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85.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30.xml" ContentType="application/vnd.openxmlformats-officedocument.presentationml.notesSlide+xml"/>
  <Override PartName="/ppt/slides/slide99.xml" ContentType="application/vnd.openxmlformats-officedocument.presentationml.slide+xml"/>
  <Override PartName="/ppt/notesSlides/notesSlide7.xml" ContentType="application/vnd.openxmlformats-officedocument.presentationml.notesSlide+xml"/>
  <Override PartName="/ppt/slides/slide77.xml" ContentType="application/vnd.openxmlformats-officedocument.presentationml.slide+xml"/>
  <Override PartName="/ppt/slides/slide88.xml" ContentType="application/vnd.openxmlformats-officedocument.presentationml.slide+xml"/>
  <Override PartName="/ppt/slides/slide125.xml" ContentType="application/vnd.openxmlformats-officedocument.presentationml.slide+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68.xml" ContentType="application/vnd.openxmlformats-officedocument.presentationml.notesSlide+xml"/>
  <Override PartName="/ppt/notesSlides/notesSlide79.xml" ContentType="application/vnd.openxmlformats-officedocument.presentationml.notesSlide+xml"/>
  <Override PartName="/ppt/slides/slide55.xml" ContentType="application/vnd.openxmlformats-officedocument.presentationml.slide+xml"/>
  <Override PartName="/ppt/slideLayouts/slideLayout18.xml" ContentType="application/vnd.openxmlformats-officedocument.presentationml.slideLayout+xml"/>
  <Override PartName="/ppt/theme/theme2.xml" ContentType="application/vnd.openxmlformats-officedocument.theme+xml"/>
  <Override PartName="/ppt/notesSlides/notesSlide57.xml" ContentType="application/vnd.openxmlformats-officedocument.presentationml.notesSlide+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71.xml" ContentType="application/vnd.openxmlformats-officedocument.presentationml.notesSlide+xml"/>
  <Override PartName="/ppt/notesSlides/notesSlide8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s/slide119.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Default Extension="gif" ContentType="image/gif"/>
  <Override PartName="/ppt/slides/slide89.xml" ContentType="application/vnd.openxmlformats-officedocument.presentationml.slide+xml"/>
  <Override PartName="/ppt/slides/slide108.xml" ContentType="application/vnd.openxmlformats-officedocument.presentationml.slide+xml"/>
  <Override PartName="/ppt/slides/slide126.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slides/slide115.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69.xml" ContentType="application/vnd.openxmlformats-officedocument.presentationml.notesSlide+xml"/>
  <Override PartName="/ppt/notesSlides/notesSlide87.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76.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Override PartName="/ppt/notesSlides/notesSlide83.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notesSlides/notesSlide88.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slideLayouts/slideLayout16.xml" ContentType="application/vnd.openxmlformats-officedocument.presentationml.slideLayout+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notesSlides/notesSlide84.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80.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slides/slide98.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Override PartName="/ppt/notesSlides/notesSlide89.xml" ContentType="application/vnd.openxmlformats-officedocument.presentationml.notes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notesSlides/notesSlide78.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notesSlides/notesSlide67.xml" ContentType="application/vnd.openxmlformats-officedocument.presentationml.notesSlid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slides/slide32.xml" ContentType="application/vnd.openxmlformats-officedocument.presentationml.slide+xml"/>
  <Override PartName="/ppt/notesSlides/notesSlide34.xml" ContentType="application/vnd.openxmlformats-officedocument.presentationml.notesSlide+xml"/>
  <Override PartName="/ppt/notesSlides/notesSlide81.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notesSlides/notesSlide23.xml" ContentType="application/vnd.openxmlformats-officedocument.presentationml.notesSlide+xml"/>
  <Override PartName="/ppt/notesSlides/notesSlide70.xml" ContentType="application/vnd.openxmlformats-officedocument.presentationml.notesSlide+xml"/>
  <Override PartName="/ppt/slides/slide129.xml" ContentType="application/vnd.openxmlformats-officedocument.presentationml.slide+xml"/>
  <Override PartName="/ppt/notesSlides/notesSlide12.xml" ContentType="application/vnd.openxmlformats-officedocument.presentationml.notesSlide+xml"/>
  <Override PartName="/ppt/slides/slide118.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slides/slide48.xml" ContentType="application/vnd.openxmlformats-officedocument.presentationml.slide+xml"/>
  <Override PartName="/ppt/slides/slide95.xml" ContentType="application/vnd.openxmlformats-officedocument.presentationml.slide+xml"/>
  <Override PartName="/ppt/notesSlides/notesSlide3.xml" ContentType="application/vnd.openxmlformats-officedocument.presentationml.notesSlide+xml"/>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notesSlides/notesSlide39.xml" ContentType="application/vnd.openxmlformats-officedocument.presentationml.notesSlide+xml"/>
  <Override PartName="/ppt/notesSlides/notesSlide86.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slides/slide51.xml" ContentType="application/vnd.openxmlformats-officedocument.presentationml.slide+xml"/>
  <Override PartName="/ppt/slideLayouts/slideLayout14.xml" ContentType="application/vnd.openxmlformats-officedocument.presentationml.slideLayout+xml"/>
  <Override PartName="/ppt/notesSlides/notesSlide5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 id="2147483664" r:id="rId2"/>
  </p:sldMasterIdLst>
  <p:notesMasterIdLst>
    <p:notesMasterId r:id="rId132"/>
  </p:notesMasterIdLst>
  <p:sldIdLst>
    <p:sldId id="324" r:id="rId3"/>
    <p:sldId id="256" r:id="rId4"/>
    <p:sldId id="453" r:id="rId5"/>
    <p:sldId id="327" r:id="rId6"/>
    <p:sldId id="454" r:id="rId7"/>
    <p:sldId id="411" r:id="rId8"/>
    <p:sldId id="412" r:id="rId9"/>
    <p:sldId id="496" r:id="rId10"/>
    <p:sldId id="420" r:id="rId11"/>
    <p:sldId id="413" r:id="rId12"/>
    <p:sldId id="563" r:id="rId13"/>
    <p:sldId id="476" r:id="rId14"/>
    <p:sldId id="415" r:id="rId15"/>
    <p:sldId id="416" r:id="rId16"/>
    <p:sldId id="575" r:id="rId17"/>
    <p:sldId id="636" r:id="rId18"/>
    <p:sldId id="414" r:id="rId19"/>
    <p:sldId id="365" r:id="rId20"/>
    <p:sldId id="355" r:id="rId21"/>
    <p:sldId id="344" r:id="rId22"/>
    <p:sldId id="639" r:id="rId23"/>
    <p:sldId id="640" r:id="rId24"/>
    <p:sldId id="641" r:id="rId25"/>
    <p:sldId id="642" r:id="rId26"/>
    <p:sldId id="643" r:id="rId27"/>
    <p:sldId id="644" r:id="rId28"/>
    <p:sldId id="645" r:id="rId29"/>
    <p:sldId id="646" r:id="rId30"/>
    <p:sldId id="647" r:id="rId31"/>
    <p:sldId id="648" r:id="rId32"/>
    <p:sldId id="649" r:id="rId33"/>
    <p:sldId id="650" r:id="rId34"/>
    <p:sldId id="651" r:id="rId35"/>
    <p:sldId id="652" r:id="rId36"/>
    <p:sldId id="653" r:id="rId37"/>
    <p:sldId id="654" r:id="rId38"/>
    <p:sldId id="655" r:id="rId39"/>
    <p:sldId id="656" r:id="rId40"/>
    <p:sldId id="657" r:id="rId41"/>
    <p:sldId id="658" r:id="rId42"/>
    <p:sldId id="660" r:id="rId43"/>
    <p:sldId id="464" r:id="rId44"/>
    <p:sldId id="417" r:id="rId45"/>
    <p:sldId id="356" r:id="rId46"/>
    <p:sldId id="465" r:id="rId47"/>
    <p:sldId id="497" r:id="rId48"/>
    <p:sldId id="466" r:id="rId49"/>
    <p:sldId id="357" r:id="rId50"/>
    <p:sldId id="455" r:id="rId51"/>
    <p:sldId id="445" r:id="rId52"/>
    <p:sldId id="446" r:id="rId53"/>
    <p:sldId id="447" r:id="rId54"/>
    <p:sldId id="448" r:id="rId55"/>
    <p:sldId id="449" r:id="rId56"/>
    <p:sldId id="467" r:id="rId57"/>
    <p:sldId id="422" r:id="rId58"/>
    <p:sldId id="341" r:id="rId59"/>
    <p:sldId id="340" r:id="rId60"/>
    <p:sldId id="498" r:id="rId61"/>
    <p:sldId id="364" r:id="rId62"/>
    <p:sldId id="501" r:id="rId63"/>
    <p:sldId id="409" r:id="rId64"/>
    <p:sldId id="638" r:id="rId65"/>
    <p:sldId id="338" r:id="rId66"/>
    <p:sldId id="335" r:id="rId67"/>
    <p:sldId id="336" r:id="rId68"/>
    <p:sldId id="423" r:id="rId69"/>
    <p:sldId id="587" r:id="rId70"/>
    <p:sldId id="424" r:id="rId71"/>
    <p:sldId id="431" r:id="rId72"/>
    <p:sldId id="562" r:id="rId73"/>
    <p:sldId id="602" r:id="rId74"/>
    <p:sldId id="584" r:id="rId75"/>
    <p:sldId id="583" r:id="rId76"/>
    <p:sldId id="585" r:id="rId77"/>
    <p:sldId id="586" r:id="rId78"/>
    <p:sldId id="603" r:id="rId79"/>
    <p:sldId id="634" r:id="rId80"/>
    <p:sldId id="508" r:id="rId81"/>
    <p:sldId id="604" r:id="rId82"/>
    <p:sldId id="578" r:id="rId83"/>
    <p:sldId id="605" r:id="rId84"/>
    <p:sldId id="590" r:id="rId85"/>
    <p:sldId id="591" r:id="rId86"/>
    <p:sldId id="596" r:id="rId87"/>
    <p:sldId id="592" r:id="rId88"/>
    <p:sldId id="593" r:id="rId89"/>
    <p:sldId id="597" r:id="rId90"/>
    <p:sldId id="554" r:id="rId91"/>
    <p:sldId id="588" r:id="rId92"/>
    <p:sldId id="599" r:id="rId93"/>
    <p:sldId id="512" r:id="rId94"/>
    <p:sldId id="616" r:id="rId95"/>
    <p:sldId id="613" r:id="rId96"/>
    <p:sldId id="614" r:id="rId97"/>
    <p:sldId id="615" r:id="rId98"/>
    <p:sldId id="612" r:id="rId99"/>
    <p:sldId id="510" r:id="rId100"/>
    <p:sldId id="511" r:id="rId101"/>
    <p:sldId id="608" r:id="rId102"/>
    <p:sldId id="619" r:id="rId103"/>
    <p:sldId id="620" r:id="rId104"/>
    <p:sldId id="617" r:id="rId105"/>
    <p:sldId id="621" r:id="rId106"/>
    <p:sldId id="618" r:id="rId107"/>
    <p:sldId id="627" r:id="rId108"/>
    <p:sldId id="425" r:id="rId109"/>
    <p:sldId id="541" r:id="rId110"/>
    <p:sldId id="551" r:id="rId111"/>
    <p:sldId id="635" r:id="rId112"/>
    <p:sldId id="571" r:id="rId113"/>
    <p:sldId id="567" r:id="rId114"/>
    <p:sldId id="568" r:id="rId115"/>
    <p:sldId id="569" r:id="rId116"/>
    <p:sldId id="570" r:id="rId117"/>
    <p:sldId id="574" r:id="rId118"/>
    <p:sldId id="559" r:id="rId119"/>
    <p:sldId id="433" r:id="rId120"/>
    <p:sldId id="474" r:id="rId121"/>
    <p:sldId id="435" r:id="rId122"/>
    <p:sldId id="436" r:id="rId123"/>
    <p:sldId id="437" r:id="rId124"/>
    <p:sldId id="470" r:id="rId125"/>
    <p:sldId id="471" r:id="rId126"/>
    <p:sldId id="483" r:id="rId127"/>
    <p:sldId id="457" r:id="rId128"/>
    <p:sldId id="330" r:id="rId129"/>
    <p:sldId id="333" r:id="rId130"/>
    <p:sldId id="610" r:id="rId1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E33E1D"/>
    <a:srgbClr val="FF99FF"/>
    <a:srgbClr val="D46C2C"/>
    <a:srgbClr val="D7E4BD"/>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485" autoAdjust="0"/>
    <p:restoredTop sz="94660"/>
  </p:normalViewPr>
  <p:slideViewPr>
    <p:cSldViewPr>
      <p:cViewPr varScale="1">
        <p:scale>
          <a:sx n="71" d="100"/>
          <a:sy n="71" d="100"/>
        </p:scale>
        <p:origin x="-1314" y="-90"/>
      </p:cViewPr>
      <p:guideLst>
        <p:guide orient="horz" pos="2160"/>
        <p:guide pos="2880"/>
      </p:guideLst>
    </p:cSldViewPr>
  </p:slideViewPr>
  <p:notesTextViewPr>
    <p:cViewPr>
      <p:scale>
        <a:sx n="100" d="100"/>
        <a:sy n="100" d="100"/>
      </p:scale>
      <p:origin x="0" y="0"/>
    </p:cViewPr>
  </p:notesTextViewPr>
  <p:notesViewPr>
    <p:cSldViewPr>
      <p:cViewPr varScale="1">
        <p:scale>
          <a:sx n="53" d="100"/>
          <a:sy n="53" d="100"/>
        </p:scale>
        <p:origin x="-2808" y="-10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presProps" Target="presProps.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28" Type="http://schemas.openxmlformats.org/officeDocument/2006/relationships/slide" Target="slides/slide126.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13" Type="http://schemas.openxmlformats.org/officeDocument/2006/relationships/slide" Target="slides/slide111.xml"/><Relationship Id="rId118" Type="http://schemas.openxmlformats.org/officeDocument/2006/relationships/slide" Target="slides/slide116.xml"/><Relationship Id="rId126" Type="http://schemas.openxmlformats.org/officeDocument/2006/relationships/slide" Target="slides/slide124.xml"/><Relationship Id="rId134"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slide" Target="slides/slide101.xml"/><Relationship Id="rId108" Type="http://schemas.openxmlformats.org/officeDocument/2006/relationships/slide" Target="slides/slide106.xml"/><Relationship Id="rId116" Type="http://schemas.openxmlformats.org/officeDocument/2006/relationships/slide" Target="slides/slide114.xml"/><Relationship Id="rId124" Type="http://schemas.openxmlformats.org/officeDocument/2006/relationships/slide" Target="slides/slide122.xml"/><Relationship Id="rId129" Type="http://schemas.openxmlformats.org/officeDocument/2006/relationships/slide" Target="slides/slide127.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11" Type="http://schemas.openxmlformats.org/officeDocument/2006/relationships/slide" Target="slides/slide109.xml"/><Relationship Id="rId13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slide" Target="slides/slide104.xml"/><Relationship Id="rId114" Type="http://schemas.openxmlformats.org/officeDocument/2006/relationships/slide" Target="slides/slide112.xml"/><Relationship Id="rId119" Type="http://schemas.openxmlformats.org/officeDocument/2006/relationships/slide" Target="slides/slide117.xml"/><Relationship Id="rId127" Type="http://schemas.openxmlformats.org/officeDocument/2006/relationships/slide" Target="slides/slide12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30" Type="http://schemas.openxmlformats.org/officeDocument/2006/relationships/slide" Target="slides/slide128.xml"/><Relationship Id="rId135"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slide" Target="slides/slide123.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slide" Target="slides/slide129.xml"/><Relationship Id="rId136" Type="http://schemas.openxmlformats.org/officeDocument/2006/relationships/tableStyles" Target="tableStyles.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F29679F-BA6A-46AA-9605-E3ADEF6577B1}" type="datetimeFigureOut">
              <a:rPr lang="en-US" smtClean="0"/>
              <a:pPr/>
              <a:t>1/19/2011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BE8E286-FF09-4294-8AF4-AA83327DC83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BE8E286-FF09-4294-8AF4-AA83327DC834}" type="slidenum">
              <a:rPr lang="en-US" smtClean="0"/>
              <a:pPr/>
              <a:t>4</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BE8E286-FF09-4294-8AF4-AA83327DC834}" type="slidenum">
              <a:rPr lang="en-US" smtClean="0"/>
              <a:pPr/>
              <a:t>14</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BE8E286-FF09-4294-8AF4-AA83327DC834}" type="slidenum">
              <a:rPr lang="en-US" smtClean="0"/>
              <a:pPr/>
              <a:t>15</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BE8E286-FF09-4294-8AF4-AA83327DC834}" type="slidenum">
              <a:rPr lang="en-US" smtClean="0"/>
              <a:pPr/>
              <a:t>16</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BE8E286-FF09-4294-8AF4-AA83327DC834}" type="slidenum">
              <a:rPr lang="en-US" smtClean="0"/>
              <a:pPr/>
              <a:t>17</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BE8E286-FF09-4294-8AF4-AA83327DC834}" type="slidenum">
              <a:rPr lang="en-US" smtClean="0"/>
              <a:pPr/>
              <a:t>18</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BE8E286-FF09-4294-8AF4-AA83327DC834}" type="slidenum">
              <a:rPr lang="en-US" smtClean="0"/>
              <a:pPr/>
              <a:t>19</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BE8E286-FF09-4294-8AF4-AA83327DC834}" type="slidenum">
              <a:rPr lang="en-US" smtClean="0"/>
              <a:pPr/>
              <a:t>20</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BE8E286-FF09-4294-8AF4-AA83327DC834}" type="slidenum">
              <a:rPr lang="en-US" smtClean="0"/>
              <a:pPr/>
              <a:t>21</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BE8E286-FF09-4294-8AF4-AA83327DC834}" type="slidenum">
              <a:rPr lang="en-US" smtClean="0"/>
              <a:pPr/>
              <a:t>22</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BE8E286-FF09-4294-8AF4-AA83327DC834}" type="slidenum">
              <a:rPr lang="en-US" smtClean="0"/>
              <a:pPr/>
              <a:t>23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BE8E286-FF09-4294-8AF4-AA83327DC834}" type="slidenum">
              <a:rPr lang="en-US" smtClean="0"/>
              <a:pPr/>
              <a:t>6</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BE8E286-FF09-4294-8AF4-AA83327DC834}" type="slidenum">
              <a:rPr lang="en-US" smtClean="0"/>
              <a:pPr/>
              <a:t>24</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BE8E286-FF09-4294-8AF4-AA83327DC834}" type="slidenum">
              <a:rPr lang="en-US" smtClean="0"/>
              <a:pPr/>
              <a:t>25</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BE8E286-FF09-4294-8AF4-AA83327DC834}" type="slidenum">
              <a:rPr lang="en-US" smtClean="0"/>
              <a:pPr/>
              <a:t>26</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BE8E286-FF09-4294-8AF4-AA83327DC834}" type="slidenum">
              <a:rPr lang="en-US" smtClean="0"/>
              <a:pPr/>
              <a:t>27</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BE8E286-FF09-4294-8AF4-AA83327DC834}" type="slidenum">
              <a:rPr lang="en-US" smtClean="0"/>
              <a:pPr/>
              <a:t>28</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BE8E286-FF09-4294-8AF4-AA83327DC834}" type="slidenum">
              <a:rPr lang="en-US" smtClean="0"/>
              <a:pPr/>
              <a:t>29</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BE8E286-FF09-4294-8AF4-AA83327DC834}" type="slidenum">
              <a:rPr lang="en-US" smtClean="0"/>
              <a:pPr/>
              <a:t>30</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BE8E286-FF09-4294-8AF4-AA83327DC834}" type="slidenum">
              <a:rPr lang="en-US" smtClean="0"/>
              <a:pPr/>
              <a:t>31</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BE8E286-FF09-4294-8AF4-AA83327DC834}" type="slidenum">
              <a:rPr lang="en-US" smtClean="0"/>
              <a:pPr/>
              <a:t>32</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BE8E286-FF09-4294-8AF4-AA83327DC834}" type="slidenum">
              <a:rPr lang="en-US" smtClean="0"/>
              <a:pPr/>
              <a:t>33</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BE8E286-FF09-4294-8AF4-AA83327DC834}" type="slidenum">
              <a:rPr lang="en-US" smtClean="0"/>
              <a:pPr/>
              <a:t>7</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BE8E286-FF09-4294-8AF4-AA83327DC834}" type="slidenum">
              <a:rPr lang="en-US" smtClean="0"/>
              <a:pPr/>
              <a:t>34</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BE8E286-FF09-4294-8AF4-AA83327DC834}" type="slidenum">
              <a:rPr lang="en-US" smtClean="0"/>
              <a:pPr/>
              <a:t>35</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BE8E286-FF09-4294-8AF4-AA83327DC834}" type="slidenum">
              <a:rPr lang="en-US" smtClean="0"/>
              <a:pPr/>
              <a:t>36</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BE8E286-FF09-4294-8AF4-AA83327DC834}" type="slidenum">
              <a:rPr lang="en-US" smtClean="0"/>
              <a:pPr/>
              <a:t>37</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BE8E286-FF09-4294-8AF4-AA83327DC834}" type="slidenum">
              <a:rPr lang="en-US" smtClean="0"/>
              <a:pPr/>
              <a:t>38</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BE8E286-FF09-4294-8AF4-AA83327DC834}" type="slidenum">
              <a:rPr lang="en-US" smtClean="0"/>
              <a:pPr/>
              <a:t>39</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BE8E286-FF09-4294-8AF4-AA83327DC834}" type="slidenum">
              <a:rPr lang="en-US" smtClean="0"/>
              <a:pPr/>
              <a:t>40</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BE8E286-FF09-4294-8AF4-AA83327DC834}" type="slidenum">
              <a:rPr lang="en-US" smtClean="0"/>
              <a:pPr/>
              <a:t>41</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BE8E286-FF09-4294-8AF4-AA83327DC834}" type="slidenum">
              <a:rPr lang="en-US" smtClean="0"/>
              <a:pPr/>
              <a:t>42</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BE8E286-FF09-4294-8AF4-AA83327DC834}" type="slidenum">
              <a:rPr lang="en-US" smtClean="0"/>
              <a:pPr/>
              <a:t>43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BE8E286-FF09-4294-8AF4-AA83327DC834}" type="slidenum">
              <a:rPr lang="en-US" smtClean="0"/>
              <a:pPr/>
              <a:t>8</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BE8E286-FF09-4294-8AF4-AA83327DC834}" type="slidenum">
              <a:rPr lang="en-US" smtClean="0"/>
              <a:pPr/>
              <a:t>44</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BE8E286-FF09-4294-8AF4-AA83327DC834}" type="slidenum">
              <a:rPr lang="en-US" smtClean="0"/>
              <a:pPr/>
              <a:t>45</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BE8E286-FF09-4294-8AF4-AA83327DC834}" type="slidenum">
              <a:rPr lang="en-US" smtClean="0"/>
              <a:pPr/>
              <a:t>46</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BE8E286-FF09-4294-8AF4-AA83327DC834}" type="slidenum">
              <a:rPr lang="en-US" smtClean="0"/>
              <a:pPr/>
              <a:t>47</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BE8E286-FF09-4294-8AF4-AA83327DC834}" type="slidenum">
              <a:rPr lang="en-US" smtClean="0"/>
              <a:pPr/>
              <a:t>48</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BE8E286-FF09-4294-8AF4-AA83327DC834}" type="slidenum">
              <a:rPr lang="en-US" smtClean="0"/>
              <a:pPr/>
              <a:t>49</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BE8E286-FF09-4294-8AF4-AA83327DC834}" type="slidenum">
              <a:rPr lang="en-US" smtClean="0"/>
              <a:pPr/>
              <a:t>50</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BE8E286-FF09-4294-8AF4-AA83327DC834}" type="slidenum">
              <a:rPr lang="en-US" smtClean="0"/>
              <a:pPr/>
              <a:t>51</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BE8E286-FF09-4294-8AF4-AA83327DC834}" type="slidenum">
              <a:rPr lang="en-US" smtClean="0"/>
              <a:pPr/>
              <a:t>52</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BE8E286-FF09-4294-8AF4-AA83327DC834}" type="slidenum">
              <a:rPr lang="en-US" smtClean="0"/>
              <a:pPr/>
              <a:t>53</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BE8E286-FF09-4294-8AF4-AA83327DC834}" type="slidenum">
              <a:rPr lang="en-US" smtClean="0"/>
              <a:pPr/>
              <a:t>9</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BE8E286-FF09-4294-8AF4-AA83327DC834}" type="slidenum">
              <a:rPr lang="en-US" smtClean="0"/>
              <a:pPr/>
              <a:t>54</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BE8E286-FF09-4294-8AF4-AA83327DC834}" type="slidenum">
              <a:rPr lang="en-US" smtClean="0"/>
              <a:pPr/>
              <a:t>55</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BE8E286-FF09-4294-8AF4-AA83327DC834}" type="slidenum">
              <a:rPr lang="en-US" smtClean="0"/>
              <a:pPr/>
              <a:t>64</a:t>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BE8E286-FF09-4294-8AF4-AA83327DC834}" type="slidenum">
              <a:rPr lang="en-US" smtClean="0"/>
              <a:pPr/>
              <a:t>70</a:t>
            </a:fld>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BE8E286-FF09-4294-8AF4-AA83327DC834}" type="slidenum">
              <a:rPr lang="en-US" smtClean="0"/>
              <a:pPr/>
              <a:t>71</a:t>
            </a:fld>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BE8E286-FF09-4294-8AF4-AA83327DC834}" type="slidenum">
              <a:rPr lang="en-US" smtClean="0"/>
              <a:pPr/>
              <a:t>72</a:t>
            </a:fld>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BE8E286-FF09-4294-8AF4-AA83327DC834}" type="slidenum">
              <a:rPr lang="en-US" smtClean="0"/>
              <a:pPr/>
              <a:t>73</a:t>
            </a:fld>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BE8E286-FF09-4294-8AF4-AA83327DC834}" type="slidenum">
              <a:rPr lang="en-US" smtClean="0"/>
              <a:pPr/>
              <a:t>74</a:t>
            </a:fld>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BE8E286-FF09-4294-8AF4-AA83327DC834}" type="slidenum">
              <a:rPr lang="en-US" smtClean="0"/>
              <a:pPr/>
              <a:t>75</a:t>
            </a:fld>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BE8E286-FF09-4294-8AF4-AA83327DC834}" type="slidenum">
              <a:rPr lang="en-US" smtClean="0"/>
              <a:pPr/>
              <a:t>76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BE8E286-FF09-4294-8AF4-AA83327DC834}" type="slidenum">
              <a:rPr lang="en-US" smtClean="0"/>
              <a:pPr/>
              <a:t>10</a:t>
            </a:fld>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BE8E286-FF09-4294-8AF4-AA83327DC834}" type="slidenum">
              <a:rPr lang="en-US" smtClean="0"/>
              <a:pPr/>
              <a:t>77</a:t>
            </a:fld>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BE8E286-FF09-4294-8AF4-AA83327DC834}" type="slidenum">
              <a:rPr lang="en-US" smtClean="0"/>
              <a:pPr/>
              <a:t>78</a:t>
            </a:fld>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BE8E286-FF09-4294-8AF4-AA83327DC834}" type="slidenum">
              <a:rPr lang="en-US" smtClean="0"/>
              <a:pPr/>
              <a:t>79</a:t>
            </a:fld>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BE8E286-FF09-4294-8AF4-AA83327DC834}" type="slidenum">
              <a:rPr lang="en-US" smtClean="0"/>
              <a:pPr/>
              <a:t>80</a:t>
            </a:fld>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BE8E286-FF09-4294-8AF4-AA83327DC834}" type="slidenum">
              <a:rPr lang="en-US" smtClean="0"/>
              <a:pPr/>
              <a:t>81</a:t>
            </a:fld>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BE8E286-FF09-4294-8AF4-AA83327DC834}" type="slidenum">
              <a:rPr lang="en-US" smtClean="0"/>
              <a:pPr/>
              <a:t>82</a:t>
            </a:fld>
            <a:endParaRPr 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BE8E286-FF09-4294-8AF4-AA83327DC834}" type="slidenum">
              <a:rPr lang="en-US" smtClean="0"/>
              <a:pPr/>
              <a:t>83</a:t>
            </a:fld>
            <a:endParaRPr 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BE8E286-FF09-4294-8AF4-AA83327DC834}" type="slidenum">
              <a:rPr lang="en-US" smtClean="0"/>
              <a:pPr/>
              <a:t>84</a:t>
            </a:fld>
            <a:endParaRPr 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BE8E286-FF09-4294-8AF4-AA83327DC834}" type="slidenum">
              <a:rPr lang="en-US" smtClean="0"/>
              <a:pPr/>
              <a:t>85</a:t>
            </a:fld>
            <a:endParaRPr 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BE8E286-FF09-4294-8AF4-AA83327DC834}" type="slidenum">
              <a:rPr lang="en-US" smtClean="0"/>
              <a:pPr/>
              <a:t>86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BE8E286-FF09-4294-8AF4-AA83327DC834}" type="slidenum">
              <a:rPr lang="en-US" smtClean="0"/>
              <a:pPr/>
              <a:t>11</a:t>
            </a:fld>
            <a:endParaRPr 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BE8E286-FF09-4294-8AF4-AA83327DC834}" type="slidenum">
              <a:rPr lang="en-US" smtClean="0"/>
              <a:pPr/>
              <a:t>87</a:t>
            </a:fld>
            <a:endParaRPr 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BE8E286-FF09-4294-8AF4-AA83327DC834}" type="slidenum">
              <a:rPr lang="en-US" smtClean="0"/>
              <a:pPr/>
              <a:t>88</a:t>
            </a:fld>
            <a:endParaRPr 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BE8E286-FF09-4294-8AF4-AA83327DC834}" type="slidenum">
              <a:rPr lang="en-US" smtClean="0"/>
              <a:pPr/>
              <a:t>89</a:t>
            </a:fld>
            <a:endParaRPr 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BE8E286-FF09-4294-8AF4-AA83327DC834}" type="slidenum">
              <a:rPr lang="en-US" smtClean="0"/>
              <a:pPr/>
              <a:t>90</a:t>
            </a:fld>
            <a:endParaRPr 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BE8E286-FF09-4294-8AF4-AA83327DC834}" type="slidenum">
              <a:rPr lang="en-US" smtClean="0"/>
              <a:pPr/>
              <a:t>91</a:t>
            </a:fld>
            <a:endParaRPr lang="en-US"/>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BE8E286-FF09-4294-8AF4-AA83327DC834}" type="slidenum">
              <a:rPr lang="en-US" smtClean="0"/>
              <a:pPr/>
              <a:t>92</a:t>
            </a:fld>
            <a:endParaRPr lang="en-US"/>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BE8E286-FF09-4294-8AF4-AA83327DC834}" type="slidenum">
              <a:rPr lang="en-US" smtClean="0"/>
              <a:pPr/>
              <a:t>93</a:t>
            </a:fld>
            <a:endParaRPr lang="en-US"/>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BE8E286-FF09-4294-8AF4-AA83327DC834}" type="slidenum">
              <a:rPr lang="en-US" smtClean="0"/>
              <a:pPr/>
              <a:t>94</a:t>
            </a:fld>
            <a:endParaRPr lang="en-US" dirty="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BE8E286-FF09-4294-8AF4-AA83327DC834}" type="slidenum">
              <a:rPr lang="en-US" smtClean="0"/>
              <a:pPr/>
              <a:t>95</a:t>
            </a:fld>
            <a:endParaRPr lang="en-US" dirty="0"/>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BE8E286-FF09-4294-8AF4-AA83327DC834}" type="slidenum">
              <a:rPr lang="en-US" smtClean="0"/>
              <a:pPr/>
              <a:t>96</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BE8E286-FF09-4294-8AF4-AA83327DC834}" type="slidenum">
              <a:rPr lang="en-US" smtClean="0"/>
              <a:pPr/>
              <a:t>12</a:t>
            </a:fld>
            <a:endParaRPr lang="en-US"/>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BE8E286-FF09-4294-8AF4-AA83327DC834}" type="slidenum">
              <a:rPr lang="en-US" smtClean="0"/>
              <a:pPr/>
              <a:t>97</a:t>
            </a:fld>
            <a:endParaRPr lang="en-US"/>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BE8E286-FF09-4294-8AF4-AA83327DC834}" type="slidenum">
              <a:rPr lang="en-US" smtClean="0"/>
              <a:pPr/>
              <a:t>98</a:t>
            </a:fld>
            <a:endParaRPr lang="en-US"/>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BE8E286-FF09-4294-8AF4-AA83327DC834}" type="slidenum">
              <a:rPr lang="en-US" smtClean="0"/>
              <a:pPr/>
              <a:t>99</a:t>
            </a:fld>
            <a:endParaRPr lang="en-US"/>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BE8E286-FF09-4294-8AF4-AA83327DC834}" type="slidenum">
              <a:rPr lang="en-US" smtClean="0"/>
              <a:pPr/>
              <a:t>100</a:t>
            </a:fld>
            <a:endParaRPr lang="en-US"/>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BE8E286-FF09-4294-8AF4-AA83327DC834}" type="slidenum">
              <a:rPr lang="en-US" smtClean="0"/>
              <a:pPr/>
              <a:t>101</a:t>
            </a:fld>
            <a:endParaRPr lang="en-US" dirty="0"/>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BE8E286-FF09-4294-8AF4-AA83327DC834}" type="slidenum">
              <a:rPr lang="en-US" smtClean="0"/>
              <a:pPr/>
              <a:t>102</a:t>
            </a:fld>
            <a:endParaRPr lang="en-US"/>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BE8E286-FF09-4294-8AF4-AA83327DC834}" type="slidenum">
              <a:rPr lang="en-US" smtClean="0"/>
              <a:pPr/>
              <a:t>103</a:t>
            </a:fld>
            <a:endParaRPr lang="en-US"/>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BE8E286-FF09-4294-8AF4-AA83327DC834}" type="slidenum">
              <a:rPr lang="en-US" smtClean="0"/>
              <a:pPr/>
              <a:t>104</a:t>
            </a:fld>
            <a:endParaRPr lang="en-US"/>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BE8E286-FF09-4294-8AF4-AA83327DC834}" type="slidenum">
              <a:rPr lang="en-US" smtClean="0"/>
              <a:pPr/>
              <a:t>105</a:t>
            </a:fld>
            <a:endParaRPr lang="en-US"/>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BE8E286-FF09-4294-8AF4-AA83327DC834}" type="slidenum">
              <a:rPr lang="en-US" smtClean="0"/>
              <a:pPr/>
              <a:t>106</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BE8E286-FF09-4294-8AF4-AA83327DC834}" type="slidenum">
              <a:rPr lang="en-US" smtClean="0"/>
              <a:pPr/>
              <a:t>13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EA03FB6-36C0-4092-9C05-E6E6CDDEB8E5}" type="datetime1">
              <a:rPr lang="en-US" smtClean="0"/>
              <a:pPr/>
              <a:t>1/19/2011</a:t>
            </a:fld>
            <a:endParaRPr lang="en-US" dirty="0"/>
          </a:p>
        </p:txBody>
      </p:sp>
      <p:sp>
        <p:nvSpPr>
          <p:cNvPr id="5" name="Footer Placeholder 4"/>
          <p:cNvSpPr>
            <a:spLocks noGrp="1"/>
          </p:cNvSpPr>
          <p:nvPr>
            <p:ph type="ftr" sz="quarter" idx="11"/>
          </p:nvPr>
        </p:nvSpPr>
        <p:spPr>
          <a:xfrm>
            <a:off x="3200400" y="6324600"/>
            <a:ext cx="2895600" cy="365125"/>
          </a:xfrm>
        </p:spPr>
        <p:txBody>
          <a:bodyPr/>
          <a:lstStyle>
            <a:lvl1pPr>
              <a:defRPr/>
            </a:lvl1pPr>
          </a:lstStyle>
          <a:p>
            <a:r>
              <a:rPr lang="en-US" dirty="0" smtClean="0"/>
              <a:t>Slide #</a:t>
            </a:r>
            <a:endParaRPr lang="en-US" dirty="0"/>
          </a:p>
        </p:txBody>
      </p:sp>
      <p:sp>
        <p:nvSpPr>
          <p:cNvPr id="6" name="Slide Number Placeholder 5"/>
          <p:cNvSpPr>
            <a:spLocks noGrp="1"/>
          </p:cNvSpPr>
          <p:nvPr>
            <p:ph type="sldNum" sz="quarter" idx="12"/>
          </p:nvPr>
        </p:nvSpPr>
        <p:spPr/>
        <p:txBody>
          <a:bodyPr/>
          <a:lstStyle/>
          <a:p>
            <a:fld id="{3478F476-1752-4E10-A7F6-CBA497807E87}" type="slidenum">
              <a:rPr lang="en-US" smtClean="0"/>
              <a:pPr/>
              <a:t>‹#›</a:t>
            </a:fld>
            <a:endParaRPr lang="en-US"/>
          </a:p>
        </p:txBody>
      </p:sp>
      <p:cxnSp>
        <p:nvCxnSpPr>
          <p:cNvPr id="7" name="Straight Connector 6"/>
          <p:cNvCxnSpPr/>
          <p:nvPr userDrawn="1"/>
        </p:nvCxnSpPr>
        <p:spPr>
          <a:xfrm>
            <a:off x="457200" y="457200"/>
            <a:ext cx="822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457200" y="152400"/>
            <a:ext cx="1295400" cy="307777"/>
          </a:xfrm>
          <a:prstGeom prst="rect">
            <a:avLst/>
          </a:prstGeom>
          <a:noFill/>
        </p:spPr>
        <p:txBody>
          <a:bodyPr wrap="square" rtlCol="0">
            <a:spAutoFit/>
          </a:bodyPr>
          <a:lstStyle/>
          <a:p>
            <a:r>
              <a:rPr lang="en-US" sz="1400" b="1" dirty="0" smtClean="0">
                <a:latin typeface="Times New Roman" pitchFamily="18" charset="0"/>
                <a:cs typeface="Times New Roman" pitchFamily="18" charset="0"/>
              </a:rPr>
              <a:t>January</a:t>
            </a:r>
            <a:r>
              <a:rPr lang="en-US" sz="1400" b="1" baseline="0" dirty="0" smtClean="0">
                <a:latin typeface="Times New Roman" pitchFamily="18" charset="0"/>
                <a:cs typeface="Times New Roman" pitchFamily="18" charset="0"/>
              </a:rPr>
              <a:t> </a:t>
            </a:r>
            <a:r>
              <a:rPr lang="en-US" sz="1400" b="1" dirty="0" smtClean="0">
                <a:latin typeface="Times New Roman" pitchFamily="18" charset="0"/>
                <a:cs typeface="Times New Roman" pitchFamily="18" charset="0"/>
              </a:rPr>
              <a:t>2011</a:t>
            </a:r>
            <a:endParaRPr lang="en-US" sz="1400" b="1" dirty="0">
              <a:latin typeface="Times New Roman" pitchFamily="18" charset="0"/>
              <a:cs typeface="Times New Roman" pitchFamily="18" charset="0"/>
            </a:endParaRPr>
          </a:p>
        </p:txBody>
      </p:sp>
      <p:sp>
        <p:nvSpPr>
          <p:cNvPr id="9" name="TextBox 8"/>
          <p:cNvSpPr txBox="1"/>
          <p:nvPr userDrawn="1"/>
        </p:nvSpPr>
        <p:spPr>
          <a:xfrm>
            <a:off x="5410200" y="152400"/>
            <a:ext cx="3276600" cy="307777"/>
          </a:xfrm>
          <a:prstGeom prst="rect">
            <a:avLst/>
          </a:prstGeom>
          <a:noFill/>
        </p:spPr>
        <p:txBody>
          <a:bodyPr wrap="square" rtlCol="0">
            <a:spAutoFit/>
          </a:bodyPr>
          <a:lstStyle/>
          <a:p>
            <a:pPr algn="r"/>
            <a:r>
              <a:rPr lang="en-US" sz="1400" b="1" dirty="0" smtClean="0">
                <a:latin typeface="Times New Roman" pitchFamily="18" charset="0"/>
                <a:cs typeface="Times New Roman" pitchFamily="18" charset="0"/>
              </a:rPr>
              <a:t>doc.: IEEE </a:t>
            </a:r>
            <a:r>
              <a:rPr lang="en-US" sz="1400" b="1" dirty="0" smtClean="0">
                <a:latin typeface="Times New Roman" pitchFamily="18" charset="0"/>
                <a:cs typeface="Times New Roman" pitchFamily="18" charset="0"/>
              </a:rPr>
              <a:t>15-11-0078-00-wng0</a:t>
            </a:r>
            <a:endParaRPr lang="en-US" sz="1400" b="1" dirty="0">
              <a:latin typeface="Times New Roman" pitchFamily="18" charset="0"/>
              <a:cs typeface="Times New Roman" pitchFamily="18" charset="0"/>
            </a:endParaRPr>
          </a:p>
        </p:txBody>
      </p:sp>
      <p:cxnSp>
        <p:nvCxnSpPr>
          <p:cNvPr id="10" name="Straight Connector 9"/>
          <p:cNvCxnSpPr/>
          <p:nvPr userDrawn="1"/>
        </p:nvCxnSpPr>
        <p:spPr>
          <a:xfrm>
            <a:off x="457200" y="6324600"/>
            <a:ext cx="822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Date Placeholder 3"/>
          <p:cNvSpPr txBox="1">
            <a:spLocks/>
          </p:cNvSpPr>
          <p:nvPr userDrawn="1"/>
        </p:nvSpPr>
        <p:spPr>
          <a:xfrm>
            <a:off x="457200" y="6324600"/>
            <a:ext cx="2133600" cy="365125"/>
          </a:xfrm>
          <a:prstGeom prst="rect">
            <a:avLst/>
          </a:prstGeom>
        </p:spPr>
        <p:txBody>
          <a:bodyPr vert="horz" lIns="91440" tIns="45720" rIns="91440" bIns="45720" rtlCol="0" anchor="ctr"/>
          <a:lstStyle>
            <a:lvl1pPr>
              <a:defRPr sz="1400">
                <a:solidFill>
                  <a:schemeClr val="tx1"/>
                </a:solidFill>
                <a:latin typeface="Times New Roman" pitchFamily="18" charset="0"/>
                <a:cs typeface="Times New Roman" pitchFamily="18"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Submission</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
        <p:nvSpPr>
          <p:cNvPr id="12" name="Date Placeholder 3"/>
          <p:cNvSpPr txBox="1">
            <a:spLocks/>
          </p:cNvSpPr>
          <p:nvPr userDrawn="1"/>
        </p:nvSpPr>
        <p:spPr>
          <a:xfrm>
            <a:off x="6553200" y="6324600"/>
            <a:ext cx="2133600" cy="365125"/>
          </a:xfrm>
          <a:prstGeom prst="rect">
            <a:avLst/>
          </a:prstGeom>
        </p:spPr>
        <p:txBody>
          <a:bodyPr vert="horz" lIns="91440" tIns="45720" rIns="91440" bIns="45720" rtlCol="0" anchor="ctr"/>
          <a:lstStyle>
            <a:lvl1pPr>
              <a:defRPr sz="1400">
                <a:solidFill>
                  <a:schemeClr val="tx1"/>
                </a:solidFill>
                <a:latin typeface="Times New Roman" pitchFamily="18" charset="0"/>
                <a:cs typeface="Times New Roman" pitchFamily="18"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err="1" smtClean="0">
                <a:ln>
                  <a:noFill/>
                </a:ln>
                <a:solidFill>
                  <a:schemeClr val="tx1"/>
                </a:solidFill>
                <a:effectLst/>
                <a:uLnTx/>
                <a:uFillTx/>
                <a:latin typeface="Times New Roman" pitchFamily="18" charset="0"/>
                <a:ea typeface="+mn-ea"/>
                <a:cs typeface="Times New Roman" pitchFamily="18" charset="0"/>
              </a:rPr>
              <a:t>Soo</a:t>
            </a: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-Young Chang, CSUS</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7FEB950-4027-49A9-9AD9-60C89AF8B577}" type="datetime1">
              <a:rPr lang="en-US" smtClean="0"/>
              <a:pPr/>
              <a:t>1/19/2011</a:t>
            </a:fld>
            <a:endParaRPr lang="en-US"/>
          </a:p>
        </p:txBody>
      </p:sp>
      <p:sp>
        <p:nvSpPr>
          <p:cNvPr id="4" name="Footer Placeholder 3"/>
          <p:cNvSpPr>
            <a:spLocks noGrp="1"/>
          </p:cNvSpPr>
          <p:nvPr>
            <p:ph type="ftr" sz="quarter" idx="11"/>
          </p:nvPr>
        </p:nvSpPr>
        <p:spPr/>
        <p:txBody>
          <a:bodyPr/>
          <a:lstStyle/>
          <a:p>
            <a:r>
              <a:rPr lang="en-US" smtClean="0"/>
              <a:t>Slide 1</a:t>
            </a:r>
            <a:endParaRPr lang="en-US"/>
          </a:p>
        </p:txBody>
      </p:sp>
      <p:sp>
        <p:nvSpPr>
          <p:cNvPr id="5" name="Slide Number Placeholder 4"/>
          <p:cNvSpPr>
            <a:spLocks noGrp="1"/>
          </p:cNvSpPr>
          <p:nvPr>
            <p:ph type="sldNum" sz="quarter" idx="12"/>
          </p:nvPr>
        </p:nvSpPr>
        <p:spPr/>
        <p:txBody>
          <a:bodyPr/>
          <a:lstStyle/>
          <a:p>
            <a:fld id="{3478F476-1752-4E10-A7F6-CBA497807E8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7DE0AC-2293-46C5-B2AD-A273A09A28AC}" type="datetime1">
              <a:rPr lang="en-US" smtClean="0"/>
              <a:pPr/>
              <a:t>1/19/2011</a:t>
            </a:fld>
            <a:endParaRPr lang="en-US"/>
          </a:p>
        </p:txBody>
      </p:sp>
      <p:sp>
        <p:nvSpPr>
          <p:cNvPr id="3" name="Footer Placeholder 2"/>
          <p:cNvSpPr>
            <a:spLocks noGrp="1"/>
          </p:cNvSpPr>
          <p:nvPr>
            <p:ph type="ftr" sz="quarter" idx="11"/>
          </p:nvPr>
        </p:nvSpPr>
        <p:spPr/>
        <p:txBody>
          <a:bodyPr/>
          <a:lstStyle/>
          <a:p>
            <a:r>
              <a:rPr lang="en-US" smtClean="0"/>
              <a:t>Slide 1</a:t>
            </a:r>
            <a:endParaRPr lang="en-US"/>
          </a:p>
        </p:txBody>
      </p:sp>
      <p:sp>
        <p:nvSpPr>
          <p:cNvPr id="4" name="Slide Number Placeholder 3"/>
          <p:cNvSpPr>
            <a:spLocks noGrp="1"/>
          </p:cNvSpPr>
          <p:nvPr>
            <p:ph type="sldNum" sz="quarter" idx="12"/>
          </p:nvPr>
        </p:nvSpPr>
        <p:spPr/>
        <p:txBody>
          <a:bodyPr/>
          <a:lstStyle/>
          <a:p>
            <a:fld id="{3478F476-1752-4E10-A7F6-CBA497807E87}"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0809FD-2FB9-4990-A5F7-1DB6B7084FB0}" type="datetime1">
              <a:rPr lang="en-US" smtClean="0"/>
              <a:pPr/>
              <a:t>1/19/2011</a:t>
            </a:fld>
            <a:endParaRPr lang="en-US"/>
          </a:p>
        </p:txBody>
      </p:sp>
      <p:sp>
        <p:nvSpPr>
          <p:cNvPr id="6" name="Footer Placeholder 5"/>
          <p:cNvSpPr>
            <a:spLocks noGrp="1"/>
          </p:cNvSpPr>
          <p:nvPr>
            <p:ph type="ftr" sz="quarter" idx="11"/>
          </p:nvPr>
        </p:nvSpPr>
        <p:spPr/>
        <p:txBody>
          <a:bodyPr/>
          <a:lstStyle/>
          <a:p>
            <a:r>
              <a:rPr lang="en-US" smtClean="0"/>
              <a:t>Slide 1</a:t>
            </a:r>
            <a:endParaRPr lang="en-US"/>
          </a:p>
        </p:txBody>
      </p:sp>
      <p:sp>
        <p:nvSpPr>
          <p:cNvPr id="7" name="Slide Number Placeholder 6"/>
          <p:cNvSpPr>
            <a:spLocks noGrp="1"/>
          </p:cNvSpPr>
          <p:nvPr>
            <p:ph type="sldNum" sz="quarter" idx="12"/>
          </p:nvPr>
        </p:nvSpPr>
        <p:spPr/>
        <p:txBody>
          <a:bodyPr/>
          <a:lstStyle/>
          <a:p>
            <a:fld id="{3478F476-1752-4E10-A7F6-CBA497807E87}"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64B576-651D-4059-ADD9-BAD91067A2E2}" type="datetime1">
              <a:rPr lang="en-US" smtClean="0"/>
              <a:pPr/>
              <a:t>1/19/2011</a:t>
            </a:fld>
            <a:endParaRPr lang="en-US"/>
          </a:p>
        </p:txBody>
      </p:sp>
      <p:sp>
        <p:nvSpPr>
          <p:cNvPr id="6" name="Footer Placeholder 5"/>
          <p:cNvSpPr>
            <a:spLocks noGrp="1"/>
          </p:cNvSpPr>
          <p:nvPr>
            <p:ph type="ftr" sz="quarter" idx="11"/>
          </p:nvPr>
        </p:nvSpPr>
        <p:spPr/>
        <p:txBody>
          <a:bodyPr/>
          <a:lstStyle/>
          <a:p>
            <a:r>
              <a:rPr lang="en-US" smtClean="0"/>
              <a:t>Slide 1</a:t>
            </a:r>
            <a:endParaRPr lang="en-US"/>
          </a:p>
        </p:txBody>
      </p:sp>
      <p:sp>
        <p:nvSpPr>
          <p:cNvPr id="7" name="Slide Number Placeholder 6"/>
          <p:cNvSpPr>
            <a:spLocks noGrp="1"/>
          </p:cNvSpPr>
          <p:nvPr>
            <p:ph type="sldNum" sz="quarter" idx="12"/>
          </p:nvPr>
        </p:nvSpPr>
        <p:spPr/>
        <p:txBody>
          <a:bodyPr/>
          <a:lstStyle/>
          <a:p>
            <a:fld id="{3478F476-1752-4E10-A7F6-CBA497807E87}"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BE0B97-6B1C-43CC-B69C-7D781D459A89}" type="datetime1">
              <a:rPr lang="en-US" smtClean="0"/>
              <a:pPr/>
              <a:t>1/19/2011</a:t>
            </a:fld>
            <a:endParaRPr lang="en-US"/>
          </a:p>
        </p:txBody>
      </p:sp>
      <p:sp>
        <p:nvSpPr>
          <p:cNvPr id="5" name="Footer Placeholder 4"/>
          <p:cNvSpPr>
            <a:spLocks noGrp="1"/>
          </p:cNvSpPr>
          <p:nvPr>
            <p:ph type="ftr" sz="quarter" idx="11"/>
          </p:nvPr>
        </p:nvSpPr>
        <p:spPr/>
        <p:txBody>
          <a:bodyPr/>
          <a:lstStyle/>
          <a:p>
            <a:r>
              <a:rPr lang="en-US" smtClean="0"/>
              <a:t>Slide 1</a:t>
            </a:r>
            <a:endParaRPr lang="en-US"/>
          </a:p>
        </p:txBody>
      </p:sp>
      <p:sp>
        <p:nvSpPr>
          <p:cNvPr id="6" name="Slide Number Placeholder 5"/>
          <p:cNvSpPr>
            <a:spLocks noGrp="1"/>
          </p:cNvSpPr>
          <p:nvPr>
            <p:ph type="sldNum" sz="quarter" idx="12"/>
          </p:nvPr>
        </p:nvSpPr>
        <p:spPr/>
        <p:txBody>
          <a:bodyPr/>
          <a:lstStyle/>
          <a:p>
            <a:fld id="{3478F476-1752-4E10-A7F6-CBA497807E87}"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6F5A34-17FE-42B9-8397-840FF089D1E6}" type="datetime1">
              <a:rPr lang="en-US" smtClean="0"/>
              <a:pPr/>
              <a:t>1/19/2011</a:t>
            </a:fld>
            <a:endParaRPr lang="en-US"/>
          </a:p>
        </p:txBody>
      </p:sp>
      <p:sp>
        <p:nvSpPr>
          <p:cNvPr id="5" name="Footer Placeholder 4"/>
          <p:cNvSpPr>
            <a:spLocks noGrp="1"/>
          </p:cNvSpPr>
          <p:nvPr>
            <p:ph type="ftr" sz="quarter" idx="11"/>
          </p:nvPr>
        </p:nvSpPr>
        <p:spPr/>
        <p:txBody>
          <a:bodyPr/>
          <a:lstStyle/>
          <a:p>
            <a:r>
              <a:rPr lang="en-US" smtClean="0"/>
              <a:t>Slide 1</a:t>
            </a:r>
            <a:endParaRPr lang="en-US"/>
          </a:p>
        </p:txBody>
      </p:sp>
      <p:sp>
        <p:nvSpPr>
          <p:cNvPr id="6" name="Slide Number Placeholder 5"/>
          <p:cNvSpPr>
            <a:spLocks noGrp="1"/>
          </p:cNvSpPr>
          <p:nvPr>
            <p:ph type="sldNum" sz="quarter" idx="12"/>
          </p:nvPr>
        </p:nvSpPr>
        <p:spPr/>
        <p:txBody>
          <a:bodyPr/>
          <a:lstStyle/>
          <a:p>
            <a:fld id="{3478F476-1752-4E10-A7F6-CBA497807E87}"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5FA8F46-9498-4F67-8577-AE59DD5D7184}" type="datetimeFigureOut">
              <a:rPr lang="en-US" smtClean="0"/>
              <a:pPr/>
              <a:t>1/19/2011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870CAD-83D8-4A6D-A9AC-C91B0A61C264}"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FA8F46-9498-4F67-8577-AE59DD5D7184}" type="datetimeFigureOut">
              <a:rPr lang="en-US" smtClean="0"/>
              <a:pPr/>
              <a:t>1/19/2011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870CAD-83D8-4A6D-A9AC-C91B0A61C264}"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5FA8F46-9498-4F67-8577-AE59DD5D7184}" type="datetimeFigureOut">
              <a:rPr lang="en-US" smtClean="0"/>
              <a:pPr/>
              <a:t>1/19/2011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870CAD-83D8-4A6D-A9AC-C91B0A61C264}"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5FA8F46-9498-4F67-8577-AE59DD5D7184}" type="datetimeFigureOut">
              <a:rPr lang="en-US" smtClean="0"/>
              <a:pPr/>
              <a:t>1/19/2011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870CAD-83D8-4A6D-A9AC-C91B0A61C26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62FB845-3490-4031-89C6-D7D1529633E8}" type="datetime1">
              <a:rPr lang="en-US" smtClean="0"/>
              <a:pPr/>
              <a:t>1/19/2011</a:t>
            </a:fld>
            <a:endParaRPr lang="en-US"/>
          </a:p>
        </p:txBody>
      </p:sp>
      <p:sp>
        <p:nvSpPr>
          <p:cNvPr id="4" name="Footer Placeholder 3"/>
          <p:cNvSpPr>
            <a:spLocks noGrp="1"/>
          </p:cNvSpPr>
          <p:nvPr>
            <p:ph type="ftr" sz="quarter" idx="11"/>
          </p:nvPr>
        </p:nvSpPr>
        <p:spPr/>
        <p:txBody>
          <a:bodyPr/>
          <a:lstStyle/>
          <a:p>
            <a:r>
              <a:rPr lang="en-US" smtClean="0"/>
              <a:t>Slide 1</a:t>
            </a:r>
            <a:endParaRPr lang="en-US"/>
          </a:p>
        </p:txBody>
      </p:sp>
      <p:sp>
        <p:nvSpPr>
          <p:cNvPr id="5" name="Slide Number Placeholder 4"/>
          <p:cNvSpPr>
            <a:spLocks noGrp="1"/>
          </p:cNvSpPr>
          <p:nvPr>
            <p:ph type="sldNum" sz="quarter" idx="12"/>
          </p:nvPr>
        </p:nvSpPr>
        <p:spPr/>
        <p:txBody>
          <a:bodyPr/>
          <a:lstStyle/>
          <a:p>
            <a:fld id="{3478F476-1752-4E10-A7F6-CBA497807E87}"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5FA8F46-9498-4F67-8577-AE59DD5D7184}" type="datetimeFigureOut">
              <a:rPr lang="en-US" smtClean="0"/>
              <a:pPr/>
              <a:t>1/19/2011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D870CAD-83D8-4A6D-A9AC-C91B0A61C264}"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5FA8F46-9498-4F67-8577-AE59DD5D7184}" type="datetimeFigureOut">
              <a:rPr lang="en-US" smtClean="0"/>
              <a:pPr/>
              <a:t>1/19/2011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D870CAD-83D8-4A6D-A9AC-C91B0A61C264}"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FA8F46-9498-4F67-8577-AE59DD5D7184}" type="datetimeFigureOut">
              <a:rPr lang="en-US" smtClean="0"/>
              <a:pPr/>
              <a:t>1/19/2011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D870CAD-83D8-4A6D-A9AC-C91B0A61C264}"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FA8F46-9498-4F67-8577-AE59DD5D7184}" type="datetimeFigureOut">
              <a:rPr lang="en-US" smtClean="0"/>
              <a:pPr/>
              <a:t>1/19/2011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870CAD-83D8-4A6D-A9AC-C91B0A61C264}" type="slidenum">
              <a:rPr lang="en-US" smtClean="0"/>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FA8F46-9498-4F67-8577-AE59DD5D7184}" type="datetimeFigureOut">
              <a:rPr lang="en-US" smtClean="0"/>
              <a:pPr/>
              <a:t>1/19/2011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870CAD-83D8-4A6D-A9AC-C91B0A61C264}" type="slidenum">
              <a:rPr lang="en-US" smtClean="0"/>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FA8F46-9498-4F67-8577-AE59DD5D7184}" type="datetimeFigureOut">
              <a:rPr lang="en-US" smtClean="0"/>
              <a:pPr/>
              <a:t>1/19/2011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870CAD-83D8-4A6D-A9AC-C91B0A61C264}" type="slidenum">
              <a:rPr lang="en-US" smtClean="0"/>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FA8F46-9498-4F67-8577-AE59DD5D7184}" type="datetimeFigureOut">
              <a:rPr lang="en-US" smtClean="0"/>
              <a:pPr/>
              <a:t>1/19/2011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870CAD-83D8-4A6D-A9AC-C91B0A61C26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62FB845-3490-4031-89C6-D7D1529633E8}" type="datetime1">
              <a:rPr lang="en-US" smtClean="0"/>
              <a:pPr/>
              <a:t>1/19/2011</a:t>
            </a:fld>
            <a:endParaRPr lang="en-US"/>
          </a:p>
        </p:txBody>
      </p:sp>
      <p:sp>
        <p:nvSpPr>
          <p:cNvPr id="4" name="Footer Placeholder 3"/>
          <p:cNvSpPr>
            <a:spLocks noGrp="1"/>
          </p:cNvSpPr>
          <p:nvPr>
            <p:ph type="ftr" sz="quarter" idx="11"/>
          </p:nvPr>
        </p:nvSpPr>
        <p:spPr/>
        <p:txBody>
          <a:bodyPr/>
          <a:lstStyle/>
          <a:p>
            <a:r>
              <a:rPr lang="en-US" smtClean="0"/>
              <a:t>Slide 1</a:t>
            </a:r>
            <a:endParaRPr lang="en-US"/>
          </a:p>
        </p:txBody>
      </p:sp>
      <p:sp>
        <p:nvSpPr>
          <p:cNvPr id="5" name="Slide Number Placeholder 4"/>
          <p:cNvSpPr>
            <a:spLocks noGrp="1"/>
          </p:cNvSpPr>
          <p:nvPr>
            <p:ph type="sldNum" sz="quarter" idx="12"/>
          </p:nvPr>
        </p:nvSpPr>
        <p:spPr/>
        <p:txBody>
          <a:bodyPr/>
          <a:lstStyle/>
          <a:p>
            <a:fld id="{3478F476-1752-4E10-A7F6-CBA497807E8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62FB845-3490-4031-89C6-D7D1529633E8}" type="datetime1">
              <a:rPr lang="en-US" smtClean="0"/>
              <a:pPr/>
              <a:t>1/19/2011</a:t>
            </a:fld>
            <a:endParaRPr lang="en-US"/>
          </a:p>
        </p:txBody>
      </p:sp>
      <p:sp>
        <p:nvSpPr>
          <p:cNvPr id="4" name="Footer Placeholder 3"/>
          <p:cNvSpPr>
            <a:spLocks noGrp="1"/>
          </p:cNvSpPr>
          <p:nvPr>
            <p:ph type="ftr" sz="quarter" idx="11"/>
          </p:nvPr>
        </p:nvSpPr>
        <p:spPr/>
        <p:txBody>
          <a:bodyPr/>
          <a:lstStyle/>
          <a:p>
            <a:r>
              <a:rPr lang="en-US" smtClean="0"/>
              <a:t>Slide 1</a:t>
            </a:r>
            <a:endParaRPr lang="en-US"/>
          </a:p>
        </p:txBody>
      </p:sp>
      <p:sp>
        <p:nvSpPr>
          <p:cNvPr id="5" name="Slide Number Placeholder 4"/>
          <p:cNvSpPr>
            <a:spLocks noGrp="1"/>
          </p:cNvSpPr>
          <p:nvPr>
            <p:ph type="sldNum" sz="quarter" idx="12"/>
          </p:nvPr>
        </p:nvSpPr>
        <p:spPr/>
        <p:txBody>
          <a:bodyPr/>
          <a:lstStyle/>
          <a:p>
            <a:fld id="{3478F476-1752-4E10-A7F6-CBA497807E8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62FB845-3490-4031-89C6-D7D1529633E8}" type="datetime1">
              <a:rPr lang="en-US" smtClean="0"/>
              <a:pPr/>
              <a:t>1/19/2011</a:t>
            </a:fld>
            <a:endParaRPr lang="en-US"/>
          </a:p>
        </p:txBody>
      </p:sp>
      <p:sp>
        <p:nvSpPr>
          <p:cNvPr id="4" name="Footer Placeholder 3"/>
          <p:cNvSpPr>
            <a:spLocks noGrp="1"/>
          </p:cNvSpPr>
          <p:nvPr>
            <p:ph type="ftr" sz="quarter" idx="11"/>
          </p:nvPr>
        </p:nvSpPr>
        <p:spPr/>
        <p:txBody>
          <a:bodyPr/>
          <a:lstStyle/>
          <a:p>
            <a:r>
              <a:rPr lang="en-US" smtClean="0"/>
              <a:t>Slide 1</a:t>
            </a:r>
            <a:endParaRPr lang="en-US"/>
          </a:p>
        </p:txBody>
      </p:sp>
      <p:sp>
        <p:nvSpPr>
          <p:cNvPr id="5" name="Slide Number Placeholder 4"/>
          <p:cNvSpPr>
            <a:spLocks noGrp="1"/>
          </p:cNvSpPr>
          <p:nvPr>
            <p:ph type="sldNum" sz="quarter" idx="12"/>
          </p:nvPr>
        </p:nvSpPr>
        <p:spPr/>
        <p:txBody>
          <a:bodyPr/>
          <a:lstStyle/>
          <a:p>
            <a:fld id="{3478F476-1752-4E10-A7F6-CBA497807E8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C94A9D-3CA5-4E76-925B-592E65E91FFC}" type="datetime1">
              <a:rPr lang="en-US" smtClean="0"/>
              <a:pPr/>
              <a:t>1/19/2011</a:t>
            </a:fld>
            <a:endParaRPr lang="en-US"/>
          </a:p>
        </p:txBody>
      </p:sp>
      <p:sp>
        <p:nvSpPr>
          <p:cNvPr id="5" name="Footer Placeholder 4"/>
          <p:cNvSpPr>
            <a:spLocks noGrp="1"/>
          </p:cNvSpPr>
          <p:nvPr>
            <p:ph type="ftr" sz="quarter" idx="11"/>
          </p:nvPr>
        </p:nvSpPr>
        <p:spPr/>
        <p:txBody>
          <a:bodyPr/>
          <a:lstStyle>
            <a:lvl1pPr>
              <a:defRPr/>
            </a:lvl1pPr>
          </a:lstStyle>
          <a:p>
            <a:r>
              <a:rPr lang="en-US" dirty="0" smtClean="0"/>
              <a:t>Slide #</a:t>
            </a:r>
            <a:endParaRPr lang="en-US" dirty="0"/>
          </a:p>
        </p:txBody>
      </p:sp>
      <p:sp>
        <p:nvSpPr>
          <p:cNvPr id="6" name="Slide Number Placeholder 5"/>
          <p:cNvSpPr>
            <a:spLocks noGrp="1"/>
          </p:cNvSpPr>
          <p:nvPr>
            <p:ph type="sldNum" sz="quarter" idx="12"/>
          </p:nvPr>
        </p:nvSpPr>
        <p:spPr/>
        <p:txBody>
          <a:bodyPr/>
          <a:lstStyle/>
          <a:p>
            <a:fld id="{3478F476-1752-4E10-A7F6-CBA497807E87}" type="slidenum">
              <a:rPr lang="en-US" smtClean="0"/>
              <a:pPr/>
              <a:t>‹#›</a:t>
            </a:fld>
            <a:endParaRPr lang="en-US"/>
          </a:p>
        </p:txBody>
      </p:sp>
      <p:cxnSp>
        <p:nvCxnSpPr>
          <p:cNvPr id="7" name="Straight Connector 6"/>
          <p:cNvCxnSpPr/>
          <p:nvPr userDrawn="1"/>
        </p:nvCxnSpPr>
        <p:spPr>
          <a:xfrm>
            <a:off x="457200" y="6324600"/>
            <a:ext cx="822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Date Placeholder 3"/>
          <p:cNvSpPr txBox="1">
            <a:spLocks/>
          </p:cNvSpPr>
          <p:nvPr userDrawn="1"/>
        </p:nvSpPr>
        <p:spPr>
          <a:xfrm>
            <a:off x="457200" y="6324600"/>
            <a:ext cx="2133600" cy="365125"/>
          </a:xfrm>
          <a:prstGeom prst="rect">
            <a:avLst/>
          </a:prstGeom>
        </p:spPr>
        <p:txBody>
          <a:bodyPr vert="horz" lIns="91440" tIns="45720" rIns="91440" bIns="45720" rtlCol="0" anchor="ctr"/>
          <a:lstStyle>
            <a:lvl1pPr>
              <a:defRPr sz="1400">
                <a:solidFill>
                  <a:schemeClr val="tx1"/>
                </a:solidFill>
                <a:latin typeface="Times New Roman" pitchFamily="18" charset="0"/>
                <a:cs typeface="Times New Roman" pitchFamily="18"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smtClean="0">
                <a:ln>
                  <a:noFill/>
                </a:ln>
                <a:solidFill>
                  <a:schemeClr val="tx1"/>
                </a:solidFill>
                <a:effectLst/>
                <a:uLnTx/>
                <a:uFillTx/>
                <a:latin typeface="Times New Roman" pitchFamily="18" charset="0"/>
                <a:ea typeface="+mn-ea"/>
                <a:cs typeface="Times New Roman" pitchFamily="18" charset="0"/>
              </a:rPr>
              <a:t>Submission</a:t>
            </a:r>
            <a:endParaRPr kumimoji="0" lang="en-US" sz="1400" b="0" i="0" u="none" strike="noStrike" kern="1200" cap="none" spc="0" normalizeH="0" baseline="0" noProof="0">
              <a:ln>
                <a:noFill/>
              </a:ln>
              <a:solidFill>
                <a:schemeClr val="tx1"/>
              </a:solidFill>
              <a:effectLst/>
              <a:uLnTx/>
              <a:uFillTx/>
              <a:latin typeface="Times New Roman" pitchFamily="18" charset="0"/>
              <a:ea typeface="+mn-ea"/>
              <a:cs typeface="Times New Roman" pitchFamily="18" charset="0"/>
            </a:endParaRPr>
          </a:p>
        </p:txBody>
      </p:sp>
      <p:sp>
        <p:nvSpPr>
          <p:cNvPr id="9" name="Date Placeholder 3"/>
          <p:cNvSpPr txBox="1">
            <a:spLocks/>
          </p:cNvSpPr>
          <p:nvPr userDrawn="1"/>
        </p:nvSpPr>
        <p:spPr>
          <a:xfrm>
            <a:off x="6553200" y="6324600"/>
            <a:ext cx="2133600" cy="365125"/>
          </a:xfrm>
          <a:prstGeom prst="rect">
            <a:avLst/>
          </a:prstGeom>
        </p:spPr>
        <p:txBody>
          <a:bodyPr vert="horz" lIns="91440" tIns="45720" rIns="91440" bIns="45720" rtlCol="0" anchor="ctr"/>
          <a:lstStyle>
            <a:lvl1pPr>
              <a:defRPr sz="1400">
                <a:solidFill>
                  <a:schemeClr val="tx1"/>
                </a:solidFill>
                <a:latin typeface="Times New Roman" pitchFamily="18" charset="0"/>
                <a:cs typeface="Times New Roman" pitchFamily="18"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err="1" smtClean="0">
                <a:ln>
                  <a:noFill/>
                </a:ln>
                <a:solidFill>
                  <a:schemeClr val="tx1"/>
                </a:solidFill>
                <a:effectLst/>
                <a:uLnTx/>
                <a:uFillTx/>
                <a:latin typeface="Times New Roman" pitchFamily="18" charset="0"/>
                <a:ea typeface="+mn-ea"/>
                <a:cs typeface="Times New Roman" pitchFamily="18" charset="0"/>
              </a:rPr>
              <a:t>Soo</a:t>
            </a:r>
            <a:r>
              <a:rPr kumimoji="0" lang="en-US" sz="1400" b="0" i="0" u="none" strike="noStrike" kern="1200" cap="none" spc="0" normalizeH="0" baseline="0" noProof="0" smtClean="0">
                <a:ln>
                  <a:noFill/>
                </a:ln>
                <a:solidFill>
                  <a:schemeClr val="tx1"/>
                </a:solidFill>
                <a:effectLst/>
                <a:uLnTx/>
                <a:uFillTx/>
                <a:latin typeface="Times New Roman" pitchFamily="18" charset="0"/>
                <a:ea typeface="+mn-ea"/>
                <a:cs typeface="Times New Roman" pitchFamily="18" charset="0"/>
              </a:rPr>
              <a:t>-Young Chang, CSUS</a:t>
            </a:r>
            <a:endParaRPr kumimoji="0" lang="en-US" sz="1400" b="0" i="0" u="none" strike="noStrike" kern="1200" cap="none" spc="0" normalizeH="0" baseline="0" noProof="0">
              <a:ln>
                <a:noFill/>
              </a:ln>
              <a:solidFill>
                <a:schemeClr val="tx1"/>
              </a:solidFill>
              <a:effectLst/>
              <a:uLnTx/>
              <a:uFillTx/>
              <a:latin typeface="Times New Roman" pitchFamily="18" charset="0"/>
              <a:ea typeface="+mn-ea"/>
              <a:cs typeface="Times New Roman" pitchFamily="18" charset="0"/>
            </a:endParaRPr>
          </a:p>
        </p:txBody>
      </p:sp>
      <p:cxnSp>
        <p:nvCxnSpPr>
          <p:cNvPr id="10" name="Straight Connector 9"/>
          <p:cNvCxnSpPr/>
          <p:nvPr userDrawn="1"/>
        </p:nvCxnSpPr>
        <p:spPr>
          <a:xfrm>
            <a:off x="457200" y="457200"/>
            <a:ext cx="822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userDrawn="1"/>
        </p:nvSpPr>
        <p:spPr>
          <a:xfrm>
            <a:off x="457200" y="152400"/>
            <a:ext cx="1295400" cy="307777"/>
          </a:xfrm>
          <a:prstGeom prst="rect">
            <a:avLst/>
          </a:prstGeom>
          <a:noFill/>
        </p:spPr>
        <p:txBody>
          <a:bodyPr wrap="square" rtlCol="0">
            <a:spAutoFit/>
          </a:bodyPr>
          <a:lstStyle/>
          <a:p>
            <a:r>
              <a:rPr lang="en-US" sz="1400" b="1" dirty="0" smtClean="0">
                <a:latin typeface="Times New Roman" pitchFamily="18" charset="0"/>
                <a:cs typeface="Times New Roman" pitchFamily="18" charset="0"/>
              </a:rPr>
              <a:t>January 2011</a:t>
            </a:r>
            <a:endParaRPr lang="en-US" sz="1400" b="1" dirty="0">
              <a:latin typeface="Times New Roman" pitchFamily="18" charset="0"/>
              <a:cs typeface="Times New Roman" pitchFamily="18" charset="0"/>
            </a:endParaRPr>
          </a:p>
        </p:txBody>
      </p:sp>
      <p:sp>
        <p:nvSpPr>
          <p:cNvPr id="12" name="TextBox 11"/>
          <p:cNvSpPr txBox="1"/>
          <p:nvPr userDrawn="1"/>
        </p:nvSpPr>
        <p:spPr>
          <a:xfrm>
            <a:off x="5410200" y="152400"/>
            <a:ext cx="3276600" cy="307777"/>
          </a:xfrm>
          <a:prstGeom prst="rect">
            <a:avLst/>
          </a:prstGeom>
          <a:noFill/>
        </p:spPr>
        <p:txBody>
          <a:bodyPr wrap="square" rtlCol="0">
            <a:spAutoFit/>
          </a:bodyPr>
          <a:lstStyle/>
          <a:p>
            <a:pPr algn="r"/>
            <a:r>
              <a:rPr lang="en-US" sz="1400" b="1" dirty="0" smtClean="0">
                <a:latin typeface="Times New Roman" pitchFamily="18" charset="0"/>
                <a:cs typeface="Times New Roman" pitchFamily="18" charset="0"/>
              </a:rPr>
              <a:t>doc.: IEEE </a:t>
            </a:r>
            <a:r>
              <a:rPr lang="en-US" sz="1400" b="1" dirty="0" smtClean="0">
                <a:latin typeface="Times New Roman" pitchFamily="18" charset="0"/>
                <a:cs typeface="Times New Roman" pitchFamily="18" charset="0"/>
              </a:rPr>
              <a:t>15-11-0078-00-wng0</a:t>
            </a:r>
            <a:endParaRPr lang="en-US" sz="1400" b="1" dirty="0">
              <a:latin typeface="Times New Roman" pitchFamily="18" charset="0"/>
              <a:cs typeface="Times New Roman" pitchFamily="18"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E64EDD7-C113-43D1-BA3C-46D45C8A96AB}" type="datetime1">
              <a:rPr lang="en-US" smtClean="0"/>
              <a:pPr/>
              <a:t>1/19/2011</a:t>
            </a:fld>
            <a:endParaRPr lang="en-US"/>
          </a:p>
        </p:txBody>
      </p:sp>
      <p:sp>
        <p:nvSpPr>
          <p:cNvPr id="5" name="Footer Placeholder 4"/>
          <p:cNvSpPr>
            <a:spLocks noGrp="1"/>
          </p:cNvSpPr>
          <p:nvPr>
            <p:ph type="ftr" sz="quarter" idx="11"/>
          </p:nvPr>
        </p:nvSpPr>
        <p:spPr/>
        <p:txBody>
          <a:bodyPr/>
          <a:lstStyle/>
          <a:p>
            <a:r>
              <a:rPr lang="en-US" smtClean="0"/>
              <a:t>Slide 1</a:t>
            </a:r>
            <a:endParaRPr lang="en-US"/>
          </a:p>
        </p:txBody>
      </p:sp>
      <p:sp>
        <p:nvSpPr>
          <p:cNvPr id="6" name="Slide Number Placeholder 5"/>
          <p:cNvSpPr>
            <a:spLocks noGrp="1"/>
          </p:cNvSpPr>
          <p:nvPr>
            <p:ph type="sldNum" sz="quarter" idx="12"/>
          </p:nvPr>
        </p:nvSpPr>
        <p:spPr/>
        <p:txBody>
          <a:bodyPr/>
          <a:lstStyle/>
          <a:p>
            <a:fld id="{3478F476-1752-4E10-A7F6-CBA497807E8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D5523EF-88F0-4DC0-858F-85C640A0E875}" type="datetime1">
              <a:rPr lang="en-US" smtClean="0"/>
              <a:pPr/>
              <a:t>1/19/2011</a:t>
            </a:fld>
            <a:endParaRPr lang="en-US"/>
          </a:p>
        </p:txBody>
      </p:sp>
      <p:sp>
        <p:nvSpPr>
          <p:cNvPr id="6" name="Footer Placeholder 5"/>
          <p:cNvSpPr>
            <a:spLocks noGrp="1"/>
          </p:cNvSpPr>
          <p:nvPr>
            <p:ph type="ftr" sz="quarter" idx="11"/>
          </p:nvPr>
        </p:nvSpPr>
        <p:spPr/>
        <p:txBody>
          <a:bodyPr/>
          <a:lstStyle/>
          <a:p>
            <a:r>
              <a:rPr lang="en-US" smtClean="0"/>
              <a:t>Slide 1</a:t>
            </a:r>
            <a:endParaRPr lang="en-US"/>
          </a:p>
        </p:txBody>
      </p:sp>
      <p:sp>
        <p:nvSpPr>
          <p:cNvPr id="7" name="Slide Number Placeholder 6"/>
          <p:cNvSpPr>
            <a:spLocks noGrp="1"/>
          </p:cNvSpPr>
          <p:nvPr>
            <p:ph type="sldNum" sz="quarter" idx="12"/>
          </p:nvPr>
        </p:nvSpPr>
        <p:spPr/>
        <p:txBody>
          <a:bodyPr/>
          <a:lstStyle/>
          <a:p>
            <a:fld id="{3478F476-1752-4E10-A7F6-CBA497807E8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A208938-1CF2-4733-8029-EAEF3A191393}" type="datetime1">
              <a:rPr lang="en-US" smtClean="0"/>
              <a:pPr/>
              <a:t>1/19/2011</a:t>
            </a:fld>
            <a:endParaRPr lang="en-US"/>
          </a:p>
        </p:txBody>
      </p:sp>
      <p:sp>
        <p:nvSpPr>
          <p:cNvPr id="8" name="Footer Placeholder 7"/>
          <p:cNvSpPr>
            <a:spLocks noGrp="1"/>
          </p:cNvSpPr>
          <p:nvPr>
            <p:ph type="ftr" sz="quarter" idx="11"/>
          </p:nvPr>
        </p:nvSpPr>
        <p:spPr/>
        <p:txBody>
          <a:bodyPr/>
          <a:lstStyle/>
          <a:p>
            <a:r>
              <a:rPr lang="en-US" smtClean="0"/>
              <a:t>Slide 1</a:t>
            </a:r>
            <a:endParaRPr lang="en-US"/>
          </a:p>
        </p:txBody>
      </p:sp>
      <p:sp>
        <p:nvSpPr>
          <p:cNvPr id="9" name="Slide Number Placeholder 8"/>
          <p:cNvSpPr>
            <a:spLocks noGrp="1"/>
          </p:cNvSpPr>
          <p:nvPr>
            <p:ph type="sldNum" sz="quarter" idx="12"/>
          </p:nvPr>
        </p:nvSpPr>
        <p:spPr/>
        <p:txBody>
          <a:bodyPr/>
          <a:lstStyle/>
          <a:p>
            <a:fld id="{3478F476-1752-4E10-A7F6-CBA497807E8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2FB845-3490-4031-89C6-D7D1529633E8}" type="datetime1">
              <a:rPr lang="en-US" smtClean="0"/>
              <a:pPr/>
              <a:t>1/19/2011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Slide 1</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78F476-1752-4E10-A7F6-CBA497807E8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62" r:id="rId4"/>
    <p:sldLayoutId id="2147483663" r:id="rId5"/>
    <p:sldLayoutId id="2147483650" r:id="rId6"/>
    <p:sldLayoutId id="2147483651" r:id="rId7"/>
    <p:sldLayoutId id="2147483652" r:id="rId8"/>
    <p:sldLayoutId id="2147483653" r:id="rId9"/>
    <p:sldLayoutId id="2147483654" r:id="rId10"/>
    <p:sldLayoutId id="2147483655" r:id="rId11"/>
    <p:sldLayoutId id="2147483656" r:id="rId12"/>
    <p:sldLayoutId id="2147483657" r:id="rId13"/>
    <p:sldLayoutId id="2147483658" r:id="rId14"/>
    <p:sldLayoutId id="2147483659" r:id="rId15"/>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FA8F46-9498-4F67-8577-AE59DD5D7184}" type="datetimeFigureOut">
              <a:rPr lang="en-US" smtClean="0"/>
              <a:pPr/>
              <a:t>1/19/2011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870CAD-83D8-4A6D-A9AC-C91B0A61C26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2.png"/><Relationship Id="rId18" Type="http://schemas.openxmlformats.org/officeDocument/2006/relationships/image" Target="../media/image16.png"/><Relationship Id="rId3" Type="http://schemas.openxmlformats.org/officeDocument/2006/relationships/notesSlide" Target="../notesSlides/notesSlide6.xml"/><Relationship Id="rId21" Type="http://schemas.openxmlformats.org/officeDocument/2006/relationships/oleObject" Target="../embeddings/oleObject4.bin"/><Relationship Id="rId7" Type="http://schemas.openxmlformats.org/officeDocument/2006/relationships/image" Target="../media/image10.jpeg"/><Relationship Id="rId12" Type="http://schemas.openxmlformats.org/officeDocument/2006/relationships/image" Target="../media/image6.png"/><Relationship Id="rId17" Type="http://schemas.openxmlformats.org/officeDocument/2006/relationships/image" Target="../media/image15.png"/><Relationship Id="rId2" Type="http://schemas.openxmlformats.org/officeDocument/2006/relationships/slideLayout" Target="../slideLayouts/slideLayout6.xml"/><Relationship Id="rId16" Type="http://schemas.openxmlformats.org/officeDocument/2006/relationships/image" Target="../media/image4.png"/><Relationship Id="rId20" Type="http://schemas.openxmlformats.org/officeDocument/2006/relationships/oleObject" Target="../embeddings/oleObject3.bin"/><Relationship Id="rId1" Type="http://schemas.openxmlformats.org/officeDocument/2006/relationships/vmlDrawing" Target="../drawings/vmlDrawing2.vml"/><Relationship Id="rId6" Type="http://schemas.openxmlformats.org/officeDocument/2006/relationships/image" Target="../media/image9.png"/><Relationship Id="rId11" Type="http://schemas.openxmlformats.org/officeDocument/2006/relationships/image" Target="../media/image5.jpeg"/><Relationship Id="rId5" Type="http://schemas.openxmlformats.org/officeDocument/2006/relationships/image" Target="../media/image8.png"/><Relationship Id="rId15" Type="http://schemas.openxmlformats.org/officeDocument/2006/relationships/oleObject" Target="../embeddings/oleObject2.bin"/><Relationship Id="rId10" Type="http://schemas.openxmlformats.org/officeDocument/2006/relationships/image" Target="../media/image11.jpeg"/><Relationship Id="rId19" Type="http://schemas.openxmlformats.org/officeDocument/2006/relationships/image" Target="../media/image17.png"/><Relationship Id="rId4" Type="http://schemas.openxmlformats.org/officeDocument/2006/relationships/image" Target="../media/image13.png"/><Relationship Id="rId9" Type="http://schemas.openxmlformats.org/officeDocument/2006/relationships/image" Target="../media/image14.wmf"/><Relationship Id="rId14" Type="http://schemas.openxmlformats.org/officeDocument/2006/relationships/image" Target="../media/image3.jpeg"/><Relationship Id="rId22" Type="http://schemas.openxmlformats.org/officeDocument/2006/relationships/image" Target="../media/image12.png"/></Relationships>
</file>

<file path=ppt/slides/_rels/slide100.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83.xml"/><Relationship Id="rId1" Type="http://schemas.openxmlformats.org/officeDocument/2006/relationships/slideLayout" Target="../slideLayouts/slideLayout6.xml"/></Relationships>
</file>

<file path=ppt/slides/_rels/slide10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84.xm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6.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6.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6.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6.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6.xml"/></Relationships>
</file>

<file path=ppt/slides/_rels/slide10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0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8" Type="http://schemas.openxmlformats.org/officeDocument/2006/relationships/image" Target="../media/image5.jpeg"/><Relationship Id="rId13" Type="http://schemas.openxmlformats.org/officeDocument/2006/relationships/image" Target="../media/image9.png"/><Relationship Id="rId3" Type="http://schemas.openxmlformats.org/officeDocument/2006/relationships/notesSlide" Target="../notesSlides/notesSlide7.xml"/><Relationship Id="rId7" Type="http://schemas.openxmlformats.org/officeDocument/2006/relationships/image" Target="../media/image4.png"/><Relationship Id="rId12" Type="http://schemas.openxmlformats.org/officeDocument/2006/relationships/image" Target="../media/image8.png"/><Relationship Id="rId2" Type="http://schemas.openxmlformats.org/officeDocument/2006/relationships/slideLayout" Target="../slideLayouts/slideLayout6.xml"/><Relationship Id="rId1" Type="http://schemas.openxmlformats.org/officeDocument/2006/relationships/vmlDrawing" Target="../drawings/vmlDrawing3.vml"/><Relationship Id="rId6" Type="http://schemas.openxmlformats.org/officeDocument/2006/relationships/image" Target="../media/image3.jpeg"/><Relationship Id="rId11" Type="http://schemas.openxmlformats.org/officeDocument/2006/relationships/image" Target="../media/image7.jpeg"/><Relationship Id="rId5" Type="http://schemas.openxmlformats.org/officeDocument/2006/relationships/image" Target="../media/image2.png"/><Relationship Id="rId15" Type="http://schemas.openxmlformats.org/officeDocument/2006/relationships/image" Target="../media/image12.png"/><Relationship Id="rId10" Type="http://schemas.openxmlformats.org/officeDocument/2006/relationships/oleObject" Target="../embeddings/oleObject5.bin"/><Relationship Id="rId4" Type="http://schemas.openxmlformats.org/officeDocument/2006/relationships/image" Target="../media/image11.jpeg"/><Relationship Id="rId9" Type="http://schemas.openxmlformats.org/officeDocument/2006/relationships/image" Target="../media/image6.png"/><Relationship Id="rId14" Type="http://schemas.openxmlformats.org/officeDocument/2006/relationships/image" Target="../media/image10.jpeg"/></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8.xml.rels><?xml version="1.0" encoding="UTF-8" standalone="yes"?>
<Relationships xmlns="http://schemas.openxmlformats.org/package/2006/relationships"><Relationship Id="rId3" Type="http://schemas.openxmlformats.org/officeDocument/2006/relationships/hyperlink" Target="http://grouper.ieee.org/groups/802/15/pub/2003/Jan03/03036r0P802-15_WG-802-15-4-TG4-Tutorial.ppt" TargetMode="External"/><Relationship Id="rId2" Type="http://schemas.openxmlformats.org/officeDocument/2006/relationships/hyperlink" Target="http://www.palowireless.com/bluearticles/packets.asp" TargetMode="External"/><Relationship Id="rId1" Type="http://schemas.openxmlformats.org/officeDocument/2006/relationships/slideLayout" Target="../slideLayouts/slideLayout6.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0.jpeg"/><Relationship Id="rId3" Type="http://schemas.openxmlformats.org/officeDocument/2006/relationships/notesSlide" Target="../notesSlides/notesSlide10.xml"/><Relationship Id="rId7" Type="http://schemas.openxmlformats.org/officeDocument/2006/relationships/image" Target="../media/image5.jpeg"/><Relationship Id="rId12" Type="http://schemas.openxmlformats.org/officeDocument/2006/relationships/image" Target="../media/image9.png"/><Relationship Id="rId17" Type="http://schemas.openxmlformats.org/officeDocument/2006/relationships/image" Target="../media/image14.wmf"/><Relationship Id="rId2" Type="http://schemas.openxmlformats.org/officeDocument/2006/relationships/slideLayout" Target="../slideLayouts/slideLayout6.xml"/><Relationship Id="rId16" Type="http://schemas.openxmlformats.org/officeDocument/2006/relationships/image" Target="../media/image18.wmf"/><Relationship Id="rId1" Type="http://schemas.openxmlformats.org/officeDocument/2006/relationships/vmlDrawing" Target="../drawings/vmlDrawing4.vml"/><Relationship Id="rId6" Type="http://schemas.openxmlformats.org/officeDocument/2006/relationships/image" Target="../media/image4.png"/><Relationship Id="rId11" Type="http://schemas.openxmlformats.org/officeDocument/2006/relationships/image" Target="../media/image8.png"/><Relationship Id="rId5" Type="http://schemas.openxmlformats.org/officeDocument/2006/relationships/image" Target="../media/image3.jpeg"/><Relationship Id="rId15" Type="http://schemas.openxmlformats.org/officeDocument/2006/relationships/image" Target="../media/image12.png"/><Relationship Id="rId10" Type="http://schemas.openxmlformats.org/officeDocument/2006/relationships/image" Target="../media/image7.jpeg"/><Relationship Id="rId4" Type="http://schemas.openxmlformats.org/officeDocument/2006/relationships/image" Target="../media/image2.png"/><Relationship Id="rId9" Type="http://schemas.openxmlformats.org/officeDocument/2006/relationships/oleObject" Target="../embeddings/oleObject6.bin"/><Relationship Id="rId14" Type="http://schemas.openxmlformats.org/officeDocument/2006/relationships/image" Target="../media/image11.jpeg"/></Relationships>
</file>

<file path=ppt/slides/_rels/slide15.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image" Target="../media/image6.png"/><Relationship Id="rId18" Type="http://schemas.openxmlformats.org/officeDocument/2006/relationships/image" Target="../media/image15.png"/><Relationship Id="rId3" Type="http://schemas.openxmlformats.org/officeDocument/2006/relationships/notesSlide" Target="../notesSlides/notesSlide11.xml"/><Relationship Id="rId21" Type="http://schemas.openxmlformats.org/officeDocument/2006/relationships/image" Target="../media/image19.jpeg"/><Relationship Id="rId7" Type="http://schemas.openxmlformats.org/officeDocument/2006/relationships/image" Target="../media/image9.png"/><Relationship Id="rId12" Type="http://schemas.openxmlformats.org/officeDocument/2006/relationships/image" Target="../media/image5.jpeg"/><Relationship Id="rId17" Type="http://schemas.openxmlformats.org/officeDocument/2006/relationships/image" Target="../media/image4.png"/><Relationship Id="rId2" Type="http://schemas.openxmlformats.org/officeDocument/2006/relationships/slideLayout" Target="../slideLayouts/slideLayout6.xml"/><Relationship Id="rId16" Type="http://schemas.openxmlformats.org/officeDocument/2006/relationships/oleObject" Target="../embeddings/oleObject7.bin"/><Relationship Id="rId20" Type="http://schemas.openxmlformats.org/officeDocument/2006/relationships/image" Target="../media/image17.png"/><Relationship Id="rId1" Type="http://schemas.openxmlformats.org/officeDocument/2006/relationships/vmlDrawing" Target="../drawings/vmlDrawing5.vml"/><Relationship Id="rId6" Type="http://schemas.openxmlformats.org/officeDocument/2006/relationships/image" Target="../media/image8.png"/><Relationship Id="rId11" Type="http://schemas.openxmlformats.org/officeDocument/2006/relationships/image" Target="../media/image11.jpeg"/><Relationship Id="rId24" Type="http://schemas.openxmlformats.org/officeDocument/2006/relationships/image" Target="../media/image12.png"/><Relationship Id="rId5" Type="http://schemas.openxmlformats.org/officeDocument/2006/relationships/image" Target="../media/image13.png"/><Relationship Id="rId15" Type="http://schemas.openxmlformats.org/officeDocument/2006/relationships/image" Target="../media/image3.jpeg"/><Relationship Id="rId23" Type="http://schemas.openxmlformats.org/officeDocument/2006/relationships/image" Target="../media/image20.png"/><Relationship Id="rId10" Type="http://schemas.openxmlformats.org/officeDocument/2006/relationships/image" Target="../media/image14.wmf"/><Relationship Id="rId19" Type="http://schemas.openxmlformats.org/officeDocument/2006/relationships/image" Target="../media/image16.png"/><Relationship Id="rId4" Type="http://schemas.openxmlformats.org/officeDocument/2006/relationships/image" Target="../media/image18.wmf"/><Relationship Id="rId9" Type="http://schemas.openxmlformats.org/officeDocument/2006/relationships/image" Target="../media/image7.jpeg"/><Relationship Id="rId14" Type="http://schemas.openxmlformats.org/officeDocument/2006/relationships/image" Target="../media/image2.png"/><Relationship Id="rId22" Type="http://schemas.openxmlformats.org/officeDocument/2006/relationships/oleObject" Target="../embeddings/oleObject8.bin"/></Relationships>
</file>

<file path=ppt/slides/_rels/slide16.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3.jpeg"/><Relationship Id="rId18" Type="http://schemas.openxmlformats.org/officeDocument/2006/relationships/image" Target="../media/image17.png"/><Relationship Id="rId3" Type="http://schemas.openxmlformats.org/officeDocument/2006/relationships/notesSlide" Target="../notesSlides/notesSlide12.xml"/><Relationship Id="rId21" Type="http://schemas.openxmlformats.org/officeDocument/2006/relationships/oleObject" Target="../embeddings/oleObject11.bin"/><Relationship Id="rId7" Type="http://schemas.openxmlformats.org/officeDocument/2006/relationships/image" Target="../media/image10.jpeg"/><Relationship Id="rId12" Type="http://schemas.openxmlformats.org/officeDocument/2006/relationships/image" Target="../media/image2.png"/><Relationship Id="rId17" Type="http://schemas.openxmlformats.org/officeDocument/2006/relationships/image" Target="../media/image16.png"/><Relationship Id="rId2" Type="http://schemas.openxmlformats.org/officeDocument/2006/relationships/slideLayout" Target="../slideLayouts/slideLayout6.xml"/><Relationship Id="rId16" Type="http://schemas.openxmlformats.org/officeDocument/2006/relationships/image" Target="../media/image15.png"/><Relationship Id="rId20" Type="http://schemas.openxmlformats.org/officeDocument/2006/relationships/oleObject" Target="../embeddings/oleObject10.bin"/><Relationship Id="rId1" Type="http://schemas.openxmlformats.org/officeDocument/2006/relationships/vmlDrawing" Target="../drawings/vmlDrawing6.vml"/><Relationship Id="rId6" Type="http://schemas.openxmlformats.org/officeDocument/2006/relationships/image" Target="../media/image9.png"/><Relationship Id="rId11" Type="http://schemas.openxmlformats.org/officeDocument/2006/relationships/image" Target="../media/image6.png"/><Relationship Id="rId5" Type="http://schemas.openxmlformats.org/officeDocument/2006/relationships/image" Target="../media/image8.png"/><Relationship Id="rId15" Type="http://schemas.openxmlformats.org/officeDocument/2006/relationships/image" Target="../media/image4.png"/><Relationship Id="rId10" Type="http://schemas.openxmlformats.org/officeDocument/2006/relationships/image" Target="../media/image5.jpeg"/><Relationship Id="rId19" Type="http://schemas.openxmlformats.org/officeDocument/2006/relationships/image" Target="../media/image14.wmf"/><Relationship Id="rId4" Type="http://schemas.openxmlformats.org/officeDocument/2006/relationships/image" Target="../media/image13.png"/><Relationship Id="rId9" Type="http://schemas.openxmlformats.org/officeDocument/2006/relationships/image" Target="../media/image11.jpeg"/><Relationship Id="rId14" Type="http://schemas.openxmlformats.org/officeDocument/2006/relationships/oleObject" Target="../embeddings/oleObject9.bin"/><Relationship Id="rId22" Type="http://schemas.openxmlformats.org/officeDocument/2006/relationships/image" Target="../media/image12.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15.xml"/><Relationship Id="rId1" Type="http://schemas.openxmlformats.org/officeDocument/2006/relationships/slideLayout" Target="../slideLayouts/slideLayout6.xml"/><Relationship Id="rId5" Type="http://schemas.openxmlformats.org/officeDocument/2006/relationships/image" Target="../media/image12.png"/><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openxmlformats.org/officeDocument/2006/relationships/image" Target="../media/image12.png"/><Relationship Id="rId5" Type="http://schemas.openxmlformats.org/officeDocument/2006/relationships/image" Target="../media/image25.png"/><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6.xml"/><Relationship Id="rId5" Type="http://schemas.openxmlformats.org/officeDocument/2006/relationships/image" Target="../media/image12.png"/><Relationship Id="rId4" Type="http://schemas.openxmlformats.org/officeDocument/2006/relationships/image" Target="../media/image2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6.xm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31.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7.png"/><Relationship Id="rId3" Type="http://schemas.openxmlformats.org/officeDocument/2006/relationships/image" Target="../media/image15.png"/><Relationship Id="rId7" Type="http://schemas.openxmlformats.org/officeDocument/2006/relationships/image" Target="../media/image32.jpeg"/><Relationship Id="rId12" Type="http://schemas.openxmlformats.org/officeDocument/2006/relationships/image" Target="../media/image36.jpeg"/><Relationship Id="rId2" Type="http://schemas.openxmlformats.org/officeDocument/2006/relationships/notesSlide" Target="../notesSlides/notesSlide27.xml"/><Relationship Id="rId16" Type="http://schemas.openxmlformats.org/officeDocument/2006/relationships/image" Target="../media/image40.png"/><Relationship Id="rId1" Type="http://schemas.openxmlformats.org/officeDocument/2006/relationships/slideLayout" Target="../slideLayouts/slideLayout6.xml"/><Relationship Id="rId6" Type="http://schemas.openxmlformats.org/officeDocument/2006/relationships/image" Target="../media/image31.png"/><Relationship Id="rId11" Type="http://schemas.openxmlformats.org/officeDocument/2006/relationships/image" Target="../media/image35.jpeg"/><Relationship Id="rId5" Type="http://schemas.openxmlformats.org/officeDocument/2006/relationships/image" Target="../media/image17.png"/><Relationship Id="rId15" Type="http://schemas.openxmlformats.org/officeDocument/2006/relationships/image" Target="../media/image39.png"/><Relationship Id="rId10" Type="http://schemas.openxmlformats.org/officeDocument/2006/relationships/image" Target="../media/image34.jpeg"/><Relationship Id="rId4" Type="http://schemas.openxmlformats.org/officeDocument/2006/relationships/image" Target="../media/image16.png"/><Relationship Id="rId9" Type="http://schemas.openxmlformats.org/officeDocument/2006/relationships/image" Target="../media/image8.png"/><Relationship Id="rId14" Type="http://schemas.openxmlformats.org/officeDocument/2006/relationships/image" Target="../media/image38.png"/></Relationships>
</file>

<file path=ppt/slides/_rels/slide3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0.xml"/><Relationship Id="rId1" Type="http://schemas.openxmlformats.org/officeDocument/2006/relationships/slideLayout" Target="../slideLayouts/slideLayout6.xml"/><Relationship Id="rId4" Type="http://schemas.openxmlformats.org/officeDocument/2006/relationships/image" Target="../media/image44.png"/></Relationships>
</file>

<file path=ppt/slides/_rels/slide3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1.xml"/><Relationship Id="rId1" Type="http://schemas.openxmlformats.org/officeDocument/2006/relationships/slideLayout" Target="../slideLayouts/slideLayout6.xml"/><Relationship Id="rId5" Type="http://schemas.openxmlformats.org/officeDocument/2006/relationships/image" Target="../media/image12.png"/><Relationship Id="rId4" Type="http://schemas.openxmlformats.org/officeDocument/2006/relationships/image" Target="../media/image20.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8" Type="http://schemas.openxmlformats.org/officeDocument/2006/relationships/image" Target="../media/image50.jpeg"/><Relationship Id="rId13" Type="http://schemas.openxmlformats.org/officeDocument/2006/relationships/image" Target="../media/image54.wmf"/><Relationship Id="rId3" Type="http://schemas.openxmlformats.org/officeDocument/2006/relationships/image" Target="../media/image46.wmf"/><Relationship Id="rId7" Type="http://schemas.openxmlformats.org/officeDocument/2006/relationships/hyperlink" Target="http://www.usb-pen-drive-uk.com/usb-flash-drive.htm" TargetMode="External"/><Relationship Id="rId12" Type="http://schemas.openxmlformats.org/officeDocument/2006/relationships/image" Target="../media/image53.png"/><Relationship Id="rId2" Type="http://schemas.openxmlformats.org/officeDocument/2006/relationships/notesSlide" Target="../notesSlides/notesSlide36.xml"/><Relationship Id="rId1" Type="http://schemas.openxmlformats.org/officeDocument/2006/relationships/slideLayout" Target="../slideLayouts/slideLayout6.xml"/><Relationship Id="rId6" Type="http://schemas.openxmlformats.org/officeDocument/2006/relationships/image" Target="../media/image49.jpeg"/><Relationship Id="rId11" Type="http://schemas.openxmlformats.org/officeDocument/2006/relationships/image" Target="../media/image52.png"/><Relationship Id="rId5" Type="http://schemas.openxmlformats.org/officeDocument/2006/relationships/image" Target="../media/image48.png"/><Relationship Id="rId10" Type="http://schemas.openxmlformats.org/officeDocument/2006/relationships/image" Target="../media/image51.png"/><Relationship Id="rId4" Type="http://schemas.openxmlformats.org/officeDocument/2006/relationships/image" Target="../media/image47.wmf"/><Relationship Id="rId9" Type="http://schemas.openxmlformats.org/officeDocument/2006/relationships/hyperlink" Target="http://www.zigbee.org/en/" TargetMode="External"/><Relationship Id="rId14" Type="http://schemas.openxmlformats.org/officeDocument/2006/relationships/image" Target="../media/image12.png"/></Relationships>
</file>

<file path=ppt/slides/_rels/slide4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7.jpeg"/><Relationship Id="rId3" Type="http://schemas.openxmlformats.org/officeDocument/2006/relationships/notesSlide" Target="../notesSlides/notesSlide41.xml"/><Relationship Id="rId7" Type="http://schemas.openxmlformats.org/officeDocument/2006/relationships/image" Target="../media/image13.png"/><Relationship Id="rId12" Type="http://schemas.openxmlformats.org/officeDocument/2006/relationships/image" Target="../media/image8.png"/><Relationship Id="rId2" Type="http://schemas.openxmlformats.org/officeDocument/2006/relationships/slideLayout" Target="../slideLayouts/slideLayout6.xml"/><Relationship Id="rId1" Type="http://schemas.openxmlformats.org/officeDocument/2006/relationships/vmlDrawing" Target="../drawings/vmlDrawing7.vml"/><Relationship Id="rId6" Type="http://schemas.openxmlformats.org/officeDocument/2006/relationships/image" Target="../media/image6.png"/><Relationship Id="rId11" Type="http://schemas.openxmlformats.org/officeDocument/2006/relationships/image" Target="../media/image5.jpeg"/><Relationship Id="rId5" Type="http://schemas.openxmlformats.org/officeDocument/2006/relationships/image" Target="../media/image4.png"/><Relationship Id="rId15" Type="http://schemas.openxmlformats.org/officeDocument/2006/relationships/image" Target="../media/image2.png"/><Relationship Id="rId10" Type="http://schemas.openxmlformats.org/officeDocument/2006/relationships/image" Target="../media/image3.jpeg"/><Relationship Id="rId4" Type="http://schemas.openxmlformats.org/officeDocument/2006/relationships/image" Target="../media/image12.png"/><Relationship Id="rId9" Type="http://schemas.openxmlformats.org/officeDocument/2006/relationships/image" Target="../media/image11.jpeg"/><Relationship Id="rId14" Type="http://schemas.openxmlformats.org/officeDocument/2006/relationships/oleObject" Target="../embeddings/oleObject12.bin"/></Relationships>
</file>

<file path=ppt/slides/_rels/slide4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3.xml"/><Relationship Id="rId7" Type="http://schemas.openxmlformats.org/officeDocument/2006/relationships/image" Target="../media/image12.png"/><Relationship Id="rId2" Type="http://schemas.openxmlformats.org/officeDocument/2006/relationships/slideLayout" Target="../slideLayouts/slideLayout6.xml"/><Relationship Id="rId1" Type="http://schemas.openxmlformats.org/officeDocument/2006/relationships/vmlDrawing" Target="../drawings/vmlDrawing8.vml"/><Relationship Id="rId6" Type="http://schemas.openxmlformats.org/officeDocument/2006/relationships/oleObject" Target="../embeddings/oleObject14.bin"/><Relationship Id="rId5" Type="http://schemas.openxmlformats.org/officeDocument/2006/relationships/oleObject" Target="../embeddings/oleObject13.bin"/><Relationship Id="rId4" Type="http://schemas.openxmlformats.org/officeDocument/2006/relationships/image" Target="../media/image20.png"/></Relationships>
</file>

<file path=ppt/slides/_rels/slide48.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44.xm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12.png"/><Relationship Id="rId2" Type="http://schemas.openxmlformats.org/officeDocument/2006/relationships/notesSlide" Target="../notesSlides/notesSlide51.xml"/><Relationship Id="rId1" Type="http://schemas.openxmlformats.org/officeDocument/2006/relationships/slideLayout" Target="../slideLayouts/slideLayout6.xml"/><Relationship Id="rId6" Type="http://schemas.openxmlformats.org/officeDocument/2006/relationships/image" Target="../media/image48.png"/><Relationship Id="rId5" Type="http://schemas.openxmlformats.org/officeDocument/2006/relationships/image" Target="../media/image4.png"/><Relationship Id="rId4" Type="http://schemas.openxmlformats.org/officeDocument/2006/relationships/image" Target="../media/image24.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0.jpeg"/><Relationship Id="rId3" Type="http://schemas.openxmlformats.org/officeDocument/2006/relationships/image" Target="../media/image11.jpeg"/><Relationship Id="rId7" Type="http://schemas.openxmlformats.org/officeDocument/2006/relationships/image" Target="../media/image5.jpeg"/><Relationship Id="rId12" Type="http://schemas.openxmlformats.org/officeDocument/2006/relationships/image" Target="../media/image9.png"/><Relationship Id="rId2" Type="http://schemas.openxmlformats.org/officeDocument/2006/relationships/slideLayout" Target="../slideLayouts/slideLayout6.xml"/><Relationship Id="rId1" Type="http://schemas.openxmlformats.org/officeDocument/2006/relationships/vmlDrawing" Target="../drawings/vmlDrawing9.vml"/><Relationship Id="rId6" Type="http://schemas.openxmlformats.org/officeDocument/2006/relationships/image" Target="../media/image4.png"/><Relationship Id="rId11" Type="http://schemas.openxmlformats.org/officeDocument/2006/relationships/image" Target="../media/image8.png"/><Relationship Id="rId5" Type="http://schemas.openxmlformats.org/officeDocument/2006/relationships/image" Target="../media/image3.jpeg"/><Relationship Id="rId10" Type="http://schemas.openxmlformats.org/officeDocument/2006/relationships/image" Target="../media/image7.jpeg"/><Relationship Id="rId4" Type="http://schemas.openxmlformats.org/officeDocument/2006/relationships/image" Target="../media/image2.png"/><Relationship Id="rId9" Type="http://schemas.openxmlformats.org/officeDocument/2006/relationships/oleObject" Target="../embeddings/oleObject15.bin"/><Relationship Id="rId14" Type="http://schemas.openxmlformats.org/officeDocument/2006/relationships/image" Target="../media/image12.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8" Type="http://schemas.openxmlformats.org/officeDocument/2006/relationships/image" Target="../media/image5.jpeg"/><Relationship Id="rId13" Type="http://schemas.openxmlformats.org/officeDocument/2006/relationships/image" Target="../media/image8.png"/><Relationship Id="rId3" Type="http://schemas.openxmlformats.org/officeDocument/2006/relationships/notesSlide" Target="../notesSlides/notesSlide53.xml"/><Relationship Id="rId7" Type="http://schemas.openxmlformats.org/officeDocument/2006/relationships/image" Target="../media/image4.png"/><Relationship Id="rId12" Type="http://schemas.openxmlformats.org/officeDocument/2006/relationships/image" Target="../media/image12.png"/><Relationship Id="rId2" Type="http://schemas.openxmlformats.org/officeDocument/2006/relationships/slideLayout" Target="../slideLayouts/slideLayout6.xml"/><Relationship Id="rId1" Type="http://schemas.openxmlformats.org/officeDocument/2006/relationships/vmlDrawing" Target="../drawings/vmlDrawing10.vml"/><Relationship Id="rId6" Type="http://schemas.openxmlformats.org/officeDocument/2006/relationships/image" Target="../media/image3.jpeg"/><Relationship Id="rId11" Type="http://schemas.openxmlformats.org/officeDocument/2006/relationships/image" Target="../media/image7.jpeg"/><Relationship Id="rId5" Type="http://schemas.openxmlformats.org/officeDocument/2006/relationships/image" Target="../media/image2.png"/><Relationship Id="rId15" Type="http://schemas.openxmlformats.org/officeDocument/2006/relationships/image" Target="../media/image10.jpeg"/><Relationship Id="rId10" Type="http://schemas.openxmlformats.org/officeDocument/2006/relationships/oleObject" Target="../embeddings/oleObject16.bin"/><Relationship Id="rId4" Type="http://schemas.openxmlformats.org/officeDocument/2006/relationships/image" Target="../media/image11.jpeg"/><Relationship Id="rId9" Type="http://schemas.openxmlformats.org/officeDocument/2006/relationships/image" Target="../media/image6.png"/><Relationship Id="rId14" Type="http://schemas.openxmlformats.org/officeDocument/2006/relationships/image" Target="../media/image9.png"/></Relationships>
</file>

<file path=ppt/slides/_rels/slide71.xml.rels><?xml version="1.0" encoding="UTF-8" standalone="yes"?>
<Relationships xmlns="http://schemas.openxmlformats.org/package/2006/relationships"><Relationship Id="rId8" Type="http://schemas.openxmlformats.org/officeDocument/2006/relationships/image" Target="../media/image5.jpeg"/><Relationship Id="rId13" Type="http://schemas.openxmlformats.org/officeDocument/2006/relationships/image" Target="../media/image9.png"/><Relationship Id="rId3" Type="http://schemas.openxmlformats.org/officeDocument/2006/relationships/notesSlide" Target="../notesSlides/notesSlide54.xml"/><Relationship Id="rId7" Type="http://schemas.openxmlformats.org/officeDocument/2006/relationships/image" Target="../media/image4.png"/><Relationship Id="rId12" Type="http://schemas.openxmlformats.org/officeDocument/2006/relationships/image" Target="../media/image8.png"/><Relationship Id="rId2" Type="http://schemas.openxmlformats.org/officeDocument/2006/relationships/slideLayout" Target="../slideLayouts/slideLayout6.xml"/><Relationship Id="rId1" Type="http://schemas.openxmlformats.org/officeDocument/2006/relationships/vmlDrawing" Target="../drawings/vmlDrawing11.vml"/><Relationship Id="rId6" Type="http://schemas.openxmlformats.org/officeDocument/2006/relationships/image" Target="../media/image3.jpeg"/><Relationship Id="rId11" Type="http://schemas.openxmlformats.org/officeDocument/2006/relationships/image" Target="../media/image7.jpeg"/><Relationship Id="rId5" Type="http://schemas.openxmlformats.org/officeDocument/2006/relationships/image" Target="../media/image2.png"/><Relationship Id="rId15" Type="http://schemas.openxmlformats.org/officeDocument/2006/relationships/image" Target="../media/image12.png"/><Relationship Id="rId10" Type="http://schemas.openxmlformats.org/officeDocument/2006/relationships/oleObject" Target="../embeddings/oleObject17.bin"/><Relationship Id="rId4" Type="http://schemas.openxmlformats.org/officeDocument/2006/relationships/image" Target="../media/image11.jpeg"/><Relationship Id="rId9" Type="http://schemas.openxmlformats.org/officeDocument/2006/relationships/image" Target="../media/image6.png"/><Relationship Id="rId14" Type="http://schemas.openxmlformats.org/officeDocument/2006/relationships/image" Target="../media/image10.jpeg"/></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3" Type="http://schemas.openxmlformats.org/officeDocument/2006/relationships/image" Target="../media/image56.gif"/><Relationship Id="rId2" Type="http://schemas.openxmlformats.org/officeDocument/2006/relationships/notesSlide" Target="../notesSlides/notesSlide68.xml"/><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3" Type="http://schemas.openxmlformats.org/officeDocument/2006/relationships/image" Target="../media/image56.gif"/><Relationship Id="rId2" Type="http://schemas.openxmlformats.org/officeDocument/2006/relationships/notesSlide" Target="../notesSlides/notesSlide71.xml"/><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0.jpeg"/><Relationship Id="rId3" Type="http://schemas.openxmlformats.org/officeDocument/2006/relationships/notesSlide" Target="../notesSlides/notesSlide5.xml"/><Relationship Id="rId7" Type="http://schemas.openxmlformats.org/officeDocument/2006/relationships/image" Target="../media/image5.jpeg"/><Relationship Id="rId12" Type="http://schemas.openxmlformats.org/officeDocument/2006/relationships/image" Target="../media/image9.png"/><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4.png"/><Relationship Id="rId11" Type="http://schemas.openxmlformats.org/officeDocument/2006/relationships/image" Target="../media/image8.png"/><Relationship Id="rId5" Type="http://schemas.openxmlformats.org/officeDocument/2006/relationships/image" Target="../media/image3.jpeg"/><Relationship Id="rId15" Type="http://schemas.openxmlformats.org/officeDocument/2006/relationships/image" Target="../media/image12.png"/><Relationship Id="rId10" Type="http://schemas.openxmlformats.org/officeDocument/2006/relationships/image" Target="../media/image7.jpeg"/><Relationship Id="rId4" Type="http://schemas.openxmlformats.org/officeDocument/2006/relationships/image" Target="../media/image2.png"/><Relationship Id="rId9" Type="http://schemas.openxmlformats.org/officeDocument/2006/relationships/oleObject" Target="../embeddings/oleObject1.bin"/><Relationship Id="rId14" Type="http://schemas.openxmlformats.org/officeDocument/2006/relationships/image" Target="../media/image11.jpeg"/></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6.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6.xml"/></Relationships>
</file>

<file path=ppt/slides/_rels/slide9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7.xm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9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78.xml"/><Relationship Id="rId1" Type="http://schemas.openxmlformats.org/officeDocument/2006/relationships/slideLayout" Target="../slideLayouts/slideLayout6.xml"/><Relationship Id="rId4" Type="http://schemas.openxmlformats.org/officeDocument/2006/relationships/image" Target="../media/image32.jpeg"/></Relationships>
</file>

<file path=ppt/slides/_rels/slide9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79.xml"/><Relationship Id="rId1" Type="http://schemas.openxmlformats.org/officeDocument/2006/relationships/slideLayout" Target="../slideLayouts/slideLayout6.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12.png"/></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6.xml"/></Relationships>
</file>

<file path=ppt/slides/_rels/slide98.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81.xml"/><Relationship Id="rId1" Type="http://schemas.openxmlformats.org/officeDocument/2006/relationships/slideLayout" Target="../slideLayouts/slideLayout6.xml"/></Relationships>
</file>

<file path=ppt/slides/_rels/slide9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82.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76200" y="609600"/>
            <a:ext cx="8991600" cy="4770537"/>
          </a:xfrm>
          <a:prstGeom prst="rect">
            <a:avLst/>
          </a:prstGeom>
          <a:noFill/>
          <a:ln w="12700">
            <a:noFill/>
            <a:miter lim="800000"/>
            <a:headEnd type="none" w="sm" len="sm"/>
            <a:tailEnd type="none" w="sm" len="sm"/>
          </a:ln>
          <a:effectLst/>
        </p:spPr>
        <p:txBody>
          <a:bodyPr>
            <a:spAutoFit/>
          </a:bodyPr>
          <a:lstStyle/>
          <a:p>
            <a:pPr algn="ctr"/>
            <a:r>
              <a:rPr lang="en-US" sz="1800" b="1" u="sng" dirty="0">
                <a:effectLst>
                  <a:outerShdw blurRad="38100" dist="38100" dir="2700000" algn="tl">
                    <a:srgbClr val="C0C0C0"/>
                  </a:outerShdw>
                </a:effectLst>
                <a:latin typeface="Times New Roman" pitchFamily="18" charset="0"/>
                <a:cs typeface="Times New Roman" pitchFamily="18" charset="0"/>
              </a:rPr>
              <a:t>Project: IEEE P802.15 Working Group for Wireless Personal Area Networks (WPANs)</a:t>
            </a:r>
            <a:endParaRPr lang="en-US" sz="1600" b="1" dirty="0">
              <a:latin typeface="Times New Roman" pitchFamily="18" charset="0"/>
              <a:cs typeface="Times New Roman" pitchFamily="18" charset="0"/>
            </a:endParaRPr>
          </a:p>
          <a:p>
            <a:endParaRPr lang="en-US" sz="1600" dirty="0">
              <a:latin typeface="Times New Roman" pitchFamily="18" charset="0"/>
              <a:cs typeface="Times New Roman" pitchFamily="18" charset="0"/>
            </a:endParaRPr>
          </a:p>
          <a:p>
            <a:pPr marL="228600"/>
            <a:r>
              <a:rPr lang="en-US" sz="1600" b="1" dirty="0">
                <a:latin typeface="Times New Roman" pitchFamily="18" charset="0"/>
                <a:cs typeface="Times New Roman" pitchFamily="18" charset="0"/>
              </a:rPr>
              <a:t>Submission Title:</a:t>
            </a:r>
            <a:r>
              <a:rPr lang="en-US" sz="1600" dirty="0">
                <a:latin typeface="Times New Roman" pitchFamily="18" charset="0"/>
                <a:cs typeface="Times New Roman" pitchFamily="18" charset="0"/>
              </a:rPr>
              <a:t> </a:t>
            </a:r>
            <a:r>
              <a:rPr lang="en-US" sz="1600" dirty="0" smtClean="0">
                <a:latin typeface="Times New Roman" pitchFamily="18" charset="0"/>
                <a:cs typeface="Times New Roman" pitchFamily="18" charset="0"/>
              </a:rPr>
              <a:t>Overview of PSC Concepts</a:t>
            </a:r>
            <a:endParaRPr lang="en-US" sz="1600" dirty="0">
              <a:latin typeface="Times New Roman" pitchFamily="18" charset="0"/>
              <a:cs typeface="Times New Roman" pitchFamily="18" charset="0"/>
            </a:endParaRPr>
          </a:p>
          <a:p>
            <a:pPr marL="228600"/>
            <a:r>
              <a:rPr lang="en-US" sz="1600" b="1" dirty="0">
                <a:latin typeface="Times New Roman" pitchFamily="18" charset="0"/>
                <a:cs typeface="Times New Roman" pitchFamily="18" charset="0"/>
              </a:rPr>
              <a:t>Date Submitted: </a:t>
            </a:r>
            <a:r>
              <a:rPr lang="en-US" sz="1600" dirty="0" smtClean="0">
                <a:latin typeface="Times New Roman" pitchFamily="18" charset="0"/>
                <a:cs typeface="Times New Roman" pitchFamily="18" charset="0"/>
              </a:rPr>
              <a:t>January 2011</a:t>
            </a:r>
            <a:r>
              <a:rPr lang="en-US" sz="1600" dirty="0">
                <a:latin typeface="Times New Roman" pitchFamily="18" charset="0"/>
                <a:cs typeface="Times New Roman" pitchFamily="18" charset="0"/>
              </a:rPr>
              <a:t>	</a:t>
            </a:r>
          </a:p>
          <a:p>
            <a:pPr marL="228600"/>
            <a:r>
              <a:rPr lang="en-US" sz="1600" b="1" dirty="0">
                <a:latin typeface="Times New Roman" pitchFamily="18" charset="0"/>
                <a:cs typeface="Times New Roman" pitchFamily="18" charset="0"/>
              </a:rPr>
              <a:t>Source:</a:t>
            </a:r>
            <a:r>
              <a:rPr lang="en-US" sz="1600" dirty="0">
                <a:latin typeface="Times New Roman" pitchFamily="18" charset="0"/>
                <a:cs typeface="Times New Roman" pitchFamily="18" charset="0"/>
              </a:rPr>
              <a:t> </a:t>
            </a:r>
            <a:r>
              <a:rPr lang="en-US" sz="1600" dirty="0" err="1" smtClean="0">
                <a:latin typeface="Times New Roman" pitchFamily="18" charset="0"/>
                <a:cs typeface="Times New Roman" pitchFamily="18" charset="0"/>
              </a:rPr>
              <a:t>Soo</a:t>
            </a:r>
            <a:r>
              <a:rPr lang="en-US" sz="1600" dirty="0" smtClean="0">
                <a:latin typeface="Times New Roman" pitchFamily="18" charset="0"/>
                <a:cs typeface="Times New Roman" pitchFamily="18" charset="0"/>
              </a:rPr>
              <a:t>-Young Chang, CSUS</a:t>
            </a:r>
            <a:endParaRPr lang="en-US" sz="1600" dirty="0">
              <a:latin typeface="Times New Roman" pitchFamily="18" charset="0"/>
              <a:cs typeface="Times New Roman" pitchFamily="18" charset="0"/>
            </a:endParaRPr>
          </a:p>
          <a:p>
            <a:pPr marL="228600"/>
            <a:r>
              <a:rPr lang="en-US" sz="1600" dirty="0" smtClean="0">
                <a:latin typeface="Times New Roman" pitchFamily="18" charset="0"/>
                <a:cs typeface="Times New Roman" pitchFamily="18" charset="0"/>
              </a:rPr>
              <a:t>Address:</a:t>
            </a:r>
            <a:endParaRPr lang="en-US" sz="1600" dirty="0">
              <a:latin typeface="Times New Roman" pitchFamily="18" charset="0"/>
              <a:cs typeface="Times New Roman" pitchFamily="18" charset="0"/>
            </a:endParaRPr>
          </a:p>
          <a:p>
            <a:pPr marL="228600"/>
            <a:r>
              <a:rPr lang="en-US" sz="1600" dirty="0" smtClean="0">
                <a:latin typeface="Times New Roman" pitchFamily="18" charset="0"/>
                <a:cs typeface="Times New Roman" pitchFamily="18" charset="0"/>
              </a:rPr>
              <a:t>Contact Information: 530 574 2741 [sychang@ecs.csus.edu]</a:t>
            </a:r>
            <a:r>
              <a:rPr lang="en-US" sz="1600" dirty="0">
                <a:latin typeface="Times New Roman" pitchFamily="18" charset="0"/>
                <a:cs typeface="Times New Roman" pitchFamily="18" charset="0"/>
              </a:rPr>
              <a:t>	</a:t>
            </a:r>
          </a:p>
          <a:p>
            <a:pPr marL="228600">
              <a:spcBef>
                <a:spcPts val="600"/>
              </a:spcBef>
              <a:spcAft>
                <a:spcPts val="600"/>
              </a:spcAft>
            </a:pPr>
            <a:r>
              <a:rPr lang="en-US" sz="1600" b="1" dirty="0">
                <a:latin typeface="Times New Roman" pitchFamily="18" charset="0"/>
                <a:cs typeface="Times New Roman" pitchFamily="18" charset="0"/>
              </a:rPr>
              <a:t>Re</a:t>
            </a:r>
            <a:r>
              <a:rPr lang="en-US" sz="1600" b="1" dirty="0" smtClean="0">
                <a:latin typeface="Times New Roman" pitchFamily="18" charset="0"/>
                <a:cs typeface="Times New Roman" pitchFamily="18" charset="0"/>
              </a:rPr>
              <a:t>:</a:t>
            </a:r>
            <a:endParaRPr lang="en-US" sz="1600" dirty="0">
              <a:latin typeface="Times New Roman" pitchFamily="18" charset="0"/>
              <a:cs typeface="Times New Roman" pitchFamily="18" charset="0"/>
            </a:endParaRPr>
          </a:p>
          <a:p>
            <a:pPr marL="228600">
              <a:spcBef>
                <a:spcPts val="600"/>
              </a:spcBef>
              <a:spcAft>
                <a:spcPts val="600"/>
              </a:spcAft>
            </a:pPr>
            <a:r>
              <a:rPr lang="en-US" sz="1600" b="1" dirty="0" smtClean="0">
                <a:latin typeface="Times New Roman" pitchFamily="18" charset="0"/>
                <a:cs typeface="Times New Roman" pitchFamily="18" charset="0"/>
              </a:rPr>
              <a:t>Abstract: </a:t>
            </a:r>
            <a:r>
              <a:rPr lang="en-US" sz="1600" dirty="0" smtClean="0">
                <a:latin typeface="Times New Roman" pitchFamily="18" charset="0"/>
                <a:cs typeface="Times New Roman" pitchFamily="18" charset="0"/>
              </a:rPr>
              <a:t>This contribution is prepared to introduce overview of PSC concepts and some design ideas on PSC.</a:t>
            </a:r>
            <a:r>
              <a:rPr lang="en-US" sz="1600" dirty="0">
                <a:latin typeface="Times New Roman" pitchFamily="18" charset="0"/>
                <a:cs typeface="Times New Roman" pitchFamily="18" charset="0"/>
              </a:rPr>
              <a:t>	</a:t>
            </a:r>
          </a:p>
          <a:p>
            <a:pPr marL="228600">
              <a:spcBef>
                <a:spcPts val="600"/>
              </a:spcBef>
              <a:spcAft>
                <a:spcPts val="600"/>
              </a:spcAft>
            </a:pPr>
            <a:r>
              <a:rPr lang="en-US" sz="1600" b="1" dirty="0">
                <a:latin typeface="Times New Roman" pitchFamily="18" charset="0"/>
                <a:cs typeface="Times New Roman" pitchFamily="18" charset="0"/>
              </a:rPr>
              <a:t>Purpose:</a:t>
            </a:r>
            <a:r>
              <a:rPr lang="en-US" sz="1600" dirty="0">
                <a:latin typeface="Times New Roman" pitchFamily="18" charset="0"/>
                <a:cs typeface="Times New Roman" pitchFamily="18" charset="0"/>
              </a:rPr>
              <a:t>	</a:t>
            </a:r>
          </a:p>
          <a:p>
            <a:pPr marL="228600"/>
            <a:r>
              <a:rPr lang="en-US" sz="1600" b="1" dirty="0">
                <a:latin typeface="Times New Roman" pitchFamily="18" charset="0"/>
                <a:cs typeface="Times New Roman" pitchFamily="18" charset="0"/>
              </a:rPr>
              <a:t>Notice:</a:t>
            </a:r>
            <a:r>
              <a:rPr lang="en-US" sz="1600" dirty="0">
                <a:latin typeface="Times New Roman" pitchFamily="18" charset="0"/>
                <a:cs typeface="Times New Roman" pitchFamily="18" charset="0"/>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marL="228600"/>
            <a:r>
              <a:rPr lang="en-US" sz="1600" b="1" dirty="0" smtClean="0">
                <a:latin typeface="Times New Roman" pitchFamily="18" charset="0"/>
                <a:cs typeface="Times New Roman" pitchFamily="18" charset="0"/>
              </a:rPr>
              <a:t>Release:</a:t>
            </a:r>
            <a:r>
              <a:rPr lang="en-US" sz="1600" dirty="0">
                <a:latin typeface="Times New Roman" pitchFamily="18" charset="0"/>
                <a:cs typeface="Times New Roman" pitchFamily="18" charset="0"/>
              </a:rPr>
              <a:t> </a:t>
            </a:r>
            <a:r>
              <a:rPr lang="en-US" sz="1600" dirty="0" smtClean="0">
                <a:latin typeface="Times New Roman" pitchFamily="18" charset="0"/>
                <a:cs typeface="Times New Roman" pitchFamily="18" charset="0"/>
              </a:rPr>
              <a:t>The </a:t>
            </a:r>
            <a:r>
              <a:rPr lang="en-US" sz="1600" dirty="0">
                <a:latin typeface="Times New Roman" pitchFamily="18" charset="0"/>
                <a:cs typeface="Times New Roman" pitchFamily="18" charset="0"/>
              </a:rPr>
              <a:t>contributor acknowledges and accepts that this contribution becomes the property of IEEE and may be made publicly available by P802.15.	</a:t>
            </a:r>
          </a:p>
        </p:txBody>
      </p:sp>
      <p:sp>
        <p:nvSpPr>
          <p:cNvPr id="5" name="TextBox 4"/>
          <p:cNvSpPr txBox="1"/>
          <p:nvPr/>
        </p:nvSpPr>
        <p:spPr>
          <a:xfrm>
            <a:off x="4191000" y="6324600"/>
            <a:ext cx="688009" cy="307777"/>
          </a:xfrm>
          <a:prstGeom prst="rect">
            <a:avLst/>
          </a:prstGeom>
          <a:noFill/>
        </p:spPr>
        <p:txBody>
          <a:bodyPr wrap="none" rtlCol="0">
            <a:spAutoFit/>
          </a:bodyPr>
          <a:lstStyle/>
          <a:p>
            <a:r>
              <a:rPr lang="en-US" sz="1400" dirty="0" smtClean="0">
                <a:latin typeface="Times New Roman" pitchFamily="18" charset="0"/>
                <a:cs typeface="Times New Roman" pitchFamily="18" charset="0"/>
              </a:rPr>
              <a:t>Slide 1</a:t>
            </a:r>
            <a:endParaRPr lang="en-US" sz="1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ts val="3000"/>
              </a:lnSpc>
            </a:pPr>
            <a:r>
              <a:rPr lang="en-US" altLang="ko-KR" sz="3200" b="1" i="1" smtClean="0">
                <a:solidFill>
                  <a:srgbClr val="FF0000"/>
                </a:solidFill>
              </a:rPr>
              <a:t>PERSONAL SPACE AND PUBLIC SPACE (3)</a:t>
            </a:r>
            <a:endParaRPr lang="en-US" sz="2000">
              <a:cs typeface="Times New Roman" pitchFamily="18" charset="0"/>
            </a:endParaRPr>
          </a:p>
        </p:txBody>
      </p:sp>
      <p:sp>
        <p:nvSpPr>
          <p:cNvPr id="9" name="TextBox 8"/>
          <p:cNvSpPr txBox="1"/>
          <p:nvPr/>
        </p:nvSpPr>
        <p:spPr>
          <a:xfrm>
            <a:off x="4191000" y="6400800"/>
            <a:ext cx="777777" cy="307777"/>
          </a:xfrm>
          <a:prstGeom prst="rect">
            <a:avLst/>
          </a:prstGeom>
          <a:noFill/>
        </p:spPr>
        <p:txBody>
          <a:bodyPr wrap="none" rtlCol="0">
            <a:spAutoFit/>
          </a:bodyPr>
          <a:lstStyle/>
          <a:p>
            <a:r>
              <a:rPr lang="en-US" sz="1400" dirty="0" smtClean="0">
                <a:latin typeface="Times New Roman" pitchFamily="18" charset="0"/>
                <a:cs typeface="Times New Roman" pitchFamily="18" charset="0"/>
              </a:rPr>
              <a:t>Slide 10</a:t>
            </a:r>
            <a:endParaRPr lang="en-US" sz="1400" dirty="0">
              <a:latin typeface="Times New Roman" pitchFamily="18" charset="0"/>
              <a:cs typeface="Times New Roman" pitchFamily="18" charset="0"/>
            </a:endParaRPr>
          </a:p>
        </p:txBody>
      </p:sp>
      <p:grpSp>
        <p:nvGrpSpPr>
          <p:cNvPr id="6" name="그룹 94"/>
          <p:cNvGrpSpPr/>
          <p:nvPr/>
        </p:nvGrpSpPr>
        <p:grpSpPr>
          <a:xfrm>
            <a:off x="176460" y="1640248"/>
            <a:ext cx="3888432" cy="3888441"/>
            <a:chOff x="323528" y="2276864"/>
            <a:chExt cx="3744416" cy="3600408"/>
          </a:xfrm>
        </p:grpSpPr>
        <p:sp>
          <p:nvSpPr>
            <p:cNvPr id="7" name="타원 42"/>
            <p:cNvSpPr/>
            <p:nvPr/>
          </p:nvSpPr>
          <p:spPr bwMode="auto">
            <a:xfrm>
              <a:off x="546418" y="2390767"/>
              <a:ext cx="3510522" cy="3302941"/>
            </a:xfrm>
            <a:prstGeom prst="ellipse">
              <a:avLst/>
            </a:prstGeom>
            <a:solidFill>
              <a:schemeClr val="accent1">
                <a:lumMod val="20000"/>
                <a:lumOff val="8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itchFamily="18" charset="0"/>
              </a:endParaRPr>
            </a:p>
          </p:txBody>
        </p:sp>
        <p:sp>
          <p:nvSpPr>
            <p:cNvPr id="8" name="타원 41"/>
            <p:cNvSpPr/>
            <p:nvPr/>
          </p:nvSpPr>
          <p:spPr bwMode="auto">
            <a:xfrm>
              <a:off x="1772315" y="3415817"/>
              <a:ext cx="1003006" cy="1025051"/>
            </a:xfrm>
            <a:prstGeom prst="ellipse">
              <a:avLst/>
            </a:prstGeom>
            <a:solidFill>
              <a:schemeClr val="accent6">
                <a:lumMod val="60000"/>
                <a:lumOff val="4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itchFamily="18" charset="0"/>
              </a:endParaRPr>
            </a:p>
          </p:txBody>
        </p:sp>
        <p:pic>
          <p:nvPicPr>
            <p:cNvPr id="10" name="Picture 65"/>
            <p:cNvPicPr>
              <a:picLocks noChangeAspect="1" noChangeArrowheads="1"/>
            </p:cNvPicPr>
            <p:nvPr/>
          </p:nvPicPr>
          <p:blipFill>
            <a:blip r:embed="rId4" cstate="print">
              <a:clrChange>
                <a:clrFrom>
                  <a:srgbClr val="0068E8"/>
                </a:clrFrom>
                <a:clrTo>
                  <a:srgbClr val="0068E8">
                    <a:alpha val="0"/>
                  </a:srgbClr>
                </a:clrTo>
              </a:clrChange>
            </a:blip>
            <a:srcRect/>
            <a:stretch>
              <a:fillRect/>
            </a:stretch>
          </p:blipFill>
          <p:spPr bwMode="auto">
            <a:xfrm>
              <a:off x="2496708" y="3814448"/>
              <a:ext cx="255521" cy="455735"/>
            </a:xfrm>
            <a:prstGeom prst="rect">
              <a:avLst/>
            </a:prstGeom>
            <a:noFill/>
            <a:ln w="9525">
              <a:noFill/>
              <a:miter lim="800000"/>
              <a:headEnd/>
              <a:tailEnd/>
            </a:ln>
          </p:spPr>
        </p:pic>
        <p:grpSp>
          <p:nvGrpSpPr>
            <p:cNvPr id="11" name="Group 54"/>
            <p:cNvGrpSpPr>
              <a:grpSpLocks/>
            </p:cNvGrpSpPr>
            <p:nvPr/>
          </p:nvGrpSpPr>
          <p:grpSpPr bwMode="auto">
            <a:xfrm>
              <a:off x="1103644" y="5124235"/>
              <a:ext cx="780116" cy="513428"/>
              <a:chOff x="567" y="2391"/>
              <a:chExt cx="953" cy="585"/>
            </a:xfrm>
          </p:grpSpPr>
          <p:pic>
            <p:nvPicPr>
              <p:cNvPr id="28" name="Picture 3" descr="hd tv"/>
              <p:cNvPicPr>
                <a:picLocks noChangeAspect="1" noChangeArrowheads="1"/>
              </p:cNvPicPr>
              <p:nvPr/>
            </p:nvPicPr>
            <p:blipFill>
              <a:blip r:embed="rId5" cstate="print"/>
              <a:srcRect/>
              <a:stretch>
                <a:fillRect/>
              </a:stretch>
            </p:blipFill>
            <p:spPr bwMode="auto">
              <a:xfrm>
                <a:off x="567" y="2391"/>
                <a:ext cx="953" cy="585"/>
              </a:xfrm>
              <a:prstGeom prst="rect">
                <a:avLst/>
              </a:prstGeom>
              <a:noFill/>
              <a:ln w="9525">
                <a:noFill/>
                <a:miter lim="800000"/>
                <a:headEnd/>
                <a:tailEnd/>
              </a:ln>
            </p:spPr>
          </p:pic>
          <p:grpSp>
            <p:nvGrpSpPr>
              <p:cNvPr id="29" name="Group 56"/>
              <p:cNvGrpSpPr>
                <a:grpSpLocks/>
              </p:cNvGrpSpPr>
              <p:nvPr/>
            </p:nvGrpSpPr>
            <p:grpSpPr bwMode="auto">
              <a:xfrm>
                <a:off x="672" y="2432"/>
                <a:ext cx="744" cy="479"/>
                <a:chOff x="672" y="2428"/>
                <a:chExt cx="744" cy="479"/>
              </a:xfrm>
            </p:grpSpPr>
            <p:pic>
              <p:nvPicPr>
                <p:cNvPr id="30" name="Picture 20" descr="경쟁사_그냥"/>
                <p:cNvPicPr>
                  <a:picLocks noChangeAspect="1" noChangeArrowheads="1"/>
                </p:cNvPicPr>
                <p:nvPr/>
              </p:nvPicPr>
              <p:blipFill>
                <a:blip r:embed="rId6" cstate="print"/>
                <a:srcRect/>
                <a:stretch>
                  <a:fillRect/>
                </a:stretch>
              </p:blipFill>
              <p:spPr bwMode="auto">
                <a:xfrm rot="-152540">
                  <a:off x="692" y="2428"/>
                  <a:ext cx="724" cy="457"/>
                </a:xfrm>
                <a:prstGeom prst="rect">
                  <a:avLst/>
                </a:prstGeom>
                <a:noFill/>
                <a:ln w="9525">
                  <a:noFill/>
                  <a:miter lim="800000"/>
                  <a:headEnd/>
                  <a:tailEnd/>
                </a:ln>
              </p:spPr>
            </p:pic>
            <p:pic>
              <p:nvPicPr>
                <p:cNvPr id="31" name="Picture 21" descr="경쟁사인라인"/>
                <p:cNvPicPr>
                  <a:picLocks noChangeAspect="1" noChangeArrowheads="1"/>
                </p:cNvPicPr>
                <p:nvPr/>
              </p:nvPicPr>
              <p:blipFill>
                <a:blip r:embed="rId7" cstate="print"/>
                <a:srcRect/>
                <a:stretch>
                  <a:fillRect/>
                </a:stretch>
              </p:blipFill>
              <p:spPr bwMode="auto">
                <a:xfrm rot="-163579">
                  <a:off x="672" y="2706"/>
                  <a:ext cx="227" cy="201"/>
                </a:xfrm>
                <a:prstGeom prst="rect">
                  <a:avLst/>
                </a:prstGeom>
                <a:noFill/>
                <a:ln w="9525">
                  <a:noFill/>
                  <a:miter lim="800000"/>
                  <a:headEnd/>
                  <a:tailEnd/>
                </a:ln>
              </p:spPr>
            </p:pic>
          </p:grpSp>
        </p:grpSp>
        <p:pic>
          <p:nvPicPr>
            <p:cNvPr id="12" name="Picture 12" descr="audio"/>
            <p:cNvPicPr>
              <a:picLocks noChangeAspect="1" noChangeArrowheads="1"/>
            </p:cNvPicPr>
            <p:nvPr/>
          </p:nvPicPr>
          <p:blipFill>
            <a:blip r:embed="rId8" cstate="print"/>
            <a:srcRect/>
            <a:stretch>
              <a:fillRect/>
            </a:stretch>
          </p:blipFill>
          <p:spPr bwMode="auto">
            <a:xfrm>
              <a:off x="2552431" y="5124235"/>
              <a:ext cx="780116" cy="753037"/>
            </a:xfrm>
            <a:prstGeom prst="rect">
              <a:avLst/>
            </a:prstGeom>
            <a:noFill/>
            <a:ln w="9525">
              <a:noFill/>
              <a:miter lim="800000"/>
              <a:headEnd/>
              <a:tailEnd/>
            </a:ln>
          </p:spPr>
        </p:pic>
        <p:pic>
          <p:nvPicPr>
            <p:cNvPr id="13" name="Picture 19" descr="j0228120[1]"/>
            <p:cNvPicPr>
              <a:picLocks noChangeAspect="1" noChangeArrowheads="1"/>
            </p:cNvPicPr>
            <p:nvPr/>
          </p:nvPicPr>
          <p:blipFill>
            <a:blip r:embed="rId9" cstate="print"/>
            <a:srcRect/>
            <a:stretch>
              <a:fillRect/>
            </a:stretch>
          </p:blipFill>
          <p:spPr bwMode="auto">
            <a:xfrm>
              <a:off x="2234603" y="3274113"/>
              <a:ext cx="340467" cy="938219"/>
            </a:xfrm>
            <a:prstGeom prst="rect">
              <a:avLst/>
            </a:prstGeom>
            <a:noFill/>
            <a:ln w="9525">
              <a:noFill/>
              <a:miter lim="800000"/>
              <a:headEnd/>
              <a:tailEnd/>
            </a:ln>
          </p:spPr>
        </p:pic>
        <p:pic>
          <p:nvPicPr>
            <p:cNvPr id="14" name="Picture 24" descr="douche"/>
            <p:cNvPicPr>
              <a:picLocks noChangeAspect="1" noChangeArrowheads="1"/>
            </p:cNvPicPr>
            <p:nvPr/>
          </p:nvPicPr>
          <p:blipFill>
            <a:blip r:embed="rId10" cstate="print"/>
            <a:srcRect/>
            <a:stretch>
              <a:fillRect/>
            </a:stretch>
          </p:blipFill>
          <p:spPr bwMode="auto">
            <a:xfrm>
              <a:off x="323528" y="4383920"/>
              <a:ext cx="668413" cy="512525"/>
            </a:xfrm>
            <a:prstGeom prst="rect">
              <a:avLst/>
            </a:prstGeom>
            <a:noFill/>
          </p:spPr>
        </p:pic>
        <p:pic>
          <p:nvPicPr>
            <p:cNvPr id="15" name="Picture 25" descr="radiateur"/>
            <p:cNvPicPr>
              <a:picLocks noChangeAspect="1" noChangeArrowheads="1"/>
            </p:cNvPicPr>
            <p:nvPr/>
          </p:nvPicPr>
          <p:blipFill>
            <a:blip r:embed="rId11" cstate="print">
              <a:clrChange>
                <a:clrFrom>
                  <a:srgbClr val="FFFFFF"/>
                </a:clrFrom>
                <a:clrTo>
                  <a:srgbClr val="FFFFFF">
                    <a:alpha val="0"/>
                  </a:srgbClr>
                </a:clrTo>
              </a:clrChange>
            </a:blip>
            <a:srcRect/>
            <a:stretch>
              <a:fillRect/>
            </a:stretch>
          </p:blipFill>
          <p:spPr bwMode="auto">
            <a:xfrm>
              <a:off x="899592" y="2348880"/>
              <a:ext cx="612948" cy="731080"/>
            </a:xfrm>
            <a:prstGeom prst="rect">
              <a:avLst/>
            </a:prstGeom>
            <a:noFill/>
          </p:spPr>
        </p:pic>
        <p:pic>
          <p:nvPicPr>
            <p:cNvPr id="16" name="Picture 39" descr="weekly_digital_timer_IP20"/>
            <p:cNvPicPr>
              <a:picLocks noChangeAspect="1" noChangeArrowheads="1"/>
            </p:cNvPicPr>
            <p:nvPr/>
          </p:nvPicPr>
          <p:blipFill>
            <a:blip r:embed="rId12" cstate="print"/>
            <a:srcRect/>
            <a:stretch>
              <a:fillRect/>
            </a:stretch>
          </p:blipFill>
          <p:spPr bwMode="auto">
            <a:xfrm>
              <a:off x="2987824" y="2348880"/>
              <a:ext cx="375212" cy="626420"/>
            </a:xfrm>
            <a:prstGeom prst="rect">
              <a:avLst/>
            </a:prstGeom>
            <a:noFill/>
          </p:spPr>
        </p:pic>
        <p:grpSp>
          <p:nvGrpSpPr>
            <p:cNvPr id="17" name="Group 5"/>
            <p:cNvGrpSpPr>
              <a:grpSpLocks/>
            </p:cNvGrpSpPr>
            <p:nvPr/>
          </p:nvGrpSpPr>
          <p:grpSpPr bwMode="auto">
            <a:xfrm>
              <a:off x="2123728" y="2276864"/>
              <a:ext cx="303431" cy="341486"/>
              <a:chOff x="3667" y="2523"/>
              <a:chExt cx="247" cy="317"/>
            </a:xfrm>
          </p:grpSpPr>
          <p:sp>
            <p:nvSpPr>
              <p:cNvPr id="26" name="Rectangle 6"/>
              <p:cNvSpPr>
                <a:spLocks noChangeArrowheads="1"/>
              </p:cNvSpPr>
              <p:nvPr/>
            </p:nvSpPr>
            <p:spPr bwMode="gray">
              <a:xfrm>
                <a:off x="3742" y="2561"/>
                <a:ext cx="172" cy="172"/>
              </a:xfrm>
              <a:prstGeom prst="rect">
                <a:avLst/>
              </a:prstGeom>
              <a:noFill/>
              <a:ln w="9525">
                <a:noFill/>
                <a:miter lim="800000"/>
                <a:headEnd/>
                <a:tailEnd/>
              </a:ln>
              <a:effectLst/>
            </p:spPr>
            <p:txBody>
              <a:bodyPr wrap="none" lIns="0" tIns="0" rIns="0" bIns="0">
                <a:spAutoFit/>
              </a:bodyPr>
              <a:lstStyle/>
              <a:p>
                <a:pPr marL="381000" indent="-381000">
                  <a:buFont typeface="Wingdings" pitchFamily="2" charset="2"/>
                  <a:buNone/>
                  <a:tabLst>
                    <a:tab pos="3946525" algn="l"/>
                  </a:tabLst>
                </a:pPr>
                <a:r>
                  <a:rPr lang="en-GB" sz="1800">
                    <a:solidFill>
                      <a:srgbClr val="808080"/>
                    </a:solidFill>
                  </a:rPr>
                  <a:t>°C</a:t>
                </a:r>
              </a:p>
            </p:txBody>
          </p:sp>
          <p:pic>
            <p:nvPicPr>
              <p:cNvPr id="27" name="Picture 7" descr="744px-ThermometerSymbol"/>
              <p:cNvPicPr>
                <a:picLocks noChangeAspect="1" noChangeArrowheads="1"/>
              </p:cNvPicPr>
              <p:nvPr/>
            </p:nvPicPr>
            <p:blipFill>
              <a:blip r:embed="rId13" cstate="print"/>
              <a:srcRect l="43907" t="21152" r="48991" b="24046"/>
              <a:stretch>
                <a:fillRect/>
              </a:stretch>
            </p:blipFill>
            <p:spPr bwMode="auto">
              <a:xfrm>
                <a:off x="3667" y="2523"/>
                <a:ext cx="118" cy="317"/>
              </a:xfrm>
              <a:prstGeom prst="rect">
                <a:avLst/>
              </a:prstGeom>
              <a:noFill/>
            </p:spPr>
          </p:pic>
        </p:grpSp>
        <p:pic>
          <p:nvPicPr>
            <p:cNvPr id="18" name="Picture 8" descr="helice-pour-bateaux-3-pales-49131"/>
            <p:cNvPicPr>
              <a:picLocks noChangeAspect="1" noChangeArrowheads="1"/>
            </p:cNvPicPr>
            <p:nvPr/>
          </p:nvPicPr>
          <p:blipFill>
            <a:blip r:embed="rId14" cstate="print">
              <a:clrChange>
                <a:clrFrom>
                  <a:srgbClr val="FFFFFF"/>
                </a:clrFrom>
                <a:clrTo>
                  <a:srgbClr val="FFFFFF">
                    <a:alpha val="0"/>
                  </a:srgbClr>
                </a:clrTo>
              </a:clrChange>
              <a:lum bright="-20000"/>
              <a:grayscl/>
            </a:blip>
            <a:srcRect/>
            <a:stretch>
              <a:fillRect/>
            </a:stretch>
          </p:blipFill>
          <p:spPr bwMode="auto">
            <a:xfrm>
              <a:off x="395536" y="3429000"/>
              <a:ext cx="678960" cy="569473"/>
            </a:xfrm>
            <a:prstGeom prst="rect">
              <a:avLst/>
            </a:prstGeom>
            <a:noFill/>
            <a:ln w="9525">
              <a:noFill/>
              <a:miter lim="800000"/>
              <a:headEnd/>
              <a:tailEnd/>
            </a:ln>
          </p:spPr>
        </p:pic>
        <p:graphicFrame>
          <p:nvGraphicFramePr>
            <p:cNvPr id="19" name="Object 2"/>
            <p:cNvGraphicFramePr>
              <a:graphicFrameLocks noChangeAspect="1"/>
            </p:cNvGraphicFramePr>
            <p:nvPr/>
          </p:nvGraphicFramePr>
          <p:xfrm>
            <a:off x="3499714" y="4326973"/>
            <a:ext cx="557225" cy="569472"/>
          </p:xfrm>
          <a:graphic>
            <a:graphicData uri="http://schemas.openxmlformats.org/presentationml/2006/ole">
              <p:oleObj spid="_x0000_s178178" name="Photo Editor Photo" r:id="rId15" imgW="2381582" imgH="2381582" progId="">
                <p:embed/>
              </p:oleObj>
            </a:graphicData>
          </a:graphic>
        </p:graphicFrame>
        <p:pic>
          <p:nvPicPr>
            <p:cNvPr id="20" name="Picture 27"/>
            <p:cNvPicPr>
              <a:picLocks noChangeAspect="1" noChangeArrowheads="1"/>
            </p:cNvPicPr>
            <p:nvPr/>
          </p:nvPicPr>
          <p:blipFill>
            <a:blip r:embed="rId16" cstate="print"/>
            <a:srcRect t="4359" r="-682" b="3391"/>
            <a:stretch>
              <a:fillRect/>
            </a:stretch>
          </p:blipFill>
          <p:spPr bwMode="auto">
            <a:xfrm>
              <a:off x="3722605" y="3188028"/>
              <a:ext cx="345339" cy="569473"/>
            </a:xfrm>
            <a:prstGeom prst="rect">
              <a:avLst/>
            </a:prstGeom>
            <a:noFill/>
            <a:ln w="9525">
              <a:noFill/>
              <a:miter lim="800000"/>
              <a:headEnd/>
              <a:tailEnd/>
            </a:ln>
            <a:effectLst>
              <a:outerShdw dist="107763" dir="2700000" algn="ctr" rotWithShape="0">
                <a:schemeClr val="bg2"/>
              </a:outerShdw>
            </a:effectLst>
          </p:spPr>
        </p:pic>
        <p:grpSp>
          <p:nvGrpSpPr>
            <p:cNvPr id="21" name="Group 55"/>
            <p:cNvGrpSpPr>
              <a:grpSpLocks/>
            </p:cNvGrpSpPr>
            <p:nvPr/>
          </p:nvGrpSpPr>
          <p:grpSpPr bwMode="auto">
            <a:xfrm flipH="1">
              <a:off x="1605147" y="4042237"/>
              <a:ext cx="501503" cy="455578"/>
              <a:chOff x="1033" y="1842"/>
              <a:chExt cx="960" cy="912"/>
            </a:xfrm>
          </p:grpSpPr>
          <p:pic>
            <p:nvPicPr>
              <p:cNvPr id="23" name="Picture 56" descr="gvp4000i_2"/>
              <p:cNvPicPr>
                <a:picLocks noChangeAspect="1" noChangeArrowheads="1"/>
              </p:cNvPicPr>
              <p:nvPr/>
            </p:nvPicPr>
            <p:blipFill>
              <a:blip r:embed="rId17" cstate="print"/>
              <a:srcRect/>
              <a:stretch>
                <a:fillRect/>
              </a:stretch>
            </p:blipFill>
            <p:spPr bwMode="auto">
              <a:xfrm>
                <a:off x="1033" y="1842"/>
                <a:ext cx="960" cy="912"/>
              </a:xfrm>
              <a:prstGeom prst="rect">
                <a:avLst/>
              </a:prstGeom>
              <a:noFill/>
              <a:ln w="9525">
                <a:noFill/>
                <a:miter lim="800000"/>
                <a:headEnd/>
                <a:tailEnd/>
              </a:ln>
            </p:spPr>
          </p:pic>
          <p:pic>
            <p:nvPicPr>
              <p:cNvPr id="24" name="Picture 57" descr="ism-scap-05(s)"/>
              <p:cNvPicPr>
                <a:picLocks noChangeAspect="1" noChangeArrowheads="1"/>
              </p:cNvPicPr>
              <p:nvPr/>
            </p:nvPicPr>
            <p:blipFill>
              <a:blip r:embed="rId18" cstate="print"/>
              <a:srcRect/>
              <a:stretch>
                <a:fillRect/>
              </a:stretch>
            </p:blipFill>
            <p:spPr bwMode="auto">
              <a:xfrm>
                <a:off x="1445" y="1842"/>
                <a:ext cx="87" cy="435"/>
              </a:xfrm>
              <a:prstGeom prst="rect">
                <a:avLst/>
              </a:prstGeom>
              <a:noFill/>
              <a:ln w="9525">
                <a:noFill/>
                <a:miter lim="800000"/>
                <a:headEnd/>
                <a:tailEnd/>
              </a:ln>
            </p:spPr>
          </p:pic>
          <p:pic>
            <p:nvPicPr>
              <p:cNvPr id="25" name="Picture 58" descr="ism-scap-05(s)"/>
              <p:cNvPicPr>
                <a:picLocks noChangeAspect="1" noChangeArrowheads="1"/>
              </p:cNvPicPr>
              <p:nvPr/>
            </p:nvPicPr>
            <p:blipFill>
              <a:blip r:embed="rId19" cstate="print"/>
              <a:srcRect/>
              <a:stretch>
                <a:fillRect/>
              </a:stretch>
            </p:blipFill>
            <p:spPr bwMode="auto">
              <a:xfrm>
                <a:off x="1906" y="1925"/>
                <a:ext cx="87" cy="435"/>
              </a:xfrm>
              <a:prstGeom prst="rect">
                <a:avLst/>
              </a:prstGeom>
              <a:noFill/>
              <a:ln w="9525">
                <a:noFill/>
                <a:miter lim="800000"/>
                <a:headEnd/>
                <a:tailEnd/>
              </a:ln>
            </p:spPr>
          </p:pic>
        </p:grpSp>
      </p:grpSp>
      <p:sp>
        <p:nvSpPr>
          <p:cNvPr id="32" name="타원 38"/>
          <p:cNvSpPr/>
          <p:nvPr/>
        </p:nvSpPr>
        <p:spPr bwMode="auto">
          <a:xfrm>
            <a:off x="4953000" y="1905000"/>
            <a:ext cx="3780562" cy="3501117"/>
          </a:xfrm>
          <a:prstGeom prst="ellipse">
            <a:avLst/>
          </a:prstGeom>
          <a:solidFill>
            <a:schemeClr val="accent1">
              <a:lumMod val="20000"/>
              <a:lumOff val="8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itchFamily="18" charset="0"/>
            </a:endParaRPr>
          </a:p>
        </p:txBody>
      </p:sp>
      <p:grpSp>
        <p:nvGrpSpPr>
          <p:cNvPr id="39" name="그룹 87"/>
          <p:cNvGrpSpPr/>
          <p:nvPr/>
        </p:nvGrpSpPr>
        <p:grpSpPr>
          <a:xfrm>
            <a:off x="4876800" y="3290006"/>
            <a:ext cx="2140461" cy="1891594"/>
            <a:chOff x="6204240" y="3412146"/>
            <a:chExt cx="1080161" cy="1086554"/>
          </a:xfrm>
          <a:solidFill>
            <a:srgbClr val="FFC000"/>
          </a:solidFill>
        </p:grpSpPr>
        <p:sp>
          <p:nvSpPr>
            <p:cNvPr id="40" name="타원 39"/>
            <p:cNvSpPr/>
            <p:nvPr/>
          </p:nvSpPr>
          <p:spPr bwMode="auto">
            <a:xfrm>
              <a:off x="6204240" y="3412146"/>
              <a:ext cx="1080161" cy="1086554"/>
            </a:xfrm>
            <a:prstGeom prst="ellipse">
              <a:avLst/>
            </a:prstGeom>
            <a:grp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itchFamily="18" charset="0"/>
              </a:endParaRPr>
            </a:p>
          </p:txBody>
        </p:sp>
        <p:pic>
          <p:nvPicPr>
            <p:cNvPr id="41" name="Picture 19" descr="j0228120[1]"/>
            <p:cNvPicPr>
              <a:picLocks noChangeAspect="1" noChangeArrowheads="1"/>
            </p:cNvPicPr>
            <p:nvPr/>
          </p:nvPicPr>
          <p:blipFill>
            <a:blip r:embed="rId9" cstate="print"/>
            <a:srcRect/>
            <a:stretch>
              <a:fillRect/>
            </a:stretch>
          </p:blipFill>
          <p:spPr bwMode="auto">
            <a:xfrm>
              <a:off x="6660232" y="3645024"/>
              <a:ext cx="222258" cy="602850"/>
            </a:xfrm>
            <a:prstGeom prst="rect">
              <a:avLst/>
            </a:prstGeom>
            <a:grpFill/>
            <a:ln w="9525">
              <a:noFill/>
              <a:miter lim="800000"/>
              <a:headEnd/>
              <a:tailEnd/>
            </a:ln>
          </p:spPr>
        </p:pic>
      </p:grpSp>
      <p:pic>
        <p:nvPicPr>
          <p:cNvPr id="42" name="Picture 24" descr="douche"/>
          <p:cNvPicPr>
            <a:picLocks noChangeAspect="1" noChangeArrowheads="1"/>
          </p:cNvPicPr>
          <p:nvPr/>
        </p:nvPicPr>
        <p:blipFill>
          <a:blip r:embed="rId10" cstate="print"/>
          <a:srcRect/>
          <a:stretch>
            <a:fillRect/>
          </a:stretch>
        </p:blipFill>
        <p:spPr bwMode="auto">
          <a:xfrm>
            <a:off x="4876800" y="4038600"/>
            <a:ext cx="719830" cy="543277"/>
          </a:xfrm>
          <a:prstGeom prst="rect">
            <a:avLst/>
          </a:prstGeom>
          <a:noFill/>
        </p:spPr>
      </p:pic>
      <p:grpSp>
        <p:nvGrpSpPr>
          <p:cNvPr id="45" name="Group 5"/>
          <p:cNvGrpSpPr>
            <a:grpSpLocks/>
          </p:cNvGrpSpPr>
          <p:nvPr/>
        </p:nvGrpSpPr>
        <p:grpSpPr bwMode="auto">
          <a:xfrm>
            <a:off x="6585172" y="1712264"/>
            <a:ext cx="326773" cy="361977"/>
            <a:chOff x="3667" y="2523"/>
            <a:chExt cx="247" cy="317"/>
          </a:xfrm>
        </p:grpSpPr>
        <p:sp>
          <p:nvSpPr>
            <p:cNvPr id="46" name="Rectangle 6"/>
            <p:cNvSpPr>
              <a:spLocks noChangeArrowheads="1"/>
            </p:cNvSpPr>
            <p:nvPr/>
          </p:nvSpPr>
          <p:spPr bwMode="gray">
            <a:xfrm>
              <a:off x="3742" y="2561"/>
              <a:ext cx="172" cy="172"/>
            </a:xfrm>
            <a:prstGeom prst="rect">
              <a:avLst/>
            </a:prstGeom>
            <a:noFill/>
            <a:ln w="9525">
              <a:noFill/>
              <a:miter lim="800000"/>
              <a:headEnd/>
              <a:tailEnd/>
            </a:ln>
            <a:effectLst/>
          </p:spPr>
          <p:txBody>
            <a:bodyPr wrap="none" lIns="0" tIns="0" rIns="0" bIns="0">
              <a:spAutoFit/>
            </a:bodyPr>
            <a:lstStyle/>
            <a:p>
              <a:pPr marL="381000" indent="-381000">
                <a:buFont typeface="Wingdings" pitchFamily="2" charset="2"/>
                <a:buNone/>
                <a:tabLst>
                  <a:tab pos="3946525" algn="l"/>
                </a:tabLst>
              </a:pPr>
              <a:r>
                <a:rPr lang="en-GB" sz="1800">
                  <a:solidFill>
                    <a:srgbClr val="808080"/>
                  </a:solidFill>
                </a:rPr>
                <a:t>°C</a:t>
              </a:r>
            </a:p>
          </p:txBody>
        </p:sp>
        <p:pic>
          <p:nvPicPr>
            <p:cNvPr id="47" name="Picture 7" descr="744px-ThermometerSymbol"/>
            <p:cNvPicPr>
              <a:picLocks noChangeAspect="1" noChangeArrowheads="1"/>
            </p:cNvPicPr>
            <p:nvPr/>
          </p:nvPicPr>
          <p:blipFill>
            <a:blip r:embed="rId13" cstate="print"/>
            <a:srcRect l="43907" t="21152" r="48991" b="24046"/>
            <a:stretch>
              <a:fillRect/>
            </a:stretch>
          </p:blipFill>
          <p:spPr bwMode="auto">
            <a:xfrm>
              <a:off x="3667" y="2523"/>
              <a:ext cx="118" cy="317"/>
            </a:xfrm>
            <a:prstGeom prst="rect">
              <a:avLst/>
            </a:prstGeom>
            <a:noFill/>
          </p:spPr>
        </p:pic>
      </p:grpSp>
      <p:pic>
        <p:nvPicPr>
          <p:cNvPr id="48" name="Picture 8" descr="helice-pour-bateaux-3-pales-49131"/>
          <p:cNvPicPr>
            <a:picLocks noChangeAspect="1" noChangeArrowheads="1"/>
          </p:cNvPicPr>
          <p:nvPr/>
        </p:nvPicPr>
        <p:blipFill>
          <a:blip r:embed="rId14" cstate="print">
            <a:clrChange>
              <a:clrFrom>
                <a:srgbClr val="FFFFFF"/>
              </a:clrFrom>
              <a:clrTo>
                <a:srgbClr val="FFFFFF">
                  <a:alpha val="0"/>
                </a:srgbClr>
              </a:clrTo>
            </a:clrChange>
            <a:lum bright="-20000"/>
            <a:grayscl/>
          </a:blip>
          <a:srcRect/>
          <a:stretch>
            <a:fillRect/>
          </a:stretch>
        </p:blipFill>
        <p:spPr bwMode="auto">
          <a:xfrm>
            <a:off x="4712964" y="2936400"/>
            <a:ext cx="731187" cy="603641"/>
          </a:xfrm>
          <a:prstGeom prst="rect">
            <a:avLst/>
          </a:prstGeom>
          <a:noFill/>
          <a:ln w="9525">
            <a:noFill/>
            <a:miter lim="800000"/>
            <a:headEnd/>
            <a:tailEnd/>
          </a:ln>
        </p:spPr>
      </p:pic>
      <p:graphicFrame>
        <p:nvGraphicFramePr>
          <p:cNvPr id="49" name="Object 2"/>
          <p:cNvGraphicFramePr>
            <a:graphicFrameLocks noChangeAspect="1"/>
          </p:cNvGraphicFramePr>
          <p:nvPr/>
        </p:nvGraphicFramePr>
        <p:xfrm>
          <a:off x="8133472" y="3957379"/>
          <a:ext cx="600088" cy="603640"/>
        </p:xfrm>
        <a:graphic>
          <a:graphicData uri="http://schemas.openxmlformats.org/presentationml/2006/ole">
            <p:oleObj spid="_x0000_s178179" name="Photo Editor Photo" r:id="rId20" imgW="2381582" imgH="2381582" progId="">
              <p:embed/>
            </p:oleObj>
          </a:graphicData>
        </a:graphic>
      </p:graphicFrame>
      <p:pic>
        <p:nvPicPr>
          <p:cNvPr id="50" name="Picture 27"/>
          <p:cNvPicPr>
            <a:picLocks noChangeAspect="1" noChangeArrowheads="1"/>
          </p:cNvPicPr>
          <p:nvPr/>
        </p:nvPicPr>
        <p:blipFill>
          <a:blip r:embed="rId16" cstate="print"/>
          <a:srcRect t="4359" r="-682" b="3391"/>
          <a:stretch>
            <a:fillRect/>
          </a:stretch>
        </p:blipFill>
        <p:spPr bwMode="auto">
          <a:xfrm>
            <a:off x="8373508" y="2750097"/>
            <a:ext cx="371904" cy="603641"/>
          </a:xfrm>
          <a:prstGeom prst="rect">
            <a:avLst/>
          </a:prstGeom>
          <a:noFill/>
          <a:ln w="9525">
            <a:noFill/>
            <a:miter lim="800000"/>
            <a:headEnd/>
            <a:tailEnd/>
          </a:ln>
          <a:effectLst>
            <a:outerShdw dist="107763" dir="2700000" algn="ctr" rotWithShape="0">
              <a:schemeClr val="bg2"/>
            </a:outerShdw>
          </a:effectLst>
        </p:spPr>
      </p:pic>
      <p:grpSp>
        <p:nvGrpSpPr>
          <p:cNvPr id="51" name="그룹 88"/>
          <p:cNvGrpSpPr/>
          <p:nvPr/>
        </p:nvGrpSpPr>
        <p:grpSpPr>
          <a:xfrm>
            <a:off x="6801196" y="3362014"/>
            <a:ext cx="1885604" cy="1819586"/>
            <a:chOff x="6204240" y="3412146"/>
            <a:chExt cx="1080161" cy="1086554"/>
          </a:xfrm>
          <a:solidFill>
            <a:srgbClr val="92D050"/>
          </a:solidFill>
        </p:grpSpPr>
        <p:sp>
          <p:nvSpPr>
            <p:cNvPr id="52" name="타원 89"/>
            <p:cNvSpPr/>
            <p:nvPr/>
          </p:nvSpPr>
          <p:spPr bwMode="auto">
            <a:xfrm>
              <a:off x="6204240" y="3412146"/>
              <a:ext cx="1080161" cy="1086554"/>
            </a:xfrm>
            <a:prstGeom prst="ellipse">
              <a:avLst/>
            </a:prstGeom>
            <a:grp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itchFamily="18" charset="0"/>
              </a:endParaRPr>
            </a:p>
          </p:txBody>
        </p:sp>
        <p:pic>
          <p:nvPicPr>
            <p:cNvPr id="53" name="Picture 19" descr="j0228120[1]"/>
            <p:cNvPicPr>
              <a:picLocks noChangeAspect="1" noChangeArrowheads="1"/>
            </p:cNvPicPr>
            <p:nvPr/>
          </p:nvPicPr>
          <p:blipFill>
            <a:blip r:embed="rId9" cstate="print"/>
            <a:srcRect/>
            <a:stretch>
              <a:fillRect/>
            </a:stretch>
          </p:blipFill>
          <p:spPr bwMode="auto">
            <a:xfrm>
              <a:off x="6660232" y="3645024"/>
              <a:ext cx="222258" cy="602850"/>
            </a:xfrm>
            <a:prstGeom prst="rect">
              <a:avLst/>
            </a:prstGeom>
            <a:noFill/>
            <a:ln w="9525">
              <a:noFill/>
              <a:miter lim="800000"/>
              <a:headEnd/>
              <a:tailEnd/>
            </a:ln>
          </p:spPr>
        </p:pic>
      </p:grpSp>
      <p:grpSp>
        <p:nvGrpSpPr>
          <p:cNvPr id="54" name="그룹 91"/>
          <p:cNvGrpSpPr/>
          <p:nvPr/>
        </p:nvGrpSpPr>
        <p:grpSpPr>
          <a:xfrm>
            <a:off x="5791200" y="1676400"/>
            <a:ext cx="2133600" cy="2128288"/>
            <a:chOff x="6204240" y="3412146"/>
            <a:chExt cx="1080161" cy="1086554"/>
          </a:xfrm>
          <a:solidFill>
            <a:schemeClr val="accent6">
              <a:lumMod val="60000"/>
              <a:lumOff val="40000"/>
            </a:schemeClr>
          </a:solidFill>
        </p:grpSpPr>
        <p:sp>
          <p:nvSpPr>
            <p:cNvPr id="55" name="타원 92"/>
            <p:cNvSpPr/>
            <p:nvPr/>
          </p:nvSpPr>
          <p:spPr bwMode="auto">
            <a:xfrm>
              <a:off x="6204240" y="3412146"/>
              <a:ext cx="1080161" cy="1086554"/>
            </a:xfrm>
            <a:prstGeom prst="ellipse">
              <a:avLst/>
            </a:prstGeom>
            <a:grp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itchFamily="18" charset="0"/>
              </a:endParaRPr>
            </a:p>
          </p:txBody>
        </p:sp>
        <p:pic>
          <p:nvPicPr>
            <p:cNvPr id="56" name="Picture 19" descr="j0228120[1]"/>
            <p:cNvPicPr>
              <a:picLocks noChangeAspect="1" noChangeArrowheads="1"/>
            </p:cNvPicPr>
            <p:nvPr/>
          </p:nvPicPr>
          <p:blipFill>
            <a:blip r:embed="rId9" cstate="print"/>
            <a:srcRect/>
            <a:stretch>
              <a:fillRect/>
            </a:stretch>
          </p:blipFill>
          <p:spPr bwMode="auto">
            <a:xfrm>
              <a:off x="6660232" y="3645024"/>
              <a:ext cx="222258" cy="602850"/>
            </a:xfrm>
            <a:prstGeom prst="rect">
              <a:avLst/>
            </a:prstGeom>
            <a:grpFill/>
            <a:ln w="9525">
              <a:noFill/>
              <a:miter lim="800000"/>
              <a:headEnd/>
              <a:tailEnd/>
            </a:ln>
          </p:spPr>
        </p:pic>
      </p:grpSp>
      <p:cxnSp>
        <p:nvCxnSpPr>
          <p:cNvPr id="57" name="직선 화살표 연결선 96"/>
          <p:cNvCxnSpPr/>
          <p:nvPr/>
        </p:nvCxnSpPr>
        <p:spPr bwMode="auto">
          <a:xfrm rot="16200000" flipV="1">
            <a:off x="1796640" y="2468348"/>
            <a:ext cx="720080" cy="72008"/>
          </a:xfrm>
          <a:prstGeom prst="straightConnector1">
            <a:avLst/>
          </a:prstGeom>
          <a:solidFill>
            <a:schemeClr val="accent1"/>
          </a:solidFill>
          <a:ln w="12700" cap="flat" cmpd="sng" algn="ctr">
            <a:solidFill>
              <a:schemeClr val="tx1"/>
            </a:solidFill>
            <a:prstDash val="solid"/>
            <a:round/>
            <a:headEnd type="none" w="sm" len="sm"/>
            <a:tailEnd type="arrow"/>
          </a:ln>
          <a:effectLst/>
        </p:spPr>
      </p:cxnSp>
      <p:cxnSp>
        <p:nvCxnSpPr>
          <p:cNvPr id="58" name="직선 화살표 연결선 97"/>
          <p:cNvCxnSpPr/>
          <p:nvPr/>
        </p:nvCxnSpPr>
        <p:spPr bwMode="auto">
          <a:xfrm rot="10800000" flipV="1">
            <a:off x="1400596" y="1784272"/>
            <a:ext cx="576064" cy="144016"/>
          </a:xfrm>
          <a:prstGeom prst="straightConnector1">
            <a:avLst/>
          </a:prstGeom>
          <a:solidFill>
            <a:schemeClr val="accent1"/>
          </a:solidFill>
          <a:ln w="12700" cap="flat" cmpd="sng" algn="ctr">
            <a:solidFill>
              <a:schemeClr val="tx1"/>
            </a:solidFill>
            <a:prstDash val="solid"/>
            <a:round/>
            <a:headEnd type="none" w="sm" len="sm"/>
            <a:tailEnd type="arrow"/>
          </a:ln>
          <a:effectLst/>
        </p:spPr>
      </p:cxnSp>
      <p:cxnSp>
        <p:nvCxnSpPr>
          <p:cNvPr id="59" name="직선 화살표 연결선 100"/>
          <p:cNvCxnSpPr/>
          <p:nvPr/>
        </p:nvCxnSpPr>
        <p:spPr bwMode="auto">
          <a:xfrm rot="10800000" flipV="1">
            <a:off x="752524" y="1824658"/>
            <a:ext cx="1293374" cy="1111741"/>
          </a:xfrm>
          <a:prstGeom prst="straightConnector1">
            <a:avLst/>
          </a:prstGeom>
          <a:solidFill>
            <a:schemeClr val="accent1"/>
          </a:solidFill>
          <a:ln w="12700" cap="flat" cmpd="sng" algn="ctr">
            <a:solidFill>
              <a:schemeClr val="tx1"/>
            </a:solidFill>
            <a:prstDash val="solid"/>
            <a:round/>
            <a:headEnd type="none" w="sm" len="sm"/>
            <a:tailEnd type="arrow"/>
          </a:ln>
          <a:effectLst/>
        </p:spPr>
      </p:cxnSp>
      <p:cxnSp>
        <p:nvCxnSpPr>
          <p:cNvPr id="60" name="직선 화살표 연결선 103"/>
          <p:cNvCxnSpPr/>
          <p:nvPr/>
        </p:nvCxnSpPr>
        <p:spPr bwMode="auto">
          <a:xfrm rot="16200000" flipV="1">
            <a:off x="2084672" y="4124532"/>
            <a:ext cx="1008112" cy="360040"/>
          </a:xfrm>
          <a:prstGeom prst="straightConnector1">
            <a:avLst/>
          </a:prstGeom>
          <a:solidFill>
            <a:schemeClr val="accent1"/>
          </a:solidFill>
          <a:ln w="12700" cap="flat" cmpd="sng" algn="ctr">
            <a:solidFill>
              <a:schemeClr val="tx1"/>
            </a:solidFill>
            <a:prstDash val="solid"/>
            <a:round/>
            <a:headEnd type="none" w="sm" len="sm"/>
            <a:tailEnd type="arrow"/>
          </a:ln>
          <a:effectLst/>
        </p:spPr>
      </p:cxnSp>
      <p:cxnSp>
        <p:nvCxnSpPr>
          <p:cNvPr id="61" name="직선 화살표 연결선 105"/>
          <p:cNvCxnSpPr/>
          <p:nvPr/>
        </p:nvCxnSpPr>
        <p:spPr bwMode="auto">
          <a:xfrm rot="5400000" flipH="1" flipV="1">
            <a:off x="2264692" y="2440728"/>
            <a:ext cx="656456" cy="495672"/>
          </a:xfrm>
          <a:prstGeom prst="straightConnector1">
            <a:avLst/>
          </a:prstGeom>
          <a:solidFill>
            <a:schemeClr val="accent1"/>
          </a:solidFill>
          <a:ln w="12700" cap="flat" cmpd="sng" algn="ctr">
            <a:solidFill>
              <a:schemeClr val="tx1"/>
            </a:solidFill>
            <a:prstDash val="solid"/>
            <a:round/>
            <a:headEnd type="none" w="sm" len="sm"/>
            <a:tailEnd type="arrow"/>
          </a:ln>
          <a:effectLst/>
        </p:spPr>
      </p:cxnSp>
      <p:cxnSp>
        <p:nvCxnSpPr>
          <p:cNvPr id="62" name="직선 화살표 연결선 107"/>
          <p:cNvCxnSpPr/>
          <p:nvPr/>
        </p:nvCxnSpPr>
        <p:spPr bwMode="auto">
          <a:xfrm>
            <a:off x="3344812" y="2144312"/>
            <a:ext cx="504056" cy="432048"/>
          </a:xfrm>
          <a:prstGeom prst="straightConnector1">
            <a:avLst/>
          </a:prstGeom>
          <a:solidFill>
            <a:schemeClr val="accent1"/>
          </a:solidFill>
          <a:ln w="12700" cap="flat" cmpd="sng" algn="ctr">
            <a:solidFill>
              <a:schemeClr val="tx1"/>
            </a:solidFill>
            <a:prstDash val="solid"/>
            <a:round/>
            <a:headEnd type="none" w="sm" len="sm"/>
            <a:tailEnd type="arrow"/>
          </a:ln>
          <a:effectLst/>
        </p:spPr>
      </p:cxnSp>
      <p:cxnSp>
        <p:nvCxnSpPr>
          <p:cNvPr id="63" name="직선 화살표 연결선 111"/>
          <p:cNvCxnSpPr/>
          <p:nvPr/>
        </p:nvCxnSpPr>
        <p:spPr bwMode="auto">
          <a:xfrm rot="5400000">
            <a:off x="3560836" y="3584472"/>
            <a:ext cx="504056" cy="72008"/>
          </a:xfrm>
          <a:prstGeom prst="straightConnector1">
            <a:avLst/>
          </a:prstGeom>
          <a:solidFill>
            <a:schemeClr val="accent1"/>
          </a:solidFill>
          <a:ln w="12700" cap="flat" cmpd="sng" algn="ctr">
            <a:solidFill>
              <a:schemeClr val="tx1"/>
            </a:solidFill>
            <a:prstDash val="solid"/>
            <a:round/>
            <a:headEnd type="none" w="sm" len="sm"/>
            <a:tailEnd type="arrow"/>
          </a:ln>
          <a:effectLst/>
        </p:spPr>
      </p:cxnSp>
      <p:cxnSp>
        <p:nvCxnSpPr>
          <p:cNvPr id="64" name="직선 화살표 연결선 117"/>
          <p:cNvCxnSpPr/>
          <p:nvPr/>
        </p:nvCxnSpPr>
        <p:spPr bwMode="auto">
          <a:xfrm rot="5400000" flipH="1" flipV="1">
            <a:off x="1400596" y="4016520"/>
            <a:ext cx="864096" cy="576064"/>
          </a:xfrm>
          <a:prstGeom prst="straightConnector1">
            <a:avLst/>
          </a:prstGeom>
          <a:solidFill>
            <a:schemeClr val="accent1"/>
          </a:solidFill>
          <a:ln w="12700" cap="flat" cmpd="sng" algn="ctr">
            <a:solidFill>
              <a:schemeClr val="tx1"/>
            </a:solidFill>
            <a:prstDash val="solid"/>
            <a:round/>
            <a:headEnd type="none" w="sm" len="sm"/>
            <a:tailEnd type="arrow"/>
          </a:ln>
          <a:effectLst/>
        </p:spPr>
      </p:cxnSp>
      <p:cxnSp>
        <p:nvCxnSpPr>
          <p:cNvPr id="65" name="직선 화살표 연결선 120"/>
          <p:cNvCxnSpPr/>
          <p:nvPr/>
        </p:nvCxnSpPr>
        <p:spPr bwMode="auto">
          <a:xfrm rot="16200000" flipH="1">
            <a:off x="2682479" y="2850130"/>
            <a:ext cx="1405937" cy="494793"/>
          </a:xfrm>
          <a:prstGeom prst="straightConnector1">
            <a:avLst/>
          </a:prstGeom>
          <a:solidFill>
            <a:schemeClr val="accent1"/>
          </a:solidFill>
          <a:ln w="12700" cap="flat" cmpd="sng" algn="ctr">
            <a:solidFill>
              <a:schemeClr val="tx1"/>
            </a:solidFill>
            <a:prstDash val="solid"/>
            <a:round/>
            <a:headEnd type="none" w="sm" len="sm"/>
            <a:tailEnd type="arrow"/>
          </a:ln>
          <a:effectLst/>
        </p:spPr>
      </p:cxnSp>
      <p:cxnSp>
        <p:nvCxnSpPr>
          <p:cNvPr id="66" name="직선 화살표 연결선 123"/>
          <p:cNvCxnSpPr/>
          <p:nvPr/>
        </p:nvCxnSpPr>
        <p:spPr bwMode="auto">
          <a:xfrm rot="10800000" flipV="1">
            <a:off x="896540" y="3728488"/>
            <a:ext cx="576064" cy="360040"/>
          </a:xfrm>
          <a:prstGeom prst="straightConnector1">
            <a:avLst/>
          </a:prstGeom>
          <a:solidFill>
            <a:schemeClr val="accent1"/>
          </a:solidFill>
          <a:ln w="12700" cap="flat" cmpd="sng" algn="ctr">
            <a:solidFill>
              <a:schemeClr val="tx1"/>
            </a:solidFill>
            <a:prstDash val="solid"/>
            <a:round/>
            <a:headEnd type="none" w="sm" len="sm"/>
            <a:tailEnd type="arrow"/>
          </a:ln>
          <a:effectLst/>
        </p:spPr>
      </p:cxnSp>
      <p:sp>
        <p:nvSpPr>
          <p:cNvPr id="68" name="TextBox 67"/>
          <p:cNvSpPr txBox="1"/>
          <p:nvPr/>
        </p:nvSpPr>
        <p:spPr>
          <a:xfrm>
            <a:off x="914400" y="5638800"/>
            <a:ext cx="2514600" cy="534762"/>
          </a:xfrm>
          <a:prstGeom prst="rect">
            <a:avLst/>
          </a:prstGeom>
          <a:noFill/>
        </p:spPr>
        <p:txBody>
          <a:bodyPr wrap="square" rtlCol="0">
            <a:spAutoFit/>
          </a:bodyPr>
          <a:lstStyle/>
          <a:p>
            <a:pPr algn="ctr">
              <a:lnSpc>
                <a:spcPts val="1700"/>
              </a:lnSpc>
            </a:pPr>
            <a:r>
              <a:rPr lang="en-US" smtClean="0">
                <a:solidFill>
                  <a:srgbClr val="00B0F0"/>
                </a:solidFill>
              </a:rPr>
              <a:t>Public space with one personal space</a:t>
            </a:r>
            <a:endParaRPr lang="en-US">
              <a:solidFill>
                <a:srgbClr val="00B0F0"/>
              </a:solidFill>
            </a:endParaRPr>
          </a:p>
        </p:txBody>
      </p:sp>
      <p:sp>
        <p:nvSpPr>
          <p:cNvPr id="69" name="TextBox 68"/>
          <p:cNvSpPr txBox="1"/>
          <p:nvPr/>
        </p:nvSpPr>
        <p:spPr>
          <a:xfrm>
            <a:off x="5257800" y="5562600"/>
            <a:ext cx="3581400" cy="746358"/>
          </a:xfrm>
          <a:prstGeom prst="rect">
            <a:avLst/>
          </a:prstGeom>
          <a:noFill/>
        </p:spPr>
        <p:txBody>
          <a:bodyPr wrap="square" rtlCol="0">
            <a:spAutoFit/>
          </a:bodyPr>
          <a:lstStyle/>
          <a:p>
            <a:pPr algn="ctr">
              <a:lnSpc>
                <a:spcPts val="1700"/>
              </a:lnSpc>
            </a:pPr>
            <a:r>
              <a:rPr lang="en-US" smtClean="0">
                <a:solidFill>
                  <a:srgbClr val="00B0F0"/>
                </a:solidFill>
              </a:rPr>
              <a:t>Public space with more than one personal space (In this figure, three personal spaces)</a:t>
            </a:r>
            <a:endParaRPr lang="en-US">
              <a:solidFill>
                <a:srgbClr val="00B0F0"/>
              </a:solidFill>
            </a:endParaRPr>
          </a:p>
        </p:txBody>
      </p:sp>
      <p:pic>
        <p:nvPicPr>
          <p:cNvPr id="73" name="Picture 39" descr="weekly_digital_timer_IP20"/>
          <p:cNvPicPr>
            <a:picLocks noChangeAspect="1" noChangeArrowheads="1"/>
          </p:cNvPicPr>
          <p:nvPr/>
        </p:nvPicPr>
        <p:blipFill>
          <a:blip r:embed="rId12" cstate="print"/>
          <a:srcRect/>
          <a:stretch>
            <a:fillRect/>
          </a:stretch>
        </p:blipFill>
        <p:spPr bwMode="auto">
          <a:xfrm>
            <a:off x="7391400" y="1905000"/>
            <a:ext cx="404074" cy="664005"/>
          </a:xfrm>
          <a:prstGeom prst="rect">
            <a:avLst/>
          </a:prstGeom>
          <a:noFill/>
        </p:spPr>
      </p:pic>
      <p:pic>
        <p:nvPicPr>
          <p:cNvPr id="74" name="Picture 12" descr="audio"/>
          <p:cNvPicPr>
            <a:picLocks noChangeAspect="1" noChangeArrowheads="1"/>
          </p:cNvPicPr>
          <p:nvPr/>
        </p:nvPicPr>
        <p:blipFill>
          <a:blip r:embed="rId8" cstate="print"/>
          <a:srcRect/>
          <a:stretch>
            <a:fillRect/>
          </a:stretch>
        </p:blipFill>
        <p:spPr bwMode="auto">
          <a:xfrm>
            <a:off x="7162800" y="4648200"/>
            <a:ext cx="840125" cy="798220"/>
          </a:xfrm>
          <a:prstGeom prst="rect">
            <a:avLst/>
          </a:prstGeom>
          <a:noFill/>
          <a:ln w="9525">
            <a:noFill/>
            <a:miter lim="800000"/>
            <a:headEnd/>
            <a:tailEnd/>
          </a:ln>
        </p:spPr>
      </p:pic>
      <p:pic>
        <p:nvPicPr>
          <p:cNvPr id="75" name="Picture 25" descr="radiateur"/>
          <p:cNvPicPr>
            <a:picLocks noChangeAspect="1" noChangeArrowheads="1"/>
          </p:cNvPicPr>
          <p:nvPr/>
        </p:nvPicPr>
        <p:blipFill>
          <a:blip r:embed="rId11" cstate="print">
            <a:clrChange>
              <a:clrFrom>
                <a:srgbClr val="FFFFFF"/>
              </a:clrFrom>
              <a:clrTo>
                <a:srgbClr val="FFFFFF">
                  <a:alpha val="0"/>
                </a:srgbClr>
              </a:clrTo>
            </a:clrChange>
          </a:blip>
          <a:srcRect/>
          <a:stretch>
            <a:fillRect/>
          </a:stretch>
        </p:blipFill>
        <p:spPr bwMode="auto">
          <a:xfrm>
            <a:off x="5791200" y="1905000"/>
            <a:ext cx="660098" cy="774945"/>
          </a:xfrm>
          <a:prstGeom prst="rect">
            <a:avLst/>
          </a:prstGeom>
          <a:noFill/>
        </p:spPr>
      </p:pic>
      <p:grpSp>
        <p:nvGrpSpPr>
          <p:cNvPr id="76" name="Group 75"/>
          <p:cNvGrpSpPr>
            <a:grpSpLocks/>
          </p:cNvGrpSpPr>
          <p:nvPr/>
        </p:nvGrpSpPr>
        <p:grpSpPr bwMode="auto">
          <a:xfrm>
            <a:off x="5553089" y="4802476"/>
            <a:ext cx="840125" cy="544233"/>
            <a:chOff x="567" y="2391"/>
            <a:chExt cx="953" cy="585"/>
          </a:xfrm>
        </p:grpSpPr>
        <p:pic>
          <p:nvPicPr>
            <p:cNvPr id="77" name="Picture 3" descr="hd tv"/>
            <p:cNvPicPr>
              <a:picLocks noChangeAspect="1" noChangeArrowheads="1"/>
            </p:cNvPicPr>
            <p:nvPr/>
          </p:nvPicPr>
          <p:blipFill>
            <a:blip r:embed="rId5" cstate="print"/>
            <a:srcRect/>
            <a:stretch>
              <a:fillRect/>
            </a:stretch>
          </p:blipFill>
          <p:spPr bwMode="auto">
            <a:xfrm>
              <a:off x="567" y="2391"/>
              <a:ext cx="953" cy="585"/>
            </a:xfrm>
            <a:prstGeom prst="rect">
              <a:avLst/>
            </a:prstGeom>
            <a:noFill/>
            <a:ln w="9525">
              <a:noFill/>
              <a:miter lim="800000"/>
              <a:headEnd/>
              <a:tailEnd/>
            </a:ln>
          </p:spPr>
        </p:pic>
        <p:grpSp>
          <p:nvGrpSpPr>
            <p:cNvPr id="78" name="Group 56"/>
            <p:cNvGrpSpPr>
              <a:grpSpLocks/>
            </p:cNvGrpSpPr>
            <p:nvPr/>
          </p:nvGrpSpPr>
          <p:grpSpPr bwMode="auto">
            <a:xfrm>
              <a:off x="672" y="2432"/>
              <a:ext cx="744" cy="479"/>
              <a:chOff x="672" y="2428"/>
              <a:chExt cx="744" cy="479"/>
            </a:xfrm>
          </p:grpSpPr>
          <p:pic>
            <p:nvPicPr>
              <p:cNvPr id="79" name="Picture 20" descr="경쟁사_그냥"/>
              <p:cNvPicPr>
                <a:picLocks noChangeAspect="1" noChangeArrowheads="1"/>
              </p:cNvPicPr>
              <p:nvPr/>
            </p:nvPicPr>
            <p:blipFill>
              <a:blip r:embed="rId6" cstate="print"/>
              <a:srcRect/>
              <a:stretch>
                <a:fillRect/>
              </a:stretch>
            </p:blipFill>
            <p:spPr bwMode="auto">
              <a:xfrm rot="-152540">
                <a:off x="692" y="2428"/>
                <a:ext cx="724" cy="457"/>
              </a:xfrm>
              <a:prstGeom prst="rect">
                <a:avLst/>
              </a:prstGeom>
              <a:noFill/>
              <a:ln w="9525">
                <a:noFill/>
                <a:miter lim="800000"/>
                <a:headEnd/>
                <a:tailEnd/>
              </a:ln>
            </p:spPr>
          </p:pic>
          <p:pic>
            <p:nvPicPr>
              <p:cNvPr id="80" name="Picture 21" descr="경쟁사인라인"/>
              <p:cNvPicPr>
                <a:picLocks noChangeAspect="1" noChangeArrowheads="1"/>
              </p:cNvPicPr>
              <p:nvPr/>
            </p:nvPicPr>
            <p:blipFill>
              <a:blip r:embed="rId7" cstate="print"/>
              <a:srcRect/>
              <a:stretch>
                <a:fillRect/>
              </a:stretch>
            </p:blipFill>
            <p:spPr bwMode="auto">
              <a:xfrm rot="-163579">
                <a:off x="672" y="2706"/>
                <a:ext cx="227" cy="201"/>
              </a:xfrm>
              <a:prstGeom prst="rect">
                <a:avLst/>
              </a:prstGeom>
              <a:noFill/>
              <a:ln w="9525">
                <a:noFill/>
                <a:miter lim="800000"/>
                <a:headEnd/>
                <a:tailEnd/>
              </a:ln>
            </p:spPr>
          </p:pic>
        </p:grpSp>
      </p:grpSp>
      <p:graphicFrame>
        <p:nvGraphicFramePr>
          <p:cNvPr id="81" name="Object 2"/>
          <p:cNvGraphicFramePr>
            <a:graphicFrameLocks noChangeAspect="1"/>
          </p:cNvGraphicFramePr>
          <p:nvPr/>
        </p:nvGraphicFramePr>
        <p:xfrm>
          <a:off x="8229600" y="3886200"/>
          <a:ext cx="578657" cy="615030"/>
        </p:xfrm>
        <a:graphic>
          <a:graphicData uri="http://schemas.openxmlformats.org/presentationml/2006/ole">
            <p:oleObj spid="_x0000_s178180" name="Photo Editor Photo" r:id="rId21" imgW="2381582" imgH="2381582" progId="">
              <p:embed/>
            </p:oleObj>
          </a:graphicData>
        </a:graphic>
      </p:graphicFrame>
      <p:pic>
        <p:nvPicPr>
          <p:cNvPr id="82" name="Picture 7" descr="744px-ThermometerSymbol"/>
          <p:cNvPicPr>
            <a:picLocks noChangeAspect="1" noChangeArrowheads="1"/>
          </p:cNvPicPr>
          <p:nvPr/>
        </p:nvPicPr>
        <p:blipFill>
          <a:blip r:embed="rId13" cstate="print"/>
          <a:srcRect l="43907" t="21152" r="48991" b="24046"/>
          <a:stretch>
            <a:fillRect/>
          </a:stretch>
        </p:blipFill>
        <p:spPr bwMode="auto">
          <a:xfrm>
            <a:off x="6781800" y="1600200"/>
            <a:ext cx="150534" cy="368805"/>
          </a:xfrm>
          <a:prstGeom prst="rect">
            <a:avLst/>
          </a:prstGeom>
          <a:noFill/>
        </p:spPr>
      </p:pic>
      <p:sp>
        <p:nvSpPr>
          <p:cNvPr id="83" name="Rectangle 6"/>
          <p:cNvSpPr>
            <a:spLocks noChangeArrowheads="1"/>
          </p:cNvSpPr>
          <p:nvPr/>
        </p:nvSpPr>
        <p:spPr bwMode="gray">
          <a:xfrm>
            <a:off x="6858000" y="1676400"/>
            <a:ext cx="219423" cy="200109"/>
          </a:xfrm>
          <a:prstGeom prst="rect">
            <a:avLst/>
          </a:prstGeom>
          <a:noFill/>
          <a:ln w="9525">
            <a:noFill/>
            <a:miter lim="800000"/>
            <a:headEnd/>
            <a:tailEnd/>
          </a:ln>
          <a:effectLst/>
        </p:spPr>
        <p:txBody>
          <a:bodyPr wrap="none" lIns="0" tIns="0" rIns="0" bIns="0">
            <a:spAutoFit/>
          </a:bodyPr>
          <a:lstStyle/>
          <a:p>
            <a:pPr marL="381000" indent="-381000">
              <a:buFont typeface="Wingdings" pitchFamily="2" charset="2"/>
              <a:buNone/>
              <a:tabLst>
                <a:tab pos="3946525" algn="l"/>
              </a:tabLst>
            </a:pPr>
            <a:r>
              <a:rPr lang="en-GB" sz="1800">
                <a:solidFill>
                  <a:srgbClr val="808080"/>
                </a:solidFill>
              </a:rPr>
              <a:t>°C</a:t>
            </a:r>
          </a:p>
        </p:txBody>
      </p:sp>
      <p:cxnSp>
        <p:nvCxnSpPr>
          <p:cNvPr id="85" name="Straight Arrow Connector 84"/>
          <p:cNvCxnSpPr/>
          <p:nvPr/>
        </p:nvCxnSpPr>
        <p:spPr>
          <a:xfrm>
            <a:off x="3505200" y="5867400"/>
            <a:ext cx="1676400" cy="1588"/>
          </a:xfrm>
          <a:prstGeom prst="straightConnector1">
            <a:avLst/>
          </a:prstGeom>
          <a:ln w="76200">
            <a:solidFill>
              <a:srgbClr val="FF0000"/>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6" name="TextBox 85"/>
          <p:cNvSpPr txBox="1"/>
          <p:nvPr/>
        </p:nvSpPr>
        <p:spPr>
          <a:xfrm>
            <a:off x="3276600" y="5105400"/>
            <a:ext cx="2209800" cy="669414"/>
          </a:xfrm>
          <a:prstGeom prst="rect">
            <a:avLst/>
          </a:prstGeom>
          <a:noFill/>
        </p:spPr>
        <p:txBody>
          <a:bodyPr wrap="square" rtlCol="0">
            <a:spAutoFit/>
          </a:bodyPr>
          <a:lstStyle/>
          <a:p>
            <a:pPr algn="ctr">
              <a:lnSpc>
                <a:spcPts val="1500"/>
              </a:lnSpc>
            </a:pPr>
            <a:r>
              <a:rPr lang="en-US" smtClean="0">
                <a:solidFill>
                  <a:srgbClr val="FF0000"/>
                </a:solidFill>
              </a:rPr>
              <a:t>After more individuals entered into this public space</a:t>
            </a:r>
            <a:endParaRPr lang="en-US">
              <a:solidFill>
                <a:srgbClr val="FF0000"/>
              </a:solidFill>
            </a:endParaRPr>
          </a:p>
        </p:txBody>
      </p:sp>
      <p:pic>
        <p:nvPicPr>
          <p:cNvPr id="84" name="Picture 6"/>
          <p:cNvPicPr>
            <a:picLocks noChangeAspect="1" noChangeArrowheads="1"/>
          </p:cNvPicPr>
          <p:nvPr/>
        </p:nvPicPr>
        <p:blipFill>
          <a:blip r:embed="rId22" cstate="print"/>
          <a:srcRect/>
          <a:stretch>
            <a:fillRect/>
          </a:stretch>
        </p:blipFill>
        <p:spPr bwMode="auto">
          <a:xfrm>
            <a:off x="7162800" y="3810000"/>
            <a:ext cx="428318" cy="781050"/>
          </a:xfrm>
          <a:prstGeom prst="rect">
            <a:avLst/>
          </a:prstGeom>
          <a:noFill/>
          <a:ln w="9525">
            <a:noFill/>
            <a:miter lim="800000"/>
            <a:headEnd/>
            <a:tailEnd/>
          </a:ln>
        </p:spPr>
      </p:pic>
      <p:pic>
        <p:nvPicPr>
          <p:cNvPr id="87" name="Picture 6"/>
          <p:cNvPicPr>
            <a:picLocks noChangeAspect="1" noChangeArrowheads="1"/>
          </p:cNvPicPr>
          <p:nvPr/>
        </p:nvPicPr>
        <p:blipFill>
          <a:blip r:embed="rId22" cstate="print"/>
          <a:srcRect/>
          <a:stretch>
            <a:fillRect/>
          </a:stretch>
        </p:blipFill>
        <p:spPr bwMode="auto">
          <a:xfrm>
            <a:off x="6172200" y="3886200"/>
            <a:ext cx="428318" cy="781050"/>
          </a:xfrm>
          <a:prstGeom prst="rect">
            <a:avLst/>
          </a:prstGeom>
          <a:noFill/>
          <a:ln w="9525">
            <a:noFill/>
            <a:miter lim="800000"/>
            <a:headEnd/>
            <a:tailEnd/>
          </a:ln>
        </p:spPr>
      </p:pic>
      <p:pic>
        <p:nvPicPr>
          <p:cNvPr id="88" name="Picture 6"/>
          <p:cNvPicPr>
            <a:picLocks noChangeAspect="1" noChangeArrowheads="1"/>
          </p:cNvPicPr>
          <p:nvPr/>
        </p:nvPicPr>
        <p:blipFill>
          <a:blip r:embed="rId22" cstate="print"/>
          <a:srcRect/>
          <a:stretch>
            <a:fillRect/>
          </a:stretch>
        </p:blipFill>
        <p:spPr bwMode="auto">
          <a:xfrm>
            <a:off x="6324600" y="2362200"/>
            <a:ext cx="428318" cy="781050"/>
          </a:xfrm>
          <a:prstGeom prst="rect">
            <a:avLst/>
          </a:prstGeom>
          <a:noFill/>
          <a:ln w="9525">
            <a:noFill/>
            <a:miter lim="800000"/>
            <a:headEnd/>
            <a:tailEnd/>
          </a:ln>
        </p:spPr>
      </p:pic>
      <p:pic>
        <p:nvPicPr>
          <p:cNvPr id="89" name="Picture 6"/>
          <p:cNvPicPr>
            <a:picLocks noChangeAspect="1" noChangeArrowheads="1"/>
          </p:cNvPicPr>
          <p:nvPr/>
        </p:nvPicPr>
        <p:blipFill>
          <a:blip r:embed="rId22" cstate="print"/>
          <a:srcRect/>
          <a:stretch>
            <a:fillRect/>
          </a:stretch>
        </p:blipFill>
        <p:spPr bwMode="auto">
          <a:xfrm>
            <a:off x="1752600" y="2819400"/>
            <a:ext cx="428318" cy="781050"/>
          </a:xfrm>
          <a:prstGeom prst="rect">
            <a:avLst/>
          </a:prstGeom>
          <a:noFill/>
          <a:ln w="9525">
            <a:noFill/>
            <a:miter lim="800000"/>
            <a:headEnd/>
            <a:tailEnd/>
          </a:ln>
        </p:spPr>
      </p:pic>
      <p:sp>
        <p:nvSpPr>
          <p:cNvPr id="90" name="TextBox 89"/>
          <p:cNvSpPr txBox="1"/>
          <p:nvPr/>
        </p:nvSpPr>
        <p:spPr>
          <a:xfrm>
            <a:off x="3886200" y="2057400"/>
            <a:ext cx="1356462" cy="369332"/>
          </a:xfrm>
          <a:prstGeom prst="rect">
            <a:avLst/>
          </a:prstGeom>
          <a:noFill/>
        </p:spPr>
        <p:txBody>
          <a:bodyPr wrap="none" rtlCol="0">
            <a:spAutoFit/>
          </a:bodyPr>
          <a:lstStyle/>
          <a:p>
            <a:r>
              <a:rPr lang="en-US" b="1" dirty="0" smtClean="0"/>
              <a:t>Public space</a:t>
            </a:r>
            <a:endParaRPr lang="en-US" b="1" dirty="0"/>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ts val="3000"/>
              </a:lnSpc>
            </a:pPr>
            <a:r>
              <a:rPr lang="en-US" altLang="ko-KR" sz="3200" b="1" i="1" dirty="0" smtClean="0">
                <a:solidFill>
                  <a:srgbClr val="00B0F0"/>
                </a:solidFill>
              </a:rPr>
              <a:t>DYNAMIC SINGLE FREQUENCY NETWORK (6)</a:t>
            </a:r>
            <a:endParaRPr lang="en-US" sz="2000" dirty="0">
              <a:solidFill>
                <a:srgbClr val="00B0F0"/>
              </a:solidFill>
              <a:cs typeface="Times New Roman" pitchFamily="18" charset="0"/>
            </a:endParaRPr>
          </a:p>
        </p:txBody>
      </p:sp>
      <p:sp>
        <p:nvSpPr>
          <p:cNvPr id="9" name="TextBox 8"/>
          <p:cNvSpPr txBox="1"/>
          <p:nvPr/>
        </p:nvSpPr>
        <p:spPr>
          <a:xfrm>
            <a:off x="4191000" y="6400800"/>
            <a:ext cx="867545" cy="307777"/>
          </a:xfrm>
          <a:prstGeom prst="rect">
            <a:avLst/>
          </a:prstGeom>
          <a:noFill/>
        </p:spPr>
        <p:txBody>
          <a:bodyPr wrap="none" rtlCol="0">
            <a:spAutoFit/>
          </a:bodyPr>
          <a:lstStyle/>
          <a:p>
            <a:r>
              <a:rPr lang="en-US" sz="1400" dirty="0" smtClean="0">
                <a:latin typeface="Times New Roman" pitchFamily="18" charset="0"/>
                <a:cs typeface="Times New Roman" pitchFamily="18" charset="0"/>
              </a:rPr>
              <a:t>Slide 100</a:t>
            </a:r>
            <a:endParaRPr lang="en-US" sz="1400" dirty="0">
              <a:latin typeface="Times New Roman" pitchFamily="18" charset="0"/>
              <a:cs typeface="Times New Roman" pitchFamily="18" charset="0"/>
            </a:endParaRPr>
          </a:p>
        </p:txBody>
      </p:sp>
      <p:sp>
        <p:nvSpPr>
          <p:cNvPr id="31" name="TextBox 30"/>
          <p:cNvSpPr txBox="1"/>
          <p:nvPr/>
        </p:nvSpPr>
        <p:spPr>
          <a:xfrm>
            <a:off x="533400" y="1447800"/>
            <a:ext cx="4038600" cy="3170099"/>
          </a:xfrm>
          <a:prstGeom prst="rect">
            <a:avLst/>
          </a:prstGeom>
          <a:noFill/>
        </p:spPr>
        <p:txBody>
          <a:bodyPr wrap="square" rtlCol="0">
            <a:spAutoFit/>
          </a:bodyPr>
          <a:lstStyle/>
          <a:p>
            <a:pPr marL="228600" indent="-228600"/>
            <a:r>
              <a:rPr lang="en-US" sz="2000" b="1" u="sng" dirty="0" smtClean="0">
                <a:latin typeface="Times New Roman" pitchFamily="18" charset="0"/>
                <a:cs typeface="Times New Roman" pitchFamily="18" charset="0"/>
              </a:rPr>
              <a:t>Dynamic single frequency network (DSFN)</a:t>
            </a:r>
            <a:r>
              <a:rPr lang="en-US" sz="2000" dirty="0" smtClean="0">
                <a:latin typeface="Times New Roman" pitchFamily="18" charset="0"/>
                <a:cs typeface="Times New Roman" pitchFamily="18" charset="0"/>
              </a:rPr>
              <a:t> </a:t>
            </a:r>
            <a:r>
              <a:rPr lang="en-US" sz="1600" dirty="0" smtClean="0">
                <a:latin typeface="Times New Roman" pitchFamily="18" charset="0"/>
                <a:cs typeface="Times New Roman" pitchFamily="18" charset="0"/>
              </a:rPr>
              <a:t>[14]</a:t>
            </a:r>
            <a:endParaRPr lang="en-US" sz="1600" b="1" u="sng" dirty="0" smtClean="0">
              <a:latin typeface="Times New Roman" pitchFamily="18" charset="0"/>
              <a:cs typeface="Times New Roman" pitchFamily="18" charset="0"/>
            </a:endParaRPr>
          </a:p>
          <a:p>
            <a:pPr marL="228600" indent="-228600">
              <a:buFont typeface="Arial" pitchFamily="34" charset="0"/>
              <a:buChar char="•"/>
            </a:pPr>
            <a:r>
              <a:rPr lang="en-US" sz="1600" dirty="0" smtClean="0">
                <a:latin typeface="Times New Roman" pitchFamily="18" charset="0"/>
                <a:cs typeface="Times New Roman" pitchFamily="18" charset="0"/>
              </a:rPr>
              <a:t>DSFN enables </a:t>
            </a:r>
            <a:r>
              <a:rPr lang="en-US" sz="1600" b="1" i="1" dirty="0" smtClean="0">
                <a:solidFill>
                  <a:srgbClr val="FF0000"/>
                </a:solidFill>
                <a:latin typeface="Times New Roman" pitchFamily="18" charset="0"/>
                <a:cs typeface="Times New Roman" pitchFamily="18" charset="0"/>
              </a:rPr>
              <a:t>soft handover</a:t>
            </a:r>
            <a:r>
              <a:rPr lang="en-US" sz="1600" i="1" dirty="0" smtClean="0">
                <a:latin typeface="Times New Roman" pitchFamily="18" charset="0"/>
                <a:cs typeface="Times New Roman" pitchFamily="18" charset="0"/>
              </a:rPr>
              <a:t>, </a:t>
            </a:r>
            <a:r>
              <a:rPr lang="en-US" sz="1600" dirty="0" smtClean="0">
                <a:latin typeface="Times New Roman" pitchFamily="18" charset="0"/>
                <a:cs typeface="Times New Roman" pitchFamily="18" charset="0"/>
              </a:rPr>
              <a:t>meaning that when a receiver terminal moves from one base station transmitter toward another, both transmitters send to the receiver awhile instead of abruptly switching from the first to the second transmitter. Soft handover is robust toward sudden shadow fading of one of the transmitters.</a:t>
            </a:r>
            <a:r>
              <a:rPr lang="en-US" sz="1600" b="1" dirty="0" smtClean="0">
                <a:latin typeface="Times New Roman" pitchFamily="18" charset="0"/>
                <a:cs typeface="Times New Roman" pitchFamily="18" charset="0"/>
              </a:rPr>
              <a:t> </a:t>
            </a:r>
            <a:r>
              <a:rPr lang="en-US" sz="1600" b="1" dirty="0" smtClean="0">
                <a:solidFill>
                  <a:srgbClr val="FF0000"/>
                </a:solidFill>
                <a:latin typeface="Times New Roman" pitchFamily="18" charset="0"/>
                <a:cs typeface="Times New Roman" pitchFamily="18" charset="0"/>
              </a:rPr>
              <a:t> </a:t>
            </a:r>
          </a:p>
          <a:p>
            <a:pPr marL="228600" indent="-228600"/>
            <a:r>
              <a:rPr lang="en-US" sz="1600" b="1" dirty="0" smtClean="0">
                <a:solidFill>
                  <a:srgbClr val="FF0000"/>
                </a:solidFill>
                <a:latin typeface="Times New Roman" pitchFamily="18" charset="0"/>
                <a:cs typeface="Times New Roman" pitchFamily="18" charset="0"/>
                <a:sym typeface="Wingdings" pitchFamily="2" charset="2"/>
              </a:rPr>
              <a:t>	 DSFN can be applied for coverage extension and relay using soft handover.</a:t>
            </a:r>
            <a:endParaRPr lang="en-US" sz="1600" dirty="0" smtClean="0">
              <a:solidFill>
                <a:srgbClr val="FF0000"/>
              </a:solidFill>
              <a:latin typeface="Times New Roman" pitchFamily="18" charset="0"/>
              <a:cs typeface="Times New Roman" pitchFamily="18" charset="0"/>
            </a:endParaRPr>
          </a:p>
        </p:txBody>
      </p:sp>
      <p:pic>
        <p:nvPicPr>
          <p:cNvPr id="494594" name="Picture 2"/>
          <p:cNvPicPr>
            <a:picLocks noChangeAspect="1" noChangeArrowheads="1"/>
          </p:cNvPicPr>
          <p:nvPr/>
        </p:nvPicPr>
        <p:blipFill>
          <a:blip r:embed="rId3" cstate="print"/>
          <a:srcRect/>
          <a:stretch>
            <a:fillRect/>
          </a:stretch>
        </p:blipFill>
        <p:spPr bwMode="auto">
          <a:xfrm>
            <a:off x="4608327" y="1828800"/>
            <a:ext cx="4225335" cy="4152901"/>
          </a:xfrm>
          <a:prstGeom prst="rect">
            <a:avLst/>
          </a:prstGeom>
          <a:noFill/>
          <a:ln w="9525">
            <a:noFill/>
            <a:miter lim="800000"/>
            <a:headEnd/>
            <a:tailEnd/>
          </a:ln>
        </p:spPr>
      </p:pic>
      <p:sp>
        <p:nvSpPr>
          <p:cNvPr id="11" name="Rectangle 10"/>
          <p:cNvSpPr/>
          <p:nvPr/>
        </p:nvSpPr>
        <p:spPr>
          <a:xfrm>
            <a:off x="304800" y="5410200"/>
            <a:ext cx="4267200" cy="830997"/>
          </a:xfrm>
          <a:prstGeom prst="rect">
            <a:avLst/>
          </a:prstGeom>
          <a:solidFill>
            <a:srgbClr val="FFFF00"/>
          </a:solidFill>
        </p:spPr>
        <p:txBody>
          <a:bodyPr wrap="square">
            <a:spAutoFit/>
          </a:bodyPr>
          <a:lstStyle/>
          <a:p>
            <a:pPr algn="r"/>
            <a:r>
              <a:rPr lang="en-US" sz="1600" dirty="0" smtClean="0"/>
              <a:t>A simple example of dynamic single frequency networks. Top: Coverage map. Below: Data packet schedule, stating the packet destinations.</a:t>
            </a:r>
            <a:endParaRPr lang="en-US" sz="1600" dirty="0"/>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ts val="3000"/>
              </a:lnSpc>
            </a:pPr>
            <a:r>
              <a:rPr lang="en-US" altLang="ko-KR" sz="3200" b="1" i="1" dirty="0" smtClean="0">
                <a:solidFill>
                  <a:srgbClr val="00B0F0"/>
                </a:solidFill>
              </a:rPr>
              <a:t>RANGE EXTENSION AND SOFT HANDOVER (1)</a:t>
            </a:r>
            <a:endParaRPr lang="en-US" sz="3200" b="1" i="1" dirty="0">
              <a:solidFill>
                <a:srgbClr val="FF0000"/>
              </a:solidFill>
              <a:cs typeface="Times New Roman" pitchFamily="18" charset="0"/>
            </a:endParaRPr>
          </a:p>
        </p:txBody>
      </p:sp>
      <p:sp>
        <p:nvSpPr>
          <p:cNvPr id="9" name="TextBox 8"/>
          <p:cNvSpPr txBox="1"/>
          <p:nvPr/>
        </p:nvSpPr>
        <p:spPr>
          <a:xfrm>
            <a:off x="4191000" y="6400800"/>
            <a:ext cx="867545" cy="307777"/>
          </a:xfrm>
          <a:prstGeom prst="rect">
            <a:avLst/>
          </a:prstGeom>
          <a:noFill/>
        </p:spPr>
        <p:txBody>
          <a:bodyPr wrap="none" rtlCol="0">
            <a:spAutoFit/>
          </a:bodyPr>
          <a:lstStyle/>
          <a:p>
            <a:r>
              <a:rPr lang="en-US" sz="1400" dirty="0" smtClean="0">
                <a:latin typeface="Times New Roman" pitchFamily="18" charset="0"/>
                <a:cs typeface="Times New Roman" pitchFamily="18" charset="0"/>
              </a:rPr>
              <a:t>Slide 101</a:t>
            </a:r>
            <a:endParaRPr lang="en-US" sz="1400" dirty="0">
              <a:latin typeface="Times New Roman" pitchFamily="18" charset="0"/>
              <a:cs typeface="Times New Roman" pitchFamily="18" charset="0"/>
            </a:endParaRPr>
          </a:p>
        </p:txBody>
      </p:sp>
      <p:sp>
        <p:nvSpPr>
          <p:cNvPr id="7" name="TextBox 6"/>
          <p:cNvSpPr txBox="1"/>
          <p:nvPr/>
        </p:nvSpPr>
        <p:spPr>
          <a:xfrm>
            <a:off x="533401" y="1371600"/>
            <a:ext cx="6629399" cy="400110"/>
          </a:xfrm>
          <a:prstGeom prst="rect">
            <a:avLst/>
          </a:prstGeom>
          <a:solidFill>
            <a:schemeClr val="accent3">
              <a:lumMod val="40000"/>
              <a:lumOff val="60000"/>
            </a:schemeClr>
          </a:solidFill>
        </p:spPr>
        <p:txBody>
          <a:bodyPr wrap="square" rtlCol="0">
            <a:spAutoFit/>
          </a:bodyPr>
          <a:lstStyle/>
          <a:p>
            <a:r>
              <a:rPr lang="en-US" sz="2000" b="1" dirty="0" smtClean="0">
                <a:solidFill>
                  <a:srgbClr val="0070C0"/>
                </a:solidFill>
              </a:rPr>
              <a:t>Multi Lingual Interpretation System </a:t>
            </a:r>
            <a:r>
              <a:rPr lang="en-US" dirty="0" smtClean="0"/>
              <a:t>[4] </a:t>
            </a:r>
            <a:r>
              <a:rPr lang="en-US" sz="2000" b="1" dirty="0" smtClean="0">
                <a:solidFill>
                  <a:srgbClr val="0070C0"/>
                </a:solidFill>
              </a:rPr>
              <a:t>with Range Extension</a:t>
            </a:r>
            <a:endParaRPr lang="en-US" dirty="0"/>
          </a:p>
        </p:txBody>
      </p:sp>
      <p:pic>
        <p:nvPicPr>
          <p:cNvPr id="230401" name="Picture 1"/>
          <p:cNvPicPr>
            <a:picLocks noChangeAspect="1" noChangeArrowheads="1"/>
          </p:cNvPicPr>
          <p:nvPr/>
        </p:nvPicPr>
        <p:blipFill>
          <a:blip r:embed="rId3" cstate="print"/>
          <a:srcRect/>
          <a:stretch>
            <a:fillRect/>
          </a:stretch>
        </p:blipFill>
        <p:spPr bwMode="auto">
          <a:xfrm>
            <a:off x="381000" y="2133600"/>
            <a:ext cx="7181180" cy="3024187"/>
          </a:xfrm>
          <a:prstGeom prst="rect">
            <a:avLst/>
          </a:prstGeom>
          <a:noFill/>
          <a:ln w="9525">
            <a:noFill/>
            <a:miter lim="800000"/>
            <a:headEnd/>
            <a:tailEnd/>
          </a:ln>
        </p:spPr>
      </p:pic>
      <p:sp>
        <p:nvSpPr>
          <p:cNvPr id="18" name="Oval 50"/>
          <p:cNvSpPr>
            <a:spLocks noChangeArrowheads="1"/>
          </p:cNvSpPr>
          <p:nvPr/>
        </p:nvSpPr>
        <p:spPr bwMode="auto">
          <a:xfrm>
            <a:off x="609600" y="1828800"/>
            <a:ext cx="3886200" cy="4419600"/>
          </a:xfrm>
          <a:prstGeom prst="ellipse">
            <a:avLst/>
          </a:prstGeom>
          <a:noFill/>
          <a:ln w="38100">
            <a:solidFill>
              <a:srgbClr val="FF0000"/>
            </a:solidFill>
            <a:prstDash val="dash"/>
            <a:round/>
            <a:headEnd/>
            <a:tailEnd/>
          </a:ln>
        </p:spPr>
        <p:txBody>
          <a:bodyPr wrap="none" anchor="ctr"/>
          <a:lstStyle/>
          <a:p>
            <a:endParaRPr kumimoji="0" lang="ko-KR" altLang="en-US" sz="3200">
              <a:solidFill>
                <a:srgbClr val="095091"/>
              </a:solidFill>
              <a:latin typeface="Arial" charset="0"/>
              <a:ea typeface="돋움" pitchFamily="50" charset="-127"/>
            </a:endParaRPr>
          </a:p>
        </p:txBody>
      </p:sp>
      <p:sp>
        <p:nvSpPr>
          <p:cNvPr id="19" name="Oval 50"/>
          <p:cNvSpPr>
            <a:spLocks noChangeArrowheads="1"/>
          </p:cNvSpPr>
          <p:nvPr/>
        </p:nvSpPr>
        <p:spPr bwMode="auto">
          <a:xfrm>
            <a:off x="4495800" y="1828800"/>
            <a:ext cx="2590800" cy="4419600"/>
          </a:xfrm>
          <a:prstGeom prst="ellipse">
            <a:avLst/>
          </a:prstGeom>
          <a:noFill/>
          <a:ln w="38100">
            <a:solidFill>
              <a:srgbClr val="FF0000"/>
            </a:solidFill>
            <a:prstDash val="dash"/>
            <a:round/>
            <a:headEnd/>
            <a:tailEnd/>
          </a:ln>
        </p:spPr>
        <p:txBody>
          <a:bodyPr wrap="none" anchor="ctr"/>
          <a:lstStyle/>
          <a:p>
            <a:endParaRPr kumimoji="0" lang="ko-KR" altLang="en-US" sz="3200">
              <a:solidFill>
                <a:srgbClr val="095091"/>
              </a:solidFill>
              <a:latin typeface="Arial" charset="0"/>
              <a:ea typeface="돋움" pitchFamily="50" charset="-127"/>
            </a:endParaRPr>
          </a:p>
        </p:txBody>
      </p:sp>
      <p:sp>
        <p:nvSpPr>
          <p:cNvPr id="20" name="TextBox 19"/>
          <p:cNvSpPr txBox="1"/>
          <p:nvPr/>
        </p:nvSpPr>
        <p:spPr>
          <a:xfrm>
            <a:off x="5029200" y="5257800"/>
            <a:ext cx="1526380" cy="615553"/>
          </a:xfrm>
          <a:prstGeom prst="rect">
            <a:avLst/>
          </a:prstGeom>
          <a:solidFill>
            <a:srgbClr val="FFFF00"/>
          </a:solidFill>
        </p:spPr>
        <p:txBody>
          <a:bodyPr wrap="none" rtlCol="0">
            <a:spAutoFit/>
          </a:bodyPr>
          <a:lstStyle/>
          <a:p>
            <a:pPr algn="ctr"/>
            <a:r>
              <a:rPr lang="en-US" b="1" dirty="0" smtClean="0">
                <a:solidFill>
                  <a:srgbClr val="FF0000"/>
                </a:solidFill>
              </a:rPr>
              <a:t>Public space 2</a:t>
            </a:r>
          </a:p>
          <a:p>
            <a:pPr algn="ctr"/>
            <a:r>
              <a:rPr lang="en-US" sz="1600" b="1" dirty="0" smtClean="0"/>
              <a:t>Area 2: 30-60 m</a:t>
            </a:r>
            <a:endParaRPr lang="en-US" sz="1600" b="1" dirty="0"/>
          </a:p>
        </p:txBody>
      </p:sp>
      <p:sp>
        <p:nvSpPr>
          <p:cNvPr id="21" name="TextBox 20"/>
          <p:cNvSpPr txBox="1"/>
          <p:nvPr/>
        </p:nvSpPr>
        <p:spPr>
          <a:xfrm>
            <a:off x="1905000" y="5257800"/>
            <a:ext cx="1526380" cy="615553"/>
          </a:xfrm>
          <a:prstGeom prst="rect">
            <a:avLst/>
          </a:prstGeom>
          <a:solidFill>
            <a:srgbClr val="FFFF00"/>
          </a:solidFill>
        </p:spPr>
        <p:txBody>
          <a:bodyPr wrap="none" rtlCol="0">
            <a:spAutoFit/>
          </a:bodyPr>
          <a:lstStyle/>
          <a:p>
            <a:pPr algn="ctr"/>
            <a:r>
              <a:rPr lang="en-US" b="1" dirty="0" smtClean="0">
                <a:solidFill>
                  <a:srgbClr val="FF0000"/>
                </a:solidFill>
              </a:rPr>
              <a:t>Public space 1</a:t>
            </a:r>
          </a:p>
          <a:p>
            <a:pPr algn="ctr"/>
            <a:r>
              <a:rPr lang="en-US" sz="1600" b="1" dirty="0" smtClean="0"/>
              <a:t>Area 1: 0-30 m</a:t>
            </a:r>
            <a:endParaRPr lang="en-US" sz="1600" b="1" dirty="0"/>
          </a:p>
        </p:txBody>
      </p:sp>
      <p:sp>
        <p:nvSpPr>
          <p:cNvPr id="22" name="TextBox 21"/>
          <p:cNvSpPr txBox="1"/>
          <p:nvPr/>
        </p:nvSpPr>
        <p:spPr>
          <a:xfrm>
            <a:off x="7239000" y="2895600"/>
            <a:ext cx="1752600" cy="2964914"/>
          </a:xfrm>
          <a:prstGeom prst="rect">
            <a:avLst/>
          </a:prstGeom>
          <a:solidFill>
            <a:srgbClr val="FFFF00"/>
          </a:solidFill>
        </p:spPr>
        <p:txBody>
          <a:bodyPr wrap="square" rtlCol="0">
            <a:spAutoFit/>
          </a:bodyPr>
          <a:lstStyle/>
          <a:p>
            <a:pPr algn="ctr">
              <a:lnSpc>
                <a:spcPts val="1600"/>
              </a:lnSpc>
            </a:pPr>
            <a:r>
              <a:rPr lang="en-US" b="1" dirty="0" smtClean="0">
                <a:solidFill>
                  <a:srgbClr val="00B0F0"/>
                </a:solidFill>
              </a:rPr>
              <a:t>PSC manager</a:t>
            </a:r>
            <a:r>
              <a:rPr lang="en-US" dirty="0" smtClean="0"/>
              <a:t>: range extender: Synchronous system with robust sync</a:t>
            </a:r>
          </a:p>
          <a:p>
            <a:pPr algn="ctr">
              <a:lnSpc>
                <a:spcPts val="1600"/>
              </a:lnSpc>
            </a:pPr>
            <a:endParaRPr lang="en-US" dirty="0" smtClean="0"/>
          </a:p>
          <a:p>
            <a:pPr algn="ctr">
              <a:lnSpc>
                <a:spcPts val="1600"/>
              </a:lnSpc>
            </a:pPr>
            <a:r>
              <a:rPr lang="en-US" b="1" dirty="0" smtClean="0">
                <a:solidFill>
                  <a:srgbClr val="00B050"/>
                </a:solidFill>
              </a:rPr>
              <a:t>How to communicate between two PSC managers? </a:t>
            </a:r>
            <a:r>
              <a:rPr lang="en-US" b="1" dirty="0" smtClean="0">
                <a:solidFill>
                  <a:srgbClr val="00B050"/>
                </a:solidFill>
                <a:sym typeface="Wingdings" pitchFamily="2" charset="2"/>
              </a:rPr>
              <a:t> using a set of or a part of frequency band as a channel</a:t>
            </a:r>
            <a:endParaRPr lang="en-US" b="1" dirty="0">
              <a:solidFill>
                <a:srgbClr val="00B050"/>
              </a:solidFill>
            </a:endParaRPr>
          </a:p>
        </p:txBody>
      </p:sp>
      <p:sp>
        <p:nvSpPr>
          <p:cNvPr id="23" name="TextBox 22"/>
          <p:cNvSpPr txBox="1"/>
          <p:nvPr/>
        </p:nvSpPr>
        <p:spPr>
          <a:xfrm>
            <a:off x="2971800" y="2133600"/>
            <a:ext cx="1066800" cy="489878"/>
          </a:xfrm>
          <a:prstGeom prst="rect">
            <a:avLst/>
          </a:prstGeom>
          <a:noFill/>
        </p:spPr>
        <p:txBody>
          <a:bodyPr wrap="square" rtlCol="0">
            <a:spAutoFit/>
          </a:bodyPr>
          <a:lstStyle/>
          <a:p>
            <a:pPr algn="ctr">
              <a:lnSpc>
                <a:spcPts val="1500"/>
              </a:lnSpc>
            </a:pPr>
            <a:r>
              <a:rPr lang="en-US" b="1" dirty="0" smtClean="0">
                <a:solidFill>
                  <a:srgbClr val="00B0F0"/>
                </a:solidFill>
              </a:rPr>
              <a:t>PSC manager</a:t>
            </a:r>
            <a:endParaRPr lang="en-US" dirty="0"/>
          </a:p>
        </p:txBody>
      </p:sp>
      <p:sp>
        <p:nvSpPr>
          <p:cNvPr id="24" name="TextBox 23"/>
          <p:cNvSpPr txBox="1"/>
          <p:nvPr/>
        </p:nvSpPr>
        <p:spPr>
          <a:xfrm>
            <a:off x="5486400" y="2133600"/>
            <a:ext cx="1066800" cy="489878"/>
          </a:xfrm>
          <a:prstGeom prst="rect">
            <a:avLst/>
          </a:prstGeom>
          <a:noFill/>
        </p:spPr>
        <p:txBody>
          <a:bodyPr wrap="square" rtlCol="0">
            <a:spAutoFit/>
          </a:bodyPr>
          <a:lstStyle/>
          <a:p>
            <a:pPr algn="ctr">
              <a:lnSpc>
                <a:spcPts val="1500"/>
              </a:lnSpc>
            </a:pPr>
            <a:r>
              <a:rPr lang="en-US" b="1" dirty="0" smtClean="0">
                <a:solidFill>
                  <a:srgbClr val="00B0F0"/>
                </a:solidFill>
              </a:rPr>
              <a:t>PSC manager</a:t>
            </a:r>
            <a:endParaRPr lang="en-US" dirty="0"/>
          </a:p>
        </p:txBody>
      </p:sp>
      <p:sp>
        <p:nvSpPr>
          <p:cNvPr id="26" name="TextBox 25"/>
          <p:cNvSpPr txBox="1"/>
          <p:nvPr/>
        </p:nvSpPr>
        <p:spPr>
          <a:xfrm>
            <a:off x="3276600" y="4267200"/>
            <a:ext cx="937180" cy="338554"/>
          </a:xfrm>
          <a:prstGeom prst="rect">
            <a:avLst/>
          </a:prstGeom>
          <a:noFill/>
        </p:spPr>
        <p:txBody>
          <a:bodyPr wrap="none" rtlCol="0">
            <a:spAutoFit/>
          </a:bodyPr>
          <a:lstStyle/>
          <a:p>
            <a:r>
              <a:rPr lang="en-US" sz="1600" b="1" dirty="0" smtClean="0"/>
              <a:t>Listeners</a:t>
            </a:r>
            <a:endParaRPr lang="en-US" sz="1600" b="1" dirty="0"/>
          </a:p>
        </p:txBody>
      </p:sp>
      <p:sp>
        <p:nvSpPr>
          <p:cNvPr id="28" name="TextBox 27"/>
          <p:cNvSpPr txBox="1"/>
          <p:nvPr/>
        </p:nvSpPr>
        <p:spPr>
          <a:xfrm>
            <a:off x="5486400" y="4419600"/>
            <a:ext cx="937180" cy="338554"/>
          </a:xfrm>
          <a:prstGeom prst="rect">
            <a:avLst/>
          </a:prstGeom>
          <a:noFill/>
        </p:spPr>
        <p:txBody>
          <a:bodyPr wrap="none" rtlCol="0">
            <a:spAutoFit/>
          </a:bodyPr>
          <a:lstStyle/>
          <a:p>
            <a:r>
              <a:rPr lang="en-US" sz="1600" b="1" dirty="0" smtClean="0"/>
              <a:t>Listeners</a:t>
            </a:r>
            <a:endParaRPr lang="en-US" sz="1600" b="1" dirty="0"/>
          </a:p>
        </p:txBody>
      </p:sp>
      <p:pic>
        <p:nvPicPr>
          <p:cNvPr id="16" name="Picture 6"/>
          <p:cNvPicPr>
            <a:picLocks noChangeAspect="1" noChangeArrowheads="1"/>
          </p:cNvPicPr>
          <p:nvPr/>
        </p:nvPicPr>
        <p:blipFill>
          <a:blip r:embed="rId4" cstate="print"/>
          <a:srcRect/>
          <a:stretch>
            <a:fillRect/>
          </a:stretch>
        </p:blipFill>
        <p:spPr bwMode="auto">
          <a:xfrm>
            <a:off x="1523999" y="4191000"/>
            <a:ext cx="417871" cy="762000"/>
          </a:xfrm>
          <a:prstGeom prst="rect">
            <a:avLst/>
          </a:prstGeom>
          <a:noFill/>
          <a:ln w="9525">
            <a:noFill/>
            <a:miter lim="800000"/>
            <a:headEnd/>
            <a:tailEnd/>
          </a:ln>
        </p:spPr>
      </p:pic>
      <p:pic>
        <p:nvPicPr>
          <p:cNvPr id="17" name="Picture 6"/>
          <p:cNvPicPr>
            <a:picLocks noChangeAspect="1" noChangeArrowheads="1"/>
          </p:cNvPicPr>
          <p:nvPr/>
        </p:nvPicPr>
        <p:blipFill>
          <a:blip r:embed="rId4" cstate="print"/>
          <a:srcRect/>
          <a:stretch>
            <a:fillRect/>
          </a:stretch>
        </p:blipFill>
        <p:spPr bwMode="auto">
          <a:xfrm>
            <a:off x="1524000" y="3200399"/>
            <a:ext cx="417872" cy="762001"/>
          </a:xfrm>
          <a:prstGeom prst="rect">
            <a:avLst/>
          </a:prstGeom>
          <a:noFill/>
          <a:ln w="9525">
            <a:noFill/>
            <a:miter lim="800000"/>
            <a:headEnd/>
            <a:tailEnd/>
          </a:ln>
        </p:spPr>
      </p:pic>
      <p:pic>
        <p:nvPicPr>
          <p:cNvPr id="25" name="Picture 6"/>
          <p:cNvPicPr>
            <a:picLocks noChangeAspect="1" noChangeArrowheads="1"/>
          </p:cNvPicPr>
          <p:nvPr/>
        </p:nvPicPr>
        <p:blipFill>
          <a:blip r:embed="rId4" cstate="print"/>
          <a:srcRect/>
          <a:stretch>
            <a:fillRect/>
          </a:stretch>
        </p:blipFill>
        <p:spPr bwMode="auto">
          <a:xfrm>
            <a:off x="3352800" y="2590799"/>
            <a:ext cx="417872" cy="762001"/>
          </a:xfrm>
          <a:prstGeom prst="rect">
            <a:avLst/>
          </a:prstGeom>
          <a:noFill/>
          <a:ln w="9525">
            <a:noFill/>
            <a:miter lim="800000"/>
            <a:headEnd/>
            <a:tailEnd/>
          </a:ln>
        </p:spPr>
      </p:pic>
      <p:pic>
        <p:nvPicPr>
          <p:cNvPr id="27" name="Picture 6"/>
          <p:cNvPicPr>
            <a:picLocks noChangeAspect="1" noChangeArrowheads="1"/>
          </p:cNvPicPr>
          <p:nvPr/>
        </p:nvPicPr>
        <p:blipFill>
          <a:blip r:embed="rId4" cstate="print"/>
          <a:srcRect/>
          <a:stretch>
            <a:fillRect/>
          </a:stretch>
        </p:blipFill>
        <p:spPr bwMode="auto">
          <a:xfrm>
            <a:off x="5867400" y="2514600"/>
            <a:ext cx="417871" cy="762000"/>
          </a:xfrm>
          <a:prstGeom prst="rect">
            <a:avLst/>
          </a:prstGeom>
          <a:noFill/>
          <a:ln w="9525">
            <a:noFill/>
            <a:miter lim="800000"/>
            <a:headEnd/>
            <a:tailEnd/>
          </a:ln>
        </p:spPr>
      </p:pic>
      <p:sp>
        <p:nvSpPr>
          <p:cNvPr id="30" name="TextBox 29"/>
          <p:cNvSpPr txBox="1"/>
          <p:nvPr/>
        </p:nvSpPr>
        <p:spPr>
          <a:xfrm>
            <a:off x="228600" y="1905000"/>
            <a:ext cx="2590800" cy="874598"/>
          </a:xfrm>
          <a:prstGeom prst="rect">
            <a:avLst/>
          </a:prstGeom>
          <a:solidFill>
            <a:srgbClr val="FFFF00"/>
          </a:solidFill>
        </p:spPr>
        <p:txBody>
          <a:bodyPr wrap="square" rtlCol="0">
            <a:spAutoFit/>
          </a:bodyPr>
          <a:lstStyle/>
          <a:p>
            <a:pPr>
              <a:lnSpc>
                <a:spcPts val="1500"/>
              </a:lnSpc>
            </a:pPr>
            <a:r>
              <a:rPr lang="en-US" b="1" dirty="0" smtClean="0">
                <a:solidFill>
                  <a:srgbClr val="FF0000"/>
                </a:solidFill>
              </a:rPr>
              <a:t>Need relay among public spaces: some listeners move to other public spaces.</a:t>
            </a:r>
            <a:endParaRPr lang="en-US" b="1" dirty="0">
              <a:solidFill>
                <a:srgbClr val="FF0000"/>
              </a:solidFill>
            </a:endParaRPr>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ts val="3000"/>
              </a:lnSpc>
            </a:pPr>
            <a:r>
              <a:rPr lang="en-US" altLang="ko-KR" sz="3200" b="1" i="1" dirty="0" smtClean="0">
                <a:solidFill>
                  <a:srgbClr val="00B0F0"/>
                </a:solidFill>
              </a:rPr>
              <a:t>RANGE EXTENSION AND SOFT HANDOVER (2)</a:t>
            </a:r>
            <a:endParaRPr lang="en-US" sz="2000" dirty="0">
              <a:solidFill>
                <a:srgbClr val="00B0F0"/>
              </a:solidFill>
              <a:cs typeface="Times New Roman" pitchFamily="18" charset="0"/>
            </a:endParaRPr>
          </a:p>
        </p:txBody>
      </p:sp>
      <p:sp>
        <p:nvSpPr>
          <p:cNvPr id="9" name="TextBox 8"/>
          <p:cNvSpPr txBox="1"/>
          <p:nvPr/>
        </p:nvSpPr>
        <p:spPr>
          <a:xfrm>
            <a:off x="4191000" y="6400800"/>
            <a:ext cx="914400" cy="307777"/>
          </a:xfrm>
          <a:prstGeom prst="rect">
            <a:avLst/>
          </a:prstGeom>
          <a:noFill/>
        </p:spPr>
        <p:txBody>
          <a:bodyPr wrap="square" rtlCol="0">
            <a:spAutoFit/>
          </a:bodyPr>
          <a:lstStyle/>
          <a:p>
            <a:r>
              <a:rPr lang="en-US" sz="1400" dirty="0" smtClean="0">
                <a:latin typeface="Times New Roman" pitchFamily="18" charset="0"/>
                <a:cs typeface="Times New Roman" pitchFamily="18" charset="0"/>
              </a:rPr>
              <a:t>Slide 102</a:t>
            </a:r>
            <a:endParaRPr lang="en-US" sz="1400" dirty="0">
              <a:latin typeface="Times New Roman" pitchFamily="18" charset="0"/>
              <a:cs typeface="Times New Roman" pitchFamily="18" charset="0"/>
            </a:endParaRPr>
          </a:p>
        </p:txBody>
      </p:sp>
      <p:sp>
        <p:nvSpPr>
          <p:cNvPr id="31" name="TextBox 30"/>
          <p:cNvSpPr txBox="1"/>
          <p:nvPr/>
        </p:nvSpPr>
        <p:spPr>
          <a:xfrm>
            <a:off x="533400" y="1447800"/>
            <a:ext cx="8077200" cy="3600986"/>
          </a:xfrm>
          <a:prstGeom prst="rect">
            <a:avLst/>
          </a:prstGeom>
          <a:noFill/>
        </p:spPr>
        <p:txBody>
          <a:bodyPr wrap="square" rtlCol="0">
            <a:spAutoFit/>
          </a:bodyPr>
          <a:lstStyle/>
          <a:p>
            <a:pPr marL="228600" indent="-228600"/>
            <a:r>
              <a:rPr lang="en-US" sz="2000" b="1" u="sng" dirty="0" smtClean="0">
                <a:latin typeface="Times New Roman" pitchFamily="18" charset="0"/>
                <a:cs typeface="Times New Roman" pitchFamily="18" charset="0"/>
              </a:rPr>
              <a:t>PSC manager transmissions for range extension and soft handover</a:t>
            </a:r>
          </a:p>
          <a:p>
            <a:pPr marL="228600" indent="-228600"/>
            <a:endParaRPr lang="en-US" sz="1600" u="sng" dirty="0" smtClean="0">
              <a:latin typeface="Times New Roman" pitchFamily="18" charset="0"/>
              <a:cs typeface="Times New Roman" pitchFamily="18" charset="0"/>
            </a:endParaRPr>
          </a:p>
          <a:p>
            <a:pPr marL="228600" indent="-228600"/>
            <a:r>
              <a:rPr lang="en-US" sz="1600" u="sng" dirty="0" smtClean="0">
                <a:latin typeface="Times New Roman" pitchFamily="18" charset="0"/>
                <a:cs typeface="Times New Roman" pitchFamily="18" charset="0"/>
              </a:rPr>
              <a:t>CASE 1: one example </a:t>
            </a:r>
          </a:p>
          <a:p>
            <a:pPr marL="228600" indent="-228600"/>
            <a:r>
              <a:rPr lang="en-US" sz="1600" dirty="0" smtClean="0">
                <a:latin typeface="Times New Roman" pitchFamily="18" charset="0"/>
                <a:cs typeface="Times New Roman" pitchFamily="18" charset="0"/>
              </a:rPr>
              <a:t>	The PSC manager can transmit a packet using public space control group and receive another packet using another group simultaneously in a payload segment.</a:t>
            </a:r>
          </a:p>
          <a:p>
            <a:pPr marL="228600" indent="-228600">
              <a:buFont typeface="Arial" pitchFamily="34" charset="0"/>
              <a:buChar char="•"/>
            </a:pPr>
            <a:r>
              <a:rPr lang="en-US" sz="1600" dirty="0" smtClean="0">
                <a:latin typeface="Times New Roman" pitchFamily="18" charset="0"/>
                <a:cs typeface="Times New Roman" pitchFamily="18" charset="0"/>
              </a:rPr>
              <a:t>All frequency subcarriers are divided into 5 groups: Group 1, Group 2, …, Group 5.</a:t>
            </a:r>
          </a:p>
          <a:p>
            <a:pPr marL="685800" lvl="1" indent="-228600">
              <a:buFont typeface="Arial" pitchFamily="34" charset="0"/>
              <a:buChar char="•"/>
            </a:pPr>
            <a:r>
              <a:rPr lang="en-US" sz="1600" dirty="0" smtClean="0">
                <a:latin typeface="Times New Roman" pitchFamily="18" charset="0"/>
                <a:cs typeface="Times New Roman" pitchFamily="18" charset="0"/>
              </a:rPr>
              <a:t>Each group has 16 subcarriers.</a:t>
            </a:r>
          </a:p>
          <a:p>
            <a:pPr marL="685800" lvl="1" indent="-228600">
              <a:buFont typeface="Arial" pitchFamily="34" charset="0"/>
              <a:buChar char="•"/>
            </a:pPr>
            <a:r>
              <a:rPr lang="en-US" sz="1600" dirty="0" smtClean="0">
                <a:latin typeface="Times New Roman" pitchFamily="18" charset="0"/>
                <a:cs typeface="Times New Roman" pitchFamily="18" charset="0"/>
              </a:rPr>
              <a:t>Group 1 is assigned as the  public space control channel: this group provides a channel for communication among PSC managers.</a:t>
            </a:r>
          </a:p>
          <a:p>
            <a:pPr marL="685800" lvl="1" indent="-228600">
              <a:buFont typeface="Arial" pitchFamily="34" charset="0"/>
              <a:buChar char="•"/>
            </a:pPr>
            <a:r>
              <a:rPr lang="en-US" sz="1600" dirty="0" smtClean="0">
                <a:latin typeface="Times New Roman" pitchFamily="18" charset="0"/>
                <a:cs typeface="Times New Roman" pitchFamily="18" charset="0"/>
              </a:rPr>
              <a:t>Other groups are used for in-space communications.</a:t>
            </a:r>
          </a:p>
          <a:p>
            <a:pPr marL="228600" indent="-228600">
              <a:buFont typeface="Arial" pitchFamily="34" charset="0"/>
              <a:buChar char="•"/>
            </a:pPr>
            <a:r>
              <a:rPr lang="en-US" sz="1600" dirty="0" smtClean="0">
                <a:latin typeface="Times New Roman" pitchFamily="18" charset="0"/>
                <a:cs typeface="Times New Roman" pitchFamily="18" charset="0"/>
              </a:rPr>
              <a:t>A device in a public space sends a packet twice in two consecutive payload segments using another group assigned for in-space communication only for the case of necessity of relay.</a:t>
            </a:r>
          </a:p>
          <a:p>
            <a:pPr marL="228600" indent="-228600">
              <a:buFont typeface="Arial" pitchFamily="34" charset="0"/>
              <a:buChar char="•"/>
            </a:pPr>
            <a:endParaRPr lang="en-US" sz="1600" dirty="0" smtClean="0">
              <a:latin typeface="Times New Roman" pitchFamily="18" charset="0"/>
              <a:cs typeface="Times New Roman" pitchFamily="18" charset="0"/>
            </a:endParaRPr>
          </a:p>
          <a:p>
            <a:pPr marL="228600" indent="-228600"/>
            <a:endParaRPr lang="en-US" sz="1600" dirty="0" smtClean="0">
              <a:latin typeface="Times New Roman" pitchFamily="18" charset="0"/>
              <a:cs typeface="Times New Roman" pitchFamily="18" charset="0"/>
            </a:endParaRPr>
          </a:p>
        </p:txBody>
      </p:sp>
      <p:sp>
        <p:nvSpPr>
          <p:cNvPr id="23" name="TextBox 22"/>
          <p:cNvSpPr txBox="1"/>
          <p:nvPr/>
        </p:nvSpPr>
        <p:spPr>
          <a:xfrm>
            <a:off x="381000" y="4724400"/>
            <a:ext cx="8458200" cy="1528624"/>
          </a:xfrm>
          <a:prstGeom prst="rect">
            <a:avLst/>
          </a:prstGeom>
          <a:solidFill>
            <a:srgbClr val="FFFF00"/>
          </a:solidFill>
        </p:spPr>
        <p:txBody>
          <a:bodyPr wrap="square" rtlCol="0">
            <a:spAutoFit/>
          </a:bodyPr>
          <a:lstStyle/>
          <a:p>
            <a:pPr>
              <a:lnSpc>
                <a:spcPts val="1600"/>
              </a:lnSpc>
            </a:pPr>
            <a:r>
              <a:rPr lang="en-US" b="1" dirty="0" smtClean="0">
                <a:solidFill>
                  <a:srgbClr val="FF0000"/>
                </a:solidFill>
              </a:rPr>
              <a:t>Problems to be solved</a:t>
            </a:r>
          </a:p>
          <a:p>
            <a:pPr>
              <a:lnSpc>
                <a:spcPts val="1600"/>
              </a:lnSpc>
            </a:pPr>
            <a:r>
              <a:rPr lang="en-US" sz="1600" b="1" dirty="0" smtClean="0">
                <a:solidFill>
                  <a:srgbClr val="00B0F0"/>
                </a:solidFill>
              </a:rPr>
              <a:t>PSC manager</a:t>
            </a:r>
            <a:r>
              <a:rPr lang="en-US" sz="1600" dirty="0" smtClean="0"/>
              <a:t>: range extender: Synchronous system with robust sync</a:t>
            </a:r>
          </a:p>
          <a:p>
            <a:pPr>
              <a:lnSpc>
                <a:spcPts val="1600"/>
              </a:lnSpc>
              <a:buFont typeface="Arial" pitchFamily="34" charset="0"/>
              <a:buChar char="•"/>
            </a:pPr>
            <a:r>
              <a:rPr lang="en-US" sz="1600" b="1" dirty="0" smtClean="0">
                <a:solidFill>
                  <a:srgbClr val="00B050"/>
                </a:solidFill>
              </a:rPr>
              <a:t>  Need to clarify how to communicate between two PSC managers? </a:t>
            </a:r>
            <a:r>
              <a:rPr lang="en-US" sz="1600" b="1" dirty="0" smtClean="0">
                <a:solidFill>
                  <a:srgbClr val="FF0000"/>
                </a:solidFill>
                <a:sym typeface="Wingdings" pitchFamily="2" charset="2"/>
              </a:rPr>
              <a:t> through Group 1</a:t>
            </a:r>
            <a:endParaRPr lang="en-US" sz="1600" b="1" dirty="0" smtClean="0">
              <a:solidFill>
                <a:srgbClr val="FF0000"/>
              </a:solidFill>
            </a:endParaRPr>
          </a:p>
          <a:p>
            <a:pPr>
              <a:lnSpc>
                <a:spcPts val="1600"/>
              </a:lnSpc>
              <a:buFont typeface="Arial" pitchFamily="34" charset="0"/>
              <a:buChar char="•"/>
            </a:pPr>
            <a:r>
              <a:rPr lang="en-US" sz="1600" b="1" dirty="0" smtClean="0">
                <a:solidFill>
                  <a:srgbClr val="00B050"/>
                </a:solidFill>
              </a:rPr>
              <a:t>  In a frame structure of 15 segments, how can this scheme be continued to the next frame? </a:t>
            </a:r>
            <a:r>
              <a:rPr lang="en-US" sz="1600" b="1" dirty="0" smtClean="0">
                <a:solidFill>
                  <a:srgbClr val="FF0000"/>
                </a:solidFill>
                <a:sym typeface="Wingdings" pitchFamily="2" charset="2"/>
              </a:rPr>
              <a:t> continue in the next frame.</a:t>
            </a:r>
            <a:endParaRPr lang="en-US" sz="1600" b="1" dirty="0" smtClean="0">
              <a:solidFill>
                <a:srgbClr val="FF0000"/>
              </a:solidFill>
            </a:endParaRPr>
          </a:p>
          <a:p>
            <a:pPr>
              <a:lnSpc>
                <a:spcPts val="1600"/>
              </a:lnSpc>
              <a:buFont typeface="Arial" pitchFamily="34" charset="0"/>
              <a:buChar char="•"/>
            </a:pPr>
            <a:r>
              <a:rPr lang="en-US" sz="1600" b="1" dirty="0" smtClean="0">
                <a:solidFill>
                  <a:srgbClr val="00B050"/>
                </a:solidFill>
              </a:rPr>
              <a:t>  How can a device transmit and receive at the same time? Still problem with different groups for TX and RX.</a:t>
            </a:r>
            <a:r>
              <a:rPr lang="en-US" sz="1600" b="1" dirty="0" smtClean="0">
                <a:solidFill>
                  <a:srgbClr val="FF0000"/>
                </a:solidFill>
              </a:rPr>
              <a:t> </a:t>
            </a:r>
            <a:r>
              <a:rPr lang="en-US" sz="1600" b="1" dirty="0" smtClean="0">
                <a:solidFill>
                  <a:srgbClr val="FF0000"/>
                </a:solidFill>
                <a:sym typeface="Wingdings" pitchFamily="2" charset="2"/>
              </a:rPr>
              <a:t> only FDD can be applied. OFDM can be applied by assigning different groups.</a:t>
            </a:r>
            <a:endParaRPr lang="en-US" sz="1600" b="1" dirty="0">
              <a:solidFill>
                <a:srgbClr val="FF0000"/>
              </a:solidFill>
            </a:endParaRPr>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ts val="3000"/>
              </a:lnSpc>
            </a:pPr>
            <a:r>
              <a:rPr lang="en-US" altLang="ko-KR" sz="3200" b="1" i="1" dirty="0" smtClean="0">
                <a:solidFill>
                  <a:srgbClr val="00B0F0"/>
                </a:solidFill>
              </a:rPr>
              <a:t>RANGE EXTENSION AND SOFT HANDOVER (3)</a:t>
            </a:r>
            <a:endParaRPr lang="en-US" sz="2000" dirty="0">
              <a:solidFill>
                <a:srgbClr val="00B0F0"/>
              </a:solidFill>
              <a:cs typeface="Times New Roman" pitchFamily="18" charset="0"/>
            </a:endParaRPr>
          </a:p>
        </p:txBody>
      </p:sp>
      <p:sp>
        <p:nvSpPr>
          <p:cNvPr id="9" name="TextBox 8"/>
          <p:cNvSpPr txBox="1"/>
          <p:nvPr/>
        </p:nvSpPr>
        <p:spPr>
          <a:xfrm>
            <a:off x="4191000" y="6400800"/>
            <a:ext cx="914400" cy="307777"/>
          </a:xfrm>
          <a:prstGeom prst="rect">
            <a:avLst/>
          </a:prstGeom>
          <a:noFill/>
        </p:spPr>
        <p:txBody>
          <a:bodyPr wrap="square" rtlCol="0">
            <a:spAutoFit/>
          </a:bodyPr>
          <a:lstStyle/>
          <a:p>
            <a:r>
              <a:rPr lang="en-US" sz="1400" dirty="0" smtClean="0">
                <a:latin typeface="Times New Roman" pitchFamily="18" charset="0"/>
                <a:cs typeface="Times New Roman" pitchFamily="18" charset="0"/>
              </a:rPr>
              <a:t>Slide 103</a:t>
            </a:r>
            <a:endParaRPr lang="en-US" sz="1400" dirty="0">
              <a:latin typeface="Times New Roman" pitchFamily="18" charset="0"/>
              <a:cs typeface="Times New Roman" pitchFamily="18" charset="0"/>
            </a:endParaRPr>
          </a:p>
        </p:txBody>
      </p:sp>
      <p:sp>
        <p:nvSpPr>
          <p:cNvPr id="31" name="TextBox 30"/>
          <p:cNvSpPr txBox="1"/>
          <p:nvPr/>
        </p:nvSpPr>
        <p:spPr>
          <a:xfrm>
            <a:off x="533400" y="1447800"/>
            <a:ext cx="8077200" cy="400110"/>
          </a:xfrm>
          <a:prstGeom prst="rect">
            <a:avLst/>
          </a:prstGeom>
          <a:noFill/>
        </p:spPr>
        <p:txBody>
          <a:bodyPr wrap="square" rtlCol="0">
            <a:spAutoFit/>
          </a:bodyPr>
          <a:lstStyle/>
          <a:p>
            <a:pPr marL="228600" indent="-228600"/>
            <a:r>
              <a:rPr lang="en-US" sz="2000" b="1" u="sng" dirty="0" smtClean="0">
                <a:latin typeface="Times New Roman" pitchFamily="18" charset="0"/>
                <a:cs typeface="Times New Roman" pitchFamily="18" charset="0"/>
              </a:rPr>
              <a:t>Down: through PSC managers for range extension and soft handover</a:t>
            </a:r>
            <a:endParaRPr lang="en-US" sz="1600" dirty="0" smtClean="0">
              <a:latin typeface="Times New Roman" pitchFamily="18" charset="0"/>
              <a:cs typeface="Times New Roman" pitchFamily="18" charset="0"/>
            </a:endParaRPr>
          </a:p>
        </p:txBody>
      </p:sp>
      <p:sp>
        <p:nvSpPr>
          <p:cNvPr id="5" name="Rectangle 4"/>
          <p:cNvSpPr/>
          <p:nvPr/>
        </p:nvSpPr>
        <p:spPr>
          <a:xfrm>
            <a:off x="838200" y="3657600"/>
            <a:ext cx="372170" cy="377315"/>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rgbClr val="0070C0"/>
                </a:solidFill>
              </a:rPr>
              <a:t>sync</a:t>
            </a:r>
            <a:endParaRPr lang="en-US" sz="1200" dirty="0">
              <a:solidFill>
                <a:srgbClr val="0070C0"/>
              </a:solidFill>
            </a:endParaRPr>
          </a:p>
        </p:txBody>
      </p:sp>
      <p:sp>
        <p:nvSpPr>
          <p:cNvPr id="6" name="Rectangle 5"/>
          <p:cNvSpPr/>
          <p:nvPr/>
        </p:nvSpPr>
        <p:spPr>
          <a:xfrm>
            <a:off x="1219200" y="3657600"/>
            <a:ext cx="1010177" cy="377315"/>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00B050"/>
                </a:solidFill>
              </a:rPr>
              <a:t>Packet 1</a:t>
            </a:r>
            <a:endParaRPr lang="en-US" sz="1400" dirty="0">
              <a:solidFill>
                <a:srgbClr val="00B050"/>
              </a:solidFill>
            </a:endParaRPr>
          </a:p>
        </p:txBody>
      </p:sp>
      <p:sp>
        <p:nvSpPr>
          <p:cNvPr id="7" name="Rectangle 6"/>
          <p:cNvSpPr/>
          <p:nvPr/>
        </p:nvSpPr>
        <p:spPr>
          <a:xfrm>
            <a:off x="2209800" y="3657600"/>
            <a:ext cx="372170" cy="377315"/>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rgbClr val="0070C0"/>
                </a:solidFill>
              </a:rPr>
              <a:t>sync</a:t>
            </a:r>
            <a:endParaRPr lang="en-US" sz="1200" dirty="0">
              <a:solidFill>
                <a:srgbClr val="0070C0"/>
              </a:solidFill>
            </a:endParaRPr>
          </a:p>
        </p:txBody>
      </p:sp>
      <p:sp>
        <p:nvSpPr>
          <p:cNvPr id="8" name="Rectangle 7"/>
          <p:cNvSpPr/>
          <p:nvPr/>
        </p:nvSpPr>
        <p:spPr>
          <a:xfrm>
            <a:off x="2590800" y="3657600"/>
            <a:ext cx="1010177" cy="377315"/>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00B050"/>
                </a:solidFill>
              </a:rPr>
              <a:t>Packet 1</a:t>
            </a:r>
          </a:p>
          <a:p>
            <a:pPr algn="ctr"/>
            <a:r>
              <a:rPr lang="en-US" sz="1400" dirty="0" smtClean="0">
                <a:solidFill>
                  <a:srgbClr val="FF0000"/>
                </a:solidFill>
              </a:rPr>
              <a:t>Packet 1</a:t>
            </a:r>
            <a:endParaRPr lang="en-US" sz="1400" dirty="0">
              <a:solidFill>
                <a:srgbClr val="FF0000"/>
              </a:solidFill>
            </a:endParaRPr>
          </a:p>
        </p:txBody>
      </p:sp>
      <p:sp>
        <p:nvSpPr>
          <p:cNvPr id="10" name="Rectangle 9"/>
          <p:cNvSpPr/>
          <p:nvPr/>
        </p:nvSpPr>
        <p:spPr>
          <a:xfrm>
            <a:off x="7239000" y="3657600"/>
            <a:ext cx="372170" cy="377315"/>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rgbClr val="0070C0"/>
                </a:solidFill>
              </a:rPr>
              <a:t>sync</a:t>
            </a:r>
            <a:endParaRPr lang="en-US" sz="1200" dirty="0">
              <a:solidFill>
                <a:srgbClr val="0070C0"/>
              </a:solidFill>
            </a:endParaRPr>
          </a:p>
        </p:txBody>
      </p:sp>
      <p:sp>
        <p:nvSpPr>
          <p:cNvPr id="11" name="Rectangle 10"/>
          <p:cNvSpPr/>
          <p:nvPr/>
        </p:nvSpPr>
        <p:spPr>
          <a:xfrm>
            <a:off x="7620000" y="3648670"/>
            <a:ext cx="1010177" cy="377315"/>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rgbClr val="FF0000"/>
              </a:solidFill>
            </a:endParaRPr>
          </a:p>
        </p:txBody>
      </p:sp>
      <p:cxnSp>
        <p:nvCxnSpPr>
          <p:cNvPr id="12" name="Straight Connector 11"/>
          <p:cNvCxnSpPr/>
          <p:nvPr/>
        </p:nvCxnSpPr>
        <p:spPr>
          <a:xfrm>
            <a:off x="6400800" y="3886200"/>
            <a:ext cx="797508" cy="0"/>
          </a:xfrm>
          <a:prstGeom prst="line">
            <a:avLst/>
          </a:prstGeom>
          <a:ln w="76200">
            <a:solidFill>
              <a:srgbClr val="002060"/>
            </a:solidFill>
            <a:prstDash val="sysDot"/>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457200" y="3648670"/>
            <a:ext cx="372170" cy="377315"/>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rgbClr val="0070C0"/>
                </a:solidFill>
              </a:rPr>
              <a:t>FCH</a:t>
            </a:r>
            <a:endParaRPr lang="en-US" sz="1200" dirty="0">
              <a:solidFill>
                <a:srgbClr val="0070C0"/>
              </a:solidFill>
            </a:endParaRPr>
          </a:p>
        </p:txBody>
      </p:sp>
      <p:sp>
        <p:nvSpPr>
          <p:cNvPr id="47" name="Rectangle 46"/>
          <p:cNvSpPr/>
          <p:nvPr/>
        </p:nvSpPr>
        <p:spPr>
          <a:xfrm>
            <a:off x="3581400" y="3657600"/>
            <a:ext cx="372170" cy="377315"/>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rgbClr val="0070C0"/>
                </a:solidFill>
              </a:rPr>
              <a:t>sync</a:t>
            </a:r>
            <a:endParaRPr lang="en-US" sz="1200" dirty="0">
              <a:solidFill>
                <a:srgbClr val="0070C0"/>
              </a:solidFill>
            </a:endParaRPr>
          </a:p>
        </p:txBody>
      </p:sp>
      <p:sp>
        <p:nvSpPr>
          <p:cNvPr id="48" name="Rectangle 47"/>
          <p:cNvSpPr/>
          <p:nvPr/>
        </p:nvSpPr>
        <p:spPr>
          <a:xfrm>
            <a:off x="3962400" y="3657600"/>
            <a:ext cx="1010177" cy="377315"/>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00B050"/>
                </a:solidFill>
              </a:rPr>
              <a:t>Packet 2</a:t>
            </a:r>
          </a:p>
          <a:p>
            <a:pPr algn="ctr"/>
            <a:r>
              <a:rPr lang="en-US" sz="1400" dirty="0" smtClean="0">
                <a:solidFill>
                  <a:srgbClr val="FF0000"/>
                </a:solidFill>
              </a:rPr>
              <a:t>Packet 1</a:t>
            </a:r>
            <a:endParaRPr lang="en-US" sz="1400" dirty="0">
              <a:solidFill>
                <a:srgbClr val="FF0000"/>
              </a:solidFill>
            </a:endParaRPr>
          </a:p>
        </p:txBody>
      </p:sp>
      <p:sp>
        <p:nvSpPr>
          <p:cNvPr id="49" name="Rectangle 48"/>
          <p:cNvSpPr/>
          <p:nvPr/>
        </p:nvSpPr>
        <p:spPr>
          <a:xfrm>
            <a:off x="838200" y="2523530"/>
            <a:ext cx="372170" cy="377315"/>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rgbClr val="0070C0"/>
                </a:solidFill>
              </a:rPr>
              <a:t>sync</a:t>
            </a:r>
            <a:endParaRPr lang="en-US" sz="1200" dirty="0">
              <a:solidFill>
                <a:srgbClr val="0070C0"/>
              </a:solidFill>
            </a:endParaRPr>
          </a:p>
        </p:txBody>
      </p:sp>
      <p:sp>
        <p:nvSpPr>
          <p:cNvPr id="50" name="Rectangle 49"/>
          <p:cNvSpPr/>
          <p:nvPr/>
        </p:nvSpPr>
        <p:spPr>
          <a:xfrm>
            <a:off x="1219200" y="2523530"/>
            <a:ext cx="1010177" cy="377315"/>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FF0000"/>
                </a:solidFill>
              </a:rPr>
              <a:t>Packet 1</a:t>
            </a:r>
            <a:endParaRPr lang="en-US" sz="1400" dirty="0">
              <a:solidFill>
                <a:srgbClr val="FF0000"/>
              </a:solidFill>
            </a:endParaRPr>
          </a:p>
        </p:txBody>
      </p:sp>
      <p:sp>
        <p:nvSpPr>
          <p:cNvPr id="51" name="Rectangle 50"/>
          <p:cNvSpPr/>
          <p:nvPr/>
        </p:nvSpPr>
        <p:spPr>
          <a:xfrm>
            <a:off x="2209800" y="2523530"/>
            <a:ext cx="372170" cy="377315"/>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rgbClr val="0070C0"/>
                </a:solidFill>
              </a:rPr>
              <a:t>sync</a:t>
            </a:r>
            <a:endParaRPr lang="en-US" sz="1200" dirty="0">
              <a:solidFill>
                <a:srgbClr val="0070C0"/>
              </a:solidFill>
            </a:endParaRPr>
          </a:p>
        </p:txBody>
      </p:sp>
      <p:sp>
        <p:nvSpPr>
          <p:cNvPr id="52" name="Rectangle 51"/>
          <p:cNvSpPr/>
          <p:nvPr/>
        </p:nvSpPr>
        <p:spPr>
          <a:xfrm>
            <a:off x="2590800" y="2523530"/>
            <a:ext cx="1010177" cy="377315"/>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FF0000"/>
                </a:solidFill>
              </a:rPr>
              <a:t>Packet 1</a:t>
            </a:r>
            <a:endParaRPr lang="en-US" sz="1400" dirty="0">
              <a:solidFill>
                <a:srgbClr val="FF0000"/>
              </a:solidFill>
            </a:endParaRPr>
          </a:p>
        </p:txBody>
      </p:sp>
      <p:sp>
        <p:nvSpPr>
          <p:cNvPr id="53" name="Rectangle 52"/>
          <p:cNvSpPr/>
          <p:nvPr/>
        </p:nvSpPr>
        <p:spPr>
          <a:xfrm>
            <a:off x="7239000" y="2523530"/>
            <a:ext cx="372170" cy="377315"/>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rgbClr val="0070C0"/>
                </a:solidFill>
              </a:rPr>
              <a:t>sync</a:t>
            </a:r>
            <a:endParaRPr lang="en-US" sz="1200" dirty="0">
              <a:solidFill>
                <a:srgbClr val="0070C0"/>
              </a:solidFill>
            </a:endParaRPr>
          </a:p>
        </p:txBody>
      </p:sp>
      <p:sp>
        <p:nvSpPr>
          <p:cNvPr id="54" name="Rectangle 53"/>
          <p:cNvSpPr/>
          <p:nvPr/>
        </p:nvSpPr>
        <p:spPr>
          <a:xfrm>
            <a:off x="7620000" y="2514600"/>
            <a:ext cx="1010177" cy="377315"/>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rgbClr val="FF0000"/>
              </a:solidFill>
            </a:endParaRPr>
          </a:p>
        </p:txBody>
      </p:sp>
      <p:cxnSp>
        <p:nvCxnSpPr>
          <p:cNvPr id="55" name="Straight Connector 54"/>
          <p:cNvCxnSpPr/>
          <p:nvPr/>
        </p:nvCxnSpPr>
        <p:spPr>
          <a:xfrm>
            <a:off x="6400800" y="2752130"/>
            <a:ext cx="797508" cy="0"/>
          </a:xfrm>
          <a:prstGeom prst="line">
            <a:avLst/>
          </a:prstGeom>
          <a:ln w="76200">
            <a:solidFill>
              <a:srgbClr val="002060"/>
            </a:solidFill>
            <a:prstDash val="sysDot"/>
          </a:ln>
        </p:spPr>
        <p:style>
          <a:lnRef idx="1">
            <a:schemeClr val="accent1"/>
          </a:lnRef>
          <a:fillRef idx="0">
            <a:schemeClr val="accent1"/>
          </a:fillRef>
          <a:effectRef idx="0">
            <a:schemeClr val="accent1"/>
          </a:effectRef>
          <a:fontRef idx="minor">
            <a:schemeClr val="tx1"/>
          </a:fontRef>
        </p:style>
      </p:cxnSp>
      <p:sp>
        <p:nvSpPr>
          <p:cNvPr id="56" name="Rectangle 55"/>
          <p:cNvSpPr/>
          <p:nvPr/>
        </p:nvSpPr>
        <p:spPr>
          <a:xfrm>
            <a:off x="457200" y="2514600"/>
            <a:ext cx="372170" cy="377315"/>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rgbClr val="0070C0"/>
                </a:solidFill>
              </a:rPr>
              <a:t>FCH</a:t>
            </a:r>
            <a:endParaRPr lang="en-US" sz="1200" dirty="0">
              <a:solidFill>
                <a:srgbClr val="0070C0"/>
              </a:solidFill>
            </a:endParaRPr>
          </a:p>
        </p:txBody>
      </p:sp>
      <p:sp>
        <p:nvSpPr>
          <p:cNvPr id="57" name="Rectangle 56"/>
          <p:cNvSpPr/>
          <p:nvPr/>
        </p:nvSpPr>
        <p:spPr>
          <a:xfrm>
            <a:off x="3581400" y="2523530"/>
            <a:ext cx="372170" cy="377315"/>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rgbClr val="0070C0"/>
                </a:solidFill>
              </a:rPr>
              <a:t>sync</a:t>
            </a:r>
            <a:endParaRPr lang="en-US" sz="1200" dirty="0">
              <a:solidFill>
                <a:srgbClr val="0070C0"/>
              </a:solidFill>
            </a:endParaRPr>
          </a:p>
        </p:txBody>
      </p:sp>
      <p:sp>
        <p:nvSpPr>
          <p:cNvPr id="58" name="Rectangle 57"/>
          <p:cNvSpPr/>
          <p:nvPr/>
        </p:nvSpPr>
        <p:spPr>
          <a:xfrm>
            <a:off x="3962400" y="2523530"/>
            <a:ext cx="1010177" cy="377315"/>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FF0000"/>
                </a:solidFill>
              </a:rPr>
              <a:t>Packet 2</a:t>
            </a:r>
            <a:endParaRPr lang="en-US" sz="1400" dirty="0">
              <a:solidFill>
                <a:srgbClr val="FF0000"/>
              </a:solidFill>
            </a:endParaRPr>
          </a:p>
        </p:txBody>
      </p:sp>
      <p:sp>
        <p:nvSpPr>
          <p:cNvPr id="59" name="TextBox 58"/>
          <p:cNvSpPr txBox="1"/>
          <p:nvPr/>
        </p:nvSpPr>
        <p:spPr>
          <a:xfrm>
            <a:off x="609600" y="2057400"/>
            <a:ext cx="4761753" cy="338554"/>
          </a:xfrm>
          <a:prstGeom prst="rect">
            <a:avLst/>
          </a:prstGeom>
          <a:solidFill>
            <a:srgbClr val="FFFF00"/>
          </a:solidFill>
        </p:spPr>
        <p:txBody>
          <a:bodyPr wrap="none" rtlCol="0">
            <a:spAutoFit/>
          </a:bodyPr>
          <a:lstStyle/>
          <a:p>
            <a:r>
              <a:rPr lang="en-US" sz="1600" dirty="0" smtClean="0">
                <a:solidFill>
                  <a:srgbClr val="FF0000"/>
                </a:solidFill>
              </a:rPr>
              <a:t>Device </a:t>
            </a:r>
            <a:r>
              <a:rPr lang="en-US" sz="1600" i="1" dirty="0" err="1" smtClean="0">
                <a:solidFill>
                  <a:srgbClr val="FF0000"/>
                </a:solidFill>
              </a:rPr>
              <a:t>i</a:t>
            </a:r>
            <a:r>
              <a:rPr lang="en-US" sz="1600" dirty="0" smtClean="0">
                <a:solidFill>
                  <a:srgbClr val="FF0000"/>
                </a:solidFill>
              </a:rPr>
              <a:t> in Public space 1: for transfer to PSC manager 1</a:t>
            </a:r>
            <a:endParaRPr lang="en-US" sz="1600" dirty="0">
              <a:solidFill>
                <a:srgbClr val="FF0000"/>
              </a:solidFill>
            </a:endParaRPr>
          </a:p>
        </p:txBody>
      </p:sp>
      <p:sp>
        <p:nvSpPr>
          <p:cNvPr id="60" name="TextBox 59"/>
          <p:cNvSpPr txBox="1"/>
          <p:nvPr/>
        </p:nvSpPr>
        <p:spPr>
          <a:xfrm>
            <a:off x="609600" y="3200400"/>
            <a:ext cx="5148974" cy="338554"/>
          </a:xfrm>
          <a:prstGeom prst="rect">
            <a:avLst/>
          </a:prstGeom>
          <a:solidFill>
            <a:srgbClr val="FFFF00"/>
          </a:solidFill>
        </p:spPr>
        <p:txBody>
          <a:bodyPr wrap="none" rtlCol="0">
            <a:spAutoFit/>
          </a:bodyPr>
          <a:lstStyle/>
          <a:p>
            <a:r>
              <a:rPr lang="en-US" sz="1600" dirty="0" smtClean="0">
                <a:solidFill>
                  <a:srgbClr val="FF0000"/>
                </a:solidFill>
              </a:rPr>
              <a:t>Public space 1 PSC manager: for transfer to PSC manager 2</a:t>
            </a:r>
            <a:endParaRPr lang="en-US" sz="1600" dirty="0">
              <a:solidFill>
                <a:srgbClr val="FF0000"/>
              </a:solidFill>
            </a:endParaRPr>
          </a:p>
        </p:txBody>
      </p:sp>
      <p:sp>
        <p:nvSpPr>
          <p:cNvPr id="61" name="Rectangle 60"/>
          <p:cNvSpPr/>
          <p:nvPr/>
        </p:nvSpPr>
        <p:spPr>
          <a:xfrm>
            <a:off x="4953000" y="3648670"/>
            <a:ext cx="372170" cy="377315"/>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rgbClr val="0070C0"/>
                </a:solidFill>
              </a:rPr>
              <a:t>sync</a:t>
            </a:r>
            <a:endParaRPr lang="en-US" sz="1200" dirty="0">
              <a:solidFill>
                <a:srgbClr val="0070C0"/>
              </a:solidFill>
            </a:endParaRPr>
          </a:p>
        </p:txBody>
      </p:sp>
      <p:sp>
        <p:nvSpPr>
          <p:cNvPr id="62" name="Rectangle 61"/>
          <p:cNvSpPr/>
          <p:nvPr/>
        </p:nvSpPr>
        <p:spPr>
          <a:xfrm>
            <a:off x="5334000" y="3648670"/>
            <a:ext cx="1010177" cy="377315"/>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00B050"/>
                </a:solidFill>
              </a:rPr>
              <a:t>Packet 2</a:t>
            </a:r>
          </a:p>
          <a:p>
            <a:pPr algn="ctr"/>
            <a:r>
              <a:rPr lang="en-US" sz="1400" dirty="0" smtClean="0">
                <a:solidFill>
                  <a:srgbClr val="FF0000"/>
                </a:solidFill>
              </a:rPr>
              <a:t>Packet 2</a:t>
            </a:r>
            <a:endParaRPr lang="en-US" sz="1400" dirty="0">
              <a:solidFill>
                <a:srgbClr val="FF0000"/>
              </a:solidFill>
            </a:endParaRPr>
          </a:p>
        </p:txBody>
      </p:sp>
      <p:sp>
        <p:nvSpPr>
          <p:cNvPr id="63" name="Rectangle 62"/>
          <p:cNvSpPr/>
          <p:nvPr/>
        </p:nvSpPr>
        <p:spPr>
          <a:xfrm>
            <a:off x="4953000" y="2514600"/>
            <a:ext cx="372170" cy="377315"/>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rgbClr val="0070C0"/>
                </a:solidFill>
              </a:rPr>
              <a:t>sync</a:t>
            </a:r>
            <a:endParaRPr lang="en-US" sz="1200" dirty="0">
              <a:solidFill>
                <a:srgbClr val="0070C0"/>
              </a:solidFill>
            </a:endParaRPr>
          </a:p>
        </p:txBody>
      </p:sp>
      <p:sp>
        <p:nvSpPr>
          <p:cNvPr id="64" name="Rectangle 63"/>
          <p:cNvSpPr/>
          <p:nvPr/>
        </p:nvSpPr>
        <p:spPr>
          <a:xfrm>
            <a:off x="5334000" y="2514600"/>
            <a:ext cx="1010177" cy="377315"/>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FF0000"/>
                </a:solidFill>
              </a:rPr>
              <a:t>Packet 2</a:t>
            </a:r>
            <a:endParaRPr lang="en-US" sz="1400" dirty="0">
              <a:solidFill>
                <a:srgbClr val="FF0000"/>
              </a:solidFill>
            </a:endParaRPr>
          </a:p>
        </p:txBody>
      </p:sp>
      <p:sp>
        <p:nvSpPr>
          <p:cNvPr id="66" name="Rectangle 65"/>
          <p:cNvSpPr/>
          <p:nvPr/>
        </p:nvSpPr>
        <p:spPr>
          <a:xfrm>
            <a:off x="7620000" y="5867400"/>
            <a:ext cx="1087459" cy="431465"/>
          </a:xfrm>
          <a:prstGeom prst="rect">
            <a:avLst/>
          </a:prstGeom>
        </p:spPr>
        <p:txBody>
          <a:bodyPr wrap="square">
            <a:spAutoFit/>
          </a:bodyPr>
          <a:lstStyle/>
          <a:p>
            <a:pPr algn="ctr">
              <a:lnSpc>
                <a:spcPts val="1300"/>
              </a:lnSpc>
            </a:pPr>
            <a:r>
              <a:rPr lang="en-US" sz="1400" b="1" dirty="0" smtClean="0">
                <a:solidFill>
                  <a:srgbClr val="00B0F0"/>
                </a:solidFill>
              </a:rPr>
              <a:t>Payload segment 15</a:t>
            </a:r>
            <a:endParaRPr lang="en-US" sz="1400" b="1" dirty="0">
              <a:solidFill>
                <a:srgbClr val="00B0F0"/>
              </a:solidFill>
            </a:endParaRPr>
          </a:p>
        </p:txBody>
      </p:sp>
      <p:sp>
        <p:nvSpPr>
          <p:cNvPr id="67" name="Rectangle 66"/>
          <p:cNvSpPr/>
          <p:nvPr/>
        </p:nvSpPr>
        <p:spPr>
          <a:xfrm>
            <a:off x="5334000" y="5867400"/>
            <a:ext cx="1087459" cy="431465"/>
          </a:xfrm>
          <a:prstGeom prst="rect">
            <a:avLst/>
          </a:prstGeom>
        </p:spPr>
        <p:txBody>
          <a:bodyPr wrap="square">
            <a:spAutoFit/>
          </a:bodyPr>
          <a:lstStyle/>
          <a:p>
            <a:pPr algn="ctr">
              <a:lnSpc>
                <a:spcPts val="1300"/>
              </a:lnSpc>
            </a:pPr>
            <a:r>
              <a:rPr lang="en-US" sz="1400" b="1" dirty="0" smtClean="0">
                <a:solidFill>
                  <a:srgbClr val="00B0F0"/>
                </a:solidFill>
              </a:rPr>
              <a:t>Payload segment 3</a:t>
            </a:r>
            <a:endParaRPr lang="en-US" sz="1400" b="1" dirty="0">
              <a:solidFill>
                <a:srgbClr val="00B0F0"/>
              </a:solidFill>
            </a:endParaRPr>
          </a:p>
        </p:txBody>
      </p:sp>
      <p:sp>
        <p:nvSpPr>
          <p:cNvPr id="68" name="Rectangle 67"/>
          <p:cNvSpPr/>
          <p:nvPr/>
        </p:nvSpPr>
        <p:spPr>
          <a:xfrm>
            <a:off x="3886200" y="5867400"/>
            <a:ext cx="1087459" cy="431465"/>
          </a:xfrm>
          <a:prstGeom prst="rect">
            <a:avLst/>
          </a:prstGeom>
        </p:spPr>
        <p:txBody>
          <a:bodyPr wrap="square">
            <a:spAutoFit/>
          </a:bodyPr>
          <a:lstStyle/>
          <a:p>
            <a:pPr algn="ctr">
              <a:lnSpc>
                <a:spcPts val="1300"/>
              </a:lnSpc>
            </a:pPr>
            <a:r>
              <a:rPr lang="en-US" sz="1400" b="1" dirty="0" smtClean="0">
                <a:solidFill>
                  <a:srgbClr val="00B0F0"/>
                </a:solidFill>
              </a:rPr>
              <a:t>Payload segment 2</a:t>
            </a:r>
            <a:endParaRPr lang="en-US" sz="1400" b="1" dirty="0">
              <a:solidFill>
                <a:srgbClr val="00B0F0"/>
              </a:solidFill>
            </a:endParaRPr>
          </a:p>
        </p:txBody>
      </p:sp>
      <p:sp>
        <p:nvSpPr>
          <p:cNvPr id="69" name="Rectangle 68"/>
          <p:cNvSpPr/>
          <p:nvPr/>
        </p:nvSpPr>
        <p:spPr>
          <a:xfrm>
            <a:off x="2514600" y="5867400"/>
            <a:ext cx="1087459" cy="431465"/>
          </a:xfrm>
          <a:prstGeom prst="rect">
            <a:avLst/>
          </a:prstGeom>
        </p:spPr>
        <p:txBody>
          <a:bodyPr wrap="square">
            <a:spAutoFit/>
          </a:bodyPr>
          <a:lstStyle/>
          <a:p>
            <a:pPr algn="ctr">
              <a:lnSpc>
                <a:spcPts val="1300"/>
              </a:lnSpc>
            </a:pPr>
            <a:r>
              <a:rPr lang="en-US" sz="1400" b="1" dirty="0" smtClean="0">
                <a:solidFill>
                  <a:srgbClr val="00B0F0"/>
                </a:solidFill>
              </a:rPr>
              <a:t>Payload segment 1</a:t>
            </a:r>
            <a:endParaRPr lang="en-US" sz="1400" b="1" dirty="0">
              <a:solidFill>
                <a:srgbClr val="00B0F0"/>
              </a:solidFill>
            </a:endParaRPr>
          </a:p>
        </p:txBody>
      </p:sp>
      <p:sp>
        <p:nvSpPr>
          <p:cNvPr id="70" name="Rectangle 69"/>
          <p:cNvSpPr/>
          <p:nvPr/>
        </p:nvSpPr>
        <p:spPr>
          <a:xfrm>
            <a:off x="1143000" y="5867400"/>
            <a:ext cx="1087459" cy="431465"/>
          </a:xfrm>
          <a:prstGeom prst="rect">
            <a:avLst/>
          </a:prstGeom>
        </p:spPr>
        <p:txBody>
          <a:bodyPr wrap="square">
            <a:spAutoFit/>
          </a:bodyPr>
          <a:lstStyle/>
          <a:p>
            <a:pPr algn="ctr">
              <a:lnSpc>
                <a:spcPts val="1300"/>
              </a:lnSpc>
            </a:pPr>
            <a:r>
              <a:rPr lang="en-US" sz="1400" b="1" dirty="0" smtClean="0">
                <a:solidFill>
                  <a:srgbClr val="00B0F0"/>
                </a:solidFill>
              </a:rPr>
              <a:t>Payload segment 0</a:t>
            </a:r>
            <a:endParaRPr lang="en-US" sz="1400" b="1" dirty="0">
              <a:solidFill>
                <a:srgbClr val="00B0F0"/>
              </a:solidFill>
            </a:endParaRPr>
          </a:p>
        </p:txBody>
      </p:sp>
      <p:sp>
        <p:nvSpPr>
          <p:cNvPr id="71" name="Rectangle 70"/>
          <p:cNvSpPr/>
          <p:nvPr/>
        </p:nvSpPr>
        <p:spPr>
          <a:xfrm>
            <a:off x="838200" y="4733330"/>
            <a:ext cx="372170" cy="377315"/>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rgbClr val="0070C0"/>
                </a:solidFill>
              </a:rPr>
              <a:t>sync</a:t>
            </a:r>
            <a:endParaRPr lang="en-US" sz="1200" dirty="0">
              <a:solidFill>
                <a:srgbClr val="0070C0"/>
              </a:solidFill>
            </a:endParaRPr>
          </a:p>
        </p:txBody>
      </p:sp>
      <p:sp>
        <p:nvSpPr>
          <p:cNvPr id="72" name="Rectangle 71"/>
          <p:cNvSpPr/>
          <p:nvPr/>
        </p:nvSpPr>
        <p:spPr>
          <a:xfrm>
            <a:off x="1219200" y="4733330"/>
            <a:ext cx="1010177" cy="377315"/>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rgbClr val="FF0000"/>
              </a:solidFill>
            </a:endParaRPr>
          </a:p>
        </p:txBody>
      </p:sp>
      <p:sp>
        <p:nvSpPr>
          <p:cNvPr id="73" name="Rectangle 72"/>
          <p:cNvSpPr/>
          <p:nvPr/>
        </p:nvSpPr>
        <p:spPr>
          <a:xfrm>
            <a:off x="2209800" y="4733330"/>
            <a:ext cx="372170" cy="377315"/>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rgbClr val="0070C0"/>
                </a:solidFill>
              </a:rPr>
              <a:t>sync</a:t>
            </a:r>
            <a:endParaRPr lang="en-US" sz="1200" dirty="0">
              <a:solidFill>
                <a:srgbClr val="0070C0"/>
              </a:solidFill>
            </a:endParaRPr>
          </a:p>
        </p:txBody>
      </p:sp>
      <p:sp>
        <p:nvSpPr>
          <p:cNvPr id="74" name="Rectangle 73"/>
          <p:cNvSpPr/>
          <p:nvPr/>
        </p:nvSpPr>
        <p:spPr>
          <a:xfrm>
            <a:off x="2590800" y="4733330"/>
            <a:ext cx="1010177" cy="377315"/>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00B050"/>
                </a:solidFill>
              </a:rPr>
              <a:t>Packet 1</a:t>
            </a:r>
            <a:endParaRPr lang="en-US" sz="1400" dirty="0">
              <a:solidFill>
                <a:srgbClr val="00B050"/>
              </a:solidFill>
            </a:endParaRPr>
          </a:p>
        </p:txBody>
      </p:sp>
      <p:sp>
        <p:nvSpPr>
          <p:cNvPr id="75" name="Rectangle 74"/>
          <p:cNvSpPr/>
          <p:nvPr/>
        </p:nvSpPr>
        <p:spPr>
          <a:xfrm>
            <a:off x="7239000" y="4733330"/>
            <a:ext cx="372170" cy="377315"/>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rgbClr val="0070C0"/>
                </a:solidFill>
              </a:rPr>
              <a:t>sync</a:t>
            </a:r>
            <a:endParaRPr lang="en-US" sz="1200" dirty="0">
              <a:solidFill>
                <a:srgbClr val="0070C0"/>
              </a:solidFill>
            </a:endParaRPr>
          </a:p>
        </p:txBody>
      </p:sp>
      <p:sp>
        <p:nvSpPr>
          <p:cNvPr id="76" name="Rectangle 75"/>
          <p:cNvSpPr/>
          <p:nvPr/>
        </p:nvSpPr>
        <p:spPr>
          <a:xfrm>
            <a:off x="7620000" y="4724400"/>
            <a:ext cx="1010177" cy="377315"/>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rgbClr val="FF0000"/>
              </a:solidFill>
            </a:endParaRPr>
          </a:p>
        </p:txBody>
      </p:sp>
      <p:cxnSp>
        <p:nvCxnSpPr>
          <p:cNvPr id="77" name="Straight Connector 76"/>
          <p:cNvCxnSpPr/>
          <p:nvPr/>
        </p:nvCxnSpPr>
        <p:spPr>
          <a:xfrm>
            <a:off x="6400800" y="4961930"/>
            <a:ext cx="797508" cy="0"/>
          </a:xfrm>
          <a:prstGeom prst="line">
            <a:avLst/>
          </a:prstGeom>
          <a:ln w="76200">
            <a:solidFill>
              <a:srgbClr val="002060"/>
            </a:solidFill>
            <a:prstDash val="sysDot"/>
          </a:ln>
        </p:spPr>
        <p:style>
          <a:lnRef idx="1">
            <a:schemeClr val="accent1"/>
          </a:lnRef>
          <a:fillRef idx="0">
            <a:schemeClr val="accent1"/>
          </a:fillRef>
          <a:effectRef idx="0">
            <a:schemeClr val="accent1"/>
          </a:effectRef>
          <a:fontRef idx="minor">
            <a:schemeClr val="tx1"/>
          </a:fontRef>
        </p:style>
      </p:cxnSp>
      <p:sp>
        <p:nvSpPr>
          <p:cNvPr id="78" name="Rectangle 77"/>
          <p:cNvSpPr/>
          <p:nvPr/>
        </p:nvSpPr>
        <p:spPr>
          <a:xfrm>
            <a:off x="457200" y="4724400"/>
            <a:ext cx="372170" cy="377315"/>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rgbClr val="0070C0"/>
                </a:solidFill>
              </a:rPr>
              <a:t>FCH</a:t>
            </a:r>
            <a:endParaRPr lang="en-US" sz="1200" dirty="0">
              <a:solidFill>
                <a:srgbClr val="0070C0"/>
              </a:solidFill>
            </a:endParaRPr>
          </a:p>
        </p:txBody>
      </p:sp>
      <p:sp>
        <p:nvSpPr>
          <p:cNvPr id="79" name="Rectangle 78"/>
          <p:cNvSpPr/>
          <p:nvPr/>
        </p:nvSpPr>
        <p:spPr>
          <a:xfrm>
            <a:off x="3581400" y="4733330"/>
            <a:ext cx="372170" cy="377315"/>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rgbClr val="0070C0"/>
                </a:solidFill>
              </a:rPr>
              <a:t>sync</a:t>
            </a:r>
            <a:endParaRPr lang="en-US" sz="1200" dirty="0">
              <a:solidFill>
                <a:srgbClr val="0070C0"/>
              </a:solidFill>
            </a:endParaRPr>
          </a:p>
        </p:txBody>
      </p:sp>
      <p:sp>
        <p:nvSpPr>
          <p:cNvPr id="80" name="Rectangle 79"/>
          <p:cNvSpPr/>
          <p:nvPr/>
        </p:nvSpPr>
        <p:spPr>
          <a:xfrm>
            <a:off x="3962400" y="4733330"/>
            <a:ext cx="1010177" cy="377315"/>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00B050"/>
                </a:solidFill>
              </a:rPr>
              <a:t>Packet 1</a:t>
            </a:r>
          </a:p>
          <a:p>
            <a:pPr algn="ctr"/>
            <a:r>
              <a:rPr lang="en-US" sz="1400" dirty="0" smtClean="0">
                <a:solidFill>
                  <a:srgbClr val="FF0000"/>
                </a:solidFill>
              </a:rPr>
              <a:t>Packet 1</a:t>
            </a:r>
            <a:endParaRPr lang="en-US" sz="1400" dirty="0">
              <a:solidFill>
                <a:srgbClr val="FF0000"/>
              </a:solidFill>
            </a:endParaRPr>
          </a:p>
        </p:txBody>
      </p:sp>
      <p:sp>
        <p:nvSpPr>
          <p:cNvPr id="81" name="TextBox 80"/>
          <p:cNvSpPr txBox="1"/>
          <p:nvPr/>
        </p:nvSpPr>
        <p:spPr>
          <a:xfrm>
            <a:off x="609600" y="4276130"/>
            <a:ext cx="2494465" cy="338554"/>
          </a:xfrm>
          <a:prstGeom prst="rect">
            <a:avLst/>
          </a:prstGeom>
          <a:solidFill>
            <a:srgbClr val="FFFF00"/>
          </a:solidFill>
        </p:spPr>
        <p:txBody>
          <a:bodyPr wrap="none" rtlCol="0">
            <a:spAutoFit/>
          </a:bodyPr>
          <a:lstStyle/>
          <a:p>
            <a:r>
              <a:rPr lang="en-US" sz="1600" dirty="0" smtClean="0">
                <a:solidFill>
                  <a:srgbClr val="FF0000"/>
                </a:solidFill>
              </a:rPr>
              <a:t>Public space 2 PSC manager</a:t>
            </a:r>
            <a:endParaRPr lang="en-US" sz="1600" dirty="0">
              <a:solidFill>
                <a:srgbClr val="FF0000"/>
              </a:solidFill>
            </a:endParaRPr>
          </a:p>
        </p:txBody>
      </p:sp>
      <p:sp>
        <p:nvSpPr>
          <p:cNvPr id="82" name="Rectangle 81"/>
          <p:cNvSpPr/>
          <p:nvPr/>
        </p:nvSpPr>
        <p:spPr>
          <a:xfrm>
            <a:off x="4953000" y="4724400"/>
            <a:ext cx="372170" cy="377315"/>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rgbClr val="0070C0"/>
                </a:solidFill>
              </a:rPr>
              <a:t>sync</a:t>
            </a:r>
            <a:endParaRPr lang="en-US" sz="1200" dirty="0">
              <a:solidFill>
                <a:srgbClr val="0070C0"/>
              </a:solidFill>
            </a:endParaRPr>
          </a:p>
        </p:txBody>
      </p:sp>
      <p:sp>
        <p:nvSpPr>
          <p:cNvPr id="83" name="Rectangle 82"/>
          <p:cNvSpPr/>
          <p:nvPr/>
        </p:nvSpPr>
        <p:spPr>
          <a:xfrm>
            <a:off x="5334000" y="4724400"/>
            <a:ext cx="1010177" cy="377315"/>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00B050"/>
                </a:solidFill>
              </a:rPr>
              <a:t>Packet 2</a:t>
            </a:r>
          </a:p>
          <a:p>
            <a:pPr algn="ctr"/>
            <a:r>
              <a:rPr lang="en-US" sz="1400" dirty="0" smtClean="0">
                <a:solidFill>
                  <a:srgbClr val="FF0000"/>
                </a:solidFill>
              </a:rPr>
              <a:t>Packet 1</a:t>
            </a:r>
            <a:endParaRPr lang="en-US" sz="1400" dirty="0">
              <a:solidFill>
                <a:srgbClr val="FF0000"/>
              </a:solidFill>
            </a:endParaRPr>
          </a:p>
        </p:txBody>
      </p:sp>
      <p:cxnSp>
        <p:nvCxnSpPr>
          <p:cNvPr id="85" name="Straight Connector 84"/>
          <p:cNvCxnSpPr/>
          <p:nvPr/>
        </p:nvCxnSpPr>
        <p:spPr>
          <a:xfrm rot="5400000">
            <a:off x="4191000" y="5486400"/>
            <a:ext cx="304800" cy="0"/>
          </a:xfrm>
          <a:prstGeom prst="line">
            <a:avLst/>
          </a:prstGeom>
          <a:ln w="76200">
            <a:prstDash val="sysDot"/>
          </a:ln>
        </p:spPr>
        <p:style>
          <a:lnRef idx="1">
            <a:schemeClr val="accent1"/>
          </a:lnRef>
          <a:fillRef idx="0">
            <a:schemeClr val="accent1"/>
          </a:fillRef>
          <a:effectRef idx="0">
            <a:schemeClr val="accent1"/>
          </a:effectRef>
          <a:fontRef idx="minor">
            <a:schemeClr val="tx1"/>
          </a:fontRef>
        </p:style>
      </p:cxnSp>
      <p:sp>
        <p:nvSpPr>
          <p:cNvPr id="87" name="TextBox 86"/>
          <p:cNvSpPr txBox="1"/>
          <p:nvPr/>
        </p:nvSpPr>
        <p:spPr>
          <a:xfrm>
            <a:off x="6324600" y="2057400"/>
            <a:ext cx="2399835" cy="338554"/>
          </a:xfrm>
          <a:prstGeom prst="rect">
            <a:avLst/>
          </a:prstGeom>
          <a:solidFill>
            <a:schemeClr val="accent3">
              <a:lumMod val="40000"/>
              <a:lumOff val="60000"/>
            </a:schemeClr>
          </a:solidFill>
        </p:spPr>
        <p:txBody>
          <a:bodyPr wrap="square" rtlCol="0">
            <a:spAutoFit/>
          </a:bodyPr>
          <a:lstStyle/>
          <a:p>
            <a:pPr algn="r"/>
            <a:r>
              <a:rPr lang="en-US" sz="1600" dirty="0" smtClean="0">
                <a:solidFill>
                  <a:srgbClr val="00B050"/>
                </a:solidFill>
              </a:rPr>
              <a:t>RX: Groups </a:t>
            </a:r>
            <a:r>
              <a:rPr lang="en-US" sz="1600" i="1" dirty="0" smtClean="0">
                <a:solidFill>
                  <a:srgbClr val="00B050"/>
                </a:solidFill>
              </a:rPr>
              <a:t>a </a:t>
            </a:r>
            <a:r>
              <a:rPr lang="en-US" sz="1600" dirty="0" smtClean="0">
                <a:solidFill>
                  <a:srgbClr val="FF0000"/>
                </a:solidFill>
              </a:rPr>
              <a:t>TX: Groups </a:t>
            </a:r>
            <a:r>
              <a:rPr lang="en-US" sz="1600" i="1" dirty="0" smtClean="0">
                <a:solidFill>
                  <a:srgbClr val="FF0000"/>
                </a:solidFill>
              </a:rPr>
              <a:t>a</a:t>
            </a:r>
            <a:endParaRPr lang="en-US" sz="1600" i="1" dirty="0">
              <a:solidFill>
                <a:srgbClr val="FF0000"/>
              </a:solidFill>
            </a:endParaRPr>
          </a:p>
        </p:txBody>
      </p:sp>
      <p:sp>
        <p:nvSpPr>
          <p:cNvPr id="88" name="TextBox 87"/>
          <p:cNvSpPr txBox="1"/>
          <p:nvPr/>
        </p:nvSpPr>
        <p:spPr>
          <a:xfrm>
            <a:off x="6423082" y="3200400"/>
            <a:ext cx="2283317" cy="338554"/>
          </a:xfrm>
          <a:prstGeom prst="rect">
            <a:avLst/>
          </a:prstGeom>
          <a:solidFill>
            <a:schemeClr val="accent3">
              <a:lumMod val="40000"/>
              <a:lumOff val="60000"/>
            </a:schemeClr>
          </a:solidFill>
        </p:spPr>
        <p:txBody>
          <a:bodyPr wrap="none" rtlCol="0">
            <a:spAutoFit/>
          </a:bodyPr>
          <a:lstStyle/>
          <a:p>
            <a:pPr algn="r"/>
            <a:r>
              <a:rPr lang="en-US" sz="1600" dirty="0" smtClean="0">
                <a:solidFill>
                  <a:srgbClr val="00B050"/>
                </a:solidFill>
              </a:rPr>
              <a:t>RX: Groups </a:t>
            </a:r>
            <a:r>
              <a:rPr lang="en-US" sz="1600" i="1" dirty="0" smtClean="0">
                <a:solidFill>
                  <a:srgbClr val="00B050"/>
                </a:solidFill>
              </a:rPr>
              <a:t>a </a:t>
            </a:r>
            <a:r>
              <a:rPr lang="en-US" sz="1600" dirty="0" smtClean="0">
                <a:solidFill>
                  <a:srgbClr val="FF0000"/>
                </a:solidFill>
              </a:rPr>
              <a:t>TX: Group 1</a:t>
            </a:r>
            <a:endParaRPr lang="en-US" sz="1600" dirty="0">
              <a:solidFill>
                <a:srgbClr val="FF0000"/>
              </a:solidFill>
            </a:endParaRPr>
          </a:p>
        </p:txBody>
      </p:sp>
      <p:sp>
        <p:nvSpPr>
          <p:cNvPr id="89" name="TextBox 88"/>
          <p:cNvSpPr txBox="1"/>
          <p:nvPr/>
        </p:nvSpPr>
        <p:spPr>
          <a:xfrm>
            <a:off x="6440141" y="4267200"/>
            <a:ext cx="2283317" cy="338554"/>
          </a:xfrm>
          <a:prstGeom prst="rect">
            <a:avLst/>
          </a:prstGeom>
          <a:solidFill>
            <a:schemeClr val="accent3">
              <a:lumMod val="40000"/>
              <a:lumOff val="60000"/>
            </a:schemeClr>
          </a:solidFill>
        </p:spPr>
        <p:txBody>
          <a:bodyPr wrap="none" rtlCol="0">
            <a:spAutoFit/>
          </a:bodyPr>
          <a:lstStyle/>
          <a:p>
            <a:pPr algn="r"/>
            <a:r>
              <a:rPr lang="en-US" sz="1600" dirty="0" smtClean="0">
                <a:solidFill>
                  <a:srgbClr val="00B050"/>
                </a:solidFill>
              </a:rPr>
              <a:t>RX: Groups 1</a:t>
            </a:r>
            <a:r>
              <a:rPr lang="en-US" sz="1600" i="1" dirty="0" smtClean="0">
                <a:solidFill>
                  <a:srgbClr val="00B050"/>
                </a:solidFill>
              </a:rPr>
              <a:t> </a:t>
            </a:r>
            <a:r>
              <a:rPr lang="en-US" sz="1600" dirty="0" smtClean="0">
                <a:solidFill>
                  <a:srgbClr val="FF0000"/>
                </a:solidFill>
              </a:rPr>
              <a:t>TX: Group 1</a:t>
            </a:r>
            <a:endParaRPr lang="en-US" sz="1600" dirty="0">
              <a:solidFill>
                <a:srgbClr val="FF0000"/>
              </a:solidFill>
            </a:endParaRPr>
          </a:p>
        </p:txBody>
      </p:sp>
      <p:sp>
        <p:nvSpPr>
          <p:cNvPr id="90" name="TextBox 89"/>
          <p:cNvSpPr txBox="1"/>
          <p:nvPr/>
        </p:nvSpPr>
        <p:spPr>
          <a:xfrm>
            <a:off x="4876800" y="5181600"/>
            <a:ext cx="4112116" cy="915892"/>
          </a:xfrm>
          <a:prstGeom prst="rect">
            <a:avLst/>
          </a:prstGeom>
          <a:solidFill>
            <a:srgbClr val="FFFF00"/>
          </a:solidFill>
        </p:spPr>
        <p:txBody>
          <a:bodyPr wrap="square" rtlCol="0">
            <a:spAutoFit/>
          </a:bodyPr>
          <a:lstStyle/>
          <a:p>
            <a:pPr algn="r">
              <a:lnSpc>
                <a:spcPts val="1600"/>
              </a:lnSpc>
            </a:pPr>
            <a:r>
              <a:rPr lang="en-US" sz="1600" b="1" dirty="0" smtClean="0">
                <a:solidFill>
                  <a:srgbClr val="0070C0"/>
                </a:solidFill>
              </a:rPr>
              <a:t>This might be the problem because of TX and RX with the same group. One possible way is to use directional antennas: </a:t>
            </a:r>
            <a:r>
              <a:rPr lang="en-US" sz="1600" b="1" i="1" dirty="0" smtClean="0">
                <a:solidFill>
                  <a:srgbClr val="FF0000"/>
                </a:solidFill>
              </a:rPr>
              <a:t>can be solved using DSFN concept, even the case of OFDM</a:t>
            </a:r>
            <a:r>
              <a:rPr lang="en-US" sz="1600" b="1" i="1" dirty="0" smtClean="0">
                <a:solidFill>
                  <a:srgbClr val="0070C0"/>
                </a:solidFill>
              </a:rPr>
              <a:t>.</a:t>
            </a:r>
            <a:endParaRPr lang="en-US" sz="1600" b="1" dirty="0">
              <a:solidFill>
                <a:srgbClr val="0070C0"/>
              </a:solidFill>
            </a:endParaRPr>
          </a:p>
        </p:txBody>
      </p:sp>
      <p:cxnSp>
        <p:nvCxnSpPr>
          <p:cNvPr id="91" name="Straight Arrow Connector 90"/>
          <p:cNvCxnSpPr/>
          <p:nvPr/>
        </p:nvCxnSpPr>
        <p:spPr>
          <a:xfrm rot="16200000" flipV="1">
            <a:off x="7467600" y="4876800"/>
            <a:ext cx="762000" cy="152400"/>
          </a:xfrm>
          <a:prstGeom prst="straightConnector1">
            <a:avLst/>
          </a:prstGeom>
          <a:ln w="762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rot="16200000" flipV="1">
            <a:off x="4686300" y="5219700"/>
            <a:ext cx="609600" cy="533400"/>
          </a:xfrm>
          <a:prstGeom prst="straightConnector1">
            <a:avLst/>
          </a:prstGeom>
          <a:ln w="762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2" name="Oval 91"/>
          <p:cNvSpPr/>
          <p:nvPr/>
        </p:nvSpPr>
        <p:spPr>
          <a:xfrm>
            <a:off x="3733800" y="3810000"/>
            <a:ext cx="1371600" cy="1447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extBox 93"/>
          <p:cNvSpPr txBox="1"/>
          <p:nvPr/>
        </p:nvSpPr>
        <p:spPr>
          <a:xfrm>
            <a:off x="1447800" y="5257800"/>
            <a:ext cx="1601977" cy="369332"/>
          </a:xfrm>
          <a:prstGeom prst="rect">
            <a:avLst/>
          </a:prstGeom>
          <a:solidFill>
            <a:schemeClr val="accent2">
              <a:lumMod val="60000"/>
              <a:lumOff val="40000"/>
            </a:schemeClr>
          </a:solidFill>
        </p:spPr>
        <p:txBody>
          <a:bodyPr wrap="none" rtlCol="0">
            <a:spAutoFit/>
          </a:bodyPr>
          <a:lstStyle/>
          <a:p>
            <a:r>
              <a:rPr lang="en-US" b="1" dirty="0" err="1" smtClean="0">
                <a:solidFill>
                  <a:srgbClr val="00B050"/>
                </a:solidFill>
              </a:rPr>
              <a:t>macrodiversity</a:t>
            </a:r>
            <a:endParaRPr lang="en-US" b="1" dirty="0">
              <a:solidFill>
                <a:srgbClr val="00B050"/>
              </a:solidFill>
            </a:endParaRPr>
          </a:p>
        </p:txBody>
      </p:sp>
      <p:cxnSp>
        <p:nvCxnSpPr>
          <p:cNvPr id="95" name="Straight Arrow Connector 94"/>
          <p:cNvCxnSpPr/>
          <p:nvPr/>
        </p:nvCxnSpPr>
        <p:spPr>
          <a:xfrm flipV="1">
            <a:off x="3049777" y="4419600"/>
            <a:ext cx="1141223" cy="1022866"/>
          </a:xfrm>
          <a:prstGeom prst="straightConnector1">
            <a:avLst/>
          </a:prstGeom>
          <a:ln w="76200">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ts val="3000"/>
              </a:lnSpc>
            </a:pPr>
            <a:r>
              <a:rPr lang="en-US" altLang="ko-KR" sz="3200" b="1" i="1" dirty="0" smtClean="0">
                <a:solidFill>
                  <a:srgbClr val="00B0F0"/>
                </a:solidFill>
              </a:rPr>
              <a:t>RANGE EXTENSION AND SOFT HANDOVER (4)</a:t>
            </a:r>
            <a:endParaRPr lang="en-US" sz="2000" dirty="0">
              <a:solidFill>
                <a:srgbClr val="00B0F0"/>
              </a:solidFill>
              <a:cs typeface="Times New Roman" pitchFamily="18" charset="0"/>
            </a:endParaRPr>
          </a:p>
        </p:txBody>
      </p:sp>
      <p:sp>
        <p:nvSpPr>
          <p:cNvPr id="9" name="TextBox 8"/>
          <p:cNvSpPr txBox="1"/>
          <p:nvPr/>
        </p:nvSpPr>
        <p:spPr>
          <a:xfrm>
            <a:off x="4191000" y="6400800"/>
            <a:ext cx="914400" cy="307777"/>
          </a:xfrm>
          <a:prstGeom prst="rect">
            <a:avLst/>
          </a:prstGeom>
          <a:noFill/>
        </p:spPr>
        <p:txBody>
          <a:bodyPr wrap="square" rtlCol="0">
            <a:spAutoFit/>
          </a:bodyPr>
          <a:lstStyle/>
          <a:p>
            <a:r>
              <a:rPr lang="en-US" sz="1400" dirty="0" smtClean="0">
                <a:latin typeface="Times New Roman" pitchFamily="18" charset="0"/>
                <a:cs typeface="Times New Roman" pitchFamily="18" charset="0"/>
              </a:rPr>
              <a:t>Slide 104</a:t>
            </a:r>
            <a:endParaRPr lang="en-US" sz="1400" dirty="0">
              <a:latin typeface="Times New Roman" pitchFamily="18" charset="0"/>
              <a:cs typeface="Times New Roman" pitchFamily="18" charset="0"/>
            </a:endParaRPr>
          </a:p>
        </p:txBody>
      </p:sp>
      <p:sp>
        <p:nvSpPr>
          <p:cNvPr id="31" name="TextBox 30"/>
          <p:cNvSpPr txBox="1"/>
          <p:nvPr/>
        </p:nvSpPr>
        <p:spPr>
          <a:xfrm>
            <a:off x="533400" y="1447800"/>
            <a:ext cx="8077200" cy="1877437"/>
          </a:xfrm>
          <a:prstGeom prst="rect">
            <a:avLst/>
          </a:prstGeom>
          <a:noFill/>
        </p:spPr>
        <p:txBody>
          <a:bodyPr wrap="square" rtlCol="0">
            <a:spAutoFit/>
          </a:bodyPr>
          <a:lstStyle/>
          <a:p>
            <a:pPr marL="228600" indent="-228600"/>
            <a:r>
              <a:rPr lang="en-US" sz="2000" b="1" u="sng" dirty="0" smtClean="0">
                <a:latin typeface="Times New Roman" pitchFamily="18" charset="0"/>
                <a:cs typeface="Times New Roman" pitchFamily="18" charset="0"/>
              </a:rPr>
              <a:t>Down: through PSC managers for range extension and soft handover</a:t>
            </a:r>
          </a:p>
          <a:p>
            <a:pPr marL="228600" indent="-228600">
              <a:buFont typeface="Arial" pitchFamily="34" charset="0"/>
              <a:buChar char="•"/>
            </a:pPr>
            <a:endParaRPr lang="en-US" sz="1600" dirty="0" smtClean="0">
              <a:latin typeface="Times New Roman" pitchFamily="18" charset="0"/>
              <a:cs typeface="Times New Roman" pitchFamily="18" charset="0"/>
            </a:endParaRPr>
          </a:p>
          <a:p>
            <a:pPr marL="228600" indent="-228600">
              <a:buFont typeface="Arial" pitchFamily="34" charset="0"/>
              <a:buChar char="•"/>
            </a:pPr>
            <a:r>
              <a:rPr lang="en-US" sz="1600" dirty="0" smtClean="0">
                <a:latin typeface="Times New Roman" pitchFamily="18" charset="0"/>
                <a:cs typeface="Times New Roman" pitchFamily="18" charset="0"/>
              </a:rPr>
              <a:t>In Public space 1, </a:t>
            </a:r>
          </a:p>
          <a:p>
            <a:pPr marL="685800" lvl="1" indent="-228600">
              <a:buFont typeface="Arial" pitchFamily="34" charset="0"/>
              <a:buChar char="•"/>
            </a:pPr>
            <a:r>
              <a:rPr lang="en-US" sz="1600" dirty="0" smtClean="0">
                <a:latin typeface="Times New Roman" pitchFamily="18" charset="0"/>
                <a:cs typeface="Times New Roman" pitchFamily="18" charset="0"/>
              </a:rPr>
              <a:t>Device </a:t>
            </a:r>
            <a:r>
              <a:rPr lang="en-US" sz="1600" i="1" dirty="0" err="1" smtClean="0">
                <a:latin typeface="Times New Roman" pitchFamily="18" charset="0"/>
                <a:cs typeface="Times New Roman" pitchFamily="18" charset="0"/>
              </a:rPr>
              <a:t>i</a:t>
            </a:r>
            <a:r>
              <a:rPr lang="en-US" sz="1600" dirty="0" smtClean="0">
                <a:latin typeface="Times New Roman" pitchFamily="18" charset="0"/>
                <a:cs typeface="Times New Roman" pitchFamily="18" charset="0"/>
              </a:rPr>
              <a:t> sends Packet 1 in Payload segments 0 and 1 using Group </a:t>
            </a:r>
            <a:r>
              <a:rPr lang="en-US" sz="1600" i="1" dirty="0" smtClean="0">
                <a:latin typeface="Times New Roman" pitchFamily="18" charset="0"/>
                <a:cs typeface="Times New Roman" pitchFamily="18" charset="0"/>
              </a:rPr>
              <a:t>a</a:t>
            </a:r>
            <a:r>
              <a:rPr lang="en-US" sz="1600" dirty="0" smtClean="0">
                <a:latin typeface="Times New Roman" pitchFamily="18" charset="0"/>
                <a:cs typeface="Times New Roman" pitchFamily="18" charset="0"/>
              </a:rPr>
              <a:t>.</a:t>
            </a:r>
          </a:p>
          <a:p>
            <a:pPr marL="685800" lvl="1" indent="-228600">
              <a:buFont typeface="Arial" pitchFamily="34" charset="0"/>
              <a:buChar char="•"/>
            </a:pPr>
            <a:r>
              <a:rPr lang="en-US" sz="1600" dirty="0" smtClean="0">
                <a:latin typeface="Times New Roman" pitchFamily="18" charset="0"/>
                <a:cs typeface="Times New Roman" pitchFamily="18" charset="0"/>
              </a:rPr>
              <a:t>PSC manager 1 sends Packet 1 in Payload segments 1 and 2 using Group 1.</a:t>
            </a:r>
          </a:p>
          <a:p>
            <a:pPr marL="685800" lvl="1" indent="-228600">
              <a:buFont typeface="Arial" pitchFamily="34" charset="0"/>
              <a:buChar char="•"/>
            </a:pPr>
            <a:r>
              <a:rPr lang="en-US" sz="1600" dirty="0" smtClean="0">
                <a:latin typeface="Times New Roman" pitchFamily="18" charset="0"/>
                <a:cs typeface="Times New Roman" pitchFamily="18" charset="0"/>
              </a:rPr>
              <a:t>Devices in Public space 1 receive Packet 1 twice in Payload segments 0 and 1 using Group </a:t>
            </a:r>
            <a:r>
              <a:rPr lang="en-US" sz="1600" i="1" dirty="0" smtClean="0">
                <a:latin typeface="Times New Roman" pitchFamily="18" charset="0"/>
                <a:cs typeface="Times New Roman" pitchFamily="18" charset="0"/>
              </a:rPr>
              <a:t>a</a:t>
            </a:r>
            <a:r>
              <a:rPr lang="en-US" sz="1600" dirty="0" smtClean="0">
                <a:latin typeface="Times New Roman" pitchFamily="18" charset="0"/>
                <a:cs typeface="Times New Roman" pitchFamily="18" charset="0"/>
              </a:rPr>
              <a:t> and twice in Payload segments 1 and 2 using Group 1. </a:t>
            </a:r>
          </a:p>
        </p:txBody>
      </p:sp>
      <p:sp>
        <p:nvSpPr>
          <p:cNvPr id="49" name="Rectangle 48"/>
          <p:cNvSpPr/>
          <p:nvPr/>
        </p:nvSpPr>
        <p:spPr>
          <a:xfrm>
            <a:off x="838200" y="5419130"/>
            <a:ext cx="372170" cy="377315"/>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rgbClr val="0070C0"/>
                </a:solidFill>
              </a:rPr>
              <a:t>sync</a:t>
            </a:r>
            <a:endParaRPr lang="en-US" sz="1200" dirty="0">
              <a:solidFill>
                <a:srgbClr val="0070C0"/>
              </a:solidFill>
            </a:endParaRPr>
          </a:p>
        </p:txBody>
      </p:sp>
      <p:sp>
        <p:nvSpPr>
          <p:cNvPr id="50" name="Rectangle 49"/>
          <p:cNvSpPr/>
          <p:nvPr/>
        </p:nvSpPr>
        <p:spPr>
          <a:xfrm>
            <a:off x="1219200" y="5419130"/>
            <a:ext cx="1010177" cy="377315"/>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00B050"/>
                </a:solidFill>
              </a:rPr>
              <a:t>Packet 1</a:t>
            </a:r>
            <a:endParaRPr lang="en-US" sz="1400" dirty="0">
              <a:solidFill>
                <a:srgbClr val="00B050"/>
              </a:solidFill>
            </a:endParaRPr>
          </a:p>
        </p:txBody>
      </p:sp>
      <p:sp>
        <p:nvSpPr>
          <p:cNvPr id="51" name="Rectangle 50"/>
          <p:cNvSpPr/>
          <p:nvPr/>
        </p:nvSpPr>
        <p:spPr>
          <a:xfrm>
            <a:off x="2209800" y="5419130"/>
            <a:ext cx="372170" cy="377315"/>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rgbClr val="0070C0"/>
                </a:solidFill>
              </a:rPr>
              <a:t>sync</a:t>
            </a:r>
            <a:endParaRPr lang="en-US" sz="1200" dirty="0">
              <a:solidFill>
                <a:srgbClr val="0070C0"/>
              </a:solidFill>
            </a:endParaRPr>
          </a:p>
        </p:txBody>
      </p:sp>
      <p:sp>
        <p:nvSpPr>
          <p:cNvPr id="52" name="Rectangle 51"/>
          <p:cNvSpPr/>
          <p:nvPr/>
        </p:nvSpPr>
        <p:spPr>
          <a:xfrm>
            <a:off x="2590800" y="5419130"/>
            <a:ext cx="1010177" cy="377315"/>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00B050"/>
                </a:solidFill>
              </a:rPr>
              <a:t>Packet 1</a:t>
            </a:r>
          </a:p>
          <a:p>
            <a:pPr algn="ctr"/>
            <a:r>
              <a:rPr lang="en-US" sz="1400" dirty="0" smtClean="0">
                <a:solidFill>
                  <a:srgbClr val="FF0000"/>
                </a:solidFill>
              </a:rPr>
              <a:t>Packet 1</a:t>
            </a:r>
            <a:endParaRPr lang="en-US" sz="1400" dirty="0">
              <a:solidFill>
                <a:srgbClr val="FF0000"/>
              </a:solidFill>
            </a:endParaRPr>
          </a:p>
        </p:txBody>
      </p:sp>
      <p:sp>
        <p:nvSpPr>
          <p:cNvPr id="53" name="Rectangle 52"/>
          <p:cNvSpPr/>
          <p:nvPr/>
        </p:nvSpPr>
        <p:spPr>
          <a:xfrm>
            <a:off x="7239000" y="5419130"/>
            <a:ext cx="372170" cy="377315"/>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rgbClr val="0070C0"/>
                </a:solidFill>
              </a:rPr>
              <a:t>sync</a:t>
            </a:r>
            <a:endParaRPr lang="en-US" sz="1200" dirty="0">
              <a:solidFill>
                <a:srgbClr val="0070C0"/>
              </a:solidFill>
            </a:endParaRPr>
          </a:p>
        </p:txBody>
      </p:sp>
      <p:sp>
        <p:nvSpPr>
          <p:cNvPr id="54" name="Rectangle 53"/>
          <p:cNvSpPr/>
          <p:nvPr/>
        </p:nvSpPr>
        <p:spPr>
          <a:xfrm>
            <a:off x="7620000" y="5410200"/>
            <a:ext cx="1010177" cy="377315"/>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rgbClr val="FF0000"/>
              </a:solidFill>
            </a:endParaRPr>
          </a:p>
        </p:txBody>
      </p:sp>
      <p:cxnSp>
        <p:nvCxnSpPr>
          <p:cNvPr id="55" name="Straight Connector 54"/>
          <p:cNvCxnSpPr/>
          <p:nvPr/>
        </p:nvCxnSpPr>
        <p:spPr>
          <a:xfrm>
            <a:off x="6400800" y="5647730"/>
            <a:ext cx="797508" cy="0"/>
          </a:xfrm>
          <a:prstGeom prst="line">
            <a:avLst/>
          </a:prstGeom>
          <a:ln w="76200">
            <a:solidFill>
              <a:srgbClr val="002060"/>
            </a:solidFill>
            <a:prstDash val="sysDot"/>
          </a:ln>
        </p:spPr>
        <p:style>
          <a:lnRef idx="1">
            <a:schemeClr val="accent1"/>
          </a:lnRef>
          <a:fillRef idx="0">
            <a:schemeClr val="accent1"/>
          </a:fillRef>
          <a:effectRef idx="0">
            <a:schemeClr val="accent1"/>
          </a:effectRef>
          <a:fontRef idx="minor">
            <a:schemeClr val="tx1"/>
          </a:fontRef>
        </p:style>
      </p:cxnSp>
      <p:sp>
        <p:nvSpPr>
          <p:cNvPr id="56" name="Rectangle 55"/>
          <p:cNvSpPr/>
          <p:nvPr/>
        </p:nvSpPr>
        <p:spPr>
          <a:xfrm>
            <a:off x="457200" y="5410200"/>
            <a:ext cx="372170" cy="377315"/>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rgbClr val="0070C0"/>
                </a:solidFill>
              </a:rPr>
              <a:t>FCH</a:t>
            </a:r>
            <a:endParaRPr lang="en-US" sz="1200" dirty="0">
              <a:solidFill>
                <a:srgbClr val="0070C0"/>
              </a:solidFill>
            </a:endParaRPr>
          </a:p>
        </p:txBody>
      </p:sp>
      <p:sp>
        <p:nvSpPr>
          <p:cNvPr id="57" name="Rectangle 56"/>
          <p:cNvSpPr/>
          <p:nvPr/>
        </p:nvSpPr>
        <p:spPr>
          <a:xfrm>
            <a:off x="3581400" y="5419130"/>
            <a:ext cx="372170" cy="377315"/>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rgbClr val="0070C0"/>
                </a:solidFill>
              </a:rPr>
              <a:t>sync</a:t>
            </a:r>
            <a:endParaRPr lang="en-US" sz="1200" dirty="0">
              <a:solidFill>
                <a:srgbClr val="0070C0"/>
              </a:solidFill>
            </a:endParaRPr>
          </a:p>
        </p:txBody>
      </p:sp>
      <p:sp>
        <p:nvSpPr>
          <p:cNvPr id="58" name="Rectangle 57"/>
          <p:cNvSpPr/>
          <p:nvPr/>
        </p:nvSpPr>
        <p:spPr>
          <a:xfrm>
            <a:off x="3962400" y="5419130"/>
            <a:ext cx="1010177" cy="377315"/>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00B050"/>
                </a:solidFill>
              </a:rPr>
              <a:t>Packet 2</a:t>
            </a:r>
          </a:p>
          <a:p>
            <a:pPr algn="ctr"/>
            <a:r>
              <a:rPr lang="en-US" sz="1400" dirty="0" smtClean="0">
                <a:solidFill>
                  <a:srgbClr val="FF0000"/>
                </a:solidFill>
              </a:rPr>
              <a:t>Packet 1</a:t>
            </a:r>
            <a:endParaRPr lang="en-US" sz="1400" dirty="0">
              <a:solidFill>
                <a:srgbClr val="FF0000"/>
              </a:solidFill>
            </a:endParaRPr>
          </a:p>
        </p:txBody>
      </p:sp>
      <p:sp>
        <p:nvSpPr>
          <p:cNvPr id="59" name="TextBox 58"/>
          <p:cNvSpPr txBox="1"/>
          <p:nvPr/>
        </p:nvSpPr>
        <p:spPr>
          <a:xfrm>
            <a:off x="609600" y="4953000"/>
            <a:ext cx="2494465" cy="338554"/>
          </a:xfrm>
          <a:prstGeom prst="rect">
            <a:avLst/>
          </a:prstGeom>
          <a:solidFill>
            <a:srgbClr val="FFFF00"/>
          </a:solidFill>
        </p:spPr>
        <p:txBody>
          <a:bodyPr wrap="none" rtlCol="0">
            <a:spAutoFit/>
          </a:bodyPr>
          <a:lstStyle/>
          <a:p>
            <a:r>
              <a:rPr lang="en-US" sz="1600" dirty="0" smtClean="0">
                <a:solidFill>
                  <a:srgbClr val="FF0000"/>
                </a:solidFill>
              </a:rPr>
              <a:t>Public space 1 PSC manager</a:t>
            </a:r>
            <a:endParaRPr lang="en-US" sz="1600" dirty="0">
              <a:solidFill>
                <a:srgbClr val="FF0000"/>
              </a:solidFill>
            </a:endParaRPr>
          </a:p>
        </p:txBody>
      </p:sp>
      <p:sp>
        <p:nvSpPr>
          <p:cNvPr id="63" name="Rectangle 62"/>
          <p:cNvSpPr/>
          <p:nvPr/>
        </p:nvSpPr>
        <p:spPr>
          <a:xfrm>
            <a:off x="4953000" y="5410200"/>
            <a:ext cx="372170" cy="377315"/>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rgbClr val="0070C0"/>
                </a:solidFill>
              </a:rPr>
              <a:t>sync</a:t>
            </a:r>
            <a:endParaRPr lang="en-US" sz="1200" dirty="0">
              <a:solidFill>
                <a:srgbClr val="0070C0"/>
              </a:solidFill>
            </a:endParaRPr>
          </a:p>
        </p:txBody>
      </p:sp>
      <p:sp>
        <p:nvSpPr>
          <p:cNvPr id="64" name="Rectangle 63"/>
          <p:cNvSpPr/>
          <p:nvPr/>
        </p:nvSpPr>
        <p:spPr>
          <a:xfrm>
            <a:off x="5334000" y="5410200"/>
            <a:ext cx="1010177" cy="377315"/>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00B050"/>
                </a:solidFill>
              </a:rPr>
              <a:t>Packet 2</a:t>
            </a:r>
          </a:p>
          <a:p>
            <a:pPr algn="ctr"/>
            <a:r>
              <a:rPr lang="en-US" sz="1400" dirty="0" smtClean="0">
                <a:solidFill>
                  <a:srgbClr val="FF0000"/>
                </a:solidFill>
              </a:rPr>
              <a:t>Packet 2</a:t>
            </a:r>
            <a:endParaRPr lang="en-US" sz="1400" dirty="0">
              <a:solidFill>
                <a:srgbClr val="FF0000"/>
              </a:solidFill>
            </a:endParaRPr>
          </a:p>
        </p:txBody>
      </p:sp>
      <p:sp>
        <p:nvSpPr>
          <p:cNvPr id="66" name="Rectangle 65"/>
          <p:cNvSpPr/>
          <p:nvPr/>
        </p:nvSpPr>
        <p:spPr>
          <a:xfrm>
            <a:off x="7620000" y="5867400"/>
            <a:ext cx="1087459" cy="431465"/>
          </a:xfrm>
          <a:prstGeom prst="rect">
            <a:avLst/>
          </a:prstGeom>
        </p:spPr>
        <p:txBody>
          <a:bodyPr wrap="square">
            <a:spAutoFit/>
          </a:bodyPr>
          <a:lstStyle/>
          <a:p>
            <a:pPr algn="ctr">
              <a:lnSpc>
                <a:spcPts val="1300"/>
              </a:lnSpc>
            </a:pPr>
            <a:r>
              <a:rPr lang="en-US" sz="1400" b="1" dirty="0" smtClean="0">
                <a:solidFill>
                  <a:srgbClr val="00B0F0"/>
                </a:solidFill>
              </a:rPr>
              <a:t>Payload segment 15</a:t>
            </a:r>
            <a:endParaRPr lang="en-US" sz="1400" b="1" dirty="0">
              <a:solidFill>
                <a:srgbClr val="00B0F0"/>
              </a:solidFill>
            </a:endParaRPr>
          </a:p>
        </p:txBody>
      </p:sp>
      <p:sp>
        <p:nvSpPr>
          <p:cNvPr id="67" name="Rectangle 66"/>
          <p:cNvSpPr/>
          <p:nvPr/>
        </p:nvSpPr>
        <p:spPr>
          <a:xfrm>
            <a:off x="5334000" y="5867400"/>
            <a:ext cx="1087459" cy="431465"/>
          </a:xfrm>
          <a:prstGeom prst="rect">
            <a:avLst/>
          </a:prstGeom>
        </p:spPr>
        <p:txBody>
          <a:bodyPr wrap="square">
            <a:spAutoFit/>
          </a:bodyPr>
          <a:lstStyle/>
          <a:p>
            <a:pPr algn="ctr">
              <a:lnSpc>
                <a:spcPts val="1300"/>
              </a:lnSpc>
            </a:pPr>
            <a:r>
              <a:rPr lang="en-US" sz="1400" b="1" dirty="0" smtClean="0">
                <a:solidFill>
                  <a:srgbClr val="00B0F0"/>
                </a:solidFill>
              </a:rPr>
              <a:t>Payload segment 3</a:t>
            </a:r>
            <a:endParaRPr lang="en-US" sz="1400" b="1" dirty="0">
              <a:solidFill>
                <a:srgbClr val="00B0F0"/>
              </a:solidFill>
            </a:endParaRPr>
          </a:p>
        </p:txBody>
      </p:sp>
      <p:sp>
        <p:nvSpPr>
          <p:cNvPr id="68" name="Rectangle 67"/>
          <p:cNvSpPr/>
          <p:nvPr/>
        </p:nvSpPr>
        <p:spPr>
          <a:xfrm>
            <a:off x="3886200" y="5867400"/>
            <a:ext cx="1087459" cy="431465"/>
          </a:xfrm>
          <a:prstGeom prst="rect">
            <a:avLst/>
          </a:prstGeom>
        </p:spPr>
        <p:txBody>
          <a:bodyPr wrap="square">
            <a:spAutoFit/>
          </a:bodyPr>
          <a:lstStyle/>
          <a:p>
            <a:pPr algn="ctr">
              <a:lnSpc>
                <a:spcPts val="1300"/>
              </a:lnSpc>
            </a:pPr>
            <a:r>
              <a:rPr lang="en-US" sz="1400" b="1" dirty="0" smtClean="0">
                <a:solidFill>
                  <a:srgbClr val="00B0F0"/>
                </a:solidFill>
              </a:rPr>
              <a:t>Payload segment 2</a:t>
            </a:r>
            <a:endParaRPr lang="en-US" sz="1400" b="1" dirty="0">
              <a:solidFill>
                <a:srgbClr val="00B0F0"/>
              </a:solidFill>
            </a:endParaRPr>
          </a:p>
        </p:txBody>
      </p:sp>
      <p:sp>
        <p:nvSpPr>
          <p:cNvPr id="69" name="Rectangle 68"/>
          <p:cNvSpPr/>
          <p:nvPr/>
        </p:nvSpPr>
        <p:spPr>
          <a:xfrm>
            <a:off x="2514600" y="5867400"/>
            <a:ext cx="1087459" cy="431465"/>
          </a:xfrm>
          <a:prstGeom prst="rect">
            <a:avLst/>
          </a:prstGeom>
        </p:spPr>
        <p:txBody>
          <a:bodyPr wrap="square">
            <a:spAutoFit/>
          </a:bodyPr>
          <a:lstStyle/>
          <a:p>
            <a:pPr algn="ctr">
              <a:lnSpc>
                <a:spcPts val="1300"/>
              </a:lnSpc>
            </a:pPr>
            <a:r>
              <a:rPr lang="en-US" sz="1400" b="1" dirty="0" smtClean="0">
                <a:solidFill>
                  <a:srgbClr val="00B0F0"/>
                </a:solidFill>
              </a:rPr>
              <a:t>Payload segment 1</a:t>
            </a:r>
            <a:endParaRPr lang="en-US" sz="1400" b="1" dirty="0">
              <a:solidFill>
                <a:srgbClr val="00B0F0"/>
              </a:solidFill>
            </a:endParaRPr>
          </a:p>
        </p:txBody>
      </p:sp>
      <p:sp>
        <p:nvSpPr>
          <p:cNvPr id="70" name="Rectangle 69"/>
          <p:cNvSpPr/>
          <p:nvPr/>
        </p:nvSpPr>
        <p:spPr>
          <a:xfrm>
            <a:off x="1143000" y="5867400"/>
            <a:ext cx="1087459" cy="431465"/>
          </a:xfrm>
          <a:prstGeom prst="rect">
            <a:avLst/>
          </a:prstGeom>
        </p:spPr>
        <p:txBody>
          <a:bodyPr wrap="square">
            <a:spAutoFit/>
          </a:bodyPr>
          <a:lstStyle/>
          <a:p>
            <a:pPr algn="ctr">
              <a:lnSpc>
                <a:spcPts val="1300"/>
              </a:lnSpc>
            </a:pPr>
            <a:r>
              <a:rPr lang="en-US" sz="1400" b="1" dirty="0" smtClean="0">
                <a:solidFill>
                  <a:srgbClr val="00B0F0"/>
                </a:solidFill>
              </a:rPr>
              <a:t>Payload segment 0</a:t>
            </a:r>
            <a:endParaRPr lang="en-US" sz="1400" b="1" dirty="0">
              <a:solidFill>
                <a:srgbClr val="00B0F0"/>
              </a:solidFill>
            </a:endParaRPr>
          </a:p>
        </p:txBody>
      </p:sp>
      <p:sp>
        <p:nvSpPr>
          <p:cNvPr id="23" name="TextBox 22"/>
          <p:cNvSpPr txBox="1"/>
          <p:nvPr/>
        </p:nvSpPr>
        <p:spPr>
          <a:xfrm>
            <a:off x="6463213" y="4953000"/>
            <a:ext cx="2283317" cy="338554"/>
          </a:xfrm>
          <a:prstGeom prst="rect">
            <a:avLst/>
          </a:prstGeom>
          <a:solidFill>
            <a:schemeClr val="accent3">
              <a:lumMod val="40000"/>
              <a:lumOff val="60000"/>
            </a:schemeClr>
          </a:solidFill>
        </p:spPr>
        <p:txBody>
          <a:bodyPr wrap="none" rtlCol="0">
            <a:spAutoFit/>
          </a:bodyPr>
          <a:lstStyle/>
          <a:p>
            <a:pPr algn="r"/>
            <a:r>
              <a:rPr lang="en-US" sz="1600" dirty="0" smtClean="0">
                <a:solidFill>
                  <a:srgbClr val="00B050"/>
                </a:solidFill>
              </a:rPr>
              <a:t>RX: Groups </a:t>
            </a:r>
            <a:r>
              <a:rPr lang="en-US" sz="1600" i="1" dirty="0" smtClean="0">
                <a:solidFill>
                  <a:srgbClr val="00B050"/>
                </a:solidFill>
              </a:rPr>
              <a:t>a </a:t>
            </a:r>
            <a:r>
              <a:rPr lang="en-US" sz="1600" dirty="0" smtClean="0">
                <a:solidFill>
                  <a:srgbClr val="FF0000"/>
                </a:solidFill>
              </a:rPr>
              <a:t>TX: Group 1</a:t>
            </a:r>
            <a:endParaRPr lang="en-US" sz="1600" dirty="0">
              <a:solidFill>
                <a:srgbClr val="FF0000"/>
              </a:solidFill>
            </a:endParaRPr>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ts val="3000"/>
              </a:lnSpc>
            </a:pPr>
            <a:r>
              <a:rPr lang="en-US" altLang="ko-KR" sz="3200" b="1" i="1" dirty="0" smtClean="0">
                <a:solidFill>
                  <a:srgbClr val="00B0F0"/>
                </a:solidFill>
              </a:rPr>
              <a:t>RANGE EXTENSION AND SOFT HANDOVER (5)</a:t>
            </a:r>
            <a:endParaRPr lang="en-US" sz="2000" dirty="0">
              <a:solidFill>
                <a:srgbClr val="00B0F0"/>
              </a:solidFill>
              <a:cs typeface="Times New Roman" pitchFamily="18" charset="0"/>
            </a:endParaRPr>
          </a:p>
        </p:txBody>
      </p:sp>
      <p:sp>
        <p:nvSpPr>
          <p:cNvPr id="9" name="TextBox 8"/>
          <p:cNvSpPr txBox="1"/>
          <p:nvPr/>
        </p:nvSpPr>
        <p:spPr>
          <a:xfrm>
            <a:off x="4191000" y="6400800"/>
            <a:ext cx="914400" cy="307777"/>
          </a:xfrm>
          <a:prstGeom prst="rect">
            <a:avLst/>
          </a:prstGeom>
          <a:noFill/>
        </p:spPr>
        <p:txBody>
          <a:bodyPr wrap="square" rtlCol="0">
            <a:spAutoFit/>
          </a:bodyPr>
          <a:lstStyle/>
          <a:p>
            <a:r>
              <a:rPr lang="en-US" sz="1400" dirty="0" smtClean="0">
                <a:latin typeface="Times New Roman" pitchFamily="18" charset="0"/>
                <a:cs typeface="Times New Roman" pitchFamily="18" charset="0"/>
              </a:rPr>
              <a:t>Slide 105</a:t>
            </a:r>
            <a:endParaRPr lang="en-US" sz="1400" dirty="0">
              <a:latin typeface="Times New Roman" pitchFamily="18" charset="0"/>
              <a:cs typeface="Times New Roman" pitchFamily="18" charset="0"/>
            </a:endParaRPr>
          </a:p>
        </p:txBody>
      </p:sp>
      <p:sp>
        <p:nvSpPr>
          <p:cNvPr id="31" name="TextBox 30"/>
          <p:cNvSpPr txBox="1"/>
          <p:nvPr/>
        </p:nvSpPr>
        <p:spPr>
          <a:xfrm>
            <a:off x="533400" y="1447800"/>
            <a:ext cx="8077200" cy="2862322"/>
          </a:xfrm>
          <a:prstGeom prst="rect">
            <a:avLst/>
          </a:prstGeom>
          <a:noFill/>
        </p:spPr>
        <p:txBody>
          <a:bodyPr wrap="square" rtlCol="0">
            <a:spAutoFit/>
          </a:bodyPr>
          <a:lstStyle/>
          <a:p>
            <a:pPr marL="228600" indent="-228600"/>
            <a:r>
              <a:rPr lang="en-US" sz="2000" b="1" u="sng" dirty="0" smtClean="0">
                <a:latin typeface="Times New Roman" pitchFamily="18" charset="0"/>
                <a:cs typeface="Times New Roman" pitchFamily="18" charset="0"/>
              </a:rPr>
              <a:t>Down: through PSC managers for range extension and soft handover</a:t>
            </a:r>
          </a:p>
          <a:p>
            <a:pPr marL="228600" indent="-228600">
              <a:buFont typeface="Arial" pitchFamily="34" charset="0"/>
              <a:buChar char="•"/>
            </a:pPr>
            <a:endParaRPr lang="en-US" sz="1600" dirty="0" smtClean="0">
              <a:latin typeface="Times New Roman" pitchFamily="18" charset="0"/>
              <a:cs typeface="Times New Roman" pitchFamily="18" charset="0"/>
            </a:endParaRPr>
          </a:p>
          <a:p>
            <a:pPr marL="228600" indent="-228600">
              <a:buFont typeface="Arial" pitchFamily="34" charset="0"/>
              <a:buChar char="•"/>
            </a:pPr>
            <a:r>
              <a:rPr lang="en-US" sz="1600" dirty="0" smtClean="0">
                <a:latin typeface="Times New Roman" pitchFamily="18" charset="0"/>
                <a:cs typeface="Times New Roman" pitchFamily="18" charset="0"/>
              </a:rPr>
              <a:t>In Public space 2, </a:t>
            </a:r>
          </a:p>
          <a:p>
            <a:pPr marL="685800" lvl="1" indent="-228600">
              <a:buFont typeface="Arial" pitchFamily="34" charset="0"/>
              <a:buChar char="•"/>
            </a:pPr>
            <a:r>
              <a:rPr lang="en-US" sz="1600" dirty="0" smtClean="0">
                <a:latin typeface="Times New Roman" pitchFamily="18" charset="0"/>
                <a:cs typeface="Times New Roman" pitchFamily="18" charset="0"/>
              </a:rPr>
              <a:t>PSC manager 2 sends Packet 1 in Payload segments 2 and 3 using Group 1.</a:t>
            </a:r>
          </a:p>
          <a:p>
            <a:pPr marL="685800" lvl="1" indent="-228600">
              <a:buFont typeface="Arial" pitchFamily="34" charset="0"/>
              <a:buChar char="•"/>
            </a:pPr>
            <a:r>
              <a:rPr lang="en-US" sz="1600" dirty="0" smtClean="0">
                <a:latin typeface="Times New Roman" pitchFamily="18" charset="0"/>
                <a:cs typeface="Times New Roman" pitchFamily="18" charset="0"/>
              </a:rPr>
              <a:t>Devices in Public space 2 receive Packet 1 twice in Payload segments 2 and 3 using Group 1. If needed, PSC manager 2 sends packets using another group.</a:t>
            </a:r>
          </a:p>
          <a:p>
            <a:pPr marL="685800" lvl="1" indent="-228600">
              <a:buFont typeface="Arial" pitchFamily="34" charset="0"/>
              <a:buChar char="•"/>
            </a:pPr>
            <a:endParaRPr lang="en-US" sz="1600" dirty="0" smtClean="0">
              <a:latin typeface="Times New Roman" pitchFamily="18" charset="0"/>
              <a:cs typeface="Times New Roman" pitchFamily="18" charset="0"/>
            </a:endParaRPr>
          </a:p>
          <a:p>
            <a:pPr marL="228600" indent="-228600">
              <a:buFont typeface="Arial" pitchFamily="34" charset="0"/>
              <a:buChar char="•"/>
            </a:pPr>
            <a:r>
              <a:rPr lang="en-US" sz="1600" dirty="0" smtClean="0">
                <a:latin typeface="Times New Roman" pitchFamily="18" charset="0"/>
                <a:cs typeface="Times New Roman" pitchFamily="18" charset="0"/>
              </a:rPr>
              <a:t>Every other payload segment a device can have soft handover by receiving a packet from two adjacent PSC managers, for ex., a device receives Packet 1 in Payload segment 2 from both PSC managers 1 and 2: </a:t>
            </a:r>
            <a:r>
              <a:rPr lang="en-US" sz="1600" b="1" dirty="0" smtClean="0">
                <a:solidFill>
                  <a:srgbClr val="FF0000"/>
                </a:solidFill>
                <a:latin typeface="Times New Roman" pitchFamily="18" charset="0"/>
                <a:cs typeface="Times New Roman" pitchFamily="18" charset="0"/>
              </a:rPr>
              <a:t>instantaneous handover</a:t>
            </a:r>
            <a:r>
              <a:rPr lang="en-US" sz="1600" dirty="0" smtClean="0">
                <a:latin typeface="Times New Roman" pitchFamily="18" charset="0"/>
                <a:cs typeface="Times New Roman" pitchFamily="18" charset="0"/>
              </a:rPr>
              <a:t>.</a:t>
            </a:r>
          </a:p>
          <a:p>
            <a:pPr marL="228600" indent="-228600">
              <a:buFont typeface="Arial" pitchFamily="34" charset="0"/>
              <a:buChar char="•"/>
            </a:pPr>
            <a:r>
              <a:rPr lang="en-US" sz="1600" b="1" dirty="0" smtClean="0">
                <a:solidFill>
                  <a:srgbClr val="FF0000"/>
                </a:solidFill>
                <a:latin typeface="Times New Roman" pitchFamily="18" charset="0"/>
                <a:cs typeface="Times New Roman" pitchFamily="18" charset="0"/>
              </a:rPr>
              <a:t>Delay due to this relay/handover is two payload segment periods: 1/2 throughput.</a:t>
            </a:r>
            <a:endParaRPr lang="en-US" sz="1600" dirty="0" smtClean="0">
              <a:latin typeface="Times New Roman" pitchFamily="18" charset="0"/>
              <a:cs typeface="Times New Roman" pitchFamily="18" charset="0"/>
            </a:endParaRPr>
          </a:p>
        </p:txBody>
      </p:sp>
      <p:sp>
        <p:nvSpPr>
          <p:cNvPr id="49" name="Rectangle 48"/>
          <p:cNvSpPr/>
          <p:nvPr/>
        </p:nvSpPr>
        <p:spPr>
          <a:xfrm>
            <a:off x="838200" y="5419130"/>
            <a:ext cx="372170" cy="377315"/>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rgbClr val="0070C0"/>
                </a:solidFill>
              </a:rPr>
              <a:t>sync</a:t>
            </a:r>
            <a:endParaRPr lang="en-US" sz="1200" dirty="0">
              <a:solidFill>
                <a:srgbClr val="0070C0"/>
              </a:solidFill>
            </a:endParaRPr>
          </a:p>
        </p:txBody>
      </p:sp>
      <p:sp>
        <p:nvSpPr>
          <p:cNvPr id="50" name="Rectangle 49"/>
          <p:cNvSpPr/>
          <p:nvPr/>
        </p:nvSpPr>
        <p:spPr>
          <a:xfrm>
            <a:off x="1219200" y="5419130"/>
            <a:ext cx="1010177" cy="377315"/>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rgbClr val="00B050"/>
              </a:solidFill>
            </a:endParaRPr>
          </a:p>
        </p:txBody>
      </p:sp>
      <p:sp>
        <p:nvSpPr>
          <p:cNvPr id="51" name="Rectangle 50"/>
          <p:cNvSpPr/>
          <p:nvPr/>
        </p:nvSpPr>
        <p:spPr>
          <a:xfrm>
            <a:off x="2209800" y="5419130"/>
            <a:ext cx="372170" cy="377315"/>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rgbClr val="0070C0"/>
                </a:solidFill>
              </a:rPr>
              <a:t>sync</a:t>
            </a:r>
            <a:endParaRPr lang="en-US" sz="1200" dirty="0">
              <a:solidFill>
                <a:srgbClr val="0070C0"/>
              </a:solidFill>
            </a:endParaRPr>
          </a:p>
        </p:txBody>
      </p:sp>
      <p:sp>
        <p:nvSpPr>
          <p:cNvPr id="52" name="Rectangle 51"/>
          <p:cNvSpPr/>
          <p:nvPr/>
        </p:nvSpPr>
        <p:spPr>
          <a:xfrm>
            <a:off x="2590800" y="5419130"/>
            <a:ext cx="1010177" cy="377315"/>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00B050"/>
                </a:solidFill>
              </a:rPr>
              <a:t>Packet 1</a:t>
            </a:r>
            <a:endParaRPr lang="en-US" sz="1400" dirty="0">
              <a:solidFill>
                <a:srgbClr val="00B050"/>
              </a:solidFill>
            </a:endParaRPr>
          </a:p>
        </p:txBody>
      </p:sp>
      <p:sp>
        <p:nvSpPr>
          <p:cNvPr id="53" name="Rectangle 52"/>
          <p:cNvSpPr/>
          <p:nvPr/>
        </p:nvSpPr>
        <p:spPr>
          <a:xfrm>
            <a:off x="7239000" y="5419130"/>
            <a:ext cx="372170" cy="377315"/>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rgbClr val="0070C0"/>
                </a:solidFill>
              </a:rPr>
              <a:t>sync</a:t>
            </a:r>
            <a:endParaRPr lang="en-US" sz="1200" dirty="0">
              <a:solidFill>
                <a:srgbClr val="0070C0"/>
              </a:solidFill>
            </a:endParaRPr>
          </a:p>
        </p:txBody>
      </p:sp>
      <p:sp>
        <p:nvSpPr>
          <p:cNvPr id="54" name="Rectangle 53"/>
          <p:cNvSpPr/>
          <p:nvPr/>
        </p:nvSpPr>
        <p:spPr>
          <a:xfrm>
            <a:off x="7620000" y="5410200"/>
            <a:ext cx="1010177" cy="377315"/>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rgbClr val="FF0000"/>
              </a:solidFill>
            </a:endParaRPr>
          </a:p>
        </p:txBody>
      </p:sp>
      <p:cxnSp>
        <p:nvCxnSpPr>
          <p:cNvPr id="55" name="Straight Connector 54"/>
          <p:cNvCxnSpPr/>
          <p:nvPr/>
        </p:nvCxnSpPr>
        <p:spPr>
          <a:xfrm>
            <a:off x="6400800" y="5647730"/>
            <a:ext cx="797508" cy="0"/>
          </a:xfrm>
          <a:prstGeom prst="line">
            <a:avLst/>
          </a:prstGeom>
          <a:ln w="76200">
            <a:solidFill>
              <a:srgbClr val="002060"/>
            </a:solidFill>
            <a:prstDash val="sysDot"/>
          </a:ln>
        </p:spPr>
        <p:style>
          <a:lnRef idx="1">
            <a:schemeClr val="accent1"/>
          </a:lnRef>
          <a:fillRef idx="0">
            <a:schemeClr val="accent1"/>
          </a:fillRef>
          <a:effectRef idx="0">
            <a:schemeClr val="accent1"/>
          </a:effectRef>
          <a:fontRef idx="minor">
            <a:schemeClr val="tx1"/>
          </a:fontRef>
        </p:style>
      </p:cxnSp>
      <p:sp>
        <p:nvSpPr>
          <p:cNvPr id="56" name="Rectangle 55"/>
          <p:cNvSpPr/>
          <p:nvPr/>
        </p:nvSpPr>
        <p:spPr>
          <a:xfrm>
            <a:off x="457200" y="5410200"/>
            <a:ext cx="372170" cy="377315"/>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rgbClr val="0070C0"/>
                </a:solidFill>
              </a:rPr>
              <a:t>FCH</a:t>
            </a:r>
            <a:endParaRPr lang="en-US" sz="1200" dirty="0">
              <a:solidFill>
                <a:srgbClr val="0070C0"/>
              </a:solidFill>
            </a:endParaRPr>
          </a:p>
        </p:txBody>
      </p:sp>
      <p:sp>
        <p:nvSpPr>
          <p:cNvPr id="57" name="Rectangle 56"/>
          <p:cNvSpPr/>
          <p:nvPr/>
        </p:nvSpPr>
        <p:spPr>
          <a:xfrm>
            <a:off x="3581400" y="5419130"/>
            <a:ext cx="372170" cy="377315"/>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rgbClr val="0070C0"/>
                </a:solidFill>
              </a:rPr>
              <a:t>sync</a:t>
            </a:r>
            <a:endParaRPr lang="en-US" sz="1200" dirty="0">
              <a:solidFill>
                <a:srgbClr val="0070C0"/>
              </a:solidFill>
            </a:endParaRPr>
          </a:p>
        </p:txBody>
      </p:sp>
      <p:sp>
        <p:nvSpPr>
          <p:cNvPr id="58" name="Rectangle 57"/>
          <p:cNvSpPr/>
          <p:nvPr/>
        </p:nvSpPr>
        <p:spPr>
          <a:xfrm>
            <a:off x="3962400" y="5419130"/>
            <a:ext cx="1010177" cy="377315"/>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00B050"/>
                </a:solidFill>
              </a:rPr>
              <a:t>Packet 1</a:t>
            </a:r>
          </a:p>
          <a:p>
            <a:pPr algn="ctr"/>
            <a:r>
              <a:rPr lang="en-US" sz="1400" dirty="0" smtClean="0">
                <a:solidFill>
                  <a:srgbClr val="FF0000"/>
                </a:solidFill>
              </a:rPr>
              <a:t>Packet 1</a:t>
            </a:r>
            <a:endParaRPr lang="en-US" sz="1400" dirty="0">
              <a:solidFill>
                <a:srgbClr val="FF0000"/>
              </a:solidFill>
            </a:endParaRPr>
          </a:p>
        </p:txBody>
      </p:sp>
      <p:sp>
        <p:nvSpPr>
          <p:cNvPr id="59" name="TextBox 58"/>
          <p:cNvSpPr txBox="1"/>
          <p:nvPr/>
        </p:nvSpPr>
        <p:spPr>
          <a:xfrm>
            <a:off x="609600" y="4953000"/>
            <a:ext cx="2494465" cy="338554"/>
          </a:xfrm>
          <a:prstGeom prst="rect">
            <a:avLst/>
          </a:prstGeom>
          <a:solidFill>
            <a:srgbClr val="FFFF00"/>
          </a:solidFill>
        </p:spPr>
        <p:txBody>
          <a:bodyPr wrap="none" rtlCol="0">
            <a:spAutoFit/>
          </a:bodyPr>
          <a:lstStyle/>
          <a:p>
            <a:r>
              <a:rPr lang="en-US" sz="1600" dirty="0" smtClean="0">
                <a:solidFill>
                  <a:srgbClr val="FF0000"/>
                </a:solidFill>
              </a:rPr>
              <a:t>Public space 2 PSC manager</a:t>
            </a:r>
            <a:endParaRPr lang="en-US" sz="1600" dirty="0">
              <a:solidFill>
                <a:srgbClr val="FF0000"/>
              </a:solidFill>
            </a:endParaRPr>
          </a:p>
        </p:txBody>
      </p:sp>
      <p:sp>
        <p:nvSpPr>
          <p:cNvPr id="63" name="Rectangle 62"/>
          <p:cNvSpPr/>
          <p:nvPr/>
        </p:nvSpPr>
        <p:spPr>
          <a:xfrm>
            <a:off x="4953000" y="5410200"/>
            <a:ext cx="372170" cy="377315"/>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rgbClr val="0070C0"/>
                </a:solidFill>
              </a:rPr>
              <a:t>sync</a:t>
            </a:r>
            <a:endParaRPr lang="en-US" sz="1200" dirty="0">
              <a:solidFill>
                <a:srgbClr val="0070C0"/>
              </a:solidFill>
            </a:endParaRPr>
          </a:p>
        </p:txBody>
      </p:sp>
      <p:sp>
        <p:nvSpPr>
          <p:cNvPr id="64" name="Rectangle 63"/>
          <p:cNvSpPr/>
          <p:nvPr/>
        </p:nvSpPr>
        <p:spPr>
          <a:xfrm>
            <a:off x="5334000" y="5410200"/>
            <a:ext cx="1010177" cy="377315"/>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00B050"/>
                </a:solidFill>
              </a:rPr>
              <a:t>Packet 2</a:t>
            </a:r>
          </a:p>
          <a:p>
            <a:pPr algn="ctr"/>
            <a:r>
              <a:rPr lang="en-US" sz="1400" dirty="0" smtClean="0">
                <a:solidFill>
                  <a:srgbClr val="FF0000"/>
                </a:solidFill>
              </a:rPr>
              <a:t>Packet 1</a:t>
            </a:r>
            <a:endParaRPr lang="en-US" sz="1400" dirty="0">
              <a:solidFill>
                <a:srgbClr val="FF0000"/>
              </a:solidFill>
            </a:endParaRPr>
          </a:p>
        </p:txBody>
      </p:sp>
      <p:sp>
        <p:nvSpPr>
          <p:cNvPr id="66" name="Rectangle 65"/>
          <p:cNvSpPr/>
          <p:nvPr/>
        </p:nvSpPr>
        <p:spPr>
          <a:xfrm>
            <a:off x="7620000" y="5867400"/>
            <a:ext cx="1087459" cy="431465"/>
          </a:xfrm>
          <a:prstGeom prst="rect">
            <a:avLst/>
          </a:prstGeom>
        </p:spPr>
        <p:txBody>
          <a:bodyPr wrap="square">
            <a:spAutoFit/>
          </a:bodyPr>
          <a:lstStyle/>
          <a:p>
            <a:pPr algn="ctr">
              <a:lnSpc>
                <a:spcPts val="1300"/>
              </a:lnSpc>
            </a:pPr>
            <a:r>
              <a:rPr lang="en-US" sz="1400" b="1" dirty="0" smtClean="0">
                <a:solidFill>
                  <a:srgbClr val="00B0F0"/>
                </a:solidFill>
              </a:rPr>
              <a:t>Payload segment 15</a:t>
            </a:r>
            <a:endParaRPr lang="en-US" sz="1400" b="1" dirty="0">
              <a:solidFill>
                <a:srgbClr val="00B0F0"/>
              </a:solidFill>
            </a:endParaRPr>
          </a:p>
        </p:txBody>
      </p:sp>
      <p:sp>
        <p:nvSpPr>
          <p:cNvPr id="67" name="Rectangle 66"/>
          <p:cNvSpPr/>
          <p:nvPr/>
        </p:nvSpPr>
        <p:spPr>
          <a:xfrm>
            <a:off x="5334000" y="5867400"/>
            <a:ext cx="1087459" cy="431465"/>
          </a:xfrm>
          <a:prstGeom prst="rect">
            <a:avLst/>
          </a:prstGeom>
        </p:spPr>
        <p:txBody>
          <a:bodyPr wrap="square">
            <a:spAutoFit/>
          </a:bodyPr>
          <a:lstStyle/>
          <a:p>
            <a:pPr algn="ctr">
              <a:lnSpc>
                <a:spcPts val="1300"/>
              </a:lnSpc>
            </a:pPr>
            <a:r>
              <a:rPr lang="en-US" sz="1400" b="1" dirty="0" smtClean="0">
                <a:solidFill>
                  <a:srgbClr val="00B0F0"/>
                </a:solidFill>
              </a:rPr>
              <a:t>Payload segment 3</a:t>
            </a:r>
            <a:endParaRPr lang="en-US" sz="1400" b="1" dirty="0">
              <a:solidFill>
                <a:srgbClr val="00B0F0"/>
              </a:solidFill>
            </a:endParaRPr>
          </a:p>
        </p:txBody>
      </p:sp>
      <p:sp>
        <p:nvSpPr>
          <p:cNvPr id="68" name="Rectangle 67"/>
          <p:cNvSpPr/>
          <p:nvPr/>
        </p:nvSpPr>
        <p:spPr>
          <a:xfrm>
            <a:off x="3886200" y="5867400"/>
            <a:ext cx="1087459" cy="431465"/>
          </a:xfrm>
          <a:prstGeom prst="rect">
            <a:avLst/>
          </a:prstGeom>
        </p:spPr>
        <p:txBody>
          <a:bodyPr wrap="square">
            <a:spAutoFit/>
          </a:bodyPr>
          <a:lstStyle/>
          <a:p>
            <a:pPr algn="ctr">
              <a:lnSpc>
                <a:spcPts val="1300"/>
              </a:lnSpc>
            </a:pPr>
            <a:r>
              <a:rPr lang="en-US" sz="1400" b="1" dirty="0" smtClean="0">
                <a:solidFill>
                  <a:srgbClr val="00B0F0"/>
                </a:solidFill>
              </a:rPr>
              <a:t>Payload segment 2</a:t>
            </a:r>
            <a:endParaRPr lang="en-US" sz="1400" b="1" dirty="0">
              <a:solidFill>
                <a:srgbClr val="00B0F0"/>
              </a:solidFill>
            </a:endParaRPr>
          </a:p>
        </p:txBody>
      </p:sp>
      <p:sp>
        <p:nvSpPr>
          <p:cNvPr id="69" name="Rectangle 68"/>
          <p:cNvSpPr/>
          <p:nvPr/>
        </p:nvSpPr>
        <p:spPr>
          <a:xfrm>
            <a:off x="2514600" y="5867400"/>
            <a:ext cx="1087459" cy="431465"/>
          </a:xfrm>
          <a:prstGeom prst="rect">
            <a:avLst/>
          </a:prstGeom>
        </p:spPr>
        <p:txBody>
          <a:bodyPr wrap="square">
            <a:spAutoFit/>
          </a:bodyPr>
          <a:lstStyle/>
          <a:p>
            <a:pPr algn="ctr">
              <a:lnSpc>
                <a:spcPts val="1300"/>
              </a:lnSpc>
            </a:pPr>
            <a:r>
              <a:rPr lang="en-US" sz="1400" b="1" dirty="0" smtClean="0">
                <a:solidFill>
                  <a:srgbClr val="00B0F0"/>
                </a:solidFill>
              </a:rPr>
              <a:t>Payload segment 1</a:t>
            </a:r>
            <a:endParaRPr lang="en-US" sz="1400" b="1" dirty="0">
              <a:solidFill>
                <a:srgbClr val="00B0F0"/>
              </a:solidFill>
            </a:endParaRPr>
          </a:p>
        </p:txBody>
      </p:sp>
      <p:sp>
        <p:nvSpPr>
          <p:cNvPr id="70" name="Rectangle 69"/>
          <p:cNvSpPr/>
          <p:nvPr/>
        </p:nvSpPr>
        <p:spPr>
          <a:xfrm>
            <a:off x="1143000" y="5867400"/>
            <a:ext cx="1087459" cy="431465"/>
          </a:xfrm>
          <a:prstGeom prst="rect">
            <a:avLst/>
          </a:prstGeom>
        </p:spPr>
        <p:txBody>
          <a:bodyPr wrap="square">
            <a:spAutoFit/>
          </a:bodyPr>
          <a:lstStyle/>
          <a:p>
            <a:pPr algn="ctr">
              <a:lnSpc>
                <a:spcPts val="1300"/>
              </a:lnSpc>
            </a:pPr>
            <a:r>
              <a:rPr lang="en-US" sz="1400" b="1" dirty="0" smtClean="0">
                <a:solidFill>
                  <a:srgbClr val="00B0F0"/>
                </a:solidFill>
              </a:rPr>
              <a:t>Payload segment 0</a:t>
            </a:r>
            <a:endParaRPr lang="en-US" sz="1400" b="1" dirty="0">
              <a:solidFill>
                <a:srgbClr val="00B0F0"/>
              </a:solidFill>
            </a:endParaRPr>
          </a:p>
        </p:txBody>
      </p:sp>
      <p:sp>
        <p:nvSpPr>
          <p:cNvPr id="65" name="TextBox 64"/>
          <p:cNvSpPr txBox="1"/>
          <p:nvPr/>
        </p:nvSpPr>
        <p:spPr>
          <a:xfrm>
            <a:off x="6463213" y="4953000"/>
            <a:ext cx="2283317" cy="338554"/>
          </a:xfrm>
          <a:prstGeom prst="rect">
            <a:avLst/>
          </a:prstGeom>
          <a:solidFill>
            <a:schemeClr val="accent3">
              <a:lumMod val="40000"/>
              <a:lumOff val="60000"/>
            </a:schemeClr>
          </a:solidFill>
        </p:spPr>
        <p:txBody>
          <a:bodyPr wrap="none" rtlCol="0">
            <a:spAutoFit/>
          </a:bodyPr>
          <a:lstStyle/>
          <a:p>
            <a:pPr algn="r"/>
            <a:r>
              <a:rPr lang="en-US" sz="1600" dirty="0" smtClean="0">
                <a:solidFill>
                  <a:srgbClr val="00B050"/>
                </a:solidFill>
              </a:rPr>
              <a:t>RX: Groups 1</a:t>
            </a:r>
            <a:r>
              <a:rPr lang="en-US" sz="1600" i="1" dirty="0" smtClean="0">
                <a:solidFill>
                  <a:srgbClr val="00B050"/>
                </a:solidFill>
              </a:rPr>
              <a:t> </a:t>
            </a:r>
            <a:r>
              <a:rPr lang="en-US" sz="1600" dirty="0" smtClean="0">
                <a:solidFill>
                  <a:srgbClr val="FF0000"/>
                </a:solidFill>
              </a:rPr>
              <a:t>TX: Group 1</a:t>
            </a:r>
            <a:endParaRPr lang="en-US" sz="1600" dirty="0">
              <a:solidFill>
                <a:srgbClr val="FF0000"/>
              </a:solidFill>
            </a:endParaRPr>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ts val="3000"/>
              </a:lnSpc>
            </a:pPr>
            <a:r>
              <a:rPr lang="en-US" altLang="ko-KR" sz="3200" b="1" i="1" dirty="0" smtClean="0">
                <a:solidFill>
                  <a:srgbClr val="00B0F0"/>
                </a:solidFill>
              </a:rPr>
              <a:t>RANGE EXTENSION AND SOFT HANDOVER (6)</a:t>
            </a:r>
            <a:endParaRPr lang="en-US" sz="2000" dirty="0">
              <a:solidFill>
                <a:srgbClr val="00B0F0"/>
              </a:solidFill>
              <a:cs typeface="Times New Roman" pitchFamily="18" charset="0"/>
            </a:endParaRPr>
          </a:p>
        </p:txBody>
      </p:sp>
      <p:sp>
        <p:nvSpPr>
          <p:cNvPr id="9" name="TextBox 8"/>
          <p:cNvSpPr txBox="1"/>
          <p:nvPr/>
        </p:nvSpPr>
        <p:spPr>
          <a:xfrm>
            <a:off x="4191000" y="6400800"/>
            <a:ext cx="914400" cy="307777"/>
          </a:xfrm>
          <a:prstGeom prst="rect">
            <a:avLst/>
          </a:prstGeom>
          <a:noFill/>
        </p:spPr>
        <p:txBody>
          <a:bodyPr wrap="square" rtlCol="0">
            <a:spAutoFit/>
          </a:bodyPr>
          <a:lstStyle/>
          <a:p>
            <a:r>
              <a:rPr lang="en-US" sz="1400" dirty="0" smtClean="0">
                <a:latin typeface="Times New Roman" pitchFamily="18" charset="0"/>
                <a:cs typeface="Times New Roman" pitchFamily="18" charset="0"/>
              </a:rPr>
              <a:t>Slide 106</a:t>
            </a:r>
            <a:endParaRPr lang="en-US" sz="1400" dirty="0">
              <a:latin typeface="Times New Roman" pitchFamily="18" charset="0"/>
              <a:cs typeface="Times New Roman" pitchFamily="18" charset="0"/>
            </a:endParaRPr>
          </a:p>
        </p:txBody>
      </p:sp>
      <p:sp>
        <p:nvSpPr>
          <p:cNvPr id="31" name="TextBox 30"/>
          <p:cNvSpPr txBox="1"/>
          <p:nvPr/>
        </p:nvSpPr>
        <p:spPr>
          <a:xfrm>
            <a:off x="533400" y="1447800"/>
            <a:ext cx="8077200" cy="400110"/>
          </a:xfrm>
          <a:prstGeom prst="rect">
            <a:avLst/>
          </a:prstGeom>
          <a:noFill/>
        </p:spPr>
        <p:txBody>
          <a:bodyPr wrap="square" rtlCol="0">
            <a:spAutoFit/>
          </a:bodyPr>
          <a:lstStyle/>
          <a:p>
            <a:pPr marL="228600" indent="-228600"/>
            <a:r>
              <a:rPr lang="en-US" sz="2000" b="1" u="sng" dirty="0" smtClean="0">
                <a:latin typeface="Times New Roman" pitchFamily="18" charset="0"/>
                <a:cs typeface="Times New Roman" pitchFamily="18" charset="0"/>
              </a:rPr>
              <a:t>Up: through PSC managers for range extension and soft handover</a:t>
            </a:r>
            <a:endParaRPr lang="en-US" sz="1600" dirty="0" smtClean="0">
              <a:latin typeface="Times New Roman" pitchFamily="18" charset="0"/>
              <a:cs typeface="Times New Roman" pitchFamily="18" charset="0"/>
            </a:endParaRPr>
          </a:p>
        </p:txBody>
      </p:sp>
      <p:sp>
        <p:nvSpPr>
          <p:cNvPr id="5" name="Rectangle 4"/>
          <p:cNvSpPr/>
          <p:nvPr/>
        </p:nvSpPr>
        <p:spPr>
          <a:xfrm>
            <a:off x="838200" y="3657600"/>
            <a:ext cx="372170" cy="377315"/>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rgbClr val="0070C0"/>
                </a:solidFill>
              </a:rPr>
              <a:t>sync</a:t>
            </a:r>
            <a:endParaRPr lang="en-US" sz="1200" dirty="0">
              <a:solidFill>
                <a:srgbClr val="0070C0"/>
              </a:solidFill>
            </a:endParaRPr>
          </a:p>
        </p:txBody>
      </p:sp>
      <p:sp>
        <p:nvSpPr>
          <p:cNvPr id="6" name="Rectangle 5"/>
          <p:cNvSpPr/>
          <p:nvPr/>
        </p:nvSpPr>
        <p:spPr>
          <a:xfrm>
            <a:off x="1219200" y="3657600"/>
            <a:ext cx="1010177" cy="377315"/>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00B050"/>
                </a:solidFill>
              </a:rPr>
              <a:t>Packet 1</a:t>
            </a:r>
            <a:endParaRPr lang="en-US" sz="1400" dirty="0">
              <a:solidFill>
                <a:srgbClr val="00B050"/>
              </a:solidFill>
            </a:endParaRPr>
          </a:p>
        </p:txBody>
      </p:sp>
      <p:sp>
        <p:nvSpPr>
          <p:cNvPr id="7" name="Rectangle 6"/>
          <p:cNvSpPr/>
          <p:nvPr/>
        </p:nvSpPr>
        <p:spPr>
          <a:xfrm>
            <a:off x="2209800" y="3657600"/>
            <a:ext cx="372170" cy="377315"/>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rgbClr val="0070C0"/>
                </a:solidFill>
              </a:rPr>
              <a:t>sync</a:t>
            </a:r>
            <a:endParaRPr lang="en-US" sz="1200" dirty="0">
              <a:solidFill>
                <a:srgbClr val="0070C0"/>
              </a:solidFill>
            </a:endParaRPr>
          </a:p>
        </p:txBody>
      </p:sp>
      <p:sp>
        <p:nvSpPr>
          <p:cNvPr id="8" name="Rectangle 7"/>
          <p:cNvSpPr/>
          <p:nvPr/>
        </p:nvSpPr>
        <p:spPr>
          <a:xfrm>
            <a:off x="2590800" y="3657600"/>
            <a:ext cx="1010177" cy="377315"/>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00B050"/>
                </a:solidFill>
              </a:rPr>
              <a:t>Packet 1</a:t>
            </a:r>
          </a:p>
          <a:p>
            <a:pPr algn="ctr"/>
            <a:r>
              <a:rPr lang="en-US" sz="1400" dirty="0" smtClean="0">
                <a:solidFill>
                  <a:srgbClr val="FF0000"/>
                </a:solidFill>
              </a:rPr>
              <a:t>Packet 1</a:t>
            </a:r>
            <a:endParaRPr lang="en-US" sz="1400" dirty="0">
              <a:solidFill>
                <a:srgbClr val="FF0000"/>
              </a:solidFill>
            </a:endParaRPr>
          </a:p>
        </p:txBody>
      </p:sp>
      <p:sp>
        <p:nvSpPr>
          <p:cNvPr id="10" name="Rectangle 9"/>
          <p:cNvSpPr/>
          <p:nvPr/>
        </p:nvSpPr>
        <p:spPr>
          <a:xfrm>
            <a:off x="7239000" y="3657600"/>
            <a:ext cx="372170" cy="377315"/>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rgbClr val="0070C0"/>
                </a:solidFill>
              </a:rPr>
              <a:t>sync</a:t>
            </a:r>
            <a:endParaRPr lang="en-US" sz="1200" dirty="0">
              <a:solidFill>
                <a:srgbClr val="0070C0"/>
              </a:solidFill>
            </a:endParaRPr>
          </a:p>
        </p:txBody>
      </p:sp>
      <p:sp>
        <p:nvSpPr>
          <p:cNvPr id="11" name="Rectangle 10"/>
          <p:cNvSpPr/>
          <p:nvPr/>
        </p:nvSpPr>
        <p:spPr>
          <a:xfrm>
            <a:off x="7620000" y="3648670"/>
            <a:ext cx="1010177" cy="377315"/>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rgbClr val="FF0000"/>
              </a:solidFill>
            </a:endParaRPr>
          </a:p>
        </p:txBody>
      </p:sp>
      <p:cxnSp>
        <p:nvCxnSpPr>
          <p:cNvPr id="12" name="Straight Connector 11"/>
          <p:cNvCxnSpPr/>
          <p:nvPr/>
        </p:nvCxnSpPr>
        <p:spPr>
          <a:xfrm>
            <a:off x="6400800" y="3886200"/>
            <a:ext cx="797508" cy="0"/>
          </a:xfrm>
          <a:prstGeom prst="line">
            <a:avLst/>
          </a:prstGeom>
          <a:ln w="76200">
            <a:solidFill>
              <a:srgbClr val="002060"/>
            </a:solidFill>
            <a:prstDash val="sysDot"/>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457200" y="3648670"/>
            <a:ext cx="372170" cy="377315"/>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rgbClr val="0070C0"/>
                </a:solidFill>
              </a:rPr>
              <a:t>FCH</a:t>
            </a:r>
            <a:endParaRPr lang="en-US" sz="1200" dirty="0">
              <a:solidFill>
                <a:srgbClr val="0070C0"/>
              </a:solidFill>
            </a:endParaRPr>
          </a:p>
        </p:txBody>
      </p:sp>
      <p:sp>
        <p:nvSpPr>
          <p:cNvPr id="47" name="Rectangle 46"/>
          <p:cNvSpPr/>
          <p:nvPr/>
        </p:nvSpPr>
        <p:spPr>
          <a:xfrm>
            <a:off x="3581400" y="3657600"/>
            <a:ext cx="372170" cy="377315"/>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rgbClr val="0070C0"/>
                </a:solidFill>
              </a:rPr>
              <a:t>sync</a:t>
            </a:r>
            <a:endParaRPr lang="en-US" sz="1200" dirty="0">
              <a:solidFill>
                <a:srgbClr val="0070C0"/>
              </a:solidFill>
            </a:endParaRPr>
          </a:p>
        </p:txBody>
      </p:sp>
      <p:sp>
        <p:nvSpPr>
          <p:cNvPr id="48" name="Rectangle 47"/>
          <p:cNvSpPr/>
          <p:nvPr/>
        </p:nvSpPr>
        <p:spPr>
          <a:xfrm>
            <a:off x="3962400" y="3657600"/>
            <a:ext cx="1010177" cy="377315"/>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00B050"/>
                </a:solidFill>
              </a:rPr>
              <a:t>Packet 2</a:t>
            </a:r>
          </a:p>
          <a:p>
            <a:pPr algn="ctr"/>
            <a:r>
              <a:rPr lang="en-US" sz="1400" dirty="0" smtClean="0">
                <a:solidFill>
                  <a:srgbClr val="FF0000"/>
                </a:solidFill>
              </a:rPr>
              <a:t>Packet 1</a:t>
            </a:r>
            <a:endParaRPr lang="en-US" sz="1400" dirty="0">
              <a:solidFill>
                <a:srgbClr val="FF0000"/>
              </a:solidFill>
            </a:endParaRPr>
          </a:p>
        </p:txBody>
      </p:sp>
      <p:sp>
        <p:nvSpPr>
          <p:cNvPr id="49" name="Rectangle 48"/>
          <p:cNvSpPr/>
          <p:nvPr/>
        </p:nvSpPr>
        <p:spPr>
          <a:xfrm>
            <a:off x="838200" y="2523530"/>
            <a:ext cx="372170" cy="377315"/>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rgbClr val="0070C0"/>
                </a:solidFill>
              </a:rPr>
              <a:t>sync</a:t>
            </a:r>
            <a:endParaRPr lang="en-US" sz="1200" dirty="0">
              <a:solidFill>
                <a:srgbClr val="0070C0"/>
              </a:solidFill>
            </a:endParaRPr>
          </a:p>
        </p:txBody>
      </p:sp>
      <p:sp>
        <p:nvSpPr>
          <p:cNvPr id="50" name="Rectangle 49"/>
          <p:cNvSpPr/>
          <p:nvPr/>
        </p:nvSpPr>
        <p:spPr>
          <a:xfrm>
            <a:off x="1219200" y="2523530"/>
            <a:ext cx="1010177" cy="377315"/>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FF0000"/>
                </a:solidFill>
              </a:rPr>
              <a:t>Packet 1</a:t>
            </a:r>
            <a:endParaRPr lang="en-US" sz="1400" dirty="0">
              <a:solidFill>
                <a:srgbClr val="FF0000"/>
              </a:solidFill>
            </a:endParaRPr>
          </a:p>
        </p:txBody>
      </p:sp>
      <p:sp>
        <p:nvSpPr>
          <p:cNvPr id="51" name="Rectangle 50"/>
          <p:cNvSpPr/>
          <p:nvPr/>
        </p:nvSpPr>
        <p:spPr>
          <a:xfrm>
            <a:off x="2209800" y="2523530"/>
            <a:ext cx="372170" cy="377315"/>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rgbClr val="0070C0"/>
                </a:solidFill>
              </a:rPr>
              <a:t>sync</a:t>
            </a:r>
            <a:endParaRPr lang="en-US" sz="1200" dirty="0">
              <a:solidFill>
                <a:srgbClr val="0070C0"/>
              </a:solidFill>
            </a:endParaRPr>
          </a:p>
        </p:txBody>
      </p:sp>
      <p:sp>
        <p:nvSpPr>
          <p:cNvPr id="52" name="Rectangle 51"/>
          <p:cNvSpPr/>
          <p:nvPr/>
        </p:nvSpPr>
        <p:spPr>
          <a:xfrm>
            <a:off x="2590800" y="2523530"/>
            <a:ext cx="1010177" cy="377315"/>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FF0000"/>
                </a:solidFill>
              </a:rPr>
              <a:t>Packet 1</a:t>
            </a:r>
            <a:endParaRPr lang="en-US" sz="1400" dirty="0">
              <a:solidFill>
                <a:srgbClr val="FF0000"/>
              </a:solidFill>
            </a:endParaRPr>
          </a:p>
        </p:txBody>
      </p:sp>
      <p:sp>
        <p:nvSpPr>
          <p:cNvPr id="53" name="Rectangle 52"/>
          <p:cNvSpPr/>
          <p:nvPr/>
        </p:nvSpPr>
        <p:spPr>
          <a:xfrm>
            <a:off x="7239000" y="2523530"/>
            <a:ext cx="372170" cy="377315"/>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rgbClr val="0070C0"/>
                </a:solidFill>
              </a:rPr>
              <a:t>sync</a:t>
            </a:r>
            <a:endParaRPr lang="en-US" sz="1200" dirty="0">
              <a:solidFill>
                <a:srgbClr val="0070C0"/>
              </a:solidFill>
            </a:endParaRPr>
          </a:p>
        </p:txBody>
      </p:sp>
      <p:sp>
        <p:nvSpPr>
          <p:cNvPr id="54" name="Rectangle 53"/>
          <p:cNvSpPr/>
          <p:nvPr/>
        </p:nvSpPr>
        <p:spPr>
          <a:xfrm>
            <a:off x="7620000" y="2514600"/>
            <a:ext cx="1010177" cy="377315"/>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rgbClr val="FF0000"/>
              </a:solidFill>
            </a:endParaRPr>
          </a:p>
        </p:txBody>
      </p:sp>
      <p:cxnSp>
        <p:nvCxnSpPr>
          <p:cNvPr id="55" name="Straight Connector 54"/>
          <p:cNvCxnSpPr/>
          <p:nvPr/>
        </p:nvCxnSpPr>
        <p:spPr>
          <a:xfrm>
            <a:off x="6400800" y="2752130"/>
            <a:ext cx="797508" cy="0"/>
          </a:xfrm>
          <a:prstGeom prst="line">
            <a:avLst/>
          </a:prstGeom>
          <a:ln w="76200">
            <a:solidFill>
              <a:srgbClr val="002060"/>
            </a:solidFill>
            <a:prstDash val="sysDot"/>
          </a:ln>
        </p:spPr>
        <p:style>
          <a:lnRef idx="1">
            <a:schemeClr val="accent1"/>
          </a:lnRef>
          <a:fillRef idx="0">
            <a:schemeClr val="accent1"/>
          </a:fillRef>
          <a:effectRef idx="0">
            <a:schemeClr val="accent1"/>
          </a:effectRef>
          <a:fontRef idx="minor">
            <a:schemeClr val="tx1"/>
          </a:fontRef>
        </p:style>
      </p:cxnSp>
      <p:sp>
        <p:nvSpPr>
          <p:cNvPr id="56" name="Rectangle 55"/>
          <p:cNvSpPr/>
          <p:nvPr/>
        </p:nvSpPr>
        <p:spPr>
          <a:xfrm>
            <a:off x="457200" y="2514600"/>
            <a:ext cx="372170" cy="377315"/>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rgbClr val="0070C0"/>
                </a:solidFill>
              </a:rPr>
              <a:t>FCH</a:t>
            </a:r>
            <a:endParaRPr lang="en-US" sz="1200" dirty="0">
              <a:solidFill>
                <a:srgbClr val="0070C0"/>
              </a:solidFill>
            </a:endParaRPr>
          </a:p>
        </p:txBody>
      </p:sp>
      <p:sp>
        <p:nvSpPr>
          <p:cNvPr id="57" name="Rectangle 56"/>
          <p:cNvSpPr/>
          <p:nvPr/>
        </p:nvSpPr>
        <p:spPr>
          <a:xfrm>
            <a:off x="3581400" y="2523530"/>
            <a:ext cx="372170" cy="377315"/>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rgbClr val="0070C0"/>
                </a:solidFill>
              </a:rPr>
              <a:t>sync</a:t>
            </a:r>
            <a:endParaRPr lang="en-US" sz="1200" dirty="0">
              <a:solidFill>
                <a:srgbClr val="0070C0"/>
              </a:solidFill>
            </a:endParaRPr>
          </a:p>
        </p:txBody>
      </p:sp>
      <p:sp>
        <p:nvSpPr>
          <p:cNvPr id="58" name="Rectangle 57"/>
          <p:cNvSpPr/>
          <p:nvPr/>
        </p:nvSpPr>
        <p:spPr>
          <a:xfrm>
            <a:off x="3962400" y="2523530"/>
            <a:ext cx="1010177" cy="377315"/>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FF0000"/>
                </a:solidFill>
              </a:rPr>
              <a:t>Packet 2</a:t>
            </a:r>
            <a:endParaRPr lang="en-US" sz="1400" dirty="0">
              <a:solidFill>
                <a:srgbClr val="FF0000"/>
              </a:solidFill>
            </a:endParaRPr>
          </a:p>
        </p:txBody>
      </p:sp>
      <p:sp>
        <p:nvSpPr>
          <p:cNvPr id="59" name="TextBox 58"/>
          <p:cNvSpPr txBox="1"/>
          <p:nvPr/>
        </p:nvSpPr>
        <p:spPr>
          <a:xfrm>
            <a:off x="609600" y="2057400"/>
            <a:ext cx="4761753" cy="338554"/>
          </a:xfrm>
          <a:prstGeom prst="rect">
            <a:avLst/>
          </a:prstGeom>
          <a:solidFill>
            <a:srgbClr val="FFFF00"/>
          </a:solidFill>
        </p:spPr>
        <p:txBody>
          <a:bodyPr wrap="none" rtlCol="0">
            <a:spAutoFit/>
          </a:bodyPr>
          <a:lstStyle/>
          <a:p>
            <a:r>
              <a:rPr lang="en-US" sz="1600" dirty="0" smtClean="0">
                <a:solidFill>
                  <a:srgbClr val="FF0000"/>
                </a:solidFill>
              </a:rPr>
              <a:t>Device </a:t>
            </a:r>
            <a:r>
              <a:rPr lang="en-US" sz="1600" i="1" dirty="0" smtClean="0">
                <a:solidFill>
                  <a:srgbClr val="FF0000"/>
                </a:solidFill>
              </a:rPr>
              <a:t>j</a:t>
            </a:r>
            <a:r>
              <a:rPr lang="en-US" sz="1600" dirty="0" smtClean="0">
                <a:solidFill>
                  <a:srgbClr val="FF0000"/>
                </a:solidFill>
              </a:rPr>
              <a:t> in Public space 2: for transfer to PSC manager 2</a:t>
            </a:r>
            <a:endParaRPr lang="en-US" sz="1600" dirty="0">
              <a:solidFill>
                <a:srgbClr val="FF0000"/>
              </a:solidFill>
            </a:endParaRPr>
          </a:p>
        </p:txBody>
      </p:sp>
      <p:sp>
        <p:nvSpPr>
          <p:cNvPr id="60" name="TextBox 59"/>
          <p:cNvSpPr txBox="1"/>
          <p:nvPr/>
        </p:nvSpPr>
        <p:spPr>
          <a:xfrm>
            <a:off x="609600" y="3200400"/>
            <a:ext cx="5148974" cy="338554"/>
          </a:xfrm>
          <a:prstGeom prst="rect">
            <a:avLst/>
          </a:prstGeom>
          <a:solidFill>
            <a:srgbClr val="FFFF00"/>
          </a:solidFill>
        </p:spPr>
        <p:txBody>
          <a:bodyPr wrap="none" rtlCol="0">
            <a:spAutoFit/>
          </a:bodyPr>
          <a:lstStyle/>
          <a:p>
            <a:r>
              <a:rPr lang="en-US" sz="1600" dirty="0" smtClean="0">
                <a:solidFill>
                  <a:srgbClr val="FF0000"/>
                </a:solidFill>
              </a:rPr>
              <a:t>Public space 2 PSC manager: for transfer to PSC manager 1</a:t>
            </a:r>
            <a:endParaRPr lang="en-US" sz="1600" dirty="0">
              <a:solidFill>
                <a:srgbClr val="FF0000"/>
              </a:solidFill>
            </a:endParaRPr>
          </a:p>
        </p:txBody>
      </p:sp>
      <p:sp>
        <p:nvSpPr>
          <p:cNvPr id="61" name="Rectangle 60"/>
          <p:cNvSpPr/>
          <p:nvPr/>
        </p:nvSpPr>
        <p:spPr>
          <a:xfrm>
            <a:off x="4953000" y="3648670"/>
            <a:ext cx="372170" cy="377315"/>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rgbClr val="0070C0"/>
                </a:solidFill>
              </a:rPr>
              <a:t>sync</a:t>
            </a:r>
            <a:endParaRPr lang="en-US" sz="1200" dirty="0">
              <a:solidFill>
                <a:srgbClr val="0070C0"/>
              </a:solidFill>
            </a:endParaRPr>
          </a:p>
        </p:txBody>
      </p:sp>
      <p:sp>
        <p:nvSpPr>
          <p:cNvPr id="62" name="Rectangle 61"/>
          <p:cNvSpPr/>
          <p:nvPr/>
        </p:nvSpPr>
        <p:spPr>
          <a:xfrm>
            <a:off x="5334000" y="3648670"/>
            <a:ext cx="1010177" cy="377315"/>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00B050"/>
                </a:solidFill>
              </a:rPr>
              <a:t>Packet 2</a:t>
            </a:r>
          </a:p>
          <a:p>
            <a:pPr algn="ctr"/>
            <a:r>
              <a:rPr lang="en-US" sz="1400" dirty="0" smtClean="0">
                <a:solidFill>
                  <a:srgbClr val="FF0000"/>
                </a:solidFill>
              </a:rPr>
              <a:t>Packet 2</a:t>
            </a:r>
            <a:endParaRPr lang="en-US" sz="1400" dirty="0">
              <a:solidFill>
                <a:srgbClr val="FF0000"/>
              </a:solidFill>
            </a:endParaRPr>
          </a:p>
        </p:txBody>
      </p:sp>
      <p:sp>
        <p:nvSpPr>
          <p:cNvPr id="63" name="Rectangle 62"/>
          <p:cNvSpPr/>
          <p:nvPr/>
        </p:nvSpPr>
        <p:spPr>
          <a:xfrm>
            <a:off x="4953000" y="2514600"/>
            <a:ext cx="372170" cy="377315"/>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rgbClr val="0070C0"/>
                </a:solidFill>
              </a:rPr>
              <a:t>sync</a:t>
            </a:r>
            <a:endParaRPr lang="en-US" sz="1200" dirty="0">
              <a:solidFill>
                <a:srgbClr val="0070C0"/>
              </a:solidFill>
            </a:endParaRPr>
          </a:p>
        </p:txBody>
      </p:sp>
      <p:sp>
        <p:nvSpPr>
          <p:cNvPr id="64" name="Rectangle 63"/>
          <p:cNvSpPr/>
          <p:nvPr/>
        </p:nvSpPr>
        <p:spPr>
          <a:xfrm>
            <a:off x="5334000" y="2514600"/>
            <a:ext cx="1010177" cy="377315"/>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FF0000"/>
                </a:solidFill>
              </a:rPr>
              <a:t>Packet 2</a:t>
            </a:r>
            <a:endParaRPr lang="en-US" sz="1400" dirty="0">
              <a:solidFill>
                <a:srgbClr val="FF0000"/>
              </a:solidFill>
            </a:endParaRPr>
          </a:p>
        </p:txBody>
      </p:sp>
      <p:sp>
        <p:nvSpPr>
          <p:cNvPr id="66" name="Rectangle 65"/>
          <p:cNvSpPr/>
          <p:nvPr/>
        </p:nvSpPr>
        <p:spPr>
          <a:xfrm>
            <a:off x="7620000" y="5867400"/>
            <a:ext cx="1087459" cy="431465"/>
          </a:xfrm>
          <a:prstGeom prst="rect">
            <a:avLst/>
          </a:prstGeom>
        </p:spPr>
        <p:txBody>
          <a:bodyPr wrap="square">
            <a:spAutoFit/>
          </a:bodyPr>
          <a:lstStyle/>
          <a:p>
            <a:pPr algn="ctr">
              <a:lnSpc>
                <a:spcPts val="1300"/>
              </a:lnSpc>
            </a:pPr>
            <a:r>
              <a:rPr lang="en-US" sz="1400" b="1" dirty="0" smtClean="0">
                <a:solidFill>
                  <a:srgbClr val="00B0F0"/>
                </a:solidFill>
              </a:rPr>
              <a:t>Payload segment 15</a:t>
            </a:r>
            <a:endParaRPr lang="en-US" sz="1400" b="1" dirty="0">
              <a:solidFill>
                <a:srgbClr val="00B0F0"/>
              </a:solidFill>
            </a:endParaRPr>
          </a:p>
        </p:txBody>
      </p:sp>
      <p:sp>
        <p:nvSpPr>
          <p:cNvPr id="67" name="Rectangle 66"/>
          <p:cNvSpPr/>
          <p:nvPr/>
        </p:nvSpPr>
        <p:spPr>
          <a:xfrm>
            <a:off x="5334000" y="5867400"/>
            <a:ext cx="1087459" cy="431465"/>
          </a:xfrm>
          <a:prstGeom prst="rect">
            <a:avLst/>
          </a:prstGeom>
        </p:spPr>
        <p:txBody>
          <a:bodyPr wrap="square">
            <a:spAutoFit/>
          </a:bodyPr>
          <a:lstStyle/>
          <a:p>
            <a:pPr algn="ctr">
              <a:lnSpc>
                <a:spcPts val="1300"/>
              </a:lnSpc>
            </a:pPr>
            <a:r>
              <a:rPr lang="en-US" sz="1400" b="1" dirty="0" smtClean="0">
                <a:solidFill>
                  <a:srgbClr val="00B0F0"/>
                </a:solidFill>
              </a:rPr>
              <a:t>Payload segment 3</a:t>
            </a:r>
            <a:endParaRPr lang="en-US" sz="1400" b="1" dirty="0">
              <a:solidFill>
                <a:srgbClr val="00B0F0"/>
              </a:solidFill>
            </a:endParaRPr>
          </a:p>
        </p:txBody>
      </p:sp>
      <p:sp>
        <p:nvSpPr>
          <p:cNvPr id="68" name="Rectangle 67"/>
          <p:cNvSpPr/>
          <p:nvPr/>
        </p:nvSpPr>
        <p:spPr>
          <a:xfrm>
            <a:off x="3886200" y="5867400"/>
            <a:ext cx="1087459" cy="431465"/>
          </a:xfrm>
          <a:prstGeom prst="rect">
            <a:avLst/>
          </a:prstGeom>
        </p:spPr>
        <p:txBody>
          <a:bodyPr wrap="square">
            <a:spAutoFit/>
          </a:bodyPr>
          <a:lstStyle/>
          <a:p>
            <a:pPr algn="ctr">
              <a:lnSpc>
                <a:spcPts val="1300"/>
              </a:lnSpc>
            </a:pPr>
            <a:r>
              <a:rPr lang="en-US" sz="1400" b="1" dirty="0" smtClean="0">
                <a:solidFill>
                  <a:srgbClr val="00B0F0"/>
                </a:solidFill>
              </a:rPr>
              <a:t>Payload segment 2</a:t>
            </a:r>
            <a:endParaRPr lang="en-US" sz="1400" b="1" dirty="0">
              <a:solidFill>
                <a:srgbClr val="00B0F0"/>
              </a:solidFill>
            </a:endParaRPr>
          </a:p>
        </p:txBody>
      </p:sp>
      <p:sp>
        <p:nvSpPr>
          <p:cNvPr id="69" name="Rectangle 68"/>
          <p:cNvSpPr/>
          <p:nvPr/>
        </p:nvSpPr>
        <p:spPr>
          <a:xfrm>
            <a:off x="2514600" y="5867400"/>
            <a:ext cx="1087459" cy="431465"/>
          </a:xfrm>
          <a:prstGeom prst="rect">
            <a:avLst/>
          </a:prstGeom>
        </p:spPr>
        <p:txBody>
          <a:bodyPr wrap="square">
            <a:spAutoFit/>
          </a:bodyPr>
          <a:lstStyle/>
          <a:p>
            <a:pPr algn="ctr">
              <a:lnSpc>
                <a:spcPts val="1300"/>
              </a:lnSpc>
            </a:pPr>
            <a:r>
              <a:rPr lang="en-US" sz="1400" b="1" dirty="0" smtClean="0">
                <a:solidFill>
                  <a:srgbClr val="00B0F0"/>
                </a:solidFill>
              </a:rPr>
              <a:t>Payload segment 1</a:t>
            </a:r>
            <a:endParaRPr lang="en-US" sz="1400" b="1" dirty="0">
              <a:solidFill>
                <a:srgbClr val="00B0F0"/>
              </a:solidFill>
            </a:endParaRPr>
          </a:p>
        </p:txBody>
      </p:sp>
      <p:sp>
        <p:nvSpPr>
          <p:cNvPr id="70" name="Rectangle 69"/>
          <p:cNvSpPr/>
          <p:nvPr/>
        </p:nvSpPr>
        <p:spPr>
          <a:xfrm>
            <a:off x="1143000" y="5867400"/>
            <a:ext cx="1087459" cy="431465"/>
          </a:xfrm>
          <a:prstGeom prst="rect">
            <a:avLst/>
          </a:prstGeom>
        </p:spPr>
        <p:txBody>
          <a:bodyPr wrap="square">
            <a:spAutoFit/>
          </a:bodyPr>
          <a:lstStyle/>
          <a:p>
            <a:pPr algn="ctr">
              <a:lnSpc>
                <a:spcPts val="1300"/>
              </a:lnSpc>
            </a:pPr>
            <a:r>
              <a:rPr lang="en-US" sz="1400" b="1" dirty="0" smtClean="0">
                <a:solidFill>
                  <a:srgbClr val="00B0F0"/>
                </a:solidFill>
              </a:rPr>
              <a:t>Payload segment 0</a:t>
            </a:r>
            <a:endParaRPr lang="en-US" sz="1400" b="1" dirty="0">
              <a:solidFill>
                <a:srgbClr val="00B0F0"/>
              </a:solidFill>
            </a:endParaRPr>
          </a:p>
        </p:txBody>
      </p:sp>
      <p:sp>
        <p:nvSpPr>
          <p:cNvPr id="71" name="Rectangle 70"/>
          <p:cNvSpPr/>
          <p:nvPr/>
        </p:nvSpPr>
        <p:spPr>
          <a:xfrm>
            <a:off x="838200" y="4733330"/>
            <a:ext cx="372170" cy="377315"/>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rgbClr val="0070C0"/>
                </a:solidFill>
              </a:rPr>
              <a:t>sync</a:t>
            </a:r>
            <a:endParaRPr lang="en-US" sz="1200" dirty="0">
              <a:solidFill>
                <a:srgbClr val="0070C0"/>
              </a:solidFill>
            </a:endParaRPr>
          </a:p>
        </p:txBody>
      </p:sp>
      <p:sp>
        <p:nvSpPr>
          <p:cNvPr id="72" name="Rectangle 71"/>
          <p:cNvSpPr/>
          <p:nvPr/>
        </p:nvSpPr>
        <p:spPr>
          <a:xfrm>
            <a:off x="1219200" y="4733330"/>
            <a:ext cx="1010177" cy="377315"/>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rgbClr val="FF0000"/>
              </a:solidFill>
            </a:endParaRPr>
          </a:p>
        </p:txBody>
      </p:sp>
      <p:sp>
        <p:nvSpPr>
          <p:cNvPr id="73" name="Rectangle 72"/>
          <p:cNvSpPr/>
          <p:nvPr/>
        </p:nvSpPr>
        <p:spPr>
          <a:xfrm>
            <a:off x="2209800" y="4733330"/>
            <a:ext cx="372170" cy="377315"/>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rgbClr val="0070C0"/>
                </a:solidFill>
              </a:rPr>
              <a:t>sync</a:t>
            </a:r>
            <a:endParaRPr lang="en-US" sz="1200" dirty="0">
              <a:solidFill>
                <a:srgbClr val="0070C0"/>
              </a:solidFill>
            </a:endParaRPr>
          </a:p>
        </p:txBody>
      </p:sp>
      <p:sp>
        <p:nvSpPr>
          <p:cNvPr id="74" name="Rectangle 73"/>
          <p:cNvSpPr/>
          <p:nvPr/>
        </p:nvSpPr>
        <p:spPr>
          <a:xfrm>
            <a:off x="2590800" y="4733330"/>
            <a:ext cx="1010177" cy="377315"/>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00B050"/>
                </a:solidFill>
              </a:rPr>
              <a:t>Packet 1</a:t>
            </a:r>
            <a:endParaRPr lang="en-US" sz="1400" dirty="0">
              <a:solidFill>
                <a:srgbClr val="00B050"/>
              </a:solidFill>
            </a:endParaRPr>
          </a:p>
        </p:txBody>
      </p:sp>
      <p:sp>
        <p:nvSpPr>
          <p:cNvPr id="75" name="Rectangle 74"/>
          <p:cNvSpPr/>
          <p:nvPr/>
        </p:nvSpPr>
        <p:spPr>
          <a:xfrm>
            <a:off x="7239000" y="4733330"/>
            <a:ext cx="372170" cy="377315"/>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rgbClr val="0070C0"/>
                </a:solidFill>
              </a:rPr>
              <a:t>sync</a:t>
            </a:r>
            <a:endParaRPr lang="en-US" sz="1200" dirty="0">
              <a:solidFill>
                <a:srgbClr val="0070C0"/>
              </a:solidFill>
            </a:endParaRPr>
          </a:p>
        </p:txBody>
      </p:sp>
      <p:sp>
        <p:nvSpPr>
          <p:cNvPr id="76" name="Rectangle 75"/>
          <p:cNvSpPr/>
          <p:nvPr/>
        </p:nvSpPr>
        <p:spPr>
          <a:xfrm>
            <a:off x="7620000" y="4724400"/>
            <a:ext cx="1010177" cy="377315"/>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rgbClr val="FF0000"/>
              </a:solidFill>
            </a:endParaRPr>
          </a:p>
        </p:txBody>
      </p:sp>
      <p:cxnSp>
        <p:nvCxnSpPr>
          <p:cNvPr id="77" name="Straight Connector 76"/>
          <p:cNvCxnSpPr/>
          <p:nvPr/>
        </p:nvCxnSpPr>
        <p:spPr>
          <a:xfrm>
            <a:off x="6400800" y="4961930"/>
            <a:ext cx="797508" cy="0"/>
          </a:xfrm>
          <a:prstGeom prst="line">
            <a:avLst/>
          </a:prstGeom>
          <a:ln w="76200">
            <a:solidFill>
              <a:srgbClr val="002060"/>
            </a:solidFill>
            <a:prstDash val="sysDot"/>
          </a:ln>
        </p:spPr>
        <p:style>
          <a:lnRef idx="1">
            <a:schemeClr val="accent1"/>
          </a:lnRef>
          <a:fillRef idx="0">
            <a:schemeClr val="accent1"/>
          </a:fillRef>
          <a:effectRef idx="0">
            <a:schemeClr val="accent1"/>
          </a:effectRef>
          <a:fontRef idx="minor">
            <a:schemeClr val="tx1"/>
          </a:fontRef>
        </p:style>
      </p:cxnSp>
      <p:sp>
        <p:nvSpPr>
          <p:cNvPr id="78" name="Rectangle 77"/>
          <p:cNvSpPr/>
          <p:nvPr/>
        </p:nvSpPr>
        <p:spPr>
          <a:xfrm>
            <a:off x="457200" y="4724400"/>
            <a:ext cx="372170" cy="377315"/>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rgbClr val="0070C0"/>
                </a:solidFill>
              </a:rPr>
              <a:t>FCH</a:t>
            </a:r>
            <a:endParaRPr lang="en-US" sz="1200" dirty="0">
              <a:solidFill>
                <a:srgbClr val="0070C0"/>
              </a:solidFill>
            </a:endParaRPr>
          </a:p>
        </p:txBody>
      </p:sp>
      <p:sp>
        <p:nvSpPr>
          <p:cNvPr id="79" name="Rectangle 78"/>
          <p:cNvSpPr/>
          <p:nvPr/>
        </p:nvSpPr>
        <p:spPr>
          <a:xfrm>
            <a:off x="3581400" y="4733330"/>
            <a:ext cx="372170" cy="377315"/>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rgbClr val="0070C0"/>
                </a:solidFill>
              </a:rPr>
              <a:t>sync</a:t>
            </a:r>
            <a:endParaRPr lang="en-US" sz="1200" dirty="0">
              <a:solidFill>
                <a:srgbClr val="0070C0"/>
              </a:solidFill>
            </a:endParaRPr>
          </a:p>
        </p:txBody>
      </p:sp>
      <p:sp>
        <p:nvSpPr>
          <p:cNvPr id="80" name="Rectangle 79"/>
          <p:cNvSpPr/>
          <p:nvPr/>
        </p:nvSpPr>
        <p:spPr>
          <a:xfrm>
            <a:off x="3962400" y="4733330"/>
            <a:ext cx="1010177" cy="377315"/>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00B050"/>
                </a:solidFill>
              </a:rPr>
              <a:t>Packet 1</a:t>
            </a:r>
          </a:p>
          <a:p>
            <a:pPr algn="ctr"/>
            <a:r>
              <a:rPr lang="en-US" sz="1400" dirty="0" smtClean="0">
                <a:solidFill>
                  <a:srgbClr val="FF0000"/>
                </a:solidFill>
              </a:rPr>
              <a:t>Packet 1</a:t>
            </a:r>
            <a:endParaRPr lang="en-US" sz="1400" dirty="0">
              <a:solidFill>
                <a:srgbClr val="FF0000"/>
              </a:solidFill>
            </a:endParaRPr>
          </a:p>
        </p:txBody>
      </p:sp>
      <p:sp>
        <p:nvSpPr>
          <p:cNvPr id="81" name="TextBox 80"/>
          <p:cNvSpPr txBox="1"/>
          <p:nvPr/>
        </p:nvSpPr>
        <p:spPr>
          <a:xfrm>
            <a:off x="609600" y="4276130"/>
            <a:ext cx="2494465" cy="338554"/>
          </a:xfrm>
          <a:prstGeom prst="rect">
            <a:avLst/>
          </a:prstGeom>
          <a:solidFill>
            <a:srgbClr val="FFFF00"/>
          </a:solidFill>
        </p:spPr>
        <p:txBody>
          <a:bodyPr wrap="none" rtlCol="0">
            <a:spAutoFit/>
          </a:bodyPr>
          <a:lstStyle/>
          <a:p>
            <a:r>
              <a:rPr lang="en-US" sz="1600" dirty="0" smtClean="0">
                <a:solidFill>
                  <a:srgbClr val="FF0000"/>
                </a:solidFill>
              </a:rPr>
              <a:t>Public space 1 PSC manager</a:t>
            </a:r>
            <a:endParaRPr lang="en-US" sz="1600" dirty="0">
              <a:solidFill>
                <a:srgbClr val="FF0000"/>
              </a:solidFill>
            </a:endParaRPr>
          </a:p>
        </p:txBody>
      </p:sp>
      <p:sp>
        <p:nvSpPr>
          <p:cNvPr id="82" name="Rectangle 81"/>
          <p:cNvSpPr/>
          <p:nvPr/>
        </p:nvSpPr>
        <p:spPr>
          <a:xfrm>
            <a:off x="4953000" y="4724400"/>
            <a:ext cx="372170" cy="377315"/>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rgbClr val="0070C0"/>
                </a:solidFill>
              </a:rPr>
              <a:t>sync</a:t>
            </a:r>
            <a:endParaRPr lang="en-US" sz="1200" dirty="0">
              <a:solidFill>
                <a:srgbClr val="0070C0"/>
              </a:solidFill>
            </a:endParaRPr>
          </a:p>
        </p:txBody>
      </p:sp>
      <p:sp>
        <p:nvSpPr>
          <p:cNvPr id="83" name="Rectangle 82"/>
          <p:cNvSpPr/>
          <p:nvPr/>
        </p:nvSpPr>
        <p:spPr>
          <a:xfrm>
            <a:off x="5334000" y="4724400"/>
            <a:ext cx="1010177" cy="377315"/>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00B050"/>
                </a:solidFill>
              </a:rPr>
              <a:t>Packet 2</a:t>
            </a:r>
          </a:p>
          <a:p>
            <a:pPr algn="ctr"/>
            <a:r>
              <a:rPr lang="en-US" sz="1400" dirty="0" smtClean="0">
                <a:solidFill>
                  <a:srgbClr val="FF0000"/>
                </a:solidFill>
              </a:rPr>
              <a:t>Packet 1</a:t>
            </a:r>
            <a:endParaRPr lang="en-US" sz="1400" dirty="0">
              <a:solidFill>
                <a:srgbClr val="FF0000"/>
              </a:solidFill>
            </a:endParaRPr>
          </a:p>
        </p:txBody>
      </p:sp>
      <p:cxnSp>
        <p:nvCxnSpPr>
          <p:cNvPr id="85" name="Straight Connector 84"/>
          <p:cNvCxnSpPr/>
          <p:nvPr/>
        </p:nvCxnSpPr>
        <p:spPr>
          <a:xfrm rot="5400000">
            <a:off x="4191000" y="5486400"/>
            <a:ext cx="304800" cy="0"/>
          </a:xfrm>
          <a:prstGeom prst="line">
            <a:avLst/>
          </a:prstGeom>
          <a:ln w="76200">
            <a:prstDash val="sysDot"/>
          </a:ln>
        </p:spPr>
        <p:style>
          <a:lnRef idx="1">
            <a:schemeClr val="accent1"/>
          </a:lnRef>
          <a:fillRef idx="0">
            <a:schemeClr val="accent1"/>
          </a:fillRef>
          <a:effectRef idx="0">
            <a:schemeClr val="accent1"/>
          </a:effectRef>
          <a:fontRef idx="minor">
            <a:schemeClr val="tx1"/>
          </a:fontRef>
        </p:style>
      </p:cxnSp>
      <p:sp>
        <p:nvSpPr>
          <p:cNvPr id="87" name="TextBox 86"/>
          <p:cNvSpPr txBox="1"/>
          <p:nvPr/>
        </p:nvSpPr>
        <p:spPr>
          <a:xfrm>
            <a:off x="6324600" y="2057400"/>
            <a:ext cx="2399835" cy="338554"/>
          </a:xfrm>
          <a:prstGeom prst="rect">
            <a:avLst/>
          </a:prstGeom>
          <a:solidFill>
            <a:schemeClr val="accent3">
              <a:lumMod val="40000"/>
              <a:lumOff val="60000"/>
            </a:schemeClr>
          </a:solidFill>
        </p:spPr>
        <p:txBody>
          <a:bodyPr wrap="square" rtlCol="0">
            <a:spAutoFit/>
          </a:bodyPr>
          <a:lstStyle/>
          <a:p>
            <a:pPr algn="r"/>
            <a:r>
              <a:rPr lang="en-US" sz="1600" dirty="0" smtClean="0">
                <a:solidFill>
                  <a:srgbClr val="00B050"/>
                </a:solidFill>
              </a:rPr>
              <a:t>RX: Groups </a:t>
            </a:r>
            <a:r>
              <a:rPr lang="en-US" sz="1600" i="1" dirty="0" smtClean="0">
                <a:solidFill>
                  <a:srgbClr val="00B050"/>
                </a:solidFill>
              </a:rPr>
              <a:t>b </a:t>
            </a:r>
            <a:r>
              <a:rPr lang="en-US" sz="1600" dirty="0" smtClean="0">
                <a:solidFill>
                  <a:srgbClr val="FF0000"/>
                </a:solidFill>
              </a:rPr>
              <a:t>TX: Groups </a:t>
            </a:r>
            <a:r>
              <a:rPr lang="en-US" sz="1600" i="1" dirty="0" smtClean="0">
                <a:solidFill>
                  <a:srgbClr val="FF0000"/>
                </a:solidFill>
              </a:rPr>
              <a:t>b</a:t>
            </a:r>
            <a:endParaRPr lang="en-US" sz="1600" i="1" dirty="0">
              <a:solidFill>
                <a:srgbClr val="FF0000"/>
              </a:solidFill>
            </a:endParaRPr>
          </a:p>
        </p:txBody>
      </p:sp>
      <p:sp>
        <p:nvSpPr>
          <p:cNvPr id="88" name="TextBox 87"/>
          <p:cNvSpPr txBox="1"/>
          <p:nvPr/>
        </p:nvSpPr>
        <p:spPr>
          <a:xfrm>
            <a:off x="6423082" y="3200400"/>
            <a:ext cx="2283317" cy="338554"/>
          </a:xfrm>
          <a:prstGeom prst="rect">
            <a:avLst/>
          </a:prstGeom>
          <a:solidFill>
            <a:schemeClr val="accent3">
              <a:lumMod val="40000"/>
              <a:lumOff val="60000"/>
            </a:schemeClr>
          </a:solidFill>
        </p:spPr>
        <p:txBody>
          <a:bodyPr wrap="none" rtlCol="0">
            <a:spAutoFit/>
          </a:bodyPr>
          <a:lstStyle/>
          <a:p>
            <a:pPr algn="r"/>
            <a:r>
              <a:rPr lang="en-US" sz="1600" dirty="0" smtClean="0">
                <a:solidFill>
                  <a:srgbClr val="00B050"/>
                </a:solidFill>
              </a:rPr>
              <a:t>RX: Groups </a:t>
            </a:r>
            <a:r>
              <a:rPr lang="en-US" sz="1600" i="1" dirty="0" smtClean="0">
                <a:solidFill>
                  <a:srgbClr val="00B050"/>
                </a:solidFill>
              </a:rPr>
              <a:t>b </a:t>
            </a:r>
            <a:r>
              <a:rPr lang="en-US" sz="1600" dirty="0" smtClean="0">
                <a:solidFill>
                  <a:srgbClr val="FF0000"/>
                </a:solidFill>
              </a:rPr>
              <a:t>TX: Group 1</a:t>
            </a:r>
            <a:endParaRPr lang="en-US" sz="1600" dirty="0">
              <a:solidFill>
                <a:srgbClr val="FF0000"/>
              </a:solidFill>
            </a:endParaRPr>
          </a:p>
        </p:txBody>
      </p:sp>
      <p:sp>
        <p:nvSpPr>
          <p:cNvPr id="89" name="TextBox 88"/>
          <p:cNvSpPr txBox="1"/>
          <p:nvPr/>
        </p:nvSpPr>
        <p:spPr>
          <a:xfrm>
            <a:off x="6440141" y="4267200"/>
            <a:ext cx="2283317" cy="338554"/>
          </a:xfrm>
          <a:prstGeom prst="rect">
            <a:avLst/>
          </a:prstGeom>
          <a:solidFill>
            <a:schemeClr val="accent3">
              <a:lumMod val="40000"/>
              <a:lumOff val="60000"/>
            </a:schemeClr>
          </a:solidFill>
        </p:spPr>
        <p:txBody>
          <a:bodyPr wrap="none" rtlCol="0">
            <a:spAutoFit/>
          </a:bodyPr>
          <a:lstStyle/>
          <a:p>
            <a:pPr algn="r"/>
            <a:r>
              <a:rPr lang="en-US" sz="1600" dirty="0" smtClean="0">
                <a:solidFill>
                  <a:srgbClr val="00B050"/>
                </a:solidFill>
              </a:rPr>
              <a:t>RX: Groups 1</a:t>
            </a:r>
            <a:r>
              <a:rPr lang="en-US" sz="1600" i="1" dirty="0" smtClean="0">
                <a:solidFill>
                  <a:srgbClr val="00B050"/>
                </a:solidFill>
              </a:rPr>
              <a:t> </a:t>
            </a:r>
            <a:r>
              <a:rPr lang="en-US" sz="1600" dirty="0" smtClean="0">
                <a:solidFill>
                  <a:srgbClr val="FF0000"/>
                </a:solidFill>
              </a:rPr>
              <a:t>TX: Group 1</a:t>
            </a:r>
            <a:endParaRPr lang="en-US" sz="1600" dirty="0">
              <a:solidFill>
                <a:srgbClr val="FF0000"/>
              </a:solidFill>
            </a:endParaRPr>
          </a:p>
        </p:txBody>
      </p:sp>
      <p:sp>
        <p:nvSpPr>
          <p:cNvPr id="65" name="TextBox 64"/>
          <p:cNvSpPr txBox="1"/>
          <p:nvPr/>
        </p:nvSpPr>
        <p:spPr>
          <a:xfrm>
            <a:off x="4953000" y="5181600"/>
            <a:ext cx="4035916" cy="915892"/>
          </a:xfrm>
          <a:prstGeom prst="rect">
            <a:avLst/>
          </a:prstGeom>
          <a:solidFill>
            <a:srgbClr val="FFFF00"/>
          </a:solidFill>
        </p:spPr>
        <p:txBody>
          <a:bodyPr wrap="square" rtlCol="0">
            <a:spAutoFit/>
          </a:bodyPr>
          <a:lstStyle/>
          <a:p>
            <a:pPr algn="r">
              <a:lnSpc>
                <a:spcPts val="1600"/>
              </a:lnSpc>
            </a:pPr>
            <a:r>
              <a:rPr lang="en-US" sz="1600" b="1" dirty="0" smtClean="0">
                <a:solidFill>
                  <a:srgbClr val="0070C0"/>
                </a:solidFill>
              </a:rPr>
              <a:t>This might be the problem because of TX and RX with the same group. One possible way is to use directional antennas : </a:t>
            </a:r>
            <a:r>
              <a:rPr lang="en-US" sz="1600" b="1" i="1" dirty="0" smtClean="0">
                <a:solidFill>
                  <a:srgbClr val="FF0000"/>
                </a:solidFill>
              </a:rPr>
              <a:t>can be solved using DSFN concept, even the case of OFDM.</a:t>
            </a:r>
            <a:endParaRPr lang="en-US" sz="1600" b="1" dirty="0">
              <a:solidFill>
                <a:srgbClr val="0070C0"/>
              </a:solidFill>
            </a:endParaRPr>
          </a:p>
        </p:txBody>
      </p:sp>
      <p:cxnSp>
        <p:nvCxnSpPr>
          <p:cNvPr id="86" name="Straight Arrow Connector 85"/>
          <p:cNvCxnSpPr/>
          <p:nvPr/>
        </p:nvCxnSpPr>
        <p:spPr>
          <a:xfrm rot="16200000" flipV="1">
            <a:off x="7467600" y="4800600"/>
            <a:ext cx="685800" cy="228600"/>
          </a:xfrm>
          <a:prstGeom prst="straightConnector1">
            <a:avLst/>
          </a:prstGeom>
          <a:ln w="762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4" name="Oval 83"/>
          <p:cNvSpPr/>
          <p:nvPr/>
        </p:nvSpPr>
        <p:spPr>
          <a:xfrm>
            <a:off x="3810000" y="3810000"/>
            <a:ext cx="1295400" cy="1447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0" name="Straight Arrow Connector 89"/>
          <p:cNvCxnSpPr/>
          <p:nvPr/>
        </p:nvCxnSpPr>
        <p:spPr>
          <a:xfrm rot="16200000" flipV="1">
            <a:off x="4648200" y="5257800"/>
            <a:ext cx="609600" cy="457200"/>
          </a:xfrm>
          <a:prstGeom prst="straightConnector1">
            <a:avLst/>
          </a:prstGeom>
          <a:ln w="762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a:off x="1447800" y="5257800"/>
            <a:ext cx="1601977" cy="369332"/>
          </a:xfrm>
          <a:prstGeom prst="rect">
            <a:avLst/>
          </a:prstGeom>
          <a:solidFill>
            <a:schemeClr val="accent2">
              <a:lumMod val="60000"/>
              <a:lumOff val="40000"/>
            </a:schemeClr>
          </a:solidFill>
        </p:spPr>
        <p:txBody>
          <a:bodyPr wrap="none" rtlCol="0">
            <a:spAutoFit/>
          </a:bodyPr>
          <a:lstStyle/>
          <a:p>
            <a:r>
              <a:rPr lang="en-US" b="1" dirty="0" err="1" smtClean="0">
                <a:solidFill>
                  <a:srgbClr val="00B050"/>
                </a:solidFill>
              </a:rPr>
              <a:t>macrodiversity</a:t>
            </a:r>
            <a:endParaRPr lang="en-US" b="1" dirty="0">
              <a:solidFill>
                <a:srgbClr val="00B050"/>
              </a:solidFill>
            </a:endParaRPr>
          </a:p>
        </p:txBody>
      </p:sp>
      <p:cxnSp>
        <p:nvCxnSpPr>
          <p:cNvPr id="92" name="Straight Arrow Connector 91"/>
          <p:cNvCxnSpPr/>
          <p:nvPr/>
        </p:nvCxnSpPr>
        <p:spPr>
          <a:xfrm flipV="1">
            <a:off x="3049777" y="4419600"/>
            <a:ext cx="1141223" cy="1022866"/>
          </a:xfrm>
          <a:prstGeom prst="straightConnector1">
            <a:avLst/>
          </a:prstGeom>
          <a:ln w="76200">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a:bodyPr>
          <a:lstStyle/>
          <a:p>
            <a:pPr>
              <a:lnSpc>
                <a:spcPts val="3000"/>
              </a:lnSpc>
            </a:pPr>
            <a:r>
              <a:rPr lang="en-US" sz="3200" b="1" i="1" dirty="0" smtClean="0">
                <a:solidFill>
                  <a:srgbClr val="FF0000"/>
                </a:solidFill>
                <a:cs typeface="Times New Roman" pitchFamily="18" charset="0"/>
              </a:rPr>
              <a:t>KEY ISSUES FOR FRAME STRUCTURE DESIGN</a:t>
            </a:r>
            <a:endParaRPr lang="en-US" sz="3200" b="1" i="1" dirty="0">
              <a:solidFill>
                <a:srgbClr val="FF0000"/>
              </a:solidFill>
              <a:cs typeface="Times New Roman" pitchFamily="18" charset="0"/>
            </a:endParaRPr>
          </a:p>
        </p:txBody>
      </p:sp>
      <p:sp>
        <p:nvSpPr>
          <p:cNvPr id="3" name="Content Placeholder 2"/>
          <p:cNvSpPr>
            <a:spLocks noGrp="1"/>
          </p:cNvSpPr>
          <p:nvPr>
            <p:ph idx="1"/>
          </p:nvPr>
        </p:nvSpPr>
        <p:spPr>
          <a:xfrm>
            <a:off x="457200" y="1600200"/>
            <a:ext cx="5638800" cy="4724400"/>
          </a:xfrm>
        </p:spPr>
        <p:txBody>
          <a:bodyPr>
            <a:normAutofit lnSpcReduction="10000"/>
          </a:bodyPr>
          <a:lstStyle/>
          <a:p>
            <a:pPr marL="342900" lvl="1" indent="-342900">
              <a:buFont typeface="Arial" pitchFamily="34" charset="0"/>
              <a:buChar char="•"/>
            </a:pPr>
            <a:r>
              <a:rPr lang="en-US" altLang="ko-KR" sz="2000" dirty="0" smtClean="0">
                <a:latin typeface="Times New Roman" pitchFamily="18" charset="0"/>
                <a:ea typeface="굴림" charset="-127"/>
                <a:cs typeface="Times New Roman" pitchFamily="18" charset="0"/>
              </a:rPr>
              <a:t>Fast synch &lt;500 us	</a:t>
            </a:r>
          </a:p>
          <a:p>
            <a:pPr marL="742950" lvl="2" indent="-342900"/>
            <a:r>
              <a:rPr lang="en-US" altLang="ko-KR" sz="1600" dirty="0" smtClean="0">
                <a:latin typeface="Times New Roman" pitchFamily="18" charset="0"/>
                <a:ea typeface="굴림" charset="-127"/>
                <a:cs typeface="Times New Roman" pitchFamily="18" charset="0"/>
              </a:rPr>
              <a:t>A PSC manager device provides sync periodically.</a:t>
            </a:r>
          </a:p>
          <a:p>
            <a:pPr marL="742950" lvl="2" indent="-342900"/>
            <a:r>
              <a:rPr lang="en-US" altLang="ko-KR" sz="1600" dirty="0" smtClean="0">
                <a:latin typeface="Times New Roman" pitchFamily="18" charset="0"/>
                <a:ea typeface="굴림" charset="-127"/>
                <a:cs typeface="Times New Roman" pitchFamily="18" charset="0"/>
              </a:rPr>
              <a:t>Every 1ms, 4 octet preamble is sent: 32 us for 500 Kbps with QPSK: sync information every 1 ms</a:t>
            </a:r>
          </a:p>
          <a:p>
            <a:pPr marL="342900" lvl="1" indent="-342900">
              <a:buNone/>
            </a:pPr>
            <a:endParaRPr lang="en-US" altLang="ko-KR" sz="2000" dirty="0" smtClean="0">
              <a:latin typeface="Times New Roman" pitchFamily="18" charset="0"/>
              <a:ea typeface="굴림" charset="-127"/>
              <a:cs typeface="Times New Roman" pitchFamily="18" charset="0"/>
            </a:endParaRPr>
          </a:p>
          <a:p>
            <a:pPr marL="342900" lvl="1" indent="-342900">
              <a:buFont typeface="Arial" pitchFamily="34" charset="0"/>
              <a:buChar char="•"/>
            </a:pPr>
            <a:r>
              <a:rPr lang="en-US" sz="2000" dirty="0" smtClean="0">
                <a:latin typeface="Times New Roman" pitchFamily="18" charset="0"/>
                <a:ea typeface="굴림" charset="-127"/>
                <a:cs typeface="Times New Roman" pitchFamily="18" charset="0"/>
              </a:rPr>
              <a:t>Low latency &lt;16 ms		</a:t>
            </a:r>
          </a:p>
          <a:p>
            <a:pPr marL="742950" lvl="2" indent="-342900"/>
            <a:r>
              <a:rPr lang="en-US" sz="1600" dirty="0" smtClean="0">
                <a:latin typeface="Times New Roman" pitchFamily="18" charset="0"/>
                <a:ea typeface="굴림" charset="-127"/>
                <a:cs typeface="Times New Roman" pitchFamily="18" charset="0"/>
              </a:rPr>
              <a:t>16 ms frame</a:t>
            </a:r>
          </a:p>
          <a:p>
            <a:pPr marL="742950" lvl="2" indent="-342900"/>
            <a:r>
              <a:rPr lang="en-US" sz="1600" dirty="0" smtClean="0">
                <a:latin typeface="Times New Roman" pitchFamily="18" charset="0"/>
                <a:ea typeface="굴림" charset="-127"/>
                <a:cs typeface="Times New Roman" pitchFamily="18" charset="0"/>
              </a:rPr>
              <a:t>In this frame, all contents are included.</a:t>
            </a:r>
          </a:p>
          <a:p>
            <a:pPr marL="742950" lvl="2" indent="-342900"/>
            <a:r>
              <a:rPr lang="en-US" sz="1600" dirty="0" smtClean="0">
                <a:latin typeface="Times New Roman" pitchFamily="18" charset="0"/>
                <a:ea typeface="굴림" charset="-127"/>
                <a:cs typeface="Times New Roman" pitchFamily="18" charset="0"/>
              </a:rPr>
              <a:t>At least, a content is repeated every 16 </a:t>
            </a:r>
            <a:r>
              <a:rPr lang="en-US" sz="1600" dirty="0" err="1" smtClean="0">
                <a:latin typeface="Times New Roman" pitchFamily="18" charset="0"/>
                <a:ea typeface="굴림" charset="-127"/>
                <a:cs typeface="Times New Roman" pitchFamily="18" charset="0"/>
              </a:rPr>
              <a:t>ms.</a:t>
            </a:r>
            <a:endParaRPr lang="en-US" sz="1600" dirty="0" smtClean="0">
              <a:latin typeface="Times New Roman" pitchFamily="18" charset="0"/>
              <a:ea typeface="굴림" charset="-127"/>
              <a:cs typeface="Times New Roman" pitchFamily="18" charset="0"/>
            </a:endParaRPr>
          </a:p>
          <a:p>
            <a:pPr marL="342900" lvl="1" indent="-342900">
              <a:buFont typeface="Arial" pitchFamily="34" charset="0"/>
              <a:buChar char="•"/>
            </a:pPr>
            <a:endParaRPr lang="en-US" sz="2000" dirty="0" smtClean="0">
              <a:latin typeface="Times New Roman" pitchFamily="18" charset="0"/>
              <a:ea typeface="굴림" charset="-127"/>
              <a:cs typeface="Times New Roman" pitchFamily="18" charset="0"/>
            </a:endParaRPr>
          </a:p>
          <a:p>
            <a:pPr marL="342900" lvl="1" indent="-342900">
              <a:buFont typeface="Arial" pitchFamily="34" charset="0"/>
              <a:buChar char="•"/>
            </a:pPr>
            <a:r>
              <a:rPr lang="en-US" sz="2000" dirty="0" smtClean="0">
                <a:latin typeface="Times New Roman" pitchFamily="18" charset="0"/>
                <a:ea typeface="굴림" charset="-127"/>
                <a:cs typeface="Times New Roman" pitchFamily="18" charset="0"/>
              </a:rPr>
              <a:t>Avoidance of mutual interference</a:t>
            </a:r>
          </a:p>
          <a:p>
            <a:pPr marL="742950" lvl="2" indent="-342900"/>
            <a:r>
              <a:rPr lang="en-US" sz="1600" dirty="0" smtClean="0">
                <a:solidFill>
                  <a:srgbClr val="FF0000"/>
                </a:solidFill>
                <a:latin typeface="Times New Roman" pitchFamily="18" charset="0"/>
                <a:ea typeface="굴림" charset="-127"/>
                <a:cs typeface="Times New Roman" pitchFamily="18" charset="0"/>
              </a:rPr>
              <a:t>FHSS is applied.</a:t>
            </a:r>
          </a:p>
          <a:p>
            <a:pPr marL="742950" lvl="2" indent="-342900"/>
            <a:r>
              <a:rPr lang="en-US" sz="1600" dirty="0" smtClean="0">
                <a:solidFill>
                  <a:srgbClr val="FF0000"/>
                </a:solidFill>
                <a:latin typeface="Times New Roman" pitchFamily="18" charset="0"/>
                <a:ea typeface="굴림" charset="-127"/>
                <a:cs typeface="Times New Roman" pitchFamily="18" charset="0"/>
              </a:rPr>
              <a:t>Number of transmissions impacted by mutual interference can be minimized by segmenting information and assigning channels randomly to these segments.</a:t>
            </a:r>
          </a:p>
        </p:txBody>
      </p:sp>
      <p:sp>
        <p:nvSpPr>
          <p:cNvPr id="8" name="TextBox 7"/>
          <p:cNvSpPr txBox="1"/>
          <p:nvPr/>
        </p:nvSpPr>
        <p:spPr>
          <a:xfrm>
            <a:off x="4191000" y="6400800"/>
            <a:ext cx="867545" cy="307777"/>
          </a:xfrm>
          <a:prstGeom prst="rect">
            <a:avLst/>
          </a:prstGeom>
          <a:noFill/>
        </p:spPr>
        <p:txBody>
          <a:bodyPr wrap="none" rtlCol="0">
            <a:spAutoFit/>
          </a:bodyPr>
          <a:lstStyle/>
          <a:p>
            <a:r>
              <a:rPr lang="en-US" sz="1400" dirty="0" smtClean="0">
                <a:latin typeface="Times New Roman" pitchFamily="18" charset="0"/>
                <a:cs typeface="Times New Roman" pitchFamily="18" charset="0"/>
              </a:rPr>
              <a:t>Slide 107</a:t>
            </a:r>
            <a:endParaRPr lang="en-US" sz="1400" dirty="0">
              <a:latin typeface="Times New Roman" pitchFamily="18" charset="0"/>
              <a:cs typeface="Times New Roman" pitchFamily="18" charset="0"/>
            </a:endParaRPr>
          </a:p>
        </p:txBody>
      </p:sp>
      <p:sp>
        <p:nvSpPr>
          <p:cNvPr id="5" name="Oval 4"/>
          <p:cNvSpPr/>
          <p:nvPr/>
        </p:nvSpPr>
        <p:spPr>
          <a:xfrm>
            <a:off x="5562600" y="2057400"/>
            <a:ext cx="3276600" cy="3886200"/>
          </a:xfrm>
          <a:prstGeom prst="ellipse">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rgbClr val="FF0000"/>
                </a:solidFill>
              </a:rPr>
              <a:t>30 m diameter = max. 0.1 us propagation time difference, max</a:t>
            </a:r>
          </a:p>
          <a:p>
            <a:pPr algn="ctr"/>
            <a:r>
              <a:rPr lang="en-US" sz="1600" dirty="0" smtClean="0">
                <a:solidFill>
                  <a:srgbClr val="00B050"/>
                </a:solidFill>
              </a:rPr>
              <a:t>between two devices for </a:t>
            </a:r>
            <a:r>
              <a:rPr lang="en-US" sz="1600" i="1" dirty="0" smtClean="0">
                <a:solidFill>
                  <a:srgbClr val="00B050"/>
                </a:solidFill>
              </a:rPr>
              <a:t>in space communication</a:t>
            </a:r>
          </a:p>
          <a:p>
            <a:pPr algn="ctr"/>
            <a:r>
              <a:rPr lang="en-US" sz="1600" dirty="0" smtClean="0">
                <a:solidFill>
                  <a:srgbClr val="FF0000"/>
                </a:solidFill>
              </a:rPr>
              <a:t>and </a:t>
            </a:r>
          </a:p>
          <a:p>
            <a:pPr algn="ctr"/>
            <a:r>
              <a:rPr lang="en-US" sz="1600" dirty="0" smtClean="0">
                <a:solidFill>
                  <a:srgbClr val="FF0000"/>
                </a:solidFill>
              </a:rPr>
              <a:t>100 m distance = max. 0.33 us propagation time difference, max</a:t>
            </a:r>
          </a:p>
          <a:p>
            <a:pPr algn="ctr"/>
            <a:r>
              <a:rPr lang="en-US" sz="1600" dirty="0" smtClean="0">
                <a:solidFill>
                  <a:srgbClr val="00B050"/>
                </a:solidFill>
              </a:rPr>
              <a:t>between two PSC managers for inter space communications</a:t>
            </a:r>
          </a:p>
        </p:txBody>
      </p:sp>
      <p:pic>
        <p:nvPicPr>
          <p:cNvPr id="6" name="Picture 6"/>
          <p:cNvPicPr>
            <a:picLocks noChangeAspect="1" noChangeArrowheads="1"/>
          </p:cNvPicPr>
          <p:nvPr/>
        </p:nvPicPr>
        <p:blipFill>
          <a:blip r:embed="rId2" cstate="print"/>
          <a:srcRect/>
          <a:stretch>
            <a:fillRect/>
          </a:stretch>
        </p:blipFill>
        <p:spPr bwMode="auto">
          <a:xfrm>
            <a:off x="8305800" y="3505200"/>
            <a:ext cx="381000" cy="69476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a:bodyPr>
          <a:lstStyle/>
          <a:p>
            <a:pPr>
              <a:lnSpc>
                <a:spcPts val="3000"/>
              </a:lnSpc>
            </a:pPr>
            <a:r>
              <a:rPr lang="en-US" sz="3200" b="1" i="1" smtClean="0">
                <a:solidFill>
                  <a:srgbClr val="FF0000"/>
                </a:solidFill>
                <a:cs typeface="Times New Roman" pitchFamily="18" charset="0"/>
              </a:rPr>
              <a:t>KEY ISSUES FOR FREQUENCY PLAN DESIGN</a:t>
            </a:r>
            <a:endParaRPr lang="en-US" sz="3200" b="1" i="1">
              <a:solidFill>
                <a:srgbClr val="FF0000"/>
              </a:solidFill>
              <a:cs typeface="Times New Roman" pitchFamily="18" charset="0"/>
            </a:endParaRPr>
          </a:p>
        </p:txBody>
      </p:sp>
      <p:sp>
        <p:nvSpPr>
          <p:cNvPr id="3" name="Content Placeholder 2"/>
          <p:cNvSpPr>
            <a:spLocks noGrp="1"/>
          </p:cNvSpPr>
          <p:nvPr>
            <p:ph idx="1"/>
          </p:nvPr>
        </p:nvSpPr>
        <p:spPr>
          <a:xfrm>
            <a:off x="457200" y="1600200"/>
            <a:ext cx="5638800" cy="4724400"/>
          </a:xfrm>
        </p:spPr>
        <p:txBody>
          <a:bodyPr>
            <a:normAutofit/>
          </a:bodyPr>
          <a:lstStyle/>
          <a:p>
            <a:pPr marL="342900" lvl="1" indent="-342900">
              <a:buFont typeface="Arial" pitchFamily="34" charset="0"/>
              <a:buChar char="•"/>
            </a:pPr>
            <a:r>
              <a:rPr lang="en-US" altLang="ko-KR" sz="2000" dirty="0" smtClean="0">
                <a:latin typeface="Times New Roman" pitchFamily="18" charset="0"/>
                <a:ea typeface="굴림" charset="-127"/>
                <a:cs typeface="Times New Roman" pitchFamily="18" charset="0"/>
              </a:rPr>
              <a:t>Dynamically scalable data rates	</a:t>
            </a:r>
          </a:p>
          <a:p>
            <a:pPr marL="742950" lvl="2" indent="-342900"/>
            <a:r>
              <a:rPr lang="en-US" altLang="ko-KR" sz="1600" dirty="0" smtClean="0">
                <a:latin typeface="Times New Roman" pitchFamily="18" charset="0"/>
                <a:ea typeface="굴림" charset="-127"/>
                <a:cs typeface="Times New Roman" pitchFamily="18" charset="0"/>
              </a:rPr>
              <a:t>20K, 200K, 1M, 4M, 16M, and 54M</a:t>
            </a:r>
          </a:p>
          <a:p>
            <a:pPr marL="742950" lvl="2" indent="-342900"/>
            <a:r>
              <a:rPr lang="en-US" altLang="ko-KR" sz="1600" dirty="0" smtClean="0">
                <a:latin typeface="Times New Roman" pitchFamily="18" charset="0"/>
                <a:ea typeface="굴림" charset="-127"/>
                <a:cs typeface="Times New Roman" pitchFamily="18" charset="0"/>
              </a:rPr>
              <a:t>Data rate = symbol rate x no. subcarrier x log</a:t>
            </a:r>
            <a:r>
              <a:rPr lang="en-US" altLang="ko-KR" sz="1600" baseline="-25000" dirty="0" smtClean="0">
                <a:latin typeface="Times New Roman" pitchFamily="18" charset="0"/>
                <a:ea typeface="굴림" charset="-127"/>
                <a:cs typeface="Times New Roman" pitchFamily="18" charset="0"/>
              </a:rPr>
              <a:t>2</a:t>
            </a:r>
            <a:r>
              <a:rPr lang="en-US" altLang="ko-KR" sz="1600" dirty="0" smtClean="0">
                <a:latin typeface="Times New Roman" pitchFamily="18" charset="0"/>
                <a:ea typeface="굴림" charset="-127"/>
                <a:cs typeface="Times New Roman" pitchFamily="18" charset="0"/>
              </a:rPr>
              <a:t>(no. signal levels) </a:t>
            </a:r>
            <a:r>
              <a:rPr lang="en-US" altLang="ko-KR" sz="1600" dirty="0" smtClean="0">
                <a:solidFill>
                  <a:srgbClr val="FF0000"/>
                </a:solidFill>
                <a:latin typeface="Times New Roman" pitchFamily="18" charset="0"/>
                <a:ea typeface="굴림" charset="-127"/>
                <a:cs typeface="Times New Roman" pitchFamily="18" charset="0"/>
              </a:rPr>
              <a:t>for OFDM case</a:t>
            </a:r>
          </a:p>
          <a:p>
            <a:pPr marL="742950" lvl="2" indent="-342900">
              <a:buNone/>
            </a:pPr>
            <a:r>
              <a:rPr lang="en-US" altLang="ko-KR" sz="1600" dirty="0" smtClean="0">
                <a:latin typeface="Times New Roman" pitchFamily="18" charset="0"/>
                <a:ea typeface="굴림" charset="-127"/>
                <a:cs typeface="Times New Roman" pitchFamily="18" charset="0"/>
              </a:rPr>
              <a:t>	54M &lt;= 1M x 16 x 4</a:t>
            </a:r>
            <a:endParaRPr lang="en-US" altLang="ko-KR" sz="1200" dirty="0" smtClean="0">
              <a:latin typeface="Times New Roman" pitchFamily="18" charset="0"/>
              <a:ea typeface="굴림" charset="-127"/>
              <a:cs typeface="Times New Roman" pitchFamily="18" charset="0"/>
            </a:endParaRPr>
          </a:p>
          <a:p>
            <a:pPr marL="342900" lvl="1" indent="-342900">
              <a:buNone/>
            </a:pPr>
            <a:endParaRPr lang="en-US" altLang="ko-KR" sz="1000" dirty="0" smtClean="0">
              <a:latin typeface="Times New Roman" pitchFamily="18" charset="0"/>
              <a:ea typeface="굴림" charset="-127"/>
              <a:cs typeface="Times New Roman" pitchFamily="18" charset="0"/>
            </a:endParaRPr>
          </a:p>
          <a:p>
            <a:pPr marL="342900" lvl="1" indent="-342900">
              <a:buFont typeface="Arial" pitchFamily="34" charset="0"/>
              <a:buChar char="•"/>
            </a:pPr>
            <a:r>
              <a:rPr lang="en-US" sz="2000" dirty="0" smtClean="0">
                <a:latin typeface="Times New Roman" pitchFamily="18" charset="0"/>
                <a:ea typeface="굴림" charset="-127"/>
                <a:cs typeface="Times New Roman" pitchFamily="18" charset="0"/>
              </a:rPr>
              <a:t>ISI (inter symbol interference)		</a:t>
            </a:r>
          </a:p>
          <a:p>
            <a:pPr marL="742950" lvl="2" indent="-342900"/>
            <a:r>
              <a:rPr lang="en-US" sz="1600" dirty="0" smtClean="0">
                <a:latin typeface="Times New Roman" pitchFamily="18" charset="0"/>
                <a:ea typeface="굴림" charset="-127"/>
                <a:cs typeface="Times New Roman" pitchFamily="18" charset="0"/>
              </a:rPr>
              <a:t>Depends on frequency spacing: </a:t>
            </a:r>
          </a:p>
          <a:p>
            <a:pPr marL="742950" lvl="2" indent="-342900"/>
            <a:r>
              <a:rPr lang="en-US" sz="1600" dirty="0" smtClean="0">
                <a:latin typeface="Times New Roman" pitchFamily="18" charset="0"/>
                <a:ea typeface="굴림" charset="-127"/>
                <a:cs typeface="Times New Roman" pitchFamily="18" charset="0"/>
              </a:rPr>
              <a:t>1MHz spacing = 1us symbol duration</a:t>
            </a:r>
          </a:p>
          <a:p>
            <a:pPr marL="742950" lvl="2" indent="-342900"/>
            <a:r>
              <a:rPr lang="en-US" sz="1600" dirty="0" smtClean="0">
                <a:latin typeface="Times New Roman" pitchFamily="18" charset="0"/>
                <a:ea typeface="굴림" charset="-127"/>
                <a:cs typeface="Times New Roman" pitchFamily="18" charset="0"/>
              </a:rPr>
              <a:t>Longer ISI is more immune to multipath fading </a:t>
            </a:r>
          </a:p>
          <a:p>
            <a:pPr marL="342900" lvl="1" indent="-342900">
              <a:buFont typeface="Arial" pitchFamily="34" charset="0"/>
              <a:buChar char="•"/>
            </a:pPr>
            <a:endParaRPr lang="en-US" sz="1000" dirty="0" smtClean="0">
              <a:latin typeface="Times New Roman" pitchFamily="18" charset="0"/>
              <a:ea typeface="굴림" charset="-127"/>
              <a:cs typeface="Times New Roman" pitchFamily="18" charset="0"/>
            </a:endParaRPr>
          </a:p>
          <a:p>
            <a:pPr marL="342900" lvl="1" indent="-342900">
              <a:buFont typeface="Arial" pitchFamily="34" charset="0"/>
              <a:buChar char="•"/>
            </a:pPr>
            <a:r>
              <a:rPr lang="en-US" sz="2000" dirty="0" smtClean="0">
                <a:latin typeface="Times New Roman" pitchFamily="18" charset="0"/>
                <a:ea typeface="굴림" charset="-127"/>
                <a:cs typeface="Times New Roman" pitchFamily="18" charset="0"/>
              </a:rPr>
              <a:t>Avoidance of mutual interference</a:t>
            </a:r>
          </a:p>
          <a:p>
            <a:pPr marL="742950" lvl="2" indent="-342900"/>
            <a:r>
              <a:rPr lang="en-US" sz="1600" dirty="0" smtClean="0">
                <a:solidFill>
                  <a:srgbClr val="FF0000"/>
                </a:solidFill>
                <a:latin typeface="Times New Roman" pitchFamily="18" charset="0"/>
                <a:ea typeface="굴림" charset="-127"/>
                <a:cs typeface="Times New Roman" pitchFamily="18" charset="0"/>
              </a:rPr>
              <a:t>FHSS is applied inside of a group among subcarriers.</a:t>
            </a:r>
          </a:p>
          <a:p>
            <a:pPr marL="742950" lvl="2" indent="-342900"/>
            <a:r>
              <a:rPr lang="en-US" sz="1600" dirty="0" smtClean="0">
                <a:solidFill>
                  <a:srgbClr val="FF0000"/>
                </a:solidFill>
                <a:latin typeface="Times New Roman" pitchFamily="18" charset="0"/>
                <a:ea typeface="굴림" charset="-127"/>
                <a:cs typeface="Times New Roman" pitchFamily="18" charset="0"/>
              </a:rPr>
              <a:t>Some subcarriers are eliminated to avoid interference from other transmitters.</a:t>
            </a:r>
          </a:p>
        </p:txBody>
      </p:sp>
      <p:sp>
        <p:nvSpPr>
          <p:cNvPr id="8" name="TextBox 7"/>
          <p:cNvSpPr txBox="1"/>
          <p:nvPr/>
        </p:nvSpPr>
        <p:spPr>
          <a:xfrm>
            <a:off x="4191000" y="6400800"/>
            <a:ext cx="867545" cy="307777"/>
          </a:xfrm>
          <a:prstGeom prst="rect">
            <a:avLst/>
          </a:prstGeom>
          <a:noFill/>
        </p:spPr>
        <p:txBody>
          <a:bodyPr wrap="none" rtlCol="0">
            <a:spAutoFit/>
          </a:bodyPr>
          <a:lstStyle/>
          <a:p>
            <a:r>
              <a:rPr lang="en-US" sz="1400" dirty="0" smtClean="0">
                <a:latin typeface="Times New Roman" pitchFamily="18" charset="0"/>
                <a:cs typeface="Times New Roman" pitchFamily="18" charset="0"/>
              </a:rPr>
              <a:t>Slide 108</a:t>
            </a:r>
            <a:endParaRPr lang="en-US" sz="1400" dirty="0">
              <a:latin typeface="Times New Roman" pitchFamily="18" charset="0"/>
              <a:cs typeface="Times New Roman" pitchFamily="18" charset="0"/>
            </a:endParaRPr>
          </a:p>
        </p:txBody>
      </p:sp>
      <p:sp>
        <p:nvSpPr>
          <p:cNvPr id="5" name="Oval 4"/>
          <p:cNvSpPr/>
          <p:nvPr/>
        </p:nvSpPr>
        <p:spPr>
          <a:xfrm>
            <a:off x="5562600" y="1981200"/>
            <a:ext cx="3276600" cy="3810000"/>
          </a:xfrm>
          <a:prstGeom prst="ellipse">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FF0000"/>
                </a:solidFill>
              </a:rPr>
              <a:t>OFDM/OFDMA</a:t>
            </a:r>
          </a:p>
          <a:p>
            <a:pPr algn="ctr"/>
            <a:r>
              <a:rPr lang="en-US" dirty="0" smtClean="0">
                <a:solidFill>
                  <a:srgbClr val="FF0000"/>
                </a:solidFill>
              </a:rPr>
              <a:t>30 m diameter = max. 0.1 us propagation time difference, max</a:t>
            </a:r>
          </a:p>
          <a:p>
            <a:pPr algn="ctr"/>
            <a:r>
              <a:rPr lang="en-US" dirty="0" smtClean="0">
                <a:solidFill>
                  <a:srgbClr val="FF0000"/>
                </a:solidFill>
              </a:rPr>
              <a:t>=</a:t>
            </a:r>
          </a:p>
          <a:p>
            <a:pPr algn="ctr"/>
            <a:r>
              <a:rPr lang="en-US" dirty="0" smtClean="0">
                <a:solidFill>
                  <a:srgbClr val="FF0000"/>
                </a:solidFill>
              </a:rPr>
              <a:t>Cyclic prefix for guard interval for OFDM = 0.1 us</a:t>
            </a:r>
            <a:endParaRPr lang="en-US" dirty="0">
              <a:solidFill>
                <a:srgbClr val="FF0000"/>
              </a:solidFill>
            </a:endParaRPr>
          </a:p>
        </p:txBody>
      </p:sp>
      <p:pic>
        <p:nvPicPr>
          <p:cNvPr id="6" name="Picture 6"/>
          <p:cNvPicPr>
            <a:picLocks noChangeAspect="1" noChangeArrowheads="1"/>
          </p:cNvPicPr>
          <p:nvPr/>
        </p:nvPicPr>
        <p:blipFill>
          <a:blip r:embed="rId2" cstate="print"/>
          <a:srcRect/>
          <a:stretch>
            <a:fillRect/>
          </a:stretch>
        </p:blipFill>
        <p:spPr bwMode="auto">
          <a:xfrm>
            <a:off x="7391400" y="1981200"/>
            <a:ext cx="381000" cy="69476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a:bodyPr>
          <a:lstStyle/>
          <a:p>
            <a:pPr>
              <a:lnSpc>
                <a:spcPts val="3000"/>
              </a:lnSpc>
            </a:pPr>
            <a:r>
              <a:rPr lang="en-US" sz="3200" b="1" i="1" dirty="0" smtClean="0">
                <a:solidFill>
                  <a:srgbClr val="FF0000"/>
                </a:solidFill>
                <a:cs typeface="Times New Roman" pitchFamily="18" charset="0"/>
              </a:rPr>
              <a:t>TWO FREQUENCY BANDS CONSIDERED</a:t>
            </a:r>
            <a:endParaRPr lang="en-US" sz="3200" b="1" i="1" dirty="0">
              <a:solidFill>
                <a:srgbClr val="FF0000"/>
              </a:solidFill>
              <a:cs typeface="Times New Roman" pitchFamily="18" charset="0"/>
            </a:endParaRPr>
          </a:p>
        </p:txBody>
      </p:sp>
      <p:sp>
        <p:nvSpPr>
          <p:cNvPr id="3" name="Content Placeholder 2"/>
          <p:cNvSpPr>
            <a:spLocks noGrp="1"/>
          </p:cNvSpPr>
          <p:nvPr>
            <p:ph idx="1"/>
          </p:nvPr>
        </p:nvSpPr>
        <p:spPr>
          <a:xfrm>
            <a:off x="457200" y="1600200"/>
            <a:ext cx="8153400" cy="4724400"/>
          </a:xfrm>
        </p:spPr>
        <p:txBody>
          <a:bodyPr>
            <a:normAutofit lnSpcReduction="10000"/>
          </a:bodyPr>
          <a:lstStyle/>
          <a:p>
            <a:pPr>
              <a:lnSpc>
                <a:spcPct val="90000"/>
              </a:lnSpc>
            </a:pPr>
            <a:r>
              <a:rPr lang="en-US" sz="2000" dirty="0" smtClean="0"/>
              <a:t>2.4 GHz</a:t>
            </a:r>
          </a:p>
          <a:p>
            <a:pPr lvl="1"/>
            <a:r>
              <a:rPr lang="en-US" sz="1800" dirty="0" smtClean="0"/>
              <a:t>physical environment where, due to the longer wavelength, LOS is not necessary and multipath may be significant</a:t>
            </a:r>
          </a:p>
          <a:p>
            <a:pPr lvl="2"/>
            <a:r>
              <a:rPr lang="en-US" sz="1600" dirty="0" smtClean="0"/>
              <a:t>The ability to support near-LOS and non-LOS (NLOS) scenarios requires additional PHY functionality, such as the support of advanced power management techniques, interference mitigation/coexistence, and multiple antennas.</a:t>
            </a:r>
          </a:p>
          <a:p>
            <a:pPr lvl="1"/>
            <a:r>
              <a:rPr lang="en-US" sz="1800" dirty="0" smtClean="0"/>
              <a:t>license-exempt: need mechanisms to facilitate the detection and avoidance of interference and the prevention of harmful interference into other users including specific spectrum users identified by regulation: </a:t>
            </a:r>
            <a:r>
              <a:rPr lang="en-US" sz="1800" dirty="0" smtClean="0">
                <a:solidFill>
                  <a:srgbClr val="FF0000"/>
                </a:solidFill>
              </a:rPr>
              <a:t>dynamic frequency selection (DFS).</a:t>
            </a:r>
          </a:p>
          <a:p>
            <a:pPr>
              <a:lnSpc>
                <a:spcPct val="90000"/>
              </a:lnSpc>
            </a:pPr>
            <a:r>
              <a:rPr lang="en-US" sz="2000" dirty="0" smtClean="0"/>
              <a:t>60 GHz</a:t>
            </a:r>
          </a:p>
          <a:p>
            <a:pPr lvl="1">
              <a:lnSpc>
                <a:spcPct val="110000"/>
              </a:lnSpc>
            </a:pPr>
            <a:r>
              <a:rPr lang="en-US" sz="1800" dirty="0" smtClean="0"/>
              <a:t>physical environment where, due to the short wavelength, line-of-sight (LOS) is required and multipath is negligible</a:t>
            </a:r>
          </a:p>
          <a:p>
            <a:pPr lvl="1"/>
            <a:r>
              <a:rPr lang="en-US" sz="1800" dirty="0" smtClean="0"/>
              <a:t>Typical channel bandwidths of 25 MHz or 28 MHz</a:t>
            </a:r>
          </a:p>
          <a:p>
            <a:pPr lvl="1"/>
            <a:r>
              <a:rPr lang="en-US" sz="1800" dirty="0" smtClean="0"/>
              <a:t>well suited for point-to multipoint (PMP) access serving applications from small office/home office (SOHO) through medium to large office applications</a:t>
            </a:r>
            <a:endParaRPr lang="en-US" sz="1800" dirty="0"/>
          </a:p>
        </p:txBody>
      </p:sp>
      <p:sp>
        <p:nvSpPr>
          <p:cNvPr id="8" name="TextBox 7"/>
          <p:cNvSpPr txBox="1"/>
          <p:nvPr/>
        </p:nvSpPr>
        <p:spPr>
          <a:xfrm>
            <a:off x="4191000" y="6400800"/>
            <a:ext cx="867545" cy="307777"/>
          </a:xfrm>
          <a:prstGeom prst="rect">
            <a:avLst/>
          </a:prstGeom>
          <a:noFill/>
        </p:spPr>
        <p:txBody>
          <a:bodyPr wrap="none" rtlCol="0">
            <a:spAutoFit/>
          </a:bodyPr>
          <a:lstStyle/>
          <a:p>
            <a:r>
              <a:rPr lang="en-US" sz="1400" dirty="0" smtClean="0">
                <a:latin typeface="Times New Roman" pitchFamily="18" charset="0"/>
                <a:cs typeface="Times New Roman" pitchFamily="18" charset="0"/>
              </a:rPr>
              <a:t>Slide 109</a:t>
            </a:r>
            <a:endParaRPr lang="en-US" sz="1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ts val="3000"/>
              </a:lnSpc>
            </a:pPr>
            <a:r>
              <a:rPr lang="en-US" altLang="ko-KR" sz="3200" b="1" i="1" dirty="0" smtClean="0">
                <a:solidFill>
                  <a:srgbClr val="00B0F0"/>
                </a:solidFill>
              </a:rPr>
              <a:t>GROUPING DEVICES IN A PERSONAL SPACE</a:t>
            </a:r>
            <a:endParaRPr lang="en-US" sz="2000" dirty="0">
              <a:solidFill>
                <a:srgbClr val="00B0F0"/>
              </a:solidFill>
              <a:cs typeface="Times New Roman" pitchFamily="18" charset="0"/>
            </a:endParaRPr>
          </a:p>
        </p:txBody>
      </p:sp>
      <p:sp>
        <p:nvSpPr>
          <p:cNvPr id="9" name="TextBox 8"/>
          <p:cNvSpPr txBox="1"/>
          <p:nvPr/>
        </p:nvSpPr>
        <p:spPr>
          <a:xfrm>
            <a:off x="4191000" y="6400800"/>
            <a:ext cx="771109" cy="307777"/>
          </a:xfrm>
          <a:prstGeom prst="rect">
            <a:avLst/>
          </a:prstGeom>
          <a:noFill/>
        </p:spPr>
        <p:txBody>
          <a:bodyPr wrap="none" rtlCol="0">
            <a:spAutoFit/>
          </a:bodyPr>
          <a:lstStyle/>
          <a:p>
            <a:r>
              <a:rPr lang="en-US" sz="1400" dirty="0" smtClean="0">
                <a:latin typeface="Times New Roman" pitchFamily="18" charset="0"/>
                <a:cs typeface="Times New Roman" pitchFamily="18" charset="0"/>
              </a:rPr>
              <a:t>Slide 11</a:t>
            </a:r>
            <a:endParaRPr lang="en-US" sz="1400" dirty="0">
              <a:latin typeface="Times New Roman" pitchFamily="18" charset="0"/>
              <a:cs typeface="Times New Roman" pitchFamily="18" charset="0"/>
            </a:endParaRPr>
          </a:p>
        </p:txBody>
      </p:sp>
      <p:sp>
        <p:nvSpPr>
          <p:cNvPr id="68" name="TextBox 67"/>
          <p:cNvSpPr txBox="1"/>
          <p:nvPr/>
        </p:nvSpPr>
        <p:spPr>
          <a:xfrm>
            <a:off x="533400" y="1447800"/>
            <a:ext cx="3581400" cy="4862870"/>
          </a:xfrm>
          <a:prstGeom prst="rect">
            <a:avLst/>
          </a:prstGeom>
          <a:noFill/>
        </p:spPr>
        <p:txBody>
          <a:bodyPr wrap="square" rtlCol="0">
            <a:spAutoFit/>
          </a:bodyPr>
          <a:lstStyle/>
          <a:p>
            <a:pPr marL="228600" indent="-228600">
              <a:buFont typeface="Arial" pitchFamily="34" charset="0"/>
              <a:buChar char="•"/>
            </a:pPr>
            <a:r>
              <a:rPr lang="en-US" sz="2000" u="sng" dirty="0" smtClean="0"/>
              <a:t>Groups of devices in a personal space:</a:t>
            </a:r>
          </a:p>
          <a:p>
            <a:pPr lvl="1" indent="-228600">
              <a:buFont typeface="Arial" pitchFamily="34" charset="0"/>
              <a:buChar char="•"/>
            </a:pPr>
            <a:r>
              <a:rPr lang="en-US" dirty="0" smtClean="0"/>
              <a:t>There can be multiple device groups  </a:t>
            </a:r>
            <a:r>
              <a:rPr lang="en-US" dirty="0" smtClean="0">
                <a:solidFill>
                  <a:srgbClr val="FF0000"/>
                </a:solidFill>
              </a:rPr>
              <a:t>commonly controlled by the PSC terminal </a:t>
            </a:r>
            <a:r>
              <a:rPr lang="en-US" dirty="0" smtClean="0"/>
              <a:t>of a personal space.</a:t>
            </a:r>
          </a:p>
          <a:p>
            <a:pPr lvl="1" indent="-228600">
              <a:buFont typeface="Arial" pitchFamily="34" charset="0"/>
              <a:buChar char="•"/>
            </a:pPr>
            <a:r>
              <a:rPr lang="en-US" dirty="0" smtClean="0"/>
              <a:t>The PSC terminal may </a:t>
            </a:r>
            <a:r>
              <a:rPr lang="en-US" dirty="0" smtClean="0">
                <a:solidFill>
                  <a:srgbClr val="FF0000"/>
                </a:solidFill>
              </a:rPr>
              <a:t>assign different </a:t>
            </a:r>
            <a:r>
              <a:rPr lang="en-US" b="1" dirty="0" smtClean="0">
                <a:solidFill>
                  <a:srgbClr val="FF0000"/>
                </a:solidFill>
              </a:rPr>
              <a:t>communication resource </a:t>
            </a:r>
            <a:r>
              <a:rPr lang="en-US" dirty="0" smtClean="0">
                <a:solidFill>
                  <a:srgbClr val="FF0000"/>
                </a:solidFill>
              </a:rPr>
              <a:t>to each group adaptively and dynamically </a:t>
            </a:r>
            <a:r>
              <a:rPr lang="en-US" dirty="0" smtClean="0"/>
              <a:t>according to its technical requirements: each group may need different data rate and information delivery structure.</a:t>
            </a:r>
          </a:p>
          <a:p>
            <a:pPr lvl="1" indent="-228600"/>
            <a:r>
              <a:rPr lang="en-US" b="1" dirty="0" smtClean="0">
                <a:solidFill>
                  <a:srgbClr val="FF0000"/>
                </a:solidFill>
                <a:sym typeface="Wingdings" pitchFamily="2" charset="2"/>
              </a:rPr>
              <a:t> The PSC terminal communicates with all user groups simultaneously.</a:t>
            </a:r>
            <a:endParaRPr lang="en-US" b="1" dirty="0" smtClean="0">
              <a:solidFill>
                <a:srgbClr val="FF0000"/>
              </a:solidFill>
            </a:endParaRPr>
          </a:p>
        </p:txBody>
      </p:sp>
      <p:sp>
        <p:nvSpPr>
          <p:cNvPr id="33" name="타원 38"/>
          <p:cNvSpPr/>
          <p:nvPr/>
        </p:nvSpPr>
        <p:spPr bwMode="auto">
          <a:xfrm>
            <a:off x="3886200" y="1676400"/>
            <a:ext cx="4953000" cy="4415517"/>
          </a:xfrm>
          <a:prstGeom prst="ellipse">
            <a:avLst/>
          </a:prstGeom>
          <a:solidFill>
            <a:schemeClr val="accent1">
              <a:lumMod val="20000"/>
              <a:lumOff val="8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itchFamily="18" charset="0"/>
            </a:endParaRPr>
          </a:p>
        </p:txBody>
      </p:sp>
      <p:pic>
        <p:nvPicPr>
          <p:cNvPr id="34" name="Picture 24" descr="douche"/>
          <p:cNvPicPr>
            <a:picLocks noChangeAspect="1" noChangeArrowheads="1"/>
          </p:cNvPicPr>
          <p:nvPr/>
        </p:nvPicPr>
        <p:blipFill>
          <a:blip r:embed="rId4" cstate="print"/>
          <a:srcRect/>
          <a:stretch>
            <a:fillRect/>
          </a:stretch>
        </p:blipFill>
        <p:spPr bwMode="auto">
          <a:xfrm>
            <a:off x="4953000" y="4419600"/>
            <a:ext cx="577641" cy="543277"/>
          </a:xfrm>
          <a:prstGeom prst="rect">
            <a:avLst/>
          </a:prstGeom>
          <a:noFill/>
        </p:spPr>
      </p:pic>
      <p:grpSp>
        <p:nvGrpSpPr>
          <p:cNvPr id="3" name="Group 5"/>
          <p:cNvGrpSpPr>
            <a:grpSpLocks/>
          </p:cNvGrpSpPr>
          <p:nvPr/>
        </p:nvGrpSpPr>
        <p:grpSpPr bwMode="auto">
          <a:xfrm>
            <a:off x="7010400" y="3352800"/>
            <a:ext cx="262225" cy="361977"/>
            <a:chOff x="3667" y="2523"/>
            <a:chExt cx="247" cy="317"/>
          </a:xfrm>
        </p:grpSpPr>
        <p:sp>
          <p:nvSpPr>
            <p:cNvPr id="36" name="Rectangle 6"/>
            <p:cNvSpPr>
              <a:spLocks noChangeArrowheads="1"/>
            </p:cNvSpPr>
            <p:nvPr/>
          </p:nvSpPr>
          <p:spPr bwMode="gray">
            <a:xfrm>
              <a:off x="3742" y="2561"/>
              <a:ext cx="172" cy="172"/>
            </a:xfrm>
            <a:prstGeom prst="rect">
              <a:avLst/>
            </a:prstGeom>
            <a:noFill/>
            <a:ln w="9525">
              <a:noFill/>
              <a:miter lim="800000"/>
              <a:headEnd/>
              <a:tailEnd/>
            </a:ln>
            <a:effectLst/>
          </p:spPr>
          <p:txBody>
            <a:bodyPr wrap="none" lIns="0" tIns="0" rIns="0" bIns="0">
              <a:spAutoFit/>
            </a:bodyPr>
            <a:lstStyle/>
            <a:p>
              <a:pPr marL="381000" indent="-381000">
                <a:buFont typeface="Wingdings" pitchFamily="2" charset="2"/>
                <a:buNone/>
                <a:tabLst>
                  <a:tab pos="3946525" algn="l"/>
                </a:tabLst>
              </a:pPr>
              <a:r>
                <a:rPr lang="en-GB" sz="1800">
                  <a:solidFill>
                    <a:srgbClr val="808080"/>
                  </a:solidFill>
                </a:rPr>
                <a:t>°C</a:t>
              </a:r>
            </a:p>
          </p:txBody>
        </p:sp>
        <p:pic>
          <p:nvPicPr>
            <p:cNvPr id="37" name="Picture 7" descr="744px-ThermometerSymbol"/>
            <p:cNvPicPr>
              <a:picLocks noChangeAspect="1" noChangeArrowheads="1"/>
            </p:cNvPicPr>
            <p:nvPr/>
          </p:nvPicPr>
          <p:blipFill>
            <a:blip r:embed="rId5" cstate="print"/>
            <a:srcRect l="43907" t="21152" r="48991" b="24046"/>
            <a:stretch>
              <a:fillRect/>
            </a:stretch>
          </p:blipFill>
          <p:spPr bwMode="auto">
            <a:xfrm>
              <a:off x="3667" y="2523"/>
              <a:ext cx="118" cy="317"/>
            </a:xfrm>
            <a:prstGeom prst="rect">
              <a:avLst/>
            </a:prstGeom>
            <a:noFill/>
          </p:spPr>
        </p:pic>
      </p:grpSp>
      <p:pic>
        <p:nvPicPr>
          <p:cNvPr id="38" name="Picture 8" descr="helice-pour-bateaux-3-pales-49131"/>
          <p:cNvPicPr>
            <a:picLocks noChangeAspect="1" noChangeArrowheads="1"/>
          </p:cNvPicPr>
          <p:nvPr/>
        </p:nvPicPr>
        <p:blipFill>
          <a:blip r:embed="rId6" cstate="print">
            <a:clrChange>
              <a:clrFrom>
                <a:srgbClr val="FFFFFF"/>
              </a:clrFrom>
              <a:clrTo>
                <a:srgbClr val="FFFFFF">
                  <a:alpha val="0"/>
                </a:srgbClr>
              </a:clrTo>
            </a:clrChange>
            <a:lum bright="-20000"/>
            <a:grayscl/>
          </a:blip>
          <a:srcRect/>
          <a:stretch>
            <a:fillRect/>
          </a:stretch>
        </p:blipFill>
        <p:spPr bwMode="auto">
          <a:xfrm>
            <a:off x="5410200" y="3048000"/>
            <a:ext cx="586755" cy="603641"/>
          </a:xfrm>
          <a:prstGeom prst="rect">
            <a:avLst/>
          </a:prstGeom>
          <a:noFill/>
          <a:ln w="9525">
            <a:noFill/>
            <a:miter lim="800000"/>
            <a:headEnd/>
            <a:tailEnd/>
          </a:ln>
        </p:spPr>
      </p:pic>
      <p:pic>
        <p:nvPicPr>
          <p:cNvPr id="39" name="Picture 27"/>
          <p:cNvPicPr>
            <a:picLocks noChangeAspect="1" noChangeArrowheads="1"/>
          </p:cNvPicPr>
          <p:nvPr/>
        </p:nvPicPr>
        <p:blipFill>
          <a:blip r:embed="rId7" cstate="print"/>
          <a:srcRect t="4359" r="-682" b="3391"/>
          <a:stretch>
            <a:fillRect/>
          </a:stretch>
        </p:blipFill>
        <p:spPr bwMode="auto">
          <a:xfrm>
            <a:off x="7467600" y="4419600"/>
            <a:ext cx="298441" cy="603641"/>
          </a:xfrm>
          <a:prstGeom prst="rect">
            <a:avLst/>
          </a:prstGeom>
          <a:noFill/>
          <a:ln w="9525">
            <a:noFill/>
            <a:miter lim="800000"/>
            <a:headEnd/>
            <a:tailEnd/>
          </a:ln>
          <a:effectLst>
            <a:outerShdw dist="107763" dir="2700000" algn="ctr" rotWithShape="0">
              <a:schemeClr val="bg2"/>
            </a:outerShdw>
          </a:effectLst>
        </p:spPr>
      </p:pic>
      <p:sp>
        <p:nvSpPr>
          <p:cNvPr id="40" name="Oval 39"/>
          <p:cNvSpPr/>
          <p:nvPr/>
        </p:nvSpPr>
        <p:spPr>
          <a:xfrm>
            <a:off x="4724400" y="2209800"/>
            <a:ext cx="2133600" cy="3581400"/>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4572000" y="1752600"/>
            <a:ext cx="3886200" cy="434340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5334000" y="2133600"/>
            <a:ext cx="2819400" cy="2438400"/>
          </a:xfrm>
          <a:prstGeom prst="ellipse">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4" name="Picture 25" descr="radiateur"/>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7597990" y="2667000"/>
            <a:ext cx="529708" cy="774945"/>
          </a:xfrm>
          <a:prstGeom prst="rect">
            <a:avLst/>
          </a:prstGeom>
          <a:noFill/>
        </p:spPr>
      </p:pic>
      <p:pic>
        <p:nvPicPr>
          <p:cNvPr id="45" name="Picture 39" descr="weekly_digital_timer_IP20"/>
          <p:cNvPicPr>
            <a:picLocks noChangeAspect="1" noChangeArrowheads="1"/>
          </p:cNvPicPr>
          <p:nvPr/>
        </p:nvPicPr>
        <p:blipFill>
          <a:blip r:embed="rId9" cstate="print"/>
          <a:srcRect/>
          <a:stretch>
            <a:fillRect/>
          </a:stretch>
        </p:blipFill>
        <p:spPr bwMode="auto">
          <a:xfrm>
            <a:off x="6705600" y="2438400"/>
            <a:ext cx="324257" cy="685800"/>
          </a:xfrm>
          <a:prstGeom prst="rect">
            <a:avLst/>
          </a:prstGeom>
          <a:noFill/>
        </p:spPr>
      </p:pic>
      <p:grpSp>
        <p:nvGrpSpPr>
          <p:cNvPr id="4" name="Group 5"/>
          <p:cNvGrpSpPr>
            <a:grpSpLocks/>
          </p:cNvGrpSpPr>
          <p:nvPr/>
        </p:nvGrpSpPr>
        <p:grpSpPr bwMode="auto">
          <a:xfrm>
            <a:off x="6553200" y="3505200"/>
            <a:ext cx="262225" cy="361977"/>
            <a:chOff x="3667" y="2523"/>
            <a:chExt cx="247" cy="317"/>
          </a:xfrm>
        </p:grpSpPr>
        <p:sp>
          <p:nvSpPr>
            <p:cNvPr id="51" name="Rectangle 6"/>
            <p:cNvSpPr>
              <a:spLocks noChangeArrowheads="1"/>
            </p:cNvSpPr>
            <p:nvPr/>
          </p:nvSpPr>
          <p:spPr bwMode="gray">
            <a:xfrm>
              <a:off x="3742" y="2561"/>
              <a:ext cx="172" cy="172"/>
            </a:xfrm>
            <a:prstGeom prst="rect">
              <a:avLst/>
            </a:prstGeom>
            <a:noFill/>
            <a:ln w="9525">
              <a:noFill/>
              <a:miter lim="800000"/>
              <a:headEnd/>
              <a:tailEnd/>
            </a:ln>
            <a:effectLst/>
          </p:spPr>
          <p:txBody>
            <a:bodyPr wrap="none" lIns="0" tIns="0" rIns="0" bIns="0">
              <a:spAutoFit/>
            </a:bodyPr>
            <a:lstStyle/>
            <a:p>
              <a:pPr marL="381000" indent="-381000">
                <a:buFont typeface="Wingdings" pitchFamily="2" charset="2"/>
                <a:buNone/>
                <a:tabLst>
                  <a:tab pos="3946525" algn="l"/>
                </a:tabLst>
              </a:pPr>
              <a:r>
                <a:rPr lang="en-GB" sz="1800">
                  <a:solidFill>
                    <a:srgbClr val="808080"/>
                  </a:solidFill>
                </a:rPr>
                <a:t>°C</a:t>
              </a:r>
            </a:p>
          </p:txBody>
        </p:sp>
        <p:pic>
          <p:nvPicPr>
            <p:cNvPr id="52" name="Picture 7" descr="744px-ThermometerSymbol"/>
            <p:cNvPicPr>
              <a:picLocks noChangeAspect="1" noChangeArrowheads="1"/>
            </p:cNvPicPr>
            <p:nvPr/>
          </p:nvPicPr>
          <p:blipFill>
            <a:blip r:embed="rId5" cstate="print"/>
            <a:srcRect l="43907" t="21152" r="48991" b="24046"/>
            <a:stretch>
              <a:fillRect/>
            </a:stretch>
          </p:blipFill>
          <p:spPr bwMode="auto">
            <a:xfrm>
              <a:off x="3667" y="2523"/>
              <a:ext cx="118" cy="317"/>
            </a:xfrm>
            <a:prstGeom prst="rect">
              <a:avLst/>
            </a:prstGeom>
            <a:noFill/>
          </p:spPr>
        </p:pic>
      </p:grpSp>
      <p:graphicFrame>
        <p:nvGraphicFramePr>
          <p:cNvPr id="53" name="Object 3"/>
          <p:cNvGraphicFramePr>
            <a:graphicFrameLocks noChangeAspect="1"/>
          </p:cNvGraphicFramePr>
          <p:nvPr/>
        </p:nvGraphicFramePr>
        <p:xfrm>
          <a:off x="7010400" y="3886200"/>
          <a:ext cx="481542" cy="603250"/>
        </p:xfrm>
        <a:graphic>
          <a:graphicData uri="http://schemas.openxmlformats.org/presentationml/2006/ole">
            <p:oleObj spid="_x0000_s429058" name="Photo Editor Photo" r:id="rId10" imgW="2381582" imgH="2381582" progId="">
              <p:embed/>
            </p:oleObj>
          </a:graphicData>
        </a:graphic>
      </p:graphicFrame>
      <p:pic>
        <p:nvPicPr>
          <p:cNvPr id="54" name="Picture 12" descr="audio"/>
          <p:cNvPicPr>
            <a:picLocks noChangeAspect="1" noChangeArrowheads="1"/>
          </p:cNvPicPr>
          <p:nvPr/>
        </p:nvPicPr>
        <p:blipFill>
          <a:blip r:embed="rId11" cstate="print"/>
          <a:srcRect/>
          <a:stretch>
            <a:fillRect/>
          </a:stretch>
        </p:blipFill>
        <p:spPr bwMode="auto">
          <a:xfrm>
            <a:off x="5638800" y="4724400"/>
            <a:ext cx="674174" cy="798220"/>
          </a:xfrm>
          <a:prstGeom prst="rect">
            <a:avLst/>
          </a:prstGeom>
          <a:noFill/>
          <a:ln w="9525">
            <a:noFill/>
            <a:miter lim="800000"/>
            <a:headEnd/>
            <a:tailEnd/>
          </a:ln>
        </p:spPr>
      </p:pic>
      <p:sp>
        <p:nvSpPr>
          <p:cNvPr id="60" name="TextBox 59"/>
          <p:cNvSpPr txBox="1"/>
          <p:nvPr/>
        </p:nvSpPr>
        <p:spPr>
          <a:xfrm>
            <a:off x="4038601" y="2362200"/>
            <a:ext cx="990600" cy="534762"/>
          </a:xfrm>
          <a:prstGeom prst="rect">
            <a:avLst/>
          </a:prstGeom>
          <a:noFill/>
        </p:spPr>
        <p:txBody>
          <a:bodyPr wrap="square" rtlCol="0">
            <a:spAutoFit/>
          </a:bodyPr>
          <a:lstStyle/>
          <a:p>
            <a:pPr algn="ctr">
              <a:lnSpc>
                <a:spcPts val="1700"/>
              </a:lnSpc>
            </a:pPr>
            <a:r>
              <a:rPr lang="en-US" b="1" smtClean="0"/>
              <a:t>Public space</a:t>
            </a:r>
            <a:endParaRPr lang="en-US" b="1"/>
          </a:p>
        </p:txBody>
      </p:sp>
      <p:sp>
        <p:nvSpPr>
          <p:cNvPr id="61" name="TextBox 60"/>
          <p:cNvSpPr txBox="1"/>
          <p:nvPr/>
        </p:nvSpPr>
        <p:spPr>
          <a:xfrm>
            <a:off x="6096000" y="5486400"/>
            <a:ext cx="1438306" cy="534762"/>
          </a:xfrm>
          <a:prstGeom prst="rect">
            <a:avLst/>
          </a:prstGeom>
          <a:noFill/>
        </p:spPr>
        <p:txBody>
          <a:bodyPr wrap="square" rtlCol="0">
            <a:spAutoFit/>
          </a:bodyPr>
          <a:lstStyle/>
          <a:p>
            <a:pPr algn="ctr">
              <a:lnSpc>
                <a:spcPts val="1700"/>
              </a:lnSpc>
            </a:pPr>
            <a:r>
              <a:rPr lang="en-US" b="1" smtClean="0">
                <a:solidFill>
                  <a:srgbClr val="FF0000"/>
                </a:solidFill>
              </a:rPr>
              <a:t>Personal space A</a:t>
            </a:r>
            <a:endParaRPr lang="en-US" b="1">
              <a:solidFill>
                <a:srgbClr val="FF0000"/>
              </a:solidFill>
            </a:endParaRPr>
          </a:p>
        </p:txBody>
      </p:sp>
      <p:sp>
        <p:nvSpPr>
          <p:cNvPr id="62" name="TextBox 61"/>
          <p:cNvSpPr txBox="1"/>
          <p:nvPr/>
        </p:nvSpPr>
        <p:spPr>
          <a:xfrm>
            <a:off x="4267200" y="4038600"/>
            <a:ext cx="1438306" cy="528350"/>
          </a:xfrm>
          <a:prstGeom prst="rect">
            <a:avLst/>
          </a:prstGeom>
          <a:noFill/>
        </p:spPr>
        <p:txBody>
          <a:bodyPr wrap="square" rtlCol="0">
            <a:spAutoFit/>
          </a:bodyPr>
          <a:lstStyle/>
          <a:p>
            <a:pPr algn="ctr">
              <a:lnSpc>
                <a:spcPts val="1700"/>
              </a:lnSpc>
            </a:pPr>
            <a:r>
              <a:rPr lang="en-US" b="1" dirty="0" smtClean="0">
                <a:solidFill>
                  <a:srgbClr val="00B0F0"/>
                </a:solidFill>
              </a:rPr>
              <a:t>Device group 1</a:t>
            </a:r>
            <a:endParaRPr lang="en-US" b="1" dirty="0">
              <a:solidFill>
                <a:srgbClr val="00B0F0"/>
              </a:solidFill>
            </a:endParaRPr>
          </a:p>
        </p:txBody>
      </p:sp>
      <p:sp>
        <p:nvSpPr>
          <p:cNvPr id="63" name="TextBox 62"/>
          <p:cNvSpPr txBox="1"/>
          <p:nvPr/>
        </p:nvSpPr>
        <p:spPr>
          <a:xfrm>
            <a:off x="7239000" y="3352800"/>
            <a:ext cx="1438306" cy="534762"/>
          </a:xfrm>
          <a:prstGeom prst="rect">
            <a:avLst/>
          </a:prstGeom>
          <a:noFill/>
        </p:spPr>
        <p:txBody>
          <a:bodyPr wrap="square" rtlCol="0">
            <a:spAutoFit/>
          </a:bodyPr>
          <a:lstStyle/>
          <a:p>
            <a:pPr algn="ctr">
              <a:lnSpc>
                <a:spcPts val="1700"/>
              </a:lnSpc>
            </a:pPr>
            <a:r>
              <a:rPr lang="en-US" b="1" dirty="0" smtClean="0">
                <a:solidFill>
                  <a:srgbClr val="92D050"/>
                </a:solidFill>
              </a:rPr>
              <a:t>Device group 3</a:t>
            </a:r>
            <a:endParaRPr lang="en-US" b="1" dirty="0">
              <a:solidFill>
                <a:srgbClr val="92D050"/>
              </a:solidFill>
            </a:endParaRPr>
          </a:p>
        </p:txBody>
      </p:sp>
      <p:grpSp>
        <p:nvGrpSpPr>
          <p:cNvPr id="5" name="Group 32"/>
          <p:cNvGrpSpPr>
            <a:grpSpLocks/>
          </p:cNvGrpSpPr>
          <p:nvPr/>
        </p:nvGrpSpPr>
        <p:grpSpPr bwMode="auto">
          <a:xfrm>
            <a:off x="5867400" y="3886200"/>
            <a:ext cx="674174" cy="544233"/>
            <a:chOff x="567" y="2391"/>
            <a:chExt cx="953" cy="585"/>
          </a:xfrm>
        </p:grpSpPr>
        <p:pic>
          <p:nvPicPr>
            <p:cNvPr id="46" name="Picture 3" descr="hd tv"/>
            <p:cNvPicPr>
              <a:picLocks noChangeAspect="1" noChangeArrowheads="1"/>
            </p:cNvPicPr>
            <p:nvPr/>
          </p:nvPicPr>
          <p:blipFill>
            <a:blip r:embed="rId12" cstate="print"/>
            <a:srcRect/>
            <a:stretch>
              <a:fillRect/>
            </a:stretch>
          </p:blipFill>
          <p:spPr bwMode="auto">
            <a:xfrm>
              <a:off x="567" y="2391"/>
              <a:ext cx="953" cy="585"/>
            </a:xfrm>
            <a:prstGeom prst="rect">
              <a:avLst/>
            </a:prstGeom>
            <a:noFill/>
            <a:ln w="9525">
              <a:noFill/>
              <a:miter lim="800000"/>
              <a:headEnd/>
              <a:tailEnd/>
            </a:ln>
          </p:spPr>
        </p:pic>
        <p:grpSp>
          <p:nvGrpSpPr>
            <p:cNvPr id="6" name="Group 56"/>
            <p:cNvGrpSpPr>
              <a:grpSpLocks/>
            </p:cNvGrpSpPr>
            <p:nvPr/>
          </p:nvGrpSpPr>
          <p:grpSpPr bwMode="auto">
            <a:xfrm>
              <a:off x="672" y="2432"/>
              <a:ext cx="744" cy="479"/>
              <a:chOff x="672" y="2428"/>
              <a:chExt cx="744" cy="479"/>
            </a:xfrm>
          </p:grpSpPr>
          <p:pic>
            <p:nvPicPr>
              <p:cNvPr id="48" name="Picture 20" descr="경쟁사_그냥"/>
              <p:cNvPicPr>
                <a:picLocks noChangeAspect="1" noChangeArrowheads="1"/>
              </p:cNvPicPr>
              <p:nvPr/>
            </p:nvPicPr>
            <p:blipFill>
              <a:blip r:embed="rId13" cstate="print"/>
              <a:srcRect/>
              <a:stretch>
                <a:fillRect/>
              </a:stretch>
            </p:blipFill>
            <p:spPr bwMode="auto">
              <a:xfrm rot="-152540">
                <a:off x="692" y="2428"/>
                <a:ext cx="724" cy="457"/>
              </a:xfrm>
              <a:prstGeom prst="rect">
                <a:avLst/>
              </a:prstGeom>
              <a:noFill/>
              <a:ln w="9525">
                <a:noFill/>
                <a:miter lim="800000"/>
                <a:headEnd/>
                <a:tailEnd/>
              </a:ln>
            </p:spPr>
          </p:pic>
          <p:pic>
            <p:nvPicPr>
              <p:cNvPr id="50" name="Picture 21" descr="경쟁사인라인"/>
              <p:cNvPicPr>
                <a:picLocks noChangeAspect="1" noChangeArrowheads="1"/>
              </p:cNvPicPr>
              <p:nvPr/>
            </p:nvPicPr>
            <p:blipFill>
              <a:blip r:embed="rId14" cstate="print"/>
              <a:srcRect/>
              <a:stretch>
                <a:fillRect/>
              </a:stretch>
            </p:blipFill>
            <p:spPr bwMode="auto">
              <a:xfrm rot="-163579">
                <a:off x="672" y="2706"/>
                <a:ext cx="227" cy="201"/>
              </a:xfrm>
              <a:prstGeom prst="rect">
                <a:avLst/>
              </a:prstGeom>
              <a:noFill/>
              <a:ln w="9525">
                <a:noFill/>
                <a:miter lim="800000"/>
                <a:headEnd/>
                <a:tailEnd/>
              </a:ln>
            </p:spPr>
          </p:pic>
        </p:grpSp>
      </p:grpSp>
      <p:pic>
        <p:nvPicPr>
          <p:cNvPr id="65" name="Picture 6"/>
          <p:cNvPicPr>
            <a:picLocks noChangeAspect="1" noChangeArrowheads="1"/>
          </p:cNvPicPr>
          <p:nvPr/>
        </p:nvPicPr>
        <p:blipFill>
          <a:blip r:embed="rId15" cstate="print"/>
          <a:srcRect/>
          <a:stretch>
            <a:fillRect/>
          </a:stretch>
        </p:blipFill>
        <p:spPr bwMode="auto">
          <a:xfrm>
            <a:off x="6096000" y="2514600"/>
            <a:ext cx="381000" cy="694765"/>
          </a:xfrm>
          <a:prstGeom prst="rect">
            <a:avLst/>
          </a:prstGeom>
          <a:noFill/>
          <a:ln w="9525">
            <a:noFill/>
            <a:miter lim="800000"/>
            <a:headEnd/>
            <a:tailEnd/>
          </a:ln>
        </p:spPr>
      </p:pic>
      <p:sp>
        <p:nvSpPr>
          <p:cNvPr id="35" name="Oval 34"/>
          <p:cNvSpPr/>
          <p:nvPr/>
        </p:nvSpPr>
        <p:spPr>
          <a:xfrm rot="19937263">
            <a:off x="5663364" y="1967092"/>
            <a:ext cx="2133600" cy="3581400"/>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6477000" y="4953000"/>
            <a:ext cx="1438306" cy="528350"/>
          </a:xfrm>
          <a:prstGeom prst="rect">
            <a:avLst/>
          </a:prstGeom>
          <a:noFill/>
        </p:spPr>
        <p:txBody>
          <a:bodyPr wrap="square" rtlCol="0">
            <a:spAutoFit/>
          </a:bodyPr>
          <a:lstStyle/>
          <a:p>
            <a:pPr algn="ctr">
              <a:lnSpc>
                <a:spcPts val="1700"/>
              </a:lnSpc>
            </a:pPr>
            <a:r>
              <a:rPr lang="en-US" b="1" dirty="0" smtClean="0">
                <a:solidFill>
                  <a:srgbClr val="7030A0"/>
                </a:solidFill>
              </a:rPr>
              <a:t>Device group 2</a:t>
            </a:r>
            <a:endParaRPr lang="en-US" b="1" dirty="0">
              <a:solidFill>
                <a:srgbClr val="7030A0"/>
              </a:solidFill>
            </a:endParaRPr>
          </a:p>
        </p:txBody>
      </p:sp>
      <p:pic>
        <p:nvPicPr>
          <p:cNvPr id="47" name="Picture 39" descr="weekly_digital_timer_IP20"/>
          <p:cNvPicPr>
            <a:picLocks noChangeAspect="1" noChangeArrowheads="1"/>
          </p:cNvPicPr>
          <p:nvPr/>
        </p:nvPicPr>
        <p:blipFill>
          <a:blip r:embed="rId9" cstate="print"/>
          <a:srcRect/>
          <a:stretch>
            <a:fillRect/>
          </a:stretch>
        </p:blipFill>
        <p:spPr bwMode="auto">
          <a:xfrm>
            <a:off x="4114800" y="3276600"/>
            <a:ext cx="324257" cy="685800"/>
          </a:xfrm>
          <a:prstGeom prst="rect">
            <a:avLst/>
          </a:prstGeom>
          <a:noFill/>
        </p:spPr>
      </p:pic>
      <p:sp>
        <p:nvSpPr>
          <p:cNvPr id="49" name="Oval 48"/>
          <p:cNvSpPr/>
          <p:nvPr/>
        </p:nvSpPr>
        <p:spPr>
          <a:xfrm>
            <a:off x="4724400" y="2209800"/>
            <a:ext cx="2133600" cy="3581400"/>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5" name="Picture 24" descr="douche"/>
          <p:cNvPicPr>
            <a:picLocks noChangeAspect="1" noChangeArrowheads="1"/>
          </p:cNvPicPr>
          <p:nvPr/>
        </p:nvPicPr>
        <p:blipFill>
          <a:blip r:embed="rId4" cstate="print"/>
          <a:srcRect/>
          <a:stretch>
            <a:fillRect/>
          </a:stretch>
        </p:blipFill>
        <p:spPr bwMode="auto">
          <a:xfrm>
            <a:off x="4953000" y="4495800"/>
            <a:ext cx="577641" cy="543277"/>
          </a:xfrm>
          <a:prstGeom prst="rect">
            <a:avLst/>
          </a:prstGeom>
          <a:noFill/>
        </p:spPr>
      </p:pic>
      <p:pic>
        <p:nvPicPr>
          <p:cNvPr id="56" name="Picture 8" descr="helice-pour-bateaux-3-pales-49131"/>
          <p:cNvPicPr>
            <a:picLocks noChangeAspect="1" noChangeArrowheads="1"/>
          </p:cNvPicPr>
          <p:nvPr/>
        </p:nvPicPr>
        <p:blipFill>
          <a:blip r:embed="rId6" cstate="print">
            <a:clrChange>
              <a:clrFrom>
                <a:srgbClr val="FFFFFF"/>
              </a:clrFrom>
              <a:clrTo>
                <a:srgbClr val="FFFFFF">
                  <a:alpha val="0"/>
                </a:srgbClr>
              </a:clrTo>
            </a:clrChange>
            <a:lum bright="-20000"/>
            <a:grayscl/>
          </a:blip>
          <a:srcRect/>
          <a:stretch>
            <a:fillRect/>
          </a:stretch>
        </p:blipFill>
        <p:spPr bwMode="auto">
          <a:xfrm>
            <a:off x="5562600" y="3200400"/>
            <a:ext cx="586755" cy="603641"/>
          </a:xfrm>
          <a:prstGeom prst="rect">
            <a:avLst/>
          </a:prstGeom>
          <a:noFill/>
          <a:ln w="9525">
            <a:noFill/>
            <a:miter lim="800000"/>
            <a:headEnd/>
            <a:tailEnd/>
          </a:ln>
        </p:spPr>
      </p:pic>
      <p:pic>
        <p:nvPicPr>
          <p:cNvPr id="57" name="Picture 27"/>
          <p:cNvPicPr>
            <a:picLocks noChangeAspect="1" noChangeArrowheads="1"/>
          </p:cNvPicPr>
          <p:nvPr/>
        </p:nvPicPr>
        <p:blipFill>
          <a:blip r:embed="rId7" cstate="print"/>
          <a:srcRect t="4359" r="-682" b="3391"/>
          <a:stretch>
            <a:fillRect/>
          </a:stretch>
        </p:blipFill>
        <p:spPr bwMode="auto">
          <a:xfrm>
            <a:off x="7543800" y="4343400"/>
            <a:ext cx="298441" cy="603641"/>
          </a:xfrm>
          <a:prstGeom prst="rect">
            <a:avLst/>
          </a:prstGeom>
          <a:noFill/>
          <a:ln w="9525">
            <a:noFill/>
            <a:miter lim="800000"/>
            <a:headEnd/>
            <a:tailEnd/>
          </a:ln>
          <a:effectLst>
            <a:outerShdw dist="107763" dir="2700000" algn="ctr" rotWithShape="0">
              <a:schemeClr val="bg2"/>
            </a:outerShdw>
          </a:effectLst>
        </p:spPr>
      </p:pic>
      <p:grpSp>
        <p:nvGrpSpPr>
          <p:cNvPr id="7" name="Group 5"/>
          <p:cNvGrpSpPr>
            <a:grpSpLocks/>
          </p:cNvGrpSpPr>
          <p:nvPr/>
        </p:nvGrpSpPr>
        <p:grpSpPr bwMode="auto">
          <a:xfrm>
            <a:off x="7010400" y="3352800"/>
            <a:ext cx="262225" cy="361977"/>
            <a:chOff x="3667" y="2523"/>
            <a:chExt cx="247" cy="317"/>
          </a:xfrm>
        </p:grpSpPr>
        <p:sp>
          <p:nvSpPr>
            <p:cNvPr id="59" name="Rectangle 6"/>
            <p:cNvSpPr>
              <a:spLocks noChangeArrowheads="1"/>
            </p:cNvSpPr>
            <p:nvPr/>
          </p:nvSpPr>
          <p:spPr bwMode="gray">
            <a:xfrm>
              <a:off x="3742" y="2561"/>
              <a:ext cx="172" cy="172"/>
            </a:xfrm>
            <a:prstGeom prst="rect">
              <a:avLst/>
            </a:prstGeom>
            <a:noFill/>
            <a:ln w="9525">
              <a:noFill/>
              <a:miter lim="800000"/>
              <a:headEnd/>
              <a:tailEnd/>
            </a:ln>
            <a:effectLst/>
          </p:spPr>
          <p:txBody>
            <a:bodyPr wrap="none" lIns="0" tIns="0" rIns="0" bIns="0">
              <a:spAutoFit/>
            </a:bodyPr>
            <a:lstStyle/>
            <a:p>
              <a:pPr marL="381000" indent="-381000">
                <a:buFont typeface="Wingdings" pitchFamily="2" charset="2"/>
                <a:buNone/>
                <a:tabLst>
                  <a:tab pos="3946525" algn="l"/>
                </a:tabLst>
              </a:pPr>
              <a:r>
                <a:rPr lang="en-GB" sz="1800">
                  <a:solidFill>
                    <a:srgbClr val="808080"/>
                  </a:solidFill>
                </a:rPr>
                <a:t>°C</a:t>
              </a:r>
            </a:p>
          </p:txBody>
        </p:sp>
        <p:pic>
          <p:nvPicPr>
            <p:cNvPr id="64" name="Picture 7" descr="744px-ThermometerSymbol"/>
            <p:cNvPicPr>
              <a:picLocks noChangeAspect="1" noChangeArrowheads="1"/>
            </p:cNvPicPr>
            <p:nvPr/>
          </p:nvPicPr>
          <p:blipFill>
            <a:blip r:embed="rId5" cstate="print"/>
            <a:srcRect l="43907" t="21152" r="48991" b="24046"/>
            <a:stretch>
              <a:fillRect/>
            </a:stretch>
          </p:blipFill>
          <p:spPr bwMode="auto">
            <a:xfrm>
              <a:off x="3667" y="2523"/>
              <a:ext cx="118" cy="317"/>
            </a:xfrm>
            <a:prstGeom prst="rect">
              <a:avLst/>
            </a:prstGeom>
            <a:noFill/>
          </p:spPr>
        </p:pic>
      </p:gr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a:bodyPr>
          <a:lstStyle/>
          <a:p>
            <a:pPr>
              <a:lnSpc>
                <a:spcPts val="3000"/>
              </a:lnSpc>
            </a:pPr>
            <a:r>
              <a:rPr lang="en-US" sz="3200" b="1" i="1" dirty="0" smtClean="0">
                <a:solidFill>
                  <a:srgbClr val="FF0000"/>
                </a:solidFill>
                <a:cs typeface="Times New Roman" pitchFamily="18" charset="0"/>
              </a:rPr>
              <a:t>SYMBOL/DATA RATES, FDM/FDMA AND FDM/TDMA</a:t>
            </a:r>
            <a:endParaRPr lang="en-US" sz="3200" b="1" i="1" dirty="0">
              <a:solidFill>
                <a:srgbClr val="FF0000"/>
              </a:solidFill>
              <a:cs typeface="Times New Roman" pitchFamily="18" charset="0"/>
            </a:endParaRPr>
          </a:p>
        </p:txBody>
      </p:sp>
      <p:sp>
        <p:nvSpPr>
          <p:cNvPr id="3" name="Content Placeholder 2"/>
          <p:cNvSpPr>
            <a:spLocks noGrp="1"/>
          </p:cNvSpPr>
          <p:nvPr>
            <p:ph idx="1"/>
          </p:nvPr>
        </p:nvSpPr>
        <p:spPr>
          <a:xfrm>
            <a:off x="457200" y="1600200"/>
            <a:ext cx="8153400" cy="4724400"/>
          </a:xfrm>
        </p:spPr>
        <p:txBody>
          <a:bodyPr>
            <a:normAutofit fontScale="77500" lnSpcReduction="20000"/>
          </a:bodyPr>
          <a:lstStyle/>
          <a:p>
            <a:r>
              <a:rPr lang="en-US" sz="2000" u="sng" dirty="0" smtClean="0">
                <a:latin typeface="Times New Roman" pitchFamily="18" charset="0"/>
                <a:cs typeface="Times New Roman" pitchFamily="18" charset="0"/>
              </a:rPr>
              <a:t>Assumptions: </a:t>
            </a:r>
          </a:p>
          <a:p>
            <a:pPr lvl="1"/>
            <a:r>
              <a:rPr lang="en-US" sz="1900" dirty="0" smtClean="0">
                <a:latin typeface="Times New Roman" pitchFamily="18" charset="0"/>
                <a:cs typeface="Times New Roman" pitchFamily="18" charset="0"/>
              </a:rPr>
              <a:t>BPSK or any other more efficient modulation can be applied</a:t>
            </a:r>
            <a:r>
              <a:rPr lang="en-US" sz="2000" dirty="0" smtClean="0">
                <a:latin typeface="Times New Roman" pitchFamily="18" charset="0"/>
                <a:cs typeface="Times New Roman" pitchFamily="18" charset="0"/>
              </a:rPr>
              <a:t>: up to 16QAM (=4bits/symbol).</a:t>
            </a:r>
            <a:endParaRPr lang="en-US" sz="1900" dirty="0" smtClean="0">
              <a:latin typeface="Times New Roman" pitchFamily="18" charset="0"/>
              <a:cs typeface="Times New Roman" pitchFamily="18" charset="0"/>
            </a:endParaRPr>
          </a:p>
          <a:p>
            <a:pPr lvl="1"/>
            <a:r>
              <a:rPr lang="en-US" sz="1900" dirty="0" smtClean="0">
                <a:latin typeface="Times New Roman" pitchFamily="18" charset="0"/>
                <a:cs typeface="Times New Roman" pitchFamily="18" charset="0"/>
              </a:rPr>
              <a:t>Total bandwidth for a personal space is 16MHz: </a:t>
            </a:r>
            <a:r>
              <a:rPr lang="en-US" sz="1900" dirty="0" smtClean="0">
                <a:solidFill>
                  <a:srgbClr val="FF0000"/>
                </a:solidFill>
                <a:latin typeface="Times New Roman" pitchFamily="18" charset="0"/>
                <a:cs typeface="Times New Roman" pitchFamily="18" charset="0"/>
              </a:rPr>
              <a:t>FDM for five personal spaces in a public space. </a:t>
            </a:r>
          </a:p>
          <a:p>
            <a:pPr lvl="1"/>
            <a:r>
              <a:rPr lang="en-US" sz="1900" dirty="0" smtClean="0">
                <a:latin typeface="Times New Roman" pitchFamily="18" charset="0"/>
                <a:cs typeface="Times New Roman" pitchFamily="18" charset="0"/>
              </a:rPr>
              <a:t>For each personal space, total data rate is 54Mbps</a:t>
            </a:r>
          </a:p>
          <a:p>
            <a:pPr lvl="1"/>
            <a:r>
              <a:rPr lang="en-US" sz="1900" dirty="0" smtClean="0">
                <a:latin typeface="Times New Roman" pitchFamily="18" charset="0"/>
                <a:cs typeface="Times New Roman" pitchFamily="18" charset="0"/>
              </a:rPr>
              <a:t>Up to five user groups in a personal space.</a:t>
            </a:r>
          </a:p>
          <a:p>
            <a:pPr lvl="1"/>
            <a:endParaRPr lang="en-US" sz="1900" dirty="0" smtClean="0">
              <a:latin typeface="Times New Roman" pitchFamily="18" charset="0"/>
              <a:cs typeface="Times New Roman" pitchFamily="18" charset="0"/>
              <a:sym typeface="Wingdings" pitchFamily="2" charset="2"/>
            </a:endParaRPr>
          </a:p>
          <a:p>
            <a:r>
              <a:rPr lang="en-US" sz="2000" dirty="0" smtClean="0">
                <a:latin typeface="Times New Roman" pitchFamily="18" charset="0"/>
                <a:cs typeface="Times New Roman" pitchFamily="18" charset="0"/>
                <a:sym typeface="Wingdings" pitchFamily="2" charset="2"/>
              </a:rPr>
              <a:t>FDMA  among groups</a:t>
            </a:r>
          </a:p>
          <a:p>
            <a:pPr lvl="1"/>
            <a:r>
              <a:rPr lang="en-US" sz="2000" dirty="0" smtClean="0">
                <a:latin typeface="Times New Roman" pitchFamily="18" charset="0"/>
                <a:cs typeface="Times New Roman" pitchFamily="18" charset="0"/>
              </a:rPr>
              <a:t>Five user groups in a personal space with BW of 3MHz for each group</a:t>
            </a:r>
            <a:endParaRPr lang="en-US" sz="1900" dirty="0" smtClean="0">
              <a:latin typeface="Times New Roman" pitchFamily="18" charset="0"/>
              <a:cs typeface="Times New Roman" pitchFamily="18" charset="0"/>
              <a:sym typeface="Wingdings" pitchFamily="2" charset="2"/>
            </a:endParaRPr>
          </a:p>
          <a:p>
            <a:pPr lvl="1"/>
            <a:r>
              <a:rPr lang="en-US" sz="1900" dirty="0" smtClean="0">
                <a:latin typeface="Times New Roman" pitchFamily="18" charset="0"/>
                <a:cs typeface="Times New Roman" pitchFamily="18" charset="0"/>
                <a:sym typeface="Wingdings" pitchFamily="2" charset="2"/>
              </a:rPr>
              <a:t>For a group, </a:t>
            </a:r>
            <a:r>
              <a:rPr lang="en-US" sz="1900" dirty="0" smtClean="0">
                <a:solidFill>
                  <a:srgbClr val="FF0000"/>
                </a:solidFill>
                <a:latin typeface="Times New Roman" pitchFamily="18" charset="0"/>
                <a:cs typeface="Times New Roman" pitchFamily="18" charset="0"/>
                <a:sym typeface="Wingdings" pitchFamily="2" charset="2"/>
              </a:rPr>
              <a:t>Symbol length = 1/3 us and BW of a carrier = 3MHz</a:t>
            </a:r>
          </a:p>
          <a:p>
            <a:pPr lvl="1">
              <a:buFont typeface="Wingdings" pitchFamily="2" charset="2"/>
              <a:buChar char="à"/>
            </a:pPr>
            <a:r>
              <a:rPr lang="en-US" sz="1900" dirty="0" smtClean="0">
                <a:latin typeface="Times New Roman" pitchFamily="18" charset="0"/>
                <a:cs typeface="Times New Roman" pitchFamily="18" charset="0"/>
                <a:sym typeface="Wingdings" pitchFamily="2" charset="2"/>
              </a:rPr>
              <a:t>Symbol rate for a group = 3Msps</a:t>
            </a:r>
          </a:p>
          <a:p>
            <a:pPr lvl="1">
              <a:buFont typeface="Wingdings" pitchFamily="2" charset="2"/>
              <a:buChar char="à"/>
            </a:pPr>
            <a:r>
              <a:rPr lang="en-US" sz="1900" dirty="0" smtClean="0">
                <a:latin typeface="Times New Roman" pitchFamily="18" charset="0"/>
                <a:cs typeface="Times New Roman" pitchFamily="18" charset="0"/>
                <a:sym typeface="Wingdings" pitchFamily="2" charset="2"/>
              </a:rPr>
              <a:t> Max. Data rate for a group = 3Msps x max no. bits per symbol = 3Msps x 4 bits/symbol = 12 Mbps  total max data rate = 60Mbps</a:t>
            </a:r>
          </a:p>
          <a:p>
            <a:r>
              <a:rPr lang="en-US" sz="2000" dirty="0" smtClean="0">
                <a:latin typeface="Times New Roman" pitchFamily="18" charset="0"/>
                <a:cs typeface="Times New Roman" pitchFamily="18" charset="0"/>
                <a:sym typeface="Wingdings" pitchFamily="2" charset="2"/>
              </a:rPr>
              <a:t>TDMA</a:t>
            </a:r>
          </a:p>
          <a:p>
            <a:pPr lvl="1"/>
            <a:r>
              <a:rPr lang="en-US" sz="1900" dirty="0" smtClean="0">
                <a:latin typeface="Times New Roman" pitchFamily="18" charset="0"/>
                <a:cs typeface="Times New Roman" pitchFamily="18" charset="0"/>
                <a:sym typeface="Wingdings" pitchFamily="2" charset="2"/>
              </a:rPr>
              <a:t>Time division for five groups in a frame, payload by payload</a:t>
            </a:r>
          </a:p>
          <a:p>
            <a:pPr lvl="1"/>
            <a:r>
              <a:rPr lang="en-US" sz="1900" dirty="0" smtClean="0">
                <a:solidFill>
                  <a:srgbClr val="FF0000"/>
                </a:solidFill>
                <a:latin typeface="Times New Roman" pitchFamily="18" charset="0"/>
                <a:cs typeface="Times New Roman" pitchFamily="18" charset="0"/>
                <a:sym typeface="Wingdings" pitchFamily="2" charset="2"/>
              </a:rPr>
              <a:t>Symbol length = 1/16 us and BW of a carrier = 16 MHz with time division </a:t>
            </a:r>
          </a:p>
          <a:p>
            <a:pPr lvl="1">
              <a:buFont typeface="Wingdings" pitchFamily="2" charset="2"/>
              <a:buChar char="à"/>
            </a:pPr>
            <a:r>
              <a:rPr lang="en-US" sz="1900" dirty="0" smtClean="0">
                <a:latin typeface="Times New Roman" pitchFamily="18" charset="0"/>
                <a:cs typeface="Times New Roman" pitchFamily="18" charset="0"/>
                <a:sym typeface="Wingdings" pitchFamily="2" charset="2"/>
              </a:rPr>
              <a:t>Total symbol rate for each personal space = 16Msps for five groups</a:t>
            </a:r>
          </a:p>
          <a:p>
            <a:pPr lvl="1">
              <a:buFont typeface="Wingdings" pitchFamily="2" charset="2"/>
              <a:buChar char="à"/>
            </a:pPr>
            <a:r>
              <a:rPr lang="en-US" sz="1900" dirty="0" smtClean="0">
                <a:latin typeface="Times New Roman" pitchFamily="18" charset="0"/>
                <a:cs typeface="Times New Roman" pitchFamily="18" charset="0"/>
                <a:sym typeface="Wingdings" pitchFamily="2" charset="2"/>
              </a:rPr>
              <a:t>Total data rate for each personal space = 16Msps x max no. bits per symbol = 16Msps x 4 bits/symbol = 54 Mbps with overhead: max data rate for a group if this group uses all payloads.</a:t>
            </a:r>
          </a:p>
        </p:txBody>
      </p:sp>
      <p:sp>
        <p:nvSpPr>
          <p:cNvPr id="8" name="TextBox 7"/>
          <p:cNvSpPr txBox="1"/>
          <p:nvPr/>
        </p:nvSpPr>
        <p:spPr>
          <a:xfrm>
            <a:off x="4191000" y="6400800"/>
            <a:ext cx="860877" cy="307777"/>
          </a:xfrm>
          <a:prstGeom prst="rect">
            <a:avLst/>
          </a:prstGeom>
          <a:noFill/>
        </p:spPr>
        <p:txBody>
          <a:bodyPr wrap="none" rtlCol="0">
            <a:spAutoFit/>
          </a:bodyPr>
          <a:lstStyle/>
          <a:p>
            <a:r>
              <a:rPr lang="en-US" sz="1400" dirty="0" smtClean="0">
                <a:latin typeface="Times New Roman" pitchFamily="18" charset="0"/>
                <a:cs typeface="Times New Roman" pitchFamily="18" charset="0"/>
              </a:rPr>
              <a:t>Slide 110</a:t>
            </a:r>
            <a:endParaRPr lang="en-US" sz="1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a:bodyPr>
          <a:lstStyle/>
          <a:p>
            <a:pPr>
              <a:lnSpc>
                <a:spcPts val="3000"/>
              </a:lnSpc>
            </a:pPr>
            <a:r>
              <a:rPr lang="en-US" sz="3200" b="1" i="1" dirty="0" smtClean="0">
                <a:solidFill>
                  <a:srgbClr val="FF0000"/>
                </a:solidFill>
                <a:cs typeface="Times New Roman" pitchFamily="18" charset="0"/>
              </a:rPr>
              <a:t>SYMBOL/DATA RATES, FDM/FH</a:t>
            </a:r>
            <a:endParaRPr lang="en-US" sz="3200" b="1" i="1" dirty="0">
              <a:solidFill>
                <a:srgbClr val="FF0000"/>
              </a:solidFill>
              <a:cs typeface="Times New Roman" pitchFamily="18" charset="0"/>
            </a:endParaRPr>
          </a:p>
        </p:txBody>
      </p:sp>
      <p:sp>
        <p:nvSpPr>
          <p:cNvPr id="3" name="Content Placeholder 2"/>
          <p:cNvSpPr>
            <a:spLocks noGrp="1"/>
          </p:cNvSpPr>
          <p:nvPr>
            <p:ph idx="1"/>
          </p:nvPr>
        </p:nvSpPr>
        <p:spPr>
          <a:xfrm>
            <a:off x="457200" y="1600200"/>
            <a:ext cx="8153400" cy="4724400"/>
          </a:xfrm>
        </p:spPr>
        <p:txBody>
          <a:bodyPr>
            <a:normAutofit lnSpcReduction="10000"/>
          </a:bodyPr>
          <a:lstStyle/>
          <a:p>
            <a:r>
              <a:rPr lang="en-US" sz="2000" u="sng" dirty="0" smtClean="0">
                <a:latin typeface="Times New Roman" pitchFamily="18" charset="0"/>
                <a:cs typeface="Times New Roman" pitchFamily="18" charset="0"/>
              </a:rPr>
              <a:t>Assumptions: </a:t>
            </a:r>
          </a:p>
          <a:p>
            <a:pPr lvl="1"/>
            <a:r>
              <a:rPr lang="en-US" sz="1700" dirty="0" smtClean="0">
                <a:latin typeface="Times New Roman" pitchFamily="18" charset="0"/>
                <a:cs typeface="Times New Roman" pitchFamily="18" charset="0"/>
              </a:rPr>
              <a:t>BPSK or any other higher efficient modulation can be applied: up to 16QAM (=4bits/symbol). </a:t>
            </a:r>
          </a:p>
          <a:p>
            <a:pPr lvl="1"/>
            <a:r>
              <a:rPr lang="en-US" sz="1700" dirty="0" smtClean="0">
                <a:latin typeface="Times New Roman" pitchFamily="18" charset="0"/>
                <a:cs typeface="Times New Roman" pitchFamily="18" charset="0"/>
              </a:rPr>
              <a:t>Total bandwidth for a personal space is 16MHz:</a:t>
            </a:r>
            <a:r>
              <a:rPr lang="en-US" sz="1700" dirty="0" smtClean="0">
                <a:solidFill>
                  <a:srgbClr val="FF0000"/>
                </a:solidFill>
                <a:latin typeface="Times New Roman" pitchFamily="18" charset="0"/>
                <a:cs typeface="Times New Roman" pitchFamily="18" charset="0"/>
              </a:rPr>
              <a:t> FDM for five personal spaces  in a public space. </a:t>
            </a:r>
          </a:p>
          <a:p>
            <a:pPr lvl="1"/>
            <a:r>
              <a:rPr lang="en-US" sz="1700" dirty="0" smtClean="0">
                <a:latin typeface="Times New Roman" pitchFamily="18" charset="0"/>
                <a:cs typeface="Times New Roman" pitchFamily="18" charset="0"/>
              </a:rPr>
              <a:t>For each personal space, total data rate is 54Mbps.  </a:t>
            </a:r>
          </a:p>
          <a:p>
            <a:pPr lvl="1"/>
            <a:r>
              <a:rPr lang="en-US" sz="1700" dirty="0" smtClean="0">
                <a:latin typeface="Times New Roman" pitchFamily="18" charset="0"/>
                <a:cs typeface="Times New Roman" pitchFamily="18" charset="0"/>
              </a:rPr>
              <a:t>A unique FH sequence is assigned to each device group: hopping rate is one hop per symbol.</a:t>
            </a:r>
          </a:p>
          <a:p>
            <a:pPr lvl="1"/>
            <a:endParaRPr lang="en-US" sz="1900" dirty="0" smtClean="0">
              <a:latin typeface="Times New Roman" pitchFamily="18" charset="0"/>
              <a:cs typeface="Times New Roman" pitchFamily="18" charset="0"/>
              <a:sym typeface="Wingdings" pitchFamily="2" charset="2"/>
            </a:endParaRPr>
          </a:p>
          <a:p>
            <a:pPr lvl="1"/>
            <a:r>
              <a:rPr lang="en-US" sz="1900" dirty="0" smtClean="0">
                <a:latin typeface="Times New Roman" pitchFamily="18" charset="0"/>
                <a:cs typeface="Times New Roman" pitchFamily="18" charset="0"/>
                <a:sym typeface="Wingdings" pitchFamily="2" charset="2"/>
              </a:rPr>
              <a:t>Symbol length = 1us and BW of a carrier = 1MHz </a:t>
            </a:r>
          </a:p>
          <a:p>
            <a:pPr lvl="1">
              <a:buFont typeface="Wingdings" pitchFamily="2" charset="2"/>
              <a:buChar char="à"/>
            </a:pPr>
            <a:r>
              <a:rPr lang="en-US" sz="1900" dirty="0" smtClean="0">
                <a:latin typeface="Times New Roman" pitchFamily="18" charset="0"/>
                <a:cs typeface="Times New Roman" pitchFamily="18" charset="0"/>
                <a:sym typeface="Wingdings" pitchFamily="2" charset="2"/>
              </a:rPr>
              <a:t>Symbol rate = 1Msps</a:t>
            </a:r>
          </a:p>
          <a:p>
            <a:pPr lvl="1">
              <a:buFont typeface="Wingdings" pitchFamily="2" charset="2"/>
              <a:buChar char="à"/>
            </a:pPr>
            <a:r>
              <a:rPr lang="en-US" sz="1900" dirty="0" smtClean="0">
                <a:latin typeface="Times New Roman" pitchFamily="18" charset="0"/>
                <a:cs typeface="Times New Roman" pitchFamily="18" charset="0"/>
                <a:sym typeface="Wingdings" pitchFamily="2" charset="2"/>
              </a:rPr>
              <a:t> Max. Data rate = 1Msps x max no. bits per symbol = 1Msps x 4 bits/symbol = 4Mbps for each group</a:t>
            </a:r>
          </a:p>
          <a:p>
            <a:pPr lvl="1">
              <a:buFont typeface="Wingdings" pitchFamily="2" charset="2"/>
              <a:buChar char="à"/>
            </a:pPr>
            <a:r>
              <a:rPr lang="en-US" sz="1900" dirty="0" smtClean="0">
                <a:solidFill>
                  <a:srgbClr val="FF0000"/>
                </a:solidFill>
                <a:latin typeface="Times New Roman" pitchFamily="18" charset="0"/>
                <a:cs typeface="Times New Roman" pitchFamily="18" charset="0"/>
                <a:sym typeface="Wingdings" pitchFamily="2" charset="2"/>
              </a:rPr>
              <a:t>For each group, only 4Mbps can be achieved. This may be a problem for FDM/FH systems .</a:t>
            </a:r>
          </a:p>
        </p:txBody>
      </p:sp>
      <p:sp>
        <p:nvSpPr>
          <p:cNvPr id="8" name="TextBox 7"/>
          <p:cNvSpPr txBox="1"/>
          <p:nvPr/>
        </p:nvSpPr>
        <p:spPr>
          <a:xfrm>
            <a:off x="4191000" y="6400800"/>
            <a:ext cx="854208" cy="307777"/>
          </a:xfrm>
          <a:prstGeom prst="rect">
            <a:avLst/>
          </a:prstGeom>
          <a:noFill/>
        </p:spPr>
        <p:txBody>
          <a:bodyPr wrap="none" rtlCol="0">
            <a:spAutoFit/>
          </a:bodyPr>
          <a:lstStyle/>
          <a:p>
            <a:r>
              <a:rPr lang="en-US" sz="1400" dirty="0" smtClean="0">
                <a:latin typeface="Times New Roman" pitchFamily="18" charset="0"/>
                <a:cs typeface="Times New Roman" pitchFamily="18" charset="0"/>
              </a:rPr>
              <a:t>Slide 111</a:t>
            </a:r>
            <a:endParaRPr lang="en-US" sz="1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a:bodyPr>
          <a:lstStyle/>
          <a:p>
            <a:pPr>
              <a:lnSpc>
                <a:spcPts val="3000"/>
              </a:lnSpc>
            </a:pPr>
            <a:r>
              <a:rPr lang="en-US" sz="3200" b="1" i="1" dirty="0" smtClean="0">
                <a:solidFill>
                  <a:srgbClr val="FF0000"/>
                </a:solidFill>
                <a:cs typeface="Times New Roman" pitchFamily="18" charset="0"/>
              </a:rPr>
              <a:t>SYMBOL/DATA RATES, FDM/DS</a:t>
            </a:r>
            <a:endParaRPr lang="en-US" sz="3200" b="1" i="1" dirty="0">
              <a:solidFill>
                <a:srgbClr val="FF0000"/>
              </a:solidFill>
              <a:cs typeface="Times New Roman" pitchFamily="18" charset="0"/>
            </a:endParaRPr>
          </a:p>
        </p:txBody>
      </p:sp>
      <p:sp>
        <p:nvSpPr>
          <p:cNvPr id="3" name="Content Placeholder 2"/>
          <p:cNvSpPr>
            <a:spLocks noGrp="1"/>
          </p:cNvSpPr>
          <p:nvPr>
            <p:ph idx="1"/>
          </p:nvPr>
        </p:nvSpPr>
        <p:spPr>
          <a:xfrm>
            <a:off x="457200" y="1600200"/>
            <a:ext cx="8153400" cy="4800600"/>
          </a:xfrm>
        </p:spPr>
        <p:txBody>
          <a:bodyPr>
            <a:normAutofit fontScale="77500" lnSpcReduction="20000"/>
          </a:bodyPr>
          <a:lstStyle/>
          <a:p>
            <a:r>
              <a:rPr lang="en-US" sz="2000" u="sng" dirty="0" smtClean="0">
                <a:latin typeface="Times New Roman" pitchFamily="18" charset="0"/>
                <a:cs typeface="Times New Roman" pitchFamily="18" charset="0"/>
              </a:rPr>
              <a:t>Assumptions: </a:t>
            </a:r>
          </a:p>
          <a:p>
            <a:pPr lvl="1"/>
            <a:r>
              <a:rPr lang="en-US" sz="1900" dirty="0" smtClean="0">
                <a:latin typeface="Times New Roman" pitchFamily="18" charset="0"/>
                <a:cs typeface="Times New Roman" pitchFamily="18" charset="0"/>
              </a:rPr>
              <a:t>BPSK or any other higher efficient modulation can be applied: up to 16QAM (=4bits/symbol). </a:t>
            </a:r>
          </a:p>
          <a:p>
            <a:pPr lvl="1"/>
            <a:r>
              <a:rPr lang="en-US" sz="1900" dirty="0" smtClean="0">
                <a:latin typeface="Times New Roman" pitchFamily="18" charset="0"/>
                <a:cs typeface="Times New Roman" pitchFamily="18" charset="0"/>
              </a:rPr>
              <a:t>Total bandwidth for a personal space is 16MHz</a:t>
            </a:r>
            <a:r>
              <a:rPr lang="en-US" sz="2000" dirty="0" smtClean="0">
                <a:latin typeface="Times New Roman" pitchFamily="18" charset="0"/>
                <a:cs typeface="Times New Roman" pitchFamily="18" charset="0"/>
              </a:rPr>
              <a:t>:</a:t>
            </a:r>
            <a:r>
              <a:rPr lang="en-US" sz="2000" dirty="0" smtClean="0">
                <a:solidFill>
                  <a:srgbClr val="FF0000"/>
                </a:solidFill>
                <a:latin typeface="Times New Roman" pitchFamily="18" charset="0"/>
                <a:cs typeface="Times New Roman" pitchFamily="18" charset="0"/>
              </a:rPr>
              <a:t> FDM for five personal spaces  in a public space. </a:t>
            </a:r>
            <a:endParaRPr lang="en-US" sz="1900" dirty="0" smtClean="0">
              <a:solidFill>
                <a:srgbClr val="FF0000"/>
              </a:solidFill>
              <a:latin typeface="Times New Roman" pitchFamily="18" charset="0"/>
              <a:cs typeface="Times New Roman" pitchFamily="18" charset="0"/>
            </a:endParaRPr>
          </a:p>
          <a:p>
            <a:pPr lvl="1"/>
            <a:r>
              <a:rPr lang="en-US" sz="1900" dirty="0" smtClean="0">
                <a:latin typeface="Times New Roman" pitchFamily="18" charset="0"/>
                <a:cs typeface="Times New Roman" pitchFamily="18" charset="0"/>
              </a:rPr>
              <a:t>For each personal space, total data rate is 54 Mbps.</a:t>
            </a:r>
          </a:p>
          <a:p>
            <a:pPr lvl="1"/>
            <a:r>
              <a:rPr lang="en-US" sz="1900" dirty="0" smtClean="0">
                <a:latin typeface="Times New Roman" pitchFamily="18" charset="0"/>
                <a:cs typeface="Times New Roman" pitchFamily="18" charset="0"/>
              </a:rPr>
              <a:t>16 chips per symbol and 64 16 bit orthogonal </a:t>
            </a:r>
            <a:r>
              <a:rPr lang="en-US" sz="1900" dirty="0" err="1" smtClean="0">
                <a:latin typeface="Times New Roman" pitchFamily="18" charset="0"/>
                <a:cs typeface="Times New Roman" pitchFamily="18" charset="0"/>
              </a:rPr>
              <a:t>codewords</a:t>
            </a:r>
            <a:r>
              <a:rPr lang="en-US" sz="1900" dirty="0" smtClean="0">
                <a:latin typeface="Times New Roman" pitchFamily="18" charset="0"/>
                <a:cs typeface="Times New Roman" pitchFamily="18" charset="0"/>
              </a:rPr>
              <a:t> for the PN code: two 8bit orthogonal </a:t>
            </a:r>
            <a:r>
              <a:rPr lang="en-US" sz="1900" dirty="0" err="1" smtClean="0">
                <a:latin typeface="Times New Roman" pitchFamily="18" charset="0"/>
                <a:cs typeface="Times New Roman" pitchFamily="18" charset="0"/>
              </a:rPr>
              <a:t>codewords</a:t>
            </a:r>
            <a:r>
              <a:rPr lang="en-US" sz="1900" dirty="0" smtClean="0">
                <a:latin typeface="Times New Roman" pitchFamily="18" charset="0"/>
                <a:cs typeface="Times New Roman" pitchFamily="18" charset="0"/>
              </a:rPr>
              <a:t> concatenated to construct 64 16 bit </a:t>
            </a:r>
            <a:r>
              <a:rPr lang="en-US" sz="1900" dirty="0" err="1" smtClean="0">
                <a:latin typeface="Times New Roman" pitchFamily="18" charset="0"/>
                <a:cs typeface="Times New Roman" pitchFamily="18" charset="0"/>
              </a:rPr>
              <a:t>codewords</a:t>
            </a:r>
            <a:endParaRPr lang="en-US" sz="1900" dirty="0" smtClean="0">
              <a:latin typeface="Times New Roman" pitchFamily="18" charset="0"/>
              <a:cs typeface="Times New Roman" pitchFamily="18" charset="0"/>
            </a:endParaRPr>
          </a:p>
          <a:p>
            <a:pPr lvl="1"/>
            <a:endParaRPr lang="en-US" sz="17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First half of the code for device grouping and second half for multiple access in a group</a:t>
            </a:r>
          </a:p>
          <a:p>
            <a:pPr lvl="1"/>
            <a:r>
              <a:rPr lang="en-US" sz="1900" dirty="0" smtClean="0">
                <a:latin typeface="Times New Roman" pitchFamily="18" charset="0"/>
                <a:cs typeface="Times New Roman" pitchFamily="18" charset="0"/>
                <a:sym typeface="Wingdings" pitchFamily="2" charset="2"/>
              </a:rPr>
              <a:t>Up to 8 groups for each personal space, up to 8 devices for each group</a:t>
            </a:r>
          </a:p>
          <a:p>
            <a:pPr lvl="1"/>
            <a:r>
              <a:rPr lang="en-US" sz="1900" dirty="0" smtClean="0">
                <a:latin typeface="Times New Roman" pitchFamily="18" charset="0"/>
                <a:cs typeface="Times New Roman" pitchFamily="18" charset="0"/>
                <a:sym typeface="Wingdings" pitchFamily="2" charset="2"/>
              </a:rPr>
              <a:t>Symbol length = 1us and BW of a carrier = 16MHz </a:t>
            </a:r>
          </a:p>
          <a:p>
            <a:pPr lvl="1">
              <a:buNone/>
            </a:pPr>
            <a:r>
              <a:rPr lang="en-US" sz="1900" dirty="0" smtClean="0">
                <a:latin typeface="Times New Roman" pitchFamily="18" charset="0"/>
                <a:cs typeface="Times New Roman" pitchFamily="18" charset="0"/>
                <a:sym typeface="Wingdings" pitchFamily="2" charset="2"/>
              </a:rPr>
              <a:t> chip length = 1/16 = 0.0625 us  chip rate = 16Mcps</a:t>
            </a:r>
          </a:p>
          <a:p>
            <a:pPr lvl="1">
              <a:buFont typeface="Wingdings" pitchFamily="2" charset="2"/>
              <a:buChar char="à"/>
            </a:pPr>
            <a:r>
              <a:rPr lang="en-US" sz="1900" dirty="0" smtClean="0">
                <a:latin typeface="Times New Roman" pitchFamily="18" charset="0"/>
                <a:cs typeface="Times New Roman" pitchFamily="18" charset="0"/>
                <a:sym typeface="Wingdings" pitchFamily="2" charset="2"/>
              </a:rPr>
              <a:t>Symbol rate = 1Msps</a:t>
            </a:r>
          </a:p>
          <a:p>
            <a:pPr lvl="1">
              <a:buFont typeface="Wingdings" pitchFamily="2" charset="2"/>
              <a:buChar char="à"/>
            </a:pPr>
            <a:r>
              <a:rPr lang="en-US" sz="1900" dirty="0" smtClean="0">
                <a:latin typeface="Times New Roman" pitchFamily="18" charset="0"/>
                <a:cs typeface="Times New Roman" pitchFamily="18" charset="0"/>
                <a:sym typeface="Wingdings" pitchFamily="2" charset="2"/>
              </a:rPr>
              <a:t> Max. Data rate = 1Msps x max no. bits per symbol = 1Msps x 4 bits/symbol = 4Mbps for each device	</a:t>
            </a:r>
            <a:r>
              <a:rPr lang="en-US" sz="1900" dirty="0" smtClean="0">
                <a:solidFill>
                  <a:srgbClr val="FF0000"/>
                </a:solidFill>
                <a:latin typeface="Times New Roman" pitchFamily="18" charset="0"/>
                <a:cs typeface="Times New Roman" pitchFamily="18" charset="0"/>
                <a:sym typeface="Wingdings" pitchFamily="2" charset="2"/>
              </a:rPr>
              <a:t> for the case that less groups is better with multiple simultaneous transmissions</a:t>
            </a:r>
            <a:endParaRPr lang="en-US" sz="1900" dirty="0" smtClean="0">
              <a:latin typeface="Times New Roman" pitchFamily="18" charset="0"/>
              <a:cs typeface="Times New Roman" pitchFamily="18" charset="0"/>
              <a:sym typeface="Wingdings" pitchFamily="2" charset="2"/>
            </a:endParaRPr>
          </a:p>
          <a:p>
            <a:r>
              <a:rPr lang="en-US" sz="2000" dirty="0" smtClean="0">
                <a:latin typeface="Times New Roman" pitchFamily="18" charset="0"/>
                <a:cs typeface="Times New Roman" pitchFamily="18" charset="0"/>
              </a:rPr>
              <a:t>16 bit code for device grouping and TDMA for multiple access in a group</a:t>
            </a:r>
          </a:p>
          <a:p>
            <a:pPr lvl="1"/>
            <a:r>
              <a:rPr lang="en-US" sz="1900" dirty="0" smtClean="0">
                <a:latin typeface="Times New Roman" pitchFamily="18" charset="0"/>
                <a:cs typeface="Times New Roman" pitchFamily="18" charset="0"/>
                <a:sym typeface="Wingdings" pitchFamily="2" charset="2"/>
              </a:rPr>
              <a:t>Symbol length = 1us and BW of a carrier = 16 MHz </a:t>
            </a:r>
          </a:p>
          <a:p>
            <a:pPr lvl="1">
              <a:buNone/>
            </a:pPr>
            <a:r>
              <a:rPr lang="en-US" sz="1900" dirty="0" smtClean="0">
                <a:latin typeface="Times New Roman" pitchFamily="18" charset="0"/>
                <a:cs typeface="Times New Roman" pitchFamily="18" charset="0"/>
                <a:sym typeface="Wingdings" pitchFamily="2" charset="2"/>
              </a:rPr>
              <a:t> chip length = 1/16 = 0.0625us  chip rate = 16Mcps</a:t>
            </a:r>
          </a:p>
          <a:p>
            <a:pPr lvl="1">
              <a:buFont typeface="Wingdings" pitchFamily="2" charset="2"/>
              <a:buChar char="à"/>
            </a:pPr>
            <a:r>
              <a:rPr lang="en-US" sz="1900" dirty="0" smtClean="0">
                <a:latin typeface="Times New Roman" pitchFamily="18" charset="0"/>
                <a:cs typeface="Times New Roman" pitchFamily="18" charset="0"/>
                <a:sym typeface="Wingdings" pitchFamily="2" charset="2"/>
              </a:rPr>
              <a:t>Symbol rate = 1Msps</a:t>
            </a:r>
          </a:p>
          <a:p>
            <a:pPr lvl="1">
              <a:buFont typeface="Wingdings" pitchFamily="2" charset="2"/>
              <a:buChar char="à"/>
            </a:pPr>
            <a:r>
              <a:rPr lang="en-US" sz="1900" dirty="0" smtClean="0">
                <a:latin typeface="Times New Roman" pitchFamily="18" charset="0"/>
                <a:cs typeface="Times New Roman" pitchFamily="18" charset="0"/>
                <a:sym typeface="Wingdings" pitchFamily="2" charset="2"/>
              </a:rPr>
              <a:t> Max. Data rate = 1Msps x max no. bits per symbol = 1Msps x 4 bits/symbol = 4Mbps for each group	</a:t>
            </a:r>
            <a:r>
              <a:rPr lang="en-US" sz="1900" dirty="0" smtClean="0">
                <a:solidFill>
                  <a:srgbClr val="FF0000"/>
                </a:solidFill>
                <a:latin typeface="Times New Roman" pitchFamily="18" charset="0"/>
                <a:cs typeface="Times New Roman" pitchFamily="18" charset="0"/>
                <a:sym typeface="Wingdings" pitchFamily="2" charset="2"/>
              </a:rPr>
              <a:t>for the case that more groups is better with one transmission</a:t>
            </a:r>
            <a:endParaRPr lang="en-US" sz="1900" dirty="0" smtClean="0">
              <a:solidFill>
                <a:srgbClr val="FF0000"/>
              </a:solidFill>
              <a:latin typeface="Times New Roman" pitchFamily="18" charset="0"/>
              <a:cs typeface="Times New Roman" pitchFamily="18" charset="0"/>
            </a:endParaRPr>
          </a:p>
        </p:txBody>
      </p:sp>
      <p:sp>
        <p:nvSpPr>
          <p:cNvPr id="8" name="TextBox 7"/>
          <p:cNvSpPr txBox="1"/>
          <p:nvPr/>
        </p:nvSpPr>
        <p:spPr>
          <a:xfrm>
            <a:off x="4191000" y="6400800"/>
            <a:ext cx="860877" cy="307777"/>
          </a:xfrm>
          <a:prstGeom prst="rect">
            <a:avLst/>
          </a:prstGeom>
          <a:noFill/>
        </p:spPr>
        <p:txBody>
          <a:bodyPr wrap="none" rtlCol="0">
            <a:spAutoFit/>
          </a:bodyPr>
          <a:lstStyle/>
          <a:p>
            <a:r>
              <a:rPr lang="en-US" sz="1400" dirty="0" smtClean="0">
                <a:latin typeface="Times New Roman" pitchFamily="18" charset="0"/>
                <a:cs typeface="Times New Roman" pitchFamily="18" charset="0"/>
              </a:rPr>
              <a:t>Slide 112</a:t>
            </a:r>
            <a:endParaRPr lang="en-US" sz="1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a:bodyPr>
          <a:lstStyle/>
          <a:p>
            <a:pPr>
              <a:lnSpc>
                <a:spcPts val="3000"/>
              </a:lnSpc>
            </a:pPr>
            <a:r>
              <a:rPr lang="en-US" sz="3200" b="1" i="1" dirty="0" smtClean="0">
                <a:solidFill>
                  <a:srgbClr val="FF0000"/>
                </a:solidFill>
                <a:cs typeface="Times New Roman" pitchFamily="18" charset="0"/>
              </a:rPr>
              <a:t>SYMBOL/DATA RATES, FDM/DS IN FH</a:t>
            </a:r>
            <a:endParaRPr lang="en-US" sz="3200" b="1" i="1" dirty="0">
              <a:solidFill>
                <a:srgbClr val="FF0000"/>
              </a:solidFill>
              <a:cs typeface="Times New Roman" pitchFamily="18" charset="0"/>
            </a:endParaRPr>
          </a:p>
        </p:txBody>
      </p:sp>
      <p:sp>
        <p:nvSpPr>
          <p:cNvPr id="3" name="Content Placeholder 2"/>
          <p:cNvSpPr>
            <a:spLocks noGrp="1"/>
          </p:cNvSpPr>
          <p:nvPr>
            <p:ph idx="1"/>
          </p:nvPr>
        </p:nvSpPr>
        <p:spPr>
          <a:xfrm>
            <a:off x="457200" y="1600200"/>
            <a:ext cx="8153400" cy="4724400"/>
          </a:xfrm>
        </p:spPr>
        <p:txBody>
          <a:bodyPr>
            <a:normAutofit fontScale="92500" lnSpcReduction="10000"/>
          </a:bodyPr>
          <a:lstStyle/>
          <a:p>
            <a:r>
              <a:rPr lang="en-US" sz="2000" u="sng" dirty="0" smtClean="0">
                <a:latin typeface="Times New Roman" pitchFamily="18" charset="0"/>
                <a:cs typeface="Times New Roman" pitchFamily="18" charset="0"/>
              </a:rPr>
              <a:t>Assumptions: </a:t>
            </a:r>
          </a:p>
          <a:p>
            <a:pPr lvl="1"/>
            <a:r>
              <a:rPr lang="en-US" sz="1700" dirty="0" smtClean="0">
                <a:latin typeface="Times New Roman" pitchFamily="18" charset="0"/>
                <a:cs typeface="Times New Roman" pitchFamily="18" charset="0"/>
              </a:rPr>
              <a:t>BPSK or any other higher efficient modulation can be applied: up to 16QAM (=4bits/symbol). </a:t>
            </a:r>
          </a:p>
          <a:p>
            <a:pPr lvl="1"/>
            <a:r>
              <a:rPr lang="en-US" sz="1700" dirty="0" smtClean="0">
                <a:latin typeface="Times New Roman" pitchFamily="18" charset="0"/>
                <a:cs typeface="Times New Roman" pitchFamily="18" charset="0"/>
              </a:rPr>
              <a:t>Total bandwidth for a personal space is 16MHz :</a:t>
            </a:r>
            <a:r>
              <a:rPr lang="en-US" sz="1700" dirty="0" smtClean="0">
                <a:solidFill>
                  <a:srgbClr val="FF0000"/>
                </a:solidFill>
                <a:latin typeface="Times New Roman" pitchFamily="18" charset="0"/>
                <a:cs typeface="Times New Roman" pitchFamily="18" charset="0"/>
              </a:rPr>
              <a:t> FDM for five personal spaces  in a public space, FH for 16 groups in a personal space, DS for 64 devices in a group.</a:t>
            </a:r>
          </a:p>
          <a:p>
            <a:pPr lvl="1"/>
            <a:r>
              <a:rPr lang="en-US" sz="1700" dirty="0" smtClean="0">
                <a:latin typeface="Times New Roman" pitchFamily="18" charset="0"/>
                <a:cs typeface="Times New Roman" pitchFamily="18" charset="0"/>
              </a:rPr>
              <a:t>For each personal space, total data rate is 54Mbps.</a:t>
            </a:r>
          </a:p>
          <a:p>
            <a:pPr lvl="1"/>
            <a:r>
              <a:rPr lang="en-US" sz="1700" dirty="0" smtClean="0">
                <a:latin typeface="Times New Roman" pitchFamily="18" charset="0"/>
                <a:cs typeface="Times New Roman" pitchFamily="18" charset="0"/>
              </a:rPr>
              <a:t>16 chips per symbol and 64 16 bit orthogonal code for PN code : two 8bit orthogonal </a:t>
            </a:r>
            <a:r>
              <a:rPr lang="en-US" sz="1700" dirty="0" err="1" smtClean="0">
                <a:latin typeface="Times New Roman" pitchFamily="18" charset="0"/>
                <a:cs typeface="Times New Roman" pitchFamily="18" charset="0"/>
              </a:rPr>
              <a:t>codewords</a:t>
            </a:r>
            <a:r>
              <a:rPr lang="en-US" sz="1700" dirty="0" smtClean="0">
                <a:latin typeface="Times New Roman" pitchFamily="18" charset="0"/>
                <a:cs typeface="Times New Roman" pitchFamily="18" charset="0"/>
              </a:rPr>
              <a:t> concatenated  to construct 64 16 bit </a:t>
            </a:r>
            <a:r>
              <a:rPr lang="en-US" sz="1700" dirty="0" err="1" smtClean="0">
                <a:latin typeface="Times New Roman" pitchFamily="18" charset="0"/>
                <a:cs typeface="Times New Roman" pitchFamily="18" charset="0"/>
              </a:rPr>
              <a:t>codewords</a:t>
            </a:r>
            <a:r>
              <a:rPr lang="en-US" sz="1700" dirty="0" smtClean="0">
                <a:latin typeface="Times New Roman" pitchFamily="18" charset="0"/>
                <a:cs typeface="Times New Roman" pitchFamily="18" charset="0"/>
              </a:rPr>
              <a:t>. </a:t>
            </a:r>
          </a:p>
          <a:p>
            <a:pPr lvl="1"/>
            <a:r>
              <a:rPr lang="en-US" sz="1700" dirty="0" smtClean="0">
                <a:latin typeface="Times New Roman" pitchFamily="18" charset="0"/>
                <a:cs typeface="Times New Roman" pitchFamily="18" charset="0"/>
              </a:rPr>
              <a:t>A unique FH sequence is assigned to each user group: hopping rate is one hop per symbol.</a:t>
            </a:r>
          </a:p>
          <a:p>
            <a:pPr lvl="1"/>
            <a:endParaRPr lang="en-US" sz="1900" dirty="0" smtClean="0">
              <a:latin typeface="Times New Roman" pitchFamily="18" charset="0"/>
              <a:cs typeface="Times New Roman" pitchFamily="18" charset="0"/>
              <a:sym typeface="Wingdings" pitchFamily="2" charset="2"/>
            </a:endParaRPr>
          </a:p>
          <a:p>
            <a:pPr lvl="1"/>
            <a:r>
              <a:rPr lang="en-US" sz="1900" dirty="0" smtClean="0">
                <a:latin typeface="Times New Roman" pitchFamily="18" charset="0"/>
                <a:cs typeface="Times New Roman" pitchFamily="18" charset="0"/>
                <a:sym typeface="Wingdings" pitchFamily="2" charset="2"/>
              </a:rPr>
              <a:t>Symbol length = 1us and BW of a FH carrier = 1MHz </a:t>
            </a:r>
          </a:p>
          <a:p>
            <a:pPr lvl="1">
              <a:buNone/>
            </a:pPr>
            <a:r>
              <a:rPr lang="en-US" sz="1900" dirty="0" smtClean="0">
                <a:latin typeface="Times New Roman" pitchFamily="18" charset="0"/>
                <a:cs typeface="Times New Roman" pitchFamily="18" charset="0"/>
                <a:sym typeface="Wingdings" pitchFamily="2" charset="2"/>
              </a:rPr>
              <a:t> chip length = 1/16 us  chip rate = 16Mcps</a:t>
            </a:r>
          </a:p>
          <a:p>
            <a:pPr lvl="1">
              <a:buFont typeface="Wingdings" pitchFamily="2" charset="2"/>
              <a:buChar char="à"/>
            </a:pPr>
            <a:r>
              <a:rPr lang="en-US" sz="1900" dirty="0" smtClean="0">
                <a:latin typeface="Times New Roman" pitchFamily="18" charset="0"/>
                <a:cs typeface="Times New Roman" pitchFamily="18" charset="0"/>
                <a:sym typeface="Wingdings" pitchFamily="2" charset="2"/>
              </a:rPr>
              <a:t>Symbol rate = 1Msps x 16 FH carriers = 16Msps per personal space</a:t>
            </a:r>
          </a:p>
          <a:p>
            <a:pPr lvl="1">
              <a:buFont typeface="Wingdings" pitchFamily="2" charset="2"/>
              <a:buChar char="à"/>
            </a:pPr>
            <a:r>
              <a:rPr lang="en-US" sz="1900" dirty="0" smtClean="0">
                <a:latin typeface="Times New Roman" pitchFamily="18" charset="0"/>
                <a:cs typeface="Times New Roman" pitchFamily="18" charset="0"/>
                <a:sym typeface="Wingdings" pitchFamily="2" charset="2"/>
              </a:rPr>
              <a:t>Max. Data rate = 16Msps x max no. bits per symbol = 16Msps x 4 bits/symbol = 54Mbps</a:t>
            </a:r>
            <a:endParaRPr lang="en-US" sz="1900" dirty="0">
              <a:latin typeface="Times New Roman" pitchFamily="18" charset="0"/>
              <a:cs typeface="Times New Roman" pitchFamily="18" charset="0"/>
            </a:endParaRPr>
          </a:p>
        </p:txBody>
      </p:sp>
      <p:sp>
        <p:nvSpPr>
          <p:cNvPr id="8" name="TextBox 7"/>
          <p:cNvSpPr txBox="1"/>
          <p:nvPr/>
        </p:nvSpPr>
        <p:spPr>
          <a:xfrm>
            <a:off x="4191000" y="6400800"/>
            <a:ext cx="860877" cy="307777"/>
          </a:xfrm>
          <a:prstGeom prst="rect">
            <a:avLst/>
          </a:prstGeom>
          <a:noFill/>
        </p:spPr>
        <p:txBody>
          <a:bodyPr wrap="none" rtlCol="0">
            <a:spAutoFit/>
          </a:bodyPr>
          <a:lstStyle/>
          <a:p>
            <a:r>
              <a:rPr lang="en-US" sz="1400" dirty="0" smtClean="0">
                <a:latin typeface="Times New Roman" pitchFamily="18" charset="0"/>
                <a:cs typeface="Times New Roman" pitchFamily="18" charset="0"/>
              </a:rPr>
              <a:t>Slide 113</a:t>
            </a:r>
            <a:endParaRPr lang="en-US" sz="1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a:bodyPr>
          <a:lstStyle/>
          <a:p>
            <a:pPr>
              <a:lnSpc>
                <a:spcPts val="3000"/>
              </a:lnSpc>
            </a:pPr>
            <a:r>
              <a:rPr lang="en-US" sz="3200" b="1" i="1" dirty="0" smtClean="0">
                <a:solidFill>
                  <a:srgbClr val="FF0000"/>
                </a:solidFill>
                <a:cs typeface="Times New Roman" pitchFamily="18" charset="0"/>
              </a:rPr>
              <a:t>OFDM SYMBOL/DATA RATES, FDM/OFDM IN FH</a:t>
            </a:r>
            <a:endParaRPr lang="en-US" sz="3200" b="1" i="1" dirty="0">
              <a:solidFill>
                <a:srgbClr val="FF0000"/>
              </a:solidFill>
              <a:cs typeface="Times New Roman" pitchFamily="18" charset="0"/>
            </a:endParaRPr>
          </a:p>
        </p:txBody>
      </p:sp>
      <p:sp>
        <p:nvSpPr>
          <p:cNvPr id="3" name="Content Placeholder 2"/>
          <p:cNvSpPr>
            <a:spLocks noGrp="1"/>
          </p:cNvSpPr>
          <p:nvPr>
            <p:ph idx="1"/>
          </p:nvPr>
        </p:nvSpPr>
        <p:spPr>
          <a:xfrm>
            <a:off x="457200" y="1600200"/>
            <a:ext cx="8153400" cy="4724400"/>
          </a:xfrm>
        </p:spPr>
        <p:txBody>
          <a:bodyPr>
            <a:normAutofit fontScale="92500" lnSpcReduction="10000"/>
          </a:bodyPr>
          <a:lstStyle/>
          <a:p>
            <a:r>
              <a:rPr lang="en-US" sz="2000" u="sng" dirty="0" smtClean="0">
                <a:latin typeface="Times New Roman" pitchFamily="18" charset="0"/>
                <a:cs typeface="Times New Roman" pitchFamily="18" charset="0"/>
              </a:rPr>
              <a:t>Assumptions: </a:t>
            </a:r>
          </a:p>
          <a:p>
            <a:pPr lvl="1"/>
            <a:r>
              <a:rPr lang="en-US" sz="1600" dirty="0" smtClean="0">
                <a:latin typeface="Times New Roman" pitchFamily="18" charset="0"/>
                <a:cs typeface="Times New Roman" pitchFamily="18" charset="0"/>
              </a:rPr>
              <a:t>BPSK or any other higher efficient modulation can be applied: up to 16QAM (=4bits/symbol). </a:t>
            </a:r>
          </a:p>
          <a:p>
            <a:pPr lvl="1"/>
            <a:r>
              <a:rPr lang="en-US" sz="1600" dirty="0" smtClean="0">
                <a:latin typeface="Times New Roman" pitchFamily="18" charset="0"/>
                <a:cs typeface="Times New Roman" pitchFamily="18" charset="0"/>
              </a:rPr>
              <a:t>Total bandwidth for a personal space is 16MHz:</a:t>
            </a:r>
            <a:r>
              <a:rPr lang="en-US" sz="1600" dirty="0" smtClean="0">
                <a:solidFill>
                  <a:srgbClr val="FF0000"/>
                </a:solidFill>
                <a:latin typeface="Times New Roman" pitchFamily="18" charset="0"/>
                <a:cs typeface="Times New Roman" pitchFamily="18" charset="0"/>
              </a:rPr>
              <a:t> FDM for five personal spaces  in a public space, FH for 16 groups in a personal space, ODFM(A) for up to 16 devices in a group.</a:t>
            </a:r>
            <a:r>
              <a:rPr lang="en-US" sz="1600" dirty="0" smtClean="0">
                <a:latin typeface="Times New Roman" pitchFamily="18" charset="0"/>
                <a:cs typeface="Times New Roman" pitchFamily="18" charset="0"/>
              </a:rPr>
              <a:t>   </a:t>
            </a:r>
          </a:p>
          <a:p>
            <a:pPr lvl="1"/>
            <a:r>
              <a:rPr lang="en-US" sz="1600" dirty="0" smtClean="0">
                <a:latin typeface="Times New Roman" pitchFamily="18" charset="0"/>
                <a:cs typeface="Times New Roman" pitchFamily="18" charset="0"/>
              </a:rPr>
              <a:t>For each personal space, total data rate is 54Mbps</a:t>
            </a:r>
          </a:p>
          <a:p>
            <a:pPr lvl="1"/>
            <a:r>
              <a:rPr lang="en-US" sz="1600" dirty="0" smtClean="0">
                <a:latin typeface="Times New Roman" pitchFamily="18" charset="0"/>
                <a:cs typeface="Times New Roman" pitchFamily="18" charset="0"/>
              </a:rPr>
              <a:t>16 chips per symbol and 64 (=8x8) 16 bit orthogonal </a:t>
            </a:r>
            <a:r>
              <a:rPr lang="en-US" sz="1600" dirty="0" err="1" smtClean="0">
                <a:latin typeface="Times New Roman" pitchFamily="18" charset="0"/>
                <a:cs typeface="Times New Roman" pitchFamily="18" charset="0"/>
              </a:rPr>
              <a:t>codewords</a:t>
            </a:r>
            <a:r>
              <a:rPr lang="en-US" sz="1600" dirty="0" smtClean="0">
                <a:latin typeface="Times New Roman" pitchFamily="18" charset="0"/>
                <a:cs typeface="Times New Roman" pitchFamily="18" charset="0"/>
              </a:rPr>
              <a:t> for PN code</a:t>
            </a:r>
          </a:p>
          <a:p>
            <a:pPr lvl="1"/>
            <a:r>
              <a:rPr lang="en-US" sz="1600" dirty="0" smtClean="0">
                <a:latin typeface="Times New Roman" pitchFamily="18" charset="0"/>
                <a:cs typeface="Times New Roman" pitchFamily="18" charset="0"/>
              </a:rPr>
              <a:t>A guard interval of 1/8 of the symbol length is inserted between each symbol.</a:t>
            </a:r>
          </a:p>
          <a:p>
            <a:pPr lvl="1"/>
            <a:r>
              <a:rPr lang="en-US" sz="1600" dirty="0" smtClean="0">
                <a:latin typeface="Times New Roman" pitchFamily="18" charset="0"/>
                <a:cs typeface="Times New Roman" pitchFamily="18" charset="0"/>
              </a:rPr>
              <a:t>A unique FH sequence is assigned to each user group: hopping rate is one hop per symbol.</a:t>
            </a:r>
          </a:p>
          <a:p>
            <a:pPr lvl="1"/>
            <a:endParaRPr lang="en-US" sz="1600" dirty="0" smtClean="0">
              <a:latin typeface="Times New Roman" pitchFamily="18" charset="0"/>
              <a:cs typeface="Times New Roman" pitchFamily="18" charset="0"/>
            </a:endParaRPr>
          </a:p>
          <a:p>
            <a:pPr lvl="1"/>
            <a:r>
              <a:rPr lang="en-US" sz="1900" dirty="0" smtClean="0">
                <a:latin typeface="Times New Roman" pitchFamily="18" charset="0"/>
                <a:cs typeface="Times New Roman" pitchFamily="18" charset="0"/>
              </a:rPr>
              <a:t>Cyclic prefix of a guard interval = 2 us</a:t>
            </a:r>
          </a:p>
          <a:p>
            <a:pPr lvl="1">
              <a:buFont typeface="Wingdings" pitchFamily="2" charset="2"/>
              <a:buChar char="à"/>
            </a:pPr>
            <a:r>
              <a:rPr lang="en-US" sz="1900" dirty="0" smtClean="0">
                <a:latin typeface="Times New Roman" pitchFamily="18" charset="0"/>
                <a:cs typeface="Times New Roman" pitchFamily="18" charset="0"/>
                <a:sym typeface="Wingdings" pitchFamily="2" charset="2"/>
              </a:rPr>
              <a:t> Symbol length = 16 us  BW of a OFDM subcarrier = 1/16 MHz</a:t>
            </a:r>
          </a:p>
          <a:p>
            <a:pPr lvl="1">
              <a:buFont typeface="Wingdings" pitchFamily="2" charset="2"/>
              <a:buChar char="à"/>
            </a:pPr>
            <a:r>
              <a:rPr lang="en-US" sz="1900" dirty="0" smtClean="0">
                <a:latin typeface="Times New Roman" pitchFamily="18" charset="0"/>
                <a:cs typeface="Times New Roman" pitchFamily="18" charset="0"/>
                <a:sym typeface="Wingdings" pitchFamily="2" charset="2"/>
              </a:rPr>
              <a:t> Total symbol length = (16+2) us = 18 us</a:t>
            </a:r>
          </a:p>
          <a:p>
            <a:pPr lvl="1">
              <a:buFont typeface="Wingdings" pitchFamily="2" charset="2"/>
              <a:buChar char="à"/>
            </a:pPr>
            <a:r>
              <a:rPr lang="en-US" sz="1900" dirty="0" smtClean="0">
                <a:latin typeface="Times New Roman" pitchFamily="18" charset="0"/>
                <a:cs typeface="Times New Roman" pitchFamily="18" charset="0"/>
                <a:sym typeface="Wingdings" pitchFamily="2" charset="2"/>
              </a:rPr>
              <a:t> OFDM symbol rate = 1/18Msps = 0.056Msps</a:t>
            </a:r>
          </a:p>
          <a:p>
            <a:pPr lvl="1">
              <a:buFont typeface="Wingdings" pitchFamily="2" charset="2"/>
              <a:buChar char="à"/>
            </a:pPr>
            <a:r>
              <a:rPr lang="en-US" sz="1900" dirty="0" smtClean="0">
                <a:latin typeface="Times New Roman" pitchFamily="18" charset="0"/>
                <a:cs typeface="Times New Roman" pitchFamily="18" charset="0"/>
                <a:sym typeface="Wingdings" pitchFamily="2" charset="2"/>
              </a:rPr>
              <a:t> Symbol rate = 0.056Msps x 16 subcarriers = 0.89Msps per group</a:t>
            </a:r>
          </a:p>
          <a:p>
            <a:pPr lvl="1">
              <a:buFont typeface="Wingdings" pitchFamily="2" charset="2"/>
              <a:buChar char="à"/>
            </a:pPr>
            <a:r>
              <a:rPr lang="en-US" sz="1900" dirty="0" smtClean="0">
                <a:latin typeface="Times New Roman" pitchFamily="18" charset="0"/>
                <a:cs typeface="Times New Roman" pitchFamily="18" charset="0"/>
                <a:sym typeface="Wingdings" pitchFamily="2" charset="2"/>
              </a:rPr>
              <a:t> Max. Data rate = 0.89Msps x max no. bits per symbol = 0.89Msps x 4 bits/symbol = 3.56 Mbps for each group</a:t>
            </a:r>
            <a:endParaRPr lang="en-US" sz="1900" dirty="0">
              <a:latin typeface="Times New Roman" pitchFamily="18" charset="0"/>
              <a:cs typeface="Times New Roman" pitchFamily="18" charset="0"/>
            </a:endParaRPr>
          </a:p>
        </p:txBody>
      </p:sp>
      <p:sp>
        <p:nvSpPr>
          <p:cNvPr id="8" name="TextBox 7"/>
          <p:cNvSpPr txBox="1"/>
          <p:nvPr/>
        </p:nvSpPr>
        <p:spPr>
          <a:xfrm>
            <a:off x="4191000" y="6400800"/>
            <a:ext cx="860877" cy="307777"/>
          </a:xfrm>
          <a:prstGeom prst="rect">
            <a:avLst/>
          </a:prstGeom>
          <a:noFill/>
        </p:spPr>
        <p:txBody>
          <a:bodyPr wrap="none" rtlCol="0">
            <a:spAutoFit/>
          </a:bodyPr>
          <a:lstStyle/>
          <a:p>
            <a:r>
              <a:rPr lang="en-US" sz="1400" dirty="0" smtClean="0">
                <a:latin typeface="Times New Roman" pitchFamily="18" charset="0"/>
                <a:cs typeface="Times New Roman" pitchFamily="18" charset="0"/>
              </a:rPr>
              <a:t>Slide 114</a:t>
            </a:r>
            <a:endParaRPr lang="en-US" sz="1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a:bodyPr>
          <a:lstStyle/>
          <a:p>
            <a:pPr>
              <a:lnSpc>
                <a:spcPts val="3000"/>
              </a:lnSpc>
            </a:pPr>
            <a:r>
              <a:rPr lang="en-US" sz="3200" b="1" i="1" dirty="0" smtClean="0">
                <a:solidFill>
                  <a:srgbClr val="FF0000"/>
                </a:solidFill>
                <a:cs typeface="Times New Roman" pitchFamily="18" charset="0"/>
              </a:rPr>
              <a:t>OFDM SYMBOL/DATA RATES, FDM/FH IN OFDM, FFT=16</a:t>
            </a:r>
            <a:endParaRPr lang="en-US" sz="3200" b="1" i="1" dirty="0">
              <a:solidFill>
                <a:srgbClr val="FF0000"/>
              </a:solidFill>
              <a:cs typeface="Times New Roman" pitchFamily="18" charset="0"/>
            </a:endParaRPr>
          </a:p>
        </p:txBody>
      </p:sp>
      <p:sp>
        <p:nvSpPr>
          <p:cNvPr id="3" name="Content Placeholder 2"/>
          <p:cNvSpPr>
            <a:spLocks noGrp="1"/>
          </p:cNvSpPr>
          <p:nvPr>
            <p:ph idx="1"/>
          </p:nvPr>
        </p:nvSpPr>
        <p:spPr>
          <a:xfrm>
            <a:off x="457200" y="1600200"/>
            <a:ext cx="8229600" cy="4724400"/>
          </a:xfrm>
        </p:spPr>
        <p:txBody>
          <a:bodyPr>
            <a:normAutofit fontScale="92500"/>
          </a:bodyPr>
          <a:lstStyle/>
          <a:p>
            <a:r>
              <a:rPr lang="en-US" sz="2000" u="sng" dirty="0" smtClean="0">
                <a:latin typeface="Times New Roman" pitchFamily="18" charset="0"/>
                <a:cs typeface="Times New Roman" pitchFamily="18" charset="0"/>
              </a:rPr>
              <a:t>Assumptions: </a:t>
            </a:r>
          </a:p>
          <a:p>
            <a:pPr lvl="1"/>
            <a:r>
              <a:rPr lang="en-US" sz="1600" dirty="0" smtClean="0">
                <a:latin typeface="Times New Roman" pitchFamily="18" charset="0"/>
                <a:cs typeface="Times New Roman" pitchFamily="18" charset="0"/>
              </a:rPr>
              <a:t>BPSK or any other higher efficient modulation can be applied: up to 16QAM (=4bits/symbol). </a:t>
            </a:r>
          </a:p>
          <a:p>
            <a:pPr lvl="1"/>
            <a:r>
              <a:rPr lang="en-US" sz="1600" dirty="0" smtClean="0">
                <a:latin typeface="Times New Roman" pitchFamily="18" charset="0"/>
                <a:cs typeface="Times New Roman" pitchFamily="18" charset="0"/>
              </a:rPr>
              <a:t>Total bandwidth for a personal space is 16MHz:</a:t>
            </a:r>
            <a:r>
              <a:rPr lang="en-US" sz="1600" dirty="0" smtClean="0">
                <a:solidFill>
                  <a:srgbClr val="FF0000"/>
                </a:solidFill>
                <a:latin typeface="Times New Roman" pitchFamily="18" charset="0"/>
                <a:cs typeface="Times New Roman" pitchFamily="18" charset="0"/>
              </a:rPr>
              <a:t> FDM for five personal spaces  in a public space, OFDMA for up to 16 groups in a personal space, FH for up to 16 devices in a group.</a:t>
            </a:r>
            <a:r>
              <a:rPr lang="en-US" sz="1600" dirty="0" smtClean="0">
                <a:latin typeface="Times New Roman" pitchFamily="18" charset="0"/>
                <a:cs typeface="Times New Roman" pitchFamily="18" charset="0"/>
              </a:rPr>
              <a:t> </a:t>
            </a:r>
          </a:p>
          <a:p>
            <a:pPr lvl="1"/>
            <a:r>
              <a:rPr lang="en-US" sz="1600" dirty="0" smtClean="0">
                <a:latin typeface="Times New Roman" pitchFamily="18" charset="0"/>
                <a:cs typeface="Times New Roman" pitchFamily="18" charset="0"/>
              </a:rPr>
              <a:t>For each personal space, total data rate is 54 Mbps</a:t>
            </a:r>
          </a:p>
          <a:p>
            <a:pPr lvl="1"/>
            <a:r>
              <a:rPr lang="en-US" sz="1600" dirty="0" smtClean="0">
                <a:latin typeface="Times New Roman" pitchFamily="18" charset="0"/>
                <a:cs typeface="Times New Roman" pitchFamily="18" charset="0"/>
              </a:rPr>
              <a:t>A guard interval of 1/8 of the symbol length is inserted between each symbol.</a:t>
            </a:r>
          </a:p>
          <a:p>
            <a:pPr lvl="1"/>
            <a:r>
              <a:rPr lang="en-US" sz="1600" dirty="0" smtClean="0">
                <a:latin typeface="Times New Roman" pitchFamily="18" charset="0"/>
                <a:cs typeface="Times New Roman" pitchFamily="18" charset="0"/>
              </a:rPr>
              <a:t>A unique FH sequence is assigned to each user group: hopping rate is one hop per symbol.</a:t>
            </a:r>
          </a:p>
          <a:p>
            <a:pPr lvl="1"/>
            <a:endParaRPr lang="en-US" sz="1900" dirty="0" smtClean="0">
              <a:latin typeface="Times New Roman" pitchFamily="18" charset="0"/>
              <a:cs typeface="Times New Roman" pitchFamily="18" charset="0"/>
            </a:endParaRPr>
          </a:p>
          <a:p>
            <a:pPr lvl="1"/>
            <a:r>
              <a:rPr lang="en-US" sz="1900" dirty="0" smtClean="0">
                <a:latin typeface="Times New Roman" pitchFamily="18" charset="0"/>
                <a:cs typeface="Times New Roman" pitchFamily="18" charset="0"/>
              </a:rPr>
              <a:t>Cyclic prefix of a guard interval = 0.125 us</a:t>
            </a:r>
          </a:p>
          <a:p>
            <a:pPr lvl="1">
              <a:buFont typeface="Wingdings" pitchFamily="2" charset="2"/>
              <a:buChar char="à"/>
            </a:pPr>
            <a:r>
              <a:rPr lang="en-US" sz="1900" dirty="0" smtClean="0">
                <a:latin typeface="Times New Roman" pitchFamily="18" charset="0"/>
                <a:cs typeface="Times New Roman" pitchFamily="18" charset="0"/>
                <a:sym typeface="Wingdings" pitchFamily="2" charset="2"/>
              </a:rPr>
              <a:t> Symbol length = 1 us  BW of a subcarrier = 1 MHz</a:t>
            </a:r>
          </a:p>
          <a:p>
            <a:pPr lvl="1">
              <a:buFont typeface="Wingdings" pitchFamily="2" charset="2"/>
              <a:buChar char="à"/>
            </a:pPr>
            <a:r>
              <a:rPr lang="en-US" sz="1900" dirty="0" smtClean="0">
                <a:latin typeface="Times New Roman" pitchFamily="18" charset="0"/>
                <a:cs typeface="Times New Roman" pitchFamily="18" charset="0"/>
                <a:sym typeface="Wingdings" pitchFamily="2" charset="2"/>
              </a:rPr>
              <a:t> Total symbol length = (1+0.125) us = 1.125 us</a:t>
            </a:r>
          </a:p>
          <a:p>
            <a:pPr lvl="1">
              <a:buFont typeface="Wingdings" pitchFamily="2" charset="2"/>
              <a:buChar char="à"/>
            </a:pPr>
            <a:r>
              <a:rPr lang="en-US" sz="1900" dirty="0" smtClean="0">
                <a:latin typeface="Times New Roman" pitchFamily="18" charset="0"/>
                <a:cs typeface="Times New Roman" pitchFamily="18" charset="0"/>
                <a:sym typeface="Wingdings" pitchFamily="2" charset="2"/>
              </a:rPr>
              <a:t> OFDM symbol rate = 1/1.125Msps = 0.89Msps</a:t>
            </a:r>
          </a:p>
          <a:p>
            <a:pPr lvl="1">
              <a:buFont typeface="Wingdings" pitchFamily="2" charset="2"/>
              <a:buChar char="à"/>
            </a:pPr>
            <a:r>
              <a:rPr lang="en-US" sz="1900" dirty="0" smtClean="0">
                <a:latin typeface="Times New Roman" pitchFamily="18" charset="0"/>
                <a:cs typeface="Times New Roman" pitchFamily="18" charset="0"/>
                <a:sym typeface="Wingdings" pitchFamily="2" charset="2"/>
              </a:rPr>
              <a:t> Symbol rate = 0.89Msps x 16 subcarriers = 14.2Msps</a:t>
            </a:r>
          </a:p>
          <a:p>
            <a:pPr lvl="1">
              <a:buFont typeface="Wingdings" pitchFamily="2" charset="2"/>
              <a:buChar char="à"/>
            </a:pPr>
            <a:r>
              <a:rPr lang="en-US" sz="1900" dirty="0" smtClean="0">
                <a:latin typeface="Times New Roman" pitchFamily="18" charset="0"/>
                <a:cs typeface="Times New Roman" pitchFamily="18" charset="0"/>
                <a:sym typeface="Wingdings" pitchFamily="2" charset="2"/>
              </a:rPr>
              <a:t> Max. Data rate = 14.2Msps x max no. bits per symbol = 14.2 </a:t>
            </a:r>
            <a:r>
              <a:rPr lang="en-US" sz="1900" dirty="0" err="1" smtClean="0">
                <a:latin typeface="Times New Roman" pitchFamily="18" charset="0"/>
                <a:cs typeface="Times New Roman" pitchFamily="18" charset="0"/>
                <a:sym typeface="Wingdings" pitchFamily="2" charset="2"/>
              </a:rPr>
              <a:t>Msps</a:t>
            </a:r>
            <a:r>
              <a:rPr lang="en-US" sz="1900" dirty="0" smtClean="0">
                <a:latin typeface="Times New Roman" pitchFamily="18" charset="0"/>
                <a:cs typeface="Times New Roman" pitchFamily="18" charset="0"/>
                <a:sym typeface="Wingdings" pitchFamily="2" charset="2"/>
              </a:rPr>
              <a:t> x 4 bits/symbol = 56.8 Mbps for each personal space</a:t>
            </a:r>
            <a:endParaRPr lang="en-US" sz="1900" dirty="0">
              <a:latin typeface="Times New Roman" pitchFamily="18" charset="0"/>
              <a:cs typeface="Times New Roman" pitchFamily="18" charset="0"/>
            </a:endParaRPr>
          </a:p>
        </p:txBody>
      </p:sp>
      <p:sp>
        <p:nvSpPr>
          <p:cNvPr id="8" name="TextBox 7"/>
          <p:cNvSpPr txBox="1"/>
          <p:nvPr/>
        </p:nvSpPr>
        <p:spPr>
          <a:xfrm>
            <a:off x="4191000" y="6400800"/>
            <a:ext cx="860877" cy="307777"/>
          </a:xfrm>
          <a:prstGeom prst="rect">
            <a:avLst/>
          </a:prstGeom>
          <a:noFill/>
        </p:spPr>
        <p:txBody>
          <a:bodyPr wrap="none" rtlCol="0">
            <a:spAutoFit/>
          </a:bodyPr>
          <a:lstStyle/>
          <a:p>
            <a:r>
              <a:rPr lang="en-US" sz="1400" dirty="0" smtClean="0">
                <a:latin typeface="Times New Roman" pitchFamily="18" charset="0"/>
                <a:cs typeface="Times New Roman" pitchFamily="18" charset="0"/>
              </a:rPr>
              <a:t>Slide 115</a:t>
            </a:r>
            <a:endParaRPr lang="en-US" sz="1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a:bodyPr>
          <a:lstStyle/>
          <a:p>
            <a:pPr>
              <a:lnSpc>
                <a:spcPts val="3000"/>
              </a:lnSpc>
            </a:pPr>
            <a:r>
              <a:rPr lang="en-US" sz="3200" b="1" i="1" dirty="0" smtClean="0">
                <a:solidFill>
                  <a:srgbClr val="FF0000"/>
                </a:solidFill>
                <a:cs typeface="Times New Roman" pitchFamily="18" charset="0"/>
              </a:rPr>
              <a:t>OFDM SYMBOL/DATA RATES, FDM/FH IN OFDM, FFT=32</a:t>
            </a:r>
            <a:endParaRPr lang="en-US" sz="3200" b="1" i="1" dirty="0">
              <a:solidFill>
                <a:srgbClr val="FF0000"/>
              </a:solidFill>
              <a:cs typeface="Times New Roman" pitchFamily="18" charset="0"/>
            </a:endParaRPr>
          </a:p>
        </p:txBody>
      </p:sp>
      <p:sp>
        <p:nvSpPr>
          <p:cNvPr id="3" name="Content Placeholder 2"/>
          <p:cNvSpPr>
            <a:spLocks noGrp="1"/>
          </p:cNvSpPr>
          <p:nvPr>
            <p:ph idx="1"/>
          </p:nvPr>
        </p:nvSpPr>
        <p:spPr>
          <a:xfrm>
            <a:off x="457200" y="1600200"/>
            <a:ext cx="8153400" cy="4724400"/>
          </a:xfrm>
        </p:spPr>
        <p:txBody>
          <a:bodyPr>
            <a:normAutofit fontScale="85000" lnSpcReduction="20000"/>
          </a:bodyPr>
          <a:lstStyle/>
          <a:p>
            <a:r>
              <a:rPr lang="en-US" sz="2000" u="sng" dirty="0" smtClean="0">
                <a:latin typeface="Times New Roman" pitchFamily="18" charset="0"/>
                <a:cs typeface="Times New Roman" pitchFamily="18" charset="0"/>
              </a:rPr>
              <a:t>Assumptions: </a:t>
            </a:r>
          </a:p>
          <a:p>
            <a:pPr lvl="1"/>
            <a:r>
              <a:rPr lang="en-US" sz="1900" dirty="0" smtClean="0">
                <a:latin typeface="Times New Roman" pitchFamily="18" charset="0"/>
                <a:cs typeface="Times New Roman" pitchFamily="18" charset="0"/>
              </a:rPr>
              <a:t>BPSK or any other higher efficient modulation can be applied: up to 256QAM (=4bits/symbol). </a:t>
            </a:r>
          </a:p>
          <a:p>
            <a:pPr lvl="1"/>
            <a:r>
              <a:rPr lang="en-US" sz="1900" dirty="0" smtClean="0">
                <a:latin typeface="Times New Roman" pitchFamily="18" charset="0"/>
                <a:cs typeface="Times New Roman" pitchFamily="18" charset="0"/>
              </a:rPr>
              <a:t>Total bandwidth for a personal space is 16MHz:</a:t>
            </a:r>
            <a:r>
              <a:rPr lang="en-US" sz="1900" dirty="0" smtClean="0">
                <a:solidFill>
                  <a:srgbClr val="FF0000"/>
                </a:solidFill>
                <a:latin typeface="Times New Roman" pitchFamily="18" charset="0"/>
                <a:cs typeface="Times New Roman" pitchFamily="18" charset="0"/>
              </a:rPr>
              <a:t> FDM for five personal spaces  in a public space, OFDMA for up to 16 groups in a personal space, FH for up to 16 devices in a group.</a:t>
            </a:r>
            <a:r>
              <a:rPr lang="en-US" sz="1900" dirty="0" smtClean="0">
                <a:latin typeface="Times New Roman" pitchFamily="18" charset="0"/>
                <a:cs typeface="Times New Roman" pitchFamily="18" charset="0"/>
              </a:rPr>
              <a:t> </a:t>
            </a:r>
          </a:p>
          <a:p>
            <a:pPr lvl="1"/>
            <a:r>
              <a:rPr lang="en-US" sz="1900" dirty="0" smtClean="0">
                <a:latin typeface="Times New Roman" pitchFamily="18" charset="0"/>
                <a:cs typeface="Times New Roman" pitchFamily="18" charset="0"/>
              </a:rPr>
              <a:t>For each personal space, total data rate is 54 Mbps</a:t>
            </a:r>
          </a:p>
          <a:p>
            <a:pPr lvl="1"/>
            <a:r>
              <a:rPr lang="en-US" sz="1900" dirty="0" smtClean="0">
                <a:latin typeface="Times New Roman" pitchFamily="18" charset="0"/>
                <a:cs typeface="Times New Roman" pitchFamily="18" charset="0"/>
              </a:rPr>
              <a:t>A guard interval of 1/8 of the symbol length is inserted between each symbol.</a:t>
            </a:r>
          </a:p>
          <a:p>
            <a:pPr lvl="1"/>
            <a:r>
              <a:rPr lang="en-US" sz="1900" dirty="0" smtClean="0">
                <a:latin typeface="Times New Roman" pitchFamily="18" charset="0"/>
                <a:cs typeface="Times New Roman" pitchFamily="18" charset="0"/>
              </a:rPr>
              <a:t>A unique FH sequence is assigned to each user group: hopping rate is one hop per symbol.</a:t>
            </a:r>
          </a:p>
          <a:p>
            <a:pPr lvl="1"/>
            <a:r>
              <a:rPr lang="en-US" sz="1900" dirty="0" smtClean="0">
                <a:solidFill>
                  <a:srgbClr val="FF0000"/>
                </a:solidFill>
                <a:latin typeface="Times New Roman" pitchFamily="18" charset="0"/>
                <a:cs typeface="Times New Roman" pitchFamily="18" charset="0"/>
              </a:rPr>
              <a:t>One half of FFT inputs (=16) are assigned to input data elements for use of better channels: No. of non-silent subcarriers = 16.</a:t>
            </a:r>
          </a:p>
          <a:p>
            <a:pPr lvl="1"/>
            <a:endParaRPr lang="en-US" sz="1900" dirty="0" smtClean="0">
              <a:latin typeface="Times New Roman" pitchFamily="18" charset="0"/>
              <a:cs typeface="Times New Roman" pitchFamily="18" charset="0"/>
            </a:endParaRPr>
          </a:p>
          <a:p>
            <a:pPr lvl="1"/>
            <a:r>
              <a:rPr lang="en-US" sz="1900" dirty="0" smtClean="0">
                <a:latin typeface="Times New Roman" pitchFamily="18" charset="0"/>
                <a:cs typeface="Times New Roman" pitchFamily="18" charset="0"/>
              </a:rPr>
              <a:t>Cyclic prefix of a guard interval = 0.25 us</a:t>
            </a:r>
          </a:p>
          <a:p>
            <a:pPr lvl="1">
              <a:buFont typeface="Wingdings" pitchFamily="2" charset="2"/>
              <a:buChar char="à"/>
            </a:pPr>
            <a:r>
              <a:rPr lang="en-US" sz="1900" dirty="0" smtClean="0">
                <a:latin typeface="Times New Roman" pitchFamily="18" charset="0"/>
                <a:cs typeface="Times New Roman" pitchFamily="18" charset="0"/>
                <a:sym typeface="Wingdings" pitchFamily="2" charset="2"/>
              </a:rPr>
              <a:t> Symbol length = 2 us  BW of a subcarrier = 0.5 MHz</a:t>
            </a:r>
          </a:p>
          <a:p>
            <a:pPr lvl="1">
              <a:buFont typeface="Wingdings" pitchFamily="2" charset="2"/>
              <a:buChar char="à"/>
            </a:pPr>
            <a:r>
              <a:rPr lang="en-US" sz="1900" dirty="0" smtClean="0">
                <a:latin typeface="Times New Roman" pitchFamily="18" charset="0"/>
                <a:cs typeface="Times New Roman" pitchFamily="18" charset="0"/>
                <a:sym typeface="Wingdings" pitchFamily="2" charset="2"/>
              </a:rPr>
              <a:t> Total symbol length = (2+0.25) us = 2.25 us</a:t>
            </a:r>
          </a:p>
          <a:p>
            <a:pPr lvl="1">
              <a:buFont typeface="Wingdings" pitchFamily="2" charset="2"/>
              <a:buChar char="à"/>
            </a:pPr>
            <a:r>
              <a:rPr lang="en-US" sz="1900" dirty="0" smtClean="0">
                <a:latin typeface="Times New Roman" pitchFamily="18" charset="0"/>
                <a:cs typeface="Times New Roman" pitchFamily="18" charset="0"/>
                <a:sym typeface="Wingdings" pitchFamily="2" charset="2"/>
              </a:rPr>
              <a:t> OFDM symbol rate = 1/2.25 </a:t>
            </a:r>
            <a:r>
              <a:rPr lang="en-US" sz="1900" dirty="0" err="1" smtClean="0">
                <a:latin typeface="Times New Roman" pitchFamily="18" charset="0"/>
                <a:cs typeface="Times New Roman" pitchFamily="18" charset="0"/>
                <a:sym typeface="Wingdings" pitchFamily="2" charset="2"/>
              </a:rPr>
              <a:t>Msps</a:t>
            </a:r>
            <a:r>
              <a:rPr lang="en-US" sz="1900" dirty="0" smtClean="0">
                <a:latin typeface="Times New Roman" pitchFamily="18" charset="0"/>
                <a:cs typeface="Times New Roman" pitchFamily="18" charset="0"/>
                <a:sym typeface="Wingdings" pitchFamily="2" charset="2"/>
              </a:rPr>
              <a:t> = 0.45 </a:t>
            </a:r>
            <a:r>
              <a:rPr lang="en-US" sz="1900" dirty="0" err="1" smtClean="0">
                <a:latin typeface="Times New Roman" pitchFamily="18" charset="0"/>
                <a:cs typeface="Times New Roman" pitchFamily="18" charset="0"/>
                <a:sym typeface="Wingdings" pitchFamily="2" charset="2"/>
              </a:rPr>
              <a:t>Msps</a:t>
            </a:r>
            <a:endParaRPr lang="en-US" sz="1900" dirty="0" smtClean="0">
              <a:latin typeface="Times New Roman" pitchFamily="18" charset="0"/>
              <a:cs typeface="Times New Roman" pitchFamily="18" charset="0"/>
              <a:sym typeface="Wingdings" pitchFamily="2" charset="2"/>
            </a:endParaRPr>
          </a:p>
          <a:p>
            <a:pPr lvl="1">
              <a:buFont typeface="Wingdings" pitchFamily="2" charset="2"/>
              <a:buChar char="à"/>
            </a:pPr>
            <a:r>
              <a:rPr lang="en-US" sz="1900" dirty="0" smtClean="0">
                <a:latin typeface="Times New Roman" pitchFamily="18" charset="0"/>
                <a:cs typeface="Times New Roman" pitchFamily="18" charset="0"/>
                <a:sym typeface="Wingdings" pitchFamily="2" charset="2"/>
              </a:rPr>
              <a:t> Symbol rate = 0.45 </a:t>
            </a:r>
            <a:r>
              <a:rPr lang="en-US" sz="1900" dirty="0" err="1" smtClean="0">
                <a:latin typeface="Times New Roman" pitchFamily="18" charset="0"/>
                <a:cs typeface="Times New Roman" pitchFamily="18" charset="0"/>
                <a:sym typeface="Wingdings" pitchFamily="2" charset="2"/>
              </a:rPr>
              <a:t>Msps</a:t>
            </a:r>
            <a:r>
              <a:rPr lang="en-US" sz="1900" dirty="0" smtClean="0">
                <a:latin typeface="Times New Roman" pitchFamily="18" charset="0"/>
                <a:cs typeface="Times New Roman" pitchFamily="18" charset="0"/>
                <a:sym typeface="Wingdings" pitchFamily="2" charset="2"/>
              </a:rPr>
              <a:t> x 16 subcarriers = 7.1 </a:t>
            </a:r>
            <a:r>
              <a:rPr lang="en-US" sz="1900" dirty="0" err="1" smtClean="0">
                <a:latin typeface="Times New Roman" pitchFamily="18" charset="0"/>
                <a:cs typeface="Times New Roman" pitchFamily="18" charset="0"/>
                <a:sym typeface="Wingdings" pitchFamily="2" charset="2"/>
              </a:rPr>
              <a:t>Msps</a:t>
            </a:r>
            <a:endParaRPr lang="en-US" sz="1900" dirty="0" smtClean="0">
              <a:latin typeface="Times New Roman" pitchFamily="18" charset="0"/>
              <a:cs typeface="Times New Roman" pitchFamily="18" charset="0"/>
              <a:sym typeface="Wingdings" pitchFamily="2" charset="2"/>
            </a:endParaRPr>
          </a:p>
          <a:p>
            <a:pPr lvl="1">
              <a:buFont typeface="Wingdings" pitchFamily="2" charset="2"/>
              <a:buChar char="à"/>
            </a:pPr>
            <a:r>
              <a:rPr lang="en-US" sz="1900" dirty="0" smtClean="0">
                <a:latin typeface="Times New Roman" pitchFamily="18" charset="0"/>
                <a:cs typeface="Times New Roman" pitchFamily="18" charset="0"/>
                <a:sym typeface="Wingdings" pitchFamily="2" charset="2"/>
              </a:rPr>
              <a:t> Max. Data rate = 7.1 </a:t>
            </a:r>
            <a:r>
              <a:rPr lang="en-US" sz="1900" dirty="0" err="1" smtClean="0">
                <a:latin typeface="Times New Roman" pitchFamily="18" charset="0"/>
                <a:cs typeface="Times New Roman" pitchFamily="18" charset="0"/>
                <a:sym typeface="Wingdings" pitchFamily="2" charset="2"/>
              </a:rPr>
              <a:t>Msps</a:t>
            </a:r>
            <a:r>
              <a:rPr lang="en-US" sz="1900" dirty="0" smtClean="0">
                <a:latin typeface="Times New Roman" pitchFamily="18" charset="0"/>
                <a:cs typeface="Times New Roman" pitchFamily="18" charset="0"/>
                <a:sym typeface="Wingdings" pitchFamily="2" charset="2"/>
              </a:rPr>
              <a:t> x max no. bits per symbol = 7.1 </a:t>
            </a:r>
            <a:r>
              <a:rPr lang="en-US" sz="1900" dirty="0" err="1" smtClean="0">
                <a:latin typeface="Times New Roman" pitchFamily="18" charset="0"/>
                <a:cs typeface="Times New Roman" pitchFamily="18" charset="0"/>
                <a:sym typeface="Wingdings" pitchFamily="2" charset="2"/>
              </a:rPr>
              <a:t>Msps</a:t>
            </a:r>
            <a:r>
              <a:rPr lang="en-US" sz="1900" dirty="0" smtClean="0">
                <a:latin typeface="Times New Roman" pitchFamily="18" charset="0"/>
                <a:cs typeface="Times New Roman" pitchFamily="18" charset="0"/>
                <a:sym typeface="Wingdings" pitchFamily="2" charset="2"/>
              </a:rPr>
              <a:t> x 8 bits/symbol = 56.8 Mbps</a:t>
            </a:r>
            <a:endParaRPr lang="en-US" sz="1900" dirty="0">
              <a:latin typeface="Times New Roman" pitchFamily="18" charset="0"/>
              <a:cs typeface="Times New Roman" pitchFamily="18" charset="0"/>
            </a:endParaRPr>
          </a:p>
        </p:txBody>
      </p:sp>
      <p:sp>
        <p:nvSpPr>
          <p:cNvPr id="8" name="TextBox 7"/>
          <p:cNvSpPr txBox="1"/>
          <p:nvPr/>
        </p:nvSpPr>
        <p:spPr>
          <a:xfrm>
            <a:off x="4191000" y="6400800"/>
            <a:ext cx="860877" cy="307777"/>
          </a:xfrm>
          <a:prstGeom prst="rect">
            <a:avLst/>
          </a:prstGeom>
          <a:noFill/>
        </p:spPr>
        <p:txBody>
          <a:bodyPr wrap="none" rtlCol="0">
            <a:spAutoFit/>
          </a:bodyPr>
          <a:lstStyle/>
          <a:p>
            <a:r>
              <a:rPr lang="en-US" sz="1400" dirty="0" smtClean="0">
                <a:latin typeface="Times New Roman" pitchFamily="18" charset="0"/>
                <a:cs typeface="Times New Roman" pitchFamily="18" charset="0"/>
              </a:rPr>
              <a:t>Slide 116</a:t>
            </a:r>
            <a:endParaRPr lang="en-US" sz="1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a:bodyPr>
          <a:lstStyle/>
          <a:p>
            <a:pPr>
              <a:lnSpc>
                <a:spcPts val="3000"/>
              </a:lnSpc>
            </a:pPr>
            <a:r>
              <a:rPr lang="en-US" sz="3200" b="1" i="1" smtClean="0">
                <a:solidFill>
                  <a:srgbClr val="FF0000"/>
                </a:solidFill>
                <a:cs typeface="Times New Roman" pitchFamily="18" charset="0"/>
              </a:rPr>
              <a:t>COMPARISON OF FREQUENCY SPREADING/MULTIPLE ACCESS METHODS</a:t>
            </a:r>
            <a:endParaRPr lang="en-US" sz="3200" b="1" i="1">
              <a:solidFill>
                <a:srgbClr val="FF0000"/>
              </a:solidFill>
              <a:cs typeface="Times New Roman" pitchFamily="18" charset="0"/>
            </a:endParaRPr>
          </a:p>
        </p:txBody>
      </p:sp>
      <p:graphicFrame>
        <p:nvGraphicFramePr>
          <p:cNvPr id="5" name="Content Placeholder 4"/>
          <p:cNvGraphicFramePr>
            <a:graphicFrameLocks noGrp="1"/>
          </p:cNvGraphicFramePr>
          <p:nvPr>
            <p:ph idx="1"/>
          </p:nvPr>
        </p:nvGraphicFramePr>
        <p:xfrm>
          <a:off x="0" y="1371600"/>
          <a:ext cx="9144000" cy="4848860"/>
        </p:xfrm>
        <a:graphic>
          <a:graphicData uri="http://schemas.openxmlformats.org/drawingml/2006/table">
            <a:tbl>
              <a:tblPr firstRow="1" bandRow="1">
                <a:tableStyleId>{5C22544A-7EE6-4342-B048-85BDC9FD1C3A}</a:tableStyleId>
              </a:tblPr>
              <a:tblGrid>
                <a:gridCol w="2804273"/>
                <a:gridCol w="777128"/>
                <a:gridCol w="762000"/>
                <a:gridCol w="702718"/>
                <a:gridCol w="438032"/>
                <a:gridCol w="369961"/>
                <a:gridCol w="775288"/>
                <a:gridCol w="838200"/>
                <a:gridCol w="838200"/>
                <a:gridCol w="838200"/>
              </a:tblGrid>
              <a:tr h="370840">
                <a:tc>
                  <a:txBody>
                    <a:bodyPr/>
                    <a:lstStyle/>
                    <a:p>
                      <a:pPr algn="r"/>
                      <a:r>
                        <a:rPr lang="en-US" sz="1400" dirty="0" smtClean="0"/>
                        <a:t>Multiple access for grouping</a:t>
                      </a:r>
                    </a:p>
                    <a:p>
                      <a:pPr algn="r"/>
                      <a:r>
                        <a:rPr lang="en-US" sz="1400" dirty="0" smtClean="0"/>
                        <a:t>(multiple access</a:t>
                      </a:r>
                      <a:r>
                        <a:rPr lang="en-US" sz="1400" baseline="0" dirty="0" smtClean="0"/>
                        <a:t> for personal spaces : FDM)</a:t>
                      </a:r>
                      <a:endParaRPr lang="en-US" sz="1400" dirty="0" smtClean="0"/>
                    </a:p>
                  </a:txBody>
                  <a:tcPr/>
                </a:tc>
                <a:tc>
                  <a:txBody>
                    <a:bodyPr/>
                    <a:lstStyle/>
                    <a:p>
                      <a:pPr algn="ctr"/>
                      <a:r>
                        <a:rPr lang="en-US" sz="1400" smtClean="0"/>
                        <a:t>FDMA</a:t>
                      </a:r>
                      <a:endParaRPr lang="en-US" sz="1400"/>
                    </a:p>
                  </a:txBody>
                  <a:tcPr/>
                </a:tc>
                <a:tc>
                  <a:txBody>
                    <a:bodyPr/>
                    <a:lstStyle/>
                    <a:p>
                      <a:pPr algn="ctr"/>
                      <a:r>
                        <a:rPr lang="en-US" sz="1400" smtClean="0"/>
                        <a:t>TDMA</a:t>
                      </a:r>
                      <a:endParaRPr lang="en-US" sz="1400"/>
                    </a:p>
                  </a:txBody>
                  <a:tcPr/>
                </a:tc>
                <a:tc>
                  <a:txBody>
                    <a:bodyPr/>
                    <a:lstStyle/>
                    <a:p>
                      <a:pPr algn="ctr"/>
                      <a:r>
                        <a:rPr lang="en-US" sz="1400" smtClean="0"/>
                        <a:t>FH</a:t>
                      </a:r>
                      <a:endParaRPr lang="en-US" sz="1400"/>
                    </a:p>
                  </a:txBody>
                  <a:tcPr/>
                </a:tc>
                <a:tc gridSpan="2">
                  <a:txBody>
                    <a:bodyPr/>
                    <a:lstStyle/>
                    <a:p>
                      <a:pPr algn="ctr"/>
                      <a:r>
                        <a:rPr lang="en-US" sz="1400" smtClean="0"/>
                        <a:t>DSSS</a:t>
                      </a:r>
                      <a:endParaRPr lang="en-US" sz="1400"/>
                    </a:p>
                  </a:txBody>
                  <a:tcPr/>
                </a:tc>
                <a:tc hMerge="1">
                  <a:txBody>
                    <a:bodyPr/>
                    <a:lstStyle/>
                    <a:p>
                      <a:endParaRPr lang="en-US"/>
                    </a:p>
                  </a:txBody>
                  <a:tcPr/>
                </a:tc>
                <a:tc>
                  <a:txBody>
                    <a:bodyPr/>
                    <a:lstStyle/>
                    <a:p>
                      <a:pPr algn="ctr"/>
                      <a:r>
                        <a:rPr lang="en-US" sz="1400" smtClean="0"/>
                        <a:t>DS in FH</a:t>
                      </a:r>
                      <a:endParaRPr lang="en-US" sz="1400"/>
                    </a:p>
                  </a:txBody>
                  <a:tcPr/>
                </a:tc>
                <a:tc>
                  <a:txBody>
                    <a:bodyPr/>
                    <a:lstStyle/>
                    <a:p>
                      <a:pPr algn="ctr"/>
                      <a:r>
                        <a:rPr lang="en-US" sz="1400" smtClean="0"/>
                        <a:t>OFDM in FH</a:t>
                      </a:r>
                      <a:endParaRPr lang="en-US" sz="1400"/>
                    </a:p>
                  </a:txBody>
                  <a:tcPr/>
                </a:tc>
                <a:tc>
                  <a:txBody>
                    <a:bodyPr/>
                    <a:lstStyle/>
                    <a:p>
                      <a:pPr algn="ctr"/>
                      <a:r>
                        <a:rPr lang="en-US" sz="1400" smtClean="0"/>
                        <a:t>FH in OFDM</a:t>
                      </a:r>
                    </a:p>
                    <a:p>
                      <a:pPr algn="ctr"/>
                      <a:r>
                        <a:rPr lang="en-US" sz="1400" smtClean="0"/>
                        <a:t>FFT=16</a:t>
                      </a:r>
                      <a:endParaRPr lang="en-US" sz="1400"/>
                    </a:p>
                  </a:txBody>
                  <a:tcPr/>
                </a:tc>
                <a:tc>
                  <a:txBody>
                    <a:bodyPr/>
                    <a:lstStyle/>
                    <a:p>
                      <a:pPr algn="ctr"/>
                      <a:r>
                        <a:rPr lang="en-US" sz="1400" smtClean="0"/>
                        <a:t>FH in OFDM</a:t>
                      </a:r>
                    </a:p>
                    <a:p>
                      <a:pPr algn="ctr"/>
                      <a:r>
                        <a:rPr lang="en-US" sz="1400" smtClean="0"/>
                        <a:t>FFT=32</a:t>
                      </a:r>
                      <a:endParaRPr lang="en-US" sz="1400"/>
                    </a:p>
                  </a:txBody>
                  <a:tcPr/>
                </a:tc>
              </a:tr>
              <a:tr h="259080">
                <a:tc>
                  <a:txBody>
                    <a:bodyPr/>
                    <a:lstStyle/>
                    <a:p>
                      <a:pPr algn="l"/>
                      <a:r>
                        <a:rPr lang="en-US" sz="1400" b="0" dirty="0" smtClean="0">
                          <a:solidFill>
                            <a:schemeClr val="tx1"/>
                          </a:solidFill>
                        </a:rPr>
                        <a:t>Multiple access in a group</a:t>
                      </a:r>
                      <a:endParaRPr lang="en-US" sz="1400" b="0" dirty="0">
                        <a:solidFill>
                          <a:schemeClr val="tx1"/>
                        </a:solidFill>
                      </a:endParaRPr>
                    </a:p>
                  </a:txBody>
                  <a:tcPr/>
                </a:tc>
                <a:tc>
                  <a:txBody>
                    <a:bodyPr/>
                    <a:lstStyle/>
                    <a:p>
                      <a:pPr algn="ctr"/>
                      <a:r>
                        <a:rPr lang="en-US" sz="1400" smtClean="0"/>
                        <a:t>TDMA</a:t>
                      </a:r>
                      <a:endParaRPr lang="en-US" sz="1400"/>
                    </a:p>
                  </a:txBody>
                  <a:tcPr/>
                </a:tc>
                <a:tc>
                  <a:txBody>
                    <a:bodyPr/>
                    <a:lstStyle/>
                    <a:p>
                      <a:pPr algn="ctr"/>
                      <a:r>
                        <a:rPr lang="en-US" sz="1400" smtClean="0"/>
                        <a:t>TDMA</a:t>
                      </a:r>
                      <a:endParaRPr lang="en-US" sz="140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smtClean="0"/>
                        <a:t>TDMA</a:t>
                      </a:r>
                    </a:p>
                  </a:txBody>
                  <a:tcPr/>
                </a:tc>
                <a:tc>
                  <a:txBody>
                    <a:bodyPr/>
                    <a:lstStyle/>
                    <a:p>
                      <a:pPr algn="ctr"/>
                      <a:r>
                        <a:rPr lang="en-US" sz="1400" smtClean="0"/>
                        <a:t>DS</a:t>
                      </a:r>
                      <a:endParaRPr lang="en-US" sz="1400"/>
                    </a:p>
                  </a:txBody>
                  <a:tcPr/>
                </a:tc>
                <a:tc>
                  <a:txBody>
                    <a:bodyPr/>
                    <a:lstStyle/>
                    <a:p>
                      <a:pPr algn="ctr"/>
                      <a:r>
                        <a:rPr lang="en-US" sz="1200" smtClean="0"/>
                        <a:t>TD</a:t>
                      </a:r>
                      <a:endParaRPr lang="en-US" sz="1200"/>
                    </a:p>
                  </a:txBody>
                  <a:tcPr/>
                </a:tc>
                <a:tc>
                  <a:txBody>
                    <a:bodyPr/>
                    <a:lstStyle/>
                    <a:p>
                      <a:pPr algn="ctr"/>
                      <a:r>
                        <a:rPr lang="en-US" sz="1400" smtClean="0"/>
                        <a:t>DS</a:t>
                      </a:r>
                      <a:endParaRPr lang="en-US" sz="1400"/>
                    </a:p>
                  </a:txBody>
                  <a:tcPr/>
                </a:tc>
                <a:tc>
                  <a:txBody>
                    <a:bodyPr/>
                    <a:lstStyle/>
                    <a:p>
                      <a:pPr algn="ctr"/>
                      <a:r>
                        <a:rPr lang="en-US" sz="1400" dirty="0" smtClean="0"/>
                        <a:t>OFDMA</a:t>
                      </a:r>
                      <a:endParaRPr lang="en-US" sz="1400" dirty="0"/>
                    </a:p>
                  </a:txBody>
                  <a:tcPr/>
                </a:tc>
                <a:tc>
                  <a:txBody>
                    <a:bodyPr/>
                    <a:lstStyle/>
                    <a:p>
                      <a:pPr algn="ctr"/>
                      <a:r>
                        <a:rPr lang="en-US" sz="1400" dirty="0" smtClean="0"/>
                        <a:t>FH</a:t>
                      </a:r>
                      <a:endParaRPr lang="en-US" sz="1400" dirty="0"/>
                    </a:p>
                  </a:txBody>
                  <a:tcPr/>
                </a:tc>
                <a:tc>
                  <a:txBody>
                    <a:bodyPr/>
                    <a:lstStyle/>
                    <a:p>
                      <a:pPr algn="ctr"/>
                      <a:r>
                        <a:rPr lang="en-US" sz="1400" dirty="0" smtClean="0"/>
                        <a:t>FH</a:t>
                      </a:r>
                      <a:endParaRPr lang="en-US" sz="1400" dirty="0"/>
                    </a:p>
                  </a:txBody>
                  <a:tcPr/>
                </a:tc>
              </a:tr>
              <a:tr h="259080">
                <a:tc>
                  <a:txBody>
                    <a:bodyPr/>
                    <a:lstStyle/>
                    <a:p>
                      <a:pPr algn="l"/>
                      <a:r>
                        <a:rPr lang="en-US" sz="1400" dirty="0" smtClean="0"/>
                        <a:t>Symbol length (us) </a:t>
                      </a:r>
                      <a:r>
                        <a:rPr lang="en-US" sz="1400" dirty="0" smtClean="0">
                          <a:solidFill>
                            <a:srgbClr val="FF0000"/>
                          </a:solidFill>
                          <a:sym typeface="Wingdings" pitchFamily="2" charset="2"/>
                        </a:rPr>
                        <a:t> </a:t>
                      </a:r>
                      <a:r>
                        <a:rPr lang="en-US" sz="1400" b="1" dirty="0" smtClean="0">
                          <a:solidFill>
                            <a:srgbClr val="FF0000"/>
                          </a:solidFill>
                          <a:sym typeface="Wingdings" pitchFamily="2" charset="2"/>
                        </a:rPr>
                        <a:t>ISI resistance</a:t>
                      </a:r>
                      <a:endParaRPr lang="en-US" sz="1400" b="1" dirty="0">
                        <a:solidFill>
                          <a:srgbClr val="FF0000"/>
                        </a:solidFill>
                      </a:endParaRPr>
                    </a:p>
                  </a:txBody>
                  <a:tcPr/>
                </a:tc>
                <a:tc>
                  <a:txBody>
                    <a:bodyPr/>
                    <a:lstStyle/>
                    <a:p>
                      <a:pPr algn="ctr"/>
                      <a:r>
                        <a:rPr lang="en-US" sz="1400" dirty="0" smtClean="0"/>
                        <a:t>1/3</a:t>
                      </a:r>
                      <a:endParaRPr lang="en-US" sz="1400" dirty="0"/>
                    </a:p>
                  </a:txBody>
                  <a:tcPr/>
                </a:tc>
                <a:tc>
                  <a:txBody>
                    <a:bodyPr/>
                    <a:lstStyle/>
                    <a:p>
                      <a:pPr algn="ctr"/>
                      <a:r>
                        <a:rPr lang="en-US" sz="1400" dirty="0" smtClean="0"/>
                        <a:t>1/16</a:t>
                      </a:r>
                      <a:endParaRPr lang="en-US" sz="1400" dirty="0"/>
                    </a:p>
                  </a:txBody>
                  <a:tcPr/>
                </a:tc>
                <a:tc>
                  <a:txBody>
                    <a:bodyPr/>
                    <a:lstStyle/>
                    <a:p>
                      <a:pPr algn="ctr"/>
                      <a:r>
                        <a:rPr lang="en-US" sz="1400" dirty="0" smtClean="0"/>
                        <a:t>1</a:t>
                      </a:r>
                      <a:endParaRPr lang="en-US" sz="1400" dirty="0"/>
                    </a:p>
                  </a:txBody>
                  <a:tcPr/>
                </a:tc>
                <a:tc gridSpan="2">
                  <a:txBody>
                    <a:bodyPr/>
                    <a:lstStyle/>
                    <a:p>
                      <a:pPr algn="ctr"/>
                      <a:r>
                        <a:rPr lang="en-US" sz="1400" dirty="0" smtClean="0"/>
                        <a:t>1</a:t>
                      </a:r>
                      <a:endParaRPr lang="en-US" sz="1400" dirty="0"/>
                    </a:p>
                  </a:txBody>
                  <a:tcPr/>
                </a:tc>
                <a:tc hMerge="1">
                  <a:txBody>
                    <a:bodyPr/>
                    <a:lstStyle/>
                    <a:p>
                      <a:endParaRPr lang="en-US"/>
                    </a:p>
                  </a:txBody>
                  <a:tcPr/>
                </a:tc>
                <a:tc>
                  <a:txBody>
                    <a:bodyPr/>
                    <a:lstStyle/>
                    <a:p>
                      <a:pPr algn="ctr"/>
                      <a:r>
                        <a:rPr lang="en-US" sz="1400" smtClean="0"/>
                        <a:t>1</a:t>
                      </a:r>
                      <a:endParaRPr lang="en-US" sz="1400"/>
                    </a:p>
                  </a:txBody>
                  <a:tcPr/>
                </a:tc>
                <a:tc>
                  <a:txBody>
                    <a:bodyPr/>
                    <a:lstStyle/>
                    <a:p>
                      <a:pPr algn="ctr"/>
                      <a:r>
                        <a:rPr lang="en-US" sz="1400" smtClean="0"/>
                        <a:t>18</a:t>
                      </a:r>
                      <a:endParaRPr lang="en-US" sz="1400"/>
                    </a:p>
                  </a:txBody>
                  <a:tcPr/>
                </a:tc>
                <a:tc>
                  <a:txBody>
                    <a:bodyPr/>
                    <a:lstStyle/>
                    <a:p>
                      <a:pPr algn="ctr"/>
                      <a:r>
                        <a:rPr lang="en-US" sz="1400" smtClean="0"/>
                        <a:t>1.125</a:t>
                      </a:r>
                      <a:endParaRPr lang="en-US" sz="1400"/>
                    </a:p>
                  </a:txBody>
                  <a:tcPr/>
                </a:tc>
                <a:tc>
                  <a:txBody>
                    <a:bodyPr/>
                    <a:lstStyle/>
                    <a:p>
                      <a:pPr algn="ctr"/>
                      <a:r>
                        <a:rPr lang="en-US" sz="1400" smtClean="0"/>
                        <a:t>2.25</a:t>
                      </a:r>
                      <a:endParaRPr lang="en-US" sz="1400"/>
                    </a:p>
                  </a:txBody>
                  <a:tcPr/>
                </a:tc>
              </a:tr>
              <a:tr h="370840">
                <a:tc>
                  <a:txBody>
                    <a:bodyPr/>
                    <a:lstStyle/>
                    <a:p>
                      <a:pPr algn="l"/>
                      <a:r>
                        <a:rPr lang="en-US" sz="1400" dirty="0" smtClean="0"/>
                        <a:t>Chip length (us)</a:t>
                      </a:r>
                      <a:endParaRPr lang="en-US" sz="1400" dirty="0"/>
                    </a:p>
                  </a:txBody>
                  <a:tcPr/>
                </a:tc>
                <a:tc>
                  <a:txBody>
                    <a:bodyPr/>
                    <a:lstStyle/>
                    <a:p>
                      <a:pPr algn="ctr"/>
                      <a:endParaRPr lang="en-US" sz="1400"/>
                    </a:p>
                  </a:txBody>
                  <a:tcPr/>
                </a:tc>
                <a:tc>
                  <a:txBody>
                    <a:bodyPr/>
                    <a:lstStyle/>
                    <a:p>
                      <a:pPr algn="ctr"/>
                      <a:endParaRPr lang="en-US" sz="1400"/>
                    </a:p>
                  </a:txBody>
                  <a:tcPr/>
                </a:tc>
                <a:tc>
                  <a:txBody>
                    <a:bodyPr/>
                    <a:lstStyle/>
                    <a:p>
                      <a:pPr algn="ctr"/>
                      <a:endParaRPr lang="en-US" sz="1400"/>
                    </a:p>
                  </a:txBody>
                  <a:tcPr/>
                </a:tc>
                <a:tc gridSpan="2">
                  <a:txBody>
                    <a:bodyPr/>
                    <a:lstStyle/>
                    <a:p>
                      <a:pPr algn="ctr"/>
                      <a:r>
                        <a:rPr lang="en-US" sz="1400" dirty="0" smtClean="0"/>
                        <a:t>1/16</a:t>
                      </a:r>
                      <a:endParaRPr lang="en-US" sz="1400" dirty="0"/>
                    </a:p>
                  </a:txBody>
                  <a:tcPr/>
                </a:tc>
                <a:tc hMerge="1">
                  <a:txBody>
                    <a:bodyPr/>
                    <a:lstStyle/>
                    <a:p>
                      <a:endParaRPr lang="en-US"/>
                    </a:p>
                  </a:txBody>
                  <a:tcPr/>
                </a:tc>
                <a:tc>
                  <a:txBody>
                    <a:bodyPr/>
                    <a:lstStyle/>
                    <a:p>
                      <a:pPr algn="ctr"/>
                      <a:r>
                        <a:rPr lang="en-US" sz="1400" smtClean="0"/>
                        <a:t>1/16</a:t>
                      </a:r>
                      <a:endParaRPr lang="en-US" sz="1400"/>
                    </a:p>
                  </a:txBody>
                  <a:tcPr/>
                </a:tc>
                <a:tc>
                  <a:txBody>
                    <a:bodyPr/>
                    <a:lstStyle/>
                    <a:p>
                      <a:pPr algn="ctr"/>
                      <a:endParaRPr lang="en-US" sz="1400"/>
                    </a:p>
                  </a:txBody>
                  <a:tcPr/>
                </a:tc>
                <a:tc>
                  <a:txBody>
                    <a:bodyPr/>
                    <a:lstStyle/>
                    <a:p>
                      <a:pPr algn="ctr"/>
                      <a:endParaRPr lang="en-US" sz="1400"/>
                    </a:p>
                  </a:txBody>
                  <a:tcPr/>
                </a:tc>
                <a:tc>
                  <a:txBody>
                    <a:bodyPr/>
                    <a:lstStyle/>
                    <a:p>
                      <a:pPr algn="ctr"/>
                      <a:endParaRPr lang="en-US" sz="1400"/>
                    </a:p>
                  </a:txBody>
                  <a:tcPr/>
                </a:tc>
              </a:tr>
              <a:tr h="269240">
                <a:tc>
                  <a:txBody>
                    <a:bodyPr/>
                    <a:lstStyle/>
                    <a:p>
                      <a:pPr algn="l"/>
                      <a:r>
                        <a:rPr lang="en-US" sz="1400" dirty="0" smtClean="0"/>
                        <a:t>Total BW of a personal space (MHz)</a:t>
                      </a:r>
                      <a:endParaRPr lang="en-US" sz="1400" dirty="0"/>
                    </a:p>
                  </a:txBody>
                  <a:tcPr/>
                </a:tc>
                <a:tc>
                  <a:txBody>
                    <a:bodyPr/>
                    <a:lstStyle/>
                    <a:p>
                      <a:pPr algn="ctr"/>
                      <a:r>
                        <a:rPr lang="en-US" sz="1400" smtClean="0"/>
                        <a:t>16</a:t>
                      </a:r>
                      <a:endParaRPr lang="en-US" sz="1400"/>
                    </a:p>
                  </a:txBody>
                  <a:tcPr/>
                </a:tc>
                <a:tc>
                  <a:txBody>
                    <a:bodyPr/>
                    <a:lstStyle/>
                    <a:p>
                      <a:pPr algn="ctr"/>
                      <a:r>
                        <a:rPr lang="en-US" sz="1400" smtClean="0"/>
                        <a:t>16</a:t>
                      </a:r>
                      <a:endParaRPr lang="en-US" sz="1400"/>
                    </a:p>
                  </a:txBody>
                  <a:tcPr/>
                </a:tc>
                <a:tc>
                  <a:txBody>
                    <a:bodyPr/>
                    <a:lstStyle/>
                    <a:p>
                      <a:pPr algn="ctr"/>
                      <a:r>
                        <a:rPr lang="en-US" sz="1400" smtClean="0"/>
                        <a:t>16</a:t>
                      </a:r>
                      <a:endParaRPr lang="en-US" sz="1400"/>
                    </a:p>
                  </a:txBody>
                  <a:tcPr/>
                </a:tc>
                <a:tc gridSpan="2">
                  <a:txBody>
                    <a:bodyPr/>
                    <a:lstStyle/>
                    <a:p>
                      <a:pPr algn="ctr"/>
                      <a:r>
                        <a:rPr lang="en-US" sz="1400" smtClean="0"/>
                        <a:t>16</a:t>
                      </a:r>
                      <a:endParaRPr lang="en-US" sz="1400"/>
                    </a:p>
                  </a:txBody>
                  <a:tcPr/>
                </a:tc>
                <a:tc hMerge="1">
                  <a:txBody>
                    <a:bodyPr/>
                    <a:lstStyle/>
                    <a:p>
                      <a:endParaRPr lang="en-US"/>
                    </a:p>
                  </a:txBody>
                  <a:tcPr/>
                </a:tc>
                <a:tc>
                  <a:txBody>
                    <a:bodyPr/>
                    <a:lstStyle/>
                    <a:p>
                      <a:pPr algn="ctr"/>
                      <a:r>
                        <a:rPr lang="en-US" sz="1400" smtClean="0"/>
                        <a:t>16</a:t>
                      </a:r>
                      <a:endParaRPr lang="en-US" sz="1400"/>
                    </a:p>
                  </a:txBody>
                  <a:tcPr/>
                </a:tc>
                <a:tc>
                  <a:txBody>
                    <a:bodyPr/>
                    <a:lstStyle/>
                    <a:p>
                      <a:pPr algn="ctr"/>
                      <a:r>
                        <a:rPr lang="en-US" sz="1400" smtClean="0"/>
                        <a:t>16</a:t>
                      </a:r>
                      <a:endParaRPr lang="en-US" sz="1400"/>
                    </a:p>
                  </a:txBody>
                  <a:tcPr/>
                </a:tc>
                <a:tc>
                  <a:txBody>
                    <a:bodyPr/>
                    <a:lstStyle/>
                    <a:p>
                      <a:pPr algn="ctr"/>
                      <a:r>
                        <a:rPr lang="en-US" sz="1400" smtClean="0"/>
                        <a:t>16</a:t>
                      </a:r>
                      <a:endParaRPr lang="en-US" sz="1400"/>
                    </a:p>
                  </a:txBody>
                  <a:tcPr/>
                </a:tc>
                <a:tc>
                  <a:txBody>
                    <a:bodyPr/>
                    <a:lstStyle/>
                    <a:p>
                      <a:pPr algn="ctr"/>
                      <a:r>
                        <a:rPr lang="en-US" sz="1400" smtClean="0"/>
                        <a:t>16</a:t>
                      </a:r>
                      <a:endParaRPr lang="en-US" sz="1400"/>
                    </a:p>
                  </a:txBody>
                  <a:tcPr/>
                </a:tc>
              </a:tr>
              <a:tr h="370840">
                <a:tc>
                  <a:txBody>
                    <a:bodyPr/>
                    <a:lstStyle/>
                    <a:p>
                      <a:pPr algn="l"/>
                      <a:r>
                        <a:rPr lang="en-US" sz="1400" smtClean="0"/>
                        <a:t>BW per user group (MHz)</a:t>
                      </a:r>
                      <a:endParaRPr lang="en-US" sz="1400"/>
                    </a:p>
                  </a:txBody>
                  <a:tcPr/>
                </a:tc>
                <a:tc>
                  <a:txBody>
                    <a:bodyPr/>
                    <a:lstStyle/>
                    <a:p>
                      <a:pPr algn="ctr"/>
                      <a:r>
                        <a:rPr lang="en-US" sz="1400" dirty="0" smtClean="0"/>
                        <a:t>3</a:t>
                      </a:r>
                      <a:endParaRPr lang="en-US" sz="1400" dirty="0"/>
                    </a:p>
                  </a:txBody>
                  <a:tcPr/>
                </a:tc>
                <a:tc>
                  <a:txBody>
                    <a:bodyPr/>
                    <a:lstStyle/>
                    <a:p>
                      <a:pPr algn="ctr"/>
                      <a:r>
                        <a:rPr lang="en-US" sz="1400" smtClean="0"/>
                        <a:t>16</a:t>
                      </a:r>
                      <a:endParaRPr lang="en-US" sz="1400"/>
                    </a:p>
                  </a:txBody>
                  <a:tcPr/>
                </a:tc>
                <a:tc>
                  <a:txBody>
                    <a:bodyPr/>
                    <a:lstStyle/>
                    <a:p>
                      <a:pPr algn="ctr"/>
                      <a:r>
                        <a:rPr lang="en-US" sz="1400" smtClean="0"/>
                        <a:t>1</a:t>
                      </a:r>
                      <a:endParaRPr lang="en-US" sz="1400"/>
                    </a:p>
                  </a:txBody>
                  <a:tcPr/>
                </a:tc>
                <a:tc>
                  <a:txBody>
                    <a:bodyPr/>
                    <a:lstStyle/>
                    <a:p>
                      <a:pPr algn="ctr"/>
                      <a:r>
                        <a:rPr lang="en-US" sz="1400" smtClean="0"/>
                        <a:t>16</a:t>
                      </a:r>
                      <a:endParaRPr lang="en-US" sz="1400"/>
                    </a:p>
                  </a:txBody>
                  <a:tcPr/>
                </a:tc>
                <a:tc>
                  <a:txBody>
                    <a:bodyPr/>
                    <a:lstStyle/>
                    <a:p>
                      <a:pPr algn="ctr"/>
                      <a:r>
                        <a:rPr lang="en-US" sz="1400" smtClean="0"/>
                        <a:t>16</a:t>
                      </a:r>
                      <a:endParaRPr lang="en-US" sz="1400"/>
                    </a:p>
                  </a:txBody>
                  <a:tcPr/>
                </a:tc>
                <a:tc>
                  <a:txBody>
                    <a:bodyPr/>
                    <a:lstStyle/>
                    <a:p>
                      <a:pPr algn="ctr"/>
                      <a:r>
                        <a:rPr lang="en-US" sz="1400" smtClean="0"/>
                        <a:t>1</a:t>
                      </a:r>
                      <a:endParaRPr lang="en-US" sz="1400"/>
                    </a:p>
                  </a:txBody>
                  <a:tcPr/>
                </a:tc>
                <a:tc>
                  <a:txBody>
                    <a:bodyPr/>
                    <a:lstStyle/>
                    <a:p>
                      <a:pPr algn="ctr"/>
                      <a:r>
                        <a:rPr lang="en-US" sz="1400" smtClean="0"/>
                        <a:t>1</a:t>
                      </a:r>
                      <a:endParaRPr lang="en-US" sz="1400"/>
                    </a:p>
                  </a:txBody>
                  <a:tcPr/>
                </a:tc>
                <a:tc>
                  <a:txBody>
                    <a:bodyPr/>
                    <a:lstStyle/>
                    <a:p>
                      <a:pPr algn="ctr"/>
                      <a:r>
                        <a:rPr lang="en-US" sz="1400" smtClean="0"/>
                        <a:t>1</a:t>
                      </a:r>
                      <a:endParaRPr lang="en-US" sz="1400"/>
                    </a:p>
                  </a:txBody>
                  <a:tcPr/>
                </a:tc>
                <a:tc>
                  <a:txBody>
                    <a:bodyPr/>
                    <a:lstStyle/>
                    <a:p>
                      <a:pPr algn="ctr"/>
                      <a:r>
                        <a:rPr lang="en-US" sz="1400" smtClean="0"/>
                        <a:t>0.5</a:t>
                      </a:r>
                      <a:endParaRPr lang="en-US" sz="1400"/>
                    </a:p>
                  </a:txBody>
                  <a:tcPr/>
                </a:tc>
              </a:tr>
              <a:tr h="370840">
                <a:tc>
                  <a:txBody>
                    <a:bodyPr/>
                    <a:lstStyle/>
                    <a:p>
                      <a:pPr algn="l"/>
                      <a:r>
                        <a:rPr lang="en-US" sz="1400" dirty="0" smtClean="0"/>
                        <a:t>Max. No. device groups</a:t>
                      </a:r>
                      <a:endParaRPr lang="en-US" sz="1400" dirty="0"/>
                    </a:p>
                  </a:txBody>
                  <a:tcPr/>
                </a:tc>
                <a:tc>
                  <a:txBody>
                    <a:bodyPr/>
                    <a:lstStyle/>
                    <a:p>
                      <a:pPr algn="ctr"/>
                      <a:r>
                        <a:rPr lang="en-US" sz="1400" dirty="0" smtClean="0"/>
                        <a:t>5</a:t>
                      </a:r>
                      <a:endParaRPr lang="en-US" sz="1400" dirty="0"/>
                    </a:p>
                  </a:txBody>
                  <a:tcPr/>
                </a:tc>
                <a:tc>
                  <a:txBody>
                    <a:bodyPr/>
                    <a:lstStyle/>
                    <a:p>
                      <a:pPr algn="ctr"/>
                      <a:r>
                        <a:rPr lang="en-US" sz="1400" smtClean="0"/>
                        <a:t>5</a:t>
                      </a:r>
                      <a:endParaRPr lang="en-US" sz="1400"/>
                    </a:p>
                  </a:txBody>
                  <a:tcPr/>
                </a:tc>
                <a:tc>
                  <a:txBody>
                    <a:bodyPr/>
                    <a:lstStyle/>
                    <a:p>
                      <a:pPr algn="ctr"/>
                      <a:r>
                        <a:rPr lang="en-US" sz="1400" smtClean="0"/>
                        <a:t>16</a:t>
                      </a:r>
                      <a:endParaRPr lang="en-US" sz="1400"/>
                    </a:p>
                  </a:txBody>
                  <a:tcPr/>
                </a:tc>
                <a:tc>
                  <a:txBody>
                    <a:bodyPr/>
                    <a:lstStyle/>
                    <a:p>
                      <a:pPr algn="ctr"/>
                      <a:r>
                        <a:rPr lang="en-US" sz="1400" smtClean="0"/>
                        <a:t>8</a:t>
                      </a:r>
                      <a:endParaRPr lang="en-US" sz="1400"/>
                    </a:p>
                  </a:txBody>
                  <a:tcPr/>
                </a:tc>
                <a:tc>
                  <a:txBody>
                    <a:bodyPr/>
                    <a:lstStyle/>
                    <a:p>
                      <a:r>
                        <a:rPr lang="en-US" sz="1400" smtClean="0"/>
                        <a:t>64</a:t>
                      </a:r>
                      <a:endParaRPr lang="en-US" sz="1400"/>
                    </a:p>
                  </a:txBody>
                  <a:tcPr/>
                </a:tc>
                <a:tc>
                  <a:txBody>
                    <a:bodyPr/>
                    <a:lstStyle/>
                    <a:p>
                      <a:pPr algn="ctr"/>
                      <a:r>
                        <a:rPr lang="en-US" sz="1400" smtClean="0"/>
                        <a:t>16</a:t>
                      </a:r>
                      <a:endParaRPr lang="en-US" sz="1400"/>
                    </a:p>
                  </a:txBody>
                  <a:tcPr/>
                </a:tc>
                <a:tc>
                  <a:txBody>
                    <a:bodyPr/>
                    <a:lstStyle/>
                    <a:p>
                      <a:pPr algn="ctr"/>
                      <a:r>
                        <a:rPr lang="en-US" sz="1400" smtClean="0"/>
                        <a:t>16</a:t>
                      </a:r>
                      <a:endParaRPr lang="en-US" sz="1400"/>
                    </a:p>
                  </a:txBody>
                  <a:tcPr/>
                </a:tc>
                <a:tc>
                  <a:txBody>
                    <a:bodyPr/>
                    <a:lstStyle/>
                    <a:p>
                      <a:pPr algn="ctr"/>
                      <a:r>
                        <a:rPr lang="en-US" sz="1400" smtClean="0"/>
                        <a:t>16</a:t>
                      </a:r>
                      <a:endParaRPr lang="en-US" sz="1400"/>
                    </a:p>
                  </a:txBody>
                  <a:tcPr/>
                </a:tc>
                <a:tc>
                  <a:txBody>
                    <a:bodyPr/>
                    <a:lstStyle/>
                    <a:p>
                      <a:pPr algn="ctr"/>
                      <a:r>
                        <a:rPr lang="en-US" sz="1400" smtClean="0"/>
                        <a:t>16</a:t>
                      </a:r>
                      <a:endParaRPr lang="en-US" sz="1400"/>
                    </a:p>
                  </a:txBody>
                  <a:tcPr/>
                </a:tc>
              </a:tr>
              <a:tr h="370840">
                <a:tc>
                  <a:txBody>
                    <a:bodyPr/>
                    <a:lstStyle/>
                    <a:p>
                      <a:pPr algn="l"/>
                      <a:r>
                        <a:rPr lang="en-US" sz="1400" dirty="0" smtClean="0"/>
                        <a:t>No. concurrent transmitters per group</a:t>
                      </a:r>
                      <a:endParaRPr lang="en-US" sz="1400" dirty="0"/>
                    </a:p>
                  </a:txBody>
                  <a:tcPr/>
                </a:tc>
                <a:tc>
                  <a:txBody>
                    <a:bodyPr/>
                    <a:lstStyle/>
                    <a:p>
                      <a:pPr algn="ctr"/>
                      <a:r>
                        <a:rPr lang="en-US" sz="1400" dirty="0" smtClean="0"/>
                        <a:t>16</a:t>
                      </a:r>
                      <a:endParaRPr lang="en-US" sz="1400" dirty="0"/>
                    </a:p>
                  </a:txBody>
                  <a:tcPr/>
                </a:tc>
                <a:tc>
                  <a:txBody>
                    <a:bodyPr/>
                    <a:lstStyle/>
                    <a:p>
                      <a:pPr algn="ctr"/>
                      <a:r>
                        <a:rPr lang="en-US" sz="1400" dirty="0" smtClean="0"/>
                        <a:t>16</a:t>
                      </a:r>
                      <a:endParaRPr lang="en-US" sz="1400" dirty="0"/>
                    </a:p>
                  </a:txBody>
                  <a:tcPr/>
                </a:tc>
                <a:tc>
                  <a:txBody>
                    <a:bodyPr/>
                    <a:lstStyle/>
                    <a:p>
                      <a:pPr algn="ctr"/>
                      <a:r>
                        <a:rPr lang="en-US" sz="1400" dirty="0" smtClean="0"/>
                        <a:t>1</a:t>
                      </a:r>
                      <a:endParaRPr lang="en-US" sz="1400" dirty="0"/>
                    </a:p>
                  </a:txBody>
                  <a:tcPr/>
                </a:tc>
                <a:tc>
                  <a:txBody>
                    <a:bodyPr/>
                    <a:lstStyle/>
                    <a:p>
                      <a:pPr algn="ctr"/>
                      <a:r>
                        <a:rPr lang="en-US" sz="1400" smtClean="0"/>
                        <a:t>8</a:t>
                      </a:r>
                      <a:endParaRPr lang="en-US" sz="1400"/>
                    </a:p>
                  </a:txBody>
                  <a:tcPr/>
                </a:tc>
                <a:tc>
                  <a:txBody>
                    <a:bodyPr/>
                    <a:lstStyle/>
                    <a:p>
                      <a:pPr algn="ctr"/>
                      <a:r>
                        <a:rPr lang="en-US" sz="1400" dirty="0" smtClean="0"/>
                        <a:t>1</a:t>
                      </a:r>
                      <a:endParaRPr lang="en-US" sz="1400" dirty="0"/>
                    </a:p>
                  </a:txBody>
                  <a:tcPr/>
                </a:tc>
                <a:tc>
                  <a:txBody>
                    <a:bodyPr/>
                    <a:lstStyle/>
                    <a:p>
                      <a:pPr algn="ctr"/>
                      <a:r>
                        <a:rPr lang="en-US" sz="1400" smtClean="0"/>
                        <a:t>64</a:t>
                      </a:r>
                      <a:endParaRPr lang="en-US" sz="1400"/>
                    </a:p>
                  </a:txBody>
                  <a:tcPr/>
                </a:tc>
                <a:tc>
                  <a:txBody>
                    <a:bodyPr/>
                    <a:lstStyle/>
                    <a:p>
                      <a:pPr algn="ctr"/>
                      <a:r>
                        <a:rPr lang="en-US" sz="1400" dirty="0" smtClean="0"/>
                        <a:t>1</a:t>
                      </a:r>
                      <a:endParaRPr lang="en-US" sz="1400" dirty="0"/>
                    </a:p>
                  </a:txBody>
                  <a:tcPr/>
                </a:tc>
                <a:tc>
                  <a:txBody>
                    <a:bodyPr/>
                    <a:lstStyle/>
                    <a:p>
                      <a:pPr algn="ctr"/>
                      <a:r>
                        <a:rPr lang="en-US" sz="1400" dirty="0" smtClean="0"/>
                        <a:t>16</a:t>
                      </a:r>
                      <a:endParaRPr lang="en-US" sz="1400" dirty="0"/>
                    </a:p>
                  </a:txBody>
                  <a:tcPr/>
                </a:tc>
                <a:tc>
                  <a:txBody>
                    <a:bodyPr/>
                    <a:lstStyle/>
                    <a:p>
                      <a:pPr algn="ctr"/>
                      <a:r>
                        <a:rPr lang="en-US" sz="1400" dirty="0" smtClean="0"/>
                        <a:t>16</a:t>
                      </a:r>
                      <a:endParaRPr lang="en-US" sz="1400" dirty="0"/>
                    </a:p>
                  </a:txBody>
                  <a:tcPr/>
                </a:tc>
              </a:tr>
              <a:tr h="370840">
                <a:tc>
                  <a:txBody>
                    <a:bodyPr/>
                    <a:lstStyle/>
                    <a:p>
                      <a:pPr algn="l"/>
                      <a:r>
                        <a:rPr lang="en-US" sz="1400" dirty="0" smtClean="0"/>
                        <a:t>Total</a:t>
                      </a:r>
                      <a:r>
                        <a:rPr lang="en-US" sz="1400" baseline="0" dirty="0" smtClean="0"/>
                        <a:t> </a:t>
                      </a:r>
                      <a:r>
                        <a:rPr lang="en-US" sz="1400" dirty="0" smtClean="0"/>
                        <a:t>symbol rate per group (</a:t>
                      </a:r>
                      <a:r>
                        <a:rPr lang="en-US" sz="1400" dirty="0" err="1" smtClean="0"/>
                        <a:t>Msps</a:t>
                      </a:r>
                      <a:r>
                        <a:rPr lang="en-US" sz="1400" dirty="0" smtClean="0"/>
                        <a:t>)</a:t>
                      </a:r>
                      <a:endParaRPr lang="en-US" sz="1400" dirty="0"/>
                    </a:p>
                  </a:txBody>
                  <a:tcPr/>
                </a:tc>
                <a:tc>
                  <a:txBody>
                    <a:bodyPr/>
                    <a:lstStyle/>
                    <a:p>
                      <a:pPr algn="ctr"/>
                      <a:r>
                        <a:rPr lang="en-US" sz="1400" dirty="0" smtClean="0"/>
                        <a:t>3</a:t>
                      </a:r>
                      <a:endParaRPr lang="en-US" sz="1400" dirty="0"/>
                    </a:p>
                  </a:txBody>
                  <a:tcPr/>
                </a:tc>
                <a:tc>
                  <a:txBody>
                    <a:bodyPr/>
                    <a:lstStyle/>
                    <a:p>
                      <a:pPr algn="ctr"/>
                      <a:r>
                        <a:rPr lang="en-US" sz="1400" dirty="0" smtClean="0"/>
                        <a:t>3.2</a:t>
                      </a:r>
                      <a:endParaRPr lang="en-US" sz="1400" dirty="0"/>
                    </a:p>
                  </a:txBody>
                  <a:tcPr/>
                </a:tc>
                <a:tc>
                  <a:txBody>
                    <a:bodyPr/>
                    <a:lstStyle/>
                    <a:p>
                      <a:pPr algn="ctr"/>
                      <a:r>
                        <a:rPr lang="en-US" sz="1400" dirty="0" smtClean="0"/>
                        <a:t>1</a:t>
                      </a:r>
                      <a:endParaRPr lang="en-US" sz="1400" dirty="0"/>
                    </a:p>
                  </a:txBody>
                  <a:tcPr/>
                </a:tc>
                <a:tc gridSpan="2">
                  <a:txBody>
                    <a:bodyPr/>
                    <a:lstStyle/>
                    <a:p>
                      <a:pPr algn="ctr"/>
                      <a:r>
                        <a:rPr lang="en-US" sz="1400" smtClean="0"/>
                        <a:t>16</a:t>
                      </a:r>
                      <a:endParaRPr lang="en-US" sz="1400"/>
                    </a:p>
                  </a:txBody>
                  <a:tcPr/>
                </a:tc>
                <a:tc hMerge="1">
                  <a:txBody>
                    <a:bodyPr/>
                    <a:lstStyle/>
                    <a:p>
                      <a:endParaRPr lang="en-US"/>
                    </a:p>
                  </a:txBody>
                  <a:tcPr/>
                </a:tc>
                <a:tc>
                  <a:txBody>
                    <a:bodyPr/>
                    <a:lstStyle/>
                    <a:p>
                      <a:pPr algn="ctr"/>
                      <a:r>
                        <a:rPr lang="en-US" sz="1400" smtClean="0"/>
                        <a:t>1</a:t>
                      </a:r>
                      <a:endParaRPr lang="en-US" sz="1400"/>
                    </a:p>
                  </a:txBody>
                  <a:tcPr/>
                </a:tc>
                <a:tc>
                  <a:txBody>
                    <a:bodyPr/>
                    <a:lstStyle/>
                    <a:p>
                      <a:pPr algn="ctr"/>
                      <a:r>
                        <a:rPr lang="en-US" sz="1400" smtClean="0"/>
                        <a:t>0.89</a:t>
                      </a:r>
                      <a:endParaRPr lang="en-US" sz="1400"/>
                    </a:p>
                  </a:txBody>
                  <a:tcPr/>
                </a:tc>
                <a:tc>
                  <a:txBody>
                    <a:bodyPr/>
                    <a:lstStyle/>
                    <a:p>
                      <a:pPr algn="ctr">
                        <a:lnSpc>
                          <a:spcPts val="1700"/>
                        </a:lnSpc>
                      </a:pPr>
                      <a:r>
                        <a:rPr lang="en-US" sz="1400" smtClean="0"/>
                        <a:t>14.2</a:t>
                      </a:r>
                      <a:endParaRPr lang="en-US" sz="1400"/>
                    </a:p>
                  </a:txBody>
                  <a:tcPr/>
                </a:tc>
                <a:tc>
                  <a:txBody>
                    <a:bodyPr/>
                    <a:lstStyle/>
                    <a:p>
                      <a:pPr algn="ctr">
                        <a:lnSpc>
                          <a:spcPts val="1700"/>
                        </a:lnSpc>
                      </a:pPr>
                      <a:r>
                        <a:rPr lang="en-US" sz="1400" smtClean="0"/>
                        <a:t>7.1</a:t>
                      </a:r>
                      <a:endParaRPr lang="en-US" sz="1400"/>
                    </a:p>
                  </a:txBody>
                  <a:tcPr/>
                </a:tc>
              </a:tr>
              <a:tr h="269240">
                <a:tc>
                  <a:txBody>
                    <a:bodyPr/>
                    <a:lstStyle/>
                    <a:p>
                      <a:pPr algn="l"/>
                      <a:r>
                        <a:rPr lang="en-US" sz="1400" smtClean="0"/>
                        <a:t>chip rate (</a:t>
                      </a:r>
                      <a:r>
                        <a:rPr lang="en-US" sz="1400" err="1" smtClean="0"/>
                        <a:t>Mcps</a:t>
                      </a:r>
                      <a:r>
                        <a:rPr lang="en-US" sz="1400" smtClean="0"/>
                        <a:t>)</a:t>
                      </a:r>
                      <a:endParaRPr lang="en-US" sz="1400"/>
                    </a:p>
                  </a:txBody>
                  <a:tcPr/>
                </a:tc>
                <a:tc>
                  <a:txBody>
                    <a:bodyPr/>
                    <a:lstStyle/>
                    <a:p>
                      <a:pPr algn="ctr"/>
                      <a:endParaRPr lang="en-US" sz="1400"/>
                    </a:p>
                  </a:txBody>
                  <a:tcPr/>
                </a:tc>
                <a:tc>
                  <a:txBody>
                    <a:bodyPr/>
                    <a:lstStyle/>
                    <a:p>
                      <a:pPr algn="ctr"/>
                      <a:endParaRPr lang="en-US" sz="1400"/>
                    </a:p>
                  </a:txBody>
                  <a:tcPr/>
                </a:tc>
                <a:tc>
                  <a:txBody>
                    <a:bodyPr/>
                    <a:lstStyle/>
                    <a:p>
                      <a:pPr algn="ctr"/>
                      <a:endParaRPr lang="en-US" sz="1400"/>
                    </a:p>
                  </a:txBody>
                  <a:tcPr/>
                </a:tc>
                <a:tc gridSpan="2">
                  <a:txBody>
                    <a:bodyPr/>
                    <a:lstStyle/>
                    <a:p>
                      <a:pPr algn="ctr"/>
                      <a:r>
                        <a:rPr lang="en-US" sz="1400" smtClean="0"/>
                        <a:t>256</a:t>
                      </a:r>
                      <a:endParaRPr lang="en-US" sz="1400"/>
                    </a:p>
                  </a:txBody>
                  <a:tcPr/>
                </a:tc>
                <a:tc hMerge="1">
                  <a:txBody>
                    <a:bodyPr/>
                    <a:lstStyle/>
                    <a:p>
                      <a:endParaRPr lang="en-US"/>
                    </a:p>
                  </a:txBody>
                  <a:tcPr/>
                </a:tc>
                <a:tc>
                  <a:txBody>
                    <a:bodyPr/>
                    <a:lstStyle/>
                    <a:p>
                      <a:pPr algn="ctr"/>
                      <a:r>
                        <a:rPr lang="en-US" sz="1400" smtClean="0"/>
                        <a:t>16</a:t>
                      </a:r>
                      <a:endParaRPr lang="en-US" sz="1400"/>
                    </a:p>
                  </a:txBody>
                  <a:tcPr/>
                </a:tc>
                <a:tc>
                  <a:txBody>
                    <a:bodyPr/>
                    <a:lstStyle/>
                    <a:p>
                      <a:pPr algn="ctr"/>
                      <a:endParaRPr lang="en-US" sz="1400"/>
                    </a:p>
                  </a:txBody>
                  <a:tcPr/>
                </a:tc>
                <a:tc>
                  <a:txBody>
                    <a:bodyPr/>
                    <a:lstStyle/>
                    <a:p>
                      <a:pPr algn="ctr">
                        <a:lnSpc>
                          <a:spcPts val="1700"/>
                        </a:lnSpc>
                      </a:pPr>
                      <a:endParaRPr lang="en-US" sz="1400"/>
                    </a:p>
                  </a:txBody>
                  <a:tcPr/>
                </a:tc>
                <a:tc>
                  <a:txBody>
                    <a:bodyPr/>
                    <a:lstStyle/>
                    <a:p>
                      <a:pPr algn="ctr">
                        <a:lnSpc>
                          <a:spcPts val="1700"/>
                        </a:lnSpc>
                      </a:pPr>
                      <a:endParaRPr lang="en-US" sz="1400"/>
                    </a:p>
                  </a:txBody>
                  <a:tcPr/>
                </a:tc>
              </a:tr>
              <a:tr h="370840">
                <a:tc>
                  <a:txBody>
                    <a:bodyPr/>
                    <a:lstStyle/>
                    <a:p>
                      <a:pPr algn="l">
                        <a:lnSpc>
                          <a:spcPts val="1700"/>
                        </a:lnSpc>
                      </a:pPr>
                      <a:r>
                        <a:rPr lang="en-US" sz="1400" smtClean="0"/>
                        <a:t>freq</a:t>
                      </a:r>
                      <a:r>
                        <a:rPr lang="en-US" sz="1400" baseline="0" smtClean="0"/>
                        <a:t> synthesizer change period (us) </a:t>
                      </a:r>
                      <a:r>
                        <a:rPr lang="en-US" sz="1400" b="1" baseline="0" smtClean="0">
                          <a:solidFill>
                            <a:srgbClr val="FF0000"/>
                          </a:solidFill>
                          <a:sym typeface="Wingdings" pitchFamily="2" charset="2"/>
                        </a:rPr>
                        <a:t> resistance to RF spill</a:t>
                      </a:r>
                      <a:endParaRPr lang="en-US" sz="1400" b="1">
                        <a:solidFill>
                          <a:srgbClr val="FF0000"/>
                        </a:solidFill>
                      </a:endParaRPr>
                    </a:p>
                  </a:txBody>
                  <a:tcPr/>
                </a:tc>
                <a:tc>
                  <a:txBody>
                    <a:bodyPr/>
                    <a:lstStyle/>
                    <a:p>
                      <a:pPr algn="ctr">
                        <a:lnSpc>
                          <a:spcPts val="1700"/>
                        </a:lnSpc>
                      </a:pPr>
                      <a:r>
                        <a:rPr lang="en-US" sz="1400" smtClean="0"/>
                        <a:t>No change</a:t>
                      </a:r>
                      <a:endParaRPr lang="en-US" sz="1400"/>
                    </a:p>
                  </a:txBody>
                  <a:tcPr/>
                </a:tc>
                <a:tc>
                  <a:txBody>
                    <a:bodyPr/>
                    <a:lstStyle/>
                    <a:p>
                      <a:pPr algn="ctr">
                        <a:lnSpc>
                          <a:spcPts val="1700"/>
                        </a:lnSpc>
                      </a:pPr>
                      <a:r>
                        <a:rPr lang="en-US" sz="1400" smtClean="0"/>
                        <a:t>No change</a:t>
                      </a:r>
                      <a:endParaRPr lang="en-US" sz="1400"/>
                    </a:p>
                  </a:txBody>
                  <a:tcPr/>
                </a:tc>
                <a:tc>
                  <a:txBody>
                    <a:bodyPr/>
                    <a:lstStyle/>
                    <a:p>
                      <a:pPr algn="ctr">
                        <a:lnSpc>
                          <a:spcPts val="1700"/>
                        </a:lnSpc>
                      </a:pPr>
                      <a:r>
                        <a:rPr lang="en-US" sz="1400" dirty="0" smtClean="0"/>
                        <a:t>1, flex</a:t>
                      </a:r>
                      <a:endParaRPr lang="en-US" sz="1400" dirty="0"/>
                    </a:p>
                  </a:txBody>
                  <a:tcPr/>
                </a:tc>
                <a:tc gridSpan="2">
                  <a:txBody>
                    <a:bodyPr/>
                    <a:lstStyle/>
                    <a:p>
                      <a:pPr algn="ctr">
                        <a:lnSpc>
                          <a:spcPts val="1700"/>
                        </a:lnSpc>
                      </a:pPr>
                      <a:r>
                        <a:rPr lang="en-US" sz="1400" dirty="0" smtClean="0"/>
                        <a:t>No change</a:t>
                      </a:r>
                      <a:endParaRPr lang="en-US" sz="1400" dirty="0"/>
                    </a:p>
                  </a:txBody>
                  <a:tcPr/>
                </a:tc>
                <a:tc hMerge="1">
                  <a:txBody>
                    <a:bodyPr/>
                    <a:lstStyle/>
                    <a:p>
                      <a:endParaRPr lang="en-US"/>
                    </a:p>
                  </a:txBody>
                  <a:tcPr/>
                </a:tc>
                <a:tc>
                  <a:txBody>
                    <a:bodyPr/>
                    <a:lstStyle/>
                    <a:p>
                      <a:pPr algn="ctr">
                        <a:lnSpc>
                          <a:spcPts val="1700"/>
                        </a:lnSpc>
                      </a:pPr>
                      <a:r>
                        <a:rPr lang="en-US" sz="1400" smtClean="0"/>
                        <a:t>1,flex</a:t>
                      </a:r>
                      <a:endParaRPr lang="en-US" sz="1400"/>
                    </a:p>
                  </a:txBody>
                  <a:tcPr/>
                </a:tc>
                <a:tc>
                  <a:txBody>
                    <a:bodyPr/>
                    <a:lstStyle/>
                    <a:p>
                      <a:pPr algn="ctr">
                        <a:lnSpc>
                          <a:spcPts val="1700"/>
                        </a:lnSpc>
                      </a:pPr>
                      <a:r>
                        <a:rPr lang="en-US" sz="1400" smtClean="0"/>
                        <a:t>18</a:t>
                      </a:r>
                      <a:endParaRPr lang="en-US" sz="1400"/>
                    </a:p>
                  </a:txBody>
                  <a:tcPr/>
                </a:tc>
                <a:tc>
                  <a:txBody>
                    <a:bodyPr/>
                    <a:lstStyle/>
                    <a:p>
                      <a:pPr algn="ctr">
                        <a:lnSpc>
                          <a:spcPts val="1700"/>
                        </a:lnSpc>
                      </a:pPr>
                      <a:r>
                        <a:rPr lang="en-US" sz="1400" dirty="0" smtClean="0"/>
                        <a:t>No</a:t>
                      </a:r>
                      <a:r>
                        <a:rPr lang="en-US" sz="1400" baseline="0" dirty="0" smtClean="0"/>
                        <a:t> change</a:t>
                      </a:r>
                      <a:endParaRPr lang="en-US" sz="1400" dirty="0"/>
                    </a:p>
                  </a:txBody>
                  <a:tcPr/>
                </a:tc>
                <a:tc>
                  <a:txBody>
                    <a:bodyPr/>
                    <a:lstStyle/>
                    <a:p>
                      <a:pPr algn="ctr">
                        <a:lnSpc>
                          <a:spcPts val="1700"/>
                        </a:lnSpc>
                      </a:pPr>
                      <a:r>
                        <a:rPr lang="en-US" sz="1400" smtClean="0"/>
                        <a:t>No change</a:t>
                      </a:r>
                      <a:endParaRPr lang="en-US" sz="1400"/>
                    </a:p>
                  </a:txBody>
                  <a:tcPr/>
                </a:tc>
              </a:tr>
              <a:tr h="370840">
                <a:tc>
                  <a:txBody>
                    <a:bodyPr/>
                    <a:lstStyle/>
                    <a:p>
                      <a:pPr algn="l">
                        <a:lnSpc>
                          <a:spcPts val="1700"/>
                        </a:lnSpc>
                      </a:pPr>
                      <a:r>
                        <a:rPr lang="en-US" sz="1400" b="0" smtClean="0">
                          <a:solidFill>
                            <a:schemeClr val="tx1"/>
                          </a:solidFill>
                        </a:rPr>
                        <a:t>Hoping rate (</a:t>
                      </a:r>
                      <a:r>
                        <a:rPr lang="en-US" sz="1400" b="0" err="1" smtClean="0">
                          <a:solidFill>
                            <a:schemeClr val="tx1"/>
                          </a:solidFill>
                        </a:rPr>
                        <a:t>Mhops</a:t>
                      </a:r>
                      <a:r>
                        <a:rPr lang="en-US" sz="1400" b="0" smtClean="0">
                          <a:solidFill>
                            <a:schemeClr val="tx1"/>
                          </a:solidFill>
                        </a:rPr>
                        <a:t>/sec)</a:t>
                      </a:r>
                      <a:endParaRPr lang="en-US" sz="1400" b="0">
                        <a:solidFill>
                          <a:schemeClr val="tx1"/>
                        </a:solidFill>
                      </a:endParaRPr>
                    </a:p>
                  </a:txBody>
                  <a:tcPr/>
                </a:tc>
                <a:tc>
                  <a:txBody>
                    <a:bodyPr/>
                    <a:lstStyle/>
                    <a:p>
                      <a:pPr algn="ctr">
                        <a:lnSpc>
                          <a:spcPts val="1700"/>
                        </a:lnSpc>
                      </a:pPr>
                      <a:endParaRPr lang="en-US" sz="1400"/>
                    </a:p>
                  </a:txBody>
                  <a:tcPr/>
                </a:tc>
                <a:tc>
                  <a:txBody>
                    <a:bodyPr/>
                    <a:lstStyle/>
                    <a:p>
                      <a:pPr algn="ctr">
                        <a:lnSpc>
                          <a:spcPts val="1700"/>
                        </a:lnSpc>
                      </a:pPr>
                      <a:endParaRPr lang="en-US" sz="1400"/>
                    </a:p>
                  </a:txBody>
                  <a:tcPr/>
                </a:tc>
                <a:tc>
                  <a:txBody>
                    <a:bodyPr/>
                    <a:lstStyle/>
                    <a:p>
                      <a:pPr algn="ctr">
                        <a:lnSpc>
                          <a:spcPts val="1700"/>
                        </a:lnSpc>
                      </a:pPr>
                      <a:r>
                        <a:rPr lang="en-US" sz="1400" dirty="0" smtClean="0"/>
                        <a:t>1</a:t>
                      </a:r>
                      <a:endParaRPr lang="en-US" sz="1400" dirty="0"/>
                    </a:p>
                  </a:txBody>
                  <a:tcPr/>
                </a:tc>
                <a:tc gridSpan="2">
                  <a:txBody>
                    <a:bodyPr/>
                    <a:lstStyle/>
                    <a:p>
                      <a:pPr algn="ctr">
                        <a:lnSpc>
                          <a:spcPts val="1700"/>
                        </a:lnSpc>
                      </a:pPr>
                      <a:endParaRPr lang="en-US" sz="1400"/>
                    </a:p>
                  </a:txBody>
                  <a:tcPr/>
                </a:tc>
                <a:tc hMerge="1">
                  <a:txBody>
                    <a:bodyPr/>
                    <a:lstStyle/>
                    <a:p>
                      <a:endParaRPr lang="en-US"/>
                    </a:p>
                  </a:txBody>
                  <a:tcPr/>
                </a:tc>
                <a:tc>
                  <a:txBody>
                    <a:bodyPr/>
                    <a:lstStyle/>
                    <a:p>
                      <a:pPr algn="ctr">
                        <a:lnSpc>
                          <a:spcPts val="1700"/>
                        </a:lnSpc>
                      </a:pPr>
                      <a:r>
                        <a:rPr lang="en-US" sz="1400" smtClean="0"/>
                        <a:t>1</a:t>
                      </a:r>
                      <a:endParaRPr lang="en-US" sz="1400"/>
                    </a:p>
                  </a:txBody>
                  <a:tcPr/>
                </a:tc>
                <a:tc>
                  <a:txBody>
                    <a:bodyPr/>
                    <a:lstStyle/>
                    <a:p>
                      <a:pPr algn="ctr">
                        <a:lnSpc>
                          <a:spcPts val="1700"/>
                        </a:lnSpc>
                      </a:pPr>
                      <a:r>
                        <a:rPr lang="en-US" sz="1400" smtClean="0"/>
                        <a:t>0.89</a:t>
                      </a:r>
                      <a:endParaRPr lang="en-US" sz="1400"/>
                    </a:p>
                  </a:txBody>
                  <a:tcPr/>
                </a:tc>
                <a:tc>
                  <a:txBody>
                    <a:bodyPr/>
                    <a:lstStyle/>
                    <a:p>
                      <a:pPr algn="ctr">
                        <a:lnSpc>
                          <a:spcPts val="1700"/>
                        </a:lnSpc>
                      </a:pPr>
                      <a:r>
                        <a:rPr lang="en-US" sz="1400" smtClean="0"/>
                        <a:t>14.2</a:t>
                      </a:r>
                      <a:endParaRPr lang="en-US" sz="1400"/>
                    </a:p>
                  </a:txBody>
                  <a:tcPr/>
                </a:tc>
                <a:tc>
                  <a:txBody>
                    <a:bodyPr/>
                    <a:lstStyle/>
                    <a:p>
                      <a:pPr algn="ctr">
                        <a:lnSpc>
                          <a:spcPts val="1700"/>
                        </a:lnSpc>
                      </a:pPr>
                      <a:r>
                        <a:rPr lang="en-US" sz="1400" dirty="0" smtClean="0"/>
                        <a:t>7.1</a:t>
                      </a:r>
                      <a:endParaRPr lang="en-US" sz="1400" dirty="0"/>
                    </a:p>
                  </a:txBody>
                  <a:tcPr/>
                </a:tc>
              </a:tr>
            </a:tbl>
          </a:graphicData>
        </a:graphic>
      </p:graphicFrame>
      <p:sp>
        <p:nvSpPr>
          <p:cNvPr id="8" name="TextBox 7"/>
          <p:cNvSpPr txBox="1"/>
          <p:nvPr/>
        </p:nvSpPr>
        <p:spPr>
          <a:xfrm>
            <a:off x="4191000" y="6400800"/>
            <a:ext cx="860877" cy="307777"/>
          </a:xfrm>
          <a:prstGeom prst="rect">
            <a:avLst/>
          </a:prstGeom>
          <a:noFill/>
        </p:spPr>
        <p:txBody>
          <a:bodyPr wrap="none" rtlCol="0">
            <a:spAutoFit/>
          </a:bodyPr>
          <a:lstStyle/>
          <a:p>
            <a:r>
              <a:rPr lang="en-US" sz="1400" dirty="0" smtClean="0">
                <a:latin typeface="Times New Roman" pitchFamily="18" charset="0"/>
                <a:cs typeface="Times New Roman" pitchFamily="18" charset="0"/>
              </a:rPr>
              <a:t>Slide 117</a:t>
            </a:r>
            <a:endParaRPr lang="en-US" sz="1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a:bodyPr>
          <a:lstStyle/>
          <a:p>
            <a:pPr>
              <a:lnSpc>
                <a:spcPts val="3000"/>
              </a:lnSpc>
            </a:pPr>
            <a:r>
              <a:rPr lang="en-US" sz="3200" b="1" i="1" dirty="0" smtClean="0">
                <a:solidFill>
                  <a:srgbClr val="FF0000"/>
                </a:solidFill>
                <a:cs typeface="Times New Roman" pitchFamily="18" charset="0"/>
              </a:rPr>
              <a:t>PAYLOAD ASSIGNMENT FOR TEMPORAL RESOURCE MANAGEMENT (1)</a:t>
            </a:r>
            <a:endParaRPr lang="en-US" sz="3200" b="1" i="1" dirty="0">
              <a:solidFill>
                <a:srgbClr val="FF0000"/>
              </a:solidFill>
              <a:cs typeface="Times New Roman" pitchFamily="18" charset="0"/>
            </a:endParaRPr>
          </a:p>
        </p:txBody>
      </p:sp>
      <p:sp>
        <p:nvSpPr>
          <p:cNvPr id="3" name="Content Placeholder 2"/>
          <p:cNvSpPr>
            <a:spLocks noGrp="1"/>
          </p:cNvSpPr>
          <p:nvPr>
            <p:ph idx="1"/>
          </p:nvPr>
        </p:nvSpPr>
        <p:spPr>
          <a:xfrm>
            <a:off x="457200" y="1600200"/>
            <a:ext cx="8305800" cy="4724400"/>
          </a:xfrm>
        </p:spPr>
        <p:txBody>
          <a:bodyPr>
            <a:normAutofit/>
          </a:bodyPr>
          <a:lstStyle/>
          <a:p>
            <a:pPr marL="342900" lvl="1" indent="-342900">
              <a:buFont typeface="Arial" pitchFamily="34" charset="0"/>
              <a:buChar char="•"/>
            </a:pPr>
            <a:r>
              <a:rPr lang="en-US" altLang="ko-KR" sz="2000" dirty="0" smtClean="0">
                <a:latin typeface="Times New Roman" pitchFamily="18" charset="0"/>
                <a:ea typeface="굴림" charset="-127"/>
                <a:cs typeface="Times New Roman" pitchFamily="18" charset="0"/>
              </a:rPr>
              <a:t>16 payload segments</a:t>
            </a:r>
          </a:p>
          <a:p>
            <a:pPr marL="342900" lvl="1" indent="-342900">
              <a:buFont typeface="Arial" pitchFamily="34" charset="0"/>
              <a:buChar char="•"/>
            </a:pPr>
            <a:endParaRPr lang="en-US" altLang="ko-KR" sz="2000" dirty="0" smtClean="0">
              <a:latin typeface="Times New Roman" pitchFamily="18" charset="0"/>
              <a:ea typeface="굴림" charset="-127"/>
              <a:cs typeface="Times New Roman" pitchFamily="18" charset="0"/>
            </a:endParaRPr>
          </a:p>
          <a:p>
            <a:pPr marL="342900" lvl="1" indent="-342900">
              <a:buFont typeface="Arial" pitchFamily="34" charset="0"/>
              <a:buChar char="•"/>
            </a:pPr>
            <a:endParaRPr lang="en-US" altLang="ko-KR" sz="2000" dirty="0" smtClean="0">
              <a:latin typeface="Times New Roman" pitchFamily="18" charset="0"/>
              <a:ea typeface="굴림" charset="-127"/>
              <a:cs typeface="Times New Roman" pitchFamily="18" charset="0"/>
            </a:endParaRPr>
          </a:p>
          <a:p>
            <a:pPr marL="342900" lvl="1" indent="-342900">
              <a:buFont typeface="Arial" pitchFamily="34" charset="0"/>
              <a:buChar char="•"/>
            </a:pPr>
            <a:endParaRPr lang="en-US" altLang="ko-KR" sz="2000" dirty="0" smtClean="0">
              <a:latin typeface="Times New Roman" pitchFamily="18" charset="0"/>
              <a:ea typeface="굴림" charset="-127"/>
              <a:cs typeface="Times New Roman" pitchFamily="18" charset="0"/>
            </a:endParaRPr>
          </a:p>
          <a:p>
            <a:pPr marL="342900" lvl="1" indent="-342900">
              <a:buFont typeface="Arial" pitchFamily="34" charset="0"/>
              <a:buChar char="•"/>
            </a:pPr>
            <a:endParaRPr lang="en-US" altLang="ko-KR" sz="2000" dirty="0" smtClean="0">
              <a:latin typeface="Times New Roman" pitchFamily="18" charset="0"/>
              <a:ea typeface="굴림" charset="-127"/>
              <a:cs typeface="Times New Roman" pitchFamily="18" charset="0"/>
            </a:endParaRPr>
          </a:p>
          <a:p>
            <a:pPr marL="342900" lvl="1" indent="-342900">
              <a:buFont typeface="Arial" pitchFamily="34" charset="0"/>
              <a:buChar char="•"/>
            </a:pPr>
            <a:endParaRPr lang="en-US" altLang="ko-KR" sz="2000" dirty="0" smtClean="0">
              <a:latin typeface="Times New Roman" pitchFamily="18" charset="0"/>
              <a:ea typeface="굴림" charset="-127"/>
              <a:cs typeface="Times New Roman" pitchFamily="18" charset="0"/>
            </a:endParaRPr>
          </a:p>
          <a:p>
            <a:pPr marL="342900" lvl="1" indent="-342900">
              <a:buFont typeface="Arial" pitchFamily="34" charset="0"/>
              <a:buChar char="•"/>
            </a:pPr>
            <a:endParaRPr lang="en-US" altLang="ko-KR" sz="2000" dirty="0" smtClean="0">
              <a:latin typeface="Times New Roman" pitchFamily="18" charset="0"/>
              <a:ea typeface="굴림" charset="-127"/>
              <a:cs typeface="Times New Roman" pitchFamily="18" charset="0"/>
            </a:endParaRPr>
          </a:p>
          <a:p>
            <a:pPr marL="742950" lvl="2" indent="-342900"/>
            <a:r>
              <a:rPr lang="en-US" altLang="ko-KR" sz="1800" dirty="0" smtClean="0">
                <a:latin typeface="Times New Roman" pitchFamily="18" charset="0"/>
                <a:ea typeface="굴림" charset="-127"/>
                <a:cs typeface="Times New Roman" pitchFamily="18" charset="0"/>
              </a:rPr>
              <a:t>Each user occupies one or more payload segments.</a:t>
            </a:r>
          </a:p>
          <a:p>
            <a:pPr marL="742950" lvl="2" indent="-342900"/>
            <a:r>
              <a:rPr lang="en-US" altLang="ko-KR" sz="1800" dirty="0" smtClean="0">
                <a:latin typeface="Times New Roman" pitchFamily="18" charset="0"/>
                <a:ea typeface="굴림" charset="-127"/>
                <a:cs typeface="Times New Roman" pitchFamily="18" charset="0"/>
              </a:rPr>
              <a:t>Short data users utilize the last segment all together.</a:t>
            </a:r>
          </a:p>
          <a:p>
            <a:pPr marL="742950" lvl="2" indent="-342900"/>
            <a:endParaRPr lang="en-US" altLang="ko-KR" sz="1800" dirty="0" smtClean="0">
              <a:latin typeface="Times New Roman" pitchFamily="18" charset="0"/>
              <a:ea typeface="굴림" charset="-127"/>
              <a:cs typeface="Times New Roman" pitchFamily="18" charset="0"/>
            </a:endParaRPr>
          </a:p>
          <a:p>
            <a:pPr marL="742950" lvl="2" indent="-342900"/>
            <a:r>
              <a:rPr lang="en-US" altLang="ko-KR" sz="1800" dirty="0" smtClean="0">
                <a:latin typeface="Times New Roman" pitchFamily="18" charset="0"/>
                <a:ea typeface="굴림" charset="-127"/>
                <a:cs typeface="Times New Roman" pitchFamily="18" charset="0"/>
              </a:rPr>
              <a:t>Each personal space (or each user)  has its own FH sequence or </a:t>
            </a:r>
            <a:r>
              <a:rPr lang="en-US" altLang="ko-KR" sz="1800" dirty="0" err="1" smtClean="0">
                <a:latin typeface="Times New Roman" pitchFamily="18" charset="0"/>
                <a:ea typeface="굴림" charset="-127"/>
                <a:cs typeface="Times New Roman" pitchFamily="18" charset="0"/>
              </a:rPr>
              <a:t>subchannels</a:t>
            </a:r>
            <a:r>
              <a:rPr lang="en-US" altLang="ko-KR" sz="1800" dirty="0" smtClean="0">
                <a:latin typeface="Times New Roman" pitchFamily="18" charset="0"/>
                <a:ea typeface="굴림" charset="-127"/>
                <a:cs typeface="Times New Roman" pitchFamily="18" charset="0"/>
              </a:rPr>
              <a:t> which applies to payload segments.</a:t>
            </a:r>
          </a:p>
        </p:txBody>
      </p:sp>
      <p:sp>
        <p:nvSpPr>
          <p:cNvPr id="8" name="TextBox 7"/>
          <p:cNvSpPr txBox="1"/>
          <p:nvPr/>
        </p:nvSpPr>
        <p:spPr>
          <a:xfrm>
            <a:off x="4191000" y="6400800"/>
            <a:ext cx="860877" cy="307777"/>
          </a:xfrm>
          <a:prstGeom prst="rect">
            <a:avLst/>
          </a:prstGeom>
          <a:noFill/>
        </p:spPr>
        <p:txBody>
          <a:bodyPr wrap="none" rtlCol="0">
            <a:spAutoFit/>
          </a:bodyPr>
          <a:lstStyle/>
          <a:p>
            <a:r>
              <a:rPr lang="en-US" sz="1400" dirty="0" smtClean="0">
                <a:latin typeface="Times New Roman" pitchFamily="18" charset="0"/>
                <a:cs typeface="Times New Roman" pitchFamily="18" charset="0"/>
              </a:rPr>
              <a:t>Slide 118</a:t>
            </a:r>
            <a:endParaRPr lang="en-US" sz="1400" dirty="0">
              <a:latin typeface="Times New Roman" pitchFamily="18" charset="0"/>
              <a:cs typeface="Times New Roman" pitchFamily="18" charset="0"/>
            </a:endParaRPr>
          </a:p>
        </p:txBody>
      </p:sp>
      <p:sp>
        <p:nvSpPr>
          <p:cNvPr id="6" name="Rectangle 5"/>
          <p:cNvSpPr/>
          <p:nvPr/>
        </p:nvSpPr>
        <p:spPr>
          <a:xfrm>
            <a:off x="1219200" y="2590800"/>
            <a:ext cx="533400" cy="6096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smtClean="0">
                <a:solidFill>
                  <a:srgbClr val="0070C0"/>
                </a:solidFill>
              </a:rPr>
              <a:t>sync</a:t>
            </a:r>
            <a:endParaRPr lang="en-US" sz="1400">
              <a:solidFill>
                <a:srgbClr val="0070C0"/>
              </a:solidFill>
            </a:endParaRPr>
          </a:p>
        </p:txBody>
      </p:sp>
      <p:sp>
        <p:nvSpPr>
          <p:cNvPr id="7" name="Rectangle 6"/>
          <p:cNvSpPr/>
          <p:nvPr/>
        </p:nvSpPr>
        <p:spPr>
          <a:xfrm>
            <a:off x="1752600" y="2590800"/>
            <a:ext cx="1447800" cy="609600"/>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rgbClr val="FF0000"/>
                </a:solidFill>
              </a:rPr>
              <a:t>Payload segment 0</a:t>
            </a:r>
            <a:endParaRPr lang="en-US">
              <a:solidFill>
                <a:srgbClr val="FF0000"/>
              </a:solidFill>
            </a:endParaRPr>
          </a:p>
        </p:txBody>
      </p:sp>
      <p:sp>
        <p:nvSpPr>
          <p:cNvPr id="9" name="Rectangle 8"/>
          <p:cNvSpPr/>
          <p:nvPr/>
        </p:nvSpPr>
        <p:spPr>
          <a:xfrm>
            <a:off x="3200400" y="2590800"/>
            <a:ext cx="533400" cy="6096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smtClean="0">
                <a:solidFill>
                  <a:srgbClr val="0070C0"/>
                </a:solidFill>
              </a:rPr>
              <a:t>sync</a:t>
            </a:r>
            <a:endParaRPr lang="en-US" sz="1400">
              <a:solidFill>
                <a:srgbClr val="0070C0"/>
              </a:solidFill>
            </a:endParaRPr>
          </a:p>
        </p:txBody>
      </p:sp>
      <p:sp>
        <p:nvSpPr>
          <p:cNvPr id="10" name="Rectangle 9"/>
          <p:cNvSpPr/>
          <p:nvPr/>
        </p:nvSpPr>
        <p:spPr>
          <a:xfrm>
            <a:off x="3733800" y="2590800"/>
            <a:ext cx="1447800" cy="609600"/>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rgbClr val="FF0000"/>
                </a:solidFill>
              </a:rPr>
              <a:t>Payload segment 1</a:t>
            </a:r>
            <a:endParaRPr lang="en-US">
              <a:solidFill>
                <a:srgbClr val="FF0000"/>
              </a:solidFill>
            </a:endParaRPr>
          </a:p>
        </p:txBody>
      </p:sp>
      <p:sp>
        <p:nvSpPr>
          <p:cNvPr id="11" name="Rectangle 10"/>
          <p:cNvSpPr/>
          <p:nvPr/>
        </p:nvSpPr>
        <p:spPr>
          <a:xfrm>
            <a:off x="6477000" y="2590800"/>
            <a:ext cx="533400" cy="6096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smtClean="0">
                <a:solidFill>
                  <a:srgbClr val="0070C0"/>
                </a:solidFill>
              </a:rPr>
              <a:t>sync</a:t>
            </a:r>
            <a:endParaRPr lang="en-US" sz="1400">
              <a:solidFill>
                <a:srgbClr val="0070C0"/>
              </a:solidFill>
            </a:endParaRPr>
          </a:p>
        </p:txBody>
      </p:sp>
      <p:sp>
        <p:nvSpPr>
          <p:cNvPr id="12" name="Rectangle 11"/>
          <p:cNvSpPr/>
          <p:nvPr/>
        </p:nvSpPr>
        <p:spPr>
          <a:xfrm>
            <a:off x="7010400" y="2590800"/>
            <a:ext cx="1447800" cy="609600"/>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rgbClr val="FF0000"/>
                </a:solidFill>
              </a:rPr>
              <a:t>Payload segment 15</a:t>
            </a:r>
            <a:endParaRPr lang="en-US">
              <a:solidFill>
                <a:srgbClr val="FF0000"/>
              </a:solidFill>
            </a:endParaRPr>
          </a:p>
        </p:txBody>
      </p:sp>
      <p:cxnSp>
        <p:nvCxnSpPr>
          <p:cNvPr id="14" name="Straight Connector 13"/>
          <p:cNvCxnSpPr/>
          <p:nvPr/>
        </p:nvCxnSpPr>
        <p:spPr>
          <a:xfrm>
            <a:off x="5334000" y="2895600"/>
            <a:ext cx="1143000" cy="0"/>
          </a:xfrm>
          <a:prstGeom prst="line">
            <a:avLst/>
          </a:prstGeom>
          <a:ln w="76200">
            <a:solidFill>
              <a:srgbClr val="002060"/>
            </a:solidFill>
            <a:prstDash val="sysDot"/>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685800" y="2590800"/>
            <a:ext cx="533400" cy="6096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smtClean="0">
                <a:solidFill>
                  <a:srgbClr val="0070C0"/>
                </a:solidFill>
              </a:rPr>
              <a:t>FCH</a:t>
            </a:r>
            <a:endParaRPr lang="en-US" sz="1400">
              <a:solidFill>
                <a:srgbClr val="0070C0"/>
              </a:solidFill>
            </a:endParaRPr>
          </a:p>
        </p:txBody>
      </p:sp>
      <p:sp>
        <p:nvSpPr>
          <p:cNvPr id="16" name="TextBox 15"/>
          <p:cNvSpPr txBox="1"/>
          <p:nvPr/>
        </p:nvSpPr>
        <p:spPr>
          <a:xfrm>
            <a:off x="3733800" y="1981200"/>
            <a:ext cx="1919500" cy="369332"/>
          </a:xfrm>
          <a:prstGeom prst="rect">
            <a:avLst/>
          </a:prstGeom>
          <a:noFill/>
        </p:spPr>
        <p:txBody>
          <a:bodyPr wrap="none" rtlCol="0">
            <a:spAutoFit/>
          </a:bodyPr>
          <a:lstStyle/>
          <a:p>
            <a:r>
              <a:rPr lang="en-US" smtClean="0"/>
              <a:t>16 ms fixed, frame</a:t>
            </a:r>
            <a:endParaRPr lang="en-US"/>
          </a:p>
        </p:txBody>
      </p:sp>
      <p:sp>
        <p:nvSpPr>
          <p:cNvPr id="17" name="TextBox 16"/>
          <p:cNvSpPr txBox="1"/>
          <p:nvPr/>
        </p:nvSpPr>
        <p:spPr>
          <a:xfrm>
            <a:off x="6934200" y="2209800"/>
            <a:ext cx="1135567" cy="369332"/>
          </a:xfrm>
          <a:prstGeom prst="rect">
            <a:avLst/>
          </a:prstGeom>
          <a:noFill/>
        </p:spPr>
        <p:txBody>
          <a:bodyPr wrap="none" rtlCol="0">
            <a:spAutoFit/>
          </a:bodyPr>
          <a:lstStyle/>
          <a:p>
            <a:r>
              <a:rPr lang="en-US" smtClean="0"/>
              <a:t>1 ms fixed</a:t>
            </a:r>
            <a:endParaRPr lang="en-US"/>
          </a:p>
        </p:txBody>
      </p:sp>
      <p:cxnSp>
        <p:nvCxnSpPr>
          <p:cNvPr id="20" name="Straight Arrow Connector 19"/>
          <p:cNvCxnSpPr/>
          <p:nvPr/>
        </p:nvCxnSpPr>
        <p:spPr>
          <a:xfrm rot="10800000">
            <a:off x="6477000" y="2438400"/>
            <a:ext cx="304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8153400" y="2438400"/>
            <a:ext cx="304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5715000" y="2209800"/>
            <a:ext cx="27432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rot="10800000">
            <a:off x="1219200" y="2209800"/>
            <a:ext cx="23622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1752600" y="3505200"/>
            <a:ext cx="1447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rot="5400000" flipH="1" flipV="1">
            <a:off x="1638300" y="3390900"/>
            <a:ext cx="228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rot="5400000" flipH="1" flipV="1">
            <a:off x="3086894" y="3390106"/>
            <a:ext cx="228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2133600" y="3581400"/>
            <a:ext cx="800219" cy="369332"/>
          </a:xfrm>
          <a:prstGeom prst="rect">
            <a:avLst/>
          </a:prstGeom>
          <a:noFill/>
        </p:spPr>
        <p:txBody>
          <a:bodyPr wrap="none" rtlCol="0">
            <a:spAutoFit/>
          </a:bodyPr>
          <a:lstStyle/>
          <a:p>
            <a:r>
              <a:rPr lang="en-US" b="1" smtClean="0">
                <a:solidFill>
                  <a:srgbClr val="FF0000"/>
                </a:solidFill>
              </a:rPr>
              <a:t>User 0</a:t>
            </a:r>
            <a:endParaRPr lang="en-US" b="1">
              <a:solidFill>
                <a:srgbClr val="FF0000"/>
              </a:solidFill>
            </a:endParaRPr>
          </a:p>
        </p:txBody>
      </p:sp>
      <p:cxnSp>
        <p:nvCxnSpPr>
          <p:cNvPr id="26" name="Straight Connector 25"/>
          <p:cNvCxnSpPr/>
          <p:nvPr/>
        </p:nvCxnSpPr>
        <p:spPr>
          <a:xfrm>
            <a:off x="3733800" y="3505200"/>
            <a:ext cx="1447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rot="5400000" flipH="1" flipV="1">
            <a:off x="3619500" y="3390900"/>
            <a:ext cx="228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rot="5400000" flipH="1" flipV="1">
            <a:off x="5068094" y="3390106"/>
            <a:ext cx="228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4114800" y="3581400"/>
            <a:ext cx="792205" cy="369332"/>
          </a:xfrm>
          <a:prstGeom prst="rect">
            <a:avLst/>
          </a:prstGeom>
          <a:noFill/>
        </p:spPr>
        <p:txBody>
          <a:bodyPr wrap="none" rtlCol="0">
            <a:spAutoFit/>
          </a:bodyPr>
          <a:lstStyle/>
          <a:p>
            <a:r>
              <a:rPr lang="en-US" b="1" smtClean="0">
                <a:solidFill>
                  <a:srgbClr val="FF0000"/>
                </a:solidFill>
              </a:rPr>
              <a:t>User 1</a:t>
            </a:r>
            <a:endParaRPr lang="en-US" b="1">
              <a:solidFill>
                <a:srgbClr val="FF0000"/>
              </a:solidFill>
            </a:endParaRPr>
          </a:p>
        </p:txBody>
      </p:sp>
      <p:cxnSp>
        <p:nvCxnSpPr>
          <p:cNvPr id="34" name="Straight Connector 33"/>
          <p:cNvCxnSpPr/>
          <p:nvPr/>
        </p:nvCxnSpPr>
        <p:spPr>
          <a:xfrm>
            <a:off x="7010400" y="3505200"/>
            <a:ext cx="1447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rot="5400000" flipH="1" flipV="1">
            <a:off x="6896100" y="3390900"/>
            <a:ext cx="228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rot="5400000" flipH="1" flipV="1">
            <a:off x="8344694" y="3390106"/>
            <a:ext cx="228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6858000" y="3581400"/>
            <a:ext cx="1858522" cy="923330"/>
          </a:xfrm>
          <a:prstGeom prst="rect">
            <a:avLst/>
          </a:prstGeom>
          <a:noFill/>
        </p:spPr>
        <p:txBody>
          <a:bodyPr wrap="none" rtlCol="0">
            <a:spAutoFit/>
          </a:bodyPr>
          <a:lstStyle/>
          <a:p>
            <a:r>
              <a:rPr lang="en-US" b="1" smtClean="0">
                <a:solidFill>
                  <a:srgbClr val="FF0000"/>
                </a:solidFill>
              </a:rPr>
              <a:t>Short data users</a:t>
            </a:r>
          </a:p>
          <a:p>
            <a:r>
              <a:rPr lang="en-US" b="1" smtClean="0">
                <a:solidFill>
                  <a:srgbClr val="FF0000"/>
                </a:solidFill>
              </a:rPr>
              <a:t>968 us, DBPSK, </a:t>
            </a:r>
          </a:p>
          <a:p>
            <a:r>
              <a:rPr lang="en-US" b="1" smtClean="0">
                <a:solidFill>
                  <a:srgbClr val="FF0000"/>
                </a:solidFill>
              </a:rPr>
              <a:t>484 bits=60 bytes</a:t>
            </a:r>
            <a:endParaRPr lang="en-US" b="1">
              <a:solidFill>
                <a:srgbClr val="FF0000"/>
              </a:solidFill>
            </a:endParaRPr>
          </a:p>
        </p:txBody>
      </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a:bodyPr>
          <a:lstStyle/>
          <a:p>
            <a:pPr>
              <a:lnSpc>
                <a:spcPts val="3000"/>
              </a:lnSpc>
            </a:pPr>
            <a:r>
              <a:rPr lang="en-US" sz="3200" b="1" i="1" dirty="0" smtClean="0">
                <a:solidFill>
                  <a:srgbClr val="FF0000"/>
                </a:solidFill>
                <a:cs typeface="Times New Roman" pitchFamily="18" charset="0"/>
              </a:rPr>
              <a:t>PAYLOAD ASSIGNMENT FOR TEMPORAL RESOURCE MANAGEMENT (2)</a:t>
            </a:r>
            <a:endParaRPr lang="en-US" sz="3200" b="1" i="1" dirty="0">
              <a:solidFill>
                <a:srgbClr val="FF0000"/>
              </a:solidFill>
              <a:cs typeface="Times New Roman" pitchFamily="18" charset="0"/>
            </a:endParaRPr>
          </a:p>
        </p:txBody>
      </p:sp>
      <p:sp>
        <p:nvSpPr>
          <p:cNvPr id="3" name="Content Placeholder 2"/>
          <p:cNvSpPr>
            <a:spLocks noGrp="1"/>
          </p:cNvSpPr>
          <p:nvPr>
            <p:ph idx="1"/>
          </p:nvPr>
        </p:nvSpPr>
        <p:spPr>
          <a:xfrm>
            <a:off x="457200" y="1600200"/>
            <a:ext cx="8305800" cy="4724400"/>
          </a:xfrm>
        </p:spPr>
        <p:txBody>
          <a:bodyPr>
            <a:normAutofit/>
          </a:bodyPr>
          <a:lstStyle/>
          <a:p>
            <a:pPr marL="342900" lvl="1" indent="-342900">
              <a:buFont typeface="Arial" pitchFamily="34" charset="0"/>
              <a:buChar char="•"/>
            </a:pPr>
            <a:r>
              <a:rPr lang="en-US" altLang="ko-KR" sz="2000" dirty="0" smtClean="0">
                <a:latin typeface="Times New Roman" pitchFamily="18" charset="0"/>
                <a:ea typeface="굴림" charset="-127"/>
                <a:cs typeface="Times New Roman" pitchFamily="18" charset="0"/>
              </a:rPr>
              <a:t>For lowest rate information sources</a:t>
            </a:r>
          </a:p>
          <a:p>
            <a:pPr marL="342900" lvl="1" indent="-342900">
              <a:buFont typeface="Arial" pitchFamily="34" charset="0"/>
              <a:buChar char="•"/>
            </a:pPr>
            <a:endParaRPr lang="en-US" altLang="ko-KR" sz="2000" dirty="0" smtClean="0">
              <a:latin typeface="Times New Roman" pitchFamily="18" charset="0"/>
              <a:ea typeface="굴림" charset="-127"/>
              <a:cs typeface="Times New Roman" pitchFamily="18" charset="0"/>
            </a:endParaRPr>
          </a:p>
          <a:p>
            <a:pPr marL="342900" lvl="1" indent="-342900">
              <a:buFont typeface="Arial" pitchFamily="34" charset="0"/>
              <a:buChar char="•"/>
            </a:pPr>
            <a:endParaRPr lang="en-US" altLang="ko-KR" sz="2000" dirty="0" smtClean="0">
              <a:latin typeface="Times New Roman" pitchFamily="18" charset="0"/>
              <a:ea typeface="굴림" charset="-127"/>
              <a:cs typeface="Times New Roman" pitchFamily="18" charset="0"/>
            </a:endParaRPr>
          </a:p>
          <a:p>
            <a:pPr marL="342900" lvl="1" indent="-342900">
              <a:buFont typeface="Arial" pitchFamily="34" charset="0"/>
              <a:buChar char="•"/>
            </a:pPr>
            <a:endParaRPr lang="en-US" altLang="ko-KR" sz="2000" dirty="0" smtClean="0">
              <a:latin typeface="Times New Roman" pitchFamily="18" charset="0"/>
              <a:ea typeface="굴림" charset="-127"/>
              <a:cs typeface="Times New Roman" pitchFamily="18" charset="0"/>
            </a:endParaRPr>
          </a:p>
          <a:p>
            <a:pPr marL="342900" lvl="1" indent="-342900">
              <a:buFont typeface="Arial" pitchFamily="34" charset="0"/>
              <a:buChar char="•"/>
            </a:pPr>
            <a:endParaRPr lang="en-US" altLang="ko-KR" sz="2000" dirty="0" smtClean="0">
              <a:latin typeface="Times New Roman" pitchFamily="18" charset="0"/>
              <a:ea typeface="굴림" charset="-127"/>
              <a:cs typeface="Times New Roman" pitchFamily="18" charset="0"/>
            </a:endParaRPr>
          </a:p>
          <a:p>
            <a:pPr marL="342900" lvl="1" indent="-342900">
              <a:buFont typeface="Arial" pitchFamily="34" charset="0"/>
              <a:buChar char="•"/>
            </a:pPr>
            <a:endParaRPr lang="en-US" altLang="ko-KR" sz="2000" dirty="0" smtClean="0">
              <a:latin typeface="Times New Roman" pitchFamily="18" charset="0"/>
              <a:ea typeface="굴림" charset="-127"/>
              <a:cs typeface="Times New Roman" pitchFamily="18" charset="0"/>
            </a:endParaRPr>
          </a:p>
          <a:p>
            <a:pPr marL="342900" lvl="1" indent="-342900">
              <a:buFont typeface="Arial" pitchFamily="34" charset="0"/>
              <a:buChar char="•"/>
            </a:pPr>
            <a:endParaRPr lang="en-US" altLang="ko-KR" sz="2000" dirty="0" smtClean="0">
              <a:latin typeface="Times New Roman" pitchFamily="18" charset="0"/>
              <a:ea typeface="굴림" charset="-127"/>
              <a:cs typeface="Times New Roman" pitchFamily="18" charset="0"/>
            </a:endParaRPr>
          </a:p>
          <a:p>
            <a:pPr marL="342900" lvl="1" indent="-342900">
              <a:buFont typeface="Arial" pitchFamily="34" charset="0"/>
              <a:buChar char="•"/>
            </a:pPr>
            <a:r>
              <a:rPr lang="en-US" altLang="ko-KR" sz="2000" dirty="0" smtClean="0">
                <a:latin typeface="Times New Roman" pitchFamily="18" charset="0"/>
                <a:ea typeface="굴림" charset="-127"/>
                <a:cs typeface="Times New Roman" pitchFamily="18" charset="0"/>
              </a:rPr>
              <a:t>For highest rate information sources</a:t>
            </a:r>
          </a:p>
          <a:p>
            <a:pPr marL="742950" lvl="2" indent="-342900">
              <a:buNone/>
            </a:pPr>
            <a:endParaRPr lang="en-US" sz="2000" dirty="0" smtClean="0">
              <a:latin typeface="Times New Roman" pitchFamily="18" charset="0"/>
              <a:ea typeface="굴림" charset="-127"/>
              <a:cs typeface="Times New Roman" pitchFamily="18" charset="0"/>
            </a:endParaRPr>
          </a:p>
        </p:txBody>
      </p:sp>
      <p:sp>
        <p:nvSpPr>
          <p:cNvPr id="8" name="TextBox 7"/>
          <p:cNvSpPr txBox="1"/>
          <p:nvPr/>
        </p:nvSpPr>
        <p:spPr>
          <a:xfrm>
            <a:off x="4191000" y="6400800"/>
            <a:ext cx="860877" cy="307777"/>
          </a:xfrm>
          <a:prstGeom prst="rect">
            <a:avLst/>
          </a:prstGeom>
          <a:noFill/>
        </p:spPr>
        <p:txBody>
          <a:bodyPr wrap="none" rtlCol="0">
            <a:spAutoFit/>
          </a:bodyPr>
          <a:lstStyle/>
          <a:p>
            <a:r>
              <a:rPr lang="en-US" sz="1400" dirty="0" smtClean="0">
                <a:latin typeface="Times New Roman" pitchFamily="18" charset="0"/>
                <a:cs typeface="Times New Roman" pitchFamily="18" charset="0"/>
              </a:rPr>
              <a:t>Slide 119</a:t>
            </a:r>
            <a:endParaRPr lang="en-US" sz="1400" dirty="0">
              <a:latin typeface="Times New Roman" pitchFamily="18" charset="0"/>
              <a:cs typeface="Times New Roman" pitchFamily="18" charset="0"/>
            </a:endParaRPr>
          </a:p>
        </p:txBody>
      </p:sp>
      <p:sp>
        <p:nvSpPr>
          <p:cNvPr id="6" name="Rectangle 5"/>
          <p:cNvSpPr/>
          <p:nvPr/>
        </p:nvSpPr>
        <p:spPr>
          <a:xfrm>
            <a:off x="1219200" y="2590800"/>
            <a:ext cx="533400" cy="6096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smtClean="0">
                <a:solidFill>
                  <a:srgbClr val="0070C0"/>
                </a:solidFill>
              </a:rPr>
              <a:t>sync</a:t>
            </a:r>
            <a:endParaRPr lang="en-US" sz="1400">
              <a:solidFill>
                <a:srgbClr val="0070C0"/>
              </a:solidFill>
            </a:endParaRPr>
          </a:p>
        </p:txBody>
      </p:sp>
      <p:sp>
        <p:nvSpPr>
          <p:cNvPr id="7" name="Rectangle 6"/>
          <p:cNvSpPr/>
          <p:nvPr/>
        </p:nvSpPr>
        <p:spPr>
          <a:xfrm>
            <a:off x="1752600" y="2590800"/>
            <a:ext cx="1447800" cy="609600"/>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rgbClr val="FF0000"/>
                </a:solidFill>
              </a:rPr>
              <a:t>Payload segment 0</a:t>
            </a:r>
            <a:endParaRPr lang="en-US">
              <a:solidFill>
                <a:srgbClr val="FF0000"/>
              </a:solidFill>
            </a:endParaRPr>
          </a:p>
        </p:txBody>
      </p:sp>
      <p:sp>
        <p:nvSpPr>
          <p:cNvPr id="9" name="Rectangle 8"/>
          <p:cNvSpPr/>
          <p:nvPr/>
        </p:nvSpPr>
        <p:spPr>
          <a:xfrm>
            <a:off x="3200400" y="2590800"/>
            <a:ext cx="533400" cy="6096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smtClean="0">
                <a:solidFill>
                  <a:srgbClr val="0070C0"/>
                </a:solidFill>
              </a:rPr>
              <a:t>sync</a:t>
            </a:r>
            <a:endParaRPr lang="en-US" sz="1400">
              <a:solidFill>
                <a:srgbClr val="0070C0"/>
              </a:solidFill>
            </a:endParaRPr>
          </a:p>
        </p:txBody>
      </p:sp>
      <p:sp>
        <p:nvSpPr>
          <p:cNvPr id="10" name="Rectangle 9"/>
          <p:cNvSpPr/>
          <p:nvPr/>
        </p:nvSpPr>
        <p:spPr>
          <a:xfrm>
            <a:off x="3733800" y="2590800"/>
            <a:ext cx="1447800" cy="609600"/>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rgbClr val="FF0000"/>
                </a:solidFill>
              </a:rPr>
              <a:t>Payload segment 1</a:t>
            </a:r>
            <a:endParaRPr lang="en-US">
              <a:solidFill>
                <a:srgbClr val="FF0000"/>
              </a:solidFill>
            </a:endParaRPr>
          </a:p>
        </p:txBody>
      </p:sp>
      <p:sp>
        <p:nvSpPr>
          <p:cNvPr id="11" name="Rectangle 10"/>
          <p:cNvSpPr/>
          <p:nvPr/>
        </p:nvSpPr>
        <p:spPr>
          <a:xfrm>
            <a:off x="6477000" y="2590800"/>
            <a:ext cx="533400" cy="6096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smtClean="0">
                <a:solidFill>
                  <a:srgbClr val="0070C0"/>
                </a:solidFill>
              </a:rPr>
              <a:t>sync</a:t>
            </a:r>
            <a:endParaRPr lang="en-US" sz="1400">
              <a:solidFill>
                <a:srgbClr val="0070C0"/>
              </a:solidFill>
            </a:endParaRPr>
          </a:p>
        </p:txBody>
      </p:sp>
      <p:sp>
        <p:nvSpPr>
          <p:cNvPr id="12" name="Rectangle 11"/>
          <p:cNvSpPr/>
          <p:nvPr/>
        </p:nvSpPr>
        <p:spPr>
          <a:xfrm>
            <a:off x="7010400" y="2590800"/>
            <a:ext cx="1447800" cy="609600"/>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rgbClr val="FF0000"/>
                </a:solidFill>
              </a:rPr>
              <a:t>Payload segment 15</a:t>
            </a:r>
            <a:endParaRPr lang="en-US">
              <a:solidFill>
                <a:srgbClr val="FF0000"/>
              </a:solidFill>
            </a:endParaRPr>
          </a:p>
        </p:txBody>
      </p:sp>
      <p:cxnSp>
        <p:nvCxnSpPr>
          <p:cNvPr id="14" name="Straight Connector 13"/>
          <p:cNvCxnSpPr/>
          <p:nvPr/>
        </p:nvCxnSpPr>
        <p:spPr>
          <a:xfrm>
            <a:off x="5334000" y="2895600"/>
            <a:ext cx="1143000" cy="0"/>
          </a:xfrm>
          <a:prstGeom prst="line">
            <a:avLst/>
          </a:prstGeom>
          <a:ln w="76200">
            <a:solidFill>
              <a:srgbClr val="002060"/>
            </a:solidFill>
            <a:prstDash val="sysDot"/>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685800" y="2590800"/>
            <a:ext cx="533400" cy="6096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smtClean="0">
                <a:solidFill>
                  <a:srgbClr val="0070C0"/>
                </a:solidFill>
              </a:rPr>
              <a:t>FCH</a:t>
            </a:r>
            <a:endParaRPr lang="en-US" sz="1400">
              <a:solidFill>
                <a:srgbClr val="0070C0"/>
              </a:solidFill>
            </a:endParaRPr>
          </a:p>
        </p:txBody>
      </p:sp>
      <p:sp>
        <p:nvSpPr>
          <p:cNvPr id="16" name="TextBox 15"/>
          <p:cNvSpPr txBox="1"/>
          <p:nvPr/>
        </p:nvSpPr>
        <p:spPr>
          <a:xfrm>
            <a:off x="3733800" y="1981200"/>
            <a:ext cx="1919500" cy="369332"/>
          </a:xfrm>
          <a:prstGeom prst="rect">
            <a:avLst/>
          </a:prstGeom>
          <a:noFill/>
        </p:spPr>
        <p:txBody>
          <a:bodyPr wrap="none" rtlCol="0">
            <a:spAutoFit/>
          </a:bodyPr>
          <a:lstStyle/>
          <a:p>
            <a:r>
              <a:rPr lang="en-US" smtClean="0"/>
              <a:t>16 ms fixed, frame</a:t>
            </a:r>
            <a:endParaRPr lang="en-US"/>
          </a:p>
        </p:txBody>
      </p:sp>
      <p:sp>
        <p:nvSpPr>
          <p:cNvPr id="17" name="TextBox 16"/>
          <p:cNvSpPr txBox="1"/>
          <p:nvPr/>
        </p:nvSpPr>
        <p:spPr>
          <a:xfrm>
            <a:off x="6934200" y="2209800"/>
            <a:ext cx="1135567" cy="369332"/>
          </a:xfrm>
          <a:prstGeom prst="rect">
            <a:avLst/>
          </a:prstGeom>
          <a:noFill/>
        </p:spPr>
        <p:txBody>
          <a:bodyPr wrap="none" rtlCol="0">
            <a:spAutoFit/>
          </a:bodyPr>
          <a:lstStyle/>
          <a:p>
            <a:r>
              <a:rPr lang="en-US" smtClean="0"/>
              <a:t>1 ms fixed</a:t>
            </a:r>
            <a:endParaRPr lang="en-US"/>
          </a:p>
        </p:txBody>
      </p:sp>
      <p:cxnSp>
        <p:nvCxnSpPr>
          <p:cNvPr id="20" name="Straight Arrow Connector 19"/>
          <p:cNvCxnSpPr/>
          <p:nvPr/>
        </p:nvCxnSpPr>
        <p:spPr>
          <a:xfrm rot="10800000">
            <a:off x="6477000" y="2438400"/>
            <a:ext cx="304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8153400" y="2438400"/>
            <a:ext cx="304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5715000" y="2209800"/>
            <a:ext cx="27432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rot="10800000">
            <a:off x="1219200" y="2209800"/>
            <a:ext cx="23622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1752600" y="3505200"/>
            <a:ext cx="1447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rot="5400000" flipH="1" flipV="1">
            <a:off x="1638300" y="3390900"/>
            <a:ext cx="228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rot="5400000" flipH="1" flipV="1">
            <a:off x="3086894" y="3390106"/>
            <a:ext cx="228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1981200" y="3581400"/>
            <a:ext cx="982898" cy="369332"/>
          </a:xfrm>
          <a:prstGeom prst="rect">
            <a:avLst/>
          </a:prstGeom>
          <a:noFill/>
        </p:spPr>
        <p:txBody>
          <a:bodyPr wrap="none" rtlCol="0">
            <a:spAutoFit/>
          </a:bodyPr>
          <a:lstStyle/>
          <a:p>
            <a:r>
              <a:rPr lang="en-US" b="1" smtClean="0">
                <a:solidFill>
                  <a:srgbClr val="FF0000"/>
                </a:solidFill>
              </a:rPr>
              <a:t>source 0</a:t>
            </a:r>
            <a:endParaRPr lang="en-US" b="1">
              <a:solidFill>
                <a:srgbClr val="FF0000"/>
              </a:solidFill>
            </a:endParaRPr>
          </a:p>
        </p:txBody>
      </p:sp>
      <p:cxnSp>
        <p:nvCxnSpPr>
          <p:cNvPr id="26" name="Straight Connector 25"/>
          <p:cNvCxnSpPr/>
          <p:nvPr/>
        </p:nvCxnSpPr>
        <p:spPr>
          <a:xfrm>
            <a:off x="3733800" y="3505200"/>
            <a:ext cx="1447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rot="5400000" flipH="1" flipV="1">
            <a:off x="3619500" y="3390900"/>
            <a:ext cx="228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rot="5400000" flipH="1" flipV="1">
            <a:off x="5068094" y="3390106"/>
            <a:ext cx="228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3962400" y="3581400"/>
            <a:ext cx="982898" cy="369332"/>
          </a:xfrm>
          <a:prstGeom prst="rect">
            <a:avLst/>
          </a:prstGeom>
          <a:noFill/>
        </p:spPr>
        <p:txBody>
          <a:bodyPr wrap="none" rtlCol="0">
            <a:spAutoFit/>
          </a:bodyPr>
          <a:lstStyle/>
          <a:p>
            <a:r>
              <a:rPr lang="en-US" b="1" smtClean="0">
                <a:solidFill>
                  <a:srgbClr val="FF0000"/>
                </a:solidFill>
              </a:rPr>
              <a:t>source 1</a:t>
            </a:r>
            <a:endParaRPr lang="en-US" b="1">
              <a:solidFill>
                <a:srgbClr val="FF0000"/>
              </a:solidFill>
            </a:endParaRPr>
          </a:p>
        </p:txBody>
      </p:sp>
      <p:cxnSp>
        <p:nvCxnSpPr>
          <p:cNvPr id="34" name="Straight Connector 33"/>
          <p:cNvCxnSpPr/>
          <p:nvPr/>
        </p:nvCxnSpPr>
        <p:spPr>
          <a:xfrm>
            <a:off x="7010400" y="3505200"/>
            <a:ext cx="1447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rot="5400000" flipH="1" flipV="1">
            <a:off x="6896100" y="3390900"/>
            <a:ext cx="228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rot="5400000" flipH="1" flipV="1">
            <a:off x="8344694" y="3390106"/>
            <a:ext cx="228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6858000" y="3581400"/>
            <a:ext cx="1954766" cy="923330"/>
          </a:xfrm>
          <a:prstGeom prst="rect">
            <a:avLst/>
          </a:prstGeom>
          <a:noFill/>
        </p:spPr>
        <p:txBody>
          <a:bodyPr wrap="none" rtlCol="0">
            <a:spAutoFit/>
          </a:bodyPr>
          <a:lstStyle/>
          <a:p>
            <a:r>
              <a:rPr lang="en-US" b="1" smtClean="0">
                <a:solidFill>
                  <a:srgbClr val="FF0000"/>
                </a:solidFill>
              </a:rPr>
              <a:t>Short data sources</a:t>
            </a:r>
          </a:p>
          <a:p>
            <a:r>
              <a:rPr lang="en-US" b="1" smtClean="0">
                <a:solidFill>
                  <a:srgbClr val="FF0000"/>
                </a:solidFill>
              </a:rPr>
              <a:t>968 us, DBPSK, </a:t>
            </a:r>
          </a:p>
          <a:p>
            <a:r>
              <a:rPr lang="en-US" b="1" smtClean="0">
                <a:solidFill>
                  <a:srgbClr val="FF0000"/>
                </a:solidFill>
              </a:rPr>
              <a:t>484 bits=60 bytes</a:t>
            </a:r>
            <a:endParaRPr lang="en-US" b="1">
              <a:solidFill>
                <a:srgbClr val="FF0000"/>
              </a:solidFill>
            </a:endParaRPr>
          </a:p>
        </p:txBody>
      </p:sp>
      <p:sp>
        <p:nvSpPr>
          <p:cNvPr id="32" name="Rectangle 31"/>
          <p:cNvSpPr/>
          <p:nvPr/>
        </p:nvSpPr>
        <p:spPr>
          <a:xfrm>
            <a:off x="1219200" y="4944070"/>
            <a:ext cx="533400" cy="6096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smtClean="0">
                <a:solidFill>
                  <a:srgbClr val="0070C0"/>
                </a:solidFill>
              </a:rPr>
              <a:t>sync</a:t>
            </a:r>
            <a:endParaRPr lang="en-US" sz="1400">
              <a:solidFill>
                <a:srgbClr val="0070C0"/>
              </a:solidFill>
            </a:endParaRPr>
          </a:p>
        </p:txBody>
      </p:sp>
      <p:sp>
        <p:nvSpPr>
          <p:cNvPr id="38" name="Rectangle 37"/>
          <p:cNvSpPr/>
          <p:nvPr/>
        </p:nvSpPr>
        <p:spPr>
          <a:xfrm>
            <a:off x="1752600" y="4944070"/>
            <a:ext cx="1447800" cy="609600"/>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rgbClr val="FF0000"/>
                </a:solidFill>
              </a:rPr>
              <a:t>Payload segment 0</a:t>
            </a:r>
            <a:endParaRPr lang="en-US">
              <a:solidFill>
                <a:srgbClr val="FF0000"/>
              </a:solidFill>
            </a:endParaRPr>
          </a:p>
        </p:txBody>
      </p:sp>
      <p:sp>
        <p:nvSpPr>
          <p:cNvPr id="39" name="Rectangle 38"/>
          <p:cNvSpPr/>
          <p:nvPr/>
        </p:nvSpPr>
        <p:spPr>
          <a:xfrm>
            <a:off x="3200400" y="4944070"/>
            <a:ext cx="533400" cy="6096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smtClean="0">
                <a:solidFill>
                  <a:srgbClr val="0070C0"/>
                </a:solidFill>
              </a:rPr>
              <a:t>sync</a:t>
            </a:r>
            <a:endParaRPr lang="en-US" sz="1400">
              <a:solidFill>
                <a:srgbClr val="0070C0"/>
              </a:solidFill>
            </a:endParaRPr>
          </a:p>
        </p:txBody>
      </p:sp>
      <p:sp>
        <p:nvSpPr>
          <p:cNvPr id="40" name="Rectangle 39"/>
          <p:cNvSpPr/>
          <p:nvPr/>
        </p:nvSpPr>
        <p:spPr>
          <a:xfrm>
            <a:off x="3733800" y="4944070"/>
            <a:ext cx="1447800" cy="609600"/>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rgbClr val="FF0000"/>
                </a:solidFill>
              </a:rPr>
              <a:t>Payload segment 1</a:t>
            </a:r>
            <a:endParaRPr lang="en-US">
              <a:solidFill>
                <a:srgbClr val="FF0000"/>
              </a:solidFill>
            </a:endParaRPr>
          </a:p>
        </p:txBody>
      </p:sp>
      <p:sp>
        <p:nvSpPr>
          <p:cNvPr id="41" name="Rectangle 40"/>
          <p:cNvSpPr/>
          <p:nvPr/>
        </p:nvSpPr>
        <p:spPr>
          <a:xfrm>
            <a:off x="6477000" y="4944070"/>
            <a:ext cx="533400" cy="6096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smtClean="0">
                <a:solidFill>
                  <a:srgbClr val="0070C0"/>
                </a:solidFill>
              </a:rPr>
              <a:t>sync</a:t>
            </a:r>
            <a:endParaRPr lang="en-US" sz="1400">
              <a:solidFill>
                <a:srgbClr val="0070C0"/>
              </a:solidFill>
            </a:endParaRPr>
          </a:p>
        </p:txBody>
      </p:sp>
      <p:sp>
        <p:nvSpPr>
          <p:cNvPr id="42" name="Rectangle 41"/>
          <p:cNvSpPr/>
          <p:nvPr/>
        </p:nvSpPr>
        <p:spPr>
          <a:xfrm>
            <a:off x="7010400" y="4944070"/>
            <a:ext cx="1447800" cy="609600"/>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rgbClr val="FF0000"/>
                </a:solidFill>
              </a:rPr>
              <a:t>Payload segment 15</a:t>
            </a:r>
            <a:endParaRPr lang="en-US">
              <a:solidFill>
                <a:srgbClr val="FF0000"/>
              </a:solidFill>
            </a:endParaRPr>
          </a:p>
        </p:txBody>
      </p:sp>
      <p:cxnSp>
        <p:nvCxnSpPr>
          <p:cNvPr id="43" name="Straight Connector 42"/>
          <p:cNvCxnSpPr/>
          <p:nvPr/>
        </p:nvCxnSpPr>
        <p:spPr>
          <a:xfrm>
            <a:off x="5334000" y="5248870"/>
            <a:ext cx="1143000" cy="0"/>
          </a:xfrm>
          <a:prstGeom prst="line">
            <a:avLst/>
          </a:prstGeom>
          <a:ln w="76200">
            <a:solidFill>
              <a:srgbClr val="002060"/>
            </a:solidFill>
            <a:prstDash val="sysDot"/>
          </a:ln>
        </p:spPr>
        <p:style>
          <a:lnRef idx="1">
            <a:schemeClr val="accent1"/>
          </a:lnRef>
          <a:fillRef idx="0">
            <a:schemeClr val="accent1"/>
          </a:fillRef>
          <a:effectRef idx="0">
            <a:schemeClr val="accent1"/>
          </a:effectRef>
          <a:fontRef idx="minor">
            <a:schemeClr val="tx1"/>
          </a:fontRef>
        </p:style>
      </p:cxnSp>
      <p:sp>
        <p:nvSpPr>
          <p:cNvPr id="44" name="Rectangle 43"/>
          <p:cNvSpPr/>
          <p:nvPr/>
        </p:nvSpPr>
        <p:spPr>
          <a:xfrm>
            <a:off x="685800" y="4944070"/>
            <a:ext cx="533400" cy="6096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smtClean="0">
                <a:solidFill>
                  <a:srgbClr val="0070C0"/>
                </a:solidFill>
              </a:rPr>
              <a:t>FCH</a:t>
            </a:r>
            <a:endParaRPr lang="en-US" sz="1400">
              <a:solidFill>
                <a:srgbClr val="0070C0"/>
              </a:solidFill>
            </a:endParaRPr>
          </a:p>
        </p:txBody>
      </p:sp>
      <p:cxnSp>
        <p:nvCxnSpPr>
          <p:cNvPr id="45" name="Straight Connector 44"/>
          <p:cNvCxnSpPr/>
          <p:nvPr/>
        </p:nvCxnSpPr>
        <p:spPr>
          <a:xfrm>
            <a:off x="1752600" y="5858470"/>
            <a:ext cx="1447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rot="5400000" flipH="1" flipV="1">
            <a:off x="1638300" y="5744170"/>
            <a:ext cx="228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rot="5400000" flipH="1" flipV="1">
            <a:off x="3086894" y="5743376"/>
            <a:ext cx="228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1981200" y="5943600"/>
            <a:ext cx="982898" cy="369332"/>
          </a:xfrm>
          <a:prstGeom prst="rect">
            <a:avLst/>
          </a:prstGeom>
          <a:noFill/>
        </p:spPr>
        <p:txBody>
          <a:bodyPr wrap="none" rtlCol="0">
            <a:spAutoFit/>
          </a:bodyPr>
          <a:lstStyle/>
          <a:p>
            <a:r>
              <a:rPr lang="en-US" b="1" smtClean="0">
                <a:solidFill>
                  <a:srgbClr val="FF0000"/>
                </a:solidFill>
              </a:rPr>
              <a:t>source 0</a:t>
            </a:r>
            <a:endParaRPr lang="en-US" b="1">
              <a:solidFill>
                <a:srgbClr val="FF0000"/>
              </a:solidFill>
            </a:endParaRPr>
          </a:p>
        </p:txBody>
      </p:sp>
      <p:cxnSp>
        <p:nvCxnSpPr>
          <p:cNvPr id="49" name="Straight Connector 48"/>
          <p:cNvCxnSpPr/>
          <p:nvPr/>
        </p:nvCxnSpPr>
        <p:spPr>
          <a:xfrm>
            <a:off x="3733800" y="5858470"/>
            <a:ext cx="1447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rot="5400000" flipH="1" flipV="1">
            <a:off x="3619500" y="5744170"/>
            <a:ext cx="228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rot="5400000" flipH="1" flipV="1">
            <a:off x="5068094" y="5743376"/>
            <a:ext cx="228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3962400" y="5943600"/>
            <a:ext cx="982898" cy="369332"/>
          </a:xfrm>
          <a:prstGeom prst="rect">
            <a:avLst/>
          </a:prstGeom>
          <a:noFill/>
        </p:spPr>
        <p:txBody>
          <a:bodyPr wrap="none" rtlCol="0">
            <a:spAutoFit/>
          </a:bodyPr>
          <a:lstStyle/>
          <a:p>
            <a:r>
              <a:rPr lang="en-US" b="1" smtClean="0">
                <a:solidFill>
                  <a:srgbClr val="FF0000"/>
                </a:solidFill>
              </a:rPr>
              <a:t>source 0</a:t>
            </a:r>
            <a:endParaRPr lang="en-US" b="1">
              <a:solidFill>
                <a:srgbClr val="FF0000"/>
              </a:solidFill>
            </a:endParaRPr>
          </a:p>
        </p:txBody>
      </p:sp>
      <p:cxnSp>
        <p:nvCxnSpPr>
          <p:cNvPr id="53" name="Straight Connector 52"/>
          <p:cNvCxnSpPr/>
          <p:nvPr/>
        </p:nvCxnSpPr>
        <p:spPr>
          <a:xfrm>
            <a:off x="7010400" y="5858470"/>
            <a:ext cx="1447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rot="5400000" flipH="1" flipV="1">
            <a:off x="6896100" y="5744170"/>
            <a:ext cx="228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rot="5400000" flipH="1" flipV="1">
            <a:off x="8344694" y="5743376"/>
            <a:ext cx="228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7315200" y="5943600"/>
            <a:ext cx="982898" cy="369332"/>
          </a:xfrm>
          <a:prstGeom prst="rect">
            <a:avLst/>
          </a:prstGeom>
          <a:noFill/>
        </p:spPr>
        <p:txBody>
          <a:bodyPr wrap="none" rtlCol="0">
            <a:spAutoFit/>
          </a:bodyPr>
          <a:lstStyle/>
          <a:p>
            <a:r>
              <a:rPr lang="en-US" b="1" smtClean="0">
                <a:solidFill>
                  <a:srgbClr val="FF0000"/>
                </a:solidFill>
              </a:rPr>
              <a:t>source 0</a:t>
            </a:r>
            <a:endParaRPr lang="en-US" b="1">
              <a:solidFill>
                <a:srgbClr val="FF0000"/>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ts val="3000"/>
              </a:lnSpc>
            </a:pPr>
            <a:r>
              <a:rPr lang="en-US" altLang="ko-KR" sz="3200" b="1" i="1" dirty="0" smtClean="0">
                <a:solidFill>
                  <a:srgbClr val="FF0000"/>
                </a:solidFill>
              </a:rPr>
              <a:t>REQUIREMENTS FOR PERSONAL SPACE</a:t>
            </a:r>
            <a:endParaRPr lang="en-US" sz="2000" dirty="0">
              <a:cs typeface="Times New Roman" pitchFamily="18" charset="0"/>
            </a:endParaRPr>
          </a:p>
        </p:txBody>
      </p:sp>
      <p:sp>
        <p:nvSpPr>
          <p:cNvPr id="3" name="Content Placeholder 2"/>
          <p:cNvSpPr>
            <a:spLocks noGrp="1"/>
          </p:cNvSpPr>
          <p:nvPr>
            <p:ph idx="1"/>
          </p:nvPr>
        </p:nvSpPr>
        <p:spPr>
          <a:xfrm>
            <a:off x="457200" y="1600200"/>
            <a:ext cx="8305800" cy="4800600"/>
          </a:xfrm>
        </p:spPr>
        <p:txBody>
          <a:bodyPr>
            <a:normAutofit fontScale="92500" lnSpcReduction="20000"/>
          </a:bodyPr>
          <a:lstStyle/>
          <a:p>
            <a:r>
              <a:rPr lang="en-US" altLang="ko-KR" sz="2000" dirty="0" smtClean="0">
                <a:latin typeface="Times New Roman" pitchFamily="18" charset="0"/>
                <a:cs typeface="Times New Roman" pitchFamily="18" charset="0"/>
              </a:rPr>
              <a:t>PSC terminal of a personal space</a:t>
            </a:r>
          </a:p>
          <a:p>
            <a:pPr lvl="1"/>
            <a:r>
              <a:rPr lang="en-US" sz="1800" dirty="0" smtClean="0">
                <a:solidFill>
                  <a:srgbClr val="0070C0"/>
                </a:solidFill>
                <a:latin typeface="Times New Roman" pitchFamily="18" charset="0"/>
                <a:cs typeface="Times New Roman" pitchFamily="18" charset="0"/>
              </a:rPr>
              <a:t>A personal space is initiated by one PSC terminal which belongs to an individual, but this terminal can invite other PSC terminals which are associated to other individuals as members of this space. For this case, each of these PSC terminals behaves as a member of this space, not as a PSC terminal, while this terminal has its own personal space with different communication channels (for example, different frequency hopping sequences).</a:t>
            </a:r>
          </a:p>
          <a:p>
            <a:pPr lvl="1"/>
            <a:endParaRPr lang="en-US" sz="1800" dirty="0" smtClean="0">
              <a:solidFill>
                <a:srgbClr val="0070C0"/>
              </a:solidFill>
              <a:latin typeface="Times New Roman" pitchFamily="18" charset="0"/>
              <a:cs typeface="Times New Roman" pitchFamily="18" charset="0"/>
            </a:endParaRPr>
          </a:p>
          <a:p>
            <a:r>
              <a:rPr lang="en-US" altLang="ko-KR" sz="2000" dirty="0" smtClean="0">
                <a:latin typeface="Times New Roman" pitchFamily="18" charset="0"/>
                <a:cs typeface="Times New Roman" pitchFamily="18" charset="0"/>
              </a:rPr>
              <a:t>Requirements of communications for personal spaces</a:t>
            </a:r>
          </a:p>
          <a:p>
            <a:pPr lvl="1"/>
            <a:r>
              <a:rPr lang="en-US" altLang="ko-KR" sz="1800" dirty="0" smtClean="0">
                <a:latin typeface="Times New Roman" pitchFamily="18" charset="0"/>
                <a:cs typeface="Times New Roman" pitchFamily="18" charset="0"/>
              </a:rPr>
              <a:t>Group based communications in a personal space</a:t>
            </a:r>
          </a:p>
          <a:p>
            <a:pPr lvl="2"/>
            <a:r>
              <a:rPr lang="en-US" altLang="ko-KR" sz="1700" dirty="0" smtClean="0">
                <a:latin typeface="Times New Roman" pitchFamily="18" charset="0"/>
                <a:cs typeface="Times New Roman" pitchFamily="18" charset="0"/>
              </a:rPr>
              <a:t>Group based communications in a public space: multiple personal spaces possible overlapping each other in a public space </a:t>
            </a:r>
          </a:p>
          <a:p>
            <a:pPr lvl="2"/>
            <a:r>
              <a:rPr lang="en-US" altLang="ko-KR" sz="1700" dirty="0" smtClean="0">
                <a:latin typeface="Times New Roman" pitchFamily="18" charset="0"/>
                <a:cs typeface="Times New Roman" pitchFamily="18" charset="0"/>
              </a:rPr>
              <a:t>Group based communications throughout multiple public spaces: devices in a personal space are possibly spread throughout more than one public space .</a:t>
            </a:r>
          </a:p>
          <a:p>
            <a:pPr lvl="1"/>
            <a:r>
              <a:rPr lang="en-US" altLang="ko-KR" sz="1800" dirty="0" smtClean="0">
                <a:latin typeface="Times New Roman" pitchFamily="18" charset="0"/>
                <a:cs typeface="Times New Roman" pitchFamily="18" charset="0"/>
              </a:rPr>
              <a:t>Number of communications in a public space will increase dramatically as the number of personal spaces and machines involved increases.</a:t>
            </a:r>
          </a:p>
          <a:p>
            <a:pPr lvl="1"/>
            <a:r>
              <a:rPr lang="en-US" altLang="ko-KR" sz="1800" dirty="0" smtClean="0">
                <a:solidFill>
                  <a:srgbClr val="FF0000"/>
                </a:solidFill>
                <a:latin typeface="Times New Roman" pitchFamily="18" charset="0"/>
                <a:cs typeface="Times New Roman" pitchFamily="18" charset="0"/>
              </a:rPr>
              <a:t>Need to guarantee various qualities of service (</a:t>
            </a:r>
            <a:r>
              <a:rPr lang="en-US" altLang="ko-KR" sz="1800" dirty="0" err="1" smtClean="0">
                <a:solidFill>
                  <a:srgbClr val="FF0000"/>
                </a:solidFill>
                <a:latin typeface="Times New Roman" pitchFamily="18" charset="0"/>
                <a:cs typeface="Times New Roman" pitchFamily="18" charset="0"/>
              </a:rPr>
              <a:t>QoS</a:t>
            </a:r>
            <a:r>
              <a:rPr lang="en-US" altLang="ko-KR" sz="1800" dirty="0" smtClean="0">
                <a:solidFill>
                  <a:srgbClr val="FF0000"/>
                </a:solidFill>
                <a:latin typeface="Times New Roman" pitchFamily="18" charset="0"/>
                <a:cs typeface="Times New Roman" pitchFamily="18" charset="0"/>
              </a:rPr>
              <a:t>) simultaneously</a:t>
            </a:r>
          </a:p>
          <a:p>
            <a:pPr lvl="2"/>
            <a:r>
              <a:rPr lang="en-US" altLang="ko-KR" sz="1700" dirty="0" smtClean="0">
                <a:solidFill>
                  <a:srgbClr val="00B0F0"/>
                </a:solidFill>
                <a:latin typeface="Times New Roman" pitchFamily="18" charset="0"/>
                <a:cs typeface="Times New Roman" pitchFamily="18" charset="0"/>
              </a:rPr>
              <a:t>Various types of contents delivered among devices simultaneously: need to accommodate a broad range of dynamically scalable data rates and fast and easy association with low latency.</a:t>
            </a:r>
            <a:endParaRPr lang="en-US" sz="1700" dirty="0" smtClean="0">
              <a:latin typeface="Times New Roman" pitchFamily="18" charset="0"/>
              <a:cs typeface="Times New Roman" pitchFamily="18" charset="0"/>
            </a:endParaRPr>
          </a:p>
        </p:txBody>
      </p:sp>
      <p:sp>
        <p:nvSpPr>
          <p:cNvPr id="9" name="TextBox 8"/>
          <p:cNvSpPr txBox="1"/>
          <p:nvPr/>
        </p:nvSpPr>
        <p:spPr>
          <a:xfrm>
            <a:off x="4191000" y="6400800"/>
            <a:ext cx="777777" cy="307777"/>
          </a:xfrm>
          <a:prstGeom prst="rect">
            <a:avLst/>
          </a:prstGeom>
          <a:noFill/>
        </p:spPr>
        <p:txBody>
          <a:bodyPr wrap="none" rtlCol="0">
            <a:spAutoFit/>
          </a:bodyPr>
          <a:lstStyle/>
          <a:p>
            <a:r>
              <a:rPr lang="en-US" sz="1400" dirty="0" smtClean="0">
                <a:latin typeface="Times New Roman" pitchFamily="18" charset="0"/>
                <a:cs typeface="Times New Roman" pitchFamily="18" charset="0"/>
              </a:rPr>
              <a:t>Slide 12</a:t>
            </a:r>
            <a:endParaRPr lang="en-US" sz="1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a:bodyPr>
          <a:lstStyle/>
          <a:p>
            <a:pPr>
              <a:lnSpc>
                <a:spcPts val="3000"/>
              </a:lnSpc>
            </a:pPr>
            <a:r>
              <a:rPr lang="en-US" sz="3200" b="1" i="1" smtClean="0">
                <a:solidFill>
                  <a:srgbClr val="FF0000"/>
                </a:solidFill>
                <a:cs typeface="Times New Roman" pitchFamily="18" charset="0"/>
              </a:rPr>
              <a:t>SYNCHRONIZED RELAYS AMONG PUBLIC SPACES (1)</a:t>
            </a:r>
            <a:endParaRPr lang="en-US" sz="3200" b="1" i="1">
              <a:solidFill>
                <a:srgbClr val="FF0000"/>
              </a:solidFill>
              <a:cs typeface="Times New Roman" pitchFamily="18" charset="0"/>
            </a:endParaRPr>
          </a:p>
        </p:txBody>
      </p:sp>
      <p:sp>
        <p:nvSpPr>
          <p:cNvPr id="3" name="Content Placeholder 2"/>
          <p:cNvSpPr>
            <a:spLocks noGrp="1"/>
          </p:cNvSpPr>
          <p:nvPr>
            <p:ph idx="1"/>
          </p:nvPr>
        </p:nvSpPr>
        <p:spPr>
          <a:xfrm>
            <a:off x="457200" y="1600200"/>
            <a:ext cx="8305800" cy="4724400"/>
          </a:xfrm>
        </p:spPr>
        <p:txBody>
          <a:bodyPr>
            <a:normAutofit/>
          </a:bodyPr>
          <a:lstStyle/>
          <a:p>
            <a:pPr marL="342900" lvl="1" indent="-342900">
              <a:buFont typeface="Arial" pitchFamily="34" charset="0"/>
              <a:buChar char="•"/>
            </a:pPr>
            <a:r>
              <a:rPr lang="en-US" altLang="ko-KR" sz="2000" dirty="0" smtClean="0">
                <a:latin typeface="Times New Roman" pitchFamily="18" charset="0"/>
                <a:ea typeface="굴림" charset="-127"/>
                <a:cs typeface="Times New Roman" pitchFamily="18" charset="0"/>
              </a:rPr>
              <a:t>Two types of synchronized relays among public spaces</a:t>
            </a:r>
            <a:endParaRPr lang="en-US" altLang="ko-KR" sz="1800" dirty="0" smtClean="0">
              <a:latin typeface="Times New Roman" pitchFamily="18" charset="0"/>
              <a:ea typeface="굴림" charset="-127"/>
              <a:cs typeface="Times New Roman" pitchFamily="18" charset="0"/>
            </a:endParaRPr>
          </a:p>
          <a:p>
            <a:pPr marL="742950" lvl="2" indent="-342900"/>
            <a:r>
              <a:rPr lang="en-US" altLang="ko-KR" sz="1800" b="1" dirty="0" smtClean="0">
                <a:solidFill>
                  <a:srgbClr val="FF0000"/>
                </a:solidFill>
                <a:latin typeface="Times New Roman" pitchFamily="18" charset="0"/>
                <a:ea typeface="굴림" charset="-127"/>
                <a:cs typeface="Times New Roman" pitchFamily="18" charset="0"/>
              </a:rPr>
              <a:t>Chased relay network: </a:t>
            </a:r>
            <a:r>
              <a:rPr lang="en-US" altLang="ko-KR" sz="1800" dirty="0" smtClean="0">
                <a:latin typeface="Times New Roman" pitchFamily="18" charset="0"/>
                <a:ea typeface="굴림" charset="-127"/>
                <a:cs typeface="Times New Roman" pitchFamily="18" charset="0"/>
              </a:rPr>
              <a:t>chased personal space for a </a:t>
            </a:r>
            <a:r>
              <a:rPr lang="en-US" sz="1800" dirty="0" smtClean="0">
                <a:latin typeface="Times New Roman" pitchFamily="18" charset="0"/>
                <a:cs typeface="Times New Roman" pitchFamily="18" charset="0"/>
              </a:rPr>
              <a:t>self-configuring network for a moving device connected by wireless links</a:t>
            </a:r>
            <a:endParaRPr lang="en-US" altLang="ko-KR" sz="1800" dirty="0" smtClean="0">
              <a:latin typeface="Times New Roman" pitchFamily="18" charset="0"/>
              <a:ea typeface="굴림" charset="-127"/>
              <a:cs typeface="Times New Roman" pitchFamily="18" charset="0"/>
            </a:endParaRPr>
          </a:p>
          <a:p>
            <a:pPr lvl="2"/>
            <a:r>
              <a:rPr lang="en-US" altLang="ko-KR" sz="1600" dirty="0" smtClean="0">
                <a:latin typeface="Times New Roman" pitchFamily="18" charset="0"/>
                <a:cs typeface="Times New Roman" pitchFamily="18" charset="0"/>
              </a:rPr>
              <a:t>A personal space follows an individual who moves to another public space.</a:t>
            </a:r>
          </a:p>
          <a:p>
            <a:pPr lvl="2"/>
            <a:r>
              <a:rPr lang="en-US" altLang="ko-KR" sz="1600" dirty="0" smtClean="0">
                <a:latin typeface="Times New Roman" pitchFamily="18" charset="0"/>
                <a:cs typeface="Times New Roman" pitchFamily="18" charset="0"/>
              </a:rPr>
              <a:t>Communication between adjacent public spaces needed</a:t>
            </a:r>
            <a:endParaRPr lang="en-US" altLang="ko-KR" sz="1800" dirty="0" smtClean="0">
              <a:latin typeface="Times New Roman" pitchFamily="18" charset="0"/>
              <a:ea typeface="굴림" charset="-127"/>
              <a:cs typeface="Times New Roman" pitchFamily="18" charset="0"/>
            </a:endParaRPr>
          </a:p>
          <a:p>
            <a:pPr marL="742950" lvl="2" indent="-342900"/>
            <a:r>
              <a:rPr lang="en-US" altLang="ko-KR" sz="1800" b="1" dirty="0" smtClean="0">
                <a:solidFill>
                  <a:srgbClr val="FF0000"/>
                </a:solidFill>
                <a:latin typeface="Times New Roman" pitchFamily="18" charset="0"/>
                <a:ea typeface="굴림" charset="-127"/>
                <a:cs typeface="Times New Roman" pitchFamily="18" charset="0"/>
              </a:rPr>
              <a:t>Relay for space expansion </a:t>
            </a:r>
            <a:r>
              <a:rPr lang="en-US" altLang="ko-KR" sz="1800" dirty="0" smtClean="0">
                <a:latin typeface="Times New Roman" pitchFamily="18" charset="0"/>
                <a:ea typeface="굴림" charset="-127"/>
                <a:cs typeface="Times New Roman" pitchFamily="18" charset="0"/>
              </a:rPr>
              <a:t>(or coverage expansion or range extension)</a:t>
            </a:r>
          </a:p>
          <a:p>
            <a:pPr marL="1200150" lvl="3" indent="-342900">
              <a:buFont typeface="Arial" pitchFamily="34" charset="0"/>
              <a:buChar char="•"/>
            </a:pPr>
            <a:r>
              <a:rPr lang="en-US" altLang="ko-KR" sz="1600" dirty="0" smtClean="0">
                <a:latin typeface="Times New Roman" pitchFamily="18" charset="0"/>
                <a:ea typeface="굴림" charset="-127"/>
                <a:cs typeface="Times New Roman" pitchFamily="18" charset="0"/>
              </a:rPr>
              <a:t>Ad-hoc network formed between public spaces</a:t>
            </a:r>
          </a:p>
          <a:p>
            <a:pPr marL="1200150" lvl="3" indent="-342900">
              <a:buFont typeface="Arial" pitchFamily="34" charset="0"/>
              <a:buChar char="•"/>
            </a:pPr>
            <a:r>
              <a:rPr lang="en-US" altLang="ko-KR" sz="1600" dirty="0" smtClean="0">
                <a:latin typeface="Times New Roman" pitchFamily="18" charset="0"/>
                <a:ea typeface="굴림" charset="-127"/>
                <a:cs typeface="Times New Roman" pitchFamily="18" charset="0"/>
              </a:rPr>
              <a:t>Hand-over needed for moving from one public space to another</a:t>
            </a:r>
          </a:p>
          <a:p>
            <a:pPr marL="742950" lvl="2" indent="-342900"/>
            <a:endParaRPr lang="en-US" dirty="0" smtClean="0">
              <a:latin typeface="Times New Roman" pitchFamily="18" charset="0"/>
              <a:ea typeface="굴림" charset="-127"/>
              <a:cs typeface="Times New Roman" pitchFamily="18" charset="0"/>
            </a:endParaRPr>
          </a:p>
        </p:txBody>
      </p:sp>
      <p:sp>
        <p:nvSpPr>
          <p:cNvPr id="8" name="TextBox 7"/>
          <p:cNvSpPr txBox="1"/>
          <p:nvPr/>
        </p:nvSpPr>
        <p:spPr>
          <a:xfrm>
            <a:off x="4191000" y="6400800"/>
            <a:ext cx="867545" cy="307777"/>
          </a:xfrm>
          <a:prstGeom prst="rect">
            <a:avLst/>
          </a:prstGeom>
          <a:noFill/>
        </p:spPr>
        <p:txBody>
          <a:bodyPr wrap="none" rtlCol="0">
            <a:spAutoFit/>
          </a:bodyPr>
          <a:lstStyle/>
          <a:p>
            <a:r>
              <a:rPr lang="en-US" sz="1400" dirty="0" smtClean="0">
                <a:latin typeface="Times New Roman" pitchFamily="18" charset="0"/>
                <a:cs typeface="Times New Roman" pitchFamily="18" charset="0"/>
              </a:rPr>
              <a:t>Slide 120</a:t>
            </a:r>
            <a:endParaRPr lang="en-US" sz="1400" dirty="0">
              <a:latin typeface="Times New Roman" pitchFamily="18" charset="0"/>
              <a:cs typeface="Times New Roman" pitchFamily="18" charset="0"/>
            </a:endParaRPr>
          </a:p>
        </p:txBody>
      </p:sp>
      <p:grpSp>
        <p:nvGrpSpPr>
          <p:cNvPr id="38" name="Group 112"/>
          <p:cNvGrpSpPr>
            <a:grpSpLocks/>
          </p:cNvGrpSpPr>
          <p:nvPr/>
        </p:nvGrpSpPr>
        <p:grpSpPr bwMode="auto">
          <a:xfrm rot="1585161">
            <a:off x="1323086" y="4604159"/>
            <a:ext cx="1889125" cy="1595437"/>
            <a:chOff x="589" y="2432"/>
            <a:chExt cx="1406" cy="1406"/>
          </a:xfrm>
        </p:grpSpPr>
        <p:sp>
          <p:nvSpPr>
            <p:cNvPr id="39" name="Oval 113"/>
            <p:cNvSpPr>
              <a:spLocks noChangeArrowheads="1"/>
            </p:cNvSpPr>
            <p:nvPr/>
          </p:nvSpPr>
          <p:spPr bwMode="auto">
            <a:xfrm>
              <a:off x="1179" y="3069"/>
              <a:ext cx="182" cy="181"/>
            </a:xfrm>
            <a:prstGeom prst="ellipse">
              <a:avLst/>
            </a:prstGeom>
            <a:gradFill rotWithShape="1">
              <a:gsLst>
                <a:gs pos="0">
                  <a:srgbClr val="001800"/>
                </a:gs>
                <a:gs pos="100000">
                  <a:srgbClr val="003300"/>
                </a:gs>
              </a:gsLst>
              <a:path path="shape">
                <a:fillToRect l="50000" t="50000" r="50000" b="50000"/>
              </a:path>
            </a:gradFill>
            <a:ln w="12700">
              <a:solidFill>
                <a:schemeClr val="tx1"/>
              </a:solidFill>
              <a:round/>
              <a:headEnd type="none" w="sm" len="sm"/>
              <a:tailEnd type="none" w="lg" len="med"/>
            </a:ln>
          </p:spPr>
          <p:txBody>
            <a:bodyPr wrap="none" anchor="ctr"/>
            <a:lstStyle/>
            <a:p>
              <a:pPr algn="ctr" eaLnBrk="0" latinLnBrk="0" hangingPunct="0"/>
              <a:r>
                <a:rPr kumimoji="0" lang="en-US" altLang="ko-KR" sz="1400" b="1">
                  <a:solidFill>
                    <a:schemeClr val="bg1"/>
                  </a:solidFill>
                  <a:latin typeface="Arial" charset="0"/>
                </a:rPr>
                <a:t>M</a:t>
              </a:r>
            </a:p>
          </p:txBody>
        </p:sp>
        <p:sp>
          <p:nvSpPr>
            <p:cNvPr id="40" name="Line 114"/>
            <p:cNvSpPr>
              <a:spLocks noChangeShapeType="1"/>
            </p:cNvSpPr>
            <p:nvPr/>
          </p:nvSpPr>
          <p:spPr bwMode="auto">
            <a:xfrm flipV="1">
              <a:off x="1315" y="2751"/>
              <a:ext cx="0" cy="318"/>
            </a:xfrm>
            <a:prstGeom prst="line">
              <a:avLst/>
            </a:prstGeom>
            <a:noFill/>
            <a:ln w="38100">
              <a:solidFill>
                <a:srgbClr val="003300"/>
              </a:solidFill>
              <a:round/>
              <a:headEnd type="triangle" w="med" len="med"/>
              <a:tailEnd type="triangle" w="med" len="med"/>
            </a:ln>
          </p:spPr>
          <p:txBody>
            <a:bodyPr/>
            <a:lstStyle/>
            <a:p>
              <a:endParaRPr lang="en-US"/>
            </a:p>
          </p:txBody>
        </p:sp>
        <p:sp>
          <p:nvSpPr>
            <p:cNvPr id="41" name="Oval 115"/>
            <p:cNvSpPr>
              <a:spLocks noChangeArrowheads="1"/>
            </p:cNvSpPr>
            <p:nvPr/>
          </p:nvSpPr>
          <p:spPr bwMode="auto">
            <a:xfrm>
              <a:off x="680" y="3069"/>
              <a:ext cx="182" cy="181"/>
            </a:xfrm>
            <a:prstGeom prst="ellipse">
              <a:avLst/>
            </a:prstGeom>
            <a:gradFill rotWithShape="1">
              <a:gsLst>
                <a:gs pos="0">
                  <a:srgbClr val="003300"/>
                </a:gs>
                <a:gs pos="100000">
                  <a:srgbClr val="446944"/>
                </a:gs>
              </a:gsLst>
              <a:path path="shape">
                <a:fillToRect l="50000" t="50000" r="50000" b="50000"/>
              </a:path>
            </a:gradFill>
            <a:ln w="12700" algn="ctr">
              <a:solidFill>
                <a:schemeClr val="tx1"/>
              </a:solidFill>
              <a:round/>
              <a:headEnd type="none" w="sm" len="sm"/>
              <a:tailEnd type="none" w="lg" len="med"/>
            </a:ln>
          </p:spPr>
          <p:txBody>
            <a:bodyPr wrap="none" anchor="ctr"/>
            <a:lstStyle/>
            <a:p>
              <a:pPr algn="ctr" eaLnBrk="0" latinLnBrk="0" hangingPunct="0"/>
              <a:r>
                <a:rPr kumimoji="0" lang="en-US" altLang="ko-KR" sz="1400" b="1">
                  <a:solidFill>
                    <a:schemeClr val="bg1"/>
                  </a:solidFill>
                  <a:latin typeface="Arial" charset="0"/>
                </a:rPr>
                <a:t>S</a:t>
              </a:r>
            </a:p>
          </p:txBody>
        </p:sp>
        <p:sp>
          <p:nvSpPr>
            <p:cNvPr id="42" name="Oval 116"/>
            <p:cNvSpPr>
              <a:spLocks noChangeArrowheads="1"/>
            </p:cNvSpPr>
            <p:nvPr/>
          </p:nvSpPr>
          <p:spPr bwMode="auto">
            <a:xfrm>
              <a:off x="1179" y="2569"/>
              <a:ext cx="182" cy="181"/>
            </a:xfrm>
            <a:prstGeom prst="ellipse">
              <a:avLst/>
            </a:prstGeom>
            <a:gradFill rotWithShape="1">
              <a:gsLst>
                <a:gs pos="0">
                  <a:srgbClr val="003300"/>
                </a:gs>
                <a:gs pos="100000">
                  <a:srgbClr val="446944"/>
                </a:gs>
              </a:gsLst>
              <a:path path="shape">
                <a:fillToRect l="50000" t="50000" r="50000" b="50000"/>
              </a:path>
            </a:gradFill>
            <a:ln w="12700" algn="ctr">
              <a:solidFill>
                <a:schemeClr val="tx1"/>
              </a:solidFill>
              <a:round/>
              <a:headEnd type="none" w="sm" len="sm"/>
              <a:tailEnd type="none" w="lg" len="med"/>
            </a:ln>
          </p:spPr>
          <p:txBody>
            <a:bodyPr wrap="none" anchor="ctr"/>
            <a:lstStyle/>
            <a:p>
              <a:pPr algn="ctr" eaLnBrk="0" latinLnBrk="0" hangingPunct="0"/>
              <a:r>
                <a:rPr kumimoji="0" lang="en-US" altLang="ko-KR" sz="1400" b="1">
                  <a:solidFill>
                    <a:schemeClr val="bg1"/>
                  </a:solidFill>
                  <a:latin typeface="Arial" charset="0"/>
                </a:rPr>
                <a:t>S</a:t>
              </a:r>
            </a:p>
          </p:txBody>
        </p:sp>
        <p:sp>
          <p:nvSpPr>
            <p:cNvPr id="43" name="Oval 117"/>
            <p:cNvSpPr>
              <a:spLocks noChangeArrowheads="1"/>
            </p:cNvSpPr>
            <p:nvPr/>
          </p:nvSpPr>
          <p:spPr bwMode="auto">
            <a:xfrm>
              <a:off x="1179" y="3568"/>
              <a:ext cx="182" cy="181"/>
            </a:xfrm>
            <a:prstGeom prst="ellipse">
              <a:avLst/>
            </a:prstGeom>
            <a:gradFill rotWithShape="1">
              <a:gsLst>
                <a:gs pos="0">
                  <a:srgbClr val="003300"/>
                </a:gs>
                <a:gs pos="100000">
                  <a:srgbClr val="446944"/>
                </a:gs>
              </a:gsLst>
              <a:path path="shape">
                <a:fillToRect l="50000" t="50000" r="50000" b="50000"/>
              </a:path>
            </a:gradFill>
            <a:ln w="12700" algn="ctr">
              <a:solidFill>
                <a:schemeClr val="tx1"/>
              </a:solidFill>
              <a:round/>
              <a:headEnd type="none" w="sm" len="sm"/>
              <a:tailEnd type="none" w="lg" len="med"/>
            </a:ln>
          </p:spPr>
          <p:txBody>
            <a:bodyPr wrap="none" anchor="ctr"/>
            <a:lstStyle/>
            <a:p>
              <a:pPr algn="ctr" eaLnBrk="0" latinLnBrk="0" hangingPunct="0"/>
              <a:r>
                <a:rPr kumimoji="0" lang="en-US" altLang="ko-KR" sz="1400" b="1">
                  <a:solidFill>
                    <a:schemeClr val="bg1"/>
                  </a:solidFill>
                  <a:latin typeface="Arial" charset="0"/>
                </a:rPr>
                <a:t>S</a:t>
              </a:r>
            </a:p>
          </p:txBody>
        </p:sp>
        <p:sp>
          <p:nvSpPr>
            <p:cNvPr id="44" name="Line 118"/>
            <p:cNvSpPr>
              <a:spLocks noChangeShapeType="1"/>
            </p:cNvSpPr>
            <p:nvPr/>
          </p:nvSpPr>
          <p:spPr bwMode="auto">
            <a:xfrm flipH="1" flipV="1">
              <a:off x="862" y="3204"/>
              <a:ext cx="318" cy="1"/>
            </a:xfrm>
            <a:prstGeom prst="line">
              <a:avLst/>
            </a:prstGeom>
            <a:noFill/>
            <a:ln w="38100">
              <a:solidFill>
                <a:srgbClr val="00B050"/>
              </a:solidFill>
              <a:prstDash val="sysDot"/>
              <a:round/>
              <a:headEnd type="none" w="sm" len="sm"/>
              <a:tailEnd type="triangle" w="med" len="med"/>
            </a:ln>
          </p:spPr>
          <p:txBody>
            <a:bodyPr/>
            <a:lstStyle/>
            <a:p>
              <a:endParaRPr lang="en-US"/>
            </a:p>
          </p:txBody>
        </p:sp>
        <p:sp>
          <p:nvSpPr>
            <p:cNvPr id="45" name="Line 119"/>
            <p:cNvSpPr>
              <a:spLocks noChangeShapeType="1"/>
            </p:cNvSpPr>
            <p:nvPr/>
          </p:nvSpPr>
          <p:spPr bwMode="auto">
            <a:xfrm flipH="1" flipV="1">
              <a:off x="1224" y="2751"/>
              <a:ext cx="1" cy="317"/>
            </a:xfrm>
            <a:prstGeom prst="line">
              <a:avLst/>
            </a:prstGeom>
            <a:noFill/>
            <a:ln w="38100">
              <a:solidFill>
                <a:srgbClr val="00B050"/>
              </a:solidFill>
              <a:prstDash val="sysDot"/>
              <a:round/>
              <a:headEnd type="none" w="sm" len="sm"/>
              <a:tailEnd type="triangle" w="med" len="med"/>
            </a:ln>
          </p:spPr>
          <p:txBody>
            <a:bodyPr/>
            <a:lstStyle/>
            <a:p>
              <a:endParaRPr lang="en-US"/>
            </a:p>
          </p:txBody>
        </p:sp>
        <p:sp>
          <p:nvSpPr>
            <p:cNvPr id="46" name="Line 120"/>
            <p:cNvSpPr>
              <a:spLocks noChangeShapeType="1"/>
            </p:cNvSpPr>
            <p:nvPr/>
          </p:nvSpPr>
          <p:spPr bwMode="auto">
            <a:xfrm flipH="1">
              <a:off x="1315" y="3250"/>
              <a:ext cx="1" cy="317"/>
            </a:xfrm>
            <a:prstGeom prst="line">
              <a:avLst/>
            </a:prstGeom>
            <a:noFill/>
            <a:ln w="38100">
              <a:solidFill>
                <a:srgbClr val="00B050"/>
              </a:solidFill>
              <a:prstDash val="sysDot"/>
              <a:round/>
              <a:headEnd type="none" w="sm" len="sm"/>
              <a:tailEnd type="triangle" w="med" len="med"/>
            </a:ln>
          </p:spPr>
          <p:txBody>
            <a:bodyPr/>
            <a:lstStyle/>
            <a:p>
              <a:endParaRPr lang="en-US"/>
            </a:p>
          </p:txBody>
        </p:sp>
        <p:sp>
          <p:nvSpPr>
            <p:cNvPr id="47" name="Line 121"/>
            <p:cNvSpPr>
              <a:spLocks noChangeShapeType="1"/>
            </p:cNvSpPr>
            <p:nvPr/>
          </p:nvSpPr>
          <p:spPr bwMode="auto">
            <a:xfrm flipH="1" flipV="1">
              <a:off x="862" y="3114"/>
              <a:ext cx="317" cy="1"/>
            </a:xfrm>
            <a:prstGeom prst="line">
              <a:avLst/>
            </a:prstGeom>
            <a:noFill/>
            <a:ln w="38100">
              <a:solidFill>
                <a:srgbClr val="003300"/>
              </a:solidFill>
              <a:round/>
              <a:headEnd type="triangle" w="med" len="med"/>
              <a:tailEnd type="triangle" w="med" len="med"/>
            </a:ln>
          </p:spPr>
          <p:txBody>
            <a:bodyPr/>
            <a:lstStyle/>
            <a:p>
              <a:endParaRPr lang="en-US"/>
            </a:p>
          </p:txBody>
        </p:sp>
        <p:sp>
          <p:nvSpPr>
            <p:cNvPr id="48" name="Line 122"/>
            <p:cNvSpPr>
              <a:spLocks noChangeShapeType="1"/>
            </p:cNvSpPr>
            <p:nvPr/>
          </p:nvSpPr>
          <p:spPr bwMode="auto">
            <a:xfrm flipH="1">
              <a:off x="1224" y="3251"/>
              <a:ext cx="1" cy="316"/>
            </a:xfrm>
            <a:prstGeom prst="line">
              <a:avLst/>
            </a:prstGeom>
            <a:noFill/>
            <a:ln w="38100">
              <a:solidFill>
                <a:srgbClr val="003300"/>
              </a:solidFill>
              <a:round/>
              <a:headEnd type="triangle" w="med" len="med"/>
              <a:tailEnd type="triangle" w="med" len="med"/>
            </a:ln>
          </p:spPr>
          <p:txBody>
            <a:bodyPr/>
            <a:lstStyle/>
            <a:p>
              <a:endParaRPr lang="en-US"/>
            </a:p>
          </p:txBody>
        </p:sp>
        <p:sp>
          <p:nvSpPr>
            <p:cNvPr id="49" name="Oval 123"/>
            <p:cNvSpPr>
              <a:spLocks noChangeArrowheads="1"/>
            </p:cNvSpPr>
            <p:nvPr/>
          </p:nvSpPr>
          <p:spPr bwMode="auto">
            <a:xfrm>
              <a:off x="1678" y="3068"/>
              <a:ext cx="182" cy="181"/>
            </a:xfrm>
            <a:prstGeom prst="ellipse">
              <a:avLst/>
            </a:prstGeom>
            <a:gradFill rotWithShape="1">
              <a:gsLst>
                <a:gs pos="0">
                  <a:srgbClr val="003300"/>
                </a:gs>
                <a:gs pos="100000">
                  <a:srgbClr val="446944"/>
                </a:gs>
              </a:gsLst>
              <a:path path="shape">
                <a:fillToRect l="50000" t="50000" r="50000" b="50000"/>
              </a:path>
            </a:gradFill>
            <a:ln w="12700" algn="ctr">
              <a:solidFill>
                <a:schemeClr val="tx1"/>
              </a:solidFill>
              <a:round/>
              <a:headEnd type="none" w="sm" len="sm"/>
              <a:tailEnd type="none" w="lg" len="med"/>
            </a:ln>
          </p:spPr>
          <p:txBody>
            <a:bodyPr wrap="none" anchor="ctr"/>
            <a:lstStyle/>
            <a:p>
              <a:pPr algn="ctr" eaLnBrk="0" latinLnBrk="0" hangingPunct="0"/>
              <a:r>
                <a:rPr kumimoji="0" lang="en-US" altLang="ko-KR" sz="1400" b="1">
                  <a:solidFill>
                    <a:schemeClr val="bg1"/>
                  </a:solidFill>
                  <a:latin typeface="Arial" charset="0"/>
                </a:rPr>
                <a:t>S</a:t>
              </a:r>
            </a:p>
          </p:txBody>
        </p:sp>
        <p:sp>
          <p:nvSpPr>
            <p:cNvPr id="50" name="Line 124"/>
            <p:cNvSpPr>
              <a:spLocks noChangeShapeType="1"/>
            </p:cNvSpPr>
            <p:nvPr/>
          </p:nvSpPr>
          <p:spPr bwMode="auto">
            <a:xfrm flipV="1">
              <a:off x="1360" y="3202"/>
              <a:ext cx="363" cy="2"/>
            </a:xfrm>
            <a:prstGeom prst="line">
              <a:avLst/>
            </a:prstGeom>
            <a:noFill/>
            <a:ln w="38100">
              <a:solidFill>
                <a:srgbClr val="003300"/>
              </a:solidFill>
              <a:round/>
              <a:headEnd type="triangle" w="med" len="med"/>
              <a:tailEnd type="triangle" w="med" len="med"/>
            </a:ln>
          </p:spPr>
          <p:txBody>
            <a:bodyPr/>
            <a:lstStyle/>
            <a:p>
              <a:endParaRPr lang="en-US"/>
            </a:p>
          </p:txBody>
        </p:sp>
        <p:sp>
          <p:nvSpPr>
            <p:cNvPr id="51" name="Line 125"/>
            <p:cNvSpPr>
              <a:spLocks noChangeShapeType="1"/>
            </p:cNvSpPr>
            <p:nvPr/>
          </p:nvSpPr>
          <p:spPr bwMode="auto">
            <a:xfrm flipV="1">
              <a:off x="1361" y="3113"/>
              <a:ext cx="317" cy="1"/>
            </a:xfrm>
            <a:prstGeom prst="line">
              <a:avLst/>
            </a:prstGeom>
            <a:noFill/>
            <a:ln w="38100">
              <a:solidFill>
                <a:srgbClr val="00B050"/>
              </a:solidFill>
              <a:prstDash val="sysDot"/>
              <a:round/>
              <a:headEnd type="none" w="sm" len="sm"/>
              <a:tailEnd type="triangle" w="med" len="med"/>
            </a:ln>
          </p:spPr>
          <p:txBody>
            <a:bodyPr/>
            <a:lstStyle/>
            <a:p>
              <a:endParaRPr lang="en-US"/>
            </a:p>
          </p:txBody>
        </p:sp>
        <p:sp>
          <p:nvSpPr>
            <p:cNvPr id="52" name="Oval 126"/>
            <p:cNvSpPr>
              <a:spLocks noChangeArrowheads="1"/>
            </p:cNvSpPr>
            <p:nvPr/>
          </p:nvSpPr>
          <p:spPr bwMode="auto">
            <a:xfrm>
              <a:off x="589" y="2432"/>
              <a:ext cx="1406" cy="1406"/>
            </a:xfrm>
            <a:prstGeom prst="ellipse">
              <a:avLst/>
            </a:prstGeom>
            <a:noFill/>
            <a:ln w="12700">
              <a:solidFill>
                <a:schemeClr val="tx1"/>
              </a:solidFill>
              <a:round/>
              <a:headEnd type="none" w="sm" len="sm"/>
              <a:tailEnd type="none" w="lg" len="med"/>
            </a:ln>
          </p:spPr>
          <p:txBody>
            <a:bodyPr wrap="none" anchor="ctr"/>
            <a:lstStyle/>
            <a:p>
              <a:pPr eaLnBrk="0" latinLnBrk="0" hangingPunct="0"/>
              <a:endParaRPr kumimoji="0" lang="ko-KR" altLang="en-US"/>
            </a:p>
          </p:txBody>
        </p:sp>
      </p:grpSp>
      <p:grpSp>
        <p:nvGrpSpPr>
          <p:cNvPr id="53" name="Group 127"/>
          <p:cNvGrpSpPr>
            <a:grpSpLocks/>
          </p:cNvGrpSpPr>
          <p:nvPr/>
        </p:nvGrpSpPr>
        <p:grpSpPr bwMode="auto">
          <a:xfrm>
            <a:off x="2437884" y="4618832"/>
            <a:ext cx="2149101" cy="1728787"/>
            <a:chOff x="1370" y="2436"/>
            <a:chExt cx="1684" cy="1580"/>
          </a:xfrm>
        </p:grpSpPr>
        <p:sp>
          <p:nvSpPr>
            <p:cNvPr id="54" name="Line 128"/>
            <p:cNvSpPr>
              <a:spLocks noChangeShapeType="1"/>
            </p:cNvSpPr>
            <p:nvPr/>
          </p:nvSpPr>
          <p:spPr bwMode="auto">
            <a:xfrm flipV="1">
              <a:off x="1370" y="3090"/>
              <a:ext cx="861" cy="1"/>
            </a:xfrm>
            <a:prstGeom prst="line">
              <a:avLst/>
            </a:prstGeom>
            <a:noFill/>
            <a:ln w="38100">
              <a:solidFill>
                <a:srgbClr val="00B050"/>
              </a:solidFill>
              <a:prstDash val="sysDot"/>
              <a:round/>
              <a:headEnd type="triangle" w="med" len="med"/>
              <a:tailEnd type="triangle" w="med" len="med"/>
            </a:ln>
          </p:spPr>
          <p:txBody>
            <a:bodyPr/>
            <a:lstStyle/>
            <a:p>
              <a:endParaRPr lang="en-US"/>
            </a:p>
          </p:txBody>
        </p:sp>
        <p:grpSp>
          <p:nvGrpSpPr>
            <p:cNvPr id="55" name="Group 129"/>
            <p:cNvGrpSpPr>
              <a:grpSpLocks/>
            </p:cNvGrpSpPr>
            <p:nvPr/>
          </p:nvGrpSpPr>
          <p:grpSpPr bwMode="auto">
            <a:xfrm rot="970090">
              <a:off x="2079" y="2436"/>
              <a:ext cx="975" cy="1580"/>
              <a:chOff x="2079" y="2371"/>
              <a:chExt cx="975" cy="1580"/>
            </a:xfrm>
          </p:grpSpPr>
          <p:sp>
            <p:nvSpPr>
              <p:cNvPr id="56" name="Oval 130"/>
              <p:cNvSpPr>
                <a:spLocks noChangeArrowheads="1"/>
              </p:cNvSpPr>
              <p:nvPr/>
            </p:nvSpPr>
            <p:spPr bwMode="auto">
              <a:xfrm>
                <a:off x="2222" y="3069"/>
                <a:ext cx="182" cy="181"/>
              </a:xfrm>
              <a:prstGeom prst="ellipse">
                <a:avLst/>
              </a:prstGeom>
              <a:gradFill rotWithShape="1">
                <a:gsLst>
                  <a:gs pos="0">
                    <a:srgbClr val="000047"/>
                  </a:gs>
                  <a:gs pos="100000">
                    <a:srgbClr val="000099"/>
                  </a:gs>
                </a:gsLst>
                <a:path path="shape">
                  <a:fillToRect l="50000" t="50000" r="50000" b="50000"/>
                </a:path>
              </a:gradFill>
              <a:ln w="12700" algn="ctr">
                <a:solidFill>
                  <a:schemeClr val="tx1"/>
                </a:solidFill>
                <a:round/>
                <a:headEnd type="none" w="sm" len="sm"/>
                <a:tailEnd type="none" w="lg" len="med"/>
              </a:ln>
            </p:spPr>
            <p:txBody>
              <a:bodyPr wrap="none" anchor="ctr"/>
              <a:lstStyle/>
              <a:p>
                <a:pPr algn="ctr" eaLnBrk="0" latinLnBrk="0" hangingPunct="0"/>
                <a:r>
                  <a:rPr kumimoji="0" lang="en-US" altLang="ko-KR" sz="1400" b="1">
                    <a:solidFill>
                      <a:schemeClr val="bg1"/>
                    </a:solidFill>
                    <a:latin typeface="Arial" charset="0"/>
                  </a:rPr>
                  <a:t>M</a:t>
                </a:r>
              </a:p>
            </p:txBody>
          </p:sp>
          <p:sp>
            <p:nvSpPr>
              <p:cNvPr id="57" name="Oval 131"/>
              <p:cNvSpPr>
                <a:spLocks noChangeArrowheads="1"/>
              </p:cNvSpPr>
              <p:nvPr/>
            </p:nvSpPr>
            <p:spPr bwMode="auto">
              <a:xfrm>
                <a:off x="2720" y="3069"/>
                <a:ext cx="182" cy="181"/>
              </a:xfrm>
              <a:prstGeom prst="ellipse">
                <a:avLst/>
              </a:prstGeom>
              <a:gradFill rotWithShape="1">
                <a:gsLst>
                  <a:gs pos="0">
                    <a:srgbClr val="0101FF"/>
                  </a:gs>
                  <a:gs pos="100000">
                    <a:srgbClr val="4545FF"/>
                  </a:gs>
                </a:gsLst>
                <a:path path="shape">
                  <a:fillToRect l="50000" t="50000" r="50000" b="50000"/>
                </a:path>
              </a:gradFill>
              <a:ln w="12700" algn="ctr">
                <a:solidFill>
                  <a:schemeClr val="tx1"/>
                </a:solidFill>
                <a:round/>
                <a:headEnd type="none" w="sm" len="sm"/>
                <a:tailEnd type="none" w="lg" len="med"/>
              </a:ln>
            </p:spPr>
            <p:txBody>
              <a:bodyPr wrap="none" anchor="ctr"/>
              <a:lstStyle/>
              <a:p>
                <a:pPr algn="ctr" eaLnBrk="0" latinLnBrk="0" hangingPunct="0"/>
                <a:r>
                  <a:rPr kumimoji="0" lang="en-US" altLang="ko-KR" sz="1400" b="1">
                    <a:solidFill>
                      <a:schemeClr val="bg1"/>
                    </a:solidFill>
                    <a:latin typeface="Arial" charset="0"/>
                  </a:rPr>
                  <a:t>S</a:t>
                </a:r>
              </a:p>
            </p:txBody>
          </p:sp>
          <p:sp>
            <p:nvSpPr>
              <p:cNvPr id="58" name="Oval 132"/>
              <p:cNvSpPr>
                <a:spLocks noChangeArrowheads="1"/>
              </p:cNvSpPr>
              <p:nvPr/>
            </p:nvSpPr>
            <p:spPr bwMode="auto">
              <a:xfrm>
                <a:off x="2222" y="2569"/>
                <a:ext cx="182" cy="181"/>
              </a:xfrm>
              <a:prstGeom prst="ellipse">
                <a:avLst/>
              </a:prstGeom>
              <a:gradFill rotWithShape="1">
                <a:gsLst>
                  <a:gs pos="0">
                    <a:srgbClr val="0101FF"/>
                  </a:gs>
                  <a:gs pos="100000">
                    <a:srgbClr val="4545FF"/>
                  </a:gs>
                </a:gsLst>
                <a:path path="shape">
                  <a:fillToRect l="50000" t="50000" r="50000" b="50000"/>
                </a:path>
              </a:gradFill>
              <a:ln w="12700" algn="ctr">
                <a:solidFill>
                  <a:schemeClr val="tx1"/>
                </a:solidFill>
                <a:round/>
                <a:headEnd type="none" w="sm" len="sm"/>
                <a:tailEnd type="none" w="lg" len="med"/>
              </a:ln>
            </p:spPr>
            <p:txBody>
              <a:bodyPr wrap="none" anchor="ctr"/>
              <a:lstStyle/>
              <a:p>
                <a:pPr algn="ctr" eaLnBrk="0" latinLnBrk="0" hangingPunct="0"/>
                <a:r>
                  <a:rPr kumimoji="0" lang="en-US" altLang="ko-KR" sz="1400" b="1">
                    <a:solidFill>
                      <a:schemeClr val="bg1"/>
                    </a:solidFill>
                    <a:latin typeface="Arial" charset="0"/>
                  </a:rPr>
                  <a:t>S</a:t>
                </a:r>
              </a:p>
            </p:txBody>
          </p:sp>
          <p:sp>
            <p:nvSpPr>
              <p:cNvPr id="59" name="Oval 133"/>
              <p:cNvSpPr>
                <a:spLocks noChangeArrowheads="1"/>
              </p:cNvSpPr>
              <p:nvPr/>
            </p:nvSpPr>
            <p:spPr bwMode="auto">
              <a:xfrm>
                <a:off x="2222" y="3568"/>
                <a:ext cx="182" cy="181"/>
              </a:xfrm>
              <a:prstGeom prst="ellipse">
                <a:avLst/>
              </a:prstGeom>
              <a:gradFill rotWithShape="1">
                <a:gsLst>
                  <a:gs pos="0">
                    <a:srgbClr val="0101FF"/>
                  </a:gs>
                  <a:gs pos="100000">
                    <a:srgbClr val="4545FF"/>
                  </a:gs>
                </a:gsLst>
                <a:path path="shape">
                  <a:fillToRect l="50000" t="50000" r="50000" b="50000"/>
                </a:path>
              </a:gradFill>
              <a:ln w="12700" algn="ctr">
                <a:solidFill>
                  <a:schemeClr val="tx1"/>
                </a:solidFill>
                <a:round/>
                <a:headEnd type="none" w="sm" len="sm"/>
                <a:tailEnd type="none" w="lg" len="med"/>
              </a:ln>
            </p:spPr>
            <p:txBody>
              <a:bodyPr wrap="none" anchor="ctr"/>
              <a:lstStyle/>
              <a:p>
                <a:pPr algn="ctr" eaLnBrk="0" latinLnBrk="0" hangingPunct="0"/>
                <a:r>
                  <a:rPr kumimoji="0" lang="en-US" altLang="ko-KR" sz="1400" b="1">
                    <a:solidFill>
                      <a:schemeClr val="bg1"/>
                    </a:solidFill>
                    <a:latin typeface="Arial" charset="0"/>
                  </a:rPr>
                  <a:t>S</a:t>
                </a:r>
              </a:p>
            </p:txBody>
          </p:sp>
          <p:sp>
            <p:nvSpPr>
              <p:cNvPr id="60" name="Line 134"/>
              <p:cNvSpPr>
                <a:spLocks noChangeShapeType="1"/>
              </p:cNvSpPr>
              <p:nvPr/>
            </p:nvSpPr>
            <p:spPr bwMode="auto">
              <a:xfrm>
                <a:off x="2358" y="3249"/>
                <a:ext cx="0" cy="318"/>
              </a:xfrm>
              <a:prstGeom prst="line">
                <a:avLst/>
              </a:prstGeom>
              <a:noFill/>
              <a:ln w="38100">
                <a:solidFill>
                  <a:srgbClr val="00B050"/>
                </a:solidFill>
                <a:prstDash val="sysDot"/>
                <a:round/>
                <a:headEnd type="none" w="sm" len="sm"/>
                <a:tailEnd type="triangle" w="med" len="med"/>
              </a:ln>
            </p:spPr>
            <p:txBody>
              <a:bodyPr/>
              <a:lstStyle/>
              <a:p>
                <a:endParaRPr lang="en-US"/>
              </a:p>
            </p:txBody>
          </p:sp>
          <p:sp>
            <p:nvSpPr>
              <p:cNvPr id="61" name="Line 135"/>
              <p:cNvSpPr>
                <a:spLocks noChangeShapeType="1"/>
              </p:cNvSpPr>
              <p:nvPr/>
            </p:nvSpPr>
            <p:spPr bwMode="auto">
              <a:xfrm flipH="1" flipV="1">
                <a:off x="2357" y="2751"/>
                <a:ext cx="1" cy="318"/>
              </a:xfrm>
              <a:prstGeom prst="line">
                <a:avLst/>
              </a:prstGeom>
              <a:noFill/>
              <a:ln w="38100">
                <a:solidFill>
                  <a:srgbClr val="000099"/>
                </a:solidFill>
                <a:round/>
                <a:headEnd type="triangle" w="med" len="med"/>
                <a:tailEnd type="triangle" w="med" len="med"/>
              </a:ln>
            </p:spPr>
            <p:txBody>
              <a:bodyPr/>
              <a:lstStyle/>
              <a:p>
                <a:endParaRPr lang="en-US"/>
              </a:p>
            </p:txBody>
          </p:sp>
          <p:sp>
            <p:nvSpPr>
              <p:cNvPr id="62" name="Line 136"/>
              <p:cNvSpPr>
                <a:spLocks noChangeShapeType="1"/>
              </p:cNvSpPr>
              <p:nvPr/>
            </p:nvSpPr>
            <p:spPr bwMode="auto">
              <a:xfrm flipH="1">
                <a:off x="2267" y="3250"/>
                <a:ext cx="1" cy="317"/>
              </a:xfrm>
              <a:prstGeom prst="line">
                <a:avLst/>
              </a:prstGeom>
              <a:noFill/>
              <a:ln w="38100">
                <a:solidFill>
                  <a:srgbClr val="000099"/>
                </a:solidFill>
                <a:round/>
                <a:headEnd type="triangle" w="med" len="med"/>
                <a:tailEnd type="triangle" w="med" len="med"/>
              </a:ln>
            </p:spPr>
            <p:txBody>
              <a:bodyPr/>
              <a:lstStyle/>
              <a:p>
                <a:endParaRPr lang="en-US"/>
              </a:p>
            </p:txBody>
          </p:sp>
          <p:sp>
            <p:nvSpPr>
              <p:cNvPr id="63" name="Line 137"/>
              <p:cNvSpPr>
                <a:spLocks noChangeShapeType="1"/>
              </p:cNvSpPr>
              <p:nvPr/>
            </p:nvSpPr>
            <p:spPr bwMode="auto">
              <a:xfrm flipV="1">
                <a:off x="2358" y="3204"/>
                <a:ext cx="363" cy="2"/>
              </a:xfrm>
              <a:prstGeom prst="line">
                <a:avLst/>
              </a:prstGeom>
              <a:noFill/>
              <a:ln w="38100">
                <a:solidFill>
                  <a:srgbClr val="000099"/>
                </a:solidFill>
                <a:round/>
                <a:headEnd type="triangle" w="med" len="med"/>
                <a:tailEnd type="triangle" w="med" len="med"/>
              </a:ln>
            </p:spPr>
            <p:txBody>
              <a:bodyPr/>
              <a:lstStyle/>
              <a:p>
                <a:endParaRPr lang="en-US"/>
              </a:p>
            </p:txBody>
          </p:sp>
          <p:sp>
            <p:nvSpPr>
              <p:cNvPr id="64" name="Line 138"/>
              <p:cNvSpPr>
                <a:spLocks noChangeShapeType="1"/>
              </p:cNvSpPr>
              <p:nvPr/>
            </p:nvSpPr>
            <p:spPr bwMode="auto">
              <a:xfrm flipH="1" flipV="1">
                <a:off x="2267" y="2751"/>
                <a:ext cx="1" cy="317"/>
              </a:xfrm>
              <a:prstGeom prst="line">
                <a:avLst/>
              </a:prstGeom>
              <a:noFill/>
              <a:ln w="38100">
                <a:solidFill>
                  <a:srgbClr val="00B050"/>
                </a:solidFill>
                <a:prstDash val="sysDot"/>
                <a:round/>
                <a:headEnd type="none" w="sm" len="sm"/>
                <a:tailEnd type="triangle" w="med" len="med"/>
              </a:ln>
            </p:spPr>
            <p:txBody>
              <a:bodyPr/>
              <a:lstStyle/>
              <a:p>
                <a:endParaRPr lang="en-US"/>
              </a:p>
            </p:txBody>
          </p:sp>
          <p:sp>
            <p:nvSpPr>
              <p:cNvPr id="65" name="Line 139"/>
              <p:cNvSpPr>
                <a:spLocks noChangeShapeType="1"/>
              </p:cNvSpPr>
              <p:nvPr/>
            </p:nvSpPr>
            <p:spPr bwMode="auto">
              <a:xfrm>
                <a:off x="2403" y="3113"/>
                <a:ext cx="318" cy="0"/>
              </a:xfrm>
              <a:prstGeom prst="line">
                <a:avLst/>
              </a:prstGeom>
              <a:noFill/>
              <a:ln w="38100">
                <a:solidFill>
                  <a:srgbClr val="00B050"/>
                </a:solidFill>
                <a:prstDash val="sysDot"/>
                <a:round/>
                <a:headEnd type="none" w="sm" len="sm"/>
                <a:tailEnd type="triangle" w="med" len="med"/>
              </a:ln>
            </p:spPr>
            <p:txBody>
              <a:bodyPr/>
              <a:lstStyle/>
              <a:p>
                <a:endParaRPr lang="en-US"/>
              </a:p>
            </p:txBody>
          </p:sp>
          <p:sp>
            <p:nvSpPr>
              <p:cNvPr id="66" name="Freeform 140"/>
              <p:cNvSpPr>
                <a:spLocks/>
              </p:cNvSpPr>
              <p:nvPr/>
            </p:nvSpPr>
            <p:spPr bwMode="auto">
              <a:xfrm>
                <a:off x="2079" y="2371"/>
                <a:ext cx="975" cy="1580"/>
              </a:xfrm>
              <a:custGeom>
                <a:avLst/>
                <a:gdLst>
                  <a:gd name="T0" fmla="*/ 7 w 975"/>
                  <a:gd name="T1" fmla="*/ 741 h 1580"/>
                  <a:gd name="T2" fmla="*/ 98 w 975"/>
                  <a:gd name="T3" fmla="*/ 106 h 1580"/>
                  <a:gd name="T4" fmla="*/ 461 w 975"/>
                  <a:gd name="T5" fmla="*/ 106 h 1580"/>
                  <a:gd name="T6" fmla="*/ 960 w 975"/>
                  <a:gd name="T7" fmla="*/ 741 h 1580"/>
                  <a:gd name="T8" fmla="*/ 551 w 975"/>
                  <a:gd name="T9" fmla="*/ 1421 h 1580"/>
                  <a:gd name="T10" fmla="*/ 143 w 975"/>
                  <a:gd name="T11" fmla="*/ 1467 h 1580"/>
                  <a:gd name="T12" fmla="*/ 7 w 975"/>
                  <a:gd name="T13" fmla="*/ 741 h 1580"/>
                  <a:gd name="T14" fmla="*/ 0 60000 65536"/>
                  <a:gd name="T15" fmla="*/ 0 60000 65536"/>
                  <a:gd name="T16" fmla="*/ 0 60000 65536"/>
                  <a:gd name="T17" fmla="*/ 0 60000 65536"/>
                  <a:gd name="T18" fmla="*/ 0 60000 65536"/>
                  <a:gd name="T19" fmla="*/ 0 60000 65536"/>
                  <a:gd name="T20" fmla="*/ 0 60000 65536"/>
                  <a:gd name="T21" fmla="*/ 0 w 975"/>
                  <a:gd name="T22" fmla="*/ 0 h 1580"/>
                  <a:gd name="T23" fmla="*/ 975 w 975"/>
                  <a:gd name="T24" fmla="*/ 1580 h 158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75" h="1580">
                    <a:moveTo>
                      <a:pt x="7" y="741"/>
                    </a:moveTo>
                    <a:cubicBezTo>
                      <a:pt x="0" y="514"/>
                      <a:pt x="22" y="212"/>
                      <a:pt x="98" y="106"/>
                    </a:cubicBezTo>
                    <a:cubicBezTo>
                      <a:pt x="174" y="0"/>
                      <a:pt x="317" y="0"/>
                      <a:pt x="461" y="106"/>
                    </a:cubicBezTo>
                    <a:cubicBezTo>
                      <a:pt x="605" y="212"/>
                      <a:pt x="945" y="522"/>
                      <a:pt x="960" y="741"/>
                    </a:cubicBezTo>
                    <a:cubicBezTo>
                      <a:pt x="975" y="960"/>
                      <a:pt x="687" y="1300"/>
                      <a:pt x="551" y="1421"/>
                    </a:cubicBezTo>
                    <a:cubicBezTo>
                      <a:pt x="415" y="1542"/>
                      <a:pt x="234" y="1580"/>
                      <a:pt x="143" y="1467"/>
                    </a:cubicBezTo>
                    <a:cubicBezTo>
                      <a:pt x="52" y="1354"/>
                      <a:pt x="14" y="968"/>
                      <a:pt x="7" y="741"/>
                    </a:cubicBezTo>
                    <a:close/>
                  </a:path>
                </a:pathLst>
              </a:custGeom>
              <a:noFill/>
              <a:ln w="12700" cap="flat" cmpd="sng">
                <a:solidFill>
                  <a:schemeClr val="tx1"/>
                </a:solidFill>
                <a:prstDash val="solid"/>
                <a:round/>
                <a:headEnd type="none" w="sm" len="sm"/>
                <a:tailEnd type="none" w="lg" len="med"/>
              </a:ln>
            </p:spPr>
            <p:txBody>
              <a:bodyPr/>
              <a:lstStyle/>
              <a:p>
                <a:endParaRPr lang="en-US"/>
              </a:p>
            </p:txBody>
          </p:sp>
        </p:grpSp>
      </p:grpSp>
      <p:grpSp>
        <p:nvGrpSpPr>
          <p:cNvPr id="67" name="Group 141"/>
          <p:cNvGrpSpPr>
            <a:grpSpLocks/>
          </p:cNvGrpSpPr>
          <p:nvPr/>
        </p:nvGrpSpPr>
        <p:grpSpPr bwMode="auto">
          <a:xfrm>
            <a:off x="3809515" y="4618832"/>
            <a:ext cx="2293816" cy="1728787"/>
            <a:chOff x="2358" y="2428"/>
            <a:chExt cx="1819" cy="1580"/>
          </a:xfrm>
        </p:grpSpPr>
        <p:sp>
          <p:nvSpPr>
            <p:cNvPr id="68" name="Line 142"/>
            <p:cNvSpPr>
              <a:spLocks noChangeShapeType="1"/>
            </p:cNvSpPr>
            <p:nvPr/>
          </p:nvSpPr>
          <p:spPr bwMode="auto">
            <a:xfrm>
              <a:off x="2358" y="3082"/>
              <a:ext cx="931" cy="0"/>
            </a:xfrm>
            <a:prstGeom prst="line">
              <a:avLst/>
            </a:prstGeom>
            <a:noFill/>
            <a:ln w="38100">
              <a:solidFill>
                <a:srgbClr val="00B050"/>
              </a:solidFill>
              <a:prstDash val="sysDot"/>
              <a:round/>
              <a:headEnd type="triangle" w="med" len="med"/>
              <a:tailEnd type="triangle" w="med" len="med"/>
            </a:ln>
          </p:spPr>
          <p:txBody>
            <a:bodyPr/>
            <a:lstStyle/>
            <a:p>
              <a:endParaRPr lang="en-US"/>
            </a:p>
          </p:txBody>
        </p:sp>
        <p:grpSp>
          <p:nvGrpSpPr>
            <p:cNvPr id="69" name="Group 143"/>
            <p:cNvGrpSpPr>
              <a:grpSpLocks/>
            </p:cNvGrpSpPr>
            <p:nvPr/>
          </p:nvGrpSpPr>
          <p:grpSpPr bwMode="auto">
            <a:xfrm rot="1056023">
              <a:off x="3202" y="2428"/>
              <a:ext cx="975" cy="1580"/>
              <a:chOff x="3129" y="2341"/>
              <a:chExt cx="975" cy="1580"/>
            </a:xfrm>
          </p:grpSpPr>
          <p:sp>
            <p:nvSpPr>
              <p:cNvPr id="70" name="Oval 144"/>
              <p:cNvSpPr>
                <a:spLocks noChangeArrowheads="1"/>
              </p:cNvSpPr>
              <p:nvPr/>
            </p:nvSpPr>
            <p:spPr bwMode="auto">
              <a:xfrm>
                <a:off x="3266" y="3068"/>
                <a:ext cx="182" cy="181"/>
              </a:xfrm>
              <a:prstGeom prst="ellipse">
                <a:avLst/>
              </a:prstGeom>
              <a:gradFill rotWithShape="1">
                <a:gsLst>
                  <a:gs pos="0">
                    <a:srgbClr val="2F1800"/>
                  </a:gs>
                  <a:gs pos="100000">
                    <a:srgbClr val="663300"/>
                  </a:gs>
                </a:gsLst>
                <a:path path="shape">
                  <a:fillToRect l="50000" t="50000" r="50000" b="50000"/>
                </a:path>
              </a:gradFill>
              <a:ln w="12700" algn="ctr">
                <a:solidFill>
                  <a:schemeClr val="tx1"/>
                </a:solidFill>
                <a:round/>
                <a:headEnd type="none" w="sm" len="sm"/>
                <a:tailEnd type="none" w="lg" len="med"/>
              </a:ln>
            </p:spPr>
            <p:txBody>
              <a:bodyPr wrap="none" anchor="ctr"/>
              <a:lstStyle/>
              <a:p>
                <a:pPr algn="ctr" eaLnBrk="0" latinLnBrk="0" hangingPunct="0"/>
                <a:r>
                  <a:rPr kumimoji="0" lang="en-US" altLang="ko-KR" sz="1400" b="1">
                    <a:solidFill>
                      <a:schemeClr val="bg1"/>
                    </a:solidFill>
                    <a:latin typeface="Arial" charset="0"/>
                  </a:rPr>
                  <a:t>M</a:t>
                </a:r>
              </a:p>
            </p:txBody>
          </p:sp>
          <p:sp>
            <p:nvSpPr>
              <p:cNvPr id="71" name="Oval 145"/>
              <p:cNvSpPr>
                <a:spLocks noChangeArrowheads="1"/>
              </p:cNvSpPr>
              <p:nvPr/>
            </p:nvSpPr>
            <p:spPr bwMode="auto">
              <a:xfrm>
                <a:off x="3764" y="3068"/>
                <a:ext cx="182" cy="181"/>
              </a:xfrm>
              <a:prstGeom prst="ellipse">
                <a:avLst/>
              </a:prstGeom>
              <a:gradFill rotWithShape="1">
                <a:gsLst>
                  <a:gs pos="0">
                    <a:srgbClr val="924900"/>
                  </a:gs>
                  <a:gs pos="100000">
                    <a:srgbClr val="AF7A44"/>
                  </a:gs>
                </a:gsLst>
                <a:path path="shape">
                  <a:fillToRect l="50000" t="50000" r="50000" b="50000"/>
                </a:path>
              </a:gradFill>
              <a:ln w="12700" algn="ctr">
                <a:solidFill>
                  <a:schemeClr val="tx1"/>
                </a:solidFill>
                <a:round/>
                <a:headEnd type="none" w="sm" len="sm"/>
                <a:tailEnd type="none" w="lg" len="med"/>
              </a:ln>
            </p:spPr>
            <p:txBody>
              <a:bodyPr wrap="none" anchor="ctr"/>
              <a:lstStyle/>
              <a:p>
                <a:pPr algn="ctr" eaLnBrk="0" latinLnBrk="0" hangingPunct="0"/>
                <a:r>
                  <a:rPr kumimoji="0" lang="en-US" altLang="ko-KR" sz="1400" b="1">
                    <a:solidFill>
                      <a:schemeClr val="bg1"/>
                    </a:solidFill>
                    <a:latin typeface="Arial" charset="0"/>
                  </a:rPr>
                  <a:t>S</a:t>
                </a:r>
              </a:p>
            </p:txBody>
          </p:sp>
          <p:sp>
            <p:nvSpPr>
              <p:cNvPr id="72" name="Oval 146"/>
              <p:cNvSpPr>
                <a:spLocks noChangeArrowheads="1"/>
              </p:cNvSpPr>
              <p:nvPr/>
            </p:nvSpPr>
            <p:spPr bwMode="auto">
              <a:xfrm>
                <a:off x="3266" y="2568"/>
                <a:ext cx="182" cy="181"/>
              </a:xfrm>
              <a:prstGeom prst="ellipse">
                <a:avLst/>
              </a:prstGeom>
              <a:gradFill rotWithShape="1">
                <a:gsLst>
                  <a:gs pos="0">
                    <a:srgbClr val="924900"/>
                  </a:gs>
                  <a:gs pos="100000">
                    <a:srgbClr val="AF7A44"/>
                  </a:gs>
                </a:gsLst>
                <a:path path="shape">
                  <a:fillToRect l="50000" t="50000" r="50000" b="50000"/>
                </a:path>
              </a:gradFill>
              <a:ln w="12700" algn="ctr">
                <a:solidFill>
                  <a:schemeClr val="tx1"/>
                </a:solidFill>
                <a:round/>
                <a:headEnd type="none" w="sm" len="sm"/>
                <a:tailEnd type="none" w="lg" len="med"/>
              </a:ln>
            </p:spPr>
            <p:txBody>
              <a:bodyPr wrap="none" anchor="ctr"/>
              <a:lstStyle/>
              <a:p>
                <a:pPr algn="ctr" eaLnBrk="0" latinLnBrk="0" hangingPunct="0"/>
                <a:r>
                  <a:rPr kumimoji="0" lang="en-US" altLang="ko-KR" sz="1400" b="1">
                    <a:solidFill>
                      <a:schemeClr val="bg1"/>
                    </a:solidFill>
                    <a:latin typeface="Arial" charset="0"/>
                  </a:rPr>
                  <a:t>S</a:t>
                </a:r>
              </a:p>
            </p:txBody>
          </p:sp>
          <p:sp>
            <p:nvSpPr>
              <p:cNvPr id="73" name="Oval 147"/>
              <p:cNvSpPr>
                <a:spLocks noChangeArrowheads="1"/>
              </p:cNvSpPr>
              <p:nvPr/>
            </p:nvSpPr>
            <p:spPr bwMode="auto">
              <a:xfrm>
                <a:off x="3266" y="3567"/>
                <a:ext cx="182" cy="181"/>
              </a:xfrm>
              <a:prstGeom prst="ellipse">
                <a:avLst/>
              </a:prstGeom>
              <a:gradFill rotWithShape="1">
                <a:gsLst>
                  <a:gs pos="0">
                    <a:srgbClr val="924900"/>
                  </a:gs>
                  <a:gs pos="100000">
                    <a:srgbClr val="AF7A44"/>
                  </a:gs>
                </a:gsLst>
                <a:path path="shape">
                  <a:fillToRect l="50000" t="50000" r="50000" b="50000"/>
                </a:path>
              </a:gradFill>
              <a:ln w="12700" algn="ctr">
                <a:solidFill>
                  <a:schemeClr val="tx1"/>
                </a:solidFill>
                <a:round/>
                <a:headEnd type="none" w="sm" len="sm"/>
                <a:tailEnd type="none" w="lg" len="med"/>
              </a:ln>
            </p:spPr>
            <p:txBody>
              <a:bodyPr wrap="none" anchor="ctr"/>
              <a:lstStyle/>
              <a:p>
                <a:pPr algn="ctr" eaLnBrk="0" latinLnBrk="0" hangingPunct="0"/>
                <a:r>
                  <a:rPr kumimoji="0" lang="en-US" altLang="ko-KR" sz="1400" b="1">
                    <a:solidFill>
                      <a:schemeClr val="bg1"/>
                    </a:solidFill>
                    <a:latin typeface="Arial" charset="0"/>
                  </a:rPr>
                  <a:t>S</a:t>
                </a:r>
              </a:p>
            </p:txBody>
          </p:sp>
          <p:sp>
            <p:nvSpPr>
              <p:cNvPr id="74" name="Line 148"/>
              <p:cNvSpPr>
                <a:spLocks noChangeShapeType="1"/>
              </p:cNvSpPr>
              <p:nvPr/>
            </p:nvSpPr>
            <p:spPr bwMode="auto">
              <a:xfrm flipH="1" flipV="1">
                <a:off x="3401" y="2750"/>
                <a:ext cx="1" cy="318"/>
              </a:xfrm>
              <a:prstGeom prst="line">
                <a:avLst/>
              </a:prstGeom>
              <a:noFill/>
              <a:ln w="38100">
                <a:solidFill>
                  <a:srgbClr val="663300"/>
                </a:solidFill>
                <a:round/>
                <a:headEnd type="triangle" w="med" len="med"/>
                <a:tailEnd type="triangle" w="med" len="med"/>
              </a:ln>
            </p:spPr>
            <p:txBody>
              <a:bodyPr/>
              <a:lstStyle/>
              <a:p>
                <a:endParaRPr lang="en-US"/>
              </a:p>
            </p:txBody>
          </p:sp>
          <p:sp>
            <p:nvSpPr>
              <p:cNvPr id="75" name="Line 149"/>
              <p:cNvSpPr>
                <a:spLocks noChangeShapeType="1"/>
              </p:cNvSpPr>
              <p:nvPr/>
            </p:nvSpPr>
            <p:spPr bwMode="auto">
              <a:xfrm flipH="1">
                <a:off x="3311" y="3249"/>
                <a:ext cx="1" cy="317"/>
              </a:xfrm>
              <a:prstGeom prst="line">
                <a:avLst/>
              </a:prstGeom>
              <a:noFill/>
              <a:ln w="38100">
                <a:solidFill>
                  <a:srgbClr val="663300"/>
                </a:solidFill>
                <a:round/>
                <a:headEnd type="triangle" w="med" len="med"/>
                <a:tailEnd type="triangle" w="med" len="med"/>
              </a:ln>
            </p:spPr>
            <p:txBody>
              <a:bodyPr/>
              <a:lstStyle/>
              <a:p>
                <a:endParaRPr lang="en-US"/>
              </a:p>
            </p:txBody>
          </p:sp>
          <p:sp>
            <p:nvSpPr>
              <p:cNvPr id="76" name="Line 150"/>
              <p:cNvSpPr>
                <a:spLocks noChangeShapeType="1"/>
              </p:cNvSpPr>
              <p:nvPr/>
            </p:nvSpPr>
            <p:spPr bwMode="auto">
              <a:xfrm flipV="1">
                <a:off x="3402" y="3203"/>
                <a:ext cx="363" cy="2"/>
              </a:xfrm>
              <a:prstGeom prst="line">
                <a:avLst/>
              </a:prstGeom>
              <a:noFill/>
              <a:ln w="38100">
                <a:solidFill>
                  <a:srgbClr val="663300"/>
                </a:solidFill>
                <a:round/>
                <a:headEnd type="triangle" w="med" len="med"/>
                <a:tailEnd type="triangle" w="med" len="med"/>
              </a:ln>
            </p:spPr>
            <p:txBody>
              <a:bodyPr/>
              <a:lstStyle/>
              <a:p>
                <a:endParaRPr lang="en-US"/>
              </a:p>
            </p:txBody>
          </p:sp>
          <p:sp>
            <p:nvSpPr>
              <p:cNvPr id="77" name="Line 151"/>
              <p:cNvSpPr>
                <a:spLocks noChangeShapeType="1"/>
              </p:cNvSpPr>
              <p:nvPr/>
            </p:nvSpPr>
            <p:spPr bwMode="auto">
              <a:xfrm flipH="1" flipV="1">
                <a:off x="3311" y="2750"/>
                <a:ext cx="1" cy="317"/>
              </a:xfrm>
              <a:prstGeom prst="line">
                <a:avLst/>
              </a:prstGeom>
              <a:noFill/>
              <a:ln w="38100">
                <a:solidFill>
                  <a:srgbClr val="00B050"/>
                </a:solidFill>
                <a:prstDash val="sysDot"/>
                <a:round/>
                <a:headEnd type="none" w="sm" len="sm"/>
                <a:tailEnd type="triangle" w="med" len="med"/>
              </a:ln>
            </p:spPr>
            <p:txBody>
              <a:bodyPr/>
              <a:lstStyle/>
              <a:p>
                <a:endParaRPr lang="en-US"/>
              </a:p>
            </p:txBody>
          </p:sp>
          <p:sp>
            <p:nvSpPr>
              <p:cNvPr id="78" name="Line 152"/>
              <p:cNvSpPr>
                <a:spLocks noChangeShapeType="1"/>
              </p:cNvSpPr>
              <p:nvPr/>
            </p:nvSpPr>
            <p:spPr bwMode="auto">
              <a:xfrm>
                <a:off x="3447" y="3112"/>
                <a:ext cx="318" cy="0"/>
              </a:xfrm>
              <a:prstGeom prst="line">
                <a:avLst/>
              </a:prstGeom>
              <a:noFill/>
              <a:ln w="38100">
                <a:solidFill>
                  <a:srgbClr val="00CC66"/>
                </a:solidFill>
                <a:prstDash val="sysDot"/>
                <a:round/>
                <a:headEnd type="none" w="sm" len="sm"/>
                <a:tailEnd type="triangle" w="med" len="med"/>
              </a:ln>
            </p:spPr>
            <p:txBody>
              <a:bodyPr/>
              <a:lstStyle/>
              <a:p>
                <a:endParaRPr lang="en-US"/>
              </a:p>
            </p:txBody>
          </p:sp>
          <p:sp>
            <p:nvSpPr>
              <p:cNvPr id="79" name="Line 153"/>
              <p:cNvSpPr>
                <a:spLocks noChangeShapeType="1"/>
              </p:cNvSpPr>
              <p:nvPr/>
            </p:nvSpPr>
            <p:spPr bwMode="auto">
              <a:xfrm>
                <a:off x="3402" y="3249"/>
                <a:ext cx="0" cy="318"/>
              </a:xfrm>
              <a:prstGeom prst="line">
                <a:avLst/>
              </a:prstGeom>
              <a:noFill/>
              <a:ln w="38100">
                <a:solidFill>
                  <a:srgbClr val="00B050"/>
                </a:solidFill>
                <a:prstDash val="sysDot"/>
                <a:round/>
                <a:headEnd type="none" w="sm" len="sm"/>
                <a:tailEnd type="triangle" w="med" len="med"/>
              </a:ln>
            </p:spPr>
            <p:txBody>
              <a:bodyPr/>
              <a:lstStyle/>
              <a:p>
                <a:endParaRPr lang="en-US"/>
              </a:p>
            </p:txBody>
          </p:sp>
          <p:sp>
            <p:nvSpPr>
              <p:cNvPr id="80" name="Freeform 154"/>
              <p:cNvSpPr>
                <a:spLocks/>
              </p:cNvSpPr>
              <p:nvPr/>
            </p:nvSpPr>
            <p:spPr bwMode="auto">
              <a:xfrm>
                <a:off x="3129" y="2341"/>
                <a:ext cx="975" cy="1580"/>
              </a:xfrm>
              <a:custGeom>
                <a:avLst/>
                <a:gdLst>
                  <a:gd name="T0" fmla="*/ 7 w 975"/>
                  <a:gd name="T1" fmla="*/ 741 h 1580"/>
                  <a:gd name="T2" fmla="*/ 98 w 975"/>
                  <a:gd name="T3" fmla="*/ 106 h 1580"/>
                  <a:gd name="T4" fmla="*/ 461 w 975"/>
                  <a:gd name="T5" fmla="*/ 106 h 1580"/>
                  <a:gd name="T6" fmla="*/ 960 w 975"/>
                  <a:gd name="T7" fmla="*/ 741 h 1580"/>
                  <a:gd name="T8" fmla="*/ 551 w 975"/>
                  <a:gd name="T9" fmla="*/ 1421 h 1580"/>
                  <a:gd name="T10" fmla="*/ 143 w 975"/>
                  <a:gd name="T11" fmla="*/ 1467 h 1580"/>
                  <a:gd name="T12" fmla="*/ 7 w 975"/>
                  <a:gd name="T13" fmla="*/ 741 h 1580"/>
                  <a:gd name="T14" fmla="*/ 0 60000 65536"/>
                  <a:gd name="T15" fmla="*/ 0 60000 65536"/>
                  <a:gd name="T16" fmla="*/ 0 60000 65536"/>
                  <a:gd name="T17" fmla="*/ 0 60000 65536"/>
                  <a:gd name="T18" fmla="*/ 0 60000 65536"/>
                  <a:gd name="T19" fmla="*/ 0 60000 65536"/>
                  <a:gd name="T20" fmla="*/ 0 60000 65536"/>
                  <a:gd name="T21" fmla="*/ 0 w 975"/>
                  <a:gd name="T22" fmla="*/ 0 h 1580"/>
                  <a:gd name="T23" fmla="*/ 975 w 975"/>
                  <a:gd name="T24" fmla="*/ 1580 h 158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75" h="1580">
                    <a:moveTo>
                      <a:pt x="7" y="741"/>
                    </a:moveTo>
                    <a:cubicBezTo>
                      <a:pt x="0" y="514"/>
                      <a:pt x="22" y="212"/>
                      <a:pt x="98" y="106"/>
                    </a:cubicBezTo>
                    <a:cubicBezTo>
                      <a:pt x="174" y="0"/>
                      <a:pt x="317" y="0"/>
                      <a:pt x="461" y="106"/>
                    </a:cubicBezTo>
                    <a:cubicBezTo>
                      <a:pt x="605" y="212"/>
                      <a:pt x="945" y="522"/>
                      <a:pt x="960" y="741"/>
                    </a:cubicBezTo>
                    <a:cubicBezTo>
                      <a:pt x="975" y="960"/>
                      <a:pt x="687" y="1300"/>
                      <a:pt x="551" y="1421"/>
                    </a:cubicBezTo>
                    <a:cubicBezTo>
                      <a:pt x="415" y="1542"/>
                      <a:pt x="234" y="1580"/>
                      <a:pt x="143" y="1467"/>
                    </a:cubicBezTo>
                    <a:cubicBezTo>
                      <a:pt x="52" y="1354"/>
                      <a:pt x="14" y="968"/>
                      <a:pt x="7" y="741"/>
                    </a:cubicBezTo>
                    <a:close/>
                  </a:path>
                </a:pathLst>
              </a:custGeom>
              <a:noFill/>
              <a:ln w="12700" cap="flat" cmpd="sng">
                <a:solidFill>
                  <a:schemeClr val="tx1"/>
                </a:solidFill>
                <a:prstDash val="solid"/>
                <a:round/>
                <a:headEnd type="none" w="sm" len="sm"/>
                <a:tailEnd type="none" w="lg" len="med"/>
              </a:ln>
            </p:spPr>
            <p:txBody>
              <a:bodyPr/>
              <a:lstStyle/>
              <a:p>
                <a:endParaRPr lang="en-US"/>
              </a:p>
            </p:txBody>
          </p:sp>
        </p:grpSp>
      </p:grpSp>
      <p:grpSp>
        <p:nvGrpSpPr>
          <p:cNvPr id="81" name="Group 157"/>
          <p:cNvGrpSpPr>
            <a:grpSpLocks/>
          </p:cNvGrpSpPr>
          <p:nvPr/>
        </p:nvGrpSpPr>
        <p:grpSpPr bwMode="auto">
          <a:xfrm>
            <a:off x="5257307" y="4612096"/>
            <a:ext cx="2263182" cy="1728788"/>
            <a:chOff x="3455" y="2432"/>
            <a:chExt cx="1825" cy="1580"/>
          </a:xfrm>
        </p:grpSpPr>
        <p:sp>
          <p:nvSpPr>
            <p:cNvPr id="82" name="Line 158"/>
            <p:cNvSpPr>
              <a:spLocks noChangeShapeType="1"/>
            </p:cNvSpPr>
            <p:nvPr/>
          </p:nvSpPr>
          <p:spPr bwMode="auto">
            <a:xfrm>
              <a:off x="3455" y="3092"/>
              <a:ext cx="1021" cy="0"/>
            </a:xfrm>
            <a:prstGeom prst="line">
              <a:avLst/>
            </a:prstGeom>
            <a:noFill/>
            <a:ln w="38100">
              <a:solidFill>
                <a:srgbClr val="00B050"/>
              </a:solidFill>
              <a:prstDash val="sysDot"/>
              <a:round/>
              <a:headEnd type="triangle" w="med" len="med"/>
              <a:tailEnd type="triangle" w="med" len="med"/>
            </a:ln>
          </p:spPr>
          <p:txBody>
            <a:bodyPr/>
            <a:lstStyle/>
            <a:p>
              <a:endParaRPr lang="en-US"/>
            </a:p>
          </p:txBody>
        </p:sp>
        <p:grpSp>
          <p:nvGrpSpPr>
            <p:cNvPr id="83" name="Group 159"/>
            <p:cNvGrpSpPr>
              <a:grpSpLocks/>
            </p:cNvGrpSpPr>
            <p:nvPr/>
          </p:nvGrpSpPr>
          <p:grpSpPr bwMode="auto">
            <a:xfrm rot="861294">
              <a:off x="4305" y="2432"/>
              <a:ext cx="975" cy="1580"/>
              <a:chOff x="4218" y="2386"/>
              <a:chExt cx="975" cy="1580"/>
            </a:xfrm>
          </p:grpSpPr>
          <p:sp>
            <p:nvSpPr>
              <p:cNvPr id="84" name="Oval 160"/>
              <p:cNvSpPr>
                <a:spLocks noChangeArrowheads="1"/>
              </p:cNvSpPr>
              <p:nvPr/>
            </p:nvSpPr>
            <p:spPr bwMode="auto">
              <a:xfrm>
                <a:off x="4355" y="3068"/>
                <a:ext cx="182" cy="181"/>
              </a:xfrm>
              <a:prstGeom prst="ellipse">
                <a:avLst/>
              </a:prstGeom>
              <a:gradFill rotWithShape="1">
                <a:gsLst>
                  <a:gs pos="0">
                    <a:srgbClr val="2F002F"/>
                  </a:gs>
                  <a:gs pos="100000">
                    <a:srgbClr val="660066"/>
                  </a:gs>
                </a:gsLst>
                <a:path path="shape">
                  <a:fillToRect l="50000" t="50000" r="50000" b="50000"/>
                </a:path>
              </a:gradFill>
              <a:ln w="12700" algn="ctr">
                <a:solidFill>
                  <a:schemeClr val="tx1"/>
                </a:solidFill>
                <a:round/>
                <a:headEnd type="none" w="sm" len="sm"/>
                <a:tailEnd type="none" w="lg" len="med"/>
              </a:ln>
            </p:spPr>
            <p:txBody>
              <a:bodyPr wrap="none" anchor="ctr"/>
              <a:lstStyle/>
              <a:p>
                <a:pPr algn="ctr" eaLnBrk="0" latinLnBrk="0" hangingPunct="0"/>
                <a:r>
                  <a:rPr kumimoji="0" lang="en-US" altLang="ko-KR" sz="1400" b="1">
                    <a:solidFill>
                      <a:schemeClr val="bg1"/>
                    </a:solidFill>
                    <a:latin typeface="Arial" charset="0"/>
                  </a:rPr>
                  <a:t>M</a:t>
                </a:r>
              </a:p>
            </p:txBody>
          </p:sp>
          <p:sp>
            <p:nvSpPr>
              <p:cNvPr id="85" name="Oval 161"/>
              <p:cNvSpPr>
                <a:spLocks noChangeArrowheads="1"/>
              </p:cNvSpPr>
              <p:nvPr/>
            </p:nvSpPr>
            <p:spPr bwMode="auto">
              <a:xfrm>
                <a:off x="4853" y="3068"/>
                <a:ext cx="182" cy="181"/>
              </a:xfrm>
              <a:prstGeom prst="ellipse">
                <a:avLst/>
              </a:prstGeom>
              <a:gradFill rotWithShape="1">
                <a:gsLst>
                  <a:gs pos="0">
                    <a:srgbClr val="CC00CC"/>
                  </a:gs>
                  <a:gs pos="100000">
                    <a:srgbClr val="5E005E"/>
                  </a:gs>
                </a:gsLst>
                <a:path path="shape">
                  <a:fillToRect l="50000" t="50000" r="50000" b="50000"/>
                </a:path>
              </a:gradFill>
              <a:ln w="12700" algn="ctr">
                <a:solidFill>
                  <a:schemeClr val="tx1"/>
                </a:solidFill>
                <a:round/>
                <a:headEnd type="none" w="sm" len="sm"/>
                <a:tailEnd type="none" w="lg" len="med"/>
              </a:ln>
            </p:spPr>
            <p:txBody>
              <a:bodyPr wrap="none" anchor="ctr"/>
              <a:lstStyle/>
              <a:p>
                <a:pPr algn="ctr" eaLnBrk="0" latinLnBrk="0" hangingPunct="0"/>
                <a:r>
                  <a:rPr kumimoji="0" lang="en-US" altLang="ko-KR" sz="1400" b="1">
                    <a:solidFill>
                      <a:schemeClr val="bg1"/>
                    </a:solidFill>
                    <a:latin typeface="Arial" charset="0"/>
                  </a:rPr>
                  <a:t>S</a:t>
                </a:r>
              </a:p>
            </p:txBody>
          </p:sp>
          <p:sp>
            <p:nvSpPr>
              <p:cNvPr id="86" name="Oval 162"/>
              <p:cNvSpPr>
                <a:spLocks noChangeArrowheads="1"/>
              </p:cNvSpPr>
              <p:nvPr/>
            </p:nvSpPr>
            <p:spPr bwMode="auto">
              <a:xfrm>
                <a:off x="4355" y="2568"/>
                <a:ext cx="182" cy="181"/>
              </a:xfrm>
              <a:prstGeom prst="ellipse">
                <a:avLst/>
              </a:prstGeom>
              <a:gradFill rotWithShape="1">
                <a:gsLst>
                  <a:gs pos="0">
                    <a:srgbClr val="CC00CC"/>
                  </a:gs>
                  <a:gs pos="100000">
                    <a:srgbClr val="5E005E"/>
                  </a:gs>
                </a:gsLst>
                <a:path path="shape">
                  <a:fillToRect l="50000" t="50000" r="50000" b="50000"/>
                </a:path>
              </a:gradFill>
              <a:ln w="12700" algn="ctr">
                <a:solidFill>
                  <a:schemeClr val="tx1"/>
                </a:solidFill>
                <a:round/>
                <a:headEnd type="none" w="sm" len="sm"/>
                <a:tailEnd type="none" w="lg" len="med"/>
              </a:ln>
            </p:spPr>
            <p:txBody>
              <a:bodyPr wrap="none" anchor="ctr"/>
              <a:lstStyle/>
              <a:p>
                <a:pPr algn="ctr" eaLnBrk="0" latinLnBrk="0" hangingPunct="0"/>
                <a:r>
                  <a:rPr kumimoji="0" lang="en-US" altLang="ko-KR" sz="1400" b="1">
                    <a:solidFill>
                      <a:schemeClr val="bg1"/>
                    </a:solidFill>
                    <a:latin typeface="Arial" charset="0"/>
                  </a:rPr>
                  <a:t>S</a:t>
                </a:r>
              </a:p>
            </p:txBody>
          </p:sp>
          <p:sp>
            <p:nvSpPr>
              <p:cNvPr id="87" name="Oval 163"/>
              <p:cNvSpPr>
                <a:spLocks noChangeArrowheads="1"/>
              </p:cNvSpPr>
              <p:nvPr/>
            </p:nvSpPr>
            <p:spPr bwMode="auto">
              <a:xfrm>
                <a:off x="4355" y="3567"/>
                <a:ext cx="182" cy="181"/>
              </a:xfrm>
              <a:prstGeom prst="ellipse">
                <a:avLst/>
              </a:prstGeom>
              <a:gradFill rotWithShape="1">
                <a:gsLst>
                  <a:gs pos="0">
                    <a:srgbClr val="CC00CC"/>
                  </a:gs>
                  <a:gs pos="100000">
                    <a:srgbClr val="5E005E"/>
                  </a:gs>
                </a:gsLst>
                <a:path path="shape">
                  <a:fillToRect l="50000" t="50000" r="50000" b="50000"/>
                </a:path>
              </a:gradFill>
              <a:ln w="12700" algn="ctr">
                <a:solidFill>
                  <a:schemeClr val="tx1"/>
                </a:solidFill>
                <a:round/>
                <a:headEnd type="none" w="sm" len="sm"/>
                <a:tailEnd type="none" w="lg" len="med"/>
              </a:ln>
            </p:spPr>
            <p:txBody>
              <a:bodyPr wrap="none" anchor="ctr"/>
              <a:lstStyle/>
              <a:p>
                <a:pPr algn="ctr" eaLnBrk="0" latinLnBrk="0" hangingPunct="0"/>
                <a:r>
                  <a:rPr kumimoji="0" lang="en-US" altLang="ko-KR" sz="1400" b="1">
                    <a:solidFill>
                      <a:schemeClr val="bg1"/>
                    </a:solidFill>
                    <a:latin typeface="Arial" charset="0"/>
                  </a:rPr>
                  <a:t>S</a:t>
                </a:r>
              </a:p>
            </p:txBody>
          </p:sp>
          <p:sp>
            <p:nvSpPr>
              <p:cNvPr id="88" name="Line 164"/>
              <p:cNvSpPr>
                <a:spLocks noChangeShapeType="1"/>
              </p:cNvSpPr>
              <p:nvPr/>
            </p:nvSpPr>
            <p:spPr bwMode="auto">
              <a:xfrm>
                <a:off x="4491" y="3248"/>
                <a:ext cx="0" cy="318"/>
              </a:xfrm>
              <a:prstGeom prst="line">
                <a:avLst/>
              </a:prstGeom>
              <a:noFill/>
              <a:ln w="38100">
                <a:solidFill>
                  <a:srgbClr val="00B050"/>
                </a:solidFill>
                <a:prstDash val="sysDot"/>
                <a:round/>
                <a:headEnd type="none" w="sm" len="sm"/>
                <a:tailEnd type="triangle" w="med" len="med"/>
              </a:ln>
            </p:spPr>
            <p:txBody>
              <a:bodyPr/>
              <a:lstStyle/>
              <a:p>
                <a:endParaRPr lang="en-US"/>
              </a:p>
            </p:txBody>
          </p:sp>
          <p:sp>
            <p:nvSpPr>
              <p:cNvPr id="89" name="Line 165"/>
              <p:cNvSpPr>
                <a:spLocks noChangeShapeType="1"/>
              </p:cNvSpPr>
              <p:nvPr/>
            </p:nvSpPr>
            <p:spPr bwMode="auto">
              <a:xfrm flipH="1" flipV="1">
                <a:off x="4490" y="2750"/>
                <a:ext cx="1" cy="318"/>
              </a:xfrm>
              <a:prstGeom prst="line">
                <a:avLst/>
              </a:prstGeom>
              <a:noFill/>
              <a:ln w="38100">
                <a:solidFill>
                  <a:srgbClr val="660066"/>
                </a:solidFill>
                <a:round/>
                <a:headEnd type="triangle" w="med" len="med"/>
                <a:tailEnd type="triangle" w="med" len="med"/>
              </a:ln>
            </p:spPr>
            <p:txBody>
              <a:bodyPr/>
              <a:lstStyle/>
              <a:p>
                <a:endParaRPr lang="en-US"/>
              </a:p>
            </p:txBody>
          </p:sp>
          <p:sp>
            <p:nvSpPr>
              <p:cNvPr id="90" name="Line 166"/>
              <p:cNvSpPr>
                <a:spLocks noChangeShapeType="1"/>
              </p:cNvSpPr>
              <p:nvPr/>
            </p:nvSpPr>
            <p:spPr bwMode="auto">
              <a:xfrm flipH="1">
                <a:off x="4400" y="3249"/>
                <a:ext cx="1" cy="317"/>
              </a:xfrm>
              <a:prstGeom prst="line">
                <a:avLst/>
              </a:prstGeom>
              <a:noFill/>
              <a:ln w="38100">
                <a:solidFill>
                  <a:srgbClr val="660066"/>
                </a:solidFill>
                <a:round/>
                <a:headEnd type="triangle" w="med" len="med"/>
                <a:tailEnd type="triangle" w="med" len="med"/>
              </a:ln>
            </p:spPr>
            <p:txBody>
              <a:bodyPr/>
              <a:lstStyle/>
              <a:p>
                <a:endParaRPr lang="en-US"/>
              </a:p>
            </p:txBody>
          </p:sp>
          <p:sp>
            <p:nvSpPr>
              <p:cNvPr id="91" name="Line 167"/>
              <p:cNvSpPr>
                <a:spLocks noChangeShapeType="1"/>
              </p:cNvSpPr>
              <p:nvPr/>
            </p:nvSpPr>
            <p:spPr bwMode="auto">
              <a:xfrm flipV="1">
                <a:off x="4491" y="3203"/>
                <a:ext cx="363" cy="2"/>
              </a:xfrm>
              <a:prstGeom prst="line">
                <a:avLst/>
              </a:prstGeom>
              <a:noFill/>
              <a:ln w="38100">
                <a:solidFill>
                  <a:srgbClr val="660066"/>
                </a:solidFill>
                <a:round/>
                <a:headEnd type="triangle" w="med" len="med"/>
                <a:tailEnd type="triangle" w="med" len="med"/>
              </a:ln>
            </p:spPr>
            <p:txBody>
              <a:bodyPr/>
              <a:lstStyle/>
              <a:p>
                <a:endParaRPr lang="en-US"/>
              </a:p>
            </p:txBody>
          </p:sp>
          <p:sp>
            <p:nvSpPr>
              <p:cNvPr id="92" name="Line 168"/>
              <p:cNvSpPr>
                <a:spLocks noChangeShapeType="1"/>
              </p:cNvSpPr>
              <p:nvPr/>
            </p:nvSpPr>
            <p:spPr bwMode="auto">
              <a:xfrm flipH="1" flipV="1">
                <a:off x="4400" y="2750"/>
                <a:ext cx="1" cy="317"/>
              </a:xfrm>
              <a:prstGeom prst="line">
                <a:avLst/>
              </a:prstGeom>
              <a:noFill/>
              <a:ln w="38100">
                <a:solidFill>
                  <a:srgbClr val="00B050"/>
                </a:solidFill>
                <a:prstDash val="sysDot"/>
                <a:round/>
                <a:headEnd type="none" w="sm" len="sm"/>
                <a:tailEnd type="triangle" w="med" len="med"/>
              </a:ln>
            </p:spPr>
            <p:txBody>
              <a:bodyPr/>
              <a:lstStyle/>
              <a:p>
                <a:endParaRPr lang="en-US"/>
              </a:p>
            </p:txBody>
          </p:sp>
          <p:sp>
            <p:nvSpPr>
              <p:cNvPr id="93" name="Line 169"/>
              <p:cNvSpPr>
                <a:spLocks noChangeShapeType="1"/>
              </p:cNvSpPr>
              <p:nvPr/>
            </p:nvSpPr>
            <p:spPr bwMode="auto">
              <a:xfrm>
                <a:off x="4536" y="3112"/>
                <a:ext cx="318" cy="0"/>
              </a:xfrm>
              <a:prstGeom prst="line">
                <a:avLst/>
              </a:prstGeom>
              <a:noFill/>
              <a:ln w="38100">
                <a:solidFill>
                  <a:srgbClr val="00B050"/>
                </a:solidFill>
                <a:prstDash val="sysDot"/>
                <a:round/>
                <a:headEnd type="none" w="sm" len="sm"/>
                <a:tailEnd type="triangle" w="med" len="med"/>
              </a:ln>
            </p:spPr>
            <p:txBody>
              <a:bodyPr/>
              <a:lstStyle/>
              <a:p>
                <a:endParaRPr lang="en-US"/>
              </a:p>
            </p:txBody>
          </p:sp>
          <p:sp>
            <p:nvSpPr>
              <p:cNvPr id="94" name="Freeform 170"/>
              <p:cNvSpPr>
                <a:spLocks/>
              </p:cNvSpPr>
              <p:nvPr/>
            </p:nvSpPr>
            <p:spPr bwMode="auto">
              <a:xfrm>
                <a:off x="4218" y="2386"/>
                <a:ext cx="975" cy="1580"/>
              </a:xfrm>
              <a:custGeom>
                <a:avLst/>
                <a:gdLst>
                  <a:gd name="T0" fmla="*/ 7 w 975"/>
                  <a:gd name="T1" fmla="*/ 741 h 1580"/>
                  <a:gd name="T2" fmla="*/ 98 w 975"/>
                  <a:gd name="T3" fmla="*/ 106 h 1580"/>
                  <a:gd name="T4" fmla="*/ 461 w 975"/>
                  <a:gd name="T5" fmla="*/ 106 h 1580"/>
                  <a:gd name="T6" fmla="*/ 960 w 975"/>
                  <a:gd name="T7" fmla="*/ 741 h 1580"/>
                  <a:gd name="T8" fmla="*/ 551 w 975"/>
                  <a:gd name="T9" fmla="*/ 1421 h 1580"/>
                  <a:gd name="T10" fmla="*/ 143 w 975"/>
                  <a:gd name="T11" fmla="*/ 1467 h 1580"/>
                  <a:gd name="T12" fmla="*/ 7 w 975"/>
                  <a:gd name="T13" fmla="*/ 741 h 1580"/>
                  <a:gd name="T14" fmla="*/ 0 60000 65536"/>
                  <a:gd name="T15" fmla="*/ 0 60000 65536"/>
                  <a:gd name="T16" fmla="*/ 0 60000 65536"/>
                  <a:gd name="T17" fmla="*/ 0 60000 65536"/>
                  <a:gd name="T18" fmla="*/ 0 60000 65536"/>
                  <a:gd name="T19" fmla="*/ 0 60000 65536"/>
                  <a:gd name="T20" fmla="*/ 0 60000 65536"/>
                  <a:gd name="T21" fmla="*/ 0 w 975"/>
                  <a:gd name="T22" fmla="*/ 0 h 1580"/>
                  <a:gd name="T23" fmla="*/ 975 w 975"/>
                  <a:gd name="T24" fmla="*/ 1580 h 158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75" h="1580">
                    <a:moveTo>
                      <a:pt x="7" y="741"/>
                    </a:moveTo>
                    <a:cubicBezTo>
                      <a:pt x="0" y="514"/>
                      <a:pt x="22" y="212"/>
                      <a:pt x="98" y="106"/>
                    </a:cubicBezTo>
                    <a:cubicBezTo>
                      <a:pt x="174" y="0"/>
                      <a:pt x="317" y="0"/>
                      <a:pt x="461" y="106"/>
                    </a:cubicBezTo>
                    <a:cubicBezTo>
                      <a:pt x="605" y="212"/>
                      <a:pt x="945" y="522"/>
                      <a:pt x="960" y="741"/>
                    </a:cubicBezTo>
                    <a:cubicBezTo>
                      <a:pt x="975" y="960"/>
                      <a:pt x="687" y="1300"/>
                      <a:pt x="551" y="1421"/>
                    </a:cubicBezTo>
                    <a:cubicBezTo>
                      <a:pt x="415" y="1542"/>
                      <a:pt x="234" y="1580"/>
                      <a:pt x="143" y="1467"/>
                    </a:cubicBezTo>
                    <a:cubicBezTo>
                      <a:pt x="52" y="1354"/>
                      <a:pt x="14" y="968"/>
                      <a:pt x="7" y="741"/>
                    </a:cubicBezTo>
                    <a:close/>
                  </a:path>
                </a:pathLst>
              </a:custGeom>
              <a:noFill/>
              <a:ln w="12700" cap="flat" cmpd="sng">
                <a:solidFill>
                  <a:schemeClr val="tx1"/>
                </a:solidFill>
                <a:prstDash val="solid"/>
                <a:round/>
                <a:headEnd type="none" w="sm" len="sm"/>
                <a:tailEnd type="none" w="lg" len="med"/>
              </a:ln>
            </p:spPr>
            <p:txBody>
              <a:bodyPr/>
              <a:lstStyle/>
              <a:p>
                <a:endParaRPr lang="en-US"/>
              </a:p>
            </p:txBody>
          </p:sp>
        </p:grpSp>
      </p:grpSp>
      <p:sp>
        <p:nvSpPr>
          <p:cNvPr id="95" name="TextBox 94"/>
          <p:cNvSpPr txBox="1"/>
          <p:nvPr/>
        </p:nvSpPr>
        <p:spPr>
          <a:xfrm>
            <a:off x="7266178" y="5867400"/>
            <a:ext cx="1877822" cy="409023"/>
          </a:xfrm>
          <a:prstGeom prst="rect">
            <a:avLst/>
          </a:prstGeom>
          <a:noFill/>
        </p:spPr>
        <p:txBody>
          <a:bodyPr wrap="none" rtlCol="0">
            <a:spAutoFit/>
          </a:bodyPr>
          <a:lstStyle/>
          <a:p>
            <a:pPr>
              <a:lnSpc>
                <a:spcPts val="1200"/>
              </a:lnSpc>
            </a:pPr>
            <a:r>
              <a:rPr lang="en-US" sz="1400" b="1" smtClean="0">
                <a:solidFill>
                  <a:srgbClr val="00B050"/>
                </a:solidFill>
              </a:rPr>
              <a:t>M: PSC manager</a:t>
            </a:r>
          </a:p>
          <a:p>
            <a:pPr>
              <a:lnSpc>
                <a:spcPts val="1200"/>
              </a:lnSpc>
            </a:pPr>
            <a:r>
              <a:rPr lang="en-US" sz="1400" b="1" smtClean="0">
                <a:solidFill>
                  <a:srgbClr val="00B050"/>
                </a:solidFill>
              </a:rPr>
              <a:t>S: non-manager device</a:t>
            </a:r>
            <a:endParaRPr lang="en-US" sz="1400" b="1">
              <a:solidFill>
                <a:srgbClr val="00B050"/>
              </a:solidFill>
            </a:endParaRPr>
          </a:p>
        </p:txBody>
      </p:sp>
      <p:sp>
        <p:nvSpPr>
          <p:cNvPr id="96" name="Line 158"/>
          <p:cNvSpPr>
            <a:spLocks noChangeShapeType="1"/>
          </p:cNvSpPr>
          <p:nvPr/>
        </p:nvSpPr>
        <p:spPr bwMode="auto">
          <a:xfrm>
            <a:off x="5257800" y="5410200"/>
            <a:ext cx="1266142" cy="0"/>
          </a:xfrm>
          <a:prstGeom prst="line">
            <a:avLst/>
          </a:prstGeom>
          <a:noFill/>
          <a:ln w="38100">
            <a:solidFill>
              <a:srgbClr val="FF0000"/>
            </a:solidFill>
            <a:prstDash val="solid"/>
            <a:round/>
            <a:headEnd type="triangle" w="med" len="med"/>
            <a:tailEnd type="triangle" w="med" len="med"/>
          </a:ln>
        </p:spPr>
        <p:txBody>
          <a:bodyPr/>
          <a:lstStyle/>
          <a:p>
            <a:endParaRPr lang="en-US"/>
          </a:p>
        </p:txBody>
      </p:sp>
      <p:sp>
        <p:nvSpPr>
          <p:cNvPr id="97" name="Line 158"/>
          <p:cNvSpPr>
            <a:spLocks noChangeShapeType="1"/>
          </p:cNvSpPr>
          <p:nvPr/>
        </p:nvSpPr>
        <p:spPr bwMode="auto">
          <a:xfrm>
            <a:off x="3810000" y="5410200"/>
            <a:ext cx="1266142" cy="0"/>
          </a:xfrm>
          <a:prstGeom prst="line">
            <a:avLst/>
          </a:prstGeom>
          <a:noFill/>
          <a:ln w="38100">
            <a:solidFill>
              <a:srgbClr val="FF0000"/>
            </a:solidFill>
            <a:prstDash val="solid"/>
            <a:round/>
            <a:headEnd type="triangle" w="med" len="med"/>
            <a:tailEnd type="triangle" w="med" len="med"/>
          </a:ln>
        </p:spPr>
        <p:txBody>
          <a:bodyPr/>
          <a:lstStyle/>
          <a:p>
            <a:endParaRPr lang="en-US"/>
          </a:p>
        </p:txBody>
      </p:sp>
      <p:sp>
        <p:nvSpPr>
          <p:cNvPr id="98" name="Line 158"/>
          <p:cNvSpPr>
            <a:spLocks noChangeShapeType="1"/>
          </p:cNvSpPr>
          <p:nvPr/>
        </p:nvSpPr>
        <p:spPr bwMode="auto">
          <a:xfrm>
            <a:off x="2362200" y="5410200"/>
            <a:ext cx="1266142" cy="0"/>
          </a:xfrm>
          <a:prstGeom prst="line">
            <a:avLst/>
          </a:prstGeom>
          <a:noFill/>
          <a:ln w="38100">
            <a:solidFill>
              <a:srgbClr val="FF0000"/>
            </a:solidFill>
            <a:prstDash val="solid"/>
            <a:round/>
            <a:headEnd type="triangle" w="med" len="med"/>
            <a:tailEnd type="triangle" w="med" len="med"/>
          </a:ln>
        </p:spPr>
        <p:txBody>
          <a:bodyPr/>
          <a:lstStyle/>
          <a:p>
            <a:endParaRPr lang="en-US"/>
          </a:p>
        </p:txBody>
      </p:sp>
      <p:sp>
        <p:nvSpPr>
          <p:cNvPr id="102" name="Line 168"/>
          <p:cNvSpPr>
            <a:spLocks noChangeShapeType="1"/>
          </p:cNvSpPr>
          <p:nvPr/>
        </p:nvSpPr>
        <p:spPr bwMode="auto">
          <a:xfrm rot="861294" flipV="1">
            <a:off x="7322336" y="4591523"/>
            <a:ext cx="442927" cy="113350"/>
          </a:xfrm>
          <a:prstGeom prst="line">
            <a:avLst/>
          </a:prstGeom>
          <a:noFill/>
          <a:ln w="38100">
            <a:solidFill>
              <a:srgbClr val="00B050"/>
            </a:solidFill>
            <a:prstDash val="sysDot"/>
            <a:round/>
            <a:headEnd type="none" w="sm" len="sm"/>
            <a:tailEnd type="triangle" w="med" len="med"/>
          </a:ln>
        </p:spPr>
        <p:txBody>
          <a:bodyPr/>
          <a:lstStyle/>
          <a:p>
            <a:endParaRPr lang="en-US"/>
          </a:p>
        </p:txBody>
      </p:sp>
      <p:sp>
        <p:nvSpPr>
          <p:cNvPr id="103" name="Line 158"/>
          <p:cNvSpPr>
            <a:spLocks noChangeShapeType="1"/>
          </p:cNvSpPr>
          <p:nvPr/>
        </p:nvSpPr>
        <p:spPr bwMode="auto">
          <a:xfrm>
            <a:off x="7315200" y="4800600"/>
            <a:ext cx="457201" cy="0"/>
          </a:xfrm>
          <a:prstGeom prst="line">
            <a:avLst/>
          </a:prstGeom>
          <a:noFill/>
          <a:ln w="38100">
            <a:solidFill>
              <a:srgbClr val="FF0000"/>
            </a:solidFill>
            <a:prstDash val="solid"/>
            <a:round/>
            <a:headEnd type="triangle" w="med" len="med"/>
            <a:tailEnd type="triangle" w="med" len="med"/>
          </a:ln>
        </p:spPr>
        <p:txBody>
          <a:bodyPr/>
          <a:lstStyle/>
          <a:p>
            <a:endParaRPr lang="en-US"/>
          </a:p>
        </p:txBody>
      </p:sp>
      <p:sp>
        <p:nvSpPr>
          <p:cNvPr id="104" name="TextBox 103"/>
          <p:cNvSpPr txBox="1"/>
          <p:nvPr/>
        </p:nvSpPr>
        <p:spPr>
          <a:xfrm>
            <a:off x="7772400" y="4495800"/>
            <a:ext cx="1371600" cy="769441"/>
          </a:xfrm>
          <a:prstGeom prst="rect">
            <a:avLst/>
          </a:prstGeom>
          <a:noFill/>
        </p:spPr>
        <p:txBody>
          <a:bodyPr wrap="square" rtlCol="0">
            <a:spAutoFit/>
          </a:bodyPr>
          <a:lstStyle/>
          <a:p>
            <a:r>
              <a:rPr lang="en-US" sz="1400" b="1" dirty="0" smtClean="0">
                <a:solidFill>
                  <a:srgbClr val="00B050"/>
                </a:solidFill>
              </a:rPr>
              <a:t>: Common sync</a:t>
            </a:r>
          </a:p>
          <a:p>
            <a:pPr>
              <a:lnSpc>
                <a:spcPts val="1200"/>
              </a:lnSpc>
            </a:pPr>
            <a:r>
              <a:rPr lang="en-US" sz="1400" b="1" dirty="0" smtClean="0">
                <a:solidFill>
                  <a:srgbClr val="FF0000"/>
                </a:solidFill>
              </a:rPr>
              <a:t>: Data exchange      between PSC managers</a:t>
            </a:r>
            <a:endParaRPr lang="en-US" sz="1400" b="1" dirty="0">
              <a:solidFill>
                <a:srgbClr val="FF0000"/>
              </a:solidFill>
            </a:endParaRPr>
          </a:p>
        </p:txBody>
      </p:sp>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a:bodyPr>
          <a:lstStyle/>
          <a:p>
            <a:pPr>
              <a:lnSpc>
                <a:spcPts val="3000"/>
              </a:lnSpc>
            </a:pPr>
            <a:r>
              <a:rPr lang="en-US" sz="3200" b="1" i="1" smtClean="0">
                <a:solidFill>
                  <a:srgbClr val="FF0000"/>
                </a:solidFill>
                <a:cs typeface="Times New Roman" pitchFamily="18" charset="0"/>
              </a:rPr>
              <a:t>SYNCHRONIZED RELAYS AMONG PUBLIC SPACES (2)</a:t>
            </a:r>
            <a:endParaRPr lang="en-US" sz="3200" b="1" i="1">
              <a:solidFill>
                <a:srgbClr val="FF0000"/>
              </a:solidFill>
              <a:cs typeface="Times New Roman" pitchFamily="18" charset="0"/>
            </a:endParaRPr>
          </a:p>
        </p:txBody>
      </p:sp>
      <p:sp>
        <p:nvSpPr>
          <p:cNvPr id="3" name="Content Placeholder 2"/>
          <p:cNvSpPr>
            <a:spLocks noGrp="1"/>
          </p:cNvSpPr>
          <p:nvPr>
            <p:ph idx="1"/>
          </p:nvPr>
        </p:nvSpPr>
        <p:spPr>
          <a:xfrm>
            <a:off x="457200" y="1600200"/>
            <a:ext cx="8305800" cy="4724400"/>
          </a:xfrm>
        </p:spPr>
        <p:txBody>
          <a:bodyPr>
            <a:normAutofit/>
          </a:bodyPr>
          <a:lstStyle/>
          <a:p>
            <a:pPr marL="342900" lvl="1" indent="-342900">
              <a:buFont typeface="Arial" pitchFamily="34" charset="0"/>
              <a:buChar char="•"/>
            </a:pPr>
            <a:r>
              <a:rPr lang="en-US" altLang="ko-KR" sz="2000" dirty="0" smtClean="0">
                <a:latin typeface="Times New Roman" pitchFamily="18" charset="0"/>
                <a:ea typeface="굴림" charset="-127"/>
                <a:cs typeface="Times New Roman" pitchFamily="18" charset="0"/>
              </a:rPr>
              <a:t>Chased relay network (personal space with mobile PSC terminals)</a:t>
            </a:r>
          </a:p>
          <a:p>
            <a:pPr lvl="1">
              <a:buFont typeface="Arial" pitchFamily="34" charset="0"/>
              <a:buChar char="•"/>
            </a:pPr>
            <a:r>
              <a:rPr lang="en-US" altLang="ko-KR" sz="1800" dirty="0" smtClean="0">
                <a:latin typeface="Times New Roman" pitchFamily="18" charset="0"/>
                <a:cs typeface="Times New Roman" pitchFamily="18" charset="0"/>
              </a:rPr>
              <a:t>An individual (or user) moves to another public space while it communicates with a machine in the old public space.</a:t>
            </a:r>
          </a:p>
          <a:p>
            <a:pPr lvl="1">
              <a:buFont typeface="Arial" pitchFamily="34" charset="0"/>
              <a:buChar char="•"/>
            </a:pPr>
            <a:r>
              <a:rPr lang="en-US" altLang="ko-KR" sz="1800" dirty="0" smtClean="0">
                <a:latin typeface="Times New Roman" pitchFamily="18" charset="0"/>
                <a:cs typeface="Times New Roman" pitchFamily="18" charset="0"/>
              </a:rPr>
              <a:t>This individual expands his/her personal space in the new public space. </a:t>
            </a:r>
          </a:p>
          <a:p>
            <a:pPr lvl="1">
              <a:buFont typeface="Arial" pitchFamily="34" charset="0"/>
              <a:buChar char="•"/>
            </a:pPr>
            <a:r>
              <a:rPr lang="en-US" altLang="ko-KR" sz="1800" dirty="0" smtClean="0">
                <a:latin typeface="Times New Roman" pitchFamily="18" charset="0"/>
                <a:cs typeface="Times New Roman" pitchFamily="18" charset="0"/>
              </a:rPr>
              <a:t>Some of machines in the old public space need to communicate with the moving device: communications between two public spaces needed.</a:t>
            </a:r>
          </a:p>
          <a:p>
            <a:pPr lvl="1">
              <a:buFont typeface="Arial" pitchFamily="34" charset="0"/>
              <a:buChar char="•"/>
            </a:pPr>
            <a:r>
              <a:rPr lang="en-US" altLang="ko-KR" sz="1800" dirty="0" smtClean="0">
                <a:latin typeface="Times New Roman" pitchFamily="18" charset="0"/>
                <a:cs typeface="Times New Roman" pitchFamily="18" charset="0"/>
              </a:rPr>
              <a:t>Registration process is needed for a public space and the personal space.</a:t>
            </a:r>
          </a:p>
          <a:p>
            <a:pPr lvl="1">
              <a:buFont typeface="Arial" pitchFamily="34" charset="0"/>
              <a:buChar char="•"/>
            </a:pPr>
            <a:r>
              <a:rPr lang="en-US" altLang="ko-KR" sz="1800" dirty="0" smtClean="0">
                <a:latin typeface="Times New Roman" pitchFamily="18" charset="0"/>
                <a:cs typeface="Times New Roman" pitchFamily="18" charset="0"/>
              </a:rPr>
              <a:t>Soft hand-over between two adjacent public spaces</a:t>
            </a:r>
            <a:endParaRPr lang="ko-KR" altLang="en-US" sz="1800" dirty="0" smtClean="0">
              <a:latin typeface="Times New Roman" pitchFamily="18" charset="0"/>
              <a:cs typeface="Times New Roman" pitchFamily="18" charset="0"/>
            </a:endParaRPr>
          </a:p>
          <a:p>
            <a:pPr marL="1200150" lvl="3" indent="-342900"/>
            <a:endParaRPr lang="en-US" altLang="ko-KR" sz="1800" dirty="0" smtClean="0">
              <a:latin typeface="Times New Roman" pitchFamily="18" charset="0"/>
              <a:ea typeface="굴림" charset="-127"/>
              <a:cs typeface="Times New Roman" pitchFamily="18" charset="0"/>
            </a:endParaRPr>
          </a:p>
          <a:p>
            <a:pPr marL="742950" lvl="2" indent="-342900">
              <a:buNone/>
            </a:pPr>
            <a:endParaRPr lang="en-US" altLang="ko-KR" sz="1800" dirty="0" smtClean="0">
              <a:latin typeface="Times New Roman" pitchFamily="18" charset="0"/>
              <a:ea typeface="굴림" charset="-127"/>
              <a:cs typeface="Times New Roman" pitchFamily="18" charset="0"/>
            </a:endParaRPr>
          </a:p>
        </p:txBody>
      </p:sp>
      <p:sp>
        <p:nvSpPr>
          <p:cNvPr id="8" name="TextBox 7"/>
          <p:cNvSpPr txBox="1"/>
          <p:nvPr/>
        </p:nvSpPr>
        <p:spPr>
          <a:xfrm>
            <a:off x="4191000" y="6400800"/>
            <a:ext cx="867545" cy="307777"/>
          </a:xfrm>
          <a:prstGeom prst="rect">
            <a:avLst/>
          </a:prstGeom>
          <a:noFill/>
        </p:spPr>
        <p:txBody>
          <a:bodyPr wrap="none" rtlCol="0">
            <a:spAutoFit/>
          </a:bodyPr>
          <a:lstStyle/>
          <a:p>
            <a:r>
              <a:rPr lang="en-US" sz="1400" dirty="0" smtClean="0">
                <a:latin typeface="Times New Roman" pitchFamily="18" charset="0"/>
                <a:cs typeface="Times New Roman" pitchFamily="18" charset="0"/>
              </a:rPr>
              <a:t>Slide 121</a:t>
            </a:r>
            <a:endParaRPr lang="en-US" sz="1400" dirty="0">
              <a:latin typeface="Times New Roman" pitchFamily="18" charset="0"/>
              <a:cs typeface="Times New Roman" pitchFamily="18" charset="0"/>
            </a:endParaRPr>
          </a:p>
        </p:txBody>
      </p:sp>
      <p:sp>
        <p:nvSpPr>
          <p:cNvPr id="67" name="TextBox 66"/>
          <p:cNvSpPr txBox="1"/>
          <p:nvPr/>
        </p:nvSpPr>
        <p:spPr>
          <a:xfrm>
            <a:off x="685800" y="4267200"/>
            <a:ext cx="1577676" cy="338554"/>
          </a:xfrm>
          <a:prstGeom prst="rect">
            <a:avLst/>
          </a:prstGeom>
          <a:noFill/>
        </p:spPr>
        <p:txBody>
          <a:bodyPr wrap="none" rtlCol="0">
            <a:spAutoFit/>
          </a:bodyPr>
          <a:lstStyle/>
          <a:p>
            <a:r>
              <a:rPr lang="en-US" sz="1600" b="1" smtClean="0">
                <a:solidFill>
                  <a:srgbClr val="FF0000"/>
                </a:solidFill>
              </a:rPr>
              <a:t>Old public space</a:t>
            </a:r>
            <a:endParaRPr lang="en-US" sz="1600" b="1">
              <a:solidFill>
                <a:srgbClr val="FF0000"/>
              </a:solidFill>
            </a:endParaRPr>
          </a:p>
        </p:txBody>
      </p:sp>
      <p:sp>
        <p:nvSpPr>
          <p:cNvPr id="69" name="TextBox 68"/>
          <p:cNvSpPr txBox="1"/>
          <p:nvPr/>
        </p:nvSpPr>
        <p:spPr>
          <a:xfrm>
            <a:off x="5181600" y="4267200"/>
            <a:ext cx="1666418" cy="338554"/>
          </a:xfrm>
          <a:prstGeom prst="rect">
            <a:avLst/>
          </a:prstGeom>
          <a:noFill/>
        </p:spPr>
        <p:txBody>
          <a:bodyPr wrap="none" rtlCol="0">
            <a:spAutoFit/>
          </a:bodyPr>
          <a:lstStyle/>
          <a:p>
            <a:r>
              <a:rPr lang="en-US" sz="1600" b="1" smtClean="0">
                <a:solidFill>
                  <a:srgbClr val="FF0000"/>
                </a:solidFill>
              </a:rPr>
              <a:t>New public space</a:t>
            </a:r>
            <a:endParaRPr lang="en-US" sz="1600" b="1">
              <a:solidFill>
                <a:srgbClr val="FF0000"/>
              </a:solidFill>
            </a:endParaRPr>
          </a:p>
        </p:txBody>
      </p:sp>
      <p:cxnSp>
        <p:nvCxnSpPr>
          <p:cNvPr id="83" name="Straight Arrow Connector 82"/>
          <p:cNvCxnSpPr/>
          <p:nvPr/>
        </p:nvCxnSpPr>
        <p:spPr>
          <a:xfrm>
            <a:off x="2362200" y="4495800"/>
            <a:ext cx="2667000" cy="1588"/>
          </a:xfrm>
          <a:prstGeom prst="straightConnector1">
            <a:avLst/>
          </a:prstGeom>
          <a:ln w="38100">
            <a:solidFill>
              <a:srgbClr val="FF0000"/>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96" name="Group 112"/>
          <p:cNvGrpSpPr>
            <a:grpSpLocks/>
          </p:cNvGrpSpPr>
          <p:nvPr/>
        </p:nvGrpSpPr>
        <p:grpSpPr bwMode="auto">
          <a:xfrm rot="1585161">
            <a:off x="1323086" y="4604159"/>
            <a:ext cx="1889125" cy="1595437"/>
            <a:chOff x="589" y="2432"/>
            <a:chExt cx="1406" cy="1406"/>
          </a:xfrm>
        </p:grpSpPr>
        <p:sp>
          <p:nvSpPr>
            <p:cNvPr id="97" name="Oval 113"/>
            <p:cNvSpPr>
              <a:spLocks noChangeArrowheads="1"/>
            </p:cNvSpPr>
            <p:nvPr/>
          </p:nvSpPr>
          <p:spPr bwMode="auto">
            <a:xfrm>
              <a:off x="1179" y="3069"/>
              <a:ext cx="182" cy="181"/>
            </a:xfrm>
            <a:prstGeom prst="ellipse">
              <a:avLst/>
            </a:prstGeom>
            <a:gradFill rotWithShape="1">
              <a:gsLst>
                <a:gs pos="0">
                  <a:srgbClr val="001800"/>
                </a:gs>
                <a:gs pos="100000">
                  <a:srgbClr val="003300"/>
                </a:gs>
              </a:gsLst>
              <a:path path="shape">
                <a:fillToRect l="50000" t="50000" r="50000" b="50000"/>
              </a:path>
            </a:gradFill>
            <a:ln w="12700">
              <a:solidFill>
                <a:schemeClr val="tx1"/>
              </a:solidFill>
              <a:round/>
              <a:headEnd type="none" w="sm" len="sm"/>
              <a:tailEnd type="none" w="lg" len="med"/>
            </a:ln>
          </p:spPr>
          <p:txBody>
            <a:bodyPr wrap="none" anchor="ctr"/>
            <a:lstStyle/>
            <a:p>
              <a:pPr algn="ctr" eaLnBrk="0" latinLnBrk="0" hangingPunct="0"/>
              <a:r>
                <a:rPr kumimoji="0" lang="en-US" altLang="ko-KR" sz="1400" b="1">
                  <a:solidFill>
                    <a:schemeClr val="bg1"/>
                  </a:solidFill>
                  <a:latin typeface="Arial" charset="0"/>
                </a:rPr>
                <a:t>M</a:t>
              </a:r>
            </a:p>
          </p:txBody>
        </p:sp>
        <p:sp>
          <p:nvSpPr>
            <p:cNvPr id="98" name="Line 114"/>
            <p:cNvSpPr>
              <a:spLocks noChangeShapeType="1"/>
            </p:cNvSpPr>
            <p:nvPr/>
          </p:nvSpPr>
          <p:spPr bwMode="auto">
            <a:xfrm flipV="1">
              <a:off x="1315" y="2751"/>
              <a:ext cx="0" cy="318"/>
            </a:xfrm>
            <a:prstGeom prst="line">
              <a:avLst/>
            </a:prstGeom>
            <a:noFill/>
            <a:ln w="38100">
              <a:solidFill>
                <a:srgbClr val="003300"/>
              </a:solidFill>
              <a:round/>
              <a:headEnd type="triangle" w="med" len="med"/>
              <a:tailEnd type="triangle" w="med" len="med"/>
            </a:ln>
          </p:spPr>
          <p:txBody>
            <a:bodyPr/>
            <a:lstStyle/>
            <a:p>
              <a:endParaRPr lang="en-US"/>
            </a:p>
          </p:txBody>
        </p:sp>
        <p:sp>
          <p:nvSpPr>
            <p:cNvPr id="99" name="Oval 115"/>
            <p:cNvSpPr>
              <a:spLocks noChangeArrowheads="1"/>
            </p:cNvSpPr>
            <p:nvPr/>
          </p:nvSpPr>
          <p:spPr bwMode="auto">
            <a:xfrm>
              <a:off x="680" y="3069"/>
              <a:ext cx="182" cy="181"/>
            </a:xfrm>
            <a:prstGeom prst="ellipse">
              <a:avLst/>
            </a:prstGeom>
            <a:gradFill rotWithShape="1">
              <a:gsLst>
                <a:gs pos="0">
                  <a:srgbClr val="003300"/>
                </a:gs>
                <a:gs pos="100000">
                  <a:srgbClr val="446944"/>
                </a:gs>
              </a:gsLst>
              <a:path path="shape">
                <a:fillToRect l="50000" t="50000" r="50000" b="50000"/>
              </a:path>
            </a:gradFill>
            <a:ln w="12700" algn="ctr">
              <a:solidFill>
                <a:schemeClr val="tx1"/>
              </a:solidFill>
              <a:round/>
              <a:headEnd type="none" w="sm" len="sm"/>
              <a:tailEnd type="none" w="lg" len="med"/>
            </a:ln>
          </p:spPr>
          <p:txBody>
            <a:bodyPr wrap="none" anchor="ctr"/>
            <a:lstStyle/>
            <a:p>
              <a:pPr algn="ctr" eaLnBrk="0" latinLnBrk="0" hangingPunct="0"/>
              <a:r>
                <a:rPr kumimoji="0" lang="en-US" altLang="ko-KR" sz="1400" b="1">
                  <a:solidFill>
                    <a:schemeClr val="bg1"/>
                  </a:solidFill>
                  <a:latin typeface="Arial" charset="0"/>
                </a:rPr>
                <a:t>S</a:t>
              </a:r>
            </a:p>
          </p:txBody>
        </p:sp>
        <p:sp>
          <p:nvSpPr>
            <p:cNvPr id="100" name="Oval 116"/>
            <p:cNvSpPr>
              <a:spLocks noChangeArrowheads="1"/>
            </p:cNvSpPr>
            <p:nvPr/>
          </p:nvSpPr>
          <p:spPr bwMode="auto">
            <a:xfrm>
              <a:off x="1179" y="2569"/>
              <a:ext cx="182" cy="181"/>
            </a:xfrm>
            <a:prstGeom prst="ellipse">
              <a:avLst/>
            </a:prstGeom>
            <a:gradFill rotWithShape="1">
              <a:gsLst>
                <a:gs pos="0">
                  <a:srgbClr val="003300"/>
                </a:gs>
                <a:gs pos="100000">
                  <a:srgbClr val="446944"/>
                </a:gs>
              </a:gsLst>
              <a:path path="shape">
                <a:fillToRect l="50000" t="50000" r="50000" b="50000"/>
              </a:path>
            </a:gradFill>
            <a:ln w="12700" algn="ctr">
              <a:solidFill>
                <a:schemeClr val="tx1"/>
              </a:solidFill>
              <a:round/>
              <a:headEnd type="none" w="sm" len="sm"/>
              <a:tailEnd type="none" w="lg" len="med"/>
            </a:ln>
          </p:spPr>
          <p:txBody>
            <a:bodyPr wrap="none" anchor="ctr"/>
            <a:lstStyle/>
            <a:p>
              <a:pPr algn="ctr" eaLnBrk="0" latinLnBrk="0" hangingPunct="0"/>
              <a:r>
                <a:rPr kumimoji="0" lang="en-US" altLang="ko-KR" sz="1400" b="1">
                  <a:solidFill>
                    <a:schemeClr val="bg1"/>
                  </a:solidFill>
                  <a:latin typeface="Arial" charset="0"/>
                </a:rPr>
                <a:t>S</a:t>
              </a:r>
            </a:p>
          </p:txBody>
        </p:sp>
        <p:sp>
          <p:nvSpPr>
            <p:cNvPr id="101" name="Oval 117"/>
            <p:cNvSpPr>
              <a:spLocks noChangeArrowheads="1"/>
            </p:cNvSpPr>
            <p:nvPr/>
          </p:nvSpPr>
          <p:spPr bwMode="auto">
            <a:xfrm>
              <a:off x="1179" y="3568"/>
              <a:ext cx="182" cy="181"/>
            </a:xfrm>
            <a:prstGeom prst="ellipse">
              <a:avLst/>
            </a:prstGeom>
            <a:gradFill rotWithShape="1">
              <a:gsLst>
                <a:gs pos="0">
                  <a:srgbClr val="003300"/>
                </a:gs>
                <a:gs pos="100000">
                  <a:srgbClr val="446944"/>
                </a:gs>
              </a:gsLst>
              <a:path path="shape">
                <a:fillToRect l="50000" t="50000" r="50000" b="50000"/>
              </a:path>
            </a:gradFill>
            <a:ln w="12700" algn="ctr">
              <a:solidFill>
                <a:schemeClr val="tx1"/>
              </a:solidFill>
              <a:round/>
              <a:headEnd type="none" w="sm" len="sm"/>
              <a:tailEnd type="none" w="lg" len="med"/>
            </a:ln>
          </p:spPr>
          <p:txBody>
            <a:bodyPr wrap="none" anchor="ctr"/>
            <a:lstStyle/>
            <a:p>
              <a:pPr algn="ctr" eaLnBrk="0" latinLnBrk="0" hangingPunct="0"/>
              <a:r>
                <a:rPr kumimoji="0" lang="en-US" altLang="ko-KR" sz="1400" b="1">
                  <a:solidFill>
                    <a:schemeClr val="bg1"/>
                  </a:solidFill>
                  <a:latin typeface="Arial" charset="0"/>
                </a:rPr>
                <a:t>S</a:t>
              </a:r>
            </a:p>
          </p:txBody>
        </p:sp>
        <p:sp>
          <p:nvSpPr>
            <p:cNvPr id="102" name="Line 118"/>
            <p:cNvSpPr>
              <a:spLocks noChangeShapeType="1"/>
            </p:cNvSpPr>
            <p:nvPr/>
          </p:nvSpPr>
          <p:spPr bwMode="auto">
            <a:xfrm flipH="1" flipV="1">
              <a:off x="862" y="3204"/>
              <a:ext cx="318" cy="1"/>
            </a:xfrm>
            <a:prstGeom prst="line">
              <a:avLst/>
            </a:prstGeom>
            <a:noFill/>
            <a:ln w="38100">
              <a:solidFill>
                <a:srgbClr val="00B050"/>
              </a:solidFill>
              <a:prstDash val="sysDot"/>
              <a:round/>
              <a:headEnd type="none" w="sm" len="sm"/>
              <a:tailEnd type="triangle" w="med" len="med"/>
            </a:ln>
          </p:spPr>
          <p:txBody>
            <a:bodyPr/>
            <a:lstStyle/>
            <a:p>
              <a:endParaRPr lang="en-US"/>
            </a:p>
          </p:txBody>
        </p:sp>
        <p:sp>
          <p:nvSpPr>
            <p:cNvPr id="103" name="Line 119"/>
            <p:cNvSpPr>
              <a:spLocks noChangeShapeType="1"/>
            </p:cNvSpPr>
            <p:nvPr/>
          </p:nvSpPr>
          <p:spPr bwMode="auto">
            <a:xfrm flipH="1" flipV="1">
              <a:off x="1224" y="2751"/>
              <a:ext cx="1" cy="317"/>
            </a:xfrm>
            <a:prstGeom prst="line">
              <a:avLst/>
            </a:prstGeom>
            <a:noFill/>
            <a:ln w="38100">
              <a:solidFill>
                <a:srgbClr val="00B050"/>
              </a:solidFill>
              <a:prstDash val="sysDot"/>
              <a:round/>
              <a:headEnd type="none" w="sm" len="sm"/>
              <a:tailEnd type="triangle" w="med" len="med"/>
            </a:ln>
          </p:spPr>
          <p:txBody>
            <a:bodyPr/>
            <a:lstStyle/>
            <a:p>
              <a:endParaRPr lang="en-US"/>
            </a:p>
          </p:txBody>
        </p:sp>
        <p:sp>
          <p:nvSpPr>
            <p:cNvPr id="104" name="Line 120"/>
            <p:cNvSpPr>
              <a:spLocks noChangeShapeType="1"/>
            </p:cNvSpPr>
            <p:nvPr/>
          </p:nvSpPr>
          <p:spPr bwMode="auto">
            <a:xfrm flipH="1">
              <a:off x="1315" y="3250"/>
              <a:ext cx="1" cy="317"/>
            </a:xfrm>
            <a:prstGeom prst="line">
              <a:avLst/>
            </a:prstGeom>
            <a:noFill/>
            <a:ln w="38100">
              <a:solidFill>
                <a:srgbClr val="00B050"/>
              </a:solidFill>
              <a:prstDash val="sysDot"/>
              <a:round/>
              <a:headEnd type="none" w="sm" len="sm"/>
              <a:tailEnd type="triangle" w="med" len="med"/>
            </a:ln>
          </p:spPr>
          <p:txBody>
            <a:bodyPr/>
            <a:lstStyle/>
            <a:p>
              <a:endParaRPr lang="en-US"/>
            </a:p>
          </p:txBody>
        </p:sp>
        <p:sp>
          <p:nvSpPr>
            <p:cNvPr id="105" name="Line 121"/>
            <p:cNvSpPr>
              <a:spLocks noChangeShapeType="1"/>
            </p:cNvSpPr>
            <p:nvPr/>
          </p:nvSpPr>
          <p:spPr bwMode="auto">
            <a:xfrm flipH="1" flipV="1">
              <a:off x="862" y="3114"/>
              <a:ext cx="317" cy="1"/>
            </a:xfrm>
            <a:prstGeom prst="line">
              <a:avLst/>
            </a:prstGeom>
            <a:noFill/>
            <a:ln w="38100">
              <a:solidFill>
                <a:srgbClr val="003300"/>
              </a:solidFill>
              <a:round/>
              <a:headEnd type="triangle" w="med" len="med"/>
              <a:tailEnd type="triangle" w="med" len="med"/>
            </a:ln>
          </p:spPr>
          <p:txBody>
            <a:bodyPr/>
            <a:lstStyle/>
            <a:p>
              <a:endParaRPr lang="en-US"/>
            </a:p>
          </p:txBody>
        </p:sp>
        <p:sp>
          <p:nvSpPr>
            <p:cNvPr id="106" name="Line 122"/>
            <p:cNvSpPr>
              <a:spLocks noChangeShapeType="1"/>
            </p:cNvSpPr>
            <p:nvPr/>
          </p:nvSpPr>
          <p:spPr bwMode="auto">
            <a:xfrm flipH="1">
              <a:off x="1224" y="3251"/>
              <a:ext cx="1" cy="316"/>
            </a:xfrm>
            <a:prstGeom prst="line">
              <a:avLst/>
            </a:prstGeom>
            <a:noFill/>
            <a:ln w="38100">
              <a:solidFill>
                <a:srgbClr val="003300"/>
              </a:solidFill>
              <a:round/>
              <a:headEnd type="triangle" w="med" len="med"/>
              <a:tailEnd type="triangle" w="med" len="med"/>
            </a:ln>
          </p:spPr>
          <p:txBody>
            <a:bodyPr/>
            <a:lstStyle/>
            <a:p>
              <a:endParaRPr lang="en-US"/>
            </a:p>
          </p:txBody>
        </p:sp>
        <p:sp>
          <p:nvSpPr>
            <p:cNvPr id="107" name="Oval 123"/>
            <p:cNvSpPr>
              <a:spLocks noChangeArrowheads="1"/>
            </p:cNvSpPr>
            <p:nvPr/>
          </p:nvSpPr>
          <p:spPr bwMode="auto">
            <a:xfrm>
              <a:off x="1678" y="3068"/>
              <a:ext cx="182" cy="181"/>
            </a:xfrm>
            <a:prstGeom prst="ellipse">
              <a:avLst/>
            </a:prstGeom>
            <a:gradFill rotWithShape="1">
              <a:gsLst>
                <a:gs pos="0">
                  <a:srgbClr val="003300"/>
                </a:gs>
                <a:gs pos="100000">
                  <a:srgbClr val="446944"/>
                </a:gs>
              </a:gsLst>
              <a:path path="shape">
                <a:fillToRect l="50000" t="50000" r="50000" b="50000"/>
              </a:path>
            </a:gradFill>
            <a:ln w="12700" algn="ctr">
              <a:solidFill>
                <a:schemeClr val="tx1"/>
              </a:solidFill>
              <a:round/>
              <a:headEnd type="none" w="sm" len="sm"/>
              <a:tailEnd type="none" w="lg" len="med"/>
            </a:ln>
          </p:spPr>
          <p:txBody>
            <a:bodyPr wrap="none" anchor="ctr"/>
            <a:lstStyle/>
            <a:p>
              <a:pPr algn="ctr" eaLnBrk="0" latinLnBrk="0" hangingPunct="0"/>
              <a:r>
                <a:rPr kumimoji="0" lang="en-US" altLang="ko-KR" sz="1400" b="1">
                  <a:solidFill>
                    <a:schemeClr val="bg1"/>
                  </a:solidFill>
                  <a:latin typeface="Arial" charset="0"/>
                </a:rPr>
                <a:t>S</a:t>
              </a:r>
            </a:p>
          </p:txBody>
        </p:sp>
        <p:sp>
          <p:nvSpPr>
            <p:cNvPr id="108" name="Line 124"/>
            <p:cNvSpPr>
              <a:spLocks noChangeShapeType="1"/>
            </p:cNvSpPr>
            <p:nvPr/>
          </p:nvSpPr>
          <p:spPr bwMode="auto">
            <a:xfrm flipV="1">
              <a:off x="1360" y="3202"/>
              <a:ext cx="363" cy="2"/>
            </a:xfrm>
            <a:prstGeom prst="line">
              <a:avLst/>
            </a:prstGeom>
            <a:noFill/>
            <a:ln w="38100">
              <a:solidFill>
                <a:srgbClr val="003300"/>
              </a:solidFill>
              <a:round/>
              <a:headEnd type="triangle" w="med" len="med"/>
              <a:tailEnd type="triangle" w="med" len="med"/>
            </a:ln>
          </p:spPr>
          <p:txBody>
            <a:bodyPr/>
            <a:lstStyle/>
            <a:p>
              <a:endParaRPr lang="en-US"/>
            </a:p>
          </p:txBody>
        </p:sp>
        <p:sp>
          <p:nvSpPr>
            <p:cNvPr id="109" name="Line 125"/>
            <p:cNvSpPr>
              <a:spLocks noChangeShapeType="1"/>
            </p:cNvSpPr>
            <p:nvPr/>
          </p:nvSpPr>
          <p:spPr bwMode="auto">
            <a:xfrm flipV="1">
              <a:off x="1361" y="3113"/>
              <a:ext cx="317" cy="1"/>
            </a:xfrm>
            <a:prstGeom prst="line">
              <a:avLst/>
            </a:prstGeom>
            <a:noFill/>
            <a:ln w="38100">
              <a:solidFill>
                <a:srgbClr val="00B050"/>
              </a:solidFill>
              <a:prstDash val="sysDot"/>
              <a:round/>
              <a:headEnd type="none" w="sm" len="sm"/>
              <a:tailEnd type="triangle" w="med" len="med"/>
            </a:ln>
          </p:spPr>
          <p:txBody>
            <a:bodyPr/>
            <a:lstStyle/>
            <a:p>
              <a:endParaRPr lang="en-US"/>
            </a:p>
          </p:txBody>
        </p:sp>
        <p:sp>
          <p:nvSpPr>
            <p:cNvPr id="110" name="Oval 126"/>
            <p:cNvSpPr>
              <a:spLocks noChangeArrowheads="1"/>
            </p:cNvSpPr>
            <p:nvPr/>
          </p:nvSpPr>
          <p:spPr bwMode="auto">
            <a:xfrm>
              <a:off x="589" y="2432"/>
              <a:ext cx="1406" cy="1406"/>
            </a:xfrm>
            <a:prstGeom prst="ellipse">
              <a:avLst/>
            </a:prstGeom>
            <a:noFill/>
            <a:ln w="12700">
              <a:solidFill>
                <a:schemeClr val="tx1"/>
              </a:solidFill>
              <a:round/>
              <a:headEnd type="none" w="sm" len="sm"/>
              <a:tailEnd type="none" w="lg" len="med"/>
            </a:ln>
          </p:spPr>
          <p:txBody>
            <a:bodyPr wrap="none" anchor="ctr"/>
            <a:lstStyle/>
            <a:p>
              <a:pPr eaLnBrk="0" latinLnBrk="0" hangingPunct="0"/>
              <a:endParaRPr kumimoji="0" lang="ko-KR" altLang="en-US"/>
            </a:p>
          </p:txBody>
        </p:sp>
      </p:grpSp>
      <p:grpSp>
        <p:nvGrpSpPr>
          <p:cNvPr id="111" name="Group 127"/>
          <p:cNvGrpSpPr>
            <a:grpSpLocks/>
          </p:cNvGrpSpPr>
          <p:nvPr/>
        </p:nvGrpSpPr>
        <p:grpSpPr bwMode="auto">
          <a:xfrm>
            <a:off x="2437884" y="4618832"/>
            <a:ext cx="2149101" cy="1728787"/>
            <a:chOff x="1370" y="2436"/>
            <a:chExt cx="1684" cy="1580"/>
          </a:xfrm>
        </p:grpSpPr>
        <p:sp>
          <p:nvSpPr>
            <p:cNvPr id="112" name="Line 128"/>
            <p:cNvSpPr>
              <a:spLocks noChangeShapeType="1"/>
            </p:cNvSpPr>
            <p:nvPr/>
          </p:nvSpPr>
          <p:spPr bwMode="auto">
            <a:xfrm flipV="1">
              <a:off x="1370" y="3090"/>
              <a:ext cx="861" cy="1"/>
            </a:xfrm>
            <a:prstGeom prst="line">
              <a:avLst/>
            </a:prstGeom>
            <a:noFill/>
            <a:ln w="38100">
              <a:solidFill>
                <a:srgbClr val="00B050"/>
              </a:solidFill>
              <a:prstDash val="sysDot"/>
              <a:round/>
              <a:headEnd type="triangle" w="med" len="med"/>
              <a:tailEnd type="triangle" w="med" len="med"/>
            </a:ln>
          </p:spPr>
          <p:txBody>
            <a:bodyPr/>
            <a:lstStyle/>
            <a:p>
              <a:endParaRPr lang="en-US"/>
            </a:p>
          </p:txBody>
        </p:sp>
        <p:grpSp>
          <p:nvGrpSpPr>
            <p:cNvPr id="113" name="Group 129"/>
            <p:cNvGrpSpPr>
              <a:grpSpLocks/>
            </p:cNvGrpSpPr>
            <p:nvPr/>
          </p:nvGrpSpPr>
          <p:grpSpPr bwMode="auto">
            <a:xfrm rot="970090">
              <a:off x="2079" y="2434"/>
              <a:ext cx="975" cy="1580"/>
              <a:chOff x="2079" y="2371"/>
              <a:chExt cx="975" cy="1580"/>
            </a:xfrm>
          </p:grpSpPr>
          <p:sp>
            <p:nvSpPr>
              <p:cNvPr id="114" name="Oval 130"/>
              <p:cNvSpPr>
                <a:spLocks noChangeArrowheads="1"/>
              </p:cNvSpPr>
              <p:nvPr/>
            </p:nvSpPr>
            <p:spPr bwMode="auto">
              <a:xfrm>
                <a:off x="2222" y="3069"/>
                <a:ext cx="182" cy="181"/>
              </a:xfrm>
              <a:prstGeom prst="ellipse">
                <a:avLst/>
              </a:prstGeom>
              <a:gradFill rotWithShape="1">
                <a:gsLst>
                  <a:gs pos="0">
                    <a:srgbClr val="000047"/>
                  </a:gs>
                  <a:gs pos="100000">
                    <a:srgbClr val="000099"/>
                  </a:gs>
                </a:gsLst>
                <a:path path="shape">
                  <a:fillToRect l="50000" t="50000" r="50000" b="50000"/>
                </a:path>
              </a:gradFill>
              <a:ln w="12700" algn="ctr">
                <a:solidFill>
                  <a:schemeClr val="tx1"/>
                </a:solidFill>
                <a:round/>
                <a:headEnd type="none" w="sm" len="sm"/>
                <a:tailEnd type="none" w="lg" len="med"/>
              </a:ln>
            </p:spPr>
            <p:txBody>
              <a:bodyPr wrap="none" anchor="ctr"/>
              <a:lstStyle/>
              <a:p>
                <a:pPr algn="ctr" eaLnBrk="0" latinLnBrk="0" hangingPunct="0"/>
                <a:r>
                  <a:rPr kumimoji="0" lang="en-US" altLang="ko-KR" sz="1400" b="1">
                    <a:solidFill>
                      <a:schemeClr val="bg1"/>
                    </a:solidFill>
                    <a:latin typeface="Arial" charset="0"/>
                  </a:rPr>
                  <a:t>M</a:t>
                </a:r>
              </a:p>
            </p:txBody>
          </p:sp>
          <p:sp>
            <p:nvSpPr>
              <p:cNvPr id="115" name="Oval 131"/>
              <p:cNvSpPr>
                <a:spLocks noChangeArrowheads="1"/>
              </p:cNvSpPr>
              <p:nvPr/>
            </p:nvSpPr>
            <p:spPr bwMode="auto">
              <a:xfrm>
                <a:off x="2720" y="3069"/>
                <a:ext cx="182" cy="181"/>
              </a:xfrm>
              <a:prstGeom prst="ellipse">
                <a:avLst/>
              </a:prstGeom>
              <a:gradFill rotWithShape="1">
                <a:gsLst>
                  <a:gs pos="0">
                    <a:srgbClr val="0101FF"/>
                  </a:gs>
                  <a:gs pos="100000">
                    <a:srgbClr val="4545FF"/>
                  </a:gs>
                </a:gsLst>
                <a:path path="shape">
                  <a:fillToRect l="50000" t="50000" r="50000" b="50000"/>
                </a:path>
              </a:gradFill>
              <a:ln w="12700" algn="ctr">
                <a:solidFill>
                  <a:schemeClr val="tx1"/>
                </a:solidFill>
                <a:round/>
                <a:headEnd type="none" w="sm" len="sm"/>
                <a:tailEnd type="none" w="lg" len="med"/>
              </a:ln>
            </p:spPr>
            <p:txBody>
              <a:bodyPr wrap="none" anchor="ctr"/>
              <a:lstStyle/>
              <a:p>
                <a:pPr algn="ctr" eaLnBrk="0" latinLnBrk="0" hangingPunct="0"/>
                <a:r>
                  <a:rPr kumimoji="0" lang="en-US" altLang="ko-KR" sz="1400" b="1">
                    <a:solidFill>
                      <a:schemeClr val="bg1"/>
                    </a:solidFill>
                    <a:latin typeface="Arial" charset="0"/>
                  </a:rPr>
                  <a:t>S</a:t>
                </a:r>
              </a:p>
            </p:txBody>
          </p:sp>
          <p:sp>
            <p:nvSpPr>
              <p:cNvPr id="116" name="Oval 132"/>
              <p:cNvSpPr>
                <a:spLocks noChangeArrowheads="1"/>
              </p:cNvSpPr>
              <p:nvPr/>
            </p:nvSpPr>
            <p:spPr bwMode="auto">
              <a:xfrm>
                <a:off x="2222" y="2569"/>
                <a:ext cx="182" cy="181"/>
              </a:xfrm>
              <a:prstGeom prst="ellipse">
                <a:avLst/>
              </a:prstGeom>
              <a:gradFill rotWithShape="1">
                <a:gsLst>
                  <a:gs pos="0">
                    <a:srgbClr val="0101FF"/>
                  </a:gs>
                  <a:gs pos="100000">
                    <a:srgbClr val="4545FF"/>
                  </a:gs>
                </a:gsLst>
                <a:path path="shape">
                  <a:fillToRect l="50000" t="50000" r="50000" b="50000"/>
                </a:path>
              </a:gradFill>
              <a:ln w="12700" algn="ctr">
                <a:solidFill>
                  <a:schemeClr val="tx1"/>
                </a:solidFill>
                <a:round/>
                <a:headEnd type="none" w="sm" len="sm"/>
                <a:tailEnd type="none" w="lg" len="med"/>
              </a:ln>
            </p:spPr>
            <p:txBody>
              <a:bodyPr wrap="none" anchor="ctr"/>
              <a:lstStyle/>
              <a:p>
                <a:pPr algn="ctr" eaLnBrk="0" latinLnBrk="0" hangingPunct="0"/>
                <a:r>
                  <a:rPr kumimoji="0" lang="en-US" altLang="ko-KR" sz="1400" b="1">
                    <a:solidFill>
                      <a:schemeClr val="bg1"/>
                    </a:solidFill>
                    <a:latin typeface="Arial" charset="0"/>
                  </a:rPr>
                  <a:t>S</a:t>
                </a:r>
              </a:p>
            </p:txBody>
          </p:sp>
          <p:sp>
            <p:nvSpPr>
              <p:cNvPr id="117" name="Oval 133"/>
              <p:cNvSpPr>
                <a:spLocks noChangeArrowheads="1"/>
              </p:cNvSpPr>
              <p:nvPr/>
            </p:nvSpPr>
            <p:spPr bwMode="auto">
              <a:xfrm>
                <a:off x="2222" y="3568"/>
                <a:ext cx="182" cy="181"/>
              </a:xfrm>
              <a:prstGeom prst="ellipse">
                <a:avLst/>
              </a:prstGeom>
              <a:gradFill rotWithShape="1">
                <a:gsLst>
                  <a:gs pos="0">
                    <a:srgbClr val="0101FF"/>
                  </a:gs>
                  <a:gs pos="100000">
                    <a:srgbClr val="4545FF"/>
                  </a:gs>
                </a:gsLst>
                <a:path path="shape">
                  <a:fillToRect l="50000" t="50000" r="50000" b="50000"/>
                </a:path>
              </a:gradFill>
              <a:ln w="12700" algn="ctr">
                <a:solidFill>
                  <a:schemeClr val="tx1"/>
                </a:solidFill>
                <a:round/>
                <a:headEnd type="none" w="sm" len="sm"/>
                <a:tailEnd type="none" w="lg" len="med"/>
              </a:ln>
            </p:spPr>
            <p:txBody>
              <a:bodyPr wrap="none" anchor="ctr"/>
              <a:lstStyle/>
              <a:p>
                <a:pPr algn="ctr" eaLnBrk="0" latinLnBrk="0" hangingPunct="0"/>
                <a:r>
                  <a:rPr kumimoji="0" lang="en-US" altLang="ko-KR" sz="1400" b="1">
                    <a:solidFill>
                      <a:schemeClr val="bg1"/>
                    </a:solidFill>
                    <a:latin typeface="Arial" charset="0"/>
                  </a:rPr>
                  <a:t>S</a:t>
                </a:r>
              </a:p>
            </p:txBody>
          </p:sp>
          <p:sp>
            <p:nvSpPr>
              <p:cNvPr id="118" name="Line 134"/>
              <p:cNvSpPr>
                <a:spLocks noChangeShapeType="1"/>
              </p:cNvSpPr>
              <p:nvPr/>
            </p:nvSpPr>
            <p:spPr bwMode="auto">
              <a:xfrm>
                <a:off x="2358" y="3249"/>
                <a:ext cx="0" cy="318"/>
              </a:xfrm>
              <a:prstGeom prst="line">
                <a:avLst/>
              </a:prstGeom>
              <a:noFill/>
              <a:ln w="38100">
                <a:solidFill>
                  <a:srgbClr val="00B050"/>
                </a:solidFill>
                <a:prstDash val="sysDot"/>
                <a:round/>
                <a:headEnd type="none" w="sm" len="sm"/>
                <a:tailEnd type="triangle" w="med" len="med"/>
              </a:ln>
            </p:spPr>
            <p:txBody>
              <a:bodyPr/>
              <a:lstStyle/>
              <a:p>
                <a:endParaRPr lang="en-US"/>
              </a:p>
            </p:txBody>
          </p:sp>
          <p:sp>
            <p:nvSpPr>
              <p:cNvPr id="119" name="Line 135"/>
              <p:cNvSpPr>
                <a:spLocks noChangeShapeType="1"/>
              </p:cNvSpPr>
              <p:nvPr/>
            </p:nvSpPr>
            <p:spPr bwMode="auto">
              <a:xfrm flipH="1" flipV="1">
                <a:off x="2357" y="2751"/>
                <a:ext cx="1" cy="318"/>
              </a:xfrm>
              <a:prstGeom prst="line">
                <a:avLst/>
              </a:prstGeom>
              <a:noFill/>
              <a:ln w="38100">
                <a:solidFill>
                  <a:srgbClr val="000099"/>
                </a:solidFill>
                <a:round/>
                <a:headEnd type="triangle" w="med" len="med"/>
                <a:tailEnd type="triangle" w="med" len="med"/>
              </a:ln>
            </p:spPr>
            <p:txBody>
              <a:bodyPr/>
              <a:lstStyle/>
              <a:p>
                <a:endParaRPr lang="en-US"/>
              </a:p>
            </p:txBody>
          </p:sp>
          <p:sp>
            <p:nvSpPr>
              <p:cNvPr id="120" name="Line 136"/>
              <p:cNvSpPr>
                <a:spLocks noChangeShapeType="1"/>
              </p:cNvSpPr>
              <p:nvPr/>
            </p:nvSpPr>
            <p:spPr bwMode="auto">
              <a:xfrm flipH="1">
                <a:off x="2267" y="3250"/>
                <a:ext cx="1" cy="317"/>
              </a:xfrm>
              <a:prstGeom prst="line">
                <a:avLst/>
              </a:prstGeom>
              <a:noFill/>
              <a:ln w="38100">
                <a:solidFill>
                  <a:srgbClr val="000099"/>
                </a:solidFill>
                <a:round/>
                <a:headEnd type="triangle" w="med" len="med"/>
                <a:tailEnd type="triangle" w="med" len="med"/>
              </a:ln>
            </p:spPr>
            <p:txBody>
              <a:bodyPr/>
              <a:lstStyle/>
              <a:p>
                <a:endParaRPr lang="en-US"/>
              </a:p>
            </p:txBody>
          </p:sp>
          <p:sp>
            <p:nvSpPr>
              <p:cNvPr id="121" name="Line 137"/>
              <p:cNvSpPr>
                <a:spLocks noChangeShapeType="1"/>
              </p:cNvSpPr>
              <p:nvPr/>
            </p:nvSpPr>
            <p:spPr bwMode="auto">
              <a:xfrm flipV="1">
                <a:off x="2358" y="3204"/>
                <a:ext cx="363" cy="2"/>
              </a:xfrm>
              <a:prstGeom prst="line">
                <a:avLst/>
              </a:prstGeom>
              <a:noFill/>
              <a:ln w="38100">
                <a:solidFill>
                  <a:srgbClr val="000099"/>
                </a:solidFill>
                <a:round/>
                <a:headEnd type="triangle" w="med" len="med"/>
                <a:tailEnd type="triangle" w="med" len="med"/>
              </a:ln>
            </p:spPr>
            <p:txBody>
              <a:bodyPr/>
              <a:lstStyle/>
              <a:p>
                <a:endParaRPr lang="en-US"/>
              </a:p>
            </p:txBody>
          </p:sp>
          <p:sp>
            <p:nvSpPr>
              <p:cNvPr id="122" name="Line 138"/>
              <p:cNvSpPr>
                <a:spLocks noChangeShapeType="1"/>
              </p:cNvSpPr>
              <p:nvPr/>
            </p:nvSpPr>
            <p:spPr bwMode="auto">
              <a:xfrm flipH="1" flipV="1">
                <a:off x="2267" y="2751"/>
                <a:ext cx="1" cy="317"/>
              </a:xfrm>
              <a:prstGeom prst="line">
                <a:avLst/>
              </a:prstGeom>
              <a:noFill/>
              <a:ln w="38100">
                <a:solidFill>
                  <a:srgbClr val="00B050"/>
                </a:solidFill>
                <a:prstDash val="sysDot"/>
                <a:round/>
                <a:headEnd type="none" w="sm" len="sm"/>
                <a:tailEnd type="triangle" w="med" len="med"/>
              </a:ln>
            </p:spPr>
            <p:txBody>
              <a:bodyPr/>
              <a:lstStyle/>
              <a:p>
                <a:endParaRPr lang="en-US"/>
              </a:p>
            </p:txBody>
          </p:sp>
          <p:sp>
            <p:nvSpPr>
              <p:cNvPr id="123" name="Line 139"/>
              <p:cNvSpPr>
                <a:spLocks noChangeShapeType="1"/>
              </p:cNvSpPr>
              <p:nvPr/>
            </p:nvSpPr>
            <p:spPr bwMode="auto">
              <a:xfrm>
                <a:off x="2403" y="3113"/>
                <a:ext cx="318" cy="0"/>
              </a:xfrm>
              <a:prstGeom prst="line">
                <a:avLst/>
              </a:prstGeom>
              <a:noFill/>
              <a:ln w="38100">
                <a:solidFill>
                  <a:srgbClr val="00B050"/>
                </a:solidFill>
                <a:prstDash val="sysDot"/>
                <a:round/>
                <a:headEnd type="none" w="sm" len="sm"/>
                <a:tailEnd type="triangle" w="med" len="med"/>
              </a:ln>
            </p:spPr>
            <p:txBody>
              <a:bodyPr/>
              <a:lstStyle/>
              <a:p>
                <a:endParaRPr lang="en-US"/>
              </a:p>
            </p:txBody>
          </p:sp>
          <p:sp>
            <p:nvSpPr>
              <p:cNvPr id="124" name="Freeform 140"/>
              <p:cNvSpPr>
                <a:spLocks/>
              </p:cNvSpPr>
              <p:nvPr/>
            </p:nvSpPr>
            <p:spPr bwMode="auto">
              <a:xfrm>
                <a:off x="2079" y="2371"/>
                <a:ext cx="975" cy="1580"/>
              </a:xfrm>
              <a:custGeom>
                <a:avLst/>
                <a:gdLst>
                  <a:gd name="T0" fmla="*/ 7 w 975"/>
                  <a:gd name="T1" fmla="*/ 741 h 1580"/>
                  <a:gd name="T2" fmla="*/ 98 w 975"/>
                  <a:gd name="T3" fmla="*/ 106 h 1580"/>
                  <a:gd name="T4" fmla="*/ 461 w 975"/>
                  <a:gd name="T5" fmla="*/ 106 h 1580"/>
                  <a:gd name="T6" fmla="*/ 960 w 975"/>
                  <a:gd name="T7" fmla="*/ 741 h 1580"/>
                  <a:gd name="T8" fmla="*/ 551 w 975"/>
                  <a:gd name="T9" fmla="*/ 1421 h 1580"/>
                  <a:gd name="T10" fmla="*/ 143 w 975"/>
                  <a:gd name="T11" fmla="*/ 1467 h 1580"/>
                  <a:gd name="T12" fmla="*/ 7 w 975"/>
                  <a:gd name="T13" fmla="*/ 741 h 1580"/>
                  <a:gd name="T14" fmla="*/ 0 60000 65536"/>
                  <a:gd name="T15" fmla="*/ 0 60000 65536"/>
                  <a:gd name="T16" fmla="*/ 0 60000 65536"/>
                  <a:gd name="T17" fmla="*/ 0 60000 65536"/>
                  <a:gd name="T18" fmla="*/ 0 60000 65536"/>
                  <a:gd name="T19" fmla="*/ 0 60000 65536"/>
                  <a:gd name="T20" fmla="*/ 0 60000 65536"/>
                  <a:gd name="T21" fmla="*/ 0 w 975"/>
                  <a:gd name="T22" fmla="*/ 0 h 1580"/>
                  <a:gd name="T23" fmla="*/ 975 w 975"/>
                  <a:gd name="T24" fmla="*/ 1580 h 158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75" h="1580">
                    <a:moveTo>
                      <a:pt x="7" y="741"/>
                    </a:moveTo>
                    <a:cubicBezTo>
                      <a:pt x="0" y="514"/>
                      <a:pt x="22" y="212"/>
                      <a:pt x="98" y="106"/>
                    </a:cubicBezTo>
                    <a:cubicBezTo>
                      <a:pt x="174" y="0"/>
                      <a:pt x="317" y="0"/>
                      <a:pt x="461" y="106"/>
                    </a:cubicBezTo>
                    <a:cubicBezTo>
                      <a:pt x="605" y="212"/>
                      <a:pt x="945" y="522"/>
                      <a:pt x="960" y="741"/>
                    </a:cubicBezTo>
                    <a:cubicBezTo>
                      <a:pt x="975" y="960"/>
                      <a:pt x="687" y="1300"/>
                      <a:pt x="551" y="1421"/>
                    </a:cubicBezTo>
                    <a:cubicBezTo>
                      <a:pt x="415" y="1542"/>
                      <a:pt x="234" y="1580"/>
                      <a:pt x="143" y="1467"/>
                    </a:cubicBezTo>
                    <a:cubicBezTo>
                      <a:pt x="52" y="1354"/>
                      <a:pt x="14" y="968"/>
                      <a:pt x="7" y="741"/>
                    </a:cubicBezTo>
                    <a:close/>
                  </a:path>
                </a:pathLst>
              </a:custGeom>
              <a:noFill/>
              <a:ln w="12700" cap="flat" cmpd="sng">
                <a:solidFill>
                  <a:schemeClr val="tx1"/>
                </a:solidFill>
                <a:prstDash val="solid"/>
                <a:round/>
                <a:headEnd type="none" w="sm" len="sm"/>
                <a:tailEnd type="none" w="lg" len="med"/>
              </a:ln>
            </p:spPr>
            <p:txBody>
              <a:bodyPr/>
              <a:lstStyle/>
              <a:p>
                <a:endParaRPr lang="en-US"/>
              </a:p>
            </p:txBody>
          </p:sp>
        </p:grpSp>
      </p:grpSp>
      <p:grpSp>
        <p:nvGrpSpPr>
          <p:cNvPr id="125" name="Group 141"/>
          <p:cNvGrpSpPr>
            <a:grpSpLocks/>
          </p:cNvGrpSpPr>
          <p:nvPr/>
        </p:nvGrpSpPr>
        <p:grpSpPr bwMode="auto">
          <a:xfrm>
            <a:off x="3809515" y="4618832"/>
            <a:ext cx="2293816" cy="1728787"/>
            <a:chOff x="2358" y="2428"/>
            <a:chExt cx="1819" cy="1580"/>
          </a:xfrm>
        </p:grpSpPr>
        <p:sp>
          <p:nvSpPr>
            <p:cNvPr id="126" name="Line 142"/>
            <p:cNvSpPr>
              <a:spLocks noChangeShapeType="1"/>
            </p:cNvSpPr>
            <p:nvPr/>
          </p:nvSpPr>
          <p:spPr bwMode="auto">
            <a:xfrm>
              <a:off x="2358" y="3082"/>
              <a:ext cx="931" cy="0"/>
            </a:xfrm>
            <a:prstGeom prst="line">
              <a:avLst/>
            </a:prstGeom>
            <a:noFill/>
            <a:ln w="38100">
              <a:solidFill>
                <a:srgbClr val="00B050"/>
              </a:solidFill>
              <a:prstDash val="sysDot"/>
              <a:round/>
              <a:headEnd type="triangle" w="med" len="med"/>
              <a:tailEnd type="triangle" w="med" len="med"/>
            </a:ln>
          </p:spPr>
          <p:txBody>
            <a:bodyPr/>
            <a:lstStyle/>
            <a:p>
              <a:endParaRPr lang="en-US"/>
            </a:p>
          </p:txBody>
        </p:sp>
        <p:grpSp>
          <p:nvGrpSpPr>
            <p:cNvPr id="127" name="Group 143"/>
            <p:cNvGrpSpPr>
              <a:grpSpLocks/>
            </p:cNvGrpSpPr>
            <p:nvPr/>
          </p:nvGrpSpPr>
          <p:grpSpPr bwMode="auto">
            <a:xfrm rot="1056023">
              <a:off x="3204" y="2426"/>
              <a:ext cx="975" cy="1580"/>
              <a:chOff x="3129" y="2341"/>
              <a:chExt cx="975" cy="1580"/>
            </a:xfrm>
          </p:grpSpPr>
          <p:sp>
            <p:nvSpPr>
              <p:cNvPr id="128" name="Oval 144"/>
              <p:cNvSpPr>
                <a:spLocks noChangeArrowheads="1"/>
              </p:cNvSpPr>
              <p:nvPr/>
            </p:nvSpPr>
            <p:spPr bwMode="auto">
              <a:xfrm>
                <a:off x="3266" y="3068"/>
                <a:ext cx="182" cy="181"/>
              </a:xfrm>
              <a:prstGeom prst="ellipse">
                <a:avLst/>
              </a:prstGeom>
              <a:gradFill rotWithShape="1">
                <a:gsLst>
                  <a:gs pos="0">
                    <a:srgbClr val="2F1800"/>
                  </a:gs>
                  <a:gs pos="100000">
                    <a:srgbClr val="663300"/>
                  </a:gs>
                </a:gsLst>
                <a:path path="shape">
                  <a:fillToRect l="50000" t="50000" r="50000" b="50000"/>
                </a:path>
              </a:gradFill>
              <a:ln w="12700" algn="ctr">
                <a:solidFill>
                  <a:schemeClr val="tx1"/>
                </a:solidFill>
                <a:round/>
                <a:headEnd type="none" w="sm" len="sm"/>
                <a:tailEnd type="none" w="lg" len="med"/>
              </a:ln>
            </p:spPr>
            <p:txBody>
              <a:bodyPr wrap="none" anchor="ctr"/>
              <a:lstStyle/>
              <a:p>
                <a:pPr algn="ctr" eaLnBrk="0" latinLnBrk="0" hangingPunct="0"/>
                <a:r>
                  <a:rPr kumimoji="0" lang="en-US" altLang="ko-KR" sz="1400" b="1">
                    <a:solidFill>
                      <a:schemeClr val="bg1"/>
                    </a:solidFill>
                    <a:latin typeface="Arial" charset="0"/>
                  </a:rPr>
                  <a:t>M</a:t>
                </a:r>
              </a:p>
            </p:txBody>
          </p:sp>
          <p:sp>
            <p:nvSpPr>
              <p:cNvPr id="129" name="Oval 145"/>
              <p:cNvSpPr>
                <a:spLocks noChangeArrowheads="1"/>
              </p:cNvSpPr>
              <p:nvPr/>
            </p:nvSpPr>
            <p:spPr bwMode="auto">
              <a:xfrm>
                <a:off x="3764" y="3068"/>
                <a:ext cx="182" cy="181"/>
              </a:xfrm>
              <a:prstGeom prst="ellipse">
                <a:avLst/>
              </a:prstGeom>
              <a:gradFill rotWithShape="1">
                <a:gsLst>
                  <a:gs pos="0">
                    <a:srgbClr val="924900"/>
                  </a:gs>
                  <a:gs pos="100000">
                    <a:srgbClr val="AF7A44"/>
                  </a:gs>
                </a:gsLst>
                <a:path path="shape">
                  <a:fillToRect l="50000" t="50000" r="50000" b="50000"/>
                </a:path>
              </a:gradFill>
              <a:ln w="12700" algn="ctr">
                <a:solidFill>
                  <a:schemeClr val="tx1"/>
                </a:solidFill>
                <a:round/>
                <a:headEnd type="none" w="sm" len="sm"/>
                <a:tailEnd type="none" w="lg" len="med"/>
              </a:ln>
            </p:spPr>
            <p:txBody>
              <a:bodyPr wrap="none" anchor="ctr"/>
              <a:lstStyle/>
              <a:p>
                <a:pPr algn="ctr" eaLnBrk="0" latinLnBrk="0" hangingPunct="0"/>
                <a:r>
                  <a:rPr kumimoji="0" lang="en-US" altLang="ko-KR" sz="1400" b="1">
                    <a:solidFill>
                      <a:schemeClr val="bg1"/>
                    </a:solidFill>
                    <a:latin typeface="Arial" charset="0"/>
                  </a:rPr>
                  <a:t>S</a:t>
                </a:r>
              </a:p>
            </p:txBody>
          </p:sp>
          <p:sp>
            <p:nvSpPr>
              <p:cNvPr id="130" name="Oval 146"/>
              <p:cNvSpPr>
                <a:spLocks noChangeArrowheads="1"/>
              </p:cNvSpPr>
              <p:nvPr/>
            </p:nvSpPr>
            <p:spPr bwMode="auto">
              <a:xfrm>
                <a:off x="3266" y="2568"/>
                <a:ext cx="182" cy="181"/>
              </a:xfrm>
              <a:prstGeom prst="ellipse">
                <a:avLst/>
              </a:prstGeom>
              <a:gradFill rotWithShape="1">
                <a:gsLst>
                  <a:gs pos="0">
                    <a:srgbClr val="924900"/>
                  </a:gs>
                  <a:gs pos="100000">
                    <a:srgbClr val="AF7A44"/>
                  </a:gs>
                </a:gsLst>
                <a:path path="shape">
                  <a:fillToRect l="50000" t="50000" r="50000" b="50000"/>
                </a:path>
              </a:gradFill>
              <a:ln w="12700" algn="ctr">
                <a:solidFill>
                  <a:schemeClr val="tx1"/>
                </a:solidFill>
                <a:round/>
                <a:headEnd type="none" w="sm" len="sm"/>
                <a:tailEnd type="none" w="lg" len="med"/>
              </a:ln>
            </p:spPr>
            <p:txBody>
              <a:bodyPr wrap="none" anchor="ctr"/>
              <a:lstStyle/>
              <a:p>
                <a:pPr algn="ctr" eaLnBrk="0" latinLnBrk="0" hangingPunct="0"/>
                <a:r>
                  <a:rPr kumimoji="0" lang="en-US" altLang="ko-KR" sz="1400" b="1">
                    <a:solidFill>
                      <a:schemeClr val="bg1"/>
                    </a:solidFill>
                    <a:latin typeface="Arial" charset="0"/>
                  </a:rPr>
                  <a:t>S</a:t>
                </a:r>
              </a:p>
            </p:txBody>
          </p:sp>
          <p:sp>
            <p:nvSpPr>
              <p:cNvPr id="131" name="Oval 147"/>
              <p:cNvSpPr>
                <a:spLocks noChangeArrowheads="1"/>
              </p:cNvSpPr>
              <p:nvPr/>
            </p:nvSpPr>
            <p:spPr bwMode="auto">
              <a:xfrm>
                <a:off x="3266" y="3567"/>
                <a:ext cx="182" cy="181"/>
              </a:xfrm>
              <a:prstGeom prst="ellipse">
                <a:avLst/>
              </a:prstGeom>
              <a:gradFill rotWithShape="1">
                <a:gsLst>
                  <a:gs pos="0">
                    <a:srgbClr val="924900"/>
                  </a:gs>
                  <a:gs pos="100000">
                    <a:srgbClr val="AF7A44"/>
                  </a:gs>
                </a:gsLst>
                <a:path path="shape">
                  <a:fillToRect l="50000" t="50000" r="50000" b="50000"/>
                </a:path>
              </a:gradFill>
              <a:ln w="12700" algn="ctr">
                <a:solidFill>
                  <a:schemeClr val="tx1"/>
                </a:solidFill>
                <a:round/>
                <a:headEnd type="none" w="sm" len="sm"/>
                <a:tailEnd type="none" w="lg" len="med"/>
              </a:ln>
            </p:spPr>
            <p:txBody>
              <a:bodyPr wrap="none" anchor="ctr"/>
              <a:lstStyle/>
              <a:p>
                <a:pPr algn="ctr" eaLnBrk="0" latinLnBrk="0" hangingPunct="0"/>
                <a:r>
                  <a:rPr kumimoji="0" lang="en-US" altLang="ko-KR" sz="1400" b="1">
                    <a:solidFill>
                      <a:schemeClr val="bg1"/>
                    </a:solidFill>
                    <a:latin typeface="Arial" charset="0"/>
                  </a:rPr>
                  <a:t>S</a:t>
                </a:r>
              </a:p>
            </p:txBody>
          </p:sp>
          <p:sp>
            <p:nvSpPr>
              <p:cNvPr id="132" name="Line 148"/>
              <p:cNvSpPr>
                <a:spLocks noChangeShapeType="1"/>
              </p:cNvSpPr>
              <p:nvPr/>
            </p:nvSpPr>
            <p:spPr bwMode="auto">
              <a:xfrm flipH="1" flipV="1">
                <a:off x="3401" y="2750"/>
                <a:ext cx="1" cy="318"/>
              </a:xfrm>
              <a:prstGeom prst="line">
                <a:avLst/>
              </a:prstGeom>
              <a:noFill/>
              <a:ln w="38100">
                <a:solidFill>
                  <a:srgbClr val="663300"/>
                </a:solidFill>
                <a:round/>
                <a:headEnd type="triangle" w="med" len="med"/>
                <a:tailEnd type="triangle" w="med" len="med"/>
              </a:ln>
            </p:spPr>
            <p:txBody>
              <a:bodyPr/>
              <a:lstStyle/>
              <a:p>
                <a:endParaRPr lang="en-US"/>
              </a:p>
            </p:txBody>
          </p:sp>
          <p:sp>
            <p:nvSpPr>
              <p:cNvPr id="133" name="Line 149"/>
              <p:cNvSpPr>
                <a:spLocks noChangeShapeType="1"/>
              </p:cNvSpPr>
              <p:nvPr/>
            </p:nvSpPr>
            <p:spPr bwMode="auto">
              <a:xfrm flipH="1">
                <a:off x="3311" y="3249"/>
                <a:ext cx="1" cy="317"/>
              </a:xfrm>
              <a:prstGeom prst="line">
                <a:avLst/>
              </a:prstGeom>
              <a:noFill/>
              <a:ln w="38100">
                <a:solidFill>
                  <a:srgbClr val="663300"/>
                </a:solidFill>
                <a:round/>
                <a:headEnd type="triangle" w="med" len="med"/>
                <a:tailEnd type="triangle" w="med" len="med"/>
              </a:ln>
            </p:spPr>
            <p:txBody>
              <a:bodyPr/>
              <a:lstStyle/>
              <a:p>
                <a:endParaRPr lang="en-US"/>
              </a:p>
            </p:txBody>
          </p:sp>
          <p:sp>
            <p:nvSpPr>
              <p:cNvPr id="134" name="Line 150"/>
              <p:cNvSpPr>
                <a:spLocks noChangeShapeType="1"/>
              </p:cNvSpPr>
              <p:nvPr/>
            </p:nvSpPr>
            <p:spPr bwMode="auto">
              <a:xfrm flipV="1">
                <a:off x="3402" y="3203"/>
                <a:ext cx="363" cy="2"/>
              </a:xfrm>
              <a:prstGeom prst="line">
                <a:avLst/>
              </a:prstGeom>
              <a:noFill/>
              <a:ln w="38100">
                <a:solidFill>
                  <a:srgbClr val="663300"/>
                </a:solidFill>
                <a:round/>
                <a:headEnd type="triangle" w="med" len="med"/>
                <a:tailEnd type="triangle" w="med" len="med"/>
              </a:ln>
            </p:spPr>
            <p:txBody>
              <a:bodyPr/>
              <a:lstStyle/>
              <a:p>
                <a:endParaRPr lang="en-US"/>
              </a:p>
            </p:txBody>
          </p:sp>
          <p:sp>
            <p:nvSpPr>
              <p:cNvPr id="135" name="Line 151"/>
              <p:cNvSpPr>
                <a:spLocks noChangeShapeType="1"/>
              </p:cNvSpPr>
              <p:nvPr/>
            </p:nvSpPr>
            <p:spPr bwMode="auto">
              <a:xfrm flipH="1" flipV="1">
                <a:off x="3311" y="2750"/>
                <a:ext cx="1" cy="317"/>
              </a:xfrm>
              <a:prstGeom prst="line">
                <a:avLst/>
              </a:prstGeom>
              <a:noFill/>
              <a:ln w="38100">
                <a:solidFill>
                  <a:srgbClr val="00B050"/>
                </a:solidFill>
                <a:prstDash val="sysDot"/>
                <a:round/>
                <a:headEnd type="none" w="sm" len="sm"/>
                <a:tailEnd type="triangle" w="med" len="med"/>
              </a:ln>
            </p:spPr>
            <p:txBody>
              <a:bodyPr/>
              <a:lstStyle/>
              <a:p>
                <a:endParaRPr lang="en-US"/>
              </a:p>
            </p:txBody>
          </p:sp>
          <p:sp>
            <p:nvSpPr>
              <p:cNvPr id="136" name="Line 152"/>
              <p:cNvSpPr>
                <a:spLocks noChangeShapeType="1"/>
              </p:cNvSpPr>
              <p:nvPr/>
            </p:nvSpPr>
            <p:spPr bwMode="auto">
              <a:xfrm>
                <a:off x="3447" y="3112"/>
                <a:ext cx="318" cy="0"/>
              </a:xfrm>
              <a:prstGeom prst="line">
                <a:avLst/>
              </a:prstGeom>
              <a:noFill/>
              <a:ln w="38100">
                <a:solidFill>
                  <a:srgbClr val="00CC66"/>
                </a:solidFill>
                <a:prstDash val="sysDot"/>
                <a:round/>
                <a:headEnd type="none" w="sm" len="sm"/>
                <a:tailEnd type="triangle" w="med" len="med"/>
              </a:ln>
            </p:spPr>
            <p:txBody>
              <a:bodyPr/>
              <a:lstStyle/>
              <a:p>
                <a:endParaRPr lang="en-US"/>
              </a:p>
            </p:txBody>
          </p:sp>
          <p:sp>
            <p:nvSpPr>
              <p:cNvPr id="137" name="Line 153"/>
              <p:cNvSpPr>
                <a:spLocks noChangeShapeType="1"/>
              </p:cNvSpPr>
              <p:nvPr/>
            </p:nvSpPr>
            <p:spPr bwMode="auto">
              <a:xfrm>
                <a:off x="3402" y="3249"/>
                <a:ext cx="0" cy="318"/>
              </a:xfrm>
              <a:prstGeom prst="line">
                <a:avLst/>
              </a:prstGeom>
              <a:noFill/>
              <a:ln w="38100">
                <a:solidFill>
                  <a:srgbClr val="00B050"/>
                </a:solidFill>
                <a:prstDash val="sysDot"/>
                <a:round/>
                <a:headEnd type="none" w="sm" len="sm"/>
                <a:tailEnd type="triangle" w="med" len="med"/>
              </a:ln>
            </p:spPr>
            <p:txBody>
              <a:bodyPr/>
              <a:lstStyle/>
              <a:p>
                <a:endParaRPr lang="en-US"/>
              </a:p>
            </p:txBody>
          </p:sp>
          <p:sp>
            <p:nvSpPr>
              <p:cNvPr id="138" name="Freeform 154"/>
              <p:cNvSpPr>
                <a:spLocks/>
              </p:cNvSpPr>
              <p:nvPr/>
            </p:nvSpPr>
            <p:spPr bwMode="auto">
              <a:xfrm>
                <a:off x="3129" y="2341"/>
                <a:ext cx="975" cy="1580"/>
              </a:xfrm>
              <a:custGeom>
                <a:avLst/>
                <a:gdLst>
                  <a:gd name="T0" fmla="*/ 7 w 975"/>
                  <a:gd name="T1" fmla="*/ 741 h 1580"/>
                  <a:gd name="T2" fmla="*/ 98 w 975"/>
                  <a:gd name="T3" fmla="*/ 106 h 1580"/>
                  <a:gd name="T4" fmla="*/ 461 w 975"/>
                  <a:gd name="T5" fmla="*/ 106 h 1580"/>
                  <a:gd name="T6" fmla="*/ 960 w 975"/>
                  <a:gd name="T7" fmla="*/ 741 h 1580"/>
                  <a:gd name="T8" fmla="*/ 551 w 975"/>
                  <a:gd name="T9" fmla="*/ 1421 h 1580"/>
                  <a:gd name="T10" fmla="*/ 143 w 975"/>
                  <a:gd name="T11" fmla="*/ 1467 h 1580"/>
                  <a:gd name="T12" fmla="*/ 7 w 975"/>
                  <a:gd name="T13" fmla="*/ 741 h 1580"/>
                  <a:gd name="T14" fmla="*/ 0 60000 65536"/>
                  <a:gd name="T15" fmla="*/ 0 60000 65536"/>
                  <a:gd name="T16" fmla="*/ 0 60000 65536"/>
                  <a:gd name="T17" fmla="*/ 0 60000 65536"/>
                  <a:gd name="T18" fmla="*/ 0 60000 65536"/>
                  <a:gd name="T19" fmla="*/ 0 60000 65536"/>
                  <a:gd name="T20" fmla="*/ 0 60000 65536"/>
                  <a:gd name="T21" fmla="*/ 0 w 975"/>
                  <a:gd name="T22" fmla="*/ 0 h 1580"/>
                  <a:gd name="T23" fmla="*/ 975 w 975"/>
                  <a:gd name="T24" fmla="*/ 1580 h 158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75" h="1580">
                    <a:moveTo>
                      <a:pt x="7" y="741"/>
                    </a:moveTo>
                    <a:cubicBezTo>
                      <a:pt x="0" y="514"/>
                      <a:pt x="22" y="212"/>
                      <a:pt x="98" y="106"/>
                    </a:cubicBezTo>
                    <a:cubicBezTo>
                      <a:pt x="174" y="0"/>
                      <a:pt x="317" y="0"/>
                      <a:pt x="461" y="106"/>
                    </a:cubicBezTo>
                    <a:cubicBezTo>
                      <a:pt x="605" y="212"/>
                      <a:pt x="945" y="522"/>
                      <a:pt x="960" y="741"/>
                    </a:cubicBezTo>
                    <a:cubicBezTo>
                      <a:pt x="975" y="960"/>
                      <a:pt x="687" y="1300"/>
                      <a:pt x="551" y="1421"/>
                    </a:cubicBezTo>
                    <a:cubicBezTo>
                      <a:pt x="415" y="1542"/>
                      <a:pt x="234" y="1580"/>
                      <a:pt x="143" y="1467"/>
                    </a:cubicBezTo>
                    <a:cubicBezTo>
                      <a:pt x="52" y="1354"/>
                      <a:pt x="14" y="968"/>
                      <a:pt x="7" y="741"/>
                    </a:cubicBezTo>
                    <a:close/>
                  </a:path>
                </a:pathLst>
              </a:custGeom>
              <a:noFill/>
              <a:ln w="12700" cap="flat" cmpd="sng">
                <a:solidFill>
                  <a:schemeClr val="tx1"/>
                </a:solidFill>
                <a:prstDash val="solid"/>
                <a:round/>
                <a:headEnd type="none" w="sm" len="sm"/>
                <a:tailEnd type="none" w="lg" len="med"/>
              </a:ln>
            </p:spPr>
            <p:txBody>
              <a:bodyPr/>
              <a:lstStyle/>
              <a:p>
                <a:endParaRPr lang="en-US"/>
              </a:p>
            </p:txBody>
          </p:sp>
        </p:grpSp>
      </p:grpSp>
      <p:grpSp>
        <p:nvGrpSpPr>
          <p:cNvPr id="139" name="Group 157"/>
          <p:cNvGrpSpPr>
            <a:grpSpLocks/>
          </p:cNvGrpSpPr>
          <p:nvPr/>
        </p:nvGrpSpPr>
        <p:grpSpPr bwMode="auto">
          <a:xfrm>
            <a:off x="5257307" y="4612096"/>
            <a:ext cx="2263182" cy="1728788"/>
            <a:chOff x="3455" y="2432"/>
            <a:chExt cx="1825" cy="1580"/>
          </a:xfrm>
        </p:grpSpPr>
        <p:sp>
          <p:nvSpPr>
            <p:cNvPr id="140" name="Line 158"/>
            <p:cNvSpPr>
              <a:spLocks noChangeShapeType="1"/>
            </p:cNvSpPr>
            <p:nvPr/>
          </p:nvSpPr>
          <p:spPr bwMode="auto">
            <a:xfrm>
              <a:off x="3455" y="3092"/>
              <a:ext cx="1021" cy="0"/>
            </a:xfrm>
            <a:prstGeom prst="line">
              <a:avLst/>
            </a:prstGeom>
            <a:noFill/>
            <a:ln w="38100">
              <a:solidFill>
                <a:srgbClr val="00B050"/>
              </a:solidFill>
              <a:prstDash val="sysDot"/>
              <a:round/>
              <a:headEnd type="triangle" w="med" len="med"/>
              <a:tailEnd type="triangle" w="med" len="med"/>
            </a:ln>
          </p:spPr>
          <p:txBody>
            <a:bodyPr/>
            <a:lstStyle/>
            <a:p>
              <a:endParaRPr lang="en-US"/>
            </a:p>
          </p:txBody>
        </p:sp>
        <p:grpSp>
          <p:nvGrpSpPr>
            <p:cNvPr id="141" name="Group 159"/>
            <p:cNvGrpSpPr>
              <a:grpSpLocks/>
            </p:cNvGrpSpPr>
            <p:nvPr/>
          </p:nvGrpSpPr>
          <p:grpSpPr bwMode="auto">
            <a:xfrm rot="861294">
              <a:off x="4303" y="2432"/>
              <a:ext cx="975" cy="1580"/>
              <a:chOff x="4218" y="2386"/>
              <a:chExt cx="975" cy="1580"/>
            </a:xfrm>
          </p:grpSpPr>
          <p:sp>
            <p:nvSpPr>
              <p:cNvPr id="142" name="Oval 160"/>
              <p:cNvSpPr>
                <a:spLocks noChangeArrowheads="1"/>
              </p:cNvSpPr>
              <p:nvPr/>
            </p:nvSpPr>
            <p:spPr bwMode="auto">
              <a:xfrm>
                <a:off x="4355" y="3068"/>
                <a:ext cx="182" cy="181"/>
              </a:xfrm>
              <a:prstGeom prst="ellipse">
                <a:avLst/>
              </a:prstGeom>
              <a:gradFill rotWithShape="1">
                <a:gsLst>
                  <a:gs pos="0">
                    <a:srgbClr val="2F002F"/>
                  </a:gs>
                  <a:gs pos="100000">
                    <a:srgbClr val="660066"/>
                  </a:gs>
                </a:gsLst>
                <a:path path="shape">
                  <a:fillToRect l="50000" t="50000" r="50000" b="50000"/>
                </a:path>
              </a:gradFill>
              <a:ln w="12700" algn="ctr">
                <a:solidFill>
                  <a:schemeClr val="tx1"/>
                </a:solidFill>
                <a:round/>
                <a:headEnd type="none" w="sm" len="sm"/>
                <a:tailEnd type="none" w="lg" len="med"/>
              </a:ln>
            </p:spPr>
            <p:txBody>
              <a:bodyPr wrap="none" anchor="ctr"/>
              <a:lstStyle/>
              <a:p>
                <a:pPr algn="ctr" eaLnBrk="0" latinLnBrk="0" hangingPunct="0"/>
                <a:r>
                  <a:rPr kumimoji="0" lang="en-US" altLang="ko-KR" sz="1400" b="1">
                    <a:solidFill>
                      <a:schemeClr val="bg1"/>
                    </a:solidFill>
                    <a:latin typeface="Arial" charset="0"/>
                  </a:rPr>
                  <a:t>M</a:t>
                </a:r>
              </a:p>
            </p:txBody>
          </p:sp>
          <p:sp>
            <p:nvSpPr>
              <p:cNvPr id="143" name="Oval 161"/>
              <p:cNvSpPr>
                <a:spLocks noChangeArrowheads="1"/>
              </p:cNvSpPr>
              <p:nvPr/>
            </p:nvSpPr>
            <p:spPr bwMode="auto">
              <a:xfrm>
                <a:off x="4853" y="3068"/>
                <a:ext cx="182" cy="181"/>
              </a:xfrm>
              <a:prstGeom prst="ellipse">
                <a:avLst/>
              </a:prstGeom>
              <a:gradFill rotWithShape="1">
                <a:gsLst>
                  <a:gs pos="0">
                    <a:srgbClr val="CC00CC"/>
                  </a:gs>
                  <a:gs pos="100000">
                    <a:srgbClr val="5E005E"/>
                  </a:gs>
                </a:gsLst>
                <a:path path="shape">
                  <a:fillToRect l="50000" t="50000" r="50000" b="50000"/>
                </a:path>
              </a:gradFill>
              <a:ln w="12700" algn="ctr">
                <a:solidFill>
                  <a:schemeClr val="tx1"/>
                </a:solidFill>
                <a:round/>
                <a:headEnd type="none" w="sm" len="sm"/>
                <a:tailEnd type="none" w="lg" len="med"/>
              </a:ln>
            </p:spPr>
            <p:txBody>
              <a:bodyPr wrap="none" anchor="ctr"/>
              <a:lstStyle/>
              <a:p>
                <a:pPr algn="ctr" eaLnBrk="0" latinLnBrk="0" hangingPunct="0"/>
                <a:r>
                  <a:rPr kumimoji="0" lang="en-US" altLang="ko-KR" sz="1400" b="1">
                    <a:solidFill>
                      <a:schemeClr val="bg1"/>
                    </a:solidFill>
                    <a:latin typeface="Arial" charset="0"/>
                  </a:rPr>
                  <a:t>S</a:t>
                </a:r>
              </a:p>
            </p:txBody>
          </p:sp>
          <p:sp>
            <p:nvSpPr>
              <p:cNvPr id="144" name="Oval 162"/>
              <p:cNvSpPr>
                <a:spLocks noChangeArrowheads="1"/>
              </p:cNvSpPr>
              <p:nvPr/>
            </p:nvSpPr>
            <p:spPr bwMode="auto">
              <a:xfrm>
                <a:off x="4355" y="2568"/>
                <a:ext cx="182" cy="181"/>
              </a:xfrm>
              <a:prstGeom prst="ellipse">
                <a:avLst/>
              </a:prstGeom>
              <a:gradFill rotWithShape="1">
                <a:gsLst>
                  <a:gs pos="0">
                    <a:srgbClr val="CC00CC"/>
                  </a:gs>
                  <a:gs pos="100000">
                    <a:srgbClr val="5E005E"/>
                  </a:gs>
                </a:gsLst>
                <a:path path="shape">
                  <a:fillToRect l="50000" t="50000" r="50000" b="50000"/>
                </a:path>
              </a:gradFill>
              <a:ln w="12700" algn="ctr">
                <a:solidFill>
                  <a:schemeClr val="tx1"/>
                </a:solidFill>
                <a:round/>
                <a:headEnd type="none" w="sm" len="sm"/>
                <a:tailEnd type="none" w="lg" len="med"/>
              </a:ln>
            </p:spPr>
            <p:txBody>
              <a:bodyPr wrap="none" anchor="ctr"/>
              <a:lstStyle/>
              <a:p>
                <a:pPr algn="ctr" eaLnBrk="0" latinLnBrk="0" hangingPunct="0"/>
                <a:r>
                  <a:rPr kumimoji="0" lang="en-US" altLang="ko-KR" sz="1400" b="1">
                    <a:solidFill>
                      <a:schemeClr val="bg1"/>
                    </a:solidFill>
                    <a:latin typeface="Arial" charset="0"/>
                  </a:rPr>
                  <a:t>S</a:t>
                </a:r>
              </a:p>
            </p:txBody>
          </p:sp>
          <p:sp>
            <p:nvSpPr>
              <p:cNvPr id="145" name="Oval 163"/>
              <p:cNvSpPr>
                <a:spLocks noChangeArrowheads="1"/>
              </p:cNvSpPr>
              <p:nvPr/>
            </p:nvSpPr>
            <p:spPr bwMode="auto">
              <a:xfrm>
                <a:off x="4355" y="3567"/>
                <a:ext cx="182" cy="181"/>
              </a:xfrm>
              <a:prstGeom prst="ellipse">
                <a:avLst/>
              </a:prstGeom>
              <a:gradFill rotWithShape="1">
                <a:gsLst>
                  <a:gs pos="0">
                    <a:srgbClr val="CC00CC"/>
                  </a:gs>
                  <a:gs pos="100000">
                    <a:srgbClr val="5E005E"/>
                  </a:gs>
                </a:gsLst>
                <a:path path="shape">
                  <a:fillToRect l="50000" t="50000" r="50000" b="50000"/>
                </a:path>
              </a:gradFill>
              <a:ln w="12700" algn="ctr">
                <a:solidFill>
                  <a:schemeClr val="tx1"/>
                </a:solidFill>
                <a:round/>
                <a:headEnd type="none" w="sm" len="sm"/>
                <a:tailEnd type="none" w="lg" len="med"/>
              </a:ln>
            </p:spPr>
            <p:txBody>
              <a:bodyPr wrap="none" anchor="ctr"/>
              <a:lstStyle/>
              <a:p>
                <a:pPr algn="ctr" eaLnBrk="0" latinLnBrk="0" hangingPunct="0"/>
                <a:r>
                  <a:rPr kumimoji="0" lang="en-US" altLang="ko-KR" sz="1400" b="1">
                    <a:solidFill>
                      <a:schemeClr val="bg1"/>
                    </a:solidFill>
                    <a:latin typeface="Arial" charset="0"/>
                  </a:rPr>
                  <a:t>S</a:t>
                </a:r>
              </a:p>
            </p:txBody>
          </p:sp>
          <p:sp>
            <p:nvSpPr>
              <p:cNvPr id="146" name="Line 164"/>
              <p:cNvSpPr>
                <a:spLocks noChangeShapeType="1"/>
              </p:cNvSpPr>
              <p:nvPr/>
            </p:nvSpPr>
            <p:spPr bwMode="auto">
              <a:xfrm>
                <a:off x="4491" y="3248"/>
                <a:ext cx="0" cy="318"/>
              </a:xfrm>
              <a:prstGeom prst="line">
                <a:avLst/>
              </a:prstGeom>
              <a:noFill/>
              <a:ln w="38100">
                <a:solidFill>
                  <a:srgbClr val="00B050"/>
                </a:solidFill>
                <a:prstDash val="sysDot"/>
                <a:round/>
                <a:headEnd type="none" w="sm" len="sm"/>
                <a:tailEnd type="triangle" w="med" len="med"/>
              </a:ln>
            </p:spPr>
            <p:txBody>
              <a:bodyPr/>
              <a:lstStyle/>
              <a:p>
                <a:endParaRPr lang="en-US"/>
              </a:p>
            </p:txBody>
          </p:sp>
          <p:sp>
            <p:nvSpPr>
              <p:cNvPr id="147" name="Line 165"/>
              <p:cNvSpPr>
                <a:spLocks noChangeShapeType="1"/>
              </p:cNvSpPr>
              <p:nvPr/>
            </p:nvSpPr>
            <p:spPr bwMode="auto">
              <a:xfrm flipH="1" flipV="1">
                <a:off x="4490" y="2750"/>
                <a:ext cx="1" cy="318"/>
              </a:xfrm>
              <a:prstGeom prst="line">
                <a:avLst/>
              </a:prstGeom>
              <a:noFill/>
              <a:ln w="38100">
                <a:solidFill>
                  <a:srgbClr val="660066"/>
                </a:solidFill>
                <a:round/>
                <a:headEnd type="triangle" w="med" len="med"/>
                <a:tailEnd type="triangle" w="med" len="med"/>
              </a:ln>
            </p:spPr>
            <p:txBody>
              <a:bodyPr/>
              <a:lstStyle/>
              <a:p>
                <a:endParaRPr lang="en-US"/>
              </a:p>
            </p:txBody>
          </p:sp>
          <p:sp>
            <p:nvSpPr>
              <p:cNvPr id="148" name="Line 166"/>
              <p:cNvSpPr>
                <a:spLocks noChangeShapeType="1"/>
              </p:cNvSpPr>
              <p:nvPr/>
            </p:nvSpPr>
            <p:spPr bwMode="auto">
              <a:xfrm flipH="1">
                <a:off x="4400" y="3249"/>
                <a:ext cx="1" cy="317"/>
              </a:xfrm>
              <a:prstGeom prst="line">
                <a:avLst/>
              </a:prstGeom>
              <a:noFill/>
              <a:ln w="38100">
                <a:solidFill>
                  <a:srgbClr val="660066"/>
                </a:solidFill>
                <a:round/>
                <a:headEnd type="triangle" w="med" len="med"/>
                <a:tailEnd type="triangle" w="med" len="med"/>
              </a:ln>
            </p:spPr>
            <p:txBody>
              <a:bodyPr/>
              <a:lstStyle/>
              <a:p>
                <a:endParaRPr lang="en-US"/>
              </a:p>
            </p:txBody>
          </p:sp>
          <p:sp>
            <p:nvSpPr>
              <p:cNvPr id="149" name="Line 167"/>
              <p:cNvSpPr>
                <a:spLocks noChangeShapeType="1"/>
              </p:cNvSpPr>
              <p:nvPr/>
            </p:nvSpPr>
            <p:spPr bwMode="auto">
              <a:xfrm flipV="1">
                <a:off x="4491" y="3203"/>
                <a:ext cx="363" cy="2"/>
              </a:xfrm>
              <a:prstGeom prst="line">
                <a:avLst/>
              </a:prstGeom>
              <a:noFill/>
              <a:ln w="38100">
                <a:solidFill>
                  <a:srgbClr val="660066"/>
                </a:solidFill>
                <a:round/>
                <a:headEnd type="triangle" w="med" len="med"/>
                <a:tailEnd type="triangle" w="med" len="med"/>
              </a:ln>
            </p:spPr>
            <p:txBody>
              <a:bodyPr/>
              <a:lstStyle/>
              <a:p>
                <a:endParaRPr lang="en-US"/>
              </a:p>
            </p:txBody>
          </p:sp>
          <p:sp>
            <p:nvSpPr>
              <p:cNvPr id="150" name="Line 168"/>
              <p:cNvSpPr>
                <a:spLocks noChangeShapeType="1"/>
              </p:cNvSpPr>
              <p:nvPr/>
            </p:nvSpPr>
            <p:spPr bwMode="auto">
              <a:xfrm flipH="1" flipV="1">
                <a:off x="4400" y="2750"/>
                <a:ext cx="1" cy="317"/>
              </a:xfrm>
              <a:prstGeom prst="line">
                <a:avLst/>
              </a:prstGeom>
              <a:noFill/>
              <a:ln w="38100">
                <a:solidFill>
                  <a:srgbClr val="00B050"/>
                </a:solidFill>
                <a:prstDash val="sysDot"/>
                <a:round/>
                <a:headEnd type="none" w="sm" len="sm"/>
                <a:tailEnd type="triangle" w="med" len="med"/>
              </a:ln>
            </p:spPr>
            <p:txBody>
              <a:bodyPr/>
              <a:lstStyle/>
              <a:p>
                <a:endParaRPr lang="en-US"/>
              </a:p>
            </p:txBody>
          </p:sp>
          <p:sp>
            <p:nvSpPr>
              <p:cNvPr id="151" name="Line 169"/>
              <p:cNvSpPr>
                <a:spLocks noChangeShapeType="1"/>
              </p:cNvSpPr>
              <p:nvPr/>
            </p:nvSpPr>
            <p:spPr bwMode="auto">
              <a:xfrm>
                <a:off x="4536" y="3112"/>
                <a:ext cx="318" cy="0"/>
              </a:xfrm>
              <a:prstGeom prst="line">
                <a:avLst/>
              </a:prstGeom>
              <a:noFill/>
              <a:ln w="38100">
                <a:solidFill>
                  <a:srgbClr val="00B050"/>
                </a:solidFill>
                <a:prstDash val="sysDot"/>
                <a:round/>
                <a:headEnd type="none" w="sm" len="sm"/>
                <a:tailEnd type="triangle" w="med" len="med"/>
              </a:ln>
            </p:spPr>
            <p:txBody>
              <a:bodyPr/>
              <a:lstStyle/>
              <a:p>
                <a:endParaRPr lang="en-US"/>
              </a:p>
            </p:txBody>
          </p:sp>
          <p:sp>
            <p:nvSpPr>
              <p:cNvPr id="152" name="Freeform 170"/>
              <p:cNvSpPr>
                <a:spLocks/>
              </p:cNvSpPr>
              <p:nvPr/>
            </p:nvSpPr>
            <p:spPr bwMode="auto">
              <a:xfrm>
                <a:off x="4218" y="2386"/>
                <a:ext cx="975" cy="1580"/>
              </a:xfrm>
              <a:custGeom>
                <a:avLst/>
                <a:gdLst>
                  <a:gd name="T0" fmla="*/ 7 w 975"/>
                  <a:gd name="T1" fmla="*/ 741 h 1580"/>
                  <a:gd name="T2" fmla="*/ 98 w 975"/>
                  <a:gd name="T3" fmla="*/ 106 h 1580"/>
                  <a:gd name="T4" fmla="*/ 461 w 975"/>
                  <a:gd name="T5" fmla="*/ 106 h 1580"/>
                  <a:gd name="T6" fmla="*/ 960 w 975"/>
                  <a:gd name="T7" fmla="*/ 741 h 1580"/>
                  <a:gd name="T8" fmla="*/ 551 w 975"/>
                  <a:gd name="T9" fmla="*/ 1421 h 1580"/>
                  <a:gd name="T10" fmla="*/ 143 w 975"/>
                  <a:gd name="T11" fmla="*/ 1467 h 1580"/>
                  <a:gd name="T12" fmla="*/ 7 w 975"/>
                  <a:gd name="T13" fmla="*/ 741 h 1580"/>
                  <a:gd name="T14" fmla="*/ 0 60000 65536"/>
                  <a:gd name="T15" fmla="*/ 0 60000 65536"/>
                  <a:gd name="T16" fmla="*/ 0 60000 65536"/>
                  <a:gd name="T17" fmla="*/ 0 60000 65536"/>
                  <a:gd name="T18" fmla="*/ 0 60000 65536"/>
                  <a:gd name="T19" fmla="*/ 0 60000 65536"/>
                  <a:gd name="T20" fmla="*/ 0 60000 65536"/>
                  <a:gd name="T21" fmla="*/ 0 w 975"/>
                  <a:gd name="T22" fmla="*/ 0 h 1580"/>
                  <a:gd name="T23" fmla="*/ 975 w 975"/>
                  <a:gd name="T24" fmla="*/ 1580 h 158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75" h="1580">
                    <a:moveTo>
                      <a:pt x="7" y="741"/>
                    </a:moveTo>
                    <a:cubicBezTo>
                      <a:pt x="0" y="514"/>
                      <a:pt x="22" y="212"/>
                      <a:pt x="98" y="106"/>
                    </a:cubicBezTo>
                    <a:cubicBezTo>
                      <a:pt x="174" y="0"/>
                      <a:pt x="317" y="0"/>
                      <a:pt x="461" y="106"/>
                    </a:cubicBezTo>
                    <a:cubicBezTo>
                      <a:pt x="605" y="212"/>
                      <a:pt x="945" y="522"/>
                      <a:pt x="960" y="741"/>
                    </a:cubicBezTo>
                    <a:cubicBezTo>
                      <a:pt x="975" y="960"/>
                      <a:pt x="687" y="1300"/>
                      <a:pt x="551" y="1421"/>
                    </a:cubicBezTo>
                    <a:cubicBezTo>
                      <a:pt x="415" y="1542"/>
                      <a:pt x="234" y="1580"/>
                      <a:pt x="143" y="1467"/>
                    </a:cubicBezTo>
                    <a:cubicBezTo>
                      <a:pt x="52" y="1354"/>
                      <a:pt x="14" y="968"/>
                      <a:pt x="7" y="741"/>
                    </a:cubicBezTo>
                    <a:close/>
                  </a:path>
                </a:pathLst>
              </a:custGeom>
              <a:noFill/>
              <a:ln w="12700" cap="flat" cmpd="sng">
                <a:solidFill>
                  <a:schemeClr val="tx1"/>
                </a:solidFill>
                <a:prstDash val="solid"/>
                <a:round/>
                <a:headEnd type="none" w="sm" len="sm"/>
                <a:tailEnd type="none" w="lg" len="med"/>
              </a:ln>
            </p:spPr>
            <p:txBody>
              <a:bodyPr/>
              <a:lstStyle/>
              <a:p>
                <a:endParaRPr lang="en-US"/>
              </a:p>
            </p:txBody>
          </p:sp>
        </p:grpSp>
      </p:grpSp>
      <p:sp>
        <p:nvSpPr>
          <p:cNvPr id="153" name="TextBox 152"/>
          <p:cNvSpPr txBox="1"/>
          <p:nvPr/>
        </p:nvSpPr>
        <p:spPr>
          <a:xfrm>
            <a:off x="7266178" y="5867400"/>
            <a:ext cx="1877822" cy="409023"/>
          </a:xfrm>
          <a:prstGeom prst="rect">
            <a:avLst/>
          </a:prstGeom>
          <a:noFill/>
        </p:spPr>
        <p:txBody>
          <a:bodyPr wrap="none" rtlCol="0">
            <a:spAutoFit/>
          </a:bodyPr>
          <a:lstStyle/>
          <a:p>
            <a:pPr>
              <a:lnSpc>
                <a:spcPts val="1200"/>
              </a:lnSpc>
            </a:pPr>
            <a:r>
              <a:rPr lang="en-US" sz="1400" b="1" smtClean="0">
                <a:solidFill>
                  <a:srgbClr val="00B050"/>
                </a:solidFill>
              </a:rPr>
              <a:t>M: PSC manager</a:t>
            </a:r>
          </a:p>
          <a:p>
            <a:pPr>
              <a:lnSpc>
                <a:spcPts val="1200"/>
              </a:lnSpc>
            </a:pPr>
            <a:r>
              <a:rPr lang="en-US" sz="1400" b="1" smtClean="0">
                <a:solidFill>
                  <a:srgbClr val="00B050"/>
                </a:solidFill>
              </a:rPr>
              <a:t>S: non-manager device</a:t>
            </a:r>
            <a:endParaRPr lang="en-US" sz="1400" b="1">
              <a:solidFill>
                <a:srgbClr val="00B050"/>
              </a:solidFill>
            </a:endParaRPr>
          </a:p>
        </p:txBody>
      </p:sp>
      <p:sp>
        <p:nvSpPr>
          <p:cNvPr id="154" name="Line 158"/>
          <p:cNvSpPr>
            <a:spLocks noChangeShapeType="1"/>
          </p:cNvSpPr>
          <p:nvPr/>
        </p:nvSpPr>
        <p:spPr bwMode="auto">
          <a:xfrm>
            <a:off x="5257800" y="5410200"/>
            <a:ext cx="1266142" cy="0"/>
          </a:xfrm>
          <a:prstGeom prst="line">
            <a:avLst/>
          </a:prstGeom>
          <a:noFill/>
          <a:ln w="38100">
            <a:solidFill>
              <a:srgbClr val="FF0000"/>
            </a:solidFill>
            <a:prstDash val="solid"/>
            <a:round/>
            <a:headEnd type="triangle" w="med" len="med"/>
            <a:tailEnd type="triangle" w="med" len="med"/>
          </a:ln>
        </p:spPr>
        <p:txBody>
          <a:bodyPr/>
          <a:lstStyle/>
          <a:p>
            <a:endParaRPr lang="en-US"/>
          </a:p>
        </p:txBody>
      </p:sp>
      <p:sp>
        <p:nvSpPr>
          <p:cNvPr id="155" name="Line 158"/>
          <p:cNvSpPr>
            <a:spLocks noChangeShapeType="1"/>
          </p:cNvSpPr>
          <p:nvPr/>
        </p:nvSpPr>
        <p:spPr bwMode="auto">
          <a:xfrm>
            <a:off x="3810000" y="5410200"/>
            <a:ext cx="1266142" cy="0"/>
          </a:xfrm>
          <a:prstGeom prst="line">
            <a:avLst/>
          </a:prstGeom>
          <a:noFill/>
          <a:ln w="38100">
            <a:solidFill>
              <a:srgbClr val="FF0000"/>
            </a:solidFill>
            <a:prstDash val="solid"/>
            <a:round/>
            <a:headEnd type="triangle" w="med" len="med"/>
            <a:tailEnd type="triangle" w="med" len="med"/>
          </a:ln>
        </p:spPr>
        <p:txBody>
          <a:bodyPr/>
          <a:lstStyle/>
          <a:p>
            <a:endParaRPr lang="en-US"/>
          </a:p>
        </p:txBody>
      </p:sp>
      <p:sp>
        <p:nvSpPr>
          <p:cNvPr id="156" name="Line 158"/>
          <p:cNvSpPr>
            <a:spLocks noChangeShapeType="1"/>
          </p:cNvSpPr>
          <p:nvPr/>
        </p:nvSpPr>
        <p:spPr bwMode="auto">
          <a:xfrm>
            <a:off x="2362200" y="5410200"/>
            <a:ext cx="1266142" cy="0"/>
          </a:xfrm>
          <a:prstGeom prst="line">
            <a:avLst/>
          </a:prstGeom>
          <a:noFill/>
          <a:ln w="38100">
            <a:solidFill>
              <a:srgbClr val="FF0000"/>
            </a:solidFill>
            <a:prstDash val="solid"/>
            <a:round/>
            <a:headEnd type="triangle" w="med" len="med"/>
            <a:tailEnd type="triangle" w="med" len="med"/>
          </a:ln>
        </p:spPr>
        <p:txBody>
          <a:bodyPr/>
          <a:lstStyle/>
          <a:p>
            <a:endParaRPr lang="en-US"/>
          </a:p>
        </p:txBody>
      </p:sp>
      <p:sp>
        <p:nvSpPr>
          <p:cNvPr id="72" name="Line 168"/>
          <p:cNvSpPr>
            <a:spLocks noChangeShapeType="1"/>
          </p:cNvSpPr>
          <p:nvPr/>
        </p:nvSpPr>
        <p:spPr bwMode="auto">
          <a:xfrm rot="861294" flipV="1">
            <a:off x="7322336" y="4591523"/>
            <a:ext cx="442927" cy="113350"/>
          </a:xfrm>
          <a:prstGeom prst="line">
            <a:avLst/>
          </a:prstGeom>
          <a:noFill/>
          <a:ln w="38100">
            <a:solidFill>
              <a:srgbClr val="00B050"/>
            </a:solidFill>
            <a:prstDash val="sysDot"/>
            <a:round/>
            <a:headEnd type="none" w="sm" len="sm"/>
            <a:tailEnd type="triangle" w="med" len="med"/>
          </a:ln>
        </p:spPr>
        <p:txBody>
          <a:bodyPr/>
          <a:lstStyle/>
          <a:p>
            <a:endParaRPr lang="en-US"/>
          </a:p>
        </p:txBody>
      </p:sp>
      <p:sp>
        <p:nvSpPr>
          <p:cNvPr id="73" name="Line 158"/>
          <p:cNvSpPr>
            <a:spLocks noChangeShapeType="1"/>
          </p:cNvSpPr>
          <p:nvPr/>
        </p:nvSpPr>
        <p:spPr bwMode="auto">
          <a:xfrm>
            <a:off x="7315200" y="4800600"/>
            <a:ext cx="457201" cy="0"/>
          </a:xfrm>
          <a:prstGeom prst="line">
            <a:avLst/>
          </a:prstGeom>
          <a:noFill/>
          <a:ln w="38100">
            <a:solidFill>
              <a:srgbClr val="FF0000"/>
            </a:solidFill>
            <a:prstDash val="solid"/>
            <a:round/>
            <a:headEnd type="triangle" w="med" len="med"/>
            <a:tailEnd type="triangle" w="med" len="med"/>
          </a:ln>
        </p:spPr>
        <p:txBody>
          <a:bodyPr/>
          <a:lstStyle/>
          <a:p>
            <a:endParaRPr lang="en-US"/>
          </a:p>
        </p:txBody>
      </p:sp>
      <p:sp>
        <p:nvSpPr>
          <p:cNvPr id="74" name="TextBox 73"/>
          <p:cNvSpPr txBox="1"/>
          <p:nvPr/>
        </p:nvSpPr>
        <p:spPr>
          <a:xfrm>
            <a:off x="7772400" y="4495800"/>
            <a:ext cx="1371600" cy="769441"/>
          </a:xfrm>
          <a:prstGeom prst="rect">
            <a:avLst/>
          </a:prstGeom>
          <a:noFill/>
        </p:spPr>
        <p:txBody>
          <a:bodyPr wrap="square" rtlCol="0">
            <a:spAutoFit/>
          </a:bodyPr>
          <a:lstStyle/>
          <a:p>
            <a:r>
              <a:rPr lang="en-US" sz="1400" b="1" dirty="0" smtClean="0">
                <a:solidFill>
                  <a:srgbClr val="00B050"/>
                </a:solidFill>
              </a:rPr>
              <a:t>: Common sync</a:t>
            </a:r>
          </a:p>
          <a:p>
            <a:pPr>
              <a:lnSpc>
                <a:spcPts val="1200"/>
              </a:lnSpc>
            </a:pPr>
            <a:r>
              <a:rPr lang="en-US" sz="1400" b="1" dirty="0" smtClean="0">
                <a:solidFill>
                  <a:srgbClr val="FF0000"/>
                </a:solidFill>
              </a:rPr>
              <a:t>: Data exchange      between PSC managers</a:t>
            </a:r>
            <a:endParaRPr lang="en-US" sz="1400" b="1" dirty="0">
              <a:solidFill>
                <a:srgbClr val="FF0000"/>
              </a:solidFill>
            </a:endParaRPr>
          </a:p>
        </p:txBody>
      </p:sp>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a:bodyPr>
          <a:lstStyle/>
          <a:p>
            <a:pPr>
              <a:lnSpc>
                <a:spcPts val="3000"/>
              </a:lnSpc>
            </a:pPr>
            <a:r>
              <a:rPr lang="en-US" sz="3200" b="1" i="1" smtClean="0">
                <a:solidFill>
                  <a:srgbClr val="FF0000"/>
                </a:solidFill>
                <a:cs typeface="Times New Roman" pitchFamily="18" charset="0"/>
              </a:rPr>
              <a:t>SYNCHRONIZED RELAYS AMONG PUBLIC SPACES (3)</a:t>
            </a:r>
            <a:endParaRPr lang="en-US" sz="3200" b="1" i="1">
              <a:solidFill>
                <a:srgbClr val="FF0000"/>
              </a:solidFill>
              <a:cs typeface="Times New Roman" pitchFamily="18" charset="0"/>
            </a:endParaRPr>
          </a:p>
        </p:txBody>
      </p:sp>
      <p:sp>
        <p:nvSpPr>
          <p:cNvPr id="3" name="Content Placeholder 2"/>
          <p:cNvSpPr>
            <a:spLocks noGrp="1"/>
          </p:cNvSpPr>
          <p:nvPr>
            <p:ph idx="1"/>
          </p:nvPr>
        </p:nvSpPr>
        <p:spPr>
          <a:xfrm>
            <a:off x="457200" y="1600200"/>
            <a:ext cx="8305800" cy="4724400"/>
          </a:xfrm>
        </p:spPr>
        <p:txBody>
          <a:bodyPr>
            <a:normAutofit/>
          </a:bodyPr>
          <a:lstStyle/>
          <a:p>
            <a:pPr marL="342900" lvl="1" indent="-342900">
              <a:buFont typeface="Arial" pitchFamily="34" charset="0"/>
              <a:buChar char="•"/>
            </a:pPr>
            <a:r>
              <a:rPr lang="en-US" altLang="ko-KR" sz="2000" smtClean="0">
                <a:latin typeface="Times New Roman" pitchFamily="18" charset="0"/>
                <a:ea typeface="굴림" charset="-127"/>
                <a:cs typeface="Times New Roman" pitchFamily="18" charset="0"/>
              </a:rPr>
              <a:t>Relay for space expansion (or range extension) </a:t>
            </a:r>
          </a:p>
          <a:p>
            <a:pPr marL="742950" lvl="2" indent="-342900"/>
            <a:r>
              <a:rPr lang="en-US" altLang="ko-KR" sz="1800" smtClean="0">
                <a:latin typeface="Times New Roman" pitchFamily="18" charset="0"/>
                <a:ea typeface="굴림" charset="-127"/>
                <a:cs typeface="Times New Roman" pitchFamily="18" charset="0"/>
              </a:rPr>
              <a:t>Ad-hoc network formed throughout multiple public spaces</a:t>
            </a:r>
          </a:p>
          <a:p>
            <a:pPr marL="742950" lvl="2" indent="-342900"/>
            <a:r>
              <a:rPr lang="en-US" altLang="ko-KR" sz="1800" smtClean="0">
                <a:latin typeface="Times New Roman" pitchFamily="18" charset="0"/>
                <a:ea typeface="굴림" charset="-127"/>
                <a:cs typeface="Times New Roman" pitchFamily="18" charset="0"/>
              </a:rPr>
              <a:t>Hand-over is necessary when a device moves from one personal space to another.</a:t>
            </a:r>
          </a:p>
          <a:p>
            <a:pPr marL="742950" lvl="2" indent="-342900"/>
            <a:r>
              <a:rPr lang="en-US" altLang="ko-KR" sz="1800" smtClean="0">
                <a:latin typeface="Times New Roman" pitchFamily="18" charset="0"/>
                <a:ea typeface="굴림" charset="-127"/>
                <a:cs typeface="Times New Roman" pitchFamily="18" charset="0"/>
              </a:rPr>
              <a:t>Communication among public spaces in a region to form an ad-hoc network throughout multiple public spaces</a:t>
            </a:r>
          </a:p>
          <a:p>
            <a:pPr marL="1200150" lvl="3" indent="-342900"/>
            <a:endParaRPr lang="en-US" altLang="ko-KR" sz="1800" smtClean="0">
              <a:latin typeface="Times New Roman" pitchFamily="18" charset="0"/>
              <a:ea typeface="굴림" charset="-127"/>
              <a:cs typeface="Times New Roman" pitchFamily="18" charset="0"/>
            </a:endParaRPr>
          </a:p>
          <a:p>
            <a:pPr marL="742950" lvl="2" indent="-342900">
              <a:buNone/>
            </a:pPr>
            <a:endParaRPr lang="en-US" altLang="ko-KR" sz="1800" smtClean="0">
              <a:latin typeface="Times New Roman" pitchFamily="18" charset="0"/>
              <a:ea typeface="굴림" charset="-127"/>
              <a:cs typeface="Times New Roman" pitchFamily="18" charset="0"/>
            </a:endParaRPr>
          </a:p>
        </p:txBody>
      </p:sp>
      <p:sp>
        <p:nvSpPr>
          <p:cNvPr id="8" name="TextBox 7"/>
          <p:cNvSpPr txBox="1"/>
          <p:nvPr/>
        </p:nvSpPr>
        <p:spPr>
          <a:xfrm>
            <a:off x="3886200" y="6400800"/>
            <a:ext cx="867545" cy="307777"/>
          </a:xfrm>
          <a:prstGeom prst="rect">
            <a:avLst/>
          </a:prstGeom>
          <a:noFill/>
        </p:spPr>
        <p:txBody>
          <a:bodyPr wrap="none" rtlCol="0">
            <a:spAutoFit/>
          </a:bodyPr>
          <a:lstStyle/>
          <a:p>
            <a:r>
              <a:rPr lang="en-US" sz="1400" dirty="0" smtClean="0">
                <a:latin typeface="Times New Roman" pitchFamily="18" charset="0"/>
                <a:cs typeface="Times New Roman" pitchFamily="18" charset="0"/>
              </a:rPr>
              <a:t>Slide 122</a:t>
            </a:r>
            <a:endParaRPr lang="en-US" sz="1400" dirty="0">
              <a:latin typeface="Times New Roman" pitchFamily="18" charset="0"/>
              <a:cs typeface="Times New Roman" pitchFamily="18" charset="0"/>
            </a:endParaRPr>
          </a:p>
        </p:txBody>
      </p:sp>
      <p:sp>
        <p:nvSpPr>
          <p:cNvPr id="81" name="Freeform 80"/>
          <p:cNvSpPr/>
          <p:nvPr/>
        </p:nvSpPr>
        <p:spPr>
          <a:xfrm>
            <a:off x="1066800" y="4191000"/>
            <a:ext cx="6796436" cy="2074866"/>
          </a:xfrm>
          <a:custGeom>
            <a:avLst/>
            <a:gdLst>
              <a:gd name="connsiteX0" fmla="*/ 251320 w 6796436"/>
              <a:gd name="connsiteY0" fmla="*/ 457200 h 2074866"/>
              <a:gd name="connsiteX1" fmla="*/ 291661 w 6796436"/>
              <a:gd name="connsiteY1" fmla="*/ 416859 h 2074866"/>
              <a:gd name="connsiteX2" fmla="*/ 332002 w 6796436"/>
              <a:gd name="connsiteY2" fmla="*/ 403412 h 2074866"/>
              <a:gd name="connsiteX3" fmla="*/ 466473 w 6796436"/>
              <a:gd name="connsiteY3" fmla="*/ 363071 h 2074866"/>
              <a:gd name="connsiteX4" fmla="*/ 547155 w 6796436"/>
              <a:gd name="connsiteY4" fmla="*/ 322730 h 2074866"/>
              <a:gd name="connsiteX5" fmla="*/ 614391 w 6796436"/>
              <a:gd name="connsiteY5" fmla="*/ 268941 h 2074866"/>
              <a:gd name="connsiteX6" fmla="*/ 654732 w 6796436"/>
              <a:gd name="connsiteY6" fmla="*/ 255494 h 2074866"/>
              <a:gd name="connsiteX7" fmla="*/ 695073 w 6796436"/>
              <a:gd name="connsiteY7" fmla="*/ 228600 h 2074866"/>
              <a:gd name="connsiteX8" fmla="*/ 748861 w 6796436"/>
              <a:gd name="connsiteY8" fmla="*/ 215153 h 2074866"/>
              <a:gd name="connsiteX9" fmla="*/ 1058144 w 6796436"/>
              <a:gd name="connsiteY9" fmla="*/ 188259 h 2074866"/>
              <a:gd name="connsiteX10" fmla="*/ 1475002 w 6796436"/>
              <a:gd name="connsiteY10" fmla="*/ 161365 h 2074866"/>
              <a:gd name="connsiteX11" fmla="*/ 1891861 w 6796436"/>
              <a:gd name="connsiteY11" fmla="*/ 134471 h 2074866"/>
              <a:gd name="connsiteX12" fmla="*/ 2537320 w 6796436"/>
              <a:gd name="connsiteY12" fmla="*/ 134471 h 2074866"/>
              <a:gd name="connsiteX13" fmla="*/ 2913838 w 6796436"/>
              <a:gd name="connsiteY13" fmla="*/ 107577 h 2074866"/>
              <a:gd name="connsiteX14" fmla="*/ 3250014 w 6796436"/>
              <a:gd name="connsiteY14" fmla="*/ 80683 h 2074866"/>
              <a:gd name="connsiteX15" fmla="*/ 3317249 w 6796436"/>
              <a:gd name="connsiteY15" fmla="*/ 67236 h 2074866"/>
              <a:gd name="connsiteX16" fmla="*/ 3411379 w 6796436"/>
              <a:gd name="connsiteY16" fmla="*/ 40341 h 2074866"/>
              <a:gd name="connsiteX17" fmla="*/ 3613085 w 6796436"/>
              <a:gd name="connsiteY17" fmla="*/ 26894 h 2074866"/>
              <a:gd name="connsiteX18" fmla="*/ 4419908 w 6796436"/>
              <a:gd name="connsiteY18" fmla="*/ 0 h 2074866"/>
              <a:gd name="connsiteX19" fmla="*/ 4984685 w 6796436"/>
              <a:gd name="connsiteY19" fmla="*/ 13447 h 2074866"/>
              <a:gd name="connsiteX20" fmla="*/ 5051920 w 6796436"/>
              <a:gd name="connsiteY20" fmla="*/ 26894 h 2074866"/>
              <a:gd name="connsiteX21" fmla="*/ 5159496 w 6796436"/>
              <a:gd name="connsiteY21" fmla="*/ 40341 h 2074866"/>
              <a:gd name="connsiteX22" fmla="*/ 5280520 w 6796436"/>
              <a:gd name="connsiteY22" fmla="*/ 67236 h 2074866"/>
              <a:gd name="connsiteX23" fmla="*/ 5320861 w 6796436"/>
              <a:gd name="connsiteY23" fmla="*/ 80683 h 2074866"/>
              <a:gd name="connsiteX24" fmla="*/ 5414991 w 6796436"/>
              <a:gd name="connsiteY24" fmla="*/ 94130 h 2074866"/>
              <a:gd name="connsiteX25" fmla="*/ 5455332 w 6796436"/>
              <a:gd name="connsiteY25" fmla="*/ 107577 h 2074866"/>
              <a:gd name="connsiteX26" fmla="*/ 5576355 w 6796436"/>
              <a:gd name="connsiteY26" fmla="*/ 134471 h 2074866"/>
              <a:gd name="connsiteX27" fmla="*/ 5657038 w 6796436"/>
              <a:gd name="connsiteY27" fmla="*/ 161365 h 2074866"/>
              <a:gd name="connsiteX28" fmla="*/ 5710826 w 6796436"/>
              <a:gd name="connsiteY28" fmla="*/ 174812 h 2074866"/>
              <a:gd name="connsiteX29" fmla="*/ 5791508 w 6796436"/>
              <a:gd name="connsiteY29" fmla="*/ 201706 h 2074866"/>
              <a:gd name="connsiteX30" fmla="*/ 5831849 w 6796436"/>
              <a:gd name="connsiteY30" fmla="*/ 228600 h 2074866"/>
              <a:gd name="connsiteX31" fmla="*/ 5952873 w 6796436"/>
              <a:gd name="connsiteY31" fmla="*/ 242047 h 2074866"/>
              <a:gd name="connsiteX32" fmla="*/ 5993214 w 6796436"/>
              <a:gd name="connsiteY32" fmla="*/ 255494 h 2074866"/>
              <a:gd name="connsiteX33" fmla="*/ 6087344 w 6796436"/>
              <a:gd name="connsiteY33" fmla="*/ 282389 h 2074866"/>
              <a:gd name="connsiteX34" fmla="*/ 6181473 w 6796436"/>
              <a:gd name="connsiteY34" fmla="*/ 336177 h 2074866"/>
              <a:gd name="connsiteX35" fmla="*/ 6262155 w 6796436"/>
              <a:gd name="connsiteY35" fmla="*/ 363071 h 2074866"/>
              <a:gd name="connsiteX36" fmla="*/ 6342838 w 6796436"/>
              <a:gd name="connsiteY36" fmla="*/ 416859 h 2074866"/>
              <a:gd name="connsiteX37" fmla="*/ 6396626 w 6796436"/>
              <a:gd name="connsiteY37" fmla="*/ 457200 h 2074866"/>
              <a:gd name="connsiteX38" fmla="*/ 6436967 w 6796436"/>
              <a:gd name="connsiteY38" fmla="*/ 484094 h 2074866"/>
              <a:gd name="connsiteX39" fmla="*/ 6463861 w 6796436"/>
              <a:gd name="connsiteY39" fmla="*/ 510989 h 2074866"/>
              <a:gd name="connsiteX40" fmla="*/ 6544544 w 6796436"/>
              <a:gd name="connsiteY40" fmla="*/ 564777 h 2074866"/>
              <a:gd name="connsiteX41" fmla="*/ 6584885 w 6796436"/>
              <a:gd name="connsiteY41" fmla="*/ 605118 h 2074866"/>
              <a:gd name="connsiteX42" fmla="*/ 6638673 w 6796436"/>
              <a:gd name="connsiteY42" fmla="*/ 685800 h 2074866"/>
              <a:gd name="connsiteX43" fmla="*/ 6719355 w 6796436"/>
              <a:gd name="connsiteY43" fmla="*/ 766483 h 2074866"/>
              <a:gd name="connsiteX44" fmla="*/ 6759696 w 6796436"/>
              <a:gd name="connsiteY44" fmla="*/ 847165 h 2074866"/>
              <a:gd name="connsiteX45" fmla="*/ 6786591 w 6796436"/>
              <a:gd name="connsiteY45" fmla="*/ 887506 h 2074866"/>
              <a:gd name="connsiteX46" fmla="*/ 6773144 w 6796436"/>
              <a:gd name="connsiteY46" fmla="*/ 1183341 h 2074866"/>
              <a:gd name="connsiteX47" fmla="*/ 6746249 w 6796436"/>
              <a:gd name="connsiteY47" fmla="*/ 1358153 h 2074866"/>
              <a:gd name="connsiteX48" fmla="*/ 6719355 w 6796436"/>
              <a:gd name="connsiteY48" fmla="*/ 1411941 h 2074866"/>
              <a:gd name="connsiteX49" fmla="*/ 6665567 w 6796436"/>
              <a:gd name="connsiteY49" fmla="*/ 1492624 h 2074866"/>
              <a:gd name="connsiteX50" fmla="*/ 6544544 w 6796436"/>
              <a:gd name="connsiteY50" fmla="*/ 1559859 h 2074866"/>
              <a:gd name="connsiteX51" fmla="*/ 6450414 w 6796436"/>
              <a:gd name="connsiteY51" fmla="*/ 1653989 h 2074866"/>
              <a:gd name="connsiteX52" fmla="*/ 6410073 w 6796436"/>
              <a:gd name="connsiteY52" fmla="*/ 1694330 h 2074866"/>
              <a:gd name="connsiteX53" fmla="*/ 6369732 w 6796436"/>
              <a:gd name="connsiteY53" fmla="*/ 1734671 h 2074866"/>
              <a:gd name="connsiteX54" fmla="*/ 6329391 w 6796436"/>
              <a:gd name="connsiteY54" fmla="*/ 1748118 h 2074866"/>
              <a:gd name="connsiteX55" fmla="*/ 6302496 w 6796436"/>
              <a:gd name="connsiteY55" fmla="*/ 1775012 h 2074866"/>
              <a:gd name="connsiteX56" fmla="*/ 6221814 w 6796436"/>
              <a:gd name="connsiteY56" fmla="*/ 1801906 h 2074866"/>
              <a:gd name="connsiteX57" fmla="*/ 6181473 w 6796436"/>
              <a:gd name="connsiteY57" fmla="*/ 1815353 h 2074866"/>
              <a:gd name="connsiteX58" fmla="*/ 6127685 w 6796436"/>
              <a:gd name="connsiteY58" fmla="*/ 1842247 h 2074866"/>
              <a:gd name="connsiteX59" fmla="*/ 6114238 w 6796436"/>
              <a:gd name="connsiteY59" fmla="*/ 1882589 h 2074866"/>
              <a:gd name="connsiteX60" fmla="*/ 6073896 w 6796436"/>
              <a:gd name="connsiteY60" fmla="*/ 1896036 h 2074866"/>
              <a:gd name="connsiteX61" fmla="*/ 6033555 w 6796436"/>
              <a:gd name="connsiteY61" fmla="*/ 1922930 h 2074866"/>
              <a:gd name="connsiteX62" fmla="*/ 5885638 w 6796436"/>
              <a:gd name="connsiteY62" fmla="*/ 1963271 h 2074866"/>
              <a:gd name="connsiteX63" fmla="*/ 5831849 w 6796436"/>
              <a:gd name="connsiteY63" fmla="*/ 1976718 h 2074866"/>
              <a:gd name="connsiteX64" fmla="*/ 5670485 w 6796436"/>
              <a:gd name="connsiteY64" fmla="*/ 1963271 h 2074866"/>
              <a:gd name="connsiteX65" fmla="*/ 5576355 w 6796436"/>
              <a:gd name="connsiteY65" fmla="*/ 1949824 h 2074866"/>
              <a:gd name="connsiteX66" fmla="*/ 5361202 w 6796436"/>
              <a:gd name="connsiteY66" fmla="*/ 1963271 h 2074866"/>
              <a:gd name="connsiteX67" fmla="*/ 4944344 w 6796436"/>
              <a:gd name="connsiteY67" fmla="*/ 1976718 h 2074866"/>
              <a:gd name="connsiteX68" fmla="*/ 4756085 w 6796436"/>
              <a:gd name="connsiteY68" fmla="*/ 1963271 h 2074866"/>
              <a:gd name="connsiteX69" fmla="*/ 4608167 w 6796436"/>
              <a:gd name="connsiteY69" fmla="*/ 1949824 h 2074866"/>
              <a:gd name="connsiteX70" fmla="*/ 4285438 w 6796436"/>
              <a:gd name="connsiteY70" fmla="*/ 1963271 h 2074866"/>
              <a:gd name="connsiteX71" fmla="*/ 3034861 w 6796436"/>
              <a:gd name="connsiteY71" fmla="*/ 1976718 h 2074866"/>
              <a:gd name="connsiteX72" fmla="*/ 2443191 w 6796436"/>
              <a:gd name="connsiteY72" fmla="*/ 2003612 h 2074866"/>
              <a:gd name="connsiteX73" fmla="*/ 2483532 w 6796436"/>
              <a:gd name="connsiteY73" fmla="*/ 2043953 h 2074866"/>
              <a:gd name="connsiteX74" fmla="*/ 2564214 w 6796436"/>
              <a:gd name="connsiteY74" fmla="*/ 2017059 h 2074866"/>
              <a:gd name="connsiteX75" fmla="*/ 2564214 w 6796436"/>
              <a:gd name="connsiteY75" fmla="*/ 2070847 h 2074866"/>
              <a:gd name="connsiteX76" fmla="*/ 2416296 w 6796436"/>
              <a:gd name="connsiteY76" fmla="*/ 2043953 h 2074866"/>
              <a:gd name="connsiteX77" fmla="*/ 2214591 w 6796436"/>
              <a:gd name="connsiteY77" fmla="*/ 2017059 h 2074866"/>
              <a:gd name="connsiteX78" fmla="*/ 1555685 w 6796436"/>
              <a:gd name="connsiteY78" fmla="*/ 1990165 h 2074866"/>
              <a:gd name="connsiteX79" fmla="*/ 1515344 w 6796436"/>
              <a:gd name="connsiteY79" fmla="*/ 1976718 h 2074866"/>
              <a:gd name="connsiteX80" fmla="*/ 1085038 w 6796436"/>
              <a:gd name="connsiteY80" fmla="*/ 2003612 h 2074866"/>
              <a:gd name="connsiteX81" fmla="*/ 506814 w 6796436"/>
              <a:gd name="connsiteY81" fmla="*/ 1963271 h 2074866"/>
              <a:gd name="connsiteX82" fmla="*/ 399238 w 6796436"/>
              <a:gd name="connsiteY82" fmla="*/ 1936377 h 2074866"/>
              <a:gd name="connsiteX83" fmla="*/ 318555 w 6796436"/>
              <a:gd name="connsiteY83" fmla="*/ 1882589 h 2074866"/>
              <a:gd name="connsiteX84" fmla="*/ 264767 w 6796436"/>
              <a:gd name="connsiteY84" fmla="*/ 1694330 h 2074866"/>
              <a:gd name="connsiteX85" fmla="*/ 237873 w 6796436"/>
              <a:gd name="connsiteY85" fmla="*/ 1586753 h 2074866"/>
              <a:gd name="connsiteX86" fmla="*/ 210979 w 6796436"/>
              <a:gd name="connsiteY86" fmla="*/ 1546412 h 2074866"/>
              <a:gd name="connsiteX87" fmla="*/ 197532 w 6796436"/>
              <a:gd name="connsiteY87" fmla="*/ 1506071 h 2074866"/>
              <a:gd name="connsiteX88" fmla="*/ 184085 w 6796436"/>
              <a:gd name="connsiteY88" fmla="*/ 1452283 h 2074866"/>
              <a:gd name="connsiteX89" fmla="*/ 130296 w 6796436"/>
              <a:gd name="connsiteY89" fmla="*/ 1371600 h 2074866"/>
              <a:gd name="connsiteX90" fmla="*/ 89955 w 6796436"/>
              <a:gd name="connsiteY90" fmla="*/ 1290918 h 2074866"/>
              <a:gd name="connsiteX91" fmla="*/ 63061 w 6796436"/>
              <a:gd name="connsiteY91" fmla="*/ 1210236 h 2074866"/>
              <a:gd name="connsiteX92" fmla="*/ 49614 w 6796436"/>
              <a:gd name="connsiteY92" fmla="*/ 1169894 h 2074866"/>
              <a:gd name="connsiteX93" fmla="*/ 22720 w 6796436"/>
              <a:gd name="connsiteY93" fmla="*/ 1035424 h 2074866"/>
              <a:gd name="connsiteX94" fmla="*/ 22720 w 6796436"/>
              <a:gd name="connsiteY94" fmla="*/ 726141 h 2074866"/>
              <a:gd name="connsiteX95" fmla="*/ 36167 w 6796436"/>
              <a:gd name="connsiteY95" fmla="*/ 685800 h 2074866"/>
              <a:gd name="connsiteX96" fmla="*/ 89955 w 6796436"/>
              <a:gd name="connsiteY96" fmla="*/ 605118 h 2074866"/>
              <a:gd name="connsiteX97" fmla="*/ 143744 w 6796436"/>
              <a:gd name="connsiteY97" fmla="*/ 537883 h 2074866"/>
              <a:gd name="connsiteX98" fmla="*/ 251320 w 6796436"/>
              <a:gd name="connsiteY98" fmla="*/ 457200 h 2074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6796436" h="2074866">
                <a:moveTo>
                  <a:pt x="251320" y="457200"/>
                </a:moveTo>
                <a:cubicBezTo>
                  <a:pt x="275973" y="437029"/>
                  <a:pt x="275838" y="427408"/>
                  <a:pt x="291661" y="416859"/>
                </a:cubicBezTo>
                <a:cubicBezTo>
                  <a:pt x="303455" y="408996"/>
                  <a:pt x="318373" y="407306"/>
                  <a:pt x="332002" y="403412"/>
                </a:cubicBezTo>
                <a:cubicBezTo>
                  <a:pt x="364889" y="394016"/>
                  <a:pt x="442505" y="379050"/>
                  <a:pt x="466473" y="363071"/>
                </a:cubicBezTo>
                <a:cubicBezTo>
                  <a:pt x="582085" y="285997"/>
                  <a:pt x="435809" y="378403"/>
                  <a:pt x="547155" y="322730"/>
                </a:cubicBezTo>
                <a:cubicBezTo>
                  <a:pt x="708620" y="241998"/>
                  <a:pt x="489323" y="343983"/>
                  <a:pt x="614391" y="268941"/>
                </a:cubicBezTo>
                <a:cubicBezTo>
                  <a:pt x="626545" y="261648"/>
                  <a:pt x="642054" y="261833"/>
                  <a:pt x="654732" y="255494"/>
                </a:cubicBezTo>
                <a:cubicBezTo>
                  <a:pt x="669187" y="248266"/>
                  <a:pt x="680218" y="234966"/>
                  <a:pt x="695073" y="228600"/>
                </a:cubicBezTo>
                <a:cubicBezTo>
                  <a:pt x="712060" y="221320"/>
                  <a:pt x="730739" y="218777"/>
                  <a:pt x="748861" y="215153"/>
                </a:cubicBezTo>
                <a:cubicBezTo>
                  <a:pt x="869467" y="191032"/>
                  <a:pt x="901348" y="198059"/>
                  <a:pt x="1058144" y="188259"/>
                </a:cubicBezTo>
                <a:lnTo>
                  <a:pt x="1475002" y="161365"/>
                </a:lnTo>
                <a:cubicBezTo>
                  <a:pt x="1775402" y="144676"/>
                  <a:pt x="1636480" y="154116"/>
                  <a:pt x="1891861" y="134471"/>
                </a:cubicBezTo>
                <a:cubicBezTo>
                  <a:pt x="2268157" y="148944"/>
                  <a:pt x="2185892" y="155557"/>
                  <a:pt x="2537320" y="134471"/>
                </a:cubicBezTo>
                <a:cubicBezTo>
                  <a:pt x="2662920" y="126935"/>
                  <a:pt x="2913838" y="107577"/>
                  <a:pt x="2913838" y="107577"/>
                </a:cubicBezTo>
                <a:cubicBezTo>
                  <a:pt x="3148263" y="74088"/>
                  <a:pt x="2822581" y="117851"/>
                  <a:pt x="3250014" y="80683"/>
                </a:cubicBezTo>
                <a:cubicBezTo>
                  <a:pt x="3272784" y="78703"/>
                  <a:pt x="3295076" y="72779"/>
                  <a:pt x="3317249" y="67236"/>
                </a:cubicBezTo>
                <a:cubicBezTo>
                  <a:pt x="3356636" y="57389"/>
                  <a:pt x="3367944" y="44913"/>
                  <a:pt x="3411379" y="40341"/>
                </a:cubicBezTo>
                <a:cubicBezTo>
                  <a:pt x="3478393" y="33287"/>
                  <a:pt x="3545832" y="31097"/>
                  <a:pt x="3613085" y="26894"/>
                </a:cubicBezTo>
                <a:cubicBezTo>
                  <a:pt x="3994700" y="3043"/>
                  <a:pt x="3865003" y="12905"/>
                  <a:pt x="4419908" y="0"/>
                </a:cubicBezTo>
                <a:lnTo>
                  <a:pt x="4984685" y="13447"/>
                </a:lnTo>
                <a:cubicBezTo>
                  <a:pt x="5007520" y="14419"/>
                  <a:pt x="5029330" y="23419"/>
                  <a:pt x="5051920" y="26894"/>
                </a:cubicBezTo>
                <a:cubicBezTo>
                  <a:pt x="5087638" y="32389"/>
                  <a:pt x="5123637" y="35859"/>
                  <a:pt x="5159496" y="40341"/>
                </a:cubicBezTo>
                <a:cubicBezTo>
                  <a:pt x="5250307" y="70613"/>
                  <a:pt x="5138531" y="35683"/>
                  <a:pt x="5280520" y="67236"/>
                </a:cubicBezTo>
                <a:cubicBezTo>
                  <a:pt x="5294357" y="70311"/>
                  <a:pt x="5306962" y="77903"/>
                  <a:pt x="5320861" y="80683"/>
                </a:cubicBezTo>
                <a:cubicBezTo>
                  <a:pt x="5351941" y="86899"/>
                  <a:pt x="5383614" y="89648"/>
                  <a:pt x="5414991" y="94130"/>
                </a:cubicBezTo>
                <a:cubicBezTo>
                  <a:pt x="5428438" y="98612"/>
                  <a:pt x="5441581" y="104139"/>
                  <a:pt x="5455332" y="107577"/>
                </a:cubicBezTo>
                <a:cubicBezTo>
                  <a:pt x="5532110" y="126771"/>
                  <a:pt x="5507331" y="113764"/>
                  <a:pt x="5576355" y="134471"/>
                </a:cubicBezTo>
                <a:cubicBezTo>
                  <a:pt x="5603509" y="142617"/>
                  <a:pt x="5629535" y="154489"/>
                  <a:pt x="5657038" y="161365"/>
                </a:cubicBezTo>
                <a:cubicBezTo>
                  <a:pt x="5674967" y="165847"/>
                  <a:pt x="5693124" y="169501"/>
                  <a:pt x="5710826" y="174812"/>
                </a:cubicBezTo>
                <a:cubicBezTo>
                  <a:pt x="5737979" y="182958"/>
                  <a:pt x="5767920" y="185981"/>
                  <a:pt x="5791508" y="201706"/>
                </a:cubicBezTo>
                <a:cubicBezTo>
                  <a:pt x="5804955" y="210671"/>
                  <a:pt x="5816170" y="224680"/>
                  <a:pt x="5831849" y="228600"/>
                </a:cubicBezTo>
                <a:cubicBezTo>
                  <a:pt x="5871227" y="238444"/>
                  <a:pt x="5912532" y="237565"/>
                  <a:pt x="5952873" y="242047"/>
                </a:cubicBezTo>
                <a:cubicBezTo>
                  <a:pt x="5966320" y="246529"/>
                  <a:pt x="5979585" y="251600"/>
                  <a:pt x="5993214" y="255494"/>
                </a:cubicBezTo>
                <a:cubicBezTo>
                  <a:pt x="6013326" y="261240"/>
                  <a:pt x="6065845" y="271640"/>
                  <a:pt x="6087344" y="282389"/>
                </a:cubicBezTo>
                <a:cubicBezTo>
                  <a:pt x="6184372" y="330904"/>
                  <a:pt x="6063606" y="289030"/>
                  <a:pt x="6181473" y="336177"/>
                </a:cubicBezTo>
                <a:cubicBezTo>
                  <a:pt x="6207794" y="346705"/>
                  <a:pt x="6262155" y="363071"/>
                  <a:pt x="6262155" y="363071"/>
                </a:cubicBezTo>
                <a:cubicBezTo>
                  <a:pt x="6356034" y="456950"/>
                  <a:pt x="6252020" y="364964"/>
                  <a:pt x="6342838" y="416859"/>
                </a:cubicBezTo>
                <a:cubicBezTo>
                  <a:pt x="6362297" y="427978"/>
                  <a:pt x="6378389" y="444173"/>
                  <a:pt x="6396626" y="457200"/>
                </a:cubicBezTo>
                <a:cubicBezTo>
                  <a:pt x="6409777" y="466594"/>
                  <a:pt x="6424347" y="473998"/>
                  <a:pt x="6436967" y="484094"/>
                </a:cubicBezTo>
                <a:cubicBezTo>
                  <a:pt x="6446867" y="492014"/>
                  <a:pt x="6453718" y="503382"/>
                  <a:pt x="6463861" y="510989"/>
                </a:cubicBezTo>
                <a:cubicBezTo>
                  <a:pt x="6489719" y="530383"/>
                  <a:pt x="6521688" y="541921"/>
                  <a:pt x="6544544" y="564777"/>
                </a:cubicBezTo>
                <a:cubicBezTo>
                  <a:pt x="6557991" y="578224"/>
                  <a:pt x="6573210" y="590107"/>
                  <a:pt x="6584885" y="605118"/>
                </a:cubicBezTo>
                <a:cubicBezTo>
                  <a:pt x="6604729" y="630632"/>
                  <a:pt x="6615818" y="662944"/>
                  <a:pt x="6638673" y="685800"/>
                </a:cubicBezTo>
                <a:cubicBezTo>
                  <a:pt x="6665567" y="712694"/>
                  <a:pt x="6698257" y="734837"/>
                  <a:pt x="6719355" y="766483"/>
                </a:cubicBezTo>
                <a:cubicBezTo>
                  <a:pt x="6796436" y="882104"/>
                  <a:pt x="6704018" y="735811"/>
                  <a:pt x="6759696" y="847165"/>
                </a:cubicBezTo>
                <a:cubicBezTo>
                  <a:pt x="6766924" y="861620"/>
                  <a:pt x="6777626" y="874059"/>
                  <a:pt x="6786591" y="887506"/>
                </a:cubicBezTo>
                <a:cubicBezTo>
                  <a:pt x="6782109" y="986118"/>
                  <a:pt x="6779711" y="1084846"/>
                  <a:pt x="6773144" y="1183341"/>
                </a:cubicBezTo>
                <a:cubicBezTo>
                  <a:pt x="6771771" y="1203930"/>
                  <a:pt x="6757353" y="1324840"/>
                  <a:pt x="6746249" y="1358153"/>
                </a:cubicBezTo>
                <a:cubicBezTo>
                  <a:pt x="6739910" y="1377170"/>
                  <a:pt x="6729668" y="1394752"/>
                  <a:pt x="6719355" y="1411941"/>
                </a:cubicBezTo>
                <a:cubicBezTo>
                  <a:pt x="6702725" y="1439658"/>
                  <a:pt x="6692461" y="1474695"/>
                  <a:pt x="6665567" y="1492624"/>
                </a:cubicBezTo>
                <a:cubicBezTo>
                  <a:pt x="6573091" y="1554275"/>
                  <a:pt x="6615549" y="1536191"/>
                  <a:pt x="6544544" y="1559859"/>
                </a:cubicBezTo>
                <a:lnTo>
                  <a:pt x="6450414" y="1653989"/>
                </a:lnTo>
                <a:lnTo>
                  <a:pt x="6410073" y="1694330"/>
                </a:lnTo>
                <a:cubicBezTo>
                  <a:pt x="6396626" y="1707777"/>
                  <a:pt x="6387773" y="1728657"/>
                  <a:pt x="6369732" y="1734671"/>
                </a:cubicBezTo>
                <a:lnTo>
                  <a:pt x="6329391" y="1748118"/>
                </a:lnTo>
                <a:cubicBezTo>
                  <a:pt x="6320426" y="1757083"/>
                  <a:pt x="6313836" y="1769342"/>
                  <a:pt x="6302496" y="1775012"/>
                </a:cubicBezTo>
                <a:cubicBezTo>
                  <a:pt x="6277140" y="1787690"/>
                  <a:pt x="6248708" y="1792941"/>
                  <a:pt x="6221814" y="1801906"/>
                </a:cubicBezTo>
                <a:cubicBezTo>
                  <a:pt x="6208367" y="1806388"/>
                  <a:pt x="6194151" y="1809014"/>
                  <a:pt x="6181473" y="1815353"/>
                </a:cubicBezTo>
                <a:lnTo>
                  <a:pt x="6127685" y="1842247"/>
                </a:lnTo>
                <a:cubicBezTo>
                  <a:pt x="6123203" y="1855694"/>
                  <a:pt x="6124261" y="1872566"/>
                  <a:pt x="6114238" y="1882589"/>
                </a:cubicBezTo>
                <a:cubicBezTo>
                  <a:pt x="6104215" y="1892612"/>
                  <a:pt x="6086574" y="1889697"/>
                  <a:pt x="6073896" y="1896036"/>
                </a:cubicBezTo>
                <a:cubicBezTo>
                  <a:pt x="6059441" y="1903263"/>
                  <a:pt x="6048323" y="1916366"/>
                  <a:pt x="6033555" y="1922930"/>
                </a:cubicBezTo>
                <a:cubicBezTo>
                  <a:pt x="5970586" y="1950916"/>
                  <a:pt x="5948910" y="1949211"/>
                  <a:pt x="5885638" y="1963271"/>
                </a:cubicBezTo>
                <a:cubicBezTo>
                  <a:pt x="5867597" y="1967280"/>
                  <a:pt x="5849779" y="1972236"/>
                  <a:pt x="5831849" y="1976718"/>
                </a:cubicBezTo>
                <a:cubicBezTo>
                  <a:pt x="5778061" y="1972236"/>
                  <a:pt x="5724163" y="1968921"/>
                  <a:pt x="5670485" y="1963271"/>
                </a:cubicBezTo>
                <a:cubicBezTo>
                  <a:pt x="5638964" y="1959953"/>
                  <a:pt x="5608050" y="1949824"/>
                  <a:pt x="5576355" y="1949824"/>
                </a:cubicBezTo>
                <a:cubicBezTo>
                  <a:pt x="5504497" y="1949824"/>
                  <a:pt x="5432995" y="1960216"/>
                  <a:pt x="5361202" y="1963271"/>
                </a:cubicBezTo>
                <a:cubicBezTo>
                  <a:pt x="5222303" y="1969182"/>
                  <a:pt x="5083297" y="1972236"/>
                  <a:pt x="4944344" y="1976718"/>
                </a:cubicBezTo>
                <a:lnTo>
                  <a:pt x="4756085" y="1963271"/>
                </a:lnTo>
                <a:cubicBezTo>
                  <a:pt x="4706733" y="1959323"/>
                  <a:pt x="4657676" y="1949824"/>
                  <a:pt x="4608167" y="1949824"/>
                </a:cubicBezTo>
                <a:cubicBezTo>
                  <a:pt x="4500497" y="1949824"/>
                  <a:pt x="4393092" y="1961431"/>
                  <a:pt x="4285438" y="1963271"/>
                </a:cubicBezTo>
                <a:lnTo>
                  <a:pt x="3034861" y="1976718"/>
                </a:lnTo>
                <a:cubicBezTo>
                  <a:pt x="2837638" y="1985683"/>
                  <a:pt x="2639166" y="1979713"/>
                  <a:pt x="2443191" y="2003612"/>
                </a:cubicBezTo>
                <a:cubicBezTo>
                  <a:pt x="2424314" y="2005914"/>
                  <a:pt x="2464631" y="2041853"/>
                  <a:pt x="2483532" y="2043953"/>
                </a:cubicBezTo>
                <a:cubicBezTo>
                  <a:pt x="2511707" y="2047084"/>
                  <a:pt x="2564214" y="2017059"/>
                  <a:pt x="2564214" y="2017059"/>
                </a:cubicBezTo>
                <a:cubicBezTo>
                  <a:pt x="2578246" y="2026413"/>
                  <a:pt x="2657758" y="2061493"/>
                  <a:pt x="2564214" y="2070847"/>
                </a:cubicBezTo>
                <a:cubicBezTo>
                  <a:pt x="2524027" y="2074866"/>
                  <a:pt x="2458712" y="2053379"/>
                  <a:pt x="2416296" y="2043953"/>
                </a:cubicBezTo>
                <a:cubicBezTo>
                  <a:pt x="2339649" y="2026921"/>
                  <a:pt x="2303292" y="2022435"/>
                  <a:pt x="2214591" y="2017059"/>
                </a:cubicBezTo>
                <a:cubicBezTo>
                  <a:pt x="2118131" y="2011213"/>
                  <a:pt x="1636204" y="1993262"/>
                  <a:pt x="1555685" y="1990165"/>
                </a:cubicBezTo>
                <a:cubicBezTo>
                  <a:pt x="1542238" y="1985683"/>
                  <a:pt x="1529518" y="1976718"/>
                  <a:pt x="1515344" y="1976718"/>
                </a:cubicBezTo>
                <a:cubicBezTo>
                  <a:pt x="1225444" y="1976718"/>
                  <a:pt x="1260429" y="1974380"/>
                  <a:pt x="1085038" y="2003612"/>
                </a:cubicBezTo>
                <a:cubicBezTo>
                  <a:pt x="764911" y="1993285"/>
                  <a:pt x="745994" y="2011107"/>
                  <a:pt x="506814" y="1963271"/>
                </a:cubicBezTo>
                <a:cubicBezTo>
                  <a:pt x="488186" y="1959545"/>
                  <a:pt x="422497" y="1949299"/>
                  <a:pt x="399238" y="1936377"/>
                </a:cubicBezTo>
                <a:cubicBezTo>
                  <a:pt x="370983" y="1920680"/>
                  <a:pt x="318555" y="1882589"/>
                  <a:pt x="318555" y="1882589"/>
                </a:cubicBezTo>
                <a:cubicBezTo>
                  <a:pt x="279973" y="1766842"/>
                  <a:pt x="298536" y="1829406"/>
                  <a:pt x="264767" y="1694330"/>
                </a:cubicBezTo>
                <a:lnTo>
                  <a:pt x="237873" y="1586753"/>
                </a:lnTo>
                <a:cubicBezTo>
                  <a:pt x="228908" y="1573306"/>
                  <a:pt x="218207" y="1560867"/>
                  <a:pt x="210979" y="1546412"/>
                </a:cubicBezTo>
                <a:cubicBezTo>
                  <a:pt x="204640" y="1533734"/>
                  <a:pt x="201426" y="1519700"/>
                  <a:pt x="197532" y="1506071"/>
                </a:cubicBezTo>
                <a:cubicBezTo>
                  <a:pt x="192455" y="1488301"/>
                  <a:pt x="192350" y="1468813"/>
                  <a:pt x="184085" y="1452283"/>
                </a:cubicBezTo>
                <a:cubicBezTo>
                  <a:pt x="169630" y="1423372"/>
                  <a:pt x="130296" y="1371600"/>
                  <a:pt x="130296" y="1371600"/>
                </a:cubicBezTo>
                <a:cubicBezTo>
                  <a:pt x="81255" y="1224477"/>
                  <a:pt x="159468" y="1447322"/>
                  <a:pt x="89955" y="1290918"/>
                </a:cubicBezTo>
                <a:cubicBezTo>
                  <a:pt x="78441" y="1265013"/>
                  <a:pt x="72026" y="1237130"/>
                  <a:pt x="63061" y="1210236"/>
                </a:cubicBezTo>
                <a:cubicBezTo>
                  <a:pt x="58579" y="1196789"/>
                  <a:pt x="52394" y="1183793"/>
                  <a:pt x="49614" y="1169894"/>
                </a:cubicBezTo>
                <a:lnTo>
                  <a:pt x="22720" y="1035424"/>
                </a:lnTo>
                <a:cubicBezTo>
                  <a:pt x="10303" y="874009"/>
                  <a:pt x="0" y="873819"/>
                  <a:pt x="22720" y="726141"/>
                </a:cubicBezTo>
                <a:cubicBezTo>
                  <a:pt x="24875" y="712131"/>
                  <a:pt x="29283" y="698191"/>
                  <a:pt x="36167" y="685800"/>
                </a:cubicBezTo>
                <a:cubicBezTo>
                  <a:pt x="51864" y="657545"/>
                  <a:pt x="72026" y="632012"/>
                  <a:pt x="89955" y="605118"/>
                </a:cubicBezTo>
                <a:cubicBezTo>
                  <a:pt x="99458" y="590864"/>
                  <a:pt x="124581" y="547464"/>
                  <a:pt x="143744" y="537883"/>
                </a:cubicBezTo>
                <a:cubicBezTo>
                  <a:pt x="259333" y="480089"/>
                  <a:pt x="226667" y="477371"/>
                  <a:pt x="251320" y="457200"/>
                </a:cubicBezTo>
                <a:close/>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TextBox 95"/>
          <p:cNvSpPr txBox="1"/>
          <p:nvPr/>
        </p:nvSpPr>
        <p:spPr>
          <a:xfrm>
            <a:off x="7266178" y="5867400"/>
            <a:ext cx="1877822" cy="409023"/>
          </a:xfrm>
          <a:prstGeom prst="rect">
            <a:avLst/>
          </a:prstGeom>
          <a:noFill/>
        </p:spPr>
        <p:txBody>
          <a:bodyPr wrap="none" rtlCol="0">
            <a:spAutoFit/>
          </a:bodyPr>
          <a:lstStyle/>
          <a:p>
            <a:pPr>
              <a:lnSpc>
                <a:spcPts val="1200"/>
              </a:lnSpc>
            </a:pPr>
            <a:r>
              <a:rPr lang="en-US" sz="1400" b="1" smtClean="0">
                <a:solidFill>
                  <a:srgbClr val="00B050"/>
                </a:solidFill>
              </a:rPr>
              <a:t>M: PSC manager</a:t>
            </a:r>
          </a:p>
          <a:p>
            <a:pPr>
              <a:lnSpc>
                <a:spcPts val="1200"/>
              </a:lnSpc>
            </a:pPr>
            <a:r>
              <a:rPr lang="en-US" sz="1400" b="1" smtClean="0">
                <a:solidFill>
                  <a:srgbClr val="00B050"/>
                </a:solidFill>
              </a:rPr>
              <a:t>S: non-manager device</a:t>
            </a:r>
            <a:endParaRPr lang="en-US" sz="1400" b="1">
              <a:solidFill>
                <a:srgbClr val="00B050"/>
              </a:solidFill>
            </a:endParaRPr>
          </a:p>
        </p:txBody>
      </p:sp>
      <p:grpSp>
        <p:nvGrpSpPr>
          <p:cNvPr id="97" name="Group 112"/>
          <p:cNvGrpSpPr>
            <a:grpSpLocks/>
          </p:cNvGrpSpPr>
          <p:nvPr/>
        </p:nvGrpSpPr>
        <p:grpSpPr bwMode="auto">
          <a:xfrm rot="1585161">
            <a:off x="1323579" y="4487863"/>
            <a:ext cx="1889125" cy="1595437"/>
            <a:chOff x="589" y="2432"/>
            <a:chExt cx="1406" cy="1406"/>
          </a:xfrm>
        </p:grpSpPr>
        <p:sp>
          <p:nvSpPr>
            <p:cNvPr id="98" name="Oval 113"/>
            <p:cNvSpPr>
              <a:spLocks noChangeArrowheads="1"/>
            </p:cNvSpPr>
            <p:nvPr/>
          </p:nvSpPr>
          <p:spPr bwMode="auto">
            <a:xfrm>
              <a:off x="1179" y="3069"/>
              <a:ext cx="182" cy="181"/>
            </a:xfrm>
            <a:prstGeom prst="ellipse">
              <a:avLst/>
            </a:prstGeom>
            <a:gradFill rotWithShape="1">
              <a:gsLst>
                <a:gs pos="0">
                  <a:srgbClr val="001800"/>
                </a:gs>
                <a:gs pos="100000">
                  <a:srgbClr val="003300"/>
                </a:gs>
              </a:gsLst>
              <a:path path="shape">
                <a:fillToRect l="50000" t="50000" r="50000" b="50000"/>
              </a:path>
            </a:gradFill>
            <a:ln w="12700">
              <a:solidFill>
                <a:schemeClr val="tx1"/>
              </a:solidFill>
              <a:round/>
              <a:headEnd type="none" w="sm" len="sm"/>
              <a:tailEnd type="none" w="lg" len="med"/>
            </a:ln>
          </p:spPr>
          <p:txBody>
            <a:bodyPr wrap="none" anchor="ctr"/>
            <a:lstStyle/>
            <a:p>
              <a:pPr algn="ctr" eaLnBrk="0" latinLnBrk="0" hangingPunct="0"/>
              <a:r>
                <a:rPr kumimoji="0" lang="en-US" altLang="ko-KR" sz="1400" b="1">
                  <a:solidFill>
                    <a:schemeClr val="bg1"/>
                  </a:solidFill>
                  <a:latin typeface="Arial" charset="0"/>
                </a:rPr>
                <a:t>M</a:t>
              </a:r>
            </a:p>
          </p:txBody>
        </p:sp>
        <p:sp>
          <p:nvSpPr>
            <p:cNvPr id="99" name="Line 114"/>
            <p:cNvSpPr>
              <a:spLocks noChangeShapeType="1"/>
            </p:cNvSpPr>
            <p:nvPr/>
          </p:nvSpPr>
          <p:spPr bwMode="auto">
            <a:xfrm flipV="1">
              <a:off x="1315" y="2751"/>
              <a:ext cx="0" cy="318"/>
            </a:xfrm>
            <a:prstGeom prst="line">
              <a:avLst/>
            </a:prstGeom>
            <a:noFill/>
            <a:ln w="38100">
              <a:solidFill>
                <a:srgbClr val="003300"/>
              </a:solidFill>
              <a:round/>
              <a:headEnd type="triangle" w="med" len="med"/>
              <a:tailEnd type="triangle" w="med" len="med"/>
            </a:ln>
          </p:spPr>
          <p:txBody>
            <a:bodyPr/>
            <a:lstStyle/>
            <a:p>
              <a:endParaRPr lang="en-US"/>
            </a:p>
          </p:txBody>
        </p:sp>
        <p:sp>
          <p:nvSpPr>
            <p:cNvPr id="100" name="Oval 115"/>
            <p:cNvSpPr>
              <a:spLocks noChangeArrowheads="1"/>
            </p:cNvSpPr>
            <p:nvPr/>
          </p:nvSpPr>
          <p:spPr bwMode="auto">
            <a:xfrm>
              <a:off x="680" y="3069"/>
              <a:ext cx="182" cy="181"/>
            </a:xfrm>
            <a:prstGeom prst="ellipse">
              <a:avLst/>
            </a:prstGeom>
            <a:gradFill rotWithShape="1">
              <a:gsLst>
                <a:gs pos="0">
                  <a:srgbClr val="003300"/>
                </a:gs>
                <a:gs pos="100000">
                  <a:srgbClr val="446944"/>
                </a:gs>
              </a:gsLst>
              <a:path path="shape">
                <a:fillToRect l="50000" t="50000" r="50000" b="50000"/>
              </a:path>
            </a:gradFill>
            <a:ln w="12700" algn="ctr">
              <a:solidFill>
                <a:schemeClr val="tx1"/>
              </a:solidFill>
              <a:round/>
              <a:headEnd type="none" w="sm" len="sm"/>
              <a:tailEnd type="none" w="lg" len="med"/>
            </a:ln>
          </p:spPr>
          <p:txBody>
            <a:bodyPr wrap="none" anchor="ctr"/>
            <a:lstStyle/>
            <a:p>
              <a:pPr algn="ctr" eaLnBrk="0" latinLnBrk="0" hangingPunct="0"/>
              <a:r>
                <a:rPr kumimoji="0" lang="en-US" altLang="ko-KR" sz="1400" b="1">
                  <a:solidFill>
                    <a:schemeClr val="bg1"/>
                  </a:solidFill>
                  <a:latin typeface="Arial" charset="0"/>
                </a:rPr>
                <a:t>S</a:t>
              </a:r>
            </a:p>
          </p:txBody>
        </p:sp>
        <p:sp>
          <p:nvSpPr>
            <p:cNvPr id="101" name="Oval 116"/>
            <p:cNvSpPr>
              <a:spLocks noChangeArrowheads="1"/>
            </p:cNvSpPr>
            <p:nvPr/>
          </p:nvSpPr>
          <p:spPr bwMode="auto">
            <a:xfrm>
              <a:off x="1179" y="2569"/>
              <a:ext cx="182" cy="181"/>
            </a:xfrm>
            <a:prstGeom prst="ellipse">
              <a:avLst/>
            </a:prstGeom>
            <a:gradFill rotWithShape="1">
              <a:gsLst>
                <a:gs pos="0">
                  <a:srgbClr val="003300"/>
                </a:gs>
                <a:gs pos="100000">
                  <a:srgbClr val="446944"/>
                </a:gs>
              </a:gsLst>
              <a:path path="shape">
                <a:fillToRect l="50000" t="50000" r="50000" b="50000"/>
              </a:path>
            </a:gradFill>
            <a:ln w="12700" algn="ctr">
              <a:solidFill>
                <a:schemeClr val="tx1"/>
              </a:solidFill>
              <a:round/>
              <a:headEnd type="none" w="sm" len="sm"/>
              <a:tailEnd type="none" w="lg" len="med"/>
            </a:ln>
          </p:spPr>
          <p:txBody>
            <a:bodyPr wrap="none" anchor="ctr"/>
            <a:lstStyle/>
            <a:p>
              <a:pPr algn="ctr" eaLnBrk="0" latinLnBrk="0" hangingPunct="0"/>
              <a:r>
                <a:rPr kumimoji="0" lang="en-US" altLang="ko-KR" sz="1400" b="1">
                  <a:solidFill>
                    <a:schemeClr val="bg1"/>
                  </a:solidFill>
                  <a:latin typeface="Arial" charset="0"/>
                </a:rPr>
                <a:t>S</a:t>
              </a:r>
            </a:p>
          </p:txBody>
        </p:sp>
        <p:sp>
          <p:nvSpPr>
            <p:cNvPr id="102" name="Oval 117"/>
            <p:cNvSpPr>
              <a:spLocks noChangeArrowheads="1"/>
            </p:cNvSpPr>
            <p:nvPr/>
          </p:nvSpPr>
          <p:spPr bwMode="auto">
            <a:xfrm>
              <a:off x="1179" y="3568"/>
              <a:ext cx="182" cy="181"/>
            </a:xfrm>
            <a:prstGeom prst="ellipse">
              <a:avLst/>
            </a:prstGeom>
            <a:gradFill rotWithShape="1">
              <a:gsLst>
                <a:gs pos="0">
                  <a:srgbClr val="003300"/>
                </a:gs>
                <a:gs pos="100000">
                  <a:srgbClr val="446944"/>
                </a:gs>
              </a:gsLst>
              <a:path path="shape">
                <a:fillToRect l="50000" t="50000" r="50000" b="50000"/>
              </a:path>
            </a:gradFill>
            <a:ln w="12700" algn="ctr">
              <a:solidFill>
                <a:schemeClr val="tx1"/>
              </a:solidFill>
              <a:round/>
              <a:headEnd type="none" w="sm" len="sm"/>
              <a:tailEnd type="none" w="lg" len="med"/>
            </a:ln>
          </p:spPr>
          <p:txBody>
            <a:bodyPr wrap="none" anchor="ctr"/>
            <a:lstStyle/>
            <a:p>
              <a:pPr algn="ctr" eaLnBrk="0" latinLnBrk="0" hangingPunct="0"/>
              <a:r>
                <a:rPr kumimoji="0" lang="en-US" altLang="ko-KR" sz="1400" b="1">
                  <a:solidFill>
                    <a:schemeClr val="bg1"/>
                  </a:solidFill>
                  <a:latin typeface="Arial" charset="0"/>
                </a:rPr>
                <a:t>S</a:t>
              </a:r>
            </a:p>
          </p:txBody>
        </p:sp>
        <p:sp>
          <p:nvSpPr>
            <p:cNvPr id="103" name="Line 118"/>
            <p:cNvSpPr>
              <a:spLocks noChangeShapeType="1"/>
            </p:cNvSpPr>
            <p:nvPr/>
          </p:nvSpPr>
          <p:spPr bwMode="auto">
            <a:xfrm flipH="1" flipV="1">
              <a:off x="862" y="3204"/>
              <a:ext cx="318" cy="1"/>
            </a:xfrm>
            <a:prstGeom prst="line">
              <a:avLst/>
            </a:prstGeom>
            <a:noFill/>
            <a:ln w="38100">
              <a:solidFill>
                <a:srgbClr val="00B050"/>
              </a:solidFill>
              <a:prstDash val="sysDot"/>
              <a:round/>
              <a:headEnd type="none" w="sm" len="sm"/>
              <a:tailEnd type="triangle" w="med" len="med"/>
            </a:ln>
          </p:spPr>
          <p:txBody>
            <a:bodyPr/>
            <a:lstStyle/>
            <a:p>
              <a:endParaRPr lang="en-US"/>
            </a:p>
          </p:txBody>
        </p:sp>
        <p:sp>
          <p:nvSpPr>
            <p:cNvPr id="104" name="Line 119"/>
            <p:cNvSpPr>
              <a:spLocks noChangeShapeType="1"/>
            </p:cNvSpPr>
            <p:nvPr/>
          </p:nvSpPr>
          <p:spPr bwMode="auto">
            <a:xfrm flipH="1" flipV="1">
              <a:off x="1224" y="2751"/>
              <a:ext cx="1" cy="317"/>
            </a:xfrm>
            <a:prstGeom prst="line">
              <a:avLst/>
            </a:prstGeom>
            <a:noFill/>
            <a:ln w="38100">
              <a:solidFill>
                <a:srgbClr val="00B050"/>
              </a:solidFill>
              <a:prstDash val="sysDot"/>
              <a:round/>
              <a:headEnd type="none" w="sm" len="sm"/>
              <a:tailEnd type="triangle" w="med" len="med"/>
            </a:ln>
          </p:spPr>
          <p:txBody>
            <a:bodyPr/>
            <a:lstStyle/>
            <a:p>
              <a:endParaRPr lang="en-US"/>
            </a:p>
          </p:txBody>
        </p:sp>
        <p:sp>
          <p:nvSpPr>
            <p:cNvPr id="105" name="Line 120"/>
            <p:cNvSpPr>
              <a:spLocks noChangeShapeType="1"/>
            </p:cNvSpPr>
            <p:nvPr/>
          </p:nvSpPr>
          <p:spPr bwMode="auto">
            <a:xfrm flipH="1">
              <a:off x="1315" y="3250"/>
              <a:ext cx="1" cy="317"/>
            </a:xfrm>
            <a:prstGeom prst="line">
              <a:avLst/>
            </a:prstGeom>
            <a:noFill/>
            <a:ln w="38100">
              <a:solidFill>
                <a:srgbClr val="00B050"/>
              </a:solidFill>
              <a:prstDash val="sysDot"/>
              <a:round/>
              <a:headEnd type="none" w="sm" len="sm"/>
              <a:tailEnd type="triangle" w="med" len="med"/>
            </a:ln>
          </p:spPr>
          <p:txBody>
            <a:bodyPr/>
            <a:lstStyle/>
            <a:p>
              <a:endParaRPr lang="en-US"/>
            </a:p>
          </p:txBody>
        </p:sp>
        <p:sp>
          <p:nvSpPr>
            <p:cNvPr id="106" name="Line 121"/>
            <p:cNvSpPr>
              <a:spLocks noChangeShapeType="1"/>
            </p:cNvSpPr>
            <p:nvPr/>
          </p:nvSpPr>
          <p:spPr bwMode="auto">
            <a:xfrm flipH="1" flipV="1">
              <a:off x="862" y="3114"/>
              <a:ext cx="317" cy="1"/>
            </a:xfrm>
            <a:prstGeom prst="line">
              <a:avLst/>
            </a:prstGeom>
            <a:noFill/>
            <a:ln w="38100">
              <a:solidFill>
                <a:srgbClr val="003300"/>
              </a:solidFill>
              <a:round/>
              <a:headEnd type="triangle" w="med" len="med"/>
              <a:tailEnd type="triangle" w="med" len="med"/>
            </a:ln>
          </p:spPr>
          <p:txBody>
            <a:bodyPr/>
            <a:lstStyle/>
            <a:p>
              <a:endParaRPr lang="en-US"/>
            </a:p>
          </p:txBody>
        </p:sp>
        <p:sp>
          <p:nvSpPr>
            <p:cNvPr id="107" name="Line 122"/>
            <p:cNvSpPr>
              <a:spLocks noChangeShapeType="1"/>
            </p:cNvSpPr>
            <p:nvPr/>
          </p:nvSpPr>
          <p:spPr bwMode="auto">
            <a:xfrm flipH="1">
              <a:off x="1224" y="3251"/>
              <a:ext cx="1" cy="316"/>
            </a:xfrm>
            <a:prstGeom prst="line">
              <a:avLst/>
            </a:prstGeom>
            <a:noFill/>
            <a:ln w="38100">
              <a:solidFill>
                <a:srgbClr val="003300"/>
              </a:solidFill>
              <a:round/>
              <a:headEnd type="triangle" w="med" len="med"/>
              <a:tailEnd type="triangle" w="med" len="med"/>
            </a:ln>
          </p:spPr>
          <p:txBody>
            <a:bodyPr/>
            <a:lstStyle/>
            <a:p>
              <a:endParaRPr lang="en-US"/>
            </a:p>
          </p:txBody>
        </p:sp>
        <p:sp>
          <p:nvSpPr>
            <p:cNvPr id="108" name="Oval 123"/>
            <p:cNvSpPr>
              <a:spLocks noChangeArrowheads="1"/>
            </p:cNvSpPr>
            <p:nvPr/>
          </p:nvSpPr>
          <p:spPr bwMode="auto">
            <a:xfrm>
              <a:off x="1678" y="3068"/>
              <a:ext cx="182" cy="181"/>
            </a:xfrm>
            <a:prstGeom prst="ellipse">
              <a:avLst/>
            </a:prstGeom>
            <a:gradFill rotWithShape="1">
              <a:gsLst>
                <a:gs pos="0">
                  <a:srgbClr val="003300"/>
                </a:gs>
                <a:gs pos="100000">
                  <a:srgbClr val="446944"/>
                </a:gs>
              </a:gsLst>
              <a:path path="shape">
                <a:fillToRect l="50000" t="50000" r="50000" b="50000"/>
              </a:path>
            </a:gradFill>
            <a:ln w="12700" algn="ctr">
              <a:solidFill>
                <a:schemeClr val="tx1"/>
              </a:solidFill>
              <a:round/>
              <a:headEnd type="none" w="sm" len="sm"/>
              <a:tailEnd type="none" w="lg" len="med"/>
            </a:ln>
          </p:spPr>
          <p:txBody>
            <a:bodyPr wrap="none" anchor="ctr"/>
            <a:lstStyle/>
            <a:p>
              <a:pPr algn="ctr" eaLnBrk="0" latinLnBrk="0" hangingPunct="0"/>
              <a:r>
                <a:rPr kumimoji="0" lang="en-US" altLang="ko-KR" sz="1400" b="1">
                  <a:solidFill>
                    <a:schemeClr val="bg1"/>
                  </a:solidFill>
                  <a:latin typeface="Arial" charset="0"/>
                </a:rPr>
                <a:t>S</a:t>
              </a:r>
            </a:p>
          </p:txBody>
        </p:sp>
        <p:sp>
          <p:nvSpPr>
            <p:cNvPr id="109" name="Line 124"/>
            <p:cNvSpPr>
              <a:spLocks noChangeShapeType="1"/>
            </p:cNvSpPr>
            <p:nvPr/>
          </p:nvSpPr>
          <p:spPr bwMode="auto">
            <a:xfrm flipV="1">
              <a:off x="1360" y="3202"/>
              <a:ext cx="363" cy="2"/>
            </a:xfrm>
            <a:prstGeom prst="line">
              <a:avLst/>
            </a:prstGeom>
            <a:noFill/>
            <a:ln w="38100">
              <a:solidFill>
                <a:srgbClr val="003300"/>
              </a:solidFill>
              <a:round/>
              <a:headEnd type="triangle" w="med" len="med"/>
              <a:tailEnd type="triangle" w="med" len="med"/>
            </a:ln>
          </p:spPr>
          <p:txBody>
            <a:bodyPr/>
            <a:lstStyle/>
            <a:p>
              <a:endParaRPr lang="en-US"/>
            </a:p>
          </p:txBody>
        </p:sp>
        <p:sp>
          <p:nvSpPr>
            <p:cNvPr id="110" name="Line 125"/>
            <p:cNvSpPr>
              <a:spLocks noChangeShapeType="1"/>
            </p:cNvSpPr>
            <p:nvPr/>
          </p:nvSpPr>
          <p:spPr bwMode="auto">
            <a:xfrm flipV="1">
              <a:off x="1361" y="3113"/>
              <a:ext cx="317" cy="1"/>
            </a:xfrm>
            <a:prstGeom prst="line">
              <a:avLst/>
            </a:prstGeom>
            <a:noFill/>
            <a:ln w="38100">
              <a:solidFill>
                <a:srgbClr val="00B050"/>
              </a:solidFill>
              <a:prstDash val="sysDot"/>
              <a:round/>
              <a:headEnd type="none" w="sm" len="sm"/>
              <a:tailEnd type="triangle" w="med" len="med"/>
            </a:ln>
          </p:spPr>
          <p:txBody>
            <a:bodyPr/>
            <a:lstStyle/>
            <a:p>
              <a:endParaRPr lang="en-US"/>
            </a:p>
          </p:txBody>
        </p:sp>
        <p:sp>
          <p:nvSpPr>
            <p:cNvPr id="111" name="Oval 126"/>
            <p:cNvSpPr>
              <a:spLocks noChangeArrowheads="1"/>
            </p:cNvSpPr>
            <p:nvPr/>
          </p:nvSpPr>
          <p:spPr bwMode="auto">
            <a:xfrm>
              <a:off x="589" y="2432"/>
              <a:ext cx="1406" cy="1406"/>
            </a:xfrm>
            <a:prstGeom prst="ellipse">
              <a:avLst/>
            </a:prstGeom>
            <a:noFill/>
            <a:ln w="12700">
              <a:solidFill>
                <a:schemeClr val="tx1"/>
              </a:solidFill>
              <a:round/>
              <a:headEnd type="none" w="sm" len="sm"/>
              <a:tailEnd type="none" w="lg" len="med"/>
            </a:ln>
          </p:spPr>
          <p:txBody>
            <a:bodyPr wrap="none" anchor="ctr"/>
            <a:lstStyle/>
            <a:p>
              <a:pPr eaLnBrk="0" latinLnBrk="0" hangingPunct="0"/>
              <a:endParaRPr kumimoji="0" lang="ko-KR" altLang="en-US"/>
            </a:p>
          </p:txBody>
        </p:sp>
      </p:grpSp>
      <p:grpSp>
        <p:nvGrpSpPr>
          <p:cNvPr id="112" name="Group 127"/>
          <p:cNvGrpSpPr>
            <a:grpSpLocks/>
          </p:cNvGrpSpPr>
          <p:nvPr/>
        </p:nvGrpSpPr>
        <p:grpSpPr bwMode="auto">
          <a:xfrm>
            <a:off x="2438377" y="4502536"/>
            <a:ext cx="2149101" cy="1728787"/>
            <a:chOff x="1370" y="2436"/>
            <a:chExt cx="1684" cy="1580"/>
          </a:xfrm>
        </p:grpSpPr>
        <p:sp>
          <p:nvSpPr>
            <p:cNvPr id="113" name="Line 128"/>
            <p:cNvSpPr>
              <a:spLocks noChangeShapeType="1"/>
            </p:cNvSpPr>
            <p:nvPr/>
          </p:nvSpPr>
          <p:spPr bwMode="auto">
            <a:xfrm flipV="1">
              <a:off x="1370" y="3090"/>
              <a:ext cx="861" cy="1"/>
            </a:xfrm>
            <a:prstGeom prst="line">
              <a:avLst/>
            </a:prstGeom>
            <a:noFill/>
            <a:ln w="38100">
              <a:solidFill>
                <a:srgbClr val="00B050"/>
              </a:solidFill>
              <a:prstDash val="sysDot"/>
              <a:round/>
              <a:headEnd type="triangle" w="med" len="med"/>
              <a:tailEnd type="triangle" w="med" len="med"/>
            </a:ln>
          </p:spPr>
          <p:txBody>
            <a:bodyPr/>
            <a:lstStyle/>
            <a:p>
              <a:endParaRPr lang="en-US"/>
            </a:p>
          </p:txBody>
        </p:sp>
        <p:grpSp>
          <p:nvGrpSpPr>
            <p:cNvPr id="114" name="Group 129"/>
            <p:cNvGrpSpPr>
              <a:grpSpLocks/>
            </p:cNvGrpSpPr>
            <p:nvPr/>
          </p:nvGrpSpPr>
          <p:grpSpPr bwMode="auto">
            <a:xfrm rot="970090">
              <a:off x="2079" y="2434"/>
              <a:ext cx="975" cy="1580"/>
              <a:chOff x="2079" y="2371"/>
              <a:chExt cx="975" cy="1580"/>
            </a:xfrm>
          </p:grpSpPr>
          <p:sp>
            <p:nvSpPr>
              <p:cNvPr id="115" name="Oval 130"/>
              <p:cNvSpPr>
                <a:spLocks noChangeArrowheads="1"/>
              </p:cNvSpPr>
              <p:nvPr/>
            </p:nvSpPr>
            <p:spPr bwMode="auto">
              <a:xfrm>
                <a:off x="2222" y="3069"/>
                <a:ext cx="182" cy="181"/>
              </a:xfrm>
              <a:prstGeom prst="ellipse">
                <a:avLst/>
              </a:prstGeom>
              <a:gradFill rotWithShape="1">
                <a:gsLst>
                  <a:gs pos="0">
                    <a:srgbClr val="000047"/>
                  </a:gs>
                  <a:gs pos="100000">
                    <a:srgbClr val="000099"/>
                  </a:gs>
                </a:gsLst>
                <a:path path="shape">
                  <a:fillToRect l="50000" t="50000" r="50000" b="50000"/>
                </a:path>
              </a:gradFill>
              <a:ln w="12700" algn="ctr">
                <a:solidFill>
                  <a:schemeClr val="tx1"/>
                </a:solidFill>
                <a:round/>
                <a:headEnd type="none" w="sm" len="sm"/>
                <a:tailEnd type="none" w="lg" len="med"/>
              </a:ln>
            </p:spPr>
            <p:txBody>
              <a:bodyPr wrap="none" anchor="ctr"/>
              <a:lstStyle/>
              <a:p>
                <a:pPr algn="ctr" eaLnBrk="0" latinLnBrk="0" hangingPunct="0"/>
                <a:r>
                  <a:rPr kumimoji="0" lang="en-US" altLang="ko-KR" sz="1400" b="1">
                    <a:solidFill>
                      <a:schemeClr val="bg1"/>
                    </a:solidFill>
                    <a:latin typeface="Arial" charset="0"/>
                  </a:rPr>
                  <a:t>M</a:t>
                </a:r>
              </a:p>
            </p:txBody>
          </p:sp>
          <p:sp>
            <p:nvSpPr>
              <p:cNvPr id="116" name="Oval 131"/>
              <p:cNvSpPr>
                <a:spLocks noChangeArrowheads="1"/>
              </p:cNvSpPr>
              <p:nvPr/>
            </p:nvSpPr>
            <p:spPr bwMode="auto">
              <a:xfrm>
                <a:off x="2720" y="3069"/>
                <a:ext cx="182" cy="181"/>
              </a:xfrm>
              <a:prstGeom prst="ellipse">
                <a:avLst/>
              </a:prstGeom>
              <a:gradFill rotWithShape="1">
                <a:gsLst>
                  <a:gs pos="0">
                    <a:srgbClr val="0101FF"/>
                  </a:gs>
                  <a:gs pos="100000">
                    <a:srgbClr val="4545FF"/>
                  </a:gs>
                </a:gsLst>
                <a:path path="shape">
                  <a:fillToRect l="50000" t="50000" r="50000" b="50000"/>
                </a:path>
              </a:gradFill>
              <a:ln w="12700" algn="ctr">
                <a:solidFill>
                  <a:schemeClr val="tx1"/>
                </a:solidFill>
                <a:round/>
                <a:headEnd type="none" w="sm" len="sm"/>
                <a:tailEnd type="none" w="lg" len="med"/>
              </a:ln>
            </p:spPr>
            <p:txBody>
              <a:bodyPr wrap="none" anchor="ctr"/>
              <a:lstStyle/>
              <a:p>
                <a:pPr algn="ctr" eaLnBrk="0" latinLnBrk="0" hangingPunct="0"/>
                <a:r>
                  <a:rPr kumimoji="0" lang="en-US" altLang="ko-KR" sz="1400" b="1">
                    <a:solidFill>
                      <a:schemeClr val="bg1"/>
                    </a:solidFill>
                    <a:latin typeface="Arial" charset="0"/>
                  </a:rPr>
                  <a:t>S</a:t>
                </a:r>
              </a:p>
            </p:txBody>
          </p:sp>
          <p:sp>
            <p:nvSpPr>
              <p:cNvPr id="117" name="Oval 132"/>
              <p:cNvSpPr>
                <a:spLocks noChangeArrowheads="1"/>
              </p:cNvSpPr>
              <p:nvPr/>
            </p:nvSpPr>
            <p:spPr bwMode="auto">
              <a:xfrm>
                <a:off x="2222" y="2569"/>
                <a:ext cx="182" cy="181"/>
              </a:xfrm>
              <a:prstGeom prst="ellipse">
                <a:avLst/>
              </a:prstGeom>
              <a:gradFill rotWithShape="1">
                <a:gsLst>
                  <a:gs pos="0">
                    <a:srgbClr val="0101FF"/>
                  </a:gs>
                  <a:gs pos="100000">
                    <a:srgbClr val="4545FF"/>
                  </a:gs>
                </a:gsLst>
                <a:path path="shape">
                  <a:fillToRect l="50000" t="50000" r="50000" b="50000"/>
                </a:path>
              </a:gradFill>
              <a:ln w="12700" algn="ctr">
                <a:solidFill>
                  <a:schemeClr val="tx1"/>
                </a:solidFill>
                <a:round/>
                <a:headEnd type="none" w="sm" len="sm"/>
                <a:tailEnd type="none" w="lg" len="med"/>
              </a:ln>
            </p:spPr>
            <p:txBody>
              <a:bodyPr wrap="none" anchor="ctr"/>
              <a:lstStyle/>
              <a:p>
                <a:pPr algn="ctr" eaLnBrk="0" latinLnBrk="0" hangingPunct="0"/>
                <a:r>
                  <a:rPr kumimoji="0" lang="en-US" altLang="ko-KR" sz="1400" b="1">
                    <a:solidFill>
                      <a:schemeClr val="bg1"/>
                    </a:solidFill>
                    <a:latin typeface="Arial" charset="0"/>
                  </a:rPr>
                  <a:t>S</a:t>
                </a:r>
              </a:p>
            </p:txBody>
          </p:sp>
          <p:sp>
            <p:nvSpPr>
              <p:cNvPr id="118" name="Oval 133"/>
              <p:cNvSpPr>
                <a:spLocks noChangeArrowheads="1"/>
              </p:cNvSpPr>
              <p:nvPr/>
            </p:nvSpPr>
            <p:spPr bwMode="auto">
              <a:xfrm>
                <a:off x="2222" y="3568"/>
                <a:ext cx="182" cy="181"/>
              </a:xfrm>
              <a:prstGeom prst="ellipse">
                <a:avLst/>
              </a:prstGeom>
              <a:gradFill rotWithShape="1">
                <a:gsLst>
                  <a:gs pos="0">
                    <a:srgbClr val="0101FF"/>
                  </a:gs>
                  <a:gs pos="100000">
                    <a:srgbClr val="4545FF"/>
                  </a:gs>
                </a:gsLst>
                <a:path path="shape">
                  <a:fillToRect l="50000" t="50000" r="50000" b="50000"/>
                </a:path>
              </a:gradFill>
              <a:ln w="12700" algn="ctr">
                <a:solidFill>
                  <a:schemeClr val="tx1"/>
                </a:solidFill>
                <a:round/>
                <a:headEnd type="none" w="sm" len="sm"/>
                <a:tailEnd type="none" w="lg" len="med"/>
              </a:ln>
            </p:spPr>
            <p:txBody>
              <a:bodyPr wrap="none" anchor="ctr"/>
              <a:lstStyle/>
              <a:p>
                <a:pPr algn="ctr" eaLnBrk="0" latinLnBrk="0" hangingPunct="0"/>
                <a:r>
                  <a:rPr kumimoji="0" lang="en-US" altLang="ko-KR" sz="1400" b="1">
                    <a:solidFill>
                      <a:schemeClr val="bg1"/>
                    </a:solidFill>
                    <a:latin typeface="Arial" charset="0"/>
                  </a:rPr>
                  <a:t>S</a:t>
                </a:r>
              </a:p>
            </p:txBody>
          </p:sp>
          <p:sp>
            <p:nvSpPr>
              <p:cNvPr id="119" name="Line 134"/>
              <p:cNvSpPr>
                <a:spLocks noChangeShapeType="1"/>
              </p:cNvSpPr>
              <p:nvPr/>
            </p:nvSpPr>
            <p:spPr bwMode="auto">
              <a:xfrm>
                <a:off x="2358" y="3249"/>
                <a:ext cx="0" cy="318"/>
              </a:xfrm>
              <a:prstGeom prst="line">
                <a:avLst/>
              </a:prstGeom>
              <a:noFill/>
              <a:ln w="38100">
                <a:solidFill>
                  <a:srgbClr val="00B050"/>
                </a:solidFill>
                <a:prstDash val="sysDot"/>
                <a:round/>
                <a:headEnd type="none" w="sm" len="sm"/>
                <a:tailEnd type="triangle" w="med" len="med"/>
              </a:ln>
            </p:spPr>
            <p:txBody>
              <a:bodyPr/>
              <a:lstStyle/>
              <a:p>
                <a:endParaRPr lang="en-US"/>
              </a:p>
            </p:txBody>
          </p:sp>
          <p:sp>
            <p:nvSpPr>
              <p:cNvPr id="120" name="Line 135"/>
              <p:cNvSpPr>
                <a:spLocks noChangeShapeType="1"/>
              </p:cNvSpPr>
              <p:nvPr/>
            </p:nvSpPr>
            <p:spPr bwMode="auto">
              <a:xfrm flipH="1" flipV="1">
                <a:off x="2357" y="2751"/>
                <a:ext cx="1" cy="318"/>
              </a:xfrm>
              <a:prstGeom prst="line">
                <a:avLst/>
              </a:prstGeom>
              <a:noFill/>
              <a:ln w="38100">
                <a:solidFill>
                  <a:srgbClr val="000099"/>
                </a:solidFill>
                <a:round/>
                <a:headEnd type="triangle" w="med" len="med"/>
                <a:tailEnd type="triangle" w="med" len="med"/>
              </a:ln>
            </p:spPr>
            <p:txBody>
              <a:bodyPr/>
              <a:lstStyle/>
              <a:p>
                <a:endParaRPr lang="en-US"/>
              </a:p>
            </p:txBody>
          </p:sp>
          <p:sp>
            <p:nvSpPr>
              <p:cNvPr id="121" name="Line 136"/>
              <p:cNvSpPr>
                <a:spLocks noChangeShapeType="1"/>
              </p:cNvSpPr>
              <p:nvPr/>
            </p:nvSpPr>
            <p:spPr bwMode="auto">
              <a:xfrm flipH="1">
                <a:off x="2267" y="3250"/>
                <a:ext cx="1" cy="317"/>
              </a:xfrm>
              <a:prstGeom prst="line">
                <a:avLst/>
              </a:prstGeom>
              <a:noFill/>
              <a:ln w="38100">
                <a:solidFill>
                  <a:srgbClr val="000099"/>
                </a:solidFill>
                <a:round/>
                <a:headEnd type="triangle" w="med" len="med"/>
                <a:tailEnd type="triangle" w="med" len="med"/>
              </a:ln>
            </p:spPr>
            <p:txBody>
              <a:bodyPr/>
              <a:lstStyle/>
              <a:p>
                <a:endParaRPr lang="en-US"/>
              </a:p>
            </p:txBody>
          </p:sp>
          <p:sp>
            <p:nvSpPr>
              <p:cNvPr id="122" name="Line 137"/>
              <p:cNvSpPr>
                <a:spLocks noChangeShapeType="1"/>
              </p:cNvSpPr>
              <p:nvPr/>
            </p:nvSpPr>
            <p:spPr bwMode="auto">
              <a:xfrm flipV="1">
                <a:off x="2358" y="3204"/>
                <a:ext cx="363" cy="2"/>
              </a:xfrm>
              <a:prstGeom prst="line">
                <a:avLst/>
              </a:prstGeom>
              <a:noFill/>
              <a:ln w="38100">
                <a:solidFill>
                  <a:srgbClr val="000099"/>
                </a:solidFill>
                <a:round/>
                <a:headEnd type="triangle" w="med" len="med"/>
                <a:tailEnd type="triangle" w="med" len="med"/>
              </a:ln>
            </p:spPr>
            <p:txBody>
              <a:bodyPr/>
              <a:lstStyle/>
              <a:p>
                <a:endParaRPr lang="en-US"/>
              </a:p>
            </p:txBody>
          </p:sp>
          <p:sp>
            <p:nvSpPr>
              <p:cNvPr id="123" name="Line 138"/>
              <p:cNvSpPr>
                <a:spLocks noChangeShapeType="1"/>
              </p:cNvSpPr>
              <p:nvPr/>
            </p:nvSpPr>
            <p:spPr bwMode="auto">
              <a:xfrm flipH="1" flipV="1">
                <a:off x="2267" y="2751"/>
                <a:ext cx="1" cy="317"/>
              </a:xfrm>
              <a:prstGeom prst="line">
                <a:avLst/>
              </a:prstGeom>
              <a:noFill/>
              <a:ln w="38100">
                <a:solidFill>
                  <a:srgbClr val="00B050"/>
                </a:solidFill>
                <a:prstDash val="sysDot"/>
                <a:round/>
                <a:headEnd type="none" w="sm" len="sm"/>
                <a:tailEnd type="triangle" w="med" len="med"/>
              </a:ln>
            </p:spPr>
            <p:txBody>
              <a:bodyPr/>
              <a:lstStyle/>
              <a:p>
                <a:endParaRPr lang="en-US"/>
              </a:p>
            </p:txBody>
          </p:sp>
          <p:sp>
            <p:nvSpPr>
              <p:cNvPr id="124" name="Line 139"/>
              <p:cNvSpPr>
                <a:spLocks noChangeShapeType="1"/>
              </p:cNvSpPr>
              <p:nvPr/>
            </p:nvSpPr>
            <p:spPr bwMode="auto">
              <a:xfrm>
                <a:off x="2403" y="3113"/>
                <a:ext cx="318" cy="0"/>
              </a:xfrm>
              <a:prstGeom prst="line">
                <a:avLst/>
              </a:prstGeom>
              <a:noFill/>
              <a:ln w="38100">
                <a:solidFill>
                  <a:srgbClr val="00B050"/>
                </a:solidFill>
                <a:prstDash val="sysDot"/>
                <a:round/>
                <a:headEnd type="none" w="sm" len="sm"/>
                <a:tailEnd type="triangle" w="med" len="med"/>
              </a:ln>
            </p:spPr>
            <p:txBody>
              <a:bodyPr/>
              <a:lstStyle/>
              <a:p>
                <a:endParaRPr lang="en-US"/>
              </a:p>
            </p:txBody>
          </p:sp>
          <p:sp>
            <p:nvSpPr>
              <p:cNvPr id="125" name="Freeform 140"/>
              <p:cNvSpPr>
                <a:spLocks/>
              </p:cNvSpPr>
              <p:nvPr/>
            </p:nvSpPr>
            <p:spPr bwMode="auto">
              <a:xfrm>
                <a:off x="2079" y="2371"/>
                <a:ext cx="975" cy="1580"/>
              </a:xfrm>
              <a:custGeom>
                <a:avLst/>
                <a:gdLst>
                  <a:gd name="T0" fmla="*/ 7 w 975"/>
                  <a:gd name="T1" fmla="*/ 741 h 1580"/>
                  <a:gd name="T2" fmla="*/ 98 w 975"/>
                  <a:gd name="T3" fmla="*/ 106 h 1580"/>
                  <a:gd name="T4" fmla="*/ 461 w 975"/>
                  <a:gd name="T5" fmla="*/ 106 h 1580"/>
                  <a:gd name="T6" fmla="*/ 960 w 975"/>
                  <a:gd name="T7" fmla="*/ 741 h 1580"/>
                  <a:gd name="T8" fmla="*/ 551 w 975"/>
                  <a:gd name="T9" fmla="*/ 1421 h 1580"/>
                  <a:gd name="T10" fmla="*/ 143 w 975"/>
                  <a:gd name="T11" fmla="*/ 1467 h 1580"/>
                  <a:gd name="T12" fmla="*/ 7 w 975"/>
                  <a:gd name="T13" fmla="*/ 741 h 1580"/>
                  <a:gd name="T14" fmla="*/ 0 60000 65536"/>
                  <a:gd name="T15" fmla="*/ 0 60000 65536"/>
                  <a:gd name="T16" fmla="*/ 0 60000 65536"/>
                  <a:gd name="T17" fmla="*/ 0 60000 65536"/>
                  <a:gd name="T18" fmla="*/ 0 60000 65536"/>
                  <a:gd name="T19" fmla="*/ 0 60000 65536"/>
                  <a:gd name="T20" fmla="*/ 0 60000 65536"/>
                  <a:gd name="T21" fmla="*/ 0 w 975"/>
                  <a:gd name="T22" fmla="*/ 0 h 1580"/>
                  <a:gd name="T23" fmla="*/ 975 w 975"/>
                  <a:gd name="T24" fmla="*/ 1580 h 158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75" h="1580">
                    <a:moveTo>
                      <a:pt x="7" y="741"/>
                    </a:moveTo>
                    <a:cubicBezTo>
                      <a:pt x="0" y="514"/>
                      <a:pt x="22" y="212"/>
                      <a:pt x="98" y="106"/>
                    </a:cubicBezTo>
                    <a:cubicBezTo>
                      <a:pt x="174" y="0"/>
                      <a:pt x="317" y="0"/>
                      <a:pt x="461" y="106"/>
                    </a:cubicBezTo>
                    <a:cubicBezTo>
                      <a:pt x="605" y="212"/>
                      <a:pt x="945" y="522"/>
                      <a:pt x="960" y="741"/>
                    </a:cubicBezTo>
                    <a:cubicBezTo>
                      <a:pt x="975" y="960"/>
                      <a:pt x="687" y="1300"/>
                      <a:pt x="551" y="1421"/>
                    </a:cubicBezTo>
                    <a:cubicBezTo>
                      <a:pt x="415" y="1542"/>
                      <a:pt x="234" y="1580"/>
                      <a:pt x="143" y="1467"/>
                    </a:cubicBezTo>
                    <a:cubicBezTo>
                      <a:pt x="52" y="1354"/>
                      <a:pt x="14" y="968"/>
                      <a:pt x="7" y="741"/>
                    </a:cubicBezTo>
                    <a:close/>
                  </a:path>
                </a:pathLst>
              </a:custGeom>
              <a:noFill/>
              <a:ln w="12700" cap="flat" cmpd="sng">
                <a:solidFill>
                  <a:schemeClr val="tx1"/>
                </a:solidFill>
                <a:prstDash val="solid"/>
                <a:round/>
                <a:headEnd type="none" w="sm" len="sm"/>
                <a:tailEnd type="none" w="lg" len="med"/>
              </a:ln>
            </p:spPr>
            <p:txBody>
              <a:bodyPr/>
              <a:lstStyle/>
              <a:p>
                <a:endParaRPr lang="en-US"/>
              </a:p>
            </p:txBody>
          </p:sp>
        </p:grpSp>
      </p:grpSp>
      <p:grpSp>
        <p:nvGrpSpPr>
          <p:cNvPr id="126" name="Group 141"/>
          <p:cNvGrpSpPr>
            <a:grpSpLocks/>
          </p:cNvGrpSpPr>
          <p:nvPr/>
        </p:nvGrpSpPr>
        <p:grpSpPr bwMode="auto">
          <a:xfrm>
            <a:off x="3810008" y="4502536"/>
            <a:ext cx="2293816" cy="1728787"/>
            <a:chOff x="2358" y="2428"/>
            <a:chExt cx="1819" cy="1580"/>
          </a:xfrm>
        </p:grpSpPr>
        <p:sp>
          <p:nvSpPr>
            <p:cNvPr id="127" name="Line 142"/>
            <p:cNvSpPr>
              <a:spLocks noChangeShapeType="1"/>
            </p:cNvSpPr>
            <p:nvPr/>
          </p:nvSpPr>
          <p:spPr bwMode="auto">
            <a:xfrm>
              <a:off x="2358" y="3082"/>
              <a:ext cx="931" cy="0"/>
            </a:xfrm>
            <a:prstGeom prst="line">
              <a:avLst/>
            </a:prstGeom>
            <a:noFill/>
            <a:ln w="38100">
              <a:solidFill>
                <a:srgbClr val="00B050"/>
              </a:solidFill>
              <a:prstDash val="sysDot"/>
              <a:round/>
              <a:headEnd type="triangle" w="med" len="med"/>
              <a:tailEnd type="triangle" w="med" len="med"/>
            </a:ln>
          </p:spPr>
          <p:txBody>
            <a:bodyPr/>
            <a:lstStyle/>
            <a:p>
              <a:endParaRPr lang="en-US"/>
            </a:p>
          </p:txBody>
        </p:sp>
        <p:grpSp>
          <p:nvGrpSpPr>
            <p:cNvPr id="128" name="Group 143"/>
            <p:cNvGrpSpPr>
              <a:grpSpLocks/>
            </p:cNvGrpSpPr>
            <p:nvPr/>
          </p:nvGrpSpPr>
          <p:grpSpPr bwMode="auto">
            <a:xfrm rot="1056023">
              <a:off x="3204" y="2426"/>
              <a:ext cx="975" cy="1580"/>
              <a:chOff x="3129" y="2341"/>
              <a:chExt cx="975" cy="1580"/>
            </a:xfrm>
          </p:grpSpPr>
          <p:sp>
            <p:nvSpPr>
              <p:cNvPr id="129" name="Oval 144"/>
              <p:cNvSpPr>
                <a:spLocks noChangeArrowheads="1"/>
              </p:cNvSpPr>
              <p:nvPr/>
            </p:nvSpPr>
            <p:spPr bwMode="auto">
              <a:xfrm>
                <a:off x="3266" y="3068"/>
                <a:ext cx="182" cy="181"/>
              </a:xfrm>
              <a:prstGeom prst="ellipse">
                <a:avLst/>
              </a:prstGeom>
              <a:gradFill rotWithShape="1">
                <a:gsLst>
                  <a:gs pos="0">
                    <a:srgbClr val="2F1800"/>
                  </a:gs>
                  <a:gs pos="100000">
                    <a:srgbClr val="663300"/>
                  </a:gs>
                </a:gsLst>
                <a:path path="shape">
                  <a:fillToRect l="50000" t="50000" r="50000" b="50000"/>
                </a:path>
              </a:gradFill>
              <a:ln w="12700" algn="ctr">
                <a:solidFill>
                  <a:schemeClr val="tx1"/>
                </a:solidFill>
                <a:round/>
                <a:headEnd type="none" w="sm" len="sm"/>
                <a:tailEnd type="none" w="lg" len="med"/>
              </a:ln>
            </p:spPr>
            <p:txBody>
              <a:bodyPr wrap="none" anchor="ctr"/>
              <a:lstStyle/>
              <a:p>
                <a:pPr algn="ctr" eaLnBrk="0" latinLnBrk="0" hangingPunct="0"/>
                <a:r>
                  <a:rPr kumimoji="0" lang="en-US" altLang="ko-KR" sz="1400" b="1">
                    <a:solidFill>
                      <a:schemeClr val="bg1"/>
                    </a:solidFill>
                    <a:latin typeface="Arial" charset="0"/>
                  </a:rPr>
                  <a:t>M</a:t>
                </a:r>
              </a:p>
            </p:txBody>
          </p:sp>
          <p:sp>
            <p:nvSpPr>
              <p:cNvPr id="130" name="Oval 145"/>
              <p:cNvSpPr>
                <a:spLocks noChangeArrowheads="1"/>
              </p:cNvSpPr>
              <p:nvPr/>
            </p:nvSpPr>
            <p:spPr bwMode="auto">
              <a:xfrm>
                <a:off x="3764" y="3068"/>
                <a:ext cx="182" cy="181"/>
              </a:xfrm>
              <a:prstGeom prst="ellipse">
                <a:avLst/>
              </a:prstGeom>
              <a:gradFill rotWithShape="1">
                <a:gsLst>
                  <a:gs pos="0">
                    <a:srgbClr val="924900"/>
                  </a:gs>
                  <a:gs pos="100000">
                    <a:srgbClr val="AF7A44"/>
                  </a:gs>
                </a:gsLst>
                <a:path path="shape">
                  <a:fillToRect l="50000" t="50000" r="50000" b="50000"/>
                </a:path>
              </a:gradFill>
              <a:ln w="12700" algn="ctr">
                <a:solidFill>
                  <a:schemeClr val="tx1"/>
                </a:solidFill>
                <a:round/>
                <a:headEnd type="none" w="sm" len="sm"/>
                <a:tailEnd type="none" w="lg" len="med"/>
              </a:ln>
            </p:spPr>
            <p:txBody>
              <a:bodyPr wrap="none" anchor="ctr"/>
              <a:lstStyle/>
              <a:p>
                <a:pPr algn="ctr" eaLnBrk="0" latinLnBrk="0" hangingPunct="0"/>
                <a:r>
                  <a:rPr kumimoji="0" lang="en-US" altLang="ko-KR" sz="1400" b="1">
                    <a:solidFill>
                      <a:schemeClr val="bg1"/>
                    </a:solidFill>
                    <a:latin typeface="Arial" charset="0"/>
                  </a:rPr>
                  <a:t>S</a:t>
                </a:r>
              </a:p>
            </p:txBody>
          </p:sp>
          <p:sp>
            <p:nvSpPr>
              <p:cNvPr id="131" name="Oval 146"/>
              <p:cNvSpPr>
                <a:spLocks noChangeArrowheads="1"/>
              </p:cNvSpPr>
              <p:nvPr/>
            </p:nvSpPr>
            <p:spPr bwMode="auto">
              <a:xfrm>
                <a:off x="3266" y="2568"/>
                <a:ext cx="182" cy="181"/>
              </a:xfrm>
              <a:prstGeom prst="ellipse">
                <a:avLst/>
              </a:prstGeom>
              <a:gradFill rotWithShape="1">
                <a:gsLst>
                  <a:gs pos="0">
                    <a:srgbClr val="924900"/>
                  </a:gs>
                  <a:gs pos="100000">
                    <a:srgbClr val="AF7A44"/>
                  </a:gs>
                </a:gsLst>
                <a:path path="shape">
                  <a:fillToRect l="50000" t="50000" r="50000" b="50000"/>
                </a:path>
              </a:gradFill>
              <a:ln w="12700" algn="ctr">
                <a:solidFill>
                  <a:schemeClr val="tx1"/>
                </a:solidFill>
                <a:round/>
                <a:headEnd type="none" w="sm" len="sm"/>
                <a:tailEnd type="none" w="lg" len="med"/>
              </a:ln>
            </p:spPr>
            <p:txBody>
              <a:bodyPr wrap="none" anchor="ctr"/>
              <a:lstStyle/>
              <a:p>
                <a:pPr algn="ctr" eaLnBrk="0" latinLnBrk="0" hangingPunct="0"/>
                <a:r>
                  <a:rPr kumimoji="0" lang="en-US" altLang="ko-KR" sz="1400" b="1">
                    <a:solidFill>
                      <a:schemeClr val="bg1"/>
                    </a:solidFill>
                    <a:latin typeface="Arial" charset="0"/>
                  </a:rPr>
                  <a:t>S</a:t>
                </a:r>
              </a:p>
            </p:txBody>
          </p:sp>
          <p:sp>
            <p:nvSpPr>
              <p:cNvPr id="132" name="Oval 147"/>
              <p:cNvSpPr>
                <a:spLocks noChangeArrowheads="1"/>
              </p:cNvSpPr>
              <p:nvPr/>
            </p:nvSpPr>
            <p:spPr bwMode="auto">
              <a:xfrm>
                <a:off x="3266" y="3567"/>
                <a:ext cx="182" cy="181"/>
              </a:xfrm>
              <a:prstGeom prst="ellipse">
                <a:avLst/>
              </a:prstGeom>
              <a:gradFill rotWithShape="1">
                <a:gsLst>
                  <a:gs pos="0">
                    <a:srgbClr val="924900"/>
                  </a:gs>
                  <a:gs pos="100000">
                    <a:srgbClr val="AF7A44"/>
                  </a:gs>
                </a:gsLst>
                <a:path path="shape">
                  <a:fillToRect l="50000" t="50000" r="50000" b="50000"/>
                </a:path>
              </a:gradFill>
              <a:ln w="12700" algn="ctr">
                <a:solidFill>
                  <a:schemeClr val="tx1"/>
                </a:solidFill>
                <a:round/>
                <a:headEnd type="none" w="sm" len="sm"/>
                <a:tailEnd type="none" w="lg" len="med"/>
              </a:ln>
            </p:spPr>
            <p:txBody>
              <a:bodyPr wrap="none" anchor="ctr"/>
              <a:lstStyle/>
              <a:p>
                <a:pPr algn="ctr" eaLnBrk="0" latinLnBrk="0" hangingPunct="0"/>
                <a:r>
                  <a:rPr kumimoji="0" lang="en-US" altLang="ko-KR" sz="1400" b="1">
                    <a:solidFill>
                      <a:schemeClr val="bg1"/>
                    </a:solidFill>
                    <a:latin typeface="Arial" charset="0"/>
                  </a:rPr>
                  <a:t>S</a:t>
                </a:r>
              </a:p>
            </p:txBody>
          </p:sp>
          <p:sp>
            <p:nvSpPr>
              <p:cNvPr id="133" name="Line 148"/>
              <p:cNvSpPr>
                <a:spLocks noChangeShapeType="1"/>
              </p:cNvSpPr>
              <p:nvPr/>
            </p:nvSpPr>
            <p:spPr bwMode="auto">
              <a:xfrm flipH="1" flipV="1">
                <a:off x="3401" y="2750"/>
                <a:ext cx="1" cy="318"/>
              </a:xfrm>
              <a:prstGeom prst="line">
                <a:avLst/>
              </a:prstGeom>
              <a:noFill/>
              <a:ln w="38100">
                <a:solidFill>
                  <a:srgbClr val="663300"/>
                </a:solidFill>
                <a:round/>
                <a:headEnd type="triangle" w="med" len="med"/>
                <a:tailEnd type="triangle" w="med" len="med"/>
              </a:ln>
            </p:spPr>
            <p:txBody>
              <a:bodyPr/>
              <a:lstStyle/>
              <a:p>
                <a:endParaRPr lang="en-US"/>
              </a:p>
            </p:txBody>
          </p:sp>
          <p:sp>
            <p:nvSpPr>
              <p:cNvPr id="134" name="Line 149"/>
              <p:cNvSpPr>
                <a:spLocks noChangeShapeType="1"/>
              </p:cNvSpPr>
              <p:nvPr/>
            </p:nvSpPr>
            <p:spPr bwMode="auto">
              <a:xfrm flipH="1">
                <a:off x="3311" y="3249"/>
                <a:ext cx="1" cy="317"/>
              </a:xfrm>
              <a:prstGeom prst="line">
                <a:avLst/>
              </a:prstGeom>
              <a:noFill/>
              <a:ln w="38100">
                <a:solidFill>
                  <a:srgbClr val="663300"/>
                </a:solidFill>
                <a:round/>
                <a:headEnd type="triangle" w="med" len="med"/>
                <a:tailEnd type="triangle" w="med" len="med"/>
              </a:ln>
            </p:spPr>
            <p:txBody>
              <a:bodyPr/>
              <a:lstStyle/>
              <a:p>
                <a:endParaRPr lang="en-US"/>
              </a:p>
            </p:txBody>
          </p:sp>
          <p:sp>
            <p:nvSpPr>
              <p:cNvPr id="135" name="Line 150"/>
              <p:cNvSpPr>
                <a:spLocks noChangeShapeType="1"/>
              </p:cNvSpPr>
              <p:nvPr/>
            </p:nvSpPr>
            <p:spPr bwMode="auto">
              <a:xfrm flipV="1">
                <a:off x="3402" y="3203"/>
                <a:ext cx="363" cy="2"/>
              </a:xfrm>
              <a:prstGeom prst="line">
                <a:avLst/>
              </a:prstGeom>
              <a:noFill/>
              <a:ln w="38100">
                <a:solidFill>
                  <a:srgbClr val="663300"/>
                </a:solidFill>
                <a:round/>
                <a:headEnd type="triangle" w="med" len="med"/>
                <a:tailEnd type="triangle" w="med" len="med"/>
              </a:ln>
            </p:spPr>
            <p:txBody>
              <a:bodyPr/>
              <a:lstStyle/>
              <a:p>
                <a:endParaRPr lang="en-US"/>
              </a:p>
            </p:txBody>
          </p:sp>
          <p:sp>
            <p:nvSpPr>
              <p:cNvPr id="136" name="Line 151"/>
              <p:cNvSpPr>
                <a:spLocks noChangeShapeType="1"/>
              </p:cNvSpPr>
              <p:nvPr/>
            </p:nvSpPr>
            <p:spPr bwMode="auto">
              <a:xfrm flipH="1" flipV="1">
                <a:off x="3311" y="2750"/>
                <a:ext cx="1" cy="317"/>
              </a:xfrm>
              <a:prstGeom prst="line">
                <a:avLst/>
              </a:prstGeom>
              <a:noFill/>
              <a:ln w="38100">
                <a:solidFill>
                  <a:srgbClr val="00B050"/>
                </a:solidFill>
                <a:prstDash val="sysDot"/>
                <a:round/>
                <a:headEnd type="none" w="sm" len="sm"/>
                <a:tailEnd type="triangle" w="med" len="med"/>
              </a:ln>
            </p:spPr>
            <p:txBody>
              <a:bodyPr/>
              <a:lstStyle/>
              <a:p>
                <a:endParaRPr lang="en-US"/>
              </a:p>
            </p:txBody>
          </p:sp>
          <p:sp>
            <p:nvSpPr>
              <p:cNvPr id="137" name="Line 152"/>
              <p:cNvSpPr>
                <a:spLocks noChangeShapeType="1"/>
              </p:cNvSpPr>
              <p:nvPr/>
            </p:nvSpPr>
            <p:spPr bwMode="auto">
              <a:xfrm>
                <a:off x="3447" y="3112"/>
                <a:ext cx="318" cy="0"/>
              </a:xfrm>
              <a:prstGeom prst="line">
                <a:avLst/>
              </a:prstGeom>
              <a:noFill/>
              <a:ln w="38100">
                <a:solidFill>
                  <a:srgbClr val="00CC66"/>
                </a:solidFill>
                <a:prstDash val="sysDot"/>
                <a:round/>
                <a:headEnd type="none" w="sm" len="sm"/>
                <a:tailEnd type="triangle" w="med" len="med"/>
              </a:ln>
            </p:spPr>
            <p:txBody>
              <a:bodyPr/>
              <a:lstStyle/>
              <a:p>
                <a:endParaRPr lang="en-US"/>
              </a:p>
            </p:txBody>
          </p:sp>
          <p:sp>
            <p:nvSpPr>
              <p:cNvPr id="138" name="Line 153"/>
              <p:cNvSpPr>
                <a:spLocks noChangeShapeType="1"/>
              </p:cNvSpPr>
              <p:nvPr/>
            </p:nvSpPr>
            <p:spPr bwMode="auto">
              <a:xfrm>
                <a:off x="3402" y="3249"/>
                <a:ext cx="0" cy="318"/>
              </a:xfrm>
              <a:prstGeom prst="line">
                <a:avLst/>
              </a:prstGeom>
              <a:noFill/>
              <a:ln w="38100">
                <a:solidFill>
                  <a:srgbClr val="00B050"/>
                </a:solidFill>
                <a:prstDash val="sysDot"/>
                <a:round/>
                <a:headEnd type="none" w="sm" len="sm"/>
                <a:tailEnd type="triangle" w="med" len="med"/>
              </a:ln>
            </p:spPr>
            <p:txBody>
              <a:bodyPr/>
              <a:lstStyle/>
              <a:p>
                <a:endParaRPr lang="en-US"/>
              </a:p>
            </p:txBody>
          </p:sp>
          <p:sp>
            <p:nvSpPr>
              <p:cNvPr id="139" name="Freeform 154"/>
              <p:cNvSpPr>
                <a:spLocks/>
              </p:cNvSpPr>
              <p:nvPr/>
            </p:nvSpPr>
            <p:spPr bwMode="auto">
              <a:xfrm>
                <a:off x="3129" y="2341"/>
                <a:ext cx="975" cy="1580"/>
              </a:xfrm>
              <a:custGeom>
                <a:avLst/>
                <a:gdLst>
                  <a:gd name="T0" fmla="*/ 7 w 975"/>
                  <a:gd name="T1" fmla="*/ 741 h 1580"/>
                  <a:gd name="T2" fmla="*/ 98 w 975"/>
                  <a:gd name="T3" fmla="*/ 106 h 1580"/>
                  <a:gd name="T4" fmla="*/ 461 w 975"/>
                  <a:gd name="T5" fmla="*/ 106 h 1580"/>
                  <a:gd name="T6" fmla="*/ 960 w 975"/>
                  <a:gd name="T7" fmla="*/ 741 h 1580"/>
                  <a:gd name="T8" fmla="*/ 551 w 975"/>
                  <a:gd name="T9" fmla="*/ 1421 h 1580"/>
                  <a:gd name="T10" fmla="*/ 143 w 975"/>
                  <a:gd name="T11" fmla="*/ 1467 h 1580"/>
                  <a:gd name="T12" fmla="*/ 7 w 975"/>
                  <a:gd name="T13" fmla="*/ 741 h 1580"/>
                  <a:gd name="T14" fmla="*/ 0 60000 65536"/>
                  <a:gd name="T15" fmla="*/ 0 60000 65536"/>
                  <a:gd name="T16" fmla="*/ 0 60000 65536"/>
                  <a:gd name="T17" fmla="*/ 0 60000 65536"/>
                  <a:gd name="T18" fmla="*/ 0 60000 65536"/>
                  <a:gd name="T19" fmla="*/ 0 60000 65536"/>
                  <a:gd name="T20" fmla="*/ 0 60000 65536"/>
                  <a:gd name="T21" fmla="*/ 0 w 975"/>
                  <a:gd name="T22" fmla="*/ 0 h 1580"/>
                  <a:gd name="T23" fmla="*/ 975 w 975"/>
                  <a:gd name="T24" fmla="*/ 1580 h 158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75" h="1580">
                    <a:moveTo>
                      <a:pt x="7" y="741"/>
                    </a:moveTo>
                    <a:cubicBezTo>
                      <a:pt x="0" y="514"/>
                      <a:pt x="22" y="212"/>
                      <a:pt x="98" y="106"/>
                    </a:cubicBezTo>
                    <a:cubicBezTo>
                      <a:pt x="174" y="0"/>
                      <a:pt x="317" y="0"/>
                      <a:pt x="461" y="106"/>
                    </a:cubicBezTo>
                    <a:cubicBezTo>
                      <a:pt x="605" y="212"/>
                      <a:pt x="945" y="522"/>
                      <a:pt x="960" y="741"/>
                    </a:cubicBezTo>
                    <a:cubicBezTo>
                      <a:pt x="975" y="960"/>
                      <a:pt x="687" y="1300"/>
                      <a:pt x="551" y="1421"/>
                    </a:cubicBezTo>
                    <a:cubicBezTo>
                      <a:pt x="415" y="1542"/>
                      <a:pt x="234" y="1580"/>
                      <a:pt x="143" y="1467"/>
                    </a:cubicBezTo>
                    <a:cubicBezTo>
                      <a:pt x="52" y="1354"/>
                      <a:pt x="14" y="968"/>
                      <a:pt x="7" y="741"/>
                    </a:cubicBezTo>
                    <a:close/>
                  </a:path>
                </a:pathLst>
              </a:custGeom>
              <a:noFill/>
              <a:ln w="12700" cap="flat" cmpd="sng">
                <a:solidFill>
                  <a:schemeClr val="tx1"/>
                </a:solidFill>
                <a:prstDash val="solid"/>
                <a:round/>
                <a:headEnd type="none" w="sm" len="sm"/>
                <a:tailEnd type="none" w="lg" len="med"/>
              </a:ln>
            </p:spPr>
            <p:txBody>
              <a:bodyPr/>
              <a:lstStyle/>
              <a:p>
                <a:endParaRPr lang="en-US"/>
              </a:p>
            </p:txBody>
          </p:sp>
        </p:grpSp>
      </p:grpSp>
      <p:grpSp>
        <p:nvGrpSpPr>
          <p:cNvPr id="140" name="Group 157"/>
          <p:cNvGrpSpPr>
            <a:grpSpLocks/>
          </p:cNvGrpSpPr>
          <p:nvPr/>
        </p:nvGrpSpPr>
        <p:grpSpPr bwMode="auto">
          <a:xfrm>
            <a:off x="5257800" y="4495800"/>
            <a:ext cx="2263182" cy="1728788"/>
            <a:chOff x="3455" y="2432"/>
            <a:chExt cx="1825" cy="1580"/>
          </a:xfrm>
        </p:grpSpPr>
        <p:sp>
          <p:nvSpPr>
            <p:cNvPr id="141" name="Line 158"/>
            <p:cNvSpPr>
              <a:spLocks noChangeShapeType="1"/>
            </p:cNvSpPr>
            <p:nvPr/>
          </p:nvSpPr>
          <p:spPr bwMode="auto">
            <a:xfrm>
              <a:off x="3455" y="3092"/>
              <a:ext cx="1021" cy="0"/>
            </a:xfrm>
            <a:prstGeom prst="line">
              <a:avLst/>
            </a:prstGeom>
            <a:noFill/>
            <a:ln w="38100">
              <a:solidFill>
                <a:srgbClr val="00B050"/>
              </a:solidFill>
              <a:prstDash val="sysDot"/>
              <a:round/>
              <a:headEnd type="triangle" w="med" len="med"/>
              <a:tailEnd type="triangle" w="med" len="med"/>
            </a:ln>
          </p:spPr>
          <p:txBody>
            <a:bodyPr/>
            <a:lstStyle/>
            <a:p>
              <a:endParaRPr lang="en-US"/>
            </a:p>
          </p:txBody>
        </p:sp>
        <p:grpSp>
          <p:nvGrpSpPr>
            <p:cNvPr id="142" name="Group 159"/>
            <p:cNvGrpSpPr>
              <a:grpSpLocks/>
            </p:cNvGrpSpPr>
            <p:nvPr/>
          </p:nvGrpSpPr>
          <p:grpSpPr bwMode="auto">
            <a:xfrm rot="861294">
              <a:off x="4303" y="2432"/>
              <a:ext cx="975" cy="1580"/>
              <a:chOff x="4218" y="2386"/>
              <a:chExt cx="975" cy="1580"/>
            </a:xfrm>
          </p:grpSpPr>
          <p:sp>
            <p:nvSpPr>
              <p:cNvPr id="143" name="Oval 160"/>
              <p:cNvSpPr>
                <a:spLocks noChangeArrowheads="1"/>
              </p:cNvSpPr>
              <p:nvPr/>
            </p:nvSpPr>
            <p:spPr bwMode="auto">
              <a:xfrm>
                <a:off x="4355" y="3068"/>
                <a:ext cx="182" cy="181"/>
              </a:xfrm>
              <a:prstGeom prst="ellipse">
                <a:avLst/>
              </a:prstGeom>
              <a:gradFill rotWithShape="1">
                <a:gsLst>
                  <a:gs pos="0">
                    <a:srgbClr val="2F002F"/>
                  </a:gs>
                  <a:gs pos="100000">
                    <a:srgbClr val="660066"/>
                  </a:gs>
                </a:gsLst>
                <a:path path="shape">
                  <a:fillToRect l="50000" t="50000" r="50000" b="50000"/>
                </a:path>
              </a:gradFill>
              <a:ln w="12700" algn="ctr">
                <a:solidFill>
                  <a:schemeClr val="tx1"/>
                </a:solidFill>
                <a:round/>
                <a:headEnd type="none" w="sm" len="sm"/>
                <a:tailEnd type="none" w="lg" len="med"/>
              </a:ln>
            </p:spPr>
            <p:txBody>
              <a:bodyPr wrap="none" anchor="ctr"/>
              <a:lstStyle/>
              <a:p>
                <a:pPr algn="ctr" eaLnBrk="0" latinLnBrk="0" hangingPunct="0"/>
                <a:r>
                  <a:rPr kumimoji="0" lang="en-US" altLang="ko-KR" sz="1400" b="1">
                    <a:solidFill>
                      <a:schemeClr val="bg1"/>
                    </a:solidFill>
                    <a:latin typeface="Arial" charset="0"/>
                  </a:rPr>
                  <a:t>M</a:t>
                </a:r>
              </a:p>
            </p:txBody>
          </p:sp>
          <p:sp>
            <p:nvSpPr>
              <p:cNvPr id="144" name="Oval 161"/>
              <p:cNvSpPr>
                <a:spLocks noChangeArrowheads="1"/>
              </p:cNvSpPr>
              <p:nvPr/>
            </p:nvSpPr>
            <p:spPr bwMode="auto">
              <a:xfrm>
                <a:off x="4853" y="3068"/>
                <a:ext cx="182" cy="181"/>
              </a:xfrm>
              <a:prstGeom prst="ellipse">
                <a:avLst/>
              </a:prstGeom>
              <a:gradFill rotWithShape="1">
                <a:gsLst>
                  <a:gs pos="0">
                    <a:srgbClr val="CC00CC"/>
                  </a:gs>
                  <a:gs pos="100000">
                    <a:srgbClr val="5E005E"/>
                  </a:gs>
                </a:gsLst>
                <a:path path="shape">
                  <a:fillToRect l="50000" t="50000" r="50000" b="50000"/>
                </a:path>
              </a:gradFill>
              <a:ln w="12700" algn="ctr">
                <a:solidFill>
                  <a:schemeClr val="tx1"/>
                </a:solidFill>
                <a:round/>
                <a:headEnd type="none" w="sm" len="sm"/>
                <a:tailEnd type="none" w="lg" len="med"/>
              </a:ln>
            </p:spPr>
            <p:txBody>
              <a:bodyPr wrap="none" anchor="ctr"/>
              <a:lstStyle/>
              <a:p>
                <a:pPr algn="ctr" eaLnBrk="0" latinLnBrk="0" hangingPunct="0"/>
                <a:r>
                  <a:rPr kumimoji="0" lang="en-US" altLang="ko-KR" sz="1400" b="1">
                    <a:solidFill>
                      <a:schemeClr val="bg1"/>
                    </a:solidFill>
                    <a:latin typeface="Arial" charset="0"/>
                  </a:rPr>
                  <a:t>S</a:t>
                </a:r>
              </a:p>
            </p:txBody>
          </p:sp>
          <p:sp>
            <p:nvSpPr>
              <p:cNvPr id="145" name="Oval 162"/>
              <p:cNvSpPr>
                <a:spLocks noChangeArrowheads="1"/>
              </p:cNvSpPr>
              <p:nvPr/>
            </p:nvSpPr>
            <p:spPr bwMode="auto">
              <a:xfrm>
                <a:off x="4355" y="2568"/>
                <a:ext cx="182" cy="181"/>
              </a:xfrm>
              <a:prstGeom prst="ellipse">
                <a:avLst/>
              </a:prstGeom>
              <a:gradFill rotWithShape="1">
                <a:gsLst>
                  <a:gs pos="0">
                    <a:srgbClr val="CC00CC"/>
                  </a:gs>
                  <a:gs pos="100000">
                    <a:srgbClr val="5E005E"/>
                  </a:gs>
                </a:gsLst>
                <a:path path="shape">
                  <a:fillToRect l="50000" t="50000" r="50000" b="50000"/>
                </a:path>
              </a:gradFill>
              <a:ln w="12700" algn="ctr">
                <a:solidFill>
                  <a:schemeClr val="tx1"/>
                </a:solidFill>
                <a:round/>
                <a:headEnd type="none" w="sm" len="sm"/>
                <a:tailEnd type="none" w="lg" len="med"/>
              </a:ln>
            </p:spPr>
            <p:txBody>
              <a:bodyPr wrap="none" anchor="ctr"/>
              <a:lstStyle/>
              <a:p>
                <a:pPr algn="ctr" eaLnBrk="0" latinLnBrk="0" hangingPunct="0"/>
                <a:r>
                  <a:rPr kumimoji="0" lang="en-US" altLang="ko-KR" sz="1400" b="1">
                    <a:solidFill>
                      <a:schemeClr val="bg1"/>
                    </a:solidFill>
                    <a:latin typeface="Arial" charset="0"/>
                  </a:rPr>
                  <a:t>S</a:t>
                </a:r>
              </a:p>
            </p:txBody>
          </p:sp>
          <p:sp>
            <p:nvSpPr>
              <p:cNvPr id="146" name="Oval 163"/>
              <p:cNvSpPr>
                <a:spLocks noChangeArrowheads="1"/>
              </p:cNvSpPr>
              <p:nvPr/>
            </p:nvSpPr>
            <p:spPr bwMode="auto">
              <a:xfrm>
                <a:off x="4355" y="3567"/>
                <a:ext cx="182" cy="181"/>
              </a:xfrm>
              <a:prstGeom prst="ellipse">
                <a:avLst/>
              </a:prstGeom>
              <a:gradFill rotWithShape="1">
                <a:gsLst>
                  <a:gs pos="0">
                    <a:srgbClr val="CC00CC"/>
                  </a:gs>
                  <a:gs pos="100000">
                    <a:srgbClr val="5E005E"/>
                  </a:gs>
                </a:gsLst>
                <a:path path="shape">
                  <a:fillToRect l="50000" t="50000" r="50000" b="50000"/>
                </a:path>
              </a:gradFill>
              <a:ln w="12700" algn="ctr">
                <a:solidFill>
                  <a:schemeClr val="tx1"/>
                </a:solidFill>
                <a:round/>
                <a:headEnd type="none" w="sm" len="sm"/>
                <a:tailEnd type="none" w="lg" len="med"/>
              </a:ln>
            </p:spPr>
            <p:txBody>
              <a:bodyPr wrap="none" anchor="ctr"/>
              <a:lstStyle/>
              <a:p>
                <a:pPr algn="ctr" eaLnBrk="0" latinLnBrk="0" hangingPunct="0"/>
                <a:r>
                  <a:rPr kumimoji="0" lang="en-US" altLang="ko-KR" sz="1400" b="1">
                    <a:solidFill>
                      <a:schemeClr val="bg1"/>
                    </a:solidFill>
                    <a:latin typeface="Arial" charset="0"/>
                  </a:rPr>
                  <a:t>S</a:t>
                </a:r>
              </a:p>
            </p:txBody>
          </p:sp>
          <p:sp>
            <p:nvSpPr>
              <p:cNvPr id="147" name="Line 164"/>
              <p:cNvSpPr>
                <a:spLocks noChangeShapeType="1"/>
              </p:cNvSpPr>
              <p:nvPr/>
            </p:nvSpPr>
            <p:spPr bwMode="auto">
              <a:xfrm>
                <a:off x="4491" y="3248"/>
                <a:ext cx="0" cy="318"/>
              </a:xfrm>
              <a:prstGeom prst="line">
                <a:avLst/>
              </a:prstGeom>
              <a:noFill/>
              <a:ln w="38100">
                <a:solidFill>
                  <a:srgbClr val="00B050"/>
                </a:solidFill>
                <a:prstDash val="sysDot"/>
                <a:round/>
                <a:headEnd type="none" w="sm" len="sm"/>
                <a:tailEnd type="triangle" w="med" len="med"/>
              </a:ln>
            </p:spPr>
            <p:txBody>
              <a:bodyPr/>
              <a:lstStyle/>
              <a:p>
                <a:endParaRPr lang="en-US"/>
              </a:p>
            </p:txBody>
          </p:sp>
          <p:sp>
            <p:nvSpPr>
              <p:cNvPr id="148" name="Line 165"/>
              <p:cNvSpPr>
                <a:spLocks noChangeShapeType="1"/>
              </p:cNvSpPr>
              <p:nvPr/>
            </p:nvSpPr>
            <p:spPr bwMode="auto">
              <a:xfrm flipH="1" flipV="1">
                <a:off x="4490" y="2750"/>
                <a:ext cx="1" cy="318"/>
              </a:xfrm>
              <a:prstGeom prst="line">
                <a:avLst/>
              </a:prstGeom>
              <a:noFill/>
              <a:ln w="38100">
                <a:solidFill>
                  <a:srgbClr val="660066"/>
                </a:solidFill>
                <a:round/>
                <a:headEnd type="triangle" w="med" len="med"/>
                <a:tailEnd type="triangle" w="med" len="med"/>
              </a:ln>
            </p:spPr>
            <p:txBody>
              <a:bodyPr/>
              <a:lstStyle/>
              <a:p>
                <a:endParaRPr lang="en-US"/>
              </a:p>
            </p:txBody>
          </p:sp>
          <p:sp>
            <p:nvSpPr>
              <p:cNvPr id="149" name="Line 166"/>
              <p:cNvSpPr>
                <a:spLocks noChangeShapeType="1"/>
              </p:cNvSpPr>
              <p:nvPr/>
            </p:nvSpPr>
            <p:spPr bwMode="auto">
              <a:xfrm flipH="1">
                <a:off x="4400" y="3249"/>
                <a:ext cx="1" cy="317"/>
              </a:xfrm>
              <a:prstGeom prst="line">
                <a:avLst/>
              </a:prstGeom>
              <a:noFill/>
              <a:ln w="38100">
                <a:solidFill>
                  <a:srgbClr val="660066"/>
                </a:solidFill>
                <a:round/>
                <a:headEnd type="triangle" w="med" len="med"/>
                <a:tailEnd type="triangle" w="med" len="med"/>
              </a:ln>
            </p:spPr>
            <p:txBody>
              <a:bodyPr/>
              <a:lstStyle/>
              <a:p>
                <a:endParaRPr lang="en-US"/>
              </a:p>
            </p:txBody>
          </p:sp>
          <p:sp>
            <p:nvSpPr>
              <p:cNvPr id="150" name="Line 167"/>
              <p:cNvSpPr>
                <a:spLocks noChangeShapeType="1"/>
              </p:cNvSpPr>
              <p:nvPr/>
            </p:nvSpPr>
            <p:spPr bwMode="auto">
              <a:xfrm flipV="1">
                <a:off x="4491" y="3203"/>
                <a:ext cx="363" cy="2"/>
              </a:xfrm>
              <a:prstGeom prst="line">
                <a:avLst/>
              </a:prstGeom>
              <a:noFill/>
              <a:ln w="38100">
                <a:solidFill>
                  <a:srgbClr val="660066"/>
                </a:solidFill>
                <a:round/>
                <a:headEnd type="triangle" w="med" len="med"/>
                <a:tailEnd type="triangle" w="med" len="med"/>
              </a:ln>
            </p:spPr>
            <p:txBody>
              <a:bodyPr/>
              <a:lstStyle/>
              <a:p>
                <a:endParaRPr lang="en-US"/>
              </a:p>
            </p:txBody>
          </p:sp>
          <p:sp>
            <p:nvSpPr>
              <p:cNvPr id="151" name="Line 168"/>
              <p:cNvSpPr>
                <a:spLocks noChangeShapeType="1"/>
              </p:cNvSpPr>
              <p:nvPr/>
            </p:nvSpPr>
            <p:spPr bwMode="auto">
              <a:xfrm flipH="1" flipV="1">
                <a:off x="4400" y="2750"/>
                <a:ext cx="1" cy="317"/>
              </a:xfrm>
              <a:prstGeom prst="line">
                <a:avLst/>
              </a:prstGeom>
              <a:noFill/>
              <a:ln w="38100">
                <a:solidFill>
                  <a:srgbClr val="00B050"/>
                </a:solidFill>
                <a:prstDash val="sysDot"/>
                <a:round/>
                <a:headEnd type="none" w="sm" len="sm"/>
                <a:tailEnd type="triangle" w="med" len="med"/>
              </a:ln>
            </p:spPr>
            <p:txBody>
              <a:bodyPr/>
              <a:lstStyle/>
              <a:p>
                <a:endParaRPr lang="en-US"/>
              </a:p>
            </p:txBody>
          </p:sp>
          <p:sp>
            <p:nvSpPr>
              <p:cNvPr id="152" name="Line 169"/>
              <p:cNvSpPr>
                <a:spLocks noChangeShapeType="1"/>
              </p:cNvSpPr>
              <p:nvPr/>
            </p:nvSpPr>
            <p:spPr bwMode="auto">
              <a:xfrm>
                <a:off x="4536" y="3112"/>
                <a:ext cx="318" cy="0"/>
              </a:xfrm>
              <a:prstGeom prst="line">
                <a:avLst/>
              </a:prstGeom>
              <a:noFill/>
              <a:ln w="38100">
                <a:solidFill>
                  <a:srgbClr val="00B050"/>
                </a:solidFill>
                <a:prstDash val="sysDot"/>
                <a:round/>
                <a:headEnd type="none" w="sm" len="sm"/>
                <a:tailEnd type="triangle" w="med" len="med"/>
              </a:ln>
            </p:spPr>
            <p:txBody>
              <a:bodyPr/>
              <a:lstStyle/>
              <a:p>
                <a:endParaRPr lang="en-US"/>
              </a:p>
            </p:txBody>
          </p:sp>
          <p:sp>
            <p:nvSpPr>
              <p:cNvPr id="153" name="Freeform 170"/>
              <p:cNvSpPr>
                <a:spLocks/>
              </p:cNvSpPr>
              <p:nvPr/>
            </p:nvSpPr>
            <p:spPr bwMode="auto">
              <a:xfrm>
                <a:off x="4218" y="2386"/>
                <a:ext cx="975" cy="1580"/>
              </a:xfrm>
              <a:custGeom>
                <a:avLst/>
                <a:gdLst>
                  <a:gd name="T0" fmla="*/ 7 w 975"/>
                  <a:gd name="T1" fmla="*/ 741 h 1580"/>
                  <a:gd name="T2" fmla="*/ 98 w 975"/>
                  <a:gd name="T3" fmla="*/ 106 h 1580"/>
                  <a:gd name="T4" fmla="*/ 461 w 975"/>
                  <a:gd name="T5" fmla="*/ 106 h 1580"/>
                  <a:gd name="T6" fmla="*/ 960 w 975"/>
                  <a:gd name="T7" fmla="*/ 741 h 1580"/>
                  <a:gd name="T8" fmla="*/ 551 w 975"/>
                  <a:gd name="T9" fmla="*/ 1421 h 1580"/>
                  <a:gd name="T10" fmla="*/ 143 w 975"/>
                  <a:gd name="T11" fmla="*/ 1467 h 1580"/>
                  <a:gd name="T12" fmla="*/ 7 w 975"/>
                  <a:gd name="T13" fmla="*/ 741 h 1580"/>
                  <a:gd name="T14" fmla="*/ 0 60000 65536"/>
                  <a:gd name="T15" fmla="*/ 0 60000 65536"/>
                  <a:gd name="T16" fmla="*/ 0 60000 65536"/>
                  <a:gd name="T17" fmla="*/ 0 60000 65536"/>
                  <a:gd name="T18" fmla="*/ 0 60000 65536"/>
                  <a:gd name="T19" fmla="*/ 0 60000 65536"/>
                  <a:gd name="T20" fmla="*/ 0 60000 65536"/>
                  <a:gd name="T21" fmla="*/ 0 w 975"/>
                  <a:gd name="T22" fmla="*/ 0 h 1580"/>
                  <a:gd name="T23" fmla="*/ 975 w 975"/>
                  <a:gd name="T24" fmla="*/ 1580 h 158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75" h="1580">
                    <a:moveTo>
                      <a:pt x="7" y="741"/>
                    </a:moveTo>
                    <a:cubicBezTo>
                      <a:pt x="0" y="514"/>
                      <a:pt x="22" y="212"/>
                      <a:pt x="98" y="106"/>
                    </a:cubicBezTo>
                    <a:cubicBezTo>
                      <a:pt x="174" y="0"/>
                      <a:pt x="317" y="0"/>
                      <a:pt x="461" y="106"/>
                    </a:cubicBezTo>
                    <a:cubicBezTo>
                      <a:pt x="605" y="212"/>
                      <a:pt x="945" y="522"/>
                      <a:pt x="960" y="741"/>
                    </a:cubicBezTo>
                    <a:cubicBezTo>
                      <a:pt x="975" y="960"/>
                      <a:pt x="687" y="1300"/>
                      <a:pt x="551" y="1421"/>
                    </a:cubicBezTo>
                    <a:cubicBezTo>
                      <a:pt x="415" y="1542"/>
                      <a:pt x="234" y="1580"/>
                      <a:pt x="143" y="1467"/>
                    </a:cubicBezTo>
                    <a:cubicBezTo>
                      <a:pt x="52" y="1354"/>
                      <a:pt x="14" y="968"/>
                      <a:pt x="7" y="741"/>
                    </a:cubicBezTo>
                    <a:close/>
                  </a:path>
                </a:pathLst>
              </a:custGeom>
              <a:noFill/>
              <a:ln w="12700" cap="flat" cmpd="sng">
                <a:solidFill>
                  <a:schemeClr val="tx1"/>
                </a:solidFill>
                <a:prstDash val="solid"/>
                <a:round/>
                <a:headEnd type="none" w="sm" len="sm"/>
                <a:tailEnd type="none" w="lg" len="med"/>
              </a:ln>
            </p:spPr>
            <p:txBody>
              <a:bodyPr/>
              <a:lstStyle/>
              <a:p>
                <a:endParaRPr lang="en-US"/>
              </a:p>
            </p:txBody>
          </p:sp>
        </p:grpSp>
      </p:grpSp>
      <p:sp>
        <p:nvSpPr>
          <p:cNvPr id="154" name="TextBox 153"/>
          <p:cNvSpPr txBox="1"/>
          <p:nvPr/>
        </p:nvSpPr>
        <p:spPr>
          <a:xfrm>
            <a:off x="7266178" y="5867400"/>
            <a:ext cx="1877822" cy="409023"/>
          </a:xfrm>
          <a:prstGeom prst="rect">
            <a:avLst/>
          </a:prstGeom>
          <a:noFill/>
        </p:spPr>
        <p:txBody>
          <a:bodyPr wrap="none" rtlCol="0">
            <a:spAutoFit/>
          </a:bodyPr>
          <a:lstStyle/>
          <a:p>
            <a:pPr>
              <a:lnSpc>
                <a:spcPts val="1200"/>
              </a:lnSpc>
            </a:pPr>
            <a:r>
              <a:rPr lang="en-US" sz="1400" b="1" smtClean="0">
                <a:solidFill>
                  <a:srgbClr val="00B050"/>
                </a:solidFill>
              </a:rPr>
              <a:t>M: PSC manager</a:t>
            </a:r>
          </a:p>
          <a:p>
            <a:pPr>
              <a:lnSpc>
                <a:spcPts val="1200"/>
              </a:lnSpc>
            </a:pPr>
            <a:r>
              <a:rPr lang="en-US" sz="1400" b="1" smtClean="0">
                <a:solidFill>
                  <a:srgbClr val="00B050"/>
                </a:solidFill>
              </a:rPr>
              <a:t>S: non-manager device</a:t>
            </a:r>
            <a:endParaRPr lang="en-US" sz="1400" b="1">
              <a:solidFill>
                <a:srgbClr val="00B050"/>
              </a:solidFill>
            </a:endParaRPr>
          </a:p>
        </p:txBody>
      </p:sp>
      <p:sp>
        <p:nvSpPr>
          <p:cNvPr id="155" name="Line 158"/>
          <p:cNvSpPr>
            <a:spLocks noChangeShapeType="1"/>
          </p:cNvSpPr>
          <p:nvPr/>
        </p:nvSpPr>
        <p:spPr bwMode="auto">
          <a:xfrm>
            <a:off x="5258293" y="5293904"/>
            <a:ext cx="1266142" cy="0"/>
          </a:xfrm>
          <a:prstGeom prst="line">
            <a:avLst/>
          </a:prstGeom>
          <a:noFill/>
          <a:ln w="38100">
            <a:solidFill>
              <a:srgbClr val="FF0000"/>
            </a:solidFill>
            <a:prstDash val="solid"/>
            <a:round/>
            <a:headEnd type="triangle" w="med" len="med"/>
            <a:tailEnd type="triangle" w="med" len="med"/>
          </a:ln>
        </p:spPr>
        <p:txBody>
          <a:bodyPr/>
          <a:lstStyle/>
          <a:p>
            <a:endParaRPr lang="en-US"/>
          </a:p>
        </p:txBody>
      </p:sp>
      <p:sp>
        <p:nvSpPr>
          <p:cNvPr id="156" name="Line 158"/>
          <p:cNvSpPr>
            <a:spLocks noChangeShapeType="1"/>
          </p:cNvSpPr>
          <p:nvPr/>
        </p:nvSpPr>
        <p:spPr bwMode="auto">
          <a:xfrm>
            <a:off x="3810493" y="5293904"/>
            <a:ext cx="1266142" cy="0"/>
          </a:xfrm>
          <a:prstGeom prst="line">
            <a:avLst/>
          </a:prstGeom>
          <a:noFill/>
          <a:ln w="38100">
            <a:solidFill>
              <a:srgbClr val="FF0000"/>
            </a:solidFill>
            <a:prstDash val="solid"/>
            <a:round/>
            <a:headEnd type="triangle" w="med" len="med"/>
            <a:tailEnd type="triangle" w="med" len="med"/>
          </a:ln>
        </p:spPr>
        <p:txBody>
          <a:bodyPr/>
          <a:lstStyle/>
          <a:p>
            <a:endParaRPr lang="en-US"/>
          </a:p>
        </p:txBody>
      </p:sp>
      <p:sp>
        <p:nvSpPr>
          <p:cNvPr id="157" name="Line 158"/>
          <p:cNvSpPr>
            <a:spLocks noChangeShapeType="1"/>
          </p:cNvSpPr>
          <p:nvPr/>
        </p:nvSpPr>
        <p:spPr bwMode="auto">
          <a:xfrm>
            <a:off x="2362693" y="5293904"/>
            <a:ext cx="1266142" cy="0"/>
          </a:xfrm>
          <a:prstGeom prst="line">
            <a:avLst/>
          </a:prstGeom>
          <a:noFill/>
          <a:ln w="38100">
            <a:solidFill>
              <a:srgbClr val="FF0000"/>
            </a:solidFill>
            <a:prstDash val="solid"/>
            <a:round/>
            <a:headEnd type="triangle" w="med" len="med"/>
            <a:tailEnd type="triangle" w="med" len="med"/>
          </a:ln>
        </p:spPr>
        <p:txBody>
          <a:bodyPr/>
          <a:lstStyle/>
          <a:p>
            <a:endParaRPr lang="en-US"/>
          </a:p>
        </p:txBody>
      </p:sp>
      <p:sp>
        <p:nvSpPr>
          <p:cNvPr id="161" name="TextBox 160"/>
          <p:cNvSpPr txBox="1"/>
          <p:nvPr/>
        </p:nvSpPr>
        <p:spPr>
          <a:xfrm>
            <a:off x="3124200" y="3886200"/>
            <a:ext cx="2972930" cy="338554"/>
          </a:xfrm>
          <a:prstGeom prst="rect">
            <a:avLst/>
          </a:prstGeom>
          <a:noFill/>
        </p:spPr>
        <p:txBody>
          <a:bodyPr wrap="none" rtlCol="0">
            <a:spAutoFit/>
          </a:bodyPr>
          <a:lstStyle/>
          <a:p>
            <a:r>
              <a:rPr lang="en-US" sz="1600" b="1" dirty="0" smtClean="0">
                <a:solidFill>
                  <a:srgbClr val="FF0000"/>
                </a:solidFill>
              </a:rPr>
              <a:t>Personal space (Ad hoc network)</a:t>
            </a:r>
            <a:endParaRPr lang="en-US" sz="1600" b="1" dirty="0">
              <a:solidFill>
                <a:srgbClr val="FF0000"/>
              </a:solidFill>
            </a:endParaRPr>
          </a:p>
        </p:txBody>
      </p:sp>
      <p:sp>
        <p:nvSpPr>
          <p:cNvPr id="72" name="Line 168"/>
          <p:cNvSpPr>
            <a:spLocks noChangeShapeType="1"/>
          </p:cNvSpPr>
          <p:nvPr/>
        </p:nvSpPr>
        <p:spPr bwMode="auto">
          <a:xfrm rot="861294" flipV="1">
            <a:off x="7322336" y="4058123"/>
            <a:ext cx="442927" cy="113350"/>
          </a:xfrm>
          <a:prstGeom prst="line">
            <a:avLst/>
          </a:prstGeom>
          <a:noFill/>
          <a:ln w="38100">
            <a:solidFill>
              <a:srgbClr val="00B050"/>
            </a:solidFill>
            <a:prstDash val="sysDot"/>
            <a:round/>
            <a:headEnd type="none" w="sm" len="sm"/>
            <a:tailEnd type="triangle" w="med" len="med"/>
          </a:ln>
        </p:spPr>
        <p:txBody>
          <a:bodyPr/>
          <a:lstStyle/>
          <a:p>
            <a:endParaRPr lang="en-US"/>
          </a:p>
        </p:txBody>
      </p:sp>
      <p:sp>
        <p:nvSpPr>
          <p:cNvPr id="73" name="Line 158"/>
          <p:cNvSpPr>
            <a:spLocks noChangeShapeType="1"/>
          </p:cNvSpPr>
          <p:nvPr/>
        </p:nvSpPr>
        <p:spPr bwMode="auto">
          <a:xfrm>
            <a:off x="7315200" y="4267200"/>
            <a:ext cx="457201" cy="0"/>
          </a:xfrm>
          <a:prstGeom prst="line">
            <a:avLst/>
          </a:prstGeom>
          <a:noFill/>
          <a:ln w="38100">
            <a:solidFill>
              <a:srgbClr val="FF0000"/>
            </a:solidFill>
            <a:prstDash val="solid"/>
            <a:round/>
            <a:headEnd type="triangle" w="med" len="med"/>
            <a:tailEnd type="triangle" w="med" len="med"/>
          </a:ln>
        </p:spPr>
        <p:txBody>
          <a:bodyPr/>
          <a:lstStyle/>
          <a:p>
            <a:endParaRPr lang="en-US"/>
          </a:p>
        </p:txBody>
      </p:sp>
      <p:sp>
        <p:nvSpPr>
          <p:cNvPr id="74" name="TextBox 73"/>
          <p:cNvSpPr txBox="1"/>
          <p:nvPr/>
        </p:nvSpPr>
        <p:spPr>
          <a:xfrm>
            <a:off x="7772400" y="3962400"/>
            <a:ext cx="1371600" cy="769441"/>
          </a:xfrm>
          <a:prstGeom prst="rect">
            <a:avLst/>
          </a:prstGeom>
          <a:noFill/>
        </p:spPr>
        <p:txBody>
          <a:bodyPr wrap="square" rtlCol="0">
            <a:spAutoFit/>
          </a:bodyPr>
          <a:lstStyle/>
          <a:p>
            <a:r>
              <a:rPr lang="en-US" sz="1400" b="1" dirty="0" smtClean="0">
                <a:solidFill>
                  <a:srgbClr val="00B050"/>
                </a:solidFill>
              </a:rPr>
              <a:t>: Common sync</a:t>
            </a:r>
          </a:p>
          <a:p>
            <a:pPr>
              <a:lnSpc>
                <a:spcPts val="1200"/>
              </a:lnSpc>
            </a:pPr>
            <a:r>
              <a:rPr lang="en-US" sz="1400" b="1" dirty="0" smtClean="0">
                <a:solidFill>
                  <a:srgbClr val="FF0000"/>
                </a:solidFill>
              </a:rPr>
              <a:t>: Data exchange      between PSC managers</a:t>
            </a:r>
            <a:endParaRPr lang="en-US" sz="1400" b="1" dirty="0">
              <a:solidFill>
                <a:srgbClr val="FF0000"/>
              </a:solidFill>
            </a:endParaRPr>
          </a:p>
        </p:txBody>
      </p:sp>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a:bodyPr>
          <a:lstStyle/>
          <a:p>
            <a:pPr>
              <a:lnSpc>
                <a:spcPts val="3000"/>
              </a:lnSpc>
            </a:pPr>
            <a:r>
              <a:rPr lang="en-US" sz="3200" b="1" i="1" dirty="0" smtClean="0">
                <a:solidFill>
                  <a:srgbClr val="FF0000"/>
                </a:solidFill>
                <a:cs typeface="Times New Roman" pitchFamily="18" charset="0"/>
              </a:rPr>
              <a:t>SYNCHRONIZED RELAYS AMONG PUBLIC SPACES (4)</a:t>
            </a:r>
            <a:endParaRPr lang="en-US" sz="3200" b="1" i="1" dirty="0">
              <a:solidFill>
                <a:srgbClr val="FF0000"/>
              </a:solidFill>
              <a:cs typeface="Times New Roman" pitchFamily="18" charset="0"/>
            </a:endParaRPr>
          </a:p>
        </p:txBody>
      </p:sp>
      <p:sp>
        <p:nvSpPr>
          <p:cNvPr id="3" name="Content Placeholder 2"/>
          <p:cNvSpPr>
            <a:spLocks noGrp="1"/>
          </p:cNvSpPr>
          <p:nvPr>
            <p:ph idx="1"/>
          </p:nvPr>
        </p:nvSpPr>
        <p:spPr>
          <a:xfrm>
            <a:off x="457200" y="1600200"/>
            <a:ext cx="8305800" cy="4724400"/>
          </a:xfrm>
        </p:spPr>
        <p:txBody>
          <a:bodyPr>
            <a:normAutofit/>
          </a:bodyPr>
          <a:lstStyle/>
          <a:p>
            <a:pPr marL="342900" lvl="1" indent="-342900">
              <a:buFont typeface="Arial" pitchFamily="34" charset="0"/>
              <a:buChar char="•"/>
            </a:pPr>
            <a:r>
              <a:rPr lang="en-US" altLang="ko-KR" sz="2000" dirty="0" smtClean="0">
                <a:latin typeface="Times New Roman" pitchFamily="18" charset="0"/>
                <a:ea typeface="굴림" charset="-127"/>
                <a:cs typeface="Times New Roman" pitchFamily="18" charset="0"/>
              </a:rPr>
              <a:t>Synchronized relay between two adjacent public spaces:</a:t>
            </a:r>
          </a:p>
          <a:p>
            <a:pPr marL="742950" lvl="2" indent="-342900"/>
            <a:r>
              <a:rPr lang="en-US" altLang="ko-KR" sz="1600" dirty="0" smtClean="0">
                <a:latin typeface="Times New Roman" pitchFamily="18" charset="0"/>
                <a:ea typeface="굴림" charset="-127"/>
                <a:cs typeface="Times New Roman" pitchFamily="18" charset="0"/>
              </a:rPr>
              <a:t>This type of sync relay can be done through PSC managers of two adjacent public spaces.</a:t>
            </a:r>
          </a:p>
          <a:p>
            <a:pPr marL="742950" lvl="2" indent="-342900"/>
            <a:r>
              <a:rPr lang="en-US" altLang="ko-KR" sz="1600" dirty="0" smtClean="0">
                <a:latin typeface="Times New Roman" pitchFamily="18" charset="0"/>
                <a:ea typeface="굴림" charset="-127"/>
                <a:cs typeface="Times New Roman" pitchFamily="18" charset="0"/>
              </a:rPr>
              <a:t>A device in a public space asks the PSC manager to establish a comm. link  using the same communication channel: this PSC manager will become a member of the same personal space.</a:t>
            </a:r>
          </a:p>
          <a:p>
            <a:pPr marL="742950" lvl="2" indent="-342900"/>
            <a:r>
              <a:rPr lang="en-US" altLang="ko-KR" sz="1600" b="1" dirty="0" smtClean="0">
                <a:solidFill>
                  <a:srgbClr val="FF0000"/>
                </a:solidFill>
                <a:latin typeface="Times New Roman" pitchFamily="18" charset="0"/>
                <a:ea typeface="굴림" charset="-127"/>
                <a:cs typeface="Times New Roman" pitchFamily="18" charset="0"/>
              </a:rPr>
              <a:t>This PSC manager has a link with PSC manager of the next adjacent public space using a fixed set of frequencies and/or sequences: communications among PSC managers of adjacent public spaces</a:t>
            </a:r>
            <a:r>
              <a:rPr lang="en-US" altLang="ko-KR" sz="1600" dirty="0" smtClean="0">
                <a:latin typeface="Times New Roman" pitchFamily="18" charset="0"/>
                <a:ea typeface="굴림" charset="-127"/>
                <a:cs typeface="Times New Roman" pitchFamily="18" charset="0"/>
              </a:rPr>
              <a:t>.</a:t>
            </a:r>
            <a:r>
              <a:rPr lang="en-US" altLang="ko-KR" sz="1600" dirty="0" smtClean="0">
                <a:solidFill>
                  <a:srgbClr val="FF0000"/>
                </a:solidFill>
                <a:latin typeface="Times New Roman" pitchFamily="18" charset="0"/>
                <a:ea typeface="굴림" charset="-127"/>
                <a:cs typeface="Times New Roman" pitchFamily="18" charset="0"/>
              </a:rPr>
              <a:t> </a:t>
            </a:r>
            <a:r>
              <a:rPr lang="en-US" altLang="ko-KR" sz="1600" b="1" dirty="0" smtClean="0">
                <a:solidFill>
                  <a:srgbClr val="00B050"/>
                </a:solidFill>
                <a:latin typeface="Times New Roman" pitchFamily="18" charset="0"/>
                <a:ea typeface="굴림" charset="-127"/>
                <a:cs typeface="Times New Roman" pitchFamily="18" charset="0"/>
              </a:rPr>
              <a:t>MAC level association needed</a:t>
            </a:r>
          </a:p>
          <a:p>
            <a:pPr marL="742950" lvl="2" indent="-342900"/>
            <a:r>
              <a:rPr lang="en-US" altLang="ko-KR" sz="1600" dirty="0" smtClean="0">
                <a:latin typeface="Times New Roman" pitchFamily="18" charset="0"/>
                <a:ea typeface="굴림" charset="-127"/>
                <a:cs typeface="Times New Roman" pitchFamily="18" charset="0"/>
              </a:rPr>
              <a:t>The PSC manager of the new public space has a link to the destination device with the same channel that this device is currently using to become a member of this personal space. </a:t>
            </a:r>
          </a:p>
          <a:p>
            <a:pPr marL="742950" lvl="2" indent="-342900">
              <a:buNone/>
            </a:pPr>
            <a:endParaRPr lang="en-US" altLang="ko-KR" sz="1800" dirty="0" smtClean="0">
              <a:latin typeface="Times New Roman" pitchFamily="18" charset="0"/>
              <a:ea typeface="굴림" charset="-127"/>
              <a:cs typeface="Times New Roman" pitchFamily="18" charset="0"/>
            </a:endParaRPr>
          </a:p>
        </p:txBody>
      </p:sp>
      <p:sp>
        <p:nvSpPr>
          <p:cNvPr id="8" name="TextBox 7"/>
          <p:cNvSpPr txBox="1"/>
          <p:nvPr/>
        </p:nvSpPr>
        <p:spPr>
          <a:xfrm>
            <a:off x="4191000" y="6400800"/>
            <a:ext cx="867545" cy="307777"/>
          </a:xfrm>
          <a:prstGeom prst="rect">
            <a:avLst/>
          </a:prstGeom>
          <a:noFill/>
        </p:spPr>
        <p:txBody>
          <a:bodyPr wrap="none" rtlCol="0">
            <a:spAutoFit/>
          </a:bodyPr>
          <a:lstStyle/>
          <a:p>
            <a:r>
              <a:rPr lang="en-US" sz="1400" dirty="0" smtClean="0">
                <a:latin typeface="Times New Roman" pitchFamily="18" charset="0"/>
                <a:cs typeface="Times New Roman" pitchFamily="18" charset="0"/>
              </a:rPr>
              <a:t>Slide 123</a:t>
            </a:r>
            <a:endParaRPr lang="en-US" sz="1400" dirty="0">
              <a:latin typeface="Times New Roman" pitchFamily="18" charset="0"/>
              <a:cs typeface="Times New Roman" pitchFamily="18" charset="0"/>
            </a:endParaRPr>
          </a:p>
        </p:txBody>
      </p:sp>
      <p:sp>
        <p:nvSpPr>
          <p:cNvPr id="67" name="TextBox 66"/>
          <p:cNvSpPr txBox="1"/>
          <p:nvPr/>
        </p:nvSpPr>
        <p:spPr>
          <a:xfrm>
            <a:off x="381000" y="6019800"/>
            <a:ext cx="1577676" cy="338554"/>
          </a:xfrm>
          <a:prstGeom prst="rect">
            <a:avLst/>
          </a:prstGeom>
          <a:noFill/>
        </p:spPr>
        <p:txBody>
          <a:bodyPr wrap="none" rtlCol="0">
            <a:spAutoFit/>
          </a:bodyPr>
          <a:lstStyle/>
          <a:p>
            <a:r>
              <a:rPr lang="en-US" sz="1600" b="1" smtClean="0">
                <a:solidFill>
                  <a:srgbClr val="FF0000"/>
                </a:solidFill>
              </a:rPr>
              <a:t>Old public space</a:t>
            </a:r>
            <a:endParaRPr lang="en-US" sz="1600" b="1">
              <a:solidFill>
                <a:srgbClr val="FF0000"/>
              </a:solidFill>
            </a:endParaRPr>
          </a:p>
        </p:txBody>
      </p:sp>
      <p:sp>
        <p:nvSpPr>
          <p:cNvPr id="69" name="TextBox 68"/>
          <p:cNvSpPr txBox="1"/>
          <p:nvPr/>
        </p:nvSpPr>
        <p:spPr>
          <a:xfrm>
            <a:off x="7086600" y="6019800"/>
            <a:ext cx="1666418" cy="338554"/>
          </a:xfrm>
          <a:prstGeom prst="rect">
            <a:avLst/>
          </a:prstGeom>
          <a:noFill/>
        </p:spPr>
        <p:txBody>
          <a:bodyPr wrap="none" rtlCol="0">
            <a:spAutoFit/>
          </a:bodyPr>
          <a:lstStyle/>
          <a:p>
            <a:r>
              <a:rPr lang="en-US" sz="1600" b="1" smtClean="0">
                <a:solidFill>
                  <a:srgbClr val="FF0000"/>
                </a:solidFill>
              </a:rPr>
              <a:t>New public space</a:t>
            </a:r>
            <a:endParaRPr lang="en-US" sz="1600" b="1">
              <a:solidFill>
                <a:srgbClr val="FF0000"/>
              </a:solidFill>
            </a:endParaRPr>
          </a:p>
        </p:txBody>
      </p:sp>
      <p:sp>
        <p:nvSpPr>
          <p:cNvPr id="98" name="TextBox 97"/>
          <p:cNvSpPr txBox="1"/>
          <p:nvPr/>
        </p:nvSpPr>
        <p:spPr>
          <a:xfrm>
            <a:off x="228600" y="5562600"/>
            <a:ext cx="1877822" cy="409023"/>
          </a:xfrm>
          <a:prstGeom prst="rect">
            <a:avLst/>
          </a:prstGeom>
          <a:noFill/>
        </p:spPr>
        <p:txBody>
          <a:bodyPr wrap="none" rtlCol="0">
            <a:spAutoFit/>
          </a:bodyPr>
          <a:lstStyle/>
          <a:p>
            <a:pPr>
              <a:lnSpc>
                <a:spcPts val="1200"/>
              </a:lnSpc>
            </a:pPr>
            <a:r>
              <a:rPr lang="en-US" sz="1400" b="1" smtClean="0">
                <a:solidFill>
                  <a:srgbClr val="00B050"/>
                </a:solidFill>
              </a:rPr>
              <a:t>M: PSC manager</a:t>
            </a:r>
          </a:p>
          <a:p>
            <a:pPr>
              <a:lnSpc>
                <a:spcPts val="1200"/>
              </a:lnSpc>
            </a:pPr>
            <a:r>
              <a:rPr lang="en-US" sz="1400" b="1" smtClean="0">
                <a:solidFill>
                  <a:srgbClr val="00B050"/>
                </a:solidFill>
              </a:rPr>
              <a:t>S: non-manager device</a:t>
            </a:r>
            <a:endParaRPr lang="en-US" sz="1400" b="1">
              <a:solidFill>
                <a:srgbClr val="00B050"/>
              </a:solidFill>
            </a:endParaRPr>
          </a:p>
        </p:txBody>
      </p:sp>
      <p:grpSp>
        <p:nvGrpSpPr>
          <p:cNvPr id="99" name="Group 112"/>
          <p:cNvGrpSpPr>
            <a:grpSpLocks/>
          </p:cNvGrpSpPr>
          <p:nvPr/>
        </p:nvGrpSpPr>
        <p:grpSpPr bwMode="auto">
          <a:xfrm rot="1585161">
            <a:off x="1323086" y="4604159"/>
            <a:ext cx="1889125" cy="1595437"/>
            <a:chOff x="589" y="2432"/>
            <a:chExt cx="1406" cy="1406"/>
          </a:xfrm>
        </p:grpSpPr>
        <p:sp>
          <p:nvSpPr>
            <p:cNvPr id="100" name="Oval 113"/>
            <p:cNvSpPr>
              <a:spLocks noChangeArrowheads="1"/>
            </p:cNvSpPr>
            <p:nvPr/>
          </p:nvSpPr>
          <p:spPr bwMode="auto">
            <a:xfrm>
              <a:off x="1179" y="3069"/>
              <a:ext cx="182" cy="181"/>
            </a:xfrm>
            <a:prstGeom prst="ellipse">
              <a:avLst/>
            </a:prstGeom>
            <a:gradFill rotWithShape="1">
              <a:gsLst>
                <a:gs pos="0">
                  <a:srgbClr val="001800"/>
                </a:gs>
                <a:gs pos="100000">
                  <a:srgbClr val="003300"/>
                </a:gs>
              </a:gsLst>
              <a:path path="shape">
                <a:fillToRect l="50000" t="50000" r="50000" b="50000"/>
              </a:path>
            </a:gradFill>
            <a:ln w="12700">
              <a:solidFill>
                <a:schemeClr val="tx1"/>
              </a:solidFill>
              <a:round/>
              <a:headEnd type="none" w="sm" len="sm"/>
              <a:tailEnd type="none" w="lg" len="med"/>
            </a:ln>
          </p:spPr>
          <p:txBody>
            <a:bodyPr wrap="none" anchor="ctr"/>
            <a:lstStyle/>
            <a:p>
              <a:pPr algn="ctr" eaLnBrk="0" latinLnBrk="0" hangingPunct="0"/>
              <a:r>
                <a:rPr kumimoji="0" lang="en-US" altLang="ko-KR" sz="1400" b="1">
                  <a:solidFill>
                    <a:schemeClr val="bg1"/>
                  </a:solidFill>
                  <a:latin typeface="Arial" charset="0"/>
                </a:rPr>
                <a:t>M</a:t>
              </a:r>
            </a:p>
          </p:txBody>
        </p:sp>
        <p:sp>
          <p:nvSpPr>
            <p:cNvPr id="101" name="Line 114"/>
            <p:cNvSpPr>
              <a:spLocks noChangeShapeType="1"/>
            </p:cNvSpPr>
            <p:nvPr/>
          </p:nvSpPr>
          <p:spPr bwMode="auto">
            <a:xfrm flipV="1">
              <a:off x="1315" y="2751"/>
              <a:ext cx="0" cy="318"/>
            </a:xfrm>
            <a:prstGeom prst="line">
              <a:avLst/>
            </a:prstGeom>
            <a:noFill/>
            <a:ln w="38100">
              <a:solidFill>
                <a:srgbClr val="003300"/>
              </a:solidFill>
              <a:round/>
              <a:headEnd type="triangle" w="med" len="med"/>
              <a:tailEnd type="triangle" w="med" len="med"/>
            </a:ln>
          </p:spPr>
          <p:txBody>
            <a:bodyPr/>
            <a:lstStyle/>
            <a:p>
              <a:endParaRPr lang="en-US"/>
            </a:p>
          </p:txBody>
        </p:sp>
        <p:sp>
          <p:nvSpPr>
            <p:cNvPr id="102" name="Oval 115"/>
            <p:cNvSpPr>
              <a:spLocks noChangeArrowheads="1"/>
            </p:cNvSpPr>
            <p:nvPr/>
          </p:nvSpPr>
          <p:spPr bwMode="auto">
            <a:xfrm>
              <a:off x="680" y="3069"/>
              <a:ext cx="182" cy="181"/>
            </a:xfrm>
            <a:prstGeom prst="ellipse">
              <a:avLst/>
            </a:prstGeom>
            <a:gradFill rotWithShape="1">
              <a:gsLst>
                <a:gs pos="0">
                  <a:srgbClr val="003300"/>
                </a:gs>
                <a:gs pos="100000">
                  <a:srgbClr val="446944"/>
                </a:gs>
              </a:gsLst>
              <a:path path="shape">
                <a:fillToRect l="50000" t="50000" r="50000" b="50000"/>
              </a:path>
            </a:gradFill>
            <a:ln w="12700" algn="ctr">
              <a:solidFill>
                <a:schemeClr val="tx1"/>
              </a:solidFill>
              <a:round/>
              <a:headEnd type="none" w="sm" len="sm"/>
              <a:tailEnd type="none" w="lg" len="med"/>
            </a:ln>
          </p:spPr>
          <p:txBody>
            <a:bodyPr wrap="none" anchor="ctr"/>
            <a:lstStyle/>
            <a:p>
              <a:pPr algn="ctr" eaLnBrk="0" latinLnBrk="0" hangingPunct="0"/>
              <a:r>
                <a:rPr kumimoji="0" lang="en-US" altLang="ko-KR" sz="1400" b="1">
                  <a:solidFill>
                    <a:schemeClr val="bg1"/>
                  </a:solidFill>
                  <a:latin typeface="Arial" charset="0"/>
                </a:rPr>
                <a:t>S</a:t>
              </a:r>
            </a:p>
          </p:txBody>
        </p:sp>
        <p:sp>
          <p:nvSpPr>
            <p:cNvPr id="103" name="Oval 116"/>
            <p:cNvSpPr>
              <a:spLocks noChangeArrowheads="1"/>
            </p:cNvSpPr>
            <p:nvPr/>
          </p:nvSpPr>
          <p:spPr bwMode="auto">
            <a:xfrm>
              <a:off x="1179" y="2569"/>
              <a:ext cx="182" cy="181"/>
            </a:xfrm>
            <a:prstGeom prst="ellipse">
              <a:avLst/>
            </a:prstGeom>
            <a:gradFill rotWithShape="1">
              <a:gsLst>
                <a:gs pos="0">
                  <a:srgbClr val="003300"/>
                </a:gs>
                <a:gs pos="100000">
                  <a:srgbClr val="446944"/>
                </a:gs>
              </a:gsLst>
              <a:path path="shape">
                <a:fillToRect l="50000" t="50000" r="50000" b="50000"/>
              </a:path>
            </a:gradFill>
            <a:ln w="12700" algn="ctr">
              <a:solidFill>
                <a:schemeClr val="tx1"/>
              </a:solidFill>
              <a:round/>
              <a:headEnd type="none" w="sm" len="sm"/>
              <a:tailEnd type="none" w="lg" len="med"/>
            </a:ln>
          </p:spPr>
          <p:txBody>
            <a:bodyPr wrap="none" anchor="ctr"/>
            <a:lstStyle/>
            <a:p>
              <a:pPr algn="ctr" eaLnBrk="0" latinLnBrk="0" hangingPunct="0"/>
              <a:r>
                <a:rPr kumimoji="0" lang="en-US" altLang="ko-KR" sz="1400" b="1">
                  <a:solidFill>
                    <a:schemeClr val="bg1"/>
                  </a:solidFill>
                  <a:latin typeface="Arial" charset="0"/>
                </a:rPr>
                <a:t>S</a:t>
              </a:r>
            </a:p>
          </p:txBody>
        </p:sp>
        <p:sp>
          <p:nvSpPr>
            <p:cNvPr id="104" name="Oval 117"/>
            <p:cNvSpPr>
              <a:spLocks noChangeArrowheads="1"/>
            </p:cNvSpPr>
            <p:nvPr/>
          </p:nvSpPr>
          <p:spPr bwMode="auto">
            <a:xfrm>
              <a:off x="1179" y="3568"/>
              <a:ext cx="182" cy="181"/>
            </a:xfrm>
            <a:prstGeom prst="ellipse">
              <a:avLst/>
            </a:prstGeom>
            <a:gradFill rotWithShape="1">
              <a:gsLst>
                <a:gs pos="0">
                  <a:srgbClr val="003300"/>
                </a:gs>
                <a:gs pos="100000">
                  <a:srgbClr val="446944"/>
                </a:gs>
              </a:gsLst>
              <a:path path="shape">
                <a:fillToRect l="50000" t="50000" r="50000" b="50000"/>
              </a:path>
            </a:gradFill>
            <a:ln w="12700" algn="ctr">
              <a:solidFill>
                <a:schemeClr val="tx1"/>
              </a:solidFill>
              <a:round/>
              <a:headEnd type="none" w="sm" len="sm"/>
              <a:tailEnd type="none" w="lg" len="med"/>
            </a:ln>
          </p:spPr>
          <p:txBody>
            <a:bodyPr wrap="none" anchor="ctr"/>
            <a:lstStyle/>
            <a:p>
              <a:pPr algn="ctr" eaLnBrk="0" latinLnBrk="0" hangingPunct="0"/>
              <a:r>
                <a:rPr kumimoji="0" lang="en-US" altLang="ko-KR" sz="1400" b="1">
                  <a:solidFill>
                    <a:schemeClr val="bg1"/>
                  </a:solidFill>
                  <a:latin typeface="Arial" charset="0"/>
                </a:rPr>
                <a:t>S</a:t>
              </a:r>
            </a:p>
          </p:txBody>
        </p:sp>
        <p:sp>
          <p:nvSpPr>
            <p:cNvPr id="105" name="Line 118"/>
            <p:cNvSpPr>
              <a:spLocks noChangeShapeType="1"/>
            </p:cNvSpPr>
            <p:nvPr/>
          </p:nvSpPr>
          <p:spPr bwMode="auto">
            <a:xfrm flipH="1" flipV="1">
              <a:off x="862" y="3204"/>
              <a:ext cx="318" cy="1"/>
            </a:xfrm>
            <a:prstGeom prst="line">
              <a:avLst/>
            </a:prstGeom>
            <a:noFill/>
            <a:ln w="38100">
              <a:solidFill>
                <a:srgbClr val="00B050"/>
              </a:solidFill>
              <a:prstDash val="sysDot"/>
              <a:round/>
              <a:headEnd type="none" w="sm" len="sm"/>
              <a:tailEnd type="triangle" w="med" len="med"/>
            </a:ln>
          </p:spPr>
          <p:txBody>
            <a:bodyPr/>
            <a:lstStyle/>
            <a:p>
              <a:endParaRPr lang="en-US"/>
            </a:p>
          </p:txBody>
        </p:sp>
        <p:sp>
          <p:nvSpPr>
            <p:cNvPr id="106" name="Line 119"/>
            <p:cNvSpPr>
              <a:spLocks noChangeShapeType="1"/>
            </p:cNvSpPr>
            <p:nvPr/>
          </p:nvSpPr>
          <p:spPr bwMode="auto">
            <a:xfrm flipH="1" flipV="1">
              <a:off x="1224" y="2751"/>
              <a:ext cx="1" cy="317"/>
            </a:xfrm>
            <a:prstGeom prst="line">
              <a:avLst/>
            </a:prstGeom>
            <a:noFill/>
            <a:ln w="38100">
              <a:solidFill>
                <a:srgbClr val="00B050"/>
              </a:solidFill>
              <a:prstDash val="sysDot"/>
              <a:round/>
              <a:headEnd type="none" w="sm" len="sm"/>
              <a:tailEnd type="triangle" w="med" len="med"/>
            </a:ln>
          </p:spPr>
          <p:txBody>
            <a:bodyPr/>
            <a:lstStyle/>
            <a:p>
              <a:endParaRPr lang="en-US"/>
            </a:p>
          </p:txBody>
        </p:sp>
        <p:sp>
          <p:nvSpPr>
            <p:cNvPr id="107" name="Line 120"/>
            <p:cNvSpPr>
              <a:spLocks noChangeShapeType="1"/>
            </p:cNvSpPr>
            <p:nvPr/>
          </p:nvSpPr>
          <p:spPr bwMode="auto">
            <a:xfrm flipH="1">
              <a:off x="1315" y="3250"/>
              <a:ext cx="1" cy="317"/>
            </a:xfrm>
            <a:prstGeom prst="line">
              <a:avLst/>
            </a:prstGeom>
            <a:noFill/>
            <a:ln w="38100">
              <a:solidFill>
                <a:srgbClr val="00B050"/>
              </a:solidFill>
              <a:prstDash val="sysDot"/>
              <a:round/>
              <a:headEnd type="none" w="sm" len="sm"/>
              <a:tailEnd type="triangle" w="med" len="med"/>
            </a:ln>
          </p:spPr>
          <p:txBody>
            <a:bodyPr/>
            <a:lstStyle/>
            <a:p>
              <a:endParaRPr lang="en-US"/>
            </a:p>
          </p:txBody>
        </p:sp>
        <p:sp>
          <p:nvSpPr>
            <p:cNvPr id="108" name="Line 121"/>
            <p:cNvSpPr>
              <a:spLocks noChangeShapeType="1"/>
            </p:cNvSpPr>
            <p:nvPr/>
          </p:nvSpPr>
          <p:spPr bwMode="auto">
            <a:xfrm flipH="1" flipV="1">
              <a:off x="862" y="3114"/>
              <a:ext cx="317" cy="1"/>
            </a:xfrm>
            <a:prstGeom prst="line">
              <a:avLst/>
            </a:prstGeom>
            <a:noFill/>
            <a:ln w="38100">
              <a:solidFill>
                <a:srgbClr val="003300"/>
              </a:solidFill>
              <a:round/>
              <a:headEnd type="triangle" w="med" len="med"/>
              <a:tailEnd type="triangle" w="med" len="med"/>
            </a:ln>
          </p:spPr>
          <p:txBody>
            <a:bodyPr/>
            <a:lstStyle/>
            <a:p>
              <a:endParaRPr lang="en-US"/>
            </a:p>
          </p:txBody>
        </p:sp>
        <p:sp>
          <p:nvSpPr>
            <p:cNvPr id="109" name="Line 122"/>
            <p:cNvSpPr>
              <a:spLocks noChangeShapeType="1"/>
            </p:cNvSpPr>
            <p:nvPr/>
          </p:nvSpPr>
          <p:spPr bwMode="auto">
            <a:xfrm flipH="1">
              <a:off x="1224" y="3251"/>
              <a:ext cx="1" cy="316"/>
            </a:xfrm>
            <a:prstGeom prst="line">
              <a:avLst/>
            </a:prstGeom>
            <a:noFill/>
            <a:ln w="38100">
              <a:solidFill>
                <a:srgbClr val="003300"/>
              </a:solidFill>
              <a:round/>
              <a:headEnd type="triangle" w="med" len="med"/>
              <a:tailEnd type="triangle" w="med" len="med"/>
            </a:ln>
          </p:spPr>
          <p:txBody>
            <a:bodyPr/>
            <a:lstStyle/>
            <a:p>
              <a:endParaRPr lang="en-US"/>
            </a:p>
          </p:txBody>
        </p:sp>
        <p:sp>
          <p:nvSpPr>
            <p:cNvPr id="110" name="Oval 123"/>
            <p:cNvSpPr>
              <a:spLocks noChangeArrowheads="1"/>
            </p:cNvSpPr>
            <p:nvPr/>
          </p:nvSpPr>
          <p:spPr bwMode="auto">
            <a:xfrm>
              <a:off x="1678" y="3068"/>
              <a:ext cx="182" cy="181"/>
            </a:xfrm>
            <a:prstGeom prst="ellipse">
              <a:avLst/>
            </a:prstGeom>
            <a:gradFill rotWithShape="1">
              <a:gsLst>
                <a:gs pos="0">
                  <a:srgbClr val="003300"/>
                </a:gs>
                <a:gs pos="100000">
                  <a:srgbClr val="446944"/>
                </a:gs>
              </a:gsLst>
              <a:path path="shape">
                <a:fillToRect l="50000" t="50000" r="50000" b="50000"/>
              </a:path>
            </a:gradFill>
            <a:ln w="12700" algn="ctr">
              <a:solidFill>
                <a:schemeClr val="tx1"/>
              </a:solidFill>
              <a:round/>
              <a:headEnd type="none" w="sm" len="sm"/>
              <a:tailEnd type="none" w="lg" len="med"/>
            </a:ln>
          </p:spPr>
          <p:txBody>
            <a:bodyPr wrap="none" anchor="ctr"/>
            <a:lstStyle/>
            <a:p>
              <a:pPr algn="ctr" eaLnBrk="0" latinLnBrk="0" hangingPunct="0"/>
              <a:r>
                <a:rPr kumimoji="0" lang="en-US" altLang="ko-KR" sz="1400" b="1">
                  <a:solidFill>
                    <a:schemeClr val="bg1"/>
                  </a:solidFill>
                  <a:latin typeface="Arial" charset="0"/>
                </a:rPr>
                <a:t>S</a:t>
              </a:r>
            </a:p>
          </p:txBody>
        </p:sp>
        <p:sp>
          <p:nvSpPr>
            <p:cNvPr id="111" name="Line 124"/>
            <p:cNvSpPr>
              <a:spLocks noChangeShapeType="1"/>
            </p:cNvSpPr>
            <p:nvPr/>
          </p:nvSpPr>
          <p:spPr bwMode="auto">
            <a:xfrm flipV="1">
              <a:off x="1360" y="3202"/>
              <a:ext cx="363" cy="2"/>
            </a:xfrm>
            <a:prstGeom prst="line">
              <a:avLst/>
            </a:prstGeom>
            <a:noFill/>
            <a:ln w="38100">
              <a:solidFill>
                <a:srgbClr val="003300"/>
              </a:solidFill>
              <a:round/>
              <a:headEnd type="triangle" w="med" len="med"/>
              <a:tailEnd type="triangle" w="med" len="med"/>
            </a:ln>
          </p:spPr>
          <p:txBody>
            <a:bodyPr/>
            <a:lstStyle/>
            <a:p>
              <a:endParaRPr lang="en-US"/>
            </a:p>
          </p:txBody>
        </p:sp>
        <p:sp>
          <p:nvSpPr>
            <p:cNvPr id="112" name="Line 125"/>
            <p:cNvSpPr>
              <a:spLocks noChangeShapeType="1"/>
            </p:cNvSpPr>
            <p:nvPr/>
          </p:nvSpPr>
          <p:spPr bwMode="auto">
            <a:xfrm flipV="1">
              <a:off x="1361" y="3113"/>
              <a:ext cx="317" cy="1"/>
            </a:xfrm>
            <a:prstGeom prst="line">
              <a:avLst/>
            </a:prstGeom>
            <a:noFill/>
            <a:ln w="38100">
              <a:solidFill>
                <a:srgbClr val="00B050"/>
              </a:solidFill>
              <a:prstDash val="sysDot"/>
              <a:round/>
              <a:headEnd type="none" w="sm" len="sm"/>
              <a:tailEnd type="triangle" w="med" len="med"/>
            </a:ln>
          </p:spPr>
          <p:txBody>
            <a:bodyPr/>
            <a:lstStyle/>
            <a:p>
              <a:endParaRPr lang="en-US"/>
            </a:p>
          </p:txBody>
        </p:sp>
        <p:sp>
          <p:nvSpPr>
            <p:cNvPr id="113" name="Oval 126"/>
            <p:cNvSpPr>
              <a:spLocks noChangeArrowheads="1"/>
            </p:cNvSpPr>
            <p:nvPr/>
          </p:nvSpPr>
          <p:spPr bwMode="auto">
            <a:xfrm>
              <a:off x="589" y="2432"/>
              <a:ext cx="1406" cy="1406"/>
            </a:xfrm>
            <a:prstGeom prst="ellipse">
              <a:avLst/>
            </a:prstGeom>
            <a:noFill/>
            <a:ln w="12700">
              <a:solidFill>
                <a:schemeClr val="tx1"/>
              </a:solidFill>
              <a:round/>
              <a:headEnd type="none" w="sm" len="sm"/>
              <a:tailEnd type="none" w="lg" len="med"/>
            </a:ln>
          </p:spPr>
          <p:txBody>
            <a:bodyPr wrap="none" anchor="ctr"/>
            <a:lstStyle/>
            <a:p>
              <a:pPr eaLnBrk="0" latinLnBrk="0" hangingPunct="0"/>
              <a:endParaRPr kumimoji="0" lang="ko-KR" altLang="en-US"/>
            </a:p>
          </p:txBody>
        </p:sp>
      </p:grpSp>
      <p:grpSp>
        <p:nvGrpSpPr>
          <p:cNvPr id="114" name="Group 127"/>
          <p:cNvGrpSpPr>
            <a:grpSpLocks/>
          </p:cNvGrpSpPr>
          <p:nvPr/>
        </p:nvGrpSpPr>
        <p:grpSpPr bwMode="auto">
          <a:xfrm>
            <a:off x="2437884" y="4618832"/>
            <a:ext cx="2149101" cy="1728787"/>
            <a:chOff x="1370" y="2436"/>
            <a:chExt cx="1684" cy="1580"/>
          </a:xfrm>
        </p:grpSpPr>
        <p:sp>
          <p:nvSpPr>
            <p:cNvPr id="115" name="Line 128"/>
            <p:cNvSpPr>
              <a:spLocks noChangeShapeType="1"/>
            </p:cNvSpPr>
            <p:nvPr/>
          </p:nvSpPr>
          <p:spPr bwMode="auto">
            <a:xfrm flipV="1">
              <a:off x="1370" y="3090"/>
              <a:ext cx="861" cy="1"/>
            </a:xfrm>
            <a:prstGeom prst="line">
              <a:avLst/>
            </a:prstGeom>
            <a:noFill/>
            <a:ln w="38100">
              <a:solidFill>
                <a:srgbClr val="00B050"/>
              </a:solidFill>
              <a:prstDash val="sysDot"/>
              <a:round/>
              <a:headEnd type="triangle" w="med" len="med"/>
              <a:tailEnd type="triangle" w="med" len="med"/>
            </a:ln>
          </p:spPr>
          <p:txBody>
            <a:bodyPr/>
            <a:lstStyle/>
            <a:p>
              <a:endParaRPr lang="en-US"/>
            </a:p>
          </p:txBody>
        </p:sp>
        <p:grpSp>
          <p:nvGrpSpPr>
            <p:cNvPr id="116" name="Group 129"/>
            <p:cNvGrpSpPr>
              <a:grpSpLocks/>
            </p:cNvGrpSpPr>
            <p:nvPr/>
          </p:nvGrpSpPr>
          <p:grpSpPr bwMode="auto">
            <a:xfrm rot="970090">
              <a:off x="2079" y="2434"/>
              <a:ext cx="975" cy="1580"/>
              <a:chOff x="2079" y="2371"/>
              <a:chExt cx="975" cy="1580"/>
            </a:xfrm>
          </p:grpSpPr>
          <p:sp>
            <p:nvSpPr>
              <p:cNvPr id="117" name="Oval 130"/>
              <p:cNvSpPr>
                <a:spLocks noChangeArrowheads="1"/>
              </p:cNvSpPr>
              <p:nvPr/>
            </p:nvSpPr>
            <p:spPr bwMode="auto">
              <a:xfrm>
                <a:off x="2222" y="3069"/>
                <a:ext cx="182" cy="181"/>
              </a:xfrm>
              <a:prstGeom prst="ellipse">
                <a:avLst/>
              </a:prstGeom>
              <a:gradFill rotWithShape="1">
                <a:gsLst>
                  <a:gs pos="0">
                    <a:srgbClr val="000047"/>
                  </a:gs>
                  <a:gs pos="100000">
                    <a:srgbClr val="000099"/>
                  </a:gs>
                </a:gsLst>
                <a:path path="shape">
                  <a:fillToRect l="50000" t="50000" r="50000" b="50000"/>
                </a:path>
              </a:gradFill>
              <a:ln w="12700" algn="ctr">
                <a:solidFill>
                  <a:schemeClr val="tx1"/>
                </a:solidFill>
                <a:round/>
                <a:headEnd type="none" w="sm" len="sm"/>
                <a:tailEnd type="none" w="lg" len="med"/>
              </a:ln>
            </p:spPr>
            <p:txBody>
              <a:bodyPr wrap="none" anchor="ctr"/>
              <a:lstStyle/>
              <a:p>
                <a:pPr algn="ctr" eaLnBrk="0" latinLnBrk="0" hangingPunct="0"/>
                <a:r>
                  <a:rPr kumimoji="0" lang="en-US" altLang="ko-KR" sz="1400" b="1">
                    <a:solidFill>
                      <a:schemeClr val="bg1"/>
                    </a:solidFill>
                    <a:latin typeface="Arial" charset="0"/>
                  </a:rPr>
                  <a:t>M</a:t>
                </a:r>
              </a:p>
            </p:txBody>
          </p:sp>
          <p:sp>
            <p:nvSpPr>
              <p:cNvPr id="118" name="Oval 131"/>
              <p:cNvSpPr>
                <a:spLocks noChangeArrowheads="1"/>
              </p:cNvSpPr>
              <p:nvPr/>
            </p:nvSpPr>
            <p:spPr bwMode="auto">
              <a:xfrm>
                <a:off x="2720" y="3069"/>
                <a:ext cx="182" cy="181"/>
              </a:xfrm>
              <a:prstGeom prst="ellipse">
                <a:avLst/>
              </a:prstGeom>
              <a:gradFill rotWithShape="1">
                <a:gsLst>
                  <a:gs pos="0">
                    <a:srgbClr val="0101FF"/>
                  </a:gs>
                  <a:gs pos="100000">
                    <a:srgbClr val="4545FF"/>
                  </a:gs>
                </a:gsLst>
                <a:path path="shape">
                  <a:fillToRect l="50000" t="50000" r="50000" b="50000"/>
                </a:path>
              </a:gradFill>
              <a:ln w="12700" algn="ctr">
                <a:solidFill>
                  <a:schemeClr val="tx1"/>
                </a:solidFill>
                <a:round/>
                <a:headEnd type="none" w="sm" len="sm"/>
                <a:tailEnd type="none" w="lg" len="med"/>
              </a:ln>
            </p:spPr>
            <p:txBody>
              <a:bodyPr wrap="none" anchor="ctr"/>
              <a:lstStyle/>
              <a:p>
                <a:pPr algn="ctr" eaLnBrk="0" latinLnBrk="0" hangingPunct="0"/>
                <a:r>
                  <a:rPr kumimoji="0" lang="en-US" altLang="ko-KR" sz="1400" b="1">
                    <a:solidFill>
                      <a:schemeClr val="bg1"/>
                    </a:solidFill>
                    <a:latin typeface="Arial" charset="0"/>
                  </a:rPr>
                  <a:t>S</a:t>
                </a:r>
              </a:p>
            </p:txBody>
          </p:sp>
          <p:sp>
            <p:nvSpPr>
              <p:cNvPr id="119" name="Oval 132"/>
              <p:cNvSpPr>
                <a:spLocks noChangeArrowheads="1"/>
              </p:cNvSpPr>
              <p:nvPr/>
            </p:nvSpPr>
            <p:spPr bwMode="auto">
              <a:xfrm>
                <a:off x="2222" y="2569"/>
                <a:ext cx="182" cy="181"/>
              </a:xfrm>
              <a:prstGeom prst="ellipse">
                <a:avLst/>
              </a:prstGeom>
              <a:gradFill rotWithShape="1">
                <a:gsLst>
                  <a:gs pos="0">
                    <a:srgbClr val="0101FF"/>
                  </a:gs>
                  <a:gs pos="100000">
                    <a:srgbClr val="4545FF"/>
                  </a:gs>
                </a:gsLst>
                <a:path path="shape">
                  <a:fillToRect l="50000" t="50000" r="50000" b="50000"/>
                </a:path>
              </a:gradFill>
              <a:ln w="12700" algn="ctr">
                <a:solidFill>
                  <a:schemeClr val="tx1"/>
                </a:solidFill>
                <a:round/>
                <a:headEnd type="none" w="sm" len="sm"/>
                <a:tailEnd type="none" w="lg" len="med"/>
              </a:ln>
            </p:spPr>
            <p:txBody>
              <a:bodyPr wrap="none" anchor="ctr"/>
              <a:lstStyle/>
              <a:p>
                <a:pPr algn="ctr" eaLnBrk="0" latinLnBrk="0" hangingPunct="0"/>
                <a:r>
                  <a:rPr kumimoji="0" lang="en-US" altLang="ko-KR" sz="1400" b="1">
                    <a:solidFill>
                      <a:schemeClr val="bg1"/>
                    </a:solidFill>
                    <a:latin typeface="Arial" charset="0"/>
                  </a:rPr>
                  <a:t>S</a:t>
                </a:r>
              </a:p>
            </p:txBody>
          </p:sp>
          <p:sp>
            <p:nvSpPr>
              <p:cNvPr id="120" name="Oval 133"/>
              <p:cNvSpPr>
                <a:spLocks noChangeArrowheads="1"/>
              </p:cNvSpPr>
              <p:nvPr/>
            </p:nvSpPr>
            <p:spPr bwMode="auto">
              <a:xfrm>
                <a:off x="2222" y="3568"/>
                <a:ext cx="182" cy="181"/>
              </a:xfrm>
              <a:prstGeom prst="ellipse">
                <a:avLst/>
              </a:prstGeom>
              <a:gradFill rotWithShape="1">
                <a:gsLst>
                  <a:gs pos="0">
                    <a:srgbClr val="0101FF"/>
                  </a:gs>
                  <a:gs pos="100000">
                    <a:srgbClr val="4545FF"/>
                  </a:gs>
                </a:gsLst>
                <a:path path="shape">
                  <a:fillToRect l="50000" t="50000" r="50000" b="50000"/>
                </a:path>
              </a:gradFill>
              <a:ln w="12700" algn="ctr">
                <a:solidFill>
                  <a:schemeClr val="tx1"/>
                </a:solidFill>
                <a:round/>
                <a:headEnd type="none" w="sm" len="sm"/>
                <a:tailEnd type="none" w="lg" len="med"/>
              </a:ln>
            </p:spPr>
            <p:txBody>
              <a:bodyPr wrap="none" anchor="ctr"/>
              <a:lstStyle/>
              <a:p>
                <a:pPr algn="ctr" eaLnBrk="0" latinLnBrk="0" hangingPunct="0"/>
                <a:r>
                  <a:rPr kumimoji="0" lang="en-US" altLang="ko-KR" sz="1400" b="1">
                    <a:solidFill>
                      <a:schemeClr val="bg1"/>
                    </a:solidFill>
                    <a:latin typeface="Arial" charset="0"/>
                  </a:rPr>
                  <a:t>S</a:t>
                </a:r>
              </a:p>
            </p:txBody>
          </p:sp>
          <p:sp>
            <p:nvSpPr>
              <p:cNvPr id="121" name="Line 134"/>
              <p:cNvSpPr>
                <a:spLocks noChangeShapeType="1"/>
              </p:cNvSpPr>
              <p:nvPr/>
            </p:nvSpPr>
            <p:spPr bwMode="auto">
              <a:xfrm>
                <a:off x="2358" y="3249"/>
                <a:ext cx="0" cy="318"/>
              </a:xfrm>
              <a:prstGeom prst="line">
                <a:avLst/>
              </a:prstGeom>
              <a:noFill/>
              <a:ln w="38100">
                <a:solidFill>
                  <a:srgbClr val="00B050"/>
                </a:solidFill>
                <a:prstDash val="sysDot"/>
                <a:round/>
                <a:headEnd type="none" w="sm" len="sm"/>
                <a:tailEnd type="triangle" w="med" len="med"/>
              </a:ln>
            </p:spPr>
            <p:txBody>
              <a:bodyPr/>
              <a:lstStyle/>
              <a:p>
                <a:endParaRPr lang="en-US"/>
              </a:p>
            </p:txBody>
          </p:sp>
          <p:sp>
            <p:nvSpPr>
              <p:cNvPr id="122" name="Line 135"/>
              <p:cNvSpPr>
                <a:spLocks noChangeShapeType="1"/>
              </p:cNvSpPr>
              <p:nvPr/>
            </p:nvSpPr>
            <p:spPr bwMode="auto">
              <a:xfrm flipH="1" flipV="1">
                <a:off x="2357" y="2751"/>
                <a:ext cx="1" cy="318"/>
              </a:xfrm>
              <a:prstGeom prst="line">
                <a:avLst/>
              </a:prstGeom>
              <a:noFill/>
              <a:ln w="38100">
                <a:solidFill>
                  <a:srgbClr val="000099"/>
                </a:solidFill>
                <a:round/>
                <a:headEnd type="triangle" w="med" len="med"/>
                <a:tailEnd type="triangle" w="med" len="med"/>
              </a:ln>
            </p:spPr>
            <p:txBody>
              <a:bodyPr/>
              <a:lstStyle/>
              <a:p>
                <a:endParaRPr lang="en-US"/>
              </a:p>
            </p:txBody>
          </p:sp>
          <p:sp>
            <p:nvSpPr>
              <p:cNvPr id="123" name="Line 136"/>
              <p:cNvSpPr>
                <a:spLocks noChangeShapeType="1"/>
              </p:cNvSpPr>
              <p:nvPr/>
            </p:nvSpPr>
            <p:spPr bwMode="auto">
              <a:xfrm flipH="1">
                <a:off x="2267" y="3250"/>
                <a:ext cx="1" cy="317"/>
              </a:xfrm>
              <a:prstGeom prst="line">
                <a:avLst/>
              </a:prstGeom>
              <a:noFill/>
              <a:ln w="38100">
                <a:solidFill>
                  <a:srgbClr val="000099"/>
                </a:solidFill>
                <a:round/>
                <a:headEnd type="triangle" w="med" len="med"/>
                <a:tailEnd type="triangle" w="med" len="med"/>
              </a:ln>
            </p:spPr>
            <p:txBody>
              <a:bodyPr/>
              <a:lstStyle/>
              <a:p>
                <a:endParaRPr lang="en-US"/>
              </a:p>
            </p:txBody>
          </p:sp>
          <p:sp>
            <p:nvSpPr>
              <p:cNvPr id="124" name="Line 137"/>
              <p:cNvSpPr>
                <a:spLocks noChangeShapeType="1"/>
              </p:cNvSpPr>
              <p:nvPr/>
            </p:nvSpPr>
            <p:spPr bwMode="auto">
              <a:xfrm flipV="1">
                <a:off x="2358" y="3204"/>
                <a:ext cx="363" cy="2"/>
              </a:xfrm>
              <a:prstGeom prst="line">
                <a:avLst/>
              </a:prstGeom>
              <a:noFill/>
              <a:ln w="38100">
                <a:solidFill>
                  <a:srgbClr val="000099"/>
                </a:solidFill>
                <a:round/>
                <a:headEnd type="triangle" w="med" len="med"/>
                <a:tailEnd type="triangle" w="med" len="med"/>
              </a:ln>
            </p:spPr>
            <p:txBody>
              <a:bodyPr/>
              <a:lstStyle/>
              <a:p>
                <a:endParaRPr lang="en-US"/>
              </a:p>
            </p:txBody>
          </p:sp>
          <p:sp>
            <p:nvSpPr>
              <p:cNvPr id="125" name="Line 138"/>
              <p:cNvSpPr>
                <a:spLocks noChangeShapeType="1"/>
              </p:cNvSpPr>
              <p:nvPr/>
            </p:nvSpPr>
            <p:spPr bwMode="auto">
              <a:xfrm flipH="1" flipV="1">
                <a:off x="2267" y="2751"/>
                <a:ext cx="1" cy="317"/>
              </a:xfrm>
              <a:prstGeom prst="line">
                <a:avLst/>
              </a:prstGeom>
              <a:noFill/>
              <a:ln w="38100">
                <a:solidFill>
                  <a:srgbClr val="00B050"/>
                </a:solidFill>
                <a:prstDash val="sysDot"/>
                <a:round/>
                <a:headEnd type="none" w="sm" len="sm"/>
                <a:tailEnd type="triangle" w="med" len="med"/>
              </a:ln>
            </p:spPr>
            <p:txBody>
              <a:bodyPr/>
              <a:lstStyle/>
              <a:p>
                <a:endParaRPr lang="en-US"/>
              </a:p>
            </p:txBody>
          </p:sp>
          <p:sp>
            <p:nvSpPr>
              <p:cNvPr id="126" name="Line 139"/>
              <p:cNvSpPr>
                <a:spLocks noChangeShapeType="1"/>
              </p:cNvSpPr>
              <p:nvPr/>
            </p:nvSpPr>
            <p:spPr bwMode="auto">
              <a:xfrm>
                <a:off x="2403" y="3113"/>
                <a:ext cx="318" cy="0"/>
              </a:xfrm>
              <a:prstGeom prst="line">
                <a:avLst/>
              </a:prstGeom>
              <a:noFill/>
              <a:ln w="38100">
                <a:solidFill>
                  <a:srgbClr val="00B050"/>
                </a:solidFill>
                <a:prstDash val="sysDot"/>
                <a:round/>
                <a:headEnd type="none" w="sm" len="sm"/>
                <a:tailEnd type="triangle" w="med" len="med"/>
              </a:ln>
            </p:spPr>
            <p:txBody>
              <a:bodyPr/>
              <a:lstStyle/>
              <a:p>
                <a:endParaRPr lang="en-US"/>
              </a:p>
            </p:txBody>
          </p:sp>
          <p:sp>
            <p:nvSpPr>
              <p:cNvPr id="127" name="Freeform 140"/>
              <p:cNvSpPr>
                <a:spLocks/>
              </p:cNvSpPr>
              <p:nvPr/>
            </p:nvSpPr>
            <p:spPr bwMode="auto">
              <a:xfrm>
                <a:off x="2079" y="2371"/>
                <a:ext cx="975" cy="1580"/>
              </a:xfrm>
              <a:custGeom>
                <a:avLst/>
                <a:gdLst>
                  <a:gd name="T0" fmla="*/ 7 w 975"/>
                  <a:gd name="T1" fmla="*/ 741 h 1580"/>
                  <a:gd name="T2" fmla="*/ 98 w 975"/>
                  <a:gd name="T3" fmla="*/ 106 h 1580"/>
                  <a:gd name="T4" fmla="*/ 461 w 975"/>
                  <a:gd name="T5" fmla="*/ 106 h 1580"/>
                  <a:gd name="T6" fmla="*/ 960 w 975"/>
                  <a:gd name="T7" fmla="*/ 741 h 1580"/>
                  <a:gd name="T8" fmla="*/ 551 w 975"/>
                  <a:gd name="T9" fmla="*/ 1421 h 1580"/>
                  <a:gd name="T10" fmla="*/ 143 w 975"/>
                  <a:gd name="T11" fmla="*/ 1467 h 1580"/>
                  <a:gd name="T12" fmla="*/ 7 w 975"/>
                  <a:gd name="T13" fmla="*/ 741 h 1580"/>
                  <a:gd name="T14" fmla="*/ 0 60000 65536"/>
                  <a:gd name="T15" fmla="*/ 0 60000 65536"/>
                  <a:gd name="T16" fmla="*/ 0 60000 65536"/>
                  <a:gd name="T17" fmla="*/ 0 60000 65536"/>
                  <a:gd name="T18" fmla="*/ 0 60000 65536"/>
                  <a:gd name="T19" fmla="*/ 0 60000 65536"/>
                  <a:gd name="T20" fmla="*/ 0 60000 65536"/>
                  <a:gd name="T21" fmla="*/ 0 w 975"/>
                  <a:gd name="T22" fmla="*/ 0 h 1580"/>
                  <a:gd name="T23" fmla="*/ 975 w 975"/>
                  <a:gd name="T24" fmla="*/ 1580 h 158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75" h="1580">
                    <a:moveTo>
                      <a:pt x="7" y="741"/>
                    </a:moveTo>
                    <a:cubicBezTo>
                      <a:pt x="0" y="514"/>
                      <a:pt x="22" y="212"/>
                      <a:pt x="98" y="106"/>
                    </a:cubicBezTo>
                    <a:cubicBezTo>
                      <a:pt x="174" y="0"/>
                      <a:pt x="317" y="0"/>
                      <a:pt x="461" y="106"/>
                    </a:cubicBezTo>
                    <a:cubicBezTo>
                      <a:pt x="605" y="212"/>
                      <a:pt x="945" y="522"/>
                      <a:pt x="960" y="741"/>
                    </a:cubicBezTo>
                    <a:cubicBezTo>
                      <a:pt x="975" y="960"/>
                      <a:pt x="687" y="1300"/>
                      <a:pt x="551" y="1421"/>
                    </a:cubicBezTo>
                    <a:cubicBezTo>
                      <a:pt x="415" y="1542"/>
                      <a:pt x="234" y="1580"/>
                      <a:pt x="143" y="1467"/>
                    </a:cubicBezTo>
                    <a:cubicBezTo>
                      <a:pt x="52" y="1354"/>
                      <a:pt x="14" y="968"/>
                      <a:pt x="7" y="741"/>
                    </a:cubicBezTo>
                    <a:close/>
                  </a:path>
                </a:pathLst>
              </a:custGeom>
              <a:noFill/>
              <a:ln w="12700" cap="flat" cmpd="sng">
                <a:solidFill>
                  <a:schemeClr val="tx1"/>
                </a:solidFill>
                <a:prstDash val="solid"/>
                <a:round/>
                <a:headEnd type="none" w="sm" len="sm"/>
                <a:tailEnd type="none" w="lg" len="med"/>
              </a:ln>
            </p:spPr>
            <p:txBody>
              <a:bodyPr/>
              <a:lstStyle/>
              <a:p>
                <a:endParaRPr lang="en-US"/>
              </a:p>
            </p:txBody>
          </p:sp>
        </p:grpSp>
      </p:grpSp>
      <p:grpSp>
        <p:nvGrpSpPr>
          <p:cNvPr id="128" name="Group 141"/>
          <p:cNvGrpSpPr>
            <a:grpSpLocks/>
          </p:cNvGrpSpPr>
          <p:nvPr/>
        </p:nvGrpSpPr>
        <p:grpSpPr bwMode="auto">
          <a:xfrm>
            <a:off x="3809515" y="4618832"/>
            <a:ext cx="2293816" cy="1728787"/>
            <a:chOff x="2358" y="2428"/>
            <a:chExt cx="1819" cy="1580"/>
          </a:xfrm>
        </p:grpSpPr>
        <p:sp>
          <p:nvSpPr>
            <p:cNvPr id="129" name="Line 142"/>
            <p:cNvSpPr>
              <a:spLocks noChangeShapeType="1"/>
            </p:cNvSpPr>
            <p:nvPr/>
          </p:nvSpPr>
          <p:spPr bwMode="auto">
            <a:xfrm>
              <a:off x="2358" y="3082"/>
              <a:ext cx="931" cy="0"/>
            </a:xfrm>
            <a:prstGeom prst="line">
              <a:avLst/>
            </a:prstGeom>
            <a:noFill/>
            <a:ln w="38100">
              <a:solidFill>
                <a:srgbClr val="00B050"/>
              </a:solidFill>
              <a:prstDash val="sysDot"/>
              <a:round/>
              <a:headEnd type="triangle" w="med" len="med"/>
              <a:tailEnd type="triangle" w="med" len="med"/>
            </a:ln>
          </p:spPr>
          <p:txBody>
            <a:bodyPr/>
            <a:lstStyle/>
            <a:p>
              <a:endParaRPr lang="en-US"/>
            </a:p>
          </p:txBody>
        </p:sp>
        <p:grpSp>
          <p:nvGrpSpPr>
            <p:cNvPr id="130" name="Group 143"/>
            <p:cNvGrpSpPr>
              <a:grpSpLocks/>
            </p:cNvGrpSpPr>
            <p:nvPr/>
          </p:nvGrpSpPr>
          <p:grpSpPr bwMode="auto">
            <a:xfrm rot="1056023">
              <a:off x="3204" y="2426"/>
              <a:ext cx="975" cy="1580"/>
              <a:chOff x="3129" y="2341"/>
              <a:chExt cx="975" cy="1580"/>
            </a:xfrm>
          </p:grpSpPr>
          <p:sp>
            <p:nvSpPr>
              <p:cNvPr id="131" name="Oval 144"/>
              <p:cNvSpPr>
                <a:spLocks noChangeArrowheads="1"/>
              </p:cNvSpPr>
              <p:nvPr/>
            </p:nvSpPr>
            <p:spPr bwMode="auto">
              <a:xfrm>
                <a:off x="3266" y="3068"/>
                <a:ext cx="182" cy="181"/>
              </a:xfrm>
              <a:prstGeom prst="ellipse">
                <a:avLst/>
              </a:prstGeom>
              <a:gradFill rotWithShape="1">
                <a:gsLst>
                  <a:gs pos="0">
                    <a:srgbClr val="2F1800"/>
                  </a:gs>
                  <a:gs pos="100000">
                    <a:srgbClr val="663300"/>
                  </a:gs>
                </a:gsLst>
                <a:path path="shape">
                  <a:fillToRect l="50000" t="50000" r="50000" b="50000"/>
                </a:path>
              </a:gradFill>
              <a:ln w="12700" algn="ctr">
                <a:solidFill>
                  <a:schemeClr val="tx1"/>
                </a:solidFill>
                <a:round/>
                <a:headEnd type="none" w="sm" len="sm"/>
                <a:tailEnd type="none" w="lg" len="med"/>
              </a:ln>
            </p:spPr>
            <p:txBody>
              <a:bodyPr wrap="none" anchor="ctr"/>
              <a:lstStyle/>
              <a:p>
                <a:pPr algn="ctr" eaLnBrk="0" latinLnBrk="0" hangingPunct="0"/>
                <a:r>
                  <a:rPr kumimoji="0" lang="en-US" altLang="ko-KR" sz="1400" b="1">
                    <a:solidFill>
                      <a:schemeClr val="bg1"/>
                    </a:solidFill>
                    <a:latin typeface="Arial" charset="0"/>
                  </a:rPr>
                  <a:t>M</a:t>
                </a:r>
              </a:p>
            </p:txBody>
          </p:sp>
          <p:sp>
            <p:nvSpPr>
              <p:cNvPr id="132" name="Oval 145"/>
              <p:cNvSpPr>
                <a:spLocks noChangeArrowheads="1"/>
              </p:cNvSpPr>
              <p:nvPr/>
            </p:nvSpPr>
            <p:spPr bwMode="auto">
              <a:xfrm>
                <a:off x="3764" y="3068"/>
                <a:ext cx="182" cy="181"/>
              </a:xfrm>
              <a:prstGeom prst="ellipse">
                <a:avLst/>
              </a:prstGeom>
              <a:gradFill rotWithShape="1">
                <a:gsLst>
                  <a:gs pos="0">
                    <a:srgbClr val="924900"/>
                  </a:gs>
                  <a:gs pos="100000">
                    <a:srgbClr val="AF7A44"/>
                  </a:gs>
                </a:gsLst>
                <a:path path="shape">
                  <a:fillToRect l="50000" t="50000" r="50000" b="50000"/>
                </a:path>
              </a:gradFill>
              <a:ln w="12700" algn="ctr">
                <a:solidFill>
                  <a:schemeClr val="tx1"/>
                </a:solidFill>
                <a:round/>
                <a:headEnd type="none" w="sm" len="sm"/>
                <a:tailEnd type="none" w="lg" len="med"/>
              </a:ln>
            </p:spPr>
            <p:txBody>
              <a:bodyPr wrap="none" anchor="ctr"/>
              <a:lstStyle/>
              <a:p>
                <a:pPr algn="ctr" eaLnBrk="0" latinLnBrk="0" hangingPunct="0"/>
                <a:r>
                  <a:rPr kumimoji="0" lang="en-US" altLang="ko-KR" sz="1400" b="1">
                    <a:solidFill>
                      <a:schemeClr val="bg1"/>
                    </a:solidFill>
                    <a:latin typeface="Arial" charset="0"/>
                  </a:rPr>
                  <a:t>S</a:t>
                </a:r>
              </a:p>
            </p:txBody>
          </p:sp>
          <p:sp>
            <p:nvSpPr>
              <p:cNvPr id="133" name="Oval 146"/>
              <p:cNvSpPr>
                <a:spLocks noChangeArrowheads="1"/>
              </p:cNvSpPr>
              <p:nvPr/>
            </p:nvSpPr>
            <p:spPr bwMode="auto">
              <a:xfrm>
                <a:off x="3266" y="2568"/>
                <a:ext cx="182" cy="181"/>
              </a:xfrm>
              <a:prstGeom prst="ellipse">
                <a:avLst/>
              </a:prstGeom>
              <a:gradFill rotWithShape="1">
                <a:gsLst>
                  <a:gs pos="0">
                    <a:srgbClr val="924900"/>
                  </a:gs>
                  <a:gs pos="100000">
                    <a:srgbClr val="AF7A44"/>
                  </a:gs>
                </a:gsLst>
                <a:path path="shape">
                  <a:fillToRect l="50000" t="50000" r="50000" b="50000"/>
                </a:path>
              </a:gradFill>
              <a:ln w="12700" algn="ctr">
                <a:solidFill>
                  <a:schemeClr val="tx1"/>
                </a:solidFill>
                <a:round/>
                <a:headEnd type="none" w="sm" len="sm"/>
                <a:tailEnd type="none" w="lg" len="med"/>
              </a:ln>
            </p:spPr>
            <p:txBody>
              <a:bodyPr wrap="none" anchor="ctr"/>
              <a:lstStyle/>
              <a:p>
                <a:pPr algn="ctr" eaLnBrk="0" latinLnBrk="0" hangingPunct="0"/>
                <a:r>
                  <a:rPr kumimoji="0" lang="en-US" altLang="ko-KR" sz="1400" b="1">
                    <a:solidFill>
                      <a:schemeClr val="bg1"/>
                    </a:solidFill>
                    <a:latin typeface="Arial" charset="0"/>
                  </a:rPr>
                  <a:t>S</a:t>
                </a:r>
              </a:p>
            </p:txBody>
          </p:sp>
          <p:sp>
            <p:nvSpPr>
              <p:cNvPr id="134" name="Oval 147"/>
              <p:cNvSpPr>
                <a:spLocks noChangeArrowheads="1"/>
              </p:cNvSpPr>
              <p:nvPr/>
            </p:nvSpPr>
            <p:spPr bwMode="auto">
              <a:xfrm>
                <a:off x="3266" y="3567"/>
                <a:ext cx="182" cy="181"/>
              </a:xfrm>
              <a:prstGeom prst="ellipse">
                <a:avLst/>
              </a:prstGeom>
              <a:gradFill rotWithShape="1">
                <a:gsLst>
                  <a:gs pos="0">
                    <a:srgbClr val="924900"/>
                  </a:gs>
                  <a:gs pos="100000">
                    <a:srgbClr val="AF7A44"/>
                  </a:gs>
                </a:gsLst>
                <a:path path="shape">
                  <a:fillToRect l="50000" t="50000" r="50000" b="50000"/>
                </a:path>
              </a:gradFill>
              <a:ln w="12700" algn="ctr">
                <a:solidFill>
                  <a:schemeClr val="tx1"/>
                </a:solidFill>
                <a:round/>
                <a:headEnd type="none" w="sm" len="sm"/>
                <a:tailEnd type="none" w="lg" len="med"/>
              </a:ln>
            </p:spPr>
            <p:txBody>
              <a:bodyPr wrap="none" anchor="ctr"/>
              <a:lstStyle/>
              <a:p>
                <a:pPr algn="ctr" eaLnBrk="0" latinLnBrk="0" hangingPunct="0"/>
                <a:r>
                  <a:rPr kumimoji="0" lang="en-US" altLang="ko-KR" sz="1400" b="1">
                    <a:solidFill>
                      <a:schemeClr val="bg1"/>
                    </a:solidFill>
                    <a:latin typeface="Arial" charset="0"/>
                  </a:rPr>
                  <a:t>S</a:t>
                </a:r>
              </a:p>
            </p:txBody>
          </p:sp>
          <p:sp>
            <p:nvSpPr>
              <p:cNvPr id="135" name="Line 148"/>
              <p:cNvSpPr>
                <a:spLocks noChangeShapeType="1"/>
              </p:cNvSpPr>
              <p:nvPr/>
            </p:nvSpPr>
            <p:spPr bwMode="auto">
              <a:xfrm flipH="1" flipV="1">
                <a:off x="3401" y="2750"/>
                <a:ext cx="1" cy="318"/>
              </a:xfrm>
              <a:prstGeom prst="line">
                <a:avLst/>
              </a:prstGeom>
              <a:noFill/>
              <a:ln w="38100">
                <a:solidFill>
                  <a:srgbClr val="663300"/>
                </a:solidFill>
                <a:round/>
                <a:headEnd type="triangle" w="med" len="med"/>
                <a:tailEnd type="triangle" w="med" len="med"/>
              </a:ln>
            </p:spPr>
            <p:txBody>
              <a:bodyPr/>
              <a:lstStyle/>
              <a:p>
                <a:endParaRPr lang="en-US"/>
              </a:p>
            </p:txBody>
          </p:sp>
          <p:sp>
            <p:nvSpPr>
              <p:cNvPr id="136" name="Line 149"/>
              <p:cNvSpPr>
                <a:spLocks noChangeShapeType="1"/>
              </p:cNvSpPr>
              <p:nvPr/>
            </p:nvSpPr>
            <p:spPr bwMode="auto">
              <a:xfrm flipH="1">
                <a:off x="3311" y="3249"/>
                <a:ext cx="1" cy="317"/>
              </a:xfrm>
              <a:prstGeom prst="line">
                <a:avLst/>
              </a:prstGeom>
              <a:noFill/>
              <a:ln w="38100">
                <a:solidFill>
                  <a:srgbClr val="663300"/>
                </a:solidFill>
                <a:round/>
                <a:headEnd type="triangle" w="med" len="med"/>
                <a:tailEnd type="triangle" w="med" len="med"/>
              </a:ln>
            </p:spPr>
            <p:txBody>
              <a:bodyPr/>
              <a:lstStyle/>
              <a:p>
                <a:endParaRPr lang="en-US"/>
              </a:p>
            </p:txBody>
          </p:sp>
          <p:sp>
            <p:nvSpPr>
              <p:cNvPr id="137" name="Line 150"/>
              <p:cNvSpPr>
                <a:spLocks noChangeShapeType="1"/>
              </p:cNvSpPr>
              <p:nvPr/>
            </p:nvSpPr>
            <p:spPr bwMode="auto">
              <a:xfrm flipV="1">
                <a:off x="3402" y="3203"/>
                <a:ext cx="363" cy="2"/>
              </a:xfrm>
              <a:prstGeom prst="line">
                <a:avLst/>
              </a:prstGeom>
              <a:noFill/>
              <a:ln w="38100">
                <a:solidFill>
                  <a:srgbClr val="663300"/>
                </a:solidFill>
                <a:round/>
                <a:headEnd type="triangle" w="med" len="med"/>
                <a:tailEnd type="triangle" w="med" len="med"/>
              </a:ln>
            </p:spPr>
            <p:txBody>
              <a:bodyPr/>
              <a:lstStyle/>
              <a:p>
                <a:endParaRPr lang="en-US"/>
              </a:p>
            </p:txBody>
          </p:sp>
          <p:sp>
            <p:nvSpPr>
              <p:cNvPr id="138" name="Line 151"/>
              <p:cNvSpPr>
                <a:spLocks noChangeShapeType="1"/>
              </p:cNvSpPr>
              <p:nvPr/>
            </p:nvSpPr>
            <p:spPr bwMode="auto">
              <a:xfrm flipH="1" flipV="1">
                <a:off x="3311" y="2750"/>
                <a:ext cx="1" cy="317"/>
              </a:xfrm>
              <a:prstGeom prst="line">
                <a:avLst/>
              </a:prstGeom>
              <a:noFill/>
              <a:ln w="38100">
                <a:solidFill>
                  <a:srgbClr val="00B050"/>
                </a:solidFill>
                <a:prstDash val="sysDot"/>
                <a:round/>
                <a:headEnd type="none" w="sm" len="sm"/>
                <a:tailEnd type="triangle" w="med" len="med"/>
              </a:ln>
            </p:spPr>
            <p:txBody>
              <a:bodyPr/>
              <a:lstStyle/>
              <a:p>
                <a:endParaRPr lang="en-US"/>
              </a:p>
            </p:txBody>
          </p:sp>
          <p:sp>
            <p:nvSpPr>
              <p:cNvPr id="139" name="Line 152"/>
              <p:cNvSpPr>
                <a:spLocks noChangeShapeType="1"/>
              </p:cNvSpPr>
              <p:nvPr/>
            </p:nvSpPr>
            <p:spPr bwMode="auto">
              <a:xfrm>
                <a:off x="3447" y="3112"/>
                <a:ext cx="318" cy="0"/>
              </a:xfrm>
              <a:prstGeom prst="line">
                <a:avLst/>
              </a:prstGeom>
              <a:noFill/>
              <a:ln w="38100">
                <a:solidFill>
                  <a:srgbClr val="00CC66"/>
                </a:solidFill>
                <a:prstDash val="sysDot"/>
                <a:round/>
                <a:headEnd type="none" w="sm" len="sm"/>
                <a:tailEnd type="triangle" w="med" len="med"/>
              </a:ln>
            </p:spPr>
            <p:txBody>
              <a:bodyPr/>
              <a:lstStyle/>
              <a:p>
                <a:endParaRPr lang="en-US"/>
              </a:p>
            </p:txBody>
          </p:sp>
          <p:sp>
            <p:nvSpPr>
              <p:cNvPr id="140" name="Line 153"/>
              <p:cNvSpPr>
                <a:spLocks noChangeShapeType="1"/>
              </p:cNvSpPr>
              <p:nvPr/>
            </p:nvSpPr>
            <p:spPr bwMode="auto">
              <a:xfrm>
                <a:off x="3402" y="3249"/>
                <a:ext cx="0" cy="318"/>
              </a:xfrm>
              <a:prstGeom prst="line">
                <a:avLst/>
              </a:prstGeom>
              <a:noFill/>
              <a:ln w="38100">
                <a:solidFill>
                  <a:srgbClr val="00B050"/>
                </a:solidFill>
                <a:prstDash val="sysDot"/>
                <a:round/>
                <a:headEnd type="none" w="sm" len="sm"/>
                <a:tailEnd type="triangle" w="med" len="med"/>
              </a:ln>
            </p:spPr>
            <p:txBody>
              <a:bodyPr/>
              <a:lstStyle/>
              <a:p>
                <a:endParaRPr lang="en-US"/>
              </a:p>
            </p:txBody>
          </p:sp>
          <p:sp>
            <p:nvSpPr>
              <p:cNvPr id="141" name="Freeform 154"/>
              <p:cNvSpPr>
                <a:spLocks/>
              </p:cNvSpPr>
              <p:nvPr/>
            </p:nvSpPr>
            <p:spPr bwMode="auto">
              <a:xfrm>
                <a:off x="3129" y="2341"/>
                <a:ext cx="975" cy="1580"/>
              </a:xfrm>
              <a:custGeom>
                <a:avLst/>
                <a:gdLst>
                  <a:gd name="T0" fmla="*/ 7 w 975"/>
                  <a:gd name="T1" fmla="*/ 741 h 1580"/>
                  <a:gd name="T2" fmla="*/ 98 w 975"/>
                  <a:gd name="T3" fmla="*/ 106 h 1580"/>
                  <a:gd name="T4" fmla="*/ 461 w 975"/>
                  <a:gd name="T5" fmla="*/ 106 h 1580"/>
                  <a:gd name="T6" fmla="*/ 960 w 975"/>
                  <a:gd name="T7" fmla="*/ 741 h 1580"/>
                  <a:gd name="T8" fmla="*/ 551 w 975"/>
                  <a:gd name="T9" fmla="*/ 1421 h 1580"/>
                  <a:gd name="T10" fmla="*/ 143 w 975"/>
                  <a:gd name="T11" fmla="*/ 1467 h 1580"/>
                  <a:gd name="T12" fmla="*/ 7 w 975"/>
                  <a:gd name="T13" fmla="*/ 741 h 1580"/>
                  <a:gd name="T14" fmla="*/ 0 60000 65536"/>
                  <a:gd name="T15" fmla="*/ 0 60000 65536"/>
                  <a:gd name="T16" fmla="*/ 0 60000 65536"/>
                  <a:gd name="T17" fmla="*/ 0 60000 65536"/>
                  <a:gd name="T18" fmla="*/ 0 60000 65536"/>
                  <a:gd name="T19" fmla="*/ 0 60000 65536"/>
                  <a:gd name="T20" fmla="*/ 0 60000 65536"/>
                  <a:gd name="T21" fmla="*/ 0 w 975"/>
                  <a:gd name="T22" fmla="*/ 0 h 1580"/>
                  <a:gd name="T23" fmla="*/ 975 w 975"/>
                  <a:gd name="T24" fmla="*/ 1580 h 158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75" h="1580">
                    <a:moveTo>
                      <a:pt x="7" y="741"/>
                    </a:moveTo>
                    <a:cubicBezTo>
                      <a:pt x="0" y="514"/>
                      <a:pt x="22" y="212"/>
                      <a:pt x="98" y="106"/>
                    </a:cubicBezTo>
                    <a:cubicBezTo>
                      <a:pt x="174" y="0"/>
                      <a:pt x="317" y="0"/>
                      <a:pt x="461" y="106"/>
                    </a:cubicBezTo>
                    <a:cubicBezTo>
                      <a:pt x="605" y="212"/>
                      <a:pt x="945" y="522"/>
                      <a:pt x="960" y="741"/>
                    </a:cubicBezTo>
                    <a:cubicBezTo>
                      <a:pt x="975" y="960"/>
                      <a:pt x="687" y="1300"/>
                      <a:pt x="551" y="1421"/>
                    </a:cubicBezTo>
                    <a:cubicBezTo>
                      <a:pt x="415" y="1542"/>
                      <a:pt x="234" y="1580"/>
                      <a:pt x="143" y="1467"/>
                    </a:cubicBezTo>
                    <a:cubicBezTo>
                      <a:pt x="52" y="1354"/>
                      <a:pt x="14" y="968"/>
                      <a:pt x="7" y="741"/>
                    </a:cubicBezTo>
                    <a:close/>
                  </a:path>
                </a:pathLst>
              </a:custGeom>
              <a:noFill/>
              <a:ln w="12700" cap="flat" cmpd="sng">
                <a:solidFill>
                  <a:schemeClr val="tx1"/>
                </a:solidFill>
                <a:prstDash val="solid"/>
                <a:round/>
                <a:headEnd type="none" w="sm" len="sm"/>
                <a:tailEnd type="none" w="lg" len="med"/>
              </a:ln>
            </p:spPr>
            <p:txBody>
              <a:bodyPr/>
              <a:lstStyle/>
              <a:p>
                <a:endParaRPr lang="en-US"/>
              </a:p>
            </p:txBody>
          </p:sp>
        </p:grpSp>
      </p:grpSp>
      <p:grpSp>
        <p:nvGrpSpPr>
          <p:cNvPr id="142" name="Group 157"/>
          <p:cNvGrpSpPr>
            <a:grpSpLocks/>
          </p:cNvGrpSpPr>
          <p:nvPr/>
        </p:nvGrpSpPr>
        <p:grpSpPr bwMode="auto">
          <a:xfrm>
            <a:off x="5257307" y="4612096"/>
            <a:ext cx="2263182" cy="1728788"/>
            <a:chOff x="3455" y="2432"/>
            <a:chExt cx="1825" cy="1580"/>
          </a:xfrm>
        </p:grpSpPr>
        <p:sp>
          <p:nvSpPr>
            <p:cNvPr id="143" name="Line 158"/>
            <p:cNvSpPr>
              <a:spLocks noChangeShapeType="1"/>
            </p:cNvSpPr>
            <p:nvPr/>
          </p:nvSpPr>
          <p:spPr bwMode="auto">
            <a:xfrm>
              <a:off x="3455" y="3092"/>
              <a:ext cx="1021" cy="0"/>
            </a:xfrm>
            <a:prstGeom prst="line">
              <a:avLst/>
            </a:prstGeom>
            <a:noFill/>
            <a:ln w="38100">
              <a:solidFill>
                <a:srgbClr val="00B050"/>
              </a:solidFill>
              <a:prstDash val="sysDot"/>
              <a:round/>
              <a:headEnd type="triangle" w="med" len="med"/>
              <a:tailEnd type="triangle" w="med" len="med"/>
            </a:ln>
          </p:spPr>
          <p:txBody>
            <a:bodyPr/>
            <a:lstStyle/>
            <a:p>
              <a:endParaRPr lang="en-US"/>
            </a:p>
          </p:txBody>
        </p:sp>
        <p:grpSp>
          <p:nvGrpSpPr>
            <p:cNvPr id="144" name="Group 159"/>
            <p:cNvGrpSpPr>
              <a:grpSpLocks/>
            </p:cNvGrpSpPr>
            <p:nvPr/>
          </p:nvGrpSpPr>
          <p:grpSpPr bwMode="auto">
            <a:xfrm rot="861294">
              <a:off x="4303" y="2432"/>
              <a:ext cx="975" cy="1580"/>
              <a:chOff x="4218" y="2386"/>
              <a:chExt cx="975" cy="1580"/>
            </a:xfrm>
          </p:grpSpPr>
          <p:sp>
            <p:nvSpPr>
              <p:cNvPr id="145" name="Oval 160"/>
              <p:cNvSpPr>
                <a:spLocks noChangeArrowheads="1"/>
              </p:cNvSpPr>
              <p:nvPr/>
            </p:nvSpPr>
            <p:spPr bwMode="auto">
              <a:xfrm>
                <a:off x="4355" y="3068"/>
                <a:ext cx="182" cy="181"/>
              </a:xfrm>
              <a:prstGeom prst="ellipse">
                <a:avLst/>
              </a:prstGeom>
              <a:gradFill rotWithShape="1">
                <a:gsLst>
                  <a:gs pos="0">
                    <a:srgbClr val="2F002F"/>
                  </a:gs>
                  <a:gs pos="100000">
                    <a:srgbClr val="660066"/>
                  </a:gs>
                </a:gsLst>
                <a:path path="shape">
                  <a:fillToRect l="50000" t="50000" r="50000" b="50000"/>
                </a:path>
              </a:gradFill>
              <a:ln w="12700" algn="ctr">
                <a:solidFill>
                  <a:schemeClr val="tx1"/>
                </a:solidFill>
                <a:round/>
                <a:headEnd type="none" w="sm" len="sm"/>
                <a:tailEnd type="none" w="lg" len="med"/>
              </a:ln>
            </p:spPr>
            <p:txBody>
              <a:bodyPr wrap="none" anchor="ctr"/>
              <a:lstStyle/>
              <a:p>
                <a:pPr algn="ctr" eaLnBrk="0" latinLnBrk="0" hangingPunct="0"/>
                <a:r>
                  <a:rPr kumimoji="0" lang="en-US" altLang="ko-KR" sz="1400" b="1">
                    <a:solidFill>
                      <a:schemeClr val="bg1"/>
                    </a:solidFill>
                    <a:latin typeface="Arial" charset="0"/>
                  </a:rPr>
                  <a:t>M</a:t>
                </a:r>
              </a:p>
            </p:txBody>
          </p:sp>
          <p:sp>
            <p:nvSpPr>
              <p:cNvPr id="146" name="Oval 161"/>
              <p:cNvSpPr>
                <a:spLocks noChangeArrowheads="1"/>
              </p:cNvSpPr>
              <p:nvPr/>
            </p:nvSpPr>
            <p:spPr bwMode="auto">
              <a:xfrm>
                <a:off x="4853" y="3068"/>
                <a:ext cx="182" cy="181"/>
              </a:xfrm>
              <a:prstGeom prst="ellipse">
                <a:avLst/>
              </a:prstGeom>
              <a:gradFill rotWithShape="1">
                <a:gsLst>
                  <a:gs pos="0">
                    <a:srgbClr val="CC00CC"/>
                  </a:gs>
                  <a:gs pos="100000">
                    <a:srgbClr val="5E005E"/>
                  </a:gs>
                </a:gsLst>
                <a:path path="shape">
                  <a:fillToRect l="50000" t="50000" r="50000" b="50000"/>
                </a:path>
              </a:gradFill>
              <a:ln w="12700" algn="ctr">
                <a:solidFill>
                  <a:schemeClr val="tx1"/>
                </a:solidFill>
                <a:round/>
                <a:headEnd type="none" w="sm" len="sm"/>
                <a:tailEnd type="none" w="lg" len="med"/>
              </a:ln>
            </p:spPr>
            <p:txBody>
              <a:bodyPr wrap="none" anchor="ctr"/>
              <a:lstStyle/>
              <a:p>
                <a:pPr algn="ctr" eaLnBrk="0" latinLnBrk="0" hangingPunct="0"/>
                <a:r>
                  <a:rPr kumimoji="0" lang="en-US" altLang="ko-KR" sz="1400" b="1">
                    <a:solidFill>
                      <a:schemeClr val="bg1"/>
                    </a:solidFill>
                    <a:latin typeface="Arial" charset="0"/>
                  </a:rPr>
                  <a:t>S</a:t>
                </a:r>
              </a:p>
            </p:txBody>
          </p:sp>
          <p:sp>
            <p:nvSpPr>
              <p:cNvPr id="147" name="Oval 162"/>
              <p:cNvSpPr>
                <a:spLocks noChangeArrowheads="1"/>
              </p:cNvSpPr>
              <p:nvPr/>
            </p:nvSpPr>
            <p:spPr bwMode="auto">
              <a:xfrm>
                <a:off x="4355" y="2568"/>
                <a:ext cx="182" cy="181"/>
              </a:xfrm>
              <a:prstGeom prst="ellipse">
                <a:avLst/>
              </a:prstGeom>
              <a:gradFill rotWithShape="1">
                <a:gsLst>
                  <a:gs pos="0">
                    <a:srgbClr val="CC00CC"/>
                  </a:gs>
                  <a:gs pos="100000">
                    <a:srgbClr val="5E005E"/>
                  </a:gs>
                </a:gsLst>
                <a:path path="shape">
                  <a:fillToRect l="50000" t="50000" r="50000" b="50000"/>
                </a:path>
              </a:gradFill>
              <a:ln w="12700" algn="ctr">
                <a:solidFill>
                  <a:schemeClr val="tx1"/>
                </a:solidFill>
                <a:round/>
                <a:headEnd type="none" w="sm" len="sm"/>
                <a:tailEnd type="none" w="lg" len="med"/>
              </a:ln>
            </p:spPr>
            <p:txBody>
              <a:bodyPr wrap="none" anchor="ctr"/>
              <a:lstStyle/>
              <a:p>
                <a:pPr algn="ctr" eaLnBrk="0" latinLnBrk="0" hangingPunct="0"/>
                <a:r>
                  <a:rPr kumimoji="0" lang="en-US" altLang="ko-KR" sz="1400" b="1">
                    <a:solidFill>
                      <a:schemeClr val="bg1"/>
                    </a:solidFill>
                    <a:latin typeface="Arial" charset="0"/>
                  </a:rPr>
                  <a:t>S</a:t>
                </a:r>
              </a:p>
            </p:txBody>
          </p:sp>
          <p:sp>
            <p:nvSpPr>
              <p:cNvPr id="148" name="Oval 163"/>
              <p:cNvSpPr>
                <a:spLocks noChangeArrowheads="1"/>
              </p:cNvSpPr>
              <p:nvPr/>
            </p:nvSpPr>
            <p:spPr bwMode="auto">
              <a:xfrm>
                <a:off x="4355" y="3567"/>
                <a:ext cx="182" cy="181"/>
              </a:xfrm>
              <a:prstGeom prst="ellipse">
                <a:avLst/>
              </a:prstGeom>
              <a:gradFill rotWithShape="1">
                <a:gsLst>
                  <a:gs pos="0">
                    <a:srgbClr val="CC00CC"/>
                  </a:gs>
                  <a:gs pos="100000">
                    <a:srgbClr val="5E005E"/>
                  </a:gs>
                </a:gsLst>
                <a:path path="shape">
                  <a:fillToRect l="50000" t="50000" r="50000" b="50000"/>
                </a:path>
              </a:gradFill>
              <a:ln w="12700" algn="ctr">
                <a:solidFill>
                  <a:schemeClr val="tx1"/>
                </a:solidFill>
                <a:round/>
                <a:headEnd type="none" w="sm" len="sm"/>
                <a:tailEnd type="none" w="lg" len="med"/>
              </a:ln>
            </p:spPr>
            <p:txBody>
              <a:bodyPr wrap="none" anchor="ctr"/>
              <a:lstStyle/>
              <a:p>
                <a:pPr algn="ctr" eaLnBrk="0" latinLnBrk="0" hangingPunct="0"/>
                <a:r>
                  <a:rPr kumimoji="0" lang="en-US" altLang="ko-KR" sz="1400" b="1">
                    <a:solidFill>
                      <a:schemeClr val="bg1"/>
                    </a:solidFill>
                    <a:latin typeface="Arial" charset="0"/>
                  </a:rPr>
                  <a:t>S</a:t>
                </a:r>
              </a:p>
            </p:txBody>
          </p:sp>
          <p:sp>
            <p:nvSpPr>
              <p:cNvPr id="149" name="Line 164"/>
              <p:cNvSpPr>
                <a:spLocks noChangeShapeType="1"/>
              </p:cNvSpPr>
              <p:nvPr/>
            </p:nvSpPr>
            <p:spPr bwMode="auto">
              <a:xfrm>
                <a:off x="4491" y="3248"/>
                <a:ext cx="0" cy="318"/>
              </a:xfrm>
              <a:prstGeom prst="line">
                <a:avLst/>
              </a:prstGeom>
              <a:noFill/>
              <a:ln w="38100">
                <a:solidFill>
                  <a:srgbClr val="00B050"/>
                </a:solidFill>
                <a:prstDash val="sysDot"/>
                <a:round/>
                <a:headEnd type="none" w="sm" len="sm"/>
                <a:tailEnd type="triangle" w="med" len="med"/>
              </a:ln>
            </p:spPr>
            <p:txBody>
              <a:bodyPr/>
              <a:lstStyle/>
              <a:p>
                <a:endParaRPr lang="en-US"/>
              </a:p>
            </p:txBody>
          </p:sp>
          <p:sp>
            <p:nvSpPr>
              <p:cNvPr id="150" name="Line 165"/>
              <p:cNvSpPr>
                <a:spLocks noChangeShapeType="1"/>
              </p:cNvSpPr>
              <p:nvPr/>
            </p:nvSpPr>
            <p:spPr bwMode="auto">
              <a:xfrm flipH="1" flipV="1">
                <a:off x="4490" y="2750"/>
                <a:ext cx="1" cy="318"/>
              </a:xfrm>
              <a:prstGeom prst="line">
                <a:avLst/>
              </a:prstGeom>
              <a:noFill/>
              <a:ln w="38100">
                <a:solidFill>
                  <a:srgbClr val="660066"/>
                </a:solidFill>
                <a:round/>
                <a:headEnd type="triangle" w="med" len="med"/>
                <a:tailEnd type="triangle" w="med" len="med"/>
              </a:ln>
            </p:spPr>
            <p:txBody>
              <a:bodyPr/>
              <a:lstStyle/>
              <a:p>
                <a:endParaRPr lang="en-US"/>
              </a:p>
            </p:txBody>
          </p:sp>
          <p:sp>
            <p:nvSpPr>
              <p:cNvPr id="151" name="Line 166"/>
              <p:cNvSpPr>
                <a:spLocks noChangeShapeType="1"/>
              </p:cNvSpPr>
              <p:nvPr/>
            </p:nvSpPr>
            <p:spPr bwMode="auto">
              <a:xfrm flipH="1">
                <a:off x="4400" y="3249"/>
                <a:ext cx="1" cy="317"/>
              </a:xfrm>
              <a:prstGeom prst="line">
                <a:avLst/>
              </a:prstGeom>
              <a:noFill/>
              <a:ln w="38100">
                <a:solidFill>
                  <a:srgbClr val="660066"/>
                </a:solidFill>
                <a:round/>
                <a:headEnd type="triangle" w="med" len="med"/>
                <a:tailEnd type="triangle" w="med" len="med"/>
              </a:ln>
            </p:spPr>
            <p:txBody>
              <a:bodyPr/>
              <a:lstStyle/>
              <a:p>
                <a:endParaRPr lang="en-US"/>
              </a:p>
            </p:txBody>
          </p:sp>
          <p:sp>
            <p:nvSpPr>
              <p:cNvPr id="152" name="Line 167"/>
              <p:cNvSpPr>
                <a:spLocks noChangeShapeType="1"/>
              </p:cNvSpPr>
              <p:nvPr/>
            </p:nvSpPr>
            <p:spPr bwMode="auto">
              <a:xfrm flipV="1">
                <a:off x="4491" y="3203"/>
                <a:ext cx="363" cy="2"/>
              </a:xfrm>
              <a:prstGeom prst="line">
                <a:avLst/>
              </a:prstGeom>
              <a:noFill/>
              <a:ln w="38100">
                <a:solidFill>
                  <a:srgbClr val="660066"/>
                </a:solidFill>
                <a:round/>
                <a:headEnd type="triangle" w="med" len="med"/>
                <a:tailEnd type="triangle" w="med" len="med"/>
              </a:ln>
            </p:spPr>
            <p:txBody>
              <a:bodyPr/>
              <a:lstStyle/>
              <a:p>
                <a:endParaRPr lang="en-US"/>
              </a:p>
            </p:txBody>
          </p:sp>
          <p:sp>
            <p:nvSpPr>
              <p:cNvPr id="153" name="Line 168"/>
              <p:cNvSpPr>
                <a:spLocks noChangeShapeType="1"/>
              </p:cNvSpPr>
              <p:nvPr/>
            </p:nvSpPr>
            <p:spPr bwMode="auto">
              <a:xfrm flipH="1" flipV="1">
                <a:off x="4400" y="2750"/>
                <a:ext cx="1" cy="317"/>
              </a:xfrm>
              <a:prstGeom prst="line">
                <a:avLst/>
              </a:prstGeom>
              <a:noFill/>
              <a:ln w="38100">
                <a:solidFill>
                  <a:srgbClr val="00B050"/>
                </a:solidFill>
                <a:prstDash val="sysDot"/>
                <a:round/>
                <a:headEnd type="none" w="sm" len="sm"/>
                <a:tailEnd type="triangle" w="med" len="med"/>
              </a:ln>
            </p:spPr>
            <p:txBody>
              <a:bodyPr/>
              <a:lstStyle/>
              <a:p>
                <a:endParaRPr lang="en-US"/>
              </a:p>
            </p:txBody>
          </p:sp>
          <p:sp>
            <p:nvSpPr>
              <p:cNvPr id="154" name="Line 169"/>
              <p:cNvSpPr>
                <a:spLocks noChangeShapeType="1"/>
              </p:cNvSpPr>
              <p:nvPr/>
            </p:nvSpPr>
            <p:spPr bwMode="auto">
              <a:xfrm>
                <a:off x="4536" y="3112"/>
                <a:ext cx="318" cy="0"/>
              </a:xfrm>
              <a:prstGeom prst="line">
                <a:avLst/>
              </a:prstGeom>
              <a:noFill/>
              <a:ln w="38100">
                <a:solidFill>
                  <a:srgbClr val="00B050"/>
                </a:solidFill>
                <a:prstDash val="sysDot"/>
                <a:round/>
                <a:headEnd type="none" w="sm" len="sm"/>
                <a:tailEnd type="triangle" w="med" len="med"/>
              </a:ln>
            </p:spPr>
            <p:txBody>
              <a:bodyPr/>
              <a:lstStyle/>
              <a:p>
                <a:endParaRPr lang="en-US"/>
              </a:p>
            </p:txBody>
          </p:sp>
          <p:sp>
            <p:nvSpPr>
              <p:cNvPr id="155" name="Freeform 170"/>
              <p:cNvSpPr>
                <a:spLocks/>
              </p:cNvSpPr>
              <p:nvPr/>
            </p:nvSpPr>
            <p:spPr bwMode="auto">
              <a:xfrm>
                <a:off x="4218" y="2386"/>
                <a:ext cx="975" cy="1580"/>
              </a:xfrm>
              <a:custGeom>
                <a:avLst/>
                <a:gdLst>
                  <a:gd name="T0" fmla="*/ 7 w 975"/>
                  <a:gd name="T1" fmla="*/ 741 h 1580"/>
                  <a:gd name="T2" fmla="*/ 98 w 975"/>
                  <a:gd name="T3" fmla="*/ 106 h 1580"/>
                  <a:gd name="T4" fmla="*/ 461 w 975"/>
                  <a:gd name="T5" fmla="*/ 106 h 1580"/>
                  <a:gd name="T6" fmla="*/ 960 w 975"/>
                  <a:gd name="T7" fmla="*/ 741 h 1580"/>
                  <a:gd name="T8" fmla="*/ 551 w 975"/>
                  <a:gd name="T9" fmla="*/ 1421 h 1580"/>
                  <a:gd name="T10" fmla="*/ 143 w 975"/>
                  <a:gd name="T11" fmla="*/ 1467 h 1580"/>
                  <a:gd name="T12" fmla="*/ 7 w 975"/>
                  <a:gd name="T13" fmla="*/ 741 h 1580"/>
                  <a:gd name="T14" fmla="*/ 0 60000 65536"/>
                  <a:gd name="T15" fmla="*/ 0 60000 65536"/>
                  <a:gd name="T16" fmla="*/ 0 60000 65536"/>
                  <a:gd name="T17" fmla="*/ 0 60000 65536"/>
                  <a:gd name="T18" fmla="*/ 0 60000 65536"/>
                  <a:gd name="T19" fmla="*/ 0 60000 65536"/>
                  <a:gd name="T20" fmla="*/ 0 60000 65536"/>
                  <a:gd name="T21" fmla="*/ 0 w 975"/>
                  <a:gd name="T22" fmla="*/ 0 h 1580"/>
                  <a:gd name="T23" fmla="*/ 975 w 975"/>
                  <a:gd name="T24" fmla="*/ 1580 h 158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75" h="1580">
                    <a:moveTo>
                      <a:pt x="7" y="741"/>
                    </a:moveTo>
                    <a:cubicBezTo>
                      <a:pt x="0" y="514"/>
                      <a:pt x="22" y="212"/>
                      <a:pt x="98" y="106"/>
                    </a:cubicBezTo>
                    <a:cubicBezTo>
                      <a:pt x="174" y="0"/>
                      <a:pt x="317" y="0"/>
                      <a:pt x="461" y="106"/>
                    </a:cubicBezTo>
                    <a:cubicBezTo>
                      <a:pt x="605" y="212"/>
                      <a:pt x="945" y="522"/>
                      <a:pt x="960" y="741"/>
                    </a:cubicBezTo>
                    <a:cubicBezTo>
                      <a:pt x="975" y="960"/>
                      <a:pt x="687" y="1300"/>
                      <a:pt x="551" y="1421"/>
                    </a:cubicBezTo>
                    <a:cubicBezTo>
                      <a:pt x="415" y="1542"/>
                      <a:pt x="234" y="1580"/>
                      <a:pt x="143" y="1467"/>
                    </a:cubicBezTo>
                    <a:cubicBezTo>
                      <a:pt x="52" y="1354"/>
                      <a:pt x="14" y="968"/>
                      <a:pt x="7" y="741"/>
                    </a:cubicBezTo>
                    <a:close/>
                  </a:path>
                </a:pathLst>
              </a:custGeom>
              <a:noFill/>
              <a:ln w="12700" cap="flat" cmpd="sng">
                <a:solidFill>
                  <a:schemeClr val="tx1"/>
                </a:solidFill>
                <a:prstDash val="solid"/>
                <a:round/>
                <a:headEnd type="none" w="sm" len="sm"/>
                <a:tailEnd type="none" w="lg" len="med"/>
              </a:ln>
            </p:spPr>
            <p:txBody>
              <a:bodyPr/>
              <a:lstStyle/>
              <a:p>
                <a:endParaRPr lang="en-US"/>
              </a:p>
            </p:txBody>
          </p:sp>
        </p:grpSp>
      </p:grpSp>
      <p:sp>
        <p:nvSpPr>
          <p:cNvPr id="157" name="Line 158"/>
          <p:cNvSpPr>
            <a:spLocks noChangeShapeType="1"/>
          </p:cNvSpPr>
          <p:nvPr/>
        </p:nvSpPr>
        <p:spPr bwMode="auto">
          <a:xfrm>
            <a:off x="5257800" y="5410200"/>
            <a:ext cx="1266142" cy="0"/>
          </a:xfrm>
          <a:prstGeom prst="line">
            <a:avLst/>
          </a:prstGeom>
          <a:noFill/>
          <a:ln w="38100">
            <a:solidFill>
              <a:srgbClr val="FF0000"/>
            </a:solidFill>
            <a:prstDash val="solid"/>
            <a:round/>
            <a:headEnd type="triangle" w="med" len="med"/>
            <a:tailEnd type="triangle" w="med" len="med"/>
          </a:ln>
        </p:spPr>
        <p:txBody>
          <a:bodyPr/>
          <a:lstStyle/>
          <a:p>
            <a:endParaRPr lang="en-US"/>
          </a:p>
        </p:txBody>
      </p:sp>
      <p:sp>
        <p:nvSpPr>
          <p:cNvPr id="158" name="Line 158"/>
          <p:cNvSpPr>
            <a:spLocks noChangeShapeType="1"/>
          </p:cNvSpPr>
          <p:nvPr/>
        </p:nvSpPr>
        <p:spPr bwMode="auto">
          <a:xfrm>
            <a:off x="3810000" y="5410200"/>
            <a:ext cx="1266142" cy="0"/>
          </a:xfrm>
          <a:prstGeom prst="line">
            <a:avLst/>
          </a:prstGeom>
          <a:noFill/>
          <a:ln w="38100">
            <a:solidFill>
              <a:srgbClr val="FF0000"/>
            </a:solidFill>
            <a:prstDash val="solid"/>
            <a:round/>
            <a:headEnd type="triangle" w="med" len="med"/>
            <a:tailEnd type="triangle" w="med" len="med"/>
          </a:ln>
        </p:spPr>
        <p:txBody>
          <a:bodyPr/>
          <a:lstStyle/>
          <a:p>
            <a:endParaRPr lang="en-US"/>
          </a:p>
        </p:txBody>
      </p:sp>
      <p:sp>
        <p:nvSpPr>
          <p:cNvPr id="159" name="Line 158"/>
          <p:cNvSpPr>
            <a:spLocks noChangeShapeType="1"/>
          </p:cNvSpPr>
          <p:nvPr/>
        </p:nvSpPr>
        <p:spPr bwMode="auto">
          <a:xfrm>
            <a:off x="2362200" y="5410200"/>
            <a:ext cx="1266142" cy="0"/>
          </a:xfrm>
          <a:prstGeom prst="line">
            <a:avLst/>
          </a:prstGeom>
          <a:noFill/>
          <a:ln w="38100">
            <a:solidFill>
              <a:srgbClr val="FF0000"/>
            </a:solidFill>
            <a:prstDash val="solid"/>
            <a:round/>
            <a:headEnd type="triangle" w="med" len="med"/>
            <a:tailEnd type="triangle" w="med" len="med"/>
          </a:ln>
        </p:spPr>
        <p:txBody>
          <a:bodyPr/>
          <a:lstStyle/>
          <a:p>
            <a:endParaRPr lang="en-US"/>
          </a:p>
        </p:txBody>
      </p:sp>
      <p:cxnSp>
        <p:nvCxnSpPr>
          <p:cNvPr id="163" name="Straight Arrow Connector 162"/>
          <p:cNvCxnSpPr/>
          <p:nvPr/>
        </p:nvCxnSpPr>
        <p:spPr>
          <a:xfrm>
            <a:off x="1981200" y="6248400"/>
            <a:ext cx="5029200" cy="1588"/>
          </a:xfrm>
          <a:prstGeom prst="straightConnector1">
            <a:avLst/>
          </a:prstGeom>
          <a:ln w="38100">
            <a:solidFill>
              <a:srgbClr val="FF0000"/>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2" name="Line 168"/>
          <p:cNvSpPr>
            <a:spLocks noChangeShapeType="1"/>
          </p:cNvSpPr>
          <p:nvPr/>
        </p:nvSpPr>
        <p:spPr bwMode="auto">
          <a:xfrm rot="861294" flipV="1">
            <a:off x="7322336" y="4591523"/>
            <a:ext cx="442927" cy="113350"/>
          </a:xfrm>
          <a:prstGeom prst="line">
            <a:avLst/>
          </a:prstGeom>
          <a:noFill/>
          <a:ln w="38100">
            <a:solidFill>
              <a:srgbClr val="00B050"/>
            </a:solidFill>
            <a:prstDash val="sysDot"/>
            <a:round/>
            <a:headEnd type="none" w="sm" len="sm"/>
            <a:tailEnd type="triangle" w="med" len="med"/>
          </a:ln>
        </p:spPr>
        <p:txBody>
          <a:bodyPr/>
          <a:lstStyle/>
          <a:p>
            <a:endParaRPr lang="en-US"/>
          </a:p>
        </p:txBody>
      </p:sp>
      <p:sp>
        <p:nvSpPr>
          <p:cNvPr id="73" name="Line 158"/>
          <p:cNvSpPr>
            <a:spLocks noChangeShapeType="1"/>
          </p:cNvSpPr>
          <p:nvPr/>
        </p:nvSpPr>
        <p:spPr bwMode="auto">
          <a:xfrm>
            <a:off x="7315200" y="4800600"/>
            <a:ext cx="457201" cy="0"/>
          </a:xfrm>
          <a:prstGeom prst="line">
            <a:avLst/>
          </a:prstGeom>
          <a:noFill/>
          <a:ln w="38100">
            <a:solidFill>
              <a:srgbClr val="FF0000"/>
            </a:solidFill>
            <a:prstDash val="solid"/>
            <a:round/>
            <a:headEnd type="triangle" w="med" len="med"/>
            <a:tailEnd type="triangle" w="med" len="med"/>
          </a:ln>
        </p:spPr>
        <p:txBody>
          <a:bodyPr/>
          <a:lstStyle/>
          <a:p>
            <a:endParaRPr lang="en-US"/>
          </a:p>
        </p:txBody>
      </p:sp>
      <p:sp>
        <p:nvSpPr>
          <p:cNvPr id="74" name="TextBox 73"/>
          <p:cNvSpPr txBox="1"/>
          <p:nvPr/>
        </p:nvSpPr>
        <p:spPr>
          <a:xfrm>
            <a:off x="7772400" y="4495800"/>
            <a:ext cx="1371600" cy="769441"/>
          </a:xfrm>
          <a:prstGeom prst="rect">
            <a:avLst/>
          </a:prstGeom>
          <a:noFill/>
        </p:spPr>
        <p:txBody>
          <a:bodyPr wrap="square" rtlCol="0">
            <a:spAutoFit/>
          </a:bodyPr>
          <a:lstStyle/>
          <a:p>
            <a:r>
              <a:rPr lang="en-US" sz="1400" b="1" dirty="0" smtClean="0">
                <a:solidFill>
                  <a:srgbClr val="00B050"/>
                </a:solidFill>
              </a:rPr>
              <a:t>: Common sync</a:t>
            </a:r>
          </a:p>
          <a:p>
            <a:pPr>
              <a:lnSpc>
                <a:spcPts val="1200"/>
              </a:lnSpc>
            </a:pPr>
            <a:r>
              <a:rPr lang="en-US" sz="1400" b="1" dirty="0" smtClean="0">
                <a:solidFill>
                  <a:srgbClr val="FF0000"/>
                </a:solidFill>
              </a:rPr>
              <a:t>: Data exchange      between PSC managers</a:t>
            </a:r>
            <a:endParaRPr lang="en-US" sz="1400" b="1" dirty="0">
              <a:solidFill>
                <a:srgbClr val="FF0000"/>
              </a:solidFill>
            </a:endParaRPr>
          </a:p>
        </p:txBody>
      </p:sp>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a:bodyPr>
          <a:lstStyle/>
          <a:p>
            <a:pPr>
              <a:lnSpc>
                <a:spcPts val="3000"/>
              </a:lnSpc>
            </a:pPr>
            <a:r>
              <a:rPr lang="en-US" sz="3200" b="1" i="1" smtClean="0">
                <a:solidFill>
                  <a:srgbClr val="FF0000"/>
                </a:solidFill>
                <a:cs typeface="Times New Roman" pitchFamily="18" charset="0"/>
              </a:rPr>
              <a:t>SYNCHRONIZATION THROUGHOUT A REGION</a:t>
            </a:r>
            <a:endParaRPr lang="en-US" sz="3200" b="1" i="1">
              <a:solidFill>
                <a:srgbClr val="FF0000"/>
              </a:solidFill>
              <a:cs typeface="Times New Roman" pitchFamily="18" charset="0"/>
            </a:endParaRPr>
          </a:p>
        </p:txBody>
      </p:sp>
      <p:sp>
        <p:nvSpPr>
          <p:cNvPr id="3" name="Content Placeholder 2"/>
          <p:cNvSpPr>
            <a:spLocks noGrp="1"/>
          </p:cNvSpPr>
          <p:nvPr>
            <p:ph idx="1"/>
          </p:nvPr>
        </p:nvSpPr>
        <p:spPr>
          <a:xfrm>
            <a:off x="457200" y="1600200"/>
            <a:ext cx="8305800" cy="4724400"/>
          </a:xfrm>
        </p:spPr>
        <p:txBody>
          <a:bodyPr>
            <a:normAutofit/>
          </a:bodyPr>
          <a:lstStyle/>
          <a:p>
            <a:r>
              <a:rPr lang="en-US" sz="2000" dirty="0" smtClean="0">
                <a:solidFill>
                  <a:srgbClr val="000000"/>
                </a:solidFill>
                <a:latin typeface="Times New Roman" pitchFamily="18" charset="0"/>
                <a:cs typeface="Times New Roman" pitchFamily="18" charset="0"/>
              </a:rPr>
              <a:t>Frequency set and/or sequence for sync channel for a public space in the same region </a:t>
            </a:r>
          </a:p>
          <a:p>
            <a:pPr lvl="1"/>
            <a:r>
              <a:rPr lang="en-US" sz="1700" dirty="0" smtClean="0">
                <a:solidFill>
                  <a:srgbClr val="000000"/>
                </a:solidFill>
                <a:latin typeface="Times New Roman" pitchFamily="18" charset="0"/>
                <a:cs typeface="Times New Roman" pitchFamily="18" charset="0"/>
              </a:rPr>
              <a:t>The fixed set and/or sequence of frequencies assigned to the first personal space formed in a public space: </a:t>
            </a:r>
            <a:r>
              <a:rPr lang="en-US" sz="1700" b="1" dirty="0" smtClean="0">
                <a:solidFill>
                  <a:srgbClr val="FF0000"/>
                </a:solidFill>
                <a:latin typeface="Times New Roman" pitchFamily="18" charset="0"/>
                <a:cs typeface="Times New Roman" pitchFamily="18" charset="0"/>
              </a:rPr>
              <a:t>always fixed for all public spaces</a:t>
            </a:r>
            <a:r>
              <a:rPr lang="en-US" sz="1700" dirty="0" smtClean="0">
                <a:solidFill>
                  <a:srgbClr val="000000"/>
                </a:solidFill>
                <a:latin typeface="Times New Roman" pitchFamily="18" charset="0"/>
                <a:cs typeface="Times New Roman" pitchFamily="18" charset="0"/>
              </a:rPr>
              <a:t>.</a:t>
            </a:r>
          </a:p>
          <a:p>
            <a:pPr lvl="2"/>
            <a:r>
              <a:rPr lang="en-US" sz="1600" dirty="0" smtClean="0">
                <a:solidFill>
                  <a:srgbClr val="000000"/>
                </a:solidFill>
                <a:latin typeface="Times New Roman" pitchFamily="18" charset="0"/>
                <a:cs typeface="Times New Roman" pitchFamily="18" charset="0"/>
              </a:rPr>
              <a:t>The PSC manager of a public space monitors sync signals for all sets of </a:t>
            </a:r>
            <a:r>
              <a:rPr lang="en-US" sz="1600" dirty="0" err="1" smtClean="0">
                <a:solidFill>
                  <a:srgbClr val="000000"/>
                </a:solidFill>
                <a:latin typeface="Times New Roman" pitchFamily="18" charset="0"/>
                <a:cs typeface="Times New Roman" pitchFamily="18" charset="0"/>
              </a:rPr>
              <a:t>subchannels</a:t>
            </a:r>
            <a:r>
              <a:rPr lang="en-US" sz="1600" dirty="0" smtClean="0">
                <a:solidFill>
                  <a:srgbClr val="000000"/>
                </a:solidFill>
                <a:latin typeface="Times New Roman" pitchFamily="18" charset="0"/>
                <a:cs typeface="Times New Roman" pitchFamily="18" charset="0"/>
              </a:rPr>
              <a:t> or sequences. If it detects any signal, it selects and uses a sequence or </a:t>
            </a:r>
            <a:r>
              <a:rPr lang="en-US" sz="1600" dirty="0" err="1" smtClean="0">
                <a:solidFill>
                  <a:srgbClr val="000000"/>
                </a:solidFill>
                <a:latin typeface="Times New Roman" pitchFamily="18" charset="0"/>
                <a:cs typeface="Times New Roman" pitchFamily="18" charset="0"/>
              </a:rPr>
              <a:t>subchannels</a:t>
            </a:r>
            <a:r>
              <a:rPr lang="en-US" sz="1600" dirty="0" smtClean="0">
                <a:solidFill>
                  <a:srgbClr val="000000"/>
                </a:solidFill>
                <a:latin typeface="Times New Roman" pitchFamily="18" charset="0"/>
                <a:cs typeface="Times New Roman" pitchFamily="18" charset="0"/>
              </a:rPr>
              <a:t> for its sync.</a:t>
            </a:r>
          </a:p>
          <a:p>
            <a:pPr lvl="2"/>
            <a:r>
              <a:rPr lang="en-US" sz="1600" dirty="0" smtClean="0">
                <a:solidFill>
                  <a:srgbClr val="000000"/>
                </a:solidFill>
                <a:latin typeface="Times New Roman" pitchFamily="18" charset="0"/>
                <a:cs typeface="Times New Roman" pitchFamily="18" charset="0"/>
              </a:rPr>
              <a:t>Thus all public spaces in a region maintain the same sync.</a:t>
            </a:r>
          </a:p>
          <a:p>
            <a:pPr lvl="2"/>
            <a:r>
              <a:rPr lang="en-US" sz="1600" dirty="0" smtClean="0">
                <a:solidFill>
                  <a:srgbClr val="000000"/>
                </a:solidFill>
                <a:latin typeface="Times New Roman" pitchFamily="18" charset="0"/>
                <a:cs typeface="Times New Roman" pitchFamily="18" charset="0"/>
              </a:rPr>
              <a:t>FCH is sent using the same sequence or </a:t>
            </a:r>
            <a:r>
              <a:rPr lang="en-US" sz="1600" dirty="0" err="1" smtClean="0">
                <a:solidFill>
                  <a:srgbClr val="000000"/>
                </a:solidFill>
                <a:latin typeface="Times New Roman" pitchFamily="18" charset="0"/>
                <a:cs typeface="Times New Roman" pitchFamily="18" charset="0"/>
              </a:rPr>
              <a:t>subchannels</a:t>
            </a:r>
            <a:r>
              <a:rPr lang="en-US" sz="1600" dirty="0" smtClean="0">
                <a:solidFill>
                  <a:srgbClr val="000000"/>
                </a:solidFill>
                <a:latin typeface="Times New Roman" pitchFamily="18" charset="0"/>
                <a:cs typeface="Times New Roman" pitchFamily="18" charset="0"/>
              </a:rPr>
              <a:t>.</a:t>
            </a:r>
          </a:p>
          <a:p>
            <a:pPr marL="742950" lvl="2" indent="-342900">
              <a:buNone/>
            </a:pPr>
            <a:endParaRPr lang="en-US" altLang="ko-KR" sz="1800" dirty="0" smtClean="0">
              <a:latin typeface="Times New Roman" pitchFamily="18" charset="0"/>
              <a:ea typeface="굴림" charset="-127"/>
              <a:cs typeface="Times New Roman" pitchFamily="18" charset="0"/>
            </a:endParaRPr>
          </a:p>
        </p:txBody>
      </p:sp>
      <p:sp>
        <p:nvSpPr>
          <p:cNvPr id="8" name="TextBox 7"/>
          <p:cNvSpPr txBox="1"/>
          <p:nvPr/>
        </p:nvSpPr>
        <p:spPr>
          <a:xfrm>
            <a:off x="4191000" y="6400800"/>
            <a:ext cx="867545" cy="307777"/>
          </a:xfrm>
          <a:prstGeom prst="rect">
            <a:avLst/>
          </a:prstGeom>
          <a:noFill/>
        </p:spPr>
        <p:txBody>
          <a:bodyPr wrap="none" rtlCol="0">
            <a:spAutoFit/>
          </a:bodyPr>
          <a:lstStyle/>
          <a:p>
            <a:r>
              <a:rPr lang="en-US" sz="1400" dirty="0" smtClean="0">
                <a:latin typeface="Times New Roman" pitchFamily="18" charset="0"/>
                <a:cs typeface="Times New Roman" pitchFamily="18" charset="0"/>
              </a:rPr>
              <a:t>Slide 124</a:t>
            </a:r>
            <a:endParaRPr lang="en-US" sz="1400" dirty="0">
              <a:latin typeface="Times New Roman" pitchFamily="18" charset="0"/>
              <a:cs typeface="Times New Roman" pitchFamily="18" charset="0"/>
            </a:endParaRPr>
          </a:p>
        </p:txBody>
      </p:sp>
      <p:sp>
        <p:nvSpPr>
          <p:cNvPr id="67" name="TextBox 66"/>
          <p:cNvSpPr txBox="1"/>
          <p:nvPr/>
        </p:nvSpPr>
        <p:spPr>
          <a:xfrm>
            <a:off x="1371600" y="4267200"/>
            <a:ext cx="1380506" cy="338554"/>
          </a:xfrm>
          <a:prstGeom prst="rect">
            <a:avLst/>
          </a:prstGeom>
          <a:noFill/>
        </p:spPr>
        <p:txBody>
          <a:bodyPr wrap="none" rtlCol="0">
            <a:spAutoFit/>
          </a:bodyPr>
          <a:lstStyle/>
          <a:p>
            <a:r>
              <a:rPr lang="en-US" sz="1600" b="1" smtClean="0">
                <a:solidFill>
                  <a:srgbClr val="FF0000"/>
                </a:solidFill>
              </a:rPr>
              <a:t>Public space 1</a:t>
            </a:r>
            <a:endParaRPr lang="en-US" sz="1600" b="1">
              <a:solidFill>
                <a:srgbClr val="FF0000"/>
              </a:solidFill>
            </a:endParaRPr>
          </a:p>
        </p:txBody>
      </p:sp>
      <p:sp>
        <p:nvSpPr>
          <p:cNvPr id="69" name="TextBox 68"/>
          <p:cNvSpPr txBox="1"/>
          <p:nvPr/>
        </p:nvSpPr>
        <p:spPr>
          <a:xfrm>
            <a:off x="6019800" y="4267200"/>
            <a:ext cx="1410964" cy="338554"/>
          </a:xfrm>
          <a:prstGeom prst="rect">
            <a:avLst/>
          </a:prstGeom>
          <a:noFill/>
        </p:spPr>
        <p:txBody>
          <a:bodyPr wrap="none" rtlCol="0">
            <a:spAutoFit/>
          </a:bodyPr>
          <a:lstStyle/>
          <a:p>
            <a:r>
              <a:rPr lang="en-US" sz="1600" b="1" smtClean="0">
                <a:solidFill>
                  <a:srgbClr val="FF0000"/>
                </a:solidFill>
              </a:rPr>
              <a:t>Public space N</a:t>
            </a:r>
            <a:endParaRPr lang="en-US" sz="1600" b="1">
              <a:solidFill>
                <a:srgbClr val="FF0000"/>
              </a:solidFill>
            </a:endParaRPr>
          </a:p>
        </p:txBody>
      </p:sp>
      <p:cxnSp>
        <p:nvCxnSpPr>
          <p:cNvPr id="83" name="Straight Arrow Connector 82"/>
          <p:cNvCxnSpPr/>
          <p:nvPr/>
        </p:nvCxnSpPr>
        <p:spPr>
          <a:xfrm>
            <a:off x="3124200" y="4495800"/>
            <a:ext cx="2667000" cy="1588"/>
          </a:xfrm>
          <a:prstGeom prst="straightConnector1">
            <a:avLst/>
          </a:prstGeom>
          <a:ln w="38100">
            <a:solidFill>
              <a:srgbClr val="FF0000"/>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9" name="TextBox 98"/>
          <p:cNvSpPr txBox="1"/>
          <p:nvPr/>
        </p:nvSpPr>
        <p:spPr>
          <a:xfrm>
            <a:off x="7266178" y="5867400"/>
            <a:ext cx="1877822" cy="409023"/>
          </a:xfrm>
          <a:prstGeom prst="rect">
            <a:avLst/>
          </a:prstGeom>
          <a:noFill/>
        </p:spPr>
        <p:txBody>
          <a:bodyPr wrap="none" rtlCol="0">
            <a:spAutoFit/>
          </a:bodyPr>
          <a:lstStyle/>
          <a:p>
            <a:pPr>
              <a:lnSpc>
                <a:spcPts val="1200"/>
              </a:lnSpc>
            </a:pPr>
            <a:r>
              <a:rPr lang="en-US" sz="1400" b="1" smtClean="0">
                <a:solidFill>
                  <a:srgbClr val="00B050"/>
                </a:solidFill>
              </a:rPr>
              <a:t>M: PSC manager</a:t>
            </a:r>
          </a:p>
          <a:p>
            <a:pPr>
              <a:lnSpc>
                <a:spcPts val="1200"/>
              </a:lnSpc>
            </a:pPr>
            <a:r>
              <a:rPr lang="en-US" sz="1400" b="1" smtClean="0">
                <a:solidFill>
                  <a:srgbClr val="00B050"/>
                </a:solidFill>
              </a:rPr>
              <a:t>S: non-manager device</a:t>
            </a:r>
            <a:endParaRPr lang="en-US" sz="1400" b="1">
              <a:solidFill>
                <a:srgbClr val="00B050"/>
              </a:solidFill>
            </a:endParaRPr>
          </a:p>
        </p:txBody>
      </p:sp>
      <p:grpSp>
        <p:nvGrpSpPr>
          <p:cNvPr id="100" name="Group 112"/>
          <p:cNvGrpSpPr>
            <a:grpSpLocks/>
          </p:cNvGrpSpPr>
          <p:nvPr/>
        </p:nvGrpSpPr>
        <p:grpSpPr bwMode="auto">
          <a:xfrm rot="1585161">
            <a:off x="1323086" y="4604159"/>
            <a:ext cx="1889125" cy="1595437"/>
            <a:chOff x="589" y="2432"/>
            <a:chExt cx="1406" cy="1406"/>
          </a:xfrm>
        </p:grpSpPr>
        <p:sp>
          <p:nvSpPr>
            <p:cNvPr id="101" name="Oval 113"/>
            <p:cNvSpPr>
              <a:spLocks noChangeArrowheads="1"/>
            </p:cNvSpPr>
            <p:nvPr/>
          </p:nvSpPr>
          <p:spPr bwMode="auto">
            <a:xfrm>
              <a:off x="1179" y="3069"/>
              <a:ext cx="182" cy="181"/>
            </a:xfrm>
            <a:prstGeom prst="ellipse">
              <a:avLst/>
            </a:prstGeom>
            <a:gradFill rotWithShape="1">
              <a:gsLst>
                <a:gs pos="0">
                  <a:srgbClr val="001800"/>
                </a:gs>
                <a:gs pos="100000">
                  <a:srgbClr val="003300"/>
                </a:gs>
              </a:gsLst>
              <a:path path="shape">
                <a:fillToRect l="50000" t="50000" r="50000" b="50000"/>
              </a:path>
            </a:gradFill>
            <a:ln w="12700">
              <a:solidFill>
                <a:schemeClr val="tx1"/>
              </a:solidFill>
              <a:round/>
              <a:headEnd type="none" w="sm" len="sm"/>
              <a:tailEnd type="none" w="lg" len="med"/>
            </a:ln>
          </p:spPr>
          <p:txBody>
            <a:bodyPr wrap="none" anchor="ctr"/>
            <a:lstStyle/>
            <a:p>
              <a:pPr algn="ctr" eaLnBrk="0" latinLnBrk="0" hangingPunct="0"/>
              <a:r>
                <a:rPr kumimoji="0" lang="en-US" altLang="ko-KR" sz="1400" b="1">
                  <a:solidFill>
                    <a:schemeClr val="bg1"/>
                  </a:solidFill>
                  <a:latin typeface="Arial" charset="0"/>
                </a:rPr>
                <a:t>M</a:t>
              </a:r>
            </a:p>
          </p:txBody>
        </p:sp>
        <p:sp>
          <p:nvSpPr>
            <p:cNvPr id="102" name="Line 114"/>
            <p:cNvSpPr>
              <a:spLocks noChangeShapeType="1"/>
            </p:cNvSpPr>
            <p:nvPr/>
          </p:nvSpPr>
          <p:spPr bwMode="auto">
            <a:xfrm flipV="1">
              <a:off x="1315" y="2751"/>
              <a:ext cx="0" cy="318"/>
            </a:xfrm>
            <a:prstGeom prst="line">
              <a:avLst/>
            </a:prstGeom>
            <a:noFill/>
            <a:ln w="38100">
              <a:solidFill>
                <a:srgbClr val="003300"/>
              </a:solidFill>
              <a:round/>
              <a:headEnd type="triangle" w="med" len="med"/>
              <a:tailEnd type="triangle" w="med" len="med"/>
            </a:ln>
          </p:spPr>
          <p:txBody>
            <a:bodyPr/>
            <a:lstStyle/>
            <a:p>
              <a:endParaRPr lang="en-US"/>
            </a:p>
          </p:txBody>
        </p:sp>
        <p:sp>
          <p:nvSpPr>
            <p:cNvPr id="103" name="Oval 115"/>
            <p:cNvSpPr>
              <a:spLocks noChangeArrowheads="1"/>
            </p:cNvSpPr>
            <p:nvPr/>
          </p:nvSpPr>
          <p:spPr bwMode="auto">
            <a:xfrm>
              <a:off x="680" y="3069"/>
              <a:ext cx="182" cy="181"/>
            </a:xfrm>
            <a:prstGeom prst="ellipse">
              <a:avLst/>
            </a:prstGeom>
            <a:gradFill rotWithShape="1">
              <a:gsLst>
                <a:gs pos="0">
                  <a:srgbClr val="003300"/>
                </a:gs>
                <a:gs pos="100000">
                  <a:srgbClr val="446944"/>
                </a:gs>
              </a:gsLst>
              <a:path path="shape">
                <a:fillToRect l="50000" t="50000" r="50000" b="50000"/>
              </a:path>
            </a:gradFill>
            <a:ln w="12700" algn="ctr">
              <a:solidFill>
                <a:schemeClr val="tx1"/>
              </a:solidFill>
              <a:round/>
              <a:headEnd type="none" w="sm" len="sm"/>
              <a:tailEnd type="none" w="lg" len="med"/>
            </a:ln>
          </p:spPr>
          <p:txBody>
            <a:bodyPr wrap="none" anchor="ctr"/>
            <a:lstStyle/>
            <a:p>
              <a:pPr algn="ctr" eaLnBrk="0" latinLnBrk="0" hangingPunct="0"/>
              <a:r>
                <a:rPr kumimoji="0" lang="en-US" altLang="ko-KR" sz="1400" b="1">
                  <a:solidFill>
                    <a:schemeClr val="bg1"/>
                  </a:solidFill>
                  <a:latin typeface="Arial" charset="0"/>
                </a:rPr>
                <a:t>S</a:t>
              </a:r>
            </a:p>
          </p:txBody>
        </p:sp>
        <p:sp>
          <p:nvSpPr>
            <p:cNvPr id="104" name="Oval 116"/>
            <p:cNvSpPr>
              <a:spLocks noChangeArrowheads="1"/>
            </p:cNvSpPr>
            <p:nvPr/>
          </p:nvSpPr>
          <p:spPr bwMode="auto">
            <a:xfrm>
              <a:off x="1179" y="2569"/>
              <a:ext cx="182" cy="181"/>
            </a:xfrm>
            <a:prstGeom prst="ellipse">
              <a:avLst/>
            </a:prstGeom>
            <a:gradFill rotWithShape="1">
              <a:gsLst>
                <a:gs pos="0">
                  <a:srgbClr val="003300"/>
                </a:gs>
                <a:gs pos="100000">
                  <a:srgbClr val="446944"/>
                </a:gs>
              </a:gsLst>
              <a:path path="shape">
                <a:fillToRect l="50000" t="50000" r="50000" b="50000"/>
              </a:path>
            </a:gradFill>
            <a:ln w="12700" algn="ctr">
              <a:solidFill>
                <a:schemeClr val="tx1"/>
              </a:solidFill>
              <a:round/>
              <a:headEnd type="none" w="sm" len="sm"/>
              <a:tailEnd type="none" w="lg" len="med"/>
            </a:ln>
          </p:spPr>
          <p:txBody>
            <a:bodyPr wrap="none" anchor="ctr"/>
            <a:lstStyle/>
            <a:p>
              <a:pPr algn="ctr" eaLnBrk="0" latinLnBrk="0" hangingPunct="0"/>
              <a:r>
                <a:rPr kumimoji="0" lang="en-US" altLang="ko-KR" sz="1400" b="1">
                  <a:solidFill>
                    <a:schemeClr val="bg1"/>
                  </a:solidFill>
                  <a:latin typeface="Arial" charset="0"/>
                </a:rPr>
                <a:t>S</a:t>
              </a:r>
            </a:p>
          </p:txBody>
        </p:sp>
        <p:sp>
          <p:nvSpPr>
            <p:cNvPr id="105" name="Oval 117"/>
            <p:cNvSpPr>
              <a:spLocks noChangeArrowheads="1"/>
            </p:cNvSpPr>
            <p:nvPr/>
          </p:nvSpPr>
          <p:spPr bwMode="auto">
            <a:xfrm>
              <a:off x="1179" y="3568"/>
              <a:ext cx="182" cy="181"/>
            </a:xfrm>
            <a:prstGeom prst="ellipse">
              <a:avLst/>
            </a:prstGeom>
            <a:gradFill rotWithShape="1">
              <a:gsLst>
                <a:gs pos="0">
                  <a:srgbClr val="003300"/>
                </a:gs>
                <a:gs pos="100000">
                  <a:srgbClr val="446944"/>
                </a:gs>
              </a:gsLst>
              <a:path path="shape">
                <a:fillToRect l="50000" t="50000" r="50000" b="50000"/>
              </a:path>
            </a:gradFill>
            <a:ln w="12700" algn="ctr">
              <a:solidFill>
                <a:schemeClr val="tx1"/>
              </a:solidFill>
              <a:round/>
              <a:headEnd type="none" w="sm" len="sm"/>
              <a:tailEnd type="none" w="lg" len="med"/>
            </a:ln>
          </p:spPr>
          <p:txBody>
            <a:bodyPr wrap="none" anchor="ctr"/>
            <a:lstStyle/>
            <a:p>
              <a:pPr algn="ctr" eaLnBrk="0" latinLnBrk="0" hangingPunct="0"/>
              <a:r>
                <a:rPr kumimoji="0" lang="en-US" altLang="ko-KR" sz="1400" b="1">
                  <a:solidFill>
                    <a:schemeClr val="bg1"/>
                  </a:solidFill>
                  <a:latin typeface="Arial" charset="0"/>
                </a:rPr>
                <a:t>S</a:t>
              </a:r>
            </a:p>
          </p:txBody>
        </p:sp>
        <p:sp>
          <p:nvSpPr>
            <p:cNvPr id="106" name="Line 118"/>
            <p:cNvSpPr>
              <a:spLocks noChangeShapeType="1"/>
            </p:cNvSpPr>
            <p:nvPr/>
          </p:nvSpPr>
          <p:spPr bwMode="auto">
            <a:xfrm flipH="1" flipV="1">
              <a:off x="862" y="3204"/>
              <a:ext cx="318" cy="1"/>
            </a:xfrm>
            <a:prstGeom prst="line">
              <a:avLst/>
            </a:prstGeom>
            <a:noFill/>
            <a:ln w="38100">
              <a:solidFill>
                <a:srgbClr val="00B050"/>
              </a:solidFill>
              <a:prstDash val="sysDot"/>
              <a:round/>
              <a:headEnd type="none" w="sm" len="sm"/>
              <a:tailEnd type="triangle" w="med" len="med"/>
            </a:ln>
          </p:spPr>
          <p:txBody>
            <a:bodyPr/>
            <a:lstStyle/>
            <a:p>
              <a:endParaRPr lang="en-US"/>
            </a:p>
          </p:txBody>
        </p:sp>
        <p:sp>
          <p:nvSpPr>
            <p:cNvPr id="107" name="Line 119"/>
            <p:cNvSpPr>
              <a:spLocks noChangeShapeType="1"/>
            </p:cNvSpPr>
            <p:nvPr/>
          </p:nvSpPr>
          <p:spPr bwMode="auto">
            <a:xfrm flipH="1" flipV="1">
              <a:off x="1224" y="2751"/>
              <a:ext cx="1" cy="317"/>
            </a:xfrm>
            <a:prstGeom prst="line">
              <a:avLst/>
            </a:prstGeom>
            <a:noFill/>
            <a:ln w="38100">
              <a:solidFill>
                <a:srgbClr val="00B050"/>
              </a:solidFill>
              <a:prstDash val="sysDot"/>
              <a:round/>
              <a:headEnd type="none" w="sm" len="sm"/>
              <a:tailEnd type="triangle" w="med" len="med"/>
            </a:ln>
          </p:spPr>
          <p:txBody>
            <a:bodyPr/>
            <a:lstStyle/>
            <a:p>
              <a:endParaRPr lang="en-US"/>
            </a:p>
          </p:txBody>
        </p:sp>
        <p:sp>
          <p:nvSpPr>
            <p:cNvPr id="108" name="Line 120"/>
            <p:cNvSpPr>
              <a:spLocks noChangeShapeType="1"/>
            </p:cNvSpPr>
            <p:nvPr/>
          </p:nvSpPr>
          <p:spPr bwMode="auto">
            <a:xfrm flipH="1">
              <a:off x="1315" y="3250"/>
              <a:ext cx="1" cy="317"/>
            </a:xfrm>
            <a:prstGeom prst="line">
              <a:avLst/>
            </a:prstGeom>
            <a:noFill/>
            <a:ln w="38100">
              <a:solidFill>
                <a:srgbClr val="00B050"/>
              </a:solidFill>
              <a:prstDash val="sysDot"/>
              <a:round/>
              <a:headEnd type="none" w="sm" len="sm"/>
              <a:tailEnd type="triangle" w="med" len="med"/>
            </a:ln>
          </p:spPr>
          <p:txBody>
            <a:bodyPr/>
            <a:lstStyle/>
            <a:p>
              <a:endParaRPr lang="en-US"/>
            </a:p>
          </p:txBody>
        </p:sp>
        <p:sp>
          <p:nvSpPr>
            <p:cNvPr id="109" name="Line 121"/>
            <p:cNvSpPr>
              <a:spLocks noChangeShapeType="1"/>
            </p:cNvSpPr>
            <p:nvPr/>
          </p:nvSpPr>
          <p:spPr bwMode="auto">
            <a:xfrm flipH="1" flipV="1">
              <a:off x="862" y="3114"/>
              <a:ext cx="317" cy="1"/>
            </a:xfrm>
            <a:prstGeom prst="line">
              <a:avLst/>
            </a:prstGeom>
            <a:noFill/>
            <a:ln w="38100">
              <a:solidFill>
                <a:srgbClr val="003300"/>
              </a:solidFill>
              <a:round/>
              <a:headEnd type="triangle" w="med" len="med"/>
              <a:tailEnd type="triangle" w="med" len="med"/>
            </a:ln>
          </p:spPr>
          <p:txBody>
            <a:bodyPr/>
            <a:lstStyle/>
            <a:p>
              <a:endParaRPr lang="en-US"/>
            </a:p>
          </p:txBody>
        </p:sp>
        <p:sp>
          <p:nvSpPr>
            <p:cNvPr id="110" name="Line 122"/>
            <p:cNvSpPr>
              <a:spLocks noChangeShapeType="1"/>
            </p:cNvSpPr>
            <p:nvPr/>
          </p:nvSpPr>
          <p:spPr bwMode="auto">
            <a:xfrm flipH="1">
              <a:off x="1224" y="3251"/>
              <a:ext cx="1" cy="316"/>
            </a:xfrm>
            <a:prstGeom prst="line">
              <a:avLst/>
            </a:prstGeom>
            <a:noFill/>
            <a:ln w="38100">
              <a:solidFill>
                <a:srgbClr val="003300"/>
              </a:solidFill>
              <a:round/>
              <a:headEnd type="triangle" w="med" len="med"/>
              <a:tailEnd type="triangle" w="med" len="med"/>
            </a:ln>
          </p:spPr>
          <p:txBody>
            <a:bodyPr/>
            <a:lstStyle/>
            <a:p>
              <a:endParaRPr lang="en-US"/>
            </a:p>
          </p:txBody>
        </p:sp>
        <p:sp>
          <p:nvSpPr>
            <p:cNvPr id="111" name="Oval 123"/>
            <p:cNvSpPr>
              <a:spLocks noChangeArrowheads="1"/>
            </p:cNvSpPr>
            <p:nvPr/>
          </p:nvSpPr>
          <p:spPr bwMode="auto">
            <a:xfrm>
              <a:off x="1678" y="3068"/>
              <a:ext cx="182" cy="181"/>
            </a:xfrm>
            <a:prstGeom prst="ellipse">
              <a:avLst/>
            </a:prstGeom>
            <a:gradFill rotWithShape="1">
              <a:gsLst>
                <a:gs pos="0">
                  <a:srgbClr val="003300"/>
                </a:gs>
                <a:gs pos="100000">
                  <a:srgbClr val="446944"/>
                </a:gs>
              </a:gsLst>
              <a:path path="shape">
                <a:fillToRect l="50000" t="50000" r="50000" b="50000"/>
              </a:path>
            </a:gradFill>
            <a:ln w="12700" algn="ctr">
              <a:solidFill>
                <a:schemeClr val="tx1"/>
              </a:solidFill>
              <a:round/>
              <a:headEnd type="none" w="sm" len="sm"/>
              <a:tailEnd type="none" w="lg" len="med"/>
            </a:ln>
          </p:spPr>
          <p:txBody>
            <a:bodyPr wrap="none" anchor="ctr"/>
            <a:lstStyle/>
            <a:p>
              <a:pPr algn="ctr" eaLnBrk="0" latinLnBrk="0" hangingPunct="0"/>
              <a:r>
                <a:rPr kumimoji="0" lang="en-US" altLang="ko-KR" sz="1400" b="1">
                  <a:solidFill>
                    <a:schemeClr val="bg1"/>
                  </a:solidFill>
                  <a:latin typeface="Arial" charset="0"/>
                </a:rPr>
                <a:t>S</a:t>
              </a:r>
            </a:p>
          </p:txBody>
        </p:sp>
        <p:sp>
          <p:nvSpPr>
            <p:cNvPr id="112" name="Line 124"/>
            <p:cNvSpPr>
              <a:spLocks noChangeShapeType="1"/>
            </p:cNvSpPr>
            <p:nvPr/>
          </p:nvSpPr>
          <p:spPr bwMode="auto">
            <a:xfrm flipV="1">
              <a:off x="1360" y="3202"/>
              <a:ext cx="363" cy="2"/>
            </a:xfrm>
            <a:prstGeom prst="line">
              <a:avLst/>
            </a:prstGeom>
            <a:noFill/>
            <a:ln w="38100">
              <a:solidFill>
                <a:srgbClr val="003300"/>
              </a:solidFill>
              <a:round/>
              <a:headEnd type="triangle" w="med" len="med"/>
              <a:tailEnd type="triangle" w="med" len="med"/>
            </a:ln>
          </p:spPr>
          <p:txBody>
            <a:bodyPr/>
            <a:lstStyle/>
            <a:p>
              <a:endParaRPr lang="en-US"/>
            </a:p>
          </p:txBody>
        </p:sp>
        <p:sp>
          <p:nvSpPr>
            <p:cNvPr id="113" name="Line 125"/>
            <p:cNvSpPr>
              <a:spLocks noChangeShapeType="1"/>
            </p:cNvSpPr>
            <p:nvPr/>
          </p:nvSpPr>
          <p:spPr bwMode="auto">
            <a:xfrm flipV="1">
              <a:off x="1361" y="3113"/>
              <a:ext cx="317" cy="1"/>
            </a:xfrm>
            <a:prstGeom prst="line">
              <a:avLst/>
            </a:prstGeom>
            <a:noFill/>
            <a:ln w="38100">
              <a:solidFill>
                <a:srgbClr val="00B050"/>
              </a:solidFill>
              <a:prstDash val="sysDot"/>
              <a:round/>
              <a:headEnd type="none" w="sm" len="sm"/>
              <a:tailEnd type="triangle" w="med" len="med"/>
            </a:ln>
          </p:spPr>
          <p:txBody>
            <a:bodyPr/>
            <a:lstStyle/>
            <a:p>
              <a:endParaRPr lang="en-US"/>
            </a:p>
          </p:txBody>
        </p:sp>
        <p:sp>
          <p:nvSpPr>
            <p:cNvPr id="114" name="Oval 126"/>
            <p:cNvSpPr>
              <a:spLocks noChangeArrowheads="1"/>
            </p:cNvSpPr>
            <p:nvPr/>
          </p:nvSpPr>
          <p:spPr bwMode="auto">
            <a:xfrm>
              <a:off x="589" y="2432"/>
              <a:ext cx="1406" cy="1406"/>
            </a:xfrm>
            <a:prstGeom prst="ellipse">
              <a:avLst/>
            </a:prstGeom>
            <a:noFill/>
            <a:ln w="12700">
              <a:solidFill>
                <a:schemeClr val="tx1"/>
              </a:solidFill>
              <a:round/>
              <a:headEnd type="none" w="sm" len="sm"/>
              <a:tailEnd type="none" w="lg" len="med"/>
            </a:ln>
          </p:spPr>
          <p:txBody>
            <a:bodyPr wrap="none" anchor="ctr"/>
            <a:lstStyle/>
            <a:p>
              <a:pPr eaLnBrk="0" latinLnBrk="0" hangingPunct="0"/>
              <a:endParaRPr kumimoji="0" lang="ko-KR" altLang="en-US"/>
            </a:p>
          </p:txBody>
        </p:sp>
      </p:grpSp>
      <p:grpSp>
        <p:nvGrpSpPr>
          <p:cNvPr id="115" name="Group 127"/>
          <p:cNvGrpSpPr>
            <a:grpSpLocks/>
          </p:cNvGrpSpPr>
          <p:nvPr/>
        </p:nvGrpSpPr>
        <p:grpSpPr bwMode="auto">
          <a:xfrm>
            <a:off x="2437884" y="4618832"/>
            <a:ext cx="2149101" cy="1728787"/>
            <a:chOff x="1370" y="2436"/>
            <a:chExt cx="1684" cy="1580"/>
          </a:xfrm>
        </p:grpSpPr>
        <p:sp>
          <p:nvSpPr>
            <p:cNvPr id="116" name="Line 128"/>
            <p:cNvSpPr>
              <a:spLocks noChangeShapeType="1"/>
            </p:cNvSpPr>
            <p:nvPr/>
          </p:nvSpPr>
          <p:spPr bwMode="auto">
            <a:xfrm flipV="1">
              <a:off x="1370" y="3090"/>
              <a:ext cx="861" cy="1"/>
            </a:xfrm>
            <a:prstGeom prst="line">
              <a:avLst/>
            </a:prstGeom>
            <a:noFill/>
            <a:ln w="38100">
              <a:solidFill>
                <a:srgbClr val="00B050"/>
              </a:solidFill>
              <a:prstDash val="sysDot"/>
              <a:round/>
              <a:headEnd type="triangle" w="med" len="med"/>
              <a:tailEnd type="triangle" w="med" len="med"/>
            </a:ln>
          </p:spPr>
          <p:txBody>
            <a:bodyPr/>
            <a:lstStyle/>
            <a:p>
              <a:endParaRPr lang="en-US"/>
            </a:p>
          </p:txBody>
        </p:sp>
        <p:grpSp>
          <p:nvGrpSpPr>
            <p:cNvPr id="117" name="Group 129"/>
            <p:cNvGrpSpPr>
              <a:grpSpLocks/>
            </p:cNvGrpSpPr>
            <p:nvPr/>
          </p:nvGrpSpPr>
          <p:grpSpPr bwMode="auto">
            <a:xfrm rot="970090">
              <a:off x="2079" y="2432"/>
              <a:ext cx="975" cy="1580"/>
              <a:chOff x="2079" y="2371"/>
              <a:chExt cx="975" cy="1580"/>
            </a:xfrm>
          </p:grpSpPr>
          <p:sp>
            <p:nvSpPr>
              <p:cNvPr id="118" name="Oval 130"/>
              <p:cNvSpPr>
                <a:spLocks noChangeArrowheads="1"/>
              </p:cNvSpPr>
              <p:nvPr/>
            </p:nvSpPr>
            <p:spPr bwMode="auto">
              <a:xfrm>
                <a:off x="2222" y="3069"/>
                <a:ext cx="182" cy="181"/>
              </a:xfrm>
              <a:prstGeom prst="ellipse">
                <a:avLst/>
              </a:prstGeom>
              <a:gradFill rotWithShape="1">
                <a:gsLst>
                  <a:gs pos="0">
                    <a:srgbClr val="000047"/>
                  </a:gs>
                  <a:gs pos="100000">
                    <a:srgbClr val="000099"/>
                  </a:gs>
                </a:gsLst>
                <a:path path="shape">
                  <a:fillToRect l="50000" t="50000" r="50000" b="50000"/>
                </a:path>
              </a:gradFill>
              <a:ln w="12700" algn="ctr">
                <a:solidFill>
                  <a:schemeClr val="tx1"/>
                </a:solidFill>
                <a:round/>
                <a:headEnd type="none" w="sm" len="sm"/>
                <a:tailEnd type="none" w="lg" len="med"/>
              </a:ln>
            </p:spPr>
            <p:txBody>
              <a:bodyPr wrap="none" anchor="ctr"/>
              <a:lstStyle/>
              <a:p>
                <a:pPr algn="ctr" eaLnBrk="0" latinLnBrk="0" hangingPunct="0"/>
                <a:r>
                  <a:rPr kumimoji="0" lang="en-US" altLang="ko-KR" sz="1400" b="1">
                    <a:solidFill>
                      <a:schemeClr val="bg1"/>
                    </a:solidFill>
                    <a:latin typeface="Arial" charset="0"/>
                  </a:rPr>
                  <a:t>M</a:t>
                </a:r>
              </a:p>
            </p:txBody>
          </p:sp>
          <p:sp>
            <p:nvSpPr>
              <p:cNvPr id="119" name="Oval 131"/>
              <p:cNvSpPr>
                <a:spLocks noChangeArrowheads="1"/>
              </p:cNvSpPr>
              <p:nvPr/>
            </p:nvSpPr>
            <p:spPr bwMode="auto">
              <a:xfrm>
                <a:off x="2720" y="3069"/>
                <a:ext cx="182" cy="181"/>
              </a:xfrm>
              <a:prstGeom prst="ellipse">
                <a:avLst/>
              </a:prstGeom>
              <a:gradFill rotWithShape="1">
                <a:gsLst>
                  <a:gs pos="0">
                    <a:srgbClr val="0101FF"/>
                  </a:gs>
                  <a:gs pos="100000">
                    <a:srgbClr val="4545FF"/>
                  </a:gs>
                </a:gsLst>
                <a:path path="shape">
                  <a:fillToRect l="50000" t="50000" r="50000" b="50000"/>
                </a:path>
              </a:gradFill>
              <a:ln w="12700" algn="ctr">
                <a:solidFill>
                  <a:schemeClr val="tx1"/>
                </a:solidFill>
                <a:round/>
                <a:headEnd type="none" w="sm" len="sm"/>
                <a:tailEnd type="none" w="lg" len="med"/>
              </a:ln>
            </p:spPr>
            <p:txBody>
              <a:bodyPr wrap="none" anchor="ctr"/>
              <a:lstStyle/>
              <a:p>
                <a:pPr algn="ctr" eaLnBrk="0" latinLnBrk="0" hangingPunct="0"/>
                <a:r>
                  <a:rPr kumimoji="0" lang="en-US" altLang="ko-KR" sz="1400" b="1">
                    <a:solidFill>
                      <a:schemeClr val="bg1"/>
                    </a:solidFill>
                    <a:latin typeface="Arial" charset="0"/>
                  </a:rPr>
                  <a:t>S</a:t>
                </a:r>
              </a:p>
            </p:txBody>
          </p:sp>
          <p:sp>
            <p:nvSpPr>
              <p:cNvPr id="120" name="Oval 132"/>
              <p:cNvSpPr>
                <a:spLocks noChangeArrowheads="1"/>
              </p:cNvSpPr>
              <p:nvPr/>
            </p:nvSpPr>
            <p:spPr bwMode="auto">
              <a:xfrm>
                <a:off x="2222" y="2569"/>
                <a:ext cx="182" cy="181"/>
              </a:xfrm>
              <a:prstGeom prst="ellipse">
                <a:avLst/>
              </a:prstGeom>
              <a:gradFill rotWithShape="1">
                <a:gsLst>
                  <a:gs pos="0">
                    <a:srgbClr val="0101FF"/>
                  </a:gs>
                  <a:gs pos="100000">
                    <a:srgbClr val="4545FF"/>
                  </a:gs>
                </a:gsLst>
                <a:path path="shape">
                  <a:fillToRect l="50000" t="50000" r="50000" b="50000"/>
                </a:path>
              </a:gradFill>
              <a:ln w="12700" algn="ctr">
                <a:solidFill>
                  <a:schemeClr val="tx1"/>
                </a:solidFill>
                <a:round/>
                <a:headEnd type="none" w="sm" len="sm"/>
                <a:tailEnd type="none" w="lg" len="med"/>
              </a:ln>
            </p:spPr>
            <p:txBody>
              <a:bodyPr wrap="none" anchor="ctr"/>
              <a:lstStyle/>
              <a:p>
                <a:pPr algn="ctr" eaLnBrk="0" latinLnBrk="0" hangingPunct="0"/>
                <a:r>
                  <a:rPr kumimoji="0" lang="en-US" altLang="ko-KR" sz="1400" b="1">
                    <a:solidFill>
                      <a:schemeClr val="bg1"/>
                    </a:solidFill>
                    <a:latin typeface="Arial" charset="0"/>
                  </a:rPr>
                  <a:t>S</a:t>
                </a:r>
              </a:p>
            </p:txBody>
          </p:sp>
          <p:sp>
            <p:nvSpPr>
              <p:cNvPr id="121" name="Oval 133"/>
              <p:cNvSpPr>
                <a:spLocks noChangeArrowheads="1"/>
              </p:cNvSpPr>
              <p:nvPr/>
            </p:nvSpPr>
            <p:spPr bwMode="auto">
              <a:xfrm>
                <a:off x="2222" y="3568"/>
                <a:ext cx="182" cy="181"/>
              </a:xfrm>
              <a:prstGeom prst="ellipse">
                <a:avLst/>
              </a:prstGeom>
              <a:gradFill rotWithShape="1">
                <a:gsLst>
                  <a:gs pos="0">
                    <a:srgbClr val="0101FF"/>
                  </a:gs>
                  <a:gs pos="100000">
                    <a:srgbClr val="4545FF"/>
                  </a:gs>
                </a:gsLst>
                <a:path path="shape">
                  <a:fillToRect l="50000" t="50000" r="50000" b="50000"/>
                </a:path>
              </a:gradFill>
              <a:ln w="12700" algn="ctr">
                <a:solidFill>
                  <a:schemeClr val="tx1"/>
                </a:solidFill>
                <a:round/>
                <a:headEnd type="none" w="sm" len="sm"/>
                <a:tailEnd type="none" w="lg" len="med"/>
              </a:ln>
            </p:spPr>
            <p:txBody>
              <a:bodyPr wrap="none" anchor="ctr"/>
              <a:lstStyle/>
              <a:p>
                <a:pPr algn="ctr" eaLnBrk="0" latinLnBrk="0" hangingPunct="0"/>
                <a:r>
                  <a:rPr kumimoji="0" lang="en-US" altLang="ko-KR" sz="1400" b="1">
                    <a:solidFill>
                      <a:schemeClr val="bg1"/>
                    </a:solidFill>
                    <a:latin typeface="Arial" charset="0"/>
                  </a:rPr>
                  <a:t>S</a:t>
                </a:r>
              </a:p>
            </p:txBody>
          </p:sp>
          <p:sp>
            <p:nvSpPr>
              <p:cNvPr id="122" name="Line 134"/>
              <p:cNvSpPr>
                <a:spLocks noChangeShapeType="1"/>
              </p:cNvSpPr>
              <p:nvPr/>
            </p:nvSpPr>
            <p:spPr bwMode="auto">
              <a:xfrm>
                <a:off x="2358" y="3249"/>
                <a:ext cx="0" cy="318"/>
              </a:xfrm>
              <a:prstGeom prst="line">
                <a:avLst/>
              </a:prstGeom>
              <a:noFill/>
              <a:ln w="38100">
                <a:solidFill>
                  <a:srgbClr val="00B050"/>
                </a:solidFill>
                <a:prstDash val="sysDot"/>
                <a:round/>
                <a:headEnd type="none" w="sm" len="sm"/>
                <a:tailEnd type="triangle" w="med" len="med"/>
              </a:ln>
            </p:spPr>
            <p:txBody>
              <a:bodyPr/>
              <a:lstStyle/>
              <a:p>
                <a:endParaRPr lang="en-US"/>
              </a:p>
            </p:txBody>
          </p:sp>
          <p:sp>
            <p:nvSpPr>
              <p:cNvPr id="123" name="Line 135"/>
              <p:cNvSpPr>
                <a:spLocks noChangeShapeType="1"/>
              </p:cNvSpPr>
              <p:nvPr/>
            </p:nvSpPr>
            <p:spPr bwMode="auto">
              <a:xfrm flipH="1" flipV="1">
                <a:off x="2357" y="2751"/>
                <a:ext cx="1" cy="318"/>
              </a:xfrm>
              <a:prstGeom prst="line">
                <a:avLst/>
              </a:prstGeom>
              <a:noFill/>
              <a:ln w="38100">
                <a:solidFill>
                  <a:srgbClr val="000099"/>
                </a:solidFill>
                <a:round/>
                <a:headEnd type="triangle" w="med" len="med"/>
                <a:tailEnd type="triangle" w="med" len="med"/>
              </a:ln>
            </p:spPr>
            <p:txBody>
              <a:bodyPr/>
              <a:lstStyle/>
              <a:p>
                <a:endParaRPr lang="en-US"/>
              </a:p>
            </p:txBody>
          </p:sp>
          <p:sp>
            <p:nvSpPr>
              <p:cNvPr id="124" name="Line 136"/>
              <p:cNvSpPr>
                <a:spLocks noChangeShapeType="1"/>
              </p:cNvSpPr>
              <p:nvPr/>
            </p:nvSpPr>
            <p:spPr bwMode="auto">
              <a:xfrm flipH="1">
                <a:off x="2267" y="3250"/>
                <a:ext cx="1" cy="317"/>
              </a:xfrm>
              <a:prstGeom prst="line">
                <a:avLst/>
              </a:prstGeom>
              <a:noFill/>
              <a:ln w="38100">
                <a:solidFill>
                  <a:srgbClr val="000099"/>
                </a:solidFill>
                <a:round/>
                <a:headEnd type="triangle" w="med" len="med"/>
                <a:tailEnd type="triangle" w="med" len="med"/>
              </a:ln>
            </p:spPr>
            <p:txBody>
              <a:bodyPr/>
              <a:lstStyle/>
              <a:p>
                <a:endParaRPr lang="en-US"/>
              </a:p>
            </p:txBody>
          </p:sp>
          <p:sp>
            <p:nvSpPr>
              <p:cNvPr id="125" name="Line 137"/>
              <p:cNvSpPr>
                <a:spLocks noChangeShapeType="1"/>
              </p:cNvSpPr>
              <p:nvPr/>
            </p:nvSpPr>
            <p:spPr bwMode="auto">
              <a:xfrm flipV="1">
                <a:off x="2358" y="3204"/>
                <a:ext cx="363" cy="2"/>
              </a:xfrm>
              <a:prstGeom prst="line">
                <a:avLst/>
              </a:prstGeom>
              <a:noFill/>
              <a:ln w="38100">
                <a:solidFill>
                  <a:srgbClr val="000099"/>
                </a:solidFill>
                <a:round/>
                <a:headEnd type="triangle" w="med" len="med"/>
                <a:tailEnd type="triangle" w="med" len="med"/>
              </a:ln>
            </p:spPr>
            <p:txBody>
              <a:bodyPr/>
              <a:lstStyle/>
              <a:p>
                <a:endParaRPr lang="en-US"/>
              </a:p>
            </p:txBody>
          </p:sp>
          <p:sp>
            <p:nvSpPr>
              <p:cNvPr id="126" name="Line 138"/>
              <p:cNvSpPr>
                <a:spLocks noChangeShapeType="1"/>
              </p:cNvSpPr>
              <p:nvPr/>
            </p:nvSpPr>
            <p:spPr bwMode="auto">
              <a:xfrm flipH="1" flipV="1">
                <a:off x="2267" y="2751"/>
                <a:ext cx="1" cy="317"/>
              </a:xfrm>
              <a:prstGeom prst="line">
                <a:avLst/>
              </a:prstGeom>
              <a:noFill/>
              <a:ln w="38100">
                <a:solidFill>
                  <a:srgbClr val="00B050"/>
                </a:solidFill>
                <a:prstDash val="sysDot"/>
                <a:round/>
                <a:headEnd type="none" w="sm" len="sm"/>
                <a:tailEnd type="triangle" w="med" len="med"/>
              </a:ln>
            </p:spPr>
            <p:txBody>
              <a:bodyPr/>
              <a:lstStyle/>
              <a:p>
                <a:endParaRPr lang="en-US"/>
              </a:p>
            </p:txBody>
          </p:sp>
          <p:sp>
            <p:nvSpPr>
              <p:cNvPr id="127" name="Line 139"/>
              <p:cNvSpPr>
                <a:spLocks noChangeShapeType="1"/>
              </p:cNvSpPr>
              <p:nvPr/>
            </p:nvSpPr>
            <p:spPr bwMode="auto">
              <a:xfrm>
                <a:off x="2403" y="3113"/>
                <a:ext cx="318" cy="0"/>
              </a:xfrm>
              <a:prstGeom prst="line">
                <a:avLst/>
              </a:prstGeom>
              <a:noFill/>
              <a:ln w="38100">
                <a:solidFill>
                  <a:srgbClr val="00B050"/>
                </a:solidFill>
                <a:prstDash val="sysDot"/>
                <a:round/>
                <a:headEnd type="none" w="sm" len="sm"/>
                <a:tailEnd type="triangle" w="med" len="med"/>
              </a:ln>
            </p:spPr>
            <p:txBody>
              <a:bodyPr/>
              <a:lstStyle/>
              <a:p>
                <a:endParaRPr lang="en-US"/>
              </a:p>
            </p:txBody>
          </p:sp>
          <p:sp>
            <p:nvSpPr>
              <p:cNvPr id="128" name="Freeform 140"/>
              <p:cNvSpPr>
                <a:spLocks/>
              </p:cNvSpPr>
              <p:nvPr/>
            </p:nvSpPr>
            <p:spPr bwMode="auto">
              <a:xfrm>
                <a:off x="2079" y="2371"/>
                <a:ext cx="975" cy="1580"/>
              </a:xfrm>
              <a:custGeom>
                <a:avLst/>
                <a:gdLst>
                  <a:gd name="T0" fmla="*/ 7 w 975"/>
                  <a:gd name="T1" fmla="*/ 741 h 1580"/>
                  <a:gd name="T2" fmla="*/ 98 w 975"/>
                  <a:gd name="T3" fmla="*/ 106 h 1580"/>
                  <a:gd name="T4" fmla="*/ 461 w 975"/>
                  <a:gd name="T5" fmla="*/ 106 h 1580"/>
                  <a:gd name="T6" fmla="*/ 960 w 975"/>
                  <a:gd name="T7" fmla="*/ 741 h 1580"/>
                  <a:gd name="T8" fmla="*/ 551 w 975"/>
                  <a:gd name="T9" fmla="*/ 1421 h 1580"/>
                  <a:gd name="T10" fmla="*/ 143 w 975"/>
                  <a:gd name="T11" fmla="*/ 1467 h 1580"/>
                  <a:gd name="T12" fmla="*/ 7 w 975"/>
                  <a:gd name="T13" fmla="*/ 741 h 1580"/>
                  <a:gd name="T14" fmla="*/ 0 60000 65536"/>
                  <a:gd name="T15" fmla="*/ 0 60000 65536"/>
                  <a:gd name="T16" fmla="*/ 0 60000 65536"/>
                  <a:gd name="T17" fmla="*/ 0 60000 65536"/>
                  <a:gd name="T18" fmla="*/ 0 60000 65536"/>
                  <a:gd name="T19" fmla="*/ 0 60000 65536"/>
                  <a:gd name="T20" fmla="*/ 0 60000 65536"/>
                  <a:gd name="T21" fmla="*/ 0 w 975"/>
                  <a:gd name="T22" fmla="*/ 0 h 1580"/>
                  <a:gd name="T23" fmla="*/ 975 w 975"/>
                  <a:gd name="T24" fmla="*/ 1580 h 158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75" h="1580">
                    <a:moveTo>
                      <a:pt x="7" y="741"/>
                    </a:moveTo>
                    <a:cubicBezTo>
                      <a:pt x="0" y="514"/>
                      <a:pt x="22" y="212"/>
                      <a:pt x="98" y="106"/>
                    </a:cubicBezTo>
                    <a:cubicBezTo>
                      <a:pt x="174" y="0"/>
                      <a:pt x="317" y="0"/>
                      <a:pt x="461" y="106"/>
                    </a:cubicBezTo>
                    <a:cubicBezTo>
                      <a:pt x="605" y="212"/>
                      <a:pt x="945" y="522"/>
                      <a:pt x="960" y="741"/>
                    </a:cubicBezTo>
                    <a:cubicBezTo>
                      <a:pt x="975" y="960"/>
                      <a:pt x="687" y="1300"/>
                      <a:pt x="551" y="1421"/>
                    </a:cubicBezTo>
                    <a:cubicBezTo>
                      <a:pt x="415" y="1542"/>
                      <a:pt x="234" y="1580"/>
                      <a:pt x="143" y="1467"/>
                    </a:cubicBezTo>
                    <a:cubicBezTo>
                      <a:pt x="52" y="1354"/>
                      <a:pt x="14" y="968"/>
                      <a:pt x="7" y="741"/>
                    </a:cubicBezTo>
                    <a:close/>
                  </a:path>
                </a:pathLst>
              </a:custGeom>
              <a:noFill/>
              <a:ln w="12700" cap="flat" cmpd="sng">
                <a:solidFill>
                  <a:schemeClr val="tx1"/>
                </a:solidFill>
                <a:prstDash val="solid"/>
                <a:round/>
                <a:headEnd type="none" w="sm" len="sm"/>
                <a:tailEnd type="none" w="lg" len="med"/>
              </a:ln>
            </p:spPr>
            <p:txBody>
              <a:bodyPr/>
              <a:lstStyle/>
              <a:p>
                <a:endParaRPr lang="en-US"/>
              </a:p>
            </p:txBody>
          </p:sp>
        </p:grpSp>
      </p:grpSp>
      <p:grpSp>
        <p:nvGrpSpPr>
          <p:cNvPr id="129" name="Group 141"/>
          <p:cNvGrpSpPr>
            <a:grpSpLocks/>
          </p:cNvGrpSpPr>
          <p:nvPr/>
        </p:nvGrpSpPr>
        <p:grpSpPr bwMode="auto">
          <a:xfrm>
            <a:off x="3809515" y="4618832"/>
            <a:ext cx="2293816" cy="1728787"/>
            <a:chOff x="2358" y="2428"/>
            <a:chExt cx="1819" cy="1580"/>
          </a:xfrm>
        </p:grpSpPr>
        <p:sp>
          <p:nvSpPr>
            <p:cNvPr id="130" name="Line 142"/>
            <p:cNvSpPr>
              <a:spLocks noChangeShapeType="1"/>
            </p:cNvSpPr>
            <p:nvPr/>
          </p:nvSpPr>
          <p:spPr bwMode="auto">
            <a:xfrm>
              <a:off x="2358" y="3082"/>
              <a:ext cx="931" cy="0"/>
            </a:xfrm>
            <a:prstGeom prst="line">
              <a:avLst/>
            </a:prstGeom>
            <a:noFill/>
            <a:ln w="38100">
              <a:solidFill>
                <a:srgbClr val="00B050"/>
              </a:solidFill>
              <a:prstDash val="sysDot"/>
              <a:round/>
              <a:headEnd type="triangle" w="med" len="med"/>
              <a:tailEnd type="triangle" w="med" len="med"/>
            </a:ln>
          </p:spPr>
          <p:txBody>
            <a:bodyPr/>
            <a:lstStyle/>
            <a:p>
              <a:endParaRPr lang="en-US"/>
            </a:p>
          </p:txBody>
        </p:sp>
        <p:grpSp>
          <p:nvGrpSpPr>
            <p:cNvPr id="131" name="Group 143"/>
            <p:cNvGrpSpPr>
              <a:grpSpLocks/>
            </p:cNvGrpSpPr>
            <p:nvPr/>
          </p:nvGrpSpPr>
          <p:grpSpPr bwMode="auto">
            <a:xfrm rot="1056023">
              <a:off x="3206" y="2424"/>
              <a:ext cx="975" cy="1580"/>
              <a:chOff x="3129" y="2341"/>
              <a:chExt cx="975" cy="1580"/>
            </a:xfrm>
          </p:grpSpPr>
          <p:sp>
            <p:nvSpPr>
              <p:cNvPr id="132" name="Oval 144"/>
              <p:cNvSpPr>
                <a:spLocks noChangeArrowheads="1"/>
              </p:cNvSpPr>
              <p:nvPr/>
            </p:nvSpPr>
            <p:spPr bwMode="auto">
              <a:xfrm>
                <a:off x="3266" y="3068"/>
                <a:ext cx="182" cy="181"/>
              </a:xfrm>
              <a:prstGeom prst="ellipse">
                <a:avLst/>
              </a:prstGeom>
              <a:gradFill rotWithShape="1">
                <a:gsLst>
                  <a:gs pos="0">
                    <a:srgbClr val="2F1800"/>
                  </a:gs>
                  <a:gs pos="100000">
                    <a:srgbClr val="663300"/>
                  </a:gs>
                </a:gsLst>
                <a:path path="shape">
                  <a:fillToRect l="50000" t="50000" r="50000" b="50000"/>
                </a:path>
              </a:gradFill>
              <a:ln w="12700" algn="ctr">
                <a:solidFill>
                  <a:schemeClr val="tx1"/>
                </a:solidFill>
                <a:round/>
                <a:headEnd type="none" w="sm" len="sm"/>
                <a:tailEnd type="none" w="lg" len="med"/>
              </a:ln>
            </p:spPr>
            <p:txBody>
              <a:bodyPr wrap="none" anchor="ctr"/>
              <a:lstStyle/>
              <a:p>
                <a:pPr algn="ctr" eaLnBrk="0" latinLnBrk="0" hangingPunct="0"/>
                <a:r>
                  <a:rPr kumimoji="0" lang="en-US" altLang="ko-KR" sz="1400" b="1">
                    <a:solidFill>
                      <a:schemeClr val="bg1"/>
                    </a:solidFill>
                    <a:latin typeface="Arial" charset="0"/>
                  </a:rPr>
                  <a:t>M</a:t>
                </a:r>
              </a:p>
            </p:txBody>
          </p:sp>
          <p:sp>
            <p:nvSpPr>
              <p:cNvPr id="133" name="Oval 145"/>
              <p:cNvSpPr>
                <a:spLocks noChangeArrowheads="1"/>
              </p:cNvSpPr>
              <p:nvPr/>
            </p:nvSpPr>
            <p:spPr bwMode="auto">
              <a:xfrm>
                <a:off x="3764" y="3068"/>
                <a:ext cx="182" cy="181"/>
              </a:xfrm>
              <a:prstGeom prst="ellipse">
                <a:avLst/>
              </a:prstGeom>
              <a:gradFill rotWithShape="1">
                <a:gsLst>
                  <a:gs pos="0">
                    <a:srgbClr val="924900"/>
                  </a:gs>
                  <a:gs pos="100000">
                    <a:srgbClr val="AF7A44"/>
                  </a:gs>
                </a:gsLst>
                <a:path path="shape">
                  <a:fillToRect l="50000" t="50000" r="50000" b="50000"/>
                </a:path>
              </a:gradFill>
              <a:ln w="12700" algn="ctr">
                <a:solidFill>
                  <a:schemeClr val="tx1"/>
                </a:solidFill>
                <a:round/>
                <a:headEnd type="none" w="sm" len="sm"/>
                <a:tailEnd type="none" w="lg" len="med"/>
              </a:ln>
            </p:spPr>
            <p:txBody>
              <a:bodyPr wrap="none" anchor="ctr"/>
              <a:lstStyle/>
              <a:p>
                <a:pPr algn="ctr" eaLnBrk="0" latinLnBrk="0" hangingPunct="0"/>
                <a:r>
                  <a:rPr kumimoji="0" lang="en-US" altLang="ko-KR" sz="1400" b="1">
                    <a:solidFill>
                      <a:schemeClr val="bg1"/>
                    </a:solidFill>
                    <a:latin typeface="Arial" charset="0"/>
                  </a:rPr>
                  <a:t>S</a:t>
                </a:r>
              </a:p>
            </p:txBody>
          </p:sp>
          <p:sp>
            <p:nvSpPr>
              <p:cNvPr id="134" name="Oval 146"/>
              <p:cNvSpPr>
                <a:spLocks noChangeArrowheads="1"/>
              </p:cNvSpPr>
              <p:nvPr/>
            </p:nvSpPr>
            <p:spPr bwMode="auto">
              <a:xfrm>
                <a:off x="3266" y="2568"/>
                <a:ext cx="182" cy="181"/>
              </a:xfrm>
              <a:prstGeom prst="ellipse">
                <a:avLst/>
              </a:prstGeom>
              <a:gradFill rotWithShape="1">
                <a:gsLst>
                  <a:gs pos="0">
                    <a:srgbClr val="924900"/>
                  </a:gs>
                  <a:gs pos="100000">
                    <a:srgbClr val="AF7A44"/>
                  </a:gs>
                </a:gsLst>
                <a:path path="shape">
                  <a:fillToRect l="50000" t="50000" r="50000" b="50000"/>
                </a:path>
              </a:gradFill>
              <a:ln w="12700" algn="ctr">
                <a:solidFill>
                  <a:schemeClr val="tx1"/>
                </a:solidFill>
                <a:round/>
                <a:headEnd type="none" w="sm" len="sm"/>
                <a:tailEnd type="none" w="lg" len="med"/>
              </a:ln>
            </p:spPr>
            <p:txBody>
              <a:bodyPr wrap="none" anchor="ctr"/>
              <a:lstStyle/>
              <a:p>
                <a:pPr algn="ctr" eaLnBrk="0" latinLnBrk="0" hangingPunct="0"/>
                <a:r>
                  <a:rPr kumimoji="0" lang="en-US" altLang="ko-KR" sz="1400" b="1">
                    <a:solidFill>
                      <a:schemeClr val="bg1"/>
                    </a:solidFill>
                    <a:latin typeface="Arial" charset="0"/>
                  </a:rPr>
                  <a:t>S</a:t>
                </a:r>
              </a:p>
            </p:txBody>
          </p:sp>
          <p:sp>
            <p:nvSpPr>
              <p:cNvPr id="135" name="Oval 147"/>
              <p:cNvSpPr>
                <a:spLocks noChangeArrowheads="1"/>
              </p:cNvSpPr>
              <p:nvPr/>
            </p:nvSpPr>
            <p:spPr bwMode="auto">
              <a:xfrm>
                <a:off x="3266" y="3567"/>
                <a:ext cx="182" cy="181"/>
              </a:xfrm>
              <a:prstGeom prst="ellipse">
                <a:avLst/>
              </a:prstGeom>
              <a:gradFill rotWithShape="1">
                <a:gsLst>
                  <a:gs pos="0">
                    <a:srgbClr val="924900"/>
                  </a:gs>
                  <a:gs pos="100000">
                    <a:srgbClr val="AF7A44"/>
                  </a:gs>
                </a:gsLst>
                <a:path path="shape">
                  <a:fillToRect l="50000" t="50000" r="50000" b="50000"/>
                </a:path>
              </a:gradFill>
              <a:ln w="12700" algn="ctr">
                <a:solidFill>
                  <a:schemeClr val="tx1"/>
                </a:solidFill>
                <a:round/>
                <a:headEnd type="none" w="sm" len="sm"/>
                <a:tailEnd type="none" w="lg" len="med"/>
              </a:ln>
            </p:spPr>
            <p:txBody>
              <a:bodyPr wrap="none" anchor="ctr"/>
              <a:lstStyle/>
              <a:p>
                <a:pPr algn="ctr" eaLnBrk="0" latinLnBrk="0" hangingPunct="0"/>
                <a:r>
                  <a:rPr kumimoji="0" lang="en-US" altLang="ko-KR" sz="1400" b="1">
                    <a:solidFill>
                      <a:schemeClr val="bg1"/>
                    </a:solidFill>
                    <a:latin typeface="Arial" charset="0"/>
                  </a:rPr>
                  <a:t>S</a:t>
                </a:r>
              </a:p>
            </p:txBody>
          </p:sp>
          <p:sp>
            <p:nvSpPr>
              <p:cNvPr id="136" name="Line 148"/>
              <p:cNvSpPr>
                <a:spLocks noChangeShapeType="1"/>
              </p:cNvSpPr>
              <p:nvPr/>
            </p:nvSpPr>
            <p:spPr bwMode="auto">
              <a:xfrm flipH="1" flipV="1">
                <a:off x="3401" y="2750"/>
                <a:ext cx="1" cy="318"/>
              </a:xfrm>
              <a:prstGeom prst="line">
                <a:avLst/>
              </a:prstGeom>
              <a:noFill/>
              <a:ln w="38100">
                <a:solidFill>
                  <a:srgbClr val="663300"/>
                </a:solidFill>
                <a:round/>
                <a:headEnd type="triangle" w="med" len="med"/>
                <a:tailEnd type="triangle" w="med" len="med"/>
              </a:ln>
            </p:spPr>
            <p:txBody>
              <a:bodyPr/>
              <a:lstStyle/>
              <a:p>
                <a:endParaRPr lang="en-US"/>
              </a:p>
            </p:txBody>
          </p:sp>
          <p:sp>
            <p:nvSpPr>
              <p:cNvPr id="137" name="Line 149"/>
              <p:cNvSpPr>
                <a:spLocks noChangeShapeType="1"/>
              </p:cNvSpPr>
              <p:nvPr/>
            </p:nvSpPr>
            <p:spPr bwMode="auto">
              <a:xfrm flipH="1">
                <a:off x="3311" y="3249"/>
                <a:ext cx="1" cy="317"/>
              </a:xfrm>
              <a:prstGeom prst="line">
                <a:avLst/>
              </a:prstGeom>
              <a:noFill/>
              <a:ln w="38100">
                <a:solidFill>
                  <a:srgbClr val="663300"/>
                </a:solidFill>
                <a:round/>
                <a:headEnd type="triangle" w="med" len="med"/>
                <a:tailEnd type="triangle" w="med" len="med"/>
              </a:ln>
            </p:spPr>
            <p:txBody>
              <a:bodyPr/>
              <a:lstStyle/>
              <a:p>
                <a:endParaRPr lang="en-US"/>
              </a:p>
            </p:txBody>
          </p:sp>
          <p:sp>
            <p:nvSpPr>
              <p:cNvPr id="138" name="Line 150"/>
              <p:cNvSpPr>
                <a:spLocks noChangeShapeType="1"/>
              </p:cNvSpPr>
              <p:nvPr/>
            </p:nvSpPr>
            <p:spPr bwMode="auto">
              <a:xfrm flipV="1">
                <a:off x="3402" y="3203"/>
                <a:ext cx="363" cy="2"/>
              </a:xfrm>
              <a:prstGeom prst="line">
                <a:avLst/>
              </a:prstGeom>
              <a:noFill/>
              <a:ln w="38100">
                <a:solidFill>
                  <a:srgbClr val="663300"/>
                </a:solidFill>
                <a:round/>
                <a:headEnd type="triangle" w="med" len="med"/>
                <a:tailEnd type="triangle" w="med" len="med"/>
              </a:ln>
            </p:spPr>
            <p:txBody>
              <a:bodyPr/>
              <a:lstStyle/>
              <a:p>
                <a:endParaRPr lang="en-US"/>
              </a:p>
            </p:txBody>
          </p:sp>
          <p:sp>
            <p:nvSpPr>
              <p:cNvPr id="139" name="Line 151"/>
              <p:cNvSpPr>
                <a:spLocks noChangeShapeType="1"/>
              </p:cNvSpPr>
              <p:nvPr/>
            </p:nvSpPr>
            <p:spPr bwMode="auto">
              <a:xfrm flipH="1" flipV="1">
                <a:off x="3311" y="2750"/>
                <a:ext cx="1" cy="317"/>
              </a:xfrm>
              <a:prstGeom prst="line">
                <a:avLst/>
              </a:prstGeom>
              <a:noFill/>
              <a:ln w="38100">
                <a:solidFill>
                  <a:srgbClr val="00B050"/>
                </a:solidFill>
                <a:prstDash val="sysDot"/>
                <a:round/>
                <a:headEnd type="none" w="sm" len="sm"/>
                <a:tailEnd type="triangle" w="med" len="med"/>
              </a:ln>
            </p:spPr>
            <p:txBody>
              <a:bodyPr/>
              <a:lstStyle/>
              <a:p>
                <a:endParaRPr lang="en-US"/>
              </a:p>
            </p:txBody>
          </p:sp>
          <p:sp>
            <p:nvSpPr>
              <p:cNvPr id="140" name="Line 152"/>
              <p:cNvSpPr>
                <a:spLocks noChangeShapeType="1"/>
              </p:cNvSpPr>
              <p:nvPr/>
            </p:nvSpPr>
            <p:spPr bwMode="auto">
              <a:xfrm>
                <a:off x="3447" y="3112"/>
                <a:ext cx="318" cy="0"/>
              </a:xfrm>
              <a:prstGeom prst="line">
                <a:avLst/>
              </a:prstGeom>
              <a:noFill/>
              <a:ln w="38100">
                <a:solidFill>
                  <a:srgbClr val="00CC66"/>
                </a:solidFill>
                <a:prstDash val="sysDot"/>
                <a:round/>
                <a:headEnd type="none" w="sm" len="sm"/>
                <a:tailEnd type="triangle" w="med" len="med"/>
              </a:ln>
            </p:spPr>
            <p:txBody>
              <a:bodyPr/>
              <a:lstStyle/>
              <a:p>
                <a:endParaRPr lang="en-US"/>
              </a:p>
            </p:txBody>
          </p:sp>
          <p:sp>
            <p:nvSpPr>
              <p:cNvPr id="141" name="Line 153"/>
              <p:cNvSpPr>
                <a:spLocks noChangeShapeType="1"/>
              </p:cNvSpPr>
              <p:nvPr/>
            </p:nvSpPr>
            <p:spPr bwMode="auto">
              <a:xfrm>
                <a:off x="3402" y="3249"/>
                <a:ext cx="0" cy="318"/>
              </a:xfrm>
              <a:prstGeom prst="line">
                <a:avLst/>
              </a:prstGeom>
              <a:noFill/>
              <a:ln w="38100">
                <a:solidFill>
                  <a:srgbClr val="00B050"/>
                </a:solidFill>
                <a:prstDash val="sysDot"/>
                <a:round/>
                <a:headEnd type="none" w="sm" len="sm"/>
                <a:tailEnd type="triangle" w="med" len="med"/>
              </a:ln>
            </p:spPr>
            <p:txBody>
              <a:bodyPr/>
              <a:lstStyle/>
              <a:p>
                <a:endParaRPr lang="en-US"/>
              </a:p>
            </p:txBody>
          </p:sp>
          <p:sp>
            <p:nvSpPr>
              <p:cNvPr id="142" name="Freeform 154"/>
              <p:cNvSpPr>
                <a:spLocks/>
              </p:cNvSpPr>
              <p:nvPr/>
            </p:nvSpPr>
            <p:spPr bwMode="auto">
              <a:xfrm>
                <a:off x="3129" y="2341"/>
                <a:ext cx="975" cy="1580"/>
              </a:xfrm>
              <a:custGeom>
                <a:avLst/>
                <a:gdLst>
                  <a:gd name="T0" fmla="*/ 7 w 975"/>
                  <a:gd name="T1" fmla="*/ 741 h 1580"/>
                  <a:gd name="T2" fmla="*/ 98 w 975"/>
                  <a:gd name="T3" fmla="*/ 106 h 1580"/>
                  <a:gd name="T4" fmla="*/ 461 w 975"/>
                  <a:gd name="T5" fmla="*/ 106 h 1580"/>
                  <a:gd name="T6" fmla="*/ 960 w 975"/>
                  <a:gd name="T7" fmla="*/ 741 h 1580"/>
                  <a:gd name="T8" fmla="*/ 551 w 975"/>
                  <a:gd name="T9" fmla="*/ 1421 h 1580"/>
                  <a:gd name="T10" fmla="*/ 143 w 975"/>
                  <a:gd name="T11" fmla="*/ 1467 h 1580"/>
                  <a:gd name="T12" fmla="*/ 7 w 975"/>
                  <a:gd name="T13" fmla="*/ 741 h 1580"/>
                  <a:gd name="T14" fmla="*/ 0 60000 65536"/>
                  <a:gd name="T15" fmla="*/ 0 60000 65536"/>
                  <a:gd name="T16" fmla="*/ 0 60000 65536"/>
                  <a:gd name="T17" fmla="*/ 0 60000 65536"/>
                  <a:gd name="T18" fmla="*/ 0 60000 65536"/>
                  <a:gd name="T19" fmla="*/ 0 60000 65536"/>
                  <a:gd name="T20" fmla="*/ 0 60000 65536"/>
                  <a:gd name="T21" fmla="*/ 0 w 975"/>
                  <a:gd name="T22" fmla="*/ 0 h 1580"/>
                  <a:gd name="T23" fmla="*/ 975 w 975"/>
                  <a:gd name="T24" fmla="*/ 1580 h 158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75" h="1580">
                    <a:moveTo>
                      <a:pt x="7" y="741"/>
                    </a:moveTo>
                    <a:cubicBezTo>
                      <a:pt x="0" y="514"/>
                      <a:pt x="22" y="212"/>
                      <a:pt x="98" y="106"/>
                    </a:cubicBezTo>
                    <a:cubicBezTo>
                      <a:pt x="174" y="0"/>
                      <a:pt x="317" y="0"/>
                      <a:pt x="461" y="106"/>
                    </a:cubicBezTo>
                    <a:cubicBezTo>
                      <a:pt x="605" y="212"/>
                      <a:pt x="945" y="522"/>
                      <a:pt x="960" y="741"/>
                    </a:cubicBezTo>
                    <a:cubicBezTo>
                      <a:pt x="975" y="960"/>
                      <a:pt x="687" y="1300"/>
                      <a:pt x="551" y="1421"/>
                    </a:cubicBezTo>
                    <a:cubicBezTo>
                      <a:pt x="415" y="1542"/>
                      <a:pt x="234" y="1580"/>
                      <a:pt x="143" y="1467"/>
                    </a:cubicBezTo>
                    <a:cubicBezTo>
                      <a:pt x="52" y="1354"/>
                      <a:pt x="14" y="968"/>
                      <a:pt x="7" y="741"/>
                    </a:cubicBezTo>
                    <a:close/>
                  </a:path>
                </a:pathLst>
              </a:custGeom>
              <a:noFill/>
              <a:ln w="12700" cap="flat" cmpd="sng">
                <a:solidFill>
                  <a:schemeClr val="tx1"/>
                </a:solidFill>
                <a:prstDash val="solid"/>
                <a:round/>
                <a:headEnd type="none" w="sm" len="sm"/>
                <a:tailEnd type="none" w="lg" len="med"/>
              </a:ln>
            </p:spPr>
            <p:txBody>
              <a:bodyPr/>
              <a:lstStyle/>
              <a:p>
                <a:endParaRPr lang="en-US"/>
              </a:p>
            </p:txBody>
          </p:sp>
        </p:grpSp>
      </p:grpSp>
      <p:grpSp>
        <p:nvGrpSpPr>
          <p:cNvPr id="143" name="Group 157"/>
          <p:cNvGrpSpPr>
            <a:grpSpLocks/>
          </p:cNvGrpSpPr>
          <p:nvPr/>
        </p:nvGrpSpPr>
        <p:grpSpPr bwMode="auto">
          <a:xfrm>
            <a:off x="5257307" y="4612096"/>
            <a:ext cx="2263182" cy="1728788"/>
            <a:chOff x="3455" y="2432"/>
            <a:chExt cx="1825" cy="1580"/>
          </a:xfrm>
        </p:grpSpPr>
        <p:sp>
          <p:nvSpPr>
            <p:cNvPr id="144" name="Line 158"/>
            <p:cNvSpPr>
              <a:spLocks noChangeShapeType="1"/>
            </p:cNvSpPr>
            <p:nvPr/>
          </p:nvSpPr>
          <p:spPr bwMode="auto">
            <a:xfrm>
              <a:off x="3455" y="3092"/>
              <a:ext cx="1021" cy="0"/>
            </a:xfrm>
            <a:prstGeom prst="line">
              <a:avLst/>
            </a:prstGeom>
            <a:noFill/>
            <a:ln w="38100">
              <a:solidFill>
                <a:srgbClr val="00B050"/>
              </a:solidFill>
              <a:prstDash val="sysDot"/>
              <a:round/>
              <a:headEnd type="triangle" w="med" len="med"/>
              <a:tailEnd type="triangle" w="med" len="med"/>
            </a:ln>
          </p:spPr>
          <p:txBody>
            <a:bodyPr/>
            <a:lstStyle/>
            <a:p>
              <a:endParaRPr lang="en-US"/>
            </a:p>
          </p:txBody>
        </p:sp>
        <p:grpSp>
          <p:nvGrpSpPr>
            <p:cNvPr id="145" name="Group 159"/>
            <p:cNvGrpSpPr>
              <a:grpSpLocks/>
            </p:cNvGrpSpPr>
            <p:nvPr/>
          </p:nvGrpSpPr>
          <p:grpSpPr bwMode="auto">
            <a:xfrm rot="861294">
              <a:off x="4301" y="2432"/>
              <a:ext cx="975" cy="1580"/>
              <a:chOff x="4218" y="2386"/>
              <a:chExt cx="975" cy="1580"/>
            </a:xfrm>
          </p:grpSpPr>
          <p:sp>
            <p:nvSpPr>
              <p:cNvPr id="146" name="Oval 160"/>
              <p:cNvSpPr>
                <a:spLocks noChangeArrowheads="1"/>
              </p:cNvSpPr>
              <p:nvPr/>
            </p:nvSpPr>
            <p:spPr bwMode="auto">
              <a:xfrm>
                <a:off x="4355" y="3068"/>
                <a:ext cx="182" cy="181"/>
              </a:xfrm>
              <a:prstGeom prst="ellipse">
                <a:avLst/>
              </a:prstGeom>
              <a:gradFill rotWithShape="1">
                <a:gsLst>
                  <a:gs pos="0">
                    <a:srgbClr val="2F002F"/>
                  </a:gs>
                  <a:gs pos="100000">
                    <a:srgbClr val="660066"/>
                  </a:gs>
                </a:gsLst>
                <a:path path="shape">
                  <a:fillToRect l="50000" t="50000" r="50000" b="50000"/>
                </a:path>
              </a:gradFill>
              <a:ln w="12700" algn="ctr">
                <a:solidFill>
                  <a:schemeClr val="tx1"/>
                </a:solidFill>
                <a:round/>
                <a:headEnd type="none" w="sm" len="sm"/>
                <a:tailEnd type="none" w="lg" len="med"/>
              </a:ln>
            </p:spPr>
            <p:txBody>
              <a:bodyPr wrap="none" anchor="ctr"/>
              <a:lstStyle/>
              <a:p>
                <a:pPr algn="ctr" eaLnBrk="0" latinLnBrk="0" hangingPunct="0"/>
                <a:r>
                  <a:rPr kumimoji="0" lang="en-US" altLang="ko-KR" sz="1400" b="1">
                    <a:solidFill>
                      <a:schemeClr val="bg1"/>
                    </a:solidFill>
                    <a:latin typeface="Arial" charset="0"/>
                  </a:rPr>
                  <a:t>M</a:t>
                </a:r>
              </a:p>
            </p:txBody>
          </p:sp>
          <p:sp>
            <p:nvSpPr>
              <p:cNvPr id="147" name="Oval 161"/>
              <p:cNvSpPr>
                <a:spLocks noChangeArrowheads="1"/>
              </p:cNvSpPr>
              <p:nvPr/>
            </p:nvSpPr>
            <p:spPr bwMode="auto">
              <a:xfrm>
                <a:off x="4853" y="3068"/>
                <a:ext cx="182" cy="181"/>
              </a:xfrm>
              <a:prstGeom prst="ellipse">
                <a:avLst/>
              </a:prstGeom>
              <a:gradFill rotWithShape="1">
                <a:gsLst>
                  <a:gs pos="0">
                    <a:srgbClr val="CC00CC"/>
                  </a:gs>
                  <a:gs pos="100000">
                    <a:srgbClr val="5E005E"/>
                  </a:gs>
                </a:gsLst>
                <a:path path="shape">
                  <a:fillToRect l="50000" t="50000" r="50000" b="50000"/>
                </a:path>
              </a:gradFill>
              <a:ln w="12700" algn="ctr">
                <a:solidFill>
                  <a:schemeClr val="tx1"/>
                </a:solidFill>
                <a:round/>
                <a:headEnd type="none" w="sm" len="sm"/>
                <a:tailEnd type="none" w="lg" len="med"/>
              </a:ln>
            </p:spPr>
            <p:txBody>
              <a:bodyPr wrap="none" anchor="ctr"/>
              <a:lstStyle/>
              <a:p>
                <a:pPr algn="ctr" eaLnBrk="0" latinLnBrk="0" hangingPunct="0"/>
                <a:r>
                  <a:rPr kumimoji="0" lang="en-US" altLang="ko-KR" sz="1400" b="1">
                    <a:solidFill>
                      <a:schemeClr val="bg1"/>
                    </a:solidFill>
                    <a:latin typeface="Arial" charset="0"/>
                  </a:rPr>
                  <a:t>S</a:t>
                </a:r>
              </a:p>
            </p:txBody>
          </p:sp>
          <p:sp>
            <p:nvSpPr>
              <p:cNvPr id="148" name="Oval 162"/>
              <p:cNvSpPr>
                <a:spLocks noChangeArrowheads="1"/>
              </p:cNvSpPr>
              <p:nvPr/>
            </p:nvSpPr>
            <p:spPr bwMode="auto">
              <a:xfrm>
                <a:off x="4355" y="2568"/>
                <a:ext cx="182" cy="181"/>
              </a:xfrm>
              <a:prstGeom prst="ellipse">
                <a:avLst/>
              </a:prstGeom>
              <a:gradFill rotWithShape="1">
                <a:gsLst>
                  <a:gs pos="0">
                    <a:srgbClr val="CC00CC"/>
                  </a:gs>
                  <a:gs pos="100000">
                    <a:srgbClr val="5E005E"/>
                  </a:gs>
                </a:gsLst>
                <a:path path="shape">
                  <a:fillToRect l="50000" t="50000" r="50000" b="50000"/>
                </a:path>
              </a:gradFill>
              <a:ln w="12700" algn="ctr">
                <a:solidFill>
                  <a:schemeClr val="tx1"/>
                </a:solidFill>
                <a:round/>
                <a:headEnd type="none" w="sm" len="sm"/>
                <a:tailEnd type="none" w="lg" len="med"/>
              </a:ln>
            </p:spPr>
            <p:txBody>
              <a:bodyPr wrap="none" anchor="ctr"/>
              <a:lstStyle/>
              <a:p>
                <a:pPr algn="ctr" eaLnBrk="0" latinLnBrk="0" hangingPunct="0"/>
                <a:r>
                  <a:rPr kumimoji="0" lang="en-US" altLang="ko-KR" sz="1400" b="1">
                    <a:solidFill>
                      <a:schemeClr val="bg1"/>
                    </a:solidFill>
                    <a:latin typeface="Arial" charset="0"/>
                  </a:rPr>
                  <a:t>S</a:t>
                </a:r>
              </a:p>
            </p:txBody>
          </p:sp>
          <p:sp>
            <p:nvSpPr>
              <p:cNvPr id="149" name="Oval 163"/>
              <p:cNvSpPr>
                <a:spLocks noChangeArrowheads="1"/>
              </p:cNvSpPr>
              <p:nvPr/>
            </p:nvSpPr>
            <p:spPr bwMode="auto">
              <a:xfrm>
                <a:off x="4355" y="3567"/>
                <a:ext cx="182" cy="181"/>
              </a:xfrm>
              <a:prstGeom prst="ellipse">
                <a:avLst/>
              </a:prstGeom>
              <a:gradFill rotWithShape="1">
                <a:gsLst>
                  <a:gs pos="0">
                    <a:srgbClr val="CC00CC"/>
                  </a:gs>
                  <a:gs pos="100000">
                    <a:srgbClr val="5E005E"/>
                  </a:gs>
                </a:gsLst>
                <a:path path="shape">
                  <a:fillToRect l="50000" t="50000" r="50000" b="50000"/>
                </a:path>
              </a:gradFill>
              <a:ln w="12700" algn="ctr">
                <a:solidFill>
                  <a:schemeClr val="tx1"/>
                </a:solidFill>
                <a:round/>
                <a:headEnd type="none" w="sm" len="sm"/>
                <a:tailEnd type="none" w="lg" len="med"/>
              </a:ln>
            </p:spPr>
            <p:txBody>
              <a:bodyPr wrap="none" anchor="ctr"/>
              <a:lstStyle/>
              <a:p>
                <a:pPr algn="ctr" eaLnBrk="0" latinLnBrk="0" hangingPunct="0"/>
                <a:r>
                  <a:rPr kumimoji="0" lang="en-US" altLang="ko-KR" sz="1400" b="1">
                    <a:solidFill>
                      <a:schemeClr val="bg1"/>
                    </a:solidFill>
                    <a:latin typeface="Arial" charset="0"/>
                  </a:rPr>
                  <a:t>S</a:t>
                </a:r>
              </a:p>
            </p:txBody>
          </p:sp>
          <p:sp>
            <p:nvSpPr>
              <p:cNvPr id="150" name="Line 164"/>
              <p:cNvSpPr>
                <a:spLocks noChangeShapeType="1"/>
              </p:cNvSpPr>
              <p:nvPr/>
            </p:nvSpPr>
            <p:spPr bwMode="auto">
              <a:xfrm>
                <a:off x="4491" y="3248"/>
                <a:ext cx="0" cy="318"/>
              </a:xfrm>
              <a:prstGeom prst="line">
                <a:avLst/>
              </a:prstGeom>
              <a:noFill/>
              <a:ln w="38100">
                <a:solidFill>
                  <a:srgbClr val="00B050"/>
                </a:solidFill>
                <a:prstDash val="sysDot"/>
                <a:round/>
                <a:headEnd type="none" w="sm" len="sm"/>
                <a:tailEnd type="triangle" w="med" len="med"/>
              </a:ln>
            </p:spPr>
            <p:txBody>
              <a:bodyPr/>
              <a:lstStyle/>
              <a:p>
                <a:endParaRPr lang="en-US"/>
              </a:p>
            </p:txBody>
          </p:sp>
          <p:sp>
            <p:nvSpPr>
              <p:cNvPr id="151" name="Line 165"/>
              <p:cNvSpPr>
                <a:spLocks noChangeShapeType="1"/>
              </p:cNvSpPr>
              <p:nvPr/>
            </p:nvSpPr>
            <p:spPr bwMode="auto">
              <a:xfrm flipH="1" flipV="1">
                <a:off x="4490" y="2750"/>
                <a:ext cx="1" cy="318"/>
              </a:xfrm>
              <a:prstGeom prst="line">
                <a:avLst/>
              </a:prstGeom>
              <a:noFill/>
              <a:ln w="38100">
                <a:solidFill>
                  <a:srgbClr val="660066"/>
                </a:solidFill>
                <a:round/>
                <a:headEnd type="triangle" w="med" len="med"/>
                <a:tailEnd type="triangle" w="med" len="med"/>
              </a:ln>
            </p:spPr>
            <p:txBody>
              <a:bodyPr/>
              <a:lstStyle/>
              <a:p>
                <a:endParaRPr lang="en-US"/>
              </a:p>
            </p:txBody>
          </p:sp>
          <p:sp>
            <p:nvSpPr>
              <p:cNvPr id="152" name="Line 166"/>
              <p:cNvSpPr>
                <a:spLocks noChangeShapeType="1"/>
              </p:cNvSpPr>
              <p:nvPr/>
            </p:nvSpPr>
            <p:spPr bwMode="auto">
              <a:xfrm flipH="1">
                <a:off x="4400" y="3249"/>
                <a:ext cx="1" cy="317"/>
              </a:xfrm>
              <a:prstGeom prst="line">
                <a:avLst/>
              </a:prstGeom>
              <a:noFill/>
              <a:ln w="38100">
                <a:solidFill>
                  <a:srgbClr val="660066"/>
                </a:solidFill>
                <a:round/>
                <a:headEnd type="triangle" w="med" len="med"/>
                <a:tailEnd type="triangle" w="med" len="med"/>
              </a:ln>
            </p:spPr>
            <p:txBody>
              <a:bodyPr/>
              <a:lstStyle/>
              <a:p>
                <a:endParaRPr lang="en-US"/>
              </a:p>
            </p:txBody>
          </p:sp>
          <p:sp>
            <p:nvSpPr>
              <p:cNvPr id="153" name="Line 167"/>
              <p:cNvSpPr>
                <a:spLocks noChangeShapeType="1"/>
              </p:cNvSpPr>
              <p:nvPr/>
            </p:nvSpPr>
            <p:spPr bwMode="auto">
              <a:xfrm flipV="1">
                <a:off x="4491" y="3203"/>
                <a:ext cx="363" cy="2"/>
              </a:xfrm>
              <a:prstGeom prst="line">
                <a:avLst/>
              </a:prstGeom>
              <a:noFill/>
              <a:ln w="38100">
                <a:solidFill>
                  <a:srgbClr val="660066"/>
                </a:solidFill>
                <a:round/>
                <a:headEnd type="triangle" w="med" len="med"/>
                <a:tailEnd type="triangle" w="med" len="med"/>
              </a:ln>
            </p:spPr>
            <p:txBody>
              <a:bodyPr/>
              <a:lstStyle/>
              <a:p>
                <a:endParaRPr lang="en-US"/>
              </a:p>
            </p:txBody>
          </p:sp>
          <p:sp>
            <p:nvSpPr>
              <p:cNvPr id="154" name="Line 168"/>
              <p:cNvSpPr>
                <a:spLocks noChangeShapeType="1"/>
              </p:cNvSpPr>
              <p:nvPr/>
            </p:nvSpPr>
            <p:spPr bwMode="auto">
              <a:xfrm flipH="1" flipV="1">
                <a:off x="4400" y="2750"/>
                <a:ext cx="1" cy="317"/>
              </a:xfrm>
              <a:prstGeom prst="line">
                <a:avLst/>
              </a:prstGeom>
              <a:noFill/>
              <a:ln w="38100">
                <a:solidFill>
                  <a:srgbClr val="00B050"/>
                </a:solidFill>
                <a:prstDash val="sysDot"/>
                <a:round/>
                <a:headEnd type="none" w="sm" len="sm"/>
                <a:tailEnd type="triangle" w="med" len="med"/>
              </a:ln>
            </p:spPr>
            <p:txBody>
              <a:bodyPr/>
              <a:lstStyle/>
              <a:p>
                <a:endParaRPr lang="en-US"/>
              </a:p>
            </p:txBody>
          </p:sp>
          <p:sp>
            <p:nvSpPr>
              <p:cNvPr id="155" name="Line 169"/>
              <p:cNvSpPr>
                <a:spLocks noChangeShapeType="1"/>
              </p:cNvSpPr>
              <p:nvPr/>
            </p:nvSpPr>
            <p:spPr bwMode="auto">
              <a:xfrm>
                <a:off x="4536" y="3112"/>
                <a:ext cx="318" cy="0"/>
              </a:xfrm>
              <a:prstGeom prst="line">
                <a:avLst/>
              </a:prstGeom>
              <a:noFill/>
              <a:ln w="38100">
                <a:solidFill>
                  <a:srgbClr val="00B050"/>
                </a:solidFill>
                <a:prstDash val="sysDot"/>
                <a:round/>
                <a:headEnd type="none" w="sm" len="sm"/>
                <a:tailEnd type="triangle" w="med" len="med"/>
              </a:ln>
            </p:spPr>
            <p:txBody>
              <a:bodyPr/>
              <a:lstStyle/>
              <a:p>
                <a:endParaRPr lang="en-US"/>
              </a:p>
            </p:txBody>
          </p:sp>
          <p:sp>
            <p:nvSpPr>
              <p:cNvPr id="156" name="Freeform 170"/>
              <p:cNvSpPr>
                <a:spLocks/>
              </p:cNvSpPr>
              <p:nvPr/>
            </p:nvSpPr>
            <p:spPr bwMode="auto">
              <a:xfrm>
                <a:off x="4218" y="2386"/>
                <a:ext cx="975" cy="1580"/>
              </a:xfrm>
              <a:custGeom>
                <a:avLst/>
                <a:gdLst>
                  <a:gd name="T0" fmla="*/ 7 w 975"/>
                  <a:gd name="T1" fmla="*/ 741 h 1580"/>
                  <a:gd name="T2" fmla="*/ 98 w 975"/>
                  <a:gd name="T3" fmla="*/ 106 h 1580"/>
                  <a:gd name="T4" fmla="*/ 461 w 975"/>
                  <a:gd name="T5" fmla="*/ 106 h 1580"/>
                  <a:gd name="T6" fmla="*/ 960 w 975"/>
                  <a:gd name="T7" fmla="*/ 741 h 1580"/>
                  <a:gd name="T8" fmla="*/ 551 w 975"/>
                  <a:gd name="T9" fmla="*/ 1421 h 1580"/>
                  <a:gd name="T10" fmla="*/ 143 w 975"/>
                  <a:gd name="T11" fmla="*/ 1467 h 1580"/>
                  <a:gd name="T12" fmla="*/ 7 w 975"/>
                  <a:gd name="T13" fmla="*/ 741 h 1580"/>
                  <a:gd name="T14" fmla="*/ 0 60000 65536"/>
                  <a:gd name="T15" fmla="*/ 0 60000 65536"/>
                  <a:gd name="T16" fmla="*/ 0 60000 65536"/>
                  <a:gd name="T17" fmla="*/ 0 60000 65536"/>
                  <a:gd name="T18" fmla="*/ 0 60000 65536"/>
                  <a:gd name="T19" fmla="*/ 0 60000 65536"/>
                  <a:gd name="T20" fmla="*/ 0 60000 65536"/>
                  <a:gd name="T21" fmla="*/ 0 w 975"/>
                  <a:gd name="T22" fmla="*/ 0 h 1580"/>
                  <a:gd name="T23" fmla="*/ 975 w 975"/>
                  <a:gd name="T24" fmla="*/ 1580 h 158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75" h="1580">
                    <a:moveTo>
                      <a:pt x="7" y="741"/>
                    </a:moveTo>
                    <a:cubicBezTo>
                      <a:pt x="0" y="514"/>
                      <a:pt x="22" y="212"/>
                      <a:pt x="98" y="106"/>
                    </a:cubicBezTo>
                    <a:cubicBezTo>
                      <a:pt x="174" y="0"/>
                      <a:pt x="317" y="0"/>
                      <a:pt x="461" y="106"/>
                    </a:cubicBezTo>
                    <a:cubicBezTo>
                      <a:pt x="605" y="212"/>
                      <a:pt x="945" y="522"/>
                      <a:pt x="960" y="741"/>
                    </a:cubicBezTo>
                    <a:cubicBezTo>
                      <a:pt x="975" y="960"/>
                      <a:pt x="687" y="1300"/>
                      <a:pt x="551" y="1421"/>
                    </a:cubicBezTo>
                    <a:cubicBezTo>
                      <a:pt x="415" y="1542"/>
                      <a:pt x="234" y="1580"/>
                      <a:pt x="143" y="1467"/>
                    </a:cubicBezTo>
                    <a:cubicBezTo>
                      <a:pt x="52" y="1354"/>
                      <a:pt x="14" y="968"/>
                      <a:pt x="7" y="741"/>
                    </a:cubicBezTo>
                    <a:close/>
                  </a:path>
                </a:pathLst>
              </a:custGeom>
              <a:noFill/>
              <a:ln w="12700" cap="flat" cmpd="sng">
                <a:solidFill>
                  <a:schemeClr val="tx1"/>
                </a:solidFill>
                <a:prstDash val="solid"/>
                <a:round/>
                <a:headEnd type="none" w="sm" len="sm"/>
                <a:tailEnd type="none" w="lg" len="med"/>
              </a:ln>
            </p:spPr>
            <p:txBody>
              <a:bodyPr/>
              <a:lstStyle/>
              <a:p>
                <a:endParaRPr lang="en-US"/>
              </a:p>
            </p:txBody>
          </p:sp>
        </p:grpSp>
      </p:grpSp>
      <p:sp>
        <p:nvSpPr>
          <p:cNvPr id="157" name="TextBox 156"/>
          <p:cNvSpPr txBox="1"/>
          <p:nvPr/>
        </p:nvSpPr>
        <p:spPr>
          <a:xfrm>
            <a:off x="7266178" y="5867400"/>
            <a:ext cx="1877822" cy="409023"/>
          </a:xfrm>
          <a:prstGeom prst="rect">
            <a:avLst/>
          </a:prstGeom>
          <a:noFill/>
        </p:spPr>
        <p:txBody>
          <a:bodyPr wrap="none" rtlCol="0">
            <a:spAutoFit/>
          </a:bodyPr>
          <a:lstStyle/>
          <a:p>
            <a:pPr>
              <a:lnSpc>
                <a:spcPts val="1200"/>
              </a:lnSpc>
            </a:pPr>
            <a:r>
              <a:rPr lang="en-US" sz="1400" b="1" smtClean="0">
                <a:solidFill>
                  <a:srgbClr val="00B050"/>
                </a:solidFill>
              </a:rPr>
              <a:t>M: PSC manager</a:t>
            </a:r>
          </a:p>
          <a:p>
            <a:pPr>
              <a:lnSpc>
                <a:spcPts val="1200"/>
              </a:lnSpc>
            </a:pPr>
            <a:r>
              <a:rPr lang="en-US" sz="1400" b="1" smtClean="0">
                <a:solidFill>
                  <a:srgbClr val="00B050"/>
                </a:solidFill>
              </a:rPr>
              <a:t>S: non-manager device</a:t>
            </a:r>
            <a:endParaRPr lang="en-US" sz="1400" b="1">
              <a:solidFill>
                <a:srgbClr val="00B050"/>
              </a:solidFill>
            </a:endParaRPr>
          </a:p>
        </p:txBody>
      </p:sp>
      <p:sp>
        <p:nvSpPr>
          <p:cNvPr id="158" name="Line 158"/>
          <p:cNvSpPr>
            <a:spLocks noChangeShapeType="1"/>
          </p:cNvSpPr>
          <p:nvPr/>
        </p:nvSpPr>
        <p:spPr bwMode="auto">
          <a:xfrm>
            <a:off x="5257800" y="5410200"/>
            <a:ext cx="1266142" cy="0"/>
          </a:xfrm>
          <a:prstGeom prst="line">
            <a:avLst/>
          </a:prstGeom>
          <a:noFill/>
          <a:ln w="38100">
            <a:solidFill>
              <a:srgbClr val="FF0000"/>
            </a:solidFill>
            <a:prstDash val="solid"/>
            <a:round/>
            <a:headEnd type="triangle" w="med" len="med"/>
            <a:tailEnd type="triangle" w="med" len="med"/>
          </a:ln>
        </p:spPr>
        <p:txBody>
          <a:bodyPr/>
          <a:lstStyle/>
          <a:p>
            <a:endParaRPr lang="en-US"/>
          </a:p>
        </p:txBody>
      </p:sp>
      <p:sp>
        <p:nvSpPr>
          <p:cNvPr id="159" name="Line 158"/>
          <p:cNvSpPr>
            <a:spLocks noChangeShapeType="1"/>
          </p:cNvSpPr>
          <p:nvPr/>
        </p:nvSpPr>
        <p:spPr bwMode="auto">
          <a:xfrm>
            <a:off x="3810000" y="5410200"/>
            <a:ext cx="1266142" cy="0"/>
          </a:xfrm>
          <a:prstGeom prst="line">
            <a:avLst/>
          </a:prstGeom>
          <a:noFill/>
          <a:ln w="38100">
            <a:solidFill>
              <a:srgbClr val="FF0000"/>
            </a:solidFill>
            <a:prstDash val="solid"/>
            <a:round/>
            <a:headEnd type="triangle" w="med" len="med"/>
            <a:tailEnd type="triangle" w="med" len="med"/>
          </a:ln>
        </p:spPr>
        <p:txBody>
          <a:bodyPr/>
          <a:lstStyle/>
          <a:p>
            <a:endParaRPr lang="en-US"/>
          </a:p>
        </p:txBody>
      </p:sp>
      <p:sp>
        <p:nvSpPr>
          <p:cNvPr id="160" name="Line 158"/>
          <p:cNvSpPr>
            <a:spLocks noChangeShapeType="1"/>
          </p:cNvSpPr>
          <p:nvPr/>
        </p:nvSpPr>
        <p:spPr bwMode="auto">
          <a:xfrm>
            <a:off x="2362200" y="5410200"/>
            <a:ext cx="1266142" cy="0"/>
          </a:xfrm>
          <a:prstGeom prst="line">
            <a:avLst/>
          </a:prstGeom>
          <a:noFill/>
          <a:ln w="38100">
            <a:solidFill>
              <a:srgbClr val="FF0000"/>
            </a:solidFill>
            <a:prstDash val="solid"/>
            <a:round/>
            <a:headEnd type="triangle" w="med" len="med"/>
            <a:tailEnd type="triangle" w="med" len="med"/>
          </a:ln>
        </p:spPr>
        <p:txBody>
          <a:bodyPr/>
          <a:lstStyle/>
          <a:p>
            <a:endParaRPr lang="en-US"/>
          </a:p>
        </p:txBody>
      </p:sp>
      <p:sp>
        <p:nvSpPr>
          <p:cNvPr id="164" name="Rectangle 163"/>
          <p:cNvSpPr/>
          <p:nvPr/>
        </p:nvSpPr>
        <p:spPr>
          <a:xfrm>
            <a:off x="914400" y="4267200"/>
            <a:ext cx="6705600" cy="1981200"/>
          </a:xfrm>
          <a:prstGeom prst="rect">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TextBox 164"/>
          <p:cNvSpPr txBox="1"/>
          <p:nvPr/>
        </p:nvSpPr>
        <p:spPr>
          <a:xfrm>
            <a:off x="914400" y="5943600"/>
            <a:ext cx="768352" cy="338554"/>
          </a:xfrm>
          <a:prstGeom prst="rect">
            <a:avLst/>
          </a:prstGeom>
          <a:noFill/>
        </p:spPr>
        <p:txBody>
          <a:bodyPr wrap="none" rtlCol="0">
            <a:spAutoFit/>
          </a:bodyPr>
          <a:lstStyle/>
          <a:p>
            <a:r>
              <a:rPr lang="en-US" sz="1600" b="1" smtClean="0">
                <a:solidFill>
                  <a:srgbClr val="00B0F0"/>
                </a:solidFill>
              </a:rPr>
              <a:t>Region</a:t>
            </a:r>
            <a:endParaRPr lang="en-US" sz="1600" b="1">
              <a:solidFill>
                <a:srgbClr val="00B0F0"/>
              </a:solidFill>
            </a:endParaRPr>
          </a:p>
        </p:txBody>
      </p:sp>
      <p:sp>
        <p:nvSpPr>
          <p:cNvPr id="75" name="Line 168"/>
          <p:cNvSpPr>
            <a:spLocks noChangeShapeType="1"/>
          </p:cNvSpPr>
          <p:nvPr/>
        </p:nvSpPr>
        <p:spPr bwMode="auto">
          <a:xfrm rot="861294" flipV="1">
            <a:off x="7322336" y="4591523"/>
            <a:ext cx="442927" cy="113350"/>
          </a:xfrm>
          <a:prstGeom prst="line">
            <a:avLst/>
          </a:prstGeom>
          <a:noFill/>
          <a:ln w="38100">
            <a:solidFill>
              <a:srgbClr val="00B050"/>
            </a:solidFill>
            <a:prstDash val="sysDot"/>
            <a:round/>
            <a:headEnd type="none" w="sm" len="sm"/>
            <a:tailEnd type="triangle" w="med" len="med"/>
          </a:ln>
        </p:spPr>
        <p:txBody>
          <a:bodyPr/>
          <a:lstStyle/>
          <a:p>
            <a:endParaRPr lang="en-US"/>
          </a:p>
        </p:txBody>
      </p:sp>
      <p:sp>
        <p:nvSpPr>
          <p:cNvPr id="76" name="Line 158"/>
          <p:cNvSpPr>
            <a:spLocks noChangeShapeType="1"/>
          </p:cNvSpPr>
          <p:nvPr/>
        </p:nvSpPr>
        <p:spPr bwMode="auto">
          <a:xfrm>
            <a:off x="7315200" y="4800600"/>
            <a:ext cx="457201" cy="0"/>
          </a:xfrm>
          <a:prstGeom prst="line">
            <a:avLst/>
          </a:prstGeom>
          <a:noFill/>
          <a:ln w="38100">
            <a:solidFill>
              <a:srgbClr val="FF0000"/>
            </a:solidFill>
            <a:prstDash val="solid"/>
            <a:round/>
            <a:headEnd type="triangle" w="med" len="med"/>
            <a:tailEnd type="triangle" w="med" len="med"/>
          </a:ln>
        </p:spPr>
        <p:txBody>
          <a:bodyPr/>
          <a:lstStyle/>
          <a:p>
            <a:endParaRPr lang="en-US"/>
          </a:p>
        </p:txBody>
      </p:sp>
      <p:sp>
        <p:nvSpPr>
          <p:cNvPr id="77" name="TextBox 76"/>
          <p:cNvSpPr txBox="1"/>
          <p:nvPr/>
        </p:nvSpPr>
        <p:spPr>
          <a:xfrm>
            <a:off x="7772400" y="4495800"/>
            <a:ext cx="1371600" cy="769441"/>
          </a:xfrm>
          <a:prstGeom prst="rect">
            <a:avLst/>
          </a:prstGeom>
          <a:noFill/>
        </p:spPr>
        <p:txBody>
          <a:bodyPr wrap="square" rtlCol="0">
            <a:spAutoFit/>
          </a:bodyPr>
          <a:lstStyle/>
          <a:p>
            <a:r>
              <a:rPr lang="en-US" sz="1400" b="1" dirty="0" smtClean="0">
                <a:solidFill>
                  <a:srgbClr val="00B050"/>
                </a:solidFill>
              </a:rPr>
              <a:t>: Common sync</a:t>
            </a:r>
          </a:p>
          <a:p>
            <a:pPr>
              <a:lnSpc>
                <a:spcPts val="1200"/>
              </a:lnSpc>
            </a:pPr>
            <a:r>
              <a:rPr lang="en-US" sz="1400" b="1" dirty="0" smtClean="0">
                <a:solidFill>
                  <a:srgbClr val="FF0000"/>
                </a:solidFill>
              </a:rPr>
              <a:t>: Data exchange      between PSC managers</a:t>
            </a:r>
            <a:endParaRPr lang="en-US" sz="1400" b="1" dirty="0">
              <a:solidFill>
                <a:srgbClr val="FF0000"/>
              </a:solidFill>
            </a:endParaRPr>
          </a:p>
        </p:txBody>
      </p:sp>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a:bodyPr>
          <a:lstStyle/>
          <a:p>
            <a:pPr>
              <a:lnSpc>
                <a:spcPts val="3000"/>
              </a:lnSpc>
            </a:pPr>
            <a:r>
              <a:rPr lang="en-US" sz="3200" b="1" i="1" smtClean="0">
                <a:solidFill>
                  <a:srgbClr val="FF0000"/>
                </a:solidFill>
                <a:cs typeface="Times New Roman" pitchFamily="18" charset="0"/>
              </a:rPr>
              <a:t>SYNCHRONIZED COMMUNICATION THROUGHOUT A REGION</a:t>
            </a:r>
            <a:endParaRPr lang="en-US" sz="3200" b="1" i="1">
              <a:solidFill>
                <a:srgbClr val="FF0000"/>
              </a:solidFill>
              <a:cs typeface="Times New Roman" pitchFamily="18" charset="0"/>
            </a:endParaRPr>
          </a:p>
        </p:txBody>
      </p:sp>
      <p:sp>
        <p:nvSpPr>
          <p:cNvPr id="3" name="Content Placeholder 2"/>
          <p:cNvSpPr>
            <a:spLocks noGrp="1"/>
          </p:cNvSpPr>
          <p:nvPr>
            <p:ph idx="1"/>
          </p:nvPr>
        </p:nvSpPr>
        <p:spPr>
          <a:xfrm>
            <a:off x="457200" y="1600200"/>
            <a:ext cx="8305800" cy="4724400"/>
          </a:xfrm>
        </p:spPr>
        <p:txBody>
          <a:bodyPr>
            <a:normAutofit/>
          </a:bodyPr>
          <a:lstStyle/>
          <a:p>
            <a:pPr marL="342900" lvl="1" indent="-342900">
              <a:buFont typeface="Arial" pitchFamily="34" charset="0"/>
              <a:buChar char="•"/>
            </a:pPr>
            <a:r>
              <a:rPr lang="en-US" altLang="ko-KR" sz="2000" dirty="0" smtClean="0">
                <a:latin typeface="Times New Roman" pitchFamily="18" charset="0"/>
                <a:ea typeface="굴림" charset="-127"/>
                <a:cs typeface="Times New Roman" pitchFamily="18" charset="0"/>
              </a:rPr>
              <a:t>Synchronized communications among public spaces:</a:t>
            </a:r>
          </a:p>
          <a:p>
            <a:pPr marL="742950" lvl="2" indent="-342900"/>
            <a:r>
              <a:rPr lang="en-US" altLang="ko-KR" sz="1600" dirty="0" smtClean="0">
                <a:latin typeface="Times New Roman" pitchFamily="18" charset="0"/>
                <a:ea typeface="굴림" charset="-127"/>
                <a:cs typeface="Times New Roman" pitchFamily="18" charset="0"/>
              </a:rPr>
              <a:t>This type of sync communications are needed to exchange information (synchronized or non synchronized) among devices in a region: this type of communications can be done through relays among PSC managers of adjacent public spaces in a region.</a:t>
            </a:r>
          </a:p>
          <a:p>
            <a:pPr marL="1200150" lvl="3" indent="-342900"/>
            <a:r>
              <a:rPr lang="en-US" altLang="ko-KR" sz="1600" dirty="0" smtClean="0">
                <a:latin typeface="Times New Roman" pitchFamily="18" charset="0"/>
                <a:ea typeface="굴림" charset="-127"/>
                <a:cs typeface="Times New Roman" pitchFamily="18" charset="0"/>
              </a:rPr>
              <a:t>A device in a public space talks with the PSC manager. </a:t>
            </a:r>
          </a:p>
          <a:p>
            <a:pPr marL="1200150" lvl="3" indent="-342900"/>
            <a:r>
              <a:rPr lang="en-US" altLang="ko-KR" sz="1600" b="1" dirty="0" smtClean="0">
                <a:solidFill>
                  <a:srgbClr val="FF0000"/>
                </a:solidFill>
                <a:latin typeface="Times New Roman" pitchFamily="18" charset="0"/>
                <a:ea typeface="굴림" charset="-127"/>
                <a:cs typeface="Times New Roman" pitchFamily="18" charset="0"/>
              </a:rPr>
              <a:t>PSC managers communicate with other PSC managers using a fixed set of </a:t>
            </a:r>
            <a:r>
              <a:rPr lang="en-US" altLang="ko-KR" sz="1600" b="1" dirty="0" err="1" smtClean="0">
                <a:solidFill>
                  <a:srgbClr val="FF0000"/>
                </a:solidFill>
                <a:latin typeface="Times New Roman" pitchFamily="18" charset="0"/>
                <a:ea typeface="굴림" charset="-127"/>
                <a:cs typeface="Times New Roman" pitchFamily="18" charset="0"/>
              </a:rPr>
              <a:t>subchannels</a:t>
            </a:r>
            <a:r>
              <a:rPr lang="en-US" altLang="ko-KR" sz="1600" b="1" dirty="0" smtClean="0">
                <a:solidFill>
                  <a:srgbClr val="FF0000"/>
                </a:solidFill>
                <a:latin typeface="Times New Roman" pitchFamily="18" charset="0"/>
                <a:ea typeface="굴림" charset="-127"/>
                <a:cs typeface="Times New Roman" pitchFamily="18" charset="0"/>
              </a:rPr>
              <a:t> and/or sequences to form a network among PSC managers.</a:t>
            </a:r>
            <a:endParaRPr lang="en-US" altLang="ko-KR" sz="1600" b="1" dirty="0" smtClean="0">
              <a:solidFill>
                <a:srgbClr val="00B050"/>
              </a:solidFill>
              <a:latin typeface="Times New Roman" pitchFamily="18" charset="0"/>
              <a:ea typeface="굴림" charset="-127"/>
              <a:cs typeface="Times New Roman" pitchFamily="18" charset="0"/>
            </a:endParaRPr>
          </a:p>
          <a:p>
            <a:pPr marL="742950" lvl="2" indent="-342900"/>
            <a:r>
              <a:rPr lang="en-US" altLang="ko-KR" sz="1600" dirty="0" smtClean="0">
                <a:latin typeface="Times New Roman" pitchFamily="18" charset="0"/>
                <a:ea typeface="굴림" charset="-127"/>
                <a:cs typeface="Times New Roman" pitchFamily="18" charset="0"/>
              </a:rPr>
              <a:t>Through the above two links,  a device can communicate with another device in a different public space in a region. </a:t>
            </a:r>
          </a:p>
          <a:p>
            <a:pPr marL="742950" lvl="2" indent="-342900">
              <a:buNone/>
            </a:pPr>
            <a:endParaRPr lang="en-US" altLang="ko-KR" sz="1800" dirty="0" smtClean="0">
              <a:latin typeface="Times New Roman" pitchFamily="18" charset="0"/>
              <a:ea typeface="굴림" charset="-127"/>
              <a:cs typeface="Times New Roman" pitchFamily="18" charset="0"/>
            </a:endParaRPr>
          </a:p>
        </p:txBody>
      </p:sp>
      <p:sp>
        <p:nvSpPr>
          <p:cNvPr id="8" name="TextBox 7"/>
          <p:cNvSpPr txBox="1"/>
          <p:nvPr/>
        </p:nvSpPr>
        <p:spPr>
          <a:xfrm>
            <a:off x="4191000" y="6400800"/>
            <a:ext cx="867545" cy="307777"/>
          </a:xfrm>
          <a:prstGeom prst="rect">
            <a:avLst/>
          </a:prstGeom>
          <a:noFill/>
        </p:spPr>
        <p:txBody>
          <a:bodyPr wrap="none" rtlCol="0">
            <a:spAutoFit/>
          </a:bodyPr>
          <a:lstStyle/>
          <a:p>
            <a:r>
              <a:rPr lang="en-US" sz="1400" dirty="0" smtClean="0">
                <a:latin typeface="Times New Roman" pitchFamily="18" charset="0"/>
                <a:cs typeface="Times New Roman" pitchFamily="18" charset="0"/>
              </a:rPr>
              <a:t>Slide 125</a:t>
            </a:r>
            <a:endParaRPr lang="en-US" sz="1400" dirty="0">
              <a:latin typeface="Times New Roman" pitchFamily="18" charset="0"/>
              <a:cs typeface="Times New Roman" pitchFamily="18" charset="0"/>
            </a:endParaRPr>
          </a:p>
        </p:txBody>
      </p:sp>
      <p:sp>
        <p:nvSpPr>
          <p:cNvPr id="81" name="TextBox 80"/>
          <p:cNvSpPr txBox="1"/>
          <p:nvPr/>
        </p:nvSpPr>
        <p:spPr>
          <a:xfrm>
            <a:off x="1371600" y="4267200"/>
            <a:ext cx="1380506" cy="338554"/>
          </a:xfrm>
          <a:prstGeom prst="rect">
            <a:avLst/>
          </a:prstGeom>
          <a:noFill/>
        </p:spPr>
        <p:txBody>
          <a:bodyPr wrap="none" rtlCol="0">
            <a:spAutoFit/>
          </a:bodyPr>
          <a:lstStyle/>
          <a:p>
            <a:r>
              <a:rPr lang="en-US" sz="1600" b="1" smtClean="0">
                <a:solidFill>
                  <a:srgbClr val="FF0000"/>
                </a:solidFill>
              </a:rPr>
              <a:t>Public space 1</a:t>
            </a:r>
            <a:endParaRPr lang="en-US" sz="1600" b="1">
              <a:solidFill>
                <a:srgbClr val="FF0000"/>
              </a:solidFill>
            </a:endParaRPr>
          </a:p>
        </p:txBody>
      </p:sp>
      <p:sp>
        <p:nvSpPr>
          <p:cNvPr id="98" name="TextBox 97"/>
          <p:cNvSpPr txBox="1"/>
          <p:nvPr/>
        </p:nvSpPr>
        <p:spPr>
          <a:xfrm>
            <a:off x="6019800" y="4267200"/>
            <a:ext cx="1410964" cy="338554"/>
          </a:xfrm>
          <a:prstGeom prst="rect">
            <a:avLst/>
          </a:prstGeom>
          <a:noFill/>
        </p:spPr>
        <p:txBody>
          <a:bodyPr wrap="none" rtlCol="0">
            <a:spAutoFit/>
          </a:bodyPr>
          <a:lstStyle/>
          <a:p>
            <a:r>
              <a:rPr lang="en-US" sz="1600" b="1" smtClean="0">
                <a:solidFill>
                  <a:srgbClr val="FF0000"/>
                </a:solidFill>
              </a:rPr>
              <a:t>Public space N</a:t>
            </a:r>
            <a:endParaRPr lang="en-US" sz="1600" b="1">
              <a:solidFill>
                <a:srgbClr val="FF0000"/>
              </a:solidFill>
            </a:endParaRPr>
          </a:p>
        </p:txBody>
      </p:sp>
      <p:cxnSp>
        <p:nvCxnSpPr>
          <p:cNvPr id="99" name="Straight Arrow Connector 98"/>
          <p:cNvCxnSpPr/>
          <p:nvPr/>
        </p:nvCxnSpPr>
        <p:spPr>
          <a:xfrm>
            <a:off x="3124200" y="4495800"/>
            <a:ext cx="2667000" cy="1588"/>
          </a:xfrm>
          <a:prstGeom prst="straightConnector1">
            <a:avLst/>
          </a:prstGeom>
          <a:ln w="38100">
            <a:solidFill>
              <a:srgbClr val="FF0000"/>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0" name="TextBox 99"/>
          <p:cNvSpPr txBox="1"/>
          <p:nvPr/>
        </p:nvSpPr>
        <p:spPr>
          <a:xfrm>
            <a:off x="7266178" y="5867400"/>
            <a:ext cx="1877822" cy="409023"/>
          </a:xfrm>
          <a:prstGeom prst="rect">
            <a:avLst/>
          </a:prstGeom>
          <a:noFill/>
        </p:spPr>
        <p:txBody>
          <a:bodyPr wrap="none" rtlCol="0">
            <a:spAutoFit/>
          </a:bodyPr>
          <a:lstStyle/>
          <a:p>
            <a:pPr>
              <a:lnSpc>
                <a:spcPts val="1200"/>
              </a:lnSpc>
            </a:pPr>
            <a:r>
              <a:rPr lang="en-US" sz="1400" b="1" smtClean="0">
                <a:solidFill>
                  <a:srgbClr val="00B050"/>
                </a:solidFill>
              </a:rPr>
              <a:t>M: PSC manager</a:t>
            </a:r>
          </a:p>
          <a:p>
            <a:pPr>
              <a:lnSpc>
                <a:spcPts val="1200"/>
              </a:lnSpc>
            </a:pPr>
            <a:r>
              <a:rPr lang="en-US" sz="1400" b="1" smtClean="0">
                <a:solidFill>
                  <a:srgbClr val="00B050"/>
                </a:solidFill>
              </a:rPr>
              <a:t>S: non-manager device</a:t>
            </a:r>
            <a:endParaRPr lang="en-US" sz="1400" b="1">
              <a:solidFill>
                <a:srgbClr val="00B050"/>
              </a:solidFill>
            </a:endParaRPr>
          </a:p>
        </p:txBody>
      </p:sp>
      <p:grpSp>
        <p:nvGrpSpPr>
          <p:cNvPr id="101" name="Group 112"/>
          <p:cNvGrpSpPr>
            <a:grpSpLocks/>
          </p:cNvGrpSpPr>
          <p:nvPr/>
        </p:nvGrpSpPr>
        <p:grpSpPr bwMode="auto">
          <a:xfrm rot="1585161">
            <a:off x="1323086" y="4604159"/>
            <a:ext cx="1889125" cy="1595437"/>
            <a:chOff x="589" y="2432"/>
            <a:chExt cx="1406" cy="1406"/>
          </a:xfrm>
        </p:grpSpPr>
        <p:sp>
          <p:nvSpPr>
            <p:cNvPr id="102" name="Oval 113"/>
            <p:cNvSpPr>
              <a:spLocks noChangeArrowheads="1"/>
            </p:cNvSpPr>
            <p:nvPr/>
          </p:nvSpPr>
          <p:spPr bwMode="auto">
            <a:xfrm>
              <a:off x="1179" y="3069"/>
              <a:ext cx="182" cy="181"/>
            </a:xfrm>
            <a:prstGeom prst="ellipse">
              <a:avLst/>
            </a:prstGeom>
            <a:gradFill rotWithShape="1">
              <a:gsLst>
                <a:gs pos="0">
                  <a:srgbClr val="001800"/>
                </a:gs>
                <a:gs pos="100000">
                  <a:srgbClr val="003300"/>
                </a:gs>
              </a:gsLst>
              <a:path path="shape">
                <a:fillToRect l="50000" t="50000" r="50000" b="50000"/>
              </a:path>
            </a:gradFill>
            <a:ln w="12700">
              <a:solidFill>
                <a:schemeClr val="tx1"/>
              </a:solidFill>
              <a:round/>
              <a:headEnd type="none" w="sm" len="sm"/>
              <a:tailEnd type="none" w="lg" len="med"/>
            </a:ln>
          </p:spPr>
          <p:txBody>
            <a:bodyPr wrap="none" anchor="ctr"/>
            <a:lstStyle/>
            <a:p>
              <a:pPr algn="ctr" eaLnBrk="0" latinLnBrk="0" hangingPunct="0"/>
              <a:r>
                <a:rPr kumimoji="0" lang="en-US" altLang="ko-KR" sz="1400" b="1">
                  <a:solidFill>
                    <a:schemeClr val="bg1"/>
                  </a:solidFill>
                  <a:latin typeface="Arial" charset="0"/>
                </a:rPr>
                <a:t>M</a:t>
              </a:r>
            </a:p>
          </p:txBody>
        </p:sp>
        <p:sp>
          <p:nvSpPr>
            <p:cNvPr id="103" name="Line 114"/>
            <p:cNvSpPr>
              <a:spLocks noChangeShapeType="1"/>
            </p:cNvSpPr>
            <p:nvPr/>
          </p:nvSpPr>
          <p:spPr bwMode="auto">
            <a:xfrm flipV="1">
              <a:off x="1315" y="2751"/>
              <a:ext cx="0" cy="318"/>
            </a:xfrm>
            <a:prstGeom prst="line">
              <a:avLst/>
            </a:prstGeom>
            <a:noFill/>
            <a:ln w="38100">
              <a:solidFill>
                <a:srgbClr val="003300"/>
              </a:solidFill>
              <a:round/>
              <a:headEnd type="triangle" w="med" len="med"/>
              <a:tailEnd type="triangle" w="med" len="med"/>
            </a:ln>
          </p:spPr>
          <p:txBody>
            <a:bodyPr/>
            <a:lstStyle/>
            <a:p>
              <a:endParaRPr lang="en-US"/>
            </a:p>
          </p:txBody>
        </p:sp>
        <p:sp>
          <p:nvSpPr>
            <p:cNvPr id="104" name="Oval 115"/>
            <p:cNvSpPr>
              <a:spLocks noChangeArrowheads="1"/>
            </p:cNvSpPr>
            <p:nvPr/>
          </p:nvSpPr>
          <p:spPr bwMode="auto">
            <a:xfrm>
              <a:off x="680" y="3069"/>
              <a:ext cx="182" cy="181"/>
            </a:xfrm>
            <a:prstGeom prst="ellipse">
              <a:avLst/>
            </a:prstGeom>
            <a:gradFill rotWithShape="1">
              <a:gsLst>
                <a:gs pos="0">
                  <a:srgbClr val="003300"/>
                </a:gs>
                <a:gs pos="100000">
                  <a:srgbClr val="446944"/>
                </a:gs>
              </a:gsLst>
              <a:path path="shape">
                <a:fillToRect l="50000" t="50000" r="50000" b="50000"/>
              </a:path>
            </a:gradFill>
            <a:ln w="12700" algn="ctr">
              <a:solidFill>
                <a:schemeClr val="tx1"/>
              </a:solidFill>
              <a:round/>
              <a:headEnd type="none" w="sm" len="sm"/>
              <a:tailEnd type="none" w="lg" len="med"/>
            </a:ln>
          </p:spPr>
          <p:txBody>
            <a:bodyPr wrap="none" anchor="ctr"/>
            <a:lstStyle/>
            <a:p>
              <a:pPr algn="ctr" eaLnBrk="0" latinLnBrk="0" hangingPunct="0"/>
              <a:r>
                <a:rPr kumimoji="0" lang="en-US" altLang="ko-KR" sz="1400" b="1">
                  <a:solidFill>
                    <a:schemeClr val="bg1"/>
                  </a:solidFill>
                  <a:latin typeface="Arial" charset="0"/>
                </a:rPr>
                <a:t>S</a:t>
              </a:r>
            </a:p>
          </p:txBody>
        </p:sp>
        <p:sp>
          <p:nvSpPr>
            <p:cNvPr id="105" name="Oval 116"/>
            <p:cNvSpPr>
              <a:spLocks noChangeArrowheads="1"/>
            </p:cNvSpPr>
            <p:nvPr/>
          </p:nvSpPr>
          <p:spPr bwMode="auto">
            <a:xfrm>
              <a:off x="1179" y="2569"/>
              <a:ext cx="182" cy="181"/>
            </a:xfrm>
            <a:prstGeom prst="ellipse">
              <a:avLst/>
            </a:prstGeom>
            <a:gradFill rotWithShape="1">
              <a:gsLst>
                <a:gs pos="0">
                  <a:srgbClr val="003300"/>
                </a:gs>
                <a:gs pos="100000">
                  <a:srgbClr val="446944"/>
                </a:gs>
              </a:gsLst>
              <a:path path="shape">
                <a:fillToRect l="50000" t="50000" r="50000" b="50000"/>
              </a:path>
            </a:gradFill>
            <a:ln w="12700" algn="ctr">
              <a:solidFill>
                <a:schemeClr val="tx1"/>
              </a:solidFill>
              <a:round/>
              <a:headEnd type="none" w="sm" len="sm"/>
              <a:tailEnd type="none" w="lg" len="med"/>
            </a:ln>
          </p:spPr>
          <p:txBody>
            <a:bodyPr wrap="none" anchor="ctr"/>
            <a:lstStyle/>
            <a:p>
              <a:pPr algn="ctr" eaLnBrk="0" latinLnBrk="0" hangingPunct="0"/>
              <a:r>
                <a:rPr kumimoji="0" lang="en-US" altLang="ko-KR" sz="1400" b="1">
                  <a:solidFill>
                    <a:schemeClr val="bg1"/>
                  </a:solidFill>
                  <a:latin typeface="Arial" charset="0"/>
                </a:rPr>
                <a:t>S</a:t>
              </a:r>
            </a:p>
          </p:txBody>
        </p:sp>
        <p:sp>
          <p:nvSpPr>
            <p:cNvPr id="106" name="Oval 117"/>
            <p:cNvSpPr>
              <a:spLocks noChangeArrowheads="1"/>
            </p:cNvSpPr>
            <p:nvPr/>
          </p:nvSpPr>
          <p:spPr bwMode="auto">
            <a:xfrm>
              <a:off x="1179" y="3568"/>
              <a:ext cx="182" cy="181"/>
            </a:xfrm>
            <a:prstGeom prst="ellipse">
              <a:avLst/>
            </a:prstGeom>
            <a:gradFill rotWithShape="1">
              <a:gsLst>
                <a:gs pos="0">
                  <a:srgbClr val="003300"/>
                </a:gs>
                <a:gs pos="100000">
                  <a:srgbClr val="446944"/>
                </a:gs>
              </a:gsLst>
              <a:path path="shape">
                <a:fillToRect l="50000" t="50000" r="50000" b="50000"/>
              </a:path>
            </a:gradFill>
            <a:ln w="12700" algn="ctr">
              <a:solidFill>
                <a:schemeClr val="tx1"/>
              </a:solidFill>
              <a:round/>
              <a:headEnd type="none" w="sm" len="sm"/>
              <a:tailEnd type="none" w="lg" len="med"/>
            </a:ln>
          </p:spPr>
          <p:txBody>
            <a:bodyPr wrap="none" anchor="ctr"/>
            <a:lstStyle/>
            <a:p>
              <a:pPr algn="ctr" eaLnBrk="0" latinLnBrk="0" hangingPunct="0"/>
              <a:r>
                <a:rPr kumimoji="0" lang="en-US" altLang="ko-KR" sz="1400" b="1">
                  <a:solidFill>
                    <a:schemeClr val="bg1"/>
                  </a:solidFill>
                  <a:latin typeface="Arial" charset="0"/>
                </a:rPr>
                <a:t>S</a:t>
              </a:r>
            </a:p>
          </p:txBody>
        </p:sp>
        <p:sp>
          <p:nvSpPr>
            <p:cNvPr id="107" name="Line 118"/>
            <p:cNvSpPr>
              <a:spLocks noChangeShapeType="1"/>
            </p:cNvSpPr>
            <p:nvPr/>
          </p:nvSpPr>
          <p:spPr bwMode="auto">
            <a:xfrm flipH="1" flipV="1">
              <a:off x="862" y="3204"/>
              <a:ext cx="318" cy="1"/>
            </a:xfrm>
            <a:prstGeom prst="line">
              <a:avLst/>
            </a:prstGeom>
            <a:noFill/>
            <a:ln w="38100">
              <a:solidFill>
                <a:srgbClr val="00B050"/>
              </a:solidFill>
              <a:prstDash val="sysDot"/>
              <a:round/>
              <a:headEnd type="none" w="sm" len="sm"/>
              <a:tailEnd type="triangle" w="med" len="med"/>
            </a:ln>
          </p:spPr>
          <p:txBody>
            <a:bodyPr/>
            <a:lstStyle/>
            <a:p>
              <a:endParaRPr lang="en-US"/>
            </a:p>
          </p:txBody>
        </p:sp>
        <p:sp>
          <p:nvSpPr>
            <p:cNvPr id="108" name="Line 119"/>
            <p:cNvSpPr>
              <a:spLocks noChangeShapeType="1"/>
            </p:cNvSpPr>
            <p:nvPr/>
          </p:nvSpPr>
          <p:spPr bwMode="auto">
            <a:xfrm flipH="1" flipV="1">
              <a:off x="1224" y="2751"/>
              <a:ext cx="1" cy="317"/>
            </a:xfrm>
            <a:prstGeom prst="line">
              <a:avLst/>
            </a:prstGeom>
            <a:noFill/>
            <a:ln w="38100">
              <a:solidFill>
                <a:srgbClr val="00B050"/>
              </a:solidFill>
              <a:prstDash val="sysDot"/>
              <a:round/>
              <a:headEnd type="none" w="sm" len="sm"/>
              <a:tailEnd type="triangle" w="med" len="med"/>
            </a:ln>
          </p:spPr>
          <p:txBody>
            <a:bodyPr/>
            <a:lstStyle/>
            <a:p>
              <a:endParaRPr lang="en-US"/>
            </a:p>
          </p:txBody>
        </p:sp>
        <p:sp>
          <p:nvSpPr>
            <p:cNvPr id="109" name="Line 120"/>
            <p:cNvSpPr>
              <a:spLocks noChangeShapeType="1"/>
            </p:cNvSpPr>
            <p:nvPr/>
          </p:nvSpPr>
          <p:spPr bwMode="auto">
            <a:xfrm flipH="1">
              <a:off x="1315" y="3250"/>
              <a:ext cx="1" cy="317"/>
            </a:xfrm>
            <a:prstGeom prst="line">
              <a:avLst/>
            </a:prstGeom>
            <a:noFill/>
            <a:ln w="38100">
              <a:solidFill>
                <a:srgbClr val="00B050"/>
              </a:solidFill>
              <a:prstDash val="sysDot"/>
              <a:round/>
              <a:headEnd type="none" w="sm" len="sm"/>
              <a:tailEnd type="triangle" w="med" len="med"/>
            </a:ln>
          </p:spPr>
          <p:txBody>
            <a:bodyPr/>
            <a:lstStyle/>
            <a:p>
              <a:endParaRPr lang="en-US"/>
            </a:p>
          </p:txBody>
        </p:sp>
        <p:sp>
          <p:nvSpPr>
            <p:cNvPr id="110" name="Line 121"/>
            <p:cNvSpPr>
              <a:spLocks noChangeShapeType="1"/>
            </p:cNvSpPr>
            <p:nvPr/>
          </p:nvSpPr>
          <p:spPr bwMode="auto">
            <a:xfrm flipH="1" flipV="1">
              <a:off x="862" y="3114"/>
              <a:ext cx="317" cy="1"/>
            </a:xfrm>
            <a:prstGeom prst="line">
              <a:avLst/>
            </a:prstGeom>
            <a:noFill/>
            <a:ln w="38100">
              <a:solidFill>
                <a:srgbClr val="003300"/>
              </a:solidFill>
              <a:round/>
              <a:headEnd type="triangle" w="med" len="med"/>
              <a:tailEnd type="triangle" w="med" len="med"/>
            </a:ln>
          </p:spPr>
          <p:txBody>
            <a:bodyPr/>
            <a:lstStyle/>
            <a:p>
              <a:endParaRPr lang="en-US"/>
            </a:p>
          </p:txBody>
        </p:sp>
        <p:sp>
          <p:nvSpPr>
            <p:cNvPr id="111" name="Line 122"/>
            <p:cNvSpPr>
              <a:spLocks noChangeShapeType="1"/>
            </p:cNvSpPr>
            <p:nvPr/>
          </p:nvSpPr>
          <p:spPr bwMode="auto">
            <a:xfrm flipH="1">
              <a:off x="1224" y="3251"/>
              <a:ext cx="1" cy="316"/>
            </a:xfrm>
            <a:prstGeom prst="line">
              <a:avLst/>
            </a:prstGeom>
            <a:noFill/>
            <a:ln w="38100">
              <a:solidFill>
                <a:srgbClr val="003300"/>
              </a:solidFill>
              <a:round/>
              <a:headEnd type="triangle" w="med" len="med"/>
              <a:tailEnd type="triangle" w="med" len="med"/>
            </a:ln>
          </p:spPr>
          <p:txBody>
            <a:bodyPr/>
            <a:lstStyle/>
            <a:p>
              <a:endParaRPr lang="en-US"/>
            </a:p>
          </p:txBody>
        </p:sp>
        <p:sp>
          <p:nvSpPr>
            <p:cNvPr id="112" name="Oval 123"/>
            <p:cNvSpPr>
              <a:spLocks noChangeArrowheads="1"/>
            </p:cNvSpPr>
            <p:nvPr/>
          </p:nvSpPr>
          <p:spPr bwMode="auto">
            <a:xfrm>
              <a:off x="1678" y="3068"/>
              <a:ext cx="182" cy="181"/>
            </a:xfrm>
            <a:prstGeom prst="ellipse">
              <a:avLst/>
            </a:prstGeom>
            <a:gradFill rotWithShape="1">
              <a:gsLst>
                <a:gs pos="0">
                  <a:srgbClr val="003300"/>
                </a:gs>
                <a:gs pos="100000">
                  <a:srgbClr val="446944"/>
                </a:gs>
              </a:gsLst>
              <a:path path="shape">
                <a:fillToRect l="50000" t="50000" r="50000" b="50000"/>
              </a:path>
            </a:gradFill>
            <a:ln w="12700" algn="ctr">
              <a:solidFill>
                <a:schemeClr val="tx1"/>
              </a:solidFill>
              <a:round/>
              <a:headEnd type="none" w="sm" len="sm"/>
              <a:tailEnd type="none" w="lg" len="med"/>
            </a:ln>
          </p:spPr>
          <p:txBody>
            <a:bodyPr wrap="none" anchor="ctr"/>
            <a:lstStyle/>
            <a:p>
              <a:pPr algn="ctr" eaLnBrk="0" latinLnBrk="0" hangingPunct="0"/>
              <a:r>
                <a:rPr kumimoji="0" lang="en-US" altLang="ko-KR" sz="1400" b="1">
                  <a:solidFill>
                    <a:schemeClr val="bg1"/>
                  </a:solidFill>
                  <a:latin typeface="Arial" charset="0"/>
                </a:rPr>
                <a:t>S</a:t>
              </a:r>
            </a:p>
          </p:txBody>
        </p:sp>
        <p:sp>
          <p:nvSpPr>
            <p:cNvPr id="113" name="Line 124"/>
            <p:cNvSpPr>
              <a:spLocks noChangeShapeType="1"/>
            </p:cNvSpPr>
            <p:nvPr/>
          </p:nvSpPr>
          <p:spPr bwMode="auto">
            <a:xfrm flipV="1">
              <a:off x="1360" y="3202"/>
              <a:ext cx="363" cy="2"/>
            </a:xfrm>
            <a:prstGeom prst="line">
              <a:avLst/>
            </a:prstGeom>
            <a:noFill/>
            <a:ln w="38100">
              <a:solidFill>
                <a:srgbClr val="003300"/>
              </a:solidFill>
              <a:round/>
              <a:headEnd type="triangle" w="med" len="med"/>
              <a:tailEnd type="triangle" w="med" len="med"/>
            </a:ln>
          </p:spPr>
          <p:txBody>
            <a:bodyPr/>
            <a:lstStyle/>
            <a:p>
              <a:endParaRPr lang="en-US"/>
            </a:p>
          </p:txBody>
        </p:sp>
        <p:sp>
          <p:nvSpPr>
            <p:cNvPr id="114" name="Line 125"/>
            <p:cNvSpPr>
              <a:spLocks noChangeShapeType="1"/>
            </p:cNvSpPr>
            <p:nvPr/>
          </p:nvSpPr>
          <p:spPr bwMode="auto">
            <a:xfrm flipV="1">
              <a:off x="1361" y="3113"/>
              <a:ext cx="317" cy="1"/>
            </a:xfrm>
            <a:prstGeom prst="line">
              <a:avLst/>
            </a:prstGeom>
            <a:noFill/>
            <a:ln w="38100">
              <a:solidFill>
                <a:srgbClr val="00B050"/>
              </a:solidFill>
              <a:prstDash val="sysDot"/>
              <a:round/>
              <a:headEnd type="none" w="sm" len="sm"/>
              <a:tailEnd type="triangle" w="med" len="med"/>
            </a:ln>
          </p:spPr>
          <p:txBody>
            <a:bodyPr/>
            <a:lstStyle/>
            <a:p>
              <a:endParaRPr lang="en-US"/>
            </a:p>
          </p:txBody>
        </p:sp>
        <p:sp>
          <p:nvSpPr>
            <p:cNvPr id="115" name="Oval 126"/>
            <p:cNvSpPr>
              <a:spLocks noChangeArrowheads="1"/>
            </p:cNvSpPr>
            <p:nvPr/>
          </p:nvSpPr>
          <p:spPr bwMode="auto">
            <a:xfrm>
              <a:off x="589" y="2432"/>
              <a:ext cx="1406" cy="1406"/>
            </a:xfrm>
            <a:prstGeom prst="ellipse">
              <a:avLst/>
            </a:prstGeom>
            <a:noFill/>
            <a:ln w="12700">
              <a:solidFill>
                <a:schemeClr val="tx1"/>
              </a:solidFill>
              <a:round/>
              <a:headEnd type="none" w="sm" len="sm"/>
              <a:tailEnd type="none" w="lg" len="med"/>
            </a:ln>
          </p:spPr>
          <p:txBody>
            <a:bodyPr wrap="none" anchor="ctr"/>
            <a:lstStyle/>
            <a:p>
              <a:pPr eaLnBrk="0" latinLnBrk="0" hangingPunct="0"/>
              <a:endParaRPr kumimoji="0" lang="ko-KR" altLang="en-US"/>
            </a:p>
          </p:txBody>
        </p:sp>
      </p:grpSp>
      <p:grpSp>
        <p:nvGrpSpPr>
          <p:cNvPr id="116" name="Group 127"/>
          <p:cNvGrpSpPr>
            <a:grpSpLocks/>
          </p:cNvGrpSpPr>
          <p:nvPr/>
        </p:nvGrpSpPr>
        <p:grpSpPr bwMode="auto">
          <a:xfrm>
            <a:off x="2437884" y="4618832"/>
            <a:ext cx="2149101" cy="1728787"/>
            <a:chOff x="1370" y="2436"/>
            <a:chExt cx="1684" cy="1580"/>
          </a:xfrm>
        </p:grpSpPr>
        <p:sp>
          <p:nvSpPr>
            <p:cNvPr id="117" name="Line 128"/>
            <p:cNvSpPr>
              <a:spLocks noChangeShapeType="1"/>
            </p:cNvSpPr>
            <p:nvPr/>
          </p:nvSpPr>
          <p:spPr bwMode="auto">
            <a:xfrm flipV="1">
              <a:off x="1370" y="3090"/>
              <a:ext cx="861" cy="1"/>
            </a:xfrm>
            <a:prstGeom prst="line">
              <a:avLst/>
            </a:prstGeom>
            <a:noFill/>
            <a:ln w="38100">
              <a:solidFill>
                <a:srgbClr val="00B050"/>
              </a:solidFill>
              <a:prstDash val="sysDot"/>
              <a:round/>
              <a:headEnd type="triangle" w="med" len="med"/>
              <a:tailEnd type="triangle" w="med" len="med"/>
            </a:ln>
          </p:spPr>
          <p:txBody>
            <a:bodyPr/>
            <a:lstStyle/>
            <a:p>
              <a:endParaRPr lang="en-US"/>
            </a:p>
          </p:txBody>
        </p:sp>
        <p:grpSp>
          <p:nvGrpSpPr>
            <p:cNvPr id="118" name="Group 129"/>
            <p:cNvGrpSpPr>
              <a:grpSpLocks/>
            </p:cNvGrpSpPr>
            <p:nvPr/>
          </p:nvGrpSpPr>
          <p:grpSpPr bwMode="auto">
            <a:xfrm rot="970090">
              <a:off x="2079" y="2430"/>
              <a:ext cx="975" cy="1580"/>
              <a:chOff x="2079" y="2371"/>
              <a:chExt cx="975" cy="1580"/>
            </a:xfrm>
          </p:grpSpPr>
          <p:sp>
            <p:nvSpPr>
              <p:cNvPr id="119" name="Oval 130"/>
              <p:cNvSpPr>
                <a:spLocks noChangeArrowheads="1"/>
              </p:cNvSpPr>
              <p:nvPr/>
            </p:nvSpPr>
            <p:spPr bwMode="auto">
              <a:xfrm>
                <a:off x="2222" y="3069"/>
                <a:ext cx="182" cy="181"/>
              </a:xfrm>
              <a:prstGeom prst="ellipse">
                <a:avLst/>
              </a:prstGeom>
              <a:gradFill rotWithShape="1">
                <a:gsLst>
                  <a:gs pos="0">
                    <a:srgbClr val="000047"/>
                  </a:gs>
                  <a:gs pos="100000">
                    <a:srgbClr val="000099"/>
                  </a:gs>
                </a:gsLst>
                <a:path path="shape">
                  <a:fillToRect l="50000" t="50000" r="50000" b="50000"/>
                </a:path>
              </a:gradFill>
              <a:ln w="12700" algn="ctr">
                <a:solidFill>
                  <a:schemeClr val="tx1"/>
                </a:solidFill>
                <a:round/>
                <a:headEnd type="none" w="sm" len="sm"/>
                <a:tailEnd type="none" w="lg" len="med"/>
              </a:ln>
            </p:spPr>
            <p:txBody>
              <a:bodyPr wrap="none" anchor="ctr"/>
              <a:lstStyle/>
              <a:p>
                <a:pPr algn="ctr" eaLnBrk="0" latinLnBrk="0" hangingPunct="0"/>
                <a:r>
                  <a:rPr kumimoji="0" lang="en-US" altLang="ko-KR" sz="1400" b="1">
                    <a:solidFill>
                      <a:schemeClr val="bg1"/>
                    </a:solidFill>
                    <a:latin typeface="Arial" charset="0"/>
                  </a:rPr>
                  <a:t>M</a:t>
                </a:r>
              </a:p>
            </p:txBody>
          </p:sp>
          <p:sp>
            <p:nvSpPr>
              <p:cNvPr id="120" name="Oval 131"/>
              <p:cNvSpPr>
                <a:spLocks noChangeArrowheads="1"/>
              </p:cNvSpPr>
              <p:nvPr/>
            </p:nvSpPr>
            <p:spPr bwMode="auto">
              <a:xfrm>
                <a:off x="2720" y="3069"/>
                <a:ext cx="182" cy="181"/>
              </a:xfrm>
              <a:prstGeom prst="ellipse">
                <a:avLst/>
              </a:prstGeom>
              <a:gradFill rotWithShape="1">
                <a:gsLst>
                  <a:gs pos="0">
                    <a:srgbClr val="0101FF"/>
                  </a:gs>
                  <a:gs pos="100000">
                    <a:srgbClr val="4545FF"/>
                  </a:gs>
                </a:gsLst>
                <a:path path="shape">
                  <a:fillToRect l="50000" t="50000" r="50000" b="50000"/>
                </a:path>
              </a:gradFill>
              <a:ln w="12700" algn="ctr">
                <a:solidFill>
                  <a:schemeClr val="tx1"/>
                </a:solidFill>
                <a:round/>
                <a:headEnd type="none" w="sm" len="sm"/>
                <a:tailEnd type="none" w="lg" len="med"/>
              </a:ln>
            </p:spPr>
            <p:txBody>
              <a:bodyPr wrap="none" anchor="ctr"/>
              <a:lstStyle/>
              <a:p>
                <a:pPr algn="ctr" eaLnBrk="0" latinLnBrk="0" hangingPunct="0"/>
                <a:r>
                  <a:rPr kumimoji="0" lang="en-US" altLang="ko-KR" sz="1400" b="1">
                    <a:solidFill>
                      <a:schemeClr val="bg1"/>
                    </a:solidFill>
                    <a:latin typeface="Arial" charset="0"/>
                  </a:rPr>
                  <a:t>S</a:t>
                </a:r>
              </a:p>
            </p:txBody>
          </p:sp>
          <p:sp>
            <p:nvSpPr>
              <p:cNvPr id="121" name="Oval 132"/>
              <p:cNvSpPr>
                <a:spLocks noChangeArrowheads="1"/>
              </p:cNvSpPr>
              <p:nvPr/>
            </p:nvSpPr>
            <p:spPr bwMode="auto">
              <a:xfrm>
                <a:off x="2222" y="2569"/>
                <a:ext cx="182" cy="181"/>
              </a:xfrm>
              <a:prstGeom prst="ellipse">
                <a:avLst/>
              </a:prstGeom>
              <a:gradFill rotWithShape="1">
                <a:gsLst>
                  <a:gs pos="0">
                    <a:srgbClr val="0101FF"/>
                  </a:gs>
                  <a:gs pos="100000">
                    <a:srgbClr val="4545FF"/>
                  </a:gs>
                </a:gsLst>
                <a:path path="shape">
                  <a:fillToRect l="50000" t="50000" r="50000" b="50000"/>
                </a:path>
              </a:gradFill>
              <a:ln w="12700" algn="ctr">
                <a:solidFill>
                  <a:schemeClr val="tx1"/>
                </a:solidFill>
                <a:round/>
                <a:headEnd type="none" w="sm" len="sm"/>
                <a:tailEnd type="none" w="lg" len="med"/>
              </a:ln>
            </p:spPr>
            <p:txBody>
              <a:bodyPr wrap="none" anchor="ctr"/>
              <a:lstStyle/>
              <a:p>
                <a:pPr algn="ctr" eaLnBrk="0" latinLnBrk="0" hangingPunct="0"/>
                <a:r>
                  <a:rPr kumimoji="0" lang="en-US" altLang="ko-KR" sz="1400" b="1">
                    <a:solidFill>
                      <a:schemeClr val="bg1"/>
                    </a:solidFill>
                    <a:latin typeface="Arial" charset="0"/>
                  </a:rPr>
                  <a:t>S</a:t>
                </a:r>
              </a:p>
            </p:txBody>
          </p:sp>
          <p:sp>
            <p:nvSpPr>
              <p:cNvPr id="122" name="Oval 133"/>
              <p:cNvSpPr>
                <a:spLocks noChangeArrowheads="1"/>
              </p:cNvSpPr>
              <p:nvPr/>
            </p:nvSpPr>
            <p:spPr bwMode="auto">
              <a:xfrm>
                <a:off x="2222" y="3568"/>
                <a:ext cx="182" cy="181"/>
              </a:xfrm>
              <a:prstGeom prst="ellipse">
                <a:avLst/>
              </a:prstGeom>
              <a:gradFill rotWithShape="1">
                <a:gsLst>
                  <a:gs pos="0">
                    <a:srgbClr val="0101FF"/>
                  </a:gs>
                  <a:gs pos="100000">
                    <a:srgbClr val="4545FF"/>
                  </a:gs>
                </a:gsLst>
                <a:path path="shape">
                  <a:fillToRect l="50000" t="50000" r="50000" b="50000"/>
                </a:path>
              </a:gradFill>
              <a:ln w="12700" algn="ctr">
                <a:solidFill>
                  <a:schemeClr val="tx1"/>
                </a:solidFill>
                <a:round/>
                <a:headEnd type="none" w="sm" len="sm"/>
                <a:tailEnd type="none" w="lg" len="med"/>
              </a:ln>
            </p:spPr>
            <p:txBody>
              <a:bodyPr wrap="none" anchor="ctr"/>
              <a:lstStyle/>
              <a:p>
                <a:pPr algn="ctr" eaLnBrk="0" latinLnBrk="0" hangingPunct="0"/>
                <a:r>
                  <a:rPr kumimoji="0" lang="en-US" altLang="ko-KR" sz="1400" b="1">
                    <a:solidFill>
                      <a:schemeClr val="bg1"/>
                    </a:solidFill>
                    <a:latin typeface="Arial" charset="0"/>
                  </a:rPr>
                  <a:t>S</a:t>
                </a:r>
              </a:p>
            </p:txBody>
          </p:sp>
          <p:sp>
            <p:nvSpPr>
              <p:cNvPr id="123" name="Line 134"/>
              <p:cNvSpPr>
                <a:spLocks noChangeShapeType="1"/>
              </p:cNvSpPr>
              <p:nvPr/>
            </p:nvSpPr>
            <p:spPr bwMode="auto">
              <a:xfrm>
                <a:off x="2358" y="3249"/>
                <a:ext cx="0" cy="318"/>
              </a:xfrm>
              <a:prstGeom prst="line">
                <a:avLst/>
              </a:prstGeom>
              <a:noFill/>
              <a:ln w="38100">
                <a:solidFill>
                  <a:srgbClr val="00B050"/>
                </a:solidFill>
                <a:prstDash val="sysDot"/>
                <a:round/>
                <a:headEnd type="none" w="sm" len="sm"/>
                <a:tailEnd type="triangle" w="med" len="med"/>
              </a:ln>
            </p:spPr>
            <p:txBody>
              <a:bodyPr/>
              <a:lstStyle/>
              <a:p>
                <a:endParaRPr lang="en-US"/>
              </a:p>
            </p:txBody>
          </p:sp>
          <p:sp>
            <p:nvSpPr>
              <p:cNvPr id="124" name="Line 135"/>
              <p:cNvSpPr>
                <a:spLocks noChangeShapeType="1"/>
              </p:cNvSpPr>
              <p:nvPr/>
            </p:nvSpPr>
            <p:spPr bwMode="auto">
              <a:xfrm flipH="1" flipV="1">
                <a:off x="2357" y="2751"/>
                <a:ext cx="1" cy="318"/>
              </a:xfrm>
              <a:prstGeom prst="line">
                <a:avLst/>
              </a:prstGeom>
              <a:noFill/>
              <a:ln w="38100">
                <a:solidFill>
                  <a:srgbClr val="000099"/>
                </a:solidFill>
                <a:round/>
                <a:headEnd type="triangle" w="med" len="med"/>
                <a:tailEnd type="triangle" w="med" len="med"/>
              </a:ln>
            </p:spPr>
            <p:txBody>
              <a:bodyPr/>
              <a:lstStyle/>
              <a:p>
                <a:endParaRPr lang="en-US"/>
              </a:p>
            </p:txBody>
          </p:sp>
          <p:sp>
            <p:nvSpPr>
              <p:cNvPr id="125" name="Line 136"/>
              <p:cNvSpPr>
                <a:spLocks noChangeShapeType="1"/>
              </p:cNvSpPr>
              <p:nvPr/>
            </p:nvSpPr>
            <p:spPr bwMode="auto">
              <a:xfrm flipH="1">
                <a:off x="2267" y="3250"/>
                <a:ext cx="1" cy="317"/>
              </a:xfrm>
              <a:prstGeom prst="line">
                <a:avLst/>
              </a:prstGeom>
              <a:noFill/>
              <a:ln w="38100">
                <a:solidFill>
                  <a:srgbClr val="000099"/>
                </a:solidFill>
                <a:round/>
                <a:headEnd type="triangle" w="med" len="med"/>
                <a:tailEnd type="triangle" w="med" len="med"/>
              </a:ln>
            </p:spPr>
            <p:txBody>
              <a:bodyPr/>
              <a:lstStyle/>
              <a:p>
                <a:endParaRPr lang="en-US"/>
              </a:p>
            </p:txBody>
          </p:sp>
          <p:sp>
            <p:nvSpPr>
              <p:cNvPr id="126" name="Line 137"/>
              <p:cNvSpPr>
                <a:spLocks noChangeShapeType="1"/>
              </p:cNvSpPr>
              <p:nvPr/>
            </p:nvSpPr>
            <p:spPr bwMode="auto">
              <a:xfrm flipV="1">
                <a:off x="2358" y="3204"/>
                <a:ext cx="363" cy="2"/>
              </a:xfrm>
              <a:prstGeom prst="line">
                <a:avLst/>
              </a:prstGeom>
              <a:noFill/>
              <a:ln w="38100">
                <a:solidFill>
                  <a:srgbClr val="000099"/>
                </a:solidFill>
                <a:round/>
                <a:headEnd type="triangle" w="med" len="med"/>
                <a:tailEnd type="triangle" w="med" len="med"/>
              </a:ln>
            </p:spPr>
            <p:txBody>
              <a:bodyPr/>
              <a:lstStyle/>
              <a:p>
                <a:endParaRPr lang="en-US"/>
              </a:p>
            </p:txBody>
          </p:sp>
          <p:sp>
            <p:nvSpPr>
              <p:cNvPr id="127" name="Line 138"/>
              <p:cNvSpPr>
                <a:spLocks noChangeShapeType="1"/>
              </p:cNvSpPr>
              <p:nvPr/>
            </p:nvSpPr>
            <p:spPr bwMode="auto">
              <a:xfrm flipH="1" flipV="1">
                <a:off x="2267" y="2751"/>
                <a:ext cx="1" cy="317"/>
              </a:xfrm>
              <a:prstGeom prst="line">
                <a:avLst/>
              </a:prstGeom>
              <a:noFill/>
              <a:ln w="38100">
                <a:solidFill>
                  <a:srgbClr val="00B050"/>
                </a:solidFill>
                <a:prstDash val="sysDot"/>
                <a:round/>
                <a:headEnd type="none" w="sm" len="sm"/>
                <a:tailEnd type="triangle" w="med" len="med"/>
              </a:ln>
            </p:spPr>
            <p:txBody>
              <a:bodyPr/>
              <a:lstStyle/>
              <a:p>
                <a:endParaRPr lang="en-US"/>
              </a:p>
            </p:txBody>
          </p:sp>
          <p:sp>
            <p:nvSpPr>
              <p:cNvPr id="128" name="Line 139"/>
              <p:cNvSpPr>
                <a:spLocks noChangeShapeType="1"/>
              </p:cNvSpPr>
              <p:nvPr/>
            </p:nvSpPr>
            <p:spPr bwMode="auto">
              <a:xfrm>
                <a:off x="2403" y="3113"/>
                <a:ext cx="318" cy="0"/>
              </a:xfrm>
              <a:prstGeom prst="line">
                <a:avLst/>
              </a:prstGeom>
              <a:noFill/>
              <a:ln w="38100">
                <a:solidFill>
                  <a:srgbClr val="00B050"/>
                </a:solidFill>
                <a:prstDash val="sysDot"/>
                <a:round/>
                <a:headEnd type="none" w="sm" len="sm"/>
                <a:tailEnd type="triangle" w="med" len="med"/>
              </a:ln>
            </p:spPr>
            <p:txBody>
              <a:bodyPr/>
              <a:lstStyle/>
              <a:p>
                <a:endParaRPr lang="en-US"/>
              </a:p>
            </p:txBody>
          </p:sp>
          <p:sp>
            <p:nvSpPr>
              <p:cNvPr id="129" name="Freeform 140"/>
              <p:cNvSpPr>
                <a:spLocks/>
              </p:cNvSpPr>
              <p:nvPr/>
            </p:nvSpPr>
            <p:spPr bwMode="auto">
              <a:xfrm>
                <a:off x="2079" y="2371"/>
                <a:ext cx="975" cy="1580"/>
              </a:xfrm>
              <a:custGeom>
                <a:avLst/>
                <a:gdLst>
                  <a:gd name="T0" fmla="*/ 7 w 975"/>
                  <a:gd name="T1" fmla="*/ 741 h 1580"/>
                  <a:gd name="T2" fmla="*/ 98 w 975"/>
                  <a:gd name="T3" fmla="*/ 106 h 1580"/>
                  <a:gd name="T4" fmla="*/ 461 w 975"/>
                  <a:gd name="T5" fmla="*/ 106 h 1580"/>
                  <a:gd name="T6" fmla="*/ 960 w 975"/>
                  <a:gd name="T7" fmla="*/ 741 h 1580"/>
                  <a:gd name="T8" fmla="*/ 551 w 975"/>
                  <a:gd name="T9" fmla="*/ 1421 h 1580"/>
                  <a:gd name="T10" fmla="*/ 143 w 975"/>
                  <a:gd name="T11" fmla="*/ 1467 h 1580"/>
                  <a:gd name="T12" fmla="*/ 7 w 975"/>
                  <a:gd name="T13" fmla="*/ 741 h 1580"/>
                  <a:gd name="T14" fmla="*/ 0 60000 65536"/>
                  <a:gd name="T15" fmla="*/ 0 60000 65536"/>
                  <a:gd name="T16" fmla="*/ 0 60000 65536"/>
                  <a:gd name="T17" fmla="*/ 0 60000 65536"/>
                  <a:gd name="T18" fmla="*/ 0 60000 65536"/>
                  <a:gd name="T19" fmla="*/ 0 60000 65536"/>
                  <a:gd name="T20" fmla="*/ 0 60000 65536"/>
                  <a:gd name="T21" fmla="*/ 0 w 975"/>
                  <a:gd name="T22" fmla="*/ 0 h 1580"/>
                  <a:gd name="T23" fmla="*/ 975 w 975"/>
                  <a:gd name="T24" fmla="*/ 1580 h 158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75" h="1580">
                    <a:moveTo>
                      <a:pt x="7" y="741"/>
                    </a:moveTo>
                    <a:cubicBezTo>
                      <a:pt x="0" y="514"/>
                      <a:pt x="22" y="212"/>
                      <a:pt x="98" y="106"/>
                    </a:cubicBezTo>
                    <a:cubicBezTo>
                      <a:pt x="174" y="0"/>
                      <a:pt x="317" y="0"/>
                      <a:pt x="461" y="106"/>
                    </a:cubicBezTo>
                    <a:cubicBezTo>
                      <a:pt x="605" y="212"/>
                      <a:pt x="945" y="522"/>
                      <a:pt x="960" y="741"/>
                    </a:cubicBezTo>
                    <a:cubicBezTo>
                      <a:pt x="975" y="960"/>
                      <a:pt x="687" y="1300"/>
                      <a:pt x="551" y="1421"/>
                    </a:cubicBezTo>
                    <a:cubicBezTo>
                      <a:pt x="415" y="1542"/>
                      <a:pt x="234" y="1580"/>
                      <a:pt x="143" y="1467"/>
                    </a:cubicBezTo>
                    <a:cubicBezTo>
                      <a:pt x="52" y="1354"/>
                      <a:pt x="14" y="968"/>
                      <a:pt x="7" y="741"/>
                    </a:cubicBezTo>
                    <a:close/>
                  </a:path>
                </a:pathLst>
              </a:custGeom>
              <a:noFill/>
              <a:ln w="12700" cap="flat" cmpd="sng">
                <a:solidFill>
                  <a:schemeClr val="tx1"/>
                </a:solidFill>
                <a:prstDash val="solid"/>
                <a:round/>
                <a:headEnd type="none" w="sm" len="sm"/>
                <a:tailEnd type="none" w="lg" len="med"/>
              </a:ln>
            </p:spPr>
            <p:txBody>
              <a:bodyPr/>
              <a:lstStyle/>
              <a:p>
                <a:endParaRPr lang="en-US"/>
              </a:p>
            </p:txBody>
          </p:sp>
        </p:grpSp>
      </p:grpSp>
      <p:grpSp>
        <p:nvGrpSpPr>
          <p:cNvPr id="130" name="Group 141"/>
          <p:cNvGrpSpPr>
            <a:grpSpLocks/>
          </p:cNvGrpSpPr>
          <p:nvPr/>
        </p:nvGrpSpPr>
        <p:grpSpPr bwMode="auto">
          <a:xfrm>
            <a:off x="3809515" y="4618832"/>
            <a:ext cx="2293816" cy="1728787"/>
            <a:chOff x="2358" y="2428"/>
            <a:chExt cx="1819" cy="1580"/>
          </a:xfrm>
        </p:grpSpPr>
        <p:sp>
          <p:nvSpPr>
            <p:cNvPr id="131" name="Line 142"/>
            <p:cNvSpPr>
              <a:spLocks noChangeShapeType="1"/>
            </p:cNvSpPr>
            <p:nvPr/>
          </p:nvSpPr>
          <p:spPr bwMode="auto">
            <a:xfrm>
              <a:off x="2358" y="3082"/>
              <a:ext cx="931" cy="0"/>
            </a:xfrm>
            <a:prstGeom prst="line">
              <a:avLst/>
            </a:prstGeom>
            <a:noFill/>
            <a:ln w="38100">
              <a:solidFill>
                <a:srgbClr val="00B050"/>
              </a:solidFill>
              <a:prstDash val="sysDot"/>
              <a:round/>
              <a:headEnd type="triangle" w="med" len="med"/>
              <a:tailEnd type="triangle" w="med" len="med"/>
            </a:ln>
          </p:spPr>
          <p:txBody>
            <a:bodyPr/>
            <a:lstStyle/>
            <a:p>
              <a:endParaRPr lang="en-US"/>
            </a:p>
          </p:txBody>
        </p:sp>
        <p:grpSp>
          <p:nvGrpSpPr>
            <p:cNvPr id="132" name="Group 143"/>
            <p:cNvGrpSpPr>
              <a:grpSpLocks/>
            </p:cNvGrpSpPr>
            <p:nvPr/>
          </p:nvGrpSpPr>
          <p:grpSpPr bwMode="auto">
            <a:xfrm rot="1056023">
              <a:off x="3208" y="2422"/>
              <a:ext cx="975" cy="1580"/>
              <a:chOff x="3129" y="2341"/>
              <a:chExt cx="975" cy="1580"/>
            </a:xfrm>
          </p:grpSpPr>
          <p:sp>
            <p:nvSpPr>
              <p:cNvPr id="133" name="Oval 144"/>
              <p:cNvSpPr>
                <a:spLocks noChangeArrowheads="1"/>
              </p:cNvSpPr>
              <p:nvPr/>
            </p:nvSpPr>
            <p:spPr bwMode="auto">
              <a:xfrm>
                <a:off x="3266" y="3068"/>
                <a:ext cx="182" cy="181"/>
              </a:xfrm>
              <a:prstGeom prst="ellipse">
                <a:avLst/>
              </a:prstGeom>
              <a:gradFill rotWithShape="1">
                <a:gsLst>
                  <a:gs pos="0">
                    <a:srgbClr val="2F1800"/>
                  </a:gs>
                  <a:gs pos="100000">
                    <a:srgbClr val="663300"/>
                  </a:gs>
                </a:gsLst>
                <a:path path="shape">
                  <a:fillToRect l="50000" t="50000" r="50000" b="50000"/>
                </a:path>
              </a:gradFill>
              <a:ln w="12700" algn="ctr">
                <a:solidFill>
                  <a:schemeClr val="tx1"/>
                </a:solidFill>
                <a:round/>
                <a:headEnd type="none" w="sm" len="sm"/>
                <a:tailEnd type="none" w="lg" len="med"/>
              </a:ln>
            </p:spPr>
            <p:txBody>
              <a:bodyPr wrap="none" anchor="ctr"/>
              <a:lstStyle/>
              <a:p>
                <a:pPr algn="ctr" eaLnBrk="0" latinLnBrk="0" hangingPunct="0"/>
                <a:r>
                  <a:rPr kumimoji="0" lang="en-US" altLang="ko-KR" sz="1400" b="1">
                    <a:solidFill>
                      <a:schemeClr val="bg1"/>
                    </a:solidFill>
                    <a:latin typeface="Arial" charset="0"/>
                  </a:rPr>
                  <a:t>M</a:t>
                </a:r>
              </a:p>
            </p:txBody>
          </p:sp>
          <p:sp>
            <p:nvSpPr>
              <p:cNvPr id="134" name="Oval 145"/>
              <p:cNvSpPr>
                <a:spLocks noChangeArrowheads="1"/>
              </p:cNvSpPr>
              <p:nvPr/>
            </p:nvSpPr>
            <p:spPr bwMode="auto">
              <a:xfrm>
                <a:off x="3764" y="3068"/>
                <a:ext cx="182" cy="181"/>
              </a:xfrm>
              <a:prstGeom prst="ellipse">
                <a:avLst/>
              </a:prstGeom>
              <a:gradFill rotWithShape="1">
                <a:gsLst>
                  <a:gs pos="0">
                    <a:srgbClr val="924900"/>
                  </a:gs>
                  <a:gs pos="100000">
                    <a:srgbClr val="AF7A44"/>
                  </a:gs>
                </a:gsLst>
                <a:path path="shape">
                  <a:fillToRect l="50000" t="50000" r="50000" b="50000"/>
                </a:path>
              </a:gradFill>
              <a:ln w="12700" algn="ctr">
                <a:solidFill>
                  <a:schemeClr val="tx1"/>
                </a:solidFill>
                <a:round/>
                <a:headEnd type="none" w="sm" len="sm"/>
                <a:tailEnd type="none" w="lg" len="med"/>
              </a:ln>
            </p:spPr>
            <p:txBody>
              <a:bodyPr wrap="none" anchor="ctr"/>
              <a:lstStyle/>
              <a:p>
                <a:pPr algn="ctr" eaLnBrk="0" latinLnBrk="0" hangingPunct="0"/>
                <a:r>
                  <a:rPr kumimoji="0" lang="en-US" altLang="ko-KR" sz="1400" b="1">
                    <a:solidFill>
                      <a:schemeClr val="bg1"/>
                    </a:solidFill>
                    <a:latin typeface="Arial" charset="0"/>
                  </a:rPr>
                  <a:t>S</a:t>
                </a:r>
              </a:p>
            </p:txBody>
          </p:sp>
          <p:sp>
            <p:nvSpPr>
              <p:cNvPr id="135" name="Oval 146"/>
              <p:cNvSpPr>
                <a:spLocks noChangeArrowheads="1"/>
              </p:cNvSpPr>
              <p:nvPr/>
            </p:nvSpPr>
            <p:spPr bwMode="auto">
              <a:xfrm>
                <a:off x="3266" y="2568"/>
                <a:ext cx="182" cy="181"/>
              </a:xfrm>
              <a:prstGeom prst="ellipse">
                <a:avLst/>
              </a:prstGeom>
              <a:gradFill rotWithShape="1">
                <a:gsLst>
                  <a:gs pos="0">
                    <a:srgbClr val="924900"/>
                  </a:gs>
                  <a:gs pos="100000">
                    <a:srgbClr val="AF7A44"/>
                  </a:gs>
                </a:gsLst>
                <a:path path="shape">
                  <a:fillToRect l="50000" t="50000" r="50000" b="50000"/>
                </a:path>
              </a:gradFill>
              <a:ln w="12700" algn="ctr">
                <a:solidFill>
                  <a:schemeClr val="tx1"/>
                </a:solidFill>
                <a:round/>
                <a:headEnd type="none" w="sm" len="sm"/>
                <a:tailEnd type="none" w="lg" len="med"/>
              </a:ln>
            </p:spPr>
            <p:txBody>
              <a:bodyPr wrap="none" anchor="ctr"/>
              <a:lstStyle/>
              <a:p>
                <a:pPr algn="ctr" eaLnBrk="0" latinLnBrk="0" hangingPunct="0"/>
                <a:r>
                  <a:rPr kumimoji="0" lang="en-US" altLang="ko-KR" sz="1400" b="1">
                    <a:solidFill>
                      <a:schemeClr val="bg1"/>
                    </a:solidFill>
                    <a:latin typeface="Arial" charset="0"/>
                  </a:rPr>
                  <a:t>S</a:t>
                </a:r>
              </a:p>
            </p:txBody>
          </p:sp>
          <p:sp>
            <p:nvSpPr>
              <p:cNvPr id="136" name="Oval 147"/>
              <p:cNvSpPr>
                <a:spLocks noChangeArrowheads="1"/>
              </p:cNvSpPr>
              <p:nvPr/>
            </p:nvSpPr>
            <p:spPr bwMode="auto">
              <a:xfrm>
                <a:off x="3266" y="3567"/>
                <a:ext cx="182" cy="181"/>
              </a:xfrm>
              <a:prstGeom prst="ellipse">
                <a:avLst/>
              </a:prstGeom>
              <a:gradFill rotWithShape="1">
                <a:gsLst>
                  <a:gs pos="0">
                    <a:srgbClr val="924900"/>
                  </a:gs>
                  <a:gs pos="100000">
                    <a:srgbClr val="AF7A44"/>
                  </a:gs>
                </a:gsLst>
                <a:path path="shape">
                  <a:fillToRect l="50000" t="50000" r="50000" b="50000"/>
                </a:path>
              </a:gradFill>
              <a:ln w="12700" algn="ctr">
                <a:solidFill>
                  <a:schemeClr val="tx1"/>
                </a:solidFill>
                <a:round/>
                <a:headEnd type="none" w="sm" len="sm"/>
                <a:tailEnd type="none" w="lg" len="med"/>
              </a:ln>
            </p:spPr>
            <p:txBody>
              <a:bodyPr wrap="none" anchor="ctr"/>
              <a:lstStyle/>
              <a:p>
                <a:pPr algn="ctr" eaLnBrk="0" latinLnBrk="0" hangingPunct="0"/>
                <a:r>
                  <a:rPr kumimoji="0" lang="en-US" altLang="ko-KR" sz="1400" b="1">
                    <a:solidFill>
                      <a:schemeClr val="bg1"/>
                    </a:solidFill>
                    <a:latin typeface="Arial" charset="0"/>
                  </a:rPr>
                  <a:t>S</a:t>
                </a:r>
              </a:p>
            </p:txBody>
          </p:sp>
          <p:sp>
            <p:nvSpPr>
              <p:cNvPr id="137" name="Line 148"/>
              <p:cNvSpPr>
                <a:spLocks noChangeShapeType="1"/>
              </p:cNvSpPr>
              <p:nvPr/>
            </p:nvSpPr>
            <p:spPr bwMode="auto">
              <a:xfrm flipH="1" flipV="1">
                <a:off x="3401" y="2750"/>
                <a:ext cx="1" cy="318"/>
              </a:xfrm>
              <a:prstGeom prst="line">
                <a:avLst/>
              </a:prstGeom>
              <a:noFill/>
              <a:ln w="38100">
                <a:solidFill>
                  <a:srgbClr val="663300"/>
                </a:solidFill>
                <a:round/>
                <a:headEnd type="triangle" w="med" len="med"/>
                <a:tailEnd type="triangle" w="med" len="med"/>
              </a:ln>
            </p:spPr>
            <p:txBody>
              <a:bodyPr/>
              <a:lstStyle/>
              <a:p>
                <a:endParaRPr lang="en-US"/>
              </a:p>
            </p:txBody>
          </p:sp>
          <p:sp>
            <p:nvSpPr>
              <p:cNvPr id="138" name="Line 149"/>
              <p:cNvSpPr>
                <a:spLocks noChangeShapeType="1"/>
              </p:cNvSpPr>
              <p:nvPr/>
            </p:nvSpPr>
            <p:spPr bwMode="auto">
              <a:xfrm flipH="1">
                <a:off x="3311" y="3249"/>
                <a:ext cx="1" cy="317"/>
              </a:xfrm>
              <a:prstGeom prst="line">
                <a:avLst/>
              </a:prstGeom>
              <a:noFill/>
              <a:ln w="38100">
                <a:solidFill>
                  <a:srgbClr val="663300"/>
                </a:solidFill>
                <a:round/>
                <a:headEnd type="triangle" w="med" len="med"/>
                <a:tailEnd type="triangle" w="med" len="med"/>
              </a:ln>
            </p:spPr>
            <p:txBody>
              <a:bodyPr/>
              <a:lstStyle/>
              <a:p>
                <a:endParaRPr lang="en-US"/>
              </a:p>
            </p:txBody>
          </p:sp>
          <p:sp>
            <p:nvSpPr>
              <p:cNvPr id="139" name="Line 150"/>
              <p:cNvSpPr>
                <a:spLocks noChangeShapeType="1"/>
              </p:cNvSpPr>
              <p:nvPr/>
            </p:nvSpPr>
            <p:spPr bwMode="auto">
              <a:xfrm flipV="1">
                <a:off x="3402" y="3203"/>
                <a:ext cx="363" cy="2"/>
              </a:xfrm>
              <a:prstGeom prst="line">
                <a:avLst/>
              </a:prstGeom>
              <a:noFill/>
              <a:ln w="38100">
                <a:solidFill>
                  <a:srgbClr val="663300"/>
                </a:solidFill>
                <a:round/>
                <a:headEnd type="triangle" w="med" len="med"/>
                <a:tailEnd type="triangle" w="med" len="med"/>
              </a:ln>
            </p:spPr>
            <p:txBody>
              <a:bodyPr/>
              <a:lstStyle/>
              <a:p>
                <a:endParaRPr lang="en-US"/>
              </a:p>
            </p:txBody>
          </p:sp>
          <p:sp>
            <p:nvSpPr>
              <p:cNvPr id="140" name="Line 151"/>
              <p:cNvSpPr>
                <a:spLocks noChangeShapeType="1"/>
              </p:cNvSpPr>
              <p:nvPr/>
            </p:nvSpPr>
            <p:spPr bwMode="auto">
              <a:xfrm flipH="1" flipV="1">
                <a:off x="3311" y="2750"/>
                <a:ext cx="1" cy="317"/>
              </a:xfrm>
              <a:prstGeom prst="line">
                <a:avLst/>
              </a:prstGeom>
              <a:noFill/>
              <a:ln w="38100">
                <a:solidFill>
                  <a:srgbClr val="00B050"/>
                </a:solidFill>
                <a:prstDash val="sysDot"/>
                <a:round/>
                <a:headEnd type="none" w="sm" len="sm"/>
                <a:tailEnd type="triangle" w="med" len="med"/>
              </a:ln>
            </p:spPr>
            <p:txBody>
              <a:bodyPr/>
              <a:lstStyle/>
              <a:p>
                <a:endParaRPr lang="en-US"/>
              </a:p>
            </p:txBody>
          </p:sp>
          <p:sp>
            <p:nvSpPr>
              <p:cNvPr id="141" name="Line 152"/>
              <p:cNvSpPr>
                <a:spLocks noChangeShapeType="1"/>
              </p:cNvSpPr>
              <p:nvPr/>
            </p:nvSpPr>
            <p:spPr bwMode="auto">
              <a:xfrm>
                <a:off x="3447" y="3112"/>
                <a:ext cx="318" cy="0"/>
              </a:xfrm>
              <a:prstGeom prst="line">
                <a:avLst/>
              </a:prstGeom>
              <a:noFill/>
              <a:ln w="38100">
                <a:solidFill>
                  <a:srgbClr val="00CC66"/>
                </a:solidFill>
                <a:prstDash val="sysDot"/>
                <a:round/>
                <a:headEnd type="none" w="sm" len="sm"/>
                <a:tailEnd type="triangle" w="med" len="med"/>
              </a:ln>
            </p:spPr>
            <p:txBody>
              <a:bodyPr/>
              <a:lstStyle/>
              <a:p>
                <a:endParaRPr lang="en-US"/>
              </a:p>
            </p:txBody>
          </p:sp>
          <p:sp>
            <p:nvSpPr>
              <p:cNvPr id="142" name="Line 153"/>
              <p:cNvSpPr>
                <a:spLocks noChangeShapeType="1"/>
              </p:cNvSpPr>
              <p:nvPr/>
            </p:nvSpPr>
            <p:spPr bwMode="auto">
              <a:xfrm>
                <a:off x="3402" y="3249"/>
                <a:ext cx="0" cy="318"/>
              </a:xfrm>
              <a:prstGeom prst="line">
                <a:avLst/>
              </a:prstGeom>
              <a:noFill/>
              <a:ln w="38100">
                <a:solidFill>
                  <a:srgbClr val="00B050"/>
                </a:solidFill>
                <a:prstDash val="sysDot"/>
                <a:round/>
                <a:headEnd type="none" w="sm" len="sm"/>
                <a:tailEnd type="triangle" w="med" len="med"/>
              </a:ln>
            </p:spPr>
            <p:txBody>
              <a:bodyPr/>
              <a:lstStyle/>
              <a:p>
                <a:endParaRPr lang="en-US"/>
              </a:p>
            </p:txBody>
          </p:sp>
          <p:sp>
            <p:nvSpPr>
              <p:cNvPr id="143" name="Freeform 154"/>
              <p:cNvSpPr>
                <a:spLocks/>
              </p:cNvSpPr>
              <p:nvPr/>
            </p:nvSpPr>
            <p:spPr bwMode="auto">
              <a:xfrm>
                <a:off x="3129" y="2341"/>
                <a:ext cx="975" cy="1580"/>
              </a:xfrm>
              <a:custGeom>
                <a:avLst/>
                <a:gdLst>
                  <a:gd name="T0" fmla="*/ 7 w 975"/>
                  <a:gd name="T1" fmla="*/ 741 h 1580"/>
                  <a:gd name="T2" fmla="*/ 98 w 975"/>
                  <a:gd name="T3" fmla="*/ 106 h 1580"/>
                  <a:gd name="T4" fmla="*/ 461 w 975"/>
                  <a:gd name="T5" fmla="*/ 106 h 1580"/>
                  <a:gd name="T6" fmla="*/ 960 w 975"/>
                  <a:gd name="T7" fmla="*/ 741 h 1580"/>
                  <a:gd name="T8" fmla="*/ 551 w 975"/>
                  <a:gd name="T9" fmla="*/ 1421 h 1580"/>
                  <a:gd name="T10" fmla="*/ 143 w 975"/>
                  <a:gd name="T11" fmla="*/ 1467 h 1580"/>
                  <a:gd name="T12" fmla="*/ 7 w 975"/>
                  <a:gd name="T13" fmla="*/ 741 h 1580"/>
                  <a:gd name="T14" fmla="*/ 0 60000 65536"/>
                  <a:gd name="T15" fmla="*/ 0 60000 65536"/>
                  <a:gd name="T16" fmla="*/ 0 60000 65536"/>
                  <a:gd name="T17" fmla="*/ 0 60000 65536"/>
                  <a:gd name="T18" fmla="*/ 0 60000 65536"/>
                  <a:gd name="T19" fmla="*/ 0 60000 65536"/>
                  <a:gd name="T20" fmla="*/ 0 60000 65536"/>
                  <a:gd name="T21" fmla="*/ 0 w 975"/>
                  <a:gd name="T22" fmla="*/ 0 h 1580"/>
                  <a:gd name="T23" fmla="*/ 975 w 975"/>
                  <a:gd name="T24" fmla="*/ 1580 h 158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75" h="1580">
                    <a:moveTo>
                      <a:pt x="7" y="741"/>
                    </a:moveTo>
                    <a:cubicBezTo>
                      <a:pt x="0" y="514"/>
                      <a:pt x="22" y="212"/>
                      <a:pt x="98" y="106"/>
                    </a:cubicBezTo>
                    <a:cubicBezTo>
                      <a:pt x="174" y="0"/>
                      <a:pt x="317" y="0"/>
                      <a:pt x="461" y="106"/>
                    </a:cubicBezTo>
                    <a:cubicBezTo>
                      <a:pt x="605" y="212"/>
                      <a:pt x="945" y="522"/>
                      <a:pt x="960" y="741"/>
                    </a:cubicBezTo>
                    <a:cubicBezTo>
                      <a:pt x="975" y="960"/>
                      <a:pt x="687" y="1300"/>
                      <a:pt x="551" y="1421"/>
                    </a:cubicBezTo>
                    <a:cubicBezTo>
                      <a:pt x="415" y="1542"/>
                      <a:pt x="234" y="1580"/>
                      <a:pt x="143" y="1467"/>
                    </a:cubicBezTo>
                    <a:cubicBezTo>
                      <a:pt x="52" y="1354"/>
                      <a:pt x="14" y="968"/>
                      <a:pt x="7" y="741"/>
                    </a:cubicBezTo>
                    <a:close/>
                  </a:path>
                </a:pathLst>
              </a:custGeom>
              <a:noFill/>
              <a:ln w="12700" cap="flat" cmpd="sng">
                <a:solidFill>
                  <a:schemeClr val="tx1"/>
                </a:solidFill>
                <a:prstDash val="solid"/>
                <a:round/>
                <a:headEnd type="none" w="sm" len="sm"/>
                <a:tailEnd type="none" w="lg" len="med"/>
              </a:ln>
            </p:spPr>
            <p:txBody>
              <a:bodyPr/>
              <a:lstStyle/>
              <a:p>
                <a:endParaRPr lang="en-US"/>
              </a:p>
            </p:txBody>
          </p:sp>
        </p:grpSp>
      </p:grpSp>
      <p:grpSp>
        <p:nvGrpSpPr>
          <p:cNvPr id="144" name="Group 157"/>
          <p:cNvGrpSpPr>
            <a:grpSpLocks/>
          </p:cNvGrpSpPr>
          <p:nvPr/>
        </p:nvGrpSpPr>
        <p:grpSpPr bwMode="auto">
          <a:xfrm>
            <a:off x="5257307" y="4612096"/>
            <a:ext cx="2263182" cy="1728788"/>
            <a:chOff x="3455" y="2432"/>
            <a:chExt cx="1825" cy="1580"/>
          </a:xfrm>
        </p:grpSpPr>
        <p:sp>
          <p:nvSpPr>
            <p:cNvPr id="145" name="Line 158"/>
            <p:cNvSpPr>
              <a:spLocks noChangeShapeType="1"/>
            </p:cNvSpPr>
            <p:nvPr/>
          </p:nvSpPr>
          <p:spPr bwMode="auto">
            <a:xfrm>
              <a:off x="3455" y="3092"/>
              <a:ext cx="1021" cy="0"/>
            </a:xfrm>
            <a:prstGeom prst="line">
              <a:avLst/>
            </a:prstGeom>
            <a:noFill/>
            <a:ln w="38100">
              <a:solidFill>
                <a:srgbClr val="00B050"/>
              </a:solidFill>
              <a:prstDash val="sysDot"/>
              <a:round/>
              <a:headEnd type="triangle" w="med" len="med"/>
              <a:tailEnd type="triangle" w="med" len="med"/>
            </a:ln>
          </p:spPr>
          <p:txBody>
            <a:bodyPr/>
            <a:lstStyle/>
            <a:p>
              <a:endParaRPr lang="en-US"/>
            </a:p>
          </p:txBody>
        </p:sp>
        <p:grpSp>
          <p:nvGrpSpPr>
            <p:cNvPr id="146" name="Group 159"/>
            <p:cNvGrpSpPr>
              <a:grpSpLocks/>
            </p:cNvGrpSpPr>
            <p:nvPr/>
          </p:nvGrpSpPr>
          <p:grpSpPr bwMode="auto">
            <a:xfrm rot="861294">
              <a:off x="4299" y="2432"/>
              <a:ext cx="975" cy="1580"/>
              <a:chOff x="4218" y="2386"/>
              <a:chExt cx="975" cy="1580"/>
            </a:xfrm>
          </p:grpSpPr>
          <p:sp>
            <p:nvSpPr>
              <p:cNvPr id="147" name="Oval 160"/>
              <p:cNvSpPr>
                <a:spLocks noChangeArrowheads="1"/>
              </p:cNvSpPr>
              <p:nvPr/>
            </p:nvSpPr>
            <p:spPr bwMode="auto">
              <a:xfrm>
                <a:off x="4355" y="3068"/>
                <a:ext cx="182" cy="181"/>
              </a:xfrm>
              <a:prstGeom prst="ellipse">
                <a:avLst/>
              </a:prstGeom>
              <a:gradFill rotWithShape="1">
                <a:gsLst>
                  <a:gs pos="0">
                    <a:srgbClr val="2F002F"/>
                  </a:gs>
                  <a:gs pos="100000">
                    <a:srgbClr val="660066"/>
                  </a:gs>
                </a:gsLst>
                <a:path path="shape">
                  <a:fillToRect l="50000" t="50000" r="50000" b="50000"/>
                </a:path>
              </a:gradFill>
              <a:ln w="12700" algn="ctr">
                <a:solidFill>
                  <a:schemeClr val="tx1"/>
                </a:solidFill>
                <a:round/>
                <a:headEnd type="none" w="sm" len="sm"/>
                <a:tailEnd type="none" w="lg" len="med"/>
              </a:ln>
            </p:spPr>
            <p:txBody>
              <a:bodyPr wrap="none" anchor="ctr"/>
              <a:lstStyle/>
              <a:p>
                <a:pPr algn="ctr" eaLnBrk="0" latinLnBrk="0" hangingPunct="0"/>
                <a:r>
                  <a:rPr kumimoji="0" lang="en-US" altLang="ko-KR" sz="1400" b="1">
                    <a:solidFill>
                      <a:schemeClr val="bg1"/>
                    </a:solidFill>
                    <a:latin typeface="Arial" charset="0"/>
                  </a:rPr>
                  <a:t>M</a:t>
                </a:r>
              </a:p>
            </p:txBody>
          </p:sp>
          <p:sp>
            <p:nvSpPr>
              <p:cNvPr id="148" name="Oval 161"/>
              <p:cNvSpPr>
                <a:spLocks noChangeArrowheads="1"/>
              </p:cNvSpPr>
              <p:nvPr/>
            </p:nvSpPr>
            <p:spPr bwMode="auto">
              <a:xfrm>
                <a:off x="4853" y="3068"/>
                <a:ext cx="182" cy="181"/>
              </a:xfrm>
              <a:prstGeom prst="ellipse">
                <a:avLst/>
              </a:prstGeom>
              <a:gradFill rotWithShape="1">
                <a:gsLst>
                  <a:gs pos="0">
                    <a:srgbClr val="CC00CC"/>
                  </a:gs>
                  <a:gs pos="100000">
                    <a:srgbClr val="5E005E"/>
                  </a:gs>
                </a:gsLst>
                <a:path path="shape">
                  <a:fillToRect l="50000" t="50000" r="50000" b="50000"/>
                </a:path>
              </a:gradFill>
              <a:ln w="12700" algn="ctr">
                <a:solidFill>
                  <a:schemeClr val="tx1"/>
                </a:solidFill>
                <a:round/>
                <a:headEnd type="none" w="sm" len="sm"/>
                <a:tailEnd type="none" w="lg" len="med"/>
              </a:ln>
            </p:spPr>
            <p:txBody>
              <a:bodyPr wrap="none" anchor="ctr"/>
              <a:lstStyle/>
              <a:p>
                <a:pPr algn="ctr" eaLnBrk="0" latinLnBrk="0" hangingPunct="0"/>
                <a:r>
                  <a:rPr kumimoji="0" lang="en-US" altLang="ko-KR" sz="1400" b="1">
                    <a:solidFill>
                      <a:schemeClr val="bg1"/>
                    </a:solidFill>
                    <a:latin typeface="Arial" charset="0"/>
                  </a:rPr>
                  <a:t>S</a:t>
                </a:r>
              </a:p>
            </p:txBody>
          </p:sp>
          <p:sp>
            <p:nvSpPr>
              <p:cNvPr id="149" name="Oval 162"/>
              <p:cNvSpPr>
                <a:spLocks noChangeArrowheads="1"/>
              </p:cNvSpPr>
              <p:nvPr/>
            </p:nvSpPr>
            <p:spPr bwMode="auto">
              <a:xfrm>
                <a:off x="4355" y="2568"/>
                <a:ext cx="182" cy="181"/>
              </a:xfrm>
              <a:prstGeom prst="ellipse">
                <a:avLst/>
              </a:prstGeom>
              <a:gradFill rotWithShape="1">
                <a:gsLst>
                  <a:gs pos="0">
                    <a:srgbClr val="CC00CC"/>
                  </a:gs>
                  <a:gs pos="100000">
                    <a:srgbClr val="5E005E"/>
                  </a:gs>
                </a:gsLst>
                <a:path path="shape">
                  <a:fillToRect l="50000" t="50000" r="50000" b="50000"/>
                </a:path>
              </a:gradFill>
              <a:ln w="12700" algn="ctr">
                <a:solidFill>
                  <a:schemeClr val="tx1"/>
                </a:solidFill>
                <a:round/>
                <a:headEnd type="none" w="sm" len="sm"/>
                <a:tailEnd type="none" w="lg" len="med"/>
              </a:ln>
            </p:spPr>
            <p:txBody>
              <a:bodyPr wrap="none" anchor="ctr"/>
              <a:lstStyle/>
              <a:p>
                <a:pPr algn="ctr" eaLnBrk="0" latinLnBrk="0" hangingPunct="0"/>
                <a:r>
                  <a:rPr kumimoji="0" lang="en-US" altLang="ko-KR" sz="1400" b="1">
                    <a:solidFill>
                      <a:schemeClr val="bg1"/>
                    </a:solidFill>
                    <a:latin typeface="Arial" charset="0"/>
                  </a:rPr>
                  <a:t>S</a:t>
                </a:r>
              </a:p>
            </p:txBody>
          </p:sp>
          <p:sp>
            <p:nvSpPr>
              <p:cNvPr id="150" name="Oval 163"/>
              <p:cNvSpPr>
                <a:spLocks noChangeArrowheads="1"/>
              </p:cNvSpPr>
              <p:nvPr/>
            </p:nvSpPr>
            <p:spPr bwMode="auto">
              <a:xfrm>
                <a:off x="4355" y="3567"/>
                <a:ext cx="182" cy="181"/>
              </a:xfrm>
              <a:prstGeom prst="ellipse">
                <a:avLst/>
              </a:prstGeom>
              <a:gradFill rotWithShape="1">
                <a:gsLst>
                  <a:gs pos="0">
                    <a:srgbClr val="CC00CC"/>
                  </a:gs>
                  <a:gs pos="100000">
                    <a:srgbClr val="5E005E"/>
                  </a:gs>
                </a:gsLst>
                <a:path path="shape">
                  <a:fillToRect l="50000" t="50000" r="50000" b="50000"/>
                </a:path>
              </a:gradFill>
              <a:ln w="12700" algn="ctr">
                <a:solidFill>
                  <a:schemeClr val="tx1"/>
                </a:solidFill>
                <a:round/>
                <a:headEnd type="none" w="sm" len="sm"/>
                <a:tailEnd type="none" w="lg" len="med"/>
              </a:ln>
            </p:spPr>
            <p:txBody>
              <a:bodyPr wrap="none" anchor="ctr"/>
              <a:lstStyle/>
              <a:p>
                <a:pPr algn="ctr" eaLnBrk="0" latinLnBrk="0" hangingPunct="0"/>
                <a:r>
                  <a:rPr kumimoji="0" lang="en-US" altLang="ko-KR" sz="1400" b="1">
                    <a:solidFill>
                      <a:schemeClr val="bg1"/>
                    </a:solidFill>
                    <a:latin typeface="Arial" charset="0"/>
                  </a:rPr>
                  <a:t>S</a:t>
                </a:r>
              </a:p>
            </p:txBody>
          </p:sp>
          <p:sp>
            <p:nvSpPr>
              <p:cNvPr id="151" name="Line 164"/>
              <p:cNvSpPr>
                <a:spLocks noChangeShapeType="1"/>
              </p:cNvSpPr>
              <p:nvPr/>
            </p:nvSpPr>
            <p:spPr bwMode="auto">
              <a:xfrm>
                <a:off x="4491" y="3248"/>
                <a:ext cx="0" cy="318"/>
              </a:xfrm>
              <a:prstGeom prst="line">
                <a:avLst/>
              </a:prstGeom>
              <a:noFill/>
              <a:ln w="38100">
                <a:solidFill>
                  <a:srgbClr val="00B050"/>
                </a:solidFill>
                <a:prstDash val="sysDot"/>
                <a:round/>
                <a:headEnd type="none" w="sm" len="sm"/>
                <a:tailEnd type="triangle" w="med" len="med"/>
              </a:ln>
            </p:spPr>
            <p:txBody>
              <a:bodyPr/>
              <a:lstStyle/>
              <a:p>
                <a:endParaRPr lang="en-US"/>
              </a:p>
            </p:txBody>
          </p:sp>
          <p:sp>
            <p:nvSpPr>
              <p:cNvPr id="152" name="Line 165"/>
              <p:cNvSpPr>
                <a:spLocks noChangeShapeType="1"/>
              </p:cNvSpPr>
              <p:nvPr/>
            </p:nvSpPr>
            <p:spPr bwMode="auto">
              <a:xfrm flipH="1" flipV="1">
                <a:off x="4490" y="2750"/>
                <a:ext cx="1" cy="318"/>
              </a:xfrm>
              <a:prstGeom prst="line">
                <a:avLst/>
              </a:prstGeom>
              <a:noFill/>
              <a:ln w="38100">
                <a:solidFill>
                  <a:srgbClr val="660066"/>
                </a:solidFill>
                <a:round/>
                <a:headEnd type="triangle" w="med" len="med"/>
                <a:tailEnd type="triangle" w="med" len="med"/>
              </a:ln>
            </p:spPr>
            <p:txBody>
              <a:bodyPr/>
              <a:lstStyle/>
              <a:p>
                <a:endParaRPr lang="en-US"/>
              </a:p>
            </p:txBody>
          </p:sp>
          <p:sp>
            <p:nvSpPr>
              <p:cNvPr id="153" name="Line 166"/>
              <p:cNvSpPr>
                <a:spLocks noChangeShapeType="1"/>
              </p:cNvSpPr>
              <p:nvPr/>
            </p:nvSpPr>
            <p:spPr bwMode="auto">
              <a:xfrm flipH="1">
                <a:off x="4400" y="3249"/>
                <a:ext cx="1" cy="317"/>
              </a:xfrm>
              <a:prstGeom prst="line">
                <a:avLst/>
              </a:prstGeom>
              <a:noFill/>
              <a:ln w="38100">
                <a:solidFill>
                  <a:srgbClr val="660066"/>
                </a:solidFill>
                <a:round/>
                <a:headEnd type="triangle" w="med" len="med"/>
                <a:tailEnd type="triangle" w="med" len="med"/>
              </a:ln>
            </p:spPr>
            <p:txBody>
              <a:bodyPr/>
              <a:lstStyle/>
              <a:p>
                <a:endParaRPr lang="en-US"/>
              </a:p>
            </p:txBody>
          </p:sp>
          <p:sp>
            <p:nvSpPr>
              <p:cNvPr id="154" name="Line 167"/>
              <p:cNvSpPr>
                <a:spLocks noChangeShapeType="1"/>
              </p:cNvSpPr>
              <p:nvPr/>
            </p:nvSpPr>
            <p:spPr bwMode="auto">
              <a:xfrm flipV="1">
                <a:off x="4491" y="3203"/>
                <a:ext cx="363" cy="2"/>
              </a:xfrm>
              <a:prstGeom prst="line">
                <a:avLst/>
              </a:prstGeom>
              <a:noFill/>
              <a:ln w="38100">
                <a:solidFill>
                  <a:srgbClr val="660066"/>
                </a:solidFill>
                <a:round/>
                <a:headEnd type="triangle" w="med" len="med"/>
                <a:tailEnd type="triangle" w="med" len="med"/>
              </a:ln>
            </p:spPr>
            <p:txBody>
              <a:bodyPr/>
              <a:lstStyle/>
              <a:p>
                <a:endParaRPr lang="en-US"/>
              </a:p>
            </p:txBody>
          </p:sp>
          <p:sp>
            <p:nvSpPr>
              <p:cNvPr id="155" name="Line 168"/>
              <p:cNvSpPr>
                <a:spLocks noChangeShapeType="1"/>
              </p:cNvSpPr>
              <p:nvPr/>
            </p:nvSpPr>
            <p:spPr bwMode="auto">
              <a:xfrm flipH="1" flipV="1">
                <a:off x="4400" y="2750"/>
                <a:ext cx="1" cy="317"/>
              </a:xfrm>
              <a:prstGeom prst="line">
                <a:avLst/>
              </a:prstGeom>
              <a:noFill/>
              <a:ln w="38100">
                <a:solidFill>
                  <a:srgbClr val="00B050"/>
                </a:solidFill>
                <a:prstDash val="sysDot"/>
                <a:round/>
                <a:headEnd type="none" w="sm" len="sm"/>
                <a:tailEnd type="triangle" w="med" len="med"/>
              </a:ln>
            </p:spPr>
            <p:txBody>
              <a:bodyPr/>
              <a:lstStyle/>
              <a:p>
                <a:endParaRPr lang="en-US"/>
              </a:p>
            </p:txBody>
          </p:sp>
          <p:sp>
            <p:nvSpPr>
              <p:cNvPr id="156" name="Line 169"/>
              <p:cNvSpPr>
                <a:spLocks noChangeShapeType="1"/>
              </p:cNvSpPr>
              <p:nvPr/>
            </p:nvSpPr>
            <p:spPr bwMode="auto">
              <a:xfrm>
                <a:off x="4536" y="3112"/>
                <a:ext cx="318" cy="0"/>
              </a:xfrm>
              <a:prstGeom prst="line">
                <a:avLst/>
              </a:prstGeom>
              <a:noFill/>
              <a:ln w="38100">
                <a:solidFill>
                  <a:srgbClr val="00B050"/>
                </a:solidFill>
                <a:prstDash val="sysDot"/>
                <a:round/>
                <a:headEnd type="none" w="sm" len="sm"/>
                <a:tailEnd type="triangle" w="med" len="med"/>
              </a:ln>
            </p:spPr>
            <p:txBody>
              <a:bodyPr/>
              <a:lstStyle/>
              <a:p>
                <a:endParaRPr lang="en-US"/>
              </a:p>
            </p:txBody>
          </p:sp>
          <p:sp>
            <p:nvSpPr>
              <p:cNvPr id="157" name="Freeform 170"/>
              <p:cNvSpPr>
                <a:spLocks/>
              </p:cNvSpPr>
              <p:nvPr/>
            </p:nvSpPr>
            <p:spPr bwMode="auto">
              <a:xfrm>
                <a:off x="4218" y="2386"/>
                <a:ext cx="975" cy="1580"/>
              </a:xfrm>
              <a:custGeom>
                <a:avLst/>
                <a:gdLst>
                  <a:gd name="T0" fmla="*/ 7 w 975"/>
                  <a:gd name="T1" fmla="*/ 741 h 1580"/>
                  <a:gd name="T2" fmla="*/ 98 w 975"/>
                  <a:gd name="T3" fmla="*/ 106 h 1580"/>
                  <a:gd name="T4" fmla="*/ 461 w 975"/>
                  <a:gd name="T5" fmla="*/ 106 h 1580"/>
                  <a:gd name="T6" fmla="*/ 960 w 975"/>
                  <a:gd name="T7" fmla="*/ 741 h 1580"/>
                  <a:gd name="T8" fmla="*/ 551 w 975"/>
                  <a:gd name="T9" fmla="*/ 1421 h 1580"/>
                  <a:gd name="T10" fmla="*/ 143 w 975"/>
                  <a:gd name="T11" fmla="*/ 1467 h 1580"/>
                  <a:gd name="T12" fmla="*/ 7 w 975"/>
                  <a:gd name="T13" fmla="*/ 741 h 1580"/>
                  <a:gd name="T14" fmla="*/ 0 60000 65536"/>
                  <a:gd name="T15" fmla="*/ 0 60000 65536"/>
                  <a:gd name="T16" fmla="*/ 0 60000 65536"/>
                  <a:gd name="T17" fmla="*/ 0 60000 65536"/>
                  <a:gd name="T18" fmla="*/ 0 60000 65536"/>
                  <a:gd name="T19" fmla="*/ 0 60000 65536"/>
                  <a:gd name="T20" fmla="*/ 0 60000 65536"/>
                  <a:gd name="T21" fmla="*/ 0 w 975"/>
                  <a:gd name="T22" fmla="*/ 0 h 1580"/>
                  <a:gd name="T23" fmla="*/ 975 w 975"/>
                  <a:gd name="T24" fmla="*/ 1580 h 158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75" h="1580">
                    <a:moveTo>
                      <a:pt x="7" y="741"/>
                    </a:moveTo>
                    <a:cubicBezTo>
                      <a:pt x="0" y="514"/>
                      <a:pt x="22" y="212"/>
                      <a:pt x="98" y="106"/>
                    </a:cubicBezTo>
                    <a:cubicBezTo>
                      <a:pt x="174" y="0"/>
                      <a:pt x="317" y="0"/>
                      <a:pt x="461" y="106"/>
                    </a:cubicBezTo>
                    <a:cubicBezTo>
                      <a:pt x="605" y="212"/>
                      <a:pt x="945" y="522"/>
                      <a:pt x="960" y="741"/>
                    </a:cubicBezTo>
                    <a:cubicBezTo>
                      <a:pt x="975" y="960"/>
                      <a:pt x="687" y="1300"/>
                      <a:pt x="551" y="1421"/>
                    </a:cubicBezTo>
                    <a:cubicBezTo>
                      <a:pt x="415" y="1542"/>
                      <a:pt x="234" y="1580"/>
                      <a:pt x="143" y="1467"/>
                    </a:cubicBezTo>
                    <a:cubicBezTo>
                      <a:pt x="52" y="1354"/>
                      <a:pt x="14" y="968"/>
                      <a:pt x="7" y="741"/>
                    </a:cubicBezTo>
                    <a:close/>
                  </a:path>
                </a:pathLst>
              </a:custGeom>
              <a:noFill/>
              <a:ln w="12700" cap="flat" cmpd="sng">
                <a:solidFill>
                  <a:schemeClr val="tx1"/>
                </a:solidFill>
                <a:prstDash val="solid"/>
                <a:round/>
                <a:headEnd type="none" w="sm" len="sm"/>
                <a:tailEnd type="none" w="lg" len="med"/>
              </a:ln>
            </p:spPr>
            <p:txBody>
              <a:bodyPr/>
              <a:lstStyle/>
              <a:p>
                <a:endParaRPr lang="en-US"/>
              </a:p>
            </p:txBody>
          </p:sp>
        </p:grpSp>
      </p:grpSp>
      <p:sp>
        <p:nvSpPr>
          <p:cNvPr id="158" name="TextBox 157"/>
          <p:cNvSpPr txBox="1"/>
          <p:nvPr/>
        </p:nvSpPr>
        <p:spPr>
          <a:xfrm>
            <a:off x="7266178" y="5867400"/>
            <a:ext cx="1877822" cy="409023"/>
          </a:xfrm>
          <a:prstGeom prst="rect">
            <a:avLst/>
          </a:prstGeom>
          <a:noFill/>
        </p:spPr>
        <p:txBody>
          <a:bodyPr wrap="none" rtlCol="0">
            <a:spAutoFit/>
          </a:bodyPr>
          <a:lstStyle/>
          <a:p>
            <a:pPr>
              <a:lnSpc>
                <a:spcPts val="1200"/>
              </a:lnSpc>
            </a:pPr>
            <a:r>
              <a:rPr lang="en-US" sz="1400" b="1" smtClean="0">
                <a:solidFill>
                  <a:srgbClr val="00B050"/>
                </a:solidFill>
              </a:rPr>
              <a:t>M: PSC manager</a:t>
            </a:r>
          </a:p>
          <a:p>
            <a:pPr>
              <a:lnSpc>
                <a:spcPts val="1200"/>
              </a:lnSpc>
            </a:pPr>
            <a:r>
              <a:rPr lang="en-US" sz="1400" b="1" smtClean="0">
                <a:solidFill>
                  <a:srgbClr val="00B050"/>
                </a:solidFill>
              </a:rPr>
              <a:t>S: non-manager device</a:t>
            </a:r>
            <a:endParaRPr lang="en-US" sz="1400" b="1">
              <a:solidFill>
                <a:srgbClr val="00B050"/>
              </a:solidFill>
            </a:endParaRPr>
          </a:p>
        </p:txBody>
      </p:sp>
      <p:sp>
        <p:nvSpPr>
          <p:cNvPr id="159" name="Line 158"/>
          <p:cNvSpPr>
            <a:spLocks noChangeShapeType="1"/>
          </p:cNvSpPr>
          <p:nvPr/>
        </p:nvSpPr>
        <p:spPr bwMode="auto">
          <a:xfrm>
            <a:off x="5257800" y="5410200"/>
            <a:ext cx="1266142" cy="0"/>
          </a:xfrm>
          <a:prstGeom prst="line">
            <a:avLst/>
          </a:prstGeom>
          <a:noFill/>
          <a:ln w="38100">
            <a:solidFill>
              <a:srgbClr val="FF0000"/>
            </a:solidFill>
            <a:prstDash val="solid"/>
            <a:round/>
            <a:headEnd type="triangle" w="med" len="med"/>
            <a:tailEnd type="triangle" w="med" len="med"/>
          </a:ln>
        </p:spPr>
        <p:txBody>
          <a:bodyPr/>
          <a:lstStyle/>
          <a:p>
            <a:endParaRPr lang="en-US"/>
          </a:p>
        </p:txBody>
      </p:sp>
      <p:sp>
        <p:nvSpPr>
          <p:cNvPr id="160" name="Line 158"/>
          <p:cNvSpPr>
            <a:spLocks noChangeShapeType="1"/>
          </p:cNvSpPr>
          <p:nvPr/>
        </p:nvSpPr>
        <p:spPr bwMode="auto">
          <a:xfrm>
            <a:off x="3810000" y="5410200"/>
            <a:ext cx="1266142" cy="0"/>
          </a:xfrm>
          <a:prstGeom prst="line">
            <a:avLst/>
          </a:prstGeom>
          <a:noFill/>
          <a:ln w="38100">
            <a:solidFill>
              <a:srgbClr val="FF0000"/>
            </a:solidFill>
            <a:prstDash val="solid"/>
            <a:round/>
            <a:headEnd type="triangle" w="med" len="med"/>
            <a:tailEnd type="triangle" w="med" len="med"/>
          </a:ln>
        </p:spPr>
        <p:txBody>
          <a:bodyPr/>
          <a:lstStyle/>
          <a:p>
            <a:endParaRPr lang="en-US"/>
          </a:p>
        </p:txBody>
      </p:sp>
      <p:sp>
        <p:nvSpPr>
          <p:cNvPr id="161" name="Line 158"/>
          <p:cNvSpPr>
            <a:spLocks noChangeShapeType="1"/>
          </p:cNvSpPr>
          <p:nvPr/>
        </p:nvSpPr>
        <p:spPr bwMode="auto">
          <a:xfrm>
            <a:off x="2362200" y="5410200"/>
            <a:ext cx="1266142" cy="0"/>
          </a:xfrm>
          <a:prstGeom prst="line">
            <a:avLst/>
          </a:prstGeom>
          <a:noFill/>
          <a:ln w="38100">
            <a:solidFill>
              <a:srgbClr val="FF0000"/>
            </a:solidFill>
            <a:prstDash val="solid"/>
            <a:round/>
            <a:headEnd type="triangle" w="med" len="med"/>
            <a:tailEnd type="triangle" w="med" len="med"/>
          </a:ln>
        </p:spPr>
        <p:txBody>
          <a:bodyPr/>
          <a:lstStyle/>
          <a:p>
            <a:endParaRPr lang="en-US"/>
          </a:p>
        </p:txBody>
      </p:sp>
      <p:sp>
        <p:nvSpPr>
          <p:cNvPr id="162" name="Line 168"/>
          <p:cNvSpPr>
            <a:spLocks noChangeShapeType="1"/>
          </p:cNvSpPr>
          <p:nvPr/>
        </p:nvSpPr>
        <p:spPr bwMode="auto">
          <a:xfrm rot="861294" flipV="1">
            <a:off x="7322336" y="4591523"/>
            <a:ext cx="442927" cy="113350"/>
          </a:xfrm>
          <a:prstGeom prst="line">
            <a:avLst/>
          </a:prstGeom>
          <a:noFill/>
          <a:ln w="38100">
            <a:solidFill>
              <a:srgbClr val="00B050"/>
            </a:solidFill>
            <a:prstDash val="sysDot"/>
            <a:round/>
            <a:headEnd type="none" w="sm" len="sm"/>
            <a:tailEnd type="triangle" w="med" len="med"/>
          </a:ln>
        </p:spPr>
        <p:txBody>
          <a:bodyPr/>
          <a:lstStyle/>
          <a:p>
            <a:endParaRPr lang="en-US"/>
          </a:p>
        </p:txBody>
      </p:sp>
      <p:sp>
        <p:nvSpPr>
          <p:cNvPr id="163" name="Line 158"/>
          <p:cNvSpPr>
            <a:spLocks noChangeShapeType="1"/>
          </p:cNvSpPr>
          <p:nvPr/>
        </p:nvSpPr>
        <p:spPr bwMode="auto">
          <a:xfrm>
            <a:off x="7315200" y="4800600"/>
            <a:ext cx="457201" cy="0"/>
          </a:xfrm>
          <a:prstGeom prst="line">
            <a:avLst/>
          </a:prstGeom>
          <a:noFill/>
          <a:ln w="38100">
            <a:solidFill>
              <a:srgbClr val="FF0000"/>
            </a:solidFill>
            <a:prstDash val="solid"/>
            <a:round/>
            <a:headEnd type="triangle" w="med" len="med"/>
            <a:tailEnd type="triangle" w="med" len="med"/>
          </a:ln>
        </p:spPr>
        <p:txBody>
          <a:bodyPr/>
          <a:lstStyle/>
          <a:p>
            <a:endParaRPr lang="en-US"/>
          </a:p>
        </p:txBody>
      </p:sp>
      <p:sp>
        <p:nvSpPr>
          <p:cNvPr id="164" name="TextBox 163"/>
          <p:cNvSpPr txBox="1"/>
          <p:nvPr/>
        </p:nvSpPr>
        <p:spPr>
          <a:xfrm>
            <a:off x="7772400" y="4495800"/>
            <a:ext cx="1371600" cy="769441"/>
          </a:xfrm>
          <a:prstGeom prst="rect">
            <a:avLst/>
          </a:prstGeom>
          <a:noFill/>
        </p:spPr>
        <p:txBody>
          <a:bodyPr wrap="square" rtlCol="0">
            <a:spAutoFit/>
          </a:bodyPr>
          <a:lstStyle/>
          <a:p>
            <a:r>
              <a:rPr lang="en-US" sz="1400" b="1" dirty="0" smtClean="0">
                <a:solidFill>
                  <a:srgbClr val="00B050"/>
                </a:solidFill>
              </a:rPr>
              <a:t>: Common sync</a:t>
            </a:r>
          </a:p>
          <a:p>
            <a:pPr>
              <a:lnSpc>
                <a:spcPts val="1200"/>
              </a:lnSpc>
            </a:pPr>
            <a:r>
              <a:rPr lang="en-US" sz="1400" b="1" dirty="0" smtClean="0">
                <a:solidFill>
                  <a:srgbClr val="FF0000"/>
                </a:solidFill>
              </a:rPr>
              <a:t>: Data exchange      between PSC managers</a:t>
            </a:r>
            <a:endParaRPr lang="en-US" sz="1400" b="1" dirty="0">
              <a:solidFill>
                <a:srgbClr val="FF0000"/>
              </a:solidFill>
            </a:endParaRPr>
          </a:p>
        </p:txBody>
      </p:sp>
      <p:sp>
        <p:nvSpPr>
          <p:cNvPr id="165" name="Rectangle 164"/>
          <p:cNvSpPr/>
          <p:nvPr/>
        </p:nvSpPr>
        <p:spPr>
          <a:xfrm>
            <a:off x="914400" y="4267200"/>
            <a:ext cx="6705600" cy="1981200"/>
          </a:xfrm>
          <a:prstGeom prst="rect">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TextBox 165"/>
          <p:cNvSpPr txBox="1"/>
          <p:nvPr/>
        </p:nvSpPr>
        <p:spPr>
          <a:xfrm>
            <a:off x="914400" y="5943600"/>
            <a:ext cx="768352" cy="338554"/>
          </a:xfrm>
          <a:prstGeom prst="rect">
            <a:avLst/>
          </a:prstGeom>
          <a:noFill/>
        </p:spPr>
        <p:txBody>
          <a:bodyPr wrap="none" rtlCol="0">
            <a:spAutoFit/>
          </a:bodyPr>
          <a:lstStyle/>
          <a:p>
            <a:r>
              <a:rPr lang="en-US" sz="1600" b="1" smtClean="0">
                <a:solidFill>
                  <a:srgbClr val="00B0F0"/>
                </a:solidFill>
              </a:rPr>
              <a:t>Region</a:t>
            </a:r>
            <a:endParaRPr lang="en-US" sz="1600" b="1">
              <a:solidFill>
                <a:srgbClr val="00B0F0"/>
              </a:solidFill>
            </a:endParaRPr>
          </a:p>
        </p:txBody>
      </p:sp>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b="1" dirty="0" smtClean="0">
                <a:solidFill>
                  <a:srgbClr val="FF0000"/>
                </a:solidFill>
                <a:latin typeface="Times New Roman" pitchFamily="18" charset="0"/>
                <a:cs typeface="Times New Roman" pitchFamily="18" charset="0"/>
              </a:rPr>
              <a:t>Summary and Conclusions</a:t>
            </a:r>
            <a:endParaRPr lang="en-US" b="1" dirty="0">
              <a:solidFill>
                <a:srgbClr val="FF0000"/>
              </a:solidFill>
              <a:latin typeface="Times New Roman" pitchFamily="18" charset="0"/>
              <a:cs typeface="Times New Roman" pitchFamily="18" charset="0"/>
            </a:endParaRPr>
          </a:p>
        </p:txBody>
      </p:sp>
      <p:sp>
        <p:nvSpPr>
          <p:cNvPr id="4" name="Subtitle 3"/>
          <p:cNvSpPr>
            <a:spLocks noGrp="1"/>
          </p:cNvSpPr>
          <p:nvPr>
            <p:ph type="subTitle" idx="1"/>
          </p:nvPr>
        </p:nvSpPr>
        <p:spPr/>
        <p:txBody>
          <a:bodyPr/>
          <a:lstStyle/>
          <a:p>
            <a:endParaRPr lang="en-US" b="1"/>
          </a:p>
        </p:txBody>
      </p:sp>
      <p:sp>
        <p:nvSpPr>
          <p:cNvPr id="5" name="TextBox 4"/>
          <p:cNvSpPr txBox="1"/>
          <p:nvPr/>
        </p:nvSpPr>
        <p:spPr>
          <a:xfrm>
            <a:off x="4191000" y="6400800"/>
            <a:ext cx="867545" cy="307777"/>
          </a:xfrm>
          <a:prstGeom prst="rect">
            <a:avLst/>
          </a:prstGeom>
          <a:noFill/>
        </p:spPr>
        <p:txBody>
          <a:bodyPr wrap="none" rtlCol="0">
            <a:spAutoFit/>
          </a:bodyPr>
          <a:lstStyle/>
          <a:p>
            <a:r>
              <a:rPr lang="en-US" sz="1400" dirty="0" smtClean="0">
                <a:latin typeface="Times New Roman" pitchFamily="18" charset="0"/>
                <a:cs typeface="Times New Roman" pitchFamily="18" charset="0"/>
              </a:rPr>
              <a:t>Slide 126</a:t>
            </a:r>
            <a:endParaRPr lang="en-US" sz="1400" dirty="0">
              <a:latin typeface="Times New Roman" pitchFamily="18" charset="0"/>
              <a:cs typeface="Times New Roman" pitchFamily="18" charset="0"/>
            </a:endParaRPr>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a:bodyPr>
          <a:lstStyle/>
          <a:p>
            <a:pPr>
              <a:lnSpc>
                <a:spcPts val="3000"/>
              </a:lnSpc>
            </a:pPr>
            <a:r>
              <a:rPr lang="en-US" sz="3200" b="1" i="1" dirty="0" smtClean="0">
                <a:solidFill>
                  <a:srgbClr val="FF0000"/>
                </a:solidFill>
                <a:cs typeface="Times New Roman" pitchFamily="18" charset="0"/>
              </a:rPr>
              <a:t>SUMMARY AND CONCLUSIONS</a:t>
            </a:r>
            <a:endParaRPr lang="en-US" sz="3200" b="1" i="1" dirty="0">
              <a:solidFill>
                <a:srgbClr val="FF0000"/>
              </a:solidFill>
              <a:cs typeface="Times New Roman" pitchFamily="18" charset="0"/>
            </a:endParaRPr>
          </a:p>
        </p:txBody>
      </p:sp>
      <p:sp>
        <p:nvSpPr>
          <p:cNvPr id="3" name="Content Placeholder 2"/>
          <p:cNvSpPr>
            <a:spLocks noGrp="1"/>
          </p:cNvSpPr>
          <p:nvPr>
            <p:ph idx="1"/>
          </p:nvPr>
        </p:nvSpPr>
        <p:spPr/>
        <p:txBody>
          <a:bodyPr>
            <a:normAutofit fontScale="92500" lnSpcReduction="10000"/>
          </a:bodyPr>
          <a:lstStyle/>
          <a:p>
            <a:r>
              <a:rPr lang="en-US" sz="2000" b="1" i="1" dirty="0" smtClean="0">
                <a:solidFill>
                  <a:srgbClr val="00B0F0"/>
                </a:solidFill>
                <a:latin typeface="Times New Roman" pitchFamily="18" charset="0"/>
                <a:cs typeface="Times New Roman" pitchFamily="18" charset="0"/>
              </a:rPr>
              <a:t>SUMMARY</a:t>
            </a:r>
          </a:p>
          <a:p>
            <a:pPr lvl="1"/>
            <a:r>
              <a:rPr lang="en-US" sz="1800" dirty="0" smtClean="0">
                <a:solidFill>
                  <a:srgbClr val="000000"/>
                </a:solidFill>
                <a:latin typeface="Times New Roman" pitchFamily="18" charset="0"/>
                <a:cs typeface="Times New Roman" pitchFamily="18" charset="0"/>
              </a:rPr>
              <a:t>Overview of PSC is presented.</a:t>
            </a:r>
          </a:p>
          <a:p>
            <a:pPr lvl="1"/>
            <a:r>
              <a:rPr lang="en-US" sz="1800" dirty="0" smtClean="0">
                <a:solidFill>
                  <a:srgbClr val="000000"/>
                </a:solidFill>
                <a:latin typeface="Times New Roman" pitchFamily="18" charset="0"/>
                <a:cs typeface="Times New Roman" pitchFamily="18" charset="0"/>
              </a:rPr>
              <a:t>Some unique features for PSC are emphasized.</a:t>
            </a:r>
          </a:p>
          <a:p>
            <a:pPr lvl="2"/>
            <a:r>
              <a:rPr lang="en-US" sz="1800" dirty="0" smtClean="0">
                <a:solidFill>
                  <a:srgbClr val="000000"/>
                </a:solidFill>
                <a:latin typeface="Times New Roman" pitchFamily="18" charset="0"/>
                <a:cs typeface="Times New Roman" pitchFamily="18" charset="0"/>
              </a:rPr>
              <a:t>To suggest ideas on why PSC is unique and distinctive.</a:t>
            </a:r>
          </a:p>
          <a:p>
            <a:pPr lvl="1"/>
            <a:r>
              <a:rPr lang="en-US" sz="1800" dirty="0" smtClean="0">
                <a:solidFill>
                  <a:srgbClr val="000000"/>
                </a:solidFill>
                <a:latin typeface="Times New Roman" pitchFamily="18" charset="0"/>
                <a:cs typeface="Times New Roman" pitchFamily="18" charset="0"/>
              </a:rPr>
              <a:t>Some technologies which may be applied for this PSC are analyzed for showing technical feasibility of PSC.</a:t>
            </a:r>
          </a:p>
          <a:p>
            <a:pPr lvl="2"/>
            <a:r>
              <a:rPr lang="en-US" sz="1800" dirty="0" smtClean="0">
                <a:solidFill>
                  <a:srgbClr val="000000"/>
                </a:solidFill>
                <a:latin typeface="Times New Roman" pitchFamily="18" charset="0"/>
                <a:cs typeface="Times New Roman" pitchFamily="18" charset="0"/>
              </a:rPr>
              <a:t>To show which technologies can be considered at this moment.</a:t>
            </a:r>
          </a:p>
          <a:p>
            <a:endParaRPr lang="en-US" sz="2000" dirty="0" smtClean="0">
              <a:latin typeface="Times New Roman" pitchFamily="18" charset="0"/>
              <a:cs typeface="Times New Roman" pitchFamily="18" charset="0"/>
            </a:endParaRPr>
          </a:p>
          <a:p>
            <a:r>
              <a:rPr lang="en-US" sz="2000" b="1" i="1" dirty="0" smtClean="0">
                <a:solidFill>
                  <a:srgbClr val="00B0F0"/>
                </a:solidFill>
                <a:latin typeface="Times New Roman" pitchFamily="18" charset="0"/>
                <a:cs typeface="Times New Roman" pitchFamily="18" charset="0"/>
              </a:rPr>
              <a:t>CONCLUSIONS</a:t>
            </a:r>
          </a:p>
          <a:p>
            <a:pPr lvl="1"/>
            <a:r>
              <a:rPr lang="en-US" sz="1800" dirty="0" smtClean="0">
                <a:latin typeface="Times New Roman" pitchFamily="18" charset="0"/>
                <a:cs typeface="Times New Roman" pitchFamily="18" charset="0"/>
              </a:rPr>
              <a:t>Some unique features are identified for PSC.</a:t>
            </a:r>
          </a:p>
          <a:p>
            <a:pPr lvl="2"/>
            <a:r>
              <a:rPr lang="en-GB" sz="1600" b="1" dirty="0" smtClean="0"/>
              <a:t>Dynamic scalability of data rates</a:t>
            </a:r>
          </a:p>
          <a:p>
            <a:pPr lvl="2"/>
            <a:r>
              <a:rPr lang="en-US" sz="1600" b="1" dirty="0" smtClean="0"/>
              <a:t>Fast, easy and simple association</a:t>
            </a:r>
          </a:p>
          <a:p>
            <a:pPr lvl="2"/>
            <a:r>
              <a:rPr lang="en-US" sz="1600" b="1" dirty="0" smtClean="0"/>
              <a:t>Concurrent broadcasting of multiple various rate multimedia streams</a:t>
            </a:r>
            <a:endParaRPr lang="en-US" sz="1600" dirty="0" smtClean="0"/>
          </a:p>
          <a:p>
            <a:pPr lvl="2"/>
            <a:r>
              <a:rPr lang="en-GB" sz="1600" b="1" dirty="0" smtClean="0"/>
              <a:t>Multi-peer group communication with low latency</a:t>
            </a:r>
          </a:p>
          <a:p>
            <a:pPr lvl="1"/>
            <a:r>
              <a:rPr lang="en-GB" sz="1800" dirty="0" smtClean="0">
                <a:latin typeface="Times New Roman" pitchFamily="18" charset="0"/>
                <a:cs typeface="Times New Roman" pitchFamily="18" charset="0"/>
              </a:rPr>
              <a:t>These features will be implemented with one technology (one MAC+PHY).</a:t>
            </a:r>
          </a:p>
          <a:p>
            <a:pPr lvl="2"/>
            <a:r>
              <a:rPr lang="en-GB" sz="1600" dirty="0" smtClean="0">
                <a:latin typeface="Times New Roman" pitchFamily="18" charset="0"/>
                <a:cs typeface="Times New Roman" pitchFamily="18" charset="0"/>
              </a:rPr>
              <a:t>Not combining multiple technologies into a combo chip</a:t>
            </a:r>
            <a:endParaRPr lang="en-US" sz="1600" dirty="0" smtClean="0">
              <a:latin typeface="Times New Roman" pitchFamily="18" charset="0"/>
              <a:cs typeface="Times New Roman" pitchFamily="18" charset="0"/>
            </a:endParaRPr>
          </a:p>
        </p:txBody>
      </p:sp>
      <p:sp>
        <p:nvSpPr>
          <p:cNvPr id="13" name="TextBox 12"/>
          <p:cNvSpPr txBox="1"/>
          <p:nvPr/>
        </p:nvSpPr>
        <p:spPr>
          <a:xfrm>
            <a:off x="4191000" y="6400800"/>
            <a:ext cx="867545" cy="307777"/>
          </a:xfrm>
          <a:prstGeom prst="rect">
            <a:avLst/>
          </a:prstGeom>
          <a:noFill/>
        </p:spPr>
        <p:txBody>
          <a:bodyPr wrap="none" rtlCol="0">
            <a:spAutoFit/>
          </a:bodyPr>
          <a:lstStyle/>
          <a:p>
            <a:r>
              <a:rPr lang="en-US" sz="1400" dirty="0" smtClean="0">
                <a:latin typeface="Times New Roman" pitchFamily="18" charset="0"/>
                <a:cs typeface="Times New Roman" pitchFamily="18" charset="0"/>
              </a:rPr>
              <a:t>Slide 127</a:t>
            </a:r>
            <a:endParaRPr lang="en-US" sz="1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i="1" smtClean="0">
                <a:solidFill>
                  <a:srgbClr val="FF0000"/>
                </a:solidFill>
                <a:cs typeface="Times New Roman" pitchFamily="18" charset="0"/>
              </a:rPr>
              <a:t>REFERENCES</a:t>
            </a:r>
            <a:endParaRPr lang="en-US" sz="3200" b="1" i="1">
              <a:solidFill>
                <a:srgbClr val="FF0000"/>
              </a:solidFill>
              <a:cs typeface="Times New Roman" pitchFamily="18" charset="0"/>
            </a:endParaRPr>
          </a:p>
        </p:txBody>
      </p:sp>
      <p:sp>
        <p:nvSpPr>
          <p:cNvPr id="3" name="Content Placeholder 2"/>
          <p:cNvSpPr>
            <a:spLocks noGrp="1"/>
          </p:cNvSpPr>
          <p:nvPr>
            <p:ph idx="1"/>
          </p:nvPr>
        </p:nvSpPr>
        <p:spPr>
          <a:xfrm>
            <a:off x="457200" y="1600200"/>
            <a:ext cx="8305800" cy="4648200"/>
          </a:xfrm>
        </p:spPr>
        <p:txBody>
          <a:bodyPr>
            <a:normAutofit fontScale="85000" lnSpcReduction="10000"/>
          </a:bodyPr>
          <a:lstStyle/>
          <a:p>
            <a:pPr marL="457200" indent="-457200">
              <a:buFont typeface="+mj-lt"/>
              <a:buAutoNum type="arabicPeriod"/>
            </a:pPr>
            <a:r>
              <a:rPr lang="en-US" sz="2000" dirty="0" smtClean="0">
                <a:latin typeface="Times New Roman" pitchFamily="18" charset="0"/>
                <a:cs typeface="Times New Roman" pitchFamily="18" charset="0"/>
              </a:rPr>
              <a:t>15-10-0169-01, </a:t>
            </a:r>
            <a:r>
              <a:rPr lang="en-US" altLang="ko-KR" sz="2000" dirty="0" smtClean="0">
                <a:latin typeface="Times New Roman" pitchFamily="18" charset="0"/>
                <a:ea typeface="굴림" charset="-127"/>
                <a:cs typeface="Times New Roman" pitchFamily="18" charset="0"/>
              </a:rPr>
              <a:t>Overview and Requirements of Personal Environment Service, </a:t>
            </a:r>
            <a:r>
              <a:rPr lang="en-US" altLang="ko-KR" sz="2000" dirty="0" err="1" smtClean="0">
                <a:latin typeface="Times New Roman" pitchFamily="18" charset="0"/>
                <a:ea typeface="굴림" charset="-127"/>
                <a:cs typeface="Times New Roman" pitchFamily="18" charset="0"/>
              </a:rPr>
              <a:t>Jongtaek</a:t>
            </a:r>
            <a:r>
              <a:rPr lang="en-US" altLang="ko-KR" sz="2000" dirty="0" smtClean="0">
                <a:latin typeface="Times New Roman" pitchFamily="18" charset="0"/>
                <a:ea typeface="굴림" charset="-127"/>
                <a:cs typeface="Times New Roman" pitchFamily="18" charset="0"/>
              </a:rPr>
              <a:t> Oh, et al., Mar. 2010 </a:t>
            </a:r>
          </a:p>
          <a:p>
            <a:pPr marL="457200" indent="-457200">
              <a:buFont typeface="+mj-lt"/>
              <a:buAutoNum type="arabicPeriod"/>
            </a:pPr>
            <a:r>
              <a:rPr lang="en-US" sz="2000" dirty="0" smtClean="0">
                <a:latin typeface="Times New Roman" pitchFamily="18" charset="0"/>
                <a:cs typeface="Times New Roman" pitchFamily="18" charset="0"/>
              </a:rPr>
              <a:t>15-10-0156-03, </a:t>
            </a:r>
            <a:r>
              <a:rPr lang="en-US" altLang="ko-KR" sz="2000" dirty="0" smtClean="0">
                <a:latin typeface="Times New Roman" pitchFamily="18" charset="0"/>
                <a:ea typeface="굴림" pitchFamily="50" charset="-127"/>
                <a:cs typeface="Times New Roman" pitchFamily="18" charset="0"/>
              </a:rPr>
              <a:t>Personal Space Communication with WPAN Broadcasting</a:t>
            </a:r>
            <a:r>
              <a:rPr lang="en-US" altLang="ko-KR" sz="2000" dirty="0" smtClean="0">
                <a:latin typeface="Times New Roman" pitchFamily="18" charset="0"/>
                <a:ea typeface="굴림" charset="-127"/>
                <a:cs typeface="Times New Roman" pitchFamily="18" charset="0"/>
              </a:rPr>
              <a:t>, S. M. </a:t>
            </a:r>
            <a:r>
              <a:rPr lang="en-US" altLang="ko-KR" sz="2000" dirty="0" err="1" smtClean="0">
                <a:latin typeface="Times New Roman" pitchFamily="18" charset="0"/>
                <a:ea typeface="굴림" charset="-127"/>
                <a:cs typeface="Times New Roman" pitchFamily="18" charset="0"/>
              </a:rPr>
              <a:t>Ryu</a:t>
            </a:r>
            <a:r>
              <a:rPr lang="en-US" altLang="ko-KR" sz="2000" dirty="0" smtClean="0">
                <a:latin typeface="Times New Roman" pitchFamily="18" charset="0"/>
                <a:ea typeface="굴림" charset="-127"/>
                <a:cs typeface="Times New Roman" pitchFamily="18" charset="0"/>
              </a:rPr>
              <a:t>, et al., Mar. 2010 </a:t>
            </a:r>
          </a:p>
          <a:p>
            <a:pPr marL="457200" indent="-457200">
              <a:buFont typeface="+mj-lt"/>
              <a:buAutoNum type="arabicPeriod"/>
            </a:pPr>
            <a:r>
              <a:rPr lang="en-US" sz="2000" dirty="0" smtClean="0">
                <a:latin typeface="Times New Roman" pitchFamily="18" charset="0"/>
                <a:cs typeface="Times New Roman" pitchFamily="18" charset="0"/>
              </a:rPr>
              <a:t>15-10-0295-00, </a:t>
            </a:r>
            <a:r>
              <a:rPr lang="en-US" sz="2000" dirty="0" smtClean="0">
                <a:latin typeface="Times New Roman" pitchFamily="18" charset="0"/>
                <a:ea typeface="宋体" pitchFamily="2" charset="-122"/>
                <a:cs typeface="Times New Roman" pitchFamily="18" charset="0"/>
              </a:rPr>
              <a:t>Telecom Services and Personal Space Communication</a:t>
            </a:r>
            <a:r>
              <a:rPr lang="en-US" altLang="ko-KR" sz="2000" dirty="0" smtClean="0">
                <a:latin typeface="Times New Roman" pitchFamily="18" charset="0"/>
                <a:ea typeface="굴림" charset="-127"/>
                <a:cs typeface="Times New Roman" pitchFamily="18" charset="0"/>
              </a:rPr>
              <a:t>, Liang Li, et al., May 2010 </a:t>
            </a:r>
          </a:p>
          <a:p>
            <a:pPr marL="457200" indent="-457200">
              <a:buFont typeface="+mj-lt"/>
              <a:buAutoNum type="arabicPeriod"/>
            </a:pPr>
            <a:r>
              <a:rPr lang="en-US" sz="2000" dirty="0" smtClean="0">
                <a:latin typeface="Times New Roman" pitchFamily="18" charset="0"/>
                <a:cs typeface="Times New Roman" pitchFamily="18" charset="0"/>
              </a:rPr>
              <a:t>15-10-0349-00, Personal Broadcasting for Personal Space Communication</a:t>
            </a:r>
            <a:r>
              <a:rPr lang="en-US" altLang="ko-KR" sz="2000" dirty="0" smtClean="0">
                <a:latin typeface="Times New Roman" pitchFamily="18" charset="0"/>
                <a:ea typeface="굴림" charset="-127"/>
                <a:cs typeface="Times New Roman" pitchFamily="18" charset="0"/>
              </a:rPr>
              <a:t>, S. M. </a:t>
            </a:r>
            <a:r>
              <a:rPr lang="en-US" altLang="ko-KR" sz="2000" dirty="0" err="1" smtClean="0">
                <a:latin typeface="Times New Roman" pitchFamily="18" charset="0"/>
                <a:ea typeface="굴림" charset="-127"/>
                <a:cs typeface="Times New Roman" pitchFamily="18" charset="0"/>
              </a:rPr>
              <a:t>Ryu</a:t>
            </a:r>
            <a:r>
              <a:rPr lang="en-US" altLang="ko-KR" sz="2000" dirty="0" smtClean="0">
                <a:latin typeface="Times New Roman" pitchFamily="18" charset="0"/>
                <a:ea typeface="굴림" charset="-127"/>
                <a:cs typeface="Times New Roman" pitchFamily="18" charset="0"/>
              </a:rPr>
              <a:t>, et al., May 2010 </a:t>
            </a:r>
          </a:p>
          <a:p>
            <a:pPr marL="457200" indent="-457200">
              <a:buFont typeface="+mj-lt"/>
              <a:buAutoNum type="arabicPeriod"/>
            </a:pPr>
            <a:r>
              <a:rPr lang="en-US" altLang="ko-KR" sz="2000" dirty="0" smtClean="0">
                <a:latin typeface="Times New Roman" pitchFamily="18" charset="0"/>
                <a:ea typeface="굴림" charset="-127"/>
                <a:cs typeface="Times New Roman" pitchFamily="18" charset="0"/>
              </a:rPr>
              <a:t>RECOMMENDATION  </a:t>
            </a:r>
            <a:r>
              <a:rPr lang="fr-FR" altLang="ko-KR" sz="2000" dirty="0" smtClean="0">
                <a:latin typeface="Times New Roman" pitchFamily="18" charset="0"/>
                <a:ea typeface="굴림" charset="-127"/>
                <a:cs typeface="Times New Roman" pitchFamily="18" charset="0"/>
              </a:rPr>
              <a:t>ITU-R  M.1822</a:t>
            </a:r>
            <a:r>
              <a:rPr lang="ko-KR" altLang="en-US" sz="2000" dirty="0" smtClean="0">
                <a:latin typeface="Times New Roman" pitchFamily="18" charset="0"/>
                <a:ea typeface="굴림" charset="-127"/>
                <a:cs typeface="Times New Roman" pitchFamily="18" charset="0"/>
              </a:rPr>
              <a:t> </a:t>
            </a:r>
            <a:r>
              <a:rPr lang="en-US" altLang="ko-KR" sz="2000" dirty="0" smtClean="0">
                <a:latin typeface="Times New Roman" pitchFamily="18" charset="0"/>
                <a:ea typeface="굴림" charset="-127"/>
                <a:cs typeface="Times New Roman" pitchFamily="18" charset="0"/>
              </a:rPr>
              <a:t>Framework for services supported by IMT</a:t>
            </a:r>
          </a:p>
          <a:p>
            <a:pPr marL="457200" indent="-457200">
              <a:buFont typeface="+mj-lt"/>
              <a:buAutoNum type="arabicPeriod"/>
            </a:pPr>
            <a:r>
              <a:rPr lang="en-US" altLang="ko-KR" sz="2000" dirty="0" smtClean="0">
                <a:latin typeface="Times New Roman" pitchFamily="18" charset="0"/>
                <a:ea typeface="굴림" charset="-127"/>
                <a:cs typeface="Times New Roman" pitchFamily="18" charset="0"/>
              </a:rPr>
              <a:t>15-10-0635-00-0psc-sg-psc-draft-par</a:t>
            </a:r>
          </a:p>
          <a:p>
            <a:pPr marL="457200" indent="-457200">
              <a:buFont typeface="+mj-lt"/>
              <a:buAutoNum type="arabicPeriod"/>
            </a:pPr>
            <a:r>
              <a:rPr lang="en-US" altLang="ko-KR" sz="2000" dirty="0" smtClean="0">
                <a:latin typeface="Times New Roman" pitchFamily="18" charset="0"/>
                <a:ea typeface="굴림" charset="-127"/>
                <a:cs typeface="Times New Roman" pitchFamily="18" charset="0"/>
              </a:rPr>
              <a:t>15-10-0636-00-0psc-sg-psc-draft-5c</a:t>
            </a:r>
          </a:p>
          <a:p>
            <a:pPr marL="457200" indent="-457200">
              <a:buFont typeface="+mj-lt"/>
              <a:buAutoNum type="arabicPeriod"/>
            </a:pPr>
            <a:r>
              <a:rPr lang="en-US" altLang="ko-KR" sz="2000" dirty="0" smtClean="0">
                <a:latin typeface="Times New Roman" pitchFamily="18" charset="0"/>
                <a:ea typeface="굴림" charset="-127"/>
                <a:cs typeface="Times New Roman" pitchFamily="18" charset="0"/>
              </a:rPr>
              <a:t>15-10-0350-00-0psc-regarding-psc-definition</a:t>
            </a:r>
          </a:p>
          <a:p>
            <a:pPr marL="457200" indent="-457200">
              <a:buFont typeface="+mj-lt"/>
              <a:buAutoNum type="arabicPeriod"/>
            </a:pPr>
            <a:r>
              <a:rPr lang="en-US" altLang="ko-KR" sz="2000" dirty="0" smtClean="0">
                <a:latin typeface="Times New Roman" pitchFamily="18" charset="0"/>
                <a:ea typeface="굴림" charset="-127"/>
                <a:cs typeface="Times New Roman" pitchFamily="18" charset="0"/>
              </a:rPr>
              <a:t>15-10-0594-00-0psc-psc-use-cases-and-technical-requirements</a:t>
            </a:r>
          </a:p>
          <a:p>
            <a:pPr marL="457200" indent="-457200">
              <a:buFont typeface="+mj-lt"/>
              <a:buAutoNum type="arabicPeriod"/>
            </a:pPr>
            <a:r>
              <a:rPr lang="en-US" altLang="ko-KR" sz="2000" dirty="0" smtClean="0">
                <a:latin typeface="Times New Roman" pitchFamily="18" charset="0"/>
                <a:ea typeface="굴림" charset="-127"/>
                <a:cs typeface="Times New Roman" pitchFamily="18" charset="0"/>
              </a:rPr>
              <a:t>15-10-0595-00-0psc-scope-of-communications-for-the-personalized-space</a:t>
            </a:r>
          </a:p>
          <a:p>
            <a:pPr marL="457200" indent="-457200">
              <a:buFont typeface="+mj-lt"/>
              <a:buAutoNum type="arabicPeriod"/>
            </a:pPr>
            <a:r>
              <a:rPr lang="en-US" altLang="ko-KR" sz="2000" dirty="0" smtClean="0">
                <a:latin typeface="Times New Roman" pitchFamily="18" charset="0"/>
                <a:ea typeface="굴림" charset="-127"/>
                <a:cs typeface="Times New Roman" pitchFamily="18" charset="0"/>
              </a:rPr>
              <a:t>15-10-0608-01-0psc-mobile-terminal-relay-and-psc</a:t>
            </a:r>
          </a:p>
          <a:p>
            <a:pPr marL="457200" indent="-457200">
              <a:buFont typeface="+mj-lt"/>
              <a:buAutoNum type="arabicPeriod"/>
            </a:pPr>
            <a:r>
              <a:rPr lang="en-US" altLang="ko-KR" sz="2000" dirty="0" smtClean="0">
                <a:ea typeface="굴림" charset="-127"/>
                <a:hlinkClick r:id="rId2"/>
              </a:rPr>
              <a:t>http://www.palowireless.com/bluearticles/packets.asp</a:t>
            </a:r>
            <a:endParaRPr lang="en-US" altLang="ko-KR" sz="2000" dirty="0" smtClean="0">
              <a:ea typeface="굴림" charset="-127"/>
            </a:endParaRPr>
          </a:p>
          <a:p>
            <a:pPr marL="457200" indent="-457200">
              <a:buFont typeface="+mj-lt"/>
              <a:buAutoNum type="arabicPeriod"/>
            </a:pPr>
            <a:r>
              <a:rPr lang="en-US" sz="1600" dirty="0" smtClean="0">
                <a:hlinkClick r:id="rId3"/>
              </a:rPr>
              <a:t>http://grouper.ieee.org/groups/802/15/pub/2003/Jan03/03036r0P802-15_WG-802-15-4-TG4-Tutorial.ppt</a:t>
            </a:r>
            <a:endParaRPr lang="en-US" sz="1600" dirty="0" smtClean="0"/>
          </a:p>
        </p:txBody>
      </p:sp>
      <p:sp>
        <p:nvSpPr>
          <p:cNvPr id="9" name="TextBox 8"/>
          <p:cNvSpPr txBox="1"/>
          <p:nvPr/>
        </p:nvSpPr>
        <p:spPr>
          <a:xfrm>
            <a:off x="4191000" y="6400800"/>
            <a:ext cx="867545" cy="307777"/>
          </a:xfrm>
          <a:prstGeom prst="rect">
            <a:avLst/>
          </a:prstGeom>
          <a:noFill/>
        </p:spPr>
        <p:txBody>
          <a:bodyPr wrap="none" rtlCol="0">
            <a:spAutoFit/>
          </a:bodyPr>
          <a:lstStyle/>
          <a:p>
            <a:r>
              <a:rPr lang="en-US" sz="1400" dirty="0" smtClean="0">
                <a:latin typeface="Times New Roman" pitchFamily="18" charset="0"/>
                <a:cs typeface="Times New Roman" pitchFamily="18" charset="0"/>
              </a:rPr>
              <a:t>Slide 128</a:t>
            </a:r>
            <a:endParaRPr lang="en-US" sz="1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i="1" smtClean="0">
                <a:solidFill>
                  <a:srgbClr val="FF0000"/>
                </a:solidFill>
                <a:cs typeface="Times New Roman" pitchFamily="18" charset="0"/>
              </a:rPr>
              <a:t>REFERENCES</a:t>
            </a:r>
            <a:endParaRPr lang="en-US" sz="3200" b="1" i="1">
              <a:solidFill>
                <a:srgbClr val="FF0000"/>
              </a:solidFill>
              <a:cs typeface="Times New Roman" pitchFamily="18" charset="0"/>
            </a:endParaRPr>
          </a:p>
        </p:txBody>
      </p:sp>
      <p:sp>
        <p:nvSpPr>
          <p:cNvPr id="3" name="Content Placeholder 2"/>
          <p:cNvSpPr>
            <a:spLocks noGrp="1"/>
          </p:cNvSpPr>
          <p:nvPr>
            <p:ph idx="1"/>
          </p:nvPr>
        </p:nvSpPr>
        <p:spPr>
          <a:xfrm>
            <a:off x="457200" y="1600200"/>
            <a:ext cx="8305800" cy="4648200"/>
          </a:xfrm>
        </p:spPr>
        <p:txBody>
          <a:bodyPr>
            <a:normAutofit/>
          </a:bodyPr>
          <a:lstStyle/>
          <a:p>
            <a:pPr marL="457200" indent="-457200">
              <a:buNone/>
            </a:pPr>
            <a:r>
              <a:rPr lang="en-US" sz="1800" dirty="0" smtClean="0"/>
              <a:t>14. 	</a:t>
            </a:r>
            <a:r>
              <a:rPr lang="en-US" sz="1600" dirty="0" smtClean="0"/>
              <a:t>Dynamic Single Frequency Networks, Magnus Eriksson</a:t>
            </a:r>
            <a:r>
              <a:rPr lang="en-US" sz="1600" i="1" dirty="0" smtClean="0"/>
              <a:t>, </a:t>
            </a:r>
            <a:r>
              <a:rPr lang="en-US" sz="1600" dirty="0" smtClean="0"/>
              <a:t>IEEE JOURNAL ON SELECTED AREAS IN COMMUNICATIONS, VOL. 19, NO. 10, OCTOBER 2001.</a:t>
            </a:r>
          </a:p>
        </p:txBody>
      </p:sp>
      <p:sp>
        <p:nvSpPr>
          <p:cNvPr id="9" name="TextBox 8"/>
          <p:cNvSpPr txBox="1"/>
          <p:nvPr/>
        </p:nvSpPr>
        <p:spPr>
          <a:xfrm>
            <a:off x="4191000" y="6400800"/>
            <a:ext cx="867545" cy="307777"/>
          </a:xfrm>
          <a:prstGeom prst="rect">
            <a:avLst/>
          </a:prstGeom>
          <a:noFill/>
        </p:spPr>
        <p:txBody>
          <a:bodyPr wrap="none" rtlCol="0">
            <a:spAutoFit/>
          </a:bodyPr>
          <a:lstStyle/>
          <a:p>
            <a:r>
              <a:rPr lang="en-US" sz="1400" dirty="0" smtClean="0">
                <a:latin typeface="Times New Roman" pitchFamily="18" charset="0"/>
                <a:cs typeface="Times New Roman" pitchFamily="18" charset="0"/>
              </a:rPr>
              <a:t>Slide 129</a:t>
            </a:r>
            <a:endParaRPr lang="en-US" sz="1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a:bodyPr>
          <a:lstStyle/>
          <a:p>
            <a:pPr>
              <a:lnSpc>
                <a:spcPts val="3000"/>
              </a:lnSpc>
            </a:pPr>
            <a:r>
              <a:rPr lang="en-US" altLang="ko-KR" sz="3200" b="1" i="1" dirty="0" smtClean="0">
                <a:solidFill>
                  <a:srgbClr val="FF0000"/>
                </a:solidFill>
              </a:rPr>
              <a:t>TYPES OF PERSONAL SPACES (1)</a:t>
            </a:r>
            <a:r>
              <a:rPr lang="en-US" sz="3200" b="1" i="1" dirty="0" smtClean="0">
                <a:solidFill>
                  <a:srgbClr val="FF0000"/>
                </a:solidFill>
                <a:cs typeface="Times New Roman" pitchFamily="18" charset="0"/>
              </a:rPr>
              <a:t> </a:t>
            </a:r>
            <a:r>
              <a:rPr lang="en-US" sz="2000" dirty="0" smtClean="0">
                <a:cs typeface="Times New Roman" pitchFamily="18" charset="0"/>
              </a:rPr>
              <a:t>*</a:t>
            </a:r>
            <a:endParaRPr lang="en-US" sz="2000" dirty="0">
              <a:cs typeface="Times New Roman" pitchFamily="18" charset="0"/>
            </a:endParaRPr>
          </a:p>
        </p:txBody>
      </p:sp>
      <p:sp>
        <p:nvSpPr>
          <p:cNvPr id="3" name="Content Placeholder 2"/>
          <p:cNvSpPr>
            <a:spLocks noGrp="1"/>
          </p:cNvSpPr>
          <p:nvPr>
            <p:ph idx="1"/>
          </p:nvPr>
        </p:nvSpPr>
        <p:spPr>
          <a:xfrm>
            <a:off x="457200" y="1600200"/>
            <a:ext cx="8382000" cy="4800600"/>
          </a:xfrm>
        </p:spPr>
        <p:txBody>
          <a:bodyPr>
            <a:normAutofit fontScale="62500" lnSpcReduction="20000"/>
          </a:bodyPr>
          <a:lstStyle/>
          <a:p>
            <a:r>
              <a:rPr lang="en-US" altLang="ko-KR" sz="2900" b="1" dirty="0" smtClean="0">
                <a:solidFill>
                  <a:srgbClr val="FF0000"/>
                </a:solidFill>
                <a:latin typeface="Times New Roman" pitchFamily="18" charset="0"/>
                <a:cs typeface="Times New Roman" pitchFamily="18" charset="0"/>
              </a:rPr>
              <a:t>Autonomous personal space: </a:t>
            </a:r>
            <a:r>
              <a:rPr lang="en-US" altLang="ko-KR" sz="2900" dirty="0" smtClean="0">
                <a:solidFill>
                  <a:srgbClr val="00B0F0"/>
                </a:solidFill>
                <a:latin typeface="Times New Roman" pitchFamily="18" charset="0"/>
                <a:cs typeface="Times New Roman" pitchFamily="18" charset="0"/>
              </a:rPr>
              <a:t>basic and typical space</a:t>
            </a:r>
          </a:p>
          <a:p>
            <a:pPr lvl="1"/>
            <a:r>
              <a:rPr lang="en-US" altLang="ko-KR" sz="2600" dirty="0" smtClean="0">
                <a:latin typeface="Times New Roman" pitchFamily="18" charset="0"/>
                <a:cs typeface="Times New Roman" pitchFamily="18" charset="0"/>
              </a:rPr>
              <a:t>Personal space where devices exchange information data to each other to collaborate without use of information from outside of the public space</a:t>
            </a:r>
          </a:p>
          <a:p>
            <a:pPr lvl="1"/>
            <a:r>
              <a:rPr lang="en-US" altLang="ko-KR" sz="2600" dirty="0" smtClean="0">
                <a:latin typeface="Times New Roman" pitchFamily="18" charset="0"/>
                <a:cs typeface="Times New Roman" pitchFamily="18" charset="0"/>
              </a:rPr>
              <a:t>Communications performed only within a public space</a:t>
            </a:r>
            <a:endParaRPr lang="en-US" altLang="ko-KR" sz="2600" u="sng" dirty="0" smtClean="0">
              <a:solidFill>
                <a:srgbClr val="FF0000"/>
              </a:solidFill>
              <a:latin typeface="Times New Roman" pitchFamily="18" charset="0"/>
              <a:cs typeface="Times New Roman" pitchFamily="18" charset="0"/>
            </a:endParaRPr>
          </a:p>
          <a:p>
            <a:r>
              <a:rPr lang="en-US" altLang="ko-KR" sz="2900" b="1" dirty="0" smtClean="0">
                <a:solidFill>
                  <a:srgbClr val="FF0000"/>
                </a:solidFill>
                <a:latin typeface="Times New Roman" pitchFamily="18" charset="0"/>
                <a:cs typeface="Times New Roman" pitchFamily="18" charset="0"/>
              </a:rPr>
              <a:t>Personal space with remote devices</a:t>
            </a:r>
          </a:p>
          <a:p>
            <a:pPr lvl="1"/>
            <a:r>
              <a:rPr lang="en-US" altLang="ko-KR" sz="2600" dirty="0" smtClean="0">
                <a:latin typeface="Times New Roman" pitchFamily="18" charset="0"/>
                <a:cs typeface="Times New Roman" pitchFamily="18" charset="0"/>
              </a:rPr>
              <a:t>Personal space which includes device(s) located in other remote public space(s) in a different region.</a:t>
            </a:r>
          </a:p>
          <a:p>
            <a:pPr lvl="1"/>
            <a:r>
              <a:rPr lang="en-US" altLang="ko-KR" sz="2600" dirty="0" smtClean="0">
                <a:latin typeface="Times New Roman" pitchFamily="18" charset="0"/>
                <a:cs typeface="Times New Roman" pitchFamily="18" charset="0"/>
              </a:rPr>
              <a:t>Information for collaboration needs to be exchanged with outside of its public space.</a:t>
            </a:r>
          </a:p>
          <a:p>
            <a:pPr lvl="1"/>
            <a:r>
              <a:rPr lang="en-US" altLang="ko-KR" sz="2600" dirty="0" smtClean="0">
                <a:latin typeface="Times New Roman" pitchFamily="18" charset="0"/>
                <a:cs typeface="Times New Roman" pitchFamily="18" charset="0"/>
              </a:rPr>
              <a:t>Communications with device(s) in the outside of its public space is needed </a:t>
            </a:r>
            <a:r>
              <a:rPr lang="en-US" altLang="ko-KR" sz="2600" dirty="0" smtClean="0">
                <a:solidFill>
                  <a:srgbClr val="00B0F0"/>
                </a:solidFill>
                <a:latin typeface="Times New Roman" pitchFamily="18" charset="0"/>
                <a:cs typeface="Times New Roman" pitchFamily="18" charset="0"/>
              </a:rPr>
              <a:t>through outside communication networks</a:t>
            </a:r>
            <a:endParaRPr lang="en-US" altLang="ko-KR" sz="2600" dirty="0" smtClean="0">
              <a:latin typeface="Times New Roman" pitchFamily="18" charset="0"/>
              <a:cs typeface="Times New Roman" pitchFamily="18" charset="0"/>
            </a:endParaRPr>
          </a:p>
          <a:p>
            <a:r>
              <a:rPr lang="en-US" altLang="ko-KR" sz="2900" b="1" dirty="0" smtClean="0">
                <a:solidFill>
                  <a:srgbClr val="FF0000"/>
                </a:solidFill>
                <a:latin typeface="Times New Roman" pitchFamily="18" charset="0"/>
                <a:cs typeface="Times New Roman" pitchFamily="18" charset="0"/>
              </a:rPr>
              <a:t>Personal space with mobile PSC terminals </a:t>
            </a:r>
            <a:r>
              <a:rPr lang="en-US" altLang="ko-KR" sz="2900" dirty="0" smtClean="0">
                <a:solidFill>
                  <a:srgbClr val="00B0F0"/>
                </a:solidFill>
                <a:latin typeface="Times New Roman" pitchFamily="18" charset="0"/>
                <a:cs typeface="Times New Roman" pitchFamily="18" charset="0"/>
              </a:rPr>
              <a:t>(or with mobility to multiple public spaces)</a:t>
            </a:r>
          </a:p>
          <a:p>
            <a:pPr lvl="1"/>
            <a:r>
              <a:rPr lang="en-US" altLang="ko-KR" sz="2600" dirty="0" smtClean="0">
                <a:latin typeface="Times New Roman" pitchFamily="18" charset="0"/>
                <a:cs typeface="Times New Roman" pitchFamily="18" charset="0"/>
              </a:rPr>
              <a:t>Personal space which overlaps throughout multiple public spaces to follow an individual who moves to other adjacent public spaces</a:t>
            </a:r>
          </a:p>
          <a:p>
            <a:pPr lvl="1"/>
            <a:r>
              <a:rPr lang="en-US" altLang="ko-KR" sz="2600" dirty="0" smtClean="0">
                <a:solidFill>
                  <a:srgbClr val="00B0F0"/>
                </a:solidFill>
                <a:latin typeface="Times New Roman" pitchFamily="18" charset="0"/>
                <a:cs typeface="Times New Roman" pitchFamily="18" charset="0"/>
              </a:rPr>
              <a:t>Hand-over is needed between two adjacent public spaces.</a:t>
            </a:r>
          </a:p>
          <a:p>
            <a:pPr lvl="1"/>
            <a:r>
              <a:rPr lang="en-US" altLang="ko-KR" sz="2600" dirty="0" smtClean="0">
                <a:latin typeface="Times New Roman" pitchFamily="18" charset="0"/>
                <a:cs typeface="Times New Roman" pitchFamily="18" charset="0"/>
              </a:rPr>
              <a:t>Communications between adjacent public spaces </a:t>
            </a:r>
            <a:r>
              <a:rPr lang="en-US" altLang="ko-KR" sz="2600" dirty="0" smtClean="0">
                <a:solidFill>
                  <a:srgbClr val="00B0F0"/>
                </a:solidFill>
                <a:latin typeface="Times New Roman" pitchFamily="18" charset="0"/>
                <a:cs typeface="Times New Roman" pitchFamily="18" charset="0"/>
              </a:rPr>
              <a:t>for hand-over and exchange of information including implicit information regarding the individual</a:t>
            </a:r>
          </a:p>
          <a:p>
            <a:pPr lvl="1"/>
            <a:r>
              <a:rPr lang="en-US" sz="2600" dirty="0" smtClean="0">
                <a:latin typeface="Times New Roman" pitchFamily="18" charset="0"/>
                <a:cs typeface="Times New Roman" pitchFamily="18" charset="0"/>
              </a:rPr>
              <a:t>This type of personal space is also utilized for range extension (or coverage expansion) using relays between two adjacent public spaces.</a:t>
            </a:r>
          </a:p>
        </p:txBody>
      </p:sp>
      <p:sp>
        <p:nvSpPr>
          <p:cNvPr id="9" name="TextBox 8"/>
          <p:cNvSpPr txBox="1"/>
          <p:nvPr/>
        </p:nvSpPr>
        <p:spPr>
          <a:xfrm>
            <a:off x="4191000" y="6400800"/>
            <a:ext cx="777777" cy="307777"/>
          </a:xfrm>
          <a:prstGeom prst="rect">
            <a:avLst/>
          </a:prstGeom>
          <a:noFill/>
        </p:spPr>
        <p:txBody>
          <a:bodyPr wrap="none" rtlCol="0">
            <a:spAutoFit/>
          </a:bodyPr>
          <a:lstStyle/>
          <a:p>
            <a:r>
              <a:rPr lang="en-US" sz="1400" dirty="0" smtClean="0">
                <a:latin typeface="Times New Roman" pitchFamily="18" charset="0"/>
                <a:cs typeface="Times New Roman" pitchFamily="18" charset="0"/>
              </a:rPr>
              <a:t>Slide 13</a:t>
            </a:r>
            <a:endParaRPr lang="en-US" sz="1400" dirty="0">
              <a:latin typeface="Times New Roman" pitchFamily="18" charset="0"/>
              <a:cs typeface="Times New Roman" pitchFamily="18" charset="0"/>
            </a:endParaRPr>
          </a:p>
        </p:txBody>
      </p:sp>
      <p:sp>
        <p:nvSpPr>
          <p:cNvPr id="5" name="TextBox 4"/>
          <p:cNvSpPr txBox="1"/>
          <p:nvPr/>
        </p:nvSpPr>
        <p:spPr>
          <a:xfrm>
            <a:off x="579785" y="6019800"/>
            <a:ext cx="2022605" cy="276999"/>
          </a:xfrm>
          <a:prstGeom prst="rect">
            <a:avLst/>
          </a:prstGeom>
          <a:solidFill>
            <a:srgbClr val="D7E4BD"/>
          </a:solidFill>
        </p:spPr>
        <p:txBody>
          <a:bodyPr wrap="none" rtlCol="0">
            <a:spAutoFit/>
          </a:bodyPr>
          <a:lstStyle/>
          <a:p>
            <a:pPr algn="r"/>
            <a:r>
              <a:rPr lang="en-US" sz="1200" smtClean="0"/>
              <a:t>* Prepared based on Ref. [10]</a:t>
            </a:r>
            <a:endParaRPr lang="en-US" sz="120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ts val="3000"/>
              </a:lnSpc>
            </a:pPr>
            <a:r>
              <a:rPr lang="en-US" altLang="ko-KR" sz="3200" b="1" i="1" dirty="0" smtClean="0">
                <a:solidFill>
                  <a:srgbClr val="FF0000"/>
                </a:solidFill>
              </a:rPr>
              <a:t>TYPES OF PERSONAL SPACES (2)</a:t>
            </a:r>
            <a:endParaRPr lang="en-US" sz="2000" dirty="0">
              <a:cs typeface="Times New Roman" pitchFamily="18" charset="0"/>
            </a:endParaRPr>
          </a:p>
        </p:txBody>
      </p:sp>
      <p:sp>
        <p:nvSpPr>
          <p:cNvPr id="9" name="TextBox 8"/>
          <p:cNvSpPr txBox="1"/>
          <p:nvPr/>
        </p:nvSpPr>
        <p:spPr>
          <a:xfrm>
            <a:off x="4114800" y="6406866"/>
            <a:ext cx="838200" cy="307777"/>
          </a:xfrm>
          <a:prstGeom prst="rect">
            <a:avLst/>
          </a:prstGeom>
          <a:noFill/>
        </p:spPr>
        <p:txBody>
          <a:bodyPr wrap="square" rtlCol="0">
            <a:spAutoFit/>
          </a:bodyPr>
          <a:lstStyle/>
          <a:p>
            <a:pPr algn="ctr"/>
            <a:r>
              <a:rPr lang="en-US" sz="1400" dirty="0" smtClean="0">
                <a:latin typeface="Times New Roman" pitchFamily="18" charset="0"/>
                <a:cs typeface="Times New Roman" pitchFamily="18" charset="0"/>
              </a:rPr>
              <a:t>Slide 14</a:t>
            </a:r>
            <a:endParaRPr lang="en-US" sz="1400" dirty="0">
              <a:latin typeface="Times New Roman" pitchFamily="18" charset="0"/>
              <a:cs typeface="Times New Roman" pitchFamily="18" charset="0"/>
            </a:endParaRPr>
          </a:p>
        </p:txBody>
      </p:sp>
      <p:sp>
        <p:nvSpPr>
          <p:cNvPr id="145" name="타원 38"/>
          <p:cNvSpPr/>
          <p:nvPr/>
        </p:nvSpPr>
        <p:spPr bwMode="auto">
          <a:xfrm>
            <a:off x="2362200" y="1600200"/>
            <a:ext cx="5943600" cy="4415517"/>
          </a:xfrm>
          <a:prstGeom prst="ellipse">
            <a:avLst/>
          </a:prstGeom>
          <a:solidFill>
            <a:schemeClr val="accent1">
              <a:lumMod val="20000"/>
              <a:lumOff val="8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itchFamily="18" charset="0"/>
            </a:endParaRPr>
          </a:p>
        </p:txBody>
      </p:sp>
      <p:grpSp>
        <p:nvGrpSpPr>
          <p:cNvPr id="157" name="Group 5"/>
          <p:cNvGrpSpPr>
            <a:grpSpLocks/>
          </p:cNvGrpSpPr>
          <p:nvPr/>
        </p:nvGrpSpPr>
        <p:grpSpPr bwMode="auto">
          <a:xfrm>
            <a:off x="6248400" y="3581400"/>
            <a:ext cx="326773" cy="361977"/>
            <a:chOff x="3667" y="2523"/>
            <a:chExt cx="247" cy="317"/>
          </a:xfrm>
        </p:grpSpPr>
        <p:sp>
          <p:nvSpPr>
            <p:cNvPr id="159" name="Rectangle 6"/>
            <p:cNvSpPr>
              <a:spLocks noChangeArrowheads="1"/>
            </p:cNvSpPr>
            <p:nvPr/>
          </p:nvSpPr>
          <p:spPr bwMode="gray">
            <a:xfrm>
              <a:off x="3742" y="2561"/>
              <a:ext cx="172" cy="172"/>
            </a:xfrm>
            <a:prstGeom prst="rect">
              <a:avLst/>
            </a:prstGeom>
            <a:noFill/>
            <a:ln w="9525">
              <a:noFill/>
              <a:miter lim="800000"/>
              <a:headEnd/>
              <a:tailEnd/>
            </a:ln>
            <a:effectLst/>
          </p:spPr>
          <p:txBody>
            <a:bodyPr wrap="none" lIns="0" tIns="0" rIns="0" bIns="0">
              <a:spAutoFit/>
            </a:bodyPr>
            <a:lstStyle/>
            <a:p>
              <a:pPr marL="381000" indent="-381000">
                <a:buFont typeface="Wingdings" pitchFamily="2" charset="2"/>
                <a:buNone/>
                <a:tabLst>
                  <a:tab pos="3946525" algn="l"/>
                </a:tabLst>
              </a:pPr>
              <a:r>
                <a:rPr lang="en-GB" sz="1800">
                  <a:solidFill>
                    <a:srgbClr val="808080"/>
                  </a:solidFill>
                </a:rPr>
                <a:t>°C</a:t>
              </a:r>
            </a:p>
          </p:txBody>
        </p:sp>
        <p:pic>
          <p:nvPicPr>
            <p:cNvPr id="160" name="Picture 7" descr="744px-ThermometerSymbol"/>
            <p:cNvPicPr>
              <a:picLocks noChangeAspect="1" noChangeArrowheads="1"/>
            </p:cNvPicPr>
            <p:nvPr/>
          </p:nvPicPr>
          <p:blipFill>
            <a:blip r:embed="rId4" cstate="print"/>
            <a:srcRect l="43907" t="21152" r="48991" b="24046"/>
            <a:stretch>
              <a:fillRect/>
            </a:stretch>
          </p:blipFill>
          <p:spPr bwMode="auto">
            <a:xfrm>
              <a:off x="3667" y="2523"/>
              <a:ext cx="118" cy="317"/>
            </a:xfrm>
            <a:prstGeom prst="rect">
              <a:avLst/>
            </a:prstGeom>
            <a:noFill/>
          </p:spPr>
        </p:pic>
      </p:grpSp>
      <p:pic>
        <p:nvPicPr>
          <p:cNvPr id="161" name="Picture 8" descr="helice-pour-bateaux-3-pales-49131"/>
          <p:cNvPicPr>
            <a:picLocks noChangeAspect="1" noChangeArrowheads="1"/>
          </p:cNvPicPr>
          <p:nvPr/>
        </p:nvPicPr>
        <p:blipFill>
          <a:blip r:embed="rId5" cstate="print">
            <a:clrChange>
              <a:clrFrom>
                <a:srgbClr val="FFFFFF"/>
              </a:clrFrom>
              <a:clrTo>
                <a:srgbClr val="FFFFFF">
                  <a:alpha val="0"/>
                </a:srgbClr>
              </a:clrTo>
            </a:clrChange>
            <a:lum bright="-20000"/>
            <a:grayscl/>
          </a:blip>
          <a:srcRect/>
          <a:stretch>
            <a:fillRect/>
          </a:stretch>
        </p:blipFill>
        <p:spPr bwMode="auto">
          <a:xfrm>
            <a:off x="4191000" y="2971800"/>
            <a:ext cx="731187" cy="603641"/>
          </a:xfrm>
          <a:prstGeom prst="rect">
            <a:avLst/>
          </a:prstGeom>
          <a:noFill/>
          <a:ln w="9525">
            <a:noFill/>
            <a:miter lim="800000"/>
            <a:headEnd/>
            <a:tailEnd/>
          </a:ln>
        </p:spPr>
      </p:pic>
      <p:pic>
        <p:nvPicPr>
          <p:cNvPr id="162" name="Picture 27"/>
          <p:cNvPicPr>
            <a:picLocks noChangeAspect="1" noChangeArrowheads="1"/>
          </p:cNvPicPr>
          <p:nvPr/>
        </p:nvPicPr>
        <p:blipFill>
          <a:blip r:embed="rId6" cstate="print"/>
          <a:srcRect t="4359" r="-682" b="3391"/>
          <a:stretch>
            <a:fillRect/>
          </a:stretch>
        </p:blipFill>
        <p:spPr bwMode="auto">
          <a:xfrm>
            <a:off x="7162800" y="3886200"/>
            <a:ext cx="371904" cy="603641"/>
          </a:xfrm>
          <a:prstGeom prst="rect">
            <a:avLst/>
          </a:prstGeom>
          <a:noFill/>
          <a:ln w="9525">
            <a:noFill/>
            <a:miter lim="800000"/>
            <a:headEnd/>
            <a:tailEnd/>
          </a:ln>
          <a:effectLst>
            <a:outerShdw dist="107763" dir="2700000" algn="ctr" rotWithShape="0">
              <a:schemeClr val="bg2"/>
            </a:outerShdw>
          </a:effectLst>
        </p:spPr>
      </p:pic>
      <p:sp>
        <p:nvSpPr>
          <p:cNvPr id="165" name="Oval 164"/>
          <p:cNvSpPr/>
          <p:nvPr/>
        </p:nvSpPr>
        <p:spPr>
          <a:xfrm>
            <a:off x="4038600" y="3276600"/>
            <a:ext cx="4038600" cy="2438400"/>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6" name="Picture 25" descr="radiateur"/>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6172200" y="3352800"/>
            <a:ext cx="660098" cy="774945"/>
          </a:xfrm>
          <a:prstGeom prst="rect">
            <a:avLst/>
          </a:prstGeom>
          <a:noFill/>
        </p:spPr>
      </p:pic>
      <p:pic>
        <p:nvPicPr>
          <p:cNvPr id="170" name="Picture 39" descr="weekly_digital_timer_IP20"/>
          <p:cNvPicPr>
            <a:picLocks noChangeAspect="1" noChangeArrowheads="1"/>
          </p:cNvPicPr>
          <p:nvPr/>
        </p:nvPicPr>
        <p:blipFill>
          <a:blip r:embed="rId8" cstate="print"/>
          <a:srcRect/>
          <a:stretch>
            <a:fillRect/>
          </a:stretch>
        </p:blipFill>
        <p:spPr bwMode="auto">
          <a:xfrm>
            <a:off x="6096000" y="2514600"/>
            <a:ext cx="404074" cy="685800"/>
          </a:xfrm>
          <a:prstGeom prst="rect">
            <a:avLst/>
          </a:prstGeom>
          <a:noFill/>
        </p:spPr>
      </p:pic>
      <p:grpSp>
        <p:nvGrpSpPr>
          <p:cNvPr id="171" name="Group 5"/>
          <p:cNvGrpSpPr>
            <a:grpSpLocks/>
          </p:cNvGrpSpPr>
          <p:nvPr/>
        </p:nvGrpSpPr>
        <p:grpSpPr bwMode="auto">
          <a:xfrm>
            <a:off x="5410200" y="3505200"/>
            <a:ext cx="326773" cy="361977"/>
            <a:chOff x="3667" y="2523"/>
            <a:chExt cx="247" cy="317"/>
          </a:xfrm>
        </p:grpSpPr>
        <p:sp>
          <p:nvSpPr>
            <p:cNvPr id="172" name="Rectangle 6"/>
            <p:cNvSpPr>
              <a:spLocks noChangeArrowheads="1"/>
            </p:cNvSpPr>
            <p:nvPr/>
          </p:nvSpPr>
          <p:spPr bwMode="gray">
            <a:xfrm>
              <a:off x="3742" y="2561"/>
              <a:ext cx="172" cy="172"/>
            </a:xfrm>
            <a:prstGeom prst="rect">
              <a:avLst/>
            </a:prstGeom>
            <a:noFill/>
            <a:ln w="9525">
              <a:noFill/>
              <a:miter lim="800000"/>
              <a:headEnd/>
              <a:tailEnd/>
            </a:ln>
            <a:effectLst/>
          </p:spPr>
          <p:txBody>
            <a:bodyPr wrap="none" lIns="0" tIns="0" rIns="0" bIns="0">
              <a:spAutoFit/>
            </a:bodyPr>
            <a:lstStyle/>
            <a:p>
              <a:pPr marL="381000" indent="-381000">
                <a:buFont typeface="Wingdings" pitchFamily="2" charset="2"/>
                <a:buNone/>
                <a:tabLst>
                  <a:tab pos="3946525" algn="l"/>
                </a:tabLst>
              </a:pPr>
              <a:r>
                <a:rPr lang="en-GB" sz="1800">
                  <a:solidFill>
                    <a:srgbClr val="808080"/>
                  </a:solidFill>
                </a:rPr>
                <a:t>°C</a:t>
              </a:r>
            </a:p>
          </p:txBody>
        </p:sp>
        <p:pic>
          <p:nvPicPr>
            <p:cNvPr id="173" name="Picture 7" descr="744px-ThermometerSymbol"/>
            <p:cNvPicPr>
              <a:picLocks noChangeAspect="1" noChangeArrowheads="1"/>
            </p:cNvPicPr>
            <p:nvPr/>
          </p:nvPicPr>
          <p:blipFill>
            <a:blip r:embed="rId4" cstate="print"/>
            <a:srcRect l="43907" t="21152" r="48991" b="24046"/>
            <a:stretch>
              <a:fillRect/>
            </a:stretch>
          </p:blipFill>
          <p:spPr bwMode="auto">
            <a:xfrm>
              <a:off x="3667" y="2523"/>
              <a:ext cx="118" cy="317"/>
            </a:xfrm>
            <a:prstGeom prst="rect">
              <a:avLst/>
            </a:prstGeom>
            <a:noFill/>
          </p:spPr>
        </p:pic>
      </p:grpSp>
      <p:graphicFrame>
        <p:nvGraphicFramePr>
          <p:cNvPr id="174" name="Object 3"/>
          <p:cNvGraphicFramePr>
            <a:graphicFrameLocks noChangeAspect="1"/>
          </p:cNvGraphicFramePr>
          <p:nvPr/>
        </p:nvGraphicFramePr>
        <p:xfrm>
          <a:off x="5638800" y="3962400"/>
          <a:ext cx="600075" cy="603250"/>
        </p:xfrm>
        <a:graphic>
          <a:graphicData uri="http://schemas.openxmlformats.org/presentationml/2006/ole">
            <p:oleObj spid="_x0000_s179207" name="Photo Editor Photo" r:id="rId9" imgW="2381582" imgH="2381582" progId="">
              <p:embed/>
            </p:oleObj>
          </a:graphicData>
        </a:graphic>
      </p:graphicFrame>
      <p:pic>
        <p:nvPicPr>
          <p:cNvPr id="175" name="Picture 12" descr="audio"/>
          <p:cNvPicPr>
            <a:picLocks noChangeAspect="1" noChangeArrowheads="1"/>
          </p:cNvPicPr>
          <p:nvPr/>
        </p:nvPicPr>
        <p:blipFill>
          <a:blip r:embed="rId10" cstate="print"/>
          <a:srcRect/>
          <a:stretch>
            <a:fillRect/>
          </a:stretch>
        </p:blipFill>
        <p:spPr bwMode="auto">
          <a:xfrm>
            <a:off x="4953000" y="4495800"/>
            <a:ext cx="840125" cy="798220"/>
          </a:xfrm>
          <a:prstGeom prst="rect">
            <a:avLst/>
          </a:prstGeom>
          <a:noFill/>
          <a:ln w="9525">
            <a:noFill/>
            <a:miter lim="800000"/>
            <a:headEnd/>
            <a:tailEnd/>
          </a:ln>
        </p:spPr>
      </p:pic>
      <p:grpSp>
        <p:nvGrpSpPr>
          <p:cNvPr id="176" name="Group 32"/>
          <p:cNvGrpSpPr>
            <a:grpSpLocks/>
          </p:cNvGrpSpPr>
          <p:nvPr/>
        </p:nvGrpSpPr>
        <p:grpSpPr bwMode="auto">
          <a:xfrm>
            <a:off x="4572000" y="3886200"/>
            <a:ext cx="840125" cy="544233"/>
            <a:chOff x="567" y="2391"/>
            <a:chExt cx="953" cy="585"/>
          </a:xfrm>
        </p:grpSpPr>
        <p:pic>
          <p:nvPicPr>
            <p:cNvPr id="177" name="Picture 3" descr="hd tv"/>
            <p:cNvPicPr>
              <a:picLocks noChangeAspect="1" noChangeArrowheads="1"/>
            </p:cNvPicPr>
            <p:nvPr/>
          </p:nvPicPr>
          <p:blipFill>
            <a:blip r:embed="rId11" cstate="print"/>
            <a:srcRect/>
            <a:stretch>
              <a:fillRect/>
            </a:stretch>
          </p:blipFill>
          <p:spPr bwMode="auto">
            <a:xfrm>
              <a:off x="567" y="2391"/>
              <a:ext cx="953" cy="585"/>
            </a:xfrm>
            <a:prstGeom prst="rect">
              <a:avLst/>
            </a:prstGeom>
            <a:noFill/>
            <a:ln w="9525">
              <a:noFill/>
              <a:miter lim="800000"/>
              <a:headEnd/>
              <a:tailEnd/>
            </a:ln>
          </p:spPr>
        </p:pic>
        <p:grpSp>
          <p:nvGrpSpPr>
            <p:cNvPr id="178" name="Group 56"/>
            <p:cNvGrpSpPr>
              <a:grpSpLocks/>
            </p:cNvGrpSpPr>
            <p:nvPr/>
          </p:nvGrpSpPr>
          <p:grpSpPr bwMode="auto">
            <a:xfrm>
              <a:off x="672" y="2432"/>
              <a:ext cx="744" cy="479"/>
              <a:chOff x="672" y="2428"/>
              <a:chExt cx="744" cy="479"/>
            </a:xfrm>
          </p:grpSpPr>
          <p:pic>
            <p:nvPicPr>
              <p:cNvPr id="179" name="Picture 20" descr="경쟁사_그냥"/>
              <p:cNvPicPr>
                <a:picLocks noChangeAspect="1" noChangeArrowheads="1"/>
              </p:cNvPicPr>
              <p:nvPr/>
            </p:nvPicPr>
            <p:blipFill>
              <a:blip r:embed="rId12" cstate="print"/>
              <a:srcRect/>
              <a:stretch>
                <a:fillRect/>
              </a:stretch>
            </p:blipFill>
            <p:spPr bwMode="auto">
              <a:xfrm rot="-152540">
                <a:off x="692" y="2428"/>
                <a:ext cx="724" cy="457"/>
              </a:xfrm>
              <a:prstGeom prst="rect">
                <a:avLst/>
              </a:prstGeom>
              <a:noFill/>
              <a:ln w="9525">
                <a:noFill/>
                <a:miter lim="800000"/>
                <a:headEnd/>
                <a:tailEnd/>
              </a:ln>
            </p:spPr>
          </p:pic>
          <p:pic>
            <p:nvPicPr>
              <p:cNvPr id="180" name="Picture 21" descr="경쟁사인라인"/>
              <p:cNvPicPr>
                <a:picLocks noChangeAspect="1" noChangeArrowheads="1"/>
              </p:cNvPicPr>
              <p:nvPr/>
            </p:nvPicPr>
            <p:blipFill>
              <a:blip r:embed="rId13" cstate="print"/>
              <a:srcRect/>
              <a:stretch>
                <a:fillRect/>
              </a:stretch>
            </p:blipFill>
            <p:spPr bwMode="auto">
              <a:xfrm rot="-163579">
                <a:off x="672" y="2706"/>
                <a:ext cx="227" cy="201"/>
              </a:xfrm>
              <a:prstGeom prst="rect">
                <a:avLst/>
              </a:prstGeom>
              <a:noFill/>
              <a:ln w="9525">
                <a:noFill/>
                <a:miter lim="800000"/>
                <a:headEnd/>
                <a:tailEnd/>
              </a:ln>
            </p:spPr>
          </p:pic>
        </p:grpSp>
      </p:grpSp>
      <p:sp>
        <p:nvSpPr>
          <p:cNvPr id="181" name="TextBox 180"/>
          <p:cNvSpPr txBox="1"/>
          <p:nvPr/>
        </p:nvSpPr>
        <p:spPr>
          <a:xfrm>
            <a:off x="3124200" y="2057400"/>
            <a:ext cx="1356462" cy="369332"/>
          </a:xfrm>
          <a:prstGeom prst="rect">
            <a:avLst/>
          </a:prstGeom>
          <a:noFill/>
        </p:spPr>
        <p:txBody>
          <a:bodyPr wrap="none" rtlCol="0">
            <a:spAutoFit/>
          </a:bodyPr>
          <a:lstStyle/>
          <a:p>
            <a:r>
              <a:rPr lang="en-US" b="1" smtClean="0"/>
              <a:t>Public space</a:t>
            </a:r>
            <a:endParaRPr lang="en-US" b="1"/>
          </a:p>
        </p:txBody>
      </p:sp>
      <p:sp>
        <p:nvSpPr>
          <p:cNvPr id="182" name="TextBox 181"/>
          <p:cNvSpPr txBox="1"/>
          <p:nvPr/>
        </p:nvSpPr>
        <p:spPr>
          <a:xfrm>
            <a:off x="3124200" y="3124200"/>
            <a:ext cx="1182750" cy="489878"/>
          </a:xfrm>
          <a:prstGeom prst="rect">
            <a:avLst/>
          </a:prstGeom>
          <a:noFill/>
        </p:spPr>
        <p:txBody>
          <a:bodyPr wrap="square" rtlCol="0">
            <a:spAutoFit/>
          </a:bodyPr>
          <a:lstStyle/>
          <a:p>
            <a:pPr algn="ctr">
              <a:lnSpc>
                <a:spcPts val="1500"/>
              </a:lnSpc>
            </a:pPr>
            <a:r>
              <a:rPr lang="en-US" b="1" smtClean="0">
                <a:solidFill>
                  <a:srgbClr val="D46C2C"/>
                </a:solidFill>
              </a:rPr>
              <a:t>Personal space B</a:t>
            </a:r>
            <a:endParaRPr lang="en-US" b="1">
              <a:solidFill>
                <a:srgbClr val="D46C2C"/>
              </a:solidFill>
            </a:endParaRPr>
          </a:p>
        </p:txBody>
      </p:sp>
      <p:sp>
        <p:nvSpPr>
          <p:cNvPr id="184" name="TextBox 183"/>
          <p:cNvSpPr txBox="1"/>
          <p:nvPr/>
        </p:nvSpPr>
        <p:spPr>
          <a:xfrm>
            <a:off x="7010400" y="4572000"/>
            <a:ext cx="1066800" cy="489878"/>
          </a:xfrm>
          <a:prstGeom prst="rect">
            <a:avLst/>
          </a:prstGeom>
          <a:noFill/>
        </p:spPr>
        <p:txBody>
          <a:bodyPr wrap="square" rtlCol="0">
            <a:spAutoFit/>
          </a:bodyPr>
          <a:lstStyle/>
          <a:p>
            <a:pPr algn="ctr">
              <a:lnSpc>
                <a:spcPts val="1500"/>
              </a:lnSpc>
            </a:pPr>
            <a:r>
              <a:rPr lang="en-US" b="1" smtClean="0">
                <a:solidFill>
                  <a:srgbClr val="0070C0"/>
                </a:solidFill>
              </a:rPr>
              <a:t>Personal space C</a:t>
            </a:r>
            <a:endParaRPr lang="en-US" b="1">
              <a:solidFill>
                <a:srgbClr val="0070C0"/>
              </a:solidFill>
            </a:endParaRPr>
          </a:p>
        </p:txBody>
      </p:sp>
      <p:sp>
        <p:nvSpPr>
          <p:cNvPr id="185" name="TextBox 184"/>
          <p:cNvSpPr txBox="1"/>
          <p:nvPr/>
        </p:nvSpPr>
        <p:spPr>
          <a:xfrm>
            <a:off x="4876800" y="1752600"/>
            <a:ext cx="1371600" cy="489878"/>
          </a:xfrm>
          <a:prstGeom prst="rect">
            <a:avLst/>
          </a:prstGeom>
          <a:noFill/>
        </p:spPr>
        <p:txBody>
          <a:bodyPr wrap="square" rtlCol="0">
            <a:spAutoFit/>
          </a:bodyPr>
          <a:lstStyle/>
          <a:p>
            <a:pPr algn="ctr">
              <a:lnSpc>
                <a:spcPts val="1500"/>
              </a:lnSpc>
            </a:pPr>
            <a:r>
              <a:rPr lang="en-US" b="1" smtClean="0">
                <a:solidFill>
                  <a:srgbClr val="FF0000"/>
                </a:solidFill>
              </a:rPr>
              <a:t>Personal space A</a:t>
            </a:r>
            <a:endParaRPr lang="en-US" b="1">
              <a:solidFill>
                <a:srgbClr val="FF0000"/>
              </a:solidFill>
            </a:endParaRPr>
          </a:p>
        </p:txBody>
      </p:sp>
      <p:pic>
        <p:nvPicPr>
          <p:cNvPr id="186" name="Picture 24" descr="douche"/>
          <p:cNvPicPr>
            <a:picLocks noChangeAspect="1" noChangeArrowheads="1"/>
          </p:cNvPicPr>
          <p:nvPr/>
        </p:nvPicPr>
        <p:blipFill>
          <a:blip r:embed="rId14" cstate="print"/>
          <a:srcRect/>
          <a:stretch>
            <a:fillRect/>
          </a:stretch>
        </p:blipFill>
        <p:spPr bwMode="auto">
          <a:xfrm>
            <a:off x="3352800" y="4648200"/>
            <a:ext cx="719830" cy="543277"/>
          </a:xfrm>
          <a:prstGeom prst="rect">
            <a:avLst/>
          </a:prstGeom>
          <a:noFill/>
        </p:spPr>
      </p:pic>
      <p:sp>
        <p:nvSpPr>
          <p:cNvPr id="187" name="Oval 186"/>
          <p:cNvSpPr/>
          <p:nvPr/>
        </p:nvSpPr>
        <p:spPr>
          <a:xfrm>
            <a:off x="2895600" y="2895600"/>
            <a:ext cx="3429000" cy="2819400"/>
          </a:xfrm>
          <a:prstGeom prst="ellipse">
            <a:avLst/>
          </a:prstGeom>
          <a:noFill/>
          <a:ln>
            <a:solidFill>
              <a:srgbClr val="D46C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1" name="Picture 6"/>
          <p:cNvPicPr>
            <a:picLocks noChangeAspect="1" noChangeArrowheads="1"/>
          </p:cNvPicPr>
          <p:nvPr/>
        </p:nvPicPr>
        <p:blipFill>
          <a:blip r:embed="rId15" cstate="print"/>
          <a:srcRect/>
          <a:stretch>
            <a:fillRect/>
          </a:stretch>
        </p:blipFill>
        <p:spPr bwMode="auto">
          <a:xfrm>
            <a:off x="8077200" y="5410200"/>
            <a:ext cx="428318" cy="781050"/>
          </a:xfrm>
          <a:prstGeom prst="rect">
            <a:avLst/>
          </a:prstGeom>
          <a:noFill/>
          <a:ln w="9525">
            <a:noFill/>
            <a:miter lim="800000"/>
            <a:headEnd/>
            <a:tailEnd/>
          </a:ln>
        </p:spPr>
      </p:pic>
      <p:sp>
        <p:nvSpPr>
          <p:cNvPr id="192" name="TextBox 191"/>
          <p:cNvSpPr txBox="1"/>
          <p:nvPr/>
        </p:nvSpPr>
        <p:spPr>
          <a:xfrm>
            <a:off x="6629400" y="5867400"/>
            <a:ext cx="1403333" cy="369332"/>
          </a:xfrm>
          <a:prstGeom prst="rect">
            <a:avLst/>
          </a:prstGeom>
          <a:noFill/>
        </p:spPr>
        <p:txBody>
          <a:bodyPr wrap="none" rtlCol="0">
            <a:spAutoFit/>
          </a:bodyPr>
          <a:lstStyle/>
          <a:p>
            <a:pPr algn="r"/>
            <a:r>
              <a:rPr lang="en-US" b="1" smtClean="0">
                <a:solidFill>
                  <a:srgbClr val="FF0000"/>
                </a:solidFill>
              </a:rPr>
              <a:t>PSC terminal</a:t>
            </a:r>
            <a:endParaRPr lang="en-US" b="1">
              <a:solidFill>
                <a:srgbClr val="FF0000"/>
              </a:solidFill>
            </a:endParaRPr>
          </a:p>
        </p:txBody>
      </p:sp>
      <p:sp>
        <p:nvSpPr>
          <p:cNvPr id="193" name="TextBox 192"/>
          <p:cNvSpPr txBox="1"/>
          <p:nvPr/>
        </p:nvSpPr>
        <p:spPr>
          <a:xfrm>
            <a:off x="1676400" y="4953000"/>
            <a:ext cx="1008418" cy="369332"/>
          </a:xfrm>
          <a:prstGeom prst="rect">
            <a:avLst/>
          </a:prstGeom>
          <a:noFill/>
        </p:spPr>
        <p:txBody>
          <a:bodyPr wrap="none" rtlCol="0">
            <a:spAutoFit/>
          </a:bodyPr>
          <a:lstStyle/>
          <a:p>
            <a:r>
              <a:rPr lang="en-US" b="1" dirty="0" smtClean="0">
                <a:solidFill>
                  <a:srgbClr val="00B0F0"/>
                </a:solidFill>
              </a:rPr>
              <a:t>Region 1</a:t>
            </a:r>
            <a:endParaRPr lang="en-US" b="1" dirty="0">
              <a:solidFill>
                <a:srgbClr val="00B0F0"/>
              </a:solidFill>
            </a:endParaRPr>
          </a:p>
        </p:txBody>
      </p:sp>
      <p:sp>
        <p:nvSpPr>
          <p:cNvPr id="194" name="TextBox 193"/>
          <p:cNvSpPr txBox="1"/>
          <p:nvPr/>
        </p:nvSpPr>
        <p:spPr>
          <a:xfrm>
            <a:off x="838200" y="5791200"/>
            <a:ext cx="3352800" cy="338554"/>
          </a:xfrm>
          <a:prstGeom prst="rect">
            <a:avLst/>
          </a:prstGeom>
          <a:noFill/>
        </p:spPr>
        <p:txBody>
          <a:bodyPr wrap="square" rtlCol="0">
            <a:spAutoFit/>
          </a:bodyPr>
          <a:lstStyle/>
          <a:p>
            <a:pPr algn="ctr"/>
            <a:r>
              <a:rPr lang="en-US" altLang="ko-KR" sz="1600" b="1" smtClean="0">
                <a:solidFill>
                  <a:srgbClr val="FF0000"/>
                </a:solidFill>
              </a:rPr>
              <a:t>Three Autonomous Personal Spaces</a:t>
            </a:r>
            <a:endParaRPr lang="ko-KR" altLang="en-US" sz="1600" b="1">
              <a:solidFill>
                <a:srgbClr val="FF0000"/>
              </a:solidFill>
            </a:endParaRPr>
          </a:p>
        </p:txBody>
      </p:sp>
      <p:cxnSp>
        <p:nvCxnSpPr>
          <p:cNvPr id="195" name="Straight Arrow Connector 194"/>
          <p:cNvCxnSpPr/>
          <p:nvPr/>
        </p:nvCxnSpPr>
        <p:spPr>
          <a:xfrm rot="5400000" flipH="1" flipV="1">
            <a:off x="2667000" y="5181600"/>
            <a:ext cx="609600" cy="609600"/>
          </a:xfrm>
          <a:prstGeom prst="straightConnector1">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8" name="Straight Arrow Connector 197"/>
          <p:cNvCxnSpPr/>
          <p:nvPr/>
        </p:nvCxnSpPr>
        <p:spPr>
          <a:xfrm flipV="1">
            <a:off x="2667001" y="4572000"/>
            <a:ext cx="1828801" cy="1219201"/>
          </a:xfrm>
          <a:prstGeom prst="straightConnector1">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2" name="Straight Arrow Connector 201"/>
          <p:cNvCxnSpPr/>
          <p:nvPr/>
        </p:nvCxnSpPr>
        <p:spPr>
          <a:xfrm flipV="1">
            <a:off x="2667000" y="5486400"/>
            <a:ext cx="2209800" cy="304800"/>
          </a:xfrm>
          <a:prstGeom prst="straightConnector1">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08" name="Oval 207"/>
          <p:cNvSpPr/>
          <p:nvPr/>
        </p:nvSpPr>
        <p:spPr>
          <a:xfrm>
            <a:off x="4267200" y="1676400"/>
            <a:ext cx="2743200" cy="3810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9" name="Picture 2" descr="D:\마케팅\마케팅 자료\마케팅영업자료\picocast alliance 자료\사진\Microsoft Clip Organizer\기타\j0151245.wmf"/>
          <p:cNvPicPr>
            <a:picLocks noChangeAspect="1" noChangeArrowheads="1"/>
          </p:cNvPicPr>
          <p:nvPr/>
        </p:nvPicPr>
        <p:blipFill>
          <a:blip r:embed="rId16" cstate="print"/>
          <a:srcRect/>
          <a:stretch>
            <a:fillRect/>
          </a:stretch>
        </p:blipFill>
        <p:spPr bwMode="auto">
          <a:xfrm>
            <a:off x="457200" y="3581400"/>
            <a:ext cx="2380723" cy="1173766"/>
          </a:xfrm>
          <a:prstGeom prst="rect">
            <a:avLst/>
          </a:prstGeom>
          <a:noFill/>
          <a:ln w="9525">
            <a:noFill/>
            <a:miter lim="800000"/>
            <a:headEnd/>
            <a:tailEnd/>
          </a:ln>
        </p:spPr>
      </p:pic>
      <p:sp>
        <p:nvSpPr>
          <p:cNvPr id="41" name="TextBox 40"/>
          <p:cNvSpPr txBox="1"/>
          <p:nvPr/>
        </p:nvSpPr>
        <p:spPr>
          <a:xfrm>
            <a:off x="381000" y="1524000"/>
            <a:ext cx="2286000" cy="1733808"/>
          </a:xfrm>
          <a:prstGeom prst="rect">
            <a:avLst/>
          </a:prstGeom>
          <a:noFill/>
        </p:spPr>
        <p:txBody>
          <a:bodyPr wrap="square" rtlCol="0">
            <a:spAutoFit/>
          </a:bodyPr>
          <a:lstStyle/>
          <a:p>
            <a:pPr>
              <a:lnSpc>
                <a:spcPts val="1600"/>
              </a:lnSpc>
            </a:pPr>
            <a:r>
              <a:rPr lang="en-US" sz="1600" b="1" dirty="0" smtClean="0">
                <a:solidFill>
                  <a:srgbClr val="00B0F0"/>
                </a:solidFill>
              </a:rPr>
              <a:t>Region</a:t>
            </a:r>
            <a:r>
              <a:rPr lang="en-US" sz="1600" b="1" dirty="0" smtClean="0">
                <a:solidFill>
                  <a:srgbClr val="FF0000"/>
                </a:solidFill>
              </a:rPr>
              <a:t>: A region is defined as an area where a PSC device can communicate with another PSC device only using PSC networks without using outside networks.</a:t>
            </a:r>
            <a:endParaRPr lang="en-US" sz="1600" b="1" dirty="0">
              <a:solidFill>
                <a:srgbClr val="FF0000"/>
              </a:solidFill>
            </a:endParaRPr>
          </a:p>
        </p:txBody>
      </p:sp>
      <p:sp>
        <p:nvSpPr>
          <p:cNvPr id="42" name="타원 178"/>
          <p:cNvSpPr/>
          <p:nvPr/>
        </p:nvSpPr>
        <p:spPr bwMode="auto">
          <a:xfrm>
            <a:off x="2895600" y="3810000"/>
            <a:ext cx="701126" cy="695416"/>
          </a:xfrm>
          <a:prstGeom prst="ellipse">
            <a:avLst/>
          </a:prstGeom>
          <a:solidFill>
            <a:schemeClr val="accent1">
              <a:lumMod val="60000"/>
              <a:lumOff val="4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itchFamily="18" charset="0"/>
            </a:endParaRPr>
          </a:p>
        </p:txBody>
      </p:sp>
      <p:sp>
        <p:nvSpPr>
          <p:cNvPr id="43" name="타원 178"/>
          <p:cNvSpPr/>
          <p:nvPr/>
        </p:nvSpPr>
        <p:spPr bwMode="auto">
          <a:xfrm>
            <a:off x="4648200" y="2209800"/>
            <a:ext cx="701126" cy="695416"/>
          </a:xfrm>
          <a:prstGeom prst="ellipse">
            <a:avLst/>
          </a:prstGeom>
          <a:solidFill>
            <a:schemeClr val="accent1">
              <a:lumMod val="60000"/>
              <a:lumOff val="4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itchFamily="18" charset="0"/>
            </a:endParaRPr>
          </a:p>
        </p:txBody>
      </p:sp>
      <p:sp>
        <p:nvSpPr>
          <p:cNvPr id="44" name="타원 178"/>
          <p:cNvSpPr/>
          <p:nvPr/>
        </p:nvSpPr>
        <p:spPr bwMode="auto">
          <a:xfrm>
            <a:off x="6553200" y="4800600"/>
            <a:ext cx="701126" cy="695416"/>
          </a:xfrm>
          <a:prstGeom prst="ellipse">
            <a:avLst/>
          </a:prstGeom>
          <a:solidFill>
            <a:schemeClr val="accent1">
              <a:lumMod val="60000"/>
              <a:lumOff val="4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itchFamily="18" charset="0"/>
            </a:endParaRPr>
          </a:p>
        </p:txBody>
      </p:sp>
      <p:pic>
        <p:nvPicPr>
          <p:cNvPr id="45" name="Picture 19" descr="j0228120[1]"/>
          <p:cNvPicPr>
            <a:picLocks noChangeAspect="1" noChangeArrowheads="1"/>
          </p:cNvPicPr>
          <p:nvPr/>
        </p:nvPicPr>
        <p:blipFill>
          <a:blip r:embed="rId17" cstate="print"/>
          <a:srcRect/>
          <a:stretch>
            <a:fillRect/>
          </a:stretch>
        </p:blipFill>
        <p:spPr bwMode="auto">
          <a:xfrm>
            <a:off x="4953000" y="2362200"/>
            <a:ext cx="60862" cy="355804"/>
          </a:xfrm>
          <a:prstGeom prst="rect">
            <a:avLst/>
          </a:prstGeom>
          <a:noFill/>
          <a:ln w="9525">
            <a:noFill/>
            <a:miter lim="800000"/>
            <a:headEnd/>
            <a:tailEnd/>
          </a:ln>
        </p:spPr>
      </p:pic>
      <p:pic>
        <p:nvPicPr>
          <p:cNvPr id="46" name="Picture 19" descr="j0228120[1]"/>
          <p:cNvPicPr>
            <a:picLocks noChangeAspect="1" noChangeArrowheads="1"/>
          </p:cNvPicPr>
          <p:nvPr/>
        </p:nvPicPr>
        <p:blipFill>
          <a:blip r:embed="rId17" cstate="print"/>
          <a:srcRect/>
          <a:stretch>
            <a:fillRect/>
          </a:stretch>
        </p:blipFill>
        <p:spPr bwMode="auto">
          <a:xfrm>
            <a:off x="6781800" y="4953000"/>
            <a:ext cx="144267" cy="385836"/>
          </a:xfrm>
          <a:prstGeom prst="rect">
            <a:avLst/>
          </a:prstGeom>
          <a:noFill/>
          <a:ln w="9525">
            <a:noFill/>
            <a:miter lim="800000"/>
            <a:headEnd/>
            <a:tailEnd/>
          </a:ln>
        </p:spPr>
      </p:pic>
      <p:pic>
        <p:nvPicPr>
          <p:cNvPr id="47" name="Picture 19" descr="j0228120[1]"/>
          <p:cNvPicPr>
            <a:picLocks noChangeAspect="1" noChangeArrowheads="1"/>
          </p:cNvPicPr>
          <p:nvPr/>
        </p:nvPicPr>
        <p:blipFill>
          <a:blip r:embed="rId17" cstate="print"/>
          <a:srcRect/>
          <a:stretch>
            <a:fillRect/>
          </a:stretch>
        </p:blipFill>
        <p:spPr bwMode="auto">
          <a:xfrm>
            <a:off x="3200400" y="3962400"/>
            <a:ext cx="144267" cy="385836"/>
          </a:xfrm>
          <a:prstGeom prst="rect">
            <a:avLst/>
          </a:prstGeom>
          <a:noFill/>
          <a:ln w="9525">
            <a:noFill/>
            <a:miter lim="800000"/>
            <a:headEnd/>
            <a:tailEnd/>
          </a:ln>
        </p:spPr>
      </p:pic>
      <p:pic>
        <p:nvPicPr>
          <p:cNvPr id="48" name="Picture 19" descr="j0228120[1]"/>
          <p:cNvPicPr>
            <a:picLocks noChangeAspect="1" noChangeArrowheads="1"/>
          </p:cNvPicPr>
          <p:nvPr/>
        </p:nvPicPr>
        <p:blipFill>
          <a:blip r:embed="rId17" cstate="print"/>
          <a:srcRect/>
          <a:stretch>
            <a:fillRect/>
          </a:stretch>
        </p:blipFill>
        <p:spPr bwMode="auto">
          <a:xfrm flipH="1">
            <a:off x="4876800" y="2362200"/>
            <a:ext cx="146684" cy="385836"/>
          </a:xfrm>
          <a:prstGeom prst="rect">
            <a:avLst/>
          </a:prstGeom>
          <a:noFill/>
          <a:ln w="9525">
            <a:noFill/>
            <a:miter lim="800000"/>
            <a:headEnd/>
            <a:tailEnd/>
          </a:ln>
        </p:spPr>
      </p:pic>
      <p:pic>
        <p:nvPicPr>
          <p:cNvPr id="49" name="Picture 6"/>
          <p:cNvPicPr>
            <a:picLocks noChangeAspect="1" noChangeArrowheads="1"/>
          </p:cNvPicPr>
          <p:nvPr/>
        </p:nvPicPr>
        <p:blipFill>
          <a:blip r:embed="rId15" cstate="print"/>
          <a:srcRect/>
          <a:stretch>
            <a:fillRect/>
          </a:stretch>
        </p:blipFill>
        <p:spPr bwMode="auto">
          <a:xfrm>
            <a:off x="6934200" y="4953000"/>
            <a:ext cx="428318" cy="781050"/>
          </a:xfrm>
          <a:prstGeom prst="rect">
            <a:avLst/>
          </a:prstGeom>
          <a:noFill/>
          <a:ln w="9525">
            <a:noFill/>
            <a:miter lim="800000"/>
            <a:headEnd/>
            <a:tailEnd/>
          </a:ln>
        </p:spPr>
      </p:pic>
      <p:pic>
        <p:nvPicPr>
          <p:cNvPr id="50" name="Picture 6"/>
          <p:cNvPicPr>
            <a:picLocks noChangeAspect="1" noChangeArrowheads="1"/>
          </p:cNvPicPr>
          <p:nvPr/>
        </p:nvPicPr>
        <p:blipFill>
          <a:blip r:embed="rId15" cstate="print"/>
          <a:srcRect/>
          <a:stretch>
            <a:fillRect/>
          </a:stretch>
        </p:blipFill>
        <p:spPr bwMode="auto">
          <a:xfrm>
            <a:off x="5105400" y="2209800"/>
            <a:ext cx="428318" cy="781050"/>
          </a:xfrm>
          <a:prstGeom prst="rect">
            <a:avLst/>
          </a:prstGeom>
          <a:noFill/>
          <a:ln w="9525">
            <a:noFill/>
            <a:miter lim="800000"/>
            <a:headEnd/>
            <a:tailEnd/>
          </a:ln>
        </p:spPr>
      </p:pic>
      <p:pic>
        <p:nvPicPr>
          <p:cNvPr id="51" name="Picture 6"/>
          <p:cNvPicPr>
            <a:picLocks noChangeAspect="1" noChangeArrowheads="1"/>
          </p:cNvPicPr>
          <p:nvPr/>
        </p:nvPicPr>
        <p:blipFill>
          <a:blip r:embed="rId15" cstate="print"/>
          <a:srcRect/>
          <a:stretch>
            <a:fillRect/>
          </a:stretch>
        </p:blipFill>
        <p:spPr bwMode="auto">
          <a:xfrm>
            <a:off x="3352800" y="3733800"/>
            <a:ext cx="428318" cy="781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ts val="3000"/>
              </a:lnSpc>
            </a:pPr>
            <a:r>
              <a:rPr lang="en-US" altLang="ko-KR" sz="3200" b="1" i="1" dirty="0" smtClean="0">
                <a:solidFill>
                  <a:srgbClr val="FF0000"/>
                </a:solidFill>
              </a:rPr>
              <a:t>TYPES OF PERSONAL SPACES (3)</a:t>
            </a:r>
            <a:endParaRPr lang="en-US" sz="2000" dirty="0">
              <a:cs typeface="Times New Roman" pitchFamily="18" charset="0"/>
            </a:endParaRPr>
          </a:p>
        </p:txBody>
      </p:sp>
      <p:sp>
        <p:nvSpPr>
          <p:cNvPr id="9" name="TextBox 8"/>
          <p:cNvSpPr txBox="1"/>
          <p:nvPr/>
        </p:nvSpPr>
        <p:spPr>
          <a:xfrm>
            <a:off x="4114800" y="6406866"/>
            <a:ext cx="838200" cy="307777"/>
          </a:xfrm>
          <a:prstGeom prst="rect">
            <a:avLst/>
          </a:prstGeom>
          <a:noFill/>
        </p:spPr>
        <p:txBody>
          <a:bodyPr wrap="square" rtlCol="0">
            <a:spAutoFit/>
          </a:bodyPr>
          <a:lstStyle/>
          <a:p>
            <a:pPr algn="ctr"/>
            <a:r>
              <a:rPr lang="en-US" sz="1400" dirty="0" smtClean="0">
                <a:latin typeface="Times New Roman" pitchFamily="18" charset="0"/>
                <a:cs typeface="Times New Roman" pitchFamily="18" charset="0"/>
              </a:rPr>
              <a:t>Slide 15</a:t>
            </a:r>
            <a:endParaRPr lang="en-US" sz="1400" dirty="0">
              <a:latin typeface="Times New Roman" pitchFamily="18" charset="0"/>
              <a:cs typeface="Times New Roman" pitchFamily="18" charset="0"/>
            </a:endParaRPr>
          </a:p>
        </p:txBody>
      </p:sp>
      <p:pic>
        <p:nvPicPr>
          <p:cNvPr id="6" name="Picture 2" descr="D:\마케팅\마케팅 자료\마케팅영업자료\picocast alliance 자료\사진\Microsoft Clip Organizer\기타\j0151245.wmf"/>
          <p:cNvPicPr>
            <a:picLocks noChangeAspect="1" noChangeArrowheads="1"/>
          </p:cNvPicPr>
          <p:nvPr/>
        </p:nvPicPr>
        <p:blipFill>
          <a:blip r:embed="rId4" cstate="print"/>
          <a:srcRect/>
          <a:stretch>
            <a:fillRect/>
          </a:stretch>
        </p:blipFill>
        <p:spPr bwMode="auto">
          <a:xfrm>
            <a:off x="589449" y="3657962"/>
            <a:ext cx="2380723" cy="1173766"/>
          </a:xfrm>
          <a:prstGeom prst="rect">
            <a:avLst/>
          </a:prstGeom>
          <a:noFill/>
          <a:ln w="9525">
            <a:noFill/>
            <a:miter lim="800000"/>
            <a:headEnd/>
            <a:tailEnd/>
          </a:ln>
        </p:spPr>
      </p:pic>
      <p:grpSp>
        <p:nvGrpSpPr>
          <p:cNvPr id="3" name="그룹 94"/>
          <p:cNvGrpSpPr/>
          <p:nvPr/>
        </p:nvGrpSpPr>
        <p:grpSpPr>
          <a:xfrm>
            <a:off x="876500" y="1958571"/>
            <a:ext cx="2330624" cy="2252469"/>
            <a:chOff x="323528" y="2276864"/>
            <a:chExt cx="3744416" cy="3600408"/>
          </a:xfrm>
        </p:grpSpPr>
        <p:sp>
          <p:nvSpPr>
            <p:cNvPr id="8" name="타원 42"/>
            <p:cNvSpPr/>
            <p:nvPr/>
          </p:nvSpPr>
          <p:spPr bwMode="auto">
            <a:xfrm>
              <a:off x="546418" y="2390767"/>
              <a:ext cx="3510522" cy="3302941"/>
            </a:xfrm>
            <a:prstGeom prst="ellipse">
              <a:avLst/>
            </a:prstGeom>
            <a:solidFill>
              <a:schemeClr val="accent1">
                <a:lumMod val="20000"/>
                <a:lumOff val="8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itchFamily="18" charset="0"/>
              </a:endParaRPr>
            </a:p>
          </p:txBody>
        </p:sp>
        <p:sp>
          <p:nvSpPr>
            <p:cNvPr id="10" name="타원 41"/>
            <p:cNvSpPr/>
            <p:nvPr/>
          </p:nvSpPr>
          <p:spPr bwMode="auto">
            <a:xfrm>
              <a:off x="1772315" y="3415817"/>
              <a:ext cx="1003006" cy="1025051"/>
            </a:xfrm>
            <a:prstGeom prst="ellipse">
              <a:avLst/>
            </a:prstGeom>
            <a:solidFill>
              <a:schemeClr val="accent1">
                <a:lumMod val="60000"/>
                <a:lumOff val="4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itchFamily="18" charset="0"/>
              </a:endParaRPr>
            </a:p>
          </p:txBody>
        </p:sp>
        <p:pic>
          <p:nvPicPr>
            <p:cNvPr id="11" name="Picture 65"/>
            <p:cNvPicPr>
              <a:picLocks noChangeAspect="1" noChangeArrowheads="1"/>
            </p:cNvPicPr>
            <p:nvPr/>
          </p:nvPicPr>
          <p:blipFill>
            <a:blip r:embed="rId5" cstate="print">
              <a:clrChange>
                <a:clrFrom>
                  <a:srgbClr val="0068E8"/>
                </a:clrFrom>
                <a:clrTo>
                  <a:srgbClr val="0068E8">
                    <a:alpha val="0"/>
                  </a:srgbClr>
                </a:clrTo>
              </a:clrChange>
            </a:blip>
            <a:srcRect/>
            <a:stretch>
              <a:fillRect/>
            </a:stretch>
          </p:blipFill>
          <p:spPr bwMode="auto">
            <a:xfrm>
              <a:off x="2496708" y="3814448"/>
              <a:ext cx="255521" cy="455735"/>
            </a:xfrm>
            <a:prstGeom prst="rect">
              <a:avLst/>
            </a:prstGeom>
            <a:noFill/>
            <a:ln w="9525">
              <a:noFill/>
              <a:miter lim="800000"/>
              <a:headEnd/>
              <a:tailEnd/>
            </a:ln>
          </p:spPr>
        </p:pic>
        <p:grpSp>
          <p:nvGrpSpPr>
            <p:cNvPr id="4" name="Group 54"/>
            <p:cNvGrpSpPr>
              <a:grpSpLocks/>
            </p:cNvGrpSpPr>
            <p:nvPr/>
          </p:nvGrpSpPr>
          <p:grpSpPr bwMode="auto">
            <a:xfrm>
              <a:off x="1103644" y="5124235"/>
              <a:ext cx="780116" cy="513428"/>
              <a:chOff x="567" y="2391"/>
              <a:chExt cx="953" cy="585"/>
            </a:xfrm>
          </p:grpSpPr>
          <p:pic>
            <p:nvPicPr>
              <p:cNvPr id="29" name="Picture 3" descr="hd tv"/>
              <p:cNvPicPr>
                <a:picLocks noChangeAspect="1" noChangeArrowheads="1"/>
              </p:cNvPicPr>
              <p:nvPr/>
            </p:nvPicPr>
            <p:blipFill>
              <a:blip r:embed="rId6" cstate="print"/>
              <a:srcRect/>
              <a:stretch>
                <a:fillRect/>
              </a:stretch>
            </p:blipFill>
            <p:spPr bwMode="auto">
              <a:xfrm>
                <a:off x="567" y="2391"/>
                <a:ext cx="953" cy="585"/>
              </a:xfrm>
              <a:prstGeom prst="rect">
                <a:avLst/>
              </a:prstGeom>
              <a:noFill/>
              <a:ln w="9525">
                <a:noFill/>
                <a:miter lim="800000"/>
                <a:headEnd/>
                <a:tailEnd/>
              </a:ln>
            </p:spPr>
          </p:pic>
          <p:grpSp>
            <p:nvGrpSpPr>
              <p:cNvPr id="5" name="Group 56"/>
              <p:cNvGrpSpPr>
                <a:grpSpLocks/>
              </p:cNvGrpSpPr>
              <p:nvPr/>
            </p:nvGrpSpPr>
            <p:grpSpPr bwMode="auto">
              <a:xfrm>
                <a:off x="672" y="2432"/>
                <a:ext cx="744" cy="479"/>
                <a:chOff x="672" y="2428"/>
                <a:chExt cx="744" cy="479"/>
              </a:xfrm>
            </p:grpSpPr>
            <p:pic>
              <p:nvPicPr>
                <p:cNvPr id="31" name="Picture 20" descr="경쟁사_그냥"/>
                <p:cNvPicPr>
                  <a:picLocks noChangeAspect="1" noChangeArrowheads="1"/>
                </p:cNvPicPr>
                <p:nvPr/>
              </p:nvPicPr>
              <p:blipFill>
                <a:blip r:embed="rId7" cstate="print"/>
                <a:srcRect/>
                <a:stretch>
                  <a:fillRect/>
                </a:stretch>
              </p:blipFill>
              <p:spPr bwMode="auto">
                <a:xfrm rot="-152540">
                  <a:off x="692" y="2428"/>
                  <a:ext cx="724" cy="457"/>
                </a:xfrm>
                <a:prstGeom prst="rect">
                  <a:avLst/>
                </a:prstGeom>
                <a:noFill/>
                <a:ln w="9525">
                  <a:noFill/>
                  <a:miter lim="800000"/>
                  <a:headEnd/>
                  <a:tailEnd/>
                </a:ln>
              </p:spPr>
            </p:pic>
            <p:pic>
              <p:nvPicPr>
                <p:cNvPr id="32" name="Picture 21" descr="경쟁사인라인"/>
                <p:cNvPicPr>
                  <a:picLocks noChangeAspect="1" noChangeArrowheads="1"/>
                </p:cNvPicPr>
                <p:nvPr/>
              </p:nvPicPr>
              <p:blipFill>
                <a:blip r:embed="rId8" cstate="print"/>
                <a:srcRect/>
                <a:stretch>
                  <a:fillRect/>
                </a:stretch>
              </p:blipFill>
              <p:spPr bwMode="auto">
                <a:xfrm rot="-163579">
                  <a:off x="672" y="2706"/>
                  <a:ext cx="227" cy="201"/>
                </a:xfrm>
                <a:prstGeom prst="rect">
                  <a:avLst/>
                </a:prstGeom>
                <a:noFill/>
                <a:ln w="9525">
                  <a:noFill/>
                  <a:miter lim="800000"/>
                  <a:headEnd/>
                  <a:tailEnd/>
                </a:ln>
              </p:spPr>
            </p:pic>
          </p:grpSp>
        </p:grpSp>
        <p:pic>
          <p:nvPicPr>
            <p:cNvPr id="13" name="Picture 12" descr="audio"/>
            <p:cNvPicPr>
              <a:picLocks noChangeAspect="1" noChangeArrowheads="1"/>
            </p:cNvPicPr>
            <p:nvPr/>
          </p:nvPicPr>
          <p:blipFill>
            <a:blip r:embed="rId9" cstate="print"/>
            <a:srcRect/>
            <a:stretch>
              <a:fillRect/>
            </a:stretch>
          </p:blipFill>
          <p:spPr bwMode="auto">
            <a:xfrm>
              <a:off x="2552431" y="5124235"/>
              <a:ext cx="780116" cy="753037"/>
            </a:xfrm>
            <a:prstGeom prst="rect">
              <a:avLst/>
            </a:prstGeom>
            <a:noFill/>
            <a:ln w="9525">
              <a:noFill/>
              <a:miter lim="800000"/>
              <a:headEnd/>
              <a:tailEnd/>
            </a:ln>
          </p:spPr>
        </p:pic>
        <p:pic>
          <p:nvPicPr>
            <p:cNvPr id="14" name="Picture 19" descr="j0228120[1]"/>
            <p:cNvPicPr>
              <a:picLocks noChangeAspect="1" noChangeArrowheads="1"/>
            </p:cNvPicPr>
            <p:nvPr/>
          </p:nvPicPr>
          <p:blipFill>
            <a:blip r:embed="rId10" cstate="print"/>
            <a:srcRect/>
            <a:stretch>
              <a:fillRect/>
            </a:stretch>
          </p:blipFill>
          <p:spPr bwMode="auto">
            <a:xfrm flipH="1">
              <a:off x="2343204" y="3643606"/>
              <a:ext cx="171233" cy="568727"/>
            </a:xfrm>
            <a:prstGeom prst="rect">
              <a:avLst/>
            </a:prstGeom>
            <a:noFill/>
            <a:ln w="9525">
              <a:noFill/>
              <a:miter lim="800000"/>
              <a:headEnd/>
              <a:tailEnd/>
            </a:ln>
          </p:spPr>
        </p:pic>
        <p:pic>
          <p:nvPicPr>
            <p:cNvPr id="15" name="Picture 24" descr="douche"/>
            <p:cNvPicPr>
              <a:picLocks noChangeAspect="1" noChangeArrowheads="1"/>
            </p:cNvPicPr>
            <p:nvPr/>
          </p:nvPicPr>
          <p:blipFill>
            <a:blip r:embed="rId11" cstate="print"/>
            <a:srcRect/>
            <a:stretch>
              <a:fillRect/>
            </a:stretch>
          </p:blipFill>
          <p:spPr bwMode="auto">
            <a:xfrm>
              <a:off x="323528" y="4383920"/>
              <a:ext cx="668413" cy="512525"/>
            </a:xfrm>
            <a:prstGeom prst="rect">
              <a:avLst/>
            </a:prstGeom>
            <a:noFill/>
          </p:spPr>
        </p:pic>
        <p:pic>
          <p:nvPicPr>
            <p:cNvPr id="16" name="Picture 25" descr="radiateur"/>
            <p:cNvPicPr>
              <a:picLocks noChangeAspect="1" noChangeArrowheads="1"/>
            </p:cNvPicPr>
            <p:nvPr/>
          </p:nvPicPr>
          <p:blipFill>
            <a:blip r:embed="rId12" cstate="print">
              <a:clrChange>
                <a:clrFrom>
                  <a:srgbClr val="FFFFFF"/>
                </a:clrFrom>
                <a:clrTo>
                  <a:srgbClr val="FFFFFF">
                    <a:alpha val="0"/>
                  </a:srgbClr>
                </a:clrTo>
              </a:clrChange>
            </a:blip>
            <a:srcRect/>
            <a:stretch>
              <a:fillRect/>
            </a:stretch>
          </p:blipFill>
          <p:spPr bwMode="auto">
            <a:xfrm>
              <a:off x="899592" y="2348880"/>
              <a:ext cx="612948" cy="731080"/>
            </a:xfrm>
            <a:prstGeom prst="rect">
              <a:avLst/>
            </a:prstGeom>
            <a:noFill/>
          </p:spPr>
        </p:pic>
        <p:pic>
          <p:nvPicPr>
            <p:cNvPr id="17" name="Picture 39" descr="weekly_digital_timer_IP20"/>
            <p:cNvPicPr>
              <a:picLocks noChangeAspect="1" noChangeArrowheads="1"/>
            </p:cNvPicPr>
            <p:nvPr/>
          </p:nvPicPr>
          <p:blipFill>
            <a:blip r:embed="rId13" cstate="print"/>
            <a:srcRect/>
            <a:stretch>
              <a:fillRect/>
            </a:stretch>
          </p:blipFill>
          <p:spPr bwMode="auto">
            <a:xfrm>
              <a:off x="2987824" y="2348880"/>
              <a:ext cx="375212" cy="626420"/>
            </a:xfrm>
            <a:prstGeom prst="rect">
              <a:avLst/>
            </a:prstGeom>
            <a:noFill/>
          </p:spPr>
        </p:pic>
        <p:grpSp>
          <p:nvGrpSpPr>
            <p:cNvPr id="7" name="Group 5"/>
            <p:cNvGrpSpPr>
              <a:grpSpLocks/>
            </p:cNvGrpSpPr>
            <p:nvPr/>
          </p:nvGrpSpPr>
          <p:grpSpPr bwMode="auto">
            <a:xfrm>
              <a:off x="2123728" y="2276864"/>
              <a:ext cx="303431" cy="341486"/>
              <a:chOff x="3667" y="2523"/>
              <a:chExt cx="247" cy="317"/>
            </a:xfrm>
          </p:grpSpPr>
          <p:sp>
            <p:nvSpPr>
              <p:cNvPr id="27" name="Rectangle 6"/>
              <p:cNvSpPr>
                <a:spLocks noChangeArrowheads="1"/>
              </p:cNvSpPr>
              <p:nvPr/>
            </p:nvSpPr>
            <p:spPr bwMode="gray">
              <a:xfrm>
                <a:off x="3742" y="2561"/>
                <a:ext cx="172" cy="172"/>
              </a:xfrm>
              <a:prstGeom prst="rect">
                <a:avLst/>
              </a:prstGeom>
              <a:noFill/>
              <a:ln w="9525">
                <a:noFill/>
                <a:miter lim="800000"/>
                <a:headEnd/>
                <a:tailEnd/>
              </a:ln>
              <a:effectLst/>
            </p:spPr>
            <p:txBody>
              <a:bodyPr wrap="none" lIns="0" tIns="0" rIns="0" bIns="0">
                <a:spAutoFit/>
              </a:bodyPr>
              <a:lstStyle/>
              <a:p>
                <a:pPr marL="381000" indent="-381000">
                  <a:buFont typeface="Wingdings" pitchFamily="2" charset="2"/>
                  <a:buNone/>
                  <a:tabLst>
                    <a:tab pos="3946525" algn="l"/>
                  </a:tabLst>
                </a:pPr>
                <a:r>
                  <a:rPr lang="en-GB" sz="1800">
                    <a:solidFill>
                      <a:srgbClr val="808080"/>
                    </a:solidFill>
                  </a:rPr>
                  <a:t>°C</a:t>
                </a:r>
              </a:p>
            </p:txBody>
          </p:sp>
          <p:pic>
            <p:nvPicPr>
              <p:cNvPr id="28" name="Picture 7" descr="744px-ThermometerSymbol"/>
              <p:cNvPicPr>
                <a:picLocks noChangeAspect="1" noChangeArrowheads="1"/>
              </p:cNvPicPr>
              <p:nvPr/>
            </p:nvPicPr>
            <p:blipFill>
              <a:blip r:embed="rId14" cstate="print"/>
              <a:srcRect l="43907" t="21152" r="48991" b="24046"/>
              <a:stretch>
                <a:fillRect/>
              </a:stretch>
            </p:blipFill>
            <p:spPr bwMode="auto">
              <a:xfrm>
                <a:off x="3667" y="2523"/>
                <a:ext cx="118" cy="317"/>
              </a:xfrm>
              <a:prstGeom prst="rect">
                <a:avLst/>
              </a:prstGeom>
              <a:noFill/>
            </p:spPr>
          </p:pic>
        </p:grpSp>
        <p:pic>
          <p:nvPicPr>
            <p:cNvPr id="19" name="Picture 8" descr="helice-pour-bateaux-3-pales-49131"/>
            <p:cNvPicPr>
              <a:picLocks noChangeAspect="1" noChangeArrowheads="1"/>
            </p:cNvPicPr>
            <p:nvPr/>
          </p:nvPicPr>
          <p:blipFill>
            <a:blip r:embed="rId15" cstate="print">
              <a:clrChange>
                <a:clrFrom>
                  <a:srgbClr val="FFFFFF"/>
                </a:clrFrom>
                <a:clrTo>
                  <a:srgbClr val="FFFFFF">
                    <a:alpha val="0"/>
                  </a:srgbClr>
                </a:clrTo>
              </a:clrChange>
              <a:lum bright="-20000"/>
              <a:grayscl/>
            </a:blip>
            <a:srcRect/>
            <a:stretch>
              <a:fillRect/>
            </a:stretch>
          </p:blipFill>
          <p:spPr bwMode="auto">
            <a:xfrm>
              <a:off x="395536" y="3429000"/>
              <a:ext cx="678960" cy="569473"/>
            </a:xfrm>
            <a:prstGeom prst="rect">
              <a:avLst/>
            </a:prstGeom>
            <a:noFill/>
            <a:ln w="9525">
              <a:noFill/>
              <a:miter lim="800000"/>
              <a:headEnd/>
              <a:tailEnd/>
            </a:ln>
          </p:spPr>
        </p:pic>
        <p:graphicFrame>
          <p:nvGraphicFramePr>
            <p:cNvPr id="20" name="Object 2"/>
            <p:cNvGraphicFramePr>
              <a:graphicFrameLocks noChangeAspect="1"/>
            </p:cNvGraphicFramePr>
            <p:nvPr/>
          </p:nvGraphicFramePr>
          <p:xfrm>
            <a:off x="3499714" y="4326973"/>
            <a:ext cx="557225" cy="569472"/>
          </p:xfrm>
          <a:graphic>
            <a:graphicData uri="http://schemas.openxmlformats.org/presentationml/2006/ole">
              <p:oleObj spid="_x0000_s489474" name="Photo Editor Photo" r:id="rId16" imgW="2381582" imgH="2381582" progId="">
                <p:embed/>
              </p:oleObj>
            </a:graphicData>
          </a:graphic>
        </p:graphicFrame>
        <p:pic>
          <p:nvPicPr>
            <p:cNvPr id="21" name="Picture 27"/>
            <p:cNvPicPr>
              <a:picLocks noChangeAspect="1" noChangeArrowheads="1"/>
            </p:cNvPicPr>
            <p:nvPr/>
          </p:nvPicPr>
          <p:blipFill>
            <a:blip r:embed="rId17" cstate="print"/>
            <a:srcRect t="4359" r="-682" b="3391"/>
            <a:stretch>
              <a:fillRect/>
            </a:stretch>
          </p:blipFill>
          <p:spPr bwMode="auto">
            <a:xfrm>
              <a:off x="3722605" y="3188028"/>
              <a:ext cx="345339" cy="569473"/>
            </a:xfrm>
            <a:prstGeom prst="rect">
              <a:avLst/>
            </a:prstGeom>
            <a:noFill/>
            <a:ln w="9525">
              <a:noFill/>
              <a:miter lim="800000"/>
              <a:headEnd/>
              <a:tailEnd/>
            </a:ln>
            <a:effectLst>
              <a:outerShdw dist="107763" dir="2700000" algn="ctr" rotWithShape="0">
                <a:schemeClr val="bg2"/>
              </a:outerShdw>
            </a:effectLst>
          </p:spPr>
        </p:pic>
        <p:grpSp>
          <p:nvGrpSpPr>
            <p:cNvPr id="12" name="Group 55"/>
            <p:cNvGrpSpPr>
              <a:grpSpLocks/>
            </p:cNvGrpSpPr>
            <p:nvPr/>
          </p:nvGrpSpPr>
          <p:grpSpPr bwMode="auto">
            <a:xfrm flipH="1">
              <a:off x="1605147" y="4042237"/>
              <a:ext cx="505160" cy="796762"/>
              <a:chOff x="1026" y="1842"/>
              <a:chExt cx="967" cy="1595"/>
            </a:xfrm>
          </p:grpSpPr>
          <p:pic>
            <p:nvPicPr>
              <p:cNvPr id="24" name="Picture 56" descr="gvp4000i_2"/>
              <p:cNvPicPr>
                <a:picLocks noChangeAspect="1" noChangeArrowheads="1"/>
              </p:cNvPicPr>
              <p:nvPr/>
            </p:nvPicPr>
            <p:blipFill>
              <a:blip r:embed="rId18" cstate="print"/>
              <a:srcRect/>
              <a:stretch>
                <a:fillRect/>
              </a:stretch>
            </p:blipFill>
            <p:spPr bwMode="auto">
              <a:xfrm>
                <a:off x="1026" y="2525"/>
                <a:ext cx="960" cy="912"/>
              </a:xfrm>
              <a:prstGeom prst="rect">
                <a:avLst/>
              </a:prstGeom>
              <a:noFill/>
              <a:ln w="9525">
                <a:noFill/>
                <a:miter lim="800000"/>
                <a:headEnd/>
                <a:tailEnd/>
              </a:ln>
            </p:spPr>
          </p:pic>
          <p:pic>
            <p:nvPicPr>
              <p:cNvPr id="25" name="Picture 57" descr="ism-scap-05(s)"/>
              <p:cNvPicPr>
                <a:picLocks noChangeAspect="1" noChangeArrowheads="1"/>
              </p:cNvPicPr>
              <p:nvPr/>
            </p:nvPicPr>
            <p:blipFill>
              <a:blip r:embed="rId19" cstate="print"/>
              <a:srcRect/>
              <a:stretch>
                <a:fillRect/>
              </a:stretch>
            </p:blipFill>
            <p:spPr bwMode="auto">
              <a:xfrm>
                <a:off x="1445" y="1842"/>
                <a:ext cx="87" cy="435"/>
              </a:xfrm>
              <a:prstGeom prst="rect">
                <a:avLst/>
              </a:prstGeom>
              <a:noFill/>
              <a:ln w="9525">
                <a:noFill/>
                <a:miter lim="800000"/>
                <a:headEnd/>
                <a:tailEnd/>
              </a:ln>
            </p:spPr>
          </p:pic>
          <p:pic>
            <p:nvPicPr>
              <p:cNvPr id="26" name="Picture 58" descr="ism-scap-05(s)"/>
              <p:cNvPicPr>
                <a:picLocks noChangeAspect="1" noChangeArrowheads="1"/>
              </p:cNvPicPr>
              <p:nvPr/>
            </p:nvPicPr>
            <p:blipFill>
              <a:blip r:embed="rId20" cstate="print"/>
              <a:srcRect/>
              <a:stretch>
                <a:fillRect/>
              </a:stretch>
            </p:blipFill>
            <p:spPr bwMode="auto">
              <a:xfrm>
                <a:off x="1906" y="1925"/>
                <a:ext cx="87" cy="435"/>
              </a:xfrm>
              <a:prstGeom prst="rect">
                <a:avLst/>
              </a:prstGeom>
              <a:noFill/>
              <a:ln w="9525">
                <a:noFill/>
                <a:miter lim="800000"/>
                <a:headEnd/>
                <a:tailEnd/>
              </a:ln>
            </p:spPr>
          </p:pic>
        </p:grpSp>
      </p:grpSp>
      <p:pic>
        <p:nvPicPr>
          <p:cNvPr id="33" name="Picture 56"/>
          <p:cNvPicPr>
            <a:picLocks noChangeAspect="1" noChangeArrowheads="1"/>
          </p:cNvPicPr>
          <p:nvPr/>
        </p:nvPicPr>
        <p:blipFill>
          <a:blip r:embed="rId21" cstate="print"/>
          <a:srcRect/>
          <a:stretch>
            <a:fillRect/>
          </a:stretch>
        </p:blipFill>
        <p:spPr bwMode="auto">
          <a:xfrm>
            <a:off x="6629400" y="3657600"/>
            <a:ext cx="1935363" cy="1155301"/>
          </a:xfrm>
          <a:prstGeom prst="rect">
            <a:avLst/>
          </a:prstGeom>
          <a:noFill/>
          <a:ln w="9525">
            <a:noFill/>
            <a:miter lim="800000"/>
            <a:headEnd/>
            <a:tailEnd/>
          </a:ln>
        </p:spPr>
      </p:pic>
      <p:grpSp>
        <p:nvGrpSpPr>
          <p:cNvPr id="18" name="그룹 94"/>
          <p:cNvGrpSpPr/>
          <p:nvPr/>
        </p:nvGrpSpPr>
        <p:grpSpPr>
          <a:xfrm>
            <a:off x="5989068" y="2030584"/>
            <a:ext cx="2330624" cy="2252469"/>
            <a:chOff x="323528" y="2276864"/>
            <a:chExt cx="3744416" cy="3600408"/>
          </a:xfrm>
        </p:grpSpPr>
        <p:sp>
          <p:nvSpPr>
            <p:cNvPr id="35" name="타원 127"/>
            <p:cNvSpPr/>
            <p:nvPr/>
          </p:nvSpPr>
          <p:spPr bwMode="auto">
            <a:xfrm>
              <a:off x="546418" y="2390767"/>
              <a:ext cx="3510522" cy="3302941"/>
            </a:xfrm>
            <a:prstGeom prst="ellipse">
              <a:avLst/>
            </a:prstGeom>
            <a:solidFill>
              <a:schemeClr val="accent1">
                <a:lumMod val="20000"/>
                <a:lumOff val="8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itchFamily="18" charset="0"/>
              </a:endParaRPr>
            </a:p>
          </p:txBody>
        </p:sp>
        <p:pic>
          <p:nvPicPr>
            <p:cNvPr id="37" name="Picture 65"/>
            <p:cNvPicPr>
              <a:picLocks noChangeAspect="1" noChangeArrowheads="1"/>
            </p:cNvPicPr>
            <p:nvPr/>
          </p:nvPicPr>
          <p:blipFill>
            <a:blip r:embed="rId5" cstate="print">
              <a:clrChange>
                <a:clrFrom>
                  <a:srgbClr val="0068E8"/>
                </a:clrFrom>
                <a:clrTo>
                  <a:srgbClr val="0068E8">
                    <a:alpha val="0"/>
                  </a:srgbClr>
                </a:clrTo>
              </a:clrChange>
            </a:blip>
            <a:srcRect/>
            <a:stretch>
              <a:fillRect/>
            </a:stretch>
          </p:blipFill>
          <p:spPr bwMode="auto">
            <a:xfrm>
              <a:off x="2496708" y="3814448"/>
              <a:ext cx="255521" cy="455735"/>
            </a:xfrm>
            <a:prstGeom prst="rect">
              <a:avLst/>
            </a:prstGeom>
            <a:noFill/>
            <a:ln w="9525">
              <a:noFill/>
              <a:miter lim="800000"/>
              <a:headEnd/>
              <a:tailEnd/>
            </a:ln>
          </p:spPr>
        </p:pic>
        <p:grpSp>
          <p:nvGrpSpPr>
            <p:cNvPr id="22" name="Group 54"/>
            <p:cNvGrpSpPr>
              <a:grpSpLocks/>
            </p:cNvGrpSpPr>
            <p:nvPr/>
          </p:nvGrpSpPr>
          <p:grpSpPr bwMode="auto">
            <a:xfrm>
              <a:off x="1103644" y="5124235"/>
              <a:ext cx="780116" cy="513428"/>
              <a:chOff x="567" y="2391"/>
              <a:chExt cx="953" cy="585"/>
            </a:xfrm>
          </p:grpSpPr>
          <p:pic>
            <p:nvPicPr>
              <p:cNvPr id="55" name="Picture 3" descr="hd tv"/>
              <p:cNvPicPr>
                <a:picLocks noChangeAspect="1" noChangeArrowheads="1"/>
              </p:cNvPicPr>
              <p:nvPr/>
            </p:nvPicPr>
            <p:blipFill>
              <a:blip r:embed="rId6" cstate="print"/>
              <a:srcRect/>
              <a:stretch>
                <a:fillRect/>
              </a:stretch>
            </p:blipFill>
            <p:spPr bwMode="auto">
              <a:xfrm>
                <a:off x="567" y="2391"/>
                <a:ext cx="953" cy="585"/>
              </a:xfrm>
              <a:prstGeom prst="rect">
                <a:avLst/>
              </a:prstGeom>
              <a:noFill/>
              <a:ln w="9525">
                <a:noFill/>
                <a:miter lim="800000"/>
                <a:headEnd/>
                <a:tailEnd/>
              </a:ln>
            </p:spPr>
          </p:pic>
          <p:grpSp>
            <p:nvGrpSpPr>
              <p:cNvPr id="23" name="Group 56"/>
              <p:cNvGrpSpPr>
                <a:grpSpLocks/>
              </p:cNvGrpSpPr>
              <p:nvPr/>
            </p:nvGrpSpPr>
            <p:grpSpPr bwMode="auto">
              <a:xfrm>
                <a:off x="672" y="2432"/>
                <a:ext cx="744" cy="479"/>
                <a:chOff x="672" y="2428"/>
                <a:chExt cx="744" cy="479"/>
              </a:xfrm>
            </p:grpSpPr>
            <p:pic>
              <p:nvPicPr>
                <p:cNvPr id="57" name="Picture 20" descr="경쟁사_그냥"/>
                <p:cNvPicPr>
                  <a:picLocks noChangeAspect="1" noChangeArrowheads="1"/>
                </p:cNvPicPr>
                <p:nvPr/>
              </p:nvPicPr>
              <p:blipFill>
                <a:blip r:embed="rId7" cstate="print"/>
                <a:srcRect/>
                <a:stretch>
                  <a:fillRect/>
                </a:stretch>
              </p:blipFill>
              <p:spPr bwMode="auto">
                <a:xfrm rot="-152540">
                  <a:off x="692" y="2428"/>
                  <a:ext cx="724" cy="457"/>
                </a:xfrm>
                <a:prstGeom prst="rect">
                  <a:avLst/>
                </a:prstGeom>
                <a:noFill/>
                <a:ln w="9525">
                  <a:noFill/>
                  <a:miter lim="800000"/>
                  <a:headEnd/>
                  <a:tailEnd/>
                </a:ln>
              </p:spPr>
            </p:pic>
            <p:pic>
              <p:nvPicPr>
                <p:cNvPr id="58" name="Picture 21" descr="경쟁사인라인"/>
                <p:cNvPicPr>
                  <a:picLocks noChangeAspect="1" noChangeArrowheads="1"/>
                </p:cNvPicPr>
                <p:nvPr/>
              </p:nvPicPr>
              <p:blipFill>
                <a:blip r:embed="rId8" cstate="print"/>
                <a:srcRect/>
                <a:stretch>
                  <a:fillRect/>
                </a:stretch>
              </p:blipFill>
              <p:spPr bwMode="auto">
                <a:xfrm rot="-163579">
                  <a:off x="672" y="2706"/>
                  <a:ext cx="227" cy="201"/>
                </a:xfrm>
                <a:prstGeom prst="rect">
                  <a:avLst/>
                </a:prstGeom>
                <a:noFill/>
                <a:ln w="9525">
                  <a:noFill/>
                  <a:miter lim="800000"/>
                  <a:headEnd/>
                  <a:tailEnd/>
                </a:ln>
              </p:spPr>
            </p:pic>
          </p:grpSp>
        </p:grpSp>
        <p:pic>
          <p:nvPicPr>
            <p:cNvPr id="39" name="Picture 12" descr="audio"/>
            <p:cNvPicPr>
              <a:picLocks noChangeAspect="1" noChangeArrowheads="1"/>
            </p:cNvPicPr>
            <p:nvPr/>
          </p:nvPicPr>
          <p:blipFill>
            <a:blip r:embed="rId9" cstate="print"/>
            <a:srcRect/>
            <a:stretch>
              <a:fillRect/>
            </a:stretch>
          </p:blipFill>
          <p:spPr bwMode="auto">
            <a:xfrm>
              <a:off x="2552431" y="5124235"/>
              <a:ext cx="780116" cy="753037"/>
            </a:xfrm>
            <a:prstGeom prst="rect">
              <a:avLst/>
            </a:prstGeom>
            <a:noFill/>
            <a:ln w="9525">
              <a:noFill/>
              <a:miter lim="800000"/>
              <a:headEnd/>
              <a:tailEnd/>
            </a:ln>
          </p:spPr>
        </p:pic>
        <p:pic>
          <p:nvPicPr>
            <p:cNvPr id="41" name="Picture 24" descr="douche"/>
            <p:cNvPicPr>
              <a:picLocks noChangeAspect="1" noChangeArrowheads="1"/>
            </p:cNvPicPr>
            <p:nvPr/>
          </p:nvPicPr>
          <p:blipFill>
            <a:blip r:embed="rId11" cstate="print"/>
            <a:srcRect/>
            <a:stretch>
              <a:fillRect/>
            </a:stretch>
          </p:blipFill>
          <p:spPr bwMode="auto">
            <a:xfrm>
              <a:off x="323528" y="4383920"/>
              <a:ext cx="668413" cy="512525"/>
            </a:xfrm>
            <a:prstGeom prst="rect">
              <a:avLst/>
            </a:prstGeom>
            <a:noFill/>
          </p:spPr>
        </p:pic>
        <p:pic>
          <p:nvPicPr>
            <p:cNvPr id="42" name="Picture 25" descr="radiateur"/>
            <p:cNvPicPr>
              <a:picLocks noChangeAspect="1" noChangeArrowheads="1"/>
            </p:cNvPicPr>
            <p:nvPr/>
          </p:nvPicPr>
          <p:blipFill>
            <a:blip r:embed="rId12" cstate="print">
              <a:clrChange>
                <a:clrFrom>
                  <a:srgbClr val="FFFFFF"/>
                </a:clrFrom>
                <a:clrTo>
                  <a:srgbClr val="FFFFFF">
                    <a:alpha val="0"/>
                  </a:srgbClr>
                </a:clrTo>
              </a:clrChange>
            </a:blip>
            <a:srcRect/>
            <a:stretch>
              <a:fillRect/>
            </a:stretch>
          </p:blipFill>
          <p:spPr bwMode="auto">
            <a:xfrm>
              <a:off x="899592" y="2348880"/>
              <a:ext cx="612948" cy="731080"/>
            </a:xfrm>
            <a:prstGeom prst="rect">
              <a:avLst/>
            </a:prstGeom>
            <a:noFill/>
          </p:spPr>
        </p:pic>
        <p:pic>
          <p:nvPicPr>
            <p:cNvPr id="43" name="Picture 39" descr="weekly_digital_timer_IP20"/>
            <p:cNvPicPr>
              <a:picLocks noChangeAspect="1" noChangeArrowheads="1"/>
            </p:cNvPicPr>
            <p:nvPr/>
          </p:nvPicPr>
          <p:blipFill>
            <a:blip r:embed="rId13" cstate="print"/>
            <a:srcRect/>
            <a:stretch>
              <a:fillRect/>
            </a:stretch>
          </p:blipFill>
          <p:spPr bwMode="auto">
            <a:xfrm>
              <a:off x="2987824" y="2348880"/>
              <a:ext cx="375212" cy="626420"/>
            </a:xfrm>
            <a:prstGeom prst="rect">
              <a:avLst/>
            </a:prstGeom>
            <a:noFill/>
          </p:spPr>
        </p:pic>
        <p:grpSp>
          <p:nvGrpSpPr>
            <p:cNvPr id="30" name="Group 5"/>
            <p:cNvGrpSpPr>
              <a:grpSpLocks/>
            </p:cNvGrpSpPr>
            <p:nvPr/>
          </p:nvGrpSpPr>
          <p:grpSpPr bwMode="auto">
            <a:xfrm>
              <a:off x="2123728" y="2276864"/>
              <a:ext cx="303431" cy="341486"/>
              <a:chOff x="3667" y="2523"/>
              <a:chExt cx="247" cy="317"/>
            </a:xfrm>
          </p:grpSpPr>
          <p:sp>
            <p:nvSpPr>
              <p:cNvPr id="53" name="Rectangle 6"/>
              <p:cNvSpPr>
                <a:spLocks noChangeArrowheads="1"/>
              </p:cNvSpPr>
              <p:nvPr/>
            </p:nvSpPr>
            <p:spPr bwMode="gray">
              <a:xfrm>
                <a:off x="3742" y="2561"/>
                <a:ext cx="172" cy="172"/>
              </a:xfrm>
              <a:prstGeom prst="rect">
                <a:avLst/>
              </a:prstGeom>
              <a:noFill/>
              <a:ln w="9525">
                <a:noFill/>
                <a:miter lim="800000"/>
                <a:headEnd/>
                <a:tailEnd/>
              </a:ln>
              <a:effectLst/>
            </p:spPr>
            <p:txBody>
              <a:bodyPr wrap="none" lIns="0" tIns="0" rIns="0" bIns="0">
                <a:spAutoFit/>
              </a:bodyPr>
              <a:lstStyle/>
              <a:p>
                <a:pPr marL="381000" indent="-381000">
                  <a:buFont typeface="Wingdings" pitchFamily="2" charset="2"/>
                  <a:buNone/>
                  <a:tabLst>
                    <a:tab pos="3946525" algn="l"/>
                  </a:tabLst>
                </a:pPr>
                <a:r>
                  <a:rPr lang="en-GB" sz="1800">
                    <a:solidFill>
                      <a:srgbClr val="808080"/>
                    </a:solidFill>
                  </a:rPr>
                  <a:t>°C</a:t>
                </a:r>
              </a:p>
            </p:txBody>
          </p:sp>
          <p:pic>
            <p:nvPicPr>
              <p:cNvPr id="54" name="Picture 7" descr="744px-ThermometerSymbol"/>
              <p:cNvPicPr>
                <a:picLocks noChangeAspect="1" noChangeArrowheads="1"/>
              </p:cNvPicPr>
              <p:nvPr/>
            </p:nvPicPr>
            <p:blipFill>
              <a:blip r:embed="rId14" cstate="print"/>
              <a:srcRect l="43907" t="21152" r="48991" b="24046"/>
              <a:stretch>
                <a:fillRect/>
              </a:stretch>
            </p:blipFill>
            <p:spPr bwMode="auto">
              <a:xfrm>
                <a:off x="3667" y="2523"/>
                <a:ext cx="118" cy="317"/>
              </a:xfrm>
              <a:prstGeom prst="rect">
                <a:avLst/>
              </a:prstGeom>
              <a:noFill/>
            </p:spPr>
          </p:pic>
        </p:grpSp>
        <p:pic>
          <p:nvPicPr>
            <p:cNvPr id="45" name="Picture 8" descr="helice-pour-bateaux-3-pales-49131"/>
            <p:cNvPicPr>
              <a:picLocks noChangeAspect="1" noChangeArrowheads="1"/>
            </p:cNvPicPr>
            <p:nvPr/>
          </p:nvPicPr>
          <p:blipFill>
            <a:blip r:embed="rId15" cstate="print">
              <a:clrChange>
                <a:clrFrom>
                  <a:srgbClr val="FFFFFF"/>
                </a:clrFrom>
                <a:clrTo>
                  <a:srgbClr val="FFFFFF">
                    <a:alpha val="0"/>
                  </a:srgbClr>
                </a:clrTo>
              </a:clrChange>
              <a:lum bright="-20000"/>
              <a:grayscl/>
            </a:blip>
            <a:srcRect/>
            <a:stretch>
              <a:fillRect/>
            </a:stretch>
          </p:blipFill>
          <p:spPr bwMode="auto">
            <a:xfrm>
              <a:off x="395536" y="3429000"/>
              <a:ext cx="678960" cy="569473"/>
            </a:xfrm>
            <a:prstGeom prst="rect">
              <a:avLst/>
            </a:prstGeom>
            <a:noFill/>
            <a:ln w="9525">
              <a:noFill/>
              <a:miter lim="800000"/>
              <a:headEnd/>
              <a:tailEnd/>
            </a:ln>
          </p:spPr>
        </p:pic>
        <p:graphicFrame>
          <p:nvGraphicFramePr>
            <p:cNvPr id="46" name="Object 2"/>
            <p:cNvGraphicFramePr>
              <a:graphicFrameLocks noChangeAspect="1"/>
            </p:cNvGraphicFramePr>
            <p:nvPr/>
          </p:nvGraphicFramePr>
          <p:xfrm>
            <a:off x="3499715" y="4326973"/>
            <a:ext cx="557226" cy="569472"/>
          </p:xfrm>
          <a:graphic>
            <a:graphicData uri="http://schemas.openxmlformats.org/presentationml/2006/ole">
              <p:oleObj spid="_x0000_s489475" name="Photo Editor Photo" r:id="rId22" imgW="2381582" imgH="2381582" progId="">
                <p:embed/>
              </p:oleObj>
            </a:graphicData>
          </a:graphic>
        </p:graphicFrame>
        <p:pic>
          <p:nvPicPr>
            <p:cNvPr id="47" name="Picture 27"/>
            <p:cNvPicPr>
              <a:picLocks noChangeAspect="1" noChangeArrowheads="1"/>
            </p:cNvPicPr>
            <p:nvPr/>
          </p:nvPicPr>
          <p:blipFill>
            <a:blip r:embed="rId17" cstate="print"/>
            <a:srcRect t="4359" r="-682" b="3391"/>
            <a:stretch>
              <a:fillRect/>
            </a:stretch>
          </p:blipFill>
          <p:spPr bwMode="auto">
            <a:xfrm>
              <a:off x="3722605" y="3188028"/>
              <a:ext cx="345339" cy="569473"/>
            </a:xfrm>
            <a:prstGeom prst="rect">
              <a:avLst/>
            </a:prstGeom>
            <a:noFill/>
            <a:ln w="9525">
              <a:noFill/>
              <a:miter lim="800000"/>
              <a:headEnd/>
              <a:tailEnd/>
            </a:ln>
            <a:effectLst>
              <a:outerShdw dist="107763" dir="2700000" algn="ctr" rotWithShape="0">
                <a:schemeClr val="bg2"/>
              </a:outerShdw>
            </a:effectLst>
          </p:spPr>
        </p:pic>
        <p:grpSp>
          <p:nvGrpSpPr>
            <p:cNvPr id="34" name="Group 55"/>
            <p:cNvGrpSpPr>
              <a:grpSpLocks/>
            </p:cNvGrpSpPr>
            <p:nvPr/>
          </p:nvGrpSpPr>
          <p:grpSpPr bwMode="auto">
            <a:xfrm flipH="1">
              <a:off x="1597311" y="4042237"/>
              <a:ext cx="501503" cy="681868"/>
              <a:chOff x="1048" y="1842"/>
              <a:chExt cx="960" cy="1365"/>
            </a:xfrm>
          </p:grpSpPr>
          <p:pic>
            <p:nvPicPr>
              <p:cNvPr id="50" name="Picture 56" descr="gvp4000i_2"/>
              <p:cNvPicPr>
                <a:picLocks noChangeAspect="1" noChangeArrowheads="1"/>
              </p:cNvPicPr>
              <p:nvPr/>
            </p:nvPicPr>
            <p:blipFill>
              <a:blip r:embed="rId18" cstate="print"/>
              <a:srcRect/>
              <a:stretch>
                <a:fillRect/>
              </a:stretch>
            </p:blipFill>
            <p:spPr bwMode="auto">
              <a:xfrm>
                <a:off x="1048" y="2295"/>
                <a:ext cx="960" cy="912"/>
              </a:xfrm>
              <a:prstGeom prst="rect">
                <a:avLst/>
              </a:prstGeom>
              <a:noFill/>
              <a:ln w="9525">
                <a:noFill/>
                <a:miter lim="800000"/>
                <a:headEnd/>
                <a:tailEnd/>
              </a:ln>
            </p:spPr>
          </p:pic>
          <p:pic>
            <p:nvPicPr>
              <p:cNvPr id="51" name="Picture 57" descr="ism-scap-05(s)"/>
              <p:cNvPicPr>
                <a:picLocks noChangeAspect="1" noChangeArrowheads="1"/>
              </p:cNvPicPr>
              <p:nvPr/>
            </p:nvPicPr>
            <p:blipFill>
              <a:blip r:embed="rId19" cstate="print"/>
              <a:srcRect/>
              <a:stretch>
                <a:fillRect/>
              </a:stretch>
            </p:blipFill>
            <p:spPr bwMode="auto">
              <a:xfrm>
                <a:off x="1445" y="1842"/>
                <a:ext cx="87" cy="435"/>
              </a:xfrm>
              <a:prstGeom prst="rect">
                <a:avLst/>
              </a:prstGeom>
              <a:noFill/>
              <a:ln w="9525">
                <a:noFill/>
                <a:miter lim="800000"/>
                <a:headEnd/>
                <a:tailEnd/>
              </a:ln>
            </p:spPr>
          </p:pic>
          <p:pic>
            <p:nvPicPr>
              <p:cNvPr id="52" name="Picture 58" descr="ism-scap-05(s)"/>
              <p:cNvPicPr>
                <a:picLocks noChangeAspect="1" noChangeArrowheads="1"/>
              </p:cNvPicPr>
              <p:nvPr/>
            </p:nvPicPr>
            <p:blipFill>
              <a:blip r:embed="rId20" cstate="print"/>
              <a:srcRect/>
              <a:stretch>
                <a:fillRect/>
              </a:stretch>
            </p:blipFill>
            <p:spPr bwMode="auto">
              <a:xfrm>
                <a:off x="1906" y="1925"/>
                <a:ext cx="87" cy="435"/>
              </a:xfrm>
              <a:prstGeom prst="rect">
                <a:avLst/>
              </a:prstGeom>
              <a:noFill/>
              <a:ln w="9525">
                <a:noFill/>
                <a:miter lim="800000"/>
                <a:headEnd/>
                <a:tailEnd/>
              </a:ln>
            </p:spPr>
          </p:pic>
        </p:grpSp>
      </p:grpSp>
      <p:sp>
        <p:nvSpPr>
          <p:cNvPr id="134" name="TextBox 133"/>
          <p:cNvSpPr txBox="1"/>
          <p:nvPr/>
        </p:nvSpPr>
        <p:spPr>
          <a:xfrm>
            <a:off x="3200400" y="5105400"/>
            <a:ext cx="3276600" cy="338554"/>
          </a:xfrm>
          <a:prstGeom prst="rect">
            <a:avLst/>
          </a:prstGeom>
          <a:noFill/>
        </p:spPr>
        <p:txBody>
          <a:bodyPr wrap="square" rtlCol="0">
            <a:spAutoFit/>
          </a:bodyPr>
          <a:lstStyle/>
          <a:p>
            <a:pPr algn="ctr"/>
            <a:r>
              <a:rPr lang="en-US" altLang="ko-KR" sz="1600" b="1" dirty="0" smtClean="0">
                <a:solidFill>
                  <a:srgbClr val="FF0000"/>
                </a:solidFill>
              </a:rPr>
              <a:t>Personal Space with Remote Devices</a:t>
            </a:r>
            <a:endParaRPr lang="ko-KR" altLang="en-US" sz="1600" b="1" dirty="0">
              <a:solidFill>
                <a:srgbClr val="FF0000"/>
              </a:solidFill>
            </a:endParaRPr>
          </a:p>
        </p:txBody>
      </p:sp>
      <p:sp>
        <p:nvSpPr>
          <p:cNvPr id="136" name="구름 229"/>
          <p:cNvSpPr/>
          <p:nvPr/>
        </p:nvSpPr>
        <p:spPr bwMode="auto">
          <a:xfrm>
            <a:off x="3605888" y="2855836"/>
            <a:ext cx="1977499" cy="563116"/>
          </a:xfrm>
          <a:prstGeom prst="cloud">
            <a:avLst/>
          </a:prstGeom>
          <a:solidFill>
            <a:schemeClr val="bg1">
              <a:lumMod val="85000"/>
            </a:schemeClr>
          </a:solidFill>
          <a:ln w="12700" cap="flat" cmpd="sng" algn="ctr">
            <a:solidFill>
              <a:schemeClr val="bg1">
                <a:lumMod val="85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itchFamily="18" charset="0"/>
            </a:endParaRPr>
          </a:p>
        </p:txBody>
      </p:sp>
      <p:cxnSp>
        <p:nvCxnSpPr>
          <p:cNvPr id="137" name="직선 연결선 231"/>
          <p:cNvCxnSpPr>
            <a:endCxn id="136" idx="2"/>
          </p:cNvCxnSpPr>
          <p:nvPr/>
        </p:nvCxnSpPr>
        <p:spPr bwMode="auto">
          <a:xfrm>
            <a:off x="3135116" y="3130920"/>
            <a:ext cx="476906" cy="6474"/>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138" name="직선 연결선 235"/>
          <p:cNvCxnSpPr/>
          <p:nvPr/>
        </p:nvCxnSpPr>
        <p:spPr bwMode="auto">
          <a:xfrm>
            <a:off x="5591806" y="3130920"/>
            <a:ext cx="429884" cy="0"/>
          </a:xfrm>
          <a:prstGeom prst="line">
            <a:avLst/>
          </a:prstGeom>
          <a:solidFill>
            <a:schemeClr val="accent1"/>
          </a:solidFill>
          <a:ln w="12700" cap="flat" cmpd="sng" algn="ctr">
            <a:solidFill>
              <a:schemeClr val="tx1"/>
            </a:solidFill>
            <a:prstDash val="solid"/>
            <a:round/>
            <a:headEnd type="none" w="sm" len="sm"/>
            <a:tailEnd type="none" w="sm" len="sm"/>
          </a:ln>
          <a:effectLst/>
        </p:spPr>
      </p:cxnSp>
      <p:pic>
        <p:nvPicPr>
          <p:cNvPr id="139" name="Picture 30"/>
          <p:cNvPicPr>
            <a:picLocks noChangeAspect="1" noChangeArrowheads="1"/>
          </p:cNvPicPr>
          <p:nvPr/>
        </p:nvPicPr>
        <p:blipFill>
          <a:blip r:embed="rId23" cstate="print"/>
          <a:srcRect/>
          <a:stretch>
            <a:fillRect/>
          </a:stretch>
        </p:blipFill>
        <p:spPr bwMode="auto">
          <a:xfrm>
            <a:off x="4157602" y="2063248"/>
            <a:ext cx="733995" cy="635624"/>
          </a:xfrm>
          <a:prstGeom prst="rect">
            <a:avLst/>
          </a:prstGeom>
          <a:noFill/>
          <a:ln w="9525">
            <a:noFill/>
            <a:miter lim="800000"/>
            <a:headEnd/>
            <a:tailEnd/>
          </a:ln>
        </p:spPr>
      </p:pic>
      <p:cxnSp>
        <p:nvCxnSpPr>
          <p:cNvPr id="140" name="직선 연결선 237"/>
          <p:cNvCxnSpPr>
            <a:stCxn id="136" idx="3"/>
          </p:cNvCxnSpPr>
          <p:nvPr/>
        </p:nvCxnSpPr>
        <p:spPr bwMode="auto">
          <a:xfrm rot="16200000" flipV="1">
            <a:off x="4418372" y="2711767"/>
            <a:ext cx="333173" cy="19360"/>
          </a:xfrm>
          <a:prstGeom prst="line">
            <a:avLst/>
          </a:prstGeom>
          <a:solidFill>
            <a:schemeClr val="accent1"/>
          </a:solidFill>
          <a:ln w="12700" cap="flat" cmpd="sng" algn="ctr">
            <a:solidFill>
              <a:schemeClr val="tx1"/>
            </a:solidFill>
            <a:prstDash val="solid"/>
            <a:round/>
            <a:headEnd type="none" w="sm" len="sm"/>
            <a:tailEnd type="none" w="sm" len="sm"/>
          </a:ln>
          <a:effectLst/>
        </p:spPr>
      </p:cxnSp>
      <p:pic>
        <p:nvPicPr>
          <p:cNvPr id="143" name="Picture 6"/>
          <p:cNvPicPr>
            <a:picLocks noChangeAspect="1" noChangeArrowheads="1"/>
          </p:cNvPicPr>
          <p:nvPr/>
        </p:nvPicPr>
        <p:blipFill>
          <a:blip r:embed="rId24" cstate="print"/>
          <a:srcRect/>
          <a:stretch>
            <a:fillRect/>
          </a:stretch>
        </p:blipFill>
        <p:spPr bwMode="auto">
          <a:xfrm>
            <a:off x="1600200" y="2514600"/>
            <a:ext cx="428318" cy="781050"/>
          </a:xfrm>
          <a:prstGeom prst="rect">
            <a:avLst/>
          </a:prstGeom>
          <a:noFill/>
          <a:ln w="9525">
            <a:noFill/>
            <a:miter lim="800000"/>
            <a:headEnd/>
            <a:tailEnd/>
          </a:ln>
        </p:spPr>
      </p:pic>
      <p:sp>
        <p:nvSpPr>
          <p:cNvPr id="147" name="TextBox 146"/>
          <p:cNvSpPr txBox="1"/>
          <p:nvPr/>
        </p:nvSpPr>
        <p:spPr>
          <a:xfrm>
            <a:off x="3657600" y="2971800"/>
            <a:ext cx="1905000" cy="369332"/>
          </a:xfrm>
          <a:prstGeom prst="rect">
            <a:avLst/>
          </a:prstGeom>
          <a:noFill/>
        </p:spPr>
        <p:txBody>
          <a:bodyPr wrap="square" rtlCol="0">
            <a:spAutoFit/>
          </a:bodyPr>
          <a:lstStyle/>
          <a:p>
            <a:pPr algn="ctr"/>
            <a:r>
              <a:rPr lang="en-US" b="1" smtClean="0">
                <a:solidFill>
                  <a:srgbClr val="00B050"/>
                </a:solidFill>
              </a:rPr>
              <a:t>Outside network</a:t>
            </a:r>
            <a:endParaRPr lang="en-US" b="1">
              <a:solidFill>
                <a:srgbClr val="00B050"/>
              </a:solidFill>
            </a:endParaRPr>
          </a:p>
        </p:txBody>
      </p:sp>
      <p:sp>
        <p:nvSpPr>
          <p:cNvPr id="150" name="Freeform 149"/>
          <p:cNvSpPr/>
          <p:nvPr/>
        </p:nvSpPr>
        <p:spPr>
          <a:xfrm>
            <a:off x="927847" y="2290482"/>
            <a:ext cx="6765458" cy="1356830"/>
          </a:xfrm>
          <a:custGeom>
            <a:avLst/>
            <a:gdLst>
              <a:gd name="connsiteX0" fmla="*/ 161365 w 6765458"/>
              <a:gd name="connsiteY0" fmla="*/ 228600 h 1356830"/>
              <a:gd name="connsiteX1" fmla="*/ 255494 w 6765458"/>
              <a:gd name="connsiteY1" fmla="*/ 134471 h 1356830"/>
              <a:gd name="connsiteX2" fmla="*/ 336177 w 6765458"/>
              <a:gd name="connsiteY2" fmla="*/ 80683 h 1356830"/>
              <a:gd name="connsiteX3" fmla="*/ 389965 w 6765458"/>
              <a:gd name="connsiteY3" fmla="*/ 53789 h 1356830"/>
              <a:gd name="connsiteX4" fmla="*/ 497541 w 6765458"/>
              <a:gd name="connsiteY4" fmla="*/ 26894 h 1356830"/>
              <a:gd name="connsiteX5" fmla="*/ 658906 w 6765458"/>
              <a:gd name="connsiteY5" fmla="*/ 0 h 1356830"/>
              <a:gd name="connsiteX6" fmla="*/ 1116106 w 6765458"/>
              <a:gd name="connsiteY6" fmla="*/ 13447 h 1356830"/>
              <a:gd name="connsiteX7" fmla="*/ 1385047 w 6765458"/>
              <a:gd name="connsiteY7" fmla="*/ 40342 h 1356830"/>
              <a:gd name="connsiteX8" fmla="*/ 1532965 w 6765458"/>
              <a:gd name="connsiteY8" fmla="*/ 67236 h 1356830"/>
              <a:gd name="connsiteX9" fmla="*/ 1586753 w 6765458"/>
              <a:gd name="connsiteY9" fmla="*/ 80683 h 1356830"/>
              <a:gd name="connsiteX10" fmla="*/ 1680882 w 6765458"/>
              <a:gd name="connsiteY10" fmla="*/ 94130 h 1356830"/>
              <a:gd name="connsiteX11" fmla="*/ 1842247 w 6765458"/>
              <a:gd name="connsiteY11" fmla="*/ 147918 h 1356830"/>
              <a:gd name="connsiteX12" fmla="*/ 1882588 w 6765458"/>
              <a:gd name="connsiteY12" fmla="*/ 161365 h 1356830"/>
              <a:gd name="connsiteX13" fmla="*/ 1922929 w 6765458"/>
              <a:gd name="connsiteY13" fmla="*/ 188259 h 1356830"/>
              <a:gd name="connsiteX14" fmla="*/ 2003612 w 6765458"/>
              <a:gd name="connsiteY14" fmla="*/ 215153 h 1356830"/>
              <a:gd name="connsiteX15" fmla="*/ 2084294 w 6765458"/>
              <a:gd name="connsiteY15" fmla="*/ 255494 h 1356830"/>
              <a:gd name="connsiteX16" fmla="*/ 2151529 w 6765458"/>
              <a:gd name="connsiteY16" fmla="*/ 309283 h 1356830"/>
              <a:gd name="connsiteX17" fmla="*/ 2232212 w 6765458"/>
              <a:gd name="connsiteY17" fmla="*/ 336177 h 1356830"/>
              <a:gd name="connsiteX18" fmla="*/ 2353235 w 6765458"/>
              <a:gd name="connsiteY18" fmla="*/ 416859 h 1356830"/>
              <a:gd name="connsiteX19" fmla="*/ 2393577 w 6765458"/>
              <a:gd name="connsiteY19" fmla="*/ 443753 h 1356830"/>
              <a:gd name="connsiteX20" fmla="*/ 2433918 w 6765458"/>
              <a:gd name="connsiteY20" fmla="*/ 470647 h 1356830"/>
              <a:gd name="connsiteX21" fmla="*/ 2474259 w 6765458"/>
              <a:gd name="connsiteY21" fmla="*/ 484094 h 1356830"/>
              <a:gd name="connsiteX22" fmla="*/ 2581835 w 6765458"/>
              <a:gd name="connsiteY22" fmla="*/ 537883 h 1356830"/>
              <a:gd name="connsiteX23" fmla="*/ 2689412 w 6765458"/>
              <a:gd name="connsiteY23" fmla="*/ 578224 h 1356830"/>
              <a:gd name="connsiteX24" fmla="*/ 2770094 w 6765458"/>
              <a:gd name="connsiteY24" fmla="*/ 605118 h 1356830"/>
              <a:gd name="connsiteX25" fmla="*/ 2971800 w 6765458"/>
              <a:gd name="connsiteY25" fmla="*/ 672353 h 1356830"/>
              <a:gd name="connsiteX26" fmla="*/ 3052482 w 6765458"/>
              <a:gd name="connsiteY26" fmla="*/ 699247 h 1356830"/>
              <a:gd name="connsiteX27" fmla="*/ 3092824 w 6765458"/>
              <a:gd name="connsiteY27" fmla="*/ 712694 h 1356830"/>
              <a:gd name="connsiteX28" fmla="*/ 3240741 w 6765458"/>
              <a:gd name="connsiteY28" fmla="*/ 726142 h 1356830"/>
              <a:gd name="connsiteX29" fmla="*/ 3859306 w 6765458"/>
              <a:gd name="connsiteY29" fmla="*/ 699247 h 1356830"/>
              <a:gd name="connsiteX30" fmla="*/ 4074459 w 6765458"/>
              <a:gd name="connsiteY30" fmla="*/ 685800 h 1356830"/>
              <a:gd name="connsiteX31" fmla="*/ 4289612 w 6765458"/>
              <a:gd name="connsiteY31" fmla="*/ 658906 h 1356830"/>
              <a:gd name="connsiteX32" fmla="*/ 4477871 w 6765458"/>
              <a:gd name="connsiteY32" fmla="*/ 632012 h 1356830"/>
              <a:gd name="connsiteX33" fmla="*/ 4598894 w 6765458"/>
              <a:gd name="connsiteY33" fmla="*/ 618565 h 1356830"/>
              <a:gd name="connsiteX34" fmla="*/ 4652682 w 6765458"/>
              <a:gd name="connsiteY34" fmla="*/ 605118 h 1356830"/>
              <a:gd name="connsiteX35" fmla="*/ 4719918 w 6765458"/>
              <a:gd name="connsiteY35" fmla="*/ 591671 h 1356830"/>
              <a:gd name="connsiteX36" fmla="*/ 4760259 w 6765458"/>
              <a:gd name="connsiteY36" fmla="*/ 578224 h 1356830"/>
              <a:gd name="connsiteX37" fmla="*/ 5109882 w 6765458"/>
              <a:gd name="connsiteY37" fmla="*/ 537883 h 1356830"/>
              <a:gd name="connsiteX38" fmla="*/ 5244353 w 6765458"/>
              <a:gd name="connsiteY38" fmla="*/ 510989 h 1356830"/>
              <a:gd name="connsiteX39" fmla="*/ 5311588 w 6765458"/>
              <a:gd name="connsiteY39" fmla="*/ 497542 h 1356830"/>
              <a:gd name="connsiteX40" fmla="*/ 5405718 w 6765458"/>
              <a:gd name="connsiteY40" fmla="*/ 470647 h 1356830"/>
              <a:gd name="connsiteX41" fmla="*/ 5459506 w 6765458"/>
              <a:gd name="connsiteY41" fmla="*/ 457200 h 1356830"/>
              <a:gd name="connsiteX42" fmla="*/ 5540188 w 6765458"/>
              <a:gd name="connsiteY42" fmla="*/ 416859 h 1356830"/>
              <a:gd name="connsiteX43" fmla="*/ 5620871 w 6765458"/>
              <a:gd name="connsiteY43" fmla="*/ 389965 h 1356830"/>
              <a:gd name="connsiteX44" fmla="*/ 5661212 w 6765458"/>
              <a:gd name="connsiteY44" fmla="*/ 376518 h 1356830"/>
              <a:gd name="connsiteX45" fmla="*/ 5755341 w 6765458"/>
              <a:gd name="connsiteY45" fmla="*/ 322730 h 1356830"/>
              <a:gd name="connsiteX46" fmla="*/ 5836024 w 6765458"/>
              <a:gd name="connsiteY46" fmla="*/ 295836 h 1356830"/>
              <a:gd name="connsiteX47" fmla="*/ 5876365 w 6765458"/>
              <a:gd name="connsiteY47" fmla="*/ 282389 h 1356830"/>
              <a:gd name="connsiteX48" fmla="*/ 6172200 w 6765458"/>
              <a:gd name="connsiteY48" fmla="*/ 309283 h 1356830"/>
              <a:gd name="connsiteX49" fmla="*/ 6252882 w 6765458"/>
              <a:gd name="connsiteY49" fmla="*/ 349624 h 1356830"/>
              <a:gd name="connsiteX50" fmla="*/ 6279777 w 6765458"/>
              <a:gd name="connsiteY50" fmla="*/ 376518 h 1356830"/>
              <a:gd name="connsiteX51" fmla="*/ 6333565 w 6765458"/>
              <a:gd name="connsiteY51" fmla="*/ 389965 h 1356830"/>
              <a:gd name="connsiteX52" fmla="*/ 6373906 w 6765458"/>
              <a:gd name="connsiteY52" fmla="*/ 403412 h 1356830"/>
              <a:gd name="connsiteX53" fmla="*/ 6414247 w 6765458"/>
              <a:gd name="connsiteY53" fmla="*/ 430306 h 1356830"/>
              <a:gd name="connsiteX54" fmla="*/ 6454588 w 6765458"/>
              <a:gd name="connsiteY54" fmla="*/ 443753 h 1356830"/>
              <a:gd name="connsiteX55" fmla="*/ 6494929 w 6765458"/>
              <a:gd name="connsiteY55" fmla="*/ 470647 h 1356830"/>
              <a:gd name="connsiteX56" fmla="*/ 6575612 w 6765458"/>
              <a:gd name="connsiteY56" fmla="*/ 497542 h 1356830"/>
              <a:gd name="connsiteX57" fmla="*/ 6615953 w 6765458"/>
              <a:gd name="connsiteY57" fmla="*/ 510989 h 1356830"/>
              <a:gd name="connsiteX58" fmla="*/ 6696635 w 6765458"/>
              <a:gd name="connsiteY58" fmla="*/ 564777 h 1356830"/>
              <a:gd name="connsiteX59" fmla="*/ 6710082 w 6765458"/>
              <a:gd name="connsiteY59" fmla="*/ 605118 h 1356830"/>
              <a:gd name="connsiteX60" fmla="*/ 6750424 w 6765458"/>
              <a:gd name="connsiteY60" fmla="*/ 672353 h 1356830"/>
              <a:gd name="connsiteX61" fmla="*/ 6723529 w 6765458"/>
              <a:gd name="connsiteY61" fmla="*/ 874059 h 1356830"/>
              <a:gd name="connsiteX62" fmla="*/ 6696635 w 6765458"/>
              <a:gd name="connsiteY62" fmla="*/ 968189 h 1356830"/>
              <a:gd name="connsiteX63" fmla="*/ 6642847 w 6765458"/>
              <a:gd name="connsiteY63" fmla="*/ 1048871 h 1356830"/>
              <a:gd name="connsiteX64" fmla="*/ 6602506 w 6765458"/>
              <a:gd name="connsiteY64" fmla="*/ 1075765 h 1356830"/>
              <a:gd name="connsiteX65" fmla="*/ 6535271 w 6765458"/>
              <a:gd name="connsiteY65" fmla="*/ 1143000 h 1356830"/>
              <a:gd name="connsiteX66" fmla="*/ 6508377 w 6765458"/>
              <a:gd name="connsiteY66" fmla="*/ 1183342 h 1356830"/>
              <a:gd name="connsiteX67" fmla="*/ 6427694 w 6765458"/>
              <a:gd name="connsiteY67" fmla="*/ 1210236 h 1356830"/>
              <a:gd name="connsiteX68" fmla="*/ 6387353 w 6765458"/>
              <a:gd name="connsiteY68" fmla="*/ 1223683 h 1356830"/>
              <a:gd name="connsiteX69" fmla="*/ 6239435 w 6765458"/>
              <a:gd name="connsiteY69" fmla="*/ 1250577 h 1356830"/>
              <a:gd name="connsiteX70" fmla="*/ 5795682 w 6765458"/>
              <a:gd name="connsiteY70" fmla="*/ 1277471 h 1356830"/>
              <a:gd name="connsiteX71" fmla="*/ 5217459 w 6765458"/>
              <a:gd name="connsiteY71" fmla="*/ 1290918 h 1356830"/>
              <a:gd name="connsiteX72" fmla="*/ 5042647 w 6765458"/>
              <a:gd name="connsiteY72" fmla="*/ 1264024 h 1356830"/>
              <a:gd name="connsiteX73" fmla="*/ 4988859 w 6765458"/>
              <a:gd name="connsiteY73" fmla="*/ 1250577 h 1356830"/>
              <a:gd name="connsiteX74" fmla="*/ 4948518 w 6765458"/>
              <a:gd name="connsiteY74" fmla="*/ 1237130 h 1356830"/>
              <a:gd name="connsiteX75" fmla="*/ 4867835 w 6765458"/>
              <a:gd name="connsiteY75" fmla="*/ 1223683 h 1356830"/>
              <a:gd name="connsiteX76" fmla="*/ 4773706 w 6765458"/>
              <a:gd name="connsiteY76" fmla="*/ 1196789 h 1356830"/>
              <a:gd name="connsiteX77" fmla="*/ 4639235 w 6765458"/>
              <a:gd name="connsiteY77" fmla="*/ 1156447 h 1356830"/>
              <a:gd name="connsiteX78" fmla="*/ 4598894 w 6765458"/>
              <a:gd name="connsiteY78" fmla="*/ 1143000 h 1356830"/>
              <a:gd name="connsiteX79" fmla="*/ 4464424 w 6765458"/>
              <a:gd name="connsiteY79" fmla="*/ 1062318 h 1356830"/>
              <a:gd name="connsiteX80" fmla="*/ 4410635 w 6765458"/>
              <a:gd name="connsiteY80" fmla="*/ 1048871 h 1356830"/>
              <a:gd name="connsiteX81" fmla="*/ 4329953 w 6765458"/>
              <a:gd name="connsiteY81" fmla="*/ 1021977 h 1356830"/>
              <a:gd name="connsiteX82" fmla="*/ 4289612 w 6765458"/>
              <a:gd name="connsiteY82" fmla="*/ 1008530 h 1356830"/>
              <a:gd name="connsiteX83" fmla="*/ 4074459 w 6765458"/>
              <a:gd name="connsiteY83" fmla="*/ 995083 h 1356830"/>
              <a:gd name="connsiteX84" fmla="*/ 3980329 w 6765458"/>
              <a:gd name="connsiteY84" fmla="*/ 981636 h 1356830"/>
              <a:gd name="connsiteX85" fmla="*/ 3926541 w 6765458"/>
              <a:gd name="connsiteY85" fmla="*/ 968189 h 1356830"/>
              <a:gd name="connsiteX86" fmla="*/ 3805518 w 6765458"/>
              <a:gd name="connsiteY86" fmla="*/ 954742 h 1356830"/>
              <a:gd name="connsiteX87" fmla="*/ 3738282 w 6765458"/>
              <a:gd name="connsiteY87" fmla="*/ 941294 h 1356830"/>
              <a:gd name="connsiteX88" fmla="*/ 3684494 w 6765458"/>
              <a:gd name="connsiteY88" fmla="*/ 927847 h 1356830"/>
              <a:gd name="connsiteX89" fmla="*/ 3267635 w 6765458"/>
              <a:gd name="connsiteY89" fmla="*/ 914400 h 1356830"/>
              <a:gd name="connsiteX90" fmla="*/ 3012141 w 6765458"/>
              <a:gd name="connsiteY90" fmla="*/ 900953 h 1356830"/>
              <a:gd name="connsiteX91" fmla="*/ 2178424 w 6765458"/>
              <a:gd name="connsiteY91" fmla="*/ 927847 h 1356830"/>
              <a:gd name="connsiteX92" fmla="*/ 2043953 w 6765458"/>
              <a:gd name="connsiteY92" fmla="*/ 954742 h 1356830"/>
              <a:gd name="connsiteX93" fmla="*/ 1963271 w 6765458"/>
              <a:gd name="connsiteY93" fmla="*/ 981636 h 1356830"/>
              <a:gd name="connsiteX94" fmla="*/ 1869141 w 6765458"/>
              <a:gd name="connsiteY94" fmla="*/ 995083 h 1356830"/>
              <a:gd name="connsiteX95" fmla="*/ 1828800 w 6765458"/>
              <a:gd name="connsiteY95" fmla="*/ 1008530 h 1356830"/>
              <a:gd name="connsiteX96" fmla="*/ 1775012 w 6765458"/>
              <a:gd name="connsiteY96" fmla="*/ 1035424 h 1356830"/>
              <a:gd name="connsiteX97" fmla="*/ 1519518 w 6765458"/>
              <a:gd name="connsiteY97" fmla="*/ 1062318 h 1356830"/>
              <a:gd name="connsiteX98" fmla="*/ 1344706 w 6765458"/>
              <a:gd name="connsiteY98" fmla="*/ 1089212 h 1356830"/>
              <a:gd name="connsiteX99" fmla="*/ 1290918 w 6765458"/>
              <a:gd name="connsiteY99" fmla="*/ 1102659 h 1356830"/>
              <a:gd name="connsiteX100" fmla="*/ 1196788 w 6765458"/>
              <a:gd name="connsiteY100" fmla="*/ 1129553 h 1356830"/>
              <a:gd name="connsiteX101" fmla="*/ 1035424 w 6765458"/>
              <a:gd name="connsiteY101" fmla="*/ 1156447 h 1356830"/>
              <a:gd name="connsiteX102" fmla="*/ 887506 w 6765458"/>
              <a:gd name="connsiteY102" fmla="*/ 1183342 h 1356830"/>
              <a:gd name="connsiteX103" fmla="*/ 336177 w 6765458"/>
              <a:gd name="connsiteY103" fmla="*/ 1156447 h 1356830"/>
              <a:gd name="connsiteX104" fmla="*/ 121024 w 6765458"/>
              <a:gd name="connsiteY104" fmla="*/ 1116106 h 1356830"/>
              <a:gd name="connsiteX105" fmla="*/ 80682 w 6765458"/>
              <a:gd name="connsiteY105" fmla="*/ 1089212 h 1356830"/>
              <a:gd name="connsiteX106" fmla="*/ 40341 w 6765458"/>
              <a:gd name="connsiteY106" fmla="*/ 1008530 h 1356830"/>
              <a:gd name="connsiteX107" fmla="*/ 26894 w 6765458"/>
              <a:gd name="connsiteY107" fmla="*/ 887506 h 1356830"/>
              <a:gd name="connsiteX108" fmla="*/ 0 w 6765458"/>
              <a:gd name="connsiteY108" fmla="*/ 551330 h 1356830"/>
              <a:gd name="connsiteX109" fmla="*/ 26894 w 6765458"/>
              <a:gd name="connsiteY109" fmla="*/ 430306 h 1356830"/>
              <a:gd name="connsiteX110" fmla="*/ 67235 w 6765458"/>
              <a:gd name="connsiteY110" fmla="*/ 389965 h 1356830"/>
              <a:gd name="connsiteX111" fmla="*/ 121024 w 6765458"/>
              <a:gd name="connsiteY111" fmla="*/ 322730 h 1356830"/>
              <a:gd name="connsiteX112" fmla="*/ 147918 w 6765458"/>
              <a:gd name="connsiteY112" fmla="*/ 242047 h 1356830"/>
              <a:gd name="connsiteX113" fmla="*/ 161365 w 6765458"/>
              <a:gd name="connsiteY113" fmla="*/ 228600 h 1356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6765458" h="1356830">
                <a:moveTo>
                  <a:pt x="161365" y="228600"/>
                </a:moveTo>
                <a:cubicBezTo>
                  <a:pt x="185033" y="157595"/>
                  <a:pt x="163018" y="196122"/>
                  <a:pt x="255494" y="134471"/>
                </a:cubicBezTo>
                <a:cubicBezTo>
                  <a:pt x="255499" y="134467"/>
                  <a:pt x="336172" y="80686"/>
                  <a:pt x="336177" y="80683"/>
                </a:cubicBezTo>
                <a:cubicBezTo>
                  <a:pt x="354106" y="71718"/>
                  <a:pt x="371540" y="61685"/>
                  <a:pt x="389965" y="53789"/>
                </a:cubicBezTo>
                <a:cubicBezTo>
                  <a:pt x="423859" y="39263"/>
                  <a:pt x="461765" y="33207"/>
                  <a:pt x="497541" y="26894"/>
                </a:cubicBezTo>
                <a:lnTo>
                  <a:pt x="658906" y="0"/>
                </a:lnTo>
                <a:lnTo>
                  <a:pt x="1116106" y="13447"/>
                </a:lnTo>
                <a:cubicBezTo>
                  <a:pt x="1173197" y="15984"/>
                  <a:pt x="1322420" y="33383"/>
                  <a:pt x="1385047" y="40342"/>
                </a:cubicBezTo>
                <a:cubicBezTo>
                  <a:pt x="1471599" y="69193"/>
                  <a:pt x="1380913" y="41894"/>
                  <a:pt x="1532965" y="67236"/>
                </a:cubicBezTo>
                <a:cubicBezTo>
                  <a:pt x="1551195" y="70274"/>
                  <a:pt x="1568570" y="77377"/>
                  <a:pt x="1586753" y="80683"/>
                </a:cubicBezTo>
                <a:cubicBezTo>
                  <a:pt x="1617937" y="86353"/>
                  <a:pt x="1649506" y="89648"/>
                  <a:pt x="1680882" y="94130"/>
                </a:cubicBezTo>
                <a:lnTo>
                  <a:pt x="1842247" y="147918"/>
                </a:lnTo>
                <a:cubicBezTo>
                  <a:pt x="1855694" y="152400"/>
                  <a:pt x="1870794" y="153502"/>
                  <a:pt x="1882588" y="161365"/>
                </a:cubicBezTo>
                <a:cubicBezTo>
                  <a:pt x="1896035" y="170330"/>
                  <a:pt x="1908161" y="181695"/>
                  <a:pt x="1922929" y="188259"/>
                </a:cubicBezTo>
                <a:cubicBezTo>
                  <a:pt x="1948835" y="199773"/>
                  <a:pt x="1980024" y="199428"/>
                  <a:pt x="2003612" y="215153"/>
                </a:cubicBezTo>
                <a:cubicBezTo>
                  <a:pt x="2055747" y="249910"/>
                  <a:pt x="2028621" y="236936"/>
                  <a:pt x="2084294" y="255494"/>
                </a:cubicBezTo>
                <a:cubicBezTo>
                  <a:pt x="2106648" y="277848"/>
                  <a:pt x="2120994" y="295712"/>
                  <a:pt x="2151529" y="309283"/>
                </a:cubicBezTo>
                <a:cubicBezTo>
                  <a:pt x="2177435" y="320797"/>
                  <a:pt x="2208624" y="320452"/>
                  <a:pt x="2232212" y="336177"/>
                </a:cubicBezTo>
                <a:lnTo>
                  <a:pt x="2353235" y="416859"/>
                </a:lnTo>
                <a:lnTo>
                  <a:pt x="2393577" y="443753"/>
                </a:lnTo>
                <a:cubicBezTo>
                  <a:pt x="2407024" y="452718"/>
                  <a:pt x="2418586" y="465536"/>
                  <a:pt x="2433918" y="470647"/>
                </a:cubicBezTo>
                <a:lnTo>
                  <a:pt x="2474259" y="484094"/>
                </a:lnTo>
                <a:cubicBezTo>
                  <a:pt x="2562651" y="572490"/>
                  <a:pt x="2396435" y="414286"/>
                  <a:pt x="2581835" y="537883"/>
                </a:cubicBezTo>
                <a:cubicBezTo>
                  <a:pt x="2652041" y="584686"/>
                  <a:pt x="2590990" y="551382"/>
                  <a:pt x="2689412" y="578224"/>
                </a:cubicBezTo>
                <a:cubicBezTo>
                  <a:pt x="2716762" y="585683"/>
                  <a:pt x="2743200" y="596153"/>
                  <a:pt x="2770094" y="605118"/>
                </a:cubicBezTo>
                <a:lnTo>
                  <a:pt x="2971800" y="672353"/>
                </a:lnTo>
                <a:lnTo>
                  <a:pt x="3052482" y="699247"/>
                </a:lnTo>
                <a:cubicBezTo>
                  <a:pt x="3065929" y="703729"/>
                  <a:pt x="3078708" y="711411"/>
                  <a:pt x="3092824" y="712694"/>
                </a:cubicBezTo>
                <a:lnTo>
                  <a:pt x="3240741" y="726142"/>
                </a:lnTo>
                <a:lnTo>
                  <a:pt x="3859306" y="699247"/>
                </a:lnTo>
                <a:lnTo>
                  <a:pt x="4074459" y="685800"/>
                </a:lnTo>
                <a:cubicBezTo>
                  <a:pt x="4219138" y="661687"/>
                  <a:pt x="4095691" y="680453"/>
                  <a:pt x="4289612" y="658906"/>
                </a:cubicBezTo>
                <a:cubicBezTo>
                  <a:pt x="4571363" y="627600"/>
                  <a:pt x="4250542" y="662322"/>
                  <a:pt x="4477871" y="632012"/>
                </a:cubicBezTo>
                <a:cubicBezTo>
                  <a:pt x="4518104" y="626648"/>
                  <a:pt x="4558553" y="623047"/>
                  <a:pt x="4598894" y="618565"/>
                </a:cubicBezTo>
                <a:cubicBezTo>
                  <a:pt x="4616823" y="614083"/>
                  <a:pt x="4634641" y="609127"/>
                  <a:pt x="4652682" y="605118"/>
                </a:cubicBezTo>
                <a:cubicBezTo>
                  <a:pt x="4674994" y="600160"/>
                  <a:pt x="4697745" y="597214"/>
                  <a:pt x="4719918" y="591671"/>
                </a:cubicBezTo>
                <a:cubicBezTo>
                  <a:pt x="4733669" y="588233"/>
                  <a:pt x="4746300" y="580687"/>
                  <a:pt x="4760259" y="578224"/>
                </a:cubicBezTo>
                <a:cubicBezTo>
                  <a:pt x="4989724" y="537730"/>
                  <a:pt x="4895757" y="561675"/>
                  <a:pt x="5109882" y="537883"/>
                </a:cubicBezTo>
                <a:cubicBezTo>
                  <a:pt x="5188934" y="529099"/>
                  <a:pt x="5177576" y="525828"/>
                  <a:pt x="5244353" y="510989"/>
                </a:cubicBezTo>
                <a:cubicBezTo>
                  <a:pt x="5266664" y="506031"/>
                  <a:pt x="5289277" y="502500"/>
                  <a:pt x="5311588" y="497542"/>
                </a:cubicBezTo>
                <a:cubicBezTo>
                  <a:pt x="5406169" y="476523"/>
                  <a:pt x="5327105" y="493108"/>
                  <a:pt x="5405718" y="470647"/>
                </a:cubicBezTo>
                <a:cubicBezTo>
                  <a:pt x="5423488" y="465570"/>
                  <a:pt x="5441736" y="462277"/>
                  <a:pt x="5459506" y="457200"/>
                </a:cubicBezTo>
                <a:cubicBezTo>
                  <a:pt x="5562495" y="427775"/>
                  <a:pt x="5434105" y="464007"/>
                  <a:pt x="5540188" y="416859"/>
                </a:cubicBezTo>
                <a:cubicBezTo>
                  <a:pt x="5566094" y="405345"/>
                  <a:pt x="5593977" y="398930"/>
                  <a:pt x="5620871" y="389965"/>
                </a:cubicBezTo>
                <a:cubicBezTo>
                  <a:pt x="5634318" y="385483"/>
                  <a:pt x="5649418" y="384381"/>
                  <a:pt x="5661212" y="376518"/>
                </a:cubicBezTo>
                <a:cubicBezTo>
                  <a:pt x="5697599" y="352260"/>
                  <a:pt x="5712690" y="339790"/>
                  <a:pt x="5755341" y="322730"/>
                </a:cubicBezTo>
                <a:cubicBezTo>
                  <a:pt x="5781662" y="312201"/>
                  <a:pt x="5809130" y="304801"/>
                  <a:pt x="5836024" y="295836"/>
                </a:cubicBezTo>
                <a:lnTo>
                  <a:pt x="5876365" y="282389"/>
                </a:lnTo>
                <a:cubicBezTo>
                  <a:pt x="5948337" y="287530"/>
                  <a:pt x="6089698" y="294283"/>
                  <a:pt x="6172200" y="309283"/>
                </a:cubicBezTo>
                <a:cubicBezTo>
                  <a:pt x="6204366" y="315131"/>
                  <a:pt x="6227550" y="329358"/>
                  <a:pt x="6252882" y="349624"/>
                </a:cubicBezTo>
                <a:cubicBezTo>
                  <a:pt x="6262782" y="357544"/>
                  <a:pt x="6268437" y="370848"/>
                  <a:pt x="6279777" y="376518"/>
                </a:cubicBezTo>
                <a:cubicBezTo>
                  <a:pt x="6296307" y="384783"/>
                  <a:pt x="6315795" y="384888"/>
                  <a:pt x="6333565" y="389965"/>
                </a:cubicBezTo>
                <a:cubicBezTo>
                  <a:pt x="6347194" y="393859"/>
                  <a:pt x="6361228" y="397073"/>
                  <a:pt x="6373906" y="403412"/>
                </a:cubicBezTo>
                <a:cubicBezTo>
                  <a:pt x="6388361" y="410640"/>
                  <a:pt x="6399792" y="423078"/>
                  <a:pt x="6414247" y="430306"/>
                </a:cubicBezTo>
                <a:cubicBezTo>
                  <a:pt x="6426925" y="436645"/>
                  <a:pt x="6441910" y="437414"/>
                  <a:pt x="6454588" y="443753"/>
                </a:cubicBezTo>
                <a:cubicBezTo>
                  <a:pt x="6469043" y="450981"/>
                  <a:pt x="6480161" y="464083"/>
                  <a:pt x="6494929" y="470647"/>
                </a:cubicBezTo>
                <a:cubicBezTo>
                  <a:pt x="6520835" y="482161"/>
                  <a:pt x="6548718" y="488577"/>
                  <a:pt x="6575612" y="497542"/>
                </a:cubicBezTo>
                <a:cubicBezTo>
                  <a:pt x="6589059" y="502024"/>
                  <a:pt x="6604159" y="503126"/>
                  <a:pt x="6615953" y="510989"/>
                </a:cubicBezTo>
                <a:lnTo>
                  <a:pt x="6696635" y="564777"/>
                </a:lnTo>
                <a:cubicBezTo>
                  <a:pt x="6701117" y="578224"/>
                  <a:pt x="6702789" y="592964"/>
                  <a:pt x="6710082" y="605118"/>
                </a:cubicBezTo>
                <a:cubicBezTo>
                  <a:pt x="6765458" y="697410"/>
                  <a:pt x="6712331" y="558075"/>
                  <a:pt x="6750424" y="672353"/>
                </a:cubicBezTo>
                <a:cubicBezTo>
                  <a:pt x="6728963" y="929886"/>
                  <a:pt x="6755842" y="760968"/>
                  <a:pt x="6723529" y="874059"/>
                </a:cubicBezTo>
                <a:cubicBezTo>
                  <a:pt x="6719433" y="888394"/>
                  <a:pt x="6706117" y="951121"/>
                  <a:pt x="6696635" y="968189"/>
                </a:cubicBezTo>
                <a:cubicBezTo>
                  <a:pt x="6680938" y="996444"/>
                  <a:pt x="6669741" y="1030942"/>
                  <a:pt x="6642847" y="1048871"/>
                </a:cubicBezTo>
                <a:lnTo>
                  <a:pt x="6602506" y="1075765"/>
                </a:lnTo>
                <a:cubicBezTo>
                  <a:pt x="6530786" y="1183345"/>
                  <a:pt x="6624920" y="1053349"/>
                  <a:pt x="6535271" y="1143000"/>
                </a:cubicBezTo>
                <a:cubicBezTo>
                  <a:pt x="6523843" y="1154428"/>
                  <a:pt x="6522082" y="1174776"/>
                  <a:pt x="6508377" y="1183342"/>
                </a:cubicBezTo>
                <a:cubicBezTo>
                  <a:pt x="6484337" y="1198367"/>
                  <a:pt x="6454588" y="1201271"/>
                  <a:pt x="6427694" y="1210236"/>
                </a:cubicBezTo>
                <a:lnTo>
                  <a:pt x="6387353" y="1223683"/>
                </a:lnTo>
                <a:cubicBezTo>
                  <a:pt x="6310740" y="1249221"/>
                  <a:pt x="6366146" y="1233682"/>
                  <a:pt x="6239435" y="1250577"/>
                </a:cubicBezTo>
                <a:cubicBezTo>
                  <a:pt x="6008810" y="1281327"/>
                  <a:pt x="6254402" y="1259828"/>
                  <a:pt x="5795682" y="1277471"/>
                </a:cubicBezTo>
                <a:cubicBezTo>
                  <a:pt x="5557606" y="1356830"/>
                  <a:pt x="5743338" y="1305131"/>
                  <a:pt x="5217459" y="1290918"/>
                </a:cubicBezTo>
                <a:cubicBezTo>
                  <a:pt x="5172249" y="1284459"/>
                  <a:pt x="5089293" y="1273353"/>
                  <a:pt x="5042647" y="1264024"/>
                </a:cubicBezTo>
                <a:cubicBezTo>
                  <a:pt x="5024525" y="1260400"/>
                  <a:pt x="5006629" y="1255654"/>
                  <a:pt x="4988859" y="1250577"/>
                </a:cubicBezTo>
                <a:cubicBezTo>
                  <a:pt x="4975230" y="1246683"/>
                  <a:pt x="4962355" y="1240205"/>
                  <a:pt x="4948518" y="1237130"/>
                </a:cubicBezTo>
                <a:cubicBezTo>
                  <a:pt x="4921902" y="1231215"/>
                  <a:pt x="4894571" y="1229030"/>
                  <a:pt x="4867835" y="1223683"/>
                </a:cubicBezTo>
                <a:cubicBezTo>
                  <a:pt x="4797774" y="1209671"/>
                  <a:pt x="4833514" y="1213877"/>
                  <a:pt x="4773706" y="1196789"/>
                </a:cubicBezTo>
                <a:cubicBezTo>
                  <a:pt x="4631451" y="1156145"/>
                  <a:pt x="4830968" y="1220359"/>
                  <a:pt x="4639235" y="1156447"/>
                </a:cubicBezTo>
                <a:cubicBezTo>
                  <a:pt x="4625788" y="1151965"/>
                  <a:pt x="4610688" y="1150863"/>
                  <a:pt x="4598894" y="1143000"/>
                </a:cubicBezTo>
                <a:cubicBezTo>
                  <a:pt x="4558683" y="1116192"/>
                  <a:pt x="4511680" y="1080039"/>
                  <a:pt x="4464424" y="1062318"/>
                </a:cubicBezTo>
                <a:cubicBezTo>
                  <a:pt x="4447119" y="1055829"/>
                  <a:pt x="4428337" y="1054182"/>
                  <a:pt x="4410635" y="1048871"/>
                </a:cubicBezTo>
                <a:cubicBezTo>
                  <a:pt x="4383482" y="1040725"/>
                  <a:pt x="4356847" y="1030942"/>
                  <a:pt x="4329953" y="1021977"/>
                </a:cubicBezTo>
                <a:cubicBezTo>
                  <a:pt x="4316506" y="1017495"/>
                  <a:pt x="4303759" y="1009414"/>
                  <a:pt x="4289612" y="1008530"/>
                </a:cubicBezTo>
                <a:lnTo>
                  <a:pt x="4074459" y="995083"/>
                </a:lnTo>
                <a:cubicBezTo>
                  <a:pt x="4043082" y="990601"/>
                  <a:pt x="4011513" y="987306"/>
                  <a:pt x="3980329" y="981636"/>
                </a:cubicBezTo>
                <a:cubicBezTo>
                  <a:pt x="3962146" y="978330"/>
                  <a:pt x="3944807" y="970999"/>
                  <a:pt x="3926541" y="968189"/>
                </a:cubicBezTo>
                <a:cubicBezTo>
                  <a:pt x="3886424" y="962017"/>
                  <a:pt x="3845699" y="960482"/>
                  <a:pt x="3805518" y="954742"/>
                </a:cubicBezTo>
                <a:cubicBezTo>
                  <a:pt x="3782892" y="951510"/>
                  <a:pt x="3760594" y="946252"/>
                  <a:pt x="3738282" y="941294"/>
                </a:cubicBezTo>
                <a:cubicBezTo>
                  <a:pt x="3720241" y="937285"/>
                  <a:pt x="3702945" y="928901"/>
                  <a:pt x="3684494" y="927847"/>
                </a:cubicBezTo>
                <a:cubicBezTo>
                  <a:pt x="3545695" y="919916"/>
                  <a:pt x="3406549" y="919957"/>
                  <a:pt x="3267635" y="914400"/>
                </a:cubicBezTo>
                <a:cubicBezTo>
                  <a:pt x="3182421" y="910991"/>
                  <a:pt x="3097306" y="905435"/>
                  <a:pt x="3012141" y="900953"/>
                </a:cubicBezTo>
                <a:cubicBezTo>
                  <a:pt x="2749937" y="906094"/>
                  <a:pt x="2451605" y="895708"/>
                  <a:pt x="2178424" y="927847"/>
                </a:cubicBezTo>
                <a:cubicBezTo>
                  <a:pt x="2138548" y="932538"/>
                  <a:pt x="2084175" y="942675"/>
                  <a:pt x="2043953" y="954742"/>
                </a:cubicBezTo>
                <a:cubicBezTo>
                  <a:pt x="2016800" y="962888"/>
                  <a:pt x="1991335" y="977627"/>
                  <a:pt x="1963271" y="981636"/>
                </a:cubicBezTo>
                <a:lnTo>
                  <a:pt x="1869141" y="995083"/>
                </a:lnTo>
                <a:cubicBezTo>
                  <a:pt x="1855694" y="999565"/>
                  <a:pt x="1841828" y="1002946"/>
                  <a:pt x="1828800" y="1008530"/>
                </a:cubicBezTo>
                <a:cubicBezTo>
                  <a:pt x="1810375" y="1016426"/>
                  <a:pt x="1794351" y="1030150"/>
                  <a:pt x="1775012" y="1035424"/>
                </a:cubicBezTo>
                <a:cubicBezTo>
                  <a:pt x="1727049" y="1048505"/>
                  <a:pt x="1542858" y="1059861"/>
                  <a:pt x="1519518" y="1062318"/>
                </a:cubicBezTo>
                <a:cubicBezTo>
                  <a:pt x="1492248" y="1065189"/>
                  <a:pt x="1375919" y="1082969"/>
                  <a:pt x="1344706" y="1089212"/>
                </a:cubicBezTo>
                <a:cubicBezTo>
                  <a:pt x="1326584" y="1092836"/>
                  <a:pt x="1308688" y="1097582"/>
                  <a:pt x="1290918" y="1102659"/>
                </a:cubicBezTo>
                <a:cubicBezTo>
                  <a:pt x="1237945" y="1117794"/>
                  <a:pt x="1257937" y="1118088"/>
                  <a:pt x="1196788" y="1129553"/>
                </a:cubicBezTo>
                <a:cubicBezTo>
                  <a:pt x="1143192" y="1139602"/>
                  <a:pt x="1088326" y="1143222"/>
                  <a:pt x="1035424" y="1156447"/>
                </a:cubicBezTo>
                <a:cubicBezTo>
                  <a:pt x="950886" y="1177581"/>
                  <a:pt x="999931" y="1167280"/>
                  <a:pt x="887506" y="1183342"/>
                </a:cubicBezTo>
                <a:cubicBezTo>
                  <a:pt x="703730" y="1174377"/>
                  <a:pt x="517668" y="1186695"/>
                  <a:pt x="336177" y="1156447"/>
                </a:cubicBezTo>
                <a:cubicBezTo>
                  <a:pt x="156582" y="1126515"/>
                  <a:pt x="227714" y="1142779"/>
                  <a:pt x="121024" y="1116106"/>
                </a:cubicBezTo>
                <a:cubicBezTo>
                  <a:pt x="107577" y="1107141"/>
                  <a:pt x="92110" y="1100640"/>
                  <a:pt x="80682" y="1089212"/>
                </a:cubicBezTo>
                <a:cubicBezTo>
                  <a:pt x="54615" y="1063145"/>
                  <a:pt x="51278" y="1041340"/>
                  <a:pt x="40341" y="1008530"/>
                </a:cubicBezTo>
                <a:cubicBezTo>
                  <a:pt x="35859" y="968189"/>
                  <a:pt x="29687" y="927999"/>
                  <a:pt x="26894" y="887506"/>
                </a:cubicBezTo>
                <a:cubicBezTo>
                  <a:pt x="3860" y="553509"/>
                  <a:pt x="33201" y="717334"/>
                  <a:pt x="0" y="551330"/>
                </a:cubicBezTo>
                <a:cubicBezTo>
                  <a:pt x="1627" y="541567"/>
                  <a:pt x="12181" y="452375"/>
                  <a:pt x="26894" y="430306"/>
                </a:cubicBezTo>
                <a:cubicBezTo>
                  <a:pt x="37443" y="414483"/>
                  <a:pt x="55061" y="404574"/>
                  <a:pt x="67235" y="389965"/>
                </a:cubicBezTo>
                <a:cubicBezTo>
                  <a:pt x="152042" y="288197"/>
                  <a:pt x="42786" y="400965"/>
                  <a:pt x="121024" y="322730"/>
                </a:cubicBezTo>
                <a:cubicBezTo>
                  <a:pt x="129989" y="295836"/>
                  <a:pt x="132193" y="265635"/>
                  <a:pt x="147918" y="242047"/>
                </a:cubicBezTo>
                <a:lnTo>
                  <a:pt x="161365" y="228600"/>
                </a:lnTo>
                <a:close/>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p:cNvSpPr txBox="1"/>
          <p:nvPr/>
        </p:nvSpPr>
        <p:spPr>
          <a:xfrm>
            <a:off x="2057400" y="2286000"/>
            <a:ext cx="956479" cy="489878"/>
          </a:xfrm>
          <a:prstGeom prst="rect">
            <a:avLst/>
          </a:prstGeom>
          <a:noFill/>
        </p:spPr>
        <p:txBody>
          <a:bodyPr wrap="square" rtlCol="0">
            <a:spAutoFit/>
          </a:bodyPr>
          <a:lstStyle/>
          <a:p>
            <a:pPr algn="ctr">
              <a:lnSpc>
                <a:spcPts val="1500"/>
              </a:lnSpc>
            </a:pPr>
            <a:r>
              <a:rPr lang="en-US" b="1" smtClean="0"/>
              <a:t>Public space 1</a:t>
            </a:r>
            <a:endParaRPr lang="en-US" b="1"/>
          </a:p>
        </p:txBody>
      </p:sp>
      <p:sp>
        <p:nvSpPr>
          <p:cNvPr id="153" name="TextBox 152"/>
          <p:cNvSpPr txBox="1"/>
          <p:nvPr/>
        </p:nvSpPr>
        <p:spPr>
          <a:xfrm>
            <a:off x="6858000" y="2362200"/>
            <a:ext cx="956479" cy="489878"/>
          </a:xfrm>
          <a:prstGeom prst="rect">
            <a:avLst/>
          </a:prstGeom>
          <a:noFill/>
        </p:spPr>
        <p:txBody>
          <a:bodyPr wrap="square" rtlCol="0">
            <a:spAutoFit/>
          </a:bodyPr>
          <a:lstStyle/>
          <a:p>
            <a:pPr algn="ctr">
              <a:lnSpc>
                <a:spcPts val="1500"/>
              </a:lnSpc>
            </a:pPr>
            <a:r>
              <a:rPr lang="en-US" b="1" smtClean="0"/>
              <a:t>Public space 2</a:t>
            </a:r>
            <a:endParaRPr lang="en-US" b="1"/>
          </a:p>
        </p:txBody>
      </p:sp>
      <p:cxnSp>
        <p:nvCxnSpPr>
          <p:cNvPr id="158" name="Straight Arrow Connector 157"/>
          <p:cNvCxnSpPr>
            <a:endCxn id="150" idx="89"/>
          </p:cNvCxnSpPr>
          <p:nvPr/>
        </p:nvCxnSpPr>
        <p:spPr>
          <a:xfrm rot="16200000" flipV="1">
            <a:off x="3509682" y="3890682"/>
            <a:ext cx="1824318" cy="452718"/>
          </a:xfrm>
          <a:prstGeom prst="straightConnector1">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67" name="TextBox 166"/>
          <p:cNvSpPr txBox="1"/>
          <p:nvPr/>
        </p:nvSpPr>
        <p:spPr>
          <a:xfrm>
            <a:off x="152400" y="2209800"/>
            <a:ext cx="1008418" cy="369332"/>
          </a:xfrm>
          <a:prstGeom prst="rect">
            <a:avLst/>
          </a:prstGeom>
          <a:noFill/>
        </p:spPr>
        <p:txBody>
          <a:bodyPr wrap="none" rtlCol="0">
            <a:spAutoFit/>
          </a:bodyPr>
          <a:lstStyle/>
          <a:p>
            <a:r>
              <a:rPr lang="en-US" b="1" smtClean="0">
                <a:solidFill>
                  <a:srgbClr val="00B0F0"/>
                </a:solidFill>
              </a:rPr>
              <a:t>Region 1</a:t>
            </a:r>
            <a:endParaRPr lang="en-US" b="1">
              <a:solidFill>
                <a:srgbClr val="00B0F0"/>
              </a:solidFill>
            </a:endParaRPr>
          </a:p>
        </p:txBody>
      </p:sp>
      <p:sp>
        <p:nvSpPr>
          <p:cNvPr id="168" name="TextBox 167"/>
          <p:cNvSpPr txBox="1"/>
          <p:nvPr/>
        </p:nvSpPr>
        <p:spPr>
          <a:xfrm>
            <a:off x="7924800" y="2133600"/>
            <a:ext cx="1008418" cy="369332"/>
          </a:xfrm>
          <a:prstGeom prst="rect">
            <a:avLst/>
          </a:prstGeom>
          <a:noFill/>
        </p:spPr>
        <p:txBody>
          <a:bodyPr wrap="none" rtlCol="0">
            <a:spAutoFit/>
          </a:bodyPr>
          <a:lstStyle/>
          <a:p>
            <a:r>
              <a:rPr lang="en-US" b="1" smtClean="0">
                <a:solidFill>
                  <a:srgbClr val="00B0F0"/>
                </a:solidFill>
              </a:rPr>
              <a:t>Region 2</a:t>
            </a:r>
            <a:endParaRPr lang="en-US" b="1">
              <a:solidFill>
                <a:srgbClr val="00B0F0"/>
              </a:solidFill>
            </a:endParaRPr>
          </a:p>
        </p:txBody>
      </p:sp>
      <p:pic>
        <p:nvPicPr>
          <p:cNvPr id="66" name="Picture 6"/>
          <p:cNvPicPr>
            <a:picLocks noChangeAspect="1" noChangeArrowheads="1"/>
          </p:cNvPicPr>
          <p:nvPr/>
        </p:nvPicPr>
        <p:blipFill>
          <a:blip r:embed="rId24" cstate="print"/>
          <a:srcRect/>
          <a:stretch>
            <a:fillRect/>
          </a:stretch>
        </p:blipFill>
        <p:spPr bwMode="auto">
          <a:xfrm>
            <a:off x="8077200" y="5410200"/>
            <a:ext cx="428318" cy="781050"/>
          </a:xfrm>
          <a:prstGeom prst="rect">
            <a:avLst/>
          </a:prstGeom>
          <a:noFill/>
          <a:ln w="9525">
            <a:noFill/>
            <a:miter lim="800000"/>
            <a:headEnd/>
            <a:tailEnd/>
          </a:ln>
        </p:spPr>
      </p:pic>
      <p:sp>
        <p:nvSpPr>
          <p:cNvPr id="67" name="TextBox 66"/>
          <p:cNvSpPr txBox="1"/>
          <p:nvPr/>
        </p:nvSpPr>
        <p:spPr>
          <a:xfrm>
            <a:off x="6629400" y="5867400"/>
            <a:ext cx="1403333" cy="369332"/>
          </a:xfrm>
          <a:prstGeom prst="rect">
            <a:avLst/>
          </a:prstGeom>
          <a:noFill/>
        </p:spPr>
        <p:txBody>
          <a:bodyPr wrap="none" rtlCol="0">
            <a:spAutoFit/>
          </a:bodyPr>
          <a:lstStyle/>
          <a:p>
            <a:pPr algn="r"/>
            <a:r>
              <a:rPr lang="en-US" b="1" smtClean="0">
                <a:solidFill>
                  <a:srgbClr val="FF0000"/>
                </a:solidFill>
              </a:rPr>
              <a:t>PSC terminal</a:t>
            </a:r>
            <a:endParaRPr lang="en-US" b="1">
              <a:solidFill>
                <a:srgbClr val="FF0000"/>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ts val="3000"/>
              </a:lnSpc>
            </a:pPr>
            <a:r>
              <a:rPr lang="en-US" altLang="ko-KR" sz="3200" b="1" i="1" dirty="0" smtClean="0">
                <a:solidFill>
                  <a:srgbClr val="FF0000"/>
                </a:solidFill>
              </a:rPr>
              <a:t>TYPES OF PERSONAL SPACES (4)</a:t>
            </a:r>
            <a:endParaRPr lang="en-US" sz="2000" dirty="0">
              <a:cs typeface="Times New Roman" pitchFamily="18" charset="0"/>
            </a:endParaRPr>
          </a:p>
        </p:txBody>
      </p:sp>
      <p:sp>
        <p:nvSpPr>
          <p:cNvPr id="9" name="TextBox 8"/>
          <p:cNvSpPr txBox="1"/>
          <p:nvPr/>
        </p:nvSpPr>
        <p:spPr>
          <a:xfrm>
            <a:off x="4114800" y="6406866"/>
            <a:ext cx="914400" cy="307777"/>
          </a:xfrm>
          <a:prstGeom prst="rect">
            <a:avLst/>
          </a:prstGeom>
          <a:noFill/>
        </p:spPr>
        <p:txBody>
          <a:bodyPr wrap="square" rtlCol="0">
            <a:spAutoFit/>
          </a:bodyPr>
          <a:lstStyle/>
          <a:p>
            <a:pPr algn="ctr"/>
            <a:r>
              <a:rPr lang="en-US" sz="1400" dirty="0" smtClean="0">
                <a:latin typeface="Times New Roman" pitchFamily="18" charset="0"/>
                <a:cs typeface="Times New Roman" pitchFamily="18" charset="0"/>
              </a:rPr>
              <a:t>Slide 16</a:t>
            </a:r>
            <a:endParaRPr lang="en-US" sz="1400" dirty="0">
              <a:latin typeface="Times New Roman" pitchFamily="18" charset="0"/>
              <a:cs typeface="Times New Roman" pitchFamily="18" charset="0"/>
            </a:endParaRPr>
          </a:p>
        </p:txBody>
      </p:sp>
      <p:grpSp>
        <p:nvGrpSpPr>
          <p:cNvPr id="36" name="그룹 94"/>
          <p:cNvGrpSpPr/>
          <p:nvPr/>
        </p:nvGrpSpPr>
        <p:grpSpPr>
          <a:xfrm>
            <a:off x="990600" y="2819400"/>
            <a:ext cx="2726160" cy="2743200"/>
            <a:chOff x="323528" y="2276864"/>
            <a:chExt cx="3744416" cy="3600408"/>
          </a:xfrm>
        </p:grpSpPr>
        <p:sp>
          <p:nvSpPr>
            <p:cNvPr id="60" name="타원 152"/>
            <p:cNvSpPr/>
            <p:nvPr/>
          </p:nvSpPr>
          <p:spPr bwMode="auto">
            <a:xfrm>
              <a:off x="546418" y="2390767"/>
              <a:ext cx="3510522" cy="3302941"/>
            </a:xfrm>
            <a:prstGeom prst="ellipse">
              <a:avLst/>
            </a:prstGeom>
            <a:solidFill>
              <a:schemeClr val="accent1">
                <a:lumMod val="20000"/>
                <a:lumOff val="8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itchFamily="18" charset="0"/>
              </a:endParaRPr>
            </a:p>
          </p:txBody>
        </p:sp>
        <p:pic>
          <p:nvPicPr>
            <p:cNvPr id="62" name="Picture 65"/>
            <p:cNvPicPr>
              <a:picLocks noChangeAspect="1" noChangeArrowheads="1"/>
            </p:cNvPicPr>
            <p:nvPr/>
          </p:nvPicPr>
          <p:blipFill>
            <a:blip r:embed="rId4" cstate="print">
              <a:clrChange>
                <a:clrFrom>
                  <a:srgbClr val="0068E8"/>
                </a:clrFrom>
                <a:clrTo>
                  <a:srgbClr val="0068E8">
                    <a:alpha val="0"/>
                  </a:srgbClr>
                </a:clrTo>
              </a:clrChange>
            </a:blip>
            <a:srcRect/>
            <a:stretch>
              <a:fillRect/>
            </a:stretch>
          </p:blipFill>
          <p:spPr bwMode="auto">
            <a:xfrm>
              <a:off x="2496708" y="3814448"/>
              <a:ext cx="255521" cy="455735"/>
            </a:xfrm>
            <a:prstGeom prst="rect">
              <a:avLst/>
            </a:prstGeom>
            <a:noFill/>
            <a:ln w="9525">
              <a:noFill/>
              <a:miter lim="800000"/>
              <a:headEnd/>
              <a:tailEnd/>
            </a:ln>
          </p:spPr>
        </p:pic>
        <p:grpSp>
          <p:nvGrpSpPr>
            <p:cNvPr id="38" name="Group 54"/>
            <p:cNvGrpSpPr>
              <a:grpSpLocks/>
            </p:cNvGrpSpPr>
            <p:nvPr/>
          </p:nvGrpSpPr>
          <p:grpSpPr bwMode="auto">
            <a:xfrm>
              <a:off x="1103644" y="5124235"/>
              <a:ext cx="780116" cy="513428"/>
              <a:chOff x="567" y="2391"/>
              <a:chExt cx="953" cy="585"/>
            </a:xfrm>
          </p:grpSpPr>
          <p:pic>
            <p:nvPicPr>
              <p:cNvPr id="80" name="Picture 3" descr="hd tv"/>
              <p:cNvPicPr>
                <a:picLocks noChangeAspect="1" noChangeArrowheads="1"/>
              </p:cNvPicPr>
              <p:nvPr/>
            </p:nvPicPr>
            <p:blipFill>
              <a:blip r:embed="rId5" cstate="print"/>
              <a:srcRect/>
              <a:stretch>
                <a:fillRect/>
              </a:stretch>
            </p:blipFill>
            <p:spPr bwMode="auto">
              <a:xfrm>
                <a:off x="567" y="2391"/>
                <a:ext cx="953" cy="585"/>
              </a:xfrm>
              <a:prstGeom prst="rect">
                <a:avLst/>
              </a:prstGeom>
              <a:noFill/>
              <a:ln w="9525">
                <a:noFill/>
                <a:miter lim="800000"/>
                <a:headEnd/>
                <a:tailEnd/>
              </a:ln>
            </p:spPr>
          </p:pic>
          <p:grpSp>
            <p:nvGrpSpPr>
              <p:cNvPr id="40" name="Group 56"/>
              <p:cNvGrpSpPr>
                <a:grpSpLocks/>
              </p:cNvGrpSpPr>
              <p:nvPr/>
            </p:nvGrpSpPr>
            <p:grpSpPr bwMode="auto">
              <a:xfrm>
                <a:off x="672" y="2432"/>
                <a:ext cx="744" cy="479"/>
                <a:chOff x="672" y="2428"/>
                <a:chExt cx="744" cy="479"/>
              </a:xfrm>
            </p:grpSpPr>
            <p:pic>
              <p:nvPicPr>
                <p:cNvPr id="82" name="Picture 20" descr="경쟁사_그냥"/>
                <p:cNvPicPr>
                  <a:picLocks noChangeAspect="1" noChangeArrowheads="1"/>
                </p:cNvPicPr>
                <p:nvPr/>
              </p:nvPicPr>
              <p:blipFill>
                <a:blip r:embed="rId6" cstate="print"/>
                <a:srcRect/>
                <a:stretch>
                  <a:fillRect/>
                </a:stretch>
              </p:blipFill>
              <p:spPr bwMode="auto">
                <a:xfrm rot="-152540">
                  <a:off x="692" y="2428"/>
                  <a:ext cx="724" cy="457"/>
                </a:xfrm>
                <a:prstGeom prst="rect">
                  <a:avLst/>
                </a:prstGeom>
                <a:noFill/>
                <a:ln w="9525">
                  <a:noFill/>
                  <a:miter lim="800000"/>
                  <a:headEnd/>
                  <a:tailEnd/>
                </a:ln>
              </p:spPr>
            </p:pic>
            <p:pic>
              <p:nvPicPr>
                <p:cNvPr id="83" name="Picture 21" descr="경쟁사인라인"/>
                <p:cNvPicPr>
                  <a:picLocks noChangeAspect="1" noChangeArrowheads="1"/>
                </p:cNvPicPr>
                <p:nvPr/>
              </p:nvPicPr>
              <p:blipFill>
                <a:blip r:embed="rId7" cstate="print"/>
                <a:srcRect/>
                <a:stretch>
                  <a:fillRect/>
                </a:stretch>
              </p:blipFill>
              <p:spPr bwMode="auto">
                <a:xfrm rot="-163579">
                  <a:off x="672" y="2706"/>
                  <a:ext cx="227" cy="201"/>
                </a:xfrm>
                <a:prstGeom prst="rect">
                  <a:avLst/>
                </a:prstGeom>
                <a:noFill/>
                <a:ln w="9525">
                  <a:noFill/>
                  <a:miter lim="800000"/>
                  <a:headEnd/>
                  <a:tailEnd/>
                </a:ln>
              </p:spPr>
            </p:pic>
          </p:grpSp>
        </p:grpSp>
        <p:pic>
          <p:nvPicPr>
            <p:cNvPr id="64" name="Picture 12" descr="audio"/>
            <p:cNvPicPr>
              <a:picLocks noChangeAspect="1" noChangeArrowheads="1"/>
            </p:cNvPicPr>
            <p:nvPr/>
          </p:nvPicPr>
          <p:blipFill>
            <a:blip r:embed="rId8" cstate="print"/>
            <a:srcRect/>
            <a:stretch>
              <a:fillRect/>
            </a:stretch>
          </p:blipFill>
          <p:spPr bwMode="auto">
            <a:xfrm>
              <a:off x="2552431" y="5124235"/>
              <a:ext cx="780116" cy="753037"/>
            </a:xfrm>
            <a:prstGeom prst="rect">
              <a:avLst/>
            </a:prstGeom>
            <a:noFill/>
            <a:ln w="9525">
              <a:noFill/>
              <a:miter lim="800000"/>
              <a:headEnd/>
              <a:tailEnd/>
            </a:ln>
          </p:spPr>
        </p:pic>
        <p:pic>
          <p:nvPicPr>
            <p:cNvPr id="66" name="Picture 24" descr="douche"/>
            <p:cNvPicPr>
              <a:picLocks noChangeAspect="1" noChangeArrowheads="1"/>
            </p:cNvPicPr>
            <p:nvPr/>
          </p:nvPicPr>
          <p:blipFill>
            <a:blip r:embed="rId9" cstate="print"/>
            <a:srcRect/>
            <a:stretch>
              <a:fillRect/>
            </a:stretch>
          </p:blipFill>
          <p:spPr bwMode="auto">
            <a:xfrm>
              <a:off x="323528" y="4383920"/>
              <a:ext cx="668413" cy="512525"/>
            </a:xfrm>
            <a:prstGeom prst="rect">
              <a:avLst/>
            </a:prstGeom>
            <a:noFill/>
          </p:spPr>
        </p:pic>
        <p:pic>
          <p:nvPicPr>
            <p:cNvPr id="67" name="Picture 25" descr="radiateur"/>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899592" y="2348880"/>
              <a:ext cx="612948" cy="731080"/>
            </a:xfrm>
            <a:prstGeom prst="rect">
              <a:avLst/>
            </a:prstGeom>
            <a:noFill/>
          </p:spPr>
        </p:pic>
        <p:pic>
          <p:nvPicPr>
            <p:cNvPr id="68" name="Picture 39" descr="weekly_digital_timer_IP20"/>
            <p:cNvPicPr>
              <a:picLocks noChangeAspect="1" noChangeArrowheads="1"/>
            </p:cNvPicPr>
            <p:nvPr/>
          </p:nvPicPr>
          <p:blipFill>
            <a:blip r:embed="rId11" cstate="print"/>
            <a:srcRect/>
            <a:stretch>
              <a:fillRect/>
            </a:stretch>
          </p:blipFill>
          <p:spPr bwMode="auto">
            <a:xfrm>
              <a:off x="2987824" y="2348880"/>
              <a:ext cx="375212" cy="626420"/>
            </a:xfrm>
            <a:prstGeom prst="rect">
              <a:avLst/>
            </a:prstGeom>
            <a:noFill/>
          </p:spPr>
        </p:pic>
        <p:grpSp>
          <p:nvGrpSpPr>
            <p:cNvPr id="44" name="Group 5"/>
            <p:cNvGrpSpPr>
              <a:grpSpLocks/>
            </p:cNvGrpSpPr>
            <p:nvPr/>
          </p:nvGrpSpPr>
          <p:grpSpPr bwMode="auto">
            <a:xfrm>
              <a:off x="2123728" y="2276864"/>
              <a:ext cx="303431" cy="341486"/>
              <a:chOff x="3667" y="2523"/>
              <a:chExt cx="247" cy="317"/>
            </a:xfrm>
          </p:grpSpPr>
          <p:sp>
            <p:nvSpPr>
              <p:cNvPr id="78" name="Rectangle 6"/>
              <p:cNvSpPr>
                <a:spLocks noChangeArrowheads="1"/>
              </p:cNvSpPr>
              <p:nvPr/>
            </p:nvSpPr>
            <p:spPr bwMode="gray">
              <a:xfrm>
                <a:off x="3742" y="2561"/>
                <a:ext cx="172" cy="172"/>
              </a:xfrm>
              <a:prstGeom prst="rect">
                <a:avLst/>
              </a:prstGeom>
              <a:noFill/>
              <a:ln w="9525">
                <a:noFill/>
                <a:miter lim="800000"/>
                <a:headEnd/>
                <a:tailEnd/>
              </a:ln>
              <a:effectLst/>
            </p:spPr>
            <p:txBody>
              <a:bodyPr wrap="none" lIns="0" tIns="0" rIns="0" bIns="0">
                <a:spAutoFit/>
              </a:bodyPr>
              <a:lstStyle/>
              <a:p>
                <a:pPr marL="381000" indent="-381000">
                  <a:buFont typeface="Wingdings" pitchFamily="2" charset="2"/>
                  <a:buNone/>
                  <a:tabLst>
                    <a:tab pos="3946525" algn="l"/>
                  </a:tabLst>
                </a:pPr>
                <a:r>
                  <a:rPr lang="en-GB" sz="1800">
                    <a:solidFill>
                      <a:srgbClr val="808080"/>
                    </a:solidFill>
                  </a:rPr>
                  <a:t>°C</a:t>
                </a:r>
              </a:p>
            </p:txBody>
          </p:sp>
          <p:pic>
            <p:nvPicPr>
              <p:cNvPr id="79" name="Picture 7" descr="744px-ThermometerSymbol"/>
              <p:cNvPicPr>
                <a:picLocks noChangeAspect="1" noChangeArrowheads="1"/>
              </p:cNvPicPr>
              <p:nvPr/>
            </p:nvPicPr>
            <p:blipFill>
              <a:blip r:embed="rId12" cstate="print"/>
              <a:srcRect l="43907" t="21152" r="48991" b="24046"/>
              <a:stretch>
                <a:fillRect/>
              </a:stretch>
            </p:blipFill>
            <p:spPr bwMode="auto">
              <a:xfrm>
                <a:off x="3667" y="2523"/>
                <a:ext cx="118" cy="317"/>
              </a:xfrm>
              <a:prstGeom prst="rect">
                <a:avLst/>
              </a:prstGeom>
              <a:noFill/>
            </p:spPr>
          </p:pic>
        </p:grpSp>
        <p:pic>
          <p:nvPicPr>
            <p:cNvPr id="70" name="Picture 8" descr="helice-pour-bateaux-3-pales-49131"/>
            <p:cNvPicPr>
              <a:picLocks noChangeAspect="1" noChangeArrowheads="1"/>
            </p:cNvPicPr>
            <p:nvPr/>
          </p:nvPicPr>
          <p:blipFill>
            <a:blip r:embed="rId13" cstate="print">
              <a:clrChange>
                <a:clrFrom>
                  <a:srgbClr val="FFFFFF"/>
                </a:clrFrom>
                <a:clrTo>
                  <a:srgbClr val="FFFFFF">
                    <a:alpha val="0"/>
                  </a:srgbClr>
                </a:clrTo>
              </a:clrChange>
              <a:lum bright="-20000"/>
              <a:grayscl/>
            </a:blip>
            <a:srcRect/>
            <a:stretch>
              <a:fillRect/>
            </a:stretch>
          </p:blipFill>
          <p:spPr bwMode="auto">
            <a:xfrm>
              <a:off x="395536" y="3429000"/>
              <a:ext cx="678960" cy="569473"/>
            </a:xfrm>
            <a:prstGeom prst="rect">
              <a:avLst/>
            </a:prstGeom>
            <a:noFill/>
            <a:ln w="9525">
              <a:noFill/>
              <a:miter lim="800000"/>
              <a:headEnd/>
              <a:tailEnd/>
            </a:ln>
          </p:spPr>
        </p:pic>
        <p:graphicFrame>
          <p:nvGraphicFramePr>
            <p:cNvPr id="71" name="Object 2"/>
            <p:cNvGraphicFramePr>
              <a:graphicFrameLocks noChangeAspect="1"/>
            </p:cNvGraphicFramePr>
            <p:nvPr/>
          </p:nvGraphicFramePr>
          <p:xfrm>
            <a:off x="3499714" y="4326973"/>
            <a:ext cx="557225" cy="569472"/>
          </p:xfrm>
          <a:graphic>
            <a:graphicData uri="http://schemas.openxmlformats.org/presentationml/2006/ole">
              <p:oleObj spid="_x0000_s544772" name="Photo Editor Photo" r:id="rId14" imgW="2381582" imgH="2381582" progId="">
                <p:embed/>
              </p:oleObj>
            </a:graphicData>
          </a:graphic>
        </p:graphicFrame>
        <p:pic>
          <p:nvPicPr>
            <p:cNvPr id="72" name="Picture 27"/>
            <p:cNvPicPr>
              <a:picLocks noChangeAspect="1" noChangeArrowheads="1"/>
            </p:cNvPicPr>
            <p:nvPr/>
          </p:nvPicPr>
          <p:blipFill>
            <a:blip r:embed="rId15" cstate="print"/>
            <a:srcRect t="4359" r="-682" b="3391"/>
            <a:stretch>
              <a:fillRect/>
            </a:stretch>
          </p:blipFill>
          <p:spPr bwMode="auto">
            <a:xfrm>
              <a:off x="3722605" y="3188028"/>
              <a:ext cx="345339" cy="569473"/>
            </a:xfrm>
            <a:prstGeom prst="rect">
              <a:avLst/>
            </a:prstGeom>
            <a:noFill/>
            <a:ln w="9525">
              <a:noFill/>
              <a:miter lim="800000"/>
              <a:headEnd/>
              <a:tailEnd/>
            </a:ln>
            <a:effectLst>
              <a:outerShdw dist="107763" dir="2700000" algn="ctr" rotWithShape="0">
                <a:schemeClr val="bg2"/>
              </a:outerShdw>
            </a:effectLst>
          </p:spPr>
        </p:pic>
        <p:grpSp>
          <p:nvGrpSpPr>
            <p:cNvPr id="48" name="Group 55"/>
            <p:cNvGrpSpPr>
              <a:grpSpLocks/>
            </p:cNvGrpSpPr>
            <p:nvPr/>
          </p:nvGrpSpPr>
          <p:grpSpPr bwMode="auto">
            <a:xfrm flipH="1">
              <a:off x="1518429" y="4042237"/>
              <a:ext cx="501503" cy="738316"/>
              <a:chOff x="1199" y="1842"/>
              <a:chExt cx="960" cy="1478"/>
            </a:xfrm>
          </p:grpSpPr>
          <p:pic>
            <p:nvPicPr>
              <p:cNvPr id="75" name="Picture 56" descr="gvp4000i_2"/>
              <p:cNvPicPr>
                <a:picLocks noChangeAspect="1" noChangeArrowheads="1"/>
              </p:cNvPicPr>
              <p:nvPr/>
            </p:nvPicPr>
            <p:blipFill>
              <a:blip r:embed="rId16" cstate="print"/>
              <a:srcRect/>
              <a:stretch>
                <a:fillRect/>
              </a:stretch>
            </p:blipFill>
            <p:spPr bwMode="auto">
              <a:xfrm>
                <a:off x="1199" y="2408"/>
                <a:ext cx="960" cy="912"/>
              </a:xfrm>
              <a:prstGeom prst="rect">
                <a:avLst/>
              </a:prstGeom>
              <a:noFill/>
              <a:ln w="9525">
                <a:noFill/>
                <a:miter lim="800000"/>
                <a:headEnd/>
                <a:tailEnd/>
              </a:ln>
            </p:spPr>
          </p:pic>
          <p:pic>
            <p:nvPicPr>
              <p:cNvPr id="76" name="Picture 57" descr="ism-scap-05(s)"/>
              <p:cNvPicPr>
                <a:picLocks noChangeAspect="1" noChangeArrowheads="1"/>
              </p:cNvPicPr>
              <p:nvPr/>
            </p:nvPicPr>
            <p:blipFill>
              <a:blip r:embed="rId17" cstate="print"/>
              <a:srcRect/>
              <a:stretch>
                <a:fillRect/>
              </a:stretch>
            </p:blipFill>
            <p:spPr bwMode="auto">
              <a:xfrm>
                <a:off x="1445" y="1842"/>
                <a:ext cx="87" cy="435"/>
              </a:xfrm>
              <a:prstGeom prst="rect">
                <a:avLst/>
              </a:prstGeom>
              <a:noFill/>
              <a:ln w="9525">
                <a:noFill/>
                <a:miter lim="800000"/>
                <a:headEnd/>
                <a:tailEnd/>
              </a:ln>
            </p:spPr>
          </p:pic>
          <p:pic>
            <p:nvPicPr>
              <p:cNvPr id="77" name="Picture 58" descr="ism-scap-05(s)"/>
              <p:cNvPicPr>
                <a:picLocks noChangeAspect="1" noChangeArrowheads="1"/>
              </p:cNvPicPr>
              <p:nvPr/>
            </p:nvPicPr>
            <p:blipFill>
              <a:blip r:embed="rId18" cstate="print"/>
              <a:srcRect/>
              <a:stretch>
                <a:fillRect/>
              </a:stretch>
            </p:blipFill>
            <p:spPr bwMode="auto">
              <a:xfrm>
                <a:off x="1906" y="1925"/>
                <a:ext cx="87" cy="435"/>
              </a:xfrm>
              <a:prstGeom prst="rect">
                <a:avLst/>
              </a:prstGeom>
              <a:noFill/>
              <a:ln w="9525">
                <a:noFill/>
                <a:miter lim="800000"/>
                <a:headEnd/>
                <a:tailEnd/>
              </a:ln>
            </p:spPr>
          </p:pic>
        </p:grpSp>
      </p:grpSp>
      <p:grpSp>
        <p:nvGrpSpPr>
          <p:cNvPr id="49" name="그룹 94"/>
          <p:cNvGrpSpPr/>
          <p:nvPr/>
        </p:nvGrpSpPr>
        <p:grpSpPr>
          <a:xfrm>
            <a:off x="3402360" y="2891408"/>
            <a:ext cx="2617440" cy="2442592"/>
            <a:chOff x="323528" y="2276864"/>
            <a:chExt cx="3744416" cy="3600408"/>
          </a:xfrm>
        </p:grpSpPr>
        <p:sp>
          <p:nvSpPr>
            <p:cNvPr id="85" name="타원 177"/>
            <p:cNvSpPr/>
            <p:nvPr/>
          </p:nvSpPr>
          <p:spPr bwMode="auto">
            <a:xfrm>
              <a:off x="546418" y="2390767"/>
              <a:ext cx="3510522" cy="3302941"/>
            </a:xfrm>
            <a:prstGeom prst="ellipse">
              <a:avLst/>
            </a:prstGeom>
            <a:solidFill>
              <a:schemeClr val="accent1">
                <a:lumMod val="20000"/>
                <a:lumOff val="8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itchFamily="18" charset="0"/>
              </a:endParaRPr>
            </a:p>
          </p:txBody>
        </p:sp>
        <p:sp>
          <p:nvSpPr>
            <p:cNvPr id="86" name="타원 178"/>
            <p:cNvSpPr/>
            <p:nvPr/>
          </p:nvSpPr>
          <p:spPr bwMode="auto">
            <a:xfrm>
              <a:off x="1772315" y="3415817"/>
              <a:ext cx="1003006" cy="1025051"/>
            </a:xfrm>
            <a:prstGeom prst="ellipse">
              <a:avLst/>
            </a:prstGeom>
            <a:solidFill>
              <a:schemeClr val="accent1">
                <a:lumMod val="60000"/>
                <a:lumOff val="4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itchFamily="18" charset="0"/>
              </a:endParaRPr>
            </a:p>
          </p:txBody>
        </p:sp>
        <p:pic>
          <p:nvPicPr>
            <p:cNvPr id="87" name="Picture 65"/>
            <p:cNvPicPr>
              <a:picLocks noChangeAspect="1" noChangeArrowheads="1"/>
            </p:cNvPicPr>
            <p:nvPr/>
          </p:nvPicPr>
          <p:blipFill>
            <a:blip r:embed="rId4" cstate="print">
              <a:clrChange>
                <a:clrFrom>
                  <a:srgbClr val="0068E8"/>
                </a:clrFrom>
                <a:clrTo>
                  <a:srgbClr val="0068E8">
                    <a:alpha val="0"/>
                  </a:srgbClr>
                </a:clrTo>
              </a:clrChange>
            </a:blip>
            <a:srcRect/>
            <a:stretch>
              <a:fillRect/>
            </a:stretch>
          </p:blipFill>
          <p:spPr bwMode="auto">
            <a:xfrm>
              <a:off x="2496708" y="3814448"/>
              <a:ext cx="255521" cy="455735"/>
            </a:xfrm>
            <a:prstGeom prst="rect">
              <a:avLst/>
            </a:prstGeom>
            <a:noFill/>
            <a:ln w="9525">
              <a:noFill/>
              <a:miter lim="800000"/>
              <a:headEnd/>
              <a:tailEnd/>
            </a:ln>
          </p:spPr>
        </p:pic>
        <p:grpSp>
          <p:nvGrpSpPr>
            <p:cNvPr id="56" name="Group 54"/>
            <p:cNvGrpSpPr>
              <a:grpSpLocks/>
            </p:cNvGrpSpPr>
            <p:nvPr/>
          </p:nvGrpSpPr>
          <p:grpSpPr bwMode="auto">
            <a:xfrm>
              <a:off x="1103644" y="5124235"/>
              <a:ext cx="780116" cy="513428"/>
              <a:chOff x="567" y="2391"/>
              <a:chExt cx="953" cy="585"/>
            </a:xfrm>
          </p:grpSpPr>
          <p:pic>
            <p:nvPicPr>
              <p:cNvPr id="105" name="Picture 3" descr="hd tv"/>
              <p:cNvPicPr>
                <a:picLocks noChangeAspect="1" noChangeArrowheads="1"/>
              </p:cNvPicPr>
              <p:nvPr/>
            </p:nvPicPr>
            <p:blipFill>
              <a:blip r:embed="rId5" cstate="print"/>
              <a:srcRect/>
              <a:stretch>
                <a:fillRect/>
              </a:stretch>
            </p:blipFill>
            <p:spPr bwMode="auto">
              <a:xfrm>
                <a:off x="567" y="2391"/>
                <a:ext cx="953" cy="585"/>
              </a:xfrm>
              <a:prstGeom prst="rect">
                <a:avLst/>
              </a:prstGeom>
              <a:noFill/>
              <a:ln w="9525">
                <a:noFill/>
                <a:miter lim="800000"/>
                <a:headEnd/>
                <a:tailEnd/>
              </a:ln>
            </p:spPr>
          </p:pic>
          <p:grpSp>
            <p:nvGrpSpPr>
              <p:cNvPr id="59" name="Group 56"/>
              <p:cNvGrpSpPr>
                <a:grpSpLocks/>
              </p:cNvGrpSpPr>
              <p:nvPr/>
            </p:nvGrpSpPr>
            <p:grpSpPr bwMode="auto">
              <a:xfrm>
                <a:off x="672" y="2432"/>
                <a:ext cx="744" cy="479"/>
                <a:chOff x="672" y="2428"/>
                <a:chExt cx="744" cy="479"/>
              </a:xfrm>
            </p:grpSpPr>
            <p:pic>
              <p:nvPicPr>
                <p:cNvPr id="107" name="Picture 20" descr="경쟁사_그냥"/>
                <p:cNvPicPr>
                  <a:picLocks noChangeAspect="1" noChangeArrowheads="1"/>
                </p:cNvPicPr>
                <p:nvPr/>
              </p:nvPicPr>
              <p:blipFill>
                <a:blip r:embed="rId6" cstate="print"/>
                <a:srcRect/>
                <a:stretch>
                  <a:fillRect/>
                </a:stretch>
              </p:blipFill>
              <p:spPr bwMode="auto">
                <a:xfrm rot="-152540">
                  <a:off x="692" y="2428"/>
                  <a:ext cx="724" cy="457"/>
                </a:xfrm>
                <a:prstGeom prst="rect">
                  <a:avLst/>
                </a:prstGeom>
                <a:noFill/>
                <a:ln w="9525">
                  <a:noFill/>
                  <a:miter lim="800000"/>
                  <a:headEnd/>
                  <a:tailEnd/>
                </a:ln>
              </p:spPr>
            </p:pic>
            <p:pic>
              <p:nvPicPr>
                <p:cNvPr id="108" name="Picture 21" descr="경쟁사인라인"/>
                <p:cNvPicPr>
                  <a:picLocks noChangeAspect="1" noChangeArrowheads="1"/>
                </p:cNvPicPr>
                <p:nvPr/>
              </p:nvPicPr>
              <p:blipFill>
                <a:blip r:embed="rId7" cstate="print"/>
                <a:srcRect/>
                <a:stretch>
                  <a:fillRect/>
                </a:stretch>
              </p:blipFill>
              <p:spPr bwMode="auto">
                <a:xfrm rot="-163579">
                  <a:off x="672" y="2706"/>
                  <a:ext cx="227" cy="201"/>
                </a:xfrm>
                <a:prstGeom prst="rect">
                  <a:avLst/>
                </a:prstGeom>
                <a:noFill/>
                <a:ln w="9525">
                  <a:noFill/>
                  <a:miter lim="800000"/>
                  <a:headEnd/>
                  <a:tailEnd/>
                </a:ln>
              </p:spPr>
            </p:pic>
          </p:grpSp>
        </p:grpSp>
        <p:pic>
          <p:nvPicPr>
            <p:cNvPr id="89" name="Picture 12" descr="audio"/>
            <p:cNvPicPr>
              <a:picLocks noChangeAspect="1" noChangeArrowheads="1"/>
            </p:cNvPicPr>
            <p:nvPr/>
          </p:nvPicPr>
          <p:blipFill>
            <a:blip r:embed="rId8" cstate="print"/>
            <a:srcRect/>
            <a:stretch>
              <a:fillRect/>
            </a:stretch>
          </p:blipFill>
          <p:spPr bwMode="auto">
            <a:xfrm>
              <a:off x="2552431" y="5124235"/>
              <a:ext cx="780116" cy="753037"/>
            </a:xfrm>
            <a:prstGeom prst="rect">
              <a:avLst/>
            </a:prstGeom>
            <a:noFill/>
            <a:ln w="9525">
              <a:noFill/>
              <a:miter lim="800000"/>
              <a:headEnd/>
              <a:tailEnd/>
            </a:ln>
          </p:spPr>
        </p:pic>
        <p:pic>
          <p:nvPicPr>
            <p:cNvPr id="90" name="Picture 19" descr="j0228120[1]"/>
            <p:cNvPicPr>
              <a:picLocks noChangeAspect="1" noChangeArrowheads="1"/>
            </p:cNvPicPr>
            <p:nvPr/>
          </p:nvPicPr>
          <p:blipFill>
            <a:blip r:embed="rId19" cstate="print"/>
            <a:srcRect/>
            <a:stretch>
              <a:fillRect/>
            </a:stretch>
          </p:blipFill>
          <p:spPr bwMode="auto">
            <a:xfrm>
              <a:off x="2234603" y="3643606"/>
              <a:ext cx="206383" cy="568727"/>
            </a:xfrm>
            <a:prstGeom prst="rect">
              <a:avLst/>
            </a:prstGeom>
            <a:noFill/>
            <a:ln w="9525">
              <a:noFill/>
              <a:miter lim="800000"/>
              <a:headEnd/>
              <a:tailEnd/>
            </a:ln>
          </p:spPr>
        </p:pic>
        <p:pic>
          <p:nvPicPr>
            <p:cNvPr id="91" name="Picture 24" descr="douche"/>
            <p:cNvPicPr>
              <a:picLocks noChangeAspect="1" noChangeArrowheads="1"/>
            </p:cNvPicPr>
            <p:nvPr/>
          </p:nvPicPr>
          <p:blipFill>
            <a:blip r:embed="rId9" cstate="print"/>
            <a:srcRect/>
            <a:stretch>
              <a:fillRect/>
            </a:stretch>
          </p:blipFill>
          <p:spPr bwMode="auto">
            <a:xfrm>
              <a:off x="323528" y="4383920"/>
              <a:ext cx="668413" cy="512525"/>
            </a:xfrm>
            <a:prstGeom prst="rect">
              <a:avLst/>
            </a:prstGeom>
            <a:noFill/>
          </p:spPr>
        </p:pic>
        <p:pic>
          <p:nvPicPr>
            <p:cNvPr id="92" name="Picture 25" descr="radiateur"/>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899592" y="2348880"/>
              <a:ext cx="612948" cy="731080"/>
            </a:xfrm>
            <a:prstGeom prst="rect">
              <a:avLst/>
            </a:prstGeom>
            <a:noFill/>
          </p:spPr>
        </p:pic>
        <p:pic>
          <p:nvPicPr>
            <p:cNvPr id="93" name="Picture 39" descr="weekly_digital_timer_IP20"/>
            <p:cNvPicPr>
              <a:picLocks noChangeAspect="1" noChangeArrowheads="1"/>
            </p:cNvPicPr>
            <p:nvPr/>
          </p:nvPicPr>
          <p:blipFill>
            <a:blip r:embed="rId11" cstate="print"/>
            <a:srcRect/>
            <a:stretch>
              <a:fillRect/>
            </a:stretch>
          </p:blipFill>
          <p:spPr bwMode="auto">
            <a:xfrm>
              <a:off x="2987824" y="2348880"/>
              <a:ext cx="375212" cy="626420"/>
            </a:xfrm>
            <a:prstGeom prst="rect">
              <a:avLst/>
            </a:prstGeom>
            <a:noFill/>
          </p:spPr>
        </p:pic>
        <p:grpSp>
          <p:nvGrpSpPr>
            <p:cNvPr id="61" name="Group 5"/>
            <p:cNvGrpSpPr>
              <a:grpSpLocks/>
            </p:cNvGrpSpPr>
            <p:nvPr/>
          </p:nvGrpSpPr>
          <p:grpSpPr bwMode="auto">
            <a:xfrm>
              <a:off x="2123728" y="2276864"/>
              <a:ext cx="303431" cy="341486"/>
              <a:chOff x="3667" y="2523"/>
              <a:chExt cx="247" cy="317"/>
            </a:xfrm>
          </p:grpSpPr>
          <p:sp>
            <p:nvSpPr>
              <p:cNvPr id="103" name="Rectangle 6"/>
              <p:cNvSpPr>
                <a:spLocks noChangeArrowheads="1"/>
              </p:cNvSpPr>
              <p:nvPr/>
            </p:nvSpPr>
            <p:spPr bwMode="gray">
              <a:xfrm>
                <a:off x="3742" y="2561"/>
                <a:ext cx="172" cy="172"/>
              </a:xfrm>
              <a:prstGeom prst="rect">
                <a:avLst/>
              </a:prstGeom>
              <a:noFill/>
              <a:ln w="9525">
                <a:noFill/>
                <a:miter lim="800000"/>
                <a:headEnd/>
                <a:tailEnd/>
              </a:ln>
              <a:effectLst/>
            </p:spPr>
            <p:txBody>
              <a:bodyPr wrap="none" lIns="0" tIns="0" rIns="0" bIns="0">
                <a:spAutoFit/>
              </a:bodyPr>
              <a:lstStyle/>
              <a:p>
                <a:pPr marL="381000" indent="-381000">
                  <a:buFont typeface="Wingdings" pitchFamily="2" charset="2"/>
                  <a:buNone/>
                  <a:tabLst>
                    <a:tab pos="3946525" algn="l"/>
                  </a:tabLst>
                </a:pPr>
                <a:r>
                  <a:rPr lang="en-GB" sz="1800">
                    <a:solidFill>
                      <a:srgbClr val="808080"/>
                    </a:solidFill>
                  </a:rPr>
                  <a:t>°C</a:t>
                </a:r>
              </a:p>
            </p:txBody>
          </p:sp>
          <p:pic>
            <p:nvPicPr>
              <p:cNvPr id="104" name="Picture 7" descr="744px-ThermometerSymbol"/>
              <p:cNvPicPr>
                <a:picLocks noChangeAspect="1" noChangeArrowheads="1"/>
              </p:cNvPicPr>
              <p:nvPr/>
            </p:nvPicPr>
            <p:blipFill>
              <a:blip r:embed="rId12" cstate="print"/>
              <a:srcRect l="43907" t="21152" r="48991" b="24046"/>
              <a:stretch>
                <a:fillRect/>
              </a:stretch>
            </p:blipFill>
            <p:spPr bwMode="auto">
              <a:xfrm>
                <a:off x="3667" y="2523"/>
                <a:ext cx="118" cy="317"/>
              </a:xfrm>
              <a:prstGeom prst="rect">
                <a:avLst/>
              </a:prstGeom>
              <a:noFill/>
            </p:spPr>
          </p:pic>
        </p:grpSp>
        <p:pic>
          <p:nvPicPr>
            <p:cNvPr id="95" name="Picture 8" descr="helice-pour-bateaux-3-pales-49131"/>
            <p:cNvPicPr>
              <a:picLocks noChangeAspect="1" noChangeArrowheads="1"/>
            </p:cNvPicPr>
            <p:nvPr/>
          </p:nvPicPr>
          <p:blipFill>
            <a:blip r:embed="rId13" cstate="print">
              <a:clrChange>
                <a:clrFrom>
                  <a:srgbClr val="FFFFFF"/>
                </a:clrFrom>
                <a:clrTo>
                  <a:srgbClr val="FFFFFF">
                    <a:alpha val="0"/>
                  </a:srgbClr>
                </a:clrTo>
              </a:clrChange>
              <a:lum bright="-20000"/>
              <a:grayscl/>
            </a:blip>
            <a:srcRect/>
            <a:stretch>
              <a:fillRect/>
            </a:stretch>
          </p:blipFill>
          <p:spPr bwMode="auto">
            <a:xfrm>
              <a:off x="395536" y="3429000"/>
              <a:ext cx="678960" cy="569473"/>
            </a:xfrm>
            <a:prstGeom prst="rect">
              <a:avLst/>
            </a:prstGeom>
            <a:noFill/>
            <a:ln w="9525">
              <a:noFill/>
              <a:miter lim="800000"/>
              <a:headEnd/>
              <a:tailEnd/>
            </a:ln>
          </p:spPr>
        </p:pic>
        <p:graphicFrame>
          <p:nvGraphicFramePr>
            <p:cNvPr id="96" name="Object 2"/>
            <p:cNvGraphicFramePr>
              <a:graphicFrameLocks noChangeAspect="1"/>
            </p:cNvGraphicFramePr>
            <p:nvPr/>
          </p:nvGraphicFramePr>
          <p:xfrm>
            <a:off x="3499714" y="4326973"/>
            <a:ext cx="557225" cy="569472"/>
          </p:xfrm>
          <a:graphic>
            <a:graphicData uri="http://schemas.openxmlformats.org/presentationml/2006/ole">
              <p:oleObj spid="_x0000_s544773" name="Photo Editor Photo" r:id="rId20" imgW="2381582" imgH="2381582" progId="">
                <p:embed/>
              </p:oleObj>
            </a:graphicData>
          </a:graphic>
        </p:graphicFrame>
        <p:pic>
          <p:nvPicPr>
            <p:cNvPr id="97" name="Picture 27"/>
            <p:cNvPicPr>
              <a:picLocks noChangeAspect="1" noChangeArrowheads="1"/>
            </p:cNvPicPr>
            <p:nvPr/>
          </p:nvPicPr>
          <p:blipFill>
            <a:blip r:embed="rId15" cstate="print"/>
            <a:srcRect t="4359" r="-682" b="3391"/>
            <a:stretch>
              <a:fillRect/>
            </a:stretch>
          </p:blipFill>
          <p:spPr bwMode="auto">
            <a:xfrm>
              <a:off x="3722605" y="3188028"/>
              <a:ext cx="345339" cy="569473"/>
            </a:xfrm>
            <a:prstGeom prst="rect">
              <a:avLst/>
            </a:prstGeom>
            <a:noFill/>
            <a:ln w="9525">
              <a:noFill/>
              <a:miter lim="800000"/>
              <a:headEnd/>
              <a:tailEnd/>
            </a:ln>
            <a:effectLst>
              <a:outerShdw dist="107763" dir="2700000" algn="ctr" rotWithShape="0">
                <a:schemeClr val="bg2"/>
              </a:outerShdw>
            </a:effectLst>
          </p:spPr>
        </p:pic>
        <p:grpSp>
          <p:nvGrpSpPr>
            <p:cNvPr id="63" name="Group 55"/>
            <p:cNvGrpSpPr>
              <a:grpSpLocks/>
            </p:cNvGrpSpPr>
            <p:nvPr/>
          </p:nvGrpSpPr>
          <p:grpSpPr bwMode="auto">
            <a:xfrm flipH="1">
              <a:off x="1605147" y="4042238"/>
              <a:ext cx="603371" cy="623423"/>
              <a:chOff x="838" y="1842"/>
              <a:chExt cx="1155" cy="1248"/>
            </a:xfrm>
          </p:grpSpPr>
          <p:pic>
            <p:nvPicPr>
              <p:cNvPr id="100" name="Picture 56" descr="gvp4000i_2"/>
              <p:cNvPicPr>
                <a:picLocks noChangeAspect="1" noChangeArrowheads="1"/>
              </p:cNvPicPr>
              <p:nvPr/>
            </p:nvPicPr>
            <p:blipFill>
              <a:blip r:embed="rId16" cstate="print"/>
              <a:srcRect/>
              <a:stretch>
                <a:fillRect/>
              </a:stretch>
            </p:blipFill>
            <p:spPr bwMode="auto">
              <a:xfrm>
                <a:off x="838" y="2178"/>
                <a:ext cx="960" cy="912"/>
              </a:xfrm>
              <a:prstGeom prst="rect">
                <a:avLst/>
              </a:prstGeom>
              <a:noFill/>
              <a:ln w="9525">
                <a:noFill/>
                <a:miter lim="800000"/>
                <a:headEnd/>
                <a:tailEnd/>
              </a:ln>
            </p:spPr>
          </p:pic>
          <p:pic>
            <p:nvPicPr>
              <p:cNvPr id="101" name="Picture 57" descr="ism-scap-05(s)"/>
              <p:cNvPicPr>
                <a:picLocks noChangeAspect="1" noChangeArrowheads="1"/>
              </p:cNvPicPr>
              <p:nvPr/>
            </p:nvPicPr>
            <p:blipFill>
              <a:blip r:embed="rId17" cstate="print"/>
              <a:srcRect/>
              <a:stretch>
                <a:fillRect/>
              </a:stretch>
            </p:blipFill>
            <p:spPr bwMode="auto">
              <a:xfrm>
                <a:off x="1445" y="1842"/>
                <a:ext cx="87" cy="435"/>
              </a:xfrm>
              <a:prstGeom prst="rect">
                <a:avLst/>
              </a:prstGeom>
              <a:noFill/>
              <a:ln w="9525">
                <a:noFill/>
                <a:miter lim="800000"/>
                <a:headEnd/>
                <a:tailEnd/>
              </a:ln>
            </p:spPr>
          </p:pic>
          <p:pic>
            <p:nvPicPr>
              <p:cNvPr id="102" name="Picture 58" descr="ism-scap-05(s)"/>
              <p:cNvPicPr>
                <a:picLocks noChangeAspect="1" noChangeArrowheads="1"/>
              </p:cNvPicPr>
              <p:nvPr/>
            </p:nvPicPr>
            <p:blipFill>
              <a:blip r:embed="rId18" cstate="print"/>
              <a:srcRect/>
              <a:stretch>
                <a:fillRect/>
              </a:stretch>
            </p:blipFill>
            <p:spPr bwMode="auto">
              <a:xfrm>
                <a:off x="1906" y="1925"/>
                <a:ext cx="87" cy="435"/>
              </a:xfrm>
              <a:prstGeom prst="rect">
                <a:avLst/>
              </a:prstGeom>
              <a:noFill/>
              <a:ln w="9525">
                <a:noFill/>
                <a:miter lim="800000"/>
                <a:headEnd/>
                <a:tailEnd/>
              </a:ln>
            </p:spPr>
          </p:pic>
        </p:grpSp>
      </p:grpSp>
      <p:grpSp>
        <p:nvGrpSpPr>
          <p:cNvPr id="65" name="그룹 94"/>
          <p:cNvGrpSpPr/>
          <p:nvPr/>
        </p:nvGrpSpPr>
        <p:grpSpPr>
          <a:xfrm>
            <a:off x="5791200" y="2895600"/>
            <a:ext cx="2667000" cy="2514600"/>
            <a:chOff x="323528" y="2276864"/>
            <a:chExt cx="3744416" cy="3600408"/>
          </a:xfrm>
        </p:grpSpPr>
        <p:sp>
          <p:nvSpPr>
            <p:cNvPr id="110" name="타원 202"/>
            <p:cNvSpPr/>
            <p:nvPr/>
          </p:nvSpPr>
          <p:spPr bwMode="auto">
            <a:xfrm>
              <a:off x="546418" y="2390767"/>
              <a:ext cx="3510522" cy="3302941"/>
            </a:xfrm>
            <a:prstGeom prst="ellipse">
              <a:avLst/>
            </a:prstGeom>
            <a:solidFill>
              <a:schemeClr val="accent1">
                <a:lumMod val="20000"/>
                <a:lumOff val="8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itchFamily="18" charset="0"/>
              </a:endParaRPr>
            </a:p>
          </p:txBody>
        </p:sp>
        <p:pic>
          <p:nvPicPr>
            <p:cNvPr id="112" name="Picture 65"/>
            <p:cNvPicPr>
              <a:picLocks noChangeAspect="1" noChangeArrowheads="1"/>
            </p:cNvPicPr>
            <p:nvPr/>
          </p:nvPicPr>
          <p:blipFill>
            <a:blip r:embed="rId4" cstate="print">
              <a:clrChange>
                <a:clrFrom>
                  <a:srgbClr val="0068E8"/>
                </a:clrFrom>
                <a:clrTo>
                  <a:srgbClr val="0068E8">
                    <a:alpha val="0"/>
                  </a:srgbClr>
                </a:clrTo>
              </a:clrChange>
            </a:blip>
            <a:srcRect/>
            <a:stretch>
              <a:fillRect/>
            </a:stretch>
          </p:blipFill>
          <p:spPr bwMode="auto">
            <a:xfrm>
              <a:off x="2496708" y="3814448"/>
              <a:ext cx="255521" cy="455735"/>
            </a:xfrm>
            <a:prstGeom prst="rect">
              <a:avLst/>
            </a:prstGeom>
            <a:noFill/>
            <a:ln w="9525">
              <a:noFill/>
              <a:miter lim="800000"/>
              <a:headEnd/>
              <a:tailEnd/>
            </a:ln>
          </p:spPr>
        </p:pic>
        <p:grpSp>
          <p:nvGrpSpPr>
            <p:cNvPr id="69" name="Group 54"/>
            <p:cNvGrpSpPr>
              <a:grpSpLocks/>
            </p:cNvGrpSpPr>
            <p:nvPr/>
          </p:nvGrpSpPr>
          <p:grpSpPr bwMode="auto">
            <a:xfrm>
              <a:off x="1103644" y="5124235"/>
              <a:ext cx="780116" cy="513428"/>
              <a:chOff x="567" y="2391"/>
              <a:chExt cx="953" cy="585"/>
            </a:xfrm>
          </p:grpSpPr>
          <p:pic>
            <p:nvPicPr>
              <p:cNvPr id="130" name="Picture 3" descr="hd tv"/>
              <p:cNvPicPr>
                <a:picLocks noChangeAspect="1" noChangeArrowheads="1"/>
              </p:cNvPicPr>
              <p:nvPr/>
            </p:nvPicPr>
            <p:blipFill>
              <a:blip r:embed="rId5" cstate="print"/>
              <a:srcRect/>
              <a:stretch>
                <a:fillRect/>
              </a:stretch>
            </p:blipFill>
            <p:spPr bwMode="auto">
              <a:xfrm>
                <a:off x="567" y="2391"/>
                <a:ext cx="953" cy="585"/>
              </a:xfrm>
              <a:prstGeom prst="rect">
                <a:avLst/>
              </a:prstGeom>
              <a:noFill/>
              <a:ln w="9525">
                <a:noFill/>
                <a:miter lim="800000"/>
                <a:headEnd/>
                <a:tailEnd/>
              </a:ln>
            </p:spPr>
          </p:pic>
          <p:grpSp>
            <p:nvGrpSpPr>
              <p:cNvPr id="73" name="Group 56"/>
              <p:cNvGrpSpPr>
                <a:grpSpLocks/>
              </p:cNvGrpSpPr>
              <p:nvPr/>
            </p:nvGrpSpPr>
            <p:grpSpPr bwMode="auto">
              <a:xfrm>
                <a:off x="672" y="2432"/>
                <a:ext cx="744" cy="479"/>
                <a:chOff x="672" y="2428"/>
                <a:chExt cx="744" cy="479"/>
              </a:xfrm>
            </p:grpSpPr>
            <p:pic>
              <p:nvPicPr>
                <p:cNvPr id="132" name="Picture 20" descr="경쟁사_그냥"/>
                <p:cNvPicPr>
                  <a:picLocks noChangeAspect="1" noChangeArrowheads="1"/>
                </p:cNvPicPr>
                <p:nvPr/>
              </p:nvPicPr>
              <p:blipFill>
                <a:blip r:embed="rId6" cstate="print"/>
                <a:srcRect/>
                <a:stretch>
                  <a:fillRect/>
                </a:stretch>
              </p:blipFill>
              <p:spPr bwMode="auto">
                <a:xfrm rot="-152540">
                  <a:off x="692" y="2428"/>
                  <a:ext cx="724" cy="457"/>
                </a:xfrm>
                <a:prstGeom prst="rect">
                  <a:avLst/>
                </a:prstGeom>
                <a:noFill/>
                <a:ln w="9525">
                  <a:noFill/>
                  <a:miter lim="800000"/>
                  <a:headEnd/>
                  <a:tailEnd/>
                </a:ln>
              </p:spPr>
            </p:pic>
            <p:pic>
              <p:nvPicPr>
                <p:cNvPr id="133" name="Picture 21" descr="경쟁사인라인"/>
                <p:cNvPicPr>
                  <a:picLocks noChangeAspect="1" noChangeArrowheads="1"/>
                </p:cNvPicPr>
                <p:nvPr/>
              </p:nvPicPr>
              <p:blipFill>
                <a:blip r:embed="rId7" cstate="print"/>
                <a:srcRect/>
                <a:stretch>
                  <a:fillRect/>
                </a:stretch>
              </p:blipFill>
              <p:spPr bwMode="auto">
                <a:xfrm rot="-163579">
                  <a:off x="672" y="2706"/>
                  <a:ext cx="227" cy="201"/>
                </a:xfrm>
                <a:prstGeom prst="rect">
                  <a:avLst/>
                </a:prstGeom>
                <a:noFill/>
                <a:ln w="9525">
                  <a:noFill/>
                  <a:miter lim="800000"/>
                  <a:headEnd/>
                  <a:tailEnd/>
                </a:ln>
              </p:spPr>
            </p:pic>
          </p:grpSp>
        </p:grpSp>
        <p:pic>
          <p:nvPicPr>
            <p:cNvPr id="114" name="Picture 12" descr="audio"/>
            <p:cNvPicPr>
              <a:picLocks noChangeAspect="1" noChangeArrowheads="1"/>
            </p:cNvPicPr>
            <p:nvPr/>
          </p:nvPicPr>
          <p:blipFill>
            <a:blip r:embed="rId8" cstate="print"/>
            <a:srcRect/>
            <a:stretch>
              <a:fillRect/>
            </a:stretch>
          </p:blipFill>
          <p:spPr bwMode="auto">
            <a:xfrm>
              <a:off x="2552431" y="5124235"/>
              <a:ext cx="780116" cy="753037"/>
            </a:xfrm>
            <a:prstGeom prst="rect">
              <a:avLst/>
            </a:prstGeom>
            <a:noFill/>
            <a:ln w="9525">
              <a:noFill/>
              <a:miter lim="800000"/>
              <a:headEnd/>
              <a:tailEnd/>
            </a:ln>
          </p:spPr>
        </p:pic>
        <p:pic>
          <p:nvPicPr>
            <p:cNvPr id="116" name="Picture 24" descr="douche"/>
            <p:cNvPicPr>
              <a:picLocks noChangeAspect="1" noChangeArrowheads="1"/>
            </p:cNvPicPr>
            <p:nvPr/>
          </p:nvPicPr>
          <p:blipFill>
            <a:blip r:embed="rId9" cstate="print"/>
            <a:srcRect/>
            <a:stretch>
              <a:fillRect/>
            </a:stretch>
          </p:blipFill>
          <p:spPr bwMode="auto">
            <a:xfrm>
              <a:off x="323528" y="4383920"/>
              <a:ext cx="668413" cy="512525"/>
            </a:xfrm>
            <a:prstGeom prst="rect">
              <a:avLst/>
            </a:prstGeom>
            <a:noFill/>
          </p:spPr>
        </p:pic>
        <p:pic>
          <p:nvPicPr>
            <p:cNvPr id="117" name="Picture 25" descr="radiateur"/>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899592" y="2348880"/>
              <a:ext cx="612948" cy="731080"/>
            </a:xfrm>
            <a:prstGeom prst="rect">
              <a:avLst/>
            </a:prstGeom>
            <a:noFill/>
          </p:spPr>
        </p:pic>
        <p:pic>
          <p:nvPicPr>
            <p:cNvPr id="118" name="Picture 39" descr="weekly_digital_timer_IP20"/>
            <p:cNvPicPr>
              <a:picLocks noChangeAspect="1" noChangeArrowheads="1"/>
            </p:cNvPicPr>
            <p:nvPr/>
          </p:nvPicPr>
          <p:blipFill>
            <a:blip r:embed="rId11" cstate="print"/>
            <a:srcRect/>
            <a:stretch>
              <a:fillRect/>
            </a:stretch>
          </p:blipFill>
          <p:spPr bwMode="auto">
            <a:xfrm>
              <a:off x="2987824" y="2348880"/>
              <a:ext cx="375212" cy="626420"/>
            </a:xfrm>
            <a:prstGeom prst="rect">
              <a:avLst/>
            </a:prstGeom>
            <a:noFill/>
          </p:spPr>
        </p:pic>
        <p:grpSp>
          <p:nvGrpSpPr>
            <p:cNvPr id="74" name="Group 5"/>
            <p:cNvGrpSpPr>
              <a:grpSpLocks/>
            </p:cNvGrpSpPr>
            <p:nvPr/>
          </p:nvGrpSpPr>
          <p:grpSpPr bwMode="auto">
            <a:xfrm>
              <a:off x="2123728" y="2276864"/>
              <a:ext cx="303431" cy="341486"/>
              <a:chOff x="3667" y="2523"/>
              <a:chExt cx="247" cy="317"/>
            </a:xfrm>
          </p:grpSpPr>
          <p:sp>
            <p:nvSpPr>
              <p:cNvPr id="128" name="Rectangle 6"/>
              <p:cNvSpPr>
                <a:spLocks noChangeArrowheads="1"/>
              </p:cNvSpPr>
              <p:nvPr/>
            </p:nvSpPr>
            <p:spPr bwMode="gray">
              <a:xfrm>
                <a:off x="3742" y="2561"/>
                <a:ext cx="172" cy="172"/>
              </a:xfrm>
              <a:prstGeom prst="rect">
                <a:avLst/>
              </a:prstGeom>
              <a:noFill/>
              <a:ln w="9525">
                <a:noFill/>
                <a:miter lim="800000"/>
                <a:headEnd/>
                <a:tailEnd/>
              </a:ln>
              <a:effectLst/>
            </p:spPr>
            <p:txBody>
              <a:bodyPr wrap="none" lIns="0" tIns="0" rIns="0" bIns="0">
                <a:spAutoFit/>
              </a:bodyPr>
              <a:lstStyle/>
              <a:p>
                <a:pPr marL="381000" indent="-381000">
                  <a:buFont typeface="Wingdings" pitchFamily="2" charset="2"/>
                  <a:buNone/>
                  <a:tabLst>
                    <a:tab pos="3946525" algn="l"/>
                  </a:tabLst>
                </a:pPr>
                <a:r>
                  <a:rPr lang="en-GB" sz="1800">
                    <a:solidFill>
                      <a:srgbClr val="808080"/>
                    </a:solidFill>
                  </a:rPr>
                  <a:t>°C</a:t>
                </a:r>
              </a:p>
            </p:txBody>
          </p:sp>
          <p:pic>
            <p:nvPicPr>
              <p:cNvPr id="129" name="Picture 7" descr="744px-ThermometerSymbol"/>
              <p:cNvPicPr>
                <a:picLocks noChangeAspect="1" noChangeArrowheads="1"/>
              </p:cNvPicPr>
              <p:nvPr/>
            </p:nvPicPr>
            <p:blipFill>
              <a:blip r:embed="rId12" cstate="print"/>
              <a:srcRect l="43907" t="21152" r="48991" b="24046"/>
              <a:stretch>
                <a:fillRect/>
              </a:stretch>
            </p:blipFill>
            <p:spPr bwMode="auto">
              <a:xfrm>
                <a:off x="3667" y="2523"/>
                <a:ext cx="118" cy="317"/>
              </a:xfrm>
              <a:prstGeom prst="rect">
                <a:avLst/>
              </a:prstGeom>
              <a:noFill/>
            </p:spPr>
          </p:pic>
        </p:grpSp>
        <p:pic>
          <p:nvPicPr>
            <p:cNvPr id="120" name="Picture 8" descr="helice-pour-bateaux-3-pales-49131"/>
            <p:cNvPicPr>
              <a:picLocks noChangeAspect="1" noChangeArrowheads="1"/>
            </p:cNvPicPr>
            <p:nvPr/>
          </p:nvPicPr>
          <p:blipFill>
            <a:blip r:embed="rId13" cstate="print">
              <a:clrChange>
                <a:clrFrom>
                  <a:srgbClr val="FFFFFF"/>
                </a:clrFrom>
                <a:clrTo>
                  <a:srgbClr val="FFFFFF">
                    <a:alpha val="0"/>
                  </a:srgbClr>
                </a:clrTo>
              </a:clrChange>
              <a:lum bright="-20000"/>
              <a:grayscl/>
            </a:blip>
            <a:srcRect/>
            <a:stretch>
              <a:fillRect/>
            </a:stretch>
          </p:blipFill>
          <p:spPr bwMode="auto">
            <a:xfrm>
              <a:off x="395536" y="3429000"/>
              <a:ext cx="678960" cy="569473"/>
            </a:xfrm>
            <a:prstGeom prst="rect">
              <a:avLst/>
            </a:prstGeom>
            <a:noFill/>
            <a:ln w="9525">
              <a:noFill/>
              <a:miter lim="800000"/>
              <a:headEnd/>
              <a:tailEnd/>
            </a:ln>
          </p:spPr>
        </p:pic>
        <p:graphicFrame>
          <p:nvGraphicFramePr>
            <p:cNvPr id="121" name="Object 2"/>
            <p:cNvGraphicFramePr>
              <a:graphicFrameLocks noChangeAspect="1"/>
            </p:cNvGraphicFramePr>
            <p:nvPr/>
          </p:nvGraphicFramePr>
          <p:xfrm>
            <a:off x="3499714" y="4326973"/>
            <a:ext cx="557225" cy="569472"/>
          </p:xfrm>
          <a:graphic>
            <a:graphicData uri="http://schemas.openxmlformats.org/presentationml/2006/ole">
              <p:oleObj spid="_x0000_s544774" name="Photo Editor Photo" r:id="rId21" imgW="2381582" imgH="2381582" progId="">
                <p:embed/>
              </p:oleObj>
            </a:graphicData>
          </a:graphic>
        </p:graphicFrame>
        <p:pic>
          <p:nvPicPr>
            <p:cNvPr id="122" name="Picture 27"/>
            <p:cNvPicPr>
              <a:picLocks noChangeAspect="1" noChangeArrowheads="1"/>
            </p:cNvPicPr>
            <p:nvPr/>
          </p:nvPicPr>
          <p:blipFill>
            <a:blip r:embed="rId15" cstate="print"/>
            <a:srcRect t="4359" r="-682" b="3391"/>
            <a:stretch>
              <a:fillRect/>
            </a:stretch>
          </p:blipFill>
          <p:spPr bwMode="auto">
            <a:xfrm>
              <a:off x="3722605" y="3188028"/>
              <a:ext cx="345339" cy="569473"/>
            </a:xfrm>
            <a:prstGeom prst="rect">
              <a:avLst/>
            </a:prstGeom>
            <a:noFill/>
            <a:ln w="9525">
              <a:noFill/>
              <a:miter lim="800000"/>
              <a:headEnd/>
              <a:tailEnd/>
            </a:ln>
            <a:effectLst>
              <a:outerShdw dist="107763" dir="2700000" algn="ctr" rotWithShape="0">
                <a:schemeClr val="bg2"/>
              </a:outerShdw>
            </a:effectLst>
          </p:spPr>
        </p:pic>
        <p:grpSp>
          <p:nvGrpSpPr>
            <p:cNvPr id="81" name="Group 55"/>
            <p:cNvGrpSpPr>
              <a:grpSpLocks/>
            </p:cNvGrpSpPr>
            <p:nvPr/>
          </p:nvGrpSpPr>
          <p:grpSpPr bwMode="auto">
            <a:xfrm flipH="1">
              <a:off x="1605147" y="4042237"/>
              <a:ext cx="560534" cy="738316"/>
              <a:chOff x="920" y="1842"/>
              <a:chExt cx="1073" cy="1478"/>
            </a:xfrm>
          </p:grpSpPr>
          <p:pic>
            <p:nvPicPr>
              <p:cNvPr id="125" name="Picture 56" descr="gvp4000i_2"/>
              <p:cNvPicPr>
                <a:picLocks noChangeAspect="1" noChangeArrowheads="1"/>
              </p:cNvPicPr>
              <p:nvPr/>
            </p:nvPicPr>
            <p:blipFill>
              <a:blip r:embed="rId16" cstate="print"/>
              <a:srcRect/>
              <a:stretch>
                <a:fillRect/>
              </a:stretch>
            </p:blipFill>
            <p:spPr bwMode="auto">
              <a:xfrm>
                <a:off x="920" y="2408"/>
                <a:ext cx="960" cy="912"/>
              </a:xfrm>
              <a:prstGeom prst="rect">
                <a:avLst/>
              </a:prstGeom>
              <a:noFill/>
              <a:ln w="9525">
                <a:noFill/>
                <a:miter lim="800000"/>
                <a:headEnd/>
                <a:tailEnd/>
              </a:ln>
            </p:spPr>
          </p:pic>
          <p:pic>
            <p:nvPicPr>
              <p:cNvPr id="126" name="Picture 57" descr="ism-scap-05(s)"/>
              <p:cNvPicPr>
                <a:picLocks noChangeAspect="1" noChangeArrowheads="1"/>
              </p:cNvPicPr>
              <p:nvPr/>
            </p:nvPicPr>
            <p:blipFill>
              <a:blip r:embed="rId17" cstate="print"/>
              <a:srcRect/>
              <a:stretch>
                <a:fillRect/>
              </a:stretch>
            </p:blipFill>
            <p:spPr bwMode="auto">
              <a:xfrm>
                <a:off x="1445" y="1842"/>
                <a:ext cx="87" cy="435"/>
              </a:xfrm>
              <a:prstGeom prst="rect">
                <a:avLst/>
              </a:prstGeom>
              <a:noFill/>
              <a:ln w="9525">
                <a:noFill/>
                <a:miter lim="800000"/>
                <a:headEnd/>
                <a:tailEnd/>
              </a:ln>
            </p:spPr>
          </p:pic>
          <p:pic>
            <p:nvPicPr>
              <p:cNvPr id="127" name="Picture 58" descr="ism-scap-05(s)"/>
              <p:cNvPicPr>
                <a:picLocks noChangeAspect="1" noChangeArrowheads="1"/>
              </p:cNvPicPr>
              <p:nvPr/>
            </p:nvPicPr>
            <p:blipFill>
              <a:blip r:embed="rId18" cstate="print"/>
              <a:srcRect/>
              <a:stretch>
                <a:fillRect/>
              </a:stretch>
            </p:blipFill>
            <p:spPr bwMode="auto">
              <a:xfrm>
                <a:off x="1906" y="1925"/>
                <a:ext cx="87" cy="435"/>
              </a:xfrm>
              <a:prstGeom prst="rect">
                <a:avLst/>
              </a:prstGeom>
              <a:noFill/>
              <a:ln w="9525">
                <a:noFill/>
                <a:miter lim="800000"/>
                <a:headEnd/>
                <a:tailEnd/>
              </a:ln>
            </p:spPr>
          </p:pic>
        </p:grpSp>
      </p:grpSp>
      <p:sp>
        <p:nvSpPr>
          <p:cNvPr id="135" name="TextBox 134"/>
          <p:cNvSpPr txBox="1"/>
          <p:nvPr/>
        </p:nvSpPr>
        <p:spPr>
          <a:xfrm>
            <a:off x="2971800" y="1828800"/>
            <a:ext cx="3657600" cy="338554"/>
          </a:xfrm>
          <a:prstGeom prst="rect">
            <a:avLst/>
          </a:prstGeom>
          <a:noFill/>
        </p:spPr>
        <p:txBody>
          <a:bodyPr wrap="square" rtlCol="0">
            <a:spAutoFit/>
          </a:bodyPr>
          <a:lstStyle/>
          <a:p>
            <a:pPr algn="ctr"/>
            <a:r>
              <a:rPr lang="en-US" altLang="ko-KR" sz="1600" b="1" dirty="0" smtClean="0">
                <a:solidFill>
                  <a:srgbClr val="FF0000"/>
                </a:solidFill>
              </a:rPr>
              <a:t>Personal Space with Mobile PSC Terminal</a:t>
            </a:r>
            <a:endParaRPr lang="ko-KR" altLang="en-US" sz="1600" b="1" dirty="0">
              <a:solidFill>
                <a:srgbClr val="FF0000"/>
              </a:solidFill>
            </a:endParaRPr>
          </a:p>
        </p:txBody>
      </p:sp>
      <p:pic>
        <p:nvPicPr>
          <p:cNvPr id="144" name="Picture 6"/>
          <p:cNvPicPr>
            <a:picLocks noChangeAspect="1" noChangeArrowheads="1"/>
          </p:cNvPicPr>
          <p:nvPr/>
        </p:nvPicPr>
        <p:blipFill>
          <a:blip r:embed="rId22" cstate="print"/>
          <a:srcRect/>
          <a:stretch>
            <a:fillRect/>
          </a:stretch>
        </p:blipFill>
        <p:spPr bwMode="auto">
          <a:xfrm>
            <a:off x="4111080" y="3338741"/>
            <a:ext cx="428318" cy="781050"/>
          </a:xfrm>
          <a:prstGeom prst="rect">
            <a:avLst/>
          </a:prstGeom>
          <a:noFill/>
          <a:ln w="9525">
            <a:noFill/>
            <a:miter lim="800000"/>
            <a:headEnd/>
            <a:tailEnd/>
          </a:ln>
        </p:spPr>
      </p:pic>
      <p:sp>
        <p:nvSpPr>
          <p:cNvPr id="148" name="TextBox 147"/>
          <p:cNvSpPr txBox="1"/>
          <p:nvPr/>
        </p:nvSpPr>
        <p:spPr>
          <a:xfrm>
            <a:off x="2514600" y="3962400"/>
            <a:ext cx="1905000" cy="369332"/>
          </a:xfrm>
          <a:prstGeom prst="rect">
            <a:avLst/>
          </a:prstGeom>
          <a:noFill/>
        </p:spPr>
        <p:txBody>
          <a:bodyPr wrap="square" rtlCol="0">
            <a:spAutoFit/>
          </a:bodyPr>
          <a:lstStyle/>
          <a:p>
            <a:pPr algn="ctr"/>
            <a:r>
              <a:rPr lang="en-US" b="1" dirty="0" smtClean="0">
                <a:solidFill>
                  <a:srgbClr val="00B050"/>
                </a:solidFill>
              </a:rPr>
              <a:t>Hand-over</a:t>
            </a:r>
            <a:endParaRPr lang="en-US" b="1" dirty="0">
              <a:solidFill>
                <a:srgbClr val="00B050"/>
              </a:solidFill>
            </a:endParaRPr>
          </a:p>
        </p:txBody>
      </p:sp>
      <p:sp>
        <p:nvSpPr>
          <p:cNvPr id="149" name="TextBox 148"/>
          <p:cNvSpPr txBox="1"/>
          <p:nvPr/>
        </p:nvSpPr>
        <p:spPr>
          <a:xfrm>
            <a:off x="4953000" y="3962400"/>
            <a:ext cx="1905000" cy="369332"/>
          </a:xfrm>
          <a:prstGeom prst="rect">
            <a:avLst/>
          </a:prstGeom>
          <a:noFill/>
        </p:spPr>
        <p:txBody>
          <a:bodyPr wrap="square" rtlCol="0">
            <a:spAutoFit/>
          </a:bodyPr>
          <a:lstStyle/>
          <a:p>
            <a:pPr algn="ctr"/>
            <a:r>
              <a:rPr lang="en-US" b="1" dirty="0" smtClean="0">
                <a:solidFill>
                  <a:srgbClr val="00B050"/>
                </a:solidFill>
              </a:rPr>
              <a:t>Hand-over</a:t>
            </a:r>
            <a:endParaRPr lang="en-US" b="1" dirty="0">
              <a:solidFill>
                <a:srgbClr val="00B050"/>
              </a:solidFill>
            </a:endParaRPr>
          </a:p>
        </p:txBody>
      </p:sp>
      <p:sp>
        <p:nvSpPr>
          <p:cNvPr id="151" name="Freeform 150"/>
          <p:cNvSpPr/>
          <p:nvPr/>
        </p:nvSpPr>
        <p:spPr>
          <a:xfrm>
            <a:off x="914400" y="3200400"/>
            <a:ext cx="7162800" cy="2057400"/>
          </a:xfrm>
          <a:custGeom>
            <a:avLst/>
            <a:gdLst>
              <a:gd name="connsiteX0" fmla="*/ 2241 w 6531438"/>
              <a:gd name="connsiteY0" fmla="*/ 419620 h 1468491"/>
              <a:gd name="connsiteX1" fmla="*/ 42583 w 6531438"/>
              <a:gd name="connsiteY1" fmla="*/ 406173 h 1468491"/>
              <a:gd name="connsiteX2" fmla="*/ 69477 w 6531438"/>
              <a:gd name="connsiteY2" fmla="*/ 365832 h 1468491"/>
              <a:gd name="connsiteX3" fmla="*/ 150159 w 6531438"/>
              <a:gd name="connsiteY3" fmla="*/ 298597 h 1468491"/>
              <a:gd name="connsiteX4" fmla="*/ 177053 w 6531438"/>
              <a:gd name="connsiteY4" fmla="*/ 271702 h 1468491"/>
              <a:gd name="connsiteX5" fmla="*/ 217394 w 6531438"/>
              <a:gd name="connsiteY5" fmla="*/ 258255 h 1468491"/>
              <a:gd name="connsiteX6" fmla="*/ 271183 w 6531438"/>
              <a:gd name="connsiteY6" fmla="*/ 231361 h 1468491"/>
              <a:gd name="connsiteX7" fmla="*/ 351865 w 6531438"/>
              <a:gd name="connsiteY7" fmla="*/ 204467 h 1468491"/>
              <a:gd name="connsiteX8" fmla="*/ 445994 w 6531438"/>
              <a:gd name="connsiteY8" fmla="*/ 177573 h 1468491"/>
              <a:gd name="connsiteX9" fmla="*/ 513230 w 6531438"/>
              <a:gd name="connsiteY9" fmla="*/ 164126 h 1468491"/>
              <a:gd name="connsiteX10" fmla="*/ 567018 w 6531438"/>
              <a:gd name="connsiteY10" fmla="*/ 150679 h 1468491"/>
              <a:gd name="connsiteX11" fmla="*/ 862853 w 6531438"/>
              <a:gd name="connsiteY11" fmla="*/ 123785 h 1468491"/>
              <a:gd name="connsiteX12" fmla="*/ 1199030 w 6531438"/>
              <a:gd name="connsiteY12" fmla="*/ 137232 h 1468491"/>
              <a:gd name="connsiteX13" fmla="*/ 1306606 w 6531438"/>
              <a:gd name="connsiteY13" fmla="*/ 150679 h 1468491"/>
              <a:gd name="connsiteX14" fmla="*/ 1736912 w 6531438"/>
              <a:gd name="connsiteY14" fmla="*/ 137232 h 1468491"/>
              <a:gd name="connsiteX15" fmla="*/ 2032747 w 6531438"/>
              <a:gd name="connsiteY15" fmla="*/ 110338 h 1468491"/>
              <a:gd name="connsiteX16" fmla="*/ 2126877 w 6531438"/>
              <a:gd name="connsiteY16" fmla="*/ 96891 h 1468491"/>
              <a:gd name="connsiteX17" fmla="*/ 2247900 w 6531438"/>
              <a:gd name="connsiteY17" fmla="*/ 83444 h 1468491"/>
              <a:gd name="connsiteX18" fmla="*/ 2664759 w 6531438"/>
              <a:gd name="connsiteY18" fmla="*/ 96891 h 1468491"/>
              <a:gd name="connsiteX19" fmla="*/ 2718547 w 6531438"/>
              <a:gd name="connsiteY19" fmla="*/ 110338 h 1468491"/>
              <a:gd name="connsiteX20" fmla="*/ 2893359 w 6531438"/>
              <a:gd name="connsiteY20" fmla="*/ 123785 h 1468491"/>
              <a:gd name="connsiteX21" fmla="*/ 3014383 w 6531438"/>
              <a:gd name="connsiteY21" fmla="*/ 137232 h 1468491"/>
              <a:gd name="connsiteX22" fmla="*/ 3377453 w 6531438"/>
              <a:gd name="connsiteY22" fmla="*/ 164126 h 1468491"/>
              <a:gd name="connsiteX23" fmla="*/ 3700183 w 6531438"/>
              <a:gd name="connsiteY23" fmla="*/ 137232 h 1468491"/>
              <a:gd name="connsiteX24" fmla="*/ 3915336 w 6531438"/>
              <a:gd name="connsiteY24" fmla="*/ 123785 h 1468491"/>
              <a:gd name="connsiteX25" fmla="*/ 4399430 w 6531438"/>
              <a:gd name="connsiteY25" fmla="*/ 83444 h 1468491"/>
              <a:gd name="connsiteX26" fmla="*/ 4587688 w 6531438"/>
              <a:gd name="connsiteY26" fmla="*/ 56550 h 1468491"/>
              <a:gd name="connsiteX27" fmla="*/ 4654924 w 6531438"/>
              <a:gd name="connsiteY27" fmla="*/ 43102 h 1468491"/>
              <a:gd name="connsiteX28" fmla="*/ 4870077 w 6531438"/>
              <a:gd name="connsiteY28" fmla="*/ 16208 h 1468491"/>
              <a:gd name="connsiteX29" fmla="*/ 5421406 w 6531438"/>
              <a:gd name="connsiteY29" fmla="*/ 29655 h 1468491"/>
              <a:gd name="connsiteX30" fmla="*/ 5650006 w 6531438"/>
              <a:gd name="connsiteY30" fmla="*/ 56550 h 1468491"/>
              <a:gd name="connsiteX31" fmla="*/ 5730688 w 6531438"/>
              <a:gd name="connsiteY31" fmla="*/ 83444 h 1468491"/>
              <a:gd name="connsiteX32" fmla="*/ 5771030 w 6531438"/>
              <a:gd name="connsiteY32" fmla="*/ 110338 h 1468491"/>
              <a:gd name="connsiteX33" fmla="*/ 5811371 w 6531438"/>
              <a:gd name="connsiteY33" fmla="*/ 123785 h 1468491"/>
              <a:gd name="connsiteX34" fmla="*/ 5851712 w 6531438"/>
              <a:gd name="connsiteY34" fmla="*/ 150679 h 1468491"/>
              <a:gd name="connsiteX35" fmla="*/ 5892053 w 6531438"/>
              <a:gd name="connsiteY35" fmla="*/ 164126 h 1468491"/>
              <a:gd name="connsiteX36" fmla="*/ 5932394 w 6531438"/>
              <a:gd name="connsiteY36" fmla="*/ 191020 h 1468491"/>
              <a:gd name="connsiteX37" fmla="*/ 6013077 w 6531438"/>
              <a:gd name="connsiteY37" fmla="*/ 217914 h 1468491"/>
              <a:gd name="connsiteX38" fmla="*/ 6066865 w 6531438"/>
              <a:gd name="connsiteY38" fmla="*/ 244808 h 1468491"/>
              <a:gd name="connsiteX39" fmla="*/ 6107206 w 6531438"/>
              <a:gd name="connsiteY39" fmla="*/ 271702 h 1468491"/>
              <a:gd name="connsiteX40" fmla="*/ 6187888 w 6531438"/>
              <a:gd name="connsiteY40" fmla="*/ 298597 h 1468491"/>
              <a:gd name="connsiteX41" fmla="*/ 6214783 w 6531438"/>
              <a:gd name="connsiteY41" fmla="*/ 325491 h 1468491"/>
              <a:gd name="connsiteX42" fmla="*/ 6241677 w 6531438"/>
              <a:gd name="connsiteY42" fmla="*/ 365832 h 1468491"/>
              <a:gd name="connsiteX43" fmla="*/ 6282018 w 6531438"/>
              <a:gd name="connsiteY43" fmla="*/ 379279 h 1468491"/>
              <a:gd name="connsiteX44" fmla="*/ 6322359 w 6531438"/>
              <a:gd name="connsiteY44" fmla="*/ 459961 h 1468491"/>
              <a:gd name="connsiteX45" fmla="*/ 6335806 w 6531438"/>
              <a:gd name="connsiteY45" fmla="*/ 500302 h 1468491"/>
              <a:gd name="connsiteX46" fmla="*/ 6362700 w 6531438"/>
              <a:gd name="connsiteY46" fmla="*/ 540644 h 1468491"/>
              <a:gd name="connsiteX47" fmla="*/ 6403041 w 6531438"/>
              <a:gd name="connsiteY47" fmla="*/ 675114 h 1468491"/>
              <a:gd name="connsiteX48" fmla="*/ 6429936 w 6531438"/>
              <a:gd name="connsiteY48" fmla="*/ 755797 h 1468491"/>
              <a:gd name="connsiteX49" fmla="*/ 6470277 w 6531438"/>
              <a:gd name="connsiteY49" fmla="*/ 836479 h 1468491"/>
              <a:gd name="connsiteX50" fmla="*/ 6497171 w 6531438"/>
              <a:gd name="connsiteY50" fmla="*/ 917161 h 1468491"/>
              <a:gd name="connsiteX51" fmla="*/ 6456830 w 6531438"/>
              <a:gd name="connsiteY51" fmla="*/ 1051632 h 1468491"/>
              <a:gd name="connsiteX52" fmla="*/ 6376147 w 6531438"/>
              <a:gd name="connsiteY52" fmla="*/ 1118867 h 1468491"/>
              <a:gd name="connsiteX53" fmla="*/ 6295465 w 6531438"/>
              <a:gd name="connsiteY53" fmla="*/ 1172655 h 1468491"/>
              <a:gd name="connsiteX54" fmla="*/ 6255124 w 6531438"/>
              <a:gd name="connsiteY54" fmla="*/ 1199550 h 1468491"/>
              <a:gd name="connsiteX55" fmla="*/ 6214783 w 6531438"/>
              <a:gd name="connsiteY55" fmla="*/ 1226444 h 1468491"/>
              <a:gd name="connsiteX56" fmla="*/ 6147547 w 6531438"/>
              <a:gd name="connsiteY56" fmla="*/ 1266785 h 1468491"/>
              <a:gd name="connsiteX57" fmla="*/ 6107206 w 6531438"/>
              <a:gd name="connsiteY57" fmla="*/ 1293679 h 1468491"/>
              <a:gd name="connsiteX58" fmla="*/ 5811371 w 6531438"/>
              <a:gd name="connsiteY58" fmla="*/ 1320573 h 1468491"/>
              <a:gd name="connsiteX59" fmla="*/ 5488641 w 6531438"/>
              <a:gd name="connsiteY59" fmla="*/ 1334020 h 1468491"/>
              <a:gd name="connsiteX60" fmla="*/ 5313830 w 6531438"/>
              <a:gd name="connsiteY60" fmla="*/ 1347467 h 1468491"/>
              <a:gd name="connsiteX61" fmla="*/ 4964206 w 6531438"/>
              <a:gd name="connsiteY61" fmla="*/ 1360914 h 1468491"/>
              <a:gd name="connsiteX62" fmla="*/ 4843183 w 6531438"/>
              <a:gd name="connsiteY62" fmla="*/ 1374361 h 1468491"/>
              <a:gd name="connsiteX63" fmla="*/ 4762500 w 6531438"/>
              <a:gd name="connsiteY63" fmla="*/ 1401255 h 1468491"/>
              <a:gd name="connsiteX64" fmla="*/ 4668371 w 6531438"/>
              <a:gd name="connsiteY64" fmla="*/ 1428150 h 1468491"/>
              <a:gd name="connsiteX65" fmla="*/ 4574241 w 6531438"/>
              <a:gd name="connsiteY65" fmla="*/ 1455044 h 1468491"/>
              <a:gd name="connsiteX66" fmla="*/ 4318747 w 6531438"/>
              <a:gd name="connsiteY66" fmla="*/ 1468491 h 1468491"/>
              <a:gd name="connsiteX67" fmla="*/ 4076700 w 6531438"/>
              <a:gd name="connsiteY67" fmla="*/ 1455044 h 1468491"/>
              <a:gd name="connsiteX68" fmla="*/ 3888441 w 6531438"/>
              <a:gd name="connsiteY68" fmla="*/ 1428150 h 1468491"/>
              <a:gd name="connsiteX69" fmla="*/ 3713630 w 6531438"/>
              <a:gd name="connsiteY69" fmla="*/ 1414702 h 1468491"/>
              <a:gd name="connsiteX70" fmla="*/ 3525371 w 6531438"/>
              <a:gd name="connsiteY70" fmla="*/ 1387808 h 1468491"/>
              <a:gd name="connsiteX71" fmla="*/ 2906806 w 6531438"/>
              <a:gd name="connsiteY71" fmla="*/ 1360914 h 1468491"/>
              <a:gd name="connsiteX72" fmla="*/ 2624418 w 6531438"/>
              <a:gd name="connsiteY72" fmla="*/ 1374361 h 1468491"/>
              <a:gd name="connsiteX73" fmla="*/ 2342030 w 6531438"/>
              <a:gd name="connsiteY73" fmla="*/ 1347467 h 1468491"/>
              <a:gd name="connsiteX74" fmla="*/ 1588994 w 6531438"/>
              <a:gd name="connsiteY74" fmla="*/ 1320573 h 1468491"/>
              <a:gd name="connsiteX75" fmla="*/ 1481418 w 6531438"/>
              <a:gd name="connsiteY75" fmla="*/ 1307126 h 1468491"/>
              <a:gd name="connsiteX76" fmla="*/ 1387288 w 6531438"/>
              <a:gd name="connsiteY76" fmla="*/ 1293679 h 1468491"/>
              <a:gd name="connsiteX77" fmla="*/ 1239371 w 6531438"/>
              <a:gd name="connsiteY77" fmla="*/ 1280232 h 1468491"/>
              <a:gd name="connsiteX78" fmla="*/ 1158688 w 6531438"/>
              <a:gd name="connsiteY78" fmla="*/ 1266785 h 1468491"/>
              <a:gd name="connsiteX79" fmla="*/ 378759 w 6531438"/>
              <a:gd name="connsiteY79" fmla="*/ 1253338 h 1468491"/>
              <a:gd name="connsiteX80" fmla="*/ 271183 w 6531438"/>
              <a:gd name="connsiteY80" fmla="*/ 1226444 h 1468491"/>
              <a:gd name="connsiteX81" fmla="*/ 217394 w 6531438"/>
              <a:gd name="connsiteY81" fmla="*/ 1172655 h 1468491"/>
              <a:gd name="connsiteX82" fmla="*/ 203947 w 6531438"/>
              <a:gd name="connsiteY82" fmla="*/ 1132314 h 1468491"/>
              <a:gd name="connsiteX83" fmla="*/ 177053 w 6531438"/>
              <a:gd name="connsiteY83" fmla="*/ 1091973 h 1468491"/>
              <a:gd name="connsiteX84" fmla="*/ 123265 w 6531438"/>
              <a:gd name="connsiteY84" fmla="*/ 970950 h 1468491"/>
              <a:gd name="connsiteX85" fmla="*/ 96371 w 6531438"/>
              <a:gd name="connsiteY85" fmla="*/ 823032 h 1468491"/>
              <a:gd name="connsiteX86" fmla="*/ 69477 w 6531438"/>
              <a:gd name="connsiteY86" fmla="*/ 742350 h 1468491"/>
              <a:gd name="connsiteX87" fmla="*/ 42583 w 6531438"/>
              <a:gd name="connsiteY87" fmla="*/ 661667 h 1468491"/>
              <a:gd name="connsiteX88" fmla="*/ 29136 w 6531438"/>
              <a:gd name="connsiteY88" fmla="*/ 621326 h 1468491"/>
              <a:gd name="connsiteX89" fmla="*/ 15688 w 6531438"/>
              <a:gd name="connsiteY89" fmla="*/ 580985 h 1468491"/>
              <a:gd name="connsiteX90" fmla="*/ 2241 w 6531438"/>
              <a:gd name="connsiteY90" fmla="*/ 527197 h 1468491"/>
              <a:gd name="connsiteX91" fmla="*/ 29136 w 6531438"/>
              <a:gd name="connsiteY91" fmla="*/ 433067 h 1468491"/>
              <a:gd name="connsiteX92" fmla="*/ 2241 w 6531438"/>
              <a:gd name="connsiteY92" fmla="*/ 419620 h 1468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6531438" h="1468491">
                <a:moveTo>
                  <a:pt x="2241" y="419620"/>
                </a:moveTo>
                <a:cubicBezTo>
                  <a:pt x="4482" y="415138"/>
                  <a:pt x="31514" y="415028"/>
                  <a:pt x="42583" y="406173"/>
                </a:cubicBezTo>
                <a:cubicBezTo>
                  <a:pt x="55203" y="396077"/>
                  <a:pt x="59131" y="378247"/>
                  <a:pt x="69477" y="365832"/>
                </a:cubicBezTo>
                <a:cubicBezTo>
                  <a:pt x="117393" y="308333"/>
                  <a:pt x="97269" y="340910"/>
                  <a:pt x="150159" y="298597"/>
                </a:cubicBezTo>
                <a:cubicBezTo>
                  <a:pt x="160059" y="290677"/>
                  <a:pt x="166182" y="278225"/>
                  <a:pt x="177053" y="271702"/>
                </a:cubicBezTo>
                <a:cubicBezTo>
                  <a:pt x="189207" y="264409"/>
                  <a:pt x="204366" y="263839"/>
                  <a:pt x="217394" y="258255"/>
                </a:cubicBezTo>
                <a:cubicBezTo>
                  <a:pt x="235819" y="250359"/>
                  <a:pt x="252571" y="238806"/>
                  <a:pt x="271183" y="231361"/>
                </a:cubicBezTo>
                <a:cubicBezTo>
                  <a:pt x="297504" y="220833"/>
                  <a:pt x="324971" y="213432"/>
                  <a:pt x="351865" y="204467"/>
                </a:cubicBezTo>
                <a:cubicBezTo>
                  <a:pt x="396788" y="189493"/>
                  <a:pt x="395340" y="188829"/>
                  <a:pt x="445994" y="177573"/>
                </a:cubicBezTo>
                <a:cubicBezTo>
                  <a:pt x="468306" y="172615"/>
                  <a:pt x="490918" y="169084"/>
                  <a:pt x="513230" y="164126"/>
                </a:cubicBezTo>
                <a:cubicBezTo>
                  <a:pt x="531271" y="160117"/>
                  <a:pt x="548659" y="152797"/>
                  <a:pt x="567018" y="150679"/>
                </a:cubicBezTo>
                <a:cubicBezTo>
                  <a:pt x="665384" y="139329"/>
                  <a:pt x="862853" y="123785"/>
                  <a:pt x="862853" y="123785"/>
                </a:cubicBezTo>
                <a:cubicBezTo>
                  <a:pt x="974912" y="128267"/>
                  <a:pt x="1087087" y="130448"/>
                  <a:pt x="1199030" y="137232"/>
                </a:cubicBezTo>
                <a:cubicBezTo>
                  <a:pt x="1235102" y="139418"/>
                  <a:pt x="1270468" y="150679"/>
                  <a:pt x="1306606" y="150679"/>
                </a:cubicBezTo>
                <a:cubicBezTo>
                  <a:pt x="1450111" y="150679"/>
                  <a:pt x="1593477" y="141714"/>
                  <a:pt x="1736912" y="137232"/>
                </a:cubicBezTo>
                <a:cubicBezTo>
                  <a:pt x="1948963" y="106939"/>
                  <a:pt x="1690531" y="141448"/>
                  <a:pt x="2032747" y="110338"/>
                </a:cubicBezTo>
                <a:cubicBezTo>
                  <a:pt x="2064312" y="107468"/>
                  <a:pt x="2095427" y="100822"/>
                  <a:pt x="2126877" y="96891"/>
                </a:cubicBezTo>
                <a:cubicBezTo>
                  <a:pt x="2167153" y="91857"/>
                  <a:pt x="2207559" y="87926"/>
                  <a:pt x="2247900" y="83444"/>
                </a:cubicBezTo>
                <a:cubicBezTo>
                  <a:pt x="2386853" y="87926"/>
                  <a:pt x="2525960" y="88960"/>
                  <a:pt x="2664759" y="96891"/>
                </a:cubicBezTo>
                <a:cubicBezTo>
                  <a:pt x="2683210" y="97945"/>
                  <a:pt x="2700192" y="108179"/>
                  <a:pt x="2718547" y="110338"/>
                </a:cubicBezTo>
                <a:cubicBezTo>
                  <a:pt x="2776590" y="117167"/>
                  <a:pt x="2835156" y="118494"/>
                  <a:pt x="2893359" y="123785"/>
                </a:cubicBezTo>
                <a:cubicBezTo>
                  <a:pt x="2933782" y="127460"/>
                  <a:pt x="2973913" y="134119"/>
                  <a:pt x="3014383" y="137232"/>
                </a:cubicBezTo>
                <a:cubicBezTo>
                  <a:pt x="3502510" y="174780"/>
                  <a:pt x="3040410" y="130422"/>
                  <a:pt x="3377453" y="164126"/>
                </a:cubicBezTo>
                <a:cubicBezTo>
                  <a:pt x="3530670" y="133483"/>
                  <a:pt x="3413075" y="153638"/>
                  <a:pt x="3700183" y="137232"/>
                </a:cubicBezTo>
                <a:lnTo>
                  <a:pt x="3915336" y="123785"/>
                </a:lnTo>
                <a:lnTo>
                  <a:pt x="4399430" y="83444"/>
                </a:lnTo>
                <a:cubicBezTo>
                  <a:pt x="4514841" y="54591"/>
                  <a:pt x="4391147" y="82756"/>
                  <a:pt x="4587688" y="56550"/>
                </a:cubicBezTo>
                <a:cubicBezTo>
                  <a:pt x="4610343" y="53529"/>
                  <a:pt x="4632269" y="46123"/>
                  <a:pt x="4654924" y="43102"/>
                </a:cubicBezTo>
                <a:cubicBezTo>
                  <a:pt x="4978176" y="0"/>
                  <a:pt x="4647118" y="53367"/>
                  <a:pt x="4870077" y="16208"/>
                </a:cubicBezTo>
                <a:lnTo>
                  <a:pt x="5421406" y="29655"/>
                </a:lnTo>
                <a:cubicBezTo>
                  <a:pt x="5490064" y="32347"/>
                  <a:pt x="5579778" y="46517"/>
                  <a:pt x="5650006" y="56550"/>
                </a:cubicBezTo>
                <a:cubicBezTo>
                  <a:pt x="5676900" y="65515"/>
                  <a:pt x="5707100" y="67719"/>
                  <a:pt x="5730688" y="83444"/>
                </a:cubicBezTo>
                <a:cubicBezTo>
                  <a:pt x="5744135" y="92409"/>
                  <a:pt x="5756575" y="103110"/>
                  <a:pt x="5771030" y="110338"/>
                </a:cubicBezTo>
                <a:cubicBezTo>
                  <a:pt x="5783708" y="116677"/>
                  <a:pt x="5798693" y="117446"/>
                  <a:pt x="5811371" y="123785"/>
                </a:cubicBezTo>
                <a:cubicBezTo>
                  <a:pt x="5825826" y="131013"/>
                  <a:pt x="5837257" y="143451"/>
                  <a:pt x="5851712" y="150679"/>
                </a:cubicBezTo>
                <a:cubicBezTo>
                  <a:pt x="5864390" y="157018"/>
                  <a:pt x="5879375" y="157787"/>
                  <a:pt x="5892053" y="164126"/>
                </a:cubicBezTo>
                <a:cubicBezTo>
                  <a:pt x="5906508" y="171354"/>
                  <a:pt x="5917626" y="184456"/>
                  <a:pt x="5932394" y="191020"/>
                </a:cubicBezTo>
                <a:cubicBezTo>
                  <a:pt x="5958300" y="202534"/>
                  <a:pt x="5987721" y="205236"/>
                  <a:pt x="6013077" y="217914"/>
                </a:cubicBezTo>
                <a:cubicBezTo>
                  <a:pt x="6031006" y="226879"/>
                  <a:pt x="6049461" y="234863"/>
                  <a:pt x="6066865" y="244808"/>
                </a:cubicBezTo>
                <a:cubicBezTo>
                  <a:pt x="6080897" y="252826"/>
                  <a:pt x="6092438" y="265138"/>
                  <a:pt x="6107206" y="271702"/>
                </a:cubicBezTo>
                <a:cubicBezTo>
                  <a:pt x="6133111" y="283216"/>
                  <a:pt x="6187888" y="298597"/>
                  <a:pt x="6187888" y="298597"/>
                </a:cubicBezTo>
                <a:cubicBezTo>
                  <a:pt x="6196853" y="307562"/>
                  <a:pt x="6206863" y="315591"/>
                  <a:pt x="6214783" y="325491"/>
                </a:cubicBezTo>
                <a:cubicBezTo>
                  <a:pt x="6224879" y="338111"/>
                  <a:pt x="6229057" y="355736"/>
                  <a:pt x="6241677" y="365832"/>
                </a:cubicBezTo>
                <a:cubicBezTo>
                  <a:pt x="6252745" y="374687"/>
                  <a:pt x="6268571" y="374797"/>
                  <a:pt x="6282018" y="379279"/>
                </a:cubicBezTo>
                <a:cubicBezTo>
                  <a:pt x="6315817" y="480677"/>
                  <a:pt x="6270224" y="355691"/>
                  <a:pt x="6322359" y="459961"/>
                </a:cubicBezTo>
                <a:cubicBezTo>
                  <a:pt x="6328698" y="472639"/>
                  <a:pt x="6329467" y="487624"/>
                  <a:pt x="6335806" y="500302"/>
                </a:cubicBezTo>
                <a:cubicBezTo>
                  <a:pt x="6343034" y="514757"/>
                  <a:pt x="6356136" y="525875"/>
                  <a:pt x="6362700" y="540644"/>
                </a:cubicBezTo>
                <a:cubicBezTo>
                  <a:pt x="6391959" y="606477"/>
                  <a:pt x="6384987" y="614934"/>
                  <a:pt x="6403041" y="675114"/>
                </a:cubicBezTo>
                <a:cubicBezTo>
                  <a:pt x="6411187" y="702268"/>
                  <a:pt x="6420971" y="728903"/>
                  <a:pt x="6429936" y="755797"/>
                </a:cubicBezTo>
                <a:cubicBezTo>
                  <a:pt x="6478980" y="902928"/>
                  <a:pt x="6400760" y="680066"/>
                  <a:pt x="6470277" y="836479"/>
                </a:cubicBezTo>
                <a:cubicBezTo>
                  <a:pt x="6481791" y="862384"/>
                  <a:pt x="6497171" y="917161"/>
                  <a:pt x="6497171" y="917161"/>
                </a:cubicBezTo>
                <a:cubicBezTo>
                  <a:pt x="6491788" y="938692"/>
                  <a:pt x="6466652" y="1045084"/>
                  <a:pt x="6456830" y="1051632"/>
                </a:cubicBezTo>
                <a:cubicBezTo>
                  <a:pt x="6312686" y="1147726"/>
                  <a:pt x="6531438" y="998085"/>
                  <a:pt x="6376147" y="1118867"/>
                </a:cubicBezTo>
                <a:cubicBezTo>
                  <a:pt x="6350633" y="1138711"/>
                  <a:pt x="6322359" y="1154726"/>
                  <a:pt x="6295465" y="1172655"/>
                </a:cubicBezTo>
                <a:lnTo>
                  <a:pt x="6255124" y="1199550"/>
                </a:lnTo>
                <a:cubicBezTo>
                  <a:pt x="6241677" y="1208515"/>
                  <a:pt x="6226211" y="1215016"/>
                  <a:pt x="6214783" y="1226444"/>
                </a:cubicBezTo>
                <a:cubicBezTo>
                  <a:pt x="6162250" y="1278975"/>
                  <a:pt x="6217373" y="1231872"/>
                  <a:pt x="6147547" y="1266785"/>
                </a:cubicBezTo>
                <a:cubicBezTo>
                  <a:pt x="6133092" y="1274013"/>
                  <a:pt x="6122686" y="1289035"/>
                  <a:pt x="6107206" y="1293679"/>
                </a:cubicBezTo>
                <a:cubicBezTo>
                  <a:pt x="6054776" y="1309408"/>
                  <a:pt x="5814225" y="1320427"/>
                  <a:pt x="5811371" y="1320573"/>
                </a:cubicBezTo>
                <a:lnTo>
                  <a:pt x="5488641" y="1334020"/>
                </a:lnTo>
                <a:cubicBezTo>
                  <a:pt x="5430284" y="1337174"/>
                  <a:pt x="5372196" y="1344474"/>
                  <a:pt x="5313830" y="1347467"/>
                </a:cubicBezTo>
                <a:cubicBezTo>
                  <a:pt x="5197356" y="1353440"/>
                  <a:pt x="5080747" y="1356432"/>
                  <a:pt x="4964206" y="1360914"/>
                </a:cubicBezTo>
                <a:cubicBezTo>
                  <a:pt x="4923865" y="1365396"/>
                  <a:pt x="4882984" y="1366401"/>
                  <a:pt x="4843183" y="1374361"/>
                </a:cubicBezTo>
                <a:cubicBezTo>
                  <a:pt x="4815384" y="1379921"/>
                  <a:pt x="4789394" y="1392290"/>
                  <a:pt x="4762500" y="1401255"/>
                </a:cubicBezTo>
                <a:cubicBezTo>
                  <a:pt x="4665771" y="1433498"/>
                  <a:pt x="4786572" y="1394377"/>
                  <a:pt x="4668371" y="1428150"/>
                </a:cubicBezTo>
                <a:cubicBezTo>
                  <a:pt x="4639124" y="1436507"/>
                  <a:pt x="4604456" y="1452417"/>
                  <a:pt x="4574241" y="1455044"/>
                </a:cubicBezTo>
                <a:cubicBezTo>
                  <a:pt x="4489279" y="1462432"/>
                  <a:pt x="4403912" y="1464009"/>
                  <a:pt x="4318747" y="1468491"/>
                </a:cubicBezTo>
                <a:cubicBezTo>
                  <a:pt x="4238065" y="1464009"/>
                  <a:pt x="4157269" y="1461242"/>
                  <a:pt x="4076700" y="1455044"/>
                </a:cubicBezTo>
                <a:cubicBezTo>
                  <a:pt x="3836441" y="1436563"/>
                  <a:pt x="4084465" y="1448785"/>
                  <a:pt x="3888441" y="1428150"/>
                </a:cubicBezTo>
                <a:cubicBezTo>
                  <a:pt x="3830320" y="1422032"/>
                  <a:pt x="3771715" y="1421156"/>
                  <a:pt x="3713630" y="1414702"/>
                </a:cubicBezTo>
                <a:cubicBezTo>
                  <a:pt x="3650628" y="1407702"/>
                  <a:pt x="3588673" y="1391140"/>
                  <a:pt x="3525371" y="1387808"/>
                </a:cubicBezTo>
                <a:cubicBezTo>
                  <a:pt x="3148938" y="1367996"/>
                  <a:pt x="3355101" y="1377517"/>
                  <a:pt x="2906806" y="1360914"/>
                </a:cubicBezTo>
                <a:cubicBezTo>
                  <a:pt x="2812677" y="1365396"/>
                  <a:pt x="2718654" y="1374361"/>
                  <a:pt x="2624418" y="1374361"/>
                </a:cubicBezTo>
                <a:cubicBezTo>
                  <a:pt x="2113419" y="1374361"/>
                  <a:pt x="2645106" y="1361899"/>
                  <a:pt x="2342030" y="1347467"/>
                </a:cubicBezTo>
                <a:cubicBezTo>
                  <a:pt x="2091142" y="1335520"/>
                  <a:pt x="1588994" y="1320573"/>
                  <a:pt x="1588994" y="1320573"/>
                </a:cubicBezTo>
                <a:lnTo>
                  <a:pt x="1481418" y="1307126"/>
                </a:lnTo>
                <a:cubicBezTo>
                  <a:pt x="1450001" y="1302937"/>
                  <a:pt x="1418789" y="1297179"/>
                  <a:pt x="1387288" y="1293679"/>
                </a:cubicBezTo>
                <a:cubicBezTo>
                  <a:pt x="1338082" y="1288212"/>
                  <a:pt x="1288541" y="1286017"/>
                  <a:pt x="1239371" y="1280232"/>
                </a:cubicBezTo>
                <a:cubicBezTo>
                  <a:pt x="1212292" y="1277046"/>
                  <a:pt x="1185940" y="1267637"/>
                  <a:pt x="1158688" y="1266785"/>
                </a:cubicBezTo>
                <a:cubicBezTo>
                  <a:pt x="898800" y="1258664"/>
                  <a:pt x="638735" y="1257820"/>
                  <a:pt x="378759" y="1253338"/>
                </a:cubicBezTo>
                <a:cubicBezTo>
                  <a:pt x="342900" y="1244373"/>
                  <a:pt x="297319" y="1252580"/>
                  <a:pt x="271183" y="1226444"/>
                </a:cubicBezTo>
                <a:lnTo>
                  <a:pt x="217394" y="1172655"/>
                </a:lnTo>
                <a:cubicBezTo>
                  <a:pt x="212912" y="1159208"/>
                  <a:pt x="210286" y="1144992"/>
                  <a:pt x="203947" y="1132314"/>
                </a:cubicBezTo>
                <a:cubicBezTo>
                  <a:pt x="196719" y="1117859"/>
                  <a:pt x="183617" y="1106741"/>
                  <a:pt x="177053" y="1091973"/>
                </a:cubicBezTo>
                <a:cubicBezTo>
                  <a:pt x="113044" y="947952"/>
                  <a:pt x="184130" y="1062247"/>
                  <a:pt x="123265" y="970950"/>
                </a:cubicBezTo>
                <a:cubicBezTo>
                  <a:pt x="113794" y="904654"/>
                  <a:pt x="113663" y="880671"/>
                  <a:pt x="96371" y="823032"/>
                </a:cubicBezTo>
                <a:cubicBezTo>
                  <a:pt x="88225" y="795879"/>
                  <a:pt x="78442" y="769244"/>
                  <a:pt x="69477" y="742350"/>
                </a:cubicBezTo>
                <a:lnTo>
                  <a:pt x="42583" y="661667"/>
                </a:lnTo>
                <a:lnTo>
                  <a:pt x="29136" y="621326"/>
                </a:lnTo>
                <a:cubicBezTo>
                  <a:pt x="24653" y="607879"/>
                  <a:pt x="19126" y="594736"/>
                  <a:pt x="15688" y="580985"/>
                </a:cubicBezTo>
                <a:lnTo>
                  <a:pt x="2241" y="527197"/>
                </a:lnTo>
                <a:cubicBezTo>
                  <a:pt x="4035" y="520020"/>
                  <a:pt x="21417" y="444645"/>
                  <a:pt x="29136" y="433067"/>
                </a:cubicBezTo>
                <a:cubicBezTo>
                  <a:pt x="31622" y="429338"/>
                  <a:pt x="0" y="424102"/>
                  <a:pt x="2241" y="419620"/>
                </a:cubicBezTo>
                <a:close/>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TextBox 153"/>
          <p:cNvSpPr txBox="1"/>
          <p:nvPr/>
        </p:nvSpPr>
        <p:spPr>
          <a:xfrm>
            <a:off x="2053680" y="3262541"/>
            <a:ext cx="956479" cy="489878"/>
          </a:xfrm>
          <a:prstGeom prst="rect">
            <a:avLst/>
          </a:prstGeom>
          <a:noFill/>
        </p:spPr>
        <p:txBody>
          <a:bodyPr wrap="square" rtlCol="0">
            <a:spAutoFit/>
          </a:bodyPr>
          <a:lstStyle/>
          <a:p>
            <a:pPr algn="ctr">
              <a:lnSpc>
                <a:spcPts val="1500"/>
              </a:lnSpc>
            </a:pPr>
            <a:r>
              <a:rPr lang="en-US" b="1" smtClean="0"/>
              <a:t>Public space 1</a:t>
            </a:r>
            <a:endParaRPr lang="en-US" b="1"/>
          </a:p>
        </p:txBody>
      </p:sp>
      <p:sp>
        <p:nvSpPr>
          <p:cNvPr id="155" name="TextBox 154"/>
          <p:cNvSpPr txBox="1"/>
          <p:nvPr/>
        </p:nvSpPr>
        <p:spPr>
          <a:xfrm>
            <a:off x="4492080" y="3262541"/>
            <a:ext cx="956479" cy="489878"/>
          </a:xfrm>
          <a:prstGeom prst="rect">
            <a:avLst/>
          </a:prstGeom>
          <a:noFill/>
        </p:spPr>
        <p:txBody>
          <a:bodyPr wrap="square" rtlCol="0">
            <a:spAutoFit/>
          </a:bodyPr>
          <a:lstStyle/>
          <a:p>
            <a:pPr algn="ctr">
              <a:lnSpc>
                <a:spcPts val="1500"/>
              </a:lnSpc>
            </a:pPr>
            <a:r>
              <a:rPr lang="en-US" b="1" smtClean="0"/>
              <a:t>Public space 2</a:t>
            </a:r>
            <a:endParaRPr lang="en-US" b="1"/>
          </a:p>
        </p:txBody>
      </p:sp>
      <p:sp>
        <p:nvSpPr>
          <p:cNvPr id="156" name="TextBox 155"/>
          <p:cNvSpPr txBox="1"/>
          <p:nvPr/>
        </p:nvSpPr>
        <p:spPr>
          <a:xfrm>
            <a:off x="6397080" y="3262541"/>
            <a:ext cx="956479" cy="489878"/>
          </a:xfrm>
          <a:prstGeom prst="rect">
            <a:avLst/>
          </a:prstGeom>
          <a:noFill/>
        </p:spPr>
        <p:txBody>
          <a:bodyPr wrap="square" rtlCol="0">
            <a:spAutoFit/>
          </a:bodyPr>
          <a:lstStyle/>
          <a:p>
            <a:pPr algn="ctr">
              <a:lnSpc>
                <a:spcPts val="1500"/>
              </a:lnSpc>
            </a:pPr>
            <a:r>
              <a:rPr lang="en-US" b="1" smtClean="0"/>
              <a:t>Public space 3</a:t>
            </a:r>
            <a:endParaRPr lang="en-US" b="1"/>
          </a:p>
        </p:txBody>
      </p:sp>
      <p:cxnSp>
        <p:nvCxnSpPr>
          <p:cNvPr id="163" name="Straight Arrow Connector 162"/>
          <p:cNvCxnSpPr/>
          <p:nvPr/>
        </p:nvCxnSpPr>
        <p:spPr>
          <a:xfrm rot="5400000">
            <a:off x="4040459" y="2665141"/>
            <a:ext cx="1219202" cy="156120"/>
          </a:xfrm>
          <a:prstGeom prst="straightConnector1">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69" name="TextBox 168"/>
          <p:cNvSpPr txBox="1"/>
          <p:nvPr/>
        </p:nvSpPr>
        <p:spPr>
          <a:xfrm>
            <a:off x="457200" y="2819400"/>
            <a:ext cx="1008418" cy="369332"/>
          </a:xfrm>
          <a:prstGeom prst="rect">
            <a:avLst/>
          </a:prstGeom>
          <a:noFill/>
        </p:spPr>
        <p:txBody>
          <a:bodyPr wrap="none" rtlCol="0">
            <a:spAutoFit/>
          </a:bodyPr>
          <a:lstStyle/>
          <a:p>
            <a:r>
              <a:rPr lang="en-US" b="1" dirty="0" smtClean="0">
                <a:solidFill>
                  <a:srgbClr val="00B0F0"/>
                </a:solidFill>
              </a:rPr>
              <a:t>Region 1</a:t>
            </a:r>
            <a:endParaRPr lang="en-US" b="1" dirty="0">
              <a:solidFill>
                <a:srgbClr val="00B0F0"/>
              </a:solidFill>
            </a:endParaRPr>
          </a:p>
        </p:txBody>
      </p:sp>
      <p:pic>
        <p:nvPicPr>
          <p:cNvPr id="84" name="Picture 6"/>
          <p:cNvPicPr>
            <a:picLocks noChangeAspect="1" noChangeArrowheads="1"/>
          </p:cNvPicPr>
          <p:nvPr/>
        </p:nvPicPr>
        <p:blipFill>
          <a:blip r:embed="rId22" cstate="print"/>
          <a:srcRect/>
          <a:stretch>
            <a:fillRect/>
          </a:stretch>
        </p:blipFill>
        <p:spPr bwMode="auto">
          <a:xfrm>
            <a:off x="8077200" y="5410200"/>
            <a:ext cx="428318" cy="781050"/>
          </a:xfrm>
          <a:prstGeom prst="rect">
            <a:avLst/>
          </a:prstGeom>
          <a:noFill/>
          <a:ln w="9525">
            <a:noFill/>
            <a:miter lim="800000"/>
            <a:headEnd/>
            <a:tailEnd/>
          </a:ln>
        </p:spPr>
      </p:pic>
      <p:sp>
        <p:nvSpPr>
          <p:cNvPr id="88" name="TextBox 87"/>
          <p:cNvSpPr txBox="1"/>
          <p:nvPr/>
        </p:nvSpPr>
        <p:spPr>
          <a:xfrm>
            <a:off x="6629400" y="5867400"/>
            <a:ext cx="1403333" cy="369332"/>
          </a:xfrm>
          <a:prstGeom prst="rect">
            <a:avLst/>
          </a:prstGeom>
          <a:noFill/>
        </p:spPr>
        <p:txBody>
          <a:bodyPr wrap="none" rtlCol="0">
            <a:spAutoFit/>
          </a:bodyPr>
          <a:lstStyle/>
          <a:p>
            <a:pPr algn="r"/>
            <a:r>
              <a:rPr lang="en-US" b="1" smtClean="0">
                <a:solidFill>
                  <a:srgbClr val="FF0000"/>
                </a:solidFill>
              </a:rPr>
              <a:t>PSC terminal</a:t>
            </a:r>
            <a:endParaRPr lang="en-US" b="1">
              <a:solidFill>
                <a:srgbClr val="FF0000"/>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a:bodyPr>
          <a:lstStyle/>
          <a:p>
            <a:pPr>
              <a:lnSpc>
                <a:spcPts val="3000"/>
              </a:lnSpc>
            </a:pPr>
            <a:r>
              <a:rPr lang="en-US" altLang="ko-KR" sz="3200" b="1" i="1" dirty="0" smtClean="0">
                <a:solidFill>
                  <a:srgbClr val="FF0000"/>
                </a:solidFill>
              </a:rPr>
              <a:t>SOME FACTS FOR PERSONAL SPACES</a:t>
            </a:r>
            <a:r>
              <a:rPr lang="en-US" sz="3200" b="1" i="1" dirty="0" smtClean="0">
                <a:solidFill>
                  <a:srgbClr val="FF0000"/>
                </a:solidFill>
                <a:cs typeface="Times New Roman" pitchFamily="18" charset="0"/>
              </a:rPr>
              <a:t> </a:t>
            </a:r>
            <a:r>
              <a:rPr lang="en-US" sz="2000" dirty="0" smtClean="0">
                <a:cs typeface="Times New Roman" pitchFamily="18" charset="0"/>
              </a:rPr>
              <a:t>[10]</a:t>
            </a:r>
            <a:endParaRPr lang="en-US" sz="2000" dirty="0">
              <a:cs typeface="Times New Roman" pitchFamily="18" charset="0"/>
            </a:endParaRPr>
          </a:p>
        </p:txBody>
      </p:sp>
      <p:sp>
        <p:nvSpPr>
          <p:cNvPr id="3" name="Content Placeholder 2"/>
          <p:cNvSpPr>
            <a:spLocks noGrp="1"/>
          </p:cNvSpPr>
          <p:nvPr>
            <p:ph idx="1"/>
          </p:nvPr>
        </p:nvSpPr>
        <p:spPr>
          <a:xfrm>
            <a:off x="457200" y="1600200"/>
            <a:ext cx="8305800" cy="4800600"/>
          </a:xfrm>
        </p:spPr>
        <p:txBody>
          <a:bodyPr>
            <a:noAutofit/>
          </a:bodyPr>
          <a:lstStyle/>
          <a:p>
            <a:r>
              <a:rPr lang="en-US" altLang="ko-KR" sz="1800" dirty="0" smtClean="0">
                <a:latin typeface="Times New Roman" pitchFamily="18" charset="0"/>
                <a:cs typeface="Times New Roman" pitchFamily="18" charset="0"/>
              </a:rPr>
              <a:t>Radius of public space </a:t>
            </a:r>
            <a:r>
              <a:rPr lang="en-US" altLang="ko-KR" sz="1800" dirty="0" smtClean="0">
                <a:solidFill>
                  <a:srgbClr val="00B0F0"/>
                </a:solidFill>
                <a:latin typeface="Times New Roman" pitchFamily="18" charset="0"/>
                <a:cs typeface="Times New Roman" pitchFamily="18" charset="0"/>
              </a:rPr>
              <a:t>which contains a personal space or more</a:t>
            </a:r>
          </a:p>
          <a:p>
            <a:pPr lvl="1"/>
            <a:r>
              <a:rPr lang="en-US" altLang="ko-KR" sz="1800" dirty="0" smtClean="0">
                <a:latin typeface="Times New Roman" pitchFamily="18" charset="0"/>
                <a:cs typeface="Times New Roman" pitchFamily="18" charset="0"/>
              </a:rPr>
              <a:t>Sphere with 50 feet of radius</a:t>
            </a:r>
          </a:p>
          <a:p>
            <a:r>
              <a:rPr lang="en-US" altLang="ko-KR" sz="1800" dirty="0" smtClean="0">
                <a:latin typeface="Times New Roman" pitchFamily="18" charset="0"/>
                <a:cs typeface="Times New Roman" pitchFamily="18" charset="0"/>
              </a:rPr>
              <a:t>Number of communicators (devices or machines) involving collaboration for a personal space</a:t>
            </a:r>
          </a:p>
          <a:p>
            <a:pPr lvl="1"/>
            <a:r>
              <a:rPr lang="en-US" altLang="ko-KR" sz="1800" dirty="0" smtClean="0">
                <a:latin typeface="Times New Roman" pitchFamily="18" charset="0"/>
                <a:cs typeface="Times New Roman" pitchFamily="18" charset="0"/>
              </a:rPr>
              <a:t>Gradually increasing from 3~4 to 60~80, or even more ?</a:t>
            </a:r>
          </a:p>
          <a:p>
            <a:r>
              <a:rPr lang="en-US" altLang="ko-KR" sz="1800" dirty="0" smtClean="0">
                <a:latin typeface="Times New Roman" pitchFamily="18" charset="0"/>
                <a:cs typeface="Times New Roman" pitchFamily="18" charset="0"/>
              </a:rPr>
              <a:t>Communication types</a:t>
            </a:r>
          </a:p>
          <a:p>
            <a:pPr lvl="1"/>
            <a:r>
              <a:rPr lang="en-US" altLang="ko-KR" sz="1800" dirty="0" smtClean="0">
                <a:latin typeface="Times New Roman" pitchFamily="18" charset="0"/>
                <a:cs typeface="Times New Roman" pitchFamily="18" charset="0"/>
              </a:rPr>
              <a:t>peer-to-peer, 1-</a:t>
            </a:r>
            <a:r>
              <a:rPr lang="en-US" altLang="ko-KR" sz="1800" i="1" dirty="0" smtClean="0">
                <a:latin typeface="Times New Roman" pitchFamily="18" charset="0"/>
                <a:cs typeface="Times New Roman" pitchFamily="18" charset="0"/>
              </a:rPr>
              <a:t>n</a:t>
            </a:r>
            <a:r>
              <a:rPr lang="en-US" altLang="ko-KR" sz="1800" dirty="0" smtClean="0">
                <a:latin typeface="Times New Roman" pitchFamily="18" charset="0"/>
                <a:cs typeface="Times New Roman" pitchFamily="18" charset="0"/>
              </a:rPr>
              <a:t>, </a:t>
            </a:r>
            <a:r>
              <a:rPr lang="en-US" altLang="ko-KR" sz="1800" i="1" dirty="0" smtClean="0">
                <a:latin typeface="Times New Roman" pitchFamily="18" charset="0"/>
                <a:cs typeface="Times New Roman" pitchFamily="18" charset="0"/>
              </a:rPr>
              <a:t>n</a:t>
            </a:r>
            <a:r>
              <a:rPr lang="en-US" altLang="ko-KR" sz="1800" dirty="0" smtClean="0">
                <a:latin typeface="Times New Roman" pitchFamily="18" charset="0"/>
                <a:cs typeface="Times New Roman" pitchFamily="18" charset="0"/>
              </a:rPr>
              <a:t>-1</a:t>
            </a:r>
          </a:p>
          <a:p>
            <a:pPr lvl="1"/>
            <a:r>
              <a:rPr lang="en-US" altLang="ko-KR" sz="1800" i="1" dirty="0" smtClean="0">
                <a:latin typeface="Times New Roman" pitchFamily="18" charset="0"/>
                <a:cs typeface="Times New Roman" pitchFamily="18" charset="0"/>
              </a:rPr>
              <a:t>n</a:t>
            </a:r>
            <a:r>
              <a:rPr lang="en-US" altLang="ko-KR" sz="1800" dirty="0" smtClean="0">
                <a:latin typeface="Times New Roman" pitchFamily="18" charset="0"/>
                <a:cs typeface="Times New Roman" pitchFamily="18" charset="0"/>
              </a:rPr>
              <a:t>-</a:t>
            </a:r>
            <a:r>
              <a:rPr lang="en-US" altLang="ko-KR" sz="1800" i="1" dirty="0" smtClean="0">
                <a:latin typeface="Times New Roman" pitchFamily="18" charset="0"/>
                <a:cs typeface="Times New Roman" pitchFamily="18" charset="0"/>
              </a:rPr>
              <a:t>m</a:t>
            </a:r>
            <a:r>
              <a:rPr lang="en-US" altLang="ko-KR" sz="1800" dirty="0" smtClean="0">
                <a:latin typeface="Times New Roman" pitchFamily="18" charset="0"/>
                <a:cs typeface="Times New Roman" pitchFamily="18" charset="0"/>
              </a:rPr>
              <a:t> group-cast (group-chat)</a:t>
            </a:r>
          </a:p>
          <a:p>
            <a:pPr lvl="1"/>
            <a:r>
              <a:rPr lang="en-US" altLang="ko-KR" sz="1800" dirty="0" smtClean="0">
                <a:latin typeface="Times New Roman" pitchFamily="18" charset="0"/>
                <a:cs typeface="Times New Roman" pitchFamily="18" charset="0"/>
              </a:rPr>
              <a:t>Transmit only, receive only, two way</a:t>
            </a:r>
          </a:p>
          <a:p>
            <a:r>
              <a:rPr lang="en-US" altLang="ko-KR" sz="1800" dirty="0" smtClean="0">
                <a:latin typeface="Times New Roman" pitchFamily="18" charset="0"/>
                <a:cs typeface="Times New Roman" pitchFamily="18" charset="0"/>
              </a:rPr>
              <a:t>Traffic characteristics</a:t>
            </a:r>
          </a:p>
          <a:p>
            <a:pPr lvl="1"/>
            <a:r>
              <a:rPr lang="en-US" altLang="ko-KR" sz="1800" dirty="0" smtClean="0">
                <a:latin typeface="Times New Roman" pitchFamily="18" charset="0"/>
                <a:cs typeface="Times New Roman" pitchFamily="18" charset="0"/>
              </a:rPr>
              <a:t>Delay tolerant data, real-time control, </a:t>
            </a:r>
            <a:r>
              <a:rPr lang="en-US" altLang="ko-KR" sz="1800" dirty="0" smtClean="0">
                <a:solidFill>
                  <a:srgbClr val="00B0F0"/>
                </a:solidFill>
                <a:latin typeface="Times New Roman" pitchFamily="18" charset="0"/>
                <a:cs typeface="Times New Roman" pitchFamily="18" charset="0"/>
              </a:rPr>
              <a:t>low latency </a:t>
            </a:r>
            <a:r>
              <a:rPr lang="en-US" altLang="ko-KR" sz="1800" dirty="0" smtClean="0">
                <a:latin typeface="Times New Roman" pitchFamily="18" charset="0"/>
                <a:cs typeface="Times New Roman" pitchFamily="18" charset="0"/>
              </a:rPr>
              <a:t>audio/video stream</a:t>
            </a:r>
          </a:p>
          <a:p>
            <a:r>
              <a:rPr lang="en-US" sz="1800" dirty="0" smtClean="0">
                <a:latin typeface="Times New Roman" pitchFamily="18" charset="0"/>
                <a:cs typeface="Times New Roman" pitchFamily="18" charset="0"/>
              </a:rPr>
              <a:t>More than one individual can exist in a public space.</a:t>
            </a:r>
          </a:p>
          <a:p>
            <a:pPr lvl="1"/>
            <a:r>
              <a:rPr lang="en-US" sz="1600" dirty="0" smtClean="0">
                <a:latin typeface="Times New Roman" pitchFamily="18" charset="0"/>
                <a:cs typeface="Times New Roman" pitchFamily="18" charset="0"/>
              </a:rPr>
              <a:t>In a public space, there may be more than one personal space overlapping each other. </a:t>
            </a:r>
            <a:r>
              <a:rPr lang="en-US" sz="1600" dirty="0" smtClean="0">
                <a:solidFill>
                  <a:srgbClr val="FF0000"/>
                </a:solidFill>
                <a:latin typeface="Times New Roman" pitchFamily="18" charset="0"/>
                <a:cs typeface="Times New Roman" pitchFamily="18" charset="0"/>
              </a:rPr>
              <a:t>A device may be associated with only one personal space </a:t>
            </a:r>
            <a:r>
              <a:rPr lang="en-US" sz="1600" dirty="0" smtClean="0">
                <a:latin typeface="Times New Roman" pitchFamily="18" charset="0"/>
                <a:cs typeface="Times New Roman" pitchFamily="18" charset="0"/>
              </a:rPr>
              <a:t>while another may be associated with more than one personal space. </a:t>
            </a:r>
          </a:p>
        </p:txBody>
      </p:sp>
      <p:sp>
        <p:nvSpPr>
          <p:cNvPr id="9" name="TextBox 8"/>
          <p:cNvSpPr txBox="1"/>
          <p:nvPr/>
        </p:nvSpPr>
        <p:spPr>
          <a:xfrm>
            <a:off x="4191000" y="6400800"/>
            <a:ext cx="777777" cy="307777"/>
          </a:xfrm>
          <a:prstGeom prst="rect">
            <a:avLst/>
          </a:prstGeom>
          <a:noFill/>
        </p:spPr>
        <p:txBody>
          <a:bodyPr wrap="none" rtlCol="0">
            <a:spAutoFit/>
          </a:bodyPr>
          <a:lstStyle/>
          <a:p>
            <a:r>
              <a:rPr lang="en-US" sz="1400" dirty="0" smtClean="0">
                <a:latin typeface="Times New Roman" pitchFamily="18" charset="0"/>
                <a:cs typeface="Times New Roman" pitchFamily="18" charset="0"/>
              </a:rPr>
              <a:t>Slide 17</a:t>
            </a:r>
            <a:endParaRPr lang="en-US" sz="1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ts val="3000"/>
              </a:lnSpc>
            </a:pPr>
            <a:r>
              <a:rPr lang="en-US" sz="3200" b="1" i="1" dirty="0" smtClean="0">
                <a:solidFill>
                  <a:srgbClr val="FF0000"/>
                </a:solidFill>
                <a:cs typeface="Times New Roman" pitchFamily="18" charset="0"/>
              </a:rPr>
              <a:t>DEFINITION OF PSC (1)</a:t>
            </a:r>
            <a:endParaRPr lang="en-US" sz="3200" b="1" i="1" dirty="0">
              <a:solidFill>
                <a:srgbClr val="FF0000"/>
              </a:solidFill>
              <a:cs typeface="Times New Roman" pitchFamily="18" charset="0"/>
            </a:endParaRPr>
          </a:p>
        </p:txBody>
      </p:sp>
      <p:sp>
        <p:nvSpPr>
          <p:cNvPr id="3" name="Content Placeholder 2"/>
          <p:cNvSpPr>
            <a:spLocks noGrp="1"/>
          </p:cNvSpPr>
          <p:nvPr>
            <p:ph idx="1"/>
          </p:nvPr>
        </p:nvSpPr>
        <p:spPr>
          <a:xfrm>
            <a:off x="457200" y="1524000"/>
            <a:ext cx="8305800" cy="4800600"/>
          </a:xfrm>
        </p:spPr>
        <p:txBody>
          <a:bodyPr>
            <a:normAutofit/>
          </a:bodyPr>
          <a:lstStyle/>
          <a:p>
            <a:pPr marL="342900" lvl="1" indent="-342900">
              <a:buFont typeface="Arial" pitchFamily="34" charset="0"/>
              <a:buChar char="•"/>
            </a:pPr>
            <a:r>
              <a:rPr lang="en-US" sz="2000" dirty="0" smtClean="0">
                <a:latin typeface="Times New Roman" pitchFamily="18" charset="0"/>
                <a:cs typeface="Times New Roman" pitchFamily="18" charset="0"/>
              </a:rPr>
              <a:t>Ubiquity</a:t>
            </a:r>
          </a:p>
          <a:p>
            <a:pPr marL="742950" lvl="2" indent="-342900"/>
            <a:r>
              <a:rPr lang="en-US" sz="1800" dirty="0" smtClean="0">
                <a:latin typeface="Times New Roman" pitchFamily="18" charset="0"/>
                <a:cs typeface="Times New Roman" pitchFamily="18" charset="0"/>
              </a:rPr>
              <a:t>Mobility friendly to increase user convenience</a:t>
            </a:r>
          </a:p>
          <a:p>
            <a:pPr marL="742950" lvl="2" indent="-342900"/>
            <a:r>
              <a:rPr lang="en-US" sz="1800" dirty="0" smtClean="0">
                <a:latin typeface="Times New Roman" pitchFamily="18" charset="0"/>
                <a:cs typeface="Times New Roman" pitchFamily="18" charset="0"/>
              </a:rPr>
              <a:t>Base instrument common for ubiquitous services</a:t>
            </a:r>
          </a:p>
          <a:p>
            <a:pPr marL="742950" lvl="2" indent="-342900"/>
            <a:r>
              <a:rPr lang="en-US" sz="1800" dirty="0" smtClean="0">
                <a:latin typeface="Times New Roman" pitchFamily="18" charset="0"/>
                <a:cs typeface="Times New Roman" pitchFamily="18" charset="0"/>
              </a:rPr>
              <a:t>Ubiquitous connection to identify appropriate devices, control environment, and communicate among devices </a:t>
            </a:r>
          </a:p>
          <a:p>
            <a:pPr marL="742950" lvl="2" indent="-342900"/>
            <a:r>
              <a:rPr lang="en-US" sz="1800" dirty="0" smtClean="0">
                <a:latin typeface="Times New Roman" pitchFamily="18" charset="0"/>
                <a:cs typeface="Times New Roman" pitchFamily="18" charset="0"/>
              </a:rPr>
              <a:t>With more centralized intelligence </a:t>
            </a:r>
          </a:p>
          <a:p>
            <a:pPr marL="742950" lvl="2" indent="-342900"/>
            <a:r>
              <a:rPr lang="en-US" sz="1800" dirty="0" smtClean="0">
                <a:latin typeface="Times New Roman" pitchFamily="18" charset="0"/>
                <a:cs typeface="Times New Roman" pitchFamily="18" charset="0"/>
              </a:rPr>
              <a:t>Automatically with pre-stored (implicit) information and/or explicit control from human being</a:t>
            </a:r>
          </a:p>
          <a:p>
            <a:pPr marL="742950" lvl="2" indent="-342900"/>
            <a:r>
              <a:rPr lang="en-US" sz="1800" dirty="0" smtClean="0">
                <a:latin typeface="Times New Roman" pitchFamily="18" charset="0"/>
                <a:cs typeface="Times New Roman" pitchFamily="18" charset="0"/>
              </a:rPr>
              <a:t>Self-configuring network of fixed or mobile devices connected by wireless links</a:t>
            </a:r>
            <a:endParaRPr lang="en-US" sz="1800" dirty="0" smtClean="0">
              <a:latin typeface="Times New Roman" pitchFamily="18" charset="0"/>
              <a:cs typeface="Times New Roman" pitchFamily="18" charset="0"/>
              <a:sym typeface="Wingdings" pitchFamily="2" charset="2"/>
            </a:endParaRPr>
          </a:p>
          <a:p>
            <a:pPr marL="742950" lvl="2" indent="-342900">
              <a:buNone/>
            </a:pPr>
            <a:endParaRPr lang="en-US" sz="1800" dirty="0" smtClean="0">
              <a:latin typeface="Times New Roman" pitchFamily="18" charset="0"/>
              <a:cs typeface="Times New Roman" pitchFamily="18" charset="0"/>
            </a:endParaRPr>
          </a:p>
          <a:p>
            <a:pPr marL="342900" lvl="1" indent="-342900">
              <a:buFont typeface="Arial" pitchFamily="34" charset="0"/>
              <a:buChar char="•"/>
            </a:pPr>
            <a:r>
              <a:rPr lang="en-US" sz="2000" dirty="0" smtClean="0">
                <a:latin typeface="Times New Roman" pitchFamily="18" charset="0"/>
                <a:cs typeface="Times New Roman" pitchFamily="18" charset="0"/>
              </a:rPr>
              <a:t>Using various communication methods</a:t>
            </a:r>
          </a:p>
          <a:p>
            <a:pPr marL="742950" lvl="2" indent="-342900"/>
            <a:r>
              <a:rPr lang="en-US" sz="1800" dirty="0" smtClean="0">
                <a:latin typeface="Times New Roman" pitchFamily="18" charset="0"/>
                <a:cs typeface="Times New Roman" pitchFamily="18" charset="0"/>
              </a:rPr>
              <a:t>In indoor/home environment: </a:t>
            </a:r>
            <a:r>
              <a:rPr lang="en-US" sz="1800" dirty="0" smtClean="0">
                <a:solidFill>
                  <a:srgbClr val="FF0000"/>
                </a:solidFill>
                <a:latin typeface="Times New Roman" pitchFamily="18" charset="0"/>
                <a:cs typeface="Times New Roman" pitchFamily="18" charset="0"/>
              </a:rPr>
              <a:t>short range dedicated PSC wireless network</a:t>
            </a:r>
          </a:p>
          <a:p>
            <a:pPr marL="742950" lvl="2" indent="-342900"/>
            <a:r>
              <a:rPr lang="en-US" sz="1800" dirty="0" smtClean="0">
                <a:latin typeface="Times New Roman" pitchFamily="18" charset="0"/>
                <a:cs typeface="Times New Roman" pitchFamily="18" charset="0"/>
              </a:rPr>
              <a:t>To/from remote sources (or devices): </a:t>
            </a:r>
            <a:r>
              <a:rPr lang="en-US" sz="1800" dirty="0" smtClean="0">
                <a:solidFill>
                  <a:srgbClr val="FF0000"/>
                </a:solidFill>
                <a:latin typeface="Times New Roman" pitchFamily="18" charset="0"/>
                <a:cs typeface="Times New Roman" pitchFamily="18" charset="0"/>
              </a:rPr>
              <a:t>through existing outside networks </a:t>
            </a:r>
            <a:r>
              <a:rPr lang="en-US" sz="1800" dirty="0" smtClean="0">
                <a:latin typeface="Times New Roman" pitchFamily="18" charset="0"/>
                <a:cs typeface="Times New Roman" pitchFamily="18" charset="0"/>
              </a:rPr>
              <a:t>including WPAN, WLAN, MAN, cellular networks, and landline networks</a:t>
            </a:r>
          </a:p>
        </p:txBody>
      </p:sp>
      <p:sp>
        <p:nvSpPr>
          <p:cNvPr id="9" name="TextBox 8"/>
          <p:cNvSpPr txBox="1"/>
          <p:nvPr/>
        </p:nvSpPr>
        <p:spPr>
          <a:xfrm>
            <a:off x="4191000" y="6400800"/>
            <a:ext cx="777777" cy="307777"/>
          </a:xfrm>
          <a:prstGeom prst="rect">
            <a:avLst/>
          </a:prstGeom>
          <a:noFill/>
        </p:spPr>
        <p:txBody>
          <a:bodyPr wrap="none" rtlCol="0">
            <a:spAutoFit/>
          </a:bodyPr>
          <a:lstStyle/>
          <a:p>
            <a:r>
              <a:rPr lang="en-US" sz="1400" dirty="0" smtClean="0">
                <a:latin typeface="Times New Roman" pitchFamily="18" charset="0"/>
                <a:cs typeface="Times New Roman" pitchFamily="18" charset="0"/>
              </a:rPr>
              <a:t>Slide 18</a:t>
            </a:r>
            <a:endParaRPr lang="en-US" sz="1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ts val="3000"/>
              </a:lnSpc>
            </a:pPr>
            <a:r>
              <a:rPr lang="en-US" sz="3200" b="1" i="1" smtClean="0">
                <a:solidFill>
                  <a:srgbClr val="FF0000"/>
                </a:solidFill>
                <a:cs typeface="Times New Roman" pitchFamily="18" charset="0"/>
              </a:rPr>
              <a:t>DEFINITION OF PSC (2)</a:t>
            </a:r>
            <a:endParaRPr lang="en-US" sz="3200" b="1" i="1">
              <a:solidFill>
                <a:srgbClr val="FF0000"/>
              </a:solidFill>
              <a:cs typeface="Times New Roman" pitchFamily="18" charset="0"/>
            </a:endParaRPr>
          </a:p>
        </p:txBody>
      </p:sp>
      <p:sp>
        <p:nvSpPr>
          <p:cNvPr id="3" name="Content Placeholder 2"/>
          <p:cNvSpPr>
            <a:spLocks noGrp="1"/>
          </p:cNvSpPr>
          <p:nvPr>
            <p:ph idx="1"/>
          </p:nvPr>
        </p:nvSpPr>
        <p:spPr>
          <a:xfrm>
            <a:off x="457200" y="1524000"/>
            <a:ext cx="5562600" cy="4648200"/>
          </a:xfrm>
        </p:spPr>
        <p:txBody>
          <a:bodyPr>
            <a:normAutofit/>
          </a:bodyPr>
          <a:lstStyle/>
          <a:p>
            <a:pPr marL="342900" lvl="1" indent="-342900">
              <a:buFont typeface="Arial" pitchFamily="34" charset="0"/>
              <a:buChar char="•"/>
            </a:pPr>
            <a:r>
              <a:rPr lang="en-US" sz="2000" dirty="0" smtClean="0">
                <a:latin typeface="Times New Roman" pitchFamily="18" charset="0"/>
                <a:cs typeface="Times New Roman" pitchFamily="18" charset="0"/>
              </a:rPr>
              <a:t>User-oriented mobile space</a:t>
            </a:r>
          </a:p>
          <a:p>
            <a:pPr marL="742950" lvl="2" indent="-342900"/>
            <a:r>
              <a:rPr lang="en-US" sz="1800" dirty="0" smtClean="0">
                <a:latin typeface="Times New Roman" pitchFamily="18" charset="0"/>
                <a:cs typeface="Times New Roman" pitchFamily="18" charset="0"/>
              </a:rPr>
              <a:t>User-oriented, not provider-oriented [2]</a:t>
            </a:r>
          </a:p>
          <a:p>
            <a:pPr lvl="1" indent="-339725">
              <a:buFont typeface="Arial" pitchFamily="34" charset="0"/>
              <a:buChar char="•"/>
            </a:pPr>
            <a:r>
              <a:rPr lang="en-US" altLang="ko-KR" sz="1800" dirty="0" smtClean="0">
                <a:latin typeface="Times New Roman" pitchFamily="18" charset="0"/>
                <a:cs typeface="Times New Roman" pitchFamily="18" charset="0"/>
              </a:rPr>
              <a:t>Providers should translate their services to user interface specifications within user mobile personal space.</a:t>
            </a:r>
            <a:endParaRPr lang="en-US" sz="1800" dirty="0" smtClean="0">
              <a:latin typeface="Times New Roman" pitchFamily="18" charset="0"/>
              <a:cs typeface="Times New Roman" pitchFamily="18" charset="0"/>
            </a:endParaRPr>
          </a:p>
          <a:p>
            <a:endParaRPr lang="en-US" sz="1800" dirty="0" smtClean="0">
              <a:latin typeface="Times New Roman" pitchFamily="18" charset="0"/>
              <a:cs typeface="Times New Roman" pitchFamily="18" charset="0"/>
            </a:endParaRPr>
          </a:p>
          <a:p>
            <a:endParaRPr lang="en-US" sz="1800" dirty="0" smtClean="0">
              <a:latin typeface="Times New Roman" pitchFamily="18" charset="0"/>
              <a:cs typeface="Times New Roman" pitchFamily="18" charset="0"/>
            </a:endParaRPr>
          </a:p>
          <a:p>
            <a:endParaRPr lang="en-US" sz="1800" dirty="0" smtClean="0">
              <a:latin typeface="Times New Roman" pitchFamily="18" charset="0"/>
              <a:cs typeface="Times New Roman" pitchFamily="18" charset="0"/>
            </a:endParaRPr>
          </a:p>
          <a:p>
            <a:endParaRPr lang="en-US" sz="1800" dirty="0" smtClean="0">
              <a:latin typeface="Times New Roman" pitchFamily="18" charset="0"/>
              <a:cs typeface="Times New Roman" pitchFamily="18" charset="0"/>
            </a:endParaRPr>
          </a:p>
          <a:p>
            <a:endParaRPr lang="en-US" sz="1800" dirty="0" smtClean="0">
              <a:latin typeface="Times New Roman" pitchFamily="18" charset="0"/>
              <a:cs typeface="Times New Roman" pitchFamily="18" charset="0"/>
            </a:endParaRPr>
          </a:p>
          <a:p>
            <a:endParaRPr lang="en-US" sz="1800" dirty="0" smtClean="0">
              <a:latin typeface="Times New Roman" pitchFamily="18" charset="0"/>
              <a:cs typeface="Times New Roman" pitchFamily="18" charset="0"/>
            </a:endParaRPr>
          </a:p>
          <a:p>
            <a:endParaRPr lang="en-US" sz="1800" dirty="0" smtClean="0">
              <a:latin typeface="Times New Roman" pitchFamily="18" charset="0"/>
              <a:cs typeface="Times New Roman" pitchFamily="18" charset="0"/>
            </a:endParaRPr>
          </a:p>
          <a:p>
            <a:endParaRPr lang="en-US" sz="1800" dirty="0" smtClean="0">
              <a:latin typeface="Times New Roman" pitchFamily="18" charset="0"/>
              <a:cs typeface="Times New Roman" pitchFamily="18" charset="0"/>
            </a:endParaRPr>
          </a:p>
        </p:txBody>
      </p:sp>
      <p:sp>
        <p:nvSpPr>
          <p:cNvPr id="9" name="TextBox 8"/>
          <p:cNvSpPr txBox="1"/>
          <p:nvPr/>
        </p:nvSpPr>
        <p:spPr>
          <a:xfrm>
            <a:off x="4191000" y="6400800"/>
            <a:ext cx="777777" cy="307777"/>
          </a:xfrm>
          <a:prstGeom prst="rect">
            <a:avLst/>
          </a:prstGeom>
          <a:noFill/>
        </p:spPr>
        <p:txBody>
          <a:bodyPr wrap="none" rtlCol="0">
            <a:spAutoFit/>
          </a:bodyPr>
          <a:lstStyle/>
          <a:p>
            <a:r>
              <a:rPr lang="en-US" sz="1400" dirty="0" smtClean="0">
                <a:latin typeface="Times New Roman" pitchFamily="18" charset="0"/>
                <a:cs typeface="Times New Roman" pitchFamily="18" charset="0"/>
              </a:rPr>
              <a:t>Slide 19</a:t>
            </a:r>
            <a:endParaRPr lang="en-US" sz="1400" dirty="0">
              <a:latin typeface="Times New Roman" pitchFamily="18" charset="0"/>
              <a:cs typeface="Times New Roman" pitchFamily="18" charset="0"/>
            </a:endParaRPr>
          </a:p>
        </p:txBody>
      </p:sp>
      <p:sp>
        <p:nvSpPr>
          <p:cNvPr id="20" name="Oval 33"/>
          <p:cNvSpPr>
            <a:spLocks noChangeArrowheads="1"/>
          </p:cNvSpPr>
          <p:nvPr/>
        </p:nvSpPr>
        <p:spPr bwMode="auto">
          <a:xfrm>
            <a:off x="6443663" y="3354388"/>
            <a:ext cx="1584325" cy="1512887"/>
          </a:xfrm>
          <a:prstGeom prst="ellipse">
            <a:avLst/>
          </a:prstGeom>
          <a:solidFill>
            <a:srgbClr val="57FF57"/>
          </a:solidFill>
          <a:ln w="9525">
            <a:solidFill>
              <a:srgbClr val="FF3300"/>
            </a:solidFill>
            <a:round/>
            <a:headEnd/>
            <a:tailEnd/>
          </a:ln>
        </p:spPr>
        <p:txBody>
          <a:bodyPr wrap="none" anchor="ctr"/>
          <a:lstStyle/>
          <a:p>
            <a:pPr algn="ctr">
              <a:spcBef>
                <a:spcPct val="20000"/>
              </a:spcBef>
              <a:buClr>
                <a:schemeClr val="tx1"/>
              </a:buClr>
              <a:buSzPct val="75000"/>
              <a:buFont typeface="Wingdings" pitchFamily="2" charset="2"/>
              <a:buNone/>
            </a:pPr>
            <a:endParaRPr lang="ko-KR" altLang="en-US" sz="2400" b="1">
              <a:latin typeface="Arial" charset="0"/>
              <a:ea typeface="돋움" pitchFamily="50" charset="-127"/>
            </a:endParaRPr>
          </a:p>
        </p:txBody>
      </p:sp>
      <p:grpSp>
        <p:nvGrpSpPr>
          <p:cNvPr id="21" name="Group 18"/>
          <p:cNvGrpSpPr>
            <a:grpSpLocks/>
          </p:cNvGrpSpPr>
          <p:nvPr/>
        </p:nvGrpSpPr>
        <p:grpSpPr bwMode="auto">
          <a:xfrm>
            <a:off x="6300788" y="3211513"/>
            <a:ext cx="1870075" cy="1801812"/>
            <a:chOff x="4105" y="1933"/>
            <a:chExt cx="1178" cy="1135"/>
          </a:xfrm>
        </p:grpSpPr>
        <p:sp>
          <p:nvSpPr>
            <p:cNvPr id="22" name="Oval 19"/>
            <p:cNvSpPr>
              <a:spLocks noChangeArrowheads="1"/>
            </p:cNvSpPr>
            <p:nvPr/>
          </p:nvSpPr>
          <p:spPr bwMode="auto">
            <a:xfrm>
              <a:off x="4604" y="1933"/>
              <a:ext cx="90" cy="91"/>
            </a:xfrm>
            <a:prstGeom prst="ellipse">
              <a:avLst/>
            </a:prstGeom>
            <a:solidFill>
              <a:srgbClr val="006600"/>
            </a:solidFill>
            <a:ln w="19050" algn="ctr">
              <a:solidFill>
                <a:srgbClr val="FF3300"/>
              </a:solidFill>
              <a:round/>
              <a:headEnd/>
              <a:tailEnd/>
            </a:ln>
          </p:spPr>
          <p:txBody>
            <a:bodyPr wrap="none" anchor="ctr"/>
            <a:lstStyle/>
            <a:p>
              <a:endParaRPr lang="ko-KR" altLang="en-US"/>
            </a:p>
          </p:txBody>
        </p:sp>
        <p:sp>
          <p:nvSpPr>
            <p:cNvPr id="23" name="Oval 20"/>
            <p:cNvSpPr>
              <a:spLocks noChangeArrowheads="1"/>
            </p:cNvSpPr>
            <p:nvPr/>
          </p:nvSpPr>
          <p:spPr bwMode="auto">
            <a:xfrm>
              <a:off x="5057" y="2795"/>
              <a:ext cx="90" cy="91"/>
            </a:xfrm>
            <a:prstGeom prst="ellipse">
              <a:avLst/>
            </a:prstGeom>
            <a:solidFill>
              <a:srgbClr val="006600"/>
            </a:solidFill>
            <a:ln w="19050" algn="ctr">
              <a:solidFill>
                <a:srgbClr val="FF3300"/>
              </a:solidFill>
              <a:round/>
              <a:headEnd/>
              <a:tailEnd/>
            </a:ln>
          </p:spPr>
          <p:txBody>
            <a:bodyPr wrap="none" anchor="ctr"/>
            <a:lstStyle/>
            <a:p>
              <a:endParaRPr lang="ko-KR" altLang="en-US"/>
            </a:p>
          </p:txBody>
        </p:sp>
        <p:sp>
          <p:nvSpPr>
            <p:cNvPr id="24" name="Oval 21"/>
            <p:cNvSpPr>
              <a:spLocks noChangeArrowheads="1"/>
            </p:cNvSpPr>
            <p:nvPr/>
          </p:nvSpPr>
          <p:spPr bwMode="auto">
            <a:xfrm>
              <a:off x="5193" y="2432"/>
              <a:ext cx="90" cy="91"/>
            </a:xfrm>
            <a:prstGeom prst="ellipse">
              <a:avLst/>
            </a:prstGeom>
            <a:solidFill>
              <a:srgbClr val="006600"/>
            </a:solidFill>
            <a:ln w="19050" algn="ctr">
              <a:solidFill>
                <a:srgbClr val="FF3300"/>
              </a:solidFill>
              <a:round/>
              <a:headEnd/>
              <a:tailEnd/>
            </a:ln>
          </p:spPr>
          <p:txBody>
            <a:bodyPr wrap="none" anchor="ctr"/>
            <a:lstStyle/>
            <a:p>
              <a:endParaRPr lang="ko-KR" altLang="en-US"/>
            </a:p>
          </p:txBody>
        </p:sp>
        <p:sp>
          <p:nvSpPr>
            <p:cNvPr id="25" name="Oval 22"/>
            <p:cNvSpPr>
              <a:spLocks noChangeArrowheads="1"/>
            </p:cNvSpPr>
            <p:nvPr/>
          </p:nvSpPr>
          <p:spPr bwMode="auto">
            <a:xfrm>
              <a:off x="4286" y="2840"/>
              <a:ext cx="90" cy="91"/>
            </a:xfrm>
            <a:prstGeom prst="ellipse">
              <a:avLst/>
            </a:prstGeom>
            <a:solidFill>
              <a:srgbClr val="006600"/>
            </a:solidFill>
            <a:ln w="19050" algn="ctr">
              <a:solidFill>
                <a:srgbClr val="FF3300"/>
              </a:solidFill>
              <a:round/>
              <a:headEnd/>
              <a:tailEnd/>
            </a:ln>
          </p:spPr>
          <p:txBody>
            <a:bodyPr wrap="none" anchor="ctr"/>
            <a:lstStyle/>
            <a:p>
              <a:endParaRPr lang="ko-KR" altLang="en-US"/>
            </a:p>
          </p:txBody>
        </p:sp>
        <p:sp>
          <p:nvSpPr>
            <p:cNvPr id="26" name="Oval 23"/>
            <p:cNvSpPr>
              <a:spLocks noChangeArrowheads="1"/>
            </p:cNvSpPr>
            <p:nvPr/>
          </p:nvSpPr>
          <p:spPr bwMode="auto">
            <a:xfrm>
              <a:off x="4694" y="2977"/>
              <a:ext cx="90" cy="91"/>
            </a:xfrm>
            <a:prstGeom prst="ellipse">
              <a:avLst/>
            </a:prstGeom>
            <a:solidFill>
              <a:srgbClr val="006600"/>
            </a:solidFill>
            <a:ln w="19050" algn="ctr">
              <a:solidFill>
                <a:srgbClr val="FF3300"/>
              </a:solidFill>
              <a:round/>
              <a:headEnd/>
              <a:tailEnd/>
            </a:ln>
          </p:spPr>
          <p:txBody>
            <a:bodyPr wrap="none" anchor="ctr"/>
            <a:lstStyle/>
            <a:p>
              <a:endParaRPr lang="ko-KR" altLang="en-US"/>
            </a:p>
          </p:txBody>
        </p:sp>
        <p:sp>
          <p:nvSpPr>
            <p:cNvPr id="27" name="Oval 24"/>
            <p:cNvSpPr>
              <a:spLocks noChangeArrowheads="1"/>
            </p:cNvSpPr>
            <p:nvPr/>
          </p:nvSpPr>
          <p:spPr bwMode="auto">
            <a:xfrm>
              <a:off x="4105" y="2478"/>
              <a:ext cx="90" cy="91"/>
            </a:xfrm>
            <a:prstGeom prst="ellipse">
              <a:avLst/>
            </a:prstGeom>
            <a:solidFill>
              <a:srgbClr val="006600"/>
            </a:solidFill>
            <a:ln w="19050" algn="ctr">
              <a:solidFill>
                <a:srgbClr val="FF3300"/>
              </a:solidFill>
              <a:round/>
              <a:headEnd/>
              <a:tailEnd/>
            </a:ln>
          </p:spPr>
          <p:txBody>
            <a:bodyPr wrap="none" anchor="ctr"/>
            <a:lstStyle/>
            <a:p>
              <a:endParaRPr lang="ko-KR" altLang="en-US"/>
            </a:p>
          </p:txBody>
        </p:sp>
        <p:sp>
          <p:nvSpPr>
            <p:cNvPr id="28" name="Oval 25"/>
            <p:cNvSpPr>
              <a:spLocks noChangeArrowheads="1"/>
            </p:cNvSpPr>
            <p:nvPr/>
          </p:nvSpPr>
          <p:spPr bwMode="auto">
            <a:xfrm>
              <a:off x="4241" y="2115"/>
              <a:ext cx="90" cy="91"/>
            </a:xfrm>
            <a:prstGeom prst="ellipse">
              <a:avLst/>
            </a:prstGeom>
            <a:solidFill>
              <a:srgbClr val="006600"/>
            </a:solidFill>
            <a:ln w="19050" algn="ctr">
              <a:solidFill>
                <a:srgbClr val="FF3300"/>
              </a:solidFill>
              <a:round/>
              <a:headEnd/>
              <a:tailEnd/>
            </a:ln>
          </p:spPr>
          <p:txBody>
            <a:bodyPr wrap="none" anchor="ctr"/>
            <a:lstStyle/>
            <a:p>
              <a:endParaRPr lang="ko-KR" altLang="en-US"/>
            </a:p>
          </p:txBody>
        </p:sp>
        <p:sp>
          <p:nvSpPr>
            <p:cNvPr id="29" name="Oval 26"/>
            <p:cNvSpPr>
              <a:spLocks noChangeArrowheads="1"/>
            </p:cNvSpPr>
            <p:nvPr/>
          </p:nvSpPr>
          <p:spPr bwMode="auto">
            <a:xfrm>
              <a:off x="5012" y="2069"/>
              <a:ext cx="90" cy="91"/>
            </a:xfrm>
            <a:prstGeom prst="ellipse">
              <a:avLst/>
            </a:prstGeom>
            <a:solidFill>
              <a:srgbClr val="006600"/>
            </a:solidFill>
            <a:ln w="19050" algn="ctr">
              <a:solidFill>
                <a:srgbClr val="FF3300"/>
              </a:solidFill>
              <a:round/>
              <a:headEnd/>
              <a:tailEnd/>
            </a:ln>
          </p:spPr>
          <p:txBody>
            <a:bodyPr wrap="none" anchor="ctr"/>
            <a:lstStyle/>
            <a:p>
              <a:endParaRPr lang="ko-KR" altLang="en-US"/>
            </a:p>
          </p:txBody>
        </p:sp>
      </p:grpSp>
      <p:grpSp>
        <p:nvGrpSpPr>
          <p:cNvPr id="30" name="Group 43"/>
          <p:cNvGrpSpPr>
            <a:grpSpLocks/>
          </p:cNvGrpSpPr>
          <p:nvPr/>
        </p:nvGrpSpPr>
        <p:grpSpPr bwMode="auto">
          <a:xfrm>
            <a:off x="5868989" y="1916113"/>
            <a:ext cx="2808288" cy="4054475"/>
            <a:chOff x="3833" y="1117"/>
            <a:chExt cx="1769" cy="2554"/>
          </a:xfrm>
        </p:grpSpPr>
        <p:sp>
          <p:nvSpPr>
            <p:cNvPr id="31" name="AutoShape 44"/>
            <p:cNvSpPr>
              <a:spLocks noChangeArrowheads="1"/>
            </p:cNvSpPr>
            <p:nvPr/>
          </p:nvSpPr>
          <p:spPr bwMode="auto">
            <a:xfrm rot="3696224">
              <a:off x="3845" y="1619"/>
              <a:ext cx="1746" cy="1769"/>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12796 h 21600"/>
              </a:gdLst>
              <a:ahLst/>
              <a:cxnLst>
                <a:cxn ang="T8">
                  <a:pos x="T0" y="T1"/>
                </a:cxn>
                <a:cxn ang="T9">
                  <a:pos x="T2" y="T3"/>
                </a:cxn>
                <a:cxn ang="T10">
                  <a:pos x="T4" y="T5"/>
                </a:cxn>
                <a:cxn ang="T11">
                  <a:pos x="T6" y="T7"/>
                </a:cxn>
              </a:cxnLst>
              <a:rect l="T12" t="T13" r="T14" b="T15"/>
              <a:pathLst>
                <a:path w="21600" h="21600">
                  <a:moveTo>
                    <a:pt x="3810" y="14050"/>
                  </a:moveTo>
                  <a:cubicBezTo>
                    <a:pt x="3336" y="13032"/>
                    <a:pt x="3091" y="11923"/>
                    <a:pt x="3091" y="10800"/>
                  </a:cubicBezTo>
                  <a:cubicBezTo>
                    <a:pt x="3091" y="6542"/>
                    <a:pt x="6542" y="3091"/>
                    <a:pt x="10800" y="3091"/>
                  </a:cubicBezTo>
                  <a:cubicBezTo>
                    <a:pt x="15057" y="3091"/>
                    <a:pt x="18509" y="6542"/>
                    <a:pt x="18509" y="10800"/>
                  </a:cubicBezTo>
                  <a:cubicBezTo>
                    <a:pt x="18509" y="11923"/>
                    <a:pt x="18263" y="13032"/>
                    <a:pt x="17789" y="14050"/>
                  </a:cubicBezTo>
                  <a:lnTo>
                    <a:pt x="20592" y="15354"/>
                  </a:lnTo>
                  <a:cubicBezTo>
                    <a:pt x="21256" y="13927"/>
                    <a:pt x="21600" y="12373"/>
                    <a:pt x="21600" y="10800"/>
                  </a:cubicBezTo>
                  <a:cubicBezTo>
                    <a:pt x="21600" y="4835"/>
                    <a:pt x="16764" y="0"/>
                    <a:pt x="10800" y="0"/>
                  </a:cubicBezTo>
                  <a:cubicBezTo>
                    <a:pt x="4835" y="0"/>
                    <a:pt x="0" y="4835"/>
                    <a:pt x="0" y="10800"/>
                  </a:cubicBezTo>
                  <a:cubicBezTo>
                    <a:pt x="-1" y="12373"/>
                    <a:pt x="343" y="13927"/>
                    <a:pt x="1007" y="15354"/>
                  </a:cubicBezTo>
                  <a:close/>
                </a:path>
              </a:pathLst>
            </a:custGeom>
            <a:gradFill rotWithShape="1">
              <a:gsLst>
                <a:gs pos="0">
                  <a:srgbClr val="FFFFCC"/>
                </a:gs>
                <a:gs pos="100000">
                  <a:srgbClr val="D0CC16"/>
                </a:gs>
              </a:gsLst>
              <a:path path="rect">
                <a:fillToRect l="50000" t="50000" r="50000" b="50000"/>
              </a:path>
            </a:gradFill>
            <a:ln w="9525" algn="ctr">
              <a:noFill/>
              <a:miter lim="800000"/>
              <a:headEnd/>
              <a:tailEnd/>
            </a:ln>
          </p:spPr>
          <p:txBody>
            <a:bodyPr wrap="none" anchor="ctr"/>
            <a:lstStyle/>
            <a:p>
              <a:endParaRPr lang="en-US"/>
            </a:p>
          </p:txBody>
        </p:sp>
        <p:sp>
          <p:nvSpPr>
            <p:cNvPr id="32" name="Oval 45"/>
            <p:cNvSpPr>
              <a:spLocks noChangeArrowheads="1"/>
            </p:cNvSpPr>
            <p:nvPr/>
          </p:nvSpPr>
          <p:spPr bwMode="auto">
            <a:xfrm>
              <a:off x="4784" y="3218"/>
              <a:ext cx="681" cy="453"/>
            </a:xfrm>
            <a:prstGeom prst="ellipse">
              <a:avLst/>
            </a:prstGeom>
            <a:gradFill rotWithShape="1">
              <a:gsLst>
                <a:gs pos="0">
                  <a:srgbClr val="FFFFCC"/>
                </a:gs>
                <a:gs pos="100000">
                  <a:srgbClr val="7CFF3B"/>
                </a:gs>
              </a:gsLst>
              <a:path path="shape">
                <a:fillToRect l="50000" t="50000" r="50000" b="50000"/>
              </a:path>
            </a:gradFill>
            <a:ln w="9525">
              <a:noFill/>
              <a:round/>
              <a:headEnd/>
              <a:tailEnd/>
            </a:ln>
          </p:spPr>
          <p:txBody>
            <a:bodyPr wrap="none" anchor="ctr"/>
            <a:lstStyle/>
            <a:p>
              <a:pPr algn="ctr">
                <a:spcBef>
                  <a:spcPct val="20000"/>
                </a:spcBef>
                <a:buClr>
                  <a:schemeClr val="tx1"/>
                </a:buClr>
                <a:buSzPct val="75000"/>
                <a:buFont typeface="Wingdings" pitchFamily="2" charset="2"/>
                <a:buNone/>
              </a:pPr>
              <a:r>
                <a:rPr lang="en-US" altLang="ko-KR" sz="1600" b="1">
                  <a:latin typeface="Arial" charset="0"/>
                  <a:ea typeface="돋움" pitchFamily="50" charset="-127"/>
                </a:rPr>
                <a:t>Wired</a:t>
              </a:r>
            </a:p>
          </p:txBody>
        </p:sp>
        <p:sp>
          <p:nvSpPr>
            <p:cNvPr id="33" name="Oval 46"/>
            <p:cNvSpPr>
              <a:spLocks noChangeArrowheads="1"/>
            </p:cNvSpPr>
            <p:nvPr/>
          </p:nvSpPr>
          <p:spPr bwMode="auto">
            <a:xfrm>
              <a:off x="4831" y="1117"/>
              <a:ext cx="771" cy="560"/>
            </a:xfrm>
            <a:prstGeom prst="ellipse">
              <a:avLst/>
            </a:prstGeom>
            <a:gradFill rotWithShape="1">
              <a:gsLst>
                <a:gs pos="0">
                  <a:srgbClr val="FFFFCC"/>
                </a:gs>
                <a:gs pos="100000">
                  <a:srgbClr val="FF9999"/>
                </a:gs>
              </a:gsLst>
              <a:path path="shape">
                <a:fillToRect l="50000" t="50000" r="50000" b="50000"/>
              </a:path>
            </a:gradFill>
            <a:ln w="9525">
              <a:noFill/>
              <a:round/>
              <a:headEnd/>
              <a:tailEnd/>
            </a:ln>
          </p:spPr>
          <p:txBody>
            <a:bodyPr wrap="none" anchor="ctr"/>
            <a:lstStyle/>
            <a:p>
              <a:pPr algn="ctr">
                <a:spcBef>
                  <a:spcPct val="20000"/>
                </a:spcBef>
                <a:buClr>
                  <a:schemeClr val="tx1"/>
                </a:buClr>
                <a:buSzPct val="75000"/>
                <a:buFont typeface="Wingdings" pitchFamily="2" charset="2"/>
                <a:buNone/>
              </a:pPr>
              <a:r>
                <a:rPr lang="en-US" altLang="ko-KR" sz="1800" b="1">
                  <a:latin typeface="Arial" charset="0"/>
                  <a:ea typeface="돋움" pitchFamily="50" charset="-127"/>
                </a:rPr>
                <a:t>Mobile</a:t>
              </a:r>
            </a:p>
          </p:txBody>
        </p:sp>
        <p:sp>
          <p:nvSpPr>
            <p:cNvPr id="34" name="Oval 47"/>
            <p:cNvSpPr>
              <a:spLocks noChangeArrowheads="1"/>
            </p:cNvSpPr>
            <p:nvPr/>
          </p:nvSpPr>
          <p:spPr bwMode="auto">
            <a:xfrm>
              <a:off x="4105" y="1222"/>
              <a:ext cx="544" cy="410"/>
            </a:xfrm>
            <a:prstGeom prst="ellipse">
              <a:avLst/>
            </a:prstGeom>
            <a:gradFill rotWithShape="1">
              <a:gsLst>
                <a:gs pos="0">
                  <a:srgbClr val="FFFFCC"/>
                </a:gs>
                <a:gs pos="100000">
                  <a:srgbClr val="99CCFF"/>
                </a:gs>
              </a:gsLst>
              <a:path path="shape">
                <a:fillToRect l="50000" t="50000" r="50000" b="50000"/>
              </a:path>
            </a:gradFill>
            <a:ln w="9525">
              <a:solidFill>
                <a:schemeClr val="tx1"/>
              </a:solidFill>
              <a:prstDash val="lgDash"/>
              <a:round/>
              <a:headEnd/>
              <a:tailEnd/>
            </a:ln>
          </p:spPr>
          <p:txBody>
            <a:bodyPr wrap="none" anchor="ctr"/>
            <a:lstStyle/>
            <a:p>
              <a:pPr algn="ctr">
                <a:lnSpc>
                  <a:spcPct val="60000"/>
                </a:lnSpc>
                <a:spcBef>
                  <a:spcPct val="20000"/>
                </a:spcBef>
                <a:buClr>
                  <a:schemeClr val="tx1"/>
                </a:buClr>
                <a:buSzPct val="75000"/>
                <a:buFont typeface="Wingdings" pitchFamily="2" charset="2"/>
                <a:buNone/>
              </a:pPr>
              <a:r>
                <a:rPr lang="en-US" altLang="ko-KR" sz="1400" b="1">
                  <a:latin typeface="Arial" charset="0"/>
                  <a:ea typeface="돋움" pitchFamily="50" charset="-127"/>
                </a:rPr>
                <a:t>Broad-</a:t>
              </a:r>
            </a:p>
            <a:p>
              <a:pPr algn="ctr">
                <a:lnSpc>
                  <a:spcPct val="60000"/>
                </a:lnSpc>
                <a:spcBef>
                  <a:spcPct val="20000"/>
                </a:spcBef>
                <a:buClr>
                  <a:schemeClr val="tx1"/>
                </a:buClr>
                <a:buSzPct val="75000"/>
                <a:buFont typeface="Wingdings" pitchFamily="2" charset="2"/>
                <a:buNone/>
              </a:pPr>
              <a:r>
                <a:rPr lang="en-US" altLang="ko-KR" sz="1400" b="1">
                  <a:latin typeface="Arial" charset="0"/>
                  <a:ea typeface="돋움" pitchFamily="50" charset="-127"/>
                </a:rPr>
                <a:t>casting</a:t>
              </a:r>
              <a:endParaRPr lang="ko-KR" altLang="en-US" sz="1400" b="1">
                <a:latin typeface="Arial" charset="0"/>
                <a:ea typeface="돋움" pitchFamily="50" charset="-127"/>
              </a:endParaRPr>
            </a:p>
          </p:txBody>
        </p:sp>
        <p:sp>
          <p:nvSpPr>
            <p:cNvPr id="35" name="Text Box 48"/>
            <p:cNvSpPr txBox="1">
              <a:spLocks noChangeArrowheads="1"/>
            </p:cNvSpPr>
            <p:nvPr/>
          </p:nvSpPr>
          <p:spPr bwMode="auto">
            <a:xfrm rot="4782666">
              <a:off x="5082" y="2263"/>
              <a:ext cx="790" cy="233"/>
            </a:xfrm>
            <a:prstGeom prst="rect">
              <a:avLst/>
            </a:prstGeom>
            <a:noFill/>
            <a:ln w="9525" algn="ctr">
              <a:noFill/>
              <a:miter lim="800000"/>
              <a:headEnd/>
              <a:tailEnd/>
            </a:ln>
          </p:spPr>
          <p:txBody>
            <a:bodyPr wrap="square">
              <a:spAutoFit/>
            </a:bodyPr>
            <a:lstStyle/>
            <a:p>
              <a:r>
                <a:rPr lang="en-US" altLang="ko-KR" sz="1800" b="1" smtClean="0">
                  <a:solidFill>
                    <a:srgbClr val="095091"/>
                  </a:solidFill>
                  <a:latin typeface="Arial" charset="0"/>
                </a:rPr>
                <a:t>Internet</a:t>
              </a:r>
              <a:endParaRPr lang="en-US" altLang="ko-KR" sz="1800" b="1">
                <a:solidFill>
                  <a:srgbClr val="095091"/>
                </a:solidFill>
                <a:latin typeface="Arial" charset="0"/>
              </a:endParaRPr>
            </a:p>
          </p:txBody>
        </p:sp>
        <p:sp>
          <p:nvSpPr>
            <p:cNvPr id="36" name="Oval 49"/>
            <p:cNvSpPr>
              <a:spLocks noChangeArrowheads="1"/>
            </p:cNvSpPr>
            <p:nvPr/>
          </p:nvSpPr>
          <p:spPr bwMode="auto">
            <a:xfrm>
              <a:off x="4740" y="2976"/>
              <a:ext cx="317" cy="227"/>
            </a:xfrm>
            <a:prstGeom prst="ellipse">
              <a:avLst/>
            </a:prstGeom>
            <a:gradFill rotWithShape="1">
              <a:gsLst>
                <a:gs pos="0">
                  <a:srgbClr val="7CFF3B"/>
                </a:gs>
                <a:gs pos="100000">
                  <a:srgbClr val="EBA89D"/>
                </a:gs>
              </a:gsLst>
              <a:path path="shape">
                <a:fillToRect l="50000" t="50000" r="50000" b="50000"/>
              </a:path>
            </a:gradFill>
            <a:ln w="9525" algn="ctr">
              <a:noFill/>
              <a:round/>
              <a:headEnd/>
              <a:tailEnd/>
            </a:ln>
          </p:spPr>
          <p:txBody>
            <a:bodyPr wrap="none" anchor="ctr"/>
            <a:lstStyle/>
            <a:p>
              <a:pPr algn="ctr">
                <a:spcBef>
                  <a:spcPct val="20000"/>
                </a:spcBef>
                <a:buClr>
                  <a:schemeClr val="tx1"/>
                </a:buClr>
                <a:buSzPct val="75000"/>
                <a:buFont typeface="Wingdings" pitchFamily="2" charset="2"/>
                <a:buNone/>
              </a:pPr>
              <a:r>
                <a:rPr lang="en-US" altLang="ko-KR" sz="1400" b="1">
                  <a:latin typeface="Arial" charset="0"/>
                  <a:ea typeface="돋움" pitchFamily="50" charset="-127"/>
                </a:rPr>
                <a:t>WLAN</a:t>
              </a:r>
            </a:p>
          </p:txBody>
        </p:sp>
        <p:sp>
          <p:nvSpPr>
            <p:cNvPr id="37" name="Oval 50"/>
            <p:cNvSpPr>
              <a:spLocks noChangeArrowheads="1"/>
            </p:cNvSpPr>
            <p:nvPr/>
          </p:nvSpPr>
          <p:spPr bwMode="auto">
            <a:xfrm>
              <a:off x="4967" y="1857"/>
              <a:ext cx="363" cy="242"/>
            </a:xfrm>
            <a:prstGeom prst="ellipse">
              <a:avLst/>
            </a:prstGeom>
            <a:gradFill rotWithShape="1">
              <a:gsLst>
                <a:gs pos="0">
                  <a:srgbClr val="FF9999"/>
                </a:gs>
                <a:gs pos="100000">
                  <a:srgbClr val="00FF00"/>
                </a:gs>
              </a:gsLst>
              <a:path path="shape">
                <a:fillToRect l="50000" t="50000" r="50000" b="50000"/>
              </a:path>
            </a:gradFill>
            <a:ln w="9525" algn="ctr">
              <a:noFill/>
              <a:round/>
              <a:headEnd/>
              <a:tailEnd/>
            </a:ln>
          </p:spPr>
          <p:txBody>
            <a:bodyPr wrap="none" anchor="ctr"/>
            <a:lstStyle/>
            <a:p>
              <a:pPr algn="ctr">
                <a:spcBef>
                  <a:spcPct val="20000"/>
                </a:spcBef>
                <a:buClr>
                  <a:schemeClr val="tx1"/>
                </a:buClr>
                <a:buSzPct val="75000"/>
                <a:buFont typeface="Wingdings" pitchFamily="2" charset="2"/>
                <a:buNone/>
              </a:pPr>
              <a:r>
                <a:rPr lang="en-US" altLang="ko-KR" sz="1400" b="1" err="1">
                  <a:latin typeface="Arial" charset="0"/>
                  <a:ea typeface="돋움" pitchFamily="50" charset="-127"/>
                </a:rPr>
                <a:t>Femto</a:t>
              </a:r>
              <a:endParaRPr lang="en-US" altLang="ko-KR" sz="1400" b="1">
                <a:latin typeface="Arial" charset="0"/>
                <a:ea typeface="돋움" pitchFamily="50" charset="-127"/>
              </a:endParaRPr>
            </a:p>
          </p:txBody>
        </p:sp>
        <p:sp>
          <p:nvSpPr>
            <p:cNvPr id="38" name="Oval 51"/>
            <p:cNvSpPr>
              <a:spLocks noChangeArrowheads="1"/>
            </p:cNvSpPr>
            <p:nvPr/>
          </p:nvSpPr>
          <p:spPr bwMode="auto">
            <a:xfrm>
              <a:off x="4423" y="1767"/>
              <a:ext cx="317" cy="181"/>
            </a:xfrm>
            <a:prstGeom prst="ellipse">
              <a:avLst/>
            </a:prstGeom>
            <a:gradFill rotWithShape="1">
              <a:gsLst>
                <a:gs pos="0">
                  <a:srgbClr val="99CCFF"/>
                </a:gs>
                <a:gs pos="100000">
                  <a:srgbClr val="E1BD57"/>
                </a:gs>
              </a:gsLst>
              <a:path path="shape">
                <a:fillToRect l="50000" t="50000" r="50000" b="50000"/>
              </a:path>
            </a:gradFill>
            <a:ln w="9525" algn="ctr">
              <a:solidFill>
                <a:schemeClr val="tx1"/>
              </a:solidFill>
              <a:prstDash val="lgDash"/>
              <a:round/>
              <a:headEnd/>
              <a:tailEnd/>
            </a:ln>
          </p:spPr>
          <p:txBody>
            <a:bodyPr wrap="none" anchor="ctr"/>
            <a:lstStyle/>
            <a:p>
              <a:pPr algn="ctr">
                <a:spcBef>
                  <a:spcPct val="20000"/>
                </a:spcBef>
                <a:buClr>
                  <a:schemeClr val="tx1"/>
                </a:buClr>
                <a:buSzPct val="75000"/>
                <a:buFont typeface="Wingdings" pitchFamily="2" charset="2"/>
                <a:buNone/>
              </a:pPr>
              <a:r>
                <a:rPr lang="en-US" altLang="ko-KR" sz="1600" b="1">
                  <a:latin typeface="Arial" charset="0"/>
                  <a:ea typeface="돋움" pitchFamily="50" charset="-127"/>
                </a:rPr>
                <a:t>IPTV</a:t>
              </a:r>
            </a:p>
          </p:txBody>
        </p:sp>
        <p:pic>
          <p:nvPicPr>
            <p:cNvPr id="39" name="Picture 52" descr="j0228120[1]"/>
            <p:cNvPicPr>
              <a:picLocks noChangeAspect="1" noChangeArrowheads="1"/>
            </p:cNvPicPr>
            <p:nvPr/>
          </p:nvPicPr>
          <p:blipFill>
            <a:blip r:embed="rId3" cstate="print"/>
            <a:srcRect/>
            <a:stretch>
              <a:fillRect/>
            </a:stretch>
          </p:blipFill>
          <p:spPr bwMode="auto">
            <a:xfrm>
              <a:off x="4604" y="2264"/>
              <a:ext cx="197" cy="637"/>
            </a:xfrm>
            <a:prstGeom prst="rect">
              <a:avLst/>
            </a:prstGeom>
            <a:noFill/>
            <a:ln w="9525">
              <a:noFill/>
              <a:miter lim="800000"/>
              <a:headEnd/>
              <a:tailEnd/>
            </a:ln>
          </p:spPr>
        </p:pic>
        <p:grpSp>
          <p:nvGrpSpPr>
            <p:cNvPr id="40" name="Group 53"/>
            <p:cNvGrpSpPr>
              <a:grpSpLocks/>
            </p:cNvGrpSpPr>
            <p:nvPr/>
          </p:nvGrpSpPr>
          <p:grpSpPr bwMode="auto">
            <a:xfrm>
              <a:off x="3917" y="1811"/>
              <a:ext cx="1322" cy="1361"/>
              <a:chOff x="3917" y="1796"/>
              <a:chExt cx="1322" cy="1361"/>
            </a:xfrm>
          </p:grpSpPr>
          <p:sp>
            <p:nvSpPr>
              <p:cNvPr id="42" name="AutoShape 54"/>
              <p:cNvSpPr>
                <a:spLocks noChangeArrowheads="1"/>
              </p:cNvSpPr>
              <p:nvPr/>
            </p:nvSpPr>
            <p:spPr bwMode="auto">
              <a:xfrm rot="2601412" flipH="1" flipV="1">
                <a:off x="3969" y="1796"/>
                <a:ext cx="1270" cy="1361"/>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1599 w 21600"/>
                  <a:gd name="T13" fmla="*/ 0 h 21600"/>
                  <a:gd name="T14" fmla="*/ 20001 w 21600"/>
                  <a:gd name="T15" fmla="*/ 6269 h 21600"/>
                </a:gdLst>
                <a:ahLst/>
                <a:cxnLst>
                  <a:cxn ang="T8">
                    <a:pos x="T0" y="T1"/>
                  </a:cxn>
                  <a:cxn ang="T9">
                    <a:pos x="T2" y="T3"/>
                  </a:cxn>
                  <a:cxn ang="T10">
                    <a:pos x="T4" y="T5"/>
                  </a:cxn>
                  <a:cxn ang="T11">
                    <a:pos x="T6" y="T7"/>
                  </a:cxn>
                </a:cxnLst>
                <a:rect l="T12" t="T13" r="T14" b="T15"/>
                <a:pathLst>
                  <a:path w="21600" h="21600">
                    <a:moveTo>
                      <a:pt x="4577" y="4780"/>
                    </a:moveTo>
                    <a:cubicBezTo>
                      <a:pt x="6208" y="3094"/>
                      <a:pt x="8453" y="2141"/>
                      <a:pt x="10800" y="2142"/>
                    </a:cubicBezTo>
                    <a:cubicBezTo>
                      <a:pt x="13146" y="2142"/>
                      <a:pt x="15391" y="3094"/>
                      <a:pt x="17022" y="4780"/>
                    </a:cubicBezTo>
                    <a:lnTo>
                      <a:pt x="18562" y="3290"/>
                    </a:lnTo>
                    <a:cubicBezTo>
                      <a:pt x="16527" y="1187"/>
                      <a:pt x="13726" y="-1"/>
                      <a:pt x="10799" y="0"/>
                    </a:cubicBezTo>
                    <a:cubicBezTo>
                      <a:pt x="7873" y="0"/>
                      <a:pt x="5072" y="1187"/>
                      <a:pt x="3037" y="3290"/>
                    </a:cubicBezTo>
                    <a:close/>
                  </a:path>
                </a:pathLst>
              </a:custGeom>
              <a:gradFill rotWithShape="1">
                <a:gsLst>
                  <a:gs pos="0">
                    <a:srgbClr val="FFFFCC"/>
                  </a:gs>
                  <a:gs pos="100000">
                    <a:srgbClr val="CB89EF"/>
                  </a:gs>
                </a:gsLst>
                <a:path path="rect">
                  <a:fillToRect l="50000" t="50000" r="50000" b="50000"/>
                </a:path>
              </a:gradFill>
              <a:ln w="9525" algn="ctr">
                <a:noFill/>
                <a:miter lim="800000"/>
                <a:headEnd/>
                <a:tailEnd/>
              </a:ln>
            </p:spPr>
            <p:txBody>
              <a:bodyPr vert="eaVert" wrap="none" anchor="ctr"/>
              <a:lstStyle/>
              <a:p>
                <a:pPr algn="ctr"/>
                <a:r>
                  <a:rPr lang="ko-KR" altLang="en-US">
                    <a:solidFill>
                      <a:srgbClr val="095091"/>
                    </a:solidFill>
                    <a:latin typeface="Arial" charset="0"/>
                    <a:ea typeface="돋움" pitchFamily="50" charset="-127"/>
                  </a:rPr>
                  <a:t>        </a:t>
                </a:r>
              </a:p>
            </p:txBody>
          </p:sp>
          <p:sp>
            <p:nvSpPr>
              <p:cNvPr id="43" name="Text Box 55"/>
              <p:cNvSpPr txBox="1">
                <a:spLocks noChangeArrowheads="1"/>
              </p:cNvSpPr>
              <p:nvPr/>
            </p:nvSpPr>
            <p:spPr bwMode="auto">
              <a:xfrm rot="3780307">
                <a:off x="3674" y="2510"/>
                <a:ext cx="727" cy="242"/>
              </a:xfrm>
              <a:prstGeom prst="rect">
                <a:avLst/>
              </a:prstGeom>
              <a:noFill/>
              <a:ln w="9525" algn="ctr">
                <a:noFill/>
                <a:miter lim="800000"/>
                <a:headEnd/>
                <a:tailEnd/>
              </a:ln>
            </p:spPr>
            <p:txBody>
              <a:bodyPr wrap="none">
                <a:spAutoFit/>
              </a:bodyPr>
              <a:lstStyle/>
              <a:p>
                <a:pPr algn="ctr">
                  <a:lnSpc>
                    <a:spcPct val="60000"/>
                  </a:lnSpc>
                </a:pPr>
                <a:r>
                  <a:rPr lang="en-US" altLang="ko-KR" sz="1600" b="1">
                    <a:solidFill>
                      <a:srgbClr val="095091"/>
                    </a:solidFill>
                    <a:latin typeface="Arial" charset="0"/>
                  </a:rPr>
                  <a:t>Home </a:t>
                </a:r>
              </a:p>
              <a:p>
                <a:pPr algn="ctr">
                  <a:lnSpc>
                    <a:spcPct val="60000"/>
                  </a:lnSpc>
                </a:pPr>
                <a:r>
                  <a:rPr lang="en-US" altLang="ko-KR" sz="1600" b="1">
                    <a:solidFill>
                      <a:srgbClr val="095091"/>
                    </a:solidFill>
                    <a:latin typeface="Arial" charset="0"/>
                  </a:rPr>
                  <a:t>Appliance</a:t>
                </a:r>
              </a:p>
            </p:txBody>
          </p:sp>
        </p:grpSp>
        <p:sp>
          <p:nvSpPr>
            <p:cNvPr id="41" name="Oval 33"/>
            <p:cNvSpPr>
              <a:spLocks noChangeArrowheads="1"/>
            </p:cNvSpPr>
            <p:nvPr/>
          </p:nvSpPr>
          <p:spPr bwMode="auto">
            <a:xfrm>
              <a:off x="5103" y="2758"/>
              <a:ext cx="408" cy="355"/>
            </a:xfrm>
            <a:prstGeom prst="ellipse">
              <a:avLst/>
            </a:prstGeom>
            <a:gradFill rotWithShape="1">
              <a:gsLst>
                <a:gs pos="0">
                  <a:srgbClr val="7CFF3B"/>
                </a:gs>
                <a:gs pos="100000">
                  <a:srgbClr val="EBA89D"/>
                </a:gs>
              </a:gsLst>
              <a:path path="shape">
                <a:fillToRect l="50000" t="50000" r="50000" b="50000"/>
              </a:path>
            </a:gradFill>
            <a:ln w="9525" algn="ctr">
              <a:solidFill>
                <a:srgbClr val="FF0000"/>
              </a:solidFill>
              <a:round/>
              <a:headEnd/>
              <a:tailEnd/>
            </a:ln>
          </p:spPr>
          <p:txBody>
            <a:bodyPr wrap="none" anchor="ctr"/>
            <a:lstStyle/>
            <a:p>
              <a:pPr algn="ctr">
                <a:lnSpc>
                  <a:spcPct val="110000"/>
                </a:lnSpc>
                <a:spcBef>
                  <a:spcPct val="20000"/>
                </a:spcBef>
                <a:buClr>
                  <a:schemeClr val="tx1"/>
                </a:buClr>
                <a:buSzPct val="75000"/>
                <a:buFont typeface="Wingdings" pitchFamily="2" charset="2"/>
                <a:buNone/>
              </a:pPr>
              <a:r>
                <a:rPr lang="en-US" altLang="ko-KR" sz="1400" b="1">
                  <a:latin typeface="Arial" charset="0"/>
                  <a:ea typeface="돋움" pitchFamily="50" charset="-127"/>
                </a:rPr>
                <a:t>Mobile </a:t>
              </a:r>
            </a:p>
            <a:p>
              <a:pPr algn="ctr">
                <a:lnSpc>
                  <a:spcPct val="60000"/>
                </a:lnSpc>
                <a:spcBef>
                  <a:spcPct val="20000"/>
                </a:spcBef>
                <a:buClr>
                  <a:schemeClr val="tx1"/>
                </a:buClr>
                <a:buSzPct val="75000"/>
                <a:buFont typeface="Wingdings" pitchFamily="2" charset="2"/>
                <a:buNone/>
              </a:pPr>
              <a:r>
                <a:rPr lang="en-US" altLang="ko-KR" sz="1400" b="1">
                  <a:latin typeface="Arial" charset="0"/>
                  <a:ea typeface="돋움" pitchFamily="50" charset="-127"/>
                </a:rPr>
                <a:t>VoIP </a:t>
              </a:r>
            </a:p>
          </p:txBody>
        </p:sp>
      </p:grpSp>
      <p:sp>
        <p:nvSpPr>
          <p:cNvPr id="44" name="Text Box 57"/>
          <p:cNvSpPr txBox="1">
            <a:spLocks noChangeArrowheads="1"/>
          </p:cNvSpPr>
          <p:nvPr/>
        </p:nvSpPr>
        <p:spPr bwMode="auto">
          <a:xfrm>
            <a:off x="6477000" y="4191000"/>
            <a:ext cx="1511300" cy="683264"/>
          </a:xfrm>
          <a:prstGeom prst="rect">
            <a:avLst/>
          </a:prstGeom>
          <a:noFill/>
          <a:ln w="9525">
            <a:noFill/>
            <a:miter lim="800000"/>
            <a:headEnd/>
            <a:tailEnd/>
          </a:ln>
        </p:spPr>
        <p:txBody>
          <a:bodyPr>
            <a:spAutoFit/>
          </a:bodyPr>
          <a:lstStyle/>
          <a:p>
            <a:pPr algn="ctr">
              <a:lnSpc>
                <a:spcPct val="80000"/>
              </a:lnSpc>
            </a:pPr>
            <a:r>
              <a:rPr lang="en-US" altLang="ko-KR" sz="1600" b="1">
                <a:latin typeface="Arial" charset="0"/>
              </a:rPr>
              <a:t>User </a:t>
            </a:r>
            <a:r>
              <a:rPr lang="en-US" altLang="ko-KR" sz="1600" b="1" smtClean="0">
                <a:latin typeface="Arial" charset="0"/>
              </a:rPr>
              <a:t>Personal</a:t>
            </a:r>
          </a:p>
          <a:p>
            <a:pPr algn="ctr">
              <a:lnSpc>
                <a:spcPct val="80000"/>
              </a:lnSpc>
            </a:pPr>
            <a:r>
              <a:rPr lang="en-US" altLang="ko-KR" sz="1600" b="1" smtClean="0">
                <a:latin typeface="Arial" charset="0"/>
              </a:rPr>
              <a:t>Space</a:t>
            </a:r>
            <a:endParaRPr lang="en-US" altLang="ko-KR" sz="1600" b="1">
              <a:latin typeface="Arial" charset="0"/>
            </a:endParaRPr>
          </a:p>
        </p:txBody>
      </p:sp>
      <p:sp>
        <p:nvSpPr>
          <p:cNvPr id="46" name="Oval 58"/>
          <p:cNvSpPr>
            <a:spLocks noChangeArrowheads="1"/>
          </p:cNvSpPr>
          <p:nvPr/>
        </p:nvSpPr>
        <p:spPr bwMode="auto">
          <a:xfrm>
            <a:off x="5940425" y="4651375"/>
            <a:ext cx="792163" cy="576263"/>
          </a:xfrm>
          <a:prstGeom prst="ellipse">
            <a:avLst/>
          </a:prstGeom>
          <a:gradFill rotWithShape="1">
            <a:gsLst>
              <a:gs pos="0">
                <a:srgbClr val="1B431B"/>
              </a:gs>
              <a:gs pos="100000">
                <a:srgbClr val="66FF66"/>
              </a:gs>
            </a:gsLst>
            <a:path path="shape">
              <a:fillToRect l="50000" t="50000" r="50000" b="50000"/>
            </a:path>
          </a:gradFill>
          <a:ln w="9525" algn="ctr">
            <a:noFill/>
            <a:round/>
            <a:headEnd type="none" w="sm" len="sm"/>
            <a:tailEnd type="none" w="lg" len="med"/>
          </a:ln>
        </p:spPr>
        <p:txBody>
          <a:bodyPr wrap="none" anchor="ctr"/>
          <a:lstStyle/>
          <a:p>
            <a:pPr algn="ctr">
              <a:lnSpc>
                <a:spcPct val="110000"/>
              </a:lnSpc>
              <a:spcBef>
                <a:spcPct val="20000"/>
              </a:spcBef>
              <a:buClr>
                <a:schemeClr val="tx1"/>
              </a:buClr>
              <a:buSzPct val="75000"/>
              <a:buFont typeface="Wingdings" pitchFamily="2" charset="2"/>
              <a:buNone/>
            </a:pPr>
            <a:r>
              <a:rPr lang="en-US" altLang="ko-KR" sz="1400" b="1">
                <a:solidFill>
                  <a:schemeClr val="bg1"/>
                </a:solidFill>
                <a:latin typeface="Arial" charset="0"/>
                <a:ea typeface="돋움" pitchFamily="50" charset="-127"/>
              </a:rPr>
              <a:t>WSD</a:t>
            </a:r>
          </a:p>
        </p:txBody>
      </p:sp>
      <p:grpSp>
        <p:nvGrpSpPr>
          <p:cNvPr id="47" name="Group 6"/>
          <p:cNvGrpSpPr>
            <a:grpSpLocks/>
          </p:cNvGrpSpPr>
          <p:nvPr/>
        </p:nvGrpSpPr>
        <p:grpSpPr bwMode="auto">
          <a:xfrm>
            <a:off x="838200" y="3276600"/>
            <a:ext cx="3071813" cy="2879725"/>
            <a:chOff x="3258" y="1189"/>
            <a:chExt cx="1935" cy="1814"/>
          </a:xfrm>
        </p:grpSpPr>
        <p:sp>
          <p:nvSpPr>
            <p:cNvPr id="48" name="Oval 71"/>
            <p:cNvSpPr>
              <a:spLocks noChangeArrowheads="1"/>
            </p:cNvSpPr>
            <p:nvPr/>
          </p:nvSpPr>
          <p:spPr bwMode="auto">
            <a:xfrm>
              <a:off x="4369" y="2582"/>
              <a:ext cx="523" cy="403"/>
            </a:xfrm>
            <a:prstGeom prst="ellipse">
              <a:avLst/>
            </a:prstGeom>
            <a:gradFill rotWithShape="1">
              <a:gsLst>
                <a:gs pos="0">
                  <a:srgbClr val="362843"/>
                </a:gs>
                <a:gs pos="100000">
                  <a:srgbClr val="CC99FF"/>
                </a:gs>
              </a:gsLst>
              <a:path path="shape">
                <a:fillToRect l="50000" t="50000" r="50000" b="50000"/>
              </a:path>
            </a:gradFill>
            <a:ln w="9525">
              <a:noFill/>
              <a:round/>
              <a:headEnd/>
              <a:tailEnd/>
            </a:ln>
          </p:spPr>
          <p:txBody>
            <a:bodyPr wrap="none" anchor="ctr"/>
            <a:lstStyle/>
            <a:p>
              <a:pPr algn="ctr">
                <a:lnSpc>
                  <a:spcPct val="70000"/>
                </a:lnSpc>
                <a:spcBef>
                  <a:spcPct val="20000"/>
                </a:spcBef>
                <a:buClr>
                  <a:schemeClr val="tx1"/>
                </a:buClr>
                <a:buSzPct val="75000"/>
                <a:buFont typeface="Wingdings" pitchFamily="2" charset="2"/>
                <a:buNone/>
              </a:pPr>
              <a:r>
                <a:rPr lang="en-US" altLang="ko-KR" sz="1400" b="1">
                  <a:solidFill>
                    <a:schemeClr val="bg1"/>
                  </a:solidFill>
                  <a:latin typeface="Arial" charset="0"/>
                  <a:ea typeface="돋움" pitchFamily="50" charset="-127"/>
                </a:rPr>
                <a:t>   Mobile</a:t>
              </a:r>
            </a:p>
            <a:p>
              <a:pPr algn="ctr">
                <a:lnSpc>
                  <a:spcPct val="70000"/>
                </a:lnSpc>
                <a:spcBef>
                  <a:spcPct val="20000"/>
                </a:spcBef>
                <a:buClr>
                  <a:schemeClr val="tx1"/>
                </a:buClr>
                <a:buSzPct val="75000"/>
                <a:buFont typeface="Wingdings" pitchFamily="2" charset="2"/>
                <a:buNone/>
              </a:pPr>
              <a:r>
                <a:rPr lang="en-US" altLang="ko-KR" sz="1400" b="1">
                  <a:solidFill>
                    <a:schemeClr val="bg1"/>
                  </a:solidFill>
                  <a:latin typeface="Arial" charset="0"/>
                  <a:ea typeface="돋움" pitchFamily="50" charset="-127"/>
                </a:rPr>
                <a:t>  Phone</a:t>
              </a:r>
            </a:p>
          </p:txBody>
        </p:sp>
        <p:sp>
          <p:nvSpPr>
            <p:cNvPr id="49" name="Oval 72"/>
            <p:cNvSpPr>
              <a:spLocks noChangeArrowheads="1"/>
            </p:cNvSpPr>
            <p:nvPr/>
          </p:nvSpPr>
          <p:spPr bwMode="auto">
            <a:xfrm>
              <a:off x="4316" y="1189"/>
              <a:ext cx="522" cy="403"/>
            </a:xfrm>
            <a:prstGeom prst="ellipse">
              <a:avLst/>
            </a:prstGeom>
            <a:gradFill rotWithShape="1">
              <a:gsLst>
                <a:gs pos="0">
                  <a:srgbClr val="1B2843"/>
                </a:gs>
                <a:gs pos="100000">
                  <a:srgbClr val="6699FF"/>
                </a:gs>
              </a:gsLst>
              <a:path path="shape">
                <a:fillToRect l="50000" t="50000" r="50000" b="50000"/>
              </a:path>
            </a:gradFill>
            <a:ln w="9525">
              <a:noFill/>
              <a:round/>
              <a:headEnd/>
              <a:tailEnd/>
            </a:ln>
          </p:spPr>
          <p:txBody>
            <a:bodyPr wrap="none" anchor="ctr"/>
            <a:lstStyle/>
            <a:p>
              <a:pPr algn="ctr">
                <a:spcBef>
                  <a:spcPct val="20000"/>
                </a:spcBef>
                <a:buClr>
                  <a:schemeClr val="tx1"/>
                </a:buClr>
                <a:buSzPct val="75000"/>
                <a:buFont typeface="Wingdings" pitchFamily="2" charset="2"/>
                <a:buNone/>
              </a:pPr>
              <a:r>
                <a:rPr lang="en-US" altLang="ko-KR" sz="1400" b="1">
                  <a:solidFill>
                    <a:schemeClr val="bg1"/>
                  </a:solidFill>
                  <a:latin typeface="Arial" charset="0"/>
                  <a:ea typeface="돋움" pitchFamily="50" charset="-127"/>
                </a:rPr>
                <a:t>WiMAX</a:t>
              </a:r>
            </a:p>
          </p:txBody>
        </p:sp>
        <p:sp>
          <p:nvSpPr>
            <p:cNvPr id="50" name="Oval 73"/>
            <p:cNvSpPr>
              <a:spLocks noChangeArrowheads="1"/>
            </p:cNvSpPr>
            <p:nvPr/>
          </p:nvSpPr>
          <p:spPr bwMode="auto">
            <a:xfrm>
              <a:off x="4652" y="1617"/>
              <a:ext cx="522" cy="402"/>
            </a:xfrm>
            <a:prstGeom prst="ellipse">
              <a:avLst/>
            </a:prstGeom>
            <a:gradFill rotWithShape="1">
              <a:gsLst>
                <a:gs pos="0">
                  <a:srgbClr val="422835"/>
                </a:gs>
                <a:gs pos="100000">
                  <a:srgbClr val="FF99CC"/>
                </a:gs>
              </a:gsLst>
              <a:path path="shape">
                <a:fillToRect l="50000" t="50000" r="50000" b="50000"/>
              </a:path>
            </a:gradFill>
            <a:ln w="9525">
              <a:noFill/>
              <a:round/>
              <a:headEnd/>
              <a:tailEnd/>
            </a:ln>
          </p:spPr>
          <p:txBody>
            <a:bodyPr wrap="none" anchor="ctr"/>
            <a:lstStyle/>
            <a:p>
              <a:pPr algn="ctr">
                <a:spcBef>
                  <a:spcPct val="20000"/>
                </a:spcBef>
                <a:buClr>
                  <a:schemeClr val="tx1"/>
                </a:buClr>
                <a:buSzPct val="75000"/>
                <a:buFont typeface="Wingdings" pitchFamily="2" charset="2"/>
                <a:buNone/>
              </a:pPr>
              <a:r>
                <a:rPr lang="en-US" altLang="ko-KR" sz="1400" b="1">
                  <a:solidFill>
                    <a:schemeClr val="bg1"/>
                  </a:solidFill>
                  <a:latin typeface="Arial" charset="0"/>
                  <a:ea typeface="돋움" pitchFamily="50" charset="-127"/>
                </a:rPr>
                <a:t>IPTV</a:t>
              </a:r>
            </a:p>
          </p:txBody>
        </p:sp>
        <p:sp>
          <p:nvSpPr>
            <p:cNvPr id="51" name="Oval 74"/>
            <p:cNvSpPr>
              <a:spLocks noChangeArrowheads="1"/>
            </p:cNvSpPr>
            <p:nvPr/>
          </p:nvSpPr>
          <p:spPr bwMode="auto">
            <a:xfrm>
              <a:off x="4671" y="2121"/>
              <a:ext cx="522" cy="403"/>
            </a:xfrm>
            <a:prstGeom prst="ellipse">
              <a:avLst/>
            </a:prstGeom>
            <a:gradFill rotWithShape="1">
              <a:gsLst>
                <a:gs pos="0">
                  <a:srgbClr val="42281A"/>
                </a:gs>
                <a:gs pos="100000">
                  <a:srgbClr val="FF9966"/>
                </a:gs>
              </a:gsLst>
              <a:path path="shape">
                <a:fillToRect l="50000" t="50000" r="50000" b="50000"/>
              </a:path>
            </a:gradFill>
            <a:ln w="9525">
              <a:noFill/>
              <a:round/>
              <a:headEnd/>
              <a:tailEnd/>
            </a:ln>
          </p:spPr>
          <p:txBody>
            <a:bodyPr wrap="none" anchor="ctr"/>
            <a:lstStyle/>
            <a:p>
              <a:pPr algn="ctr">
                <a:spcBef>
                  <a:spcPct val="20000"/>
                </a:spcBef>
                <a:buClr>
                  <a:schemeClr val="tx1"/>
                </a:buClr>
                <a:buSzPct val="75000"/>
                <a:buFont typeface="Wingdings" pitchFamily="2" charset="2"/>
                <a:buNone/>
              </a:pPr>
              <a:r>
                <a:rPr lang="en-US" altLang="ko-KR" b="1">
                  <a:solidFill>
                    <a:schemeClr val="bg1"/>
                  </a:solidFill>
                  <a:latin typeface="Arial" charset="0"/>
                  <a:ea typeface="돋움" pitchFamily="50" charset="-127"/>
                </a:rPr>
                <a:t>RFID</a:t>
              </a:r>
            </a:p>
            <a:p>
              <a:pPr algn="ctr">
                <a:lnSpc>
                  <a:spcPct val="70000"/>
                </a:lnSpc>
                <a:spcBef>
                  <a:spcPct val="20000"/>
                </a:spcBef>
                <a:buClr>
                  <a:schemeClr val="tx1"/>
                </a:buClr>
                <a:buSzPct val="75000"/>
                <a:buFont typeface="Wingdings" pitchFamily="2" charset="2"/>
                <a:buNone/>
              </a:pPr>
              <a:r>
                <a:rPr lang="en-US" altLang="ko-KR" b="1">
                  <a:solidFill>
                    <a:schemeClr val="bg1"/>
                  </a:solidFill>
                  <a:latin typeface="Arial" charset="0"/>
                  <a:ea typeface="돋움" pitchFamily="50" charset="-127"/>
                </a:rPr>
                <a:t>USN</a:t>
              </a:r>
            </a:p>
          </p:txBody>
        </p:sp>
        <p:sp>
          <p:nvSpPr>
            <p:cNvPr id="52" name="Oval 75"/>
            <p:cNvSpPr>
              <a:spLocks noChangeArrowheads="1"/>
            </p:cNvSpPr>
            <p:nvPr/>
          </p:nvSpPr>
          <p:spPr bwMode="auto">
            <a:xfrm>
              <a:off x="3651" y="2600"/>
              <a:ext cx="522" cy="403"/>
            </a:xfrm>
            <a:prstGeom prst="ellipse">
              <a:avLst/>
            </a:prstGeom>
            <a:gradFill rotWithShape="1">
              <a:gsLst>
                <a:gs pos="0">
                  <a:srgbClr val="003628"/>
                </a:gs>
                <a:gs pos="100000">
                  <a:srgbClr val="00CC99"/>
                </a:gs>
              </a:gsLst>
              <a:path path="shape">
                <a:fillToRect l="50000" t="50000" r="50000" b="50000"/>
              </a:path>
            </a:gradFill>
            <a:ln w="9525">
              <a:noFill/>
              <a:round/>
              <a:headEnd/>
              <a:tailEnd/>
            </a:ln>
          </p:spPr>
          <p:txBody>
            <a:bodyPr wrap="none" anchor="ctr"/>
            <a:lstStyle/>
            <a:p>
              <a:pPr algn="ctr">
                <a:spcBef>
                  <a:spcPct val="20000"/>
                </a:spcBef>
                <a:buClr>
                  <a:schemeClr val="tx1"/>
                </a:buClr>
                <a:buSzPct val="75000"/>
                <a:buFont typeface="Wingdings" pitchFamily="2" charset="2"/>
                <a:buNone/>
              </a:pPr>
              <a:r>
                <a:rPr lang="en-US" altLang="ko-KR" sz="1400" b="1">
                  <a:solidFill>
                    <a:schemeClr val="bg1"/>
                  </a:solidFill>
                  <a:latin typeface="Arial" charset="0"/>
                  <a:ea typeface="돋움" pitchFamily="50" charset="-127"/>
                </a:rPr>
                <a:t>DMB</a:t>
              </a:r>
            </a:p>
          </p:txBody>
        </p:sp>
        <p:sp>
          <p:nvSpPr>
            <p:cNvPr id="53" name="Oval 76"/>
            <p:cNvSpPr>
              <a:spLocks noChangeArrowheads="1"/>
            </p:cNvSpPr>
            <p:nvPr/>
          </p:nvSpPr>
          <p:spPr bwMode="auto">
            <a:xfrm>
              <a:off x="3271" y="2121"/>
              <a:ext cx="522" cy="403"/>
            </a:xfrm>
            <a:prstGeom prst="ellipse">
              <a:avLst/>
            </a:prstGeom>
            <a:gradFill rotWithShape="1">
              <a:gsLst>
                <a:gs pos="0">
                  <a:srgbClr val="353500"/>
                </a:gs>
                <a:gs pos="100000">
                  <a:srgbClr val="CCCC00"/>
                </a:gs>
              </a:gsLst>
              <a:path path="shape">
                <a:fillToRect l="50000" t="50000" r="50000" b="50000"/>
              </a:path>
            </a:gradFill>
            <a:ln w="9525">
              <a:noFill/>
              <a:round/>
              <a:headEnd/>
              <a:tailEnd/>
            </a:ln>
          </p:spPr>
          <p:txBody>
            <a:bodyPr wrap="none" anchor="ctr"/>
            <a:lstStyle/>
            <a:p>
              <a:pPr algn="ctr">
                <a:lnSpc>
                  <a:spcPct val="110000"/>
                </a:lnSpc>
                <a:spcBef>
                  <a:spcPct val="20000"/>
                </a:spcBef>
                <a:buClr>
                  <a:schemeClr val="tx1"/>
                </a:buClr>
                <a:buSzPct val="75000"/>
                <a:buFont typeface="Wingdings" pitchFamily="2" charset="2"/>
                <a:buNone/>
              </a:pPr>
              <a:r>
                <a:rPr lang="en-US" altLang="ko-KR" sz="1400" b="1">
                  <a:solidFill>
                    <a:schemeClr val="bg1"/>
                  </a:solidFill>
                  <a:latin typeface="Arial" charset="0"/>
                  <a:ea typeface="돋움" pitchFamily="50" charset="-127"/>
                </a:rPr>
                <a:t>Mobile</a:t>
              </a:r>
            </a:p>
            <a:p>
              <a:pPr algn="ctr">
                <a:lnSpc>
                  <a:spcPct val="70000"/>
                </a:lnSpc>
                <a:spcBef>
                  <a:spcPct val="20000"/>
                </a:spcBef>
                <a:buClr>
                  <a:schemeClr val="tx1"/>
                </a:buClr>
                <a:buSzPct val="75000"/>
                <a:buFont typeface="Wingdings" pitchFamily="2" charset="2"/>
                <a:buNone/>
              </a:pPr>
              <a:r>
                <a:rPr lang="en-US" altLang="ko-KR" sz="1400" b="1">
                  <a:solidFill>
                    <a:schemeClr val="bg1"/>
                  </a:solidFill>
                  <a:latin typeface="Arial" charset="0"/>
                  <a:ea typeface="돋움" pitchFamily="50" charset="-127"/>
                </a:rPr>
                <a:t>VoIP</a:t>
              </a:r>
            </a:p>
          </p:txBody>
        </p:sp>
        <p:sp>
          <p:nvSpPr>
            <p:cNvPr id="54" name="Oval 77"/>
            <p:cNvSpPr>
              <a:spLocks noChangeArrowheads="1"/>
            </p:cNvSpPr>
            <p:nvPr/>
          </p:nvSpPr>
          <p:spPr bwMode="auto">
            <a:xfrm>
              <a:off x="3572" y="1207"/>
              <a:ext cx="523" cy="403"/>
            </a:xfrm>
            <a:prstGeom prst="ellipse">
              <a:avLst/>
            </a:prstGeom>
            <a:gradFill rotWithShape="1">
              <a:gsLst>
                <a:gs pos="0">
                  <a:srgbClr val="1B431B"/>
                </a:gs>
                <a:gs pos="100000">
                  <a:srgbClr val="66FF66"/>
                </a:gs>
              </a:gsLst>
              <a:path path="shape">
                <a:fillToRect l="50000" t="50000" r="50000" b="50000"/>
              </a:path>
            </a:gradFill>
            <a:ln w="9525">
              <a:noFill/>
              <a:round/>
              <a:headEnd/>
              <a:tailEnd/>
            </a:ln>
          </p:spPr>
          <p:txBody>
            <a:bodyPr wrap="none" anchor="ctr"/>
            <a:lstStyle/>
            <a:p>
              <a:pPr algn="ctr">
                <a:lnSpc>
                  <a:spcPct val="110000"/>
                </a:lnSpc>
                <a:spcBef>
                  <a:spcPct val="20000"/>
                </a:spcBef>
                <a:buClr>
                  <a:schemeClr val="tx1"/>
                </a:buClr>
                <a:buSzPct val="75000"/>
                <a:buFont typeface="Wingdings" pitchFamily="2" charset="2"/>
                <a:buNone/>
              </a:pPr>
              <a:r>
                <a:rPr lang="en-US" altLang="ko-KR" sz="1400" b="1">
                  <a:solidFill>
                    <a:schemeClr val="bg1"/>
                  </a:solidFill>
                  <a:latin typeface="Arial" charset="0"/>
                  <a:ea typeface="돋움" pitchFamily="50" charset="-127"/>
                </a:rPr>
                <a:t>WSD</a:t>
              </a:r>
            </a:p>
          </p:txBody>
        </p:sp>
        <p:sp>
          <p:nvSpPr>
            <p:cNvPr id="55" name="Oval 78"/>
            <p:cNvSpPr>
              <a:spLocks noChangeArrowheads="1"/>
            </p:cNvSpPr>
            <p:nvPr/>
          </p:nvSpPr>
          <p:spPr bwMode="auto">
            <a:xfrm>
              <a:off x="3258" y="1628"/>
              <a:ext cx="523" cy="403"/>
            </a:xfrm>
            <a:prstGeom prst="ellipse">
              <a:avLst/>
            </a:prstGeom>
            <a:gradFill rotWithShape="1">
              <a:gsLst>
                <a:gs pos="0">
                  <a:srgbClr val="5C4A00"/>
                </a:gs>
                <a:gs pos="100000">
                  <a:srgbClr val="FFCC00"/>
                </a:gs>
              </a:gsLst>
              <a:path path="shape">
                <a:fillToRect l="50000" t="50000" r="50000" b="50000"/>
              </a:path>
            </a:gradFill>
            <a:ln w="9525">
              <a:noFill/>
              <a:round/>
              <a:headEnd/>
              <a:tailEnd/>
            </a:ln>
          </p:spPr>
          <p:txBody>
            <a:bodyPr wrap="none" anchor="ctr"/>
            <a:lstStyle/>
            <a:p>
              <a:pPr algn="ctr">
                <a:lnSpc>
                  <a:spcPct val="60000"/>
                </a:lnSpc>
                <a:spcBef>
                  <a:spcPct val="20000"/>
                </a:spcBef>
                <a:buClr>
                  <a:schemeClr val="tx1"/>
                </a:buClr>
                <a:buSzPct val="75000"/>
                <a:buFont typeface="Wingdings" pitchFamily="2" charset="2"/>
                <a:buNone/>
              </a:pPr>
              <a:r>
                <a:rPr lang="en-US" altLang="ko-KR" sz="1400" b="1">
                  <a:solidFill>
                    <a:schemeClr val="bg1"/>
                  </a:solidFill>
                  <a:latin typeface="Arial" charset="0"/>
                  <a:ea typeface="돋움" pitchFamily="50" charset="-127"/>
                </a:rPr>
                <a:t>LTE</a:t>
              </a:r>
            </a:p>
          </p:txBody>
        </p:sp>
      </p:grpSp>
      <p:grpSp>
        <p:nvGrpSpPr>
          <p:cNvPr id="56" name="Group 15"/>
          <p:cNvGrpSpPr>
            <a:grpSpLocks/>
          </p:cNvGrpSpPr>
          <p:nvPr/>
        </p:nvGrpSpPr>
        <p:grpSpPr bwMode="auto">
          <a:xfrm>
            <a:off x="1846263" y="4059237"/>
            <a:ext cx="1008062" cy="1339850"/>
            <a:chOff x="3893" y="1661"/>
            <a:chExt cx="635" cy="844"/>
          </a:xfrm>
        </p:grpSpPr>
        <p:grpSp>
          <p:nvGrpSpPr>
            <p:cNvPr id="57" name="Group 79"/>
            <p:cNvGrpSpPr>
              <a:grpSpLocks/>
            </p:cNvGrpSpPr>
            <p:nvPr/>
          </p:nvGrpSpPr>
          <p:grpSpPr bwMode="auto">
            <a:xfrm>
              <a:off x="3893" y="1661"/>
              <a:ext cx="635" cy="844"/>
              <a:chOff x="1265" y="1634"/>
              <a:chExt cx="635" cy="844"/>
            </a:xfrm>
          </p:grpSpPr>
          <p:sp>
            <p:nvSpPr>
              <p:cNvPr id="61" name="Oval 80"/>
              <p:cNvSpPr>
                <a:spLocks noChangeArrowheads="1"/>
              </p:cNvSpPr>
              <p:nvPr/>
            </p:nvSpPr>
            <p:spPr bwMode="auto">
              <a:xfrm>
                <a:off x="1265" y="1634"/>
                <a:ext cx="635" cy="844"/>
              </a:xfrm>
              <a:prstGeom prst="ellipse">
                <a:avLst/>
              </a:prstGeom>
              <a:gradFill rotWithShape="1">
                <a:gsLst>
                  <a:gs pos="0">
                    <a:schemeClr val="bg1"/>
                  </a:gs>
                  <a:gs pos="100000">
                    <a:schemeClr val="accent1"/>
                  </a:gs>
                </a:gsLst>
                <a:path path="shape">
                  <a:fillToRect l="50000" t="50000" r="50000" b="50000"/>
                </a:path>
              </a:gradFill>
              <a:ln w="9525">
                <a:noFill/>
                <a:round/>
                <a:headEnd/>
                <a:tailEnd/>
              </a:ln>
            </p:spPr>
            <p:txBody>
              <a:bodyPr wrap="none" anchor="ctr"/>
              <a:lstStyle/>
              <a:p>
                <a:pPr marL="742950" indent="-285750" algn="ctr">
                  <a:spcBef>
                    <a:spcPct val="20000"/>
                  </a:spcBef>
                  <a:buClr>
                    <a:schemeClr val="tx1"/>
                  </a:buClr>
                  <a:buSzPct val="75000"/>
                  <a:buFont typeface="Wingdings" pitchFamily="2" charset="2"/>
                  <a:buChar char="§"/>
                </a:pPr>
                <a:endParaRPr lang="ko-KR" altLang="en-US" sz="1800">
                  <a:latin typeface="Arial" charset="0"/>
                </a:endParaRPr>
              </a:p>
            </p:txBody>
          </p:sp>
          <p:pic>
            <p:nvPicPr>
              <p:cNvPr id="62" name="Picture 81"/>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427" y="1918"/>
                <a:ext cx="317" cy="330"/>
              </a:xfrm>
              <a:prstGeom prst="rect">
                <a:avLst/>
              </a:prstGeom>
              <a:noFill/>
              <a:ln w="9525">
                <a:noFill/>
                <a:miter lim="800000"/>
                <a:headEnd/>
                <a:tailEnd/>
              </a:ln>
            </p:spPr>
          </p:pic>
        </p:grpSp>
        <p:grpSp>
          <p:nvGrpSpPr>
            <p:cNvPr id="58" name="Group 93"/>
            <p:cNvGrpSpPr>
              <a:grpSpLocks/>
            </p:cNvGrpSpPr>
            <p:nvPr/>
          </p:nvGrpSpPr>
          <p:grpSpPr bwMode="auto">
            <a:xfrm>
              <a:off x="3926" y="1744"/>
              <a:ext cx="593" cy="701"/>
              <a:chOff x="1280" y="1717"/>
              <a:chExt cx="593" cy="701"/>
            </a:xfrm>
          </p:grpSpPr>
          <p:sp>
            <p:nvSpPr>
              <p:cNvPr id="59" name="Text Box 94"/>
              <p:cNvSpPr txBox="1">
                <a:spLocks noChangeArrowheads="1"/>
              </p:cNvSpPr>
              <p:nvPr/>
            </p:nvSpPr>
            <p:spPr bwMode="auto">
              <a:xfrm>
                <a:off x="1368" y="2206"/>
                <a:ext cx="481" cy="212"/>
              </a:xfrm>
              <a:prstGeom prst="rect">
                <a:avLst/>
              </a:prstGeom>
              <a:noFill/>
              <a:ln w="9525">
                <a:noFill/>
                <a:miter lim="800000"/>
                <a:headEnd/>
                <a:tailEnd/>
              </a:ln>
            </p:spPr>
            <p:txBody>
              <a:bodyPr wrap="none">
                <a:spAutoFit/>
              </a:bodyPr>
              <a:lstStyle/>
              <a:p>
                <a:pPr algn="ctr">
                  <a:spcBef>
                    <a:spcPct val="20000"/>
                  </a:spcBef>
                  <a:buClr>
                    <a:schemeClr val="tx1"/>
                  </a:buClr>
                  <a:buSzPct val="75000"/>
                  <a:buFont typeface="Wingdings" pitchFamily="2" charset="2"/>
                  <a:buNone/>
                </a:pPr>
                <a:r>
                  <a:rPr lang="en-US" altLang="ko-KR" sz="1400" b="1">
                    <a:latin typeface="Arial" charset="0"/>
                  </a:rPr>
                  <a:t>Space</a:t>
                </a:r>
                <a:r>
                  <a:rPr lang="en-US" altLang="ko-KR" sz="1600" b="1">
                    <a:latin typeface="Arial" charset="0"/>
                  </a:rPr>
                  <a:t> </a:t>
                </a:r>
              </a:p>
            </p:txBody>
          </p:sp>
          <p:sp>
            <p:nvSpPr>
              <p:cNvPr id="60" name="Text Box 95"/>
              <p:cNvSpPr txBox="1">
                <a:spLocks noChangeArrowheads="1"/>
              </p:cNvSpPr>
              <p:nvPr/>
            </p:nvSpPr>
            <p:spPr bwMode="auto">
              <a:xfrm>
                <a:off x="1280" y="1717"/>
                <a:ext cx="593" cy="247"/>
              </a:xfrm>
              <a:prstGeom prst="rect">
                <a:avLst/>
              </a:prstGeom>
              <a:noFill/>
              <a:ln w="9525">
                <a:noFill/>
                <a:miter lim="800000"/>
                <a:headEnd/>
                <a:tailEnd/>
              </a:ln>
            </p:spPr>
            <p:txBody>
              <a:bodyPr wrap="none">
                <a:spAutoFit/>
              </a:bodyPr>
              <a:lstStyle/>
              <a:p>
                <a:pPr algn="ctr">
                  <a:lnSpc>
                    <a:spcPts val="1000"/>
                  </a:lnSpc>
                  <a:spcBef>
                    <a:spcPct val="20000"/>
                  </a:spcBef>
                  <a:buClr>
                    <a:schemeClr val="tx1"/>
                  </a:buClr>
                  <a:buSzPct val="75000"/>
                  <a:buFont typeface="Wingdings" pitchFamily="2" charset="2"/>
                  <a:buNone/>
                </a:pPr>
                <a:r>
                  <a:rPr lang="en-US" altLang="ko-KR" sz="1400" b="1" smtClean="0">
                    <a:latin typeface="Arial" charset="0"/>
                  </a:rPr>
                  <a:t>User</a:t>
                </a:r>
              </a:p>
              <a:p>
                <a:pPr algn="ctr">
                  <a:lnSpc>
                    <a:spcPts val="1000"/>
                  </a:lnSpc>
                  <a:spcBef>
                    <a:spcPct val="20000"/>
                  </a:spcBef>
                  <a:buClr>
                    <a:schemeClr val="tx1"/>
                  </a:buClr>
                  <a:buSzPct val="75000"/>
                  <a:buFont typeface="Wingdings" pitchFamily="2" charset="2"/>
                  <a:buNone/>
                </a:pPr>
                <a:r>
                  <a:rPr lang="en-US" altLang="ko-KR" sz="1400" b="1" smtClean="0">
                    <a:latin typeface="Arial" charset="0"/>
                  </a:rPr>
                  <a:t>Personal</a:t>
                </a:r>
                <a:endParaRPr lang="en-US" altLang="ko-KR" sz="1400" b="1">
                  <a:latin typeface="Arial" charset="0"/>
                </a:endParaRPr>
              </a:p>
            </p:txBody>
          </p:sp>
        </p:grpSp>
      </p:grpSp>
      <p:grpSp>
        <p:nvGrpSpPr>
          <p:cNvPr id="63" name="Group 45"/>
          <p:cNvGrpSpPr>
            <a:grpSpLocks/>
          </p:cNvGrpSpPr>
          <p:nvPr/>
        </p:nvGrpSpPr>
        <p:grpSpPr bwMode="auto">
          <a:xfrm>
            <a:off x="1533525" y="3756025"/>
            <a:ext cx="1655763" cy="1925637"/>
            <a:chOff x="3696" y="1863"/>
            <a:chExt cx="1043" cy="1213"/>
          </a:xfrm>
        </p:grpSpPr>
        <p:sp>
          <p:nvSpPr>
            <p:cNvPr id="64" name="Oval 47"/>
            <p:cNvSpPr>
              <a:spLocks noChangeArrowheads="1"/>
            </p:cNvSpPr>
            <p:nvPr/>
          </p:nvSpPr>
          <p:spPr bwMode="auto">
            <a:xfrm>
              <a:off x="4422" y="1863"/>
              <a:ext cx="90" cy="91"/>
            </a:xfrm>
            <a:prstGeom prst="ellipse">
              <a:avLst/>
            </a:prstGeom>
            <a:solidFill>
              <a:srgbClr val="006600"/>
            </a:solidFill>
            <a:ln w="19050" algn="ctr">
              <a:solidFill>
                <a:srgbClr val="FF3300"/>
              </a:solidFill>
              <a:round/>
              <a:headEnd/>
              <a:tailEnd/>
            </a:ln>
          </p:spPr>
          <p:txBody>
            <a:bodyPr wrap="none" anchor="ctr"/>
            <a:lstStyle/>
            <a:p>
              <a:endParaRPr lang="ko-KR" altLang="en-US"/>
            </a:p>
          </p:txBody>
        </p:sp>
        <p:sp>
          <p:nvSpPr>
            <p:cNvPr id="65" name="Oval 48"/>
            <p:cNvSpPr>
              <a:spLocks noChangeArrowheads="1"/>
            </p:cNvSpPr>
            <p:nvPr/>
          </p:nvSpPr>
          <p:spPr bwMode="auto">
            <a:xfrm>
              <a:off x="4649" y="2176"/>
              <a:ext cx="90" cy="91"/>
            </a:xfrm>
            <a:prstGeom prst="ellipse">
              <a:avLst/>
            </a:prstGeom>
            <a:solidFill>
              <a:srgbClr val="006600"/>
            </a:solidFill>
            <a:ln w="19050" algn="ctr">
              <a:solidFill>
                <a:srgbClr val="FF3300"/>
              </a:solidFill>
              <a:round/>
              <a:headEnd/>
              <a:tailEnd/>
            </a:ln>
          </p:spPr>
          <p:txBody>
            <a:bodyPr wrap="none" anchor="ctr"/>
            <a:lstStyle/>
            <a:p>
              <a:endParaRPr lang="ko-KR" altLang="en-US"/>
            </a:p>
          </p:txBody>
        </p:sp>
        <p:sp>
          <p:nvSpPr>
            <p:cNvPr id="66" name="Oval 49"/>
            <p:cNvSpPr>
              <a:spLocks noChangeArrowheads="1"/>
            </p:cNvSpPr>
            <p:nvPr/>
          </p:nvSpPr>
          <p:spPr bwMode="auto">
            <a:xfrm>
              <a:off x="4649" y="2614"/>
              <a:ext cx="90" cy="91"/>
            </a:xfrm>
            <a:prstGeom prst="ellipse">
              <a:avLst/>
            </a:prstGeom>
            <a:solidFill>
              <a:srgbClr val="006600"/>
            </a:solidFill>
            <a:ln w="19050" algn="ctr">
              <a:solidFill>
                <a:srgbClr val="FF3300"/>
              </a:solidFill>
              <a:round/>
              <a:headEnd/>
              <a:tailEnd/>
            </a:ln>
          </p:spPr>
          <p:txBody>
            <a:bodyPr wrap="none" anchor="ctr"/>
            <a:lstStyle/>
            <a:p>
              <a:endParaRPr lang="ko-KR" altLang="en-US"/>
            </a:p>
          </p:txBody>
        </p:sp>
        <p:sp>
          <p:nvSpPr>
            <p:cNvPr id="67" name="Oval 50"/>
            <p:cNvSpPr>
              <a:spLocks noChangeArrowheads="1"/>
            </p:cNvSpPr>
            <p:nvPr/>
          </p:nvSpPr>
          <p:spPr bwMode="auto">
            <a:xfrm>
              <a:off x="4414" y="2980"/>
              <a:ext cx="90" cy="91"/>
            </a:xfrm>
            <a:prstGeom prst="ellipse">
              <a:avLst/>
            </a:prstGeom>
            <a:solidFill>
              <a:srgbClr val="006600"/>
            </a:solidFill>
            <a:ln w="19050" algn="ctr">
              <a:solidFill>
                <a:srgbClr val="FF3300"/>
              </a:solidFill>
              <a:round/>
              <a:headEnd/>
              <a:tailEnd/>
            </a:ln>
          </p:spPr>
          <p:txBody>
            <a:bodyPr wrap="none" anchor="ctr"/>
            <a:lstStyle/>
            <a:p>
              <a:endParaRPr lang="ko-KR" altLang="en-US"/>
            </a:p>
          </p:txBody>
        </p:sp>
        <p:sp>
          <p:nvSpPr>
            <p:cNvPr id="68" name="Oval 51"/>
            <p:cNvSpPr>
              <a:spLocks noChangeArrowheads="1"/>
            </p:cNvSpPr>
            <p:nvPr/>
          </p:nvSpPr>
          <p:spPr bwMode="auto">
            <a:xfrm>
              <a:off x="3977" y="2985"/>
              <a:ext cx="90" cy="91"/>
            </a:xfrm>
            <a:prstGeom prst="ellipse">
              <a:avLst/>
            </a:prstGeom>
            <a:solidFill>
              <a:srgbClr val="006600"/>
            </a:solidFill>
            <a:ln w="19050" algn="ctr">
              <a:solidFill>
                <a:srgbClr val="FF3300"/>
              </a:solidFill>
              <a:round/>
              <a:headEnd/>
              <a:tailEnd/>
            </a:ln>
          </p:spPr>
          <p:txBody>
            <a:bodyPr wrap="none" anchor="ctr"/>
            <a:lstStyle/>
            <a:p>
              <a:endParaRPr lang="ko-KR" altLang="en-US"/>
            </a:p>
          </p:txBody>
        </p:sp>
        <p:sp>
          <p:nvSpPr>
            <p:cNvPr id="69" name="Oval 52"/>
            <p:cNvSpPr>
              <a:spLocks noChangeArrowheads="1"/>
            </p:cNvSpPr>
            <p:nvPr/>
          </p:nvSpPr>
          <p:spPr bwMode="auto">
            <a:xfrm>
              <a:off x="3697" y="2634"/>
              <a:ext cx="90" cy="91"/>
            </a:xfrm>
            <a:prstGeom prst="ellipse">
              <a:avLst/>
            </a:prstGeom>
            <a:solidFill>
              <a:srgbClr val="006600"/>
            </a:solidFill>
            <a:ln w="19050" algn="ctr">
              <a:solidFill>
                <a:srgbClr val="FF3300"/>
              </a:solidFill>
              <a:round/>
              <a:headEnd/>
              <a:tailEnd/>
            </a:ln>
          </p:spPr>
          <p:txBody>
            <a:bodyPr wrap="none" anchor="ctr"/>
            <a:lstStyle/>
            <a:p>
              <a:endParaRPr lang="ko-KR" altLang="en-US"/>
            </a:p>
          </p:txBody>
        </p:sp>
        <p:sp>
          <p:nvSpPr>
            <p:cNvPr id="70" name="Oval 53"/>
            <p:cNvSpPr>
              <a:spLocks noChangeArrowheads="1"/>
            </p:cNvSpPr>
            <p:nvPr/>
          </p:nvSpPr>
          <p:spPr bwMode="auto">
            <a:xfrm>
              <a:off x="3696" y="2180"/>
              <a:ext cx="90" cy="91"/>
            </a:xfrm>
            <a:prstGeom prst="ellipse">
              <a:avLst/>
            </a:prstGeom>
            <a:solidFill>
              <a:srgbClr val="006600"/>
            </a:solidFill>
            <a:ln w="19050" algn="ctr">
              <a:solidFill>
                <a:srgbClr val="FF3300"/>
              </a:solidFill>
              <a:round/>
              <a:headEnd/>
              <a:tailEnd/>
            </a:ln>
          </p:spPr>
          <p:txBody>
            <a:bodyPr wrap="none" anchor="ctr"/>
            <a:lstStyle/>
            <a:p>
              <a:endParaRPr lang="ko-KR" altLang="en-US"/>
            </a:p>
          </p:txBody>
        </p:sp>
        <p:sp>
          <p:nvSpPr>
            <p:cNvPr id="71" name="Oval 54"/>
            <p:cNvSpPr>
              <a:spLocks noChangeArrowheads="1"/>
            </p:cNvSpPr>
            <p:nvPr/>
          </p:nvSpPr>
          <p:spPr bwMode="auto">
            <a:xfrm>
              <a:off x="3927" y="1864"/>
              <a:ext cx="90" cy="91"/>
            </a:xfrm>
            <a:prstGeom prst="ellipse">
              <a:avLst/>
            </a:prstGeom>
            <a:solidFill>
              <a:srgbClr val="006600"/>
            </a:solidFill>
            <a:ln w="19050" algn="ctr">
              <a:solidFill>
                <a:srgbClr val="FF3300"/>
              </a:solidFill>
              <a:round/>
              <a:headEnd/>
              <a:tailEnd/>
            </a:ln>
          </p:spPr>
          <p:txBody>
            <a:bodyPr wrap="none" anchor="ctr"/>
            <a:lstStyle/>
            <a:p>
              <a:endParaRPr lang="ko-KR" altLang="en-US"/>
            </a:p>
          </p:txBody>
        </p:sp>
      </p:grpSp>
      <p:grpSp>
        <p:nvGrpSpPr>
          <p:cNvPr id="72" name="Group 55"/>
          <p:cNvGrpSpPr>
            <a:grpSpLocks/>
          </p:cNvGrpSpPr>
          <p:nvPr/>
        </p:nvGrpSpPr>
        <p:grpSpPr bwMode="auto">
          <a:xfrm>
            <a:off x="1606550" y="3814762"/>
            <a:ext cx="1516063" cy="1800225"/>
            <a:chOff x="3742" y="1525"/>
            <a:chExt cx="955" cy="1134"/>
          </a:xfrm>
        </p:grpSpPr>
        <p:sp>
          <p:nvSpPr>
            <p:cNvPr id="73" name="AutoShape 56"/>
            <p:cNvSpPr>
              <a:spLocks noChangeArrowheads="1"/>
            </p:cNvSpPr>
            <p:nvPr/>
          </p:nvSpPr>
          <p:spPr bwMode="auto">
            <a:xfrm rot="7415923">
              <a:off x="4283" y="1568"/>
              <a:ext cx="227" cy="142"/>
            </a:xfrm>
            <a:prstGeom prst="notchedRightArrow">
              <a:avLst>
                <a:gd name="adj1" fmla="val 50000"/>
                <a:gd name="adj2" fmla="val 39965"/>
              </a:avLst>
            </a:prstGeom>
            <a:solidFill>
              <a:srgbClr val="006600"/>
            </a:solidFill>
            <a:ln w="12700" algn="ctr">
              <a:solidFill>
                <a:srgbClr val="FF3300"/>
              </a:solidFill>
              <a:miter lim="800000"/>
              <a:headEnd/>
              <a:tailEnd/>
            </a:ln>
          </p:spPr>
          <p:txBody>
            <a:bodyPr rot="10800000" vert="eaVert" wrap="none" anchor="ctr"/>
            <a:lstStyle/>
            <a:p>
              <a:endParaRPr lang="ko-KR" altLang="en-US"/>
            </a:p>
          </p:txBody>
        </p:sp>
        <p:sp>
          <p:nvSpPr>
            <p:cNvPr id="74" name="AutoShape 57"/>
            <p:cNvSpPr>
              <a:spLocks noChangeArrowheads="1"/>
            </p:cNvSpPr>
            <p:nvPr/>
          </p:nvSpPr>
          <p:spPr bwMode="auto">
            <a:xfrm rot="8971229">
              <a:off x="4470" y="1842"/>
              <a:ext cx="227" cy="142"/>
            </a:xfrm>
            <a:prstGeom prst="notchedRightArrow">
              <a:avLst>
                <a:gd name="adj1" fmla="val 50000"/>
                <a:gd name="adj2" fmla="val 39965"/>
              </a:avLst>
            </a:prstGeom>
            <a:solidFill>
              <a:srgbClr val="006600"/>
            </a:solidFill>
            <a:ln w="12700" algn="ctr">
              <a:solidFill>
                <a:srgbClr val="FF3300"/>
              </a:solidFill>
              <a:miter lim="800000"/>
              <a:headEnd/>
              <a:tailEnd/>
            </a:ln>
          </p:spPr>
          <p:txBody>
            <a:bodyPr rot="10800000" wrap="none" anchor="ctr"/>
            <a:lstStyle/>
            <a:p>
              <a:endParaRPr lang="ko-KR" altLang="en-US"/>
            </a:p>
          </p:txBody>
        </p:sp>
        <p:sp>
          <p:nvSpPr>
            <p:cNvPr id="75" name="AutoShape 58"/>
            <p:cNvSpPr>
              <a:spLocks noChangeArrowheads="1"/>
            </p:cNvSpPr>
            <p:nvPr/>
          </p:nvSpPr>
          <p:spPr bwMode="auto">
            <a:xfrm rot="-9421361">
              <a:off x="4468" y="2160"/>
              <a:ext cx="227" cy="142"/>
            </a:xfrm>
            <a:prstGeom prst="notchedRightArrow">
              <a:avLst>
                <a:gd name="adj1" fmla="val 50000"/>
                <a:gd name="adj2" fmla="val 39965"/>
              </a:avLst>
            </a:prstGeom>
            <a:solidFill>
              <a:srgbClr val="006600"/>
            </a:solidFill>
            <a:ln w="12700" algn="ctr">
              <a:solidFill>
                <a:srgbClr val="FF3300"/>
              </a:solidFill>
              <a:miter lim="800000"/>
              <a:headEnd/>
              <a:tailEnd/>
            </a:ln>
          </p:spPr>
          <p:txBody>
            <a:bodyPr rot="10800000" wrap="none" anchor="ctr"/>
            <a:lstStyle/>
            <a:p>
              <a:endParaRPr lang="ko-KR" altLang="en-US"/>
            </a:p>
          </p:txBody>
        </p:sp>
        <p:sp>
          <p:nvSpPr>
            <p:cNvPr id="76" name="AutoShape 59"/>
            <p:cNvSpPr>
              <a:spLocks noChangeArrowheads="1"/>
            </p:cNvSpPr>
            <p:nvPr/>
          </p:nvSpPr>
          <p:spPr bwMode="auto">
            <a:xfrm rot="-7273074">
              <a:off x="4283" y="2475"/>
              <a:ext cx="227" cy="142"/>
            </a:xfrm>
            <a:prstGeom prst="notchedRightArrow">
              <a:avLst>
                <a:gd name="adj1" fmla="val 50000"/>
                <a:gd name="adj2" fmla="val 39965"/>
              </a:avLst>
            </a:prstGeom>
            <a:solidFill>
              <a:srgbClr val="006600"/>
            </a:solidFill>
            <a:ln w="12700" algn="ctr">
              <a:solidFill>
                <a:srgbClr val="FF3300"/>
              </a:solidFill>
              <a:miter lim="800000"/>
              <a:headEnd/>
              <a:tailEnd/>
            </a:ln>
          </p:spPr>
          <p:txBody>
            <a:bodyPr vert="eaVert" wrap="none" anchor="ctr"/>
            <a:lstStyle/>
            <a:p>
              <a:endParaRPr lang="ko-KR" altLang="en-US"/>
            </a:p>
          </p:txBody>
        </p:sp>
        <p:sp>
          <p:nvSpPr>
            <p:cNvPr id="77" name="AutoShape 60"/>
            <p:cNvSpPr>
              <a:spLocks noChangeArrowheads="1"/>
            </p:cNvSpPr>
            <p:nvPr/>
          </p:nvSpPr>
          <p:spPr bwMode="auto">
            <a:xfrm rot="-3633373">
              <a:off x="3971" y="2475"/>
              <a:ext cx="227" cy="142"/>
            </a:xfrm>
            <a:prstGeom prst="notchedRightArrow">
              <a:avLst>
                <a:gd name="adj1" fmla="val 50000"/>
                <a:gd name="adj2" fmla="val 39965"/>
              </a:avLst>
            </a:prstGeom>
            <a:solidFill>
              <a:srgbClr val="006600"/>
            </a:solidFill>
            <a:ln w="12700" algn="ctr">
              <a:solidFill>
                <a:srgbClr val="FF3300"/>
              </a:solidFill>
              <a:miter lim="800000"/>
              <a:headEnd/>
              <a:tailEnd/>
            </a:ln>
          </p:spPr>
          <p:txBody>
            <a:bodyPr vert="eaVert" wrap="none" anchor="ctr"/>
            <a:lstStyle/>
            <a:p>
              <a:endParaRPr lang="ko-KR" altLang="en-US"/>
            </a:p>
          </p:txBody>
        </p:sp>
        <p:sp>
          <p:nvSpPr>
            <p:cNvPr id="78" name="AutoShape 61"/>
            <p:cNvSpPr>
              <a:spLocks noChangeArrowheads="1"/>
            </p:cNvSpPr>
            <p:nvPr/>
          </p:nvSpPr>
          <p:spPr bwMode="auto">
            <a:xfrm rot="-978296">
              <a:off x="3742" y="2199"/>
              <a:ext cx="227" cy="142"/>
            </a:xfrm>
            <a:prstGeom prst="notchedRightArrow">
              <a:avLst>
                <a:gd name="adj1" fmla="val 50000"/>
                <a:gd name="adj2" fmla="val 39965"/>
              </a:avLst>
            </a:prstGeom>
            <a:solidFill>
              <a:srgbClr val="006600"/>
            </a:solidFill>
            <a:ln w="12700" algn="ctr">
              <a:solidFill>
                <a:srgbClr val="FF3300"/>
              </a:solidFill>
              <a:miter lim="800000"/>
              <a:headEnd/>
              <a:tailEnd/>
            </a:ln>
          </p:spPr>
          <p:txBody>
            <a:bodyPr wrap="none" anchor="ctr"/>
            <a:lstStyle/>
            <a:p>
              <a:endParaRPr lang="ko-KR" altLang="en-US"/>
            </a:p>
          </p:txBody>
        </p:sp>
        <p:sp>
          <p:nvSpPr>
            <p:cNvPr id="79" name="AutoShape 62"/>
            <p:cNvSpPr>
              <a:spLocks noChangeArrowheads="1"/>
            </p:cNvSpPr>
            <p:nvPr/>
          </p:nvSpPr>
          <p:spPr bwMode="auto">
            <a:xfrm rot="1676895">
              <a:off x="3742" y="1837"/>
              <a:ext cx="227" cy="142"/>
            </a:xfrm>
            <a:prstGeom prst="notchedRightArrow">
              <a:avLst>
                <a:gd name="adj1" fmla="val 50000"/>
                <a:gd name="adj2" fmla="val 39965"/>
              </a:avLst>
            </a:prstGeom>
            <a:solidFill>
              <a:srgbClr val="006600"/>
            </a:solidFill>
            <a:ln w="12700" algn="ctr">
              <a:solidFill>
                <a:srgbClr val="FF3300"/>
              </a:solidFill>
              <a:miter lim="800000"/>
              <a:headEnd/>
              <a:tailEnd/>
            </a:ln>
          </p:spPr>
          <p:txBody>
            <a:bodyPr wrap="none" anchor="ctr"/>
            <a:lstStyle/>
            <a:p>
              <a:endParaRPr lang="ko-KR" altLang="en-US"/>
            </a:p>
          </p:txBody>
        </p:sp>
        <p:sp>
          <p:nvSpPr>
            <p:cNvPr id="80" name="AutoShape 63"/>
            <p:cNvSpPr>
              <a:spLocks noChangeArrowheads="1"/>
            </p:cNvSpPr>
            <p:nvPr/>
          </p:nvSpPr>
          <p:spPr bwMode="auto">
            <a:xfrm rot="3324838">
              <a:off x="3926" y="1568"/>
              <a:ext cx="227" cy="142"/>
            </a:xfrm>
            <a:prstGeom prst="notchedRightArrow">
              <a:avLst>
                <a:gd name="adj1" fmla="val 50000"/>
                <a:gd name="adj2" fmla="val 39965"/>
              </a:avLst>
            </a:prstGeom>
            <a:solidFill>
              <a:srgbClr val="006600"/>
            </a:solidFill>
            <a:ln w="12700" algn="ctr">
              <a:solidFill>
                <a:srgbClr val="FF3300"/>
              </a:solidFill>
              <a:miter lim="800000"/>
              <a:headEnd/>
              <a:tailEnd/>
            </a:ln>
          </p:spPr>
          <p:txBody>
            <a:bodyPr rot="10800000" vert="eaVert" wrap="none" anchor="ctr"/>
            <a:lstStyle/>
            <a:p>
              <a:endParaRPr lang="ko-KR" altLang="en-US"/>
            </a:p>
          </p:txBody>
        </p:sp>
      </p:grpSp>
      <p:sp>
        <p:nvSpPr>
          <p:cNvPr id="81" name="Oval 67"/>
          <p:cNvSpPr>
            <a:spLocks noChangeArrowheads="1"/>
          </p:cNvSpPr>
          <p:nvPr/>
        </p:nvSpPr>
        <p:spPr bwMode="auto">
          <a:xfrm>
            <a:off x="2254250" y="4606925"/>
            <a:ext cx="215900" cy="217487"/>
          </a:xfrm>
          <a:prstGeom prst="ellipse">
            <a:avLst/>
          </a:prstGeom>
          <a:solidFill>
            <a:srgbClr val="006600"/>
          </a:solidFill>
          <a:ln w="28575" algn="ctr">
            <a:solidFill>
              <a:srgbClr val="FF3300"/>
            </a:solidFill>
            <a:round/>
            <a:headEnd/>
            <a:tailEnd/>
          </a:ln>
        </p:spPr>
        <p:txBody>
          <a:bodyPr wrap="none" anchor="ctr"/>
          <a:lstStyle/>
          <a:p>
            <a:endParaRPr lang="ko-KR" altLang="en-US"/>
          </a:p>
        </p:txBody>
      </p:sp>
      <p:pic>
        <p:nvPicPr>
          <p:cNvPr id="82" name="Picture 6"/>
          <p:cNvPicPr>
            <a:picLocks noChangeAspect="1" noChangeArrowheads="1"/>
          </p:cNvPicPr>
          <p:nvPr/>
        </p:nvPicPr>
        <p:blipFill>
          <a:blip r:embed="rId5" cstate="print"/>
          <a:srcRect/>
          <a:stretch>
            <a:fillRect/>
          </a:stretch>
        </p:blipFill>
        <p:spPr bwMode="auto">
          <a:xfrm>
            <a:off x="2133600" y="4495800"/>
            <a:ext cx="292510" cy="533400"/>
          </a:xfrm>
          <a:prstGeom prst="rect">
            <a:avLst/>
          </a:prstGeom>
          <a:noFill/>
          <a:ln w="9525">
            <a:noFill/>
            <a:miter lim="800000"/>
            <a:headEnd/>
            <a:tailEnd/>
          </a:ln>
        </p:spPr>
      </p:pic>
      <p:pic>
        <p:nvPicPr>
          <p:cNvPr id="83" name="Picture 6"/>
          <p:cNvPicPr>
            <a:picLocks noChangeAspect="1" noChangeArrowheads="1"/>
          </p:cNvPicPr>
          <p:nvPr/>
        </p:nvPicPr>
        <p:blipFill>
          <a:blip r:embed="rId5" cstate="print"/>
          <a:srcRect/>
          <a:stretch>
            <a:fillRect/>
          </a:stretch>
        </p:blipFill>
        <p:spPr bwMode="auto">
          <a:xfrm>
            <a:off x="6705600" y="3733800"/>
            <a:ext cx="334297" cy="609600"/>
          </a:xfrm>
          <a:prstGeom prst="rect">
            <a:avLst/>
          </a:prstGeom>
          <a:noFill/>
          <a:ln w="9525">
            <a:noFill/>
            <a:miter lim="800000"/>
            <a:headEnd/>
            <a:tailEnd/>
          </a:ln>
        </p:spPr>
      </p:pic>
      <p:sp>
        <p:nvSpPr>
          <p:cNvPr id="84" name="TextBox 83"/>
          <p:cNvSpPr txBox="1"/>
          <p:nvPr/>
        </p:nvSpPr>
        <p:spPr>
          <a:xfrm>
            <a:off x="4038600" y="3810000"/>
            <a:ext cx="1676400" cy="1736629"/>
          </a:xfrm>
          <a:prstGeom prst="rect">
            <a:avLst/>
          </a:prstGeom>
          <a:solidFill>
            <a:srgbClr val="FFFF00"/>
          </a:solidFill>
        </p:spPr>
        <p:txBody>
          <a:bodyPr wrap="square" rtlCol="0">
            <a:spAutoFit/>
          </a:bodyPr>
          <a:lstStyle/>
          <a:p>
            <a:pPr algn="ctr">
              <a:lnSpc>
                <a:spcPts val="1600"/>
              </a:lnSpc>
            </a:pPr>
            <a:r>
              <a:rPr lang="en-US" sz="1600" b="1" dirty="0" smtClean="0">
                <a:solidFill>
                  <a:srgbClr val="FF0000"/>
                </a:solidFill>
              </a:rPr>
              <a:t>Various types of outside networks can be connected to a personal space to communicate with outside world.</a:t>
            </a:r>
            <a:endParaRPr lang="en-US" sz="1600" b="1" dirty="0">
              <a:solidFill>
                <a:srgbClr val="FF000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3600"/>
            <a:ext cx="7772400" cy="1470025"/>
          </a:xfrm>
        </p:spPr>
        <p:txBody>
          <a:bodyPr>
            <a:normAutofit/>
          </a:bodyPr>
          <a:lstStyle/>
          <a:p>
            <a:r>
              <a:rPr lang="en-US" b="1" dirty="0" smtClean="0">
                <a:solidFill>
                  <a:srgbClr val="0070C0"/>
                </a:solidFill>
                <a:latin typeface="Times New Roman" pitchFamily="18" charset="0"/>
                <a:cs typeface="Times New Roman" pitchFamily="18" charset="0"/>
              </a:rPr>
              <a:t>Overview of PSC Concepts</a:t>
            </a:r>
            <a:endParaRPr lang="en-US" sz="2700" b="1" dirty="0">
              <a:solidFill>
                <a:srgbClr val="0070C0"/>
              </a:solidFill>
            </a:endParaRPr>
          </a:p>
        </p:txBody>
      </p:sp>
      <p:sp>
        <p:nvSpPr>
          <p:cNvPr id="3" name="Subtitle 2"/>
          <p:cNvSpPr>
            <a:spLocks noGrp="1"/>
          </p:cNvSpPr>
          <p:nvPr>
            <p:ph type="subTitle" idx="1"/>
          </p:nvPr>
        </p:nvSpPr>
        <p:spPr>
          <a:xfrm>
            <a:off x="1371600" y="4114800"/>
            <a:ext cx="6400800" cy="1752600"/>
          </a:xfrm>
        </p:spPr>
        <p:txBody>
          <a:bodyPr/>
          <a:lstStyle/>
          <a:p>
            <a:r>
              <a:rPr lang="en-US" dirty="0" err="1" smtClean="0">
                <a:solidFill>
                  <a:schemeClr val="tx1"/>
                </a:solidFill>
              </a:rPr>
              <a:t>Soo</a:t>
            </a:r>
            <a:r>
              <a:rPr lang="en-US" dirty="0" smtClean="0">
                <a:solidFill>
                  <a:schemeClr val="tx1"/>
                </a:solidFill>
              </a:rPr>
              <a:t>-Young Chang, CSUS</a:t>
            </a:r>
          </a:p>
        </p:txBody>
      </p:sp>
      <p:sp>
        <p:nvSpPr>
          <p:cNvPr id="5" name="TextBox 4"/>
          <p:cNvSpPr txBox="1"/>
          <p:nvPr/>
        </p:nvSpPr>
        <p:spPr>
          <a:xfrm>
            <a:off x="4191000" y="6324600"/>
            <a:ext cx="688009" cy="307777"/>
          </a:xfrm>
          <a:prstGeom prst="rect">
            <a:avLst/>
          </a:prstGeom>
          <a:noFill/>
        </p:spPr>
        <p:txBody>
          <a:bodyPr wrap="none" rtlCol="0">
            <a:spAutoFit/>
          </a:bodyPr>
          <a:lstStyle/>
          <a:p>
            <a:r>
              <a:rPr lang="en-US" sz="1400" dirty="0" smtClean="0">
                <a:latin typeface="Times New Roman" pitchFamily="18" charset="0"/>
                <a:cs typeface="Times New Roman" pitchFamily="18" charset="0"/>
              </a:rPr>
              <a:t>Slide 2</a:t>
            </a:r>
            <a:endParaRPr lang="en-US" sz="1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ts val="3000"/>
              </a:lnSpc>
            </a:pPr>
            <a:r>
              <a:rPr lang="en-US" sz="3200" b="1" i="1" smtClean="0">
                <a:solidFill>
                  <a:srgbClr val="FF0000"/>
                </a:solidFill>
                <a:cs typeface="Times New Roman" pitchFamily="18" charset="0"/>
              </a:rPr>
              <a:t>DEFINITION OF PSC (3)</a:t>
            </a:r>
            <a:endParaRPr lang="en-US" sz="3200" b="1" i="1">
              <a:solidFill>
                <a:srgbClr val="FF0000"/>
              </a:solidFill>
              <a:cs typeface="Times New Roman" pitchFamily="18" charset="0"/>
            </a:endParaRPr>
          </a:p>
        </p:txBody>
      </p:sp>
      <p:sp>
        <p:nvSpPr>
          <p:cNvPr id="3" name="Content Placeholder 2"/>
          <p:cNvSpPr>
            <a:spLocks noGrp="1"/>
          </p:cNvSpPr>
          <p:nvPr>
            <p:ph idx="1"/>
          </p:nvPr>
        </p:nvSpPr>
        <p:spPr>
          <a:xfrm>
            <a:off x="457200" y="1600200"/>
            <a:ext cx="8305800" cy="4800600"/>
          </a:xfrm>
        </p:spPr>
        <p:txBody>
          <a:bodyPr>
            <a:normAutofit fontScale="92500" lnSpcReduction="20000"/>
          </a:bodyPr>
          <a:lstStyle/>
          <a:p>
            <a:r>
              <a:rPr lang="en-US" altLang="ko-KR" sz="2000" dirty="0" smtClean="0">
                <a:latin typeface="Times New Roman" pitchFamily="18" charset="0"/>
                <a:ea typeface="굴림" charset="-127"/>
                <a:cs typeface="Times New Roman" pitchFamily="18" charset="0"/>
              </a:rPr>
              <a:t>Machine-to-machine (MTM): definition from ITU-R</a:t>
            </a:r>
            <a:endParaRPr lang="ko-KR" altLang="en-US" sz="2000" dirty="0" smtClean="0">
              <a:latin typeface="Times New Roman" pitchFamily="18" charset="0"/>
              <a:ea typeface="굴림" charset="-127"/>
              <a:cs typeface="Times New Roman" pitchFamily="18" charset="0"/>
            </a:endParaRPr>
          </a:p>
          <a:p>
            <a:pPr lvl="1"/>
            <a:r>
              <a:rPr lang="fr-FR" altLang="ko-KR" sz="1800" dirty="0" smtClean="0">
                <a:latin typeface="Times New Roman" pitchFamily="18" charset="0"/>
                <a:ea typeface="굴림" charset="-127"/>
                <a:cs typeface="Times New Roman" pitchFamily="18" charset="0"/>
              </a:rPr>
              <a:t>Machine-to-machine communication </a:t>
            </a:r>
            <a:r>
              <a:rPr lang="fr-FR" altLang="ko-KR" sz="1800" dirty="0" err="1" smtClean="0">
                <a:latin typeface="Times New Roman" pitchFamily="18" charset="0"/>
                <a:ea typeface="굴림" charset="-127"/>
                <a:cs typeface="Times New Roman" pitchFamily="18" charset="0"/>
              </a:rPr>
              <a:t>is</a:t>
            </a:r>
            <a:r>
              <a:rPr lang="fr-FR" altLang="ko-KR" sz="1800" dirty="0" smtClean="0">
                <a:latin typeface="Times New Roman" pitchFamily="18" charset="0"/>
                <a:ea typeface="굴림" charset="-127"/>
                <a:cs typeface="Times New Roman" pitchFamily="18" charset="0"/>
              </a:rPr>
              <a:t> a type of service </a:t>
            </a:r>
            <a:r>
              <a:rPr lang="fr-FR" altLang="ko-KR" sz="1800" dirty="0" err="1" smtClean="0">
                <a:latin typeface="Times New Roman" pitchFamily="18" charset="0"/>
                <a:ea typeface="굴림" charset="-127"/>
                <a:cs typeface="Times New Roman" pitchFamily="18" charset="0"/>
              </a:rPr>
              <a:t>which</a:t>
            </a:r>
            <a:r>
              <a:rPr lang="fr-FR" altLang="ko-KR" sz="1800" dirty="0" smtClean="0">
                <a:latin typeface="Times New Roman" pitchFamily="18" charset="0"/>
                <a:ea typeface="굴림" charset="-127"/>
                <a:cs typeface="Times New Roman" pitchFamily="18" charset="0"/>
              </a:rPr>
              <a:t> exchanges data </a:t>
            </a:r>
            <a:r>
              <a:rPr lang="fr-FR" altLang="ko-KR" sz="1800" u="sng" dirty="0" err="1" smtClean="0">
                <a:solidFill>
                  <a:srgbClr val="FF0000"/>
                </a:solidFill>
                <a:latin typeface="Times New Roman" pitchFamily="18" charset="0"/>
                <a:ea typeface="굴림" charset="-127"/>
                <a:cs typeface="Times New Roman" pitchFamily="18" charset="0"/>
              </a:rPr>
              <a:t>without</a:t>
            </a:r>
            <a:r>
              <a:rPr lang="fr-FR" altLang="ko-KR" sz="1800" u="sng" dirty="0" smtClean="0">
                <a:solidFill>
                  <a:srgbClr val="FF0000"/>
                </a:solidFill>
                <a:latin typeface="Times New Roman" pitchFamily="18" charset="0"/>
                <a:ea typeface="굴림" charset="-127"/>
                <a:cs typeface="Times New Roman" pitchFamily="18" charset="0"/>
              </a:rPr>
              <a:t> </a:t>
            </a:r>
            <a:r>
              <a:rPr lang="fr-FR" altLang="ko-KR" sz="1800" u="sng" dirty="0" err="1" smtClean="0">
                <a:solidFill>
                  <a:srgbClr val="FF0000"/>
                </a:solidFill>
                <a:latin typeface="Times New Roman" pitchFamily="18" charset="0"/>
                <a:ea typeface="굴림" charset="-127"/>
                <a:cs typeface="Times New Roman" pitchFamily="18" charset="0"/>
              </a:rPr>
              <a:t>human</a:t>
            </a:r>
            <a:r>
              <a:rPr lang="fr-FR" altLang="ko-KR" sz="1800" u="sng" dirty="0" smtClean="0">
                <a:solidFill>
                  <a:srgbClr val="FF0000"/>
                </a:solidFill>
                <a:latin typeface="Times New Roman" pitchFamily="18" charset="0"/>
                <a:ea typeface="굴림" charset="-127"/>
                <a:cs typeface="Times New Roman" pitchFamily="18" charset="0"/>
              </a:rPr>
              <a:t> interaction</a:t>
            </a:r>
            <a:r>
              <a:rPr lang="fr-FR" altLang="ko-KR" sz="1800" dirty="0" smtClean="0">
                <a:latin typeface="Times New Roman" pitchFamily="18" charset="0"/>
                <a:ea typeface="굴림" charset="-127"/>
                <a:cs typeface="Times New Roman" pitchFamily="18" charset="0"/>
              </a:rPr>
              <a:t>, </a:t>
            </a:r>
            <a:r>
              <a:rPr lang="fr-FR" altLang="ko-KR" sz="1800" dirty="0" err="1" smtClean="0">
                <a:latin typeface="Times New Roman" pitchFamily="18" charset="0"/>
                <a:ea typeface="굴림" charset="-127"/>
                <a:cs typeface="Times New Roman" pitchFamily="18" charset="0"/>
              </a:rPr>
              <a:t>such</a:t>
            </a:r>
            <a:r>
              <a:rPr lang="fr-FR" altLang="ko-KR" sz="1800" dirty="0" smtClean="0">
                <a:latin typeface="Times New Roman" pitchFamily="18" charset="0"/>
                <a:ea typeface="굴림" charset="-127"/>
                <a:cs typeface="Times New Roman" pitchFamily="18" charset="0"/>
              </a:rPr>
              <a:t> as </a:t>
            </a:r>
            <a:r>
              <a:rPr lang="fr-FR" altLang="ko-KR" sz="1800" dirty="0" err="1" smtClean="0">
                <a:latin typeface="Times New Roman" pitchFamily="18" charset="0"/>
                <a:ea typeface="굴림" charset="-127"/>
                <a:cs typeface="Times New Roman" pitchFamily="18" charset="0"/>
              </a:rPr>
              <a:t>remote</a:t>
            </a:r>
            <a:r>
              <a:rPr lang="fr-FR" altLang="ko-KR" sz="1800" dirty="0" smtClean="0">
                <a:latin typeface="Times New Roman" pitchFamily="18" charset="0"/>
                <a:ea typeface="굴림" charset="-127"/>
                <a:cs typeface="Times New Roman" pitchFamily="18" charset="0"/>
              </a:rPr>
              <a:t> </a:t>
            </a:r>
            <a:r>
              <a:rPr lang="fr-FR" altLang="ko-KR" sz="1800" dirty="0" err="1" smtClean="0">
                <a:latin typeface="Times New Roman" pitchFamily="18" charset="0"/>
                <a:ea typeface="굴림" charset="-127"/>
                <a:cs typeface="Times New Roman" pitchFamily="18" charset="0"/>
              </a:rPr>
              <a:t>sensor</a:t>
            </a:r>
            <a:r>
              <a:rPr lang="fr-FR" altLang="ko-KR" sz="1800" dirty="0" smtClean="0">
                <a:latin typeface="Times New Roman" pitchFamily="18" charset="0"/>
                <a:ea typeface="굴림" charset="-127"/>
                <a:cs typeface="Times New Roman" pitchFamily="18" charset="0"/>
              </a:rPr>
              <a:t>,  </a:t>
            </a:r>
            <a:r>
              <a:rPr lang="fr-FR" altLang="ko-KR" sz="1800" dirty="0" err="1" smtClean="0">
                <a:latin typeface="Times New Roman" pitchFamily="18" charset="0"/>
                <a:ea typeface="굴림" charset="-127"/>
                <a:cs typeface="Times New Roman" pitchFamily="18" charset="0"/>
              </a:rPr>
              <a:t>remote</a:t>
            </a:r>
            <a:r>
              <a:rPr lang="fr-FR" altLang="ko-KR" sz="1800" dirty="0" smtClean="0">
                <a:latin typeface="Times New Roman" pitchFamily="18" charset="0"/>
                <a:ea typeface="굴림" charset="-127"/>
                <a:cs typeface="Times New Roman" pitchFamily="18" charset="0"/>
              </a:rPr>
              <a:t> bio-monitoring and </a:t>
            </a:r>
            <a:r>
              <a:rPr lang="fr-FR" altLang="ko-KR" sz="1800" dirty="0" err="1" smtClean="0">
                <a:solidFill>
                  <a:srgbClr val="FF0000"/>
                </a:solidFill>
                <a:latin typeface="Times New Roman" pitchFamily="18" charset="0"/>
                <a:ea typeface="굴림" charset="-127"/>
                <a:cs typeface="Times New Roman" pitchFamily="18" charset="0"/>
              </a:rPr>
              <a:t>personal</a:t>
            </a:r>
            <a:r>
              <a:rPr lang="fr-FR" altLang="ko-KR" sz="1800" dirty="0" smtClean="0">
                <a:solidFill>
                  <a:srgbClr val="FF0000"/>
                </a:solidFill>
                <a:latin typeface="Times New Roman" pitchFamily="18" charset="0"/>
                <a:ea typeface="굴림" charset="-127"/>
                <a:cs typeface="Times New Roman" pitchFamily="18" charset="0"/>
              </a:rPr>
              <a:t> </a:t>
            </a:r>
            <a:r>
              <a:rPr lang="fr-FR" altLang="ko-KR" sz="1800" dirty="0" err="1" smtClean="0">
                <a:solidFill>
                  <a:srgbClr val="FF0000"/>
                </a:solidFill>
                <a:latin typeface="Times New Roman" pitchFamily="18" charset="0"/>
                <a:ea typeface="굴림" charset="-127"/>
                <a:cs typeface="Times New Roman" pitchFamily="18" charset="0"/>
              </a:rPr>
              <a:t>environment</a:t>
            </a:r>
            <a:r>
              <a:rPr lang="fr-FR" altLang="ko-KR" sz="1800" dirty="0" smtClean="0">
                <a:solidFill>
                  <a:srgbClr val="FF0000"/>
                </a:solidFill>
                <a:latin typeface="Times New Roman" pitchFamily="18" charset="0"/>
                <a:ea typeface="굴림" charset="-127"/>
                <a:cs typeface="Times New Roman" pitchFamily="18" charset="0"/>
              </a:rPr>
              <a:t> service</a:t>
            </a:r>
            <a:r>
              <a:rPr lang="fr-FR" altLang="ko-KR" sz="1800" dirty="0" smtClean="0">
                <a:latin typeface="Times New Roman" pitchFamily="18" charset="0"/>
                <a:ea typeface="굴림" charset="-127"/>
                <a:cs typeface="Times New Roman" pitchFamily="18" charset="0"/>
              </a:rPr>
              <a:t>. </a:t>
            </a:r>
            <a:r>
              <a:rPr lang="fr-FR" altLang="ko-KR" sz="1800" b="1" dirty="0" smtClean="0">
                <a:solidFill>
                  <a:srgbClr val="00B0F0"/>
                </a:solidFill>
                <a:latin typeface="Times New Roman" pitchFamily="18" charset="0"/>
                <a:ea typeface="굴림" charset="-127"/>
                <a:cs typeface="Times New Roman" pitchFamily="18" charset="0"/>
              </a:rPr>
              <a:t>This type of communication </a:t>
            </a:r>
            <a:r>
              <a:rPr lang="fr-FR" altLang="ko-KR" sz="1800" b="1" dirty="0" err="1" smtClean="0">
                <a:solidFill>
                  <a:srgbClr val="00B0F0"/>
                </a:solidFill>
                <a:latin typeface="Times New Roman" pitchFamily="18" charset="0"/>
                <a:ea typeface="굴림" charset="-127"/>
                <a:cs typeface="Times New Roman" pitchFamily="18" charset="0"/>
              </a:rPr>
              <a:t>is</a:t>
            </a:r>
            <a:r>
              <a:rPr lang="fr-FR" altLang="ko-KR" sz="1800" b="1" dirty="0" smtClean="0">
                <a:solidFill>
                  <a:srgbClr val="00B0F0"/>
                </a:solidFill>
                <a:latin typeface="Times New Roman" pitchFamily="18" charset="0"/>
                <a:ea typeface="굴림" charset="-127"/>
                <a:cs typeface="Times New Roman" pitchFamily="18" charset="0"/>
              </a:rPr>
              <a:t> an important part of PSC applications and services. </a:t>
            </a:r>
          </a:p>
          <a:p>
            <a:r>
              <a:rPr lang="en-US" altLang="ko-KR" sz="2000" dirty="0" smtClean="0">
                <a:solidFill>
                  <a:srgbClr val="FF0000"/>
                </a:solidFill>
                <a:latin typeface="Times New Roman" pitchFamily="18" charset="0"/>
                <a:ea typeface="굴림" charset="-127"/>
                <a:cs typeface="Times New Roman" pitchFamily="18" charset="0"/>
              </a:rPr>
              <a:t>Personal environment service (PES)</a:t>
            </a:r>
            <a:endParaRPr lang="en-US" altLang="ko-KR" sz="2000" dirty="0" smtClean="0">
              <a:latin typeface="Times New Roman" pitchFamily="18" charset="0"/>
              <a:ea typeface="굴림" charset="-127"/>
              <a:cs typeface="Times New Roman" pitchFamily="18" charset="0"/>
            </a:endParaRPr>
          </a:p>
          <a:p>
            <a:pPr lvl="1"/>
            <a:r>
              <a:rPr lang="en-US" altLang="ko-KR" sz="1800" dirty="0" smtClean="0">
                <a:ea typeface="굴림" pitchFamily="50" charset="-127"/>
              </a:rPr>
              <a:t>The </a:t>
            </a:r>
            <a:r>
              <a:rPr lang="en-US" altLang="ko-KR" sz="1800" dirty="0" smtClean="0">
                <a:solidFill>
                  <a:srgbClr val="FF0000"/>
                </a:solidFill>
                <a:ea typeface="굴림" pitchFamily="50" charset="-127"/>
              </a:rPr>
              <a:t>integrated service platform </a:t>
            </a:r>
            <a:r>
              <a:rPr lang="en-US" altLang="ko-KR" sz="1800" dirty="0" smtClean="0">
                <a:ea typeface="굴림" pitchFamily="50" charset="-127"/>
              </a:rPr>
              <a:t>of </a:t>
            </a:r>
            <a:r>
              <a:rPr lang="en-US" altLang="ko-KR" sz="1800" dirty="0" smtClean="0">
                <a:solidFill>
                  <a:srgbClr val="FF0000"/>
                </a:solidFill>
                <a:ea typeface="굴림" pitchFamily="50" charset="-127"/>
              </a:rPr>
              <a:t>open architecture </a:t>
            </a:r>
            <a:r>
              <a:rPr lang="en-US" altLang="ko-KR" sz="1800" dirty="0" smtClean="0">
                <a:ea typeface="굴림" pitchFamily="50" charset="-127"/>
              </a:rPr>
              <a:t>for the </a:t>
            </a:r>
            <a:r>
              <a:rPr lang="en-US" altLang="ko-KR" sz="1800" dirty="0" smtClean="0">
                <a:solidFill>
                  <a:srgbClr val="FF0000"/>
                </a:solidFill>
                <a:ea typeface="굴림" pitchFamily="50" charset="-127"/>
              </a:rPr>
              <a:t>customized and intelligent living environment services </a:t>
            </a:r>
            <a:r>
              <a:rPr lang="en-US" altLang="ko-KR" sz="1800" dirty="0" smtClean="0">
                <a:ea typeface="굴림" pitchFamily="50" charset="-127"/>
              </a:rPr>
              <a:t>with the convergence of mobile phone, equipments, and service server [1]</a:t>
            </a:r>
            <a:endParaRPr lang="en-US" altLang="ko-KR" sz="1800" dirty="0" smtClean="0">
              <a:latin typeface="Times New Roman" pitchFamily="18" charset="0"/>
              <a:ea typeface="굴림" charset="-127"/>
              <a:cs typeface="Times New Roman" pitchFamily="18" charset="0"/>
            </a:endParaRPr>
          </a:p>
          <a:p>
            <a:pPr lvl="1"/>
            <a:r>
              <a:rPr lang="en-US" altLang="ko-KR" sz="1800" dirty="0" smtClean="0">
                <a:latin typeface="Times New Roman" pitchFamily="18" charset="0"/>
                <a:ea typeface="굴림" charset="-127"/>
                <a:cs typeface="Times New Roman" pitchFamily="18" charset="0"/>
              </a:rPr>
              <a:t>The electric, electronic, and mechanical machines surrounding users can be </a:t>
            </a:r>
            <a:r>
              <a:rPr lang="en-US" altLang="ko-KR" sz="1800" dirty="0" smtClean="0">
                <a:solidFill>
                  <a:srgbClr val="FF0000"/>
                </a:solidFill>
                <a:latin typeface="Times New Roman" pitchFamily="18" charset="0"/>
                <a:ea typeface="굴림" charset="-127"/>
                <a:cs typeface="Times New Roman" pitchFamily="18" charset="0"/>
              </a:rPr>
              <a:t>automatically configured </a:t>
            </a:r>
            <a:r>
              <a:rPr lang="en-US" altLang="ko-KR" sz="1800" dirty="0" smtClean="0">
                <a:latin typeface="Times New Roman" pitchFamily="18" charset="0"/>
                <a:ea typeface="굴림" charset="-127"/>
                <a:cs typeface="Times New Roman" pitchFamily="18" charset="0"/>
              </a:rPr>
              <a:t>according to the pre-defined and/or self-growing user preference. [5]</a:t>
            </a:r>
          </a:p>
          <a:p>
            <a:pPr lvl="1">
              <a:defRPr/>
            </a:pPr>
            <a:r>
              <a:rPr lang="en-US" altLang="ko-KR" sz="1800" dirty="0" smtClean="0">
                <a:solidFill>
                  <a:srgbClr val="FF0000"/>
                </a:solidFill>
                <a:latin typeface="Times New Roman" pitchFamily="18" charset="0"/>
                <a:ea typeface="굴림" charset="-127"/>
                <a:cs typeface="Times New Roman" pitchFamily="18" charset="0"/>
              </a:rPr>
              <a:t>“The living environment follows when a person moves.” </a:t>
            </a:r>
            <a:r>
              <a:rPr lang="en-US" altLang="ko-KR" sz="1800" dirty="0" smtClean="0">
                <a:latin typeface="Times New Roman" pitchFamily="18" charset="0"/>
                <a:ea typeface="굴림" charset="-127"/>
                <a:cs typeface="Times New Roman" pitchFamily="18" charset="0"/>
              </a:rPr>
              <a:t>[5]</a:t>
            </a:r>
          </a:p>
          <a:p>
            <a:r>
              <a:rPr lang="en-US" altLang="ko-KR" sz="2000" b="1" dirty="0" smtClean="0">
                <a:solidFill>
                  <a:srgbClr val="00B0F0"/>
                </a:solidFill>
                <a:latin typeface="Times New Roman" pitchFamily="18" charset="0"/>
                <a:ea typeface="굴림" charset="-127"/>
                <a:cs typeface="Times New Roman" pitchFamily="18" charset="0"/>
              </a:rPr>
              <a:t>Relationship between PES and PSC defined in this document</a:t>
            </a:r>
          </a:p>
          <a:p>
            <a:pPr lvl="1"/>
            <a:r>
              <a:rPr lang="en-US" altLang="ko-KR" sz="1600" b="1" dirty="0" smtClean="0">
                <a:solidFill>
                  <a:srgbClr val="00B0F0"/>
                </a:solidFill>
                <a:latin typeface="Times New Roman" pitchFamily="18" charset="0"/>
                <a:ea typeface="굴림" charset="-127"/>
                <a:cs typeface="Times New Roman" pitchFamily="18" charset="0"/>
              </a:rPr>
              <a:t>PES: higher, more conceptual and broader level of service platform</a:t>
            </a:r>
            <a:r>
              <a:rPr lang="en-US" altLang="ko-KR" sz="1600" b="1" dirty="0" smtClean="0">
                <a:solidFill>
                  <a:srgbClr val="00B0F0"/>
                </a:solidFill>
                <a:latin typeface="Times New Roman" pitchFamily="18" charset="0"/>
                <a:ea typeface="굴림" pitchFamily="50" charset="-127"/>
                <a:cs typeface="Times New Roman" pitchFamily="18" charset="0"/>
              </a:rPr>
              <a:t> for the customized and intelligent living environment services </a:t>
            </a:r>
            <a:endParaRPr lang="en-US" altLang="ko-KR" sz="1600" b="1" dirty="0" smtClean="0">
              <a:solidFill>
                <a:srgbClr val="00B0F0"/>
              </a:solidFill>
              <a:latin typeface="Times New Roman" pitchFamily="18" charset="0"/>
              <a:ea typeface="굴림" charset="-127"/>
              <a:cs typeface="Times New Roman" pitchFamily="18" charset="0"/>
            </a:endParaRPr>
          </a:p>
          <a:p>
            <a:pPr lvl="1"/>
            <a:r>
              <a:rPr lang="en-US" altLang="ko-KR" sz="1600" b="1" dirty="0" smtClean="0">
                <a:solidFill>
                  <a:srgbClr val="00B0F0"/>
                </a:solidFill>
                <a:latin typeface="Times New Roman" pitchFamily="18" charset="0"/>
                <a:ea typeface="굴림" charset="-127"/>
                <a:cs typeface="Times New Roman" pitchFamily="18" charset="0"/>
              </a:rPr>
              <a:t>PSC: PHY and MAC layer communication technology to realize PES. </a:t>
            </a:r>
            <a:r>
              <a:rPr lang="fr-FR" altLang="ko-KR" sz="1600" dirty="0" smtClean="0">
                <a:solidFill>
                  <a:srgbClr val="00B0F0"/>
                </a:solidFill>
                <a:latin typeface="Times New Roman" pitchFamily="18" charset="0"/>
                <a:ea typeface="굴림" charset="-127"/>
                <a:cs typeface="Times New Roman" pitchFamily="18" charset="0"/>
              </a:rPr>
              <a:t>This PSC </a:t>
            </a:r>
            <a:r>
              <a:rPr lang="fr-FR" altLang="ko-KR" sz="1600" dirty="0" err="1" smtClean="0">
                <a:solidFill>
                  <a:srgbClr val="00B0F0"/>
                </a:solidFill>
                <a:latin typeface="Times New Roman" pitchFamily="18" charset="0"/>
                <a:ea typeface="굴림" charset="-127"/>
                <a:cs typeface="Times New Roman" pitchFamily="18" charset="0"/>
              </a:rPr>
              <a:t>may</a:t>
            </a:r>
            <a:r>
              <a:rPr lang="fr-FR" altLang="ko-KR" sz="1600" dirty="0" smtClean="0">
                <a:solidFill>
                  <a:srgbClr val="00B0F0"/>
                </a:solidFill>
                <a:latin typeface="Times New Roman" pitchFamily="18" charset="0"/>
                <a:ea typeface="굴림" charset="-127"/>
                <a:cs typeface="Times New Roman" pitchFamily="18" charset="0"/>
              </a:rPr>
              <a:t> </a:t>
            </a:r>
            <a:r>
              <a:rPr lang="fr-FR" altLang="ko-KR" sz="1600" dirty="0" err="1" smtClean="0">
                <a:solidFill>
                  <a:srgbClr val="00B0F0"/>
                </a:solidFill>
                <a:latin typeface="Times New Roman" pitchFamily="18" charset="0"/>
                <a:ea typeface="굴림" charset="-127"/>
                <a:cs typeface="Times New Roman" pitchFamily="18" charset="0"/>
              </a:rPr>
              <a:t>transfer</a:t>
            </a:r>
            <a:r>
              <a:rPr lang="fr-FR" altLang="ko-KR" sz="1600" dirty="0" smtClean="0">
                <a:solidFill>
                  <a:srgbClr val="00B0F0"/>
                </a:solidFill>
                <a:latin typeface="Times New Roman" pitchFamily="18" charset="0"/>
                <a:ea typeface="굴림" charset="-127"/>
                <a:cs typeface="Times New Roman" pitchFamily="18" charset="0"/>
              </a:rPr>
              <a:t> a </a:t>
            </a:r>
            <a:r>
              <a:rPr lang="fr-FR" altLang="ko-KR" sz="1600" dirty="0" err="1" smtClean="0">
                <a:solidFill>
                  <a:srgbClr val="00B0F0"/>
                </a:solidFill>
                <a:latin typeface="Times New Roman" pitchFamily="18" charset="0"/>
                <a:ea typeface="굴림" charset="-127"/>
                <a:cs typeface="Times New Roman" pitchFamily="18" charset="0"/>
              </a:rPr>
              <a:t>small</a:t>
            </a:r>
            <a:r>
              <a:rPr lang="fr-FR" altLang="ko-KR" sz="1600" dirty="0" smtClean="0">
                <a:solidFill>
                  <a:srgbClr val="00B0F0"/>
                </a:solidFill>
                <a:latin typeface="Times New Roman" pitchFamily="18" charset="0"/>
                <a:ea typeface="굴림" charset="-127"/>
                <a:cs typeface="Times New Roman" pitchFamily="18" charset="0"/>
              </a:rPr>
              <a:t> size of data </a:t>
            </a:r>
            <a:r>
              <a:rPr lang="fr-FR" altLang="ko-KR" sz="1600" dirty="0" err="1" smtClean="0">
                <a:solidFill>
                  <a:srgbClr val="00B0F0"/>
                </a:solidFill>
                <a:latin typeface="Times New Roman" pitchFamily="18" charset="0"/>
                <a:ea typeface="굴림" charset="-127"/>
                <a:cs typeface="Times New Roman" pitchFamily="18" charset="0"/>
              </a:rPr>
              <a:t>traffic</a:t>
            </a:r>
            <a:r>
              <a:rPr lang="fr-FR" altLang="ko-KR" sz="1600" dirty="0" smtClean="0">
                <a:solidFill>
                  <a:srgbClr val="00B0F0"/>
                </a:solidFill>
                <a:latin typeface="Times New Roman" pitchFamily="18" charset="0"/>
                <a:ea typeface="굴림" charset="-127"/>
                <a:cs typeface="Times New Roman" pitchFamily="18" charset="0"/>
              </a:rPr>
              <a:t> in a large </a:t>
            </a:r>
            <a:r>
              <a:rPr lang="fr-FR" altLang="ko-KR" sz="1600" dirty="0" err="1" smtClean="0">
                <a:solidFill>
                  <a:srgbClr val="00B0F0"/>
                </a:solidFill>
                <a:latin typeface="Times New Roman" pitchFamily="18" charset="0"/>
                <a:ea typeface="굴림" charset="-127"/>
                <a:cs typeface="Times New Roman" pitchFamily="18" charset="0"/>
              </a:rPr>
              <a:t>number</a:t>
            </a:r>
            <a:r>
              <a:rPr lang="fr-FR" altLang="ko-KR" sz="1600" dirty="0" smtClean="0">
                <a:solidFill>
                  <a:srgbClr val="00B0F0"/>
                </a:solidFill>
                <a:latin typeface="Times New Roman" pitchFamily="18" charset="0"/>
                <a:ea typeface="굴림" charset="-127"/>
                <a:cs typeface="Times New Roman" pitchFamily="18" charset="0"/>
              </a:rPr>
              <a:t> of sessions or a large </a:t>
            </a:r>
            <a:r>
              <a:rPr lang="fr-FR" altLang="ko-KR" sz="1600" dirty="0" err="1" smtClean="0">
                <a:solidFill>
                  <a:srgbClr val="00B0F0"/>
                </a:solidFill>
                <a:latin typeface="Times New Roman" pitchFamily="18" charset="0"/>
                <a:ea typeface="굴림" charset="-127"/>
                <a:cs typeface="Times New Roman" pitchFamily="18" charset="0"/>
              </a:rPr>
              <a:t>amount</a:t>
            </a:r>
            <a:r>
              <a:rPr lang="fr-FR" altLang="ko-KR" sz="1600" dirty="0" smtClean="0">
                <a:solidFill>
                  <a:srgbClr val="00B0F0"/>
                </a:solidFill>
                <a:latin typeface="Times New Roman" pitchFamily="18" charset="0"/>
                <a:ea typeface="굴림" charset="-127"/>
                <a:cs typeface="Times New Roman" pitchFamily="18" charset="0"/>
              </a:rPr>
              <a:t> of real time </a:t>
            </a:r>
            <a:r>
              <a:rPr lang="fr-FR" altLang="ko-KR" sz="1600" dirty="0" err="1" smtClean="0">
                <a:solidFill>
                  <a:srgbClr val="00B0F0"/>
                </a:solidFill>
                <a:latin typeface="Times New Roman" pitchFamily="18" charset="0"/>
                <a:ea typeface="굴림" charset="-127"/>
                <a:cs typeface="Times New Roman" pitchFamily="18" charset="0"/>
              </a:rPr>
              <a:t>video</a:t>
            </a:r>
            <a:r>
              <a:rPr lang="fr-FR" altLang="ko-KR" sz="1600" dirty="0" smtClean="0">
                <a:solidFill>
                  <a:srgbClr val="00B0F0"/>
                </a:solidFill>
                <a:latin typeface="Times New Roman" pitchFamily="18" charset="0"/>
                <a:ea typeface="굴림" charset="-127"/>
                <a:cs typeface="Times New Roman" pitchFamily="18" charset="0"/>
              </a:rPr>
              <a:t> streaming </a:t>
            </a:r>
            <a:r>
              <a:rPr lang="fr-FR" altLang="ko-KR" sz="1600" dirty="0" err="1" smtClean="0">
                <a:solidFill>
                  <a:srgbClr val="00B0F0"/>
                </a:solidFill>
                <a:latin typeface="Times New Roman" pitchFamily="18" charset="0"/>
                <a:ea typeface="굴림" charset="-127"/>
                <a:cs typeface="Times New Roman" pitchFamily="18" charset="0"/>
              </a:rPr>
              <a:t>among</a:t>
            </a:r>
            <a:r>
              <a:rPr lang="fr-FR" altLang="ko-KR" sz="1600" dirty="0" smtClean="0">
                <a:solidFill>
                  <a:srgbClr val="00B0F0"/>
                </a:solidFill>
                <a:latin typeface="Times New Roman" pitchFamily="18" charset="0"/>
                <a:ea typeface="굴림" charset="-127"/>
                <a:cs typeface="Times New Roman" pitchFamily="18" charset="0"/>
              </a:rPr>
              <a:t> multiple </a:t>
            </a:r>
            <a:r>
              <a:rPr lang="fr-FR" altLang="ko-KR" sz="1600" dirty="0" err="1" smtClean="0">
                <a:solidFill>
                  <a:srgbClr val="00B0F0"/>
                </a:solidFill>
                <a:latin typeface="Times New Roman" pitchFamily="18" charset="0"/>
                <a:ea typeface="굴림" charset="-127"/>
                <a:cs typeface="Times New Roman" pitchFamily="18" charset="0"/>
              </a:rPr>
              <a:t>devices</a:t>
            </a:r>
            <a:r>
              <a:rPr lang="fr-FR" altLang="ko-KR" sz="1600" dirty="0" smtClean="0">
                <a:solidFill>
                  <a:srgbClr val="00B0F0"/>
                </a:solidFill>
                <a:latin typeface="Times New Roman" pitchFamily="18" charset="0"/>
                <a:ea typeface="굴림" charset="-127"/>
                <a:cs typeface="Times New Roman" pitchFamily="18" charset="0"/>
              </a:rPr>
              <a:t>/machines</a:t>
            </a:r>
            <a:r>
              <a:rPr lang="fr-FR" altLang="ko-KR" sz="1600" dirty="0" smtClean="0">
                <a:latin typeface="Times New Roman" pitchFamily="18" charset="0"/>
                <a:ea typeface="굴림" charset="-127"/>
                <a:cs typeface="Times New Roman" pitchFamily="18" charset="0"/>
              </a:rPr>
              <a:t>. </a:t>
            </a:r>
            <a:endParaRPr lang="en-US" sz="1800" dirty="0" smtClean="0">
              <a:latin typeface="Times New Roman" pitchFamily="18" charset="0"/>
              <a:cs typeface="Times New Roman" pitchFamily="18" charset="0"/>
            </a:endParaRPr>
          </a:p>
        </p:txBody>
      </p:sp>
      <p:sp>
        <p:nvSpPr>
          <p:cNvPr id="9" name="TextBox 8"/>
          <p:cNvSpPr txBox="1"/>
          <p:nvPr/>
        </p:nvSpPr>
        <p:spPr>
          <a:xfrm>
            <a:off x="4191000" y="6400800"/>
            <a:ext cx="777777" cy="307777"/>
          </a:xfrm>
          <a:prstGeom prst="rect">
            <a:avLst/>
          </a:prstGeom>
          <a:noFill/>
        </p:spPr>
        <p:txBody>
          <a:bodyPr wrap="none" rtlCol="0">
            <a:spAutoFit/>
          </a:bodyPr>
          <a:lstStyle/>
          <a:p>
            <a:r>
              <a:rPr lang="en-US" sz="1400" dirty="0" smtClean="0">
                <a:latin typeface="Times New Roman" pitchFamily="18" charset="0"/>
                <a:cs typeface="Times New Roman" pitchFamily="18" charset="0"/>
              </a:rPr>
              <a:t>Slide 20</a:t>
            </a:r>
            <a:endParaRPr lang="en-US" sz="1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ts val="3000"/>
              </a:lnSpc>
            </a:pPr>
            <a:r>
              <a:rPr lang="en-US" sz="3200" b="1" i="1" dirty="0" smtClean="0">
                <a:solidFill>
                  <a:srgbClr val="FF0000"/>
                </a:solidFill>
                <a:cs typeface="Times New Roman" pitchFamily="18" charset="0"/>
              </a:rPr>
              <a:t>TYPES OF PSC APPLICATIONS </a:t>
            </a:r>
            <a:r>
              <a:rPr lang="en-US" sz="2000" dirty="0" smtClean="0">
                <a:cs typeface="Times New Roman" pitchFamily="18" charset="0"/>
              </a:rPr>
              <a:t>[2]</a:t>
            </a:r>
            <a:endParaRPr lang="en-US" sz="2000" dirty="0">
              <a:cs typeface="Times New Roman" pitchFamily="18" charset="0"/>
            </a:endParaRPr>
          </a:p>
        </p:txBody>
      </p:sp>
      <p:sp>
        <p:nvSpPr>
          <p:cNvPr id="9" name="TextBox 8"/>
          <p:cNvSpPr txBox="1"/>
          <p:nvPr/>
        </p:nvSpPr>
        <p:spPr>
          <a:xfrm>
            <a:off x="4191000" y="6400800"/>
            <a:ext cx="777777" cy="307777"/>
          </a:xfrm>
          <a:prstGeom prst="rect">
            <a:avLst/>
          </a:prstGeom>
          <a:noFill/>
        </p:spPr>
        <p:txBody>
          <a:bodyPr wrap="none" rtlCol="0">
            <a:spAutoFit/>
          </a:bodyPr>
          <a:lstStyle/>
          <a:p>
            <a:r>
              <a:rPr lang="en-US" sz="1400" dirty="0" smtClean="0">
                <a:latin typeface="Times New Roman" pitchFamily="18" charset="0"/>
                <a:cs typeface="Times New Roman" pitchFamily="18" charset="0"/>
              </a:rPr>
              <a:t>Slide 21</a:t>
            </a:r>
            <a:endParaRPr lang="en-US" sz="1400" dirty="0">
              <a:latin typeface="Times New Roman" pitchFamily="18" charset="0"/>
              <a:cs typeface="Times New Roman" pitchFamily="18" charset="0"/>
            </a:endParaRPr>
          </a:p>
        </p:txBody>
      </p:sp>
      <p:pic>
        <p:nvPicPr>
          <p:cNvPr id="269313" name="Picture 1"/>
          <p:cNvPicPr>
            <a:picLocks noChangeAspect="1" noChangeArrowheads="1"/>
          </p:cNvPicPr>
          <p:nvPr/>
        </p:nvPicPr>
        <p:blipFill>
          <a:blip r:embed="rId3" cstate="print"/>
          <a:srcRect/>
          <a:stretch>
            <a:fillRect/>
          </a:stretch>
        </p:blipFill>
        <p:spPr bwMode="auto">
          <a:xfrm>
            <a:off x="2438400" y="1600200"/>
            <a:ext cx="6486525" cy="4533900"/>
          </a:xfrm>
          <a:prstGeom prst="rect">
            <a:avLst/>
          </a:prstGeom>
          <a:noFill/>
          <a:ln w="9525">
            <a:noFill/>
            <a:miter lim="800000"/>
            <a:headEnd/>
            <a:tailEnd/>
          </a:ln>
        </p:spPr>
      </p:pic>
      <p:sp>
        <p:nvSpPr>
          <p:cNvPr id="11" name="Content Placeholder 2"/>
          <p:cNvSpPr txBox="1">
            <a:spLocks/>
          </p:cNvSpPr>
          <p:nvPr/>
        </p:nvSpPr>
        <p:spPr>
          <a:xfrm>
            <a:off x="457200" y="1600200"/>
            <a:ext cx="2286000" cy="4800600"/>
          </a:xfrm>
          <a:prstGeom prst="rect">
            <a:avLst/>
          </a:prstGeom>
        </p:spPr>
        <p:txBody>
          <a:bodyPr vert="horz" lIns="91440" tIns="45720" rIns="91440" bIns="45720" rtlCol="0">
            <a:normAutofit/>
          </a:bodyPr>
          <a:lstStyle/>
          <a:p>
            <a:pPr marL="342900" marR="0" lvl="1"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smtClean="0">
                <a:ln>
                  <a:noFill/>
                </a:ln>
                <a:solidFill>
                  <a:schemeClr val="tx1"/>
                </a:solidFill>
                <a:effectLst/>
                <a:uLnTx/>
                <a:uFillTx/>
                <a:latin typeface="Times New Roman" pitchFamily="18" charset="0"/>
                <a:ea typeface="+mn-ea"/>
                <a:cs typeface="Times New Roman" pitchFamily="18" charset="0"/>
              </a:rPr>
              <a:t>Communication</a:t>
            </a:r>
          </a:p>
          <a:p>
            <a:pPr marL="742950" marR="0" lvl="2"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000" b="0" i="0" u="none" strike="noStrike" kern="1200" cap="none" spc="0" normalizeH="0" baseline="0" noProof="0" smtClean="0">
              <a:ln>
                <a:noFill/>
              </a:ln>
              <a:solidFill>
                <a:schemeClr val="tx1"/>
              </a:solidFill>
              <a:effectLst/>
              <a:uLnTx/>
              <a:uFillTx/>
              <a:latin typeface="Times New Roman" pitchFamily="18" charset="0"/>
              <a:ea typeface="+mn-ea"/>
              <a:cs typeface="Times New Roman" pitchFamily="18" charset="0"/>
            </a:endParaRPr>
          </a:p>
          <a:p>
            <a:pPr marL="342900" marR="0" lvl="1"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smtClean="0">
                <a:ln>
                  <a:noFill/>
                </a:ln>
                <a:solidFill>
                  <a:schemeClr val="tx1"/>
                </a:solidFill>
                <a:effectLst/>
                <a:uLnTx/>
                <a:uFillTx/>
                <a:latin typeface="Times New Roman" pitchFamily="18" charset="0"/>
                <a:ea typeface="+mn-ea"/>
                <a:cs typeface="Times New Roman" pitchFamily="18" charset="0"/>
              </a:rPr>
              <a:t>Broadcasting</a:t>
            </a:r>
          </a:p>
          <a:p>
            <a:pPr marL="742950" marR="0" lvl="2"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smtClean="0">
                <a:ln>
                  <a:noFill/>
                </a:ln>
                <a:solidFill>
                  <a:schemeClr val="tx1"/>
                </a:solidFill>
                <a:effectLst/>
                <a:uLnTx/>
                <a:uFillTx/>
                <a:latin typeface="Times New Roman" pitchFamily="18" charset="0"/>
                <a:ea typeface="+mn-ea"/>
                <a:cs typeface="Times New Roman" pitchFamily="18" charset="0"/>
              </a:rPr>
              <a:t>Broadcasting among devices</a:t>
            </a:r>
          </a:p>
          <a:p>
            <a:pPr marL="1200150" marR="0" lvl="3"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000" b="0" i="0" u="none" strike="noStrike" kern="1200" cap="none" spc="0" normalizeH="0" baseline="0" noProof="0" smtClean="0">
              <a:ln>
                <a:noFill/>
              </a:ln>
              <a:solidFill>
                <a:schemeClr val="tx1"/>
              </a:solidFill>
              <a:effectLst/>
              <a:uLnTx/>
              <a:uFillTx/>
              <a:latin typeface="Times New Roman" pitchFamily="18" charset="0"/>
              <a:ea typeface="+mn-ea"/>
              <a:cs typeface="Times New Roman" pitchFamily="18" charset="0"/>
            </a:endParaRPr>
          </a:p>
          <a:p>
            <a:pPr marL="342900" marR="0" lvl="1"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smtClean="0">
                <a:ln>
                  <a:noFill/>
                </a:ln>
                <a:solidFill>
                  <a:schemeClr val="tx1"/>
                </a:solidFill>
                <a:effectLst/>
                <a:uLnTx/>
                <a:uFillTx/>
                <a:latin typeface="Times New Roman" pitchFamily="18" charset="0"/>
                <a:ea typeface="+mn-ea"/>
                <a:cs typeface="Times New Roman" pitchFamily="18" charset="0"/>
              </a:rPr>
              <a:t>Education</a:t>
            </a:r>
          </a:p>
          <a:p>
            <a:pPr marL="742950" marR="0" lvl="2"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000" b="0" i="0" u="none" strike="noStrike" kern="1200" cap="none" spc="0" normalizeH="0" baseline="0" noProof="0" smtClean="0">
              <a:ln>
                <a:noFill/>
              </a:ln>
              <a:solidFill>
                <a:schemeClr val="tx1"/>
              </a:solidFill>
              <a:effectLst/>
              <a:uLnTx/>
              <a:uFillTx/>
              <a:latin typeface="Times New Roman" pitchFamily="18" charset="0"/>
              <a:ea typeface="+mn-ea"/>
              <a:cs typeface="Times New Roman" pitchFamily="18" charset="0"/>
            </a:endParaRPr>
          </a:p>
          <a:p>
            <a:pPr marL="342900" marR="0" lvl="1"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smtClean="0">
                <a:ln>
                  <a:noFill/>
                </a:ln>
                <a:solidFill>
                  <a:schemeClr val="tx1"/>
                </a:solidFill>
                <a:effectLst/>
                <a:uLnTx/>
                <a:uFillTx/>
                <a:latin typeface="Times New Roman" pitchFamily="18" charset="0"/>
                <a:ea typeface="+mn-ea"/>
                <a:cs typeface="Times New Roman" pitchFamily="18" charset="0"/>
              </a:rPr>
              <a:t>Entertainment</a:t>
            </a:r>
          </a:p>
          <a:p>
            <a:pPr marL="742950" marR="0" lvl="2"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smtClean="0">
                <a:ln>
                  <a:noFill/>
                </a:ln>
                <a:solidFill>
                  <a:schemeClr val="tx1"/>
                </a:solidFill>
                <a:effectLst/>
                <a:uLnTx/>
                <a:uFillTx/>
                <a:latin typeface="Times New Roman" pitchFamily="18" charset="0"/>
                <a:ea typeface="+mn-ea"/>
                <a:cs typeface="Times New Roman" pitchFamily="18" charset="0"/>
              </a:rPr>
              <a:t>Multi peer group game</a:t>
            </a:r>
            <a:endParaRPr kumimoji="0" lang="en-US" sz="18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p:txBody>
      </p:sp>
      <p:sp>
        <p:nvSpPr>
          <p:cNvPr id="13" name="TextBox 12"/>
          <p:cNvSpPr txBox="1"/>
          <p:nvPr/>
        </p:nvSpPr>
        <p:spPr>
          <a:xfrm>
            <a:off x="8458200" y="1524000"/>
            <a:ext cx="442750" cy="369332"/>
          </a:xfrm>
          <a:prstGeom prst="rect">
            <a:avLst/>
          </a:prstGeom>
          <a:noFill/>
        </p:spPr>
        <p:txBody>
          <a:bodyPr wrap="none" rtlCol="0">
            <a:spAutoFit/>
          </a:bodyPr>
          <a:lstStyle/>
          <a:p>
            <a:r>
              <a:rPr lang="en-US" dirty="0" smtClean="0"/>
              <a:t>[9]</a:t>
            </a:r>
            <a:endParaRPr lang="en-US" dirty="0"/>
          </a:p>
        </p:txBody>
      </p:sp>
      <p:sp>
        <p:nvSpPr>
          <p:cNvPr id="14" name="TextBox 13"/>
          <p:cNvSpPr txBox="1"/>
          <p:nvPr/>
        </p:nvSpPr>
        <p:spPr>
          <a:xfrm>
            <a:off x="5334000" y="5867400"/>
            <a:ext cx="547009" cy="292388"/>
          </a:xfrm>
          <a:prstGeom prst="rect">
            <a:avLst/>
          </a:prstGeom>
          <a:noFill/>
        </p:spPr>
        <p:txBody>
          <a:bodyPr wrap="none" rtlCol="0">
            <a:spAutoFit/>
          </a:bodyPr>
          <a:lstStyle/>
          <a:p>
            <a:r>
              <a:rPr lang="en-US" sz="1300" b="1" dirty="0" smtClean="0"/>
              <a:t> Data</a:t>
            </a:r>
            <a:endParaRPr lang="en-US" sz="1300" b="1" dirty="0"/>
          </a:p>
        </p:txBody>
      </p:sp>
      <p:sp>
        <p:nvSpPr>
          <p:cNvPr id="15" name="Rectangle 14"/>
          <p:cNvSpPr/>
          <p:nvPr/>
        </p:nvSpPr>
        <p:spPr>
          <a:xfrm>
            <a:off x="4724400" y="1524000"/>
            <a:ext cx="4191000" cy="4724400"/>
          </a:xfrm>
          <a:prstGeom prst="rect">
            <a:avLst/>
          </a:prstGeom>
          <a:noFill/>
          <a:ln>
            <a:solidFill>
              <a:srgbClr val="00B05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7315200" y="5943600"/>
            <a:ext cx="1599990" cy="369332"/>
          </a:xfrm>
          <a:prstGeom prst="rect">
            <a:avLst/>
          </a:prstGeom>
          <a:noFill/>
        </p:spPr>
        <p:txBody>
          <a:bodyPr wrap="none" rtlCol="0">
            <a:spAutoFit/>
          </a:bodyPr>
          <a:lstStyle/>
          <a:p>
            <a:r>
              <a:rPr lang="en-US" b="1" dirty="0" smtClean="0">
                <a:solidFill>
                  <a:srgbClr val="FF0000"/>
                </a:solidFill>
              </a:rPr>
              <a:t>Personal space</a:t>
            </a:r>
            <a:endParaRPr lang="en-US" b="1" dirty="0">
              <a:solidFill>
                <a:srgbClr val="FF0000"/>
              </a:solidFill>
            </a:endParaRPr>
          </a:p>
        </p:txBody>
      </p:sp>
      <p:sp>
        <p:nvSpPr>
          <p:cNvPr id="17" name="TextBox 16"/>
          <p:cNvSpPr txBox="1"/>
          <p:nvPr/>
        </p:nvSpPr>
        <p:spPr>
          <a:xfrm>
            <a:off x="3276600" y="1600200"/>
            <a:ext cx="2971800" cy="489878"/>
          </a:xfrm>
          <a:prstGeom prst="rect">
            <a:avLst/>
          </a:prstGeom>
          <a:solidFill>
            <a:srgbClr val="92D050"/>
          </a:solidFill>
        </p:spPr>
        <p:txBody>
          <a:bodyPr wrap="square" rtlCol="0">
            <a:spAutoFit/>
          </a:bodyPr>
          <a:lstStyle/>
          <a:p>
            <a:pPr algn="ctr">
              <a:lnSpc>
                <a:spcPts val="1500"/>
              </a:lnSpc>
            </a:pPr>
            <a:r>
              <a:rPr lang="en-US" b="1" dirty="0" smtClean="0">
                <a:solidFill>
                  <a:srgbClr val="FF0000"/>
                </a:solidFill>
              </a:rPr>
              <a:t>Various content formats in a user’s personal space</a:t>
            </a:r>
            <a:endParaRPr lang="en-US" b="1" dirty="0">
              <a:solidFill>
                <a:srgbClr val="FF0000"/>
              </a:solidFill>
            </a:endParaRPr>
          </a:p>
        </p:txBody>
      </p:sp>
      <p:pic>
        <p:nvPicPr>
          <p:cNvPr id="12" name="Picture 6"/>
          <p:cNvPicPr>
            <a:picLocks noChangeAspect="1" noChangeArrowheads="1"/>
          </p:cNvPicPr>
          <p:nvPr/>
        </p:nvPicPr>
        <p:blipFill>
          <a:blip r:embed="rId4" cstate="print"/>
          <a:srcRect/>
          <a:stretch>
            <a:fillRect/>
          </a:stretch>
        </p:blipFill>
        <p:spPr bwMode="auto">
          <a:xfrm rot="16699126">
            <a:off x="7848600" y="2819400"/>
            <a:ext cx="356840" cy="60960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ts val="3000"/>
              </a:lnSpc>
            </a:pPr>
            <a:r>
              <a:rPr lang="en-US" sz="3200" b="1" i="1" dirty="0" smtClean="0">
                <a:solidFill>
                  <a:srgbClr val="FF0000"/>
                </a:solidFill>
                <a:cs typeface="Times New Roman" pitchFamily="18" charset="0"/>
              </a:rPr>
              <a:t>PSC OPERATION SCENARIO (1) </a:t>
            </a:r>
            <a:r>
              <a:rPr lang="en-US" sz="2000" dirty="0" smtClean="0">
                <a:cs typeface="Times New Roman" pitchFamily="18" charset="0"/>
              </a:rPr>
              <a:t>[9]</a:t>
            </a:r>
            <a:endParaRPr lang="en-US" sz="3200" b="1" i="1" dirty="0">
              <a:solidFill>
                <a:srgbClr val="FF0000"/>
              </a:solidFill>
              <a:cs typeface="Times New Roman" pitchFamily="18" charset="0"/>
            </a:endParaRPr>
          </a:p>
        </p:txBody>
      </p:sp>
      <p:sp>
        <p:nvSpPr>
          <p:cNvPr id="9" name="TextBox 8"/>
          <p:cNvSpPr txBox="1"/>
          <p:nvPr/>
        </p:nvSpPr>
        <p:spPr>
          <a:xfrm>
            <a:off x="4191000" y="6400800"/>
            <a:ext cx="777777" cy="307777"/>
          </a:xfrm>
          <a:prstGeom prst="rect">
            <a:avLst/>
          </a:prstGeom>
          <a:noFill/>
        </p:spPr>
        <p:txBody>
          <a:bodyPr wrap="none" rtlCol="0">
            <a:spAutoFit/>
          </a:bodyPr>
          <a:lstStyle/>
          <a:p>
            <a:r>
              <a:rPr lang="en-US" sz="1400" dirty="0" smtClean="0">
                <a:latin typeface="Times New Roman" pitchFamily="18" charset="0"/>
                <a:cs typeface="Times New Roman" pitchFamily="18" charset="0"/>
              </a:rPr>
              <a:t>Slide 22</a:t>
            </a:r>
            <a:endParaRPr lang="en-US" sz="1400" dirty="0">
              <a:latin typeface="Times New Roman" pitchFamily="18" charset="0"/>
              <a:cs typeface="Times New Roman" pitchFamily="18" charset="0"/>
            </a:endParaRPr>
          </a:p>
        </p:txBody>
      </p:sp>
      <p:pic>
        <p:nvPicPr>
          <p:cNvPr id="6" name="Picture 26" descr="UNI00000e400007"/>
          <p:cNvPicPr>
            <a:picLocks noChangeAspect="1" noChangeArrowheads="1"/>
          </p:cNvPicPr>
          <p:nvPr/>
        </p:nvPicPr>
        <p:blipFill>
          <a:blip r:embed="rId3" cstate="print"/>
          <a:srcRect/>
          <a:stretch>
            <a:fillRect/>
          </a:stretch>
        </p:blipFill>
        <p:spPr bwMode="auto">
          <a:xfrm>
            <a:off x="4419600" y="1163910"/>
            <a:ext cx="1876425" cy="1618978"/>
          </a:xfrm>
          <a:prstGeom prst="rect">
            <a:avLst/>
          </a:prstGeom>
          <a:noFill/>
          <a:ln w="9525">
            <a:noFill/>
            <a:miter lim="800000"/>
            <a:headEnd/>
            <a:tailEnd/>
          </a:ln>
        </p:spPr>
      </p:pic>
      <p:pic>
        <p:nvPicPr>
          <p:cNvPr id="7" name="Picture 26" descr="UNI00000e400007"/>
          <p:cNvPicPr>
            <a:picLocks noChangeAspect="1" noChangeArrowheads="1"/>
          </p:cNvPicPr>
          <p:nvPr/>
        </p:nvPicPr>
        <p:blipFill>
          <a:blip r:embed="rId3" cstate="print"/>
          <a:srcRect/>
          <a:stretch>
            <a:fillRect/>
          </a:stretch>
        </p:blipFill>
        <p:spPr bwMode="auto">
          <a:xfrm>
            <a:off x="5257800" y="4572000"/>
            <a:ext cx="1905000" cy="1643632"/>
          </a:xfrm>
          <a:prstGeom prst="rect">
            <a:avLst/>
          </a:prstGeom>
          <a:noFill/>
          <a:ln w="9525">
            <a:noFill/>
            <a:miter lim="800000"/>
            <a:headEnd/>
            <a:tailEnd/>
          </a:ln>
        </p:spPr>
      </p:pic>
      <p:pic>
        <p:nvPicPr>
          <p:cNvPr id="8" name="Picture 26" descr="UNI00000e400007"/>
          <p:cNvPicPr>
            <a:picLocks noChangeAspect="1" noChangeArrowheads="1"/>
          </p:cNvPicPr>
          <p:nvPr/>
        </p:nvPicPr>
        <p:blipFill>
          <a:blip r:embed="rId3" cstate="print"/>
          <a:srcRect/>
          <a:stretch>
            <a:fillRect/>
          </a:stretch>
        </p:blipFill>
        <p:spPr bwMode="auto">
          <a:xfrm>
            <a:off x="6629400" y="2133600"/>
            <a:ext cx="1828800" cy="1577887"/>
          </a:xfrm>
          <a:prstGeom prst="rect">
            <a:avLst/>
          </a:prstGeom>
          <a:noFill/>
          <a:ln w="9525">
            <a:noFill/>
            <a:miter lim="800000"/>
            <a:headEnd/>
            <a:tailEnd/>
          </a:ln>
        </p:spPr>
      </p:pic>
      <p:pic>
        <p:nvPicPr>
          <p:cNvPr id="10" name="Picture 26" descr="UNI00000e400007"/>
          <p:cNvPicPr>
            <a:picLocks noChangeAspect="1" noChangeArrowheads="1"/>
          </p:cNvPicPr>
          <p:nvPr/>
        </p:nvPicPr>
        <p:blipFill>
          <a:blip r:embed="rId3" cstate="print"/>
          <a:srcRect/>
          <a:stretch>
            <a:fillRect/>
          </a:stretch>
        </p:blipFill>
        <p:spPr bwMode="auto">
          <a:xfrm>
            <a:off x="637332" y="3124200"/>
            <a:ext cx="2207930" cy="1905000"/>
          </a:xfrm>
          <a:prstGeom prst="rect">
            <a:avLst/>
          </a:prstGeom>
          <a:noFill/>
          <a:ln w="9525">
            <a:noFill/>
            <a:miter lim="800000"/>
            <a:headEnd/>
            <a:tailEnd/>
          </a:ln>
        </p:spPr>
      </p:pic>
      <p:grpSp>
        <p:nvGrpSpPr>
          <p:cNvPr id="3" name="Group 51"/>
          <p:cNvGrpSpPr>
            <a:grpSpLocks/>
          </p:cNvGrpSpPr>
          <p:nvPr/>
        </p:nvGrpSpPr>
        <p:grpSpPr bwMode="auto">
          <a:xfrm>
            <a:off x="3048000" y="2819400"/>
            <a:ext cx="3048000" cy="1981200"/>
            <a:chOff x="1632" y="1872"/>
            <a:chExt cx="1584" cy="737"/>
          </a:xfrm>
        </p:grpSpPr>
        <p:pic>
          <p:nvPicPr>
            <p:cNvPr id="12" name="Picture 52" descr="Lcloud"/>
            <p:cNvPicPr>
              <a:picLocks noChangeAspect="1" noChangeArrowheads="1"/>
            </p:cNvPicPr>
            <p:nvPr/>
          </p:nvPicPr>
          <p:blipFill>
            <a:blip r:embed="rId4" cstate="print"/>
            <a:srcRect/>
            <a:stretch>
              <a:fillRect/>
            </a:stretch>
          </p:blipFill>
          <p:spPr bwMode="auto">
            <a:xfrm>
              <a:off x="1632" y="1872"/>
              <a:ext cx="1584" cy="737"/>
            </a:xfrm>
            <a:prstGeom prst="rect">
              <a:avLst/>
            </a:prstGeom>
            <a:noFill/>
            <a:ln w="9525">
              <a:noFill/>
              <a:miter lim="800000"/>
              <a:headEnd/>
              <a:tailEnd/>
            </a:ln>
          </p:spPr>
        </p:pic>
        <p:sp>
          <p:nvSpPr>
            <p:cNvPr id="13" name="Text Box 53"/>
            <p:cNvSpPr txBox="1">
              <a:spLocks noChangeArrowheads="1"/>
            </p:cNvSpPr>
            <p:nvPr/>
          </p:nvSpPr>
          <p:spPr bwMode="auto">
            <a:xfrm>
              <a:off x="1838" y="2290"/>
              <a:ext cx="873" cy="156"/>
            </a:xfrm>
            <a:prstGeom prst="rect">
              <a:avLst/>
            </a:prstGeom>
            <a:noFill/>
            <a:ln w="6350">
              <a:noFill/>
              <a:miter lim="800000"/>
              <a:headEnd type="none" w="sm" len="sm"/>
              <a:tailEnd type="none" w="sm" len="sm"/>
            </a:ln>
          </p:spPr>
          <p:txBody>
            <a:bodyPr>
              <a:spAutoFit/>
            </a:bodyPr>
            <a:lstStyle/>
            <a:p>
              <a:pPr>
                <a:buFontTx/>
                <a:buChar char="•"/>
              </a:pPr>
              <a:endParaRPr lang="ko-KR" altLang="en-US" sz="900" b="1">
                <a:solidFill>
                  <a:srgbClr val="000000"/>
                </a:solidFill>
                <a:latin typeface="Arial" charset="0"/>
              </a:endParaRPr>
            </a:p>
          </p:txBody>
        </p:sp>
      </p:grpSp>
      <p:sp>
        <p:nvSpPr>
          <p:cNvPr id="14" name="Left-Right Arrow 13"/>
          <p:cNvSpPr/>
          <p:nvPr/>
        </p:nvSpPr>
        <p:spPr>
          <a:xfrm rot="20900456">
            <a:off x="2590800" y="3733800"/>
            <a:ext cx="762000" cy="484632"/>
          </a:xfrm>
          <a:prstGeom prst="leftRightArrow">
            <a:avLst/>
          </a:prstGeom>
          <a:solidFill>
            <a:srgbClr val="FFFF0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Left-Right Arrow 14"/>
          <p:cNvSpPr/>
          <p:nvPr/>
        </p:nvSpPr>
        <p:spPr>
          <a:xfrm rot="18222333">
            <a:off x="4460708" y="2586597"/>
            <a:ext cx="762000" cy="484632"/>
          </a:xfrm>
          <a:prstGeom prst="leftRightArrow">
            <a:avLst/>
          </a:prstGeom>
          <a:solidFill>
            <a:srgbClr val="FFFF0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Left-Right Arrow 15"/>
          <p:cNvSpPr/>
          <p:nvPr/>
        </p:nvSpPr>
        <p:spPr>
          <a:xfrm rot="3130591">
            <a:off x="5298909" y="4186796"/>
            <a:ext cx="762000" cy="484632"/>
          </a:xfrm>
          <a:prstGeom prst="leftRightArrow">
            <a:avLst/>
          </a:prstGeom>
          <a:solidFill>
            <a:srgbClr val="FFFF0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Left-Right Arrow 16"/>
          <p:cNvSpPr/>
          <p:nvPr/>
        </p:nvSpPr>
        <p:spPr>
          <a:xfrm rot="20325651">
            <a:off x="5903872" y="3019071"/>
            <a:ext cx="898508" cy="484632"/>
          </a:xfrm>
          <a:prstGeom prst="leftRightArrow">
            <a:avLst/>
          </a:prstGeom>
          <a:solidFill>
            <a:srgbClr val="FFFF0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181600" y="2438400"/>
            <a:ext cx="2036968" cy="369332"/>
          </a:xfrm>
          <a:prstGeom prst="rect">
            <a:avLst/>
          </a:prstGeom>
          <a:solidFill>
            <a:srgbClr val="FFC000"/>
          </a:solidFill>
        </p:spPr>
        <p:txBody>
          <a:bodyPr wrap="none" rtlCol="0">
            <a:spAutoFit/>
          </a:bodyPr>
          <a:lstStyle/>
          <a:p>
            <a:r>
              <a:rPr lang="en-US" dirty="0" smtClean="0"/>
              <a:t>PSC personal space</a:t>
            </a:r>
            <a:endParaRPr lang="en-US" dirty="0"/>
          </a:p>
        </p:txBody>
      </p:sp>
      <p:sp>
        <p:nvSpPr>
          <p:cNvPr id="19" name="TextBox 18"/>
          <p:cNvSpPr txBox="1"/>
          <p:nvPr/>
        </p:nvSpPr>
        <p:spPr>
          <a:xfrm>
            <a:off x="7010400" y="3429000"/>
            <a:ext cx="1984069" cy="369332"/>
          </a:xfrm>
          <a:prstGeom prst="rect">
            <a:avLst/>
          </a:prstGeom>
          <a:solidFill>
            <a:srgbClr val="FFC000"/>
          </a:solidFill>
        </p:spPr>
        <p:txBody>
          <a:bodyPr wrap="none" rtlCol="0">
            <a:spAutoFit/>
          </a:bodyPr>
          <a:lstStyle/>
          <a:p>
            <a:r>
              <a:rPr lang="en-US" dirty="0" smtClean="0"/>
              <a:t>PSC personal space</a:t>
            </a:r>
            <a:endParaRPr lang="en-US" dirty="0"/>
          </a:p>
        </p:txBody>
      </p:sp>
      <p:sp>
        <p:nvSpPr>
          <p:cNvPr id="20" name="TextBox 19"/>
          <p:cNvSpPr txBox="1"/>
          <p:nvPr/>
        </p:nvSpPr>
        <p:spPr>
          <a:xfrm>
            <a:off x="5791200" y="5943600"/>
            <a:ext cx="1984069" cy="369332"/>
          </a:xfrm>
          <a:prstGeom prst="rect">
            <a:avLst/>
          </a:prstGeom>
          <a:solidFill>
            <a:srgbClr val="FFC000"/>
          </a:solidFill>
        </p:spPr>
        <p:txBody>
          <a:bodyPr wrap="none" rtlCol="0">
            <a:spAutoFit/>
          </a:bodyPr>
          <a:lstStyle/>
          <a:p>
            <a:r>
              <a:rPr lang="en-US" dirty="0" smtClean="0"/>
              <a:t>PSC personal space</a:t>
            </a:r>
            <a:endParaRPr lang="en-US" dirty="0"/>
          </a:p>
        </p:txBody>
      </p:sp>
      <p:sp>
        <p:nvSpPr>
          <p:cNvPr id="21" name="TextBox 20"/>
          <p:cNvSpPr txBox="1"/>
          <p:nvPr/>
        </p:nvSpPr>
        <p:spPr>
          <a:xfrm>
            <a:off x="1143000" y="4724400"/>
            <a:ext cx="1984069" cy="369332"/>
          </a:xfrm>
          <a:prstGeom prst="rect">
            <a:avLst/>
          </a:prstGeom>
          <a:solidFill>
            <a:srgbClr val="FFC000"/>
          </a:solidFill>
        </p:spPr>
        <p:txBody>
          <a:bodyPr wrap="none" rtlCol="0">
            <a:spAutoFit/>
          </a:bodyPr>
          <a:lstStyle/>
          <a:p>
            <a:r>
              <a:rPr lang="en-US" dirty="0" smtClean="0"/>
              <a:t>PSC personal space</a:t>
            </a:r>
            <a:endParaRPr lang="en-US" dirty="0"/>
          </a:p>
        </p:txBody>
      </p:sp>
      <p:sp>
        <p:nvSpPr>
          <p:cNvPr id="22" name="Rectangle 45"/>
          <p:cNvSpPr>
            <a:spLocks noChangeArrowheads="1"/>
          </p:cNvSpPr>
          <p:nvPr/>
        </p:nvSpPr>
        <p:spPr bwMode="auto">
          <a:xfrm>
            <a:off x="3733800" y="3124200"/>
            <a:ext cx="1655763" cy="1727200"/>
          </a:xfrm>
          <a:prstGeom prst="rect">
            <a:avLst/>
          </a:prstGeom>
          <a:noFill/>
          <a:ln w="9525">
            <a:noFill/>
            <a:miter lim="800000"/>
            <a:headEnd/>
            <a:tailEnd/>
          </a:ln>
        </p:spPr>
        <p:txBody>
          <a:bodyPr wrap="none" lIns="79352" tIns="39676" rIns="79352" bIns="39676" anchor="ctr"/>
          <a:lstStyle/>
          <a:p>
            <a:pPr algn="ctr"/>
            <a:r>
              <a:rPr lang="en-US" altLang="ko-KR" sz="1400" b="1" dirty="0">
                <a:latin typeface="Arial" charset="0"/>
              </a:rPr>
              <a:t>Cell Phone</a:t>
            </a:r>
          </a:p>
          <a:p>
            <a:pPr algn="ctr"/>
            <a:r>
              <a:rPr lang="en-US" altLang="ko-KR" sz="1400" b="1" dirty="0" err="1">
                <a:latin typeface="Arial" charset="0"/>
              </a:rPr>
              <a:t>WiMAX</a:t>
            </a:r>
            <a:endParaRPr lang="en-US" altLang="ko-KR" sz="1400" b="1" dirty="0">
              <a:latin typeface="Arial" charset="0"/>
            </a:endParaRPr>
          </a:p>
          <a:p>
            <a:pPr algn="ctr"/>
            <a:r>
              <a:rPr lang="en-US" altLang="ko-KR" sz="1400" b="1" dirty="0">
                <a:latin typeface="Arial" charset="0"/>
              </a:rPr>
              <a:t>Cable</a:t>
            </a:r>
          </a:p>
          <a:p>
            <a:pPr algn="ctr"/>
            <a:r>
              <a:rPr lang="en-US" altLang="ko-KR" sz="1400" b="1" dirty="0">
                <a:latin typeface="Arial" charset="0"/>
              </a:rPr>
              <a:t>PBX</a:t>
            </a:r>
          </a:p>
          <a:p>
            <a:pPr algn="ctr"/>
            <a:r>
              <a:rPr lang="en-US" altLang="ko-KR" sz="1400" b="1" dirty="0">
                <a:latin typeface="Arial" charset="0"/>
              </a:rPr>
              <a:t>HSDPA</a:t>
            </a:r>
          </a:p>
          <a:p>
            <a:pPr algn="ctr"/>
            <a:r>
              <a:rPr lang="en-US" altLang="ko-KR" sz="1400" b="1" dirty="0">
                <a:latin typeface="Arial" charset="0"/>
              </a:rPr>
              <a:t>LTE</a:t>
            </a:r>
          </a:p>
          <a:p>
            <a:pPr algn="ctr"/>
            <a:r>
              <a:rPr lang="en-US" altLang="ko-KR" sz="1400" b="1" dirty="0">
                <a:latin typeface="Arial" charset="0"/>
              </a:rPr>
              <a:t>etc.</a:t>
            </a:r>
          </a:p>
        </p:txBody>
      </p:sp>
      <p:pic>
        <p:nvPicPr>
          <p:cNvPr id="23" name="Picture 2"/>
          <p:cNvPicPr>
            <a:picLocks noChangeAspect="1" noChangeArrowheads="1"/>
          </p:cNvPicPr>
          <p:nvPr/>
        </p:nvPicPr>
        <p:blipFill>
          <a:blip r:embed="rId5" cstate="print"/>
          <a:srcRect/>
          <a:stretch>
            <a:fillRect/>
          </a:stretch>
        </p:blipFill>
        <p:spPr bwMode="auto">
          <a:xfrm>
            <a:off x="1600200" y="3733800"/>
            <a:ext cx="408924" cy="609600"/>
          </a:xfrm>
          <a:prstGeom prst="rect">
            <a:avLst/>
          </a:prstGeom>
          <a:noFill/>
          <a:ln w="9525">
            <a:noFill/>
            <a:miter lim="800000"/>
            <a:headEnd/>
            <a:tailEnd/>
          </a:ln>
        </p:spPr>
      </p:pic>
      <p:pic>
        <p:nvPicPr>
          <p:cNvPr id="24" name="Picture 2"/>
          <p:cNvPicPr>
            <a:picLocks noChangeAspect="1" noChangeArrowheads="1"/>
          </p:cNvPicPr>
          <p:nvPr/>
        </p:nvPicPr>
        <p:blipFill>
          <a:blip r:embed="rId5" cstate="print"/>
          <a:srcRect/>
          <a:stretch>
            <a:fillRect/>
          </a:stretch>
        </p:blipFill>
        <p:spPr bwMode="auto">
          <a:xfrm>
            <a:off x="5181600" y="1676400"/>
            <a:ext cx="408924" cy="609600"/>
          </a:xfrm>
          <a:prstGeom prst="rect">
            <a:avLst/>
          </a:prstGeom>
          <a:noFill/>
          <a:ln w="9525">
            <a:noFill/>
            <a:miter lim="800000"/>
            <a:headEnd/>
            <a:tailEnd/>
          </a:ln>
        </p:spPr>
      </p:pic>
      <p:pic>
        <p:nvPicPr>
          <p:cNvPr id="25" name="Picture 2"/>
          <p:cNvPicPr>
            <a:picLocks noChangeAspect="1" noChangeArrowheads="1"/>
          </p:cNvPicPr>
          <p:nvPr/>
        </p:nvPicPr>
        <p:blipFill>
          <a:blip r:embed="rId5" cstate="print"/>
          <a:srcRect/>
          <a:stretch>
            <a:fillRect/>
          </a:stretch>
        </p:blipFill>
        <p:spPr bwMode="auto">
          <a:xfrm>
            <a:off x="7391400" y="2667000"/>
            <a:ext cx="408924" cy="609600"/>
          </a:xfrm>
          <a:prstGeom prst="rect">
            <a:avLst/>
          </a:prstGeom>
          <a:noFill/>
          <a:ln w="9525">
            <a:noFill/>
            <a:miter lim="800000"/>
            <a:headEnd/>
            <a:tailEnd/>
          </a:ln>
        </p:spPr>
      </p:pic>
      <p:pic>
        <p:nvPicPr>
          <p:cNvPr id="26" name="Picture 2"/>
          <p:cNvPicPr>
            <a:picLocks noChangeAspect="1" noChangeArrowheads="1"/>
          </p:cNvPicPr>
          <p:nvPr/>
        </p:nvPicPr>
        <p:blipFill>
          <a:blip r:embed="rId5" cstate="print"/>
          <a:srcRect/>
          <a:stretch>
            <a:fillRect/>
          </a:stretch>
        </p:blipFill>
        <p:spPr bwMode="auto">
          <a:xfrm>
            <a:off x="6019800" y="5029200"/>
            <a:ext cx="408924" cy="609600"/>
          </a:xfrm>
          <a:prstGeom prst="rect">
            <a:avLst/>
          </a:prstGeom>
          <a:noFill/>
          <a:ln w="9525">
            <a:noFill/>
            <a:miter lim="800000"/>
            <a:headEnd/>
            <a:tailEnd/>
          </a:ln>
        </p:spPr>
      </p:pic>
      <p:pic>
        <p:nvPicPr>
          <p:cNvPr id="27" name="Picture 6"/>
          <p:cNvPicPr>
            <a:picLocks noChangeAspect="1" noChangeArrowheads="1"/>
          </p:cNvPicPr>
          <p:nvPr/>
        </p:nvPicPr>
        <p:blipFill>
          <a:blip r:embed="rId6" cstate="print"/>
          <a:srcRect/>
          <a:stretch>
            <a:fillRect/>
          </a:stretch>
        </p:blipFill>
        <p:spPr bwMode="auto">
          <a:xfrm>
            <a:off x="1600200" y="3733800"/>
            <a:ext cx="334297" cy="609600"/>
          </a:xfrm>
          <a:prstGeom prst="rect">
            <a:avLst/>
          </a:prstGeom>
          <a:noFill/>
          <a:ln w="9525">
            <a:noFill/>
            <a:miter lim="800000"/>
            <a:headEnd/>
            <a:tailEnd/>
          </a:ln>
        </p:spPr>
      </p:pic>
      <p:pic>
        <p:nvPicPr>
          <p:cNvPr id="28" name="Picture 6"/>
          <p:cNvPicPr>
            <a:picLocks noChangeAspect="1" noChangeArrowheads="1"/>
          </p:cNvPicPr>
          <p:nvPr/>
        </p:nvPicPr>
        <p:blipFill>
          <a:blip r:embed="rId6" cstate="print"/>
          <a:srcRect/>
          <a:stretch>
            <a:fillRect/>
          </a:stretch>
        </p:blipFill>
        <p:spPr bwMode="auto">
          <a:xfrm>
            <a:off x="6019800" y="5029200"/>
            <a:ext cx="334297" cy="609600"/>
          </a:xfrm>
          <a:prstGeom prst="rect">
            <a:avLst/>
          </a:prstGeom>
          <a:noFill/>
          <a:ln w="9525">
            <a:noFill/>
            <a:miter lim="800000"/>
            <a:headEnd/>
            <a:tailEnd/>
          </a:ln>
        </p:spPr>
      </p:pic>
      <p:pic>
        <p:nvPicPr>
          <p:cNvPr id="29" name="Picture 6"/>
          <p:cNvPicPr>
            <a:picLocks noChangeAspect="1" noChangeArrowheads="1"/>
          </p:cNvPicPr>
          <p:nvPr/>
        </p:nvPicPr>
        <p:blipFill>
          <a:blip r:embed="rId6" cstate="print"/>
          <a:srcRect/>
          <a:stretch>
            <a:fillRect/>
          </a:stretch>
        </p:blipFill>
        <p:spPr bwMode="auto">
          <a:xfrm>
            <a:off x="7467600" y="2667000"/>
            <a:ext cx="334297" cy="609600"/>
          </a:xfrm>
          <a:prstGeom prst="rect">
            <a:avLst/>
          </a:prstGeom>
          <a:noFill/>
          <a:ln w="9525">
            <a:noFill/>
            <a:miter lim="800000"/>
            <a:headEnd/>
            <a:tailEnd/>
          </a:ln>
        </p:spPr>
      </p:pic>
      <p:pic>
        <p:nvPicPr>
          <p:cNvPr id="30" name="Picture 6"/>
          <p:cNvPicPr>
            <a:picLocks noChangeAspect="1" noChangeArrowheads="1"/>
          </p:cNvPicPr>
          <p:nvPr/>
        </p:nvPicPr>
        <p:blipFill>
          <a:blip r:embed="rId6" cstate="print"/>
          <a:srcRect/>
          <a:stretch>
            <a:fillRect/>
          </a:stretch>
        </p:blipFill>
        <p:spPr bwMode="auto">
          <a:xfrm>
            <a:off x="5257800" y="1676400"/>
            <a:ext cx="334297" cy="609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ts val="3000"/>
              </a:lnSpc>
            </a:pPr>
            <a:r>
              <a:rPr lang="en-US" sz="3200" b="1" i="1" dirty="0" smtClean="0">
                <a:solidFill>
                  <a:srgbClr val="FF0000"/>
                </a:solidFill>
                <a:cs typeface="Times New Roman" pitchFamily="18" charset="0"/>
              </a:rPr>
              <a:t>PSC OPERATION SCENARIO (2) </a:t>
            </a:r>
            <a:r>
              <a:rPr lang="en-US" sz="2000" dirty="0" smtClean="0">
                <a:cs typeface="Times New Roman" pitchFamily="18" charset="0"/>
              </a:rPr>
              <a:t>[9]</a:t>
            </a:r>
            <a:endParaRPr lang="en-US" sz="2000" dirty="0">
              <a:cs typeface="Times New Roman" pitchFamily="18" charset="0"/>
            </a:endParaRPr>
          </a:p>
        </p:txBody>
      </p:sp>
      <p:sp>
        <p:nvSpPr>
          <p:cNvPr id="9" name="TextBox 8"/>
          <p:cNvSpPr txBox="1"/>
          <p:nvPr/>
        </p:nvSpPr>
        <p:spPr>
          <a:xfrm>
            <a:off x="4191000" y="6400800"/>
            <a:ext cx="777777" cy="307777"/>
          </a:xfrm>
          <a:prstGeom prst="rect">
            <a:avLst/>
          </a:prstGeom>
          <a:noFill/>
        </p:spPr>
        <p:txBody>
          <a:bodyPr wrap="none" rtlCol="0">
            <a:spAutoFit/>
          </a:bodyPr>
          <a:lstStyle/>
          <a:p>
            <a:r>
              <a:rPr lang="en-US" sz="1400" dirty="0" smtClean="0">
                <a:latin typeface="Times New Roman" pitchFamily="18" charset="0"/>
                <a:cs typeface="Times New Roman" pitchFamily="18" charset="0"/>
              </a:rPr>
              <a:t>Slide 23</a:t>
            </a:r>
            <a:endParaRPr lang="en-US" sz="1400" dirty="0">
              <a:latin typeface="Times New Roman" pitchFamily="18" charset="0"/>
              <a:cs typeface="Times New Roman" pitchFamily="18" charset="0"/>
            </a:endParaRPr>
          </a:p>
        </p:txBody>
      </p:sp>
      <p:pic>
        <p:nvPicPr>
          <p:cNvPr id="174082" name="Picture 2"/>
          <p:cNvPicPr>
            <a:picLocks noChangeAspect="1" noChangeArrowheads="1"/>
          </p:cNvPicPr>
          <p:nvPr/>
        </p:nvPicPr>
        <p:blipFill>
          <a:blip r:embed="rId3" cstate="print"/>
          <a:srcRect/>
          <a:stretch>
            <a:fillRect/>
          </a:stretch>
        </p:blipFill>
        <p:spPr bwMode="auto">
          <a:xfrm>
            <a:off x="457200" y="2234970"/>
            <a:ext cx="8229600" cy="4003905"/>
          </a:xfrm>
          <a:prstGeom prst="rect">
            <a:avLst/>
          </a:prstGeom>
          <a:noFill/>
          <a:ln w="9525">
            <a:noFill/>
            <a:miter lim="800000"/>
            <a:headEnd/>
            <a:tailEnd/>
          </a:ln>
        </p:spPr>
      </p:pic>
      <p:sp>
        <p:nvSpPr>
          <p:cNvPr id="23" name="Rectangle 22"/>
          <p:cNvSpPr/>
          <p:nvPr/>
        </p:nvSpPr>
        <p:spPr>
          <a:xfrm>
            <a:off x="457200" y="1524000"/>
            <a:ext cx="8305800" cy="646331"/>
          </a:xfrm>
          <a:prstGeom prst="rect">
            <a:avLst/>
          </a:prstGeom>
          <a:solidFill>
            <a:srgbClr val="FFFF00"/>
          </a:solidFill>
        </p:spPr>
        <p:txBody>
          <a:bodyPr wrap="square">
            <a:spAutoFit/>
          </a:bodyPr>
          <a:lstStyle/>
          <a:p>
            <a:r>
              <a:rPr lang="en-US" dirty="0" smtClean="0">
                <a:latin typeface="Times New Roman" pitchFamily="18" charset="0"/>
                <a:cs typeface="Times New Roman" pitchFamily="18" charset="0"/>
              </a:rPr>
              <a:t>In the future, the user will be the center of the services and the Personal Space Communications will be the common interface to the environments the user moves into.</a:t>
            </a:r>
            <a:endParaRPr lang="en-US" dirty="0">
              <a:latin typeface="Times New Roman" pitchFamily="18" charset="0"/>
              <a:cs typeface="Times New Roman" pitchFamily="18" charset="0"/>
            </a:endParaRPr>
          </a:p>
        </p:txBody>
      </p:sp>
      <p:sp>
        <p:nvSpPr>
          <p:cNvPr id="6" name="TextBox 5"/>
          <p:cNvSpPr txBox="1"/>
          <p:nvPr/>
        </p:nvSpPr>
        <p:spPr>
          <a:xfrm>
            <a:off x="5257800" y="3352800"/>
            <a:ext cx="1607556" cy="307777"/>
          </a:xfrm>
          <a:prstGeom prst="rect">
            <a:avLst/>
          </a:prstGeom>
          <a:solidFill>
            <a:srgbClr val="FFC000"/>
          </a:solidFill>
        </p:spPr>
        <p:txBody>
          <a:bodyPr wrap="none" rtlCol="0">
            <a:spAutoFit/>
          </a:bodyPr>
          <a:lstStyle/>
          <a:p>
            <a:r>
              <a:rPr lang="en-US" sz="1400" b="1" dirty="0" smtClean="0">
                <a:solidFill>
                  <a:srgbClr val="FF0000"/>
                </a:solidFill>
              </a:rPr>
              <a:t>PSC personal space</a:t>
            </a:r>
            <a:endParaRPr lang="en-US" sz="1400" b="1" dirty="0">
              <a:solidFill>
                <a:srgbClr val="FF0000"/>
              </a:solidFill>
            </a:endParaRPr>
          </a:p>
        </p:txBody>
      </p:sp>
      <p:sp>
        <p:nvSpPr>
          <p:cNvPr id="7" name="TextBox 6"/>
          <p:cNvSpPr txBox="1"/>
          <p:nvPr/>
        </p:nvSpPr>
        <p:spPr>
          <a:xfrm>
            <a:off x="6934200" y="5029200"/>
            <a:ext cx="1607556" cy="307777"/>
          </a:xfrm>
          <a:prstGeom prst="rect">
            <a:avLst/>
          </a:prstGeom>
          <a:solidFill>
            <a:srgbClr val="FFC000"/>
          </a:solidFill>
        </p:spPr>
        <p:txBody>
          <a:bodyPr wrap="none" rtlCol="0">
            <a:spAutoFit/>
          </a:bodyPr>
          <a:lstStyle/>
          <a:p>
            <a:r>
              <a:rPr lang="en-US" sz="1400" b="1" dirty="0" smtClean="0">
                <a:solidFill>
                  <a:srgbClr val="FF0000"/>
                </a:solidFill>
              </a:rPr>
              <a:t>PSC personal space</a:t>
            </a:r>
            <a:endParaRPr lang="en-US" sz="1400" b="1" dirty="0">
              <a:solidFill>
                <a:srgbClr val="FF0000"/>
              </a:solidFill>
            </a:endParaRPr>
          </a:p>
        </p:txBody>
      </p:sp>
      <p:sp>
        <p:nvSpPr>
          <p:cNvPr id="8" name="TextBox 7"/>
          <p:cNvSpPr txBox="1"/>
          <p:nvPr/>
        </p:nvSpPr>
        <p:spPr>
          <a:xfrm>
            <a:off x="3886200" y="4953000"/>
            <a:ext cx="1607556" cy="307777"/>
          </a:xfrm>
          <a:prstGeom prst="rect">
            <a:avLst/>
          </a:prstGeom>
          <a:solidFill>
            <a:srgbClr val="FFC000"/>
          </a:solidFill>
        </p:spPr>
        <p:txBody>
          <a:bodyPr wrap="square" rtlCol="0">
            <a:spAutoFit/>
          </a:bodyPr>
          <a:lstStyle/>
          <a:p>
            <a:r>
              <a:rPr lang="en-US" sz="1400" b="1" dirty="0" smtClean="0">
                <a:solidFill>
                  <a:srgbClr val="FF0000"/>
                </a:solidFill>
              </a:rPr>
              <a:t>PSC personal space</a:t>
            </a:r>
            <a:endParaRPr lang="en-US" sz="1400" b="1" dirty="0">
              <a:solidFill>
                <a:srgbClr val="FF0000"/>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ts val="3000"/>
              </a:lnSpc>
            </a:pPr>
            <a:r>
              <a:rPr lang="en-US" sz="3200" b="1" i="1" dirty="0" smtClean="0">
                <a:solidFill>
                  <a:srgbClr val="FF0000"/>
                </a:solidFill>
                <a:cs typeface="Times New Roman" pitchFamily="18" charset="0"/>
              </a:rPr>
              <a:t>USE CASES, HOME/INDOOR ENVIRONMENT (1)</a:t>
            </a:r>
            <a:endParaRPr lang="en-US" sz="3200" b="1" i="1" dirty="0">
              <a:solidFill>
                <a:srgbClr val="FF0000"/>
              </a:solidFill>
              <a:cs typeface="Times New Roman" pitchFamily="18" charset="0"/>
            </a:endParaRPr>
          </a:p>
        </p:txBody>
      </p:sp>
      <p:sp>
        <p:nvSpPr>
          <p:cNvPr id="3" name="Content Placeholder 2"/>
          <p:cNvSpPr>
            <a:spLocks noGrp="1"/>
          </p:cNvSpPr>
          <p:nvPr>
            <p:ph idx="1"/>
          </p:nvPr>
        </p:nvSpPr>
        <p:spPr>
          <a:xfrm>
            <a:off x="457200" y="1600200"/>
            <a:ext cx="8305800" cy="4800600"/>
          </a:xfrm>
        </p:spPr>
        <p:txBody>
          <a:bodyPr>
            <a:normAutofit lnSpcReduction="10000"/>
          </a:bodyPr>
          <a:lstStyle/>
          <a:p>
            <a:pPr marL="342900" lvl="1" indent="-342900">
              <a:buFont typeface="Arial" pitchFamily="34" charset="0"/>
              <a:buChar char="•"/>
            </a:pPr>
            <a:r>
              <a:rPr lang="en-US" sz="2000" dirty="0" smtClean="0">
                <a:latin typeface="Times New Roman" pitchFamily="18" charset="0"/>
                <a:cs typeface="Times New Roman" pitchFamily="18" charset="0"/>
              </a:rPr>
              <a:t>Sensors:</a:t>
            </a:r>
            <a:r>
              <a:rPr lang="en-US" altLang="ko-KR" sz="2000" dirty="0" smtClean="0">
                <a:latin typeface="Times New Roman" pitchFamily="18" charset="0"/>
                <a:ea typeface="굴림" charset="-127"/>
                <a:cs typeface="Times New Roman" pitchFamily="18" charset="0"/>
              </a:rPr>
              <a:t> favorite group selection</a:t>
            </a:r>
            <a:endParaRPr lang="en-US" sz="2000" dirty="0" smtClean="0">
              <a:latin typeface="Times New Roman" pitchFamily="18" charset="0"/>
              <a:cs typeface="Times New Roman" pitchFamily="18" charset="0"/>
            </a:endParaRPr>
          </a:p>
          <a:p>
            <a:pPr marL="742950" lvl="2" indent="-342900"/>
            <a:r>
              <a:rPr lang="en-US" sz="1800" dirty="0" smtClean="0">
                <a:latin typeface="Times New Roman" pitchFamily="18" charset="0"/>
                <a:cs typeface="Times New Roman" pitchFamily="18" charset="0"/>
              </a:rPr>
              <a:t>Automatic doors [1]</a:t>
            </a:r>
          </a:p>
          <a:p>
            <a:pPr marL="742950" lvl="2" indent="-342900"/>
            <a:r>
              <a:rPr lang="en-US" sz="1800" dirty="0" smtClean="0">
                <a:latin typeface="Times New Roman" pitchFamily="18" charset="0"/>
                <a:cs typeface="Times New Roman" pitchFamily="18" charset="0"/>
              </a:rPr>
              <a:t>Automatic air conditioning [1]</a:t>
            </a:r>
          </a:p>
          <a:p>
            <a:pPr marL="742950" lvl="2" indent="-342900"/>
            <a:r>
              <a:rPr lang="en-US" sz="1800" dirty="0" smtClean="0">
                <a:latin typeface="Times New Roman" pitchFamily="18" charset="0"/>
                <a:cs typeface="Times New Roman" pitchFamily="18" charset="0"/>
              </a:rPr>
              <a:t>Home appliances control including TV, music, and other home appliances</a:t>
            </a:r>
          </a:p>
          <a:p>
            <a:pPr marL="342900" lvl="1" indent="-342900">
              <a:buFont typeface="Arial" pitchFamily="34" charset="0"/>
              <a:buChar char="•"/>
            </a:pPr>
            <a:r>
              <a:rPr lang="en-US" sz="2000" dirty="0" smtClean="0">
                <a:latin typeface="Times New Roman" pitchFamily="18" charset="0"/>
                <a:cs typeface="Times New Roman" pitchFamily="18" charset="0"/>
              </a:rPr>
              <a:t>Automatic telephone forwarding [1]</a:t>
            </a:r>
          </a:p>
          <a:p>
            <a:pPr marL="342900" lvl="1" indent="-342900">
              <a:buFont typeface="Arial" pitchFamily="34" charset="0"/>
              <a:buChar char="•"/>
            </a:pPr>
            <a:r>
              <a:rPr lang="en-US" sz="2000" dirty="0" smtClean="0">
                <a:latin typeface="Times New Roman" pitchFamily="18" charset="0"/>
                <a:cs typeface="Times New Roman" pitchFamily="18" charset="0"/>
              </a:rPr>
              <a:t>Customized computer setting [1, 2]</a:t>
            </a:r>
          </a:p>
          <a:p>
            <a:pPr marL="742950" lvl="2" indent="-342900"/>
            <a:r>
              <a:rPr lang="en-US" altLang="ko-KR" sz="1800" dirty="0" smtClean="0">
                <a:latin typeface="Times New Roman" pitchFamily="18" charset="0"/>
                <a:ea typeface="굴림" charset="-127"/>
                <a:cs typeface="Times New Roman" pitchFamily="18" charset="0"/>
              </a:rPr>
              <a:t>Auto configuration of computer</a:t>
            </a:r>
            <a:endParaRPr lang="en-US" sz="1800" dirty="0" smtClean="0">
              <a:latin typeface="Times New Roman" pitchFamily="18" charset="0"/>
              <a:cs typeface="Times New Roman" pitchFamily="18" charset="0"/>
            </a:endParaRPr>
          </a:p>
          <a:p>
            <a:pPr marL="342900" lvl="1" indent="-342900">
              <a:buFont typeface="Arial" pitchFamily="34" charset="0"/>
              <a:buChar char="•"/>
            </a:pPr>
            <a:r>
              <a:rPr lang="en-US" sz="2000" dirty="0" smtClean="0">
                <a:latin typeface="Times New Roman" pitchFamily="18" charset="0"/>
                <a:cs typeface="Times New Roman" pitchFamily="18" charset="0"/>
              </a:rPr>
              <a:t>Local advertisement/information system [2]</a:t>
            </a:r>
          </a:p>
          <a:p>
            <a:r>
              <a:rPr lang="en-US" altLang="ko-KR" sz="2000" dirty="0" smtClean="0">
                <a:latin typeface="Times New Roman" pitchFamily="18" charset="0"/>
                <a:ea typeface="굴림" charset="-127"/>
                <a:cs typeface="Times New Roman" pitchFamily="18" charset="0"/>
              </a:rPr>
              <a:t>Automatic recognition: attendance check, entrance control, automatic PC lock/unlock [1]</a:t>
            </a:r>
          </a:p>
          <a:p>
            <a:r>
              <a:rPr lang="en-US" altLang="ko-KR" sz="2000" dirty="0" smtClean="0">
                <a:latin typeface="Times New Roman" pitchFamily="18" charset="0"/>
                <a:ea typeface="굴림" charset="-127"/>
                <a:cs typeface="Times New Roman" pitchFamily="18" charset="0"/>
              </a:rPr>
              <a:t>Private assistant: pulling conference material from user’s computer to the meeting place, personal gateway [1]</a:t>
            </a:r>
          </a:p>
          <a:p>
            <a:r>
              <a:rPr lang="en-US" altLang="ko-KR" sz="2000" dirty="0" smtClean="0">
                <a:latin typeface="Times New Roman" pitchFamily="18" charset="0"/>
                <a:ea typeface="굴림" charset="-127"/>
                <a:cs typeface="Times New Roman" pitchFamily="18" charset="0"/>
              </a:rPr>
              <a:t>Location identification: indoor location identification, automatic destination guide from the display at the entrance or corridor, elevator control, LBS [1]</a:t>
            </a:r>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Amusement park [9]</a:t>
            </a:r>
          </a:p>
        </p:txBody>
      </p:sp>
      <p:sp>
        <p:nvSpPr>
          <p:cNvPr id="9" name="TextBox 8"/>
          <p:cNvSpPr txBox="1"/>
          <p:nvPr/>
        </p:nvSpPr>
        <p:spPr>
          <a:xfrm>
            <a:off x="4191000" y="6400800"/>
            <a:ext cx="777777" cy="307777"/>
          </a:xfrm>
          <a:prstGeom prst="rect">
            <a:avLst/>
          </a:prstGeom>
          <a:noFill/>
        </p:spPr>
        <p:txBody>
          <a:bodyPr wrap="none" rtlCol="0">
            <a:spAutoFit/>
          </a:bodyPr>
          <a:lstStyle/>
          <a:p>
            <a:r>
              <a:rPr lang="en-US" sz="1400" dirty="0" smtClean="0">
                <a:latin typeface="Times New Roman" pitchFamily="18" charset="0"/>
                <a:cs typeface="Times New Roman" pitchFamily="18" charset="0"/>
              </a:rPr>
              <a:t>Slide 24</a:t>
            </a:r>
            <a:endParaRPr lang="en-US" sz="1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ts val="3000"/>
              </a:lnSpc>
            </a:pPr>
            <a:r>
              <a:rPr lang="en-US" sz="3200" b="1" i="1" dirty="0" smtClean="0">
                <a:solidFill>
                  <a:srgbClr val="FF0000"/>
                </a:solidFill>
                <a:cs typeface="Times New Roman" pitchFamily="18" charset="0"/>
              </a:rPr>
              <a:t>USE CASES, HOME/INDOOR ENVIRONMENT (2)</a:t>
            </a:r>
            <a:endParaRPr lang="en-US" sz="3200" b="1" i="1" dirty="0">
              <a:solidFill>
                <a:srgbClr val="FF0000"/>
              </a:solidFill>
              <a:cs typeface="Times New Roman" pitchFamily="18" charset="0"/>
            </a:endParaRPr>
          </a:p>
        </p:txBody>
      </p:sp>
      <p:sp>
        <p:nvSpPr>
          <p:cNvPr id="3" name="Content Placeholder 2"/>
          <p:cNvSpPr>
            <a:spLocks noGrp="1"/>
          </p:cNvSpPr>
          <p:nvPr>
            <p:ph idx="1"/>
          </p:nvPr>
        </p:nvSpPr>
        <p:spPr>
          <a:xfrm>
            <a:off x="457200" y="1600200"/>
            <a:ext cx="8305800" cy="4648200"/>
          </a:xfrm>
        </p:spPr>
        <p:txBody>
          <a:bodyPr>
            <a:normAutofit fontScale="92500" lnSpcReduction="10000"/>
          </a:bodyPr>
          <a:lstStyle/>
          <a:p>
            <a:pPr marL="342900" lvl="1" indent="-342900">
              <a:buFont typeface="Arial" pitchFamily="34" charset="0"/>
              <a:buChar char="•"/>
            </a:pPr>
            <a:r>
              <a:rPr lang="en-US" sz="2000" dirty="0" smtClean="0">
                <a:latin typeface="Times New Roman" pitchFamily="18" charset="0"/>
                <a:cs typeface="Times New Roman" pitchFamily="18" charset="0"/>
              </a:rPr>
              <a:t>Mobile VOIP or wireless VOIP [2]: refer to following slides</a:t>
            </a:r>
          </a:p>
          <a:p>
            <a:pPr marL="342900" lvl="1" indent="-342900">
              <a:buFont typeface="Arial" pitchFamily="34" charset="0"/>
              <a:buChar char="•"/>
            </a:pPr>
            <a:r>
              <a:rPr lang="en-US" sz="2000" dirty="0" smtClean="0">
                <a:latin typeface="Times New Roman" pitchFamily="18" charset="0"/>
                <a:cs typeface="Times New Roman" pitchFamily="18" charset="0"/>
              </a:rPr>
              <a:t>Two way graphic remote control [2]: refer to following slides</a:t>
            </a:r>
          </a:p>
          <a:p>
            <a:pPr marL="342900" lvl="1" indent="-342900">
              <a:buFont typeface="Arial" pitchFamily="34" charset="0"/>
              <a:buChar char="•"/>
            </a:pPr>
            <a:r>
              <a:rPr lang="en-US" sz="2000" dirty="0" smtClean="0">
                <a:latin typeface="Times New Roman" pitchFamily="18" charset="0"/>
                <a:cs typeface="Times New Roman" pitchFamily="18" charset="0"/>
              </a:rPr>
              <a:t>Two way Conferencing and one way seminar[2]: refer to following slides</a:t>
            </a:r>
          </a:p>
          <a:p>
            <a:r>
              <a:rPr lang="en-US" sz="2000" dirty="0" smtClean="0">
                <a:latin typeface="Times New Roman" pitchFamily="18" charset="0"/>
                <a:cs typeface="Times New Roman" pitchFamily="18" charset="0"/>
              </a:rPr>
              <a:t>Multi Lingual Interpretation System: refer to following slides</a:t>
            </a:r>
          </a:p>
          <a:p>
            <a:pPr marL="342900" lvl="1" indent="-342900">
              <a:buFont typeface="Arial" pitchFamily="34" charset="0"/>
              <a:buChar char="•"/>
            </a:pPr>
            <a:r>
              <a:rPr lang="en-US" sz="2000" dirty="0" smtClean="0">
                <a:latin typeface="Times New Roman" pitchFamily="18" charset="0"/>
                <a:cs typeface="Times New Roman" pitchFamily="18" charset="0"/>
              </a:rPr>
              <a:t>Microphone [2]: secured</a:t>
            </a:r>
          </a:p>
          <a:p>
            <a:pPr marL="342900" lvl="1" indent="-342900">
              <a:buFont typeface="Arial" pitchFamily="34" charset="0"/>
              <a:buChar char="•"/>
            </a:pPr>
            <a:r>
              <a:rPr lang="en-US" sz="2000" dirty="0" smtClean="0">
                <a:latin typeface="Times New Roman" pitchFamily="18" charset="0"/>
                <a:cs typeface="Times New Roman" pitchFamily="18" charset="0"/>
              </a:rPr>
              <a:t>Stereo ear set [2]</a:t>
            </a:r>
          </a:p>
          <a:p>
            <a:pPr marL="342900" lvl="1" indent="-342900">
              <a:buFont typeface="Arial" pitchFamily="34" charset="0"/>
              <a:buChar char="•"/>
            </a:pPr>
            <a:r>
              <a:rPr lang="en-US" sz="2000" dirty="0" smtClean="0">
                <a:latin typeface="Times New Roman" pitchFamily="18" charset="0"/>
                <a:cs typeface="Times New Roman" pitchFamily="18" charset="0"/>
              </a:rPr>
              <a:t>TV/game headset [2]</a:t>
            </a:r>
          </a:p>
          <a:p>
            <a:pPr marL="342900" lvl="1" indent="-342900">
              <a:buFont typeface="Arial" pitchFamily="34" charset="0"/>
              <a:buChar char="•"/>
            </a:pPr>
            <a:r>
              <a:rPr lang="en-US" sz="2000" dirty="0" smtClean="0">
                <a:latin typeface="Times New Roman" pitchFamily="18" charset="0"/>
                <a:cs typeface="Times New Roman" pitchFamily="18" charset="0"/>
              </a:rPr>
              <a:t>Smarter Phone which support Group game</a:t>
            </a:r>
          </a:p>
          <a:p>
            <a:pPr marL="342900" lvl="1" indent="-342900">
              <a:buFont typeface="Arial" pitchFamily="34" charset="0"/>
              <a:buChar char="•"/>
            </a:pPr>
            <a:r>
              <a:rPr lang="en-US" sz="2000" dirty="0" smtClean="0">
                <a:latin typeface="Times New Roman" pitchFamily="18" charset="0"/>
                <a:cs typeface="Times New Roman" pitchFamily="18" charset="0"/>
              </a:rPr>
              <a:t>Mobile video [2]</a:t>
            </a:r>
          </a:p>
          <a:p>
            <a:pPr marL="342900" lvl="1" indent="-342900">
              <a:buFont typeface="Arial" pitchFamily="34" charset="0"/>
              <a:buChar char="•"/>
            </a:pPr>
            <a:r>
              <a:rPr lang="en-US" sz="2000" dirty="0" smtClean="0">
                <a:latin typeface="Times New Roman" pitchFamily="18" charset="0"/>
                <a:cs typeface="Times New Roman" pitchFamily="18" charset="0"/>
              </a:rPr>
              <a:t>x.1 channel audio [2]</a:t>
            </a:r>
          </a:p>
          <a:p>
            <a:pPr marL="342900" lvl="1" indent="-342900">
              <a:buFont typeface="Arial" pitchFamily="34" charset="0"/>
              <a:buChar char="•"/>
            </a:pPr>
            <a:r>
              <a:rPr lang="en-US" sz="2000" dirty="0" smtClean="0">
                <a:latin typeface="Times New Roman" pitchFamily="18" charset="0"/>
                <a:cs typeface="Times New Roman" pitchFamily="18" charset="0"/>
              </a:rPr>
              <a:t>Medical applications</a:t>
            </a:r>
          </a:p>
          <a:p>
            <a:pPr marL="742950" lvl="2" indent="-342900"/>
            <a:r>
              <a:rPr lang="en-US" sz="2000" dirty="0" smtClean="0">
                <a:latin typeface="Times New Roman" pitchFamily="18" charset="0"/>
                <a:cs typeface="Times New Roman" pitchFamily="18" charset="0"/>
              </a:rPr>
              <a:t>Hospital environment and Doctor’s office</a:t>
            </a:r>
          </a:p>
          <a:p>
            <a:pPr marL="342900" lvl="1" indent="-342900">
              <a:buFont typeface="Arial" pitchFamily="34" charset="0"/>
              <a:buChar char="•"/>
            </a:pPr>
            <a:r>
              <a:rPr lang="en-US" altLang="ko-KR" sz="2000" dirty="0" smtClean="0">
                <a:latin typeface="Times New Roman" pitchFamily="18" charset="0"/>
                <a:ea typeface="굴림" charset="-127"/>
                <a:cs typeface="Times New Roman" pitchFamily="18" charset="0"/>
              </a:rPr>
              <a:t>Customer management: restaurant, store, theater, and etc. [1]</a:t>
            </a:r>
          </a:p>
          <a:p>
            <a:pPr marL="342900" lvl="1" indent="-342900">
              <a:buFont typeface="Arial" pitchFamily="34" charset="0"/>
              <a:buChar char="•"/>
            </a:pPr>
            <a:r>
              <a:rPr lang="en-US" sz="2000" dirty="0" smtClean="0">
                <a:latin typeface="Times New Roman" pitchFamily="18" charset="0"/>
                <a:ea typeface="굴림" charset="-127"/>
                <a:cs typeface="Times New Roman" pitchFamily="18" charset="0"/>
              </a:rPr>
              <a:t>Public place broadcasting [2]</a:t>
            </a:r>
            <a:endParaRPr lang="en-US" sz="2000" dirty="0" smtClean="0">
              <a:latin typeface="Times New Roman" pitchFamily="18" charset="0"/>
              <a:cs typeface="Times New Roman" pitchFamily="18" charset="0"/>
            </a:endParaRPr>
          </a:p>
        </p:txBody>
      </p:sp>
      <p:sp>
        <p:nvSpPr>
          <p:cNvPr id="9" name="TextBox 8"/>
          <p:cNvSpPr txBox="1"/>
          <p:nvPr/>
        </p:nvSpPr>
        <p:spPr>
          <a:xfrm>
            <a:off x="4191000" y="6400800"/>
            <a:ext cx="777777" cy="307777"/>
          </a:xfrm>
          <a:prstGeom prst="rect">
            <a:avLst/>
          </a:prstGeom>
          <a:noFill/>
        </p:spPr>
        <p:txBody>
          <a:bodyPr wrap="none" rtlCol="0">
            <a:spAutoFit/>
          </a:bodyPr>
          <a:lstStyle/>
          <a:p>
            <a:r>
              <a:rPr lang="en-US" sz="1400" dirty="0" smtClean="0">
                <a:latin typeface="Times New Roman" pitchFamily="18" charset="0"/>
                <a:cs typeface="Times New Roman" pitchFamily="18" charset="0"/>
              </a:rPr>
              <a:t>Slide 25</a:t>
            </a:r>
            <a:endParaRPr lang="en-US" sz="1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ts val="3000"/>
              </a:lnSpc>
            </a:pPr>
            <a:r>
              <a:rPr lang="en-US" sz="3200" b="1" i="1" dirty="0" smtClean="0">
                <a:solidFill>
                  <a:srgbClr val="FF0000"/>
                </a:solidFill>
                <a:cs typeface="Times New Roman" pitchFamily="18" charset="0"/>
              </a:rPr>
              <a:t>USE CASES, HOME/INDOOR ENVIRONMENT (3)</a:t>
            </a:r>
            <a:endParaRPr lang="en-US" sz="3200" b="1" i="1" dirty="0">
              <a:solidFill>
                <a:srgbClr val="FF0000"/>
              </a:solidFill>
              <a:cs typeface="Times New Roman" pitchFamily="18" charset="0"/>
            </a:endParaRPr>
          </a:p>
        </p:txBody>
      </p:sp>
      <p:sp>
        <p:nvSpPr>
          <p:cNvPr id="3" name="Content Placeholder 2"/>
          <p:cNvSpPr>
            <a:spLocks noGrp="1"/>
          </p:cNvSpPr>
          <p:nvPr>
            <p:ph idx="1"/>
          </p:nvPr>
        </p:nvSpPr>
        <p:spPr>
          <a:xfrm>
            <a:off x="457200" y="1600200"/>
            <a:ext cx="8305800" cy="4800600"/>
          </a:xfrm>
        </p:spPr>
        <p:txBody>
          <a:bodyPr>
            <a:normAutofit/>
          </a:bodyPr>
          <a:lstStyle/>
          <a:p>
            <a:pPr marL="342900" lvl="1" indent="-342900">
              <a:buFont typeface="Arial" pitchFamily="34" charset="0"/>
              <a:buChar char="•"/>
            </a:pPr>
            <a:r>
              <a:rPr lang="en-US" sz="2000" dirty="0" smtClean="0">
                <a:latin typeface="Times New Roman" pitchFamily="18" charset="0"/>
                <a:cs typeface="Times New Roman" pitchFamily="18" charset="0"/>
              </a:rPr>
              <a:t>Data transfer to picture frame</a:t>
            </a:r>
          </a:p>
          <a:p>
            <a:pPr marL="342900" lvl="1" indent="-342900">
              <a:buFont typeface="Arial" pitchFamily="34" charset="0"/>
              <a:buChar char="•"/>
            </a:pPr>
            <a:r>
              <a:rPr lang="en-US" altLang="ko-KR" sz="2000" dirty="0" smtClean="0">
                <a:latin typeface="Times New Roman" pitchFamily="18" charset="0"/>
                <a:ea typeface="굴림" pitchFamily="50" charset="-127"/>
                <a:cs typeface="Times New Roman" pitchFamily="18" charset="0"/>
              </a:rPr>
              <a:t>Food selection and cooking method are configured automatically and properly</a:t>
            </a:r>
          </a:p>
          <a:p>
            <a:pPr marL="342900" lvl="1" indent="-342900">
              <a:buFont typeface="Arial" pitchFamily="34" charset="0"/>
              <a:buChar char="•"/>
            </a:pPr>
            <a:r>
              <a:rPr lang="en-US" sz="2000" dirty="0" smtClean="0">
                <a:latin typeface="Times New Roman" pitchFamily="18" charset="0"/>
                <a:cs typeface="Times New Roman" pitchFamily="18" charset="0"/>
              </a:rPr>
              <a:t>Broadcasting with interactive communications [9]</a:t>
            </a:r>
          </a:p>
          <a:p>
            <a:pPr marL="342900" lvl="1" indent="-342900">
              <a:buFont typeface="Arial" pitchFamily="34" charset="0"/>
              <a:buChar char="•"/>
            </a:pPr>
            <a:r>
              <a:rPr lang="en-US" altLang="ko-KR" sz="2000" dirty="0" smtClean="0">
                <a:latin typeface="Times New Roman" pitchFamily="18" charset="0"/>
                <a:ea typeface="굴림" charset="-127"/>
                <a:cs typeface="Times New Roman" pitchFamily="18" charset="0"/>
              </a:rPr>
              <a:t>Personal media [9]</a:t>
            </a:r>
          </a:p>
          <a:p>
            <a:pPr marL="342900" lvl="1" indent="-342900">
              <a:buFont typeface="Arial" pitchFamily="34" charset="0"/>
              <a:buChar char="•"/>
            </a:pPr>
            <a:r>
              <a:rPr lang="en-US" sz="2000" dirty="0" smtClean="0">
                <a:latin typeface="Times New Roman" pitchFamily="18" charset="0"/>
                <a:cs typeface="Times New Roman" pitchFamily="18" charset="0"/>
              </a:rPr>
              <a:t>M2M (Sensor network) [9]</a:t>
            </a:r>
          </a:p>
          <a:p>
            <a:r>
              <a:rPr lang="en-US" sz="2000" dirty="0" smtClean="0">
                <a:latin typeface="Times New Roman" pitchFamily="18" charset="0"/>
                <a:cs typeface="Times New Roman" pitchFamily="18" charset="0"/>
              </a:rPr>
              <a:t>Group games [9]: </a:t>
            </a:r>
          </a:p>
          <a:p>
            <a:pPr lvl="1"/>
            <a:r>
              <a:rPr lang="en-US" sz="1800" dirty="0" smtClean="0">
                <a:latin typeface="Times New Roman" pitchFamily="18" charset="0"/>
                <a:cs typeface="Times New Roman" pitchFamily="18" charset="0"/>
              </a:rPr>
              <a:t>Latency: &lt; 16ms, Wired Voice quality, Channel capacity: Concurrent active channels</a:t>
            </a:r>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Wireless audio [9]: Cordless microphones, headset, wireless speakers, distributed speakers</a:t>
            </a:r>
          </a:p>
          <a:p>
            <a:pPr lvl="1"/>
            <a:r>
              <a:rPr lang="en-US" sz="1800" dirty="0" smtClean="0">
                <a:latin typeface="Times New Roman" pitchFamily="18" charset="0"/>
                <a:cs typeface="Times New Roman" pitchFamily="18" charset="0"/>
              </a:rPr>
              <a:t>Latency: &lt; 16ms, Data rate: &lt; 2M bps, Channel capacity: Concurrent active channels</a:t>
            </a:r>
          </a:p>
        </p:txBody>
      </p:sp>
      <p:sp>
        <p:nvSpPr>
          <p:cNvPr id="9" name="TextBox 8"/>
          <p:cNvSpPr txBox="1"/>
          <p:nvPr/>
        </p:nvSpPr>
        <p:spPr>
          <a:xfrm>
            <a:off x="4191000" y="6400800"/>
            <a:ext cx="777777" cy="307777"/>
          </a:xfrm>
          <a:prstGeom prst="rect">
            <a:avLst/>
          </a:prstGeom>
          <a:noFill/>
        </p:spPr>
        <p:txBody>
          <a:bodyPr wrap="none" rtlCol="0">
            <a:spAutoFit/>
          </a:bodyPr>
          <a:lstStyle/>
          <a:p>
            <a:r>
              <a:rPr lang="en-US" sz="1400" dirty="0" smtClean="0">
                <a:latin typeface="Times New Roman" pitchFamily="18" charset="0"/>
                <a:cs typeface="Times New Roman" pitchFamily="18" charset="0"/>
              </a:rPr>
              <a:t>Slide 26</a:t>
            </a:r>
            <a:endParaRPr lang="en-US" sz="1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ts val="3000"/>
              </a:lnSpc>
            </a:pPr>
            <a:r>
              <a:rPr lang="en-US" sz="3200" b="1" i="1" dirty="0" smtClean="0">
                <a:solidFill>
                  <a:srgbClr val="FF0000"/>
                </a:solidFill>
                <a:cs typeface="Times New Roman" pitchFamily="18" charset="0"/>
              </a:rPr>
              <a:t>USE CASES, HOME/INDOOR ENVIRONMENT (4)</a:t>
            </a:r>
            <a:endParaRPr lang="en-US" sz="3200" b="1" i="1" dirty="0">
              <a:solidFill>
                <a:srgbClr val="FF0000"/>
              </a:solidFill>
              <a:cs typeface="Times New Roman" pitchFamily="18" charset="0"/>
            </a:endParaRPr>
          </a:p>
        </p:txBody>
      </p:sp>
      <p:sp>
        <p:nvSpPr>
          <p:cNvPr id="9" name="TextBox 8"/>
          <p:cNvSpPr txBox="1"/>
          <p:nvPr/>
        </p:nvSpPr>
        <p:spPr>
          <a:xfrm>
            <a:off x="4191000" y="6400800"/>
            <a:ext cx="777777" cy="307777"/>
          </a:xfrm>
          <a:prstGeom prst="rect">
            <a:avLst/>
          </a:prstGeom>
          <a:noFill/>
        </p:spPr>
        <p:txBody>
          <a:bodyPr wrap="none" rtlCol="0">
            <a:spAutoFit/>
          </a:bodyPr>
          <a:lstStyle/>
          <a:p>
            <a:r>
              <a:rPr lang="en-US" sz="1400" dirty="0" smtClean="0">
                <a:latin typeface="Times New Roman" pitchFamily="18" charset="0"/>
                <a:cs typeface="Times New Roman" pitchFamily="18" charset="0"/>
              </a:rPr>
              <a:t>Slide 27</a:t>
            </a:r>
            <a:endParaRPr lang="en-US" sz="1400" dirty="0">
              <a:latin typeface="Times New Roman" pitchFamily="18" charset="0"/>
              <a:cs typeface="Times New Roman" pitchFamily="18" charset="0"/>
            </a:endParaRPr>
          </a:p>
        </p:txBody>
      </p:sp>
      <p:pic>
        <p:nvPicPr>
          <p:cNvPr id="169986" name="Picture 2"/>
          <p:cNvPicPr>
            <a:picLocks noChangeAspect="1" noChangeArrowheads="1"/>
          </p:cNvPicPr>
          <p:nvPr/>
        </p:nvPicPr>
        <p:blipFill>
          <a:blip r:embed="rId3" cstate="print"/>
          <a:srcRect/>
          <a:stretch>
            <a:fillRect/>
          </a:stretch>
        </p:blipFill>
        <p:spPr bwMode="auto">
          <a:xfrm>
            <a:off x="457200" y="1981200"/>
            <a:ext cx="8305800" cy="4200525"/>
          </a:xfrm>
          <a:prstGeom prst="rect">
            <a:avLst/>
          </a:prstGeom>
          <a:noFill/>
          <a:ln w="9525">
            <a:noFill/>
            <a:miter lim="800000"/>
            <a:headEnd/>
            <a:tailEnd/>
          </a:ln>
        </p:spPr>
      </p:pic>
      <p:sp>
        <p:nvSpPr>
          <p:cNvPr id="8" name="TextBox 7"/>
          <p:cNvSpPr txBox="1"/>
          <p:nvPr/>
        </p:nvSpPr>
        <p:spPr>
          <a:xfrm>
            <a:off x="533400" y="1524000"/>
            <a:ext cx="5450018" cy="400110"/>
          </a:xfrm>
          <a:prstGeom prst="rect">
            <a:avLst/>
          </a:prstGeom>
          <a:solidFill>
            <a:schemeClr val="accent3">
              <a:lumMod val="40000"/>
              <a:lumOff val="60000"/>
            </a:schemeClr>
          </a:solidFill>
        </p:spPr>
        <p:txBody>
          <a:bodyPr wrap="none" rtlCol="0">
            <a:spAutoFit/>
          </a:bodyPr>
          <a:lstStyle/>
          <a:p>
            <a:pPr marL="342900" lvl="1" indent="-342900"/>
            <a:r>
              <a:rPr lang="en-US" sz="2000" b="1" dirty="0" smtClean="0">
                <a:solidFill>
                  <a:srgbClr val="0070C0"/>
                </a:solidFill>
              </a:rPr>
              <a:t>Broadcasting with interactive communications </a:t>
            </a:r>
            <a:r>
              <a:rPr lang="en-US" sz="2000" dirty="0" smtClean="0"/>
              <a:t>[9]</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ts val="3000"/>
              </a:lnSpc>
            </a:pPr>
            <a:r>
              <a:rPr lang="en-US" sz="3200" b="1" i="1" dirty="0" smtClean="0">
                <a:solidFill>
                  <a:srgbClr val="FF0000"/>
                </a:solidFill>
                <a:cs typeface="Times New Roman" pitchFamily="18" charset="0"/>
              </a:rPr>
              <a:t>USE CASES, HOME/INDOOR ENVIRONMENT (5)</a:t>
            </a:r>
            <a:endParaRPr lang="en-US" sz="3200" b="1" i="1" dirty="0">
              <a:solidFill>
                <a:srgbClr val="FF0000"/>
              </a:solidFill>
              <a:cs typeface="Times New Roman" pitchFamily="18" charset="0"/>
            </a:endParaRPr>
          </a:p>
        </p:txBody>
      </p:sp>
      <p:sp>
        <p:nvSpPr>
          <p:cNvPr id="9" name="TextBox 8"/>
          <p:cNvSpPr txBox="1"/>
          <p:nvPr/>
        </p:nvSpPr>
        <p:spPr>
          <a:xfrm>
            <a:off x="4191000" y="6400800"/>
            <a:ext cx="777777" cy="307777"/>
          </a:xfrm>
          <a:prstGeom prst="rect">
            <a:avLst/>
          </a:prstGeom>
          <a:noFill/>
        </p:spPr>
        <p:txBody>
          <a:bodyPr wrap="none" rtlCol="0">
            <a:spAutoFit/>
          </a:bodyPr>
          <a:lstStyle/>
          <a:p>
            <a:r>
              <a:rPr lang="en-US" sz="1400" dirty="0" smtClean="0">
                <a:latin typeface="Times New Roman" pitchFamily="18" charset="0"/>
                <a:cs typeface="Times New Roman" pitchFamily="18" charset="0"/>
              </a:rPr>
              <a:t>Slide 28</a:t>
            </a:r>
            <a:endParaRPr lang="en-US" sz="1400" dirty="0">
              <a:latin typeface="Times New Roman" pitchFamily="18" charset="0"/>
              <a:cs typeface="Times New Roman" pitchFamily="18" charset="0"/>
            </a:endParaRPr>
          </a:p>
        </p:txBody>
      </p:sp>
      <p:pic>
        <p:nvPicPr>
          <p:cNvPr id="124930" name="Picture 2"/>
          <p:cNvPicPr>
            <a:picLocks noChangeAspect="1" noChangeArrowheads="1"/>
          </p:cNvPicPr>
          <p:nvPr/>
        </p:nvPicPr>
        <p:blipFill>
          <a:blip r:embed="rId3" cstate="print"/>
          <a:srcRect/>
          <a:stretch>
            <a:fillRect/>
          </a:stretch>
        </p:blipFill>
        <p:spPr bwMode="auto">
          <a:xfrm>
            <a:off x="609600" y="2209800"/>
            <a:ext cx="7924800" cy="3867150"/>
          </a:xfrm>
          <a:prstGeom prst="rect">
            <a:avLst/>
          </a:prstGeom>
          <a:noFill/>
          <a:ln w="9525">
            <a:noFill/>
            <a:miter lim="800000"/>
            <a:headEnd/>
            <a:tailEnd/>
          </a:ln>
        </p:spPr>
      </p:pic>
      <p:sp>
        <p:nvSpPr>
          <p:cNvPr id="7" name="TextBox 6"/>
          <p:cNvSpPr txBox="1"/>
          <p:nvPr/>
        </p:nvSpPr>
        <p:spPr>
          <a:xfrm>
            <a:off x="533400" y="1600200"/>
            <a:ext cx="3691588" cy="400110"/>
          </a:xfrm>
          <a:prstGeom prst="rect">
            <a:avLst/>
          </a:prstGeom>
          <a:solidFill>
            <a:schemeClr val="accent3">
              <a:lumMod val="40000"/>
              <a:lumOff val="60000"/>
            </a:schemeClr>
          </a:solidFill>
        </p:spPr>
        <p:txBody>
          <a:bodyPr wrap="none" rtlCol="0">
            <a:spAutoFit/>
          </a:bodyPr>
          <a:lstStyle/>
          <a:p>
            <a:r>
              <a:rPr lang="en-US" sz="2000" b="1" dirty="0" smtClean="0">
                <a:solidFill>
                  <a:srgbClr val="0070C0"/>
                </a:solidFill>
              </a:rPr>
              <a:t>Wireless Conferencing System </a:t>
            </a:r>
            <a:r>
              <a:rPr lang="en-US" dirty="0" smtClean="0"/>
              <a:t>[4]</a:t>
            </a:r>
            <a:endParaRPr lang="en-US" dirty="0"/>
          </a:p>
        </p:txBody>
      </p:sp>
      <p:sp>
        <p:nvSpPr>
          <p:cNvPr id="10" name="TextBox 9"/>
          <p:cNvSpPr txBox="1"/>
          <p:nvPr/>
        </p:nvSpPr>
        <p:spPr>
          <a:xfrm>
            <a:off x="2590800" y="5943600"/>
            <a:ext cx="4971939" cy="338554"/>
          </a:xfrm>
          <a:prstGeom prst="rect">
            <a:avLst/>
          </a:prstGeom>
          <a:noFill/>
        </p:spPr>
        <p:txBody>
          <a:bodyPr wrap="none" rtlCol="0">
            <a:spAutoFit/>
          </a:bodyPr>
          <a:lstStyle/>
          <a:p>
            <a:r>
              <a:rPr lang="en-US" sz="1600" b="1" dirty="0" smtClean="0"/>
              <a:t>: for bilingual translation or separation of voice and data</a:t>
            </a:r>
            <a:endParaRPr lang="en-US" sz="1600" b="1"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ts val="3000"/>
              </a:lnSpc>
            </a:pPr>
            <a:r>
              <a:rPr lang="en-US" sz="3200" b="1" i="1" dirty="0" smtClean="0">
                <a:solidFill>
                  <a:srgbClr val="FF0000"/>
                </a:solidFill>
                <a:cs typeface="Times New Roman" pitchFamily="18" charset="0"/>
              </a:rPr>
              <a:t>USE CASES, HOME/INDOOR ENVIRONMENT (6)</a:t>
            </a:r>
            <a:endParaRPr lang="en-US" sz="3200" b="1" i="1" dirty="0">
              <a:solidFill>
                <a:srgbClr val="FF0000"/>
              </a:solidFill>
              <a:cs typeface="Times New Roman" pitchFamily="18" charset="0"/>
            </a:endParaRPr>
          </a:p>
        </p:txBody>
      </p:sp>
      <p:sp>
        <p:nvSpPr>
          <p:cNvPr id="9" name="TextBox 8"/>
          <p:cNvSpPr txBox="1"/>
          <p:nvPr/>
        </p:nvSpPr>
        <p:spPr>
          <a:xfrm>
            <a:off x="4191000" y="6400800"/>
            <a:ext cx="777777" cy="307777"/>
          </a:xfrm>
          <a:prstGeom prst="rect">
            <a:avLst/>
          </a:prstGeom>
          <a:noFill/>
        </p:spPr>
        <p:txBody>
          <a:bodyPr wrap="none" rtlCol="0">
            <a:spAutoFit/>
          </a:bodyPr>
          <a:lstStyle/>
          <a:p>
            <a:r>
              <a:rPr lang="en-US" sz="1400" dirty="0" smtClean="0">
                <a:latin typeface="Times New Roman" pitchFamily="18" charset="0"/>
                <a:cs typeface="Times New Roman" pitchFamily="18" charset="0"/>
              </a:rPr>
              <a:t>Slide 29</a:t>
            </a:r>
            <a:endParaRPr lang="en-US" sz="1400" dirty="0">
              <a:latin typeface="Times New Roman" pitchFamily="18" charset="0"/>
              <a:cs typeface="Times New Roman" pitchFamily="18" charset="0"/>
            </a:endParaRPr>
          </a:p>
        </p:txBody>
      </p:sp>
      <p:sp>
        <p:nvSpPr>
          <p:cNvPr id="7" name="TextBox 6"/>
          <p:cNvSpPr txBox="1"/>
          <p:nvPr/>
        </p:nvSpPr>
        <p:spPr>
          <a:xfrm>
            <a:off x="533400" y="1524000"/>
            <a:ext cx="3487943" cy="400110"/>
          </a:xfrm>
          <a:prstGeom prst="rect">
            <a:avLst/>
          </a:prstGeom>
          <a:solidFill>
            <a:schemeClr val="accent3">
              <a:lumMod val="40000"/>
              <a:lumOff val="60000"/>
            </a:schemeClr>
          </a:solidFill>
        </p:spPr>
        <p:txBody>
          <a:bodyPr wrap="none" rtlCol="0">
            <a:spAutoFit/>
          </a:bodyPr>
          <a:lstStyle/>
          <a:p>
            <a:r>
              <a:rPr lang="en-US" sz="2000" b="1" dirty="0" smtClean="0">
                <a:solidFill>
                  <a:srgbClr val="0070C0"/>
                </a:solidFill>
              </a:rPr>
              <a:t>Portable Conference Master </a:t>
            </a:r>
            <a:r>
              <a:rPr lang="en-US" dirty="0" smtClean="0"/>
              <a:t>[4]</a:t>
            </a:r>
            <a:endParaRPr lang="en-US" dirty="0"/>
          </a:p>
        </p:txBody>
      </p:sp>
      <p:pic>
        <p:nvPicPr>
          <p:cNvPr id="125954" name="Picture 2"/>
          <p:cNvPicPr>
            <a:picLocks noChangeAspect="1" noChangeArrowheads="1"/>
          </p:cNvPicPr>
          <p:nvPr/>
        </p:nvPicPr>
        <p:blipFill>
          <a:blip r:embed="rId3" cstate="print"/>
          <a:srcRect/>
          <a:stretch>
            <a:fillRect/>
          </a:stretch>
        </p:blipFill>
        <p:spPr bwMode="auto">
          <a:xfrm>
            <a:off x="7315200" y="1600200"/>
            <a:ext cx="1028700" cy="1533525"/>
          </a:xfrm>
          <a:prstGeom prst="rect">
            <a:avLst/>
          </a:prstGeom>
          <a:noFill/>
          <a:ln w="9525">
            <a:noFill/>
            <a:miter lim="800000"/>
            <a:headEnd/>
            <a:tailEnd/>
          </a:ln>
        </p:spPr>
      </p:pic>
      <p:pic>
        <p:nvPicPr>
          <p:cNvPr id="125955" name="Picture 3"/>
          <p:cNvPicPr>
            <a:picLocks noChangeAspect="1" noChangeArrowheads="1"/>
          </p:cNvPicPr>
          <p:nvPr/>
        </p:nvPicPr>
        <p:blipFill>
          <a:blip r:embed="rId4" cstate="print"/>
          <a:srcRect/>
          <a:stretch>
            <a:fillRect/>
          </a:stretch>
        </p:blipFill>
        <p:spPr bwMode="auto">
          <a:xfrm>
            <a:off x="5562600" y="3221319"/>
            <a:ext cx="2962276" cy="2846107"/>
          </a:xfrm>
          <a:prstGeom prst="rect">
            <a:avLst/>
          </a:prstGeom>
          <a:noFill/>
          <a:ln w="9525">
            <a:noFill/>
            <a:miter lim="800000"/>
            <a:headEnd/>
            <a:tailEnd/>
          </a:ln>
        </p:spPr>
      </p:pic>
      <p:sp>
        <p:nvSpPr>
          <p:cNvPr id="10" name="Rectangle 9"/>
          <p:cNvSpPr/>
          <p:nvPr/>
        </p:nvSpPr>
        <p:spPr>
          <a:xfrm>
            <a:off x="762000" y="1981200"/>
            <a:ext cx="5029200" cy="4031873"/>
          </a:xfrm>
          <a:prstGeom prst="rect">
            <a:avLst/>
          </a:prstGeom>
        </p:spPr>
        <p:txBody>
          <a:bodyPr wrap="square">
            <a:spAutoFit/>
          </a:bodyPr>
          <a:lstStyle/>
          <a:p>
            <a:r>
              <a:rPr lang="en-US" sz="2000" b="1" dirty="0" smtClean="0">
                <a:latin typeface="Times New Roman" pitchFamily="18" charset="0"/>
                <a:cs typeface="Times New Roman" pitchFamily="18" charset="0"/>
              </a:rPr>
              <a:t>Features: </a:t>
            </a:r>
            <a:r>
              <a:rPr lang="en-US" sz="2000" b="1" dirty="0" smtClean="0">
                <a:solidFill>
                  <a:srgbClr val="FF0000"/>
                </a:solidFill>
                <a:latin typeface="Times New Roman" pitchFamily="18" charset="0"/>
                <a:cs typeface="Times New Roman" pitchFamily="18" charset="0"/>
              </a:rPr>
              <a:t>simultaneous two channel broadcast &amp; two channel receive</a:t>
            </a:r>
          </a:p>
          <a:p>
            <a:r>
              <a:rPr lang="en-US" dirty="0" smtClean="0">
                <a:latin typeface="Times New Roman" pitchFamily="18" charset="0"/>
                <a:cs typeface="Times New Roman" pitchFamily="18" charset="0"/>
              </a:rPr>
              <a:t>-  Wireless Conference</a:t>
            </a:r>
          </a:p>
          <a:p>
            <a:r>
              <a:rPr lang="en-US" dirty="0" smtClean="0">
                <a:latin typeface="Times New Roman" pitchFamily="18" charset="0"/>
                <a:cs typeface="Times New Roman" pitchFamily="18" charset="0"/>
              </a:rPr>
              <a:t>-  2 Talkers Simultaneously</a:t>
            </a:r>
          </a:p>
          <a:p>
            <a:r>
              <a:rPr lang="en-US" dirty="0" smtClean="0">
                <a:latin typeface="Times New Roman" pitchFamily="18" charset="0"/>
                <a:cs typeface="Times New Roman" pitchFamily="18" charset="0"/>
              </a:rPr>
              <a:t>-  Electric Voting (99 persons)</a:t>
            </a:r>
          </a:p>
          <a:p>
            <a:r>
              <a:rPr lang="en-US" dirty="0" smtClean="0">
                <a:latin typeface="Times New Roman" pitchFamily="18" charset="0"/>
                <a:cs typeface="Times New Roman" pitchFamily="18" charset="0"/>
              </a:rPr>
              <a:t>-  Talking time limit: Quit the Talking Device</a:t>
            </a:r>
          </a:p>
          <a:p>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  Red &amp; Green Ch Broadcasting</a:t>
            </a:r>
          </a:p>
          <a:p>
            <a:r>
              <a:rPr lang="en-US" dirty="0" smtClean="0">
                <a:latin typeface="Times New Roman" pitchFamily="18" charset="0"/>
                <a:cs typeface="Times New Roman" pitchFamily="18" charset="0"/>
              </a:rPr>
              <a:t>•  Every PCM receives Red &amp; Green Ch together.</a:t>
            </a:r>
          </a:p>
          <a:p>
            <a:r>
              <a:rPr lang="en-US" dirty="0" smtClean="0">
                <a:latin typeface="Times New Roman" pitchFamily="18" charset="0"/>
                <a:cs typeface="Times New Roman" pitchFamily="18" charset="0"/>
              </a:rPr>
              <a:t>•  Chairman broadcast Red Ch.</a:t>
            </a:r>
          </a:p>
          <a:p>
            <a:r>
              <a:rPr lang="en-US" dirty="0" smtClean="0">
                <a:latin typeface="Times New Roman" pitchFamily="18" charset="0"/>
                <a:cs typeface="Times New Roman" pitchFamily="18" charset="0"/>
              </a:rPr>
              <a:t>•  Every PCM share Green Ch for </a:t>
            </a:r>
            <a:r>
              <a:rPr lang="en-US" dirty="0" err="1" smtClean="0">
                <a:latin typeface="Times New Roman" pitchFamily="18" charset="0"/>
                <a:cs typeface="Times New Roman" pitchFamily="18" charset="0"/>
              </a:rPr>
              <a:t>Tx</a:t>
            </a:r>
            <a:r>
              <a:rPr lang="en-US" dirty="0" smtClean="0">
                <a:latin typeface="Times New Roman" pitchFamily="18" charset="0"/>
                <a:cs typeface="Times New Roman" pitchFamily="18" charset="0"/>
              </a:rPr>
              <a:t>.</a:t>
            </a:r>
          </a:p>
          <a:p>
            <a:r>
              <a:rPr lang="en-US" dirty="0" smtClean="0">
                <a:latin typeface="Times New Roman" pitchFamily="18" charset="0"/>
                <a:cs typeface="Times New Roman" pitchFamily="18" charset="0"/>
              </a:rPr>
              <a:t>•  If chairman quit Red Ch, o</a:t>
            </a:r>
            <a:r>
              <a:rPr lang="pt-BR" dirty="0" smtClean="0">
                <a:latin typeface="Times New Roman" pitchFamily="18" charset="0"/>
                <a:cs typeface="Times New Roman" pitchFamily="18" charset="0"/>
              </a:rPr>
              <a:t>ther PCM shares Red Ch too.</a:t>
            </a:r>
          </a:p>
          <a:p>
            <a:pPr>
              <a:buFont typeface="Arial" pitchFamily="34" charset="0"/>
              <a:buChar char="•"/>
            </a:pPr>
            <a:r>
              <a:rPr lang="pt-BR" dirty="0" smtClean="0">
                <a:latin typeface="Times New Roman" pitchFamily="18" charset="0"/>
                <a:cs typeface="Times New Roman" pitchFamily="18" charset="0"/>
              </a:rPr>
              <a:t>  Closed group talking/broadcasting optional</a:t>
            </a:r>
            <a:endParaRPr lang="en-US" dirty="0">
              <a:latin typeface="Times New Roman" pitchFamily="18" charset="0"/>
              <a:cs typeface="Times New Roman" pitchFamily="18" charset="0"/>
            </a:endParaRPr>
          </a:p>
        </p:txBody>
      </p:sp>
      <p:pic>
        <p:nvPicPr>
          <p:cNvPr id="8" name="Picture 6"/>
          <p:cNvPicPr>
            <a:picLocks noChangeAspect="1" noChangeArrowheads="1"/>
          </p:cNvPicPr>
          <p:nvPr/>
        </p:nvPicPr>
        <p:blipFill>
          <a:blip r:embed="rId5" cstate="print"/>
          <a:srcRect/>
          <a:stretch>
            <a:fillRect/>
          </a:stretch>
        </p:blipFill>
        <p:spPr bwMode="auto">
          <a:xfrm>
            <a:off x="7382106" y="1676400"/>
            <a:ext cx="847494" cy="1447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solidFill>
                  <a:srgbClr val="FF0000"/>
                </a:solidFill>
                <a:latin typeface="Times New Roman" pitchFamily="18" charset="0"/>
                <a:cs typeface="Times New Roman" pitchFamily="18" charset="0"/>
              </a:rPr>
              <a:t>Introduction</a:t>
            </a:r>
            <a:endParaRPr lang="en-US" b="1" dirty="0">
              <a:solidFill>
                <a:srgbClr val="FF0000"/>
              </a:solidFill>
              <a:latin typeface="Times New Roman" pitchFamily="18" charset="0"/>
              <a:cs typeface="Times New Roman" pitchFamily="18" charset="0"/>
            </a:endParaRPr>
          </a:p>
        </p:txBody>
      </p:sp>
      <p:sp>
        <p:nvSpPr>
          <p:cNvPr id="4" name="Subtitle 3"/>
          <p:cNvSpPr>
            <a:spLocks noGrp="1"/>
          </p:cNvSpPr>
          <p:nvPr>
            <p:ph type="subTitle" idx="1"/>
          </p:nvPr>
        </p:nvSpPr>
        <p:spPr/>
        <p:txBody>
          <a:bodyPr/>
          <a:lstStyle/>
          <a:p>
            <a:endParaRPr lang="en-US" b="1"/>
          </a:p>
        </p:txBody>
      </p:sp>
      <p:sp>
        <p:nvSpPr>
          <p:cNvPr id="5" name="TextBox 4"/>
          <p:cNvSpPr txBox="1"/>
          <p:nvPr/>
        </p:nvSpPr>
        <p:spPr>
          <a:xfrm>
            <a:off x="4191000" y="6400800"/>
            <a:ext cx="688009" cy="307777"/>
          </a:xfrm>
          <a:prstGeom prst="rect">
            <a:avLst/>
          </a:prstGeom>
          <a:noFill/>
        </p:spPr>
        <p:txBody>
          <a:bodyPr wrap="none" rtlCol="0">
            <a:spAutoFit/>
          </a:bodyPr>
          <a:lstStyle/>
          <a:p>
            <a:r>
              <a:rPr lang="en-US" sz="1400" dirty="0" smtClean="0">
                <a:latin typeface="Times New Roman" pitchFamily="18" charset="0"/>
                <a:cs typeface="Times New Roman" pitchFamily="18" charset="0"/>
              </a:rPr>
              <a:t>Slide 3</a:t>
            </a:r>
            <a:endParaRPr lang="en-US" sz="1400" dirty="0">
              <a:latin typeface="Times New Roman" pitchFamily="18" charset="0"/>
              <a:cs typeface="Times New Roman" pitchFamily="18"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ts val="3000"/>
              </a:lnSpc>
            </a:pPr>
            <a:r>
              <a:rPr lang="en-US" sz="3200" b="1" i="1" dirty="0" smtClean="0">
                <a:solidFill>
                  <a:srgbClr val="FF0000"/>
                </a:solidFill>
                <a:cs typeface="Times New Roman" pitchFamily="18" charset="0"/>
              </a:rPr>
              <a:t>USE CASES, HOME/INDOOR ENVIRONMENT (7)</a:t>
            </a:r>
            <a:endParaRPr lang="en-US" sz="3200" b="1" i="1" dirty="0">
              <a:solidFill>
                <a:srgbClr val="FF0000"/>
              </a:solidFill>
              <a:cs typeface="Times New Roman" pitchFamily="18" charset="0"/>
            </a:endParaRPr>
          </a:p>
        </p:txBody>
      </p:sp>
      <p:sp>
        <p:nvSpPr>
          <p:cNvPr id="9" name="TextBox 8"/>
          <p:cNvSpPr txBox="1"/>
          <p:nvPr/>
        </p:nvSpPr>
        <p:spPr>
          <a:xfrm>
            <a:off x="4191000" y="6400800"/>
            <a:ext cx="777777" cy="307777"/>
          </a:xfrm>
          <a:prstGeom prst="rect">
            <a:avLst/>
          </a:prstGeom>
          <a:noFill/>
        </p:spPr>
        <p:txBody>
          <a:bodyPr wrap="none" rtlCol="0">
            <a:spAutoFit/>
          </a:bodyPr>
          <a:lstStyle/>
          <a:p>
            <a:r>
              <a:rPr lang="en-US" sz="1400" dirty="0" smtClean="0">
                <a:latin typeface="Times New Roman" pitchFamily="18" charset="0"/>
                <a:cs typeface="Times New Roman" pitchFamily="18" charset="0"/>
              </a:rPr>
              <a:t>Slide 30</a:t>
            </a:r>
            <a:endParaRPr lang="en-US" sz="1400" dirty="0">
              <a:latin typeface="Times New Roman" pitchFamily="18" charset="0"/>
              <a:cs typeface="Times New Roman" pitchFamily="18" charset="0"/>
            </a:endParaRPr>
          </a:p>
        </p:txBody>
      </p:sp>
      <p:sp>
        <p:nvSpPr>
          <p:cNvPr id="7" name="TextBox 6"/>
          <p:cNvSpPr txBox="1"/>
          <p:nvPr/>
        </p:nvSpPr>
        <p:spPr>
          <a:xfrm>
            <a:off x="533400" y="1371600"/>
            <a:ext cx="6870599" cy="400110"/>
          </a:xfrm>
          <a:prstGeom prst="rect">
            <a:avLst/>
          </a:prstGeom>
          <a:solidFill>
            <a:schemeClr val="accent3">
              <a:lumMod val="40000"/>
              <a:lumOff val="60000"/>
            </a:schemeClr>
          </a:solidFill>
        </p:spPr>
        <p:txBody>
          <a:bodyPr wrap="none" rtlCol="0">
            <a:spAutoFit/>
          </a:bodyPr>
          <a:lstStyle/>
          <a:p>
            <a:r>
              <a:rPr lang="en-US" sz="2000" b="1" dirty="0" smtClean="0">
                <a:solidFill>
                  <a:srgbClr val="0070C0"/>
                </a:solidFill>
              </a:rPr>
              <a:t>Multi Lingual Interpretation System </a:t>
            </a:r>
            <a:r>
              <a:rPr lang="en-US" dirty="0" smtClean="0"/>
              <a:t>[4] </a:t>
            </a:r>
            <a:r>
              <a:rPr lang="en-US" sz="2000" b="1" dirty="0" smtClean="0">
                <a:solidFill>
                  <a:srgbClr val="0070C0"/>
                </a:solidFill>
              </a:rPr>
              <a:t>with range extension </a:t>
            </a:r>
            <a:r>
              <a:rPr lang="en-US" dirty="0" smtClean="0"/>
              <a:t>[9]</a:t>
            </a:r>
            <a:endParaRPr lang="en-US" dirty="0"/>
          </a:p>
        </p:txBody>
      </p:sp>
      <p:pic>
        <p:nvPicPr>
          <p:cNvPr id="230401" name="Picture 1"/>
          <p:cNvPicPr>
            <a:picLocks noChangeAspect="1" noChangeArrowheads="1"/>
          </p:cNvPicPr>
          <p:nvPr/>
        </p:nvPicPr>
        <p:blipFill>
          <a:blip r:embed="rId3" cstate="print"/>
          <a:srcRect/>
          <a:stretch>
            <a:fillRect/>
          </a:stretch>
        </p:blipFill>
        <p:spPr bwMode="auto">
          <a:xfrm>
            <a:off x="381000" y="2133600"/>
            <a:ext cx="7181180" cy="3024187"/>
          </a:xfrm>
          <a:prstGeom prst="rect">
            <a:avLst/>
          </a:prstGeom>
          <a:noFill/>
          <a:ln w="9525">
            <a:noFill/>
            <a:miter lim="800000"/>
            <a:headEnd/>
            <a:tailEnd/>
          </a:ln>
        </p:spPr>
      </p:pic>
      <p:sp>
        <p:nvSpPr>
          <p:cNvPr id="18" name="Oval 50"/>
          <p:cNvSpPr>
            <a:spLocks noChangeArrowheads="1"/>
          </p:cNvSpPr>
          <p:nvPr/>
        </p:nvSpPr>
        <p:spPr bwMode="auto">
          <a:xfrm>
            <a:off x="609600" y="1828800"/>
            <a:ext cx="3886200" cy="4419600"/>
          </a:xfrm>
          <a:prstGeom prst="ellipse">
            <a:avLst/>
          </a:prstGeom>
          <a:noFill/>
          <a:ln w="38100">
            <a:solidFill>
              <a:srgbClr val="FF0000"/>
            </a:solidFill>
            <a:prstDash val="dash"/>
            <a:round/>
            <a:headEnd/>
            <a:tailEnd/>
          </a:ln>
        </p:spPr>
        <p:txBody>
          <a:bodyPr wrap="none" anchor="ctr"/>
          <a:lstStyle/>
          <a:p>
            <a:endParaRPr kumimoji="0" lang="ko-KR" altLang="en-US" sz="3200">
              <a:solidFill>
                <a:srgbClr val="095091"/>
              </a:solidFill>
              <a:latin typeface="Arial" charset="0"/>
              <a:ea typeface="돋움" pitchFamily="50" charset="-127"/>
            </a:endParaRPr>
          </a:p>
        </p:txBody>
      </p:sp>
      <p:sp>
        <p:nvSpPr>
          <p:cNvPr id="19" name="Oval 50"/>
          <p:cNvSpPr>
            <a:spLocks noChangeArrowheads="1"/>
          </p:cNvSpPr>
          <p:nvPr/>
        </p:nvSpPr>
        <p:spPr bwMode="auto">
          <a:xfrm>
            <a:off x="4495800" y="1828800"/>
            <a:ext cx="2590800" cy="4419600"/>
          </a:xfrm>
          <a:prstGeom prst="ellipse">
            <a:avLst/>
          </a:prstGeom>
          <a:noFill/>
          <a:ln w="38100">
            <a:solidFill>
              <a:srgbClr val="FF0000"/>
            </a:solidFill>
            <a:prstDash val="dash"/>
            <a:round/>
            <a:headEnd/>
            <a:tailEnd/>
          </a:ln>
        </p:spPr>
        <p:txBody>
          <a:bodyPr wrap="none" anchor="ctr"/>
          <a:lstStyle/>
          <a:p>
            <a:endParaRPr kumimoji="0" lang="ko-KR" altLang="en-US" sz="3200">
              <a:solidFill>
                <a:srgbClr val="095091"/>
              </a:solidFill>
              <a:latin typeface="Arial" charset="0"/>
              <a:ea typeface="돋움" pitchFamily="50" charset="-127"/>
            </a:endParaRPr>
          </a:p>
        </p:txBody>
      </p:sp>
      <p:sp>
        <p:nvSpPr>
          <p:cNvPr id="20" name="TextBox 19"/>
          <p:cNvSpPr txBox="1"/>
          <p:nvPr/>
        </p:nvSpPr>
        <p:spPr>
          <a:xfrm>
            <a:off x="5029200" y="5410200"/>
            <a:ext cx="1526380" cy="615553"/>
          </a:xfrm>
          <a:prstGeom prst="rect">
            <a:avLst/>
          </a:prstGeom>
          <a:solidFill>
            <a:srgbClr val="FFFF00"/>
          </a:solidFill>
        </p:spPr>
        <p:txBody>
          <a:bodyPr wrap="none" rtlCol="0">
            <a:spAutoFit/>
          </a:bodyPr>
          <a:lstStyle/>
          <a:p>
            <a:pPr algn="ctr"/>
            <a:r>
              <a:rPr lang="en-US" b="1" dirty="0" smtClean="0">
                <a:solidFill>
                  <a:srgbClr val="FF0000"/>
                </a:solidFill>
              </a:rPr>
              <a:t>Public space 2</a:t>
            </a:r>
          </a:p>
          <a:p>
            <a:pPr algn="ctr"/>
            <a:r>
              <a:rPr lang="en-US" sz="1600" b="1" dirty="0" smtClean="0"/>
              <a:t>Area 2: 30-60 m</a:t>
            </a:r>
            <a:endParaRPr lang="en-US" sz="1600" b="1" dirty="0"/>
          </a:p>
        </p:txBody>
      </p:sp>
      <p:sp>
        <p:nvSpPr>
          <p:cNvPr id="21" name="TextBox 20"/>
          <p:cNvSpPr txBox="1"/>
          <p:nvPr/>
        </p:nvSpPr>
        <p:spPr>
          <a:xfrm>
            <a:off x="1981200" y="5410200"/>
            <a:ext cx="1526380" cy="615553"/>
          </a:xfrm>
          <a:prstGeom prst="rect">
            <a:avLst/>
          </a:prstGeom>
          <a:solidFill>
            <a:srgbClr val="FFFF00"/>
          </a:solidFill>
        </p:spPr>
        <p:txBody>
          <a:bodyPr wrap="none" rtlCol="0">
            <a:spAutoFit/>
          </a:bodyPr>
          <a:lstStyle/>
          <a:p>
            <a:pPr algn="ctr"/>
            <a:r>
              <a:rPr lang="en-US" b="1" dirty="0" smtClean="0">
                <a:solidFill>
                  <a:srgbClr val="FF0000"/>
                </a:solidFill>
              </a:rPr>
              <a:t>Public space 1</a:t>
            </a:r>
          </a:p>
          <a:p>
            <a:pPr algn="ctr"/>
            <a:r>
              <a:rPr lang="en-US" sz="1600" b="1" dirty="0" smtClean="0"/>
              <a:t>Area 1: 0-30 m</a:t>
            </a:r>
            <a:endParaRPr lang="en-US" sz="1600" b="1" dirty="0"/>
          </a:p>
        </p:txBody>
      </p:sp>
      <p:sp>
        <p:nvSpPr>
          <p:cNvPr id="22" name="TextBox 21"/>
          <p:cNvSpPr txBox="1"/>
          <p:nvPr/>
        </p:nvSpPr>
        <p:spPr>
          <a:xfrm>
            <a:off x="7162800" y="2667000"/>
            <a:ext cx="1752600" cy="1477328"/>
          </a:xfrm>
          <a:prstGeom prst="rect">
            <a:avLst/>
          </a:prstGeom>
          <a:solidFill>
            <a:srgbClr val="FFFF00"/>
          </a:solidFill>
        </p:spPr>
        <p:txBody>
          <a:bodyPr wrap="square" rtlCol="0">
            <a:spAutoFit/>
          </a:bodyPr>
          <a:lstStyle/>
          <a:p>
            <a:pPr algn="ctr"/>
            <a:r>
              <a:rPr lang="en-US" b="1" dirty="0" smtClean="0">
                <a:solidFill>
                  <a:srgbClr val="00B0F0"/>
                </a:solidFill>
              </a:rPr>
              <a:t>PSC manager</a:t>
            </a:r>
            <a:r>
              <a:rPr lang="en-US" dirty="0" smtClean="0"/>
              <a:t>: range extender: Synchronous system with robust sync [9]</a:t>
            </a:r>
            <a:endParaRPr lang="en-US" dirty="0"/>
          </a:p>
        </p:txBody>
      </p:sp>
      <p:sp>
        <p:nvSpPr>
          <p:cNvPr id="23" name="TextBox 22"/>
          <p:cNvSpPr txBox="1"/>
          <p:nvPr/>
        </p:nvSpPr>
        <p:spPr>
          <a:xfrm>
            <a:off x="2971800" y="2133600"/>
            <a:ext cx="1066800" cy="489878"/>
          </a:xfrm>
          <a:prstGeom prst="rect">
            <a:avLst/>
          </a:prstGeom>
          <a:noFill/>
        </p:spPr>
        <p:txBody>
          <a:bodyPr wrap="square" rtlCol="0">
            <a:spAutoFit/>
          </a:bodyPr>
          <a:lstStyle/>
          <a:p>
            <a:pPr algn="ctr">
              <a:lnSpc>
                <a:spcPts val="1500"/>
              </a:lnSpc>
            </a:pPr>
            <a:r>
              <a:rPr lang="en-US" b="1" dirty="0" smtClean="0">
                <a:solidFill>
                  <a:srgbClr val="00B0F0"/>
                </a:solidFill>
              </a:rPr>
              <a:t>PSC manager</a:t>
            </a:r>
            <a:endParaRPr lang="en-US" dirty="0"/>
          </a:p>
        </p:txBody>
      </p:sp>
      <p:sp>
        <p:nvSpPr>
          <p:cNvPr id="24" name="TextBox 23"/>
          <p:cNvSpPr txBox="1"/>
          <p:nvPr/>
        </p:nvSpPr>
        <p:spPr>
          <a:xfrm>
            <a:off x="5486400" y="2133600"/>
            <a:ext cx="1066800" cy="489878"/>
          </a:xfrm>
          <a:prstGeom prst="rect">
            <a:avLst/>
          </a:prstGeom>
          <a:noFill/>
        </p:spPr>
        <p:txBody>
          <a:bodyPr wrap="square" rtlCol="0">
            <a:spAutoFit/>
          </a:bodyPr>
          <a:lstStyle/>
          <a:p>
            <a:pPr algn="ctr">
              <a:lnSpc>
                <a:spcPts val="1500"/>
              </a:lnSpc>
            </a:pPr>
            <a:r>
              <a:rPr lang="en-US" b="1" dirty="0" smtClean="0">
                <a:solidFill>
                  <a:srgbClr val="00B0F0"/>
                </a:solidFill>
              </a:rPr>
              <a:t>PSC manager</a:t>
            </a:r>
            <a:endParaRPr lang="en-US" dirty="0"/>
          </a:p>
        </p:txBody>
      </p:sp>
      <p:sp>
        <p:nvSpPr>
          <p:cNvPr id="26" name="TextBox 25"/>
          <p:cNvSpPr txBox="1"/>
          <p:nvPr/>
        </p:nvSpPr>
        <p:spPr>
          <a:xfrm>
            <a:off x="3276600" y="4267200"/>
            <a:ext cx="937180" cy="338554"/>
          </a:xfrm>
          <a:prstGeom prst="rect">
            <a:avLst/>
          </a:prstGeom>
          <a:noFill/>
        </p:spPr>
        <p:txBody>
          <a:bodyPr wrap="none" rtlCol="0">
            <a:spAutoFit/>
          </a:bodyPr>
          <a:lstStyle/>
          <a:p>
            <a:r>
              <a:rPr lang="en-US" sz="1600" b="1" dirty="0" smtClean="0"/>
              <a:t>Listeners</a:t>
            </a:r>
            <a:endParaRPr lang="en-US" sz="1600" b="1" dirty="0"/>
          </a:p>
        </p:txBody>
      </p:sp>
      <p:sp>
        <p:nvSpPr>
          <p:cNvPr id="28" name="TextBox 27"/>
          <p:cNvSpPr txBox="1"/>
          <p:nvPr/>
        </p:nvSpPr>
        <p:spPr>
          <a:xfrm>
            <a:off x="5486400" y="4419600"/>
            <a:ext cx="937180" cy="338554"/>
          </a:xfrm>
          <a:prstGeom prst="rect">
            <a:avLst/>
          </a:prstGeom>
          <a:noFill/>
        </p:spPr>
        <p:txBody>
          <a:bodyPr wrap="none" rtlCol="0">
            <a:spAutoFit/>
          </a:bodyPr>
          <a:lstStyle/>
          <a:p>
            <a:r>
              <a:rPr lang="en-US" sz="1600" b="1" dirty="0" smtClean="0"/>
              <a:t>Listeners</a:t>
            </a:r>
            <a:endParaRPr lang="en-US" sz="1600" b="1" dirty="0"/>
          </a:p>
        </p:txBody>
      </p:sp>
      <p:sp>
        <p:nvSpPr>
          <p:cNvPr id="29" name="TextBox 28"/>
          <p:cNvSpPr txBox="1"/>
          <p:nvPr/>
        </p:nvSpPr>
        <p:spPr>
          <a:xfrm>
            <a:off x="7239000" y="4876800"/>
            <a:ext cx="1676399" cy="1169551"/>
          </a:xfrm>
          <a:prstGeom prst="rect">
            <a:avLst/>
          </a:prstGeom>
          <a:noFill/>
        </p:spPr>
        <p:txBody>
          <a:bodyPr wrap="square" rtlCol="0">
            <a:spAutoFit/>
          </a:bodyPr>
          <a:lstStyle/>
          <a:p>
            <a:pPr algn="ctr"/>
            <a:r>
              <a:rPr lang="en-US" sz="1400" b="1" dirty="0" smtClean="0">
                <a:solidFill>
                  <a:srgbClr val="FF0000"/>
                </a:solidFill>
                <a:latin typeface="Times New Roman" pitchFamily="18" charset="0"/>
                <a:cs typeface="Times New Roman" pitchFamily="18" charset="0"/>
              </a:rPr>
              <a:t>Two-way communication should be better if consider Q&amp;A sessions.</a:t>
            </a:r>
            <a:endParaRPr lang="en-US" sz="1400" b="1" dirty="0">
              <a:solidFill>
                <a:srgbClr val="FF0000"/>
              </a:solidFill>
              <a:latin typeface="Times New Roman" pitchFamily="18" charset="0"/>
              <a:cs typeface="Times New Roman" pitchFamily="18" charset="0"/>
            </a:endParaRPr>
          </a:p>
        </p:txBody>
      </p:sp>
      <p:pic>
        <p:nvPicPr>
          <p:cNvPr id="16" name="Picture 6"/>
          <p:cNvPicPr>
            <a:picLocks noChangeAspect="1" noChangeArrowheads="1"/>
          </p:cNvPicPr>
          <p:nvPr/>
        </p:nvPicPr>
        <p:blipFill>
          <a:blip r:embed="rId4" cstate="print"/>
          <a:srcRect/>
          <a:stretch>
            <a:fillRect/>
          </a:stretch>
        </p:blipFill>
        <p:spPr bwMode="auto">
          <a:xfrm>
            <a:off x="1600200" y="4267200"/>
            <a:ext cx="356840" cy="609601"/>
          </a:xfrm>
          <a:prstGeom prst="rect">
            <a:avLst/>
          </a:prstGeom>
          <a:noFill/>
          <a:ln w="9525">
            <a:noFill/>
            <a:miter lim="800000"/>
            <a:headEnd/>
            <a:tailEnd/>
          </a:ln>
        </p:spPr>
      </p:pic>
      <p:pic>
        <p:nvPicPr>
          <p:cNvPr id="17" name="Picture 6"/>
          <p:cNvPicPr>
            <a:picLocks noChangeAspect="1" noChangeArrowheads="1"/>
          </p:cNvPicPr>
          <p:nvPr/>
        </p:nvPicPr>
        <p:blipFill>
          <a:blip r:embed="rId4" cstate="print"/>
          <a:srcRect/>
          <a:stretch>
            <a:fillRect/>
          </a:stretch>
        </p:blipFill>
        <p:spPr bwMode="auto">
          <a:xfrm>
            <a:off x="1600200" y="3200400"/>
            <a:ext cx="356840" cy="609601"/>
          </a:xfrm>
          <a:prstGeom prst="rect">
            <a:avLst/>
          </a:prstGeom>
          <a:noFill/>
          <a:ln w="9525">
            <a:noFill/>
            <a:miter lim="800000"/>
            <a:headEnd/>
            <a:tailEnd/>
          </a:ln>
        </p:spPr>
      </p:pic>
      <p:pic>
        <p:nvPicPr>
          <p:cNvPr id="25" name="Picture 6"/>
          <p:cNvPicPr>
            <a:picLocks noChangeAspect="1" noChangeArrowheads="1"/>
          </p:cNvPicPr>
          <p:nvPr/>
        </p:nvPicPr>
        <p:blipFill>
          <a:blip r:embed="rId4" cstate="print"/>
          <a:srcRect/>
          <a:stretch>
            <a:fillRect/>
          </a:stretch>
        </p:blipFill>
        <p:spPr bwMode="auto">
          <a:xfrm>
            <a:off x="5867400" y="2590800"/>
            <a:ext cx="356840" cy="609601"/>
          </a:xfrm>
          <a:prstGeom prst="rect">
            <a:avLst/>
          </a:prstGeom>
          <a:noFill/>
          <a:ln w="9525">
            <a:noFill/>
            <a:miter lim="800000"/>
            <a:headEnd/>
            <a:tailEnd/>
          </a:ln>
        </p:spPr>
      </p:pic>
      <p:pic>
        <p:nvPicPr>
          <p:cNvPr id="27" name="Picture 6"/>
          <p:cNvPicPr>
            <a:picLocks noChangeAspect="1" noChangeArrowheads="1"/>
          </p:cNvPicPr>
          <p:nvPr/>
        </p:nvPicPr>
        <p:blipFill>
          <a:blip r:embed="rId4" cstate="print"/>
          <a:srcRect/>
          <a:stretch>
            <a:fillRect/>
          </a:stretch>
        </p:blipFill>
        <p:spPr bwMode="auto">
          <a:xfrm>
            <a:off x="3352800" y="2590800"/>
            <a:ext cx="356840" cy="60960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ts val="3000"/>
              </a:lnSpc>
            </a:pPr>
            <a:r>
              <a:rPr lang="en-US" sz="3200" b="1" i="1" dirty="0" smtClean="0">
                <a:solidFill>
                  <a:srgbClr val="FF0000"/>
                </a:solidFill>
                <a:cs typeface="Times New Roman" pitchFamily="18" charset="0"/>
              </a:rPr>
              <a:t>USE CASES, HOME/INDOOR ENVIRONMENT (8)</a:t>
            </a:r>
            <a:endParaRPr lang="en-US" sz="3200" b="1" i="1" dirty="0">
              <a:solidFill>
                <a:srgbClr val="FF0000"/>
              </a:solidFill>
              <a:cs typeface="Times New Roman" pitchFamily="18" charset="0"/>
            </a:endParaRPr>
          </a:p>
        </p:txBody>
      </p:sp>
      <p:sp>
        <p:nvSpPr>
          <p:cNvPr id="9" name="TextBox 8"/>
          <p:cNvSpPr txBox="1"/>
          <p:nvPr/>
        </p:nvSpPr>
        <p:spPr>
          <a:xfrm>
            <a:off x="4191000" y="6400800"/>
            <a:ext cx="777777" cy="307777"/>
          </a:xfrm>
          <a:prstGeom prst="rect">
            <a:avLst/>
          </a:prstGeom>
          <a:noFill/>
        </p:spPr>
        <p:txBody>
          <a:bodyPr wrap="none" rtlCol="0">
            <a:spAutoFit/>
          </a:bodyPr>
          <a:lstStyle/>
          <a:p>
            <a:r>
              <a:rPr lang="en-US" sz="1400" dirty="0" smtClean="0">
                <a:latin typeface="Times New Roman" pitchFamily="18" charset="0"/>
                <a:cs typeface="Times New Roman" pitchFamily="18" charset="0"/>
              </a:rPr>
              <a:t>Slide 31</a:t>
            </a:r>
            <a:endParaRPr lang="en-US" sz="1400" dirty="0">
              <a:latin typeface="Times New Roman" pitchFamily="18" charset="0"/>
              <a:cs typeface="Times New Roman" pitchFamily="18" charset="0"/>
            </a:endParaRPr>
          </a:p>
        </p:txBody>
      </p:sp>
      <p:sp>
        <p:nvSpPr>
          <p:cNvPr id="7" name="TextBox 6"/>
          <p:cNvSpPr txBox="1"/>
          <p:nvPr/>
        </p:nvSpPr>
        <p:spPr>
          <a:xfrm>
            <a:off x="533400" y="1143000"/>
            <a:ext cx="3913059" cy="400110"/>
          </a:xfrm>
          <a:prstGeom prst="rect">
            <a:avLst/>
          </a:prstGeom>
          <a:solidFill>
            <a:schemeClr val="accent3">
              <a:lumMod val="40000"/>
              <a:lumOff val="60000"/>
            </a:schemeClr>
          </a:solidFill>
          <a:ln>
            <a:noFill/>
          </a:ln>
        </p:spPr>
        <p:txBody>
          <a:bodyPr wrap="none" rtlCol="0">
            <a:spAutoFit/>
          </a:bodyPr>
          <a:lstStyle/>
          <a:p>
            <a:r>
              <a:rPr lang="en-US" sz="2000" b="1" dirty="0" smtClean="0">
                <a:solidFill>
                  <a:srgbClr val="0070C0"/>
                </a:solidFill>
              </a:rPr>
              <a:t>2-way graphic remote controller </a:t>
            </a:r>
            <a:r>
              <a:rPr lang="en-US" dirty="0" smtClean="0"/>
              <a:t>[2]</a:t>
            </a:r>
            <a:endParaRPr lang="en-US" dirty="0"/>
          </a:p>
        </p:txBody>
      </p:sp>
      <p:cxnSp>
        <p:nvCxnSpPr>
          <p:cNvPr id="8" name="AutoShape 2"/>
          <p:cNvCxnSpPr>
            <a:cxnSpLocks noChangeShapeType="1"/>
          </p:cNvCxnSpPr>
          <p:nvPr/>
        </p:nvCxnSpPr>
        <p:spPr bwMode="auto">
          <a:xfrm>
            <a:off x="5408613" y="1997075"/>
            <a:ext cx="1587" cy="1588"/>
          </a:xfrm>
          <a:prstGeom prst="bentConnector3">
            <a:avLst>
              <a:gd name="adj1" fmla="val 14400005"/>
            </a:avLst>
          </a:prstGeom>
          <a:noFill/>
          <a:ln w="9525">
            <a:noFill/>
            <a:miter lim="800000"/>
            <a:headEnd type="triangle" w="med" len="med"/>
            <a:tailEnd type="triangle" w="med" len="med"/>
          </a:ln>
        </p:spPr>
      </p:cxnSp>
      <p:grpSp>
        <p:nvGrpSpPr>
          <p:cNvPr id="3" name="Group 4"/>
          <p:cNvGrpSpPr>
            <a:grpSpLocks/>
          </p:cNvGrpSpPr>
          <p:nvPr/>
        </p:nvGrpSpPr>
        <p:grpSpPr bwMode="auto">
          <a:xfrm flipH="1">
            <a:off x="3276600" y="5257800"/>
            <a:ext cx="936625" cy="927100"/>
            <a:chOff x="1033" y="1842"/>
            <a:chExt cx="960" cy="912"/>
          </a:xfrm>
        </p:grpSpPr>
        <p:pic>
          <p:nvPicPr>
            <p:cNvPr id="12" name="Picture 5" descr="gvp4000i_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033" y="1842"/>
              <a:ext cx="960" cy="912"/>
            </a:xfrm>
            <a:prstGeom prst="rect">
              <a:avLst/>
            </a:prstGeom>
            <a:noFill/>
            <a:ln w="9525">
              <a:noFill/>
              <a:miter lim="800000"/>
              <a:headEnd/>
              <a:tailEnd/>
            </a:ln>
          </p:spPr>
        </p:pic>
        <p:pic>
          <p:nvPicPr>
            <p:cNvPr id="13" name="Picture 6" descr="ism-scap-05(s)"/>
            <p:cNvPicPr>
              <a:picLocks noChangeAspect="1" noChangeArrowheads="1"/>
            </p:cNvPicPr>
            <p:nvPr/>
          </p:nvPicPr>
          <p:blipFill>
            <a:blip r:embed="rId4" cstate="print"/>
            <a:srcRect/>
            <a:stretch>
              <a:fillRect/>
            </a:stretch>
          </p:blipFill>
          <p:spPr bwMode="auto">
            <a:xfrm>
              <a:off x="1445" y="1842"/>
              <a:ext cx="87" cy="435"/>
            </a:xfrm>
            <a:prstGeom prst="rect">
              <a:avLst/>
            </a:prstGeom>
            <a:noFill/>
            <a:ln w="9525">
              <a:noFill/>
              <a:miter lim="800000"/>
              <a:headEnd/>
              <a:tailEnd/>
            </a:ln>
          </p:spPr>
        </p:pic>
        <p:pic>
          <p:nvPicPr>
            <p:cNvPr id="14" name="Picture 7" descr="ism-scap-05(s)"/>
            <p:cNvPicPr>
              <a:picLocks noChangeAspect="1" noChangeArrowheads="1"/>
            </p:cNvPicPr>
            <p:nvPr/>
          </p:nvPicPr>
          <p:blipFill>
            <a:blip r:embed="rId5" cstate="print"/>
            <a:srcRect/>
            <a:stretch>
              <a:fillRect/>
            </a:stretch>
          </p:blipFill>
          <p:spPr bwMode="auto">
            <a:xfrm>
              <a:off x="1906" y="1925"/>
              <a:ext cx="87" cy="435"/>
            </a:xfrm>
            <a:prstGeom prst="rect">
              <a:avLst/>
            </a:prstGeom>
            <a:noFill/>
            <a:ln w="9525">
              <a:noFill/>
              <a:miter lim="800000"/>
              <a:headEnd/>
              <a:tailEnd/>
            </a:ln>
          </p:spPr>
        </p:pic>
      </p:grpSp>
      <p:sp>
        <p:nvSpPr>
          <p:cNvPr id="15" name="Line 17"/>
          <p:cNvSpPr>
            <a:spLocks noChangeShapeType="1"/>
          </p:cNvSpPr>
          <p:nvPr/>
        </p:nvSpPr>
        <p:spPr bwMode="auto">
          <a:xfrm flipV="1">
            <a:off x="4114800" y="5810250"/>
            <a:ext cx="3984625" cy="57150"/>
          </a:xfrm>
          <a:prstGeom prst="line">
            <a:avLst/>
          </a:prstGeom>
          <a:noFill/>
          <a:ln w="38100">
            <a:solidFill>
              <a:schemeClr val="tx2"/>
            </a:solidFill>
            <a:prstDash val="sysDot"/>
            <a:round/>
            <a:headEnd type="triangle" w="med" len="med"/>
            <a:tailEnd type="triangle" w="med" len="med"/>
          </a:ln>
        </p:spPr>
        <p:txBody>
          <a:bodyPr wrap="none"/>
          <a:lstStyle/>
          <a:p>
            <a:endParaRPr lang="en-US"/>
          </a:p>
        </p:txBody>
      </p:sp>
      <p:grpSp>
        <p:nvGrpSpPr>
          <p:cNvPr id="4" name="Group 23"/>
          <p:cNvGrpSpPr>
            <a:grpSpLocks/>
          </p:cNvGrpSpPr>
          <p:nvPr/>
        </p:nvGrpSpPr>
        <p:grpSpPr bwMode="auto">
          <a:xfrm>
            <a:off x="7018338" y="3721100"/>
            <a:ext cx="936625" cy="698500"/>
            <a:chOff x="4649" y="2976"/>
            <a:chExt cx="590" cy="440"/>
          </a:xfrm>
        </p:grpSpPr>
        <p:pic>
          <p:nvPicPr>
            <p:cNvPr id="17" name="Picture 24" descr="DMB"/>
            <p:cNvPicPr>
              <a:picLocks noChangeAspect="1" noChangeArrowheads="1"/>
            </p:cNvPicPr>
            <p:nvPr/>
          </p:nvPicPr>
          <p:blipFill>
            <a:blip r:embed="rId6" cstate="print"/>
            <a:srcRect/>
            <a:stretch>
              <a:fillRect/>
            </a:stretch>
          </p:blipFill>
          <p:spPr bwMode="auto">
            <a:xfrm>
              <a:off x="4649" y="2976"/>
              <a:ext cx="590" cy="440"/>
            </a:xfrm>
            <a:prstGeom prst="rect">
              <a:avLst/>
            </a:prstGeom>
            <a:noFill/>
            <a:ln w="9525">
              <a:noFill/>
              <a:miter lim="800000"/>
              <a:headEnd/>
              <a:tailEnd/>
            </a:ln>
          </p:spPr>
        </p:pic>
        <p:pic>
          <p:nvPicPr>
            <p:cNvPr id="18" name="Picture 25" descr="경쟁사인라인"/>
            <p:cNvPicPr>
              <a:picLocks noChangeAspect="1" noChangeArrowheads="1"/>
            </p:cNvPicPr>
            <p:nvPr/>
          </p:nvPicPr>
          <p:blipFill>
            <a:blip r:embed="rId7" cstate="print"/>
            <a:srcRect/>
            <a:stretch>
              <a:fillRect/>
            </a:stretch>
          </p:blipFill>
          <p:spPr bwMode="auto">
            <a:xfrm rot="600723">
              <a:off x="4761" y="3025"/>
              <a:ext cx="353" cy="296"/>
            </a:xfrm>
            <a:prstGeom prst="rect">
              <a:avLst/>
            </a:prstGeom>
            <a:noFill/>
            <a:ln w="9525">
              <a:noFill/>
              <a:miter lim="800000"/>
              <a:headEnd/>
              <a:tailEnd/>
            </a:ln>
          </p:spPr>
        </p:pic>
      </p:grpSp>
      <p:sp>
        <p:nvSpPr>
          <p:cNvPr id="19" name="Text Box 29"/>
          <p:cNvSpPr txBox="1">
            <a:spLocks noChangeArrowheads="1"/>
          </p:cNvSpPr>
          <p:nvPr/>
        </p:nvSpPr>
        <p:spPr bwMode="auto">
          <a:xfrm>
            <a:off x="5715000" y="1143000"/>
            <a:ext cx="2232025" cy="468312"/>
          </a:xfrm>
          <a:prstGeom prst="rect">
            <a:avLst/>
          </a:prstGeom>
          <a:solidFill>
            <a:srgbClr val="FFFFB9"/>
          </a:solidFill>
          <a:ln w="9525">
            <a:solidFill>
              <a:srgbClr val="FF0000"/>
            </a:solidFill>
            <a:miter lim="800000"/>
            <a:headEnd/>
            <a:tailEnd/>
          </a:ln>
        </p:spPr>
        <p:txBody>
          <a:bodyPr anchor="ctr">
            <a:spAutoFit/>
          </a:bodyPr>
          <a:lstStyle/>
          <a:p>
            <a:pPr algn="ctr">
              <a:lnSpc>
                <a:spcPct val="70000"/>
              </a:lnSpc>
              <a:spcBef>
                <a:spcPct val="50000"/>
              </a:spcBef>
            </a:pPr>
            <a:r>
              <a:rPr lang="en-US" altLang="ko-KR" sz="1600" dirty="0">
                <a:latin typeface="Arial" charset="0"/>
              </a:rPr>
              <a:t>Local 2-way</a:t>
            </a:r>
          </a:p>
          <a:p>
            <a:pPr algn="ctr">
              <a:lnSpc>
                <a:spcPct val="30000"/>
              </a:lnSpc>
              <a:spcBef>
                <a:spcPct val="50000"/>
              </a:spcBef>
            </a:pPr>
            <a:r>
              <a:rPr lang="en-US" altLang="ko-KR" sz="1600" dirty="0">
                <a:latin typeface="Arial" charset="0"/>
              </a:rPr>
              <a:t>Advertisement</a:t>
            </a:r>
          </a:p>
        </p:txBody>
      </p:sp>
      <p:pic>
        <p:nvPicPr>
          <p:cNvPr id="20" name="Picture 30" descr="아이리버_n10_1"/>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rot="1496543">
            <a:off x="6154738" y="4873625"/>
            <a:ext cx="614362" cy="938213"/>
          </a:xfrm>
          <a:prstGeom prst="rect">
            <a:avLst/>
          </a:prstGeom>
          <a:noFill/>
          <a:ln w="9525">
            <a:noFill/>
            <a:miter lim="800000"/>
            <a:headEnd/>
            <a:tailEnd/>
          </a:ln>
        </p:spPr>
      </p:pic>
      <p:pic>
        <p:nvPicPr>
          <p:cNvPr id="21" name="Picture 31" descr="아이리버_n10_1"/>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rot="1496543">
            <a:off x="6659563" y="2857500"/>
            <a:ext cx="614362" cy="938213"/>
          </a:xfrm>
          <a:prstGeom prst="rect">
            <a:avLst/>
          </a:prstGeom>
          <a:noFill/>
          <a:ln w="9525">
            <a:noFill/>
            <a:miter lim="800000"/>
            <a:headEnd/>
            <a:tailEnd/>
          </a:ln>
        </p:spPr>
      </p:pic>
      <p:pic>
        <p:nvPicPr>
          <p:cNvPr id="22" name="Picture 32" descr="아이리버_n10_1"/>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rot="1496543">
            <a:off x="8170863" y="5305425"/>
            <a:ext cx="614362" cy="938213"/>
          </a:xfrm>
          <a:prstGeom prst="rect">
            <a:avLst/>
          </a:prstGeom>
          <a:noFill/>
          <a:ln w="9525">
            <a:noFill/>
            <a:miter lim="800000"/>
            <a:headEnd/>
            <a:tailEnd/>
          </a:ln>
        </p:spPr>
      </p:pic>
      <p:sp>
        <p:nvSpPr>
          <p:cNvPr id="23" name="Line 33"/>
          <p:cNvSpPr>
            <a:spLocks noChangeShapeType="1"/>
          </p:cNvSpPr>
          <p:nvPr/>
        </p:nvSpPr>
        <p:spPr bwMode="auto">
          <a:xfrm flipV="1">
            <a:off x="3201988" y="2352675"/>
            <a:ext cx="3673475" cy="0"/>
          </a:xfrm>
          <a:prstGeom prst="line">
            <a:avLst/>
          </a:prstGeom>
          <a:noFill/>
          <a:ln w="38100">
            <a:solidFill>
              <a:srgbClr val="FF0000"/>
            </a:solidFill>
            <a:prstDash val="sysDot"/>
            <a:round/>
            <a:headEnd/>
            <a:tailEnd type="triangle" w="med" len="med"/>
          </a:ln>
        </p:spPr>
        <p:txBody>
          <a:bodyPr wrap="none"/>
          <a:lstStyle/>
          <a:p>
            <a:endParaRPr lang="en-US"/>
          </a:p>
        </p:txBody>
      </p:sp>
      <p:sp>
        <p:nvSpPr>
          <p:cNvPr id="24" name="Line 35"/>
          <p:cNvSpPr>
            <a:spLocks noChangeShapeType="1"/>
          </p:cNvSpPr>
          <p:nvPr/>
        </p:nvSpPr>
        <p:spPr bwMode="auto">
          <a:xfrm>
            <a:off x="3505200" y="2438400"/>
            <a:ext cx="4535487" cy="503238"/>
          </a:xfrm>
          <a:prstGeom prst="line">
            <a:avLst/>
          </a:prstGeom>
          <a:noFill/>
          <a:ln w="38100">
            <a:solidFill>
              <a:srgbClr val="FF0000"/>
            </a:solidFill>
            <a:prstDash val="sysDot"/>
            <a:round/>
            <a:headEnd/>
            <a:tailEnd type="triangle" w="med" len="med"/>
          </a:ln>
        </p:spPr>
        <p:txBody>
          <a:bodyPr wrap="none"/>
          <a:lstStyle/>
          <a:p>
            <a:endParaRPr lang="en-US"/>
          </a:p>
        </p:txBody>
      </p:sp>
      <p:sp>
        <p:nvSpPr>
          <p:cNvPr id="25" name="Line 36"/>
          <p:cNvSpPr>
            <a:spLocks noChangeShapeType="1"/>
          </p:cNvSpPr>
          <p:nvPr/>
        </p:nvSpPr>
        <p:spPr bwMode="auto">
          <a:xfrm flipV="1">
            <a:off x="3346450" y="1920875"/>
            <a:ext cx="2376488" cy="215900"/>
          </a:xfrm>
          <a:prstGeom prst="line">
            <a:avLst/>
          </a:prstGeom>
          <a:noFill/>
          <a:ln w="38100">
            <a:solidFill>
              <a:srgbClr val="FF0000"/>
            </a:solidFill>
            <a:prstDash val="sysDot"/>
            <a:round/>
            <a:headEnd/>
            <a:tailEnd type="triangle" w="med" len="med"/>
          </a:ln>
        </p:spPr>
        <p:txBody>
          <a:bodyPr wrap="none"/>
          <a:lstStyle/>
          <a:p>
            <a:endParaRPr lang="en-US"/>
          </a:p>
        </p:txBody>
      </p:sp>
      <p:sp>
        <p:nvSpPr>
          <p:cNvPr id="26" name="Line 40"/>
          <p:cNvSpPr>
            <a:spLocks noChangeShapeType="1"/>
          </p:cNvSpPr>
          <p:nvPr/>
        </p:nvSpPr>
        <p:spPr bwMode="auto">
          <a:xfrm flipV="1">
            <a:off x="3778250" y="2281238"/>
            <a:ext cx="3168650" cy="0"/>
          </a:xfrm>
          <a:prstGeom prst="line">
            <a:avLst/>
          </a:prstGeom>
          <a:noFill/>
          <a:ln w="38100">
            <a:solidFill>
              <a:srgbClr val="F1BF5B"/>
            </a:solidFill>
            <a:prstDash val="sysDot"/>
            <a:round/>
            <a:headEnd type="triangle" w="med" len="med"/>
            <a:tailEnd type="triangle" w="med" len="med"/>
          </a:ln>
        </p:spPr>
        <p:txBody>
          <a:bodyPr wrap="none"/>
          <a:lstStyle/>
          <a:p>
            <a:endParaRPr lang="en-US"/>
          </a:p>
        </p:txBody>
      </p:sp>
      <p:pic>
        <p:nvPicPr>
          <p:cNvPr id="27" name="Picture 3" descr="hd tv"/>
          <p:cNvPicPr>
            <a:picLocks noGrp="1" noChangeAspect="1" noChangeArrowheads="1"/>
          </p:cNvPicPr>
          <p:nvPr>
            <p:ph sz="half" idx="4294967295"/>
          </p:nvPr>
        </p:nvPicPr>
        <p:blipFill>
          <a:blip r:embed="rId9" cstate="print"/>
          <a:srcRect/>
          <a:stretch>
            <a:fillRect/>
          </a:stretch>
        </p:blipFill>
        <p:spPr>
          <a:xfrm>
            <a:off x="892813" y="1600200"/>
            <a:ext cx="2612388" cy="1577449"/>
          </a:xfrm>
        </p:spPr>
      </p:pic>
      <p:pic>
        <p:nvPicPr>
          <p:cNvPr id="28" name="Picture 20" descr="경쟁사_그냥"/>
          <p:cNvPicPr>
            <a:picLocks noChangeAspect="1" noChangeArrowheads="1"/>
          </p:cNvPicPr>
          <p:nvPr/>
        </p:nvPicPr>
        <p:blipFill>
          <a:blip r:embed="rId10" cstate="print"/>
          <a:srcRect/>
          <a:stretch>
            <a:fillRect/>
          </a:stretch>
        </p:blipFill>
        <p:spPr bwMode="auto">
          <a:xfrm rot="21447460">
            <a:off x="1217613" y="1674813"/>
            <a:ext cx="2266950" cy="1406525"/>
          </a:xfrm>
          <a:prstGeom prst="rect">
            <a:avLst/>
          </a:prstGeom>
          <a:noFill/>
          <a:ln w="9525">
            <a:noFill/>
            <a:miter lim="800000"/>
            <a:headEnd/>
            <a:tailEnd/>
          </a:ln>
        </p:spPr>
      </p:pic>
      <p:pic>
        <p:nvPicPr>
          <p:cNvPr id="29" name="Picture 21" descr="경쟁사인라인"/>
          <p:cNvPicPr>
            <a:picLocks noChangeAspect="1" noChangeArrowheads="1"/>
          </p:cNvPicPr>
          <p:nvPr/>
        </p:nvPicPr>
        <p:blipFill>
          <a:blip r:embed="rId11" cstate="print"/>
          <a:srcRect/>
          <a:stretch>
            <a:fillRect/>
          </a:stretch>
        </p:blipFill>
        <p:spPr bwMode="auto">
          <a:xfrm rot="21436421">
            <a:off x="1154113" y="2528888"/>
            <a:ext cx="712787" cy="619125"/>
          </a:xfrm>
          <a:prstGeom prst="rect">
            <a:avLst/>
          </a:prstGeom>
          <a:noFill/>
          <a:ln w="9525">
            <a:noFill/>
            <a:miter lim="800000"/>
            <a:headEnd/>
            <a:tailEnd/>
          </a:ln>
        </p:spPr>
      </p:pic>
      <p:sp>
        <p:nvSpPr>
          <p:cNvPr id="30" name="Text Box 41"/>
          <p:cNvSpPr txBox="1">
            <a:spLocks noChangeArrowheads="1"/>
          </p:cNvSpPr>
          <p:nvPr/>
        </p:nvSpPr>
        <p:spPr bwMode="auto">
          <a:xfrm rot="21359222">
            <a:off x="2058988" y="2846388"/>
            <a:ext cx="1168400" cy="274637"/>
          </a:xfrm>
          <a:prstGeom prst="rect">
            <a:avLst/>
          </a:prstGeom>
          <a:noFill/>
          <a:ln w="38100" cap="rnd">
            <a:noFill/>
            <a:prstDash val="sysDot"/>
            <a:miter lim="800000"/>
            <a:headEnd/>
            <a:tailEnd/>
          </a:ln>
        </p:spPr>
        <p:txBody>
          <a:bodyPr>
            <a:spAutoFit/>
          </a:bodyPr>
          <a:lstStyle/>
          <a:p>
            <a:pPr marL="285750" indent="-285750" algn="ctr">
              <a:lnSpc>
                <a:spcPct val="60000"/>
              </a:lnSpc>
              <a:spcBef>
                <a:spcPct val="20000"/>
              </a:spcBef>
              <a:buClr>
                <a:schemeClr val="tx1"/>
              </a:buClr>
              <a:buSzPct val="75000"/>
              <a:buFont typeface="Wingdings" pitchFamily="2" charset="2"/>
              <a:buNone/>
            </a:pPr>
            <a:r>
              <a:rPr lang="ko-KR" altLang="en-US" sz="2000">
                <a:solidFill>
                  <a:schemeClr val="bg1"/>
                </a:solidFill>
                <a:latin typeface="Arial" charset="0"/>
                <a:sym typeface="Wingdings" pitchFamily="2" charset="2"/>
              </a:rPr>
              <a:t>  </a:t>
            </a:r>
          </a:p>
        </p:txBody>
      </p:sp>
      <p:grpSp>
        <p:nvGrpSpPr>
          <p:cNvPr id="5" name="Group 42"/>
          <p:cNvGrpSpPr>
            <a:grpSpLocks/>
          </p:cNvGrpSpPr>
          <p:nvPr/>
        </p:nvGrpSpPr>
        <p:grpSpPr bwMode="auto">
          <a:xfrm>
            <a:off x="6875463" y="1849438"/>
            <a:ext cx="1081087" cy="719137"/>
            <a:chOff x="3560" y="1071"/>
            <a:chExt cx="681" cy="453"/>
          </a:xfrm>
        </p:grpSpPr>
        <p:grpSp>
          <p:nvGrpSpPr>
            <p:cNvPr id="6" name="Group 43"/>
            <p:cNvGrpSpPr>
              <a:grpSpLocks/>
            </p:cNvGrpSpPr>
            <p:nvPr/>
          </p:nvGrpSpPr>
          <p:grpSpPr bwMode="auto">
            <a:xfrm>
              <a:off x="3560" y="1071"/>
              <a:ext cx="681" cy="453"/>
              <a:chOff x="3378" y="1480"/>
              <a:chExt cx="681" cy="453"/>
            </a:xfrm>
          </p:grpSpPr>
          <p:pic>
            <p:nvPicPr>
              <p:cNvPr id="34" name="Picture 44" descr="DMB"/>
              <p:cNvPicPr>
                <a:picLocks noChangeAspect="1" noChangeArrowheads="1"/>
              </p:cNvPicPr>
              <p:nvPr/>
            </p:nvPicPr>
            <p:blipFill>
              <a:blip r:embed="rId6" cstate="print"/>
              <a:srcRect/>
              <a:stretch>
                <a:fillRect/>
              </a:stretch>
            </p:blipFill>
            <p:spPr bwMode="auto">
              <a:xfrm>
                <a:off x="3378" y="1480"/>
                <a:ext cx="681" cy="453"/>
              </a:xfrm>
              <a:prstGeom prst="rect">
                <a:avLst/>
              </a:prstGeom>
              <a:noFill/>
              <a:ln w="9525">
                <a:noFill/>
                <a:miter lim="800000"/>
                <a:headEnd/>
                <a:tailEnd/>
              </a:ln>
            </p:spPr>
          </p:pic>
          <p:pic>
            <p:nvPicPr>
              <p:cNvPr id="35" name="Picture 45" descr="경쟁사_그냥"/>
              <p:cNvPicPr>
                <a:picLocks noChangeAspect="1" noChangeArrowheads="1"/>
              </p:cNvPicPr>
              <p:nvPr/>
            </p:nvPicPr>
            <p:blipFill>
              <a:blip r:embed="rId12" cstate="print"/>
              <a:srcRect/>
              <a:stretch>
                <a:fillRect/>
              </a:stretch>
            </p:blipFill>
            <p:spPr bwMode="auto">
              <a:xfrm rot="539639">
                <a:off x="3515" y="1525"/>
                <a:ext cx="394" cy="312"/>
              </a:xfrm>
              <a:prstGeom prst="rect">
                <a:avLst/>
              </a:prstGeom>
              <a:noFill/>
              <a:ln w="9525">
                <a:noFill/>
                <a:miter lim="800000"/>
                <a:headEnd/>
                <a:tailEnd/>
              </a:ln>
            </p:spPr>
          </p:pic>
        </p:grpSp>
        <p:sp>
          <p:nvSpPr>
            <p:cNvPr id="33" name="Text Box 46"/>
            <p:cNvSpPr txBox="1">
              <a:spLocks noChangeArrowheads="1"/>
            </p:cNvSpPr>
            <p:nvPr/>
          </p:nvSpPr>
          <p:spPr bwMode="auto">
            <a:xfrm rot="373774">
              <a:off x="3734" y="1330"/>
              <a:ext cx="362" cy="135"/>
            </a:xfrm>
            <a:prstGeom prst="rect">
              <a:avLst/>
            </a:prstGeom>
            <a:noFill/>
            <a:ln w="38100" cap="rnd">
              <a:noFill/>
              <a:prstDash val="sysDot"/>
              <a:miter lim="800000"/>
              <a:headEnd/>
              <a:tailEnd/>
            </a:ln>
          </p:spPr>
          <p:txBody>
            <a:bodyPr>
              <a:spAutoFit/>
            </a:bodyPr>
            <a:lstStyle/>
            <a:p>
              <a:pPr marL="285750" indent="-285750" algn="ctr">
                <a:spcBef>
                  <a:spcPct val="20000"/>
                </a:spcBef>
                <a:buClr>
                  <a:schemeClr val="tx1"/>
                </a:buClr>
                <a:buSzPct val="75000"/>
                <a:buFont typeface="Wingdings" pitchFamily="2" charset="2"/>
                <a:buNone/>
              </a:pPr>
              <a:r>
                <a:rPr lang="ko-KR" altLang="en-US" sz="800">
                  <a:solidFill>
                    <a:schemeClr val="bg1"/>
                  </a:solidFill>
                  <a:latin typeface="Arial" charset="0"/>
                  <a:ea typeface="돋움" pitchFamily="50" charset="-127"/>
                  <a:sym typeface="Wingdings" pitchFamily="2" charset="2"/>
                </a:rPr>
                <a:t>  </a:t>
              </a:r>
            </a:p>
          </p:txBody>
        </p:sp>
      </p:grpSp>
      <p:pic>
        <p:nvPicPr>
          <p:cNvPr id="36" name="Picture 4"/>
          <p:cNvPicPr>
            <a:picLocks noChangeAspect="1" noChangeArrowheads="1"/>
          </p:cNvPicPr>
          <p:nvPr/>
        </p:nvPicPr>
        <p:blipFill>
          <a:blip r:embed="rId13" cstate="print"/>
          <a:srcRect/>
          <a:stretch>
            <a:fillRect/>
          </a:stretch>
        </p:blipFill>
        <p:spPr bwMode="auto">
          <a:xfrm rot="479065">
            <a:off x="7091363" y="1920875"/>
            <a:ext cx="649287" cy="503238"/>
          </a:xfrm>
          <a:prstGeom prst="rect">
            <a:avLst/>
          </a:prstGeom>
          <a:noFill/>
          <a:ln w="9525">
            <a:noFill/>
            <a:miter lim="800000"/>
            <a:headEnd/>
            <a:tailEnd/>
          </a:ln>
        </p:spPr>
      </p:pic>
      <p:grpSp>
        <p:nvGrpSpPr>
          <p:cNvPr id="10" name="Group 30"/>
          <p:cNvGrpSpPr>
            <a:grpSpLocks/>
          </p:cNvGrpSpPr>
          <p:nvPr/>
        </p:nvGrpSpPr>
        <p:grpSpPr bwMode="auto">
          <a:xfrm>
            <a:off x="1185863" y="3433763"/>
            <a:ext cx="2166937" cy="2128837"/>
            <a:chOff x="521" y="2115"/>
            <a:chExt cx="1532" cy="1542"/>
          </a:xfrm>
        </p:grpSpPr>
        <p:pic>
          <p:nvPicPr>
            <p:cNvPr id="38" name="Picture 31" descr="데스크탑"/>
            <p:cNvPicPr>
              <a:picLocks noChangeAspect="1" noChangeArrowheads="1"/>
            </p:cNvPicPr>
            <p:nvPr/>
          </p:nvPicPr>
          <p:blipFill>
            <a:blip r:embed="rId14" cstate="print"/>
            <a:srcRect/>
            <a:stretch>
              <a:fillRect/>
            </a:stretch>
          </p:blipFill>
          <p:spPr bwMode="auto">
            <a:xfrm>
              <a:off x="521" y="2115"/>
              <a:ext cx="1532" cy="1542"/>
            </a:xfrm>
            <a:prstGeom prst="rect">
              <a:avLst/>
            </a:prstGeom>
            <a:noFill/>
            <a:ln w="9525">
              <a:noFill/>
              <a:miter lim="800000"/>
              <a:headEnd/>
              <a:tailEnd/>
            </a:ln>
          </p:spPr>
        </p:pic>
        <p:pic>
          <p:nvPicPr>
            <p:cNvPr id="39" name="Picture 32" descr="hd tv"/>
            <p:cNvPicPr>
              <a:picLocks noChangeAspect="1" noChangeArrowheads="1"/>
            </p:cNvPicPr>
            <p:nvPr/>
          </p:nvPicPr>
          <p:blipFill>
            <a:blip r:embed="rId15" cstate="print"/>
            <a:srcRect/>
            <a:stretch>
              <a:fillRect/>
            </a:stretch>
          </p:blipFill>
          <p:spPr bwMode="auto">
            <a:xfrm flipH="1">
              <a:off x="1020" y="2439"/>
              <a:ext cx="635" cy="628"/>
            </a:xfrm>
            <a:prstGeom prst="rect">
              <a:avLst/>
            </a:prstGeom>
            <a:noFill/>
            <a:ln w="9525">
              <a:noFill/>
              <a:miter lim="800000"/>
              <a:headEnd/>
              <a:tailEnd/>
            </a:ln>
          </p:spPr>
        </p:pic>
      </p:grpSp>
      <p:grpSp>
        <p:nvGrpSpPr>
          <p:cNvPr id="11" name="Group 33"/>
          <p:cNvGrpSpPr>
            <a:grpSpLocks/>
          </p:cNvGrpSpPr>
          <p:nvPr/>
        </p:nvGrpSpPr>
        <p:grpSpPr bwMode="auto">
          <a:xfrm>
            <a:off x="6731000" y="4441825"/>
            <a:ext cx="1081088" cy="719138"/>
            <a:chOff x="4468" y="2115"/>
            <a:chExt cx="681" cy="453"/>
          </a:xfrm>
        </p:grpSpPr>
        <p:grpSp>
          <p:nvGrpSpPr>
            <p:cNvPr id="16" name="Group 47"/>
            <p:cNvGrpSpPr>
              <a:grpSpLocks/>
            </p:cNvGrpSpPr>
            <p:nvPr/>
          </p:nvGrpSpPr>
          <p:grpSpPr bwMode="auto">
            <a:xfrm>
              <a:off x="4468" y="2115"/>
              <a:ext cx="681" cy="453"/>
              <a:chOff x="3560" y="1071"/>
              <a:chExt cx="681" cy="453"/>
            </a:xfrm>
          </p:grpSpPr>
          <p:grpSp>
            <p:nvGrpSpPr>
              <p:cNvPr id="31" name="Group 48"/>
              <p:cNvGrpSpPr>
                <a:grpSpLocks/>
              </p:cNvGrpSpPr>
              <p:nvPr/>
            </p:nvGrpSpPr>
            <p:grpSpPr bwMode="auto">
              <a:xfrm>
                <a:off x="3560" y="1071"/>
                <a:ext cx="681" cy="453"/>
                <a:chOff x="3378" y="1480"/>
                <a:chExt cx="681" cy="453"/>
              </a:xfrm>
            </p:grpSpPr>
            <p:pic>
              <p:nvPicPr>
                <p:cNvPr id="45" name="Picture 49" descr="DMB"/>
                <p:cNvPicPr>
                  <a:picLocks noChangeAspect="1" noChangeArrowheads="1"/>
                </p:cNvPicPr>
                <p:nvPr/>
              </p:nvPicPr>
              <p:blipFill>
                <a:blip r:embed="rId6" cstate="print"/>
                <a:srcRect/>
                <a:stretch>
                  <a:fillRect/>
                </a:stretch>
              </p:blipFill>
              <p:spPr bwMode="auto">
                <a:xfrm>
                  <a:off x="3378" y="1480"/>
                  <a:ext cx="681" cy="453"/>
                </a:xfrm>
                <a:prstGeom prst="rect">
                  <a:avLst/>
                </a:prstGeom>
                <a:noFill/>
                <a:ln w="9525">
                  <a:noFill/>
                  <a:miter lim="800000"/>
                  <a:headEnd/>
                  <a:tailEnd/>
                </a:ln>
              </p:spPr>
            </p:pic>
            <p:pic>
              <p:nvPicPr>
                <p:cNvPr id="46" name="Picture 50" descr="경쟁사_그냥"/>
                <p:cNvPicPr>
                  <a:picLocks noChangeAspect="1" noChangeArrowheads="1"/>
                </p:cNvPicPr>
                <p:nvPr/>
              </p:nvPicPr>
              <p:blipFill>
                <a:blip r:embed="rId12" cstate="print"/>
                <a:srcRect/>
                <a:stretch>
                  <a:fillRect/>
                </a:stretch>
              </p:blipFill>
              <p:spPr bwMode="auto">
                <a:xfrm rot="539639">
                  <a:off x="3515" y="1525"/>
                  <a:ext cx="394" cy="312"/>
                </a:xfrm>
                <a:prstGeom prst="rect">
                  <a:avLst/>
                </a:prstGeom>
                <a:noFill/>
                <a:ln w="9525">
                  <a:noFill/>
                  <a:miter lim="800000"/>
                  <a:headEnd/>
                  <a:tailEnd/>
                </a:ln>
              </p:spPr>
            </p:pic>
          </p:grpSp>
          <p:sp>
            <p:nvSpPr>
              <p:cNvPr id="44" name="Text Box 51"/>
              <p:cNvSpPr txBox="1">
                <a:spLocks noChangeArrowheads="1"/>
              </p:cNvSpPr>
              <p:nvPr/>
            </p:nvSpPr>
            <p:spPr bwMode="auto">
              <a:xfrm rot="373774">
                <a:off x="3734" y="1330"/>
                <a:ext cx="362" cy="135"/>
              </a:xfrm>
              <a:prstGeom prst="rect">
                <a:avLst/>
              </a:prstGeom>
              <a:noFill/>
              <a:ln w="38100" cap="rnd">
                <a:noFill/>
                <a:prstDash val="sysDot"/>
                <a:miter lim="800000"/>
                <a:headEnd/>
                <a:tailEnd/>
              </a:ln>
            </p:spPr>
            <p:txBody>
              <a:bodyPr>
                <a:spAutoFit/>
              </a:bodyPr>
              <a:lstStyle/>
              <a:p>
                <a:pPr marL="285750" indent="-285750" algn="ctr">
                  <a:spcBef>
                    <a:spcPct val="20000"/>
                  </a:spcBef>
                  <a:buClr>
                    <a:schemeClr val="tx1"/>
                  </a:buClr>
                  <a:buSzPct val="75000"/>
                  <a:buFont typeface="Wingdings" pitchFamily="2" charset="2"/>
                  <a:buNone/>
                </a:pPr>
                <a:r>
                  <a:rPr lang="ko-KR" altLang="en-US" sz="800">
                    <a:latin typeface="Arial" charset="0"/>
                    <a:ea typeface="돋움" pitchFamily="50" charset="-127"/>
                    <a:sym typeface="Wingdings" pitchFamily="2" charset="2"/>
                  </a:rPr>
                  <a:t>  </a:t>
                </a:r>
              </a:p>
            </p:txBody>
          </p:sp>
        </p:grpSp>
        <p:pic>
          <p:nvPicPr>
            <p:cNvPr id="42" name="Picture 39" descr="hd tv"/>
            <p:cNvPicPr>
              <a:picLocks noChangeAspect="1" noChangeArrowheads="1"/>
            </p:cNvPicPr>
            <p:nvPr/>
          </p:nvPicPr>
          <p:blipFill>
            <a:blip r:embed="rId15" cstate="print"/>
            <a:srcRect/>
            <a:stretch>
              <a:fillRect/>
            </a:stretch>
          </p:blipFill>
          <p:spPr bwMode="auto">
            <a:xfrm rot="354993">
              <a:off x="4544" y="2143"/>
              <a:ext cx="540" cy="391"/>
            </a:xfrm>
            <a:prstGeom prst="rect">
              <a:avLst/>
            </a:prstGeom>
            <a:noFill/>
            <a:ln w="9525">
              <a:noFill/>
              <a:miter lim="800000"/>
              <a:headEnd/>
              <a:tailEnd/>
            </a:ln>
          </p:spPr>
        </p:pic>
      </p:grpSp>
      <p:pic>
        <p:nvPicPr>
          <p:cNvPr id="47" name="Picture 30" descr="아이리버_n10_1"/>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rot="1496543">
            <a:off x="5722938" y="1417638"/>
            <a:ext cx="614362" cy="938212"/>
          </a:xfrm>
          <a:prstGeom prst="rect">
            <a:avLst/>
          </a:prstGeom>
          <a:noFill/>
          <a:ln w="9525">
            <a:noFill/>
            <a:miter lim="800000"/>
            <a:headEnd/>
            <a:tailEnd/>
          </a:ln>
        </p:spPr>
      </p:pic>
      <p:sp>
        <p:nvSpPr>
          <p:cNvPr id="48" name="Line 36"/>
          <p:cNvSpPr>
            <a:spLocks noChangeShapeType="1"/>
          </p:cNvSpPr>
          <p:nvPr/>
        </p:nvSpPr>
        <p:spPr bwMode="auto">
          <a:xfrm>
            <a:off x="1474788" y="2857500"/>
            <a:ext cx="5400675" cy="1079500"/>
          </a:xfrm>
          <a:prstGeom prst="line">
            <a:avLst/>
          </a:prstGeom>
          <a:noFill/>
          <a:ln w="38100">
            <a:solidFill>
              <a:srgbClr val="FF0000"/>
            </a:solidFill>
            <a:prstDash val="sysDot"/>
            <a:round/>
            <a:headEnd/>
            <a:tailEnd type="triangle" w="med" len="med"/>
          </a:ln>
        </p:spPr>
        <p:txBody>
          <a:bodyPr wrap="none"/>
          <a:lstStyle/>
          <a:p>
            <a:endParaRPr lang="en-US"/>
          </a:p>
        </p:txBody>
      </p:sp>
      <p:sp>
        <p:nvSpPr>
          <p:cNvPr id="49" name="Line 36"/>
          <p:cNvSpPr>
            <a:spLocks noChangeShapeType="1"/>
          </p:cNvSpPr>
          <p:nvPr/>
        </p:nvSpPr>
        <p:spPr bwMode="auto">
          <a:xfrm>
            <a:off x="2554288" y="4584700"/>
            <a:ext cx="3600450" cy="720725"/>
          </a:xfrm>
          <a:prstGeom prst="line">
            <a:avLst/>
          </a:prstGeom>
          <a:noFill/>
          <a:ln w="38100">
            <a:solidFill>
              <a:srgbClr val="FF0000"/>
            </a:solidFill>
            <a:prstDash val="sysDot"/>
            <a:round/>
            <a:headEnd/>
            <a:tailEnd type="triangle" w="med" len="med"/>
          </a:ln>
        </p:spPr>
        <p:txBody>
          <a:bodyPr wrap="none"/>
          <a:lstStyle/>
          <a:p>
            <a:endParaRPr lang="en-US"/>
          </a:p>
        </p:txBody>
      </p:sp>
      <p:sp>
        <p:nvSpPr>
          <p:cNvPr id="50" name="Line 36"/>
          <p:cNvSpPr>
            <a:spLocks noChangeShapeType="1"/>
          </p:cNvSpPr>
          <p:nvPr/>
        </p:nvSpPr>
        <p:spPr bwMode="auto">
          <a:xfrm>
            <a:off x="2554288" y="4368800"/>
            <a:ext cx="4321175" cy="144463"/>
          </a:xfrm>
          <a:prstGeom prst="line">
            <a:avLst/>
          </a:prstGeom>
          <a:noFill/>
          <a:ln w="38100">
            <a:solidFill>
              <a:srgbClr val="FF0000"/>
            </a:solidFill>
            <a:prstDash val="sysDot"/>
            <a:round/>
            <a:headEnd/>
            <a:tailEnd type="triangle" w="med" len="med"/>
          </a:ln>
        </p:spPr>
        <p:txBody>
          <a:bodyPr wrap="none"/>
          <a:lstStyle/>
          <a:p>
            <a:endParaRPr lang="en-US"/>
          </a:p>
        </p:txBody>
      </p:sp>
      <p:cxnSp>
        <p:nvCxnSpPr>
          <p:cNvPr id="51" name="AutoShape 2"/>
          <p:cNvCxnSpPr>
            <a:cxnSpLocks noChangeShapeType="1"/>
          </p:cNvCxnSpPr>
          <p:nvPr/>
        </p:nvCxnSpPr>
        <p:spPr bwMode="auto">
          <a:xfrm>
            <a:off x="6923088" y="2568575"/>
            <a:ext cx="1587" cy="1588"/>
          </a:xfrm>
          <a:prstGeom prst="bentConnector3">
            <a:avLst>
              <a:gd name="adj1" fmla="val 14400005"/>
            </a:avLst>
          </a:prstGeom>
          <a:noFill/>
          <a:ln w="9525">
            <a:noFill/>
            <a:miter lim="800000"/>
            <a:headEnd type="triangle" w="med" len="med"/>
            <a:tailEnd type="triangle" w="med" len="med"/>
          </a:ln>
        </p:spPr>
      </p:cxnSp>
      <p:grpSp>
        <p:nvGrpSpPr>
          <p:cNvPr id="32" name="Group 42"/>
          <p:cNvGrpSpPr>
            <a:grpSpLocks/>
          </p:cNvGrpSpPr>
          <p:nvPr/>
        </p:nvGrpSpPr>
        <p:grpSpPr bwMode="auto">
          <a:xfrm>
            <a:off x="7594600" y="2784475"/>
            <a:ext cx="1081088" cy="719138"/>
            <a:chOff x="3560" y="1071"/>
            <a:chExt cx="681" cy="453"/>
          </a:xfrm>
        </p:grpSpPr>
        <p:grpSp>
          <p:nvGrpSpPr>
            <p:cNvPr id="37" name="Group 43"/>
            <p:cNvGrpSpPr>
              <a:grpSpLocks/>
            </p:cNvGrpSpPr>
            <p:nvPr/>
          </p:nvGrpSpPr>
          <p:grpSpPr bwMode="auto">
            <a:xfrm>
              <a:off x="3560" y="1071"/>
              <a:ext cx="681" cy="453"/>
              <a:chOff x="3378" y="1480"/>
              <a:chExt cx="681" cy="453"/>
            </a:xfrm>
          </p:grpSpPr>
          <p:pic>
            <p:nvPicPr>
              <p:cNvPr id="55" name="Picture 44" descr="DMB"/>
              <p:cNvPicPr>
                <a:picLocks noChangeAspect="1" noChangeArrowheads="1"/>
              </p:cNvPicPr>
              <p:nvPr/>
            </p:nvPicPr>
            <p:blipFill>
              <a:blip r:embed="rId6" cstate="print"/>
              <a:srcRect/>
              <a:stretch>
                <a:fillRect/>
              </a:stretch>
            </p:blipFill>
            <p:spPr bwMode="auto">
              <a:xfrm>
                <a:off x="3378" y="1480"/>
                <a:ext cx="681" cy="453"/>
              </a:xfrm>
              <a:prstGeom prst="rect">
                <a:avLst/>
              </a:prstGeom>
              <a:noFill/>
              <a:ln w="9525">
                <a:noFill/>
                <a:miter lim="800000"/>
                <a:headEnd/>
                <a:tailEnd/>
              </a:ln>
            </p:spPr>
          </p:pic>
          <p:pic>
            <p:nvPicPr>
              <p:cNvPr id="56" name="Picture 45" descr="경쟁사_그냥"/>
              <p:cNvPicPr>
                <a:picLocks noChangeAspect="1" noChangeArrowheads="1"/>
              </p:cNvPicPr>
              <p:nvPr/>
            </p:nvPicPr>
            <p:blipFill>
              <a:blip r:embed="rId12" cstate="print"/>
              <a:srcRect/>
              <a:stretch>
                <a:fillRect/>
              </a:stretch>
            </p:blipFill>
            <p:spPr bwMode="auto">
              <a:xfrm rot="539639">
                <a:off x="3515" y="1525"/>
                <a:ext cx="394" cy="312"/>
              </a:xfrm>
              <a:prstGeom prst="rect">
                <a:avLst/>
              </a:prstGeom>
              <a:noFill/>
              <a:ln w="9525">
                <a:noFill/>
                <a:miter lim="800000"/>
                <a:headEnd/>
                <a:tailEnd/>
              </a:ln>
            </p:spPr>
          </p:pic>
        </p:grpSp>
        <p:sp>
          <p:nvSpPr>
            <p:cNvPr id="54" name="Text Box 46"/>
            <p:cNvSpPr txBox="1">
              <a:spLocks noChangeArrowheads="1"/>
            </p:cNvSpPr>
            <p:nvPr/>
          </p:nvSpPr>
          <p:spPr bwMode="auto">
            <a:xfrm rot="373774">
              <a:off x="3734" y="1330"/>
              <a:ext cx="362" cy="135"/>
            </a:xfrm>
            <a:prstGeom prst="rect">
              <a:avLst/>
            </a:prstGeom>
            <a:noFill/>
            <a:ln w="38100" cap="rnd">
              <a:noFill/>
              <a:prstDash val="sysDot"/>
              <a:miter lim="800000"/>
              <a:headEnd/>
              <a:tailEnd/>
            </a:ln>
          </p:spPr>
          <p:txBody>
            <a:bodyPr>
              <a:spAutoFit/>
            </a:bodyPr>
            <a:lstStyle/>
            <a:p>
              <a:pPr marL="285750" indent="-285750" algn="ctr">
                <a:spcBef>
                  <a:spcPct val="20000"/>
                </a:spcBef>
                <a:buClr>
                  <a:schemeClr val="tx1"/>
                </a:buClr>
                <a:buSzPct val="75000"/>
                <a:buFont typeface="Wingdings" pitchFamily="2" charset="2"/>
                <a:buNone/>
              </a:pPr>
              <a:r>
                <a:rPr lang="ko-KR" altLang="en-US" sz="800">
                  <a:solidFill>
                    <a:schemeClr val="bg1"/>
                  </a:solidFill>
                  <a:latin typeface="Arial" charset="0"/>
                  <a:ea typeface="돋움" pitchFamily="50" charset="-127"/>
                  <a:sym typeface="Wingdings" pitchFamily="2" charset="2"/>
                </a:rPr>
                <a:t>  </a:t>
              </a:r>
            </a:p>
          </p:txBody>
        </p:sp>
      </p:grpSp>
      <p:sp>
        <p:nvSpPr>
          <p:cNvPr id="57" name="Oval 50"/>
          <p:cNvSpPr>
            <a:spLocks noChangeArrowheads="1"/>
          </p:cNvSpPr>
          <p:nvPr/>
        </p:nvSpPr>
        <p:spPr bwMode="auto">
          <a:xfrm>
            <a:off x="4714875" y="1676400"/>
            <a:ext cx="576263" cy="4572000"/>
          </a:xfrm>
          <a:prstGeom prst="ellipse">
            <a:avLst/>
          </a:prstGeom>
          <a:noFill/>
          <a:ln w="38100">
            <a:solidFill>
              <a:schemeClr val="tx1"/>
            </a:solidFill>
            <a:prstDash val="dash"/>
            <a:round/>
            <a:headEnd/>
            <a:tailEnd/>
          </a:ln>
        </p:spPr>
        <p:txBody>
          <a:bodyPr wrap="none" anchor="ctr"/>
          <a:lstStyle/>
          <a:p>
            <a:endParaRPr kumimoji="0" lang="ko-KR" altLang="en-US" sz="3200">
              <a:solidFill>
                <a:srgbClr val="095091"/>
              </a:solidFill>
              <a:latin typeface="Arial" charset="0"/>
              <a:ea typeface="돋움" pitchFamily="50" charset="-127"/>
            </a:endParaRPr>
          </a:p>
        </p:txBody>
      </p:sp>
      <p:sp>
        <p:nvSpPr>
          <p:cNvPr id="59" name="Text Box 54"/>
          <p:cNvSpPr txBox="1">
            <a:spLocks noChangeArrowheads="1"/>
          </p:cNvSpPr>
          <p:nvPr/>
        </p:nvSpPr>
        <p:spPr bwMode="auto">
          <a:xfrm>
            <a:off x="1610134" y="5791200"/>
            <a:ext cx="1688283" cy="437043"/>
          </a:xfrm>
          <a:prstGeom prst="rect">
            <a:avLst/>
          </a:prstGeom>
          <a:solidFill>
            <a:srgbClr val="FFFF00"/>
          </a:solidFill>
          <a:ln w="9525" algn="ctr">
            <a:noFill/>
            <a:miter lim="800000"/>
            <a:headEnd/>
            <a:tailEnd/>
          </a:ln>
        </p:spPr>
        <p:txBody>
          <a:bodyPr wrap="square">
            <a:spAutoFit/>
          </a:bodyPr>
          <a:lstStyle/>
          <a:p>
            <a:pPr marL="285750" indent="-285750" algn="ctr">
              <a:lnSpc>
                <a:spcPct val="60000"/>
              </a:lnSpc>
              <a:spcBef>
                <a:spcPct val="20000"/>
              </a:spcBef>
              <a:buClr>
                <a:schemeClr val="tx1"/>
              </a:buClr>
              <a:buSzPct val="75000"/>
              <a:buFont typeface="Wingdings" pitchFamily="2" charset="2"/>
              <a:buNone/>
            </a:pPr>
            <a:r>
              <a:rPr lang="en-US" altLang="ko-KR" sz="1600" dirty="0">
                <a:solidFill>
                  <a:srgbClr val="095091"/>
                </a:solidFill>
                <a:latin typeface="Arial" charset="0"/>
                <a:ea typeface="돋움" pitchFamily="50" charset="-127"/>
              </a:rPr>
              <a:t>Communication</a:t>
            </a:r>
          </a:p>
          <a:p>
            <a:pPr marL="285750" indent="-285750" algn="ctr">
              <a:lnSpc>
                <a:spcPct val="60000"/>
              </a:lnSpc>
              <a:spcBef>
                <a:spcPct val="20000"/>
              </a:spcBef>
              <a:buClr>
                <a:schemeClr val="tx1"/>
              </a:buClr>
              <a:buSzPct val="75000"/>
              <a:buFont typeface="Wingdings" pitchFamily="2" charset="2"/>
              <a:buNone/>
            </a:pPr>
            <a:r>
              <a:rPr lang="en-US" altLang="ko-KR" sz="1600" dirty="0">
                <a:solidFill>
                  <a:srgbClr val="095091"/>
                </a:solidFill>
                <a:latin typeface="Arial" charset="0"/>
                <a:ea typeface="돋움" pitchFamily="50" charset="-127"/>
              </a:rPr>
              <a:t>Service Provider</a:t>
            </a:r>
          </a:p>
        </p:txBody>
      </p:sp>
      <p:pic>
        <p:nvPicPr>
          <p:cNvPr id="60" name="Picture 30" descr="아이리버_n10_1"/>
          <p:cNvPicPr>
            <a:picLocks noChangeAspect="1" noChangeArrowheads="1"/>
          </p:cNvPicPr>
          <p:nvPr/>
        </p:nvPicPr>
        <p:blipFill>
          <a:blip r:embed="rId16" cstate="print">
            <a:clrChange>
              <a:clrFrom>
                <a:srgbClr val="FFFFFF"/>
              </a:clrFrom>
              <a:clrTo>
                <a:srgbClr val="FFFFFF">
                  <a:alpha val="0"/>
                </a:srgbClr>
              </a:clrTo>
            </a:clrChange>
          </a:blip>
          <a:srcRect/>
          <a:stretch>
            <a:fillRect/>
          </a:stretch>
        </p:blipFill>
        <p:spPr bwMode="auto">
          <a:xfrm rot="1496543">
            <a:off x="8027988" y="1273175"/>
            <a:ext cx="331787" cy="506413"/>
          </a:xfrm>
          <a:prstGeom prst="rect">
            <a:avLst/>
          </a:prstGeom>
          <a:noFill/>
          <a:ln w="9525">
            <a:noFill/>
            <a:miter lim="800000"/>
            <a:headEnd/>
            <a:tailEnd/>
          </a:ln>
        </p:spPr>
      </p:pic>
      <p:pic>
        <p:nvPicPr>
          <p:cNvPr id="61" name="Picture 30" descr="아이리버_n10_1"/>
          <p:cNvPicPr>
            <a:picLocks noChangeAspect="1" noChangeArrowheads="1"/>
          </p:cNvPicPr>
          <p:nvPr/>
        </p:nvPicPr>
        <p:blipFill>
          <a:blip r:embed="rId16" cstate="print">
            <a:clrChange>
              <a:clrFrom>
                <a:srgbClr val="FFFFFF"/>
              </a:clrFrom>
              <a:clrTo>
                <a:srgbClr val="FFFFFF">
                  <a:alpha val="0"/>
                </a:srgbClr>
              </a:clrTo>
            </a:clrChange>
          </a:blip>
          <a:srcRect/>
          <a:stretch>
            <a:fillRect/>
          </a:stretch>
        </p:blipFill>
        <p:spPr bwMode="auto">
          <a:xfrm rot="1496543">
            <a:off x="8459788" y="2136775"/>
            <a:ext cx="331787" cy="506413"/>
          </a:xfrm>
          <a:prstGeom prst="rect">
            <a:avLst/>
          </a:prstGeom>
          <a:noFill/>
          <a:ln w="9525">
            <a:noFill/>
            <a:miter lim="800000"/>
            <a:headEnd/>
            <a:tailEnd/>
          </a:ln>
        </p:spPr>
      </p:pic>
      <p:pic>
        <p:nvPicPr>
          <p:cNvPr id="62" name="Picture 30" descr="아이리버_n10_1"/>
          <p:cNvPicPr>
            <a:picLocks noChangeAspect="1" noChangeArrowheads="1"/>
          </p:cNvPicPr>
          <p:nvPr/>
        </p:nvPicPr>
        <p:blipFill>
          <a:blip r:embed="rId16" cstate="print">
            <a:clrChange>
              <a:clrFrom>
                <a:srgbClr val="FFFFFF"/>
              </a:clrFrom>
              <a:clrTo>
                <a:srgbClr val="FFFFFF">
                  <a:alpha val="0"/>
                </a:srgbClr>
              </a:clrTo>
            </a:clrChange>
          </a:blip>
          <a:srcRect/>
          <a:stretch>
            <a:fillRect/>
          </a:stretch>
        </p:blipFill>
        <p:spPr bwMode="auto">
          <a:xfrm rot="1496543">
            <a:off x="8316913" y="4152900"/>
            <a:ext cx="331787" cy="506413"/>
          </a:xfrm>
          <a:prstGeom prst="rect">
            <a:avLst/>
          </a:prstGeom>
          <a:noFill/>
          <a:ln w="9525">
            <a:noFill/>
            <a:miter lim="800000"/>
            <a:headEnd/>
            <a:tailEnd/>
          </a:ln>
        </p:spPr>
      </p:pic>
      <p:sp>
        <p:nvSpPr>
          <p:cNvPr id="63" name="Freeform 58"/>
          <p:cNvSpPr>
            <a:spLocks/>
          </p:cNvSpPr>
          <p:nvPr/>
        </p:nvSpPr>
        <p:spPr bwMode="auto">
          <a:xfrm rot="12619687">
            <a:off x="7769225" y="1489075"/>
            <a:ext cx="112713" cy="387350"/>
          </a:xfrm>
          <a:custGeom>
            <a:avLst/>
            <a:gdLst>
              <a:gd name="T0" fmla="*/ 2147483647 w 229"/>
              <a:gd name="T1" fmla="*/ 0 h 255"/>
              <a:gd name="T2" fmla="*/ 2147483647 w 229"/>
              <a:gd name="T3" fmla="*/ 2147483647 h 255"/>
              <a:gd name="T4" fmla="*/ 2147483647 w 229"/>
              <a:gd name="T5" fmla="*/ 2147483647 h 255"/>
              <a:gd name="T6" fmla="*/ 0 w 229"/>
              <a:gd name="T7" fmla="*/ 2147483647 h 255"/>
              <a:gd name="T8" fmla="*/ 2147483647 w 229"/>
              <a:gd name="T9" fmla="*/ 2147483647 h 255"/>
              <a:gd name="T10" fmla="*/ 2147483647 w 229"/>
              <a:gd name="T11" fmla="*/ 2147483647 h 255"/>
              <a:gd name="T12" fmla="*/ 2147483647 w 229"/>
              <a:gd name="T13" fmla="*/ 0 h 255"/>
              <a:gd name="T14" fmla="*/ 0 60000 65536"/>
              <a:gd name="T15" fmla="*/ 0 60000 65536"/>
              <a:gd name="T16" fmla="*/ 0 60000 65536"/>
              <a:gd name="T17" fmla="*/ 0 60000 65536"/>
              <a:gd name="T18" fmla="*/ 0 60000 65536"/>
              <a:gd name="T19" fmla="*/ 0 60000 65536"/>
              <a:gd name="T20" fmla="*/ 0 60000 65536"/>
              <a:gd name="T21" fmla="*/ 0 w 229"/>
              <a:gd name="T22" fmla="*/ 0 h 255"/>
              <a:gd name="T23" fmla="*/ 229 w 229"/>
              <a:gd name="T24" fmla="*/ 255 h 25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9" h="255">
                <a:moveTo>
                  <a:pt x="228" y="0"/>
                </a:moveTo>
                <a:lnTo>
                  <a:pt x="76" y="131"/>
                </a:lnTo>
                <a:lnTo>
                  <a:pt x="120" y="130"/>
                </a:lnTo>
                <a:lnTo>
                  <a:pt x="0" y="254"/>
                </a:lnTo>
                <a:lnTo>
                  <a:pt x="146" y="122"/>
                </a:lnTo>
                <a:lnTo>
                  <a:pt x="107" y="122"/>
                </a:lnTo>
                <a:lnTo>
                  <a:pt x="228" y="0"/>
                </a:lnTo>
              </a:path>
            </a:pathLst>
          </a:custGeom>
          <a:solidFill>
            <a:srgbClr val="006600"/>
          </a:solidFill>
          <a:ln w="12700" cap="rnd">
            <a:solidFill>
              <a:srgbClr val="006600"/>
            </a:solidFill>
            <a:round/>
            <a:headEnd/>
            <a:tailEnd/>
          </a:ln>
        </p:spPr>
        <p:txBody>
          <a:bodyPr/>
          <a:lstStyle/>
          <a:p>
            <a:endParaRPr lang="en-US"/>
          </a:p>
        </p:txBody>
      </p:sp>
      <p:sp>
        <p:nvSpPr>
          <p:cNvPr id="64" name="Freeform 59"/>
          <p:cNvSpPr>
            <a:spLocks/>
          </p:cNvSpPr>
          <p:nvPr/>
        </p:nvSpPr>
        <p:spPr bwMode="auto">
          <a:xfrm rot="12619687">
            <a:off x="8243888" y="2425700"/>
            <a:ext cx="112712" cy="387350"/>
          </a:xfrm>
          <a:custGeom>
            <a:avLst/>
            <a:gdLst>
              <a:gd name="T0" fmla="*/ 2147483647 w 229"/>
              <a:gd name="T1" fmla="*/ 0 h 255"/>
              <a:gd name="T2" fmla="*/ 2147483647 w 229"/>
              <a:gd name="T3" fmla="*/ 2147483647 h 255"/>
              <a:gd name="T4" fmla="*/ 2147483647 w 229"/>
              <a:gd name="T5" fmla="*/ 2147483647 h 255"/>
              <a:gd name="T6" fmla="*/ 0 w 229"/>
              <a:gd name="T7" fmla="*/ 2147483647 h 255"/>
              <a:gd name="T8" fmla="*/ 2147483647 w 229"/>
              <a:gd name="T9" fmla="*/ 2147483647 h 255"/>
              <a:gd name="T10" fmla="*/ 2147483647 w 229"/>
              <a:gd name="T11" fmla="*/ 2147483647 h 255"/>
              <a:gd name="T12" fmla="*/ 2147483647 w 229"/>
              <a:gd name="T13" fmla="*/ 0 h 255"/>
              <a:gd name="T14" fmla="*/ 0 60000 65536"/>
              <a:gd name="T15" fmla="*/ 0 60000 65536"/>
              <a:gd name="T16" fmla="*/ 0 60000 65536"/>
              <a:gd name="T17" fmla="*/ 0 60000 65536"/>
              <a:gd name="T18" fmla="*/ 0 60000 65536"/>
              <a:gd name="T19" fmla="*/ 0 60000 65536"/>
              <a:gd name="T20" fmla="*/ 0 60000 65536"/>
              <a:gd name="T21" fmla="*/ 0 w 229"/>
              <a:gd name="T22" fmla="*/ 0 h 255"/>
              <a:gd name="T23" fmla="*/ 229 w 229"/>
              <a:gd name="T24" fmla="*/ 255 h 25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9" h="255">
                <a:moveTo>
                  <a:pt x="228" y="0"/>
                </a:moveTo>
                <a:lnTo>
                  <a:pt x="76" y="131"/>
                </a:lnTo>
                <a:lnTo>
                  <a:pt x="120" y="130"/>
                </a:lnTo>
                <a:lnTo>
                  <a:pt x="0" y="254"/>
                </a:lnTo>
                <a:lnTo>
                  <a:pt x="146" y="122"/>
                </a:lnTo>
                <a:lnTo>
                  <a:pt x="107" y="122"/>
                </a:lnTo>
                <a:lnTo>
                  <a:pt x="228" y="0"/>
                </a:lnTo>
              </a:path>
            </a:pathLst>
          </a:custGeom>
          <a:solidFill>
            <a:srgbClr val="006600"/>
          </a:solidFill>
          <a:ln w="12700" cap="rnd">
            <a:solidFill>
              <a:srgbClr val="006600"/>
            </a:solidFill>
            <a:round/>
            <a:headEnd/>
            <a:tailEnd/>
          </a:ln>
        </p:spPr>
        <p:txBody>
          <a:bodyPr/>
          <a:lstStyle/>
          <a:p>
            <a:endParaRPr lang="en-US"/>
          </a:p>
        </p:txBody>
      </p:sp>
      <p:sp>
        <p:nvSpPr>
          <p:cNvPr id="65" name="Freeform 60"/>
          <p:cNvSpPr>
            <a:spLocks/>
          </p:cNvSpPr>
          <p:nvPr/>
        </p:nvSpPr>
        <p:spPr bwMode="auto">
          <a:xfrm rot="17763259">
            <a:off x="8101807" y="3975894"/>
            <a:ext cx="112712" cy="387350"/>
          </a:xfrm>
          <a:custGeom>
            <a:avLst/>
            <a:gdLst>
              <a:gd name="T0" fmla="*/ 2147483647 w 229"/>
              <a:gd name="T1" fmla="*/ 0 h 255"/>
              <a:gd name="T2" fmla="*/ 2147483647 w 229"/>
              <a:gd name="T3" fmla="*/ 2147483647 h 255"/>
              <a:gd name="T4" fmla="*/ 2147483647 w 229"/>
              <a:gd name="T5" fmla="*/ 2147483647 h 255"/>
              <a:gd name="T6" fmla="*/ 0 w 229"/>
              <a:gd name="T7" fmla="*/ 2147483647 h 255"/>
              <a:gd name="T8" fmla="*/ 2147483647 w 229"/>
              <a:gd name="T9" fmla="*/ 2147483647 h 255"/>
              <a:gd name="T10" fmla="*/ 2147483647 w 229"/>
              <a:gd name="T11" fmla="*/ 2147483647 h 255"/>
              <a:gd name="T12" fmla="*/ 2147483647 w 229"/>
              <a:gd name="T13" fmla="*/ 0 h 255"/>
              <a:gd name="T14" fmla="*/ 0 60000 65536"/>
              <a:gd name="T15" fmla="*/ 0 60000 65536"/>
              <a:gd name="T16" fmla="*/ 0 60000 65536"/>
              <a:gd name="T17" fmla="*/ 0 60000 65536"/>
              <a:gd name="T18" fmla="*/ 0 60000 65536"/>
              <a:gd name="T19" fmla="*/ 0 60000 65536"/>
              <a:gd name="T20" fmla="*/ 0 60000 65536"/>
              <a:gd name="T21" fmla="*/ 0 w 229"/>
              <a:gd name="T22" fmla="*/ 0 h 255"/>
              <a:gd name="T23" fmla="*/ 229 w 229"/>
              <a:gd name="T24" fmla="*/ 255 h 25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9" h="255">
                <a:moveTo>
                  <a:pt x="228" y="0"/>
                </a:moveTo>
                <a:lnTo>
                  <a:pt x="76" y="131"/>
                </a:lnTo>
                <a:lnTo>
                  <a:pt x="120" y="130"/>
                </a:lnTo>
                <a:lnTo>
                  <a:pt x="0" y="254"/>
                </a:lnTo>
                <a:lnTo>
                  <a:pt x="146" y="122"/>
                </a:lnTo>
                <a:lnTo>
                  <a:pt x="107" y="122"/>
                </a:lnTo>
                <a:lnTo>
                  <a:pt x="228" y="0"/>
                </a:lnTo>
              </a:path>
            </a:pathLst>
          </a:custGeom>
          <a:solidFill>
            <a:srgbClr val="006600"/>
          </a:solidFill>
          <a:ln w="12700" cap="rnd">
            <a:solidFill>
              <a:srgbClr val="006600"/>
            </a:solidFill>
            <a:round/>
            <a:headEnd/>
            <a:tailEnd/>
          </a:ln>
        </p:spPr>
        <p:txBody>
          <a:bodyPr/>
          <a:lstStyle/>
          <a:p>
            <a:endParaRPr lang="en-US"/>
          </a:p>
        </p:txBody>
      </p:sp>
      <p:pic>
        <p:nvPicPr>
          <p:cNvPr id="66" name="Picture 30" descr="아이리버_n10_1"/>
          <p:cNvPicPr>
            <a:picLocks noChangeAspect="1" noChangeArrowheads="1"/>
          </p:cNvPicPr>
          <p:nvPr/>
        </p:nvPicPr>
        <p:blipFill>
          <a:blip r:embed="rId16" cstate="print">
            <a:clrChange>
              <a:clrFrom>
                <a:srgbClr val="FFFFFF"/>
              </a:clrFrom>
              <a:clrTo>
                <a:srgbClr val="FFFFFF">
                  <a:alpha val="0"/>
                </a:srgbClr>
              </a:clrTo>
            </a:clrChange>
          </a:blip>
          <a:srcRect/>
          <a:stretch>
            <a:fillRect/>
          </a:stretch>
        </p:blipFill>
        <p:spPr bwMode="auto">
          <a:xfrm rot="1496543">
            <a:off x="8243888" y="4729163"/>
            <a:ext cx="331787" cy="506412"/>
          </a:xfrm>
          <a:prstGeom prst="rect">
            <a:avLst/>
          </a:prstGeom>
          <a:noFill/>
          <a:ln w="9525">
            <a:noFill/>
            <a:miter lim="800000"/>
            <a:headEnd/>
            <a:tailEnd/>
          </a:ln>
        </p:spPr>
      </p:pic>
      <p:sp>
        <p:nvSpPr>
          <p:cNvPr id="67" name="Freeform 62"/>
          <p:cNvSpPr>
            <a:spLocks/>
          </p:cNvSpPr>
          <p:nvPr/>
        </p:nvSpPr>
        <p:spPr bwMode="auto">
          <a:xfrm rot="17763259" flipV="1">
            <a:off x="7958137" y="4640263"/>
            <a:ext cx="73025" cy="431800"/>
          </a:xfrm>
          <a:custGeom>
            <a:avLst/>
            <a:gdLst>
              <a:gd name="T0" fmla="*/ 2147483647 w 229"/>
              <a:gd name="T1" fmla="*/ 0 h 255"/>
              <a:gd name="T2" fmla="*/ 2147483647 w 229"/>
              <a:gd name="T3" fmla="*/ 2147483647 h 255"/>
              <a:gd name="T4" fmla="*/ 2147483647 w 229"/>
              <a:gd name="T5" fmla="*/ 2147483647 h 255"/>
              <a:gd name="T6" fmla="*/ 0 w 229"/>
              <a:gd name="T7" fmla="*/ 2147483647 h 255"/>
              <a:gd name="T8" fmla="*/ 2147483647 w 229"/>
              <a:gd name="T9" fmla="*/ 2147483647 h 255"/>
              <a:gd name="T10" fmla="*/ 2147483647 w 229"/>
              <a:gd name="T11" fmla="*/ 2147483647 h 255"/>
              <a:gd name="T12" fmla="*/ 2147483647 w 229"/>
              <a:gd name="T13" fmla="*/ 0 h 255"/>
              <a:gd name="T14" fmla="*/ 0 60000 65536"/>
              <a:gd name="T15" fmla="*/ 0 60000 65536"/>
              <a:gd name="T16" fmla="*/ 0 60000 65536"/>
              <a:gd name="T17" fmla="*/ 0 60000 65536"/>
              <a:gd name="T18" fmla="*/ 0 60000 65536"/>
              <a:gd name="T19" fmla="*/ 0 60000 65536"/>
              <a:gd name="T20" fmla="*/ 0 60000 65536"/>
              <a:gd name="T21" fmla="*/ 0 w 229"/>
              <a:gd name="T22" fmla="*/ 0 h 255"/>
              <a:gd name="T23" fmla="*/ 229 w 229"/>
              <a:gd name="T24" fmla="*/ 255 h 25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9" h="255">
                <a:moveTo>
                  <a:pt x="228" y="0"/>
                </a:moveTo>
                <a:lnTo>
                  <a:pt x="76" y="131"/>
                </a:lnTo>
                <a:lnTo>
                  <a:pt x="120" y="130"/>
                </a:lnTo>
                <a:lnTo>
                  <a:pt x="0" y="254"/>
                </a:lnTo>
                <a:lnTo>
                  <a:pt x="146" y="122"/>
                </a:lnTo>
                <a:lnTo>
                  <a:pt x="107" y="122"/>
                </a:lnTo>
                <a:lnTo>
                  <a:pt x="228" y="0"/>
                </a:lnTo>
              </a:path>
            </a:pathLst>
          </a:custGeom>
          <a:solidFill>
            <a:srgbClr val="006600"/>
          </a:solidFill>
          <a:ln w="12700" cap="rnd">
            <a:solidFill>
              <a:srgbClr val="006600"/>
            </a:solidFill>
            <a:round/>
            <a:headEnd/>
            <a:tailEnd/>
          </a:ln>
        </p:spPr>
        <p:txBody>
          <a:bodyPr/>
          <a:lstStyle/>
          <a:p>
            <a:endParaRPr lang="en-US"/>
          </a:p>
        </p:txBody>
      </p:sp>
      <p:sp>
        <p:nvSpPr>
          <p:cNvPr id="68" name="Line 34"/>
          <p:cNvSpPr>
            <a:spLocks noChangeShapeType="1"/>
          </p:cNvSpPr>
          <p:nvPr/>
        </p:nvSpPr>
        <p:spPr bwMode="auto">
          <a:xfrm>
            <a:off x="1403350" y="2784475"/>
            <a:ext cx="5399088" cy="433388"/>
          </a:xfrm>
          <a:prstGeom prst="line">
            <a:avLst/>
          </a:prstGeom>
          <a:noFill/>
          <a:ln w="38100">
            <a:solidFill>
              <a:srgbClr val="FF0000"/>
            </a:solidFill>
            <a:prstDash val="sysDot"/>
            <a:round/>
            <a:headEnd/>
            <a:tailEnd type="triangle" w="med" len="med"/>
          </a:ln>
        </p:spPr>
        <p:txBody>
          <a:bodyPr wrap="none"/>
          <a:lstStyle/>
          <a:p>
            <a:endParaRPr lang="en-US"/>
          </a:p>
        </p:txBody>
      </p:sp>
      <p:sp>
        <p:nvSpPr>
          <p:cNvPr id="69" name="AutoShape 64"/>
          <p:cNvSpPr>
            <a:spLocks noChangeArrowheads="1"/>
          </p:cNvSpPr>
          <p:nvPr/>
        </p:nvSpPr>
        <p:spPr bwMode="auto">
          <a:xfrm>
            <a:off x="3200400" y="2438400"/>
            <a:ext cx="3733800" cy="3124200"/>
          </a:xfrm>
          <a:prstGeom prst="irregularSeal2">
            <a:avLst/>
          </a:prstGeom>
          <a:solidFill>
            <a:srgbClr val="F8E0DC"/>
          </a:solidFill>
          <a:ln w="38100" algn="ctr">
            <a:solidFill>
              <a:srgbClr val="006600"/>
            </a:solidFill>
            <a:miter lim="800000"/>
            <a:headEnd/>
            <a:tailEnd/>
          </a:ln>
        </p:spPr>
        <p:txBody>
          <a:bodyPr wrap="none" anchor="ctr"/>
          <a:lstStyle/>
          <a:p>
            <a:pPr>
              <a:lnSpc>
                <a:spcPct val="90000"/>
              </a:lnSpc>
            </a:pPr>
            <a:r>
              <a:rPr kumimoji="0" lang="en-US" altLang="ko-KR" sz="1600" dirty="0">
                <a:solidFill>
                  <a:srgbClr val="0F4519"/>
                </a:solidFill>
                <a:latin typeface="Arial" charset="0"/>
                <a:ea typeface="돋움" pitchFamily="50" charset="-127"/>
              </a:rPr>
              <a:t>Graphic </a:t>
            </a:r>
            <a:r>
              <a:rPr kumimoji="0" lang="en-US" altLang="ko-KR" sz="1600" dirty="0" err="1">
                <a:solidFill>
                  <a:srgbClr val="0F4519"/>
                </a:solidFill>
                <a:latin typeface="Arial" charset="0"/>
                <a:ea typeface="돋움" pitchFamily="50" charset="-127"/>
              </a:rPr>
              <a:t>Remocon</a:t>
            </a:r>
            <a:r>
              <a:rPr kumimoji="0" lang="en-US" altLang="ko-KR" sz="1600" dirty="0">
                <a:solidFill>
                  <a:srgbClr val="0F4519"/>
                </a:solidFill>
                <a:latin typeface="Arial" charset="0"/>
                <a:ea typeface="돋움" pitchFamily="50" charset="-127"/>
              </a:rPr>
              <a:t> =</a:t>
            </a:r>
          </a:p>
          <a:p>
            <a:pPr>
              <a:lnSpc>
                <a:spcPct val="90000"/>
              </a:lnSpc>
            </a:pPr>
            <a:r>
              <a:rPr kumimoji="0" lang="en-US" altLang="ko-KR" sz="1600" dirty="0">
                <a:solidFill>
                  <a:srgbClr val="0F4519"/>
                </a:solidFill>
                <a:latin typeface="Arial" charset="0"/>
                <a:ea typeface="돋움" pitchFamily="50" charset="-127"/>
              </a:rPr>
              <a:t>Internet DMB =</a:t>
            </a:r>
          </a:p>
          <a:p>
            <a:pPr>
              <a:lnSpc>
                <a:spcPct val="90000"/>
              </a:lnSpc>
            </a:pPr>
            <a:r>
              <a:rPr kumimoji="0" lang="en-US" altLang="ko-KR" sz="1600" dirty="0">
                <a:solidFill>
                  <a:srgbClr val="0F4519"/>
                </a:solidFill>
                <a:latin typeface="Arial" charset="0"/>
                <a:ea typeface="돋움" pitchFamily="50" charset="-127"/>
              </a:rPr>
              <a:t>Mobile IPTV =</a:t>
            </a:r>
          </a:p>
          <a:p>
            <a:pPr>
              <a:lnSpc>
                <a:spcPct val="90000"/>
              </a:lnSpc>
            </a:pPr>
            <a:r>
              <a:rPr kumimoji="0" lang="en-US" altLang="ko-KR" sz="1600" dirty="0">
                <a:solidFill>
                  <a:srgbClr val="0F4519"/>
                </a:solidFill>
                <a:latin typeface="Arial" charset="0"/>
                <a:ea typeface="돋움" pitchFamily="50" charset="-127"/>
              </a:rPr>
              <a:t>Mobile VoIP =</a:t>
            </a:r>
            <a:endParaRPr kumimoji="0" lang="ko-KR" altLang="en-US" sz="1600" dirty="0">
              <a:solidFill>
                <a:srgbClr val="0F4519"/>
              </a:solidFill>
              <a:latin typeface="Arial" charset="0"/>
              <a:ea typeface="돋움" pitchFamily="50" charset="-127"/>
            </a:endParaRPr>
          </a:p>
          <a:p>
            <a:pPr>
              <a:lnSpc>
                <a:spcPct val="90000"/>
              </a:lnSpc>
            </a:pPr>
            <a:r>
              <a:rPr kumimoji="0" lang="en-US" altLang="ko-KR" sz="1600" dirty="0">
                <a:solidFill>
                  <a:srgbClr val="0F4519"/>
                </a:solidFill>
                <a:latin typeface="Arial" charset="0"/>
                <a:ea typeface="돋움" pitchFamily="50" charset="-127"/>
              </a:rPr>
              <a:t>Local Broadcasting =</a:t>
            </a:r>
          </a:p>
          <a:p>
            <a:pPr>
              <a:lnSpc>
                <a:spcPct val="90000"/>
              </a:lnSpc>
            </a:pPr>
            <a:r>
              <a:rPr kumimoji="0" lang="en-US" altLang="ko-KR" sz="1600" dirty="0">
                <a:solidFill>
                  <a:srgbClr val="0F4519"/>
                </a:solidFill>
                <a:latin typeface="Arial" charset="0"/>
                <a:ea typeface="돋움" pitchFamily="50" charset="-127"/>
              </a:rPr>
              <a:t>Mobile Search</a:t>
            </a:r>
          </a:p>
        </p:txBody>
      </p:sp>
      <p:sp>
        <p:nvSpPr>
          <p:cNvPr id="70" name="Text Box 54"/>
          <p:cNvSpPr txBox="1">
            <a:spLocks noChangeArrowheads="1"/>
          </p:cNvSpPr>
          <p:nvPr/>
        </p:nvSpPr>
        <p:spPr bwMode="auto">
          <a:xfrm>
            <a:off x="1381534" y="5105400"/>
            <a:ext cx="1688283" cy="437043"/>
          </a:xfrm>
          <a:prstGeom prst="rect">
            <a:avLst/>
          </a:prstGeom>
          <a:solidFill>
            <a:srgbClr val="FFFF00"/>
          </a:solidFill>
          <a:ln w="9525" algn="ctr">
            <a:noFill/>
            <a:miter lim="800000"/>
            <a:headEnd/>
            <a:tailEnd/>
          </a:ln>
        </p:spPr>
        <p:txBody>
          <a:bodyPr wrap="none">
            <a:spAutoFit/>
          </a:bodyPr>
          <a:lstStyle/>
          <a:p>
            <a:pPr marL="285750" indent="-285750" algn="ctr">
              <a:lnSpc>
                <a:spcPct val="60000"/>
              </a:lnSpc>
              <a:spcBef>
                <a:spcPct val="20000"/>
              </a:spcBef>
              <a:buClr>
                <a:schemeClr val="tx1"/>
              </a:buClr>
              <a:buSzPct val="75000"/>
              <a:buFont typeface="Wingdings" pitchFamily="2" charset="2"/>
              <a:buNone/>
            </a:pPr>
            <a:r>
              <a:rPr lang="en-US" altLang="ko-KR" sz="1600" dirty="0">
                <a:solidFill>
                  <a:srgbClr val="095091"/>
                </a:solidFill>
                <a:latin typeface="Arial" charset="0"/>
                <a:ea typeface="돋움" pitchFamily="50" charset="-127"/>
              </a:rPr>
              <a:t>Searching</a:t>
            </a:r>
          </a:p>
          <a:p>
            <a:pPr marL="285750" indent="-285750" algn="ctr">
              <a:lnSpc>
                <a:spcPct val="60000"/>
              </a:lnSpc>
              <a:spcBef>
                <a:spcPct val="20000"/>
              </a:spcBef>
              <a:buClr>
                <a:schemeClr val="tx1"/>
              </a:buClr>
              <a:buSzPct val="75000"/>
              <a:buFont typeface="Wingdings" pitchFamily="2" charset="2"/>
              <a:buNone/>
            </a:pPr>
            <a:r>
              <a:rPr lang="en-US" altLang="ko-KR" sz="1600" dirty="0">
                <a:solidFill>
                  <a:srgbClr val="095091"/>
                </a:solidFill>
                <a:latin typeface="Arial" charset="0"/>
                <a:ea typeface="돋움" pitchFamily="50" charset="-127"/>
              </a:rPr>
              <a:t>Service Provider</a:t>
            </a:r>
          </a:p>
        </p:txBody>
      </p:sp>
      <p:sp>
        <p:nvSpPr>
          <p:cNvPr id="71" name="Text Box 54"/>
          <p:cNvSpPr txBox="1">
            <a:spLocks noChangeArrowheads="1"/>
          </p:cNvSpPr>
          <p:nvPr/>
        </p:nvSpPr>
        <p:spPr bwMode="auto">
          <a:xfrm>
            <a:off x="1313777" y="3200400"/>
            <a:ext cx="1688283" cy="437043"/>
          </a:xfrm>
          <a:prstGeom prst="rect">
            <a:avLst/>
          </a:prstGeom>
          <a:solidFill>
            <a:srgbClr val="FFFF00"/>
          </a:solidFill>
          <a:ln w="9525" algn="ctr">
            <a:noFill/>
            <a:miter lim="800000"/>
            <a:headEnd/>
            <a:tailEnd/>
          </a:ln>
        </p:spPr>
        <p:txBody>
          <a:bodyPr wrap="none">
            <a:spAutoFit/>
          </a:bodyPr>
          <a:lstStyle/>
          <a:p>
            <a:pPr marL="285750" indent="-285750" algn="ctr">
              <a:lnSpc>
                <a:spcPct val="60000"/>
              </a:lnSpc>
              <a:spcBef>
                <a:spcPct val="20000"/>
              </a:spcBef>
              <a:buClr>
                <a:schemeClr val="tx1"/>
              </a:buClr>
              <a:buSzPct val="75000"/>
              <a:buFont typeface="Wingdings" pitchFamily="2" charset="2"/>
              <a:buNone/>
            </a:pPr>
            <a:r>
              <a:rPr lang="en-US" altLang="ko-KR" sz="1600" dirty="0">
                <a:solidFill>
                  <a:srgbClr val="095091"/>
                </a:solidFill>
                <a:latin typeface="Arial" charset="0"/>
                <a:ea typeface="돋움" pitchFamily="50" charset="-127"/>
              </a:rPr>
              <a:t>Broadcasting</a:t>
            </a:r>
          </a:p>
          <a:p>
            <a:pPr marL="285750" indent="-285750" algn="ctr">
              <a:lnSpc>
                <a:spcPct val="60000"/>
              </a:lnSpc>
              <a:spcBef>
                <a:spcPct val="20000"/>
              </a:spcBef>
              <a:buClr>
                <a:schemeClr val="tx1"/>
              </a:buClr>
              <a:buSzPct val="75000"/>
              <a:buFont typeface="Wingdings" pitchFamily="2" charset="2"/>
              <a:buNone/>
            </a:pPr>
            <a:r>
              <a:rPr lang="en-US" altLang="ko-KR" sz="1600" dirty="0">
                <a:solidFill>
                  <a:srgbClr val="095091"/>
                </a:solidFill>
                <a:latin typeface="Arial" charset="0"/>
                <a:ea typeface="돋움" pitchFamily="50" charset="-127"/>
              </a:rPr>
              <a:t>Service Provider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slide(fromBottom)">
                                      <p:cBhvr>
                                        <p:cTn id="7"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ts val="3000"/>
              </a:lnSpc>
            </a:pPr>
            <a:r>
              <a:rPr lang="en-US" sz="3200" b="1" i="1" dirty="0" smtClean="0">
                <a:solidFill>
                  <a:srgbClr val="FF0000"/>
                </a:solidFill>
                <a:cs typeface="Times New Roman" pitchFamily="18" charset="0"/>
              </a:rPr>
              <a:t>USE CASES, HOME/INDOOR ENVIRONMENT (9)</a:t>
            </a:r>
            <a:endParaRPr lang="en-US" sz="3200" b="1" i="1" dirty="0">
              <a:solidFill>
                <a:srgbClr val="FF0000"/>
              </a:solidFill>
              <a:cs typeface="Times New Roman" pitchFamily="18" charset="0"/>
            </a:endParaRPr>
          </a:p>
        </p:txBody>
      </p:sp>
      <p:sp>
        <p:nvSpPr>
          <p:cNvPr id="9" name="TextBox 8"/>
          <p:cNvSpPr txBox="1"/>
          <p:nvPr/>
        </p:nvSpPr>
        <p:spPr>
          <a:xfrm>
            <a:off x="4191000" y="6400800"/>
            <a:ext cx="777777" cy="307777"/>
          </a:xfrm>
          <a:prstGeom prst="rect">
            <a:avLst/>
          </a:prstGeom>
          <a:noFill/>
        </p:spPr>
        <p:txBody>
          <a:bodyPr wrap="none" rtlCol="0">
            <a:spAutoFit/>
          </a:bodyPr>
          <a:lstStyle/>
          <a:p>
            <a:r>
              <a:rPr lang="en-US" sz="1400" dirty="0" smtClean="0">
                <a:latin typeface="Times New Roman" pitchFamily="18" charset="0"/>
                <a:cs typeface="Times New Roman" pitchFamily="18" charset="0"/>
              </a:rPr>
              <a:t>Slide 32</a:t>
            </a:r>
            <a:endParaRPr lang="en-US" sz="1400" dirty="0">
              <a:latin typeface="Times New Roman" pitchFamily="18" charset="0"/>
              <a:cs typeface="Times New Roman" pitchFamily="18" charset="0"/>
            </a:endParaRPr>
          </a:p>
        </p:txBody>
      </p:sp>
      <p:pic>
        <p:nvPicPr>
          <p:cNvPr id="172034" name="Picture 2"/>
          <p:cNvPicPr>
            <a:picLocks noChangeAspect="1" noChangeArrowheads="1"/>
          </p:cNvPicPr>
          <p:nvPr/>
        </p:nvPicPr>
        <p:blipFill>
          <a:blip r:embed="rId3" cstate="print"/>
          <a:srcRect/>
          <a:stretch>
            <a:fillRect/>
          </a:stretch>
        </p:blipFill>
        <p:spPr bwMode="auto">
          <a:xfrm>
            <a:off x="609600" y="1752600"/>
            <a:ext cx="8077200" cy="4495800"/>
          </a:xfrm>
          <a:prstGeom prst="rect">
            <a:avLst/>
          </a:prstGeom>
          <a:noFill/>
          <a:ln w="9525">
            <a:noFill/>
            <a:miter lim="800000"/>
            <a:headEnd/>
            <a:tailEnd/>
          </a:ln>
        </p:spPr>
      </p:pic>
      <p:sp>
        <p:nvSpPr>
          <p:cNvPr id="8" name="TextBox 7"/>
          <p:cNvSpPr txBox="1"/>
          <p:nvPr/>
        </p:nvSpPr>
        <p:spPr>
          <a:xfrm>
            <a:off x="609600" y="1447800"/>
            <a:ext cx="2141099" cy="400110"/>
          </a:xfrm>
          <a:prstGeom prst="rect">
            <a:avLst/>
          </a:prstGeom>
          <a:solidFill>
            <a:schemeClr val="accent3">
              <a:lumMod val="40000"/>
              <a:lumOff val="60000"/>
            </a:schemeClr>
          </a:solidFill>
          <a:ln>
            <a:noFill/>
          </a:ln>
        </p:spPr>
        <p:txBody>
          <a:bodyPr wrap="none" rtlCol="0">
            <a:spAutoFit/>
          </a:bodyPr>
          <a:lstStyle/>
          <a:p>
            <a:r>
              <a:rPr lang="en-US" sz="2000" b="1" dirty="0" smtClean="0">
                <a:solidFill>
                  <a:srgbClr val="0070C0"/>
                </a:solidFill>
              </a:rPr>
              <a:t>Personal media</a:t>
            </a:r>
            <a:r>
              <a:rPr lang="en-US" sz="2000" dirty="0" smtClean="0">
                <a:solidFill>
                  <a:srgbClr val="0070C0"/>
                </a:solidFill>
              </a:rPr>
              <a:t> </a:t>
            </a:r>
            <a:r>
              <a:rPr lang="en-US" dirty="0" smtClean="0"/>
              <a:t>[9]</a:t>
            </a:r>
            <a:endParaRPr lang="en-US" dirty="0"/>
          </a:p>
        </p:txBody>
      </p:sp>
      <p:sp>
        <p:nvSpPr>
          <p:cNvPr id="6" name="TextBox 5"/>
          <p:cNvSpPr txBox="1"/>
          <p:nvPr/>
        </p:nvSpPr>
        <p:spPr>
          <a:xfrm>
            <a:off x="6172200" y="3124200"/>
            <a:ext cx="2819400" cy="874598"/>
          </a:xfrm>
          <a:prstGeom prst="rect">
            <a:avLst/>
          </a:prstGeom>
          <a:solidFill>
            <a:srgbClr val="FFFF00"/>
          </a:solidFill>
        </p:spPr>
        <p:txBody>
          <a:bodyPr wrap="square" rtlCol="0">
            <a:spAutoFit/>
          </a:bodyPr>
          <a:lstStyle/>
          <a:p>
            <a:pPr>
              <a:lnSpc>
                <a:spcPts val="1500"/>
              </a:lnSpc>
            </a:pPr>
            <a:r>
              <a:rPr lang="en-US" b="1" dirty="0" smtClean="0">
                <a:solidFill>
                  <a:srgbClr val="FF0000"/>
                </a:solidFill>
              </a:rPr>
              <a:t>Need relay among public spaces: for ex., one device can access a media source in another room.</a:t>
            </a:r>
            <a:endParaRPr lang="en-US" b="1" dirty="0">
              <a:solidFill>
                <a:srgbClr val="FF0000"/>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305800" cy="1036638"/>
          </a:xfrm>
        </p:spPr>
        <p:txBody>
          <a:bodyPr>
            <a:normAutofit/>
          </a:bodyPr>
          <a:lstStyle/>
          <a:p>
            <a:pPr>
              <a:lnSpc>
                <a:spcPts val="3000"/>
              </a:lnSpc>
            </a:pPr>
            <a:r>
              <a:rPr lang="en-US" sz="3200" b="1" i="1" dirty="0" smtClean="0">
                <a:solidFill>
                  <a:srgbClr val="FF0000"/>
                </a:solidFill>
                <a:cs typeface="Times New Roman" pitchFamily="18" charset="0"/>
              </a:rPr>
              <a:t>USE CASES, HOME/INDOOR ENVIRONMENT (10)</a:t>
            </a:r>
            <a:endParaRPr lang="en-US" sz="3200" b="1" i="1" dirty="0">
              <a:solidFill>
                <a:srgbClr val="FF0000"/>
              </a:solidFill>
              <a:cs typeface="Times New Roman" pitchFamily="18" charset="0"/>
            </a:endParaRPr>
          </a:p>
        </p:txBody>
      </p:sp>
      <p:sp>
        <p:nvSpPr>
          <p:cNvPr id="9" name="TextBox 8"/>
          <p:cNvSpPr txBox="1"/>
          <p:nvPr/>
        </p:nvSpPr>
        <p:spPr>
          <a:xfrm>
            <a:off x="4191000" y="6400800"/>
            <a:ext cx="777777" cy="307777"/>
          </a:xfrm>
          <a:prstGeom prst="rect">
            <a:avLst/>
          </a:prstGeom>
          <a:noFill/>
        </p:spPr>
        <p:txBody>
          <a:bodyPr wrap="none" rtlCol="0">
            <a:spAutoFit/>
          </a:bodyPr>
          <a:lstStyle/>
          <a:p>
            <a:r>
              <a:rPr lang="en-US" sz="1400" dirty="0" smtClean="0">
                <a:latin typeface="Times New Roman" pitchFamily="18" charset="0"/>
                <a:cs typeface="Times New Roman" pitchFamily="18" charset="0"/>
              </a:rPr>
              <a:t>Slide 33</a:t>
            </a:r>
            <a:endParaRPr lang="en-US" sz="1400" dirty="0">
              <a:latin typeface="Times New Roman" pitchFamily="18" charset="0"/>
              <a:cs typeface="Times New Roman" pitchFamily="18" charset="0"/>
            </a:endParaRPr>
          </a:p>
        </p:txBody>
      </p:sp>
      <p:pic>
        <p:nvPicPr>
          <p:cNvPr id="171010" name="Picture 2"/>
          <p:cNvPicPr>
            <a:picLocks noChangeAspect="1" noChangeArrowheads="1"/>
          </p:cNvPicPr>
          <p:nvPr/>
        </p:nvPicPr>
        <p:blipFill>
          <a:blip r:embed="rId3" cstate="print"/>
          <a:srcRect/>
          <a:stretch>
            <a:fillRect/>
          </a:stretch>
        </p:blipFill>
        <p:spPr bwMode="auto">
          <a:xfrm>
            <a:off x="533400" y="1828800"/>
            <a:ext cx="8001000" cy="4368800"/>
          </a:xfrm>
          <a:prstGeom prst="rect">
            <a:avLst/>
          </a:prstGeom>
          <a:noFill/>
          <a:ln w="9525">
            <a:noFill/>
            <a:miter lim="800000"/>
            <a:headEnd/>
            <a:tailEnd/>
          </a:ln>
        </p:spPr>
      </p:pic>
      <p:sp>
        <p:nvSpPr>
          <p:cNvPr id="72" name="TextBox 71"/>
          <p:cNvSpPr txBox="1"/>
          <p:nvPr/>
        </p:nvSpPr>
        <p:spPr>
          <a:xfrm>
            <a:off x="609600" y="1600200"/>
            <a:ext cx="2925416" cy="400110"/>
          </a:xfrm>
          <a:prstGeom prst="rect">
            <a:avLst/>
          </a:prstGeom>
          <a:solidFill>
            <a:schemeClr val="accent3">
              <a:lumMod val="40000"/>
              <a:lumOff val="60000"/>
            </a:schemeClr>
          </a:solidFill>
          <a:ln>
            <a:noFill/>
          </a:ln>
        </p:spPr>
        <p:txBody>
          <a:bodyPr wrap="none" rtlCol="0">
            <a:spAutoFit/>
          </a:bodyPr>
          <a:lstStyle/>
          <a:p>
            <a:r>
              <a:rPr lang="en-US" sz="2000" b="1" dirty="0" smtClean="0">
                <a:solidFill>
                  <a:srgbClr val="0070C0"/>
                </a:solidFill>
              </a:rPr>
              <a:t>Wireless (Mobile) VoIP</a:t>
            </a:r>
            <a:r>
              <a:rPr lang="en-US" sz="2000" dirty="0" smtClean="0">
                <a:solidFill>
                  <a:srgbClr val="0070C0"/>
                </a:solidFill>
              </a:rPr>
              <a:t> </a:t>
            </a:r>
            <a:r>
              <a:rPr lang="en-US" dirty="0" smtClean="0"/>
              <a:t>[9]</a:t>
            </a:r>
            <a:endParaRPr lang="en-US" dirty="0"/>
          </a:p>
        </p:txBody>
      </p:sp>
      <p:sp>
        <p:nvSpPr>
          <p:cNvPr id="6" name="TextBox 5"/>
          <p:cNvSpPr txBox="1"/>
          <p:nvPr/>
        </p:nvSpPr>
        <p:spPr>
          <a:xfrm>
            <a:off x="6019800" y="3276600"/>
            <a:ext cx="2819400" cy="1066959"/>
          </a:xfrm>
          <a:prstGeom prst="rect">
            <a:avLst/>
          </a:prstGeom>
          <a:solidFill>
            <a:srgbClr val="FFFF00"/>
          </a:solidFill>
        </p:spPr>
        <p:txBody>
          <a:bodyPr wrap="square" rtlCol="0">
            <a:spAutoFit/>
          </a:bodyPr>
          <a:lstStyle/>
          <a:p>
            <a:pPr>
              <a:lnSpc>
                <a:spcPts val="1500"/>
              </a:lnSpc>
            </a:pPr>
            <a:r>
              <a:rPr lang="en-US" b="1" dirty="0" smtClean="0">
                <a:solidFill>
                  <a:srgbClr val="FF0000"/>
                </a:solidFill>
              </a:rPr>
              <a:t>Need relay among public spaces: for ex., a VOIP device accesses the access point in another room via through PSC managers.</a:t>
            </a:r>
            <a:endParaRPr lang="en-US" b="1" dirty="0">
              <a:solidFill>
                <a:srgbClr val="FF0000"/>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305800" cy="1036638"/>
          </a:xfrm>
        </p:spPr>
        <p:txBody>
          <a:bodyPr>
            <a:normAutofit/>
          </a:bodyPr>
          <a:lstStyle/>
          <a:p>
            <a:pPr>
              <a:lnSpc>
                <a:spcPts val="3000"/>
              </a:lnSpc>
            </a:pPr>
            <a:r>
              <a:rPr lang="en-US" sz="3200" b="1" i="1" dirty="0" smtClean="0">
                <a:solidFill>
                  <a:srgbClr val="FF0000"/>
                </a:solidFill>
                <a:cs typeface="Times New Roman" pitchFamily="18" charset="0"/>
              </a:rPr>
              <a:t>USE CASES, HOME/INDOOR ENVIRONMENT (11)</a:t>
            </a:r>
            <a:endParaRPr lang="en-US" sz="3200" b="1" i="1" dirty="0">
              <a:solidFill>
                <a:srgbClr val="FF0000"/>
              </a:solidFill>
              <a:cs typeface="Times New Roman" pitchFamily="18" charset="0"/>
            </a:endParaRPr>
          </a:p>
        </p:txBody>
      </p:sp>
      <p:sp>
        <p:nvSpPr>
          <p:cNvPr id="9" name="TextBox 8"/>
          <p:cNvSpPr txBox="1"/>
          <p:nvPr/>
        </p:nvSpPr>
        <p:spPr>
          <a:xfrm>
            <a:off x="4191000" y="6400800"/>
            <a:ext cx="777777" cy="307777"/>
          </a:xfrm>
          <a:prstGeom prst="rect">
            <a:avLst/>
          </a:prstGeom>
          <a:noFill/>
        </p:spPr>
        <p:txBody>
          <a:bodyPr wrap="none" rtlCol="0">
            <a:spAutoFit/>
          </a:bodyPr>
          <a:lstStyle/>
          <a:p>
            <a:r>
              <a:rPr lang="en-US" sz="1400" dirty="0" smtClean="0">
                <a:latin typeface="Times New Roman" pitchFamily="18" charset="0"/>
                <a:cs typeface="Times New Roman" pitchFamily="18" charset="0"/>
              </a:rPr>
              <a:t>Slide 34</a:t>
            </a:r>
            <a:endParaRPr lang="en-US" sz="1400" dirty="0">
              <a:latin typeface="Times New Roman" pitchFamily="18" charset="0"/>
              <a:cs typeface="Times New Roman" pitchFamily="18" charset="0"/>
            </a:endParaRPr>
          </a:p>
        </p:txBody>
      </p:sp>
      <p:sp>
        <p:nvSpPr>
          <p:cNvPr id="72" name="TextBox 71"/>
          <p:cNvSpPr txBox="1"/>
          <p:nvPr/>
        </p:nvSpPr>
        <p:spPr>
          <a:xfrm>
            <a:off x="609600" y="1600200"/>
            <a:ext cx="3180807" cy="400110"/>
          </a:xfrm>
          <a:prstGeom prst="rect">
            <a:avLst/>
          </a:prstGeom>
          <a:solidFill>
            <a:schemeClr val="accent3">
              <a:lumMod val="40000"/>
              <a:lumOff val="60000"/>
            </a:schemeClr>
          </a:solidFill>
          <a:ln>
            <a:noFill/>
          </a:ln>
        </p:spPr>
        <p:txBody>
          <a:bodyPr wrap="none" rtlCol="0">
            <a:spAutoFit/>
          </a:bodyPr>
          <a:lstStyle/>
          <a:p>
            <a:r>
              <a:rPr lang="en-US" sz="2000" b="1" dirty="0" smtClean="0">
                <a:solidFill>
                  <a:srgbClr val="0070C0"/>
                </a:solidFill>
              </a:rPr>
              <a:t>Personal Sensor Network </a:t>
            </a:r>
            <a:r>
              <a:rPr lang="en-US" dirty="0" smtClean="0"/>
              <a:t>[9]</a:t>
            </a:r>
            <a:endParaRPr lang="en-US" dirty="0"/>
          </a:p>
        </p:txBody>
      </p:sp>
      <p:pic>
        <p:nvPicPr>
          <p:cNvPr id="173058" name="Picture 2"/>
          <p:cNvPicPr>
            <a:picLocks noChangeAspect="1" noChangeArrowheads="1"/>
          </p:cNvPicPr>
          <p:nvPr/>
        </p:nvPicPr>
        <p:blipFill>
          <a:blip r:embed="rId3" cstate="print"/>
          <a:srcRect/>
          <a:stretch>
            <a:fillRect/>
          </a:stretch>
        </p:blipFill>
        <p:spPr bwMode="auto">
          <a:xfrm>
            <a:off x="533400" y="3124200"/>
            <a:ext cx="8153400" cy="3114675"/>
          </a:xfrm>
          <a:prstGeom prst="rect">
            <a:avLst/>
          </a:prstGeom>
          <a:noFill/>
          <a:ln w="9525">
            <a:noFill/>
            <a:miter lim="800000"/>
            <a:headEnd/>
            <a:tailEnd/>
          </a:ln>
        </p:spPr>
      </p:pic>
      <p:pic>
        <p:nvPicPr>
          <p:cNvPr id="173059" name="Picture 3"/>
          <p:cNvPicPr>
            <a:picLocks noChangeAspect="1" noChangeArrowheads="1"/>
          </p:cNvPicPr>
          <p:nvPr/>
        </p:nvPicPr>
        <p:blipFill>
          <a:blip r:embed="rId4" cstate="print"/>
          <a:srcRect/>
          <a:stretch>
            <a:fillRect/>
          </a:stretch>
        </p:blipFill>
        <p:spPr bwMode="auto">
          <a:xfrm>
            <a:off x="533400" y="2133600"/>
            <a:ext cx="8229600" cy="952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305800" cy="1036638"/>
          </a:xfrm>
        </p:spPr>
        <p:txBody>
          <a:bodyPr>
            <a:normAutofit/>
          </a:bodyPr>
          <a:lstStyle/>
          <a:p>
            <a:pPr>
              <a:lnSpc>
                <a:spcPts val="3000"/>
              </a:lnSpc>
            </a:pPr>
            <a:r>
              <a:rPr lang="en-US" sz="3200" b="1" i="1" dirty="0" smtClean="0">
                <a:solidFill>
                  <a:srgbClr val="FF0000"/>
                </a:solidFill>
                <a:cs typeface="Times New Roman" pitchFamily="18" charset="0"/>
              </a:rPr>
              <a:t>USE CASES, HOME/INDOOR ENVIRONMENT (12)</a:t>
            </a:r>
            <a:endParaRPr lang="en-US" sz="3200" b="1" i="1" dirty="0">
              <a:solidFill>
                <a:srgbClr val="FF0000"/>
              </a:solidFill>
              <a:cs typeface="Times New Roman" pitchFamily="18" charset="0"/>
            </a:endParaRPr>
          </a:p>
        </p:txBody>
      </p:sp>
      <p:sp>
        <p:nvSpPr>
          <p:cNvPr id="9" name="TextBox 8"/>
          <p:cNvSpPr txBox="1"/>
          <p:nvPr/>
        </p:nvSpPr>
        <p:spPr>
          <a:xfrm>
            <a:off x="4191000" y="6400800"/>
            <a:ext cx="777777" cy="307777"/>
          </a:xfrm>
          <a:prstGeom prst="rect">
            <a:avLst/>
          </a:prstGeom>
          <a:noFill/>
        </p:spPr>
        <p:txBody>
          <a:bodyPr wrap="none" rtlCol="0">
            <a:spAutoFit/>
          </a:bodyPr>
          <a:lstStyle/>
          <a:p>
            <a:r>
              <a:rPr lang="en-US" sz="1400" dirty="0" smtClean="0">
                <a:latin typeface="Times New Roman" pitchFamily="18" charset="0"/>
                <a:cs typeface="Times New Roman" pitchFamily="18" charset="0"/>
              </a:rPr>
              <a:t>Slide 35</a:t>
            </a:r>
            <a:endParaRPr lang="en-US" sz="1400" dirty="0">
              <a:latin typeface="Times New Roman" pitchFamily="18" charset="0"/>
              <a:cs typeface="Times New Roman" pitchFamily="18" charset="0"/>
            </a:endParaRPr>
          </a:p>
        </p:txBody>
      </p:sp>
      <p:sp>
        <p:nvSpPr>
          <p:cNvPr id="72" name="TextBox 71"/>
          <p:cNvSpPr txBox="1"/>
          <p:nvPr/>
        </p:nvSpPr>
        <p:spPr>
          <a:xfrm>
            <a:off x="609600" y="1600200"/>
            <a:ext cx="4354910" cy="400110"/>
          </a:xfrm>
          <a:prstGeom prst="rect">
            <a:avLst/>
          </a:prstGeom>
          <a:solidFill>
            <a:schemeClr val="accent3">
              <a:lumMod val="40000"/>
              <a:lumOff val="60000"/>
            </a:schemeClr>
          </a:solidFill>
          <a:ln>
            <a:noFill/>
          </a:ln>
        </p:spPr>
        <p:txBody>
          <a:bodyPr wrap="none" rtlCol="0">
            <a:spAutoFit/>
          </a:bodyPr>
          <a:lstStyle/>
          <a:p>
            <a:r>
              <a:rPr lang="en-US" sz="2000" b="1" dirty="0" smtClean="0">
                <a:solidFill>
                  <a:srgbClr val="0070C0"/>
                </a:solidFill>
              </a:rPr>
              <a:t>Access to computers available to public</a:t>
            </a:r>
            <a:endParaRPr lang="en-US" dirty="0"/>
          </a:p>
        </p:txBody>
      </p:sp>
      <p:pic>
        <p:nvPicPr>
          <p:cNvPr id="303106" name="Picture 2"/>
          <p:cNvPicPr>
            <a:picLocks noChangeAspect="1" noChangeArrowheads="1"/>
          </p:cNvPicPr>
          <p:nvPr/>
        </p:nvPicPr>
        <p:blipFill>
          <a:blip r:embed="rId3" cstate="print"/>
          <a:srcRect/>
          <a:stretch>
            <a:fillRect/>
          </a:stretch>
        </p:blipFill>
        <p:spPr bwMode="auto">
          <a:xfrm>
            <a:off x="3124146" y="2895601"/>
            <a:ext cx="1702837" cy="1143000"/>
          </a:xfrm>
          <a:prstGeom prst="rect">
            <a:avLst/>
          </a:prstGeom>
          <a:noFill/>
          <a:ln w="9525">
            <a:noFill/>
            <a:miter lim="800000"/>
            <a:headEnd/>
            <a:tailEnd/>
          </a:ln>
        </p:spPr>
      </p:pic>
      <p:pic>
        <p:nvPicPr>
          <p:cNvPr id="303107" name="Picture 3"/>
          <p:cNvPicPr>
            <a:picLocks noChangeAspect="1" noChangeArrowheads="1"/>
          </p:cNvPicPr>
          <p:nvPr/>
        </p:nvPicPr>
        <p:blipFill>
          <a:blip r:embed="rId3" cstate="print"/>
          <a:srcRect/>
          <a:stretch>
            <a:fillRect/>
          </a:stretch>
        </p:blipFill>
        <p:spPr bwMode="auto">
          <a:xfrm>
            <a:off x="3731608" y="4114800"/>
            <a:ext cx="1628775" cy="1093287"/>
          </a:xfrm>
          <a:prstGeom prst="rect">
            <a:avLst/>
          </a:prstGeom>
          <a:noFill/>
          <a:ln w="9525">
            <a:noFill/>
            <a:miter lim="800000"/>
            <a:headEnd/>
            <a:tailEnd/>
          </a:ln>
        </p:spPr>
      </p:pic>
      <p:pic>
        <p:nvPicPr>
          <p:cNvPr id="303108" name="Picture 4"/>
          <p:cNvPicPr>
            <a:picLocks noChangeAspect="1" noChangeArrowheads="1"/>
          </p:cNvPicPr>
          <p:nvPr/>
        </p:nvPicPr>
        <p:blipFill>
          <a:blip r:embed="rId3" cstate="print"/>
          <a:srcRect/>
          <a:stretch>
            <a:fillRect/>
          </a:stretch>
        </p:blipFill>
        <p:spPr bwMode="auto">
          <a:xfrm>
            <a:off x="4722208" y="4953000"/>
            <a:ext cx="1628775" cy="1093287"/>
          </a:xfrm>
          <a:prstGeom prst="rect">
            <a:avLst/>
          </a:prstGeom>
          <a:noFill/>
          <a:ln w="9525">
            <a:noFill/>
            <a:miter lim="800000"/>
            <a:headEnd/>
            <a:tailEnd/>
          </a:ln>
        </p:spPr>
      </p:pic>
      <p:sp>
        <p:nvSpPr>
          <p:cNvPr id="15" name="Line 36"/>
          <p:cNvSpPr>
            <a:spLocks noChangeShapeType="1"/>
          </p:cNvSpPr>
          <p:nvPr/>
        </p:nvSpPr>
        <p:spPr bwMode="auto">
          <a:xfrm flipH="1">
            <a:off x="4569808" y="3048000"/>
            <a:ext cx="2895600" cy="380999"/>
          </a:xfrm>
          <a:prstGeom prst="line">
            <a:avLst/>
          </a:prstGeom>
          <a:noFill/>
          <a:ln w="38100">
            <a:solidFill>
              <a:srgbClr val="FF0000"/>
            </a:solidFill>
            <a:prstDash val="sysDot"/>
            <a:round/>
            <a:headEnd/>
            <a:tailEnd type="triangle" w="med" len="med"/>
          </a:ln>
        </p:spPr>
        <p:txBody>
          <a:bodyPr wrap="none"/>
          <a:lstStyle/>
          <a:p>
            <a:endParaRPr lang="en-US"/>
          </a:p>
        </p:txBody>
      </p:sp>
      <p:sp>
        <p:nvSpPr>
          <p:cNvPr id="16" name="Line 36"/>
          <p:cNvSpPr>
            <a:spLocks noChangeShapeType="1"/>
          </p:cNvSpPr>
          <p:nvPr/>
        </p:nvSpPr>
        <p:spPr bwMode="auto">
          <a:xfrm flipH="1">
            <a:off x="5179408" y="3200400"/>
            <a:ext cx="2286000" cy="1219199"/>
          </a:xfrm>
          <a:prstGeom prst="line">
            <a:avLst/>
          </a:prstGeom>
          <a:noFill/>
          <a:ln w="38100">
            <a:solidFill>
              <a:srgbClr val="FF0000"/>
            </a:solidFill>
            <a:prstDash val="sysDot"/>
            <a:round/>
            <a:headEnd/>
            <a:tailEnd type="triangle" w="med" len="med"/>
          </a:ln>
        </p:spPr>
        <p:txBody>
          <a:bodyPr wrap="none"/>
          <a:lstStyle/>
          <a:p>
            <a:endParaRPr lang="en-US"/>
          </a:p>
        </p:txBody>
      </p:sp>
      <p:sp>
        <p:nvSpPr>
          <p:cNvPr id="17" name="Line 36"/>
          <p:cNvSpPr>
            <a:spLocks noChangeShapeType="1"/>
          </p:cNvSpPr>
          <p:nvPr/>
        </p:nvSpPr>
        <p:spPr bwMode="auto">
          <a:xfrm flipH="1">
            <a:off x="6093808" y="3428998"/>
            <a:ext cx="1295400" cy="1676401"/>
          </a:xfrm>
          <a:prstGeom prst="line">
            <a:avLst/>
          </a:prstGeom>
          <a:noFill/>
          <a:ln w="38100">
            <a:solidFill>
              <a:srgbClr val="FF0000"/>
            </a:solidFill>
            <a:prstDash val="sysDot"/>
            <a:round/>
            <a:headEnd/>
            <a:tailEnd type="triangle" w="med" len="med"/>
          </a:ln>
        </p:spPr>
        <p:txBody>
          <a:bodyPr wrap="none"/>
          <a:lstStyle/>
          <a:p>
            <a:endParaRPr lang="en-US"/>
          </a:p>
        </p:txBody>
      </p:sp>
      <p:sp>
        <p:nvSpPr>
          <p:cNvPr id="18" name="TextBox 17"/>
          <p:cNvSpPr txBox="1"/>
          <p:nvPr/>
        </p:nvSpPr>
        <p:spPr>
          <a:xfrm>
            <a:off x="6248400" y="4953000"/>
            <a:ext cx="2669192" cy="1200329"/>
          </a:xfrm>
          <a:prstGeom prst="rect">
            <a:avLst/>
          </a:prstGeom>
          <a:noFill/>
        </p:spPr>
        <p:txBody>
          <a:bodyPr wrap="none" rtlCol="0">
            <a:spAutoFit/>
          </a:bodyPr>
          <a:lstStyle/>
          <a:p>
            <a:r>
              <a:rPr lang="en-US" u="sng" dirty="0" smtClean="0"/>
              <a:t>Places open to the public</a:t>
            </a:r>
          </a:p>
          <a:p>
            <a:r>
              <a:rPr lang="en-US" dirty="0" smtClean="0"/>
              <a:t>Meeting/conference room</a:t>
            </a:r>
          </a:p>
          <a:p>
            <a:r>
              <a:rPr lang="en-US" dirty="0" smtClean="0"/>
              <a:t>Computer lab</a:t>
            </a:r>
          </a:p>
          <a:p>
            <a:r>
              <a:rPr lang="en-US" dirty="0" smtClean="0"/>
              <a:t>Hotel business center, etc. </a:t>
            </a:r>
            <a:endParaRPr lang="en-US" dirty="0"/>
          </a:p>
        </p:txBody>
      </p:sp>
      <p:sp>
        <p:nvSpPr>
          <p:cNvPr id="19" name="TextBox 18"/>
          <p:cNvSpPr txBox="1"/>
          <p:nvPr/>
        </p:nvSpPr>
        <p:spPr>
          <a:xfrm>
            <a:off x="2893408" y="5181600"/>
            <a:ext cx="1447799" cy="923330"/>
          </a:xfrm>
          <a:prstGeom prst="rect">
            <a:avLst/>
          </a:prstGeom>
          <a:solidFill>
            <a:srgbClr val="FFFF00"/>
          </a:solidFill>
        </p:spPr>
        <p:txBody>
          <a:bodyPr wrap="square" rtlCol="0">
            <a:spAutoFit/>
          </a:bodyPr>
          <a:lstStyle/>
          <a:p>
            <a:pPr algn="ctr"/>
            <a:r>
              <a:rPr lang="en-US" dirty="0" smtClean="0"/>
              <a:t>Computers provided to the public</a:t>
            </a:r>
            <a:endParaRPr lang="en-US" dirty="0"/>
          </a:p>
        </p:txBody>
      </p:sp>
      <p:sp>
        <p:nvSpPr>
          <p:cNvPr id="21" name="Oval 20"/>
          <p:cNvSpPr/>
          <p:nvPr/>
        </p:nvSpPr>
        <p:spPr>
          <a:xfrm>
            <a:off x="5408008" y="2590800"/>
            <a:ext cx="1828800" cy="2438400"/>
          </a:xfrm>
          <a:prstGeom prst="ellipse">
            <a:avLst/>
          </a:prstGeom>
          <a:solidFill>
            <a:srgbClr val="D7E4BD">
              <a:alpha val="38824"/>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70C0"/>
                </a:solidFill>
              </a:rPr>
              <a:t>Personal computer setting information and stored data</a:t>
            </a:r>
            <a:endParaRPr lang="en-US" dirty="0">
              <a:solidFill>
                <a:srgbClr val="0070C0"/>
              </a:solidFill>
            </a:endParaRPr>
          </a:p>
        </p:txBody>
      </p:sp>
      <p:sp>
        <p:nvSpPr>
          <p:cNvPr id="22" name="TextBox 21"/>
          <p:cNvSpPr txBox="1"/>
          <p:nvPr/>
        </p:nvSpPr>
        <p:spPr>
          <a:xfrm>
            <a:off x="685800" y="2133600"/>
            <a:ext cx="6966651" cy="369332"/>
          </a:xfrm>
          <a:prstGeom prst="rect">
            <a:avLst/>
          </a:prstGeom>
          <a:solidFill>
            <a:srgbClr val="FFFF00"/>
          </a:solidFill>
        </p:spPr>
        <p:txBody>
          <a:bodyPr wrap="none" rtlCol="0">
            <a:spAutoFit/>
          </a:bodyPr>
          <a:lstStyle/>
          <a:p>
            <a:r>
              <a:rPr lang="en-US" b="1" dirty="0" smtClean="0">
                <a:solidFill>
                  <a:srgbClr val="FF0000"/>
                </a:solidFill>
                <a:latin typeface="Times New Roman" pitchFamily="18" charset="0"/>
                <a:cs typeface="Times New Roman" pitchFamily="18" charset="0"/>
              </a:rPr>
              <a:t>No need to carry a computer if computers are available to the public.</a:t>
            </a:r>
            <a:endParaRPr lang="en-US" b="1" dirty="0">
              <a:solidFill>
                <a:srgbClr val="FF0000"/>
              </a:solidFill>
              <a:latin typeface="Times New Roman" pitchFamily="18" charset="0"/>
              <a:cs typeface="Times New Roman" pitchFamily="18" charset="0"/>
            </a:endParaRPr>
          </a:p>
        </p:txBody>
      </p:sp>
      <p:sp>
        <p:nvSpPr>
          <p:cNvPr id="23" name="Left-Right Arrow 22"/>
          <p:cNvSpPr/>
          <p:nvPr/>
        </p:nvSpPr>
        <p:spPr>
          <a:xfrm rot="20325651">
            <a:off x="1883413" y="3784925"/>
            <a:ext cx="1214501" cy="484632"/>
          </a:xfrm>
          <a:prstGeom prst="leftRightArrow">
            <a:avLst/>
          </a:prstGeom>
          <a:solidFill>
            <a:srgbClr val="FFFF0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30"/>
          <p:cNvPicPr>
            <a:picLocks noChangeAspect="1" noChangeArrowheads="1"/>
          </p:cNvPicPr>
          <p:nvPr/>
        </p:nvPicPr>
        <p:blipFill>
          <a:blip r:embed="rId4" cstate="print"/>
          <a:srcRect/>
          <a:stretch>
            <a:fillRect/>
          </a:stretch>
        </p:blipFill>
        <p:spPr bwMode="auto">
          <a:xfrm>
            <a:off x="836008" y="3886200"/>
            <a:ext cx="967922" cy="838200"/>
          </a:xfrm>
          <a:prstGeom prst="rect">
            <a:avLst/>
          </a:prstGeom>
          <a:noFill/>
          <a:ln w="9525">
            <a:noFill/>
            <a:miter lim="800000"/>
            <a:headEnd/>
            <a:tailEnd/>
          </a:ln>
        </p:spPr>
      </p:pic>
      <p:sp>
        <p:nvSpPr>
          <p:cNvPr id="26" name="TextBox 25"/>
          <p:cNvSpPr txBox="1"/>
          <p:nvPr/>
        </p:nvSpPr>
        <p:spPr>
          <a:xfrm>
            <a:off x="759808" y="4724400"/>
            <a:ext cx="1457450" cy="338554"/>
          </a:xfrm>
          <a:prstGeom prst="rect">
            <a:avLst/>
          </a:prstGeom>
          <a:noFill/>
        </p:spPr>
        <p:txBody>
          <a:bodyPr wrap="none" rtlCol="0">
            <a:spAutoFit/>
          </a:bodyPr>
          <a:lstStyle/>
          <a:p>
            <a:r>
              <a:rPr lang="en-US" sz="1600" b="1" dirty="0" smtClean="0">
                <a:solidFill>
                  <a:srgbClr val="FF0000"/>
                </a:solidFill>
                <a:latin typeface="Times New Roman" pitchFamily="18" charset="0"/>
                <a:cs typeface="Times New Roman" pitchFamily="18" charset="0"/>
              </a:rPr>
              <a:t>Remote server</a:t>
            </a:r>
            <a:endParaRPr lang="en-US" sz="1600" b="1" dirty="0">
              <a:solidFill>
                <a:srgbClr val="FF0000"/>
              </a:solidFill>
              <a:latin typeface="Times New Roman" pitchFamily="18" charset="0"/>
              <a:cs typeface="Times New Roman" pitchFamily="18" charset="0"/>
            </a:endParaRPr>
          </a:p>
        </p:txBody>
      </p:sp>
      <p:sp>
        <p:nvSpPr>
          <p:cNvPr id="27" name="TextBox 26"/>
          <p:cNvSpPr txBox="1"/>
          <p:nvPr/>
        </p:nvSpPr>
        <p:spPr>
          <a:xfrm>
            <a:off x="685800" y="3124200"/>
            <a:ext cx="1975589" cy="669414"/>
          </a:xfrm>
          <a:prstGeom prst="rect">
            <a:avLst/>
          </a:prstGeom>
          <a:noFill/>
        </p:spPr>
        <p:txBody>
          <a:bodyPr wrap="square" rtlCol="0">
            <a:spAutoFit/>
          </a:bodyPr>
          <a:lstStyle/>
          <a:p>
            <a:pPr algn="ctr">
              <a:lnSpc>
                <a:spcPts val="1500"/>
              </a:lnSpc>
            </a:pPr>
            <a:r>
              <a:rPr lang="en-US" sz="1600" b="1" dirty="0" smtClean="0">
                <a:solidFill>
                  <a:srgbClr val="7030A0"/>
                </a:solidFill>
                <a:latin typeface="Times New Roman" pitchFamily="18" charset="0"/>
                <a:cs typeface="Times New Roman" pitchFamily="18" charset="0"/>
              </a:rPr>
              <a:t>Data/document/file retrieval from remote server</a:t>
            </a:r>
            <a:endParaRPr lang="en-US" sz="1600" b="1" dirty="0">
              <a:solidFill>
                <a:srgbClr val="7030A0"/>
              </a:solidFill>
              <a:latin typeface="Times New Roman" pitchFamily="18" charset="0"/>
              <a:cs typeface="Times New Roman" pitchFamily="18" charset="0"/>
            </a:endParaRPr>
          </a:p>
        </p:txBody>
      </p:sp>
      <p:pic>
        <p:nvPicPr>
          <p:cNvPr id="20" name="Picture 6"/>
          <p:cNvPicPr>
            <a:picLocks noChangeAspect="1" noChangeArrowheads="1"/>
          </p:cNvPicPr>
          <p:nvPr/>
        </p:nvPicPr>
        <p:blipFill>
          <a:blip r:embed="rId5" cstate="print"/>
          <a:srcRect/>
          <a:stretch>
            <a:fillRect/>
          </a:stretch>
        </p:blipFill>
        <p:spPr bwMode="auto">
          <a:xfrm>
            <a:off x="7543800" y="2590800"/>
            <a:ext cx="685800" cy="1171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ts val="3000"/>
              </a:lnSpc>
            </a:pPr>
            <a:r>
              <a:rPr lang="en-US" sz="3200" b="1" i="1" dirty="0" smtClean="0">
                <a:solidFill>
                  <a:srgbClr val="FF0000"/>
                </a:solidFill>
                <a:cs typeface="Times New Roman" pitchFamily="18" charset="0"/>
              </a:rPr>
              <a:t>USE CASES, VEHICULAR ENVIRONMENT</a:t>
            </a:r>
            <a:endParaRPr lang="en-US" sz="3200" b="1" i="1" dirty="0">
              <a:solidFill>
                <a:srgbClr val="FF0000"/>
              </a:solidFill>
              <a:cs typeface="Times New Roman" pitchFamily="18" charset="0"/>
            </a:endParaRPr>
          </a:p>
        </p:txBody>
      </p:sp>
      <p:sp>
        <p:nvSpPr>
          <p:cNvPr id="3" name="Content Placeholder 2"/>
          <p:cNvSpPr>
            <a:spLocks noGrp="1"/>
          </p:cNvSpPr>
          <p:nvPr>
            <p:ph idx="1"/>
          </p:nvPr>
        </p:nvSpPr>
        <p:spPr>
          <a:xfrm>
            <a:off x="457200" y="1600200"/>
            <a:ext cx="8305800" cy="4800600"/>
          </a:xfrm>
        </p:spPr>
        <p:txBody>
          <a:bodyPr>
            <a:normAutofit/>
          </a:bodyPr>
          <a:lstStyle/>
          <a:p>
            <a:r>
              <a:rPr lang="en-US" altLang="ko-KR" sz="2000" dirty="0" smtClean="0">
                <a:latin typeface="Times New Roman" pitchFamily="18" charset="0"/>
                <a:ea typeface="굴림" charset="-127"/>
                <a:cs typeface="Times New Roman" pitchFamily="18" charset="0"/>
              </a:rPr>
              <a:t>Automatic air conditioning: temperature, ventilation for each passenger [1]</a:t>
            </a:r>
            <a:endParaRPr lang="ko-KR" altLang="en-US" sz="2000" dirty="0" smtClean="0">
              <a:latin typeface="Times New Roman" pitchFamily="18" charset="0"/>
              <a:ea typeface="굴림" charset="-127"/>
              <a:cs typeface="Times New Roman" pitchFamily="18" charset="0"/>
            </a:endParaRPr>
          </a:p>
          <a:p>
            <a:r>
              <a:rPr lang="en-US" altLang="ko-KR" sz="2000" dirty="0" smtClean="0">
                <a:latin typeface="Times New Roman" pitchFamily="18" charset="0"/>
                <a:ea typeface="굴림" charset="-127"/>
                <a:cs typeface="Times New Roman" pitchFamily="18" charset="0"/>
              </a:rPr>
              <a:t>Automatic driving mode control: seat position, handle position, mirror angle, pedal sensitivity, maximum speed alarm [1]</a:t>
            </a:r>
            <a:endParaRPr lang="ko-KR" altLang="en-US" sz="2000" dirty="0" smtClean="0">
              <a:latin typeface="Times New Roman" pitchFamily="18" charset="0"/>
              <a:ea typeface="굴림" charset="-127"/>
              <a:cs typeface="Times New Roman" pitchFamily="18" charset="0"/>
            </a:endParaRPr>
          </a:p>
          <a:p>
            <a:r>
              <a:rPr lang="en-US" altLang="ko-KR" sz="2000" dirty="0" smtClean="0">
                <a:latin typeface="Times New Roman" pitchFamily="18" charset="0"/>
                <a:ea typeface="굴림" charset="-127"/>
                <a:cs typeface="Times New Roman" pitchFamily="18" charset="0"/>
              </a:rPr>
              <a:t>Favorite music or broadcasting station selection [1]</a:t>
            </a:r>
            <a:endParaRPr lang="ko-KR" altLang="en-US" sz="2000" dirty="0" smtClean="0">
              <a:latin typeface="Times New Roman" pitchFamily="18" charset="0"/>
              <a:ea typeface="굴림" charset="-127"/>
              <a:cs typeface="Times New Roman" pitchFamily="18" charset="0"/>
            </a:endParaRPr>
          </a:p>
          <a:p>
            <a:r>
              <a:rPr lang="en-US" altLang="ko-KR" sz="2000" dirty="0" smtClean="0">
                <a:latin typeface="Times New Roman" pitchFamily="18" charset="0"/>
                <a:ea typeface="굴림" charset="-127"/>
                <a:cs typeface="Times New Roman" pitchFamily="18" charset="0"/>
              </a:rPr>
              <a:t>In-vehicle navigator configuration: menu configuration, favorite geography information, geography information update and </a:t>
            </a:r>
            <a:r>
              <a:rPr lang="en-US" altLang="ko-KR" sz="2000" dirty="0" err="1" smtClean="0">
                <a:latin typeface="Times New Roman" pitchFamily="18" charset="0"/>
                <a:ea typeface="굴림" charset="-127"/>
                <a:cs typeface="Times New Roman" pitchFamily="18" charset="0"/>
              </a:rPr>
              <a:t>Telematics</a:t>
            </a:r>
            <a:r>
              <a:rPr lang="en-US" altLang="ko-KR" sz="2000" dirty="0" smtClean="0">
                <a:latin typeface="Times New Roman" pitchFamily="18" charset="0"/>
                <a:ea typeface="굴림" charset="-127"/>
                <a:cs typeface="Times New Roman" pitchFamily="18" charset="0"/>
              </a:rPr>
              <a:t> services through the mobile phone and WLAN [1]</a:t>
            </a:r>
          </a:p>
          <a:p>
            <a:pPr marL="342900" lvl="1" indent="-342900">
              <a:buFont typeface="Arial" pitchFamily="34" charset="0"/>
              <a:buChar char="•"/>
            </a:pPr>
            <a:r>
              <a:rPr lang="en-US" sz="2000" dirty="0" smtClean="0">
                <a:latin typeface="Times New Roman" pitchFamily="18" charset="0"/>
                <a:cs typeface="Times New Roman" pitchFamily="18" charset="0"/>
              </a:rPr>
              <a:t>Hands free set [2]</a:t>
            </a:r>
          </a:p>
        </p:txBody>
      </p:sp>
      <p:sp>
        <p:nvSpPr>
          <p:cNvPr id="9" name="TextBox 8"/>
          <p:cNvSpPr txBox="1"/>
          <p:nvPr/>
        </p:nvSpPr>
        <p:spPr>
          <a:xfrm>
            <a:off x="4191000" y="6400800"/>
            <a:ext cx="777777" cy="307777"/>
          </a:xfrm>
          <a:prstGeom prst="rect">
            <a:avLst/>
          </a:prstGeom>
          <a:noFill/>
        </p:spPr>
        <p:txBody>
          <a:bodyPr wrap="none" rtlCol="0">
            <a:spAutoFit/>
          </a:bodyPr>
          <a:lstStyle/>
          <a:p>
            <a:r>
              <a:rPr lang="en-US" sz="1400" dirty="0" smtClean="0">
                <a:latin typeface="Times New Roman" pitchFamily="18" charset="0"/>
                <a:cs typeface="Times New Roman" pitchFamily="18" charset="0"/>
              </a:rPr>
              <a:t>Slide 36</a:t>
            </a:r>
            <a:endParaRPr lang="en-US" sz="1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ts val="3000"/>
              </a:lnSpc>
            </a:pPr>
            <a:r>
              <a:rPr lang="en-US" sz="3200" b="1" i="1" dirty="0" smtClean="0">
                <a:solidFill>
                  <a:srgbClr val="FF0000"/>
                </a:solidFill>
                <a:cs typeface="Times New Roman" pitchFamily="18" charset="0"/>
              </a:rPr>
              <a:t>USE CASES, OUTDOOR APPLICATIONS</a:t>
            </a:r>
            <a:endParaRPr lang="en-US" sz="3200" b="1" i="1" dirty="0">
              <a:solidFill>
                <a:srgbClr val="FF0000"/>
              </a:solidFill>
              <a:cs typeface="Times New Roman" pitchFamily="18" charset="0"/>
            </a:endParaRPr>
          </a:p>
        </p:txBody>
      </p:sp>
      <p:sp>
        <p:nvSpPr>
          <p:cNvPr id="3" name="Content Placeholder 2"/>
          <p:cNvSpPr>
            <a:spLocks noGrp="1"/>
          </p:cNvSpPr>
          <p:nvPr>
            <p:ph idx="1"/>
          </p:nvPr>
        </p:nvSpPr>
        <p:spPr>
          <a:xfrm>
            <a:off x="457200" y="1600200"/>
            <a:ext cx="8305800" cy="4800600"/>
          </a:xfrm>
        </p:spPr>
        <p:txBody>
          <a:bodyPr>
            <a:normAutofit/>
          </a:bodyPr>
          <a:lstStyle/>
          <a:p>
            <a:pPr marL="342900" lvl="1" indent="-342900">
              <a:buFont typeface="Arial" pitchFamily="34" charset="0"/>
              <a:buChar char="•"/>
            </a:pPr>
            <a:r>
              <a:rPr lang="en-US" sz="2000" dirty="0" smtClean="0">
                <a:latin typeface="Times New Roman" pitchFamily="18" charset="0"/>
                <a:cs typeface="Times New Roman" pitchFamily="18" charset="0"/>
              </a:rPr>
              <a:t>Obtaining information from outside screens/monitors/roadside units</a:t>
            </a:r>
          </a:p>
          <a:p>
            <a:pPr marL="342900" lvl="1" indent="-342900">
              <a:buFont typeface="Arial" pitchFamily="34" charset="0"/>
              <a:buChar char="•"/>
            </a:pPr>
            <a:r>
              <a:rPr lang="en-US" sz="2000" dirty="0" smtClean="0">
                <a:latin typeface="Times New Roman" pitchFamily="18" charset="0"/>
                <a:cs typeface="Times New Roman" pitchFamily="18" charset="0"/>
              </a:rPr>
              <a:t>Stadium game broadcast</a:t>
            </a:r>
          </a:p>
          <a:p>
            <a:r>
              <a:rPr lang="en-US" altLang="ko-KR" sz="2000" dirty="0" smtClean="0">
                <a:latin typeface="Times New Roman" pitchFamily="18" charset="0"/>
                <a:ea typeface="굴림" charset="-127"/>
                <a:cs typeface="Times New Roman" pitchFamily="18" charset="0"/>
              </a:rPr>
              <a:t>Travel and location information service [1]</a:t>
            </a:r>
          </a:p>
          <a:p>
            <a:pPr lvl="1"/>
            <a:r>
              <a:rPr lang="en-US" altLang="ko-KR" sz="1800" dirty="0" smtClean="0">
                <a:latin typeface="Times New Roman" pitchFamily="18" charset="0"/>
                <a:ea typeface="굴림" charset="-127"/>
                <a:cs typeface="Times New Roman" pitchFamily="18" charset="0"/>
              </a:rPr>
              <a:t>When user stands in front of the electric display guide, it shows the information about destination, geography, transportation, and shopping in user’s language. </a:t>
            </a:r>
            <a:endParaRPr lang="ko-KR" altLang="en-US" sz="1800" dirty="0" smtClean="0">
              <a:latin typeface="Times New Roman" pitchFamily="18" charset="0"/>
              <a:ea typeface="굴림" charset="-127"/>
              <a:cs typeface="Times New Roman" pitchFamily="18" charset="0"/>
            </a:endParaRPr>
          </a:p>
          <a:p>
            <a:r>
              <a:rPr lang="en-US" altLang="ko-KR" sz="2000" dirty="0" smtClean="0">
                <a:latin typeface="Times New Roman" pitchFamily="18" charset="0"/>
                <a:ea typeface="굴림" charset="-127"/>
                <a:cs typeface="Times New Roman" pitchFamily="18" charset="0"/>
              </a:rPr>
              <a:t>Automatic street lamp control [1]</a:t>
            </a:r>
          </a:p>
          <a:p>
            <a:r>
              <a:rPr lang="en-US" altLang="ko-KR" sz="2000" dirty="0" smtClean="0">
                <a:latin typeface="Times New Roman" pitchFamily="18" charset="0"/>
                <a:ea typeface="굴림" charset="-127"/>
                <a:cs typeface="Times New Roman" pitchFamily="18" charset="0"/>
              </a:rPr>
              <a:t>Electronic payment [1]</a:t>
            </a:r>
          </a:p>
          <a:p>
            <a:pPr lvl="1"/>
            <a:r>
              <a:rPr lang="en-US" altLang="ko-KR" sz="1800" dirty="0" smtClean="0">
                <a:latin typeface="Times New Roman" pitchFamily="18" charset="0"/>
                <a:ea typeface="굴림" charset="-127"/>
                <a:cs typeface="Times New Roman" pitchFamily="18" charset="0"/>
              </a:rPr>
              <a:t>Mobile communication provider could participate in E-Commerce business, and provide personalized marketing considering time and location information of users, using mobile communications network. </a:t>
            </a:r>
            <a:endParaRPr lang="en-US" sz="1800" dirty="0" smtClean="0">
              <a:latin typeface="Times New Roman" pitchFamily="18" charset="0"/>
              <a:cs typeface="Times New Roman" pitchFamily="18" charset="0"/>
            </a:endParaRPr>
          </a:p>
          <a:p>
            <a:endParaRPr lang="en-US" sz="1800" dirty="0" smtClean="0">
              <a:latin typeface="Times New Roman" pitchFamily="18" charset="0"/>
              <a:cs typeface="Times New Roman" pitchFamily="18" charset="0"/>
            </a:endParaRPr>
          </a:p>
        </p:txBody>
      </p:sp>
      <p:sp>
        <p:nvSpPr>
          <p:cNvPr id="9" name="TextBox 8"/>
          <p:cNvSpPr txBox="1"/>
          <p:nvPr/>
        </p:nvSpPr>
        <p:spPr>
          <a:xfrm>
            <a:off x="4191000" y="6400800"/>
            <a:ext cx="777777" cy="307777"/>
          </a:xfrm>
          <a:prstGeom prst="rect">
            <a:avLst/>
          </a:prstGeom>
          <a:noFill/>
        </p:spPr>
        <p:txBody>
          <a:bodyPr wrap="none" rtlCol="0">
            <a:spAutoFit/>
          </a:bodyPr>
          <a:lstStyle/>
          <a:p>
            <a:r>
              <a:rPr lang="en-US" sz="1400" dirty="0" smtClean="0">
                <a:latin typeface="Times New Roman" pitchFamily="18" charset="0"/>
                <a:cs typeface="Times New Roman" pitchFamily="18" charset="0"/>
              </a:rPr>
              <a:t>Slide 37</a:t>
            </a:r>
            <a:endParaRPr lang="en-US" sz="1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ts val="3000"/>
              </a:lnSpc>
            </a:pPr>
            <a:r>
              <a:rPr lang="en-US" sz="3200" b="1" i="1" dirty="0" smtClean="0">
                <a:solidFill>
                  <a:srgbClr val="FF0000"/>
                </a:solidFill>
                <a:cs typeface="Times New Roman" pitchFamily="18" charset="0"/>
              </a:rPr>
              <a:t>USE CASES, PUBLIC SECTOR</a:t>
            </a:r>
            <a:endParaRPr lang="en-US" sz="3200" b="1" i="1" dirty="0">
              <a:solidFill>
                <a:srgbClr val="FF0000"/>
              </a:solidFill>
              <a:cs typeface="Times New Roman" pitchFamily="18" charset="0"/>
            </a:endParaRPr>
          </a:p>
        </p:txBody>
      </p:sp>
      <p:sp>
        <p:nvSpPr>
          <p:cNvPr id="3" name="Content Placeholder 2"/>
          <p:cNvSpPr>
            <a:spLocks noGrp="1"/>
          </p:cNvSpPr>
          <p:nvPr>
            <p:ph idx="1"/>
          </p:nvPr>
        </p:nvSpPr>
        <p:spPr>
          <a:xfrm>
            <a:off x="457200" y="1600200"/>
            <a:ext cx="8305800" cy="4800600"/>
          </a:xfrm>
        </p:spPr>
        <p:txBody>
          <a:bodyPr>
            <a:normAutofit/>
          </a:bodyPr>
          <a:lstStyle/>
          <a:p>
            <a:pPr>
              <a:lnSpc>
                <a:spcPct val="100000"/>
              </a:lnSpc>
            </a:pPr>
            <a:r>
              <a:rPr lang="en-US" altLang="ko-KR" sz="2000" dirty="0" smtClean="0">
                <a:latin typeface="Times New Roman" pitchFamily="18" charset="0"/>
                <a:ea typeface="굴림" charset="-127"/>
                <a:cs typeface="Times New Roman" pitchFamily="18" charset="0"/>
              </a:rPr>
              <a:t>Energy &amp; CO</a:t>
            </a:r>
            <a:r>
              <a:rPr lang="en-US" altLang="ko-KR" sz="2000" baseline="-25000" dirty="0" smtClean="0">
                <a:latin typeface="Times New Roman" pitchFamily="18" charset="0"/>
                <a:ea typeface="굴림" charset="-127"/>
                <a:cs typeface="Times New Roman" pitchFamily="18" charset="0"/>
              </a:rPr>
              <a:t>2</a:t>
            </a:r>
            <a:r>
              <a:rPr lang="en-US" altLang="ko-KR" sz="2000" dirty="0" smtClean="0">
                <a:latin typeface="Times New Roman" pitchFamily="18" charset="0"/>
                <a:ea typeface="굴림" charset="-127"/>
                <a:cs typeface="Times New Roman" pitchFamily="18" charset="0"/>
              </a:rPr>
              <a:t> saving</a:t>
            </a:r>
          </a:p>
          <a:p>
            <a:pPr lvl="1"/>
            <a:r>
              <a:rPr lang="en-US" altLang="ko-KR" sz="1800" dirty="0" smtClean="0">
                <a:latin typeface="Times New Roman" pitchFamily="18" charset="0"/>
                <a:ea typeface="굴림" charset="-127"/>
                <a:cs typeface="Times New Roman" pitchFamily="18" charset="0"/>
              </a:rPr>
              <a:t>Light off in the place where no one exists, and optimal control for air conditioner, heater, TV, PC, etc. [1]</a:t>
            </a:r>
            <a:endParaRPr lang="ko-KR" altLang="en-US" sz="1800" dirty="0" smtClean="0">
              <a:latin typeface="Times New Roman" pitchFamily="18" charset="0"/>
              <a:ea typeface="굴림" charset="-127"/>
              <a:cs typeface="Times New Roman" pitchFamily="18" charset="0"/>
            </a:endParaRPr>
          </a:p>
          <a:p>
            <a:pPr>
              <a:lnSpc>
                <a:spcPct val="100000"/>
              </a:lnSpc>
            </a:pPr>
            <a:r>
              <a:rPr lang="en-US" altLang="ko-KR" sz="2000" dirty="0" smtClean="0">
                <a:latin typeface="Times New Roman" pitchFamily="18" charset="0"/>
                <a:ea typeface="굴림" charset="-127"/>
                <a:cs typeface="Times New Roman" pitchFamily="18" charset="0"/>
              </a:rPr>
              <a:t>Safety service</a:t>
            </a:r>
          </a:p>
          <a:p>
            <a:pPr lvl="1"/>
            <a:r>
              <a:rPr lang="en-US" altLang="ko-KR" sz="1800" dirty="0" smtClean="0">
                <a:latin typeface="Times New Roman" pitchFamily="18" charset="0"/>
                <a:ea typeface="굴림" charset="-127"/>
                <a:cs typeface="Times New Roman" pitchFamily="18" charset="0"/>
              </a:rPr>
              <a:t>Acquisition of information about people passing by a check point, like caretaker, bus stop, lobby, etc., using </a:t>
            </a:r>
            <a:r>
              <a:rPr lang="en-US" altLang="ko-KR" sz="1800" dirty="0" smtClean="0">
                <a:solidFill>
                  <a:srgbClr val="00B0F0"/>
                </a:solidFill>
                <a:latin typeface="Times New Roman" pitchFamily="18" charset="0"/>
                <a:ea typeface="굴림" charset="-127"/>
                <a:cs typeface="Times New Roman" pitchFamily="18" charset="0"/>
              </a:rPr>
              <a:t>PSC manager </a:t>
            </a:r>
            <a:r>
              <a:rPr lang="en-US" altLang="ko-KR" sz="1800" dirty="0" smtClean="0">
                <a:latin typeface="Times New Roman" pitchFamily="18" charset="0"/>
                <a:ea typeface="굴림" charset="-127"/>
                <a:cs typeface="Times New Roman" pitchFamily="18" charset="0"/>
              </a:rPr>
              <a:t>equipped at the post, for checking pedestrians to protect from criminals, and provisioning of alarm information to them [1]</a:t>
            </a:r>
            <a:endParaRPr lang="ko-KR" altLang="en-US" sz="1800" dirty="0" smtClean="0">
              <a:latin typeface="Times New Roman" pitchFamily="18" charset="0"/>
              <a:ea typeface="굴림" charset="-127"/>
              <a:cs typeface="Times New Roman" pitchFamily="18" charset="0"/>
            </a:endParaRPr>
          </a:p>
          <a:p>
            <a:pPr>
              <a:lnSpc>
                <a:spcPct val="100000"/>
              </a:lnSpc>
            </a:pPr>
            <a:r>
              <a:rPr lang="en-US" altLang="ko-KR" sz="2000" dirty="0" smtClean="0">
                <a:latin typeface="Times New Roman" pitchFamily="18" charset="0"/>
                <a:ea typeface="굴림" charset="-127"/>
                <a:cs typeface="Times New Roman" pitchFamily="18" charset="0"/>
              </a:rPr>
              <a:t>Traffic information gathering</a:t>
            </a:r>
          </a:p>
          <a:p>
            <a:pPr lvl="1"/>
            <a:r>
              <a:rPr lang="en-US" altLang="ko-KR" sz="1800" dirty="0" smtClean="0">
                <a:latin typeface="Times New Roman" pitchFamily="18" charset="0"/>
                <a:ea typeface="굴림" charset="-127"/>
                <a:cs typeface="Times New Roman" pitchFamily="18" charset="0"/>
              </a:rPr>
              <a:t>Gathering traffic information from the mobile </a:t>
            </a:r>
            <a:r>
              <a:rPr lang="en-US" altLang="ko-KR" sz="1800" dirty="0" smtClean="0">
                <a:solidFill>
                  <a:srgbClr val="00B0F0"/>
                </a:solidFill>
                <a:latin typeface="Times New Roman" pitchFamily="18" charset="0"/>
                <a:ea typeface="굴림" charset="-127"/>
                <a:cs typeface="Times New Roman" pitchFamily="18" charset="0"/>
              </a:rPr>
              <a:t>PSC devices </a:t>
            </a:r>
            <a:r>
              <a:rPr lang="en-US" altLang="ko-KR" sz="1800" dirty="0" smtClean="0">
                <a:latin typeface="Times New Roman" pitchFamily="18" charset="0"/>
                <a:ea typeface="굴림" charset="-127"/>
                <a:cs typeface="Times New Roman" pitchFamily="18" charset="0"/>
              </a:rPr>
              <a:t>of drivers and passengers and </a:t>
            </a:r>
            <a:r>
              <a:rPr lang="en-US" altLang="ko-KR" sz="1800" dirty="0" smtClean="0">
                <a:solidFill>
                  <a:srgbClr val="00B0F0"/>
                </a:solidFill>
                <a:latin typeface="Times New Roman" pitchFamily="18" charset="0"/>
                <a:ea typeface="굴림" charset="-127"/>
                <a:cs typeface="Times New Roman" pitchFamily="18" charset="0"/>
              </a:rPr>
              <a:t>PSC</a:t>
            </a:r>
            <a:r>
              <a:rPr lang="en-US" altLang="ko-KR" sz="1800" dirty="0" smtClean="0">
                <a:latin typeface="Times New Roman" pitchFamily="18" charset="0"/>
                <a:ea typeface="굴림" charset="-127"/>
                <a:cs typeface="Times New Roman" pitchFamily="18" charset="0"/>
              </a:rPr>
              <a:t> modules equipped at roadside [1]</a:t>
            </a:r>
            <a:endParaRPr lang="ko-KR" altLang="en-US" sz="1800" dirty="0" smtClean="0">
              <a:latin typeface="Times New Roman" pitchFamily="18" charset="0"/>
              <a:ea typeface="굴림" charset="-127"/>
              <a:cs typeface="Times New Roman" pitchFamily="18" charset="0"/>
            </a:endParaRPr>
          </a:p>
        </p:txBody>
      </p:sp>
      <p:sp>
        <p:nvSpPr>
          <p:cNvPr id="9" name="TextBox 8"/>
          <p:cNvSpPr txBox="1"/>
          <p:nvPr/>
        </p:nvSpPr>
        <p:spPr>
          <a:xfrm>
            <a:off x="4191000" y="6400800"/>
            <a:ext cx="777777" cy="307777"/>
          </a:xfrm>
          <a:prstGeom prst="rect">
            <a:avLst/>
          </a:prstGeom>
          <a:noFill/>
        </p:spPr>
        <p:txBody>
          <a:bodyPr wrap="none" rtlCol="0">
            <a:spAutoFit/>
          </a:bodyPr>
          <a:lstStyle/>
          <a:p>
            <a:r>
              <a:rPr lang="en-US" sz="1400" dirty="0" smtClean="0">
                <a:latin typeface="Times New Roman" pitchFamily="18" charset="0"/>
                <a:cs typeface="Times New Roman" pitchFamily="18" charset="0"/>
              </a:rPr>
              <a:t>Slide 38</a:t>
            </a:r>
            <a:endParaRPr lang="en-US" sz="1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ts val="3000"/>
              </a:lnSpc>
            </a:pPr>
            <a:r>
              <a:rPr lang="en-US" sz="3200" b="1" i="1" dirty="0" smtClean="0">
                <a:solidFill>
                  <a:srgbClr val="FF0000"/>
                </a:solidFill>
                <a:cs typeface="Times New Roman" pitchFamily="18" charset="0"/>
              </a:rPr>
              <a:t>USE CASES, MOBILE PHONE APPLICATIONS (1) </a:t>
            </a:r>
            <a:r>
              <a:rPr lang="en-US" sz="2000" dirty="0" smtClean="0">
                <a:cs typeface="Times New Roman" pitchFamily="18" charset="0"/>
              </a:rPr>
              <a:t>[3]</a:t>
            </a:r>
            <a:endParaRPr lang="en-US" sz="2000" dirty="0">
              <a:cs typeface="Times New Roman" pitchFamily="18" charset="0"/>
            </a:endParaRPr>
          </a:p>
        </p:txBody>
      </p:sp>
      <p:sp>
        <p:nvSpPr>
          <p:cNvPr id="3" name="Content Placeholder 2"/>
          <p:cNvSpPr>
            <a:spLocks noGrp="1"/>
          </p:cNvSpPr>
          <p:nvPr>
            <p:ph idx="1"/>
          </p:nvPr>
        </p:nvSpPr>
        <p:spPr>
          <a:xfrm>
            <a:off x="457200" y="1600200"/>
            <a:ext cx="8305800" cy="4800600"/>
          </a:xfrm>
        </p:spPr>
        <p:txBody>
          <a:bodyPr numCol="1">
            <a:noAutofit/>
          </a:bodyPr>
          <a:lstStyle/>
          <a:p>
            <a:r>
              <a:rPr lang="en-US" altLang="zh-CN" sz="1700" dirty="0" smtClean="0">
                <a:latin typeface="Times New Roman" pitchFamily="18" charset="0"/>
                <a:ea typeface="宋体" pitchFamily="2" charset="-122"/>
                <a:cs typeface="Times New Roman" pitchFamily="18" charset="0"/>
              </a:rPr>
              <a:t>Mobile social network global market more than $28 billion by 2012</a:t>
            </a:r>
          </a:p>
          <a:p>
            <a:r>
              <a:rPr lang="en-US" altLang="zh-CN" sz="1700" dirty="0" smtClean="0">
                <a:latin typeface="Times New Roman" pitchFamily="18" charset="0"/>
                <a:ea typeface="宋体" pitchFamily="2" charset="-122"/>
                <a:cs typeface="Times New Roman" pitchFamily="18" charset="0"/>
              </a:rPr>
              <a:t>More than 400 million mobile ticketing users by 2013*</a:t>
            </a:r>
          </a:p>
          <a:p>
            <a:r>
              <a:rPr lang="en-US" altLang="zh-CN" sz="1700" dirty="0" smtClean="0">
                <a:latin typeface="Times New Roman" pitchFamily="18" charset="0"/>
                <a:ea typeface="宋体" pitchFamily="2" charset="-122"/>
                <a:cs typeface="Times New Roman" pitchFamily="18" charset="0"/>
              </a:rPr>
              <a:t>Mobile location based services and location enabled apps global market over $12.7 billion by 2014**</a:t>
            </a:r>
          </a:p>
          <a:p>
            <a:r>
              <a:rPr lang="en-US" altLang="zh-CN" sz="1700" dirty="0" smtClean="0">
                <a:latin typeface="Times New Roman" pitchFamily="18" charset="0"/>
                <a:ea typeface="宋体" pitchFamily="2" charset="-122"/>
                <a:cs typeface="Times New Roman" pitchFamily="18" charset="0"/>
              </a:rPr>
              <a:t>……</a:t>
            </a:r>
          </a:p>
          <a:p>
            <a:r>
              <a:rPr lang="en-US" altLang="zh-CN" sz="1700" dirty="0" smtClean="0">
                <a:solidFill>
                  <a:srgbClr val="0000FF"/>
                </a:solidFill>
                <a:latin typeface="Times New Roman" pitchFamily="18" charset="0"/>
                <a:ea typeface="宋体" pitchFamily="2" charset="-122"/>
                <a:cs typeface="Times New Roman" pitchFamily="18" charset="0"/>
              </a:rPr>
              <a:t>However, current cellular networks cannot accommodate every app and satisfy user’s experience well by itself.</a:t>
            </a:r>
          </a:p>
          <a:p>
            <a:r>
              <a:rPr lang="en-US" altLang="zh-CN" sz="1700" dirty="0" smtClean="0">
                <a:latin typeface="Times New Roman" pitchFamily="18" charset="0"/>
                <a:ea typeface="宋体" pitchFamily="2" charset="-122"/>
                <a:cs typeface="Times New Roman" pitchFamily="18" charset="0"/>
              </a:rPr>
              <a:t>Mobile phone applications</a:t>
            </a:r>
          </a:p>
          <a:p>
            <a:pPr lvl="1"/>
            <a:r>
              <a:rPr lang="en-US" altLang="zh-CN" sz="1500" dirty="0" smtClean="0">
                <a:latin typeface="Times New Roman" pitchFamily="18" charset="0"/>
                <a:ea typeface="宋体" pitchFamily="2" charset="-122"/>
                <a:cs typeface="Times New Roman" pitchFamily="18" charset="0"/>
              </a:rPr>
              <a:t>Indoor location-based service </a:t>
            </a:r>
          </a:p>
          <a:p>
            <a:pPr lvl="1"/>
            <a:r>
              <a:rPr lang="en-US" altLang="zh-CN" sz="1500" dirty="0" smtClean="0">
                <a:latin typeface="Times New Roman" pitchFamily="18" charset="0"/>
                <a:ea typeface="宋体" pitchFamily="2" charset="-122"/>
                <a:cs typeface="Times New Roman" pitchFamily="18" charset="0"/>
              </a:rPr>
              <a:t>Information delivery service</a:t>
            </a:r>
          </a:p>
          <a:p>
            <a:pPr lvl="1"/>
            <a:r>
              <a:rPr lang="en-US" altLang="zh-CN" sz="1500" dirty="0" smtClean="0">
                <a:latin typeface="Times New Roman" pitchFamily="18" charset="0"/>
                <a:ea typeface="宋体" pitchFamily="2" charset="-122"/>
                <a:cs typeface="Times New Roman" pitchFamily="18" charset="0"/>
              </a:rPr>
              <a:t>M-ticketing &amp; M-payment</a:t>
            </a:r>
          </a:p>
          <a:p>
            <a:pPr lvl="1"/>
            <a:r>
              <a:rPr lang="en-US" altLang="zh-CN" sz="1500" dirty="0" smtClean="0">
                <a:latin typeface="Times New Roman" pitchFamily="18" charset="0"/>
                <a:ea typeface="宋体" pitchFamily="2" charset="-122"/>
                <a:cs typeface="Times New Roman" pitchFamily="18" charset="0"/>
              </a:rPr>
              <a:t>M-advertising &amp; M-couponing</a:t>
            </a:r>
          </a:p>
          <a:p>
            <a:pPr lvl="1"/>
            <a:r>
              <a:rPr lang="en-US" altLang="zh-CN" sz="1500" dirty="0" smtClean="0">
                <a:latin typeface="Times New Roman" pitchFamily="18" charset="0"/>
                <a:ea typeface="宋体" pitchFamily="2" charset="-122"/>
                <a:cs typeface="Times New Roman" pitchFamily="18" charset="0"/>
              </a:rPr>
              <a:t>Mobile office</a:t>
            </a:r>
          </a:p>
          <a:p>
            <a:pPr lvl="1"/>
            <a:r>
              <a:rPr lang="en-US" altLang="zh-CN" sz="1500" dirty="0" smtClean="0">
                <a:latin typeface="Times New Roman" pitchFamily="18" charset="0"/>
                <a:ea typeface="宋体" pitchFamily="2" charset="-122"/>
                <a:cs typeface="Times New Roman" pitchFamily="18" charset="0"/>
              </a:rPr>
              <a:t>Multi-player services: mobile gaming</a:t>
            </a:r>
          </a:p>
          <a:p>
            <a:pPr lvl="1"/>
            <a:r>
              <a:rPr lang="en-US" altLang="zh-CN" sz="1500" dirty="0" smtClean="0">
                <a:latin typeface="Times New Roman" pitchFamily="18" charset="0"/>
                <a:ea typeface="宋体" pitchFamily="2" charset="-122"/>
                <a:cs typeface="Times New Roman" pitchFamily="18" charset="0"/>
              </a:rPr>
              <a:t>Multi-chatting &amp; social networks</a:t>
            </a:r>
            <a:endParaRPr lang="en-US" sz="1500" dirty="0" smtClean="0">
              <a:latin typeface="Times New Roman" pitchFamily="18" charset="0"/>
              <a:cs typeface="Times New Roman" pitchFamily="18" charset="0"/>
            </a:endParaRPr>
          </a:p>
        </p:txBody>
      </p:sp>
      <p:sp>
        <p:nvSpPr>
          <p:cNvPr id="9" name="TextBox 8"/>
          <p:cNvSpPr txBox="1"/>
          <p:nvPr/>
        </p:nvSpPr>
        <p:spPr>
          <a:xfrm>
            <a:off x="4191000" y="6400800"/>
            <a:ext cx="777777" cy="307777"/>
          </a:xfrm>
          <a:prstGeom prst="rect">
            <a:avLst/>
          </a:prstGeom>
          <a:noFill/>
        </p:spPr>
        <p:txBody>
          <a:bodyPr wrap="none" rtlCol="0">
            <a:spAutoFit/>
          </a:bodyPr>
          <a:lstStyle/>
          <a:p>
            <a:r>
              <a:rPr lang="en-US" sz="1400" dirty="0" smtClean="0">
                <a:latin typeface="Times New Roman" pitchFamily="18" charset="0"/>
                <a:cs typeface="Times New Roman" pitchFamily="18" charset="0"/>
              </a:rPr>
              <a:t>Slide 39</a:t>
            </a:r>
            <a:endParaRPr lang="en-US" sz="1400" dirty="0">
              <a:latin typeface="Times New Roman" pitchFamily="18" charset="0"/>
              <a:cs typeface="Times New Roman" pitchFamily="18" charset="0"/>
            </a:endParaRPr>
          </a:p>
        </p:txBody>
      </p:sp>
      <p:sp>
        <p:nvSpPr>
          <p:cNvPr id="6" name="TextBox 5"/>
          <p:cNvSpPr txBox="1"/>
          <p:nvPr/>
        </p:nvSpPr>
        <p:spPr>
          <a:xfrm>
            <a:off x="4419600" y="3657600"/>
            <a:ext cx="4572000" cy="2308324"/>
          </a:xfrm>
          <a:prstGeom prst="rect">
            <a:avLst/>
          </a:prstGeom>
          <a:solidFill>
            <a:srgbClr val="FFFF00"/>
          </a:solidFill>
        </p:spPr>
        <p:txBody>
          <a:bodyPr wrap="square" rtlCol="0">
            <a:spAutoFit/>
          </a:bodyPr>
          <a:lstStyle/>
          <a:p>
            <a:pPr>
              <a:buFont typeface="Wingdings"/>
              <a:buChar char="à"/>
            </a:pPr>
            <a:r>
              <a:rPr lang="en-US" altLang="zh-CN" b="1" u="sng" dirty="0" smtClean="0">
                <a:solidFill>
                  <a:srgbClr val="00B0F0"/>
                </a:solidFill>
                <a:latin typeface="Times New Roman" pitchFamily="18" charset="0"/>
                <a:ea typeface="宋体" pitchFamily="2" charset="-122"/>
                <a:cs typeface="Times New Roman" pitchFamily="18" charset="0"/>
                <a:sym typeface="Wingdings" pitchFamily="2" charset="2"/>
              </a:rPr>
              <a:t>Need to add PSC feature to cell phones to accommodate mobile phone applications to connect to both cellular networks and PSC networks:</a:t>
            </a:r>
            <a:r>
              <a:rPr lang="en-US" dirty="0" smtClean="0">
                <a:solidFill>
                  <a:srgbClr val="FF0000"/>
                </a:solidFill>
              </a:rPr>
              <a:t> It is an important benefit for cell phone manufacturers and  service providers. It is similar to Bluetooth feature in a cell phone. </a:t>
            </a:r>
            <a:endParaRPr lang="en-US" altLang="zh-CN" b="1" u="sng" dirty="0" smtClean="0">
              <a:solidFill>
                <a:srgbClr val="00B0F0"/>
              </a:solidFill>
              <a:latin typeface="Times New Roman" pitchFamily="18" charset="0"/>
              <a:ea typeface="宋体" pitchFamily="2" charset="-122"/>
              <a:cs typeface="Times New Roman" pitchFamily="18" charset="0"/>
              <a:sym typeface="Wingdings" pitchFamily="2" charset="2"/>
            </a:endParaRPr>
          </a:p>
          <a:p>
            <a:pPr>
              <a:buFont typeface="Wingdings"/>
              <a:buChar char="à"/>
            </a:pPr>
            <a:r>
              <a:rPr lang="en-US" altLang="zh-CN" b="1" u="sng" dirty="0" smtClean="0">
                <a:solidFill>
                  <a:srgbClr val="00B0F0"/>
                </a:solidFill>
                <a:latin typeface="Times New Roman" pitchFamily="18" charset="0"/>
                <a:ea typeface="宋体" pitchFamily="2" charset="-122"/>
                <a:cs typeface="Times New Roman" pitchFamily="18" charset="0"/>
                <a:sym typeface="Wingdings" pitchFamily="2" charset="2"/>
              </a:rPr>
              <a:t>Two types of PSC devices: (1) cell phone with PSC feature and (2) PSC device</a:t>
            </a:r>
            <a:endParaRPr lang="en-US" altLang="zh-CN" b="1" u="sng" dirty="0" smtClean="0">
              <a:solidFill>
                <a:srgbClr val="00B0F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ts val="3000"/>
              </a:lnSpc>
            </a:pPr>
            <a:r>
              <a:rPr lang="en-US" sz="3200" b="1" i="1" smtClean="0">
                <a:solidFill>
                  <a:srgbClr val="FF0000"/>
                </a:solidFill>
                <a:cs typeface="Times New Roman" pitchFamily="18" charset="0"/>
              </a:rPr>
              <a:t>INTRODUCTION</a:t>
            </a:r>
            <a:endParaRPr lang="en-US" sz="3200" b="1" i="1">
              <a:solidFill>
                <a:srgbClr val="FF0000"/>
              </a:solidFill>
              <a:cs typeface="Times New Roman" pitchFamily="18" charset="0"/>
            </a:endParaRPr>
          </a:p>
        </p:txBody>
      </p:sp>
      <p:sp>
        <p:nvSpPr>
          <p:cNvPr id="3" name="Content Placeholder 2"/>
          <p:cNvSpPr>
            <a:spLocks noGrp="1"/>
          </p:cNvSpPr>
          <p:nvPr>
            <p:ph idx="1"/>
          </p:nvPr>
        </p:nvSpPr>
        <p:spPr>
          <a:xfrm>
            <a:off x="457200" y="1600200"/>
            <a:ext cx="8305800" cy="4800600"/>
          </a:xfrm>
        </p:spPr>
        <p:txBody>
          <a:bodyPr>
            <a:normAutofit/>
          </a:bodyPr>
          <a:lstStyle/>
          <a:p>
            <a:pPr marL="342900" lvl="1" indent="-342900">
              <a:buFont typeface="Arial" pitchFamily="34" charset="0"/>
              <a:buChar char="•"/>
            </a:pPr>
            <a:r>
              <a:rPr lang="en-US" sz="2000" dirty="0" smtClean="0">
                <a:latin typeface="Times New Roman" pitchFamily="18" charset="0"/>
                <a:cs typeface="Times New Roman" pitchFamily="18" charset="0"/>
              </a:rPr>
              <a:t>This contribution is prepared to introduce </a:t>
            </a:r>
          </a:p>
          <a:p>
            <a:pPr marL="742950" lvl="2" indent="-342900"/>
            <a:r>
              <a:rPr lang="en-US" sz="1800" dirty="0" smtClean="0">
                <a:latin typeface="Times New Roman" pitchFamily="18" charset="0"/>
                <a:cs typeface="Times New Roman" pitchFamily="18" charset="0"/>
              </a:rPr>
              <a:t>Overview of PSC concepts and </a:t>
            </a:r>
          </a:p>
          <a:p>
            <a:pPr marL="742950" lvl="2" indent="-342900"/>
            <a:r>
              <a:rPr lang="en-US" sz="1800" dirty="0" smtClean="0">
                <a:latin typeface="Times New Roman" pitchFamily="18" charset="0"/>
                <a:cs typeface="Times New Roman" pitchFamily="18" charset="0"/>
              </a:rPr>
              <a:t>Some design ideas to show technical feasibility for the PSC standard.</a:t>
            </a:r>
          </a:p>
          <a:p>
            <a:pPr marL="342900" lvl="1" indent="-342900">
              <a:buFont typeface="Arial" pitchFamily="34" charset="0"/>
              <a:buChar char="•"/>
            </a:pPr>
            <a:endParaRPr lang="en-US" sz="2000" dirty="0" smtClean="0">
              <a:latin typeface="Times New Roman" pitchFamily="18" charset="0"/>
              <a:cs typeface="Times New Roman" pitchFamily="18" charset="0"/>
            </a:endParaRPr>
          </a:p>
          <a:p>
            <a:pPr marL="342900" lvl="1" indent="-342900">
              <a:buFont typeface="Arial" pitchFamily="34" charset="0"/>
              <a:buChar char="•"/>
            </a:pPr>
            <a:r>
              <a:rPr lang="en-US" sz="2000" dirty="0" smtClean="0">
                <a:latin typeface="Times New Roman" pitchFamily="18" charset="0"/>
                <a:cs typeface="Times New Roman" pitchFamily="18" charset="0"/>
              </a:rPr>
              <a:t>The following issues are addressed:</a:t>
            </a:r>
          </a:p>
          <a:p>
            <a:pPr marL="742950" lvl="2" indent="-342900"/>
            <a:r>
              <a:rPr lang="en-US" sz="1800" dirty="0" smtClean="0">
                <a:latin typeface="Times New Roman" pitchFamily="18" charset="0"/>
                <a:cs typeface="Times New Roman" pitchFamily="18" charset="0"/>
              </a:rPr>
              <a:t>Definition of PSC</a:t>
            </a:r>
          </a:p>
          <a:p>
            <a:pPr marL="742950" lvl="2" indent="-342900"/>
            <a:r>
              <a:rPr lang="en-US" sz="1800" dirty="0" smtClean="0">
                <a:latin typeface="Times New Roman" pitchFamily="18" charset="0"/>
                <a:cs typeface="Times New Roman" pitchFamily="18" charset="0"/>
              </a:rPr>
              <a:t>Introduction of new spaces –public space and personal space</a:t>
            </a:r>
          </a:p>
          <a:p>
            <a:pPr marL="742950" lvl="2" indent="-342900"/>
            <a:r>
              <a:rPr lang="en-US" sz="1800" dirty="0" smtClean="0">
                <a:latin typeface="Times New Roman" pitchFamily="18" charset="0"/>
                <a:cs typeface="Times New Roman" pitchFamily="18" charset="0"/>
              </a:rPr>
              <a:t>Review of use cases identified so far and introduction of new use cases</a:t>
            </a:r>
          </a:p>
          <a:p>
            <a:pPr marL="742950" lvl="2" indent="-342900"/>
            <a:r>
              <a:rPr lang="en-US" sz="1800" dirty="0" smtClean="0">
                <a:latin typeface="Times New Roman" pitchFamily="18" charset="0"/>
                <a:cs typeface="Times New Roman" pitchFamily="18" charset="0"/>
              </a:rPr>
              <a:t>Technical requirements identified from these use cases</a:t>
            </a:r>
          </a:p>
          <a:p>
            <a:pPr marL="742950" lvl="2" indent="-342900"/>
            <a:r>
              <a:rPr lang="en-US" sz="1800" dirty="0" smtClean="0">
                <a:latin typeface="Times New Roman" pitchFamily="18" charset="0"/>
                <a:cs typeface="Times New Roman" pitchFamily="18" charset="0"/>
              </a:rPr>
              <a:t>Review of some design ideas and similar technologies</a:t>
            </a:r>
          </a:p>
        </p:txBody>
      </p:sp>
      <p:sp>
        <p:nvSpPr>
          <p:cNvPr id="9" name="TextBox 8"/>
          <p:cNvSpPr txBox="1"/>
          <p:nvPr/>
        </p:nvSpPr>
        <p:spPr>
          <a:xfrm>
            <a:off x="4191000" y="6400800"/>
            <a:ext cx="688009" cy="307777"/>
          </a:xfrm>
          <a:prstGeom prst="rect">
            <a:avLst/>
          </a:prstGeom>
          <a:noFill/>
        </p:spPr>
        <p:txBody>
          <a:bodyPr wrap="none" rtlCol="0">
            <a:spAutoFit/>
          </a:bodyPr>
          <a:lstStyle/>
          <a:p>
            <a:r>
              <a:rPr lang="en-US" sz="1400" dirty="0" smtClean="0">
                <a:latin typeface="Times New Roman" pitchFamily="18" charset="0"/>
                <a:cs typeface="Times New Roman" pitchFamily="18" charset="0"/>
              </a:rPr>
              <a:t>Slide 4</a:t>
            </a:r>
            <a:endParaRPr lang="en-US" sz="1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ts val="3000"/>
              </a:lnSpc>
            </a:pPr>
            <a:r>
              <a:rPr lang="en-US" sz="3200" b="1" i="1" dirty="0" smtClean="0">
                <a:solidFill>
                  <a:srgbClr val="FF0000"/>
                </a:solidFill>
                <a:cs typeface="Times New Roman" pitchFamily="18" charset="0"/>
              </a:rPr>
              <a:t>USE CASES, MOBILE PHONE APPLICATIONS (2) </a:t>
            </a:r>
            <a:r>
              <a:rPr lang="en-US" sz="2000" dirty="0" smtClean="0">
                <a:cs typeface="Times New Roman" pitchFamily="18" charset="0"/>
              </a:rPr>
              <a:t>[3]</a:t>
            </a:r>
            <a:endParaRPr lang="en-US" sz="2000" b="1" i="1" dirty="0">
              <a:solidFill>
                <a:srgbClr val="FF0000"/>
              </a:solidFill>
              <a:cs typeface="Times New Roman" pitchFamily="18" charset="0"/>
            </a:endParaRPr>
          </a:p>
        </p:txBody>
      </p:sp>
      <p:sp>
        <p:nvSpPr>
          <p:cNvPr id="3" name="Content Placeholder 2"/>
          <p:cNvSpPr>
            <a:spLocks noGrp="1"/>
          </p:cNvSpPr>
          <p:nvPr>
            <p:ph idx="1"/>
          </p:nvPr>
        </p:nvSpPr>
        <p:spPr>
          <a:xfrm>
            <a:off x="457200" y="2438400"/>
            <a:ext cx="8305800" cy="3962400"/>
          </a:xfrm>
        </p:spPr>
        <p:txBody>
          <a:bodyPr>
            <a:normAutofit/>
          </a:bodyPr>
          <a:lstStyle/>
          <a:p>
            <a:pPr marL="342900" lvl="1" indent="-342900">
              <a:buFont typeface="Arial" pitchFamily="34" charset="0"/>
              <a:buChar char="•"/>
            </a:pPr>
            <a:endParaRPr lang="en-US" sz="2000" dirty="0" smtClean="0">
              <a:latin typeface="Times New Roman" pitchFamily="18" charset="0"/>
              <a:cs typeface="Times New Roman" pitchFamily="18" charset="0"/>
            </a:endParaRPr>
          </a:p>
          <a:p>
            <a:pPr marL="742950" lvl="2" indent="-342900"/>
            <a:endParaRPr lang="en-US" sz="1600" dirty="0" smtClean="0">
              <a:latin typeface="Times New Roman" pitchFamily="18" charset="0"/>
              <a:cs typeface="Times New Roman" pitchFamily="18" charset="0"/>
            </a:endParaRPr>
          </a:p>
          <a:p>
            <a:endParaRPr lang="en-US" sz="1800" dirty="0" smtClean="0">
              <a:latin typeface="Times New Roman" pitchFamily="18" charset="0"/>
              <a:cs typeface="Times New Roman" pitchFamily="18" charset="0"/>
            </a:endParaRPr>
          </a:p>
          <a:p>
            <a:endParaRPr lang="en-US" sz="1800" dirty="0" smtClean="0">
              <a:latin typeface="Times New Roman" pitchFamily="18" charset="0"/>
              <a:cs typeface="Times New Roman" pitchFamily="18" charset="0"/>
            </a:endParaRPr>
          </a:p>
          <a:p>
            <a:endParaRPr lang="en-US" sz="1800" dirty="0" smtClean="0">
              <a:latin typeface="Times New Roman" pitchFamily="18" charset="0"/>
              <a:cs typeface="Times New Roman" pitchFamily="18" charset="0"/>
            </a:endParaRPr>
          </a:p>
          <a:p>
            <a:endParaRPr lang="en-US" sz="1800" dirty="0" smtClean="0">
              <a:latin typeface="Times New Roman" pitchFamily="18" charset="0"/>
              <a:cs typeface="Times New Roman" pitchFamily="18" charset="0"/>
            </a:endParaRPr>
          </a:p>
          <a:p>
            <a:endParaRPr lang="en-US" sz="1800" dirty="0" smtClean="0">
              <a:latin typeface="Times New Roman" pitchFamily="18" charset="0"/>
              <a:cs typeface="Times New Roman" pitchFamily="18" charset="0"/>
            </a:endParaRPr>
          </a:p>
          <a:p>
            <a:endParaRPr lang="en-US" sz="1800" dirty="0" smtClean="0">
              <a:latin typeface="Times New Roman" pitchFamily="18" charset="0"/>
              <a:cs typeface="Times New Roman" pitchFamily="18" charset="0"/>
            </a:endParaRPr>
          </a:p>
          <a:p>
            <a:endParaRPr lang="en-US" sz="1800" dirty="0" smtClean="0">
              <a:latin typeface="Times New Roman" pitchFamily="18" charset="0"/>
              <a:cs typeface="Times New Roman" pitchFamily="18" charset="0"/>
            </a:endParaRPr>
          </a:p>
          <a:p>
            <a:endParaRPr lang="en-US" sz="1800" dirty="0" smtClean="0">
              <a:latin typeface="Times New Roman" pitchFamily="18" charset="0"/>
              <a:cs typeface="Times New Roman" pitchFamily="18" charset="0"/>
            </a:endParaRPr>
          </a:p>
        </p:txBody>
      </p:sp>
      <p:sp>
        <p:nvSpPr>
          <p:cNvPr id="9" name="TextBox 8"/>
          <p:cNvSpPr txBox="1"/>
          <p:nvPr/>
        </p:nvSpPr>
        <p:spPr>
          <a:xfrm>
            <a:off x="4191000" y="6400800"/>
            <a:ext cx="777777" cy="307777"/>
          </a:xfrm>
          <a:prstGeom prst="rect">
            <a:avLst/>
          </a:prstGeom>
          <a:noFill/>
        </p:spPr>
        <p:txBody>
          <a:bodyPr wrap="none" rtlCol="0">
            <a:spAutoFit/>
          </a:bodyPr>
          <a:lstStyle/>
          <a:p>
            <a:r>
              <a:rPr lang="en-US" sz="1400" dirty="0" smtClean="0">
                <a:latin typeface="Times New Roman" pitchFamily="18" charset="0"/>
                <a:cs typeface="Times New Roman" pitchFamily="18" charset="0"/>
              </a:rPr>
              <a:t>Slide 40</a:t>
            </a:r>
            <a:endParaRPr lang="en-US" sz="1400" dirty="0">
              <a:latin typeface="Times New Roman" pitchFamily="18" charset="0"/>
              <a:cs typeface="Times New Roman" pitchFamily="18" charset="0"/>
            </a:endParaRPr>
          </a:p>
        </p:txBody>
      </p:sp>
      <p:grpSp>
        <p:nvGrpSpPr>
          <p:cNvPr id="4" name="Group 5"/>
          <p:cNvGrpSpPr>
            <a:grpSpLocks/>
          </p:cNvGrpSpPr>
          <p:nvPr/>
        </p:nvGrpSpPr>
        <p:grpSpPr bwMode="auto">
          <a:xfrm>
            <a:off x="762000" y="2514600"/>
            <a:ext cx="7734300" cy="3675063"/>
            <a:chOff x="0" y="0"/>
            <a:chExt cx="4872" cy="2747"/>
          </a:xfrm>
        </p:grpSpPr>
        <p:grpSp>
          <p:nvGrpSpPr>
            <p:cNvPr id="5" name="Group 6"/>
            <p:cNvGrpSpPr>
              <a:grpSpLocks/>
            </p:cNvGrpSpPr>
            <p:nvPr/>
          </p:nvGrpSpPr>
          <p:grpSpPr bwMode="auto">
            <a:xfrm>
              <a:off x="1728" y="980"/>
              <a:ext cx="1199" cy="863"/>
              <a:chOff x="-58" y="0"/>
              <a:chExt cx="1199" cy="863"/>
            </a:xfrm>
          </p:grpSpPr>
          <p:pic>
            <p:nvPicPr>
              <p:cNvPr id="37" name="Picture 3"/>
              <p:cNvPicPr>
                <a:picLocks noChangeAspect="1" noChangeArrowheads="1"/>
              </p:cNvPicPr>
              <p:nvPr/>
            </p:nvPicPr>
            <p:blipFill>
              <a:blip r:embed="rId3" cstate="print"/>
              <a:srcRect/>
              <a:stretch>
                <a:fillRect/>
              </a:stretch>
            </p:blipFill>
            <p:spPr bwMode="auto">
              <a:xfrm>
                <a:off x="384" y="0"/>
                <a:ext cx="377" cy="658"/>
              </a:xfrm>
              <a:prstGeom prst="rect">
                <a:avLst/>
              </a:prstGeom>
              <a:noFill/>
              <a:ln w="9525" cmpd="sng">
                <a:noFill/>
                <a:miter lim="800000"/>
                <a:headEnd/>
                <a:tailEnd/>
              </a:ln>
            </p:spPr>
          </p:pic>
          <p:sp>
            <p:nvSpPr>
              <p:cNvPr id="38" name="Text Box 11"/>
              <p:cNvSpPr txBox="1">
                <a:spLocks noChangeArrowheads="1"/>
              </p:cNvSpPr>
              <p:nvPr/>
            </p:nvSpPr>
            <p:spPr bwMode="auto">
              <a:xfrm>
                <a:off x="-58" y="729"/>
                <a:ext cx="1199" cy="134"/>
              </a:xfrm>
              <a:prstGeom prst="rect">
                <a:avLst/>
              </a:prstGeom>
              <a:noFill/>
              <a:ln w="9525" cmpd="sng">
                <a:noFill/>
                <a:miter lim="800000"/>
                <a:headEnd/>
                <a:tailEnd/>
              </a:ln>
            </p:spPr>
            <p:txBody>
              <a:bodyPr lIns="0" tIns="0" rIns="0" bIns="0"/>
              <a:lstStyle/>
              <a:p>
                <a:pPr algn="ctr" eaLnBrk="1" hangingPunct="1">
                  <a:spcBef>
                    <a:spcPct val="50000"/>
                  </a:spcBef>
                </a:pPr>
                <a:r>
                  <a:rPr lang="en-US" sz="1400" dirty="0" smtClean="0">
                    <a:latin typeface="Arial" pitchFamily="34" charset="0"/>
                    <a:ea typeface="MS PGothic" pitchFamily="34" charset="-128"/>
                  </a:rPr>
                  <a:t> </a:t>
                </a:r>
                <a:r>
                  <a:rPr lang="en-US" sz="1400" dirty="0">
                    <a:latin typeface="Arial" pitchFamily="34" charset="0"/>
                    <a:ea typeface="MS PGothic" pitchFamily="34" charset="-128"/>
                  </a:rPr>
                  <a:t>Mobile Terminal</a:t>
                </a:r>
                <a:endParaRPr lang="en-US" altLang="en-US" dirty="0"/>
              </a:p>
            </p:txBody>
          </p:sp>
        </p:grpSp>
        <p:grpSp>
          <p:nvGrpSpPr>
            <p:cNvPr id="6" name="Group 9"/>
            <p:cNvGrpSpPr>
              <a:grpSpLocks/>
            </p:cNvGrpSpPr>
            <p:nvPr/>
          </p:nvGrpSpPr>
          <p:grpSpPr bwMode="auto">
            <a:xfrm>
              <a:off x="3563" y="510"/>
              <a:ext cx="875" cy="422"/>
              <a:chOff x="0" y="0"/>
              <a:chExt cx="875" cy="422"/>
            </a:xfrm>
          </p:grpSpPr>
          <p:pic>
            <p:nvPicPr>
              <p:cNvPr id="35" name="Picture 4"/>
              <p:cNvPicPr>
                <a:picLocks noChangeAspect="1" noChangeArrowheads="1"/>
              </p:cNvPicPr>
              <p:nvPr/>
            </p:nvPicPr>
            <p:blipFill>
              <a:blip r:embed="rId4" cstate="print"/>
              <a:srcRect/>
              <a:stretch>
                <a:fillRect/>
              </a:stretch>
            </p:blipFill>
            <p:spPr bwMode="auto">
              <a:xfrm>
                <a:off x="333" y="0"/>
                <a:ext cx="175" cy="267"/>
              </a:xfrm>
              <a:prstGeom prst="rect">
                <a:avLst/>
              </a:prstGeom>
              <a:noFill/>
              <a:ln w="9525" cmpd="sng">
                <a:noFill/>
                <a:miter lim="800000"/>
                <a:headEnd/>
                <a:tailEnd/>
              </a:ln>
            </p:spPr>
          </p:pic>
          <p:sp>
            <p:nvSpPr>
              <p:cNvPr id="36" name="Text Box 12"/>
              <p:cNvSpPr txBox="1">
                <a:spLocks noChangeArrowheads="1"/>
              </p:cNvSpPr>
              <p:nvPr/>
            </p:nvSpPr>
            <p:spPr bwMode="auto">
              <a:xfrm>
                <a:off x="0" y="288"/>
                <a:ext cx="875" cy="134"/>
              </a:xfrm>
              <a:prstGeom prst="rect">
                <a:avLst/>
              </a:prstGeom>
              <a:noFill/>
              <a:ln w="9525" cmpd="sng">
                <a:noFill/>
                <a:miter lim="800000"/>
                <a:headEnd/>
                <a:tailEnd/>
              </a:ln>
            </p:spPr>
            <p:txBody>
              <a:bodyPr lIns="0" tIns="0" rIns="0" bIns="0"/>
              <a:lstStyle/>
              <a:p>
                <a:pPr algn="ctr" eaLnBrk="1" hangingPunct="1">
                  <a:spcBef>
                    <a:spcPct val="50000"/>
                  </a:spcBef>
                </a:pPr>
                <a:r>
                  <a:rPr lang="en-US" sz="1400" dirty="0" smtClean="0">
                    <a:latin typeface="Arial" pitchFamily="34" charset="0"/>
                    <a:ea typeface="MS PGothic" pitchFamily="34" charset="-128"/>
                  </a:rPr>
                  <a:t>SIM </a:t>
                </a:r>
                <a:r>
                  <a:rPr lang="en-US" sz="1400" dirty="0">
                    <a:latin typeface="Arial" pitchFamily="34" charset="0"/>
                    <a:ea typeface="MS PGothic" pitchFamily="34" charset="-128"/>
                  </a:rPr>
                  <a:t>Card</a:t>
                </a:r>
                <a:endParaRPr lang="en-US" altLang="en-US" dirty="0"/>
              </a:p>
            </p:txBody>
          </p:sp>
        </p:grpSp>
        <p:grpSp>
          <p:nvGrpSpPr>
            <p:cNvPr id="7" name="Group 12"/>
            <p:cNvGrpSpPr>
              <a:grpSpLocks/>
            </p:cNvGrpSpPr>
            <p:nvPr/>
          </p:nvGrpSpPr>
          <p:grpSpPr bwMode="auto">
            <a:xfrm>
              <a:off x="619" y="1686"/>
              <a:ext cx="1173" cy="1001"/>
              <a:chOff x="0" y="0"/>
              <a:chExt cx="1173" cy="1001"/>
            </a:xfrm>
          </p:grpSpPr>
          <p:pic>
            <p:nvPicPr>
              <p:cNvPr id="33" name="Picture 5"/>
              <p:cNvPicPr>
                <a:picLocks noChangeAspect="1" noChangeArrowheads="1"/>
              </p:cNvPicPr>
              <p:nvPr/>
            </p:nvPicPr>
            <p:blipFill>
              <a:blip r:embed="rId5" cstate="print"/>
              <a:srcRect/>
              <a:stretch>
                <a:fillRect/>
              </a:stretch>
            </p:blipFill>
            <p:spPr bwMode="auto">
              <a:xfrm>
                <a:off x="0" y="0"/>
                <a:ext cx="1160" cy="889"/>
              </a:xfrm>
              <a:prstGeom prst="rect">
                <a:avLst/>
              </a:prstGeom>
              <a:noFill/>
              <a:ln w="9525">
                <a:noFill/>
                <a:miter lim="800000"/>
                <a:headEnd/>
                <a:tailEnd/>
              </a:ln>
            </p:spPr>
          </p:pic>
          <p:sp>
            <p:nvSpPr>
              <p:cNvPr id="34" name="Text Box 13"/>
              <p:cNvSpPr txBox="1">
                <a:spLocks noChangeArrowheads="1"/>
              </p:cNvSpPr>
              <p:nvPr/>
            </p:nvSpPr>
            <p:spPr bwMode="auto">
              <a:xfrm>
                <a:off x="99" y="867"/>
                <a:ext cx="1074" cy="134"/>
              </a:xfrm>
              <a:prstGeom prst="rect">
                <a:avLst/>
              </a:prstGeom>
              <a:noFill/>
              <a:ln w="9525" cmpd="sng">
                <a:noFill/>
                <a:miter lim="800000"/>
                <a:headEnd/>
                <a:tailEnd/>
              </a:ln>
            </p:spPr>
            <p:txBody>
              <a:bodyPr lIns="0" tIns="0" rIns="0" bIns="0"/>
              <a:lstStyle/>
              <a:p>
                <a:pPr algn="ctr" eaLnBrk="1" hangingPunct="1">
                  <a:spcBef>
                    <a:spcPct val="50000"/>
                  </a:spcBef>
                </a:pPr>
                <a:r>
                  <a:rPr lang="en-US" sz="1400" dirty="0" smtClean="0">
                    <a:latin typeface="Arial" pitchFamily="34" charset="0"/>
                    <a:ea typeface="MS PGothic" pitchFamily="34" charset="-128"/>
                  </a:rPr>
                  <a:t>Access </a:t>
                </a:r>
                <a:r>
                  <a:rPr lang="en-US" sz="1400" dirty="0">
                    <a:latin typeface="Arial" pitchFamily="34" charset="0"/>
                    <a:ea typeface="MS PGothic" pitchFamily="34" charset="-128"/>
                  </a:rPr>
                  <a:t>Point</a:t>
                </a:r>
                <a:endParaRPr lang="en-US" altLang="en-US" dirty="0"/>
              </a:p>
            </p:txBody>
          </p:sp>
        </p:grpSp>
        <p:grpSp>
          <p:nvGrpSpPr>
            <p:cNvPr id="8" name="Group 15"/>
            <p:cNvGrpSpPr>
              <a:grpSpLocks/>
            </p:cNvGrpSpPr>
            <p:nvPr/>
          </p:nvGrpSpPr>
          <p:grpSpPr bwMode="auto">
            <a:xfrm>
              <a:off x="0" y="1008"/>
              <a:ext cx="817" cy="736"/>
              <a:chOff x="0" y="0"/>
              <a:chExt cx="817" cy="736"/>
            </a:xfrm>
          </p:grpSpPr>
          <p:pic>
            <p:nvPicPr>
              <p:cNvPr id="31" name="Picture 6"/>
              <p:cNvPicPr>
                <a:picLocks noChangeAspect="1" noChangeArrowheads="1"/>
              </p:cNvPicPr>
              <p:nvPr/>
            </p:nvPicPr>
            <p:blipFill>
              <a:blip r:embed="rId6" cstate="print"/>
              <a:srcRect/>
              <a:stretch>
                <a:fillRect/>
              </a:stretch>
            </p:blipFill>
            <p:spPr bwMode="auto">
              <a:xfrm>
                <a:off x="0" y="0"/>
                <a:ext cx="817" cy="613"/>
              </a:xfrm>
              <a:prstGeom prst="rect">
                <a:avLst/>
              </a:prstGeom>
              <a:noFill/>
              <a:ln w="9525" cmpd="sng">
                <a:noFill/>
                <a:miter lim="800000"/>
                <a:headEnd/>
                <a:tailEnd/>
              </a:ln>
            </p:spPr>
          </p:pic>
          <p:sp>
            <p:nvSpPr>
              <p:cNvPr id="32" name="Text Box 14"/>
              <p:cNvSpPr txBox="1">
                <a:spLocks noChangeArrowheads="1"/>
              </p:cNvSpPr>
              <p:nvPr/>
            </p:nvSpPr>
            <p:spPr bwMode="auto">
              <a:xfrm>
                <a:off x="47" y="602"/>
                <a:ext cx="669" cy="134"/>
              </a:xfrm>
              <a:prstGeom prst="rect">
                <a:avLst/>
              </a:prstGeom>
              <a:noFill/>
              <a:ln w="9525" cmpd="sng">
                <a:noFill/>
                <a:miter lim="800000"/>
                <a:headEnd/>
                <a:tailEnd/>
              </a:ln>
            </p:spPr>
            <p:txBody>
              <a:bodyPr lIns="0" tIns="0" rIns="0" bIns="0"/>
              <a:lstStyle/>
              <a:p>
                <a:pPr eaLnBrk="1" hangingPunct="1">
                  <a:spcBef>
                    <a:spcPct val="50000"/>
                  </a:spcBef>
                </a:pPr>
                <a:r>
                  <a:rPr lang="en-US" sz="1400">
                    <a:latin typeface="Arial" pitchFamily="34" charset="0"/>
                    <a:ea typeface="MS PGothic" pitchFamily="34" charset="-128"/>
                  </a:rPr>
                  <a:t>Point of Sale</a:t>
                </a:r>
                <a:endParaRPr lang="en-US" altLang="en-US"/>
              </a:p>
            </p:txBody>
          </p:sp>
        </p:grpSp>
        <p:grpSp>
          <p:nvGrpSpPr>
            <p:cNvPr id="10" name="Group 18"/>
            <p:cNvGrpSpPr>
              <a:grpSpLocks/>
            </p:cNvGrpSpPr>
            <p:nvPr/>
          </p:nvGrpSpPr>
          <p:grpSpPr bwMode="auto">
            <a:xfrm>
              <a:off x="2301" y="2178"/>
              <a:ext cx="945" cy="569"/>
              <a:chOff x="0" y="0"/>
              <a:chExt cx="945" cy="569"/>
            </a:xfrm>
          </p:grpSpPr>
          <p:pic>
            <p:nvPicPr>
              <p:cNvPr id="28" name="Picture 8">
                <a:hlinkClick r:id="rId7"/>
              </p:cNvPr>
              <p:cNvPicPr>
                <a:picLocks noChangeAspect="1" noChangeArrowheads="1"/>
              </p:cNvPicPr>
              <p:nvPr/>
            </p:nvPicPr>
            <p:blipFill>
              <a:blip r:embed="rId8" cstate="print"/>
              <a:srcRect/>
              <a:stretch>
                <a:fillRect/>
              </a:stretch>
            </p:blipFill>
            <p:spPr bwMode="auto">
              <a:xfrm>
                <a:off x="119" y="0"/>
                <a:ext cx="587" cy="410"/>
              </a:xfrm>
              <a:prstGeom prst="rect">
                <a:avLst/>
              </a:prstGeom>
              <a:noFill/>
              <a:ln w="9525">
                <a:noFill/>
                <a:miter lim="800000"/>
                <a:headEnd/>
                <a:tailEnd/>
              </a:ln>
            </p:spPr>
          </p:pic>
          <p:pic>
            <p:nvPicPr>
              <p:cNvPr id="29" name="Picture 9">
                <a:hlinkClick r:id="rId9"/>
              </p:cNvPr>
              <p:cNvPicPr>
                <a:picLocks noChangeAspect="1" noChangeArrowheads="1"/>
              </p:cNvPicPr>
              <p:nvPr/>
            </p:nvPicPr>
            <p:blipFill>
              <a:blip r:embed="rId10" cstate="print"/>
              <a:srcRect l="1401" t="7010" r="80713" b="10970"/>
              <a:stretch>
                <a:fillRect/>
              </a:stretch>
            </p:blipFill>
            <p:spPr bwMode="auto">
              <a:xfrm rot="3276852">
                <a:off x="538" y="30"/>
                <a:ext cx="101" cy="102"/>
              </a:xfrm>
              <a:prstGeom prst="rect">
                <a:avLst/>
              </a:prstGeom>
              <a:noFill/>
              <a:ln w="9525">
                <a:noFill/>
                <a:miter lim="800000"/>
                <a:headEnd/>
                <a:tailEnd/>
              </a:ln>
            </p:spPr>
          </p:pic>
          <p:sp>
            <p:nvSpPr>
              <p:cNvPr id="30" name="Text Box 15"/>
              <p:cNvSpPr txBox="1">
                <a:spLocks noChangeArrowheads="1"/>
              </p:cNvSpPr>
              <p:nvPr/>
            </p:nvSpPr>
            <p:spPr bwMode="auto">
              <a:xfrm>
                <a:off x="0" y="435"/>
                <a:ext cx="945" cy="134"/>
              </a:xfrm>
              <a:prstGeom prst="rect">
                <a:avLst/>
              </a:prstGeom>
              <a:noFill/>
              <a:ln w="9525" cmpd="sng">
                <a:noFill/>
                <a:miter lim="800000"/>
                <a:headEnd/>
                <a:tailEnd/>
              </a:ln>
            </p:spPr>
            <p:txBody>
              <a:bodyPr lIns="0" tIns="0" rIns="0" bIns="0"/>
              <a:lstStyle/>
              <a:p>
                <a:pPr algn="ctr" eaLnBrk="1" hangingPunct="1">
                  <a:spcBef>
                    <a:spcPct val="50000"/>
                  </a:spcBef>
                </a:pPr>
                <a:r>
                  <a:rPr lang="en-US" sz="1400" dirty="0" smtClean="0">
                    <a:latin typeface="Arial" pitchFamily="34" charset="0"/>
                    <a:ea typeface="MS PGothic" pitchFamily="34" charset="-128"/>
                  </a:rPr>
                  <a:t>Flash </a:t>
                </a:r>
                <a:r>
                  <a:rPr lang="en-US" sz="1400" dirty="0">
                    <a:latin typeface="Arial" pitchFamily="34" charset="0"/>
                    <a:ea typeface="MS PGothic" pitchFamily="34" charset="-128"/>
                  </a:rPr>
                  <a:t>Card</a:t>
                </a:r>
                <a:endParaRPr lang="en-US" altLang="en-US" dirty="0"/>
              </a:p>
            </p:txBody>
          </p:sp>
        </p:grpSp>
        <p:grpSp>
          <p:nvGrpSpPr>
            <p:cNvPr id="11" name="Group 22"/>
            <p:cNvGrpSpPr>
              <a:grpSpLocks/>
            </p:cNvGrpSpPr>
            <p:nvPr/>
          </p:nvGrpSpPr>
          <p:grpSpPr bwMode="auto">
            <a:xfrm>
              <a:off x="3496" y="1273"/>
              <a:ext cx="1376" cy="1238"/>
              <a:chOff x="0" y="0"/>
              <a:chExt cx="1376" cy="1238"/>
            </a:xfrm>
          </p:grpSpPr>
          <p:pic>
            <p:nvPicPr>
              <p:cNvPr id="26" name="Picture 7"/>
              <p:cNvPicPr>
                <a:picLocks noChangeAspect="1" noChangeArrowheads="1"/>
              </p:cNvPicPr>
              <p:nvPr/>
            </p:nvPicPr>
            <p:blipFill>
              <a:blip r:embed="rId11" cstate="print"/>
              <a:srcRect/>
              <a:stretch>
                <a:fillRect/>
              </a:stretch>
            </p:blipFill>
            <p:spPr bwMode="auto">
              <a:xfrm>
                <a:off x="305" y="0"/>
                <a:ext cx="724" cy="1090"/>
              </a:xfrm>
              <a:prstGeom prst="rect">
                <a:avLst/>
              </a:prstGeom>
              <a:noFill/>
              <a:ln w="9525">
                <a:noFill/>
                <a:miter lim="800000"/>
                <a:headEnd/>
                <a:tailEnd/>
              </a:ln>
            </p:spPr>
          </p:pic>
          <p:sp>
            <p:nvSpPr>
              <p:cNvPr id="27" name="Text Box 17"/>
              <p:cNvSpPr txBox="1">
                <a:spLocks noChangeArrowheads="1"/>
              </p:cNvSpPr>
              <p:nvPr/>
            </p:nvSpPr>
            <p:spPr bwMode="auto">
              <a:xfrm>
                <a:off x="0" y="1104"/>
                <a:ext cx="1376" cy="134"/>
              </a:xfrm>
              <a:prstGeom prst="rect">
                <a:avLst/>
              </a:prstGeom>
              <a:noFill/>
              <a:ln w="9525" cmpd="sng">
                <a:noFill/>
                <a:miter lim="800000"/>
                <a:headEnd/>
                <a:tailEnd/>
              </a:ln>
            </p:spPr>
            <p:txBody>
              <a:bodyPr lIns="0" tIns="0" rIns="0" bIns="0"/>
              <a:lstStyle/>
              <a:p>
                <a:pPr algn="ctr" eaLnBrk="1" hangingPunct="1">
                  <a:spcBef>
                    <a:spcPct val="50000"/>
                  </a:spcBef>
                </a:pPr>
                <a:r>
                  <a:rPr lang="en-US" sz="1400" dirty="0" smtClean="0">
                    <a:latin typeface="Arial" pitchFamily="34" charset="0"/>
                    <a:ea typeface="MS PGothic" pitchFamily="34" charset="-128"/>
                  </a:rPr>
                  <a:t>Headset </a:t>
                </a:r>
                <a:r>
                  <a:rPr lang="en-US" sz="1400" dirty="0">
                    <a:latin typeface="Arial" pitchFamily="34" charset="0"/>
                    <a:ea typeface="MS PGothic" pitchFamily="34" charset="-128"/>
                  </a:rPr>
                  <a:t>&amp; Speaker</a:t>
                </a:r>
                <a:endParaRPr lang="en-US" altLang="en-US" dirty="0"/>
              </a:p>
            </p:txBody>
          </p:sp>
        </p:grpSp>
        <p:grpSp>
          <p:nvGrpSpPr>
            <p:cNvPr id="12" name="Group 25"/>
            <p:cNvGrpSpPr>
              <a:grpSpLocks/>
            </p:cNvGrpSpPr>
            <p:nvPr/>
          </p:nvGrpSpPr>
          <p:grpSpPr bwMode="auto">
            <a:xfrm>
              <a:off x="2101" y="0"/>
              <a:ext cx="1257" cy="690"/>
              <a:chOff x="0" y="0"/>
              <a:chExt cx="1257" cy="690"/>
            </a:xfrm>
          </p:grpSpPr>
          <p:pic>
            <p:nvPicPr>
              <p:cNvPr id="24" name="Picture 18"/>
              <p:cNvPicPr>
                <a:picLocks noChangeAspect="1" noChangeArrowheads="1"/>
              </p:cNvPicPr>
              <p:nvPr/>
            </p:nvPicPr>
            <p:blipFill>
              <a:blip r:embed="rId12" cstate="print"/>
              <a:srcRect/>
              <a:stretch>
                <a:fillRect/>
              </a:stretch>
            </p:blipFill>
            <p:spPr bwMode="auto">
              <a:xfrm>
                <a:off x="246" y="0"/>
                <a:ext cx="686" cy="518"/>
              </a:xfrm>
              <a:prstGeom prst="rect">
                <a:avLst/>
              </a:prstGeom>
              <a:noFill/>
              <a:ln w="9525">
                <a:noFill/>
                <a:miter lim="800000"/>
                <a:headEnd/>
                <a:tailEnd/>
              </a:ln>
            </p:spPr>
          </p:pic>
          <p:sp>
            <p:nvSpPr>
              <p:cNvPr id="25" name="Text Box 19"/>
              <p:cNvSpPr txBox="1">
                <a:spLocks noChangeArrowheads="1"/>
              </p:cNvSpPr>
              <p:nvPr/>
            </p:nvSpPr>
            <p:spPr bwMode="auto">
              <a:xfrm>
                <a:off x="0" y="556"/>
                <a:ext cx="1257" cy="134"/>
              </a:xfrm>
              <a:prstGeom prst="rect">
                <a:avLst/>
              </a:prstGeom>
              <a:noFill/>
              <a:ln w="9525" cmpd="sng">
                <a:noFill/>
                <a:miter lim="800000"/>
                <a:headEnd/>
                <a:tailEnd/>
              </a:ln>
            </p:spPr>
            <p:txBody>
              <a:bodyPr lIns="0" tIns="0" rIns="0" bIns="0"/>
              <a:lstStyle/>
              <a:p>
                <a:pPr algn="ctr" eaLnBrk="1" hangingPunct="1">
                  <a:spcBef>
                    <a:spcPct val="50000"/>
                  </a:spcBef>
                </a:pPr>
                <a:r>
                  <a:rPr lang="en-US" sz="1400" dirty="0" smtClean="0">
                    <a:latin typeface="Arial" pitchFamily="34" charset="0"/>
                    <a:ea typeface="MS PGothic" pitchFamily="34" charset="-128"/>
                  </a:rPr>
                  <a:t>Information </a:t>
                </a:r>
                <a:r>
                  <a:rPr lang="en-US" sz="1400" dirty="0">
                    <a:latin typeface="Arial" pitchFamily="34" charset="0"/>
                    <a:ea typeface="MS PGothic" pitchFamily="34" charset="-128"/>
                  </a:rPr>
                  <a:t>Node</a:t>
                </a:r>
                <a:endParaRPr lang="en-US" altLang="en-US" dirty="0"/>
              </a:p>
            </p:txBody>
          </p:sp>
        </p:grpSp>
        <p:grpSp>
          <p:nvGrpSpPr>
            <p:cNvPr id="13" name="Group 28"/>
            <p:cNvGrpSpPr>
              <a:grpSpLocks/>
            </p:cNvGrpSpPr>
            <p:nvPr/>
          </p:nvGrpSpPr>
          <p:grpSpPr bwMode="auto">
            <a:xfrm>
              <a:off x="483" y="71"/>
              <a:ext cx="1371" cy="660"/>
              <a:chOff x="0" y="0"/>
              <a:chExt cx="1371" cy="660"/>
            </a:xfrm>
          </p:grpSpPr>
          <p:sp>
            <p:nvSpPr>
              <p:cNvPr id="22" name="Text Box 16"/>
              <p:cNvSpPr txBox="1">
                <a:spLocks noChangeArrowheads="1"/>
              </p:cNvSpPr>
              <p:nvPr/>
            </p:nvSpPr>
            <p:spPr bwMode="auto">
              <a:xfrm>
                <a:off x="0" y="526"/>
                <a:ext cx="1371" cy="134"/>
              </a:xfrm>
              <a:prstGeom prst="rect">
                <a:avLst/>
              </a:prstGeom>
              <a:noFill/>
              <a:ln w="9525" cmpd="sng">
                <a:noFill/>
                <a:miter lim="800000"/>
                <a:headEnd/>
                <a:tailEnd/>
              </a:ln>
            </p:spPr>
            <p:txBody>
              <a:bodyPr lIns="0" tIns="0" rIns="0" bIns="0"/>
              <a:lstStyle/>
              <a:p>
                <a:pPr algn="ctr" eaLnBrk="1" hangingPunct="1">
                  <a:spcBef>
                    <a:spcPct val="50000"/>
                  </a:spcBef>
                </a:pPr>
                <a:r>
                  <a:rPr lang="en-US" sz="1400" dirty="0" smtClean="0">
                    <a:latin typeface="Arial" pitchFamily="34" charset="0"/>
                    <a:ea typeface="MS PGothic" pitchFamily="34" charset="-128"/>
                  </a:rPr>
                  <a:t>Smart </a:t>
                </a:r>
                <a:r>
                  <a:rPr lang="en-US" sz="1400" dirty="0">
                    <a:latin typeface="Arial" pitchFamily="34" charset="0"/>
                    <a:ea typeface="MS PGothic" pitchFamily="34" charset="-128"/>
                  </a:rPr>
                  <a:t>Card Reader</a:t>
                </a:r>
                <a:endParaRPr lang="en-US" altLang="en-US" dirty="0"/>
              </a:p>
            </p:txBody>
          </p:sp>
          <p:pic>
            <p:nvPicPr>
              <p:cNvPr id="23" name="Picture 20"/>
              <p:cNvPicPr>
                <a:picLocks noChangeAspect="1"/>
              </p:cNvPicPr>
              <p:nvPr/>
            </p:nvPicPr>
            <p:blipFill>
              <a:blip r:embed="rId13" cstate="print"/>
              <a:srcRect/>
              <a:stretch>
                <a:fillRect/>
              </a:stretch>
            </p:blipFill>
            <p:spPr bwMode="auto">
              <a:xfrm>
                <a:off x="232" y="0"/>
                <a:ext cx="704" cy="517"/>
              </a:xfrm>
              <a:prstGeom prst="rect">
                <a:avLst/>
              </a:prstGeom>
              <a:noFill/>
              <a:ln w="12700" cmpd="sng">
                <a:noFill/>
                <a:miter lim="800000"/>
                <a:headEnd/>
                <a:tailEnd/>
              </a:ln>
            </p:spPr>
          </p:pic>
        </p:grpSp>
        <p:sp>
          <p:nvSpPr>
            <p:cNvPr id="15" name="Line 29"/>
            <p:cNvSpPr>
              <a:spLocks noChangeShapeType="1"/>
            </p:cNvSpPr>
            <p:nvPr/>
          </p:nvSpPr>
          <p:spPr bwMode="auto">
            <a:xfrm>
              <a:off x="874" y="1333"/>
              <a:ext cx="1035" cy="1"/>
            </a:xfrm>
            <a:prstGeom prst="line">
              <a:avLst/>
            </a:prstGeom>
            <a:noFill/>
            <a:ln w="12700" cmpd="sng">
              <a:solidFill>
                <a:schemeClr val="tx1"/>
              </a:solidFill>
              <a:round/>
              <a:headEnd/>
              <a:tailEnd type="triangle" w="sm" len="sm"/>
            </a:ln>
          </p:spPr>
          <p:txBody>
            <a:bodyPr/>
            <a:lstStyle/>
            <a:p>
              <a:endParaRPr lang="en-US"/>
            </a:p>
          </p:txBody>
        </p:sp>
        <p:sp>
          <p:nvSpPr>
            <p:cNvPr id="16" name="Line 30"/>
            <p:cNvSpPr>
              <a:spLocks noChangeShapeType="1"/>
            </p:cNvSpPr>
            <p:nvPr/>
          </p:nvSpPr>
          <p:spPr bwMode="auto">
            <a:xfrm>
              <a:off x="1527" y="768"/>
              <a:ext cx="488" cy="324"/>
            </a:xfrm>
            <a:prstGeom prst="line">
              <a:avLst/>
            </a:prstGeom>
            <a:noFill/>
            <a:ln w="12700" cmpd="sng">
              <a:solidFill>
                <a:schemeClr val="tx1"/>
              </a:solidFill>
              <a:round/>
              <a:headEnd/>
              <a:tailEnd type="triangle" w="sm" len="sm"/>
            </a:ln>
          </p:spPr>
          <p:txBody>
            <a:bodyPr/>
            <a:lstStyle/>
            <a:p>
              <a:endParaRPr lang="en-US"/>
            </a:p>
          </p:txBody>
        </p:sp>
        <p:sp>
          <p:nvSpPr>
            <p:cNvPr id="17" name="Line 31"/>
            <p:cNvSpPr>
              <a:spLocks noChangeShapeType="1"/>
            </p:cNvSpPr>
            <p:nvPr/>
          </p:nvSpPr>
          <p:spPr bwMode="auto">
            <a:xfrm flipV="1">
              <a:off x="1709" y="1821"/>
              <a:ext cx="406" cy="329"/>
            </a:xfrm>
            <a:prstGeom prst="line">
              <a:avLst/>
            </a:prstGeom>
            <a:noFill/>
            <a:ln w="12700" cmpd="sng">
              <a:solidFill>
                <a:schemeClr val="tx1"/>
              </a:solidFill>
              <a:round/>
              <a:headEnd/>
              <a:tailEnd type="triangle" w="sm" len="sm"/>
            </a:ln>
          </p:spPr>
          <p:txBody>
            <a:bodyPr/>
            <a:lstStyle/>
            <a:p>
              <a:endParaRPr lang="en-US"/>
            </a:p>
          </p:txBody>
        </p:sp>
        <p:sp>
          <p:nvSpPr>
            <p:cNvPr id="18" name="Line 32"/>
            <p:cNvSpPr>
              <a:spLocks noChangeShapeType="1"/>
            </p:cNvSpPr>
            <p:nvPr/>
          </p:nvSpPr>
          <p:spPr bwMode="auto">
            <a:xfrm flipH="1" flipV="1">
              <a:off x="2461" y="1815"/>
              <a:ext cx="230" cy="364"/>
            </a:xfrm>
            <a:prstGeom prst="line">
              <a:avLst/>
            </a:prstGeom>
            <a:noFill/>
            <a:ln w="12700" cmpd="sng">
              <a:solidFill>
                <a:schemeClr val="tx1"/>
              </a:solidFill>
              <a:round/>
              <a:headEnd/>
              <a:tailEnd type="triangle" w="sm" len="sm"/>
            </a:ln>
          </p:spPr>
          <p:txBody>
            <a:bodyPr/>
            <a:lstStyle/>
            <a:p>
              <a:endParaRPr lang="en-US"/>
            </a:p>
          </p:txBody>
        </p:sp>
        <p:sp>
          <p:nvSpPr>
            <p:cNvPr id="19" name="Line 33"/>
            <p:cNvSpPr>
              <a:spLocks noChangeShapeType="1"/>
            </p:cNvSpPr>
            <p:nvPr/>
          </p:nvSpPr>
          <p:spPr bwMode="auto">
            <a:xfrm flipH="1" flipV="1">
              <a:off x="2673" y="1392"/>
              <a:ext cx="1040" cy="376"/>
            </a:xfrm>
            <a:prstGeom prst="line">
              <a:avLst/>
            </a:prstGeom>
            <a:noFill/>
            <a:ln w="12700" cmpd="sng">
              <a:solidFill>
                <a:schemeClr val="tx1"/>
              </a:solidFill>
              <a:round/>
              <a:headEnd/>
              <a:tailEnd type="triangle" w="sm" len="sm"/>
            </a:ln>
          </p:spPr>
          <p:txBody>
            <a:bodyPr/>
            <a:lstStyle/>
            <a:p>
              <a:endParaRPr lang="en-US"/>
            </a:p>
          </p:txBody>
        </p:sp>
        <p:sp>
          <p:nvSpPr>
            <p:cNvPr id="20" name="Line 34"/>
            <p:cNvSpPr>
              <a:spLocks noChangeShapeType="1"/>
            </p:cNvSpPr>
            <p:nvPr/>
          </p:nvSpPr>
          <p:spPr bwMode="auto">
            <a:xfrm flipH="1">
              <a:off x="2638" y="886"/>
              <a:ext cx="846" cy="370"/>
            </a:xfrm>
            <a:prstGeom prst="line">
              <a:avLst/>
            </a:prstGeom>
            <a:noFill/>
            <a:ln w="12700" cmpd="sng">
              <a:solidFill>
                <a:schemeClr val="tx1"/>
              </a:solidFill>
              <a:round/>
              <a:headEnd/>
              <a:tailEnd type="triangle" w="sm" len="sm"/>
            </a:ln>
          </p:spPr>
          <p:txBody>
            <a:bodyPr/>
            <a:lstStyle/>
            <a:p>
              <a:endParaRPr lang="en-US"/>
            </a:p>
          </p:txBody>
        </p:sp>
        <p:sp>
          <p:nvSpPr>
            <p:cNvPr id="21" name="Line 35"/>
            <p:cNvSpPr>
              <a:spLocks noChangeShapeType="1"/>
            </p:cNvSpPr>
            <p:nvPr/>
          </p:nvSpPr>
          <p:spPr bwMode="auto">
            <a:xfrm flipH="1">
              <a:off x="2491" y="727"/>
              <a:ext cx="88" cy="200"/>
            </a:xfrm>
            <a:prstGeom prst="line">
              <a:avLst/>
            </a:prstGeom>
            <a:noFill/>
            <a:ln w="12700" cmpd="sng">
              <a:solidFill>
                <a:schemeClr val="tx1"/>
              </a:solidFill>
              <a:round/>
              <a:headEnd/>
              <a:tailEnd type="triangle" w="sm" len="sm"/>
            </a:ln>
          </p:spPr>
          <p:txBody>
            <a:bodyPr/>
            <a:lstStyle/>
            <a:p>
              <a:endParaRPr lang="en-US"/>
            </a:p>
          </p:txBody>
        </p:sp>
      </p:grpSp>
      <p:sp>
        <p:nvSpPr>
          <p:cNvPr id="39" name="TextBox 38"/>
          <p:cNvSpPr txBox="1"/>
          <p:nvPr/>
        </p:nvSpPr>
        <p:spPr>
          <a:xfrm>
            <a:off x="685800" y="1447800"/>
            <a:ext cx="3934603" cy="369332"/>
          </a:xfrm>
          <a:prstGeom prst="rect">
            <a:avLst/>
          </a:prstGeom>
          <a:solidFill>
            <a:srgbClr val="FFFF00"/>
          </a:solidFill>
        </p:spPr>
        <p:txBody>
          <a:bodyPr wrap="none" rtlCol="0">
            <a:spAutoFit/>
          </a:bodyPr>
          <a:lstStyle/>
          <a:p>
            <a:r>
              <a:rPr lang="zh-CN" altLang="zh-CN" dirty="0" smtClean="0">
                <a:ea typeface="宋体" pitchFamily="2" charset="-122"/>
              </a:rPr>
              <a:t>PSC solution</a:t>
            </a:r>
            <a:r>
              <a:rPr lang="en-US" altLang="zh-CN" dirty="0" smtClean="0">
                <a:ea typeface="宋体" pitchFamily="2" charset="-122"/>
              </a:rPr>
              <a:t>: PSC</a:t>
            </a:r>
            <a:r>
              <a:rPr lang="zh-CN" altLang="zh-CN" dirty="0" smtClean="0">
                <a:ea typeface="宋体" pitchFamily="2" charset="-122"/>
              </a:rPr>
              <a:t> + Telecom Services</a:t>
            </a:r>
            <a:r>
              <a:rPr lang="en-US" altLang="zh-CN" dirty="0" smtClean="0">
                <a:ea typeface="宋体" pitchFamily="2" charset="-122"/>
              </a:rPr>
              <a:t> (1)</a:t>
            </a:r>
          </a:p>
        </p:txBody>
      </p:sp>
      <p:sp>
        <p:nvSpPr>
          <p:cNvPr id="40" name="Rectangle 39"/>
          <p:cNvSpPr/>
          <p:nvPr/>
        </p:nvSpPr>
        <p:spPr>
          <a:xfrm>
            <a:off x="685800" y="1828800"/>
            <a:ext cx="6477000" cy="369332"/>
          </a:xfrm>
          <a:prstGeom prst="rect">
            <a:avLst/>
          </a:prstGeom>
          <a:solidFill>
            <a:srgbClr val="FFC000"/>
          </a:solidFill>
        </p:spPr>
        <p:txBody>
          <a:bodyPr wrap="square">
            <a:spAutoFit/>
          </a:bodyPr>
          <a:lstStyle/>
          <a:p>
            <a:r>
              <a:rPr lang="en-US" altLang="zh-CN" b="1" dirty="0" smtClean="0">
                <a:solidFill>
                  <a:srgbClr val="00B0F0"/>
                </a:solidFill>
                <a:ea typeface="宋体" pitchFamily="2" charset="-122"/>
              </a:rPr>
              <a:t>: this service can be performed with PSC concepts and devices</a:t>
            </a:r>
          </a:p>
        </p:txBody>
      </p:sp>
      <p:pic>
        <p:nvPicPr>
          <p:cNvPr id="41" name="Picture 6"/>
          <p:cNvPicPr>
            <a:picLocks noChangeAspect="1" noChangeArrowheads="1"/>
          </p:cNvPicPr>
          <p:nvPr/>
        </p:nvPicPr>
        <p:blipFill>
          <a:blip r:embed="rId14" cstate="print"/>
          <a:srcRect/>
          <a:stretch>
            <a:fillRect/>
          </a:stretch>
        </p:blipFill>
        <p:spPr bwMode="auto">
          <a:xfrm>
            <a:off x="4191000" y="3657600"/>
            <a:ext cx="609600" cy="1041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ts val="3000"/>
              </a:lnSpc>
            </a:pPr>
            <a:r>
              <a:rPr lang="en-US" sz="3200" b="1" i="1" dirty="0" smtClean="0">
                <a:solidFill>
                  <a:srgbClr val="FF0000"/>
                </a:solidFill>
                <a:cs typeface="Times New Roman" pitchFamily="18" charset="0"/>
              </a:rPr>
              <a:t>USE CASES, MOBILE TERMINAL RELAY </a:t>
            </a:r>
            <a:r>
              <a:rPr lang="en-US" sz="2000" dirty="0" smtClean="0">
                <a:cs typeface="Times New Roman" pitchFamily="18" charset="0"/>
              </a:rPr>
              <a:t>[11]</a:t>
            </a:r>
            <a:endParaRPr lang="en-US" sz="2000" dirty="0">
              <a:cs typeface="Times New Roman" pitchFamily="18" charset="0"/>
            </a:endParaRPr>
          </a:p>
        </p:txBody>
      </p:sp>
      <p:sp>
        <p:nvSpPr>
          <p:cNvPr id="9" name="TextBox 8"/>
          <p:cNvSpPr txBox="1"/>
          <p:nvPr/>
        </p:nvSpPr>
        <p:spPr>
          <a:xfrm>
            <a:off x="4191000" y="6400800"/>
            <a:ext cx="777777" cy="307777"/>
          </a:xfrm>
          <a:prstGeom prst="rect">
            <a:avLst/>
          </a:prstGeom>
          <a:noFill/>
        </p:spPr>
        <p:txBody>
          <a:bodyPr wrap="none" rtlCol="0">
            <a:spAutoFit/>
          </a:bodyPr>
          <a:lstStyle/>
          <a:p>
            <a:r>
              <a:rPr lang="en-US" sz="1400" dirty="0" smtClean="0">
                <a:latin typeface="Times New Roman" pitchFamily="18" charset="0"/>
                <a:cs typeface="Times New Roman" pitchFamily="18" charset="0"/>
              </a:rPr>
              <a:t>Slide 41</a:t>
            </a:r>
            <a:endParaRPr lang="en-US" sz="1400" dirty="0">
              <a:latin typeface="Times New Roman" pitchFamily="18" charset="0"/>
              <a:cs typeface="Times New Roman" pitchFamily="18" charset="0"/>
            </a:endParaRPr>
          </a:p>
        </p:txBody>
      </p:sp>
      <p:sp>
        <p:nvSpPr>
          <p:cNvPr id="39" name="Rectangle 3"/>
          <p:cNvSpPr txBox="1">
            <a:spLocks noChangeArrowheads="1"/>
          </p:cNvSpPr>
          <p:nvPr/>
        </p:nvSpPr>
        <p:spPr>
          <a:xfrm>
            <a:off x="609600" y="1600200"/>
            <a:ext cx="3733800" cy="1828800"/>
          </a:xfrm>
          <a:prstGeom prst="rect">
            <a:avLst/>
          </a:prstGeom>
        </p:spPr>
        <p:txBody>
          <a:bodyPr vert="horz" lIns="91440" tIns="45720" rIns="91440" bIns="45720" rtlCol="0">
            <a:normAutofit/>
          </a:bodyPr>
          <a:lstStyle/>
          <a:p>
            <a:pPr>
              <a:buFont typeface="Arial" pitchFamily="34" charset="0"/>
              <a:buChar char="•"/>
            </a:pPr>
            <a:r>
              <a:rPr lang="en-US" altLang="zh-CN" sz="2800" dirty="0" smtClean="0">
                <a:ea typeface="宋体" pitchFamily="2" charset="-122"/>
              </a:rPr>
              <a:t> </a:t>
            </a:r>
            <a:r>
              <a:rPr lang="en-US" altLang="zh-CN" sz="2000" dirty="0" smtClean="0">
                <a:latin typeface="Times New Roman" pitchFamily="18" charset="0"/>
                <a:ea typeface="宋体" pitchFamily="2" charset="-122"/>
                <a:cs typeface="Times New Roman" pitchFamily="18" charset="0"/>
              </a:rPr>
              <a:t>Terminal relay for</a:t>
            </a:r>
          </a:p>
          <a:p>
            <a:pPr lvl="1">
              <a:buFont typeface="Arial" pitchFamily="34" charset="0"/>
              <a:buChar char="•"/>
            </a:pPr>
            <a:r>
              <a:rPr lang="en-US" altLang="zh-CN" b="1" dirty="0" smtClean="0">
                <a:solidFill>
                  <a:srgbClr val="FF0000"/>
                </a:solidFill>
                <a:latin typeface="Times New Roman" pitchFamily="18" charset="0"/>
                <a:ea typeface="宋体" pitchFamily="2" charset="-122"/>
                <a:cs typeface="Times New Roman" pitchFamily="18" charset="0"/>
              </a:rPr>
              <a:t>  Coverage extension</a:t>
            </a:r>
          </a:p>
          <a:p>
            <a:pPr lvl="1">
              <a:lnSpc>
                <a:spcPct val="110000"/>
              </a:lnSpc>
              <a:buFont typeface="Arial" pitchFamily="34" charset="0"/>
              <a:buChar char="•"/>
            </a:pPr>
            <a:r>
              <a:rPr lang="en-US" altLang="zh-CN" dirty="0" smtClean="0">
                <a:latin typeface="Times New Roman" pitchFamily="18" charset="0"/>
                <a:ea typeface="宋体" pitchFamily="2" charset="-122"/>
                <a:cs typeface="Times New Roman" pitchFamily="18" charset="0"/>
              </a:rPr>
              <a:t>  New telecom services</a:t>
            </a:r>
          </a:p>
          <a:p>
            <a:pPr>
              <a:lnSpc>
                <a:spcPct val="110000"/>
              </a:lnSpc>
              <a:buFont typeface="Arial" pitchFamily="34" charset="0"/>
              <a:buChar char="•"/>
            </a:pPr>
            <a:r>
              <a:rPr lang="en-US" altLang="zh-CN" sz="2000" dirty="0" smtClean="0">
                <a:latin typeface="Times New Roman" pitchFamily="18" charset="0"/>
                <a:ea typeface="宋体" pitchFamily="2" charset="-122"/>
                <a:cs typeface="Times New Roman" pitchFamily="18" charset="0"/>
              </a:rPr>
              <a:t>  No additional deployment</a:t>
            </a:r>
          </a:p>
          <a:p>
            <a:pPr lvl="1">
              <a:lnSpc>
                <a:spcPct val="110000"/>
              </a:lnSpc>
              <a:buFont typeface="Arial" pitchFamily="34" charset="0"/>
              <a:buChar char="•"/>
            </a:pPr>
            <a:r>
              <a:rPr lang="en-US" altLang="zh-CN" dirty="0" smtClean="0">
                <a:latin typeface="Times New Roman" pitchFamily="18" charset="0"/>
                <a:ea typeface="宋体" pitchFamily="2" charset="-122"/>
                <a:cs typeface="Times New Roman" pitchFamily="18" charset="0"/>
              </a:rPr>
              <a:t>  No cost for carrier</a:t>
            </a:r>
          </a:p>
        </p:txBody>
      </p:sp>
      <p:pic>
        <p:nvPicPr>
          <p:cNvPr id="64" name="图片 9"/>
          <p:cNvPicPr>
            <a:picLocks noChangeAspect="1" noChangeArrowheads="1"/>
          </p:cNvPicPr>
          <p:nvPr/>
        </p:nvPicPr>
        <p:blipFill>
          <a:blip r:embed="rId3" cstate="print"/>
          <a:srcRect/>
          <a:stretch>
            <a:fillRect/>
          </a:stretch>
        </p:blipFill>
        <p:spPr bwMode="auto">
          <a:xfrm>
            <a:off x="4191000" y="3429000"/>
            <a:ext cx="4800600" cy="2647950"/>
          </a:xfrm>
          <a:prstGeom prst="rect">
            <a:avLst/>
          </a:prstGeom>
          <a:noFill/>
          <a:ln w="9525">
            <a:noFill/>
            <a:miter lim="800000"/>
            <a:headEnd/>
            <a:tailEnd/>
          </a:ln>
        </p:spPr>
      </p:pic>
      <p:sp>
        <p:nvSpPr>
          <p:cNvPr id="66" name="Rectangle 65"/>
          <p:cNvSpPr/>
          <p:nvPr/>
        </p:nvSpPr>
        <p:spPr>
          <a:xfrm>
            <a:off x="4191000" y="1676400"/>
            <a:ext cx="4572000" cy="1649682"/>
          </a:xfrm>
          <a:prstGeom prst="rect">
            <a:avLst/>
          </a:prstGeom>
        </p:spPr>
        <p:txBody>
          <a:bodyPr>
            <a:spAutoFit/>
          </a:bodyPr>
          <a:lstStyle/>
          <a:p>
            <a:pPr>
              <a:lnSpc>
                <a:spcPct val="110000"/>
              </a:lnSpc>
              <a:buFont typeface="Arial" pitchFamily="34" charset="0"/>
              <a:buChar char="•"/>
            </a:pPr>
            <a:r>
              <a:rPr lang="en-US" altLang="zh-CN" sz="2000" dirty="0" smtClean="0">
                <a:latin typeface="Times New Roman" pitchFamily="18" charset="0"/>
                <a:ea typeface="宋体" pitchFamily="2" charset="-122"/>
                <a:cs typeface="Times New Roman" pitchFamily="18" charset="0"/>
              </a:rPr>
              <a:t> Most effective when most needed</a:t>
            </a:r>
          </a:p>
          <a:p>
            <a:pPr lvl="1">
              <a:lnSpc>
                <a:spcPct val="110000"/>
              </a:lnSpc>
              <a:buFont typeface="Arial" pitchFamily="34" charset="0"/>
              <a:buChar char="•"/>
            </a:pPr>
            <a:r>
              <a:rPr lang="en-US" altLang="zh-CN" dirty="0" smtClean="0">
                <a:latin typeface="Times New Roman" pitchFamily="18" charset="0"/>
                <a:ea typeface="宋体" pitchFamily="2" charset="-122"/>
                <a:cs typeface="Times New Roman" pitchFamily="18" charset="0"/>
              </a:rPr>
              <a:t>  Usually the demand is high when users are dense</a:t>
            </a:r>
          </a:p>
          <a:p>
            <a:pPr lvl="1">
              <a:lnSpc>
                <a:spcPct val="110000"/>
              </a:lnSpc>
              <a:buFont typeface="Arial" pitchFamily="34" charset="0"/>
              <a:buChar char="•"/>
            </a:pPr>
            <a:r>
              <a:rPr lang="en-US" altLang="zh-CN" dirty="0" smtClean="0">
                <a:latin typeface="Times New Roman" pitchFamily="18" charset="0"/>
                <a:ea typeface="宋体" pitchFamily="2" charset="-122"/>
                <a:cs typeface="Times New Roman" pitchFamily="18" charset="0"/>
              </a:rPr>
              <a:t>  In terms of both capacity improvement and coverage extension</a:t>
            </a:r>
          </a:p>
        </p:txBody>
      </p:sp>
      <p:sp>
        <p:nvSpPr>
          <p:cNvPr id="68" name="Rectangle 67"/>
          <p:cNvSpPr/>
          <p:nvPr/>
        </p:nvSpPr>
        <p:spPr>
          <a:xfrm>
            <a:off x="228600" y="3429000"/>
            <a:ext cx="3886200" cy="2800767"/>
          </a:xfrm>
          <a:prstGeom prst="rect">
            <a:avLst/>
          </a:prstGeom>
          <a:solidFill>
            <a:schemeClr val="accent3">
              <a:lumMod val="40000"/>
              <a:lumOff val="60000"/>
            </a:schemeClr>
          </a:solidFill>
        </p:spPr>
        <p:txBody>
          <a:bodyPr wrap="square">
            <a:spAutoFit/>
          </a:bodyPr>
          <a:lstStyle/>
          <a:p>
            <a:pPr algn="just"/>
            <a:r>
              <a:rPr lang="en-US" altLang="zh-CN" sz="1600" u="sng" dirty="0" smtClean="0">
                <a:ea typeface="宋体" pitchFamily="2" charset="-122"/>
              </a:rPr>
              <a:t>Benefits of PDCP Tunneling Method</a:t>
            </a:r>
          </a:p>
          <a:p>
            <a:pPr algn="just">
              <a:buFont typeface="Arial" pitchFamily="34" charset="0"/>
              <a:buChar char="•"/>
            </a:pPr>
            <a:r>
              <a:rPr lang="en-US" altLang="zh-CN" sz="1600" dirty="0" smtClean="0">
                <a:ea typeface="宋体" pitchFamily="2" charset="-122"/>
              </a:rPr>
              <a:t>  Security and security are enforced at the same level</a:t>
            </a:r>
          </a:p>
          <a:p>
            <a:pPr lvl="1" algn="just">
              <a:buFont typeface="Arial" pitchFamily="34" charset="0"/>
              <a:buChar char="•"/>
            </a:pPr>
            <a:r>
              <a:rPr lang="en-US" altLang="zh-CN" sz="1600" dirty="0" smtClean="0">
                <a:ea typeface="宋体" pitchFamily="2" charset="-122"/>
              </a:rPr>
              <a:t>  No additional trust issue involved</a:t>
            </a:r>
          </a:p>
          <a:p>
            <a:pPr algn="just">
              <a:buFont typeface="Arial" pitchFamily="34" charset="0"/>
              <a:buChar char="•"/>
            </a:pPr>
            <a:r>
              <a:rPr lang="en-US" altLang="zh-CN" sz="1600" dirty="0" smtClean="0">
                <a:ea typeface="宋体" pitchFamily="2" charset="-122"/>
              </a:rPr>
              <a:t>  Leverage existing </a:t>
            </a:r>
            <a:r>
              <a:rPr lang="en-US" altLang="zh-CN" sz="1600" dirty="0" err="1" smtClean="0">
                <a:ea typeface="宋体" pitchFamily="2" charset="-122"/>
              </a:rPr>
              <a:t>QoS</a:t>
            </a:r>
            <a:r>
              <a:rPr lang="en-US" altLang="zh-CN" sz="1600" dirty="0" smtClean="0">
                <a:ea typeface="宋体" pitchFamily="2" charset="-122"/>
              </a:rPr>
              <a:t> provisioning at air interface L1/L2</a:t>
            </a:r>
          </a:p>
          <a:p>
            <a:pPr algn="just">
              <a:buFont typeface="Arial" pitchFamily="34" charset="0"/>
              <a:buChar char="•"/>
            </a:pPr>
            <a:r>
              <a:rPr lang="en-US" altLang="zh-CN" sz="1600" dirty="0" smtClean="0">
                <a:ea typeface="宋体" pitchFamily="2" charset="-122"/>
              </a:rPr>
              <a:t>  Limited update to RAN, low complexity</a:t>
            </a:r>
          </a:p>
          <a:p>
            <a:pPr lvl="1" algn="just">
              <a:buFont typeface="Arial" pitchFamily="34" charset="0"/>
              <a:buChar char="•"/>
            </a:pPr>
            <a:r>
              <a:rPr lang="en-US" altLang="zh-CN" sz="1600" dirty="0" smtClean="0">
                <a:ea typeface="宋体" pitchFamily="2" charset="-122"/>
              </a:rPr>
              <a:t>  No change to the core network</a:t>
            </a:r>
          </a:p>
          <a:p>
            <a:pPr algn="just">
              <a:buFont typeface="Arial" pitchFamily="34" charset="0"/>
              <a:buChar char="•"/>
            </a:pPr>
            <a:r>
              <a:rPr lang="en-US" altLang="zh-CN" sz="1600" dirty="0" smtClean="0">
                <a:ea typeface="宋体" pitchFamily="2" charset="-122"/>
              </a:rPr>
              <a:t>  Control and configured by carrier network</a:t>
            </a:r>
          </a:p>
          <a:p>
            <a:pPr lvl="1" algn="just">
              <a:buFont typeface="Arial" pitchFamily="34" charset="0"/>
              <a:buChar char="•"/>
            </a:pPr>
            <a:r>
              <a:rPr lang="en-US" altLang="zh-CN" sz="1600" dirty="0" smtClean="0">
                <a:ea typeface="宋体" pitchFamily="2" charset="-122"/>
              </a:rPr>
              <a:t>  Different from the gateway relay architecture</a:t>
            </a:r>
          </a:p>
        </p:txBody>
      </p:sp>
      <p:sp>
        <p:nvSpPr>
          <p:cNvPr id="8" name="TextBox 7"/>
          <p:cNvSpPr txBox="1"/>
          <p:nvPr/>
        </p:nvSpPr>
        <p:spPr>
          <a:xfrm>
            <a:off x="304800" y="1219200"/>
            <a:ext cx="3865097" cy="369332"/>
          </a:xfrm>
          <a:prstGeom prst="rect">
            <a:avLst/>
          </a:prstGeom>
          <a:solidFill>
            <a:srgbClr val="FFFF00"/>
          </a:solidFill>
        </p:spPr>
        <p:txBody>
          <a:bodyPr wrap="none" rtlCol="0">
            <a:spAutoFit/>
          </a:bodyPr>
          <a:lstStyle/>
          <a:p>
            <a:r>
              <a:rPr lang="zh-CN" altLang="zh-CN" dirty="0" smtClean="0">
                <a:ea typeface="宋体" pitchFamily="2" charset="-122"/>
              </a:rPr>
              <a:t>PSC solution</a:t>
            </a:r>
            <a:r>
              <a:rPr lang="en-US" altLang="zh-CN" dirty="0" smtClean="0">
                <a:ea typeface="宋体" pitchFamily="2" charset="-122"/>
              </a:rPr>
              <a:t> proposed by China Mobile</a:t>
            </a:r>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036638"/>
          </a:xfrm>
        </p:spPr>
        <p:txBody>
          <a:bodyPr>
            <a:normAutofit/>
          </a:bodyPr>
          <a:lstStyle/>
          <a:p>
            <a:pPr>
              <a:lnSpc>
                <a:spcPts val="3000"/>
              </a:lnSpc>
            </a:pPr>
            <a:r>
              <a:rPr lang="en-US" altLang="ko-KR" sz="3200" b="1" i="1" dirty="0" smtClean="0">
                <a:solidFill>
                  <a:srgbClr val="FF0000"/>
                </a:solidFill>
              </a:rPr>
              <a:t>COMMUNICATIONS FOR PERSONAL SPACES (1)</a:t>
            </a:r>
            <a:endParaRPr lang="en-US" sz="2000" dirty="0">
              <a:cs typeface="Times New Roman" pitchFamily="18" charset="0"/>
            </a:endParaRPr>
          </a:p>
        </p:txBody>
      </p:sp>
      <p:sp>
        <p:nvSpPr>
          <p:cNvPr id="3" name="Content Placeholder 2"/>
          <p:cNvSpPr>
            <a:spLocks noGrp="1"/>
          </p:cNvSpPr>
          <p:nvPr>
            <p:ph idx="1"/>
          </p:nvPr>
        </p:nvSpPr>
        <p:spPr>
          <a:xfrm>
            <a:off x="457200" y="1600200"/>
            <a:ext cx="8305800" cy="4800600"/>
          </a:xfrm>
        </p:spPr>
        <p:txBody>
          <a:bodyPr>
            <a:normAutofit fontScale="92500" lnSpcReduction="20000"/>
          </a:bodyPr>
          <a:lstStyle/>
          <a:p>
            <a:pPr marL="349250" lvl="2" indent="-349250"/>
            <a:r>
              <a:rPr lang="en-US" sz="2200" dirty="0" smtClean="0">
                <a:solidFill>
                  <a:srgbClr val="FF0000"/>
                </a:solidFill>
                <a:latin typeface="Times New Roman" pitchFamily="18" charset="0"/>
                <a:cs typeface="Times New Roman" pitchFamily="18" charset="0"/>
              </a:rPr>
              <a:t>PSC manager of a public space</a:t>
            </a:r>
          </a:p>
          <a:p>
            <a:pPr marL="631825" lvl="3" indent="-174625"/>
            <a:r>
              <a:rPr lang="en-US" sz="1900" b="1" dirty="0" smtClean="0">
                <a:solidFill>
                  <a:srgbClr val="FF0000"/>
                </a:solidFill>
                <a:latin typeface="Times New Roman" pitchFamily="18" charset="0"/>
                <a:cs typeface="Times New Roman" pitchFamily="18" charset="0"/>
              </a:rPr>
              <a:t>Device or function of a device </a:t>
            </a:r>
            <a:r>
              <a:rPr lang="en-US" sz="1900" dirty="0" smtClean="0">
                <a:latin typeface="Times New Roman" pitchFamily="18" charset="0"/>
                <a:cs typeface="Times New Roman" pitchFamily="18" charset="0"/>
              </a:rPr>
              <a:t>whose main roles are </a:t>
            </a:r>
          </a:p>
          <a:p>
            <a:pPr marL="1089025" lvl="4" indent="-174625">
              <a:buFont typeface="Arial" pitchFamily="34" charset="0"/>
              <a:buChar char="•"/>
            </a:pPr>
            <a:r>
              <a:rPr lang="en-US" sz="1900" dirty="0" smtClean="0">
                <a:latin typeface="Times New Roman" pitchFamily="18" charset="0"/>
                <a:cs typeface="Times New Roman" pitchFamily="18" charset="0"/>
              </a:rPr>
              <a:t>to provide sync signals to devices in a public space</a:t>
            </a:r>
          </a:p>
          <a:p>
            <a:pPr marL="1089025" lvl="4" indent="-174625">
              <a:buFont typeface="Arial" pitchFamily="34" charset="0"/>
              <a:buChar char="•"/>
            </a:pPr>
            <a:r>
              <a:rPr lang="en-US" sz="1900" dirty="0" smtClean="0">
                <a:latin typeface="Times New Roman" pitchFamily="18" charset="0"/>
                <a:cs typeface="Times New Roman" pitchFamily="18" charset="0"/>
              </a:rPr>
              <a:t>to maintain sync with all other public spaces </a:t>
            </a:r>
            <a:r>
              <a:rPr lang="en-US" sz="1900" dirty="0" smtClean="0">
                <a:solidFill>
                  <a:srgbClr val="FF0000"/>
                </a:solidFill>
                <a:latin typeface="Times New Roman" pitchFamily="18" charset="0"/>
                <a:cs typeface="Times New Roman" pitchFamily="18" charset="0"/>
              </a:rPr>
              <a:t>in the same region</a:t>
            </a:r>
          </a:p>
          <a:p>
            <a:pPr marL="1089025" lvl="4" indent="-174625">
              <a:buFont typeface="Arial" pitchFamily="34" charset="0"/>
              <a:buChar char="•"/>
            </a:pPr>
            <a:r>
              <a:rPr lang="en-US" sz="1900" dirty="0" smtClean="0">
                <a:latin typeface="Times New Roman" pitchFamily="18" charset="0"/>
                <a:cs typeface="Times New Roman" pitchFamily="18" charset="0"/>
              </a:rPr>
              <a:t>to communicate with other PSC managers of adjacent public spaces for hand-over and exchange of data/information and </a:t>
            </a:r>
            <a:r>
              <a:rPr lang="en-US" sz="1900" b="1" dirty="0" smtClean="0">
                <a:solidFill>
                  <a:srgbClr val="FF0000"/>
                </a:solidFill>
                <a:latin typeface="Times New Roman" pitchFamily="18" charset="0"/>
                <a:cs typeface="Times New Roman" pitchFamily="18" charset="0"/>
              </a:rPr>
              <a:t>for data relay among public spaces</a:t>
            </a:r>
          </a:p>
          <a:p>
            <a:pPr marL="631825" lvl="3" indent="-174625"/>
            <a:r>
              <a:rPr lang="en-US" sz="1900" dirty="0" smtClean="0">
                <a:solidFill>
                  <a:srgbClr val="0070C0"/>
                </a:solidFill>
                <a:latin typeface="Times New Roman" pitchFamily="18" charset="0"/>
                <a:cs typeface="Times New Roman" pitchFamily="18" charset="0"/>
              </a:rPr>
              <a:t>Only one device among devices including PSC terminals in a public space can be a PSC manager. </a:t>
            </a:r>
          </a:p>
          <a:p>
            <a:pPr marL="631825" lvl="3" indent="-174625"/>
            <a:endParaRPr lang="en-US" altLang="ko-KR" sz="1600" dirty="0" smtClean="0">
              <a:latin typeface="Times New Roman" pitchFamily="18" charset="0"/>
              <a:cs typeface="Times New Roman" pitchFamily="18" charset="0"/>
            </a:endParaRPr>
          </a:p>
          <a:p>
            <a:r>
              <a:rPr lang="en-US" altLang="ko-KR" sz="2200" dirty="0" smtClean="0">
                <a:latin typeface="Times New Roman" pitchFamily="18" charset="0"/>
                <a:cs typeface="Times New Roman" pitchFamily="18" charset="0"/>
              </a:rPr>
              <a:t>Types of communications for a personal space</a:t>
            </a:r>
          </a:p>
          <a:p>
            <a:pPr marL="914400" lvl="1" indent="-457200">
              <a:buFont typeface="+mj-lt"/>
              <a:buAutoNum type="arabicPeriod"/>
            </a:pPr>
            <a:r>
              <a:rPr lang="en-US" altLang="ko-KR" sz="1900" dirty="0" smtClean="0">
                <a:latin typeface="Times New Roman" pitchFamily="18" charset="0"/>
                <a:cs typeface="Times New Roman" pitchFamily="18" charset="0"/>
              </a:rPr>
              <a:t>Communications among devices (or machines) in a public space</a:t>
            </a:r>
          </a:p>
          <a:p>
            <a:pPr marL="914400" lvl="1" indent="-457200">
              <a:buFont typeface="+mj-lt"/>
              <a:buAutoNum type="arabicPeriod"/>
            </a:pPr>
            <a:r>
              <a:rPr lang="en-US" altLang="ko-KR" sz="1900" dirty="0" smtClean="0">
                <a:latin typeface="Times New Roman" pitchFamily="18" charset="0"/>
                <a:cs typeface="Times New Roman" pitchFamily="18" charset="0"/>
              </a:rPr>
              <a:t>Communications between PSC managers of adjacent public spaces for hand-over and exchange of implicit information regarding the individual and for data relay between public spaces in a region</a:t>
            </a:r>
          </a:p>
          <a:p>
            <a:pPr marL="914400" lvl="1" indent="-457200">
              <a:buFont typeface="+mj-lt"/>
              <a:buAutoNum type="arabicPeriod"/>
            </a:pPr>
            <a:r>
              <a:rPr lang="en-US" altLang="ko-KR" sz="1900" dirty="0" smtClean="0">
                <a:latin typeface="Times New Roman" pitchFamily="18" charset="0"/>
                <a:cs typeface="Times New Roman" pitchFamily="18" charset="0"/>
              </a:rPr>
              <a:t>Communications between a device in a public space and a device (or machine) in a remote outside world</a:t>
            </a:r>
          </a:p>
        </p:txBody>
      </p:sp>
      <p:sp>
        <p:nvSpPr>
          <p:cNvPr id="9" name="TextBox 8"/>
          <p:cNvSpPr txBox="1"/>
          <p:nvPr/>
        </p:nvSpPr>
        <p:spPr>
          <a:xfrm>
            <a:off x="4191000" y="6400800"/>
            <a:ext cx="777777" cy="307777"/>
          </a:xfrm>
          <a:prstGeom prst="rect">
            <a:avLst/>
          </a:prstGeom>
          <a:noFill/>
        </p:spPr>
        <p:txBody>
          <a:bodyPr wrap="none" rtlCol="0">
            <a:spAutoFit/>
          </a:bodyPr>
          <a:lstStyle/>
          <a:p>
            <a:r>
              <a:rPr lang="en-US" sz="1400" dirty="0" smtClean="0">
                <a:latin typeface="Times New Roman" pitchFamily="18" charset="0"/>
                <a:cs typeface="Times New Roman" pitchFamily="18" charset="0"/>
              </a:rPr>
              <a:t>Slide 42</a:t>
            </a:r>
            <a:endParaRPr lang="en-US" sz="1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036638"/>
          </a:xfrm>
        </p:spPr>
        <p:txBody>
          <a:bodyPr>
            <a:normAutofit/>
          </a:bodyPr>
          <a:lstStyle/>
          <a:p>
            <a:pPr>
              <a:lnSpc>
                <a:spcPts val="3000"/>
              </a:lnSpc>
            </a:pPr>
            <a:r>
              <a:rPr lang="en-US" altLang="ko-KR" sz="3200" b="1" i="1" dirty="0" smtClean="0">
                <a:solidFill>
                  <a:srgbClr val="FF0000"/>
                </a:solidFill>
              </a:rPr>
              <a:t>COMMUNICATIONS FOR PERSONAL SPACES (2)</a:t>
            </a:r>
            <a:endParaRPr lang="en-US" sz="2000" dirty="0">
              <a:cs typeface="Times New Roman" pitchFamily="18" charset="0"/>
            </a:endParaRPr>
          </a:p>
        </p:txBody>
      </p:sp>
      <p:sp>
        <p:nvSpPr>
          <p:cNvPr id="3" name="Content Placeholder 2"/>
          <p:cNvSpPr>
            <a:spLocks noGrp="1"/>
          </p:cNvSpPr>
          <p:nvPr>
            <p:ph idx="1"/>
          </p:nvPr>
        </p:nvSpPr>
        <p:spPr>
          <a:xfrm>
            <a:off x="457200" y="1600200"/>
            <a:ext cx="8305800" cy="4800600"/>
          </a:xfrm>
        </p:spPr>
        <p:txBody>
          <a:bodyPr>
            <a:normAutofit fontScale="55000" lnSpcReduction="20000"/>
          </a:bodyPr>
          <a:lstStyle/>
          <a:p>
            <a:r>
              <a:rPr lang="en-US" altLang="ko-KR" dirty="0" smtClean="0">
                <a:latin typeface="Times New Roman" pitchFamily="18" charset="0"/>
                <a:cs typeface="Times New Roman" pitchFamily="18" charset="0"/>
              </a:rPr>
              <a:t>Communication within a public space: </a:t>
            </a:r>
            <a:r>
              <a:rPr lang="en-US" altLang="ko-KR" u="sng" dirty="0" smtClean="0">
                <a:solidFill>
                  <a:srgbClr val="FF0000"/>
                </a:solidFill>
                <a:latin typeface="Times New Roman" pitchFamily="18" charset="0"/>
                <a:cs typeface="Times New Roman" pitchFamily="18" charset="0"/>
              </a:rPr>
              <a:t>intra public space communications</a:t>
            </a:r>
            <a:endParaRPr lang="en-US" altLang="ko-KR" dirty="0" smtClean="0">
              <a:latin typeface="Times New Roman" pitchFamily="18" charset="0"/>
              <a:cs typeface="Times New Roman" pitchFamily="18" charset="0"/>
            </a:endParaRPr>
          </a:p>
          <a:p>
            <a:pPr lvl="1"/>
            <a:r>
              <a:rPr lang="en-US" altLang="ko-KR" sz="2900" dirty="0" smtClean="0">
                <a:latin typeface="Times New Roman" pitchFamily="18" charset="0"/>
                <a:cs typeface="Times New Roman" pitchFamily="18" charset="0"/>
              </a:rPr>
              <a:t>1-1, 1-</a:t>
            </a:r>
            <a:r>
              <a:rPr lang="en-US" altLang="ko-KR" sz="2900" i="1" dirty="0" smtClean="0">
                <a:latin typeface="Times New Roman" pitchFamily="18" charset="0"/>
                <a:cs typeface="Times New Roman" pitchFamily="18" charset="0"/>
              </a:rPr>
              <a:t>n</a:t>
            </a:r>
            <a:r>
              <a:rPr lang="en-US" altLang="ko-KR" sz="2900" dirty="0" smtClean="0">
                <a:latin typeface="Times New Roman" pitchFamily="18" charset="0"/>
                <a:cs typeface="Times New Roman" pitchFamily="18" charset="0"/>
              </a:rPr>
              <a:t>, and </a:t>
            </a:r>
            <a:r>
              <a:rPr lang="en-US" altLang="ko-KR" sz="2900" i="1" dirty="0" smtClean="0">
                <a:latin typeface="Times New Roman" pitchFamily="18" charset="0"/>
                <a:cs typeface="Times New Roman" pitchFamily="18" charset="0"/>
              </a:rPr>
              <a:t>n</a:t>
            </a:r>
            <a:r>
              <a:rPr lang="en-US" altLang="ko-KR" sz="2900" dirty="0" smtClean="0">
                <a:latin typeface="Times New Roman" pitchFamily="18" charset="0"/>
                <a:cs typeface="Times New Roman" pitchFamily="18" charset="0"/>
              </a:rPr>
              <a:t>-</a:t>
            </a:r>
            <a:r>
              <a:rPr lang="en-US" altLang="ko-KR" sz="2900" i="1" dirty="0" smtClean="0">
                <a:latin typeface="Times New Roman" pitchFamily="18" charset="0"/>
                <a:cs typeface="Times New Roman" pitchFamily="18" charset="0"/>
              </a:rPr>
              <a:t>m</a:t>
            </a:r>
            <a:r>
              <a:rPr lang="en-US" altLang="ko-KR" sz="2900" dirty="0" smtClean="0">
                <a:latin typeface="Times New Roman" pitchFamily="18" charset="0"/>
                <a:cs typeface="Times New Roman" pitchFamily="18" charset="0"/>
              </a:rPr>
              <a:t> group-cast possible</a:t>
            </a:r>
          </a:p>
          <a:p>
            <a:pPr lvl="1"/>
            <a:r>
              <a:rPr lang="en-US" altLang="ko-KR" sz="2900" dirty="0" smtClean="0">
                <a:latin typeface="Times New Roman" pitchFamily="18" charset="0"/>
                <a:cs typeface="Times New Roman" pitchFamily="18" charset="0"/>
              </a:rPr>
              <a:t>Max.  100 feet range</a:t>
            </a:r>
          </a:p>
          <a:p>
            <a:pPr lvl="1"/>
            <a:r>
              <a:rPr lang="en-US" altLang="ko-KR" sz="2900" dirty="0" smtClean="0">
                <a:latin typeface="Times New Roman" pitchFamily="18" charset="0"/>
                <a:cs typeface="Times New Roman" pitchFamily="18" charset="0"/>
              </a:rPr>
              <a:t>10kbps ~ 54Mbps throughput</a:t>
            </a:r>
          </a:p>
          <a:p>
            <a:pPr lvl="1"/>
            <a:r>
              <a:rPr lang="en-US" altLang="ko-KR" sz="2900" dirty="0" smtClean="0">
                <a:latin typeface="Times New Roman" pitchFamily="18" charset="0"/>
                <a:cs typeface="Times New Roman" pitchFamily="18" charset="0"/>
              </a:rPr>
              <a:t>Less than 20 ms latency</a:t>
            </a:r>
          </a:p>
          <a:p>
            <a:r>
              <a:rPr lang="en-US" altLang="ko-KR" dirty="0" smtClean="0">
                <a:latin typeface="Times New Roman" pitchFamily="18" charset="0"/>
                <a:cs typeface="Times New Roman" pitchFamily="18" charset="0"/>
              </a:rPr>
              <a:t>Inter-public space communication: </a:t>
            </a:r>
            <a:r>
              <a:rPr lang="en-US" altLang="ko-KR" u="sng" dirty="0" smtClean="0">
                <a:solidFill>
                  <a:srgbClr val="FF0000"/>
                </a:solidFill>
                <a:latin typeface="Times New Roman" pitchFamily="18" charset="0"/>
                <a:cs typeface="Times New Roman" pitchFamily="18" charset="0"/>
              </a:rPr>
              <a:t>inter public space communications through PSC managers</a:t>
            </a:r>
            <a:endParaRPr lang="en-US" altLang="ko-KR" dirty="0" smtClean="0">
              <a:latin typeface="Times New Roman" pitchFamily="18" charset="0"/>
              <a:cs typeface="Times New Roman" pitchFamily="18" charset="0"/>
            </a:endParaRPr>
          </a:p>
          <a:p>
            <a:pPr lvl="1"/>
            <a:r>
              <a:rPr lang="en-US" altLang="ko-KR" sz="2900" dirty="0" smtClean="0">
                <a:latin typeface="Times New Roman" pitchFamily="18" charset="0"/>
                <a:cs typeface="Times New Roman" pitchFamily="18" charset="0"/>
              </a:rPr>
              <a:t>Interconnection between two physically adjacent public spaces</a:t>
            </a:r>
          </a:p>
          <a:p>
            <a:pPr lvl="1"/>
            <a:r>
              <a:rPr lang="en-US" altLang="ko-KR" sz="2900" dirty="0" smtClean="0">
                <a:latin typeface="Times New Roman" pitchFamily="18" charset="0"/>
                <a:cs typeface="Times New Roman" pitchFamily="18" charset="0"/>
              </a:rPr>
              <a:t>10kbps ~ 54Mbps throughput</a:t>
            </a:r>
          </a:p>
          <a:p>
            <a:pPr lvl="1"/>
            <a:r>
              <a:rPr lang="en-US" altLang="ko-KR" sz="2900" dirty="0" smtClean="0">
                <a:latin typeface="Times New Roman" pitchFamily="18" charset="0"/>
                <a:cs typeface="Times New Roman" pitchFamily="18" charset="0"/>
              </a:rPr>
              <a:t>Less than 20 ms latency</a:t>
            </a:r>
          </a:p>
          <a:p>
            <a:pPr lvl="1"/>
            <a:r>
              <a:rPr lang="en-US" altLang="ko-KR" sz="2900" dirty="0" smtClean="0">
                <a:latin typeface="Times New Roman" pitchFamily="18" charset="0"/>
                <a:cs typeface="Times New Roman" pitchFamily="18" charset="0"/>
              </a:rPr>
              <a:t>Needs hand-over between two adjacent public spaces for mobile individuals and range extension</a:t>
            </a:r>
          </a:p>
          <a:p>
            <a:pPr lvl="1"/>
            <a:r>
              <a:rPr lang="en-US" altLang="ko-KR" sz="2900" dirty="0" smtClean="0">
                <a:latin typeface="Times New Roman" pitchFamily="18" charset="0"/>
                <a:cs typeface="Times New Roman" pitchFamily="18" charset="0"/>
              </a:rPr>
              <a:t>Managed on MAC layer</a:t>
            </a:r>
          </a:p>
          <a:p>
            <a:r>
              <a:rPr lang="en-US" altLang="ko-KR" dirty="0" smtClean="0">
                <a:latin typeface="Times New Roman" pitchFamily="18" charset="0"/>
                <a:cs typeface="Times New Roman" pitchFamily="18" charset="0"/>
              </a:rPr>
              <a:t>Remote area access communication: </a:t>
            </a:r>
            <a:r>
              <a:rPr lang="en-US" altLang="ko-KR" u="sng" dirty="0" smtClean="0">
                <a:solidFill>
                  <a:srgbClr val="FF0000"/>
                </a:solidFill>
                <a:latin typeface="Times New Roman" pitchFamily="18" charset="0"/>
                <a:cs typeface="Times New Roman" pitchFamily="18" charset="0"/>
              </a:rPr>
              <a:t>inter public space communications through outside network</a:t>
            </a:r>
            <a:r>
              <a:rPr lang="en-US" altLang="ko-KR" dirty="0" smtClean="0">
                <a:latin typeface="Times New Roman" pitchFamily="18" charset="0"/>
                <a:cs typeface="Times New Roman" pitchFamily="18" charset="0"/>
              </a:rPr>
              <a:t>.</a:t>
            </a:r>
          </a:p>
          <a:p>
            <a:pPr lvl="1"/>
            <a:r>
              <a:rPr lang="en-US" altLang="ko-KR" sz="2900" dirty="0" smtClean="0">
                <a:latin typeface="Times New Roman" pitchFamily="18" charset="0"/>
                <a:cs typeface="Times New Roman" pitchFamily="18" charset="0"/>
              </a:rPr>
              <a:t>Access to database or exchange of information data through a core (outside) network</a:t>
            </a:r>
          </a:p>
          <a:p>
            <a:pPr lvl="1"/>
            <a:r>
              <a:rPr lang="en-US" altLang="ko-KR" sz="2900" dirty="0" smtClean="0">
                <a:latin typeface="Times New Roman" pitchFamily="18" charset="0"/>
                <a:cs typeface="Times New Roman" pitchFamily="18" charset="0"/>
              </a:rPr>
              <a:t>Wide area wired or wireless network: cable network, telephone network, WLAN, cellular network, etc.</a:t>
            </a:r>
          </a:p>
        </p:txBody>
      </p:sp>
      <p:sp>
        <p:nvSpPr>
          <p:cNvPr id="9" name="TextBox 8"/>
          <p:cNvSpPr txBox="1"/>
          <p:nvPr/>
        </p:nvSpPr>
        <p:spPr>
          <a:xfrm>
            <a:off x="4191000" y="6400800"/>
            <a:ext cx="777777" cy="307777"/>
          </a:xfrm>
          <a:prstGeom prst="rect">
            <a:avLst/>
          </a:prstGeom>
          <a:noFill/>
        </p:spPr>
        <p:txBody>
          <a:bodyPr wrap="none" rtlCol="0">
            <a:spAutoFit/>
          </a:bodyPr>
          <a:lstStyle/>
          <a:p>
            <a:r>
              <a:rPr lang="en-US" sz="1400" dirty="0" smtClean="0">
                <a:latin typeface="Times New Roman" pitchFamily="18" charset="0"/>
                <a:cs typeface="Times New Roman" pitchFamily="18" charset="0"/>
              </a:rPr>
              <a:t>Slide 43</a:t>
            </a:r>
            <a:endParaRPr lang="en-US" sz="1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ts val="3000"/>
              </a:lnSpc>
            </a:pPr>
            <a:r>
              <a:rPr lang="en-US" altLang="ko-KR" sz="3200" b="1" i="1" dirty="0" smtClean="0">
                <a:solidFill>
                  <a:srgbClr val="FF0000"/>
                </a:solidFill>
              </a:rPr>
              <a:t>COMMUNICATIONS FOR PERSONAL SPACES (3)</a:t>
            </a:r>
            <a:endParaRPr lang="en-US" sz="3200" b="1" i="1" dirty="0">
              <a:solidFill>
                <a:srgbClr val="FF0000"/>
              </a:solidFill>
              <a:cs typeface="Times New Roman" pitchFamily="18" charset="0"/>
            </a:endParaRPr>
          </a:p>
        </p:txBody>
      </p:sp>
      <p:sp>
        <p:nvSpPr>
          <p:cNvPr id="3" name="Content Placeholder 2"/>
          <p:cNvSpPr>
            <a:spLocks noGrp="1"/>
          </p:cNvSpPr>
          <p:nvPr>
            <p:ph idx="1"/>
          </p:nvPr>
        </p:nvSpPr>
        <p:spPr>
          <a:xfrm>
            <a:off x="457200" y="1447800"/>
            <a:ext cx="4953000" cy="4800600"/>
          </a:xfrm>
        </p:spPr>
        <p:txBody>
          <a:bodyPr>
            <a:normAutofit/>
          </a:bodyPr>
          <a:lstStyle/>
          <a:p>
            <a:pPr marL="342900" lvl="1" indent="-342900">
              <a:buFont typeface="Arial" pitchFamily="34" charset="0"/>
              <a:buChar char="•"/>
            </a:pPr>
            <a:r>
              <a:rPr lang="en-US" sz="2000" dirty="0" smtClean="0">
                <a:latin typeface="Times New Roman" pitchFamily="18" charset="0"/>
                <a:cs typeface="Times New Roman" pitchFamily="18" charset="0"/>
              </a:rPr>
              <a:t>PSC needs three types of connections.</a:t>
            </a:r>
          </a:p>
          <a:p>
            <a:pPr marL="742950" lvl="2" indent="-342900">
              <a:buFont typeface="+mj-lt"/>
              <a:buAutoNum type="arabicPeriod"/>
            </a:pPr>
            <a:r>
              <a:rPr lang="en-US" sz="1800" dirty="0" smtClean="0">
                <a:latin typeface="Times New Roman" pitchFamily="18" charset="0"/>
                <a:cs typeface="Times New Roman" pitchFamily="18" charset="0"/>
              </a:rPr>
              <a:t>Communication inside a public space</a:t>
            </a:r>
          </a:p>
          <a:p>
            <a:pPr marL="742950" lvl="2" indent="-342900">
              <a:buFont typeface="+mj-lt"/>
              <a:buAutoNum type="arabicPeriod"/>
            </a:pPr>
            <a:r>
              <a:rPr lang="en-US" sz="1800" dirty="0" smtClean="0">
                <a:latin typeface="Times New Roman" pitchFamily="18" charset="0"/>
                <a:cs typeface="Times New Roman" pitchFamily="18" charset="0"/>
              </a:rPr>
              <a:t>Communication between two adjacent public spaces</a:t>
            </a:r>
          </a:p>
          <a:p>
            <a:pPr marL="742950" lvl="2" indent="-342900">
              <a:buFont typeface="+mj-lt"/>
              <a:buAutoNum type="arabicPeriod"/>
            </a:pPr>
            <a:r>
              <a:rPr lang="en-US" sz="1800" dirty="0" smtClean="0">
                <a:latin typeface="Times New Roman" pitchFamily="18" charset="0"/>
                <a:cs typeface="Times New Roman" pitchFamily="18" charset="0"/>
              </a:rPr>
              <a:t>Connection to outside world </a:t>
            </a:r>
          </a:p>
          <a:p>
            <a:pPr>
              <a:buNone/>
            </a:pPr>
            <a:endParaRPr lang="en-US" sz="1800" dirty="0" smtClean="0">
              <a:latin typeface="Times New Roman" pitchFamily="18" charset="0"/>
              <a:cs typeface="Times New Roman" pitchFamily="18" charset="0"/>
            </a:endParaRPr>
          </a:p>
          <a:p>
            <a:endParaRPr lang="en-US" sz="1800" dirty="0" smtClean="0">
              <a:latin typeface="Times New Roman" pitchFamily="18" charset="0"/>
              <a:cs typeface="Times New Roman" pitchFamily="18" charset="0"/>
            </a:endParaRPr>
          </a:p>
          <a:p>
            <a:endParaRPr lang="en-US" sz="1800" dirty="0" smtClean="0">
              <a:latin typeface="Times New Roman" pitchFamily="18" charset="0"/>
              <a:cs typeface="Times New Roman" pitchFamily="18" charset="0"/>
            </a:endParaRPr>
          </a:p>
          <a:p>
            <a:endParaRPr lang="en-US" sz="1800" dirty="0" smtClean="0">
              <a:latin typeface="Times New Roman" pitchFamily="18" charset="0"/>
              <a:cs typeface="Times New Roman" pitchFamily="18" charset="0"/>
            </a:endParaRPr>
          </a:p>
          <a:p>
            <a:endParaRPr lang="en-US" sz="1800" dirty="0" smtClean="0">
              <a:latin typeface="Times New Roman" pitchFamily="18" charset="0"/>
              <a:cs typeface="Times New Roman" pitchFamily="18" charset="0"/>
            </a:endParaRPr>
          </a:p>
          <a:p>
            <a:endParaRPr lang="en-US" sz="1800" dirty="0" smtClean="0">
              <a:latin typeface="Times New Roman" pitchFamily="18" charset="0"/>
              <a:cs typeface="Times New Roman" pitchFamily="18" charset="0"/>
            </a:endParaRPr>
          </a:p>
          <a:p>
            <a:endParaRPr lang="en-US" sz="1800" dirty="0" smtClean="0">
              <a:latin typeface="Times New Roman" pitchFamily="18" charset="0"/>
              <a:cs typeface="Times New Roman" pitchFamily="18" charset="0"/>
            </a:endParaRPr>
          </a:p>
        </p:txBody>
      </p:sp>
      <p:sp>
        <p:nvSpPr>
          <p:cNvPr id="9" name="TextBox 8"/>
          <p:cNvSpPr txBox="1"/>
          <p:nvPr/>
        </p:nvSpPr>
        <p:spPr>
          <a:xfrm>
            <a:off x="4191000" y="6400800"/>
            <a:ext cx="777777" cy="307777"/>
          </a:xfrm>
          <a:prstGeom prst="rect">
            <a:avLst/>
          </a:prstGeom>
          <a:noFill/>
        </p:spPr>
        <p:txBody>
          <a:bodyPr wrap="none" rtlCol="0">
            <a:spAutoFit/>
          </a:bodyPr>
          <a:lstStyle/>
          <a:p>
            <a:r>
              <a:rPr lang="en-US" sz="1400" dirty="0" smtClean="0">
                <a:latin typeface="Times New Roman" pitchFamily="18" charset="0"/>
                <a:cs typeface="Times New Roman" pitchFamily="18" charset="0"/>
              </a:rPr>
              <a:t>Slide 44</a:t>
            </a:r>
            <a:endParaRPr lang="en-US" sz="1400" dirty="0">
              <a:latin typeface="Times New Roman" pitchFamily="18" charset="0"/>
              <a:cs typeface="Times New Roman" pitchFamily="18" charset="0"/>
            </a:endParaRPr>
          </a:p>
        </p:txBody>
      </p:sp>
      <p:sp>
        <p:nvSpPr>
          <p:cNvPr id="72" name="Oval 71"/>
          <p:cNvSpPr/>
          <p:nvPr/>
        </p:nvSpPr>
        <p:spPr>
          <a:xfrm>
            <a:off x="3551698" y="2666999"/>
            <a:ext cx="2895600" cy="2895600"/>
          </a:xfrm>
          <a:prstGeom prst="ellipse">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p:cNvSpPr txBox="1"/>
          <p:nvPr/>
        </p:nvSpPr>
        <p:spPr>
          <a:xfrm>
            <a:off x="4724400" y="5638800"/>
            <a:ext cx="1981201" cy="669414"/>
          </a:xfrm>
          <a:prstGeom prst="rect">
            <a:avLst/>
          </a:prstGeom>
          <a:noFill/>
        </p:spPr>
        <p:txBody>
          <a:bodyPr wrap="square" rtlCol="0">
            <a:spAutoFit/>
          </a:bodyPr>
          <a:lstStyle/>
          <a:p>
            <a:pPr algn="ctr">
              <a:lnSpc>
                <a:spcPts val="1500"/>
              </a:lnSpc>
            </a:pPr>
            <a:r>
              <a:rPr lang="en-US" b="1" smtClean="0">
                <a:solidFill>
                  <a:srgbClr val="FF0000"/>
                </a:solidFill>
              </a:rPr>
              <a:t>1. Communication</a:t>
            </a:r>
          </a:p>
          <a:p>
            <a:pPr algn="ctr">
              <a:lnSpc>
                <a:spcPts val="1500"/>
              </a:lnSpc>
            </a:pPr>
            <a:r>
              <a:rPr lang="en-US" b="1" smtClean="0">
                <a:solidFill>
                  <a:srgbClr val="FF0000"/>
                </a:solidFill>
              </a:rPr>
              <a:t>inside a PSC public space</a:t>
            </a:r>
            <a:endParaRPr lang="en-US" b="1">
              <a:solidFill>
                <a:srgbClr val="FF0000"/>
              </a:solidFill>
            </a:endParaRPr>
          </a:p>
        </p:txBody>
      </p:sp>
      <p:sp>
        <p:nvSpPr>
          <p:cNvPr id="83" name="Rectangle 82"/>
          <p:cNvSpPr/>
          <p:nvPr/>
        </p:nvSpPr>
        <p:spPr>
          <a:xfrm>
            <a:off x="3704098" y="4343399"/>
            <a:ext cx="914400" cy="381000"/>
          </a:xfrm>
          <a:prstGeom prst="rect">
            <a:avLst/>
          </a:prstGeom>
          <a:solidFill>
            <a:schemeClr val="accent2">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Game </a:t>
            </a:r>
            <a:endParaRPr lang="en-US"/>
          </a:p>
        </p:txBody>
      </p:sp>
      <p:sp>
        <p:nvSpPr>
          <p:cNvPr id="85" name="Rectangle 84"/>
          <p:cNvSpPr/>
          <p:nvPr/>
        </p:nvSpPr>
        <p:spPr>
          <a:xfrm>
            <a:off x="3704098" y="3733799"/>
            <a:ext cx="1295400" cy="457200"/>
          </a:xfrm>
          <a:prstGeom prst="rect">
            <a:avLst/>
          </a:prstGeom>
          <a:solidFill>
            <a:schemeClr val="accent2">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500"/>
              </a:lnSpc>
            </a:pPr>
            <a:r>
              <a:rPr lang="en-US" smtClean="0"/>
              <a:t>Home appliances </a:t>
            </a:r>
            <a:endParaRPr lang="en-US"/>
          </a:p>
        </p:txBody>
      </p:sp>
      <p:sp>
        <p:nvSpPr>
          <p:cNvPr id="86" name="Rectangle 85"/>
          <p:cNvSpPr/>
          <p:nvPr/>
        </p:nvSpPr>
        <p:spPr>
          <a:xfrm>
            <a:off x="5105400" y="4876800"/>
            <a:ext cx="914400" cy="381000"/>
          </a:xfrm>
          <a:prstGeom prst="rect">
            <a:avLst/>
          </a:prstGeom>
          <a:solidFill>
            <a:schemeClr val="accent2">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audio </a:t>
            </a:r>
            <a:endParaRPr lang="en-US"/>
          </a:p>
        </p:txBody>
      </p:sp>
      <p:sp>
        <p:nvSpPr>
          <p:cNvPr id="87" name="Rectangle 86"/>
          <p:cNvSpPr/>
          <p:nvPr/>
        </p:nvSpPr>
        <p:spPr>
          <a:xfrm>
            <a:off x="3856498" y="4800599"/>
            <a:ext cx="1143000" cy="381000"/>
          </a:xfrm>
          <a:prstGeom prst="rect">
            <a:avLst/>
          </a:prstGeom>
          <a:solidFill>
            <a:schemeClr val="accent2">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computer </a:t>
            </a:r>
            <a:endParaRPr lang="en-US"/>
          </a:p>
        </p:txBody>
      </p:sp>
      <p:sp>
        <p:nvSpPr>
          <p:cNvPr id="88" name="Rectangle 87"/>
          <p:cNvSpPr/>
          <p:nvPr/>
        </p:nvSpPr>
        <p:spPr>
          <a:xfrm>
            <a:off x="5380498" y="3733799"/>
            <a:ext cx="914400" cy="457200"/>
          </a:xfrm>
          <a:prstGeom prst="rect">
            <a:avLst/>
          </a:prstGeom>
          <a:solidFill>
            <a:schemeClr val="accent2">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TV</a:t>
            </a:r>
            <a:endParaRPr lang="en-US"/>
          </a:p>
        </p:txBody>
      </p:sp>
      <p:sp>
        <p:nvSpPr>
          <p:cNvPr id="89" name="Rectangle 88"/>
          <p:cNvSpPr/>
          <p:nvPr/>
        </p:nvSpPr>
        <p:spPr>
          <a:xfrm>
            <a:off x="5181600" y="3200400"/>
            <a:ext cx="914400" cy="457200"/>
          </a:xfrm>
          <a:prstGeom prst="rect">
            <a:avLst/>
          </a:prstGeom>
          <a:solidFill>
            <a:schemeClr val="accent2">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Phone </a:t>
            </a:r>
            <a:endParaRPr lang="en-US"/>
          </a:p>
        </p:txBody>
      </p:sp>
      <p:sp>
        <p:nvSpPr>
          <p:cNvPr id="90" name="Rectangle 89"/>
          <p:cNvSpPr/>
          <p:nvPr/>
        </p:nvSpPr>
        <p:spPr>
          <a:xfrm>
            <a:off x="5151898" y="4267199"/>
            <a:ext cx="1524000" cy="457200"/>
          </a:xfrm>
          <a:prstGeom prst="rect">
            <a:avLst/>
          </a:prstGeom>
          <a:solidFill>
            <a:schemeClr val="accent2">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500"/>
              </a:lnSpc>
            </a:pPr>
            <a:r>
              <a:rPr lang="en-US" smtClean="0"/>
              <a:t>Environment control </a:t>
            </a:r>
            <a:endParaRPr lang="en-US"/>
          </a:p>
        </p:txBody>
      </p:sp>
      <p:sp>
        <p:nvSpPr>
          <p:cNvPr id="91" name="Rectangle 90"/>
          <p:cNvSpPr/>
          <p:nvPr/>
        </p:nvSpPr>
        <p:spPr>
          <a:xfrm>
            <a:off x="1600200" y="3505200"/>
            <a:ext cx="914400" cy="457200"/>
          </a:xfrm>
          <a:prstGeom prst="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B050"/>
                </a:solidFill>
              </a:rPr>
              <a:t>WLAN</a:t>
            </a:r>
            <a:r>
              <a:rPr lang="en-US" dirty="0" smtClean="0"/>
              <a:t> </a:t>
            </a:r>
            <a:endParaRPr lang="en-US" dirty="0"/>
          </a:p>
        </p:txBody>
      </p:sp>
      <p:sp>
        <p:nvSpPr>
          <p:cNvPr id="92" name="Rectangle 91"/>
          <p:cNvSpPr/>
          <p:nvPr/>
        </p:nvSpPr>
        <p:spPr>
          <a:xfrm>
            <a:off x="1143000" y="4038600"/>
            <a:ext cx="1600200" cy="457200"/>
          </a:xfrm>
          <a:prstGeom prst="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B050"/>
                </a:solidFill>
              </a:rPr>
              <a:t>Cable network</a:t>
            </a:r>
            <a:r>
              <a:rPr lang="en-US" dirty="0" smtClean="0"/>
              <a:t> </a:t>
            </a:r>
            <a:endParaRPr lang="en-US" dirty="0"/>
          </a:p>
        </p:txBody>
      </p:sp>
      <p:sp>
        <p:nvSpPr>
          <p:cNvPr id="93" name="Rectangle 92"/>
          <p:cNvSpPr/>
          <p:nvPr/>
        </p:nvSpPr>
        <p:spPr>
          <a:xfrm>
            <a:off x="1951498" y="4571999"/>
            <a:ext cx="914400" cy="457200"/>
          </a:xfrm>
          <a:prstGeom prst="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rgbClr val="00B050"/>
                </a:solidFill>
              </a:rPr>
              <a:t>MAN</a:t>
            </a:r>
            <a:r>
              <a:rPr lang="en-US" smtClean="0"/>
              <a:t> </a:t>
            </a:r>
            <a:endParaRPr lang="en-US"/>
          </a:p>
        </p:txBody>
      </p:sp>
      <p:sp>
        <p:nvSpPr>
          <p:cNvPr id="95" name="Rectangle 94"/>
          <p:cNvSpPr/>
          <p:nvPr/>
        </p:nvSpPr>
        <p:spPr>
          <a:xfrm>
            <a:off x="2332498" y="5105399"/>
            <a:ext cx="914400" cy="457200"/>
          </a:xfrm>
          <a:prstGeom prst="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rgbClr val="00B050"/>
                </a:solidFill>
              </a:rPr>
              <a:t>WAN</a:t>
            </a:r>
            <a:r>
              <a:rPr lang="en-US" smtClean="0"/>
              <a:t> </a:t>
            </a:r>
            <a:endParaRPr lang="en-US"/>
          </a:p>
        </p:txBody>
      </p:sp>
      <p:sp>
        <p:nvSpPr>
          <p:cNvPr id="96" name="Rectangle 95"/>
          <p:cNvSpPr/>
          <p:nvPr/>
        </p:nvSpPr>
        <p:spPr>
          <a:xfrm>
            <a:off x="2637298" y="5638799"/>
            <a:ext cx="1752600" cy="457200"/>
          </a:xfrm>
          <a:prstGeom prst="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rgbClr val="00B050"/>
                </a:solidFill>
              </a:rPr>
              <a:t>Mobile network</a:t>
            </a:r>
            <a:r>
              <a:rPr lang="en-US" smtClean="0"/>
              <a:t> </a:t>
            </a:r>
            <a:endParaRPr lang="en-US"/>
          </a:p>
        </p:txBody>
      </p:sp>
      <p:sp>
        <p:nvSpPr>
          <p:cNvPr id="19" name="TextBox 18"/>
          <p:cNvSpPr txBox="1"/>
          <p:nvPr/>
        </p:nvSpPr>
        <p:spPr>
          <a:xfrm>
            <a:off x="0" y="5257800"/>
            <a:ext cx="2133600" cy="1054135"/>
          </a:xfrm>
          <a:prstGeom prst="rect">
            <a:avLst/>
          </a:prstGeom>
          <a:noFill/>
        </p:spPr>
        <p:txBody>
          <a:bodyPr wrap="square" rtlCol="0">
            <a:spAutoFit/>
          </a:bodyPr>
          <a:lstStyle/>
          <a:p>
            <a:pPr algn="ctr">
              <a:lnSpc>
                <a:spcPts val="1500"/>
              </a:lnSpc>
            </a:pPr>
            <a:r>
              <a:rPr lang="en-US" b="1" smtClean="0">
                <a:solidFill>
                  <a:srgbClr val="FF0000"/>
                </a:solidFill>
              </a:rPr>
              <a:t>3. Communication through wide area networks for</a:t>
            </a:r>
          </a:p>
          <a:p>
            <a:pPr algn="ctr">
              <a:lnSpc>
                <a:spcPts val="1500"/>
              </a:lnSpc>
            </a:pPr>
            <a:r>
              <a:rPr lang="en-US" b="1" smtClean="0">
                <a:solidFill>
                  <a:srgbClr val="FF0000"/>
                </a:solidFill>
              </a:rPr>
              <a:t>connection to </a:t>
            </a:r>
          </a:p>
          <a:p>
            <a:pPr algn="ctr">
              <a:lnSpc>
                <a:spcPts val="1500"/>
              </a:lnSpc>
            </a:pPr>
            <a:r>
              <a:rPr lang="en-US" b="1" smtClean="0">
                <a:solidFill>
                  <a:srgbClr val="FF0000"/>
                </a:solidFill>
              </a:rPr>
              <a:t>outside world</a:t>
            </a:r>
            <a:endParaRPr lang="en-US" b="1">
              <a:solidFill>
                <a:srgbClr val="FF0000"/>
              </a:solidFill>
            </a:endParaRPr>
          </a:p>
        </p:txBody>
      </p:sp>
      <p:sp>
        <p:nvSpPr>
          <p:cNvPr id="21" name="Oval 50"/>
          <p:cNvSpPr>
            <a:spLocks noChangeArrowheads="1"/>
          </p:cNvSpPr>
          <p:nvPr/>
        </p:nvSpPr>
        <p:spPr bwMode="auto">
          <a:xfrm rot="19730387">
            <a:off x="1579027" y="3057145"/>
            <a:ext cx="1862138" cy="3382692"/>
          </a:xfrm>
          <a:prstGeom prst="ellipse">
            <a:avLst/>
          </a:prstGeom>
          <a:noFill/>
          <a:ln w="38100">
            <a:solidFill>
              <a:srgbClr val="00B050"/>
            </a:solidFill>
            <a:prstDash val="dash"/>
            <a:round/>
            <a:headEnd/>
            <a:tailEnd/>
          </a:ln>
        </p:spPr>
        <p:txBody>
          <a:bodyPr wrap="none" anchor="ctr"/>
          <a:lstStyle/>
          <a:p>
            <a:endParaRPr kumimoji="0" lang="ko-KR" altLang="en-US" sz="3200">
              <a:solidFill>
                <a:srgbClr val="095091"/>
              </a:solidFill>
              <a:latin typeface="Arial" charset="0"/>
              <a:ea typeface="돋움" pitchFamily="50" charset="-127"/>
            </a:endParaRPr>
          </a:p>
        </p:txBody>
      </p:sp>
      <p:sp>
        <p:nvSpPr>
          <p:cNvPr id="22" name="Rectangle 21"/>
          <p:cNvSpPr/>
          <p:nvPr/>
        </p:nvSpPr>
        <p:spPr>
          <a:xfrm>
            <a:off x="3886200" y="3200400"/>
            <a:ext cx="1143000" cy="457200"/>
          </a:xfrm>
          <a:prstGeom prst="rect">
            <a:avLst/>
          </a:prstGeom>
          <a:solidFill>
            <a:schemeClr val="accent2">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500"/>
              </a:lnSpc>
            </a:pPr>
            <a:r>
              <a:rPr lang="en-US" smtClean="0"/>
              <a:t>PSC device</a:t>
            </a:r>
            <a:endParaRPr lang="en-US"/>
          </a:p>
        </p:txBody>
      </p:sp>
      <p:sp>
        <p:nvSpPr>
          <p:cNvPr id="23" name="Left-Right Arrow 22"/>
          <p:cNvSpPr/>
          <p:nvPr/>
        </p:nvSpPr>
        <p:spPr>
          <a:xfrm rot="20320904">
            <a:off x="2921944" y="3988490"/>
            <a:ext cx="820670" cy="452247"/>
          </a:xfrm>
          <a:prstGeom prst="leftRightArrow">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6019800" y="1143000"/>
            <a:ext cx="2895600" cy="2895600"/>
          </a:xfrm>
          <a:prstGeom prst="ellipse">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324600" y="2743200"/>
            <a:ext cx="914400" cy="381000"/>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Game </a:t>
            </a:r>
            <a:endParaRPr lang="en-US"/>
          </a:p>
        </p:txBody>
      </p:sp>
      <p:sp>
        <p:nvSpPr>
          <p:cNvPr id="26" name="Rectangle 25"/>
          <p:cNvSpPr/>
          <p:nvPr/>
        </p:nvSpPr>
        <p:spPr>
          <a:xfrm>
            <a:off x="6172200" y="2209800"/>
            <a:ext cx="1295400" cy="457200"/>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500"/>
              </a:lnSpc>
            </a:pPr>
            <a:r>
              <a:rPr lang="en-US" smtClean="0"/>
              <a:t>Home appliances </a:t>
            </a:r>
            <a:endParaRPr lang="en-US"/>
          </a:p>
        </p:txBody>
      </p:sp>
      <p:sp>
        <p:nvSpPr>
          <p:cNvPr id="27" name="Rectangle 26"/>
          <p:cNvSpPr/>
          <p:nvPr/>
        </p:nvSpPr>
        <p:spPr>
          <a:xfrm>
            <a:off x="7543800" y="3429000"/>
            <a:ext cx="914400" cy="381000"/>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audio </a:t>
            </a:r>
            <a:endParaRPr lang="en-US"/>
          </a:p>
        </p:txBody>
      </p:sp>
      <p:sp>
        <p:nvSpPr>
          <p:cNvPr id="28" name="Rectangle 27"/>
          <p:cNvSpPr/>
          <p:nvPr/>
        </p:nvSpPr>
        <p:spPr>
          <a:xfrm>
            <a:off x="6324600" y="3276600"/>
            <a:ext cx="1143000" cy="381000"/>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computer </a:t>
            </a:r>
            <a:endParaRPr lang="en-US"/>
          </a:p>
        </p:txBody>
      </p:sp>
      <p:sp>
        <p:nvSpPr>
          <p:cNvPr id="29" name="Rectangle 28"/>
          <p:cNvSpPr/>
          <p:nvPr/>
        </p:nvSpPr>
        <p:spPr>
          <a:xfrm>
            <a:off x="7848600" y="2209800"/>
            <a:ext cx="914400" cy="457200"/>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TV</a:t>
            </a:r>
            <a:endParaRPr lang="en-US"/>
          </a:p>
        </p:txBody>
      </p:sp>
      <p:sp>
        <p:nvSpPr>
          <p:cNvPr id="30" name="Rectangle 29"/>
          <p:cNvSpPr/>
          <p:nvPr/>
        </p:nvSpPr>
        <p:spPr>
          <a:xfrm>
            <a:off x="7772400" y="1676400"/>
            <a:ext cx="914400" cy="457200"/>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Phone </a:t>
            </a:r>
            <a:endParaRPr lang="en-US"/>
          </a:p>
        </p:txBody>
      </p:sp>
      <p:sp>
        <p:nvSpPr>
          <p:cNvPr id="31" name="Rectangle 30"/>
          <p:cNvSpPr/>
          <p:nvPr/>
        </p:nvSpPr>
        <p:spPr>
          <a:xfrm>
            <a:off x="7467600" y="2743200"/>
            <a:ext cx="1524000" cy="457200"/>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500"/>
              </a:lnSpc>
            </a:pPr>
            <a:r>
              <a:rPr lang="en-US" smtClean="0"/>
              <a:t>Environment control </a:t>
            </a:r>
            <a:endParaRPr lang="en-US"/>
          </a:p>
        </p:txBody>
      </p:sp>
      <p:sp>
        <p:nvSpPr>
          <p:cNvPr id="32" name="Rectangle 31"/>
          <p:cNvSpPr/>
          <p:nvPr/>
        </p:nvSpPr>
        <p:spPr>
          <a:xfrm>
            <a:off x="6400800" y="1676400"/>
            <a:ext cx="1143000" cy="457200"/>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500"/>
              </a:lnSpc>
            </a:pPr>
            <a:r>
              <a:rPr lang="en-US" smtClean="0"/>
              <a:t>PSC device</a:t>
            </a:r>
            <a:endParaRPr lang="en-US"/>
          </a:p>
        </p:txBody>
      </p:sp>
      <p:sp>
        <p:nvSpPr>
          <p:cNvPr id="33" name="TextBox 32"/>
          <p:cNvSpPr txBox="1"/>
          <p:nvPr/>
        </p:nvSpPr>
        <p:spPr>
          <a:xfrm>
            <a:off x="6629400" y="4267200"/>
            <a:ext cx="2514600" cy="669414"/>
          </a:xfrm>
          <a:prstGeom prst="rect">
            <a:avLst/>
          </a:prstGeom>
          <a:noFill/>
        </p:spPr>
        <p:txBody>
          <a:bodyPr wrap="square" rtlCol="0">
            <a:spAutoFit/>
          </a:bodyPr>
          <a:lstStyle/>
          <a:p>
            <a:pPr algn="ctr">
              <a:lnSpc>
                <a:spcPts val="1500"/>
              </a:lnSpc>
            </a:pPr>
            <a:r>
              <a:rPr lang="en-US" b="1" dirty="0" smtClean="0">
                <a:solidFill>
                  <a:srgbClr val="FF0000"/>
                </a:solidFill>
              </a:rPr>
              <a:t>2. Communication between two adjacent PSC public spaces</a:t>
            </a:r>
            <a:endParaRPr lang="en-US" b="1" dirty="0">
              <a:solidFill>
                <a:srgbClr val="FF0000"/>
              </a:solidFill>
            </a:endParaRPr>
          </a:p>
        </p:txBody>
      </p:sp>
      <p:sp>
        <p:nvSpPr>
          <p:cNvPr id="34" name="Left-Right Arrow 33"/>
          <p:cNvSpPr/>
          <p:nvPr/>
        </p:nvSpPr>
        <p:spPr>
          <a:xfrm rot="19809237">
            <a:off x="6242980" y="3591472"/>
            <a:ext cx="784452" cy="493508"/>
          </a:xfrm>
          <a:prstGeom prst="leftRightArrow">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7086600" y="1219200"/>
            <a:ext cx="956479" cy="489878"/>
          </a:xfrm>
          <a:prstGeom prst="rect">
            <a:avLst/>
          </a:prstGeom>
          <a:noFill/>
        </p:spPr>
        <p:txBody>
          <a:bodyPr wrap="square" rtlCol="0">
            <a:spAutoFit/>
          </a:bodyPr>
          <a:lstStyle/>
          <a:p>
            <a:pPr algn="ctr">
              <a:lnSpc>
                <a:spcPts val="1500"/>
              </a:lnSpc>
            </a:pPr>
            <a:r>
              <a:rPr lang="en-US" b="1" smtClean="0"/>
              <a:t>Public space 2</a:t>
            </a:r>
            <a:endParaRPr lang="en-US" b="1"/>
          </a:p>
        </p:txBody>
      </p:sp>
      <p:sp>
        <p:nvSpPr>
          <p:cNvPr id="36" name="TextBox 35"/>
          <p:cNvSpPr txBox="1"/>
          <p:nvPr/>
        </p:nvSpPr>
        <p:spPr>
          <a:xfrm>
            <a:off x="4495800" y="2667000"/>
            <a:ext cx="956479" cy="489878"/>
          </a:xfrm>
          <a:prstGeom prst="rect">
            <a:avLst/>
          </a:prstGeom>
          <a:noFill/>
        </p:spPr>
        <p:txBody>
          <a:bodyPr wrap="square" rtlCol="0">
            <a:spAutoFit/>
          </a:bodyPr>
          <a:lstStyle/>
          <a:p>
            <a:pPr algn="ctr">
              <a:lnSpc>
                <a:spcPts val="1500"/>
              </a:lnSpc>
            </a:pPr>
            <a:r>
              <a:rPr lang="en-US" b="1" smtClean="0"/>
              <a:t>Public space 1</a:t>
            </a:r>
            <a:endParaRPr lang="en-US" b="1"/>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036638"/>
          </a:xfrm>
        </p:spPr>
        <p:txBody>
          <a:bodyPr>
            <a:normAutofit/>
          </a:bodyPr>
          <a:lstStyle/>
          <a:p>
            <a:pPr>
              <a:lnSpc>
                <a:spcPts val="3000"/>
              </a:lnSpc>
            </a:pPr>
            <a:r>
              <a:rPr lang="en-US" altLang="ko-KR" sz="3200" b="1" i="1" smtClean="0">
                <a:solidFill>
                  <a:srgbClr val="FF0000"/>
                </a:solidFill>
              </a:rPr>
              <a:t>COMMUNICATIONS FOR PERSONAL SPACE (4)</a:t>
            </a:r>
            <a:endParaRPr lang="en-US" sz="2000">
              <a:cs typeface="Times New Roman" pitchFamily="18" charset="0"/>
            </a:endParaRPr>
          </a:p>
        </p:txBody>
      </p:sp>
      <p:sp>
        <p:nvSpPr>
          <p:cNvPr id="9" name="TextBox 8"/>
          <p:cNvSpPr txBox="1"/>
          <p:nvPr/>
        </p:nvSpPr>
        <p:spPr>
          <a:xfrm>
            <a:off x="4267200" y="6400800"/>
            <a:ext cx="838199" cy="307777"/>
          </a:xfrm>
          <a:prstGeom prst="rect">
            <a:avLst/>
          </a:prstGeom>
          <a:noFill/>
        </p:spPr>
        <p:txBody>
          <a:bodyPr wrap="square" rtlCol="0">
            <a:spAutoFit/>
          </a:bodyPr>
          <a:lstStyle/>
          <a:p>
            <a:r>
              <a:rPr lang="en-US" sz="1400" dirty="0" smtClean="0">
                <a:latin typeface="Times New Roman" pitchFamily="18" charset="0"/>
                <a:cs typeface="Times New Roman" pitchFamily="18" charset="0"/>
              </a:rPr>
              <a:t>Slide 45</a:t>
            </a:r>
            <a:endParaRPr lang="en-US" sz="1400" dirty="0">
              <a:latin typeface="Times New Roman" pitchFamily="18" charset="0"/>
              <a:cs typeface="Times New Roman" pitchFamily="18" charset="0"/>
            </a:endParaRPr>
          </a:p>
        </p:txBody>
      </p:sp>
      <p:sp>
        <p:nvSpPr>
          <p:cNvPr id="40" name="타원 38"/>
          <p:cNvSpPr/>
          <p:nvPr/>
        </p:nvSpPr>
        <p:spPr bwMode="auto">
          <a:xfrm>
            <a:off x="381000" y="1905000"/>
            <a:ext cx="7162800" cy="4343400"/>
          </a:xfrm>
          <a:prstGeom prst="ellipse">
            <a:avLst/>
          </a:prstGeom>
          <a:solidFill>
            <a:schemeClr val="accent2">
              <a:lumMod val="40000"/>
              <a:lumOff val="6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itchFamily="18" charset="0"/>
            </a:endParaRPr>
          </a:p>
        </p:txBody>
      </p:sp>
      <p:sp>
        <p:nvSpPr>
          <p:cNvPr id="41" name="Oval 40"/>
          <p:cNvSpPr/>
          <p:nvPr/>
        </p:nvSpPr>
        <p:spPr>
          <a:xfrm>
            <a:off x="457200" y="3200399"/>
            <a:ext cx="3646516" cy="2286000"/>
          </a:xfrm>
          <a:prstGeom prst="ellipse">
            <a:avLst/>
          </a:prstGeom>
          <a:noFill/>
          <a:ln>
            <a:solidFill>
              <a:srgbClr val="D46C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2286000" y="1904999"/>
            <a:ext cx="3735010" cy="3657600"/>
          </a:xfrm>
          <a:prstGeom prst="ellipse">
            <a:avLst/>
          </a:prstGeom>
          <a:solidFill>
            <a:schemeClr val="accent3">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1981200" y="3657599"/>
            <a:ext cx="5050692" cy="2438400"/>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p:cNvSpPr txBox="1"/>
          <p:nvPr/>
        </p:nvSpPr>
        <p:spPr>
          <a:xfrm>
            <a:off x="609600" y="2438400"/>
            <a:ext cx="1634710" cy="284693"/>
          </a:xfrm>
          <a:prstGeom prst="rect">
            <a:avLst/>
          </a:prstGeom>
          <a:noFill/>
        </p:spPr>
        <p:txBody>
          <a:bodyPr wrap="square" rtlCol="0">
            <a:spAutoFit/>
          </a:bodyPr>
          <a:lstStyle/>
          <a:p>
            <a:pPr algn="ctr">
              <a:lnSpc>
                <a:spcPts val="1500"/>
              </a:lnSpc>
            </a:pPr>
            <a:r>
              <a:rPr lang="en-US" b="1" smtClean="0"/>
              <a:t>Public space 1</a:t>
            </a:r>
            <a:endParaRPr lang="en-US" b="1"/>
          </a:p>
        </p:txBody>
      </p:sp>
      <p:sp>
        <p:nvSpPr>
          <p:cNvPr id="45" name="TextBox 44"/>
          <p:cNvSpPr txBox="1"/>
          <p:nvPr/>
        </p:nvSpPr>
        <p:spPr>
          <a:xfrm>
            <a:off x="838200" y="3505199"/>
            <a:ext cx="1524001" cy="477054"/>
          </a:xfrm>
          <a:prstGeom prst="rect">
            <a:avLst/>
          </a:prstGeom>
          <a:noFill/>
        </p:spPr>
        <p:txBody>
          <a:bodyPr wrap="square" rtlCol="0">
            <a:spAutoFit/>
          </a:bodyPr>
          <a:lstStyle/>
          <a:p>
            <a:pPr algn="ctr">
              <a:lnSpc>
                <a:spcPts val="1500"/>
              </a:lnSpc>
            </a:pPr>
            <a:r>
              <a:rPr lang="en-US" b="1" smtClean="0">
                <a:solidFill>
                  <a:schemeClr val="accent6">
                    <a:lumMod val="75000"/>
                  </a:schemeClr>
                </a:solidFill>
              </a:rPr>
              <a:t>Personal space B</a:t>
            </a:r>
            <a:endParaRPr lang="en-US" b="1">
              <a:solidFill>
                <a:schemeClr val="accent6">
                  <a:lumMod val="75000"/>
                </a:schemeClr>
              </a:solidFill>
            </a:endParaRPr>
          </a:p>
        </p:txBody>
      </p:sp>
      <p:sp>
        <p:nvSpPr>
          <p:cNvPr id="47" name="TextBox 46"/>
          <p:cNvSpPr txBox="1"/>
          <p:nvPr/>
        </p:nvSpPr>
        <p:spPr>
          <a:xfrm>
            <a:off x="3810000" y="5714999"/>
            <a:ext cx="2160011" cy="284693"/>
          </a:xfrm>
          <a:prstGeom prst="rect">
            <a:avLst/>
          </a:prstGeom>
          <a:noFill/>
        </p:spPr>
        <p:txBody>
          <a:bodyPr wrap="square" rtlCol="0">
            <a:spAutoFit/>
          </a:bodyPr>
          <a:lstStyle/>
          <a:p>
            <a:pPr algn="ctr">
              <a:lnSpc>
                <a:spcPts val="1500"/>
              </a:lnSpc>
            </a:pPr>
            <a:r>
              <a:rPr lang="en-US" b="1" smtClean="0">
                <a:solidFill>
                  <a:srgbClr val="0070C0"/>
                </a:solidFill>
              </a:rPr>
              <a:t>Personal space C</a:t>
            </a:r>
            <a:endParaRPr lang="en-US" b="1">
              <a:solidFill>
                <a:srgbClr val="0070C0"/>
              </a:solidFill>
            </a:endParaRPr>
          </a:p>
        </p:txBody>
      </p:sp>
      <p:sp>
        <p:nvSpPr>
          <p:cNvPr id="48" name="TextBox 47"/>
          <p:cNvSpPr txBox="1"/>
          <p:nvPr/>
        </p:nvSpPr>
        <p:spPr>
          <a:xfrm>
            <a:off x="2971800" y="2743199"/>
            <a:ext cx="1169411" cy="477054"/>
          </a:xfrm>
          <a:prstGeom prst="rect">
            <a:avLst/>
          </a:prstGeom>
          <a:noFill/>
        </p:spPr>
        <p:txBody>
          <a:bodyPr wrap="square" rtlCol="0">
            <a:spAutoFit/>
          </a:bodyPr>
          <a:lstStyle/>
          <a:p>
            <a:pPr algn="ctr">
              <a:lnSpc>
                <a:spcPts val="1500"/>
              </a:lnSpc>
            </a:pPr>
            <a:r>
              <a:rPr lang="en-US" b="1" smtClean="0">
                <a:solidFill>
                  <a:srgbClr val="FF0000"/>
                </a:solidFill>
              </a:rPr>
              <a:t>Personal space A</a:t>
            </a:r>
            <a:endParaRPr lang="en-US" b="1">
              <a:solidFill>
                <a:srgbClr val="FF0000"/>
              </a:solidFill>
            </a:endParaRPr>
          </a:p>
        </p:txBody>
      </p:sp>
      <p:sp>
        <p:nvSpPr>
          <p:cNvPr id="49" name="TextBox 48"/>
          <p:cNvSpPr txBox="1"/>
          <p:nvPr/>
        </p:nvSpPr>
        <p:spPr>
          <a:xfrm>
            <a:off x="6629400" y="4191000"/>
            <a:ext cx="1066800" cy="489878"/>
          </a:xfrm>
          <a:prstGeom prst="rect">
            <a:avLst/>
          </a:prstGeom>
          <a:noFill/>
        </p:spPr>
        <p:txBody>
          <a:bodyPr wrap="square" rtlCol="0">
            <a:spAutoFit/>
          </a:bodyPr>
          <a:lstStyle/>
          <a:p>
            <a:pPr>
              <a:lnSpc>
                <a:spcPts val="1500"/>
              </a:lnSpc>
            </a:pPr>
            <a:r>
              <a:rPr lang="en-US" i="1" smtClean="0"/>
              <a:t>PSC manager</a:t>
            </a:r>
            <a:endParaRPr lang="en-US" i="1"/>
          </a:p>
        </p:txBody>
      </p:sp>
      <p:sp>
        <p:nvSpPr>
          <p:cNvPr id="55" name="Oval 54"/>
          <p:cNvSpPr/>
          <p:nvPr/>
        </p:nvSpPr>
        <p:spPr>
          <a:xfrm>
            <a:off x="6324600" y="4267199"/>
            <a:ext cx="304801" cy="3048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8" name="Straight Arrow Connector 57"/>
          <p:cNvCxnSpPr/>
          <p:nvPr/>
        </p:nvCxnSpPr>
        <p:spPr>
          <a:xfrm>
            <a:off x="7848600" y="5562600"/>
            <a:ext cx="990600" cy="1588"/>
          </a:xfrm>
          <a:prstGeom prst="straightConnector1">
            <a:avLst/>
          </a:prstGeom>
          <a:ln w="5715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6553200" y="5715000"/>
            <a:ext cx="2438400" cy="489878"/>
          </a:xfrm>
          <a:prstGeom prst="rect">
            <a:avLst/>
          </a:prstGeom>
          <a:noFill/>
        </p:spPr>
        <p:txBody>
          <a:bodyPr wrap="square" rtlCol="0">
            <a:spAutoFit/>
          </a:bodyPr>
          <a:lstStyle/>
          <a:p>
            <a:pPr algn="r">
              <a:lnSpc>
                <a:spcPts val="1500"/>
              </a:lnSpc>
            </a:pPr>
            <a:r>
              <a:rPr lang="en-US" b="1" smtClean="0">
                <a:solidFill>
                  <a:srgbClr val="FF0000"/>
                </a:solidFill>
              </a:rPr>
              <a:t>Comm. among devices in a personal space</a:t>
            </a:r>
            <a:endParaRPr lang="en-US" b="1">
              <a:solidFill>
                <a:srgbClr val="FF0000"/>
              </a:solidFill>
            </a:endParaRPr>
          </a:p>
        </p:txBody>
      </p:sp>
      <p:sp>
        <p:nvSpPr>
          <p:cNvPr id="66" name="TextBox 65"/>
          <p:cNvSpPr txBox="1"/>
          <p:nvPr/>
        </p:nvSpPr>
        <p:spPr>
          <a:xfrm>
            <a:off x="457200" y="1371600"/>
            <a:ext cx="5419753" cy="400110"/>
          </a:xfrm>
          <a:prstGeom prst="rect">
            <a:avLst/>
          </a:prstGeom>
          <a:solidFill>
            <a:schemeClr val="accent3">
              <a:lumMod val="40000"/>
              <a:lumOff val="60000"/>
            </a:schemeClr>
          </a:solidFill>
        </p:spPr>
        <p:txBody>
          <a:bodyPr wrap="none" rtlCol="0">
            <a:spAutoFit/>
          </a:bodyPr>
          <a:lstStyle/>
          <a:p>
            <a:r>
              <a:rPr lang="en-US" sz="2000" b="1" dirty="0" smtClean="0">
                <a:solidFill>
                  <a:srgbClr val="0070C0"/>
                </a:solidFill>
              </a:rPr>
              <a:t>Communications among devices in a public space</a:t>
            </a:r>
            <a:endParaRPr lang="en-US" dirty="0"/>
          </a:p>
        </p:txBody>
      </p:sp>
      <p:pic>
        <p:nvPicPr>
          <p:cNvPr id="54" name="Picture 6"/>
          <p:cNvPicPr>
            <a:picLocks noChangeAspect="1" noChangeArrowheads="1"/>
          </p:cNvPicPr>
          <p:nvPr/>
        </p:nvPicPr>
        <p:blipFill>
          <a:blip r:embed="rId4" cstate="print"/>
          <a:srcRect/>
          <a:stretch>
            <a:fillRect/>
          </a:stretch>
        </p:blipFill>
        <p:spPr bwMode="auto">
          <a:xfrm>
            <a:off x="3962400" y="3200399"/>
            <a:ext cx="457200" cy="781050"/>
          </a:xfrm>
          <a:prstGeom prst="rect">
            <a:avLst/>
          </a:prstGeom>
          <a:noFill/>
          <a:ln w="9525">
            <a:noFill/>
            <a:miter lim="800000"/>
            <a:headEnd/>
            <a:tailEnd/>
          </a:ln>
        </p:spPr>
      </p:pic>
      <p:pic>
        <p:nvPicPr>
          <p:cNvPr id="57" name="Picture 6"/>
          <p:cNvPicPr>
            <a:picLocks noChangeAspect="1" noChangeArrowheads="1"/>
          </p:cNvPicPr>
          <p:nvPr/>
        </p:nvPicPr>
        <p:blipFill>
          <a:blip r:embed="rId4" cstate="print"/>
          <a:srcRect/>
          <a:stretch>
            <a:fillRect/>
          </a:stretch>
        </p:blipFill>
        <p:spPr bwMode="auto">
          <a:xfrm>
            <a:off x="5715000" y="4800599"/>
            <a:ext cx="457200" cy="781050"/>
          </a:xfrm>
          <a:prstGeom prst="rect">
            <a:avLst/>
          </a:prstGeom>
          <a:noFill/>
          <a:ln w="9525">
            <a:noFill/>
            <a:miter lim="800000"/>
            <a:headEnd/>
            <a:tailEnd/>
          </a:ln>
        </p:spPr>
      </p:pic>
      <p:cxnSp>
        <p:nvCxnSpPr>
          <p:cNvPr id="86" name="직선 화살표 연결선 96"/>
          <p:cNvCxnSpPr/>
          <p:nvPr/>
        </p:nvCxnSpPr>
        <p:spPr bwMode="auto">
          <a:xfrm rot="16200000" flipV="1">
            <a:off x="3657600" y="2666999"/>
            <a:ext cx="838200" cy="76200"/>
          </a:xfrm>
          <a:prstGeom prst="straightConnector1">
            <a:avLst/>
          </a:prstGeom>
          <a:solidFill>
            <a:schemeClr val="accent1"/>
          </a:solidFill>
          <a:ln w="57150" cap="flat" cmpd="sng" algn="ctr">
            <a:solidFill>
              <a:srgbClr val="FF0000"/>
            </a:solidFill>
            <a:prstDash val="solid"/>
            <a:round/>
            <a:headEnd type="none" w="med" len="med"/>
            <a:tailEnd type="triangle" w="med" len="med"/>
          </a:ln>
          <a:effectLst/>
        </p:spPr>
      </p:cxnSp>
      <p:cxnSp>
        <p:nvCxnSpPr>
          <p:cNvPr id="87" name="직선 화살표 연결선 97"/>
          <p:cNvCxnSpPr/>
          <p:nvPr/>
        </p:nvCxnSpPr>
        <p:spPr bwMode="auto">
          <a:xfrm rot="10800000" flipV="1">
            <a:off x="3429000" y="1981199"/>
            <a:ext cx="499864" cy="152400"/>
          </a:xfrm>
          <a:prstGeom prst="straightConnector1">
            <a:avLst/>
          </a:prstGeom>
          <a:solidFill>
            <a:schemeClr val="accent1"/>
          </a:solidFill>
          <a:ln w="57150" cap="flat" cmpd="sng" algn="ctr">
            <a:solidFill>
              <a:srgbClr val="FF0000"/>
            </a:solidFill>
            <a:prstDash val="solid"/>
            <a:round/>
            <a:headEnd type="none" w="med" len="med"/>
            <a:tailEnd type="triangle" w="med" len="med"/>
          </a:ln>
          <a:effectLst/>
        </p:spPr>
      </p:cxnSp>
      <p:cxnSp>
        <p:nvCxnSpPr>
          <p:cNvPr id="88" name="직선 화살표 연결선 100"/>
          <p:cNvCxnSpPr>
            <a:stCxn id="236" idx="1"/>
          </p:cNvCxnSpPr>
          <p:nvPr/>
        </p:nvCxnSpPr>
        <p:spPr bwMode="auto">
          <a:xfrm rot="10800000" flipV="1">
            <a:off x="2657526" y="2013202"/>
            <a:ext cx="1304875" cy="1075596"/>
          </a:xfrm>
          <a:prstGeom prst="straightConnector1">
            <a:avLst/>
          </a:prstGeom>
          <a:solidFill>
            <a:schemeClr val="accent1"/>
          </a:solidFill>
          <a:ln w="57150" cap="flat" cmpd="sng" algn="ctr">
            <a:solidFill>
              <a:srgbClr val="FF0000"/>
            </a:solidFill>
            <a:prstDash val="solid"/>
            <a:round/>
            <a:headEnd type="none" w="med" len="med"/>
            <a:tailEnd type="triangle" w="med" len="med"/>
          </a:ln>
          <a:effectLst/>
        </p:spPr>
      </p:cxnSp>
      <p:cxnSp>
        <p:nvCxnSpPr>
          <p:cNvPr id="89" name="직선 화살표 연결선 103"/>
          <p:cNvCxnSpPr/>
          <p:nvPr/>
        </p:nvCxnSpPr>
        <p:spPr bwMode="auto">
          <a:xfrm rot="16200000" flipV="1">
            <a:off x="4057103" y="4209501"/>
            <a:ext cx="771504" cy="258291"/>
          </a:xfrm>
          <a:prstGeom prst="straightConnector1">
            <a:avLst/>
          </a:prstGeom>
          <a:solidFill>
            <a:schemeClr val="accent1"/>
          </a:solidFill>
          <a:ln w="57150" cap="flat" cmpd="sng" algn="ctr">
            <a:solidFill>
              <a:srgbClr val="FF0000"/>
            </a:solidFill>
            <a:prstDash val="solid"/>
            <a:round/>
            <a:headEnd type="triangle" w="med" len="med"/>
            <a:tailEnd type="triangle" w="med" len="med"/>
          </a:ln>
          <a:effectLst/>
        </p:spPr>
      </p:cxnSp>
      <p:cxnSp>
        <p:nvCxnSpPr>
          <p:cNvPr id="90" name="직선 화살표 연결선 105"/>
          <p:cNvCxnSpPr/>
          <p:nvPr/>
        </p:nvCxnSpPr>
        <p:spPr bwMode="auto">
          <a:xfrm rot="5400000" flipH="1" flipV="1">
            <a:off x="4169693" y="2593127"/>
            <a:ext cx="656456" cy="495672"/>
          </a:xfrm>
          <a:prstGeom prst="straightConnector1">
            <a:avLst/>
          </a:prstGeom>
          <a:solidFill>
            <a:schemeClr val="accent1"/>
          </a:solidFill>
          <a:ln w="57150" cap="flat" cmpd="sng" algn="ctr">
            <a:solidFill>
              <a:srgbClr val="FF0000"/>
            </a:solidFill>
            <a:prstDash val="solid"/>
            <a:round/>
            <a:headEnd type="none" w="med" len="med"/>
            <a:tailEnd type="triangle" w="med" len="med"/>
          </a:ln>
          <a:effectLst/>
        </p:spPr>
      </p:cxnSp>
      <p:cxnSp>
        <p:nvCxnSpPr>
          <p:cNvPr id="91" name="직선 화살표 연결선 107"/>
          <p:cNvCxnSpPr/>
          <p:nvPr/>
        </p:nvCxnSpPr>
        <p:spPr bwMode="auto">
          <a:xfrm>
            <a:off x="5181600" y="2362199"/>
            <a:ext cx="504056" cy="432048"/>
          </a:xfrm>
          <a:prstGeom prst="straightConnector1">
            <a:avLst/>
          </a:prstGeom>
          <a:solidFill>
            <a:schemeClr val="accent1"/>
          </a:solidFill>
          <a:ln w="57150" cap="flat" cmpd="sng" algn="ctr">
            <a:solidFill>
              <a:srgbClr val="FF0000"/>
            </a:solidFill>
            <a:prstDash val="solid"/>
            <a:round/>
            <a:headEnd type="none" w="med" len="med"/>
            <a:tailEnd type="triangle" w="med" len="med"/>
          </a:ln>
          <a:effectLst/>
        </p:spPr>
      </p:cxnSp>
      <p:cxnSp>
        <p:nvCxnSpPr>
          <p:cNvPr id="92" name="직선 화살표 연결선 111"/>
          <p:cNvCxnSpPr/>
          <p:nvPr/>
        </p:nvCxnSpPr>
        <p:spPr bwMode="auto">
          <a:xfrm rot="5400000">
            <a:off x="5465837" y="3736871"/>
            <a:ext cx="504056" cy="72008"/>
          </a:xfrm>
          <a:prstGeom prst="straightConnector1">
            <a:avLst/>
          </a:prstGeom>
          <a:solidFill>
            <a:schemeClr val="accent1"/>
          </a:solidFill>
          <a:ln w="57150" cap="flat" cmpd="sng" algn="ctr">
            <a:solidFill>
              <a:srgbClr val="FF0000"/>
            </a:solidFill>
            <a:prstDash val="solid"/>
            <a:round/>
            <a:headEnd type="none" w="med" len="med"/>
            <a:tailEnd type="triangle" w="med" len="med"/>
          </a:ln>
          <a:effectLst/>
        </p:spPr>
      </p:cxnSp>
      <p:cxnSp>
        <p:nvCxnSpPr>
          <p:cNvPr id="93" name="직선 화살표 연결선 117"/>
          <p:cNvCxnSpPr/>
          <p:nvPr/>
        </p:nvCxnSpPr>
        <p:spPr bwMode="auto">
          <a:xfrm rot="5400000" flipH="1" flipV="1">
            <a:off x="3305597" y="4168919"/>
            <a:ext cx="864096" cy="576064"/>
          </a:xfrm>
          <a:prstGeom prst="straightConnector1">
            <a:avLst/>
          </a:prstGeom>
          <a:solidFill>
            <a:schemeClr val="accent1"/>
          </a:solidFill>
          <a:ln w="57150" cap="flat" cmpd="sng" algn="ctr">
            <a:solidFill>
              <a:srgbClr val="FF0000"/>
            </a:solidFill>
            <a:prstDash val="solid"/>
            <a:round/>
            <a:headEnd type="triangle" w="med" len="med"/>
            <a:tailEnd type="triangle" w="med" len="med"/>
          </a:ln>
          <a:effectLst/>
        </p:spPr>
      </p:cxnSp>
      <p:cxnSp>
        <p:nvCxnSpPr>
          <p:cNvPr id="94" name="직선 화살표 연결선 120"/>
          <p:cNvCxnSpPr/>
          <p:nvPr/>
        </p:nvCxnSpPr>
        <p:spPr bwMode="auto">
          <a:xfrm rot="16200000" flipH="1">
            <a:off x="4587480" y="3002529"/>
            <a:ext cx="1405937" cy="494793"/>
          </a:xfrm>
          <a:prstGeom prst="straightConnector1">
            <a:avLst/>
          </a:prstGeom>
          <a:solidFill>
            <a:schemeClr val="accent1"/>
          </a:solidFill>
          <a:ln w="57150" cap="flat" cmpd="sng" algn="ctr">
            <a:solidFill>
              <a:srgbClr val="FF0000"/>
            </a:solidFill>
            <a:prstDash val="solid"/>
            <a:round/>
            <a:headEnd type="none" w="med" len="med"/>
            <a:tailEnd type="triangle" w="med" len="med"/>
          </a:ln>
          <a:effectLst/>
        </p:spPr>
      </p:cxnSp>
      <p:cxnSp>
        <p:nvCxnSpPr>
          <p:cNvPr id="95" name="직선 화살표 연결선 123"/>
          <p:cNvCxnSpPr/>
          <p:nvPr/>
        </p:nvCxnSpPr>
        <p:spPr bwMode="auto">
          <a:xfrm rot="10800000" flipV="1">
            <a:off x="2801542" y="3505199"/>
            <a:ext cx="1084659" cy="735728"/>
          </a:xfrm>
          <a:prstGeom prst="straightConnector1">
            <a:avLst/>
          </a:prstGeom>
          <a:solidFill>
            <a:schemeClr val="accent1"/>
          </a:solidFill>
          <a:ln w="57150" cap="flat" cmpd="sng" algn="ctr">
            <a:solidFill>
              <a:srgbClr val="FF0000"/>
            </a:solidFill>
            <a:prstDash val="solid"/>
            <a:round/>
            <a:headEnd type="none" w="med" len="med"/>
            <a:tailEnd type="triangle" w="med" len="med"/>
          </a:ln>
          <a:effectLst/>
        </p:spPr>
      </p:cxnSp>
      <p:pic>
        <p:nvPicPr>
          <p:cNvPr id="96" name="Picture 6"/>
          <p:cNvPicPr>
            <a:picLocks noChangeAspect="1" noChangeArrowheads="1"/>
          </p:cNvPicPr>
          <p:nvPr/>
        </p:nvPicPr>
        <p:blipFill>
          <a:blip r:embed="rId4" cstate="print"/>
          <a:srcRect/>
          <a:stretch>
            <a:fillRect/>
          </a:stretch>
        </p:blipFill>
        <p:spPr bwMode="auto">
          <a:xfrm>
            <a:off x="1143000" y="4343399"/>
            <a:ext cx="428318" cy="781050"/>
          </a:xfrm>
          <a:prstGeom prst="rect">
            <a:avLst/>
          </a:prstGeom>
          <a:noFill/>
          <a:ln w="9525">
            <a:noFill/>
            <a:miter lim="800000"/>
            <a:headEnd/>
            <a:tailEnd/>
          </a:ln>
        </p:spPr>
      </p:pic>
      <p:pic>
        <p:nvPicPr>
          <p:cNvPr id="202" name="Picture 27"/>
          <p:cNvPicPr>
            <a:picLocks noChangeAspect="1" noChangeArrowheads="1"/>
          </p:cNvPicPr>
          <p:nvPr/>
        </p:nvPicPr>
        <p:blipFill>
          <a:blip r:embed="rId5" cstate="print"/>
          <a:srcRect t="4359" r="-682" b="3391"/>
          <a:stretch>
            <a:fillRect/>
          </a:stretch>
        </p:blipFill>
        <p:spPr bwMode="auto">
          <a:xfrm>
            <a:off x="5562600" y="2819399"/>
            <a:ext cx="358621" cy="615031"/>
          </a:xfrm>
          <a:prstGeom prst="rect">
            <a:avLst/>
          </a:prstGeom>
          <a:noFill/>
          <a:ln w="9525">
            <a:noFill/>
            <a:miter lim="800000"/>
            <a:headEnd/>
            <a:tailEnd/>
          </a:ln>
          <a:effectLst>
            <a:outerShdw dist="107763" dir="2700000" algn="ctr" rotWithShape="0">
              <a:schemeClr val="bg2"/>
            </a:outerShdw>
          </a:effectLst>
        </p:spPr>
      </p:pic>
      <p:pic>
        <p:nvPicPr>
          <p:cNvPr id="203" name="Picture 39" descr="weekly_digital_timer_IP20"/>
          <p:cNvPicPr>
            <a:picLocks noChangeAspect="1" noChangeArrowheads="1"/>
          </p:cNvPicPr>
          <p:nvPr/>
        </p:nvPicPr>
        <p:blipFill>
          <a:blip r:embed="rId6" cstate="print"/>
          <a:srcRect/>
          <a:stretch>
            <a:fillRect/>
          </a:stretch>
        </p:blipFill>
        <p:spPr bwMode="auto">
          <a:xfrm>
            <a:off x="4800600" y="1904999"/>
            <a:ext cx="389643" cy="676534"/>
          </a:xfrm>
          <a:prstGeom prst="rect">
            <a:avLst/>
          </a:prstGeom>
          <a:noFill/>
        </p:spPr>
      </p:pic>
      <p:pic>
        <p:nvPicPr>
          <p:cNvPr id="204" name="Picture 65"/>
          <p:cNvPicPr>
            <a:picLocks noChangeAspect="1" noChangeArrowheads="1"/>
          </p:cNvPicPr>
          <p:nvPr/>
        </p:nvPicPr>
        <p:blipFill>
          <a:blip r:embed="rId7" cstate="print">
            <a:clrChange>
              <a:clrFrom>
                <a:srgbClr val="0068E8"/>
              </a:clrFrom>
              <a:clrTo>
                <a:srgbClr val="0068E8">
                  <a:alpha val="0"/>
                </a:srgbClr>
              </a:clrTo>
            </a:clrChange>
          </a:blip>
          <a:srcRect/>
          <a:stretch>
            <a:fillRect/>
          </a:stretch>
        </p:blipFill>
        <p:spPr bwMode="auto">
          <a:xfrm>
            <a:off x="4876800" y="3124199"/>
            <a:ext cx="265349" cy="492194"/>
          </a:xfrm>
          <a:prstGeom prst="rect">
            <a:avLst/>
          </a:prstGeom>
          <a:noFill/>
          <a:ln w="9525">
            <a:noFill/>
            <a:miter lim="800000"/>
            <a:headEnd/>
            <a:tailEnd/>
          </a:ln>
        </p:spPr>
      </p:pic>
      <p:pic>
        <p:nvPicPr>
          <p:cNvPr id="205" name="Picture 56" descr="gvp4000i_2"/>
          <p:cNvPicPr>
            <a:picLocks noChangeAspect="1" noChangeArrowheads="1"/>
          </p:cNvPicPr>
          <p:nvPr/>
        </p:nvPicPr>
        <p:blipFill>
          <a:blip r:embed="rId8" cstate="print"/>
          <a:srcRect/>
          <a:stretch>
            <a:fillRect/>
          </a:stretch>
        </p:blipFill>
        <p:spPr bwMode="auto">
          <a:xfrm flipH="1">
            <a:off x="3124200" y="4038599"/>
            <a:ext cx="520792" cy="492024"/>
          </a:xfrm>
          <a:prstGeom prst="rect">
            <a:avLst/>
          </a:prstGeom>
          <a:noFill/>
          <a:ln w="9525">
            <a:noFill/>
            <a:miter lim="800000"/>
            <a:headEnd/>
            <a:tailEnd/>
          </a:ln>
        </p:spPr>
      </p:pic>
      <p:pic>
        <p:nvPicPr>
          <p:cNvPr id="206" name="Picture 24" descr="douche"/>
          <p:cNvPicPr>
            <a:picLocks noChangeAspect="1" noChangeArrowheads="1"/>
          </p:cNvPicPr>
          <p:nvPr/>
        </p:nvPicPr>
        <p:blipFill>
          <a:blip r:embed="rId9" cstate="print"/>
          <a:srcRect/>
          <a:stretch>
            <a:fillRect/>
          </a:stretch>
        </p:blipFill>
        <p:spPr bwMode="auto">
          <a:xfrm>
            <a:off x="2133600" y="4114799"/>
            <a:ext cx="694121" cy="553527"/>
          </a:xfrm>
          <a:prstGeom prst="rect">
            <a:avLst/>
          </a:prstGeom>
          <a:noFill/>
        </p:spPr>
      </p:pic>
      <p:pic>
        <p:nvPicPr>
          <p:cNvPr id="207" name="Picture 8" descr="helice-pour-bateaux-3-pales-49131"/>
          <p:cNvPicPr>
            <a:picLocks noChangeAspect="1" noChangeArrowheads="1"/>
          </p:cNvPicPr>
          <p:nvPr/>
        </p:nvPicPr>
        <p:blipFill>
          <a:blip r:embed="rId10" cstate="print">
            <a:clrChange>
              <a:clrFrom>
                <a:srgbClr val="FFFFFF"/>
              </a:clrFrom>
              <a:clrTo>
                <a:srgbClr val="FFFFFF">
                  <a:alpha val="0"/>
                </a:srgbClr>
              </a:clrTo>
            </a:clrChange>
            <a:lum bright="-20000"/>
            <a:grayscl/>
          </a:blip>
          <a:srcRect/>
          <a:stretch>
            <a:fillRect/>
          </a:stretch>
        </p:blipFill>
        <p:spPr bwMode="auto">
          <a:xfrm>
            <a:off x="2209800" y="2819399"/>
            <a:ext cx="705074" cy="615031"/>
          </a:xfrm>
          <a:prstGeom prst="rect">
            <a:avLst/>
          </a:prstGeom>
          <a:noFill/>
          <a:ln w="9525">
            <a:noFill/>
            <a:miter lim="800000"/>
            <a:headEnd/>
            <a:tailEnd/>
          </a:ln>
        </p:spPr>
      </p:pic>
      <p:pic>
        <p:nvPicPr>
          <p:cNvPr id="208" name="Picture 25" descr="radiateur"/>
          <p:cNvPicPr>
            <a:picLocks noChangeAspect="1" noChangeArrowheads="1"/>
          </p:cNvPicPr>
          <p:nvPr/>
        </p:nvPicPr>
        <p:blipFill>
          <a:blip r:embed="rId11" cstate="print">
            <a:clrChange>
              <a:clrFrom>
                <a:srgbClr val="FFFFFF"/>
              </a:clrFrom>
              <a:clrTo>
                <a:srgbClr val="FFFFFF">
                  <a:alpha val="0"/>
                </a:srgbClr>
              </a:clrTo>
            </a:clrChange>
          </a:blip>
          <a:srcRect/>
          <a:stretch>
            <a:fillRect/>
          </a:stretch>
        </p:blipFill>
        <p:spPr bwMode="auto">
          <a:xfrm>
            <a:off x="2819400" y="1904999"/>
            <a:ext cx="636523" cy="789566"/>
          </a:xfrm>
          <a:prstGeom prst="rect">
            <a:avLst/>
          </a:prstGeom>
          <a:noFill/>
        </p:spPr>
      </p:pic>
      <p:pic>
        <p:nvPicPr>
          <p:cNvPr id="233" name="Picture 3" descr="hd tv"/>
          <p:cNvPicPr>
            <a:picLocks noChangeAspect="1" noChangeArrowheads="1"/>
          </p:cNvPicPr>
          <p:nvPr/>
        </p:nvPicPr>
        <p:blipFill>
          <a:blip r:embed="rId12" cstate="print"/>
          <a:srcRect/>
          <a:stretch>
            <a:fillRect/>
          </a:stretch>
        </p:blipFill>
        <p:spPr bwMode="auto">
          <a:xfrm>
            <a:off x="2971800" y="4876799"/>
            <a:ext cx="810120" cy="554502"/>
          </a:xfrm>
          <a:prstGeom prst="rect">
            <a:avLst/>
          </a:prstGeom>
          <a:noFill/>
          <a:ln w="9525">
            <a:noFill/>
            <a:miter lim="800000"/>
            <a:headEnd/>
            <a:tailEnd/>
          </a:ln>
        </p:spPr>
      </p:pic>
      <p:pic>
        <p:nvPicPr>
          <p:cNvPr id="234" name="Picture 12" descr="audio"/>
          <p:cNvPicPr>
            <a:picLocks noChangeAspect="1" noChangeArrowheads="1"/>
          </p:cNvPicPr>
          <p:nvPr/>
        </p:nvPicPr>
        <p:blipFill>
          <a:blip r:embed="rId13" cstate="print"/>
          <a:srcRect/>
          <a:stretch>
            <a:fillRect/>
          </a:stretch>
        </p:blipFill>
        <p:spPr bwMode="auto">
          <a:xfrm>
            <a:off x="4343400" y="4800599"/>
            <a:ext cx="810120" cy="813280"/>
          </a:xfrm>
          <a:prstGeom prst="rect">
            <a:avLst/>
          </a:prstGeom>
          <a:noFill/>
          <a:ln w="9525">
            <a:noFill/>
            <a:miter lim="800000"/>
            <a:headEnd/>
            <a:tailEnd/>
          </a:ln>
        </p:spPr>
      </p:pic>
      <p:graphicFrame>
        <p:nvGraphicFramePr>
          <p:cNvPr id="235" name="Object 2"/>
          <p:cNvGraphicFramePr>
            <a:graphicFrameLocks noChangeAspect="1"/>
          </p:cNvGraphicFramePr>
          <p:nvPr/>
        </p:nvGraphicFramePr>
        <p:xfrm>
          <a:off x="5257800" y="4038599"/>
          <a:ext cx="578657" cy="615030"/>
        </p:xfrm>
        <a:graphic>
          <a:graphicData uri="http://schemas.openxmlformats.org/presentationml/2006/ole">
            <p:oleObj spid="_x0000_s373766" name="Photo Editor Photo" r:id="rId14" imgW="2381582" imgH="2381582" progId="">
              <p:embed/>
            </p:oleObj>
          </a:graphicData>
        </a:graphic>
      </p:graphicFrame>
      <p:pic>
        <p:nvPicPr>
          <p:cNvPr id="236" name="Picture 7" descr="744px-ThermometerSymbol"/>
          <p:cNvPicPr>
            <a:picLocks noChangeAspect="1" noChangeArrowheads="1"/>
          </p:cNvPicPr>
          <p:nvPr/>
        </p:nvPicPr>
        <p:blipFill>
          <a:blip r:embed="rId15" cstate="print"/>
          <a:srcRect l="43907" t="21152" r="48991" b="24046"/>
          <a:stretch>
            <a:fillRect/>
          </a:stretch>
        </p:blipFill>
        <p:spPr bwMode="auto">
          <a:xfrm>
            <a:off x="3962400" y="1828799"/>
            <a:ext cx="150534" cy="368805"/>
          </a:xfrm>
          <a:prstGeom prst="rect">
            <a:avLst/>
          </a:prstGeom>
          <a:noFill/>
        </p:spPr>
      </p:pic>
      <p:sp>
        <p:nvSpPr>
          <p:cNvPr id="239" name="Oval 238"/>
          <p:cNvSpPr/>
          <p:nvPr/>
        </p:nvSpPr>
        <p:spPr>
          <a:xfrm>
            <a:off x="457200" y="3200399"/>
            <a:ext cx="3646516" cy="2286000"/>
          </a:xfrm>
          <a:prstGeom prst="ellipse">
            <a:avLst/>
          </a:prstGeom>
          <a:noFill/>
          <a:ln>
            <a:solidFill>
              <a:srgbClr val="D46C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4" name="직선 화살표 연결선 103"/>
          <p:cNvCxnSpPr>
            <a:stCxn id="54" idx="3"/>
          </p:cNvCxnSpPr>
          <p:nvPr/>
        </p:nvCxnSpPr>
        <p:spPr bwMode="auto">
          <a:xfrm flipV="1">
            <a:off x="4419600" y="3352800"/>
            <a:ext cx="457199" cy="238124"/>
          </a:xfrm>
          <a:prstGeom prst="straightConnector1">
            <a:avLst/>
          </a:prstGeom>
          <a:solidFill>
            <a:schemeClr val="accent1"/>
          </a:solidFill>
          <a:ln w="57150" cap="flat" cmpd="sng" algn="ctr">
            <a:solidFill>
              <a:srgbClr val="FF0000"/>
            </a:solidFill>
            <a:prstDash val="solid"/>
            <a:round/>
            <a:headEnd type="triangle" w="med" len="med"/>
            <a:tailEnd type="triangle" w="med" len="med"/>
          </a:ln>
          <a:effectLst/>
        </p:spPr>
      </p:cxnSp>
      <p:cxnSp>
        <p:nvCxnSpPr>
          <p:cNvPr id="248" name="직선 화살표 연결선 103"/>
          <p:cNvCxnSpPr>
            <a:endCxn id="54" idx="1"/>
          </p:cNvCxnSpPr>
          <p:nvPr/>
        </p:nvCxnSpPr>
        <p:spPr bwMode="auto">
          <a:xfrm rot="5400000" flipH="1" flipV="1">
            <a:off x="3548063" y="3624262"/>
            <a:ext cx="447675" cy="381000"/>
          </a:xfrm>
          <a:prstGeom prst="straightConnector1">
            <a:avLst/>
          </a:prstGeom>
          <a:solidFill>
            <a:schemeClr val="accent1"/>
          </a:solidFill>
          <a:ln w="57150" cap="flat" cmpd="sng" algn="ctr">
            <a:solidFill>
              <a:srgbClr val="FF0000"/>
            </a:solidFill>
            <a:prstDash val="solid"/>
            <a:round/>
            <a:headEnd type="triangle" w="med" len="med"/>
            <a:tailEnd type="triangle" w="med" len="med"/>
          </a:ln>
          <a:effectLst/>
        </p:spPr>
      </p:cxnSp>
      <p:cxnSp>
        <p:nvCxnSpPr>
          <p:cNvPr id="46" name="Straight Arrow Connector 45"/>
          <p:cNvCxnSpPr/>
          <p:nvPr/>
        </p:nvCxnSpPr>
        <p:spPr>
          <a:xfrm>
            <a:off x="7924800" y="3124200"/>
            <a:ext cx="990600" cy="1588"/>
          </a:xfrm>
          <a:prstGeom prst="straightConnector1">
            <a:avLst/>
          </a:prstGeom>
          <a:ln w="57150">
            <a:solidFill>
              <a:srgbClr val="00B050"/>
            </a:solidFill>
            <a:prstDash val="sysDot"/>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a:off x="4495800" y="3733799"/>
            <a:ext cx="1828800" cy="611188"/>
          </a:xfrm>
          <a:prstGeom prst="straightConnector1">
            <a:avLst/>
          </a:prstGeom>
          <a:ln w="57150">
            <a:solidFill>
              <a:srgbClr val="00B050"/>
            </a:solidFill>
            <a:prstDash val="sysDot"/>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flipV="1">
            <a:off x="3886200" y="4497387"/>
            <a:ext cx="2438400" cy="531812"/>
          </a:xfrm>
          <a:prstGeom prst="straightConnector1">
            <a:avLst/>
          </a:prstGeom>
          <a:ln w="57150">
            <a:solidFill>
              <a:srgbClr val="00B050"/>
            </a:solidFill>
            <a:prstDash val="sysDot"/>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7010400" y="3276600"/>
            <a:ext cx="1981200" cy="861774"/>
          </a:xfrm>
          <a:prstGeom prst="rect">
            <a:avLst/>
          </a:prstGeom>
          <a:noFill/>
        </p:spPr>
        <p:txBody>
          <a:bodyPr wrap="square" rtlCol="0">
            <a:spAutoFit/>
          </a:bodyPr>
          <a:lstStyle/>
          <a:p>
            <a:pPr algn="r">
              <a:lnSpc>
                <a:spcPts val="1500"/>
              </a:lnSpc>
            </a:pPr>
            <a:r>
              <a:rPr lang="en-US" b="1" smtClean="0">
                <a:solidFill>
                  <a:srgbClr val="00B050"/>
                </a:solidFill>
              </a:rPr>
              <a:t>Comm. between a device in a personal space and PSC manager</a:t>
            </a:r>
            <a:endParaRPr lang="en-US" b="1">
              <a:solidFill>
                <a:srgbClr val="00B050"/>
              </a:solidFill>
            </a:endParaRPr>
          </a:p>
        </p:txBody>
      </p:sp>
      <p:cxnSp>
        <p:nvCxnSpPr>
          <p:cNvPr id="62" name="Straight Arrow Connector 61"/>
          <p:cNvCxnSpPr/>
          <p:nvPr/>
        </p:nvCxnSpPr>
        <p:spPr>
          <a:xfrm>
            <a:off x="7848600" y="1981200"/>
            <a:ext cx="990600" cy="1588"/>
          </a:xfrm>
          <a:prstGeom prst="straightConnector1">
            <a:avLst/>
          </a:prstGeom>
          <a:ln w="76200">
            <a:solidFill>
              <a:srgbClr val="7030A0"/>
            </a:solidFill>
            <a:prstDash val="sysDot"/>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63" name="TextBox 62"/>
          <p:cNvSpPr txBox="1"/>
          <p:nvPr/>
        </p:nvSpPr>
        <p:spPr>
          <a:xfrm>
            <a:off x="6934200" y="2133600"/>
            <a:ext cx="1981200" cy="682238"/>
          </a:xfrm>
          <a:prstGeom prst="rect">
            <a:avLst/>
          </a:prstGeom>
          <a:noFill/>
        </p:spPr>
        <p:txBody>
          <a:bodyPr wrap="square" rtlCol="0">
            <a:spAutoFit/>
          </a:bodyPr>
          <a:lstStyle/>
          <a:p>
            <a:pPr algn="r">
              <a:lnSpc>
                <a:spcPts val="1500"/>
              </a:lnSpc>
            </a:pPr>
            <a:r>
              <a:rPr lang="en-US" b="1" smtClean="0">
                <a:solidFill>
                  <a:srgbClr val="7030A0"/>
                </a:solidFill>
              </a:rPr>
              <a:t>Sync broadcast to all devices in a public space</a:t>
            </a:r>
            <a:endParaRPr lang="en-US" b="1">
              <a:solidFill>
                <a:srgbClr val="7030A0"/>
              </a:solidFill>
            </a:endParaRPr>
          </a:p>
        </p:txBody>
      </p:sp>
      <p:cxnSp>
        <p:nvCxnSpPr>
          <p:cNvPr id="64" name="Straight Arrow Connector 63"/>
          <p:cNvCxnSpPr/>
          <p:nvPr/>
        </p:nvCxnSpPr>
        <p:spPr>
          <a:xfrm>
            <a:off x="5029200" y="4419600"/>
            <a:ext cx="1295400" cy="1588"/>
          </a:xfrm>
          <a:prstGeom prst="straightConnector1">
            <a:avLst/>
          </a:prstGeom>
          <a:ln w="76200">
            <a:solidFill>
              <a:srgbClr val="7030A0"/>
            </a:solidFill>
            <a:prstDash val="sysDot"/>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rot="16200000" flipV="1">
            <a:off x="6210300" y="4914900"/>
            <a:ext cx="609600" cy="76200"/>
          </a:xfrm>
          <a:prstGeom prst="straightConnector1">
            <a:avLst/>
          </a:prstGeom>
          <a:ln w="76200">
            <a:solidFill>
              <a:srgbClr val="7030A0"/>
            </a:solidFill>
            <a:prstDash val="sysDot"/>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p:nvPr/>
        </p:nvCxnSpPr>
        <p:spPr>
          <a:xfrm rot="5400000">
            <a:off x="6019800" y="3657600"/>
            <a:ext cx="762000" cy="1588"/>
          </a:xfrm>
          <a:prstGeom prst="straightConnector1">
            <a:avLst/>
          </a:prstGeom>
          <a:ln w="76200">
            <a:solidFill>
              <a:srgbClr val="7030A0"/>
            </a:solidFill>
            <a:prstDash val="sysDot"/>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rot="16200000" flipH="1">
            <a:off x="4914106" y="2782094"/>
            <a:ext cx="1754188" cy="1219200"/>
          </a:xfrm>
          <a:prstGeom prst="straightConnector1">
            <a:avLst/>
          </a:prstGeom>
          <a:ln w="57150">
            <a:solidFill>
              <a:srgbClr val="00B050"/>
            </a:solidFill>
            <a:prstDash val="sysDot"/>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036638"/>
          </a:xfrm>
        </p:spPr>
        <p:txBody>
          <a:bodyPr>
            <a:normAutofit/>
          </a:bodyPr>
          <a:lstStyle/>
          <a:p>
            <a:pPr>
              <a:lnSpc>
                <a:spcPts val="3000"/>
              </a:lnSpc>
            </a:pPr>
            <a:r>
              <a:rPr lang="en-US" altLang="ko-KR" sz="3200" b="1" i="1" smtClean="0">
                <a:solidFill>
                  <a:srgbClr val="FF0000"/>
                </a:solidFill>
              </a:rPr>
              <a:t>COMMUNICATIONS FOR PERSONAL SPACE (5)</a:t>
            </a:r>
            <a:endParaRPr lang="en-US" sz="2000">
              <a:cs typeface="Times New Roman" pitchFamily="18" charset="0"/>
            </a:endParaRPr>
          </a:p>
        </p:txBody>
      </p:sp>
      <p:sp>
        <p:nvSpPr>
          <p:cNvPr id="9" name="TextBox 8"/>
          <p:cNvSpPr txBox="1"/>
          <p:nvPr/>
        </p:nvSpPr>
        <p:spPr>
          <a:xfrm>
            <a:off x="4267200" y="6400800"/>
            <a:ext cx="838200" cy="307777"/>
          </a:xfrm>
          <a:prstGeom prst="rect">
            <a:avLst/>
          </a:prstGeom>
          <a:noFill/>
        </p:spPr>
        <p:txBody>
          <a:bodyPr wrap="square" rtlCol="0">
            <a:spAutoFit/>
          </a:bodyPr>
          <a:lstStyle/>
          <a:p>
            <a:r>
              <a:rPr lang="en-US" sz="1400" dirty="0" smtClean="0">
                <a:latin typeface="Times New Roman" pitchFamily="18" charset="0"/>
                <a:cs typeface="Times New Roman" pitchFamily="18" charset="0"/>
              </a:rPr>
              <a:t>Slide 46</a:t>
            </a:r>
            <a:endParaRPr lang="en-US" sz="1400" dirty="0">
              <a:latin typeface="Times New Roman" pitchFamily="18" charset="0"/>
              <a:cs typeface="Times New Roman" pitchFamily="18" charset="0"/>
            </a:endParaRPr>
          </a:p>
        </p:txBody>
      </p:sp>
      <p:sp>
        <p:nvSpPr>
          <p:cNvPr id="8" name="타원 38"/>
          <p:cNvSpPr/>
          <p:nvPr/>
        </p:nvSpPr>
        <p:spPr bwMode="auto">
          <a:xfrm>
            <a:off x="4572000" y="1676400"/>
            <a:ext cx="4191000" cy="4415517"/>
          </a:xfrm>
          <a:prstGeom prst="ellipse">
            <a:avLst/>
          </a:prstGeom>
          <a:solidFill>
            <a:schemeClr val="accent1">
              <a:lumMod val="20000"/>
              <a:lumOff val="8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itchFamily="18" charset="0"/>
            </a:endParaRPr>
          </a:p>
        </p:txBody>
      </p:sp>
      <p:sp>
        <p:nvSpPr>
          <p:cNvPr id="16" name="Oval 15"/>
          <p:cNvSpPr/>
          <p:nvPr/>
        </p:nvSpPr>
        <p:spPr>
          <a:xfrm>
            <a:off x="4648200" y="2971800"/>
            <a:ext cx="2133600" cy="2286000"/>
          </a:xfrm>
          <a:prstGeom prst="ellipse">
            <a:avLst/>
          </a:prstGeom>
          <a:noFill/>
          <a:ln>
            <a:solidFill>
              <a:srgbClr val="D46C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5334000" y="1828800"/>
            <a:ext cx="2185378" cy="3657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5579207" y="3352800"/>
            <a:ext cx="2955192" cy="2438400"/>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467600" y="2514600"/>
            <a:ext cx="956479" cy="489878"/>
          </a:xfrm>
          <a:prstGeom prst="rect">
            <a:avLst/>
          </a:prstGeom>
          <a:noFill/>
        </p:spPr>
        <p:txBody>
          <a:bodyPr wrap="square" rtlCol="0">
            <a:spAutoFit/>
          </a:bodyPr>
          <a:lstStyle/>
          <a:p>
            <a:pPr algn="ctr">
              <a:lnSpc>
                <a:spcPts val="1500"/>
              </a:lnSpc>
            </a:pPr>
            <a:r>
              <a:rPr lang="en-US" b="1" smtClean="0"/>
              <a:t>Public space 2</a:t>
            </a:r>
            <a:endParaRPr lang="en-US" b="1"/>
          </a:p>
        </p:txBody>
      </p:sp>
      <p:sp>
        <p:nvSpPr>
          <p:cNvPr id="32" name="TextBox 31"/>
          <p:cNvSpPr txBox="1"/>
          <p:nvPr/>
        </p:nvSpPr>
        <p:spPr>
          <a:xfrm>
            <a:off x="4648200" y="4419600"/>
            <a:ext cx="1263836" cy="489878"/>
          </a:xfrm>
          <a:prstGeom prst="rect">
            <a:avLst/>
          </a:prstGeom>
          <a:noFill/>
        </p:spPr>
        <p:txBody>
          <a:bodyPr wrap="square" rtlCol="0">
            <a:spAutoFit/>
          </a:bodyPr>
          <a:lstStyle/>
          <a:p>
            <a:pPr algn="ctr">
              <a:lnSpc>
                <a:spcPts val="1500"/>
              </a:lnSpc>
            </a:pPr>
            <a:r>
              <a:rPr lang="en-US" b="1" dirty="0" smtClean="0">
                <a:solidFill>
                  <a:schemeClr val="accent6">
                    <a:lumMod val="75000"/>
                  </a:schemeClr>
                </a:solidFill>
              </a:rPr>
              <a:t>Personal space B’</a:t>
            </a:r>
            <a:endParaRPr lang="en-US" b="1" dirty="0">
              <a:solidFill>
                <a:schemeClr val="accent6">
                  <a:lumMod val="75000"/>
                </a:schemeClr>
              </a:solidFill>
            </a:endParaRPr>
          </a:p>
        </p:txBody>
      </p:sp>
      <p:sp>
        <p:nvSpPr>
          <p:cNvPr id="36" name="TextBox 35"/>
          <p:cNvSpPr txBox="1"/>
          <p:nvPr/>
        </p:nvSpPr>
        <p:spPr>
          <a:xfrm>
            <a:off x="7234113" y="4953000"/>
            <a:ext cx="1263836" cy="489878"/>
          </a:xfrm>
          <a:prstGeom prst="rect">
            <a:avLst/>
          </a:prstGeom>
          <a:noFill/>
        </p:spPr>
        <p:txBody>
          <a:bodyPr wrap="square" rtlCol="0">
            <a:spAutoFit/>
          </a:bodyPr>
          <a:lstStyle/>
          <a:p>
            <a:pPr algn="ctr">
              <a:lnSpc>
                <a:spcPts val="1500"/>
              </a:lnSpc>
            </a:pPr>
            <a:r>
              <a:rPr lang="en-US" b="1" smtClean="0">
                <a:solidFill>
                  <a:srgbClr val="0070C0"/>
                </a:solidFill>
              </a:rPr>
              <a:t>Personal space C’</a:t>
            </a:r>
            <a:endParaRPr lang="en-US" b="1">
              <a:solidFill>
                <a:srgbClr val="0070C0"/>
              </a:solidFill>
            </a:endParaRPr>
          </a:p>
        </p:txBody>
      </p:sp>
      <p:sp>
        <p:nvSpPr>
          <p:cNvPr id="37" name="TextBox 36"/>
          <p:cNvSpPr txBox="1"/>
          <p:nvPr/>
        </p:nvSpPr>
        <p:spPr>
          <a:xfrm>
            <a:off x="5791200" y="2057400"/>
            <a:ext cx="1263836" cy="489878"/>
          </a:xfrm>
          <a:prstGeom prst="rect">
            <a:avLst/>
          </a:prstGeom>
          <a:noFill/>
        </p:spPr>
        <p:txBody>
          <a:bodyPr wrap="square" rtlCol="0">
            <a:spAutoFit/>
          </a:bodyPr>
          <a:lstStyle/>
          <a:p>
            <a:pPr algn="ctr">
              <a:lnSpc>
                <a:spcPts val="1500"/>
              </a:lnSpc>
            </a:pPr>
            <a:r>
              <a:rPr lang="en-US" b="1" smtClean="0">
                <a:solidFill>
                  <a:srgbClr val="FF0000"/>
                </a:solidFill>
              </a:rPr>
              <a:t>Personal space A’</a:t>
            </a:r>
            <a:endParaRPr lang="en-US" b="1">
              <a:solidFill>
                <a:srgbClr val="FF0000"/>
              </a:solidFill>
            </a:endParaRPr>
          </a:p>
        </p:txBody>
      </p:sp>
      <p:sp>
        <p:nvSpPr>
          <p:cNvPr id="39" name="TextBox 38"/>
          <p:cNvSpPr txBox="1"/>
          <p:nvPr/>
        </p:nvSpPr>
        <p:spPr>
          <a:xfrm>
            <a:off x="6934200" y="3429000"/>
            <a:ext cx="1143000" cy="489878"/>
          </a:xfrm>
          <a:prstGeom prst="rect">
            <a:avLst/>
          </a:prstGeom>
          <a:noFill/>
        </p:spPr>
        <p:txBody>
          <a:bodyPr wrap="square" rtlCol="0">
            <a:spAutoFit/>
          </a:bodyPr>
          <a:lstStyle/>
          <a:p>
            <a:pPr algn="ctr">
              <a:lnSpc>
                <a:spcPts val="1500"/>
              </a:lnSpc>
            </a:pPr>
            <a:r>
              <a:rPr lang="en-US" i="1" smtClean="0"/>
              <a:t>PSC manager</a:t>
            </a:r>
            <a:endParaRPr lang="en-US" i="1"/>
          </a:p>
        </p:txBody>
      </p:sp>
      <p:sp>
        <p:nvSpPr>
          <p:cNvPr id="40" name="타원 38"/>
          <p:cNvSpPr/>
          <p:nvPr/>
        </p:nvSpPr>
        <p:spPr bwMode="auto">
          <a:xfrm>
            <a:off x="228600" y="1905000"/>
            <a:ext cx="4191000" cy="4415517"/>
          </a:xfrm>
          <a:prstGeom prst="ellipse">
            <a:avLst/>
          </a:prstGeom>
          <a:solidFill>
            <a:schemeClr val="accent2">
              <a:lumMod val="20000"/>
              <a:lumOff val="8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itchFamily="18" charset="0"/>
            </a:endParaRPr>
          </a:p>
        </p:txBody>
      </p:sp>
      <p:sp>
        <p:nvSpPr>
          <p:cNvPr id="41" name="Oval 40"/>
          <p:cNvSpPr/>
          <p:nvPr/>
        </p:nvSpPr>
        <p:spPr>
          <a:xfrm>
            <a:off x="304800" y="3200400"/>
            <a:ext cx="2133600" cy="2286000"/>
          </a:xfrm>
          <a:prstGeom prst="ellipse">
            <a:avLst/>
          </a:prstGeom>
          <a:noFill/>
          <a:ln>
            <a:solidFill>
              <a:srgbClr val="D46C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1015022" y="1981200"/>
            <a:ext cx="2185378" cy="3657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1235807" y="3581400"/>
            <a:ext cx="2955192" cy="2438400"/>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p:cNvSpPr txBox="1"/>
          <p:nvPr/>
        </p:nvSpPr>
        <p:spPr>
          <a:xfrm>
            <a:off x="3124200" y="2743200"/>
            <a:ext cx="956479" cy="489878"/>
          </a:xfrm>
          <a:prstGeom prst="rect">
            <a:avLst/>
          </a:prstGeom>
          <a:noFill/>
        </p:spPr>
        <p:txBody>
          <a:bodyPr wrap="square" rtlCol="0">
            <a:spAutoFit/>
          </a:bodyPr>
          <a:lstStyle/>
          <a:p>
            <a:pPr algn="ctr">
              <a:lnSpc>
                <a:spcPts val="1500"/>
              </a:lnSpc>
            </a:pPr>
            <a:r>
              <a:rPr lang="en-US" b="1" smtClean="0"/>
              <a:t>Public space 1</a:t>
            </a:r>
            <a:endParaRPr lang="en-US" b="1"/>
          </a:p>
        </p:txBody>
      </p:sp>
      <p:sp>
        <p:nvSpPr>
          <p:cNvPr id="45" name="TextBox 44"/>
          <p:cNvSpPr txBox="1"/>
          <p:nvPr/>
        </p:nvSpPr>
        <p:spPr>
          <a:xfrm>
            <a:off x="304800" y="3581400"/>
            <a:ext cx="1263836" cy="489878"/>
          </a:xfrm>
          <a:prstGeom prst="rect">
            <a:avLst/>
          </a:prstGeom>
          <a:noFill/>
        </p:spPr>
        <p:txBody>
          <a:bodyPr wrap="square" rtlCol="0">
            <a:spAutoFit/>
          </a:bodyPr>
          <a:lstStyle/>
          <a:p>
            <a:pPr algn="ctr">
              <a:lnSpc>
                <a:spcPts val="1500"/>
              </a:lnSpc>
            </a:pPr>
            <a:r>
              <a:rPr lang="en-US" b="1" smtClean="0">
                <a:solidFill>
                  <a:schemeClr val="accent6">
                    <a:lumMod val="75000"/>
                  </a:schemeClr>
                </a:solidFill>
              </a:rPr>
              <a:t>Personal space B</a:t>
            </a:r>
            <a:endParaRPr lang="en-US" b="1">
              <a:solidFill>
                <a:schemeClr val="accent6">
                  <a:lumMod val="75000"/>
                </a:schemeClr>
              </a:solidFill>
            </a:endParaRPr>
          </a:p>
        </p:txBody>
      </p:sp>
      <p:sp>
        <p:nvSpPr>
          <p:cNvPr id="47" name="TextBox 46"/>
          <p:cNvSpPr txBox="1"/>
          <p:nvPr/>
        </p:nvSpPr>
        <p:spPr>
          <a:xfrm>
            <a:off x="2438400" y="5410200"/>
            <a:ext cx="1263836" cy="489878"/>
          </a:xfrm>
          <a:prstGeom prst="rect">
            <a:avLst/>
          </a:prstGeom>
          <a:noFill/>
        </p:spPr>
        <p:txBody>
          <a:bodyPr wrap="square" rtlCol="0">
            <a:spAutoFit/>
          </a:bodyPr>
          <a:lstStyle/>
          <a:p>
            <a:pPr algn="ctr">
              <a:lnSpc>
                <a:spcPts val="1500"/>
              </a:lnSpc>
            </a:pPr>
            <a:r>
              <a:rPr lang="en-US" b="1" smtClean="0">
                <a:solidFill>
                  <a:srgbClr val="0070C0"/>
                </a:solidFill>
              </a:rPr>
              <a:t>Personal space C</a:t>
            </a:r>
            <a:endParaRPr lang="en-US" b="1">
              <a:solidFill>
                <a:srgbClr val="0070C0"/>
              </a:solidFill>
            </a:endParaRPr>
          </a:p>
        </p:txBody>
      </p:sp>
      <p:sp>
        <p:nvSpPr>
          <p:cNvPr id="48" name="TextBox 47"/>
          <p:cNvSpPr txBox="1"/>
          <p:nvPr/>
        </p:nvSpPr>
        <p:spPr>
          <a:xfrm>
            <a:off x="1447800" y="2286000"/>
            <a:ext cx="1263836" cy="489878"/>
          </a:xfrm>
          <a:prstGeom prst="rect">
            <a:avLst/>
          </a:prstGeom>
          <a:noFill/>
        </p:spPr>
        <p:txBody>
          <a:bodyPr wrap="square" rtlCol="0">
            <a:spAutoFit/>
          </a:bodyPr>
          <a:lstStyle/>
          <a:p>
            <a:pPr algn="ctr">
              <a:lnSpc>
                <a:spcPts val="1500"/>
              </a:lnSpc>
            </a:pPr>
            <a:r>
              <a:rPr lang="en-US" b="1" smtClean="0">
                <a:solidFill>
                  <a:srgbClr val="FF0000"/>
                </a:solidFill>
              </a:rPr>
              <a:t>Personal space A</a:t>
            </a:r>
            <a:endParaRPr lang="en-US" b="1">
              <a:solidFill>
                <a:srgbClr val="FF0000"/>
              </a:solidFill>
            </a:endParaRPr>
          </a:p>
        </p:txBody>
      </p:sp>
      <p:sp>
        <p:nvSpPr>
          <p:cNvPr id="49" name="TextBox 48"/>
          <p:cNvSpPr txBox="1"/>
          <p:nvPr/>
        </p:nvSpPr>
        <p:spPr>
          <a:xfrm>
            <a:off x="2286000" y="4419600"/>
            <a:ext cx="1143000" cy="489878"/>
          </a:xfrm>
          <a:prstGeom prst="rect">
            <a:avLst/>
          </a:prstGeom>
          <a:noFill/>
        </p:spPr>
        <p:txBody>
          <a:bodyPr wrap="square" rtlCol="0">
            <a:spAutoFit/>
          </a:bodyPr>
          <a:lstStyle/>
          <a:p>
            <a:pPr algn="ctr">
              <a:lnSpc>
                <a:spcPts val="1500"/>
              </a:lnSpc>
            </a:pPr>
            <a:r>
              <a:rPr lang="en-US" i="1" smtClean="0"/>
              <a:t>PSC manager</a:t>
            </a:r>
            <a:endParaRPr lang="en-US" i="1"/>
          </a:p>
        </p:txBody>
      </p:sp>
      <p:sp>
        <p:nvSpPr>
          <p:cNvPr id="55" name="Oval 54"/>
          <p:cNvSpPr/>
          <p:nvPr/>
        </p:nvSpPr>
        <p:spPr>
          <a:xfrm>
            <a:off x="2819400" y="4038600"/>
            <a:ext cx="304800" cy="3048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6705600" y="3505200"/>
            <a:ext cx="304800" cy="3048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8" name="Straight Arrow Connector 57"/>
          <p:cNvCxnSpPr/>
          <p:nvPr/>
        </p:nvCxnSpPr>
        <p:spPr>
          <a:xfrm flipV="1">
            <a:off x="3200400" y="3810000"/>
            <a:ext cx="3429000" cy="457200"/>
          </a:xfrm>
          <a:prstGeom prst="straightConnector1">
            <a:avLst/>
          </a:prstGeom>
          <a:ln w="762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rot="21155320">
            <a:off x="3362934" y="4019785"/>
            <a:ext cx="3276600" cy="369332"/>
          </a:xfrm>
          <a:prstGeom prst="rect">
            <a:avLst/>
          </a:prstGeom>
          <a:noFill/>
        </p:spPr>
        <p:txBody>
          <a:bodyPr wrap="square" rtlCol="0">
            <a:spAutoFit/>
          </a:bodyPr>
          <a:lstStyle/>
          <a:p>
            <a:pPr algn="ctr"/>
            <a:r>
              <a:rPr lang="en-US" b="1" smtClean="0">
                <a:solidFill>
                  <a:srgbClr val="FF0000"/>
                </a:solidFill>
              </a:rPr>
              <a:t>Comm. Between PSC managers</a:t>
            </a:r>
            <a:endParaRPr lang="en-US" b="1">
              <a:solidFill>
                <a:srgbClr val="FF0000"/>
              </a:solidFill>
            </a:endParaRPr>
          </a:p>
        </p:txBody>
      </p:sp>
      <p:sp>
        <p:nvSpPr>
          <p:cNvPr id="66" name="TextBox 65"/>
          <p:cNvSpPr txBox="1"/>
          <p:nvPr/>
        </p:nvSpPr>
        <p:spPr>
          <a:xfrm>
            <a:off x="457200" y="1371600"/>
            <a:ext cx="6171048" cy="400110"/>
          </a:xfrm>
          <a:prstGeom prst="rect">
            <a:avLst/>
          </a:prstGeom>
          <a:solidFill>
            <a:schemeClr val="accent3">
              <a:lumMod val="40000"/>
              <a:lumOff val="60000"/>
            </a:schemeClr>
          </a:solidFill>
        </p:spPr>
        <p:txBody>
          <a:bodyPr wrap="none" rtlCol="0">
            <a:spAutoFit/>
          </a:bodyPr>
          <a:lstStyle/>
          <a:p>
            <a:r>
              <a:rPr lang="en-US" sz="2000" b="1" dirty="0" smtClean="0">
                <a:solidFill>
                  <a:srgbClr val="0070C0"/>
                </a:solidFill>
              </a:rPr>
              <a:t>Communications between two PSC managers in a region</a:t>
            </a:r>
            <a:endParaRPr lang="en-US" dirty="0"/>
          </a:p>
        </p:txBody>
      </p:sp>
      <p:pic>
        <p:nvPicPr>
          <p:cNvPr id="34" name="Picture 6"/>
          <p:cNvPicPr>
            <a:picLocks noChangeAspect="1" noChangeArrowheads="1"/>
          </p:cNvPicPr>
          <p:nvPr/>
        </p:nvPicPr>
        <p:blipFill>
          <a:blip r:embed="rId3" cstate="print"/>
          <a:srcRect/>
          <a:stretch>
            <a:fillRect/>
          </a:stretch>
        </p:blipFill>
        <p:spPr bwMode="auto">
          <a:xfrm>
            <a:off x="7620000" y="4114800"/>
            <a:ext cx="428318" cy="781050"/>
          </a:xfrm>
          <a:prstGeom prst="rect">
            <a:avLst/>
          </a:prstGeom>
          <a:noFill/>
          <a:ln w="9525">
            <a:noFill/>
            <a:miter lim="800000"/>
            <a:headEnd/>
            <a:tailEnd/>
          </a:ln>
        </p:spPr>
      </p:pic>
      <p:pic>
        <p:nvPicPr>
          <p:cNvPr id="35" name="Picture 6"/>
          <p:cNvPicPr>
            <a:picLocks noChangeAspect="1" noChangeArrowheads="1"/>
          </p:cNvPicPr>
          <p:nvPr/>
        </p:nvPicPr>
        <p:blipFill>
          <a:blip r:embed="rId3" cstate="print"/>
          <a:srcRect/>
          <a:stretch>
            <a:fillRect/>
          </a:stretch>
        </p:blipFill>
        <p:spPr bwMode="auto">
          <a:xfrm>
            <a:off x="6019800" y="4191000"/>
            <a:ext cx="428318" cy="781050"/>
          </a:xfrm>
          <a:prstGeom prst="rect">
            <a:avLst/>
          </a:prstGeom>
          <a:noFill/>
          <a:ln w="9525">
            <a:noFill/>
            <a:miter lim="800000"/>
            <a:headEnd/>
            <a:tailEnd/>
          </a:ln>
        </p:spPr>
      </p:pic>
      <p:pic>
        <p:nvPicPr>
          <p:cNvPr id="38" name="Picture 6"/>
          <p:cNvPicPr>
            <a:picLocks noChangeAspect="1" noChangeArrowheads="1"/>
          </p:cNvPicPr>
          <p:nvPr/>
        </p:nvPicPr>
        <p:blipFill>
          <a:blip r:embed="rId3" cstate="print"/>
          <a:srcRect/>
          <a:stretch>
            <a:fillRect/>
          </a:stretch>
        </p:blipFill>
        <p:spPr bwMode="auto">
          <a:xfrm>
            <a:off x="5791200" y="2667000"/>
            <a:ext cx="428318" cy="781050"/>
          </a:xfrm>
          <a:prstGeom prst="rect">
            <a:avLst/>
          </a:prstGeom>
          <a:noFill/>
          <a:ln w="9525">
            <a:noFill/>
            <a:miter lim="800000"/>
            <a:headEnd/>
            <a:tailEnd/>
          </a:ln>
        </p:spPr>
      </p:pic>
      <p:pic>
        <p:nvPicPr>
          <p:cNvPr id="54" name="Picture 6"/>
          <p:cNvPicPr>
            <a:picLocks noChangeAspect="1" noChangeArrowheads="1"/>
          </p:cNvPicPr>
          <p:nvPr/>
        </p:nvPicPr>
        <p:blipFill>
          <a:blip r:embed="rId3" cstate="print"/>
          <a:srcRect/>
          <a:stretch>
            <a:fillRect/>
          </a:stretch>
        </p:blipFill>
        <p:spPr bwMode="auto">
          <a:xfrm>
            <a:off x="2362200" y="3200400"/>
            <a:ext cx="428318" cy="781050"/>
          </a:xfrm>
          <a:prstGeom prst="rect">
            <a:avLst/>
          </a:prstGeom>
          <a:noFill/>
          <a:ln w="9525">
            <a:noFill/>
            <a:miter lim="800000"/>
            <a:headEnd/>
            <a:tailEnd/>
          </a:ln>
        </p:spPr>
      </p:pic>
      <p:pic>
        <p:nvPicPr>
          <p:cNvPr id="57" name="Picture 6"/>
          <p:cNvPicPr>
            <a:picLocks noChangeAspect="1" noChangeArrowheads="1"/>
          </p:cNvPicPr>
          <p:nvPr/>
        </p:nvPicPr>
        <p:blipFill>
          <a:blip r:embed="rId3" cstate="print"/>
          <a:srcRect/>
          <a:stretch>
            <a:fillRect/>
          </a:stretch>
        </p:blipFill>
        <p:spPr bwMode="auto">
          <a:xfrm>
            <a:off x="3505200" y="4648200"/>
            <a:ext cx="428318" cy="781050"/>
          </a:xfrm>
          <a:prstGeom prst="rect">
            <a:avLst/>
          </a:prstGeom>
          <a:noFill/>
          <a:ln w="9525">
            <a:noFill/>
            <a:miter lim="800000"/>
            <a:headEnd/>
            <a:tailEnd/>
          </a:ln>
        </p:spPr>
      </p:pic>
      <p:pic>
        <p:nvPicPr>
          <p:cNvPr id="59" name="Picture 6"/>
          <p:cNvPicPr>
            <a:picLocks noChangeAspect="1" noChangeArrowheads="1"/>
          </p:cNvPicPr>
          <p:nvPr/>
        </p:nvPicPr>
        <p:blipFill>
          <a:blip r:embed="rId3" cstate="print"/>
          <a:srcRect/>
          <a:stretch>
            <a:fillRect/>
          </a:stretch>
        </p:blipFill>
        <p:spPr bwMode="auto">
          <a:xfrm>
            <a:off x="1752600" y="4114800"/>
            <a:ext cx="428318" cy="781050"/>
          </a:xfrm>
          <a:prstGeom prst="rect">
            <a:avLst/>
          </a:prstGeom>
          <a:noFill/>
          <a:ln w="9525">
            <a:noFill/>
            <a:miter lim="800000"/>
            <a:headEnd/>
            <a:tailEnd/>
          </a:ln>
        </p:spPr>
      </p:pic>
      <p:sp>
        <p:nvSpPr>
          <p:cNvPr id="33" name="TextBox 32"/>
          <p:cNvSpPr txBox="1"/>
          <p:nvPr/>
        </p:nvSpPr>
        <p:spPr>
          <a:xfrm>
            <a:off x="4114800" y="5486400"/>
            <a:ext cx="1008418" cy="369332"/>
          </a:xfrm>
          <a:prstGeom prst="rect">
            <a:avLst/>
          </a:prstGeom>
          <a:noFill/>
        </p:spPr>
        <p:txBody>
          <a:bodyPr wrap="none" rtlCol="0">
            <a:spAutoFit/>
          </a:bodyPr>
          <a:lstStyle/>
          <a:p>
            <a:r>
              <a:rPr lang="en-US" b="1" smtClean="0">
                <a:solidFill>
                  <a:srgbClr val="00B0F0"/>
                </a:solidFill>
              </a:rPr>
              <a:t>Region 1</a:t>
            </a:r>
            <a:endParaRPr lang="en-US" b="1">
              <a:solidFill>
                <a:srgbClr val="00B0F0"/>
              </a:solidFill>
            </a:endParaRPr>
          </a:p>
        </p:txBody>
      </p:sp>
      <p:cxnSp>
        <p:nvCxnSpPr>
          <p:cNvPr id="46" name="Straight Arrow Connector 45"/>
          <p:cNvCxnSpPr/>
          <p:nvPr/>
        </p:nvCxnSpPr>
        <p:spPr>
          <a:xfrm rot="10800000" flipV="1">
            <a:off x="3200400" y="3657600"/>
            <a:ext cx="3429000" cy="457200"/>
          </a:xfrm>
          <a:prstGeom prst="straightConnector1">
            <a:avLst/>
          </a:prstGeom>
          <a:ln w="76200">
            <a:solidFill>
              <a:srgbClr val="7030A0"/>
            </a:solidFill>
            <a:prstDash val="sysDot"/>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rot="21155320">
            <a:off x="3134335" y="3486385"/>
            <a:ext cx="3276600" cy="369332"/>
          </a:xfrm>
          <a:prstGeom prst="rect">
            <a:avLst/>
          </a:prstGeom>
          <a:noFill/>
        </p:spPr>
        <p:txBody>
          <a:bodyPr wrap="square" rtlCol="0">
            <a:spAutoFit/>
          </a:bodyPr>
          <a:lstStyle/>
          <a:p>
            <a:pPr algn="ctr"/>
            <a:r>
              <a:rPr lang="en-US" b="1" smtClean="0">
                <a:solidFill>
                  <a:srgbClr val="7030A0"/>
                </a:solidFill>
              </a:rPr>
              <a:t>Sync broadcast to PSC managers</a:t>
            </a:r>
            <a:endParaRPr lang="en-US" b="1">
              <a:solidFill>
                <a:srgbClr val="7030A0"/>
              </a:solidFill>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036638"/>
          </a:xfrm>
        </p:spPr>
        <p:txBody>
          <a:bodyPr>
            <a:normAutofit/>
          </a:bodyPr>
          <a:lstStyle/>
          <a:p>
            <a:pPr>
              <a:lnSpc>
                <a:spcPts val="3000"/>
              </a:lnSpc>
            </a:pPr>
            <a:r>
              <a:rPr lang="en-US" altLang="ko-KR" sz="3200" b="1" i="1" smtClean="0">
                <a:solidFill>
                  <a:srgbClr val="FF0000"/>
                </a:solidFill>
              </a:rPr>
              <a:t>COMMUNICATIONS FOR PERSONAL SPACE (6)</a:t>
            </a:r>
            <a:endParaRPr lang="en-US" sz="2000">
              <a:cs typeface="Times New Roman" pitchFamily="18" charset="0"/>
            </a:endParaRPr>
          </a:p>
        </p:txBody>
      </p:sp>
      <p:sp>
        <p:nvSpPr>
          <p:cNvPr id="9" name="TextBox 8"/>
          <p:cNvSpPr txBox="1"/>
          <p:nvPr/>
        </p:nvSpPr>
        <p:spPr>
          <a:xfrm>
            <a:off x="4267200" y="6400800"/>
            <a:ext cx="838200" cy="307777"/>
          </a:xfrm>
          <a:prstGeom prst="rect">
            <a:avLst/>
          </a:prstGeom>
          <a:noFill/>
        </p:spPr>
        <p:txBody>
          <a:bodyPr wrap="square" rtlCol="0">
            <a:spAutoFit/>
          </a:bodyPr>
          <a:lstStyle/>
          <a:p>
            <a:r>
              <a:rPr lang="en-US" sz="1400" dirty="0" smtClean="0">
                <a:latin typeface="Times New Roman" pitchFamily="18" charset="0"/>
                <a:cs typeface="Times New Roman" pitchFamily="18" charset="0"/>
              </a:rPr>
              <a:t>Slide 47</a:t>
            </a:r>
            <a:endParaRPr lang="en-US" sz="1400" dirty="0">
              <a:latin typeface="Times New Roman" pitchFamily="18" charset="0"/>
              <a:cs typeface="Times New Roman" pitchFamily="18" charset="0"/>
            </a:endParaRPr>
          </a:p>
        </p:txBody>
      </p:sp>
      <p:sp>
        <p:nvSpPr>
          <p:cNvPr id="40" name="타원 38"/>
          <p:cNvSpPr/>
          <p:nvPr/>
        </p:nvSpPr>
        <p:spPr bwMode="auto">
          <a:xfrm>
            <a:off x="228600" y="1905000"/>
            <a:ext cx="4191000" cy="4415517"/>
          </a:xfrm>
          <a:prstGeom prst="ellipse">
            <a:avLst/>
          </a:prstGeom>
          <a:solidFill>
            <a:schemeClr val="accent2">
              <a:lumMod val="20000"/>
              <a:lumOff val="8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itchFamily="18" charset="0"/>
            </a:endParaRPr>
          </a:p>
        </p:txBody>
      </p:sp>
      <p:sp>
        <p:nvSpPr>
          <p:cNvPr id="41" name="Oval 40"/>
          <p:cNvSpPr/>
          <p:nvPr/>
        </p:nvSpPr>
        <p:spPr>
          <a:xfrm>
            <a:off x="304800" y="3200400"/>
            <a:ext cx="2133600" cy="2286000"/>
          </a:xfrm>
          <a:prstGeom prst="ellipse">
            <a:avLst/>
          </a:prstGeom>
          <a:noFill/>
          <a:ln>
            <a:solidFill>
              <a:srgbClr val="D46C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1015022" y="1981200"/>
            <a:ext cx="2185378" cy="3657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1235807" y="3581400"/>
            <a:ext cx="2955192" cy="2438400"/>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p:cNvSpPr txBox="1"/>
          <p:nvPr/>
        </p:nvSpPr>
        <p:spPr>
          <a:xfrm>
            <a:off x="3124200" y="2743200"/>
            <a:ext cx="956479" cy="489878"/>
          </a:xfrm>
          <a:prstGeom prst="rect">
            <a:avLst/>
          </a:prstGeom>
          <a:noFill/>
        </p:spPr>
        <p:txBody>
          <a:bodyPr wrap="square" rtlCol="0">
            <a:spAutoFit/>
          </a:bodyPr>
          <a:lstStyle/>
          <a:p>
            <a:pPr algn="ctr">
              <a:lnSpc>
                <a:spcPts val="1500"/>
              </a:lnSpc>
            </a:pPr>
            <a:r>
              <a:rPr lang="en-US" b="1" smtClean="0"/>
              <a:t>Public space 1</a:t>
            </a:r>
            <a:endParaRPr lang="en-US" b="1"/>
          </a:p>
        </p:txBody>
      </p:sp>
      <p:sp>
        <p:nvSpPr>
          <p:cNvPr id="45" name="TextBox 44"/>
          <p:cNvSpPr txBox="1"/>
          <p:nvPr/>
        </p:nvSpPr>
        <p:spPr>
          <a:xfrm>
            <a:off x="304800" y="3581400"/>
            <a:ext cx="1263836" cy="489878"/>
          </a:xfrm>
          <a:prstGeom prst="rect">
            <a:avLst/>
          </a:prstGeom>
          <a:noFill/>
        </p:spPr>
        <p:txBody>
          <a:bodyPr wrap="square" rtlCol="0">
            <a:spAutoFit/>
          </a:bodyPr>
          <a:lstStyle/>
          <a:p>
            <a:pPr algn="ctr">
              <a:lnSpc>
                <a:spcPts val="1500"/>
              </a:lnSpc>
            </a:pPr>
            <a:r>
              <a:rPr lang="en-US" b="1" smtClean="0">
                <a:solidFill>
                  <a:srgbClr val="D46C2C"/>
                </a:solidFill>
              </a:rPr>
              <a:t>Personal space B</a:t>
            </a:r>
            <a:endParaRPr lang="en-US" b="1">
              <a:solidFill>
                <a:srgbClr val="D46C2C"/>
              </a:solidFill>
            </a:endParaRPr>
          </a:p>
        </p:txBody>
      </p:sp>
      <p:sp>
        <p:nvSpPr>
          <p:cNvPr id="47" name="TextBox 46"/>
          <p:cNvSpPr txBox="1"/>
          <p:nvPr/>
        </p:nvSpPr>
        <p:spPr>
          <a:xfrm>
            <a:off x="2890713" y="5181600"/>
            <a:ext cx="1263836" cy="489878"/>
          </a:xfrm>
          <a:prstGeom prst="rect">
            <a:avLst/>
          </a:prstGeom>
          <a:noFill/>
        </p:spPr>
        <p:txBody>
          <a:bodyPr wrap="square" rtlCol="0">
            <a:spAutoFit/>
          </a:bodyPr>
          <a:lstStyle/>
          <a:p>
            <a:pPr algn="ctr">
              <a:lnSpc>
                <a:spcPts val="1500"/>
              </a:lnSpc>
            </a:pPr>
            <a:r>
              <a:rPr lang="en-US" b="1" dirty="0" smtClean="0">
                <a:solidFill>
                  <a:srgbClr val="0070C0"/>
                </a:solidFill>
              </a:rPr>
              <a:t>Personal space C</a:t>
            </a:r>
            <a:endParaRPr lang="en-US" b="1" dirty="0">
              <a:solidFill>
                <a:srgbClr val="0070C0"/>
              </a:solidFill>
            </a:endParaRPr>
          </a:p>
        </p:txBody>
      </p:sp>
      <p:sp>
        <p:nvSpPr>
          <p:cNvPr id="48" name="TextBox 47"/>
          <p:cNvSpPr txBox="1"/>
          <p:nvPr/>
        </p:nvSpPr>
        <p:spPr>
          <a:xfrm>
            <a:off x="1447800" y="2286000"/>
            <a:ext cx="1263836" cy="489878"/>
          </a:xfrm>
          <a:prstGeom prst="rect">
            <a:avLst/>
          </a:prstGeom>
          <a:noFill/>
        </p:spPr>
        <p:txBody>
          <a:bodyPr wrap="square" rtlCol="0">
            <a:spAutoFit/>
          </a:bodyPr>
          <a:lstStyle/>
          <a:p>
            <a:pPr algn="ctr">
              <a:lnSpc>
                <a:spcPts val="1500"/>
              </a:lnSpc>
            </a:pPr>
            <a:r>
              <a:rPr lang="en-US" b="1" smtClean="0">
                <a:solidFill>
                  <a:srgbClr val="FF0000"/>
                </a:solidFill>
              </a:rPr>
              <a:t>Personal space A</a:t>
            </a:r>
            <a:endParaRPr lang="en-US" b="1">
              <a:solidFill>
                <a:srgbClr val="FF0000"/>
              </a:solidFill>
            </a:endParaRPr>
          </a:p>
        </p:txBody>
      </p:sp>
      <p:sp>
        <p:nvSpPr>
          <p:cNvPr id="49" name="TextBox 48"/>
          <p:cNvSpPr txBox="1"/>
          <p:nvPr/>
        </p:nvSpPr>
        <p:spPr>
          <a:xfrm>
            <a:off x="3733800" y="3276600"/>
            <a:ext cx="1143000" cy="489878"/>
          </a:xfrm>
          <a:prstGeom prst="rect">
            <a:avLst/>
          </a:prstGeom>
          <a:noFill/>
        </p:spPr>
        <p:txBody>
          <a:bodyPr wrap="square" rtlCol="0">
            <a:spAutoFit/>
          </a:bodyPr>
          <a:lstStyle/>
          <a:p>
            <a:pPr algn="ctr">
              <a:lnSpc>
                <a:spcPts val="1500"/>
              </a:lnSpc>
            </a:pPr>
            <a:r>
              <a:rPr lang="en-US" i="1" dirty="0" smtClean="0"/>
              <a:t>PSC manager</a:t>
            </a:r>
            <a:endParaRPr lang="en-US" i="1" dirty="0"/>
          </a:p>
        </p:txBody>
      </p:sp>
      <p:sp>
        <p:nvSpPr>
          <p:cNvPr id="55" name="Oval 54"/>
          <p:cNvSpPr/>
          <p:nvPr/>
        </p:nvSpPr>
        <p:spPr>
          <a:xfrm>
            <a:off x="3505200" y="3352800"/>
            <a:ext cx="304800" cy="3048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8" name="Straight Arrow Connector 57"/>
          <p:cNvCxnSpPr/>
          <p:nvPr/>
        </p:nvCxnSpPr>
        <p:spPr>
          <a:xfrm flipV="1">
            <a:off x="3657600" y="3657600"/>
            <a:ext cx="2971800" cy="381000"/>
          </a:xfrm>
          <a:prstGeom prst="straightConnector1">
            <a:avLst/>
          </a:prstGeom>
          <a:ln w="76200">
            <a:solidFill>
              <a:srgbClr val="FF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rot="21155320">
            <a:off x="3840314" y="3866077"/>
            <a:ext cx="3276600" cy="682238"/>
          </a:xfrm>
          <a:prstGeom prst="rect">
            <a:avLst/>
          </a:prstGeom>
          <a:noFill/>
        </p:spPr>
        <p:txBody>
          <a:bodyPr wrap="square" rtlCol="0">
            <a:spAutoFit/>
          </a:bodyPr>
          <a:lstStyle/>
          <a:p>
            <a:pPr algn="ctr">
              <a:lnSpc>
                <a:spcPts val="1500"/>
              </a:lnSpc>
            </a:pPr>
            <a:r>
              <a:rPr lang="en-US" b="1" dirty="0" smtClean="0">
                <a:solidFill>
                  <a:srgbClr val="FF0000"/>
                </a:solidFill>
              </a:rPr>
              <a:t>Comm. between a device in a public space and an outside device through a core network</a:t>
            </a:r>
            <a:endParaRPr lang="en-US" b="1" dirty="0">
              <a:solidFill>
                <a:srgbClr val="FF0000"/>
              </a:solidFill>
            </a:endParaRPr>
          </a:p>
        </p:txBody>
      </p:sp>
      <p:sp>
        <p:nvSpPr>
          <p:cNvPr id="34" name="구름 229"/>
          <p:cNvSpPr/>
          <p:nvPr/>
        </p:nvSpPr>
        <p:spPr bwMode="auto">
          <a:xfrm>
            <a:off x="6629400" y="3352800"/>
            <a:ext cx="1977499" cy="563116"/>
          </a:xfrm>
          <a:prstGeom prst="cloud">
            <a:avLst/>
          </a:prstGeom>
          <a:solidFill>
            <a:schemeClr val="accent5">
              <a:lumMod val="20000"/>
              <a:lumOff val="80000"/>
            </a:schemeClr>
          </a:solidFill>
          <a:ln w="12700" cap="flat" cmpd="sng" algn="ctr">
            <a:solidFill>
              <a:schemeClr val="bg1">
                <a:lumMod val="85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itchFamily="18" charset="0"/>
            </a:endParaRPr>
          </a:p>
        </p:txBody>
      </p:sp>
      <p:cxnSp>
        <p:nvCxnSpPr>
          <p:cNvPr id="35" name="직선 연결선 235"/>
          <p:cNvCxnSpPr>
            <a:stCxn id="34" idx="1"/>
          </p:cNvCxnSpPr>
          <p:nvPr/>
        </p:nvCxnSpPr>
        <p:spPr bwMode="auto">
          <a:xfrm rot="16200000" flipH="1">
            <a:off x="7519333" y="4014133"/>
            <a:ext cx="885284" cy="687650"/>
          </a:xfrm>
          <a:prstGeom prst="line">
            <a:avLst/>
          </a:prstGeom>
          <a:solidFill>
            <a:schemeClr val="accent1"/>
          </a:solidFill>
          <a:ln w="57150" cap="flat" cmpd="sng" algn="ctr">
            <a:solidFill>
              <a:schemeClr val="tx1"/>
            </a:solidFill>
            <a:prstDash val="solid"/>
            <a:round/>
            <a:headEnd type="none" w="sm" len="sm"/>
            <a:tailEnd type="none" w="sm" len="sm"/>
          </a:ln>
          <a:effectLst/>
        </p:spPr>
      </p:cxnSp>
      <p:pic>
        <p:nvPicPr>
          <p:cNvPr id="38" name="Picture 30"/>
          <p:cNvPicPr>
            <a:picLocks noChangeAspect="1" noChangeArrowheads="1"/>
          </p:cNvPicPr>
          <p:nvPr/>
        </p:nvPicPr>
        <p:blipFill>
          <a:blip r:embed="rId4" cstate="print"/>
          <a:srcRect/>
          <a:stretch>
            <a:fillRect/>
          </a:stretch>
        </p:blipFill>
        <p:spPr bwMode="auto">
          <a:xfrm>
            <a:off x="7620000" y="2590800"/>
            <a:ext cx="733995" cy="635624"/>
          </a:xfrm>
          <a:prstGeom prst="rect">
            <a:avLst/>
          </a:prstGeom>
          <a:noFill/>
          <a:ln w="9525">
            <a:noFill/>
            <a:miter lim="800000"/>
            <a:headEnd/>
            <a:tailEnd/>
          </a:ln>
        </p:spPr>
      </p:pic>
      <p:cxnSp>
        <p:nvCxnSpPr>
          <p:cNvPr id="54" name="직선 연결선 237"/>
          <p:cNvCxnSpPr/>
          <p:nvPr/>
        </p:nvCxnSpPr>
        <p:spPr bwMode="auto">
          <a:xfrm rot="16200000" flipV="1">
            <a:off x="7615493" y="3204906"/>
            <a:ext cx="333173" cy="19360"/>
          </a:xfrm>
          <a:prstGeom prst="line">
            <a:avLst/>
          </a:prstGeom>
          <a:solidFill>
            <a:schemeClr val="accent1"/>
          </a:solidFill>
          <a:ln w="57150" cap="flat" cmpd="sng" algn="ctr">
            <a:solidFill>
              <a:schemeClr val="tx1"/>
            </a:solidFill>
            <a:prstDash val="solid"/>
            <a:round/>
            <a:headEnd type="none" w="sm" len="sm"/>
            <a:tailEnd type="none" w="sm" len="sm"/>
          </a:ln>
          <a:effectLst/>
        </p:spPr>
      </p:cxnSp>
      <p:sp>
        <p:nvSpPr>
          <p:cNvPr id="60" name="TextBox 59"/>
          <p:cNvSpPr txBox="1"/>
          <p:nvPr/>
        </p:nvSpPr>
        <p:spPr>
          <a:xfrm>
            <a:off x="7848600" y="4876800"/>
            <a:ext cx="1295400" cy="489878"/>
          </a:xfrm>
          <a:prstGeom prst="rect">
            <a:avLst/>
          </a:prstGeom>
          <a:noFill/>
        </p:spPr>
        <p:txBody>
          <a:bodyPr wrap="square" rtlCol="0">
            <a:spAutoFit/>
          </a:bodyPr>
          <a:lstStyle/>
          <a:p>
            <a:pPr algn="ctr">
              <a:lnSpc>
                <a:spcPts val="1500"/>
              </a:lnSpc>
            </a:pPr>
            <a:r>
              <a:rPr lang="en-US" b="1" dirty="0" smtClean="0"/>
              <a:t>Remote device</a:t>
            </a:r>
            <a:endParaRPr lang="en-US" b="1" dirty="0"/>
          </a:p>
        </p:txBody>
      </p:sp>
      <p:sp>
        <p:nvSpPr>
          <p:cNvPr id="63" name="TextBox 62"/>
          <p:cNvSpPr txBox="1"/>
          <p:nvPr/>
        </p:nvSpPr>
        <p:spPr>
          <a:xfrm>
            <a:off x="457200" y="1371600"/>
            <a:ext cx="8359468" cy="400110"/>
          </a:xfrm>
          <a:prstGeom prst="rect">
            <a:avLst/>
          </a:prstGeom>
          <a:solidFill>
            <a:schemeClr val="accent3">
              <a:lumMod val="40000"/>
              <a:lumOff val="60000"/>
            </a:schemeClr>
          </a:solidFill>
        </p:spPr>
        <p:txBody>
          <a:bodyPr wrap="none" rtlCol="0">
            <a:spAutoFit/>
          </a:bodyPr>
          <a:lstStyle/>
          <a:p>
            <a:r>
              <a:rPr lang="en-US" sz="2000" b="1" dirty="0" smtClean="0">
                <a:solidFill>
                  <a:srgbClr val="0070C0"/>
                </a:solidFill>
              </a:rPr>
              <a:t>Communications between a device in a public space and an outside device (1)</a:t>
            </a:r>
            <a:endParaRPr lang="en-US" dirty="0"/>
          </a:p>
        </p:txBody>
      </p:sp>
      <p:graphicFrame>
        <p:nvGraphicFramePr>
          <p:cNvPr id="28" name="Object 2"/>
          <p:cNvGraphicFramePr>
            <a:graphicFrameLocks noChangeAspect="1"/>
          </p:cNvGraphicFramePr>
          <p:nvPr/>
        </p:nvGraphicFramePr>
        <p:xfrm>
          <a:off x="3352800" y="3886200"/>
          <a:ext cx="346832" cy="356270"/>
        </p:xfrm>
        <a:graphic>
          <a:graphicData uri="http://schemas.openxmlformats.org/presentationml/2006/ole">
            <p:oleObj spid="_x0000_s371714" name="Photo Editor Photo" r:id="rId5" imgW="2381582" imgH="2381582" progId="">
              <p:embed/>
            </p:oleObj>
          </a:graphicData>
        </a:graphic>
      </p:graphicFrame>
      <p:graphicFrame>
        <p:nvGraphicFramePr>
          <p:cNvPr id="29" name="Object 2"/>
          <p:cNvGraphicFramePr>
            <a:graphicFrameLocks noChangeAspect="1"/>
          </p:cNvGraphicFramePr>
          <p:nvPr/>
        </p:nvGraphicFramePr>
        <p:xfrm>
          <a:off x="8229600" y="4572000"/>
          <a:ext cx="346832" cy="356270"/>
        </p:xfrm>
        <a:graphic>
          <a:graphicData uri="http://schemas.openxmlformats.org/presentationml/2006/ole">
            <p:oleObj spid="_x0000_s371715" name="Photo Editor Photo" r:id="rId6" imgW="2381582" imgH="2381582" progId="">
              <p:embed/>
            </p:oleObj>
          </a:graphicData>
        </a:graphic>
      </p:graphicFrame>
      <p:pic>
        <p:nvPicPr>
          <p:cNvPr id="27" name="Picture 6"/>
          <p:cNvPicPr>
            <a:picLocks noChangeAspect="1" noChangeArrowheads="1"/>
          </p:cNvPicPr>
          <p:nvPr/>
        </p:nvPicPr>
        <p:blipFill>
          <a:blip r:embed="rId7" cstate="print"/>
          <a:srcRect/>
          <a:stretch>
            <a:fillRect/>
          </a:stretch>
        </p:blipFill>
        <p:spPr bwMode="auto">
          <a:xfrm>
            <a:off x="1676400" y="4114800"/>
            <a:ext cx="428318" cy="781050"/>
          </a:xfrm>
          <a:prstGeom prst="rect">
            <a:avLst/>
          </a:prstGeom>
          <a:noFill/>
          <a:ln w="9525">
            <a:noFill/>
            <a:miter lim="800000"/>
            <a:headEnd/>
            <a:tailEnd/>
          </a:ln>
        </p:spPr>
      </p:pic>
      <p:pic>
        <p:nvPicPr>
          <p:cNvPr id="30" name="Picture 6"/>
          <p:cNvPicPr>
            <a:picLocks noChangeAspect="1" noChangeArrowheads="1"/>
          </p:cNvPicPr>
          <p:nvPr/>
        </p:nvPicPr>
        <p:blipFill>
          <a:blip r:embed="rId7" cstate="print"/>
          <a:srcRect/>
          <a:stretch>
            <a:fillRect/>
          </a:stretch>
        </p:blipFill>
        <p:spPr bwMode="auto">
          <a:xfrm>
            <a:off x="3352800" y="4419600"/>
            <a:ext cx="428318" cy="781050"/>
          </a:xfrm>
          <a:prstGeom prst="rect">
            <a:avLst/>
          </a:prstGeom>
          <a:noFill/>
          <a:ln w="9525">
            <a:noFill/>
            <a:miter lim="800000"/>
            <a:headEnd/>
            <a:tailEnd/>
          </a:ln>
        </p:spPr>
      </p:pic>
      <p:pic>
        <p:nvPicPr>
          <p:cNvPr id="31" name="Picture 6"/>
          <p:cNvPicPr>
            <a:picLocks noChangeAspect="1" noChangeArrowheads="1"/>
          </p:cNvPicPr>
          <p:nvPr/>
        </p:nvPicPr>
        <p:blipFill>
          <a:blip r:embed="rId7" cstate="print"/>
          <a:srcRect/>
          <a:stretch>
            <a:fillRect/>
          </a:stretch>
        </p:blipFill>
        <p:spPr bwMode="auto">
          <a:xfrm>
            <a:off x="2438400" y="3124200"/>
            <a:ext cx="428318" cy="781050"/>
          </a:xfrm>
          <a:prstGeom prst="rect">
            <a:avLst/>
          </a:prstGeom>
          <a:noFill/>
          <a:ln w="9525">
            <a:noFill/>
            <a:miter lim="800000"/>
            <a:headEnd/>
            <a:tailEnd/>
          </a:ln>
        </p:spPr>
      </p:pic>
      <p:sp>
        <p:nvSpPr>
          <p:cNvPr id="32" name="Freeform 31"/>
          <p:cNvSpPr/>
          <p:nvPr/>
        </p:nvSpPr>
        <p:spPr>
          <a:xfrm>
            <a:off x="6562165" y="3637745"/>
            <a:ext cx="1506070" cy="1159552"/>
          </a:xfrm>
          <a:custGeom>
            <a:avLst/>
            <a:gdLst>
              <a:gd name="connsiteX0" fmla="*/ 0 w 1506070"/>
              <a:gd name="connsiteY0" fmla="*/ 33302 h 1159552"/>
              <a:gd name="connsiteX1" fmla="*/ 403411 w 1506070"/>
              <a:gd name="connsiteY1" fmla="*/ 33302 h 1159552"/>
              <a:gd name="connsiteX2" fmla="*/ 605117 w 1506070"/>
              <a:gd name="connsiteY2" fmla="*/ 73643 h 1159552"/>
              <a:gd name="connsiteX3" fmla="*/ 672353 w 1506070"/>
              <a:gd name="connsiteY3" fmla="*/ 140879 h 1159552"/>
              <a:gd name="connsiteX4" fmla="*/ 699247 w 1506070"/>
              <a:gd name="connsiteY4" fmla="*/ 181220 h 1159552"/>
              <a:gd name="connsiteX5" fmla="*/ 739588 w 1506070"/>
              <a:gd name="connsiteY5" fmla="*/ 208114 h 1159552"/>
              <a:gd name="connsiteX6" fmla="*/ 766482 w 1506070"/>
              <a:gd name="connsiteY6" fmla="*/ 248455 h 1159552"/>
              <a:gd name="connsiteX7" fmla="*/ 806823 w 1506070"/>
              <a:gd name="connsiteY7" fmla="*/ 275349 h 1159552"/>
              <a:gd name="connsiteX8" fmla="*/ 860611 w 1506070"/>
              <a:gd name="connsiteY8" fmla="*/ 342584 h 1159552"/>
              <a:gd name="connsiteX9" fmla="*/ 927847 w 1506070"/>
              <a:gd name="connsiteY9" fmla="*/ 409820 h 1159552"/>
              <a:gd name="connsiteX10" fmla="*/ 995082 w 1506070"/>
              <a:gd name="connsiteY10" fmla="*/ 477055 h 1159552"/>
              <a:gd name="connsiteX11" fmla="*/ 1062317 w 1506070"/>
              <a:gd name="connsiteY11" fmla="*/ 557737 h 1159552"/>
              <a:gd name="connsiteX12" fmla="*/ 1089211 w 1506070"/>
              <a:gd name="connsiteY12" fmla="*/ 598079 h 1159552"/>
              <a:gd name="connsiteX13" fmla="*/ 1116106 w 1506070"/>
              <a:gd name="connsiteY13" fmla="*/ 624973 h 1159552"/>
              <a:gd name="connsiteX14" fmla="*/ 1143000 w 1506070"/>
              <a:gd name="connsiteY14" fmla="*/ 665314 h 1159552"/>
              <a:gd name="connsiteX15" fmla="*/ 1183341 w 1506070"/>
              <a:gd name="connsiteY15" fmla="*/ 692208 h 1159552"/>
              <a:gd name="connsiteX16" fmla="*/ 1223682 w 1506070"/>
              <a:gd name="connsiteY16" fmla="*/ 732549 h 1159552"/>
              <a:gd name="connsiteX17" fmla="*/ 1250576 w 1506070"/>
              <a:gd name="connsiteY17" fmla="*/ 772890 h 1159552"/>
              <a:gd name="connsiteX18" fmla="*/ 1290917 w 1506070"/>
              <a:gd name="connsiteY18" fmla="*/ 786337 h 1159552"/>
              <a:gd name="connsiteX19" fmla="*/ 1304364 w 1506070"/>
              <a:gd name="connsiteY19" fmla="*/ 826679 h 1159552"/>
              <a:gd name="connsiteX20" fmla="*/ 1331259 w 1506070"/>
              <a:gd name="connsiteY20" fmla="*/ 853573 h 1159552"/>
              <a:gd name="connsiteX21" fmla="*/ 1385047 w 1506070"/>
              <a:gd name="connsiteY21" fmla="*/ 934255 h 1159552"/>
              <a:gd name="connsiteX22" fmla="*/ 1411941 w 1506070"/>
              <a:gd name="connsiteY22" fmla="*/ 974596 h 1159552"/>
              <a:gd name="connsiteX23" fmla="*/ 1438835 w 1506070"/>
              <a:gd name="connsiteY23" fmla="*/ 1014937 h 1159552"/>
              <a:gd name="connsiteX24" fmla="*/ 1452282 w 1506070"/>
              <a:gd name="connsiteY24" fmla="*/ 1055279 h 1159552"/>
              <a:gd name="connsiteX25" fmla="*/ 1492623 w 1506070"/>
              <a:gd name="connsiteY25" fmla="*/ 1135961 h 1159552"/>
              <a:gd name="connsiteX26" fmla="*/ 1506070 w 1506070"/>
              <a:gd name="connsiteY26" fmla="*/ 1095620 h 1159552"/>
              <a:gd name="connsiteX27" fmla="*/ 1479176 w 1506070"/>
              <a:gd name="connsiteY27" fmla="*/ 1028384 h 1159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506070" h="1159552">
                <a:moveTo>
                  <a:pt x="0" y="33302"/>
                </a:moveTo>
                <a:cubicBezTo>
                  <a:pt x="166512" y="0"/>
                  <a:pt x="96869" y="8447"/>
                  <a:pt x="403411" y="33302"/>
                </a:cubicBezTo>
                <a:cubicBezTo>
                  <a:pt x="519266" y="42696"/>
                  <a:pt x="528508" y="48107"/>
                  <a:pt x="605117" y="73643"/>
                </a:cubicBezTo>
                <a:cubicBezTo>
                  <a:pt x="627529" y="96055"/>
                  <a:pt x="654772" y="114507"/>
                  <a:pt x="672353" y="140879"/>
                </a:cubicBezTo>
                <a:cubicBezTo>
                  <a:pt x="681318" y="154326"/>
                  <a:pt x="687819" y="169792"/>
                  <a:pt x="699247" y="181220"/>
                </a:cubicBezTo>
                <a:cubicBezTo>
                  <a:pt x="710675" y="192648"/>
                  <a:pt x="726141" y="199149"/>
                  <a:pt x="739588" y="208114"/>
                </a:cubicBezTo>
                <a:cubicBezTo>
                  <a:pt x="748553" y="221561"/>
                  <a:pt x="755054" y="237027"/>
                  <a:pt x="766482" y="248455"/>
                </a:cubicBezTo>
                <a:cubicBezTo>
                  <a:pt x="777910" y="259883"/>
                  <a:pt x="796727" y="262729"/>
                  <a:pt x="806823" y="275349"/>
                </a:cubicBezTo>
                <a:cubicBezTo>
                  <a:pt x="881054" y="368137"/>
                  <a:pt x="744999" y="265510"/>
                  <a:pt x="860611" y="342584"/>
                </a:cubicBezTo>
                <a:cubicBezTo>
                  <a:pt x="932332" y="450164"/>
                  <a:pt x="838198" y="320171"/>
                  <a:pt x="927847" y="409820"/>
                </a:cubicBezTo>
                <a:cubicBezTo>
                  <a:pt x="1017494" y="499467"/>
                  <a:pt x="887506" y="405338"/>
                  <a:pt x="995082" y="477055"/>
                </a:cubicBezTo>
                <a:cubicBezTo>
                  <a:pt x="1061858" y="577219"/>
                  <a:pt x="976031" y="454193"/>
                  <a:pt x="1062317" y="557737"/>
                </a:cubicBezTo>
                <a:cubicBezTo>
                  <a:pt x="1072663" y="570153"/>
                  <a:pt x="1079115" y="585459"/>
                  <a:pt x="1089211" y="598079"/>
                </a:cubicBezTo>
                <a:cubicBezTo>
                  <a:pt x="1097131" y="607979"/>
                  <a:pt x="1108186" y="615073"/>
                  <a:pt x="1116106" y="624973"/>
                </a:cubicBezTo>
                <a:cubicBezTo>
                  <a:pt x="1126202" y="637593"/>
                  <a:pt x="1131572" y="653886"/>
                  <a:pt x="1143000" y="665314"/>
                </a:cubicBezTo>
                <a:cubicBezTo>
                  <a:pt x="1154428" y="676742"/>
                  <a:pt x="1170926" y="681862"/>
                  <a:pt x="1183341" y="692208"/>
                </a:cubicBezTo>
                <a:cubicBezTo>
                  <a:pt x="1197950" y="704382"/>
                  <a:pt x="1211508" y="717940"/>
                  <a:pt x="1223682" y="732549"/>
                </a:cubicBezTo>
                <a:cubicBezTo>
                  <a:pt x="1234028" y="744964"/>
                  <a:pt x="1237956" y="762794"/>
                  <a:pt x="1250576" y="772890"/>
                </a:cubicBezTo>
                <a:cubicBezTo>
                  <a:pt x="1261644" y="781745"/>
                  <a:pt x="1277470" y="781855"/>
                  <a:pt x="1290917" y="786337"/>
                </a:cubicBezTo>
                <a:cubicBezTo>
                  <a:pt x="1295399" y="799784"/>
                  <a:pt x="1297071" y="814524"/>
                  <a:pt x="1304364" y="826679"/>
                </a:cubicBezTo>
                <a:cubicBezTo>
                  <a:pt x="1310887" y="837550"/>
                  <a:pt x="1323652" y="843430"/>
                  <a:pt x="1331259" y="853573"/>
                </a:cubicBezTo>
                <a:cubicBezTo>
                  <a:pt x="1350653" y="879431"/>
                  <a:pt x="1367118" y="907361"/>
                  <a:pt x="1385047" y="934255"/>
                </a:cubicBezTo>
                <a:lnTo>
                  <a:pt x="1411941" y="974596"/>
                </a:lnTo>
                <a:lnTo>
                  <a:pt x="1438835" y="1014937"/>
                </a:lnTo>
                <a:cubicBezTo>
                  <a:pt x="1443317" y="1028384"/>
                  <a:pt x="1445943" y="1042601"/>
                  <a:pt x="1452282" y="1055279"/>
                </a:cubicBezTo>
                <a:cubicBezTo>
                  <a:pt x="1504418" y="1159552"/>
                  <a:pt x="1458822" y="1034559"/>
                  <a:pt x="1492623" y="1135961"/>
                </a:cubicBezTo>
                <a:cubicBezTo>
                  <a:pt x="1497105" y="1122514"/>
                  <a:pt x="1506070" y="1109794"/>
                  <a:pt x="1506070" y="1095620"/>
                </a:cubicBezTo>
                <a:cubicBezTo>
                  <a:pt x="1506070" y="1079005"/>
                  <a:pt x="1487212" y="1044456"/>
                  <a:pt x="1479176" y="1028384"/>
                </a:cubicBezTo>
              </a:path>
            </a:pathLst>
          </a:custGeom>
          <a:ln w="762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 name="Freeform 32"/>
          <p:cNvSpPr/>
          <p:nvPr/>
        </p:nvSpPr>
        <p:spPr>
          <a:xfrm>
            <a:off x="8036953" y="4495800"/>
            <a:ext cx="45719" cy="277906"/>
          </a:xfrm>
          <a:custGeom>
            <a:avLst/>
            <a:gdLst>
              <a:gd name="connsiteX0" fmla="*/ 0 w 14437"/>
              <a:gd name="connsiteY0" fmla="*/ 147918 h 147918"/>
              <a:gd name="connsiteX1" fmla="*/ 13447 w 14437"/>
              <a:gd name="connsiteY1" fmla="*/ 0 h 147918"/>
            </a:gdLst>
            <a:ahLst/>
            <a:cxnLst>
              <a:cxn ang="0">
                <a:pos x="connsiteX0" y="connsiteY0"/>
              </a:cxn>
              <a:cxn ang="0">
                <a:pos x="connsiteX1" y="connsiteY1"/>
              </a:cxn>
            </a:cxnLst>
            <a:rect l="l" t="t" r="r" b="b"/>
            <a:pathLst>
              <a:path w="14437" h="147918">
                <a:moveTo>
                  <a:pt x="0" y="147918"/>
                </a:moveTo>
                <a:cubicBezTo>
                  <a:pt x="14437" y="17984"/>
                  <a:pt x="13447" y="67484"/>
                  <a:pt x="13447" y="0"/>
                </a:cubicBezTo>
              </a:path>
            </a:pathLst>
          </a:custGeom>
          <a:ln w="571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Freeform 35"/>
          <p:cNvSpPr/>
          <p:nvPr/>
        </p:nvSpPr>
        <p:spPr>
          <a:xfrm>
            <a:off x="7812741" y="4691607"/>
            <a:ext cx="255494" cy="95546"/>
          </a:xfrm>
          <a:custGeom>
            <a:avLst/>
            <a:gdLst>
              <a:gd name="connsiteX0" fmla="*/ 255494 w 255494"/>
              <a:gd name="connsiteY0" fmla="*/ 95546 h 95546"/>
              <a:gd name="connsiteX1" fmla="*/ 215153 w 255494"/>
              <a:gd name="connsiteY1" fmla="*/ 82099 h 95546"/>
              <a:gd name="connsiteX2" fmla="*/ 174812 w 255494"/>
              <a:gd name="connsiteY2" fmla="*/ 55205 h 95546"/>
              <a:gd name="connsiteX3" fmla="*/ 53788 w 255494"/>
              <a:gd name="connsiteY3" fmla="*/ 14864 h 95546"/>
              <a:gd name="connsiteX4" fmla="*/ 0 w 255494"/>
              <a:gd name="connsiteY4" fmla="*/ 1417 h 95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494" h="95546">
                <a:moveTo>
                  <a:pt x="255494" y="95546"/>
                </a:moveTo>
                <a:cubicBezTo>
                  <a:pt x="242047" y="91064"/>
                  <a:pt x="227831" y="88438"/>
                  <a:pt x="215153" y="82099"/>
                </a:cubicBezTo>
                <a:cubicBezTo>
                  <a:pt x="200698" y="74871"/>
                  <a:pt x="189580" y="61769"/>
                  <a:pt x="174812" y="55205"/>
                </a:cubicBezTo>
                <a:cubicBezTo>
                  <a:pt x="174804" y="55201"/>
                  <a:pt x="73963" y="21589"/>
                  <a:pt x="53788" y="14864"/>
                </a:cubicBezTo>
                <a:cubicBezTo>
                  <a:pt x="9194" y="0"/>
                  <a:pt x="27622" y="1417"/>
                  <a:pt x="0" y="1417"/>
                </a:cubicBezTo>
              </a:path>
            </a:pathLst>
          </a:custGeom>
          <a:ln w="571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TextBox 36"/>
          <p:cNvSpPr txBox="1"/>
          <p:nvPr/>
        </p:nvSpPr>
        <p:spPr>
          <a:xfrm>
            <a:off x="3505200" y="5791200"/>
            <a:ext cx="1008418" cy="369332"/>
          </a:xfrm>
          <a:prstGeom prst="rect">
            <a:avLst/>
          </a:prstGeom>
          <a:noFill/>
        </p:spPr>
        <p:txBody>
          <a:bodyPr wrap="none" rtlCol="0">
            <a:spAutoFit/>
          </a:bodyPr>
          <a:lstStyle/>
          <a:p>
            <a:r>
              <a:rPr lang="en-US" b="1" dirty="0" smtClean="0">
                <a:solidFill>
                  <a:srgbClr val="00B0F0"/>
                </a:solidFill>
              </a:rPr>
              <a:t>Region 1</a:t>
            </a:r>
            <a:endParaRPr lang="en-US" b="1" dirty="0">
              <a:solidFill>
                <a:srgbClr val="00B0F0"/>
              </a:solidFill>
            </a:endParaRPr>
          </a:p>
        </p:txBody>
      </p:sp>
      <p:sp>
        <p:nvSpPr>
          <p:cNvPr id="39" name="TextBox 38"/>
          <p:cNvSpPr txBox="1"/>
          <p:nvPr/>
        </p:nvSpPr>
        <p:spPr>
          <a:xfrm>
            <a:off x="7924800" y="5334000"/>
            <a:ext cx="1008418" cy="369332"/>
          </a:xfrm>
          <a:prstGeom prst="rect">
            <a:avLst/>
          </a:prstGeom>
          <a:noFill/>
        </p:spPr>
        <p:txBody>
          <a:bodyPr wrap="none" rtlCol="0">
            <a:spAutoFit/>
          </a:bodyPr>
          <a:lstStyle/>
          <a:p>
            <a:r>
              <a:rPr lang="en-US" b="1" dirty="0" smtClean="0">
                <a:solidFill>
                  <a:srgbClr val="00B0F0"/>
                </a:solidFill>
              </a:rPr>
              <a:t>Region 2</a:t>
            </a:r>
            <a:endParaRPr lang="en-US" b="1" dirty="0">
              <a:solidFill>
                <a:srgbClr val="00B0F0"/>
              </a:solidFill>
            </a:endParaRPr>
          </a:p>
        </p:txBody>
      </p:sp>
      <p:sp>
        <p:nvSpPr>
          <p:cNvPr id="46" name="TextBox 45"/>
          <p:cNvSpPr txBox="1"/>
          <p:nvPr/>
        </p:nvSpPr>
        <p:spPr>
          <a:xfrm>
            <a:off x="4191000" y="1828800"/>
            <a:ext cx="3048000" cy="1400383"/>
          </a:xfrm>
          <a:prstGeom prst="rect">
            <a:avLst/>
          </a:prstGeom>
          <a:solidFill>
            <a:srgbClr val="FFFF00"/>
          </a:solidFill>
        </p:spPr>
        <p:txBody>
          <a:bodyPr wrap="square" rtlCol="0">
            <a:spAutoFit/>
          </a:bodyPr>
          <a:lstStyle/>
          <a:p>
            <a:pPr>
              <a:lnSpc>
                <a:spcPts val="1700"/>
              </a:lnSpc>
            </a:pPr>
            <a:r>
              <a:rPr lang="en-US" sz="1600" b="1" dirty="0" smtClean="0">
                <a:solidFill>
                  <a:srgbClr val="FF0000"/>
                </a:solidFill>
              </a:rPr>
              <a:t>Only devices in a public space which have capability to communicate with outside remote devices can have this type of communications, e.g. WLAN AP and computer with </a:t>
            </a:r>
            <a:r>
              <a:rPr lang="en-US" sz="1600" b="1" dirty="0" err="1" smtClean="0">
                <a:solidFill>
                  <a:srgbClr val="FF0000"/>
                </a:solidFill>
              </a:rPr>
              <a:t>WiFi</a:t>
            </a:r>
            <a:r>
              <a:rPr lang="en-US" sz="1600" b="1" dirty="0" smtClean="0">
                <a:solidFill>
                  <a:srgbClr val="FF0000"/>
                </a:solidFill>
              </a:rPr>
              <a:t>.</a:t>
            </a:r>
            <a:endParaRPr lang="en-US" sz="1600" b="1" dirty="0">
              <a:solidFill>
                <a:srgbClr val="FF0000"/>
              </a:solidFill>
            </a:endParaRPr>
          </a:p>
        </p:txBody>
      </p:sp>
      <p:sp>
        <p:nvSpPr>
          <p:cNvPr id="50" name="TextBox 49"/>
          <p:cNvSpPr txBox="1"/>
          <p:nvPr/>
        </p:nvSpPr>
        <p:spPr>
          <a:xfrm>
            <a:off x="4648200" y="4648200"/>
            <a:ext cx="3276600" cy="1618392"/>
          </a:xfrm>
          <a:prstGeom prst="rect">
            <a:avLst/>
          </a:prstGeom>
          <a:solidFill>
            <a:srgbClr val="FFFF00"/>
          </a:solidFill>
        </p:spPr>
        <p:txBody>
          <a:bodyPr wrap="square" rtlCol="0">
            <a:spAutoFit/>
          </a:bodyPr>
          <a:lstStyle/>
          <a:p>
            <a:pPr algn="r">
              <a:lnSpc>
                <a:spcPts val="1700"/>
              </a:lnSpc>
            </a:pPr>
            <a:r>
              <a:rPr lang="en-US" sz="1600" b="1" dirty="0" smtClean="0">
                <a:solidFill>
                  <a:srgbClr val="FF0000"/>
                </a:solidFill>
              </a:rPr>
              <a:t>Remote devices are also members of the personal space, but do not maintain sync with other devices in the personal space of another region. A remote device only sets up a link through a designated channel to a device in another region.</a:t>
            </a:r>
            <a:endParaRPr lang="en-US" sz="1600" b="1" dirty="0">
              <a:solidFill>
                <a:srgbClr val="FF0000"/>
              </a:solidFill>
            </a:endParaRPr>
          </a:p>
        </p:txBody>
      </p:sp>
      <p:sp>
        <p:nvSpPr>
          <p:cNvPr id="51" name="Oval 50"/>
          <p:cNvSpPr/>
          <p:nvPr/>
        </p:nvSpPr>
        <p:spPr>
          <a:xfrm>
            <a:off x="7239000" y="3886200"/>
            <a:ext cx="1676400" cy="1447800"/>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7880164" y="3886200"/>
            <a:ext cx="1263836" cy="682238"/>
          </a:xfrm>
          <a:prstGeom prst="rect">
            <a:avLst/>
          </a:prstGeom>
          <a:noFill/>
        </p:spPr>
        <p:txBody>
          <a:bodyPr wrap="square" rtlCol="0">
            <a:spAutoFit/>
          </a:bodyPr>
          <a:lstStyle/>
          <a:p>
            <a:pPr algn="ctr">
              <a:lnSpc>
                <a:spcPts val="1500"/>
              </a:lnSpc>
            </a:pPr>
            <a:r>
              <a:rPr lang="en-US" b="1" dirty="0" smtClean="0">
                <a:solidFill>
                  <a:srgbClr val="0070C0"/>
                </a:solidFill>
              </a:rPr>
              <a:t>Personal space C</a:t>
            </a:r>
          </a:p>
          <a:p>
            <a:pPr algn="ctr">
              <a:lnSpc>
                <a:spcPts val="1500"/>
              </a:lnSpc>
            </a:pPr>
            <a:r>
              <a:rPr lang="en-US" b="1" dirty="0" smtClean="0">
                <a:solidFill>
                  <a:srgbClr val="0070C0"/>
                </a:solidFill>
              </a:rPr>
              <a:t>(extended)</a:t>
            </a:r>
            <a:endParaRPr lang="en-US" b="1" dirty="0">
              <a:solidFill>
                <a:srgbClr val="0070C0"/>
              </a:solidFill>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ts val="3000"/>
              </a:lnSpc>
            </a:pPr>
            <a:r>
              <a:rPr lang="en-US" altLang="ko-KR" sz="3200" b="1" i="1" smtClean="0">
                <a:solidFill>
                  <a:srgbClr val="FF0000"/>
                </a:solidFill>
              </a:rPr>
              <a:t>COMMUNICATIONS FOR PERSONAL SPACE (7)</a:t>
            </a:r>
            <a:endParaRPr lang="en-US" sz="3200" b="1" i="1">
              <a:solidFill>
                <a:srgbClr val="FF0000"/>
              </a:solidFill>
              <a:cs typeface="Times New Roman" pitchFamily="18" charset="0"/>
            </a:endParaRPr>
          </a:p>
        </p:txBody>
      </p:sp>
      <p:sp>
        <p:nvSpPr>
          <p:cNvPr id="9" name="TextBox 8"/>
          <p:cNvSpPr txBox="1"/>
          <p:nvPr/>
        </p:nvSpPr>
        <p:spPr>
          <a:xfrm>
            <a:off x="4191000" y="6400800"/>
            <a:ext cx="777777" cy="307777"/>
          </a:xfrm>
          <a:prstGeom prst="rect">
            <a:avLst/>
          </a:prstGeom>
          <a:noFill/>
        </p:spPr>
        <p:txBody>
          <a:bodyPr wrap="none" rtlCol="0">
            <a:spAutoFit/>
          </a:bodyPr>
          <a:lstStyle/>
          <a:p>
            <a:r>
              <a:rPr lang="en-US" sz="1400" dirty="0" smtClean="0">
                <a:latin typeface="Times New Roman" pitchFamily="18" charset="0"/>
                <a:cs typeface="Times New Roman" pitchFamily="18" charset="0"/>
              </a:rPr>
              <a:t>Slide 48</a:t>
            </a:r>
            <a:endParaRPr lang="en-US" sz="1400" dirty="0">
              <a:latin typeface="Times New Roman" pitchFamily="18" charset="0"/>
              <a:cs typeface="Times New Roman" pitchFamily="18" charset="0"/>
            </a:endParaRPr>
          </a:p>
        </p:txBody>
      </p:sp>
      <p:sp>
        <p:nvSpPr>
          <p:cNvPr id="72" name="Oval 71"/>
          <p:cNvSpPr/>
          <p:nvPr/>
        </p:nvSpPr>
        <p:spPr>
          <a:xfrm>
            <a:off x="5562600" y="2362200"/>
            <a:ext cx="3124200" cy="3733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p:cNvSpPr txBox="1"/>
          <p:nvPr/>
        </p:nvSpPr>
        <p:spPr>
          <a:xfrm>
            <a:off x="6172200" y="1905000"/>
            <a:ext cx="1984069" cy="369332"/>
          </a:xfrm>
          <a:prstGeom prst="rect">
            <a:avLst/>
          </a:prstGeom>
          <a:solidFill>
            <a:srgbClr val="92D050"/>
          </a:solidFill>
        </p:spPr>
        <p:txBody>
          <a:bodyPr wrap="none" rtlCol="0">
            <a:spAutoFit/>
          </a:bodyPr>
          <a:lstStyle/>
          <a:p>
            <a:r>
              <a:rPr lang="en-US" smtClean="0"/>
              <a:t>PSC personal space</a:t>
            </a:r>
            <a:endParaRPr lang="en-US"/>
          </a:p>
        </p:txBody>
      </p:sp>
      <p:sp>
        <p:nvSpPr>
          <p:cNvPr id="83" name="Rectangle 82"/>
          <p:cNvSpPr/>
          <p:nvPr/>
        </p:nvSpPr>
        <p:spPr>
          <a:xfrm>
            <a:off x="5638800" y="4267200"/>
            <a:ext cx="914400" cy="457200"/>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Game </a:t>
            </a:r>
            <a:endParaRPr lang="en-US"/>
          </a:p>
        </p:txBody>
      </p:sp>
      <p:sp>
        <p:nvSpPr>
          <p:cNvPr id="85" name="Rectangle 84"/>
          <p:cNvSpPr/>
          <p:nvPr/>
        </p:nvSpPr>
        <p:spPr>
          <a:xfrm>
            <a:off x="5562600" y="3276600"/>
            <a:ext cx="1295400" cy="457200"/>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700"/>
              </a:lnSpc>
            </a:pPr>
            <a:r>
              <a:rPr lang="en-US" smtClean="0"/>
              <a:t>Home appliances </a:t>
            </a:r>
            <a:endParaRPr lang="en-US"/>
          </a:p>
        </p:txBody>
      </p:sp>
      <p:sp>
        <p:nvSpPr>
          <p:cNvPr id="86" name="Rectangle 85"/>
          <p:cNvSpPr/>
          <p:nvPr/>
        </p:nvSpPr>
        <p:spPr>
          <a:xfrm>
            <a:off x="7696200" y="4724400"/>
            <a:ext cx="914400" cy="457200"/>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700"/>
              </a:lnSpc>
            </a:pPr>
            <a:r>
              <a:rPr lang="en-US" smtClean="0"/>
              <a:t>Audio/video </a:t>
            </a:r>
            <a:endParaRPr lang="en-US"/>
          </a:p>
        </p:txBody>
      </p:sp>
      <p:sp>
        <p:nvSpPr>
          <p:cNvPr id="87" name="Rectangle 86"/>
          <p:cNvSpPr/>
          <p:nvPr/>
        </p:nvSpPr>
        <p:spPr>
          <a:xfrm>
            <a:off x="5562600" y="4800600"/>
            <a:ext cx="1143000" cy="457200"/>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computer </a:t>
            </a:r>
            <a:endParaRPr lang="en-US"/>
          </a:p>
        </p:txBody>
      </p:sp>
      <p:sp>
        <p:nvSpPr>
          <p:cNvPr id="88" name="Rectangle 87"/>
          <p:cNvSpPr/>
          <p:nvPr/>
        </p:nvSpPr>
        <p:spPr>
          <a:xfrm>
            <a:off x="5638800" y="3810000"/>
            <a:ext cx="914400" cy="381000"/>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TV</a:t>
            </a:r>
            <a:endParaRPr lang="en-US"/>
          </a:p>
        </p:txBody>
      </p:sp>
      <p:sp>
        <p:nvSpPr>
          <p:cNvPr id="89" name="Rectangle 88"/>
          <p:cNvSpPr/>
          <p:nvPr/>
        </p:nvSpPr>
        <p:spPr>
          <a:xfrm>
            <a:off x="5715000" y="2667000"/>
            <a:ext cx="838200" cy="457200"/>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Phone </a:t>
            </a:r>
            <a:endParaRPr lang="en-US"/>
          </a:p>
        </p:txBody>
      </p:sp>
      <p:sp>
        <p:nvSpPr>
          <p:cNvPr id="90" name="Rectangle 89"/>
          <p:cNvSpPr/>
          <p:nvPr/>
        </p:nvSpPr>
        <p:spPr>
          <a:xfrm>
            <a:off x="7467600" y="3657600"/>
            <a:ext cx="1524000" cy="457200"/>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700"/>
              </a:lnSpc>
            </a:pPr>
            <a:r>
              <a:rPr lang="en-US" smtClean="0"/>
              <a:t>Environment control </a:t>
            </a:r>
            <a:endParaRPr lang="en-US"/>
          </a:p>
        </p:txBody>
      </p:sp>
      <p:sp>
        <p:nvSpPr>
          <p:cNvPr id="91" name="Rectangle 90"/>
          <p:cNvSpPr/>
          <p:nvPr/>
        </p:nvSpPr>
        <p:spPr>
          <a:xfrm>
            <a:off x="3276600" y="2438400"/>
            <a:ext cx="914400" cy="381000"/>
          </a:xfrm>
          <a:prstGeom prst="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rgbClr val="00B050"/>
                </a:solidFill>
              </a:rPr>
              <a:t>WLAN</a:t>
            </a:r>
            <a:r>
              <a:rPr lang="en-US" smtClean="0"/>
              <a:t> </a:t>
            </a:r>
            <a:endParaRPr lang="en-US"/>
          </a:p>
        </p:txBody>
      </p:sp>
      <p:sp>
        <p:nvSpPr>
          <p:cNvPr id="92" name="Rectangle 91"/>
          <p:cNvSpPr/>
          <p:nvPr/>
        </p:nvSpPr>
        <p:spPr>
          <a:xfrm>
            <a:off x="3048000" y="2895600"/>
            <a:ext cx="1600200" cy="381000"/>
          </a:xfrm>
          <a:prstGeom prst="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rgbClr val="00B050"/>
                </a:solidFill>
              </a:rPr>
              <a:t>Wired LAN</a:t>
            </a:r>
            <a:r>
              <a:rPr lang="en-US" smtClean="0"/>
              <a:t> </a:t>
            </a:r>
            <a:endParaRPr lang="en-US"/>
          </a:p>
        </p:txBody>
      </p:sp>
      <p:sp>
        <p:nvSpPr>
          <p:cNvPr id="93" name="Rectangle 92"/>
          <p:cNvSpPr/>
          <p:nvPr/>
        </p:nvSpPr>
        <p:spPr>
          <a:xfrm>
            <a:off x="990600" y="2514600"/>
            <a:ext cx="914400" cy="533400"/>
          </a:xfrm>
          <a:prstGeom prst="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rgbClr val="00B050"/>
                </a:solidFill>
              </a:rPr>
              <a:t>PSTN</a:t>
            </a:r>
            <a:r>
              <a:rPr lang="en-US" smtClean="0"/>
              <a:t> </a:t>
            </a:r>
            <a:endParaRPr lang="en-US"/>
          </a:p>
        </p:txBody>
      </p:sp>
      <p:sp>
        <p:nvSpPr>
          <p:cNvPr id="95" name="Rectangle 94"/>
          <p:cNvSpPr/>
          <p:nvPr/>
        </p:nvSpPr>
        <p:spPr>
          <a:xfrm>
            <a:off x="990600" y="3276600"/>
            <a:ext cx="914400" cy="533400"/>
          </a:xfrm>
          <a:prstGeom prst="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rgbClr val="00B050"/>
                </a:solidFill>
              </a:rPr>
              <a:t>LAN</a:t>
            </a:r>
            <a:r>
              <a:rPr lang="en-US" smtClean="0"/>
              <a:t> </a:t>
            </a:r>
            <a:endParaRPr lang="en-US"/>
          </a:p>
        </p:txBody>
      </p:sp>
      <p:sp>
        <p:nvSpPr>
          <p:cNvPr id="96" name="Rectangle 95"/>
          <p:cNvSpPr/>
          <p:nvPr/>
        </p:nvSpPr>
        <p:spPr>
          <a:xfrm>
            <a:off x="2971800" y="5410200"/>
            <a:ext cx="1752600" cy="381000"/>
          </a:xfrm>
          <a:prstGeom prst="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rgbClr val="00B050"/>
                </a:solidFill>
              </a:rPr>
              <a:t>Mobile channel</a:t>
            </a:r>
            <a:r>
              <a:rPr lang="en-US" smtClean="0"/>
              <a:t> </a:t>
            </a:r>
            <a:endParaRPr lang="en-US"/>
          </a:p>
        </p:txBody>
      </p:sp>
      <p:sp>
        <p:nvSpPr>
          <p:cNvPr id="20" name="Rectangle 19"/>
          <p:cNvSpPr/>
          <p:nvPr/>
        </p:nvSpPr>
        <p:spPr>
          <a:xfrm>
            <a:off x="2743200" y="2362200"/>
            <a:ext cx="2209800" cy="3962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533400" y="1905000"/>
            <a:ext cx="1838324" cy="369332"/>
          </a:xfrm>
          <a:prstGeom prst="rect">
            <a:avLst/>
          </a:prstGeom>
          <a:solidFill>
            <a:srgbClr val="92D050"/>
          </a:solidFill>
        </p:spPr>
        <p:txBody>
          <a:bodyPr wrap="none" rtlCol="0">
            <a:spAutoFit/>
          </a:bodyPr>
          <a:lstStyle/>
          <a:p>
            <a:r>
              <a:rPr lang="en-US" smtClean="0"/>
              <a:t>Outside networks</a:t>
            </a:r>
            <a:endParaRPr lang="en-US"/>
          </a:p>
        </p:txBody>
      </p:sp>
      <p:sp>
        <p:nvSpPr>
          <p:cNvPr id="22" name="TextBox 21"/>
          <p:cNvSpPr txBox="1"/>
          <p:nvPr/>
        </p:nvSpPr>
        <p:spPr>
          <a:xfrm>
            <a:off x="2971800" y="1905000"/>
            <a:ext cx="1741182" cy="369332"/>
          </a:xfrm>
          <a:prstGeom prst="rect">
            <a:avLst/>
          </a:prstGeom>
          <a:solidFill>
            <a:srgbClr val="92D050"/>
          </a:solidFill>
        </p:spPr>
        <p:txBody>
          <a:bodyPr wrap="none" rtlCol="0">
            <a:spAutoFit/>
          </a:bodyPr>
          <a:lstStyle/>
          <a:p>
            <a:r>
              <a:rPr lang="en-US" smtClean="0"/>
              <a:t>Comm. channels</a:t>
            </a:r>
            <a:endParaRPr lang="en-US"/>
          </a:p>
        </p:txBody>
      </p:sp>
      <p:sp>
        <p:nvSpPr>
          <p:cNvPr id="23" name="Rectangle 22"/>
          <p:cNvSpPr/>
          <p:nvPr/>
        </p:nvSpPr>
        <p:spPr>
          <a:xfrm>
            <a:off x="457200" y="2362200"/>
            <a:ext cx="1905000" cy="3962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3048000" y="3352800"/>
            <a:ext cx="1600200" cy="381000"/>
          </a:xfrm>
          <a:prstGeom prst="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rgbClr val="00B050"/>
                </a:solidFill>
              </a:rPr>
              <a:t>Wired PSTN</a:t>
            </a:r>
            <a:r>
              <a:rPr lang="en-US" smtClean="0"/>
              <a:t> </a:t>
            </a:r>
            <a:endParaRPr lang="en-US"/>
          </a:p>
        </p:txBody>
      </p:sp>
      <p:sp>
        <p:nvSpPr>
          <p:cNvPr id="25" name="Rectangle 24"/>
          <p:cNvSpPr/>
          <p:nvPr/>
        </p:nvSpPr>
        <p:spPr>
          <a:xfrm>
            <a:off x="2819400" y="3810000"/>
            <a:ext cx="1981200" cy="381000"/>
          </a:xfrm>
          <a:prstGeom prst="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rgbClr val="00B050"/>
                </a:solidFill>
              </a:rPr>
              <a:t>High speed optical</a:t>
            </a:r>
            <a:endParaRPr lang="en-US"/>
          </a:p>
        </p:txBody>
      </p:sp>
      <p:sp>
        <p:nvSpPr>
          <p:cNvPr id="26" name="Rectangle 25"/>
          <p:cNvSpPr/>
          <p:nvPr/>
        </p:nvSpPr>
        <p:spPr>
          <a:xfrm>
            <a:off x="2971800" y="4495800"/>
            <a:ext cx="1600200" cy="381000"/>
          </a:xfrm>
          <a:prstGeom prst="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err="1" smtClean="0">
                <a:solidFill>
                  <a:srgbClr val="00B050"/>
                </a:solidFill>
              </a:rPr>
              <a:t>xDSL</a:t>
            </a:r>
            <a:r>
              <a:rPr lang="en-US" smtClean="0"/>
              <a:t> </a:t>
            </a:r>
            <a:endParaRPr lang="en-US"/>
          </a:p>
        </p:txBody>
      </p:sp>
      <p:sp>
        <p:nvSpPr>
          <p:cNvPr id="27" name="Rectangle 26"/>
          <p:cNvSpPr/>
          <p:nvPr/>
        </p:nvSpPr>
        <p:spPr>
          <a:xfrm>
            <a:off x="609600" y="5638800"/>
            <a:ext cx="1600200" cy="533400"/>
          </a:xfrm>
          <a:prstGeom prst="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rgbClr val="00B050"/>
                </a:solidFill>
              </a:rPr>
              <a:t>Internet</a:t>
            </a:r>
            <a:r>
              <a:rPr lang="en-US" smtClean="0"/>
              <a:t> </a:t>
            </a:r>
            <a:endParaRPr lang="en-US"/>
          </a:p>
        </p:txBody>
      </p:sp>
      <p:sp>
        <p:nvSpPr>
          <p:cNvPr id="28" name="Rectangle 27"/>
          <p:cNvSpPr/>
          <p:nvPr/>
        </p:nvSpPr>
        <p:spPr>
          <a:xfrm>
            <a:off x="3352800" y="4953000"/>
            <a:ext cx="914400" cy="381000"/>
          </a:xfrm>
          <a:prstGeom prst="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rgbClr val="00B050"/>
                </a:solidFill>
              </a:rPr>
              <a:t>WPAN</a:t>
            </a:r>
            <a:r>
              <a:rPr lang="en-US" smtClean="0"/>
              <a:t> </a:t>
            </a:r>
            <a:endParaRPr lang="en-US"/>
          </a:p>
        </p:txBody>
      </p:sp>
      <p:sp>
        <p:nvSpPr>
          <p:cNvPr id="29" name="Left-Right Arrow 28"/>
          <p:cNvSpPr/>
          <p:nvPr/>
        </p:nvSpPr>
        <p:spPr>
          <a:xfrm>
            <a:off x="2209800" y="4191000"/>
            <a:ext cx="3276600" cy="381000"/>
          </a:xfrm>
          <a:prstGeom prst="leftRightArrow">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52" descr="j0228120[1]"/>
          <p:cNvPicPr>
            <a:picLocks noChangeAspect="1" noChangeArrowheads="1"/>
          </p:cNvPicPr>
          <p:nvPr/>
        </p:nvPicPr>
        <p:blipFill>
          <a:blip r:embed="rId3" cstate="print"/>
          <a:srcRect/>
          <a:stretch>
            <a:fillRect/>
          </a:stretch>
        </p:blipFill>
        <p:spPr bwMode="auto">
          <a:xfrm>
            <a:off x="6934200" y="3505200"/>
            <a:ext cx="312738" cy="1011238"/>
          </a:xfrm>
          <a:prstGeom prst="rect">
            <a:avLst/>
          </a:prstGeom>
          <a:solidFill>
            <a:srgbClr val="92D050"/>
          </a:solidFill>
          <a:ln w="9525">
            <a:noFill/>
            <a:miter lim="800000"/>
            <a:headEnd/>
            <a:tailEnd/>
          </a:ln>
        </p:spPr>
      </p:pic>
      <p:sp>
        <p:nvSpPr>
          <p:cNvPr id="31" name="TextBox 30"/>
          <p:cNvSpPr txBox="1"/>
          <p:nvPr/>
        </p:nvSpPr>
        <p:spPr>
          <a:xfrm>
            <a:off x="6553200" y="4343400"/>
            <a:ext cx="1143000" cy="682238"/>
          </a:xfrm>
          <a:prstGeom prst="rect">
            <a:avLst/>
          </a:prstGeom>
          <a:noFill/>
        </p:spPr>
        <p:txBody>
          <a:bodyPr wrap="square" rtlCol="0">
            <a:spAutoFit/>
          </a:bodyPr>
          <a:lstStyle/>
          <a:p>
            <a:pPr algn="ctr">
              <a:lnSpc>
                <a:spcPts val="1500"/>
              </a:lnSpc>
            </a:pPr>
            <a:r>
              <a:rPr lang="en-US" b="1" smtClean="0">
                <a:solidFill>
                  <a:srgbClr val="FF0000"/>
                </a:solidFill>
              </a:rPr>
              <a:t>User </a:t>
            </a:r>
          </a:p>
          <a:p>
            <a:pPr algn="ctr">
              <a:lnSpc>
                <a:spcPts val="1500"/>
              </a:lnSpc>
            </a:pPr>
            <a:r>
              <a:rPr lang="en-US" b="1" smtClean="0">
                <a:solidFill>
                  <a:srgbClr val="FF0000"/>
                </a:solidFill>
              </a:rPr>
              <a:t>PSC </a:t>
            </a:r>
          </a:p>
          <a:p>
            <a:pPr algn="ctr">
              <a:lnSpc>
                <a:spcPts val="1500"/>
              </a:lnSpc>
            </a:pPr>
            <a:r>
              <a:rPr lang="en-US" b="1" smtClean="0">
                <a:solidFill>
                  <a:srgbClr val="FF0000"/>
                </a:solidFill>
              </a:rPr>
              <a:t>terminal</a:t>
            </a:r>
            <a:endParaRPr lang="en-US" b="1">
              <a:solidFill>
                <a:srgbClr val="FF0000"/>
              </a:solidFill>
            </a:endParaRPr>
          </a:p>
        </p:txBody>
      </p:sp>
      <p:sp>
        <p:nvSpPr>
          <p:cNvPr id="32" name="Rectangle 31"/>
          <p:cNvSpPr/>
          <p:nvPr/>
        </p:nvSpPr>
        <p:spPr>
          <a:xfrm>
            <a:off x="5867400" y="5334000"/>
            <a:ext cx="914400" cy="457200"/>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700"/>
              </a:lnSpc>
            </a:pPr>
            <a:r>
              <a:rPr lang="en-US" smtClean="0"/>
              <a:t>Internal radio </a:t>
            </a:r>
            <a:endParaRPr lang="en-US"/>
          </a:p>
        </p:txBody>
      </p:sp>
      <p:sp>
        <p:nvSpPr>
          <p:cNvPr id="33" name="Rectangle 32"/>
          <p:cNvSpPr/>
          <p:nvPr/>
        </p:nvSpPr>
        <p:spPr>
          <a:xfrm>
            <a:off x="7467600" y="3124200"/>
            <a:ext cx="1524000" cy="457200"/>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700"/>
              </a:lnSpc>
            </a:pPr>
            <a:r>
              <a:rPr lang="en-US" smtClean="0"/>
              <a:t>Agriculture control </a:t>
            </a:r>
            <a:endParaRPr lang="en-US"/>
          </a:p>
        </p:txBody>
      </p:sp>
      <p:sp>
        <p:nvSpPr>
          <p:cNvPr id="34" name="Rectangle 33"/>
          <p:cNvSpPr/>
          <p:nvPr/>
        </p:nvSpPr>
        <p:spPr>
          <a:xfrm>
            <a:off x="7620000" y="4191000"/>
            <a:ext cx="990600" cy="457200"/>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700"/>
              </a:lnSpc>
            </a:pPr>
            <a:r>
              <a:rPr lang="en-US" smtClean="0"/>
              <a:t>Mobile phone </a:t>
            </a:r>
            <a:endParaRPr lang="en-US"/>
          </a:p>
        </p:txBody>
      </p:sp>
      <p:sp>
        <p:nvSpPr>
          <p:cNvPr id="35" name="Rectangle 34"/>
          <p:cNvSpPr/>
          <p:nvPr/>
        </p:nvSpPr>
        <p:spPr>
          <a:xfrm>
            <a:off x="838200" y="4038600"/>
            <a:ext cx="1143000" cy="533400"/>
          </a:xfrm>
          <a:prstGeom prst="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700"/>
              </a:lnSpc>
            </a:pPr>
            <a:r>
              <a:rPr lang="en-US" smtClean="0">
                <a:solidFill>
                  <a:srgbClr val="00B050"/>
                </a:solidFill>
              </a:rPr>
              <a:t>Mobile networks</a:t>
            </a:r>
            <a:r>
              <a:rPr lang="en-US" smtClean="0"/>
              <a:t> </a:t>
            </a:r>
            <a:endParaRPr lang="en-US"/>
          </a:p>
        </p:txBody>
      </p:sp>
      <p:sp>
        <p:nvSpPr>
          <p:cNvPr id="36" name="Oval 81"/>
          <p:cNvSpPr>
            <a:spLocks noChangeArrowheads="1"/>
          </p:cNvSpPr>
          <p:nvPr/>
        </p:nvSpPr>
        <p:spPr bwMode="auto">
          <a:xfrm>
            <a:off x="6934200" y="3886200"/>
            <a:ext cx="293688" cy="312737"/>
          </a:xfrm>
          <a:prstGeom prst="ellipse">
            <a:avLst/>
          </a:prstGeom>
          <a:solidFill>
            <a:srgbClr val="006600"/>
          </a:solidFill>
          <a:ln w="28575" algn="ctr">
            <a:solidFill>
              <a:srgbClr val="FF3300"/>
            </a:solidFill>
            <a:round/>
            <a:headEnd/>
            <a:tailEnd/>
          </a:ln>
        </p:spPr>
        <p:txBody>
          <a:bodyPr wrap="none" anchor="ctr"/>
          <a:lstStyle/>
          <a:p>
            <a:endParaRPr lang="ko-KR" altLang="en-US"/>
          </a:p>
        </p:txBody>
      </p:sp>
      <p:sp>
        <p:nvSpPr>
          <p:cNvPr id="37" name="Rectangle 36"/>
          <p:cNvSpPr/>
          <p:nvPr/>
        </p:nvSpPr>
        <p:spPr>
          <a:xfrm>
            <a:off x="7620000" y="2590800"/>
            <a:ext cx="1143000" cy="457200"/>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700"/>
              </a:lnSpc>
            </a:pPr>
            <a:r>
              <a:rPr lang="en-US" smtClean="0"/>
              <a:t>Other PSC terminal </a:t>
            </a:r>
            <a:endParaRPr lang="en-US"/>
          </a:p>
        </p:txBody>
      </p:sp>
      <p:sp>
        <p:nvSpPr>
          <p:cNvPr id="38" name="Rectangle 37"/>
          <p:cNvSpPr/>
          <p:nvPr/>
        </p:nvSpPr>
        <p:spPr>
          <a:xfrm>
            <a:off x="7086600" y="5257800"/>
            <a:ext cx="1600200" cy="457200"/>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700"/>
              </a:lnSpc>
            </a:pPr>
            <a:r>
              <a:rPr lang="en-US" smtClean="0"/>
              <a:t>WLAN router /other modem</a:t>
            </a:r>
            <a:endParaRPr lang="en-US"/>
          </a:p>
        </p:txBody>
      </p:sp>
      <p:sp>
        <p:nvSpPr>
          <p:cNvPr id="39" name="Rounded Rectangle 38"/>
          <p:cNvSpPr/>
          <p:nvPr/>
        </p:nvSpPr>
        <p:spPr>
          <a:xfrm>
            <a:off x="6553200" y="2667000"/>
            <a:ext cx="1066800" cy="457200"/>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700"/>
              </a:lnSpc>
            </a:pPr>
            <a:r>
              <a:rPr lang="en-US" smtClean="0">
                <a:solidFill>
                  <a:srgbClr val="0070C0"/>
                </a:solidFill>
              </a:rPr>
              <a:t>PSC manager</a:t>
            </a:r>
            <a:endParaRPr lang="en-US">
              <a:solidFill>
                <a:srgbClr val="0070C0"/>
              </a:solidFill>
            </a:endParaRPr>
          </a:p>
        </p:txBody>
      </p:sp>
      <p:sp>
        <p:nvSpPr>
          <p:cNvPr id="40" name="Rectangle 39"/>
          <p:cNvSpPr/>
          <p:nvPr/>
        </p:nvSpPr>
        <p:spPr>
          <a:xfrm>
            <a:off x="6781800" y="5791200"/>
            <a:ext cx="1143000" cy="457200"/>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700"/>
              </a:lnSpc>
            </a:pPr>
            <a:r>
              <a:rPr lang="en-US" smtClean="0"/>
              <a:t>Medical control </a:t>
            </a:r>
            <a:endParaRPr lang="en-US"/>
          </a:p>
        </p:txBody>
      </p:sp>
      <p:sp>
        <p:nvSpPr>
          <p:cNvPr id="41" name="Rectangle 40"/>
          <p:cNvSpPr/>
          <p:nvPr/>
        </p:nvSpPr>
        <p:spPr>
          <a:xfrm>
            <a:off x="2819400" y="5867400"/>
            <a:ext cx="1981200" cy="381000"/>
          </a:xfrm>
          <a:prstGeom prst="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rgbClr val="00B050"/>
                </a:solidFill>
              </a:rPr>
              <a:t>Broadcast, public</a:t>
            </a:r>
            <a:r>
              <a:rPr lang="en-US" smtClean="0"/>
              <a:t> </a:t>
            </a:r>
            <a:endParaRPr lang="en-US"/>
          </a:p>
        </p:txBody>
      </p:sp>
      <p:sp>
        <p:nvSpPr>
          <p:cNvPr id="42" name="Rectangle 41"/>
          <p:cNvSpPr/>
          <p:nvPr/>
        </p:nvSpPr>
        <p:spPr>
          <a:xfrm>
            <a:off x="533400" y="4800600"/>
            <a:ext cx="1752600" cy="533400"/>
          </a:xfrm>
          <a:prstGeom prst="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rgbClr val="00B050"/>
                </a:solidFill>
              </a:rPr>
              <a:t>Public broadcast</a:t>
            </a:r>
            <a:endParaRPr lang="en-US"/>
          </a:p>
        </p:txBody>
      </p:sp>
      <p:pic>
        <p:nvPicPr>
          <p:cNvPr id="43" name="Picture 6"/>
          <p:cNvPicPr>
            <a:picLocks noChangeAspect="1" noChangeArrowheads="1"/>
          </p:cNvPicPr>
          <p:nvPr/>
        </p:nvPicPr>
        <p:blipFill>
          <a:blip r:embed="rId4" cstate="print"/>
          <a:srcRect/>
          <a:stretch>
            <a:fillRect/>
          </a:stretch>
        </p:blipFill>
        <p:spPr bwMode="auto">
          <a:xfrm rot="16200000">
            <a:off x="6805766" y="3709834"/>
            <a:ext cx="428318" cy="781050"/>
          </a:xfrm>
          <a:prstGeom prst="rect">
            <a:avLst/>
          </a:prstGeom>
          <a:noFill/>
          <a:ln w="9525">
            <a:noFill/>
            <a:miter lim="800000"/>
            <a:headEnd/>
            <a:tailEnd/>
          </a:ln>
        </p:spPr>
      </p:pic>
      <p:sp>
        <p:nvSpPr>
          <p:cNvPr id="44" name="TextBox 43"/>
          <p:cNvSpPr txBox="1"/>
          <p:nvPr/>
        </p:nvSpPr>
        <p:spPr>
          <a:xfrm>
            <a:off x="457200" y="1371600"/>
            <a:ext cx="8359468" cy="400110"/>
          </a:xfrm>
          <a:prstGeom prst="rect">
            <a:avLst/>
          </a:prstGeom>
          <a:solidFill>
            <a:schemeClr val="accent3">
              <a:lumMod val="40000"/>
              <a:lumOff val="60000"/>
            </a:schemeClr>
          </a:solidFill>
        </p:spPr>
        <p:txBody>
          <a:bodyPr wrap="none" rtlCol="0">
            <a:spAutoFit/>
          </a:bodyPr>
          <a:lstStyle/>
          <a:p>
            <a:r>
              <a:rPr lang="en-US" sz="2000" b="1" dirty="0" smtClean="0">
                <a:solidFill>
                  <a:srgbClr val="0070C0"/>
                </a:solidFill>
              </a:rPr>
              <a:t>Communications between a device in a public space and an outside device (2)</a:t>
            </a:r>
            <a:endParaRPr 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305800" cy="4800600"/>
          </a:xfrm>
        </p:spPr>
        <p:txBody>
          <a:bodyPr>
            <a:normAutofit/>
          </a:bodyPr>
          <a:lstStyle/>
          <a:p>
            <a:endParaRPr lang="ko-KR" altLang="en-US" sz="2000" smtClean="0">
              <a:ea typeface="굴림" charset="-127"/>
            </a:endParaRPr>
          </a:p>
          <a:p>
            <a:pPr marL="342900" lvl="1" indent="-342900">
              <a:buFont typeface="Arial" pitchFamily="34" charset="0"/>
              <a:buChar char="•"/>
            </a:pPr>
            <a:endParaRPr lang="en-US" sz="2000" smtClean="0">
              <a:latin typeface="Times New Roman" pitchFamily="18" charset="0"/>
              <a:cs typeface="Times New Roman" pitchFamily="18" charset="0"/>
            </a:endParaRPr>
          </a:p>
          <a:p>
            <a:pPr marL="742950" lvl="2" indent="-342900"/>
            <a:endParaRPr lang="en-US" sz="1600" smtClean="0">
              <a:latin typeface="Times New Roman" pitchFamily="18" charset="0"/>
              <a:cs typeface="Times New Roman" pitchFamily="18" charset="0"/>
            </a:endParaRPr>
          </a:p>
          <a:p>
            <a:endParaRPr lang="en-US" sz="1800" smtClean="0">
              <a:latin typeface="Times New Roman" pitchFamily="18" charset="0"/>
              <a:cs typeface="Times New Roman" pitchFamily="18" charset="0"/>
            </a:endParaRPr>
          </a:p>
          <a:p>
            <a:endParaRPr lang="en-US" sz="1800" smtClean="0">
              <a:latin typeface="Times New Roman" pitchFamily="18" charset="0"/>
              <a:cs typeface="Times New Roman" pitchFamily="18" charset="0"/>
            </a:endParaRPr>
          </a:p>
          <a:p>
            <a:endParaRPr lang="en-US" sz="1800" smtClean="0">
              <a:latin typeface="Times New Roman" pitchFamily="18" charset="0"/>
              <a:cs typeface="Times New Roman" pitchFamily="18" charset="0"/>
            </a:endParaRPr>
          </a:p>
          <a:p>
            <a:endParaRPr lang="en-US" sz="1800" smtClean="0">
              <a:latin typeface="Times New Roman" pitchFamily="18" charset="0"/>
              <a:cs typeface="Times New Roman" pitchFamily="18" charset="0"/>
            </a:endParaRPr>
          </a:p>
          <a:p>
            <a:endParaRPr lang="en-US" sz="1800" smtClean="0">
              <a:latin typeface="Times New Roman" pitchFamily="18" charset="0"/>
              <a:cs typeface="Times New Roman" pitchFamily="18" charset="0"/>
            </a:endParaRPr>
          </a:p>
          <a:p>
            <a:endParaRPr lang="en-US" sz="1800" smtClean="0">
              <a:latin typeface="Times New Roman" pitchFamily="18" charset="0"/>
              <a:cs typeface="Times New Roman" pitchFamily="18" charset="0"/>
            </a:endParaRPr>
          </a:p>
          <a:p>
            <a:endParaRPr lang="en-US" sz="1800" smtClean="0">
              <a:latin typeface="Times New Roman" pitchFamily="18" charset="0"/>
              <a:cs typeface="Times New Roman" pitchFamily="18" charset="0"/>
            </a:endParaRPr>
          </a:p>
          <a:p>
            <a:endParaRPr lang="en-US" sz="1800" smtClean="0">
              <a:latin typeface="Times New Roman" pitchFamily="18" charset="0"/>
              <a:cs typeface="Times New Roman" pitchFamily="18" charset="0"/>
            </a:endParaRPr>
          </a:p>
        </p:txBody>
      </p:sp>
      <p:sp>
        <p:nvSpPr>
          <p:cNvPr id="9" name="TextBox 8"/>
          <p:cNvSpPr txBox="1"/>
          <p:nvPr/>
        </p:nvSpPr>
        <p:spPr>
          <a:xfrm>
            <a:off x="4191000" y="6400800"/>
            <a:ext cx="777777" cy="307777"/>
          </a:xfrm>
          <a:prstGeom prst="rect">
            <a:avLst/>
          </a:prstGeom>
          <a:noFill/>
        </p:spPr>
        <p:txBody>
          <a:bodyPr wrap="none" rtlCol="0">
            <a:spAutoFit/>
          </a:bodyPr>
          <a:lstStyle/>
          <a:p>
            <a:r>
              <a:rPr lang="en-US" sz="1400" dirty="0" smtClean="0">
                <a:latin typeface="Times New Roman" pitchFamily="18" charset="0"/>
                <a:cs typeface="Times New Roman" pitchFamily="18" charset="0"/>
              </a:rPr>
              <a:t>Slide 49</a:t>
            </a:r>
            <a:endParaRPr lang="en-US" sz="1400" dirty="0">
              <a:latin typeface="Times New Roman" pitchFamily="18" charset="0"/>
              <a:cs typeface="Times New Roman" pitchFamily="18" charset="0"/>
            </a:endParaRPr>
          </a:p>
        </p:txBody>
      </p:sp>
      <p:graphicFrame>
        <p:nvGraphicFramePr>
          <p:cNvPr id="5" name="표 6"/>
          <p:cNvGraphicFramePr>
            <a:graphicFrameLocks noGrp="1"/>
          </p:cNvGraphicFramePr>
          <p:nvPr/>
        </p:nvGraphicFramePr>
        <p:xfrm>
          <a:off x="457200" y="1447800"/>
          <a:ext cx="8305800" cy="4746000"/>
        </p:xfrm>
        <a:graphic>
          <a:graphicData uri="http://schemas.openxmlformats.org/drawingml/2006/table">
            <a:tbl>
              <a:tblPr/>
              <a:tblGrid>
                <a:gridCol w="2438400"/>
                <a:gridCol w="1754052"/>
                <a:gridCol w="2373086"/>
                <a:gridCol w="1740262"/>
              </a:tblGrid>
              <a:tr h="228599">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400" b="1" i="0" u="none" strike="noStrike" cap="none" normalizeH="0" baseline="0" dirty="0" smtClean="0">
                          <a:ln>
                            <a:noFill/>
                          </a:ln>
                          <a:solidFill>
                            <a:srgbClr val="FFFFFF"/>
                          </a:solidFill>
                          <a:effectLst/>
                          <a:latin typeface="Arial" charset="0"/>
                          <a:ea typeface="굴림" pitchFamily="50" charset="-127"/>
                        </a:rPr>
                        <a:t>Function</a:t>
                      </a:r>
                      <a:endParaRPr kumimoji="0" lang="ko-KR" altLang="en-US" sz="1400" b="1" i="0" u="none" strike="noStrike" cap="none" normalizeH="0" baseline="0" dirty="0" smtClean="0">
                        <a:ln>
                          <a:noFill/>
                        </a:ln>
                        <a:solidFill>
                          <a:srgbClr val="FFFFFF"/>
                        </a:solidFill>
                        <a:effectLst/>
                        <a:latin typeface="Arial" charset="0"/>
                        <a:ea typeface="굴림" pitchFamily="50" charset="-127"/>
                      </a:endParaRPr>
                    </a:p>
                  </a:txBody>
                  <a:tcPr marT="36000" marB="36000" horzOverflow="overflow">
                    <a:lnL w="2857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400" b="1" i="0" u="none" strike="noStrike" cap="none" normalizeH="0" baseline="0" smtClean="0">
                          <a:ln>
                            <a:noFill/>
                          </a:ln>
                          <a:solidFill>
                            <a:srgbClr val="FFFFFF"/>
                          </a:solidFill>
                          <a:effectLst/>
                          <a:latin typeface="Arial" charset="0"/>
                          <a:ea typeface="굴림" pitchFamily="50" charset="-127"/>
                        </a:rPr>
                        <a:t>Freq. (Duration)</a:t>
                      </a:r>
                      <a:endParaRPr kumimoji="0" lang="ko-KR" altLang="en-US" sz="1400" b="1" i="0" u="none" strike="noStrike" cap="none" normalizeH="0" baseline="0" smtClean="0">
                        <a:ln>
                          <a:noFill/>
                        </a:ln>
                        <a:solidFill>
                          <a:srgbClr val="FFFFFF"/>
                        </a:solidFill>
                        <a:effectLst/>
                        <a:latin typeface="Arial" charset="0"/>
                        <a:ea typeface="굴림" pitchFamily="50" charset="-127"/>
                      </a:endParaRPr>
                    </a:p>
                  </a:txBody>
                  <a:tcPr marT="36000" marB="36000" horzOverflow="overflow">
                    <a:lnL w="1270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400" b="1" i="0" u="none" strike="noStrike" cap="none" normalizeH="0" baseline="0" smtClean="0">
                          <a:ln>
                            <a:noFill/>
                          </a:ln>
                          <a:solidFill>
                            <a:srgbClr val="FFFFFF"/>
                          </a:solidFill>
                          <a:effectLst/>
                          <a:latin typeface="Arial" charset="0"/>
                          <a:ea typeface="굴림" pitchFamily="50" charset="-127"/>
                        </a:rPr>
                        <a:t>Function</a:t>
                      </a:r>
                      <a:endParaRPr kumimoji="0" lang="ko-KR" altLang="en-US" sz="1400" b="1" i="0" u="none" strike="noStrike" cap="none" normalizeH="0" baseline="0" smtClean="0">
                        <a:ln>
                          <a:noFill/>
                        </a:ln>
                        <a:solidFill>
                          <a:srgbClr val="FFFFFF"/>
                        </a:solidFill>
                        <a:effectLst/>
                        <a:latin typeface="Arial" charset="0"/>
                        <a:ea typeface="굴림" pitchFamily="50" charset="-127"/>
                      </a:endParaRPr>
                    </a:p>
                  </a:txBody>
                  <a:tcPr marT="36000" marB="36000" horzOverflow="overflow">
                    <a:lnL w="2857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400" b="1" i="0" u="none" strike="noStrike" cap="none" normalizeH="0" baseline="0" smtClean="0">
                          <a:ln>
                            <a:noFill/>
                          </a:ln>
                          <a:solidFill>
                            <a:srgbClr val="FFFFFF"/>
                          </a:solidFill>
                          <a:effectLst/>
                          <a:latin typeface="Arial" charset="0"/>
                          <a:ea typeface="굴림" pitchFamily="50" charset="-127"/>
                        </a:rPr>
                        <a:t>Freq. (Duration)</a:t>
                      </a:r>
                      <a:endParaRPr kumimoji="0" lang="ko-KR" altLang="en-US" sz="1400" b="1" i="0" u="none" strike="noStrike" cap="none" normalizeH="0" baseline="0" smtClean="0">
                        <a:ln>
                          <a:noFill/>
                        </a:ln>
                        <a:solidFill>
                          <a:srgbClr val="FFFFFF"/>
                        </a:solidFill>
                        <a:effectLst/>
                        <a:latin typeface="Arial" charset="0"/>
                        <a:ea typeface="굴림" pitchFamily="50" charset="-127"/>
                      </a:endParaRPr>
                    </a:p>
                  </a:txBody>
                  <a:tcPr marT="36000" marB="36000" horzOverflow="overflow">
                    <a:lnL w="1270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278520">
                <a:tc>
                  <a:txBody>
                    <a:bodyPr/>
                    <a:lstStyle/>
                    <a:p>
                      <a:pPr marL="0" marR="0" lvl="0" indent="0" algn="l" defTabSz="914400" rtl="0" eaLnBrk="1" fontAlgn="base" latinLnBrk="1" hangingPunct="1">
                        <a:lnSpc>
                          <a:spcPct val="100000"/>
                        </a:lnSpc>
                        <a:spcBef>
                          <a:spcPct val="0"/>
                        </a:spcBef>
                        <a:spcAft>
                          <a:spcPct val="0"/>
                        </a:spcAft>
                        <a:buClrTx/>
                        <a:buSzTx/>
                        <a:buFontTx/>
                        <a:buNone/>
                        <a:tabLst/>
                      </a:pPr>
                      <a:r>
                        <a:rPr kumimoji="0" lang="en-US" altLang="ko-KR" sz="1400" b="0" i="0" u="none" strike="noStrike" cap="none" normalizeH="0" baseline="0" smtClean="0">
                          <a:ln>
                            <a:noFill/>
                          </a:ln>
                          <a:solidFill>
                            <a:srgbClr val="000000"/>
                          </a:solidFill>
                          <a:effectLst/>
                          <a:latin typeface="Arial" charset="0"/>
                          <a:ea typeface="굴림" pitchFamily="50" charset="-127"/>
                        </a:rPr>
                        <a:t>Configure indoor equipment</a:t>
                      </a:r>
                      <a:endParaRPr kumimoji="0" lang="ko-KR" altLang="en-US" sz="1400" b="0" i="0" u="none" strike="noStrike" cap="none" normalizeH="0" baseline="0" smtClean="0">
                        <a:ln>
                          <a:noFill/>
                        </a:ln>
                        <a:solidFill>
                          <a:srgbClr val="000000"/>
                        </a:solidFill>
                        <a:effectLst/>
                        <a:latin typeface="Arial" charset="0"/>
                        <a:ea typeface="굴림" pitchFamily="50" charset="-127"/>
                      </a:endParaRPr>
                    </a:p>
                  </a:txBody>
                  <a:tcPr marT="36000" marB="36000" horzOverflow="overflow">
                    <a:lnL w="2857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p>
                      <a:pPr marL="0" marR="0" lvl="0" indent="0" algn="l" defTabSz="914400" rtl="0" eaLnBrk="1" fontAlgn="base" latinLnBrk="1" hangingPunct="1">
                        <a:lnSpc>
                          <a:spcPct val="100000"/>
                        </a:lnSpc>
                        <a:spcBef>
                          <a:spcPct val="0"/>
                        </a:spcBef>
                        <a:spcAft>
                          <a:spcPct val="0"/>
                        </a:spcAft>
                        <a:buClrTx/>
                        <a:buSzTx/>
                        <a:buFontTx/>
                        <a:buNone/>
                        <a:tabLst/>
                      </a:pPr>
                      <a:r>
                        <a:rPr kumimoji="0" lang="en-US" altLang="ko-KR" sz="1400" b="0" i="0" u="none" strike="noStrike" cap="none" normalizeH="0" baseline="0" smtClean="0">
                          <a:ln>
                            <a:noFill/>
                          </a:ln>
                          <a:solidFill>
                            <a:srgbClr val="000000"/>
                          </a:solidFill>
                          <a:effectLst/>
                          <a:latin typeface="Arial" charset="0"/>
                          <a:ea typeface="굴림" pitchFamily="50" charset="-127"/>
                        </a:rPr>
                        <a:t>3/1hr (3sec)</a:t>
                      </a:r>
                      <a:endParaRPr kumimoji="0" lang="ko-KR" altLang="en-US" sz="1400" b="0" i="0" u="none" strike="noStrike" cap="none" normalizeH="0" baseline="0" smtClean="0">
                        <a:ln>
                          <a:noFill/>
                        </a:ln>
                        <a:solidFill>
                          <a:srgbClr val="000000"/>
                        </a:solidFill>
                        <a:effectLst/>
                        <a:latin typeface="Arial" charset="0"/>
                        <a:ea typeface="굴림" pitchFamily="50" charset="-127"/>
                      </a:endParaRPr>
                    </a:p>
                  </a:txBody>
                  <a:tcPr marT="36000" marB="36000" horzOverflow="overflow">
                    <a:lnL w="1270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p>
                      <a:pPr marL="0" marR="0" lvl="0" indent="0" algn="l" defTabSz="914400" rtl="0" eaLnBrk="1" fontAlgn="base" latinLnBrk="1" hangingPunct="1">
                        <a:lnSpc>
                          <a:spcPct val="100000"/>
                        </a:lnSpc>
                        <a:spcBef>
                          <a:spcPct val="0"/>
                        </a:spcBef>
                        <a:spcAft>
                          <a:spcPct val="0"/>
                        </a:spcAft>
                        <a:buClrTx/>
                        <a:buSzTx/>
                        <a:buFontTx/>
                        <a:buNone/>
                        <a:tabLst/>
                      </a:pPr>
                      <a:r>
                        <a:rPr kumimoji="0" lang="en-US" altLang="ko-KR" sz="1400" b="0" i="0" u="none" strike="noStrike" cap="none" normalizeH="0" baseline="0" smtClean="0">
                          <a:ln>
                            <a:noFill/>
                          </a:ln>
                          <a:solidFill>
                            <a:srgbClr val="000000"/>
                          </a:solidFill>
                          <a:effectLst/>
                          <a:latin typeface="Arial" charset="0"/>
                          <a:ea typeface="굴림" pitchFamily="50" charset="-127"/>
                        </a:rPr>
                        <a:t>PC security for departing</a:t>
                      </a:r>
                      <a:endParaRPr kumimoji="0" lang="ko-KR" altLang="en-US" sz="1400" b="0" i="0" u="none" strike="noStrike" cap="none" normalizeH="0" baseline="0" smtClean="0">
                        <a:ln>
                          <a:noFill/>
                        </a:ln>
                        <a:solidFill>
                          <a:srgbClr val="000000"/>
                        </a:solidFill>
                        <a:effectLst/>
                        <a:latin typeface="Arial" charset="0"/>
                        <a:ea typeface="굴림" pitchFamily="50" charset="-127"/>
                      </a:endParaRPr>
                    </a:p>
                  </a:txBody>
                  <a:tcPr marT="36000" marB="36000" horzOverflow="overflow">
                    <a:lnL w="2857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p>
                      <a:pPr marL="0" marR="0" lvl="0" indent="0" algn="l" defTabSz="914400" rtl="0" eaLnBrk="1" fontAlgn="base" latinLnBrk="1" hangingPunct="1">
                        <a:lnSpc>
                          <a:spcPct val="100000"/>
                        </a:lnSpc>
                        <a:spcBef>
                          <a:spcPct val="0"/>
                        </a:spcBef>
                        <a:spcAft>
                          <a:spcPct val="0"/>
                        </a:spcAft>
                        <a:buClrTx/>
                        <a:buSzTx/>
                        <a:buFontTx/>
                        <a:buNone/>
                        <a:tabLst/>
                      </a:pPr>
                      <a:r>
                        <a:rPr kumimoji="0" lang="en-US" altLang="ko-KR" sz="1400" b="0" i="0" u="none" strike="noStrike" cap="none" normalizeH="0" baseline="0" smtClean="0">
                          <a:ln>
                            <a:noFill/>
                          </a:ln>
                          <a:solidFill>
                            <a:srgbClr val="000000"/>
                          </a:solidFill>
                          <a:effectLst/>
                          <a:latin typeface="Arial" charset="0"/>
                          <a:ea typeface="굴림" pitchFamily="50" charset="-127"/>
                        </a:rPr>
                        <a:t>1/3hrs (2sec)</a:t>
                      </a:r>
                      <a:endParaRPr kumimoji="0" lang="ko-KR" altLang="en-US" sz="1400" b="0" i="0" u="none" strike="noStrike" cap="none" normalizeH="0" baseline="0" smtClean="0">
                        <a:ln>
                          <a:noFill/>
                        </a:ln>
                        <a:solidFill>
                          <a:srgbClr val="000000"/>
                        </a:solidFill>
                        <a:effectLst/>
                        <a:latin typeface="Arial" charset="0"/>
                        <a:ea typeface="굴림" pitchFamily="50" charset="-127"/>
                      </a:endParaRPr>
                    </a:p>
                  </a:txBody>
                  <a:tcPr marT="36000" marB="36000" horzOverflow="overflow">
                    <a:lnL w="1270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r>
              <a:tr h="304800">
                <a:tc>
                  <a:txBody>
                    <a:bodyPr/>
                    <a:lstStyle/>
                    <a:p>
                      <a:pPr marL="0" marR="0" lvl="0" indent="0" algn="l" defTabSz="914400" rtl="0" eaLnBrk="1" fontAlgn="base" latinLnBrk="1" hangingPunct="1">
                        <a:lnSpc>
                          <a:spcPct val="100000"/>
                        </a:lnSpc>
                        <a:spcBef>
                          <a:spcPct val="0"/>
                        </a:spcBef>
                        <a:spcAft>
                          <a:spcPct val="0"/>
                        </a:spcAft>
                        <a:buClrTx/>
                        <a:buSzTx/>
                        <a:buFontTx/>
                        <a:buNone/>
                        <a:tabLst/>
                      </a:pPr>
                      <a:r>
                        <a:rPr kumimoji="0" lang="en-US" altLang="ko-KR" sz="1400" b="0" i="0" u="none" strike="noStrike" cap="none" normalizeH="0" baseline="0" smtClean="0">
                          <a:ln>
                            <a:noFill/>
                          </a:ln>
                          <a:solidFill>
                            <a:srgbClr val="000000"/>
                          </a:solidFill>
                          <a:effectLst/>
                          <a:latin typeface="Arial" charset="0"/>
                          <a:ea typeface="굴림" pitchFamily="50" charset="-127"/>
                        </a:rPr>
                        <a:t>Configure vehicle equipment</a:t>
                      </a:r>
                      <a:endParaRPr kumimoji="0" lang="ko-KR" altLang="en-US" sz="1400" b="0" i="0" u="none" strike="noStrike" cap="none" normalizeH="0" baseline="0" smtClean="0">
                        <a:ln>
                          <a:noFill/>
                        </a:ln>
                        <a:solidFill>
                          <a:srgbClr val="000000"/>
                        </a:solidFill>
                        <a:effectLst/>
                        <a:latin typeface="Arial" charset="0"/>
                        <a:ea typeface="굴림" pitchFamily="50" charset="-127"/>
                      </a:endParaRPr>
                    </a:p>
                  </a:txBody>
                  <a:tcPr marT="36000" marB="36000" horzOverflow="overflow">
                    <a:lnL w="2857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l" defTabSz="914400" rtl="0" eaLnBrk="1" fontAlgn="base" latinLnBrk="1" hangingPunct="1">
                        <a:lnSpc>
                          <a:spcPct val="100000"/>
                        </a:lnSpc>
                        <a:spcBef>
                          <a:spcPct val="0"/>
                        </a:spcBef>
                        <a:spcAft>
                          <a:spcPct val="0"/>
                        </a:spcAft>
                        <a:buClrTx/>
                        <a:buSzTx/>
                        <a:buFontTx/>
                        <a:buNone/>
                        <a:tabLst/>
                      </a:pPr>
                      <a:r>
                        <a:rPr kumimoji="0" lang="en-US" altLang="ko-KR" sz="1400" b="0" i="0" u="none" strike="noStrike" cap="none" normalizeH="0" baseline="0" smtClean="0">
                          <a:ln>
                            <a:noFill/>
                          </a:ln>
                          <a:solidFill>
                            <a:srgbClr val="000000"/>
                          </a:solidFill>
                          <a:effectLst/>
                          <a:latin typeface="Arial" charset="0"/>
                          <a:ea typeface="굴림" pitchFamily="50" charset="-127"/>
                        </a:rPr>
                        <a:t>1/24hrs (3sec)</a:t>
                      </a:r>
                      <a:endParaRPr kumimoji="0" lang="ko-KR" altLang="en-US" sz="1400" b="0" i="0" u="none" strike="noStrike" cap="none" normalizeH="0" baseline="0" smtClean="0">
                        <a:ln>
                          <a:noFill/>
                        </a:ln>
                        <a:solidFill>
                          <a:srgbClr val="000000"/>
                        </a:solidFill>
                        <a:effectLst/>
                        <a:latin typeface="Arial" charset="0"/>
                        <a:ea typeface="굴림" pitchFamily="50" charset="-127"/>
                      </a:endParaRPr>
                    </a:p>
                  </a:txBody>
                  <a:tcPr marT="36000" marB="36000" horzOverflow="overflow">
                    <a:lnL w="1270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l" defTabSz="914400" rtl="0" eaLnBrk="1" fontAlgn="base" latinLnBrk="1" hangingPunct="1">
                        <a:lnSpc>
                          <a:spcPct val="100000"/>
                        </a:lnSpc>
                        <a:spcBef>
                          <a:spcPct val="0"/>
                        </a:spcBef>
                        <a:spcAft>
                          <a:spcPct val="0"/>
                        </a:spcAft>
                        <a:buClrTx/>
                        <a:buSzTx/>
                        <a:buFontTx/>
                        <a:buNone/>
                        <a:tabLst/>
                      </a:pPr>
                      <a:r>
                        <a:rPr kumimoji="0" lang="en-US" altLang="ko-KR" sz="1400" b="0" i="0" u="none" strike="noStrike" cap="none" normalizeH="0" baseline="0" smtClean="0">
                          <a:ln>
                            <a:noFill/>
                          </a:ln>
                          <a:solidFill>
                            <a:srgbClr val="000000"/>
                          </a:solidFill>
                          <a:effectLst/>
                          <a:latin typeface="Arial" charset="0"/>
                          <a:ea typeface="굴림" pitchFamily="50" charset="-127"/>
                        </a:rPr>
                        <a:t>Customer management</a:t>
                      </a:r>
                      <a:endParaRPr kumimoji="0" lang="ko-KR" altLang="en-US" sz="1400" b="0" i="0" u="none" strike="noStrike" cap="none" normalizeH="0" baseline="0" smtClean="0">
                        <a:ln>
                          <a:noFill/>
                        </a:ln>
                        <a:solidFill>
                          <a:srgbClr val="000000"/>
                        </a:solidFill>
                        <a:effectLst/>
                        <a:latin typeface="Arial" charset="0"/>
                        <a:ea typeface="굴림" pitchFamily="50" charset="-127"/>
                      </a:endParaRPr>
                    </a:p>
                  </a:txBody>
                  <a:tcPr marT="36000" marB="36000" horzOverflow="overflow">
                    <a:lnL w="2857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l" defTabSz="914400" rtl="0" eaLnBrk="1" fontAlgn="base" latinLnBrk="1" hangingPunct="1">
                        <a:lnSpc>
                          <a:spcPct val="100000"/>
                        </a:lnSpc>
                        <a:spcBef>
                          <a:spcPct val="0"/>
                        </a:spcBef>
                        <a:spcAft>
                          <a:spcPct val="0"/>
                        </a:spcAft>
                        <a:buClrTx/>
                        <a:buSzTx/>
                        <a:buFontTx/>
                        <a:buNone/>
                        <a:tabLst/>
                      </a:pPr>
                      <a:r>
                        <a:rPr kumimoji="0" lang="en-US" altLang="ko-KR" sz="1400" b="0" i="0" u="none" strike="noStrike" cap="none" normalizeH="0" baseline="0" smtClean="0">
                          <a:ln>
                            <a:noFill/>
                          </a:ln>
                          <a:solidFill>
                            <a:srgbClr val="000000"/>
                          </a:solidFill>
                          <a:effectLst/>
                          <a:latin typeface="Arial" charset="0"/>
                          <a:ea typeface="굴림" pitchFamily="50" charset="-127"/>
                        </a:rPr>
                        <a:t>1/12hrs (5sec)</a:t>
                      </a:r>
                      <a:endParaRPr kumimoji="0" lang="ko-KR" altLang="en-US" sz="1400" b="0" i="0" u="none" strike="noStrike" cap="none" normalizeH="0" baseline="0" smtClean="0">
                        <a:ln>
                          <a:noFill/>
                        </a:ln>
                        <a:solidFill>
                          <a:srgbClr val="000000"/>
                        </a:solidFill>
                        <a:effectLst/>
                        <a:latin typeface="Arial" charset="0"/>
                        <a:ea typeface="굴림" pitchFamily="50" charset="-127"/>
                      </a:endParaRPr>
                    </a:p>
                  </a:txBody>
                  <a:tcPr marT="36000" marB="36000" horzOverflow="overflow">
                    <a:lnL w="1270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r>
              <a:tr h="228600">
                <a:tc>
                  <a:txBody>
                    <a:bodyPr/>
                    <a:lstStyle/>
                    <a:p>
                      <a:pPr marL="0" marR="0" lvl="0" indent="0" algn="l" defTabSz="914400" rtl="0" eaLnBrk="1" fontAlgn="base" latinLnBrk="1" hangingPunct="1">
                        <a:lnSpc>
                          <a:spcPct val="100000"/>
                        </a:lnSpc>
                        <a:spcBef>
                          <a:spcPct val="0"/>
                        </a:spcBef>
                        <a:spcAft>
                          <a:spcPct val="0"/>
                        </a:spcAft>
                        <a:buClrTx/>
                        <a:buSzTx/>
                        <a:buFontTx/>
                        <a:buNone/>
                        <a:tabLst/>
                      </a:pPr>
                      <a:r>
                        <a:rPr kumimoji="0" lang="en-US" altLang="ko-KR" sz="1400" b="0" i="0" u="none" strike="noStrike" cap="none" normalizeH="0" baseline="0" dirty="0" smtClean="0">
                          <a:ln>
                            <a:noFill/>
                          </a:ln>
                          <a:solidFill>
                            <a:srgbClr val="000000"/>
                          </a:solidFill>
                          <a:effectLst/>
                          <a:latin typeface="Arial" charset="0"/>
                          <a:ea typeface="굴림" pitchFamily="50" charset="-127"/>
                        </a:rPr>
                        <a:t>Configure road equipment</a:t>
                      </a:r>
                      <a:endParaRPr kumimoji="0" lang="ko-KR" altLang="en-US" sz="1400" b="0" i="0" u="none" strike="noStrike" cap="none" normalizeH="0" baseline="0" dirty="0" smtClean="0">
                        <a:ln>
                          <a:noFill/>
                        </a:ln>
                        <a:solidFill>
                          <a:srgbClr val="000000"/>
                        </a:solidFill>
                        <a:effectLst/>
                        <a:latin typeface="Arial" charset="0"/>
                        <a:ea typeface="굴림" pitchFamily="50" charset="-127"/>
                      </a:endParaRPr>
                    </a:p>
                  </a:txBody>
                  <a:tcPr marT="36000" marB="36000" horzOverflow="overflow">
                    <a:lnL w="2857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p>
                      <a:pPr marL="0" marR="0" lvl="0" indent="0" algn="l" defTabSz="914400" rtl="0" eaLnBrk="1" fontAlgn="base" latinLnBrk="1" hangingPunct="1">
                        <a:lnSpc>
                          <a:spcPct val="100000"/>
                        </a:lnSpc>
                        <a:spcBef>
                          <a:spcPct val="0"/>
                        </a:spcBef>
                        <a:spcAft>
                          <a:spcPct val="0"/>
                        </a:spcAft>
                        <a:buClrTx/>
                        <a:buSzTx/>
                        <a:buFontTx/>
                        <a:buNone/>
                        <a:tabLst/>
                      </a:pPr>
                      <a:r>
                        <a:rPr kumimoji="0" lang="en-US" altLang="ko-KR" sz="1400" b="0" i="0" u="none" strike="noStrike" cap="none" normalizeH="0" baseline="0" smtClean="0">
                          <a:ln>
                            <a:noFill/>
                          </a:ln>
                          <a:solidFill>
                            <a:srgbClr val="000000"/>
                          </a:solidFill>
                          <a:effectLst/>
                          <a:latin typeface="Arial" charset="0"/>
                          <a:ea typeface="굴림" pitchFamily="50" charset="-127"/>
                        </a:rPr>
                        <a:t>1/12hrs (2sec)</a:t>
                      </a:r>
                      <a:endParaRPr kumimoji="0" lang="ko-KR" altLang="en-US" sz="1400" b="0" i="0" u="none" strike="noStrike" cap="none" normalizeH="0" baseline="0" smtClean="0">
                        <a:ln>
                          <a:noFill/>
                        </a:ln>
                        <a:solidFill>
                          <a:srgbClr val="000000"/>
                        </a:solidFill>
                        <a:effectLst/>
                        <a:latin typeface="Arial" charset="0"/>
                        <a:ea typeface="굴림" pitchFamily="50" charset="-127"/>
                      </a:endParaRPr>
                    </a:p>
                  </a:txBody>
                  <a:tcPr marT="36000" marB="36000" horzOverflow="overflow">
                    <a:lnL w="1270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p>
                      <a:pPr marL="0" marR="0" lvl="0" indent="0" algn="l" defTabSz="914400" rtl="0" eaLnBrk="1" fontAlgn="base" latinLnBrk="1" hangingPunct="1">
                        <a:lnSpc>
                          <a:spcPct val="100000"/>
                        </a:lnSpc>
                        <a:spcBef>
                          <a:spcPct val="0"/>
                        </a:spcBef>
                        <a:spcAft>
                          <a:spcPct val="0"/>
                        </a:spcAft>
                        <a:buClrTx/>
                        <a:buSzTx/>
                        <a:buFontTx/>
                        <a:buNone/>
                        <a:tabLst/>
                      </a:pPr>
                      <a:r>
                        <a:rPr kumimoji="0" lang="en-US" altLang="ko-KR" sz="1400" b="0" i="0" u="none" strike="noStrike" cap="none" normalizeH="0" baseline="0" smtClean="0">
                          <a:ln>
                            <a:noFill/>
                          </a:ln>
                          <a:solidFill>
                            <a:srgbClr val="000000"/>
                          </a:solidFill>
                          <a:effectLst/>
                          <a:latin typeface="Arial" charset="0"/>
                          <a:ea typeface="굴림" pitchFamily="50" charset="-127"/>
                        </a:rPr>
                        <a:t>Customized marketing</a:t>
                      </a:r>
                      <a:endParaRPr kumimoji="0" lang="ko-KR" altLang="en-US" sz="1400" b="0" i="0" u="none" strike="noStrike" cap="none" normalizeH="0" baseline="0" smtClean="0">
                        <a:ln>
                          <a:noFill/>
                        </a:ln>
                        <a:solidFill>
                          <a:srgbClr val="000000"/>
                        </a:solidFill>
                        <a:effectLst/>
                        <a:latin typeface="Arial" charset="0"/>
                        <a:ea typeface="굴림" pitchFamily="50" charset="-127"/>
                      </a:endParaRPr>
                    </a:p>
                  </a:txBody>
                  <a:tcPr marT="36000" marB="36000" horzOverflow="overflow">
                    <a:lnL w="2857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p>
                      <a:pPr marL="0" marR="0" lvl="0" indent="0" algn="l" defTabSz="914400" rtl="0" eaLnBrk="1" fontAlgn="base" latinLnBrk="1" hangingPunct="1">
                        <a:lnSpc>
                          <a:spcPct val="100000"/>
                        </a:lnSpc>
                        <a:spcBef>
                          <a:spcPct val="0"/>
                        </a:spcBef>
                        <a:spcAft>
                          <a:spcPct val="0"/>
                        </a:spcAft>
                        <a:buClrTx/>
                        <a:buSzTx/>
                        <a:buFontTx/>
                        <a:buNone/>
                        <a:tabLst/>
                      </a:pPr>
                      <a:r>
                        <a:rPr kumimoji="0" lang="en-US" altLang="ko-KR" sz="1400" b="0" i="0" u="none" strike="noStrike" cap="none" normalizeH="0" baseline="0" smtClean="0">
                          <a:ln>
                            <a:noFill/>
                          </a:ln>
                          <a:solidFill>
                            <a:srgbClr val="000000"/>
                          </a:solidFill>
                          <a:effectLst/>
                          <a:latin typeface="Arial" charset="0"/>
                          <a:ea typeface="굴림" pitchFamily="50" charset="-127"/>
                        </a:rPr>
                        <a:t>1/12hrs (5sec)</a:t>
                      </a:r>
                      <a:endParaRPr kumimoji="0" lang="ko-KR" altLang="en-US" sz="1400" b="0" i="0" u="none" strike="noStrike" cap="none" normalizeH="0" baseline="0" smtClean="0">
                        <a:ln>
                          <a:noFill/>
                        </a:ln>
                        <a:solidFill>
                          <a:srgbClr val="000000"/>
                        </a:solidFill>
                        <a:effectLst/>
                        <a:latin typeface="Arial" charset="0"/>
                        <a:ea typeface="굴림" pitchFamily="50" charset="-127"/>
                      </a:endParaRPr>
                    </a:p>
                  </a:txBody>
                  <a:tcPr marT="36000" marB="36000" horzOverflow="overflow">
                    <a:lnL w="1270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r>
              <a:tr h="278520">
                <a:tc>
                  <a:txBody>
                    <a:bodyPr/>
                    <a:lstStyle/>
                    <a:p>
                      <a:pPr marL="0" marR="0" lvl="0" indent="0" algn="l" defTabSz="914400" rtl="0" eaLnBrk="1" fontAlgn="base" latinLnBrk="1" hangingPunct="1">
                        <a:lnSpc>
                          <a:spcPct val="100000"/>
                        </a:lnSpc>
                        <a:spcBef>
                          <a:spcPct val="0"/>
                        </a:spcBef>
                        <a:spcAft>
                          <a:spcPct val="0"/>
                        </a:spcAft>
                        <a:buClrTx/>
                        <a:buSzTx/>
                        <a:buFontTx/>
                        <a:buNone/>
                        <a:tabLst/>
                      </a:pPr>
                      <a:r>
                        <a:rPr kumimoji="0" lang="en-US" altLang="ko-KR" sz="1400" b="0" i="0" u="none" strike="noStrike" cap="none" normalizeH="0" baseline="0" smtClean="0">
                          <a:ln>
                            <a:noFill/>
                          </a:ln>
                          <a:solidFill>
                            <a:srgbClr val="000000"/>
                          </a:solidFill>
                          <a:effectLst/>
                          <a:latin typeface="Arial" charset="0"/>
                          <a:ea typeface="굴림" pitchFamily="50" charset="-127"/>
                        </a:rPr>
                        <a:t>Electric frame data </a:t>
                      </a:r>
                      <a:r>
                        <a:rPr kumimoji="0" lang="en-US" altLang="ko-KR" sz="1400" b="0" i="0" u="none" strike="noStrike" cap="none" normalizeH="0" baseline="0" err="1" smtClean="0">
                          <a:ln>
                            <a:noFill/>
                          </a:ln>
                          <a:solidFill>
                            <a:srgbClr val="000000"/>
                          </a:solidFill>
                          <a:effectLst/>
                          <a:latin typeface="Arial" charset="0"/>
                          <a:ea typeface="굴림" pitchFamily="50" charset="-127"/>
                        </a:rPr>
                        <a:t>Tx</a:t>
                      </a:r>
                      <a:endParaRPr kumimoji="0" lang="ko-KR" altLang="en-US" sz="1400" b="0" i="0" u="none" strike="noStrike" cap="none" normalizeH="0" baseline="0" smtClean="0">
                        <a:ln>
                          <a:noFill/>
                        </a:ln>
                        <a:solidFill>
                          <a:srgbClr val="000000"/>
                        </a:solidFill>
                        <a:effectLst/>
                        <a:latin typeface="Arial" charset="0"/>
                        <a:ea typeface="굴림" pitchFamily="50" charset="-127"/>
                      </a:endParaRPr>
                    </a:p>
                  </a:txBody>
                  <a:tcPr marT="36000" marB="36000" horzOverflow="overflow">
                    <a:lnL w="2857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l" defTabSz="914400" rtl="0" eaLnBrk="1" fontAlgn="base" latinLnBrk="1" hangingPunct="1">
                        <a:lnSpc>
                          <a:spcPct val="100000"/>
                        </a:lnSpc>
                        <a:spcBef>
                          <a:spcPct val="0"/>
                        </a:spcBef>
                        <a:spcAft>
                          <a:spcPct val="0"/>
                        </a:spcAft>
                        <a:buClrTx/>
                        <a:buSzTx/>
                        <a:buFontTx/>
                        <a:buNone/>
                        <a:tabLst/>
                      </a:pPr>
                      <a:r>
                        <a:rPr kumimoji="0" lang="en-US" altLang="ko-KR" sz="1400" b="0" i="0" u="none" strike="noStrike" cap="none" normalizeH="0" baseline="0" smtClean="0">
                          <a:ln>
                            <a:noFill/>
                          </a:ln>
                          <a:solidFill>
                            <a:srgbClr val="000000"/>
                          </a:solidFill>
                          <a:effectLst/>
                          <a:latin typeface="Arial" charset="0"/>
                          <a:ea typeface="굴림" pitchFamily="50" charset="-127"/>
                        </a:rPr>
                        <a:t>3*1MB/day (33sec)</a:t>
                      </a:r>
                      <a:endParaRPr kumimoji="0" lang="ko-KR" altLang="en-US" sz="1400" b="0" i="0" u="none" strike="noStrike" cap="none" normalizeH="0" baseline="0" smtClean="0">
                        <a:ln>
                          <a:noFill/>
                        </a:ln>
                        <a:solidFill>
                          <a:srgbClr val="000000"/>
                        </a:solidFill>
                        <a:effectLst/>
                        <a:latin typeface="Arial" charset="0"/>
                        <a:ea typeface="굴림" pitchFamily="50" charset="-127"/>
                      </a:endParaRPr>
                    </a:p>
                  </a:txBody>
                  <a:tcPr marT="36000" marB="36000" horzOverflow="overflow">
                    <a:lnL w="1270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l" defTabSz="914400" rtl="0" eaLnBrk="1" fontAlgn="base" latinLnBrk="1" hangingPunct="1">
                        <a:lnSpc>
                          <a:spcPct val="100000"/>
                        </a:lnSpc>
                        <a:spcBef>
                          <a:spcPct val="0"/>
                        </a:spcBef>
                        <a:spcAft>
                          <a:spcPct val="0"/>
                        </a:spcAft>
                        <a:buClrTx/>
                        <a:buSzTx/>
                        <a:buFontTx/>
                        <a:buNone/>
                        <a:tabLst/>
                      </a:pPr>
                      <a:r>
                        <a:rPr kumimoji="0" lang="en-US" altLang="ko-KR" sz="1400" b="0" i="0" u="none" strike="noStrike" cap="none" normalizeH="0" baseline="0" smtClean="0">
                          <a:ln>
                            <a:noFill/>
                          </a:ln>
                          <a:solidFill>
                            <a:srgbClr val="000000"/>
                          </a:solidFill>
                          <a:effectLst/>
                          <a:latin typeface="Arial" charset="0"/>
                          <a:ea typeface="굴림" pitchFamily="50" charset="-127"/>
                        </a:rPr>
                        <a:t>Menu guidance</a:t>
                      </a:r>
                      <a:endParaRPr kumimoji="0" lang="ko-KR" altLang="en-US" sz="1400" b="0" i="0" u="none" strike="noStrike" cap="none" normalizeH="0" baseline="0" smtClean="0">
                        <a:ln>
                          <a:noFill/>
                        </a:ln>
                        <a:solidFill>
                          <a:srgbClr val="000000"/>
                        </a:solidFill>
                        <a:effectLst/>
                        <a:latin typeface="Arial" charset="0"/>
                        <a:ea typeface="굴림" pitchFamily="50" charset="-127"/>
                      </a:endParaRPr>
                    </a:p>
                  </a:txBody>
                  <a:tcPr marT="36000" marB="36000" horzOverflow="overflow">
                    <a:lnL w="2857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l" defTabSz="914400" rtl="0" eaLnBrk="1" fontAlgn="base" latinLnBrk="1" hangingPunct="1">
                        <a:lnSpc>
                          <a:spcPct val="100000"/>
                        </a:lnSpc>
                        <a:spcBef>
                          <a:spcPct val="0"/>
                        </a:spcBef>
                        <a:spcAft>
                          <a:spcPct val="0"/>
                        </a:spcAft>
                        <a:buClrTx/>
                        <a:buSzTx/>
                        <a:buFontTx/>
                        <a:buNone/>
                        <a:tabLst/>
                      </a:pPr>
                      <a:r>
                        <a:rPr kumimoji="0" lang="en-US" altLang="ko-KR" sz="1400" b="0" i="0" u="none" strike="noStrike" cap="none" normalizeH="0" baseline="0" smtClean="0">
                          <a:ln>
                            <a:noFill/>
                          </a:ln>
                          <a:solidFill>
                            <a:srgbClr val="000000"/>
                          </a:solidFill>
                          <a:effectLst/>
                          <a:latin typeface="Arial" charset="0"/>
                          <a:ea typeface="굴림" pitchFamily="50" charset="-127"/>
                        </a:rPr>
                        <a:t>1/2days (3sec)</a:t>
                      </a:r>
                      <a:endParaRPr kumimoji="0" lang="ko-KR" altLang="en-US" sz="1400" b="0" i="0" u="none" strike="noStrike" cap="none" normalizeH="0" baseline="0" smtClean="0">
                        <a:ln>
                          <a:noFill/>
                        </a:ln>
                        <a:solidFill>
                          <a:srgbClr val="000000"/>
                        </a:solidFill>
                        <a:effectLst/>
                        <a:latin typeface="Arial" charset="0"/>
                        <a:ea typeface="굴림" pitchFamily="50" charset="-127"/>
                      </a:endParaRPr>
                    </a:p>
                  </a:txBody>
                  <a:tcPr marT="36000" marB="36000" horzOverflow="overflow">
                    <a:lnL w="1270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r>
              <a:tr h="228600">
                <a:tc>
                  <a:txBody>
                    <a:bodyPr/>
                    <a:lstStyle/>
                    <a:p>
                      <a:pPr marL="0" marR="0" lvl="0" indent="0" algn="l" defTabSz="914400" rtl="0" eaLnBrk="1" fontAlgn="base" latinLnBrk="1" hangingPunct="1">
                        <a:lnSpc>
                          <a:spcPct val="100000"/>
                        </a:lnSpc>
                        <a:spcBef>
                          <a:spcPct val="0"/>
                        </a:spcBef>
                        <a:spcAft>
                          <a:spcPct val="0"/>
                        </a:spcAft>
                        <a:buClrTx/>
                        <a:buSzTx/>
                        <a:buFontTx/>
                        <a:buNone/>
                        <a:tabLst/>
                      </a:pPr>
                      <a:r>
                        <a:rPr kumimoji="0" lang="en-US" altLang="ko-KR" sz="1400" b="0" i="0" u="none" strike="noStrike" cap="none" normalizeH="0" baseline="0" smtClean="0">
                          <a:ln>
                            <a:noFill/>
                          </a:ln>
                          <a:solidFill>
                            <a:srgbClr val="000000"/>
                          </a:solidFill>
                          <a:effectLst/>
                          <a:latin typeface="Arial" charset="0"/>
                          <a:ea typeface="굴림" pitchFamily="50" charset="-127"/>
                        </a:rPr>
                        <a:t>Location finding in office/home</a:t>
                      </a:r>
                      <a:endParaRPr kumimoji="0" lang="ko-KR" altLang="en-US" sz="1400" b="0" i="0" u="none" strike="noStrike" cap="none" normalizeH="0" baseline="0" smtClean="0">
                        <a:ln>
                          <a:noFill/>
                        </a:ln>
                        <a:solidFill>
                          <a:srgbClr val="000000"/>
                        </a:solidFill>
                        <a:effectLst/>
                        <a:latin typeface="Arial" charset="0"/>
                        <a:ea typeface="굴림" pitchFamily="50" charset="-127"/>
                      </a:endParaRPr>
                    </a:p>
                  </a:txBody>
                  <a:tcPr marT="36000" marB="36000" horzOverflow="overflow">
                    <a:lnL w="2857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p>
                      <a:pPr marL="0" marR="0" lvl="0" indent="0" algn="l" defTabSz="914400" rtl="0" eaLnBrk="1" fontAlgn="base" latinLnBrk="1" hangingPunct="1">
                        <a:lnSpc>
                          <a:spcPct val="100000"/>
                        </a:lnSpc>
                        <a:spcBef>
                          <a:spcPct val="0"/>
                        </a:spcBef>
                        <a:spcAft>
                          <a:spcPct val="0"/>
                        </a:spcAft>
                        <a:buClrTx/>
                        <a:buSzTx/>
                        <a:buFontTx/>
                        <a:buNone/>
                        <a:tabLst/>
                      </a:pPr>
                      <a:r>
                        <a:rPr kumimoji="0" lang="en-US" altLang="ko-KR" sz="1400" b="0" i="0" u="none" strike="noStrike" cap="none" normalizeH="0" baseline="0" smtClean="0">
                          <a:ln>
                            <a:noFill/>
                          </a:ln>
                          <a:solidFill>
                            <a:srgbClr val="000000"/>
                          </a:solidFill>
                          <a:effectLst/>
                          <a:latin typeface="Arial" charset="0"/>
                          <a:ea typeface="굴림" pitchFamily="50" charset="-127"/>
                        </a:rPr>
                        <a:t>1/4hrs (2sec)</a:t>
                      </a:r>
                      <a:endParaRPr kumimoji="0" lang="ko-KR" altLang="en-US" sz="1400" b="0" i="0" u="none" strike="noStrike" cap="none" normalizeH="0" baseline="0" smtClean="0">
                        <a:ln>
                          <a:noFill/>
                        </a:ln>
                        <a:solidFill>
                          <a:srgbClr val="000000"/>
                        </a:solidFill>
                        <a:effectLst/>
                        <a:latin typeface="Arial" charset="0"/>
                        <a:ea typeface="굴림" pitchFamily="50" charset="-127"/>
                      </a:endParaRPr>
                    </a:p>
                  </a:txBody>
                  <a:tcPr marT="36000" marB="36000" horzOverflow="overflow">
                    <a:lnL w="1270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p>
                      <a:pPr marL="0" marR="0" lvl="0" indent="0" algn="l" defTabSz="914400" rtl="0" eaLnBrk="1" fontAlgn="base" latinLnBrk="1" hangingPunct="1">
                        <a:lnSpc>
                          <a:spcPct val="100000"/>
                        </a:lnSpc>
                        <a:spcBef>
                          <a:spcPct val="0"/>
                        </a:spcBef>
                        <a:spcAft>
                          <a:spcPct val="0"/>
                        </a:spcAft>
                        <a:buClrTx/>
                        <a:buSzTx/>
                        <a:buFontTx/>
                        <a:buNone/>
                        <a:tabLst/>
                      </a:pPr>
                      <a:r>
                        <a:rPr kumimoji="0" lang="en-US" altLang="ko-KR" sz="1400" b="0" i="0" u="none" strike="noStrike" cap="none" normalizeH="0" baseline="0" smtClean="0">
                          <a:ln>
                            <a:noFill/>
                          </a:ln>
                          <a:solidFill>
                            <a:srgbClr val="000000"/>
                          </a:solidFill>
                          <a:effectLst/>
                          <a:latin typeface="Arial" charset="0"/>
                          <a:ea typeface="굴림" pitchFamily="50" charset="-127"/>
                        </a:rPr>
                        <a:t>Pedestrian check</a:t>
                      </a:r>
                      <a:endParaRPr kumimoji="0" lang="ko-KR" altLang="en-US" sz="1400" b="0" i="0" u="none" strike="noStrike" cap="none" normalizeH="0" baseline="0" smtClean="0">
                        <a:ln>
                          <a:noFill/>
                        </a:ln>
                        <a:solidFill>
                          <a:srgbClr val="000000"/>
                        </a:solidFill>
                        <a:effectLst/>
                        <a:latin typeface="Arial" charset="0"/>
                        <a:ea typeface="굴림" pitchFamily="50" charset="-127"/>
                      </a:endParaRPr>
                    </a:p>
                  </a:txBody>
                  <a:tcPr marT="36000" marB="36000" horzOverflow="overflow">
                    <a:lnL w="2857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p>
                      <a:pPr marL="0" marR="0" lvl="0" indent="0" algn="l" defTabSz="914400" rtl="0" eaLnBrk="1" fontAlgn="base" latinLnBrk="1" hangingPunct="1">
                        <a:lnSpc>
                          <a:spcPct val="100000"/>
                        </a:lnSpc>
                        <a:spcBef>
                          <a:spcPct val="0"/>
                        </a:spcBef>
                        <a:spcAft>
                          <a:spcPct val="0"/>
                        </a:spcAft>
                        <a:buClrTx/>
                        <a:buSzTx/>
                        <a:buFontTx/>
                        <a:buNone/>
                        <a:tabLst/>
                      </a:pPr>
                      <a:r>
                        <a:rPr kumimoji="0" lang="en-US" altLang="ko-KR" sz="1400" b="0" i="0" u="none" strike="noStrike" cap="none" normalizeH="0" baseline="0" smtClean="0">
                          <a:ln>
                            <a:noFill/>
                          </a:ln>
                          <a:solidFill>
                            <a:srgbClr val="000000"/>
                          </a:solidFill>
                          <a:effectLst/>
                          <a:latin typeface="Arial" charset="0"/>
                          <a:ea typeface="굴림" pitchFamily="50" charset="-127"/>
                        </a:rPr>
                        <a:t>1/2hrs (2sec)</a:t>
                      </a:r>
                      <a:endParaRPr kumimoji="0" lang="ko-KR" altLang="en-US" sz="1400" b="0" i="0" u="none" strike="noStrike" cap="none" normalizeH="0" baseline="0" smtClean="0">
                        <a:ln>
                          <a:noFill/>
                        </a:ln>
                        <a:solidFill>
                          <a:srgbClr val="000000"/>
                        </a:solidFill>
                        <a:effectLst/>
                        <a:latin typeface="Arial" charset="0"/>
                        <a:ea typeface="굴림" pitchFamily="50" charset="-127"/>
                      </a:endParaRPr>
                    </a:p>
                  </a:txBody>
                  <a:tcPr marT="36000" marB="36000" horzOverflow="overflow">
                    <a:lnL w="1270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r>
              <a:tr h="202320">
                <a:tc>
                  <a:txBody>
                    <a:bodyPr/>
                    <a:lstStyle/>
                    <a:p>
                      <a:pPr marL="0" marR="0" lvl="0" indent="0" algn="l" defTabSz="914400" rtl="0" eaLnBrk="1" fontAlgn="base" latinLnBrk="1" hangingPunct="1">
                        <a:lnSpc>
                          <a:spcPct val="100000"/>
                        </a:lnSpc>
                        <a:spcBef>
                          <a:spcPct val="0"/>
                        </a:spcBef>
                        <a:spcAft>
                          <a:spcPct val="0"/>
                        </a:spcAft>
                        <a:buClrTx/>
                        <a:buSzTx/>
                        <a:buFontTx/>
                        <a:buNone/>
                        <a:tabLst/>
                      </a:pPr>
                      <a:r>
                        <a:rPr kumimoji="0" lang="en-US" altLang="ko-KR" sz="1400" b="0" i="0" u="none" strike="noStrike" cap="none" normalizeH="0" baseline="0" smtClean="0">
                          <a:ln>
                            <a:noFill/>
                          </a:ln>
                          <a:solidFill>
                            <a:srgbClr val="000000"/>
                          </a:solidFill>
                          <a:effectLst/>
                          <a:latin typeface="Arial" charset="0"/>
                          <a:ea typeface="굴림" pitchFamily="50" charset="-127"/>
                        </a:rPr>
                        <a:t>Elevator floor selection</a:t>
                      </a:r>
                      <a:endParaRPr kumimoji="0" lang="ko-KR" altLang="en-US" sz="1400" b="0" i="0" u="none" strike="noStrike" cap="none" normalizeH="0" baseline="0" smtClean="0">
                        <a:ln>
                          <a:noFill/>
                        </a:ln>
                        <a:solidFill>
                          <a:srgbClr val="000000"/>
                        </a:solidFill>
                        <a:effectLst/>
                        <a:latin typeface="Arial" charset="0"/>
                        <a:ea typeface="굴림" pitchFamily="50" charset="-127"/>
                      </a:endParaRPr>
                    </a:p>
                  </a:txBody>
                  <a:tcPr marT="36000" marB="36000" horzOverflow="overflow">
                    <a:lnL w="2857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l" defTabSz="914400" rtl="0" eaLnBrk="1" fontAlgn="base" latinLnBrk="1" hangingPunct="1">
                        <a:lnSpc>
                          <a:spcPct val="100000"/>
                        </a:lnSpc>
                        <a:spcBef>
                          <a:spcPct val="0"/>
                        </a:spcBef>
                        <a:spcAft>
                          <a:spcPct val="0"/>
                        </a:spcAft>
                        <a:buClrTx/>
                        <a:buSzTx/>
                        <a:buFontTx/>
                        <a:buNone/>
                        <a:tabLst/>
                      </a:pPr>
                      <a:r>
                        <a:rPr kumimoji="0" lang="en-US" altLang="ko-KR" sz="1400" b="0" i="0" u="none" strike="noStrike" cap="none" normalizeH="0" baseline="0" smtClean="0">
                          <a:ln>
                            <a:noFill/>
                          </a:ln>
                          <a:solidFill>
                            <a:srgbClr val="000000"/>
                          </a:solidFill>
                          <a:effectLst/>
                          <a:latin typeface="Arial" charset="0"/>
                          <a:ea typeface="굴림" pitchFamily="50" charset="-127"/>
                        </a:rPr>
                        <a:t>1/6hrs (2sec)</a:t>
                      </a:r>
                      <a:endParaRPr kumimoji="0" lang="ko-KR" altLang="en-US" sz="1400" b="0" i="0" u="none" strike="noStrike" cap="none" normalizeH="0" baseline="0" smtClean="0">
                        <a:ln>
                          <a:noFill/>
                        </a:ln>
                        <a:solidFill>
                          <a:srgbClr val="000000"/>
                        </a:solidFill>
                        <a:effectLst/>
                        <a:latin typeface="Arial" charset="0"/>
                        <a:ea typeface="굴림" pitchFamily="50" charset="-127"/>
                      </a:endParaRPr>
                    </a:p>
                  </a:txBody>
                  <a:tcPr marT="36000" marB="36000" horzOverflow="overflow">
                    <a:lnL w="1270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l" defTabSz="914400" rtl="0" eaLnBrk="1" fontAlgn="base" latinLnBrk="1" hangingPunct="1">
                        <a:lnSpc>
                          <a:spcPct val="100000"/>
                        </a:lnSpc>
                        <a:spcBef>
                          <a:spcPct val="0"/>
                        </a:spcBef>
                        <a:spcAft>
                          <a:spcPct val="0"/>
                        </a:spcAft>
                        <a:buClrTx/>
                        <a:buSzTx/>
                        <a:buFontTx/>
                        <a:buNone/>
                        <a:tabLst/>
                      </a:pPr>
                      <a:r>
                        <a:rPr kumimoji="0" lang="en-US" altLang="ko-KR" sz="1400" b="0" i="0" u="none" strike="noStrike" cap="none" normalizeH="0" baseline="0" smtClean="0">
                          <a:ln>
                            <a:noFill/>
                          </a:ln>
                          <a:solidFill>
                            <a:srgbClr val="000000"/>
                          </a:solidFill>
                          <a:effectLst/>
                          <a:latin typeface="Arial" charset="0"/>
                          <a:ea typeface="굴림" pitchFamily="50" charset="-127"/>
                        </a:rPr>
                        <a:t>TV, audio play</a:t>
                      </a:r>
                      <a:endParaRPr kumimoji="0" lang="ko-KR" altLang="en-US" sz="1400" b="0" i="0" u="none" strike="noStrike" cap="none" normalizeH="0" baseline="0" smtClean="0">
                        <a:ln>
                          <a:noFill/>
                        </a:ln>
                        <a:solidFill>
                          <a:srgbClr val="000000"/>
                        </a:solidFill>
                        <a:effectLst/>
                        <a:latin typeface="Arial" charset="0"/>
                        <a:ea typeface="굴림" pitchFamily="50" charset="-127"/>
                      </a:endParaRPr>
                    </a:p>
                  </a:txBody>
                  <a:tcPr marT="36000" marB="36000" horzOverflow="overflow">
                    <a:lnL w="2857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l" defTabSz="914400" rtl="0" eaLnBrk="1" fontAlgn="base" latinLnBrk="1" hangingPunct="1">
                        <a:lnSpc>
                          <a:spcPct val="100000"/>
                        </a:lnSpc>
                        <a:spcBef>
                          <a:spcPct val="0"/>
                        </a:spcBef>
                        <a:spcAft>
                          <a:spcPct val="0"/>
                        </a:spcAft>
                        <a:buClrTx/>
                        <a:buSzTx/>
                        <a:buFontTx/>
                        <a:buNone/>
                        <a:tabLst/>
                      </a:pPr>
                      <a:r>
                        <a:rPr kumimoji="0" lang="en-US" altLang="ko-KR" sz="1400" b="0" i="0" u="none" strike="noStrike" cap="none" normalizeH="0" baseline="0" smtClean="0">
                          <a:ln>
                            <a:noFill/>
                          </a:ln>
                          <a:solidFill>
                            <a:srgbClr val="000000"/>
                          </a:solidFill>
                          <a:effectLst/>
                          <a:latin typeface="Arial" charset="0"/>
                          <a:ea typeface="굴림" pitchFamily="50" charset="-127"/>
                        </a:rPr>
                        <a:t>1/2days (1hr)</a:t>
                      </a:r>
                      <a:endParaRPr kumimoji="0" lang="ko-KR" altLang="en-US" sz="1400" b="0" i="0" u="none" strike="noStrike" cap="none" normalizeH="0" baseline="0" smtClean="0">
                        <a:ln>
                          <a:noFill/>
                        </a:ln>
                        <a:solidFill>
                          <a:srgbClr val="000000"/>
                        </a:solidFill>
                        <a:effectLst/>
                        <a:latin typeface="Arial" charset="0"/>
                        <a:ea typeface="굴림" pitchFamily="50" charset="-127"/>
                      </a:endParaRPr>
                    </a:p>
                  </a:txBody>
                  <a:tcPr marT="36000" marB="36000" horzOverflow="overflow">
                    <a:lnL w="1270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r>
              <a:tr h="252240">
                <a:tc>
                  <a:txBody>
                    <a:bodyPr/>
                    <a:lstStyle/>
                    <a:p>
                      <a:pPr marL="0" marR="0" lvl="0" indent="0" algn="l" defTabSz="914400" rtl="0" eaLnBrk="1" fontAlgn="base" latinLnBrk="1" hangingPunct="1">
                        <a:lnSpc>
                          <a:spcPct val="100000"/>
                        </a:lnSpc>
                        <a:spcBef>
                          <a:spcPct val="0"/>
                        </a:spcBef>
                        <a:spcAft>
                          <a:spcPct val="0"/>
                        </a:spcAft>
                        <a:buClrTx/>
                        <a:buSzTx/>
                        <a:buFontTx/>
                        <a:buNone/>
                        <a:tabLst/>
                      </a:pPr>
                      <a:r>
                        <a:rPr kumimoji="0" lang="en-US" altLang="ko-KR" sz="1400" b="0" i="0" u="none" strike="noStrike" cap="none" normalizeH="0" baseline="0" smtClean="0">
                          <a:ln>
                            <a:noFill/>
                          </a:ln>
                          <a:solidFill>
                            <a:srgbClr val="000000"/>
                          </a:solidFill>
                          <a:effectLst/>
                          <a:latin typeface="Arial" charset="0"/>
                          <a:ea typeface="굴림" pitchFamily="50" charset="-127"/>
                        </a:rPr>
                        <a:t>Travel information</a:t>
                      </a:r>
                      <a:endParaRPr kumimoji="0" lang="ko-KR" altLang="en-US" sz="1400" b="0" i="0" u="none" strike="noStrike" cap="none" normalizeH="0" baseline="0" smtClean="0">
                        <a:ln>
                          <a:noFill/>
                        </a:ln>
                        <a:solidFill>
                          <a:srgbClr val="000000"/>
                        </a:solidFill>
                        <a:effectLst/>
                        <a:latin typeface="Arial" charset="0"/>
                        <a:ea typeface="굴림" pitchFamily="50" charset="-127"/>
                      </a:endParaRPr>
                    </a:p>
                  </a:txBody>
                  <a:tcPr marT="36000" marB="36000" horzOverflow="overflow">
                    <a:lnL w="2857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p>
                      <a:pPr marL="0" marR="0" lvl="0" indent="0" algn="l" defTabSz="914400" rtl="0" eaLnBrk="1" fontAlgn="base" latinLnBrk="1" hangingPunct="1">
                        <a:lnSpc>
                          <a:spcPct val="100000"/>
                        </a:lnSpc>
                        <a:spcBef>
                          <a:spcPct val="0"/>
                        </a:spcBef>
                        <a:spcAft>
                          <a:spcPct val="0"/>
                        </a:spcAft>
                        <a:buClrTx/>
                        <a:buSzTx/>
                        <a:buFontTx/>
                        <a:buNone/>
                        <a:tabLst/>
                      </a:pPr>
                      <a:r>
                        <a:rPr kumimoji="0" lang="en-US" altLang="ko-KR" sz="1400" b="0" i="0" u="none" strike="noStrike" cap="none" normalizeH="0" baseline="0" smtClean="0">
                          <a:ln>
                            <a:noFill/>
                          </a:ln>
                          <a:solidFill>
                            <a:srgbClr val="000000"/>
                          </a:solidFill>
                          <a:effectLst/>
                          <a:latin typeface="Arial" charset="0"/>
                          <a:ea typeface="굴림" pitchFamily="50" charset="-127"/>
                        </a:rPr>
                        <a:t>1/12hrs (5sec)</a:t>
                      </a:r>
                      <a:endParaRPr kumimoji="0" lang="ko-KR" altLang="en-US" sz="1400" b="0" i="0" u="none" strike="noStrike" cap="none" normalizeH="0" baseline="0" smtClean="0">
                        <a:ln>
                          <a:noFill/>
                        </a:ln>
                        <a:solidFill>
                          <a:srgbClr val="000000"/>
                        </a:solidFill>
                        <a:effectLst/>
                        <a:latin typeface="Arial" charset="0"/>
                        <a:ea typeface="굴림" pitchFamily="50" charset="-127"/>
                      </a:endParaRPr>
                    </a:p>
                  </a:txBody>
                  <a:tcPr marT="36000" marB="36000" horzOverflow="overflow">
                    <a:lnL w="1270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p>
                      <a:pPr marL="0" marR="0" lvl="0" indent="0" algn="l" defTabSz="914400" rtl="0" eaLnBrk="1" fontAlgn="base" latinLnBrk="1" hangingPunct="1">
                        <a:lnSpc>
                          <a:spcPct val="100000"/>
                        </a:lnSpc>
                        <a:spcBef>
                          <a:spcPct val="0"/>
                        </a:spcBef>
                        <a:spcAft>
                          <a:spcPct val="0"/>
                        </a:spcAft>
                        <a:buClrTx/>
                        <a:buSzTx/>
                        <a:buFontTx/>
                        <a:buNone/>
                        <a:tabLst/>
                      </a:pPr>
                      <a:r>
                        <a:rPr kumimoji="0" lang="en-US" altLang="ko-KR" sz="1400" b="0" i="0" u="none" strike="noStrike" cap="none" normalizeH="0" baseline="0" smtClean="0">
                          <a:ln>
                            <a:noFill/>
                          </a:ln>
                          <a:solidFill>
                            <a:srgbClr val="000000"/>
                          </a:solidFill>
                          <a:effectLst/>
                          <a:latin typeface="Arial" charset="0"/>
                          <a:ea typeface="굴림" pitchFamily="50" charset="-127"/>
                        </a:rPr>
                        <a:t>TV game play</a:t>
                      </a:r>
                      <a:endParaRPr kumimoji="0" lang="ko-KR" altLang="en-US" sz="1400" b="0" i="0" u="none" strike="noStrike" cap="none" normalizeH="0" baseline="0" smtClean="0">
                        <a:ln>
                          <a:noFill/>
                        </a:ln>
                        <a:solidFill>
                          <a:srgbClr val="000000"/>
                        </a:solidFill>
                        <a:effectLst/>
                        <a:latin typeface="Arial" charset="0"/>
                        <a:ea typeface="굴림" pitchFamily="50" charset="-127"/>
                      </a:endParaRPr>
                    </a:p>
                  </a:txBody>
                  <a:tcPr marT="36000" marB="36000" horzOverflow="overflow">
                    <a:lnL w="2857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p>
                      <a:pPr marL="0" marR="0" lvl="0" indent="0" algn="l" defTabSz="914400" rtl="0" eaLnBrk="1" fontAlgn="base" latinLnBrk="1" hangingPunct="1">
                        <a:lnSpc>
                          <a:spcPct val="100000"/>
                        </a:lnSpc>
                        <a:spcBef>
                          <a:spcPct val="0"/>
                        </a:spcBef>
                        <a:spcAft>
                          <a:spcPct val="0"/>
                        </a:spcAft>
                        <a:buClrTx/>
                        <a:buSzTx/>
                        <a:buFontTx/>
                        <a:buNone/>
                        <a:tabLst/>
                      </a:pPr>
                      <a:r>
                        <a:rPr kumimoji="0" lang="en-US" altLang="ko-KR" sz="1400" b="0" i="0" u="none" strike="noStrike" cap="none" normalizeH="0" baseline="0" smtClean="0">
                          <a:ln>
                            <a:noFill/>
                          </a:ln>
                          <a:solidFill>
                            <a:srgbClr val="000000"/>
                          </a:solidFill>
                          <a:effectLst/>
                          <a:latin typeface="Arial" charset="0"/>
                          <a:ea typeface="굴림" pitchFamily="50" charset="-127"/>
                        </a:rPr>
                        <a:t>1/2days (30mins)</a:t>
                      </a:r>
                      <a:endParaRPr kumimoji="0" lang="ko-KR" altLang="en-US" sz="1400" b="0" i="0" u="none" strike="noStrike" cap="none" normalizeH="0" baseline="0" smtClean="0">
                        <a:ln>
                          <a:noFill/>
                        </a:ln>
                        <a:solidFill>
                          <a:srgbClr val="000000"/>
                        </a:solidFill>
                        <a:effectLst/>
                        <a:latin typeface="Arial" charset="0"/>
                        <a:ea typeface="굴림" pitchFamily="50" charset="-127"/>
                      </a:endParaRPr>
                    </a:p>
                  </a:txBody>
                  <a:tcPr marT="36000" marB="36000" horzOverflow="overflow">
                    <a:lnL w="1270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r>
              <a:tr h="378360">
                <a:tc>
                  <a:txBody>
                    <a:bodyPr/>
                    <a:lstStyle/>
                    <a:p>
                      <a:pPr marL="0" marR="0" lvl="0" indent="0" algn="l" defTabSz="914400" rtl="0" eaLnBrk="1" fontAlgn="base" latinLnBrk="1" hangingPunct="1">
                        <a:lnSpc>
                          <a:spcPct val="100000"/>
                        </a:lnSpc>
                        <a:spcBef>
                          <a:spcPct val="0"/>
                        </a:spcBef>
                        <a:spcAft>
                          <a:spcPct val="0"/>
                        </a:spcAft>
                        <a:buClrTx/>
                        <a:buSzTx/>
                        <a:buFontTx/>
                        <a:buNone/>
                        <a:tabLst/>
                      </a:pPr>
                      <a:r>
                        <a:rPr kumimoji="0" lang="en-US" altLang="ko-KR" sz="1400" b="0" i="0" u="none" strike="noStrike" cap="none" normalizeH="0" baseline="0" smtClean="0">
                          <a:ln>
                            <a:noFill/>
                          </a:ln>
                          <a:solidFill>
                            <a:srgbClr val="000000"/>
                          </a:solidFill>
                          <a:effectLst/>
                          <a:latin typeface="Arial" charset="0"/>
                          <a:ea typeface="굴림" pitchFamily="50" charset="-127"/>
                        </a:rPr>
                        <a:t>Public transportation getting on/off notification</a:t>
                      </a:r>
                      <a:endParaRPr kumimoji="0" lang="ko-KR" altLang="en-US" sz="1400" b="0" i="0" u="none" strike="noStrike" cap="none" normalizeH="0" baseline="0" smtClean="0">
                        <a:ln>
                          <a:noFill/>
                        </a:ln>
                        <a:solidFill>
                          <a:srgbClr val="000000"/>
                        </a:solidFill>
                        <a:effectLst/>
                        <a:latin typeface="Arial" charset="0"/>
                        <a:ea typeface="굴림" pitchFamily="50" charset="-127"/>
                      </a:endParaRPr>
                    </a:p>
                  </a:txBody>
                  <a:tcPr marT="36000" marB="36000" horzOverflow="overflow">
                    <a:lnL w="2857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l" defTabSz="914400" rtl="0" eaLnBrk="1" fontAlgn="base" latinLnBrk="1" hangingPunct="1">
                        <a:lnSpc>
                          <a:spcPct val="100000"/>
                        </a:lnSpc>
                        <a:spcBef>
                          <a:spcPct val="0"/>
                        </a:spcBef>
                        <a:spcAft>
                          <a:spcPct val="0"/>
                        </a:spcAft>
                        <a:buClrTx/>
                        <a:buSzTx/>
                        <a:buFontTx/>
                        <a:buNone/>
                        <a:tabLst/>
                      </a:pPr>
                      <a:r>
                        <a:rPr kumimoji="0" lang="en-US" altLang="ko-KR" sz="1400" b="0" i="0" u="none" strike="noStrike" cap="none" normalizeH="0" baseline="0" smtClean="0">
                          <a:ln>
                            <a:noFill/>
                          </a:ln>
                          <a:solidFill>
                            <a:srgbClr val="000000"/>
                          </a:solidFill>
                          <a:effectLst/>
                          <a:latin typeface="Arial" charset="0"/>
                          <a:ea typeface="굴림" pitchFamily="50" charset="-127"/>
                        </a:rPr>
                        <a:t>1/day (2sec)</a:t>
                      </a:r>
                      <a:endParaRPr kumimoji="0" lang="ko-KR" altLang="en-US" sz="1400" b="0" i="0" u="none" strike="noStrike" cap="none" normalizeH="0" baseline="0" smtClean="0">
                        <a:ln>
                          <a:noFill/>
                        </a:ln>
                        <a:solidFill>
                          <a:srgbClr val="000000"/>
                        </a:solidFill>
                        <a:effectLst/>
                        <a:latin typeface="Arial" charset="0"/>
                        <a:ea typeface="굴림" pitchFamily="50" charset="-127"/>
                      </a:endParaRPr>
                    </a:p>
                  </a:txBody>
                  <a:tcPr marT="36000" marB="36000" horzOverflow="overflow">
                    <a:lnL w="1270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l" defTabSz="914400" rtl="0" eaLnBrk="1" fontAlgn="base" latinLnBrk="1" hangingPunct="1">
                        <a:lnSpc>
                          <a:spcPct val="100000"/>
                        </a:lnSpc>
                        <a:spcBef>
                          <a:spcPct val="0"/>
                        </a:spcBef>
                        <a:spcAft>
                          <a:spcPct val="0"/>
                        </a:spcAft>
                        <a:buClrTx/>
                        <a:buSzTx/>
                        <a:buFontTx/>
                        <a:buNone/>
                        <a:tabLst/>
                      </a:pPr>
                      <a:r>
                        <a:rPr kumimoji="0" lang="en-US" altLang="ko-KR" sz="1400" b="0" i="0" u="none" strike="noStrike" cap="none" normalizeH="0" baseline="0" smtClean="0">
                          <a:ln>
                            <a:noFill/>
                          </a:ln>
                          <a:solidFill>
                            <a:srgbClr val="000000"/>
                          </a:solidFill>
                          <a:effectLst/>
                          <a:latin typeface="Arial" charset="0"/>
                          <a:ea typeface="굴림" pitchFamily="50" charset="-127"/>
                        </a:rPr>
                        <a:t>Messaging </a:t>
                      </a:r>
                      <a:endParaRPr kumimoji="0" lang="ko-KR" altLang="en-US" sz="1400" b="0" i="0" u="none" strike="noStrike" cap="none" normalizeH="0" baseline="0" smtClean="0">
                        <a:ln>
                          <a:noFill/>
                        </a:ln>
                        <a:solidFill>
                          <a:srgbClr val="000000"/>
                        </a:solidFill>
                        <a:effectLst/>
                        <a:latin typeface="Arial" charset="0"/>
                        <a:ea typeface="굴림" pitchFamily="50" charset="-127"/>
                      </a:endParaRPr>
                    </a:p>
                  </a:txBody>
                  <a:tcPr marT="36000" marB="36000" horzOverflow="overflow">
                    <a:lnL w="2857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l" defTabSz="914400" rtl="0" eaLnBrk="1" fontAlgn="base" latinLnBrk="1" hangingPunct="1">
                        <a:lnSpc>
                          <a:spcPct val="100000"/>
                        </a:lnSpc>
                        <a:spcBef>
                          <a:spcPct val="0"/>
                        </a:spcBef>
                        <a:spcAft>
                          <a:spcPct val="0"/>
                        </a:spcAft>
                        <a:buClrTx/>
                        <a:buSzTx/>
                        <a:buFontTx/>
                        <a:buNone/>
                        <a:tabLst/>
                      </a:pPr>
                      <a:r>
                        <a:rPr kumimoji="0" lang="en-US" altLang="ko-KR" sz="1400" b="0" i="0" u="none" strike="noStrike" cap="none" normalizeH="0" baseline="0" smtClean="0">
                          <a:ln>
                            <a:noFill/>
                          </a:ln>
                          <a:solidFill>
                            <a:srgbClr val="000000"/>
                          </a:solidFill>
                          <a:effectLst/>
                          <a:latin typeface="Arial" charset="0"/>
                          <a:ea typeface="굴림" pitchFamily="50" charset="-127"/>
                        </a:rPr>
                        <a:t>1/3hrs (2sec)</a:t>
                      </a:r>
                      <a:endParaRPr kumimoji="0" lang="ko-KR" altLang="en-US" sz="1400" b="0" i="0" u="none" strike="noStrike" cap="none" normalizeH="0" baseline="0" smtClean="0">
                        <a:ln>
                          <a:noFill/>
                        </a:ln>
                        <a:solidFill>
                          <a:srgbClr val="000000"/>
                        </a:solidFill>
                        <a:effectLst/>
                        <a:latin typeface="Arial" charset="0"/>
                        <a:ea typeface="굴림" pitchFamily="50" charset="-127"/>
                      </a:endParaRPr>
                    </a:p>
                  </a:txBody>
                  <a:tcPr marT="36000" marB="36000" horzOverflow="overflow">
                    <a:lnL w="1270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r>
              <a:tr h="245400">
                <a:tc>
                  <a:txBody>
                    <a:bodyPr/>
                    <a:lstStyle/>
                    <a:p>
                      <a:pPr marL="0" marR="0" lvl="0" indent="0" algn="l" defTabSz="914400" rtl="0" eaLnBrk="1" fontAlgn="base" latinLnBrk="1" hangingPunct="1">
                        <a:lnSpc>
                          <a:spcPct val="100000"/>
                        </a:lnSpc>
                        <a:spcBef>
                          <a:spcPct val="0"/>
                        </a:spcBef>
                        <a:spcAft>
                          <a:spcPct val="0"/>
                        </a:spcAft>
                        <a:buClrTx/>
                        <a:buSzTx/>
                        <a:buFontTx/>
                        <a:buNone/>
                        <a:tabLst/>
                      </a:pPr>
                      <a:r>
                        <a:rPr kumimoji="0" lang="en-US" altLang="ko-KR" sz="1400" b="0" i="0" u="none" strike="noStrike" cap="none" normalizeH="0" baseline="0" smtClean="0">
                          <a:ln>
                            <a:noFill/>
                          </a:ln>
                          <a:solidFill>
                            <a:srgbClr val="000000"/>
                          </a:solidFill>
                          <a:effectLst/>
                          <a:latin typeface="Arial" charset="0"/>
                          <a:ea typeface="굴림" pitchFamily="50" charset="-127"/>
                        </a:rPr>
                        <a:t>Facility guidance</a:t>
                      </a:r>
                      <a:endParaRPr kumimoji="0" lang="ko-KR" altLang="en-US" sz="1400" b="0" i="0" u="none" strike="noStrike" cap="none" normalizeH="0" baseline="0" smtClean="0">
                        <a:ln>
                          <a:noFill/>
                        </a:ln>
                        <a:solidFill>
                          <a:srgbClr val="000000"/>
                        </a:solidFill>
                        <a:effectLst/>
                        <a:latin typeface="Arial" charset="0"/>
                        <a:ea typeface="굴림" pitchFamily="50" charset="-127"/>
                      </a:endParaRPr>
                    </a:p>
                  </a:txBody>
                  <a:tcPr marT="36000" marB="36000" horzOverflow="overflow">
                    <a:lnL w="2857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p>
                      <a:pPr marL="0" marR="0" lvl="0" indent="0" algn="l" defTabSz="914400" rtl="0" eaLnBrk="1" fontAlgn="base" latinLnBrk="1" hangingPunct="1">
                        <a:lnSpc>
                          <a:spcPct val="100000"/>
                        </a:lnSpc>
                        <a:spcBef>
                          <a:spcPct val="0"/>
                        </a:spcBef>
                        <a:spcAft>
                          <a:spcPct val="0"/>
                        </a:spcAft>
                        <a:buClrTx/>
                        <a:buSzTx/>
                        <a:buFontTx/>
                        <a:buNone/>
                        <a:tabLst/>
                      </a:pPr>
                      <a:r>
                        <a:rPr kumimoji="0" lang="en-US" altLang="ko-KR" sz="1400" b="0" i="0" u="none" strike="noStrike" cap="none" normalizeH="0" baseline="0" smtClean="0">
                          <a:ln>
                            <a:noFill/>
                          </a:ln>
                          <a:solidFill>
                            <a:srgbClr val="000000"/>
                          </a:solidFill>
                          <a:effectLst/>
                          <a:latin typeface="Arial" charset="0"/>
                          <a:ea typeface="굴림" pitchFamily="50" charset="-127"/>
                        </a:rPr>
                        <a:t>1/6hrs (3sec)</a:t>
                      </a:r>
                      <a:endParaRPr kumimoji="0" lang="ko-KR" altLang="en-US" sz="1400" b="0" i="0" u="none" strike="noStrike" cap="none" normalizeH="0" baseline="0" smtClean="0">
                        <a:ln>
                          <a:noFill/>
                        </a:ln>
                        <a:solidFill>
                          <a:srgbClr val="000000"/>
                        </a:solidFill>
                        <a:effectLst/>
                        <a:latin typeface="Arial" charset="0"/>
                        <a:ea typeface="굴림" pitchFamily="50" charset="-127"/>
                      </a:endParaRPr>
                    </a:p>
                  </a:txBody>
                  <a:tcPr marT="36000" marB="36000" horzOverflow="overflow">
                    <a:lnL w="1270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p>
                      <a:pPr marL="0" marR="0" lvl="0" indent="0" algn="l" defTabSz="914400" rtl="0" eaLnBrk="1" fontAlgn="base" latinLnBrk="1" hangingPunct="1">
                        <a:lnSpc>
                          <a:spcPct val="100000"/>
                        </a:lnSpc>
                        <a:spcBef>
                          <a:spcPct val="0"/>
                        </a:spcBef>
                        <a:spcAft>
                          <a:spcPct val="0"/>
                        </a:spcAft>
                        <a:buClrTx/>
                        <a:buSzTx/>
                        <a:buFontTx/>
                        <a:buNone/>
                        <a:tabLst/>
                      </a:pPr>
                      <a:r>
                        <a:rPr kumimoji="0" lang="en-US" altLang="ko-KR" sz="1400" b="0" i="0" u="none" strike="noStrike" cap="none" normalizeH="0" baseline="0" smtClean="0">
                          <a:ln>
                            <a:noFill/>
                          </a:ln>
                          <a:solidFill>
                            <a:srgbClr val="000000"/>
                          </a:solidFill>
                          <a:effectLst/>
                          <a:latin typeface="Arial" charset="0"/>
                          <a:ea typeface="굴림" pitchFamily="50" charset="-127"/>
                        </a:rPr>
                        <a:t>Business card exchanging</a:t>
                      </a:r>
                      <a:endParaRPr kumimoji="0" lang="ko-KR" altLang="en-US" sz="1400" b="0" i="0" u="none" strike="noStrike" cap="none" normalizeH="0" baseline="0" smtClean="0">
                        <a:ln>
                          <a:noFill/>
                        </a:ln>
                        <a:solidFill>
                          <a:srgbClr val="000000"/>
                        </a:solidFill>
                        <a:effectLst/>
                        <a:latin typeface="Arial" charset="0"/>
                        <a:ea typeface="굴림" pitchFamily="50" charset="-127"/>
                      </a:endParaRPr>
                    </a:p>
                  </a:txBody>
                  <a:tcPr marT="36000" marB="36000" horzOverflow="overflow">
                    <a:lnL w="2857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p>
                      <a:pPr marL="0" marR="0" lvl="0" indent="0" algn="l" defTabSz="914400" rtl="0" eaLnBrk="1" fontAlgn="base" latinLnBrk="1" hangingPunct="1">
                        <a:lnSpc>
                          <a:spcPct val="100000"/>
                        </a:lnSpc>
                        <a:spcBef>
                          <a:spcPct val="0"/>
                        </a:spcBef>
                        <a:spcAft>
                          <a:spcPct val="0"/>
                        </a:spcAft>
                        <a:buClrTx/>
                        <a:buSzTx/>
                        <a:buFontTx/>
                        <a:buNone/>
                        <a:tabLst/>
                      </a:pPr>
                      <a:r>
                        <a:rPr kumimoji="0" lang="en-US" altLang="ko-KR" sz="1400" b="0" i="0" u="none" strike="noStrike" cap="none" normalizeH="0" baseline="0" smtClean="0">
                          <a:ln>
                            <a:noFill/>
                          </a:ln>
                          <a:solidFill>
                            <a:srgbClr val="000000"/>
                          </a:solidFill>
                          <a:effectLst/>
                          <a:latin typeface="Arial" charset="0"/>
                          <a:ea typeface="굴림" pitchFamily="50" charset="-127"/>
                        </a:rPr>
                        <a:t>1/2days (2sec)</a:t>
                      </a:r>
                      <a:endParaRPr kumimoji="0" lang="ko-KR" altLang="en-US" sz="1400" b="0" i="0" u="none" strike="noStrike" cap="none" normalizeH="0" baseline="0" smtClean="0">
                        <a:ln>
                          <a:noFill/>
                        </a:ln>
                        <a:solidFill>
                          <a:srgbClr val="000000"/>
                        </a:solidFill>
                        <a:effectLst/>
                        <a:latin typeface="Arial" charset="0"/>
                        <a:ea typeface="굴림" pitchFamily="50" charset="-127"/>
                      </a:endParaRPr>
                    </a:p>
                  </a:txBody>
                  <a:tcPr marT="36000" marB="36000" horzOverflow="overflow">
                    <a:lnL w="1270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r>
              <a:tr h="219120">
                <a:tc>
                  <a:txBody>
                    <a:bodyPr/>
                    <a:lstStyle/>
                    <a:p>
                      <a:pPr marL="0" marR="0" lvl="0" indent="0" algn="l" defTabSz="914400" rtl="0" eaLnBrk="1" fontAlgn="base" latinLnBrk="1" hangingPunct="1">
                        <a:lnSpc>
                          <a:spcPct val="100000"/>
                        </a:lnSpc>
                        <a:spcBef>
                          <a:spcPct val="0"/>
                        </a:spcBef>
                        <a:spcAft>
                          <a:spcPct val="0"/>
                        </a:spcAft>
                        <a:buClrTx/>
                        <a:buSzTx/>
                        <a:buFontTx/>
                        <a:buNone/>
                        <a:tabLst/>
                      </a:pPr>
                      <a:r>
                        <a:rPr kumimoji="0" lang="en-US" altLang="ko-KR" sz="1400" b="0" i="0" u="none" strike="noStrike" cap="none" normalizeH="0" baseline="0" smtClean="0">
                          <a:ln>
                            <a:noFill/>
                          </a:ln>
                          <a:solidFill>
                            <a:srgbClr val="000000"/>
                          </a:solidFill>
                          <a:effectLst/>
                          <a:latin typeface="Arial" charset="0"/>
                          <a:ea typeface="굴림" pitchFamily="50" charset="-127"/>
                        </a:rPr>
                        <a:t>Data retrieving</a:t>
                      </a:r>
                      <a:endParaRPr kumimoji="0" lang="ko-KR" altLang="en-US" sz="1400" b="0" i="0" u="none" strike="noStrike" cap="none" normalizeH="0" baseline="0" smtClean="0">
                        <a:ln>
                          <a:noFill/>
                        </a:ln>
                        <a:solidFill>
                          <a:srgbClr val="000000"/>
                        </a:solidFill>
                        <a:effectLst/>
                        <a:latin typeface="Arial" charset="0"/>
                        <a:ea typeface="굴림" pitchFamily="50" charset="-127"/>
                      </a:endParaRPr>
                    </a:p>
                  </a:txBody>
                  <a:tcPr marT="36000" marB="36000" horzOverflow="overflow">
                    <a:lnL w="2857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l" defTabSz="914400" rtl="0" eaLnBrk="1" fontAlgn="base" latinLnBrk="1" hangingPunct="1">
                        <a:lnSpc>
                          <a:spcPct val="100000"/>
                        </a:lnSpc>
                        <a:spcBef>
                          <a:spcPct val="0"/>
                        </a:spcBef>
                        <a:spcAft>
                          <a:spcPct val="0"/>
                        </a:spcAft>
                        <a:buClrTx/>
                        <a:buSzTx/>
                        <a:buFontTx/>
                        <a:buNone/>
                        <a:tabLst/>
                      </a:pPr>
                      <a:r>
                        <a:rPr kumimoji="0" lang="en-US" altLang="ko-KR" sz="1400" b="0" i="0" u="none" strike="noStrike" cap="none" normalizeH="0" baseline="0" smtClean="0">
                          <a:ln>
                            <a:noFill/>
                          </a:ln>
                          <a:solidFill>
                            <a:srgbClr val="000000"/>
                          </a:solidFill>
                          <a:effectLst/>
                          <a:latin typeface="Arial" charset="0"/>
                          <a:ea typeface="굴림" pitchFamily="50" charset="-127"/>
                        </a:rPr>
                        <a:t>1*1MB/6hrs (11sec)</a:t>
                      </a:r>
                      <a:endParaRPr kumimoji="0" lang="ko-KR" altLang="en-US" sz="1400" b="0" i="0" u="none" strike="noStrike" cap="none" normalizeH="0" baseline="0" smtClean="0">
                        <a:ln>
                          <a:noFill/>
                        </a:ln>
                        <a:solidFill>
                          <a:srgbClr val="000000"/>
                        </a:solidFill>
                        <a:effectLst/>
                        <a:latin typeface="Arial" charset="0"/>
                        <a:ea typeface="굴림" pitchFamily="50" charset="-127"/>
                      </a:endParaRPr>
                    </a:p>
                  </a:txBody>
                  <a:tcPr marT="36000" marB="36000" horzOverflow="overflow">
                    <a:lnL w="1270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l" defTabSz="914400" rtl="0" eaLnBrk="1" fontAlgn="base" latinLnBrk="1" hangingPunct="1">
                        <a:lnSpc>
                          <a:spcPct val="100000"/>
                        </a:lnSpc>
                        <a:spcBef>
                          <a:spcPct val="0"/>
                        </a:spcBef>
                        <a:spcAft>
                          <a:spcPct val="0"/>
                        </a:spcAft>
                        <a:buClrTx/>
                        <a:buSzTx/>
                        <a:buFontTx/>
                        <a:buNone/>
                        <a:tabLst/>
                      </a:pPr>
                      <a:r>
                        <a:rPr kumimoji="0" lang="en-US" altLang="ko-KR" sz="1400" b="0" i="0" u="none" strike="noStrike" cap="none" normalizeH="0" baseline="0" smtClean="0">
                          <a:ln>
                            <a:noFill/>
                          </a:ln>
                          <a:solidFill>
                            <a:srgbClr val="000000"/>
                          </a:solidFill>
                          <a:effectLst/>
                          <a:latin typeface="Arial" charset="0"/>
                          <a:ea typeface="굴림" pitchFamily="50" charset="-127"/>
                        </a:rPr>
                        <a:t>Paging CUG/friends</a:t>
                      </a:r>
                      <a:endParaRPr kumimoji="0" lang="ko-KR" altLang="en-US" sz="1400" b="0" i="0" u="none" strike="noStrike" cap="none" normalizeH="0" baseline="0" smtClean="0">
                        <a:ln>
                          <a:noFill/>
                        </a:ln>
                        <a:solidFill>
                          <a:srgbClr val="000000"/>
                        </a:solidFill>
                        <a:effectLst/>
                        <a:latin typeface="Arial" charset="0"/>
                        <a:ea typeface="굴림" pitchFamily="50" charset="-127"/>
                      </a:endParaRPr>
                    </a:p>
                  </a:txBody>
                  <a:tcPr marT="36000" marB="36000" horzOverflow="overflow">
                    <a:lnL w="2857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l" defTabSz="914400" rtl="0" eaLnBrk="1" fontAlgn="base" latinLnBrk="1" hangingPunct="1">
                        <a:lnSpc>
                          <a:spcPct val="100000"/>
                        </a:lnSpc>
                        <a:spcBef>
                          <a:spcPct val="0"/>
                        </a:spcBef>
                        <a:spcAft>
                          <a:spcPct val="0"/>
                        </a:spcAft>
                        <a:buClrTx/>
                        <a:buSzTx/>
                        <a:buFontTx/>
                        <a:buNone/>
                        <a:tabLst/>
                      </a:pPr>
                      <a:r>
                        <a:rPr kumimoji="0" lang="en-US" altLang="ko-KR" sz="1400" b="0" i="0" u="none" strike="noStrike" cap="none" normalizeH="0" baseline="0" smtClean="0">
                          <a:ln>
                            <a:noFill/>
                          </a:ln>
                          <a:solidFill>
                            <a:srgbClr val="000000"/>
                          </a:solidFill>
                          <a:effectLst/>
                          <a:latin typeface="Arial" charset="0"/>
                          <a:ea typeface="굴림" pitchFamily="50" charset="-127"/>
                        </a:rPr>
                        <a:t>1/12hrs (2sec)</a:t>
                      </a:r>
                      <a:endParaRPr kumimoji="0" lang="ko-KR" altLang="en-US" sz="1400" b="0" i="0" u="none" strike="noStrike" cap="none" normalizeH="0" baseline="0" smtClean="0">
                        <a:ln>
                          <a:noFill/>
                        </a:ln>
                        <a:solidFill>
                          <a:srgbClr val="000000"/>
                        </a:solidFill>
                        <a:effectLst/>
                        <a:latin typeface="Arial" charset="0"/>
                        <a:ea typeface="굴림" pitchFamily="50" charset="-127"/>
                      </a:endParaRPr>
                    </a:p>
                  </a:txBody>
                  <a:tcPr marT="36000" marB="36000" horzOverflow="overflow">
                    <a:lnL w="1270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r>
              <a:tr h="269040">
                <a:tc>
                  <a:txBody>
                    <a:bodyPr/>
                    <a:lstStyle/>
                    <a:p>
                      <a:pPr marL="0" marR="0" lvl="0" indent="0" algn="l" defTabSz="914400" rtl="0" eaLnBrk="1" fontAlgn="base" latinLnBrk="1" hangingPunct="1">
                        <a:lnSpc>
                          <a:spcPct val="100000"/>
                        </a:lnSpc>
                        <a:spcBef>
                          <a:spcPct val="0"/>
                        </a:spcBef>
                        <a:spcAft>
                          <a:spcPct val="0"/>
                        </a:spcAft>
                        <a:buClrTx/>
                        <a:buSzTx/>
                        <a:buFontTx/>
                        <a:buNone/>
                        <a:tabLst/>
                      </a:pPr>
                      <a:r>
                        <a:rPr kumimoji="0" lang="en-US" altLang="ko-KR" sz="1400" b="0" i="0" u="none" strike="noStrike" cap="none" normalizeH="0" baseline="0" smtClean="0">
                          <a:ln>
                            <a:noFill/>
                          </a:ln>
                          <a:solidFill>
                            <a:srgbClr val="000000"/>
                          </a:solidFill>
                          <a:effectLst/>
                          <a:latin typeface="Arial" charset="0"/>
                          <a:ea typeface="굴림" pitchFamily="50" charset="-127"/>
                        </a:rPr>
                        <a:t>Traffic information gathering</a:t>
                      </a:r>
                      <a:endParaRPr kumimoji="0" lang="ko-KR" altLang="en-US" sz="1400" b="0" i="0" u="none" strike="noStrike" cap="none" normalizeH="0" baseline="0" smtClean="0">
                        <a:ln>
                          <a:noFill/>
                        </a:ln>
                        <a:solidFill>
                          <a:srgbClr val="000000"/>
                        </a:solidFill>
                        <a:effectLst/>
                        <a:latin typeface="Arial" charset="0"/>
                        <a:ea typeface="굴림" pitchFamily="50" charset="-127"/>
                      </a:endParaRPr>
                    </a:p>
                  </a:txBody>
                  <a:tcPr marT="36000" marB="36000" horzOverflow="overflow">
                    <a:lnL w="2857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p>
                      <a:pPr marL="0" marR="0" lvl="0" indent="0" algn="l" defTabSz="914400" rtl="0" eaLnBrk="1" fontAlgn="base" latinLnBrk="1" hangingPunct="1">
                        <a:lnSpc>
                          <a:spcPct val="100000"/>
                        </a:lnSpc>
                        <a:spcBef>
                          <a:spcPct val="0"/>
                        </a:spcBef>
                        <a:spcAft>
                          <a:spcPct val="0"/>
                        </a:spcAft>
                        <a:buClrTx/>
                        <a:buSzTx/>
                        <a:buFontTx/>
                        <a:buNone/>
                        <a:tabLst/>
                      </a:pPr>
                      <a:r>
                        <a:rPr kumimoji="0" lang="en-US" altLang="ko-KR" sz="1400" b="0" i="0" u="none" strike="noStrike" cap="none" normalizeH="0" baseline="0" smtClean="0">
                          <a:ln>
                            <a:noFill/>
                          </a:ln>
                          <a:solidFill>
                            <a:srgbClr val="000000"/>
                          </a:solidFill>
                          <a:effectLst/>
                          <a:latin typeface="Arial" charset="0"/>
                          <a:ea typeface="굴림" pitchFamily="50" charset="-127"/>
                        </a:rPr>
                        <a:t>1/hr (2sec)</a:t>
                      </a:r>
                      <a:endParaRPr kumimoji="0" lang="ko-KR" altLang="en-US" sz="1400" b="0" i="0" u="none" strike="noStrike" cap="none" normalizeH="0" baseline="0" smtClean="0">
                        <a:ln>
                          <a:noFill/>
                        </a:ln>
                        <a:solidFill>
                          <a:srgbClr val="000000"/>
                        </a:solidFill>
                        <a:effectLst/>
                        <a:latin typeface="Arial" charset="0"/>
                        <a:ea typeface="굴림" pitchFamily="50" charset="-127"/>
                      </a:endParaRPr>
                    </a:p>
                  </a:txBody>
                  <a:tcPr marT="36000" marB="36000" horzOverflow="overflow">
                    <a:lnL w="1270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p>
                      <a:pPr marL="0" marR="0" lvl="0" indent="0" algn="l" defTabSz="914400" rtl="0" eaLnBrk="1" fontAlgn="base" latinLnBrk="1" hangingPunct="1">
                        <a:lnSpc>
                          <a:spcPct val="100000"/>
                        </a:lnSpc>
                        <a:spcBef>
                          <a:spcPct val="0"/>
                        </a:spcBef>
                        <a:spcAft>
                          <a:spcPct val="0"/>
                        </a:spcAft>
                        <a:buClrTx/>
                        <a:buSzTx/>
                        <a:buFontTx/>
                        <a:buNone/>
                        <a:tabLst/>
                      </a:pPr>
                      <a:r>
                        <a:rPr kumimoji="0" lang="en-US" altLang="ko-KR" sz="1400" b="0" i="0" u="none" strike="noStrike" cap="none" normalizeH="0" baseline="0" smtClean="0">
                          <a:ln>
                            <a:noFill/>
                          </a:ln>
                          <a:solidFill>
                            <a:srgbClr val="000000"/>
                          </a:solidFill>
                          <a:effectLst/>
                          <a:latin typeface="Arial" charset="0"/>
                          <a:ea typeface="굴림" pitchFamily="50" charset="-127"/>
                        </a:rPr>
                        <a:t>Caring child/pet</a:t>
                      </a:r>
                      <a:endParaRPr kumimoji="0" lang="ko-KR" altLang="en-US" sz="1400" b="0" i="0" u="none" strike="noStrike" cap="none" normalizeH="0" baseline="0" smtClean="0">
                        <a:ln>
                          <a:noFill/>
                        </a:ln>
                        <a:solidFill>
                          <a:srgbClr val="000000"/>
                        </a:solidFill>
                        <a:effectLst/>
                        <a:latin typeface="Arial" charset="0"/>
                        <a:ea typeface="굴림" pitchFamily="50" charset="-127"/>
                      </a:endParaRPr>
                    </a:p>
                  </a:txBody>
                  <a:tcPr marT="36000" marB="36000" horzOverflow="overflow">
                    <a:lnL w="2857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p>
                      <a:pPr marL="0" marR="0" lvl="0" indent="0" algn="l" defTabSz="914400" rtl="0" eaLnBrk="1" fontAlgn="base" latinLnBrk="1" hangingPunct="1">
                        <a:lnSpc>
                          <a:spcPct val="100000"/>
                        </a:lnSpc>
                        <a:spcBef>
                          <a:spcPct val="0"/>
                        </a:spcBef>
                        <a:spcAft>
                          <a:spcPct val="0"/>
                        </a:spcAft>
                        <a:buClrTx/>
                        <a:buSzTx/>
                        <a:buFontTx/>
                        <a:buNone/>
                        <a:tabLst/>
                      </a:pPr>
                      <a:r>
                        <a:rPr kumimoji="0" lang="en-US" altLang="ko-KR" sz="1400" b="0" i="0" u="none" strike="noStrike" cap="none" normalizeH="0" baseline="0" smtClean="0">
                          <a:ln>
                            <a:noFill/>
                          </a:ln>
                          <a:solidFill>
                            <a:srgbClr val="000000"/>
                          </a:solidFill>
                          <a:effectLst/>
                          <a:latin typeface="Arial" charset="0"/>
                          <a:ea typeface="굴림" pitchFamily="50" charset="-127"/>
                        </a:rPr>
                        <a:t>1/day (2sec)</a:t>
                      </a:r>
                      <a:endParaRPr kumimoji="0" lang="ko-KR" altLang="en-US" sz="1400" b="0" i="0" u="none" strike="noStrike" cap="none" normalizeH="0" baseline="0" smtClean="0">
                        <a:ln>
                          <a:noFill/>
                        </a:ln>
                        <a:solidFill>
                          <a:srgbClr val="000000"/>
                        </a:solidFill>
                        <a:effectLst/>
                        <a:latin typeface="Arial" charset="0"/>
                        <a:ea typeface="굴림" pitchFamily="50" charset="-127"/>
                      </a:endParaRPr>
                    </a:p>
                  </a:txBody>
                  <a:tcPr marT="36000" marB="36000" horzOverflow="overflow">
                    <a:lnL w="1270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r>
              <a:tr h="304800">
                <a:tc>
                  <a:txBody>
                    <a:bodyPr/>
                    <a:lstStyle/>
                    <a:p>
                      <a:pPr marL="0" marR="0" lvl="0" indent="0" algn="l" defTabSz="914400" rtl="0" eaLnBrk="1" fontAlgn="base" latinLnBrk="1" hangingPunct="1">
                        <a:lnSpc>
                          <a:spcPct val="100000"/>
                        </a:lnSpc>
                        <a:spcBef>
                          <a:spcPct val="0"/>
                        </a:spcBef>
                        <a:spcAft>
                          <a:spcPct val="0"/>
                        </a:spcAft>
                        <a:buClrTx/>
                        <a:buSzTx/>
                        <a:buFontTx/>
                        <a:buNone/>
                        <a:tabLst/>
                      </a:pPr>
                      <a:r>
                        <a:rPr kumimoji="0" lang="en-US" altLang="ko-KR" sz="1400" b="0" i="0" u="none" strike="noStrike" cap="none" normalizeH="0" baseline="0" smtClean="0">
                          <a:ln>
                            <a:noFill/>
                          </a:ln>
                          <a:solidFill>
                            <a:srgbClr val="000000"/>
                          </a:solidFill>
                          <a:effectLst/>
                          <a:latin typeface="Arial" charset="0"/>
                          <a:ea typeface="굴림" pitchFamily="50" charset="-127"/>
                        </a:rPr>
                        <a:t>Toll collection</a:t>
                      </a:r>
                      <a:endParaRPr kumimoji="0" lang="ko-KR" altLang="en-US" sz="1400" b="0" i="0" u="none" strike="noStrike" cap="none" normalizeH="0" baseline="0" smtClean="0">
                        <a:ln>
                          <a:noFill/>
                        </a:ln>
                        <a:solidFill>
                          <a:srgbClr val="000000"/>
                        </a:solidFill>
                        <a:effectLst/>
                        <a:latin typeface="Arial" charset="0"/>
                        <a:ea typeface="굴림" pitchFamily="50" charset="-127"/>
                      </a:endParaRPr>
                    </a:p>
                  </a:txBody>
                  <a:tcPr marT="36000" marB="36000" horzOverflow="overflow">
                    <a:lnL w="2857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l" defTabSz="914400" rtl="0" eaLnBrk="1" fontAlgn="base" latinLnBrk="1" hangingPunct="1">
                        <a:lnSpc>
                          <a:spcPct val="100000"/>
                        </a:lnSpc>
                        <a:spcBef>
                          <a:spcPct val="0"/>
                        </a:spcBef>
                        <a:spcAft>
                          <a:spcPct val="0"/>
                        </a:spcAft>
                        <a:buClrTx/>
                        <a:buSzTx/>
                        <a:buFontTx/>
                        <a:buNone/>
                        <a:tabLst/>
                      </a:pPr>
                      <a:r>
                        <a:rPr kumimoji="0" lang="en-US" altLang="ko-KR" sz="1400" b="0" i="0" u="none" strike="noStrike" cap="none" normalizeH="0" baseline="0" smtClean="0">
                          <a:ln>
                            <a:noFill/>
                          </a:ln>
                          <a:solidFill>
                            <a:srgbClr val="000000"/>
                          </a:solidFill>
                          <a:effectLst/>
                          <a:latin typeface="Arial" charset="0"/>
                          <a:ea typeface="굴림" pitchFamily="50" charset="-127"/>
                        </a:rPr>
                        <a:t>1/2days (3sec)</a:t>
                      </a:r>
                      <a:endParaRPr kumimoji="0" lang="ko-KR" altLang="en-US" sz="1400" b="0" i="0" u="none" strike="noStrike" cap="none" normalizeH="0" baseline="0" smtClean="0">
                        <a:ln>
                          <a:noFill/>
                        </a:ln>
                        <a:solidFill>
                          <a:srgbClr val="000000"/>
                        </a:solidFill>
                        <a:effectLst/>
                        <a:latin typeface="Arial" charset="0"/>
                        <a:ea typeface="굴림" pitchFamily="50" charset="-127"/>
                      </a:endParaRPr>
                    </a:p>
                  </a:txBody>
                  <a:tcPr marT="36000" marB="36000" horzOverflow="overflow">
                    <a:lnL w="1270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l" defTabSz="914400" rtl="0" eaLnBrk="1" fontAlgn="base" latinLnBrk="1" hangingPunct="1">
                        <a:lnSpc>
                          <a:spcPct val="100000"/>
                        </a:lnSpc>
                        <a:spcBef>
                          <a:spcPct val="0"/>
                        </a:spcBef>
                        <a:spcAft>
                          <a:spcPct val="0"/>
                        </a:spcAft>
                        <a:buClrTx/>
                        <a:buSzTx/>
                        <a:buFontTx/>
                        <a:buNone/>
                        <a:tabLst/>
                      </a:pPr>
                      <a:r>
                        <a:rPr kumimoji="0" lang="en-US" altLang="ko-KR" sz="1400" b="0" i="0" u="none" strike="noStrike" cap="none" normalizeH="0" baseline="0" smtClean="0">
                          <a:ln>
                            <a:noFill/>
                          </a:ln>
                          <a:solidFill>
                            <a:srgbClr val="000000"/>
                          </a:solidFill>
                          <a:effectLst/>
                          <a:latin typeface="Arial" charset="0"/>
                          <a:ea typeface="굴림" pitchFamily="50" charset="-127"/>
                        </a:rPr>
                        <a:t>Gateway service</a:t>
                      </a:r>
                      <a:endParaRPr kumimoji="0" lang="ko-KR" altLang="en-US" sz="1400" b="0" i="0" u="none" strike="noStrike" cap="none" normalizeH="0" baseline="0" smtClean="0">
                        <a:ln>
                          <a:noFill/>
                        </a:ln>
                        <a:solidFill>
                          <a:srgbClr val="000000"/>
                        </a:solidFill>
                        <a:effectLst/>
                        <a:latin typeface="Arial" charset="0"/>
                        <a:ea typeface="굴림" pitchFamily="50" charset="-127"/>
                      </a:endParaRPr>
                    </a:p>
                  </a:txBody>
                  <a:tcPr marT="36000" marB="36000" horzOverflow="overflow">
                    <a:lnL w="2857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l" defTabSz="914400" rtl="0" eaLnBrk="1" fontAlgn="base" latinLnBrk="1" hangingPunct="1">
                        <a:lnSpc>
                          <a:spcPct val="100000"/>
                        </a:lnSpc>
                        <a:spcBef>
                          <a:spcPct val="0"/>
                        </a:spcBef>
                        <a:spcAft>
                          <a:spcPct val="0"/>
                        </a:spcAft>
                        <a:buClrTx/>
                        <a:buSzTx/>
                        <a:buFontTx/>
                        <a:buNone/>
                        <a:tabLst/>
                      </a:pPr>
                      <a:r>
                        <a:rPr kumimoji="0" lang="en-US" altLang="ko-KR" sz="1400" b="0" i="0" u="none" strike="noStrike" cap="none" normalizeH="0" baseline="0" smtClean="0">
                          <a:ln>
                            <a:noFill/>
                          </a:ln>
                          <a:solidFill>
                            <a:srgbClr val="000000"/>
                          </a:solidFill>
                          <a:effectLst/>
                          <a:latin typeface="Arial" charset="0"/>
                          <a:ea typeface="굴림" pitchFamily="50" charset="-127"/>
                        </a:rPr>
                        <a:t>2*2/day (20mins)</a:t>
                      </a:r>
                      <a:endParaRPr kumimoji="0" lang="ko-KR" altLang="en-US" sz="1400" b="0" i="0" u="none" strike="noStrike" cap="none" normalizeH="0" baseline="0" smtClean="0">
                        <a:ln>
                          <a:noFill/>
                        </a:ln>
                        <a:solidFill>
                          <a:srgbClr val="000000"/>
                        </a:solidFill>
                        <a:effectLst/>
                        <a:latin typeface="Arial" charset="0"/>
                        <a:ea typeface="굴림" pitchFamily="50" charset="-127"/>
                      </a:endParaRPr>
                    </a:p>
                  </a:txBody>
                  <a:tcPr marT="36000" marB="36000" horzOverflow="overflow">
                    <a:lnL w="1270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r>
              <a:tr h="228600">
                <a:tc>
                  <a:txBody>
                    <a:bodyPr/>
                    <a:lstStyle/>
                    <a:p>
                      <a:pPr marL="0" marR="0" lvl="0" indent="0" algn="l" defTabSz="914400" rtl="0" eaLnBrk="1" fontAlgn="base" latinLnBrk="1" hangingPunct="1">
                        <a:lnSpc>
                          <a:spcPct val="100000"/>
                        </a:lnSpc>
                        <a:spcBef>
                          <a:spcPct val="0"/>
                        </a:spcBef>
                        <a:spcAft>
                          <a:spcPct val="0"/>
                        </a:spcAft>
                        <a:buClrTx/>
                        <a:buSzTx/>
                        <a:buFontTx/>
                        <a:buNone/>
                        <a:tabLst/>
                      </a:pPr>
                      <a:r>
                        <a:rPr kumimoji="0" lang="en-US" altLang="ko-KR" sz="1400" b="0" i="0" u="none" strike="noStrike" cap="none" normalizeH="0" baseline="0" smtClean="0">
                          <a:ln>
                            <a:noFill/>
                          </a:ln>
                          <a:solidFill>
                            <a:srgbClr val="000000"/>
                          </a:solidFill>
                          <a:effectLst/>
                          <a:latin typeface="Arial" charset="0"/>
                          <a:ea typeface="굴림" pitchFamily="50" charset="-127"/>
                        </a:rPr>
                        <a:t>Electric payment</a:t>
                      </a:r>
                      <a:endParaRPr kumimoji="0" lang="ko-KR" altLang="en-US" sz="1400" b="0" i="0" u="none" strike="noStrike" cap="none" normalizeH="0" baseline="0" smtClean="0">
                        <a:ln>
                          <a:noFill/>
                        </a:ln>
                        <a:solidFill>
                          <a:srgbClr val="000000"/>
                        </a:solidFill>
                        <a:effectLst/>
                        <a:latin typeface="Arial" charset="0"/>
                        <a:ea typeface="굴림" pitchFamily="50" charset="-127"/>
                      </a:endParaRPr>
                    </a:p>
                  </a:txBody>
                  <a:tcPr marT="36000" marB="36000" horzOverflow="overflow">
                    <a:lnL w="2857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p>
                      <a:pPr marL="0" marR="0" lvl="0" indent="0" algn="l" defTabSz="914400" rtl="0" eaLnBrk="1" fontAlgn="base" latinLnBrk="1" hangingPunct="1">
                        <a:lnSpc>
                          <a:spcPct val="100000"/>
                        </a:lnSpc>
                        <a:spcBef>
                          <a:spcPct val="0"/>
                        </a:spcBef>
                        <a:spcAft>
                          <a:spcPct val="0"/>
                        </a:spcAft>
                        <a:buClrTx/>
                        <a:buSzTx/>
                        <a:buFontTx/>
                        <a:buNone/>
                        <a:tabLst/>
                      </a:pPr>
                      <a:r>
                        <a:rPr kumimoji="0" lang="en-US" altLang="ko-KR" sz="1400" b="0" i="0" u="none" strike="noStrike" cap="none" normalizeH="0" baseline="0" smtClean="0">
                          <a:ln>
                            <a:noFill/>
                          </a:ln>
                          <a:solidFill>
                            <a:srgbClr val="000000"/>
                          </a:solidFill>
                          <a:effectLst/>
                          <a:latin typeface="Arial" charset="0"/>
                          <a:ea typeface="굴림" pitchFamily="50" charset="-127"/>
                        </a:rPr>
                        <a:t>1/8hrs (3sec)</a:t>
                      </a:r>
                      <a:endParaRPr kumimoji="0" lang="ko-KR" altLang="en-US" sz="1400" b="0" i="0" u="none" strike="noStrike" cap="none" normalizeH="0" baseline="0" smtClean="0">
                        <a:ln>
                          <a:noFill/>
                        </a:ln>
                        <a:solidFill>
                          <a:srgbClr val="000000"/>
                        </a:solidFill>
                        <a:effectLst/>
                        <a:latin typeface="Arial" charset="0"/>
                        <a:ea typeface="굴림" pitchFamily="50" charset="-127"/>
                      </a:endParaRPr>
                    </a:p>
                  </a:txBody>
                  <a:tcPr marT="36000" marB="36000" horzOverflow="overflow">
                    <a:lnL w="1270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p>
                      <a:pPr marL="0" marR="0" lvl="0" indent="0" algn="l" defTabSz="914400" rtl="0" eaLnBrk="1" fontAlgn="base" latinLnBrk="1" hangingPunct="1">
                        <a:lnSpc>
                          <a:spcPct val="100000"/>
                        </a:lnSpc>
                        <a:spcBef>
                          <a:spcPct val="0"/>
                        </a:spcBef>
                        <a:spcAft>
                          <a:spcPct val="0"/>
                        </a:spcAft>
                        <a:buClrTx/>
                        <a:buSzTx/>
                        <a:buFontTx/>
                        <a:buNone/>
                        <a:tabLst/>
                      </a:pPr>
                      <a:r>
                        <a:rPr kumimoji="0" lang="en-US" altLang="ko-KR" sz="1400" b="0" i="0" u="none" strike="noStrike" cap="none" normalizeH="0" baseline="0" smtClean="0">
                          <a:ln>
                            <a:noFill/>
                          </a:ln>
                          <a:solidFill>
                            <a:srgbClr val="000000"/>
                          </a:solidFill>
                          <a:effectLst/>
                          <a:latin typeface="Arial" charset="0"/>
                          <a:ea typeface="굴림" pitchFamily="50" charset="-127"/>
                        </a:rPr>
                        <a:t>Equipment manage</a:t>
                      </a:r>
                      <a:endParaRPr kumimoji="0" lang="ko-KR" altLang="en-US" sz="1400" b="0" i="0" u="none" strike="noStrike" cap="none" normalizeH="0" baseline="0" smtClean="0">
                        <a:ln>
                          <a:noFill/>
                        </a:ln>
                        <a:solidFill>
                          <a:srgbClr val="000000"/>
                        </a:solidFill>
                        <a:effectLst/>
                        <a:latin typeface="Arial" charset="0"/>
                        <a:ea typeface="굴림" pitchFamily="50" charset="-127"/>
                      </a:endParaRPr>
                    </a:p>
                  </a:txBody>
                  <a:tcPr marT="36000" marB="36000" horzOverflow="overflow">
                    <a:lnL w="2857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p>
                      <a:pPr marL="0" marR="0" lvl="0" indent="0" algn="l" defTabSz="914400" rtl="0" eaLnBrk="1" fontAlgn="base" latinLnBrk="1" hangingPunct="1">
                        <a:lnSpc>
                          <a:spcPct val="100000"/>
                        </a:lnSpc>
                        <a:spcBef>
                          <a:spcPct val="0"/>
                        </a:spcBef>
                        <a:spcAft>
                          <a:spcPct val="0"/>
                        </a:spcAft>
                        <a:buClrTx/>
                        <a:buSzTx/>
                        <a:buFontTx/>
                        <a:buNone/>
                        <a:tabLst/>
                      </a:pPr>
                      <a:r>
                        <a:rPr kumimoji="0" lang="en-US" altLang="ko-KR" sz="1400" b="0" i="0" u="none" strike="noStrike" cap="none" normalizeH="0" baseline="0" smtClean="0">
                          <a:ln>
                            <a:noFill/>
                          </a:ln>
                          <a:solidFill>
                            <a:srgbClr val="000000"/>
                          </a:solidFill>
                          <a:effectLst/>
                          <a:latin typeface="Arial" charset="0"/>
                          <a:ea typeface="굴림" pitchFamily="50" charset="-127"/>
                        </a:rPr>
                        <a:t>1*10/week (10sec)</a:t>
                      </a:r>
                      <a:endParaRPr kumimoji="0" lang="ko-KR" altLang="en-US" sz="1400" b="0" i="0" u="none" strike="noStrike" cap="none" normalizeH="0" baseline="0" smtClean="0">
                        <a:ln>
                          <a:noFill/>
                        </a:ln>
                        <a:solidFill>
                          <a:srgbClr val="000000"/>
                        </a:solidFill>
                        <a:effectLst/>
                        <a:latin typeface="Arial" charset="0"/>
                        <a:ea typeface="굴림" pitchFamily="50" charset="-127"/>
                      </a:endParaRPr>
                    </a:p>
                  </a:txBody>
                  <a:tcPr marT="36000" marB="36000" horzOverflow="overflow">
                    <a:lnL w="1270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r>
              <a:tr h="126120">
                <a:tc>
                  <a:txBody>
                    <a:bodyPr/>
                    <a:lstStyle/>
                    <a:p>
                      <a:pPr marL="0" marR="0" lvl="0" indent="0" algn="l" defTabSz="914400" rtl="0" eaLnBrk="1" fontAlgn="base" latinLnBrk="1" hangingPunct="1">
                        <a:lnSpc>
                          <a:spcPct val="100000"/>
                        </a:lnSpc>
                        <a:spcBef>
                          <a:spcPct val="0"/>
                        </a:spcBef>
                        <a:spcAft>
                          <a:spcPct val="0"/>
                        </a:spcAft>
                        <a:buClrTx/>
                        <a:buSzTx/>
                        <a:buFontTx/>
                        <a:buNone/>
                        <a:tabLst/>
                      </a:pPr>
                      <a:r>
                        <a:rPr kumimoji="0" lang="en-US" altLang="ko-KR" sz="1400" b="0" i="0" u="none" strike="noStrike" cap="none" normalizeH="0" baseline="0" smtClean="0">
                          <a:ln>
                            <a:noFill/>
                          </a:ln>
                          <a:solidFill>
                            <a:srgbClr val="000000"/>
                          </a:solidFill>
                          <a:effectLst/>
                          <a:latin typeface="Arial" charset="0"/>
                          <a:ea typeface="굴림" pitchFamily="50" charset="-127"/>
                        </a:rPr>
                        <a:t>Entrance control</a:t>
                      </a:r>
                      <a:endParaRPr kumimoji="0" lang="ko-KR" altLang="en-US" sz="1400" b="0" i="0" u="none" strike="noStrike" cap="none" normalizeH="0" baseline="0" smtClean="0">
                        <a:ln>
                          <a:noFill/>
                        </a:ln>
                        <a:solidFill>
                          <a:srgbClr val="000000"/>
                        </a:solidFill>
                        <a:effectLst/>
                        <a:latin typeface="Arial" charset="0"/>
                        <a:ea typeface="굴림" pitchFamily="50" charset="-127"/>
                      </a:endParaRPr>
                    </a:p>
                  </a:txBody>
                  <a:tcPr marT="36000" marB="36000" horzOverflow="overflow">
                    <a:lnL w="2857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7F6EF"/>
                    </a:solidFill>
                  </a:tcPr>
                </a:tc>
                <a:tc>
                  <a:txBody>
                    <a:bodyPr/>
                    <a:lstStyle/>
                    <a:p>
                      <a:pPr marL="0" marR="0" lvl="0" indent="0" algn="l" defTabSz="914400" rtl="0" eaLnBrk="1" fontAlgn="base" latinLnBrk="1" hangingPunct="1">
                        <a:lnSpc>
                          <a:spcPct val="100000"/>
                        </a:lnSpc>
                        <a:spcBef>
                          <a:spcPct val="0"/>
                        </a:spcBef>
                        <a:spcAft>
                          <a:spcPct val="0"/>
                        </a:spcAft>
                        <a:buClrTx/>
                        <a:buSzTx/>
                        <a:buFontTx/>
                        <a:buNone/>
                        <a:tabLst/>
                      </a:pPr>
                      <a:r>
                        <a:rPr kumimoji="0" lang="en-US" altLang="ko-KR" sz="1400" b="0" i="0" u="none" strike="noStrike" cap="none" normalizeH="0" baseline="0" smtClean="0">
                          <a:ln>
                            <a:noFill/>
                          </a:ln>
                          <a:solidFill>
                            <a:srgbClr val="000000"/>
                          </a:solidFill>
                          <a:effectLst/>
                          <a:latin typeface="Arial" charset="0"/>
                          <a:ea typeface="굴림" pitchFamily="50" charset="-127"/>
                        </a:rPr>
                        <a:t>1/3hrs (2sec)</a:t>
                      </a:r>
                      <a:endParaRPr kumimoji="0" lang="ko-KR" altLang="en-US" sz="1400" b="0" i="0" u="none" strike="noStrike" cap="none" normalizeH="0" baseline="0" smtClean="0">
                        <a:ln>
                          <a:noFill/>
                        </a:ln>
                        <a:solidFill>
                          <a:srgbClr val="000000"/>
                        </a:solidFill>
                        <a:effectLst/>
                        <a:latin typeface="Arial" charset="0"/>
                        <a:ea typeface="굴림" pitchFamily="50" charset="-127"/>
                      </a:endParaRPr>
                    </a:p>
                  </a:txBody>
                  <a:tcPr marT="36000" marB="36000" horzOverflow="overflow">
                    <a:lnL w="1270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7F6EF"/>
                    </a:solidFill>
                  </a:tcPr>
                </a:tc>
                <a:tc>
                  <a:txBody>
                    <a:bodyPr/>
                    <a:lstStyle/>
                    <a:p>
                      <a:pPr marL="0" marR="0" lvl="0" indent="0" algn="l" defTabSz="914400" rtl="0" eaLnBrk="1" fontAlgn="base" latinLnBrk="1" hangingPunct="1">
                        <a:lnSpc>
                          <a:spcPct val="100000"/>
                        </a:lnSpc>
                        <a:spcBef>
                          <a:spcPct val="0"/>
                        </a:spcBef>
                        <a:spcAft>
                          <a:spcPct val="0"/>
                        </a:spcAft>
                        <a:buClrTx/>
                        <a:buSzTx/>
                        <a:buFontTx/>
                        <a:buNone/>
                        <a:tabLst/>
                      </a:pPr>
                      <a:r>
                        <a:rPr kumimoji="0" lang="en-US" altLang="ko-KR" sz="1400" b="0" i="0" u="none" strike="noStrike" cap="none" normalizeH="0" baseline="0" smtClean="0">
                          <a:ln>
                            <a:noFill/>
                          </a:ln>
                          <a:solidFill>
                            <a:srgbClr val="000000"/>
                          </a:solidFill>
                          <a:effectLst/>
                          <a:latin typeface="Arial" charset="0"/>
                          <a:ea typeface="굴림" pitchFamily="50" charset="-127"/>
                        </a:rPr>
                        <a:t>Health care</a:t>
                      </a:r>
                      <a:endParaRPr kumimoji="0" lang="ko-KR" altLang="en-US" sz="1400" b="0" i="0" u="none" strike="noStrike" cap="none" normalizeH="0" baseline="0" smtClean="0">
                        <a:ln>
                          <a:noFill/>
                        </a:ln>
                        <a:solidFill>
                          <a:srgbClr val="000000"/>
                        </a:solidFill>
                        <a:effectLst/>
                        <a:latin typeface="Arial" charset="0"/>
                        <a:ea typeface="굴림" pitchFamily="50" charset="-127"/>
                      </a:endParaRPr>
                    </a:p>
                  </a:txBody>
                  <a:tcPr marT="36000" marB="36000" horzOverflow="overflow">
                    <a:lnL w="2857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7F6EF"/>
                    </a:solidFill>
                  </a:tcPr>
                </a:tc>
                <a:tc>
                  <a:txBody>
                    <a:bodyPr/>
                    <a:lstStyle/>
                    <a:p>
                      <a:pPr marL="0" marR="0" lvl="0" indent="0" algn="l" defTabSz="914400" rtl="0" eaLnBrk="1" fontAlgn="base" latinLnBrk="1" hangingPunct="1">
                        <a:lnSpc>
                          <a:spcPct val="100000"/>
                        </a:lnSpc>
                        <a:spcBef>
                          <a:spcPct val="0"/>
                        </a:spcBef>
                        <a:spcAft>
                          <a:spcPct val="0"/>
                        </a:spcAft>
                        <a:buClrTx/>
                        <a:buSzTx/>
                        <a:buFontTx/>
                        <a:buNone/>
                        <a:tabLst/>
                      </a:pPr>
                      <a:r>
                        <a:rPr kumimoji="0" lang="en-US" altLang="ko-KR" sz="1400" b="0" i="0" u="none" strike="noStrike" cap="none" normalizeH="0" baseline="0" dirty="0" smtClean="0">
                          <a:ln>
                            <a:noFill/>
                          </a:ln>
                          <a:solidFill>
                            <a:srgbClr val="000000"/>
                          </a:solidFill>
                          <a:effectLst/>
                          <a:latin typeface="Arial" charset="0"/>
                          <a:ea typeface="굴림" pitchFamily="50" charset="-127"/>
                        </a:rPr>
                        <a:t>1/2hrs (3sec)</a:t>
                      </a:r>
                      <a:endParaRPr kumimoji="0" lang="ko-KR" altLang="en-US" sz="1400" b="0" i="0" u="none" strike="noStrike" cap="none" normalizeH="0" baseline="0" dirty="0" smtClean="0">
                        <a:ln>
                          <a:noFill/>
                        </a:ln>
                        <a:solidFill>
                          <a:srgbClr val="000000"/>
                        </a:solidFill>
                        <a:effectLst/>
                        <a:latin typeface="Arial" charset="0"/>
                        <a:ea typeface="굴림" pitchFamily="50" charset="-127"/>
                      </a:endParaRPr>
                    </a:p>
                  </a:txBody>
                  <a:tcPr marT="36000" marB="36000" horzOverflow="overflow">
                    <a:lnL w="1270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7F6EF"/>
                    </a:solidFill>
                  </a:tcPr>
                </a:tc>
              </a:tr>
            </a:tbl>
          </a:graphicData>
        </a:graphic>
      </p:graphicFrame>
      <p:sp>
        <p:nvSpPr>
          <p:cNvPr id="7" name="Title 1"/>
          <p:cNvSpPr>
            <a:spLocks noGrp="1"/>
          </p:cNvSpPr>
          <p:nvPr>
            <p:ph type="title"/>
          </p:nvPr>
        </p:nvSpPr>
        <p:spPr>
          <a:xfrm>
            <a:off x="457200" y="274638"/>
            <a:ext cx="8305800" cy="1143000"/>
          </a:xfrm>
        </p:spPr>
        <p:txBody>
          <a:bodyPr>
            <a:normAutofit/>
          </a:bodyPr>
          <a:lstStyle/>
          <a:p>
            <a:pPr>
              <a:lnSpc>
                <a:spcPts val="3000"/>
              </a:lnSpc>
            </a:pPr>
            <a:r>
              <a:rPr lang="en-US" sz="3200" b="1" i="1" dirty="0" smtClean="0">
                <a:solidFill>
                  <a:srgbClr val="FF0000"/>
                </a:solidFill>
                <a:cs typeface="Times New Roman" pitchFamily="18" charset="0"/>
              </a:rPr>
              <a:t>FREQUENCIES AND DURATIONS OF USE CASES </a:t>
            </a:r>
            <a:r>
              <a:rPr lang="en-US" sz="2000" dirty="0" smtClean="0">
                <a:cs typeface="Times New Roman" pitchFamily="18" charset="0"/>
              </a:rPr>
              <a:t>[1]</a:t>
            </a:r>
            <a:endParaRPr lang="en-US" sz="2000" dirty="0">
              <a:cs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solidFill>
                  <a:srgbClr val="FF0000"/>
                </a:solidFill>
                <a:latin typeface="Times New Roman" pitchFamily="18" charset="0"/>
                <a:cs typeface="Times New Roman" pitchFamily="18" charset="0"/>
              </a:rPr>
              <a:t>Definition of Personal Space Communications (PSC)</a:t>
            </a:r>
            <a:endParaRPr lang="en-US" b="1" dirty="0">
              <a:solidFill>
                <a:srgbClr val="FF0000"/>
              </a:solidFill>
              <a:latin typeface="Times New Roman" pitchFamily="18" charset="0"/>
              <a:cs typeface="Times New Roman" pitchFamily="18" charset="0"/>
            </a:endParaRPr>
          </a:p>
        </p:txBody>
      </p:sp>
      <p:sp>
        <p:nvSpPr>
          <p:cNvPr id="4" name="Subtitle 3"/>
          <p:cNvSpPr>
            <a:spLocks noGrp="1"/>
          </p:cNvSpPr>
          <p:nvPr>
            <p:ph type="subTitle" idx="1"/>
          </p:nvPr>
        </p:nvSpPr>
        <p:spPr/>
        <p:txBody>
          <a:bodyPr/>
          <a:lstStyle/>
          <a:p>
            <a:endParaRPr lang="en-US" b="1"/>
          </a:p>
        </p:txBody>
      </p:sp>
      <p:sp>
        <p:nvSpPr>
          <p:cNvPr id="5" name="TextBox 4"/>
          <p:cNvSpPr txBox="1"/>
          <p:nvPr/>
        </p:nvSpPr>
        <p:spPr>
          <a:xfrm>
            <a:off x="4191000" y="6400800"/>
            <a:ext cx="688009" cy="307777"/>
          </a:xfrm>
          <a:prstGeom prst="rect">
            <a:avLst/>
          </a:prstGeom>
          <a:noFill/>
        </p:spPr>
        <p:txBody>
          <a:bodyPr wrap="none" rtlCol="0">
            <a:spAutoFit/>
          </a:bodyPr>
          <a:lstStyle/>
          <a:p>
            <a:r>
              <a:rPr lang="en-US" sz="1400" dirty="0" smtClean="0">
                <a:latin typeface="Times New Roman" pitchFamily="18" charset="0"/>
                <a:cs typeface="Times New Roman" pitchFamily="18" charset="0"/>
              </a:rPr>
              <a:t>Slide 5</a:t>
            </a:r>
            <a:endParaRPr lang="en-US" sz="1400" dirty="0">
              <a:latin typeface="Times New Roman" pitchFamily="18" charset="0"/>
              <a:cs typeface="Times New Roman" pitchFamily="18" charset="0"/>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ts val="3000"/>
              </a:lnSpc>
            </a:pPr>
            <a:r>
              <a:rPr lang="en-US" sz="3200" b="1" i="1" dirty="0" smtClean="0">
                <a:solidFill>
                  <a:srgbClr val="FF0000"/>
                </a:solidFill>
                <a:cs typeface="Times New Roman" pitchFamily="18" charset="0"/>
              </a:rPr>
              <a:t>CATEGORIES OF INFORMATION EXCHANGES (1)</a:t>
            </a:r>
            <a:endParaRPr lang="en-US" sz="3200" b="1" i="1" dirty="0">
              <a:solidFill>
                <a:srgbClr val="FF0000"/>
              </a:solidFill>
              <a:cs typeface="Times New Roman" pitchFamily="18" charset="0"/>
            </a:endParaRPr>
          </a:p>
        </p:txBody>
      </p:sp>
      <p:sp>
        <p:nvSpPr>
          <p:cNvPr id="3" name="Content Placeholder 2"/>
          <p:cNvSpPr>
            <a:spLocks noGrp="1"/>
          </p:cNvSpPr>
          <p:nvPr>
            <p:ph idx="1"/>
          </p:nvPr>
        </p:nvSpPr>
        <p:spPr>
          <a:xfrm>
            <a:off x="457200" y="1600200"/>
            <a:ext cx="8305800" cy="4800600"/>
          </a:xfrm>
        </p:spPr>
        <p:txBody>
          <a:bodyPr>
            <a:normAutofit/>
          </a:bodyPr>
          <a:lstStyle/>
          <a:p>
            <a:r>
              <a:rPr lang="en-US" altLang="ko-KR" sz="2000" dirty="0" smtClean="0">
                <a:latin typeface="Times New Roman" pitchFamily="18" charset="0"/>
                <a:ea typeface="굴림" charset="-127"/>
                <a:cs typeface="Times New Roman" pitchFamily="18" charset="0"/>
              </a:rPr>
              <a:t>One-way user information from PSC terminal to other devices</a:t>
            </a:r>
            <a:endParaRPr lang="ko-KR" altLang="en-US" sz="2000" dirty="0" smtClean="0">
              <a:latin typeface="Times New Roman" pitchFamily="18" charset="0"/>
              <a:ea typeface="굴림" charset="-127"/>
              <a:cs typeface="Times New Roman" pitchFamily="18" charset="0"/>
            </a:endParaRPr>
          </a:p>
          <a:p>
            <a:pPr lvl="1"/>
            <a:r>
              <a:rPr lang="fr-FR" altLang="ko-KR" sz="1800" dirty="0" smtClean="0">
                <a:latin typeface="Times New Roman" pitchFamily="18" charset="0"/>
                <a:ea typeface="굴림" charset="-127"/>
                <a:cs typeface="Times New Roman" pitchFamily="18" charset="0"/>
              </a:rPr>
              <a:t>Audio/</a:t>
            </a:r>
            <a:r>
              <a:rPr lang="fr-FR" altLang="ko-KR" sz="1800" dirty="0" err="1" smtClean="0">
                <a:latin typeface="Times New Roman" pitchFamily="18" charset="0"/>
                <a:ea typeface="굴림" charset="-127"/>
                <a:cs typeface="Times New Roman" pitchFamily="18" charset="0"/>
              </a:rPr>
              <a:t>video</a:t>
            </a:r>
            <a:r>
              <a:rPr lang="fr-FR" altLang="ko-KR" sz="1800" dirty="0" smtClean="0">
                <a:latin typeface="Times New Roman" pitchFamily="18" charset="0"/>
                <a:ea typeface="굴림" charset="-127"/>
                <a:cs typeface="Times New Roman" pitchFamily="18" charset="0"/>
              </a:rPr>
              <a:t> </a:t>
            </a:r>
            <a:r>
              <a:rPr lang="fr-FR" altLang="ko-KR" sz="1800" dirty="0" err="1" smtClean="0">
                <a:latin typeface="Times New Roman" pitchFamily="18" charset="0"/>
                <a:ea typeface="굴림" charset="-127"/>
                <a:cs typeface="Times New Roman" pitchFamily="18" charset="0"/>
              </a:rPr>
              <a:t>device</a:t>
            </a:r>
            <a:r>
              <a:rPr lang="fr-FR" altLang="ko-KR" sz="1800" dirty="0" smtClean="0">
                <a:latin typeface="Times New Roman" pitchFamily="18" charset="0"/>
                <a:ea typeface="굴림" charset="-127"/>
                <a:cs typeface="Times New Roman" pitchFamily="18" charset="0"/>
              </a:rPr>
              <a:t> control information : DVD </a:t>
            </a:r>
            <a:r>
              <a:rPr lang="fr-FR" altLang="ko-KR" sz="1800" dirty="0" err="1" smtClean="0">
                <a:latin typeface="Times New Roman" pitchFamily="18" charset="0"/>
                <a:ea typeface="굴림" charset="-127"/>
                <a:cs typeface="Times New Roman" pitchFamily="18" charset="0"/>
              </a:rPr>
              <a:t>player</a:t>
            </a:r>
            <a:r>
              <a:rPr lang="fr-FR" altLang="ko-KR" sz="1800" dirty="0" smtClean="0">
                <a:latin typeface="Times New Roman" pitchFamily="18" charset="0"/>
                <a:ea typeface="굴림" charset="-127"/>
                <a:cs typeface="Times New Roman" pitchFamily="18" charset="0"/>
              </a:rPr>
              <a:t>, TV set, </a:t>
            </a:r>
            <a:r>
              <a:rPr lang="fr-FR" altLang="ko-KR" sz="1800" dirty="0" err="1" smtClean="0">
                <a:latin typeface="Times New Roman" pitchFamily="18" charset="0"/>
                <a:ea typeface="굴림" charset="-127"/>
                <a:cs typeface="Times New Roman" pitchFamily="18" charset="0"/>
              </a:rPr>
              <a:t>stereo</a:t>
            </a:r>
            <a:r>
              <a:rPr lang="fr-FR" altLang="ko-KR" sz="1800" dirty="0" smtClean="0">
                <a:latin typeface="Times New Roman" pitchFamily="18" charset="0"/>
                <a:ea typeface="굴림" charset="-127"/>
                <a:cs typeface="Times New Roman" pitchFamily="18" charset="0"/>
              </a:rPr>
              <a:t> system</a:t>
            </a:r>
          </a:p>
          <a:p>
            <a:pPr lvl="1"/>
            <a:r>
              <a:rPr lang="fr-FR" altLang="ko-KR" sz="1800" dirty="0" smtClean="0">
                <a:latin typeface="Times New Roman" pitchFamily="18" charset="0"/>
                <a:ea typeface="굴림" charset="-127"/>
                <a:cs typeface="Times New Roman" pitchFamily="18" charset="0"/>
              </a:rPr>
              <a:t>Home </a:t>
            </a:r>
            <a:r>
              <a:rPr lang="fr-FR" altLang="ko-KR" sz="1800" dirty="0" err="1" smtClean="0">
                <a:latin typeface="Times New Roman" pitchFamily="18" charset="0"/>
                <a:ea typeface="굴림" charset="-127"/>
                <a:cs typeface="Times New Roman" pitchFamily="18" charset="0"/>
              </a:rPr>
              <a:t>appliance</a:t>
            </a:r>
            <a:r>
              <a:rPr lang="fr-FR" altLang="ko-KR" sz="1800" dirty="0" smtClean="0">
                <a:latin typeface="Times New Roman" pitchFamily="18" charset="0"/>
                <a:ea typeface="굴림" charset="-127"/>
                <a:cs typeface="Times New Roman" pitchFamily="18" charset="0"/>
              </a:rPr>
              <a:t> control information</a:t>
            </a:r>
          </a:p>
          <a:p>
            <a:pPr lvl="1"/>
            <a:r>
              <a:rPr lang="fr-FR" altLang="ko-KR" sz="1800" dirty="0" smtClean="0">
                <a:latin typeface="Times New Roman" pitchFamily="18" charset="0"/>
                <a:ea typeface="굴림" charset="-127"/>
                <a:cs typeface="Times New Roman" pitchFamily="18" charset="0"/>
              </a:rPr>
              <a:t>Home </a:t>
            </a:r>
            <a:r>
              <a:rPr lang="fr-FR" altLang="ko-KR" sz="1800" dirty="0" err="1" smtClean="0">
                <a:latin typeface="Times New Roman" pitchFamily="18" charset="0"/>
                <a:ea typeface="굴림" charset="-127"/>
                <a:cs typeface="Times New Roman" pitchFamily="18" charset="0"/>
              </a:rPr>
              <a:t>environment</a:t>
            </a:r>
            <a:r>
              <a:rPr lang="fr-FR" altLang="ko-KR" sz="1800" dirty="0" smtClean="0">
                <a:latin typeface="Times New Roman" pitchFamily="18" charset="0"/>
                <a:ea typeface="굴림" charset="-127"/>
                <a:cs typeface="Times New Roman" pitchFamily="18" charset="0"/>
              </a:rPr>
              <a:t> control information: curtain, </a:t>
            </a:r>
            <a:r>
              <a:rPr lang="fr-FR" altLang="ko-KR" sz="1800" dirty="0" err="1" smtClean="0">
                <a:latin typeface="Times New Roman" pitchFamily="18" charset="0"/>
                <a:ea typeface="굴림" charset="-127"/>
                <a:cs typeface="Times New Roman" pitchFamily="18" charset="0"/>
              </a:rPr>
              <a:t>aircon</a:t>
            </a:r>
            <a:r>
              <a:rPr lang="fr-FR" altLang="ko-KR" sz="1800" dirty="0" smtClean="0">
                <a:latin typeface="Times New Roman" pitchFamily="18" charset="0"/>
                <a:ea typeface="굴림" charset="-127"/>
                <a:cs typeface="Times New Roman" pitchFamily="18" charset="0"/>
              </a:rPr>
              <a:t>/</a:t>
            </a:r>
            <a:r>
              <a:rPr lang="fr-FR" altLang="ko-KR" sz="1800" dirty="0" err="1" smtClean="0">
                <a:latin typeface="Times New Roman" pitchFamily="18" charset="0"/>
                <a:ea typeface="굴림" charset="-127"/>
                <a:cs typeface="Times New Roman" pitchFamily="18" charset="0"/>
              </a:rPr>
              <a:t>heater</a:t>
            </a:r>
            <a:endParaRPr lang="fr-FR" altLang="ko-KR" sz="1800" dirty="0" smtClean="0">
              <a:latin typeface="Times New Roman" pitchFamily="18" charset="0"/>
              <a:ea typeface="굴림" charset="-127"/>
              <a:cs typeface="Times New Roman" pitchFamily="18" charset="0"/>
            </a:endParaRPr>
          </a:p>
          <a:p>
            <a:pPr lvl="1"/>
            <a:r>
              <a:rPr lang="fr-FR" altLang="ko-KR" sz="1800" dirty="0" smtClean="0">
                <a:latin typeface="Times New Roman" pitchFamily="18" charset="0"/>
                <a:ea typeface="굴림" charset="-127"/>
                <a:cs typeface="Times New Roman" pitchFamily="18" charset="0"/>
              </a:rPr>
              <a:t>Computer control: user data </a:t>
            </a:r>
            <a:r>
              <a:rPr lang="fr-FR" altLang="ko-KR" sz="1800" dirty="0" err="1" smtClean="0">
                <a:latin typeface="Times New Roman" pitchFamily="18" charset="0"/>
                <a:ea typeface="굴림" charset="-127"/>
                <a:cs typeface="Times New Roman" pitchFamily="18" charset="0"/>
              </a:rPr>
              <a:t>restoration</a:t>
            </a:r>
            <a:r>
              <a:rPr lang="fr-FR" altLang="ko-KR" sz="1800" dirty="0" smtClean="0">
                <a:latin typeface="Times New Roman" pitchFamily="18" charset="0"/>
                <a:ea typeface="굴림" charset="-127"/>
                <a:cs typeface="Times New Roman" pitchFamily="18" charset="0"/>
              </a:rPr>
              <a:t>, user </a:t>
            </a:r>
            <a:r>
              <a:rPr lang="fr-FR" altLang="ko-KR" sz="1800" dirty="0" err="1" smtClean="0">
                <a:latin typeface="Times New Roman" pitchFamily="18" charset="0"/>
                <a:ea typeface="굴림" charset="-127"/>
                <a:cs typeface="Times New Roman" pitchFamily="18" charset="0"/>
              </a:rPr>
              <a:t>friendly</a:t>
            </a:r>
            <a:r>
              <a:rPr lang="fr-FR" altLang="ko-KR" sz="1800" dirty="0" smtClean="0">
                <a:latin typeface="Times New Roman" pitchFamily="18" charset="0"/>
                <a:ea typeface="굴림" charset="-127"/>
                <a:cs typeface="Times New Roman" pitchFamily="18" charset="0"/>
              </a:rPr>
              <a:t> setting, </a:t>
            </a:r>
            <a:r>
              <a:rPr lang="fr-FR" altLang="ko-KR" sz="1800" dirty="0" err="1" smtClean="0">
                <a:latin typeface="Times New Roman" pitchFamily="18" charset="0"/>
                <a:ea typeface="굴림" charset="-127"/>
                <a:cs typeface="Times New Roman" pitchFamily="18" charset="0"/>
              </a:rPr>
              <a:t>auxiliary</a:t>
            </a:r>
            <a:r>
              <a:rPr lang="fr-FR" altLang="ko-KR" sz="1800" dirty="0" smtClean="0">
                <a:latin typeface="Times New Roman" pitchFamily="18" charset="0"/>
                <a:ea typeface="굴림" charset="-127"/>
                <a:cs typeface="Times New Roman" pitchFamily="18" charset="0"/>
              </a:rPr>
              <a:t> </a:t>
            </a:r>
            <a:r>
              <a:rPr lang="fr-FR" altLang="ko-KR" sz="1800" dirty="0" err="1" smtClean="0">
                <a:latin typeface="Times New Roman" pitchFamily="18" charset="0"/>
                <a:ea typeface="굴림" charset="-127"/>
                <a:cs typeface="Times New Roman" pitchFamily="18" charset="0"/>
              </a:rPr>
              <a:t>optional</a:t>
            </a:r>
            <a:r>
              <a:rPr lang="fr-FR" altLang="ko-KR" sz="1800" dirty="0" smtClean="0">
                <a:latin typeface="Times New Roman" pitchFamily="18" charset="0"/>
                <a:ea typeface="굴림" charset="-127"/>
                <a:cs typeface="Times New Roman" pitchFamily="18" charset="0"/>
              </a:rPr>
              <a:t> </a:t>
            </a:r>
            <a:r>
              <a:rPr lang="fr-FR" altLang="ko-KR" sz="1800" dirty="0" err="1" smtClean="0">
                <a:latin typeface="Times New Roman" pitchFamily="18" charset="0"/>
                <a:ea typeface="굴림" charset="-127"/>
                <a:cs typeface="Times New Roman" pitchFamily="18" charset="0"/>
              </a:rPr>
              <a:t>storage</a:t>
            </a:r>
            <a:endParaRPr lang="fr-FR" altLang="ko-KR" sz="1800" dirty="0" smtClean="0">
              <a:latin typeface="Times New Roman" pitchFamily="18" charset="0"/>
              <a:ea typeface="굴림" charset="-127"/>
              <a:cs typeface="Times New Roman" pitchFamily="18" charset="0"/>
            </a:endParaRPr>
          </a:p>
          <a:p>
            <a:pPr lvl="1"/>
            <a:r>
              <a:rPr lang="fr-FR" altLang="ko-KR" sz="1800" dirty="0" smtClean="0">
                <a:latin typeface="Times New Roman" pitchFamily="18" charset="0"/>
                <a:ea typeface="굴림" charset="-127"/>
                <a:cs typeface="Times New Roman" pitchFamily="18" charset="0"/>
              </a:rPr>
              <a:t>Agricultural control: </a:t>
            </a:r>
            <a:r>
              <a:rPr lang="fr-FR" altLang="ko-KR" sz="1800" dirty="0" err="1" smtClean="0">
                <a:latin typeface="Times New Roman" pitchFamily="18" charset="0"/>
                <a:ea typeface="굴림" charset="-127"/>
                <a:cs typeface="Times New Roman" pitchFamily="18" charset="0"/>
              </a:rPr>
              <a:t>temperature</a:t>
            </a:r>
            <a:r>
              <a:rPr lang="fr-FR" altLang="ko-KR" sz="1800" dirty="0" smtClean="0">
                <a:latin typeface="Times New Roman" pitchFamily="18" charset="0"/>
                <a:ea typeface="굴림" charset="-127"/>
                <a:cs typeface="Times New Roman" pitchFamily="18" charset="0"/>
              </a:rPr>
              <a:t>, </a:t>
            </a:r>
            <a:r>
              <a:rPr lang="fr-FR" altLang="ko-KR" sz="1800" dirty="0" err="1" smtClean="0">
                <a:latin typeface="Times New Roman" pitchFamily="18" charset="0"/>
                <a:ea typeface="굴림" charset="-127"/>
                <a:cs typeface="Times New Roman" pitchFamily="18" charset="0"/>
              </a:rPr>
              <a:t>moisture</a:t>
            </a:r>
            <a:r>
              <a:rPr lang="fr-FR" altLang="ko-KR" sz="1800" dirty="0" smtClean="0">
                <a:latin typeface="Times New Roman" pitchFamily="18" charset="0"/>
                <a:ea typeface="굴림" charset="-127"/>
                <a:cs typeface="Times New Roman" pitchFamily="18" charset="0"/>
              </a:rPr>
              <a:t>/</a:t>
            </a:r>
            <a:r>
              <a:rPr lang="fr-FR" altLang="ko-KR" sz="1800" dirty="0" err="1" smtClean="0">
                <a:latin typeface="Times New Roman" pitchFamily="18" charset="0"/>
                <a:ea typeface="굴림" charset="-127"/>
                <a:cs typeface="Times New Roman" pitchFamily="18" charset="0"/>
              </a:rPr>
              <a:t>humidity</a:t>
            </a:r>
            <a:r>
              <a:rPr lang="fr-FR" altLang="ko-KR" sz="1800" dirty="0" smtClean="0">
                <a:latin typeface="Times New Roman" pitchFamily="18" charset="0"/>
                <a:ea typeface="굴림" charset="-127"/>
                <a:cs typeface="Times New Roman" pitchFamily="18" charset="0"/>
              </a:rPr>
              <a:t>, water, </a:t>
            </a:r>
            <a:r>
              <a:rPr lang="fr-FR" altLang="ko-KR" sz="1800" dirty="0" err="1" smtClean="0">
                <a:latin typeface="Times New Roman" pitchFamily="18" charset="0"/>
                <a:ea typeface="굴림" charset="-127"/>
                <a:cs typeface="Times New Roman" pitchFamily="18" charset="0"/>
              </a:rPr>
              <a:t>nutrient</a:t>
            </a:r>
            <a:endParaRPr lang="fr-FR" altLang="ko-KR" sz="1800" dirty="0" smtClean="0">
              <a:latin typeface="Times New Roman" pitchFamily="18" charset="0"/>
              <a:ea typeface="굴림" charset="-127"/>
              <a:cs typeface="Times New Roman" pitchFamily="18" charset="0"/>
            </a:endParaRPr>
          </a:p>
          <a:p>
            <a:pPr lvl="1"/>
            <a:r>
              <a:rPr lang="en-US" altLang="ko-KR" sz="1800" dirty="0" smtClean="0">
                <a:latin typeface="Times New Roman" pitchFamily="18" charset="0"/>
                <a:ea typeface="굴림" charset="-127"/>
                <a:cs typeface="Times New Roman" pitchFamily="18" charset="0"/>
              </a:rPr>
              <a:t>Automatic recognition: attendance check, entrance control, automatic PC lock/unlock [1]</a:t>
            </a:r>
          </a:p>
          <a:p>
            <a:pPr lvl="1"/>
            <a:r>
              <a:rPr lang="en-US" altLang="ko-KR" sz="1800" dirty="0" smtClean="0">
                <a:latin typeface="Times New Roman" pitchFamily="18" charset="0"/>
                <a:ea typeface="굴림" charset="-127"/>
                <a:cs typeface="Times New Roman" pitchFamily="18" charset="0"/>
              </a:rPr>
              <a:t>Private assistant: pulling conference material from user’s computer to the meeting place, personal gateway [1]</a:t>
            </a:r>
          </a:p>
          <a:p>
            <a:pPr lvl="1"/>
            <a:r>
              <a:rPr lang="en-US" altLang="ko-KR" sz="1800" dirty="0" smtClean="0">
                <a:latin typeface="Times New Roman" pitchFamily="18" charset="0"/>
                <a:ea typeface="굴림" charset="-127"/>
                <a:cs typeface="Times New Roman" pitchFamily="18" charset="0"/>
              </a:rPr>
              <a:t>Remote controller </a:t>
            </a:r>
          </a:p>
          <a:p>
            <a:pPr lvl="1"/>
            <a:r>
              <a:rPr lang="en-US" altLang="ko-KR" sz="1800" dirty="0" smtClean="0">
                <a:latin typeface="Times New Roman" pitchFamily="18" charset="0"/>
                <a:ea typeface="굴림" charset="-127"/>
                <a:cs typeface="Times New Roman" pitchFamily="18" charset="0"/>
              </a:rPr>
              <a:t>Location identification: indoor location identification, elevator control, LBS, [1] automatic door</a:t>
            </a:r>
            <a:endParaRPr lang="en-US" sz="1800" dirty="0" smtClean="0">
              <a:latin typeface="Times New Roman" pitchFamily="18" charset="0"/>
              <a:cs typeface="Times New Roman" pitchFamily="18" charset="0"/>
            </a:endParaRPr>
          </a:p>
        </p:txBody>
      </p:sp>
      <p:sp>
        <p:nvSpPr>
          <p:cNvPr id="9" name="TextBox 8"/>
          <p:cNvSpPr txBox="1"/>
          <p:nvPr/>
        </p:nvSpPr>
        <p:spPr>
          <a:xfrm>
            <a:off x="4191000" y="6400800"/>
            <a:ext cx="777777" cy="307777"/>
          </a:xfrm>
          <a:prstGeom prst="rect">
            <a:avLst/>
          </a:prstGeom>
          <a:noFill/>
        </p:spPr>
        <p:txBody>
          <a:bodyPr wrap="none" rtlCol="0">
            <a:spAutoFit/>
          </a:bodyPr>
          <a:lstStyle/>
          <a:p>
            <a:r>
              <a:rPr lang="en-US" sz="1400" dirty="0" smtClean="0">
                <a:latin typeface="Times New Roman" pitchFamily="18" charset="0"/>
                <a:cs typeface="Times New Roman" pitchFamily="18" charset="0"/>
              </a:rPr>
              <a:t>Slide 50</a:t>
            </a:r>
            <a:endParaRPr lang="en-US" sz="1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ts val="3000"/>
              </a:lnSpc>
            </a:pPr>
            <a:r>
              <a:rPr lang="en-US" sz="3200" b="1" i="1" smtClean="0">
                <a:solidFill>
                  <a:srgbClr val="FF0000"/>
                </a:solidFill>
                <a:cs typeface="Times New Roman" pitchFamily="18" charset="0"/>
              </a:rPr>
              <a:t>CATEGORIES OF INFORMATION EXCHANGES (2)</a:t>
            </a:r>
            <a:endParaRPr lang="en-US" sz="3200" b="1" i="1">
              <a:solidFill>
                <a:srgbClr val="FF0000"/>
              </a:solidFill>
              <a:cs typeface="Times New Roman" pitchFamily="18" charset="0"/>
            </a:endParaRPr>
          </a:p>
        </p:txBody>
      </p:sp>
      <p:sp>
        <p:nvSpPr>
          <p:cNvPr id="3" name="Content Placeholder 2"/>
          <p:cNvSpPr>
            <a:spLocks noGrp="1"/>
          </p:cNvSpPr>
          <p:nvPr>
            <p:ph idx="1"/>
          </p:nvPr>
        </p:nvSpPr>
        <p:spPr>
          <a:xfrm>
            <a:off x="457200" y="1600200"/>
            <a:ext cx="8305800" cy="4800600"/>
          </a:xfrm>
        </p:spPr>
        <p:txBody>
          <a:bodyPr>
            <a:normAutofit/>
          </a:bodyPr>
          <a:lstStyle/>
          <a:p>
            <a:r>
              <a:rPr lang="en-US" altLang="ko-KR" sz="2000" dirty="0" smtClean="0">
                <a:latin typeface="Times New Roman" pitchFamily="18" charset="0"/>
                <a:ea typeface="굴림" charset="-127"/>
                <a:cs typeface="Times New Roman" pitchFamily="18" charset="0"/>
              </a:rPr>
              <a:t>One-way transfer from other devices to PSC terminal</a:t>
            </a:r>
            <a:endParaRPr lang="ko-KR" altLang="en-US" sz="2000" dirty="0" smtClean="0">
              <a:latin typeface="Times New Roman" pitchFamily="18" charset="0"/>
              <a:ea typeface="굴림" charset="-127"/>
              <a:cs typeface="Times New Roman" pitchFamily="18" charset="0"/>
            </a:endParaRPr>
          </a:p>
          <a:p>
            <a:pPr lvl="1"/>
            <a:r>
              <a:rPr lang="fr-FR" altLang="ko-KR" sz="1800" dirty="0" smtClean="0">
                <a:latin typeface="Times New Roman" pitchFamily="18" charset="0"/>
                <a:ea typeface="굴림" charset="-127"/>
                <a:cs typeface="Times New Roman" pitchFamily="18" charset="0"/>
              </a:rPr>
              <a:t>Audio </a:t>
            </a:r>
            <a:r>
              <a:rPr lang="fr-FR" altLang="ko-KR" sz="1800" dirty="0" err="1" smtClean="0">
                <a:latin typeface="Times New Roman" pitchFamily="18" charset="0"/>
                <a:ea typeface="굴림" charset="-127"/>
                <a:cs typeface="Times New Roman" pitchFamily="18" charset="0"/>
              </a:rPr>
              <a:t>transfer</a:t>
            </a:r>
            <a:r>
              <a:rPr lang="fr-FR" altLang="ko-KR" sz="1800" dirty="0" smtClean="0">
                <a:latin typeface="Times New Roman" pitchFamily="18" charset="0"/>
                <a:ea typeface="굴림" charset="-127"/>
                <a:cs typeface="Times New Roman" pitchFamily="18" charset="0"/>
              </a:rPr>
              <a:t>: CD </a:t>
            </a:r>
            <a:r>
              <a:rPr lang="fr-FR" altLang="ko-KR" sz="1800" dirty="0" err="1" smtClean="0">
                <a:latin typeface="Times New Roman" pitchFamily="18" charset="0"/>
                <a:ea typeface="굴림" charset="-127"/>
                <a:cs typeface="Times New Roman" pitchFamily="18" charset="0"/>
              </a:rPr>
              <a:t>player</a:t>
            </a:r>
            <a:r>
              <a:rPr lang="fr-FR" altLang="ko-KR" sz="1800" dirty="0" smtClean="0">
                <a:latin typeface="Times New Roman" pitchFamily="18" charset="0"/>
                <a:ea typeface="굴림" charset="-127"/>
                <a:cs typeface="Times New Roman" pitchFamily="18" charset="0"/>
              </a:rPr>
              <a:t>, </a:t>
            </a:r>
            <a:r>
              <a:rPr lang="fr-FR" altLang="ko-KR" sz="1800" dirty="0" err="1" smtClean="0">
                <a:latin typeface="Times New Roman" pitchFamily="18" charset="0"/>
                <a:ea typeface="굴림" charset="-127"/>
                <a:cs typeface="Times New Roman" pitchFamily="18" charset="0"/>
              </a:rPr>
              <a:t>stereo</a:t>
            </a:r>
            <a:r>
              <a:rPr lang="fr-FR" altLang="ko-KR" sz="1800" dirty="0" smtClean="0">
                <a:latin typeface="Times New Roman" pitchFamily="18" charset="0"/>
                <a:ea typeface="굴림" charset="-127"/>
                <a:cs typeface="Times New Roman" pitchFamily="18" charset="0"/>
              </a:rPr>
              <a:t> system for public radio </a:t>
            </a:r>
            <a:r>
              <a:rPr lang="fr-FR" altLang="ko-KR" sz="1800" dirty="0" err="1" smtClean="0">
                <a:latin typeface="Times New Roman" pitchFamily="18" charset="0"/>
                <a:ea typeface="굴림" charset="-127"/>
                <a:cs typeface="Times New Roman" pitchFamily="18" charset="0"/>
              </a:rPr>
              <a:t>listening</a:t>
            </a:r>
            <a:r>
              <a:rPr lang="fr-FR" altLang="ko-KR" sz="1800" dirty="0" smtClean="0">
                <a:latin typeface="Times New Roman" pitchFamily="18" charset="0"/>
                <a:ea typeface="굴림" charset="-127"/>
                <a:cs typeface="Times New Roman" pitchFamily="18" charset="0"/>
              </a:rPr>
              <a:t>, internet audio </a:t>
            </a:r>
            <a:r>
              <a:rPr lang="fr-FR" altLang="ko-KR" sz="1800" dirty="0" err="1" smtClean="0">
                <a:latin typeface="Times New Roman" pitchFamily="18" charset="0"/>
                <a:ea typeface="굴림" charset="-127"/>
                <a:cs typeface="Times New Roman" pitchFamily="18" charset="0"/>
              </a:rPr>
              <a:t>broadcasting</a:t>
            </a:r>
            <a:r>
              <a:rPr lang="fr-FR" altLang="ko-KR" sz="1800" dirty="0" smtClean="0">
                <a:latin typeface="Times New Roman" pitchFamily="18" charset="0"/>
                <a:ea typeface="굴림" charset="-127"/>
                <a:cs typeface="Times New Roman" pitchFamily="18" charset="0"/>
              </a:rPr>
              <a:t> </a:t>
            </a:r>
            <a:r>
              <a:rPr lang="fr-FR" altLang="ko-KR" sz="1800" dirty="0" err="1" smtClean="0">
                <a:latin typeface="Times New Roman" pitchFamily="18" charset="0"/>
                <a:ea typeface="굴림" charset="-127"/>
                <a:cs typeface="Times New Roman" pitchFamily="18" charset="0"/>
              </a:rPr>
              <a:t>through</a:t>
            </a:r>
            <a:r>
              <a:rPr lang="fr-FR" altLang="ko-KR" sz="1800" dirty="0" smtClean="0">
                <a:latin typeface="Times New Roman" pitchFamily="18" charset="0"/>
                <a:ea typeface="굴림" charset="-127"/>
                <a:cs typeface="Times New Roman" pitchFamily="18" charset="0"/>
              </a:rPr>
              <a:t> computer, internet audio </a:t>
            </a:r>
            <a:r>
              <a:rPr lang="fr-FR" altLang="ko-KR" sz="1800" dirty="0" err="1" smtClean="0">
                <a:latin typeface="Times New Roman" pitchFamily="18" charset="0"/>
                <a:ea typeface="굴림" charset="-127"/>
                <a:cs typeface="Times New Roman" pitchFamily="18" charset="0"/>
              </a:rPr>
              <a:t>broadcasting</a:t>
            </a:r>
            <a:r>
              <a:rPr lang="fr-FR" altLang="ko-KR" sz="1800" dirty="0" smtClean="0">
                <a:latin typeface="Times New Roman" pitchFamily="18" charset="0"/>
                <a:ea typeface="굴림" charset="-127"/>
                <a:cs typeface="Times New Roman" pitchFamily="18" charset="0"/>
              </a:rPr>
              <a:t> </a:t>
            </a:r>
            <a:r>
              <a:rPr lang="fr-FR" altLang="ko-KR" sz="1800" dirty="0" err="1" smtClean="0">
                <a:latin typeface="Times New Roman" pitchFamily="18" charset="0"/>
                <a:ea typeface="굴림" charset="-127"/>
                <a:cs typeface="Times New Roman" pitchFamily="18" charset="0"/>
              </a:rPr>
              <a:t>through</a:t>
            </a:r>
            <a:r>
              <a:rPr lang="fr-FR" altLang="ko-KR" sz="1800" dirty="0" smtClean="0">
                <a:latin typeface="Times New Roman" pitchFamily="18" charset="0"/>
                <a:ea typeface="굴림" charset="-127"/>
                <a:cs typeface="Times New Roman" pitchFamily="18" charset="0"/>
              </a:rPr>
              <a:t> WLAN router, audio </a:t>
            </a:r>
            <a:r>
              <a:rPr lang="fr-FR" altLang="ko-KR" sz="1800" dirty="0" err="1" smtClean="0">
                <a:latin typeface="Times New Roman" pitchFamily="18" charset="0"/>
                <a:ea typeface="굴림" charset="-127"/>
                <a:cs typeface="Times New Roman" pitchFamily="18" charset="0"/>
              </a:rPr>
              <a:t>from</a:t>
            </a:r>
            <a:r>
              <a:rPr lang="fr-FR" altLang="ko-KR" sz="1800" dirty="0" smtClean="0">
                <a:latin typeface="Times New Roman" pitchFamily="18" charset="0"/>
                <a:ea typeface="굴림" charset="-127"/>
                <a:cs typeface="Times New Roman" pitchFamily="18" charset="0"/>
              </a:rPr>
              <a:t> </a:t>
            </a:r>
            <a:r>
              <a:rPr lang="fr-FR" altLang="ko-KR" sz="1800" dirty="0" err="1" smtClean="0">
                <a:latin typeface="Times New Roman" pitchFamily="18" charset="0"/>
                <a:ea typeface="굴림" charset="-127"/>
                <a:cs typeface="Times New Roman" pitchFamily="18" charset="0"/>
              </a:rPr>
              <a:t>other</a:t>
            </a:r>
            <a:r>
              <a:rPr lang="fr-FR" altLang="ko-KR" sz="1800" dirty="0" smtClean="0">
                <a:latin typeface="Times New Roman" pitchFamily="18" charset="0"/>
                <a:ea typeface="굴림" charset="-127"/>
                <a:cs typeface="Times New Roman" pitchFamily="18" charset="0"/>
              </a:rPr>
              <a:t> PSC </a:t>
            </a:r>
            <a:r>
              <a:rPr lang="fr-FR" altLang="ko-KR" sz="1800" dirty="0" err="1" smtClean="0">
                <a:latin typeface="Times New Roman" pitchFamily="18" charset="0"/>
                <a:ea typeface="굴림" charset="-127"/>
                <a:cs typeface="Times New Roman" pitchFamily="18" charset="0"/>
              </a:rPr>
              <a:t>device</a:t>
            </a:r>
            <a:endParaRPr lang="fr-FR" altLang="ko-KR" sz="1800" dirty="0" smtClean="0">
              <a:latin typeface="Times New Roman" pitchFamily="18" charset="0"/>
              <a:ea typeface="굴림" charset="-127"/>
              <a:cs typeface="Times New Roman" pitchFamily="18" charset="0"/>
            </a:endParaRPr>
          </a:p>
          <a:p>
            <a:pPr lvl="1"/>
            <a:r>
              <a:rPr lang="fr-FR" altLang="ko-KR" sz="1800" dirty="0" err="1" smtClean="0">
                <a:latin typeface="Times New Roman" pitchFamily="18" charset="0"/>
                <a:ea typeface="굴림" charset="-127"/>
                <a:cs typeface="Times New Roman" pitchFamily="18" charset="0"/>
              </a:rPr>
              <a:t>Video</a:t>
            </a:r>
            <a:r>
              <a:rPr lang="fr-FR" altLang="ko-KR" sz="1800" dirty="0" smtClean="0">
                <a:latin typeface="Times New Roman" pitchFamily="18" charset="0"/>
                <a:ea typeface="굴림" charset="-127"/>
                <a:cs typeface="Times New Roman" pitchFamily="18" charset="0"/>
              </a:rPr>
              <a:t> </a:t>
            </a:r>
            <a:r>
              <a:rPr lang="fr-FR" altLang="ko-KR" sz="1800" dirty="0" err="1" smtClean="0">
                <a:latin typeface="Times New Roman" pitchFamily="18" charset="0"/>
                <a:ea typeface="굴림" charset="-127"/>
                <a:cs typeface="Times New Roman" pitchFamily="18" charset="0"/>
              </a:rPr>
              <a:t>transfer</a:t>
            </a:r>
            <a:r>
              <a:rPr lang="fr-FR" altLang="ko-KR" sz="1800" dirty="0" smtClean="0">
                <a:latin typeface="Times New Roman" pitchFamily="18" charset="0"/>
                <a:ea typeface="굴림" charset="-127"/>
                <a:cs typeface="Times New Roman" pitchFamily="18" charset="0"/>
              </a:rPr>
              <a:t>: DVD </a:t>
            </a:r>
            <a:r>
              <a:rPr lang="fr-FR" altLang="ko-KR" sz="1800" dirty="0" err="1" smtClean="0">
                <a:latin typeface="Times New Roman" pitchFamily="18" charset="0"/>
                <a:ea typeface="굴림" charset="-127"/>
                <a:cs typeface="Times New Roman" pitchFamily="18" charset="0"/>
              </a:rPr>
              <a:t>player</a:t>
            </a:r>
            <a:r>
              <a:rPr lang="fr-FR" altLang="ko-KR" sz="1800" dirty="0" smtClean="0">
                <a:latin typeface="Times New Roman" pitchFamily="18" charset="0"/>
                <a:ea typeface="굴림" charset="-127"/>
                <a:cs typeface="Times New Roman" pitchFamily="18" charset="0"/>
              </a:rPr>
              <a:t>, TV set, IPTV </a:t>
            </a:r>
            <a:r>
              <a:rPr lang="fr-FR" altLang="ko-KR" sz="1800" dirty="0" err="1" smtClean="0">
                <a:latin typeface="Times New Roman" pitchFamily="18" charset="0"/>
                <a:ea typeface="굴림" charset="-127"/>
                <a:cs typeface="Times New Roman" pitchFamily="18" charset="0"/>
              </a:rPr>
              <a:t>through</a:t>
            </a:r>
            <a:r>
              <a:rPr lang="fr-FR" altLang="ko-KR" sz="1800" dirty="0" smtClean="0">
                <a:latin typeface="Times New Roman" pitchFamily="18" charset="0"/>
                <a:ea typeface="굴림" charset="-127"/>
                <a:cs typeface="Times New Roman" pitchFamily="18" charset="0"/>
              </a:rPr>
              <a:t> computer, IPTV </a:t>
            </a:r>
            <a:r>
              <a:rPr lang="fr-FR" altLang="ko-KR" sz="1800" dirty="0" err="1" smtClean="0">
                <a:latin typeface="Times New Roman" pitchFamily="18" charset="0"/>
                <a:ea typeface="굴림" charset="-127"/>
                <a:cs typeface="Times New Roman" pitchFamily="18" charset="0"/>
              </a:rPr>
              <a:t>through</a:t>
            </a:r>
            <a:r>
              <a:rPr lang="fr-FR" altLang="ko-KR" sz="1800" dirty="0" smtClean="0">
                <a:latin typeface="Times New Roman" pitchFamily="18" charset="0"/>
                <a:ea typeface="굴림" charset="-127"/>
                <a:cs typeface="Times New Roman" pitchFamily="18" charset="0"/>
              </a:rPr>
              <a:t> WLAN router, </a:t>
            </a:r>
            <a:r>
              <a:rPr lang="fr-FR" altLang="ko-KR" sz="1800" dirty="0" err="1" smtClean="0">
                <a:latin typeface="Times New Roman" pitchFamily="18" charset="0"/>
                <a:ea typeface="굴림" charset="-127"/>
                <a:cs typeface="Times New Roman" pitchFamily="18" charset="0"/>
              </a:rPr>
              <a:t>video</a:t>
            </a:r>
            <a:r>
              <a:rPr lang="fr-FR" altLang="ko-KR" sz="1800" dirty="0" smtClean="0">
                <a:latin typeface="Times New Roman" pitchFamily="18" charset="0"/>
                <a:ea typeface="굴림" charset="-127"/>
                <a:cs typeface="Times New Roman" pitchFamily="18" charset="0"/>
              </a:rPr>
              <a:t> </a:t>
            </a:r>
            <a:r>
              <a:rPr lang="fr-FR" altLang="ko-KR" sz="1800" dirty="0" err="1" smtClean="0">
                <a:latin typeface="Times New Roman" pitchFamily="18" charset="0"/>
                <a:ea typeface="굴림" charset="-127"/>
                <a:cs typeface="Times New Roman" pitchFamily="18" charset="0"/>
              </a:rPr>
              <a:t>from</a:t>
            </a:r>
            <a:r>
              <a:rPr lang="fr-FR" altLang="ko-KR" sz="1800" dirty="0" smtClean="0">
                <a:latin typeface="Times New Roman" pitchFamily="18" charset="0"/>
                <a:ea typeface="굴림" charset="-127"/>
                <a:cs typeface="Times New Roman" pitchFamily="18" charset="0"/>
              </a:rPr>
              <a:t> </a:t>
            </a:r>
            <a:r>
              <a:rPr lang="fr-FR" altLang="ko-KR" sz="1800" dirty="0" err="1" smtClean="0">
                <a:latin typeface="Times New Roman" pitchFamily="18" charset="0"/>
                <a:ea typeface="굴림" charset="-127"/>
                <a:cs typeface="Times New Roman" pitchFamily="18" charset="0"/>
              </a:rPr>
              <a:t>other</a:t>
            </a:r>
            <a:r>
              <a:rPr lang="fr-FR" altLang="ko-KR" sz="1800" dirty="0" smtClean="0">
                <a:latin typeface="Times New Roman" pitchFamily="18" charset="0"/>
                <a:ea typeface="굴림" charset="-127"/>
                <a:cs typeface="Times New Roman" pitchFamily="18" charset="0"/>
              </a:rPr>
              <a:t> PSC </a:t>
            </a:r>
            <a:r>
              <a:rPr lang="fr-FR" altLang="ko-KR" sz="1800" dirty="0" err="1" smtClean="0">
                <a:latin typeface="Times New Roman" pitchFamily="18" charset="0"/>
                <a:ea typeface="굴림" charset="-127"/>
                <a:cs typeface="Times New Roman" pitchFamily="18" charset="0"/>
              </a:rPr>
              <a:t>device</a:t>
            </a:r>
            <a:endParaRPr lang="fr-FR" altLang="ko-KR" sz="1800" dirty="0" smtClean="0">
              <a:latin typeface="Times New Roman" pitchFamily="18" charset="0"/>
              <a:ea typeface="굴림" charset="-127"/>
              <a:cs typeface="Times New Roman" pitchFamily="18" charset="0"/>
            </a:endParaRPr>
          </a:p>
          <a:p>
            <a:pPr lvl="1"/>
            <a:r>
              <a:rPr lang="fr-FR" altLang="ko-KR" sz="1800" dirty="0" smtClean="0">
                <a:latin typeface="Times New Roman" pitchFamily="18" charset="0"/>
                <a:ea typeface="굴림" charset="-127"/>
                <a:cs typeface="Times New Roman" pitchFamily="18" charset="0"/>
              </a:rPr>
              <a:t>Data </a:t>
            </a:r>
            <a:r>
              <a:rPr lang="fr-FR" altLang="ko-KR" sz="1800" dirty="0" err="1" smtClean="0">
                <a:latin typeface="Times New Roman" pitchFamily="18" charset="0"/>
                <a:ea typeface="굴림" charset="-127"/>
                <a:cs typeface="Times New Roman" pitchFamily="18" charset="0"/>
              </a:rPr>
              <a:t>transfer</a:t>
            </a:r>
            <a:r>
              <a:rPr lang="fr-FR" altLang="ko-KR" sz="1800" dirty="0" smtClean="0">
                <a:latin typeface="Times New Roman" pitchFamily="18" charset="0"/>
                <a:ea typeface="굴림" charset="-127"/>
                <a:cs typeface="Times New Roman" pitchFamily="18" charset="0"/>
              </a:rPr>
              <a:t> </a:t>
            </a:r>
            <a:r>
              <a:rPr lang="fr-FR" altLang="ko-KR" sz="1800" dirty="0" err="1" smtClean="0">
                <a:latin typeface="Times New Roman" pitchFamily="18" charset="0"/>
                <a:ea typeface="굴림" charset="-127"/>
                <a:cs typeface="Times New Roman" pitchFamily="18" charset="0"/>
              </a:rPr>
              <a:t>from</a:t>
            </a:r>
            <a:r>
              <a:rPr lang="fr-FR" altLang="ko-KR" sz="1800" dirty="0" smtClean="0">
                <a:latin typeface="Times New Roman" pitchFamily="18" charset="0"/>
                <a:ea typeface="굴림" charset="-127"/>
                <a:cs typeface="Times New Roman" pitchFamily="18" charset="0"/>
              </a:rPr>
              <a:t> Home </a:t>
            </a:r>
            <a:r>
              <a:rPr lang="fr-FR" altLang="ko-KR" sz="1800" dirty="0" err="1" smtClean="0">
                <a:latin typeface="Times New Roman" pitchFamily="18" charset="0"/>
                <a:ea typeface="굴림" charset="-127"/>
                <a:cs typeface="Times New Roman" pitchFamily="18" charset="0"/>
              </a:rPr>
              <a:t>appliance</a:t>
            </a:r>
            <a:endParaRPr lang="fr-FR" altLang="ko-KR" sz="1800" dirty="0" smtClean="0">
              <a:latin typeface="Times New Roman" pitchFamily="18" charset="0"/>
              <a:ea typeface="굴림" charset="-127"/>
              <a:cs typeface="Times New Roman" pitchFamily="18" charset="0"/>
            </a:endParaRPr>
          </a:p>
          <a:p>
            <a:pPr lvl="1"/>
            <a:r>
              <a:rPr lang="fr-FR" altLang="ko-KR" sz="1800" dirty="0" smtClean="0">
                <a:latin typeface="Times New Roman" pitchFamily="18" charset="0"/>
                <a:ea typeface="굴림" charset="-127"/>
                <a:cs typeface="Times New Roman" pitchFamily="18" charset="0"/>
              </a:rPr>
              <a:t>Data </a:t>
            </a:r>
            <a:r>
              <a:rPr lang="fr-FR" altLang="ko-KR" sz="1800" dirty="0" err="1" smtClean="0">
                <a:latin typeface="Times New Roman" pitchFamily="18" charset="0"/>
                <a:ea typeface="굴림" charset="-127"/>
                <a:cs typeface="Times New Roman" pitchFamily="18" charset="0"/>
              </a:rPr>
              <a:t>transfer</a:t>
            </a:r>
            <a:r>
              <a:rPr lang="fr-FR" altLang="ko-KR" sz="1800" dirty="0" smtClean="0">
                <a:latin typeface="Times New Roman" pitchFamily="18" charset="0"/>
                <a:ea typeface="굴림" charset="-127"/>
                <a:cs typeface="Times New Roman" pitchFamily="18" charset="0"/>
              </a:rPr>
              <a:t> </a:t>
            </a:r>
            <a:r>
              <a:rPr lang="fr-FR" altLang="ko-KR" sz="1800" dirty="0" err="1" smtClean="0">
                <a:latin typeface="Times New Roman" pitchFamily="18" charset="0"/>
                <a:ea typeface="굴림" charset="-127"/>
                <a:cs typeface="Times New Roman" pitchFamily="18" charset="0"/>
              </a:rPr>
              <a:t>from</a:t>
            </a:r>
            <a:r>
              <a:rPr lang="fr-FR" altLang="ko-KR" sz="1800" dirty="0" smtClean="0">
                <a:latin typeface="Times New Roman" pitchFamily="18" charset="0"/>
                <a:ea typeface="굴림" charset="-127"/>
                <a:cs typeface="Times New Roman" pitchFamily="18" charset="0"/>
              </a:rPr>
              <a:t> Home </a:t>
            </a:r>
            <a:r>
              <a:rPr lang="fr-FR" altLang="ko-KR" sz="1800" dirty="0" err="1" smtClean="0">
                <a:latin typeface="Times New Roman" pitchFamily="18" charset="0"/>
                <a:ea typeface="굴림" charset="-127"/>
                <a:cs typeface="Times New Roman" pitchFamily="18" charset="0"/>
              </a:rPr>
              <a:t>environment</a:t>
            </a:r>
            <a:r>
              <a:rPr lang="fr-FR" altLang="ko-KR" sz="1800" dirty="0" smtClean="0">
                <a:latin typeface="Times New Roman" pitchFamily="18" charset="0"/>
                <a:ea typeface="굴림" charset="-127"/>
                <a:cs typeface="Times New Roman" pitchFamily="18" charset="0"/>
              </a:rPr>
              <a:t> control: curtain, </a:t>
            </a:r>
            <a:r>
              <a:rPr lang="fr-FR" altLang="ko-KR" sz="1800" dirty="0" err="1" smtClean="0">
                <a:latin typeface="Times New Roman" pitchFamily="18" charset="0"/>
                <a:ea typeface="굴림" charset="-127"/>
                <a:cs typeface="Times New Roman" pitchFamily="18" charset="0"/>
              </a:rPr>
              <a:t>aircon</a:t>
            </a:r>
            <a:r>
              <a:rPr lang="fr-FR" altLang="ko-KR" sz="1800" dirty="0" smtClean="0">
                <a:latin typeface="Times New Roman" pitchFamily="18" charset="0"/>
                <a:ea typeface="굴림" charset="-127"/>
                <a:cs typeface="Times New Roman" pitchFamily="18" charset="0"/>
              </a:rPr>
              <a:t>, </a:t>
            </a:r>
            <a:r>
              <a:rPr lang="fr-FR" altLang="ko-KR" sz="1800" dirty="0" err="1" smtClean="0">
                <a:latin typeface="Times New Roman" pitchFamily="18" charset="0"/>
                <a:ea typeface="굴림" charset="-127"/>
                <a:cs typeface="Times New Roman" pitchFamily="18" charset="0"/>
              </a:rPr>
              <a:t>heater</a:t>
            </a:r>
            <a:endParaRPr lang="fr-FR" altLang="ko-KR" sz="1800" dirty="0" smtClean="0">
              <a:latin typeface="Times New Roman" pitchFamily="18" charset="0"/>
              <a:ea typeface="굴림" charset="-127"/>
              <a:cs typeface="Times New Roman" pitchFamily="18" charset="0"/>
            </a:endParaRPr>
          </a:p>
          <a:p>
            <a:pPr lvl="1"/>
            <a:r>
              <a:rPr lang="fr-FR" altLang="ko-KR" sz="1800" dirty="0" smtClean="0">
                <a:latin typeface="Times New Roman" pitchFamily="18" charset="0"/>
                <a:ea typeface="굴림" charset="-127"/>
                <a:cs typeface="Times New Roman" pitchFamily="18" charset="0"/>
              </a:rPr>
              <a:t>Data </a:t>
            </a:r>
            <a:r>
              <a:rPr lang="fr-FR" altLang="ko-KR" sz="1800" dirty="0" err="1" smtClean="0">
                <a:latin typeface="Times New Roman" pitchFamily="18" charset="0"/>
                <a:ea typeface="굴림" charset="-127"/>
                <a:cs typeface="Times New Roman" pitchFamily="18" charset="0"/>
              </a:rPr>
              <a:t>transfer</a:t>
            </a:r>
            <a:r>
              <a:rPr lang="fr-FR" altLang="ko-KR" sz="1800" dirty="0" smtClean="0">
                <a:latin typeface="Times New Roman" pitchFamily="18" charset="0"/>
                <a:ea typeface="굴림" charset="-127"/>
                <a:cs typeface="Times New Roman" pitchFamily="18" charset="0"/>
              </a:rPr>
              <a:t> </a:t>
            </a:r>
            <a:r>
              <a:rPr lang="fr-FR" altLang="ko-KR" sz="1800" dirty="0" err="1" smtClean="0">
                <a:latin typeface="Times New Roman" pitchFamily="18" charset="0"/>
                <a:ea typeface="굴림" charset="-127"/>
                <a:cs typeface="Times New Roman" pitchFamily="18" charset="0"/>
              </a:rPr>
              <a:t>from</a:t>
            </a:r>
            <a:r>
              <a:rPr lang="fr-FR" altLang="ko-KR" sz="1800" dirty="0" smtClean="0">
                <a:latin typeface="Times New Roman" pitchFamily="18" charset="0"/>
                <a:ea typeface="굴림" charset="-127"/>
                <a:cs typeface="Times New Roman" pitchFamily="18" charset="0"/>
              </a:rPr>
              <a:t> Computer: </a:t>
            </a:r>
            <a:r>
              <a:rPr lang="fr-FR" altLang="ko-KR" sz="1800" dirty="0" err="1" smtClean="0">
                <a:latin typeface="Times New Roman" pitchFamily="18" charset="0"/>
                <a:ea typeface="굴림" charset="-127"/>
                <a:cs typeface="Times New Roman" pitchFamily="18" charset="0"/>
              </a:rPr>
              <a:t>auxiliary</a:t>
            </a:r>
            <a:r>
              <a:rPr lang="fr-FR" altLang="ko-KR" sz="1800" dirty="0" smtClean="0">
                <a:latin typeface="Times New Roman" pitchFamily="18" charset="0"/>
                <a:ea typeface="굴림" charset="-127"/>
                <a:cs typeface="Times New Roman" pitchFamily="18" charset="0"/>
              </a:rPr>
              <a:t> </a:t>
            </a:r>
            <a:r>
              <a:rPr lang="fr-FR" altLang="ko-KR" sz="1800" dirty="0" err="1" smtClean="0">
                <a:latin typeface="Times New Roman" pitchFamily="18" charset="0"/>
                <a:ea typeface="굴림" charset="-127"/>
                <a:cs typeface="Times New Roman" pitchFamily="18" charset="0"/>
              </a:rPr>
              <a:t>optional</a:t>
            </a:r>
            <a:r>
              <a:rPr lang="fr-FR" altLang="ko-KR" sz="1800" dirty="0" smtClean="0">
                <a:latin typeface="Times New Roman" pitchFamily="18" charset="0"/>
                <a:ea typeface="굴림" charset="-127"/>
                <a:cs typeface="Times New Roman" pitchFamily="18" charset="0"/>
              </a:rPr>
              <a:t> </a:t>
            </a:r>
            <a:r>
              <a:rPr lang="fr-FR" altLang="ko-KR" sz="1800" dirty="0" err="1" smtClean="0">
                <a:latin typeface="Times New Roman" pitchFamily="18" charset="0"/>
                <a:ea typeface="굴림" charset="-127"/>
                <a:cs typeface="Times New Roman" pitchFamily="18" charset="0"/>
              </a:rPr>
              <a:t>storage</a:t>
            </a:r>
            <a:endParaRPr lang="fr-FR" altLang="ko-KR" sz="1800" dirty="0" smtClean="0">
              <a:latin typeface="Times New Roman" pitchFamily="18" charset="0"/>
              <a:ea typeface="굴림" charset="-127"/>
              <a:cs typeface="Times New Roman" pitchFamily="18" charset="0"/>
            </a:endParaRPr>
          </a:p>
          <a:p>
            <a:pPr lvl="1"/>
            <a:r>
              <a:rPr lang="fr-FR" altLang="ko-KR" sz="1800" dirty="0" smtClean="0">
                <a:latin typeface="Times New Roman" pitchFamily="18" charset="0"/>
                <a:ea typeface="굴림" charset="-127"/>
                <a:cs typeface="Times New Roman" pitchFamily="18" charset="0"/>
              </a:rPr>
              <a:t>Data </a:t>
            </a:r>
            <a:r>
              <a:rPr lang="fr-FR" altLang="ko-KR" sz="1800" dirty="0" err="1" smtClean="0">
                <a:latin typeface="Times New Roman" pitchFamily="18" charset="0"/>
                <a:ea typeface="굴림" charset="-127"/>
                <a:cs typeface="Times New Roman" pitchFamily="18" charset="0"/>
              </a:rPr>
              <a:t>transfer</a:t>
            </a:r>
            <a:r>
              <a:rPr lang="fr-FR" altLang="ko-KR" sz="1800" dirty="0" smtClean="0">
                <a:latin typeface="Times New Roman" pitchFamily="18" charset="0"/>
                <a:ea typeface="굴림" charset="-127"/>
                <a:cs typeface="Times New Roman" pitchFamily="18" charset="0"/>
              </a:rPr>
              <a:t> </a:t>
            </a:r>
            <a:r>
              <a:rPr lang="fr-FR" altLang="ko-KR" sz="1800" dirty="0" err="1" smtClean="0">
                <a:latin typeface="Times New Roman" pitchFamily="18" charset="0"/>
                <a:ea typeface="굴림" charset="-127"/>
                <a:cs typeface="Times New Roman" pitchFamily="18" charset="0"/>
              </a:rPr>
              <a:t>from</a:t>
            </a:r>
            <a:r>
              <a:rPr lang="fr-FR" altLang="ko-KR" sz="1800" dirty="0" smtClean="0">
                <a:latin typeface="Times New Roman" pitchFamily="18" charset="0"/>
                <a:ea typeface="굴림" charset="-127"/>
                <a:cs typeface="Times New Roman" pitchFamily="18" charset="0"/>
              </a:rPr>
              <a:t> Agricultural control: </a:t>
            </a:r>
            <a:r>
              <a:rPr lang="fr-FR" altLang="ko-KR" sz="1800" dirty="0" err="1" smtClean="0">
                <a:latin typeface="Times New Roman" pitchFamily="18" charset="0"/>
                <a:ea typeface="굴림" charset="-127"/>
                <a:cs typeface="Times New Roman" pitchFamily="18" charset="0"/>
              </a:rPr>
              <a:t>temperature</a:t>
            </a:r>
            <a:r>
              <a:rPr lang="fr-FR" altLang="ko-KR" sz="1800" dirty="0" smtClean="0">
                <a:latin typeface="Times New Roman" pitchFamily="18" charset="0"/>
                <a:ea typeface="굴림" charset="-127"/>
                <a:cs typeface="Times New Roman" pitchFamily="18" charset="0"/>
              </a:rPr>
              <a:t>, </a:t>
            </a:r>
            <a:r>
              <a:rPr lang="fr-FR" altLang="ko-KR" sz="1800" dirty="0" err="1" smtClean="0">
                <a:latin typeface="Times New Roman" pitchFamily="18" charset="0"/>
                <a:ea typeface="굴림" charset="-127"/>
                <a:cs typeface="Times New Roman" pitchFamily="18" charset="0"/>
              </a:rPr>
              <a:t>moisture</a:t>
            </a:r>
            <a:r>
              <a:rPr lang="fr-FR" altLang="ko-KR" sz="1800" dirty="0" smtClean="0">
                <a:latin typeface="Times New Roman" pitchFamily="18" charset="0"/>
                <a:ea typeface="굴림" charset="-127"/>
                <a:cs typeface="Times New Roman" pitchFamily="18" charset="0"/>
              </a:rPr>
              <a:t>/</a:t>
            </a:r>
            <a:r>
              <a:rPr lang="fr-FR" altLang="ko-KR" sz="1800" dirty="0" err="1" smtClean="0">
                <a:latin typeface="Times New Roman" pitchFamily="18" charset="0"/>
                <a:ea typeface="굴림" charset="-127"/>
                <a:cs typeface="Times New Roman" pitchFamily="18" charset="0"/>
              </a:rPr>
              <a:t>humidity</a:t>
            </a:r>
            <a:r>
              <a:rPr lang="fr-FR" altLang="ko-KR" sz="1800" dirty="0" smtClean="0">
                <a:latin typeface="Times New Roman" pitchFamily="18" charset="0"/>
                <a:ea typeface="굴림" charset="-127"/>
                <a:cs typeface="Times New Roman" pitchFamily="18" charset="0"/>
              </a:rPr>
              <a:t>, water, </a:t>
            </a:r>
            <a:r>
              <a:rPr lang="fr-FR" altLang="ko-KR" sz="1800" dirty="0" err="1" smtClean="0">
                <a:latin typeface="Times New Roman" pitchFamily="18" charset="0"/>
                <a:ea typeface="굴림" charset="-127"/>
                <a:cs typeface="Times New Roman" pitchFamily="18" charset="0"/>
              </a:rPr>
              <a:t>nutrient</a:t>
            </a:r>
            <a:endParaRPr lang="fr-FR" altLang="ko-KR" sz="1800" dirty="0" smtClean="0">
              <a:latin typeface="Times New Roman" pitchFamily="18" charset="0"/>
              <a:ea typeface="굴림" charset="-127"/>
              <a:cs typeface="Times New Roman" pitchFamily="18" charset="0"/>
            </a:endParaRPr>
          </a:p>
          <a:p>
            <a:pPr lvl="1"/>
            <a:r>
              <a:rPr lang="en-US" sz="1800" dirty="0" smtClean="0">
                <a:latin typeface="Times New Roman" pitchFamily="18" charset="0"/>
                <a:cs typeface="Times New Roman" pitchFamily="18" charset="0"/>
              </a:rPr>
              <a:t>Local advertisement/information system [2]</a:t>
            </a:r>
          </a:p>
          <a:p>
            <a:pPr lvl="1"/>
            <a:r>
              <a:rPr lang="en-US" altLang="ko-KR" sz="1800" dirty="0" smtClean="0">
                <a:latin typeface="Times New Roman" pitchFamily="18" charset="0"/>
                <a:ea typeface="굴림" charset="-127"/>
                <a:cs typeface="Times New Roman" pitchFamily="18" charset="0"/>
              </a:rPr>
              <a:t>Automatic destination guide from the display at the entrance or corridor [1]</a:t>
            </a:r>
            <a:endParaRPr lang="fr-FR" altLang="ko-KR" sz="1800" dirty="0" smtClean="0">
              <a:latin typeface="Times New Roman" pitchFamily="18" charset="0"/>
              <a:ea typeface="굴림" charset="-127"/>
              <a:cs typeface="Times New Roman" pitchFamily="18" charset="0"/>
            </a:endParaRPr>
          </a:p>
        </p:txBody>
      </p:sp>
      <p:sp>
        <p:nvSpPr>
          <p:cNvPr id="9" name="TextBox 8"/>
          <p:cNvSpPr txBox="1"/>
          <p:nvPr/>
        </p:nvSpPr>
        <p:spPr>
          <a:xfrm>
            <a:off x="4191000" y="6400800"/>
            <a:ext cx="777777" cy="307777"/>
          </a:xfrm>
          <a:prstGeom prst="rect">
            <a:avLst/>
          </a:prstGeom>
          <a:noFill/>
        </p:spPr>
        <p:txBody>
          <a:bodyPr wrap="none" rtlCol="0">
            <a:spAutoFit/>
          </a:bodyPr>
          <a:lstStyle/>
          <a:p>
            <a:r>
              <a:rPr lang="en-US" sz="1400" dirty="0" smtClean="0">
                <a:latin typeface="Times New Roman" pitchFamily="18" charset="0"/>
                <a:cs typeface="Times New Roman" pitchFamily="18" charset="0"/>
              </a:rPr>
              <a:t>Slide 51</a:t>
            </a:r>
            <a:endParaRPr lang="en-US" sz="1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ts val="3000"/>
              </a:lnSpc>
            </a:pPr>
            <a:r>
              <a:rPr lang="en-US" sz="3200" b="1" i="1" smtClean="0">
                <a:solidFill>
                  <a:srgbClr val="FF0000"/>
                </a:solidFill>
                <a:cs typeface="Times New Roman" pitchFamily="18" charset="0"/>
              </a:rPr>
              <a:t>CATEGORIES OF INFORMATION EXCHANGES (3)</a:t>
            </a:r>
            <a:endParaRPr lang="en-US" sz="3200" b="1" i="1">
              <a:solidFill>
                <a:srgbClr val="FF0000"/>
              </a:solidFill>
              <a:cs typeface="Times New Roman" pitchFamily="18" charset="0"/>
            </a:endParaRPr>
          </a:p>
        </p:txBody>
      </p:sp>
      <p:sp>
        <p:nvSpPr>
          <p:cNvPr id="3" name="Content Placeholder 2"/>
          <p:cNvSpPr>
            <a:spLocks noGrp="1"/>
          </p:cNvSpPr>
          <p:nvPr>
            <p:ph idx="1"/>
          </p:nvPr>
        </p:nvSpPr>
        <p:spPr>
          <a:xfrm>
            <a:off x="457200" y="1600200"/>
            <a:ext cx="8305800" cy="4800600"/>
          </a:xfrm>
        </p:spPr>
        <p:txBody>
          <a:bodyPr>
            <a:normAutofit/>
          </a:bodyPr>
          <a:lstStyle/>
          <a:p>
            <a:r>
              <a:rPr lang="en-US" altLang="ko-KR" sz="2000" dirty="0" smtClean="0">
                <a:latin typeface="Times New Roman" pitchFamily="18" charset="0"/>
                <a:ea typeface="굴림" charset="-127"/>
                <a:cs typeface="Times New Roman" pitchFamily="18" charset="0"/>
              </a:rPr>
              <a:t>Two-way synchronized low latency between PSC terminal and another device</a:t>
            </a:r>
          </a:p>
          <a:p>
            <a:pPr lvl="1"/>
            <a:r>
              <a:rPr lang="en-US" altLang="ko-KR" sz="1800" dirty="0" smtClean="0">
                <a:latin typeface="Times New Roman" pitchFamily="18" charset="0"/>
                <a:ea typeface="굴림" charset="-127"/>
                <a:cs typeface="Times New Roman" pitchFamily="18" charset="0"/>
              </a:rPr>
              <a:t>Voice exchange: home radio, intercom, VOIP through mobile network, VOIP through computer (LAN)</a:t>
            </a:r>
          </a:p>
          <a:p>
            <a:pPr lvl="1">
              <a:defRPr/>
            </a:pPr>
            <a:r>
              <a:rPr lang="en-US" altLang="ko-KR" sz="1800" dirty="0" smtClean="0">
                <a:latin typeface="Times New Roman" pitchFamily="18" charset="0"/>
                <a:ea typeface="굴림" charset="-127"/>
                <a:cs typeface="Times New Roman" pitchFamily="18" charset="0"/>
              </a:rPr>
              <a:t>Video exchange: video conference, video transfer</a:t>
            </a:r>
          </a:p>
          <a:p>
            <a:pPr lvl="1">
              <a:defRPr/>
            </a:pPr>
            <a:r>
              <a:rPr lang="en-US" altLang="ko-KR" sz="1800" dirty="0" smtClean="0">
                <a:latin typeface="Times New Roman" pitchFamily="18" charset="0"/>
                <a:ea typeface="굴림" charset="-127"/>
                <a:cs typeface="Times New Roman" pitchFamily="18" charset="0"/>
              </a:rPr>
              <a:t>Data exchange: data transfer</a:t>
            </a:r>
          </a:p>
          <a:p>
            <a:pPr lvl="1">
              <a:defRPr/>
            </a:pPr>
            <a:r>
              <a:rPr lang="en-US" altLang="ko-KR" sz="1800" dirty="0" smtClean="0">
                <a:latin typeface="Times New Roman" pitchFamily="18" charset="0"/>
                <a:ea typeface="굴림" charset="-127"/>
                <a:cs typeface="Times New Roman" pitchFamily="18" charset="0"/>
              </a:rPr>
              <a:t>Automatic telephone forwarding [1]</a:t>
            </a:r>
          </a:p>
          <a:p>
            <a:pPr lvl="1"/>
            <a:endParaRPr lang="ko-KR" altLang="en-US" sz="1800" dirty="0" smtClean="0">
              <a:latin typeface="Times New Roman" pitchFamily="18" charset="0"/>
              <a:ea typeface="굴림" charset="-127"/>
              <a:cs typeface="Times New Roman" pitchFamily="18" charset="0"/>
            </a:endParaRPr>
          </a:p>
          <a:p>
            <a:r>
              <a:rPr lang="en-US" altLang="ko-KR" sz="2000" dirty="0" smtClean="0">
                <a:latin typeface="Times New Roman" pitchFamily="18" charset="0"/>
                <a:ea typeface="굴림" charset="-127"/>
                <a:cs typeface="Times New Roman" pitchFamily="18" charset="0"/>
              </a:rPr>
              <a:t>Two-way synchronized between non-PSC terminal devices</a:t>
            </a:r>
          </a:p>
          <a:p>
            <a:pPr lvl="1"/>
            <a:r>
              <a:rPr lang="en-US" altLang="ko-KR" sz="1800" dirty="0" smtClean="0">
                <a:latin typeface="Times New Roman" pitchFamily="18" charset="0"/>
                <a:ea typeface="굴림" charset="-127"/>
                <a:cs typeface="Times New Roman" pitchFamily="18" charset="0"/>
              </a:rPr>
              <a:t>Control data exchange: home/office environment control, automatic setting and control</a:t>
            </a:r>
            <a:endParaRPr lang="en-US" sz="1800" dirty="0" smtClean="0">
              <a:latin typeface="Times New Roman" pitchFamily="18" charset="0"/>
              <a:cs typeface="Times New Roman" pitchFamily="18" charset="0"/>
            </a:endParaRPr>
          </a:p>
        </p:txBody>
      </p:sp>
      <p:sp>
        <p:nvSpPr>
          <p:cNvPr id="9" name="TextBox 8"/>
          <p:cNvSpPr txBox="1"/>
          <p:nvPr/>
        </p:nvSpPr>
        <p:spPr>
          <a:xfrm>
            <a:off x="4191000" y="6400800"/>
            <a:ext cx="777777" cy="307777"/>
          </a:xfrm>
          <a:prstGeom prst="rect">
            <a:avLst/>
          </a:prstGeom>
          <a:noFill/>
        </p:spPr>
        <p:txBody>
          <a:bodyPr wrap="none" rtlCol="0">
            <a:spAutoFit/>
          </a:bodyPr>
          <a:lstStyle/>
          <a:p>
            <a:r>
              <a:rPr lang="en-US" sz="1400" dirty="0" smtClean="0">
                <a:latin typeface="Times New Roman" pitchFamily="18" charset="0"/>
                <a:cs typeface="Times New Roman" pitchFamily="18" charset="0"/>
              </a:rPr>
              <a:t>Slide 52</a:t>
            </a:r>
            <a:endParaRPr lang="en-US" sz="1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ts val="3000"/>
              </a:lnSpc>
            </a:pPr>
            <a:r>
              <a:rPr lang="en-US" sz="3200" b="1" i="1" smtClean="0">
                <a:solidFill>
                  <a:srgbClr val="FF0000"/>
                </a:solidFill>
                <a:cs typeface="Times New Roman" pitchFamily="18" charset="0"/>
              </a:rPr>
              <a:t>CATEGORIES OF INFORMATION EXCHANGES (4)</a:t>
            </a:r>
            <a:endParaRPr lang="en-US" sz="3200" b="1" i="1">
              <a:solidFill>
                <a:srgbClr val="FF0000"/>
              </a:solidFill>
              <a:cs typeface="Times New Roman" pitchFamily="18" charset="0"/>
            </a:endParaRPr>
          </a:p>
        </p:txBody>
      </p:sp>
      <p:sp>
        <p:nvSpPr>
          <p:cNvPr id="3" name="Content Placeholder 2"/>
          <p:cNvSpPr>
            <a:spLocks noGrp="1"/>
          </p:cNvSpPr>
          <p:nvPr>
            <p:ph idx="1"/>
          </p:nvPr>
        </p:nvSpPr>
        <p:spPr>
          <a:xfrm>
            <a:off x="457200" y="1600200"/>
            <a:ext cx="8305800" cy="4800600"/>
          </a:xfrm>
        </p:spPr>
        <p:txBody>
          <a:bodyPr>
            <a:normAutofit/>
          </a:bodyPr>
          <a:lstStyle/>
          <a:p>
            <a:pPr>
              <a:defRPr/>
            </a:pPr>
            <a:r>
              <a:rPr lang="en-US" altLang="ko-KR" sz="2000" dirty="0" smtClean="0">
                <a:solidFill>
                  <a:srgbClr val="FF0000"/>
                </a:solidFill>
                <a:latin typeface="Times New Roman" pitchFamily="18" charset="0"/>
                <a:ea typeface="굴림" charset="-127"/>
                <a:cs typeface="Times New Roman" pitchFamily="18" charset="0"/>
              </a:rPr>
              <a:t>Two-way </a:t>
            </a:r>
            <a:r>
              <a:rPr lang="en-US" altLang="ko-KR" sz="2000" dirty="0" smtClean="0">
                <a:latin typeface="Times New Roman" pitchFamily="18" charset="0"/>
                <a:ea typeface="굴림" charset="-127"/>
                <a:cs typeface="Times New Roman" pitchFamily="18" charset="0"/>
              </a:rPr>
              <a:t>synchronized low latency </a:t>
            </a:r>
            <a:r>
              <a:rPr lang="en-US" altLang="ko-KR" sz="2000" dirty="0" smtClean="0">
                <a:solidFill>
                  <a:srgbClr val="FF0000"/>
                </a:solidFill>
                <a:latin typeface="Times New Roman" pitchFamily="18" charset="0"/>
                <a:ea typeface="굴림" charset="-127"/>
                <a:cs typeface="Times New Roman" pitchFamily="18" charset="0"/>
              </a:rPr>
              <a:t>broadcasting among PSC terminals</a:t>
            </a:r>
            <a:endParaRPr lang="en-US" altLang="ko-KR" sz="2000" dirty="0" smtClean="0">
              <a:latin typeface="Times New Roman" pitchFamily="18" charset="0"/>
              <a:ea typeface="굴림" charset="-127"/>
              <a:cs typeface="Times New Roman" pitchFamily="18" charset="0"/>
            </a:endParaRPr>
          </a:p>
          <a:p>
            <a:pPr lvl="1">
              <a:defRPr/>
            </a:pPr>
            <a:r>
              <a:rPr lang="en-US" altLang="ko-KR" sz="1800" dirty="0" smtClean="0">
                <a:latin typeface="Times New Roman" pitchFamily="18" charset="0"/>
                <a:ea typeface="굴림" charset="-127"/>
                <a:cs typeface="Times New Roman" pitchFamily="18" charset="0"/>
              </a:rPr>
              <a:t>Audio conferencing/group chatting</a:t>
            </a:r>
          </a:p>
          <a:p>
            <a:pPr lvl="1">
              <a:defRPr/>
            </a:pPr>
            <a:r>
              <a:rPr lang="en-US" altLang="ko-KR" sz="1800" dirty="0" smtClean="0">
                <a:latin typeface="Times New Roman" pitchFamily="18" charset="0"/>
                <a:ea typeface="굴림" charset="-127"/>
                <a:cs typeface="Times New Roman" pitchFamily="18" charset="0"/>
              </a:rPr>
              <a:t>Video conferencing</a:t>
            </a:r>
          </a:p>
          <a:p>
            <a:pPr lvl="1">
              <a:defRPr/>
            </a:pPr>
            <a:r>
              <a:rPr lang="en-US" altLang="ko-KR" sz="1800" dirty="0" smtClean="0">
                <a:latin typeface="Times New Roman" pitchFamily="18" charset="0"/>
                <a:ea typeface="굴림" charset="-127"/>
                <a:cs typeface="Times New Roman" pitchFamily="18" charset="0"/>
              </a:rPr>
              <a:t>Group game</a:t>
            </a:r>
          </a:p>
          <a:p>
            <a:pPr lvl="1"/>
            <a:r>
              <a:rPr lang="en-US" altLang="ko-KR" sz="1800" dirty="0" smtClean="0">
                <a:latin typeface="Times New Roman" pitchFamily="18" charset="0"/>
                <a:ea typeface="굴림" charset="-127"/>
                <a:cs typeface="Times New Roman" pitchFamily="18" charset="0"/>
              </a:rPr>
              <a:t>Multi language interpretation system</a:t>
            </a:r>
            <a:endParaRPr lang="ko-KR" altLang="en-US" sz="1800" dirty="0" smtClean="0">
              <a:latin typeface="Times New Roman" pitchFamily="18" charset="0"/>
              <a:ea typeface="굴림" charset="-127"/>
              <a:cs typeface="Times New Roman" pitchFamily="18" charset="0"/>
            </a:endParaRPr>
          </a:p>
          <a:p>
            <a:pPr>
              <a:buNone/>
            </a:pPr>
            <a:endParaRPr lang="en-US" sz="1800" dirty="0" smtClean="0">
              <a:latin typeface="Times New Roman" pitchFamily="18" charset="0"/>
              <a:cs typeface="Times New Roman" pitchFamily="18" charset="0"/>
            </a:endParaRPr>
          </a:p>
        </p:txBody>
      </p:sp>
      <p:sp>
        <p:nvSpPr>
          <p:cNvPr id="9" name="TextBox 8"/>
          <p:cNvSpPr txBox="1"/>
          <p:nvPr/>
        </p:nvSpPr>
        <p:spPr>
          <a:xfrm>
            <a:off x="4191000" y="6400800"/>
            <a:ext cx="777777" cy="307777"/>
          </a:xfrm>
          <a:prstGeom prst="rect">
            <a:avLst/>
          </a:prstGeom>
          <a:noFill/>
        </p:spPr>
        <p:txBody>
          <a:bodyPr wrap="none" rtlCol="0">
            <a:spAutoFit/>
          </a:bodyPr>
          <a:lstStyle/>
          <a:p>
            <a:r>
              <a:rPr lang="en-US" sz="1400" dirty="0" smtClean="0">
                <a:latin typeface="Times New Roman" pitchFamily="18" charset="0"/>
                <a:cs typeface="Times New Roman" pitchFamily="18" charset="0"/>
              </a:rPr>
              <a:t>Slide 53</a:t>
            </a:r>
            <a:endParaRPr lang="en-US" sz="1400" dirty="0">
              <a:latin typeface="Times New Roman" pitchFamily="18" charset="0"/>
              <a:cs typeface="Times New Roman" pitchFamily="18" charset="0"/>
            </a:endParaRPr>
          </a:p>
        </p:txBody>
      </p:sp>
      <p:sp>
        <p:nvSpPr>
          <p:cNvPr id="5" name="TextBox 4"/>
          <p:cNvSpPr txBox="1"/>
          <p:nvPr/>
        </p:nvSpPr>
        <p:spPr>
          <a:xfrm>
            <a:off x="609600" y="5257800"/>
            <a:ext cx="8001000" cy="646331"/>
          </a:xfrm>
          <a:prstGeom prst="rect">
            <a:avLst/>
          </a:prstGeom>
          <a:solidFill>
            <a:srgbClr val="FFFF00"/>
          </a:solidFill>
          <a:ln>
            <a:solidFill>
              <a:srgbClr val="00B0F0"/>
            </a:solidFill>
          </a:ln>
        </p:spPr>
        <p:txBody>
          <a:bodyPr wrap="square" rtlCol="0">
            <a:spAutoFit/>
          </a:bodyPr>
          <a:lstStyle/>
          <a:p>
            <a:r>
              <a:rPr lang="en-US" dirty="0" smtClean="0"/>
              <a:t>Localization/location/positioning should be an important feature for some of PSC applications – LBS system and services.</a:t>
            </a:r>
            <a:endParaRPr lang="en-US"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ts val="3000"/>
              </a:lnSpc>
            </a:pPr>
            <a:r>
              <a:rPr lang="en-US" sz="3200" b="1" i="1" smtClean="0">
                <a:solidFill>
                  <a:srgbClr val="FF0000"/>
                </a:solidFill>
                <a:cs typeface="Times New Roman" pitchFamily="18" charset="0"/>
              </a:rPr>
              <a:t>CATEGORIES OF INFORMATION EXCHANGES (5)</a:t>
            </a:r>
            <a:endParaRPr lang="en-US" sz="3200" b="1" i="1">
              <a:solidFill>
                <a:srgbClr val="FF0000"/>
              </a:solidFill>
              <a:cs typeface="Times New Roman" pitchFamily="18" charset="0"/>
            </a:endParaRPr>
          </a:p>
        </p:txBody>
      </p:sp>
      <p:sp>
        <p:nvSpPr>
          <p:cNvPr id="3" name="Content Placeholder 2"/>
          <p:cNvSpPr>
            <a:spLocks noGrp="1"/>
          </p:cNvSpPr>
          <p:nvPr>
            <p:ph idx="1"/>
          </p:nvPr>
        </p:nvSpPr>
        <p:spPr>
          <a:xfrm>
            <a:off x="457200" y="1600200"/>
            <a:ext cx="8305800" cy="4800600"/>
          </a:xfrm>
        </p:spPr>
        <p:txBody>
          <a:bodyPr>
            <a:normAutofit/>
          </a:bodyPr>
          <a:lstStyle/>
          <a:p>
            <a:r>
              <a:rPr lang="fr-FR" altLang="ko-KR" sz="2000" dirty="0" err="1" smtClean="0">
                <a:latin typeface="Times New Roman" pitchFamily="18" charset="0"/>
                <a:ea typeface="굴림" charset="-127"/>
                <a:cs typeface="Times New Roman" pitchFamily="18" charset="0"/>
              </a:rPr>
              <a:t>Two</a:t>
            </a:r>
            <a:r>
              <a:rPr lang="fr-FR" altLang="ko-KR" sz="2000" dirty="0" smtClean="0">
                <a:latin typeface="Times New Roman" pitchFamily="18" charset="0"/>
                <a:ea typeface="굴림" charset="-127"/>
                <a:cs typeface="Times New Roman" pitchFamily="18" charset="0"/>
              </a:rPr>
              <a:t>-</a:t>
            </a:r>
            <a:r>
              <a:rPr lang="fr-FR" altLang="ko-KR" sz="2000" dirty="0" err="1" smtClean="0">
                <a:latin typeface="Times New Roman" pitchFamily="18" charset="0"/>
                <a:ea typeface="굴림" charset="-127"/>
                <a:cs typeface="Times New Roman" pitchFamily="18" charset="0"/>
              </a:rPr>
              <a:t>way</a:t>
            </a:r>
            <a:r>
              <a:rPr lang="fr-FR" altLang="ko-KR" sz="2000" dirty="0" smtClean="0">
                <a:latin typeface="Times New Roman" pitchFamily="18" charset="0"/>
                <a:ea typeface="굴림" charset="-127"/>
                <a:cs typeface="Times New Roman" pitchFamily="18" charset="0"/>
              </a:rPr>
              <a:t> </a:t>
            </a:r>
            <a:r>
              <a:rPr lang="fr-FR" altLang="ko-KR" sz="2000" dirty="0" err="1" smtClean="0">
                <a:latin typeface="Times New Roman" pitchFamily="18" charset="0"/>
                <a:ea typeface="굴림" charset="-127"/>
                <a:cs typeface="Times New Roman" pitchFamily="18" charset="0"/>
              </a:rPr>
              <a:t>remote</a:t>
            </a:r>
            <a:r>
              <a:rPr lang="fr-FR" altLang="ko-KR" sz="2000" dirty="0" smtClean="0">
                <a:latin typeface="Times New Roman" pitchFamily="18" charset="0"/>
                <a:ea typeface="굴림" charset="-127"/>
                <a:cs typeface="Times New Roman" pitchFamily="18" charset="0"/>
              </a:rPr>
              <a:t> control/monitoring of a </a:t>
            </a:r>
            <a:r>
              <a:rPr lang="fr-FR" altLang="ko-KR" sz="2000" dirty="0" err="1" smtClean="0">
                <a:latin typeface="Times New Roman" pitchFamily="18" charset="0"/>
                <a:ea typeface="굴림" charset="-127"/>
                <a:cs typeface="Times New Roman" pitchFamily="18" charset="0"/>
              </a:rPr>
              <a:t>device</a:t>
            </a:r>
            <a:r>
              <a:rPr lang="fr-FR" altLang="ko-KR" sz="2000" dirty="0" smtClean="0">
                <a:latin typeface="Times New Roman" pitchFamily="18" charset="0"/>
                <a:ea typeface="굴림" charset="-127"/>
                <a:cs typeface="Times New Roman" pitchFamily="18" charset="0"/>
              </a:rPr>
              <a:t> (or machine) </a:t>
            </a:r>
            <a:r>
              <a:rPr lang="fr-FR" altLang="ko-KR" sz="2000" dirty="0" err="1" smtClean="0">
                <a:latin typeface="Times New Roman" pitchFamily="18" charset="0"/>
                <a:ea typeface="굴림" charset="-127"/>
                <a:cs typeface="Times New Roman" pitchFamily="18" charset="0"/>
              </a:rPr>
              <a:t>at</a:t>
            </a:r>
            <a:r>
              <a:rPr lang="fr-FR" altLang="ko-KR" sz="2000" dirty="0" smtClean="0">
                <a:latin typeface="Times New Roman" pitchFamily="18" charset="0"/>
                <a:ea typeface="굴림" charset="-127"/>
                <a:cs typeface="Times New Roman" pitchFamily="18" charset="0"/>
              </a:rPr>
              <a:t> </a:t>
            </a:r>
            <a:r>
              <a:rPr lang="fr-FR" altLang="ko-KR" sz="2000" dirty="0" err="1" smtClean="0">
                <a:latin typeface="Times New Roman" pitchFamily="18" charset="0"/>
                <a:ea typeface="굴림" charset="-127"/>
                <a:cs typeface="Times New Roman" pitchFamily="18" charset="0"/>
              </a:rPr>
              <a:t>remote</a:t>
            </a:r>
            <a:r>
              <a:rPr lang="fr-FR" altLang="ko-KR" sz="2000" dirty="0" smtClean="0">
                <a:latin typeface="Times New Roman" pitchFamily="18" charset="0"/>
                <a:ea typeface="굴림" charset="-127"/>
                <a:cs typeface="Times New Roman" pitchFamily="18" charset="0"/>
              </a:rPr>
              <a:t> location (1)</a:t>
            </a:r>
          </a:p>
          <a:p>
            <a:pPr lvl="1"/>
            <a:r>
              <a:rPr lang="fr-FR" altLang="ko-KR" sz="1800" dirty="0" smtClean="0">
                <a:latin typeface="Times New Roman" pitchFamily="18" charset="0"/>
                <a:ea typeface="굴림" charset="-127"/>
                <a:cs typeface="Times New Roman" pitchFamily="18" charset="0"/>
              </a:rPr>
              <a:t>Home </a:t>
            </a:r>
            <a:r>
              <a:rPr lang="fr-FR" altLang="ko-KR" sz="1800" dirty="0" err="1" smtClean="0">
                <a:latin typeface="Times New Roman" pitchFamily="18" charset="0"/>
                <a:ea typeface="굴림" charset="-127"/>
                <a:cs typeface="Times New Roman" pitchFamily="18" charset="0"/>
              </a:rPr>
              <a:t>appliances</a:t>
            </a:r>
            <a:r>
              <a:rPr lang="fr-FR" altLang="ko-KR" sz="1800" dirty="0" smtClean="0">
                <a:latin typeface="Times New Roman" pitchFamily="18" charset="0"/>
                <a:ea typeface="굴림" charset="-127"/>
                <a:cs typeface="Times New Roman" pitchFamily="18" charset="0"/>
              </a:rPr>
              <a:t>/</a:t>
            </a:r>
            <a:r>
              <a:rPr lang="fr-FR" altLang="ko-KR" sz="1800" dirty="0" err="1" smtClean="0">
                <a:latin typeface="Times New Roman" pitchFamily="18" charset="0"/>
                <a:ea typeface="굴림" charset="-127"/>
                <a:cs typeface="Times New Roman" pitchFamily="18" charset="0"/>
              </a:rPr>
              <a:t>environment</a:t>
            </a:r>
            <a:r>
              <a:rPr lang="fr-FR" altLang="ko-KR" sz="1800" dirty="0" smtClean="0">
                <a:latin typeface="Times New Roman" pitchFamily="18" charset="0"/>
                <a:ea typeface="굴림" charset="-127"/>
                <a:cs typeface="Times New Roman" pitchFamily="18" charset="0"/>
              </a:rPr>
              <a:t> control/monitoring: communications </a:t>
            </a:r>
            <a:r>
              <a:rPr lang="fr-FR" altLang="ko-KR" sz="1800" dirty="0" err="1" smtClean="0">
                <a:latin typeface="Times New Roman" pitchFamily="18" charset="0"/>
                <a:ea typeface="굴림" charset="-127"/>
                <a:cs typeface="Times New Roman" pitchFamily="18" charset="0"/>
              </a:rPr>
              <a:t>between</a:t>
            </a:r>
            <a:r>
              <a:rPr lang="fr-FR" altLang="ko-KR" sz="1800" dirty="0" smtClean="0">
                <a:latin typeface="Times New Roman" pitchFamily="18" charset="0"/>
                <a:ea typeface="굴림" charset="-127"/>
                <a:cs typeface="Times New Roman" pitchFamily="18" charset="0"/>
              </a:rPr>
              <a:t> PSC terminal and a </a:t>
            </a:r>
            <a:r>
              <a:rPr lang="fr-FR" altLang="ko-KR" sz="1800" dirty="0" err="1" smtClean="0">
                <a:latin typeface="Times New Roman" pitchFamily="18" charset="0"/>
                <a:ea typeface="굴림" charset="-127"/>
                <a:cs typeface="Times New Roman" pitchFamily="18" charset="0"/>
              </a:rPr>
              <a:t>device</a:t>
            </a:r>
            <a:r>
              <a:rPr lang="fr-FR" altLang="ko-KR" sz="1800" dirty="0" smtClean="0">
                <a:latin typeface="Times New Roman" pitchFamily="18" charset="0"/>
                <a:ea typeface="굴림" charset="-127"/>
                <a:cs typeface="Times New Roman" pitchFamily="18" charset="0"/>
              </a:rPr>
              <a:t> (or machine) of the </a:t>
            </a:r>
            <a:r>
              <a:rPr lang="fr-FR" altLang="ko-KR" sz="1800" dirty="0" err="1" smtClean="0">
                <a:latin typeface="Times New Roman" pitchFamily="18" charset="0"/>
                <a:ea typeface="굴림" charset="-127"/>
                <a:cs typeface="Times New Roman" pitchFamily="18" charset="0"/>
              </a:rPr>
              <a:t>remote</a:t>
            </a:r>
            <a:r>
              <a:rPr lang="fr-FR" altLang="ko-KR" sz="1800" dirty="0" smtClean="0">
                <a:latin typeface="Times New Roman" pitchFamily="18" charset="0"/>
                <a:ea typeface="굴림" charset="-127"/>
                <a:cs typeface="Times New Roman" pitchFamily="18" charset="0"/>
              </a:rPr>
              <a:t> site</a:t>
            </a:r>
          </a:p>
          <a:p>
            <a:pPr lvl="1"/>
            <a:r>
              <a:rPr lang="fr-FR" altLang="ko-KR" sz="1800" dirty="0" smtClean="0">
                <a:latin typeface="Times New Roman" pitchFamily="18" charset="0"/>
                <a:ea typeface="굴림" charset="-127"/>
                <a:cs typeface="Times New Roman" pitchFamily="18" charset="0"/>
              </a:rPr>
              <a:t>Agriculture control/monitoring: communications </a:t>
            </a:r>
            <a:r>
              <a:rPr lang="fr-FR" altLang="ko-KR" sz="1800" dirty="0" err="1" smtClean="0">
                <a:latin typeface="Times New Roman" pitchFamily="18" charset="0"/>
                <a:ea typeface="굴림" charset="-127"/>
                <a:cs typeface="Times New Roman" pitchFamily="18" charset="0"/>
              </a:rPr>
              <a:t>between</a:t>
            </a:r>
            <a:r>
              <a:rPr lang="fr-FR" altLang="ko-KR" sz="1800" dirty="0" smtClean="0">
                <a:latin typeface="Times New Roman" pitchFamily="18" charset="0"/>
                <a:ea typeface="굴림" charset="-127"/>
                <a:cs typeface="Times New Roman" pitchFamily="18" charset="0"/>
              </a:rPr>
              <a:t> PSC terminal and a </a:t>
            </a:r>
            <a:r>
              <a:rPr lang="fr-FR" altLang="ko-KR" sz="1800" dirty="0" err="1" smtClean="0">
                <a:latin typeface="Times New Roman" pitchFamily="18" charset="0"/>
                <a:ea typeface="굴림" charset="-127"/>
                <a:cs typeface="Times New Roman" pitchFamily="18" charset="0"/>
              </a:rPr>
              <a:t>device</a:t>
            </a:r>
            <a:r>
              <a:rPr lang="fr-FR" altLang="ko-KR" sz="1800" dirty="0" smtClean="0">
                <a:latin typeface="Times New Roman" pitchFamily="18" charset="0"/>
                <a:ea typeface="굴림" charset="-127"/>
                <a:cs typeface="Times New Roman" pitchFamily="18" charset="0"/>
              </a:rPr>
              <a:t> (or machine) of the </a:t>
            </a:r>
            <a:r>
              <a:rPr lang="fr-FR" altLang="ko-KR" sz="1800" dirty="0" err="1" smtClean="0">
                <a:latin typeface="Times New Roman" pitchFamily="18" charset="0"/>
                <a:ea typeface="굴림" charset="-127"/>
                <a:cs typeface="Times New Roman" pitchFamily="18" charset="0"/>
              </a:rPr>
              <a:t>remote</a:t>
            </a:r>
            <a:r>
              <a:rPr lang="fr-FR" altLang="ko-KR" sz="1800" dirty="0" smtClean="0">
                <a:latin typeface="Times New Roman" pitchFamily="18" charset="0"/>
                <a:ea typeface="굴림" charset="-127"/>
                <a:cs typeface="Times New Roman" pitchFamily="18" charset="0"/>
              </a:rPr>
              <a:t> site</a:t>
            </a:r>
          </a:p>
          <a:p>
            <a:pPr lvl="1"/>
            <a:r>
              <a:rPr lang="fr-FR" altLang="ko-KR" sz="1800" dirty="0" err="1" smtClean="0">
                <a:latin typeface="Times New Roman" pitchFamily="18" charset="0"/>
                <a:ea typeface="굴림" charset="-127"/>
                <a:cs typeface="Times New Roman" pitchFamily="18" charset="0"/>
              </a:rPr>
              <a:t>Medical</a:t>
            </a:r>
            <a:r>
              <a:rPr lang="fr-FR" altLang="ko-KR" sz="1800" dirty="0" smtClean="0">
                <a:latin typeface="Times New Roman" pitchFamily="18" charset="0"/>
                <a:ea typeface="굴림" charset="-127"/>
                <a:cs typeface="Times New Roman" pitchFamily="18" charset="0"/>
              </a:rPr>
              <a:t> control/monitoring: communications </a:t>
            </a:r>
            <a:r>
              <a:rPr lang="fr-FR" altLang="ko-KR" sz="1800" dirty="0" err="1" smtClean="0">
                <a:latin typeface="Times New Roman" pitchFamily="18" charset="0"/>
                <a:ea typeface="굴림" charset="-127"/>
                <a:cs typeface="Times New Roman" pitchFamily="18" charset="0"/>
              </a:rPr>
              <a:t>between</a:t>
            </a:r>
            <a:r>
              <a:rPr lang="fr-FR" altLang="ko-KR" sz="1800" dirty="0" smtClean="0">
                <a:latin typeface="Times New Roman" pitchFamily="18" charset="0"/>
                <a:ea typeface="굴림" charset="-127"/>
                <a:cs typeface="Times New Roman" pitchFamily="18" charset="0"/>
              </a:rPr>
              <a:t> PSC terminal and a </a:t>
            </a:r>
            <a:r>
              <a:rPr lang="fr-FR" altLang="ko-KR" sz="1800" dirty="0" err="1" smtClean="0">
                <a:latin typeface="Times New Roman" pitchFamily="18" charset="0"/>
                <a:ea typeface="굴림" charset="-127"/>
                <a:cs typeface="Times New Roman" pitchFamily="18" charset="0"/>
              </a:rPr>
              <a:t>device</a:t>
            </a:r>
            <a:r>
              <a:rPr lang="fr-FR" altLang="ko-KR" sz="1800" dirty="0" smtClean="0">
                <a:latin typeface="Times New Roman" pitchFamily="18" charset="0"/>
                <a:ea typeface="굴림" charset="-127"/>
                <a:cs typeface="Times New Roman" pitchFamily="18" charset="0"/>
              </a:rPr>
              <a:t> (or machine) of the </a:t>
            </a:r>
            <a:r>
              <a:rPr lang="fr-FR" altLang="ko-KR" sz="1800" dirty="0" err="1" smtClean="0">
                <a:latin typeface="Times New Roman" pitchFamily="18" charset="0"/>
                <a:ea typeface="굴림" charset="-127"/>
                <a:cs typeface="Times New Roman" pitchFamily="18" charset="0"/>
              </a:rPr>
              <a:t>remote</a:t>
            </a:r>
            <a:r>
              <a:rPr lang="fr-FR" altLang="ko-KR" sz="1800" dirty="0" smtClean="0">
                <a:latin typeface="Times New Roman" pitchFamily="18" charset="0"/>
                <a:ea typeface="굴림" charset="-127"/>
                <a:cs typeface="Times New Roman" pitchFamily="18" charset="0"/>
              </a:rPr>
              <a:t> site</a:t>
            </a:r>
          </a:p>
        </p:txBody>
      </p:sp>
      <p:sp>
        <p:nvSpPr>
          <p:cNvPr id="9" name="TextBox 8"/>
          <p:cNvSpPr txBox="1"/>
          <p:nvPr/>
        </p:nvSpPr>
        <p:spPr>
          <a:xfrm>
            <a:off x="4191000" y="6400800"/>
            <a:ext cx="777777" cy="307777"/>
          </a:xfrm>
          <a:prstGeom prst="rect">
            <a:avLst/>
          </a:prstGeom>
          <a:noFill/>
        </p:spPr>
        <p:txBody>
          <a:bodyPr wrap="none" rtlCol="0">
            <a:spAutoFit/>
          </a:bodyPr>
          <a:lstStyle/>
          <a:p>
            <a:r>
              <a:rPr lang="en-US" sz="1400" dirty="0" smtClean="0">
                <a:latin typeface="Times New Roman" pitchFamily="18" charset="0"/>
                <a:cs typeface="Times New Roman" pitchFamily="18" charset="0"/>
              </a:rPr>
              <a:t>Slide 54</a:t>
            </a:r>
            <a:endParaRPr lang="en-US" sz="1400" dirty="0">
              <a:latin typeface="Times New Roman" pitchFamily="18" charset="0"/>
              <a:cs typeface="Times New Roman" pitchFamily="18" charset="0"/>
            </a:endParaRPr>
          </a:p>
        </p:txBody>
      </p:sp>
      <p:sp>
        <p:nvSpPr>
          <p:cNvPr id="5" name="TextBox 4"/>
          <p:cNvSpPr txBox="1"/>
          <p:nvPr/>
        </p:nvSpPr>
        <p:spPr>
          <a:xfrm>
            <a:off x="533400" y="4724400"/>
            <a:ext cx="8153400" cy="1118255"/>
          </a:xfrm>
          <a:prstGeom prst="rect">
            <a:avLst/>
          </a:prstGeom>
          <a:solidFill>
            <a:srgbClr val="FFFF00"/>
          </a:solidFill>
        </p:spPr>
        <p:txBody>
          <a:bodyPr wrap="square" rtlCol="0">
            <a:spAutoFit/>
          </a:bodyPr>
          <a:lstStyle/>
          <a:p>
            <a:pPr>
              <a:lnSpc>
                <a:spcPts val="1600"/>
              </a:lnSpc>
            </a:pPr>
            <a:r>
              <a:rPr lang="en-US" sz="1600" b="1" dirty="0" smtClean="0">
                <a:solidFill>
                  <a:srgbClr val="0070C0"/>
                </a:solidFill>
              </a:rPr>
              <a:t>Remote association </a:t>
            </a:r>
            <a:r>
              <a:rPr lang="en-US" sz="1600" b="1" dirty="0" smtClean="0">
                <a:solidFill>
                  <a:srgbClr val="FF0000"/>
                </a:solidFill>
              </a:rPr>
              <a:t>is needed for remote devices to be members of this personal space. </a:t>
            </a:r>
          </a:p>
          <a:p>
            <a:pPr>
              <a:lnSpc>
                <a:spcPts val="1600"/>
              </a:lnSpc>
              <a:buFont typeface="Wingdings"/>
              <a:buChar char="à"/>
            </a:pPr>
            <a:r>
              <a:rPr lang="en-US" sz="1600" b="1" dirty="0" smtClean="0">
                <a:solidFill>
                  <a:srgbClr val="FF0000"/>
                </a:solidFill>
                <a:sym typeface="Wingdings" pitchFamily="2" charset="2"/>
              </a:rPr>
              <a:t> Remote association: association to a remote personal space</a:t>
            </a:r>
          </a:p>
          <a:p>
            <a:pPr>
              <a:lnSpc>
                <a:spcPts val="1600"/>
              </a:lnSpc>
              <a:buFont typeface="Wingdings"/>
              <a:buChar char="à"/>
            </a:pPr>
            <a:r>
              <a:rPr lang="en-US" sz="1600" b="1" dirty="0" smtClean="0">
                <a:solidFill>
                  <a:srgbClr val="0070C0"/>
                </a:solidFill>
                <a:sym typeface="Wingdings" pitchFamily="2" charset="2"/>
              </a:rPr>
              <a:t>Two types of remote associations</a:t>
            </a:r>
          </a:p>
          <a:p>
            <a:pPr>
              <a:lnSpc>
                <a:spcPts val="1600"/>
              </a:lnSpc>
            </a:pPr>
            <a:r>
              <a:rPr lang="en-US" sz="1600" b="1" dirty="0" smtClean="0">
                <a:solidFill>
                  <a:srgbClr val="FF0000"/>
                </a:solidFill>
              </a:rPr>
              <a:t>     1. for a device in a remote personal space where a PSC manager exist.</a:t>
            </a:r>
            <a:endParaRPr lang="en-US" sz="1600" b="1" dirty="0" smtClean="0">
              <a:solidFill>
                <a:srgbClr val="0070C0"/>
              </a:solidFill>
            </a:endParaRPr>
          </a:p>
          <a:p>
            <a:pPr>
              <a:lnSpc>
                <a:spcPts val="1600"/>
              </a:lnSpc>
            </a:pPr>
            <a:r>
              <a:rPr lang="en-US" sz="1600" b="1" dirty="0" smtClean="0">
                <a:solidFill>
                  <a:srgbClr val="FF0000"/>
                </a:solidFill>
              </a:rPr>
              <a:t>     2. for a device in a remote non PSC space where no PSC manager exist.</a:t>
            </a:r>
            <a:endParaRPr lang="en-US" sz="1600" b="1" dirty="0">
              <a:solidFill>
                <a:srgbClr val="FF0000"/>
              </a:solidFill>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ts val="3000"/>
              </a:lnSpc>
            </a:pPr>
            <a:r>
              <a:rPr lang="en-US" sz="3200" b="1" i="1" smtClean="0">
                <a:solidFill>
                  <a:srgbClr val="FF0000"/>
                </a:solidFill>
                <a:cs typeface="Times New Roman" pitchFamily="18" charset="0"/>
              </a:rPr>
              <a:t>CATEGORIES OF INFORMATION EXCHANGES (6)</a:t>
            </a:r>
            <a:endParaRPr lang="en-US" sz="3200" b="1" i="1">
              <a:solidFill>
                <a:srgbClr val="FF0000"/>
              </a:solidFill>
              <a:cs typeface="Times New Roman" pitchFamily="18" charset="0"/>
            </a:endParaRPr>
          </a:p>
        </p:txBody>
      </p:sp>
      <p:sp>
        <p:nvSpPr>
          <p:cNvPr id="3" name="Content Placeholder 2"/>
          <p:cNvSpPr>
            <a:spLocks noGrp="1"/>
          </p:cNvSpPr>
          <p:nvPr>
            <p:ph idx="1"/>
          </p:nvPr>
        </p:nvSpPr>
        <p:spPr>
          <a:xfrm>
            <a:off x="457200" y="1600200"/>
            <a:ext cx="8305800" cy="4800600"/>
          </a:xfrm>
        </p:spPr>
        <p:txBody>
          <a:bodyPr>
            <a:normAutofit/>
          </a:bodyPr>
          <a:lstStyle/>
          <a:p>
            <a:r>
              <a:rPr lang="fr-FR" altLang="ko-KR" sz="2000" err="1" smtClean="0">
                <a:latin typeface="Times New Roman" pitchFamily="18" charset="0"/>
                <a:ea typeface="굴림" charset="-127"/>
                <a:cs typeface="Times New Roman" pitchFamily="18" charset="0"/>
              </a:rPr>
              <a:t>Two</a:t>
            </a:r>
            <a:r>
              <a:rPr lang="fr-FR" altLang="ko-KR" sz="2000" smtClean="0">
                <a:latin typeface="Times New Roman" pitchFamily="18" charset="0"/>
                <a:ea typeface="굴림" charset="-127"/>
                <a:cs typeface="Times New Roman" pitchFamily="18" charset="0"/>
              </a:rPr>
              <a:t>-</a:t>
            </a:r>
            <a:r>
              <a:rPr lang="fr-FR" altLang="ko-KR" sz="2000" err="1" smtClean="0">
                <a:latin typeface="Times New Roman" pitchFamily="18" charset="0"/>
                <a:ea typeface="굴림" charset="-127"/>
                <a:cs typeface="Times New Roman" pitchFamily="18" charset="0"/>
              </a:rPr>
              <a:t>way</a:t>
            </a:r>
            <a:r>
              <a:rPr lang="fr-FR" altLang="ko-KR" sz="2000" smtClean="0">
                <a:latin typeface="Times New Roman" pitchFamily="18" charset="0"/>
                <a:ea typeface="굴림" charset="-127"/>
                <a:cs typeface="Times New Roman" pitchFamily="18" charset="0"/>
              </a:rPr>
              <a:t> </a:t>
            </a:r>
            <a:r>
              <a:rPr lang="fr-FR" altLang="ko-KR" sz="2000" err="1" smtClean="0">
                <a:latin typeface="Times New Roman" pitchFamily="18" charset="0"/>
                <a:ea typeface="굴림" charset="-127"/>
                <a:cs typeface="Times New Roman" pitchFamily="18" charset="0"/>
              </a:rPr>
              <a:t>remote</a:t>
            </a:r>
            <a:r>
              <a:rPr lang="fr-FR" altLang="ko-KR" sz="2000" smtClean="0">
                <a:latin typeface="Times New Roman" pitchFamily="18" charset="0"/>
                <a:ea typeface="굴림" charset="-127"/>
                <a:cs typeface="Times New Roman" pitchFamily="18" charset="0"/>
              </a:rPr>
              <a:t> control/monitoring of a </a:t>
            </a:r>
            <a:r>
              <a:rPr lang="fr-FR" altLang="ko-KR" sz="2000" err="1" smtClean="0">
                <a:latin typeface="Times New Roman" pitchFamily="18" charset="0"/>
                <a:ea typeface="굴림" charset="-127"/>
                <a:cs typeface="Times New Roman" pitchFamily="18" charset="0"/>
              </a:rPr>
              <a:t>device</a:t>
            </a:r>
            <a:r>
              <a:rPr lang="fr-FR" altLang="ko-KR" sz="2000" smtClean="0">
                <a:latin typeface="Times New Roman" pitchFamily="18" charset="0"/>
                <a:ea typeface="굴림" charset="-127"/>
                <a:cs typeface="Times New Roman" pitchFamily="18" charset="0"/>
              </a:rPr>
              <a:t> (or machine) </a:t>
            </a:r>
            <a:r>
              <a:rPr lang="fr-FR" altLang="ko-KR" sz="2000" err="1" smtClean="0">
                <a:latin typeface="Times New Roman" pitchFamily="18" charset="0"/>
                <a:ea typeface="굴림" charset="-127"/>
                <a:cs typeface="Times New Roman" pitchFamily="18" charset="0"/>
              </a:rPr>
              <a:t>at</a:t>
            </a:r>
            <a:r>
              <a:rPr lang="fr-FR" altLang="ko-KR" sz="2000" smtClean="0">
                <a:latin typeface="Times New Roman" pitchFamily="18" charset="0"/>
                <a:ea typeface="굴림" charset="-127"/>
                <a:cs typeface="Times New Roman" pitchFamily="18" charset="0"/>
              </a:rPr>
              <a:t> </a:t>
            </a:r>
            <a:r>
              <a:rPr lang="fr-FR" altLang="ko-KR" sz="2000" err="1" smtClean="0">
                <a:latin typeface="Times New Roman" pitchFamily="18" charset="0"/>
                <a:ea typeface="굴림" charset="-127"/>
                <a:cs typeface="Times New Roman" pitchFamily="18" charset="0"/>
              </a:rPr>
              <a:t>remote</a:t>
            </a:r>
            <a:r>
              <a:rPr lang="fr-FR" altLang="ko-KR" sz="2000" smtClean="0">
                <a:latin typeface="Times New Roman" pitchFamily="18" charset="0"/>
                <a:ea typeface="굴림" charset="-127"/>
                <a:cs typeface="Times New Roman" pitchFamily="18" charset="0"/>
              </a:rPr>
              <a:t> location (2)</a:t>
            </a:r>
          </a:p>
          <a:p>
            <a:pPr lvl="1"/>
            <a:endParaRPr lang="fr-FR" altLang="ko-KR" sz="1800" smtClean="0">
              <a:latin typeface="Times New Roman" pitchFamily="18" charset="0"/>
              <a:ea typeface="굴림" charset="-127"/>
              <a:cs typeface="Times New Roman" pitchFamily="18" charset="0"/>
            </a:endParaRPr>
          </a:p>
          <a:p>
            <a:pPr lvl="1"/>
            <a:endParaRPr lang="fr-FR" altLang="ko-KR" sz="1800" smtClean="0">
              <a:latin typeface="Times New Roman" pitchFamily="18" charset="0"/>
              <a:ea typeface="굴림" charset="-127"/>
              <a:cs typeface="Times New Roman" pitchFamily="18" charset="0"/>
            </a:endParaRPr>
          </a:p>
          <a:p>
            <a:pPr lvl="1"/>
            <a:endParaRPr lang="fr-FR" altLang="ko-KR" sz="1800" smtClean="0">
              <a:latin typeface="Times New Roman" pitchFamily="18" charset="0"/>
              <a:ea typeface="굴림" charset="-127"/>
              <a:cs typeface="Times New Roman" pitchFamily="18" charset="0"/>
            </a:endParaRPr>
          </a:p>
          <a:p>
            <a:pPr lvl="1"/>
            <a:endParaRPr lang="ko-KR" altLang="en-US" sz="1800" smtClean="0">
              <a:latin typeface="Times New Roman" pitchFamily="18" charset="0"/>
              <a:ea typeface="굴림" charset="-127"/>
              <a:cs typeface="Times New Roman" pitchFamily="18" charset="0"/>
            </a:endParaRPr>
          </a:p>
          <a:p>
            <a:endParaRPr lang="en-US" sz="1800" smtClean="0">
              <a:latin typeface="Times New Roman" pitchFamily="18" charset="0"/>
              <a:cs typeface="Times New Roman" pitchFamily="18" charset="0"/>
            </a:endParaRPr>
          </a:p>
          <a:p>
            <a:endParaRPr lang="en-US" sz="1800" smtClean="0">
              <a:latin typeface="Times New Roman" pitchFamily="18" charset="0"/>
              <a:cs typeface="Times New Roman" pitchFamily="18" charset="0"/>
            </a:endParaRPr>
          </a:p>
          <a:p>
            <a:endParaRPr lang="en-US" sz="1800" smtClean="0">
              <a:latin typeface="Times New Roman" pitchFamily="18" charset="0"/>
              <a:cs typeface="Times New Roman" pitchFamily="18" charset="0"/>
            </a:endParaRPr>
          </a:p>
          <a:p>
            <a:endParaRPr lang="en-US" sz="1800" smtClean="0">
              <a:latin typeface="Times New Roman" pitchFamily="18" charset="0"/>
              <a:cs typeface="Times New Roman" pitchFamily="18" charset="0"/>
            </a:endParaRPr>
          </a:p>
          <a:p>
            <a:endParaRPr lang="en-US" sz="1800" smtClean="0">
              <a:latin typeface="Times New Roman" pitchFamily="18" charset="0"/>
              <a:cs typeface="Times New Roman" pitchFamily="18" charset="0"/>
            </a:endParaRPr>
          </a:p>
          <a:p>
            <a:endParaRPr lang="en-US" sz="1800" smtClean="0">
              <a:latin typeface="Times New Roman" pitchFamily="18" charset="0"/>
              <a:cs typeface="Times New Roman" pitchFamily="18" charset="0"/>
            </a:endParaRPr>
          </a:p>
          <a:p>
            <a:endParaRPr lang="en-US" sz="1800" smtClean="0">
              <a:latin typeface="Times New Roman" pitchFamily="18" charset="0"/>
              <a:cs typeface="Times New Roman" pitchFamily="18" charset="0"/>
            </a:endParaRPr>
          </a:p>
          <a:p>
            <a:endParaRPr lang="en-US" sz="1800" smtClean="0">
              <a:latin typeface="Times New Roman" pitchFamily="18" charset="0"/>
              <a:cs typeface="Times New Roman" pitchFamily="18" charset="0"/>
            </a:endParaRPr>
          </a:p>
        </p:txBody>
      </p:sp>
      <p:sp>
        <p:nvSpPr>
          <p:cNvPr id="9" name="TextBox 8"/>
          <p:cNvSpPr txBox="1"/>
          <p:nvPr/>
        </p:nvSpPr>
        <p:spPr>
          <a:xfrm>
            <a:off x="4191000" y="6400800"/>
            <a:ext cx="777777" cy="307777"/>
          </a:xfrm>
          <a:prstGeom prst="rect">
            <a:avLst/>
          </a:prstGeom>
          <a:noFill/>
        </p:spPr>
        <p:txBody>
          <a:bodyPr wrap="none" rtlCol="0">
            <a:spAutoFit/>
          </a:bodyPr>
          <a:lstStyle/>
          <a:p>
            <a:r>
              <a:rPr lang="en-US" sz="1400" dirty="0" smtClean="0">
                <a:latin typeface="Times New Roman" pitchFamily="18" charset="0"/>
                <a:cs typeface="Times New Roman" pitchFamily="18" charset="0"/>
              </a:rPr>
              <a:t>Slide 55</a:t>
            </a:r>
            <a:endParaRPr lang="en-US" sz="1400" dirty="0">
              <a:latin typeface="Times New Roman" pitchFamily="18" charset="0"/>
              <a:cs typeface="Times New Roman" pitchFamily="18" charset="0"/>
            </a:endParaRPr>
          </a:p>
        </p:txBody>
      </p:sp>
      <p:pic>
        <p:nvPicPr>
          <p:cNvPr id="22" name="Picture 26" descr="UNI00000e400007"/>
          <p:cNvPicPr>
            <a:picLocks noChangeAspect="1" noChangeArrowheads="1"/>
          </p:cNvPicPr>
          <p:nvPr/>
        </p:nvPicPr>
        <p:blipFill>
          <a:blip r:embed="rId3" cstate="print"/>
          <a:srcRect/>
          <a:stretch>
            <a:fillRect/>
          </a:stretch>
        </p:blipFill>
        <p:spPr bwMode="auto">
          <a:xfrm>
            <a:off x="5257800" y="4572000"/>
            <a:ext cx="1905000" cy="1643632"/>
          </a:xfrm>
          <a:prstGeom prst="rect">
            <a:avLst/>
          </a:prstGeom>
          <a:noFill/>
          <a:ln w="9525">
            <a:noFill/>
            <a:miter lim="800000"/>
            <a:headEnd/>
            <a:tailEnd/>
          </a:ln>
        </p:spPr>
      </p:pic>
      <p:pic>
        <p:nvPicPr>
          <p:cNvPr id="23" name="Picture 26" descr="UNI00000e400007"/>
          <p:cNvPicPr>
            <a:picLocks noChangeAspect="1" noChangeArrowheads="1"/>
          </p:cNvPicPr>
          <p:nvPr/>
        </p:nvPicPr>
        <p:blipFill>
          <a:blip r:embed="rId3" cstate="print"/>
          <a:srcRect/>
          <a:stretch>
            <a:fillRect/>
          </a:stretch>
        </p:blipFill>
        <p:spPr bwMode="auto">
          <a:xfrm>
            <a:off x="6629400" y="2133600"/>
            <a:ext cx="1828800" cy="1577887"/>
          </a:xfrm>
          <a:prstGeom prst="rect">
            <a:avLst/>
          </a:prstGeom>
          <a:noFill/>
          <a:ln w="9525">
            <a:noFill/>
            <a:miter lim="800000"/>
            <a:headEnd/>
            <a:tailEnd/>
          </a:ln>
        </p:spPr>
      </p:pic>
      <p:pic>
        <p:nvPicPr>
          <p:cNvPr id="24" name="Picture 26" descr="UNI00000e400007"/>
          <p:cNvPicPr>
            <a:picLocks noChangeAspect="1" noChangeArrowheads="1"/>
          </p:cNvPicPr>
          <p:nvPr/>
        </p:nvPicPr>
        <p:blipFill>
          <a:blip r:embed="rId3" cstate="print"/>
          <a:srcRect/>
          <a:stretch>
            <a:fillRect/>
          </a:stretch>
        </p:blipFill>
        <p:spPr bwMode="auto">
          <a:xfrm>
            <a:off x="609600" y="3124200"/>
            <a:ext cx="2207930" cy="1905000"/>
          </a:xfrm>
          <a:prstGeom prst="rect">
            <a:avLst/>
          </a:prstGeom>
          <a:noFill/>
          <a:ln w="9525">
            <a:noFill/>
            <a:miter lim="800000"/>
            <a:headEnd/>
            <a:tailEnd/>
          </a:ln>
        </p:spPr>
      </p:pic>
      <p:grpSp>
        <p:nvGrpSpPr>
          <p:cNvPr id="25" name="Group 51"/>
          <p:cNvGrpSpPr>
            <a:grpSpLocks/>
          </p:cNvGrpSpPr>
          <p:nvPr/>
        </p:nvGrpSpPr>
        <p:grpSpPr bwMode="auto">
          <a:xfrm>
            <a:off x="3048000" y="2819400"/>
            <a:ext cx="3048000" cy="1981200"/>
            <a:chOff x="1632" y="1872"/>
            <a:chExt cx="1584" cy="737"/>
          </a:xfrm>
        </p:grpSpPr>
        <p:pic>
          <p:nvPicPr>
            <p:cNvPr id="26" name="Picture 52" descr="Lcloud"/>
            <p:cNvPicPr>
              <a:picLocks noChangeAspect="1" noChangeArrowheads="1"/>
            </p:cNvPicPr>
            <p:nvPr/>
          </p:nvPicPr>
          <p:blipFill>
            <a:blip r:embed="rId4" cstate="print"/>
            <a:srcRect/>
            <a:stretch>
              <a:fillRect/>
            </a:stretch>
          </p:blipFill>
          <p:spPr bwMode="auto">
            <a:xfrm>
              <a:off x="1632" y="1872"/>
              <a:ext cx="1584" cy="737"/>
            </a:xfrm>
            <a:prstGeom prst="rect">
              <a:avLst/>
            </a:prstGeom>
            <a:noFill/>
            <a:ln w="9525">
              <a:noFill/>
              <a:miter lim="800000"/>
              <a:headEnd/>
              <a:tailEnd/>
            </a:ln>
          </p:spPr>
        </p:pic>
        <p:sp>
          <p:nvSpPr>
            <p:cNvPr id="27" name="Text Box 53"/>
            <p:cNvSpPr txBox="1">
              <a:spLocks noChangeArrowheads="1"/>
            </p:cNvSpPr>
            <p:nvPr/>
          </p:nvSpPr>
          <p:spPr bwMode="auto">
            <a:xfrm>
              <a:off x="1838" y="2290"/>
              <a:ext cx="873" cy="156"/>
            </a:xfrm>
            <a:prstGeom prst="rect">
              <a:avLst/>
            </a:prstGeom>
            <a:noFill/>
            <a:ln w="6350">
              <a:noFill/>
              <a:miter lim="800000"/>
              <a:headEnd type="none" w="sm" len="sm"/>
              <a:tailEnd type="none" w="sm" len="sm"/>
            </a:ln>
          </p:spPr>
          <p:txBody>
            <a:bodyPr>
              <a:spAutoFit/>
            </a:bodyPr>
            <a:lstStyle/>
            <a:p>
              <a:pPr>
                <a:buFontTx/>
                <a:buChar char="•"/>
              </a:pPr>
              <a:endParaRPr lang="ko-KR" altLang="en-US" sz="900" b="1">
                <a:solidFill>
                  <a:srgbClr val="000000"/>
                </a:solidFill>
                <a:latin typeface="Arial" charset="0"/>
              </a:endParaRPr>
            </a:p>
          </p:txBody>
        </p:sp>
      </p:grpSp>
      <p:sp>
        <p:nvSpPr>
          <p:cNvPr id="33" name="TextBox 32"/>
          <p:cNvSpPr txBox="1"/>
          <p:nvPr/>
        </p:nvSpPr>
        <p:spPr>
          <a:xfrm>
            <a:off x="6172200" y="3505200"/>
            <a:ext cx="2769412" cy="646331"/>
          </a:xfrm>
          <a:prstGeom prst="rect">
            <a:avLst/>
          </a:prstGeom>
          <a:solidFill>
            <a:srgbClr val="FFC000"/>
          </a:solidFill>
        </p:spPr>
        <p:txBody>
          <a:bodyPr wrap="none" rtlCol="0">
            <a:spAutoFit/>
          </a:bodyPr>
          <a:lstStyle/>
          <a:p>
            <a:r>
              <a:rPr lang="en-US" dirty="0" smtClean="0"/>
              <a:t>Remote PSC personal space</a:t>
            </a:r>
          </a:p>
          <a:p>
            <a:pPr algn="ctr"/>
            <a:r>
              <a:rPr lang="en-US" dirty="0" smtClean="0"/>
              <a:t>(extended)</a:t>
            </a:r>
            <a:endParaRPr lang="en-US" dirty="0"/>
          </a:p>
        </p:txBody>
      </p:sp>
      <p:sp>
        <p:nvSpPr>
          <p:cNvPr id="34" name="TextBox 33"/>
          <p:cNvSpPr txBox="1"/>
          <p:nvPr/>
        </p:nvSpPr>
        <p:spPr>
          <a:xfrm>
            <a:off x="1143000" y="4724400"/>
            <a:ext cx="1984069" cy="369332"/>
          </a:xfrm>
          <a:prstGeom prst="rect">
            <a:avLst/>
          </a:prstGeom>
          <a:solidFill>
            <a:srgbClr val="FFC000"/>
          </a:solidFill>
        </p:spPr>
        <p:txBody>
          <a:bodyPr wrap="none" rtlCol="0">
            <a:spAutoFit/>
          </a:bodyPr>
          <a:lstStyle/>
          <a:p>
            <a:r>
              <a:rPr lang="en-US" smtClean="0"/>
              <a:t>PSC personal space</a:t>
            </a:r>
            <a:endParaRPr lang="en-US"/>
          </a:p>
        </p:txBody>
      </p:sp>
      <p:sp>
        <p:nvSpPr>
          <p:cNvPr id="35" name="Rectangle 45"/>
          <p:cNvSpPr>
            <a:spLocks noChangeArrowheads="1"/>
          </p:cNvSpPr>
          <p:nvPr/>
        </p:nvSpPr>
        <p:spPr bwMode="auto">
          <a:xfrm>
            <a:off x="3733800" y="3124200"/>
            <a:ext cx="1655763" cy="1727200"/>
          </a:xfrm>
          <a:prstGeom prst="rect">
            <a:avLst/>
          </a:prstGeom>
          <a:noFill/>
          <a:ln w="9525">
            <a:noFill/>
            <a:miter lim="800000"/>
            <a:headEnd/>
            <a:tailEnd/>
          </a:ln>
        </p:spPr>
        <p:txBody>
          <a:bodyPr wrap="none" lIns="79352" tIns="39676" rIns="79352" bIns="39676" anchor="ctr"/>
          <a:lstStyle/>
          <a:p>
            <a:pPr algn="ctr"/>
            <a:r>
              <a:rPr lang="en-US" altLang="ko-KR" sz="1400" b="1">
                <a:latin typeface="Arial" charset="0"/>
              </a:rPr>
              <a:t>Cell Phone</a:t>
            </a:r>
          </a:p>
          <a:p>
            <a:pPr algn="ctr"/>
            <a:r>
              <a:rPr lang="en-US" altLang="ko-KR" sz="1400" b="1" err="1">
                <a:latin typeface="Arial" charset="0"/>
              </a:rPr>
              <a:t>WiMAX</a:t>
            </a:r>
            <a:endParaRPr lang="en-US" altLang="ko-KR" sz="1400" b="1">
              <a:latin typeface="Arial" charset="0"/>
            </a:endParaRPr>
          </a:p>
          <a:p>
            <a:pPr algn="ctr"/>
            <a:r>
              <a:rPr lang="en-US" altLang="ko-KR" sz="1400" b="1">
                <a:latin typeface="Arial" charset="0"/>
              </a:rPr>
              <a:t>Cable</a:t>
            </a:r>
          </a:p>
          <a:p>
            <a:pPr algn="ctr"/>
            <a:r>
              <a:rPr lang="en-US" altLang="ko-KR" sz="1400" b="1">
                <a:latin typeface="Arial" charset="0"/>
              </a:rPr>
              <a:t>PBX</a:t>
            </a:r>
          </a:p>
          <a:p>
            <a:pPr algn="ctr"/>
            <a:r>
              <a:rPr lang="en-US" altLang="ko-KR" sz="1400" b="1">
                <a:latin typeface="Arial" charset="0"/>
              </a:rPr>
              <a:t>HSDPA</a:t>
            </a:r>
          </a:p>
          <a:p>
            <a:pPr algn="ctr"/>
            <a:r>
              <a:rPr lang="en-US" altLang="ko-KR" sz="1400" b="1">
                <a:latin typeface="Arial" charset="0"/>
              </a:rPr>
              <a:t>LTE</a:t>
            </a:r>
          </a:p>
          <a:p>
            <a:pPr algn="ctr"/>
            <a:r>
              <a:rPr lang="en-US" altLang="ko-KR" sz="1400" b="1">
                <a:latin typeface="Arial" charset="0"/>
              </a:rPr>
              <a:t>etc.</a:t>
            </a:r>
          </a:p>
        </p:txBody>
      </p:sp>
      <p:sp>
        <p:nvSpPr>
          <p:cNvPr id="36" name="TextBox 35"/>
          <p:cNvSpPr txBox="1"/>
          <p:nvPr/>
        </p:nvSpPr>
        <p:spPr>
          <a:xfrm>
            <a:off x="5410200" y="5943600"/>
            <a:ext cx="2369431" cy="369332"/>
          </a:xfrm>
          <a:prstGeom prst="rect">
            <a:avLst/>
          </a:prstGeom>
          <a:solidFill>
            <a:srgbClr val="92D050"/>
          </a:solidFill>
        </p:spPr>
        <p:txBody>
          <a:bodyPr wrap="none" rtlCol="0">
            <a:spAutoFit/>
          </a:bodyPr>
          <a:lstStyle/>
          <a:p>
            <a:r>
              <a:rPr lang="en-US" smtClean="0"/>
              <a:t>Remote Non-PSC space</a:t>
            </a:r>
            <a:endParaRPr lang="en-US"/>
          </a:p>
        </p:txBody>
      </p:sp>
      <p:pic>
        <p:nvPicPr>
          <p:cNvPr id="39" name="Picture 27"/>
          <p:cNvPicPr>
            <a:picLocks noChangeAspect="1" noChangeArrowheads="1"/>
          </p:cNvPicPr>
          <p:nvPr/>
        </p:nvPicPr>
        <p:blipFill>
          <a:blip r:embed="rId5" cstate="print"/>
          <a:srcRect t="4359" r="-682" b="3391"/>
          <a:stretch>
            <a:fillRect/>
          </a:stretch>
        </p:blipFill>
        <p:spPr bwMode="auto">
          <a:xfrm>
            <a:off x="7315200" y="2133600"/>
            <a:ext cx="214948" cy="356271"/>
          </a:xfrm>
          <a:prstGeom prst="rect">
            <a:avLst/>
          </a:prstGeom>
          <a:noFill/>
          <a:ln w="9525">
            <a:noFill/>
            <a:miter lim="800000"/>
            <a:headEnd/>
            <a:tailEnd/>
          </a:ln>
          <a:effectLst>
            <a:outerShdw dist="107763" dir="2700000" algn="ctr" rotWithShape="0">
              <a:schemeClr val="bg2"/>
            </a:outerShdw>
          </a:effectLst>
        </p:spPr>
      </p:pic>
      <p:pic>
        <p:nvPicPr>
          <p:cNvPr id="40" name="Picture 27"/>
          <p:cNvPicPr>
            <a:picLocks noChangeAspect="1" noChangeArrowheads="1"/>
          </p:cNvPicPr>
          <p:nvPr/>
        </p:nvPicPr>
        <p:blipFill>
          <a:blip r:embed="rId5" cstate="print"/>
          <a:srcRect t="4359" r="-682" b="3391"/>
          <a:stretch>
            <a:fillRect/>
          </a:stretch>
        </p:blipFill>
        <p:spPr bwMode="auto">
          <a:xfrm>
            <a:off x="6705600" y="4800600"/>
            <a:ext cx="214948" cy="356271"/>
          </a:xfrm>
          <a:prstGeom prst="rect">
            <a:avLst/>
          </a:prstGeom>
          <a:noFill/>
          <a:ln w="9525">
            <a:noFill/>
            <a:miter lim="800000"/>
            <a:headEnd/>
            <a:tailEnd/>
          </a:ln>
          <a:effectLst>
            <a:outerShdw dist="107763" dir="2700000" algn="ctr" rotWithShape="0">
              <a:schemeClr val="bg2"/>
            </a:outerShdw>
          </a:effectLst>
        </p:spPr>
      </p:pic>
      <p:pic>
        <p:nvPicPr>
          <p:cNvPr id="41" name="Picture 5"/>
          <p:cNvPicPr>
            <a:picLocks noChangeAspect="1" noChangeArrowheads="1"/>
          </p:cNvPicPr>
          <p:nvPr/>
        </p:nvPicPr>
        <p:blipFill>
          <a:blip r:embed="rId6" cstate="print"/>
          <a:srcRect/>
          <a:stretch>
            <a:fillRect/>
          </a:stretch>
        </p:blipFill>
        <p:spPr bwMode="auto">
          <a:xfrm>
            <a:off x="2209800" y="3429000"/>
            <a:ext cx="471931" cy="304800"/>
          </a:xfrm>
          <a:prstGeom prst="rect">
            <a:avLst/>
          </a:prstGeom>
          <a:noFill/>
          <a:ln w="9525">
            <a:solidFill>
              <a:srgbClr val="FF0000"/>
            </a:solidFill>
            <a:miter lim="800000"/>
            <a:headEnd/>
            <a:tailEnd/>
          </a:ln>
        </p:spPr>
      </p:pic>
      <p:sp>
        <p:nvSpPr>
          <p:cNvPr id="42" name="Left-Right Arrow 41"/>
          <p:cNvSpPr/>
          <p:nvPr/>
        </p:nvSpPr>
        <p:spPr>
          <a:xfrm rot="247421">
            <a:off x="2607238" y="3379570"/>
            <a:ext cx="762000" cy="484632"/>
          </a:xfrm>
          <a:prstGeom prst="leftRightArrow">
            <a:avLst/>
          </a:prstGeom>
          <a:solidFill>
            <a:srgbClr val="FFFF0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3" name="Picture 5"/>
          <p:cNvPicPr>
            <a:picLocks noChangeAspect="1" noChangeArrowheads="1"/>
          </p:cNvPicPr>
          <p:nvPr/>
        </p:nvPicPr>
        <p:blipFill>
          <a:blip r:embed="rId6" cstate="print"/>
          <a:srcRect/>
          <a:stretch>
            <a:fillRect/>
          </a:stretch>
        </p:blipFill>
        <p:spPr bwMode="auto">
          <a:xfrm>
            <a:off x="6629400" y="2667000"/>
            <a:ext cx="471931" cy="304800"/>
          </a:xfrm>
          <a:prstGeom prst="rect">
            <a:avLst/>
          </a:prstGeom>
          <a:solidFill>
            <a:schemeClr val="accent6">
              <a:lumMod val="40000"/>
              <a:lumOff val="60000"/>
            </a:schemeClr>
          </a:solidFill>
          <a:ln w="9525">
            <a:solidFill>
              <a:srgbClr val="FF0000"/>
            </a:solidFill>
            <a:miter lim="800000"/>
            <a:headEnd/>
            <a:tailEnd/>
          </a:ln>
        </p:spPr>
      </p:pic>
      <p:sp>
        <p:nvSpPr>
          <p:cNvPr id="44" name="Left-Right Arrow 43"/>
          <p:cNvSpPr/>
          <p:nvPr/>
        </p:nvSpPr>
        <p:spPr>
          <a:xfrm rot="19438710">
            <a:off x="5835967" y="2921274"/>
            <a:ext cx="1022316" cy="484632"/>
          </a:xfrm>
          <a:prstGeom prst="leftRightArrow">
            <a:avLst/>
          </a:prstGeom>
          <a:solidFill>
            <a:srgbClr val="FFFF0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5" name="Picture 5"/>
          <p:cNvPicPr>
            <a:picLocks noChangeAspect="1" noChangeArrowheads="1"/>
          </p:cNvPicPr>
          <p:nvPr/>
        </p:nvPicPr>
        <p:blipFill>
          <a:blip r:embed="rId6" cstate="print"/>
          <a:srcRect/>
          <a:stretch>
            <a:fillRect/>
          </a:stretch>
        </p:blipFill>
        <p:spPr bwMode="auto">
          <a:xfrm>
            <a:off x="5867400" y="4572000"/>
            <a:ext cx="471931" cy="304800"/>
          </a:xfrm>
          <a:prstGeom prst="rect">
            <a:avLst/>
          </a:prstGeom>
          <a:noFill/>
          <a:ln w="9525">
            <a:solidFill>
              <a:srgbClr val="FF0000"/>
            </a:solidFill>
            <a:miter lim="800000"/>
            <a:headEnd/>
            <a:tailEnd/>
          </a:ln>
        </p:spPr>
      </p:pic>
      <p:sp>
        <p:nvSpPr>
          <p:cNvPr id="46" name="Left-Right Arrow 45"/>
          <p:cNvSpPr/>
          <p:nvPr/>
        </p:nvSpPr>
        <p:spPr>
          <a:xfrm rot="3130591">
            <a:off x="5298909" y="4186796"/>
            <a:ext cx="762000" cy="484632"/>
          </a:xfrm>
          <a:prstGeom prst="leftRightArrow">
            <a:avLst/>
          </a:prstGeom>
          <a:solidFill>
            <a:srgbClr val="FFFF0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p:nvPr/>
        </p:nvSpPr>
        <p:spPr>
          <a:xfrm>
            <a:off x="1921079" y="2380129"/>
            <a:ext cx="5394121" cy="1358153"/>
          </a:xfrm>
          <a:custGeom>
            <a:avLst/>
            <a:gdLst>
              <a:gd name="connsiteX0" fmla="*/ 1850 w 5273097"/>
              <a:gd name="connsiteY0" fmla="*/ 1358153 h 1358153"/>
              <a:gd name="connsiteX1" fmla="*/ 42192 w 5273097"/>
              <a:gd name="connsiteY1" fmla="*/ 1290918 h 1358153"/>
              <a:gd name="connsiteX2" fmla="*/ 69086 w 5273097"/>
              <a:gd name="connsiteY2" fmla="*/ 1250577 h 1358153"/>
              <a:gd name="connsiteX3" fmla="*/ 109427 w 5273097"/>
              <a:gd name="connsiteY3" fmla="*/ 1237130 h 1358153"/>
              <a:gd name="connsiteX4" fmla="*/ 190109 w 5273097"/>
              <a:gd name="connsiteY4" fmla="*/ 1183342 h 1358153"/>
              <a:gd name="connsiteX5" fmla="*/ 217003 w 5273097"/>
              <a:gd name="connsiteY5" fmla="*/ 1156447 h 1358153"/>
              <a:gd name="connsiteX6" fmla="*/ 270792 w 5273097"/>
              <a:gd name="connsiteY6" fmla="*/ 1075765 h 1358153"/>
              <a:gd name="connsiteX7" fmla="*/ 324580 w 5273097"/>
              <a:gd name="connsiteY7" fmla="*/ 995083 h 1358153"/>
              <a:gd name="connsiteX8" fmla="*/ 405262 w 5273097"/>
              <a:gd name="connsiteY8" fmla="*/ 968189 h 1358153"/>
              <a:gd name="connsiteX9" fmla="*/ 472497 w 5273097"/>
              <a:gd name="connsiteY9" fmla="*/ 981636 h 1358153"/>
              <a:gd name="connsiteX10" fmla="*/ 526286 w 5273097"/>
              <a:gd name="connsiteY10" fmla="*/ 995083 h 1358153"/>
              <a:gd name="connsiteX11" fmla="*/ 620415 w 5273097"/>
              <a:gd name="connsiteY11" fmla="*/ 1008530 h 1358153"/>
              <a:gd name="connsiteX12" fmla="*/ 781780 w 5273097"/>
              <a:gd name="connsiteY12" fmla="*/ 1035424 h 1358153"/>
              <a:gd name="connsiteX13" fmla="*/ 983486 w 5273097"/>
              <a:gd name="connsiteY13" fmla="*/ 1048871 h 1358153"/>
              <a:gd name="connsiteX14" fmla="*/ 1064168 w 5273097"/>
              <a:gd name="connsiteY14" fmla="*/ 1062318 h 1358153"/>
              <a:gd name="connsiteX15" fmla="*/ 1642392 w 5273097"/>
              <a:gd name="connsiteY15" fmla="*/ 1089212 h 1358153"/>
              <a:gd name="connsiteX16" fmla="*/ 1696180 w 5273097"/>
              <a:gd name="connsiteY16" fmla="*/ 1102659 h 1358153"/>
              <a:gd name="connsiteX17" fmla="*/ 1938227 w 5273097"/>
              <a:gd name="connsiteY17" fmla="*/ 1129553 h 1358153"/>
              <a:gd name="connsiteX18" fmla="*/ 2005462 w 5273097"/>
              <a:gd name="connsiteY18" fmla="*/ 1143000 h 1358153"/>
              <a:gd name="connsiteX19" fmla="*/ 2180274 w 5273097"/>
              <a:gd name="connsiteY19" fmla="*/ 1169895 h 1358153"/>
              <a:gd name="connsiteX20" fmla="*/ 2570239 w 5273097"/>
              <a:gd name="connsiteY20" fmla="*/ 1143000 h 1358153"/>
              <a:gd name="connsiteX21" fmla="*/ 2758497 w 5273097"/>
              <a:gd name="connsiteY21" fmla="*/ 1116106 h 1358153"/>
              <a:gd name="connsiteX22" fmla="*/ 3013992 w 5273097"/>
              <a:gd name="connsiteY22" fmla="*/ 1089212 h 1358153"/>
              <a:gd name="connsiteX23" fmla="*/ 3094674 w 5273097"/>
              <a:gd name="connsiteY23" fmla="*/ 1062318 h 1358153"/>
              <a:gd name="connsiteX24" fmla="*/ 3161909 w 5273097"/>
              <a:gd name="connsiteY24" fmla="*/ 1048871 h 1358153"/>
              <a:gd name="connsiteX25" fmla="*/ 3282933 w 5273097"/>
              <a:gd name="connsiteY25" fmla="*/ 1008530 h 1358153"/>
              <a:gd name="connsiteX26" fmla="*/ 3323274 w 5273097"/>
              <a:gd name="connsiteY26" fmla="*/ 995083 h 1358153"/>
              <a:gd name="connsiteX27" fmla="*/ 3444297 w 5273097"/>
              <a:gd name="connsiteY27" fmla="*/ 968189 h 1358153"/>
              <a:gd name="connsiteX28" fmla="*/ 3498086 w 5273097"/>
              <a:gd name="connsiteY28" fmla="*/ 954742 h 1358153"/>
              <a:gd name="connsiteX29" fmla="*/ 3538427 w 5273097"/>
              <a:gd name="connsiteY29" fmla="*/ 941295 h 1358153"/>
              <a:gd name="connsiteX30" fmla="*/ 3619109 w 5273097"/>
              <a:gd name="connsiteY30" fmla="*/ 927847 h 1358153"/>
              <a:gd name="connsiteX31" fmla="*/ 3767027 w 5273097"/>
              <a:gd name="connsiteY31" fmla="*/ 887506 h 1358153"/>
              <a:gd name="connsiteX32" fmla="*/ 3820815 w 5273097"/>
              <a:gd name="connsiteY32" fmla="*/ 874059 h 1358153"/>
              <a:gd name="connsiteX33" fmla="*/ 3888050 w 5273097"/>
              <a:gd name="connsiteY33" fmla="*/ 860612 h 1358153"/>
              <a:gd name="connsiteX34" fmla="*/ 3968733 w 5273097"/>
              <a:gd name="connsiteY34" fmla="*/ 833718 h 1358153"/>
              <a:gd name="connsiteX35" fmla="*/ 4009074 w 5273097"/>
              <a:gd name="connsiteY35" fmla="*/ 820271 h 1358153"/>
              <a:gd name="connsiteX36" fmla="*/ 4049415 w 5273097"/>
              <a:gd name="connsiteY36" fmla="*/ 806824 h 1358153"/>
              <a:gd name="connsiteX37" fmla="*/ 4130097 w 5273097"/>
              <a:gd name="connsiteY37" fmla="*/ 753036 h 1358153"/>
              <a:gd name="connsiteX38" fmla="*/ 4183886 w 5273097"/>
              <a:gd name="connsiteY38" fmla="*/ 699247 h 1358153"/>
              <a:gd name="connsiteX39" fmla="*/ 4318356 w 5273097"/>
              <a:gd name="connsiteY39" fmla="*/ 618565 h 1358153"/>
              <a:gd name="connsiteX40" fmla="*/ 4358697 w 5273097"/>
              <a:gd name="connsiteY40" fmla="*/ 591671 h 1358153"/>
              <a:gd name="connsiteX41" fmla="*/ 4385592 w 5273097"/>
              <a:gd name="connsiteY41" fmla="*/ 564777 h 1358153"/>
              <a:gd name="connsiteX42" fmla="*/ 4425933 w 5273097"/>
              <a:gd name="connsiteY42" fmla="*/ 551330 h 1358153"/>
              <a:gd name="connsiteX43" fmla="*/ 4506615 w 5273097"/>
              <a:gd name="connsiteY43" fmla="*/ 497542 h 1358153"/>
              <a:gd name="connsiteX44" fmla="*/ 4546956 w 5273097"/>
              <a:gd name="connsiteY44" fmla="*/ 470647 h 1358153"/>
              <a:gd name="connsiteX45" fmla="*/ 4587297 w 5273097"/>
              <a:gd name="connsiteY45" fmla="*/ 457200 h 1358153"/>
              <a:gd name="connsiteX46" fmla="*/ 4614192 w 5273097"/>
              <a:gd name="connsiteY46" fmla="*/ 430306 h 1358153"/>
              <a:gd name="connsiteX47" fmla="*/ 4654533 w 5273097"/>
              <a:gd name="connsiteY47" fmla="*/ 416859 h 1358153"/>
              <a:gd name="connsiteX48" fmla="*/ 4721768 w 5273097"/>
              <a:gd name="connsiteY48" fmla="*/ 363071 h 1358153"/>
              <a:gd name="connsiteX49" fmla="*/ 4762109 w 5273097"/>
              <a:gd name="connsiteY49" fmla="*/ 282389 h 1358153"/>
              <a:gd name="connsiteX50" fmla="*/ 4802450 w 5273097"/>
              <a:gd name="connsiteY50" fmla="*/ 255495 h 1358153"/>
              <a:gd name="connsiteX51" fmla="*/ 4829345 w 5273097"/>
              <a:gd name="connsiteY51" fmla="*/ 228600 h 1358153"/>
              <a:gd name="connsiteX52" fmla="*/ 4842792 w 5273097"/>
              <a:gd name="connsiteY52" fmla="*/ 188259 h 1358153"/>
              <a:gd name="connsiteX53" fmla="*/ 4896580 w 5273097"/>
              <a:gd name="connsiteY53" fmla="*/ 107577 h 1358153"/>
              <a:gd name="connsiteX54" fmla="*/ 5098286 w 5273097"/>
              <a:gd name="connsiteY54" fmla="*/ 67236 h 1358153"/>
              <a:gd name="connsiteX55" fmla="*/ 5259650 w 5273097"/>
              <a:gd name="connsiteY55" fmla="*/ 26895 h 1358153"/>
              <a:gd name="connsiteX56" fmla="*/ 5273097 w 5273097"/>
              <a:gd name="connsiteY56" fmla="*/ 0 h 1358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5273097" h="1358153">
                <a:moveTo>
                  <a:pt x="1850" y="1358153"/>
                </a:moveTo>
                <a:cubicBezTo>
                  <a:pt x="25203" y="1288094"/>
                  <a:pt x="0" y="1343657"/>
                  <a:pt x="42192" y="1290918"/>
                </a:cubicBezTo>
                <a:cubicBezTo>
                  <a:pt x="52288" y="1278298"/>
                  <a:pt x="56466" y="1260673"/>
                  <a:pt x="69086" y="1250577"/>
                </a:cubicBezTo>
                <a:cubicBezTo>
                  <a:pt x="80154" y="1241722"/>
                  <a:pt x="97036" y="1244014"/>
                  <a:pt x="109427" y="1237130"/>
                </a:cubicBezTo>
                <a:cubicBezTo>
                  <a:pt x="137682" y="1221433"/>
                  <a:pt x="167254" y="1206198"/>
                  <a:pt x="190109" y="1183342"/>
                </a:cubicBezTo>
                <a:cubicBezTo>
                  <a:pt x="199074" y="1174377"/>
                  <a:pt x="209396" y="1166590"/>
                  <a:pt x="217003" y="1156447"/>
                </a:cubicBezTo>
                <a:cubicBezTo>
                  <a:pt x="236397" y="1130589"/>
                  <a:pt x="270792" y="1075765"/>
                  <a:pt x="270792" y="1075765"/>
                </a:cubicBezTo>
                <a:cubicBezTo>
                  <a:pt x="284176" y="1022227"/>
                  <a:pt x="272344" y="1018299"/>
                  <a:pt x="324580" y="995083"/>
                </a:cubicBezTo>
                <a:cubicBezTo>
                  <a:pt x="350485" y="983569"/>
                  <a:pt x="405262" y="968189"/>
                  <a:pt x="405262" y="968189"/>
                </a:cubicBezTo>
                <a:cubicBezTo>
                  <a:pt x="427674" y="972671"/>
                  <a:pt x="450186" y="976678"/>
                  <a:pt x="472497" y="981636"/>
                </a:cubicBezTo>
                <a:cubicBezTo>
                  <a:pt x="490538" y="985645"/>
                  <a:pt x="508103" y="991777"/>
                  <a:pt x="526286" y="995083"/>
                </a:cubicBezTo>
                <a:cubicBezTo>
                  <a:pt x="557470" y="1000753"/>
                  <a:pt x="589039" y="1004048"/>
                  <a:pt x="620415" y="1008530"/>
                </a:cubicBezTo>
                <a:cubicBezTo>
                  <a:pt x="694020" y="1033065"/>
                  <a:pt x="661680" y="1025416"/>
                  <a:pt x="781780" y="1035424"/>
                </a:cubicBezTo>
                <a:cubicBezTo>
                  <a:pt x="848932" y="1041020"/>
                  <a:pt x="916251" y="1044389"/>
                  <a:pt x="983486" y="1048871"/>
                </a:cubicBezTo>
                <a:cubicBezTo>
                  <a:pt x="1010380" y="1053353"/>
                  <a:pt x="1036954" y="1060652"/>
                  <a:pt x="1064168" y="1062318"/>
                </a:cubicBezTo>
                <a:cubicBezTo>
                  <a:pt x="1256757" y="1074109"/>
                  <a:pt x="1642392" y="1089212"/>
                  <a:pt x="1642392" y="1089212"/>
                </a:cubicBezTo>
                <a:cubicBezTo>
                  <a:pt x="1660321" y="1093694"/>
                  <a:pt x="1677950" y="1099621"/>
                  <a:pt x="1696180" y="1102659"/>
                </a:cubicBezTo>
                <a:cubicBezTo>
                  <a:pt x="1753284" y="1112176"/>
                  <a:pt x="1886432" y="1124374"/>
                  <a:pt x="1938227" y="1129553"/>
                </a:cubicBezTo>
                <a:cubicBezTo>
                  <a:pt x="1960639" y="1134035"/>
                  <a:pt x="1982836" y="1139768"/>
                  <a:pt x="2005462" y="1143000"/>
                </a:cubicBezTo>
                <a:cubicBezTo>
                  <a:pt x="2186148" y="1168812"/>
                  <a:pt x="2068306" y="1141901"/>
                  <a:pt x="2180274" y="1169895"/>
                </a:cubicBezTo>
                <a:cubicBezTo>
                  <a:pt x="2284204" y="1163399"/>
                  <a:pt x="2461680" y="1153339"/>
                  <a:pt x="2570239" y="1143000"/>
                </a:cubicBezTo>
                <a:cubicBezTo>
                  <a:pt x="2992086" y="1102824"/>
                  <a:pt x="2425471" y="1153109"/>
                  <a:pt x="2758497" y="1116106"/>
                </a:cubicBezTo>
                <a:cubicBezTo>
                  <a:pt x="3120286" y="1075907"/>
                  <a:pt x="2767284" y="1124456"/>
                  <a:pt x="3013992" y="1089212"/>
                </a:cubicBezTo>
                <a:cubicBezTo>
                  <a:pt x="3040886" y="1080247"/>
                  <a:pt x="3066876" y="1067878"/>
                  <a:pt x="3094674" y="1062318"/>
                </a:cubicBezTo>
                <a:cubicBezTo>
                  <a:pt x="3117086" y="1057836"/>
                  <a:pt x="3139859" y="1054885"/>
                  <a:pt x="3161909" y="1048871"/>
                </a:cubicBezTo>
                <a:lnTo>
                  <a:pt x="3282933" y="1008530"/>
                </a:lnTo>
                <a:cubicBezTo>
                  <a:pt x="3296380" y="1004048"/>
                  <a:pt x="3309523" y="998521"/>
                  <a:pt x="3323274" y="995083"/>
                </a:cubicBezTo>
                <a:cubicBezTo>
                  <a:pt x="3454443" y="962291"/>
                  <a:pt x="3290664" y="1002329"/>
                  <a:pt x="3444297" y="968189"/>
                </a:cubicBezTo>
                <a:cubicBezTo>
                  <a:pt x="3462338" y="964180"/>
                  <a:pt x="3480316" y="959819"/>
                  <a:pt x="3498086" y="954742"/>
                </a:cubicBezTo>
                <a:cubicBezTo>
                  <a:pt x="3511715" y="950848"/>
                  <a:pt x="3524590" y="944370"/>
                  <a:pt x="3538427" y="941295"/>
                </a:cubicBezTo>
                <a:cubicBezTo>
                  <a:pt x="3565043" y="935380"/>
                  <a:pt x="3592449" y="933560"/>
                  <a:pt x="3619109" y="927847"/>
                </a:cubicBezTo>
                <a:cubicBezTo>
                  <a:pt x="3810881" y="886752"/>
                  <a:pt x="3664607" y="916769"/>
                  <a:pt x="3767027" y="887506"/>
                </a:cubicBezTo>
                <a:cubicBezTo>
                  <a:pt x="3784797" y="882429"/>
                  <a:pt x="3802774" y="878068"/>
                  <a:pt x="3820815" y="874059"/>
                </a:cubicBezTo>
                <a:cubicBezTo>
                  <a:pt x="3843126" y="869101"/>
                  <a:pt x="3866000" y="866626"/>
                  <a:pt x="3888050" y="860612"/>
                </a:cubicBezTo>
                <a:cubicBezTo>
                  <a:pt x="3915400" y="853153"/>
                  <a:pt x="3941839" y="842683"/>
                  <a:pt x="3968733" y="833718"/>
                </a:cubicBezTo>
                <a:lnTo>
                  <a:pt x="4009074" y="820271"/>
                </a:lnTo>
                <a:cubicBezTo>
                  <a:pt x="4022521" y="815789"/>
                  <a:pt x="4037621" y="814687"/>
                  <a:pt x="4049415" y="806824"/>
                </a:cubicBezTo>
                <a:cubicBezTo>
                  <a:pt x="4076309" y="788895"/>
                  <a:pt x="4107241" y="775892"/>
                  <a:pt x="4130097" y="753036"/>
                </a:cubicBezTo>
                <a:cubicBezTo>
                  <a:pt x="4148027" y="735106"/>
                  <a:pt x="4162788" y="713312"/>
                  <a:pt x="4183886" y="699247"/>
                </a:cubicBezTo>
                <a:cubicBezTo>
                  <a:pt x="4381257" y="567666"/>
                  <a:pt x="4173634" y="701263"/>
                  <a:pt x="4318356" y="618565"/>
                </a:cubicBezTo>
                <a:cubicBezTo>
                  <a:pt x="4332388" y="610547"/>
                  <a:pt x="4346077" y="601767"/>
                  <a:pt x="4358697" y="591671"/>
                </a:cubicBezTo>
                <a:cubicBezTo>
                  <a:pt x="4368597" y="583751"/>
                  <a:pt x="4374720" y="571300"/>
                  <a:pt x="4385592" y="564777"/>
                </a:cubicBezTo>
                <a:cubicBezTo>
                  <a:pt x="4397746" y="557484"/>
                  <a:pt x="4413542" y="558214"/>
                  <a:pt x="4425933" y="551330"/>
                </a:cubicBezTo>
                <a:cubicBezTo>
                  <a:pt x="4454188" y="535633"/>
                  <a:pt x="4479721" y="515471"/>
                  <a:pt x="4506615" y="497542"/>
                </a:cubicBezTo>
                <a:cubicBezTo>
                  <a:pt x="4520062" y="488577"/>
                  <a:pt x="4531624" y="475758"/>
                  <a:pt x="4546956" y="470647"/>
                </a:cubicBezTo>
                <a:lnTo>
                  <a:pt x="4587297" y="457200"/>
                </a:lnTo>
                <a:cubicBezTo>
                  <a:pt x="4596262" y="448235"/>
                  <a:pt x="4603320" y="436829"/>
                  <a:pt x="4614192" y="430306"/>
                </a:cubicBezTo>
                <a:cubicBezTo>
                  <a:pt x="4626346" y="423013"/>
                  <a:pt x="4643465" y="425714"/>
                  <a:pt x="4654533" y="416859"/>
                </a:cubicBezTo>
                <a:cubicBezTo>
                  <a:pt x="4741424" y="347346"/>
                  <a:pt x="4620370" y="396870"/>
                  <a:pt x="4721768" y="363071"/>
                </a:cubicBezTo>
                <a:cubicBezTo>
                  <a:pt x="4732705" y="330261"/>
                  <a:pt x="4736042" y="308456"/>
                  <a:pt x="4762109" y="282389"/>
                </a:cubicBezTo>
                <a:cubicBezTo>
                  <a:pt x="4773537" y="270961"/>
                  <a:pt x="4789830" y="265591"/>
                  <a:pt x="4802450" y="255495"/>
                </a:cubicBezTo>
                <a:cubicBezTo>
                  <a:pt x="4812350" y="247575"/>
                  <a:pt x="4820380" y="237565"/>
                  <a:pt x="4829345" y="228600"/>
                </a:cubicBezTo>
                <a:cubicBezTo>
                  <a:pt x="4833827" y="215153"/>
                  <a:pt x="4835908" y="200650"/>
                  <a:pt x="4842792" y="188259"/>
                </a:cubicBezTo>
                <a:cubicBezTo>
                  <a:pt x="4858489" y="160004"/>
                  <a:pt x="4865916" y="117798"/>
                  <a:pt x="4896580" y="107577"/>
                </a:cubicBezTo>
                <a:cubicBezTo>
                  <a:pt x="5027347" y="63988"/>
                  <a:pt x="4932509" y="89340"/>
                  <a:pt x="5098286" y="67236"/>
                </a:cubicBezTo>
                <a:cubicBezTo>
                  <a:pt x="5113496" y="65208"/>
                  <a:pt x="5250252" y="45692"/>
                  <a:pt x="5259650" y="26895"/>
                </a:cubicBezTo>
                <a:lnTo>
                  <a:pt x="5273097" y="0"/>
                </a:lnTo>
              </a:path>
            </a:pathLst>
          </a:custGeom>
          <a:ln w="76200">
            <a:solidFill>
              <a:srgbClr val="00B0F0"/>
            </a:solidFill>
            <a:prstDash val="sysDot"/>
            <a:headEnd type="triangle" w="med" len="med"/>
            <a:tailEnd type="triangle" w="med" len="med"/>
          </a:ln>
        </p:spPr>
        <p:style>
          <a:lnRef idx="3">
            <a:schemeClr val="accent6"/>
          </a:lnRef>
          <a:fillRef idx="0">
            <a:schemeClr val="accent6"/>
          </a:fillRef>
          <a:effectRef idx="2">
            <a:schemeClr val="accent6"/>
          </a:effectRef>
          <a:fontRef idx="minor">
            <a:schemeClr val="tx1"/>
          </a:fontRef>
        </p:style>
        <p:txBody>
          <a:bodyPr rtlCol="0" anchor="ctr"/>
          <a:lstStyle/>
          <a:p>
            <a:pPr algn="ctr"/>
            <a:endParaRPr lang="en-US"/>
          </a:p>
        </p:txBody>
      </p:sp>
      <p:sp>
        <p:nvSpPr>
          <p:cNvPr id="48" name="Freeform 47"/>
          <p:cNvSpPr/>
          <p:nvPr/>
        </p:nvSpPr>
        <p:spPr>
          <a:xfrm>
            <a:off x="1976718" y="3724835"/>
            <a:ext cx="4719917" cy="1089212"/>
          </a:xfrm>
          <a:custGeom>
            <a:avLst/>
            <a:gdLst>
              <a:gd name="connsiteX0" fmla="*/ 0 w 4719917"/>
              <a:gd name="connsiteY0" fmla="*/ 336177 h 1089212"/>
              <a:gd name="connsiteX1" fmla="*/ 94129 w 4719917"/>
              <a:gd name="connsiteY1" fmla="*/ 228600 h 1089212"/>
              <a:gd name="connsiteX2" fmla="*/ 121023 w 4719917"/>
              <a:gd name="connsiteY2" fmla="*/ 188259 h 1089212"/>
              <a:gd name="connsiteX3" fmla="*/ 201706 w 4719917"/>
              <a:gd name="connsiteY3" fmla="*/ 147918 h 1089212"/>
              <a:gd name="connsiteX4" fmla="*/ 282388 w 4719917"/>
              <a:gd name="connsiteY4" fmla="*/ 94130 h 1089212"/>
              <a:gd name="connsiteX5" fmla="*/ 309282 w 4719917"/>
              <a:gd name="connsiteY5" fmla="*/ 53789 h 1089212"/>
              <a:gd name="connsiteX6" fmla="*/ 389964 w 4719917"/>
              <a:gd name="connsiteY6" fmla="*/ 13447 h 1089212"/>
              <a:gd name="connsiteX7" fmla="*/ 753035 w 4719917"/>
              <a:gd name="connsiteY7" fmla="*/ 40341 h 1089212"/>
              <a:gd name="connsiteX8" fmla="*/ 806823 w 4719917"/>
              <a:gd name="connsiteY8" fmla="*/ 53789 h 1089212"/>
              <a:gd name="connsiteX9" fmla="*/ 927847 w 4719917"/>
              <a:gd name="connsiteY9" fmla="*/ 40341 h 1089212"/>
              <a:gd name="connsiteX10" fmla="*/ 995082 w 4719917"/>
              <a:gd name="connsiteY10" fmla="*/ 26894 h 1089212"/>
              <a:gd name="connsiteX11" fmla="*/ 1116106 w 4719917"/>
              <a:gd name="connsiteY11" fmla="*/ 13447 h 1089212"/>
              <a:gd name="connsiteX12" fmla="*/ 1210235 w 4719917"/>
              <a:gd name="connsiteY12" fmla="*/ 0 h 1089212"/>
              <a:gd name="connsiteX13" fmla="*/ 1573306 w 4719917"/>
              <a:gd name="connsiteY13" fmla="*/ 26894 h 1089212"/>
              <a:gd name="connsiteX14" fmla="*/ 1761564 w 4719917"/>
              <a:gd name="connsiteY14" fmla="*/ 53789 h 1089212"/>
              <a:gd name="connsiteX15" fmla="*/ 1936376 w 4719917"/>
              <a:gd name="connsiteY15" fmla="*/ 40341 h 1089212"/>
              <a:gd name="connsiteX16" fmla="*/ 2111188 w 4719917"/>
              <a:gd name="connsiteY16" fmla="*/ 53789 h 1089212"/>
              <a:gd name="connsiteX17" fmla="*/ 2407023 w 4719917"/>
              <a:gd name="connsiteY17" fmla="*/ 80683 h 1089212"/>
              <a:gd name="connsiteX18" fmla="*/ 2541494 w 4719917"/>
              <a:gd name="connsiteY18" fmla="*/ 94130 h 1089212"/>
              <a:gd name="connsiteX19" fmla="*/ 2662517 w 4719917"/>
              <a:gd name="connsiteY19" fmla="*/ 121024 h 1089212"/>
              <a:gd name="connsiteX20" fmla="*/ 2823882 w 4719917"/>
              <a:gd name="connsiteY20" fmla="*/ 147918 h 1089212"/>
              <a:gd name="connsiteX21" fmla="*/ 2998694 w 4719917"/>
              <a:gd name="connsiteY21" fmla="*/ 188259 h 1089212"/>
              <a:gd name="connsiteX22" fmla="*/ 3119717 w 4719917"/>
              <a:gd name="connsiteY22" fmla="*/ 228600 h 1089212"/>
              <a:gd name="connsiteX23" fmla="*/ 3160058 w 4719917"/>
              <a:gd name="connsiteY23" fmla="*/ 242047 h 1089212"/>
              <a:gd name="connsiteX24" fmla="*/ 3294529 w 4719917"/>
              <a:gd name="connsiteY24" fmla="*/ 349624 h 1089212"/>
              <a:gd name="connsiteX25" fmla="*/ 3334870 w 4719917"/>
              <a:gd name="connsiteY25" fmla="*/ 376518 h 1089212"/>
              <a:gd name="connsiteX26" fmla="*/ 3402106 w 4719917"/>
              <a:gd name="connsiteY26" fmla="*/ 443753 h 1089212"/>
              <a:gd name="connsiteX27" fmla="*/ 3482788 w 4719917"/>
              <a:gd name="connsiteY27" fmla="*/ 497541 h 1089212"/>
              <a:gd name="connsiteX28" fmla="*/ 3550023 w 4719917"/>
              <a:gd name="connsiteY28" fmla="*/ 564777 h 1089212"/>
              <a:gd name="connsiteX29" fmla="*/ 3576917 w 4719917"/>
              <a:gd name="connsiteY29" fmla="*/ 605118 h 1089212"/>
              <a:gd name="connsiteX30" fmla="*/ 3684494 w 4719917"/>
              <a:gd name="connsiteY30" fmla="*/ 699247 h 1089212"/>
              <a:gd name="connsiteX31" fmla="*/ 3778623 w 4719917"/>
              <a:gd name="connsiteY31" fmla="*/ 793377 h 1089212"/>
              <a:gd name="connsiteX32" fmla="*/ 3792070 w 4719917"/>
              <a:gd name="connsiteY32" fmla="*/ 833718 h 1089212"/>
              <a:gd name="connsiteX33" fmla="*/ 3872753 w 4719917"/>
              <a:gd name="connsiteY33" fmla="*/ 874059 h 1089212"/>
              <a:gd name="connsiteX34" fmla="*/ 3939988 w 4719917"/>
              <a:gd name="connsiteY34" fmla="*/ 887506 h 1089212"/>
              <a:gd name="connsiteX35" fmla="*/ 3980329 w 4719917"/>
              <a:gd name="connsiteY35" fmla="*/ 900953 h 1089212"/>
              <a:gd name="connsiteX36" fmla="*/ 4047564 w 4719917"/>
              <a:gd name="connsiteY36" fmla="*/ 914400 h 1089212"/>
              <a:gd name="connsiteX37" fmla="*/ 4128247 w 4719917"/>
              <a:gd name="connsiteY37" fmla="*/ 941294 h 1089212"/>
              <a:gd name="connsiteX38" fmla="*/ 4262717 w 4719917"/>
              <a:gd name="connsiteY38" fmla="*/ 968189 h 1089212"/>
              <a:gd name="connsiteX39" fmla="*/ 4356847 w 4719917"/>
              <a:gd name="connsiteY39" fmla="*/ 995083 h 1089212"/>
              <a:gd name="connsiteX40" fmla="*/ 4437529 w 4719917"/>
              <a:gd name="connsiteY40" fmla="*/ 1008530 h 1089212"/>
              <a:gd name="connsiteX41" fmla="*/ 4477870 w 4719917"/>
              <a:gd name="connsiteY41" fmla="*/ 1021977 h 1089212"/>
              <a:gd name="connsiteX42" fmla="*/ 4612341 w 4719917"/>
              <a:gd name="connsiteY42" fmla="*/ 1048871 h 1089212"/>
              <a:gd name="connsiteX43" fmla="*/ 4719917 w 4719917"/>
              <a:gd name="connsiteY43" fmla="*/ 1089212 h 1089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4719917" h="1089212">
                <a:moveTo>
                  <a:pt x="0" y="336177"/>
                </a:moveTo>
                <a:cubicBezTo>
                  <a:pt x="67235" y="291353"/>
                  <a:pt x="31376" y="322730"/>
                  <a:pt x="94129" y="228600"/>
                </a:cubicBezTo>
                <a:cubicBezTo>
                  <a:pt x="103094" y="215153"/>
                  <a:pt x="107576" y="197224"/>
                  <a:pt x="121023" y="188259"/>
                </a:cubicBezTo>
                <a:cubicBezTo>
                  <a:pt x="173158" y="153502"/>
                  <a:pt x="146032" y="166476"/>
                  <a:pt x="201706" y="147918"/>
                </a:cubicBezTo>
                <a:cubicBezTo>
                  <a:pt x="228600" y="129989"/>
                  <a:pt x="264459" y="121024"/>
                  <a:pt x="282388" y="94130"/>
                </a:cubicBezTo>
                <a:cubicBezTo>
                  <a:pt x="291353" y="80683"/>
                  <a:pt x="297854" y="65217"/>
                  <a:pt x="309282" y="53789"/>
                </a:cubicBezTo>
                <a:cubicBezTo>
                  <a:pt x="335351" y="27720"/>
                  <a:pt x="357152" y="24384"/>
                  <a:pt x="389964" y="13447"/>
                </a:cubicBezTo>
                <a:cubicBezTo>
                  <a:pt x="498252" y="19463"/>
                  <a:pt x="639243" y="22834"/>
                  <a:pt x="753035" y="40341"/>
                </a:cubicBezTo>
                <a:cubicBezTo>
                  <a:pt x="771301" y="43151"/>
                  <a:pt x="788894" y="49306"/>
                  <a:pt x="806823" y="53789"/>
                </a:cubicBezTo>
                <a:cubicBezTo>
                  <a:pt x="847164" y="49306"/>
                  <a:pt x="887665" y="46081"/>
                  <a:pt x="927847" y="40341"/>
                </a:cubicBezTo>
                <a:cubicBezTo>
                  <a:pt x="950473" y="37109"/>
                  <a:pt x="972456" y="30126"/>
                  <a:pt x="995082" y="26894"/>
                </a:cubicBezTo>
                <a:cubicBezTo>
                  <a:pt x="1035264" y="21154"/>
                  <a:pt x="1075830" y="18481"/>
                  <a:pt x="1116106" y="13447"/>
                </a:cubicBezTo>
                <a:cubicBezTo>
                  <a:pt x="1147556" y="9516"/>
                  <a:pt x="1178859" y="4482"/>
                  <a:pt x="1210235" y="0"/>
                </a:cubicBezTo>
                <a:cubicBezTo>
                  <a:pt x="1331259" y="8965"/>
                  <a:pt x="1453171" y="9731"/>
                  <a:pt x="1573306" y="26894"/>
                </a:cubicBezTo>
                <a:lnTo>
                  <a:pt x="1761564" y="53789"/>
                </a:lnTo>
                <a:cubicBezTo>
                  <a:pt x="1819835" y="49306"/>
                  <a:pt x="1877933" y="40341"/>
                  <a:pt x="1936376" y="40341"/>
                </a:cubicBezTo>
                <a:cubicBezTo>
                  <a:pt x="1994819" y="40341"/>
                  <a:pt x="2052959" y="48798"/>
                  <a:pt x="2111188" y="53789"/>
                </a:cubicBezTo>
                <a:lnTo>
                  <a:pt x="2407023" y="80683"/>
                </a:lnTo>
                <a:cubicBezTo>
                  <a:pt x="2451874" y="84888"/>
                  <a:pt x="2497060" y="86724"/>
                  <a:pt x="2541494" y="94130"/>
                </a:cubicBezTo>
                <a:cubicBezTo>
                  <a:pt x="2763516" y="131134"/>
                  <a:pt x="2530100" y="87920"/>
                  <a:pt x="2662517" y="121024"/>
                </a:cubicBezTo>
                <a:cubicBezTo>
                  <a:pt x="2714950" y="134132"/>
                  <a:pt x="2770753" y="140328"/>
                  <a:pt x="2823882" y="147918"/>
                </a:cubicBezTo>
                <a:cubicBezTo>
                  <a:pt x="2934633" y="184835"/>
                  <a:pt x="2876500" y="170803"/>
                  <a:pt x="2998694" y="188259"/>
                </a:cubicBezTo>
                <a:lnTo>
                  <a:pt x="3119717" y="228600"/>
                </a:lnTo>
                <a:lnTo>
                  <a:pt x="3160058" y="242047"/>
                </a:lnTo>
                <a:cubicBezTo>
                  <a:pt x="3236703" y="318692"/>
                  <a:pt x="3192749" y="281771"/>
                  <a:pt x="3294529" y="349624"/>
                </a:cubicBezTo>
                <a:lnTo>
                  <a:pt x="3334870" y="376518"/>
                </a:lnTo>
                <a:cubicBezTo>
                  <a:pt x="3384176" y="450477"/>
                  <a:pt x="3334869" y="387723"/>
                  <a:pt x="3402106" y="443753"/>
                </a:cubicBezTo>
                <a:cubicBezTo>
                  <a:pt x="3469259" y="499713"/>
                  <a:pt x="3411892" y="473909"/>
                  <a:pt x="3482788" y="497541"/>
                </a:cubicBezTo>
                <a:cubicBezTo>
                  <a:pt x="3505200" y="519953"/>
                  <a:pt x="3532442" y="538405"/>
                  <a:pt x="3550023" y="564777"/>
                </a:cubicBezTo>
                <a:cubicBezTo>
                  <a:pt x="3558988" y="578224"/>
                  <a:pt x="3565489" y="593690"/>
                  <a:pt x="3576917" y="605118"/>
                </a:cubicBezTo>
                <a:cubicBezTo>
                  <a:pt x="3647992" y="676193"/>
                  <a:pt x="3597276" y="568418"/>
                  <a:pt x="3684494" y="699247"/>
                </a:cubicBezTo>
                <a:cubicBezTo>
                  <a:pt x="3746144" y="791724"/>
                  <a:pt x="3707618" y="769709"/>
                  <a:pt x="3778623" y="793377"/>
                </a:cubicBezTo>
                <a:cubicBezTo>
                  <a:pt x="3783105" y="806824"/>
                  <a:pt x="3783215" y="822650"/>
                  <a:pt x="3792070" y="833718"/>
                </a:cubicBezTo>
                <a:cubicBezTo>
                  <a:pt x="3808504" y="854260"/>
                  <a:pt x="3848392" y="867969"/>
                  <a:pt x="3872753" y="874059"/>
                </a:cubicBezTo>
                <a:cubicBezTo>
                  <a:pt x="3894926" y="879602"/>
                  <a:pt x="3917815" y="881963"/>
                  <a:pt x="3939988" y="887506"/>
                </a:cubicBezTo>
                <a:cubicBezTo>
                  <a:pt x="3953739" y="890944"/>
                  <a:pt x="3966578" y="897515"/>
                  <a:pt x="3980329" y="900953"/>
                </a:cubicBezTo>
                <a:cubicBezTo>
                  <a:pt x="4002502" y="906496"/>
                  <a:pt x="4025514" y="908386"/>
                  <a:pt x="4047564" y="914400"/>
                </a:cubicBezTo>
                <a:cubicBezTo>
                  <a:pt x="4074914" y="921859"/>
                  <a:pt x="4100284" y="936633"/>
                  <a:pt x="4128247" y="941294"/>
                </a:cubicBezTo>
                <a:cubicBezTo>
                  <a:pt x="4191657" y="951862"/>
                  <a:pt x="4206542" y="952138"/>
                  <a:pt x="4262717" y="968189"/>
                </a:cubicBezTo>
                <a:cubicBezTo>
                  <a:pt x="4322521" y="985277"/>
                  <a:pt x="4286790" y="981072"/>
                  <a:pt x="4356847" y="995083"/>
                </a:cubicBezTo>
                <a:cubicBezTo>
                  <a:pt x="4383583" y="1000430"/>
                  <a:pt x="4410913" y="1002615"/>
                  <a:pt x="4437529" y="1008530"/>
                </a:cubicBezTo>
                <a:cubicBezTo>
                  <a:pt x="4451366" y="1011605"/>
                  <a:pt x="4464059" y="1018790"/>
                  <a:pt x="4477870" y="1021977"/>
                </a:cubicBezTo>
                <a:cubicBezTo>
                  <a:pt x="4522411" y="1032256"/>
                  <a:pt x="4568975" y="1034416"/>
                  <a:pt x="4612341" y="1048871"/>
                </a:cubicBezTo>
                <a:cubicBezTo>
                  <a:pt x="4702531" y="1078934"/>
                  <a:pt x="4667667" y="1063087"/>
                  <a:pt x="4719917" y="1089212"/>
                </a:cubicBezTo>
              </a:path>
            </a:pathLst>
          </a:custGeom>
          <a:noFill/>
          <a:ln w="76200">
            <a:solidFill>
              <a:srgbClr val="FF0000"/>
            </a:solidFill>
            <a:prstDash val="sysDot"/>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28" name="Picture 6"/>
          <p:cNvPicPr>
            <a:picLocks noChangeAspect="1" noChangeArrowheads="1"/>
          </p:cNvPicPr>
          <p:nvPr/>
        </p:nvPicPr>
        <p:blipFill>
          <a:blip r:embed="rId7" cstate="print"/>
          <a:srcRect/>
          <a:stretch>
            <a:fillRect/>
          </a:stretch>
        </p:blipFill>
        <p:spPr bwMode="auto">
          <a:xfrm>
            <a:off x="1524000" y="3657600"/>
            <a:ext cx="376084" cy="685800"/>
          </a:xfrm>
          <a:prstGeom prst="rect">
            <a:avLst/>
          </a:prstGeom>
          <a:noFill/>
          <a:ln w="9525">
            <a:noFill/>
            <a:miter lim="800000"/>
            <a:headEnd/>
            <a:tailEnd/>
          </a:ln>
        </p:spPr>
      </p:pic>
      <p:pic>
        <p:nvPicPr>
          <p:cNvPr id="29" name="Picture 6"/>
          <p:cNvPicPr>
            <a:picLocks noChangeAspect="1" noChangeArrowheads="1"/>
          </p:cNvPicPr>
          <p:nvPr/>
        </p:nvPicPr>
        <p:blipFill>
          <a:blip r:embed="rId7" cstate="print"/>
          <a:srcRect/>
          <a:stretch>
            <a:fillRect/>
          </a:stretch>
        </p:blipFill>
        <p:spPr bwMode="auto">
          <a:xfrm>
            <a:off x="7391400" y="2667000"/>
            <a:ext cx="334297" cy="609600"/>
          </a:xfrm>
          <a:prstGeom prst="rect">
            <a:avLst/>
          </a:prstGeom>
          <a:noFill/>
          <a:ln w="9525">
            <a:noFill/>
            <a:miter lim="800000"/>
            <a:headEnd/>
            <a:tailEnd/>
          </a:ln>
        </p:spPr>
      </p:pic>
      <p:sp>
        <p:nvSpPr>
          <p:cNvPr id="30" name="TextBox 29"/>
          <p:cNvSpPr txBox="1"/>
          <p:nvPr/>
        </p:nvSpPr>
        <p:spPr>
          <a:xfrm>
            <a:off x="533400" y="5486400"/>
            <a:ext cx="4572000" cy="710707"/>
          </a:xfrm>
          <a:prstGeom prst="rect">
            <a:avLst/>
          </a:prstGeom>
          <a:solidFill>
            <a:srgbClr val="FFFF00"/>
          </a:solidFill>
        </p:spPr>
        <p:txBody>
          <a:bodyPr wrap="square" rtlCol="0">
            <a:spAutoFit/>
          </a:bodyPr>
          <a:lstStyle/>
          <a:p>
            <a:pPr>
              <a:lnSpc>
                <a:spcPts val="1600"/>
              </a:lnSpc>
            </a:pPr>
            <a:r>
              <a:rPr lang="en-US" sz="1600" b="1" dirty="0" smtClean="0">
                <a:solidFill>
                  <a:srgbClr val="0070C0"/>
                </a:solidFill>
              </a:rPr>
              <a:t>Remote association </a:t>
            </a:r>
            <a:r>
              <a:rPr lang="en-US" sz="1600" b="1" dirty="0" smtClean="0">
                <a:solidFill>
                  <a:srgbClr val="FF0000"/>
                </a:solidFill>
              </a:rPr>
              <a:t>is needed for remote devices to be members of this personal space. </a:t>
            </a:r>
            <a:r>
              <a:rPr lang="en-US" sz="1600" b="1" dirty="0" smtClean="0">
                <a:solidFill>
                  <a:srgbClr val="FF0000"/>
                </a:solidFill>
                <a:sym typeface="Wingdings" pitchFamily="2" charset="2"/>
              </a:rPr>
              <a:t> remote association: association to a remote personal space</a:t>
            </a:r>
            <a:endParaRPr lang="en-US" sz="1600" b="1" dirty="0">
              <a:solidFill>
                <a:srgbClr val="FF0000"/>
              </a:solidFill>
            </a:endParaRPr>
          </a:p>
        </p:txBody>
      </p:sp>
      <p:sp>
        <p:nvSpPr>
          <p:cNvPr id="31" name="TextBox 30"/>
          <p:cNvSpPr txBox="1"/>
          <p:nvPr/>
        </p:nvSpPr>
        <p:spPr>
          <a:xfrm>
            <a:off x="4876800" y="2057400"/>
            <a:ext cx="2133600" cy="502702"/>
          </a:xfrm>
          <a:prstGeom prst="rect">
            <a:avLst/>
          </a:prstGeom>
          <a:solidFill>
            <a:schemeClr val="accent2">
              <a:lumMod val="20000"/>
              <a:lumOff val="80000"/>
            </a:schemeClr>
          </a:solidFill>
        </p:spPr>
        <p:txBody>
          <a:bodyPr wrap="square" rtlCol="0">
            <a:spAutoFit/>
          </a:bodyPr>
          <a:lstStyle/>
          <a:p>
            <a:pPr>
              <a:lnSpc>
                <a:spcPts val="1600"/>
              </a:lnSpc>
            </a:pPr>
            <a:r>
              <a:rPr lang="en-US" sz="1600" b="1" dirty="0" smtClean="0">
                <a:solidFill>
                  <a:srgbClr val="0070C0"/>
                </a:solidFill>
              </a:rPr>
              <a:t>1. A device in a remote personal space</a:t>
            </a:r>
            <a:endParaRPr lang="en-US" sz="1600" b="1" dirty="0">
              <a:solidFill>
                <a:srgbClr val="0070C0"/>
              </a:solidFill>
            </a:endParaRPr>
          </a:p>
        </p:txBody>
      </p:sp>
      <p:sp>
        <p:nvSpPr>
          <p:cNvPr id="32" name="TextBox 31"/>
          <p:cNvSpPr txBox="1"/>
          <p:nvPr/>
        </p:nvSpPr>
        <p:spPr>
          <a:xfrm>
            <a:off x="7010400" y="4800600"/>
            <a:ext cx="2133600" cy="502702"/>
          </a:xfrm>
          <a:prstGeom prst="rect">
            <a:avLst/>
          </a:prstGeom>
          <a:solidFill>
            <a:schemeClr val="accent2">
              <a:lumMod val="20000"/>
              <a:lumOff val="80000"/>
            </a:schemeClr>
          </a:solidFill>
        </p:spPr>
        <p:txBody>
          <a:bodyPr wrap="square" rtlCol="0">
            <a:spAutoFit/>
          </a:bodyPr>
          <a:lstStyle/>
          <a:p>
            <a:pPr>
              <a:lnSpc>
                <a:spcPts val="1600"/>
              </a:lnSpc>
            </a:pPr>
            <a:r>
              <a:rPr lang="en-US" sz="1600" b="1" dirty="0" smtClean="0">
                <a:solidFill>
                  <a:srgbClr val="0070C0"/>
                </a:solidFill>
              </a:rPr>
              <a:t>2. A device in a remote non PSC space</a:t>
            </a:r>
            <a:endParaRPr lang="en-US" sz="1600" b="1" dirty="0">
              <a:solidFill>
                <a:srgbClr val="0070C0"/>
              </a:solidFill>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a:bodyPr>
          <a:lstStyle/>
          <a:p>
            <a:pPr>
              <a:lnSpc>
                <a:spcPts val="3000"/>
              </a:lnSpc>
            </a:pPr>
            <a:r>
              <a:rPr lang="en-US" sz="3200" b="1" i="1" dirty="0" smtClean="0">
                <a:solidFill>
                  <a:srgbClr val="FF0000"/>
                </a:solidFill>
                <a:cs typeface="Times New Roman" pitchFamily="18" charset="0"/>
              </a:rPr>
              <a:t>REQUIRED FEATURES FOR SUGGESTED USE CASES (1)</a:t>
            </a:r>
            <a:endParaRPr lang="en-US" sz="3200" b="1" i="1" dirty="0">
              <a:solidFill>
                <a:srgbClr val="FF0000"/>
              </a:solidFill>
              <a:cs typeface="Times New Roman" pitchFamily="18" charset="0"/>
            </a:endParaRPr>
          </a:p>
        </p:txBody>
      </p:sp>
      <p:sp>
        <p:nvSpPr>
          <p:cNvPr id="3" name="Content Placeholder 2"/>
          <p:cNvSpPr>
            <a:spLocks noGrp="1"/>
          </p:cNvSpPr>
          <p:nvPr>
            <p:ph idx="1"/>
          </p:nvPr>
        </p:nvSpPr>
        <p:spPr>
          <a:xfrm>
            <a:off x="457200" y="1600200"/>
            <a:ext cx="8229600" cy="4724400"/>
          </a:xfrm>
        </p:spPr>
        <p:txBody>
          <a:bodyPr>
            <a:normAutofit lnSpcReduction="10000"/>
          </a:bodyPr>
          <a:lstStyle/>
          <a:p>
            <a:pPr marL="342900" lvl="1" indent="-342900">
              <a:lnSpc>
                <a:spcPct val="110000"/>
              </a:lnSpc>
              <a:buFont typeface="Arial" pitchFamily="34" charset="0"/>
              <a:buChar char="•"/>
            </a:pPr>
            <a:r>
              <a:rPr lang="en-US" altLang="ko-KR" sz="1800" dirty="0" smtClean="0">
                <a:latin typeface="Times New Roman" pitchFamily="18" charset="0"/>
                <a:ea typeface="굴림" charset="-127"/>
                <a:cs typeface="Times New Roman" pitchFamily="18" charset="0"/>
              </a:rPr>
              <a:t>Integrated service platform of </a:t>
            </a:r>
            <a:r>
              <a:rPr lang="en-US" altLang="ko-KR" sz="1800" b="1" dirty="0" smtClean="0">
                <a:solidFill>
                  <a:srgbClr val="FF0000"/>
                </a:solidFill>
                <a:latin typeface="Times New Roman" pitchFamily="18" charset="0"/>
                <a:ea typeface="굴림" charset="-127"/>
                <a:cs typeface="Times New Roman" pitchFamily="18" charset="0"/>
              </a:rPr>
              <a:t>open architecture with one PHY and MAC solution </a:t>
            </a:r>
            <a:r>
              <a:rPr lang="en-US" altLang="ko-KR" sz="1800" dirty="0" smtClean="0">
                <a:latin typeface="Times New Roman" pitchFamily="18" charset="0"/>
                <a:ea typeface="굴림" charset="-127"/>
                <a:cs typeface="Times New Roman" pitchFamily="18" charset="0"/>
              </a:rPr>
              <a:t>for the customized and intelligent living environment services [1]</a:t>
            </a:r>
          </a:p>
          <a:p>
            <a:pPr marL="742950" lvl="2" indent="-342900">
              <a:lnSpc>
                <a:spcPct val="110000"/>
              </a:lnSpc>
              <a:buFont typeface="Wingdings" pitchFamily="2" charset="2"/>
              <a:buChar char="§"/>
            </a:pPr>
            <a:r>
              <a:rPr lang="en-US" sz="1600" dirty="0" smtClean="0">
                <a:latin typeface="Times New Roman" pitchFamily="18" charset="0"/>
                <a:ea typeface="굴림" charset="-127"/>
                <a:cs typeface="Times New Roman" pitchFamily="18" charset="0"/>
              </a:rPr>
              <a:t>Easily adaptive to each environment/situation</a:t>
            </a:r>
            <a:endParaRPr lang="en-US" sz="1600" dirty="0" smtClean="0">
              <a:latin typeface="Times New Roman" pitchFamily="18" charset="0"/>
              <a:cs typeface="Times New Roman" pitchFamily="18" charset="0"/>
            </a:endParaRPr>
          </a:p>
          <a:p>
            <a:pPr>
              <a:lnSpc>
                <a:spcPct val="110000"/>
              </a:lnSpc>
            </a:pPr>
            <a:r>
              <a:rPr lang="en-US" sz="1800" dirty="0" smtClean="0">
                <a:latin typeface="Times New Roman" pitchFamily="18" charset="0"/>
                <a:cs typeface="Times New Roman" pitchFamily="18" charset="0"/>
              </a:rPr>
              <a:t>Intelligent and flexible configuration adaptive to each</a:t>
            </a:r>
            <a:r>
              <a:rPr lang="en-US" sz="1800" dirty="0" smtClean="0">
                <a:latin typeface="Times New Roman" pitchFamily="18" charset="0"/>
                <a:ea typeface="굴림" charset="-127"/>
                <a:cs typeface="Times New Roman" pitchFamily="18" charset="0"/>
              </a:rPr>
              <a:t> environment/situation</a:t>
            </a:r>
          </a:p>
          <a:p>
            <a:pPr>
              <a:lnSpc>
                <a:spcPct val="110000"/>
              </a:lnSpc>
            </a:pPr>
            <a:r>
              <a:rPr lang="en-US" sz="1800" dirty="0" smtClean="0">
                <a:latin typeface="Times New Roman" pitchFamily="18" charset="0"/>
                <a:ea typeface="굴림" charset="-127"/>
                <a:cs typeface="Times New Roman" pitchFamily="18" charset="0"/>
              </a:rPr>
              <a:t>Low power consumption for mobile/portable devices [2]</a:t>
            </a:r>
          </a:p>
          <a:p>
            <a:pPr>
              <a:lnSpc>
                <a:spcPct val="110000"/>
              </a:lnSpc>
            </a:pPr>
            <a:r>
              <a:rPr lang="en-US" sz="1800" dirty="0" smtClean="0">
                <a:latin typeface="Times New Roman" pitchFamily="18" charset="0"/>
                <a:ea typeface="굴림" charset="-127"/>
                <a:cs typeface="Times New Roman" pitchFamily="18" charset="0"/>
              </a:rPr>
              <a:t>Dynamically scalable speed: 10K, 100K, 500K, 1M, 2M, 4M, 8M, 16M, 32M, and 54M</a:t>
            </a:r>
          </a:p>
          <a:p>
            <a:pPr>
              <a:lnSpc>
                <a:spcPct val="110000"/>
              </a:lnSpc>
            </a:pPr>
            <a:r>
              <a:rPr lang="en-US" sz="1800" dirty="0" smtClean="0">
                <a:latin typeface="Times New Roman" pitchFamily="18" charset="0"/>
                <a:ea typeface="굴림" charset="-127"/>
                <a:cs typeface="Times New Roman" pitchFamily="18" charset="0"/>
              </a:rPr>
              <a:t>Multiple topologies supported: 1-1, 1-</a:t>
            </a:r>
            <a:r>
              <a:rPr lang="en-US" sz="1800" i="1" dirty="0" smtClean="0">
                <a:latin typeface="Times New Roman" pitchFamily="18" charset="0"/>
                <a:ea typeface="굴림" charset="-127"/>
                <a:cs typeface="Times New Roman" pitchFamily="18" charset="0"/>
              </a:rPr>
              <a:t>n</a:t>
            </a:r>
            <a:r>
              <a:rPr lang="en-US" sz="1800" dirty="0" smtClean="0">
                <a:latin typeface="Times New Roman" pitchFamily="18" charset="0"/>
                <a:ea typeface="굴림" charset="-127"/>
                <a:cs typeface="Times New Roman" pitchFamily="18" charset="0"/>
              </a:rPr>
              <a:t>, </a:t>
            </a:r>
            <a:r>
              <a:rPr lang="en-US" sz="1800" i="1" dirty="0" smtClean="0">
                <a:latin typeface="Times New Roman" pitchFamily="18" charset="0"/>
                <a:ea typeface="굴림" charset="-127"/>
                <a:cs typeface="Times New Roman" pitchFamily="18" charset="0"/>
              </a:rPr>
              <a:t>n</a:t>
            </a:r>
            <a:r>
              <a:rPr lang="en-US" sz="1800" dirty="0" smtClean="0">
                <a:latin typeface="Times New Roman" pitchFamily="18" charset="0"/>
                <a:ea typeface="굴림" charset="-127"/>
                <a:cs typeface="Times New Roman" pitchFamily="18" charset="0"/>
              </a:rPr>
              <a:t>-</a:t>
            </a:r>
            <a:r>
              <a:rPr lang="en-US" sz="1800" i="1" dirty="0" smtClean="0">
                <a:latin typeface="Times New Roman" pitchFamily="18" charset="0"/>
                <a:ea typeface="굴림" charset="-127"/>
                <a:cs typeface="Times New Roman" pitchFamily="18" charset="0"/>
              </a:rPr>
              <a:t>m</a:t>
            </a:r>
            <a:r>
              <a:rPr lang="en-US" sz="1800" dirty="0" smtClean="0">
                <a:latin typeface="Times New Roman" pitchFamily="18" charset="0"/>
                <a:ea typeface="굴림" charset="-127"/>
                <a:cs typeface="Times New Roman" pitchFamily="18" charset="0"/>
              </a:rPr>
              <a:t>, star, </a:t>
            </a:r>
            <a:r>
              <a:rPr lang="en-US" sz="1800" b="1" dirty="0" smtClean="0">
                <a:solidFill>
                  <a:srgbClr val="00B050"/>
                </a:solidFill>
                <a:latin typeface="Times New Roman" pitchFamily="18" charset="0"/>
                <a:ea typeface="굴림" charset="-127"/>
                <a:cs typeface="Times New Roman" pitchFamily="18" charset="0"/>
              </a:rPr>
              <a:t>two-way broadcasting</a:t>
            </a:r>
            <a:r>
              <a:rPr lang="en-US" sz="1800" dirty="0" smtClean="0">
                <a:latin typeface="Times New Roman" pitchFamily="18" charset="0"/>
                <a:ea typeface="굴림" charset="-127"/>
                <a:cs typeface="Times New Roman" pitchFamily="18" charset="0"/>
              </a:rPr>
              <a:t>, synchronized relay </a:t>
            </a:r>
            <a:r>
              <a:rPr lang="en-US" altLang="ko-KR" sz="1800" dirty="0" smtClean="0">
                <a:latin typeface="Times New Roman" pitchFamily="18" charset="0"/>
                <a:cs typeface="Times New Roman" pitchFamily="18" charset="0"/>
              </a:rPr>
              <a:t>for communication between two public spaces in the same region</a:t>
            </a:r>
          </a:p>
          <a:p>
            <a:pPr>
              <a:lnSpc>
                <a:spcPct val="110000"/>
              </a:lnSpc>
            </a:pPr>
            <a:r>
              <a:rPr lang="en-US" sz="1800" dirty="0" smtClean="0">
                <a:latin typeface="Times New Roman" pitchFamily="18" charset="0"/>
                <a:ea typeface="굴림" charset="-127"/>
                <a:cs typeface="Times New Roman" pitchFamily="18" charset="0"/>
              </a:rPr>
              <a:t>Avoidance of mutual interference: co-channel and adjacent channel interference</a:t>
            </a:r>
          </a:p>
          <a:p>
            <a:pPr lvl="1">
              <a:lnSpc>
                <a:spcPct val="110000"/>
              </a:lnSpc>
            </a:pPr>
            <a:r>
              <a:rPr lang="en-US" sz="1600" dirty="0" smtClean="0">
                <a:solidFill>
                  <a:srgbClr val="FF0000"/>
                </a:solidFill>
                <a:latin typeface="Times New Roman" pitchFamily="18" charset="0"/>
                <a:ea typeface="굴림" charset="-127"/>
                <a:cs typeface="Times New Roman" pitchFamily="18" charset="0"/>
              </a:rPr>
              <a:t>Dynamic and Adaptive Resource Allocation (DARA)</a:t>
            </a:r>
          </a:p>
          <a:p>
            <a:pPr>
              <a:lnSpc>
                <a:spcPct val="110000"/>
              </a:lnSpc>
            </a:pPr>
            <a:r>
              <a:rPr lang="en-US" sz="1800" dirty="0" smtClean="0">
                <a:latin typeface="Times New Roman" pitchFamily="18" charset="0"/>
                <a:ea typeface="굴림" charset="-127"/>
                <a:cs typeface="Times New Roman" pitchFamily="18" charset="0"/>
              </a:rPr>
              <a:t>High level security between nodes</a:t>
            </a:r>
          </a:p>
          <a:p>
            <a:pPr>
              <a:lnSpc>
                <a:spcPct val="110000"/>
              </a:lnSpc>
            </a:pPr>
            <a:r>
              <a:rPr lang="en-US" sz="1800" dirty="0" smtClean="0">
                <a:latin typeface="Times New Roman" pitchFamily="18" charset="0"/>
                <a:ea typeface="굴림" charset="-127"/>
                <a:cs typeface="Times New Roman" pitchFamily="18" charset="0"/>
              </a:rPr>
              <a:t>Medium range: 0.3 m to 30 m</a:t>
            </a:r>
            <a:r>
              <a:rPr lang="en-US" altLang="ko-KR" sz="1800" dirty="0" smtClean="0">
                <a:latin typeface="Times New Roman" pitchFamily="18" charset="0"/>
                <a:ea typeface="굴림" pitchFamily="50" charset="-127"/>
                <a:cs typeface="Times New Roman" pitchFamily="18" charset="0"/>
              </a:rPr>
              <a:t> with </a:t>
            </a:r>
            <a:r>
              <a:rPr lang="en-US" altLang="ko-KR" sz="1800" b="1" dirty="0" smtClean="0">
                <a:solidFill>
                  <a:srgbClr val="00B050"/>
                </a:solidFill>
                <a:latin typeface="Times New Roman" pitchFamily="18" charset="0"/>
                <a:ea typeface="굴림" pitchFamily="50" charset="-127"/>
                <a:cs typeface="Times New Roman" pitchFamily="18" charset="0"/>
              </a:rPr>
              <a:t>range-extension capability</a:t>
            </a:r>
            <a:endParaRPr lang="en-US" sz="1800" dirty="0" smtClean="0">
              <a:latin typeface="Times New Roman" pitchFamily="18" charset="0"/>
              <a:ea typeface="굴림" charset="-127"/>
              <a:cs typeface="Times New Roman" pitchFamily="18" charset="0"/>
            </a:endParaRPr>
          </a:p>
          <a:p>
            <a:pPr>
              <a:lnSpc>
                <a:spcPct val="110000"/>
              </a:lnSpc>
            </a:pPr>
            <a:r>
              <a:rPr lang="en-US" sz="1800" dirty="0" smtClean="0">
                <a:latin typeface="Times New Roman" pitchFamily="18" charset="0"/>
                <a:ea typeface="굴림" charset="-127"/>
                <a:cs typeface="Times New Roman" pitchFamily="18" charset="0"/>
              </a:rPr>
              <a:t>Low latency for audio and video synch</a:t>
            </a:r>
          </a:p>
        </p:txBody>
      </p:sp>
      <p:sp>
        <p:nvSpPr>
          <p:cNvPr id="8" name="TextBox 7"/>
          <p:cNvSpPr txBox="1"/>
          <p:nvPr/>
        </p:nvSpPr>
        <p:spPr>
          <a:xfrm>
            <a:off x="4191000" y="6400800"/>
            <a:ext cx="777777" cy="307777"/>
          </a:xfrm>
          <a:prstGeom prst="rect">
            <a:avLst/>
          </a:prstGeom>
          <a:noFill/>
        </p:spPr>
        <p:txBody>
          <a:bodyPr wrap="none" rtlCol="0">
            <a:spAutoFit/>
          </a:bodyPr>
          <a:lstStyle/>
          <a:p>
            <a:r>
              <a:rPr lang="en-US" sz="1400" dirty="0" smtClean="0">
                <a:latin typeface="Times New Roman" pitchFamily="18" charset="0"/>
                <a:cs typeface="Times New Roman" pitchFamily="18" charset="0"/>
              </a:rPr>
              <a:t>Slide 56</a:t>
            </a:r>
            <a:endParaRPr lang="en-US" sz="1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a:bodyPr>
          <a:lstStyle/>
          <a:p>
            <a:pPr>
              <a:lnSpc>
                <a:spcPts val="3000"/>
              </a:lnSpc>
            </a:pPr>
            <a:r>
              <a:rPr lang="en-US" sz="3200" b="1" i="1" dirty="0" smtClean="0">
                <a:solidFill>
                  <a:srgbClr val="FF0000"/>
                </a:solidFill>
                <a:cs typeface="Times New Roman" pitchFamily="18" charset="0"/>
              </a:rPr>
              <a:t>REQUIRED FEATURES FOR SUGGESTED USE CASES (2)</a:t>
            </a:r>
            <a:endParaRPr lang="en-US" sz="3200" b="1" i="1" dirty="0">
              <a:solidFill>
                <a:srgbClr val="FF0000"/>
              </a:solidFill>
              <a:cs typeface="Times New Roman" pitchFamily="18" charset="0"/>
            </a:endParaRPr>
          </a:p>
        </p:txBody>
      </p:sp>
      <p:sp>
        <p:nvSpPr>
          <p:cNvPr id="3" name="Content Placeholder 2"/>
          <p:cNvSpPr>
            <a:spLocks noGrp="1"/>
          </p:cNvSpPr>
          <p:nvPr>
            <p:ph idx="1"/>
          </p:nvPr>
        </p:nvSpPr>
        <p:spPr>
          <a:xfrm>
            <a:off x="457200" y="1600200"/>
            <a:ext cx="8229600" cy="4724400"/>
          </a:xfrm>
        </p:spPr>
        <p:txBody>
          <a:bodyPr>
            <a:normAutofit/>
          </a:bodyPr>
          <a:lstStyle/>
          <a:p>
            <a:pPr>
              <a:lnSpc>
                <a:spcPct val="110000"/>
              </a:lnSpc>
            </a:pPr>
            <a:r>
              <a:rPr lang="en-US" sz="1800" dirty="0" smtClean="0">
                <a:latin typeface="Times New Roman" pitchFamily="18" charset="0"/>
                <a:ea typeface="굴림" charset="-127"/>
                <a:cs typeface="Times New Roman" pitchFamily="18" charset="0"/>
              </a:rPr>
              <a:t>Fast synch: ready for easy and fast association</a:t>
            </a:r>
          </a:p>
          <a:p>
            <a:pPr lvl="1">
              <a:lnSpc>
                <a:spcPct val="110000"/>
              </a:lnSpc>
            </a:pPr>
            <a:r>
              <a:rPr lang="en-US" sz="1600" dirty="0" smtClean="0">
                <a:latin typeface="Times New Roman" pitchFamily="18" charset="0"/>
                <a:ea typeface="굴림" charset="-127"/>
                <a:cs typeface="Times New Roman" pitchFamily="18" charset="0"/>
              </a:rPr>
              <a:t>Easy, simple and fast association of devices to PSC terminal by requesting association</a:t>
            </a:r>
          </a:p>
          <a:p>
            <a:pPr marL="349250" indent="-349250" eaLnBrk="0" hangingPunct="0">
              <a:buClr>
                <a:schemeClr val="tx1"/>
              </a:buClr>
              <a:buSzPct val="80000"/>
            </a:pPr>
            <a:r>
              <a:rPr lang="en-US" sz="1800" dirty="0" smtClean="0">
                <a:latin typeface="Times New Roman" pitchFamily="18" charset="0"/>
                <a:ea typeface="굴림" charset="-127"/>
                <a:cs typeface="Times New Roman" pitchFamily="18" charset="0"/>
              </a:rPr>
              <a:t>Accommodation of numerous receive-only devices: </a:t>
            </a:r>
            <a:r>
              <a:rPr lang="en-US" sz="1800" dirty="0" smtClean="0">
                <a:solidFill>
                  <a:srgbClr val="FF0000"/>
                </a:solidFill>
                <a:latin typeface="Times New Roman" pitchFamily="18" charset="0"/>
                <a:ea typeface="굴림" charset="-127"/>
                <a:cs typeface="Times New Roman" pitchFamily="18" charset="0"/>
              </a:rPr>
              <a:t>No ARQ [2]</a:t>
            </a:r>
            <a:endParaRPr lang="en-US" sz="1800" dirty="0" smtClean="0">
              <a:solidFill>
                <a:srgbClr val="FF0000"/>
              </a:solidFill>
              <a:latin typeface="Times New Roman" pitchFamily="18" charset="0"/>
              <a:cs typeface="Times New Roman" pitchFamily="18" charset="0"/>
            </a:endParaRPr>
          </a:p>
          <a:p>
            <a:pPr marL="349250" indent="-349250" eaLnBrk="0" hangingPunct="0">
              <a:buClr>
                <a:schemeClr val="tx1"/>
              </a:buClr>
              <a:buSzPct val="80000"/>
            </a:pPr>
            <a:r>
              <a:rPr lang="en-US" altLang="ko-KR" sz="1800" dirty="0" smtClean="0">
                <a:latin typeface="Times New Roman" pitchFamily="18" charset="0"/>
                <a:cs typeface="Times New Roman" pitchFamily="18" charset="0"/>
              </a:rPr>
              <a:t>High </a:t>
            </a:r>
            <a:r>
              <a:rPr lang="en-US" altLang="ko-KR" sz="1800" dirty="0" err="1" smtClean="0">
                <a:latin typeface="Times New Roman" pitchFamily="18" charset="0"/>
                <a:cs typeface="Times New Roman" pitchFamily="18" charset="0"/>
              </a:rPr>
              <a:t>QoS</a:t>
            </a:r>
            <a:r>
              <a:rPr lang="en-US" altLang="ko-KR" sz="1800" dirty="0" smtClean="0">
                <a:latin typeface="Times New Roman" pitchFamily="18" charset="0"/>
                <a:cs typeface="Times New Roman" pitchFamily="18" charset="0"/>
              </a:rPr>
              <a:t> for real time streaming data</a:t>
            </a:r>
          </a:p>
          <a:p>
            <a:pPr marL="349250" indent="-349250" eaLnBrk="0" hangingPunct="0">
              <a:buClr>
                <a:schemeClr val="tx1"/>
              </a:buClr>
              <a:buSzPct val="80000"/>
            </a:pPr>
            <a:r>
              <a:rPr lang="en-US" altLang="ko-KR" sz="1800" dirty="0" smtClean="0">
                <a:latin typeface="Times New Roman" pitchFamily="18" charset="0"/>
                <a:cs typeface="Times New Roman" pitchFamily="18" charset="0"/>
              </a:rPr>
              <a:t>Seamless authentication for mobile association</a:t>
            </a:r>
          </a:p>
          <a:p>
            <a:pPr marL="749300" lvl="1" indent="-349250" eaLnBrk="0" hangingPunct="0">
              <a:buClr>
                <a:schemeClr val="tx1"/>
              </a:buClr>
              <a:buSzPct val="80000"/>
            </a:pPr>
            <a:r>
              <a:rPr lang="en-US" sz="1600" dirty="0" smtClean="0"/>
              <a:t>Authentication requires that a (mobile) device establish its identity before sending frames.</a:t>
            </a:r>
            <a:endParaRPr lang="en-US" altLang="ko-KR" sz="1600" dirty="0" smtClean="0">
              <a:latin typeface="Times New Roman" pitchFamily="18" charset="0"/>
              <a:cs typeface="Times New Roman" pitchFamily="18" charset="0"/>
            </a:endParaRPr>
          </a:p>
          <a:p>
            <a:pPr marL="349250" indent="-349250" eaLnBrk="0" hangingPunct="0">
              <a:buClr>
                <a:schemeClr val="tx1"/>
              </a:buClr>
              <a:buSzPct val="80000"/>
            </a:pPr>
            <a:r>
              <a:rPr lang="en-US" altLang="ko-KR" sz="1800" b="1" dirty="0" smtClean="0">
                <a:solidFill>
                  <a:srgbClr val="FF0000"/>
                </a:solidFill>
                <a:latin typeface="Times New Roman" pitchFamily="18" charset="0"/>
                <a:cs typeface="Times New Roman" pitchFamily="18" charset="0"/>
              </a:rPr>
              <a:t>Location / Direction finding </a:t>
            </a:r>
            <a:r>
              <a:rPr lang="en-US" altLang="ko-KR" sz="1800" dirty="0" smtClean="0">
                <a:latin typeface="Times New Roman" pitchFamily="18" charset="0"/>
                <a:cs typeface="Times New Roman" pitchFamily="18" charset="0"/>
              </a:rPr>
              <a:t>[1]</a:t>
            </a:r>
          </a:p>
          <a:p>
            <a:pPr marL="749300" lvl="2" indent="-349250" eaLnBrk="0" hangingPunct="0">
              <a:buClr>
                <a:schemeClr val="tx1"/>
              </a:buClr>
              <a:buSzPct val="80000"/>
            </a:pPr>
            <a:r>
              <a:rPr lang="en-US" altLang="ko-KR" sz="1600" dirty="0" smtClean="0">
                <a:solidFill>
                  <a:srgbClr val="FF0000"/>
                </a:solidFill>
                <a:latin typeface="Times New Roman" pitchFamily="18" charset="0"/>
                <a:ea typeface="굴림" pitchFamily="50" charset="-127"/>
                <a:cs typeface="Times New Roman" pitchFamily="18" charset="0"/>
              </a:rPr>
              <a:t>accuracy : max. ~ 50cm, rec. ~10cm</a:t>
            </a:r>
          </a:p>
          <a:p>
            <a:pPr marL="349250" indent="-349250" eaLnBrk="0" hangingPunct="0">
              <a:buClr>
                <a:schemeClr val="tx1"/>
              </a:buClr>
              <a:buSzPct val="80000"/>
            </a:pPr>
            <a:r>
              <a:rPr lang="en-US" altLang="ko-KR" sz="1800" dirty="0" smtClean="0">
                <a:latin typeface="Times New Roman" pitchFamily="18" charset="0"/>
                <a:cs typeface="Times New Roman" pitchFamily="18" charset="0"/>
              </a:rPr>
              <a:t>Roaming/Hand-over</a:t>
            </a:r>
          </a:p>
          <a:p>
            <a:pPr marL="749300" lvl="1" indent="-349250" eaLnBrk="0" hangingPunct="0">
              <a:buClr>
                <a:schemeClr val="tx1"/>
              </a:buClr>
              <a:buSzPct val="80000"/>
            </a:pPr>
            <a:r>
              <a:rPr lang="en-US" altLang="ko-KR" sz="1600" dirty="0" smtClean="0">
                <a:solidFill>
                  <a:srgbClr val="FF0000"/>
                </a:solidFill>
                <a:latin typeface="Times New Roman" pitchFamily="18" charset="0"/>
                <a:cs typeface="Times New Roman" pitchFamily="18" charset="0"/>
              </a:rPr>
              <a:t>Seamless roaming </a:t>
            </a:r>
            <a:r>
              <a:rPr lang="en-US" altLang="ko-KR" sz="1600" dirty="0" smtClean="0">
                <a:latin typeface="Times New Roman" pitchFamily="18" charset="0"/>
                <a:cs typeface="Times New Roman" pitchFamily="18" charset="0"/>
              </a:rPr>
              <a:t>between two adjacent public spaces, </a:t>
            </a:r>
            <a:r>
              <a:rPr lang="en-US" altLang="ko-KR" sz="1600" dirty="0" smtClean="0">
                <a:solidFill>
                  <a:srgbClr val="FF0000"/>
                </a:solidFill>
                <a:latin typeface="Times New Roman" pitchFamily="18" charset="0"/>
                <a:cs typeface="Times New Roman" pitchFamily="18" charset="0"/>
              </a:rPr>
              <a:t>not nomadic roaming, </a:t>
            </a:r>
            <a:r>
              <a:rPr lang="en-US" altLang="ko-KR" sz="1600" dirty="0" smtClean="0">
                <a:latin typeface="Times New Roman" pitchFamily="18" charset="0"/>
                <a:cs typeface="Times New Roman" pitchFamily="18" charset="0"/>
              </a:rPr>
              <a:t>for mobile audio/video streaming: </a:t>
            </a:r>
            <a:r>
              <a:rPr lang="en-US" sz="1600" dirty="0" smtClean="0"/>
              <a:t>"make before break,“ and soft handover.</a:t>
            </a:r>
            <a:endParaRPr lang="en-US" altLang="ko-KR" sz="1600" dirty="0" smtClean="0">
              <a:latin typeface="Times New Roman" pitchFamily="18" charset="0"/>
              <a:cs typeface="Times New Roman" pitchFamily="18" charset="0"/>
            </a:endParaRPr>
          </a:p>
          <a:p>
            <a:pPr marL="457200" indent="-457200" eaLnBrk="0" hangingPunct="0">
              <a:lnSpc>
                <a:spcPct val="120000"/>
              </a:lnSpc>
              <a:buClr>
                <a:schemeClr val="tx1"/>
              </a:buClr>
              <a:buSzPct val="80000"/>
            </a:pPr>
            <a:endParaRPr lang="en-US" altLang="ko-KR" sz="2200" dirty="0">
              <a:latin typeface="Times New Roman" pitchFamily="18" charset="0"/>
              <a:cs typeface="Times New Roman" pitchFamily="18" charset="0"/>
            </a:endParaRPr>
          </a:p>
        </p:txBody>
      </p:sp>
      <p:sp>
        <p:nvSpPr>
          <p:cNvPr id="8" name="TextBox 7"/>
          <p:cNvSpPr txBox="1"/>
          <p:nvPr/>
        </p:nvSpPr>
        <p:spPr>
          <a:xfrm>
            <a:off x="4191000" y="6400800"/>
            <a:ext cx="777777" cy="307777"/>
          </a:xfrm>
          <a:prstGeom prst="rect">
            <a:avLst/>
          </a:prstGeom>
          <a:noFill/>
        </p:spPr>
        <p:txBody>
          <a:bodyPr wrap="none" rtlCol="0">
            <a:spAutoFit/>
          </a:bodyPr>
          <a:lstStyle/>
          <a:p>
            <a:r>
              <a:rPr lang="en-US" sz="1400" dirty="0" smtClean="0">
                <a:latin typeface="Times New Roman" pitchFamily="18" charset="0"/>
                <a:cs typeface="Times New Roman" pitchFamily="18" charset="0"/>
              </a:rPr>
              <a:t>Slide 57</a:t>
            </a:r>
            <a:endParaRPr lang="en-US" sz="1400" dirty="0">
              <a:latin typeface="Times New Roman" pitchFamily="18" charset="0"/>
              <a:cs typeface="Times New Roman" pitchFamily="18" charset="0"/>
            </a:endParaRPr>
          </a:p>
        </p:txBody>
      </p:sp>
      <p:sp>
        <p:nvSpPr>
          <p:cNvPr id="5" name="TextBox 4"/>
          <p:cNvSpPr txBox="1"/>
          <p:nvPr/>
        </p:nvSpPr>
        <p:spPr>
          <a:xfrm>
            <a:off x="533400" y="5562600"/>
            <a:ext cx="8153400" cy="646331"/>
          </a:xfrm>
          <a:prstGeom prst="rect">
            <a:avLst/>
          </a:prstGeom>
          <a:solidFill>
            <a:schemeClr val="accent3">
              <a:lumMod val="40000"/>
              <a:lumOff val="60000"/>
            </a:schemeClr>
          </a:solidFill>
        </p:spPr>
        <p:txBody>
          <a:bodyPr wrap="square" rtlCol="0">
            <a:spAutoFit/>
          </a:bodyPr>
          <a:lstStyle/>
          <a:p>
            <a:r>
              <a:rPr lang="en-US" b="1" dirty="0" smtClean="0">
                <a:solidFill>
                  <a:srgbClr val="FF0000"/>
                </a:solidFill>
                <a:sym typeface="Wingdings" pitchFamily="2" charset="2"/>
              </a:rPr>
              <a:t>  </a:t>
            </a:r>
            <a:r>
              <a:rPr lang="en-US" b="1" dirty="0" smtClean="0">
                <a:solidFill>
                  <a:srgbClr val="FF0000"/>
                </a:solidFill>
              </a:rPr>
              <a:t>Single (PHY+MAC) for various types of services with various types of contents exchanged.</a:t>
            </a:r>
            <a:endParaRPr lang="en-US" b="1" dirty="0">
              <a:solidFill>
                <a:srgbClr val="FF0000"/>
              </a:solidFill>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a:bodyPr>
          <a:lstStyle/>
          <a:p>
            <a:pPr>
              <a:lnSpc>
                <a:spcPts val="3000"/>
              </a:lnSpc>
            </a:pPr>
            <a:r>
              <a:rPr lang="en-US" sz="3200" b="1" i="1" dirty="0" smtClean="0">
                <a:solidFill>
                  <a:srgbClr val="FF0000"/>
                </a:solidFill>
                <a:cs typeface="Times New Roman" pitchFamily="18" charset="0"/>
              </a:rPr>
              <a:t>TECHNICAL REQUIREMENTS IDENTIFIED (1)</a:t>
            </a:r>
            <a:endParaRPr lang="en-US" sz="3200" b="1" i="1" dirty="0">
              <a:solidFill>
                <a:srgbClr val="FF0000"/>
              </a:solidFill>
              <a:cs typeface="Times New Roman" pitchFamily="18" charset="0"/>
            </a:endParaRPr>
          </a:p>
        </p:txBody>
      </p:sp>
      <p:sp>
        <p:nvSpPr>
          <p:cNvPr id="3" name="Content Placeholder 2"/>
          <p:cNvSpPr>
            <a:spLocks noGrp="1"/>
          </p:cNvSpPr>
          <p:nvPr>
            <p:ph idx="1"/>
          </p:nvPr>
        </p:nvSpPr>
        <p:spPr>
          <a:xfrm>
            <a:off x="457200" y="1600200"/>
            <a:ext cx="8229600" cy="4724400"/>
          </a:xfrm>
        </p:spPr>
        <p:txBody>
          <a:bodyPr>
            <a:normAutofit fontScale="92500" lnSpcReduction="20000"/>
          </a:bodyPr>
          <a:lstStyle/>
          <a:p>
            <a:pPr eaLnBrk="0" hangingPunct="0">
              <a:buFontTx/>
              <a:buChar char="•"/>
            </a:pPr>
            <a:r>
              <a:rPr lang="en-US" altLang="ko-KR" sz="2000" dirty="0" smtClean="0">
                <a:latin typeface="Times New Roman" pitchFamily="18" charset="0"/>
                <a:cs typeface="Times New Roman" pitchFamily="18" charset="0"/>
              </a:rPr>
              <a:t>Fast synch (lock time less than 500 us) and no ARQ for accommodating numerous (or unlimited number of) receivers [2]</a:t>
            </a:r>
          </a:p>
          <a:p>
            <a:pPr eaLnBrk="0" hangingPunct="0">
              <a:buFontTx/>
              <a:buChar char="•"/>
            </a:pPr>
            <a:r>
              <a:rPr lang="en-US" altLang="ko-KR" sz="2000" dirty="0" smtClean="0">
                <a:latin typeface="Times New Roman" pitchFamily="18" charset="0"/>
                <a:cs typeface="Times New Roman" pitchFamily="18" charset="0"/>
              </a:rPr>
              <a:t>Low latency for real time broadcast [2]</a:t>
            </a:r>
          </a:p>
          <a:p>
            <a:pPr lvl="1" eaLnBrk="0" hangingPunct="0">
              <a:buFontTx/>
              <a:buChar char="•"/>
            </a:pPr>
            <a:r>
              <a:rPr lang="en-US" altLang="ko-KR" sz="1800" dirty="0" smtClean="0">
                <a:latin typeface="Times New Roman" pitchFamily="18" charset="0"/>
                <a:cs typeface="Times New Roman" pitchFamily="18" charset="0"/>
              </a:rPr>
              <a:t>Mono:  &lt;7msec,  Stereo:  &lt;16msec</a:t>
            </a:r>
          </a:p>
          <a:p>
            <a:pPr eaLnBrk="0" hangingPunct="0">
              <a:buFontTx/>
              <a:buChar char="•"/>
            </a:pPr>
            <a:r>
              <a:rPr lang="en-US" altLang="ko-KR" sz="2000" dirty="0" smtClean="0">
                <a:latin typeface="Times New Roman" pitchFamily="18" charset="0"/>
                <a:cs typeface="Times New Roman" pitchFamily="18" charset="0"/>
              </a:rPr>
              <a:t>Frame structure independent of content types</a:t>
            </a:r>
          </a:p>
          <a:p>
            <a:pPr lvl="1" eaLnBrk="0" hangingPunct="0">
              <a:buFontTx/>
              <a:buChar char="•"/>
            </a:pPr>
            <a:r>
              <a:rPr lang="en-US" altLang="ko-KR" sz="1800" dirty="0" smtClean="0">
                <a:latin typeface="Times New Roman" pitchFamily="18" charset="0"/>
                <a:cs typeface="Times New Roman" pitchFamily="18" charset="0"/>
              </a:rPr>
              <a:t>Delivery of various types of contents in the same frame structure: data, audio, and mobile video simultaneously</a:t>
            </a:r>
          </a:p>
          <a:p>
            <a:pPr eaLnBrk="0" hangingPunct="0">
              <a:buFontTx/>
              <a:buChar char="•"/>
            </a:pPr>
            <a:r>
              <a:rPr lang="en-US" altLang="ko-KR" sz="2000" dirty="0" smtClean="0">
                <a:latin typeface="Times New Roman" pitchFamily="18" charset="0"/>
                <a:cs typeface="Times New Roman" pitchFamily="18" charset="0"/>
              </a:rPr>
              <a:t>Various diversity techniques considered for high </a:t>
            </a:r>
            <a:r>
              <a:rPr lang="en-US" altLang="ko-KR" sz="2000" dirty="0" err="1" smtClean="0">
                <a:latin typeface="Times New Roman" pitchFamily="18" charset="0"/>
                <a:cs typeface="Times New Roman" pitchFamily="18" charset="0"/>
              </a:rPr>
              <a:t>QoS</a:t>
            </a:r>
            <a:endParaRPr lang="en-US" altLang="ko-KR" sz="2000" dirty="0" smtClean="0">
              <a:latin typeface="Times New Roman" pitchFamily="18" charset="0"/>
              <a:cs typeface="Times New Roman" pitchFamily="18" charset="0"/>
            </a:endParaRPr>
          </a:p>
          <a:p>
            <a:pPr lvl="1" eaLnBrk="0" hangingPunct="0">
              <a:buFontTx/>
              <a:buChar char="•"/>
            </a:pPr>
            <a:r>
              <a:rPr lang="en-US" altLang="ko-KR" sz="1800" dirty="0" smtClean="0">
                <a:latin typeface="Times New Roman" pitchFamily="18" charset="0"/>
                <a:cs typeface="Times New Roman" pitchFamily="18" charset="0"/>
              </a:rPr>
              <a:t>FEC is an option for high </a:t>
            </a:r>
            <a:r>
              <a:rPr lang="en-US" altLang="ko-KR" sz="1800" dirty="0" err="1" smtClean="0">
                <a:latin typeface="Times New Roman" pitchFamily="18" charset="0"/>
                <a:cs typeface="Times New Roman" pitchFamily="18" charset="0"/>
              </a:rPr>
              <a:t>QoS</a:t>
            </a:r>
            <a:r>
              <a:rPr lang="en-US" altLang="ko-KR" sz="1800" dirty="0" smtClean="0">
                <a:latin typeface="Times New Roman" pitchFamily="18" charset="0"/>
                <a:cs typeface="Times New Roman" pitchFamily="18" charset="0"/>
              </a:rPr>
              <a:t>.</a:t>
            </a:r>
          </a:p>
          <a:p>
            <a:pPr lvl="1" eaLnBrk="0" hangingPunct="0">
              <a:buFontTx/>
              <a:buChar char="•"/>
            </a:pPr>
            <a:r>
              <a:rPr lang="en-US" altLang="ko-KR" sz="1800" dirty="0" err="1" smtClean="0">
                <a:latin typeface="Times New Roman" pitchFamily="18" charset="0"/>
                <a:cs typeface="Times New Roman" pitchFamily="18" charset="0"/>
              </a:rPr>
              <a:t>Macrodiversity</a:t>
            </a:r>
            <a:r>
              <a:rPr lang="en-US" altLang="ko-KR" sz="1800" dirty="0" smtClean="0">
                <a:latin typeface="Times New Roman" pitchFamily="18" charset="0"/>
                <a:cs typeface="Times New Roman" pitchFamily="18" charset="0"/>
              </a:rPr>
              <a:t> </a:t>
            </a:r>
          </a:p>
          <a:p>
            <a:pPr eaLnBrk="0" hangingPunct="0">
              <a:buFontTx/>
              <a:buChar char="•"/>
            </a:pPr>
            <a:r>
              <a:rPr lang="en-US" altLang="ko-KR" sz="2000" dirty="0" smtClean="0">
                <a:latin typeface="Times New Roman" pitchFamily="18" charset="0"/>
                <a:cs typeface="Times New Roman" pitchFamily="18" charset="0"/>
              </a:rPr>
              <a:t>Well-tailored preamble for fast synch</a:t>
            </a:r>
          </a:p>
          <a:p>
            <a:pPr marL="342900" lvl="1" indent="-342900" eaLnBrk="0" hangingPunct="0">
              <a:buFontTx/>
              <a:buChar char="•"/>
            </a:pPr>
            <a:r>
              <a:rPr lang="en-US" altLang="ko-KR" sz="2000" dirty="0" smtClean="0">
                <a:latin typeface="Times New Roman" pitchFamily="18" charset="0"/>
                <a:cs typeface="Times New Roman" pitchFamily="18" charset="0"/>
              </a:rPr>
              <a:t>Dynamically scalable data rates: </a:t>
            </a:r>
          </a:p>
          <a:p>
            <a:pPr marL="742950" lvl="2" indent="-342900" eaLnBrk="0" hangingPunct="0">
              <a:buFontTx/>
              <a:buChar char="•"/>
            </a:pPr>
            <a:r>
              <a:rPr lang="en-US" altLang="ko-KR" sz="1800" dirty="0" smtClean="0">
                <a:latin typeface="Times New Roman" pitchFamily="18" charset="0"/>
                <a:cs typeface="Times New Roman" pitchFamily="18" charset="0"/>
              </a:rPr>
              <a:t>10 Kbps to 54 Mbps</a:t>
            </a:r>
          </a:p>
          <a:p>
            <a:pPr eaLnBrk="0" hangingPunct="0">
              <a:buFontTx/>
              <a:buChar char="•"/>
            </a:pPr>
            <a:r>
              <a:rPr lang="en-US" altLang="ko-KR" sz="2000" dirty="0" smtClean="0">
                <a:latin typeface="Times New Roman" pitchFamily="18" charset="0"/>
                <a:cs typeface="Times New Roman" pitchFamily="18" charset="0"/>
              </a:rPr>
              <a:t>Interference mitigation/avoidance structure/mechanism for simultaneous multiple transmissions from multiple transmitters at the same time in a confined area</a:t>
            </a:r>
          </a:p>
          <a:p>
            <a:pPr lvl="1" eaLnBrk="0" hangingPunct="0">
              <a:buFontTx/>
              <a:buChar char="•"/>
            </a:pPr>
            <a:r>
              <a:rPr lang="en-US" altLang="ko-KR" sz="1800" dirty="0" smtClean="0">
                <a:latin typeface="Times New Roman" pitchFamily="18" charset="0"/>
                <a:cs typeface="Times New Roman" pitchFamily="18" charset="0"/>
              </a:rPr>
              <a:t>Avoid or mitigate interference from adjacent transmitters in same or different channels</a:t>
            </a:r>
          </a:p>
        </p:txBody>
      </p:sp>
      <p:sp>
        <p:nvSpPr>
          <p:cNvPr id="8" name="TextBox 7"/>
          <p:cNvSpPr txBox="1"/>
          <p:nvPr/>
        </p:nvSpPr>
        <p:spPr>
          <a:xfrm>
            <a:off x="4191000" y="6400800"/>
            <a:ext cx="777777" cy="307777"/>
          </a:xfrm>
          <a:prstGeom prst="rect">
            <a:avLst/>
          </a:prstGeom>
          <a:noFill/>
        </p:spPr>
        <p:txBody>
          <a:bodyPr wrap="none" rtlCol="0">
            <a:spAutoFit/>
          </a:bodyPr>
          <a:lstStyle/>
          <a:p>
            <a:r>
              <a:rPr lang="en-US" sz="1400" dirty="0" smtClean="0">
                <a:latin typeface="Times New Roman" pitchFamily="18" charset="0"/>
                <a:cs typeface="Times New Roman" pitchFamily="18" charset="0"/>
              </a:rPr>
              <a:t>Slide 58</a:t>
            </a:r>
            <a:endParaRPr lang="en-US" sz="1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a:bodyPr>
          <a:lstStyle/>
          <a:p>
            <a:pPr>
              <a:lnSpc>
                <a:spcPts val="3000"/>
              </a:lnSpc>
            </a:pPr>
            <a:r>
              <a:rPr lang="en-US" sz="3200" b="1" i="1" smtClean="0">
                <a:solidFill>
                  <a:srgbClr val="FF0000"/>
                </a:solidFill>
                <a:cs typeface="Times New Roman" pitchFamily="18" charset="0"/>
              </a:rPr>
              <a:t>TECHNICAL REQUIREMENTS IDENTIFIED (2)</a:t>
            </a:r>
            <a:endParaRPr lang="en-US" sz="3200" b="1" i="1">
              <a:solidFill>
                <a:srgbClr val="FF0000"/>
              </a:solidFill>
              <a:cs typeface="Times New Roman" pitchFamily="18" charset="0"/>
            </a:endParaRPr>
          </a:p>
        </p:txBody>
      </p:sp>
      <p:sp>
        <p:nvSpPr>
          <p:cNvPr id="3" name="Content Placeholder 2"/>
          <p:cNvSpPr>
            <a:spLocks noGrp="1"/>
          </p:cNvSpPr>
          <p:nvPr>
            <p:ph idx="1"/>
          </p:nvPr>
        </p:nvSpPr>
        <p:spPr>
          <a:xfrm>
            <a:off x="457200" y="1600200"/>
            <a:ext cx="8229600" cy="4876800"/>
          </a:xfrm>
        </p:spPr>
        <p:txBody>
          <a:bodyPr>
            <a:normAutofit fontScale="62500" lnSpcReduction="20000"/>
          </a:bodyPr>
          <a:lstStyle/>
          <a:p>
            <a:r>
              <a:rPr lang="en-US" dirty="0" smtClean="0">
                <a:latin typeface="Times New Roman" pitchFamily="18" charset="0"/>
                <a:cs typeface="Times New Roman" pitchFamily="18" charset="0"/>
              </a:rPr>
              <a:t>Types of interference considered in PSC</a:t>
            </a:r>
          </a:p>
          <a:p>
            <a:pPr lvl="1">
              <a:buNone/>
            </a:pPr>
            <a:r>
              <a:rPr lang="en-US" sz="2600" dirty="0" smtClean="0">
                <a:latin typeface="Times New Roman" pitchFamily="18" charset="0"/>
                <a:cs typeface="Times New Roman" pitchFamily="18" charset="0"/>
              </a:rPr>
              <a:t>: In telecommunication and electronics, anything which alters, modifies, or disrupts a message as it travels along a channel between a source and a receiver. Typically the term refers to the addition of an unwanted signal to the useful signal. </a:t>
            </a:r>
          </a:p>
          <a:p>
            <a:pPr lvl="1"/>
            <a:r>
              <a:rPr lang="en-US" sz="2600" b="1" dirty="0" smtClean="0">
                <a:solidFill>
                  <a:srgbClr val="FF0000"/>
                </a:solidFill>
                <a:latin typeface="Times New Roman" pitchFamily="18" charset="0"/>
                <a:cs typeface="Times New Roman" pitchFamily="18" charset="0"/>
              </a:rPr>
              <a:t>Co-channel interference (CCI), </a:t>
            </a:r>
            <a:r>
              <a:rPr lang="en-US" sz="2600" dirty="0" smtClean="0">
                <a:latin typeface="Times New Roman" pitchFamily="18" charset="0"/>
                <a:cs typeface="Times New Roman" pitchFamily="18" charset="0"/>
              </a:rPr>
              <a:t>also known as crosstalk</a:t>
            </a:r>
          </a:p>
          <a:p>
            <a:pPr lvl="2"/>
            <a:r>
              <a:rPr lang="en-US" sz="2600" dirty="0" smtClean="0">
                <a:latin typeface="Times New Roman" pitchFamily="18" charset="0"/>
                <a:cs typeface="Times New Roman" pitchFamily="18" charset="0"/>
              </a:rPr>
              <a:t>from two different radio transmitters using the same frequency</a:t>
            </a:r>
          </a:p>
          <a:p>
            <a:pPr lvl="2"/>
            <a:r>
              <a:rPr lang="en-US" sz="2600" dirty="0" smtClean="0">
                <a:latin typeface="Times New Roman" pitchFamily="18" charset="0"/>
                <a:cs typeface="Times New Roman" pitchFamily="18" charset="0"/>
              </a:rPr>
              <a:t>Two examples: Frequency reuse of cellular mobile networks and overly-crowded radio spectrum</a:t>
            </a:r>
          </a:p>
          <a:p>
            <a:pPr lvl="2"/>
            <a:r>
              <a:rPr lang="en-US" sz="2600" dirty="0" smtClean="0">
                <a:latin typeface="Times New Roman" pitchFamily="18" charset="0"/>
                <a:cs typeface="Times New Roman" pitchFamily="18" charset="0"/>
              </a:rPr>
              <a:t>Defined by CIR or CNIR (or C/(N+I)) where I is co-channel interference</a:t>
            </a:r>
          </a:p>
          <a:p>
            <a:pPr lvl="1"/>
            <a:r>
              <a:rPr lang="en-US" sz="2600" b="1" dirty="0" smtClean="0">
                <a:solidFill>
                  <a:srgbClr val="FF0000"/>
                </a:solidFill>
                <a:latin typeface="Times New Roman" pitchFamily="18" charset="0"/>
                <a:cs typeface="Times New Roman" pitchFamily="18" charset="0"/>
              </a:rPr>
              <a:t>Adjacent-channel interference (ACI)</a:t>
            </a:r>
          </a:p>
          <a:p>
            <a:pPr lvl="2"/>
            <a:r>
              <a:rPr lang="en-US" sz="2600" dirty="0" smtClean="0">
                <a:latin typeface="Times New Roman" pitchFamily="18" charset="0"/>
                <a:cs typeface="Times New Roman" pitchFamily="18" charset="0"/>
              </a:rPr>
              <a:t>caused by inadequate filtering, poor frequency control, etc</a:t>
            </a:r>
          </a:p>
          <a:p>
            <a:pPr lvl="2"/>
            <a:r>
              <a:rPr lang="en-US" sz="2600" dirty="0" smtClean="0">
                <a:latin typeface="Times New Roman" pitchFamily="18" charset="0"/>
                <a:cs typeface="Times New Roman" pitchFamily="18" charset="0"/>
              </a:rPr>
              <a:t>Two factors: Adjacent Channel Leakage from outside transmitters and Adjacent Channel Selectivity of own receiver</a:t>
            </a:r>
          </a:p>
          <a:p>
            <a:pPr lvl="1"/>
            <a:r>
              <a:rPr lang="en-US" sz="2600" b="1" dirty="0" smtClean="0">
                <a:solidFill>
                  <a:srgbClr val="FF0000"/>
                </a:solidFill>
                <a:latin typeface="Times New Roman" pitchFamily="18" charset="0"/>
                <a:cs typeface="Times New Roman" pitchFamily="18" charset="0"/>
              </a:rPr>
              <a:t>Inter symbol interference (ISI)</a:t>
            </a:r>
          </a:p>
          <a:p>
            <a:pPr lvl="2"/>
            <a:r>
              <a:rPr lang="en-US" sz="2600" dirty="0" smtClean="0">
                <a:latin typeface="Times New Roman" pitchFamily="18" charset="0"/>
                <a:cs typeface="Times New Roman" pitchFamily="18" charset="0"/>
              </a:rPr>
              <a:t>One symbol interferes with subsequent symbols in the time domain.</a:t>
            </a:r>
          </a:p>
          <a:p>
            <a:pPr lvl="2"/>
            <a:r>
              <a:rPr lang="en-US" sz="2600" dirty="0" smtClean="0">
                <a:latin typeface="Times New Roman" pitchFamily="18" charset="0"/>
                <a:cs typeface="Times New Roman" pitchFamily="18" charset="0"/>
              </a:rPr>
              <a:t>caused by multipath propagation or the inherent non-linear frequency response of a channel causing successive symbols to "blur" together. </a:t>
            </a:r>
          </a:p>
          <a:p>
            <a:pPr lvl="2"/>
            <a:r>
              <a:rPr lang="en-US" sz="2600" dirty="0" smtClean="0">
                <a:latin typeface="Times New Roman" pitchFamily="18" charset="0"/>
                <a:cs typeface="Times New Roman" pitchFamily="18" charset="0"/>
              </a:rPr>
              <a:t>Two major measures: adaptive equalization and error correcting codes</a:t>
            </a:r>
          </a:p>
          <a:p>
            <a:pPr lvl="1"/>
            <a:r>
              <a:rPr lang="en-US" sz="2600" b="1" dirty="0" smtClean="0">
                <a:solidFill>
                  <a:srgbClr val="FF0000"/>
                </a:solidFill>
                <a:latin typeface="Times New Roman" pitchFamily="18" charset="0"/>
                <a:cs typeface="Times New Roman" pitchFamily="18" charset="0"/>
              </a:rPr>
              <a:t>Inter-carrier interference (ICI), </a:t>
            </a:r>
            <a:r>
              <a:rPr lang="en-US" sz="2600" dirty="0" smtClean="0">
                <a:latin typeface="Times New Roman" pitchFamily="18" charset="0"/>
                <a:cs typeface="Times New Roman" pitchFamily="18" charset="0"/>
              </a:rPr>
              <a:t>caused by Doppler shift in OFDM modulation (</a:t>
            </a:r>
            <a:r>
              <a:rPr lang="en-US" sz="2600" dirty="0" err="1" smtClean="0">
                <a:latin typeface="Times New Roman" pitchFamily="18" charset="0"/>
                <a:cs typeface="Times New Roman" pitchFamily="18" charset="0"/>
              </a:rPr>
              <a:t>multitone</a:t>
            </a:r>
            <a:r>
              <a:rPr lang="en-US" sz="2600" dirty="0" smtClean="0">
                <a:latin typeface="Times New Roman" pitchFamily="18" charset="0"/>
                <a:cs typeface="Times New Roman" pitchFamily="18" charset="0"/>
              </a:rPr>
              <a:t> modulation)</a:t>
            </a:r>
          </a:p>
        </p:txBody>
      </p:sp>
      <p:sp>
        <p:nvSpPr>
          <p:cNvPr id="8" name="TextBox 7"/>
          <p:cNvSpPr txBox="1"/>
          <p:nvPr/>
        </p:nvSpPr>
        <p:spPr>
          <a:xfrm>
            <a:off x="4191000" y="6400800"/>
            <a:ext cx="777777" cy="307777"/>
          </a:xfrm>
          <a:prstGeom prst="rect">
            <a:avLst/>
          </a:prstGeom>
          <a:noFill/>
        </p:spPr>
        <p:txBody>
          <a:bodyPr wrap="none" rtlCol="0">
            <a:spAutoFit/>
          </a:bodyPr>
          <a:lstStyle/>
          <a:p>
            <a:r>
              <a:rPr lang="en-US" sz="1400" dirty="0" smtClean="0">
                <a:latin typeface="Times New Roman" pitchFamily="18" charset="0"/>
                <a:cs typeface="Times New Roman" pitchFamily="18" charset="0"/>
              </a:rPr>
              <a:t>Slide 59</a:t>
            </a:r>
            <a:endParaRPr lang="en-US" sz="1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ts val="3000"/>
              </a:lnSpc>
            </a:pPr>
            <a:r>
              <a:rPr lang="en-US" sz="3200" b="1" i="1" dirty="0" smtClean="0">
                <a:solidFill>
                  <a:srgbClr val="FF0000"/>
                </a:solidFill>
                <a:cs typeface="Times New Roman" pitchFamily="18" charset="0"/>
              </a:rPr>
              <a:t>PERSONALIZATION FOR PERSONAL SPACE (1)</a:t>
            </a:r>
            <a:endParaRPr lang="en-US" sz="2000" dirty="0">
              <a:cs typeface="Times New Roman" pitchFamily="18" charset="0"/>
            </a:endParaRPr>
          </a:p>
        </p:txBody>
      </p:sp>
      <p:sp>
        <p:nvSpPr>
          <p:cNvPr id="3" name="Content Placeholder 2"/>
          <p:cNvSpPr>
            <a:spLocks noGrp="1"/>
          </p:cNvSpPr>
          <p:nvPr>
            <p:ph idx="1"/>
          </p:nvPr>
        </p:nvSpPr>
        <p:spPr>
          <a:xfrm>
            <a:off x="457200" y="1600200"/>
            <a:ext cx="8305800" cy="4800600"/>
          </a:xfrm>
        </p:spPr>
        <p:txBody>
          <a:bodyPr>
            <a:normAutofit/>
          </a:bodyPr>
          <a:lstStyle/>
          <a:p>
            <a:r>
              <a:rPr lang="en-US" altLang="ko-KR" sz="2000" dirty="0" smtClean="0">
                <a:latin typeface="Times New Roman" pitchFamily="18" charset="0"/>
                <a:cs typeface="Times New Roman" pitchFamily="18" charset="0"/>
              </a:rPr>
              <a:t>Personalization *</a:t>
            </a:r>
          </a:p>
          <a:p>
            <a:pPr lvl="1"/>
            <a:r>
              <a:rPr lang="en-US" altLang="ko-KR" sz="1800" dirty="0" smtClean="0">
                <a:latin typeface="Times New Roman" pitchFamily="18" charset="0"/>
                <a:cs typeface="Times New Roman" pitchFamily="18" charset="0"/>
              </a:rPr>
              <a:t>“Personalization involves using technologies to accommodate the differences among individuals” and among groups formed based on corresponding individuals.</a:t>
            </a:r>
          </a:p>
          <a:p>
            <a:r>
              <a:rPr lang="en-US" altLang="ko-KR" sz="2000" dirty="0" smtClean="0">
                <a:latin typeface="Times New Roman" pitchFamily="18" charset="0"/>
                <a:cs typeface="Times New Roman" pitchFamily="18" charset="0"/>
              </a:rPr>
              <a:t>Personalization implies: </a:t>
            </a:r>
          </a:p>
          <a:p>
            <a:pPr lvl="1"/>
            <a:r>
              <a:rPr lang="en-US" altLang="ko-KR" sz="1800" dirty="0" smtClean="0">
                <a:latin typeface="Times New Roman" pitchFamily="18" charset="0"/>
                <a:cs typeface="Times New Roman" pitchFamily="18" charset="0"/>
              </a:rPr>
              <a:t>The changes based on implicit data of each individual or each group,</a:t>
            </a:r>
          </a:p>
          <a:p>
            <a:pPr lvl="1"/>
            <a:r>
              <a:rPr lang="en-US" altLang="ko-KR" sz="1800" dirty="0" smtClean="0">
                <a:latin typeface="Times New Roman" pitchFamily="18" charset="0"/>
                <a:cs typeface="Times New Roman" pitchFamily="18" charset="0"/>
              </a:rPr>
              <a:t>Elimination of repetitive tasks, recognition of personal information including habits and routine works/things to reflect this personal information to set surrounding environment with minimal human intervention, </a:t>
            </a:r>
          </a:p>
          <a:p>
            <a:pPr lvl="1"/>
            <a:r>
              <a:rPr lang="en-US" altLang="ko-KR" sz="1800" dirty="0" smtClean="0">
                <a:latin typeface="Times New Roman" pitchFamily="18" charset="0"/>
                <a:cs typeface="Times New Roman" pitchFamily="18" charset="0"/>
              </a:rPr>
              <a:t>Provision of more specific information that is increasingly relevant to an individual’s interests; replacement of “average” information with information specific to that person’s environment, and</a:t>
            </a:r>
          </a:p>
          <a:p>
            <a:pPr lvl="1"/>
            <a:r>
              <a:rPr lang="en-US" altLang="ko-KR" sz="1800" dirty="0" smtClean="0">
                <a:latin typeface="Times New Roman" pitchFamily="18" charset="0"/>
                <a:cs typeface="Times New Roman" pitchFamily="18" charset="0"/>
              </a:rPr>
              <a:t>Accommodation of unique personal preferences.</a:t>
            </a:r>
          </a:p>
        </p:txBody>
      </p:sp>
      <p:sp>
        <p:nvSpPr>
          <p:cNvPr id="9" name="TextBox 8"/>
          <p:cNvSpPr txBox="1"/>
          <p:nvPr/>
        </p:nvSpPr>
        <p:spPr>
          <a:xfrm>
            <a:off x="4191000" y="6400800"/>
            <a:ext cx="688009" cy="307777"/>
          </a:xfrm>
          <a:prstGeom prst="rect">
            <a:avLst/>
          </a:prstGeom>
          <a:noFill/>
        </p:spPr>
        <p:txBody>
          <a:bodyPr wrap="none" rtlCol="0">
            <a:spAutoFit/>
          </a:bodyPr>
          <a:lstStyle/>
          <a:p>
            <a:r>
              <a:rPr lang="en-US" sz="1400" dirty="0" smtClean="0">
                <a:latin typeface="Times New Roman" pitchFamily="18" charset="0"/>
                <a:cs typeface="Times New Roman" pitchFamily="18" charset="0"/>
              </a:rPr>
              <a:t>Slide 6</a:t>
            </a:r>
            <a:endParaRPr lang="en-US" sz="1400" dirty="0">
              <a:latin typeface="Times New Roman" pitchFamily="18" charset="0"/>
              <a:cs typeface="Times New Roman" pitchFamily="18" charset="0"/>
            </a:endParaRPr>
          </a:p>
        </p:txBody>
      </p:sp>
      <p:sp>
        <p:nvSpPr>
          <p:cNvPr id="5" name="TextBox 4"/>
          <p:cNvSpPr txBox="1"/>
          <p:nvPr/>
        </p:nvSpPr>
        <p:spPr>
          <a:xfrm>
            <a:off x="609600" y="6019800"/>
            <a:ext cx="2487476" cy="276999"/>
          </a:xfrm>
          <a:prstGeom prst="rect">
            <a:avLst/>
          </a:prstGeom>
          <a:solidFill>
            <a:srgbClr val="D7E4BD"/>
          </a:solidFill>
        </p:spPr>
        <p:txBody>
          <a:bodyPr wrap="none" rtlCol="0">
            <a:spAutoFit/>
          </a:bodyPr>
          <a:lstStyle/>
          <a:p>
            <a:r>
              <a:rPr lang="en-US" sz="1200" smtClean="0"/>
              <a:t>*  “personalization” on wikipeida.org</a:t>
            </a:r>
            <a:endParaRPr lang="en-US" sz="120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a:bodyPr>
          <a:lstStyle/>
          <a:p>
            <a:pPr>
              <a:lnSpc>
                <a:spcPts val="3000"/>
              </a:lnSpc>
            </a:pPr>
            <a:r>
              <a:rPr lang="en-US" sz="3200" b="1" i="1" smtClean="0">
                <a:solidFill>
                  <a:srgbClr val="FF0000"/>
                </a:solidFill>
                <a:cs typeface="Times New Roman" pitchFamily="18" charset="0"/>
              </a:rPr>
              <a:t>TECHNICAL REQUIREMENTS IDENTIFIED (3)</a:t>
            </a:r>
            <a:endParaRPr lang="en-US" sz="3200" b="1" i="1">
              <a:solidFill>
                <a:srgbClr val="FF0000"/>
              </a:solidFill>
              <a:cs typeface="Times New Roman" pitchFamily="18" charset="0"/>
            </a:endParaRPr>
          </a:p>
        </p:txBody>
      </p:sp>
      <p:sp>
        <p:nvSpPr>
          <p:cNvPr id="8" name="TextBox 7"/>
          <p:cNvSpPr txBox="1"/>
          <p:nvPr/>
        </p:nvSpPr>
        <p:spPr>
          <a:xfrm>
            <a:off x="4191000" y="6400800"/>
            <a:ext cx="777777" cy="307777"/>
          </a:xfrm>
          <a:prstGeom prst="rect">
            <a:avLst/>
          </a:prstGeom>
          <a:noFill/>
        </p:spPr>
        <p:txBody>
          <a:bodyPr wrap="none" rtlCol="0">
            <a:spAutoFit/>
          </a:bodyPr>
          <a:lstStyle/>
          <a:p>
            <a:r>
              <a:rPr lang="en-US" sz="1400" dirty="0" smtClean="0">
                <a:latin typeface="Times New Roman" pitchFamily="18" charset="0"/>
                <a:cs typeface="Times New Roman" pitchFamily="18" charset="0"/>
              </a:rPr>
              <a:t>Slide 60</a:t>
            </a:r>
            <a:endParaRPr lang="en-US" sz="1400" dirty="0">
              <a:latin typeface="Times New Roman" pitchFamily="18" charset="0"/>
              <a:cs typeface="Times New Roman" pitchFamily="18" charset="0"/>
            </a:endParaRPr>
          </a:p>
        </p:txBody>
      </p:sp>
      <p:sp>
        <p:nvSpPr>
          <p:cNvPr id="5" name="Oval 4"/>
          <p:cNvSpPr>
            <a:spLocks noChangeArrowheads="1"/>
          </p:cNvSpPr>
          <p:nvPr/>
        </p:nvSpPr>
        <p:spPr bwMode="auto">
          <a:xfrm>
            <a:off x="1096963" y="2874962"/>
            <a:ext cx="279400" cy="277813"/>
          </a:xfrm>
          <a:prstGeom prst="ellipse">
            <a:avLst/>
          </a:prstGeom>
          <a:solidFill>
            <a:srgbClr val="C0C0C0"/>
          </a:solidFill>
          <a:ln w="0">
            <a:solidFill>
              <a:srgbClr val="000000"/>
            </a:solidFill>
            <a:round/>
            <a:headEnd/>
            <a:tailEnd/>
          </a:ln>
        </p:spPr>
        <p:txBody>
          <a:bodyPr/>
          <a:lstStyle/>
          <a:p>
            <a:endParaRPr lang="ko-KR" altLang="en-US"/>
          </a:p>
        </p:txBody>
      </p:sp>
      <p:sp>
        <p:nvSpPr>
          <p:cNvPr id="6" name="Rectangle 5"/>
          <p:cNvSpPr>
            <a:spLocks noChangeArrowheads="1"/>
          </p:cNvSpPr>
          <p:nvPr/>
        </p:nvSpPr>
        <p:spPr bwMode="auto">
          <a:xfrm>
            <a:off x="1136650" y="2897187"/>
            <a:ext cx="176213" cy="182563"/>
          </a:xfrm>
          <a:prstGeom prst="rect">
            <a:avLst/>
          </a:prstGeom>
          <a:noFill/>
          <a:ln w="9525">
            <a:noFill/>
            <a:miter lim="800000"/>
            <a:headEnd/>
            <a:tailEnd/>
          </a:ln>
        </p:spPr>
        <p:txBody>
          <a:bodyPr wrap="none" lIns="0" tIns="0" rIns="0" bIns="0">
            <a:spAutoFit/>
          </a:bodyPr>
          <a:lstStyle/>
          <a:p>
            <a:r>
              <a:rPr lang="en-US" altLang="ko-KR" b="1">
                <a:solidFill>
                  <a:srgbClr val="000000"/>
                </a:solidFill>
                <a:latin typeface="Arial" charset="0"/>
                <a:ea typeface="돋움" pitchFamily="50" charset="-127"/>
              </a:rPr>
              <a:t>O</a:t>
            </a:r>
            <a:r>
              <a:rPr lang="en-US" altLang="ko-KR" b="1" baseline="-25000">
                <a:solidFill>
                  <a:srgbClr val="000000"/>
                </a:solidFill>
                <a:latin typeface="Arial" charset="0"/>
                <a:ea typeface="돋움" pitchFamily="50" charset="-127"/>
              </a:rPr>
              <a:t>1</a:t>
            </a:r>
          </a:p>
        </p:txBody>
      </p:sp>
      <p:sp>
        <p:nvSpPr>
          <p:cNvPr id="7" name="Oval 6"/>
          <p:cNvSpPr>
            <a:spLocks noChangeArrowheads="1"/>
          </p:cNvSpPr>
          <p:nvPr/>
        </p:nvSpPr>
        <p:spPr bwMode="auto">
          <a:xfrm>
            <a:off x="1676400" y="3581400"/>
            <a:ext cx="279400" cy="277813"/>
          </a:xfrm>
          <a:prstGeom prst="ellipse">
            <a:avLst/>
          </a:prstGeom>
          <a:solidFill>
            <a:srgbClr val="C0C0C0"/>
          </a:solidFill>
          <a:ln w="0">
            <a:solidFill>
              <a:srgbClr val="000000"/>
            </a:solidFill>
            <a:round/>
            <a:headEnd/>
            <a:tailEnd/>
          </a:ln>
        </p:spPr>
        <p:txBody>
          <a:bodyPr/>
          <a:lstStyle/>
          <a:p>
            <a:endParaRPr lang="ko-KR" altLang="en-US"/>
          </a:p>
        </p:txBody>
      </p:sp>
      <p:sp>
        <p:nvSpPr>
          <p:cNvPr id="9" name="Rectangle 7"/>
          <p:cNvSpPr>
            <a:spLocks noChangeArrowheads="1"/>
          </p:cNvSpPr>
          <p:nvPr/>
        </p:nvSpPr>
        <p:spPr bwMode="auto">
          <a:xfrm>
            <a:off x="1676400" y="3581400"/>
            <a:ext cx="176212" cy="182563"/>
          </a:xfrm>
          <a:prstGeom prst="rect">
            <a:avLst/>
          </a:prstGeom>
          <a:noFill/>
          <a:ln w="9525">
            <a:noFill/>
            <a:miter lim="800000"/>
            <a:headEnd/>
            <a:tailEnd/>
          </a:ln>
        </p:spPr>
        <p:txBody>
          <a:bodyPr wrap="none" lIns="0" tIns="0" rIns="0" bIns="0">
            <a:spAutoFit/>
          </a:bodyPr>
          <a:lstStyle/>
          <a:p>
            <a:r>
              <a:rPr lang="en-US" altLang="ko-KR" b="1">
                <a:solidFill>
                  <a:srgbClr val="000000"/>
                </a:solidFill>
                <a:latin typeface="Arial" charset="0"/>
                <a:ea typeface="돋움" pitchFamily="50" charset="-127"/>
              </a:rPr>
              <a:t>O</a:t>
            </a:r>
            <a:r>
              <a:rPr lang="en-US" altLang="ko-KR" b="1" baseline="-25000">
                <a:solidFill>
                  <a:srgbClr val="000000"/>
                </a:solidFill>
                <a:latin typeface="Arial" charset="0"/>
                <a:ea typeface="돋움" pitchFamily="50" charset="-127"/>
              </a:rPr>
              <a:t>2</a:t>
            </a:r>
          </a:p>
        </p:txBody>
      </p:sp>
      <p:sp>
        <p:nvSpPr>
          <p:cNvPr id="55" name="Oval 53"/>
          <p:cNvSpPr>
            <a:spLocks noChangeArrowheads="1"/>
          </p:cNvSpPr>
          <p:nvPr/>
        </p:nvSpPr>
        <p:spPr bwMode="auto">
          <a:xfrm>
            <a:off x="6946900" y="3162300"/>
            <a:ext cx="277813" cy="277812"/>
          </a:xfrm>
          <a:prstGeom prst="ellipse">
            <a:avLst/>
          </a:prstGeom>
          <a:solidFill>
            <a:srgbClr val="C0C0C0"/>
          </a:solidFill>
          <a:ln w="0">
            <a:solidFill>
              <a:srgbClr val="000000"/>
            </a:solidFill>
            <a:round/>
            <a:headEnd/>
            <a:tailEnd/>
          </a:ln>
        </p:spPr>
        <p:txBody>
          <a:bodyPr/>
          <a:lstStyle/>
          <a:p>
            <a:endParaRPr lang="ko-KR" altLang="en-US"/>
          </a:p>
        </p:txBody>
      </p:sp>
      <p:sp>
        <p:nvSpPr>
          <p:cNvPr id="56" name="Oval 54"/>
          <p:cNvSpPr>
            <a:spLocks noChangeArrowheads="1"/>
          </p:cNvSpPr>
          <p:nvPr/>
        </p:nvSpPr>
        <p:spPr bwMode="auto">
          <a:xfrm>
            <a:off x="6946900" y="3162300"/>
            <a:ext cx="277813" cy="277812"/>
          </a:xfrm>
          <a:prstGeom prst="ellipse">
            <a:avLst/>
          </a:prstGeom>
          <a:noFill/>
          <a:ln w="6350" cap="rnd">
            <a:solidFill>
              <a:srgbClr val="000000"/>
            </a:solidFill>
            <a:round/>
            <a:headEnd/>
            <a:tailEnd/>
          </a:ln>
        </p:spPr>
        <p:txBody>
          <a:bodyPr/>
          <a:lstStyle/>
          <a:p>
            <a:endParaRPr lang="ko-KR" altLang="en-US"/>
          </a:p>
        </p:txBody>
      </p:sp>
      <p:sp>
        <p:nvSpPr>
          <p:cNvPr id="57" name="Rectangle 55"/>
          <p:cNvSpPr>
            <a:spLocks noChangeArrowheads="1"/>
          </p:cNvSpPr>
          <p:nvPr/>
        </p:nvSpPr>
        <p:spPr bwMode="auto">
          <a:xfrm>
            <a:off x="7026275" y="3217862"/>
            <a:ext cx="95250" cy="136525"/>
          </a:xfrm>
          <a:prstGeom prst="rect">
            <a:avLst/>
          </a:prstGeom>
          <a:noFill/>
          <a:ln w="9525">
            <a:noFill/>
            <a:miter lim="800000"/>
            <a:headEnd/>
            <a:tailEnd/>
          </a:ln>
        </p:spPr>
        <p:txBody>
          <a:bodyPr wrap="none" lIns="0" tIns="0" rIns="0" bIns="0">
            <a:spAutoFit/>
          </a:bodyPr>
          <a:lstStyle/>
          <a:p>
            <a:r>
              <a:rPr lang="en-US" altLang="ko-KR" sz="900" b="1">
                <a:solidFill>
                  <a:srgbClr val="000000"/>
                </a:solidFill>
                <a:latin typeface="Arial" charset="0"/>
                <a:ea typeface="돋움" pitchFamily="50" charset="-127"/>
              </a:rPr>
              <a:t>M</a:t>
            </a:r>
            <a:endParaRPr lang="en-US" altLang="ko-KR" sz="3200">
              <a:solidFill>
                <a:srgbClr val="095091"/>
              </a:solidFill>
              <a:latin typeface="Arial" charset="0"/>
              <a:ea typeface="돋움" pitchFamily="50" charset="-127"/>
            </a:endParaRPr>
          </a:p>
        </p:txBody>
      </p:sp>
      <p:sp>
        <p:nvSpPr>
          <p:cNvPr id="58" name="Freeform 56"/>
          <p:cNvSpPr>
            <a:spLocks noEditPoints="1"/>
          </p:cNvSpPr>
          <p:nvPr/>
        </p:nvSpPr>
        <p:spPr bwMode="auto">
          <a:xfrm>
            <a:off x="6661150" y="2768600"/>
            <a:ext cx="381000" cy="415925"/>
          </a:xfrm>
          <a:custGeom>
            <a:avLst/>
            <a:gdLst>
              <a:gd name="T0" fmla="*/ 2147483647 w 830"/>
              <a:gd name="T1" fmla="*/ 2147483647 h 908"/>
              <a:gd name="T2" fmla="*/ 2147483647 w 830"/>
              <a:gd name="T3" fmla="*/ 2147483647 h 908"/>
              <a:gd name="T4" fmla="*/ 2147483647 w 830"/>
              <a:gd name="T5" fmla="*/ 2147483647 h 908"/>
              <a:gd name="T6" fmla="*/ 2147483647 w 830"/>
              <a:gd name="T7" fmla="*/ 2147483647 h 908"/>
              <a:gd name="T8" fmla="*/ 2147483647 w 830"/>
              <a:gd name="T9" fmla="*/ 2147483647 h 908"/>
              <a:gd name="T10" fmla="*/ 2147483647 w 830"/>
              <a:gd name="T11" fmla="*/ 2147483647 h 908"/>
              <a:gd name="T12" fmla="*/ 2147483647 w 830"/>
              <a:gd name="T13" fmla="*/ 2147483647 h 908"/>
              <a:gd name="T14" fmla="*/ 2147483647 w 830"/>
              <a:gd name="T15" fmla="*/ 2147483647 h 908"/>
              <a:gd name="T16" fmla="*/ 2147483647 w 830"/>
              <a:gd name="T17" fmla="*/ 2147483647 h 908"/>
              <a:gd name="T18" fmla="*/ 2147483647 w 830"/>
              <a:gd name="T19" fmla="*/ 2147483647 h 908"/>
              <a:gd name="T20" fmla="*/ 2147483647 w 830"/>
              <a:gd name="T21" fmla="*/ 2147483647 h 908"/>
              <a:gd name="T22" fmla="*/ 2147483647 w 830"/>
              <a:gd name="T23" fmla="*/ 2147483647 h 908"/>
              <a:gd name="T24" fmla="*/ 2147483647 w 830"/>
              <a:gd name="T25" fmla="*/ 2147483647 h 908"/>
              <a:gd name="T26" fmla="*/ 2147483647 w 830"/>
              <a:gd name="T27" fmla="*/ 2147483647 h 908"/>
              <a:gd name="T28" fmla="*/ 2147483647 w 830"/>
              <a:gd name="T29" fmla="*/ 2147483647 h 908"/>
              <a:gd name="T30" fmla="*/ 2147483647 w 830"/>
              <a:gd name="T31" fmla="*/ 2147483647 h 908"/>
              <a:gd name="T32" fmla="*/ 2147483647 w 830"/>
              <a:gd name="T33" fmla="*/ 2147483647 h 908"/>
              <a:gd name="T34" fmla="*/ 2147483647 w 830"/>
              <a:gd name="T35" fmla="*/ 2147483647 h 908"/>
              <a:gd name="T36" fmla="*/ 2147483647 w 830"/>
              <a:gd name="T37" fmla="*/ 2147483647 h 908"/>
              <a:gd name="T38" fmla="*/ 2147483647 w 830"/>
              <a:gd name="T39" fmla="*/ 2147483647 h 908"/>
              <a:gd name="T40" fmla="*/ 2147483647 w 830"/>
              <a:gd name="T41" fmla="*/ 2147483647 h 908"/>
              <a:gd name="T42" fmla="*/ 2147483647 w 830"/>
              <a:gd name="T43" fmla="*/ 2147483647 h 908"/>
              <a:gd name="T44" fmla="*/ 2147483647 w 830"/>
              <a:gd name="T45" fmla="*/ 2147483647 h 908"/>
              <a:gd name="T46" fmla="*/ 2147483647 w 830"/>
              <a:gd name="T47" fmla="*/ 2147483647 h 908"/>
              <a:gd name="T48" fmla="*/ 2147483647 w 830"/>
              <a:gd name="T49" fmla="*/ 2147483647 h 908"/>
              <a:gd name="T50" fmla="*/ 2147483647 w 830"/>
              <a:gd name="T51" fmla="*/ 2147483647 h 908"/>
              <a:gd name="T52" fmla="*/ 2147483647 w 830"/>
              <a:gd name="T53" fmla="*/ 2147483647 h 908"/>
              <a:gd name="T54" fmla="*/ 2147483647 w 830"/>
              <a:gd name="T55" fmla="*/ 2147483647 h 908"/>
              <a:gd name="T56" fmla="*/ 2147483647 w 830"/>
              <a:gd name="T57" fmla="*/ 2147483647 h 908"/>
              <a:gd name="T58" fmla="*/ 2147483647 w 830"/>
              <a:gd name="T59" fmla="*/ 2147483647 h 908"/>
              <a:gd name="T60" fmla="*/ 2147483647 w 830"/>
              <a:gd name="T61" fmla="*/ 2147483647 h 908"/>
              <a:gd name="T62" fmla="*/ 2147483647 w 830"/>
              <a:gd name="T63" fmla="*/ 2147483647 h 908"/>
              <a:gd name="T64" fmla="*/ 2147483647 w 830"/>
              <a:gd name="T65" fmla="*/ 2147483647 h 908"/>
              <a:gd name="T66" fmla="*/ 2147483647 w 830"/>
              <a:gd name="T67" fmla="*/ 2147483647 h 908"/>
              <a:gd name="T68" fmla="*/ 2147483647 w 830"/>
              <a:gd name="T69" fmla="*/ 2147483647 h 908"/>
              <a:gd name="T70" fmla="*/ 2147483647 w 830"/>
              <a:gd name="T71" fmla="*/ 2147483647 h 908"/>
              <a:gd name="T72" fmla="*/ 2147483647 w 830"/>
              <a:gd name="T73" fmla="*/ 2147483647 h 908"/>
              <a:gd name="T74" fmla="*/ 2147483647 w 830"/>
              <a:gd name="T75" fmla="*/ 2147483647 h 908"/>
              <a:gd name="T76" fmla="*/ 2147483647 w 830"/>
              <a:gd name="T77" fmla="*/ 2147483647 h 908"/>
              <a:gd name="T78" fmla="*/ 2147483647 w 830"/>
              <a:gd name="T79" fmla="*/ 2147483647 h 908"/>
              <a:gd name="T80" fmla="*/ 2147483647 w 830"/>
              <a:gd name="T81" fmla="*/ 2147483647 h 908"/>
              <a:gd name="T82" fmla="*/ 2147483647 w 830"/>
              <a:gd name="T83" fmla="*/ 2147483647 h 908"/>
              <a:gd name="T84" fmla="*/ 2147483647 w 830"/>
              <a:gd name="T85" fmla="*/ 2147483647 h 908"/>
              <a:gd name="T86" fmla="*/ 2147483647 w 830"/>
              <a:gd name="T87" fmla="*/ 2147483647 h 908"/>
              <a:gd name="T88" fmla="*/ 2147483647 w 830"/>
              <a:gd name="T89" fmla="*/ 2147483647 h 908"/>
              <a:gd name="T90" fmla="*/ 2147483647 w 830"/>
              <a:gd name="T91" fmla="*/ 2147483647 h 908"/>
              <a:gd name="T92" fmla="*/ 2147483647 w 830"/>
              <a:gd name="T93" fmla="*/ 2147483647 h 908"/>
              <a:gd name="T94" fmla="*/ 2147483647 w 830"/>
              <a:gd name="T95" fmla="*/ 2147483647 h 908"/>
              <a:gd name="T96" fmla="*/ 2147483647 w 830"/>
              <a:gd name="T97" fmla="*/ 2147483647 h 908"/>
              <a:gd name="T98" fmla="*/ 2147483647 w 830"/>
              <a:gd name="T99" fmla="*/ 2147483647 h 908"/>
              <a:gd name="T100" fmla="*/ 2147483647 w 830"/>
              <a:gd name="T101" fmla="*/ 2147483647 h 908"/>
              <a:gd name="T102" fmla="*/ 2147483647 w 830"/>
              <a:gd name="T103" fmla="*/ 2147483647 h 908"/>
              <a:gd name="T104" fmla="*/ 2147483647 w 830"/>
              <a:gd name="T105" fmla="*/ 2147483647 h 908"/>
              <a:gd name="T106" fmla="*/ 2147483647 w 830"/>
              <a:gd name="T107" fmla="*/ 2147483647 h 908"/>
              <a:gd name="T108" fmla="*/ 2147483647 w 830"/>
              <a:gd name="T109" fmla="*/ 2147483647 h 908"/>
              <a:gd name="T110" fmla="*/ 2147483647 w 830"/>
              <a:gd name="T111" fmla="*/ 2147483647 h 908"/>
              <a:gd name="T112" fmla="*/ 2147483647 w 830"/>
              <a:gd name="T113" fmla="*/ 2147483647 h 908"/>
              <a:gd name="T114" fmla="*/ 2147483647 w 830"/>
              <a:gd name="T115" fmla="*/ 2147483647 h 908"/>
              <a:gd name="T116" fmla="*/ 2147483647 w 830"/>
              <a:gd name="T117" fmla="*/ 2147483647 h 908"/>
              <a:gd name="T118" fmla="*/ 2147483647 w 830"/>
              <a:gd name="T119" fmla="*/ 2147483647 h 908"/>
              <a:gd name="T120" fmla="*/ 2147483647 w 830"/>
              <a:gd name="T121" fmla="*/ 2147483647 h 908"/>
              <a:gd name="T122" fmla="*/ 2147483647 w 830"/>
              <a:gd name="T123" fmla="*/ 2147483647 h 908"/>
              <a:gd name="T124" fmla="*/ 2147483647 w 830"/>
              <a:gd name="T125" fmla="*/ 2147483647 h 90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830"/>
              <a:gd name="T190" fmla="*/ 0 h 908"/>
              <a:gd name="T191" fmla="*/ 830 w 830"/>
              <a:gd name="T192" fmla="*/ 908 h 90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830" h="908">
                <a:moveTo>
                  <a:pt x="787" y="898"/>
                </a:moveTo>
                <a:lnTo>
                  <a:pt x="756" y="864"/>
                </a:lnTo>
                <a:cubicBezTo>
                  <a:pt x="747" y="854"/>
                  <a:pt x="748" y="840"/>
                  <a:pt x="757" y="831"/>
                </a:cubicBezTo>
                <a:cubicBezTo>
                  <a:pt x="767" y="823"/>
                  <a:pt x="781" y="823"/>
                  <a:pt x="790" y="833"/>
                </a:cubicBezTo>
                <a:lnTo>
                  <a:pt x="821" y="867"/>
                </a:lnTo>
                <a:cubicBezTo>
                  <a:pt x="830" y="876"/>
                  <a:pt x="829" y="891"/>
                  <a:pt x="820" y="900"/>
                </a:cubicBezTo>
                <a:cubicBezTo>
                  <a:pt x="810" y="908"/>
                  <a:pt x="795" y="908"/>
                  <a:pt x="787" y="898"/>
                </a:cubicBezTo>
                <a:close/>
                <a:moveTo>
                  <a:pt x="693" y="795"/>
                </a:moveTo>
                <a:lnTo>
                  <a:pt x="662" y="761"/>
                </a:lnTo>
                <a:cubicBezTo>
                  <a:pt x="654" y="752"/>
                  <a:pt x="654" y="737"/>
                  <a:pt x="664" y="728"/>
                </a:cubicBezTo>
                <a:cubicBezTo>
                  <a:pt x="673" y="720"/>
                  <a:pt x="688" y="720"/>
                  <a:pt x="697" y="730"/>
                </a:cubicBezTo>
                <a:lnTo>
                  <a:pt x="728" y="764"/>
                </a:lnTo>
                <a:cubicBezTo>
                  <a:pt x="736" y="774"/>
                  <a:pt x="736" y="788"/>
                  <a:pt x="726" y="797"/>
                </a:cubicBezTo>
                <a:cubicBezTo>
                  <a:pt x="717" y="805"/>
                  <a:pt x="702" y="805"/>
                  <a:pt x="693" y="795"/>
                </a:cubicBezTo>
                <a:close/>
                <a:moveTo>
                  <a:pt x="600" y="692"/>
                </a:moveTo>
                <a:lnTo>
                  <a:pt x="569" y="658"/>
                </a:lnTo>
                <a:cubicBezTo>
                  <a:pt x="560" y="649"/>
                  <a:pt x="561" y="634"/>
                  <a:pt x="570" y="626"/>
                </a:cubicBezTo>
                <a:cubicBezTo>
                  <a:pt x="580" y="617"/>
                  <a:pt x="595" y="618"/>
                  <a:pt x="603" y="627"/>
                </a:cubicBezTo>
                <a:lnTo>
                  <a:pt x="634" y="661"/>
                </a:lnTo>
                <a:cubicBezTo>
                  <a:pt x="643" y="671"/>
                  <a:pt x="642" y="685"/>
                  <a:pt x="633" y="694"/>
                </a:cubicBezTo>
                <a:cubicBezTo>
                  <a:pt x="623" y="703"/>
                  <a:pt x="609" y="702"/>
                  <a:pt x="600" y="692"/>
                </a:cubicBezTo>
                <a:close/>
                <a:moveTo>
                  <a:pt x="507" y="590"/>
                </a:moveTo>
                <a:lnTo>
                  <a:pt x="475" y="555"/>
                </a:lnTo>
                <a:cubicBezTo>
                  <a:pt x="467" y="546"/>
                  <a:pt x="468" y="531"/>
                  <a:pt x="477" y="523"/>
                </a:cubicBezTo>
                <a:cubicBezTo>
                  <a:pt x="487" y="514"/>
                  <a:pt x="501" y="515"/>
                  <a:pt x="510" y="524"/>
                </a:cubicBezTo>
                <a:lnTo>
                  <a:pt x="541" y="559"/>
                </a:lnTo>
                <a:cubicBezTo>
                  <a:pt x="550" y="568"/>
                  <a:pt x="549" y="583"/>
                  <a:pt x="539" y="591"/>
                </a:cubicBezTo>
                <a:cubicBezTo>
                  <a:pt x="530" y="600"/>
                  <a:pt x="515" y="599"/>
                  <a:pt x="507" y="590"/>
                </a:cubicBezTo>
                <a:close/>
                <a:moveTo>
                  <a:pt x="413" y="487"/>
                </a:moveTo>
                <a:lnTo>
                  <a:pt x="382" y="453"/>
                </a:lnTo>
                <a:cubicBezTo>
                  <a:pt x="373" y="443"/>
                  <a:pt x="374" y="428"/>
                  <a:pt x="384" y="420"/>
                </a:cubicBezTo>
                <a:cubicBezTo>
                  <a:pt x="393" y="411"/>
                  <a:pt x="408" y="412"/>
                  <a:pt x="416" y="421"/>
                </a:cubicBezTo>
                <a:lnTo>
                  <a:pt x="448" y="456"/>
                </a:lnTo>
                <a:cubicBezTo>
                  <a:pt x="456" y="465"/>
                  <a:pt x="455" y="480"/>
                  <a:pt x="446" y="488"/>
                </a:cubicBezTo>
                <a:cubicBezTo>
                  <a:pt x="436" y="497"/>
                  <a:pt x="422" y="496"/>
                  <a:pt x="413" y="487"/>
                </a:cubicBezTo>
                <a:close/>
                <a:moveTo>
                  <a:pt x="320" y="384"/>
                </a:moveTo>
                <a:lnTo>
                  <a:pt x="289" y="350"/>
                </a:lnTo>
                <a:cubicBezTo>
                  <a:pt x="280" y="340"/>
                  <a:pt x="281" y="326"/>
                  <a:pt x="290" y="317"/>
                </a:cubicBezTo>
                <a:cubicBezTo>
                  <a:pt x="300" y="308"/>
                  <a:pt x="314" y="309"/>
                  <a:pt x="323" y="319"/>
                </a:cubicBezTo>
                <a:lnTo>
                  <a:pt x="354" y="353"/>
                </a:lnTo>
                <a:cubicBezTo>
                  <a:pt x="363" y="362"/>
                  <a:pt x="362" y="377"/>
                  <a:pt x="353" y="386"/>
                </a:cubicBezTo>
                <a:cubicBezTo>
                  <a:pt x="343" y="394"/>
                  <a:pt x="328" y="393"/>
                  <a:pt x="320" y="384"/>
                </a:cubicBezTo>
                <a:close/>
                <a:moveTo>
                  <a:pt x="226" y="281"/>
                </a:moveTo>
                <a:lnTo>
                  <a:pt x="195" y="247"/>
                </a:lnTo>
                <a:cubicBezTo>
                  <a:pt x="187" y="237"/>
                  <a:pt x="187" y="223"/>
                  <a:pt x="197" y="214"/>
                </a:cubicBezTo>
                <a:cubicBezTo>
                  <a:pt x="206" y="206"/>
                  <a:pt x="221" y="206"/>
                  <a:pt x="230" y="216"/>
                </a:cubicBezTo>
                <a:lnTo>
                  <a:pt x="261" y="250"/>
                </a:lnTo>
                <a:cubicBezTo>
                  <a:pt x="269" y="259"/>
                  <a:pt x="269" y="274"/>
                  <a:pt x="259" y="283"/>
                </a:cubicBezTo>
                <a:cubicBezTo>
                  <a:pt x="250" y="291"/>
                  <a:pt x="235" y="291"/>
                  <a:pt x="226" y="281"/>
                </a:cubicBezTo>
                <a:close/>
                <a:moveTo>
                  <a:pt x="133" y="178"/>
                </a:moveTo>
                <a:lnTo>
                  <a:pt x="102" y="144"/>
                </a:lnTo>
                <a:cubicBezTo>
                  <a:pt x="93" y="135"/>
                  <a:pt x="94" y="120"/>
                  <a:pt x="103" y="111"/>
                </a:cubicBezTo>
                <a:cubicBezTo>
                  <a:pt x="113" y="103"/>
                  <a:pt x="128" y="103"/>
                  <a:pt x="136" y="113"/>
                </a:cubicBezTo>
                <a:lnTo>
                  <a:pt x="167" y="147"/>
                </a:lnTo>
                <a:cubicBezTo>
                  <a:pt x="176" y="157"/>
                  <a:pt x="175" y="171"/>
                  <a:pt x="166" y="180"/>
                </a:cubicBezTo>
                <a:cubicBezTo>
                  <a:pt x="156" y="188"/>
                  <a:pt x="142" y="188"/>
                  <a:pt x="133" y="178"/>
                </a:cubicBezTo>
                <a:close/>
                <a:moveTo>
                  <a:pt x="40" y="75"/>
                </a:moveTo>
                <a:lnTo>
                  <a:pt x="8" y="41"/>
                </a:lnTo>
                <a:cubicBezTo>
                  <a:pt x="0" y="32"/>
                  <a:pt x="1" y="17"/>
                  <a:pt x="10" y="8"/>
                </a:cubicBezTo>
                <a:cubicBezTo>
                  <a:pt x="20" y="0"/>
                  <a:pt x="34" y="1"/>
                  <a:pt x="43" y="10"/>
                </a:cubicBezTo>
                <a:lnTo>
                  <a:pt x="74" y="44"/>
                </a:lnTo>
                <a:cubicBezTo>
                  <a:pt x="82" y="54"/>
                  <a:pt x="82" y="68"/>
                  <a:pt x="72" y="77"/>
                </a:cubicBezTo>
                <a:cubicBezTo>
                  <a:pt x="63" y="86"/>
                  <a:pt x="48" y="85"/>
                  <a:pt x="40" y="75"/>
                </a:cubicBezTo>
                <a:close/>
              </a:path>
            </a:pathLst>
          </a:custGeom>
          <a:solidFill>
            <a:srgbClr val="000000"/>
          </a:solidFill>
          <a:ln w="7938" cap="flat">
            <a:solidFill>
              <a:srgbClr val="000000"/>
            </a:solidFill>
            <a:prstDash val="solid"/>
            <a:bevel/>
            <a:headEnd/>
            <a:tailEnd/>
          </a:ln>
        </p:spPr>
        <p:txBody>
          <a:bodyPr/>
          <a:lstStyle/>
          <a:p>
            <a:endParaRPr lang="en-US"/>
          </a:p>
        </p:txBody>
      </p:sp>
      <p:grpSp>
        <p:nvGrpSpPr>
          <p:cNvPr id="59" name="Group 57"/>
          <p:cNvGrpSpPr>
            <a:grpSpLocks/>
          </p:cNvGrpSpPr>
          <p:nvPr/>
        </p:nvGrpSpPr>
        <p:grpSpPr bwMode="auto">
          <a:xfrm>
            <a:off x="6353175" y="2473325"/>
            <a:ext cx="342900" cy="325437"/>
            <a:chOff x="4014" y="1007"/>
            <a:chExt cx="216" cy="205"/>
          </a:xfrm>
        </p:grpSpPr>
        <p:sp>
          <p:nvSpPr>
            <p:cNvPr id="60" name="Oval 58"/>
            <p:cNvSpPr>
              <a:spLocks noChangeArrowheads="1"/>
            </p:cNvSpPr>
            <p:nvPr/>
          </p:nvSpPr>
          <p:spPr bwMode="auto">
            <a:xfrm>
              <a:off x="4014" y="1007"/>
              <a:ext cx="176" cy="175"/>
            </a:xfrm>
            <a:prstGeom prst="ellipse">
              <a:avLst/>
            </a:prstGeom>
            <a:solidFill>
              <a:srgbClr val="C0C0C0"/>
            </a:solidFill>
            <a:ln w="0">
              <a:solidFill>
                <a:srgbClr val="000000"/>
              </a:solidFill>
              <a:round/>
              <a:headEnd/>
              <a:tailEnd/>
            </a:ln>
          </p:spPr>
          <p:txBody>
            <a:bodyPr/>
            <a:lstStyle/>
            <a:p>
              <a:endParaRPr lang="ko-KR" altLang="en-US"/>
            </a:p>
          </p:txBody>
        </p:sp>
        <p:sp>
          <p:nvSpPr>
            <p:cNvPr id="61" name="Oval 59"/>
            <p:cNvSpPr>
              <a:spLocks noChangeArrowheads="1"/>
            </p:cNvSpPr>
            <p:nvPr/>
          </p:nvSpPr>
          <p:spPr bwMode="auto">
            <a:xfrm>
              <a:off x="4014" y="1007"/>
              <a:ext cx="176" cy="175"/>
            </a:xfrm>
            <a:prstGeom prst="ellipse">
              <a:avLst/>
            </a:prstGeom>
            <a:noFill/>
            <a:ln w="6350" cap="rnd">
              <a:solidFill>
                <a:srgbClr val="000000"/>
              </a:solidFill>
              <a:round/>
              <a:headEnd/>
              <a:tailEnd/>
            </a:ln>
          </p:spPr>
          <p:txBody>
            <a:bodyPr/>
            <a:lstStyle/>
            <a:p>
              <a:endParaRPr lang="ko-KR" altLang="en-US"/>
            </a:p>
          </p:txBody>
        </p:sp>
        <p:sp>
          <p:nvSpPr>
            <p:cNvPr id="62" name="Rectangle 60"/>
            <p:cNvSpPr>
              <a:spLocks noChangeArrowheads="1"/>
            </p:cNvSpPr>
            <p:nvPr/>
          </p:nvSpPr>
          <p:spPr bwMode="auto">
            <a:xfrm>
              <a:off x="4087" y="1026"/>
              <a:ext cx="63" cy="115"/>
            </a:xfrm>
            <a:prstGeom prst="rect">
              <a:avLst/>
            </a:prstGeom>
            <a:noFill/>
            <a:ln w="9525">
              <a:noFill/>
              <a:miter lim="800000"/>
              <a:headEnd/>
              <a:tailEnd/>
            </a:ln>
          </p:spPr>
          <p:txBody>
            <a:bodyPr wrap="none" lIns="0" tIns="0" rIns="0" bIns="0">
              <a:spAutoFit/>
            </a:bodyPr>
            <a:lstStyle/>
            <a:p>
              <a:pPr algn="ctr"/>
              <a:r>
                <a:rPr lang="en-US" altLang="ko-KR" b="1">
                  <a:solidFill>
                    <a:srgbClr val="000000"/>
                  </a:solidFill>
                  <a:latin typeface="Arial" charset="0"/>
                  <a:ea typeface="돋움" pitchFamily="50" charset="-127"/>
                </a:rPr>
                <a:t>I</a:t>
              </a:r>
              <a:r>
                <a:rPr lang="en-US" altLang="ko-KR" b="1" baseline="-25000">
                  <a:solidFill>
                    <a:srgbClr val="000000"/>
                  </a:solidFill>
                  <a:latin typeface="Arial" charset="0"/>
                  <a:ea typeface="돋움" pitchFamily="50" charset="-127"/>
                </a:rPr>
                <a:t>2</a:t>
              </a:r>
            </a:p>
          </p:txBody>
        </p:sp>
        <p:sp>
          <p:nvSpPr>
            <p:cNvPr id="63" name="Freeform 61"/>
            <p:cNvSpPr>
              <a:spLocks/>
            </p:cNvSpPr>
            <p:nvPr/>
          </p:nvSpPr>
          <p:spPr bwMode="auto">
            <a:xfrm>
              <a:off x="4170" y="1150"/>
              <a:ext cx="60" cy="62"/>
            </a:xfrm>
            <a:custGeom>
              <a:avLst/>
              <a:gdLst>
                <a:gd name="T0" fmla="*/ 0 w 209"/>
                <a:gd name="T1" fmla="*/ 0 h 215"/>
                <a:gd name="T2" fmla="*/ 0 w 209"/>
                <a:gd name="T3" fmla="*/ 0 h 215"/>
                <a:gd name="T4" fmla="*/ 0 w 209"/>
                <a:gd name="T5" fmla="*/ 0 h 215"/>
                <a:gd name="T6" fmla="*/ 0 w 209"/>
                <a:gd name="T7" fmla="*/ 0 h 215"/>
                <a:gd name="T8" fmla="*/ 0 w 209"/>
                <a:gd name="T9" fmla="*/ 0 h 215"/>
                <a:gd name="T10" fmla="*/ 0 60000 65536"/>
                <a:gd name="T11" fmla="*/ 0 60000 65536"/>
                <a:gd name="T12" fmla="*/ 0 60000 65536"/>
                <a:gd name="T13" fmla="*/ 0 60000 65536"/>
                <a:gd name="T14" fmla="*/ 0 60000 65536"/>
                <a:gd name="T15" fmla="*/ 0 w 209"/>
                <a:gd name="T16" fmla="*/ 0 h 215"/>
                <a:gd name="T17" fmla="*/ 209 w 209"/>
                <a:gd name="T18" fmla="*/ 215 h 215"/>
              </a:gdLst>
              <a:ahLst/>
              <a:cxnLst>
                <a:cxn ang="T10">
                  <a:pos x="T0" y="T1"/>
                </a:cxn>
                <a:cxn ang="T11">
                  <a:pos x="T2" y="T3"/>
                </a:cxn>
                <a:cxn ang="T12">
                  <a:pos x="T4" y="T5"/>
                </a:cxn>
                <a:cxn ang="T13">
                  <a:pos x="T6" y="T7"/>
                </a:cxn>
                <a:cxn ang="T14">
                  <a:pos x="T8" y="T9"/>
                </a:cxn>
              </a:cxnLst>
              <a:rect l="T15" t="T16" r="T17" b="T18"/>
              <a:pathLst>
                <a:path w="209" h="215">
                  <a:moveTo>
                    <a:pt x="0" y="0"/>
                  </a:moveTo>
                  <a:lnTo>
                    <a:pt x="209" y="81"/>
                  </a:lnTo>
                  <a:cubicBezTo>
                    <a:pt x="141" y="100"/>
                    <a:pt x="86" y="150"/>
                    <a:pt x="60" y="215"/>
                  </a:cubicBezTo>
                  <a:lnTo>
                    <a:pt x="0" y="0"/>
                  </a:lnTo>
                  <a:close/>
                </a:path>
              </a:pathLst>
            </a:custGeom>
            <a:solidFill>
              <a:srgbClr val="000000"/>
            </a:solidFill>
            <a:ln w="0">
              <a:solidFill>
                <a:srgbClr val="000000"/>
              </a:solidFill>
              <a:prstDash val="solid"/>
              <a:round/>
              <a:headEnd/>
              <a:tailEnd/>
            </a:ln>
          </p:spPr>
          <p:txBody>
            <a:bodyPr/>
            <a:lstStyle/>
            <a:p>
              <a:endParaRPr lang="en-US"/>
            </a:p>
          </p:txBody>
        </p:sp>
      </p:grpSp>
      <p:sp>
        <p:nvSpPr>
          <p:cNvPr id="67" name="Freeform 65"/>
          <p:cNvSpPr>
            <a:spLocks noEditPoints="1"/>
          </p:cNvSpPr>
          <p:nvPr/>
        </p:nvSpPr>
        <p:spPr bwMode="auto">
          <a:xfrm>
            <a:off x="7165975" y="2759075"/>
            <a:ext cx="590550" cy="449262"/>
          </a:xfrm>
          <a:custGeom>
            <a:avLst/>
            <a:gdLst>
              <a:gd name="T0" fmla="*/ 2147483647 w 1289"/>
              <a:gd name="T1" fmla="*/ 2147483647 h 979"/>
              <a:gd name="T2" fmla="*/ 2147483647 w 1289"/>
              <a:gd name="T3" fmla="*/ 2147483647 h 979"/>
              <a:gd name="T4" fmla="*/ 2147483647 w 1289"/>
              <a:gd name="T5" fmla="*/ 2147483647 h 979"/>
              <a:gd name="T6" fmla="*/ 2147483647 w 1289"/>
              <a:gd name="T7" fmla="*/ 2147483647 h 979"/>
              <a:gd name="T8" fmla="*/ 2147483647 w 1289"/>
              <a:gd name="T9" fmla="*/ 2147483647 h 979"/>
              <a:gd name="T10" fmla="*/ 2147483647 w 1289"/>
              <a:gd name="T11" fmla="*/ 2147483647 h 979"/>
              <a:gd name="T12" fmla="*/ 2147483647 w 1289"/>
              <a:gd name="T13" fmla="*/ 2147483647 h 979"/>
              <a:gd name="T14" fmla="*/ 2147483647 w 1289"/>
              <a:gd name="T15" fmla="*/ 2147483647 h 979"/>
              <a:gd name="T16" fmla="*/ 2147483647 w 1289"/>
              <a:gd name="T17" fmla="*/ 2147483647 h 979"/>
              <a:gd name="T18" fmla="*/ 2147483647 w 1289"/>
              <a:gd name="T19" fmla="*/ 2147483647 h 979"/>
              <a:gd name="T20" fmla="*/ 2147483647 w 1289"/>
              <a:gd name="T21" fmla="*/ 2147483647 h 979"/>
              <a:gd name="T22" fmla="*/ 2147483647 w 1289"/>
              <a:gd name="T23" fmla="*/ 2147483647 h 979"/>
              <a:gd name="T24" fmla="*/ 2147483647 w 1289"/>
              <a:gd name="T25" fmla="*/ 2147483647 h 979"/>
              <a:gd name="T26" fmla="*/ 2147483647 w 1289"/>
              <a:gd name="T27" fmla="*/ 2147483647 h 979"/>
              <a:gd name="T28" fmla="*/ 2147483647 w 1289"/>
              <a:gd name="T29" fmla="*/ 2147483647 h 979"/>
              <a:gd name="T30" fmla="*/ 2147483647 w 1289"/>
              <a:gd name="T31" fmla="*/ 2147483647 h 979"/>
              <a:gd name="T32" fmla="*/ 2147483647 w 1289"/>
              <a:gd name="T33" fmla="*/ 2147483647 h 979"/>
              <a:gd name="T34" fmla="*/ 2147483647 w 1289"/>
              <a:gd name="T35" fmla="*/ 2147483647 h 979"/>
              <a:gd name="T36" fmla="*/ 2147483647 w 1289"/>
              <a:gd name="T37" fmla="*/ 2147483647 h 979"/>
              <a:gd name="T38" fmla="*/ 2147483647 w 1289"/>
              <a:gd name="T39" fmla="*/ 2147483647 h 979"/>
              <a:gd name="T40" fmla="*/ 2147483647 w 1289"/>
              <a:gd name="T41" fmla="*/ 2147483647 h 979"/>
              <a:gd name="T42" fmla="*/ 2147483647 w 1289"/>
              <a:gd name="T43" fmla="*/ 2147483647 h 979"/>
              <a:gd name="T44" fmla="*/ 2147483647 w 1289"/>
              <a:gd name="T45" fmla="*/ 2147483647 h 979"/>
              <a:gd name="T46" fmla="*/ 2147483647 w 1289"/>
              <a:gd name="T47" fmla="*/ 2147483647 h 979"/>
              <a:gd name="T48" fmla="*/ 2147483647 w 1289"/>
              <a:gd name="T49" fmla="*/ 2147483647 h 979"/>
              <a:gd name="T50" fmla="*/ 2147483647 w 1289"/>
              <a:gd name="T51" fmla="*/ 2147483647 h 979"/>
              <a:gd name="T52" fmla="*/ 2147483647 w 1289"/>
              <a:gd name="T53" fmla="*/ 2147483647 h 979"/>
              <a:gd name="T54" fmla="*/ 2147483647 w 1289"/>
              <a:gd name="T55" fmla="*/ 2147483647 h 979"/>
              <a:gd name="T56" fmla="*/ 2147483647 w 1289"/>
              <a:gd name="T57" fmla="*/ 2147483647 h 979"/>
              <a:gd name="T58" fmla="*/ 2147483647 w 1289"/>
              <a:gd name="T59" fmla="*/ 2147483647 h 979"/>
              <a:gd name="T60" fmla="*/ 2147483647 w 1289"/>
              <a:gd name="T61" fmla="*/ 2147483647 h 979"/>
              <a:gd name="T62" fmla="*/ 2147483647 w 1289"/>
              <a:gd name="T63" fmla="*/ 2147483647 h 979"/>
              <a:gd name="T64" fmla="*/ 2147483647 w 1289"/>
              <a:gd name="T65" fmla="*/ 2147483647 h 979"/>
              <a:gd name="T66" fmla="*/ 2147483647 w 1289"/>
              <a:gd name="T67" fmla="*/ 2147483647 h 979"/>
              <a:gd name="T68" fmla="*/ 2147483647 w 1289"/>
              <a:gd name="T69" fmla="*/ 2147483647 h 979"/>
              <a:gd name="T70" fmla="*/ 2147483647 w 1289"/>
              <a:gd name="T71" fmla="*/ 2147483647 h 979"/>
              <a:gd name="T72" fmla="*/ 2147483647 w 1289"/>
              <a:gd name="T73" fmla="*/ 2147483647 h 979"/>
              <a:gd name="T74" fmla="*/ 2147483647 w 1289"/>
              <a:gd name="T75" fmla="*/ 2147483647 h 979"/>
              <a:gd name="T76" fmla="*/ 2147483647 w 1289"/>
              <a:gd name="T77" fmla="*/ 2147483647 h 979"/>
              <a:gd name="T78" fmla="*/ 2147483647 w 1289"/>
              <a:gd name="T79" fmla="*/ 2147483647 h 979"/>
              <a:gd name="T80" fmla="*/ 2147483647 w 1289"/>
              <a:gd name="T81" fmla="*/ 2147483647 h 979"/>
              <a:gd name="T82" fmla="*/ 2147483647 w 1289"/>
              <a:gd name="T83" fmla="*/ 2147483647 h 97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289"/>
              <a:gd name="T127" fmla="*/ 0 h 979"/>
              <a:gd name="T128" fmla="*/ 1289 w 1289"/>
              <a:gd name="T129" fmla="*/ 979 h 97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289" h="979">
                <a:moveTo>
                  <a:pt x="12" y="934"/>
                </a:moveTo>
                <a:lnTo>
                  <a:pt x="49" y="906"/>
                </a:lnTo>
                <a:cubicBezTo>
                  <a:pt x="60" y="899"/>
                  <a:pt x="74" y="901"/>
                  <a:pt x="82" y="911"/>
                </a:cubicBezTo>
                <a:cubicBezTo>
                  <a:pt x="89" y="921"/>
                  <a:pt x="87" y="936"/>
                  <a:pt x="77" y="944"/>
                </a:cubicBezTo>
                <a:lnTo>
                  <a:pt x="40" y="971"/>
                </a:lnTo>
                <a:cubicBezTo>
                  <a:pt x="30" y="979"/>
                  <a:pt x="15" y="977"/>
                  <a:pt x="8" y="967"/>
                </a:cubicBezTo>
                <a:cubicBezTo>
                  <a:pt x="0" y="956"/>
                  <a:pt x="2" y="942"/>
                  <a:pt x="12" y="934"/>
                </a:cubicBezTo>
                <a:close/>
                <a:moveTo>
                  <a:pt x="123" y="851"/>
                </a:moveTo>
                <a:lnTo>
                  <a:pt x="160" y="823"/>
                </a:lnTo>
                <a:cubicBezTo>
                  <a:pt x="171" y="815"/>
                  <a:pt x="185" y="818"/>
                  <a:pt x="193" y="828"/>
                </a:cubicBezTo>
                <a:cubicBezTo>
                  <a:pt x="201" y="838"/>
                  <a:pt x="198" y="853"/>
                  <a:pt x="188" y="860"/>
                </a:cubicBezTo>
                <a:lnTo>
                  <a:pt x="151" y="888"/>
                </a:lnTo>
                <a:cubicBezTo>
                  <a:pt x="141" y="896"/>
                  <a:pt x="126" y="894"/>
                  <a:pt x="119" y="883"/>
                </a:cubicBezTo>
                <a:cubicBezTo>
                  <a:pt x="111" y="873"/>
                  <a:pt x="113" y="859"/>
                  <a:pt x="123" y="851"/>
                </a:cubicBezTo>
                <a:close/>
                <a:moveTo>
                  <a:pt x="235" y="768"/>
                </a:moveTo>
                <a:lnTo>
                  <a:pt x="272" y="740"/>
                </a:lnTo>
                <a:cubicBezTo>
                  <a:pt x="282" y="732"/>
                  <a:pt x="296" y="734"/>
                  <a:pt x="304" y="744"/>
                </a:cubicBezTo>
                <a:cubicBezTo>
                  <a:pt x="312" y="755"/>
                  <a:pt x="310" y="769"/>
                  <a:pt x="299" y="777"/>
                </a:cubicBezTo>
                <a:lnTo>
                  <a:pt x="262" y="805"/>
                </a:lnTo>
                <a:cubicBezTo>
                  <a:pt x="252" y="812"/>
                  <a:pt x="238" y="810"/>
                  <a:pt x="230" y="800"/>
                </a:cubicBezTo>
                <a:cubicBezTo>
                  <a:pt x="222" y="790"/>
                  <a:pt x="224" y="775"/>
                  <a:pt x="235" y="768"/>
                </a:cubicBezTo>
                <a:close/>
                <a:moveTo>
                  <a:pt x="346" y="684"/>
                </a:moveTo>
                <a:lnTo>
                  <a:pt x="383" y="657"/>
                </a:lnTo>
                <a:cubicBezTo>
                  <a:pt x="393" y="649"/>
                  <a:pt x="408" y="651"/>
                  <a:pt x="415" y="661"/>
                </a:cubicBezTo>
                <a:cubicBezTo>
                  <a:pt x="423" y="671"/>
                  <a:pt x="421" y="686"/>
                  <a:pt x="411" y="694"/>
                </a:cubicBezTo>
                <a:lnTo>
                  <a:pt x="374" y="721"/>
                </a:lnTo>
                <a:cubicBezTo>
                  <a:pt x="363" y="729"/>
                  <a:pt x="349" y="727"/>
                  <a:pt x="341" y="717"/>
                </a:cubicBezTo>
                <a:cubicBezTo>
                  <a:pt x="333" y="706"/>
                  <a:pt x="336" y="692"/>
                  <a:pt x="346" y="684"/>
                </a:cubicBezTo>
                <a:close/>
                <a:moveTo>
                  <a:pt x="457" y="601"/>
                </a:moveTo>
                <a:lnTo>
                  <a:pt x="494" y="573"/>
                </a:lnTo>
                <a:cubicBezTo>
                  <a:pt x="504" y="566"/>
                  <a:pt x="519" y="568"/>
                  <a:pt x="526" y="578"/>
                </a:cubicBezTo>
                <a:cubicBezTo>
                  <a:pt x="534" y="588"/>
                  <a:pt x="532" y="603"/>
                  <a:pt x="522" y="610"/>
                </a:cubicBezTo>
                <a:lnTo>
                  <a:pt x="485" y="638"/>
                </a:lnTo>
                <a:cubicBezTo>
                  <a:pt x="474" y="646"/>
                  <a:pt x="460" y="644"/>
                  <a:pt x="452" y="633"/>
                </a:cubicBezTo>
                <a:cubicBezTo>
                  <a:pt x="445" y="623"/>
                  <a:pt x="447" y="609"/>
                  <a:pt x="457" y="601"/>
                </a:cubicBezTo>
                <a:close/>
                <a:moveTo>
                  <a:pt x="568" y="518"/>
                </a:moveTo>
                <a:lnTo>
                  <a:pt x="605" y="490"/>
                </a:lnTo>
                <a:cubicBezTo>
                  <a:pt x="615" y="482"/>
                  <a:pt x="630" y="484"/>
                  <a:pt x="638" y="495"/>
                </a:cubicBezTo>
                <a:cubicBezTo>
                  <a:pt x="645" y="505"/>
                  <a:pt x="643" y="519"/>
                  <a:pt x="633" y="527"/>
                </a:cubicBezTo>
                <a:lnTo>
                  <a:pt x="596" y="555"/>
                </a:lnTo>
                <a:cubicBezTo>
                  <a:pt x="586" y="562"/>
                  <a:pt x="571" y="560"/>
                  <a:pt x="563" y="550"/>
                </a:cubicBezTo>
                <a:cubicBezTo>
                  <a:pt x="556" y="540"/>
                  <a:pt x="558" y="525"/>
                  <a:pt x="568" y="518"/>
                </a:cubicBezTo>
                <a:close/>
                <a:moveTo>
                  <a:pt x="679" y="434"/>
                </a:moveTo>
                <a:lnTo>
                  <a:pt x="716" y="407"/>
                </a:lnTo>
                <a:cubicBezTo>
                  <a:pt x="727" y="399"/>
                  <a:pt x="741" y="401"/>
                  <a:pt x="749" y="411"/>
                </a:cubicBezTo>
                <a:cubicBezTo>
                  <a:pt x="756" y="421"/>
                  <a:pt x="754" y="436"/>
                  <a:pt x="744" y="444"/>
                </a:cubicBezTo>
                <a:lnTo>
                  <a:pt x="707" y="471"/>
                </a:lnTo>
                <a:cubicBezTo>
                  <a:pt x="697" y="479"/>
                  <a:pt x="682" y="477"/>
                  <a:pt x="675" y="467"/>
                </a:cubicBezTo>
                <a:cubicBezTo>
                  <a:pt x="667" y="457"/>
                  <a:pt x="669" y="442"/>
                  <a:pt x="679" y="434"/>
                </a:cubicBezTo>
                <a:close/>
                <a:moveTo>
                  <a:pt x="790" y="351"/>
                </a:moveTo>
                <a:lnTo>
                  <a:pt x="827" y="323"/>
                </a:lnTo>
                <a:cubicBezTo>
                  <a:pt x="838" y="316"/>
                  <a:pt x="852" y="318"/>
                  <a:pt x="860" y="328"/>
                </a:cubicBezTo>
                <a:cubicBezTo>
                  <a:pt x="868" y="338"/>
                  <a:pt x="865" y="353"/>
                  <a:pt x="855" y="360"/>
                </a:cubicBezTo>
                <a:lnTo>
                  <a:pt x="818" y="388"/>
                </a:lnTo>
                <a:cubicBezTo>
                  <a:pt x="808" y="396"/>
                  <a:pt x="793" y="394"/>
                  <a:pt x="786" y="383"/>
                </a:cubicBezTo>
                <a:cubicBezTo>
                  <a:pt x="778" y="373"/>
                  <a:pt x="780" y="359"/>
                  <a:pt x="790" y="351"/>
                </a:cubicBezTo>
                <a:close/>
                <a:moveTo>
                  <a:pt x="902" y="268"/>
                </a:moveTo>
                <a:lnTo>
                  <a:pt x="939" y="240"/>
                </a:lnTo>
                <a:cubicBezTo>
                  <a:pt x="949" y="232"/>
                  <a:pt x="963" y="234"/>
                  <a:pt x="971" y="245"/>
                </a:cubicBezTo>
                <a:cubicBezTo>
                  <a:pt x="979" y="255"/>
                  <a:pt x="977" y="269"/>
                  <a:pt x="966" y="277"/>
                </a:cubicBezTo>
                <a:lnTo>
                  <a:pt x="929" y="305"/>
                </a:lnTo>
                <a:cubicBezTo>
                  <a:pt x="919" y="312"/>
                  <a:pt x="905" y="310"/>
                  <a:pt x="897" y="300"/>
                </a:cubicBezTo>
                <a:cubicBezTo>
                  <a:pt x="889" y="290"/>
                  <a:pt x="891" y="275"/>
                  <a:pt x="902" y="268"/>
                </a:cubicBezTo>
                <a:close/>
                <a:moveTo>
                  <a:pt x="1013" y="184"/>
                </a:moveTo>
                <a:lnTo>
                  <a:pt x="1050" y="157"/>
                </a:lnTo>
                <a:cubicBezTo>
                  <a:pt x="1060" y="149"/>
                  <a:pt x="1075" y="151"/>
                  <a:pt x="1082" y="161"/>
                </a:cubicBezTo>
                <a:cubicBezTo>
                  <a:pt x="1090" y="171"/>
                  <a:pt x="1088" y="186"/>
                  <a:pt x="1078" y="194"/>
                </a:cubicBezTo>
                <a:lnTo>
                  <a:pt x="1041" y="221"/>
                </a:lnTo>
                <a:cubicBezTo>
                  <a:pt x="1030" y="229"/>
                  <a:pt x="1016" y="227"/>
                  <a:pt x="1008" y="217"/>
                </a:cubicBezTo>
                <a:cubicBezTo>
                  <a:pt x="1000" y="207"/>
                  <a:pt x="1003" y="192"/>
                  <a:pt x="1013" y="184"/>
                </a:cubicBezTo>
                <a:close/>
                <a:moveTo>
                  <a:pt x="1124" y="101"/>
                </a:moveTo>
                <a:lnTo>
                  <a:pt x="1161" y="73"/>
                </a:lnTo>
                <a:cubicBezTo>
                  <a:pt x="1171" y="66"/>
                  <a:pt x="1186" y="68"/>
                  <a:pt x="1193" y="78"/>
                </a:cubicBezTo>
                <a:cubicBezTo>
                  <a:pt x="1201" y="88"/>
                  <a:pt x="1199" y="103"/>
                  <a:pt x="1189" y="110"/>
                </a:cubicBezTo>
                <a:lnTo>
                  <a:pt x="1152" y="138"/>
                </a:lnTo>
                <a:cubicBezTo>
                  <a:pt x="1141" y="146"/>
                  <a:pt x="1127" y="144"/>
                  <a:pt x="1119" y="133"/>
                </a:cubicBezTo>
                <a:cubicBezTo>
                  <a:pt x="1112" y="123"/>
                  <a:pt x="1114" y="109"/>
                  <a:pt x="1124" y="101"/>
                </a:cubicBezTo>
                <a:close/>
                <a:moveTo>
                  <a:pt x="1235" y="18"/>
                </a:moveTo>
                <a:lnTo>
                  <a:pt x="1249" y="7"/>
                </a:lnTo>
                <a:cubicBezTo>
                  <a:pt x="1259" y="0"/>
                  <a:pt x="1274" y="2"/>
                  <a:pt x="1281" y="12"/>
                </a:cubicBezTo>
                <a:cubicBezTo>
                  <a:pt x="1289" y="22"/>
                  <a:pt x="1287" y="37"/>
                  <a:pt x="1277" y="44"/>
                </a:cubicBezTo>
                <a:lnTo>
                  <a:pt x="1263" y="55"/>
                </a:lnTo>
                <a:cubicBezTo>
                  <a:pt x="1253" y="62"/>
                  <a:pt x="1238" y="60"/>
                  <a:pt x="1230" y="50"/>
                </a:cubicBezTo>
                <a:cubicBezTo>
                  <a:pt x="1223" y="40"/>
                  <a:pt x="1225" y="25"/>
                  <a:pt x="1235" y="18"/>
                </a:cubicBezTo>
                <a:close/>
              </a:path>
            </a:pathLst>
          </a:custGeom>
          <a:solidFill>
            <a:srgbClr val="000000"/>
          </a:solidFill>
          <a:ln w="7938" cap="flat">
            <a:solidFill>
              <a:srgbClr val="000000"/>
            </a:solidFill>
            <a:prstDash val="solid"/>
            <a:bevel/>
            <a:headEnd/>
            <a:tailEnd/>
          </a:ln>
        </p:spPr>
        <p:txBody>
          <a:bodyPr/>
          <a:lstStyle/>
          <a:p>
            <a:endParaRPr lang="en-US"/>
          </a:p>
        </p:txBody>
      </p:sp>
      <p:sp>
        <p:nvSpPr>
          <p:cNvPr id="71" name="Freeform 69"/>
          <p:cNvSpPr>
            <a:spLocks noEditPoints="1"/>
          </p:cNvSpPr>
          <p:nvPr/>
        </p:nvSpPr>
        <p:spPr bwMode="auto">
          <a:xfrm>
            <a:off x="7158038" y="3394075"/>
            <a:ext cx="323850" cy="381000"/>
          </a:xfrm>
          <a:custGeom>
            <a:avLst/>
            <a:gdLst>
              <a:gd name="T0" fmla="*/ 2147483647 w 707"/>
              <a:gd name="T1" fmla="*/ 2147483647 h 832"/>
              <a:gd name="T2" fmla="*/ 2147483647 w 707"/>
              <a:gd name="T3" fmla="*/ 2147483647 h 832"/>
              <a:gd name="T4" fmla="*/ 2147483647 w 707"/>
              <a:gd name="T5" fmla="*/ 2147483647 h 832"/>
              <a:gd name="T6" fmla="*/ 2147483647 w 707"/>
              <a:gd name="T7" fmla="*/ 2147483647 h 832"/>
              <a:gd name="T8" fmla="*/ 2147483647 w 707"/>
              <a:gd name="T9" fmla="*/ 2147483647 h 832"/>
              <a:gd name="T10" fmla="*/ 2147483647 w 707"/>
              <a:gd name="T11" fmla="*/ 2147483647 h 832"/>
              <a:gd name="T12" fmla="*/ 2147483647 w 707"/>
              <a:gd name="T13" fmla="*/ 2147483647 h 832"/>
              <a:gd name="T14" fmla="*/ 2147483647 w 707"/>
              <a:gd name="T15" fmla="*/ 2147483647 h 832"/>
              <a:gd name="T16" fmla="*/ 2147483647 w 707"/>
              <a:gd name="T17" fmla="*/ 2147483647 h 832"/>
              <a:gd name="T18" fmla="*/ 2147483647 w 707"/>
              <a:gd name="T19" fmla="*/ 2147483647 h 832"/>
              <a:gd name="T20" fmla="*/ 2147483647 w 707"/>
              <a:gd name="T21" fmla="*/ 2147483647 h 832"/>
              <a:gd name="T22" fmla="*/ 2147483647 w 707"/>
              <a:gd name="T23" fmla="*/ 2147483647 h 832"/>
              <a:gd name="T24" fmla="*/ 2147483647 w 707"/>
              <a:gd name="T25" fmla="*/ 2147483647 h 832"/>
              <a:gd name="T26" fmla="*/ 2147483647 w 707"/>
              <a:gd name="T27" fmla="*/ 2147483647 h 832"/>
              <a:gd name="T28" fmla="*/ 2147483647 w 707"/>
              <a:gd name="T29" fmla="*/ 2147483647 h 832"/>
              <a:gd name="T30" fmla="*/ 2147483647 w 707"/>
              <a:gd name="T31" fmla="*/ 2147483647 h 832"/>
              <a:gd name="T32" fmla="*/ 2147483647 w 707"/>
              <a:gd name="T33" fmla="*/ 2147483647 h 832"/>
              <a:gd name="T34" fmla="*/ 2147483647 w 707"/>
              <a:gd name="T35" fmla="*/ 2147483647 h 832"/>
              <a:gd name="T36" fmla="*/ 2147483647 w 707"/>
              <a:gd name="T37" fmla="*/ 2147483647 h 832"/>
              <a:gd name="T38" fmla="*/ 2147483647 w 707"/>
              <a:gd name="T39" fmla="*/ 2147483647 h 832"/>
              <a:gd name="T40" fmla="*/ 2147483647 w 707"/>
              <a:gd name="T41" fmla="*/ 2147483647 h 832"/>
              <a:gd name="T42" fmla="*/ 2147483647 w 707"/>
              <a:gd name="T43" fmla="*/ 2147483647 h 832"/>
              <a:gd name="T44" fmla="*/ 2147483647 w 707"/>
              <a:gd name="T45" fmla="*/ 2147483647 h 832"/>
              <a:gd name="T46" fmla="*/ 2147483647 w 707"/>
              <a:gd name="T47" fmla="*/ 2147483647 h 832"/>
              <a:gd name="T48" fmla="*/ 2147483647 w 707"/>
              <a:gd name="T49" fmla="*/ 2147483647 h 832"/>
              <a:gd name="T50" fmla="*/ 2147483647 w 707"/>
              <a:gd name="T51" fmla="*/ 2147483647 h 832"/>
              <a:gd name="T52" fmla="*/ 2147483647 w 707"/>
              <a:gd name="T53" fmla="*/ 2147483647 h 832"/>
              <a:gd name="T54" fmla="*/ 2147483647 w 707"/>
              <a:gd name="T55" fmla="*/ 2147483647 h 832"/>
              <a:gd name="T56" fmla="*/ 2147483647 w 707"/>
              <a:gd name="T57" fmla="*/ 2147483647 h 832"/>
              <a:gd name="T58" fmla="*/ 2147483647 w 707"/>
              <a:gd name="T59" fmla="*/ 2147483647 h 832"/>
              <a:gd name="T60" fmla="*/ 2147483647 w 707"/>
              <a:gd name="T61" fmla="*/ 2147483647 h 832"/>
              <a:gd name="T62" fmla="*/ 2147483647 w 707"/>
              <a:gd name="T63" fmla="*/ 2147483647 h 832"/>
              <a:gd name="T64" fmla="*/ 2147483647 w 707"/>
              <a:gd name="T65" fmla="*/ 2147483647 h 832"/>
              <a:gd name="T66" fmla="*/ 2147483647 w 707"/>
              <a:gd name="T67" fmla="*/ 2147483647 h 832"/>
              <a:gd name="T68" fmla="*/ 2147483647 w 707"/>
              <a:gd name="T69" fmla="*/ 2147483647 h 832"/>
              <a:gd name="T70" fmla="*/ 2147483647 w 707"/>
              <a:gd name="T71" fmla="*/ 2147483647 h 832"/>
              <a:gd name="T72" fmla="*/ 2147483647 w 707"/>
              <a:gd name="T73" fmla="*/ 2147483647 h 832"/>
              <a:gd name="T74" fmla="*/ 2147483647 w 707"/>
              <a:gd name="T75" fmla="*/ 2147483647 h 832"/>
              <a:gd name="T76" fmla="*/ 2147483647 w 707"/>
              <a:gd name="T77" fmla="*/ 2147483647 h 832"/>
              <a:gd name="T78" fmla="*/ 2147483647 w 707"/>
              <a:gd name="T79" fmla="*/ 2147483647 h 832"/>
              <a:gd name="T80" fmla="*/ 2147483647 w 707"/>
              <a:gd name="T81" fmla="*/ 2147483647 h 832"/>
              <a:gd name="T82" fmla="*/ 2147483647 w 707"/>
              <a:gd name="T83" fmla="*/ 2147483647 h 832"/>
              <a:gd name="T84" fmla="*/ 2147483647 w 707"/>
              <a:gd name="T85" fmla="*/ 2147483647 h 832"/>
              <a:gd name="T86" fmla="*/ 2147483647 w 707"/>
              <a:gd name="T87" fmla="*/ 2147483647 h 832"/>
              <a:gd name="T88" fmla="*/ 2147483647 w 707"/>
              <a:gd name="T89" fmla="*/ 2147483647 h 832"/>
              <a:gd name="T90" fmla="*/ 2147483647 w 707"/>
              <a:gd name="T91" fmla="*/ 2147483647 h 832"/>
              <a:gd name="T92" fmla="*/ 2147483647 w 707"/>
              <a:gd name="T93" fmla="*/ 2147483647 h 832"/>
              <a:gd name="T94" fmla="*/ 2147483647 w 707"/>
              <a:gd name="T95" fmla="*/ 2147483647 h 832"/>
              <a:gd name="T96" fmla="*/ 2147483647 w 707"/>
              <a:gd name="T97" fmla="*/ 2147483647 h 832"/>
              <a:gd name="T98" fmla="*/ 2147483647 w 707"/>
              <a:gd name="T99" fmla="*/ 2147483647 h 832"/>
              <a:gd name="T100" fmla="*/ 2147483647 w 707"/>
              <a:gd name="T101" fmla="*/ 2147483647 h 832"/>
              <a:gd name="T102" fmla="*/ 2147483647 w 707"/>
              <a:gd name="T103" fmla="*/ 2147483647 h 832"/>
              <a:gd name="T104" fmla="*/ 2147483647 w 707"/>
              <a:gd name="T105" fmla="*/ 2147483647 h 832"/>
              <a:gd name="T106" fmla="*/ 2147483647 w 707"/>
              <a:gd name="T107" fmla="*/ 2147483647 h 832"/>
              <a:gd name="T108" fmla="*/ 2147483647 w 707"/>
              <a:gd name="T109" fmla="*/ 2147483647 h 832"/>
              <a:gd name="T110" fmla="*/ 2147483647 w 707"/>
              <a:gd name="T111" fmla="*/ 2147483647 h 8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707"/>
              <a:gd name="T169" fmla="*/ 0 h 832"/>
              <a:gd name="T170" fmla="*/ 707 w 707"/>
              <a:gd name="T171" fmla="*/ 832 h 83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707" h="832">
                <a:moveTo>
                  <a:pt x="44" y="11"/>
                </a:moveTo>
                <a:lnTo>
                  <a:pt x="74" y="46"/>
                </a:lnTo>
                <a:cubicBezTo>
                  <a:pt x="82" y="56"/>
                  <a:pt x="81" y="71"/>
                  <a:pt x="71" y="79"/>
                </a:cubicBezTo>
                <a:cubicBezTo>
                  <a:pt x="61" y="87"/>
                  <a:pt x="46" y="86"/>
                  <a:pt x="38" y="76"/>
                </a:cubicBezTo>
                <a:lnTo>
                  <a:pt x="8" y="41"/>
                </a:lnTo>
                <a:cubicBezTo>
                  <a:pt x="0" y="31"/>
                  <a:pt x="1" y="16"/>
                  <a:pt x="11" y="8"/>
                </a:cubicBezTo>
                <a:cubicBezTo>
                  <a:pt x="21" y="0"/>
                  <a:pt x="36" y="1"/>
                  <a:pt x="44" y="11"/>
                </a:cubicBezTo>
                <a:close/>
                <a:moveTo>
                  <a:pt x="133" y="117"/>
                </a:moveTo>
                <a:lnTo>
                  <a:pt x="163" y="153"/>
                </a:lnTo>
                <a:cubicBezTo>
                  <a:pt x="171" y="163"/>
                  <a:pt x="170" y="177"/>
                  <a:pt x="160" y="185"/>
                </a:cubicBezTo>
                <a:cubicBezTo>
                  <a:pt x="150" y="194"/>
                  <a:pt x="136" y="192"/>
                  <a:pt x="128" y="183"/>
                </a:cubicBezTo>
                <a:lnTo>
                  <a:pt x="98" y="147"/>
                </a:lnTo>
                <a:cubicBezTo>
                  <a:pt x="90" y="137"/>
                  <a:pt x="91" y="123"/>
                  <a:pt x="101" y="114"/>
                </a:cubicBezTo>
                <a:cubicBezTo>
                  <a:pt x="110" y="106"/>
                  <a:pt x="125" y="107"/>
                  <a:pt x="133" y="117"/>
                </a:cubicBezTo>
                <a:close/>
                <a:moveTo>
                  <a:pt x="223" y="224"/>
                </a:moveTo>
                <a:lnTo>
                  <a:pt x="252" y="259"/>
                </a:lnTo>
                <a:cubicBezTo>
                  <a:pt x="261" y="269"/>
                  <a:pt x="259" y="283"/>
                  <a:pt x="250" y="292"/>
                </a:cubicBezTo>
                <a:cubicBezTo>
                  <a:pt x="240" y="300"/>
                  <a:pt x="225" y="299"/>
                  <a:pt x="217" y="289"/>
                </a:cubicBezTo>
                <a:lnTo>
                  <a:pt x="187" y="253"/>
                </a:lnTo>
                <a:cubicBezTo>
                  <a:pt x="179" y="244"/>
                  <a:pt x="180" y="229"/>
                  <a:pt x="190" y="221"/>
                </a:cubicBezTo>
                <a:cubicBezTo>
                  <a:pt x="200" y="213"/>
                  <a:pt x="214" y="214"/>
                  <a:pt x="223" y="224"/>
                </a:cubicBezTo>
                <a:close/>
                <a:moveTo>
                  <a:pt x="312" y="330"/>
                </a:moveTo>
                <a:lnTo>
                  <a:pt x="342" y="365"/>
                </a:lnTo>
                <a:cubicBezTo>
                  <a:pt x="350" y="375"/>
                  <a:pt x="349" y="390"/>
                  <a:pt x="339" y="398"/>
                </a:cubicBezTo>
                <a:cubicBezTo>
                  <a:pt x="329" y="406"/>
                  <a:pt x="315" y="405"/>
                  <a:pt x="306" y="395"/>
                </a:cubicBezTo>
                <a:lnTo>
                  <a:pt x="276" y="360"/>
                </a:lnTo>
                <a:cubicBezTo>
                  <a:pt x="268" y="350"/>
                  <a:pt x="270" y="335"/>
                  <a:pt x="279" y="327"/>
                </a:cubicBezTo>
                <a:cubicBezTo>
                  <a:pt x="289" y="319"/>
                  <a:pt x="304" y="320"/>
                  <a:pt x="312" y="330"/>
                </a:cubicBezTo>
                <a:close/>
                <a:moveTo>
                  <a:pt x="401" y="436"/>
                </a:moveTo>
                <a:lnTo>
                  <a:pt x="431" y="472"/>
                </a:lnTo>
                <a:cubicBezTo>
                  <a:pt x="439" y="482"/>
                  <a:pt x="438" y="496"/>
                  <a:pt x="428" y="504"/>
                </a:cubicBezTo>
                <a:cubicBezTo>
                  <a:pt x="418" y="513"/>
                  <a:pt x="404" y="511"/>
                  <a:pt x="396" y="502"/>
                </a:cubicBezTo>
                <a:lnTo>
                  <a:pt x="366" y="466"/>
                </a:lnTo>
                <a:cubicBezTo>
                  <a:pt x="358" y="456"/>
                  <a:pt x="359" y="442"/>
                  <a:pt x="369" y="434"/>
                </a:cubicBezTo>
                <a:cubicBezTo>
                  <a:pt x="378" y="425"/>
                  <a:pt x="393" y="427"/>
                  <a:pt x="401" y="436"/>
                </a:cubicBezTo>
                <a:close/>
                <a:moveTo>
                  <a:pt x="491" y="543"/>
                </a:moveTo>
                <a:lnTo>
                  <a:pt x="520" y="578"/>
                </a:lnTo>
                <a:cubicBezTo>
                  <a:pt x="529" y="588"/>
                  <a:pt x="527" y="603"/>
                  <a:pt x="518" y="611"/>
                </a:cubicBezTo>
                <a:cubicBezTo>
                  <a:pt x="508" y="619"/>
                  <a:pt x="493" y="618"/>
                  <a:pt x="485" y="608"/>
                </a:cubicBezTo>
                <a:lnTo>
                  <a:pt x="455" y="573"/>
                </a:lnTo>
                <a:cubicBezTo>
                  <a:pt x="447" y="563"/>
                  <a:pt x="448" y="548"/>
                  <a:pt x="458" y="540"/>
                </a:cubicBezTo>
                <a:cubicBezTo>
                  <a:pt x="468" y="532"/>
                  <a:pt x="482" y="533"/>
                  <a:pt x="491" y="543"/>
                </a:cubicBezTo>
                <a:close/>
                <a:moveTo>
                  <a:pt x="580" y="649"/>
                </a:moveTo>
                <a:lnTo>
                  <a:pt x="610" y="685"/>
                </a:lnTo>
                <a:cubicBezTo>
                  <a:pt x="618" y="694"/>
                  <a:pt x="617" y="709"/>
                  <a:pt x="607" y="717"/>
                </a:cubicBezTo>
                <a:cubicBezTo>
                  <a:pt x="597" y="725"/>
                  <a:pt x="583" y="724"/>
                  <a:pt x="574" y="714"/>
                </a:cubicBezTo>
                <a:lnTo>
                  <a:pt x="545" y="679"/>
                </a:lnTo>
                <a:cubicBezTo>
                  <a:pt x="536" y="669"/>
                  <a:pt x="538" y="654"/>
                  <a:pt x="547" y="646"/>
                </a:cubicBezTo>
                <a:cubicBezTo>
                  <a:pt x="557" y="638"/>
                  <a:pt x="572" y="639"/>
                  <a:pt x="580" y="649"/>
                </a:cubicBezTo>
                <a:close/>
                <a:moveTo>
                  <a:pt x="669" y="755"/>
                </a:moveTo>
                <a:lnTo>
                  <a:pt x="699" y="791"/>
                </a:lnTo>
                <a:cubicBezTo>
                  <a:pt x="707" y="801"/>
                  <a:pt x="706" y="815"/>
                  <a:pt x="696" y="824"/>
                </a:cubicBezTo>
                <a:cubicBezTo>
                  <a:pt x="687" y="832"/>
                  <a:pt x="672" y="830"/>
                  <a:pt x="664" y="821"/>
                </a:cubicBezTo>
                <a:lnTo>
                  <a:pt x="634" y="785"/>
                </a:lnTo>
                <a:cubicBezTo>
                  <a:pt x="626" y="775"/>
                  <a:pt x="627" y="761"/>
                  <a:pt x="637" y="753"/>
                </a:cubicBezTo>
                <a:cubicBezTo>
                  <a:pt x="647" y="744"/>
                  <a:pt x="661" y="746"/>
                  <a:pt x="669" y="755"/>
                </a:cubicBezTo>
                <a:close/>
              </a:path>
            </a:pathLst>
          </a:custGeom>
          <a:solidFill>
            <a:srgbClr val="000000"/>
          </a:solidFill>
          <a:ln w="7938" cap="flat">
            <a:solidFill>
              <a:srgbClr val="000000"/>
            </a:solidFill>
            <a:prstDash val="solid"/>
            <a:bevel/>
            <a:headEnd/>
            <a:tailEnd/>
          </a:ln>
        </p:spPr>
        <p:txBody>
          <a:bodyPr/>
          <a:lstStyle/>
          <a:p>
            <a:endParaRPr lang="en-US"/>
          </a:p>
        </p:txBody>
      </p:sp>
      <p:sp>
        <p:nvSpPr>
          <p:cNvPr id="72" name="Freeform 70"/>
          <p:cNvSpPr>
            <a:spLocks/>
          </p:cNvSpPr>
          <p:nvPr/>
        </p:nvSpPr>
        <p:spPr bwMode="auto">
          <a:xfrm>
            <a:off x="7434263" y="3733800"/>
            <a:ext cx="95250" cy="100012"/>
          </a:xfrm>
          <a:custGeom>
            <a:avLst/>
            <a:gdLst>
              <a:gd name="T0" fmla="*/ 2147483647 w 206"/>
              <a:gd name="T1" fmla="*/ 2147483647 h 218"/>
              <a:gd name="T2" fmla="*/ 0 w 206"/>
              <a:gd name="T3" fmla="*/ 2147483647 h 218"/>
              <a:gd name="T4" fmla="*/ 2147483647 w 206"/>
              <a:gd name="T5" fmla="*/ 0 h 218"/>
              <a:gd name="T6" fmla="*/ 2147483647 w 206"/>
              <a:gd name="T7" fmla="*/ 0 h 218"/>
              <a:gd name="T8" fmla="*/ 2147483647 w 206"/>
              <a:gd name="T9" fmla="*/ 2147483647 h 218"/>
              <a:gd name="T10" fmla="*/ 0 60000 65536"/>
              <a:gd name="T11" fmla="*/ 0 60000 65536"/>
              <a:gd name="T12" fmla="*/ 0 60000 65536"/>
              <a:gd name="T13" fmla="*/ 0 60000 65536"/>
              <a:gd name="T14" fmla="*/ 0 60000 65536"/>
              <a:gd name="T15" fmla="*/ 0 w 206"/>
              <a:gd name="T16" fmla="*/ 0 h 218"/>
              <a:gd name="T17" fmla="*/ 206 w 206"/>
              <a:gd name="T18" fmla="*/ 218 h 218"/>
            </a:gdLst>
            <a:ahLst/>
            <a:cxnLst>
              <a:cxn ang="T10">
                <a:pos x="T0" y="T1"/>
              </a:cxn>
              <a:cxn ang="T11">
                <a:pos x="T2" y="T3"/>
              </a:cxn>
              <a:cxn ang="T12">
                <a:pos x="T4" y="T5"/>
              </a:cxn>
              <a:cxn ang="T13">
                <a:pos x="T6" y="T7"/>
              </a:cxn>
              <a:cxn ang="T14">
                <a:pos x="T8" y="T9"/>
              </a:cxn>
            </a:cxnLst>
            <a:rect l="T15" t="T16" r="T17" b="T18"/>
            <a:pathLst>
              <a:path w="206" h="218">
                <a:moveTo>
                  <a:pt x="206" y="218"/>
                </a:moveTo>
                <a:lnTo>
                  <a:pt x="0" y="129"/>
                </a:lnTo>
                <a:cubicBezTo>
                  <a:pt x="69" y="112"/>
                  <a:pt x="126" y="64"/>
                  <a:pt x="154" y="0"/>
                </a:cubicBezTo>
                <a:lnTo>
                  <a:pt x="206" y="218"/>
                </a:lnTo>
                <a:close/>
              </a:path>
            </a:pathLst>
          </a:custGeom>
          <a:solidFill>
            <a:srgbClr val="000000"/>
          </a:solidFill>
          <a:ln w="0">
            <a:solidFill>
              <a:srgbClr val="000000"/>
            </a:solidFill>
            <a:prstDash val="solid"/>
            <a:round/>
            <a:headEnd/>
            <a:tailEnd/>
          </a:ln>
        </p:spPr>
        <p:txBody>
          <a:bodyPr/>
          <a:lstStyle/>
          <a:p>
            <a:endParaRPr lang="en-US"/>
          </a:p>
        </p:txBody>
      </p:sp>
      <p:sp>
        <p:nvSpPr>
          <p:cNvPr id="76" name="Freeform 74"/>
          <p:cNvSpPr>
            <a:spLocks noEditPoints="1"/>
          </p:cNvSpPr>
          <p:nvPr/>
        </p:nvSpPr>
        <p:spPr bwMode="auto">
          <a:xfrm>
            <a:off x="6643688" y="2654300"/>
            <a:ext cx="381000" cy="415925"/>
          </a:xfrm>
          <a:custGeom>
            <a:avLst/>
            <a:gdLst>
              <a:gd name="T0" fmla="*/ 2147483647 w 830"/>
              <a:gd name="T1" fmla="*/ 2147483647 h 909"/>
              <a:gd name="T2" fmla="*/ 2147483647 w 830"/>
              <a:gd name="T3" fmla="*/ 2147483647 h 909"/>
              <a:gd name="T4" fmla="*/ 2147483647 w 830"/>
              <a:gd name="T5" fmla="*/ 2147483647 h 909"/>
              <a:gd name="T6" fmla="*/ 2147483647 w 830"/>
              <a:gd name="T7" fmla="*/ 2147483647 h 909"/>
              <a:gd name="T8" fmla="*/ 2147483647 w 830"/>
              <a:gd name="T9" fmla="*/ 2147483647 h 909"/>
              <a:gd name="T10" fmla="*/ 2147483647 w 830"/>
              <a:gd name="T11" fmla="*/ 2147483647 h 909"/>
              <a:gd name="T12" fmla="*/ 2147483647 w 830"/>
              <a:gd name="T13" fmla="*/ 2147483647 h 909"/>
              <a:gd name="T14" fmla="*/ 2147483647 w 830"/>
              <a:gd name="T15" fmla="*/ 2147483647 h 909"/>
              <a:gd name="T16" fmla="*/ 2147483647 w 830"/>
              <a:gd name="T17" fmla="*/ 2147483647 h 909"/>
              <a:gd name="T18" fmla="*/ 2147483647 w 830"/>
              <a:gd name="T19" fmla="*/ 2147483647 h 909"/>
              <a:gd name="T20" fmla="*/ 2147483647 w 830"/>
              <a:gd name="T21" fmla="*/ 2147483647 h 909"/>
              <a:gd name="T22" fmla="*/ 2147483647 w 830"/>
              <a:gd name="T23" fmla="*/ 2147483647 h 909"/>
              <a:gd name="T24" fmla="*/ 2147483647 w 830"/>
              <a:gd name="T25" fmla="*/ 2147483647 h 909"/>
              <a:gd name="T26" fmla="*/ 2147483647 w 830"/>
              <a:gd name="T27" fmla="*/ 2147483647 h 909"/>
              <a:gd name="T28" fmla="*/ 2147483647 w 830"/>
              <a:gd name="T29" fmla="*/ 2147483647 h 909"/>
              <a:gd name="T30" fmla="*/ 2147483647 w 830"/>
              <a:gd name="T31" fmla="*/ 2147483647 h 909"/>
              <a:gd name="T32" fmla="*/ 2147483647 w 830"/>
              <a:gd name="T33" fmla="*/ 2147483647 h 909"/>
              <a:gd name="T34" fmla="*/ 2147483647 w 830"/>
              <a:gd name="T35" fmla="*/ 2147483647 h 909"/>
              <a:gd name="T36" fmla="*/ 2147483647 w 830"/>
              <a:gd name="T37" fmla="*/ 2147483647 h 909"/>
              <a:gd name="T38" fmla="*/ 2147483647 w 830"/>
              <a:gd name="T39" fmla="*/ 2147483647 h 909"/>
              <a:gd name="T40" fmla="*/ 2147483647 w 830"/>
              <a:gd name="T41" fmla="*/ 2147483647 h 909"/>
              <a:gd name="T42" fmla="*/ 2147483647 w 830"/>
              <a:gd name="T43" fmla="*/ 2147483647 h 909"/>
              <a:gd name="T44" fmla="*/ 2147483647 w 830"/>
              <a:gd name="T45" fmla="*/ 2147483647 h 909"/>
              <a:gd name="T46" fmla="*/ 2147483647 w 830"/>
              <a:gd name="T47" fmla="*/ 2147483647 h 909"/>
              <a:gd name="T48" fmla="*/ 2147483647 w 830"/>
              <a:gd name="T49" fmla="*/ 2147483647 h 909"/>
              <a:gd name="T50" fmla="*/ 2147483647 w 830"/>
              <a:gd name="T51" fmla="*/ 2147483647 h 909"/>
              <a:gd name="T52" fmla="*/ 2147483647 w 830"/>
              <a:gd name="T53" fmla="*/ 2147483647 h 909"/>
              <a:gd name="T54" fmla="*/ 2147483647 w 830"/>
              <a:gd name="T55" fmla="*/ 2147483647 h 909"/>
              <a:gd name="T56" fmla="*/ 2147483647 w 830"/>
              <a:gd name="T57" fmla="*/ 2147483647 h 909"/>
              <a:gd name="T58" fmla="*/ 2147483647 w 830"/>
              <a:gd name="T59" fmla="*/ 2147483647 h 909"/>
              <a:gd name="T60" fmla="*/ 2147483647 w 830"/>
              <a:gd name="T61" fmla="*/ 2147483647 h 909"/>
              <a:gd name="T62" fmla="*/ 2147483647 w 830"/>
              <a:gd name="T63" fmla="*/ 2147483647 h 909"/>
              <a:gd name="T64" fmla="*/ 2147483647 w 830"/>
              <a:gd name="T65" fmla="*/ 2147483647 h 909"/>
              <a:gd name="T66" fmla="*/ 2147483647 w 830"/>
              <a:gd name="T67" fmla="*/ 2147483647 h 909"/>
              <a:gd name="T68" fmla="*/ 2147483647 w 830"/>
              <a:gd name="T69" fmla="*/ 2147483647 h 909"/>
              <a:gd name="T70" fmla="*/ 2147483647 w 830"/>
              <a:gd name="T71" fmla="*/ 2147483647 h 909"/>
              <a:gd name="T72" fmla="*/ 2147483647 w 830"/>
              <a:gd name="T73" fmla="*/ 2147483647 h 909"/>
              <a:gd name="T74" fmla="*/ 2147483647 w 830"/>
              <a:gd name="T75" fmla="*/ 2147483647 h 909"/>
              <a:gd name="T76" fmla="*/ 2147483647 w 830"/>
              <a:gd name="T77" fmla="*/ 2147483647 h 909"/>
              <a:gd name="T78" fmla="*/ 2147483647 w 830"/>
              <a:gd name="T79" fmla="*/ 2147483647 h 909"/>
              <a:gd name="T80" fmla="*/ 2147483647 w 830"/>
              <a:gd name="T81" fmla="*/ 2147483647 h 909"/>
              <a:gd name="T82" fmla="*/ 2147483647 w 830"/>
              <a:gd name="T83" fmla="*/ 2147483647 h 909"/>
              <a:gd name="T84" fmla="*/ 2147483647 w 830"/>
              <a:gd name="T85" fmla="*/ 2147483647 h 909"/>
              <a:gd name="T86" fmla="*/ 2147483647 w 830"/>
              <a:gd name="T87" fmla="*/ 2147483647 h 909"/>
              <a:gd name="T88" fmla="*/ 2147483647 w 830"/>
              <a:gd name="T89" fmla="*/ 2147483647 h 909"/>
              <a:gd name="T90" fmla="*/ 2147483647 w 830"/>
              <a:gd name="T91" fmla="*/ 2147483647 h 909"/>
              <a:gd name="T92" fmla="*/ 2147483647 w 830"/>
              <a:gd name="T93" fmla="*/ 2147483647 h 909"/>
              <a:gd name="T94" fmla="*/ 2147483647 w 830"/>
              <a:gd name="T95" fmla="*/ 2147483647 h 909"/>
              <a:gd name="T96" fmla="*/ 2147483647 w 830"/>
              <a:gd name="T97" fmla="*/ 2147483647 h 909"/>
              <a:gd name="T98" fmla="*/ 2147483647 w 830"/>
              <a:gd name="T99" fmla="*/ 2147483647 h 909"/>
              <a:gd name="T100" fmla="*/ 2147483647 w 830"/>
              <a:gd name="T101" fmla="*/ 2147483647 h 909"/>
              <a:gd name="T102" fmla="*/ 2147483647 w 830"/>
              <a:gd name="T103" fmla="*/ 2147483647 h 909"/>
              <a:gd name="T104" fmla="*/ 2147483647 w 830"/>
              <a:gd name="T105" fmla="*/ 2147483647 h 909"/>
              <a:gd name="T106" fmla="*/ 2147483647 w 830"/>
              <a:gd name="T107" fmla="*/ 2147483647 h 909"/>
              <a:gd name="T108" fmla="*/ 2147483647 w 830"/>
              <a:gd name="T109" fmla="*/ 2147483647 h 909"/>
              <a:gd name="T110" fmla="*/ 2147483647 w 830"/>
              <a:gd name="T111" fmla="*/ 2147483647 h 909"/>
              <a:gd name="T112" fmla="*/ 2147483647 w 830"/>
              <a:gd name="T113" fmla="*/ 2147483647 h 909"/>
              <a:gd name="T114" fmla="*/ 2147483647 w 830"/>
              <a:gd name="T115" fmla="*/ 2147483647 h 909"/>
              <a:gd name="T116" fmla="*/ 2147483647 w 830"/>
              <a:gd name="T117" fmla="*/ 2147483647 h 909"/>
              <a:gd name="T118" fmla="*/ 2147483647 w 830"/>
              <a:gd name="T119" fmla="*/ 2147483647 h 909"/>
              <a:gd name="T120" fmla="*/ 2147483647 w 830"/>
              <a:gd name="T121" fmla="*/ 2147483647 h 909"/>
              <a:gd name="T122" fmla="*/ 2147483647 w 830"/>
              <a:gd name="T123" fmla="*/ 2147483647 h 909"/>
              <a:gd name="T124" fmla="*/ 2147483647 w 830"/>
              <a:gd name="T125" fmla="*/ 2147483647 h 90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830"/>
              <a:gd name="T190" fmla="*/ 0 h 909"/>
              <a:gd name="T191" fmla="*/ 830 w 830"/>
              <a:gd name="T192" fmla="*/ 909 h 90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830" h="909">
                <a:moveTo>
                  <a:pt x="787" y="899"/>
                </a:moveTo>
                <a:lnTo>
                  <a:pt x="756" y="864"/>
                </a:lnTo>
                <a:cubicBezTo>
                  <a:pt x="747" y="855"/>
                  <a:pt x="748" y="840"/>
                  <a:pt x="757" y="832"/>
                </a:cubicBezTo>
                <a:cubicBezTo>
                  <a:pt x="767" y="823"/>
                  <a:pt x="781" y="824"/>
                  <a:pt x="790" y="833"/>
                </a:cubicBezTo>
                <a:lnTo>
                  <a:pt x="821" y="867"/>
                </a:lnTo>
                <a:cubicBezTo>
                  <a:pt x="830" y="877"/>
                  <a:pt x="829" y="892"/>
                  <a:pt x="819" y="900"/>
                </a:cubicBezTo>
                <a:cubicBezTo>
                  <a:pt x="810" y="909"/>
                  <a:pt x="795" y="908"/>
                  <a:pt x="787" y="899"/>
                </a:cubicBezTo>
                <a:close/>
                <a:moveTo>
                  <a:pt x="693" y="796"/>
                </a:moveTo>
                <a:lnTo>
                  <a:pt x="662" y="761"/>
                </a:lnTo>
                <a:cubicBezTo>
                  <a:pt x="654" y="752"/>
                  <a:pt x="654" y="737"/>
                  <a:pt x="664" y="729"/>
                </a:cubicBezTo>
                <a:cubicBezTo>
                  <a:pt x="673" y="720"/>
                  <a:pt x="688" y="721"/>
                  <a:pt x="696" y="730"/>
                </a:cubicBezTo>
                <a:lnTo>
                  <a:pt x="728" y="765"/>
                </a:lnTo>
                <a:cubicBezTo>
                  <a:pt x="736" y="774"/>
                  <a:pt x="735" y="789"/>
                  <a:pt x="726" y="797"/>
                </a:cubicBezTo>
                <a:cubicBezTo>
                  <a:pt x="717" y="806"/>
                  <a:pt x="702" y="805"/>
                  <a:pt x="693" y="796"/>
                </a:cubicBezTo>
                <a:close/>
                <a:moveTo>
                  <a:pt x="600" y="693"/>
                </a:moveTo>
                <a:lnTo>
                  <a:pt x="569" y="659"/>
                </a:lnTo>
                <a:cubicBezTo>
                  <a:pt x="560" y="649"/>
                  <a:pt x="561" y="635"/>
                  <a:pt x="570" y="626"/>
                </a:cubicBezTo>
                <a:cubicBezTo>
                  <a:pt x="580" y="617"/>
                  <a:pt x="594" y="618"/>
                  <a:pt x="603" y="628"/>
                </a:cubicBezTo>
                <a:lnTo>
                  <a:pt x="634" y="662"/>
                </a:lnTo>
                <a:cubicBezTo>
                  <a:pt x="643" y="671"/>
                  <a:pt x="642" y="686"/>
                  <a:pt x="633" y="695"/>
                </a:cubicBezTo>
                <a:cubicBezTo>
                  <a:pt x="623" y="703"/>
                  <a:pt x="608" y="702"/>
                  <a:pt x="600" y="693"/>
                </a:cubicBezTo>
                <a:close/>
                <a:moveTo>
                  <a:pt x="506" y="590"/>
                </a:moveTo>
                <a:lnTo>
                  <a:pt x="475" y="556"/>
                </a:lnTo>
                <a:cubicBezTo>
                  <a:pt x="467" y="546"/>
                  <a:pt x="467" y="532"/>
                  <a:pt x="477" y="523"/>
                </a:cubicBezTo>
                <a:cubicBezTo>
                  <a:pt x="486" y="515"/>
                  <a:pt x="501" y="515"/>
                  <a:pt x="510" y="525"/>
                </a:cubicBezTo>
                <a:lnTo>
                  <a:pt x="541" y="559"/>
                </a:lnTo>
                <a:cubicBezTo>
                  <a:pt x="549" y="568"/>
                  <a:pt x="549" y="583"/>
                  <a:pt x="539" y="592"/>
                </a:cubicBezTo>
                <a:cubicBezTo>
                  <a:pt x="530" y="600"/>
                  <a:pt x="515" y="600"/>
                  <a:pt x="506" y="590"/>
                </a:cubicBezTo>
                <a:close/>
                <a:moveTo>
                  <a:pt x="413" y="487"/>
                </a:moveTo>
                <a:lnTo>
                  <a:pt x="382" y="453"/>
                </a:lnTo>
                <a:cubicBezTo>
                  <a:pt x="373" y="444"/>
                  <a:pt x="374" y="429"/>
                  <a:pt x="384" y="420"/>
                </a:cubicBezTo>
                <a:cubicBezTo>
                  <a:pt x="393" y="412"/>
                  <a:pt x="408" y="412"/>
                  <a:pt x="416" y="422"/>
                </a:cubicBezTo>
                <a:lnTo>
                  <a:pt x="447" y="456"/>
                </a:lnTo>
                <a:cubicBezTo>
                  <a:pt x="456" y="466"/>
                  <a:pt x="455" y="480"/>
                  <a:pt x="446" y="489"/>
                </a:cubicBezTo>
                <a:cubicBezTo>
                  <a:pt x="436" y="497"/>
                  <a:pt x="422" y="497"/>
                  <a:pt x="413" y="487"/>
                </a:cubicBezTo>
                <a:close/>
                <a:moveTo>
                  <a:pt x="320" y="384"/>
                </a:moveTo>
                <a:lnTo>
                  <a:pt x="289" y="350"/>
                </a:lnTo>
                <a:cubicBezTo>
                  <a:pt x="280" y="341"/>
                  <a:pt x="281" y="326"/>
                  <a:pt x="290" y="317"/>
                </a:cubicBezTo>
                <a:cubicBezTo>
                  <a:pt x="300" y="309"/>
                  <a:pt x="314" y="310"/>
                  <a:pt x="323" y="319"/>
                </a:cubicBezTo>
                <a:lnTo>
                  <a:pt x="354" y="353"/>
                </a:lnTo>
                <a:cubicBezTo>
                  <a:pt x="363" y="363"/>
                  <a:pt x="362" y="377"/>
                  <a:pt x="352" y="386"/>
                </a:cubicBezTo>
                <a:cubicBezTo>
                  <a:pt x="343" y="395"/>
                  <a:pt x="328" y="394"/>
                  <a:pt x="320" y="384"/>
                </a:cubicBezTo>
                <a:close/>
                <a:moveTo>
                  <a:pt x="226" y="282"/>
                </a:moveTo>
                <a:lnTo>
                  <a:pt x="195" y="247"/>
                </a:lnTo>
                <a:cubicBezTo>
                  <a:pt x="187" y="238"/>
                  <a:pt x="187" y="223"/>
                  <a:pt x="197" y="215"/>
                </a:cubicBezTo>
                <a:cubicBezTo>
                  <a:pt x="206" y="206"/>
                  <a:pt x="221" y="207"/>
                  <a:pt x="229" y="216"/>
                </a:cubicBezTo>
                <a:lnTo>
                  <a:pt x="261" y="250"/>
                </a:lnTo>
                <a:cubicBezTo>
                  <a:pt x="269" y="260"/>
                  <a:pt x="268" y="275"/>
                  <a:pt x="259" y="283"/>
                </a:cubicBezTo>
                <a:cubicBezTo>
                  <a:pt x="250" y="292"/>
                  <a:pt x="235" y="291"/>
                  <a:pt x="226" y="282"/>
                </a:cubicBezTo>
                <a:close/>
                <a:moveTo>
                  <a:pt x="133" y="179"/>
                </a:moveTo>
                <a:lnTo>
                  <a:pt x="102" y="144"/>
                </a:lnTo>
                <a:cubicBezTo>
                  <a:pt x="93" y="135"/>
                  <a:pt x="94" y="120"/>
                  <a:pt x="103" y="112"/>
                </a:cubicBezTo>
                <a:cubicBezTo>
                  <a:pt x="113" y="103"/>
                  <a:pt x="127" y="104"/>
                  <a:pt x="136" y="113"/>
                </a:cubicBezTo>
                <a:lnTo>
                  <a:pt x="167" y="148"/>
                </a:lnTo>
                <a:cubicBezTo>
                  <a:pt x="176" y="157"/>
                  <a:pt x="175" y="172"/>
                  <a:pt x="166" y="180"/>
                </a:cubicBezTo>
                <a:cubicBezTo>
                  <a:pt x="156" y="189"/>
                  <a:pt x="141" y="188"/>
                  <a:pt x="133" y="179"/>
                </a:cubicBezTo>
                <a:close/>
                <a:moveTo>
                  <a:pt x="39" y="76"/>
                </a:moveTo>
                <a:lnTo>
                  <a:pt x="8" y="42"/>
                </a:lnTo>
                <a:cubicBezTo>
                  <a:pt x="0" y="32"/>
                  <a:pt x="0" y="18"/>
                  <a:pt x="10" y="9"/>
                </a:cubicBezTo>
                <a:cubicBezTo>
                  <a:pt x="19" y="0"/>
                  <a:pt x="34" y="1"/>
                  <a:pt x="43" y="11"/>
                </a:cubicBezTo>
                <a:lnTo>
                  <a:pt x="74" y="45"/>
                </a:lnTo>
                <a:cubicBezTo>
                  <a:pt x="82" y="54"/>
                  <a:pt x="82" y="69"/>
                  <a:pt x="72" y="78"/>
                </a:cubicBezTo>
                <a:cubicBezTo>
                  <a:pt x="63" y="86"/>
                  <a:pt x="48" y="85"/>
                  <a:pt x="39" y="76"/>
                </a:cubicBezTo>
                <a:close/>
              </a:path>
            </a:pathLst>
          </a:custGeom>
          <a:solidFill>
            <a:srgbClr val="000000"/>
          </a:solidFill>
          <a:ln w="7938" cap="flat">
            <a:solidFill>
              <a:srgbClr val="000000"/>
            </a:solidFill>
            <a:prstDash val="solid"/>
            <a:bevel/>
            <a:headEnd/>
            <a:tailEnd/>
          </a:ln>
        </p:spPr>
        <p:txBody>
          <a:bodyPr/>
          <a:lstStyle/>
          <a:p>
            <a:endParaRPr lang="en-US"/>
          </a:p>
        </p:txBody>
      </p:sp>
      <p:sp>
        <p:nvSpPr>
          <p:cNvPr id="77" name="Freeform 75"/>
          <p:cNvSpPr>
            <a:spLocks/>
          </p:cNvSpPr>
          <p:nvPr/>
        </p:nvSpPr>
        <p:spPr bwMode="auto">
          <a:xfrm>
            <a:off x="6964363" y="3011487"/>
            <a:ext cx="95250" cy="98425"/>
          </a:xfrm>
          <a:custGeom>
            <a:avLst/>
            <a:gdLst>
              <a:gd name="T0" fmla="*/ 2147483647 w 209"/>
              <a:gd name="T1" fmla="*/ 2147483647 h 215"/>
              <a:gd name="T2" fmla="*/ 0 w 209"/>
              <a:gd name="T3" fmla="*/ 2147483647 h 215"/>
              <a:gd name="T4" fmla="*/ 2147483647 w 209"/>
              <a:gd name="T5" fmla="*/ 0 h 215"/>
              <a:gd name="T6" fmla="*/ 2147483647 w 209"/>
              <a:gd name="T7" fmla="*/ 0 h 215"/>
              <a:gd name="T8" fmla="*/ 2147483647 w 209"/>
              <a:gd name="T9" fmla="*/ 2147483647 h 215"/>
              <a:gd name="T10" fmla="*/ 0 60000 65536"/>
              <a:gd name="T11" fmla="*/ 0 60000 65536"/>
              <a:gd name="T12" fmla="*/ 0 60000 65536"/>
              <a:gd name="T13" fmla="*/ 0 60000 65536"/>
              <a:gd name="T14" fmla="*/ 0 60000 65536"/>
              <a:gd name="T15" fmla="*/ 0 w 209"/>
              <a:gd name="T16" fmla="*/ 0 h 215"/>
              <a:gd name="T17" fmla="*/ 209 w 209"/>
              <a:gd name="T18" fmla="*/ 215 h 215"/>
            </a:gdLst>
            <a:ahLst/>
            <a:cxnLst>
              <a:cxn ang="T10">
                <a:pos x="T0" y="T1"/>
              </a:cxn>
              <a:cxn ang="T11">
                <a:pos x="T2" y="T3"/>
              </a:cxn>
              <a:cxn ang="T12">
                <a:pos x="T4" y="T5"/>
              </a:cxn>
              <a:cxn ang="T13">
                <a:pos x="T6" y="T7"/>
              </a:cxn>
              <a:cxn ang="T14">
                <a:pos x="T8" y="T9"/>
              </a:cxn>
            </a:cxnLst>
            <a:rect l="T15" t="T16" r="T17" b="T18"/>
            <a:pathLst>
              <a:path w="209" h="215">
                <a:moveTo>
                  <a:pt x="209" y="215"/>
                </a:moveTo>
                <a:lnTo>
                  <a:pt x="0" y="134"/>
                </a:lnTo>
                <a:cubicBezTo>
                  <a:pt x="68" y="115"/>
                  <a:pt x="123" y="65"/>
                  <a:pt x="148" y="0"/>
                </a:cubicBezTo>
                <a:lnTo>
                  <a:pt x="209" y="215"/>
                </a:lnTo>
                <a:close/>
              </a:path>
            </a:pathLst>
          </a:custGeom>
          <a:solidFill>
            <a:srgbClr val="000000"/>
          </a:solidFill>
          <a:ln w="0">
            <a:solidFill>
              <a:srgbClr val="000000"/>
            </a:solidFill>
            <a:prstDash val="solid"/>
            <a:round/>
            <a:headEnd/>
            <a:tailEnd/>
          </a:ln>
        </p:spPr>
        <p:txBody>
          <a:bodyPr/>
          <a:lstStyle/>
          <a:p>
            <a:endParaRPr lang="en-US"/>
          </a:p>
        </p:txBody>
      </p:sp>
      <p:sp>
        <p:nvSpPr>
          <p:cNvPr id="82" name="Freeform 80"/>
          <p:cNvSpPr>
            <a:spLocks noEditPoints="1"/>
          </p:cNvSpPr>
          <p:nvPr/>
        </p:nvSpPr>
        <p:spPr bwMode="auto">
          <a:xfrm>
            <a:off x="7239000" y="2819400"/>
            <a:ext cx="603250" cy="455613"/>
          </a:xfrm>
          <a:custGeom>
            <a:avLst/>
            <a:gdLst>
              <a:gd name="T0" fmla="*/ 2147483647 w 1314"/>
              <a:gd name="T1" fmla="*/ 2147483647 h 994"/>
              <a:gd name="T2" fmla="*/ 2147483647 w 1314"/>
              <a:gd name="T3" fmla="*/ 2147483647 h 994"/>
              <a:gd name="T4" fmla="*/ 2147483647 w 1314"/>
              <a:gd name="T5" fmla="*/ 2147483647 h 994"/>
              <a:gd name="T6" fmla="*/ 2147483647 w 1314"/>
              <a:gd name="T7" fmla="*/ 2147483647 h 994"/>
              <a:gd name="T8" fmla="*/ 2147483647 w 1314"/>
              <a:gd name="T9" fmla="*/ 2147483647 h 994"/>
              <a:gd name="T10" fmla="*/ 2147483647 w 1314"/>
              <a:gd name="T11" fmla="*/ 2147483647 h 994"/>
              <a:gd name="T12" fmla="*/ 2147483647 w 1314"/>
              <a:gd name="T13" fmla="*/ 2147483647 h 994"/>
              <a:gd name="T14" fmla="*/ 2147483647 w 1314"/>
              <a:gd name="T15" fmla="*/ 2147483647 h 994"/>
              <a:gd name="T16" fmla="*/ 2147483647 w 1314"/>
              <a:gd name="T17" fmla="*/ 2147483647 h 994"/>
              <a:gd name="T18" fmla="*/ 2147483647 w 1314"/>
              <a:gd name="T19" fmla="*/ 2147483647 h 994"/>
              <a:gd name="T20" fmla="*/ 2147483647 w 1314"/>
              <a:gd name="T21" fmla="*/ 2147483647 h 994"/>
              <a:gd name="T22" fmla="*/ 2147483647 w 1314"/>
              <a:gd name="T23" fmla="*/ 2147483647 h 994"/>
              <a:gd name="T24" fmla="*/ 2147483647 w 1314"/>
              <a:gd name="T25" fmla="*/ 2147483647 h 994"/>
              <a:gd name="T26" fmla="*/ 2147483647 w 1314"/>
              <a:gd name="T27" fmla="*/ 2147483647 h 994"/>
              <a:gd name="T28" fmla="*/ 2147483647 w 1314"/>
              <a:gd name="T29" fmla="*/ 2147483647 h 994"/>
              <a:gd name="T30" fmla="*/ 2147483647 w 1314"/>
              <a:gd name="T31" fmla="*/ 2147483647 h 994"/>
              <a:gd name="T32" fmla="*/ 2147483647 w 1314"/>
              <a:gd name="T33" fmla="*/ 2147483647 h 994"/>
              <a:gd name="T34" fmla="*/ 2147483647 w 1314"/>
              <a:gd name="T35" fmla="*/ 2147483647 h 994"/>
              <a:gd name="T36" fmla="*/ 2147483647 w 1314"/>
              <a:gd name="T37" fmla="*/ 2147483647 h 994"/>
              <a:gd name="T38" fmla="*/ 2147483647 w 1314"/>
              <a:gd name="T39" fmla="*/ 2147483647 h 994"/>
              <a:gd name="T40" fmla="*/ 2147483647 w 1314"/>
              <a:gd name="T41" fmla="*/ 2147483647 h 994"/>
              <a:gd name="T42" fmla="*/ 2147483647 w 1314"/>
              <a:gd name="T43" fmla="*/ 2147483647 h 994"/>
              <a:gd name="T44" fmla="*/ 2147483647 w 1314"/>
              <a:gd name="T45" fmla="*/ 2147483647 h 994"/>
              <a:gd name="T46" fmla="*/ 2147483647 w 1314"/>
              <a:gd name="T47" fmla="*/ 2147483647 h 994"/>
              <a:gd name="T48" fmla="*/ 2147483647 w 1314"/>
              <a:gd name="T49" fmla="*/ 2147483647 h 994"/>
              <a:gd name="T50" fmla="*/ 2147483647 w 1314"/>
              <a:gd name="T51" fmla="*/ 2147483647 h 994"/>
              <a:gd name="T52" fmla="*/ 2147483647 w 1314"/>
              <a:gd name="T53" fmla="*/ 2147483647 h 994"/>
              <a:gd name="T54" fmla="*/ 2147483647 w 1314"/>
              <a:gd name="T55" fmla="*/ 2147483647 h 994"/>
              <a:gd name="T56" fmla="*/ 2147483647 w 1314"/>
              <a:gd name="T57" fmla="*/ 2147483647 h 994"/>
              <a:gd name="T58" fmla="*/ 2147483647 w 1314"/>
              <a:gd name="T59" fmla="*/ 2147483647 h 994"/>
              <a:gd name="T60" fmla="*/ 2147483647 w 1314"/>
              <a:gd name="T61" fmla="*/ 2147483647 h 994"/>
              <a:gd name="T62" fmla="*/ 2147483647 w 1314"/>
              <a:gd name="T63" fmla="*/ 2147483647 h 994"/>
              <a:gd name="T64" fmla="*/ 2147483647 w 1314"/>
              <a:gd name="T65" fmla="*/ 2147483647 h 994"/>
              <a:gd name="T66" fmla="*/ 2147483647 w 1314"/>
              <a:gd name="T67" fmla="*/ 2147483647 h 994"/>
              <a:gd name="T68" fmla="*/ 2147483647 w 1314"/>
              <a:gd name="T69" fmla="*/ 2147483647 h 994"/>
              <a:gd name="T70" fmla="*/ 2147483647 w 1314"/>
              <a:gd name="T71" fmla="*/ 2147483647 h 994"/>
              <a:gd name="T72" fmla="*/ 2147483647 w 1314"/>
              <a:gd name="T73" fmla="*/ 2147483647 h 994"/>
              <a:gd name="T74" fmla="*/ 2147483647 w 1314"/>
              <a:gd name="T75" fmla="*/ 2147483647 h 994"/>
              <a:gd name="T76" fmla="*/ 2147483647 w 1314"/>
              <a:gd name="T77" fmla="*/ 2147483647 h 994"/>
              <a:gd name="T78" fmla="*/ 2147483647 w 1314"/>
              <a:gd name="T79" fmla="*/ 2147483647 h 994"/>
              <a:gd name="T80" fmla="*/ 2147483647 w 1314"/>
              <a:gd name="T81" fmla="*/ 2147483647 h 994"/>
              <a:gd name="T82" fmla="*/ 2147483647 w 1314"/>
              <a:gd name="T83" fmla="*/ 2147483647 h 99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314"/>
              <a:gd name="T127" fmla="*/ 0 h 994"/>
              <a:gd name="T128" fmla="*/ 1314 w 1314"/>
              <a:gd name="T129" fmla="*/ 994 h 99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314" h="994">
                <a:moveTo>
                  <a:pt x="12" y="949"/>
                </a:moveTo>
                <a:lnTo>
                  <a:pt x="49" y="921"/>
                </a:lnTo>
                <a:cubicBezTo>
                  <a:pt x="59" y="913"/>
                  <a:pt x="74" y="916"/>
                  <a:pt x="81" y="926"/>
                </a:cubicBezTo>
                <a:cubicBezTo>
                  <a:pt x="89" y="936"/>
                  <a:pt x="87" y="951"/>
                  <a:pt x="77" y="958"/>
                </a:cubicBezTo>
                <a:lnTo>
                  <a:pt x="40" y="986"/>
                </a:lnTo>
                <a:cubicBezTo>
                  <a:pt x="29" y="994"/>
                  <a:pt x="15" y="991"/>
                  <a:pt x="7" y="981"/>
                </a:cubicBezTo>
                <a:cubicBezTo>
                  <a:pt x="0" y="971"/>
                  <a:pt x="2" y="956"/>
                  <a:pt x="12" y="949"/>
                </a:cubicBezTo>
                <a:close/>
                <a:moveTo>
                  <a:pt x="123" y="866"/>
                </a:moveTo>
                <a:lnTo>
                  <a:pt x="160" y="838"/>
                </a:lnTo>
                <a:cubicBezTo>
                  <a:pt x="171" y="830"/>
                  <a:pt x="185" y="832"/>
                  <a:pt x="193" y="843"/>
                </a:cubicBezTo>
                <a:cubicBezTo>
                  <a:pt x="200" y="853"/>
                  <a:pt x="198" y="867"/>
                  <a:pt x="188" y="875"/>
                </a:cubicBezTo>
                <a:lnTo>
                  <a:pt x="151" y="903"/>
                </a:lnTo>
                <a:cubicBezTo>
                  <a:pt x="141" y="910"/>
                  <a:pt x="126" y="908"/>
                  <a:pt x="119" y="898"/>
                </a:cubicBezTo>
                <a:cubicBezTo>
                  <a:pt x="111" y="888"/>
                  <a:pt x="113" y="873"/>
                  <a:pt x="123" y="866"/>
                </a:cubicBezTo>
                <a:close/>
                <a:moveTo>
                  <a:pt x="235" y="783"/>
                </a:moveTo>
                <a:lnTo>
                  <a:pt x="272" y="755"/>
                </a:lnTo>
                <a:cubicBezTo>
                  <a:pt x="282" y="747"/>
                  <a:pt x="297" y="749"/>
                  <a:pt x="304" y="760"/>
                </a:cubicBezTo>
                <a:cubicBezTo>
                  <a:pt x="312" y="770"/>
                  <a:pt x="310" y="784"/>
                  <a:pt x="299" y="792"/>
                </a:cubicBezTo>
                <a:lnTo>
                  <a:pt x="262" y="820"/>
                </a:lnTo>
                <a:cubicBezTo>
                  <a:pt x="252" y="827"/>
                  <a:pt x="238" y="825"/>
                  <a:pt x="230" y="815"/>
                </a:cubicBezTo>
                <a:cubicBezTo>
                  <a:pt x="222" y="805"/>
                  <a:pt x="224" y="790"/>
                  <a:pt x="235" y="783"/>
                </a:cubicBezTo>
                <a:close/>
                <a:moveTo>
                  <a:pt x="346" y="700"/>
                </a:moveTo>
                <a:lnTo>
                  <a:pt x="383" y="672"/>
                </a:lnTo>
                <a:cubicBezTo>
                  <a:pt x="393" y="664"/>
                  <a:pt x="408" y="666"/>
                  <a:pt x="416" y="677"/>
                </a:cubicBezTo>
                <a:cubicBezTo>
                  <a:pt x="423" y="687"/>
                  <a:pt x="421" y="701"/>
                  <a:pt x="411" y="709"/>
                </a:cubicBezTo>
                <a:lnTo>
                  <a:pt x="374" y="737"/>
                </a:lnTo>
                <a:cubicBezTo>
                  <a:pt x="363" y="744"/>
                  <a:pt x="349" y="742"/>
                  <a:pt x="341" y="732"/>
                </a:cubicBezTo>
                <a:cubicBezTo>
                  <a:pt x="334" y="722"/>
                  <a:pt x="336" y="707"/>
                  <a:pt x="346" y="700"/>
                </a:cubicBezTo>
                <a:close/>
                <a:moveTo>
                  <a:pt x="457" y="616"/>
                </a:moveTo>
                <a:lnTo>
                  <a:pt x="494" y="589"/>
                </a:lnTo>
                <a:cubicBezTo>
                  <a:pt x="505" y="581"/>
                  <a:pt x="519" y="583"/>
                  <a:pt x="527" y="593"/>
                </a:cubicBezTo>
                <a:cubicBezTo>
                  <a:pt x="535" y="604"/>
                  <a:pt x="532" y="618"/>
                  <a:pt x="522" y="626"/>
                </a:cubicBezTo>
                <a:lnTo>
                  <a:pt x="485" y="654"/>
                </a:lnTo>
                <a:cubicBezTo>
                  <a:pt x="475" y="661"/>
                  <a:pt x="460" y="659"/>
                  <a:pt x="453" y="649"/>
                </a:cubicBezTo>
                <a:cubicBezTo>
                  <a:pt x="445" y="639"/>
                  <a:pt x="447" y="624"/>
                  <a:pt x="457" y="616"/>
                </a:cubicBezTo>
                <a:close/>
                <a:moveTo>
                  <a:pt x="569" y="533"/>
                </a:moveTo>
                <a:lnTo>
                  <a:pt x="606" y="506"/>
                </a:lnTo>
                <a:cubicBezTo>
                  <a:pt x="616" y="498"/>
                  <a:pt x="631" y="500"/>
                  <a:pt x="638" y="510"/>
                </a:cubicBezTo>
                <a:cubicBezTo>
                  <a:pt x="646" y="521"/>
                  <a:pt x="644" y="535"/>
                  <a:pt x="633" y="543"/>
                </a:cubicBezTo>
                <a:lnTo>
                  <a:pt x="596" y="571"/>
                </a:lnTo>
                <a:cubicBezTo>
                  <a:pt x="586" y="578"/>
                  <a:pt x="572" y="576"/>
                  <a:pt x="564" y="566"/>
                </a:cubicBezTo>
                <a:cubicBezTo>
                  <a:pt x="556" y="556"/>
                  <a:pt x="558" y="541"/>
                  <a:pt x="569" y="533"/>
                </a:cubicBezTo>
                <a:close/>
                <a:moveTo>
                  <a:pt x="680" y="450"/>
                </a:moveTo>
                <a:lnTo>
                  <a:pt x="717" y="423"/>
                </a:lnTo>
                <a:cubicBezTo>
                  <a:pt x="727" y="415"/>
                  <a:pt x="742" y="417"/>
                  <a:pt x="750" y="427"/>
                </a:cubicBezTo>
                <a:cubicBezTo>
                  <a:pt x="757" y="438"/>
                  <a:pt x="755" y="452"/>
                  <a:pt x="745" y="460"/>
                </a:cubicBezTo>
                <a:lnTo>
                  <a:pt x="708" y="487"/>
                </a:lnTo>
                <a:cubicBezTo>
                  <a:pt x="697" y="495"/>
                  <a:pt x="683" y="493"/>
                  <a:pt x="675" y="483"/>
                </a:cubicBezTo>
                <a:cubicBezTo>
                  <a:pt x="668" y="472"/>
                  <a:pt x="670" y="458"/>
                  <a:pt x="680" y="450"/>
                </a:cubicBezTo>
                <a:close/>
                <a:moveTo>
                  <a:pt x="791" y="367"/>
                </a:moveTo>
                <a:lnTo>
                  <a:pt x="829" y="340"/>
                </a:lnTo>
                <a:cubicBezTo>
                  <a:pt x="839" y="332"/>
                  <a:pt x="853" y="334"/>
                  <a:pt x="861" y="344"/>
                </a:cubicBezTo>
                <a:cubicBezTo>
                  <a:pt x="869" y="355"/>
                  <a:pt x="866" y="369"/>
                  <a:pt x="856" y="377"/>
                </a:cubicBezTo>
                <a:lnTo>
                  <a:pt x="819" y="404"/>
                </a:lnTo>
                <a:cubicBezTo>
                  <a:pt x="809" y="412"/>
                  <a:pt x="794" y="410"/>
                  <a:pt x="787" y="400"/>
                </a:cubicBezTo>
                <a:cubicBezTo>
                  <a:pt x="779" y="389"/>
                  <a:pt x="781" y="375"/>
                  <a:pt x="791" y="367"/>
                </a:cubicBezTo>
                <a:close/>
                <a:moveTo>
                  <a:pt x="903" y="284"/>
                </a:moveTo>
                <a:lnTo>
                  <a:pt x="940" y="257"/>
                </a:lnTo>
                <a:cubicBezTo>
                  <a:pt x="950" y="249"/>
                  <a:pt x="965" y="251"/>
                  <a:pt x="972" y="261"/>
                </a:cubicBezTo>
                <a:cubicBezTo>
                  <a:pt x="980" y="271"/>
                  <a:pt x="978" y="286"/>
                  <a:pt x="968" y="294"/>
                </a:cubicBezTo>
                <a:lnTo>
                  <a:pt x="930" y="321"/>
                </a:lnTo>
                <a:cubicBezTo>
                  <a:pt x="920" y="329"/>
                  <a:pt x="906" y="327"/>
                  <a:pt x="898" y="317"/>
                </a:cubicBezTo>
                <a:cubicBezTo>
                  <a:pt x="890" y="306"/>
                  <a:pt x="893" y="292"/>
                  <a:pt x="903" y="284"/>
                </a:cubicBezTo>
                <a:close/>
                <a:moveTo>
                  <a:pt x="1014" y="201"/>
                </a:moveTo>
                <a:lnTo>
                  <a:pt x="1051" y="173"/>
                </a:lnTo>
                <a:cubicBezTo>
                  <a:pt x="1061" y="166"/>
                  <a:pt x="1076" y="168"/>
                  <a:pt x="1084" y="178"/>
                </a:cubicBezTo>
                <a:cubicBezTo>
                  <a:pt x="1091" y="188"/>
                  <a:pt x="1089" y="203"/>
                  <a:pt x="1079" y="211"/>
                </a:cubicBezTo>
                <a:lnTo>
                  <a:pt x="1042" y="238"/>
                </a:lnTo>
                <a:cubicBezTo>
                  <a:pt x="1032" y="246"/>
                  <a:pt x="1017" y="244"/>
                  <a:pt x="1009" y="234"/>
                </a:cubicBezTo>
                <a:cubicBezTo>
                  <a:pt x="1002" y="223"/>
                  <a:pt x="1004" y="209"/>
                  <a:pt x="1014" y="201"/>
                </a:cubicBezTo>
                <a:close/>
                <a:moveTo>
                  <a:pt x="1125" y="118"/>
                </a:moveTo>
                <a:lnTo>
                  <a:pt x="1163" y="90"/>
                </a:lnTo>
                <a:cubicBezTo>
                  <a:pt x="1173" y="83"/>
                  <a:pt x="1187" y="85"/>
                  <a:pt x="1195" y="95"/>
                </a:cubicBezTo>
                <a:cubicBezTo>
                  <a:pt x="1203" y="105"/>
                  <a:pt x="1201" y="120"/>
                  <a:pt x="1190" y="128"/>
                </a:cubicBezTo>
                <a:lnTo>
                  <a:pt x="1153" y="155"/>
                </a:lnTo>
                <a:cubicBezTo>
                  <a:pt x="1143" y="163"/>
                  <a:pt x="1128" y="161"/>
                  <a:pt x="1121" y="150"/>
                </a:cubicBezTo>
                <a:cubicBezTo>
                  <a:pt x="1113" y="140"/>
                  <a:pt x="1115" y="126"/>
                  <a:pt x="1125" y="118"/>
                </a:cubicBezTo>
                <a:close/>
                <a:moveTo>
                  <a:pt x="1237" y="35"/>
                </a:moveTo>
                <a:lnTo>
                  <a:pt x="1274" y="7"/>
                </a:lnTo>
                <a:cubicBezTo>
                  <a:pt x="1284" y="0"/>
                  <a:pt x="1299" y="2"/>
                  <a:pt x="1306" y="12"/>
                </a:cubicBezTo>
                <a:cubicBezTo>
                  <a:pt x="1314" y="22"/>
                  <a:pt x="1312" y="37"/>
                  <a:pt x="1302" y="44"/>
                </a:cubicBezTo>
                <a:lnTo>
                  <a:pt x="1265" y="72"/>
                </a:lnTo>
                <a:cubicBezTo>
                  <a:pt x="1254" y="80"/>
                  <a:pt x="1240" y="78"/>
                  <a:pt x="1232" y="67"/>
                </a:cubicBezTo>
                <a:cubicBezTo>
                  <a:pt x="1224" y="57"/>
                  <a:pt x="1227" y="43"/>
                  <a:pt x="1237" y="35"/>
                </a:cubicBezTo>
                <a:close/>
              </a:path>
            </a:pathLst>
          </a:custGeom>
          <a:solidFill>
            <a:srgbClr val="000000"/>
          </a:solidFill>
          <a:ln w="7938" cap="flat">
            <a:solidFill>
              <a:srgbClr val="000000"/>
            </a:solidFill>
            <a:prstDash val="solid"/>
            <a:bevel/>
            <a:headEnd/>
            <a:tailEnd/>
          </a:ln>
        </p:spPr>
        <p:txBody>
          <a:bodyPr/>
          <a:lstStyle/>
          <a:p>
            <a:endParaRPr lang="en-US"/>
          </a:p>
        </p:txBody>
      </p:sp>
      <p:sp>
        <p:nvSpPr>
          <p:cNvPr id="83" name="Freeform 81"/>
          <p:cNvSpPr>
            <a:spLocks/>
          </p:cNvSpPr>
          <p:nvPr/>
        </p:nvSpPr>
        <p:spPr bwMode="auto">
          <a:xfrm>
            <a:off x="7224713" y="3201987"/>
            <a:ext cx="101600" cy="92075"/>
          </a:xfrm>
          <a:custGeom>
            <a:avLst/>
            <a:gdLst>
              <a:gd name="T0" fmla="*/ 0 w 221"/>
              <a:gd name="T1" fmla="*/ 2147483647 h 200"/>
              <a:gd name="T2" fmla="*/ 2147483647 w 221"/>
              <a:gd name="T3" fmla="*/ 0 h 200"/>
              <a:gd name="T4" fmla="*/ 2147483647 w 221"/>
              <a:gd name="T5" fmla="*/ 2147483647 h 200"/>
              <a:gd name="T6" fmla="*/ 2147483647 w 221"/>
              <a:gd name="T7" fmla="*/ 2147483647 h 200"/>
              <a:gd name="T8" fmla="*/ 0 w 221"/>
              <a:gd name="T9" fmla="*/ 2147483647 h 200"/>
              <a:gd name="T10" fmla="*/ 0 60000 65536"/>
              <a:gd name="T11" fmla="*/ 0 60000 65536"/>
              <a:gd name="T12" fmla="*/ 0 60000 65536"/>
              <a:gd name="T13" fmla="*/ 0 60000 65536"/>
              <a:gd name="T14" fmla="*/ 0 60000 65536"/>
              <a:gd name="T15" fmla="*/ 0 w 221"/>
              <a:gd name="T16" fmla="*/ 0 h 200"/>
              <a:gd name="T17" fmla="*/ 221 w 221"/>
              <a:gd name="T18" fmla="*/ 200 h 200"/>
            </a:gdLst>
            <a:ahLst/>
            <a:cxnLst>
              <a:cxn ang="T10">
                <a:pos x="T0" y="T1"/>
              </a:cxn>
              <a:cxn ang="T11">
                <a:pos x="T2" y="T3"/>
              </a:cxn>
              <a:cxn ang="T12">
                <a:pos x="T4" y="T5"/>
              </a:cxn>
              <a:cxn ang="T13">
                <a:pos x="T6" y="T7"/>
              </a:cxn>
              <a:cxn ang="T14">
                <a:pos x="T8" y="T9"/>
              </a:cxn>
            </a:cxnLst>
            <a:rect l="T15" t="T16" r="T17" b="T18"/>
            <a:pathLst>
              <a:path w="221" h="200">
                <a:moveTo>
                  <a:pt x="0" y="200"/>
                </a:moveTo>
                <a:lnTo>
                  <a:pt x="101" y="0"/>
                </a:lnTo>
                <a:cubicBezTo>
                  <a:pt x="113" y="69"/>
                  <a:pt x="158" y="129"/>
                  <a:pt x="221" y="160"/>
                </a:cubicBezTo>
                <a:lnTo>
                  <a:pt x="0" y="200"/>
                </a:lnTo>
                <a:close/>
              </a:path>
            </a:pathLst>
          </a:custGeom>
          <a:solidFill>
            <a:srgbClr val="000000"/>
          </a:solidFill>
          <a:ln w="0">
            <a:solidFill>
              <a:srgbClr val="000000"/>
            </a:solidFill>
            <a:prstDash val="solid"/>
            <a:round/>
            <a:headEnd/>
            <a:tailEnd/>
          </a:ln>
        </p:spPr>
        <p:txBody>
          <a:bodyPr/>
          <a:lstStyle/>
          <a:p>
            <a:endParaRPr lang="en-US"/>
          </a:p>
        </p:txBody>
      </p:sp>
      <p:sp>
        <p:nvSpPr>
          <p:cNvPr id="88" name="Freeform 86"/>
          <p:cNvSpPr>
            <a:spLocks noEditPoints="1"/>
          </p:cNvSpPr>
          <p:nvPr/>
        </p:nvSpPr>
        <p:spPr bwMode="auto">
          <a:xfrm>
            <a:off x="7254875" y="3378200"/>
            <a:ext cx="377825" cy="419100"/>
          </a:xfrm>
          <a:custGeom>
            <a:avLst/>
            <a:gdLst>
              <a:gd name="T0" fmla="*/ 2147483647 w 824"/>
              <a:gd name="T1" fmla="*/ 2147483647 h 914"/>
              <a:gd name="T2" fmla="*/ 2147483647 w 824"/>
              <a:gd name="T3" fmla="*/ 2147483647 h 914"/>
              <a:gd name="T4" fmla="*/ 2147483647 w 824"/>
              <a:gd name="T5" fmla="*/ 2147483647 h 914"/>
              <a:gd name="T6" fmla="*/ 2147483647 w 824"/>
              <a:gd name="T7" fmla="*/ 2147483647 h 914"/>
              <a:gd name="T8" fmla="*/ 2147483647 w 824"/>
              <a:gd name="T9" fmla="*/ 2147483647 h 914"/>
              <a:gd name="T10" fmla="*/ 2147483647 w 824"/>
              <a:gd name="T11" fmla="*/ 2147483647 h 914"/>
              <a:gd name="T12" fmla="*/ 2147483647 w 824"/>
              <a:gd name="T13" fmla="*/ 2147483647 h 914"/>
              <a:gd name="T14" fmla="*/ 2147483647 w 824"/>
              <a:gd name="T15" fmla="*/ 2147483647 h 914"/>
              <a:gd name="T16" fmla="*/ 2147483647 w 824"/>
              <a:gd name="T17" fmla="*/ 2147483647 h 914"/>
              <a:gd name="T18" fmla="*/ 2147483647 w 824"/>
              <a:gd name="T19" fmla="*/ 2147483647 h 914"/>
              <a:gd name="T20" fmla="*/ 2147483647 w 824"/>
              <a:gd name="T21" fmla="*/ 2147483647 h 914"/>
              <a:gd name="T22" fmla="*/ 2147483647 w 824"/>
              <a:gd name="T23" fmla="*/ 2147483647 h 914"/>
              <a:gd name="T24" fmla="*/ 2147483647 w 824"/>
              <a:gd name="T25" fmla="*/ 2147483647 h 914"/>
              <a:gd name="T26" fmla="*/ 2147483647 w 824"/>
              <a:gd name="T27" fmla="*/ 2147483647 h 914"/>
              <a:gd name="T28" fmla="*/ 2147483647 w 824"/>
              <a:gd name="T29" fmla="*/ 2147483647 h 914"/>
              <a:gd name="T30" fmla="*/ 2147483647 w 824"/>
              <a:gd name="T31" fmla="*/ 2147483647 h 914"/>
              <a:gd name="T32" fmla="*/ 2147483647 w 824"/>
              <a:gd name="T33" fmla="*/ 2147483647 h 914"/>
              <a:gd name="T34" fmla="*/ 2147483647 w 824"/>
              <a:gd name="T35" fmla="*/ 2147483647 h 914"/>
              <a:gd name="T36" fmla="*/ 2147483647 w 824"/>
              <a:gd name="T37" fmla="*/ 2147483647 h 914"/>
              <a:gd name="T38" fmla="*/ 2147483647 w 824"/>
              <a:gd name="T39" fmla="*/ 2147483647 h 914"/>
              <a:gd name="T40" fmla="*/ 2147483647 w 824"/>
              <a:gd name="T41" fmla="*/ 2147483647 h 914"/>
              <a:gd name="T42" fmla="*/ 2147483647 w 824"/>
              <a:gd name="T43" fmla="*/ 2147483647 h 914"/>
              <a:gd name="T44" fmla="*/ 2147483647 w 824"/>
              <a:gd name="T45" fmla="*/ 2147483647 h 914"/>
              <a:gd name="T46" fmla="*/ 2147483647 w 824"/>
              <a:gd name="T47" fmla="*/ 2147483647 h 914"/>
              <a:gd name="T48" fmla="*/ 2147483647 w 824"/>
              <a:gd name="T49" fmla="*/ 2147483647 h 914"/>
              <a:gd name="T50" fmla="*/ 2147483647 w 824"/>
              <a:gd name="T51" fmla="*/ 2147483647 h 914"/>
              <a:gd name="T52" fmla="*/ 2147483647 w 824"/>
              <a:gd name="T53" fmla="*/ 2147483647 h 914"/>
              <a:gd name="T54" fmla="*/ 2147483647 w 824"/>
              <a:gd name="T55" fmla="*/ 2147483647 h 914"/>
              <a:gd name="T56" fmla="*/ 2147483647 w 824"/>
              <a:gd name="T57" fmla="*/ 2147483647 h 914"/>
              <a:gd name="T58" fmla="*/ 2147483647 w 824"/>
              <a:gd name="T59" fmla="*/ 2147483647 h 914"/>
              <a:gd name="T60" fmla="*/ 2147483647 w 824"/>
              <a:gd name="T61" fmla="*/ 2147483647 h 914"/>
              <a:gd name="T62" fmla="*/ 2147483647 w 824"/>
              <a:gd name="T63" fmla="*/ 2147483647 h 914"/>
              <a:gd name="T64" fmla="*/ 2147483647 w 824"/>
              <a:gd name="T65" fmla="*/ 2147483647 h 914"/>
              <a:gd name="T66" fmla="*/ 2147483647 w 824"/>
              <a:gd name="T67" fmla="*/ 2147483647 h 914"/>
              <a:gd name="T68" fmla="*/ 2147483647 w 824"/>
              <a:gd name="T69" fmla="*/ 2147483647 h 914"/>
              <a:gd name="T70" fmla="*/ 2147483647 w 824"/>
              <a:gd name="T71" fmla="*/ 2147483647 h 914"/>
              <a:gd name="T72" fmla="*/ 2147483647 w 824"/>
              <a:gd name="T73" fmla="*/ 2147483647 h 914"/>
              <a:gd name="T74" fmla="*/ 2147483647 w 824"/>
              <a:gd name="T75" fmla="*/ 2147483647 h 914"/>
              <a:gd name="T76" fmla="*/ 2147483647 w 824"/>
              <a:gd name="T77" fmla="*/ 2147483647 h 914"/>
              <a:gd name="T78" fmla="*/ 2147483647 w 824"/>
              <a:gd name="T79" fmla="*/ 2147483647 h 914"/>
              <a:gd name="T80" fmla="*/ 2147483647 w 824"/>
              <a:gd name="T81" fmla="*/ 2147483647 h 914"/>
              <a:gd name="T82" fmla="*/ 2147483647 w 824"/>
              <a:gd name="T83" fmla="*/ 2147483647 h 914"/>
              <a:gd name="T84" fmla="*/ 2147483647 w 824"/>
              <a:gd name="T85" fmla="*/ 2147483647 h 914"/>
              <a:gd name="T86" fmla="*/ 2147483647 w 824"/>
              <a:gd name="T87" fmla="*/ 2147483647 h 914"/>
              <a:gd name="T88" fmla="*/ 2147483647 w 824"/>
              <a:gd name="T89" fmla="*/ 2147483647 h 914"/>
              <a:gd name="T90" fmla="*/ 2147483647 w 824"/>
              <a:gd name="T91" fmla="*/ 2147483647 h 914"/>
              <a:gd name="T92" fmla="*/ 2147483647 w 824"/>
              <a:gd name="T93" fmla="*/ 2147483647 h 914"/>
              <a:gd name="T94" fmla="*/ 2147483647 w 824"/>
              <a:gd name="T95" fmla="*/ 2147483647 h 914"/>
              <a:gd name="T96" fmla="*/ 2147483647 w 824"/>
              <a:gd name="T97" fmla="*/ 2147483647 h 914"/>
              <a:gd name="T98" fmla="*/ 2147483647 w 824"/>
              <a:gd name="T99" fmla="*/ 2147483647 h 914"/>
              <a:gd name="T100" fmla="*/ 2147483647 w 824"/>
              <a:gd name="T101" fmla="*/ 2147483647 h 914"/>
              <a:gd name="T102" fmla="*/ 2147483647 w 824"/>
              <a:gd name="T103" fmla="*/ 2147483647 h 914"/>
              <a:gd name="T104" fmla="*/ 2147483647 w 824"/>
              <a:gd name="T105" fmla="*/ 2147483647 h 914"/>
              <a:gd name="T106" fmla="*/ 2147483647 w 824"/>
              <a:gd name="T107" fmla="*/ 2147483647 h 914"/>
              <a:gd name="T108" fmla="*/ 2147483647 w 824"/>
              <a:gd name="T109" fmla="*/ 2147483647 h 914"/>
              <a:gd name="T110" fmla="*/ 2147483647 w 824"/>
              <a:gd name="T111" fmla="*/ 2147483647 h 914"/>
              <a:gd name="T112" fmla="*/ 2147483647 w 824"/>
              <a:gd name="T113" fmla="*/ 2147483647 h 914"/>
              <a:gd name="T114" fmla="*/ 2147483647 w 824"/>
              <a:gd name="T115" fmla="*/ 2147483647 h 914"/>
              <a:gd name="T116" fmla="*/ 2147483647 w 824"/>
              <a:gd name="T117" fmla="*/ 2147483647 h 914"/>
              <a:gd name="T118" fmla="*/ 2147483647 w 824"/>
              <a:gd name="T119" fmla="*/ 2147483647 h 914"/>
              <a:gd name="T120" fmla="*/ 2147483647 w 824"/>
              <a:gd name="T121" fmla="*/ 2147483647 h 914"/>
              <a:gd name="T122" fmla="*/ 2147483647 w 824"/>
              <a:gd name="T123" fmla="*/ 2147483647 h 914"/>
              <a:gd name="T124" fmla="*/ 2147483647 w 824"/>
              <a:gd name="T125" fmla="*/ 2147483647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824"/>
              <a:gd name="T190" fmla="*/ 0 h 914"/>
              <a:gd name="T191" fmla="*/ 824 w 824"/>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824" h="914">
                <a:moveTo>
                  <a:pt x="43" y="10"/>
                </a:moveTo>
                <a:lnTo>
                  <a:pt x="74" y="45"/>
                </a:lnTo>
                <a:cubicBezTo>
                  <a:pt x="83" y="54"/>
                  <a:pt x="82" y="69"/>
                  <a:pt x="72" y="78"/>
                </a:cubicBezTo>
                <a:cubicBezTo>
                  <a:pt x="63" y="86"/>
                  <a:pt x="48" y="85"/>
                  <a:pt x="40" y="76"/>
                </a:cubicBezTo>
                <a:lnTo>
                  <a:pt x="9" y="41"/>
                </a:lnTo>
                <a:cubicBezTo>
                  <a:pt x="0" y="32"/>
                  <a:pt x="1" y="17"/>
                  <a:pt x="11" y="9"/>
                </a:cubicBezTo>
                <a:cubicBezTo>
                  <a:pt x="20" y="0"/>
                  <a:pt x="35" y="1"/>
                  <a:pt x="43" y="10"/>
                </a:cubicBezTo>
                <a:close/>
                <a:moveTo>
                  <a:pt x="136" y="114"/>
                </a:moveTo>
                <a:lnTo>
                  <a:pt x="167" y="148"/>
                </a:lnTo>
                <a:cubicBezTo>
                  <a:pt x="175" y="158"/>
                  <a:pt x="175" y="173"/>
                  <a:pt x="165" y="181"/>
                </a:cubicBezTo>
                <a:cubicBezTo>
                  <a:pt x="156" y="190"/>
                  <a:pt x="141" y="189"/>
                  <a:pt x="132" y="179"/>
                </a:cubicBezTo>
                <a:lnTo>
                  <a:pt x="102" y="145"/>
                </a:lnTo>
                <a:cubicBezTo>
                  <a:pt x="93" y="135"/>
                  <a:pt x="94" y="121"/>
                  <a:pt x="103" y="112"/>
                </a:cubicBezTo>
                <a:cubicBezTo>
                  <a:pt x="113" y="104"/>
                  <a:pt x="128" y="104"/>
                  <a:pt x="136" y="114"/>
                </a:cubicBezTo>
                <a:close/>
                <a:moveTo>
                  <a:pt x="229" y="217"/>
                </a:moveTo>
                <a:lnTo>
                  <a:pt x="260" y="252"/>
                </a:lnTo>
                <a:cubicBezTo>
                  <a:pt x="268" y="261"/>
                  <a:pt x="267" y="276"/>
                  <a:pt x="258" y="285"/>
                </a:cubicBezTo>
                <a:cubicBezTo>
                  <a:pt x="248" y="293"/>
                  <a:pt x="234" y="292"/>
                  <a:pt x="225" y="283"/>
                </a:cubicBezTo>
                <a:lnTo>
                  <a:pt x="194" y="248"/>
                </a:lnTo>
                <a:cubicBezTo>
                  <a:pt x="186" y="239"/>
                  <a:pt x="186" y="224"/>
                  <a:pt x="196" y="216"/>
                </a:cubicBezTo>
                <a:cubicBezTo>
                  <a:pt x="206" y="207"/>
                  <a:pt x="220" y="208"/>
                  <a:pt x="229" y="217"/>
                </a:cubicBezTo>
                <a:close/>
                <a:moveTo>
                  <a:pt x="321" y="321"/>
                </a:moveTo>
                <a:lnTo>
                  <a:pt x="352" y="355"/>
                </a:lnTo>
                <a:cubicBezTo>
                  <a:pt x="361" y="365"/>
                  <a:pt x="360" y="380"/>
                  <a:pt x="350" y="388"/>
                </a:cubicBezTo>
                <a:cubicBezTo>
                  <a:pt x="341" y="397"/>
                  <a:pt x="326" y="396"/>
                  <a:pt x="318" y="386"/>
                </a:cubicBezTo>
                <a:lnTo>
                  <a:pt x="287" y="352"/>
                </a:lnTo>
                <a:cubicBezTo>
                  <a:pt x="278" y="342"/>
                  <a:pt x="279" y="328"/>
                  <a:pt x="289" y="319"/>
                </a:cubicBezTo>
                <a:cubicBezTo>
                  <a:pt x="298" y="311"/>
                  <a:pt x="313" y="311"/>
                  <a:pt x="321" y="321"/>
                </a:cubicBezTo>
                <a:close/>
                <a:moveTo>
                  <a:pt x="414" y="424"/>
                </a:moveTo>
                <a:lnTo>
                  <a:pt x="445" y="459"/>
                </a:lnTo>
                <a:cubicBezTo>
                  <a:pt x="453" y="468"/>
                  <a:pt x="453" y="483"/>
                  <a:pt x="443" y="492"/>
                </a:cubicBezTo>
                <a:cubicBezTo>
                  <a:pt x="434" y="500"/>
                  <a:pt x="419" y="499"/>
                  <a:pt x="410" y="490"/>
                </a:cubicBezTo>
                <a:lnTo>
                  <a:pt x="380" y="455"/>
                </a:lnTo>
                <a:cubicBezTo>
                  <a:pt x="371" y="446"/>
                  <a:pt x="372" y="431"/>
                  <a:pt x="381" y="423"/>
                </a:cubicBezTo>
                <a:cubicBezTo>
                  <a:pt x="391" y="414"/>
                  <a:pt x="406" y="415"/>
                  <a:pt x="414" y="424"/>
                </a:cubicBezTo>
                <a:close/>
                <a:moveTo>
                  <a:pt x="507" y="528"/>
                </a:moveTo>
                <a:lnTo>
                  <a:pt x="538" y="562"/>
                </a:lnTo>
                <a:cubicBezTo>
                  <a:pt x="546" y="572"/>
                  <a:pt x="545" y="587"/>
                  <a:pt x="536" y="595"/>
                </a:cubicBezTo>
                <a:cubicBezTo>
                  <a:pt x="526" y="604"/>
                  <a:pt x="512" y="603"/>
                  <a:pt x="503" y="593"/>
                </a:cubicBezTo>
                <a:lnTo>
                  <a:pt x="472" y="559"/>
                </a:lnTo>
                <a:cubicBezTo>
                  <a:pt x="464" y="549"/>
                  <a:pt x="464" y="535"/>
                  <a:pt x="474" y="526"/>
                </a:cubicBezTo>
                <a:cubicBezTo>
                  <a:pt x="484" y="518"/>
                  <a:pt x="498" y="518"/>
                  <a:pt x="507" y="528"/>
                </a:cubicBezTo>
                <a:close/>
                <a:moveTo>
                  <a:pt x="599" y="631"/>
                </a:moveTo>
                <a:lnTo>
                  <a:pt x="630" y="666"/>
                </a:lnTo>
                <a:cubicBezTo>
                  <a:pt x="639" y="675"/>
                  <a:pt x="638" y="690"/>
                  <a:pt x="628" y="699"/>
                </a:cubicBezTo>
                <a:cubicBezTo>
                  <a:pt x="619" y="707"/>
                  <a:pt x="604" y="706"/>
                  <a:pt x="596" y="697"/>
                </a:cubicBezTo>
                <a:lnTo>
                  <a:pt x="565" y="662"/>
                </a:lnTo>
                <a:cubicBezTo>
                  <a:pt x="556" y="653"/>
                  <a:pt x="557" y="638"/>
                  <a:pt x="567" y="630"/>
                </a:cubicBezTo>
                <a:cubicBezTo>
                  <a:pt x="576" y="621"/>
                  <a:pt x="591" y="622"/>
                  <a:pt x="599" y="631"/>
                </a:cubicBezTo>
                <a:close/>
                <a:moveTo>
                  <a:pt x="692" y="735"/>
                </a:moveTo>
                <a:lnTo>
                  <a:pt x="723" y="769"/>
                </a:lnTo>
                <a:cubicBezTo>
                  <a:pt x="731" y="779"/>
                  <a:pt x="731" y="794"/>
                  <a:pt x="721" y="802"/>
                </a:cubicBezTo>
                <a:cubicBezTo>
                  <a:pt x="712" y="811"/>
                  <a:pt x="697" y="810"/>
                  <a:pt x="688" y="800"/>
                </a:cubicBezTo>
                <a:lnTo>
                  <a:pt x="658" y="766"/>
                </a:lnTo>
                <a:cubicBezTo>
                  <a:pt x="649" y="756"/>
                  <a:pt x="650" y="742"/>
                  <a:pt x="659" y="733"/>
                </a:cubicBezTo>
                <a:cubicBezTo>
                  <a:pt x="669" y="725"/>
                  <a:pt x="684" y="725"/>
                  <a:pt x="692" y="735"/>
                </a:cubicBezTo>
                <a:close/>
                <a:moveTo>
                  <a:pt x="785" y="838"/>
                </a:moveTo>
                <a:lnTo>
                  <a:pt x="816" y="873"/>
                </a:lnTo>
                <a:cubicBezTo>
                  <a:pt x="824" y="882"/>
                  <a:pt x="823" y="897"/>
                  <a:pt x="814" y="906"/>
                </a:cubicBezTo>
                <a:cubicBezTo>
                  <a:pt x="804" y="914"/>
                  <a:pt x="790" y="913"/>
                  <a:pt x="781" y="904"/>
                </a:cubicBezTo>
                <a:lnTo>
                  <a:pt x="750" y="869"/>
                </a:lnTo>
                <a:cubicBezTo>
                  <a:pt x="742" y="860"/>
                  <a:pt x="742" y="845"/>
                  <a:pt x="752" y="837"/>
                </a:cubicBezTo>
                <a:cubicBezTo>
                  <a:pt x="762" y="828"/>
                  <a:pt x="776" y="829"/>
                  <a:pt x="785" y="838"/>
                </a:cubicBezTo>
                <a:close/>
              </a:path>
            </a:pathLst>
          </a:custGeom>
          <a:solidFill>
            <a:srgbClr val="000000"/>
          </a:solidFill>
          <a:ln w="7938" cap="flat">
            <a:solidFill>
              <a:srgbClr val="000000"/>
            </a:solidFill>
            <a:prstDash val="solid"/>
            <a:bevel/>
            <a:headEnd/>
            <a:tailEnd/>
          </a:ln>
        </p:spPr>
        <p:txBody>
          <a:bodyPr/>
          <a:lstStyle/>
          <a:p>
            <a:endParaRPr lang="en-US"/>
          </a:p>
        </p:txBody>
      </p:sp>
      <p:sp>
        <p:nvSpPr>
          <p:cNvPr id="89" name="Freeform 87"/>
          <p:cNvSpPr>
            <a:spLocks/>
          </p:cNvSpPr>
          <p:nvPr/>
        </p:nvSpPr>
        <p:spPr bwMode="auto">
          <a:xfrm>
            <a:off x="7219950" y="3338512"/>
            <a:ext cx="95250" cy="98425"/>
          </a:xfrm>
          <a:custGeom>
            <a:avLst/>
            <a:gdLst>
              <a:gd name="T0" fmla="*/ 0 w 208"/>
              <a:gd name="T1" fmla="*/ 0 h 216"/>
              <a:gd name="T2" fmla="*/ 2147483647 w 208"/>
              <a:gd name="T3" fmla="*/ 2147483647 h 216"/>
              <a:gd name="T4" fmla="*/ 2147483647 w 208"/>
              <a:gd name="T5" fmla="*/ 2147483647 h 216"/>
              <a:gd name="T6" fmla="*/ 2147483647 w 208"/>
              <a:gd name="T7" fmla="*/ 2147483647 h 216"/>
              <a:gd name="T8" fmla="*/ 0 w 208"/>
              <a:gd name="T9" fmla="*/ 0 h 216"/>
              <a:gd name="T10" fmla="*/ 0 60000 65536"/>
              <a:gd name="T11" fmla="*/ 0 60000 65536"/>
              <a:gd name="T12" fmla="*/ 0 60000 65536"/>
              <a:gd name="T13" fmla="*/ 0 60000 65536"/>
              <a:gd name="T14" fmla="*/ 0 60000 65536"/>
              <a:gd name="T15" fmla="*/ 0 w 208"/>
              <a:gd name="T16" fmla="*/ 0 h 216"/>
              <a:gd name="T17" fmla="*/ 208 w 208"/>
              <a:gd name="T18" fmla="*/ 216 h 216"/>
            </a:gdLst>
            <a:ahLst/>
            <a:cxnLst>
              <a:cxn ang="T10">
                <a:pos x="T0" y="T1"/>
              </a:cxn>
              <a:cxn ang="T11">
                <a:pos x="T2" y="T3"/>
              </a:cxn>
              <a:cxn ang="T12">
                <a:pos x="T4" y="T5"/>
              </a:cxn>
              <a:cxn ang="T13">
                <a:pos x="T6" y="T7"/>
              </a:cxn>
              <a:cxn ang="T14">
                <a:pos x="T8" y="T9"/>
              </a:cxn>
            </a:cxnLst>
            <a:rect l="T15" t="T16" r="T17" b="T18"/>
            <a:pathLst>
              <a:path w="208" h="216">
                <a:moveTo>
                  <a:pt x="0" y="0"/>
                </a:moveTo>
                <a:lnTo>
                  <a:pt x="208" y="82"/>
                </a:lnTo>
                <a:cubicBezTo>
                  <a:pt x="140" y="101"/>
                  <a:pt x="85" y="150"/>
                  <a:pt x="59" y="216"/>
                </a:cubicBezTo>
                <a:lnTo>
                  <a:pt x="0" y="0"/>
                </a:lnTo>
                <a:close/>
              </a:path>
            </a:pathLst>
          </a:custGeom>
          <a:solidFill>
            <a:srgbClr val="000000"/>
          </a:solidFill>
          <a:ln w="0">
            <a:solidFill>
              <a:srgbClr val="000000"/>
            </a:solidFill>
            <a:prstDash val="solid"/>
            <a:round/>
            <a:headEnd/>
            <a:tailEnd/>
          </a:ln>
        </p:spPr>
        <p:txBody>
          <a:bodyPr/>
          <a:lstStyle/>
          <a:p>
            <a:endParaRPr lang="en-US"/>
          </a:p>
        </p:txBody>
      </p:sp>
      <p:grpSp>
        <p:nvGrpSpPr>
          <p:cNvPr id="94" name="Group 92"/>
          <p:cNvGrpSpPr>
            <a:grpSpLocks/>
          </p:cNvGrpSpPr>
          <p:nvPr/>
        </p:nvGrpSpPr>
        <p:grpSpPr bwMode="auto">
          <a:xfrm>
            <a:off x="7699375" y="2541587"/>
            <a:ext cx="371475" cy="279400"/>
            <a:chOff x="4862" y="1050"/>
            <a:chExt cx="234" cy="176"/>
          </a:xfrm>
        </p:grpSpPr>
        <p:sp>
          <p:nvSpPr>
            <p:cNvPr id="95" name="Oval 93"/>
            <p:cNvSpPr>
              <a:spLocks noChangeArrowheads="1"/>
            </p:cNvSpPr>
            <p:nvPr/>
          </p:nvSpPr>
          <p:spPr bwMode="auto">
            <a:xfrm>
              <a:off x="4920" y="1050"/>
              <a:ext cx="176" cy="176"/>
            </a:xfrm>
            <a:prstGeom prst="ellipse">
              <a:avLst/>
            </a:prstGeom>
            <a:solidFill>
              <a:srgbClr val="C0C0C0"/>
            </a:solidFill>
            <a:ln w="0">
              <a:solidFill>
                <a:srgbClr val="000000"/>
              </a:solidFill>
              <a:round/>
              <a:headEnd/>
              <a:tailEnd/>
            </a:ln>
          </p:spPr>
          <p:txBody>
            <a:bodyPr/>
            <a:lstStyle/>
            <a:p>
              <a:endParaRPr lang="ko-KR" altLang="en-US"/>
            </a:p>
          </p:txBody>
        </p:sp>
        <p:sp>
          <p:nvSpPr>
            <p:cNvPr id="96" name="Oval 94"/>
            <p:cNvSpPr>
              <a:spLocks noChangeArrowheads="1"/>
            </p:cNvSpPr>
            <p:nvPr/>
          </p:nvSpPr>
          <p:spPr bwMode="auto">
            <a:xfrm>
              <a:off x="4920" y="1050"/>
              <a:ext cx="176" cy="176"/>
            </a:xfrm>
            <a:prstGeom prst="ellipse">
              <a:avLst/>
            </a:prstGeom>
            <a:noFill/>
            <a:ln w="6350" cap="rnd">
              <a:solidFill>
                <a:srgbClr val="000000"/>
              </a:solidFill>
              <a:round/>
              <a:headEnd/>
              <a:tailEnd/>
            </a:ln>
          </p:spPr>
          <p:txBody>
            <a:bodyPr/>
            <a:lstStyle/>
            <a:p>
              <a:endParaRPr lang="ko-KR" altLang="en-US"/>
            </a:p>
          </p:txBody>
        </p:sp>
        <p:sp>
          <p:nvSpPr>
            <p:cNvPr id="97" name="Freeform 95"/>
            <p:cNvSpPr>
              <a:spLocks/>
            </p:cNvSpPr>
            <p:nvPr/>
          </p:nvSpPr>
          <p:spPr bwMode="auto">
            <a:xfrm>
              <a:off x="4862" y="1168"/>
              <a:ext cx="64" cy="58"/>
            </a:xfrm>
            <a:custGeom>
              <a:avLst/>
              <a:gdLst>
                <a:gd name="T0" fmla="*/ 0 w 220"/>
                <a:gd name="T1" fmla="*/ 0 h 200"/>
                <a:gd name="T2" fmla="*/ 0 w 220"/>
                <a:gd name="T3" fmla="*/ 0 h 200"/>
                <a:gd name="T4" fmla="*/ 0 w 220"/>
                <a:gd name="T5" fmla="*/ 0 h 200"/>
                <a:gd name="T6" fmla="*/ 0 w 220"/>
                <a:gd name="T7" fmla="*/ 0 h 200"/>
                <a:gd name="T8" fmla="*/ 0 w 220"/>
                <a:gd name="T9" fmla="*/ 0 h 200"/>
                <a:gd name="T10" fmla="*/ 0 60000 65536"/>
                <a:gd name="T11" fmla="*/ 0 60000 65536"/>
                <a:gd name="T12" fmla="*/ 0 60000 65536"/>
                <a:gd name="T13" fmla="*/ 0 60000 65536"/>
                <a:gd name="T14" fmla="*/ 0 60000 65536"/>
                <a:gd name="T15" fmla="*/ 0 w 220"/>
                <a:gd name="T16" fmla="*/ 0 h 200"/>
                <a:gd name="T17" fmla="*/ 220 w 220"/>
                <a:gd name="T18" fmla="*/ 200 h 200"/>
              </a:gdLst>
              <a:ahLst/>
              <a:cxnLst>
                <a:cxn ang="T10">
                  <a:pos x="T0" y="T1"/>
                </a:cxn>
                <a:cxn ang="T11">
                  <a:pos x="T2" y="T3"/>
                </a:cxn>
                <a:cxn ang="T12">
                  <a:pos x="T4" y="T5"/>
                </a:cxn>
                <a:cxn ang="T13">
                  <a:pos x="T6" y="T7"/>
                </a:cxn>
                <a:cxn ang="T14">
                  <a:pos x="T8" y="T9"/>
                </a:cxn>
              </a:cxnLst>
              <a:rect l="T15" t="T16" r="T17" b="T18"/>
              <a:pathLst>
                <a:path w="220" h="200">
                  <a:moveTo>
                    <a:pt x="220" y="0"/>
                  </a:moveTo>
                  <a:lnTo>
                    <a:pt x="120" y="200"/>
                  </a:lnTo>
                  <a:cubicBezTo>
                    <a:pt x="108" y="131"/>
                    <a:pt x="63" y="71"/>
                    <a:pt x="0" y="40"/>
                  </a:cubicBezTo>
                  <a:lnTo>
                    <a:pt x="220" y="0"/>
                  </a:lnTo>
                  <a:close/>
                </a:path>
              </a:pathLst>
            </a:custGeom>
            <a:solidFill>
              <a:srgbClr val="000000"/>
            </a:solidFill>
            <a:ln w="0">
              <a:solidFill>
                <a:srgbClr val="000000"/>
              </a:solidFill>
              <a:prstDash val="solid"/>
              <a:round/>
              <a:headEnd/>
              <a:tailEnd/>
            </a:ln>
          </p:spPr>
          <p:txBody>
            <a:bodyPr/>
            <a:lstStyle/>
            <a:p>
              <a:endParaRPr lang="en-US"/>
            </a:p>
          </p:txBody>
        </p:sp>
        <p:sp>
          <p:nvSpPr>
            <p:cNvPr id="98" name="Rectangle 96"/>
            <p:cNvSpPr>
              <a:spLocks noChangeArrowheads="1"/>
            </p:cNvSpPr>
            <p:nvPr/>
          </p:nvSpPr>
          <p:spPr bwMode="auto">
            <a:xfrm>
              <a:off x="4967" y="1071"/>
              <a:ext cx="63" cy="115"/>
            </a:xfrm>
            <a:prstGeom prst="rect">
              <a:avLst/>
            </a:prstGeom>
            <a:noFill/>
            <a:ln w="9525">
              <a:noFill/>
              <a:miter lim="800000"/>
              <a:headEnd/>
              <a:tailEnd/>
            </a:ln>
          </p:spPr>
          <p:txBody>
            <a:bodyPr wrap="none" lIns="0" tIns="0" rIns="0" bIns="0">
              <a:spAutoFit/>
            </a:bodyPr>
            <a:lstStyle/>
            <a:p>
              <a:pPr algn="ctr"/>
              <a:r>
                <a:rPr lang="en-US" altLang="ko-KR" b="1">
                  <a:solidFill>
                    <a:srgbClr val="000000"/>
                  </a:solidFill>
                  <a:latin typeface="Arial" charset="0"/>
                  <a:ea typeface="돋움" pitchFamily="50" charset="-127"/>
                </a:rPr>
                <a:t>I</a:t>
              </a:r>
              <a:r>
                <a:rPr lang="en-US" altLang="ko-KR" b="1" baseline="-25000">
                  <a:solidFill>
                    <a:srgbClr val="000000"/>
                  </a:solidFill>
                  <a:latin typeface="Arial" charset="0"/>
                  <a:ea typeface="돋움" pitchFamily="50" charset="-127"/>
                </a:rPr>
                <a:t>1</a:t>
              </a:r>
            </a:p>
          </p:txBody>
        </p:sp>
      </p:grpSp>
      <p:grpSp>
        <p:nvGrpSpPr>
          <p:cNvPr id="99" name="Group 97"/>
          <p:cNvGrpSpPr>
            <a:grpSpLocks/>
          </p:cNvGrpSpPr>
          <p:nvPr/>
        </p:nvGrpSpPr>
        <p:grpSpPr bwMode="auto">
          <a:xfrm>
            <a:off x="7467600" y="3810000"/>
            <a:ext cx="279400" cy="277812"/>
            <a:chOff x="4716" y="1849"/>
            <a:chExt cx="176" cy="175"/>
          </a:xfrm>
        </p:grpSpPr>
        <p:sp>
          <p:nvSpPr>
            <p:cNvPr id="100" name="Oval 98"/>
            <p:cNvSpPr>
              <a:spLocks noChangeArrowheads="1"/>
            </p:cNvSpPr>
            <p:nvPr/>
          </p:nvSpPr>
          <p:spPr bwMode="auto">
            <a:xfrm>
              <a:off x="4716" y="1849"/>
              <a:ext cx="176" cy="175"/>
            </a:xfrm>
            <a:prstGeom prst="ellipse">
              <a:avLst/>
            </a:prstGeom>
            <a:solidFill>
              <a:srgbClr val="C0C0C0"/>
            </a:solidFill>
            <a:ln w="0">
              <a:solidFill>
                <a:srgbClr val="000000"/>
              </a:solidFill>
              <a:round/>
              <a:headEnd/>
              <a:tailEnd/>
            </a:ln>
          </p:spPr>
          <p:txBody>
            <a:bodyPr/>
            <a:lstStyle/>
            <a:p>
              <a:endParaRPr lang="ko-KR" altLang="en-US"/>
            </a:p>
          </p:txBody>
        </p:sp>
        <p:sp>
          <p:nvSpPr>
            <p:cNvPr id="101" name="Oval 99"/>
            <p:cNvSpPr>
              <a:spLocks noChangeArrowheads="1"/>
            </p:cNvSpPr>
            <p:nvPr/>
          </p:nvSpPr>
          <p:spPr bwMode="auto">
            <a:xfrm>
              <a:off x="4716" y="1849"/>
              <a:ext cx="176" cy="175"/>
            </a:xfrm>
            <a:prstGeom prst="ellipse">
              <a:avLst/>
            </a:prstGeom>
            <a:noFill/>
            <a:ln w="6350" cap="rnd">
              <a:solidFill>
                <a:srgbClr val="000000"/>
              </a:solidFill>
              <a:round/>
              <a:headEnd/>
              <a:tailEnd/>
            </a:ln>
          </p:spPr>
          <p:txBody>
            <a:bodyPr/>
            <a:lstStyle/>
            <a:p>
              <a:endParaRPr lang="ko-KR" altLang="en-US"/>
            </a:p>
          </p:txBody>
        </p:sp>
        <p:sp>
          <p:nvSpPr>
            <p:cNvPr id="102" name="Rectangle 100"/>
            <p:cNvSpPr>
              <a:spLocks noChangeArrowheads="1"/>
            </p:cNvSpPr>
            <p:nvPr/>
          </p:nvSpPr>
          <p:spPr bwMode="auto">
            <a:xfrm>
              <a:off x="4785" y="1888"/>
              <a:ext cx="63" cy="115"/>
            </a:xfrm>
            <a:prstGeom prst="rect">
              <a:avLst/>
            </a:prstGeom>
            <a:noFill/>
            <a:ln w="9525">
              <a:noFill/>
              <a:miter lim="800000"/>
              <a:headEnd/>
              <a:tailEnd/>
            </a:ln>
          </p:spPr>
          <p:txBody>
            <a:bodyPr wrap="none" lIns="0" tIns="0" rIns="0" bIns="0">
              <a:spAutoFit/>
            </a:bodyPr>
            <a:lstStyle/>
            <a:p>
              <a:pPr algn="ctr"/>
              <a:r>
                <a:rPr lang="en-US" altLang="ko-KR" b="1">
                  <a:solidFill>
                    <a:srgbClr val="000000"/>
                  </a:solidFill>
                  <a:latin typeface="Arial" charset="0"/>
                  <a:ea typeface="돋움" pitchFamily="50" charset="-127"/>
                </a:rPr>
                <a:t>I</a:t>
              </a:r>
              <a:r>
                <a:rPr lang="en-US" altLang="ko-KR" b="1" baseline="-25000">
                  <a:solidFill>
                    <a:srgbClr val="000000"/>
                  </a:solidFill>
                  <a:latin typeface="Arial" charset="0"/>
                  <a:ea typeface="돋움" pitchFamily="50" charset="-127"/>
                </a:rPr>
                <a:t>3</a:t>
              </a:r>
            </a:p>
          </p:txBody>
        </p:sp>
      </p:grpSp>
      <p:sp>
        <p:nvSpPr>
          <p:cNvPr id="109" name="Rectangle 107"/>
          <p:cNvSpPr>
            <a:spLocks noChangeArrowheads="1"/>
          </p:cNvSpPr>
          <p:nvPr/>
        </p:nvSpPr>
        <p:spPr bwMode="auto">
          <a:xfrm>
            <a:off x="7162800" y="4038600"/>
            <a:ext cx="1828800" cy="1477328"/>
          </a:xfrm>
          <a:prstGeom prst="rect">
            <a:avLst/>
          </a:prstGeom>
          <a:noFill/>
          <a:ln w="12700">
            <a:noFill/>
            <a:miter lim="800000"/>
            <a:headEnd type="none" w="sm" len="sm"/>
            <a:tailEnd type="none" w="lg" len="med"/>
          </a:ln>
        </p:spPr>
        <p:txBody>
          <a:bodyPr wrap="square">
            <a:spAutoFit/>
          </a:bodyPr>
          <a:lstStyle/>
          <a:p>
            <a:pPr algn="r">
              <a:lnSpc>
                <a:spcPts val="1800"/>
              </a:lnSpc>
            </a:pPr>
            <a:r>
              <a:rPr lang="en-US" altLang="ko-KR" b="1" smtClean="0">
                <a:solidFill>
                  <a:srgbClr val="AB1923"/>
                </a:solidFill>
                <a:latin typeface="Arial" charset="0"/>
              </a:rPr>
              <a:t>M cannot receive O</a:t>
            </a:r>
            <a:r>
              <a:rPr lang="en-US" altLang="ko-KR" b="1" baseline="-25000" smtClean="0">
                <a:solidFill>
                  <a:srgbClr val="AB1923"/>
                </a:solidFill>
                <a:latin typeface="Arial" charset="0"/>
              </a:rPr>
              <a:t>2</a:t>
            </a:r>
            <a:r>
              <a:rPr lang="en-US" altLang="ko-KR" b="1" smtClean="0">
                <a:solidFill>
                  <a:srgbClr val="AB1923"/>
                </a:solidFill>
                <a:latin typeface="Arial" charset="0"/>
              </a:rPr>
              <a:t> signal while </a:t>
            </a:r>
            <a:r>
              <a:rPr lang="en-US" altLang="ko-KR" b="1">
                <a:solidFill>
                  <a:srgbClr val="AB1923"/>
                </a:solidFill>
                <a:latin typeface="Arial" charset="0"/>
              </a:rPr>
              <a:t>adjacent PHY </a:t>
            </a:r>
            <a:r>
              <a:rPr lang="en-US" altLang="ko-KR" b="1" smtClean="0">
                <a:solidFill>
                  <a:srgbClr val="AB1923"/>
                </a:solidFill>
                <a:latin typeface="Arial" charset="0"/>
              </a:rPr>
              <a:t>I</a:t>
            </a:r>
            <a:r>
              <a:rPr lang="en-US" altLang="ko-KR" b="1" baseline="-25000" smtClean="0">
                <a:solidFill>
                  <a:srgbClr val="AB1923"/>
                </a:solidFill>
                <a:latin typeface="Arial" charset="0"/>
              </a:rPr>
              <a:t>2</a:t>
            </a:r>
            <a:r>
              <a:rPr lang="en-US" altLang="ko-KR" b="1" smtClean="0">
                <a:solidFill>
                  <a:srgbClr val="AB1923"/>
                </a:solidFill>
                <a:latin typeface="Arial" charset="0"/>
              </a:rPr>
              <a:t> is transmitting.</a:t>
            </a:r>
            <a:endParaRPr lang="ko-KR" altLang="en-US" b="1">
              <a:solidFill>
                <a:srgbClr val="AB1923"/>
              </a:solidFill>
              <a:latin typeface="Arial" charset="0"/>
            </a:endParaRPr>
          </a:p>
        </p:txBody>
      </p:sp>
      <p:sp>
        <p:nvSpPr>
          <p:cNvPr id="110" name="제목 1"/>
          <p:cNvSpPr>
            <a:spLocks/>
          </p:cNvSpPr>
          <p:nvPr/>
        </p:nvSpPr>
        <p:spPr bwMode="auto">
          <a:xfrm>
            <a:off x="457200" y="1371600"/>
            <a:ext cx="7924800" cy="457200"/>
          </a:xfrm>
          <a:prstGeom prst="rect">
            <a:avLst/>
          </a:prstGeom>
          <a:solidFill>
            <a:schemeClr val="accent3">
              <a:lumMod val="60000"/>
              <a:lumOff val="40000"/>
            </a:schemeClr>
          </a:solidFill>
          <a:ln w="9525">
            <a:noFill/>
            <a:miter lim="800000"/>
            <a:headEnd/>
            <a:tailEnd/>
          </a:ln>
        </p:spPr>
        <p:txBody>
          <a:bodyPr anchor="ctr"/>
          <a:lstStyle/>
          <a:p>
            <a:r>
              <a:rPr lang="en-US" altLang="ko-KR" sz="2200" b="1" dirty="0" smtClean="0">
                <a:latin typeface="Times New Roman" pitchFamily="18" charset="0"/>
                <a:cs typeface="Times New Roman" pitchFamily="18" charset="0"/>
              </a:rPr>
              <a:t>Co-channel interference among transmitters in a personal space</a:t>
            </a:r>
            <a:r>
              <a:rPr lang="en-US" altLang="ko-KR" sz="1600" b="1" dirty="0" smtClean="0">
                <a:latin typeface="Arial" charset="0"/>
              </a:rPr>
              <a:t> </a:t>
            </a:r>
            <a:endParaRPr lang="ko-KR" altLang="en-US" sz="2800" b="1" dirty="0">
              <a:solidFill>
                <a:schemeClr val="tx2"/>
              </a:solidFill>
              <a:latin typeface="Arial" charset="0"/>
            </a:endParaRPr>
          </a:p>
        </p:txBody>
      </p:sp>
      <p:sp>
        <p:nvSpPr>
          <p:cNvPr id="113" name="Oval 112"/>
          <p:cNvSpPr/>
          <p:nvPr/>
        </p:nvSpPr>
        <p:spPr>
          <a:xfrm>
            <a:off x="6096000" y="2057400"/>
            <a:ext cx="2209800" cy="2209800"/>
          </a:xfrm>
          <a:prstGeom prst="ellipse">
            <a:avLst/>
          </a:prstGeom>
          <a:noFill/>
          <a:ln>
            <a:solidFill>
              <a:srgbClr val="00B05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p:nvPr/>
        </p:nvSpPr>
        <p:spPr>
          <a:xfrm>
            <a:off x="914400" y="2133600"/>
            <a:ext cx="1828800" cy="1752600"/>
          </a:xfrm>
          <a:prstGeom prst="ellipse">
            <a:avLst/>
          </a:prstGeom>
          <a:noFill/>
          <a:ln>
            <a:solidFill>
              <a:srgbClr val="00B05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TextBox 114"/>
          <p:cNvSpPr txBox="1"/>
          <p:nvPr/>
        </p:nvSpPr>
        <p:spPr>
          <a:xfrm>
            <a:off x="6858000" y="2209800"/>
            <a:ext cx="1123064" cy="369332"/>
          </a:xfrm>
          <a:prstGeom prst="rect">
            <a:avLst/>
          </a:prstGeom>
          <a:noFill/>
        </p:spPr>
        <p:txBody>
          <a:bodyPr wrap="none" rtlCol="0">
            <a:spAutoFit/>
          </a:bodyPr>
          <a:lstStyle/>
          <a:p>
            <a:r>
              <a:rPr lang="en-US" b="1" smtClean="0">
                <a:solidFill>
                  <a:srgbClr val="00B050"/>
                </a:solidFill>
              </a:rPr>
              <a:t>Near area</a:t>
            </a:r>
            <a:endParaRPr lang="en-US" b="1">
              <a:solidFill>
                <a:srgbClr val="00B050"/>
              </a:solidFill>
            </a:endParaRPr>
          </a:p>
        </p:txBody>
      </p:sp>
      <p:sp>
        <p:nvSpPr>
          <p:cNvPr id="116" name="TextBox 115"/>
          <p:cNvSpPr txBox="1"/>
          <p:nvPr/>
        </p:nvSpPr>
        <p:spPr>
          <a:xfrm>
            <a:off x="1371600" y="2209800"/>
            <a:ext cx="954877" cy="369332"/>
          </a:xfrm>
          <a:prstGeom prst="rect">
            <a:avLst/>
          </a:prstGeom>
          <a:noFill/>
        </p:spPr>
        <p:txBody>
          <a:bodyPr wrap="square" rtlCol="0">
            <a:spAutoFit/>
          </a:bodyPr>
          <a:lstStyle/>
          <a:p>
            <a:r>
              <a:rPr lang="en-US" b="1" smtClean="0">
                <a:solidFill>
                  <a:srgbClr val="00B050"/>
                </a:solidFill>
              </a:rPr>
              <a:t>Far area</a:t>
            </a:r>
            <a:endParaRPr lang="en-US" b="1">
              <a:solidFill>
                <a:srgbClr val="00B050"/>
              </a:solidFill>
            </a:endParaRPr>
          </a:p>
        </p:txBody>
      </p:sp>
      <p:sp>
        <p:nvSpPr>
          <p:cNvPr id="120" name="TextBox 119"/>
          <p:cNvSpPr txBox="1"/>
          <p:nvPr/>
        </p:nvSpPr>
        <p:spPr>
          <a:xfrm>
            <a:off x="228600" y="4343400"/>
            <a:ext cx="6705600" cy="1815882"/>
          </a:xfrm>
          <a:prstGeom prst="rect">
            <a:avLst/>
          </a:prstGeom>
          <a:solidFill>
            <a:srgbClr val="FFFF00"/>
          </a:solidFill>
        </p:spPr>
        <p:txBody>
          <a:bodyPr wrap="square" rtlCol="0">
            <a:spAutoFit/>
          </a:bodyPr>
          <a:lstStyle/>
          <a:p>
            <a:r>
              <a:rPr lang="en-US" sz="1400" b="1" u="sng" dirty="0" smtClean="0"/>
              <a:t>Near-far problem </a:t>
            </a:r>
            <a:r>
              <a:rPr lang="en-US" sz="1400" dirty="0" smtClean="0"/>
              <a:t>for mainly CDMA or OFDMA: </a:t>
            </a:r>
            <a:r>
              <a:rPr lang="en-US" sz="1400" b="1" u="sng" dirty="0" smtClean="0">
                <a:solidFill>
                  <a:srgbClr val="FF0000"/>
                </a:solidFill>
              </a:rPr>
              <a:t>only the case for co-channel</a:t>
            </a:r>
          </a:p>
          <a:p>
            <a:r>
              <a:rPr lang="en-US" sz="1400" dirty="0" smtClean="0"/>
              <a:t>- A condition in which a strong signal captures a receiver making it impossible for the receiver to detect a weaker signal, particularly difficult in </a:t>
            </a:r>
            <a:r>
              <a:rPr lang="en-US" sz="1400" b="1" dirty="0" smtClean="0">
                <a:solidFill>
                  <a:srgbClr val="FF0000"/>
                </a:solidFill>
              </a:rPr>
              <a:t>CDMA systems where transmitters share transmission frequencies and transmission time.</a:t>
            </a:r>
            <a:r>
              <a:rPr lang="en-US" sz="1400" dirty="0" smtClean="0"/>
              <a:t/>
            </a:r>
            <a:br>
              <a:rPr lang="en-US" sz="1400" dirty="0" smtClean="0"/>
            </a:br>
            <a:r>
              <a:rPr lang="en-US" sz="1400" dirty="0" smtClean="0"/>
              <a:t>- In contrast, FDMA and TDMA systems are less vulnerable.</a:t>
            </a:r>
          </a:p>
          <a:p>
            <a:pPr>
              <a:buFontTx/>
              <a:buChar char="-"/>
            </a:pPr>
            <a:r>
              <a:rPr lang="en-US" sz="1400" dirty="0" smtClean="0"/>
              <a:t> Need power control to overcome this problem</a:t>
            </a:r>
          </a:p>
          <a:p>
            <a:r>
              <a:rPr lang="en-US" sz="1400" dirty="0" smtClean="0"/>
              <a:t>  : dynamic output power adjustment of the transmitters</a:t>
            </a:r>
          </a:p>
          <a:p>
            <a:r>
              <a:rPr lang="en-US" sz="1400" dirty="0" smtClean="0"/>
              <a:t>  : dynamic output power control</a:t>
            </a:r>
          </a:p>
        </p:txBody>
      </p:sp>
      <p:sp>
        <p:nvSpPr>
          <p:cNvPr id="121" name="Line 22"/>
          <p:cNvSpPr>
            <a:spLocks noChangeShapeType="1"/>
          </p:cNvSpPr>
          <p:nvPr/>
        </p:nvSpPr>
        <p:spPr bwMode="auto">
          <a:xfrm>
            <a:off x="6477000" y="2819400"/>
            <a:ext cx="452438" cy="474877"/>
          </a:xfrm>
          <a:prstGeom prst="line">
            <a:avLst/>
          </a:prstGeom>
          <a:noFill/>
          <a:ln w="38100">
            <a:solidFill>
              <a:schemeClr val="tx2"/>
            </a:solidFill>
            <a:prstDash val="solid"/>
            <a:round/>
            <a:headEnd/>
            <a:tailEnd type="triangle" w="med" len="med"/>
          </a:ln>
        </p:spPr>
        <p:txBody>
          <a:bodyPr/>
          <a:lstStyle/>
          <a:p>
            <a:endParaRPr lang="en-US"/>
          </a:p>
        </p:txBody>
      </p:sp>
      <p:sp>
        <p:nvSpPr>
          <p:cNvPr id="122" name="Line 35"/>
          <p:cNvSpPr>
            <a:spLocks noChangeShapeType="1"/>
          </p:cNvSpPr>
          <p:nvPr/>
        </p:nvSpPr>
        <p:spPr bwMode="auto">
          <a:xfrm flipV="1">
            <a:off x="1981200" y="3352800"/>
            <a:ext cx="4989513" cy="381000"/>
          </a:xfrm>
          <a:prstGeom prst="line">
            <a:avLst/>
          </a:prstGeom>
          <a:noFill/>
          <a:ln w="38100" cmpd="dbl">
            <a:solidFill>
              <a:srgbClr val="FF3300"/>
            </a:solidFill>
            <a:round/>
            <a:headEnd/>
            <a:tailEnd type="triangle" w="med" len="med"/>
          </a:ln>
        </p:spPr>
        <p:txBody>
          <a:bodyPr/>
          <a:lstStyle/>
          <a:p>
            <a:endParaRPr lang="en-US"/>
          </a:p>
        </p:txBody>
      </p:sp>
      <p:sp>
        <p:nvSpPr>
          <p:cNvPr id="123" name="Text Box 43"/>
          <p:cNvSpPr txBox="1">
            <a:spLocks noChangeArrowheads="1"/>
          </p:cNvSpPr>
          <p:nvPr/>
        </p:nvSpPr>
        <p:spPr bwMode="auto">
          <a:xfrm rot="21299197">
            <a:off x="4048177" y="3471286"/>
            <a:ext cx="2726516" cy="338554"/>
          </a:xfrm>
          <a:prstGeom prst="rect">
            <a:avLst/>
          </a:prstGeom>
          <a:noFill/>
          <a:ln w="28575" algn="ctr">
            <a:noFill/>
            <a:miter lim="800000"/>
            <a:headEnd/>
            <a:tailEnd/>
          </a:ln>
        </p:spPr>
        <p:txBody>
          <a:bodyPr wrap="none">
            <a:spAutoFit/>
          </a:bodyPr>
          <a:lstStyle/>
          <a:p>
            <a:r>
              <a:rPr lang="en-US" altLang="ko-KR" sz="1600" b="1" smtClean="0">
                <a:solidFill>
                  <a:srgbClr val="FF3300"/>
                </a:solidFill>
                <a:latin typeface="Arial" charset="0"/>
                <a:ea typeface="돋움" pitchFamily="50" charset="-127"/>
              </a:rPr>
              <a:t>Weak signal: Rx </a:t>
            </a:r>
            <a:r>
              <a:rPr lang="en-US" altLang="ko-KR" sz="1600" b="1">
                <a:solidFill>
                  <a:srgbClr val="FF3300"/>
                </a:solidFill>
                <a:latin typeface="Arial" charset="0"/>
                <a:ea typeface="돋움" pitchFamily="50" charset="-127"/>
              </a:rPr>
              <a:t>: -80dbm</a:t>
            </a:r>
          </a:p>
        </p:txBody>
      </p:sp>
      <p:sp>
        <p:nvSpPr>
          <p:cNvPr id="124" name="Text Box 23"/>
          <p:cNvSpPr txBox="1">
            <a:spLocks noChangeArrowheads="1"/>
          </p:cNvSpPr>
          <p:nvPr/>
        </p:nvSpPr>
        <p:spPr bwMode="auto">
          <a:xfrm>
            <a:off x="4114800" y="2971800"/>
            <a:ext cx="2704588" cy="338554"/>
          </a:xfrm>
          <a:prstGeom prst="rect">
            <a:avLst/>
          </a:prstGeom>
          <a:noFill/>
          <a:ln w="9525" algn="ctr">
            <a:noFill/>
            <a:miter lim="800000"/>
            <a:headEnd/>
            <a:tailEnd/>
          </a:ln>
        </p:spPr>
        <p:txBody>
          <a:bodyPr wrap="none">
            <a:spAutoFit/>
          </a:bodyPr>
          <a:lstStyle/>
          <a:p>
            <a:pPr algn="ctr"/>
            <a:r>
              <a:rPr lang="en-US" altLang="ko-KR" sz="1600" b="1" smtClean="0">
                <a:solidFill>
                  <a:srgbClr val="095091"/>
                </a:solidFill>
                <a:latin typeface="Arial" charset="0"/>
                <a:ea typeface="돋움" pitchFamily="50" charset="-127"/>
              </a:rPr>
              <a:t>Strong signal: RX:-</a:t>
            </a:r>
            <a:r>
              <a:rPr lang="en-US" altLang="ko-KR" sz="1600" b="1">
                <a:solidFill>
                  <a:srgbClr val="095091"/>
                </a:solidFill>
                <a:latin typeface="Arial" charset="0"/>
                <a:ea typeface="돋움" pitchFamily="50" charset="-127"/>
              </a:rPr>
              <a:t>60dbm</a:t>
            </a:r>
          </a:p>
        </p:txBody>
      </p:sp>
      <p:sp>
        <p:nvSpPr>
          <p:cNvPr id="125" name="Text Box 31"/>
          <p:cNvSpPr txBox="1">
            <a:spLocks noChangeArrowheads="1"/>
          </p:cNvSpPr>
          <p:nvPr/>
        </p:nvSpPr>
        <p:spPr bwMode="auto">
          <a:xfrm>
            <a:off x="1447800" y="3200400"/>
            <a:ext cx="1144588" cy="336550"/>
          </a:xfrm>
          <a:prstGeom prst="rect">
            <a:avLst/>
          </a:prstGeom>
          <a:noFill/>
          <a:ln w="9525" algn="ctr">
            <a:noFill/>
            <a:miter lim="800000"/>
            <a:headEnd/>
            <a:tailEnd/>
          </a:ln>
        </p:spPr>
        <p:txBody>
          <a:bodyPr wrap="none">
            <a:spAutoFit/>
          </a:bodyPr>
          <a:lstStyle/>
          <a:p>
            <a:r>
              <a:rPr lang="en-US" altLang="ko-KR" sz="1600" b="1" err="1">
                <a:solidFill>
                  <a:srgbClr val="FF3300"/>
                </a:solidFill>
                <a:latin typeface="Arial" charset="0"/>
                <a:ea typeface="돋움" pitchFamily="50" charset="-127"/>
              </a:rPr>
              <a:t>Tx</a:t>
            </a:r>
            <a:r>
              <a:rPr lang="en-US" altLang="ko-KR" sz="1600" b="1">
                <a:solidFill>
                  <a:srgbClr val="FF3300"/>
                </a:solidFill>
                <a:latin typeface="Arial" charset="0"/>
                <a:ea typeface="돋움" pitchFamily="50" charset="-127"/>
              </a:rPr>
              <a:t> : 0dbm</a:t>
            </a:r>
          </a:p>
        </p:txBody>
      </p:sp>
      <p:sp>
        <p:nvSpPr>
          <p:cNvPr id="126" name="Text Box 11"/>
          <p:cNvSpPr txBox="1">
            <a:spLocks noChangeArrowheads="1"/>
          </p:cNvSpPr>
          <p:nvPr/>
        </p:nvSpPr>
        <p:spPr bwMode="auto">
          <a:xfrm>
            <a:off x="5334000" y="2286000"/>
            <a:ext cx="1144588" cy="336550"/>
          </a:xfrm>
          <a:prstGeom prst="rect">
            <a:avLst/>
          </a:prstGeom>
          <a:noFill/>
          <a:ln w="9525" algn="ctr">
            <a:noFill/>
            <a:miter lim="800000"/>
            <a:headEnd/>
            <a:tailEnd/>
          </a:ln>
        </p:spPr>
        <p:txBody>
          <a:bodyPr wrap="none">
            <a:spAutoFit/>
          </a:bodyPr>
          <a:lstStyle/>
          <a:p>
            <a:r>
              <a:rPr lang="en-US" altLang="ko-KR" sz="1600" b="1" err="1">
                <a:solidFill>
                  <a:srgbClr val="095091"/>
                </a:solidFill>
                <a:latin typeface="Arial" charset="0"/>
                <a:ea typeface="돋움" pitchFamily="50" charset="-127"/>
              </a:rPr>
              <a:t>Tx</a:t>
            </a:r>
            <a:r>
              <a:rPr lang="en-US" altLang="ko-KR" sz="1600" b="1">
                <a:solidFill>
                  <a:srgbClr val="095091"/>
                </a:solidFill>
                <a:latin typeface="Arial" charset="0"/>
                <a:ea typeface="돋움" pitchFamily="50" charset="-127"/>
              </a:rPr>
              <a:t> : 0dbm</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a:bodyPr>
          <a:lstStyle/>
          <a:p>
            <a:pPr>
              <a:lnSpc>
                <a:spcPts val="3000"/>
              </a:lnSpc>
            </a:pPr>
            <a:r>
              <a:rPr lang="en-US" sz="3200" b="1" i="1" dirty="0" smtClean="0">
                <a:solidFill>
                  <a:srgbClr val="FF0000"/>
                </a:solidFill>
                <a:cs typeface="Times New Roman" pitchFamily="18" charset="0"/>
              </a:rPr>
              <a:t>TECHNICAL REQUIREMENTS IDENTIFIED (4)</a:t>
            </a:r>
            <a:endParaRPr lang="en-US" sz="3200" b="1" i="1" dirty="0">
              <a:solidFill>
                <a:srgbClr val="FF0000"/>
              </a:solidFill>
              <a:cs typeface="Times New Roman" pitchFamily="18" charset="0"/>
            </a:endParaRPr>
          </a:p>
        </p:txBody>
      </p:sp>
      <p:sp>
        <p:nvSpPr>
          <p:cNvPr id="8" name="TextBox 7"/>
          <p:cNvSpPr txBox="1"/>
          <p:nvPr/>
        </p:nvSpPr>
        <p:spPr>
          <a:xfrm>
            <a:off x="4191000" y="6400800"/>
            <a:ext cx="777777" cy="307777"/>
          </a:xfrm>
          <a:prstGeom prst="rect">
            <a:avLst/>
          </a:prstGeom>
          <a:noFill/>
        </p:spPr>
        <p:txBody>
          <a:bodyPr wrap="none" rtlCol="0">
            <a:spAutoFit/>
          </a:bodyPr>
          <a:lstStyle/>
          <a:p>
            <a:r>
              <a:rPr lang="en-US" sz="1400" dirty="0" smtClean="0">
                <a:latin typeface="Times New Roman" pitchFamily="18" charset="0"/>
                <a:cs typeface="Times New Roman" pitchFamily="18" charset="0"/>
              </a:rPr>
              <a:t>Slide 61</a:t>
            </a:r>
            <a:endParaRPr lang="en-US" sz="1400" dirty="0">
              <a:latin typeface="Times New Roman" pitchFamily="18" charset="0"/>
              <a:cs typeface="Times New Roman" pitchFamily="18" charset="0"/>
            </a:endParaRPr>
          </a:p>
        </p:txBody>
      </p:sp>
      <p:sp>
        <p:nvSpPr>
          <p:cNvPr id="5" name="Oval 4"/>
          <p:cNvSpPr>
            <a:spLocks noChangeArrowheads="1"/>
          </p:cNvSpPr>
          <p:nvPr/>
        </p:nvSpPr>
        <p:spPr bwMode="auto">
          <a:xfrm>
            <a:off x="1096963" y="2493962"/>
            <a:ext cx="279400" cy="277813"/>
          </a:xfrm>
          <a:prstGeom prst="ellipse">
            <a:avLst/>
          </a:prstGeom>
          <a:solidFill>
            <a:srgbClr val="C0C0C0"/>
          </a:solidFill>
          <a:ln w="0">
            <a:solidFill>
              <a:srgbClr val="000000"/>
            </a:solidFill>
            <a:round/>
            <a:headEnd/>
            <a:tailEnd/>
          </a:ln>
        </p:spPr>
        <p:txBody>
          <a:bodyPr/>
          <a:lstStyle/>
          <a:p>
            <a:endParaRPr lang="ko-KR" altLang="en-US"/>
          </a:p>
        </p:txBody>
      </p:sp>
      <p:sp>
        <p:nvSpPr>
          <p:cNvPr id="6" name="Rectangle 5"/>
          <p:cNvSpPr>
            <a:spLocks noChangeArrowheads="1"/>
          </p:cNvSpPr>
          <p:nvPr/>
        </p:nvSpPr>
        <p:spPr bwMode="auto">
          <a:xfrm>
            <a:off x="1136650" y="2516187"/>
            <a:ext cx="176213" cy="182563"/>
          </a:xfrm>
          <a:prstGeom prst="rect">
            <a:avLst/>
          </a:prstGeom>
          <a:noFill/>
          <a:ln w="9525">
            <a:noFill/>
            <a:miter lim="800000"/>
            <a:headEnd/>
            <a:tailEnd/>
          </a:ln>
        </p:spPr>
        <p:txBody>
          <a:bodyPr wrap="none" lIns="0" tIns="0" rIns="0" bIns="0">
            <a:spAutoFit/>
          </a:bodyPr>
          <a:lstStyle/>
          <a:p>
            <a:r>
              <a:rPr lang="en-US" altLang="ko-KR" b="1">
                <a:solidFill>
                  <a:srgbClr val="000000"/>
                </a:solidFill>
                <a:latin typeface="Arial" charset="0"/>
                <a:ea typeface="돋움" pitchFamily="50" charset="-127"/>
              </a:rPr>
              <a:t>O</a:t>
            </a:r>
            <a:r>
              <a:rPr lang="en-US" altLang="ko-KR" b="1" baseline="-25000">
                <a:solidFill>
                  <a:srgbClr val="000000"/>
                </a:solidFill>
                <a:latin typeface="Arial" charset="0"/>
                <a:ea typeface="돋움" pitchFamily="50" charset="-127"/>
              </a:rPr>
              <a:t>1</a:t>
            </a:r>
          </a:p>
        </p:txBody>
      </p:sp>
      <p:sp>
        <p:nvSpPr>
          <p:cNvPr id="7" name="Oval 6"/>
          <p:cNvSpPr>
            <a:spLocks noChangeArrowheads="1"/>
          </p:cNvSpPr>
          <p:nvPr/>
        </p:nvSpPr>
        <p:spPr bwMode="auto">
          <a:xfrm>
            <a:off x="1384300" y="3573462"/>
            <a:ext cx="279400" cy="277813"/>
          </a:xfrm>
          <a:prstGeom prst="ellipse">
            <a:avLst/>
          </a:prstGeom>
          <a:solidFill>
            <a:srgbClr val="C0C0C0"/>
          </a:solidFill>
          <a:ln w="0">
            <a:solidFill>
              <a:srgbClr val="000000"/>
            </a:solidFill>
            <a:round/>
            <a:headEnd/>
            <a:tailEnd/>
          </a:ln>
        </p:spPr>
        <p:txBody>
          <a:bodyPr/>
          <a:lstStyle/>
          <a:p>
            <a:endParaRPr lang="ko-KR" altLang="en-US"/>
          </a:p>
        </p:txBody>
      </p:sp>
      <p:sp>
        <p:nvSpPr>
          <p:cNvPr id="9" name="Rectangle 7"/>
          <p:cNvSpPr>
            <a:spLocks noChangeArrowheads="1"/>
          </p:cNvSpPr>
          <p:nvPr/>
        </p:nvSpPr>
        <p:spPr bwMode="auto">
          <a:xfrm>
            <a:off x="1423988" y="3595687"/>
            <a:ext cx="176212" cy="182563"/>
          </a:xfrm>
          <a:prstGeom prst="rect">
            <a:avLst/>
          </a:prstGeom>
          <a:noFill/>
          <a:ln w="9525">
            <a:noFill/>
            <a:miter lim="800000"/>
            <a:headEnd/>
            <a:tailEnd/>
          </a:ln>
        </p:spPr>
        <p:txBody>
          <a:bodyPr wrap="none" lIns="0" tIns="0" rIns="0" bIns="0">
            <a:spAutoFit/>
          </a:bodyPr>
          <a:lstStyle/>
          <a:p>
            <a:r>
              <a:rPr lang="en-US" altLang="ko-KR" b="1">
                <a:solidFill>
                  <a:srgbClr val="000000"/>
                </a:solidFill>
                <a:latin typeface="Arial" charset="0"/>
                <a:ea typeface="돋움" pitchFamily="50" charset="-127"/>
              </a:rPr>
              <a:t>O</a:t>
            </a:r>
            <a:r>
              <a:rPr lang="en-US" altLang="ko-KR" b="1" baseline="-25000">
                <a:solidFill>
                  <a:srgbClr val="000000"/>
                </a:solidFill>
                <a:latin typeface="Arial" charset="0"/>
                <a:ea typeface="돋움" pitchFamily="50" charset="-127"/>
              </a:rPr>
              <a:t>2</a:t>
            </a:r>
          </a:p>
        </p:txBody>
      </p:sp>
      <p:sp>
        <p:nvSpPr>
          <p:cNvPr id="10" name="Text Box 8"/>
          <p:cNvSpPr txBox="1">
            <a:spLocks noChangeArrowheads="1"/>
          </p:cNvSpPr>
          <p:nvPr/>
        </p:nvSpPr>
        <p:spPr bwMode="auto">
          <a:xfrm>
            <a:off x="7391400" y="5867400"/>
            <a:ext cx="1538287" cy="338554"/>
          </a:xfrm>
          <a:prstGeom prst="rect">
            <a:avLst/>
          </a:prstGeom>
          <a:noFill/>
          <a:ln w="9525" algn="ctr">
            <a:noFill/>
            <a:miter lim="800000"/>
            <a:headEnd/>
            <a:tailEnd/>
          </a:ln>
        </p:spPr>
        <p:txBody>
          <a:bodyPr wrap="square">
            <a:spAutoFit/>
          </a:bodyPr>
          <a:lstStyle/>
          <a:p>
            <a:r>
              <a:rPr lang="en-US" altLang="ko-KR" sz="1600" b="1">
                <a:solidFill>
                  <a:srgbClr val="095091"/>
                </a:solidFill>
                <a:latin typeface="Arial" charset="0"/>
                <a:ea typeface="돋움" pitchFamily="50" charset="-127"/>
              </a:rPr>
              <a:t>f</a:t>
            </a:r>
            <a:r>
              <a:rPr lang="en-US" altLang="ko-KR" sz="1600" b="1" smtClean="0">
                <a:solidFill>
                  <a:srgbClr val="095091"/>
                </a:solidFill>
                <a:latin typeface="Arial" charset="0"/>
                <a:ea typeface="돋움" pitchFamily="50" charset="-127"/>
              </a:rPr>
              <a:t>requency</a:t>
            </a:r>
            <a:endParaRPr lang="en-US" altLang="ko-KR" sz="1600" b="1">
              <a:solidFill>
                <a:srgbClr val="095091"/>
              </a:solidFill>
              <a:latin typeface="Arial" charset="0"/>
              <a:ea typeface="돋움" pitchFamily="50" charset="-127"/>
            </a:endParaRPr>
          </a:p>
        </p:txBody>
      </p:sp>
      <p:sp>
        <p:nvSpPr>
          <p:cNvPr id="11" name="Line 9"/>
          <p:cNvSpPr>
            <a:spLocks noChangeShapeType="1"/>
          </p:cNvSpPr>
          <p:nvPr/>
        </p:nvSpPr>
        <p:spPr bwMode="auto">
          <a:xfrm>
            <a:off x="1403350" y="5902325"/>
            <a:ext cx="6840538" cy="0"/>
          </a:xfrm>
          <a:prstGeom prst="line">
            <a:avLst/>
          </a:prstGeom>
          <a:noFill/>
          <a:ln w="28575">
            <a:solidFill>
              <a:schemeClr val="tx1"/>
            </a:solidFill>
            <a:round/>
            <a:headEnd type="none" w="med" len="med"/>
            <a:tailEnd type="arrow" w="med" len="med"/>
          </a:ln>
        </p:spPr>
        <p:txBody>
          <a:bodyPr/>
          <a:lstStyle/>
          <a:p>
            <a:endParaRPr lang="en-US"/>
          </a:p>
        </p:txBody>
      </p:sp>
      <p:grpSp>
        <p:nvGrpSpPr>
          <p:cNvPr id="3" name="Group 10"/>
          <p:cNvGrpSpPr>
            <a:grpSpLocks/>
          </p:cNvGrpSpPr>
          <p:nvPr/>
        </p:nvGrpSpPr>
        <p:grpSpPr bwMode="auto">
          <a:xfrm>
            <a:off x="1371600" y="1676400"/>
            <a:ext cx="6383338" cy="4529138"/>
            <a:chOff x="884" y="1044"/>
            <a:chExt cx="4021" cy="2853"/>
          </a:xfrm>
        </p:grpSpPr>
        <p:sp>
          <p:nvSpPr>
            <p:cNvPr id="13" name="Text Box 11"/>
            <p:cNvSpPr txBox="1">
              <a:spLocks noChangeArrowheads="1"/>
            </p:cNvSpPr>
            <p:nvPr/>
          </p:nvSpPr>
          <p:spPr bwMode="auto">
            <a:xfrm>
              <a:off x="3332" y="1044"/>
              <a:ext cx="721" cy="212"/>
            </a:xfrm>
            <a:prstGeom prst="rect">
              <a:avLst/>
            </a:prstGeom>
            <a:noFill/>
            <a:ln w="9525" algn="ctr">
              <a:noFill/>
              <a:miter lim="800000"/>
              <a:headEnd/>
              <a:tailEnd/>
            </a:ln>
          </p:spPr>
          <p:txBody>
            <a:bodyPr wrap="none">
              <a:spAutoFit/>
            </a:bodyPr>
            <a:lstStyle/>
            <a:p>
              <a:r>
                <a:rPr lang="en-US" altLang="ko-KR" sz="1600" b="1" dirty="0" err="1">
                  <a:solidFill>
                    <a:srgbClr val="095091"/>
                  </a:solidFill>
                  <a:latin typeface="Arial" charset="0"/>
                  <a:ea typeface="돋움" pitchFamily="50" charset="-127"/>
                </a:rPr>
                <a:t>Tx</a:t>
              </a:r>
              <a:r>
                <a:rPr lang="en-US" altLang="ko-KR" sz="1600" b="1" dirty="0">
                  <a:solidFill>
                    <a:srgbClr val="095091"/>
                  </a:solidFill>
                  <a:latin typeface="Arial" charset="0"/>
                  <a:ea typeface="돋움" pitchFamily="50" charset="-127"/>
                </a:rPr>
                <a:t> : 0dbm</a:t>
              </a:r>
            </a:p>
          </p:txBody>
        </p:sp>
        <p:grpSp>
          <p:nvGrpSpPr>
            <p:cNvPr id="4" name="Group 12"/>
            <p:cNvGrpSpPr>
              <a:grpSpLocks/>
            </p:cNvGrpSpPr>
            <p:nvPr/>
          </p:nvGrpSpPr>
          <p:grpSpPr bwMode="auto">
            <a:xfrm>
              <a:off x="884" y="1236"/>
              <a:ext cx="4021" cy="2661"/>
              <a:chOff x="884" y="1236"/>
              <a:chExt cx="4021" cy="2661"/>
            </a:xfrm>
          </p:grpSpPr>
          <p:grpSp>
            <p:nvGrpSpPr>
              <p:cNvPr id="12" name="Group 13"/>
              <p:cNvGrpSpPr>
                <a:grpSpLocks/>
              </p:cNvGrpSpPr>
              <p:nvPr/>
            </p:nvGrpSpPr>
            <p:grpSpPr bwMode="auto">
              <a:xfrm>
                <a:off x="884" y="1236"/>
                <a:ext cx="4021" cy="2467"/>
                <a:chOff x="884" y="1236"/>
                <a:chExt cx="4021" cy="2467"/>
              </a:xfrm>
            </p:grpSpPr>
            <p:sp>
              <p:nvSpPr>
                <p:cNvPr id="18" name="Line 14"/>
                <p:cNvSpPr>
                  <a:spLocks noChangeShapeType="1"/>
                </p:cNvSpPr>
                <p:nvPr/>
              </p:nvSpPr>
              <p:spPr bwMode="auto">
                <a:xfrm flipH="1">
                  <a:off x="884" y="1236"/>
                  <a:ext cx="3130" cy="234"/>
                </a:xfrm>
                <a:prstGeom prst="line">
                  <a:avLst/>
                </a:prstGeom>
                <a:noFill/>
                <a:ln w="28575">
                  <a:solidFill>
                    <a:schemeClr val="tx2"/>
                  </a:solidFill>
                  <a:round/>
                  <a:headEnd/>
                  <a:tailEnd type="triangle" w="med" len="med"/>
                </a:ln>
              </p:spPr>
              <p:txBody>
                <a:bodyPr/>
                <a:lstStyle/>
                <a:p>
                  <a:endParaRPr lang="en-US"/>
                </a:p>
              </p:txBody>
            </p:sp>
            <p:grpSp>
              <p:nvGrpSpPr>
                <p:cNvPr id="14" name="Group 15"/>
                <p:cNvGrpSpPr>
                  <a:grpSpLocks/>
                </p:cNvGrpSpPr>
                <p:nvPr/>
              </p:nvGrpSpPr>
              <p:grpSpPr bwMode="auto">
                <a:xfrm>
                  <a:off x="1474" y="2436"/>
                  <a:ext cx="3431" cy="1267"/>
                  <a:chOff x="1157" y="2321"/>
                  <a:chExt cx="3431" cy="1457"/>
                </a:xfrm>
              </p:grpSpPr>
              <p:sp>
                <p:nvSpPr>
                  <p:cNvPr id="20" name="Freeform 16"/>
                  <p:cNvSpPr>
                    <a:spLocks/>
                  </p:cNvSpPr>
                  <p:nvPr/>
                </p:nvSpPr>
                <p:spPr bwMode="auto">
                  <a:xfrm>
                    <a:off x="1542" y="2321"/>
                    <a:ext cx="386" cy="1457"/>
                  </a:xfrm>
                  <a:custGeom>
                    <a:avLst/>
                    <a:gdLst>
                      <a:gd name="T0" fmla="*/ 0 w 1089"/>
                      <a:gd name="T1" fmla="*/ 0 h 802"/>
                      <a:gd name="T2" fmla="*/ 0 w 1089"/>
                      <a:gd name="T3" fmla="*/ 2147483647 h 802"/>
                      <a:gd name="T4" fmla="*/ 0 w 1089"/>
                      <a:gd name="T5" fmla="*/ 2147483647 h 802"/>
                      <a:gd name="T6" fmla="*/ 0 w 1089"/>
                      <a:gd name="T7" fmla="*/ 2147483647 h 802"/>
                      <a:gd name="T8" fmla="*/ 0 w 1089"/>
                      <a:gd name="T9" fmla="*/ 2147483647 h 802"/>
                      <a:gd name="T10" fmla="*/ 0 w 1089"/>
                      <a:gd name="T11" fmla="*/ 2147483647 h 802"/>
                      <a:gd name="T12" fmla="*/ 0 w 1089"/>
                      <a:gd name="T13" fmla="*/ 2147483647 h 802"/>
                      <a:gd name="T14" fmla="*/ 0 60000 65536"/>
                      <a:gd name="T15" fmla="*/ 0 60000 65536"/>
                      <a:gd name="T16" fmla="*/ 0 60000 65536"/>
                      <a:gd name="T17" fmla="*/ 0 60000 65536"/>
                      <a:gd name="T18" fmla="*/ 0 60000 65536"/>
                      <a:gd name="T19" fmla="*/ 0 60000 65536"/>
                      <a:gd name="T20" fmla="*/ 0 60000 65536"/>
                      <a:gd name="T21" fmla="*/ 0 w 1089"/>
                      <a:gd name="T22" fmla="*/ 0 h 802"/>
                      <a:gd name="T23" fmla="*/ 1089 w 1089"/>
                      <a:gd name="T24" fmla="*/ 802 h 80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89" h="802">
                        <a:moveTo>
                          <a:pt x="0" y="0"/>
                        </a:moveTo>
                        <a:cubicBezTo>
                          <a:pt x="42" y="7"/>
                          <a:pt x="84" y="15"/>
                          <a:pt x="137" y="136"/>
                        </a:cubicBezTo>
                        <a:cubicBezTo>
                          <a:pt x="190" y="257"/>
                          <a:pt x="265" y="650"/>
                          <a:pt x="318" y="726"/>
                        </a:cubicBezTo>
                        <a:cubicBezTo>
                          <a:pt x="371" y="802"/>
                          <a:pt x="401" y="597"/>
                          <a:pt x="454" y="590"/>
                        </a:cubicBezTo>
                        <a:cubicBezTo>
                          <a:pt x="507" y="583"/>
                          <a:pt x="559" y="666"/>
                          <a:pt x="635" y="681"/>
                        </a:cubicBezTo>
                        <a:cubicBezTo>
                          <a:pt x="711" y="696"/>
                          <a:pt x="832" y="681"/>
                          <a:pt x="908" y="681"/>
                        </a:cubicBezTo>
                        <a:cubicBezTo>
                          <a:pt x="984" y="681"/>
                          <a:pt x="1036" y="681"/>
                          <a:pt x="1089" y="681"/>
                        </a:cubicBezTo>
                      </a:path>
                    </a:pathLst>
                  </a:custGeom>
                  <a:noFill/>
                  <a:ln w="28575" cmpd="sng">
                    <a:solidFill>
                      <a:schemeClr val="tx2"/>
                    </a:solidFill>
                    <a:prstDash val="solid"/>
                    <a:round/>
                    <a:headEnd/>
                    <a:tailEnd/>
                  </a:ln>
                </p:spPr>
                <p:txBody>
                  <a:bodyPr/>
                  <a:lstStyle/>
                  <a:p>
                    <a:endParaRPr lang="en-US"/>
                  </a:p>
                </p:txBody>
              </p:sp>
              <p:sp>
                <p:nvSpPr>
                  <p:cNvPr id="21" name="Freeform 17"/>
                  <p:cNvSpPr>
                    <a:spLocks/>
                  </p:cNvSpPr>
                  <p:nvPr/>
                </p:nvSpPr>
                <p:spPr bwMode="auto">
                  <a:xfrm flipH="1">
                    <a:off x="1157" y="2321"/>
                    <a:ext cx="386" cy="1457"/>
                  </a:xfrm>
                  <a:custGeom>
                    <a:avLst/>
                    <a:gdLst>
                      <a:gd name="T0" fmla="*/ 0 w 1089"/>
                      <a:gd name="T1" fmla="*/ 0 h 802"/>
                      <a:gd name="T2" fmla="*/ 0 w 1089"/>
                      <a:gd name="T3" fmla="*/ 2147483647 h 802"/>
                      <a:gd name="T4" fmla="*/ 0 w 1089"/>
                      <a:gd name="T5" fmla="*/ 2147483647 h 802"/>
                      <a:gd name="T6" fmla="*/ 0 w 1089"/>
                      <a:gd name="T7" fmla="*/ 2147483647 h 802"/>
                      <a:gd name="T8" fmla="*/ 0 w 1089"/>
                      <a:gd name="T9" fmla="*/ 2147483647 h 802"/>
                      <a:gd name="T10" fmla="*/ 0 w 1089"/>
                      <a:gd name="T11" fmla="*/ 2147483647 h 802"/>
                      <a:gd name="T12" fmla="*/ 0 w 1089"/>
                      <a:gd name="T13" fmla="*/ 2147483647 h 802"/>
                      <a:gd name="T14" fmla="*/ 0 60000 65536"/>
                      <a:gd name="T15" fmla="*/ 0 60000 65536"/>
                      <a:gd name="T16" fmla="*/ 0 60000 65536"/>
                      <a:gd name="T17" fmla="*/ 0 60000 65536"/>
                      <a:gd name="T18" fmla="*/ 0 60000 65536"/>
                      <a:gd name="T19" fmla="*/ 0 60000 65536"/>
                      <a:gd name="T20" fmla="*/ 0 60000 65536"/>
                      <a:gd name="T21" fmla="*/ 0 w 1089"/>
                      <a:gd name="T22" fmla="*/ 0 h 802"/>
                      <a:gd name="T23" fmla="*/ 1089 w 1089"/>
                      <a:gd name="T24" fmla="*/ 802 h 80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89" h="802">
                        <a:moveTo>
                          <a:pt x="0" y="0"/>
                        </a:moveTo>
                        <a:cubicBezTo>
                          <a:pt x="42" y="7"/>
                          <a:pt x="84" y="15"/>
                          <a:pt x="137" y="136"/>
                        </a:cubicBezTo>
                        <a:cubicBezTo>
                          <a:pt x="190" y="257"/>
                          <a:pt x="265" y="650"/>
                          <a:pt x="318" y="726"/>
                        </a:cubicBezTo>
                        <a:cubicBezTo>
                          <a:pt x="371" y="802"/>
                          <a:pt x="401" y="597"/>
                          <a:pt x="454" y="590"/>
                        </a:cubicBezTo>
                        <a:cubicBezTo>
                          <a:pt x="507" y="583"/>
                          <a:pt x="559" y="666"/>
                          <a:pt x="635" y="681"/>
                        </a:cubicBezTo>
                        <a:cubicBezTo>
                          <a:pt x="711" y="696"/>
                          <a:pt x="832" y="681"/>
                          <a:pt x="908" y="681"/>
                        </a:cubicBezTo>
                        <a:cubicBezTo>
                          <a:pt x="984" y="681"/>
                          <a:pt x="1036" y="681"/>
                          <a:pt x="1089" y="681"/>
                        </a:cubicBezTo>
                      </a:path>
                    </a:pathLst>
                  </a:custGeom>
                  <a:noFill/>
                  <a:ln w="28575" cmpd="sng">
                    <a:solidFill>
                      <a:schemeClr val="tx2"/>
                    </a:solidFill>
                    <a:prstDash val="solid"/>
                    <a:round/>
                    <a:headEnd/>
                    <a:tailEnd/>
                  </a:ln>
                </p:spPr>
                <p:txBody>
                  <a:bodyPr/>
                  <a:lstStyle/>
                  <a:p>
                    <a:endParaRPr lang="en-US"/>
                  </a:p>
                </p:txBody>
              </p:sp>
              <p:sp>
                <p:nvSpPr>
                  <p:cNvPr id="22" name="Freeform 18"/>
                  <p:cNvSpPr>
                    <a:spLocks/>
                  </p:cNvSpPr>
                  <p:nvPr/>
                </p:nvSpPr>
                <p:spPr bwMode="auto">
                  <a:xfrm>
                    <a:off x="1911" y="3535"/>
                    <a:ext cx="2677" cy="1"/>
                  </a:xfrm>
                  <a:custGeom>
                    <a:avLst/>
                    <a:gdLst>
                      <a:gd name="T0" fmla="*/ 0 w 2677"/>
                      <a:gd name="T1" fmla="*/ 0 h 1"/>
                      <a:gd name="T2" fmla="*/ 499 w 2677"/>
                      <a:gd name="T3" fmla="*/ 0 h 1"/>
                      <a:gd name="T4" fmla="*/ 862 w 2677"/>
                      <a:gd name="T5" fmla="*/ 0 h 1"/>
                      <a:gd name="T6" fmla="*/ 1633 w 2677"/>
                      <a:gd name="T7" fmla="*/ 0 h 1"/>
                      <a:gd name="T8" fmla="*/ 2405 w 2677"/>
                      <a:gd name="T9" fmla="*/ 0 h 1"/>
                      <a:gd name="T10" fmla="*/ 2677 w 2677"/>
                      <a:gd name="T11" fmla="*/ 0 h 1"/>
                      <a:gd name="T12" fmla="*/ 0 60000 65536"/>
                      <a:gd name="T13" fmla="*/ 0 60000 65536"/>
                      <a:gd name="T14" fmla="*/ 0 60000 65536"/>
                      <a:gd name="T15" fmla="*/ 0 60000 65536"/>
                      <a:gd name="T16" fmla="*/ 0 60000 65536"/>
                      <a:gd name="T17" fmla="*/ 0 60000 65536"/>
                      <a:gd name="T18" fmla="*/ 0 w 2677"/>
                      <a:gd name="T19" fmla="*/ 0 h 1"/>
                      <a:gd name="T20" fmla="*/ 2677 w 2677"/>
                      <a:gd name="T21" fmla="*/ 1 h 1"/>
                    </a:gdLst>
                    <a:ahLst/>
                    <a:cxnLst>
                      <a:cxn ang="T12">
                        <a:pos x="T0" y="T1"/>
                      </a:cxn>
                      <a:cxn ang="T13">
                        <a:pos x="T2" y="T3"/>
                      </a:cxn>
                      <a:cxn ang="T14">
                        <a:pos x="T4" y="T5"/>
                      </a:cxn>
                      <a:cxn ang="T15">
                        <a:pos x="T6" y="T7"/>
                      </a:cxn>
                      <a:cxn ang="T16">
                        <a:pos x="T8" y="T9"/>
                      </a:cxn>
                      <a:cxn ang="T17">
                        <a:pos x="T10" y="T11"/>
                      </a:cxn>
                    </a:cxnLst>
                    <a:rect l="T18" t="T19" r="T20" b="T21"/>
                    <a:pathLst>
                      <a:path w="2677" h="1">
                        <a:moveTo>
                          <a:pt x="0" y="0"/>
                        </a:moveTo>
                        <a:cubicBezTo>
                          <a:pt x="177" y="0"/>
                          <a:pt x="355" y="0"/>
                          <a:pt x="499" y="0"/>
                        </a:cubicBezTo>
                        <a:cubicBezTo>
                          <a:pt x="643" y="0"/>
                          <a:pt x="673" y="0"/>
                          <a:pt x="862" y="0"/>
                        </a:cubicBezTo>
                        <a:cubicBezTo>
                          <a:pt x="1051" y="0"/>
                          <a:pt x="1376" y="0"/>
                          <a:pt x="1633" y="0"/>
                        </a:cubicBezTo>
                        <a:cubicBezTo>
                          <a:pt x="1890" y="0"/>
                          <a:pt x="2231" y="0"/>
                          <a:pt x="2405" y="0"/>
                        </a:cubicBezTo>
                        <a:cubicBezTo>
                          <a:pt x="2579" y="0"/>
                          <a:pt x="2628" y="0"/>
                          <a:pt x="2677" y="0"/>
                        </a:cubicBezTo>
                      </a:path>
                    </a:pathLst>
                  </a:custGeom>
                  <a:noFill/>
                  <a:ln w="28575" cmpd="sng">
                    <a:solidFill>
                      <a:schemeClr val="tx2"/>
                    </a:solidFill>
                    <a:prstDash val="solid"/>
                    <a:round/>
                    <a:headEnd/>
                    <a:tailEnd/>
                  </a:ln>
                </p:spPr>
                <p:txBody>
                  <a:bodyPr/>
                  <a:lstStyle/>
                  <a:p>
                    <a:endParaRPr lang="en-US"/>
                  </a:p>
                </p:txBody>
              </p:sp>
            </p:grpSp>
          </p:grpSp>
          <p:sp>
            <p:nvSpPr>
              <p:cNvPr id="16" name="Line 19"/>
              <p:cNvSpPr>
                <a:spLocks noChangeShapeType="1"/>
              </p:cNvSpPr>
              <p:nvPr/>
            </p:nvSpPr>
            <p:spPr bwMode="auto">
              <a:xfrm>
                <a:off x="1844" y="2436"/>
                <a:ext cx="0" cy="1248"/>
              </a:xfrm>
              <a:prstGeom prst="line">
                <a:avLst/>
              </a:prstGeom>
              <a:noFill/>
              <a:ln w="9525">
                <a:solidFill>
                  <a:schemeClr val="tx1"/>
                </a:solidFill>
                <a:prstDash val="dash"/>
                <a:round/>
                <a:headEnd type="triangle" w="med" len="med"/>
                <a:tailEnd/>
              </a:ln>
            </p:spPr>
            <p:txBody>
              <a:bodyPr/>
              <a:lstStyle/>
              <a:p>
                <a:endParaRPr lang="en-US"/>
              </a:p>
            </p:txBody>
          </p:sp>
          <p:sp>
            <p:nvSpPr>
              <p:cNvPr id="17" name="Text Box 20"/>
              <p:cNvSpPr txBox="1">
                <a:spLocks noChangeArrowheads="1"/>
              </p:cNvSpPr>
              <p:nvPr/>
            </p:nvSpPr>
            <p:spPr bwMode="auto">
              <a:xfrm>
                <a:off x="1700" y="3684"/>
                <a:ext cx="389" cy="213"/>
              </a:xfrm>
              <a:prstGeom prst="rect">
                <a:avLst/>
              </a:prstGeom>
              <a:noFill/>
              <a:ln w="9525" algn="ctr">
                <a:noFill/>
                <a:miter lim="800000"/>
                <a:headEnd/>
                <a:tailEnd/>
              </a:ln>
            </p:spPr>
            <p:txBody>
              <a:bodyPr>
                <a:spAutoFit/>
              </a:bodyPr>
              <a:lstStyle/>
              <a:p>
                <a:pPr algn="ctr"/>
                <a:r>
                  <a:rPr lang="en-US" altLang="ko-KR" sz="1600" b="1">
                    <a:solidFill>
                      <a:srgbClr val="095091"/>
                    </a:solidFill>
                    <a:latin typeface="Arial" charset="0"/>
                    <a:ea typeface="돋움" pitchFamily="50" charset="-127"/>
                  </a:rPr>
                  <a:t>f</a:t>
                </a:r>
                <a:r>
                  <a:rPr lang="en-US" altLang="ko-KR" sz="1600" b="1" baseline="-25000">
                    <a:solidFill>
                      <a:srgbClr val="095091"/>
                    </a:solidFill>
                    <a:latin typeface="Arial" charset="0"/>
                    <a:ea typeface="돋움" pitchFamily="50" charset="-127"/>
                  </a:rPr>
                  <a:t>I2</a:t>
                </a:r>
              </a:p>
            </p:txBody>
          </p:sp>
        </p:grpSp>
      </p:grpSp>
      <p:grpSp>
        <p:nvGrpSpPr>
          <p:cNvPr id="15" name="Group 21"/>
          <p:cNvGrpSpPr>
            <a:grpSpLocks/>
          </p:cNvGrpSpPr>
          <p:nvPr/>
        </p:nvGrpSpPr>
        <p:grpSpPr bwMode="auto">
          <a:xfrm>
            <a:off x="2843211" y="2209180"/>
            <a:ext cx="4086225" cy="3307381"/>
            <a:chOff x="1791" y="1107"/>
            <a:chExt cx="2574" cy="2368"/>
          </a:xfrm>
        </p:grpSpPr>
        <p:sp>
          <p:nvSpPr>
            <p:cNvPr id="24" name="Line 22"/>
            <p:cNvSpPr>
              <a:spLocks noChangeShapeType="1"/>
            </p:cNvSpPr>
            <p:nvPr/>
          </p:nvSpPr>
          <p:spPr bwMode="auto">
            <a:xfrm>
              <a:off x="4080" y="1107"/>
              <a:ext cx="285" cy="340"/>
            </a:xfrm>
            <a:prstGeom prst="line">
              <a:avLst/>
            </a:prstGeom>
            <a:noFill/>
            <a:ln w="28575">
              <a:solidFill>
                <a:schemeClr val="tx2"/>
              </a:solidFill>
              <a:prstDash val="sysDot"/>
              <a:round/>
              <a:headEnd/>
              <a:tailEnd type="triangle" w="med" len="med"/>
            </a:ln>
          </p:spPr>
          <p:txBody>
            <a:bodyPr/>
            <a:lstStyle/>
            <a:p>
              <a:endParaRPr lang="en-US"/>
            </a:p>
          </p:txBody>
        </p:sp>
        <p:sp>
          <p:nvSpPr>
            <p:cNvPr id="25" name="Text Box 23"/>
            <p:cNvSpPr txBox="1">
              <a:spLocks noChangeArrowheads="1"/>
            </p:cNvSpPr>
            <p:nvPr/>
          </p:nvSpPr>
          <p:spPr bwMode="auto">
            <a:xfrm>
              <a:off x="3120" y="1217"/>
              <a:ext cx="1179" cy="242"/>
            </a:xfrm>
            <a:prstGeom prst="rect">
              <a:avLst/>
            </a:prstGeom>
            <a:noFill/>
            <a:ln w="9525" algn="ctr">
              <a:noFill/>
              <a:miter lim="800000"/>
              <a:headEnd/>
              <a:tailEnd/>
            </a:ln>
          </p:spPr>
          <p:txBody>
            <a:bodyPr wrap="none">
              <a:spAutoFit/>
            </a:bodyPr>
            <a:lstStyle/>
            <a:p>
              <a:pPr algn="ctr"/>
              <a:r>
                <a:rPr lang="en-US" altLang="ko-KR" sz="1600" b="1" smtClean="0">
                  <a:solidFill>
                    <a:srgbClr val="095091"/>
                  </a:solidFill>
                  <a:latin typeface="Arial" charset="0"/>
                  <a:ea typeface="돋움" pitchFamily="50" charset="-127"/>
                </a:rPr>
                <a:t>Spurious:-</a:t>
              </a:r>
              <a:r>
                <a:rPr lang="en-US" altLang="ko-KR" sz="1600" b="1">
                  <a:solidFill>
                    <a:srgbClr val="095091"/>
                  </a:solidFill>
                  <a:latin typeface="Arial" charset="0"/>
                  <a:ea typeface="돋움" pitchFamily="50" charset="-127"/>
                </a:rPr>
                <a:t>60dbm</a:t>
              </a:r>
            </a:p>
          </p:txBody>
        </p:sp>
        <p:sp>
          <p:nvSpPr>
            <p:cNvPr id="26" name="Line 24"/>
            <p:cNvSpPr>
              <a:spLocks noChangeShapeType="1"/>
            </p:cNvSpPr>
            <p:nvPr/>
          </p:nvSpPr>
          <p:spPr bwMode="auto">
            <a:xfrm>
              <a:off x="1791" y="2296"/>
              <a:ext cx="1588" cy="0"/>
            </a:xfrm>
            <a:prstGeom prst="line">
              <a:avLst/>
            </a:prstGeom>
            <a:noFill/>
            <a:ln w="9525">
              <a:solidFill>
                <a:schemeClr val="tx1"/>
              </a:solidFill>
              <a:round/>
              <a:headEnd/>
              <a:tailEnd/>
            </a:ln>
          </p:spPr>
          <p:txBody>
            <a:bodyPr/>
            <a:lstStyle/>
            <a:p>
              <a:endParaRPr lang="en-US"/>
            </a:p>
          </p:txBody>
        </p:sp>
        <p:sp>
          <p:nvSpPr>
            <p:cNvPr id="27" name="Text Box 25"/>
            <p:cNvSpPr txBox="1">
              <a:spLocks noChangeArrowheads="1"/>
            </p:cNvSpPr>
            <p:nvPr/>
          </p:nvSpPr>
          <p:spPr bwMode="auto">
            <a:xfrm>
              <a:off x="2245" y="2750"/>
              <a:ext cx="680" cy="264"/>
            </a:xfrm>
            <a:prstGeom prst="rect">
              <a:avLst/>
            </a:prstGeom>
            <a:solidFill>
              <a:schemeClr val="bg1"/>
            </a:solidFill>
            <a:ln w="9525" algn="ctr">
              <a:noFill/>
              <a:miter lim="800000"/>
              <a:headEnd/>
              <a:tailEnd/>
            </a:ln>
          </p:spPr>
          <p:txBody>
            <a:bodyPr>
              <a:spAutoFit/>
            </a:bodyPr>
            <a:lstStyle/>
            <a:p>
              <a:pPr algn="ctr">
                <a:spcBef>
                  <a:spcPct val="50000"/>
                </a:spcBef>
              </a:pPr>
              <a:r>
                <a:rPr lang="en-US" altLang="ko-KR" b="1" dirty="0">
                  <a:solidFill>
                    <a:srgbClr val="095091"/>
                  </a:solidFill>
                  <a:latin typeface="Arial" charset="0"/>
                  <a:ea typeface="돋움" pitchFamily="50" charset="-127"/>
                </a:rPr>
                <a:t>60dB</a:t>
              </a:r>
            </a:p>
          </p:txBody>
        </p:sp>
        <p:sp>
          <p:nvSpPr>
            <p:cNvPr id="28" name="Line 26"/>
            <p:cNvSpPr>
              <a:spLocks noChangeShapeType="1"/>
            </p:cNvSpPr>
            <p:nvPr/>
          </p:nvSpPr>
          <p:spPr bwMode="auto">
            <a:xfrm>
              <a:off x="2562" y="2296"/>
              <a:ext cx="0" cy="1179"/>
            </a:xfrm>
            <a:prstGeom prst="line">
              <a:avLst/>
            </a:prstGeom>
            <a:noFill/>
            <a:ln w="9525">
              <a:solidFill>
                <a:schemeClr val="tx1"/>
              </a:solidFill>
              <a:round/>
              <a:headEnd type="triangle" w="med" len="med"/>
              <a:tailEnd type="triangle" w="med" len="med"/>
            </a:ln>
          </p:spPr>
          <p:txBody>
            <a:bodyPr/>
            <a:lstStyle/>
            <a:p>
              <a:endParaRPr lang="en-US"/>
            </a:p>
          </p:txBody>
        </p:sp>
      </p:grpSp>
      <p:grpSp>
        <p:nvGrpSpPr>
          <p:cNvPr id="19" name="Group 27"/>
          <p:cNvGrpSpPr>
            <a:grpSpLocks/>
          </p:cNvGrpSpPr>
          <p:nvPr/>
        </p:nvGrpSpPr>
        <p:grpSpPr bwMode="auto">
          <a:xfrm>
            <a:off x="1447800" y="2743200"/>
            <a:ext cx="6007100" cy="3462338"/>
            <a:chOff x="912" y="1728"/>
            <a:chExt cx="3784" cy="2181"/>
          </a:xfrm>
        </p:grpSpPr>
        <p:sp>
          <p:nvSpPr>
            <p:cNvPr id="30" name="Line 28"/>
            <p:cNvSpPr>
              <a:spLocks noChangeShapeType="1"/>
            </p:cNvSpPr>
            <p:nvPr/>
          </p:nvSpPr>
          <p:spPr bwMode="auto">
            <a:xfrm>
              <a:off x="4311" y="3546"/>
              <a:ext cx="0" cy="226"/>
            </a:xfrm>
            <a:prstGeom prst="line">
              <a:avLst/>
            </a:prstGeom>
            <a:noFill/>
            <a:ln w="9525">
              <a:solidFill>
                <a:schemeClr val="tx1"/>
              </a:solidFill>
              <a:prstDash val="dash"/>
              <a:round/>
              <a:headEnd type="triangle" w="med" len="med"/>
              <a:tailEnd/>
            </a:ln>
          </p:spPr>
          <p:txBody>
            <a:bodyPr/>
            <a:lstStyle/>
            <a:p>
              <a:endParaRPr lang="en-US"/>
            </a:p>
          </p:txBody>
        </p:sp>
        <p:sp>
          <p:nvSpPr>
            <p:cNvPr id="31" name="Text Box 29"/>
            <p:cNvSpPr txBox="1">
              <a:spLocks noChangeArrowheads="1"/>
            </p:cNvSpPr>
            <p:nvPr/>
          </p:nvSpPr>
          <p:spPr bwMode="auto">
            <a:xfrm>
              <a:off x="4128" y="3696"/>
              <a:ext cx="389" cy="213"/>
            </a:xfrm>
            <a:prstGeom prst="rect">
              <a:avLst/>
            </a:prstGeom>
            <a:noFill/>
            <a:ln w="9525" algn="ctr">
              <a:noFill/>
              <a:miter lim="800000"/>
              <a:headEnd/>
              <a:tailEnd/>
            </a:ln>
          </p:spPr>
          <p:txBody>
            <a:bodyPr>
              <a:spAutoFit/>
            </a:bodyPr>
            <a:lstStyle/>
            <a:p>
              <a:pPr algn="ctr"/>
              <a:r>
                <a:rPr lang="en-US" altLang="ko-KR" sz="1600" b="1">
                  <a:solidFill>
                    <a:srgbClr val="095091"/>
                  </a:solidFill>
                  <a:latin typeface="Arial" charset="0"/>
                  <a:ea typeface="돋움" pitchFamily="50" charset="-127"/>
                </a:rPr>
                <a:t>f</a:t>
              </a:r>
              <a:r>
                <a:rPr lang="en-US" altLang="ko-KR" sz="1600" b="1" baseline="-25000">
                  <a:solidFill>
                    <a:srgbClr val="095091"/>
                  </a:solidFill>
                  <a:latin typeface="Arial" charset="0"/>
                  <a:ea typeface="돋움" pitchFamily="50" charset="-127"/>
                </a:rPr>
                <a:t>O2</a:t>
              </a:r>
            </a:p>
          </p:txBody>
        </p:sp>
        <p:grpSp>
          <p:nvGrpSpPr>
            <p:cNvPr id="23" name="Group 30"/>
            <p:cNvGrpSpPr>
              <a:grpSpLocks/>
            </p:cNvGrpSpPr>
            <p:nvPr/>
          </p:nvGrpSpPr>
          <p:grpSpPr bwMode="auto">
            <a:xfrm>
              <a:off x="912" y="1728"/>
              <a:ext cx="3784" cy="1930"/>
              <a:chOff x="912" y="1728"/>
              <a:chExt cx="3784" cy="1930"/>
            </a:xfrm>
          </p:grpSpPr>
          <p:sp>
            <p:nvSpPr>
              <p:cNvPr id="33" name="Text Box 31"/>
              <p:cNvSpPr txBox="1">
                <a:spLocks noChangeArrowheads="1"/>
              </p:cNvSpPr>
              <p:nvPr/>
            </p:nvSpPr>
            <p:spPr bwMode="auto">
              <a:xfrm>
                <a:off x="912" y="1872"/>
                <a:ext cx="721" cy="212"/>
              </a:xfrm>
              <a:prstGeom prst="rect">
                <a:avLst/>
              </a:prstGeom>
              <a:noFill/>
              <a:ln w="9525" algn="ctr">
                <a:noFill/>
                <a:miter lim="800000"/>
                <a:headEnd/>
                <a:tailEnd/>
              </a:ln>
            </p:spPr>
            <p:txBody>
              <a:bodyPr wrap="none">
                <a:spAutoFit/>
              </a:bodyPr>
              <a:lstStyle/>
              <a:p>
                <a:r>
                  <a:rPr lang="en-US" altLang="ko-KR" sz="1600" b="1" err="1">
                    <a:solidFill>
                      <a:srgbClr val="FF3300"/>
                    </a:solidFill>
                    <a:latin typeface="Arial" charset="0"/>
                    <a:ea typeface="돋움" pitchFamily="50" charset="-127"/>
                  </a:rPr>
                  <a:t>Tx</a:t>
                </a:r>
                <a:r>
                  <a:rPr lang="en-US" altLang="ko-KR" sz="1600" b="1">
                    <a:solidFill>
                      <a:srgbClr val="FF3300"/>
                    </a:solidFill>
                    <a:latin typeface="Arial" charset="0"/>
                    <a:ea typeface="돋움" pitchFamily="50" charset="-127"/>
                  </a:rPr>
                  <a:t> : 0dbm</a:t>
                </a:r>
              </a:p>
            </p:txBody>
          </p:sp>
          <p:grpSp>
            <p:nvGrpSpPr>
              <p:cNvPr id="29" name="Group 32"/>
              <p:cNvGrpSpPr>
                <a:grpSpLocks/>
              </p:cNvGrpSpPr>
              <p:nvPr/>
            </p:nvGrpSpPr>
            <p:grpSpPr bwMode="auto">
              <a:xfrm>
                <a:off x="3924" y="2448"/>
                <a:ext cx="772" cy="1210"/>
                <a:chOff x="1701" y="1093"/>
                <a:chExt cx="2177" cy="690"/>
              </a:xfrm>
            </p:grpSpPr>
            <p:sp>
              <p:nvSpPr>
                <p:cNvPr id="36" name="Freeform 33"/>
                <p:cNvSpPr>
                  <a:spLocks/>
                </p:cNvSpPr>
                <p:nvPr/>
              </p:nvSpPr>
              <p:spPr bwMode="auto">
                <a:xfrm>
                  <a:off x="2789" y="1093"/>
                  <a:ext cx="1089" cy="690"/>
                </a:xfrm>
                <a:custGeom>
                  <a:avLst/>
                  <a:gdLst>
                    <a:gd name="T0" fmla="*/ 0 w 1089"/>
                    <a:gd name="T1" fmla="*/ 0 h 802"/>
                    <a:gd name="T2" fmla="*/ 137 w 1089"/>
                    <a:gd name="T3" fmla="*/ 136 h 802"/>
                    <a:gd name="T4" fmla="*/ 318 w 1089"/>
                    <a:gd name="T5" fmla="*/ 726 h 802"/>
                    <a:gd name="T6" fmla="*/ 454 w 1089"/>
                    <a:gd name="T7" fmla="*/ 590 h 802"/>
                    <a:gd name="T8" fmla="*/ 635 w 1089"/>
                    <a:gd name="T9" fmla="*/ 681 h 802"/>
                    <a:gd name="T10" fmla="*/ 908 w 1089"/>
                    <a:gd name="T11" fmla="*/ 681 h 802"/>
                    <a:gd name="T12" fmla="*/ 1089 w 1089"/>
                    <a:gd name="T13" fmla="*/ 681 h 802"/>
                    <a:gd name="T14" fmla="*/ 0 60000 65536"/>
                    <a:gd name="T15" fmla="*/ 0 60000 65536"/>
                    <a:gd name="T16" fmla="*/ 0 60000 65536"/>
                    <a:gd name="T17" fmla="*/ 0 60000 65536"/>
                    <a:gd name="T18" fmla="*/ 0 60000 65536"/>
                    <a:gd name="T19" fmla="*/ 0 60000 65536"/>
                    <a:gd name="T20" fmla="*/ 0 60000 65536"/>
                    <a:gd name="T21" fmla="*/ 0 w 1089"/>
                    <a:gd name="T22" fmla="*/ 0 h 802"/>
                    <a:gd name="T23" fmla="*/ 1089 w 1089"/>
                    <a:gd name="T24" fmla="*/ 802 h 80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89" h="802">
                      <a:moveTo>
                        <a:pt x="0" y="0"/>
                      </a:moveTo>
                      <a:cubicBezTo>
                        <a:pt x="42" y="7"/>
                        <a:pt x="84" y="15"/>
                        <a:pt x="137" y="136"/>
                      </a:cubicBezTo>
                      <a:cubicBezTo>
                        <a:pt x="190" y="257"/>
                        <a:pt x="265" y="650"/>
                        <a:pt x="318" y="726"/>
                      </a:cubicBezTo>
                      <a:cubicBezTo>
                        <a:pt x="371" y="802"/>
                        <a:pt x="401" y="597"/>
                        <a:pt x="454" y="590"/>
                      </a:cubicBezTo>
                      <a:cubicBezTo>
                        <a:pt x="507" y="583"/>
                        <a:pt x="559" y="666"/>
                        <a:pt x="635" y="681"/>
                      </a:cubicBezTo>
                      <a:cubicBezTo>
                        <a:pt x="711" y="696"/>
                        <a:pt x="832" y="681"/>
                        <a:pt x="908" y="681"/>
                      </a:cubicBezTo>
                      <a:cubicBezTo>
                        <a:pt x="984" y="681"/>
                        <a:pt x="1036" y="681"/>
                        <a:pt x="1089" y="681"/>
                      </a:cubicBezTo>
                    </a:path>
                  </a:pathLst>
                </a:custGeom>
                <a:noFill/>
                <a:ln w="9525" cmpd="sng">
                  <a:solidFill>
                    <a:srgbClr val="FF0000"/>
                  </a:solidFill>
                  <a:prstDash val="solid"/>
                  <a:round/>
                  <a:headEnd/>
                  <a:tailEnd/>
                </a:ln>
              </p:spPr>
              <p:txBody>
                <a:bodyPr/>
                <a:lstStyle/>
                <a:p>
                  <a:endParaRPr lang="en-US"/>
                </a:p>
              </p:txBody>
            </p:sp>
            <p:sp>
              <p:nvSpPr>
                <p:cNvPr id="37" name="Freeform 34"/>
                <p:cNvSpPr>
                  <a:spLocks/>
                </p:cNvSpPr>
                <p:nvPr/>
              </p:nvSpPr>
              <p:spPr bwMode="auto">
                <a:xfrm flipH="1">
                  <a:off x="1701" y="1093"/>
                  <a:ext cx="1089" cy="690"/>
                </a:xfrm>
                <a:custGeom>
                  <a:avLst/>
                  <a:gdLst>
                    <a:gd name="T0" fmla="*/ 0 w 1089"/>
                    <a:gd name="T1" fmla="*/ 0 h 802"/>
                    <a:gd name="T2" fmla="*/ 137 w 1089"/>
                    <a:gd name="T3" fmla="*/ 136 h 802"/>
                    <a:gd name="T4" fmla="*/ 318 w 1089"/>
                    <a:gd name="T5" fmla="*/ 726 h 802"/>
                    <a:gd name="T6" fmla="*/ 454 w 1089"/>
                    <a:gd name="T7" fmla="*/ 590 h 802"/>
                    <a:gd name="T8" fmla="*/ 635 w 1089"/>
                    <a:gd name="T9" fmla="*/ 681 h 802"/>
                    <a:gd name="T10" fmla="*/ 908 w 1089"/>
                    <a:gd name="T11" fmla="*/ 681 h 802"/>
                    <a:gd name="T12" fmla="*/ 1089 w 1089"/>
                    <a:gd name="T13" fmla="*/ 681 h 802"/>
                    <a:gd name="T14" fmla="*/ 0 60000 65536"/>
                    <a:gd name="T15" fmla="*/ 0 60000 65536"/>
                    <a:gd name="T16" fmla="*/ 0 60000 65536"/>
                    <a:gd name="T17" fmla="*/ 0 60000 65536"/>
                    <a:gd name="T18" fmla="*/ 0 60000 65536"/>
                    <a:gd name="T19" fmla="*/ 0 60000 65536"/>
                    <a:gd name="T20" fmla="*/ 0 60000 65536"/>
                    <a:gd name="T21" fmla="*/ 0 w 1089"/>
                    <a:gd name="T22" fmla="*/ 0 h 802"/>
                    <a:gd name="T23" fmla="*/ 1089 w 1089"/>
                    <a:gd name="T24" fmla="*/ 802 h 80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89" h="802">
                      <a:moveTo>
                        <a:pt x="0" y="0"/>
                      </a:moveTo>
                      <a:cubicBezTo>
                        <a:pt x="42" y="7"/>
                        <a:pt x="84" y="15"/>
                        <a:pt x="137" y="136"/>
                      </a:cubicBezTo>
                      <a:cubicBezTo>
                        <a:pt x="190" y="257"/>
                        <a:pt x="265" y="650"/>
                        <a:pt x="318" y="726"/>
                      </a:cubicBezTo>
                      <a:cubicBezTo>
                        <a:pt x="371" y="802"/>
                        <a:pt x="401" y="597"/>
                        <a:pt x="454" y="590"/>
                      </a:cubicBezTo>
                      <a:cubicBezTo>
                        <a:pt x="507" y="583"/>
                        <a:pt x="559" y="666"/>
                        <a:pt x="635" y="681"/>
                      </a:cubicBezTo>
                      <a:cubicBezTo>
                        <a:pt x="711" y="696"/>
                        <a:pt x="832" y="681"/>
                        <a:pt x="908" y="681"/>
                      </a:cubicBezTo>
                      <a:cubicBezTo>
                        <a:pt x="984" y="681"/>
                        <a:pt x="1036" y="681"/>
                        <a:pt x="1089" y="681"/>
                      </a:cubicBezTo>
                    </a:path>
                  </a:pathLst>
                </a:custGeom>
                <a:noFill/>
                <a:ln w="9525" cmpd="sng">
                  <a:solidFill>
                    <a:srgbClr val="FF0000"/>
                  </a:solidFill>
                  <a:prstDash val="solid"/>
                  <a:round/>
                  <a:headEnd/>
                  <a:tailEnd/>
                </a:ln>
              </p:spPr>
              <p:txBody>
                <a:bodyPr/>
                <a:lstStyle/>
                <a:p>
                  <a:endParaRPr lang="en-US"/>
                </a:p>
              </p:txBody>
            </p:sp>
          </p:grpSp>
          <p:sp>
            <p:nvSpPr>
              <p:cNvPr id="35" name="Line 35"/>
              <p:cNvSpPr>
                <a:spLocks noChangeShapeType="1"/>
              </p:cNvSpPr>
              <p:nvPr/>
            </p:nvSpPr>
            <p:spPr bwMode="auto">
              <a:xfrm flipV="1">
                <a:off x="1056" y="1728"/>
                <a:ext cx="3335" cy="441"/>
              </a:xfrm>
              <a:prstGeom prst="line">
                <a:avLst/>
              </a:prstGeom>
              <a:noFill/>
              <a:ln w="38100" cmpd="dbl">
                <a:solidFill>
                  <a:srgbClr val="FF3300"/>
                </a:solidFill>
                <a:round/>
                <a:headEnd/>
                <a:tailEnd type="triangle" w="med" len="med"/>
              </a:ln>
            </p:spPr>
            <p:txBody>
              <a:bodyPr/>
              <a:lstStyle/>
              <a:p>
                <a:endParaRPr lang="en-US"/>
              </a:p>
            </p:txBody>
          </p:sp>
        </p:grpSp>
      </p:grpSp>
      <p:grpSp>
        <p:nvGrpSpPr>
          <p:cNvPr id="32" name="Group 36"/>
          <p:cNvGrpSpPr>
            <a:grpSpLocks/>
          </p:cNvGrpSpPr>
          <p:nvPr/>
        </p:nvGrpSpPr>
        <p:grpSpPr bwMode="auto">
          <a:xfrm>
            <a:off x="2057400" y="2819400"/>
            <a:ext cx="5402263" cy="3021519"/>
            <a:chOff x="1292" y="1501"/>
            <a:chExt cx="3403" cy="2178"/>
          </a:xfrm>
        </p:grpSpPr>
        <p:grpSp>
          <p:nvGrpSpPr>
            <p:cNvPr id="34" name="Group 37"/>
            <p:cNvGrpSpPr>
              <a:grpSpLocks/>
            </p:cNvGrpSpPr>
            <p:nvPr/>
          </p:nvGrpSpPr>
          <p:grpSpPr bwMode="auto">
            <a:xfrm>
              <a:off x="1292" y="3552"/>
              <a:ext cx="3403" cy="127"/>
              <a:chOff x="976" y="3527"/>
              <a:chExt cx="3403" cy="166"/>
            </a:xfrm>
          </p:grpSpPr>
          <p:grpSp>
            <p:nvGrpSpPr>
              <p:cNvPr id="38" name="Group 38"/>
              <p:cNvGrpSpPr>
                <a:grpSpLocks/>
              </p:cNvGrpSpPr>
              <p:nvPr/>
            </p:nvGrpSpPr>
            <p:grpSpPr bwMode="auto">
              <a:xfrm>
                <a:off x="3607" y="3527"/>
                <a:ext cx="772" cy="166"/>
                <a:chOff x="1701" y="981"/>
                <a:chExt cx="2177" cy="802"/>
              </a:xfrm>
            </p:grpSpPr>
            <p:sp>
              <p:nvSpPr>
                <p:cNvPr id="47" name="Freeform 39"/>
                <p:cNvSpPr>
                  <a:spLocks/>
                </p:cNvSpPr>
                <p:nvPr/>
              </p:nvSpPr>
              <p:spPr bwMode="auto">
                <a:xfrm>
                  <a:off x="2789" y="981"/>
                  <a:ext cx="1089" cy="802"/>
                </a:xfrm>
                <a:custGeom>
                  <a:avLst/>
                  <a:gdLst>
                    <a:gd name="T0" fmla="*/ 0 w 1089"/>
                    <a:gd name="T1" fmla="*/ 0 h 802"/>
                    <a:gd name="T2" fmla="*/ 137 w 1089"/>
                    <a:gd name="T3" fmla="*/ 136 h 802"/>
                    <a:gd name="T4" fmla="*/ 318 w 1089"/>
                    <a:gd name="T5" fmla="*/ 726 h 802"/>
                    <a:gd name="T6" fmla="*/ 454 w 1089"/>
                    <a:gd name="T7" fmla="*/ 590 h 802"/>
                    <a:gd name="T8" fmla="*/ 635 w 1089"/>
                    <a:gd name="T9" fmla="*/ 681 h 802"/>
                    <a:gd name="T10" fmla="*/ 908 w 1089"/>
                    <a:gd name="T11" fmla="*/ 681 h 802"/>
                    <a:gd name="T12" fmla="*/ 1089 w 1089"/>
                    <a:gd name="T13" fmla="*/ 681 h 802"/>
                    <a:gd name="T14" fmla="*/ 0 60000 65536"/>
                    <a:gd name="T15" fmla="*/ 0 60000 65536"/>
                    <a:gd name="T16" fmla="*/ 0 60000 65536"/>
                    <a:gd name="T17" fmla="*/ 0 60000 65536"/>
                    <a:gd name="T18" fmla="*/ 0 60000 65536"/>
                    <a:gd name="T19" fmla="*/ 0 60000 65536"/>
                    <a:gd name="T20" fmla="*/ 0 60000 65536"/>
                    <a:gd name="T21" fmla="*/ 0 w 1089"/>
                    <a:gd name="T22" fmla="*/ 0 h 802"/>
                    <a:gd name="T23" fmla="*/ 1089 w 1089"/>
                    <a:gd name="T24" fmla="*/ 802 h 80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89" h="802">
                      <a:moveTo>
                        <a:pt x="0" y="0"/>
                      </a:moveTo>
                      <a:cubicBezTo>
                        <a:pt x="42" y="7"/>
                        <a:pt x="84" y="15"/>
                        <a:pt x="137" y="136"/>
                      </a:cubicBezTo>
                      <a:cubicBezTo>
                        <a:pt x="190" y="257"/>
                        <a:pt x="265" y="650"/>
                        <a:pt x="318" y="726"/>
                      </a:cubicBezTo>
                      <a:cubicBezTo>
                        <a:pt x="371" y="802"/>
                        <a:pt x="401" y="597"/>
                        <a:pt x="454" y="590"/>
                      </a:cubicBezTo>
                      <a:cubicBezTo>
                        <a:pt x="507" y="583"/>
                        <a:pt x="559" y="666"/>
                        <a:pt x="635" y="681"/>
                      </a:cubicBezTo>
                      <a:cubicBezTo>
                        <a:pt x="711" y="696"/>
                        <a:pt x="832" y="681"/>
                        <a:pt x="908" y="681"/>
                      </a:cubicBezTo>
                      <a:cubicBezTo>
                        <a:pt x="984" y="681"/>
                        <a:pt x="1036" y="681"/>
                        <a:pt x="1089" y="681"/>
                      </a:cubicBezTo>
                    </a:path>
                  </a:pathLst>
                </a:custGeom>
                <a:noFill/>
                <a:ln w="28575" cmpd="sng">
                  <a:solidFill>
                    <a:srgbClr val="FF0000"/>
                  </a:solidFill>
                  <a:prstDash val="solid"/>
                  <a:round/>
                  <a:headEnd/>
                  <a:tailEnd/>
                </a:ln>
              </p:spPr>
              <p:txBody>
                <a:bodyPr/>
                <a:lstStyle/>
                <a:p>
                  <a:endParaRPr lang="en-US"/>
                </a:p>
              </p:txBody>
            </p:sp>
            <p:sp>
              <p:nvSpPr>
                <p:cNvPr id="48" name="Freeform 40"/>
                <p:cNvSpPr>
                  <a:spLocks/>
                </p:cNvSpPr>
                <p:nvPr/>
              </p:nvSpPr>
              <p:spPr bwMode="auto">
                <a:xfrm flipH="1">
                  <a:off x="1701" y="981"/>
                  <a:ext cx="1089" cy="802"/>
                </a:xfrm>
                <a:custGeom>
                  <a:avLst/>
                  <a:gdLst>
                    <a:gd name="T0" fmla="*/ 0 w 1089"/>
                    <a:gd name="T1" fmla="*/ 0 h 802"/>
                    <a:gd name="T2" fmla="*/ 137 w 1089"/>
                    <a:gd name="T3" fmla="*/ 136 h 802"/>
                    <a:gd name="T4" fmla="*/ 318 w 1089"/>
                    <a:gd name="T5" fmla="*/ 726 h 802"/>
                    <a:gd name="T6" fmla="*/ 454 w 1089"/>
                    <a:gd name="T7" fmla="*/ 590 h 802"/>
                    <a:gd name="T8" fmla="*/ 635 w 1089"/>
                    <a:gd name="T9" fmla="*/ 681 h 802"/>
                    <a:gd name="T10" fmla="*/ 908 w 1089"/>
                    <a:gd name="T11" fmla="*/ 681 h 802"/>
                    <a:gd name="T12" fmla="*/ 1089 w 1089"/>
                    <a:gd name="T13" fmla="*/ 681 h 802"/>
                    <a:gd name="T14" fmla="*/ 0 60000 65536"/>
                    <a:gd name="T15" fmla="*/ 0 60000 65536"/>
                    <a:gd name="T16" fmla="*/ 0 60000 65536"/>
                    <a:gd name="T17" fmla="*/ 0 60000 65536"/>
                    <a:gd name="T18" fmla="*/ 0 60000 65536"/>
                    <a:gd name="T19" fmla="*/ 0 60000 65536"/>
                    <a:gd name="T20" fmla="*/ 0 60000 65536"/>
                    <a:gd name="T21" fmla="*/ 0 w 1089"/>
                    <a:gd name="T22" fmla="*/ 0 h 802"/>
                    <a:gd name="T23" fmla="*/ 1089 w 1089"/>
                    <a:gd name="T24" fmla="*/ 802 h 80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89" h="802">
                      <a:moveTo>
                        <a:pt x="0" y="0"/>
                      </a:moveTo>
                      <a:cubicBezTo>
                        <a:pt x="42" y="7"/>
                        <a:pt x="84" y="15"/>
                        <a:pt x="137" y="136"/>
                      </a:cubicBezTo>
                      <a:cubicBezTo>
                        <a:pt x="190" y="257"/>
                        <a:pt x="265" y="650"/>
                        <a:pt x="318" y="726"/>
                      </a:cubicBezTo>
                      <a:cubicBezTo>
                        <a:pt x="371" y="802"/>
                        <a:pt x="401" y="597"/>
                        <a:pt x="454" y="590"/>
                      </a:cubicBezTo>
                      <a:cubicBezTo>
                        <a:pt x="507" y="583"/>
                        <a:pt x="559" y="666"/>
                        <a:pt x="635" y="681"/>
                      </a:cubicBezTo>
                      <a:cubicBezTo>
                        <a:pt x="711" y="696"/>
                        <a:pt x="832" y="681"/>
                        <a:pt x="908" y="681"/>
                      </a:cubicBezTo>
                      <a:cubicBezTo>
                        <a:pt x="984" y="681"/>
                        <a:pt x="1036" y="681"/>
                        <a:pt x="1089" y="681"/>
                      </a:cubicBezTo>
                    </a:path>
                  </a:pathLst>
                </a:custGeom>
                <a:noFill/>
                <a:ln w="28575" cmpd="sng">
                  <a:solidFill>
                    <a:srgbClr val="FF0000"/>
                  </a:solidFill>
                  <a:prstDash val="solid"/>
                  <a:round/>
                  <a:headEnd/>
                  <a:tailEnd/>
                </a:ln>
              </p:spPr>
              <p:txBody>
                <a:bodyPr/>
                <a:lstStyle/>
                <a:p>
                  <a:endParaRPr lang="en-US"/>
                </a:p>
              </p:txBody>
            </p:sp>
          </p:grpSp>
          <p:sp>
            <p:nvSpPr>
              <p:cNvPr id="46" name="Line 41"/>
              <p:cNvSpPr>
                <a:spLocks noChangeShapeType="1"/>
              </p:cNvSpPr>
              <p:nvPr/>
            </p:nvSpPr>
            <p:spPr bwMode="auto">
              <a:xfrm flipH="1">
                <a:off x="976" y="3673"/>
                <a:ext cx="2631" cy="0"/>
              </a:xfrm>
              <a:prstGeom prst="line">
                <a:avLst/>
              </a:prstGeom>
              <a:noFill/>
              <a:ln w="28575">
                <a:solidFill>
                  <a:srgbClr val="FF0000"/>
                </a:solidFill>
                <a:round/>
                <a:headEnd/>
                <a:tailEnd/>
              </a:ln>
            </p:spPr>
            <p:txBody>
              <a:bodyPr/>
              <a:lstStyle/>
              <a:p>
                <a:endParaRPr lang="en-US"/>
              </a:p>
            </p:txBody>
          </p:sp>
        </p:grpSp>
        <p:grpSp>
          <p:nvGrpSpPr>
            <p:cNvPr id="39" name="Group 42"/>
            <p:cNvGrpSpPr>
              <a:grpSpLocks/>
            </p:cNvGrpSpPr>
            <p:nvPr/>
          </p:nvGrpSpPr>
          <p:grpSpPr bwMode="auto">
            <a:xfrm>
              <a:off x="3648" y="1501"/>
              <a:ext cx="1018" cy="2020"/>
              <a:chOff x="3648" y="1501"/>
              <a:chExt cx="1018" cy="2020"/>
            </a:xfrm>
          </p:grpSpPr>
          <p:sp>
            <p:nvSpPr>
              <p:cNvPr id="41" name="Text Box 43"/>
              <p:cNvSpPr txBox="1">
                <a:spLocks noChangeArrowheads="1"/>
              </p:cNvSpPr>
              <p:nvPr/>
            </p:nvSpPr>
            <p:spPr bwMode="auto">
              <a:xfrm>
                <a:off x="3648" y="1501"/>
                <a:ext cx="849" cy="212"/>
              </a:xfrm>
              <a:prstGeom prst="rect">
                <a:avLst/>
              </a:prstGeom>
              <a:noFill/>
              <a:ln w="28575" algn="ctr">
                <a:noFill/>
                <a:miter lim="800000"/>
                <a:headEnd/>
                <a:tailEnd/>
              </a:ln>
            </p:spPr>
            <p:txBody>
              <a:bodyPr wrap="none">
                <a:spAutoFit/>
              </a:bodyPr>
              <a:lstStyle/>
              <a:p>
                <a:r>
                  <a:rPr lang="en-US" altLang="ko-KR" sz="1600" b="1">
                    <a:solidFill>
                      <a:srgbClr val="FF3300"/>
                    </a:solidFill>
                    <a:latin typeface="Arial" charset="0"/>
                    <a:ea typeface="돋움" pitchFamily="50" charset="-127"/>
                  </a:rPr>
                  <a:t>Rx : -80dbm</a:t>
                </a:r>
              </a:p>
            </p:txBody>
          </p:sp>
          <p:grpSp>
            <p:nvGrpSpPr>
              <p:cNvPr id="40" name="Group 44"/>
              <p:cNvGrpSpPr>
                <a:grpSpLocks/>
              </p:cNvGrpSpPr>
              <p:nvPr/>
            </p:nvGrpSpPr>
            <p:grpSpPr bwMode="auto">
              <a:xfrm>
                <a:off x="3986" y="2251"/>
                <a:ext cx="680" cy="1270"/>
                <a:chOff x="3986" y="2288"/>
                <a:chExt cx="680" cy="1270"/>
              </a:xfrm>
            </p:grpSpPr>
            <p:sp>
              <p:nvSpPr>
                <p:cNvPr id="43" name="Line 45"/>
                <p:cNvSpPr>
                  <a:spLocks noChangeShapeType="1"/>
                </p:cNvSpPr>
                <p:nvPr/>
              </p:nvSpPr>
              <p:spPr bwMode="auto">
                <a:xfrm>
                  <a:off x="4311" y="2288"/>
                  <a:ext cx="0" cy="1270"/>
                </a:xfrm>
                <a:prstGeom prst="line">
                  <a:avLst/>
                </a:prstGeom>
                <a:noFill/>
                <a:ln w="9525">
                  <a:solidFill>
                    <a:schemeClr val="tx1"/>
                  </a:solidFill>
                  <a:round/>
                  <a:headEnd type="triangle" w="med" len="med"/>
                  <a:tailEnd type="triangle" w="med" len="med"/>
                </a:ln>
              </p:spPr>
              <p:txBody>
                <a:bodyPr/>
                <a:lstStyle/>
                <a:p>
                  <a:endParaRPr lang="en-US"/>
                </a:p>
              </p:txBody>
            </p:sp>
            <p:sp>
              <p:nvSpPr>
                <p:cNvPr id="44" name="Text Box 46"/>
                <p:cNvSpPr txBox="1">
                  <a:spLocks noChangeArrowheads="1"/>
                </p:cNvSpPr>
                <p:nvPr/>
              </p:nvSpPr>
              <p:spPr bwMode="auto">
                <a:xfrm>
                  <a:off x="3986" y="2750"/>
                  <a:ext cx="680" cy="266"/>
                </a:xfrm>
                <a:prstGeom prst="rect">
                  <a:avLst/>
                </a:prstGeom>
                <a:noFill/>
                <a:ln w="9525" algn="ctr">
                  <a:noFill/>
                  <a:miter lim="800000"/>
                  <a:headEnd/>
                  <a:tailEnd/>
                </a:ln>
              </p:spPr>
              <p:txBody>
                <a:bodyPr>
                  <a:spAutoFit/>
                </a:bodyPr>
                <a:lstStyle/>
                <a:p>
                  <a:pPr algn="ctr">
                    <a:spcBef>
                      <a:spcPct val="50000"/>
                    </a:spcBef>
                  </a:pPr>
                  <a:r>
                    <a:rPr lang="en-US" altLang="ko-KR" b="1">
                      <a:solidFill>
                        <a:srgbClr val="095091"/>
                      </a:solidFill>
                      <a:latin typeface="Arial" charset="0"/>
                      <a:ea typeface="돋움" pitchFamily="50" charset="-127"/>
                    </a:rPr>
                    <a:t>80dB</a:t>
                  </a:r>
                </a:p>
              </p:txBody>
            </p:sp>
          </p:grpSp>
        </p:grpSp>
      </p:grpSp>
      <p:grpSp>
        <p:nvGrpSpPr>
          <p:cNvPr id="42" name="Group 47"/>
          <p:cNvGrpSpPr>
            <a:grpSpLocks/>
          </p:cNvGrpSpPr>
          <p:nvPr/>
        </p:nvGrpSpPr>
        <p:grpSpPr bwMode="auto">
          <a:xfrm>
            <a:off x="1143001" y="1905000"/>
            <a:ext cx="2424113" cy="3930650"/>
            <a:chOff x="720" y="1200"/>
            <a:chExt cx="1527" cy="2476"/>
          </a:xfrm>
        </p:grpSpPr>
        <p:sp>
          <p:nvSpPr>
            <p:cNvPr id="50" name="Text Box 48"/>
            <p:cNvSpPr txBox="1">
              <a:spLocks noChangeArrowheads="1"/>
            </p:cNvSpPr>
            <p:nvPr/>
          </p:nvSpPr>
          <p:spPr bwMode="auto">
            <a:xfrm>
              <a:off x="720" y="1200"/>
              <a:ext cx="849" cy="212"/>
            </a:xfrm>
            <a:prstGeom prst="rect">
              <a:avLst/>
            </a:prstGeom>
            <a:noFill/>
            <a:ln w="9525" algn="ctr">
              <a:noFill/>
              <a:miter lim="800000"/>
              <a:headEnd/>
              <a:tailEnd/>
            </a:ln>
          </p:spPr>
          <p:txBody>
            <a:bodyPr wrap="none">
              <a:spAutoFit/>
            </a:bodyPr>
            <a:lstStyle/>
            <a:p>
              <a:r>
                <a:rPr lang="en-US" altLang="ko-KR" sz="1600" b="1">
                  <a:solidFill>
                    <a:srgbClr val="095091"/>
                  </a:solidFill>
                  <a:latin typeface="Arial" charset="0"/>
                  <a:ea typeface="돋움" pitchFamily="50" charset="-127"/>
                </a:rPr>
                <a:t>Rx : -80dbm</a:t>
              </a:r>
            </a:p>
          </p:txBody>
        </p:sp>
        <p:grpSp>
          <p:nvGrpSpPr>
            <p:cNvPr id="45" name="Group 49"/>
            <p:cNvGrpSpPr>
              <a:grpSpLocks/>
            </p:cNvGrpSpPr>
            <p:nvPr/>
          </p:nvGrpSpPr>
          <p:grpSpPr bwMode="auto">
            <a:xfrm>
              <a:off x="1475" y="3549"/>
              <a:ext cx="772" cy="127"/>
              <a:chOff x="1701" y="981"/>
              <a:chExt cx="2177" cy="802"/>
            </a:xfrm>
          </p:grpSpPr>
          <p:sp>
            <p:nvSpPr>
              <p:cNvPr id="52" name="Freeform 50"/>
              <p:cNvSpPr>
                <a:spLocks/>
              </p:cNvSpPr>
              <p:nvPr/>
            </p:nvSpPr>
            <p:spPr bwMode="auto">
              <a:xfrm>
                <a:off x="2789" y="981"/>
                <a:ext cx="1089" cy="802"/>
              </a:xfrm>
              <a:custGeom>
                <a:avLst/>
                <a:gdLst>
                  <a:gd name="T0" fmla="*/ 0 w 1089"/>
                  <a:gd name="T1" fmla="*/ 0 h 802"/>
                  <a:gd name="T2" fmla="*/ 137 w 1089"/>
                  <a:gd name="T3" fmla="*/ 136 h 802"/>
                  <a:gd name="T4" fmla="*/ 318 w 1089"/>
                  <a:gd name="T5" fmla="*/ 726 h 802"/>
                  <a:gd name="T6" fmla="*/ 454 w 1089"/>
                  <a:gd name="T7" fmla="*/ 590 h 802"/>
                  <a:gd name="T8" fmla="*/ 635 w 1089"/>
                  <a:gd name="T9" fmla="*/ 681 h 802"/>
                  <a:gd name="T10" fmla="*/ 908 w 1089"/>
                  <a:gd name="T11" fmla="*/ 681 h 802"/>
                  <a:gd name="T12" fmla="*/ 1089 w 1089"/>
                  <a:gd name="T13" fmla="*/ 681 h 802"/>
                  <a:gd name="T14" fmla="*/ 0 60000 65536"/>
                  <a:gd name="T15" fmla="*/ 0 60000 65536"/>
                  <a:gd name="T16" fmla="*/ 0 60000 65536"/>
                  <a:gd name="T17" fmla="*/ 0 60000 65536"/>
                  <a:gd name="T18" fmla="*/ 0 60000 65536"/>
                  <a:gd name="T19" fmla="*/ 0 60000 65536"/>
                  <a:gd name="T20" fmla="*/ 0 60000 65536"/>
                  <a:gd name="T21" fmla="*/ 0 w 1089"/>
                  <a:gd name="T22" fmla="*/ 0 h 802"/>
                  <a:gd name="T23" fmla="*/ 1089 w 1089"/>
                  <a:gd name="T24" fmla="*/ 802 h 80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89" h="802">
                    <a:moveTo>
                      <a:pt x="0" y="0"/>
                    </a:moveTo>
                    <a:cubicBezTo>
                      <a:pt x="42" y="7"/>
                      <a:pt x="84" y="15"/>
                      <a:pt x="137" y="136"/>
                    </a:cubicBezTo>
                    <a:cubicBezTo>
                      <a:pt x="190" y="257"/>
                      <a:pt x="265" y="650"/>
                      <a:pt x="318" y="726"/>
                    </a:cubicBezTo>
                    <a:cubicBezTo>
                      <a:pt x="371" y="802"/>
                      <a:pt x="401" y="597"/>
                      <a:pt x="454" y="590"/>
                    </a:cubicBezTo>
                    <a:cubicBezTo>
                      <a:pt x="507" y="583"/>
                      <a:pt x="559" y="666"/>
                      <a:pt x="635" y="681"/>
                    </a:cubicBezTo>
                    <a:cubicBezTo>
                      <a:pt x="711" y="696"/>
                      <a:pt x="832" y="681"/>
                      <a:pt x="908" y="681"/>
                    </a:cubicBezTo>
                    <a:cubicBezTo>
                      <a:pt x="984" y="681"/>
                      <a:pt x="1036" y="681"/>
                      <a:pt x="1089" y="681"/>
                    </a:cubicBezTo>
                  </a:path>
                </a:pathLst>
              </a:custGeom>
              <a:noFill/>
              <a:ln w="9525" cmpd="sng">
                <a:solidFill>
                  <a:schemeClr val="tx2"/>
                </a:solidFill>
                <a:prstDash val="solid"/>
                <a:round/>
                <a:headEnd/>
                <a:tailEnd/>
              </a:ln>
            </p:spPr>
            <p:txBody>
              <a:bodyPr/>
              <a:lstStyle/>
              <a:p>
                <a:endParaRPr lang="en-US"/>
              </a:p>
            </p:txBody>
          </p:sp>
          <p:sp>
            <p:nvSpPr>
              <p:cNvPr id="53" name="Freeform 51"/>
              <p:cNvSpPr>
                <a:spLocks/>
              </p:cNvSpPr>
              <p:nvPr/>
            </p:nvSpPr>
            <p:spPr bwMode="auto">
              <a:xfrm flipH="1">
                <a:off x="1701" y="981"/>
                <a:ext cx="1089" cy="802"/>
              </a:xfrm>
              <a:custGeom>
                <a:avLst/>
                <a:gdLst>
                  <a:gd name="T0" fmla="*/ 0 w 1089"/>
                  <a:gd name="T1" fmla="*/ 0 h 802"/>
                  <a:gd name="T2" fmla="*/ 137 w 1089"/>
                  <a:gd name="T3" fmla="*/ 136 h 802"/>
                  <a:gd name="T4" fmla="*/ 318 w 1089"/>
                  <a:gd name="T5" fmla="*/ 726 h 802"/>
                  <a:gd name="T6" fmla="*/ 454 w 1089"/>
                  <a:gd name="T7" fmla="*/ 590 h 802"/>
                  <a:gd name="T8" fmla="*/ 635 w 1089"/>
                  <a:gd name="T9" fmla="*/ 681 h 802"/>
                  <a:gd name="T10" fmla="*/ 908 w 1089"/>
                  <a:gd name="T11" fmla="*/ 681 h 802"/>
                  <a:gd name="T12" fmla="*/ 1089 w 1089"/>
                  <a:gd name="T13" fmla="*/ 681 h 802"/>
                  <a:gd name="T14" fmla="*/ 0 60000 65536"/>
                  <a:gd name="T15" fmla="*/ 0 60000 65536"/>
                  <a:gd name="T16" fmla="*/ 0 60000 65536"/>
                  <a:gd name="T17" fmla="*/ 0 60000 65536"/>
                  <a:gd name="T18" fmla="*/ 0 60000 65536"/>
                  <a:gd name="T19" fmla="*/ 0 60000 65536"/>
                  <a:gd name="T20" fmla="*/ 0 60000 65536"/>
                  <a:gd name="T21" fmla="*/ 0 w 1089"/>
                  <a:gd name="T22" fmla="*/ 0 h 802"/>
                  <a:gd name="T23" fmla="*/ 1089 w 1089"/>
                  <a:gd name="T24" fmla="*/ 802 h 80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89" h="802">
                    <a:moveTo>
                      <a:pt x="0" y="0"/>
                    </a:moveTo>
                    <a:cubicBezTo>
                      <a:pt x="42" y="7"/>
                      <a:pt x="84" y="15"/>
                      <a:pt x="137" y="136"/>
                    </a:cubicBezTo>
                    <a:cubicBezTo>
                      <a:pt x="190" y="257"/>
                      <a:pt x="265" y="650"/>
                      <a:pt x="318" y="726"/>
                    </a:cubicBezTo>
                    <a:cubicBezTo>
                      <a:pt x="371" y="802"/>
                      <a:pt x="401" y="597"/>
                      <a:pt x="454" y="590"/>
                    </a:cubicBezTo>
                    <a:cubicBezTo>
                      <a:pt x="507" y="583"/>
                      <a:pt x="559" y="666"/>
                      <a:pt x="635" y="681"/>
                    </a:cubicBezTo>
                    <a:cubicBezTo>
                      <a:pt x="711" y="696"/>
                      <a:pt x="832" y="681"/>
                      <a:pt x="908" y="681"/>
                    </a:cubicBezTo>
                    <a:cubicBezTo>
                      <a:pt x="984" y="681"/>
                      <a:pt x="1036" y="681"/>
                      <a:pt x="1089" y="681"/>
                    </a:cubicBezTo>
                  </a:path>
                </a:pathLst>
              </a:custGeom>
              <a:noFill/>
              <a:ln w="9525" cmpd="sng">
                <a:solidFill>
                  <a:schemeClr val="tx2"/>
                </a:solidFill>
                <a:prstDash val="solid"/>
                <a:round/>
                <a:headEnd/>
                <a:tailEnd/>
              </a:ln>
            </p:spPr>
            <p:txBody>
              <a:bodyPr/>
              <a:lstStyle/>
              <a:p>
                <a:endParaRPr lang="en-US"/>
              </a:p>
            </p:txBody>
          </p:sp>
        </p:grpSp>
      </p:grpSp>
      <p:sp>
        <p:nvSpPr>
          <p:cNvPr id="54" name="Text Box 52"/>
          <p:cNvSpPr txBox="1">
            <a:spLocks noChangeArrowheads="1"/>
          </p:cNvSpPr>
          <p:nvPr/>
        </p:nvSpPr>
        <p:spPr bwMode="auto">
          <a:xfrm rot="21311276">
            <a:off x="2907045" y="1998039"/>
            <a:ext cx="2233612" cy="366712"/>
          </a:xfrm>
          <a:prstGeom prst="rect">
            <a:avLst/>
          </a:prstGeom>
          <a:noFill/>
          <a:ln w="9525" algn="ctr">
            <a:noFill/>
            <a:miter lim="800000"/>
            <a:headEnd/>
            <a:tailEnd/>
          </a:ln>
        </p:spPr>
        <p:txBody>
          <a:bodyPr>
            <a:spAutoFit/>
          </a:bodyPr>
          <a:lstStyle/>
          <a:p>
            <a:r>
              <a:rPr lang="en-US" altLang="ko-KR" sz="1800" b="1" dirty="0">
                <a:solidFill>
                  <a:srgbClr val="095091"/>
                </a:solidFill>
                <a:latin typeface="Arial" charset="0"/>
                <a:ea typeface="돋움" pitchFamily="50" charset="-127"/>
              </a:rPr>
              <a:t>Search Frequency</a:t>
            </a:r>
          </a:p>
        </p:txBody>
      </p:sp>
      <p:sp>
        <p:nvSpPr>
          <p:cNvPr id="55" name="Oval 53"/>
          <p:cNvSpPr>
            <a:spLocks noChangeArrowheads="1"/>
          </p:cNvSpPr>
          <p:nvPr/>
        </p:nvSpPr>
        <p:spPr bwMode="auto">
          <a:xfrm>
            <a:off x="6946900" y="2781300"/>
            <a:ext cx="277813" cy="277812"/>
          </a:xfrm>
          <a:prstGeom prst="ellipse">
            <a:avLst/>
          </a:prstGeom>
          <a:solidFill>
            <a:srgbClr val="C0C0C0"/>
          </a:solidFill>
          <a:ln w="0">
            <a:solidFill>
              <a:srgbClr val="000000"/>
            </a:solidFill>
            <a:round/>
            <a:headEnd/>
            <a:tailEnd/>
          </a:ln>
        </p:spPr>
        <p:txBody>
          <a:bodyPr/>
          <a:lstStyle/>
          <a:p>
            <a:endParaRPr lang="ko-KR" altLang="en-US"/>
          </a:p>
        </p:txBody>
      </p:sp>
      <p:sp>
        <p:nvSpPr>
          <p:cNvPr id="56" name="Oval 54"/>
          <p:cNvSpPr>
            <a:spLocks noChangeArrowheads="1"/>
          </p:cNvSpPr>
          <p:nvPr/>
        </p:nvSpPr>
        <p:spPr bwMode="auto">
          <a:xfrm>
            <a:off x="6946900" y="2781300"/>
            <a:ext cx="277813" cy="277812"/>
          </a:xfrm>
          <a:prstGeom prst="ellipse">
            <a:avLst/>
          </a:prstGeom>
          <a:noFill/>
          <a:ln w="6350" cap="rnd">
            <a:solidFill>
              <a:srgbClr val="000000"/>
            </a:solidFill>
            <a:round/>
            <a:headEnd/>
            <a:tailEnd/>
          </a:ln>
        </p:spPr>
        <p:txBody>
          <a:bodyPr/>
          <a:lstStyle/>
          <a:p>
            <a:endParaRPr lang="ko-KR" altLang="en-US"/>
          </a:p>
        </p:txBody>
      </p:sp>
      <p:sp>
        <p:nvSpPr>
          <p:cNvPr id="57" name="Rectangle 55"/>
          <p:cNvSpPr>
            <a:spLocks noChangeArrowheads="1"/>
          </p:cNvSpPr>
          <p:nvPr/>
        </p:nvSpPr>
        <p:spPr bwMode="auto">
          <a:xfrm>
            <a:off x="7026275" y="2836862"/>
            <a:ext cx="95250" cy="136525"/>
          </a:xfrm>
          <a:prstGeom prst="rect">
            <a:avLst/>
          </a:prstGeom>
          <a:noFill/>
          <a:ln w="9525">
            <a:noFill/>
            <a:miter lim="800000"/>
            <a:headEnd/>
            <a:tailEnd/>
          </a:ln>
        </p:spPr>
        <p:txBody>
          <a:bodyPr wrap="none" lIns="0" tIns="0" rIns="0" bIns="0">
            <a:spAutoFit/>
          </a:bodyPr>
          <a:lstStyle/>
          <a:p>
            <a:r>
              <a:rPr lang="en-US" altLang="ko-KR" sz="900" b="1">
                <a:solidFill>
                  <a:srgbClr val="000000"/>
                </a:solidFill>
                <a:latin typeface="Arial" charset="0"/>
                <a:ea typeface="돋움" pitchFamily="50" charset="-127"/>
              </a:rPr>
              <a:t>M</a:t>
            </a:r>
            <a:endParaRPr lang="en-US" altLang="ko-KR" sz="3200">
              <a:solidFill>
                <a:srgbClr val="095091"/>
              </a:solidFill>
              <a:latin typeface="Arial" charset="0"/>
              <a:ea typeface="돋움" pitchFamily="50" charset="-127"/>
            </a:endParaRPr>
          </a:p>
        </p:txBody>
      </p:sp>
      <p:sp>
        <p:nvSpPr>
          <p:cNvPr id="58" name="Freeform 56"/>
          <p:cNvSpPr>
            <a:spLocks noEditPoints="1"/>
          </p:cNvSpPr>
          <p:nvPr/>
        </p:nvSpPr>
        <p:spPr bwMode="auto">
          <a:xfrm>
            <a:off x="6661150" y="2387600"/>
            <a:ext cx="381000" cy="415925"/>
          </a:xfrm>
          <a:custGeom>
            <a:avLst/>
            <a:gdLst>
              <a:gd name="T0" fmla="*/ 2147483647 w 830"/>
              <a:gd name="T1" fmla="*/ 2147483647 h 908"/>
              <a:gd name="T2" fmla="*/ 2147483647 w 830"/>
              <a:gd name="T3" fmla="*/ 2147483647 h 908"/>
              <a:gd name="T4" fmla="*/ 2147483647 w 830"/>
              <a:gd name="T5" fmla="*/ 2147483647 h 908"/>
              <a:gd name="T6" fmla="*/ 2147483647 w 830"/>
              <a:gd name="T7" fmla="*/ 2147483647 h 908"/>
              <a:gd name="T8" fmla="*/ 2147483647 w 830"/>
              <a:gd name="T9" fmla="*/ 2147483647 h 908"/>
              <a:gd name="T10" fmla="*/ 2147483647 w 830"/>
              <a:gd name="T11" fmla="*/ 2147483647 h 908"/>
              <a:gd name="T12" fmla="*/ 2147483647 w 830"/>
              <a:gd name="T13" fmla="*/ 2147483647 h 908"/>
              <a:gd name="T14" fmla="*/ 2147483647 w 830"/>
              <a:gd name="T15" fmla="*/ 2147483647 h 908"/>
              <a:gd name="T16" fmla="*/ 2147483647 w 830"/>
              <a:gd name="T17" fmla="*/ 2147483647 h 908"/>
              <a:gd name="T18" fmla="*/ 2147483647 w 830"/>
              <a:gd name="T19" fmla="*/ 2147483647 h 908"/>
              <a:gd name="T20" fmla="*/ 2147483647 w 830"/>
              <a:gd name="T21" fmla="*/ 2147483647 h 908"/>
              <a:gd name="T22" fmla="*/ 2147483647 w 830"/>
              <a:gd name="T23" fmla="*/ 2147483647 h 908"/>
              <a:gd name="T24" fmla="*/ 2147483647 w 830"/>
              <a:gd name="T25" fmla="*/ 2147483647 h 908"/>
              <a:gd name="T26" fmla="*/ 2147483647 w 830"/>
              <a:gd name="T27" fmla="*/ 2147483647 h 908"/>
              <a:gd name="T28" fmla="*/ 2147483647 w 830"/>
              <a:gd name="T29" fmla="*/ 2147483647 h 908"/>
              <a:gd name="T30" fmla="*/ 2147483647 w 830"/>
              <a:gd name="T31" fmla="*/ 2147483647 h 908"/>
              <a:gd name="T32" fmla="*/ 2147483647 w 830"/>
              <a:gd name="T33" fmla="*/ 2147483647 h 908"/>
              <a:gd name="T34" fmla="*/ 2147483647 w 830"/>
              <a:gd name="T35" fmla="*/ 2147483647 h 908"/>
              <a:gd name="T36" fmla="*/ 2147483647 w 830"/>
              <a:gd name="T37" fmla="*/ 2147483647 h 908"/>
              <a:gd name="T38" fmla="*/ 2147483647 w 830"/>
              <a:gd name="T39" fmla="*/ 2147483647 h 908"/>
              <a:gd name="T40" fmla="*/ 2147483647 w 830"/>
              <a:gd name="T41" fmla="*/ 2147483647 h 908"/>
              <a:gd name="T42" fmla="*/ 2147483647 w 830"/>
              <a:gd name="T43" fmla="*/ 2147483647 h 908"/>
              <a:gd name="T44" fmla="*/ 2147483647 w 830"/>
              <a:gd name="T45" fmla="*/ 2147483647 h 908"/>
              <a:gd name="T46" fmla="*/ 2147483647 w 830"/>
              <a:gd name="T47" fmla="*/ 2147483647 h 908"/>
              <a:gd name="T48" fmla="*/ 2147483647 w 830"/>
              <a:gd name="T49" fmla="*/ 2147483647 h 908"/>
              <a:gd name="T50" fmla="*/ 2147483647 w 830"/>
              <a:gd name="T51" fmla="*/ 2147483647 h 908"/>
              <a:gd name="T52" fmla="*/ 2147483647 w 830"/>
              <a:gd name="T53" fmla="*/ 2147483647 h 908"/>
              <a:gd name="T54" fmla="*/ 2147483647 w 830"/>
              <a:gd name="T55" fmla="*/ 2147483647 h 908"/>
              <a:gd name="T56" fmla="*/ 2147483647 w 830"/>
              <a:gd name="T57" fmla="*/ 2147483647 h 908"/>
              <a:gd name="T58" fmla="*/ 2147483647 w 830"/>
              <a:gd name="T59" fmla="*/ 2147483647 h 908"/>
              <a:gd name="T60" fmla="*/ 2147483647 w 830"/>
              <a:gd name="T61" fmla="*/ 2147483647 h 908"/>
              <a:gd name="T62" fmla="*/ 2147483647 w 830"/>
              <a:gd name="T63" fmla="*/ 2147483647 h 908"/>
              <a:gd name="T64" fmla="*/ 2147483647 w 830"/>
              <a:gd name="T65" fmla="*/ 2147483647 h 908"/>
              <a:gd name="T66" fmla="*/ 2147483647 w 830"/>
              <a:gd name="T67" fmla="*/ 2147483647 h 908"/>
              <a:gd name="T68" fmla="*/ 2147483647 w 830"/>
              <a:gd name="T69" fmla="*/ 2147483647 h 908"/>
              <a:gd name="T70" fmla="*/ 2147483647 w 830"/>
              <a:gd name="T71" fmla="*/ 2147483647 h 908"/>
              <a:gd name="T72" fmla="*/ 2147483647 w 830"/>
              <a:gd name="T73" fmla="*/ 2147483647 h 908"/>
              <a:gd name="T74" fmla="*/ 2147483647 w 830"/>
              <a:gd name="T75" fmla="*/ 2147483647 h 908"/>
              <a:gd name="T76" fmla="*/ 2147483647 w 830"/>
              <a:gd name="T77" fmla="*/ 2147483647 h 908"/>
              <a:gd name="T78" fmla="*/ 2147483647 w 830"/>
              <a:gd name="T79" fmla="*/ 2147483647 h 908"/>
              <a:gd name="T80" fmla="*/ 2147483647 w 830"/>
              <a:gd name="T81" fmla="*/ 2147483647 h 908"/>
              <a:gd name="T82" fmla="*/ 2147483647 w 830"/>
              <a:gd name="T83" fmla="*/ 2147483647 h 908"/>
              <a:gd name="T84" fmla="*/ 2147483647 w 830"/>
              <a:gd name="T85" fmla="*/ 2147483647 h 908"/>
              <a:gd name="T86" fmla="*/ 2147483647 w 830"/>
              <a:gd name="T87" fmla="*/ 2147483647 h 908"/>
              <a:gd name="T88" fmla="*/ 2147483647 w 830"/>
              <a:gd name="T89" fmla="*/ 2147483647 h 908"/>
              <a:gd name="T90" fmla="*/ 2147483647 w 830"/>
              <a:gd name="T91" fmla="*/ 2147483647 h 908"/>
              <a:gd name="T92" fmla="*/ 2147483647 w 830"/>
              <a:gd name="T93" fmla="*/ 2147483647 h 908"/>
              <a:gd name="T94" fmla="*/ 2147483647 w 830"/>
              <a:gd name="T95" fmla="*/ 2147483647 h 908"/>
              <a:gd name="T96" fmla="*/ 2147483647 w 830"/>
              <a:gd name="T97" fmla="*/ 2147483647 h 908"/>
              <a:gd name="T98" fmla="*/ 2147483647 w 830"/>
              <a:gd name="T99" fmla="*/ 2147483647 h 908"/>
              <a:gd name="T100" fmla="*/ 2147483647 w 830"/>
              <a:gd name="T101" fmla="*/ 2147483647 h 908"/>
              <a:gd name="T102" fmla="*/ 2147483647 w 830"/>
              <a:gd name="T103" fmla="*/ 2147483647 h 908"/>
              <a:gd name="T104" fmla="*/ 2147483647 w 830"/>
              <a:gd name="T105" fmla="*/ 2147483647 h 908"/>
              <a:gd name="T106" fmla="*/ 2147483647 w 830"/>
              <a:gd name="T107" fmla="*/ 2147483647 h 908"/>
              <a:gd name="T108" fmla="*/ 2147483647 w 830"/>
              <a:gd name="T109" fmla="*/ 2147483647 h 908"/>
              <a:gd name="T110" fmla="*/ 2147483647 w 830"/>
              <a:gd name="T111" fmla="*/ 2147483647 h 908"/>
              <a:gd name="T112" fmla="*/ 2147483647 w 830"/>
              <a:gd name="T113" fmla="*/ 2147483647 h 908"/>
              <a:gd name="T114" fmla="*/ 2147483647 w 830"/>
              <a:gd name="T115" fmla="*/ 2147483647 h 908"/>
              <a:gd name="T116" fmla="*/ 2147483647 w 830"/>
              <a:gd name="T117" fmla="*/ 2147483647 h 908"/>
              <a:gd name="T118" fmla="*/ 2147483647 w 830"/>
              <a:gd name="T119" fmla="*/ 2147483647 h 908"/>
              <a:gd name="T120" fmla="*/ 2147483647 w 830"/>
              <a:gd name="T121" fmla="*/ 2147483647 h 908"/>
              <a:gd name="T122" fmla="*/ 2147483647 w 830"/>
              <a:gd name="T123" fmla="*/ 2147483647 h 908"/>
              <a:gd name="T124" fmla="*/ 2147483647 w 830"/>
              <a:gd name="T125" fmla="*/ 2147483647 h 90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830"/>
              <a:gd name="T190" fmla="*/ 0 h 908"/>
              <a:gd name="T191" fmla="*/ 830 w 830"/>
              <a:gd name="T192" fmla="*/ 908 h 90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830" h="908">
                <a:moveTo>
                  <a:pt x="787" y="898"/>
                </a:moveTo>
                <a:lnTo>
                  <a:pt x="756" y="864"/>
                </a:lnTo>
                <a:cubicBezTo>
                  <a:pt x="747" y="854"/>
                  <a:pt x="748" y="840"/>
                  <a:pt x="757" y="831"/>
                </a:cubicBezTo>
                <a:cubicBezTo>
                  <a:pt x="767" y="823"/>
                  <a:pt x="781" y="823"/>
                  <a:pt x="790" y="833"/>
                </a:cubicBezTo>
                <a:lnTo>
                  <a:pt x="821" y="867"/>
                </a:lnTo>
                <a:cubicBezTo>
                  <a:pt x="830" y="876"/>
                  <a:pt x="829" y="891"/>
                  <a:pt x="820" y="900"/>
                </a:cubicBezTo>
                <a:cubicBezTo>
                  <a:pt x="810" y="908"/>
                  <a:pt x="795" y="908"/>
                  <a:pt x="787" y="898"/>
                </a:cubicBezTo>
                <a:close/>
                <a:moveTo>
                  <a:pt x="693" y="795"/>
                </a:moveTo>
                <a:lnTo>
                  <a:pt x="662" y="761"/>
                </a:lnTo>
                <a:cubicBezTo>
                  <a:pt x="654" y="752"/>
                  <a:pt x="654" y="737"/>
                  <a:pt x="664" y="728"/>
                </a:cubicBezTo>
                <a:cubicBezTo>
                  <a:pt x="673" y="720"/>
                  <a:pt x="688" y="720"/>
                  <a:pt x="697" y="730"/>
                </a:cubicBezTo>
                <a:lnTo>
                  <a:pt x="728" y="764"/>
                </a:lnTo>
                <a:cubicBezTo>
                  <a:pt x="736" y="774"/>
                  <a:pt x="736" y="788"/>
                  <a:pt x="726" y="797"/>
                </a:cubicBezTo>
                <a:cubicBezTo>
                  <a:pt x="717" y="805"/>
                  <a:pt x="702" y="805"/>
                  <a:pt x="693" y="795"/>
                </a:cubicBezTo>
                <a:close/>
                <a:moveTo>
                  <a:pt x="600" y="692"/>
                </a:moveTo>
                <a:lnTo>
                  <a:pt x="569" y="658"/>
                </a:lnTo>
                <a:cubicBezTo>
                  <a:pt x="560" y="649"/>
                  <a:pt x="561" y="634"/>
                  <a:pt x="570" y="626"/>
                </a:cubicBezTo>
                <a:cubicBezTo>
                  <a:pt x="580" y="617"/>
                  <a:pt x="595" y="618"/>
                  <a:pt x="603" y="627"/>
                </a:cubicBezTo>
                <a:lnTo>
                  <a:pt x="634" y="661"/>
                </a:lnTo>
                <a:cubicBezTo>
                  <a:pt x="643" y="671"/>
                  <a:pt x="642" y="685"/>
                  <a:pt x="633" y="694"/>
                </a:cubicBezTo>
                <a:cubicBezTo>
                  <a:pt x="623" y="703"/>
                  <a:pt x="609" y="702"/>
                  <a:pt x="600" y="692"/>
                </a:cubicBezTo>
                <a:close/>
                <a:moveTo>
                  <a:pt x="507" y="590"/>
                </a:moveTo>
                <a:lnTo>
                  <a:pt x="475" y="555"/>
                </a:lnTo>
                <a:cubicBezTo>
                  <a:pt x="467" y="546"/>
                  <a:pt x="468" y="531"/>
                  <a:pt x="477" y="523"/>
                </a:cubicBezTo>
                <a:cubicBezTo>
                  <a:pt x="487" y="514"/>
                  <a:pt x="501" y="515"/>
                  <a:pt x="510" y="524"/>
                </a:cubicBezTo>
                <a:lnTo>
                  <a:pt x="541" y="559"/>
                </a:lnTo>
                <a:cubicBezTo>
                  <a:pt x="550" y="568"/>
                  <a:pt x="549" y="583"/>
                  <a:pt x="539" y="591"/>
                </a:cubicBezTo>
                <a:cubicBezTo>
                  <a:pt x="530" y="600"/>
                  <a:pt x="515" y="599"/>
                  <a:pt x="507" y="590"/>
                </a:cubicBezTo>
                <a:close/>
                <a:moveTo>
                  <a:pt x="413" y="487"/>
                </a:moveTo>
                <a:lnTo>
                  <a:pt x="382" y="453"/>
                </a:lnTo>
                <a:cubicBezTo>
                  <a:pt x="373" y="443"/>
                  <a:pt x="374" y="428"/>
                  <a:pt x="384" y="420"/>
                </a:cubicBezTo>
                <a:cubicBezTo>
                  <a:pt x="393" y="411"/>
                  <a:pt x="408" y="412"/>
                  <a:pt x="416" y="421"/>
                </a:cubicBezTo>
                <a:lnTo>
                  <a:pt x="448" y="456"/>
                </a:lnTo>
                <a:cubicBezTo>
                  <a:pt x="456" y="465"/>
                  <a:pt x="455" y="480"/>
                  <a:pt x="446" y="488"/>
                </a:cubicBezTo>
                <a:cubicBezTo>
                  <a:pt x="436" y="497"/>
                  <a:pt x="422" y="496"/>
                  <a:pt x="413" y="487"/>
                </a:cubicBezTo>
                <a:close/>
                <a:moveTo>
                  <a:pt x="320" y="384"/>
                </a:moveTo>
                <a:lnTo>
                  <a:pt x="289" y="350"/>
                </a:lnTo>
                <a:cubicBezTo>
                  <a:pt x="280" y="340"/>
                  <a:pt x="281" y="326"/>
                  <a:pt x="290" y="317"/>
                </a:cubicBezTo>
                <a:cubicBezTo>
                  <a:pt x="300" y="308"/>
                  <a:pt x="314" y="309"/>
                  <a:pt x="323" y="319"/>
                </a:cubicBezTo>
                <a:lnTo>
                  <a:pt x="354" y="353"/>
                </a:lnTo>
                <a:cubicBezTo>
                  <a:pt x="363" y="362"/>
                  <a:pt x="362" y="377"/>
                  <a:pt x="353" y="386"/>
                </a:cubicBezTo>
                <a:cubicBezTo>
                  <a:pt x="343" y="394"/>
                  <a:pt x="328" y="393"/>
                  <a:pt x="320" y="384"/>
                </a:cubicBezTo>
                <a:close/>
                <a:moveTo>
                  <a:pt x="226" y="281"/>
                </a:moveTo>
                <a:lnTo>
                  <a:pt x="195" y="247"/>
                </a:lnTo>
                <a:cubicBezTo>
                  <a:pt x="187" y="237"/>
                  <a:pt x="187" y="223"/>
                  <a:pt x="197" y="214"/>
                </a:cubicBezTo>
                <a:cubicBezTo>
                  <a:pt x="206" y="206"/>
                  <a:pt x="221" y="206"/>
                  <a:pt x="230" y="216"/>
                </a:cubicBezTo>
                <a:lnTo>
                  <a:pt x="261" y="250"/>
                </a:lnTo>
                <a:cubicBezTo>
                  <a:pt x="269" y="259"/>
                  <a:pt x="269" y="274"/>
                  <a:pt x="259" y="283"/>
                </a:cubicBezTo>
                <a:cubicBezTo>
                  <a:pt x="250" y="291"/>
                  <a:pt x="235" y="291"/>
                  <a:pt x="226" y="281"/>
                </a:cubicBezTo>
                <a:close/>
                <a:moveTo>
                  <a:pt x="133" y="178"/>
                </a:moveTo>
                <a:lnTo>
                  <a:pt x="102" y="144"/>
                </a:lnTo>
                <a:cubicBezTo>
                  <a:pt x="93" y="135"/>
                  <a:pt x="94" y="120"/>
                  <a:pt x="103" y="111"/>
                </a:cubicBezTo>
                <a:cubicBezTo>
                  <a:pt x="113" y="103"/>
                  <a:pt x="128" y="103"/>
                  <a:pt x="136" y="113"/>
                </a:cubicBezTo>
                <a:lnTo>
                  <a:pt x="167" y="147"/>
                </a:lnTo>
                <a:cubicBezTo>
                  <a:pt x="176" y="157"/>
                  <a:pt x="175" y="171"/>
                  <a:pt x="166" y="180"/>
                </a:cubicBezTo>
                <a:cubicBezTo>
                  <a:pt x="156" y="188"/>
                  <a:pt x="142" y="188"/>
                  <a:pt x="133" y="178"/>
                </a:cubicBezTo>
                <a:close/>
                <a:moveTo>
                  <a:pt x="40" y="75"/>
                </a:moveTo>
                <a:lnTo>
                  <a:pt x="8" y="41"/>
                </a:lnTo>
                <a:cubicBezTo>
                  <a:pt x="0" y="32"/>
                  <a:pt x="1" y="17"/>
                  <a:pt x="10" y="8"/>
                </a:cubicBezTo>
                <a:cubicBezTo>
                  <a:pt x="20" y="0"/>
                  <a:pt x="34" y="1"/>
                  <a:pt x="43" y="10"/>
                </a:cubicBezTo>
                <a:lnTo>
                  <a:pt x="74" y="44"/>
                </a:lnTo>
                <a:cubicBezTo>
                  <a:pt x="82" y="54"/>
                  <a:pt x="82" y="68"/>
                  <a:pt x="72" y="77"/>
                </a:cubicBezTo>
                <a:cubicBezTo>
                  <a:pt x="63" y="86"/>
                  <a:pt x="48" y="85"/>
                  <a:pt x="40" y="75"/>
                </a:cubicBezTo>
                <a:close/>
              </a:path>
            </a:pathLst>
          </a:custGeom>
          <a:solidFill>
            <a:srgbClr val="000000"/>
          </a:solidFill>
          <a:ln w="7938" cap="flat">
            <a:solidFill>
              <a:srgbClr val="000000"/>
            </a:solidFill>
            <a:prstDash val="solid"/>
            <a:bevel/>
            <a:headEnd/>
            <a:tailEnd/>
          </a:ln>
        </p:spPr>
        <p:txBody>
          <a:bodyPr/>
          <a:lstStyle/>
          <a:p>
            <a:endParaRPr lang="en-US"/>
          </a:p>
        </p:txBody>
      </p:sp>
      <p:grpSp>
        <p:nvGrpSpPr>
          <p:cNvPr id="49" name="Group 57"/>
          <p:cNvGrpSpPr>
            <a:grpSpLocks/>
          </p:cNvGrpSpPr>
          <p:nvPr/>
        </p:nvGrpSpPr>
        <p:grpSpPr bwMode="auto">
          <a:xfrm>
            <a:off x="6353175" y="2092325"/>
            <a:ext cx="342900" cy="325437"/>
            <a:chOff x="4014" y="1007"/>
            <a:chExt cx="216" cy="205"/>
          </a:xfrm>
        </p:grpSpPr>
        <p:sp>
          <p:nvSpPr>
            <p:cNvPr id="60" name="Oval 58"/>
            <p:cNvSpPr>
              <a:spLocks noChangeArrowheads="1"/>
            </p:cNvSpPr>
            <p:nvPr/>
          </p:nvSpPr>
          <p:spPr bwMode="auto">
            <a:xfrm>
              <a:off x="4014" y="1007"/>
              <a:ext cx="176" cy="175"/>
            </a:xfrm>
            <a:prstGeom prst="ellipse">
              <a:avLst/>
            </a:prstGeom>
            <a:solidFill>
              <a:srgbClr val="C0C0C0"/>
            </a:solidFill>
            <a:ln w="0">
              <a:solidFill>
                <a:srgbClr val="000000"/>
              </a:solidFill>
              <a:round/>
              <a:headEnd/>
              <a:tailEnd/>
            </a:ln>
          </p:spPr>
          <p:txBody>
            <a:bodyPr/>
            <a:lstStyle/>
            <a:p>
              <a:endParaRPr lang="ko-KR" altLang="en-US"/>
            </a:p>
          </p:txBody>
        </p:sp>
        <p:sp>
          <p:nvSpPr>
            <p:cNvPr id="61" name="Oval 59"/>
            <p:cNvSpPr>
              <a:spLocks noChangeArrowheads="1"/>
            </p:cNvSpPr>
            <p:nvPr/>
          </p:nvSpPr>
          <p:spPr bwMode="auto">
            <a:xfrm>
              <a:off x="4014" y="1007"/>
              <a:ext cx="176" cy="175"/>
            </a:xfrm>
            <a:prstGeom prst="ellipse">
              <a:avLst/>
            </a:prstGeom>
            <a:noFill/>
            <a:ln w="6350" cap="rnd">
              <a:solidFill>
                <a:srgbClr val="000000"/>
              </a:solidFill>
              <a:round/>
              <a:headEnd/>
              <a:tailEnd/>
            </a:ln>
          </p:spPr>
          <p:txBody>
            <a:bodyPr/>
            <a:lstStyle/>
            <a:p>
              <a:endParaRPr lang="ko-KR" altLang="en-US"/>
            </a:p>
          </p:txBody>
        </p:sp>
        <p:sp>
          <p:nvSpPr>
            <p:cNvPr id="62" name="Rectangle 60"/>
            <p:cNvSpPr>
              <a:spLocks noChangeArrowheads="1"/>
            </p:cNvSpPr>
            <p:nvPr/>
          </p:nvSpPr>
          <p:spPr bwMode="auto">
            <a:xfrm>
              <a:off x="4087" y="1026"/>
              <a:ext cx="63" cy="115"/>
            </a:xfrm>
            <a:prstGeom prst="rect">
              <a:avLst/>
            </a:prstGeom>
            <a:noFill/>
            <a:ln w="9525">
              <a:noFill/>
              <a:miter lim="800000"/>
              <a:headEnd/>
              <a:tailEnd/>
            </a:ln>
          </p:spPr>
          <p:txBody>
            <a:bodyPr wrap="none" lIns="0" tIns="0" rIns="0" bIns="0">
              <a:spAutoFit/>
            </a:bodyPr>
            <a:lstStyle/>
            <a:p>
              <a:pPr algn="ctr"/>
              <a:r>
                <a:rPr lang="en-US" altLang="ko-KR" b="1">
                  <a:solidFill>
                    <a:srgbClr val="000000"/>
                  </a:solidFill>
                  <a:latin typeface="Arial" charset="0"/>
                  <a:ea typeface="돋움" pitchFamily="50" charset="-127"/>
                </a:rPr>
                <a:t>I</a:t>
              </a:r>
              <a:r>
                <a:rPr lang="en-US" altLang="ko-KR" b="1" baseline="-25000">
                  <a:solidFill>
                    <a:srgbClr val="000000"/>
                  </a:solidFill>
                  <a:latin typeface="Arial" charset="0"/>
                  <a:ea typeface="돋움" pitchFamily="50" charset="-127"/>
                </a:rPr>
                <a:t>2</a:t>
              </a:r>
            </a:p>
          </p:txBody>
        </p:sp>
        <p:sp>
          <p:nvSpPr>
            <p:cNvPr id="63" name="Freeform 61"/>
            <p:cNvSpPr>
              <a:spLocks/>
            </p:cNvSpPr>
            <p:nvPr/>
          </p:nvSpPr>
          <p:spPr bwMode="auto">
            <a:xfrm>
              <a:off x="4170" y="1150"/>
              <a:ext cx="60" cy="62"/>
            </a:xfrm>
            <a:custGeom>
              <a:avLst/>
              <a:gdLst>
                <a:gd name="T0" fmla="*/ 0 w 209"/>
                <a:gd name="T1" fmla="*/ 0 h 215"/>
                <a:gd name="T2" fmla="*/ 0 w 209"/>
                <a:gd name="T3" fmla="*/ 0 h 215"/>
                <a:gd name="T4" fmla="*/ 0 w 209"/>
                <a:gd name="T5" fmla="*/ 0 h 215"/>
                <a:gd name="T6" fmla="*/ 0 w 209"/>
                <a:gd name="T7" fmla="*/ 0 h 215"/>
                <a:gd name="T8" fmla="*/ 0 w 209"/>
                <a:gd name="T9" fmla="*/ 0 h 215"/>
                <a:gd name="T10" fmla="*/ 0 60000 65536"/>
                <a:gd name="T11" fmla="*/ 0 60000 65536"/>
                <a:gd name="T12" fmla="*/ 0 60000 65536"/>
                <a:gd name="T13" fmla="*/ 0 60000 65536"/>
                <a:gd name="T14" fmla="*/ 0 60000 65536"/>
                <a:gd name="T15" fmla="*/ 0 w 209"/>
                <a:gd name="T16" fmla="*/ 0 h 215"/>
                <a:gd name="T17" fmla="*/ 209 w 209"/>
                <a:gd name="T18" fmla="*/ 215 h 215"/>
              </a:gdLst>
              <a:ahLst/>
              <a:cxnLst>
                <a:cxn ang="T10">
                  <a:pos x="T0" y="T1"/>
                </a:cxn>
                <a:cxn ang="T11">
                  <a:pos x="T2" y="T3"/>
                </a:cxn>
                <a:cxn ang="T12">
                  <a:pos x="T4" y="T5"/>
                </a:cxn>
                <a:cxn ang="T13">
                  <a:pos x="T6" y="T7"/>
                </a:cxn>
                <a:cxn ang="T14">
                  <a:pos x="T8" y="T9"/>
                </a:cxn>
              </a:cxnLst>
              <a:rect l="T15" t="T16" r="T17" b="T18"/>
              <a:pathLst>
                <a:path w="209" h="215">
                  <a:moveTo>
                    <a:pt x="0" y="0"/>
                  </a:moveTo>
                  <a:lnTo>
                    <a:pt x="209" y="81"/>
                  </a:lnTo>
                  <a:cubicBezTo>
                    <a:pt x="141" y="100"/>
                    <a:pt x="86" y="150"/>
                    <a:pt x="60" y="215"/>
                  </a:cubicBezTo>
                  <a:lnTo>
                    <a:pt x="0" y="0"/>
                  </a:lnTo>
                  <a:close/>
                </a:path>
              </a:pathLst>
            </a:custGeom>
            <a:solidFill>
              <a:srgbClr val="000000"/>
            </a:solidFill>
            <a:ln w="0">
              <a:solidFill>
                <a:srgbClr val="000000"/>
              </a:solidFill>
              <a:prstDash val="solid"/>
              <a:round/>
              <a:headEnd/>
              <a:tailEnd/>
            </a:ln>
          </p:spPr>
          <p:txBody>
            <a:bodyPr/>
            <a:lstStyle/>
            <a:p>
              <a:endParaRPr lang="en-US"/>
            </a:p>
          </p:txBody>
        </p:sp>
      </p:grpSp>
      <p:sp>
        <p:nvSpPr>
          <p:cNvPr id="67" name="Freeform 65"/>
          <p:cNvSpPr>
            <a:spLocks noEditPoints="1"/>
          </p:cNvSpPr>
          <p:nvPr/>
        </p:nvSpPr>
        <p:spPr bwMode="auto">
          <a:xfrm>
            <a:off x="7165975" y="2378075"/>
            <a:ext cx="590550" cy="449262"/>
          </a:xfrm>
          <a:custGeom>
            <a:avLst/>
            <a:gdLst>
              <a:gd name="T0" fmla="*/ 2147483647 w 1289"/>
              <a:gd name="T1" fmla="*/ 2147483647 h 979"/>
              <a:gd name="T2" fmla="*/ 2147483647 w 1289"/>
              <a:gd name="T3" fmla="*/ 2147483647 h 979"/>
              <a:gd name="T4" fmla="*/ 2147483647 w 1289"/>
              <a:gd name="T5" fmla="*/ 2147483647 h 979"/>
              <a:gd name="T6" fmla="*/ 2147483647 w 1289"/>
              <a:gd name="T7" fmla="*/ 2147483647 h 979"/>
              <a:gd name="T8" fmla="*/ 2147483647 w 1289"/>
              <a:gd name="T9" fmla="*/ 2147483647 h 979"/>
              <a:gd name="T10" fmla="*/ 2147483647 w 1289"/>
              <a:gd name="T11" fmla="*/ 2147483647 h 979"/>
              <a:gd name="T12" fmla="*/ 2147483647 w 1289"/>
              <a:gd name="T13" fmla="*/ 2147483647 h 979"/>
              <a:gd name="T14" fmla="*/ 2147483647 w 1289"/>
              <a:gd name="T15" fmla="*/ 2147483647 h 979"/>
              <a:gd name="T16" fmla="*/ 2147483647 w 1289"/>
              <a:gd name="T17" fmla="*/ 2147483647 h 979"/>
              <a:gd name="T18" fmla="*/ 2147483647 w 1289"/>
              <a:gd name="T19" fmla="*/ 2147483647 h 979"/>
              <a:gd name="T20" fmla="*/ 2147483647 w 1289"/>
              <a:gd name="T21" fmla="*/ 2147483647 h 979"/>
              <a:gd name="T22" fmla="*/ 2147483647 w 1289"/>
              <a:gd name="T23" fmla="*/ 2147483647 h 979"/>
              <a:gd name="T24" fmla="*/ 2147483647 w 1289"/>
              <a:gd name="T25" fmla="*/ 2147483647 h 979"/>
              <a:gd name="T26" fmla="*/ 2147483647 w 1289"/>
              <a:gd name="T27" fmla="*/ 2147483647 h 979"/>
              <a:gd name="T28" fmla="*/ 2147483647 w 1289"/>
              <a:gd name="T29" fmla="*/ 2147483647 h 979"/>
              <a:gd name="T30" fmla="*/ 2147483647 w 1289"/>
              <a:gd name="T31" fmla="*/ 2147483647 h 979"/>
              <a:gd name="T32" fmla="*/ 2147483647 w 1289"/>
              <a:gd name="T33" fmla="*/ 2147483647 h 979"/>
              <a:gd name="T34" fmla="*/ 2147483647 w 1289"/>
              <a:gd name="T35" fmla="*/ 2147483647 h 979"/>
              <a:gd name="T36" fmla="*/ 2147483647 w 1289"/>
              <a:gd name="T37" fmla="*/ 2147483647 h 979"/>
              <a:gd name="T38" fmla="*/ 2147483647 w 1289"/>
              <a:gd name="T39" fmla="*/ 2147483647 h 979"/>
              <a:gd name="T40" fmla="*/ 2147483647 w 1289"/>
              <a:gd name="T41" fmla="*/ 2147483647 h 979"/>
              <a:gd name="T42" fmla="*/ 2147483647 w 1289"/>
              <a:gd name="T43" fmla="*/ 2147483647 h 979"/>
              <a:gd name="T44" fmla="*/ 2147483647 w 1289"/>
              <a:gd name="T45" fmla="*/ 2147483647 h 979"/>
              <a:gd name="T46" fmla="*/ 2147483647 w 1289"/>
              <a:gd name="T47" fmla="*/ 2147483647 h 979"/>
              <a:gd name="T48" fmla="*/ 2147483647 w 1289"/>
              <a:gd name="T49" fmla="*/ 2147483647 h 979"/>
              <a:gd name="T50" fmla="*/ 2147483647 w 1289"/>
              <a:gd name="T51" fmla="*/ 2147483647 h 979"/>
              <a:gd name="T52" fmla="*/ 2147483647 w 1289"/>
              <a:gd name="T53" fmla="*/ 2147483647 h 979"/>
              <a:gd name="T54" fmla="*/ 2147483647 w 1289"/>
              <a:gd name="T55" fmla="*/ 2147483647 h 979"/>
              <a:gd name="T56" fmla="*/ 2147483647 w 1289"/>
              <a:gd name="T57" fmla="*/ 2147483647 h 979"/>
              <a:gd name="T58" fmla="*/ 2147483647 w 1289"/>
              <a:gd name="T59" fmla="*/ 2147483647 h 979"/>
              <a:gd name="T60" fmla="*/ 2147483647 w 1289"/>
              <a:gd name="T61" fmla="*/ 2147483647 h 979"/>
              <a:gd name="T62" fmla="*/ 2147483647 w 1289"/>
              <a:gd name="T63" fmla="*/ 2147483647 h 979"/>
              <a:gd name="T64" fmla="*/ 2147483647 w 1289"/>
              <a:gd name="T65" fmla="*/ 2147483647 h 979"/>
              <a:gd name="T66" fmla="*/ 2147483647 w 1289"/>
              <a:gd name="T67" fmla="*/ 2147483647 h 979"/>
              <a:gd name="T68" fmla="*/ 2147483647 w 1289"/>
              <a:gd name="T69" fmla="*/ 2147483647 h 979"/>
              <a:gd name="T70" fmla="*/ 2147483647 w 1289"/>
              <a:gd name="T71" fmla="*/ 2147483647 h 979"/>
              <a:gd name="T72" fmla="*/ 2147483647 w 1289"/>
              <a:gd name="T73" fmla="*/ 2147483647 h 979"/>
              <a:gd name="T74" fmla="*/ 2147483647 w 1289"/>
              <a:gd name="T75" fmla="*/ 2147483647 h 979"/>
              <a:gd name="T76" fmla="*/ 2147483647 w 1289"/>
              <a:gd name="T77" fmla="*/ 2147483647 h 979"/>
              <a:gd name="T78" fmla="*/ 2147483647 w 1289"/>
              <a:gd name="T79" fmla="*/ 2147483647 h 979"/>
              <a:gd name="T80" fmla="*/ 2147483647 w 1289"/>
              <a:gd name="T81" fmla="*/ 2147483647 h 979"/>
              <a:gd name="T82" fmla="*/ 2147483647 w 1289"/>
              <a:gd name="T83" fmla="*/ 2147483647 h 97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289"/>
              <a:gd name="T127" fmla="*/ 0 h 979"/>
              <a:gd name="T128" fmla="*/ 1289 w 1289"/>
              <a:gd name="T129" fmla="*/ 979 h 97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289" h="979">
                <a:moveTo>
                  <a:pt x="12" y="934"/>
                </a:moveTo>
                <a:lnTo>
                  <a:pt x="49" y="906"/>
                </a:lnTo>
                <a:cubicBezTo>
                  <a:pt x="60" y="899"/>
                  <a:pt x="74" y="901"/>
                  <a:pt x="82" y="911"/>
                </a:cubicBezTo>
                <a:cubicBezTo>
                  <a:pt x="89" y="921"/>
                  <a:pt x="87" y="936"/>
                  <a:pt x="77" y="944"/>
                </a:cubicBezTo>
                <a:lnTo>
                  <a:pt x="40" y="971"/>
                </a:lnTo>
                <a:cubicBezTo>
                  <a:pt x="30" y="979"/>
                  <a:pt x="15" y="977"/>
                  <a:pt x="8" y="967"/>
                </a:cubicBezTo>
                <a:cubicBezTo>
                  <a:pt x="0" y="956"/>
                  <a:pt x="2" y="942"/>
                  <a:pt x="12" y="934"/>
                </a:cubicBezTo>
                <a:close/>
                <a:moveTo>
                  <a:pt x="123" y="851"/>
                </a:moveTo>
                <a:lnTo>
                  <a:pt x="160" y="823"/>
                </a:lnTo>
                <a:cubicBezTo>
                  <a:pt x="171" y="815"/>
                  <a:pt x="185" y="818"/>
                  <a:pt x="193" y="828"/>
                </a:cubicBezTo>
                <a:cubicBezTo>
                  <a:pt x="201" y="838"/>
                  <a:pt x="198" y="853"/>
                  <a:pt x="188" y="860"/>
                </a:cubicBezTo>
                <a:lnTo>
                  <a:pt x="151" y="888"/>
                </a:lnTo>
                <a:cubicBezTo>
                  <a:pt x="141" y="896"/>
                  <a:pt x="126" y="894"/>
                  <a:pt x="119" y="883"/>
                </a:cubicBezTo>
                <a:cubicBezTo>
                  <a:pt x="111" y="873"/>
                  <a:pt x="113" y="859"/>
                  <a:pt x="123" y="851"/>
                </a:cubicBezTo>
                <a:close/>
                <a:moveTo>
                  <a:pt x="235" y="768"/>
                </a:moveTo>
                <a:lnTo>
                  <a:pt x="272" y="740"/>
                </a:lnTo>
                <a:cubicBezTo>
                  <a:pt x="282" y="732"/>
                  <a:pt x="296" y="734"/>
                  <a:pt x="304" y="744"/>
                </a:cubicBezTo>
                <a:cubicBezTo>
                  <a:pt x="312" y="755"/>
                  <a:pt x="310" y="769"/>
                  <a:pt x="299" y="777"/>
                </a:cubicBezTo>
                <a:lnTo>
                  <a:pt x="262" y="805"/>
                </a:lnTo>
                <a:cubicBezTo>
                  <a:pt x="252" y="812"/>
                  <a:pt x="238" y="810"/>
                  <a:pt x="230" y="800"/>
                </a:cubicBezTo>
                <a:cubicBezTo>
                  <a:pt x="222" y="790"/>
                  <a:pt x="224" y="775"/>
                  <a:pt x="235" y="768"/>
                </a:cubicBezTo>
                <a:close/>
                <a:moveTo>
                  <a:pt x="346" y="684"/>
                </a:moveTo>
                <a:lnTo>
                  <a:pt x="383" y="657"/>
                </a:lnTo>
                <a:cubicBezTo>
                  <a:pt x="393" y="649"/>
                  <a:pt x="408" y="651"/>
                  <a:pt x="415" y="661"/>
                </a:cubicBezTo>
                <a:cubicBezTo>
                  <a:pt x="423" y="671"/>
                  <a:pt x="421" y="686"/>
                  <a:pt x="411" y="694"/>
                </a:cubicBezTo>
                <a:lnTo>
                  <a:pt x="374" y="721"/>
                </a:lnTo>
                <a:cubicBezTo>
                  <a:pt x="363" y="729"/>
                  <a:pt x="349" y="727"/>
                  <a:pt x="341" y="717"/>
                </a:cubicBezTo>
                <a:cubicBezTo>
                  <a:pt x="333" y="706"/>
                  <a:pt x="336" y="692"/>
                  <a:pt x="346" y="684"/>
                </a:cubicBezTo>
                <a:close/>
                <a:moveTo>
                  <a:pt x="457" y="601"/>
                </a:moveTo>
                <a:lnTo>
                  <a:pt x="494" y="573"/>
                </a:lnTo>
                <a:cubicBezTo>
                  <a:pt x="504" y="566"/>
                  <a:pt x="519" y="568"/>
                  <a:pt x="526" y="578"/>
                </a:cubicBezTo>
                <a:cubicBezTo>
                  <a:pt x="534" y="588"/>
                  <a:pt x="532" y="603"/>
                  <a:pt x="522" y="610"/>
                </a:cubicBezTo>
                <a:lnTo>
                  <a:pt x="485" y="638"/>
                </a:lnTo>
                <a:cubicBezTo>
                  <a:pt x="474" y="646"/>
                  <a:pt x="460" y="644"/>
                  <a:pt x="452" y="633"/>
                </a:cubicBezTo>
                <a:cubicBezTo>
                  <a:pt x="445" y="623"/>
                  <a:pt x="447" y="609"/>
                  <a:pt x="457" y="601"/>
                </a:cubicBezTo>
                <a:close/>
                <a:moveTo>
                  <a:pt x="568" y="518"/>
                </a:moveTo>
                <a:lnTo>
                  <a:pt x="605" y="490"/>
                </a:lnTo>
                <a:cubicBezTo>
                  <a:pt x="615" y="482"/>
                  <a:pt x="630" y="484"/>
                  <a:pt x="638" y="495"/>
                </a:cubicBezTo>
                <a:cubicBezTo>
                  <a:pt x="645" y="505"/>
                  <a:pt x="643" y="519"/>
                  <a:pt x="633" y="527"/>
                </a:cubicBezTo>
                <a:lnTo>
                  <a:pt x="596" y="555"/>
                </a:lnTo>
                <a:cubicBezTo>
                  <a:pt x="586" y="562"/>
                  <a:pt x="571" y="560"/>
                  <a:pt x="563" y="550"/>
                </a:cubicBezTo>
                <a:cubicBezTo>
                  <a:pt x="556" y="540"/>
                  <a:pt x="558" y="525"/>
                  <a:pt x="568" y="518"/>
                </a:cubicBezTo>
                <a:close/>
                <a:moveTo>
                  <a:pt x="679" y="434"/>
                </a:moveTo>
                <a:lnTo>
                  <a:pt x="716" y="407"/>
                </a:lnTo>
                <a:cubicBezTo>
                  <a:pt x="727" y="399"/>
                  <a:pt x="741" y="401"/>
                  <a:pt x="749" y="411"/>
                </a:cubicBezTo>
                <a:cubicBezTo>
                  <a:pt x="756" y="421"/>
                  <a:pt x="754" y="436"/>
                  <a:pt x="744" y="444"/>
                </a:cubicBezTo>
                <a:lnTo>
                  <a:pt x="707" y="471"/>
                </a:lnTo>
                <a:cubicBezTo>
                  <a:pt x="697" y="479"/>
                  <a:pt x="682" y="477"/>
                  <a:pt x="675" y="467"/>
                </a:cubicBezTo>
                <a:cubicBezTo>
                  <a:pt x="667" y="457"/>
                  <a:pt x="669" y="442"/>
                  <a:pt x="679" y="434"/>
                </a:cubicBezTo>
                <a:close/>
                <a:moveTo>
                  <a:pt x="790" y="351"/>
                </a:moveTo>
                <a:lnTo>
                  <a:pt x="827" y="323"/>
                </a:lnTo>
                <a:cubicBezTo>
                  <a:pt x="838" y="316"/>
                  <a:pt x="852" y="318"/>
                  <a:pt x="860" y="328"/>
                </a:cubicBezTo>
                <a:cubicBezTo>
                  <a:pt x="868" y="338"/>
                  <a:pt x="865" y="353"/>
                  <a:pt x="855" y="360"/>
                </a:cubicBezTo>
                <a:lnTo>
                  <a:pt x="818" y="388"/>
                </a:lnTo>
                <a:cubicBezTo>
                  <a:pt x="808" y="396"/>
                  <a:pt x="793" y="394"/>
                  <a:pt x="786" y="383"/>
                </a:cubicBezTo>
                <a:cubicBezTo>
                  <a:pt x="778" y="373"/>
                  <a:pt x="780" y="359"/>
                  <a:pt x="790" y="351"/>
                </a:cubicBezTo>
                <a:close/>
                <a:moveTo>
                  <a:pt x="902" y="268"/>
                </a:moveTo>
                <a:lnTo>
                  <a:pt x="939" y="240"/>
                </a:lnTo>
                <a:cubicBezTo>
                  <a:pt x="949" y="232"/>
                  <a:pt x="963" y="234"/>
                  <a:pt x="971" y="245"/>
                </a:cubicBezTo>
                <a:cubicBezTo>
                  <a:pt x="979" y="255"/>
                  <a:pt x="977" y="269"/>
                  <a:pt x="966" y="277"/>
                </a:cubicBezTo>
                <a:lnTo>
                  <a:pt x="929" y="305"/>
                </a:lnTo>
                <a:cubicBezTo>
                  <a:pt x="919" y="312"/>
                  <a:pt x="905" y="310"/>
                  <a:pt x="897" y="300"/>
                </a:cubicBezTo>
                <a:cubicBezTo>
                  <a:pt x="889" y="290"/>
                  <a:pt x="891" y="275"/>
                  <a:pt x="902" y="268"/>
                </a:cubicBezTo>
                <a:close/>
                <a:moveTo>
                  <a:pt x="1013" y="184"/>
                </a:moveTo>
                <a:lnTo>
                  <a:pt x="1050" y="157"/>
                </a:lnTo>
                <a:cubicBezTo>
                  <a:pt x="1060" y="149"/>
                  <a:pt x="1075" y="151"/>
                  <a:pt x="1082" y="161"/>
                </a:cubicBezTo>
                <a:cubicBezTo>
                  <a:pt x="1090" y="171"/>
                  <a:pt x="1088" y="186"/>
                  <a:pt x="1078" y="194"/>
                </a:cubicBezTo>
                <a:lnTo>
                  <a:pt x="1041" y="221"/>
                </a:lnTo>
                <a:cubicBezTo>
                  <a:pt x="1030" y="229"/>
                  <a:pt x="1016" y="227"/>
                  <a:pt x="1008" y="217"/>
                </a:cubicBezTo>
                <a:cubicBezTo>
                  <a:pt x="1000" y="207"/>
                  <a:pt x="1003" y="192"/>
                  <a:pt x="1013" y="184"/>
                </a:cubicBezTo>
                <a:close/>
                <a:moveTo>
                  <a:pt x="1124" y="101"/>
                </a:moveTo>
                <a:lnTo>
                  <a:pt x="1161" y="73"/>
                </a:lnTo>
                <a:cubicBezTo>
                  <a:pt x="1171" y="66"/>
                  <a:pt x="1186" y="68"/>
                  <a:pt x="1193" y="78"/>
                </a:cubicBezTo>
                <a:cubicBezTo>
                  <a:pt x="1201" y="88"/>
                  <a:pt x="1199" y="103"/>
                  <a:pt x="1189" y="110"/>
                </a:cubicBezTo>
                <a:lnTo>
                  <a:pt x="1152" y="138"/>
                </a:lnTo>
                <a:cubicBezTo>
                  <a:pt x="1141" y="146"/>
                  <a:pt x="1127" y="144"/>
                  <a:pt x="1119" y="133"/>
                </a:cubicBezTo>
                <a:cubicBezTo>
                  <a:pt x="1112" y="123"/>
                  <a:pt x="1114" y="109"/>
                  <a:pt x="1124" y="101"/>
                </a:cubicBezTo>
                <a:close/>
                <a:moveTo>
                  <a:pt x="1235" y="18"/>
                </a:moveTo>
                <a:lnTo>
                  <a:pt x="1249" y="7"/>
                </a:lnTo>
                <a:cubicBezTo>
                  <a:pt x="1259" y="0"/>
                  <a:pt x="1274" y="2"/>
                  <a:pt x="1281" y="12"/>
                </a:cubicBezTo>
                <a:cubicBezTo>
                  <a:pt x="1289" y="22"/>
                  <a:pt x="1287" y="37"/>
                  <a:pt x="1277" y="44"/>
                </a:cubicBezTo>
                <a:lnTo>
                  <a:pt x="1263" y="55"/>
                </a:lnTo>
                <a:cubicBezTo>
                  <a:pt x="1253" y="62"/>
                  <a:pt x="1238" y="60"/>
                  <a:pt x="1230" y="50"/>
                </a:cubicBezTo>
                <a:cubicBezTo>
                  <a:pt x="1223" y="40"/>
                  <a:pt x="1225" y="25"/>
                  <a:pt x="1235" y="18"/>
                </a:cubicBezTo>
                <a:close/>
              </a:path>
            </a:pathLst>
          </a:custGeom>
          <a:solidFill>
            <a:srgbClr val="000000"/>
          </a:solidFill>
          <a:ln w="7938" cap="flat">
            <a:solidFill>
              <a:srgbClr val="000000"/>
            </a:solidFill>
            <a:prstDash val="solid"/>
            <a:bevel/>
            <a:headEnd/>
            <a:tailEnd/>
          </a:ln>
        </p:spPr>
        <p:txBody>
          <a:bodyPr/>
          <a:lstStyle/>
          <a:p>
            <a:endParaRPr lang="en-US"/>
          </a:p>
        </p:txBody>
      </p:sp>
      <p:sp>
        <p:nvSpPr>
          <p:cNvPr id="71" name="Freeform 69"/>
          <p:cNvSpPr>
            <a:spLocks noEditPoints="1"/>
          </p:cNvSpPr>
          <p:nvPr/>
        </p:nvSpPr>
        <p:spPr bwMode="auto">
          <a:xfrm>
            <a:off x="7158038" y="3013075"/>
            <a:ext cx="323850" cy="381000"/>
          </a:xfrm>
          <a:custGeom>
            <a:avLst/>
            <a:gdLst>
              <a:gd name="T0" fmla="*/ 2147483647 w 707"/>
              <a:gd name="T1" fmla="*/ 2147483647 h 832"/>
              <a:gd name="T2" fmla="*/ 2147483647 w 707"/>
              <a:gd name="T3" fmla="*/ 2147483647 h 832"/>
              <a:gd name="T4" fmla="*/ 2147483647 w 707"/>
              <a:gd name="T5" fmla="*/ 2147483647 h 832"/>
              <a:gd name="T6" fmla="*/ 2147483647 w 707"/>
              <a:gd name="T7" fmla="*/ 2147483647 h 832"/>
              <a:gd name="T8" fmla="*/ 2147483647 w 707"/>
              <a:gd name="T9" fmla="*/ 2147483647 h 832"/>
              <a:gd name="T10" fmla="*/ 2147483647 w 707"/>
              <a:gd name="T11" fmla="*/ 2147483647 h 832"/>
              <a:gd name="T12" fmla="*/ 2147483647 w 707"/>
              <a:gd name="T13" fmla="*/ 2147483647 h 832"/>
              <a:gd name="T14" fmla="*/ 2147483647 w 707"/>
              <a:gd name="T15" fmla="*/ 2147483647 h 832"/>
              <a:gd name="T16" fmla="*/ 2147483647 w 707"/>
              <a:gd name="T17" fmla="*/ 2147483647 h 832"/>
              <a:gd name="T18" fmla="*/ 2147483647 w 707"/>
              <a:gd name="T19" fmla="*/ 2147483647 h 832"/>
              <a:gd name="T20" fmla="*/ 2147483647 w 707"/>
              <a:gd name="T21" fmla="*/ 2147483647 h 832"/>
              <a:gd name="T22" fmla="*/ 2147483647 w 707"/>
              <a:gd name="T23" fmla="*/ 2147483647 h 832"/>
              <a:gd name="T24" fmla="*/ 2147483647 w 707"/>
              <a:gd name="T25" fmla="*/ 2147483647 h 832"/>
              <a:gd name="T26" fmla="*/ 2147483647 w 707"/>
              <a:gd name="T27" fmla="*/ 2147483647 h 832"/>
              <a:gd name="T28" fmla="*/ 2147483647 w 707"/>
              <a:gd name="T29" fmla="*/ 2147483647 h 832"/>
              <a:gd name="T30" fmla="*/ 2147483647 w 707"/>
              <a:gd name="T31" fmla="*/ 2147483647 h 832"/>
              <a:gd name="T32" fmla="*/ 2147483647 w 707"/>
              <a:gd name="T33" fmla="*/ 2147483647 h 832"/>
              <a:gd name="T34" fmla="*/ 2147483647 w 707"/>
              <a:gd name="T35" fmla="*/ 2147483647 h 832"/>
              <a:gd name="T36" fmla="*/ 2147483647 w 707"/>
              <a:gd name="T37" fmla="*/ 2147483647 h 832"/>
              <a:gd name="T38" fmla="*/ 2147483647 w 707"/>
              <a:gd name="T39" fmla="*/ 2147483647 h 832"/>
              <a:gd name="T40" fmla="*/ 2147483647 w 707"/>
              <a:gd name="T41" fmla="*/ 2147483647 h 832"/>
              <a:gd name="T42" fmla="*/ 2147483647 w 707"/>
              <a:gd name="T43" fmla="*/ 2147483647 h 832"/>
              <a:gd name="T44" fmla="*/ 2147483647 w 707"/>
              <a:gd name="T45" fmla="*/ 2147483647 h 832"/>
              <a:gd name="T46" fmla="*/ 2147483647 w 707"/>
              <a:gd name="T47" fmla="*/ 2147483647 h 832"/>
              <a:gd name="T48" fmla="*/ 2147483647 w 707"/>
              <a:gd name="T49" fmla="*/ 2147483647 h 832"/>
              <a:gd name="T50" fmla="*/ 2147483647 w 707"/>
              <a:gd name="T51" fmla="*/ 2147483647 h 832"/>
              <a:gd name="T52" fmla="*/ 2147483647 w 707"/>
              <a:gd name="T53" fmla="*/ 2147483647 h 832"/>
              <a:gd name="T54" fmla="*/ 2147483647 w 707"/>
              <a:gd name="T55" fmla="*/ 2147483647 h 832"/>
              <a:gd name="T56" fmla="*/ 2147483647 w 707"/>
              <a:gd name="T57" fmla="*/ 2147483647 h 832"/>
              <a:gd name="T58" fmla="*/ 2147483647 w 707"/>
              <a:gd name="T59" fmla="*/ 2147483647 h 832"/>
              <a:gd name="T60" fmla="*/ 2147483647 w 707"/>
              <a:gd name="T61" fmla="*/ 2147483647 h 832"/>
              <a:gd name="T62" fmla="*/ 2147483647 w 707"/>
              <a:gd name="T63" fmla="*/ 2147483647 h 832"/>
              <a:gd name="T64" fmla="*/ 2147483647 w 707"/>
              <a:gd name="T65" fmla="*/ 2147483647 h 832"/>
              <a:gd name="T66" fmla="*/ 2147483647 w 707"/>
              <a:gd name="T67" fmla="*/ 2147483647 h 832"/>
              <a:gd name="T68" fmla="*/ 2147483647 w 707"/>
              <a:gd name="T69" fmla="*/ 2147483647 h 832"/>
              <a:gd name="T70" fmla="*/ 2147483647 w 707"/>
              <a:gd name="T71" fmla="*/ 2147483647 h 832"/>
              <a:gd name="T72" fmla="*/ 2147483647 w 707"/>
              <a:gd name="T73" fmla="*/ 2147483647 h 832"/>
              <a:gd name="T74" fmla="*/ 2147483647 w 707"/>
              <a:gd name="T75" fmla="*/ 2147483647 h 832"/>
              <a:gd name="T76" fmla="*/ 2147483647 w 707"/>
              <a:gd name="T77" fmla="*/ 2147483647 h 832"/>
              <a:gd name="T78" fmla="*/ 2147483647 w 707"/>
              <a:gd name="T79" fmla="*/ 2147483647 h 832"/>
              <a:gd name="T80" fmla="*/ 2147483647 w 707"/>
              <a:gd name="T81" fmla="*/ 2147483647 h 832"/>
              <a:gd name="T82" fmla="*/ 2147483647 w 707"/>
              <a:gd name="T83" fmla="*/ 2147483647 h 832"/>
              <a:gd name="T84" fmla="*/ 2147483647 w 707"/>
              <a:gd name="T85" fmla="*/ 2147483647 h 832"/>
              <a:gd name="T86" fmla="*/ 2147483647 w 707"/>
              <a:gd name="T87" fmla="*/ 2147483647 h 832"/>
              <a:gd name="T88" fmla="*/ 2147483647 w 707"/>
              <a:gd name="T89" fmla="*/ 2147483647 h 832"/>
              <a:gd name="T90" fmla="*/ 2147483647 w 707"/>
              <a:gd name="T91" fmla="*/ 2147483647 h 832"/>
              <a:gd name="T92" fmla="*/ 2147483647 w 707"/>
              <a:gd name="T93" fmla="*/ 2147483647 h 832"/>
              <a:gd name="T94" fmla="*/ 2147483647 w 707"/>
              <a:gd name="T95" fmla="*/ 2147483647 h 832"/>
              <a:gd name="T96" fmla="*/ 2147483647 w 707"/>
              <a:gd name="T97" fmla="*/ 2147483647 h 832"/>
              <a:gd name="T98" fmla="*/ 2147483647 w 707"/>
              <a:gd name="T99" fmla="*/ 2147483647 h 832"/>
              <a:gd name="T100" fmla="*/ 2147483647 w 707"/>
              <a:gd name="T101" fmla="*/ 2147483647 h 832"/>
              <a:gd name="T102" fmla="*/ 2147483647 w 707"/>
              <a:gd name="T103" fmla="*/ 2147483647 h 832"/>
              <a:gd name="T104" fmla="*/ 2147483647 w 707"/>
              <a:gd name="T105" fmla="*/ 2147483647 h 832"/>
              <a:gd name="T106" fmla="*/ 2147483647 w 707"/>
              <a:gd name="T107" fmla="*/ 2147483647 h 832"/>
              <a:gd name="T108" fmla="*/ 2147483647 w 707"/>
              <a:gd name="T109" fmla="*/ 2147483647 h 832"/>
              <a:gd name="T110" fmla="*/ 2147483647 w 707"/>
              <a:gd name="T111" fmla="*/ 2147483647 h 8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707"/>
              <a:gd name="T169" fmla="*/ 0 h 832"/>
              <a:gd name="T170" fmla="*/ 707 w 707"/>
              <a:gd name="T171" fmla="*/ 832 h 83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707" h="832">
                <a:moveTo>
                  <a:pt x="44" y="11"/>
                </a:moveTo>
                <a:lnTo>
                  <a:pt x="74" y="46"/>
                </a:lnTo>
                <a:cubicBezTo>
                  <a:pt x="82" y="56"/>
                  <a:pt x="81" y="71"/>
                  <a:pt x="71" y="79"/>
                </a:cubicBezTo>
                <a:cubicBezTo>
                  <a:pt x="61" y="87"/>
                  <a:pt x="46" y="86"/>
                  <a:pt x="38" y="76"/>
                </a:cubicBezTo>
                <a:lnTo>
                  <a:pt x="8" y="41"/>
                </a:lnTo>
                <a:cubicBezTo>
                  <a:pt x="0" y="31"/>
                  <a:pt x="1" y="16"/>
                  <a:pt x="11" y="8"/>
                </a:cubicBezTo>
                <a:cubicBezTo>
                  <a:pt x="21" y="0"/>
                  <a:pt x="36" y="1"/>
                  <a:pt x="44" y="11"/>
                </a:cubicBezTo>
                <a:close/>
                <a:moveTo>
                  <a:pt x="133" y="117"/>
                </a:moveTo>
                <a:lnTo>
                  <a:pt x="163" y="153"/>
                </a:lnTo>
                <a:cubicBezTo>
                  <a:pt x="171" y="163"/>
                  <a:pt x="170" y="177"/>
                  <a:pt x="160" y="185"/>
                </a:cubicBezTo>
                <a:cubicBezTo>
                  <a:pt x="150" y="194"/>
                  <a:pt x="136" y="192"/>
                  <a:pt x="128" y="183"/>
                </a:cubicBezTo>
                <a:lnTo>
                  <a:pt x="98" y="147"/>
                </a:lnTo>
                <a:cubicBezTo>
                  <a:pt x="90" y="137"/>
                  <a:pt x="91" y="123"/>
                  <a:pt x="101" y="114"/>
                </a:cubicBezTo>
                <a:cubicBezTo>
                  <a:pt x="110" y="106"/>
                  <a:pt x="125" y="107"/>
                  <a:pt x="133" y="117"/>
                </a:cubicBezTo>
                <a:close/>
                <a:moveTo>
                  <a:pt x="223" y="224"/>
                </a:moveTo>
                <a:lnTo>
                  <a:pt x="252" y="259"/>
                </a:lnTo>
                <a:cubicBezTo>
                  <a:pt x="261" y="269"/>
                  <a:pt x="259" y="283"/>
                  <a:pt x="250" y="292"/>
                </a:cubicBezTo>
                <a:cubicBezTo>
                  <a:pt x="240" y="300"/>
                  <a:pt x="225" y="299"/>
                  <a:pt x="217" y="289"/>
                </a:cubicBezTo>
                <a:lnTo>
                  <a:pt x="187" y="253"/>
                </a:lnTo>
                <a:cubicBezTo>
                  <a:pt x="179" y="244"/>
                  <a:pt x="180" y="229"/>
                  <a:pt x="190" y="221"/>
                </a:cubicBezTo>
                <a:cubicBezTo>
                  <a:pt x="200" y="213"/>
                  <a:pt x="214" y="214"/>
                  <a:pt x="223" y="224"/>
                </a:cubicBezTo>
                <a:close/>
                <a:moveTo>
                  <a:pt x="312" y="330"/>
                </a:moveTo>
                <a:lnTo>
                  <a:pt x="342" y="365"/>
                </a:lnTo>
                <a:cubicBezTo>
                  <a:pt x="350" y="375"/>
                  <a:pt x="349" y="390"/>
                  <a:pt x="339" y="398"/>
                </a:cubicBezTo>
                <a:cubicBezTo>
                  <a:pt x="329" y="406"/>
                  <a:pt x="315" y="405"/>
                  <a:pt x="306" y="395"/>
                </a:cubicBezTo>
                <a:lnTo>
                  <a:pt x="276" y="360"/>
                </a:lnTo>
                <a:cubicBezTo>
                  <a:pt x="268" y="350"/>
                  <a:pt x="270" y="335"/>
                  <a:pt x="279" y="327"/>
                </a:cubicBezTo>
                <a:cubicBezTo>
                  <a:pt x="289" y="319"/>
                  <a:pt x="304" y="320"/>
                  <a:pt x="312" y="330"/>
                </a:cubicBezTo>
                <a:close/>
                <a:moveTo>
                  <a:pt x="401" y="436"/>
                </a:moveTo>
                <a:lnTo>
                  <a:pt x="431" y="472"/>
                </a:lnTo>
                <a:cubicBezTo>
                  <a:pt x="439" y="482"/>
                  <a:pt x="438" y="496"/>
                  <a:pt x="428" y="504"/>
                </a:cubicBezTo>
                <a:cubicBezTo>
                  <a:pt x="418" y="513"/>
                  <a:pt x="404" y="511"/>
                  <a:pt x="396" y="502"/>
                </a:cubicBezTo>
                <a:lnTo>
                  <a:pt x="366" y="466"/>
                </a:lnTo>
                <a:cubicBezTo>
                  <a:pt x="358" y="456"/>
                  <a:pt x="359" y="442"/>
                  <a:pt x="369" y="434"/>
                </a:cubicBezTo>
                <a:cubicBezTo>
                  <a:pt x="378" y="425"/>
                  <a:pt x="393" y="427"/>
                  <a:pt x="401" y="436"/>
                </a:cubicBezTo>
                <a:close/>
                <a:moveTo>
                  <a:pt x="491" y="543"/>
                </a:moveTo>
                <a:lnTo>
                  <a:pt x="520" y="578"/>
                </a:lnTo>
                <a:cubicBezTo>
                  <a:pt x="529" y="588"/>
                  <a:pt x="527" y="603"/>
                  <a:pt x="518" y="611"/>
                </a:cubicBezTo>
                <a:cubicBezTo>
                  <a:pt x="508" y="619"/>
                  <a:pt x="493" y="618"/>
                  <a:pt x="485" y="608"/>
                </a:cubicBezTo>
                <a:lnTo>
                  <a:pt x="455" y="573"/>
                </a:lnTo>
                <a:cubicBezTo>
                  <a:pt x="447" y="563"/>
                  <a:pt x="448" y="548"/>
                  <a:pt x="458" y="540"/>
                </a:cubicBezTo>
                <a:cubicBezTo>
                  <a:pt x="468" y="532"/>
                  <a:pt x="482" y="533"/>
                  <a:pt x="491" y="543"/>
                </a:cubicBezTo>
                <a:close/>
                <a:moveTo>
                  <a:pt x="580" y="649"/>
                </a:moveTo>
                <a:lnTo>
                  <a:pt x="610" y="685"/>
                </a:lnTo>
                <a:cubicBezTo>
                  <a:pt x="618" y="694"/>
                  <a:pt x="617" y="709"/>
                  <a:pt x="607" y="717"/>
                </a:cubicBezTo>
                <a:cubicBezTo>
                  <a:pt x="597" y="725"/>
                  <a:pt x="583" y="724"/>
                  <a:pt x="574" y="714"/>
                </a:cubicBezTo>
                <a:lnTo>
                  <a:pt x="545" y="679"/>
                </a:lnTo>
                <a:cubicBezTo>
                  <a:pt x="536" y="669"/>
                  <a:pt x="538" y="654"/>
                  <a:pt x="547" y="646"/>
                </a:cubicBezTo>
                <a:cubicBezTo>
                  <a:pt x="557" y="638"/>
                  <a:pt x="572" y="639"/>
                  <a:pt x="580" y="649"/>
                </a:cubicBezTo>
                <a:close/>
                <a:moveTo>
                  <a:pt x="669" y="755"/>
                </a:moveTo>
                <a:lnTo>
                  <a:pt x="699" y="791"/>
                </a:lnTo>
                <a:cubicBezTo>
                  <a:pt x="707" y="801"/>
                  <a:pt x="706" y="815"/>
                  <a:pt x="696" y="824"/>
                </a:cubicBezTo>
                <a:cubicBezTo>
                  <a:pt x="687" y="832"/>
                  <a:pt x="672" y="830"/>
                  <a:pt x="664" y="821"/>
                </a:cubicBezTo>
                <a:lnTo>
                  <a:pt x="634" y="785"/>
                </a:lnTo>
                <a:cubicBezTo>
                  <a:pt x="626" y="775"/>
                  <a:pt x="627" y="761"/>
                  <a:pt x="637" y="753"/>
                </a:cubicBezTo>
                <a:cubicBezTo>
                  <a:pt x="647" y="744"/>
                  <a:pt x="661" y="746"/>
                  <a:pt x="669" y="755"/>
                </a:cubicBezTo>
                <a:close/>
              </a:path>
            </a:pathLst>
          </a:custGeom>
          <a:solidFill>
            <a:srgbClr val="000000"/>
          </a:solidFill>
          <a:ln w="7938" cap="flat">
            <a:solidFill>
              <a:srgbClr val="000000"/>
            </a:solidFill>
            <a:prstDash val="solid"/>
            <a:bevel/>
            <a:headEnd/>
            <a:tailEnd/>
          </a:ln>
        </p:spPr>
        <p:txBody>
          <a:bodyPr/>
          <a:lstStyle/>
          <a:p>
            <a:endParaRPr lang="en-US"/>
          </a:p>
        </p:txBody>
      </p:sp>
      <p:sp>
        <p:nvSpPr>
          <p:cNvPr id="72" name="Freeform 70"/>
          <p:cNvSpPr>
            <a:spLocks/>
          </p:cNvSpPr>
          <p:nvPr/>
        </p:nvSpPr>
        <p:spPr bwMode="auto">
          <a:xfrm>
            <a:off x="7434263" y="3352800"/>
            <a:ext cx="95250" cy="100012"/>
          </a:xfrm>
          <a:custGeom>
            <a:avLst/>
            <a:gdLst>
              <a:gd name="T0" fmla="*/ 2147483647 w 206"/>
              <a:gd name="T1" fmla="*/ 2147483647 h 218"/>
              <a:gd name="T2" fmla="*/ 0 w 206"/>
              <a:gd name="T3" fmla="*/ 2147483647 h 218"/>
              <a:gd name="T4" fmla="*/ 2147483647 w 206"/>
              <a:gd name="T5" fmla="*/ 0 h 218"/>
              <a:gd name="T6" fmla="*/ 2147483647 w 206"/>
              <a:gd name="T7" fmla="*/ 0 h 218"/>
              <a:gd name="T8" fmla="*/ 2147483647 w 206"/>
              <a:gd name="T9" fmla="*/ 2147483647 h 218"/>
              <a:gd name="T10" fmla="*/ 0 60000 65536"/>
              <a:gd name="T11" fmla="*/ 0 60000 65536"/>
              <a:gd name="T12" fmla="*/ 0 60000 65536"/>
              <a:gd name="T13" fmla="*/ 0 60000 65536"/>
              <a:gd name="T14" fmla="*/ 0 60000 65536"/>
              <a:gd name="T15" fmla="*/ 0 w 206"/>
              <a:gd name="T16" fmla="*/ 0 h 218"/>
              <a:gd name="T17" fmla="*/ 206 w 206"/>
              <a:gd name="T18" fmla="*/ 218 h 218"/>
            </a:gdLst>
            <a:ahLst/>
            <a:cxnLst>
              <a:cxn ang="T10">
                <a:pos x="T0" y="T1"/>
              </a:cxn>
              <a:cxn ang="T11">
                <a:pos x="T2" y="T3"/>
              </a:cxn>
              <a:cxn ang="T12">
                <a:pos x="T4" y="T5"/>
              </a:cxn>
              <a:cxn ang="T13">
                <a:pos x="T6" y="T7"/>
              </a:cxn>
              <a:cxn ang="T14">
                <a:pos x="T8" y="T9"/>
              </a:cxn>
            </a:cxnLst>
            <a:rect l="T15" t="T16" r="T17" b="T18"/>
            <a:pathLst>
              <a:path w="206" h="218">
                <a:moveTo>
                  <a:pt x="206" y="218"/>
                </a:moveTo>
                <a:lnTo>
                  <a:pt x="0" y="129"/>
                </a:lnTo>
                <a:cubicBezTo>
                  <a:pt x="69" y="112"/>
                  <a:pt x="126" y="64"/>
                  <a:pt x="154" y="0"/>
                </a:cubicBezTo>
                <a:lnTo>
                  <a:pt x="206" y="218"/>
                </a:lnTo>
                <a:close/>
              </a:path>
            </a:pathLst>
          </a:custGeom>
          <a:solidFill>
            <a:srgbClr val="000000"/>
          </a:solidFill>
          <a:ln w="0">
            <a:solidFill>
              <a:srgbClr val="000000"/>
            </a:solidFill>
            <a:prstDash val="solid"/>
            <a:round/>
            <a:headEnd/>
            <a:tailEnd/>
          </a:ln>
        </p:spPr>
        <p:txBody>
          <a:bodyPr/>
          <a:lstStyle/>
          <a:p>
            <a:endParaRPr lang="en-US"/>
          </a:p>
        </p:txBody>
      </p:sp>
      <p:sp>
        <p:nvSpPr>
          <p:cNvPr id="76" name="Freeform 74"/>
          <p:cNvSpPr>
            <a:spLocks noEditPoints="1"/>
          </p:cNvSpPr>
          <p:nvPr/>
        </p:nvSpPr>
        <p:spPr bwMode="auto">
          <a:xfrm>
            <a:off x="6643688" y="2273300"/>
            <a:ext cx="381000" cy="415925"/>
          </a:xfrm>
          <a:custGeom>
            <a:avLst/>
            <a:gdLst>
              <a:gd name="T0" fmla="*/ 2147483647 w 830"/>
              <a:gd name="T1" fmla="*/ 2147483647 h 909"/>
              <a:gd name="T2" fmla="*/ 2147483647 w 830"/>
              <a:gd name="T3" fmla="*/ 2147483647 h 909"/>
              <a:gd name="T4" fmla="*/ 2147483647 w 830"/>
              <a:gd name="T5" fmla="*/ 2147483647 h 909"/>
              <a:gd name="T6" fmla="*/ 2147483647 w 830"/>
              <a:gd name="T7" fmla="*/ 2147483647 h 909"/>
              <a:gd name="T8" fmla="*/ 2147483647 w 830"/>
              <a:gd name="T9" fmla="*/ 2147483647 h 909"/>
              <a:gd name="T10" fmla="*/ 2147483647 w 830"/>
              <a:gd name="T11" fmla="*/ 2147483647 h 909"/>
              <a:gd name="T12" fmla="*/ 2147483647 w 830"/>
              <a:gd name="T13" fmla="*/ 2147483647 h 909"/>
              <a:gd name="T14" fmla="*/ 2147483647 w 830"/>
              <a:gd name="T15" fmla="*/ 2147483647 h 909"/>
              <a:gd name="T16" fmla="*/ 2147483647 w 830"/>
              <a:gd name="T17" fmla="*/ 2147483647 h 909"/>
              <a:gd name="T18" fmla="*/ 2147483647 w 830"/>
              <a:gd name="T19" fmla="*/ 2147483647 h 909"/>
              <a:gd name="T20" fmla="*/ 2147483647 w 830"/>
              <a:gd name="T21" fmla="*/ 2147483647 h 909"/>
              <a:gd name="T22" fmla="*/ 2147483647 w 830"/>
              <a:gd name="T23" fmla="*/ 2147483647 h 909"/>
              <a:gd name="T24" fmla="*/ 2147483647 w 830"/>
              <a:gd name="T25" fmla="*/ 2147483647 h 909"/>
              <a:gd name="T26" fmla="*/ 2147483647 w 830"/>
              <a:gd name="T27" fmla="*/ 2147483647 h 909"/>
              <a:gd name="T28" fmla="*/ 2147483647 w 830"/>
              <a:gd name="T29" fmla="*/ 2147483647 h 909"/>
              <a:gd name="T30" fmla="*/ 2147483647 w 830"/>
              <a:gd name="T31" fmla="*/ 2147483647 h 909"/>
              <a:gd name="T32" fmla="*/ 2147483647 w 830"/>
              <a:gd name="T33" fmla="*/ 2147483647 h 909"/>
              <a:gd name="T34" fmla="*/ 2147483647 w 830"/>
              <a:gd name="T35" fmla="*/ 2147483647 h 909"/>
              <a:gd name="T36" fmla="*/ 2147483647 w 830"/>
              <a:gd name="T37" fmla="*/ 2147483647 h 909"/>
              <a:gd name="T38" fmla="*/ 2147483647 w 830"/>
              <a:gd name="T39" fmla="*/ 2147483647 h 909"/>
              <a:gd name="T40" fmla="*/ 2147483647 w 830"/>
              <a:gd name="T41" fmla="*/ 2147483647 h 909"/>
              <a:gd name="T42" fmla="*/ 2147483647 w 830"/>
              <a:gd name="T43" fmla="*/ 2147483647 h 909"/>
              <a:gd name="T44" fmla="*/ 2147483647 w 830"/>
              <a:gd name="T45" fmla="*/ 2147483647 h 909"/>
              <a:gd name="T46" fmla="*/ 2147483647 w 830"/>
              <a:gd name="T47" fmla="*/ 2147483647 h 909"/>
              <a:gd name="T48" fmla="*/ 2147483647 w 830"/>
              <a:gd name="T49" fmla="*/ 2147483647 h 909"/>
              <a:gd name="T50" fmla="*/ 2147483647 w 830"/>
              <a:gd name="T51" fmla="*/ 2147483647 h 909"/>
              <a:gd name="T52" fmla="*/ 2147483647 w 830"/>
              <a:gd name="T53" fmla="*/ 2147483647 h 909"/>
              <a:gd name="T54" fmla="*/ 2147483647 w 830"/>
              <a:gd name="T55" fmla="*/ 2147483647 h 909"/>
              <a:gd name="T56" fmla="*/ 2147483647 w 830"/>
              <a:gd name="T57" fmla="*/ 2147483647 h 909"/>
              <a:gd name="T58" fmla="*/ 2147483647 w 830"/>
              <a:gd name="T59" fmla="*/ 2147483647 h 909"/>
              <a:gd name="T60" fmla="*/ 2147483647 w 830"/>
              <a:gd name="T61" fmla="*/ 2147483647 h 909"/>
              <a:gd name="T62" fmla="*/ 2147483647 w 830"/>
              <a:gd name="T63" fmla="*/ 2147483647 h 909"/>
              <a:gd name="T64" fmla="*/ 2147483647 w 830"/>
              <a:gd name="T65" fmla="*/ 2147483647 h 909"/>
              <a:gd name="T66" fmla="*/ 2147483647 w 830"/>
              <a:gd name="T67" fmla="*/ 2147483647 h 909"/>
              <a:gd name="T68" fmla="*/ 2147483647 w 830"/>
              <a:gd name="T69" fmla="*/ 2147483647 h 909"/>
              <a:gd name="T70" fmla="*/ 2147483647 w 830"/>
              <a:gd name="T71" fmla="*/ 2147483647 h 909"/>
              <a:gd name="T72" fmla="*/ 2147483647 w 830"/>
              <a:gd name="T73" fmla="*/ 2147483647 h 909"/>
              <a:gd name="T74" fmla="*/ 2147483647 w 830"/>
              <a:gd name="T75" fmla="*/ 2147483647 h 909"/>
              <a:gd name="T76" fmla="*/ 2147483647 w 830"/>
              <a:gd name="T77" fmla="*/ 2147483647 h 909"/>
              <a:gd name="T78" fmla="*/ 2147483647 w 830"/>
              <a:gd name="T79" fmla="*/ 2147483647 h 909"/>
              <a:gd name="T80" fmla="*/ 2147483647 w 830"/>
              <a:gd name="T81" fmla="*/ 2147483647 h 909"/>
              <a:gd name="T82" fmla="*/ 2147483647 w 830"/>
              <a:gd name="T83" fmla="*/ 2147483647 h 909"/>
              <a:gd name="T84" fmla="*/ 2147483647 w 830"/>
              <a:gd name="T85" fmla="*/ 2147483647 h 909"/>
              <a:gd name="T86" fmla="*/ 2147483647 w 830"/>
              <a:gd name="T87" fmla="*/ 2147483647 h 909"/>
              <a:gd name="T88" fmla="*/ 2147483647 w 830"/>
              <a:gd name="T89" fmla="*/ 2147483647 h 909"/>
              <a:gd name="T90" fmla="*/ 2147483647 w 830"/>
              <a:gd name="T91" fmla="*/ 2147483647 h 909"/>
              <a:gd name="T92" fmla="*/ 2147483647 w 830"/>
              <a:gd name="T93" fmla="*/ 2147483647 h 909"/>
              <a:gd name="T94" fmla="*/ 2147483647 w 830"/>
              <a:gd name="T95" fmla="*/ 2147483647 h 909"/>
              <a:gd name="T96" fmla="*/ 2147483647 w 830"/>
              <a:gd name="T97" fmla="*/ 2147483647 h 909"/>
              <a:gd name="T98" fmla="*/ 2147483647 w 830"/>
              <a:gd name="T99" fmla="*/ 2147483647 h 909"/>
              <a:gd name="T100" fmla="*/ 2147483647 w 830"/>
              <a:gd name="T101" fmla="*/ 2147483647 h 909"/>
              <a:gd name="T102" fmla="*/ 2147483647 w 830"/>
              <a:gd name="T103" fmla="*/ 2147483647 h 909"/>
              <a:gd name="T104" fmla="*/ 2147483647 w 830"/>
              <a:gd name="T105" fmla="*/ 2147483647 h 909"/>
              <a:gd name="T106" fmla="*/ 2147483647 w 830"/>
              <a:gd name="T107" fmla="*/ 2147483647 h 909"/>
              <a:gd name="T108" fmla="*/ 2147483647 w 830"/>
              <a:gd name="T109" fmla="*/ 2147483647 h 909"/>
              <a:gd name="T110" fmla="*/ 2147483647 w 830"/>
              <a:gd name="T111" fmla="*/ 2147483647 h 909"/>
              <a:gd name="T112" fmla="*/ 2147483647 w 830"/>
              <a:gd name="T113" fmla="*/ 2147483647 h 909"/>
              <a:gd name="T114" fmla="*/ 2147483647 w 830"/>
              <a:gd name="T115" fmla="*/ 2147483647 h 909"/>
              <a:gd name="T116" fmla="*/ 2147483647 w 830"/>
              <a:gd name="T117" fmla="*/ 2147483647 h 909"/>
              <a:gd name="T118" fmla="*/ 2147483647 w 830"/>
              <a:gd name="T119" fmla="*/ 2147483647 h 909"/>
              <a:gd name="T120" fmla="*/ 2147483647 w 830"/>
              <a:gd name="T121" fmla="*/ 2147483647 h 909"/>
              <a:gd name="T122" fmla="*/ 2147483647 w 830"/>
              <a:gd name="T123" fmla="*/ 2147483647 h 909"/>
              <a:gd name="T124" fmla="*/ 2147483647 w 830"/>
              <a:gd name="T125" fmla="*/ 2147483647 h 90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830"/>
              <a:gd name="T190" fmla="*/ 0 h 909"/>
              <a:gd name="T191" fmla="*/ 830 w 830"/>
              <a:gd name="T192" fmla="*/ 909 h 90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830" h="909">
                <a:moveTo>
                  <a:pt x="787" y="899"/>
                </a:moveTo>
                <a:lnTo>
                  <a:pt x="756" y="864"/>
                </a:lnTo>
                <a:cubicBezTo>
                  <a:pt x="747" y="855"/>
                  <a:pt x="748" y="840"/>
                  <a:pt x="757" y="832"/>
                </a:cubicBezTo>
                <a:cubicBezTo>
                  <a:pt x="767" y="823"/>
                  <a:pt x="781" y="824"/>
                  <a:pt x="790" y="833"/>
                </a:cubicBezTo>
                <a:lnTo>
                  <a:pt x="821" y="867"/>
                </a:lnTo>
                <a:cubicBezTo>
                  <a:pt x="830" y="877"/>
                  <a:pt x="829" y="892"/>
                  <a:pt x="819" y="900"/>
                </a:cubicBezTo>
                <a:cubicBezTo>
                  <a:pt x="810" y="909"/>
                  <a:pt x="795" y="908"/>
                  <a:pt x="787" y="899"/>
                </a:cubicBezTo>
                <a:close/>
                <a:moveTo>
                  <a:pt x="693" y="796"/>
                </a:moveTo>
                <a:lnTo>
                  <a:pt x="662" y="761"/>
                </a:lnTo>
                <a:cubicBezTo>
                  <a:pt x="654" y="752"/>
                  <a:pt x="654" y="737"/>
                  <a:pt x="664" y="729"/>
                </a:cubicBezTo>
                <a:cubicBezTo>
                  <a:pt x="673" y="720"/>
                  <a:pt x="688" y="721"/>
                  <a:pt x="696" y="730"/>
                </a:cubicBezTo>
                <a:lnTo>
                  <a:pt x="728" y="765"/>
                </a:lnTo>
                <a:cubicBezTo>
                  <a:pt x="736" y="774"/>
                  <a:pt x="735" y="789"/>
                  <a:pt x="726" y="797"/>
                </a:cubicBezTo>
                <a:cubicBezTo>
                  <a:pt x="717" y="806"/>
                  <a:pt x="702" y="805"/>
                  <a:pt x="693" y="796"/>
                </a:cubicBezTo>
                <a:close/>
                <a:moveTo>
                  <a:pt x="600" y="693"/>
                </a:moveTo>
                <a:lnTo>
                  <a:pt x="569" y="659"/>
                </a:lnTo>
                <a:cubicBezTo>
                  <a:pt x="560" y="649"/>
                  <a:pt x="561" y="635"/>
                  <a:pt x="570" y="626"/>
                </a:cubicBezTo>
                <a:cubicBezTo>
                  <a:pt x="580" y="617"/>
                  <a:pt x="594" y="618"/>
                  <a:pt x="603" y="628"/>
                </a:cubicBezTo>
                <a:lnTo>
                  <a:pt x="634" y="662"/>
                </a:lnTo>
                <a:cubicBezTo>
                  <a:pt x="643" y="671"/>
                  <a:pt x="642" y="686"/>
                  <a:pt x="633" y="695"/>
                </a:cubicBezTo>
                <a:cubicBezTo>
                  <a:pt x="623" y="703"/>
                  <a:pt x="608" y="702"/>
                  <a:pt x="600" y="693"/>
                </a:cubicBezTo>
                <a:close/>
                <a:moveTo>
                  <a:pt x="506" y="590"/>
                </a:moveTo>
                <a:lnTo>
                  <a:pt x="475" y="556"/>
                </a:lnTo>
                <a:cubicBezTo>
                  <a:pt x="467" y="546"/>
                  <a:pt x="467" y="532"/>
                  <a:pt x="477" y="523"/>
                </a:cubicBezTo>
                <a:cubicBezTo>
                  <a:pt x="486" y="515"/>
                  <a:pt x="501" y="515"/>
                  <a:pt x="510" y="525"/>
                </a:cubicBezTo>
                <a:lnTo>
                  <a:pt x="541" y="559"/>
                </a:lnTo>
                <a:cubicBezTo>
                  <a:pt x="549" y="568"/>
                  <a:pt x="549" y="583"/>
                  <a:pt x="539" y="592"/>
                </a:cubicBezTo>
                <a:cubicBezTo>
                  <a:pt x="530" y="600"/>
                  <a:pt x="515" y="600"/>
                  <a:pt x="506" y="590"/>
                </a:cubicBezTo>
                <a:close/>
                <a:moveTo>
                  <a:pt x="413" y="487"/>
                </a:moveTo>
                <a:lnTo>
                  <a:pt x="382" y="453"/>
                </a:lnTo>
                <a:cubicBezTo>
                  <a:pt x="373" y="444"/>
                  <a:pt x="374" y="429"/>
                  <a:pt x="384" y="420"/>
                </a:cubicBezTo>
                <a:cubicBezTo>
                  <a:pt x="393" y="412"/>
                  <a:pt x="408" y="412"/>
                  <a:pt x="416" y="422"/>
                </a:cubicBezTo>
                <a:lnTo>
                  <a:pt x="447" y="456"/>
                </a:lnTo>
                <a:cubicBezTo>
                  <a:pt x="456" y="466"/>
                  <a:pt x="455" y="480"/>
                  <a:pt x="446" y="489"/>
                </a:cubicBezTo>
                <a:cubicBezTo>
                  <a:pt x="436" y="497"/>
                  <a:pt x="422" y="497"/>
                  <a:pt x="413" y="487"/>
                </a:cubicBezTo>
                <a:close/>
                <a:moveTo>
                  <a:pt x="320" y="384"/>
                </a:moveTo>
                <a:lnTo>
                  <a:pt x="289" y="350"/>
                </a:lnTo>
                <a:cubicBezTo>
                  <a:pt x="280" y="341"/>
                  <a:pt x="281" y="326"/>
                  <a:pt x="290" y="317"/>
                </a:cubicBezTo>
                <a:cubicBezTo>
                  <a:pt x="300" y="309"/>
                  <a:pt x="314" y="310"/>
                  <a:pt x="323" y="319"/>
                </a:cubicBezTo>
                <a:lnTo>
                  <a:pt x="354" y="353"/>
                </a:lnTo>
                <a:cubicBezTo>
                  <a:pt x="363" y="363"/>
                  <a:pt x="362" y="377"/>
                  <a:pt x="352" y="386"/>
                </a:cubicBezTo>
                <a:cubicBezTo>
                  <a:pt x="343" y="395"/>
                  <a:pt x="328" y="394"/>
                  <a:pt x="320" y="384"/>
                </a:cubicBezTo>
                <a:close/>
                <a:moveTo>
                  <a:pt x="226" y="282"/>
                </a:moveTo>
                <a:lnTo>
                  <a:pt x="195" y="247"/>
                </a:lnTo>
                <a:cubicBezTo>
                  <a:pt x="187" y="238"/>
                  <a:pt x="187" y="223"/>
                  <a:pt x="197" y="215"/>
                </a:cubicBezTo>
                <a:cubicBezTo>
                  <a:pt x="206" y="206"/>
                  <a:pt x="221" y="207"/>
                  <a:pt x="229" y="216"/>
                </a:cubicBezTo>
                <a:lnTo>
                  <a:pt x="261" y="250"/>
                </a:lnTo>
                <a:cubicBezTo>
                  <a:pt x="269" y="260"/>
                  <a:pt x="268" y="275"/>
                  <a:pt x="259" y="283"/>
                </a:cubicBezTo>
                <a:cubicBezTo>
                  <a:pt x="250" y="292"/>
                  <a:pt x="235" y="291"/>
                  <a:pt x="226" y="282"/>
                </a:cubicBezTo>
                <a:close/>
                <a:moveTo>
                  <a:pt x="133" y="179"/>
                </a:moveTo>
                <a:lnTo>
                  <a:pt x="102" y="144"/>
                </a:lnTo>
                <a:cubicBezTo>
                  <a:pt x="93" y="135"/>
                  <a:pt x="94" y="120"/>
                  <a:pt x="103" y="112"/>
                </a:cubicBezTo>
                <a:cubicBezTo>
                  <a:pt x="113" y="103"/>
                  <a:pt x="127" y="104"/>
                  <a:pt x="136" y="113"/>
                </a:cubicBezTo>
                <a:lnTo>
                  <a:pt x="167" y="148"/>
                </a:lnTo>
                <a:cubicBezTo>
                  <a:pt x="176" y="157"/>
                  <a:pt x="175" y="172"/>
                  <a:pt x="166" y="180"/>
                </a:cubicBezTo>
                <a:cubicBezTo>
                  <a:pt x="156" y="189"/>
                  <a:pt x="141" y="188"/>
                  <a:pt x="133" y="179"/>
                </a:cubicBezTo>
                <a:close/>
                <a:moveTo>
                  <a:pt x="39" y="76"/>
                </a:moveTo>
                <a:lnTo>
                  <a:pt x="8" y="42"/>
                </a:lnTo>
                <a:cubicBezTo>
                  <a:pt x="0" y="32"/>
                  <a:pt x="0" y="18"/>
                  <a:pt x="10" y="9"/>
                </a:cubicBezTo>
                <a:cubicBezTo>
                  <a:pt x="19" y="0"/>
                  <a:pt x="34" y="1"/>
                  <a:pt x="43" y="11"/>
                </a:cubicBezTo>
                <a:lnTo>
                  <a:pt x="74" y="45"/>
                </a:lnTo>
                <a:cubicBezTo>
                  <a:pt x="82" y="54"/>
                  <a:pt x="82" y="69"/>
                  <a:pt x="72" y="78"/>
                </a:cubicBezTo>
                <a:cubicBezTo>
                  <a:pt x="63" y="86"/>
                  <a:pt x="48" y="85"/>
                  <a:pt x="39" y="76"/>
                </a:cubicBezTo>
                <a:close/>
              </a:path>
            </a:pathLst>
          </a:custGeom>
          <a:solidFill>
            <a:srgbClr val="000000"/>
          </a:solidFill>
          <a:ln w="7938" cap="flat">
            <a:solidFill>
              <a:srgbClr val="000000"/>
            </a:solidFill>
            <a:prstDash val="solid"/>
            <a:bevel/>
            <a:headEnd/>
            <a:tailEnd/>
          </a:ln>
        </p:spPr>
        <p:txBody>
          <a:bodyPr/>
          <a:lstStyle/>
          <a:p>
            <a:endParaRPr lang="en-US"/>
          </a:p>
        </p:txBody>
      </p:sp>
      <p:sp>
        <p:nvSpPr>
          <p:cNvPr id="77" name="Freeform 75"/>
          <p:cNvSpPr>
            <a:spLocks/>
          </p:cNvSpPr>
          <p:nvPr/>
        </p:nvSpPr>
        <p:spPr bwMode="auto">
          <a:xfrm>
            <a:off x="6964363" y="2630487"/>
            <a:ext cx="95250" cy="98425"/>
          </a:xfrm>
          <a:custGeom>
            <a:avLst/>
            <a:gdLst>
              <a:gd name="T0" fmla="*/ 2147483647 w 209"/>
              <a:gd name="T1" fmla="*/ 2147483647 h 215"/>
              <a:gd name="T2" fmla="*/ 0 w 209"/>
              <a:gd name="T3" fmla="*/ 2147483647 h 215"/>
              <a:gd name="T4" fmla="*/ 2147483647 w 209"/>
              <a:gd name="T5" fmla="*/ 0 h 215"/>
              <a:gd name="T6" fmla="*/ 2147483647 w 209"/>
              <a:gd name="T7" fmla="*/ 0 h 215"/>
              <a:gd name="T8" fmla="*/ 2147483647 w 209"/>
              <a:gd name="T9" fmla="*/ 2147483647 h 215"/>
              <a:gd name="T10" fmla="*/ 0 60000 65536"/>
              <a:gd name="T11" fmla="*/ 0 60000 65536"/>
              <a:gd name="T12" fmla="*/ 0 60000 65536"/>
              <a:gd name="T13" fmla="*/ 0 60000 65536"/>
              <a:gd name="T14" fmla="*/ 0 60000 65536"/>
              <a:gd name="T15" fmla="*/ 0 w 209"/>
              <a:gd name="T16" fmla="*/ 0 h 215"/>
              <a:gd name="T17" fmla="*/ 209 w 209"/>
              <a:gd name="T18" fmla="*/ 215 h 215"/>
            </a:gdLst>
            <a:ahLst/>
            <a:cxnLst>
              <a:cxn ang="T10">
                <a:pos x="T0" y="T1"/>
              </a:cxn>
              <a:cxn ang="T11">
                <a:pos x="T2" y="T3"/>
              </a:cxn>
              <a:cxn ang="T12">
                <a:pos x="T4" y="T5"/>
              </a:cxn>
              <a:cxn ang="T13">
                <a:pos x="T6" y="T7"/>
              </a:cxn>
              <a:cxn ang="T14">
                <a:pos x="T8" y="T9"/>
              </a:cxn>
            </a:cxnLst>
            <a:rect l="T15" t="T16" r="T17" b="T18"/>
            <a:pathLst>
              <a:path w="209" h="215">
                <a:moveTo>
                  <a:pt x="209" y="215"/>
                </a:moveTo>
                <a:lnTo>
                  <a:pt x="0" y="134"/>
                </a:lnTo>
                <a:cubicBezTo>
                  <a:pt x="68" y="115"/>
                  <a:pt x="123" y="65"/>
                  <a:pt x="148" y="0"/>
                </a:cubicBezTo>
                <a:lnTo>
                  <a:pt x="209" y="215"/>
                </a:lnTo>
                <a:close/>
              </a:path>
            </a:pathLst>
          </a:custGeom>
          <a:solidFill>
            <a:srgbClr val="000000"/>
          </a:solidFill>
          <a:ln w="0">
            <a:solidFill>
              <a:srgbClr val="000000"/>
            </a:solidFill>
            <a:prstDash val="solid"/>
            <a:round/>
            <a:headEnd/>
            <a:tailEnd/>
          </a:ln>
        </p:spPr>
        <p:txBody>
          <a:bodyPr/>
          <a:lstStyle/>
          <a:p>
            <a:endParaRPr lang="en-US"/>
          </a:p>
        </p:txBody>
      </p:sp>
      <p:sp>
        <p:nvSpPr>
          <p:cNvPr id="82" name="Freeform 80"/>
          <p:cNvSpPr>
            <a:spLocks noEditPoints="1"/>
          </p:cNvSpPr>
          <p:nvPr/>
        </p:nvSpPr>
        <p:spPr bwMode="auto">
          <a:xfrm>
            <a:off x="7269163" y="2427287"/>
            <a:ext cx="603250" cy="455613"/>
          </a:xfrm>
          <a:custGeom>
            <a:avLst/>
            <a:gdLst>
              <a:gd name="T0" fmla="*/ 2147483647 w 1314"/>
              <a:gd name="T1" fmla="*/ 2147483647 h 994"/>
              <a:gd name="T2" fmla="*/ 2147483647 w 1314"/>
              <a:gd name="T3" fmla="*/ 2147483647 h 994"/>
              <a:gd name="T4" fmla="*/ 2147483647 w 1314"/>
              <a:gd name="T5" fmla="*/ 2147483647 h 994"/>
              <a:gd name="T6" fmla="*/ 2147483647 w 1314"/>
              <a:gd name="T7" fmla="*/ 2147483647 h 994"/>
              <a:gd name="T8" fmla="*/ 2147483647 w 1314"/>
              <a:gd name="T9" fmla="*/ 2147483647 h 994"/>
              <a:gd name="T10" fmla="*/ 2147483647 w 1314"/>
              <a:gd name="T11" fmla="*/ 2147483647 h 994"/>
              <a:gd name="T12" fmla="*/ 2147483647 w 1314"/>
              <a:gd name="T13" fmla="*/ 2147483647 h 994"/>
              <a:gd name="T14" fmla="*/ 2147483647 w 1314"/>
              <a:gd name="T15" fmla="*/ 2147483647 h 994"/>
              <a:gd name="T16" fmla="*/ 2147483647 w 1314"/>
              <a:gd name="T17" fmla="*/ 2147483647 h 994"/>
              <a:gd name="T18" fmla="*/ 2147483647 w 1314"/>
              <a:gd name="T19" fmla="*/ 2147483647 h 994"/>
              <a:gd name="T20" fmla="*/ 2147483647 w 1314"/>
              <a:gd name="T21" fmla="*/ 2147483647 h 994"/>
              <a:gd name="T22" fmla="*/ 2147483647 w 1314"/>
              <a:gd name="T23" fmla="*/ 2147483647 h 994"/>
              <a:gd name="T24" fmla="*/ 2147483647 w 1314"/>
              <a:gd name="T25" fmla="*/ 2147483647 h 994"/>
              <a:gd name="T26" fmla="*/ 2147483647 w 1314"/>
              <a:gd name="T27" fmla="*/ 2147483647 h 994"/>
              <a:gd name="T28" fmla="*/ 2147483647 w 1314"/>
              <a:gd name="T29" fmla="*/ 2147483647 h 994"/>
              <a:gd name="T30" fmla="*/ 2147483647 w 1314"/>
              <a:gd name="T31" fmla="*/ 2147483647 h 994"/>
              <a:gd name="T32" fmla="*/ 2147483647 w 1314"/>
              <a:gd name="T33" fmla="*/ 2147483647 h 994"/>
              <a:gd name="T34" fmla="*/ 2147483647 w 1314"/>
              <a:gd name="T35" fmla="*/ 2147483647 h 994"/>
              <a:gd name="T36" fmla="*/ 2147483647 w 1314"/>
              <a:gd name="T37" fmla="*/ 2147483647 h 994"/>
              <a:gd name="T38" fmla="*/ 2147483647 w 1314"/>
              <a:gd name="T39" fmla="*/ 2147483647 h 994"/>
              <a:gd name="T40" fmla="*/ 2147483647 w 1314"/>
              <a:gd name="T41" fmla="*/ 2147483647 h 994"/>
              <a:gd name="T42" fmla="*/ 2147483647 w 1314"/>
              <a:gd name="T43" fmla="*/ 2147483647 h 994"/>
              <a:gd name="T44" fmla="*/ 2147483647 w 1314"/>
              <a:gd name="T45" fmla="*/ 2147483647 h 994"/>
              <a:gd name="T46" fmla="*/ 2147483647 w 1314"/>
              <a:gd name="T47" fmla="*/ 2147483647 h 994"/>
              <a:gd name="T48" fmla="*/ 2147483647 w 1314"/>
              <a:gd name="T49" fmla="*/ 2147483647 h 994"/>
              <a:gd name="T50" fmla="*/ 2147483647 w 1314"/>
              <a:gd name="T51" fmla="*/ 2147483647 h 994"/>
              <a:gd name="T52" fmla="*/ 2147483647 w 1314"/>
              <a:gd name="T53" fmla="*/ 2147483647 h 994"/>
              <a:gd name="T54" fmla="*/ 2147483647 w 1314"/>
              <a:gd name="T55" fmla="*/ 2147483647 h 994"/>
              <a:gd name="T56" fmla="*/ 2147483647 w 1314"/>
              <a:gd name="T57" fmla="*/ 2147483647 h 994"/>
              <a:gd name="T58" fmla="*/ 2147483647 w 1314"/>
              <a:gd name="T59" fmla="*/ 2147483647 h 994"/>
              <a:gd name="T60" fmla="*/ 2147483647 w 1314"/>
              <a:gd name="T61" fmla="*/ 2147483647 h 994"/>
              <a:gd name="T62" fmla="*/ 2147483647 w 1314"/>
              <a:gd name="T63" fmla="*/ 2147483647 h 994"/>
              <a:gd name="T64" fmla="*/ 2147483647 w 1314"/>
              <a:gd name="T65" fmla="*/ 2147483647 h 994"/>
              <a:gd name="T66" fmla="*/ 2147483647 w 1314"/>
              <a:gd name="T67" fmla="*/ 2147483647 h 994"/>
              <a:gd name="T68" fmla="*/ 2147483647 w 1314"/>
              <a:gd name="T69" fmla="*/ 2147483647 h 994"/>
              <a:gd name="T70" fmla="*/ 2147483647 w 1314"/>
              <a:gd name="T71" fmla="*/ 2147483647 h 994"/>
              <a:gd name="T72" fmla="*/ 2147483647 w 1314"/>
              <a:gd name="T73" fmla="*/ 2147483647 h 994"/>
              <a:gd name="T74" fmla="*/ 2147483647 w 1314"/>
              <a:gd name="T75" fmla="*/ 2147483647 h 994"/>
              <a:gd name="T76" fmla="*/ 2147483647 w 1314"/>
              <a:gd name="T77" fmla="*/ 2147483647 h 994"/>
              <a:gd name="T78" fmla="*/ 2147483647 w 1314"/>
              <a:gd name="T79" fmla="*/ 2147483647 h 994"/>
              <a:gd name="T80" fmla="*/ 2147483647 w 1314"/>
              <a:gd name="T81" fmla="*/ 2147483647 h 994"/>
              <a:gd name="T82" fmla="*/ 2147483647 w 1314"/>
              <a:gd name="T83" fmla="*/ 2147483647 h 99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314"/>
              <a:gd name="T127" fmla="*/ 0 h 994"/>
              <a:gd name="T128" fmla="*/ 1314 w 1314"/>
              <a:gd name="T129" fmla="*/ 994 h 99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314" h="994">
                <a:moveTo>
                  <a:pt x="12" y="949"/>
                </a:moveTo>
                <a:lnTo>
                  <a:pt x="49" y="921"/>
                </a:lnTo>
                <a:cubicBezTo>
                  <a:pt x="59" y="913"/>
                  <a:pt x="74" y="916"/>
                  <a:pt x="81" y="926"/>
                </a:cubicBezTo>
                <a:cubicBezTo>
                  <a:pt x="89" y="936"/>
                  <a:pt x="87" y="951"/>
                  <a:pt x="77" y="958"/>
                </a:cubicBezTo>
                <a:lnTo>
                  <a:pt x="40" y="986"/>
                </a:lnTo>
                <a:cubicBezTo>
                  <a:pt x="29" y="994"/>
                  <a:pt x="15" y="991"/>
                  <a:pt x="7" y="981"/>
                </a:cubicBezTo>
                <a:cubicBezTo>
                  <a:pt x="0" y="971"/>
                  <a:pt x="2" y="956"/>
                  <a:pt x="12" y="949"/>
                </a:cubicBezTo>
                <a:close/>
                <a:moveTo>
                  <a:pt x="123" y="866"/>
                </a:moveTo>
                <a:lnTo>
                  <a:pt x="160" y="838"/>
                </a:lnTo>
                <a:cubicBezTo>
                  <a:pt x="171" y="830"/>
                  <a:pt x="185" y="832"/>
                  <a:pt x="193" y="843"/>
                </a:cubicBezTo>
                <a:cubicBezTo>
                  <a:pt x="200" y="853"/>
                  <a:pt x="198" y="867"/>
                  <a:pt x="188" y="875"/>
                </a:cubicBezTo>
                <a:lnTo>
                  <a:pt x="151" y="903"/>
                </a:lnTo>
                <a:cubicBezTo>
                  <a:pt x="141" y="910"/>
                  <a:pt x="126" y="908"/>
                  <a:pt x="119" y="898"/>
                </a:cubicBezTo>
                <a:cubicBezTo>
                  <a:pt x="111" y="888"/>
                  <a:pt x="113" y="873"/>
                  <a:pt x="123" y="866"/>
                </a:cubicBezTo>
                <a:close/>
                <a:moveTo>
                  <a:pt x="235" y="783"/>
                </a:moveTo>
                <a:lnTo>
                  <a:pt x="272" y="755"/>
                </a:lnTo>
                <a:cubicBezTo>
                  <a:pt x="282" y="747"/>
                  <a:pt x="297" y="749"/>
                  <a:pt x="304" y="760"/>
                </a:cubicBezTo>
                <a:cubicBezTo>
                  <a:pt x="312" y="770"/>
                  <a:pt x="310" y="784"/>
                  <a:pt x="299" y="792"/>
                </a:cubicBezTo>
                <a:lnTo>
                  <a:pt x="262" y="820"/>
                </a:lnTo>
                <a:cubicBezTo>
                  <a:pt x="252" y="827"/>
                  <a:pt x="238" y="825"/>
                  <a:pt x="230" y="815"/>
                </a:cubicBezTo>
                <a:cubicBezTo>
                  <a:pt x="222" y="805"/>
                  <a:pt x="224" y="790"/>
                  <a:pt x="235" y="783"/>
                </a:cubicBezTo>
                <a:close/>
                <a:moveTo>
                  <a:pt x="346" y="700"/>
                </a:moveTo>
                <a:lnTo>
                  <a:pt x="383" y="672"/>
                </a:lnTo>
                <a:cubicBezTo>
                  <a:pt x="393" y="664"/>
                  <a:pt x="408" y="666"/>
                  <a:pt x="416" y="677"/>
                </a:cubicBezTo>
                <a:cubicBezTo>
                  <a:pt x="423" y="687"/>
                  <a:pt x="421" y="701"/>
                  <a:pt x="411" y="709"/>
                </a:cubicBezTo>
                <a:lnTo>
                  <a:pt x="374" y="737"/>
                </a:lnTo>
                <a:cubicBezTo>
                  <a:pt x="363" y="744"/>
                  <a:pt x="349" y="742"/>
                  <a:pt x="341" y="732"/>
                </a:cubicBezTo>
                <a:cubicBezTo>
                  <a:pt x="334" y="722"/>
                  <a:pt x="336" y="707"/>
                  <a:pt x="346" y="700"/>
                </a:cubicBezTo>
                <a:close/>
                <a:moveTo>
                  <a:pt x="457" y="616"/>
                </a:moveTo>
                <a:lnTo>
                  <a:pt x="494" y="589"/>
                </a:lnTo>
                <a:cubicBezTo>
                  <a:pt x="505" y="581"/>
                  <a:pt x="519" y="583"/>
                  <a:pt x="527" y="593"/>
                </a:cubicBezTo>
                <a:cubicBezTo>
                  <a:pt x="535" y="604"/>
                  <a:pt x="532" y="618"/>
                  <a:pt x="522" y="626"/>
                </a:cubicBezTo>
                <a:lnTo>
                  <a:pt x="485" y="654"/>
                </a:lnTo>
                <a:cubicBezTo>
                  <a:pt x="475" y="661"/>
                  <a:pt x="460" y="659"/>
                  <a:pt x="453" y="649"/>
                </a:cubicBezTo>
                <a:cubicBezTo>
                  <a:pt x="445" y="639"/>
                  <a:pt x="447" y="624"/>
                  <a:pt x="457" y="616"/>
                </a:cubicBezTo>
                <a:close/>
                <a:moveTo>
                  <a:pt x="569" y="533"/>
                </a:moveTo>
                <a:lnTo>
                  <a:pt x="606" y="506"/>
                </a:lnTo>
                <a:cubicBezTo>
                  <a:pt x="616" y="498"/>
                  <a:pt x="631" y="500"/>
                  <a:pt x="638" y="510"/>
                </a:cubicBezTo>
                <a:cubicBezTo>
                  <a:pt x="646" y="521"/>
                  <a:pt x="644" y="535"/>
                  <a:pt x="633" y="543"/>
                </a:cubicBezTo>
                <a:lnTo>
                  <a:pt x="596" y="571"/>
                </a:lnTo>
                <a:cubicBezTo>
                  <a:pt x="586" y="578"/>
                  <a:pt x="572" y="576"/>
                  <a:pt x="564" y="566"/>
                </a:cubicBezTo>
                <a:cubicBezTo>
                  <a:pt x="556" y="556"/>
                  <a:pt x="558" y="541"/>
                  <a:pt x="569" y="533"/>
                </a:cubicBezTo>
                <a:close/>
                <a:moveTo>
                  <a:pt x="680" y="450"/>
                </a:moveTo>
                <a:lnTo>
                  <a:pt x="717" y="423"/>
                </a:lnTo>
                <a:cubicBezTo>
                  <a:pt x="727" y="415"/>
                  <a:pt x="742" y="417"/>
                  <a:pt x="750" y="427"/>
                </a:cubicBezTo>
                <a:cubicBezTo>
                  <a:pt x="757" y="438"/>
                  <a:pt x="755" y="452"/>
                  <a:pt x="745" y="460"/>
                </a:cubicBezTo>
                <a:lnTo>
                  <a:pt x="708" y="487"/>
                </a:lnTo>
                <a:cubicBezTo>
                  <a:pt x="697" y="495"/>
                  <a:pt x="683" y="493"/>
                  <a:pt x="675" y="483"/>
                </a:cubicBezTo>
                <a:cubicBezTo>
                  <a:pt x="668" y="472"/>
                  <a:pt x="670" y="458"/>
                  <a:pt x="680" y="450"/>
                </a:cubicBezTo>
                <a:close/>
                <a:moveTo>
                  <a:pt x="791" y="367"/>
                </a:moveTo>
                <a:lnTo>
                  <a:pt x="829" y="340"/>
                </a:lnTo>
                <a:cubicBezTo>
                  <a:pt x="839" y="332"/>
                  <a:pt x="853" y="334"/>
                  <a:pt x="861" y="344"/>
                </a:cubicBezTo>
                <a:cubicBezTo>
                  <a:pt x="869" y="355"/>
                  <a:pt x="866" y="369"/>
                  <a:pt x="856" y="377"/>
                </a:cubicBezTo>
                <a:lnTo>
                  <a:pt x="819" y="404"/>
                </a:lnTo>
                <a:cubicBezTo>
                  <a:pt x="809" y="412"/>
                  <a:pt x="794" y="410"/>
                  <a:pt x="787" y="400"/>
                </a:cubicBezTo>
                <a:cubicBezTo>
                  <a:pt x="779" y="389"/>
                  <a:pt x="781" y="375"/>
                  <a:pt x="791" y="367"/>
                </a:cubicBezTo>
                <a:close/>
                <a:moveTo>
                  <a:pt x="903" y="284"/>
                </a:moveTo>
                <a:lnTo>
                  <a:pt x="940" y="257"/>
                </a:lnTo>
                <a:cubicBezTo>
                  <a:pt x="950" y="249"/>
                  <a:pt x="965" y="251"/>
                  <a:pt x="972" y="261"/>
                </a:cubicBezTo>
                <a:cubicBezTo>
                  <a:pt x="980" y="271"/>
                  <a:pt x="978" y="286"/>
                  <a:pt x="968" y="294"/>
                </a:cubicBezTo>
                <a:lnTo>
                  <a:pt x="930" y="321"/>
                </a:lnTo>
                <a:cubicBezTo>
                  <a:pt x="920" y="329"/>
                  <a:pt x="906" y="327"/>
                  <a:pt x="898" y="317"/>
                </a:cubicBezTo>
                <a:cubicBezTo>
                  <a:pt x="890" y="306"/>
                  <a:pt x="893" y="292"/>
                  <a:pt x="903" y="284"/>
                </a:cubicBezTo>
                <a:close/>
                <a:moveTo>
                  <a:pt x="1014" y="201"/>
                </a:moveTo>
                <a:lnTo>
                  <a:pt x="1051" y="173"/>
                </a:lnTo>
                <a:cubicBezTo>
                  <a:pt x="1061" y="166"/>
                  <a:pt x="1076" y="168"/>
                  <a:pt x="1084" y="178"/>
                </a:cubicBezTo>
                <a:cubicBezTo>
                  <a:pt x="1091" y="188"/>
                  <a:pt x="1089" y="203"/>
                  <a:pt x="1079" y="211"/>
                </a:cubicBezTo>
                <a:lnTo>
                  <a:pt x="1042" y="238"/>
                </a:lnTo>
                <a:cubicBezTo>
                  <a:pt x="1032" y="246"/>
                  <a:pt x="1017" y="244"/>
                  <a:pt x="1009" y="234"/>
                </a:cubicBezTo>
                <a:cubicBezTo>
                  <a:pt x="1002" y="223"/>
                  <a:pt x="1004" y="209"/>
                  <a:pt x="1014" y="201"/>
                </a:cubicBezTo>
                <a:close/>
                <a:moveTo>
                  <a:pt x="1125" y="118"/>
                </a:moveTo>
                <a:lnTo>
                  <a:pt x="1163" y="90"/>
                </a:lnTo>
                <a:cubicBezTo>
                  <a:pt x="1173" y="83"/>
                  <a:pt x="1187" y="85"/>
                  <a:pt x="1195" y="95"/>
                </a:cubicBezTo>
                <a:cubicBezTo>
                  <a:pt x="1203" y="105"/>
                  <a:pt x="1201" y="120"/>
                  <a:pt x="1190" y="128"/>
                </a:cubicBezTo>
                <a:lnTo>
                  <a:pt x="1153" y="155"/>
                </a:lnTo>
                <a:cubicBezTo>
                  <a:pt x="1143" y="163"/>
                  <a:pt x="1128" y="161"/>
                  <a:pt x="1121" y="150"/>
                </a:cubicBezTo>
                <a:cubicBezTo>
                  <a:pt x="1113" y="140"/>
                  <a:pt x="1115" y="126"/>
                  <a:pt x="1125" y="118"/>
                </a:cubicBezTo>
                <a:close/>
                <a:moveTo>
                  <a:pt x="1237" y="35"/>
                </a:moveTo>
                <a:lnTo>
                  <a:pt x="1274" y="7"/>
                </a:lnTo>
                <a:cubicBezTo>
                  <a:pt x="1284" y="0"/>
                  <a:pt x="1299" y="2"/>
                  <a:pt x="1306" y="12"/>
                </a:cubicBezTo>
                <a:cubicBezTo>
                  <a:pt x="1314" y="22"/>
                  <a:pt x="1312" y="37"/>
                  <a:pt x="1302" y="44"/>
                </a:cubicBezTo>
                <a:lnTo>
                  <a:pt x="1265" y="72"/>
                </a:lnTo>
                <a:cubicBezTo>
                  <a:pt x="1254" y="80"/>
                  <a:pt x="1240" y="78"/>
                  <a:pt x="1232" y="67"/>
                </a:cubicBezTo>
                <a:cubicBezTo>
                  <a:pt x="1224" y="57"/>
                  <a:pt x="1227" y="43"/>
                  <a:pt x="1237" y="35"/>
                </a:cubicBezTo>
                <a:close/>
              </a:path>
            </a:pathLst>
          </a:custGeom>
          <a:solidFill>
            <a:srgbClr val="000000"/>
          </a:solidFill>
          <a:ln w="7938" cap="flat">
            <a:solidFill>
              <a:srgbClr val="000000"/>
            </a:solidFill>
            <a:prstDash val="solid"/>
            <a:bevel/>
            <a:headEnd/>
            <a:tailEnd/>
          </a:ln>
        </p:spPr>
        <p:txBody>
          <a:bodyPr/>
          <a:lstStyle/>
          <a:p>
            <a:endParaRPr lang="en-US"/>
          </a:p>
        </p:txBody>
      </p:sp>
      <p:sp>
        <p:nvSpPr>
          <p:cNvPr id="83" name="Freeform 81"/>
          <p:cNvSpPr>
            <a:spLocks/>
          </p:cNvSpPr>
          <p:nvPr/>
        </p:nvSpPr>
        <p:spPr bwMode="auto">
          <a:xfrm>
            <a:off x="7224713" y="2820987"/>
            <a:ext cx="101600" cy="92075"/>
          </a:xfrm>
          <a:custGeom>
            <a:avLst/>
            <a:gdLst>
              <a:gd name="T0" fmla="*/ 0 w 221"/>
              <a:gd name="T1" fmla="*/ 2147483647 h 200"/>
              <a:gd name="T2" fmla="*/ 2147483647 w 221"/>
              <a:gd name="T3" fmla="*/ 0 h 200"/>
              <a:gd name="T4" fmla="*/ 2147483647 w 221"/>
              <a:gd name="T5" fmla="*/ 2147483647 h 200"/>
              <a:gd name="T6" fmla="*/ 2147483647 w 221"/>
              <a:gd name="T7" fmla="*/ 2147483647 h 200"/>
              <a:gd name="T8" fmla="*/ 0 w 221"/>
              <a:gd name="T9" fmla="*/ 2147483647 h 200"/>
              <a:gd name="T10" fmla="*/ 0 60000 65536"/>
              <a:gd name="T11" fmla="*/ 0 60000 65536"/>
              <a:gd name="T12" fmla="*/ 0 60000 65536"/>
              <a:gd name="T13" fmla="*/ 0 60000 65536"/>
              <a:gd name="T14" fmla="*/ 0 60000 65536"/>
              <a:gd name="T15" fmla="*/ 0 w 221"/>
              <a:gd name="T16" fmla="*/ 0 h 200"/>
              <a:gd name="T17" fmla="*/ 221 w 221"/>
              <a:gd name="T18" fmla="*/ 200 h 200"/>
            </a:gdLst>
            <a:ahLst/>
            <a:cxnLst>
              <a:cxn ang="T10">
                <a:pos x="T0" y="T1"/>
              </a:cxn>
              <a:cxn ang="T11">
                <a:pos x="T2" y="T3"/>
              </a:cxn>
              <a:cxn ang="T12">
                <a:pos x="T4" y="T5"/>
              </a:cxn>
              <a:cxn ang="T13">
                <a:pos x="T6" y="T7"/>
              </a:cxn>
              <a:cxn ang="T14">
                <a:pos x="T8" y="T9"/>
              </a:cxn>
            </a:cxnLst>
            <a:rect l="T15" t="T16" r="T17" b="T18"/>
            <a:pathLst>
              <a:path w="221" h="200">
                <a:moveTo>
                  <a:pt x="0" y="200"/>
                </a:moveTo>
                <a:lnTo>
                  <a:pt x="101" y="0"/>
                </a:lnTo>
                <a:cubicBezTo>
                  <a:pt x="113" y="69"/>
                  <a:pt x="158" y="129"/>
                  <a:pt x="221" y="160"/>
                </a:cubicBezTo>
                <a:lnTo>
                  <a:pt x="0" y="200"/>
                </a:lnTo>
                <a:close/>
              </a:path>
            </a:pathLst>
          </a:custGeom>
          <a:solidFill>
            <a:srgbClr val="000000"/>
          </a:solidFill>
          <a:ln w="0">
            <a:solidFill>
              <a:srgbClr val="000000"/>
            </a:solidFill>
            <a:prstDash val="solid"/>
            <a:round/>
            <a:headEnd/>
            <a:tailEnd/>
          </a:ln>
        </p:spPr>
        <p:txBody>
          <a:bodyPr/>
          <a:lstStyle/>
          <a:p>
            <a:endParaRPr lang="en-US"/>
          </a:p>
        </p:txBody>
      </p:sp>
      <p:grpSp>
        <p:nvGrpSpPr>
          <p:cNvPr id="51" name="Group 92"/>
          <p:cNvGrpSpPr>
            <a:grpSpLocks/>
          </p:cNvGrpSpPr>
          <p:nvPr/>
        </p:nvGrpSpPr>
        <p:grpSpPr bwMode="auto">
          <a:xfrm>
            <a:off x="7699375" y="2160587"/>
            <a:ext cx="371475" cy="279400"/>
            <a:chOff x="4862" y="1050"/>
            <a:chExt cx="234" cy="176"/>
          </a:xfrm>
        </p:grpSpPr>
        <p:sp>
          <p:nvSpPr>
            <p:cNvPr id="95" name="Oval 93"/>
            <p:cNvSpPr>
              <a:spLocks noChangeArrowheads="1"/>
            </p:cNvSpPr>
            <p:nvPr/>
          </p:nvSpPr>
          <p:spPr bwMode="auto">
            <a:xfrm>
              <a:off x="4920" y="1050"/>
              <a:ext cx="176" cy="176"/>
            </a:xfrm>
            <a:prstGeom prst="ellipse">
              <a:avLst/>
            </a:prstGeom>
            <a:solidFill>
              <a:srgbClr val="C0C0C0"/>
            </a:solidFill>
            <a:ln w="0">
              <a:solidFill>
                <a:srgbClr val="000000"/>
              </a:solidFill>
              <a:round/>
              <a:headEnd/>
              <a:tailEnd/>
            </a:ln>
          </p:spPr>
          <p:txBody>
            <a:bodyPr/>
            <a:lstStyle/>
            <a:p>
              <a:endParaRPr lang="ko-KR" altLang="en-US"/>
            </a:p>
          </p:txBody>
        </p:sp>
        <p:sp>
          <p:nvSpPr>
            <p:cNvPr id="96" name="Oval 94"/>
            <p:cNvSpPr>
              <a:spLocks noChangeArrowheads="1"/>
            </p:cNvSpPr>
            <p:nvPr/>
          </p:nvSpPr>
          <p:spPr bwMode="auto">
            <a:xfrm>
              <a:off x="4920" y="1050"/>
              <a:ext cx="176" cy="176"/>
            </a:xfrm>
            <a:prstGeom prst="ellipse">
              <a:avLst/>
            </a:prstGeom>
            <a:noFill/>
            <a:ln w="6350" cap="rnd">
              <a:solidFill>
                <a:srgbClr val="000000"/>
              </a:solidFill>
              <a:round/>
              <a:headEnd/>
              <a:tailEnd/>
            </a:ln>
          </p:spPr>
          <p:txBody>
            <a:bodyPr/>
            <a:lstStyle/>
            <a:p>
              <a:endParaRPr lang="ko-KR" altLang="en-US"/>
            </a:p>
          </p:txBody>
        </p:sp>
        <p:sp>
          <p:nvSpPr>
            <p:cNvPr id="97" name="Freeform 95"/>
            <p:cNvSpPr>
              <a:spLocks/>
            </p:cNvSpPr>
            <p:nvPr/>
          </p:nvSpPr>
          <p:spPr bwMode="auto">
            <a:xfrm>
              <a:off x="4862" y="1168"/>
              <a:ext cx="64" cy="58"/>
            </a:xfrm>
            <a:custGeom>
              <a:avLst/>
              <a:gdLst>
                <a:gd name="T0" fmla="*/ 0 w 220"/>
                <a:gd name="T1" fmla="*/ 0 h 200"/>
                <a:gd name="T2" fmla="*/ 0 w 220"/>
                <a:gd name="T3" fmla="*/ 0 h 200"/>
                <a:gd name="T4" fmla="*/ 0 w 220"/>
                <a:gd name="T5" fmla="*/ 0 h 200"/>
                <a:gd name="T6" fmla="*/ 0 w 220"/>
                <a:gd name="T7" fmla="*/ 0 h 200"/>
                <a:gd name="T8" fmla="*/ 0 w 220"/>
                <a:gd name="T9" fmla="*/ 0 h 200"/>
                <a:gd name="T10" fmla="*/ 0 60000 65536"/>
                <a:gd name="T11" fmla="*/ 0 60000 65536"/>
                <a:gd name="T12" fmla="*/ 0 60000 65536"/>
                <a:gd name="T13" fmla="*/ 0 60000 65536"/>
                <a:gd name="T14" fmla="*/ 0 60000 65536"/>
                <a:gd name="T15" fmla="*/ 0 w 220"/>
                <a:gd name="T16" fmla="*/ 0 h 200"/>
                <a:gd name="T17" fmla="*/ 220 w 220"/>
                <a:gd name="T18" fmla="*/ 200 h 200"/>
              </a:gdLst>
              <a:ahLst/>
              <a:cxnLst>
                <a:cxn ang="T10">
                  <a:pos x="T0" y="T1"/>
                </a:cxn>
                <a:cxn ang="T11">
                  <a:pos x="T2" y="T3"/>
                </a:cxn>
                <a:cxn ang="T12">
                  <a:pos x="T4" y="T5"/>
                </a:cxn>
                <a:cxn ang="T13">
                  <a:pos x="T6" y="T7"/>
                </a:cxn>
                <a:cxn ang="T14">
                  <a:pos x="T8" y="T9"/>
                </a:cxn>
              </a:cxnLst>
              <a:rect l="T15" t="T16" r="T17" b="T18"/>
              <a:pathLst>
                <a:path w="220" h="200">
                  <a:moveTo>
                    <a:pt x="220" y="0"/>
                  </a:moveTo>
                  <a:lnTo>
                    <a:pt x="120" y="200"/>
                  </a:lnTo>
                  <a:cubicBezTo>
                    <a:pt x="108" y="131"/>
                    <a:pt x="63" y="71"/>
                    <a:pt x="0" y="40"/>
                  </a:cubicBezTo>
                  <a:lnTo>
                    <a:pt x="220" y="0"/>
                  </a:lnTo>
                  <a:close/>
                </a:path>
              </a:pathLst>
            </a:custGeom>
            <a:solidFill>
              <a:srgbClr val="000000"/>
            </a:solidFill>
            <a:ln w="0">
              <a:solidFill>
                <a:srgbClr val="000000"/>
              </a:solidFill>
              <a:prstDash val="solid"/>
              <a:round/>
              <a:headEnd/>
              <a:tailEnd/>
            </a:ln>
          </p:spPr>
          <p:txBody>
            <a:bodyPr/>
            <a:lstStyle/>
            <a:p>
              <a:endParaRPr lang="en-US"/>
            </a:p>
          </p:txBody>
        </p:sp>
        <p:sp>
          <p:nvSpPr>
            <p:cNvPr id="98" name="Rectangle 96"/>
            <p:cNvSpPr>
              <a:spLocks noChangeArrowheads="1"/>
            </p:cNvSpPr>
            <p:nvPr/>
          </p:nvSpPr>
          <p:spPr bwMode="auto">
            <a:xfrm>
              <a:off x="4967" y="1071"/>
              <a:ext cx="63" cy="115"/>
            </a:xfrm>
            <a:prstGeom prst="rect">
              <a:avLst/>
            </a:prstGeom>
            <a:noFill/>
            <a:ln w="9525">
              <a:noFill/>
              <a:miter lim="800000"/>
              <a:headEnd/>
              <a:tailEnd/>
            </a:ln>
          </p:spPr>
          <p:txBody>
            <a:bodyPr wrap="none" lIns="0" tIns="0" rIns="0" bIns="0">
              <a:spAutoFit/>
            </a:bodyPr>
            <a:lstStyle/>
            <a:p>
              <a:pPr algn="ctr"/>
              <a:r>
                <a:rPr lang="en-US" altLang="ko-KR" b="1">
                  <a:solidFill>
                    <a:srgbClr val="000000"/>
                  </a:solidFill>
                  <a:latin typeface="Arial" charset="0"/>
                  <a:ea typeface="돋움" pitchFamily="50" charset="-127"/>
                </a:rPr>
                <a:t>I</a:t>
              </a:r>
              <a:r>
                <a:rPr lang="en-US" altLang="ko-KR" b="1" baseline="-25000">
                  <a:solidFill>
                    <a:srgbClr val="000000"/>
                  </a:solidFill>
                  <a:latin typeface="Arial" charset="0"/>
                  <a:ea typeface="돋움" pitchFamily="50" charset="-127"/>
                </a:rPr>
                <a:t>1</a:t>
              </a:r>
            </a:p>
          </p:txBody>
        </p:sp>
      </p:grpSp>
      <p:grpSp>
        <p:nvGrpSpPr>
          <p:cNvPr id="59" name="Group 97"/>
          <p:cNvGrpSpPr>
            <a:grpSpLocks/>
          </p:cNvGrpSpPr>
          <p:nvPr/>
        </p:nvGrpSpPr>
        <p:grpSpPr bwMode="auto">
          <a:xfrm>
            <a:off x="7467600" y="3429000"/>
            <a:ext cx="279400" cy="277812"/>
            <a:chOff x="4716" y="1849"/>
            <a:chExt cx="176" cy="175"/>
          </a:xfrm>
        </p:grpSpPr>
        <p:sp>
          <p:nvSpPr>
            <p:cNvPr id="100" name="Oval 98"/>
            <p:cNvSpPr>
              <a:spLocks noChangeArrowheads="1"/>
            </p:cNvSpPr>
            <p:nvPr/>
          </p:nvSpPr>
          <p:spPr bwMode="auto">
            <a:xfrm>
              <a:off x="4716" y="1849"/>
              <a:ext cx="176" cy="175"/>
            </a:xfrm>
            <a:prstGeom prst="ellipse">
              <a:avLst/>
            </a:prstGeom>
            <a:solidFill>
              <a:srgbClr val="C0C0C0"/>
            </a:solidFill>
            <a:ln w="0">
              <a:solidFill>
                <a:srgbClr val="000000"/>
              </a:solidFill>
              <a:round/>
              <a:headEnd/>
              <a:tailEnd/>
            </a:ln>
          </p:spPr>
          <p:txBody>
            <a:bodyPr/>
            <a:lstStyle/>
            <a:p>
              <a:endParaRPr lang="ko-KR" altLang="en-US"/>
            </a:p>
          </p:txBody>
        </p:sp>
        <p:sp>
          <p:nvSpPr>
            <p:cNvPr id="101" name="Oval 99"/>
            <p:cNvSpPr>
              <a:spLocks noChangeArrowheads="1"/>
            </p:cNvSpPr>
            <p:nvPr/>
          </p:nvSpPr>
          <p:spPr bwMode="auto">
            <a:xfrm>
              <a:off x="4716" y="1849"/>
              <a:ext cx="176" cy="175"/>
            </a:xfrm>
            <a:prstGeom prst="ellipse">
              <a:avLst/>
            </a:prstGeom>
            <a:noFill/>
            <a:ln w="6350" cap="rnd">
              <a:solidFill>
                <a:srgbClr val="000000"/>
              </a:solidFill>
              <a:round/>
              <a:headEnd/>
              <a:tailEnd/>
            </a:ln>
          </p:spPr>
          <p:txBody>
            <a:bodyPr/>
            <a:lstStyle/>
            <a:p>
              <a:endParaRPr lang="ko-KR" altLang="en-US"/>
            </a:p>
          </p:txBody>
        </p:sp>
        <p:sp>
          <p:nvSpPr>
            <p:cNvPr id="102" name="Rectangle 100"/>
            <p:cNvSpPr>
              <a:spLocks noChangeArrowheads="1"/>
            </p:cNvSpPr>
            <p:nvPr/>
          </p:nvSpPr>
          <p:spPr bwMode="auto">
            <a:xfrm>
              <a:off x="4785" y="1888"/>
              <a:ext cx="63" cy="115"/>
            </a:xfrm>
            <a:prstGeom prst="rect">
              <a:avLst/>
            </a:prstGeom>
            <a:noFill/>
            <a:ln w="9525">
              <a:noFill/>
              <a:miter lim="800000"/>
              <a:headEnd/>
              <a:tailEnd/>
            </a:ln>
          </p:spPr>
          <p:txBody>
            <a:bodyPr wrap="none" lIns="0" tIns="0" rIns="0" bIns="0">
              <a:spAutoFit/>
            </a:bodyPr>
            <a:lstStyle/>
            <a:p>
              <a:pPr algn="ctr"/>
              <a:r>
                <a:rPr lang="en-US" altLang="ko-KR" b="1">
                  <a:solidFill>
                    <a:srgbClr val="000000"/>
                  </a:solidFill>
                  <a:latin typeface="Arial" charset="0"/>
                  <a:ea typeface="돋움" pitchFamily="50" charset="-127"/>
                </a:rPr>
                <a:t>I</a:t>
              </a:r>
              <a:r>
                <a:rPr lang="en-US" altLang="ko-KR" b="1" baseline="-25000">
                  <a:solidFill>
                    <a:srgbClr val="000000"/>
                  </a:solidFill>
                  <a:latin typeface="Arial" charset="0"/>
                  <a:ea typeface="돋움" pitchFamily="50" charset="-127"/>
                </a:rPr>
                <a:t>3</a:t>
              </a:r>
            </a:p>
          </p:txBody>
        </p:sp>
      </p:grpSp>
      <p:grpSp>
        <p:nvGrpSpPr>
          <p:cNvPr id="94" name="Group 101"/>
          <p:cNvGrpSpPr>
            <a:grpSpLocks/>
          </p:cNvGrpSpPr>
          <p:nvPr/>
        </p:nvGrpSpPr>
        <p:grpSpPr bwMode="auto">
          <a:xfrm>
            <a:off x="1371600" y="2209800"/>
            <a:ext cx="7345363" cy="3379788"/>
            <a:chOff x="884" y="1392"/>
            <a:chExt cx="4627" cy="2129"/>
          </a:xfrm>
        </p:grpSpPr>
        <p:sp>
          <p:nvSpPr>
            <p:cNvPr id="104" name="Freeform 102"/>
            <p:cNvSpPr>
              <a:spLocks/>
            </p:cNvSpPr>
            <p:nvPr/>
          </p:nvSpPr>
          <p:spPr bwMode="auto">
            <a:xfrm>
              <a:off x="884" y="3302"/>
              <a:ext cx="4627" cy="219"/>
            </a:xfrm>
            <a:custGeom>
              <a:avLst/>
              <a:gdLst>
                <a:gd name="T0" fmla="*/ 0 w 4627"/>
                <a:gd name="T1" fmla="*/ 623 h 211"/>
                <a:gd name="T2" fmla="*/ 681 w 4627"/>
                <a:gd name="T3" fmla="*/ 220 h 211"/>
                <a:gd name="T4" fmla="*/ 1588 w 4627"/>
                <a:gd name="T5" fmla="*/ 84 h 211"/>
                <a:gd name="T6" fmla="*/ 3039 w 4627"/>
                <a:gd name="T7" fmla="*/ 84 h 211"/>
                <a:gd name="T8" fmla="*/ 3901 w 4627"/>
                <a:gd name="T9" fmla="*/ 84 h 211"/>
                <a:gd name="T10" fmla="*/ 4627 w 4627"/>
                <a:gd name="T11" fmla="*/ 623 h 211"/>
                <a:gd name="T12" fmla="*/ 0 60000 65536"/>
                <a:gd name="T13" fmla="*/ 0 60000 65536"/>
                <a:gd name="T14" fmla="*/ 0 60000 65536"/>
                <a:gd name="T15" fmla="*/ 0 60000 65536"/>
                <a:gd name="T16" fmla="*/ 0 60000 65536"/>
                <a:gd name="T17" fmla="*/ 0 60000 65536"/>
                <a:gd name="T18" fmla="*/ 0 w 4627"/>
                <a:gd name="T19" fmla="*/ 0 h 211"/>
                <a:gd name="T20" fmla="*/ 4627 w 4627"/>
                <a:gd name="T21" fmla="*/ 211 h 211"/>
              </a:gdLst>
              <a:ahLst/>
              <a:cxnLst>
                <a:cxn ang="T12">
                  <a:pos x="T0" y="T1"/>
                </a:cxn>
                <a:cxn ang="T13">
                  <a:pos x="T2" y="T3"/>
                </a:cxn>
                <a:cxn ang="T14">
                  <a:pos x="T4" y="T5"/>
                </a:cxn>
                <a:cxn ang="T15">
                  <a:pos x="T6" y="T7"/>
                </a:cxn>
                <a:cxn ang="T16">
                  <a:pos x="T8" y="T9"/>
                </a:cxn>
                <a:cxn ang="T17">
                  <a:pos x="T10" y="T11"/>
                </a:cxn>
              </a:cxnLst>
              <a:rect l="T18" t="T19" r="T20" b="T21"/>
              <a:pathLst>
                <a:path w="4627" h="211">
                  <a:moveTo>
                    <a:pt x="0" y="211"/>
                  </a:moveTo>
                  <a:cubicBezTo>
                    <a:pt x="208" y="158"/>
                    <a:pt x="416" y="105"/>
                    <a:pt x="681" y="75"/>
                  </a:cubicBezTo>
                  <a:cubicBezTo>
                    <a:pt x="946" y="45"/>
                    <a:pt x="1195" y="38"/>
                    <a:pt x="1588" y="30"/>
                  </a:cubicBezTo>
                  <a:cubicBezTo>
                    <a:pt x="1981" y="22"/>
                    <a:pt x="2654" y="30"/>
                    <a:pt x="3039" y="30"/>
                  </a:cubicBezTo>
                  <a:cubicBezTo>
                    <a:pt x="3424" y="30"/>
                    <a:pt x="3636" y="0"/>
                    <a:pt x="3901" y="30"/>
                  </a:cubicBezTo>
                  <a:cubicBezTo>
                    <a:pt x="4166" y="60"/>
                    <a:pt x="4396" y="135"/>
                    <a:pt x="4627" y="211"/>
                  </a:cubicBezTo>
                </a:path>
              </a:pathLst>
            </a:custGeom>
            <a:noFill/>
            <a:ln w="28575" cap="rnd" cmpd="sng">
              <a:solidFill>
                <a:srgbClr val="928F00"/>
              </a:solidFill>
              <a:prstDash val="sysDot"/>
              <a:round/>
              <a:headEnd/>
              <a:tailEnd/>
            </a:ln>
          </p:spPr>
          <p:txBody>
            <a:bodyPr anchor="ctr"/>
            <a:lstStyle/>
            <a:p>
              <a:endParaRPr lang="en-US"/>
            </a:p>
          </p:txBody>
        </p:sp>
        <p:sp>
          <p:nvSpPr>
            <p:cNvPr id="105" name="Line 103"/>
            <p:cNvSpPr>
              <a:spLocks noChangeShapeType="1"/>
            </p:cNvSpPr>
            <p:nvPr/>
          </p:nvSpPr>
          <p:spPr bwMode="auto">
            <a:xfrm flipH="1">
              <a:off x="3168" y="2448"/>
              <a:ext cx="0" cy="864"/>
            </a:xfrm>
            <a:prstGeom prst="line">
              <a:avLst/>
            </a:prstGeom>
            <a:noFill/>
            <a:ln w="9525">
              <a:solidFill>
                <a:srgbClr val="928F00"/>
              </a:solidFill>
              <a:round/>
              <a:headEnd type="triangle" w="med" len="med"/>
              <a:tailEnd type="triangle" w="med" len="med"/>
            </a:ln>
          </p:spPr>
          <p:txBody>
            <a:bodyPr anchor="ctr"/>
            <a:lstStyle/>
            <a:p>
              <a:endParaRPr lang="en-US"/>
            </a:p>
          </p:txBody>
        </p:sp>
        <p:sp>
          <p:nvSpPr>
            <p:cNvPr id="106" name="Text Box 104"/>
            <p:cNvSpPr txBox="1">
              <a:spLocks noChangeArrowheads="1"/>
            </p:cNvSpPr>
            <p:nvPr/>
          </p:nvSpPr>
          <p:spPr bwMode="auto">
            <a:xfrm>
              <a:off x="3243" y="3097"/>
              <a:ext cx="503" cy="252"/>
            </a:xfrm>
            <a:prstGeom prst="rect">
              <a:avLst/>
            </a:prstGeom>
            <a:noFill/>
            <a:ln w="9525" algn="ctr">
              <a:noFill/>
              <a:miter lim="800000"/>
              <a:headEnd/>
              <a:tailEnd/>
            </a:ln>
          </p:spPr>
          <p:txBody>
            <a:bodyPr wrap="none">
              <a:spAutoFit/>
            </a:bodyPr>
            <a:lstStyle/>
            <a:p>
              <a:r>
                <a:rPr lang="en-US" altLang="ko-KR" sz="2000" b="1" smtClean="0">
                  <a:solidFill>
                    <a:srgbClr val="928F00"/>
                  </a:solidFill>
                  <a:latin typeface="Arial" charset="0"/>
                  <a:cs typeface="Arial" charset="0"/>
                </a:rPr>
                <a:t>UWB</a:t>
              </a:r>
              <a:endParaRPr lang="en-US" altLang="ko-KR" sz="2000" b="1">
                <a:solidFill>
                  <a:srgbClr val="928F00"/>
                </a:solidFill>
                <a:latin typeface="Arial" charset="0"/>
                <a:cs typeface="Arial" charset="0"/>
              </a:endParaRPr>
            </a:p>
          </p:txBody>
        </p:sp>
        <p:sp>
          <p:nvSpPr>
            <p:cNvPr id="107" name="Text Box 105"/>
            <p:cNvSpPr txBox="1">
              <a:spLocks noChangeArrowheads="1"/>
            </p:cNvSpPr>
            <p:nvPr/>
          </p:nvSpPr>
          <p:spPr bwMode="auto">
            <a:xfrm>
              <a:off x="2916" y="2661"/>
              <a:ext cx="472" cy="233"/>
            </a:xfrm>
            <a:prstGeom prst="rect">
              <a:avLst/>
            </a:prstGeom>
            <a:noFill/>
            <a:ln w="9525" algn="ctr">
              <a:noFill/>
              <a:miter lim="800000"/>
              <a:headEnd/>
              <a:tailEnd/>
            </a:ln>
          </p:spPr>
          <p:txBody>
            <a:bodyPr wrap="none">
              <a:spAutoFit/>
            </a:bodyPr>
            <a:lstStyle/>
            <a:p>
              <a:r>
                <a:rPr lang="en-US" altLang="ko-KR" b="1">
                  <a:solidFill>
                    <a:srgbClr val="928F00"/>
                  </a:solidFill>
                  <a:latin typeface="Arial" charset="0"/>
                  <a:cs typeface="Arial" charset="0"/>
                </a:rPr>
                <a:t>40dB</a:t>
              </a:r>
            </a:p>
          </p:txBody>
        </p:sp>
        <p:sp>
          <p:nvSpPr>
            <p:cNvPr id="108" name="Line 106"/>
            <p:cNvSpPr>
              <a:spLocks noChangeShapeType="1"/>
            </p:cNvSpPr>
            <p:nvPr/>
          </p:nvSpPr>
          <p:spPr bwMode="auto">
            <a:xfrm flipV="1">
              <a:off x="4848" y="1392"/>
              <a:ext cx="164" cy="637"/>
            </a:xfrm>
            <a:prstGeom prst="line">
              <a:avLst/>
            </a:prstGeom>
            <a:noFill/>
            <a:ln w="76200" cmpd="tri">
              <a:solidFill>
                <a:srgbClr val="928F00"/>
              </a:solidFill>
              <a:round/>
              <a:headEnd/>
              <a:tailEnd type="triangle" w="med" len="med"/>
            </a:ln>
          </p:spPr>
          <p:txBody>
            <a:bodyPr anchor="ctr"/>
            <a:lstStyle/>
            <a:p>
              <a:endParaRPr lang="en-US"/>
            </a:p>
          </p:txBody>
        </p:sp>
      </p:grpSp>
      <p:sp>
        <p:nvSpPr>
          <p:cNvPr id="109" name="Rectangle 107"/>
          <p:cNvSpPr>
            <a:spLocks noChangeArrowheads="1"/>
          </p:cNvSpPr>
          <p:nvPr/>
        </p:nvSpPr>
        <p:spPr bwMode="auto">
          <a:xfrm>
            <a:off x="7010400" y="3581400"/>
            <a:ext cx="1981200" cy="1246495"/>
          </a:xfrm>
          <a:prstGeom prst="rect">
            <a:avLst/>
          </a:prstGeom>
          <a:noFill/>
          <a:ln w="12700">
            <a:noFill/>
            <a:miter lim="800000"/>
            <a:headEnd type="none" w="sm" len="sm"/>
            <a:tailEnd type="none" w="lg" len="med"/>
          </a:ln>
        </p:spPr>
        <p:txBody>
          <a:bodyPr wrap="square">
            <a:spAutoFit/>
          </a:bodyPr>
          <a:lstStyle/>
          <a:p>
            <a:pPr algn="r">
              <a:lnSpc>
                <a:spcPts val="1800"/>
              </a:lnSpc>
            </a:pPr>
            <a:r>
              <a:rPr lang="en-US" altLang="ko-KR" b="1" smtClean="0">
                <a:solidFill>
                  <a:srgbClr val="AB1923"/>
                </a:solidFill>
                <a:latin typeface="Arial" charset="0"/>
              </a:rPr>
              <a:t>M cannot </a:t>
            </a:r>
            <a:r>
              <a:rPr lang="en-US" altLang="ko-KR" b="1">
                <a:solidFill>
                  <a:srgbClr val="AB1923"/>
                </a:solidFill>
                <a:latin typeface="Arial" charset="0"/>
              </a:rPr>
              <a:t>receive </a:t>
            </a:r>
            <a:r>
              <a:rPr lang="en-US" altLang="ko-KR" b="1" smtClean="0">
                <a:solidFill>
                  <a:srgbClr val="AB1923"/>
                </a:solidFill>
                <a:latin typeface="Arial" charset="0"/>
              </a:rPr>
              <a:t>O</a:t>
            </a:r>
            <a:r>
              <a:rPr lang="en-US" altLang="ko-KR" b="1" baseline="-25000" smtClean="0">
                <a:solidFill>
                  <a:srgbClr val="AB1923"/>
                </a:solidFill>
                <a:latin typeface="Arial" charset="0"/>
              </a:rPr>
              <a:t>2</a:t>
            </a:r>
            <a:r>
              <a:rPr lang="en-US" altLang="ko-KR" b="1" smtClean="0">
                <a:solidFill>
                  <a:srgbClr val="AB1923"/>
                </a:solidFill>
                <a:latin typeface="Arial" charset="0"/>
              </a:rPr>
              <a:t> signal while </a:t>
            </a:r>
            <a:r>
              <a:rPr lang="en-US" altLang="ko-KR" b="1">
                <a:solidFill>
                  <a:srgbClr val="AB1923"/>
                </a:solidFill>
                <a:latin typeface="Arial" charset="0"/>
              </a:rPr>
              <a:t>adjacent PHY </a:t>
            </a:r>
            <a:r>
              <a:rPr lang="en-US" altLang="ko-KR" b="1" smtClean="0">
                <a:solidFill>
                  <a:srgbClr val="AB1923"/>
                </a:solidFill>
                <a:latin typeface="Arial" charset="0"/>
              </a:rPr>
              <a:t>I</a:t>
            </a:r>
            <a:r>
              <a:rPr lang="en-US" altLang="ko-KR" b="1" baseline="-25000" smtClean="0">
                <a:solidFill>
                  <a:srgbClr val="AB1923"/>
                </a:solidFill>
                <a:latin typeface="Arial" charset="0"/>
              </a:rPr>
              <a:t>2</a:t>
            </a:r>
            <a:r>
              <a:rPr lang="en-US" altLang="ko-KR" b="1" smtClean="0">
                <a:solidFill>
                  <a:srgbClr val="AB1923"/>
                </a:solidFill>
                <a:latin typeface="Arial" charset="0"/>
              </a:rPr>
              <a:t> is transmitting.</a:t>
            </a:r>
            <a:endParaRPr lang="ko-KR" altLang="en-US" b="1">
              <a:solidFill>
                <a:srgbClr val="AB1923"/>
              </a:solidFill>
              <a:latin typeface="Arial" charset="0"/>
            </a:endParaRPr>
          </a:p>
        </p:txBody>
      </p:sp>
      <p:sp>
        <p:nvSpPr>
          <p:cNvPr id="110" name="제목 1"/>
          <p:cNvSpPr>
            <a:spLocks/>
          </p:cNvSpPr>
          <p:nvPr/>
        </p:nvSpPr>
        <p:spPr bwMode="auto">
          <a:xfrm>
            <a:off x="228600" y="1143000"/>
            <a:ext cx="8763000" cy="457200"/>
          </a:xfrm>
          <a:prstGeom prst="rect">
            <a:avLst/>
          </a:prstGeom>
          <a:solidFill>
            <a:schemeClr val="accent3">
              <a:lumMod val="60000"/>
              <a:lumOff val="40000"/>
            </a:schemeClr>
          </a:solidFill>
          <a:ln w="9525">
            <a:noFill/>
            <a:miter lim="800000"/>
            <a:headEnd/>
            <a:tailEnd/>
          </a:ln>
        </p:spPr>
        <p:txBody>
          <a:bodyPr anchor="ctr"/>
          <a:lstStyle/>
          <a:p>
            <a:r>
              <a:rPr lang="en-US" altLang="ko-KR" sz="2200" b="1" smtClean="0">
                <a:latin typeface="Times New Roman" pitchFamily="18" charset="0"/>
                <a:cs typeface="Times New Roman" pitchFamily="18" charset="0"/>
              </a:rPr>
              <a:t>Adjacent channel interference among transmitters in a personal space </a:t>
            </a:r>
            <a:r>
              <a:rPr lang="en-US" altLang="ko-KR" sz="1100" b="1" smtClean="0">
                <a:latin typeface="Arial" charset="0"/>
              </a:rPr>
              <a:t>[2] </a:t>
            </a:r>
            <a:endParaRPr lang="ko-KR" altLang="en-US" sz="1100" b="1">
              <a:solidFill>
                <a:schemeClr val="tx2"/>
              </a:solidFill>
              <a:latin typeface="Arial" charset="0"/>
            </a:endParaRPr>
          </a:p>
        </p:txBody>
      </p:sp>
      <p:sp>
        <p:nvSpPr>
          <p:cNvPr id="113" name="Oval 112"/>
          <p:cNvSpPr/>
          <p:nvPr/>
        </p:nvSpPr>
        <p:spPr>
          <a:xfrm>
            <a:off x="6096000" y="1752600"/>
            <a:ext cx="2209800" cy="2209800"/>
          </a:xfrm>
          <a:prstGeom prst="ellipse">
            <a:avLst/>
          </a:prstGeom>
          <a:noFill/>
          <a:ln>
            <a:solidFill>
              <a:srgbClr val="00B05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p:nvPr/>
        </p:nvSpPr>
        <p:spPr>
          <a:xfrm>
            <a:off x="685800" y="1905000"/>
            <a:ext cx="2057400" cy="2133600"/>
          </a:xfrm>
          <a:prstGeom prst="ellipse">
            <a:avLst/>
          </a:prstGeom>
          <a:noFill/>
          <a:ln>
            <a:solidFill>
              <a:srgbClr val="00B05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TextBox 114"/>
          <p:cNvSpPr txBox="1"/>
          <p:nvPr/>
        </p:nvSpPr>
        <p:spPr>
          <a:xfrm>
            <a:off x="6705600" y="1981200"/>
            <a:ext cx="1123064" cy="369332"/>
          </a:xfrm>
          <a:prstGeom prst="rect">
            <a:avLst/>
          </a:prstGeom>
          <a:noFill/>
        </p:spPr>
        <p:txBody>
          <a:bodyPr wrap="none" rtlCol="0">
            <a:spAutoFit/>
          </a:bodyPr>
          <a:lstStyle/>
          <a:p>
            <a:r>
              <a:rPr lang="en-US" b="1" dirty="0" smtClean="0">
                <a:solidFill>
                  <a:srgbClr val="00B050"/>
                </a:solidFill>
              </a:rPr>
              <a:t>Near area</a:t>
            </a:r>
            <a:endParaRPr lang="en-US" b="1" dirty="0">
              <a:solidFill>
                <a:srgbClr val="00B050"/>
              </a:solidFill>
            </a:endParaRPr>
          </a:p>
        </p:txBody>
      </p:sp>
      <p:sp>
        <p:nvSpPr>
          <p:cNvPr id="116" name="TextBox 115"/>
          <p:cNvSpPr txBox="1"/>
          <p:nvPr/>
        </p:nvSpPr>
        <p:spPr>
          <a:xfrm>
            <a:off x="685800" y="2971800"/>
            <a:ext cx="954877" cy="369332"/>
          </a:xfrm>
          <a:prstGeom prst="rect">
            <a:avLst/>
          </a:prstGeom>
          <a:noFill/>
        </p:spPr>
        <p:txBody>
          <a:bodyPr wrap="square" rtlCol="0">
            <a:spAutoFit/>
          </a:bodyPr>
          <a:lstStyle/>
          <a:p>
            <a:r>
              <a:rPr lang="en-US" b="1" smtClean="0">
                <a:solidFill>
                  <a:srgbClr val="00B050"/>
                </a:solidFill>
              </a:rPr>
              <a:t>Far area</a:t>
            </a:r>
            <a:endParaRPr lang="en-US" b="1">
              <a:solidFill>
                <a:srgbClr val="00B050"/>
              </a:solidFill>
            </a:endParaRPr>
          </a:p>
        </p:txBody>
      </p:sp>
      <p:cxnSp>
        <p:nvCxnSpPr>
          <p:cNvPr id="120" name="Straight Arrow Connector 119"/>
          <p:cNvCxnSpPr/>
          <p:nvPr/>
        </p:nvCxnSpPr>
        <p:spPr>
          <a:xfrm rot="16200000" flipV="1">
            <a:off x="7212806" y="2997994"/>
            <a:ext cx="477838" cy="425450"/>
          </a:xfrm>
          <a:prstGeom prst="straightConnector1">
            <a:avLst/>
          </a:prstGeom>
          <a:ln w="38100">
            <a:solidFill>
              <a:schemeClr val="tx1"/>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a:bodyPr>
          <a:lstStyle/>
          <a:p>
            <a:pPr>
              <a:lnSpc>
                <a:spcPts val="3000"/>
              </a:lnSpc>
            </a:pPr>
            <a:r>
              <a:rPr lang="en-US" sz="3200" b="1" i="1" dirty="0" smtClean="0">
                <a:solidFill>
                  <a:srgbClr val="FF0000"/>
                </a:solidFill>
                <a:cs typeface="Times New Roman" pitchFamily="18" charset="0"/>
              </a:rPr>
              <a:t>TECHNICAL REQUIREMENTS IDENTIFIED (5)</a:t>
            </a:r>
            <a:endParaRPr lang="en-US" sz="3200" b="1" i="1" dirty="0">
              <a:solidFill>
                <a:srgbClr val="FF0000"/>
              </a:solidFill>
              <a:cs typeface="Times New Roman" pitchFamily="18" charset="0"/>
            </a:endParaRPr>
          </a:p>
        </p:txBody>
      </p:sp>
      <p:sp>
        <p:nvSpPr>
          <p:cNvPr id="8" name="TextBox 7"/>
          <p:cNvSpPr txBox="1"/>
          <p:nvPr/>
        </p:nvSpPr>
        <p:spPr>
          <a:xfrm>
            <a:off x="4191000" y="6400800"/>
            <a:ext cx="777777" cy="307777"/>
          </a:xfrm>
          <a:prstGeom prst="rect">
            <a:avLst/>
          </a:prstGeom>
          <a:noFill/>
        </p:spPr>
        <p:txBody>
          <a:bodyPr wrap="none" rtlCol="0">
            <a:spAutoFit/>
          </a:bodyPr>
          <a:lstStyle/>
          <a:p>
            <a:r>
              <a:rPr lang="en-US" sz="1400" dirty="0" smtClean="0">
                <a:latin typeface="Times New Roman" pitchFamily="18" charset="0"/>
                <a:cs typeface="Times New Roman" pitchFamily="18" charset="0"/>
              </a:rPr>
              <a:t>Slide 62</a:t>
            </a:r>
            <a:endParaRPr lang="en-US" sz="1400" dirty="0">
              <a:latin typeface="Times New Roman" pitchFamily="18" charset="0"/>
              <a:cs typeface="Times New Roman" pitchFamily="18" charset="0"/>
            </a:endParaRPr>
          </a:p>
        </p:txBody>
      </p:sp>
      <p:sp>
        <p:nvSpPr>
          <p:cNvPr id="9" name="Content Placeholder 8"/>
          <p:cNvSpPr>
            <a:spLocks noGrp="1"/>
          </p:cNvSpPr>
          <p:nvPr>
            <p:ph idx="1"/>
          </p:nvPr>
        </p:nvSpPr>
        <p:spPr/>
        <p:txBody>
          <a:bodyPr>
            <a:normAutofit/>
          </a:bodyPr>
          <a:lstStyle/>
          <a:p>
            <a:r>
              <a:rPr lang="en-US" sz="2000" dirty="0" smtClean="0">
                <a:latin typeface="Times New Roman" pitchFamily="18" charset="0"/>
                <a:cs typeface="Times New Roman" pitchFamily="18" charset="0"/>
              </a:rPr>
              <a:t>Broadcasting with interactive communication and cell expansion </a:t>
            </a:r>
            <a:r>
              <a:rPr lang="en-US" sz="2000" dirty="0" smtClean="0">
                <a:latin typeface="Times New Roman" pitchFamily="18" charset="0"/>
                <a:cs typeface="Times New Roman" pitchFamily="18" charset="0"/>
                <a:sym typeface="Wingdings" pitchFamily="2" charset="2"/>
              </a:rPr>
              <a:t></a:t>
            </a:r>
            <a:r>
              <a:rPr lang="en-US" sz="2000" dirty="0" smtClean="0">
                <a:latin typeface="Times New Roman" pitchFamily="18" charset="0"/>
                <a:cs typeface="Times New Roman" pitchFamily="18" charset="0"/>
              </a:rPr>
              <a:t> Synchronous system among personal spaces and public spaces</a:t>
            </a:r>
          </a:p>
          <a:p>
            <a:r>
              <a:rPr lang="en-US" sz="2000" dirty="0" smtClean="0">
                <a:latin typeface="Times New Roman" pitchFamily="18" charset="0"/>
                <a:cs typeface="Times New Roman" pitchFamily="18" charset="0"/>
              </a:rPr>
              <a:t>Soft Handover</a:t>
            </a:r>
          </a:p>
          <a:p>
            <a:r>
              <a:rPr lang="en-US" sz="2000" dirty="0" smtClean="0">
                <a:latin typeface="Times New Roman" pitchFamily="18" charset="0"/>
                <a:cs typeface="Times New Roman" pitchFamily="18" charset="0"/>
              </a:rPr>
              <a:t>CD quality audio, </a:t>
            </a:r>
            <a:r>
              <a:rPr lang="en-US" sz="2000" dirty="0" err="1" smtClean="0">
                <a:latin typeface="Times New Roman" pitchFamily="18" charset="0"/>
                <a:cs typeface="Times New Roman" pitchFamily="18" charset="0"/>
              </a:rPr>
              <a:t>wireline</a:t>
            </a:r>
            <a:r>
              <a:rPr lang="en-US" sz="2000" dirty="0" smtClean="0">
                <a:latin typeface="Times New Roman" pitchFamily="18" charset="0"/>
                <a:cs typeface="Times New Roman" pitchFamily="18" charset="0"/>
              </a:rPr>
              <a:t> quality voice, SVGA video </a:t>
            </a:r>
            <a:r>
              <a:rPr lang="en-US" sz="2000" dirty="0" smtClean="0">
                <a:latin typeface="Times New Roman" pitchFamily="18" charset="0"/>
                <a:cs typeface="Times New Roman" pitchFamily="18" charset="0"/>
                <a:sym typeface="Wingdings" pitchFamily="2" charset="2"/>
              </a:rPr>
              <a:t> d</a:t>
            </a:r>
            <a:r>
              <a:rPr lang="en-US" sz="2000" dirty="0" smtClean="0">
                <a:latin typeface="Times New Roman" pitchFamily="18" charset="0"/>
                <a:cs typeface="Times New Roman" pitchFamily="18" charset="0"/>
              </a:rPr>
              <a:t>ata rate up to 54M bps, FER &lt; 10</a:t>
            </a:r>
            <a:r>
              <a:rPr lang="en-US" sz="2000" baseline="30000" dirty="0" smtClean="0">
                <a:latin typeface="Times New Roman" pitchFamily="18" charset="0"/>
                <a:cs typeface="Times New Roman" pitchFamily="18" charset="0"/>
              </a:rPr>
              <a:t>-6</a:t>
            </a:r>
            <a:r>
              <a:rPr lang="en-US" sz="2000" dirty="0" smtClean="0">
                <a:latin typeface="Times New Roman" pitchFamily="18" charset="0"/>
                <a:cs typeface="Times New Roman" pitchFamily="18" charset="0"/>
              </a:rPr>
              <a:t> with effective diversity measures</a:t>
            </a:r>
          </a:p>
          <a:p>
            <a:r>
              <a:rPr lang="en-US" sz="2000" dirty="0" smtClean="0">
                <a:latin typeface="Times New Roman" pitchFamily="18" charset="0"/>
                <a:cs typeface="Times New Roman" pitchFamily="18" charset="0"/>
              </a:rPr>
              <a:t>Channel capacity </a:t>
            </a:r>
            <a:r>
              <a:rPr lang="en-US" sz="2000" dirty="0" smtClean="0">
                <a:latin typeface="Times New Roman" pitchFamily="18" charset="0"/>
                <a:cs typeface="Times New Roman" pitchFamily="18" charset="0"/>
                <a:sym typeface="Wingdings" pitchFamily="2" charset="2"/>
              </a:rPr>
              <a:t> more than 16 c</a:t>
            </a:r>
            <a:r>
              <a:rPr lang="en-US" sz="2000" dirty="0" smtClean="0">
                <a:latin typeface="Times New Roman" pitchFamily="18" charset="0"/>
                <a:cs typeface="Times New Roman" pitchFamily="18" charset="0"/>
              </a:rPr>
              <a:t>oncurrent transmissions within a personal space and unlimited receive only receivers</a:t>
            </a:r>
          </a:p>
          <a:p>
            <a:r>
              <a:rPr lang="en-US" sz="2000" dirty="0" smtClean="0">
                <a:latin typeface="Times New Roman" pitchFamily="18" charset="0"/>
                <a:cs typeface="Times New Roman" pitchFamily="18" charset="0"/>
              </a:rPr>
              <a:t>Low power consumption </a:t>
            </a:r>
            <a:r>
              <a:rPr lang="en-US" sz="2000" dirty="0" smtClean="0">
                <a:latin typeface="Times New Roman" pitchFamily="18" charset="0"/>
                <a:cs typeface="Times New Roman" pitchFamily="18" charset="0"/>
                <a:sym typeface="Wingdings" pitchFamily="2" charset="2"/>
              </a:rPr>
              <a:t> similar to Bluetooth</a:t>
            </a:r>
          </a:p>
          <a:p>
            <a:r>
              <a:rPr lang="en-US" sz="2000" dirty="0" smtClean="0">
                <a:latin typeface="Times New Roman" pitchFamily="18" charset="0"/>
                <a:cs typeface="Times New Roman" pitchFamily="18" charset="0"/>
              </a:rPr>
              <a:t>Personal portable/cordless </a:t>
            </a:r>
            <a:r>
              <a:rPr lang="en-US" sz="2000" dirty="0" smtClean="0">
                <a:latin typeface="Times New Roman" pitchFamily="18" charset="0"/>
                <a:cs typeface="Times New Roman" pitchFamily="18" charset="0"/>
                <a:sym typeface="Wingdings" pitchFamily="2" charset="2"/>
              </a:rPr>
              <a:t> price similar to Bluetooth with reasonable complexity</a:t>
            </a:r>
            <a:endParaRPr lang="en-US"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solidFill>
                  <a:srgbClr val="FF0000"/>
                </a:solidFill>
                <a:latin typeface="Times New Roman" pitchFamily="18" charset="0"/>
                <a:cs typeface="Times New Roman" pitchFamily="18" charset="0"/>
              </a:rPr>
              <a:t>PSC System Definition</a:t>
            </a:r>
            <a:endParaRPr lang="en-US" dirty="0"/>
          </a:p>
        </p:txBody>
      </p:sp>
      <p:sp>
        <p:nvSpPr>
          <p:cNvPr id="3" name="Subtitle 2"/>
          <p:cNvSpPr>
            <a:spLocks noGrp="1"/>
          </p:cNvSpPr>
          <p:nvPr>
            <p:ph type="subTitle" idx="1"/>
          </p:nvPr>
        </p:nvSpPr>
        <p:spPr/>
        <p:txBody>
          <a:bodyPr/>
          <a:lstStyle/>
          <a:p>
            <a:endParaRPr lang="en-US" dirty="0"/>
          </a:p>
        </p:txBody>
      </p:sp>
      <p:sp>
        <p:nvSpPr>
          <p:cNvPr id="4" name="TextBox 3"/>
          <p:cNvSpPr txBox="1"/>
          <p:nvPr/>
        </p:nvSpPr>
        <p:spPr>
          <a:xfrm>
            <a:off x="4191000" y="6324600"/>
            <a:ext cx="777777" cy="307777"/>
          </a:xfrm>
          <a:prstGeom prst="rect">
            <a:avLst/>
          </a:prstGeom>
          <a:noFill/>
        </p:spPr>
        <p:txBody>
          <a:bodyPr wrap="none" rtlCol="0">
            <a:spAutoFit/>
          </a:bodyPr>
          <a:lstStyle/>
          <a:p>
            <a:r>
              <a:rPr lang="en-US" sz="1400" dirty="0" smtClean="0">
                <a:latin typeface="Times New Roman" pitchFamily="18" charset="0"/>
                <a:cs typeface="Times New Roman" pitchFamily="18" charset="0"/>
              </a:rPr>
              <a:t>Slide 63</a:t>
            </a:r>
            <a:endParaRPr lang="en-US" sz="1400" dirty="0">
              <a:latin typeface="Times New Roman" pitchFamily="18" charset="0"/>
              <a:cs typeface="Times New Roman" pitchFamily="18" charset="0"/>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a:bodyPr>
          <a:lstStyle/>
          <a:p>
            <a:pPr>
              <a:lnSpc>
                <a:spcPts val="3000"/>
              </a:lnSpc>
            </a:pPr>
            <a:r>
              <a:rPr lang="en-US" sz="3200" b="1" i="1" dirty="0" smtClean="0">
                <a:solidFill>
                  <a:srgbClr val="FF0000"/>
                </a:solidFill>
                <a:cs typeface="Times New Roman" pitchFamily="18" charset="0"/>
              </a:rPr>
              <a:t>DEFINITION OF PSC TERMINAL</a:t>
            </a:r>
            <a:endParaRPr lang="en-US" sz="3200" b="1" i="1" dirty="0">
              <a:solidFill>
                <a:srgbClr val="FF0000"/>
              </a:solidFill>
              <a:cs typeface="Times New Roman" pitchFamily="18" charset="0"/>
            </a:endParaRPr>
          </a:p>
        </p:txBody>
      </p:sp>
      <p:sp>
        <p:nvSpPr>
          <p:cNvPr id="3" name="Content Placeholder 2"/>
          <p:cNvSpPr>
            <a:spLocks noGrp="1"/>
          </p:cNvSpPr>
          <p:nvPr>
            <p:ph idx="1"/>
          </p:nvPr>
        </p:nvSpPr>
        <p:spPr>
          <a:xfrm>
            <a:off x="457200" y="1600200"/>
            <a:ext cx="8305800" cy="4800600"/>
          </a:xfrm>
        </p:spPr>
        <p:txBody>
          <a:bodyPr>
            <a:normAutofit lnSpcReduction="10000"/>
          </a:bodyPr>
          <a:lstStyle/>
          <a:p>
            <a:pPr marL="342900" lvl="1" indent="-342900">
              <a:buFont typeface="Arial" pitchFamily="34" charset="0"/>
              <a:buChar char="•"/>
            </a:pPr>
            <a:r>
              <a:rPr lang="en-US" sz="2000" dirty="0" smtClean="0">
                <a:latin typeface="Times New Roman" pitchFamily="18" charset="0"/>
                <a:cs typeface="Times New Roman" pitchFamily="18" charset="0"/>
              </a:rPr>
              <a:t>PSC featured devices (or PSC machines) can be categorized as following:</a:t>
            </a:r>
          </a:p>
          <a:p>
            <a:pPr lvl="1">
              <a:buFont typeface="Arial" pitchFamily="34" charset="0"/>
              <a:buChar char="•"/>
            </a:pPr>
            <a:r>
              <a:rPr lang="en-US" sz="1800" b="1" dirty="0" smtClean="0">
                <a:solidFill>
                  <a:srgbClr val="FF0000"/>
                </a:solidFill>
                <a:latin typeface="Times New Roman" pitchFamily="18" charset="0"/>
                <a:cs typeface="Times New Roman" pitchFamily="18" charset="0"/>
              </a:rPr>
              <a:t>PSC terminal</a:t>
            </a:r>
            <a:r>
              <a:rPr lang="en-US" sz="1800" dirty="0" smtClean="0">
                <a:latin typeface="Times New Roman" pitchFamily="18" charset="0"/>
                <a:cs typeface="Times New Roman" pitchFamily="18" charset="0"/>
              </a:rPr>
              <a:t>: associated to one individual (or user). An individual (or user) has a PSC terminal.</a:t>
            </a:r>
          </a:p>
          <a:p>
            <a:pPr marL="739775" lvl="1" indent="-282575">
              <a:buNone/>
            </a:pPr>
            <a:r>
              <a:rPr lang="en-US" altLang="ko-KR" sz="1800" dirty="0" smtClean="0">
                <a:solidFill>
                  <a:srgbClr val="00B0F0"/>
                </a:solidFill>
                <a:latin typeface="Times New Roman" pitchFamily="18" charset="0"/>
                <a:cs typeface="Times New Roman" pitchFamily="18" charset="0"/>
              </a:rPr>
              <a:t>	Two types of PSC terminals</a:t>
            </a:r>
          </a:p>
          <a:p>
            <a:pPr marL="1200150" lvl="2" indent="-342900">
              <a:buFont typeface="+mj-lt"/>
              <a:buAutoNum type="arabicPeriod"/>
            </a:pPr>
            <a:r>
              <a:rPr lang="en-US" altLang="ko-KR" sz="1800" dirty="0" smtClean="0">
                <a:solidFill>
                  <a:srgbClr val="00B0F0"/>
                </a:solidFill>
                <a:latin typeface="Times New Roman" pitchFamily="18" charset="0"/>
                <a:cs typeface="Times New Roman" pitchFamily="18" charset="0"/>
              </a:rPr>
              <a:t>PSC/cell phone device</a:t>
            </a:r>
          </a:p>
          <a:p>
            <a:pPr marL="1657350" lvl="3" indent="-342900"/>
            <a:r>
              <a:rPr lang="en-US" altLang="ko-KR" sz="1800" dirty="0" smtClean="0">
                <a:solidFill>
                  <a:srgbClr val="00B0F0"/>
                </a:solidFill>
                <a:latin typeface="Times New Roman" pitchFamily="18" charset="0"/>
                <a:cs typeface="Times New Roman" pitchFamily="18" charset="0"/>
              </a:rPr>
              <a:t>PSC functions integrated into and embedded in a cell phone</a:t>
            </a:r>
          </a:p>
          <a:p>
            <a:pPr marL="1200150" lvl="2" indent="-342900">
              <a:buFont typeface="+mj-lt"/>
              <a:buAutoNum type="arabicPeriod"/>
            </a:pPr>
            <a:r>
              <a:rPr lang="en-US" altLang="ko-KR" sz="1800" dirty="0" smtClean="0">
                <a:solidFill>
                  <a:srgbClr val="00B0F0"/>
                </a:solidFill>
                <a:latin typeface="Times New Roman" pitchFamily="18" charset="0"/>
                <a:cs typeface="Times New Roman" pitchFamily="18" charset="0"/>
              </a:rPr>
              <a:t>Stand alone PSC terminal</a:t>
            </a:r>
            <a:endParaRPr lang="ko-KR" altLang="en-US" sz="1800" dirty="0" smtClean="0">
              <a:solidFill>
                <a:srgbClr val="00B0F0"/>
              </a:solidFill>
              <a:latin typeface="Times New Roman" pitchFamily="18" charset="0"/>
              <a:cs typeface="Times New Roman" pitchFamily="18" charset="0"/>
            </a:endParaRPr>
          </a:p>
          <a:p>
            <a:pPr lvl="1">
              <a:buFont typeface="Arial" pitchFamily="34" charset="0"/>
              <a:buChar char="•"/>
            </a:pPr>
            <a:r>
              <a:rPr lang="en-US" sz="1800" dirty="0" smtClean="0">
                <a:latin typeface="Times New Roman" pitchFamily="18" charset="0"/>
                <a:cs typeface="Times New Roman" pitchFamily="18" charset="0"/>
              </a:rPr>
              <a:t>Other </a:t>
            </a:r>
            <a:r>
              <a:rPr lang="en-US" sz="1800" b="1" dirty="0" smtClean="0">
                <a:solidFill>
                  <a:srgbClr val="FF0000"/>
                </a:solidFill>
                <a:latin typeface="Times New Roman" pitchFamily="18" charset="0"/>
                <a:cs typeface="Times New Roman" pitchFamily="18" charset="0"/>
              </a:rPr>
              <a:t>PSC devices </a:t>
            </a:r>
            <a:r>
              <a:rPr lang="en-US" sz="1800" dirty="0" smtClean="0">
                <a:latin typeface="Times New Roman" pitchFamily="18" charset="0"/>
                <a:cs typeface="Times New Roman" pitchFamily="18" charset="0"/>
              </a:rPr>
              <a:t>(or machines): having built-in PSC functions in them.</a:t>
            </a:r>
          </a:p>
          <a:p>
            <a:pPr lvl="1">
              <a:buFont typeface="Arial" pitchFamily="34" charset="0"/>
              <a:buChar char="•"/>
            </a:pPr>
            <a:endParaRPr lang="en-US" sz="18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Contents delivered/exchanged</a:t>
            </a:r>
          </a:p>
          <a:p>
            <a:pPr lvl="1">
              <a:buFont typeface="Arial" pitchFamily="34" charset="0"/>
              <a:buChar char="•"/>
            </a:pPr>
            <a:r>
              <a:rPr lang="en-US" altLang="ko-KR" sz="1800" dirty="0" smtClean="0">
                <a:latin typeface="Times New Roman" pitchFamily="18" charset="0"/>
                <a:cs typeface="Times New Roman" pitchFamily="18" charset="0"/>
              </a:rPr>
              <a:t>Mobile video</a:t>
            </a:r>
          </a:p>
          <a:p>
            <a:pPr lvl="1">
              <a:buFont typeface="Arial" pitchFamily="34" charset="0"/>
              <a:buChar char="•"/>
            </a:pPr>
            <a:r>
              <a:rPr lang="en-US" altLang="ko-KR" sz="1800" dirty="0" smtClean="0">
                <a:latin typeface="Times New Roman" pitchFamily="18" charset="0"/>
                <a:cs typeface="Times New Roman" pitchFamily="18" charset="0"/>
              </a:rPr>
              <a:t>Audio/voice</a:t>
            </a:r>
          </a:p>
          <a:p>
            <a:pPr lvl="1">
              <a:buFont typeface="Arial" pitchFamily="34" charset="0"/>
              <a:buChar char="•"/>
            </a:pPr>
            <a:r>
              <a:rPr lang="en-US" altLang="ko-KR" sz="1800" dirty="0" smtClean="0">
                <a:latin typeface="Times New Roman" pitchFamily="18" charset="0"/>
                <a:cs typeface="Times New Roman" pitchFamily="18" charset="0"/>
              </a:rPr>
              <a:t>Sensor data</a:t>
            </a:r>
          </a:p>
          <a:p>
            <a:pPr lvl="1">
              <a:buFont typeface="Arial" pitchFamily="34" charset="0"/>
              <a:buChar char="•"/>
            </a:pPr>
            <a:r>
              <a:rPr lang="en-US" altLang="ko-KR" sz="1800" dirty="0" smtClean="0">
                <a:latin typeface="Times New Roman" pitchFamily="18" charset="0"/>
                <a:cs typeface="Times New Roman" pitchFamily="18" charset="0"/>
              </a:rPr>
              <a:t>Location/direction information</a:t>
            </a:r>
          </a:p>
          <a:p>
            <a:pPr lvl="1">
              <a:buFont typeface="Arial" pitchFamily="34" charset="0"/>
              <a:buChar char="•"/>
            </a:pPr>
            <a:r>
              <a:rPr lang="en-US" altLang="ko-KR" sz="1800" dirty="0" smtClean="0">
                <a:latin typeface="Times New Roman" pitchFamily="18" charset="0"/>
                <a:cs typeface="Times New Roman" pitchFamily="18" charset="0"/>
              </a:rPr>
              <a:t>Control data</a:t>
            </a:r>
          </a:p>
        </p:txBody>
      </p:sp>
      <p:sp>
        <p:nvSpPr>
          <p:cNvPr id="9" name="TextBox 8"/>
          <p:cNvSpPr txBox="1"/>
          <p:nvPr/>
        </p:nvSpPr>
        <p:spPr>
          <a:xfrm>
            <a:off x="4191000" y="6400800"/>
            <a:ext cx="777777" cy="307777"/>
          </a:xfrm>
          <a:prstGeom prst="rect">
            <a:avLst/>
          </a:prstGeom>
          <a:noFill/>
        </p:spPr>
        <p:txBody>
          <a:bodyPr wrap="none" rtlCol="0">
            <a:spAutoFit/>
          </a:bodyPr>
          <a:lstStyle/>
          <a:p>
            <a:r>
              <a:rPr lang="en-US" sz="1400" dirty="0" smtClean="0">
                <a:latin typeface="Times New Roman" pitchFamily="18" charset="0"/>
                <a:cs typeface="Times New Roman" pitchFamily="18" charset="0"/>
              </a:rPr>
              <a:t>Slide 64</a:t>
            </a:r>
            <a:endParaRPr lang="en-US" sz="1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a:bodyPr>
          <a:lstStyle/>
          <a:p>
            <a:pPr>
              <a:lnSpc>
                <a:spcPts val="3000"/>
              </a:lnSpc>
            </a:pPr>
            <a:r>
              <a:rPr lang="en-US" sz="3200" b="1" i="1" dirty="0" smtClean="0">
                <a:solidFill>
                  <a:srgbClr val="FF0000"/>
                </a:solidFill>
                <a:cs typeface="Times New Roman" pitchFamily="18" charset="0"/>
              </a:rPr>
              <a:t>TYPES OF PSC DEVICES (1)</a:t>
            </a:r>
            <a:endParaRPr lang="en-US" sz="3200" b="1" i="1" dirty="0">
              <a:solidFill>
                <a:srgbClr val="FF0000"/>
              </a:solidFill>
              <a:cs typeface="Times New Roman" pitchFamily="18" charset="0"/>
            </a:endParaRPr>
          </a:p>
        </p:txBody>
      </p:sp>
      <p:sp>
        <p:nvSpPr>
          <p:cNvPr id="3" name="Content Placeholder 2"/>
          <p:cNvSpPr>
            <a:spLocks noGrp="1"/>
          </p:cNvSpPr>
          <p:nvPr>
            <p:ph idx="1"/>
          </p:nvPr>
        </p:nvSpPr>
        <p:spPr>
          <a:xfrm>
            <a:off x="457200" y="1600200"/>
            <a:ext cx="8229600" cy="4724400"/>
          </a:xfrm>
        </p:spPr>
        <p:txBody>
          <a:bodyPr>
            <a:noAutofit/>
          </a:bodyPr>
          <a:lstStyle/>
          <a:p>
            <a:pPr marL="342900" lvl="1" indent="-342900">
              <a:buFont typeface="Arial" pitchFamily="34" charset="0"/>
              <a:buChar char="•"/>
            </a:pPr>
            <a:r>
              <a:rPr lang="en-US" altLang="ko-KR" sz="2000" dirty="0" smtClean="0">
                <a:latin typeface="Times New Roman" pitchFamily="18" charset="0"/>
                <a:ea typeface="굴림" charset="-127"/>
                <a:cs typeface="Times New Roman" pitchFamily="18" charset="0"/>
              </a:rPr>
              <a:t>Categories according to forms of installation </a:t>
            </a:r>
          </a:p>
          <a:p>
            <a:pPr marL="742950" lvl="2" indent="-342900"/>
            <a:r>
              <a:rPr lang="en-US" altLang="ko-KR" sz="1800" dirty="0" smtClean="0">
                <a:latin typeface="Times New Roman" pitchFamily="18" charset="0"/>
                <a:ea typeface="굴림" charset="-127"/>
                <a:cs typeface="Times New Roman" pitchFamily="18" charset="0"/>
              </a:rPr>
              <a:t>On body device or stand-alone device</a:t>
            </a:r>
          </a:p>
          <a:p>
            <a:pPr marL="742950" lvl="2" indent="-342900"/>
            <a:r>
              <a:rPr lang="en-US" sz="1800" dirty="0" smtClean="0">
                <a:latin typeface="Times New Roman" pitchFamily="18" charset="0"/>
                <a:ea typeface="굴림" charset="-127"/>
                <a:cs typeface="Times New Roman" pitchFamily="18" charset="0"/>
              </a:rPr>
              <a:t>Device attached to an electronic machine</a:t>
            </a:r>
          </a:p>
          <a:p>
            <a:pPr marL="742950" lvl="2" indent="-342900"/>
            <a:r>
              <a:rPr lang="en-US" sz="1800" dirty="0" smtClean="0">
                <a:latin typeface="Times New Roman" pitchFamily="18" charset="0"/>
                <a:ea typeface="굴림" charset="-127"/>
                <a:cs typeface="Times New Roman" pitchFamily="18" charset="0"/>
              </a:rPr>
              <a:t>Device built in a machine such as a computer, a LAN access point, etc.</a:t>
            </a:r>
          </a:p>
          <a:p>
            <a:pPr marL="742950" lvl="2" indent="-342900"/>
            <a:r>
              <a:rPr lang="en-US" sz="1800" dirty="0" smtClean="0">
                <a:latin typeface="Times New Roman" pitchFamily="18" charset="0"/>
                <a:ea typeface="굴림" charset="-127"/>
                <a:cs typeface="Times New Roman" pitchFamily="18" charset="0"/>
              </a:rPr>
              <a:t>Device built in a cell phone</a:t>
            </a:r>
            <a:endParaRPr lang="en-US" sz="1800" dirty="0" smtClean="0">
              <a:latin typeface="Times New Roman" pitchFamily="18" charset="0"/>
              <a:cs typeface="Times New Roman" pitchFamily="18" charset="0"/>
            </a:endParaRPr>
          </a:p>
          <a:p>
            <a:pPr marL="342900" lvl="1" indent="-342900">
              <a:buFont typeface="Arial" pitchFamily="34" charset="0"/>
              <a:buChar char="•"/>
            </a:pPr>
            <a:r>
              <a:rPr lang="en-US" sz="2000" dirty="0" smtClean="0">
                <a:latin typeface="Times New Roman" pitchFamily="18" charset="0"/>
                <a:cs typeface="Times New Roman" pitchFamily="18" charset="0"/>
              </a:rPr>
              <a:t>Categories according to functions</a:t>
            </a:r>
          </a:p>
          <a:p>
            <a:pPr marL="742950" lvl="2" indent="-342900"/>
            <a:r>
              <a:rPr lang="en-US" sz="1800" dirty="0" smtClean="0">
                <a:latin typeface="Times New Roman" pitchFamily="18" charset="0"/>
                <a:cs typeface="Times New Roman" pitchFamily="18" charset="0"/>
              </a:rPr>
              <a:t>PSC terminal: can  be a two-way master device</a:t>
            </a:r>
          </a:p>
          <a:p>
            <a:pPr marL="742950" lvl="2" indent="-342900"/>
            <a:r>
              <a:rPr lang="en-US" sz="1800" dirty="0" smtClean="0">
                <a:latin typeface="Times New Roman" pitchFamily="18" charset="0"/>
                <a:cs typeface="Times New Roman" pitchFamily="18" charset="0"/>
              </a:rPr>
              <a:t>Two-way PSC device: two-way PSC featured device</a:t>
            </a:r>
          </a:p>
          <a:p>
            <a:pPr marL="742950" lvl="2" indent="-342900"/>
            <a:r>
              <a:rPr lang="en-US" sz="1800" dirty="0" smtClean="0">
                <a:latin typeface="Times New Roman" pitchFamily="18" charset="0"/>
                <a:cs typeface="Times New Roman" pitchFamily="18" charset="0"/>
              </a:rPr>
              <a:t>Listen only PSC device</a:t>
            </a:r>
          </a:p>
          <a:p>
            <a:pPr marL="342900" lvl="1" indent="-342900">
              <a:buFont typeface="Arial" pitchFamily="34" charset="0"/>
              <a:buChar char="•"/>
            </a:pPr>
            <a:r>
              <a:rPr lang="en-US" sz="2000" dirty="0" smtClean="0">
                <a:latin typeface="Times New Roman" pitchFamily="18" charset="0"/>
                <a:cs typeface="Times New Roman" pitchFamily="18" charset="0"/>
              </a:rPr>
              <a:t>Types of communications performed</a:t>
            </a:r>
          </a:p>
          <a:p>
            <a:pPr marL="742950" lvl="2" indent="-342900"/>
            <a:r>
              <a:rPr lang="en-US" sz="1800" dirty="0" smtClean="0">
                <a:latin typeface="Times New Roman" pitchFamily="18" charset="0"/>
                <a:cs typeface="Times New Roman" pitchFamily="18" charset="0"/>
              </a:rPr>
              <a:t>Point-to-point two-way communication: 1:1</a:t>
            </a:r>
          </a:p>
          <a:p>
            <a:pPr marL="742950" lvl="2" indent="-342900"/>
            <a:r>
              <a:rPr lang="en-US" sz="1800" dirty="0" smtClean="0">
                <a:latin typeface="Times New Roman" pitchFamily="18" charset="0"/>
                <a:cs typeface="Times New Roman" pitchFamily="18" charset="0"/>
              </a:rPr>
              <a:t>Point-to-multi-point two-way communication: 1:</a:t>
            </a:r>
            <a:r>
              <a:rPr lang="en-US" sz="1800" i="1" dirty="0" smtClean="0">
                <a:latin typeface="Times New Roman" pitchFamily="18" charset="0"/>
                <a:cs typeface="Times New Roman" pitchFamily="18" charset="0"/>
              </a:rPr>
              <a:t>n</a:t>
            </a:r>
          </a:p>
          <a:p>
            <a:pPr marL="742950" lvl="2" indent="-342900"/>
            <a:r>
              <a:rPr lang="en-US" sz="1800" dirty="0" smtClean="0">
                <a:latin typeface="Times New Roman" pitchFamily="18" charset="0"/>
                <a:cs typeface="Times New Roman" pitchFamily="18" charset="0"/>
              </a:rPr>
              <a:t>Multi-point-to-multi-point two-way communication: </a:t>
            </a:r>
            <a:r>
              <a:rPr lang="en-US" sz="1800" i="1" dirty="0" smtClean="0">
                <a:latin typeface="Times New Roman" pitchFamily="18" charset="0"/>
                <a:cs typeface="Times New Roman" pitchFamily="18" charset="0"/>
              </a:rPr>
              <a:t>n</a:t>
            </a:r>
            <a:r>
              <a:rPr lang="en-US" sz="1800" dirty="0" smtClean="0">
                <a:latin typeface="Times New Roman" pitchFamily="18" charset="0"/>
                <a:cs typeface="Times New Roman" pitchFamily="18" charset="0"/>
              </a:rPr>
              <a:t>:</a:t>
            </a:r>
            <a:r>
              <a:rPr lang="en-US" sz="1800" i="1" dirty="0" smtClean="0">
                <a:latin typeface="Times New Roman" pitchFamily="18" charset="0"/>
                <a:cs typeface="Times New Roman" pitchFamily="18" charset="0"/>
              </a:rPr>
              <a:t>m</a:t>
            </a:r>
          </a:p>
          <a:p>
            <a:pPr marL="742950" lvl="2" indent="-342900"/>
            <a:r>
              <a:rPr lang="en-US" sz="1800" dirty="0" smtClean="0">
                <a:latin typeface="Times New Roman" pitchFamily="18" charset="0"/>
                <a:cs typeface="Times New Roman" pitchFamily="18" charset="0"/>
              </a:rPr>
              <a:t>Broadcast transmit only / receive only</a:t>
            </a:r>
          </a:p>
        </p:txBody>
      </p:sp>
      <p:sp>
        <p:nvSpPr>
          <p:cNvPr id="8" name="TextBox 7"/>
          <p:cNvSpPr txBox="1"/>
          <p:nvPr/>
        </p:nvSpPr>
        <p:spPr>
          <a:xfrm>
            <a:off x="4191000" y="6400800"/>
            <a:ext cx="777777" cy="307777"/>
          </a:xfrm>
          <a:prstGeom prst="rect">
            <a:avLst/>
          </a:prstGeom>
          <a:noFill/>
        </p:spPr>
        <p:txBody>
          <a:bodyPr wrap="none" rtlCol="0">
            <a:spAutoFit/>
          </a:bodyPr>
          <a:lstStyle/>
          <a:p>
            <a:r>
              <a:rPr lang="en-US" sz="1400" dirty="0" smtClean="0">
                <a:latin typeface="Times New Roman" pitchFamily="18" charset="0"/>
                <a:cs typeface="Times New Roman" pitchFamily="18" charset="0"/>
              </a:rPr>
              <a:t>Slide 65</a:t>
            </a:r>
            <a:endParaRPr lang="en-US" sz="1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a:bodyPr>
          <a:lstStyle/>
          <a:p>
            <a:pPr>
              <a:lnSpc>
                <a:spcPts val="3000"/>
              </a:lnSpc>
            </a:pPr>
            <a:r>
              <a:rPr lang="en-US" sz="3200" b="1" i="1" smtClean="0">
                <a:solidFill>
                  <a:srgbClr val="FF0000"/>
                </a:solidFill>
                <a:cs typeface="Times New Roman" pitchFamily="18" charset="0"/>
              </a:rPr>
              <a:t>TYPES OF PSC DEVICES (2)</a:t>
            </a:r>
            <a:endParaRPr lang="en-US" sz="3200" b="1" i="1">
              <a:solidFill>
                <a:srgbClr val="FF0000"/>
              </a:solidFill>
              <a:cs typeface="Times New Roman" pitchFamily="18" charset="0"/>
            </a:endParaRPr>
          </a:p>
        </p:txBody>
      </p:sp>
      <p:sp>
        <p:nvSpPr>
          <p:cNvPr id="3" name="Content Placeholder 2"/>
          <p:cNvSpPr>
            <a:spLocks noGrp="1"/>
          </p:cNvSpPr>
          <p:nvPr>
            <p:ph idx="1"/>
          </p:nvPr>
        </p:nvSpPr>
        <p:spPr>
          <a:xfrm>
            <a:off x="457200" y="1600200"/>
            <a:ext cx="8229600" cy="4724400"/>
          </a:xfrm>
        </p:spPr>
        <p:txBody>
          <a:bodyPr>
            <a:normAutofit/>
          </a:bodyPr>
          <a:lstStyle/>
          <a:p>
            <a:pPr marL="342900" lvl="1" indent="-342900">
              <a:buFont typeface="Arial" pitchFamily="34" charset="0"/>
              <a:buChar char="•"/>
            </a:pPr>
            <a:r>
              <a:rPr lang="en-US" sz="2000" dirty="0" smtClean="0">
                <a:latin typeface="Times New Roman" pitchFamily="18" charset="0"/>
                <a:cs typeface="Times New Roman" pitchFamily="18" charset="0"/>
              </a:rPr>
              <a:t>Categories according to data rates and amount of information delivered</a:t>
            </a:r>
            <a:endParaRPr lang="en-US" sz="1800" dirty="0" smtClean="0">
              <a:latin typeface="Times New Roman" pitchFamily="18" charset="0"/>
              <a:cs typeface="Times New Roman" pitchFamily="18" charset="0"/>
            </a:endParaRPr>
          </a:p>
          <a:p>
            <a:pPr marL="742950" lvl="2" indent="-342900"/>
            <a:r>
              <a:rPr lang="en-US" sz="1800" dirty="0" smtClean="0">
                <a:latin typeface="Times New Roman" pitchFamily="18" charset="0"/>
                <a:cs typeface="Times New Roman" pitchFamily="18" charset="0"/>
              </a:rPr>
              <a:t>Low rate one way (including broadcast) only	&lt; 500 Kbps</a:t>
            </a:r>
          </a:p>
          <a:p>
            <a:pPr marL="742950" lvl="2" indent="-342900"/>
            <a:r>
              <a:rPr lang="en-US" sz="1800" dirty="0" smtClean="0">
                <a:solidFill>
                  <a:srgbClr val="00B0F0"/>
                </a:solidFill>
                <a:latin typeface="Times New Roman" pitchFamily="18" charset="0"/>
                <a:cs typeface="Times New Roman" pitchFamily="18" charset="0"/>
              </a:rPr>
              <a:t>Medium rate one way (including broadcast) only	~ 4 Mbps</a:t>
            </a:r>
          </a:p>
          <a:p>
            <a:pPr marL="742950" lvl="2" indent="-342900"/>
            <a:r>
              <a:rPr lang="en-US" sz="1800" dirty="0" smtClean="0">
                <a:latin typeface="Times New Roman" pitchFamily="18" charset="0"/>
                <a:cs typeface="Times New Roman" pitchFamily="18" charset="0"/>
              </a:rPr>
              <a:t>High rate one way (including broadcast) only	~ 54 Mbps</a:t>
            </a:r>
          </a:p>
          <a:p>
            <a:pPr marL="742950" lvl="2" indent="-342900"/>
            <a:endParaRPr lang="en-US" sz="1800" dirty="0" smtClean="0">
              <a:latin typeface="Times New Roman" pitchFamily="18" charset="0"/>
              <a:cs typeface="Times New Roman" pitchFamily="18" charset="0"/>
            </a:endParaRPr>
          </a:p>
          <a:p>
            <a:pPr marL="742950" lvl="2" indent="-342900"/>
            <a:r>
              <a:rPr lang="en-US" sz="1800" dirty="0" smtClean="0">
                <a:latin typeface="Times New Roman" pitchFamily="18" charset="0"/>
                <a:cs typeface="Times New Roman" pitchFamily="18" charset="0"/>
              </a:rPr>
              <a:t>Two way balanced low rate 			&lt; 500 Kbps</a:t>
            </a:r>
          </a:p>
          <a:p>
            <a:pPr marL="742950" lvl="2" indent="-342900"/>
            <a:r>
              <a:rPr lang="en-US" sz="1800" dirty="0" smtClean="0">
                <a:solidFill>
                  <a:srgbClr val="00B0F0"/>
                </a:solidFill>
                <a:latin typeface="Times New Roman" pitchFamily="18" charset="0"/>
                <a:cs typeface="Times New Roman" pitchFamily="18" charset="0"/>
              </a:rPr>
              <a:t>Two way balanced medium rate		~ 4 Mbps</a:t>
            </a:r>
          </a:p>
          <a:p>
            <a:pPr marL="742950" lvl="2" indent="-342900"/>
            <a:r>
              <a:rPr lang="en-US" sz="1800" dirty="0" smtClean="0">
                <a:latin typeface="Times New Roman" pitchFamily="18" charset="0"/>
                <a:cs typeface="Times New Roman" pitchFamily="18" charset="0"/>
              </a:rPr>
              <a:t>Two way balanced high rate			~ 54 Mbps</a:t>
            </a:r>
          </a:p>
          <a:p>
            <a:pPr marL="742950" lvl="2" indent="-342900"/>
            <a:endParaRPr lang="en-US" sz="1800" dirty="0" smtClean="0">
              <a:latin typeface="Times New Roman" pitchFamily="18" charset="0"/>
              <a:cs typeface="Times New Roman" pitchFamily="18" charset="0"/>
            </a:endParaRPr>
          </a:p>
          <a:p>
            <a:pPr marL="742950" lvl="2" indent="-342900"/>
            <a:r>
              <a:rPr lang="en-US" sz="1800" dirty="0" smtClean="0">
                <a:latin typeface="Times New Roman" pitchFamily="18" charset="0"/>
                <a:cs typeface="Times New Roman" pitchFamily="18" charset="0"/>
              </a:rPr>
              <a:t>Two way unbalanced low rate			 &lt; 500 Kbps</a:t>
            </a:r>
          </a:p>
          <a:p>
            <a:pPr marL="742950" lvl="2" indent="-342900"/>
            <a:r>
              <a:rPr lang="en-US" sz="1800" dirty="0" smtClean="0">
                <a:solidFill>
                  <a:srgbClr val="00B0F0"/>
                </a:solidFill>
                <a:latin typeface="Times New Roman" pitchFamily="18" charset="0"/>
                <a:cs typeface="Times New Roman" pitchFamily="18" charset="0"/>
              </a:rPr>
              <a:t>Two way unbalanced medium rate 		~ 4 Mbps</a:t>
            </a:r>
          </a:p>
          <a:p>
            <a:pPr marL="742950" lvl="2" indent="-342900"/>
            <a:r>
              <a:rPr lang="en-US" sz="1800" dirty="0" smtClean="0">
                <a:latin typeface="Times New Roman" pitchFamily="18" charset="0"/>
                <a:cs typeface="Times New Roman" pitchFamily="18" charset="0"/>
              </a:rPr>
              <a:t>Two way unbalanced high rate 			~ 54 Mbps</a:t>
            </a:r>
          </a:p>
        </p:txBody>
      </p:sp>
      <p:sp>
        <p:nvSpPr>
          <p:cNvPr id="8" name="TextBox 7"/>
          <p:cNvSpPr txBox="1"/>
          <p:nvPr/>
        </p:nvSpPr>
        <p:spPr>
          <a:xfrm>
            <a:off x="4191000" y="6400800"/>
            <a:ext cx="777777" cy="307777"/>
          </a:xfrm>
          <a:prstGeom prst="rect">
            <a:avLst/>
          </a:prstGeom>
          <a:noFill/>
        </p:spPr>
        <p:txBody>
          <a:bodyPr wrap="none" rtlCol="0">
            <a:spAutoFit/>
          </a:bodyPr>
          <a:lstStyle/>
          <a:p>
            <a:r>
              <a:rPr lang="en-US" sz="1400" dirty="0" smtClean="0">
                <a:latin typeface="Times New Roman" pitchFamily="18" charset="0"/>
                <a:cs typeface="Times New Roman" pitchFamily="18" charset="0"/>
              </a:rPr>
              <a:t>Slide 66</a:t>
            </a:r>
            <a:endParaRPr lang="en-US" sz="1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a:bodyPr>
          <a:lstStyle/>
          <a:p>
            <a:pPr>
              <a:lnSpc>
                <a:spcPts val="3000"/>
              </a:lnSpc>
            </a:pPr>
            <a:r>
              <a:rPr lang="en-US" sz="3200" b="1" i="1" dirty="0" smtClean="0">
                <a:solidFill>
                  <a:srgbClr val="FF0000"/>
                </a:solidFill>
                <a:cs typeface="Times New Roman" pitchFamily="18" charset="0"/>
              </a:rPr>
              <a:t>LEVEL OF DEVICES (1)</a:t>
            </a:r>
            <a:endParaRPr lang="en-US" sz="3200" b="1" i="1" dirty="0">
              <a:solidFill>
                <a:srgbClr val="FF0000"/>
              </a:solidFill>
              <a:cs typeface="Times New Roman" pitchFamily="18" charset="0"/>
            </a:endParaRPr>
          </a:p>
        </p:txBody>
      </p:sp>
      <p:sp>
        <p:nvSpPr>
          <p:cNvPr id="3" name="Content Placeholder 2"/>
          <p:cNvSpPr>
            <a:spLocks noGrp="1"/>
          </p:cNvSpPr>
          <p:nvPr>
            <p:ph idx="1"/>
          </p:nvPr>
        </p:nvSpPr>
        <p:spPr>
          <a:xfrm>
            <a:off x="457200" y="1600200"/>
            <a:ext cx="8229600" cy="4876800"/>
          </a:xfrm>
        </p:spPr>
        <p:txBody>
          <a:bodyPr>
            <a:normAutofit fontScale="77500" lnSpcReduction="20000"/>
          </a:bodyPr>
          <a:lstStyle/>
          <a:p>
            <a:pPr marL="342900" lvl="1" indent="-342900">
              <a:buFont typeface="Arial" pitchFamily="34" charset="0"/>
              <a:buChar char="•"/>
            </a:pPr>
            <a:r>
              <a:rPr lang="en-US" altLang="ko-KR" sz="2400" dirty="0" smtClean="0">
                <a:latin typeface="Times New Roman" pitchFamily="18" charset="0"/>
                <a:ea typeface="굴림" charset="-127"/>
                <a:cs typeface="Times New Roman" pitchFamily="18" charset="0"/>
              </a:rPr>
              <a:t>A couple of levels of devices for broad range of use cases and required features</a:t>
            </a:r>
            <a:endParaRPr lang="en-US" sz="2400" dirty="0" smtClean="0">
              <a:latin typeface="Times New Roman" pitchFamily="18" charset="0"/>
              <a:cs typeface="Times New Roman" pitchFamily="18" charset="0"/>
            </a:endParaRPr>
          </a:p>
          <a:p>
            <a:pPr marL="742950" lvl="2" indent="-342900"/>
            <a:r>
              <a:rPr lang="en-US" sz="2100" dirty="0" smtClean="0">
                <a:latin typeface="Times New Roman" pitchFamily="18" charset="0"/>
                <a:cs typeface="Times New Roman" pitchFamily="18" charset="0"/>
              </a:rPr>
              <a:t>Level 1 device: integrated into a machine</a:t>
            </a:r>
          </a:p>
          <a:p>
            <a:pPr marL="1200150" lvl="3" indent="-342900"/>
            <a:r>
              <a:rPr lang="en-US" sz="1900" dirty="0" smtClean="0">
                <a:solidFill>
                  <a:srgbClr val="FF0000"/>
                </a:solidFill>
                <a:latin typeface="Times New Roman" pitchFamily="18" charset="0"/>
                <a:cs typeface="Times New Roman" pitchFamily="18" charset="0"/>
              </a:rPr>
              <a:t>simplest device with low data rate and least features. Low power consumption</a:t>
            </a:r>
          </a:p>
          <a:p>
            <a:pPr marL="1200150" lvl="3" indent="-342900"/>
            <a:r>
              <a:rPr lang="en-US" sz="1900" dirty="0" smtClean="0">
                <a:latin typeface="Times New Roman" pitchFamily="18" charset="0"/>
                <a:cs typeface="Times New Roman" pitchFamily="18" charset="0"/>
              </a:rPr>
              <a:t>Simple control data exchanges</a:t>
            </a:r>
          </a:p>
          <a:p>
            <a:pPr marL="1200150" lvl="3" indent="-342900"/>
            <a:r>
              <a:rPr lang="en-US" sz="1900" dirty="0" smtClean="0">
                <a:latin typeface="Times New Roman" pitchFamily="18" charset="0"/>
                <a:cs typeface="Times New Roman" pitchFamily="18" charset="0"/>
              </a:rPr>
              <a:t>500 </a:t>
            </a:r>
            <a:r>
              <a:rPr lang="en-US" sz="1900" dirty="0" err="1" smtClean="0">
                <a:latin typeface="Times New Roman" pitchFamily="18" charset="0"/>
                <a:cs typeface="Times New Roman" pitchFamily="18" charset="0"/>
              </a:rPr>
              <a:t>Kcps</a:t>
            </a:r>
            <a:r>
              <a:rPr lang="en-US" sz="1900" dirty="0" smtClean="0">
                <a:latin typeface="Times New Roman" pitchFamily="18" charset="0"/>
                <a:cs typeface="Times New Roman" pitchFamily="18" charset="0"/>
              </a:rPr>
              <a:t> fixed clock rate</a:t>
            </a:r>
          </a:p>
          <a:p>
            <a:pPr marL="742950" lvl="2" indent="-342900"/>
            <a:r>
              <a:rPr lang="en-US" sz="2100" dirty="0" smtClean="0">
                <a:latin typeface="Times New Roman" pitchFamily="18" charset="0"/>
                <a:cs typeface="Times New Roman" pitchFamily="18" charset="0"/>
              </a:rPr>
              <a:t>Level 2 device: integrated into a machine</a:t>
            </a:r>
          </a:p>
          <a:p>
            <a:pPr marL="1200150" lvl="3" indent="-342900"/>
            <a:r>
              <a:rPr lang="en-US" sz="1900" dirty="0" smtClean="0">
                <a:solidFill>
                  <a:srgbClr val="FF0000"/>
                </a:solidFill>
                <a:latin typeface="Times New Roman" pitchFamily="18" charset="0"/>
                <a:cs typeface="Times New Roman" pitchFamily="18" charset="0"/>
              </a:rPr>
              <a:t>most complicated device with high data rate and full functions. Low power consumption</a:t>
            </a:r>
            <a:endParaRPr lang="en-US" sz="1900" dirty="0" smtClean="0">
              <a:latin typeface="Times New Roman" pitchFamily="18" charset="0"/>
              <a:cs typeface="Times New Roman" pitchFamily="18" charset="0"/>
            </a:endParaRPr>
          </a:p>
          <a:p>
            <a:pPr marL="1200150" lvl="3" indent="-342900"/>
            <a:r>
              <a:rPr lang="en-US" sz="1900" dirty="0" smtClean="0">
                <a:latin typeface="Times New Roman" pitchFamily="18" charset="0"/>
                <a:cs typeface="Times New Roman" pitchFamily="18" charset="0"/>
              </a:rPr>
              <a:t>Audio/video stream/control data</a:t>
            </a:r>
          </a:p>
          <a:p>
            <a:pPr marL="1200150" lvl="3" indent="-342900"/>
            <a:r>
              <a:rPr lang="en-US" sz="1900" dirty="0" smtClean="0">
                <a:latin typeface="Times New Roman" pitchFamily="18" charset="0"/>
                <a:cs typeface="Times New Roman" pitchFamily="18" charset="0"/>
              </a:rPr>
              <a:t>Up to 54 Mbps scalable data rate</a:t>
            </a:r>
          </a:p>
          <a:p>
            <a:pPr marL="1200150" lvl="3" indent="-342900"/>
            <a:r>
              <a:rPr lang="en-US" sz="1900" dirty="0" smtClean="0">
                <a:latin typeface="Times New Roman" pitchFamily="18" charset="0"/>
                <a:cs typeface="Times New Roman" pitchFamily="18" charset="0"/>
              </a:rPr>
              <a:t>PSC manager function included</a:t>
            </a:r>
          </a:p>
          <a:p>
            <a:pPr marL="742950" lvl="2" indent="-342900"/>
            <a:r>
              <a:rPr lang="en-US" sz="2100" dirty="0" smtClean="0">
                <a:latin typeface="Times New Roman" pitchFamily="18" charset="0"/>
                <a:cs typeface="Times New Roman" pitchFamily="18" charset="0"/>
              </a:rPr>
              <a:t>User stand-alone device (PSC terminal): </a:t>
            </a:r>
          </a:p>
          <a:p>
            <a:pPr marL="1200150" lvl="3" indent="-342900"/>
            <a:r>
              <a:rPr lang="en-US" sz="1900" dirty="0" smtClean="0">
                <a:solidFill>
                  <a:srgbClr val="FF0000"/>
                </a:solidFill>
                <a:latin typeface="Times New Roman" pitchFamily="18" charset="0"/>
                <a:cs typeface="Times New Roman" pitchFamily="18" charset="0"/>
              </a:rPr>
              <a:t>most complicated device with high data rate and full functions. Low power consumption</a:t>
            </a:r>
          </a:p>
          <a:p>
            <a:pPr marL="1200150" lvl="3" indent="-342900"/>
            <a:r>
              <a:rPr lang="en-US" sz="1900" dirty="0" smtClean="0">
                <a:latin typeface="Times New Roman" pitchFamily="18" charset="0"/>
                <a:cs typeface="Times New Roman" pitchFamily="18" charset="0"/>
              </a:rPr>
              <a:t>Audio/video stream/control data</a:t>
            </a:r>
          </a:p>
          <a:p>
            <a:pPr marL="1200150" lvl="3" indent="-342900"/>
            <a:r>
              <a:rPr lang="en-US" sz="1900" dirty="0" smtClean="0">
                <a:latin typeface="Times New Roman" pitchFamily="18" charset="0"/>
                <a:cs typeface="Times New Roman" pitchFamily="18" charset="0"/>
              </a:rPr>
              <a:t>Large graphic display/speaker/microphone</a:t>
            </a:r>
          </a:p>
          <a:p>
            <a:pPr marL="1200150" lvl="3" indent="-342900"/>
            <a:r>
              <a:rPr lang="en-US" sz="1900" dirty="0" smtClean="0">
                <a:latin typeface="Times New Roman" pitchFamily="18" charset="0"/>
                <a:cs typeface="Times New Roman" pitchFamily="18" charset="0"/>
              </a:rPr>
              <a:t>Up to 54 Mbps scalable data rate</a:t>
            </a:r>
          </a:p>
          <a:p>
            <a:pPr marL="1200150" lvl="3" indent="-342900"/>
            <a:r>
              <a:rPr lang="en-US" sz="1900" dirty="0" smtClean="0">
                <a:latin typeface="Times New Roman" pitchFamily="18" charset="0"/>
                <a:cs typeface="Times New Roman" pitchFamily="18" charset="0"/>
              </a:rPr>
              <a:t>PSC manager function included</a:t>
            </a:r>
          </a:p>
          <a:p>
            <a:pPr marL="1200150" lvl="3" indent="-342900"/>
            <a:r>
              <a:rPr lang="en-US" sz="1900" dirty="0" smtClean="0">
                <a:solidFill>
                  <a:srgbClr val="FF0000"/>
                </a:solidFill>
                <a:latin typeface="Times New Roman" pitchFamily="18" charset="0"/>
                <a:cs typeface="Times New Roman" pitchFamily="18" charset="0"/>
              </a:rPr>
              <a:t>PSC featured cell phones belong to this level.</a:t>
            </a:r>
          </a:p>
          <a:p>
            <a:pPr marL="342900" lvl="1" indent="-342900">
              <a:buFont typeface="Arial" pitchFamily="34" charset="0"/>
              <a:buChar char="•"/>
            </a:pPr>
            <a:r>
              <a:rPr lang="en-US" sz="2400" dirty="0" smtClean="0">
                <a:latin typeface="Times New Roman" pitchFamily="18" charset="0"/>
                <a:cs typeface="Times New Roman" pitchFamily="18" charset="0"/>
              </a:rPr>
              <a:t>Common features to all levels</a:t>
            </a:r>
          </a:p>
          <a:p>
            <a:pPr marL="742950" lvl="2" indent="-342900"/>
            <a:r>
              <a:rPr lang="en-US" sz="2200" dirty="0" smtClean="0">
                <a:latin typeface="Times New Roman" pitchFamily="18" charset="0"/>
                <a:cs typeface="Times New Roman" pitchFamily="18" charset="0"/>
              </a:rPr>
              <a:t>Listen only mode, transmit only mode, </a:t>
            </a:r>
            <a:r>
              <a:rPr lang="en-US" sz="2200" dirty="0" err="1" smtClean="0">
                <a:latin typeface="Times New Roman" pitchFamily="18" charset="0"/>
                <a:cs typeface="Times New Roman" pitchFamily="18" charset="0"/>
              </a:rPr>
              <a:t>tx</a:t>
            </a:r>
            <a:r>
              <a:rPr lang="en-US" sz="2200" dirty="0" smtClean="0">
                <a:latin typeface="Times New Roman" pitchFamily="18" charset="0"/>
                <a:cs typeface="Times New Roman" pitchFamily="18" charset="0"/>
              </a:rPr>
              <a:t>/</a:t>
            </a:r>
            <a:r>
              <a:rPr lang="en-US" sz="2200" dirty="0" err="1" smtClean="0">
                <a:latin typeface="Times New Roman" pitchFamily="18" charset="0"/>
                <a:cs typeface="Times New Roman" pitchFamily="18" charset="0"/>
              </a:rPr>
              <a:t>rx</a:t>
            </a:r>
            <a:r>
              <a:rPr lang="en-US" sz="2200" dirty="0" smtClean="0">
                <a:latin typeface="Times New Roman" pitchFamily="18" charset="0"/>
                <a:cs typeface="Times New Roman" pitchFamily="18" charset="0"/>
              </a:rPr>
              <a:t> mode</a:t>
            </a:r>
          </a:p>
        </p:txBody>
      </p:sp>
      <p:sp>
        <p:nvSpPr>
          <p:cNvPr id="8" name="TextBox 7"/>
          <p:cNvSpPr txBox="1"/>
          <p:nvPr/>
        </p:nvSpPr>
        <p:spPr>
          <a:xfrm>
            <a:off x="4191000" y="6400800"/>
            <a:ext cx="777777" cy="307777"/>
          </a:xfrm>
          <a:prstGeom prst="rect">
            <a:avLst/>
          </a:prstGeom>
          <a:noFill/>
        </p:spPr>
        <p:txBody>
          <a:bodyPr wrap="none" rtlCol="0">
            <a:spAutoFit/>
          </a:bodyPr>
          <a:lstStyle/>
          <a:p>
            <a:r>
              <a:rPr lang="en-US" sz="1400" dirty="0" smtClean="0">
                <a:latin typeface="Times New Roman" pitchFamily="18" charset="0"/>
                <a:cs typeface="Times New Roman" pitchFamily="18" charset="0"/>
              </a:rPr>
              <a:t>Slide 67</a:t>
            </a:r>
            <a:endParaRPr lang="en-US" sz="1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a:bodyPr>
          <a:lstStyle/>
          <a:p>
            <a:pPr>
              <a:lnSpc>
                <a:spcPts val="3000"/>
              </a:lnSpc>
            </a:pPr>
            <a:r>
              <a:rPr lang="en-US" sz="3200" b="1" i="1" dirty="0" smtClean="0">
                <a:solidFill>
                  <a:srgbClr val="FF0000"/>
                </a:solidFill>
                <a:cs typeface="Times New Roman" pitchFamily="18" charset="0"/>
              </a:rPr>
              <a:t>LEVEL OF DEVICES (2)</a:t>
            </a:r>
            <a:endParaRPr lang="en-US" sz="3200" b="1" i="1" dirty="0">
              <a:solidFill>
                <a:srgbClr val="FF0000"/>
              </a:solidFill>
              <a:cs typeface="Times New Roman" pitchFamily="18" charset="0"/>
            </a:endParaRPr>
          </a:p>
        </p:txBody>
      </p:sp>
      <p:sp>
        <p:nvSpPr>
          <p:cNvPr id="3" name="Content Placeholder 2"/>
          <p:cNvSpPr>
            <a:spLocks noGrp="1"/>
          </p:cNvSpPr>
          <p:nvPr>
            <p:ph idx="1"/>
          </p:nvPr>
        </p:nvSpPr>
        <p:spPr>
          <a:xfrm>
            <a:off x="457200" y="1600200"/>
            <a:ext cx="3886200" cy="4876800"/>
          </a:xfrm>
        </p:spPr>
        <p:txBody>
          <a:bodyPr>
            <a:normAutofit fontScale="92500" lnSpcReduction="20000"/>
          </a:bodyPr>
          <a:lstStyle/>
          <a:p>
            <a:pPr marL="0" lvl="2"/>
            <a:r>
              <a:rPr lang="en-US" sz="2000" b="1" u="sng" dirty="0" smtClean="0">
                <a:solidFill>
                  <a:srgbClr val="FF0000"/>
                </a:solidFill>
                <a:latin typeface="Times New Roman" pitchFamily="18" charset="0"/>
                <a:cs typeface="Times New Roman" pitchFamily="18" charset="0"/>
              </a:rPr>
              <a:t>PSC manager </a:t>
            </a:r>
          </a:p>
          <a:p>
            <a:pPr marL="457200" lvl="3"/>
            <a:r>
              <a:rPr lang="en-US" sz="1800" b="1" dirty="0" smtClean="0">
                <a:solidFill>
                  <a:srgbClr val="FF0000"/>
                </a:solidFill>
                <a:latin typeface="Times New Roman" pitchFamily="18" charset="0"/>
                <a:cs typeface="Times New Roman" pitchFamily="18" charset="0"/>
              </a:rPr>
              <a:t>Device or function in a device </a:t>
            </a:r>
            <a:r>
              <a:rPr lang="en-US" sz="1800" dirty="0" smtClean="0">
                <a:latin typeface="Times New Roman" pitchFamily="18" charset="0"/>
                <a:cs typeface="Times New Roman" pitchFamily="18" charset="0"/>
              </a:rPr>
              <a:t>whose main roles are </a:t>
            </a:r>
          </a:p>
          <a:p>
            <a:pPr marL="685800" lvl="4">
              <a:buFont typeface="Wingdings" pitchFamily="2" charset="2"/>
              <a:buChar char="§"/>
            </a:pPr>
            <a:r>
              <a:rPr lang="en-US" sz="1700" dirty="0" smtClean="0">
                <a:latin typeface="Times New Roman" pitchFamily="18" charset="0"/>
                <a:cs typeface="Times New Roman" pitchFamily="18" charset="0"/>
              </a:rPr>
              <a:t>to provide sync signals to devices in a public space, </a:t>
            </a:r>
          </a:p>
          <a:p>
            <a:pPr marL="685800" lvl="4">
              <a:buFont typeface="Wingdings" pitchFamily="2" charset="2"/>
              <a:buChar char="§"/>
            </a:pPr>
            <a:r>
              <a:rPr lang="en-US" sz="1700" dirty="0" smtClean="0">
                <a:latin typeface="Times New Roman" pitchFamily="18" charset="0"/>
                <a:cs typeface="Times New Roman" pitchFamily="18" charset="0"/>
              </a:rPr>
              <a:t>to maintain sync with other public spaces in the same region, </a:t>
            </a:r>
          </a:p>
          <a:p>
            <a:pPr marL="685800" lvl="4">
              <a:buFont typeface="Wingdings" pitchFamily="2" charset="2"/>
              <a:buChar char="§"/>
            </a:pPr>
            <a:r>
              <a:rPr lang="en-US" sz="1700" dirty="0" smtClean="0">
                <a:latin typeface="Times New Roman" pitchFamily="18" charset="0"/>
                <a:cs typeface="Times New Roman" pitchFamily="18" charset="0"/>
              </a:rPr>
              <a:t>to communicate with PSC managers of adjacent public spaces for synchronous relay, and</a:t>
            </a:r>
          </a:p>
          <a:p>
            <a:pPr marL="685800" lvl="4">
              <a:buFont typeface="Wingdings" pitchFamily="2" charset="2"/>
              <a:buChar char="§"/>
            </a:pPr>
            <a:r>
              <a:rPr lang="en-US" sz="1700" dirty="0" smtClean="0">
                <a:latin typeface="Times New Roman" pitchFamily="18" charset="0"/>
                <a:cs typeface="Times New Roman" pitchFamily="18" charset="0"/>
              </a:rPr>
              <a:t>to provide radio resource allocation information to each personal space with cooperation of other public spaces so as to allocate radio resources to each personal space to minimize the interference with other personal spaces and public spaces.</a:t>
            </a:r>
          </a:p>
          <a:p>
            <a:pPr marL="457200" lvl="3"/>
            <a:r>
              <a:rPr lang="en-US" sz="1800" dirty="0" smtClean="0">
                <a:latin typeface="Times New Roman" pitchFamily="18" charset="0"/>
                <a:cs typeface="Times New Roman" pitchFamily="18" charset="0"/>
              </a:rPr>
              <a:t>Only one device among Level 2 devices and PSC terminals in a public space can be a PSC manager. </a:t>
            </a:r>
          </a:p>
        </p:txBody>
      </p:sp>
      <p:sp>
        <p:nvSpPr>
          <p:cNvPr id="8" name="TextBox 7"/>
          <p:cNvSpPr txBox="1"/>
          <p:nvPr/>
        </p:nvSpPr>
        <p:spPr>
          <a:xfrm>
            <a:off x="4191000" y="6400800"/>
            <a:ext cx="777777" cy="307777"/>
          </a:xfrm>
          <a:prstGeom prst="rect">
            <a:avLst/>
          </a:prstGeom>
          <a:noFill/>
        </p:spPr>
        <p:txBody>
          <a:bodyPr wrap="none" rtlCol="0">
            <a:spAutoFit/>
          </a:bodyPr>
          <a:lstStyle/>
          <a:p>
            <a:r>
              <a:rPr lang="en-US" sz="1400" dirty="0" smtClean="0">
                <a:latin typeface="Times New Roman" pitchFamily="18" charset="0"/>
                <a:cs typeface="Times New Roman" pitchFamily="18" charset="0"/>
              </a:rPr>
              <a:t>Slide 68</a:t>
            </a:r>
            <a:endParaRPr lang="en-US" sz="1400" dirty="0">
              <a:latin typeface="Times New Roman" pitchFamily="18" charset="0"/>
              <a:cs typeface="Times New Roman" pitchFamily="18" charset="0"/>
            </a:endParaRPr>
          </a:p>
        </p:txBody>
      </p:sp>
      <p:sp>
        <p:nvSpPr>
          <p:cNvPr id="5" name="타원 38"/>
          <p:cNvSpPr/>
          <p:nvPr/>
        </p:nvSpPr>
        <p:spPr bwMode="auto">
          <a:xfrm>
            <a:off x="4191000" y="1676400"/>
            <a:ext cx="4953000" cy="4415517"/>
          </a:xfrm>
          <a:prstGeom prst="ellipse">
            <a:avLst/>
          </a:prstGeom>
          <a:solidFill>
            <a:schemeClr val="accent1">
              <a:lumMod val="20000"/>
              <a:lumOff val="8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dirty="0" smtClean="0">
              <a:ln>
                <a:noFill/>
              </a:ln>
              <a:solidFill>
                <a:schemeClr val="tx1"/>
              </a:solidFill>
              <a:effectLst/>
              <a:latin typeface="Times New Roman" pitchFamily="18" charset="0"/>
            </a:endParaRPr>
          </a:p>
        </p:txBody>
      </p:sp>
      <p:pic>
        <p:nvPicPr>
          <p:cNvPr id="6" name="Picture 24" descr="douche"/>
          <p:cNvPicPr>
            <a:picLocks noChangeAspect="1" noChangeArrowheads="1"/>
          </p:cNvPicPr>
          <p:nvPr/>
        </p:nvPicPr>
        <p:blipFill>
          <a:blip r:embed="rId3" cstate="print"/>
          <a:srcRect/>
          <a:stretch>
            <a:fillRect/>
          </a:stretch>
        </p:blipFill>
        <p:spPr bwMode="auto">
          <a:xfrm>
            <a:off x="4953000" y="4876800"/>
            <a:ext cx="577641" cy="543277"/>
          </a:xfrm>
          <a:prstGeom prst="rect">
            <a:avLst/>
          </a:prstGeom>
          <a:noFill/>
        </p:spPr>
      </p:pic>
      <p:grpSp>
        <p:nvGrpSpPr>
          <p:cNvPr id="7" name="Group 5"/>
          <p:cNvGrpSpPr>
            <a:grpSpLocks/>
          </p:cNvGrpSpPr>
          <p:nvPr/>
        </p:nvGrpSpPr>
        <p:grpSpPr bwMode="auto">
          <a:xfrm>
            <a:off x="7391400" y="3505200"/>
            <a:ext cx="262225" cy="361977"/>
            <a:chOff x="3667" y="2523"/>
            <a:chExt cx="247" cy="317"/>
          </a:xfrm>
        </p:grpSpPr>
        <p:sp>
          <p:nvSpPr>
            <p:cNvPr id="9" name="Rectangle 6"/>
            <p:cNvSpPr>
              <a:spLocks noChangeArrowheads="1"/>
            </p:cNvSpPr>
            <p:nvPr/>
          </p:nvSpPr>
          <p:spPr bwMode="gray">
            <a:xfrm>
              <a:off x="3742" y="2561"/>
              <a:ext cx="172" cy="172"/>
            </a:xfrm>
            <a:prstGeom prst="rect">
              <a:avLst/>
            </a:prstGeom>
            <a:noFill/>
            <a:ln w="9525">
              <a:noFill/>
              <a:miter lim="800000"/>
              <a:headEnd/>
              <a:tailEnd/>
            </a:ln>
            <a:effectLst/>
          </p:spPr>
          <p:txBody>
            <a:bodyPr wrap="none" lIns="0" tIns="0" rIns="0" bIns="0">
              <a:spAutoFit/>
            </a:bodyPr>
            <a:lstStyle/>
            <a:p>
              <a:pPr marL="381000" indent="-381000">
                <a:buFont typeface="Wingdings" pitchFamily="2" charset="2"/>
                <a:buNone/>
                <a:tabLst>
                  <a:tab pos="3946525" algn="l"/>
                </a:tabLst>
              </a:pPr>
              <a:r>
                <a:rPr lang="en-GB" sz="1800">
                  <a:solidFill>
                    <a:srgbClr val="808080"/>
                  </a:solidFill>
                </a:rPr>
                <a:t>°C</a:t>
              </a:r>
            </a:p>
          </p:txBody>
        </p:sp>
        <p:pic>
          <p:nvPicPr>
            <p:cNvPr id="10" name="Picture 7" descr="744px-ThermometerSymbol"/>
            <p:cNvPicPr>
              <a:picLocks noChangeAspect="1" noChangeArrowheads="1"/>
            </p:cNvPicPr>
            <p:nvPr/>
          </p:nvPicPr>
          <p:blipFill>
            <a:blip r:embed="rId4" cstate="print"/>
            <a:srcRect l="43907" t="21152" r="48991" b="24046"/>
            <a:stretch>
              <a:fillRect/>
            </a:stretch>
          </p:blipFill>
          <p:spPr bwMode="auto">
            <a:xfrm>
              <a:off x="3667" y="2523"/>
              <a:ext cx="118" cy="317"/>
            </a:xfrm>
            <a:prstGeom prst="rect">
              <a:avLst/>
            </a:prstGeom>
            <a:noFill/>
          </p:spPr>
        </p:pic>
      </p:grpSp>
      <p:pic>
        <p:nvPicPr>
          <p:cNvPr id="11" name="Picture 8" descr="helice-pour-bateaux-3-pales-49131"/>
          <p:cNvPicPr>
            <a:picLocks noChangeAspect="1" noChangeArrowheads="1"/>
          </p:cNvPicPr>
          <p:nvPr/>
        </p:nvPicPr>
        <p:blipFill>
          <a:blip r:embed="rId5" cstate="print">
            <a:clrChange>
              <a:clrFrom>
                <a:srgbClr val="FFFFFF"/>
              </a:clrFrom>
              <a:clrTo>
                <a:srgbClr val="FFFFFF">
                  <a:alpha val="0"/>
                </a:srgbClr>
              </a:clrTo>
            </a:clrChange>
            <a:lum bright="-20000"/>
            <a:grayscl/>
          </a:blip>
          <a:srcRect/>
          <a:stretch>
            <a:fillRect/>
          </a:stretch>
        </p:blipFill>
        <p:spPr bwMode="auto">
          <a:xfrm>
            <a:off x="5715000" y="3048000"/>
            <a:ext cx="586755" cy="603641"/>
          </a:xfrm>
          <a:prstGeom prst="rect">
            <a:avLst/>
          </a:prstGeom>
          <a:noFill/>
          <a:ln w="9525">
            <a:noFill/>
            <a:miter lim="800000"/>
            <a:headEnd/>
            <a:tailEnd/>
          </a:ln>
        </p:spPr>
      </p:pic>
      <p:pic>
        <p:nvPicPr>
          <p:cNvPr id="12" name="Picture 27"/>
          <p:cNvPicPr>
            <a:picLocks noChangeAspect="1" noChangeArrowheads="1"/>
          </p:cNvPicPr>
          <p:nvPr/>
        </p:nvPicPr>
        <p:blipFill>
          <a:blip r:embed="rId6" cstate="print"/>
          <a:srcRect t="4359" r="-682" b="3391"/>
          <a:stretch>
            <a:fillRect/>
          </a:stretch>
        </p:blipFill>
        <p:spPr bwMode="auto">
          <a:xfrm>
            <a:off x="8074462" y="3962400"/>
            <a:ext cx="298441" cy="603641"/>
          </a:xfrm>
          <a:prstGeom prst="rect">
            <a:avLst/>
          </a:prstGeom>
          <a:noFill/>
          <a:ln w="9525">
            <a:noFill/>
            <a:miter lim="800000"/>
            <a:headEnd/>
            <a:tailEnd/>
          </a:ln>
          <a:effectLst>
            <a:outerShdw dist="107763" dir="2700000" algn="ctr" rotWithShape="0">
              <a:schemeClr val="bg2"/>
            </a:outerShdw>
          </a:effectLst>
        </p:spPr>
      </p:pic>
      <p:sp>
        <p:nvSpPr>
          <p:cNvPr id="13" name="Oval 12"/>
          <p:cNvSpPr/>
          <p:nvPr/>
        </p:nvSpPr>
        <p:spPr>
          <a:xfrm>
            <a:off x="4343400" y="2971800"/>
            <a:ext cx="3179704" cy="2819400"/>
          </a:xfrm>
          <a:prstGeom prst="ellipse">
            <a:avLst/>
          </a:prstGeom>
          <a:noFill/>
          <a:ln>
            <a:solidFill>
              <a:srgbClr val="D46C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5479814" y="1752600"/>
            <a:ext cx="2292586" cy="3657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5943600" y="3352800"/>
            <a:ext cx="2971800" cy="2438400"/>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25" descr="radiateur"/>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8382000" y="2895600"/>
            <a:ext cx="529708" cy="774945"/>
          </a:xfrm>
          <a:prstGeom prst="rect">
            <a:avLst/>
          </a:prstGeom>
          <a:noFill/>
        </p:spPr>
      </p:pic>
      <p:pic>
        <p:nvPicPr>
          <p:cNvPr id="17" name="Picture 39" descr="weekly_digital_timer_IP20"/>
          <p:cNvPicPr>
            <a:picLocks noChangeAspect="1" noChangeArrowheads="1"/>
          </p:cNvPicPr>
          <p:nvPr/>
        </p:nvPicPr>
        <p:blipFill>
          <a:blip r:embed="rId8" cstate="print"/>
          <a:srcRect/>
          <a:stretch>
            <a:fillRect/>
          </a:stretch>
        </p:blipFill>
        <p:spPr bwMode="auto">
          <a:xfrm>
            <a:off x="7010400" y="2438400"/>
            <a:ext cx="324257" cy="685800"/>
          </a:xfrm>
          <a:prstGeom prst="rect">
            <a:avLst/>
          </a:prstGeom>
          <a:noFill/>
        </p:spPr>
      </p:pic>
      <p:grpSp>
        <p:nvGrpSpPr>
          <p:cNvPr id="18" name="Group 5"/>
          <p:cNvGrpSpPr>
            <a:grpSpLocks/>
          </p:cNvGrpSpPr>
          <p:nvPr/>
        </p:nvGrpSpPr>
        <p:grpSpPr bwMode="auto">
          <a:xfrm>
            <a:off x="6781800" y="3657600"/>
            <a:ext cx="262225" cy="361977"/>
            <a:chOff x="3667" y="2523"/>
            <a:chExt cx="247" cy="317"/>
          </a:xfrm>
        </p:grpSpPr>
        <p:sp>
          <p:nvSpPr>
            <p:cNvPr id="19" name="Rectangle 6"/>
            <p:cNvSpPr>
              <a:spLocks noChangeArrowheads="1"/>
            </p:cNvSpPr>
            <p:nvPr/>
          </p:nvSpPr>
          <p:spPr bwMode="gray">
            <a:xfrm>
              <a:off x="3742" y="2561"/>
              <a:ext cx="172" cy="172"/>
            </a:xfrm>
            <a:prstGeom prst="rect">
              <a:avLst/>
            </a:prstGeom>
            <a:noFill/>
            <a:ln w="9525">
              <a:noFill/>
              <a:miter lim="800000"/>
              <a:headEnd/>
              <a:tailEnd/>
            </a:ln>
            <a:effectLst/>
          </p:spPr>
          <p:txBody>
            <a:bodyPr wrap="none" lIns="0" tIns="0" rIns="0" bIns="0">
              <a:spAutoFit/>
            </a:bodyPr>
            <a:lstStyle/>
            <a:p>
              <a:pPr marL="381000" indent="-381000">
                <a:buFont typeface="Wingdings" pitchFamily="2" charset="2"/>
                <a:buNone/>
                <a:tabLst>
                  <a:tab pos="3946525" algn="l"/>
                </a:tabLst>
              </a:pPr>
              <a:r>
                <a:rPr lang="en-GB" sz="1800">
                  <a:solidFill>
                    <a:srgbClr val="808080"/>
                  </a:solidFill>
                </a:rPr>
                <a:t>°C</a:t>
              </a:r>
            </a:p>
          </p:txBody>
        </p:sp>
        <p:pic>
          <p:nvPicPr>
            <p:cNvPr id="20" name="Picture 7" descr="744px-ThermometerSymbol"/>
            <p:cNvPicPr>
              <a:picLocks noChangeAspect="1" noChangeArrowheads="1"/>
            </p:cNvPicPr>
            <p:nvPr/>
          </p:nvPicPr>
          <p:blipFill>
            <a:blip r:embed="rId4" cstate="print"/>
            <a:srcRect l="43907" t="21152" r="48991" b="24046"/>
            <a:stretch>
              <a:fillRect/>
            </a:stretch>
          </p:blipFill>
          <p:spPr bwMode="auto">
            <a:xfrm>
              <a:off x="3667" y="2523"/>
              <a:ext cx="118" cy="317"/>
            </a:xfrm>
            <a:prstGeom prst="rect">
              <a:avLst/>
            </a:prstGeom>
            <a:noFill/>
          </p:spPr>
        </p:pic>
      </p:grpSp>
      <p:graphicFrame>
        <p:nvGraphicFramePr>
          <p:cNvPr id="21" name="Object 3"/>
          <p:cNvGraphicFramePr>
            <a:graphicFrameLocks noChangeAspect="1"/>
          </p:cNvGraphicFramePr>
          <p:nvPr/>
        </p:nvGraphicFramePr>
        <p:xfrm>
          <a:off x="6934200" y="4267200"/>
          <a:ext cx="481542" cy="603250"/>
        </p:xfrm>
        <a:graphic>
          <a:graphicData uri="http://schemas.openxmlformats.org/presentationml/2006/ole">
            <p:oleObj spid="_x0000_s493570" name="Photo Editor Photo" r:id="rId9" imgW="2381582" imgH="2381582" progId="">
              <p:embed/>
            </p:oleObj>
          </a:graphicData>
        </a:graphic>
      </p:graphicFrame>
      <p:pic>
        <p:nvPicPr>
          <p:cNvPr id="22" name="Picture 12" descr="audio"/>
          <p:cNvPicPr>
            <a:picLocks noChangeAspect="1" noChangeArrowheads="1"/>
          </p:cNvPicPr>
          <p:nvPr/>
        </p:nvPicPr>
        <p:blipFill>
          <a:blip r:embed="rId10" cstate="print"/>
          <a:srcRect/>
          <a:stretch>
            <a:fillRect/>
          </a:stretch>
        </p:blipFill>
        <p:spPr bwMode="auto">
          <a:xfrm>
            <a:off x="6248400" y="4495800"/>
            <a:ext cx="674174" cy="798220"/>
          </a:xfrm>
          <a:prstGeom prst="rect">
            <a:avLst/>
          </a:prstGeom>
          <a:noFill/>
          <a:ln w="9525">
            <a:noFill/>
            <a:miter lim="800000"/>
            <a:headEnd/>
            <a:tailEnd/>
          </a:ln>
        </p:spPr>
      </p:pic>
      <p:grpSp>
        <p:nvGrpSpPr>
          <p:cNvPr id="23" name="Group 32"/>
          <p:cNvGrpSpPr>
            <a:grpSpLocks/>
          </p:cNvGrpSpPr>
          <p:nvPr/>
        </p:nvGrpSpPr>
        <p:grpSpPr bwMode="auto">
          <a:xfrm>
            <a:off x="6096000" y="3886200"/>
            <a:ext cx="674174" cy="544233"/>
            <a:chOff x="567" y="2391"/>
            <a:chExt cx="953" cy="585"/>
          </a:xfrm>
        </p:grpSpPr>
        <p:pic>
          <p:nvPicPr>
            <p:cNvPr id="24" name="Picture 3" descr="hd tv"/>
            <p:cNvPicPr>
              <a:picLocks noChangeAspect="1" noChangeArrowheads="1"/>
            </p:cNvPicPr>
            <p:nvPr/>
          </p:nvPicPr>
          <p:blipFill>
            <a:blip r:embed="rId11" cstate="print"/>
            <a:srcRect/>
            <a:stretch>
              <a:fillRect/>
            </a:stretch>
          </p:blipFill>
          <p:spPr bwMode="auto">
            <a:xfrm>
              <a:off x="567" y="2391"/>
              <a:ext cx="953" cy="585"/>
            </a:xfrm>
            <a:prstGeom prst="rect">
              <a:avLst/>
            </a:prstGeom>
            <a:noFill/>
            <a:ln w="9525">
              <a:noFill/>
              <a:miter lim="800000"/>
              <a:headEnd/>
              <a:tailEnd/>
            </a:ln>
          </p:spPr>
        </p:pic>
        <p:grpSp>
          <p:nvGrpSpPr>
            <p:cNvPr id="25" name="Group 56"/>
            <p:cNvGrpSpPr>
              <a:grpSpLocks/>
            </p:cNvGrpSpPr>
            <p:nvPr/>
          </p:nvGrpSpPr>
          <p:grpSpPr bwMode="auto">
            <a:xfrm>
              <a:off x="672" y="2432"/>
              <a:ext cx="744" cy="479"/>
              <a:chOff x="672" y="2428"/>
              <a:chExt cx="744" cy="479"/>
            </a:xfrm>
          </p:grpSpPr>
          <p:pic>
            <p:nvPicPr>
              <p:cNvPr id="26" name="Picture 20" descr="경쟁사_그냥"/>
              <p:cNvPicPr>
                <a:picLocks noChangeAspect="1" noChangeArrowheads="1"/>
              </p:cNvPicPr>
              <p:nvPr/>
            </p:nvPicPr>
            <p:blipFill>
              <a:blip r:embed="rId12" cstate="print"/>
              <a:srcRect/>
              <a:stretch>
                <a:fillRect/>
              </a:stretch>
            </p:blipFill>
            <p:spPr bwMode="auto">
              <a:xfrm rot="-152540">
                <a:off x="692" y="2428"/>
                <a:ext cx="724" cy="457"/>
              </a:xfrm>
              <a:prstGeom prst="rect">
                <a:avLst/>
              </a:prstGeom>
              <a:noFill/>
              <a:ln w="9525">
                <a:noFill/>
                <a:miter lim="800000"/>
                <a:headEnd/>
                <a:tailEnd/>
              </a:ln>
            </p:spPr>
          </p:pic>
          <p:pic>
            <p:nvPicPr>
              <p:cNvPr id="27" name="Picture 21" descr="경쟁사인라인"/>
              <p:cNvPicPr>
                <a:picLocks noChangeAspect="1" noChangeArrowheads="1"/>
              </p:cNvPicPr>
              <p:nvPr/>
            </p:nvPicPr>
            <p:blipFill>
              <a:blip r:embed="rId13" cstate="print"/>
              <a:srcRect/>
              <a:stretch>
                <a:fillRect/>
              </a:stretch>
            </p:blipFill>
            <p:spPr bwMode="auto">
              <a:xfrm rot="-163579">
                <a:off x="672" y="2706"/>
                <a:ext cx="227" cy="201"/>
              </a:xfrm>
              <a:prstGeom prst="rect">
                <a:avLst/>
              </a:prstGeom>
              <a:noFill/>
              <a:ln w="9525">
                <a:noFill/>
                <a:miter lim="800000"/>
                <a:headEnd/>
                <a:tailEnd/>
              </a:ln>
            </p:spPr>
          </p:pic>
        </p:grpSp>
      </p:grpSp>
      <p:sp>
        <p:nvSpPr>
          <p:cNvPr id="28" name="TextBox 27"/>
          <p:cNvSpPr txBox="1"/>
          <p:nvPr/>
        </p:nvSpPr>
        <p:spPr>
          <a:xfrm>
            <a:off x="4572000" y="2057400"/>
            <a:ext cx="1088519" cy="970779"/>
          </a:xfrm>
          <a:prstGeom prst="rect">
            <a:avLst/>
          </a:prstGeom>
          <a:noFill/>
        </p:spPr>
        <p:txBody>
          <a:bodyPr wrap="square" rtlCol="0">
            <a:spAutoFit/>
          </a:bodyPr>
          <a:lstStyle/>
          <a:p>
            <a:pPr algn="ctr">
              <a:lnSpc>
                <a:spcPts val="1700"/>
              </a:lnSpc>
            </a:pPr>
            <a:r>
              <a:rPr lang="en-US" b="1" dirty="0" smtClean="0">
                <a:solidFill>
                  <a:srgbClr val="00B050"/>
                </a:solidFill>
              </a:rPr>
              <a:t>Common sync in </a:t>
            </a:r>
            <a:r>
              <a:rPr lang="en-US" b="1" dirty="0" smtClean="0"/>
              <a:t>Public space</a:t>
            </a:r>
            <a:endParaRPr lang="en-US" b="1" dirty="0"/>
          </a:p>
        </p:txBody>
      </p:sp>
      <p:sp>
        <p:nvSpPr>
          <p:cNvPr id="29" name="TextBox 28"/>
          <p:cNvSpPr txBox="1"/>
          <p:nvPr/>
        </p:nvSpPr>
        <p:spPr>
          <a:xfrm>
            <a:off x="5764244" y="2057400"/>
            <a:ext cx="1438306" cy="534762"/>
          </a:xfrm>
          <a:prstGeom prst="rect">
            <a:avLst/>
          </a:prstGeom>
          <a:noFill/>
        </p:spPr>
        <p:txBody>
          <a:bodyPr wrap="square" rtlCol="0">
            <a:spAutoFit/>
          </a:bodyPr>
          <a:lstStyle/>
          <a:p>
            <a:pPr algn="ctr">
              <a:lnSpc>
                <a:spcPts val="1700"/>
              </a:lnSpc>
            </a:pPr>
            <a:r>
              <a:rPr lang="en-US" b="1" smtClean="0">
                <a:solidFill>
                  <a:srgbClr val="FF0000"/>
                </a:solidFill>
              </a:rPr>
              <a:t>Personal space A</a:t>
            </a:r>
            <a:endParaRPr lang="en-US" b="1">
              <a:solidFill>
                <a:srgbClr val="FF0000"/>
              </a:solidFill>
            </a:endParaRPr>
          </a:p>
        </p:txBody>
      </p:sp>
      <p:sp>
        <p:nvSpPr>
          <p:cNvPr id="30" name="TextBox 29"/>
          <p:cNvSpPr txBox="1"/>
          <p:nvPr/>
        </p:nvSpPr>
        <p:spPr>
          <a:xfrm>
            <a:off x="4114800" y="4038600"/>
            <a:ext cx="1438306" cy="534762"/>
          </a:xfrm>
          <a:prstGeom prst="rect">
            <a:avLst/>
          </a:prstGeom>
          <a:noFill/>
        </p:spPr>
        <p:txBody>
          <a:bodyPr wrap="square" rtlCol="0">
            <a:spAutoFit/>
          </a:bodyPr>
          <a:lstStyle/>
          <a:p>
            <a:pPr algn="ctr">
              <a:lnSpc>
                <a:spcPts val="1700"/>
              </a:lnSpc>
            </a:pPr>
            <a:r>
              <a:rPr lang="en-US" b="1" dirty="0" smtClean="0">
                <a:solidFill>
                  <a:srgbClr val="D46C2C"/>
                </a:solidFill>
              </a:rPr>
              <a:t>Personal space B</a:t>
            </a:r>
            <a:endParaRPr lang="en-US" b="1" dirty="0">
              <a:solidFill>
                <a:srgbClr val="D46C2C"/>
              </a:solidFill>
            </a:endParaRPr>
          </a:p>
        </p:txBody>
      </p:sp>
      <p:sp>
        <p:nvSpPr>
          <p:cNvPr id="31" name="TextBox 30"/>
          <p:cNvSpPr txBox="1"/>
          <p:nvPr/>
        </p:nvSpPr>
        <p:spPr>
          <a:xfrm>
            <a:off x="7440644" y="4953000"/>
            <a:ext cx="1438306" cy="534762"/>
          </a:xfrm>
          <a:prstGeom prst="rect">
            <a:avLst/>
          </a:prstGeom>
          <a:noFill/>
        </p:spPr>
        <p:txBody>
          <a:bodyPr wrap="square" rtlCol="0">
            <a:spAutoFit/>
          </a:bodyPr>
          <a:lstStyle/>
          <a:p>
            <a:pPr algn="ctr">
              <a:lnSpc>
                <a:spcPts val="1700"/>
              </a:lnSpc>
            </a:pPr>
            <a:r>
              <a:rPr lang="en-US" b="1" smtClean="0">
                <a:solidFill>
                  <a:srgbClr val="0070C0"/>
                </a:solidFill>
              </a:rPr>
              <a:t>Personal space C</a:t>
            </a:r>
            <a:endParaRPr lang="en-US" b="1">
              <a:solidFill>
                <a:srgbClr val="0070C0"/>
              </a:solidFill>
            </a:endParaRPr>
          </a:p>
        </p:txBody>
      </p:sp>
      <p:pic>
        <p:nvPicPr>
          <p:cNvPr id="32" name="Picture 6"/>
          <p:cNvPicPr>
            <a:picLocks noChangeAspect="1" noChangeArrowheads="1"/>
          </p:cNvPicPr>
          <p:nvPr/>
        </p:nvPicPr>
        <p:blipFill>
          <a:blip r:embed="rId14" cstate="print"/>
          <a:srcRect/>
          <a:stretch>
            <a:fillRect/>
          </a:stretch>
        </p:blipFill>
        <p:spPr bwMode="auto">
          <a:xfrm>
            <a:off x="4953000" y="3352800"/>
            <a:ext cx="381000" cy="694765"/>
          </a:xfrm>
          <a:prstGeom prst="rect">
            <a:avLst/>
          </a:prstGeom>
          <a:noFill/>
          <a:ln w="9525">
            <a:noFill/>
            <a:miter lim="800000"/>
            <a:headEnd/>
            <a:tailEnd/>
          </a:ln>
        </p:spPr>
      </p:pic>
      <p:pic>
        <p:nvPicPr>
          <p:cNvPr id="33" name="Picture 6"/>
          <p:cNvPicPr>
            <a:picLocks noChangeAspect="1" noChangeArrowheads="1"/>
          </p:cNvPicPr>
          <p:nvPr/>
        </p:nvPicPr>
        <p:blipFill>
          <a:blip r:embed="rId14" cstate="print"/>
          <a:srcRect/>
          <a:stretch>
            <a:fillRect/>
          </a:stretch>
        </p:blipFill>
        <p:spPr bwMode="auto">
          <a:xfrm>
            <a:off x="7620000" y="4191000"/>
            <a:ext cx="381000" cy="694765"/>
          </a:xfrm>
          <a:prstGeom prst="rect">
            <a:avLst/>
          </a:prstGeom>
          <a:noFill/>
          <a:ln w="9525">
            <a:noFill/>
            <a:miter lim="800000"/>
            <a:headEnd/>
            <a:tailEnd/>
          </a:ln>
        </p:spPr>
      </p:pic>
      <p:pic>
        <p:nvPicPr>
          <p:cNvPr id="34" name="Picture 6"/>
          <p:cNvPicPr>
            <a:picLocks noChangeAspect="1" noChangeArrowheads="1"/>
          </p:cNvPicPr>
          <p:nvPr/>
        </p:nvPicPr>
        <p:blipFill>
          <a:blip r:embed="rId14" cstate="print"/>
          <a:srcRect/>
          <a:stretch>
            <a:fillRect/>
          </a:stretch>
        </p:blipFill>
        <p:spPr bwMode="auto">
          <a:xfrm>
            <a:off x="6477000" y="2667000"/>
            <a:ext cx="381000" cy="694765"/>
          </a:xfrm>
          <a:prstGeom prst="rect">
            <a:avLst/>
          </a:prstGeom>
          <a:noFill/>
          <a:ln w="9525">
            <a:noFill/>
            <a:miter lim="800000"/>
            <a:headEnd/>
            <a:tailEnd/>
          </a:ln>
        </p:spPr>
      </p:pic>
      <p:sp>
        <p:nvSpPr>
          <p:cNvPr id="35" name="TextBox 34"/>
          <p:cNvSpPr txBox="1"/>
          <p:nvPr/>
        </p:nvSpPr>
        <p:spPr>
          <a:xfrm>
            <a:off x="7620000" y="2133600"/>
            <a:ext cx="990600" cy="451406"/>
          </a:xfrm>
          <a:prstGeom prst="rect">
            <a:avLst/>
          </a:prstGeom>
          <a:solidFill>
            <a:srgbClr val="FFFF00"/>
          </a:solidFill>
        </p:spPr>
        <p:txBody>
          <a:bodyPr wrap="square" rtlCol="0">
            <a:spAutoFit/>
          </a:bodyPr>
          <a:lstStyle/>
          <a:p>
            <a:pPr algn="ctr">
              <a:lnSpc>
                <a:spcPts val="1400"/>
              </a:lnSpc>
            </a:pPr>
            <a:r>
              <a:rPr lang="en-US" sz="1600" b="1" dirty="0" smtClean="0">
                <a:solidFill>
                  <a:srgbClr val="00B050"/>
                </a:solidFill>
              </a:rPr>
              <a:t>PSC manager</a:t>
            </a:r>
            <a:endParaRPr lang="en-US" sz="1600" b="1" dirty="0">
              <a:solidFill>
                <a:srgbClr val="00B050"/>
              </a:solidFill>
            </a:endParaRPr>
          </a:p>
        </p:txBody>
      </p:sp>
      <p:pic>
        <p:nvPicPr>
          <p:cNvPr id="36" name="Picture 39" descr="weekly_digital_timer_IP20"/>
          <p:cNvPicPr>
            <a:picLocks noChangeAspect="1" noChangeArrowheads="1"/>
          </p:cNvPicPr>
          <p:nvPr/>
        </p:nvPicPr>
        <p:blipFill>
          <a:blip r:embed="rId8" cstate="print"/>
          <a:srcRect/>
          <a:stretch>
            <a:fillRect/>
          </a:stretch>
        </p:blipFill>
        <p:spPr bwMode="auto">
          <a:xfrm>
            <a:off x="7924800" y="2590800"/>
            <a:ext cx="324257" cy="685800"/>
          </a:xfrm>
          <a:prstGeom prst="rect">
            <a:avLst/>
          </a:prstGeom>
          <a:noFill/>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a:bodyPr>
          <a:lstStyle/>
          <a:p>
            <a:pPr>
              <a:lnSpc>
                <a:spcPts val="3000"/>
              </a:lnSpc>
            </a:pPr>
            <a:r>
              <a:rPr lang="en-US" sz="3200" b="1" i="1" dirty="0" smtClean="0">
                <a:solidFill>
                  <a:srgbClr val="FF0000"/>
                </a:solidFill>
                <a:cs typeface="Times New Roman" pitchFamily="18" charset="0"/>
              </a:rPr>
              <a:t>KEY REQUIREMENTS FOR PSC</a:t>
            </a:r>
            <a:endParaRPr lang="en-US" sz="3200" b="1" i="1" dirty="0">
              <a:solidFill>
                <a:srgbClr val="FF0000"/>
              </a:solidFill>
              <a:cs typeface="Times New Roman" pitchFamily="18" charset="0"/>
            </a:endParaRPr>
          </a:p>
        </p:txBody>
      </p:sp>
      <p:sp>
        <p:nvSpPr>
          <p:cNvPr id="3" name="Content Placeholder 2"/>
          <p:cNvSpPr>
            <a:spLocks noGrp="1"/>
          </p:cNvSpPr>
          <p:nvPr>
            <p:ph idx="1"/>
          </p:nvPr>
        </p:nvSpPr>
        <p:spPr>
          <a:xfrm>
            <a:off x="457200" y="1600200"/>
            <a:ext cx="8229600" cy="4724400"/>
          </a:xfrm>
        </p:spPr>
        <p:txBody>
          <a:bodyPr>
            <a:normAutofit fontScale="92500" lnSpcReduction="20000"/>
          </a:bodyPr>
          <a:lstStyle/>
          <a:p>
            <a:pPr marL="342900" lvl="1" indent="-342900">
              <a:buFont typeface="Arial" pitchFamily="34" charset="0"/>
              <a:buChar char="•"/>
            </a:pPr>
            <a:r>
              <a:rPr lang="en-US" altLang="ko-KR" sz="2000" dirty="0" smtClean="0">
                <a:latin typeface="Times New Roman" pitchFamily="18" charset="0"/>
                <a:ea typeface="굴림" charset="-127"/>
                <a:cs typeface="Times New Roman" pitchFamily="18" charset="0"/>
              </a:rPr>
              <a:t>Fast synch for fast association and high throughput &lt;500 us		</a:t>
            </a:r>
          </a:p>
          <a:p>
            <a:pPr marL="342900" lvl="1" indent="-342900">
              <a:buFont typeface="Arial" pitchFamily="34" charset="0"/>
              <a:buChar char="•"/>
            </a:pPr>
            <a:r>
              <a:rPr lang="en-US" sz="2000" dirty="0" smtClean="0">
                <a:latin typeface="Times New Roman" pitchFamily="18" charset="0"/>
                <a:ea typeface="굴림" charset="-127"/>
                <a:cs typeface="Times New Roman" pitchFamily="18" charset="0"/>
              </a:rPr>
              <a:t>Low latency &lt;16 ms		</a:t>
            </a:r>
          </a:p>
          <a:p>
            <a:pPr marL="742950" lvl="2" indent="-342900"/>
            <a:r>
              <a:rPr lang="en-US" sz="1900" dirty="0" smtClean="0">
                <a:solidFill>
                  <a:srgbClr val="00B050"/>
                </a:solidFill>
                <a:latin typeface="Times New Roman" pitchFamily="18" charset="0"/>
                <a:ea typeface="굴림" charset="-127"/>
                <a:cs typeface="Times New Roman" pitchFamily="18" charset="0"/>
                <a:sym typeface="Wingdings" pitchFamily="2" charset="2"/>
              </a:rPr>
              <a:t>Periodically every less than 16 ms, a segment of information can be transmitted. </a:t>
            </a:r>
            <a:endParaRPr lang="en-US" sz="2000" dirty="0" smtClean="0">
              <a:solidFill>
                <a:srgbClr val="00B050"/>
              </a:solidFill>
              <a:latin typeface="Times New Roman" pitchFamily="18" charset="0"/>
              <a:ea typeface="굴림" charset="-127"/>
              <a:cs typeface="Times New Roman" pitchFamily="18" charset="0"/>
            </a:endParaRPr>
          </a:p>
          <a:p>
            <a:pPr marL="342900" lvl="1" indent="-342900">
              <a:buFont typeface="Arial" pitchFamily="34" charset="0"/>
              <a:buChar char="•"/>
            </a:pPr>
            <a:r>
              <a:rPr lang="en-US" sz="2000" dirty="0" smtClean="0">
                <a:latin typeface="Times New Roman" pitchFamily="18" charset="0"/>
                <a:ea typeface="굴림" charset="-127"/>
                <a:cs typeface="Times New Roman" pitchFamily="18" charset="0"/>
              </a:rPr>
              <a:t>Avoidance of mutual interference from adjacent transmitters</a:t>
            </a:r>
            <a:endParaRPr lang="en-US" sz="1900" dirty="0" smtClean="0">
              <a:solidFill>
                <a:srgbClr val="FF0000"/>
              </a:solidFill>
              <a:latin typeface="Times New Roman" pitchFamily="18" charset="0"/>
              <a:ea typeface="굴림" charset="-127"/>
              <a:cs typeface="Times New Roman" pitchFamily="18" charset="0"/>
            </a:endParaRPr>
          </a:p>
          <a:p>
            <a:pPr marL="742950" lvl="2" indent="-342900"/>
            <a:r>
              <a:rPr lang="en-US" sz="1900" dirty="0" smtClean="0">
                <a:solidFill>
                  <a:srgbClr val="FF0000"/>
                </a:solidFill>
                <a:latin typeface="Times New Roman" pitchFamily="18" charset="0"/>
                <a:ea typeface="굴림" charset="-127"/>
                <a:cs typeface="Times New Roman" pitchFamily="18" charset="0"/>
              </a:rPr>
              <a:t>Adjacent transmitters interfere with other devices with co-channel and spurious signals from these transmitters. A mitigation method should be applied. Frequency hopping is one strong scheme to mitigate this interference.</a:t>
            </a:r>
          </a:p>
          <a:p>
            <a:pPr marL="342900" lvl="1" indent="-342900">
              <a:buFont typeface="Arial" pitchFamily="34" charset="0"/>
              <a:buChar char="•"/>
            </a:pPr>
            <a:r>
              <a:rPr lang="en-US" sz="2000" dirty="0" smtClean="0">
                <a:solidFill>
                  <a:srgbClr val="00B0F0"/>
                </a:solidFill>
                <a:latin typeface="Times New Roman" pitchFamily="18" charset="0"/>
                <a:ea typeface="굴림" charset="-127"/>
                <a:cs typeface="Times New Roman" pitchFamily="18" charset="0"/>
              </a:rPr>
              <a:t>Dynamically Scalable data rates</a:t>
            </a:r>
          </a:p>
          <a:p>
            <a:pPr marL="742950" lvl="2" indent="-342900"/>
            <a:r>
              <a:rPr lang="en-US" sz="1900" dirty="0" smtClean="0">
                <a:solidFill>
                  <a:srgbClr val="00B0F0"/>
                </a:solidFill>
                <a:latin typeface="Times New Roman" pitchFamily="18" charset="0"/>
                <a:ea typeface="굴림" charset="-127"/>
                <a:cs typeface="Times New Roman" pitchFamily="18" charset="0"/>
              </a:rPr>
              <a:t>Data rates are scaled dynamically depending on types of applications.</a:t>
            </a:r>
          </a:p>
          <a:p>
            <a:pPr marL="742950" lvl="2" indent="-342900"/>
            <a:r>
              <a:rPr lang="en-US" sz="1900" dirty="0" smtClean="0">
                <a:solidFill>
                  <a:srgbClr val="00B0F0"/>
                </a:solidFill>
                <a:latin typeface="Times New Roman" pitchFamily="18" charset="0"/>
                <a:ea typeface="굴림" charset="-127"/>
                <a:cs typeface="Times New Roman" pitchFamily="18" charset="0"/>
              </a:rPr>
              <a:t>Spectral and temporal radio resource is flexibly and dynamically assigned to each device to meet its needs.</a:t>
            </a:r>
            <a:endParaRPr lang="en-US" sz="1900" dirty="0" smtClean="0">
              <a:solidFill>
                <a:srgbClr val="FF0000"/>
              </a:solidFill>
              <a:latin typeface="Times New Roman" pitchFamily="18" charset="0"/>
              <a:ea typeface="굴림" charset="-127"/>
              <a:cs typeface="Times New Roman" pitchFamily="18" charset="0"/>
            </a:endParaRPr>
          </a:p>
          <a:p>
            <a:pPr marL="342900" lvl="1" indent="-342900">
              <a:buFont typeface="Arial" pitchFamily="34" charset="0"/>
              <a:buChar char="•"/>
            </a:pPr>
            <a:r>
              <a:rPr lang="en-US" sz="2100" dirty="0" smtClean="0">
                <a:solidFill>
                  <a:srgbClr val="00B0F0"/>
                </a:solidFill>
                <a:latin typeface="Times New Roman" pitchFamily="18" charset="0"/>
                <a:ea typeface="굴림" charset="-127"/>
                <a:cs typeface="Times New Roman" pitchFamily="18" charset="0"/>
              </a:rPr>
              <a:t>Synchronized relay between public spaces</a:t>
            </a:r>
          </a:p>
          <a:p>
            <a:pPr marL="742950" lvl="2" indent="-342900"/>
            <a:r>
              <a:rPr lang="en-US" sz="1700" dirty="0" smtClean="0">
                <a:solidFill>
                  <a:srgbClr val="00B0F0"/>
                </a:solidFill>
                <a:latin typeface="Times New Roman" pitchFamily="18" charset="0"/>
                <a:ea typeface="굴림" charset="-127"/>
                <a:cs typeface="Times New Roman" pitchFamily="18" charset="0"/>
              </a:rPr>
              <a:t>To form an ad hoc mesh network for the case that a user device moves to another public space and for range extension.</a:t>
            </a:r>
          </a:p>
          <a:p>
            <a:pPr marL="342900" lvl="1" indent="-342900">
              <a:buFont typeface="Arial" pitchFamily="34" charset="0"/>
              <a:buChar char="•"/>
            </a:pPr>
            <a:r>
              <a:rPr lang="en-US" sz="2100" dirty="0" smtClean="0">
                <a:solidFill>
                  <a:srgbClr val="00B0F0"/>
                </a:solidFill>
                <a:latin typeface="Times New Roman" pitchFamily="18" charset="0"/>
                <a:cs typeface="Times New Roman" pitchFamily="18" charset="0"/>
              </a:rPr>
              <a:t>Localization/locating/positioning</a:t>
            </a:r>
          </a:p>
          <a:p>
            <a:pPr marL="742950" lvl="2" indent="-342900"/>
            <a:r>
              <a:rPr lang="en-US" sz="1900" dirty="0" smtClean="0">
                <a:solidFill>
                  <a:srgbClr val="00B0F0"/>
                </a:solidFill>
                <a:latin typeface="Times New Roman" pitchFamily="18" charset="0"/>
                <a:cs typeface="Times New Roman" pitchFamily="18" charset="0"/>
              </a:rPr>
              <a:t>An important feature for some of PSC applications – LBS system and services</a:t>
            </a:r>
            <a:endParaRPr lang="en-US" sz="2100" dirty="0" smtClean="0">
              <a:solidFill>
                <a:srgbClr val="00B0F0"/>
              </a:solidFill>
              <a:latin typeface="Times New Roman" pitchFamily="18" charset="0"/>
              <a:ea typeface="굴림" charset="-127"/>
              <a:cs typeface="Times New Roman" pitchFamily="18" charset="0"/>
            </a:endParaRPr>
          </a:p>
        </p:txBody>
      </p:sp>
      <p:sp>
        <p:nvSpPr>
          <p:cNvPr id="8" name="TextBox 7"/>
          <p:cNvSpPr txBox="1"/>
          <p:nvPr/>
        </p:nvSpPr>
        <p:spPr>
          <a:xfrm>
            <a:off x="4191000" y="6400800"/>
            <a:ext cx="777777" cy="307777"/>
          </a:xfrm>
          <a:prstGeom prst="rect">
            <a:avLst/>
          </a:prstGeom>
          <a:noFill/>
        </p:spPr>
        <p:txBody>
          <a:bodyPr wrap="none" rtlCol="0">
            <a:spAutoFit/>
          </a:bodyPr>
          <a:lstStyle/>
          <a:p>
            <a:r>
              <a:rPr lang="en-US" sz="1400" dirty="0" smtClean="0">
                <a:latin typeface="Times New Roman" pitchFamily="18" charset="0"/>
                <a:cs typeface="Times New Roman" pitchFamily="18" charset="0"/>
              </a:rPr>
              <a:t>Slide 69</a:t>
            </a:r>
            <a:endParaRPr lang="en-US" sz="1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ts val="3000"/>
              </a:lnSpc>
            </a:pPr>
            <a:r>
              <a:rPr lang="en-US" sz="3200" b="1" i="1" smtClean="0">
                <a:solidFill>
                  <a:srgbClr val="FF0000"/>
                </a:solidFill>
                <a:cs typeface="Times New Roman" pitchFamily="18" charset="0"/>
              </a:rPr>
              <a:t>PERSONALIZATION FOR PERSONAL SPACE (2)</a:t>
            </a:r>
            <a:endParaRPr lang="en-US" sz="2000">
              <a:solidFill>
                <a:srgbClr val="FF0000"/>
              </a:solidFill>
              <a:cs typeface="Times New Roman" pitchFamily="18" charset="0"/>
            </a:endParaRPr>
          </a:p>
        </p:txBody>
      </p:sp>
      <p:sp>
        <p:nvSpPr>
          <p:cNvPr id="3" name="Content Placeholder 2"/>
          <p:cNvSpPr>
            <a:spLocks noGrp="1"/>
          </p:cNvSpPr>
          <p:nvPr>
            <p:ph idx="1"/>
          </p:nvPr>
        </p:nvSpPr>
        <p:spPr>
          <a:xfrm>
            <a:off x="457200" y="1600200"/>
            <a:ext cx="8305800" cy="4800600"/>
          </a:xfrm>
        </p:spPr>
        <p:txBody>
          <a:bodyPr>
            <a:normAutofit/>
          </a:bodyPr>
          <a:lstStyle/>
          <a:p>
            <a:r>
              <a:rPr lang="en-US" altLang="ko-KR" sz="2000" dirty="0" smtClean="0">
                <a:latin typeface="Times New Roman" pitchFamily="18" charset="0"/>
                <a:cs typeface="Times New Roman" pitchFamily="18" charset="0"/>
              </a:rPr>
              <a:t>Space Identity (or Place Identity)</a:t>
            </a:r>
            <a:endParaRPr lang="en-US" altLang="ko-KR" sz="2000" dirty="0" smtClean="0">
              <a:solidFill>
                <a:srgbClr val="00B0F0"/>
              </a:solidFill>
              <a:latin typeface="Times New Roman" pitchFamily="18" charset="0"/>
              <a:cs typeface="Times New Roman" pitchFamily="18" charset="0"/>
            </a:endParaRPr>
          </a:p>
          <a:p>
            <a:pPr lvl="1"/>
            <a:r>
              <a:rPr lang="en-US" sz="1800" dirty="0" smtClean="0">
                <a:latin typeface="Times New Roman" pitchFamily="18" charset="0"/>
                <a:cs typeface="Times New Roman" pitchFamily="18" charset="0"/>
              </a:rPr>
              <a:t>A “sub-structure of the self-identity of a person consisting of broadly conceived cognitions about the physical world in which the individual lives” *</a:t>
            </a:r>
          </a:p>
          <a:p>
            <a:pPr lvl="2"/>
            <a:r>
              <a:rPr lang="en-US" sz="1600" dirty="0" smtClean="0">
                <a:solidFill>
                  <a:srgbClr val="FF0000"/>
                </a:solidFill>
                <a:latin typeface="Times New Roman" pitchFamily="18" charset="0"/>
                <a:cs typeface="Times New Roman" pitchFamily="18" charset="0"/>
              </a:rPr>
              <a:t>These cognitions define the daily experiences of every human being. </a:t>
            </a:r>
          </a:p>
          <a:p>
            <a:pPr lvl="1"/>
            <a:r>
              <a:rPr lang="en-US" sz="1800" dirty="0" smtClean="0">
                <a:latin typeface="Times New Roman" pitchFamily="18" charset="0"/>
                <a:cs typeface="Times New Roman" pitchFamily="18" charset="0"/>
              </a:rPr>
              <a:t>Through one’s attitudes, feelings, ideas, memories, personal values and preferences toward the range and type of physical settings, he/she can then understand the environment they live in and their overall experience.</a:t>
            </a:r>
          </a:p>
          <a:p>
            <a:pPr lvl="1"/>
            <a:r>
              <a:rPr lang="en-US" sz="1800" dirty="0" smtClean="0">
                <a:latin typeface="Times New Roman" pitchFamily="18" charset="0"/>
                <a:cs typeface="Times New Roman" pitchFamily="18" charset="0"/>
              </a:rPr>
              <a:t>A cognitive "database“: implicit information of the individual</a:t>
            </a:r>
          </a:p>
          <a:p>
            <a:r>
              <a:rPr lang="en-US" sz="2000" dirty="0" smtClean="0">
                <a:latin typeface="Times New Roman" pitchFamily="18" charset="0"/>
                <a:cs typeface="Times New Roman" pitchFamily="18" charset="0"/>
              </a:rPr>
              <a:t>Implicit personalization and explicit personalization</a:t>
            </a:r>
          </a:p>
          <a:p>
            <a:pPr lvl="1"/>
            <a:r>
              <a:rPr lang="en-US" sz="1800" u="sng" dirty="0" smtClean="0">
                <a:solidFill>
                  <a:srgbClr val="FF0000"/>
                </a:solidFill>
                <a:latin typeface="Times New Roman" pitchFamily="18" charset="0"/>
                <a:cs typeface="Times New Roman" pitchFamily="18" charset="0"/>
              </a:rPr>
              <a:t>Implicit personalization</a:t>
            </a:r>
            <a:r>
              <a:rPr lang="en-US" sz="1800" dirty="0" smtClean="0">
                <a:solidFill>
                  <a:srgbClr val="FF0000"/>
                </a:solidFill>
                <a:latin typeface="Times New Roman" pitchFamily="18" charset="0"/>
                <a:cs typeface="Times New Roman" pitchFamily="18" charset="0"/>
              </a:rPr>
              <a:t>: </a:t>
            </a:r>
            <a:r>
              <a:rPr lang="en-US" sz="1800" dirty="0" smtClean="0">
                <a:latin typeface="Times New Roman" pitchFamily="18" charset="0"/>
                <a:cs typeface="Times New Roman" pitchFamily="18" charset="0"/>
              </a:rPr>
              <a:t>the personalization is performed by the information stored based on the individual’s or the group’s preferences, past activities, etc.</a:t>
            </a:r>
          </a:p>
          <a:p>
            <a:pPr lvl="1"/>
            <a:r>
              <a:rPr lang="en-US" sz="1800" u="sng" dirty="0" smtClean="0">
                <a:solidFill>
                  <a:srgbClr val="FF0000"/>
                </a:solidFill>
                <a:latin typeface="Times New Roman" pitchFamily="18" charset="0"/>
                <a:cs typeface="Times New Roman" pitchFamily="18" charset="0"/>
              </a:rPr>
              <a:t>Explicit personalization: </a:t>
            </a:r>
            <a:r>
              <a:rPr lang="en-US" sz="1800" dirty="0" smtClean="0">
                <a:latin typeface="Times New Roman" pitchFamily="18" charset="0"/>
                <a:cs typeface="Times New Roman" pitchFamily="18" charset="0"/>
              </a:rPr>
              <a:t>the environment (or information stored) is changed by the individual using the features provided by the system: </a:t>
            </a:r>
            <a:r>
              <a:rPr lang="en-US" sz="1800" i="1" dirty="0" smtClean="0">
                <a:latin typeface="Times New Roman" pitchFamily="18" charset="0"/>
                <a:cs typeface="Times New Roman" pitchFamily="18" charset="0"/>
              </a:rPr>
              <a:t>customization</a:t>
            </a:r>
            <a:r>
              <a:rPr lang="en-US" sz="1800" dirty="0" smtClean="0">
                <a:latin typeface="Times New Roman" pitchFamily="18" charset="0"/>
                <a:cs typeface="Times New Roman" pitchFamily="18" charset="0"/>
              </a:rPr>
              <a:t>.</a:t>
            </a:r>
          </a:p>
        </p:txBody>
      </p:sp>
      <p:sp>
        <p:nvSpPr>
          <p:cNvPr id="9" name="TextBox 8"/>
          <p:cNvSpPr txBox="1"/>
          <p:nvPr/>
        </p:nvSpPr>
        <p:spPr>
          <a:xfrm>
            <a:off x="4191000" y="6400800"/>
            <a:ext cx="688009" cy="307777"/>
          </a:xfrm>
          <a:prstGeom prst="rect">
            <a:avLst/>
          </a:prstGeom>
          <a:noFill/>
        </p:spPr>
        <p:txBody>
          <a:bodyPr wrap="none" rtlCol="0">
            <a:spAutoFit/>
          </a:bodyPr>
          <a:lstStyle/>
          <a:p>
            <a:r>
              <a:rPr lang="en-US" sz="1400" dirty="0" smtClean="0">
                <a:latin typeface="Times New Roman" pitchFamily="18" charset="0"/>
                <a:cs typeface="Times New Roman" pitchFamily="18" charset="0"/>
              </a:rPr>
              <a:t>Slide 7</a:t>
            </a:r>
            <a:endParaRPr lang="en-US" sz="1400" dirty="0">
              <a:latin typeface="Times New Roman" pitchFamily="18" charset="0"/>
              <a:cs typeface="Times New Roman" pitchFamily="18" charset="0"/>
            </a:endParaRPr>
          </a:p>
        </p:txBody>
      </p:sp>
      <p:sp>
        <p:nvSpPr>
          <p:cNvPr id="5" name="TextBox 4"/>
          <p:cNvSpPr txBox="1"/>
          <p:nvPr/>
        </p:nvSpPr>
        <p:spPr>
          <a:xfrm>
            <a:off x="457200" y="5791200"/>
            <a:ext cx="8305800" cy="379848"/>
          </a:xfrm>
          <a:prstGeom prst="rect">
            <a:avLst/>
          </a:prstGeom>
          <a:solidFill>
            <a:srgbClr val="D7E4BD"/>
          </a:solidFill>
        </p:spPr>
        <p:txBody>
          <a:bodyPr wrap="square" rtlCol="0">
            <a:spAutoFit/>
          </a:bodyPr>
          <a:lstStyle/>
          <a:p>
            <a:pPr>
              <a:lnSpc>
                <a:spcPts val="1100"/>
              </a:lnSpc>
            </a:pPr>
            <a:r>
              <a:rPr lang="en-US" sz="1200" dirty="0" smtClean="0"/>
              <a:t>* </a:t>
            </a:r>
            <a:r>
              <a:rPr lang="en-US" sz="1200" dirty="0" err="1" smtClean="0"/>
              <a:t>Proshansky</a:t>
            </a:r>
            <a:r>
              <a:rPr lang="en-US" sz="1200" dirty="0" smtClean="0"/>
              <a:t>, H.M. (1987). "The field of environmental psychology: securing its future." 'Handbook of environmental psychology. D. </a:t>
            </a:r>
            <a:r>
              <a:rPr lang="en-US" sz="1200" dirty="0" err="1" smtClean="0"/>
              <a:t>Stokols</a:t>
            </a:r>
            <a:r>
              <a:rPr lang="en-US" sz="1200" dirty="0" smtClean="0"/>
              <a:t> and I. Altman. New York, John Wiley &amp; Sons.</a:t>
            </a:r>
            <a:endParaRPr lang="en-US" sz="1200"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ts val="3000"/>
              </a:lnSpc>
            </a:pPr>
            <a:r>
              <a:rPr lang="en-US" altLang="ko-KR" sz="3200" b="1" i="1" dirty="0" smtClean="0">
                <a:solidFill>
                  <a:srgbClr val="00B0F0"/>
                </a:solidFill>
              </a:rPr>
              <a:t>PERSONALIZED SPACE AND PUBLIC SPACE</a:t>
            </a:r>
            <a:endParaRPr lang="en-US" sz="2000" dirty="0">
              <a:solidFill>
                <a:srgbClr val="00B0F0"/>
              </a:solidFill>
              <a:cs typeface="Times New Roman" pitchFamily="18" charset="0"/>
            </a:endParaRPr>
          </a:p>
        </p:txBody>
      </p:sp>
      <p:sp>
        <p:nvSpPr>
          <p:cNvPr id="9" name="TextBox 8"/>
          <p:cNvSpPr txBox="1"/>
          <p:nvPr/>
        </p:nvSpPr>
        <p:spPr>
          <a:xfrm>
            <a:off x="4191000" y="6400800"/>
            <a:ext cx="777777" cy="307777"/>
          </a:xfrm>
          <a:prstGeom prst="rect">
            <a:avLst/>
          </a:prstGeom>
          <a:noFill/>
        </p:spPr>
        <p:txBody>
          <a:bodyPr wrap="none" rtlCol="0">
            <a:spAutoFit/>
          </a:bodyPr>
          <a:lstStyle/>
          <a:p>
            <a:r>
              <a:rPr lang="en-US" sz="1400" dirty="0" smtClean="0">
                <a:latin typeface="Times New Roman" pitchFamily="18" charset="0"/>
                <a:cs typeface="Times New Roman" pitchFamily="18" charset="0"/>
              </a:rPr>
              <a:t>Slide 70</a:t>
            </a:r>
            <a:endParaRPr lang="en-US" sz="1400" dirty="0">
              <a:latin typeface="Times New Roman" pitchFamily="18" charset="0"/>
              <a:cs typeface="Times New Roman" pitchFamily="18" charset="0"/>
            </a:endParaRPr>
          </a:p>
        </p:txBody>
      </p:sp>
      <p:sp>
        <p:nvSpPr>
          <p:cNvPr id="68" name="TextBox 67"/>
          <p:cNvSpPr txBox="1"/>
          <p:nvPr/>
        </p:nvSpPr>
        <p:spPr>
          <a:xfrm>
            <a:off x="533400" y="1447800"/>
            <a:ext cx="3200400" cy="4924425"/>
          </a:xfrm>
          <a:prstGeom prst="rect">
            <a:avLst/>
          </a:prstGeom>
          <a:noFill/>
        </p:spPr>
        <p:txBody>
          <a:bodyPr wrap="square" rtlCol="0">
            <a:spAutoFit/>
          </a:bodyPr>
          <a:lstStyle/>
          <a:p>
            <a:r>
              <a:rPr lang="en-US" sz="2000" b="1" u="sng" dirty="0" smtClean="0"/>
              <a:t>Definition</a:t>
            </a:r>
            <a:endParaRPr lang="en-US" sz="1400" u="sng" dirty="0" smtClean="0"/>
          </a:p>
          <a:p>
            <a:r>
              <a:rPr lang="en-US" sz="1400" u="sng" dirty="0" smtClean="0"/>
              <a:t>Public space</a:t>
            </a:r>
            <a:r>
              <a:rPr lang="en-US" sz="1400" dirty="0" smtClean="0"/>
              <a:t>: space separated and isolated physically where one individual or more share various machines. A machine in this space may be controlled by more than one individual. </a:t>
            </a:r>
            <a:r>
              <a:rPr lang="en-US" sz="1400" dirty="0" smtClean="0">
                <a:solidFill>
                  <a:srgbClr val="FF0000"/>
                </a:solidFill>
              </a:rPr>
              <a:t>In a public space, there may be more than one personal space overlapping each other.</a:t>
            </a:r>
            <a:endParaRPr lang="en-US" sz="1400" u="sng" dirty="0" smtClean="0"/>
          </a:p>
          <a:p>
            <a:r>
              <a:rPr lang="en-US" sz="1400" u="sng" dirty="0" smtClean="0"/>
              <a:t>Personal space</a:t>
            </a:r>
            <a:r>
              <a:rPr lang="en-US" sz="1400" dirty="0" smtClean="0"/>
              <a:t>: logical (virtual) space associated with one individual. All machines in this space can be controlled by implicit information and explicit control relevant to this individual. This space is controlled by a</a:t>
            </a:r>
            <a:r>
              <a:rPr lang="en-US" sz="1400" b="1" dirty="0" smtClean="0">
                <a:solidFill>
                  <a:srgbClr val="FF0000"/>
                </a:solidFill>
              </a:rPr>
              <a:t> PSC terminal </a:t>
            </a:r>
            <a:r>
              <a:rPr lang="en-US" sz="1400" dirty="0" smtClean="0"/>
              <a:t>of the individual.</a:t>
            </a:r>
          </a:p>
          <a:p>
            <a:r>
              <a:rPr lang="en-US" sz="1400" dirty="0" smtClean="0">
                <a:solidFill>
                  <a:srgbClr val="FF0000"/>
                </a:solidFill>
              </a:rPr>
              <a:t>Some machines are associated with only one personal space while some of other machines are associated with more than one personal space.</a:t>
            </a:r>
          </a:p>
          <a:p>
            <a:r>
              <a:rPr lang="en-US" sz="1400" dirty="0" smtClean="0">
                <a:solidFill>
                  <a:srgbClr val="FF0000"/>
                </a:solidFill>
              </a:rPr>
              <a:t>If a machine is associated to more than one personal space in a public space, it is controlled by the first space initiated.</a:t>
            </a:r>
          </a:p>
        </p:txBody>
      </p:sp>
      <p:sp>
        <p:nvSpPr>
          <p:cNvPr id="33" name="타원 38"/>
          <p:cNvSpPr/>
          <p:nvPr/>
        </p:nvSpPr>
        <p:spPr bwMode="auto">
          <a:xfrm>
            <a:off x="3810000" y="1828800"/>
            <a:ext cx="4953000" cy="4415517"/>
          </a:xfrm>
          <a:prstGeom prst="ellipse">
            <a:avLst/>
          </a:prstGeom>
          <a:solidFill>
            <a:schemeClr val="accent1">
              <a:lumMod val="20000"/>
              <a:lumOff val="8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itchFamily="18" charset="0"/>
            </a:endParaRPr>
          </a:p>
        </p:txBody>
      </p:sp>
      <p:pic>
        <p:nvPicPr>
          <p:cNvPr id="34" name="Picture 24" descr="douche"/>
          <p:cNvPicPr>
            <a:picLocks noChangeAspect="1" noChangeArrowheads="1"/>
          </p:cNvPicPr>
          <p:nvPr/>
        </p:nvPicPr>
        <p:blipFill>
          <a:blip r:embed="rId4" cstate="print"/>
          <a:srcRect/>
          <a:stretch>
            <a:fillRect/>
          </a:stretch>
        </p:blipFill>
        <p:spPr bwMode="auto">
          <a:xfrm>
            <a:off x="4572000" y="5029200"/>
            <a:ext cx="577641" cy="543277"/>
          </a:xfrm>
          <a:prstGeom prst="rect">
            <a:avLst/>
          </a:prstGeom>
          <a:noFill/>
        </p:spPr>
      </p:pic>
      <p:grpSp>
        <p:nvGrpSpPr>
          <p:cNvPr id="35" name="Group 5"/>
          <p:cNvGrpSpPr>
            <a:grpSpLocks/>
          </p:cNvGrpSpPr>
          <p:nvPr/>
        </p:nvGrpSpPr>
        <p:grpSpPr bwMode="auto">
          <a:xfrm>
            <a:off x="7010400" y="3657600"/>
            <a:ext cx="262225" cy="361977"/>
            <a:chOff x="3667" y="2523"/>
            <a:chExt cx="247" cy="317"/>
          </a:xfrm>
        </p:grpSpPr>
        <p:sp>
          <p:nvSpPr>
            <p:cNvPr id="36" name="Rectangle 6"/>
            <p:cNvSpPr>
              <a:spLocks noChangeArrowheads="1"/>
            </p:cNvSpPr>
            <p:nvPr/>
          </p:nvSpPr>
          <p:spPr bwMode="gray">
            <a:xfrm>
              <a:off x="3742" y="2561"/>
              <a:ext cx="172" cy="172"/>
            </a:xfrm>
            <a:prstGeom prst="rect">
              <a:avLst/>
            </a:prstGeom>
            <a:noFill/>
            <a:ln w="9525">
              <a:noFill/>
              <a:miter lim="800000"/>
              <a:headEnd/>
              <a:tailEnd/>
            </a:ln>
            <a:effectLst/>
          </p:spPr>
          <p:txBody>
            <a:bodyPr wrap="none" lIns="0" tIns="0" rIns="0" bIns="0">
              <a:spAutoFit/>
            </a:bodyPr>
            <a:lstStyle/>
            <a:p>
              <a:pPr marL="381000" indent="-381000">
                <a:buFont typeface="Wingdings" pitchFamily="2" charset="2"/>
                <a:buNone/>
                <a:tabLst>
                  <a:tab pos="3946525" algn="l"/>
                </a:tabLst>
              </a:pPr>
              <a:r>
                <a:rPr lang="en-GB" sz="1800">
                  <a:solidFill>
                    <a:srgbClr val="808080"/>
                  </a:solidFill>
                </a:rPr>
                <a:t>°C</a:t>
              </a:r>
            </a:p>
          </p:txBody>
        </p:sp>
        <p:pic>
          <p:nvPicPr>
            <p:cNvPr id="37" name="Picture 7" descr="744px-ThermometerSymbol"/>
            <p:cNvPicPr>
              <a:picLocks noChangeAspect="1" noChangeArrowheads="1"/>
            </p:cNvPicPr>
            <p:nvPr/>
          </p:nvPicPr>
          <p:blipFill>
            <a:blip r:embed="rId5" cstate="print"/>
            <a:srcRect l="43907" t="21152" r="48991" b="24046"/>
            <a:stretch>
              <a:fillRect/>
            </a:stretch>
          </p:blipFill>
          <p:spPr bwMode="auto">
            <a:xfrm>
              <a:off x="3667" y="2523"/>
              <a:ext cx="118" cy="317"/>
            </a:xfrm>
            <a:prstGeom prst="rect">
              <a:avLst/>
            </a:prstGeom>
            <a:noFill/>
          </p:spPr>
        </p:pic>
      </p:grpSp>
      <p:pic>
        <p:nvPicPr>
          <p:cNvPr id="38" name="Picture 8" descr="helice-pour-bateaux-3-pales-49131"/>
          <p:cNvPicPr>
            <a:picLocks noChangeAspect="1" noChangeArrowheads="1"/>
          </p:cNvPicPr>
          <p:nvPr/>
        </p:nvPicPr>
        <p:blipFill>
          <a:blip r:embed="rId6" cstate="print">
            <a:clrChange>
              <a:clrFrom>
                <a:srgbClr val="FFFFFF"/>
              </a:clrFrom>
              <a:clrTo>
                <a:srgbClr val="FFFFFF">
                  <a:alpha val="0"/>
                </a:srgbClr>
              </a:clrTo>
            </a:clrChange>
            <a:lum bright="-20000"/>
            <a:grayscl/>
          </a:blip>
          <a:srcRect/>
          <a:stretch>
            <a:fillRect/>
          </a:stretch>
        </p:blipFill>
        <p:spPr bwMode="auto">
          <a:xfrm>
            <a:off x="5334000" y="3200400"/>
            <a:ext cx="586755" cy="603641"/>
          </a:xfrm>
          <a:prstGeom prst="rect">
            <a:avLst/>
          </a:prstGeom>
          <a:noFill/>
          <a:ln w="9525">
            <a:noFill/>
            <a:miter lim="800000"/>
            <a:headEnd/>
            <a:tailEnd/>
          </a:ln>
        </p:spPr>
      </p:pic>
      <p:pic>
        <p:nvPicPr>
          <p:cNvPr id="39" name="Picture 27"/>
          <p:cNvPicPr>
            <a:picLocks noChangeAspect="1" noChangeArrowheads="1"/>
          </p:cNvPicPr>
          <p:nvPr/>
        </p:nvPicPr>
        <p:blipFill>
          <a:blip r:embed="rId7" cstate="print"/>
          <a:srcRect t="4359" r="-682" b="3391"/>
          <a:stretch>
            <a:fillRect/>
          </a:stretch>
        </p:blipFill>
        <p:spPr bwMode="auto">
          <a:xfrm>
            <a:off x="7693462" y="4114800"/>
            <a:ext cx="298441" cy="603641"/>
          </a:xfrm>
          <a:prstGeom prst="rect">
            <a:avLst/>
          </a:prstGeom>
          <a:noFill/>
          <a:ln w="9525">
            <a:noFill/>
            <a:miter lim="800000"/>
            <a:headEnd/>
            <a:tailEnd/>
          </a:ln>
          <a:effectLst>
            <a:outerShdw dist="107763" dir="2700000" algn="ctr" rotWithShape="0">
              <a:schemeClr val="bg2"/>
            </a:outerShdw>
          </a:effectLst>
        </p:spPr>
      </p:pic>
      <p:sp>
        <p:nvSpPr>
          <p:cNvPr id="40" name="Oval 39"/>
          <p:cNvSpPr/>
          <p:nvPr/>
        </p:nvSpPr>
        <p:spPr>
          <a:xfrm>
            <a:off x="3962400" y="3124200"/>
            <a:ext cx="3179704" cy="2819400"/>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5098814" y="1905000"/>
            <a:ext cx="2292586" cy="3657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5562600" y="3505200"/>
            <a:ext cx="2971800" cy="2438400"/>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4" name="Picture 25" descr="radiateur"/>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7521790" y="2819400"/>
            <a:ext cx="529708" cy="774945"/>
          </a:xfrm>
          <a:prstGeom prst="rect">
            <a:avLst/>
          </a:prstGeom>
          <a:noFill/>
        </p:spPr>
      </p:pic>
      <p:pic>
        <p:nvPicPr>
          <p:cNvPr id="45" name="Picture 39" descr="weekly_digital_timer_IP20"/>
          <p:cNvPicPr>
            <a:picLocks noChangeAspect="1" noChangeArrowheads="1"/>
          </p:cNvPicPr>
          <p:nvPr/>
        </p:nvPicPr>
        <p:blipFill>
          <a:blip r:embed="rId9" cstate="print"/>
          <a:srcRect/>
          <a:stretch>
            <a:fillRect/>
          </a:stretch>
        </p:blipFill>
        <p:spPr bwMode="auto">
          <a:xfrm>
            <a:off x="6629400" y="2590800"/>
            <a:ext cx="324257" cy="685800"/>
          </a:xfrm>
          <a:prstGeom prst="rect">
            <a:avLst/>
          </a:prstGeom>
          <a:noFill/>
        </p:spPr>
      </p:pic>
      <p:grpSp>
        <p:nvGrpSpPr>
          <p:cNvPr id="49" name="Group 5"/>
          <p:cNvGrpSpPr>
            <a:grpSpLocks/>
          </p:cNvGrpSpPr>
          <p:nvPr/>
        </p:nvGrpSpPr>
        <p:grpSpPr bwMode="auto">
          <a:xfrm>
            <a:off x="6477000" y="3657600"/>
            <a:ext cx="262225" cy="361977"/>
            <a:chOff x="3667" y="2523"/>
            <a:chExt cx="247" cy="317"/>
          </a:xfrm>
        </p:grpSpPr>
        <p:sp>
          <p:nvSpPr>
            <p:cNvPr id="51" name="Rectangle 6"/>
            <p:cNvSpPr>
              <a:spLocks noChangeArrowheads="1"/>
            </p:cNvSpPr>
            <p:nvPr/>
          </p:nvSpPr>
          <p:spPr bwMode="gray">
            <a:xfrm>
              <a:off x="3742" y="2561"/>
              <a:ext cx="172" cy="172"/>
            </a:xfrm>
            <a:prstGeom prst="rect">
              <a:avLst/>
            </a:prstGeom>
            <a:noFill/>
            <a:ln w="9525">
              <a:noFill/>
              <a:miter lim="800000"/>
              <a:headEnd/>
              <a:tailEnd/>
            </a:ln>
            <a:effectLst/>
          </p:spPr>
          <p:txBody>
            <a:bodyPr wrap="none" lIns="0" tIns="0" rIns="0" bIns="0">
              <a:spAutoFit/>
            </a:bodyPr>
            <a:lstStyle/>
            <a:p>
              <a:pPr marL="381000" indent="-381000">
                <a:buFont typeface="Wingdings" pitchFamily="2" charset="2"/>
                <a:buNone/>
                <a:tabLst>
                  <a:tab pos="3946525" algn="l"/>
                </a:tabLst>
              </a:pPr>
              <a:r>
                <a:rPr lang="en-GB" sz="1800">
                  <a:solidFill>
                    <a:srgbClr val="808080"/>
                  </a:solidFill>
                </a:rPr>
                <a:t>°C</a:t>
              </a:r>
            </a:p>
          </p:txBody>
        </p:sp>
        <p:pic>
          <p:nvPicPr>
            <p:cNvPr id="52" name="Picture 7" descr="744px-ThermometerSymbol"/>
            <p:cNvPicPr>
              <a:picLocks noChangeAspect="1" noChangeArrowheads="1"/>
            </p:cNvPicPr>
            <p:nvPr/>
          </p:nvPicPr>
          <p:blipFill>
            <a:blip r:embed="rId5" cstate="print"/>
            <a:srcRect l="43907" t="21152" r="48991" b="24046"/>
            <a:stretch>
              <a:fillRect/>
            </a:stretch>
          </p:blipFill>
          <p:spPr bwMode="auto">
            <a:xfrm>
              <a:off x="3667" y="2523"/>
              <a:ext cx="118" cy="317"/>
            </a:xfrm>
            <a:prstGeom prst="rect">
              <a:avLst/>
            </a:prstGeom>
            <a:noFill/>
          </p:spPr>
        </p:pic>
      </p:grpSp>
      <p:graphicFrame>
        <p:nvGraphicFramePr>
          <p:cNvPr id="53" name="Object 3"/>
          <p:cNvGraphicFramePr>
            <a:graphicFrameLocks noChangeAspect="1"/>
          </p:cNvGraphicFramePr>
          <p:nvPr/>
        </p:nvGraphicFramePr>
        <p:xfrm>
          <a:off x="6553200" y="4419600"/>
          <a:ext cx="481542" cy="603250"/>
        </p:xfrm>
        <a:graphic>
          <a:graphicData uri="http://schemas.openxmlformats.org/presentationml/2006/ole">
            <p:oleObj spid="_x0000_s307203" name="Photo Editor Photo" r:id="rId10" imgW="2381582" imgH="2381582" progId="">
              <p:embed/>
            </p:oleObj>
          </a:graphicData>
        </a:graphic>
      </p:graphicFrame>
      <p:pic>
        <p:nvPicPr>
          <p:cNvPr id="54" name="Picture 12" descr="audio"/>
          <p:cNvPicPr>
            <a:picLocks noChangeAspect="1" noChangeArrowheads="1"/>
          </p:cNvPicPr>
          <p:nvPr/>
        </p:nvPicPr>
        <p:blipFill>
          <a:blip r:embed="rId11" cstate="print"/>
          <a:srcRect/>
          <a:stretch>
            <a:fillRect/>
          </a:stretch>
        </p:blipFill>
        <p:spPr bwMode="auto">
          <a:xfrm>
            <a:off x="5867400" y="4648200"/>
            <a:ext cx="674174" cy="798220"/>
          </a:xfrm>
          <a:prstGeom prst="rect">
            <a:avLst/>
          </a:prstGeom>
          <a:noFill/>
          <a:ln w="9525">
            <a:noFill/>
            <a:miter lim="800000"/>
            <a:headEnd/>
            <a:tailEnd/>
          </a:ln>
        </p:spPr>
      </p:pic>
      <p:sp>
        <p:nvSpPr>
          <p:cNvPr id="60" name="TextBox 59"/>
          <p:cNvSpPr txBox="1"/>
          <p:nvPr/>
        </p:nvSpPr>
        <p:spPr>
          <a:xfrm>
            <a:off x="4114800" y="2514600"/>
            <a:ext cx="1088519" cy="534762"/>
          </a:xfrm>
          <a:prstGeom prst="rect">
            <a:avLst/>
          </a:prstGeom>
          <a:noFill/>
        </p:spPr>
        <p:txBody>
          <a:bodyPr wrap="square" rtlCol="0">
            <a:spAutoFit/>
          </a:bodyPr>
          <a:lstStyle/>
          <a:p>
            <a:pPr algn="ctr">
              <a:lnSpc>
                <a:spcPts val="1700"/>
              </a:lnSpc>
            </a:pPr>
            <a:r>
              <a:rPr lang="en-US" b="1" smtClean="0"/>
              <a:t>Public space</a:t>
            </a:r>
            <a:endParaRPr lang="en-US" b="1"/>
          </a:p>
        </p:txBody>
      </p:sp>
      <p:sp>
        <p:nvSpPr>
          <p:cNvPr id="61" name="TextBox 60"/>
          <p:cNvSpPr txBox="1"/>
          <p:nvPr/>
        </p:nvSpPr>
        <p:spPr>
          <a:xfrm>
            <a:off x="5486400" y="2133600"/>
            <a:ext cx="1438306" cy="534762"/>
          </a:xfrm>
          <a:prstGeom prst="rect">
            <a:avLst/>
          </a:prstGeom>
          <a:noFill/>
        </p:spPr>
        <p:txBody>
          <a:bodyPr wrap="square" rtlCol="0">
            <a:spAutoFit/>
          </a:bodyPr>
          <a:lstStyle/>
          <a:p>
            <a:pPr algn="ctr">
              <a:lnSpc>
                <a:spcPts val="1700"/>
              </a:lnSpc>
            </a:pPr>
            <a:r>
              <a:rPr lang="en-US" b="1" smtClean="0">
                <a:solidFill>
                  <a:srgbClr val="FF0000"/>
                </a:solidFill>
              </a:rPr>
              <a:t>Personal space A</a:t>
            </a:r>
            <a:endParaRPr lang="en-US" b="1">
              <a:solidFill>
                <a:srgbClr val="FF0000"/>
              </a:solidFill>
            </a:endParaRPr>
          </a:p>
        </p:txBody>
      </p:sp>
      <p:sp>
        <p:nvSpPr>
          <p:cNvPr id="62" name="TextBox 61"/>
          <p:cNvSpPr txBox="1"/>
          <p:nvPr/>
        </p:nvSpPr>
        <p:spPr>
          <a:xfrm>
            <a:off x="3733800" y="4267200"/>
            <a:ext cx="1438306" cy="534762"/>
          </a:xfrm>
          <a:prstGeom prst="rect">
            <a:avLst/>
          </a:prstGeom>
          <a:noFill/>
        </p:spPr>
        <p:txBody>
          <a:bodyPr wrap="square" rtlCol="0">
            <a:spAutoFit/>
          </a:bodyPr>
          <a:lstStyle/>
          <a:p>
            <a:pPr algn="ctr">
              <a:lnSpc>
                <a:spcPts val="1700"/>
              </a:lnSpc>
            </a:pPr>
            <a:r>
              <a:rPr lang="en-US" b="1" smtClean="0">
                <a:solidFill>
                  <a:srgbClr val="FFC000"/>
                </a:solidFill>
              </a:rPr>
              <a:t>Personal space B</a:t>
            </a:r>
            <a:endParaRPr lang="en-US" b="1">
              <a:solidFill>
                <a:srgbClr val="FFC000"/>
              </a:solidFill>
            </a:endParaRPr>
          </a:p>
        </p:txBody>
      </p:sp>
      <p:sp>
        <p:nvSpPr>
          <p:cNvPr id="63" name="TextBox 62"/>
          <p:cNvSpPr txBox="1"/>
          <p:nvPr/>
        </p:nvSpPr>
        <p:spPr>
          <a:xfrm>
            <a:off x="6934200" y="5181600"/>
            <a:ext cx="1438306" cy="534762"/>
          </a:xfrm>
          <a:prstGeom prst="rect">
            <a:avLst/>
          </a:prstGeom>
          <a:noFill/>
        </p:spPr>
        <p:txBody>
          <a:bodyPr wrap="square" rtlCol="0">
            <a:spAutoFit/>
          </a:bodyPr>
          <a:lstStyle/>
          <a:p>
            <a:pPr algn="ctr">
              <a:lnSpc>
                <a:spcPts val="1700"/>
              </a:lnSpc>
            </a:pPr>
            <a:r>
              <a:rPr lang="en-US" b="1" smtClean="0">
                <a:solidFill>
                  <a:srgbClr val="0070C0"/>
                </a:solidFill>
              </a:rPr>
              <a:t>Personal space C</a:t>
            </a:r>
            <a:endParaRPr lang="en-US" b="1">
              <a:solidFill>
                <a:srgbClr val="0070C0"/>
              </a:solidFill>
            </a:endParaRPr>
          </a:p>
        </p:txBody>
      </p:sp>
      <p:sp>
        <p:nvSpPr>
          <p:cNvPr id="64" name="TextBox 63"/>
          <p:cNvSpPr txBox="1"/>
          <p:nvPr/>
        </p:nvSpPr>
        <p:spPr>
          <a:xfrm>
            <a:off x="6858000" y="1143000"/>
            <a:ext cx="2286000" cy="1384995"/>
          </a:xfrm>
          <a:prstGeom prst="rect">
            <a:avLst/>
          </a:prstGeom>
          <a:noFill/>
          <a:ln>
            <a:solidFill>
              <a:srgbClr val="FF0000"/>
            </a:solidFill>
          </a:ln>
        </p:spPr>
        <p:txBody>
          <a:bodyPr wrap="square" rtlCol="0">
            <a:spAutoFit/>
          </a:bodyPr>
          <a:lstStyle/>
          <a:p>
            <a:pPr algn="ctr"/>
            <a:r>
              <a:rPr lang="en-US" sz="1400" dirty="0" smtClean="0"/>
              <a:t>A machine is registered as a member of one personal space or more in a public space. It knows which personal space(s) and public space it belongs to.</a:t>
            </a:r>
            <a:endParaRPr lang="en-US" sz="1400" dirty="0"/>
          </a:p>
        </p:txBody>
      </p:sp>
      <p:pic>
        <p:nvPicPr>
          <p:cNvPr id="32" name="Picture 6"/>
          <p:cNvPicPr>
            <a:picLocks noChangeAspect="1" noChangeArrowheads="1"/>
          </p:cNvPicPr>
          <p:nvPr/>
        </p:nvPicPr>
        <p:blipFill>
          <a:blip r:embed="rId12" cstate="print"/>
          <a:srcRect/>
          <a:stretch>
            <a:fillRect/>
          </a:stretch>
        </p:blipFill>
        <p:spPr bwMode="auto">
          <a:xfrm>
            <a:off x="4572000" y="3505200"/>
            <a:ext cx="381000" cy="694765"/>
          </a:xfrm>
          <a:prstGeom prst="rect">
            <a:avLst/>
          </a:prstGeom>
          <a:noFill/>
          <a:ln w="9525">
            <a:noFill/>
            <a:miter lim="800000"/>
            <a:headEnd/>
            <a:tailEnd/>
          </a:ln>
        </p:spPr>
      </p:pic>
      <p:grpSp>
        <p:nvGrpSpPr>
          <p:cNvPr id="42" name="Group 32"/>
          <p:cNvGrpSpPr>
            <a:grpSpLocks/>
          </p:cNvGrpSpPr>
          <p:nvPr/>
        </p:nvGrpSpPr>
        <p:grpSpPr bwMode="auto">
          <a:xfrm>
            <a:off x="5791200" y="4038600"/>
            <a:ext cx="674174" cy="544233"/>
            <a:chOff x="567" y="2391"/>
            <a:chExt cx="953" cy="585"/>
          </a:xfrm>
        </p:grpSpPr>
        <p:pic>
          <p:nvPicPr>
            <p:cNvPr id="46" name="Picture 3" descr="hd tv"/>
            <p:cNvPicPr>
              <a:picLocks noChangeAspect="1" noChangeArrowheads="1"/>
            </p:cNvPicPr>
            <p:nvPr/>
          </p:nvPicPr>
          <p:blipFill>
            <a:blip r:embed="rId13" cstate="print"/>
            <a:srcRect/>
            <a:stretch>
              <a:fillRect/>
            </a:stretch>
          </p:blipFill>
          <p:spPr bwMode="auto">
            <a:xfrm>
              <a:off x="567" y="2391"/>
              <a:ext cx="953" cy="585"/>
            </a:xfrm>
            <a:prstGeom prst="rect">
              <a:avLst/>
            </a:prstGeom>
            <a:noFill/>
            <a:ln w="9525">
              <a:noFill/>
              <a:miter lim="800000"/>
              <a:headEnd/>
              <a:tailEnd/>
            </a:ln>
          </p:spPr>
        </p:pic>
        <p:grpSp>
          <p:nvGrpSpPr>
            <p:cNvPr id="47" name="Group 56"/>
            <p:cNvGrpSpPr>
              <a:grpSpLocks/>
            </p:cNvGrpSpPr>
            <p:nvPr/>
          </p:nvGrpSpPr>
          <p:grpSpPr bwMode="auto">
            <a:xfrm>
              <a:off x="672" y="2432"/>
              <a:ext cx="744" cy="479"/>
              <a:chOff x="672" y="2428"/>
              <a:chExt cx="744" cy="479"/>
            </a:xfrm>
          </p:grpSpPr>
          <p:pic>
            <p:nvPicPr>
              <p:cNvPr id="48" name="Picture 20" descr="경쟁사_그냥"/>
              <p:cNvPicPr>
                <a:picLocks noChangeAspect="1" noChangeArrowheads="1"/>
              </p:cNvPicPr>
              <p:nvPr/>
            </p:nvPicPr>
            <p:blipFill>
              <a:blip r:embed="rId14" cstate="print"/>
              <a:srcRect/>
              <a:stretch>
                <a:fillRect/>
              </a:stretch>
            </p:blipFill>
            <p:spPr bwMode="auto">
              <a:xfrm rot="-152540">
                <a:off x="692" y="2428"/>
                <a:ext cx="724" cy="457"/>
              </a:xfrm>
              <a:prstGeom prst="rect">
                <a:avLst/>
              </a:prstGeom>
              <a:noFill/>
              <a:ln w="9525">
                <a:noFill/>
                <a:miter lim="800000"/>
                <a:headEnd/>
                <a:tailEnd/>
              </a:ln>
            </p:spPr>
          </p:pic>
          <p:pic>
            <p:nvPicPr>
              <p:cNvPr id="50" name="Picture 21" descr="경쟁사인라인"/>
              <p:cNvPicPr>
                <a:picLocks noChangeAspect="1" noChangeArrowheads="1"/>
              </p:cNvPicPr>
              <p:nvPr/>
            </p:nvPicPr>
            <p:blipFill>
              <a:blip r:embed="rId15" cstate="print"/>
              <a:srcRect/>
              <a:stretch>
                <a:fillRect/>
              </a:stretch>
            </p:blipFill>
            <p:spPr bwMode="auto">
              <a:xfrm rot="-163579">
                <a:off x="672" y="2706"/>
                <a:ext cx="227" cy="201"/>
              </a:xfrm>
              <a:prstGeom prst="rect">
                <a:avLst/>
              </a:prstGeom>
              <a:noFill/>
              <a:ln w="9525">
                <a:noFill/>
                <a:miter lim="800000"/>
                <a:headEnd/>
                <a:tailEnd/>
              </a:ln>
            </p:spPr>
          </p:pic>
        </p:grpSp>
      </p:grpSp>
      <p:pic>
        <p:nvPicPr>
          <p:cNvPr id="65" name="Picture 6"/>
          <p:cNvPicPr>
            <a:picLocks noChangeAspect="1" noChangeArrowheads="1"/>
          </p:cNvPicPr>
          <p:nvPr/>
        </p:nvPicPr>
        <p:blipFill>
          <a:blip r:embed="rId12" cstate="print"/>
          <a:srcRect/>
          <a:stretch>
            <a:fillRect/>
          </a:stretch>
        </p:blipFill>
        <p:spPr bwMode="auto">
          <a:xfrm>
            <a:off x="6019800" y="2667000"/>
            <a:ext cx="381000" cy="694765"/>
          </a:xfrm>
          <a:prstGeom prst="rect">
            <a:avLst/>
          </a:prstGeom>
          <a:noFill/>
          <a:ln w="9525">
            <a:noFill/>
            <a:miter lim="800000"/>
            <a:headEnd/>
            <a:tailEnd/>
          </a:ln>
        </p:spPr>
      </p:pic>
      <p:pic>
        <p:nvPicPr>
          <p:cNvPr id="66" name="Picture 6"/>
          <p:cNvPicPr>
            <a:picLocks noChangeAspect="1" noChangeArrowheads="1"/>
          </p:cNvPicPr>
          <p:nvPr/>
        </p:nvPicPr>
        <p:blipFill>
          <a:blip r:embed="rId12" cstate="print"/>
          <a:srcRect/>
          <a:stretch>
            <a:fillRect/>
          </a:stretch>
        </p:blipFill>
        <p:spPr bwMode="auto">
          <a:xfrm>
            <a:off x="7315200" y="4419600"/>
            <a:ext cx="381000" cy="694765"/>
          </a:xfrm>
          <a:prstGeom prst="rect">
            <a:avLst/>
          </a:prstGeom>
          <a:noFill/>
          <a:ln w="9525">
            <a:noFill/>
            <a:miter lim="800000"/>
            <a:headEnd/>
            <a:tailEnd/>
          </a:ln>
        </p:spPr>
      </p:pic>
      <p:pic>
        <p:nvPicPr>
          <p:cNvPr id="55" name="Picture 6"/>
          <p:cNvPicPr>
            <a:picLocks noChangeAspect="1" noChangeArrowheads="1"/>
          </p:cNvPicPr>
          <p:nvPr/>
        </p:nvPicPr>
        <p:blipFill>
          <a:blip r:embed="rId12" cstate="print"/>
          <a:srcRect/>
          <a:stretch>
            <a:fillRect/>
          </a:stretch>
        </p:blipFill>
        <p:spPr bwMode="auto">
          <a:xfrm>
            <a:off x="8534400" y="5486400"/>
            <a:ext cx="428318" cy="781050"/>
          </a:xfrm>
          <a:prstGeom prst="rect">
            <a:avLst/>
          </a:prstGeom>
          <a:noFill/>
          <a:ln w="9525">
            <a:noFill/>
            <a:miter lim="800000"/>
            <a:headEnd/>
            <a:tailEnd/>
          </a:ln>
        </p:spPr>
      </p:pic>
      <p:sp>
        <p:nvSpPr>
          <p:cNvPr id="56" name="TextBox 55"/>
          <p:cNvSpPr txBox="1"/>
          <p:nvPr/>
        </p:nvSpPr>
        <p:spPr>
          <a:xfrm>
            <a:off x="7086600" y="5943600"/>
            <a:ext cx="1403333" cy="369332"/>
          </a:xfrm>
          <a:prstGeom prst="rect">
            <a:avLst/>
          </a:prstGeom>
          <a:noFill/>
        </p:spPr>
        <p:txBody>
          <a:bodyPr wrap="none" rtlCol="0">
            <a:spAutoFit/>
          </a:bodyPr>
          <a:lstStyle/>
          <a:p>
            <a:pPr algn="r"/>
            <a:r>
              <a:rPr lang="en-US" b="1" smtClean="0">
                <a:solidFill>
                  <a:srgbClr val="FF0000"/>
                </a:solidFill>
              </a:rPr>
              <a:t>PSC terminal</a:t>
            </a:r>
            <a:endParaRPr lang="en-US" b="1">
              <a:solidFill>
                <a:srgbClr val="FF0000"/>
              </a:solidFill>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ts val="3000"/>
              </a:lnSpc>
            </a:pPr>
            <a:r>
              <a:rPr lang="en-US" altLang="ko-KR" sz="3200" b="1" i="1" dirty="0" smtClean="0">
                <a:solidFill>
                  <a:srgbClr val="00B0F0"/>
                </a:solidFill>
              </a:rPr>
              <a:t>GROUPING DEVICES IN A PERSONAL SPACE</a:t>
            </a:r>
            <a:endParaRPr lang="en-US" sz="2000" dirty="0">
              <a:solidFill>
                <a:srgbClr val="00B0F0"/>
              </a:solidFill>
              <a:cs typeface="Times New Roman" pitchFamily="18" charset="0"/>
            </a:endParaRPr>
          </a:p>
        </p:txBody>
      </p:sp>
      <p:sp>
        <p:nvSpPr>
          <p:cNvPr id="9" name="TextBox 8"/>
          <p:cNvSpPr txBox="1"/>
          <p:nvPr/>
        </p:nvSpPr>
        <p:spPr>
          <a:xfrm>
            <a:off x="4191000" y="6400800"/>
            <a:ext cx="777777" cy="307777"/>
          </a:xfrm>
          <a:prstGeom prst="rect">
            <a:avLst/>
          </a:prstGeom>
          <a:noFill/>
        </p:spPr>
        <p:txBody>
          <a:bodyPr wrap="none" rtlCol="0">
            <a:spAutoFit/>
          </a:bodyPr>
          <a:lstStyle/>
          <a:p>
            <a:r>
              <a:rPr lang="en-US" sz="1400" dirty="0" smtClean="0">
                <a:latin typeface="Times New Roman" pitchFamily="18" charset="0"/>
                <a:cs typeface="Times New Roman" pitchFamily="18" charset="0"/>
              </a:rPr>
              <a:t>Slide 71</a:t>
            </a:r>
            <a:endParaRPr lang="en-US" sz="1400" dirty="0">
              <a:latin typeface="Times New Roman" pitchFamily="18" charset="0"/>
              <a:cs typeface="Times New Roman" pitchFamily="18" charset="0"/>
            </a:endParaRPr>
          </a:p>
        </p:txBody>
      </p:sp>
      <p:sp>
        <p:nvSpPr>
          <p:cNvPr id="68" name="TextBox 67"/>
          <p:cNvSpPr txBox="1"/>
          <p:nvPr/>
        </p:nvSpPr>
        <p:spPr>
          <a:xfrm>
            <a:off x="533400" y="1447800"/>
            <a:ext cx="3657600" cy="4832092"/>
          </a:xfrm>
          <a:prstGeom prst="rect">
            <a:avLst/>
          </a:prstGeom>
          <a:noFill/>
        </p:spPr>
        <p:txBody>
          <a:bodyPr wrap="square" rtlCol="0">
            <a:spAutoFit/>
          </a:bodyPr>
          <a:lstStyle/>
          <a:p>
            <a:pPr marL="228600" indent="-228600">
              <a:buFont typeface="Arial" pitchFamily="34" charset="0"/>
              <a:buChar char="•"/>
            </a:pPr>
            <a:r>
              <a:rPr lang="en-US" u="sng" dirty="0" smtClean="0"/>
              <a:t>Groups of devices in a personal space:</a:t>
            </a:r>
          </a:p>
          <a:p>
            <a:pPr lvl="1" indent="-228600">
              <a:buFont typeface="Arial" pitchFamily="34" charset="0"/>
              <a:buChar char="•"/>
            </a:pPr>
            <a:r>
              <a:rPr lang="en-US" sz="1700" dirty="0" smtClean="0"/>
              <a:t>There can be multiple device groups  commonly controlled by the personal terminal of a personal space.</a:t>
            </a:r>
          </a:p>
          <a:p>
            <a:pPr lvl="1" indent="-228600">
              <a:buFont typeface="Arial" pitchFamily="34" charset="0"/>
              <a:buChar char="•"/>
            </a:pPr>
            <a:r>
              <a:rPr lang="en-US" sz="1700" dirty="0" smtClean="0">
                <a:solidFill>
                  <a:srgbClr val="FF0000"/>
                </a:solidFill>
              </a:rPr>
              <a:t>The PSC terminal </a:t>
            </a:r>
            <a:r>
              <a:rPr lang="en-US" sz="1700" b="1" dirty="0" smtClean="0">
                <a:solidFill>
                  <a:srgbClr val="FF0000"/>
                </a:solidFill>
              </a:rPr>
              <a:t>assigns different communication resource </a:t>
            </a:r>
            <a:r>
              <a:rPr lang="en-US" sz="1700" dirty="0" smtClean="0">
                <a:solidFill>
                  <a:srgbClr val="FF0000"/>
                </a:solidFill>
              </a:rPr>
              <a:t>to each group flexibly and dynamically according to its required needs: each group may have different data rate and information delivery structure. For example, a unique FH sequence can be assigned to each group.</a:t>
            </a:r>
          </a:p>
          <a:p>
            <a:pPr lvl="1" indent="-228600"/>
            <a:r>
              <a:rPr lang="en-US" sz="1700" dirty="0" smtClean="0">
                <a:solidFill>
                  <a:srgbClr val="FF0000"/>
                </a:solidFill>
                <a:sym typeface="Wingdings" pitchFamily="2" charset="2"/>
              </a:rPr>
              <a:t>	 The PSC terminal communicates with all user groups simultaneously.</a:t>
            </a:r>
            <a:endParaRPr lang="en-US" sz="1700" dirty="0" smtClean="0">
              <a:solidFill>
                <a:srgbClr val="FF0000"/>
              </a:solidFill>
            </a:endParaRPr>
          </a:p>
        </p:txBody>
      </p:sp>
      <p:sp>
        <p:nvSpPr>
          <p:cNvPr id="33" name="타원 38"/>
          <p:cNvSpPr/>
          <p:nvPr/>
        </p:nvSpPr>
        <p:spPr bwMode="auto">
          <a:xfrm>
            <a:off x="3962400" y="1676400"/>
            <a:ext cx="4953000" cy="4415517"/>
          </a:xfrm>
          <a:prstGeom prst="ellipse">
            <a:avLst/>
          </a:prstGeom>
          <a:solidFill>
            <a:schemeClr val="accent1">
              <a:lumMod val="20000"/>
              <a:lumOff val="8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itchFamily="18" charset="0"/>
            </a:endParaRPr>
          </a:p>
        </p:txBody>
      </p:sp>
      <p:pic>
        <p:nvPicPr>
          <p:cNvPr id="34" name="Picture 24" descr="douche"/>
          <p:cNvPicPr>
            <a:picLocks noChangeAspect="1" noChangeArrowheads="1"/>
          </p:cNvPicPr>
          <p:nvPr/>
        </p:nvPicPr>
        <p:blipFill>
          <a:blip r:embed="rId4" cstate="print"/>
          <a:srcRect/>
          <a:stretch>
            <a:fillRect/>
          </a:stretch>
        </p:blipFill>
        <p:spPr bwMode="auto">
          <a:xfrm>
            <a:off x="5029200" y="4419600"/>
            <a:ext cx="577641" cy="543277"/>
          </a:xfrm>
          <a:prstGeom prst="rect">
            <a:avLst/>
          </a:prstGeom>
          <a:noFill/>
        </p:spPr>
      </p:pic>
      <p:grpSp>
        <p:nvGrpSpPr>
          <p:cNvPr id="3" name="Group 5"/>
          <p:cNvGrpSpPr>
            <a:grpSpLocks/>
          </p:cNvGrpSpPr>
          <p:nvPr/>
        </p:nvGrpSpPr>
        <p:grpSpPr bwMode="auto">
          <a:xfrm>
            <a:off x="7086600" y="3352800"/>
            <a:ext cx="262225" cy="361977"/>
            <a:chOff x="3667" y="2523"/>
            <a:chExt cx="247" cy="317"/>
          </a:xfrm>
        </p:grpSpPr>
        <p:sp>
          <p:nvSpPr>
            <p:cNvPr id="36" name="Rectangle 6"/>
            <p:cNvSpPr>
              <a:spLocks noChangeArrowheads="1"/>
            </p:cNvSpPr>
            <p:nvPr/>
          </p:nvSpPr>
          <p:spPr bwMode="gray">
            <a:xfrm>
              <a:off x="3742" y="2561"/>
              <a:ext cx="172" cy="172"/>
            </a:xfrm>
            <a:prstGeom prst="rect">
              <a:avLst/>
            </a:prstGeom>
            <a:noFill/>
            <a:ln w="9525">
              <a:noFill/>
              <a:miter lim="800000"/>
              <a:headEnd/>
              <a:tailEnd/>
            </a:ln>
            <a:effectLst/>
          </p:spPr>
          <p:txBody>
            <a:bodyPr wrap="none" lIns="0" tIns="0" rIns="0" bIns="0">
              <a:spAutoFit/>
            </a:bodyPr>
            <a:lstStyle/>
            <a:p>
              <a:pPr marL="381000" indent="-381000">
                <a:buFont typeface="Wingdings" pitchFamily="2" charset="2"/>
                <a:buNone/>
                <a:tabLst>
                  <a:tab pos="3946525" algn="l"/>
                </a:tabLst>
              </a:pPr>
              <a:r>
                <a:rPr lang="en-GB" sz="1800">
                  <a:solidFill>
                    <a:srgbClr val="808080"/>
                  </a:solidFill>
                </a:rPr>
                <a:t>°C</a:t>
              </a:r>
            </a:p>
          </p:txBody>
        </p:sp>
        <p:pic>
          <p:nvPicPr>
            <p:cNvPr id="37" name="Picture 7" descr="744px-ThermometerSymbol"/>
            <p:cNvPicPr>
              <a:picLocks noChangeAspect="1" noChangeArrowheads="1"/>
            </p:cNvPicPr>
            <p:nvPr/>
          </p:nvPicPr>
          <p:blipFill>
            <a:blip r:embed="rId5" cstate="print"/>
            <a:srcRect l="43907" t="21152" r="48991" b="24046"/>
            <a:stretch>
              <a:fillRect/>
            </a:stretch>
          </p:blipFill>
          <p:spPr bwMode="auto">
            <a:xfrm>
              <a:off x="3667" y="2523"/>
              <a:ext cx="118" cy="317"/>
            </a:xfrm>
            <a:prstGeom prst="rect">
              <a:avLst/>
            </a:prstGeom>
            <a:noFill/>
          </p:spPr>
        </p:pic>
      </p:grpSp>
      <p:pic>
        <p:nvPicPr>
          <p:cNvPr id="38" name="Picture 8" descr="helice-pour-bateaux-3-pales-49131"/>
          <p:cNvPicPr>
            <a:picLocks noChangeAspect="1" noChangeArrowheads="1"/>
          </p:cNvPicPr>
          <p:nvPr/>
        </p:nvPicPr>
        <p:blipFill>
          <a:blip r:embed="rId6" cstate="print">
            <a:clrChange>
              <a:clrFrom>
                <a:srgbClr val="FFFFFF"/>
              </a:clrFrom>
              <a:clrTo>
                <a:srgbClr val="FFFFFF">
                  <a:alpha val="0"/>
                </a:srgbClr>
              </a:clrTo>
            </a:clrChange>
            <a:lum bright="-20000"/>
            <a:grayscl/>
          </a:blip>
          <a:srcRect/>
          <a:stretch>
            <a:fillRect/>
          </a:stretch>
        </p:blipFill>
        <p:spPr bwMode="auto">
          <a:xfrm>
            <a:off x="5486400" y="3048000"/>
            <a:ext cx="586755" cy="603641"/>
          </a:xfrm>
          <a:prstGeom prst="rect">
            <a:avLst/>
          </a:prstGeom>
          <a:noFill/>
          <a:ln w="9525">
            <a:noFill/>
            <a:miter lim="800000"/>
            <a:headEnd/>
            <a:tailEnd/>
          </a:ln>
        </p:spPr>
      </p:pic>
      <p:pic>
        <p:nvPicPr>
          <p:cNvPr id="39" name="Picture 27"/>
          <p:cNvPicPr>
            <a:picLocks noChangeAspect="1" noChangeArrowheads="1"/>
          </p:cNvPicPr>
          <p:nvPr/>
        </p:nvPicPr>
        <p:blipFill>
          <a:blip r:embed="rId7" cstate="print"/>
          <a:srcRect t="4359" r="-682" b="3391"/>
          <a:stretch>
            <a:fillRect/>
          </a:stretch>
        </p:blipFill>
        <p:spPr bwMode="auto">
          <a:xfrm>
            <a:off x="7543800" y="4419600"/>
            <a:ext cx="298441" cy="603641"/>
          </a:xfrm>
          <a:prstGeom prst="rect">
            <a:avLst/>
          </a:prstGeom>
          <a:noFill/>
          <a:ln w="9525">
            <a:noFill/>
            <a:miter lim="800000"/>
            <a:headEnd/>
            <a:tailEnd/>
          </a:ln>
          <a:effectLst>
            <a:outerShdw dist="107763" dir="2700000" algn="ctr" rotWithShape="0">
              <a:schemeClr val="bg2"/>
            </a:outerShdw>
          </a:effectLst>
        </p:spPr>
      </p:pic>
      <p:sp>
        <p:nvSpPr>
          <p:cNvPr id="40" name="Oval 39"/>
          <p:cNvSpPr/>
          <p:nvPr/>
        </p:nvSpPr>
        <p:spPr>
          <a:xfrm>
            <a:off x="4800600" y="2209800"/>
            <a:ext cx="2133600" cy="3581400"/>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4648200" y="1752600"/>
            <a:ext cx="3886200" cy="434340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5410200" y="2133600"/>
            <a:ext cx="2819400" cy="2438400"/>
          </a:xfrm>
          <a:prstGeom prst="ellipse">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4" name="Picture 25" descr="radiateur"/>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7674190" y="2667000"/>
            <a:ext cx="529708" cy="774945"/>
          </a:xfrm>
          <a:prstGeom prst="rect">
            <a:avLst/>
          </a:prstGeom>
          <a:noFill/>
        </p:spPr>
      </p:pic>
      <p:pic>
        <p:nvPicPr>
          <p:cNvPr id="45" name="Picture 39" descr="weekly_digital_timer_IP20"/>
          <p:cNvPicPr>
            <a:picLocks noChangeAspect="1" noChangeArrowheads="1"/>
          </p:cNvPicPr>
          <p:nvPr/>
        </p:nvPicPr>
        <p:blipFill>
          <a:blip r:embed="rId9" cstate="print"/>
          <a:srcRect/>
          <a:stretch>
            <a:fillRect/>
          </a:stretch>
        </p:blipFill>
        <p:spPr bwMode="auto">
          <a:xfrm>
            <a:off x="6781800" y="2438400"/>
            <a:ext cx="324257" cy="685800"/>
          </a:xfrm>
          <a:prstGeom prst="rect">
            <a:avLst/>
          </a:prstGeom>
          <a:noFill/>
        </p:spPr>
      </p:pic>
      <p:grpSp>
        <p:nvGrpSpPr>
          <p:cNvPr id="4" name="Group 5"/>
          <p:cNvGrpSpPr>
            <a:grpSpLocks/>
          </p:cNvGrpSpPr>
          <p:nvPr/>
        </p:nvGrpSpPr>
        <p:grpSpPr bwMode="auto">
          <a:xfrm>
            <a:off x="6629400" y="3505200"/>
            <a:ext cx="262225" cy="361977"/>
            <a:chOff x="3667" y="2523"/>
            <a:chExt cx="247" cy="317"/>
          </a:xfrm>
        </p:grpSpPr>
        <p:sp>
          <p:nvSpPr>
            <p:cNvPr id="51" name="Rectangle 6"/>
            <p:cNvSpPr>
              <a:spLocks noChangeArrowheads="1"/>
            </p:cNvSpPr>
            <p:nvPr/>
          </p:nvSpPr>
          <p:spPr bwMode="gray">
            <a:xfrm>
              <a:off x="3742" y="2561"/>
              <a:ext cx="172" cy="172"/>
            </a:xfrm>
            <a:prstGeom prst="rect">
              <a:avLst/>
            </a:prstGeom>
            <a:noFill/>
            <a:ln w="9525">
              <a:noFill/>
              <a:miter lim="800000"/>
              <a:headEnd/>
              <a:tailEnd/>
            </a:ln>
            <a:effectLst/>
          </p:spPr>
          <p:txBody>
            <a:bodyPr wrap="none" lIns="0" tIns="0" rIns="0" bIns="0">
              <a:spAutoFit/>
            </a:bodyPr>
            <a:lstStyle/>
            <a:p>
              <a:pPr marL="381000" indent="-381000">
                <a:buFont typeface="Wingdings" pitchFamily="2" charset="2"/>
                <a:buNone/>
                <a:tabLst>
                  <a:tab pos="3946525" algn="l"/>
                </a:tabLst>
              </a:pPr>
              <a:r>
                <a:rPr lang="en-GB" sz="1800">
                  <a:solidFill>
                    <a:srgbClr val="808080"/>
                  </a:solidFill>
                </a:rPr>
                <a:t>°C</a:t>
              </a:r>
            </a:p>
          </p:txBody>
        </p:sp>
        <p:pic>
          <p:nvPicPr>
            <p:cNvPr id="52" name="Picture 7" descr="744px-ThermometerSymbol"/>
            <p:cNvPicPr>
              <a:picLocks noChangeAspect="1" noChangeArrowheads="1"/>
            </p:cNvPicPr>
            <p:nvPr/>
          </p:nvPicPr>
          <p:blipFill>
            <a:blip r:embed="rId5" cstate="print"/>
            <a:srcRect l="43907" t="21152" r="48991" b="24046"/>
            <a:stretch>
              <a:fillRect/>
            </a:stretch>
          </p:blipFill>
          <p:spPr bwMode="auto">
            <a:xfrm>
              <a:off x="3667" y="2523"/>
              <a:ext cx="118" cy="317"/>
            </a:xfrm>
            <a:prstGeom prst="rect">
              <a:avLst/>
            </a:prstGeom>
            <a:noFill/>
          </p:spPr>
        </p:pic>
      </p:grpSp>
      <p:graphicFrame>
        <p:nvGraphicFramePr>
          <p:cNvPr id="53" name="Object 3"/>
          <p:cNvGraphicFramePr>
            <a:graphicFrameLocks noChangeAspect="1"/>
          </p:cNvGraphicFramePr>
          <p:nvPr/>
        </p:nvGraphicFramePr>
        <p:xfrm>
          <a:off x="7086600" y="3886200"/>
          <a:ext cx="481542" cy="603250"/>
        </p:xfrm>
        <a:graphic>
          <a:graphicData uri="http://schemas.openxmlformats.org/presentationml/2006/ole">
            <p:oleObj spid="_x0000_s428034" name="Photo Editor Photo" r:id="rId10" imgW="2381582" imgH="2381582" progId="">
              <p:embed/>
            </p:oleObj>
          </a:graphicData>
        </a:graphic>
      </p:graphicFrame>
      <p:pic>
        <p:nvPicPr>
          <p:cNvPr id="54" name="Picture 12" descr="audio"/>
          <p:cNvPicPr>
            <a:picLocks noChangeAspect="1" noChangeArrowheads="1"/>
          </p:cNvPicPr>
          <p:nvPr/>
        </p:nvPicPr>
        <p:blipFill>
          <a:blip r:embed="rId11" cstate="print"/>
          <a:srcRect/>
          <a:stretch>
            <a:fillRect/>
          </a:stretch>
        </p:blipFill>
        <p:spPr bwMode="auto">
          <a:xfrm>
            <a:off x="5715000" y="4724400"/>
            <a:ext cx="674174" cy="798220"/>
          </a:xfrm>
          <a:prstGeom prst="rect">
            <a:avLst/>
          </a:prstGeom>
          <a:noFill/>
          <a:ln w="9525">
            <a:noFill/>
            <a:miter lim="800000"/>
            <a:headEnd/>
            <a:tailEnd/>
          </a:ln>
        </p:spPr>
      </p:pic>
      <p:sp>
        <p:nvSpPr>
          <p:cNvPr id="60" name="TextBox 59"/>
          <p:cNvSpPr txBox="1"/>
          <p:nvPr/>
        </p:nvSpPr>
        <p:spPr>
          <a:xfrm>
            <a:off x="4114801" y="2362200"/>
            <a:ext cx="990600" cy="534762"/>
          </a:xfrm>
          <a:prstGeom prst="rect">
            <a:avLst/>
          </a:prstGeom>
          <a:noFill/>
        </p:spPr>
        <p:txBody>
          <a:bodyPr wrap="square" rtlCol="0">
            <a:spAutoFit/>
          </a:bodyPr>
          <a:lstStyle/>
          <a:p>
            <a:pPr algn="ctr">
              <a:lnSpc>
                <a:spcPts val="1700"/>
              </a:lnSpc>
            </a:pPr>
            <a:r>
              <a:rPr lang="en-US" b="1" smtClean="0"/>
              <a:t>Public space</a:t>
            </a:r>
            <a:endParaRPr lang="en-US" b="1"/>
          </a:p>
        </p:txBody>
      </p:sp>
      <p:sp>
        <p:nvSpPr>
          <p:cNvPr id="61" name="TextBox 60"/>
          <p:cNvSpPr txBox="1"/>
          <p:nvPr/>
        </p:nvSpPr>
        <p:spPr>
          <a:xfrm>
            <a:off x="6172200" y="5410200"/>
            <a:ext cx="1438306" cy="534762"/>
          </a:xfrm>
          <a:prstGeom prst="rect">
            <a:avLst/>
          </a:prstGeom>
          <a:noFill/>
        </p:spPr>
        <p:txBody>
          <a:bodyPr wrap="square" rtlCol="0">
            <a:spAutoFit/>
          </a:bodyPr>
          <a:lstStyle/>
          <a:p>
            <a:pPr algn="ctr">
              <a:lnSpc>
                <a:spcPts val="1700"/>
              </a:lnSpc>
            </a:pPr>
            <a:r>
              <a:rPr lang="en-US" b="1" smtClean="0">
                <a:solidFill>
                  <a:srgbClr val="FF0000"/>
                </a:solidFill>
              </a:rPr>
              <a:t>Personal space A</a:t>
            </a:r>
            <a:endParaRPr lang="en-US" b="1">
              <a:solidFill>
                <a:srgbClr val="FF0000"/>
              </a:solidFill>
            </a:endParaRPr>
          </a:p>
        </p:txBody>
      </p:sp>
      <p:sp>
        <p:nvSpPr>
          <p:cNvPr id="62" name="TextBox 61"/>
          <p:cNvSpPr txBox="1"/>
          <p:nvPr/>
        </p:nvSpPr>
        <p:spPr>
          <a:xfrm>
            <a:off x="4191000" y="4038600"/>
            <a:ext cx="1590706" cy="310341"/>
          </a:xfrm>
          <a:prstGeom prst="rect">
            <a:avLst/>
          </a:prstGeom>
          <a:noFill/>
        </p:spPr>
        <p:txBody>
          <a:bodyPr wrap="square" rtlCol="0">
            <a:spAutoFit/>
          </a:bodyPr>
          <a:lstStyle/>
          <a:p>
            <a:pPr algn="ctr">
              <a:lnSpc>
                <a:spcPts val="1700"/>
              </a:lnSpc>
            </a:pPr>
            <a:r>
              <a:rPr lang="en-US" b="1" dirty="0" smtClean="0">
                <a:solidFill>
                  <a:srgbClr val="00B0F0"/>
                </a:solidFill>
              </a:rPr>
              <a:t>Device group 1</a:t>
            </a:r>
            <a:endParaRPr lang="en-US" b="1" dirty="0">
              <a:solidFill>
                <a:srgbClr val="00B0F0"/>
              </a:solidFill>
            </a:endParaRPr>
          </a:p>
        </p:txBody>
      </p:sp>
      <p:sp>
        <p:nvSpPr>
          <p:cNvPr id="63" name="TextBox 62"/>
          <p:cNvSpPr txBox="1"/>
          <p:nvPr/>
        </p:nvSpPr>
        <p:spPr>
          <a:xfrm>
            <a:off x="7315200" y="3352800"/>
            <a:ext cx="1600200" cy="310341"/>
          </a:xfrm>
          <a:prstGeom prst="rect">
            <a:avLst/>
          </a:prstGeom>
          <a:noFill/>
        </p:spPr>
        <p:txBody>
          <a:bodyPr wrap="square" rtlCol="0">
            <a:spAutoFit/>
          </a:bodyPr>
          <a:lstStyle/>
          <a:p>
            <a:pPr algn="ctr">
              <a:lnSpc>
                <a:spcPts val="1700"/>
              </a:lnSpc>
            </a:pPr>
            <a:r>
              <a:rPr lang="en-US" b="1" dirty="0" smtClean="0">
                <a:solidFill>
                  <a:srgbClr val="92D050"/>
                </a:solidFill>
              </a:rPr>
              <a:t>Device group 3</a:t>
            </a:r>
            <a:endParaRPr lang="en-US" b="1" dirty="0">
              <a:solidFill>
                <a:srgbClr val="92D050"/>
              </a:solidFill>
            </a:endParaRPr>
          </a:p>
        </p:txBody>
      </p:sp>
      <p:grpSp>
        <p:nvGrpSpPr>
          <p:cNvPr id="5" name="Group 32"/>
          <p:cNvGrpSpPr>
            <a:grpSpLocks/>
          </p:cNvGrpSpPr>
          <p:nvPr/>
        </p:nvGrpSpPr>
        <p:grpSpPr bwMode="auto">
          <a:xfrm>
            <a:off x="5943600" y="3886200"/>
            <a:ext cx="674174" cy="544233"/>
            <a:chOff x="567" y="2391"/>
            <a:chExt cx="953" cy="585"/>
          </a:xfrm>
        </p:grpSpPr>
        <p:pic>
          <p:nvPicPr>
            <p:cNvPr id="46" name="Picture 3" descr="hd tv"/>
            <p:cNvPicPr>
              <a:picLocks noChangeAspect="1" noChangeArrowheads="1"/>
            </p:cNvPicPr>
            <p:nvPr/>
          </p:nvPicPr>
          <p:blipFill>
            <a:blip r:embed="rId12" cstate="print"/>
            <a:srcRect/>
            <a:stretch>
              <a:fillRect/>
            </a:stretch>
          </p:blipFill>
          <p:spPr bwMode="auto">
            <a:xfrm>
              <a:off x="567" y="2391"/>
              <a:ext cx="953" cy="585"/>
            </a:xfrm>
            <a:prstGeom prst="rect">
              <a:avLst/>
            </a:prstGeom>
            <a:noFill/>
            <a:ln w="9525">
              <a:noFill/>
              <a:miter lim="800000"/>
              <a:headEnd/>
              <a:tailEnd/>
            </a:ln>
          </p:spPr>
        </p:pic>
        <p:grpSp>
          <p:nvGrpSpPr>
            <p:cNvPr id="6" name="Group 56"/>
            <p:cNvGrpSpPr>
              <a:grpSpLocks/>
            </p:cNvGrpSpPr>
            <p:nvPr/>
          </p:nvGrpSpPr>
          <p:grpSpPr bwMode="auto">
            <a:xfrm>
              <a:off x="672" y="2432"/>
              <a:ext cx="744" cy="479"/>
              <a:chOff x="672" y="2428"/>
              <a:chExt cx="744" cy="479"/>
            </a:xfrm>
          </p:grpSpPr>
          <p:pic>
            <p:nvPicPr>
              <p:cNvPr id="48" name="Picture 20" descr="경쟁사_그냥"/>
              <p:cNvPicPr>
                <a:picLocks noChangeAspect="1" noChangeArrowheads="1"/>
              </p:cNvPicPr>
              <p:nvPr/>
            </p:nvPicPr>
            <p:blipFill>
              <a:blip r:embed="rId13" cstate="print"/>
              <a:srcRect/>
              <a:stretch>
                <a:fillRect/>
              </a:stretch>
            </p:blipFill>
            <p:spPr bwMode="auto">
              <a:xfrm rot="-152540">
                <a:off x="692" y="2428"/>
                <a:ext cx="724" cy="457"/>
              </a:xfrm>
              <a:prstGeom prst="rect">
                <a:avLst/>
              </a:prstGeom>
              <a:noFill/>
              <a:ln w="9525">
                <a:noFill/>
                <a:miter lim="800000"/>
                <a:headEnd/>
                <a:tailEnd/>
              </a:ln>
            </p:spPr>
          </p:pic>
          <p:pic>
            <p:nvPicPr>
              <p:cNvPr id="50" name="Picture 21" descr="경쟁사인라인"/>
              <p:cNvPicPr>
                <a:picLocks noChangeAspect="1" noChangeArrowheads="1"/>
              </p:cNvPicPr>
              <p:nvPr/>
            </p:nvPicPr>
            <p:blipFill>
              <a:blip r:embed="rId14" cstate="print"/>
              <a:srcRect/>
              <a:stretch>
                <a:fillRect/>
              </a:stretch>
            </p:blipFill>
            <p:spPr bwMode="auto">
              <a:xfrm rot="-163579">
                <a:off x="672" y="2706"/>
                <a:ext cx="227" cy="201"/>
              </a:xfrm>
              <a:prstGeom prst="rect">
                <a:avLst/>
              </a:prstGeom>
              <a:noFill/>
              <a:ln w="9525">
                <a:noFill/>
                <a:miter lim="800000"/>
                <a:headEnd/>
                <a:tailEnd/>
              </a:ln>
            </p:spPr>
          </p:pic>
        </p:grpSp>
      </p:grpSp>
      <p:pic>
        <p:nvPicPr>
          <p:cNvPr id="65" name="Picture 6"/>
          <p:cNvPicPr>
            <a:picLocks noChangeAspect="1" noChangeArrowheads="1"/>
          </p:cNvPicPr>
          <p:nvPr/>
        </p:nvPicPr>
        <p:blipFill>
          <a:blip r:embed="rId15" cstate="print"/>
          <a:srcRect/>
          <a:stretch>
            <a:fillRect/>
          </a:stretch>
        </p:blipFill>
        <p:spPr bwMode="auto">
          <a:xfrm>
            <a:off x="6172200" y="2514600"/>
            <a:ext cx="381000" cy="694765"/>
          </a:xfrm>
          <a:prstGeom prst="rect">
            <a:avLst/>
          </a:prstGeom>
          <a:noFill/>
          <a:ln w="9525">
            <a:noFill/>
            <a:miter lim="800000"/>
            <a:headEnd/>
            <a:tailEnd/>
          </a:ln>
        </p:spPr>
      </p:pic>
      <p:sp>
        <p:nvSpPr>
          <p:cNvPr id="35" name="Oval 34"/>
          <p:cNvSpPr/>
          <p:nvPr/>
        </p:nvSpPr>
        <p:spPr>
          <a:xfrm rot="19937263">
            <a:off x="5739564" y="1967092"/>
            <a:ext cx="2133600" cy="3581400"/>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6553200" y="4953000"/>
            <a:ext cx="1600200" cy="310341"/>
          </a:xfrm>
          <a:prstGeom prst="rect">
            <a:avLst/>
          </a:prstGeom>
          <a:noFill/>
        </p:spPr>
        <p:txBody>
          <a:bodyPr wrap="square" rtlCol="0">
            <a:spAutoFit/>
          </a:bodyPr>
          <a:lstStyle/>
          <a:p>
            <a:pPr algn="ctr">
              <a:lnSpc>
                <a:spcPts val="1700"/>
              </a:lnSpc>
            </a:pPr>
            <a:r>
              <a:rPr lang="en-US" b="1" dirty="0" smtClean="0">
                <a:solidFill>
                  <a:srgbClr val="7030A0"/>
                </a:solidFill>
              </a:rPr>
              <a:t>Device group 2</a:t>
            </a:r>
            <a:endParaRPr lang="en-US" b="1" dirty="0">
              <a:solidFill>
                <a:srgbClr val="7030A0"/>
              </a:solidFill>
            </a:endParaRPr>
          </a:p>
        </p:txBody>
      </p:sp>
      <p:pic>
        <p:nvPicPr>
          <p:cNvPr id="47" name="Picture 39" descr="weekly_digital_timer_IP20"/>
          <p:cNvPicPr>
            <a:picLocks noChangeAspect="1" noChangeArrowheads="1"/>
          </p:cNvPicPr>
          <p:nvPr/>
        </p:nvPicPr>
        <p:blipFill>
          <a:blip r:embed="rId9" cstate="print"/>
          <a:srcRect/>
          <a:stretch>
            <a:fillRect/>
          </a:stretch>
        </p:blipFill>
        <p:spPr bwMode="auto">
          <a:xfrm>
            <a:off x="4191000" y="3276600"/>
            <a:ext cx="324257" cy="685800"/>
          </a:xfrm>
          <a:prstGeom prst="rect">
            <a:avLst/>
          </a:prstGeom>
          <a:noFill/>
        </p:spPr>
      </p:pic>
      <p:sp>
        <p:nvSpPr>
          <p:cNvPr id="49" name="Oval 48"/>
          <p:cNvSpPr/>
          <p:nvPr/>
        </p:nvSpPr>
        <p:spPr>
          <a:xfrm>
            <a:off x="4800600" y="2209800"/>
            <a:ext cx="2133600" cy="3581400"/>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5" name="Picture 24" descr="douche"/>
          <p:cNvPicPr>
            <a:picLocks noChangeAspect="1" noChangeArrowheads="1"/>
          </p:cNvPicPr>
          <p:nvPr/>
        </p:nvPicPr>
        <p:blipFill>
          <a:blip r:embed="rId4" cstate="print"/>
          <a:srcRect/>
          <a:stretch>
            <a:fillRect/>
          </a:stretch>
        </p:blipFill>
        <p:spPr bwMode="auto">
          <a:xfrm>
            <a:off x="5029200" y="4495800"/>
            <a:ext cx="577641" cy="543277"/>
          </a:xfrm>
          <a:prstGeom prst="rect">
            <a:avLst/>
          </a:prstGeom>
          <a:noFill/>
        </p:spPr>
      </p:pic>
      <p:pic>
        <p:nvPicPr>
          <p:cNvPr id="56" name="Picture 8" descr="helice-pour-bateaux-3-pales-49131"/>
          <p:cNvPicPr>
            <a:picLocks noChangeAspect="1" noChangeArrowheads="1"/>
          </p:cNvPicPr>
          <p:nvPr/>
        </p:nvPicPr>
        <p:blipFill>
          <a:blip r:embed="rId6" cstate="print">
            <a:clrChange>
              <a:clrFrom>
                <a:srgbClr val="FFFFFF"/>
              </a:clrFrom>
              <a:clrTo>
                <a:srgbClr val="FFFFFF">
                  <a:alpha val="0"/>
                </a:srgbClr>
              </a:clrTo>
            </a:clrChange>
            <a:lum bright="-20000"/>
            <a:grayscl/>
          </a:blip>
          <a:srcRect/>
          <a:stretch>
            <a:fillRect/>
          </a:stretch>
        </p:blipFill>
        <p:spPr bwMode="auto">
          <a:xfrm>
            <a:off x="5638800" y="3200400"/>
            <a:ext cx="586755" cy="603641"/>
          </a:xfrm>
          <a:prstGeom prst="rect">
            <a:avLst/>
          </a:prstGeom>
          <a:noFill/>
          <a:ln w="9525">
            <a:noFill/>
            <a:miter lim="800000"/>
            <a:headEnd/>
            <a:tailEnd/>
          </a:ln>
        </p:spPr>
      </p:pic>
      <p:pic>
        <p:nvPicPr>
          <p:cNvPr id="57" name="Picture 27"/>
          <p:cNvPicPr>
            <a:picLocks noChangeAspect="1" noChangeArrowheads="1"/>
          </p:cNvPicPr>
          <p:nvPr/>
        </p:nvPicPr>
        <p:blipFill>
          <a:blip r:embed="rId7" cstate="print"/>
          <a:srcRect t="4359" r="-682" b="3391"/>
          <a:stretch>
            <a:fillRect/>
          </a:stretch>
        </p:blipFill>
        <p:spPr bwMode="auto">
          <a:xfrm>
            <a:off x="7620000" y="4343400"/>
            <a:ext cx="298441" cy="603641"/>
          </a:xfrm>
          <a:prstGeom prst="rect">
            <a:avLst/>
          </a:prstGeom>
          <a:noFill/>
          <a:ln w="9525">
            <a:noFill/>
            <a:miter lim="800000"/>
            <a:headEnd/>
            <a:tailEnd/>
          </a:ln>
          <a:effectLst>
            <a:outerShdw dist="107763" dir="2700000" algn="ctr" rotWithShape="0">
              <a:schemeClr val="bg2"/>
            </a:outerShdw>
          </a:effectLst>
        </p:spPr>
      </p:pic>
      <p:grpSp>
        <p:nvGrpSpPr>
          <p:cNvPr id="58" name="Group 5"/>
          <p:cNvGrpSpPr>
            <a:grpSpLocks/>
          </p:cNvGrpSpPr>
          <p:nvPr/>
        </p:nvGrpSpPr>
        <p:grpSpPr bwMode="auto">
          <a:xfrm>
            <a:off x="7086600" y="3352800"/>
            <a:ext cx="262225" cy="361977"/>
            <a:chOff x="3667" y="2523"/>
            <a:chExt cx="247" cy="317"/>
          </a:xfrm>
        </p:grpSpPr>
        <p:sp>
          <p:nvSpPr>
            <p:cNvPr id="59" name="Rectangle 6"/>
            <p:cNvSpPr>
              <a:spLocks noChangeArrowheads="1"/>
            </p:cNvSpPr>
            <p:nvPr/>
          </p:nvSpPr>
          <p:spPr bwMode="gray">
            <a:xfrm>
              <a:off x="3742" y="2561"/>
              <a:ext cx="172" cy="172"/>
            </a:xfrm>
            <a:prstGeom prst="rect">
              <a:avLst/>
            </a:prstGeom>
            <a:noFill/>
            <a:ln w="9525">
              <a:noFill/>
              <a:miter lim="800000"/>
              <a:headEnd/>
              <a:tailEnd/>
            </a:ln>
            <a:effectLst/>
          </p:spPr>
          <p:txBody>
            <a:bodyPr wrap="none" lIns="0" tIns="0" rIns="0" bIns="0">
              <a:spAutoFit/>
            </a:bodyPr>
            <a:lstStyle/>
            <a:p>
              <a:pPr marL="381000" indent="-381000">
                <a:buFont typeface="Wingdings" pitchFamily="2" charset="2"/>
                <a:buNone/>
                <a:tabLst>
                  <a:tab pos="3946525" algn="l"/>
                </a:tabLst>
              </a:pPr>
              <a:r>
                <a:rPr lang="en-GB" sz="1800">
                  <a:solidFill>
                    <a:srgbClr val="808080"/>
                  </a:solidFill>
                </a:rPr>
                <a:t>°C</a:t>
              </a:r>
            </a:p>
          </p:txBody>
        </p:sp>
        <p:pic>
          <p:nvPicPr>
            <p:cNvPr id="64" name="Picture 7" descr="744px-ThermometerSymbol"/>
            <p:cNvPicPr>
              <a:picLocks noChangeAspect="1" noChangeArrowheads="1"/>
            </p:cNvPicPr>
            <p:nvPr/>
          </p:nvPicPr>
          <p:blipFill>
            <a:blip r:embed="rId5" cstate="print"/>
            <a:srcRect l="43907" t="21152" r="48991" b="24046"/>
            <a:stretch>
              <a:fillRect/>
            </a:stretch>
          </p:blipFill>
          <p:spPr bwMode="auto">
            <a:xfrm>
              <a:off x="3667" y="2523"/>
              <a:ext cx="118" cy="317"/>
            </a:xfrm>
            <a:prstGeom prst="rect">
              <a:avLst/>
            </a:prstGeom>
            <a:noFill/>
          </p:spPr>
        </p:pic>
      </p:gr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a:bodyPr>
          <a:lstStyle/>
          <a:p>
            <a:pPr>
              <a:lnSpc>
                <a:spcPts val="3000"/>
              </a:lnSpc>
            </a:pPr>
            <a:r>
              <a:rPr lang="en-US" altLang="ko-KR" sz="3200" b="1" i="1" dirty="0" smtClean="0">
                <a:solidFill>
                  <a:srgbClr val="00B0F0"/>
                </a:solidFill>
              </a:rPr>
              <a:t>DYNAMINC AND ADAPTIVE RESOURCE ALLOCATION (DARA) (1)</a:t>
            </a:r>
            <a:endParaRPr lang="en-US" sz="2000" dirty="0">
              <a:solidFill>
                <a:srgbClr val="00B0F0"/>
              </a:solidFill>
              <a:cs typeface="Times New Roman" pitchFamily="18" charset="0"/>
            </a:endParaRPr>
          </a:p>
        </p:txBody>
      </p:sp>
      <p:sp>
        <p:nvSpPr>
          <p:cNvPr id="9" name="TextBox 8"/>
          <p:cNvSpPr txBox="1"/>
          <p:nvPr/>
        </p:nvSpPr>
        <p:spPr>
          <a:xfrm>
            <a:off x="4191000" y="6400800"/>
            <a:ext cx="777777" cy="307777"/>
          </a:xfrm>
          <a:prstGeom prst="rect">
            <a:avLst/>
          </a:prstGeom>
          <a:noFill/>
        </p:spPr>
        <p:txBody>
          <a:bodyPr wrap="none" rtlCol="0">
            <a:spAutoFit/>
          </a:bodyPr>
          <a:lstStyle/>
          <a:p>
            <a:r>
              <a:rPr lang="en-US" sz="1400" dirty="0" smtClean="0">
                <a:latin typeface="Times New Roman" pitchFamily="18" charset="0"/>
                <a:cs typeface="Times New Roman" pitchFamily="18" charset="0"/>
              </a:rPr>
              <a:t>Slide 72</a:t>
            </a:r>
            <a:endParaRPr lang="en-US" sz="1400" dirty="0">
              <a:latin typeface="Times New Roman" pitchFamily="18" charset="0"/>
              <a:cs typeface="Times New Roman" pitchFamily="18" charset="0"/>
            </a:endParaRPr>
          </a:p>
        </p:txBody>
      </p:sp>
      <p:sp>
        <p:nvSpPr>
          <p:cNvPr id="68" name="TextBox 67"/>
          <p:cNvSpPr txBox="1"/>
          <p:nvPr/>
        </p:nvSpPr>
        <p:spPr>
          <a:xfrm>
            <a:off x="533400" y="1447800"/>
            <a:ext cx="8153400" cy="2308324"/>
          </a:xfrm>
          <a:prstGeom prst="rect">
            <a:avLst/>
          </a:prstGeom>
          <a:noFill/>
        </p:spPr>
        <p:txBody>
          <a:bodyPr wrap="square" rtlCol="0">
            <a:spAutoFit/>
          </a:bodyPr>
          <a:lstStyle/>
          <a:p>
            <a:pPr marL="228600" indent="-228600"/>
            <a:r>
              <a:rPr lang="en-US" b="1" u="sng" dirty="0" smtClean="0"/>
              <a:t>Two situations that need different amounts of information to be delivered with different data rates</a:t>
            </a:r>
          </a:p>
          <a:p>
            <a:pPr marL="228600" indent="-228600">
              <a:buFont typeface="Arial" pitchFamily="34" charset="0"/>
              <a:buChar char="•"/>
            </a:pPr>
            <a:r>
              <a:rPr lang="en-US" b="1" dirty="0" smtClean="0">
                <a:solidFill>
                  <a:srgbClr val="FF0000"/>
                </a:solidFill>
              </a:rPr>
              <a:t>In a personal space</a:t>
            </a:r>
            <a:r>
              <a:rPr lang="en-US" dirty="0" smtClean="0"/>
              <a:t>, some devices need more resources than other devices due to more information to be delivered and/or their required higher data rates. </a:t>
            </a:r>
            <a:endParaRPr lang="en-US" b="1" dirty="0" smtClean="0">
              <a:solidFill>
                <a:srgbClr val="FF0000"/>
              </a:solidFill>
            </a:endParaRPr>
          </a:p>
          <a:p>
            <a:pPr marL="228600" indent="-228600">
              <a:buFont typeface="Arial" pitchFamily="34" charset="0"/>
              <a:buChar char="•"/>
            </a:pPr>
            <a:r>
              <a:rPr lang="en-US" dirty="0" smtClean="0"/>
              <a:t>Among personal spaces </a:t>
            </a:r>
            <a:r>
              <a:rPr lang="en-US" b="1" dirty="0" smtClean="0">
                <a:solidFill>
                  <a:srgbClr val="FF0000"/>
                </a:solidFill>
              </a:rPr>
              <a:t>in a public space</a:t>
            </a:r>
            <a:r>
              <a:rPr lang="en-US" dirty="0" smtClean="0"/>
              <a:t>, a personal space needs more resource than other personal spaces due to its operational characteristics (or needs). </a:t>
            </a:r>
          </a:p>
          <a:p>
            <a:pPr marL="228600" indent="-228600"/>
            <a:r>
              <a:rPr lang="en-US" b="1" dirty="0" smtClean="0">
                <a:solidFill>
                  <a:srgbClr val="FF0000"/>
                </a:solidFill>
                <a:sym typeface="Wingdings" pitchFamily="2" charset="2"/>
              </a:rPr>
              <a:t> </a:t>
            </a:r>
            <a:r>
              <a:rPr lang="en-US" b="1" dirty="0" smtClean="0">
                <a:solidFill>
                  <a:srgbClr val="FF0000"/>
                </a:solidFill>
              </a:rPr>
              <a:t>The amount of channel resource for a device or a personal space needs to be adjusted dynamically and adaptively to its needs. </a:t>
            </a:r>
            <a:endParaRPr lang="en-US" b="1" dirty="0" smtClean="0">
              <a:solidFill>
                <a:srgbClr val="FF0000"/>
              </a:solidFill>
              <a:sym typeface="Wingdings" pitchFamily="2" charset="2"/>
            </a:endParaRPr>
          </a:p>
        </p:txBody>
      </p:sp>
      <p:sp>
        <p:nvSpPr>
          <p:cNvPr id="5" name="TextBox 4"/>
          <p:cNvSpPr txBox="1"/>
          <p:nvPr/>
        </p:nvSpPr>
        <p:spPr>
          <a:xfrm>
            <a:off x="457200" y="3733800"/>
            <a:ext cx="8305800" cy="2585323"/>
          </a:xfrm>
          <a:prstGeom prst="rect">
            <a:avLst/>
          </a:prstGeom>
          <a:solidFill>
            <a:srgbClr val="FFFF00"/>
          </a:solidFill>
        </p:spPr>
        <p:txBody>
          <a:bodyPr wrap="square" rtlCol="0">
            <a:spAutoFit/>
          </a:bodyPr>
          <a:lstStyle/>
          <a:p>
            <a:pPr marL="228600" indent="-228600"/>
            <a:r>
              <a:rPr lang="en-US" dirty="0" smtClean="0"/>
              <a:t>These concepts are very important for PSC to use spectral resources more dynamically, more adaptively and more efficiently to various types of contents and communications.  </a:t>
            </a:r>
            <a:r>
              <a:rPr lang="en-US" dirty="0" smtClean="0">
                <a:sym typeface="Wingdings" pitchFamily="2" charset="2"/>
              </a:rPr>
              <a:t> These concepts should be developed more in detail. Need to develop how these requirements and concepts can be implemented.</a:t>
            </a:r>
          </a:p>
          <a:p>
            <a:r>
              <a:rPr lang="en-US" b="1" dirty="0" smtClean="0">
                <a:sym typeface="Wingdings" pitchFamily="2" charset="2"/>
              </a:rPr>
              <a:t>Types of resources</a:t>
            </a:r>
            <a:r>
              <a:rPr lang="en-US" dirty="0" smtClean="0">
                <a:sym typeface="Wingdings" pitchFamily="2" charset="2"/>
              </a:rPr>
              <a:t>: </a:t>
            </a:r>
          </a:p>
          <a:p>
            <a:pPr marL="457200" indent="-228600">
              <a:buFont typeface="Arial" pitchFamily="34" charset="0"/>
              <a:buChar char="•"/>
            </a:pPr>
            <a:r>
              <a:rPr lang="en-US" b="1" dirty="0" smtClean="0">
                <a:solidFill>
                  <a:srgbClr val="FF0000"/>
                </a:solidFill>
                <a:sym typeface="Wingdings" pitchFamily="2" charset="2"/>
              </a:rPr>
              <a:t>frequency (or spectrum) </a:t>
            </a:r>
            <a:r>
              <a:rPr lang="en-US" dirty="0" smtClean="0">
                <a:sym typeface="Wingdings" pitchFamily="2" charset="2"/>
              </a:rPr>
              <a:t> spectrum size assigned</a:t>
            </a:r>
          </a:p>
          <a:p>
            <a:pPr marL="457200" indent="-228600">
              <a:buFont typeface="Arial" pitchFamily="34" charset="0"/>
              <a:buChar char="•"/>
            </a:pPr>
            <a:r>
              <a:rPr lang="en-US" b="1" dirty="0" smtClean="0">
                <a:solidFill>
                  <a:srgbClr val="FF0000"/>
                </a:solidFill>
                <a:sym typeface="Wingdings" pitchFamily="2" charset="2"/>
              </a:rPr>
              <a:t>time </a:t>
            </a:r>
            <a:r>
              <a:rPr lang="en-US" dirty="0" smtClean="0">
                <a:sym typeface="Wingdings" pitchFamily="2" charset="2"/>
              </a:rPr>
              <a:t> time (or frame size or payload size in a frame) assigned</a:t>
            </a:r>
          </a:p>
          <a:p>
            <a:pPr marL="457200" indent="-228600">
              <a:buFont typeface="Arial" pitchFamily="34" charset="0"/>
              <a:buChar char="•"/>
            </a:pPr>
            <a:r>
              <a:rPr lang="en-US" b="1" dirty="0" smtClean="0">
                <a:solidFill>
                  <a:srgbClr val="FF0000"/>
                </a:solidFill>
                <a:sym typeface="Wingdings" pitchFamily="2" charset="2"/>
              </a:rPr>
              <a:t>processing power </a:t>
            </a:r>
            <a:r>
              <a:rPr lang="en-US" dirty="0" smtClean="0">
                <a:sym typeface="Wingdings" pitchFamily="2" charset="2"/>
              </a:rPr>
              <a:t> modulation complexity to deliver more information for each symbol</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a:bodyPr>
          <a:lstStyle/>
          <a:p>
            <a:pPr>
              <a:lnSpc>
                <a:spcPts val="3000"/>
              </a:lnSpc>
            </a:pPr>
            <a:r>
              <a:rPr lang="en-US" altLang="ko-KR" sz="3200" b="1" i="1" dirty="0" smtClean="0">
                <a:solidFill>
                  <a:srgbClr val="00B0F0"/>
                </a:solidFill>
              </a:rPr>
              <a:t>DYNAMINC AND ADAPTIVE RESOURCE ALLOCATION (DARA) (2)</a:t>
            </a:r>
            <a:endParaRPr lang="en-US" sz="2000" dirty="0">
              <a:solidFill>
                <a:srgbClr val="00B0F0"/>
              </a:solidFill>
              <a:cs typeface="Times New Roman" pitchFamily="18" charset="0"/>
            </a:endParaRPr>
          </a:p>
        </p:txBody>
      </p:sp>
      <p:sp>
        <p:nvSpPr>
          <p:cNvPr id="9" name="TextBox 8"/>
          <p:cNvSpPr txBox="1"/>
          <p:nvPr/>
        </p:nvSpPr>
        <p:spPr>
          <a:xfrm>
            <a:off x="4191000" y="6400800"/>
            <a:ext cx="777777" cy="307777"/>
          </a:xfrm>
          <a:prstGeom prst="rect">
            <a:avLst/>
          </a:prstGeom>
          <a:noFill/>
        </p:spPr>
        <p:txBody>
          <a:bodyPr wrap="none" rtlCol="0">
            <a:spAutoFit/>
          </a:bodyPr>
          <a:lstStyle/>
          <a:p>
            <a:r>
              <a:rPr lang="en-US" sz="1400" dirty="0" smtClean="0">
                <a:latin typeface="Times New Roman" pitchFamily="18" charset="0"/>
                <a:cs typeface="Times New Roman" pitchFamily="18" charset="0"/>
              </a:rPr>
              <a:t>Slide 73</a:t>
            </a:r>
            <a:endParaRPr lang="en-US" sz="1400" dirty="0">
              <a:latin typeface="Times New Roman" pitchFamily="18" charset="0"/>
              <a:cs typeface="Times New Roman" pitchFamily="18" charset="0"/>
            </a:endParaRPr>
          </a:p>
        </p:txBody>
      </p:sp>
      <p:sp>
        <p:nvSpPr>
          <p:cNvPr id="68" name="TextBox 67"/>
          <p:cNvSpPr txBox="1"/>
          <p:nvPr/>
        </p:nvSpPr>
        <p:spPr>
          <a:xfrm>
            <a:off x="533400" y="1447800"/>
            <a:ext cx="8153400" cy="4924425"/>
          </a:xfrm>
          <a:prstGeom prst="rect">
            <a:avLst/>
          </a:prstGeom>
          <a:noFill/>
        </p:spPr>
        <p:txBody>
          <a:bodyPr wrap="square" rtlCol="0">
            <a:spAutoFit/>
          </a:bodyPr>
          <a:lstStyle/>
          <a:p>
            <a:pPr marL="228600" indent="-228600"/>
            <a:r>
              <a:rPr lang="en-US" sz="2000" b="1" u="sng" dirty="0" smtClean="0"/>
              <a:t>For two situations</a:t>
            </a:r>
          </a:p>
          <a:p>
            <a:pPr marL="228600" indent="-228600"/>
            <a:r>
              <a:rPr lang="en-US" sz="1600" b="1" dirty="0" smtClean="0">
                <a:solidFill>
                  <a:srgbClr val="00B050"/>
                </a:solidFill>
              </a:rPr>
              <a:t>Channel resource needs to be assigned to a device dynamically and adaptively to its needs. </a:t>
            </a:r>
          </a:p>
          <a:p>
            <a:pPr marL="228600" indent="-228600"/>
            <a:r>
              <a:rPr lang="en-US" sz="1600" dirty="0" smtClean="0"/>
              <a:t>In a personal space, some devices need more resources than other devices due to more information to be delivered and their required higher data rates. </a:t>
            </a:r>
            <a:endParaRPr lang="en-US" sz="1600" b="1" dirty="0" smtClean="0">
              <a:solidFill>
                <a:srgbClr val="FF0000"/>
              </a:solidFill>
            </a:endParaRPr>
          </a:p>
          <a:p>
            <a:pPr marL="228600" indent="-228600"/>
            <a:r>
              <a:rPr lang="en-US" b="1" dirty="0" smtClean="0">
                <a:solidFill>
                  <a:srgbClr val="FF0000"/>
                </a:solidFill>
                <a:sym typeface="Wingdings" pitchFamily="2" charset="2"/>
              </a:rPr>
              <a:t> dynamic resource assignment (DRA)  </a:t>
            </a:r>
            <a:r>
              <a:rPr lang="en-US" dirty="0" smtClean="0">
                <a:solidFill>
                  <a:srgbClr val="00B0F0"/>
                </a:solidFill>
              </a:rPr>
              <a:t>dynamically and adaptively to its operation </a:t>
            </a:r>
            <a:endParaRPr lang="en-US" b="1" dirty="0" smtClean="0">
              <a:solidFill>
                <a:srgbClr val="00B0F0"/>
              </a:solidFill>
            </a:endParaRPr>
          </a:p>
          <a:p>
            <a:pPr marL="228600" indent="-228600"/>
            <a:r>
              <a:rPr lang="en-US" sz="1600" dirty="0" smtClean="0"/>
              <a:t>Among personal spaces in a public space, a personal space needs more resource than other personal spaces due to its overall operational characteristics/needs. </a:t>
            </a:r>
          </a:p>
          <a:p>
            <a:pPr marL="228600" indent="-228600"/>
            <a:r>
              <a:rPr lang="en-US" b="1" dirty="0" smtClean="0">
                <a:solidFill>
                  <a:srgbClr val="FF0000"/>
                </a:solidFill>
                <a:sym typeface="Wingdings" pitchFamily="2" charset="2"/>
              </a:rPr>
              <a:t> adaptive resource assignment (ARA)  </a:t>
            </a:r>
            <a:r>
              <a:rPr lang="en-US" dirty="0" smtClean="0">
                <a:solidFill>
                  <a:srgbClr val="00B0F0"/>
                </a:solidFill>
              </a:rPr>
              <a:t>adaptively to its operation </a:t>
            </a:r>
            <a:endParaRPr lang="en-US" b="1" u="sng" dirty="0" smtClean="0">
              <a:solidFill>
                <a:srgbClr val="FF0000"/>
              </a:solidFill>
              <a:sym typeface="Wingdings" pitchFamily="2" charset="2"/>
            </a:endParaRPr>
          </a:p>
          <a:p>
            <a:pPr marL="228600" indent="-228600"/>
            <a:endParaRPr lang="en-US" sz="1400" b="1" u="sng" dirty="0" smtClean="0">
              <a:solidFill>
                <a:srgbClr val="FF0000"/>
              </a:solidFill>
              <a:sym typeface="Wingdings" pitchFamily="2" charset="2"/>
            </a:endParaRPr>
          </a:p>
          <a:p>
            <a:pPr marL="228600" indent="-228600"/>
            <a:r>
              <a:rPr lang="en-US" sz="2000" b="1" u="sng" dirty="0" smtClean="0">
                <a:solidFill>
                  <a:srgbClr val="FF0000"/>
                </a:solidFill>
                <a:sym typeface="Wingdings" pitchFamily="2" charset="2"/>
              </a:rPr>
              <a:t>Three types of resource manipulation methods</a:t>
            </a:r>
          </a:p>
          <a:p>
            <a:pPr marL="228600" indent="-228600"/>
            <a:r>
              <a:rPr lang="en-US" b="1" dirty="0" smtClean="0">
                <a:solidFill>
                  <a:srgbClr val="FF0000"/>
                </a:solidFill>
                <a:sym typeface="Wingdings" pitchFamily="2" charset="2"/>
              </a:rPr>
              <a:t>In the frequency domain: </a:t>
            </a:r>
          </a:p>
          <a:p>
            <a:pPr marL="228600" indent="-228600"/>
            <a:r>
              <a:rPr lang="en-US" b="1" dirty="0" smtClean="0">
                <a:solidFill>
                  <a:srgbClr val="FF0000"/>
                </a:solidFill>
                <a:sym typeface="Wingdings" pitchFamily="2" charset="2"/>
              </a:rPr>
              <a:t>	</a:t>
            </a:r>
            <a:r>
              <a:rPr lang="en-US" b="1" dirty="0" smtClean="0">
                <a:solidFill>
                  <a:srgbClr val="000000"/>
                </a:solidFill>
                <a:sym typeface="Wingdings" pitchFamily="2" charset="2"/>
              </a:rPr>
              <a:t>(1) </a:t>
            </a:r>
            <a:r>
              <a:rPr lang="en-US" b="1" dirty="0" smtClean="0">
                <a:sym typeface="Wingdings" pitchFamily="2" charset="2"/>
              </a:rPr>
              <a:t>spectrum management: </a:t>
            </a:r>
            <a:r>
              <a:rPr lang="en-US" dirty="0" smtClean="0">
                <a:sym typeface="Wingdings" pitchFamily="2" charset="2"/>
              </a:rPr>
              <a:t>more spectrum assigned to higher information exchange demand and/or higher data rates</a:t>
            </a:r>
          </a:p>
          <a:p>
            <a:pPr marL="228600" indent="-228600"/>
            <a:r>
              <a:rPr lang="en-US" b="1" dirty="0" smtClean="0">
                <a:solidFill>
                  <a:srgbClr val="FF0000"/>
                </a:solidFill>
                <a:sym typeface="Wingdings" pitchFamily="2" charset="2"/>
              </a:rPr>
              <a:t>In the time domain: </a:t>
            </a:r>
          </a:p>
          <a:p>
            <a:pPr marL="228600" indent="-228600"/>
            <a:r>
              <a:rPr lang="en-US" b="1" dirty="0" smtClean="0">
                <a:solidFill>
                  <a:srgbClr val="FF0000"/>
                </a:solidFill>
                <a:sym typeface="Wingdings" pitchFamily="2" charset="2"/>
              </a:rPr>
              <a:t>	</a:t>
            </a:r>
            <a:r>
              <a:rPr lang="en-US" b="1" dirty="0" smtClean="0">
                <a:sym typeface="Wingdings" pitchFamily="2" charset="2"/>
              </a:rPr>
              <a:t>(2) time management: </a:t>
            </a:r>
            <a:r>
              <a:rPr lang="en-US" dirty="0" smtClean="0">
                <a:sym typeface="Wingdings" pitchFamily="2" charset="2"/>
              </a:rPr>
              <a:t>more time assigned to higher information exchange demand for fixed data rates</a:t>
            </a:r>
          </a:p>
          <a:p>
            <a:pPr marL="228600" indent="-228600"/>
            <a:r>
              <a:rPr lang="en-US" dirty="0" smtClean="0">
                <a:sym typeface="Wingdings" pitchFamily="2" charset="2"/>
              </a:rPr>
              <a:t>	</a:t>
            </a:r>
            <a:r>
              <a:rPr lang="en-US" b="1" dirty="0" smtClean="0">
                <a:sym typeface="Wingdings" pitchFamily="2" charset="2"/>
              </a:rPr>
              <a:t>(3) adaptive modulation scheme: </a:t>
            </a:r>
            <a:r>
              <a:rPr lang="en-US" dirty="0" smtClean="0">
                <a:sym typeface="Wingdings" pitchFamily="2" charset="2"/>
              </a:rPr>
              <a:t>more constellation points assigned for higher data rates </a:t>
            </a: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a:bodyPr>
          <a:lstStyle/>
          <a:p>
            <a:pPr>
              <a:lnSpc>
                <a:spcPts val="3000"/>
              </a:lnSpc>
            </a:pPr>
            <a:r>
              <a:rPr lang="en-US" altLang="ko-KR" sz="3200" b="1" i="1" dirty="0" smtClean="0">
                <a:solidFill>
                  <a:srgbClr val="00B0F0"/>
                </a:solidFill>
              </a:rPr>
              <a:t>DYNAMINC AND ADAPTIVE RESOURCE ALLOCATION (DARA) (3)</a:t>
            </a:r>
            <a:endParaRPr lang="en-US" sz="2000" dirty="0">
              <a:solidFill>
                <a:srgbClr val="00B0F0"/>
              </a:solidFill>
              <a:cs typeface="Times New Roman" pitchFamily="18" charset="0"/>
            </a:endParaRPr>
          </a:p>
        </p:txBody>
      </p:sp>
      <p:sp>
        <p:nvSpPr>
          <p:cNvPr id="9" name="TextBox 8"/>
          <p:cNvSpPr txBox="1"/>
          <p:nvPr/>
        </p:nvSpPr>
        <p:spPr>
          <a:xfrm>
            <a:off x="4191000" y="6400800"/>
            <a:ext cx="732893" cy="307777"/>
          </a:xfrm>
          <a:prstGeom prst="rect">
            <a:avLst/>
          </a:prstGeom>
          <a:noFill/>
        </p:spPr>
        <p:txBody>
          <a:bodyPr wrap="none" rtlCol="0">
            <a:spAutoFit/>
          </a:bodyPr>
          <a:lstStyle/>
          <a:p>
            <a:r>
              <a:rPr lang="en-US" sz="1400" dirty="0" smtClean="0">
                <a:latin typeface="Times New Roman" pitchFamily="18" charset="0"/>
                <a:cs typeface="Times New Roman" pitchFamily="18" charset="0"/>
              </a:rPr>
              <a:t>Slide74</a:t>
            </a:r>
            <a:endParaRPr lang="en-US" sz="1400" dirty="0">
              <a:latin typeface="Times New Roman" pitchFamily="18" charset="0"/>
              <a:cs typeface="Times New Roman" pitchFamily="18" charset="0"/>
            </a:endParaRPr>
          </a:p>
        </p:txBody>
      </p:sp>
      <p:sp>
        <p:nvSpPr>
          <p:cNvPr id="68" name="TextBox 67"/>
          <p:cNvSpPr txBox="1"/>
          <p:nvPr/>
        </p:nvSpPr>
        <p:spPr>
          <a:xfrm>
            <a:off x="533400" y="1447800"/>
            <a:ext cx="8153400" cy="4939814"/>
          </a:xfrm>
          <a:prstGeom prst="rect">
            <a:avLst/>
          </a:prstGeom>
          <a:noFill/>
        </p:spPr>
        <p:txBody>
          <a:bodyPr wrap="square" rtlCol="0">
            <a:spAutoFit/>
          </a:bodyPr>
          <a:lstStyle/>
          <a:p>
            <a:pPr marL="228600" indent="-228600">
              <a:buFont typeface="Arial" pitchFamily="34" charset="0"/>
              <a:buChar char="•"/>
            </a:pPr>
            <a:r>
              <a:rPr lang="en-US" sz="2000" u="sng" dirty="0" smtClean="0"/>
              <a:t>Dynamic resource assignment (DRA):</a:t>
            </a:r>
          </a:p>
          <a:p>
            <a:pPr lvl="1" indent="-228600">
              <a:buFont typeface="Arial" pitchFamily="34" charset="0"/>
              <a:buChar char="•"/>
            </a:pPr>
            <a:r>
              <a:rPr lang="en-US" sz="1700" dirty="0" smtClean="0"/>
              <a:t>Communication channels/resources assigned dynamically and adaptively to a device due to its needs for its data rate, amount of information delivered, type of contents delivered, etc. in a personal space</a:t>
            </a:r>
          </a:p>
          <a:p>
            <a:pPr lvl="1" indent="-228600">
              <a:buFont typeface="Arial" pitchFamily="34" charset="0"/>
              <a:buChar char="•"/>
            </a:pPr>
            <a:endParaRPr lang="en-US" sz="1700" dirty="0" smtClean="0"/>
          </a:p>
          <a:p>
            <a:pPr indent="-228600">
              <a:buFont typeface="Arial" pitchFamily="34" charset="0"/>
              <a:buChar char="•"/>
            </a:pPr>
            <a:r>
              <a:rPr lang="en-US" sz="2000" u="sng" dirty="0" smtClean="0"/>
              <a:t>Adaptive resource assignment (ARA):</a:t>
            </a:r>
          </a:p>
          <a:p>
            <a:pPr lvl="1" indent="-228600">
              <a:buFont typeface="Arial" pitchFamily="34" charset="0"/>
              <a:buChar char="•"/>
            </a:pPr>
            <a:r>
              <a:rPr lang="en-US" sz="1700" dirty="0" smtClean="0"/>
              <a:t> Communication channels/resources assigned adaptively assigned to a personal space due to its needs for type of applications, total amount of information delivered, type of contents delivered, etc. in a public space</a:t>
            </a:r>
          </a:p>
          <a:p>
            <a:pPr lvl="1" indent="-228600">
              <a:buFont typeface="Arial" pitchFamily="34" charset="0"/>
              <a:buChar char="•"/>
            </a:pPr>
            <a:endParaRPr lang="en-US" sz="1700" dirty="0" smtClean="0">
              <a:solidFill>
                <a:srgbClr val="FF0000"/>
              </a:solidFill>
            </a:endParaRPr>
          </a:p>
          <a:p>
            <a:pPr indent="-228600">
              <a:buFont typeface="Arial" pitchFamily="34" charset="0"/>
              <a:buChar char="•"/>
            </a:pPr>
            <a:r>
              <a:rPr lang="en-US" sz="2000" u="sng" dirty="0" smtClean="0"/>
              <a:t>Adaptive and dynamic resource allocation (DARA):</a:t>
            </a:r>
          </a:p>
          <a:p>
            <a:pPr lvl="1" indent="-228600">
              <a:buFont typeface="Arial" pitchFamily="34" charset="0"/>
              <a:buChar char="•"/>
            </a:pPr>
            <a:r>
              <a:rPr lang="en-US" sz="1700" dirty="0" smtClean="0"/>
              <a:t> Communication channels/resources assigned dynamically and adaptively to a personal space in a public space and to a device in a personal space due to their needs for data rates, amounts of information delivered, types of contents delivered, types of applications, etc. in a public space</a:t>
            </a:r>
          </a:p>
          <a:p>
            <a:pPr lvl="1" indent="-228600">
              <a:buFont typeface="Arial" pitchFamily="34" charset="0"/>
              <a:buChar char="•"/>
            </a:pPr>
            <a:r>
              <a:rPr lang="en-US" sz="1700" dirty="0" smtClean="0">
                <a:solidFill>
                  <a:srgbClr val="FF0000"/>
                </a:solidFill>
              </a:rPr>
              <a:t>Each personal space needs different capability/capacity in a public space. At the same time, each device in a personal space requires different capability/capacity due to its missions or roles.</a:t>
            </a: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a:bodyPr>
          <a:lstStyle/>
          <a:p>
            <a:pPr>
              <a:lnSpc>
                <a:spcPts val="3000"/>
              </a:lnSpc>
            </a:pPr>
            <a:r>
              <a:rPr lang="en-US" altLang="ko-KR" sz="3200" b="1" i="1" dirty="0" smtClean="0">
                <a:solidFill>
                  <a:srgbClr val="00B0F0"/>
                </a:solidFill>
              </a:rPr>
              <a:t>DYNAMINC AND ADAPTIVE RESOURCE ALLOCATION (DARA) (4)</a:t>
            </a:r>
            <a:endParaRPr lang="en-US" sz="2000" dirty="0">
              <a:solidFill>
                <a:srgbClr val="00B0F0"/>
              </a:solidFill>
              <a:cs typeface="Times New Roman" pitchFamily="18" charset="0"/>
            </a:endParaRPr>
          </a:p>
        </p:txBody>
      </p:sp>
      <p:sp>
        <p:nvSpPr>
          <p:cNvPr id="9" name="TextBox 8"/>
          <p:cNvSpPr txBox="1"/>
          <p:nvPr/>
        </p:nvSpPr>
        <p:spPr>
          <a:xfrm>
            <a:off x="4191000" y="6400800"/>
            <a:ext cx="777777" cy="307777"/>
          </a:xfrm>
          <a:prstGeom prst="rect">
            <a:avLst/>
          </a:prstGeom>
          <a:noFill/>
        </p:spPr>
        <p:txBody>
          <a:bodyPr wrap="none" rtlCol="0">
            <a:spAutoFit/>
          </a:bodyPr>
          <a:lstStyle/>
          <a:p>
            <a:r>
              <a:rPr lang="en-US" sz="1400" dirty="0" smtClean="0">
                <a:latin typeface="Times New Roman" pitchFamily="18" charset="0"/>
                <a:cs typeface="Times New Roman" pitchFamily="18" charset="0"/>
              </a:rPr>
              <a:t>Slide 75</a:t>
            </a:r>
            <a:endParaRPr lang="en-US" sz="1400" dirty="0">
              <a:latin typeface="Times New Roman" pitchFamily="18" charset="0"/>
              <a:cs typeface="Times New Roman" pitchFamily="18" charset="0"/>
            </a:endParaRPr>
          </a:p>
        </p:txBody>
      </p:sp>
      <p:sp>
        <p:nvSpPr>
          <p:cNvPr id="68" name="TextBox 67"/>
          <p:cNvSpPr txBox="1"/>
          <p:nvPr/>
        </p:nvSpPr>
        <p:spPr>
          <a:xfrm>
            <a:off x="533400" y="1447800"/>
            <a:ext cx="8153400" cy="4278094"/>
          </a:xfrm>
          <a:prstGeom prst="rect">
            <a:avLst/>
          </a:prstGeom>
          <a:noFill/>
        </p:spPr>
        <p:txBody>
          <a:bodyPr wrap="square" rtlCol="0">
            <a:spAutoFit/>
          </a:bodyPr>
          <a:lstStyle/>
          <a:p>
            <a:pPr marL="228600" indent="-228600"/>
            <a:r>
              <a:rPr lang="en-US" b="1" u="sng" dirty="0" smtClean="0">
                <a:solidFill>
                  <a:srgbClr val="FF0000"/>
                </a:solidFill>
                <a:sym typeface="Wingdings" pitchFamily="2" charset="2"/>
              </a:rPr>
              <a:t>Two types of resources to be manipulated</a:t>
            </a:r>
            <a:r>
              <a:rPr lang="en-US" b="1" dirty="0" smtClean="0">
                <a:solidFill>
                  <a:srgbClr val="FF0000"/>
                </a:solidFill>
                <a:sym typeface="Wingdings" pitchFamily="2" charset="2"/>
              </a:rPr>
              <a:t> in the frequency domain: </a:t>
            </a:r>
          </a:p>
          <a:p>
            <a:pPr marL="228600" indent="-228600"/>
            <a:endParaRPr lang="en-US" b="1" dirty="0" smtClean="0">
              <a:solidFill>
                <a:srgbClr val="FF0000"/>
              </a:solidFill>
              <a:sym typeface="Wingdings" pitchFamily="2" charset="2"/>
            </a:endParaRPr>
          </a:p>
          <a:p>
            <a:pPr marL="228600" indent="-228600"/>
            <a:r>
              <a:rPr lang="en-US" b="1" dirty="0" smtClean="0">
                <a:solidFill>
                  <a:srgbClr val="FF0000"/>
                </a:solidFill>
                <a:sym typeface="Wingdings" pitchFamily="2" charset="2"/>
              </a:rPr>
              <a:t>	(1)  </a:t>
            </a:r>
            <a:r>
              <a:rPr lang="en-US" dirty="0" smtClean="0">
                <a:sym typeface="Wingdings" pitchFamily="2" charset="2"/>
              </a:rPr>
              <a:t>more spectrum to a personal space of higher information exchange demand and/or higher data rate</a:t>
            </a:r>
          </a:p>
          <a:p>
            <a:pPr marL="228600" indent="-228600"/>
            <a:endParaRPr lang="en-US" dirty="0" smtClean="0">
              <a:sym typeface="Wingdings" pitchFamily="2" charset="2"/>
            </a:endParaRPr>
          </a:p>
          <a:p>
            <a:pPr marL="228600" indent="-228600"/>
            <a:endParaRPr lang="en-US" dirty="0" smtClean="0">
              <a:sym typeface="Wingdings" pitchFamily="2" charset="2"/>
            </a:endParaRPr>
          </a:p>
          <a:p>
            <a:pPr marL="228600" indent="-228600"/>
            <a:endParaRPr lang="en-US" dirty="0" smtClean="0">
              <a:sym typeface="Wingdings" pitchFamily="2" charset="2"/>
            </a:endParaRPr>
          </a:p>
          <a:p>
            <a:pPr marL="228600" indent="-228600"/>
            <a:endParaRPr lang="en-US" dirty="0" smtClean="0">
              <a:sym typeface="Wingdings" pitchFamily="2" charset="2"/>
            </a:endParaRPr>
          </a:p>
          <a:p>
            <a:pPr marL="228600" indent="-228600"/>
            <a:endParaRPr lang="en-US" dirty="0" smtClean="0">
              <a:sym typeface="Wingdings" pitchFamily="2" charset="2"/>
            </a:endParaRPr>
          </a:p>
          <a:p>
            <a:pPr marL="228600" indent="-228600"/>
            <a:endParaRPr lang="en-US" dirty="0" smtClean="0">
              <a:sym typeface="Wingdings" pitchFamily="2" charset="2"/>
            </a:endParaRPr>
          </a:p>
          <a:p>
            <a:pPr marL="228600" indent="-228600"/>
            <a:r>
              <a:rPr lang="en-US" dirty="0" smtClean="0">
                <a:sym typeface="Wingdings" pitchFamily="2" charset="2"/>
              </a:rPr>
              <a:t>	</a:t>
            </a:r>
            <a:r>
              <a:rPr lang="en-US" b="1" dirty="0" smtClean="0">
                <a:solidFill>
                  <a:srgbClr val="FF0000"/>
                </a:solidFill>
                <a:sym typeface="Wingdings" pitchFamily="2" charset="2"/>
              </a:rPr>
              <a:t>(2)  </a:t>
            </a:r>
            <a:r>
              <a:rPr lang="en-US" dirty="0" smtClean="0">
                <a:sym typeface="Wingdings" pitchFamily="2" charset="2"/>
              </a:rPr>
              <a:t>more spectrum to a device of higher information exchange demand and/or higher data rate</a:t>
            </a:r>
          </a:p>
          <a:p>
            <a:pPr marL="228600" indent="-228600"/>
            <a:endParaRPr lang="en-US" dirty="0" smtClean="0">
              <a:sym typeface="Wingdings" pitchFamily="2" charset="2"/>
            </a:endParaRPr>
          </a:p>
          <a:p>
            <a:pPr marL="228600" indent="-228600"/>
            <a:endParaRPr lang="en-US" b="1" dirty="0" smtClean="0">
              <a:solidFill>
                <a:srgbClr val="FF0000"/>
              </a:solidFill>
            </a:endParaRPr>
          </a:p>
          <a:p>
            <a:pPr marL="228600" indent="-228600">
              <a:buFont typeface="Arial" pitchFamily="34" charset="0"/>
              <a:buChar char="•"/>
            </a:pPr>
            <a:endParaRPr lang="en-US" sz="2000" u="sng" dirty="0" smtClean="0"/>
          </a:p>
        </p:txBody>
      </p:sp>
      <p:sp>
        <p:nvSpPr>
          <p:cNvPr id="59" name="Line 5"/>
          <p:cNvSpPr>
            <a:spLocks noChangeShapeType="1"/>
          </p:cNvSpPr>
          <p:nvPr/>
        </p:nvSpPr>
        <p:spPr bwMode="auto">
          <a:xfrm>
            <a:off x="457200" y="3657600"/>
            <a:ext cx="8229600" cy="0"/>
          </a:xfrm>
          <a:prstGeom prst="line">
            <a:avLst/>
          </a:prstGeom>
          <a:noFill/>
          <a:ln w="9525">
            <a:solidFill>
              <a:schemeClr val="tx1"/>
            </a:solidFill>
            <a:round/>
            <a:headEnd/>
            <a:tailEnd type="triangle" w="med" len="med"/>
          </a:ln>
          <a:effectLst/>
        </p:spPr>
        <p:txBody>
          <a:bodyPr/>
          <a:lstStyle/>
          <a:p>
            <a:endParaRPr lang="en-US"/>
          </a:p>
        </p:txBody>
      </p:sp>
      <p:sp>
        <p:nvSpPr>
          <p:cNvPr id="60" name="Line 6"/>
          <p:cNvSpPr>
            <a:spLocks noChangeShapeType="1"/>
          </p:cNvSpPr>
          <p:nvPr/>
        </p:nvSpPr>
        <p:spPr bwMode="auto">
          <a:xfrm flipV="1">
            <a:off x="1295400" y="3048000"/>
            <a:ext cx="0" cy="609600"/>
          </a:xfrm>
          <a:prstGeom prst="line">
            <a:avLst/>
          </a:prstGeom>
          <a:noFill/>
          <a:ln w="9525">
            <a:solidFill>
              <a:schemeClr val="tx1"/>
            </a:solidFill>
            <a:round/>
            <a:headEnd/>
            <a:tailEnd/>
          </a:ln>
          <a:effectLst/>
        </p:spPr>
        <p:txBody>
          <a:bodyPr/>
          <a:lstStyle/>
          <a:p>
            <a:endParaRPr lang="en-US"/>
          </a:p>
        </p:txBody>
      </p:sp>
      <p:sp>
        <p:nvSpPr>
          <p:cNvPr id="61" name="Line 8"/>
          <p:cNvSpPr>
            <a:spLocks noChangeShapeType="1"/>
          </p:cNvSpPr>
          <p:nvPr/>
        </p:nvSpPr>
        <p:spPr bwMode="auto">
          <a:xfrm>
            <a:off x="7620000" y="3048000"/>
            <a:ext cx="0" cy="609600"/>
          </a:xfrm>
          <a:prstGeom prst="line">
            <a:avLst/>
          </a:prstGeom>
          <a:noFill/>
          <a:ln w="9525">
            <a:solidFill>
              <a:schemeClr val="tx1"/>
            </a:solidFill>
            <a:round/>
            <a:headEnd/>
            <a:tailEnd/>
          </a:ln>
          <a:effectLst/>
        </p:spPr>
        <p:txBody>
          <a:bodyPr/>
          <a:lstStyle/>
          <a:p>
            <a:endParaRPr lang="en-US"/>
          </a:p>
        </p:txBody>
      </p:sp>
      <p:sp>
        <p:nvSpPr>
          <p:cNvPr id="62" name="Text Box 12"/>
          <p:cNvSpPr txBox="1">
            <a:spLocks noChangeArrowheads="1"/>
          </p:cNvSpPr>
          <p:nvPr/>
        </p:nvSpPr>
        <p:spPr bwMode="auto">
          <a:xfrm>
            <a:off x="8534400" y="3276600"/>
            <a:ext cx="241300" cy="336550"/>
          </a:xfrm>
          <a:prstGeom prst="rect">
            <a:avLst/>
          </a:prstGeom>
          <a:noFill/>
          <a:ln w="9525">
            <a:noFill/>
            <a:miter lim="800000"/>
            <a:headEnd/>
            <a:tailEnd/>
          </a:ln>
          <a:effectLst/>
        </p:spPr>
        <p:txBody>
          <a:bodyPr wrap="none">
            <a:spAutoFit/>
          </a:bodyPr>
          <a:lstStyle/>
          <a:p>
            <a:pPr algn="l" eaLnBrk="1" hangingPunct="1"/>
            <a:r>
              <a:rPr kumimoji="1" lang="en-US" sz="1600" b="0" i="1" dirty="0">
                <a:solidFill>
                  <a:schemeClr val="tx1"/>
                </a:solidFill>
                <a:ea typeface="ＭＳ Ｐゴシック" pitchFamily="34" charset="-128"/>
              </a:rPr>
              <a:t>f</a:t>
            </a:r>
          </a:p>
        </p:txBody>
      </p:sp>
      <p:sp>
        <p:nvSpPr>
          <p:cNvPr id="65" name="Text Box 16"/>
          <p:cNvSpPr txBox="1">
            <a:spLocks noChangeArrowheads="1"/>
          </p:cNvSpPr>
          <p:nvPr/>
        </p:nvSpPr>
        <p:spPr bwMode="auto">
          <a:xfrm>
            <a:off x="7010400" y="2667000"/>
            <a:ext cx="1295400" cy="348813"/>
          </a:xfrm>
          <a:prstGeom prst="rect">
            <a:avLst/>
          </a:prstGeom>
          <a:noFill/>
          <a:ln w="9525">
            <a:noFill/>
            <a:miter lim="800000"/>
            <a:headEnd/>
            <a:tailEnd/>
          </a:ln>
          <a:effectLst/>
        </p:spPr>
        <p:txBody>
          <a:bodyPr wrap="square">
            <a:spAutoFit/>
          </a:bodyPr>
          <a:lstStyle/>
          <a:p>
            <a:pPr algn="ctr" eaLnBrk="1" hangingPunct="1">
              <a:lnSpc>
                <a:spcPts val="1000"/>
              </a:lnSpc>
            </a:pPr>
            <a:r>
              <a:rPr kumimoji="1" lang="en-US" sz="1400" b="1" dirty="0" smtClean="0">
                <a:solidFill>
                  <a:srgbClr val="FF0000"/>
                </a:solidFill>
                <a:ea typeface="ＭＳ Ｐゴシック" pitchFamily="34" charset="-128"/>
              </a:rPr>
              <a:t>For Personal space 5</a:t>
            </a:r>
            <a:endParaRPr kumimoji="1" lang="en-US" sz="1400" b="1" dirty="0">
              <a:solidFill>
                <a:srgbClr val="FF0000"/>
              </a:solidFill>
              <a:ea typeface="ＭＳ Ｐゴシック" pitchFamily="34" charset="-128"/>
            </a:endParaRPr>
          </a:p>
        </p:txBody>
      </p:sp>
      <p:sp>
        <p:nvSpPr>
          <p:cNvPr id="66" name="Rectangle 17"/>
          <p:cNvSpPr>
            <a:spLocks noChangeArrowheads="1"/>
          </p:cNvSpPr>
          <p:nvPr/>
        </p:nvSpPr>
        <p:spPr bwMode="auto">
          <a:xfrm>
            <a:off x="762000" y="3048000"/>
            <a:ext cx="1524000" cy="609600"/>
          </a:xfrm>
          <a:prstGeom prst="rect">
            <a:avLst/>
          </a:prstGeom>
          <a:solidFill>
            <a:schemeClr val="bg2">
              <a:lumMod val="75000"/>
            </a:schemeClr>
          </a:solidFill>
          <a:ln w="9525">
            <a:solidFill>
              <a:schemeClr val="tx1"/>
            </a:solidFill>
            <a:miter lim="800000"/>
            <a:headEnd/>
            <a:tailEnd/>
          </a:ln>
          <a:effectLst/>
        </p:spPr>
        <p:txBody>
          <a:bodyPr wrap="none" anchor="ctr"/>
          <a:lstStyle/>
          <a:p>
            <a:endParaRPr lang="en-US"/>
          </a:p>
        </p:txBody>
      </p:sp>
      <p:sp>
        <p:nvSpPr>
          <p:cNvPr id="67" name="Rectangle 18"/>
          <p:cNvSpPr>
            <a:spLocks noChangeArrowheads="1"/>
          </p:cNvSpPr>
          <p:nvPr/>
        </p:nvSpPr>
        <p:spPr bwMode="auto">
          <a:xfrm>
            <a:off x="2286000" y="3048000"/>
            <a:ext cx="2667000" cy="609600"/>
          </a:xfrm>
          <a:prstGeom prst="rect">
            <a:avLst/>
          </a:prstGeom>
          <a:solidFill>
            <a:schemeClr val="tx2">
              <a:lumMod val="20000"/>
              <a:lumOff val="80000"/>
            </a:schemeClr>
          </a:solidFill>
          <a:ln w="9525">
            <a:solidFill>
              <a:schemeClr val="tx1"/>
            </a:solidFill>
            <a:miter lim="800000"/>
            <a:headEnd/>
            <a:tailEnd/>
          </a:ln>
          <a:effectLst/>
        </p:spPr>
        <p:txBody>
          <a:bodyPr wrap="none" anchor="ctr"/>
          <a:lstStyle/>
          <a:p>
            <a:endParaRPr lang="en-US"/>
          </a:p>
        </p:txBody>
      </p:sp>
      <p:sp>
        <p:nvSpPr>
          <p:cNvPr id="69" name="Rectangle 20"/>
          <p:cNvSpPr>
            <a:spLocks noChangeArrowheads="1"/>
          </p:cNvSpPr>
          <p:nvPr/>
        </p:nvSpPr>
        <p:spPr bwMode="auto">
          <a:xfrm>
            <a:off x="6858000" y="3048000"/>
            <a:ext cx="1524000" cy="609600"/>
          </a:xfrm>
          <a:prstGeom prst="rect">
            <a:avLst/>
          </a:prstGeom>
          <a:solidFill>
            <a:srgbClr val="FF0000"/>
          </a:solidFill>
          <a:ln w="9525">
            <a:solidFill>
              <a:schemeClr val="tx1"/>
            </a:solidFill>
            <a:miter lim="800000"/>
            <a:headEnd/>
            <a:tailEnd/>
          </a:ln>
          <a:effectLst/>
        </p:spPr>
        <p:txBody>
          <a:bodyPr wrap="none" anchor="ctr"/>
          <a:lstStyle/>
          <a:p>
            <a:pPr eaLnBrk="1" hangingPunct="1"/>
            <a:endParaRPr kumimoji="1" lang="en-US" sz="2400" b="0">
              <a:solidFill>
                <a:schemeClr val="folHlink"/>
              </a:solidFill>
              <a:ea typeface="ＭＳ Ｐゴシック" pitchFamily="34" charset="-128"/>
            </a:endParaRPr>
          </a:p>
        </p:txBody>
      </p:sp>
      <p:sp>
        <p:nvSpPr>
          <p:cNvPr id="72" name="Rectangle 18"/>
          <p:cNvSpPr>
            <a:spLocks noChangeArrowheads="1"/>
          </p:cNvSpPr>
          <p:nvPr/>
        </p:nvSpPr>
        <p:spPr bwMode="auto">
          <a:xfrm>
            <a:off x="4953000" y="3048000"/>
            <a:ext cx="1219200" cy="609600"/>
          </a:xfrm>
          <a:prstGeom prst="rect">
            <a:avLst/>
          </a:prstGeom>
          <a:solidFill>
            <a:schemeClr val="accent4">
              <a:lumMod val="60000"/>
              <a:lumOff val="40000"/>
            </a:schemeClr>
          </a:solidFill>
          <a:ln w="9525">
            <a:solidFill>
              <a:schemeClr val="tx1"/>
            </a:solidFill>
            <a:miter lim="800000"/>
            <a:headEnd/>
            <a:tailEnd/>
          </a:ln>
          <a:effectLst/>
        </p:spPr>
        <p:txBody>
          <a:bodyPr wrap="none" anchor="ctr"/>
          <a:lstStyle/>
          <a:p>
            <a:endParaRPr lang="en-US"/>
          </a:p>
        </p:txBody>
      </p:sp>
      <p:sp>
        <p:nvSpPr>
          <p:cNvPr id="73" name="Rectangle 18"/>
          <p:cNvSpPr>
            <a:spLocks noChangeArrowheads="1"/>
          </p:cNvSpPr>
          <p:nvPr/>
        </p:nvSpPr>
        <p:spPr bwMode="auto">
          <a:xfrm>
            <a:off x="6172200" y="3048000"/>
            <a:ext cx="685800" cy="609600"/>
          </a:xfrm>
          <a:prstGeom prst="rect">
            <a:avLst/>
          </a:prstGeom>
          <a:solidFill>
            <a:srgbClr val="FFC000"/>
          </a:solidFill>
          <a:ln w="9525">
            <a:solidFill>
              <a:schemeClr val="tx1"/>
            </a:solidFill>
            <a:miter lim="800000"/>
            <a:headEnd/>
            <a:tailEnd/>
          </a:ln>
          <a:effectLst/>
        </p:spPr>
        <p:txBody>
          <a:bodyPr wrap="none" anchor="ctr"/>
          <a:lstStyle/>
          <a:p>
            <a:endParaRPr lang="en-US"/>
          </a:p>
        </p:txBody>
      </p:sp>
      <p:cxnSp>
        <p:nvCxnSpPr>
          <p:cNvPr id="79" name="Straight Arrow Connector 78"/>
          <p:cNvCxnSpPr/>
          <p:nvPr/>
        </p:nvCxnSpPr>
        <p:spPr>
          <a:xfrm>
            <a:off x="762000" y="3810000"/>
            <a:ext cx="7620000" cy="1588"/>
          </a:xfrm>
          <a:prstGeom prst="straightConnector1">
            <a:avLst/>
          </a:prstGeom>
          <a:ln>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80" name="Line 5"/>
          <p:cNvSpPr>
            <a:spLocks noChangeShapeType="1"/>
          </p:cNvSpPr>
          <p:nvPr/>
        </p:nvSpPr>
        <p:spPr bwMode="auto">
          <a:xfrm>
            <a:off x="609600" y="5791200"/>
            <a:ext cx="7924800" cy="0"/>
          </a:xfrm>
          <a:prstGeom prst="line">
            <a:avLst/>
          </a:prstGeom>
          <a:noFill/>
          <a:ln w="9525">
            <a:solidFill>
              <a:schemeClr val="tx1"/>
            </a:solidFill>
            <a:round/>
            <a:headEnd/>
            <a:tailEnd type="triangle" w="med" len="med"/>
          </a:ln>
          <a:effectLst/>
        </p:spPr>
        <p:txBody>
          <a:bodyPr/>
          <a:lstStyle/>
          <a:p>
            <a:endParaRPr lang="en-US"/>
          </a:p>
        </p:txBody>
      </p:sp>
      <p:sp>
        <p:nvSpPr>
          <p:cNvPr id="81" name="Line 6"/>
          <p:cNvSpPr>
            <a:spLocks noChangeShapeType="1"/>
          </p:cNvSpPr>
          <p:nvPr/>
        </p:nvSpPr>
        <p:spPr bwMode="auto">
          <a:xfrm flipV="1">
            <a:off x="1447800" y="5181600"/>
            <a:ext cx="0" cy="609600"/>
          </a:xfrm>
          <a:prstGeom prst="line">
            <a:avLst/>
          </a:prstGeom>
          <a:noFill/>
          <a:ln w="9525">
            <a:solidFill>
              <a:schemeClr val="tx1"/>
            </a:solidFill>
            <a:round/>
            <a:headEnd/>
            <a:tailEnd/>
          </a:ln>
          <a:effectLst/>
        </p:spPr>
        <p:txBody>
          <a:bodyPr/>
          <a:lstStyle/>
          <a:p>
            <a:endParaRPr lang="en-US"/>
          </a:p>
        </p:txBody>
      </p:sp>
      <p:sp>
        <p:nvSpPr>
          <p:cNvPr id="82" name="Line 8"/>
          <p:cNvSpPr>
            <a:spLocks noChangeShapeType="1"/>
          </p:cNvSpPr>
          <p:nvPr/>
        </p:nvSpPr>
        <p:spPr bwMode="auto">
          <a:xfrm>
            <a:off x="7772400" y="5181600"/>
            <a:ext cx="0" cy="609600"/>
          </a:xfrm>
          <a:prstGeom prst="line">
            <a:avLst/>
          </a:prstGeom>
          <a:noFill/>
          <a:ln w="9525">
            <a:solidFill>
              <a:schemeClr val="tx1"/>
            </a:solidFill>
            <a:round/>
            <a:headEnd/>
            <a:tailEnd/>
          </a:ln>
          <a:effectLst/>
        </p:spPr>
        <p:txBody>
          <a:bodyPr/>
          <a:lstStyle/>
          <a:p>
            <a:endParaRPr lang="en-US"/>
          </a:p>
        </p:txBody>
      </p:sp>
      <p:sp>
        <p:nvSpPr>
          <p:cNvPr id="83" name="Text Box 12"/>
          <p:cNvSpPr txBox="1">
            <a:spLocks noChangeArrowheads="1"/>
          </p:cNvSpPr>
          <p:nvPr/>
        </p:nvSpPr>
        <p:spPr bwMode="auto">
          <a:xfrm>
            <a:off x="8305800" y="5410200"/>
            <a:ext cx="241300" cy="336550"/>
          </a:xfrm>
          <a:prstGeom prst="rect">
            <a:avLst/>
          </a:prstGeom>
          <a:noFill/>
          <a:ln w="9525">
            <a:noFill/>
            <a:miter lim="800000"/>
            <a:headEnd/>
            <a:tailEnd/>
          </a:ln>
          <a:effectLst/>
        </p:spPr>
        <p:txBody>
          <a:bodyPr wrap="none">
            <a:spAutoFit/>
          </a:bodyPr>
          <a:lstStyle/>
          <a:p>
            <a:pPr algn="l" eaLnBrk="1" hangingPunct="1"/>
            <a:r>
              <a:rPr kumimoji="1" lang="en-US" sz="1600" b="0" i="1">
                <a:solidFill>
                  <a:schemeClr val="tx1"/>
                </a:solidFill>
                <a:ea typeface="ＭＳ Ｐゴシック" pitchFamily="34" charset="-128"/>
              </a:rPr>
              <a:t>f</a:t>
            </a:r>
          </a:p>
        </p:txBody>
      </p:sp>
      <p:sp>
        <p:nvSpPr>
          <p:cNvPr id="87" name="Rectangle 17"/>
          <p:cNvSpPr>
            <a:spLocks noChangeArrowheads="1"/>
          </p:cNvSpPr>
          <p:nvPr/>
        </p:nvSpPr>
        <p:spPr bwMode="auto">
          <a:xfrm>
            <a:off x="914400" y="5181600"/>
            <a:ext cx="914400" cy="609600"/>
          </a:xfrm>
          <a:prstGeom prst="rect">
            <a:avLst/>
          </a:prstGeom>
          <a:solidFill>
            <a:srgbClr val="FF99FF"/>
          </a:solidFill>
          <a:ln w="9525">
            <a:solidFill>
              <a:schemeClr val="tx1"/>
            </a:solidFill>
            <a:miter lim="800000"/>
            <a:headEnd/>
            <a:tailEnd/>
          </a:ln>
          <a:effectLst/>
        </p:spPr>
        <p:txBody>
          <a:bodyPr wrap="none" anchor="ctr"/>
          <a:lstStyle/>
          <a:p>
            <a:endParaRPr lang="en-US"/>
          </a:p>
        </p:txBody>
      </p:sp>
      <p:sp>
        <p:nvSpPr>
          <p:cNvPr id="88" name="Rectangle 18"/>
          <p:cNvSpPr>
            <a:spLocks noChangeArrowheads="1"/>
          </p:cNvSpPr>
          <p:nvPr/>
        </p:nvSpPr>
        <p:spPr bwMode="auto">
          <a:xfrm>
            <a:off x="1828800" y="5181600"/>
            <a:ext cx="228600" cy="609600"/>
          </a:xfrm>
          <a:prstGeom prst="rect">
            <a:avLst/>
          </a:prstGeom>
          <a:solidFill>
            <a:srgbClr val="EAEAEA"/>
          </a:solidFill>
          <a:ln w="9525">
            <a:solidFill>
              <a:schemeClr val="tx1"/>
            </a:solidFill>
            <a:miter lim="800000"/>
            <a:headEnd/>
            <a:tailEnd/>
          </a:ln>
          <a:effectLst/>
        </p:spPr>
        <p:txBody>
          <a:bodyPr wrap="none" anchor="ctr"/>
          <a:lstStyle/>
          <a:p>
            <a:endParaRPr lang="en-US"/>
          </a:p>
        </p:txBody>
      </p:sp>
      <p:sp>
        <p:nvSpPr>
          <p:cNvPr id="89" name="Rectangle 20"/>
          <p:cNvSpPr>
            <a:spLocks noChangeArrowheads="1"/>
          </p:cNvSpPr>
          <p:nvPr/>
        </p:nvSpPr>
        <p:spPr bwMode="auto">
          <a:xfrm>
            <a:off x="7315200" y="5181600"/>
            <a:ext cx="914400" cy="609600"/>
          </a:xfrm>
          <a:prstGeom prst="rect">
            <a:avLst/>
          </a:prstGeom>
          <a:solidFill>
            <a:srgbClr val="FFFF00"/>
          </a:solidFill>
          <a:ln w="9525">
            <a:solidFill>
              <a:schemeClr val="tx1"/>
            </a:solidFill>
            <a:miter lim="800000"/>
            <a:headEnd/>
            <a:tailEnd/>
          </a:ln>
          <a:effectLst/>
        </p:spPr>
        <p:txBody>
          <a:bodyPr wrap="none" anchor="ctr"/>
          <a:lstStyle/>
          <a:p>
            <a:pPr eaLnBrk="1" hangingPunct="1"/>
            <a:endParaRPr kumimoji="1" lang="en-US" sz="2400" b="0">
              <a:solidFill>
                <a:schemeClr val="folHlink"/>
              </a:solidFill>
              <a:ea typeface="ＭＳ Ｐゴシック" pitchFamily="34" charset="-128"/>
            </a:endParaRPr>
          </a:p>
        </p:txBody>
      </p:sp>
      <p:cxnSp>
        <p:nvCxnSpPr>
          <p:cNvPr id="90" name="Straight Connector 89"/>
          <p:cNvCxnSpPr/>
          <p:nvPr/>
        </p:nvCxnSpPr>
        <p:spPr>
          <a:xfrm>
            <a:off x="6477000" y="5486400"/>
            <a:ext cx="762000" cy="0"/>
          </a:xfrm>
          <a:prstGeom prst="line">
            <a:avLst/>
          </a:prstGeom>
          <a:ln w="57150">
            <a:solidFill>
              <a:srgbClr val="000000"/>
            </a:solidFill>
            <a:prstDash val="sysDot"/>
          </a:ln>
        </p:spPr>
        <p:style>
          <a:lnRef idx="1">
            <a:schemeClr val="accent1"/>
          </a:lnRef>
          <a:fillRef idx="0">
            <a:schemeClr val="accent1"/>
          </a:fillRef>
          <a:effectRef idx="0">
            <a:schemeClr val="accent1"/>
          </a:effectRef>
          <a:fontRef idx="minor">
            <a:schemeClr val="tx1"/>
          </a:fontRef>
        </p:style>
      </p:cxnSp>
      <p:sp>
        <p:nvSpPr>
          <p:cNvPr id="91" name="Rectangle 18"/>
          <p:cNvSpPr>
            <a:spLocks noChangeArrowheads="1"/>
          </p:cNvSpPr>
          <p:nvPr/>
        </p:nvSpPr>
        <p:spPr bwMode="auto">
          <a:xfrm>
            <a:off x="2057400" y="5181600"/>
            <a:ext cx="1600200" cy="609600"/>
          </a:xfrm>
          <a:prstGeom prst="rect">
            <a:avLst/>
          </a:prstGeom>
          <a:solidFill>
            <a:schemeClr val="accent6">
              <a:lumMod val="60000"/>
              <a:lumOff val="40000"/>
            </a:schemeClr>
          </a:solidFill>
          <a:ln w="9525">
            <a:solidFill>
              <a:schemeClr val="tx1"/>
            </a:solidFill>
            <a:miter lim="800000"/>
            <a:headEnd/>
            <a:tailEnd/>
          </a:ln>
          <a:effectLst/>
        </p:spPr>
        <p:txBody>
          <a:bodyPr wrap="none" anchor="ctr"/>
          <a:lstStyle/>
          <a:p>
            <a:endParaRPr lang="en-US"/>
          </a:p>
        </p:txBody>
      </p:sp>
      <p:sp>
        <p:nvSpPr>
          <p:cNvPr id="93" name="Rectangle 18"/>
          <p:cNvSpPr>
            <a:spLocks noChangeArrowheads="1"/>
          </p:cNvSpPr>
          <p:nvPr/>
        </p:nvSpPr>
        <p:spPr bwMode="auto">
          <a:xfrm>
            <a:off x="3657600" y="5181600"/>
            <a:ext cx="2743200" cy="609600"/>
          </a:xfrm>
          <a:prstGeom prst="rect">
            <a:avLst/>
          </a:prstGeom>
          <a:solidFill>
            <a:srgbClr val="00B0F0"/>
          </a:solidFill>
          <a:ln w="9525">
            <a:solidFill>
              <a:schemeClr val="tx1"/>
            </a:solidFill>
            <a:miter lim="800000"/>
            <a:headEnd/>
            <a:tailEnd/>
          </a:ln>
          <a:effectLst/>
        </p:spPr>
        <p:txBody>
          <a:bodyPr wrap="none" anchor="ctr"/>
          <a:lstStyle/>
          <a:p>
            <a:endParaRPr lang="en-US"/>
          </a:p>
        </p:txBody>
      </p:sp>
      <p:cxnSp>
        <p:nvCxnSpPr>
          <p:cNvPr id="99" name="Straight Arrow Connector 98"/>
          <p:cNvCxnSpPr/>
          <p:nvPr/>
        </p:nvCxnSpPr>
        <p:spPr>
          <a:xfrm>
            <a:off x="914400" y="5943600"/>
            <a:ext cx="7315200" cy="1588"/>
          </a:xfrm>
          <a:prstGeom prst="straightConnector1">
            <a:avLst/>
          </a:prstGeom>
          <a:ln>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101" name="TextBox 100"/>
          <p:cNvSpPr txBox="1"/>
          <p:nvPr/>
        </p:nvSpPr>
        <p:spPr>
          <a:xfrm>
            <a:off x="228600" y="5943600"/>
            <a:ext cx="8733225" cy="369332"/>
          </a:xfrm>
          <a:prstGeom prst="rect">
            <a:avLst/>
          </a:prstGeom>
          <a:noFill/>
        </p:spPr>
        <p:txBody>
          <a:bodyPr wrap="none" rtlCol="0">
            <a:spAutoFit/>
          </a:bodyPr>
          <a:lstStyle/>
          <a:p>
            <a:pPr algn="ctr"/>
            <a:r>
              <a:rPr lang="en-US" sz="1600" b="1" dirty="0" smtClean="0"/>
              <a:t>Frequency band for one personal space: </a:t>
            </a:r>
            <a:r>
              <a:rPr lang="en-US" sz="1600" b="1" dirty="0" smtClean="0">
                <a:solidFill>
                  <a:srgbClr val="00B0F0"/>
                </a:solidFill>
              </a:rPr>
              <a:t>16 </a:t>
            </a:r>
            <a:r>
              <a:rPr lang="en-US" b="1" dirty="0" smtClean="0">
                <a:solidFill>
                  <a:srgbClr val="00B0F0"/>
                </a:solidFill>
              </a:rPr>
              <a:t>frequency bins for 16 devices in a personal space</a:t>
            </a:r>
            <a:endParaRPr lang="en-US" b="1" dirty="0">
              <a:solidFill>
                <a:srgbClr val="00B0F0"/>
              </a:solidFill>
            </a:endParaRPr>
          </a:p>
        </p:txBody>
      </p:sp>
      <p:sp>
        <p:nvSpPr>
          <p:cNvPr id="102" name="TextBox 101"/>
          <p:cNvSpPr txBox="1"/>
          <p:nvPr/>
        </p:nvSpPr>
        <p:spPr>
          <a:xfrm>
            <a:off x="1219200" y="3810000"/>
            <a:ext cx="6597255" cy="369332"/>
          </a:xfrm>
          <a:prstGeom prst="rect">
            <a:avLst/>
          </a:prstGeom>
          <a:noFill/>
        </p:spPr>
        <p:txBody>
          <a:bodyPr wrap="none" rtlCol="0">
            <a:spAutoFit/>
          </a:bodyPr>
          <a:lstStyle/>
          <a:p>
            <a:r>
              <a:rPr lang="en-US" sz="1600" b="1" dirty="0" smtClean="0"/>
              <a:t>Whole frequency band available: </a:t>
            </a:r>
            <a:r>
              <a:rPr lang="en-US" sz="1600" b="1" dirty="0" smtClean="0">
                <a:solidFill>
                  <a:srgbClr val="00B0F0"/>
                </a:solidFill>
              </a:rPr>
              <a:t>5 </a:t>
            </a:r>
            <a:r>
              <a:rPr lang="en-US" b="1" dirty="0" smtClean="0">
                <a:solidFill>
                  <a:srgbClr val="00B0F0"/>
                </a:solidFill>
              </a:rPr>
              <a:t>frequency bins for 5 personal spaces</a:t>
            </a:r>
            <a:endParaRPr lang="en-US" b="1" dirty="0">
              <a:solidFill>
                <a:srgbClr val="00B0F0"/>
              </a:solidFill>
            </a:endParaRPr>
          </a:p>
        </p:txBody>
      </p:sp>
      <p:sp>
        <p:nvSpPr>
          <p:cNvPr id="103" name="Text Box 16"/>
          <p:cNvSpPr txBox="1">
            <a:spLocks noChangeArrowheads="1"/>
          </p:cNvSpPr>
          <p:nvPr/>
        </p:nvSpPr>
        <p:spPr bwMode="auto">
          <a:xfrm>
            <a:off x="3124200" y="2667000"/>
            <a:ext cx="1295400" cy="348813"/>
          </a:xfrm>
          <a:prstGeom prst="rect">
            <a:avLst/>
          </a:prstGeom>
          <a:noFill/>
          <a:ln w="9525">
            <a:noFill/>
            <a:miter lim="800000"/>
            <a:headEnd/>
            <a:tailEnd/>
          </a:ln>
          <a:effectLst/>
        </p:spPr>
        <p:txBody>
          <a:bodyPr wrap="square">
            <a:spAutoFit/>
          </a:bodyPr>
          <a:lstStyle/>
          <a:p>
            <a:pPr algn="ctr" eaLnBrk="1" hangingPunct="1">
              <a:lnSpc>
                <a:spcPts val="1000"/>
              </a:lnSpc>
            </a:pPr>
            <a:r>
              <a:rPr kumimoji="1" lang="en-US" sz="1400" b="1" dirty="0" smtClean="0">
                <a:solidFill>
                  <a:srgbClr val="FF0000"/>
                </a:solidFill>
                <a:ea typeface="ＭＳ Ｐゴシック" pitchFamily="34" charset="-128"/>
              </a:rPr>
              <a:t>For Personal space 2</a:t>
            </a:r>
            <a:endParaRPr kumimoji="1" lang="en-US" sz="1400" b="1" dirty="0">
              <a:solidFill>
                <a:srgbClr val="FF0000"/>
              </a:solidFill>
              <a:ea typeface="ＭＳ Ｐゴシック" pitchFamily="34" charset="-128"/>
            </a:endParaRPr>
          </a:p>
        </p:txBody>
      </p:sp>
      <p:sp>
        <p:nvSpPr>
          <p:cNvPr id="104" name="Text Box 16"/>
          <p:cNvSpPr txBox="1">
            <a:spLocks noChangeArrowheads="1"/>
          </p:cNvSpPr>
          <p:nvPr/>
        </p:nvSpPr>
        <p:spPr bwMode="auto">
          <a:xfrm>
            <a:off x="914400" y="2667000"/>
            <a:ext cx="1295400" cy="348813"/>
          </a:xfrm>
          <a:prstGeom prst="rect">
            <a:avLst/>
          </a:prstGeom>
          <a:noFill/>
          <a:ln w="9525">
            <a:noFill/>
            <a:miter lim="800000"/>
            <a:headEnd/>
            <a:tailEnd/>
          </a:ln>
          <a:effectLst/>
        </p:spPr>
        <p:txBody>
          <a:bodyPr wrap="square">
            <a:spAutoFit/>
          </a:bodyPr>
          <a:lstStyle/>
          <a:p>
            <a:pPr algn="ctr" eaLnBrk="1" hangingPunct="1">
              <a:lnSpc>
                <a:spcPts val="1000"/>
              </a:lnSpc>
            </a:pPr>
            <a:r>
              <a:rPr kumimoji="1" lang="en-US" sz="1400" b="1" dirty="0" smtClean="0">
                <a:solidFill>
                  <a:srgbClr val="FF0000"/>
                </a:solidFill>
                <a:ea typeface="ＭＳ Ｐゴシック" pitchFamily="34" charset="-128"/>
              </a:rPr>
              <a:t>For Personal space 1</a:t>
            </a:r>
            <a:endParaRPr kumimoji="1" lang="en-US" sz="1400" b="1" dirty="0">
              <a:solidFill>
                <a:srgbClr val="FF0000"/>
              </a:solidFill>
              <a:ea typeface="ＭＳ Ｐゴシック" pitchFamily="34" charset="-128"/>
            </a:endParaRPr>
          </a:p>
        </p:txBody>
      </p:sp>
      <p:sp>
        <p:nvSpPr>
          <p:cNvPr id="105" name="Text Box 16"/>
          <p:cNvSpPr txBox="1">
            <a:spLocks noChangeArrowheads="1"/>
          </p:cNvSpPr>
          <p:nvPr/>
        </p:nvSpPr>
        <p:spPr bwMode="auto">
          <a:xfrm>
            <a:off x="4876800" y="2667000"/>
            <a:ext cx="1295400" cy="348813"/>
          </a:xfrm>
          <a:prstGeom prst="rect">
            <a:avLst/>
          </a:prstGeom>
          <a:noFill/>
          <a:ln w="9525">
            <a:noFill/>
            <a:miter lim="800000"/>
            <a:headEnd/>
            <a:tailEnd/>
          </a:ln>
          <a:effectLst/>
        </p:spPr>
        <p:txBody>
          <a:bodyPr wrap="square">
            <a:spAutoFit/>
          </a:bodyPr>
          <a:lstStyle/>
          <a:p>
            <a:pPr algn="ctr" eaLnBrk="1" hangingPunct="1">
              <a:lnSpc>
                <a:spcPts val="1000"/>
              </a:lnSpc>
            </a:pPr>
            <a:r>
              <a:rPr kumimoji="1" lang="en-US" sz="1400" b="1" dirty="0" smtClean="0">
                <a:solidFill>
                  <a:srgbClr val="FF0000"/>
                </a:solidFill>
                <a:ea typeface="ＭＳ Ｐゴシック" pitchFamily="34" charset="-128"/>
              </a:rPr>
              <a:t>For Personal space 3</a:t>
            </a:r>
            <a:endParaRPr kumimoji="1" lang="en-US" sz="1400" b="1" dirty="0">
              <a:solidFill>
                <a:srgbClr val="FF0000"/>
              </a:solidFill>
              <a:ea typeface="ＭＳ Ｐゴシック" pitchFamily="34" charset="-128"/>
            </a:endParaRPr>
          </a:p>
        </p:txBody>
      </p:sp>
      <p:sp>
        <p:nvSpPr>
          <p:cNvPr id="106" name="Text Box 16"/>
          <p:cNvSpPr txBox="1">
            <a:spLocks noChangeArrowheads="1"/>
          </p:cNvSpPr>
          <p:nvPr/>
        </p:nvSpPr>
        <p:spPr bwMode="auto">
          <a:xfrm>
            <a:off x="5867400" y="2667000"/>
            <a:ext cx="1295400" cy="348813"/>
          </a:xfrm>
          <a:prstGeom prst="rect">
            <a:avLst/>
          </a:prstGeom>
          <a:noFill/>
          <a:ln w="9525">
            <a:noFill/>
            <a:miter lim="800000"/>
            <a:headEnd/>
            <a:tailEnd/>
          </a:ln>
          <a:effectLst/>
        </p:spPr>
        <p:txBody>
          <a:bodyPr wrap="square">
            <a:spAutoFit/>
          </a:bodyPr>
          <a:lstStyle/>
          <a:p>
            <a:pPr algn="ctr" eaLnBrk="1" hangingPunct="1">
              <a:lnSpc>
                <a:spcPts val="1000"/>
              </a:lnSpc>
            </a:pPr>
            <a:r>
              <a:rPr kumimoji="1" lang="en-US" sz="1400" b="1" dirty="0" smtClean="0">
                <a:solidFill>
                  <a:srgbClr val="FF0000"/>
                </a:solidFill>
                <a:ea typeface="ＭＳ Ｐゴシック" pitchFamily="34" charset="-128"/>
              </a:rPr>
              <a:t>For Personal space 4</a:t>
            </a:r>
            <a:endParaRPr kumimoji="1" lang="en-US" sz="1400" b="1" dirty="0">
              <a:solidFill>
                <a:srgbClr val="FF0000"/>
              </a:solidFill>
              <a:ea typeface="ＭＳ Ｐゴシック" pitchFamily="34" charset="-128"/>
            </a:endParaRPr>
          </a:p>
        </p:txBody>
      </p:sp>
      <p:sp>
        <p:nvSpPr>
          <p:cNvPr id="108" name="Text Box 16"/>
          <p:cNvSpPr txBox="1">
            <a:spLocks noChangeArrowheads="1"/>
          </p:cNvSpPr>
          <p:nvPr/>
        </p:nvSpPr>
        <p:spPr bwMode="auto">
          <a:xfrm>
            <a:off x="457200" y="4876800"/>
            <a:ext cx="1295400" cy="220573"/>
          </a:xfrm>
          <a:prstGeom prst="rect">
            <a:avLst/>
          </a:prstGeom>
          <a:noFill/>
          <a:ln w="9525">
            <a:noFill/>
            <a:miter lim="800000"/>
            <a:headEnd/>
            <a:tailEnd/>
          </a:ln>
          <a:effectLst/>
        </p:spPr>
        <p:txBody>
          <a:bodyPr wrap="square">
            <a:spAutoFit/>
          </a:bodyPr>
          <a:lstStyle/>
          <a:p>
            <a:pPr algn="ctr" eaLnBrk="1" hangingPunct="1">
              <a:lnSpc>
                <a:spcPts val="1000"/>
              </a:lnSpc>
            </a:pPr>
            <a:r>
              <a:rPr kumimoji="1" lang="en-US" sz="1400" b="1" dirty="0" smtClean="0">
                <a:solidFill>
                  <a:srgbClr val="FF0000"/>
                </a:solidFill>
                <a:ea typeface="ＭＳ Ｐゴシック" pitchFamily="34" charset="-128"/>
              </a:rPr>
              <a:t>For Device 1</a:t>
            </a:r>
            <a:endParaRPr kumimoji="1" lang="en-US" sz="1400" b="1" dirty="0">
              <a:solidFill>
                <a:srgbClr val="FF0000"/>
              </a:solidFill>
              <a:ea typeface="ＭＳ Ｐゴシック" pitchFamily="34" charset="-128"/>
            </a:endParaRPr>
          </a:p>
        </p:txBody>
      </p:sp>
      <p:sp>
        <p:nvSpPr>
          <p:cNvPr id="109" name="Text Box 16"/>
          <p:cNvSpPr txBox="1">
            <a:spLocks noChangeArrowheads="1"/>
          </p:cNvSpPr>
          <p:nvPr/>
        </p:nvSpPr>
        <p:spPr bwMode="auto">
          <a:xfrm>
            <a:off x="1447800" y="4876800"/>
            <a:ext cx="1295400" cy="220573"/>
          </a:xfrm>
          <a:prstGeom prst="rect">
            <a:avLst/>
          </a:prstGeom>
          <a:noFill/>
          <a:ln w="9525">
            <a:noFill/>
            <a:miter lim="800000"/>
            <a:headEnd/>
            <a:tailEnd/>
          </a:ln>
          <a:effectLst/>
        </p:spPr>
        <p:txBody>
          <a:bodyPr wrap="square">
            <a:spAutoFit/>
          </a:bodyPr>
          <a:lstStyle/>
          <a:p>
            <a:pPr algn="ctr" eaLnBrk="1" hangingPunct="1">
              <a:lnSpc>
                <a:spcPts val="1000"/>
              </a:lnSpc>
            </a:pPr>
            <a:r>
              <a:rPr kumimoji="1" lang="en-US" sz="1400" b="1" dirty="0" smtClean="0">
                <a:solidFill>
                  <a:srgbClr val="FF0000"/>
                </a:solidFill>
                <a:ea typeface="ＭＳ Ｐゴシック" pitchFamily="34" charset="-128"/>
              </a:rPr>
              <a:t>For Device 2</a:t>
            </a:r>
            <a:endParaRPr kumimoji="1" lang="en-US" sz="1400" b="1" dirty="0">
              <a:solidFill>
                <a:srgbClr val="FF0000"/>
              </a:solidFill>
              <a:ea typeface="ＭＳ Ｐゴシック" pitchFamily="34" charset="-128"/>
            </a:endParaRPr>
          </a:p>
        </p:txBody>
      </p:sp>
      <p:sp>
        <p:nvSpPr>
          <p:cNvPr id="110" name="Text Box 16"/>
          <p:cNvSpPr txBox="1">
            <a:spLocks noChangeArrowheads="1"/>
          </p:cNvSpPr>
          <p:nvPr/>
        </p:nvSpPr>
        <p:spPr bwMode="auto">
          <a:xfrm>
            <a:off x="2438400" y="4876800"/>
            <a:ext cx="1295400" cy="220573"/>
          </a:xfrm>
          <a:prstGeom prst="rect">
            <a:avLst/>
          </a:prstGeom>
          <a:noFill/>
          <a:ln w="9525">
            <a:noFill/>
            <a:miter lim="800000"/>
            <a:headEnd/>
            <a:tailEnd/>
          </a:ln>
          <a:effectLst/>
        </p:spPr>
        <p:txBody>
          <a:bodyPr wrap="square">
            <a:spAutoFit/>
          </a:bodyPr>
          <a:lstStyle/>
          <a:p>
            <a:pPr algn="ctr" eaLnBrk="1" hangingPunct="1">
              <a:lnSpc>
                <a:spcPts val="1000"/>
              </a:lnSpc>
            </a:pPr>
            <a:r>
              <a:rPr kumimoji="1" lang="en-US" sz="1400" b="1" dirty="0" smtClean="0">
                <a:solidFill>
                  <a:srgbClr val="FF0000"/>
                </a:solidFill>
                <a:ea typeface="ＭＳ Ｐゴシック" pitchFamily="34" charset="-128"/>
              </a:rPr>
              <a:t>For Device 3</a:t>
            </a:r>
            <a:endParaRPr kumimoji="1" lang="en-US" sz="1400" b="1" dirty="0">
              <a:solidFill>
                <a:srgbClr val="FF0000"/>
              </a:solidFill>
              <a:ea typeface="ＭＳ Ｐゴシック" pitchFamily="34" charset="-128"/>
            </a:endParaRPr>
          </a:p>
        </p:txBody>
      </p:sp>
      <p:sp>
        <p:nvSpPr>
          <p:cNvPr id="111" name="Text Box 16"/>
          <p:cNvSpPr txBox="1">
            <a:spLocks noChangeArrowheads="1"/>
          </p:cNvSpPr>
          <p:nvPr/>
        </p:nvSpPr>
        <p:spPr bwMode="auto">
          <a:xfrm>
            <a:off x="4343400" y="4876800"/>
            <a:ext cx="1295400" cy="220573"/>
          </a:xfrm>
          <a:prstGeom prst="rect">
            <a:avLst/>
          </a:prstGeom>
          <a:noFill/>
          <a:ln w="9525">
            <a:noFill/>
            <a:miter lim="800000"/>
            <a:headEnd/>
            <a:tailEnd/>
          </a:ln>
          <a:effectLst/>
        </p:spPr>
        <p:txBody>
          <a:bodyPr wrap="square">
            <a:spAutoFit/>
          </a:bodyPr>
          <a:lstStyle/>
          <a:p>
            <a:pPr algn="ctr" eaLnBrk="1" hangingPunct="1">
              <a:lnSpc>
                <a:spcPts val="1000"/>
              </a:lnSpc>
            </a:pPr>
            <a:r>
              <a:rPr kumimoji="1" lang="en-US" sz="1400" b="1" dirty="0" smtClean="0">
                <a:solidFill>
                  <a:srgbClr val="FF0000"/>
                </a:solidFill>
                <a:ea typeface="ＭＳ Ｐゴシック" pitchFamily="34" charset="-128"/>
              </a:rPr>
              <a:t>For Device 4</a:t>
            </a:r>
            <a:endParaRPr kumimoji="1" lang="en-US" sz="1400" b="1" dirty="0">
              <a:solidFill>
                <a:srgbClr val="FF0000"/>
              </a:solidFill>
              <a:ea typeface="ＭＳ Ｐゴシック" pitchFamily="34" charset="-128"/>
            </a:endParaRPr>
          </a:p>
        </p:txBody>
      </p:sp>
      <p:sp>
        <p:nvSpPr>
          <p:cNvPr id="112" name="Text Box 16"/>
          <p:cNvSpPr txBox="1">
            <a:spLocks noChangeArrowheads="1"/>
          </p:cNvSpPr>
          <p:nvPr/>
        </p:nvSpPr>
        <p:spPr bwMode="auto">
          <a:xfrm>
            <a:off x="7162800" y="4876800"/>
            <a:ext cx="1295400" cy="220573"/>
          </a:xfrm>
          <a:prstGeom prst="rect">
            <a:avLst/>
          </a:prstGeom>
          <a:noFill/>
          <a:ln w="9525">
            <a:noFill/>
            <a:miter lim="800000"/>
            <a:headEnd/>
            <a:tailEnd/>
          </a:ln>
          <a:effectLst/>
        </p:spPr>
        <p:txBody>
          <a:bodyPr wrap="square">
            <a:spAutoFit/>
          </a:bodyPr>
          <a:lstStyle/>
          <a:p>
            <a:pPr algn="ctr" eaLnBrk="1" hangingPunct="1">
              <a:lnSpc>
                <a:spcPts val="1000"/>
              </a:lnSpc>
            </a:pPr>
            <a:r>
              <a:rPr kumimoji="1" lang="en-US" sz="1400" b="1" dirty="0" smtClean="0">
                <a:solidFill>
                  <a:srgbClr val="FF0000"/>
                </a:solidFill>
                <a:ea typeface="ＭＳ Ｐゴシック" pitchFamily="34" charset="-128"/>
              </a:rPr>
              <a:t>For Device 16</a:t>
            </a:r>
            <a:endParaRPr kumimoji="1" lang="en-US" sz="1400" b="1" dirty="0">
              <a:solidFill>
                <a:srgbClr val="FF0000"/>
              </a:solidFill>
              <a:ea typeface="ＭＳ Ｐゴシック" pitchFamily="34" charset="-128"/>
            </a:endParaRPr>
          </a:p>
        </p:txBody>
      </p:sp>
      <p:cxnSp>
        <p:nvCxnSpPr>
          <p:cNvPr id="114" name="Straight Arrow Connector 113"/>
          <p:cNvCxnSpPr/>
          <p:nvPr/>
        </p:nvCxnSpPr>
        <p:spPr>
          <a:xfrm rot="5400000">
            <a:off x="838200" y="3733800"/>
            <a:ext cx="1524000" cy="1371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6" name="Straight Arrow Connector 115"/>
          <p:cNvCxnSpPr/>
          <p:nvPr/>
        </p:nvCxnSpPr>
        <p:spPr>
          <a:xfrm>
            <a:off x="4953000" y="3657600"/>
            <a:ext cx="3276600" cy="1524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a:bodyPr>
          <a:lstStyle/>
          <a:p>
            <a:pPr>
              <a:lnSpc>
                <a:spcPts val="3000"/>
              </a:lnSpc>
            </a:pPr>
            <a:r>
              <a:rPr lang="en-US" altLang="ko-KR" sz="3200" b="1" i="1" dirty="0" smtClean="0">
                <a:solidFill>
                  <a:srgbClr val="00B0F0"/>
                </a:solidFill>
              </a:rPr>
              <a:t>DYNAMINC AND ADAPTIVE RESOURCE ALLOCATION (DARA) (5)</a:t>
            </a:r>
            <a:endParaRPr lang="en-US" sz="2000" dirty="0">
              <a:solidFill>
                <a:srgbClr val="00B0F0"/>
              </a:solidFill>
              <a:cs typeface="Times New Roman" pitchFamily="18" charset="0"/>
            </a:endParaRPr>
          </a:p>
        </p:txBody>
      </p:sp>
      <p:sp>
        <p:nvSpPr>
          <p:cNvPr id="9" name="TextBox 8"/>
          <p:cNvSpPr txBox="1"/>
          <p:nvPr/>
        </p:nvSpPr>
        <p:spPr>
          <a:xfrm>
            <a:off x="4191000" y="6400800"/>
            <a:ext cx="777777" cy="307777"/>
          </a:xfrm>
          <a:prstGeom prst="rect">
            <a:avLst/>
          </a:prstGeom>
          <a:noFill/>
        </p:spPr>
        <p:txBody>
          <a:bodyPr wrap="none" rtlCol="0">
            <a:spAutoFit/>
          </a:bodyPr>
          <a:lstStyle/>
          <a:p>
            <a:r>
              <a:rPr lang="en-US" sz="1400" dirty="0" smtClean="0">
                <a:latin typeface="Times New Roman" pitchFamily="18" charset="0"/>
                <a:cs typeface="Times New Roman" pitchFamily="18" charset="0"/>
              </a:rPr>
              <a:t>Slide 76</a:t>
            </a:r>
            <a:endParaRPr lang="en-US" sz="1400" dirty="0">
              <a:latin typeface="Times New Roman" pitchFamily="18" charset="0"/>
              <a:cs typeface="Times New Roman" pitchFamily="18" charset="0"/>
            </a:endParaRPr>
          </a:p>
        </p:txBody>
      </p:sp>
      <p:sp>
        <p:nvSpPr>
          <p:cNvPr id="68" name="TextBox 67"/>
          <p:cNvSpPr txBox="1"/>
          <p:nvPr/>
        </p:nvSpPr>
        <p:spPr>
          <a:xfrm>
            <a:off x="533400" y="1447800"/>
            <a:ext cx="8153400" cy="4062651"/>
          </a:xfrm>
          <a:prstGeom prst="rect">
            <a:avLst/>
          </a:prstGeom>
          <a:noFill/>
        </p:spPr>
        <p:txBody>
          <a:bodyPr wrap="square" rtlCol="0">
            <a:spAutoFit/>
          </a:bodyPr>
          <a:lstStyle/>
          <a:p>
            <a:pPr marL="228600" indent="-228600"/>
            <a:r>
              <a:rPr lang="en-US" b="1" u="sng" dirty="0" smtClean="0">
                <a:solidFill>
                  <a:srgbClr val="FF0000"/>
                </a:solidFill>
                <a:sym typeface="Wingdings" pitchFamily="2" charset="2"/>
              </a:rPr>
              <a:t>Two types of resources to be manipulated </a:t>
            </a:r>
            <a:r>
              <a:rPr lang="en-US" b="1" dirty="0" smtClean="0">
                <a:solidFill>
                  <a:srgbClr val="FF0000"/>
                </a:solidFill>
                <a:sym typeface="Wingdings" pitchFamily="2" charset="2"/>
              </a:rPr>
              <a:t>in the time domain: </a:t>
            </a:r>
          </a:p>
          <a:p>
            <a:pPr marL="228600" indent="-228600"/>
            <a:endParaRPr lang="en-US" b="1" dirty="0" smtClean="0">
              <a:solidFill>
                <a:srgbClr val="FF0000"/>
              </a:solidFill>
              <a:sym typeface="Wingdings" pitchFamily="2" charset="2"/>
            </a:endParaRPr>
          </a:p>
          <a:p>
            <a:pPr marL="228600" indent="-228600"/>
            <a:r>
              <a:rPr lang="en-US" b="1" dirty="0" smtClean="0">
                <a:solidFill>
                  <a:srgbClr val="FF0000"/>
                </a:solidFill>
                <a:sym typeface="Wingdings" pitchFamily="2" charset="2"/>
              </a:rPr>
              <a:t>	</a:t>
            </a:r>
          </a:p>
          <a:p>
            <a:pPr marL="228600" indent="-228600"/>
            <a:r>
              <a:rPr lang="en-US" b="1" dirty="0" smtClean="0">
                <a:solidFill>
                  <a:srgbClr val="FF0000"/>
                </a:solidFill>
                <a:sym typeface="Wingdings" pitchFamily="2" charset="2"/>
              </a:rPr>
              <a:t>	(1)  </a:t>
            </a:r>
            <a:r>
              <a:rPr lang="en-US" dirty="0" smtClean="0">
                <a:sym typeface="Wingdings" pitchFamily="2" charset="2"/>
              </a:rPr>
              <a:t>more time to higher information exchange demand for a fixed data rate</a:t>
            </a:r>
          </a:p>
          <a:p>
            <a:pPr marL="228600" indent="-228600"/>
            <a:endParaRPr lang="en-US" dirty="0" smtClean="0">
              <a:sym typeface="Wingdings" pitchFamily="2" charset="2"/>
            </a:endParaRPr>
          </a:p>
          <a:p>
            <a:pPr marL="228600" indent="-228600"/>
            <a:endParaRPr lang="en-US" dirty="0" smtClean="0">
              <a:sym typeface="Wingdings" pitchFamily="2" charset="2"/>
            </a:endParaRPr>
          </a:p>
          <a:p>
            <a:pPr marL="228600" indent="-228600"/>
            <a:endParaRPr lang="en-US" dirty="0" smtClean="0">
              <a:sym typeface="Wingdings" pitchFamily="2" charset="2"/>
            </a:endParaRPr>
          </a:p>
          <a:p>
            <a:pPr marL="228600" indent="-228600"/>
            <a:endParaRPr lang="en-US" dirty="0" smtClean="0">
              <a:sym typeface="Wingdings" pitchFamily="2" charset="2"/>
            </a:endParaRPr>
          </a:p>
          <a:p>
            <a:pPr marL="228600" indent="-228600"/>
            <a:endParaRPr lang="en-US" sz="2200" dirty="0" smtClean="0">
              <a:sym typeface="Wingdings" pitchFamily="2" charset="2"/>
            </a:endParaRPr>
          </a:p>
          <a:p>
            <a:pPr marL="228600" indent="-228600"/>
            <a:r>
              <a:rPr lang="en-US" dirty="0" smtClean="0">
                <a:sym typeface="Wingdings" pitchFamily="2" charset="2"/>
              </a:rPr>
              <a:t>	</a:t>
            </a:r>
            <a:r>
              <a:rPr lang="en-US" b="1" dirty="0" smtClean="0">
                <a:solidFill>
                  <a:srgbClr val="FF0000"/>
                </a:solidFill>
                <a:sym typeface="Wingdings" pitchFamily="2" charset="2"/>
              </a:rPr>
              <a:t>(2)  </a:t>
            </a:r>
            <a:r>
              <a:rPr lang="en-US" dirty="0" smtClean="0">
                <a:sym typeface="Wingdings" pitchFamily="2" charset="2"/>
              </a:rPr>
              <a:t>adaptive modulation scheme: more constellation points for higher data rates applied to each symbol </a:t>
            </a:r>
          </a:p>
          <a:p>
            <a:pPr marL="228600" indent="-228600"/>
            <a:endParaRPr lang="en-US" dirty="0" smtClean="0">
              <a:sym typeface="Wingdings" pitchFamily="2" charset="2"/>
            </a:endParaRPr>
          </a:p>
          <a:p>
            <a:pPr marL="228600" indent="-228600"/>
            <a:endParaRPr lang="en-US" b="1" dirty="0" smtClean="0">
              <a:solidFill>
                <a:srgbClr val="FF0000"/>
              </a:solidFill>
            </a:endParaRPr>
          </a:p>
          <a:p>
            <a:pPr marL="228600" indent="-228600">
              <a:buFont typeface="Arial" pitchFamily="34" charset="0"/>
              <a:buChar char="•"/>
            </a:pPr>
            <a:endParaRPr lang="en-US" sz="2000" u="sng" dirty="0" smtClean="0"/>
          </a:p>
        </p:txBody>
      </p:sp>
      <p:sp>
        <p:nvSpPr>
          <p:cNvPr id="7" name="Rectangle 6"/>
          <p:cNvSpPr/>
          <p:nvPr/>
        </p:nvSpPr>
        <p:spPr>
          <a:xfrm>
            <a:off x="1219200" y="2667000"/>
            <a:ext cx="533400" cy="6096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smtClean="0">
                <a:solidFill>
                  <a:srgbClr val="0070C0"/>
                </a:solidFill>
              </a:rPr>
              <a:t>sync</a:t>
            </a:r>
            <a:endParaRPr lang="en-US" sz="1400">
              <a:solidFill>
                <a:srgbClr val="0070C0"/>
              </a:solidFill>
            </a:endParaRPr>
          </a:p>
        </p:txBody>
      </p:sp>
      <p:sp>
        <p:nvSpPr>
          <p:cNvPr id="8" name="Rectangle 7"/>
          <p:cNvSpPr/>
          <p:nvPr/>
        </p:nvSpPr>
        <p:spPr>
          <a:xfrm>
            <a:off x="1752600" y="2667000"/>
            <a:ext cx="1447800" cy="609600"/>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rgbClr val="FF0000"/>
                </a:solidFill>
              </a:rPr>
              <a:t>Payload segment 0</a:t>
            </a:r>
            <a:endParaRPr lang="en-US">
              <a:solidFill>
                <a:srgbClr val="FF0000"/>
              </a:solidFill>
            </a:endParaRPr>
          </a:p>
        </p:txBody>
      </p:sp>
      <p:sp>
        <p:nvSpPr>
          <p:cNvPr id="10" name="Rectangle 9"/>
          <p:cNvSpPr/>
          <p:nvPr/>
        </p:nvSpPr>
        <p:spPr>
          <a:xfrm>
            <a:off x="3200400" y="2667000"/>
            <a:ext cx="533400" cy="6096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smtClean="0">
                <a:solidFill>
                  <a:srgbClr val="0070C0"/>
                </a:solidFill>
              </a:rPr>
              <a:t>sync</a:t>
            </a:r>
            <a:endParaRPr lang="en-US" sz="1400">
              <a:solidFill>
                <a:srgbClr val="0070C0"/>
              </a:solidFill>
            </a:endParaRPr>
          </a:p>
        </p:txBody>
      </p:sp>
      <p:sp>
        <p:nvSpPr>
          <p:cNvPr id="11" name="Rectangle 10"/>
          <p:cNvSpPr/>
          <p:nvPr/>
        </p:nvSpPr>
        <p:spPr>
          <a:xfrm>
            <a:off x="3733800" y="2667000"/>
            <a:ext cx="1447800" cy="609600"/>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rgbClr val="FF0000"/>
                </a:solidFill>
              </a:rPr>
              <a:t>Payload segment 1</a:t>
            </a:r>
            <a:endParaRPr lang="en-US">
              <a:solidFill>
                <a:srgbClr val="FF0000"/>
              </a:solidFill>
            </a:endParaRPr>
          </a:p>
        </p:txBody>
      </p:sp>
      <p:sp>
        <p:nvSpPr>
          <p:cNvPr id="12" name="Rectangle 11"/>
          <p:cNvSpPr/>
          <p:nvPr/>
        </p:nvSpPr>
        <p:spPr>
          <a:xfrm>
            <a:off x="6477000" y="2667000"/>
            <a:ext cx="533400" cy="6096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smtClean="0">
                <a:solidFill>
                  <a:srgbClr val="0070C0"/>
                </a:solidFill>
              </a:rPr>
              <a:t>sync</a:t>
            </a:r>
            <a:endParaRPr lang="en-US" sz="1400">
              <a:solidFill>
                <a:srgbClr val="0070C0"/>
              </a:solidFill>
            </a:endParaRPr>
          </a:p>
        </p:txBody>
      </p:sp>
      <p:sp>
        <p:nvSpPr>
          <p:cNvPr id="13" name="Rectangle 12"/>
          <p:cNvSpPr/>
          <p:nvPr/>
        </p:nvSpPr>
        <p:spPr>
          <a:xfrm>
            <a:off x="7010400" y="2667000"/>
            <a:ext cx="1447800" cy="609600"/>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rgbClr val="FF0000"/>
                </a:solidFill>
              </a:rPr>
              <a:t>Payload segment 15</a:t>
            </a:r>
            <a:endParaRPr lang="en-US">
              <a:solidFill>
                <a:srgbClr val="FF0000"/>
              </a:solidFill>
            </a:endParaRPr>
          </a:p>
        </p:txBody>
      </p:sp>
      <p:sp>
        <p:nvSpPr>
          <p:cNvPr id="15" name="Rectangle 14"/>
          <p:cNvSpPr/>
          <p:nvPr/>
        </p:nvSpPr>
        <p:spPr>
          <a:xfrm>
            <a:off x="685800" y="2667000"/>
            <a:ext cx="533400" cy="6096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smtClean="0">
                <a:solidFill>
                  <a:srgbClr val="0070C0"/>
                </a:solidFill>
              </a:rPr>
              <a:t>FCH</a:t>
            </a:r>
            <a:endParaRPr lang="en-US" sz="1400">
              <a:solidFill>
                <a:srgbClr val="0070C0"/>
              </a:solidFill>
            </a:endParaRPr>
          </a:p>
        </p:txBody>
      </p:sp>
      <p:cxnSp>
        <p:nvCxnSpPr>
          <p:cNvPr id="22" name="Straight Connector 21"/>
          <p:cNvCxnSpPr/>
          <p:nvPr/>
        </p:nvCxnSpPr>
        <p:spPr>
          <a:xfrm>
            <a:off x="1752600" y="3581400"/>
            <a:ext cx="1447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rot="5400000" flipH="1" flipV="1">
            <a:off x="1638300" y="3467100"/>
            <a:ext cx="228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rot="5400000" flipH="1" flipV="1">
            <a:off x="3086894" y="3466306"/>
            <a:ext cx="228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2057400" y="3581400"/>
            <a:ext cx="991425" cy="369332"/>
          </a:xfrm>
          <a:prstGeom prst="rect">
            <a:avLst/>
          </a:prstGeom>
          <a:noFill/>
        </p:spPr>
        <p:txBody>
          <a:bodyPr wrap="none" rtlCol="0">
            <a:spAutoFit/>
          </a:bodyPr>
          <a:lstStyle/>
          <a:p>
            <a:r>
              <a:rPr lang="en-US" b="1" dirty="0" smtClean="0">
                <a:solidFill>
                  <a:srgbClr val="0070C0"/>
                </a:solidFill>
              </a:rPr>
              <a:t>Device 0</a:t>
            </a:r>
            <a:endParaRPr lang="en-US" b="1" dirty="0">
              <a:solidFill>
                <a:srgbClr val="0070C0"/>
              </a:solidFill>
            </a:endParaRPr>
          </a:p>
        </p:txBody>
      </p:sp>
      <p:cxnSp>
        <p:nvCxnSpPr>
          <p:cNvPr id="26" name="Straight Connector 25"/>
          <p:cNvCxnSpPr/>
          <p:nvPr/>
        </p:nvCxnSpPr>
        <p:spPr>
          <a:xfrm>
            <a:off x="3733800" y="3581400"/>
            <a:ext cx="1447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rot="5400000" flipH="1" flipV="1">
            <a:off x="3619500" y="3467100"/>
            <a:ext cx="228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rot="5400000" flipH="1" flipV="1">
            <a:off x="5068094" y="3466306"/>
            <a:ext cx="228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4038600" y="3581400"/>
            <a:ext cx="991425" cy="369332"/>
          </a:xfrm>
          <a:prstGeom prst="rect">
            <a:avLst/>
          </a:prstGeom>
          <a:noFill/>
        </p:spPr>
        <p:txBody>
          <a:bodyPr wrap="none" rtlCol="0">
            <a:spAutoFit/>
          </a:bodyPr>
          <a:lstStyle/>
          <a:p>
            <a:r>
              <a:rPr lang="en-US" b="1" dirty="0" smtClean="0">
                <a:solidFill>
                  <a:srgbClr val="0070C0"/>
                </a:solidFill>
              </a:rPr>
              <a:t>Device 0</a:t>
            </a:r>
            <a:endParaRPr lang="en-US" b="1" dirty="0">
              <a:solidFill>
                <a:srgbClr val="0070C0"/>
              </a:solidFill>
            </a:endParaRPr>
          </a:p>
        </p:txBody>
      </p:sp>
      <p:cxnSp>
        <p:nvCxnSpPr>
          <p:cNvPr id="30" name="Straight Connector 29"/>
          <p:cNvCxnSpPr/>
          <p:nvPr/>
        </p:nvCxnSpPr>
        <p:spPr>
          <a:xfrm>
            <a:off x="7010400" y="3581400"/>
            <a:ext cx="1447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rot="5400000" flipH="1" flipV="1">
            <a:off x="6896100" y="3467100"/>
            <a:ext cx="228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rot="5400000" flipH="1" flipV="1">
            <a:off x="8344694" y="3466306"/>
            <a:ext cx="228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6477000" y="3581400"/>
            <a:ext cx="2227789" cy="369332"/>
          </a:xfrm>
          <a:prstGeom prst="rect">
            <a:avLst/>
          </a:prstGeom>
          <a:noFill/>
        </p:spPr>
        <p:txBody>
          <a:bodyPr wrap="none" rtlCol="0">
            <a:spAutoFit/>
          </a:bodyPr>
          <a:lstStyle/>
          <a:p>
            <a:r>
              <a:rPr lang="en-US" b="1" dirty="0" smtClean="0">
                <a:solidFill>
                  <a:srgbClr val="0070C0"/>
                </a:solidFill>
              </a:rPr>
              <a:t>All short data devices</a:t>
            </a:r>
          </a:p>
        </p:txBody>
      </p:sp>
      <p:cxnSp>
        <p:nvCxnSpPr>
          <p:cNvPr id="38" name="Straight Connector 37"/>
          <p:cNvCxnSpPr/>
          <p:nvPr/>
        </p:nvCxnSpPr>
        <p:spPr>
          <a:xfrm>
            <a:off x="5257800" y="2971800"/>
            <a:ext cx="1143000" cy="0"/>
          </a:xfrm>
          <a:prstGeom prst="line">
            <a:avLst/>
          </a:prstGeom>
          <a:ln w="76200">
            <a:solidFill>
              <a:srgbClr val="002060"/>
            </a:solidFill>
            <a:prstDash val="sysDot"/>
          </a:ln>
        </p:spPr>
        <p:style>
          <a:lnRef idx="1">
            <a:schemeClr val="accent1"/>
          </a:lnRef>
          <a:fillRef idx="0">
            <a:schemeClr val="accent1"/>
          </a:fillRef>
          <a:effectRef idx="0">
            <a:schemeClr val="accent1"/>
          </a:effectRef>
          <a:fontRef idx="minor">
            <a:schemeClr val="tx1"/>
          </a:fontRef>
        </p:style>
      </p:cxnSp>
      <p:sp>
        <p:nvSpPr>
          <p:cNvPr id="39" name="Rectangle 38"/>
          <p:cNvSpPr/>
          <p:nvPr/>
        </p:nvSpPr>
        <p:spPr>
          <a:xfrm>
            <a:off x="1219200" y="4648200"/>
            <a:ext cx="533400" cy="6096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smtClean="0">
                <a:solidFill>
                  <a:srgbClr val="0070C0"/>
                </a:solidFill>
              </a:rPr>
              <a:t>sync</a:t>
            </a:r>
            <a:endParaRPr lang="en-US" sz="1400">
              <a:solidFill>
                <a:srgbClr val="0070C0"/>
              </a:solidFill>
            </a:endParaRPr>
          </a:p>
        </p:txBody>
      </p:sp>
      <p:sp>
        <p:nvSpPr>
          <p:cNvPr id="40" name="Rectangle 39"/>
          <p:cNvSpPr/>
          <p:nvPr/>
        </p:nvSpPr>
        <p:spPr>
          <a:xfrm>
            <a:off x="1752600" y="4648200"/>
            <a:ext cx="1447800" cy="609600"/>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rgbClr val="FF0000"/>
                </a:solidFill>
              </a:rPr>
              <a:t>Payload segment 0</a:t>
            </a:r>
            <a:endParaRPr lang="en-US">
              <a:solidFill>
                <a:srgbClr val="FF0000"/>
              </a:solidFill>
            </a:endParaRPr>
          </a:p>
        </p:txBody>
      </p:sp>
      <p:sp>
        <p:nvSpPr>
          <p:cNvPr id="41" name="Rectangle 40"/>
          <p:cNvSpPr/>
          <p:nvPr/>
        </p:nvSpPr>
        <p:spPr>
          <a:xfrm>
            <a:off x="3200400" y="4648200"/>
            <a:ext cx="533400" cy="6096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smtClean="0">
                <a:solidFill>
                  <a:srgbClr val="0070C0"/>
                </a:solidFill>
              </a:rPr>
              <a:t>sync</a:t>
            </a:r>
            <a:endParaRPr lang="en-US" sz="1400">
              <a:solidFill>
                <a:srgbClr val="0070C0"/>
              </a:solidFill>
            </a:endParaRPr>
          </a:p>
        </p:txBody>
      </p:sp>
      <p:sp>
        <p:nvSpPr>
          <p:cNvPr id="42" name="Rectangle 41"/>
          <p:cNvSpPr/>
          <p:nvPr/>
        </p:nvSpPr>
        <p:spPr>
          <a:xfrm>
            <a:off x="3733800" y="4648200"/>
            <a:ext cx="1447800" cy="609600"/>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rgbClr val="FF0000"/>
                </a:solidFill>
              </a:rPr>
              <a:t>Payload segment 1</a:t>
            </a:r>
            <a:endParaRPr lang="en-US">
              <a:solidFill>
                <a:srgbClr val="FF0000"/>
              </a:solidFill>
            </a:endParaRPr>
          </a:p>
        </p:txBody>
      </p:sp>
      <p:sp>
        <p:nvSpPr>
          <p:cNvPr id="43" name="Rectangle 42"/>
          <p:cNvSpPr/>
          <p:nvPr/>
        </p:nvSpPr>
        <p:spPr>
          <a:xfrm>
            <a:off x="6477000" y="4648200"/>
            <a:ext cx="533400" cy="6096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smtClean="0">
                <a:solidFill>
                  <a:srgbClr val="0070C0"/>
                </a:solidFill>
              </a:rPr>
              <a:t>sync</a:t>
            </a:r>
            <a:endParaRPr lang="en-US" sz="1400">
              <a:solidFill>
                <a:srgbClr val="0070C0"/>
              </a:solidFill>
            </a:endParaRPr>
          </a:p>
        </p:txBody>
      </p:sp>
      <p:sp>
        <p:nvSpPr>
          <p:cNvPr id="44" name="Rectangle 43"/>
          <p:cNvSpPr/>
          <p:nvPr/>
        </p:nvSpPr>
        <p:spPr>
          <a:xfrm>
            <a:off x="7010400" y="4648200"/>
            <a:ext cx="1447800" cy="609600"/>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rgbClr val="FF0000"/>
                </a:solidFill>
              </a:rPr>
              <a:t>Payload segment 15</a:t>
            </a:r>
            <a:endParaRPr lang="en-US">
              <a:solidFill>
                <a:srgbClr val="FF0000"/>
              </a:solidFill>
            </a:endParaRPr>
          </a:p>
        </p:txBody>
      </p:sp>
      <p:sp>
        <p:nvSpPr>
          <p:cNvPr id="45" name="Rectangle 44"/>
          <p:cNvSpPr/>
          <p:nvPr/>
        </p:nvSpPr>
        <p:spPr>
          <a:xfrm>
            <a:off x="685800" y="4648200"/>
            <a:ext cx="533400" cy="6096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smtClean="0">
                <a:solidFill>
                  <a:srgbClr val="0070C0"/>
                </a:solidFill>
              </a:rPr>
              <a:t>FCH</a:t>
            </a:r>
            <a:endParaRPr lang="en-US" sz="1400">
              <a:solidFill>
                <a:srgbClr val="0070C0"/>
              </a:solidFill>
            </a:endParaRPr>
          </a:p>
        </p:txBody>
      </p:sp>
      <p:cxnSp>
        <p:nvCxnSpPr>
          <p:cNvPr id="46" name="Straight Connector 45"/>
          <p:cNvCxnSpPr/>
          <p:nvPr/>
        </p:nvCxnSpPr>
        <p:spPr>
          <a:xfrm>
            <a:off x="1752600" y="5562600"/>
            <a:ext cx="1447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rot="5400000" flipH="1" flipV="1">
            <a:off x="1638300" y="5448300"/>
            <a:ext cx="228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rot="5400000" flipH="1" flipV="1">
            <a:off x="3086894" y="5447506"/>
            <a:ext cx="228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1905000" y="5562600"/>
            <a:ext cx="1088760" cy="646331"/>
          </a:xfrm>
          <a:prstGeom prst="rect">
            <a:avLst/>
          </a:prstGeom>
          <a:noFill/>
        </p:spPr>
        <p:txBody>
          <a:bodyPr wrap="none" rtlCol="0">
            <a:spAutoFit/>
          </a:bodyPr>
          <a:lstStyle/>
          <a:p>
            <a:pPr algn="ctr"/>
            <a:r>
              <a:rPr lang="en-US" b="1" dirty="0" smtClean="0">
                <a:solidFill>
                  <a:srgbClr val="0070C0"/>
                </a:solidFill>
              </a:rPr>
              <a:t>Device 0</a:t>
            </a:r>
          </a:p>
          <a:p>
            <a:pPr algn="ctr"/>
            <a:r>
              <a:rPr lang="en-US" b="1" dirty="0" smtClean="0">
                <a:solidFill>
                  <a:srgbClr val="FF0000"/>
                </a:solidFill>
              </a:rPr>
              <a:t>256 QAM</a:t>
            </a:r>
            <a:endParaRPr lang="en-US" b="1" dirty="0">
              <a:solidFill>
                <a:srgbClr val="FF0000"/>
              </a:solidFill>
            </a:endParaRPr>
          </a:p>
        </p:txBody>
      </p:sp>
      <p:cxnSp>
        <p:nvCxnSpPr>
          <p:cNvPr id="50" name="Straight Connector 49"/>
          <p:cNvCxnSpPr/>
          <p:nvPr/>
        </p:nvCxnSpPr>
        <p:spPr>
          <a:xfrm>
            <a:off x="3733800" y="5562600"/>
            <a:ext cx="1447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rot="5400000" flipH="1" flipV="1">
            <a:off x="3619500" y="5448300"/>
            <a:ext cx="228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rot="5400000" flipH="1" flipV="1">
            <a:off x="5068094" y="5447506"/>
            <a:ext cx="228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3939791" y="5562600"/>
            <a:ext cx="991426" cy="646331"/>
          </a:xfrm>
          <a:prstGeom prst="rect">
            <a:avLst/>
          </a:prstGeom>
          <a:noFill/>
        </p:spPr>
        <p:txBody>
          <a:bodyPr wrap="none" rtlCol="0">
            <a:spAutoFit/>
          </a:bodyPr>
          <a:lstStyle/>
          <a:p>
            <a:pPr algn="ctr"/>
            <a:r>
              <a:rPr lang="en-US" b="1" dirty="0" smtClean="0">
                <a:solidFill>
                  <a:srgbClr val="0070C0"/>
                </a:solidFill>
              </a:rPr>
              <a:t>Device 1</a:t>
            </a:r>
          </a:p>
          <a:p>
            <a:pPr algn="ctr"/>
            <a:r>
              <a:rPr lang="en-US" b="1" dirty="0" smtClean="0">
                <a:solidFill>
                  <a:srgbClr val="FF0000"/>
                </a:solidFill>
              </a:rPr>
              <a:t>QPSK</a:t>
            </a:r>
            <a:endParaRPr lang="en-US" b="1" dirty="0">
              <a:solidFill>
                <a:srgbClr val="FF0000"/>
              </a:solidFill>
            </a:endParaRPr>
          </a:p>
        </p:txBody>
      </p:sp>
      <p:cxnSp>
        <p:nvCxnSpPr>
          <p:cNvPr id="54" name="Straight Connector 53"/>
          <p:cNvCxnSpPr/>
          <p:nvPr/>
        </p:nvCxnSpPr>
        <p:spPr>
          <a:xfrm>
            <a:off x="7010400" y="5562600"/>
            <a:ext cx="1447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rot="5400000" flipH="1" flipV="1">
            <a:off x="6896100" y="5448300"/>
            <a:ext cx="228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rot="5400000" flipH="1" flipV="1">
            <a:off x="8344694" y="5447506"/>
            <a:ext cx="228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7140192" y="5562600"/>
            <a:ext cx="1108445" cy="646331"/>
          </a:xfrm>
          <a:prstGeom prst="rect">
            <a:avLst/>
          </a:prstGeom>
          <a:noFill/>
        </p:spPr>
        <p:txBody>
          <a:bodyPr wrap="none" rtlCol="0">
            <a:spAutoFit/>
          </a:bodyPr>
          <a:lstStyle/>
          <a:p>
            <a:pPr algn="ctr"/>
            <a:r>
              <a:rPr lang="en-US" b="1" dirty="0" smtClean="0">
                <a:solidFill>
                  <a:srgbClr val="0070C0"/>
                </a:solidFill>
              </a:rPr>
              <a:t>Device 15</a:t>
            </a:r>
          </a:p>
          <a:p>
            <a:pPr algn="ctr"/>
            <a:r>
              <a:rPr lang="en-US" b="1" dirty="0" smtClean="0">
                <a:solidFill>
                  <a:srgbClr val="FF0000"/>
                </a:solidFill>
              </a:rPr>
              <a:t>BPSK</a:t>
            </a:r>
          </a:p>
        </p:txBody>
      </p:sp>
      <p:cxnSp>
        <p:nvCxnSpPr>
          <p:cNvPr id="58" name="Straight Connector 57"/>
          <p:cNvCxnSpPr/>
          <p:nvPr/>
        </p:nvCxnSpPr>
        <p:spPr>
          <a:xfrm>
            <a:off x="5257800" y="4953000"/>
            <a:ext cx="1143000" cy="0"/>
          </a:xfrm>
          <a:prstGeom prst="line">
            <a:avLst/>
          </a:prstGeom>
          <a:ln w="76200">
            <a:solidFill>
              <a:srgbClr val="002060"/>
            </a:solidFill>
            <a:prstDash val="sysDot"/>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533400" y="1828800"/>
            <a:ext cx="4819012" cy="369332"/>
          </a:xfrm>
          <a:prstGeom prst="rect">
            <a:avLst/>
          </a:prstGeom>
          <a:solidFill>
            <a:srgbClr val="FFFF00"/>
          </a:solidFill>
        </p:spPr>
        <p:txBody>
          <a:bodyPr wrap="none" rtlCol="0">
            <a:spAutoFit/>
          </a:bodyPr>
          <a:lstStyle/>
          <a:p>
            <a:r>
              <a:rPr lang="en-US" dirty="0" smtClean="0"/>
              <a:t>This concept may be applied in a frame structure.</a:t>
            </a:r>
            <a:endParaRPr lang="en-US" dirty="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a:bodyPr>
          <a:lstStyle/>
          <a:p>
            <a:pPr>
              <a:lnSpc>
                <a:spcPts val="3000"/>
              </a:lnSpc>
            </a:pPr>
            <a:r>
              <a:rPr lang="en-US" altLang="ko-KR" sz="3200" b="1" i="1" dirty="0" smtClean="0">
                <a:solidFill>
                  <a:srgbClr val="00B0F0"/>
                </a:solidFill>
              </a:rPr>
              <a:t>CHANNEL RESOURCE MANAGEMENT/ALLOCATION (1)</a:t>
            </a:r>
            <a:endParaRPr lang="en-US" sz="2000" dirty="0">
              <a:solidFill>
                <a:srgbClr val="00B0F0"/>
              </a:solidFill>
              <a:cs typeface="Times New Roman" pitchFamily="18" charset="0"/>
            </a:endParaRPr>
          </a:p>
        </p:txBody>
      </p:sp>
      <p:sp>
        <p:nvSpPr>
          <p:cNvPr id="9" name="TextBox 8"/>
          <p:cNvSpPr txBox="1"/>
          <p:nvPr/>
        </p:nvSpPr>
        <p:spPr>
          <a:xfrm>
            <a:off x="4191000" y="6400800"/>
            <a:ext cx="777777" cy="307777"/>
          </a:xfrm>
          <a:prstGeom prst="rect">
            <a:avLst/>
          </a:prstGeom>
          <a:noFill/>
        </p:spPr>
        <p:txBody>
          <a:bodyPr wrap="none" rtlCol="0">
            <a:spAutoFit/>
          </a:bodyPr>
          <a:lstStyle/>
          <a:p>
            <a:r>
              <a:rPr lang="en-US" sz="1400" dirty="0" smtClean="0">
                <a:latin typeface="Times New Roman" pitchFamily="18" charset="0"/>
                <a:cs typeface="Times New Roman" pitchFamily="18" charset="0"/>
              </a:rPr>
              <a:t>Slide 77</a:t>
            </a:r>
            <a:endParaRPr lang="en-US" sz="1400" dirty="0">
              <a:latin typeface="Times New Roman" pitchFamily="18" charset="0"/>
              <a:cs typeface="Times New Roman" pitchFamily="18" charset="0"/>
            </a:endParaRPr>
          </a:p>
        </p:txBody>
      </p:sp>
      <p:sp>
        <p:nvSpPr>
          <p:cNvPr id="68" name="TextBox 67"/>
          <p:cNvSpPr txBox="1"/>
          <p:nvPr/>
        </p:nvSpPr>
        <p:spPr>
          <a:xfrm>
            <a:off x="533400" y="1447800"/>
            <a:ext cx="8153400" cy="4678204"/>
          </a:xfrm>
          <a:prstGeom prst="rect">
            <a:avLst/>
          </a:prstGeom>
          <a:noFill/>
        </p:spPr>
        <p:txBody>
          <a:bodyPr wrap="square" rtlCol="0">
            <a:spAutoFit/>
          </a:bodyPr>
          <a:lstStyle/>
          <a:p>
            <a:pPr marL="228600" indent="-228600">
              <a:buFont typeface="Arial" pitchFamily="34" charset="0"/>
              <a:buChar char="•"/>
            </a:pPr>
            <a:r>
              <a:rPr lang="en-US" sz="2000" u="sng" dirty="0" smtClean="0">
                <a:latin typeface="Times New Roman" pitchFamily="18" charset="0"/>
                <a:cs typeface="Times New Roman" pitchFamily="18" charset="0"/>
              </a:rPr>
              <a:t>Assumptions for resource distribution/management</a:t>
            </a:r>
            <a:endParaRPr lang="en-US" sz="1700" dirty="0" smtClean="0">
              <a:latin typeface="Times New Roman" pitchFamily="18" charset="0"/>
              <a:cs typeface="Times New Roman" pitchFamily="18" charset="0"/>
            </a:endParaRPr>
          </a:p>
          <a:p>
            <a:pPr lvl="1" indent="-228600"/>
            <a:r>
              <a:rPr lang="en-US" sz="1700" dirty="0" smtClean="0">
                <a:solidFill>
                  <a:srgbClr val="FF0000"/>
                </a:solidFill>
                <a:latin typeface="Times New Roman" pitchFamily="18" charset="0"/>
                <a:cs typeface="Times New Roman" pitchFamily="18" charset="0"/>
              </a:rPr>
              <a:t>Distribution among personal spaces</a:t>
            </a:r>
          </a:p>
          <a:p>
            <a:pPr lvl="1" indent="-228600">
              <a:buFont typeface="Arial" pitchFamily="34" charset="0"/>
              <a:buChar char="•"/>
            </a:pPr>
            <a:r>
              <a:rPr lang="en-US" sz="1600" dirty="0" smtClean="0">
                <a:solidFill>
                  <a:srgbClr val="000000"/>
                </a:solidFill>
                <a:latin typeface="Times New Roman" pitchFamily="18" charset="0"/>
                <a:cs typeface="Times New Roman" pitchFamily="18" charset="0"/>
              </a:rPr>
              <a:t>There are up to five personal spaces which share the whole radio resource:</a:t>
            </a:r>
            <a:r>
              <a:rPr lang="en-US" sz="1600" dirty="0" smtClean="0">
                <a:solidFill>
                  <a:srgbClr val="00B0F0"/>
                </a:solidFill>
                <a:latin typeface="Times New Roman" pitchFamily="18" charset="0"/>
                <a:cs typeface="Times New Roman" pitchFamily="18" charset="0"/>
              </a:rPr>
              <a:t> in the frequency domain only</a:t>
            </a:r>
            <a:r>
              <a:rPr lang="en-US" sz="1600" dirty="0" smtClean="0">
                <a:solidFill>
                  <a:srgbClr val="000000"/>
                </a:solidFill>
                <a:latin typeface="Times New Roman" pitchFamily="18" charset="0"/>
                <a:cs typeface="Times New Roman" pitchFamily="18" charset="0"/>
              </a:rPr>
              <a:t>. </a:t>
            </a:r>
            <a:r>
              <a:rPr lang="en-US" sz="1600" dirty="0" smtClean="0">
                <a:solidFill>
                  <a:srgbClr val="00B0F0"/>
                </a:solidFill>
                <a:latin typeface="Times New Roman" pitchFamily="18" charset="0"/>
                <a:cs typeface="Times New Roman" pitchFamily="18" charset="0"/>
                <a:sym typeface="Wingdings" pitchFamily="2" charset="2"/>
              </a:rPr>
              <a:t> frequency bandwidth allocation to personal spaces</a:t>
            </a:r>
            <a:endParaRPr lang="en-US" sz="1600" dirty="0" smtClean="0">
              <a:solidFill>
                <a:srgbClr val="00B0F0"/>
              </a:solidFill>
              <a:latin typeface="Times New Roman" pitchFamily="18" charset="0"/>
              <a:cs typeface="Times New Roman" pitchFamily="18" charset="0"/>
            </a:endParaRPr>
          </a:p>
          <a:p>
            <a:pPr lvl="2" indent="-228600">
              <a:buFont typeface="Arial" pitchFamily="34" charset="0"/>
              <a:buChar char="•"/>
            </a:pPr>
            <a:r>
              <a:rPr lang="en-US" sz="1600" dirty="0" smtClean="0">
                <a:solidFill>
                  <a:srgbClr val="000000"/>
                </a:solidFill>
                <a:latin typeface="Times New Roman" pitchFamily="18" charset="0"/>
                <a:cs typeface="Times New Roman" pitchFamily="18" charset="0"/>
              </a:rPr>
              <a:t>If less than five, zero is assigned for not-existing or inactive spaces.</a:t>
            </a:r>
          </a:p>
          <a:p>
            <a:pPr lvl="1" indent="-228600">
              <a:buFont typeface="Arial" pitchFamily="34" charset="0"/>
              <a:buChar char="•"/>
            </a:pPr>
            <a:r>
              <a:rPr lang="en-US" sz="1600" dirty="0" smtClean="0">
                <a:solidFill>
                  <a:srgbClr val="000000"/>
                </a:solidFill>
                <a:latin typeface="Times New Roman" pitchFamily="18" charset="0"/>
                <a:cs typeface="Times New Roman" pitchFamily="18" charset="0"/>
              </a:rPr>
              <a:t>The whole radio resource is divided into five dynamically-variable-amount resource sets: each of sets is assigned to a personal space.</a:t>
            </a:r>
          </a:p>
          <a:p>
            <a:pPr lvl="1" indent="-228600"/>
            <a:r>
              <a:rPr lang="en-US" sz="1700" dirty="0" smtClean="0">
                <a:solidFill>
                  <a:srgbClr val="FF0000"/>
                </a:solidFill>
                <a:latin typeface="Times New Roman" pitchFamily="18" charset="0"/>
                <a:cs typeface="Times New Roman" pitchFamily="18" charset="0"/>
              </a:rPr>
              <a:t>Distribution in a personal space to accommodate multiple simultaneous transmissions</a:t>
            </a:r>
          </a:p>
          <a:p>
            <a:pPr lvl="1" indent="-228600">
              <a:buFont typeface="Arial" pitchFamily="34" charset="0"/>
              <a:buChar char="•"/>
            </a:pPr>
            <a:r>
              <a:rPr lang="en-US" sz="1600" dirty="0" smtClean="0">
                <a:solidFill>
                  <a:srgbClr val="000000"/>
                </a:solidFill>
                <a:latin typeface="Times New Roman" pitchFamily="18" charset="0"/>
                <a:cs typeface="Times New Roman" pitchFamily="18" charset="0"/>
              </a:rPr>
              <a:t>In a personal space, up to 16 simultaneous transmissions are allowed by sharing a resource set: 16 variable amounts of transmitted information :</a:t>
            </a:r>
            <a:r>
              <a:rPr lang="en-US" sz="1600" dirty="0" smtClean="0">
                <a:solidFill>
                  <a:srgbClr val="00B0F0"/>
                </a:solidFill>
                <a:latin typeface="Times New Roman" pitchFamily="18" charset="0"/>
                <a:cs typeface="Times New Roman" pitchFamily="18" charset="0"/>
              </a:rPr>
              <a:t> in both the frequency and time domains</a:t>
            </a:r>
            <a:r>
              <a:rPr lang="en-US" sz="1600" dirty="0" smtClean="0">
                <a:solidFill>
                  <a:srgbClr val="000000"/>
                </a:solidFill>
                <a:latin typeface="Times New Roman" pitchFamily="18" charset="0"/>
                <a:cs typeface="Times New Roman" pitchFamily="18" charset="0"/>
              </a:rPr>
              <a:t>. </a:t>
            </a:r>
            <a:r>
              <a:rPr lang="en-US" sz="1600" dirty="0" smtClean="0">
                <a:solidFill>
                  <a:srgbClr val="00B0F0"/>
                </a:solidFill>
                <a:latin typeface="Times New Roman" pitchFamily="18" charset="0"/>
                <a:cs typeface="Times New Roman" pitchFamily="18" charset="0"/>
                <a:sym typeface="Wingdings" pitchFamily="2" charset="2"/>
              </a:rPr>
              <a:t> frequency bandwidth allocation and time slot allocation to transmitters</a:t>
            </a:r>
            <a:r>
              <a:rPr lang="en-US" sz="1600" dirty="0" smtClean="0">
                <a:solidFill>
                  <a:srgbClr val="000000"/>
                </a:solidFill>
                <a:latin typeface="Times New Roman" pitchFamily="18" charset="0"/>
                <a:cs typeface="Times New Roman" pitchFamily="18" charset="0"/>
              </a:rPr>
              <a:t>.</a:t>
            </a:r>
          </a:p>
          <a:p>
            <a:pPr lvl="1" indent="-228600">
              <a:buFont typeface="Arial" pitchFamily="34" charset="0"/>
              <a:buChar char="•"/>
            </a:pPr>
            <a:r>
              <a:rPr lang="en-US" sz="1600" dirty="0" smtClean="0">
                <a:solidFill>
                  <a:srgbClr val="000000"/>
                </a:solidFill>
                <a:latin typeface="Times New Roman" pitchFamily="18" charset="0"/>
                <a:cs typeface="Times New Roman" pitchFamily="18" charset="0"/>
              </a:rPr>
              <a:t>By combining some of these transmission shares, one device can transmit more information than others. One device can use all of 16 transmission shares while achieving “the total data rate”.</a:t>
            </a:r>
          </a:p>
          <a:p>
            <a:pPr lvl="1" indent="-228600"/>
            <a:r>
              <a:rPr lang="en-US" sz="1700" dirty="0" smtClean="0">
                <a:solidFill>
                  <a:srgbClr val="FF0000"/>
                </a:solidFill>
                <a:latin typeface="Times New Roman" pitchFamily="18" charset="0"/>
                <a:cs typeface="Times New Roman" pitchFamily="18" charset="0"/>
              </a:rPr>
              <a:t>Grouping in a personal space by assigning a part of resource to a group</a:t>
            </a:r>
          </a:p>
          <a:p>
            <a:pPr lvl="1" indent="-228600">
              <a:buFont typeface="Arial" pitchFamily="34" charset="0"/>
              <a:buChar char="•"/>
            </a:pPr>
            <a:r>
              <a:rPr lang="en-US" sz="1600" dirty="0" smtClean="0">
                <a:solidFill>
                  <a:srgbClr val="000000"/>
                </a:solidFill>
                <a:latin typeface="Times New Roman" pitchFamily="18" charset="0"/>
                <a:cs typeface="Times New Roman" pitchFamily="18" charset="0"/>
              </a:rPr>
              <a:t>These transmission shares can be grouped to form some groups among devices for group communications. Each group may have a different data rate: each group does not necessarily have the same data rate.</a:t>
            </a: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a:bodyPr>
          <a:lstStyle/>
          <a:p>
            <a:pPr>
              <a:lnSpc>
                <a:spcPts val="3000"/>
              </a:lnSpc>
            </a:pPr>
            <a:r>
              <a:rPr lang="en-US" altLang="ko-KR" sz="3200" b="1" i="1" dirty="0" smtClean="0">
                <a:solidFill>
                  <a:srgbClr val="00B0F0"/>
                </a:solidFill>
              </a:rPr>
              <a:t>CHANNEL RESOURCE MANAGEMENT/ALLOCATION (2)</a:t>
            </a:r>
            <a:endParaRPr lang="en-US" sz="2000" dirty="0">
              <a:solidFill>
                <a:srgbClr val="00B0F0"/>
              </a:solidFill>
              <a:cs typeface="Times New Roman" pitchFamily="18" charset="0"/>
            </a:endParaRPr>
          </a:p>
        </p:txBody>
      </p:sp>
      <p:sp>
        <p:nvSpPr>
          <p:cNvPr id="9" name="TextBox 8"/>
          <p:cNvSpPr txBox="1"/>
          <p:nvPr/>
        </p:nvSpPr>
        <p:spPr>
          <a:xfrm>
            <a:off x="4191000" y="6400800"/>
            <a:ext cx="777777" cy="307777"/>
          </a:xfrm>
          <a:prstGeom prst="rect">
            <a:avLst/>
          </a:prstGeom>
          <a:noFill/>
        </p:spPr>
        <p:txBody>
          <a:bodyPr wrap="none" rtlCol="0">
            <a:spAutoFit/>
          </a:bodyPr>
          <a:lstStyle/>
          <a:p>
            <a:r>
              <a:rPr lang="en-US" sz="1400" dirty="0" smtClean="0">
                <a:latin typeface="Times New Roman" pitchFamily="18" charset="0"/>
                <a:cs typeface="Times New Roman" pitchFamily="18" charset="0"/>
              </a:rPr>
              <a:t>Slide 78</a:t>
            </a:r>
            <a:endParaRPr lang="en-US" sz="1400" dirty="0">
              <a:latin typeface="Times New Roman" pitchFamily="18" charset="0"/>
              <a:cs typeface="Times New Roman" pitchFamily="18" charset="0"/>
            </a:endParaRPr>
          </a:p>
        </p:txBody>
      </p:sp>
      <p:sp>
        <p:nvSpPr>
          <p:cNvPr id="68" name="TextBox 67"/>
          <p:cNvSpPr txBox="1"/>
          <p:nvPr/>
        </p:nvSpPr>
        <p:spPr>
          <a:xfrm>
            <a:off x="533400" y="1447800"/>
            <a:ext cx="8153400" cy="4924425"/>
          </a:xfrm>
          <a:prstGeom prst="rect">
            <a:avLst/>
          </a:prstGeom>
          <a:noFill/>
        </p:spPr>
        <p:txBody>
          <a:bodyPr wrap="square" rtlCol="0">
            <a:spAutoFit/>
          </a:bodyPr>
          <a:lstStyle/>
          <a:p>
            <a:pPr marL="228600" indent="-228600">
              <a:buFont typeface="Arial" pitchFamily="34" charset="0"/>
              <a:buChar char="•"/>
            </a:pPr>
            <a:r>
              <a:rPr lang="en-US" sz="2000" u="sng" dirty="0" smtClean="0">
                <a:latin typeface="Times New Roman" pitchFamily="18" charset="0"/>
                <a:cs typeface="Times New Roman" pitchFamily="18" charset="0"/>
              </a:rPr>
              <a:t>Five basic techniques for spreading and multiple access considered</a:t>
            </a:r>
          </a:p>
          <a:p>
            <a:pPr lvl="1" indent="-228600">
              <a:buFont typeface="Arial" pitchFamily="34" charset="0"/>
              <a:buChar char="•"/>
            </a:pPr>
            <a:endParaRPr lang="en-US" sz="1700" dirty="0" smtClean="0">
              <a:latin typeface="Times New Roman" pitchFamily="18" charset="0"/>
              <a:cs typeface="Times New Roman" pitchFamily="18" charset="0"/>
            </a:endParaRPr>
          </a:p>
          <a:p>
            <a:pPr marL="571500" lvl="1" indent="-342900">
              <a:buFont typeface="+mj-lt"/>
              <a:buAutoNum type="arabicPeriod"/>
            </a:pPr>
            <a:r>
              <a:rPr lang="en-US" sz="1700" dirty="0" smtClean="0">
                <a:latin typeface="Times New Roman" pitchFamily="18" charset="0"/>
                <a:cs typeface="Times New Roman" pitchFamily="18" charset="0"/>
              </a:rPr>
              <a:t>FDM/FDMA</a:t>
            </a:r>
          </a:p>
          <a:p>
            <a:pPr marL="571500" lvl="1" indent="-342900">
              <a:buFont typeface="+mj-lt"/>
              <a:buAutoNum type="arabicPeriod"/>
            </a:pPr>
            <a:endParaRPr lang="en-US" sz="1700" dirty="0" smtClean="0">
              <a:solidFill>
                <a:srgbClr val="000000"/>
              </a:solidFill>
              <a:latin typeface="Times New Roman" pitchFamily="18" charset="0"/>
              <a:cs typeface="Times New Roman" pitchFamily="18" charset="0"/>
            </a:endParaRPr>
          </a:p>
          <a:p>
            <a:pPr marL="571500" lvl="1" indent="-342900">
              <a:buFont typeface="+mj-lt"/>
              <a:buAutoNum type="arabicPeriod"/>
            </a:pPr>
            <a:r>
              <a:rPr lang="en-US" sz="1700" dirty="0" smtClean="0">
                <a:solidFill>
                  <a:srgbClr val="000000"/>
                </a:solidFill>
                <a:latin typeface="Times New Roman" pitchFamily="18" charset="0"/>
                <a:cs typeface="Times New Roman" pitchFamily="18" charset="0"/>
              </a:rPr>
              <a:t>TDM/TDMA</a:t>
            </a:r>
          </a:p>
          <a:p>
            <a:pPr marL="571500" lvl="1" indent="-342900">
              <a:buFont typeface="+mj-lt"/>
              <a:buAutoNum type="arabicPeriod"/>
            </a:pPr>
            <a:endParaRPr lang="en-US" sz="1700" dirty="0" smtClean="0">
              <a:solidFill>
                <a:srgbClr val="000000"/>
              </a:solidFill>
              <a:latin typeface="Times New Roman" pitchFamily="18" charset="0"/>
              <a:cs typeface="Times New Roman" pitchFamily="18" charset="0"/>
            </a:endParaRPr>
          </a:p>
          <a:p>
            <a:pPr marL="571500" lvl="1" indent="-342900">
              <a:buFont typeface="+mj-lt"/>
              <a:buAutoNum type="arabicPeriod"/>
            </a:pPr>
            <a:r>
              <a:rPr lang="en-US" sz="1700" dirty="0" smtClean="0">
                <a:solidFill>
                  <a:srgbClr val="000000"/>
                </a:solidFill>
                <a:latin typeface="Times New Roman" pitchFamily="18" charset="0"/>
                <a:cs typeface="Times New Roman" pitchFamily="18" charset="0"/>
              </a:rPr>
              <a:t>Frequency hopping (FH)</a:t>
            </a:r>
          </a:p>
          <a:p>
            <a:pPr marL="571500" lvl="1" indent="-342900">
              <a:buFont typeface="+mj-lt"/>
              <a:buAutoNum type="arabicPeriod"/>
            </a:pPr>
            <a:endParaRPr lang="en-US" sz="1700" dirty="0" smtClean="0">
              <a:solidFill>
                <a:srgbClr val="000000"/>
              </a:solidFill>
              <a:latin typeface="Times New Roman" pitchFamily="18" charset="0"/>
              <a:cs typeface="Times New Roman" pitchFamily="18" charset="0"/>
            </a:endParaRPr>
          </a:p>
          <a:p>
            <a:pPr marL="571500" lvl="1" indent="-342900">
              <a:buFont typeface="+mj-lt"/>
              <a:buAutoNum type="arabicPeriod"/>
            </a:pPr>
            <a:r>
              <a:rPr lang="en-US" sz="1700" dirty="0" smtClean="0">
                <a:solidFill>
                  <a:srgbClr val="000000"/>
                </a:solidFill>
                <a:latin typeface="Times New Roman" pitchFamily="18" charset="0"/>
                <a:cs typeface="Times New Roman" pitchFamily="18" charset="0"/>
              </a:rPr>
              <a:t>Direct sequence spreading (DS)</a:t>
            </a:r>
          </a:p>
          <a:p>
            <a:pPr marL="571500" lvl="1" indent="-342900">
              <a:buFont typeface="+mj-lt"/>
              <a:buAutoNum type="arabicPeriod"/>
            </a:pPr>
            <a:endParaRPr lang="en-US" sz="1700" dirty="0" smtClean="0">
              <a:solidFill>
                <a:srgbClr val="000000"/>
              </a:solidFill>
              <a:latin typeface="Times New Roman" pitchFamily="18" charset="0"/>
              <a:cs typeface="Times New Roman" pitchFamily="18" charset="0"/>
            </a:endParaRPr>
          </a:p>
          <a:p>
            <a:pPr marL="571500" lvl="1" indent="-342900">
              <a:buFont typeface="+mj-lt"/>
              <a:buAutoNum type="arabicPeriod"/>
            </a:pPr>
            <a:r>
              <a:rPr lang="en-US" sz="1700" dirty="0" smtClean="0">
                <a:solidFill>
                  <a:srgbClr val="000000"/>
                </a:solidFill>
                <a:latin typeface="Times New Roman" pitchFamily="18" charset="0"/>
                <a:cs typeface="Times New Roman" pitchFamily="18" charset="0"/>
              </a:rPr>
              <a:t>OFDM/OFDMA</a:t>
            </a:r>
          </a:p>
          <a:p>
            <a:pPr lvl="1" indent="-228600"/>
            <a:endParaRPr lang="en-US" sz="1700" dirty="0" smtClean="0">
              <a:solidFill>
                <a:srgbClr val="000000"/>
              </a:solidFill>
              <a:latin typeface="Times New Roman" pitchFamily="18" charset="0"/>
              <a:cs typeface="Times New Roman" pitchFamily="18" charset="0"/>
            </a:endParaRPr>
          </a:p>
          <a:p>
            <a:pPr lvl="1" indent="-228600"/>
            <a:endParaRPr lang="en-US" sz="1700" dirty="0" smtClean="0">
              <a:solidFill>
                <a:srgbClr val="000000"/>
              </a:solidFill>
              <a:latin typeface="Times New Roman" pitchFamily="18" charset="0"/>
              <a:cs typeface="Times New Roman" pitchFamily="18" charset="0"/>
            </a:endParaRPr>
          </a:p>
          <a:p>
            <a:pPr marL="228600" indent="-228600">
              <a:buFont typeface="Arial" pitchFamily="34" charset="0"/>
              <a:buChar char="•"/>
            </a:pPr>
            <a:r>
              <a:rPr lang="en-US" dirty="0" smtClean="0">
                <a:solidFill>
                  <a:srgbClr val="000000"/>
                </a:solidFill>
                <a:latin typeface="Times New Roman" pitchFamily="18" charset="0"/>
                <a:cs typeface="Times New Roman" pitchFamily="18" charset="0"/>
              </a:rPr>
              <a:t>By combining two of the above techniques, the available communication resource can be used in a more efficient manner. </a:t>
            </a:r>
          </a:p>
          <a:p>
            <a:pPr marL="571500" lvl="2" indent="-342900">
              <a:buFont typeface="+mj-lt"/>
              <a:buAutoNum type="arabicPeriod"/>
            </a:pPr>
            <a:r>
              <a:rPr lang="en-US" dirty="0" smtClean="0">
                <a:solidFill>
                  <a:srgbClr val="000000"/>
                </a:solidFill>
                <a:latin typeface="Times New Roman" pitchFamily="18" charset="0"/>
                <a:cs typeface="Times New Roman" pitchFamily="18" charset="0"/>
              </a:rPr>
              <a:t>one for resource management among personal spaces and </a:t>
            </a:r>
          </a:p>
          <a:p>
            <a:pPr marL="571500" lvl="2" indent="-342900">
              <a:buFont typeface="+mj-lt"/>
              <a:buAutoNum type="arabicPeriod"/>
            </a:pPr>
            <a:r>
              <a:rPr lang="en-US" dirty="0" smtClean="0">
                <a:solidFill>
                  <a:srgbClr val="000000"/>
                </a:solidFill>
                <a:latin typeface="Times New Roman" pitchFamily="18" charset="0"/>
                <a:cs typeface="Times New Roman" pitchFamily="18" charset="0"/>
              </a:rPr>
              <a:t>the other for resource management among devices in a personal space for multiple simultaneous transmissions and grouping. </a:t>
            </a: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90600"/>
          </a:xfrm>
        </p:spPr>
        <p:txBody>
          <a:bodyPr>
            <a:normAutofit/>
          </a:bodyPr>
          <a:lstStyle/>
          <a:p>
            <a:pPr>
              <a:lnSpc>
                <a:spcPts val="3000"/>
              </a:lnSpc>
            </a:pPr>
            <a:r>
              <a:rPr lang="en-US" altLang="ko-KR" sz="3200" b="1" i="1" dirty="0" smtClean="0">
                <a:solidFill>
                  <a:srgbClr val="00B0F0"/>
                </a:solidFill>
              </a:rPr>
              <a:t>CHANNEL RESOURCE MANAGEMENT/ALLOCATION (3)</a:t>
            </a:r>
            <a:endParaRPr lang="en-US" sz="2000" dirty="0">
              <a:solidFill>
                <a:srgbClr val="00B0F0"/>
              </a:solidFill>
              <a:cs typeface="Times New Roman" pitchFamily="18" charset="0"/>
            </a:endParaRPr>
          </a:p>
        </p:txBody>
      </p:sp>
      <p:sp>
        <p:nvSpPr>
          <p:cNvPr id="9" name="TextBox 8"/>
          <p:cNvSpPr txBox="1"/>
          <p:nvPr/>
        </p:nvSpPr>
        <p:spPr>
          <a:xfrm>
            <a:off x="4191000" y="6400800"/>
            <a:ext cx="777777" cy="307777"/>
          </a:xfrm>
          <a:prstGeom prst="rect">
            <a:avLst/>
          </a:prstGeom>
          <a:noFill/>
        </p:spPr>
        <p:txBody>
          <a:bodyPr wrap="none" rtlCol="0">
            <a:spAutoFit/>
          </a:bodyPr>
          <a:lstStyle/>
          <a:p>
            <a:r>
              <a:rPr lang="en-US" sz="1400" dirty="0" smtClean="0">
                <a:latin typeface="Times New Roman" pitchFamily="18" charset="0"/>
                <a:cs typeface="Times New Roman" pitchFamily="18" charset="0"/>
              </a:rPr>
              <a:t>Slide 79</a:t>
            </a:r>
            <a:endParaRPr lang="en-US" sz="1400" dirty="0">
              <a:latin typeface="Times New Roman" pitchFamily="18" charset="0"/>
              <a:cs typeface="Times New Roman" pitchFamily="18" charset="0"/>
            </a:endParaRPr>
          </a:p>
        </p:txBody>
      </p:sp>
      <p:sp>
        <p:nvSpPr>
          <p:cNvPr id="31" name="TextBox 30"/>
          <p:cNvSpPr txBox="1"/>
          <p:nvPr/>
        </p:nvSpPr>
        <p:spPr>
          <a:xfrm>
            <a:off x="533400" y="1447800"/>
            <a:ext cx="8077200" cy="5078313"/>
          </a:xfrm>
          <a:prstGeom prst="rect">
            <a:avLst/>
          </a:prstGeom>
          <a:noFill/>
        </p:spPr>
        <p:txBody>
          <a:bodyPr wrap="square" rtlCol="0">
            <a:spAutoFit/>
          </a:bodyPr>
          <a:lstStyle/>
          <a:p>
            <a:pPr marL="228600" indent="-228600"/>
            <a:r>
              <a:rPr lang="en-US" sz="2000" b="1" u="sng" dirty="0" smtClean="0">
                <a:latin typeface="Times New Roman" pitchFamily="18" charset="0"/>
                <a:cs typeface="Times New Roman" pitchFamily="18" charset="0"/>
              </a:rPr>
              <a:t>Spreading</a:t>
            </a:r>
            <a:endParaRPr lang="en-US" sz="2000" dirty="0" smtClean="0"/>
          </a:p>
          <a:p>
            <a:pPr marL="228600" indent="-228600">
              <a:buFont typeface="Arial" pitchFamily="34" charset="0"/>
              <a:buChar char="•"/>
            </a:pPr>
            <a:r>
              <a:rPr lang="en-US" dirty="0" smtClean="0"/>
              <a:t>FH</a:t>
            </a:r>
          </a:p>
          <a:p>
            <a:pPr marL="685800" lvl="1" indent="-228600">
              <a:buFont typeface="Arial" pitchFamily="34" charset="0"/>
              <a:buChar char="•"/>
            </a:pPr>
            <a:r>
              <a:rPr lang="en-US" dirty="0" smtClean="0"/>
              <a:t>Spreading gain can be achieved as symbol frequency hops for every symbol.</a:t>
            </a:r>
          </a:p>
          <a:p>
            <a:pPr marL="685800" lvl="1" indent="-228600"/>
            <a:r>
              <a:rPr lang="en-US" dirty="0" smtClean="0"/>
              <a:t>	</a:t>
            </a:r>
            <a:r>
              <a:rPr lang="en-US" dirty="0" smtClean="0">
                <a:solidFill>
                  <a:srgbClr val="FF0000"/>
                </a:solidFill>
                <a:sym typeface="Wingdings" pitchFamily="2" charset="2"/>
              </a:rPr>
              <a:t> </a:t>
            </a:r>
            <a:r>
              <a:rPr lang="en-US" dirty="0" smtClean="0">
                <a:solidFill>
                  <a:srgbClr val="FF0000"/>
                </a:solidFill>
              </a:rPr>
              <a:t> BW of a frequency bin &lt;&lt; BW of the whole band </a:t>
            </a:r>
            <a:r>
              <a:rPr lang="en-US" dirty="0" smtClean="0">
                <a:solidFill>
                  <a:srgbClr val="FF0000"/>
                </a:solidFill>
                <a:sym typeface="Wingdings" pitchFamily="2" charset="2"/>
              </a:rPr>
              <a:t> spreading gain = no. of frequency bins</a:t>
            </a:r>
            <a:endParaRPr lang="en-US" dirty="0" smtClean="0">
              <a:solidFill>
                <a:srgbClr val="FF0000"/>
              </a:solidFill>
            </a:endParaRPr>
          </a:p>
          <a:p>
            <a:pPr marL="228600" indent="-228600">
              <a:buFont typeface="Arial" pitchFamily="34" charset="0"/>
              <a:buChar char="•"/>
            </a:pPr>
            <a:r>
              <a:rPr lang="en-US" dirty="0" smtClean="0"/>
              <a:t>DS</a:t>
            </a:r>
          </a:p>
          <a:p>
            <a:pPr marL="685800" lvl="1" indent="-228600">
              <a:buFont typeface="Arial" pitchFamily="34" charset="0"/>
              <a:buChar char="•"/>
            </a:pPr>
            <a:r>
              <a:rPr lang="en-US" dirty="0" smtClean="0"/>
              <a:t>Spreading gain can be achieved as a symbol is represented by multiple binary chips.</a:t>
            </a:r>
          </a:p>
          <a:p>
            <a:pPr marL="685800" lvl="1" indent="-228600"/>
            <a:r>
              <a:rPr lang="en-US" dirty="0" smtClean="0">
                <a:solidFill>
                  <a:srgbClr val="FF0000"/>
                </a:solidFill>
                <a:sym typeface="Wingdings" pitchFamily="2" charset="2"/>
              </a:rPr>
              <a:t>	  </a:t>
            </a:r>
            <a:r>
              <a:rPr lang="en-US" dirty="0" smtClean="0">
                <a:solidFill>
                  <a:srgbClr val="FF0000"/>
                </a:solidFill>
              </a:rPr>
              <a:t> BW required for a symbol &lt;&lt; BW of the whole band </a:t>
            </a:r>
            <a:r>
              <a:rPr lang="en-US" dirty="0" smtClean="0">
                <a:solidFill>
                  <a:srgbClr val="FF0000"/>
                </a:solidFill>
                <a:sym typeface="Wingdings" pitchFamily="2" charset="2"/>
              </a:rPr>
              <a:t> spreading gain = no. of  chips</a:t>
            </a:r>
            <a:endParaRPr lang="en-US" dirty="0" smtClean="0"/>
          </a:p>
          <a:p>
            <a:pPr marL="228600" indent="-228600">
              <a:buFont typeface="Arial" pitchFamily="34" charset="0"/>
              <a:buChar char="•"/>
            </a:pPr>
            <a:r>
              <a:rPr lang="en-US" dirty="0" smtClean="0"/>
              <a:t>OFDM</a:t>
            </a:r>
          </a:p>
          <a:p>
            <a:pPr marL="685800" lvl="1" indent="-228600">
              <a:buFont typeface="Arial" pitchFamily="34" charset="0"/>
              <a:buChar char="•"/>
            </a:pPr>
            <a:r>
              <a:rPr lang="en-US" dirty="0" smtClean="0"/>
              <a:t>Multiple symbols are assigned to equal number of subcarriers for spreading.</a:t>
            </a:r>
          </a:p>
          <a:p>
            <a:pPr marL="685800" lvl="1" indent="-228600">
              <a:buFont typeface="Arial" pitchFamily="34" charset="0"/>
              <a:buChar char="•"/>
            </a:pPr>
            <a:r>
              <a:rPr lang="en-US" dirty="0" smtClean="0"/>
              <a:t>Interleaving can be applied if multiple subcarriers are assigned to one user (or device) to mitigate near-far problem.</a:t>
            </a:r>
          </a:p>
          <a:p>
            <a:pPr marL="685800" lvl="1" indent="-228600">
              <a:buFont typeface="Arial" pitchFamily="34" charset="0"/>
              <a:buChar char="•"/>
            </a:pPr>
            <a:r>
              <a:rPr lang="en-US" dirty="0" smtClean="0"/>
              <a:t>The OFDM modulation is chosen because of its ability to combat the frequency selective fading and </a:t>
            </a:r>
            <a:r>
              <a:rPr lang="en-US" dirty="0" err="1" smtClean="0"/>
              <a:t>intersymbol</a:t>
            </a:r>
            <a:r>
              <a:rPr lang="en-US" dirty="0" smtClean="0"/>
              <a:t> interference (ISI) due to multipath propagation, without the need of complex equalization.</a:t>
            </a:r>
          </a:p>
          <a:p>
            <a:pPr marL="228600" indent="-228600"/>
            <a:endParaRPr lang="en-US" sz="1600" b="1" u="sng"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ts val="3000"/>
              </a:lnSpc>
            </a:pPr>
            <a:r>
              <a:rPr lang="en-US" altLang="ko-KR" sz="3200" b="1" i="1" dirty="0" smtClean="0">
                <a:solidFill>
                  <a:srgbClr val="FF0000"/>
                </a:solidFill>
              </a:rPr>
              <a:t>PERSONAL SPACE AND PUBLIC SPACE (1)</a:t>
            </a:r>
            <a:endParaRPr lang="en-US" sz="2000" dirty="0">
              <a:solidFill>
                <a:srgbClr val="FF0000"/>
              </a:solidFill>
              <a:cs typeface="Times New Roman" pitchFamily="18" charset="0"/>
            </a:endParaRPr>
          </a:p>
        </p:txBody>
      </p:sp>
      <p:sp>
        <p:nvSpPr>
          <p:cNvPr id="3" name="Content Placeholder 2"/>
          <p:cNvSpPr>
            <a:spLocks noGrp="1"/>
          </p:cNvSpPr>
          <p:nvPr>
            <p:ph idx="1"/>
          </p:nvPr>
        </p:nvSpPr>
        <p:spPr>
          <a:xfrm>
            <a:off x="457200" y="1600200"/>
            <a:ext cx="8305800" cy="4800600"/>
          </a:xfrm>
        </p:spPr>
        <p:txBody>
          <a:bodyPr>
            <a:normAutofit lnSpcReduction="10000"/>
          </a:bodyPr>
          <a:lstStyle/>
          <a:p>
            <a:r>
              <a:rPr lang="en-US" altLang="ko-KR" sz="2000" dirty="0" smtClean="0">
                <a:latin typeface="Times New Roman" pitchFamily="18" charset="0"/>
                <a:cs typeface="Times New Roman" pitchFamily="18" charset="0"/>
              </a:rPr>
              <a:t>Personal space</a:t>
            </a:r>
            <a:endParaRPr lang="en-US" altLang="ko-KR" sz="2000" dirty="0" smtClean="0">
              <a:solidFill>
                <a:srgbClr val="00B0F0"/>
              </a:solidFill>
              <a:latin typeface="Times New Roman" pitchFamily="18" charset="0"/>
              <a:cs typeface="Times New Roman" pitchFamily="18" charset="0"/>
            </a:endParaRPr>
          </a:p>
          <a:p>
            <a:pPr lvl="1"/>
            <a:r>
              <a:rPr lang="en-US" altLang="ko-KR" sz="1800" dirty="0" smtClean="0">
                <a:latin typeface="Times New Roman" pitchFamily="18" charset="0"/>
                <a:cs typeface="Times New Roman" pitchFamily="18" charset="0"/>
              </a:rPr>
              <a:t>Logical (virtual) space which contains devices associated to an individual </a:t>
            </a:r>
          </a:p>
          <a:p>
            <a:pPr lvl="1"/>
            <a:r>
              <a:rPr lang="en-US" altLang="ko-KR" sz="1800" dirty="0" smtClean="0">
                <a:latin typeface="Times New Roman" pitchFamily="18" charset="0"/>
                <a:cs typeface="Times New Roman" pitchFamily="18" charset="0"/>
              </a:rPr>
              <a:t>To exchange implicit data without human intervention and/or explicit control between a human being and a device or among devices in this space of an individual</a:t>
            </a:r>
          </a:p>
          <a:p>
            <a:pPr lvl="1"/>
            <a:r>
              <a:rPr lang="en-US" altLang="ko-KR" sz="1800" dirty="0" smtClean="0">
                <a:latin typeface="Times New Roman" pitchFamily="18" charset="0"/>
                <a:cs typeface="Times New Roman" pitchFamily="18" charset="0"/>
              </a:rPr>
              <a:t>Profile/group based, behavior based, and collaboration based</a:t>
            </a:r>
          </a:p>
          <a:p>
            <a:r>
              <a:rPr lang="en-US" altLang="ko-KR" sz="2000" dirty="0" smtClean="0">
                <a:latin typeface="Times New Roman" pitchFamily="18" charset="0"/>
                <a:cs typeface="Times New Roman" pitchFamily="18" charset="0"/>
              </a:rPr>
              <a:t>Public space </a:t>
            </a:r>
            <a:r>
              <a:rPr lang="en-US" altLang="ko-KR" sz="2000" dirty="0" smtClean="0">
                <a:solidFill>
                  <a:srgbClr val="00B0F0"/>
                </a:solidFill>
                <a:latin typeface="Times New Roman" pitchFamily="18" charset="0"/>
                <a:cs typeface="Times New Roman" pitchFamily="18" charset="0"/>
              </a:rPr>
              <a:t>containing personal space(s)</a:t>
            </a:r>
          </a:p>
          <a:p>
            <a:pPr lvl="1"/>
            <a:r>
              <a:rPr lang="en-US" altLang="ko-KR" sz="1800" dirty="0" smtClean="0">
                <a:latin typeface="Times New Roman" pitchFamily="18" charset="0"/>
                <a:cs typeface="Times New Roman" pitchFamily="18" charset="0"/>
              </a:rPr>
              <a:t>Physical space where an individual can reach such as each room of a building </a:t>
            </a:r>
          </a:p>
          <a:p>
            <a:pPr lvl="1"/>
            <a:r>
              <a:rPr lang="en-US" altLang="ko-KR" sz="1800" dirty="0" smtClean="0">
                <a:latin typeface="Times New Roman" pitchFamily="18" charset="0"/>
                <a:cs typeface="Times New Roman" pitchFamily="18" charset="0"/>
              </a:rPr>
              <a:t>To exchange explicit control among devices in the public space, only for support of communications in the public space </a:t>
            </a:r>
            <a:r>
              <a:rPr lang="en-US" altLang="ko-KR" sz="1800" dirty="0" smtClean="0">
                <a:solidFill>
                  <a:srgbClr val="00B0F0"/>
                </a:solidFill>
                <a:latin typeface="Times New Roman" pitchFamily="18" charset="0"/>
                <a:cs typeface="Times New Roman" pitchFamily="18" charset="0"/>
              </a:rPr>
              <a:t>or with other public spaces</a:t>
            </a:r>
          </a:p>
          <a:p>
            <a:r>
              <a:rPr lang="en-US" altLang="ko-KR" sz="2000" dirty="0" smtClean="0">
                <a:latin typeface="Times New Roman" pitchFamily="18" charset="0"/>
                <a:cs typeface="Times New Roman" pitchFamily="18" charset="0"/>
              </a:rPr>
              <a:t>Personalization of a space *</a:t>
            </a:r>
          </a:p>
          <a:p>
            <a:pPr lvl="1"/>
            <a:r>
              <a:rPr lang="en-US" altLang="ko-KR" sz="1800" dirty="0" smtClean="0">
                <a:latin typeface="Times New Roman" pitchFamily="18" charset="0"/>
                <a:cs typeface="Times New Roman" pitchFamily="18" charset="0"/>
              </a:rPr>
              <a:t>To make devices in a public space react differently corresponding to each individual based on implicit data </a:t>
            </a:r>
            <a:r>
              <a:rPr lang="en-US" altLang="ko-KR" sz="1800" dirty="0" smtClean="0">
                <a:solidFill>
                  <a:srgbClr val="00B0F0"/>
                </a:solidFill>
                <a:latin typeface="Times New Roman" pitchFamily="18" charset="0"/>
                <a:cs typeface="Times New Roman" pitchFamily="18" charset="0"/>
              </a:rPr>
              <a:t>stored or explicit control inputted by the individual</a:t>
            </a:r>
          </a:p>
          <a:p>
            <a:pPr lvl="1"/>
            <a:r>
              <a:rPr lang="en-US" altLang="ko-KR" sz="1800" dirty="0" smtClean="0">
                <a:latin typeface="Times New Roman" pitchFamily="18" charset="0"/>
                <a:cs typeface="Times New Roman" pitchFamily="18" charset="0"/>
              </a:rPr>
              <a:t>To feel the space within reach of any limb of an individual.</a:t>
            </a:r>
          </a:p>
        </p:txBody>
      </p:sp>
      <p:sp>
        <p:nvSpPr>
          <p:cNvPr id="9" name="TextBox 8"/>
          <p:cNvSpPr txBox="1"/>
          <p:nvPr/>
        </p:nvSpPr>
        <p:spPr>
          <a:xfrm>
            <a:off x="4191000" y="6400800"/>
            <a:ext cx="688009" cy="307777"/>
          </a:xfrm>
          <a:prstGeom prst="rect">
            <a:avLst/>
          </a:prstGeom>
          <a:noFill/>
        </p:spPr>
        <p:txBody>
          <a:bodyPr wrap="none" rtlCol="0">
            <a:spAutoFit/>
          </a:bodyPr>
          <a:lstStyle/>
          <a:p>
            <a:r>
              <a:rPr lang="en-US" sz="1400" dirty="0" smtClean="0">
                <a:latin typeface="Times New Roman" pitchFamily="18" charset="0"/>
                <a:cs typeface="Times New Roman" pitchFamily="18" charset="0"/>
              </a:rPr>
              <a:t>Slide 8</a:t>
            </a:r>
            <a:endParaRPr lang="en-US" sz="1400" dirty="0">
              <a:latin typeface="Times New Roman" pitchFamily="18" charset="0"/>
              <a:cs typeface="Times New Roman" pitchFamily="18" charset="0"/>
            </a:endParaRPr>
          </a:p>
        </p:txBody>
      </p:sp>
      <p:sp>
        <p:nvSpPr>
          <p:cNvPr id="6" name="TextBox 5"/>
          <p:cNvSpPr txBox="1"/>
          <p:nvPr/>
        </p:nvSpPr>
        <p:spPr>
          <a:xfrm>
            <a:off x="609600" y="6019800"/>
            <a:ext cx="2487476" cy="276999"/>
          </a:xfrm>
          <a:prstGeom prst="rect">
            <a:avLst/>
          </a:prstGeom>
          <a:solidFill>
            <a:srgbClr val="D7E4BD"/>
          </a:solidFill>
        </p:spPr>
        <p:txBody>
          <a:bodyPr wrap="none" rtlCol="0">
            <a:spAutoFit/>
          </a:bodyPr>
          <a:lstStyle/>
          <a:p>
            <a:r>
              <a:rPr lang="en-US" sz="1200" smtClean="0"/>
              <a:t>*  “personalization” on wikipeida.org</a:t>
            </a:r>
            <a:endParaRPr lang="en-US" sz="120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90600"/>
          </a:xfrm>
        </p:spPr>
        <p:txBody>
          <a:bodyPr>
            <a:normAutofit/>
          </a:bodyPr>
          <a:lstStyle/>
          <a:p>
            <a:pPr>
              <a:lnSpc>
                <a:spcPts val="3000"/>
              </a:lnSpc>
            </a:pPr>
            <a:r>
              <a:rPr lang="en-US" altLang="ko-KR" sz="3200" b="1" i="1" dirty="0" smtClean="0">
                <a:solidFill>
                  <a:srgbClr val="00B0F0"/>
                </a:solidFill>
              </a:rPr>
              <a:t>CHANNEL RESOURCE MANAGEMENT/ALLOCATION (4)</a:t>
            </a:r>
            <a:endParaRPr lang="en-US" sz="2000" dirty="0">
              <a:solidFill>
                <a:srgbClr val="00B0F0"/>
              </a:solidFill>
              <a:cs typeface="Times New Roman" pitchFamily="18" charset="0"/>
            </a:endParaRPr>
          </a:p>
        </p:txBody>
      </p:sp>
      <p:sp>
        <p:nvSpPr>
          <p:cNvPr id="9" name="TextBox 8"/>
          <p:cNvSpPr txBox="1"/>
          <p:nvPr/>
        </p:nvSpPr>
        <p:spPr>
          <a:xfrm>
            <a:off x="4191000" y="6400800"/>
            <a:ext cx="777777" cy="307777"/>
          </a:xfrm>
          <a:prstGeom prst="rect">
            <a:avLst/>
          </a:prstGeom>
          <a:noFill/>
        </p:spPr>
        <p:txBody>
          <a:bodyPr wrap="none" rtlCol="0">
            <a:spAutoFit/>
          </a:bodyPr>
          <a:lstStyle/>
          <a:p>
            <a:r>
              <a:rPr lang="en-US" sz="1400" dirty="0" smtClean="0">
                <a:latin typeface="Times New Roman" pitchFamily="18" charset="0"/>
                <a:cs typeface="Times New Roman" pitchFamily="18" charset="0"/>
              </a:rPr>
              <a:t>Slide 80</a:t>
            </a:r>
            <a:endParaRPr lang="en-US" sz="1400" dirty="0">
              <a:latin typeface="Times New Roman" pitchFamily="18" charset="0"/>
              <a:cs typeface="Times New Roman" pitchFamily="18" charset="0"/>
            </a:endParaRPr>
          </a:p>
        </p:txBody>
      </p:sp>
      <p:sp>
        <p:nvSpPr>
          <p:cNvPr id="31" name="TextBox 30"/>
          <p:cNvSpPr txBox="1"/>
          <p:nvPr/>
        </p:nvSpPr>
        <p:spPr>
          <a:xfrm>
            <a:off x="533400" y="1447800"/>
            <a:ext cx="8077200" cy="4955203"/>
          </a:xfrm>
          <a:prstGeom prst="rect">
            <a:avLst/>
          </a:prstGeom>
          <a:noFill/>
        </p:spPr>
        <p:txBody>
          <a:bodyPr wrap="square" rtlCol="0">
            <a:spAutoFit/>
          </a:bodyPr>
          <a:lstStyle/>
          <a:p>
            <a:pPr marL="228600" indent="-228600"/>
            <a:r>
              <a:rPr lang="en-US" sz="2000" b="1" u="sng" dirty="0" smtClean="0">
                <a:latin typeface="Times New Roman" pitchFamily="18" charset="0"/>
                <a:cs typeface="Times New Roman" pitchFamily="18" charset="0"/>
              </a:rPr>
              <a:t>Multiple access </a:t>
            </a:r>
          </a:p>
          <a:p>
            <a:pPr marL="577850" indent="-349250">
              <a:buAutoNum type="arabicParenBoth"/>
            </a:pPr>
            <a:r>
              <a:rPr lang="en-US" sz="1600" dirty="0" smtClean="0">
                <a:latin typeface="Times New Roman" pitchFamily="18" charset="0"/>
                <a:cs typeface="Times New Roman" pitchFamily="18" charset="0"/>
              </a:rPr>
              <a:t>among personal spaces in a public space and </a:t>
            </a:r>
          </a:p>
          <a:p>
            <a:pPr marL="577850" indent="-349250">
              <a:buAutoNum type="arabicParenBoth"/>
            </a:pPr>
            <a:r>
              <a:rPr lang="en-US" sz="1600" dirty="0" smtClean="0">
                <a:latin typeface="Times New Roman" pitchFamily="18" charset="0"/>
                <a:cs typeface="Times New Roman" pitchFamily="18" charset="0"/>
              </a:rPr>
              <a:t>among devices in a personal space</a:t>
            </a:r>
            <a:endParaRPr lang="en-US" sz="1600" dirty="0" smtClean="0"/>
          </a:p>
          <a:p>
            <a:pPr marL="228600" indent="-228600">
              <a:buFont typeface="Arial" pitchFamily="34" charset="0"/>
              <a:buChar char="•"/>
            </a:pPr>
            <a:endParaRPr lang="en-US" sz="1600" dirty="0" smtClean="0"/>
          </a:p>
          <a:p>
            <a:pPr marL="228600" indent="-228600">
              <a:buFont typeface="Arial" pitchFamily="34" charset="0"/>
              <a:buChar char="•"/>
            </a:pPr>
            <a:r>
              <a:rPr lang="en-US" sz="1600" dirty="0" smtClean="0"/>
              <a:t>FH</a:t>
            </a:r>
          </a:p>
          <a:p>
            <a:pPr marL="685800" lvl="1" indent="-228600">
              <a:buFont typeface="Arial" pitchFamily="34" charset="0"/>
              <a:buChar char="•"/>
            </a:pPr>
            <a:r>
              <a:rPr lang="en-US" sz="1600" dirty="0" smtClean="0"/>
              <a:t>Using a different hopping pattern for each space or device</a:t>
            </a:r>
          </a:p>
          <a:p>
            <a:pPr marL="228600" indent="-228600">
              <a:buFont typeface="Arial" pitchFamily="34" charset="0"/>
              <a:buChar char="•"/>
            </a:pPr>
            <a:r>
              <a:rPr lang="en-US" sz="1600" dirty="0" smtClean="0"/>
              <a:t>DS</a:t>
            </a:r>
          </a:p>
          <a:p>
            <a:pPr marL="685800" lvl="1" indent="-228600">
              <a:buFont typeface="Arial" pitchFamily="34" charset="0"/>
              <a:buChar char="•"/>
            </a:pPr>
            <a:r>
              <a:rPr lang="en-US" sz="1600" dirty="0" smtClean="0"/>
              <a:t>Using a different PN sequence for each space or device</a:t>
            </a:r>
          </a:p>
          <a:p>
            <a:pPr marL="228600" indent="-228600">
              <a:buFont typeface="Arial" pitchFamily="34" charset="0"/>
              <a:buChar char="•"/>
            </a:pPr>
            <a:r>
              <a:rPr lang="en-US" sz="1600" dirty="0" smtClean="0"/>
              <a:t>OFDMA</a:t>
            </a:r>
          </a:p>
          <a:p>
            <a:pPr marL="685800" lvl="1" indent="-228600">
              <a:buFont typeface="Arial" pitchFamily="34" charset="0"/>
              <a:buChar char="•"/>
            </a:pPr>
            <a:r>
              <a:rPr lang="en-US" sz="1600" dirty="0" smtClean="0"/>
              <a:t>Using a different set of subcarriers for each space or device</a:t>
            </a:r>
          </a:p>
          <a:p>
            <a:pPr marL="685800" lvl="1" indent="-228600">
              <a:buFont typeface="Arial" pitchFamily="34" charset="0"/>
              <a:buChar char="•"/>
            </a:pPr>
            <a:endParaRPr lang="en-US" sz="1600" dirty="0" smtClean="0"/>
          </a:p>
          <a:p>
            <a:pPr marL="228600" indent="-228600"/>
            <a:r>
              <a:rPr lang="en-US" sz="2000" b="1" u="sng" dirty="0" smtClean="0">
                <a:latin typeface="Times New Roman" pitchFamily="18" charset="0"/>
                <a:cs typeface="Times New Roman" pitchFamily="18" charset="0"/>
              </a:rPr>
              <a:t>Frequency diversity</a:t>
            </a:r>
            <a:endParaRPr lang="en-US" sz="2000" dirty="0" smtClean="0"/>
          </a:p>
          <a:p>
            <a:pPr marL="228600" indent="-228600">
              <a:buFont typeface="Arial" pitchFamily="34" charset="0"/>
              <a:buChar char="•"/>
            </a:pPr>
            <a:r>
              <a:rPr lang="en-US" sz="1600" dirty="0" smtClean="0"/>
              <a:t>For all above cases, </a:t>
            </a:r>
            <a:r>
              <a:rPr lang="en-US" sz="1600" b="1" dirty="0" smtClean="0">
                <a:solidFill>
                  <a:srgbClr val="FF0000"/>
                </a:solidFill>
              </a:rPr>
              <a:t>frequency diversity </a:t>
            </a:r>
            <a:r>
              <a:rPr lang="en-US" sz="1600" dirty="0" smtClean="0"/>
              <a:t>in the whole band can be applied.</a:t>
            </a:r>
          </a:p>
          <a:p>
            <a:pPr marL="685800" lvl="1" indent="-228600">
              <a:buFont typeface="Arial" pitchFamily="34" charset="0"/>
              <a:buChar char="•"/>
            </a:pPr>
            <a:r>
              <a:rPr lang="en-US" sz="1600" dirty="0" smtClean="0"/>
              <a:t>Multiple frequency carriers or subcarriers can be used at the same time for a symbol.</a:t>
            </a:r>
          </a:p>
          <a:p>
            <a:pPr marL="685800" lvl="1" indent="-228600">
              <a:buFont typeface="Arial" pitchFamily="34" charset="0"/>
              <a:buChar char="•"/>
            </a:pPr>
            <a:endParaRPr lang="en-US" sz="1600" dirty="0" smtClean="0"/>
          </a:p>
          <a:p>
            <a:pPr marL="228600" indent="-228600"/>
            <a:r>
              <a:rPr lang="en-US" sz="2000" b="1" u="sng" dirty="0" smtClean="0">
                <a:solidFill>
                  <a:srgbClr val="FF0000"/>
                </a:solidFill>
                <a:latin typeface="Times New Roman" pitchFamily="18" charset="0"/>
                <a:cs typeface="Times New Roman" pitchFamily="18" charset="0"/>
              </a:rPr>
              <a:t>Time division in a frame with multiple payloads</a:t>
            </a:r>
            <a:endParaRPr lang="en-US" sz="2000" dirty="0" smtClean="0">
              <a:solidFill>
                <a:srgbClr val="FF0000"/>
              </a:solidFill>
            </a:endParaRPr>
          </a:p>
          <a:p>
            <a:pPr marL="228600" indent="-228600">
              <a:buFont typeface="Arial" pitchFamily="34" charset="0"/>
              <a:buChar char="•"/>
            </a:pPr>
            <a:r>
              <a:rPr lang="en-US" sz="1600" dirty="0" smtClean="0">
                <a:solidFill>
                  <a:srgbClr val="FF0000"/>
                </a:solidFill>
              </a:rPr>
              <a:t>A frame structure has multiple payloads (or slots) each of which can be assigned to different device: a kind of Time Division Multiplex (TDM). Each of these payloads can be assigned to different devices.</a:t>
            </a: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a:bodyPr>
          <a:lstStyle/>
          <a:p>
            <a:pPr>
              <a:lnSpc>
                <a:spcPts val="3000"/>
              </a:lnSpc>
            </a:pPr>
            <a:r>
              <a:rPr lang="en-US" altLang="ko-KR" sz="3200" b="1" i="1" dirty="0" smtClean="0">
                <a:solidFill>
                  <a:srgbClr val="00B0F0"/>
                </a:solidFill>
              </a:rPr>
              <a:t>CHANNEL RESOURCE MANAGEMENT/ALLOCATION (5)</a:t>
            </a:r>
            <a:endParaRPr lang="en-US" sz="2000" dirty="0">
              <a:solidFill>
                <a:srgbClr val="00B0F0"/>
              </a:solidFill>
              <a:cs typeface="Times New Roman" pitchFamily="18" charset="0"/>
            </a:endParaRPr>
          </a:p>
        </p:txBody>
      </p:sp>
      <p:sp>
        <p:nvSpPr>
          <p:cNvPr id="9" name="TextBox 8"/>
          <p:cNvSpPr txBox="1"/>
          <p:nvPr/>
        </p:nvSpPr>
        <p:spPr>
          <a:xfrm>
            <a:off x="4191000" y="6400800"/>
            <a:ext cx="777777" cy="307777"/>
          </a:xfrm>
          <a:prstGeom prst="rect">
            <a:avLst/>
          </a:prstGeom>
          <a:noFill/>
        </p:spPr>
        <p:txBody>
          <a:bodyPr wrap="none" rtlCol="0">
            <a:spAutoFit/>
          </a:bodyPr>
          <a:lstStyle/>
          <a:p>
            <a:r>
              <a:rPr lang="en-US" sz="1400" dirty="0" smtClean="0">
                <a:latin typeface="Times New Roman" pitchFamily="18" charset="0"/>
                <a:cs typeface="Times New Roman" pitchFamily="18" charset="0"/>
              </a:rPr>
              <a:t>Slide 81</a:t>
            </a:r>
            <a:endParaRPr lang="en-US" sz="1400" dirty="0">
              <a:latin typeface="Times New Roman" pitchFamily="18" charset="0"/>
              <a:cs typeface="Times New Roman" pitchFamily="18" charset="0"/>
            </a:endParaRPr>
          </a:p>
        </p:txBody>
      </p:sp>
      <p:sp>
        <p:nvSpPr>
          <p:cNvPr id="68" name="TextBox 67"/>
          <p:cNvSpPr txBox="1"/>
          <p:nvPr/>
        </p:nvSpPr>
        <p:spPr>
          <a:xfrm>
            <a:off x="533400" y="1447800"/>
            <a:ext cx="8153400" cy="615553"/>
          </a:xfrm>
          <a:prstGeom prst="rect">
            <a:avLst/>
          </a:prstGeom>
          <a:noFill/>
        </p:spPr>
        <p:txBody>
          <a:bodyPr wrap="square" rtlCol="0">
            <a:spAutoFit/>
          </a:bodyPr>
          <a:lstStyle/>
          <a:p>
            <a:pPr lvl="1" indent="-228600">
              <a:buFont typeface="Arial" pitchFamily="34" charset="0"/>
              <a:buChar char="•"/>
            </a:pPr>
            <a:endParaRPr lang="en-US" sz="1700" dirty="0" smtClean="0"/>
          </a:p>
          <a:p>
            <a:pPr lvl="1" indent="-228600">
              <a:buFont typeface="Arial" pitchFamily="34" charset="0"/>
              <a:buChar char="•"/>
            </a:pPr>
            <a:endParaRPr lang="en-US" sz="1700" dirty="0" smtClean="0"/>
          </a:p>
        </p:txBody>
      </p:sp>
      <p:graphicFrame>
        <p:nvGraphicFramePr>
          <p:cNvPr id="58" name="Table 57"/>
          <p:cNvGraphicFramePr>
            <a:graphicFrameLocks noGrp="1"/>
          </p:cNvGraphicFramePr>
          <p:nvPr/>
        </p:nvGraphicFramePr>
        <p:xfrm>
          <a:off x="228600" y="1447800"/>
          <a:ext cx="8686799" cy="4785360"/>
        </p:xfrm>
        <a:graphic>
          <a:graphicData uri="http://schemas.openxmlformats.org/drawingml/2006/table">
            <a:tbl>
              <a:tblPr firstRow="1" bandRow="1">
                <a:tableStyleId>{5C22544A-7EE6-4342-B048-85BDC9FD1C3A}</a:tableStyleId>
              </a:tblPr>
              <a:tblGrid>
                <a:gridCol w="1219199"/>
                <a:gridCol w="1447800"/>
                <a:gridCol w="2895600"/>
                <a:gridCol w="3124200"/>
              </a:tblGrid>
              <a:tr h="762000">
                <a:tc>
                  <a:txBody>
                    <a:bodyPr/>
                    <a:lstStyle/>
                    <a:p>
                      <a:pPr algn="ctr"/>
                      <a:endParaRPr lang="en-US" sz="1600" dirty="0"/>
                    </a:p>
                  </a:txBody>
                  <a:tcPr/>
                </a:tc>
                <a:tc>
                  <a:txBody>
                    <a:bodyPr/>
                    <a:lstStyle/>
                    <a:p>
                      <a:pPr algn="ctr"/>
                      <a:r>
                        <a:rPr lang="en-US" sz="1600" dirty="0" smtClean="0"/>
                        <a:t>No. of subbands in whole band</a:t>
                      </a:r>
                      <a:endParaRPr lang="en-US" sz="1600" dirty="0"/>
                    </a:p>
                  </a:txBody>
                  <a:tcPr/>
                </a:tc>
                <a:tc>
                  <a:txBody>
                    <a:bodyPr/>
                    <a:lstStyle/>
                    <a:p>
                      <a:pPr algn="ctr"/>
                      <a:r>
                        <a:rPr lang="en-US" sz="1600" dirty="0" smtClean="0"/>
                        <a:t>5 personal spaces in a public</a:t>
                      </a:r>
                      <a:r>
                        <a:rPr lang="en-US" sz="1600" baseline="0" dirty="0" smtClean="0"/>
                        <a:t> space (with or without ARA*)</a:t>
                      </a:r>
                      <a:endParaRPr lang="en-US" sz="1600" dirty="0"/>
                    </a:p>
                  </a:txBody>
                  <a:tcPr/>
                </a:tc>
                <a:tc>
                  <a:txBody>
                    <a:bodyPr/>
                    <a:lstStyle/>
                    <a:p>
                      <a:pPr algn="ctr"/>
                      <a:r>
                        <a:rPr lang="en-US" sz="1600" dirty="0" smtClean="0"/>
                        <a:t>16 simultaneous</a:t>
                      </a:r>
                      <a:r>
                        <a:rPr lang="en-US" sz="1600" baseline="0" dirty="0" smtClean="0"/>
                        <a:t> transmissions in a personal space (with or without DRA**)</a:t>
                      </a:r>
                      <a:endParaRPr lang="en-US" sz="1600" dirty="0"/>
                    </a:p>
                  </a:txBody>
                  <a:tcPr/>
                </a:tc>
              </a:tr>
              <a:tr h="472440">
                <a:tc>
                  <a:txBody>
                    <a:bodyPr/>
                    <a:lstStyle/>
                    <a:p>
                      <a:pPr marL="0" lvl="1" indent="0" algn="ctr">
                        <a:buFont typeface="Arial" pitchFamily="34" charset="0"/>
                        <a:buNone/>
                      </a:pPr>
                      <a:r>
                        <a:rPr lang="en-US" sz="1600" dirty="0" smtClean="0"/>
                        <a:t>FH</a:t>
                      </a:r>
                      <a:r>
                        <a:rPr lang="en-US" sz="1600" baseline="0" dirty="0" smtClean="0"/>
                        <a:t> in FDM</a:t>
                      </a:r>
                      <a:endParaRPr lang="en-US" sz="1600" dirty="0" smtClean="0"/>
                    </a:p>
                  </a:txBody>
                  <a:tcPr/>
                </a:tc>
                <a:tc>
                  <a:txBody>
                    <a:bodyPr/>
                    <a:lstStyle/>
                    <a:p>
                      <a:pPr marL="0" lvl="1" indent="0" algn="ctr">
                        <a:buFont typeface="Arial" pitchFamily="34" charset="0"/>
                        <a:buNone/>
                      </a:pPr>
                      <a:r>
                        <a:rPr lang="en-US" sz="1600" dirty="0" smtClean="0"/>
                        <a:t>80 with 1</a:t>
                      </a:r>
                      <a:r>
                        <a:rPr lang="en-US" sz="1600" baseline="0" dirty="0" smtClean="0"/>
                        <a:t> MHz each</a:t>
                      </a:r>
                      <a:endParaRPr lang="en-US" sz="1600" dirty="0" smtClean="0"/>
                    </a:p>
                  </a:txBody>
                  <a:tcPr/>
                </a:tc>
                <a:tc>
                  <a:txBody>
                    <a:bodyPr/>
                    <a:lstStyle/>
                    <a:p>
                      <a:pPr algn="ctr"/>
                      <a:r>
                        <a:rPr lang="en-US" sz="1600" dirty="0" smtClean="0"/>
                        <a:t>FDM: 5 sets of</a:t>
                      </a:r>
                      <a:r>
                        <a:rPr lang="en-US" sz="1600" baseline="0" dirty="0" smtClean="0"/>
                        <a:t> 16 hopping sequence segments</a:t>
                      </a:r>
                      <a:endParaRPr lang="en-US" sz="1600" dirty="0"/>
                    </a:p>
                  </a:txBody>
                  <a:tcPr/>
                </a:tc>
                <a:tc>
                  <a:txBody>
                    <a:bodyPr/>
                    <a:lstStyle/>
                    <a:p>
                      <a:pPr algn="ctr"/>
                      <a:r>
                        <a:rPr lang="en-US" sz="1600" dirty="0" smtClean="0"/>
                        <a:t>FH: 16 different</a:t>
                      </a:r>
                      <a:r>
                        <a:rPr lang="en-US" sz="1600" baseline="0" dirty="0" smtClean="0"/>
                        <a:t> hopping sequences in a set</a:t>
                      </a:r>
                      <a:endParaRPr lang="en-US" sz="1600" dirty="0"/>
                    </a:p>
                  </a:txBody>
                  <a:tcPr/>
                </a:tc>
              </a:tr>
              <a:tr h="502920">
                <a:tc>
                  <a:txBody>
                    <a:bodyPr/>
                    <a:lstStyle/>
                    <a:p>
                      <a:pPr marL="0" lvl="1" indent="0" algn="ctr">
                        <a:buFont typeface="Arial" pitchFamily="34" charset="0"/>
                        <a:buNone/>
                      </a:pPr>
                      <a:r>
                        <a:rPr lang="en-US" sz="1600" dirty="0" smtClean="0"/>
                        <a:t>FH</a:t>
                      </a:r>
                      <a:r>
                        <a:rPr lang="en-US" sz="1600" baseline="0" dirty="0" smtClean="0"/>
                        <a:t> in FH</a:t>
                      </a:r>
                      <a:endParaRPr lang="en-US" sz="1600" dirty="0" smtClean="0"/>
                    </a:p>
                  </a:txBody>
                  <a:tcPr/>
                </a:tc>
                <a:tc>
                  <a:txBody>
                    <a:bodyPr/>
                    <a:lstStyle/>
                    <a:p>
                      <a:pPr marL="0" marR="0" lvl="1"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US" sz="1600" dirty="0" smtClean="0"/>
                        <a:t>80 with 1</a:t>
                      </a:r>
                      <a:r>
                        <a:rPr lang="en-US" sz="1600" baseline="0" dirty="0" smtClean="0"/>
                        <a:t> MHz each</a:t>
                      </a:r>
                      <a:endParaRPr lang="en-US" sz="1600"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FH: 5 sets of</a:t>
                      </a:r>
                      <a:r>
                        <a:rPr lang="en-US" sz="1600" baseline="0" dirty="0" smtClean="0"/>
                        <a:t> 16 hopping sequence segments</a:t>
                      </a:r>
                      <a:endParaRPr lang="en-US" sz="1600" dirty="0" smtClean="0"/>
                    </a:p>
                  </a:txBody>
                  <a:tcPr/>
                </a:tc>
                <a:tc>
                  <a:txBody>
                    <a:bodyPr/>
                    <a:lstStyle/>
                    <a:p>
                      <a:pPr algn="ctr"/>
                      <a:r>
                        <a:rPr lang="en-US" sz="1600" dirty="0" smtClean="0"/>
                        <a:t>FH: 16 different</a:t>
                      </a:r>
                      <a:r>
                        <a:rPr lang="en-US" sz="1600" baseline="0" dirty="0" smtClean="0"/>
                        <a:t> hopping sequences in a set</a:t>
                      </a:r>
                      <a:endParaRPr lang="en-US" sz="1600" dirty="0"/>
                    </a:p>
                  </a:txBody>
                  <a:tcPr/>
                </a:tc>
              </a:tr>
              <a:tr h="685800">
                <a:tc>
                  <a:txBody>
                    <a:bodyPr/>
                    <a:lstStyle/>
                    <a:p>
                      <a:pPr marL="0" marR="0" lvl="1"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US" sz="1600" dirty="0" smtClean="0"/>
                        <a:t>FH in OFDMA</a:t>
                      </a:r>
                    </a:p>
                  </a:txBody>
                  <a:tcPr/>
                </a:tc>
                <a:tc>
                  <a:txBody>
                    <a:bodyPr/>
                    <a:lstStyle/>
                    <a:p>
                      <a:pPr marL="0" marR="0" lvl="1"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US" sz="1600" dirty="0" smtClean="0"/>
                        <a:t>80 subcarriers with 1 MHz each </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OFDMA: 5 sets of</a:t>
                      </a:r>
                      <a:r>
                        <a:rPr lang="en-US" sz="1600" baseline="0" dirty="0" smtClean="0"/>
                        <a:t> 16 hopping sequence subcarriers</a:t>
                      </a:r>
                      <a:endParaRPr lang="en-US" sz="1600"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FH: 16 different</a:t>
                      </a:r>
                      <a:r>
                        <a:rPr lang="en-US" sz="1600" baseline="0" dirty="0" smtClean="0"/>
                        <a:t> hopping sequences in a set</a:t>
                      </a:r>
                      <a:endParaRPr lang="en-US" sz="1600" dirty="0" smtClean="0"/>
                    </a:p>
                  </a:txBody>
                  <a:tcPr/>
                </a:tc>
              </a:tr>
              <a:tr h="472440">
                <a:tc>
                  <a:txBody>
                    <a:bodyPr/>
                    <a:lstStyle/>
                    <a:p>
                      <a:pPr marL="0" marR="0" lvl="1"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US" sz="1600" dirty="0" smtClean="0"/>
                        <a:t>DS in FDM</a:t>
                      </a:r>
                    </a:p>
                    <a:p>
                      <a:pPr marL="0" lvl="1" indent="0" algn="ctr">
                        <a:buFont typeface="Arial" pitchFamily="34" charset="0"/>
                        <a:buNone/>
                      </a:pPr>
                      <a:endParaRPr lang="en-US" sz="1600" dirty="0" smtClean="0"/>
                    </a:p>
                  </a:txBody>
                  <a:tcPr/>
                </a:tc>
                <a:tc>
                  <a:txBody>
                    <a:bodyPr/>
                    <a:lstStyle/>
                    <a:p>
                      <a:pPr marL="0" marR="0" lvl="1"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US" sz="1600" dirty="0" smtClean="0"/>
                        <a:t>5 with 16 MHz each</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FDM: 5 subbands</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DS: 16 PN codes in a subband</a:t>
                      </a:r>
                    </a:p>
                  </a:txBody>
                  <a:tcPr/>
                </a:tc>
              </a:tr>
              <a:tr h="502920">
                <a:tc>
                  <a:txBody>
                    <a:bodyPr/>
                    <a:lstStyle/>
                    <a:p>
                      <a:pPr algn="ctr"/>
                      <a:r>
                        <a:rPr lang="en-US" sz="1600" dirty="0" smtClean="0"/>
                        <a:t>DS in FH</a:t>
                      </a:r>
                      <a:endParaRPr lang="en-US" sz="1600" dirty="0"/>
                    </a:p>
                  </a:txBody>
                  <a:tcPr/>
                </a:tc>
                <a:tc>
                  <a:txBody>
                    <a:bodyPr/>
                    <a:lstStyle/>
                    <a:p>
                      <a:pPr algn="ctr"/>
                      <a:r>
                        <a:rPr lang="en-US" sz="1600" dirty="0" smtClean="0"/>
                        <a:t>5 with 16 MHz each</a:t>
                      </a:r>
                      <a:endParaRPr lang="en-US" sz="1600" dirty="0"/>
                    </a:p>
                  </a:txBody>
                  <a:tcPr/>
                </a:tc>
                <a:tc>
                  <a:txBody>
                    <a:bodyPr/>
                    <a:lstStyle/>
                    <a:p>
                      <a:pPr algn="ctr"/>
                      <a:r>
                        <a:rPr lang="en-US" sz="1600" dirty="0" smtClean="0"/>
                        <a:t>FH: 5 sets of hopping sequences with 5 subbands</a:t>
                      </a:r>
                      <a:endParaRPr lang="en-US" sz="1600" dirty="0"/>
                    </a:p>
                  </a:txBody>
                  <a:tcPr/>
                </a:tc>
                <a:tc>
                  <a:txBody>
                    <a:bodyPr/>
                    <a:lstStyle/>
                    <a:p>
                      <a:pPr algn="ctr"/>
                      <a:r>
                        <a:rPr lang="en-US" sz="1600" dirty="0" smtClean="0"/>
                        <a:t>DS: 16 PN codes in a subband</a:t>
                      </a:r>
                      <a:endParaRPr lang="en-US" sz="1600" dirty="0"/>
                    </a:p>
                  </a:txBody>
                  <a:tcPr/>
                </a:tc>
              </a:tr>
              <a:tr h="441141">
                <a:tc>
                  <a:txBody>
                    <a:bodyPr/>
                    <a:lstStyle/>
                    <a:p>
                      <a:pPr algn="ctr"/>
                      <a:r>
                        <a:rPr lang="en-US" sz="1600" dirty="0" smtClean="0"/>
                        <a:t>DS in OFDMA</a:t>
                      </a:r>
                      <a:endParaRPr lang="en-US" sz="1600" dirty="0"/>
                    </a:p>
                  </a:txBody>
                  <a:tcPr/>
                </a:tc>
                <a:tc>
                  <a:txBody>
                    <a:bodyPr/>
                    <a:lstStyle/>
                    <a:p>
                      <a:pPr algn="ctr"/>
                      <a:r>
                        <a:rPr lang="en-US" sz="1600" dirty="0" smtClean="0"/>
                        <a:t>80 subcarriers with 1 MHz each </a:t>
                      </a:r>
                      <a:endParaRPr lang="en-US" sz="16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OFDMA: 5 sets of</a:t>
                      </a:r>
                      <a:r>
                        <a:rPr lang="en-US" sz="1600" baseline="0" dirty="0" smtClean="0"/>
                        <a:t> 16 hopping sequence subcarriers</a:t>
                      </a:r>
                      <a:endParaRPr lang="en-US" sz="1600"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DS: 16 PN codes applied to a set</a:t>
                      </a:r>
                    </a:p>
                    <a:p>
                      <a:pPr algn="ctr"/>
                      <a:endParaRPr lang="en-US" sz="1600" dirty="0"/>
                    </a:p>
                  </a:txBody>
                  <a:tcPr/>
                </a:tc>
              </a:tr>
            </a:tbl>
          </a:graphicData>
        </a:graphic>
      </p:graphicFrame>
      <p:sp>
        <p:nvSpPr>
          <p:cNvPr id="6" name="TextBox 5"/>
          <p:cNvSpPr txBox="1"/>
          <p:nvPr/>
        </p:nvSpPr>
        <p:spPr>
          <a:xfrm>
            <a:off x="6553200" y="457200"/>
            <a:ext cx="2590800" cy="661976"/>
          </a:xfrm>
          <a:prstGeom prst="rect">
            <a:avLst/>
          </a:prstGeom>
          <a:noFill/>
        </p:spPr>
        <p:txBody>
          <a:bodyPr wrap="square" rtlCol="0">
            <a:spAutoFit/>
          </a:bodyPr>
          <a:lstStyle/>
          <a:p>
            <a:pPr>
              <a:lnSpc>
                <a:spcPts val="1100"/>
              </a:lnSpc>
            </a:pPr>
            <a:r>
              <a:rPr lang="en-US" sz="1200" dirty="0" smtClean="0"/>
              <a:t>*    ARA: adaptive resource assignment</a:t>
            </a:r>
          </a:p>
          <a:p>
            <a:pPr>
              <a:lnSpc>
                <a:spcPts val="1100"/>
              </a:lnSpc>
            </a:pPr>
            <a:r>
              <a:rPr lang="en-US" sz="1200" dirty="0" smtClean="0"/>
              <a:t>**  DRA: dynamic resource assignment</a:t>
            </a:r>
          </a:p>
          <a:p>
            <a:pPr>
              <a:lnSpc>
                <a:spcPts val="1100"/>
              </a:lnSpc>
            </a:pPr>
            <a:r>
              <a:rPr lang="en-US" sz="1200" dirty="0" smtClean="0"/>
              <a:t>*** DARA: dynamic and adaptive 	resource allocation</a:t>
            </a:r>
          </a:p>
        </p:txBody>
      </p:sp>
      <p:sp>
        <p:nvSpPr>
          <p:cNvPr id="7" name="TextBox 6"/>
          <p:cNvSpPr txBox="1"/>
          <p:nvPr/>
        </p:nvSpPr>
        <p:spPr>
          <a:xfrm>
            <a:off x="304800" y="6172200"/>
            <a:ext cx="6096000" cy="477054"/>
          </a:xfrm>
          <a:prstGeom prst="rect">
            <a:avLst/>
          </a:prstGeom>
          <a:solidFill>
            <a:srgbClr val="FFFF00"/>
          </a:solidFill>
        </p:spPr>
        <p:txBody>
          <a:bodyPr wrap="square" rtlCol="0">
            <a:spAutoFit/>
          </a:bodyPr>
          <a:lstStyle/>
          <a:p>
            <a:pPr>
              <a:lnSpc>
                <a:spcPts val="1500"/>
              </a:lnSpc>
            </a:pPr>
            <a:r>
              <a:rPr lang="en-US" sz="1600" b="1" dirty="0" smtClean="0">
                <a:solidFill>
                  <a:srgbClr val="FF0000"/>
                </a:solidFill>
              </a:rPr>
              <a:t>No DARA case with 5 sets and 16 hopping sequences. DARA can be applied  which needs some modifications in the table.</a:t>
            </a:r>
            <a:endParaRPr lang="en-US" sz="1600" b="1" dirty="0">
              <a:solidFill>
                <a:srgbClr val="FF0000"/>
              </a:solidFill>
            </a:endParaRP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a:bodyPr>
          <a:lstStyle/>
          <a:p>
            <a:pPr>
              <a:lnSpc>
                <a:spcPts val="3000"/>
              </a:lnSpc>
            </a:pPr>
            <a:r>
              <a:rPr lang="en-US" altLang="ko-KR" sz="3200" b="1" i="1" dirty="0" smtClean="0">
                <a:solidFill>
                  <a:srgbClr val="00B0F0"/>
                </a:solidFill>
              </a:rPr>
              <a:t>CHANNEL RESOURCE MANAGEMENT/ALLOCATION (6)</a:t>
            </a:r>
            <a:endParaRPr lang="en-US" sz="2000" dirty="0">
              <a:solidFill>
                <a:srgbClr val="00B0F0"/>
              </a:solidFill>
              <a:cs typeface="Times New Roman" pitchFamily="18" charset="0"/>
            </a:endParaRPr>
          </a:p>
        </p:txBody>
      </p:sp>
      <p:sp>
        <p:nvSpPr>
          <p:cNvPr id="9" name="TextBox 8"/>
          <p:cNvSpPr txBox="1"/>
          <p:nvPr/>
        </p:nvSpPr>
        <p:spPr>
          <a:xfrm>
            <a:off x="4191000" y="6400800"/>
            <a:ext cx="777777" cy="307777"/>
          </a:xfrm>
          <a:prstGeom prst="rect">
            <a:avLst/>
          </a:prstGeom>
          <a:noFill/>
        </p:spPr>
        <p:txBody>
          <a:bodyPr wrap="none" rtlCol="0">
            <a:spAutoFit/>
          </a:bodyPr>
          <a:lstStyle/>
          <a:p>
            <a:r>
              <a:rPr lang="en-US" sz="1400" dirty="0" smtClean="0">
                <a:latin typeface="Times New Roman" pitchFamily="18" charset="0"/>
                <a:cs typeface="Times New Roman" pitchFamily="18" charset="0"/>
              </a:rPr>
              <a:t>Slide 82</a:t>
            </a:r>
            <a:endParaRPr lang="en-US" sz="1400" dirty="0">
              <a:latin typeface="Times New Roman" pitchFamily="18" charset="0"/>
              <a:cs typeface="Times New Roman" pitchFamily="18" charset="0"/>
            </a:endParaRPr>
          </a:p>
        </p:txBody>
      </p:sp>
      <p:sp>
        <p:nvSpPr>
          <p:cNvPr id="68" name="TextBox 67"/>
          <p:cNvSpPr txBox="1"/>
          <p:nvPr/>
        </p:nvSpPr>
        <p:spPr>
          <a:xfrm>
            <a:off x="533400" y="1447800"/>
            <a:ext cx="8153400" cy="615553"/>
          </a:xfrm>
          <a:prstGeom prst="rect">
            <a:avLst/>
          </a:prstGeom>
          <a:noFill/>
        </p:spPr>
        <p:txBody>
          <a:bodyPr wrap="square" rtlCol="0">
            <a:spAutoFit/>
          </a:bodyPr>
          <a:lstStyle/>
          <a:p>
            <a:pPr lvl="1" indent="-228600">
              <a:buFont typeface="Arial" pitchFamily="34" charset="0"/>
              <a:buChar char="•"/>
            </a:pPr>
            <a:endParaRPr lang="en-US" sz="1700" dirty="0" smtClean="0"/>
          </a:p>
          <a:p>
            <a:pPr lvl="1" indent="-228600">
              <a:buFont typeface="Arial" pitchFamily="34" charset="0"/>
              <a:buChar char="•"/>
            </a:pPr>
            <a:endParaRPr lang="en-US" sz="1700" dirty="0" smtClean="0"/>
          </a:p>
        </p:txBody>
      </p:sp>
      <p:graphicFrame>
        <p:nvGraphicFramePr>
          <p:cNvPr id="58" name="Table 57"/>
          <p:cNvGraphicFramePr>
            <a:graphicFrameLocks noGrp="1"/>
          </p:cNvGraphicFramePr>
          <p:nvPr/>
        </p:nvGraphicFramePr>
        <p:xfrm>
          <a:off x="228601" y="1447800"/>
          <a:ext cx="8686799" cy="1981200"/>
        </p:xfrm>
        <a:graphic>
          <a:graphicData uri="http://schemas.openxmlformats.org/drawingml/2006/table">
            <a:tbl>
              <a:tblPr firstRow="1" bandRow="1">
                <a:tableStyleId>{5C22544A-7EE6-4342-B048-85BDC9FD1C3A}</a:tableStyleId>
              </a:tblPr>
              <a:tblGrid>
                <a:gridCol w="1219199"/>
                <a:gridCol w="1447800"/>
                <a:gridCol w="2895600"/>
                <a:gridCol w="3124200"/>
              </a:tblGrid>
              <a:tr h="762000">
                <a:tc>
                  <a:txBody>
                    <a:bodyPr/>
                    <a:lstStyle/>
                    <a:p>
                      <a:pPr algn="ctr"/>
                      <a:endParaRPr lang="en-US" sz="1600" dirty="0"/>
                    </a:p>
                  </a:txBody>
                  <a:tcPr/>
                </a:tc>
                <a:tc>
                  <a:txBody>
                    <a:bodyPr/>
                    <a:lstStyle/>
                    <a:p>
                      <a:pPr algn="ctr"/>
                      <a:r>
                        <a:rPr lang="en-US" sz="1600" dirty="0" smtClean="0"/>
                        <a:t>No of subbands in whole band</a:t>
                      </a:r>
                      <a:endParaRPr lang="en-US" sz="1600" dirty="0"/>
                    </a:p>
                  </a:txBody>
                  <a:tcPr/>
                </a:tc>
                <a:tc>
                  <a:txBody>
                    <a:bodyPr/>
                    <a:lstStyle/>
                    <a:p>
                      <a:pPr algn="ctr"/>
                      <a:r>
                        <a:rPr lang="en-US" sz="1600" dirty="0" smtClean="0"/>
                        <a:t>5 personal spaces in a public</a:t>
                      </a:r>
                      <a:r>
                        <a:rPr lang="en-US" sz="1600" baseline="0" dirty="0" smtClean="0"/>
                        <a:t> space (with or without ARA*)</a:t>
                      </a:r>
                      <a:endParaRPr lang="en-US" sz="1600" dirty="0"/>
                    </a:p>
                  </a:txBody>
                  <a:tcPr/>
                </a:tc>
                <a:tc>
                  <a:txBody>
                    <a:bodyPr/>
                    <a:lstStyle/>
                    <a:p>
                      <a:pPr algn="ctr"/>
                      <a:r>
                        <a:rPr lang="en-US" sz="1600" dirty="0" smtClean="0"/>
                        <a:t>16 simultaneous</a:t>
                      </a:r>
                      <a:r>
                        <a:rPr lang="en-US" sz="1600" baseline="0" dirty="0" smtClean="0"/>
                        <a:t> transmissions in a personal space (with or without DRA**)</a:t>
                      </a:r>
                      <a:endParaRPr lang="en-US" sz="1600" dirty="0"/>
                    </a:p>
                  </a:txBody>
                  <a:tcPr/>
                </a:tc>
              </a:tr>
              <a:tr h="441141">
                <a:tc>
                  <a:txBody>
                    <a:bodyPr/>
                    <a:lstStyle/>
                    <a:p>
                      <a:pPr algn="ctr"/>
                      <a:r>
                        <a:rPr lang="en-US" sz="1600" dirty="0" smtClean="0"/>
                        <a:t>OFDMA in FDM</a:t>
                      </a:r>
                      <a:endParaRPr lang="en-US" sz="16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5 with 16 MHz each</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FDM: 5 subbands</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OFDMA</a:t>
                      </a:r>
                      <a:r>
                        <a:rPr lang="en-US" sz="1600" baseline="0" dirty="0" smtClean="0"/>
                        <a:t> or </a:t>
                      </a:r>
                      <a:r>
                        <a:rPr lang="en-US" sz="1600" dirty="0" smtClean="0"/>
                        <a:t>OFDMA/FH</a:t>
                      </a:r>
                    </a:p>
                  </a:txBody>
                  <a:tcPr/>
                </a:tc>
              </a:tr>
              <a:tr h="441141">
                <a:tc>
                  <a:txBody>
                    <a:bodyPr/>
                    <a:lstStyle/>
                    <a:p>
                      <a:pPr algn="ctr"/>
                      <a:r>
                        <a:rPr lang="en-US" sz="1600" dirty="0" smtClean="0"/>
                        <a:t>OFDMA in FH</a:t>
                      </a:r>
                      <a:endParaRPr lang="en-US" sz="16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5 with 16 MHz each</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FH: 5 sets of hopping sequence subcarriers</a:t>
                      </a:r>
                    </a:p>
                  </a:txBody>
                  <a:tcPr/>
                </a:tc>
                <a:tc>
                  <a:txBody>
                    <a:bodyPr/>
                    <a:lstStyle/>
                    <a:p>
                      <a:pPr algn="ctr"/>
                      <a:r>
                        <a:rPr lang="en-US" sz="1600" dirty="0" smtClean="0"/>
                        <a:t>OFDMA</a:t>
                      </a:r>
                      <a:r>
                        <a:rPr lang="en-US" sz="1600" baseline="0" dirty="0" smtClean="0"/>
                        <a:t> with or </a:t>
                      </a:r>
                      <a:r>
                        <a:rPr lang="en-US" sz="1600" dirty="0" smtClean="0"/>
                        <a:t>OFDMA/FH</a:t>
                      </a:r>
                      <a:endParaRPr lang="en-US" sz="1600" dirty="0"/>
                    </a:p>
                  </a:txBody>
                  <a:tcPr/>
                </a:tc>
              </a:tr>
            </a:tbl>
          </a:graphicData>
        </a:graphic>
      </p:graphicFrame>
      <p:sp>
        <p:nvSpPr>
          <p:cNvPr id="7" name="TextBox 6"/>
          <p:cNvSpPr txBox="1"/>
          <p:nvPr/>
        </p:nvSpPr>
        <p:spPr>
          <a:xfrm>
            <a:off x="228600" y="5562600"/>
            <a:ext cx="2590800" cy="661976"/>
          </a:xfrm>
          <a:prstGeom prst="rect">
            <a:avLst/>
          </a:prstGeom>
          <a:noFill/>
        </p:spPr>
        <p:txBody>
          <a:bodyPr wrap="square" rtlCol="0">
            <a:spAutoFit/>
          </a:bodyPr>
          <a:lstStyle/>
          <a:p>
            <a:pPr>
              <a:lnSpc>
                <a:spcPts val="1100"/>
              </a:lnSpc>
            </a:pPr>
            <a:r>
              <a:rPr lang="en-US" sz="1200" dirty="0" smtClean="0"/>
              <a:t>*    ARA: adaptive resource assignment</a:t>
            </a:r>
          </a:p>
          <a:p>
            <a:pPr>
              <a:lnSpc>
                <a:spcPts val="1100"/>
              </a:lnSpc>
            </a:pPr>
            <a:r>
              <a:rPr lang="en-US" sz="1200" dirty="0" smtClean="0"/>
              <a:t>**  DRA: dynamic resource assignment</a:t>
            </a:r>
          </a:p>
          <a:p>
            <a:pPr>
              <a:lnSpc>
                <a:spcPts val="1100"/>
              </a:lnSpc>
            </a:pPr>
            <a:r>
              <a:rPr lang="en-US" sz="1200" dirty="0" smtClean="0"/>
              <a:t>*** DARA: dynamic and adaptive resource allocation</a:t>
            </a:r>
          </a:p>
        </p:txBody>
      </p:sp>
      <p:sp>
        <p:nvSpPr>
          <p:cNvPr id="8" name="TextBox 7"/>
          <p:cNvSpPr txBox="1"/>
          <p:nvPr/>
        </p:nvSpPr>
        <p:spPr>
          <a:xfrm>
            <a:off x="228600" y="5029200"/>
            <a:ext cx="5791200" cy="477054"/>
          </a:xfrm>
          <a:prstGeom prst="rect">
            <a:avLst/>
          </a:prstGeom>
          <a:solidFill>
            <a:srgbClr val="FFFF00"/>
          </a:solidFill>
        </p:spPr>
        <p:txBody>
          <a:bodyPr wrap="square" rtlCol="0">
            <a:spAutoFit/>
          </a:bodyPr>
          <a:lstStyle/>
          <a:p>
            <a:pPr>
              <a:lnSpc>
                <a:spcPts val="1500"/>
              </a:lnSpc>
            </a:pPr>
            <a:r>
              <a:rPr lang="en-US" sz="1600" b="1" dirty="0" smtClean="0">
                <a:solidFill>
                  <a:srgbClr val="FF0000"/>
                </a:solidFill>
              </a:rPr>
              <a:t>No DARA case with 5 sets and 16 hopping sequences. DARA can be applied  which needs some modifications in the table.</a:t>
            </a:r>
            <a:endParaRPr lang="en-US" sz="1600" b="1" dirty="0">
              <a:solidFill>
                <a:srgbClr val="FF0000"/>
              </a:solidFill>
            </a:endParaRP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ts val="3000"/>
              </a:lnSpc>
            </a:pPr>
            <a:r>
              <a:rPr lang="en-US" altLang="ko-KR" sz="3200" b="1" i="1" dirty="0" smtClean="0">
                <a:solidFill>
                  <a:srgbClr val="00B0F0"/>
                </a:solidFill>
              </a:rPr>
              <a:t>FREQUENCY HOPPING IN A PERSONAL SPACE (1)</a:t>
            </a:r>
            <a:endParaRPr lang="en-US" sz="2000" dirty="0">
              <a:solidFill>
                <a:srgbClr val="00B0F0"/>
              </a:solidFill>
              <a:cs typeface="Times New Roman" pitchFamily="18" charset="0"/>
            </a:endParaRPr>
          </a:p>
        </p:txBody>
      </p:sp>
      <p:sp>
        <p:nvSpPr>
          <p:cNvPr id="9" name="TextBox 8"/>
          <p:cNvSpPr txBox="1"/>
          <p:nvPr/>
        </p:nvSpPr>
        <p:spPr>
          <a:xfrm>
            <a:off x="4191000" y="6400800"/>
            <a:ext cx="777777" cy="307777"/>
          </a:xfrm>
          <a:prstGeom prst="rect">
            <a:avLst/>
          </a:prstGeom>
          <a:noFill/>
        </p:spPr>
        <p:txBody>
          <a:bodyPr wrap="none" rtlCol="0">
            <a:spAutoFit/>
          </a:bodyPr>
          <a:lstStyle/>
          <a:p>
            <a:r>
              <a:rPr lang="en-US" sz="1400" dirty="0" smtClean="0">
                <a:latin typeface="Times New Roman" pitchFamily="18" charset="0"/>
                <a:cs typeface="Times New Roman" pitchFamily="18" charset="0"/>
              </a:rPr>
              <a:t>Slide 83</a:t>
            </a:r>
            <a:endParaRPr lang="en-US" sz="1400" dirty="0">
              <a:latin typeface="Times New Roman" pitchFamily="18" charset="0"/>
              <a:cs typeface="Times New Roman" pitchFamily="18" charset="0"/>
            </a:endParaRPr>
          </a:p>
        </p:txBody>
      </p:sp>
      <p:sp>
        <p:nvSpPr>
          <p:cNvPr id="31" name="TextBox 30"/>
          <p:cNvSpPr txBox="1"/>
          <p:nvPr/>
        </p:nvSpPr>
        <p:spPr>
          <a:xfrm>
            <a:off x="533400" y="1447800"/>
            <a:ext cx="5791200" cy="369332"/>
          </a:xfrm>
          <a:prstGeom prst="rect">
            <a:avLst/>
          </a:prstGeom>
          <a:noFill/>
        </p:spPr>
        <p:txBody>
          <a:bodyPr wrap="square" rtlCol="0">
            <a:spAutoFit/>
          </a:bodyPr>
          <a:lstStyle/>
          <a:p>
            <a:r>
              <a:rPr lang="en-US" b="1" u="sng" dirty="0" smtClean="0">
                <a:latin typeface="Times New Roman" pitchFamily="18" charset="0"/>
                <a:cs typeface="Times New Roman" pitchFamily="18" charset="0"/>
              </a:rPr>
              <a:t>FH in FDM: Frequency hopping in a personal space</a:t>
            </a:r>
          </a:p>
        </p:txBody>
      </p:sp>
      <p:sp>
        <p:nvSpPr>
          <p:cNvPr id="36" name="TextBox 35"/>
          <p:cNvSpPr txBox="1"/>
          <p:nvPr/>
        </p:nvSpPr>
        <p:spPr>
          <a:xfrm>
            <a:off x="609600" y="2438400"/>
            <a:ext cx="914400" cy="669414"/>
          </a:xfrm>
          <a:prstGeom prst="rect">
            <a:avLst/>
          </a:prstGeom>
          <a:noFill/>
        </p:spPr>
        <p:txBody>
          <a:bodyPr wrap="square" rtlCol="0">
            <a:spAutoFit/>
          </a:bodyPr>
          <a:lstStyle/>
          <a:p>
            <a:pPr>
              <a:lnSpc>
                <a:spcPts val="1500"/>
              </a:lnSpc>
            </a:pPr>
            <a:r>
              <a:rPr lang="en-US" sz="1600" b="1" dirty="0" smtClean="0">
                <a:solidFill>
                  <a:srgbClr val="00B050"/>
                </a:solidFill>
              </a:rPr>
              <a:t>User </a:t>
            </a:r>
            <a:r>
              <a:rPr lang="en-US" sz="1600" b="1" i="1" dirty="0" err="1" smtClean="0">
                <a:solidFill>
                  <a:srgbClr val="00B050"/>
                </a:solidFill>
              </a:rPr>
              <a:t>i</a:t>
            </a:r>
            <a:r>
              <a:rPr lang="en-US" sz="1600" b="1" dirty="0" smtClean="0">
                <a:solidFill>
                  <a:srgbClr val="00B050"/>
                </a:solidFill>
              </a:rPr>
              <a:t> in Personal space 1</a:t>
            </a:r>
            <a:endParaRPr lang="en-US" sz="1600" b="1" dirty="0">
              <a:solidFill>
                <a:srgbClr val="00B050"/>
              </a:solidFill>
            </a:endParaRPr>
          </a:p>
        </p:txBody>
      </p:sp>
      <p:sp>
        <p:nvSpPr>
          <p:cNvPr id="38" name="TextBox 37"/>
          <p:cNvSpPr txBox="1"/>
          <p:nvPr/>
        </p:nvSpPr>
        <p:spPr>
          <a:xfrm>
            <a:off x="609600" y="3200400"/>
            <a:ext cx="914400" cy="669414"/>
          </a:xfrm>
          <a:prstGeom prst="rect">
            <a:avLst/>
          </a:prstGeom>
          <a:noFill/>
        </p:spPr>
        <p:txBody>
          <a:bodyPr wrap="square" rtlCol="0">
            <a:spAutoFit/>
          </a:bodyPr>
          <a:lstStyle/>
          <a:p>
            <a:pPr>
              <a:lnSpc>
                <a:spcPts val="1500"/>
              </a:lnSpc>
            </a:pPr>
            <a:r>
              <a:rPr lang="en-US" sz="1600" b="1" dirty="0" smtClean="0">
                <a:solidFill>
                  <a:srgbClr val="00B050"/>
                </a:solidFill>
              </a:rPr>
              <a:t>User </a:t>
            </a:r>
            <a:r>
              <a:rPr lang="en-US" sz="1600" b="1" i="1" dirty="0" smtClean="0">
                <a:solidFill>
                  <a:srgbClr val="00B050"/>
                </a:solidFill>
              </a:rPr>
              <a:t>j</a:t>
            </a:r>
            <a:r>
              <a:rPr lang="en-US" sz="1600" b="1" dirty="0" smtClean="0">
                <a:solidFill>
                  <a:srgbClr val="00B050"/>
                </a:solidFill>
              </a:rPr>
              <a:t> in Personal space 2</a:t>
            </a:r>
            <a:endParaRPr lang="en-US" sz="1600" b="1" dirty="0">
              <a:solidFill>
                <a:srgbClr val="00B050"/>
              </a:solidFill>
            </a:endParaRPr>
          </a:p>
        </p:txBody>
      </p:sp>
      <p:sp>
        <p:nvSpPr>
          <p:cNvPr id="39" name="TextBox 38"/>
          <p:cNvSpPr txBox="1"/>
          <p:nvPr/>
        </p:nvSpPr>
        <p:spPr>
          <a:xfrm>
            <a:off x="609600" y="3886200"/>
            <a:ext cx="990600" cy="669414"/>
          </a:xfrm>
          <a:prstGeom prst="rect">
            <a:avLst/>
          </a:prstGeom>
          <a:noFill/>
        </p:spPr>
        <p:txBody>
          <a:bodyPr wrap="square" rtlCol="0">
            <a:spAutoFit/>
          </a:bodyPr>
          <a:lstStyle/>
          <a:p>
            <a:pPr>
              <a:lnSpc>
                <a:spcPts val="1500"/>
              </a:lnSpc>
            </a:pPr>
            <a:r>
              <a:rPr lang="en-US" sz="1600" b="1" dirty="0" smtClean="0">
                <a:solidFill>
                  <a:srgbClr val="00B050"/>
                </a:solidFill>
              </a:rPr>
              <a:t>User </a:t>
            </a:r>
            <a:r>
              <a:rPr lang="en-US" sz="1600" b="1" i="1" dirty="0" smtClean="0">
                <a:solidFill>
                  <a:srgbClr val="00B050"/>
                </a:solidFill>
              </a:rPr>
              <a:t>k</a:t>
            </a:r>
            <a:r>
              <a:rPr lang="en-US" sz="1600" b="1" dirty="0" smtClean="0">
                <a:solidFill>
                  <a:srgbClr val="00B050"/>
                </a:solidFill>
              </a:rPr>
              <a:t> in Personal space 3</a:t>
            </a:r>
            <a:endParaRPr lang="en-US" sz="1600" b="1" dirty="0">
              <a:solidFill>
                <a:srgbClr val="00B050"/>
              </a:solidFill>
            </a:endParaRPr>
          </a:p>
        </p:txBody>
      </p:sp>
      <p:sp>
        <p:nvSpPr>
          <p:cNvPr id="40" name="TextBox 39"/>
          <p:cNvSpPr txBox="1"/>
          <p:nvPr/>
        </p:nvSpPr>
        <p:spPr>
          <a:xfrm>
            <a:off x="609600" y="4648200"/>
            <a:ext cx="914400" cy="669414"/>
          </a:xfrm>
          <a:prstGeom prst="rect">
            <a:avLst/>
          </a:prstGeom>
          <a:noFill/>
        </p:spPr>
        <p:txBody>
          <a:bodyPr wrap="square" rtlCol="0">
            <a:spAutoFit/>
          </a:bodyPr>
          <a:lstStyle/>
          <a:p>
            <a:pPr>
              <a:lnSpc>
                <a:spcPts val="1500"/>
              </a:lnSpc>
            </a:pPr>
            <a:r>
              <a:rPr lang="en-US" sz="1600" b="1" dirty="0" smtClean="0">
                <a:solidFill>
                  <a:srgbClr val="00B050"/>
                </a:solidFill>
              </a:rPr>
              <a:t>User </a:t>
            </a:r>
            <a:r>
              <a:rPr lang="en-US" sz="1600" b="1" i="1" dirty="0" smtClean="0">
                <a:solidFill>
                  <a:srgbClr val="00B050"/>
                </a:solidFill>
              </a:rPr>
              <a:t>l</a:t>
            </a:r>
            <a:r>
              <a:rPr lang="en-US" sz="1600" b="1" dirty="0" smtClean="0">
                <a:solidFill>
                  <a:srgbClr val="00B050"/>
                </a:solidFill>
              </a:rPr>
              <a:t> in Personal space 4</a:t>
            </a:r>
            <a:endParaRPr lang="en-US" sz="1600" b="1" dirty="0">
              <a:solidFill>
                <a:srgbClr val="00B050"/>
              </a:solidFill>
            </a:endParaRPr>
          </a:p>
        </p:txBody>
      </p:sp>
      <p:sp>
        <p:nvSpPr>
          <p:cNvPr id="41" name="TextBox 40"/>
          <p:cNvSpPr txBox="1"/>
          <p:nvPr/>
        </p:nvSpPr>
        <p:spPr>
          <a:xfrm>
            <a:off x="609600" y="5486400"/>
            <a:ext cx="990600" cy="669414"/>
          </a:xfrm>
          <a:prstGeom prst="rect">
            <a:avLst/>
          </a:prstGeom>
          <a:noFill/>
        </p:spPr>
        <p:txBody>
          <a:bodyPr wrap="square" rtlCol="0">
            <a:spAutoFit/>
          </a:bodyPr>
          <a:lstStyle/>
          <a:p>
            <a:pPr>
              <a:lnSpc>
                <a:spcPts val="1500"/>
              </a:lnSpc>
            </a:pPr>
            <a:r>
              <a:rPr lang="en-US" sz="1600" b="1" dirty="0" smtClean="0">
                <a:solidFill>
                  <a:srgbClr val="00B050"/>
                </a:solidFill>
              </a:rPr>
              <a:t>User </a:t>
            </a:r>
            <a:r>
              <a:rPr lang="en-US" sz="1600" b="1" i="1" dirty="0" smtClean="0">
                <a:solidFill>
                  <a:srgbClr val="00B050"/>
                </a:solidFill>
              </a:rPr>
              <a:t>m</a:t>
            </a:r>
            <a:r>
              <a:rPr lang="en-US" sz="1600" b="1" dirty="0" smtClean="0">
                <a:solidFill>
                  <a:srgbClr val="00B050"/>
                </a:solidFill>
              </a:rPr>
              <a:t> in Personal space 5</a:t>
            </a:r>
            <a:endParaRPr lang="en-US" sz="1600" b="1" dirty="0">
              <a:solidFill>
                <a:srgbClr val="00B050"/>
              </a:solidFill>
            </a:endParaRPr>
          </a:p>
        </p:txBody>
      </p:sp>
      <p:sp>
        <p:nvSpPr>
          <p:cNvPr id="43" name="TextBox 42"/>
          <p:cNvSpPr txBox="1"/>
          <p:nvPr/>
        </p:nvSpPr>
        <p:spPr>
          <a:xfrm>
            <a:off x="1828800" y="2514600"/>
            <a:ext cx="914400" cy="477054"/>
          </a:xfrm>
          <a:prstGeom prst="rect">
            <a:avLst/>
          </a:prstGeom>
          <a:solidFill>
            <a:srgbClr val="FFFF00"/>
          </a:solidFill>
        </p:spPr>
        <p:txBody>
          <a:bodyPr wrap="square" rtlCol="0">
            <a:spAutoFit/>
          </a:bodyPr>
          <a:lstStyle/>
          <a:p>
            <a:pPr>
              <a:lnSpc>
                <a:spcPts val="1500"/>
              </a:lnSpc>
            </a:pPr>
            <a:r>
              <a:rPr lang="en-US" sz="1600" b="1" dirty="0" smtClean="0">
                <a:solidFill>
                  <a:srgbClr val="FF0000"/>
                </a:solidFill>
              </a:rPr>
              <a:t>Set 4   </a:t>
            </a:r>
            <a:r>
              <a:rPr lang="en-US" sz="1400" b="1" dirty="0" smtClean="0">
                <a:solidFill>
                  <a:srgbClr val="FF0000"/>
                </a:solidFill>
              </a:rPr>
              <a:t>Freq. </a:t>
            </a:r>
            <a:r>
              <a:rPr lang="en-US" sz="1400" b="1" dirty="0" err="1" smtClean="0">
                <a:solidFill>
                  <a:srgbClr val="FF0000"/>
                </a:solidFill>
              </a:rPr>
              <a:t>ch</a:t>
            </a:r>
            <a:r>
              <a:rPr lang="en-US" sz="1400" b="1" dirty="0" smtClean="0">
                <a:solidFill>
                  <a:srgbClr val="FF0000"/>
                </a:solidFill>
              </a:rPr>
              <a:t> 3</a:t>
            </a:r>
            <a:endParaRPr lang="en-US" sz="1400" b="1" dirty="0">
              <a:solidFill>
                <a:srgbClr val="FF0000"/>
              </a:solidFill>
            </a:endParaRPr>
          </a:p>
        </p:txBody>
      </p:sp>
      <p:sp>
        <p:nvSpPr>
          <p:cNvPr id="44" name="TextBox 43"/>
          <p:cNvSpPr txBox="1"/>
          <p:nvPr/>
        </p:nvSpPr>
        <p:spPr>
          <a:xfrm>
            <a:off x="1828800" y="3276600"/>
            <a:ext cx="914400" cy="477054"/>
          </a:xfrm>
          <a:prstGeom prst="rect">
            <a:avLst/>
          </a:prstGeom>
          <a:solidFill>
            <a:srgbClr val="92D050"/>
          </a:solidFill>
        </p:spPr>
        <p:txBody>
          <a:bodyPr wrap="square" rtlCol="0">
            <a:spAutoFit/>
          </a:bodyPr>
          <a:lstStyle/>
          <a:p>
            <a:pPr>
              <a:lnSpc>
                <a:spcPts val="1500"/>
              </a:lnSpc>
            </a:pPr>
            <a:r>
              <a:rPr lang="en-US" sz="1600" b="1" dirty="0" smtClean="0">
                <a:solidFill>
                  <a:srgbClr val="FF0000"/>
                </a:solidFill>
              </a:rPr>
              <a:t>Set 2   </a:t>
            </a:r>
            <a:r>
              <a:rPr lang="en-US" sz="1200" b="1" dirty="0" smtClean="0">
                <a:solidFill>
                  <a:srgbClr val="FF0000"/>
                </a:solidFill>
              </a:rPr>
              <a:t>Freq. </a:t>
            </a:r>
            <a:r>
              <a:rPr lang="en-US" sz="1200" b="1" dirty="0" err="1" smtClean="0">
                <a:solidFill>
                  <a:srgbClr val="FF0000"/>
                </a:solidFill>
              </a:rPr>
              <a:t>ch</a:t>
            </a:r>
            <a:r>
              <a:rPr lang="en-US" sz="1200" b="1" dirty="0" smtClean="0">
                <a:solidFill>
                  <a:srgbClr val="FF0000"/>
                </a:solidFill>
              </a:rPr>
              <a:t> 14</a:t>
            </a:r>
            <a:endParaRPr lang="en-US" sz="1200" b="1" dirty="0">
              <a:solidFill>
                <a:srgbClr val="FF0000"/>
              </a:solidFill>
            </a:endParaRPr>
          </a:p>
        </p:txBody>
      </p:sp>
      <p:sp>
        <p:nvSpPr>
          <p:cNvPr id="45" name="TextBox 44"/>
          <p:cNvSpPr txBox="1"/>
          <p:nvPr/>
        </p:nvSpPr>
        <p:spPr>
          <a:xfrm>
            <a:off x="2743200" y="2514600"/>
            <a:ext cx="914400" cy="477054"/>
          </a:xfrm>
          <a:prstGeom prst="rect">
            <a:avLst/>
          </a:prstGeom>
          <a:solidFill>
            <a:srgbClr val="FFFF00"/>
          </a:solidFill>
        </p:spPr>
        <p:txBody>
          <a:bodyPr wrap="square" rtlCol="0">
            <a:spAutoFit/>
          </a:bodyPr>
          <a:lstStyle/>
          <a:p>
            <a:pPr>
              <a:lnSpc>
                <a:spcPts val="1500"/>
              </a:lnSpc>
            </a:pPr>
            <a:r>
              <a:rPr lang="en-US" sz="1600" b="1" dirty="0" smtClean="0">
                <a:solidFill>
                  <a:srgbClr val="FF0000"/>
                </a:solidFill>
              </a:rPr>
              <a:t>Set 4 </a:t>
            </a:r>
            <a:r>
              <a:rPr lang="en-US" sz="1300" b="1" dirty="0" smtClean="0">
                <a:solidFill>
                  <a:srgbClr val="FF0000"/>
                </a:solidFill>
              </a:rPr>
              <a:t>Freq. </a:t>
            </a:r>
            <a:r>
              <a:rPr lang="en-US" sz="1300" b="1" dirty="0" err="1" smtClean="0">
                <a:solidFill>
                  <a:srgbClr val="FF0000"/>
                </a:solidFill>
              </a:rPr>
              <a:t>ch</a:t>
            </a:r>
            <a:r>
              <a:rPr lang="en-US" sz="1300" b="1" dirty="0" smtClean="0">
                <a:solidFill>
                  <a:srgbClr val="FF0000"/>
                </a:solidFill>
              </a:rPr>
              <a:t> 1</a:t>
            </a:r>
            <a:endParaRPr lang="en-US" sz="1300" b="1" dirty="0">
              <a:solidFill>
                <a:srgbClr val="FF0000"/>
              </a:solidFill>
            </a:endParaRPr>
          </a:p>
        </p:txBody>
      </p:sp>
      <p:sp>
        <p:nvSpPr>
          <p:cNvPr id="49" name="TextBox 48"/>
          <p:cNvSpPr txBox="1"/>
          <p:nvPr/>
        </p:nvSpPr>
        <p:spPr>
          <a:xfrm>
            <a:off x="3657600" y="2514600"/>
            <a:ext cx="914400" cy="477054"/>
          </a:xfrm>
          <a:prstGeom prst="rect">
            <a:avLst/>
          </a:prstGeom>
          <a:solidFill>
            <a:srgbClr val="FFFF00"/>
          </a:solidFill>
        </p:spPr>
        <p:txBody>
          <a:bodyPr wrap="square" rtlCol="0">
            <a:spAutoFit/>
          </a:bodyPr>
          <a:lstStyle/>
          <a:p>
            <a:pPr>
              <a:lnSpc>
                <a:spcPts val="1500"/>
              </a:lnSpc>
            </a:pPr>
            <a:r>
              <a:rPr lang="en-US" sz="1600" b="1" dirty="0" smtClean="0">
                <a:solidFill>
                  <a:srgbClr val="FF0000"/>
                </a:solidFill>
              </a:rPr>
              <a:t>Set 4 </a:t>
            </a:r>
            <a:r>
              <a:rPr lang="en-US" sz="1200" b="1" dirty="0" smtClean="0">
                <a:solidFill>
                  <a:srgbClr val="FF0000"/>
                </a:solidFill>
              </a:rPr>
              <a:t>Freq. </a:t>
            </a:r>
            <a:r>
              <a:rPr lang="en-US" sz="1200" b="1" dirty="0" err="1" smtClean="0">
                <a:solidFill>
                  <a:srgbClr val="FF0000"/>
                </a:solidFill>
              </a:rPr>
              <a:t>ch</a:t>
            </a:r>
            <a:r>
              <a:rPr lang="en-US" sz="1200" b="1" dirty="0" smtClean="0">
                <a:solidFill>
                  <a:srgbClr val="FF0000"/>
                </a:solidFill>
              </a:rPr>
              <a:t> 15</a:t>
            </a:r>
            <a:endParaRPr lang="en-US" sz="1200" b="1" dirty="0">
              <a:solidFill>
                <a:srgbClr val="FF0000"/>
              </a:solidFill>
            </a:endParaRPr>
          </a:p>
        </p:txBody>
      </p:sp>
      <p:sp>
        <p:nvSpPr>
          <p:cNvPr id="51" name="TextBox 50"/>
          <p:cNvSpPr txBox="1"/>
          <p:nvPr/>
        </p:nvSpPr>
        <p:spPr>
          <a:xfrm>
            <a:off x="2743200" y="3276600"/>
            <a:ext cx="914400" cy="477054"/>
          </a:xfrm>
          <a:prstGeom prst="rect">
            <a:avLst/>
          </a:prstGeom>
          <a:solidFill>
            <a:srgbClr val="92D050"/>
          </a:solidFill>
        </p:spPr>
        <p:txBody>
          <a:bodyPr wrap="square" rtlCol="0">
            <a:spAutoFit/>
          </a:bodyPr>
          <a:lstStyle/>
          <a:p>
            <a:pPr>
              <a:lnSpc>
                <a:spcPts val="1500"/>
              </a:lnSpc>
            </a:pPr>
            <a:r>
              <a:rPr lang="en-US" sz="1600" b="1" dirty="0" smtClean="0">
                <a:solidFill>
                  <a:srgbClr val="FF0000"/>
                </a:solidFill>
              </a:rPr>
              <a:t>Set 2   </a:t>
            </a:r>
            <a:r>
              <a:rPr lang="en-US" sz="1300" b="1" dirty="0" smtClean="0">
                <a:solidFill>
                  <a:srgbClr val="FF0000"/>
                </a:solidFill>
              </a:rPr>
              <a:t>Freq. </a:t>
            </a:r>
            <a:r>
              <a:rPr lang="en-US" sz="1300" b="1" dirty="0" err="1" smtClean="0">
                <a:solidFill>
                  <a:srgbClr val="FF0000"/>
                </a:solidFill>
              </a:rPr>
              <a:t>ch</a:t>
            </a:r>
            <a:r>
              <a:rPr lang="en-US" sz="1300" b="1" dirty="0" smtClean="0">
                <a:solidFill>
                  <a:srgbClr val="FF0000"/>
                </a:solidFill>
              </a:rPr>
              <a:t> 2</a:t>
            </a:r>
            <a:endParaRPr lang="en-US" sz="1300" b="1" dirty="0">
              <a:solidFill>
                <a:srgbClr val="FF0000"/>
              </a:solidFill>
            </a:endParaRPr>
          </a:p>
        </p:txBody>
      </p:sp>
      <p:sp>
        <p:nvSpPr>
          <p:cNvPr id="52" name="TextBox 51"/>
          <p:cNvSpPr txBox="1"/>
          <p:nvPr/>
        </p:nvSpPr>
        <p:spPr>
          <a:xfrm>
            <a:off x="3657600" y="3276600"/>
            <a:ext cx="914400" cy="477054"/>
          </a:xfrm>
          <a:prstGeom prst="rect">
            <a:avLst/>
          </a:prstGeom>
          <a:solidFill>
            <a:srgbClr val="92D050"/>
          </a:solidFill>
        </p:spPr>
        <p:txBody>
          <a:bodyPr wrap="square" rtlCol="0">
            <a:spAutoFit/>
          </a:bodyPr>
          <a:lstStyle/>
          <a:p>
            <a:pPr>
              <a:lnSpc>
                <a:spcPts val="1500"/>
              </a:lnSpc>
            </a:pPr>
            <a:r>
              <a:rPr lang="en-US" sz="1600" b="1" dirty="0" smtClean="0">
                <a:solidFill>
                  <a:srgbClr val="FF0000"/>
                </a:solidFill>
              </a:rPr>
              <a:t>Set 2   </a:t>
            </a:r>
            <a:r>
              <a:rPr lang="en-US" sz="1300" b="1" dirty="0" smtClean="0">
                <a:solidFill>
                  <a:srgbClr val="FF0000"/>
                </a:solidFill>
              </a:rPr>
              <a:t>Freq. </a:t>
            </a:r>
            <a:r>
              <a:rPr lang="en-US" sz="1300" b="1" dirty="0" err="1" smtClean="0">
                <a:solidFill>
                  <a:srgbClr val="FF0000"/>
                </a:solidFill>
              </a:rPr>
              <a:t>ch</a:t>
            </a:r>
            <a:r>
              <a:rPr lang="en-US" sz="1300" b="1" dirty="0" smtClean="0">
                <a:solidFill>
                  <a:srgbClr val="FF0000"/>
                </a:solidFill>
              </a:rPr>
              <a:t> 1</a:t>
            </a:r>
            <a:endParaRPr lang="en-US" sz="1300" b="1" dirty="0">
              <a:solidFill>
                <a:srgbClr val="FF0000"/>
              </a:solidFill>
            </a:endParaRPr>
          </a:p>
        </p:txBody>
      </p:sp>
      <p:sp>
        <p:nvSpPr>
          <p:cNvPr id="53" name="TextBox 52"/>
          <p:cNvSpPr txBox="1"/>
          <p:nvPr/>
        </p:nvSpPr>
        <p:spPr>
          <a:xfrm>
            <a:off x="1828800" y="4038600"/>
            <a:ext cx="914400" cy="477054"/>
          </a:xfrm>
          <a:prstGeom prst="rect">
            <a:avLst/>
          </a:prstGeom>
          <a:solidFill>
            <a:schemeClr val="accent6">
              <a:lumMod val="40000"/>
              <a:lumOff val="60000"/>
            </a:schemeClr>
          </a:solidFill>
        </p:spPr>
        <p:txBody>
          <a:bodyPr wrap="square" rtlCol="0">
            <a:spAutoFit/>
          </a:bodyPr>
          <a:lstStyle/>
          <a:p>
            <a:pPr>
              <a:lnSpc>
                <a:spcPts val="1500"/>
              </a:lnSpc>
            </a:pPr>
            <a:r>
              <a:rPr lang="en-US" sz="1600" b="1" dirty="0" smtClean="0">
                <a:solidFill>
                  <a:srgbClr val="FF0000"/>
                </a:solidFill>
              </a:rPr>
              <a:t>Set 1   </a:t>
            </a:r>
            <a:r>
              <a:rPr lang="en-US" sz="1300" b="1" dirty="0" smtClean="0">
                <a:solidFill>
                  <a:srgbClr val="FF0000"/>
                </a:solidFill>
              </a:rPr>
              <a:t>Freq. </a:t>
            </a:r>
            <a:r>
              <a:rPr lang="en-US" sz="1300" b="1" dirty="0" err="1" smtClean="0">
                <a:solidFill>
                  <a:srgbClr val="FF0000"/>
                </a:solidFill>
              </a:rPr>
              <a:t>ch</a:t>
            </a:r>
            <a:r>
              <a:rPr lang="en-US" sz="1300" b="1" dirty="0" smtClean="0">
                <a:solidFill>
                  <a:srgbClr val="FF0000"/>
                </a:solidFill>
              </a:rPr>
              <a:t> 1</a:t>
            </a:r>
            <a:endParaRPr lang="en-US" sz="1300" b="1" dirty="0">
              <a:solidFill>
                <a:srgbClr val="FF0000"/>
              </a:solidFill>
            </a:endParaRPr>
          </a:p>
        </p:txBody>
      </p:sp>
      <p:sp>
        <p:nvSpPr>
          <p:cNvPr id="57" name="TextBox 56"/>
          <p:cNvSpPr txBox="1"/>
          <p:nvPr/>
        </p:nvSpPr>
        <p:spPr>
          <a:xfrm>
            <a:off x="4572000" y="2514600"/>
            <a:ext cx="914400" cy="477054"/>
          </a:xfrm>
          <a:prstGeom prst="rect">
            <a:avLst/>
          </a:prstGeom>
          <a:solidFill>
            <a:srgbClr val="FFFF00"/>
          </a:solidFill>
        </p:spPr>
        <p:txBody>
          <a:bodyPr wrap="square" rtlCol="0">
            <a:spAutoFit/>
          </a:bodyPr>
          <a:lstStyle/>
          <a:p>
            <a:pPr>
              <a:lnSpc>
                <a:spcPts val="1500"/>
              </a:lnSpc>
            </a:pPr>
            <a:r>
              <a:rPr lang="en-US" sz="1600" b="1" dirty="0" smtClean="0">
                <a:solidFill>
                  <a:srgbClr val="FF0000"/>
                </a:solidFill>
              </a:rPr>
              <a:t>Set 4   </a:t>
            </a:r>
            <a:r>
              <a:rPr lang="en-US" sz="1300" b="1" dirty="0" smtClean="0">
                <a:solidFill>
                  <a:srgbClr val="FF0000"/>
                </a:solidFill>
              </a:rPr>
              <a:t>Freq. </a:t>
            </a:r>
            <a:r>
              <a:rPr lang="en-US" sz="1300" b="1" dirty="0" err="1" smtClean="0">
                <a:solidFill>
                  <a:srgbClr val="FF0000"/>
                </a:solidFill>
              </a:rPr>
              <a:t>ch</a:t>
            </a:r>
            <a:r>
              <a:rPr lang="en-US" sz="1300" b="1" dirty="0" smtClean="0">
                <a:solidFill>
                  <a:srgbClr val="FF0000"/>
                </a:solidFill>
              </a:rPr>
              <a:t> 2</a:t>
            </a:r>
            <a:endParaRPr lang="en-US" sz="1300" b="1" dirty="0">
              <a:solidFill>
                <a:srgbClr val="FF0000"/>
              </a:solidFill>
            </a:endParaRPr>
          </a:p>
        </p:txBody>
      </p:sp>
      <p:sp>
        <p:nvSpPr>
          <p:cNvPr id="58" name="TextBox 57"/>
          <p:cNvSpPr txBox="1"/>
          <p:nvPr/>
        </p:nvSpPr>
        <p:spPr>
          <a:xfrm>
            <a:off x="7315200" y="2514600"/>
            <a:ext cx="914400" cy="477054"/>
          </a:xfrm>
          <a:prstGeom prst="rect">
            <a:avLst/>
          </a:prstGeom>
          <a:solidFill>
            <a:srgbClr val="FFFF00"/>
          </a:solidFill>
        </p:spPr>
        <p:txBody>
          <a:bodyPr wrap="square" rtlCol="0">
            <a:spAutoFit/>
          </a:bodyPr>
          <a:lstStyle/>
          <a:p>
            <a:pPr>
              <a:lnSpc>
                <a:spcPts val="1500"/>
              </a:lnSpc>
            </a:pPr>
            <a:r>
              <a:rPr lang="en-US" sz="1600" b="1" dirty="0" smtClean="0">
                <a:solidFill>
                  <a:srgbClr val="FF0000"/>
                </a:solidFill>
              </a:rPr>
              <a:t>Set 4   </a:t>
            </a:r>
            <a:r>
              <a:rPr lang="en-US" sz="1200" b="1" dirty="0" smtClean="0">
                <a:solidFill>
                  <a:srgbClr val="FF0000"/>
                </a:solidFill>
              </a:rPr>
              <a:t>Freq. </a:t>
            </a:r>
            <a:r>
              <a:rPr lang="en-US" sz="1200" b="1" dirty="0" err="1" smtClean="0">
                <a:solidFill>
                  <a:srgbClr val="FF0000"/>
                </a:solidFill>
              </a:rPr>
              <a:t>ch</a:t>
            </a:r>
            <a:r>
              <a:rPr lang="en-US" sz="1200" b="1" dirty="0" smtClean="0">
                <a:solidFill>
                  <a:srgbClr val="FF0000"/>
                </a:solidFill>
              </a:rPr>
              <a:t> 3</a:t>
            </a:r>
            <a:endParaRPr lang="en-US" sz="1200" b="1" dirty="0">
              <a:solidFill>
                <a:srgbClr val="FF0000"/>
              </a:solidFill>
            </a:endParaRPr>
          </a:p>
        </p:txBody>
      </p:sp>
      <p:sp>
        <p:nvSpPr>
          <p:cNvPr id="59" name="TextBox 58"/>
          <p:cNvSpPr txBox="1"/>
          <p:nvPr/>
        </p:nvSpPr>
        <p:spPr>
          <a:xfrm>
            <a:off x="6400800" y="2514600"/>
            <a:ext cx="914400" cy="477054"/>
          </a:xfrm>
          <a:prstGeom prst="rect">
            <a:avLst/>
          </a:prstGeom>
          <a:solidFill>
            <a:srgbClr val="FFFF00"/>
          </a:solidFill>
        </p:spPr>
        <p:txBody>
          <a:bodyPr wrap="square" rtlCol="0">
            <a:spAutoFit/>
          </a:bodyPr>
          <a:lstStyle/>
          <a:p>
            <a:pPr>
              <a:lnSpc>
                <a:spcPts val="1500"/>
              </a:lnSpc>
            </a:pPr>
            <a:r>
              <a:rPr lang="en-US" sz="1600" b="1" dirty="0" smtClean="0">
                <a:solidFill>
                  <a:srgbClr val="FF0000"/>
                </a:solidFill>
              </a:rPr>
              <a:t>Set 4   </a:t>
            </a:r>
            <a:r>
              <a:rPr lang="en-US" sz="1200" b="1" dirty="0" smtClean="0">
                <a:solidFill>
                  <a:srgbClr val="FF0000"/>
                </a:solidFill>
              </a:rPr>
              <a:t>Freq. </a:t>
            </a:r>
            <a:r>
              <a:rPr lang="en-US" sz="1200" b="1" dirty="0" err="1" smtClean="0">
                <a:solidFill>
                  <a:srgbClr val="FF0000"/>
                </a:solidFill>
              </a:rPr>
              <a:t>ch</a:t>
            </a:r>
            <a:r>
              <a:rPr lang="en-US" sz="1200" b="1" dirty="0" smtClean="0">
                <a:solidFill>
                  <a:srgbClr val="FF0000"/>
                </a:solidFill>
              </a:rPr>
              <a:t> 13</a:t>
            </a:r>
            <a:endParaRPr lang="en-US" sz="1200" b="1" dirty="0">
              <a:solidFill>
                <a:srgbClr val="FF0000"/>
              </a:solidFill>
            </a:endParaRPr>
          </a:p>
        </p:txBody>
      </p:sp>
      <p:sp>
        <p:nvSpPr>
          <p:cNvPr id="61" name="TextBox 60"/>
          <p:cNvSpPr txBox="1"/>
          <p:nvPr/>
        </p:nvSpPr>
        <p:spPr>
          <a:xfrm>
            <a:off x="4572000" y="3276600"/>
            <a:ext cx="914400" cy="477054"/>
          </a:xfrm>
          <a:prstGeom prst="rect">
            <a:avLst/>
          </a:prstGeom>
          <a:solidFill>
            <a:srgbClr val="92D050"/>
          </a:solidFill>
        </p:spPr>
        <p:txBody>
          <a:bodyPr wrap="square" rtlCol="0">
            <a:spAutoFit/>
          </a:bodyPr>
          <a:lstStyle/>
          <a:p>
            <a:pPr>
              <a:lnSpc>
                <a:spcPts val="1500"/>
              </a:lnSpc>
            </a:pPr>
            <a:r>
              <a:rPr lang="en-US" sz="1600" b="1" dirty="0" smtClean="0">
                <a:solidFill>
                  <a:srgbClr val="FF0000"/>
                </a:solidFill>
              </a:rPr>
              <a:t>Set 2   </a:t>
            </a:r>
            <a:r>
              <a:rPr lang="en-US" sz="1200" b="1" dirty="0" smtClean="0">
                <a:solidFill>
                  <a:srgbClr val="FF0000"/>
                </a:solidFill>
              </a:rPr>
              <a:t>Freq. </a:t>
            </a:r>
            <a:r>
              <a:rPr lang="en-US" sz="1200" b="1" dirty="0" err="1" smtClean="0">
                <a:solidFill>
                  <a:srgbClr val="FF0000"/>
                </a:solidFill>
              </a:rPr>
              <a:t>ch</a:t>
            </a:r>
            <a:r>
              <a:rPr lang="en-US" sz="1200" b="1" dirty="0" smtClean="0">
                <a:solidFill>
                  <a:srgbClr val="FF0000"/>
                </a:solidFill>
              </a:rPr>
              <a:t> 13</a:t>
            </a:r>
            <a:endParaRPr lang="en-US" sz="1200" b="1" dirty="0">
              <a:solidFill>
                <a:srgbClr val="FF0000"/>
              </a:solidFill>
            </a:endParaRPr>
          </a:p>
        </p:txBody>
      </p:sp>
      <p:sp>
        <p:nvSpPr>
          <p:cNvPr id="62" name="TextBox 61"/>
          <p:cNvSpPr txBox="1"/>
          <p:nvPr/>
        </p:nvSpPr>
        <p:spPr>
          <a:xfrm>
            <a:off x="7315200" y="3276600"/>
            <a:ext cx="914400" cy="477054"/>
          </a:xfrm>
          <a:prstGeom prst="rect">
            <a:avLst/>
          </a:prstGeom>
          <a:solidFill>
            <a:srgbClr val="92D050"/>
          </a:solidFill>
        </p:spPr>
        <p:txBody>
          <a:bodyPr wrap="square" rtlCol="0">
            <a:spAutoFit/>
          </a:bodyPr>
          <a:lstStyle/>
          <a:p>
            <a:pPr>
              <a:lnSpc>
                <a:spcPts val="1500"/>
              </a:lnSpc>
            </a:pPr>
            <a:r>
              <a:rPr lang="en-US" sz="1600" b="1" dirty="0" smtClean="0">
                <a:solidFill>
                  <a:srgbClr val="FF0000"/>
                </a:solidFill>
              </a:rPr>
              <a:t>Set 2   </a:t>
            </a:r>
            <a:r>
              <a:rPr lang="en-US" sz="1200" b="1" dirty="0" smtClean="0">
                <a:solidFill>
                  <a:srgbClr val="FF0000"/>
                </a:solidFill>
              </a:rPr>
              <a:t>Freq. </a:t>
            </a:r>
            <a:r>
              <a:rPr lang="en-US" sz="1200" b="1" dirty="0" err="1" smtClean="0">
                <a:solidFill>
                  <a:srgbClr val="FF0000"/>
                </a:solidFill>
              </a:rPr>
              <a:t>ch</a:t>
            </a:r>
            <a:r>
              <a:rPr lang="en-US" sz="1200" b="1" dirty="0" smtClean="0">
                <a:solidFill>
                  <a:srgbClr val="FF0000"/>
                </a:solidFill>
              </a:rPr>
              <a:t> 14</a:t>
            </a:r>
            <a:endParaRPr lang="en-US" sz="1200" b="1" dirty="0">
              <a:solidFill>
                <a:srgbClr val="FF0000"/>
              </a:solidFill>
            </a:endParaRPr>
          </a:p>
        </p:txBody>
      </p:sp>
      <p:sp>
        <p:nvSpPr>
          <p:cNvPr id="63" name="TextBox 62"/>
          <p:cNvSpPr txBox="1"/>
          <p:nvPr/>
        </p:nvSpPr>
        <p:spPr>
          <a:xfrm>
            <a:off x="6400800" y="3276600"/>
            <a:ext cx="914400" cy="477054"/>
          </a:xfrm>
          <a:prstGeom prst="rect">
            <a:avLst/>
          </a:prstGeom>
          <a:solidFill>
            <a:srgbClr val="92D050"/>
          </a:solidFill>
        </p:spPr>
        <p:txBody>
          <a:bodyPr wrap="square" rtlCol="0">
            <a:spAutoFit/>
          </a:bodyPr>
          <a:lstStyle/>
          <a:p>
            <a:pPr>
              <a:lnSpc>
                <a:spcPts val="1500"/>
              </a:lnSpc>
            </a:pPr>
            <a:r>
              <a:rPr lang="en-US" sz="1600" b="1" dirty="0" smtClean="0">
                <a:solidFill>
                  <a:srgbClr val="FF0000"/>
                </a:solidFill>
              </a:rPr>
              <a:t>Set 2   </a:t>
            </a:r>
            <a:r>
              <a:rPr lang="en-US" sz="1300" b="1" dirty="0" smtClean="0">
                <a:solidFill>
                  <a:srgbClr val="FF0000"/>
                </a:solidFill>
              </a:rPr>
              <a:t>Freq. </a:t>
            </a:r>
            <a:r>
              <a:rPr lang="en-US" sz="1300" b="1" dirty="0" err="1" smtClean="0">
                <a:solidFill>
                  <a:srgbClr val="FF0000"/>
                </a:solidFill>
              </a:rPr>
              <a:t>ch</a:t>
            </a:r>
            <a:r>
              <a:rPr lang="en-US" sz="1300" b="1" dirty="0" smtClean="0">
                <a:solidFill>
                  <a:srgbClr val="FF0000"/>
                </a:solidFill>
              </a:rPr>
              <a:t> 4</a:t>
            </a:r>
            <a:endParaRPr lang="en-US" sz="1300" b="1" dirty="0">
              <a:solidFill>
                <a:srgbClr val="FF0000"/>
              </a:solidFill>
            </a:endParaRPr>
          </a:p>
        </p:txBody>
      </p:sp>
      <p:sp>
        <p:nvSpPr>
          <p:cNvPr id="64" name="TextBox 63"/>
          <p:cNvSpPr txBox="1"/>
          <p:nvPr/>
        </p:nvSpPr>
        <p:spPr>
          <a:xfrm>
            <a:off x="1828800" y="4800600"/>
            <a:ext cx="914400" cy="477054"/>
          </a:xfrm>
          <a:prstGeom prst="rect">
            <a:avLst/>
          </a:prstGeom>
          <a:solidFill>
            <a:schemeClr val="tx2">
              <a:lumMod val="40000"/>
              <a:lumOff val="60000"/>
            </a:schemeClr>
          </a:solidFill>
        </p:spPr>
        <p:txBody>
          <a:bodyPr wrap="square" rtlCol="0">
            <a:spAutoFit/>
          </a:bodyPr>
          <a:lstStyle/>
          <a:p>
            <a:pPr>
              <a:lnSpc>
                <a:spcPts val="1500"/>
              </a:lnSpc>
            </a:pPr>
            <a:r>
              <a:rPr lang="en-US" sz="1600" b="1" dirty="0" smtClean="0">
                <a:solidFill>
                  <a:srgbClr val="FF0000"/>
                </a:solidFill>
              </a:rPr>
              <a:t>Set 5   </a:t>
            </a:r>
            <a:r>
              <a:rPr lang="en-US" sz="1300" b="1" dirty="0" smtClean="0">
                <a:solidFill>
                  <a:srgbClr val="FF0000"/>
                </a:solidFill>
              </a:rPr>
              <a:t>Freq. </a:t>
            </a:r>
            <a:r>
              <a:rPr lang="en-US" sz="1300" b="1" dirty="0" err="1" smtClean="0">
                <a:solidFill>
                  <a:srgbClr val="FF0000"/>
                </a:solidFill>
              </a:rPr>
              <a:t>ch</a:t>
            </a:r>
            <a:r>
              <a:rPr lang="en-US" sz="1300" b="1" dirty="0" smtClean="0">
                <a:solidFill>
                  <a:srgbClr val="FF0000"/>
                </a:solidFill>
              </a:rPr>
              <a:t> 4</a:t>
            </a:r>
            <a:endParaRPr lang="en-US" sz="1300" b="1" dirty="0">
              <a:solidFill>
                <a:srgbClr val="FF0000"/>
              </a:solidFill>
            </a:endParaRPr>
          </a:p>
        </p:txBody>
      </p:sp>
      <p:sp>
        <p:nvSpPr>
          <p:cNvPr id="65" name="TextBox 64"/>
          <p:cNvSpPr txBox="1"/>
          <p:nvPr/>
        </p:nvSpPr>
        <p:spPr>
          <a:xfrm>
            <a:off x="2743200" y="4038600"/>
            <a:ext cx="914400" cy="477054"/>
          </a:xfrm>
          <a:prstGeom prst="rect">
            <a:avLst/>
          </a:prstGeom>
          <a:solidFill>
            <a:schemeClr val="accent6">
              <a:lumMod val="40000"/>
              <a:lumOff val="60000"/>
            </a:schemeClr>
          </a:solidFill>
        </p:spPr>
        <p:txBody>
          <a:bodyPr wrap="square" rtlCol="0">
            <a:spAutoFit/>
          </a:bodyPr>
          <a:lstStyle/>
          <a:p>
            <a:pPr>
              <a:lnSpc>
                <a:spcPts val="1500"/>
              </a:lnSpc>
            </a:pPr>
            <a:r>
              <a:rPr lang="en-US" sz="1600" b="1" dirty="0" smtClean="0">
                <a:solidFill>
                  <a:srgbClr val="FF0000"/>
                </a:solidFill>
              </a:rPr>
              <a:t>Set 1   </a:t>
            </a:r>
            <a:r>
              <a:rPr lang="en-US" sz="1200" b="1" dirty="0" smtClean="0">
                <a:solidFill>
                  <a:srgbClr val="FF0000"/>
                </a:solidFill>
              </a:rPr>
              <a:t>Freq. </a:t>
            </a:r>
            <a:r>
              <a:rPr lang="en-US" sz="1200" b="1" dirty="0" err="1" smtClean="0">
                <a:solidFill>
                  <a:srgbClr val="FF0000"/>
                </a:solidFill>
              </a:rPr>
              <a:t>ch</a:t>
            </a:r>
            <a:r>
              <a:rPr lang="en-US" sz="1200" b="1" dirty="0" smtClean="0">
                <a:solidFill>
                  <a:srgbClr val="FF0000"/>
                </a:solidFill>
              </a:rPr>
              <a:t> 15</a:t>
            </a:r>
            <a:endParaRPr lang="en-US" sz="1200" b="1" dirty="0">
              <a:solidFill>
                <a:srgbClr val="FF0000"/>
              </a:solidFill>
            </a:endParaRPr>
          </a:p>
        </p:txBody>
      </p:sp>
      <p:sp>
        <p:nvSpPr>
          <p:cNvPr id="66" name="TextBox 65"/>
          <p:cNvSpPr txBox="1"/>
          <p:nvPr/>
        </p:nvSpPr>
        <p:spPr>
          <a:xfrm>
            <a:off x="3657600" y="4038600"/>
            <a:ext cx="914400" cy="477054"/>
          </a:xfrm>
          <a:prstGeom prst="rect">
            <a:avLst/>
          </a:prstGeom>
          <a:solidFill>
            <a:schemeClr val="accent6">
              <a:lumMod val="40000"/>
              <a:lumOff val="60000"/>
            </a:schemeClr>
          </a:solidFill>
        </p:spPr>
        <p:txBody>
          <a:bodyPr wrap="square" rtlCol="0">
            <a:spAutoFit/>
          </a:bodyPr>
          <a:lstStyle/>
          <a:p>
            <a:pPr>
              <a:lnSpc>
                <a:spcPts val="1500"/>
              </a:lnSpc>
            </a:pPr>
            <a:r>
              <a:rPr lang="en-US" sz="1600" b="1" dirty="0" smtClean="0">
                <a:solidFill>
                  <a:srgbClr val="FF0000"/>
                </a:solidFill>
              </a:rPr>
              <a:t>Set 1   </a:t>
            </a:r>
            <a:r>
              <a:rPr lang="en-US" sz="1200" b="1" dirty="0" smtClean="0">
                <a:solidFill>
                  <a:srgbClr val="FF0000"/>
                </a:solidFill>
              </a:rPr>
              <a:t>Freq. </a:t>
            </a:r>
            <a:r>
              <a:rPr lang="en-US" sz="1200" b="1" dirty="0" err="1" smtClean="0">
                <a:solidFill>
                  <a:srgbClr val="FF0000"/>
                </a:solidFill>
              </a:rPr>
              <a:t>ch</a:t>
            </a:r>
            <a:r>
              <a:rPr lang="en-US" sz="1200" b="1" dirty="0" smtClean="0">
                <a:solidFill>
                  <a:srgbClr val="FF0000"/>
                </a:solidFill>
              </a:rPr>
              <a:t> 2</a:t>
            </a:r>
            <a:endParaRPr lang="en-US" sz="1200" b="1" dirty="0">
              <a:solidFill>
                <a:srgbClr val="FF0000"/>
              </a:solidFill>
            </a:endParaRPr>
          </a:p>
        </p:txBody>
      </p:sp>
      <p:sp>
        <p:nvSpPr>
          <p:cNvPr id="67" name="TextBox 66"/>
          <p:cNvSpPr txBox="1"/>
          <p:nvPr/>
        </p:nvSpPr>
        <p:spPr>
          <a:xfrm>
            <a:off x="4572000" y="4038600"/>
            <a:ext cx="914400" cy="477054"/>
          </a:xfrm>
          <a:prstGeom prst="rect">
            <a:avLst/>
          </a:prstGeom>
          <a:solidFill>
            <a:schemeClr val="accent6">
              <a:lumMod val="40000"/>
              <a:lumOff val="60000"/>
            </a:schemeClr>
          </a:solidFill>
        </p:spPr>
        <p:txBody>
          <a:bodyPr wrap="square" rtlCol="0">
            <a:spAutoFit/>
          </a:bodyPr>
          <a:lstStyle/>
          <a:p>
            <a:pPr>
              <a:lnSpc>
                <a:spcPts val="1500"/>
              </a:lnSpc>
            </a:pPr>
            <a:r>
              <a:rPr lang="en-US" sz="1600" b="1" dirty="0" smtClean="0">
                <a:solidFill>
                  <a:srgbClr val="FF0000"/>
                </a:solidFill>
              </a:rPr>
              <a:t>Set 1   </a:t>
            </a:r>
            <a:r>
              <a:rPr lang="en-US" sz="1300" b="1" dirty="0" smtClean="0">
                <a:solidFill>
                  <a:srgbClr val="FF0000"/>
                </a:solidFill>
              </a:rPr>
              <a:t>Freq. </a:t>
            </a:r>
            <a:r>
              <a:rPr lang="en-US" sz="1300" b="1" dirty="0" err="1" smtClean="0">
                <a:solidFill>
                  <a:srgbClr val="FF0000"/>
                </a:solidFill>
              </a:rPr>
              <a:t>ch</a:t>
            </a:r>
            <a:r>
              <a:rPr lang="en-US" sz="1300" b="1" dirty="0" smtClean="0">
                <a:solidFill>
                  <a:srgbClr val="FF0000"/>
                </a:solidFill>
              </a:rPr>
              <a:t> 4</a:t>
            </a:r>
            <a:endParaRPr lang="en-US" sz="1300" b="1" dirty="0">
              <a:solidFill>
                <a:srgbClr val="FF0000"/>
              </a:solidFill>
            </a:endParaRPr>
          </a:p>
        </p:txBody>
      </p:sp>
      <p:sp>
        <p:nvSpPr>
          <p:cNvPr id="68" name="TextBox 67"/>
          <p:cNvSpPr txBox="1"/>
          <p:nvPr/>
        </p:nvSpPr>
        <p:spPr>
          <a:xfrm>
            <a:off x="7315200" y="4038600"/>
            <a:ext cx="914400" cy="477054"/>
          </a:xfrm>
          <a:prstGeom prst="rect">
            <a:avLst/>
          </a:prstGeom>
          <a:solidFill>
            <a:schemeClr val="accent6">
              <a:lumMod val="40000"/>
              <a:lumOff val="60000"/>
            </a:schemeClr>
          </a:solidFill>
        </p:spPr>
        <p:txBody>
          <a:bodyPr wrap="square" rtlCol="0">
            <a:spAutoFit/>
          </a:bodyPr>
          <a:lstStyle/>
          <a:p>
            <a:pPr>
              <a:lnSpc>
                <a:spcPts val="1500"/>
              </a:lnSpc>
            </a:pPr>
            <a:r>
              <a:rPr lang="en-US" sz="1600" b="1" dirty="0" smtClean="0">
                <a:solidFill>
                  <a:srgbClr val="FF0000"/>
                </a:solidFill>
              </a:rPr>
              <a:t>Set 1   </a:t>
            </a:r>
            <a:r>
              <a:rPr lang="en-US" sz="1300" b="1" dirty="0" smtClean="0">
                <a:solidFill>
                  <a:srgbClr val="FF0000"/>
                </a:solidFill>
              </a:rPr>
              <a:t>Freq. </a:t>
            </a:r>
            <a:r>
              <a:rPr lang="en-US" sz="1300" b="1" dirty="0" err="1" smtClean="0">
                <a:solidFill>
                  <a:srgbClr val="FF0000"/>
                </a:solidFill>
              </a:rPr>
              <a:t>ch</a:t>
            </a:r>
            <a:r>
              <a:rPr lang="en-US" sz="1300" b="1" dirty="0" smtClean="0">
                <a:solidFill>
                  <a:srgbClr val="FF0000"/>
                </a:solidFill>
              </a:rPr>
              <a:t> 1</a:t>
            </a:r>
            <a:endParaRPr lang="en-US" sz="1300" b="1" dirty="0">
              <a:solidFill>
                <a:srgbClr val="FF0000"/>
              </a:solidFill>
            </a:endParaRPr>
          </a:p>
        </p:txBody>
      </p:sp>
      <p:sp>
        <p:nvSpPr>
          <p:cNvPr id="69" name="TextBox 68"/>
          <p:cNvSpPr txBox="1"/>
          <p:nvPr/>
        </p:nvSpPr>
        <p:spPr>
          <a:xfrm>
            <a:off x="6400800" y="4038600"/>
            <a:ext cx="914400" cy="477054"/>
          </a:xfrm>
          <a:prstGeom prst="rect">
            <a:avLst/>
          </a:prstGeom>
          <a:solidFill>
            <a:schemeClr val="accent6">
              <a:lumMod val="40000"/>
              <a:lumOff val="60000"/>
            </a:schemeClr>
          </a:solidFill>
        </p:spPr>
        <p:txBody>
          <a:bodyPr wrap="square" rtlCol="0">
            <a:spAutoFit/>
          </a:bodyPr>
          <a:lstStyle/>
          <a:p>
            <a:pPr>
              <a:lnSpc>
                <a:spcPts val="1500"/>
              </a:lnSpc>
            </a:pPr>
            <a:r>
              <a:rPr lang="en-US" sz="1600" b="1" dirty="0" smtClean="0">
                <a:solidFill>
                  <a:srgbClr val="FF0000"/>
                </a:solidFill>
              </a:rPr>
              <a:t>Set 1   </a:t>
            </a:r>
            <a:r>
              <a:rPr lang="en-US" sz="1200" b="1" dirty="0" smtClean="0">
                <a:solidFill>
                  <a:srgbClr val="FF0000"/>
                </a:solidFill>
              </a:rPr>
              <a:t>Freq. </a:t>
            </a:r>
            <a:r>
              <a:rPr lang="en-US" sz="1200" b="1" dirty="0" err="1" smtClean="0">
                <a:solidFill>
                  <a:srgbClr val="FF0000"/>
                </a:solidFill>
              </a:rPr>
              <a:t>ch</a:t>
            </a:r>
            <a:r>
              <a:rPr lang="en-US" sz="1200" b="1" dirty="0" smtClean="0">
                <a:solidFill>
                  <a:srgbClr val="FF0000"/>
                </a:solidFill>
              </a:rPr>
              <a:t> 11</a:t>
            </a:r>
            <a:endParaRPr lang="en-US" sz="1200" b="1" dirty="0">
              <a:solidFill>
                <a:srgbClr val="FF0000"/>
              </a:solidFill>
            </a:endParaRPr>
          </a:p>
        </p:txBody>
      </p:sp>
      <p:sp>
        <p:nvSpPr>
          <p:cNvPr id="71" name="TextBox 70"/>
          <p:cNvSpPr txBox="1"/>
          <p:nvPr/>
        </p:nvSpPr>
        <p:spPr>
          <a:xfrm>
            <a:off x="2743200" y="4800600"/>
            <a:ext cx="914400" cy="477054"/>
          </a:xfrm>
          <a:prstGeom prst="rect">
            <a:avLst/>
          </a:prstGeom>
          <a:solidFill>
            <a:schemeClr val="tx2">
              <a:lumMod val="40000"/>
              <a:lumOff val="60000"/>
            </a:schemeClr>
          </a:solidFill>
        </p:spPr>
        <p:txBody>
          <a:bodyPr wrap="square" rtlCol="0">
            <a:spAutoFit/>
          </a:bodyPr>
          <a:lstStyle/>
          <a:p>
            <a:pPr>
              <a:lnSpc>
                <a:spcPts val="1500"/>
              </a:lnSpc>
            </a:pPr>
            <a:r>
              <a:rPr lang="en-US" sz="1600" b="1" dirty="0" smtClean="0">
                <a:solidFill>
                  <a:srgbClr val="FF0000"/>
                </a:solidFill>
              </a:rPr>
              <a:t>Set 5   </a:t>
            </a:r>
            <a:r>
              <a:rPr lang="en-US" sz="1300" b="1" dirty="0" smtClean="0">
                <a:solidFill>
                  <a:srgbClr val="FF0000"/>
                </a:solidFill>
              </a:rPr>
              <a:t>Freq. </a:t>
            </a:r>
            <a:r>
              <a:rPr lang="en-US" sz="1300" b="1" dirty="0" err="1" smtClean="0">
                <a:solidFill>
                  <a:srgbClr val="FF0000"/>
                </a:solidFill>
              </a:rPr>
              <a:t>ch</a:t>
            </a:r>
            <a:r>
              <a:rPr lang="en-US" sz="1300" b="1" dirty="0" smtClean="0">
                <a:solidFill>
                  <a:srgbClr val="FF0000"/>
                </a:solidFill>
              </a:rPr>
              <a:t> 7</a:t>
            </a:r>
            <a:endParaRPr lang="en-US" sz="1300" b="1" dirty="0">
              <a:solidFill>
                <a:srgbClr val="FF0000"/>
              </a:solidFill>
            </a:endParaRPr>
          </a:p>
        </p:txBody>
      </p:sp>
      <p:sp>
        <p:nvSpPr>
          <p:cNvPr id="72" name="TextBox 71"/>
          <p:cNvSpPr txBox="1"/>
          <p:nvPr/>
        </p:nvSpPr>
        <p:spPr>
          <a:xfrm>
            <a:off x="1828800" y="5562600"/>
            <a:ext cx="914400" cy="477054"/>
          </a:xfrm>
          <a:prstGeom prst="rect">
            <a:avLst/>
          </a:prstGeom>
          <a:solidFill>
            <a:schemeClr val="bg2">
              <a:lumMod val="75000"/>
            </a:schemeClr>
          </a:solidFill>
        </p:spPr>
        <p:txBody>
          <a:bodyPr wrap="square" rtlCol="0">
            <a:spAutoFit/>
          </a:bodyPr>
          <a:lstStyle/>
          <a:p>
            <a:pPr>
              <a:lnSpc>
                <a:spcPts val="1500"/>
              </a:lnSpc>
            </a:pPr>
            <a:r>
              <a:rPr lang="en-US" sz="1600" b="1" dirty="0" smtClean="0">
                <a:solidFill>
                  <a:srgbClr val="FF0000"/>
                </a:solidFill>
              </a:rPr>
              <a:t>Set 3   </a:t>
            </a:r>
            <a:r>
              <a:rPr lang="en-US" sz="1200" b="1" dirty="0" smtClean="0">
                <a:solidFill>
                  <a:srgbClr val="FF0000"/>
                </a:solidFill>
              </a:rPr>
              <a:t>Freq. </a:t>
            </a:r>
            <a:r>
              <a:rPr lang="en-US" sz="1200" b="1" dirty="0" err="1" smtClean="0">
                <a:solidFill>
                  <a:srgbClr val="FF0000"/>
                </a:solidFill>
              </a:rPr>
              <a:t>ch</a:t>
            </a:r>
            <a:r>
              <a:rPr lang="en-US" sz="1200" b="1" dirty="0" smtClean="0">
                <a:solidFill>
                  <a:srgbClr val="FF0000"/>
                </a:solidFill>
              </a:rPr>
              <a:t> 12</a:t>
            </a:r>
            <a:endParaRPr lang="en-US" sz="1200" b="1" dirty="0">
              <a:solidFill>
                <a:srgbClr val="FF0000"/>
              </a:solidFill>
            </a:endParaRPr>
          </a:p>
        </p:txBody>
      </p:sp>
      <p:sp>
        <p:nvSpPr>
          <p:cNvPr id="73" name="TextBox 72"/>
          <p:cNvSpPr txBox="1"/>
          <p:nvPr/>
        </p:nvSpPr>
        <p:spPr>
          <a:xfrm>
            <a:off x="3657600" y="4800600"/>
            <a:ext cx="914400" cy="477054"/>
          </a:xfrm>
          <a:prstGeom prst="rect">
            <a:avLst/>
          </a:prstGeom>
          <a:solidFill>
            <a:schemeClr val="tx2">
              <a:lumMod val="40000"/>
              <a:lumOff val="60000"/>
            </a:schemeClr>
          </a:solidFill>
        </p:spPr>
        <p:txBody>
          <a:bodyPr wrap="square" rtlCol="0">
            <a:spAutoFit/>
          </a:bodyPr>
          <a:lstStyle/>
          <a:p>
            <a:pPr>
              <a:lnSpc>
                <a:spcPts val="1500"/>
              </a:lnSpc>
            </a:pPr>
            <a:r>
              <a:rPr lang="en-US" sz="1600" b="1" dirty="0" smtClean="0">
                <a:solidFill>
                  <a:srgbClr val="FF0000"/>
                </a:solidFill>
              </a:rPr>
              <a:t>Set 5   </a:t>
            </a:r>
            <a:r>
              <a:rPr lang="en-US" sz="1200" b="1" dirty="0" smtClean="0">
                <a:solidFill>
                  <a:srgbClr val="FF0000"/>
                </a:solidFill>
              </a:rPr>
              <a:t>Freq. </a:t>
            </a:r>
            <a:r>
              <a:rPr lang="en-US" sz="1200" b="1" dirty="0" err="1" smtClean="0">
                <a:solidFill>
                  <a:srgbClr val="FF0000"/>
                </a:solidFill>
              </a:rPr>
              <a:t>ch</a:t>
            </a:r>
            <a:r>
              <a:rPr lang="en-US" sz="1200" b="1" dirty="0" smtClean="0">
                <a:solidFill>
                  <a:srgbClr val="FF0000"/>
                </a:solidFill>
              </a:rPr>
              <a:t> 12</a:t>
            </a:r>
            <a:endParaRPr lang="en-US" sz="1200" b="1" dirty="0">
              <a:solidFill>
                <a:srgbClr val="FF0000"/>
              </a:solidFill>
            </a:endParaRPr>
          </a:p>
        </p:txBody>
      </p:sp>
      <p:sp>
        <p:nvSpPr>
          <p:cNvPr id="79" name="TextBox 78"/>
          <p:cNvSpPr txBox="1"/>
          <p:nvPr/>
        </p:nvSpPr>
        <p:spPr>
          <a:xfrm>
            <a:off x="4572000" y="4800600"/>
            <a:ext cx="914400" cy="477054"/>
          </a:xfrm>
          <a:prstGeom prst="rect">
            <a:avLst/>
          </a:prstGeom>
          <a:solidFill>
            <a:schemeClr val="tx2">
              <a:lumMod val="40000"/>
              <a:lumOff val="60000"/>
            </a:schemeClr>
          </a:solidFill>
        </p:spPr>
        <p:txBody>
          <a:bodyPr wrap="square" rtlCol="0">
            <a:spAutoFit/>
          </a:bodyPr>
          <a:lstStyle/>
          <a:p>
            <a:pPr>
              <a:lnSpc>
                <a:spcPts val="1500"/>
              </a:lnSpc>
            </a:pPr>
            <a:r>
              <a:rPr lang="en-US" sz="1600" b="1" dirty="0" smtClean="0">
                <a:solidFill>
                  <a:srgbClr val="FF0000"/>
                </a:solidFill>
              </a:rPr>
              <a:t>Set 5   </a:t>
            </a:r>
            <a:r>
              <a:rPr lang="en-US" sz="1300" b="1" dirty="0" smtClean="0">
                <a:solidFill>
                  <a:srgbClr val="FF0000"/>
                </a:solidFill>
              </a:rPr>
              <a:t>Freq. </a:t>
            </a:r>
            <a:r>
              <a:rPr lang="en-US" sz="1300" b="1" dirty="0" err="1" smtClean="0">
                <a:solidFill>
                  <a:srgbClr val="FF0000"/>
                </a:solidFill>
              </a:rPr>
              <a:t>ch</a:t>
            </a:r>
            <a:r>
              <a:rPr lang="en-US" sz="1300" b="1" dirty="0" smtClean="0">
                <a:solidFill>
                  <a:srgbClr val="FF0000"/>
                </a:solidFill>
              </a:rPr>
              <a:t> 5</a:t>
            </a:r>
            <a:endParaRPr lang="en-US" sz="1300" b="1" dirty="0">
              <a:solidFill>
                <a:srgbClr val="FF0000"/>
              </a:solidFill>
            </a:endParaRPr>
          </a:p>
        </p:txBody>
      </p:sp>
      <p:sp>
        <p:nvSpPr>
          <p:cNvPr id="83" name="TextBox 82"/>
          <p:cNvSpPr txBox="1"/>
          <p:nvPr/>
        </p:nvSpPr>
        <p:spPr>
          <a:xfrm>
            <a:off x="7315200" y="4800600"/>
            <a:ext cx="914400" cy="477054"/>
          </a:xfrm>
          <a:prstGeom prst="rect">
            <a:avLst/>
          </a:prstGeom>
          <a:solidFill>
            <a:schemeClr val="tx2">
              <a:lumMod val="40000"/>
              <a:lumOff val="60000"/>
            </a:schemeClr>
          </a:solidFill>
        </p:spPr>
        <p:txBody>
          <a:bodyPr wrap="square" rtlCol="0">
            <a:spAutoFit/>
          </a:bodyPr>
          <a:lstStyle/>
          <a:p>
            <a:pPr>
              <a:lnSpc>
                <a:spcPts val="1500"/>
              </a:lnSpc>
            </a:pPr>
            <a:r>
              <a:rPr lang="en-US" sz="1600" b="1" dirty="0" smtClean="0">
                <a:solidFill>
                  <a:srgbClr val="FF0000"/>
                </a:solidFill>
              </a:rPr>
              <a:t>Set 5   </a:t>
            </a:r>
            <a:r>
              <a:rPr lang="en-US" sz="1300" b="1" dirty="0" smtClean="0">
                <a:solidFill>
                  <a:srgbClr val="FF0000"/>
                </a:solidFill>
              </a:rPr>
              <a:t>Freq. </a:t>
            </a:r>
            <a:r>
              <a:rPr lang="en-US" sz="1300" b="1" dirty="0" err="1" smtClean="0">
                <a:solidFill>
                  <a:srgbClr val="FF0000"/>
                </a:solidFill>
              </a:rPr>
              <a:t>ch</a:t>
            </a:r>
            <a:r>
              <a:rPr lang="en-US" sz="1300" b="1" dirty="0" smtClean="0">
                <a:solidFill>
                  <a:srgbClr val="FF0000"/>
                </a:solidFill>
              </a:rPr>
              <a:t> 4</a:t>
            </a:r>
            <a:endParaRPr lang="en-US" sz="1300" b="1" dirty="0">
              <a:solidFill>
                <a:srgbClr val="FF0000"/>
              </a:solidFill>
            </a:endParaRPr>
          </a:p>
        </p:txBody>
      </p:sp>
      <p:sp>
        <p:nvSpPr>
          <p:cNvPr id="85" name="TextBox 84"/>
          <p:cNvSpPr txBox="1"/>
          <p:nvPr/>
        </p:nvSpPr>
        <p:spPr>
          <a:xfrm>
            <a:off x="6400800" y="4800600"/>
            <a:ext cx="914400" cy="477054"/>
          </a:xfrm>
          <a:prstGeom prst="rect">
            <a:avLst/>
          </a:prstGeom>
          <a:solidFill>
            <a:schemeClr val="tx2">
              <a:lumMod val="40000"/>
              <a:lumOff val="60000"/>
            </a:schemeClr>
          </a:solidFill>
        </p:spPr>
        <p:txBody>
          <a:bodyPr wrap="square" rtlCol="0">
            <a:spAutoFit/>
          </a:bodyPr>
          <a:lstStyle/>
          <a:p>
            <a:pPr>
              <a:lnSpc>
                <a:spcPts val="1500"/>
              </a:lnSpc>
            </a:pPr>
            <a:r>
              <a:rPr lang="en-US" sz="1600" b="1" dirty="0" smtClean="0">
                <a:solidFill>
                  <a:srgbClr val="FF0000"/>
                </a:solidFill>
              </a:rPr>
              <a:t>Set 5   </a:t>
            </a:r>
            <a:r>
              <a:rPr lang="en-US" sz="1300" b="1" dirty="0" smtClean="0">
                <a:solidFill>
                  <a:srgbClr val="FF0000"/>
                </a:solidFill>
              </a:rPr>
              <a:t>Freq. </a:t>
            </a:r>
            <a:r>
              <a:rPr lang="en-US" sz="1300" b="1" dirty="0" err="1" smtClean="0">
                <a:solidFill>
                  <a:srgbClr val="FF0000"/>
                </a:solidFill>
              </a:rPr>
              <a:t>ch</a:t>
            </a:r>
            <a:r>
              <a:rPr lang="en-US" sz="1300" b="1" dirty="0" smtClean="0">
                <a:solidFill>
                  <a:srgbClr val="FF0000"/>
                </a:solidFill>
              </a:rPr>
              <a:t> 9</a:t>
            </a:r>
            <a:endParaRPr lang="en-US" sz="1300" b="1" dirty="0">
              <a:solidFill>
                <a:srgbClr val="FF0000"/>
              </a:solidFill>
            </a:endParaRPr>
          </a:p>
        </p:txBody>
      </p:sp>
      <p:sp>
        <p:nvSpPr>
          <p:cNvPr id="92" name="TextBox 91"/>
          <p:cNvSpPr txBox="1"/>
          <p:nvPr/>
        </p:nvSpPr>
        <p:spPr>
          <a:xfrm>
            <a:off x="2743200" y="5562600"/>
            <a:ext cx="914400" cy="477054"/>
          </a:xfrm>
          <a:prstGeom prst="rect">
            <a:avLst/>
          </a:prstGeom>
          <a:solidFill>
            <a:schemeClr val="bg2">
              <a:lumMod val="75000"/>
            </a:schemeClr>
          </a:solidFill>
        </p:spPr>
        <p:txBody>
          <a:bodyPr wrap="square" rtlCol="0">
            <a:spAutoFit/>
          </a:bodyPr>
          <a:lstStyle/>
          <a:p>
            <a:pPr>
              <a:lnSpc>
                <a:spcPts val="1500"/>
              </a:lnSpc>
            </a:pPr>
            <a:r>
              <a:rPr lang="en-US" sz="1600" b="1" dirty="0" smtClean="0">
                <a:solidFill>
                  <a:srgbClr val="FF0000"/>
                </a:solidFill>
              </a:rPr>
              <a:t>Set 3   </a:t>
            </a:r>
            <a:r>
              <a:rPr lang="en-US" sz="1300" b="1" dirty="0" smtClean="0">
                <a:solidFill>
                  <a:srgbClr val="FF0000"/>
                </a:solidFill>
              </a:rPr>
              <a:t>Freq. </a:t>
            </a:r>
            <a:r>
              <a:rPr lang="en-US" sz="1300" b="1" dirty="0" err="1" smtClean="0">
                <a:solidFill>
                  <a:srgbClr val="FF0000"/>
                </a:solidFill>
              </a:rPr>
              <a:t>ch</a:t>
            </a:r>
            <a:r>
              <a:rPr lang="en-US" sz="1300" b="1" dirty="0" smtClean="0">
                <a:solidFill>
                  <a:srgbClr val="FF0000"/>
                </a:solidFill>
              </a:rPr>
              <a:t> 4</a:t>
            </a:r>
            <a:endParaRPr lang="en-US" sz="1300" b="1" dirty="0">
              <a:solidFill>
                <a:srgbClr val="FF0000"/>
              </a:solidFill>
            </a:endParaRPr>
          </a:p>
        </p:txBody>
      </p:sp>
      <p:sp>
        <p:nvSpPr>
          <p:cNvPr id="93" name="TextBox 92"/>
          <p:cNvSpPr txBox="1"/>
          <p:nvPr/>
        </p:nvSpPr>
        <p:spPr>
          <a:xfrm>
            <a:off x="3657600" y="5562600"/>
            <a:ext cx="914400" cy="477054"/>
          </a:xfrm>
          <a:prstGeom prst="rect">
            <a:avLst/>
          </a:prstGeom>
          <a:solidFill>
            <a:schemeClr val="bg2">
              <a:lumMod val="75000"/>
            </a:schemeClr>
          </a:solidFill>
        </p:spPr>
        <p:txBody>
          <a:bodyPr wrap="square" rtlCol="0">
            <a:spAutoFit/>
          </a:bodyPr>
          <a:lstStyle/>
          <a:p>
            <a:pPr>
              <a:lnSpc>
                <a:spcPts val="1500"/>
              </a:lnSpc>
            </a:pPr>
            <a:r>
              <a:rPr lang="en-US" sz="1600" b="1" dirty="0" smtClean="0">
                <a:solidFill>
                  <a:srgbClr val="FF0000"/>
                </a:solidFill>
              </a:rPr>
              <a:t>Set 3   </a:t>
            </a:r>
            <a:r>
              <a:rPr lang="en-US" sz="1300" b="1" dirty="0" smtClean="0">
                <a:solidFill>
                  <a:srgbClr val="FF0000"/>
                </a:solidFill>
              </a:rPr>
              <a:t>Freq. </a:t>
            </a:r>
            <a:r>
              <a:rPr lang="en-US" sz="1300" b="1" dirty="0" err="1" smtClean="0">
                <a:solidFill>
                  <a:srgbClr val="FF0000"/>
                </a:solidFill>
              </a:rPr>
              <a:t>ch</a:t>
            </a:r>
            <a:r>
              <a:rPr lang="en-US" sz="1300" b="1" dirty="0" smtClean="0">
                <a:solidFill>
                  <a:srgbClr val="FF0000"/>
                </a:solidFill>
              </a:rPr>
              <a:t> 6</a:t>
            </a:r>
            <a:endParaRPr lang="en-US" sz="1300" b="1" dirty="0">
              <a:solidFill>
                <a:srgbClr val="FF0000"/>
              </a:solidFill>
            </a:endParaRPr>
          </a:p>
        </p:txBody>
      </p:sp>
      <p:sp>
        <p:nvSpPr>
          <p:cNvPr id="94" name="TextBox 93"/>
          <p:cNvSpPr txBox="1"/>
          <p:nvPr/>
        </p:nvSpPr>
        <p:spPr>
          <a:xfrm>
            <a:off x="4572000" y="5562600"/>
            <a:ext cx="914400" cy="477054"/>
          </a:xfrm>
          <a:prstGeom prst="rect">
            <a:avLst/>
          </a:prstGeom>
          <a:solidFill>
            <a:schemeClr val="bg2">
              <a:lumMod val="75000"/>
            </a:schemeClr>
          </a:solidFill>
        </p:spPr>
        <p:txBody>
          <a:bodyPr wrap="square" rtlCol="0">
            <a:spAutoFit/>
          </a:bodyPr>
          <a:lstStyle/>
          <a:p>
            <a:pPr>
              <a:lnSpc>
                <a:spcPts val="1500"/>
              </a:lnSpc>
            </a:pPr>
            <a:r>
              <a:rPr lang="en-US" sz="1600" b="1" dirty="0" smtClean="0">
                <a:solidFill>
                  <a:srgbClr val="FF0000"/>
                </a:solidFill>
              </a:rPr>
              <a:t>Set 3   </a:t>
            </a:r>
            <a:r>
              <a:rPr lang="en-US" sz="1200" b="1" dirty="0" smtClean="0">
                <a:solidFill>
                  <a:srgbClr val="FF0000"/>
                </a:solidFill>
              </a:rPr>
              <a:t>Freq. </a:t>
            </a:r>
            <a:r>
              <a:rPr lang="en-US" sz="1200" b="1" dirty="0" err="1" smtClean="0">
                <a:solidFill>
                  <a:srgbClr val="FF0000"/>
                </a:solidFill>
              </a:rPr>
              <a:t>ch</a:t>
            </a:r>
            <a:r>
              <a:rPr lang="en-US" sz="1200" b="1" dirty="0" smtClean="0">
                <a:solidFill>
                  <a:srgbClr val="FF0000"/>
                </a:solidFill>
              </a:rPr>
              <a:t> 10</a:t>
            </a:r>
            <a:endParaRPr lang="en-US" sz="1200" b="1" dirty="0">
              <a:solidFill>
                <a:srgbClr val="FF0000"/>
              </a:solidFill>
            </a:endParaRPr>
          </a:p>
        </p:txBody>
      </p:sp>
      <p:sp>
        <p:nvSpPr>
          <p:cNvPr id="95" name="TextBox 94"/>
          <p:cNvSpPr txBox="1"/>
          <p:nvPr/>
        </p:nvSpPr>
        <p:spPr>
          <a:xfrm>
            <a:off x="7315200" y="5562600"/>
            <a:ext cx="914400" cy="469616"/>
          </a:xfrm>
          <a:prstGeom prst="rect">
            <a:avLst/>
          </a:prstGeom>
          <a:solidFill>
            <a:schemeClr val="bg2">
              <a:lumMod val="75000"/>
            </a:schemeClr>
          </a:solidFill>
        </p:spPr>
        <p:txBody>
          <a:bodyPr wrap="square" rtlCol="0">
            <a:spAutoFit/>
          </a:bodyPr>
          <a:lstStyle/>
          <a:p>
            <a:pPr>
              <a:lnSpc>
                <a:spcPts val="1500"/>
              </a:lnSpc>
            </a:pPr>
            <a:r>
              <a:rPr lang="en-US" sz="1600" b="1" dirty="0" smtClean="0">
                <a:solidFill>
                  <a:srgbClr val="FF0000"/>
                </a:solidFill>
              </a:rPr>
              <a:t>Set 3   </a:t>
            </a:r>
            <a:r>
              <a:rPr lang="en-US" sz="1200" b="1" dirty="0" smtClean="0">
                <a:solidFill>
                  <a:srgbClr val="FF0000"/>
                </a:solidFill>
              </a:rPr>
              <a:t>Freq. </a:t>
            </a:r>
            <a:r>
              <a:rPr lang="en-US" sz="1200" b="1" dirty="0" err="1" smtClean="0">
                <a:solidFill>
                  <a:srgbClr val="FF0000"/>
                </a:solidFill>
              </a:rPr>
              <a:t>ch</a:t>
            </a:r>
            <a:r>
              <a:rPr lang="en-US" sz="1200" b="1" dirty="0" smtClean="0">
                <a:solidFill>
                  <a:srgbClr val="FF0000"/>
                </a:solidFill>
              </a:rPr>
              <a:t> 12</a:t>
            </a:r>
            <a:endParaRPr lang="en-US" sz="1200" b="1" dirty="0">
              <a:solidFill>
                <a:srgbClr val="FF0000"/>
              </a:solidFill>
            </a:endParaRPr>
          </a:p>
        </p:txBody>
      </p:sp>
      <p:sp>
        <p:nvSpPr>
          <p:cNvPr id="96" name="TextBox 95"/>
          <p:cNvSpPr txBox="1"/>
          <p:nvPr/>
        </p:nvSpPr>
        <p:spPr>
          <a:xfrm>
            <a:off x="6400800" y="5562600"/>
            <a:ext cx="914400" cy="477054"/>
          </a:xfrm>
          <a:prstGeom prst="rect">
            <a:avLst/>
          </a:prstGeom>
          <a:solidFill>
            <a:schemeClr val="bg2">
              <a:lumMod val="75000"/>
            </a:schemeClr>
          </a:solidFill>
        </p:spPr>
        <p:txBody>
          <a:bodyPr wrap="square" rtlCol="0">
            <a:spAutoFit/>
          </a:bodyPr>
          <a:lstStyle/>
          <a:p>
            <a:pPr>
              <a:lnSpc>
                <a:spcPts val="1500"/>
              </a:lnSpc>
            </a:pPr>
            <a:r>
              <a:rPr lang="en-US" sz="1600" b="1" dirty="0" smtClean="0">
                <a:solidFill>
                  <a:srgbClr val="FF0000"/>
                </a:solidFill>
              </a:rPr>
              <a:t>Set 3   </a:t>
            </a:r>
            <a:r>
              <a:rPr lang="en-US" sz="1300" b="1" dirty="0" smtClean="0">
                <a:solidFill>
                  <a:srgbClr val="FF0000"/>
                </a:solidFill>
              </a:rPr>
              <a:t>Freq. </a:t>
            </a:r>
            <a:r>
              <a:rPr lang="en-US" sz="1300" b="1" dirty="0" err="1" smtClean="0">
                <a:solidFill>
                  <a:srgbClr val="FF0000"/>
                </a:solidFill>
              </a:rPr>
              <a:t>ch</a:t>
            </a:r>
            <a:r>
              <a:rPr lang="en-US" sz="1300" b="1" dirty="0" smtClean="0">
                <a:solidFill>
                  <a:srgbClr val="FF0000"/>
                </a:solidFill>
              </a:rPr>
              <a:t> 7</a:t>
            </a:r>
            <a:endParaRPr lang="en-US" sz="1300" b="1" dirty="0">
              <a:solidFill>
                <a:srgbClr val="FF0000"/>
              </a:solidFill>
            </a:endParaRPr>
          </a:p>
        </p:txBody>
      </p:sp>
      <p:cxnSp>
        <p:nvCxnSpPr>
          <p:cNvPr id="98" name="Straight Connector 97"/>
          <p:cNvCxnSpPr/>
          <p:nvPr/>
        </p:nvCxnSpPr>
        <p:spPr>
          <a:xfrm>
            <a:off x="5562600" y="2743200"/>
            <a:ext cx="762000" cy="0"/>
          </a:xfrm>
          <a:prstGeom prst="line">
            <a:avLst/>
          </a:prstGeom>
          <a:ln w="57150">
            <a:solidFill>
              <a:srgbClr val="0070C0"/>
            </a:solidFill>
            <a:prstDash val="sysDot"/>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a:off x="5562600" y="3505200"/>
            <a:ext cx="762000" cy="0"/>
          </a:xfrm>
          <a:prstGeom prst="line">
            <a:avLst/>
          </a:prstGeom>
          <a:ln w="57150">
            <a:solidFill>
              <a:srgbClr val="0070C0"/>
            </a:solidFill>
            <a:prstDash val="sysDot"/>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a:off x="5562600" y="4267200"/>
            <a:ext cx="762000" cy="0"/>
          </a:xfrm>
          <a:prstGeom prst="line">
            <a:avLst/>
          </a:prstGeom>
          <a:ln w="57150">
            <a:solidFill>
              <a:srgbClr val="0070C0"/>
            </a:solidFill>
            <a:prstDash val="sysDot"/>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a:off x="5562600" y="5029200"/>
            <a:ext cx="762000" cy="0"/>
          </a:xfrm>
          <a:prstGeom prst="line">
            <a:avLst/>
          </a:prstGeom>
          <a:ln w="57150">
            <a:solidFill>
              <a:srgbClr val="0070C0"/>
            </a:solidFill>
            <a:prstDash val="sysDot"/>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a:off x="5562600" y="5715000"/>
            <a:ext cx="762000" cy="0"/>
          </a:xfrm>
          <a:prstGeom prst="line">
            <a:avLst/>
          </a:prstGeom>
          <a:ln w="57150">
            <a:solidFill>
              <a:srgbClr val="0070C0"/>
            </a:solidFill>
            <a:prstDash val="sysDot"/>
          </a:ln>
        </p:spPr>
        <p:style>
          <a:lnRef idx="1">
            <a:schemeClr val="accent1"/>
          </a:lnRef>
          <a:fillRef idx="0">
            <a:schemeClr val="accent1"/>
          </a:fillRef>
          <a:effectRef idx="0">
            <a:schemeClr val="accent1"/>
          </a:effectRef>
          <a:fontRef idx="minor">
            <a:schemeClr val="tx1"/>
          </a:fontRef>
        </p:style>
      </p:cxnSp>
      <p:sp>
        <p:nvSpPr>
          <p:cNvPr id="105" name="TextBox 104"/>
          <p:cNvSpPr txBox="1"/>
          <p:nvPr/>
        </p:nvSpPr>
        <p:spPr>
          <a:xfrm>
            <a:off x="3124200" y="2057400"/>
            <a:ext cx="3095206" cy="338554"/>
          </a:xfrm>
          <a:prstGeom prst="rect">
            <a:avLst/>
          </a:prstGeom>
          <a:noFill/>
        </p:spPr>
        <p:txBody>
          <a:bodyPr wrap="none" rtlCol="0">
            <a:spAutoFit/>
          </a:bodyPr>
          <a:lstStyle/>
          <a:p>
            <a:r>
              <a:rPr lang="en-US" sz="1600" b="1" dirty="0" smtClean="0">
                <a:solidFill>
                  <a:srgbClr val="00B0F0"/>
                </a:solidFill>
              </a:rPr>
              <a:t>A set of 16 frequency </a:t>
            </a:r>
            <a:r>
              <a:rPr lang="en-US" sz="1600" b="1" dirty="0" err="1" smtClean="0">
                <a:solidFill>
                  <a:srgbClr val="00B0F0"/>
                </a:solidFill>
              </a:rPr>
              <a:t>subchannels</a:t>
            </a:r>
            <a:endParaRPr lang="en-US" sz="1600" b="1" dirty="0">
              <a:solidFill>
                <a:srgbClr val="00B0F0"/>
              </a:solidFill>
            </a:endParaRPr>
          </a:p>
        </p:txBody>
      </p:sp>
      <p:cxnSp>
        <p:nvCxnSpPr>
          <p:cNvPr id="117" name="Straight Connector 116"/>
          <p:cNvCxnSpPr/>
          <p:nvPr/>
        </p:nvCxnSpPr>
        <p:spPr>
          <a:xfrm>
            <a:off x="8229600" y="2743200"/>
            <a:ext cx="381000" cy="0"/>
          </a:xfrm>
          <a:prstGeom prst="line">
            <a:avLst/>
          </a:prstGeom>
          <a:ln w="57150">
            <a:solidFill>
              <a:srgbClr val="0070C0"/>
            </a:solidFill>
            <a:prstDash val="sysDot"/>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a:off x="8229600" y="3505200"/>
            <a:ext cx="381000" cy="0"/>
          </a:xfrm>
          <a:prstGeom prst="line">
            <a:avLst/>
          </a:prstGeom>
          <a:ln w="57150">
            <a:solidFill>
              <a:srgbClr val="0070C0"/>
            </a:solidFill>
            <a:prstDash val="sysDot"/>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a:off x="8229600" y="4267200"/>
            <a:ext cx="381000" cy="0"/>
          </a:xfrm>
          <a:prstGeom prst="line">
            <a:avLst/>
          </a:prstGeom>
          <a:ln w="57150">
            <a:solidFill>
              <a:srgbClr val="0070C0"/>
            </a:solidFill>
            <a:prstDash val="sysDot"/>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a:off x="8229600" y="5029200"/>
            <a:ext cx="381000" cy="0"/>
          </a:xfrm>
          <a:prstGeom prst="line">
            <a:avLst/>
          </a:prstGeom>
          <a:ln w="57150">
            <a:solidFill>
              <a:srgbClr val="0070C0"/>
            </a:solidFill>
            <a:prstDash val="sysDot"/>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a:off x="8229600" y="5791200"/>
            <a:ext cx="381000" cy="0"/>
          </a:xfrm>
          <a:prstGeom prst="line">
            <a:avLst/>
          </a:prstGeom>
          <a:ln w="57150">
            <a:solidFill>
              <a:srgbClr val="0070C0"/>
            </a:solidFill>
            <a:prstDash val="sysDot"/>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7315200" y="2057400"/>
            <a:ext cx="1219200" cy="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7315200" y="6172200"/>
            <a:ext cx="1219200" cy="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a:off x="1676400" y="2057400"/>
            <a:ext cx="1219200" cy="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a:off x="1676400" y="6172200"/>
            <a:ext cx="1219200" cy="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sp>
        <p:nvSpPr>
          <p:cNvPr id="129" name="Rectangle 128"/>
          <p:cNvSpPr/>
          <p:nvPr/>
        </p:nvSpPr>
        <p:spPr>
          <a:xfrm>
            <a:off x="1676400" y="2514600"/>
            <a:ext cx="152400" cy="4572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Rectangle 129"/>
          <p:cNvSpPr/>
          <p:nvPr/>
        </p:nvSpPr>
        <p:spPr>
          <a:xfrm>
            <a:off x="1676400" y="3276600"/>
            <a:ext cx="152400" cy="4572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Rectangle 130"/>
          <p:cNvSpPr/>
          <p:nvPr/>
        </p:nvSpPr>
        <p:spPr>
          <a:xfrm>
            <a:off x="1676400" y="4038600"/>
            <a:ext cx="152400" cy="45720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Rectangle 131"/>
          <p:cNvSpPr/>
          <p:nvPr/>
        </p:nvSpPr>
        <p:spPr>
          <a:xfrm>
            <a:off x="1676400" y="4800600"/>
            <a:ext cx="152400" cy="4572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Rectangle 132"/>
          <p:cNvSpPr/>
          <p:nvPr/>
        </p:nvSpPr>
        <p:spPr>
          <a:xfrm>
            <a:off x="1676400" y="5562600"/>
            <a:ext cx="152400" cy="457200"/>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Rectangle 133"/>
          <p:cNvSpPr/>
          <p:nvPr/>
        </p:nvSpPr>
        <p:spPr>
          <a:xfrm>
            <a:off x="1828800" y="2057400"/>
            <a:ext cx="5486400" cy="4114800"/>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ts val="3000"/>
              </a:lnSpc>
            </a:pPr>
            <a:r>
              <a:rPr lang="en-US" altLang="ko-KR" sz="3200" b="1" i="1" dirty="0" smtClean="0">
                <a:solidFill>
                  <a:srgbClr val="00B0F0"/>
                </a:solidFill>
              </a:rPr>
              <a:t>FREQUENCY HOPPING IN A PERSONAL SPACE (2)</a:t>
            </a:r>
            <a:endParaRPr lang="en-US" sz="2000" dirty="0">
              <a:solidFill>
                <a:srgbClr val="00B0F0"/>
              </a:solidFill>
              <a:cs typeface="Times New Roman" pitchFamily="18" charset="0"/>
            </a:endParaRPr>
          </a:p>
        </p:txBody>
      </p:sp>
      <p:sp>
        <p:nvSpPr>
          <p:cNvPr id="9" name="TextBox 8"/>
          <p:cNvSpPr txBox="1"/>
          <p:nvPr/>
        </p:nvSpPr>
        <p:spPr>
          <a:xfrm>
            <a:off x="4191000" y="6400800"/>
            <a:ext cx="777777" cy="307777"/>
          </a:xfrm>
          <a:prstGeom prst="rect">
            <a:avLst/>
          </a:prstGeom>
          <a:noFill/>
        </p:spPr>
        <p:txBody>
          <a:bodyPr wrap="none" rtlCol="0">
            <a:spAutoFit/>
          </a:bodyPr>
          <a:lstStyle/>
          <a:p>
            <a:r>
              <a:rPr lang="en-US" sz="1400" dirty="0" smtClean="0">
                <a:latin typeface="Times New Roman" pitchFamily="18" charset="0"/>
                <a:cs typeface="Times New Roman" pitchFamily="18" charset="0"/>
              </a:rPr>
              <a:t>Slide 84</a:t>
            </a:r>
            <a:endParaRPr lang="en-US" sz="1400" dirty="0">
              <a:latin typeface="Times New Roman" pitchFamily="18" charset="0"/>
              <a:cs typeface="Times New Roman" pitchFamily="18" charset="0"/>
            </a:endParaRPr>
          </a:p>
        </p:txBody>
      </p:sp>
      <p:sp>
        <p:nvSpPr>
          <p:cNvPr id="31" name="TextBox 30"/>
          <p:cNvSpPr txBox="1"/>
          <p:nvPr/>
        </p:nvSpPr>
        <p:spPr>
          <a:xfrm>
            <a:off x="533400" y="1447800"/>
            <a:ext cx="5791200" cy="369332"/>
          </a:xfrm>
          <a:prstGeom prst="rect">
            <a:avLst/>
          </a:prstGeom>
          <a:noFill/>
        </p:spPr>
        <p:txBody>
          <a:bodyPr wrap="square" rtlCol="0">
            <a:spAutoFit/>
          </a:bodyPr>
          <a:lstStyle/>
          <a:p>
            <a:r>
              <a:rPr lang="en-US" b="1" u="sng" dirty="0" smtClean="0">
                <a:latin typeface="Times New Roman" pitchFamily="18" charset="0"/>
                <a:cs typeface="Times New Roman" pitchFamily="18" charset="0"/>
              </a:rPr>
              <a:t>FH in FH: Frequency hopping in a personal space</a:t>
            </a:r>
          </a:p>
        </p:txBody>
      </p:sp>
      <p:sp>
        <p:nvSpPr>
          <p:cNvPr id="36" name="TextBox 35"/>
          <p:cNvSpPr txBox="1"/>
          <p:nvPr/>
        </p:nvSpPr>
        <p:spPr>
          <a:xfrm>
            <a:off x="609600" y="2438400"/>
            <a:ext cx="914400" cy="669414"/>
          </a:xfrm>
          <a:prstGeom prst="rect">
            <a:avLst/>
          </a:prstGeom>
          <a:noFill/>
        </p:spPr>
        <p:txBody>
          <a:bodyPr wrap="square" rtlCol="0">
            <a:spAutoFit/>
          </a:bodyPr>
          <a:lstStyle/>
          <a:p>
            <a:pPr>
              <a:lnSpc>
                <a:spcPts val="1500"/>
              </a:lnSpc>
            </a:pPr>
            <a:r>
              <a:rPr lang="en-US" sz="1600" b="1" dirty="0" smtClean="0">
                <a:solidFill>
                  <a:srgbClr val="00B050"/>
                </a:solidFill>
              </a:rPr>
              <a:t>User </a:t>
            </a:r>
            <a:r>
              <a:rPr lang="en-US" sz="1600" b="1" i="1" dirty="0" err="1" smtClean="0">
                <a:solidFill>
                  <a:srgbClr val="00B050"/>
                </a:solidFill>
              </a:rPr>
              <a:t>i</a:t>
            </a:r>
            <a:r>
              <a:rPr lang="en-US" sz="1600" b="1" dirty="0" smtClean="0">
                <a:solidFill>
                  <a:srgbClr val="00B050"/>
                </a:solidFill>
              </a:rPr>
              <a:t> in Personal space 1</a:t>
            </a:r>
            <a:endParaRPr lang="en-US" sz="1600" b="1" dirty="0">
              <a:solidFill>
                <a:srgbClr val="00B050"/>
              </a:solidFill>
            </a:endParaRPr>
          </a:p>
        </p:txBody>
      </p:sp>
      <p:sp>
        <p:nvSpPr>
          <p:cNvPr id="38" name="TextBox 37"/>
          <p:cNvSpPr txBox="1"/>
          <p:nvPr/>
        </p:nvSpPr>
        <p:spPr>
          <a:xfrm>
            <a:off x="609600" y="3200400"/>
            <a:ext cx="914400" cy="669414"/>
          </a:xfrm>
          <a:prstGeom prst="rect">
            <a:avLst/>
          </a:prstGeom>
          <a:noFill/>
        </p:spPr>
        <p:txBody>
          <a:bodyPr wrap="square" rtlCol="0">
            <a:spAutoFit/>
          </a:bodyPr>
          <a:lstStyle/>
          <a:p>
            <a:pPr>
              <a:lnSpc>
                <a:spcPts val="1500"/>
              </a:lnSpc>
            </a:pPr>
            <a:r>
              <a:rPr lang="en-US" sz="1600" b="1" dirty="0" smtClean="0">
                <a:solidFill>
                  <a:srgbClr val="00B050"/>
                </a:solidFill>
              </a:rPr>
              <a:t>User </a:t>
            </a:r>
            <a:r>
              <a:rPr lang="en-US" sz="1600" b="1" i="1" dirty="0" smtClean="0">
                <a:solidFill>
                  <a:srgbClr val="00B050"/>
                </a:solidFill>
              </a:rPr>
              <a:t>j</a:t>
            </a:r>
            <a:r>
              <a:rPr lang="en-US" sz="1600" b="1" dirty="0" smtClean="0">
                <a:solidFill>
                  <a:srgbClr val="00B050"/>
                </a:solidFill>
              </a:rPr>
              <a:t> in Personal space 2</a:t>
            </a:r>
            <a:endParaRPr lang="en-US" sz="1600" b="1" dirty="0">
              <a:solidFill>
                <a:srgbClr val="00B050"/>
              </a:solidFill>
            </a:endParaRPr>
          </a:p>
        </p:txBody>
      </p:sp>
      <p:sp>
        <p:nvSpPr>
          <p:cNvPr id="39" name="TextBox 38"/>
          <p:cNvSpPr txBox="1"/>
          <p:nvPr/>
        </p:nvSpPr>
        <p:spPr>
          <a:xfrm>
            <a:off x="609600" y="3886200"/>
            <a:ext cx="990600" cy="669414"/>
          </a:xfrm>
          <a:prstGeom prst="rect">
            <a:avLst/>
          </a:prstGeom>
          <a:noFill/>
        </p:spPr>
        <p:txBody>
          <a:bodyPr wrap="square" rtlCol="0">
            <a:spAutoFit/>
          </a:bodyPr>
          <a:lstStyle/>
          <a:p>
            <a:pPr>
              <a:lnSpc>
                <a:spcPts val="1500"/>
              </a:lnSpc>
            </a:pPr>
            <a:r>
              <a:rPr lang="en-US" sz="1600" b="1" dirty="0" smtClean="0">
                <a:solidFill>
                  <a:srgbClr val="00B050"/>
                </a:solidFill>
              </a:rPr>
              <a:t>User </a:t>
            </a:r>
            <a:r>
              <a:rPr lang="en-US" sz="1600" b="1" i="1" dirty="0" smtClean="0">
                <a:solidFill>
                  <a:srgbClr val="00B050"/>
                </a:solidFill>
              </a:rPr>
              <a:t>k</a:t>
            </a:r>
            <a:r>
              <a:rPr lang="en-US" sz="1600" b="1" dirty="0" smtClean="0">
                <a:solidFill>
                  <a:srgbClr val="00B050"/>
                </a:solidFill>
              </a:rPr>
              <a:t> in Personal space 3</a:t>
            </a:r>
            <a:endParaRPr lang="en-US" sz="1600" b="1" dirty="0">
              <a:solidFill>
                <a:srgbClr val="00B050"/>
              </a:solidFill>
            </a:endParaRPr>
          </a:p>
        </p:txBody>
      </p:sp>
      <p:sp>
        <p:nvSpPr>
          <p:cNvPr id="40" name="TextBox 39"/>
          <p:cNvSpPr txBox="1"/>
          <p:nvPr/>
        </p:nvSpPr>
        <p:spPr>
          <a:xfrm>
            <a:off x="609600" y="4648200"/>
            <a:ext cx="914400" cy="669414"/>
          </a:xfrm>
          <a:prstGeom prst="rect">
            <a:avLst/>
          </a:prstGeom>
          <a:noFill/>
        </p:spPr>
        <p:txBody>
          <a:bodyPr wrap="square" rtlCol="0">
            <a:spAutoFit/>
          </a:bodyPr>
          <a:lstStyle/>
          <a:p>
            <a:pPr>
              <a:lnSpc>
                <a:spcPts val="1500"/>
              </a:lnSpc>
            </a:pPr>
            <a:r>
              <a:rPr lang="en-US" sz="1600" b="1" dirty="0" smtClean="0">
                <a:solidFill>
                  <a:srgbClr val="00B050"/>
                </a:solidFill>
              </a:rPr>
              <a:t>User </a:t>
            </a:r>
            <a:r>
              <a:rPr lang="en-US" sz="1600" b="1" i="1" dirty="0" smtClean="0">
                <a:solidFill>
                  <a:srgbClr val="00B050"/>
                </a:solidFill>
              </a:rPr>
              <a:t>l</a:t>
            </a:r>
            <a:r>
              <a:rPr lang="en-US" sz="1600" b="1" dirty="0" smtClean="0">
                <a:solidFill>
                  <a:srgbClr val="00B050"/>
                </a:solidFill>
              </a:rPr>
              <a:t> in Personal space 4</a:t>
            </a:r>
            <a:endParaRPr lang="en-US" sz="1600" b="1" dirty="0">
              <a:solidFill>
                <a:srgbClr val="00B050"/>
              </a:solidFill>
            </a:endParaRPr>
          </a:p>
        </p:txBody>
      </p:sp>
      <p:sp>
        <p:nvSpPr>
          <p:cNvPr id="41" name="TextBox 40"/>
          <p:cNvSpPr txBox="1"/>
          <p:nvPr/>
        </p:nvSpPr>
        <p:spPr>
          <a:xfrm>
            <a:off x="609600" y="5486400"/>
            <a:ext cx="990600" cy="669414"/>
          </a:xfrm>
          <a:prstGeom prst="rect">
            <a:avLst/>
          </a:prstGeom>
          <a:noFill/>
        </p:spPr>
        <p:txBody>
          <a:bodyPr wrap="square" rtlCol="0">
            <a:spAutoFit/>
          </a:bodyPr>
          <a:lstStyle/>
          <a:p>
            <a:pPr>
              <a:lnSpc>
                <a:spcPts val="1500"/>
              </a:lnSpc>
            </a:pPr>
            <a:r>
              <a:rPr lang="en-US" sz="1600" b="1" dirty="0" smtClean="0">
                <a:solidFill>
                  <a:srgbClr val="00B050"/>
                </a:solidFill>
              </a:rPr>
              <a:t>User </a:t>
            </a:r>
            <a:r>
              <a:rPr lang="en-US" sz="1600" b="1" i="1" dirty="0" smtClean="0">
                <a:solidFill>
                  <a:srgbClr val="00B050"/>
                </a:solidFill>
              </a:rPr>
              <a:t>m</a:t>
            </a:r>
            <a:r>
              <a:rPr lang="en-US" sz="1600" b="1" dirty="0" smtClean="0">
                <a:solidFill>
                  <a:srgbClr val="00B050"/>
                </a:solidFill>
              </a:rPr>
              <a:t> in Personal space 5</a:t>
            </a:r>
            <a:endParaRPr lang="en-US" sz="1600" b="1" dirty="0">
              <a:solidFill>
                <a:srgbClr val="00B050"/>
              </a:solidFill>
            </a:endParaRPr>
          </a:p>
        </p:txBody>
      </p:sp>
      <p:sp>
        <p:nvSpPr>
          <p:cNvPr id="43" name="TextBox 42"/>
          <p:cNvSpPr txBox="1"/>
          <p:nvPr/>
        </p:nvSpPr>
        <p:spPr>
          <a:xfrm>
            <a:off x="1828800" y="2514600"/>
            <a:ext cx="914400" cy="477054"/>
          </a:xfrm>
          <a:prstGeom prst="rect">
            <a:avLst/>
          </a:prstGeom>
          <a:solidFill>
            <a:srgbClr val="FFFF00"/>
          </a:solidFill>
        </p:spPr>
        <p:txBody>
          <a:bodyPr wrap="square" rtlCol="0">
            <a:spAutoFit/>
          </a:bodyPr>
          <a:lstStyle/>
          <a:p>
            <a:pPr>
              <a:lnSpc>
                <a:spcPts val="1500"/>
              </a:lnSpc>
            </a:pPr>
            <a:r>
              <a:rPr lang="en-US" sz="1600" b="1" dirty="0" smtClean="0">
                <a:solidFill>
                  <a:srgbClr val="FF0000"/>
                </a:solidFill>
              </a:rPr>
              <a:t>Set 4   </a:t>
            </a:r>
            <a:r>
              <a:rPr lang="en-US" sz="1400" b="1" dirty="0" smtClean="0">
                <a:solidFill>
                  <a:srgbClr val="FF0000"/>
                </a:solidFill>
              </a:rPr>
              <a:t>Freq. </a:t>
            </a:r>
            <a:r>
              <a:rPr lang="en-US" sz="1400" b="1" dirty="0" err="1" smtClean="0">
                <a:solidFill>
                  <a:srgbClr val="FF0000"/>
                </a:solidFill>
              </a:rPr>
              <a:t>ch</a:t>
            </a:r>
            <a:r>
              <a:rPr lang="en-US" sz="1400" b="1" dirty="0" smtClean="0">
                <a:solidFill>
                  <a:srgbClr val="FF0000"/>
                </a:solidFill>
              </a:rPr>
              <a:t> 3</a:t>
            </a:r>
            <a:endParaRPr lang="en-US" sz="1400" b="1" dirty="0">
              <a:solidFill>
                <a:srgbClr val="FF0000"/>
              </a:solidFill>
            </a:endParaRPr>
          </a:p>
        </p:txBody>
      </p:sp>
      <p:sp>
        <p:nvSpPr>
          <p:cNvPr id="44" name="TextBox 43"/>
          <p:cNvSpPr txBox="1"/>
          <p:nvPr/>
        </p:nvSpPr>
        <p:spPr>
          <a:xfrm>
            <a:off x="1828800" y="3276600"/>
            <a:ext cx="914400" cy="477054"/>
          </a:xfrm>
          <a:prstGeom prst="rect">
            <a:avLst/>
          </a:prstGeom>
          <a:solidFill>
            <a:srgbClr val="92D050"/>
          </a:solidFill>
        </p:spPr>
        <p:txBody>
          <a:bodyPr wrap="square" rtlCol="0">
            <a:spAutoFit/>
          </a:bodyPr>
          <a:lstStyle/>
          <a:p>
            <a:pPr>
              <a:lnSpc>
                <a:spcPts val="1500"/>
              </a:lnSpc>
            </a:pPr>
            <a:r>
              <a:rPr lang="en-US" sz="1600" b="1" dirty="0" smtClean="0">
                <a:solidFill>
                  <a:srgbClr val="FF0000"/>
                </a:solidFill>
              </a:rPr>
              <a:t>Set 2   </a:t>
            </a:r>
            <a:r>
              <a:rPr lang="en-US" sz="1200" b="1" dirty="0" smtClean="0">
                <a:solidFill>
                  <a:srgbClr val="FF0000"/>
                </a:solidFill>
              </a:rPr>
              <a:t>Freq. </a:t>
            </a:r>
            <a:r>
              <a:rPr lang="en-US" sz="1200" b="1" dirty="0" err="1" smtClean="0">
                <a:solidFill>
                  <a:srgbClr val="FF0000"/>
                </a:solidFill>
              </a:rPr>
              <a:t>ch</a:t>
            </a:r>
            <a:r>
              <a:rPr lang="en-US" sz="1200" b="1" dirty="0" smtClean="0">
                <a:solidFill>
                  <a:srgbClr val="FF0000"/>
                </a:solidFill>
              </a:rPr>
              <a:t> 14</a:t>
            </a:r>
            <a:endParaRPr lang="en-US" sz="1200" b="1" dirty="0">
              <a:solidFill>
                <a:srgbClr val="FF0000"/>
              </a:solidFill>
            </a:endParaRPr>
          </a:p>
        </p:txBody>
      </p:sp>
      <p:sp>
        <p:nvSpPr>
          <p:cNvPr id="45" name="TextBox 44"/>
          <p:cNvSpPr txBox="1"/>
          <p:nvPr/>
        </p:nvSpPr>
        <p:spPr>
          <a:xfrm>
            <a:off x="2743200" y="2514600"/>
            <a:ext cx="914400" cy="477054"/>
          </a:xfrm>
          <a:prstGeom prst="rect">
            <a:avLst/>
          </a:prstGeom>
          <a:solidFill>
            <a:srgbClr val="92D050"/>
          </a:solidFill>
        </p:spPr>
        <p:txBody>
          <a:bodyPr wrap="square" rtlCol="0">
            <a:spAutoFit/>
          </a:bodyPr>
          <a:lstStyle/>
          <a:p>
            <a:pPr>
              <a:lnSpc>
                <a:spcPts val="1500"/>
              </a:lnSpc>
            </a:pPr>
            <a:r>
              <a:rPr lang="en-US" sz="1600" b="1" dirty="0" smtClean="0">
                <a:solidFill>
                  <a:srgbClr val="FF0000"/>
                </a:solidFill>
              </a:rPr>
              <a:t>Set 2 </a:t>
            </a:r>
            <a:r>
              <a:rPr lang="en-US" sz="1300" b="1" dirty="0" smtClean="0">
                <a:solidFill>
                  <a:srgbClr val="FF0000"/>
                </a:solidFill>
              </a:rPr>
              <a:t>Freq. </a:t>
            </a:r>
            <a:r>
              <a:rPr lang="en-US" sz="1300" b="1" dirty="0" err="1" smtClean="0">
                <a:solidFill>
                  <a:srgbClr val="FF0000"/>
                </a:solidFill>
              </a:rPr>
              <a:t>ch</a:t>
            </a:r>
            <a:r>
              <a:rPr lang="en-US" sz="1300" b="1" dirty="0" smtClean="0">
                <a:solidFill>
                  <a:srgbClr val="FF0000"/>
                </a:solidFill>
              </a:rPr>
              <a:t> 1</a:t>
            </a:r>
            <a:endParaRPr lang="en-US" sz="1300" b="1" dirty="0">
              <a:solidFill>
                <a:srgbClr val="FF0000"/>
              </a:solidFill>
            </a:endParaRPr>
          </a:p>
        </p:txBody>
      </p:sp>
      <p:sp>
        <p:nvSpPr>
          <p:cNvPr id="49" name="TextBox 48"/>
          <p:cNvSpPr txBox="1"/>
          <p:nvPr/>
        </p:nvSpPr>
        <p:spPr>
          <a:xfrm>
            <a:off x="3657600" y="2514600"/>
            <a:ext cx="914400" cy="477054"/>
          </a:xfrm>
          <a:prstGeom prst="rect">
            <a:avLst/>
          </a:prstGeom>
          <a:solidFill>
            <a:schemeClr val="accent6">
              <a:lumMod val="40000"/>
              <a:lumOff val="60000"/>
            </a:schemeClr>
          </a:solidFill>
        </p:spPr>
        <p:txBody>
          <a:bodyPr wrap="square" rtlCol="0">
            <a:spAutoFit/>
          </a:bodyPr>
          <a:lstStyle/>
          <a:p>
            <a:pPr>
              <a:lnSpc>
                <a:spcPts val="1500"/>
              </a:lnSpc>
            </a:pPr>
            <a:r>
              <a:rPr lang="en-US" sz="1600" b="1" dirty="0" smtClean="0">
                <a:solidFill>
                  <a:srgbClr val="FF0000"/>
                </a:solidFill>
              </a:rPr>
              <a:t>Set 1 </a:t>
            </a:r>
            <a:r>
              <a:rPr lang="en-US" sz="1200" b="1" dirty="0" smtClean="0">
                <a:solidFill>
                  <a:srgbClr val="FF0000"/>
                </a:solidFill>
              </a:rPr>
              <a:t>Freq. </a:t>
            </a:r>
            <a:r>
              <a:rPr lang="en-US" sz="1200" b="1" dirty="0" err="1" smtClean="0">
                <a:solidFill>
                  <a:srgbClr val="FF0000"/>
                </a:solidFill>
              </a:rPr>
              <a:t>ch</a:t>
            </a:r>
            <a:r>
              <a:rPr lang="en-US" sz="1200" b="1" dirty="0" smtClean="0">
                <a:solidFill>
                  <a:srgbClr val="FF0000"/>
                </a:solidFill>
              </a:rPr>
              <a:t> 15</a:t>
            </a:r>
            <a:endParaRPr lang="en-US" sz="1200" b="1" dirty="0">
              <a:solidFill>
                <a:srgbClr val="FF0000"/>
              </a:solidFill>
            </a:endParaRPr>
          </a:p>
        </p:txBody>
      </p:sp>
      <p:sp>
        <p:nvSpPr>
          <p:cNvPr id="51" name="TextBox 50"/>
          <p:cNvSpPr txBox="1"/>
          <p:nvPr/>
        </p:nvSpPr>
        <p:spPr>
          <a:xfrm>
            <a:off x="2743200" y="3276600"/>
            <a:ext cx="914400" cy="477054"/>
          </a:xfrm>
          <a:prstGeom prst="rect">
            <a:avLst/>
          </a:prstGeom>
          <a:solidFill>
            <a:schemeClr val="tx2">
              <a:lumMod val="40000"/>
              <a:lumOff val="60000"/>
            </a:schemeClr>
          </a:solidFill>
        </p:spPr>
        <p:txBody>
          <a:bodyPr wrap="square" rtlCol="0">
            <a:spAutoFit/>
          </a:bodyPr>
          <a:lstStyle/>
          <a:p>
            <a:pPr>
              <a:lnSpc>
                <a:spcPts val="1500"/>
              </a:lnSpc>
            </a:pPr>
            <a:r>
              <a:rPr lang="en-US" sz="1600" b="1" dirty="0" smtClean="0">
                <a:solidFill>
                  <a:srgbClr val="FF0000"/>
                </a:solidFill>
              </a:rPr>
              <a:t>Set 5   </a:t>
            </a:r>
            <a:r>
              <a:rPr lang="en-US" sz="1300" b="1" dirty="0" smtClean="0">
                <a:solidFill>
                  <a:srgbClr val="FF0000"/>
                </a:solidFill>
              </a:rPr>
              <a:t>Freq. </a:t>
            </a:r>
            <a:r>
              <a:rPr lang="en-US" sz="1300" b="1" dirty="0" err="1" smtClean="0">
                <a:solidFill>
                  <a:srgbClr val="FF0000"/>
                </a:solidFill>
              </a:rPr>
              <a:t>ch</a:t>
            </a:r>
            <a:r>
              <a:rPr lang="en-US" sz="1300" b="1" dirty="0" smtClean="0">
                <a:solidFill>
                  <a:srgbClr val="FF0000"/>
                </a:solidFill>
              </a:rPr>
              <a:t> 2</a:t>
            </a:r>
            <a:endParaRPr lang="en-US" sz="1300" b="1" dirty="0">
              <a:solidFill>
                <a:srgbClr val="FF0000"/>
              </a:solidFill>
            </a:endParaRPr>
          </a:p>
        </p:txBody>
      </p:sp>
      <p:sp>
        <p:nvSpPr>
          <p:cNvPr id="52" name="TextBox 51"/>
          <p:cNvSpPr txBox="1"/>
          <p:nvPr/>
        </p:nvSpPr>
        <p:spPr>
          <a:xfrm>
            <a:off x="3657600" y="3276600"/>
            <a:ext cx="914400" cy="477054"/>
          </a:xfrm>
          <a:prstGeom prst="rect">
            <a:avLst/>
          </a:prstGeom>
          <a:solidFill>
            <a:srgbClr val="FFFF00"/>
          </a:solidFill>
        </p:spPr>
        <p:txBody>
          <a:bodyPr wrap="square" rtlCol="0">
            <a:spAutoFit/>
          </a:bodyPr>
          <a:lstStyle/>
          <a:p>
            <a:pPr>
              <a:lnSpc>
                <a:spcPts val="1500"/>
              </a:lnSpc>
            </a:pPr>
            <a:r>
              <a:rPr lang="en-US" sz="1600" b="1" dirty="0" smtClean="0">
                <a:solidFill>
                  <a:srgbClr val="FF0000"/>
                </a:solidFill>
              </a:rPr>
              <a:t>Set 4   </a:t>
            </a:r>
            <a:r>
              <a:rPr lang="en-US" sz="1300" b="1" dirty="0" smtClean="0">
                <a:solidFill>
                  <a:srgbClr val="FF0000"/>
                </a:solidFill>
              </a:rPr>
              <a:t>Freq. </a:t>
            </a:r>
            <a:r>
              <a:rPr lang="en-US" sz="1300" b="1" dirty="0" err="1" smtClean="0">
                <a:solidFill>
                  <a:srgbClr val="FF0000"/>
                </a:solidFill>
              </a:rPr>
              <a:t>ch</a:t>
            </a:r>
            <a:r>
              <a:rPr lang="en-US" sz="1300" b="1" dirty="0" smtClean="0">
                <a:solidFill>
                  <a:srgbClr val="FF0000"/>
                </a:solidFill>
              </a:rPr>
              <a:t> 1</a:t>
            </a:r>
            <a:endParaRPr lang="en-US" sz="1300" b="1" dirty="0">
              <a:solidFill>
                <a:srgbClr val="FF0000"/>
              </a:solidFill>
            </a:endParaRPr>
          </a:p>
        </p:txBody>
      </p:sp>
      <p:sp>
        <p:nvSpPr>
          <p:cNvPr id="53" name="TextBox 52"/>
          <p:cNvSpPr txBox="1"/>
          <p:nvPr/>
        </p:nvSpPr>
        <p:spPr>
          <a:xfrm>
            <a:off x="1828800" y="4038600"/>
            <a:ext cx="914400" cy="477054"/>
          </a:xfrm>
          <a:prstGeom prst="rect">
            <a:avLst/>
          </a:prstGeom>
          <a:solidFill>
            <a:schemeClr val="accent6">
              <a:lumMod val="40000"/>
              <a:lumOff val="60000"/>
            </a:schemeClr>
          </a:solidFill>
        </p:spPr>
        <p:txBody>
          <a:bodyPr wrap="square" rtlCol="0">
            <a:spAutoFit/>
          </a:bodyPr>
          <a:lstStyle/>
          <a:p>
            <a:pPr>
              <a:lnSpc>
                <a:spcPts val="1500"/>
              </a:lnSpc>
            </a:pPr>
            <a:r>
              <a:rPr lang="en-US" sz="1600" b="1" dirty="0" smtClean="0">
                <a:solidFill>
                  <a:srgbClr val="FF0000"/>
                </a:solidFill>
              </a:rPr>
              <a:t>Set 1   </a:t>
            </a:r>
            <a:r>
              <a:rPr lang="en-US" sz="1300" b="1" dirty="0" smtClean="0">
                <a:solidFill>
                  <a:srgbClr val="FF0000"/>
                </a:solidFill>
              </a:rPr>
              <a:t>Freq. </a:t>
            </a:r>
            <a:r>
              <a:rPr lang="en-US" sz="1300" b="1" dirty="0" err="1" smtClean="0">
                <a:solidFill>
                  <a:srgbClr val="FF0000"/>
                </a:solidFill>
              </a:rPr>
              <a:t>ch</a:t>
            </a:r>
            <a:r>
              <a:rPr lang="en-US" sz="1300" b="1" dirty="0" smtClean="0">
                <a:solidFill>
                  <a:srgbClr val="FF0000"/>
                </a:solidFill>
              </a:rPr>
              <a:t> 1</a:t>
            </a:r>
            <a:endParaRPr lang="en-US" sz="1300" b="1" dirty="0">
              <a:solidFill>
                <a:srgbClr val="FF0000"/>
              </a:solidFill>
            </a:endParaRPr>
          </a:p>
        </p:txBody>
      </p:sp>
      <p:sp>
        <p:nvSpPr>
          <p:cNvPr id="57" name="TextBox 56"/>
          <p:cNvSpPr txBox="1"/>
          <p:nvPr/>
        </p:nvSpPr>
        <p:spPr>
          <a:xfrm>
            <a:off x="4572000" y="2514600"/>
            <a:ext cx="914400" cy="477054"/>
          </a:xfrm>
          <a:prstGeom prst="rect">
            <a:avLst/>
          </a:prstGeom>
          <a:solidFill>
            <a:schemeClr val="bg2">
              <a:lumMod val="75000"/>
            </a:schemeClr>
          </a:solidFill>
        </p:spPr>
        <p:txBody>
          <a:bodyPr wrap="square" rtlCol="0">
            <a:spAutoFit/>
          </a:bodyPr>
          <a:lstStyle/>
          <a:p>
            <a:pPr>
              <a:lnSpc>
                <a:spcPts val="1500"/>
              </a:lnSpc>
            </a:pPr>
            <a:r>
              <a:rPr lang="en-US" sz="1600" b="1" dirty="0" smtClean="0">
                <a:solidFill>
                  <a:srgbClr val="FF0000"/>
                </a:solidFill>
              </a:rPr>
              <a:t>Set 3   </a:t>
            </a:r>
            <a:r>
              <a:rPr lang="en-US" sz="1300" b="1" dirty="0" smtClean="0">
                <a:solidFill>
                  <a:srgbClr val="FF0000"/>
                </a:solidFill>
              </a:rPr>
              <a:t>Freq. </a:t>
            </a:r>
            <a:r>
              <a:rPr lang="en-US" sz="1300" b="1" dirty="0" err="1" smtClean="0">
                <a:solidFill>
                  <a:srgbClr val="FF0000"/>
                </a:solidFill>
              </a:rPr>
              <a:t>ch</a:t>
            </a:r>
            <a:r>
              <a:rPr lang="en-US" sz="1300" b="1" dirty="0" smtClean="0">
                <a:solidFill>
                  <a:srgbClr val="FF0000"/>
                </a:solidFill>
              </a:rPr>
              <a:t> 2</a:t>
            </a:r>
            <a:endParaRPr lang="en-US" sz="1300" b="1" dirty="0">
              <a:solidFill>
                <a:srgbClr val="FF0000"/>
              </a:solidFill>
            </a:endParaRPr>
          </a:p>
        </p:txBody>
      </p:sp>
      <p:sp>
        <p:nvSpPr>
          <p:cNvPr id="58" name="TextBox 57"/>
          <p:cNvSpPr txBox="1"/>
          <p:nvPr/>
        </p:nvSpPr>
        <p:spPr>
          <a:xfrm>
            <a:off x="5486400" y="2514600"/>
            <a:ext cx="914400" cy="477054"/>
          </a:xfrm>
          <a:prstGeom prst="rect">
            <a:avLst/>
          </a:prstGeom>
          <a:solidFill>
            <a:schemeClr val="tx2">
              <a:lumMod val="40000"/>
              <a:lumOff val="60000"/>
            </a:schemeClr>
          </a:solidFill>
        </p:spPr>
        <p:txBody>
          <a:bodyPr wrap="square" rtlCol="0">
            <a:spAutoFit/>
          </a:bodyPr>
          <a:lstStyle/>
          <a:p>
            <a:pPr>
              <a:lnSpc>
                <a:spcPts val="1500"/>
              </a:lnSpc>
            </a:pPr>
            <a:r>
              <a:rPr lang="en-US" sz="1600" b="1" dirty="0" smtClean="0">
                <a:solidFill>
                  <a:srgbClr val="FF0000"/>
                </a:solidFill>
              </a:rPr>
              <a:t>Set 5   </a:t>
            </a:r>
            <a:r>
              <a:rPr lang="en-US" sz="1200" b="1" dirty="0" smtClean="0">
                <a:solidFill>
                  <a:srgbClr val="FF0000"/>
                </a:solidFill>
              </a:rPr>
              <a:t>Freq. </a:t>
            </a:r>
            <a:r>
              <a:rPr lang="en-US" sz="1200" b="1" dirty="0" err="1" smtClean="0">
                <a:solidFill>
                  <a:srgbClr val="FF0000"/>
                </a:solidFill>
              </a:rPr>
              <a:t>ch</a:t>
            </a:r>
            <a:r>
              <a:rPr lang="en-US" sz="1200" b="1" dirty="0" smtClean="0">
                <a:solidFill>
                  <a:srgbClr val="FF0000"/>
                </a:solidFill>
              </a:rPr>
              <a:t> 14</a:t>
            </a:r>
            <a:endParaRPr lang="en-US" sz="1200" b="1" dirty="0">
              <a:solidFill>
                <a:srgbClr val="FF0000"/>
              </a:solidFill>
            </a:endParaRPr>
          </a:p>
        </p:txBody>
      </p:sp>
      <p:sp>
        <p:nvSpPr>
          <p:cNvPr id="59" name="TextBox 58"/>
          <p:cNvSpPr txBox="1"/>
          <p:nvPr/>
        </p:nvSpPr>
        <p:spPr>
          <a:xfrm>
            <a:off x="7315200" y="2514600"/>
            <a:ext cx="914400" cy="477054"/>
          </a:xfrm>
          <a:prstGeom prst="rect">
            <a:avLst/>
          </a:prstGeom>
          <a:solidFill>
            <a:srgbClr val="FFFF00"/>
          </a:solidFill>
        </p:spPr>
        <p:txBody>
          <a:bodyPr wrap="square" rtlCol="0">
            <a:spAutoFit/>
          </a:bodyPr>
          <a:lstStyle/>
          <a:p>
            <a:pPr>
              <a:lnSpc>
                <a:spcPts val="1500"/>
              </a:lnSpc>
            </a:pPr>
            <a:r>
              <a:rPr lang="en-US" sz="1600" b="1" dirty="0" smtClean="0">
                <a:solidFill>
                  <a:srgbClr val="FF0000"/>
                </a:solidFill>
              </a:rPr>
              <a:t>Set 4   </a:t>
            </a:r>
            <a:r>
              <a:rPr lang="en-US" sz="1200" b="1" dirty="0" smtClean="0">
                <a:solidFill>
                  <a:srgbClr val="FF0000"/>
                </a:solidFill>
              </a:rPr>
              <a:t>Freq. </a:t>
            </a:r>
            <a:r>
              <a:rPr lang="en-US" sz="1200" b="1" dirty="0" err="1" smtClean="0">
                <a:solidFill>
                  <a:srgbClr val="FF0000"/>
                </a:solidFill>
              </a:rPr>
              <a:t>ch</a:t>
            </a:r>
            <a:r>
              <a:rPr lang="en-US" sz="1200" b="1" dirty="0" smtClean="0">
                <a:solidFill>
                  <a:srgbClr val="FF0000"/>
                </a:solidFill>
              </a:rPr>
              <a:t> 13</a:t>
            </a:r>
            <a:endParaRPr lang="en-US" sz="1200" b="1" dirty="0">
              <a:solidFill>
                <a:srgbClr val="FF0000"/>
              </a:solidFill>
            </a:endParaRPr>
          </a:p>
        </p:txBody>
      </p:sp>
      <p:sp>
        <p:nvSpPr>
          <p:cNvPr id="61" name="TextBox 60"/>
          <p:cNvSpPr txBox="1"/>
          <p:nvPr/>
        </p:nvSpPr>
        <p:spPr>
          <a:xfrm>
            <a:off x="4572000" y="3276600"/>
            <a:ext cx="914400" cy="477054"/>
          </a:xfrm>
          <a:prstGeom prst="rect">
            <a:avLst/>
          </a:prstGeom>
          <a:solidFill>
            <a:schemeClr val="accent6">
              <a:lumMod val="40000"/>
              <a:lumOff val="60000"/>
            </a:schemeClr>
          </a:solidFill>
        </p:spPr>
        <p:txBody>
          <a:bodyPr wrap="square" rtlCol="0">
            <a:spAutoFit/>
          </a:bodyPr>
          <a:lstStyle/>
          <a:p>
            <a:pPr>
              <a:lnSpc>
                <a:spcPts val="1500"/>
              </a:lnSpc>
            </a:pPr>
            <a:r>
              <a:rPr lang="en-US" sz="1600" b="1" dirty="0" smtClean="0">
                <a:solidFill>
                  <a:srgbClr val="FF0000"/>
                </a:solidFill>
              </a:rPr>
              <a:t>Set 1   </a:t>
            </a:r>
            <a:r>
              <a:rPr lang="en-US" sz="1200" b="1" dirty="0" smtClean="0">
                <a:solidFill>
                  <a:srgbClr val="FF0000"/>
                </a:solidFill>
              </a:rPr>
              <a:t>Freq. </a:t>
            </a:r>
            <a:r>
              <a:rPr lang="en-US" sz="1200" b="1" dirty="0" err="1" smtClean="0">
                <a:solidFill>
                  <a:srgbClr val="FF0000"/>
                </a:solidFill>
              </a:rPr>
              <a:t>ch</a:t>
            </a:r>
            <a:r>
              <a:rPr lang="en-US" sz="1200" b="1" dirty="0" smtClean="0">
                <a:solidFill>
                  <a:srgbClr val="FF0000"/>
                </a:solidFill>
              </a:rPr>
              <a:t> 13</a:t>
            </a:r>
            <a:endParaRPr lang="en-US" sz="1200" b="1" dirty="0">
              <a:solidFill>
                <a:srgbClr val="FF0000"/>
              </a:solidFill>
            </a:endParaRPr>
          </a:p>
        </p:txBody>
      </p:sp>
      <p:sp>
        <p:nvSpPr>
          <p:cNvPr id="62" name="TextBox 61"/>
          <p:cNvSpPr txBox="1"/>
          <p:nvPr/>
        </p:nvSpPr>
        <p:spPr>
          <a:xfrm>
            <a:off x="5486400" y="3276600"/>
            <a:ext cx="914400" cy="477054"/>
          </a:xfrm>
          <a:prstGeom prst="rect">
            <a:avLst/>
          </a:prstGeom>
          <a:solidFill>
            <a:schemeClr val="bg2">
              <a:lumMod val="75000"/>
            </a:schemeClr>
          </a:solidFill>
        </p:spPr>
        <p:txBody>
          <a:bodyPr wrap="square" rtlCol="0">
            <a:spAutoFit/>
          </a:bodyPr>
          <a:lstStyle/>
          <a:p>
            <a:pPr>
              <a:lnSpc>
                <a:spcPts val="1500"/>
              </a:lnSpc>
            </a:pPr>
            <a:r>
              <a:rPr lang="en-US" sz="1600" b="1" dirty="0" smtClean="0">
                <a:solidFill>
                  <a:srgbClr val="FF0000"/>
                </a:solidFill>
              </a:rPr>
              <a:t>Set 3   </a:t>
            </a:r>
            <a:r>
              <a:rPr lang="en-US" sz="1300" b="1" dirty="0" smtClean="0">
                <a:solidFill>
                  <a:srgbClr val="FF0000"/>
                </a:solidFill>
              </a:rPr>
              <a:t>Freq. </a:t>
            </a:r>
            <a:r>
              <a:rPr lang="en-US" sz="1300" b="1" dirty="0" err="1" smtClean="0">
                <a:solidFill>
                  <a:srgbClr val="FF0000"/>
                </a:solidFill>
              </a:rPr>
              <a:t>ch</a:t>
            </a:r>
            <a:r>
              <a:rPr lang="en-US" sz="1300" b="1" dirty="0" smtClean="0">
                <a:solidFill>
                  <a:srgbClr val="FF0000"/>
                </a:solidFill>
              </a:rPr>
              <a:t> 5</a:t>
            </a:r>
            <a:endParaRPr lang="en-US" sz="1300" b="1" dirty="0">
              <a:solidFill>
                <a:srgbClr val="FF0000"/>
              </a:solidFill>
            </a:endParaRPr>
          </a:p>
        </p:txBody>
      </p:sp>
      <p:sp>
        <p:nvSpPr>
          <p:cNvPr id="63" name="TextBox 62"/>
          <p:cNvSpPr txBox="1"/>
          <p:nvPr/>
        </p:nvSpPr>
        <p:spPr>
          <a:xfrm>
            <a:off x="7315200" y="3276600"/>
            <a:ext cx="914400" cy="477054"/>
          </a:xfrm>
          <a:prstGeom prst="rect">
            <a:avLst/>
          </a:prstGeom>
          <a:solidFill>
            <a:srgbClr val="92D050"/>
          </a:solidFill>
        </p:spPr>
        <p:txBody>
          <a:bodyPr wrap="square" rtlCol="0">
            <a:spAutoFit/>
          </a:bodyPr>
          <a:lstStyle/>
          <a:p>
            <a:pPr>
              <a:lnSpc>
                <a:spcPts val="1500"/>
              </a:lnSpc>
            </a:pPr>
            <a:r>
              <a:rPr lang="en-US" sz="1600" b="1" dirty="0" smtClean="0">
                <a:solidFill>
                  <a:srgbClr val="FF0000"/>
                </a:solidFill>
              </a:rPr>
              <a:t>Set 2   </a:t>
            </a:r>
            <a:r>
              <a:rPr lang="en-US" sz="1300" b="1" dirty="0" smtClean="0">
                <a:solidFill>
                  <a:srgbClr val="FF0000"/>
                </a:solidFill>
              </a:rPr>
              <a:t>Freq. </a:t>
            </a:r>
            <a:r>
              <a:rPr lang="en-US" sz="1300" b="1" dirty="0" err="1" smtClean="0">
                <a:solidFill>
                  <a:srgbClr val="FF0000"/>
                </a:solidFill>
              </a:rPr>
              <a:t>ch</a:t>
            </a:r>
            <a:r>
              <a:rPr lang="en-US" sz="1300" b="1" dirty="0" smtClean="0">
                <a:solidFill>
                  <a:srgbClr val="FF0000"/>
                </a:solidFill>
              </a:rPr>
              <a:t> 4</a:t>
            </a:r>
            <a:endParaRPr lang="en-US" sz="1300" b="1" dirty="0">
              <a:solidFill>
                <a:srgbClr val="FF0000"/>
              </a:solidFill>
            </a:endParaRPr>
          </a:p>
        </p:txBody>
      </p:sp>
      <p:sp>
        <p:nvSpPr>
          <p:cNvPr id="64" name="TextBox 63"/>
          <p:cNvSpPr txBox="1"/>
          <p:nvPr/>
        </p:nvSpPr>
        <p:spPr>
          <a:xfrm>
            <a:off x="1828800" y="4800600"/>
            <a:ext cx="914400" cy="477054"/>
          </a:xfrm>
          <a:prstGeom prst="rect">
            <a:avLst/>
          </a:prstGeom>
          <a:solidFill>
            <a:schemeClr val="tx2">
              <a:lumMod val="40000"/>
              <a:lumOff val="60000"/>
            </a:schemeClr>
          </a:solidFill>
        </p:spPr>
        <p:txBody>
          <a:bodyPr wrap="square" rtlCol="0">
            <a:spAutoFit/>
          </a:bodyPr>
          <a:lstStyle/>
          <a:p>
            <a:pPr>
              <a:lnSpc>
                <a:spcPts val="1500"/>
              </a:lnSpc>
            </a:pPr>
            <a:r>
              <a:rPr lang="en-US" sz="1600" b="1" dirty="0" smtClean="0">
                <a:solidFill>
                  <a:srgbClr val="FF0000"/>
                </a:solidFill>
              </a:rPr>
              <a:t>Set 5   </a:t>
            </a:r>
            <a:r>
              <a:rPr lang="en-US" sz="1300" b="1" dirty="0" smtClean="0">
                <a:solidFill>
                  <a:srgbClr val="FF0000"/>
                </a:solidFill>
              </a:rPr>
              <a:t>Freq. </a:t>
            </a:r>
            <a:r>
              <a:rPr lang="en-US" sz="1300" b="1" dirty="0" err="1" smtClean="0">
                <a:solidFill>
                  <a:srgbClr val="FF0000"/>
                </a:solidFill>
              </a:rPr>
              <a:t>ch</a:t>
            </a:r>
            <a:r>
              <a:rPr lang="en-US" sz="1300" b="1" dirty="0" smtClean="0">
                <a:solidFill>
                  <a:srgbClr val="FF0000"/>
                </a:solidFill>
              </a:rPr>
              <a:t> 4</a:t>
            </a:r>
            <a:endParaRPr lang="en-US" sz="1300" b="1" dirty="0">
              <a:solidFill>
                <a:srgbClr val="FF0000"/>
              </a:solidFill>
            </a:endParaRPr>
          </a:p>
        </p:txBody>
      </p:sp>
      <p:sp>
        <p:nvSpPr>
          <p:cNvPr id="65" name="TextBox 64"/>
          <p:cNvSpPr txBox="1"/>
          <p:nvPr/>
        </p:nvSpPr>
        <p:spPr>
          <a:xfrm>
            <a:off x="2743200" y="4038600"/>
            <a:ext cx="914400" cy="477054"/>
          </a:xfrm>
          <a:prstGeom prst="rect">
            <a:avLst/>
          </a:prstGeom>
          <a:solidFill>
            <a:schemeClr val="bg2">
              <a:lumMod val="75000"/>
            </a:schemeClr>
          </a:solidFill>
        </p:spPr>
        <p:txBody>
          <a:bodyPr wrap="square" rtlCol="0">
            <a:spAutoFit/>
          </a:bodyPr>
          <a:lstStyle/>
          <a:p>
            <a:pPr>
              <a:lnSpc>
                <a:spcPts val="1500"/>
              </a:lnSpc>
            </a:pPr>
            <a:r>
              <a:rPr lang="en-US" sz="1600" b="1" dirty="0" smtClean="0">
                <a:solidFill>
                  <a:srgbClr val="FF0000"/>
                </a:solidFill>
              </a:rPr>
              <a:t>Set 3   </a:t>
            </a:r>
            <a:r>
              <a:rPr lang="en-US" sz="1200" b="1" dirty="0" smtClean="0">
                <a:solidFill>
                  <a:srgbClr val="FF0000"/>
                </a:solidFill>
              </a:rPr>
              <a:t>Freq. </a:t>
            </a:r>
            <a:r>
              <a:rPr lang="en-US" sz="1200" b="1" dirty="0" err="1" smtClean="0">
                <a:solidFill>
                  <a:srgbClr val="FF0000"/>
                </a:solidFill>
              </a:rPr>
              <a:t>ch</a:t>
            </a:r>
            <a:r>
              <a:rPr lang="en-US" sz="1200" b="1" dirty="0" smtClean="0">
                <a:solidFill>
                  <a:srgbClr val="FF0000"/>
                </a:solidFill>
              </a:rPr>
              <a:t> 15</a:t>
            </a:r>
            <a:endParaRPr lang="en-US" sz="1200" b="1" dirty="0">
              <a:solidFill>
                <a:srgbClr val="FF0000"/>
              </a:solidFill>
            </a:endParaRPr>
          </a:p>
        </p:txBody>
      </p:sp>
      <p:sp>
        <p:nvSpPr>
          <p:cNvPr id="66" name="TextBox 65"/>
          <p:cNvSpPr txBox="1"/>
          <p:nvPr/>
        </p:nvSpPr>
        <p:spPr>
          <a:xfrm>
            <a:off x="3657600" y="4038600"/>
            <a:ext cx="914400" cy="477054"/>
          </a:xfrm>
          <a:prstGeom prst="rect">
            <a:avLst/>
          </a:prstGeom>
          <a:solidFill>
            <a:srgbClr val="92D050"/>
          </a:solidFill>
        </p:spPr>
        <p:txBody>
          <a:bodyPr wrap="square" rtlCol="0">
            <a:spAutoFit/>
          </a:bodyPr>
          <a:lstStyle/>
          <a:p>
            <a:pPr>
              <a:lnSpc>
                <a:spcPts val="1500"/>
              </a:lnSpc>
            </a:pPr>
            <a:r>
              <a:rPr lang="en-US" sz="1600" b="1" dirty="0" smtClean="0">
                <a:solidFill>
                  <a:srgbClr val="FF0000"/>
                </a:solidFill>
              </a:rPr>
              <a:t>Set 2   </a:t>
            </a:r>
            <a:r>
              <a:rPr lang="en-US" sz="1200" b="1" dirty="0" smtClean="0">
                <a:solidFill>
                  <a:srgbClr val="FF0000"/>
                </a:solidFill>
              </a:rPr>
              <a:t>Freq. </a:t>
            </a:r>
            <a:r>
              <a:rPr lang="en-US" sz="1200" b="1" dirty="0" err="1" smtClean="0">
                <a:solidFill>
                  <a:srgbClr val="FF0000"/>
                </a:solidFill>
              </a:rPr>
              <a:t>ch</a:t>
            </a:r>
            <a:r>
              <a:rPr lang="en-US" sz="1200" b="1" dirty="0" smtClean="0">
                <a:solidFill>
                  <a:srgbClr val="FF0000"/>
                </a:solidFill>
              </a:rPr>
              <a:t> 2</a:t>
            </a:r>
            <a:endParaRPr lang="en-US" sz="1200" b="1" dirty="0">
              <a:solidFill>
                <a:srgbClr val="FF0000"/>
              </a:solidFill>
            </a:endParaRPr>
          </a:p>
        </p:txBody>
      </p:sp>
      <p:sp>
        <p:nvSpPr>
          <p:cNvPr id="67" name="TextBox 66"/>
          <p:cNvSpPr txBox="1"/>
          <p:nvPr/>
        </p:nvSpPr>
        <p:spPr>
          <a:xfrm>
            <a:off x="4572000" y="4038600"/>
            <a:ext cx="914400" cy="477054"/>
          </a:xfrm>
          <a:prstGeom prst="rect">
            <a:avLst/>
          </a:prstGeom>
          <a:solidFill>
            <a:schemeClr val="tx2">
              <a:lumMod val="40000"/>
              <a:lumOff val="60000"/>
            </a:schemeClr>
          </a:solidFill>
        </p:spPr>
        <p:txBody>
          <a:bodyPr wrap="square" rtlCol="0">
            <a:spAutoFit/>
          </a:bodyPr>
          <a:lstStyle/>
          <a:p>
            <a:pPr>
              <a:lnSpc>
                <a:spcPts val="1500"/>
              </a:lnSpc>
            </a:pPr>
            <a:r>
              <a:rPr lang="en-US" sz="1600" b="1" dirty="0" smtClean="0">
                <a:solidFill>
                  <a:srgbClr val="FF0000"/>
                </a:solidFill>
              </a:rPr>
              <a:t>Set 5   </a:t>
            </a:r>
            <a:r>
              <a:rPr lang="en-US" sz="1300" b="1" dirty="0" smtClean="0">
                <a:solidFill>
                  <a:srgbClr val="FF0000"/>
                </a:solidFill>
              </a:rPr>
              <a:t>Freq. </a:t>
            </a:r>
            <a:r>
              <a:rPr lang="en-US" sz="1300" b="1" dirty="0" err="1" smtClean="0">
                <a:solidFill>
                  <a:srgbClr val="FF0000"/>
                </a:solidFill>
              </a:rPr>
              <a:t>ch</a:t>
            </a:r>
            <a:r>
              <a:rPr lang="en-US" sz="1300" b="1" dirty="0" smtClean="0">
                <a:solidFill>
                  <a:srgbClr val="FF0000"/>
                </a:solidFill>
              </a:rPr>
              <a:t> 4</a:t>
            </a:r>
            <a:endParaRPr lang="en-US" sz="1300" b="1" dirty="0">
              <a:solidFill>
                <a:srgbClr val="FF0000"/>
              </a:solidFill>
            </a:endParaRPr>
          </a:p>
        </p:txBody>
      </p:sp>
      <p:sp>
        <p:nvSpPr>
          <p:cNvPr id="68" name="TextBox 67"/>
          <p:cNvSpPr txBox="1"/>
          <p:nvPr/>
        </p:nvSpPr>
        <p:spPr>
          <a:xfrm>
            <a:off x="5486400" y="4038600"/>
            <a:ext cx="914400" cy="477054"/>
          </a:xfrm>
          <a:prstGeom prst="rect">
            <a:avLst/>
          </a:prstGeom>
          <a:solidFill>
            <a:srgbClr val="FFFF00"/>
          </a:solidFill>
        </p:spPr>
        <p:txBody>
          <a:bodyPr wrap="square" rtlCol="0">
            <a:spAutoFit/>
          </a:bodyPr>
          <a:lstStyle/>
          <a:p>
            <a:pPr>
              <a:lnSpc>
                <a:spcPts val="1500"/>
              </a:lnSpc>
            </a:pPr>
            <a:r>
              <a:rPr lang="en-US" sz="1600" b="1" dirty="0" smtClean="0">
                <a:solidFill>
                  <a:srgbClr val="FF0000"/>
                </a:solidFill>
              </a:rPr>
              <a:t>Set 4   </a:t>
            </a:r>
            <a:r>
              <a:rPr lang="en-US" sz="1300" b="1" dirty="0" smtClean="0">
                <a:solidFill>
                  <a:srgbClr val="FF0000"/>
                </a:solidFill>
              </a:rPr>
              <a:t>Freq. </a:t>
            </a:r>
            <a:r>
              <a:rPr lang="en-US" sz="1300" b="1" dirty="0" err="1" smtClean="0">
                <a:solidFill>
                  <a:srgbClr val="FF0000"/>
                </a:solidFill>
              </a:rPr>
              <a:t>ch</a:t>
            </a:r>
            <a:r>
              <a:rPr lang="en-US" sz="1300" b="1" dirty="0" smtClean="0">
                <a:solidFill>
                  <a:srgbClr val="FF0000"/>
                </a:solidFill>
              </a:rPr>
              <a:t> 3</a:t>
            </a:r>
            <a:endParaRPr lang="en-US" sz="1300" b="1" dirty="0">
              <a:solidFill>
                <a:srgbClr val="FF0000"/>
              </a:solidFill>
            </a:endParaRPr>
          </a:p>
        </p:txBody>
      </p:sp>
      <p:sp>
        <p:nvSpPr>
          <p:cNvPr id="69" name="TextBox 68"/>
          <p:cNvSpPr txBox="1"/>
          <p:nvPr/>
        </p:nvSpPr>
        <p:spPr>
          <a:xfrm>
            <a:off x="7315200" y="4038600"/>
            <a:ext cx="914400" cy="477054"/>
          </a:xfrm>
          <a:prstGeom prst="rect">
            <a:avLst/>
          </a:prstGeom>
          <a:solidFill>
            <a:schemeClr val="accent6">
              <a:lumMod val="40000"/>
              <a:lumOff val="60000"/>
            </a:schemeClr>
          </a:solidFill>
        </p:spPr>
        <p:txBody>
          <a:bodyPr wrap="square" rtlCol="0">
            <a:spAutoFit/>
          </a:bodyPr>
          <a:lstStyle/>
          <a:p>
            <a:pPr>
              <a:lnSpc>
                <a:spcPts val="1500"/>
              </a:lnSpc>
            </a:pPr>
            <a:r>
              <a:rPr lang="en-US" sz="1600" b="1" dirty="0" smtClean="0">
                <a:solidFill>
                  <a:srgbClr val="FF0000"/>
                </a:solidFill>
              </a:rPr>
              <a:t>Set 1   </a:t>
            </a:r>
            <a:r>
              <a:rPr lang="en-US" sz="1200" b="1" dirty="0" smtClean="0">
                <a:solidFill>
                  <a:srgbClr val="FF0000"/>
                </a:solidFill>
              </a:rPr>
              <a:t>Freq. </a:t>
            </a:r>
            <a:r>
              <a:rPr lang="en-US" sz="1200" b="1" dirty="0" err="1" smtClean="0">
                <a:solidFill>
                  <a:srgbClr val="FF0000"/>
                </a:solidFill>
              </a:rPr>
              <a:t>ch</a:t>
            </a:r>
            <a:r>
              <a:rPr lang="en-US" sz="1200" b="1" dirty="0" smtClean="0">
                <a:solidFill>
                  <a:srgbClr val="FF0000"/>
                </a:solidFill>
              </a:rPr>
              <a:t> 11</a:t>
            </a:r>
            <a:endParaRPr lang="en-US" sz="1200" b="1" dirty="0">
              <a:solidFill>
                <a:srgbClr val="FF0000"/>
              </a:solidFill>
            </a:endParaRPr>
          </a:p>
        </p:txBody>
      </p:sp>
      <p:sp>
        <p:nvSpPr>
          <p:cNvPr id="71" name="TextBox 70"/>
          <p:cNvSpPr txBox="1"/>
          <p:nvPr/>
        </p:nvSpPr>
        <p:spPr>
          <a:xfrm>
            <a:off x="2743200" y="4800600"/>
            <a:ext cx="914400" cy="477054"/>
          </a:xfrm>
          <a:prstGeom prst="rect">
            <a:avLst/>
          </a:prstGeom>
          <a:solidFill>
            <a:srgbClr val="FFFF00"/>
          </a:solidFill>
        </p:spPr>
        <p:txBody>
          <a:bodyPr wrap="square" rtlCol="0">
            <a:spAutoFit/>
          </a:bodyPr>
          <a:lstStyle/>
          <a:p>
            <a:pPr>
              <a:lnSpc>
                <a:spcPts val="1500"/>
              </a:lnSpc>
            </a:pPr>
            <a:r>
              <a:rPr lang="en-US" sz="1600" b="1" dirty="0" smtClean="0">
                <a:solidFill>
                  <a:srgbClr val="FF0000"/>
                </a:solidFill>
              </a:rPr>
              <a:t>Set 4   </a:t>
            </a:r>
            <a:r>
              <a:rPr lang="en-US" sz="1300" b="1" dirty="0" smtClean="0">
                <a:solidFill>
                  <a:srgbClr val="FF0000"/>
                </a:solidFill>
              </a:rPr>
              <a:t>Freq. </a:t>
            </a:r>
            <a:r>
              <a:rPr lang="en-US" sz="1300" b="1" dirty="0" err="1" smtClean="0">
                <a:solidFill>
                  <a:srgbClr val="FF0000"/>
                </a:solidFill>
              </a:rPr>
              <a:t>ch</a:t>
            </a:r>
            <a:r>
              <a:rPr lang="en-US" sz="1300" b="1" dirty="0" smtClean="0">
                <a:solidFill>
                  <a:srgbClr val="FF0000"/>
                </a:solidFill>
              </a:rPr>
              <a:t> 7</a:t>
            </a:r>
            <a:endParaRPr lang="en-US" sz="1300" b="1" dirty="0">
              <a:solidFill>
                <a:srgbClr val="FF0000"/>
              </a:solidFill>
            </a:endParaRPr>
          </a:p>
        </p:txBody>
      </p:sp>
      <p:sp>
        <p:nvSpPr>
          <p:cNvPr id="72" name="TextBox 71"/>
          <p:cNvSpPr txBox="1"/>
          <p:nvPr/>
        </p:nvSpPr>
        <p:spPr>
          <a:xfrm>
            <a:off x="1828800" y="5562600"/>
            <a:ext cx="914400" cy="477054"/>
          </a:xfrm>
          <a:prstGeom prst="rect">
            <a:avLst/>
          </a:prstGeom>
          <a:solidFill>
            <a:schemeClr val="bg2">
              <a:lumMod val="75000"/>
            </a:schemeClr>
          </a:solidFill>
        </p:spPr>
        <p:txBody>
          <a:bodyPr wrap="square" rtlCol="0">
            <a:spAutoFit/>
          </a:bodyPr>
          <a:lstStyle/>
          <a:p>
            <a:pPr>
              <a:lnSpc>
                <a:spcPts val="1500"/>
              </a:lnSpc>
            </a:pPr>
            <a:r>
              <a:rPr lang="en-US" sz="1600" b="1" dirty="0" smtClean="0">
                <a:solidFill>
                  <a:srgbClr val="FF0000"/>
                </a:solidFill>
              </a:rPr>
              <a:t>Set 3   </a:t>
            </a:r>
            <a:r>
              <a:rPr lang="en-US" sz="1200" b="1" dirty="0" smtClean="0">
                <a:solidFill>
                  <a:srgbClr val="FF0000"/>
                </a:solidFill>
              </a:rPr>
              <a:t>Freq. </a:t>
            </a:r>
            <a:r>
              <a:rPr lang="en-US" sz="1200" b="1" dirty="0" err="1" smtClean="0">
                <a:solidFill>
                  <a:srgbClr val="FF0000"/>
                </a:solidFill>
              </a:rPr>
              <a:t>ch</a:t>
            </a:r>
            <a:r>
              <a:rPr lang="en-US" sz="1200" b="1" dirty="0" smtClean="0">
                <a:solidFill>
                  <a:srgbClr val="FF0000"/>
                </a:solidFill>
              </a:rPr>
              <a:t> 12</a:t>
            </a:r>
            <a:endParaRPr lang="en-US" sz="1200" b="1" dirty="0">
              <a:solidFill>
                <a:srgbClr val="FF0000"/>
              </a:solidFill>
            </a:endParaRPr>
          </a:p>
        </p:txBody>
      </p:sp>
      <p:sp>
        <p:nvSpPr>
          <p:cNvPr id="73" name="TextBox 72"/>
          <p:cNvSpPr txBox="1"/>
          <p:nvPr/>
        </p:nvSpPr>
        <p:spPr>
          <a:xfrm>
            <a:off x="3657600" y="4800600"/>
            <a:ext cx="914400" cy="477054"/>
          </a:xfrm>
          <a:prstGeom prst="rect">
            <a:avLst/>
          </a:prstGeom>
          <a:solidFill>
            <a:schemeClr val="bg2">
              <a:lumMod val="75000"/>
            </a:schemeClr>
          </a:solidFill>
        </p:spPr>
        <p:txBody>
          <a:bodyPr wrap="square" rtlCol="0">
            <a:spAutoFit/>
          </a:bodyPr>
          <a:lstStyle/>
          <a:p>
            <a:pPr>
              <a:lnSpc>
                <a:spcPts val="1500"/>
              </a:lnSpc>
            </a:pPr>
            <a:r>
              <a:rPr lang="en-US" sz="1600" b="1" dirty="0" smtClean="0">
                <a:solidFill>
                  <a:srgbClr val="FF0000"/>
                </a:solidFill>
              </a:rPr>
              <a:t>Set 3   </a:t>
            </a:r>
            <a:r>
              <a:rPr lang="en-US" sz="1200" b="1" dirty="0" smtClean="0">
                <a:solidFill>
                  <a:srgbClr val="FF0000"/>
                </a:solidFill>
              </a:rPr>
              <a:t>Freq. </a:t>
            </a:r>
            <a:r>
              <a:rPr lang="en-US" sz="1200" b="1" dirty="0" err="1" smtClean="0">
                <a:solidFill>
                  <a:srgbClr val="FF0000"/>
                </a:solidFill>
              </a:rPr>
              <a:t>ch</a:t>
            </a:r>
            <a:r>
              <a:rPr lang="en-US" sz="1200" b="1" dirty="0" smtClean="0">
                <a:solidFill>
                  <a:srgbClr val="FF0000"/>
                </a:solidFill>
              </a:rPr>
              <a:t> 12</a:t>
            </a:r>
            <a:endParaRPr lang="en-US" sz="1200" b="1" dirty="0">
              <a:solidFill>
                <a:srgbClr val="FF0000"/>
              </a:solidFill>
            </a:endParaRPr>
          </a:p>
        </p:txBody>
      </p:sp>
      <p:sp>
        <p:nvSpPr>
          <p:cNvPr id="79" name="TextBox 78"/>
          <p:cNvSpPr txBox="1"/>
          <p:nvPr/>
        </p:nvSpPr>
        <p:spPr>
          <a:xfrm>
            <a:off x="4572000" y="4800600"/>
            <a:ext cx="914400" cy="477054"/>
          </a:xfrm>
          <a:prstGeom prst="rect">
            <a:avLst/>
          </a:prstGeom>
          <a:solidFill>
            <a:srgbClr val="92D050"/>
          </a:solidFill>
        </p:spPr>
        <p:txBody>
          <a:bodyPr wrap="square" rtlCol="0">
            <a:spAutoFit/>
          </a:bodyPr>
          <a:lstStyle/>
          <a:p>
            <a:pPr>
              <a:lnSpc>
                <a:spcPts val="1500"/>
              </a:lnSpc>
            </a:pPr>
            <a:r>
              <a:rPr lang="en-US" sz="1600" b="1" dirty="0" smtClean="0">
                <a:solidFill>
                  <a:srgbClr val="FF0000"/>
                </a:solidFill>
              </a:rPr>
              <a:t>Set 2   </a:t>
            </a:r>
            <a:r>
              <a:rPr lang="en-US" sz="1300" b="1" dirty="0" smtClean="0">
                <a:solidFill>
                  <a:srgbClr val="FF0000"/>
                </a:solidFill>
              </a:rPr>
              <a:t>Freq. </a:t>
            </a:r>
            <a:r>
              <a:rPr lang="en-US" sz="1300" b="1" dirty="0" err="1" smtClean="0">
                <a:solidFill>
                  <a:srgbClr val="FF0000"/>
                </a:solidFill>
              </a:rPr>
              <a:t>ch</a:t>
            </a:r>
            <a:r>
              <a:rPr lang="en-US" sz="1300" b="1" dirty="0" smtClean="0">
                <a:solidFill>
                  <a:srgbClr val="FF0000"/>
                </a:solidFill>
              </a:rPr>
              <a:t> 5</a:t>
            </a:r>
            <a:endParaRPr lang="en-US" sz="1300" b="1" dirty="0">
              <a:solidFill>
                <a:srgbClr val="FF0000"/>
              </a:solidFill>
            </a:endParaRPr>
          </a:p>
        </p:txBody>
      </p:sp>
      <p:sp>
        <p:nvSpPr>
          <p:cNvPr id="83" name="TextBox 82"/>
          <p:cNvSpPr txBox="1"/>
          <p:nvPr/>
        </p:nvSpPr>
        <p:spPr>
          <a:xfrm>
            <a:off x="5486400" y="4800600"/>
            <a:ext cx="914400" cy="477054"/>
          </a:xfrm>
          <a:prstGeom prst="rect">
            <a:avLst/>
          </a:prstGeom>
          <a:solidFill>
            <a:schemeClr val="accent6">
              <a:lumMod val="40000"/>
              <a:lumOff val="60000"/>
            </a:schemeClr>
          </a:solidFill>
        </p:spPr>
        <p:txBody>
          <a:bodyPr wrap="square" rtlCol="0">
            <a:spAutoFit/>
          </a:bodyPr>
          <a:lstStyle/>
          <a:p>
            <a:pPr>
              <a:lnSpc>
                <a:spcPts val="1500"/>
              </a:lnSpc>
            </a:pPr>
            <a:r>
              <a:rPr lang="en-US" sz="1600" b="1" dirty="0" smtClean="0">
                <a:solidFill>
                  <a:srgbClr val="FF0000"/>
                </a:solidFill>
              </a:rPr>
              <a:t>Set 1   </a:t>
            </a:r>
            <a:r>
              <a:rPr lang="en-US" sz="1300" b="1" dirty="0" smtClean="0">
                <a:solidFill>
                  <a:srgbClr val="FF0000"/>
                </a:solidFill>
              </a:rPr>
              <a:t>Freq. </a:t>
            </a:r>
            <a:r>
              <a:rPr lang="en-US" sz="1300" b="1" dirty="0" err="1" smtClean="0">
                <a:solidFill>
                  <a:srgbClr val="FF0000"/>
                </a:solidFill>
              </a:rPr>
              <a:t>ch</a:t>
            </a:r>
            <a:r>
              <a:rPr lang="en-US" sz="1300" b="1" dirty="0" smtClean="0">
                <a:solidFill>
                  <a:srgbClr val="FF0000"/>
                </a:solidFill>
              </a:rPr>
              <a:t> 3</a:t>
            </a:r>
            <a:endParaRPr lang="en-US" sz="1300" b="1" dirty="0">
              <a:solidFill>
                <a:srgbClr val="FF0000"/>
              </a:solidFill>
            </a:endParaRPr>
          </a:p>
        </p:txBody>
      </p:sp>
      <p:sp>
        <p:nvSpPr>
          <p:cNvPr id="85" name="TextBox 84"/>
          <p:cNvSpPr txBox="1"/>
          <p:nvPr/>
        </p:nvSpPr>
        <p:spPr>
          <a:xfrm>
            <a:off x="7315200" y="4800600"/>
            <a:ext cx="914400" cy="477054"/>
          </a:xfrm>
          <a:prstGeom prst="rect">
            <a:avLst/>
          </a:prstGeom>
          <a:solidFill>
            <a:schemeClr val="tx2">
              <a:lumMod val="40000"/>
              <a:lumOff val="60000"/>
            </a:schemeClr>
          </a:solidFill>
        </p:spPr>
        <p:txBody>
          <a:bodyPr wrap="square" rtlCol="0">
            <a:spAutoFit/>
          </a:bodyPr>
          <a:lstStyle/>
          <a:p>
            <a:pPr>
              <a:lnSpc>
                <a:spcPts val="1500"/>
              </a:lnSpc>
            </a:pPr>
            <a:r>
              <a:rPr lang="en-US" sz="1600" b="1" dirty="0" smtClean="0">
                <a:solidFill>
                  <a:srgbClr val="FF0000"/>
                </a:solidFill>
              </a:rPr>
              <a:t>Set 5   </a:t>
            </a:r>
            <a:r>
              <a:rPr lang="en-US" sz="1300" b="1" dirty="0" smtClean="0">
                <a:solidFill>
                  <a:srgbClr val="FF0000"/>
                </a:solidFill>
              </a:rPr>
              <a:t>Freq. </a:t>
            </a:r>
            <a:r>
              <a:rPr lang="en-US" sz="1300" b="1" dirty="0" err="1" smtClean="0">
                <a:solidFill>
                  <a:srgbClr val="FF0000"/>
                </a:solidFill>
              </a:rPr>
              <a:t>ch</a:t>
            </a:r>
            <a:r>
              <a:rPr lang="en-US" sz="1300" b="1" dirty="0" smtClean="0">
                <a:solidFill>
                  <a:srgbClr val="FF0000"/>
                </a:solidFill>
              </a:rPr>
              <a:t> 9</a:t>
            </a:r>
            <a:endParaRPr lang="en-US" sz="1300" b="1" dirty="0">
              <a:solidFill>
                <a:srgbClr val="FF0000"/>
              </a:solidFill>
            </a:endParaRPr>
          </a:p>
        </p:txBody>
      </p:sp>
      <p:sp>
        <p:nvSpPr>
          <p:cNvPr id="92" name="TextBox 91"/>
          <p:cNvSpPr txBox="1"/>
          <p:nvPr/>
        </p:nvSpPr>
        <p:spPr>
          <a:xfrm>
            <a:off x="2743200" y="5562600"/>
            <a:ext cx="914400" cy="477054"/>
          </a:xfrm>
          <a:prstGeom prst="rect">
            <a:avLst/>
          </a:prstGeom>
          <a:solidFill>
            <a:schemeClr val="accent6">
              <a:lumMod val="40000"/>
              <a:lumOff val="60000"/>
            </a:schemeClr>
          </a:solidFill>
        </p:spPr>
        <p:txBody>
          <a:bodyPr wrap="square" rtlCol="0">
            <a:spAutoFit/>
          </a:bodyPr>
          <a:lstStyle/>
          <a:p>
            <a:pPr>
              <a:lnSpc>
                <a:spcPts val="1500"/>
              </a:lnSpc>
            </a:pPr>
            <a:r>
              <a:rPr lang="en-US" sz="1600" b="1" dirty="0" smtClean="0">
                <a:solidFill>
                  <a:srgbClr val="FF0000"/>
                </a:solidFill>
              </a:rPr>
              <a:t>Set 1   </a:t>
            </a:r>
            <a:r>
              <a:rPr lang="en-US" sz="1300" b="1" dirty="0" smtClean="0">
                <a:solidFill>
                  <a:srgbClr val="FF0000"/>
                </a:solidFill>
              </a:rPr>
              <a:t>Freq. </a:t>
            </a:r>
            <a:r>
              <a:rPr lang="en-US" sz="1300" b="1" dirty="0" err="1" smtClean="0">
                <a:solidFill>
                  <a:srgbClr val="FF0000"/>
                </a:solidFill>
              </a:rPr>
              <a:t>ch</a:t>
            </a:r>
            <a:r>
              <a:rPr lang="en-US" sz="1300" b="1" dirty="0" smtClean="0">
                <a:solidFill>
                  <a:srgbClr val="FF0000"/>
                </a:solidFill>
              </a:rPr>
              <a:t> 4</a:t>
            </a:r>
            <a:endParaRPr lang="en-US" sz="1300" b="1" dirty="0">
              <a:solidFill>
                <a:srgbClr val="FF0000"/>
              </a:solidFill>
            </a:endParaRPr>
          </a:p>
        </p:txBody>
      </p:sp>
      <p:sp>
        <p:nvSpPr>
          <p:cNvPr id="93" name="TextBox 92"/>
          <p:cNvSpPr txBox="1"/>
          <p:nvPr/>
        </p:nvSpPr>
        <p:spPr>
          <a:xfrm>
            <a:off x="3657600" y="5562600"/>
            <a:ext cx="914400" cy="477054"/>
          </a:xfrm>
          <a:prstGeom prst="rect">
            <a:avLst/>
          </a:prstGeom>
          <a:solidFill>
            <a:schemeClr val="tx2">
              <a:lumMod val="40000"/>
              <a:lumOff val="60000"/>
            </a:schemeClr>
          </a:solidFill>
        </p:spPr>
        <p:txBody>
          <a:bodyPr wrap="square" rtlCol="0">
            <a:spAutoFit/>
          </a:bodyPr>
          <a:lstStyle/>
          <a:p>
            <a:pPr>
              <a:lnSpc>
                <a:spcPts val="1500"/>
              </a:lnSpc>
            </a:pPr>
            <a:r>
              <a:rPr lang="en-US" sz="1600" b="1" dirty="0" smtClean="0">
                <a:solidFill>
                  <a:srgbClr val="FF0000"/>
                </a:solidFill>
              </a:rPr>
              <a:t>Set 5   </a:t>
            </a:r>
            <a:r>
              <a:rPr lang="en-US" sz="1300" b="1" dirty="0" smtClean="0">
                <a:solidFill>
                  <a:srgbClr val="FF0000"/>
                </a:solidFill>
              </a:rPr>
              <a:t>Freq. </a:t>
            </a:r>
            <a:r>
              <a:rPr lang="en-US" sz="1300" b="1" dirty="0" err="1" smtClean="0">
                <a:solidFill>
                  <a:srgbClr val="FF0000"/>
                </a:solidFill>
              </a:rPr>
              <a:t>ch</a:t>
            </a:r>
            <a:r>
              <a:rPr lang="en-US" sz="1300" b="1" dirty="0" smtClean="0">
                <a:solidFill>
                  <a:srgbClr val="FF0000"/>
                </a:solidFill>
              </a:rPr>
              <a:t> 6</a:t>
            </a:r>
            <a:endParaRPr lang="en-US" sz="1300" b="1" dirty="0">
              <a:solidFill>
                <a:srgbClr val="FF0000"/>
              </a:solidFill>
            </a:endParaRPr>
          </a:p>
        </p:txBody>
      </p:sp>
      <p:sp>
        <p:nvSpPr>
          <p:cNvPr id="94" name="TextBox 93"/>
          <p:cNvSpPr txBox="1"/>
          <p:nvPr/>
        </p:nvSpPr>
        <p:spPr>
          <a:xfrm>
            <a:off x="4572000" y="5562600"/>
            <a:ext cx="914400" cy="477054"/>
          </a:xfrm>
          <a:prstGeom prst="rect">
            <a:avLst/>
          </a:prstGeom>
          <a:solidFill>
            <a:srgbClr val="FFFF00"/>
          </a:solidFill>
        </p:spPr>
        <p:txBody>
          <a:bodyPr wrap="square" rtlCol="0">
            <a:spAutoFit/>
          </a:bodyPr>
          <a:lstStyle/>
          <a:p>
            <a:pPr>
              <a:lnSpc>
                <a:spcPts val="1500"/>
              </a:lnSpc>
            </a:pPr>
            <a:r>
              <a:rPr lang="en-US" sz="1600" b="1" dirty="0" smtClean="0">
                <a:solidFill>
                  <a:srgbClr val="FF0000"/>
                </a:solidFill>
              </a:rPr>
              <a:t>Set 4   </a:t>
            </a:r>
            <a:r>
              <a:rPr lang="en-US" sz="1200" b="1" dirty="0" smtClean="0">
                <a:solidFill>
                  <a:srgbClr val="FF0000"/>
                </a:solidFill>
              </a:rPr>
              <a:t>Freq. </a:t>
            </a:r>
            <a:r>
              <a:rPr lang="en-US" sz="1200" b="1" dirty="0" err="1" smtClean="0">
                <a:solidFill>
                  <a:srgbClr val="FF0000"/>
                </a:solidFill>
              </a:rPr>
              <a:t>ch</a:t>
            </a:r>
            <a:r>
              <a:rPr lang="en-US" sz="1200" b="1" dirty="0" smtClean="0">
                <a:solidFill>
                  <a:srgbClr val="FF0000"/>
                </a:solidFill>
              </a:rPr>
              <a:t> 10</a:t>
            </a:r>
            <a:endParaRPr lang="en-US" sz="1200" b="1" dirty="0">
              <a:solidFill>
                <a:srgbClr val="FF0000"/>
              </a:solidFill>
            </a:endParaRPr>
          </a:p>
        </p:txBody>
      </p:sp>
      <p:sp>
        <p:nvSpPr>
          <p:cNvPr id="95" name="TextBox 94"/>
          <p:cNvSpPr txBox="1"/>
          <p:nvPr/>
        </p:nvSpPr>
        <p:spPr>
          <a:xfrm>
            <a:off x="5486400" y="5562600"/>
            <a:ext cx="914400" cy="477054"/>
          </a:xfrm>
          <a:prstGeom prst="rect">
            <a:avLst/>
          </a:prstGeom>
          <a:solidFill>
            <a:srgbClr val="92D050"/>
          </a:solidFill>
        </p:spPr>
        <p:txBody>
          <a:bodyPr wrap="square" rtlCol="0">
            <a:spAutoFit/>
          </a:bodyPr>
          <a:lstStyle/>
          <a:p>
            <a:pPr>
              <a:lnSpc>
                <a:spcPts val="1500"/>
              </a:lnSpc>
            </a:pPr>
            <a:r>
              <a:rPr lang="en-US" sz="1600" b="1" dirty="0" smtClean="0">
                <a:solidFill>
                  <a:srgbClr val="FF0000"/>
                </a:solidFill>
              </a:rPr>
              <a:t>Set 2   </a:t>
            </a:r>
            <a:r>
              <a:rPr lang="en-US" sz="1300" b="1" dirty="0" smtClean="0">
                <a:solidFill>
                  <a:srgbClr val="FF0000"/>
                </a:solidFill>
              </a:rPr>
              <a:t>Freq. </a:t>
            </a:r>
            <a:r>
              <a:rPr lang="en-US" sz="1300" b="1" dirty="0" err="1" smtClean="0">
                <a:solidFill>
                  <a:srgbClr val="FF0000"/>
                </a:solidFill>
              </a:rPr>
              <a:t>ch</a:t>
            </a:r>
            <a:r>
              <a:rPr lang="en-US" sz="1300" b="1" dirty="0" smtClean="0">
                <a:solidFill>
                  <a:srgbClr val="FF0000"/>
                </a:solidFill>
              </a:rPr>
              <a:t> 8</a:t>
            </a:r>
            <a:endParaRPr lang="en-US" sz="1300" b="1" dirty="0">
              <a:solidFill>
                <a:srgbClr val="FF0000"/>
              </a:solidFill>
            </a:endParaRPr>
          </a:p>
        </p:txBody>
      </p:sp>
      <p:sp>
        <p:nvSpPr>
          <p:cNvPr id="96" name="TextBox 95"/>
          <p:cNvSpPr txBox="1"/>
          <p:nvPr/>
        </p:nvSpPr>
        <p:spPr>
          <a:xfrm>
            <a:off x="7315200" y="5562600"/>
            <a:ext cx="914400" cy="477054"/>
          </a:xfrm>
          <a:prstGeom prst="rect">
            <a:avLst/>
          </a:prstGeom>
          <a:solidFill>
            <a:schemeClr val="bg2">
              <a:lumMod val="75000"/>
            </a:schemeClr>
          </a:solidFill>
        </p:spPr>
        <p:txBody>
          <a:bodyPr wrap="square" rtlCol="0">
            <a:spAutoFit/>
          </a:bodyPr>
          <a:lstStyle/>
          <a:p>
            <a:pPr>
              <a:lnSpc>
                <a:spcPts val="1500"/>
              </a:lnSpc>
            </a:pPr>
            <a:r>
              <a:rPr lang="en-US" sz="1600" b="1" dirty="0" smtClean="0">
                <a:solidFill>
                  <a:srgbClr val="FF0000"/>
                </a:solidFill>
              </a:rPr>
              <a:t>Set 5   </a:t>
            </a:r>
            <a:r>
              <a:rPr lang="en-US" sz="1300" b="1" dirty="0" smtClean="0">
                <a:solidFill>
                  <a:srgbClr val="FF0000"/>
                </a:solidFill>
              </a:rPr>
              <a:t>Freq. </a:t>
            </a:r>
            <a:r>
              <a:rPr lang="en-US" sz="1300" b="1" dirty="0" err="1" smtClean="0">
                <a:solidFill>
                  <a:srgbClr val="FF0000"/>
                </a:solidFill>
              </a:rPr>
              <a:t>ch</a:t>
            </a:r>
            <a:r>
              <a:rPr lang="en-US" sz="1300" b="1" dirty="0" smtClean="0">
                <a:solidFill>
                  <a:srgbClr val="FF0000"/>
                </a:solidFill>
              </a:rPr>
              <a:t> 7</a:t>
            </a:r>
            <a:endParaRPr lang="en-US" sz="1300" b="1" dirty="0">
              <a:solidFill>
                <a:srgbClr val="FF0000"/>
              </a:solidFill>
            </a:endParaRPr>
          </a:p>
        </p:txBody>
      </p:sp>
      <p:cxnSp>
        <p:nvCxnSpPr>
          <p:cNvPr id="98" name="Straight Connector 97"/>
          <p:cNvCxnSpPr/>
          <p:nvPr/>
        </p:nvCxnSpPr>
        <p:spPr>
          <a:xfrm>
            <a:off x="6477000" y="2743200"/>
            <a:ext cx="762000" cy="0"/>
          </a:xfrm>
          <a:prstGeom prst="line">
            <a:avLst/>
          </a:prstGeom>
          <a:ln w="57150">
            <a:solidFill>
              <a:srgbClr val="0070C0"/>
            </a:solidFill>
            <a:prstDash val="sysDot"/>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a:off x="6477000" y="3505200"/>
            <a:ext cx="762000" cy="0"/>
          </a:xfrm>
          <a:prstGeom prst="line">
            <a:avLst/>
          </a:prstGeom>
          <a:ln w="57150">
            <a:solidFill>
              <a:srgbClr val="0070C0"/>
            </a:solidFill>
            <a:prstDash val="sysDot"/>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a:off x="6477000" y="4267200"/>
            <a:ext cx="762000" cy="0"/>
          </a:xfrm>
          <a:prstGeom prst="line">
            <a:avLst/>
          </a:prstGeom>
          <a:ln w="57150">
            <a:solidFill>
              <a:srgbClr val="0070C0"/>
            </a:solidFill>
            <a:prstDash val="sysDot"/>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a:off x="6477000" y="5029200"/>
            <a:ext cx="762000" cy="0"/>
          </a:xfrm>
          <a:prstGeom prst="line">
            <a:avLst/>
          </a:prstGeom>
          <a:ln w="57150">
            <a:solidFill>
              <a:srgbClr val="0070C0"/>
            </a:solidFill>
            <a:prstDash val="sysDot"/>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a:off x="6477000" y="5715000"/>
            <a:ext cx="762000" cy="0"/>
          </a:xfrm>
          <a:prstGeom prst="line">
            <a:avLst/>
          </a:prstGeom>
          <a:ln w="57150">
            <a:solidFill>
              <a:srgbClr val="0070C0"/>
            </a:solidFill>
            <a:prstDash val="sysDot"/>
          </a:ln>
        </p:spPr>
        <p:style>
          <a:lnRef idx="1">
            <a:schemeClr val="accent1"/>
          </a:lnRef>
          <a:fillRef idx="0">
            <a:schemeClr val="accent1"/>
          </a:fillRef>
          <a:effectRef idx="0">
            <a:schemeClr val="accent1"/>
          </a:effectRef>
          <a:fontRef idx="minor">
            <a:schemeClr val="tx1"/>
          </a:fontRef>
        </p:style>
      </p:cxnSp>
      <p:sp>
        <p:nvSpPr>
          <p:cNvPr id="105" name="TextBox 104"/>
          <p:cNvSpPr txBox="1"/>
          <p:nvPr/>
        </p:nvSpPr>
        <p:spPr>
          <a:xfrm>
            <a:off x="3657600" y="1828800"/>
            <a:ext cx="3095206" cy="338554"/>
          </a:xfrm>
          <a:prstGeom prst="rect">
            <a:avLst/>
          </a:prstGeom>
          <a:noFill/>
        </p:spPr>
        <p:txBody>
          <a:bodyPr wrap="none" rtlCol="0">
            <a:spAutoFit/>
          </a:bodyPr>
          <a:lstStyle/>
          <a:p>
            <a:r>
              <a:rPr lang="en-US" sz="1600" b="1" dirty="0" smtClean="0">
                <a:solidFill>
                  <a:srgbClr val="00B0F0"/>
                </a:solidFill>
              </a:rPr>
              <a:t>A set of 16 frequency </a:t>
            </a:r>
            <a:r>
              <a:rPr lang="en-US" sz="1600" b="1" dirty="0" err="1" smtClean="0">
                <a:solidFill>
                  <a:srgbClr val="00B0F0"/>
                </a:solidFill>
              </a:rPr>
              <a:t>subchannels</a:t>
            </a:r>
            <a:endParaRPr lang="en-US" sz="1600" b="1" dirty="0">
              <a:solidFill>
                <a:srgbClr val="00B0F0"/>
              </a:solidFill>
            </a:endParaRPr>
          </a:p>
        </p:txBody>
      </p:sp>
      <p:sp>
        <p:nvSpPr>
          <p:cNvPr id="48" name="Rectangle 47"/>
          <p:cNvSpPr/>
          <p:nvPr/>
        </p:nvSpPr>
        <p:spPr>
          <a:xfrm>
            <a:off x="1676400" y="2514600"/>
            <a:ext cx="152400" cy="4572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1676400" y="3276600"/>
            <a:ext cx="152400" cy="4572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1676400" y="4038600"/>
            <a:ext cx="152400" cy="457200"/>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1676400" y="4800600"/>
            <a:ext cx="152400" cy="45720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1676400" y="5562600"/>
            <a:ext cx="152400" cy="4572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1828800" y="1828800"/>
            <a:ext cx="6400800" cy="4419600"/>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1828800" y="2133600"/>
            <a:ext cx="4572000" cy="40386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Box 73"/>
          <p:cNvSpPr txBox="1"/>
          <p:nvPr/>
        </p:nvSpPr>
        <p:spPr>
          <a:xfrm>
            <a:off x="2057400" y="2133600"/>
            <a:ext cx="4140364" cy="338554"/>
          </a:xfrm>
          <a:prstGeom prst="rect">
            <a:avLst/>
          </a:prstGeom>
          <a:noFill/>
        </p:spPr>
        <p:txBody>
          <a:bodyPr wrap="none" rtlCol="0">
            <a:spAutoFit/>
          </a:bodyPr>
          <a:lstStyle/>
          <a:p>
            <a:r>
              <a:rPr lang="en-US" sz="1600" b="1" dirty="0" smtClean="0">
                <a:solidFill>
                  <a:srgbClr val="C00000"/>
                </a:solidFill>
              </a:rPr>
              <a:t>A set of 5 hopping sets among personal spaces</a:t>
            </a:r>
            <a:endParaRPr lang="en-US" sz="1600" b="1" dirty="0">
              <a:solidFill>
                <a:srgbClr val="C00000"/>
              </a:solidFill>
            </a:endParaRPr>
          </a:p>
        </p:txBody>
      </p:sp>
      <p:cxnSp>
        <p:nvCxnSpPr>
          <p:cNvPr id="76" name="Straight Connector 75"/>
          <p:cNvCxnSpPr/>
          <p:nvPr/>
        </p:nvCxnSpPr>
        <p:spPr>
          <a:xfrm rot="5400000">
            <a:off x="5295900" y="4152900"/>
            <a:ext cx="403860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7315200" y="2133600"/>
            <a:ext cx="106680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7315200" y="6172200"/>
            <a:ext cx="106680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1676400" y="2133600"/>
            <a:ext cx="15240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1676400" y="6172200"/>
            <a:ext cx="15240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6477000" y="2133600"/>
            <a:ext cx="762000" cy="0"/>
          </a:xfrm>
          <a:prstGeom prst="line">
            <a:avLst/>
          </a:prstGeom>
          <a:ln w="57150">
            <a:solidFill>
              <a:srgbClr val="C00000"/>
            </a:solidFill>
            <a:prstDash val="sysDot"/>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6477000" y="6096000"/>
            <a:ext cx="762000" cy="0"/>
          </a:xfrm>
          <a:prstGeom prst="line">
            <a:avLst/>
          </a:prstGeom>
          <a:ln w="57150">
            <a:solidFill>
              <a:srgbClr val="C00000"/>
            </a:solidFill>
            <a:prstDash val="sysDot"/>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1676400" y="1828800"/>
            <a:ext cx="1219200" cy="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1676400" y="6248400"/>
            <a:ext cx="1219200" cy="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7162800" y="1828800"/>
            <a:ext cx="1219200" cy="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7162800" y="6248400"/>
            <a:ext cx="1219200" cy="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ts val="3000"/>
              </a:lnSpc>
            </a:pPr>
            <a:r>
              <a:rPr lang="en-US" altLang="ko-KR" sz="3200" b="1" i="1" dirty="0" smtClean="0">
                <a:solidFill>
                  <a:srgbClr val="00B0F0"/>
                </a:solidFill>
              </a:rPr>
              <a:t>FREQUENCY HOPPING IN A PERSONAL SPACE (3)</a:t>
            </a:r>
            <a:endParaRPr lang="en-US" sz="2000" dirty="0">
              <a:solidFill>
                <a:srgbClr val="00B0F0"/>
              </a:solidFill>
              <a:cs typeface="Times New Roman" pitchFamily="18" charset="0"/>
            </a:endParaRPr>
          </a:p>
        </p:txBody>
      </p:sp>
      <p:sp>
        <p:nvSpPr>
          <p:cNvPr id="9" name="TextBox 8"/>
          <p:cNvSpPr txBox="1"/>
          <p:nvPr/>
        </p:nvSpPr>
        <p:spPr>
          <a:xfrm>
            <a:off x="4191000" y="6400800"/>
            <a:ext cx="777777" cy="307777"/>
          </a:xfrm>
          <a:prstGeom prst="rect">
            <a:avLst/>
          </a:prstGeom>
          <a:noFill/>
        </p:spPr>
        <p:txBody>
          <a:bodyPr wrap="none" rtlCol="0">
            <a:spAutoFit/>
          </a:bodyPr>
          <a:lstStyle/>
          <a:p>
            <a:r>
              <a:rPr lang="en-US" sz="1400" dirty="0" smtClean="0">
                <a:latin typeface="Times New Roman" pitchFamily="18" charset="0"/>
                <a:cs typeface="Times New Roman" pitchFamily="18" charset="0"/>
              </a:rPr>
              <a:t>Slide 85</a:t>
            </a:r>
            <a:endParaRPr lang="en-US" sz="1400" dirty="0">
              <a:latin typeface="Times New Roman" pitchFamily="18" charset="0"/>
              <a:cs typeface="Times New Roman" pitchFamily="18" charset="0"/>
            </a:endParaRPr>
          </a:p>
        </p:txBody>
      </p:sp>
      <p:sp>
        <p:nvSpPr>
          <p:cNvPr id="31" name="TextBox 30"/>
          <p:cNvSpPr txBox="1"/>
          <p:nvPr/>
        </p:nvSpPr>
        <p:spPr>
          <a:xfrm>
            <a:off x="533400" y="1447800"/>
            <a:ext cx="8077200" cy="1631216"/>
          </a:xfrm>
          <a:prstGeom prst="rect">
            <a:avLst/>
          </a:prstGeom>
          <a:noFill/>
        </p:spPr>
        <p:txBody>
          <a:bodyPr wrap="square" rtlCol="0">
            <a:spAutoFit/>
          </a:bodyPr>
          <a:lstStyle/>
          <a:p>
            <a:pPr marL="228600" indent="-228600"/>
            <a:r>
              <a:rPr lang="en-US" sz="2000" b="1" u="sng" dirty="0" smtClean="0">
                <a:latin typeface="Times New Roman" pitchFamily="18" charset="0"/>
                <a:cs typeface="Times New Roman" pitchFamily="18" charset="0"/>
              </a:rPr>
              <a:t>FH in OFDMA: Hybrid FH in OFDMA spreading</a:t>
            </a:r>
            <a:endParaRPr lang="en-US" sz="2000" dirty="0" smtClean="0"/>
          </a:p>
          <a:p>
            <a:pPr marL="228600" indent="-228600">
              <a:buFont typeface="Arial" pitchFamily="34" charset="0"/>
              <a:buChar char="•"/>
            </a:pPr>
            <a:r>
              <a:rPr lang="en-US" sz="1600" dirty="0" smtClean="0"/>
              <a:t>Hybrid FH in OFDM spreading</a:t>
            </a:r>
          </a:p>
          <a:p>
            <a:pPr lvl="1" indent="-228600">
              <a:buFont typeface="Wingdings" pitchFamily="2" charset="2"/>
              <a:buChar char="§"/>
            </a:pPr>
            <a:r>
              <a:rPr lang="en-US" sz="1600" dirty="0" smtClean="0"/>
              <a:t>FH: (mitigation of near-far effect + spreading) + OFDM: for severe channel conditions</a:t>
            </a:r>
          </a:p>
          <a:p>
            <a:pPr marL="228600" indent="-228600">
              <a:buFont typeface="Arial" pitchFamily="34" charset="0"/>
              <a:buChar char="•"/>
            </a:pPr>
            <a:r>
              <a:rPr lang="en-US" sz="1600" b="1" dirty="0" smtClean="0">
                <a:solidFill>
                  <a:srgbClr val="0070C0"/>
                </a:solidFill>
              </a:rPr>
              <a:t>The whole subcarriers of an OFDM symbol are divided into 5 subbands (or groups). </a:t>
            </a:r>
          </a:p>
          <a:p>
            <a:pPr lvl="1" indent="-228600">
              <a:buFont typeface="Wingdings" pitchFamily="2" charset="2"/>
              <a:buChar char="§"/>
            </a:pPr>
            <a:r>
              <a:rPr lang="en-US" sz="1600" b="1" dirty="0" smtClean="0">
                <a:solidFill>
                  <a:srgbClr val="0070C0"/>
                </a:solidFill>
              </a:rPr>
              <a:t>Each subband (or group) is assigned to a personal space.</a:t>
            </a:r>
            <a:r>
              <a:rPr lang="en-US" sz="1600" b="1" dirty="0" smtClean="0">
                <a:solidFill>
                  <a:srgbClr val="0070C0"/>
                </a:solidFill>
                <a:sym typeface="Wingdings" pitchFamily="2" charset="2"/>
              </a:rPr>
              <a:t>  DARA can be applied.</a:t>
            </a:r>
            <a:endParaRPr lang="en-US" sz="1600" b="1" dirty="0" smtClean="0">
              <a:solidFill>
                <a:srgbClr val="0070C0"/>
              </a:solidFill>
            </a:endParaRPr>
          </a:p>
          <a:p>
            <a:pPr marL="228600" indent="-228600">
              <a:buFont typeface="Arial" pitchFamily="34" charset="0"/>
              <a:buChar char="•"/>
            </a:pPr>
            <a:endParaRPr lang="en-US" sz="1600" dirty="0" smtClean="0"/>
          </a:p>
        </p:txBody>
      </p:sp>
      <p:pic>
        <p:nvPicPr>
          <p:cNvPr id="5" name="Picture 4" descr="\begin{figure}&#10; \centerline{&#10;\epsfig {figure=\figdir/ds-fh.eps,width=10cm}&#10;}\end{figure}"/>
          <p:cNvPicPr/>
          <p:nvPr/>
        </p:nvPicPr>
        <p:blipFill>
          <a:blip r:embed="rId3" cstate="print"/>
          <a:srcRect/>
          <a:stretch>
            <a:fillRect/>
          </a:stretch>
        </p:blipFill>
        <p:spPr bwMode="auto">
          <a:xfrm>
            <a:off x="2133600" y="2819400"/>
            <a:ext cx="6705600" cy="3200400"/>
          </a:xfrm>
          <a:prstGeom prst="rect">
            <a:avLst/>
          </a:prstGeom>
          <a:noFill/>
          <a:ln w="9525">
            <a:noFill/>
            <a:miter lim="800000"/>
            <a:headEnd/>
            <a:tailEnd/>
          </a:ln>
        </p:spPr>
      </p:pic>
      <p:sp>
        <p:nvSpPr>
          <p:cNvPr id="6" name="TextBox 5"/>
          <p:cNvSpPr txBox="1"/>
          <p:nvPr/>
        </p:nvSpPr>
        <p:spPr>
          <a:xfrm>
            <a:off x="304800" y="4114800"/>
            <a:ext cx="1219200" cy="1569660"/>
          </a:xfrm>
          <a:prstGeom prst="rect">
            <a:avLst/>
          </a:prstGeom>
          <a:solidFill>
            <a:schemeClr val="accent3">
              <a:lumMod val="40000"/>
              <a:lumOff val="60000"/>
            </a:schemeClr>
          </a:solidFill>
        </p:spPr>
        <p:txBody>
          <a:bodyPr wrap="square" rtlCol="0">
            <a:spAutoFit/>
          </a:bodyPr>
          <a:lstStyle/>
          <a:p>
            <a:r>
              <a:rPr lang="en-US" sz="1600" b="1" dirty="0" smtClean="0"/>
              <a:t>A part of 7 OFDM subcarriers assigned to a personal space</a:t>
            </a:r>
            <a:endParaRPr lang="en-US" sz="1600" b="1" dirty="0"/>
          </a:p>
        </p:txBody>
      </p:sp>
      <p:sp>
        <p:nvSpPr>
          <p:cNvPr id="7" name="TextBox 6"/>
          <p:cNvSpPr txBox="1"/>
          <p:nvPr/>
        </p:nvSpPr>
        <p:spPr>
          <a:xfrm>
            <a:off x="2819400" y="3810000"/>
            <a:ext cx="838200" cy="307777"/>
          </a:xfrm>
          <a:prstGeom prst="rect">
            <a:avLst/>
          </a:prstGeom>
          <a:solidFill>
            <a:schemeClr val="accent2">
              <a:lumMod val="40000"/>
              <a:lumOff val="60000"/>
            </a:schemeClr>
          </a:solidFill>
          <a:ln>
            <a:solidFill>
              <a:schemeClr val="tx1"/>
            </a:solidFill>
          </a:ln>
        </p:spPr>
        <p:txBody>
          <a:bodyPr wrap="square" rtlCol="0">
            <a:spAutoFit/>
          </a:bodyPr>
          <a:lstStyle/>
          <a:p>
            <a:r>
              <a:rPr lang="en-US" sz="1400" b="1" dirty="0" smtClean="0"/>
              <a:t>symbol1</a:t>
            </a:r>
            <a:endParaRPr lang="en-US" sz="1400" b="1" dirty="0"/>
          </a:p>
        </p:txBody>
      </p:sp>
      <p:sp>
        <p:nvSpPr>
          <p:cNvPr id="8" name="TextBox 7"/>
          <p:cNvSpPr txBox="1"/>
          <p:nvPr/>
        </p:nvSpPr>
        <p:spPr>
          <a:xfrm>
            <a:off x="3657600" y="4419600"/>
            <a:ext cx="813556" cy="307777"/>
          </a:xfrm>
          <a:prstGeom prst="rect">
            <a:avLst/>
          </a:prstGeom>
          <a:solidFill>
            <a:schemeClr val="accent2">
              <a:lumMod val="40000"/>
              <a:lumOff val="60000"/>
            </a:schemeClr>
          </a:solidFill>
          <a:ln>
            <a:solidFill>
              <a:schemeClr val="tx1"/>
            </a:solidFill>
          </a:ln>
        </p:spPr>
        <p:txBody>
          <a:bodyPr wrap="none" rtlCol="0">
            <a:spAutoFit/>
          </a:bodyPr>
          <a:lstStyle/>
          <a:p>
            <a:r>
              <a:rPr lang="en-US" sz="1400" b="1" dirty="0" smtClean="0"/>
              <a:t>symbol2</a:t>
            </a:r>
            <a:endParaRPr lang="en-US" sz="1400" b="1" dirty="0"/>
          </a:p>
        </p:txBody>
      </p:sp>
      <p:sp>
        <p:nvSpPr>
          <p:cNvPr id="10" name="TextBox 9"/>
          <p:cNvSpPr txBox="1"/>
          <p:nvPr/>
        </p:nvSpPr>
        <p:spPr>
          <a:xfrm>
            <a:off x="4495800" y="4724400"/>
            <a:ext cx="813556" cy="307777"/>
          </a:xfrm>
          <a:prstGeom prst="rect">
            <a:avLst/>
          </a:prstGeom>
          <a:solidFill>
            <a:schemeClr val="accent2">
              <a:lumMod val="40000"/>
              <a:lumOff val="60000"/>
            </a:schemeClr>
          </a:solidFill>
          <a:ln>
            <a:solidFill>
              <a:schemeClr val="tx1"/>
            </a:solidFill>
          </a:ln>
        </p:spPr>
        <p:txBody>
          <a:bodyPr wrap="none" rtlCol="0">
            <a:spAutoFit/>
          </a:bodyPr>
          <a:lstStyle/>
          <a:p>
            <a:r>
              <a:rPr lang="en-US" sz="1400" b="1" dirty="0" smtClean="0"/>
              <a:t>symbol3</a:t>
            </a:r>
            <a:endParaRPr lang="en-US" sz="1400" b="1" dirty="0"/>
          </a:p>
        </p:txBody>
      </p:sp>
      <p:sp>
        <p:nvSpPr>
          <p:cNvPr id="11" name="TextBox 10"/>
          <p:cNvSpPr txBox="1"/>
          <p:nvPr/>
        </p:nvSpPr>
        <p:spPr>
          <a:xfrm>
            <a:off x="7010400" y="4114800"/>
            <a:ext cx="813556" cy="307777"/>
          </a:xfrm>
          <a:prstGeom prst="rect">
            <a:avLst/>
          </a:prstGeom>
          <a:solidFill>
            <a:schemeClr val="accent2">
              <a:lumMod val="40000"/>
              <a:lumOff val="60000"/>
            </a:schemeClr>
          </a:solidFill>
          <a:ln>
            <a:solidFill>
              <a:schemeClr val="tx1"/>
            </a:solidFill>
          </a:ln>
        </p:spPr>
        <p:txBody>
          <a:bodyPr wrap="none" rtlCol="0">
            <a:spAutoFit/>
          </a:bodyPr>
          <a:lstStyle/>
          <a:p>
            <a:r>
              <a:rPr lang="en-US" sz="1400" b="1" dirty="0" smtClean="0"/>
              <a:t>symbol6</a:t>
            </a:r>
            <a:endParaRPr lang="en-US" sz="1400" b="1" dirty="0"/>
          </a:p>
        </p:txBody>
      </p:sp>
      <p:sp>
        <p:nvSpPr>
          <p:cNvPr id="12" name="TextBox 11"/>
          <p:cNvSpPr txBox="1"/>
          <p:nvPr/>
        </p:nvSpPr>
        <p:spPr>
          <a:xfrm>
            <a:off x="6172200" y="5105400"/>
            <a:ext cx="813556" cy="307777"/>
          </a:xfrm>
          <a:prstGeom prst="rect">
            <a:avLst/>
          </a:prstGeom>
          <a:solidFill>
            <a:schemeClr val="accent2">
              <a:lumMod val="40000"/>
              <a:lumOff val="60000"/>
            </a:schemeClr>
          </a:solidFill>
          <a:ln>
            <a:solidFill>
              <a:schemeClr val="tx1"/>
            </a:solidFill>
          </a:ln>
        </p:spPr>
        <p:txBody>
          <a:bodyPr wrap="none" rtlCol="0">
            <a:spAutoFit/>
          </a:bodyPr>
          <a:lstStyle/>
          <a:p>
            <a:r>
              <a:rPr lang="en-US" sz="1400" b="1" dirty="0" smtClean="0"/>
              <a:t>symbol5</a:t>
            </a:r>
            <a:endParaRPr lang="en-US" sz="1400" b="1" dirty="0"/>
          </a:p>
        </p:txBody>
      </p:sp>
      <p:sp>
        <p:nvSpPr>
          <p:cNvPr id="13" name="TextBox 12"/>
          <p:cNvSpPr txBox="1"/>
          <p:nvPr/>
        </p:nvSpPr>
        <p:spPr>
          <a:xfrm>
            <a:off x="5334000" y="5410200"/>
            <a:ext cx="813556" cy="307777"/>
          </a:xfrm>
          <a:prstGeom prst="rect">
            <a:avLst/>
          </a:prstGeom>
          <a:solidFill>
            <a:schemeClr val="accent2">
              <a:lumMod val="40000"/>
              <a:lumOff val="60000"/>
            </a:schemeClr>
          </a:solidFill>
          <a:ln>
            <a:solidFill>
              <a:schemeClr val="tx1"/>
            </a:solidFill>
          </a:ln>
        </p:spPr>
        <p:txBody>
          <a:bodyPr wrap="none" rtlCol="0">
            <a:spAutoFit/>
          </a:bodyPr>
          <a:lstStyle/>
          <a:p>
            <a:r>
              <a:rPr lang="en-US" sz="1400" b="1" dirty="0" smtClean="0"/>
              <a:t>symbol4</a:t>
            </a:r>
            <a:endParaRPr lang="en-US" sz="1400" b="1" dirty="0"/>
          </a:p>
        </p:txBody>
      </p:sp>
      <p:sp>
        <p:nvSpPr>
          <p:cNvPr id="14" name="TextBox 13"/>
          <p:cNvSpPr txBox="1"/>
          <p:nvPr/>
        </p:nvSpPr>
        <p:spPr>
          <a:xfrm>
            <a:off x="7848600" y="5715000"/>
            <a:ext cx="813556" cy="307777"/>
          </a:xfrm>
          <a:prstGeom prst="rect">
            <a:avLst/>
          </a:prstGeom>
          <a:solidFill>
            <a:schemeClr val="accent2">
              <a:lumMod val="40000"/>
              <a:lumOff val="60000"/>
            </a:schemeClr>
          </a:solidFill>
          <a:ln>
            <a:solidFill>
              <a:schemeClr val="tx1"/>
            </a:solidFill>
          </a:ln>
        </p:spPr>
        <p:txBody>
          <a:bodyPr wrap="none" rtlCol="0">
            <a:spAutoFit/>
          </a:bodyPr>
          <a:lstStyle/>
          <a:p>
            <a:r>
              <a:rPr lang="en-US" sz="1400" b="1" dirty="0" smtClean="0"/>
              <a:t>symbol7</a:t>
            </a:r>
            <a:endParaRPr lang="en-US" sz="1400" b="1" dirty="0"/>
          </a:p>
        </p:txBody>
      </p:sp>
      <p:sp>
        <p:nvSpPr>
          <p:cNvPr id="15" name="TextBox 14"/>
          <p:cNvSpPr txBox="1"/>
          <p:nvPr/>
        </p:nvSpPr>
        <p:spPr>
          <a:xfrm>
            <a:off x="1524000" y="3733800"/>
            <a:ext cx="1192827" cy="338554"/>
          </a:xfrm>
          <a:prstGeom prst="rect">
            <a:avLst/>
          </a:prstGeom>
          <a:solidFill>
            <a:schemeClr val="bg1"/>
          </a:solidFill>
        </p:spPr>
        <p:txBody>
          <a:bodyPr wrap="none" rtlCol="0">
            <a:spAutoFit/>
          </a:bodyPr>
          <a:lstStyle/>
          <a:p>
            <a:r>
              <a:rPr lang="en-US" sz="1600" smtClean="0"/>
              <a:t>Subcarrier 1</a:t>
            </a:r>
            <a:endParaRPr lang="en-US" sz="1600"/>
          </a:p>
        </p:txBody>
      </p:sp>
      <p:sp>
        <p:nvSpPr>
          <p:cNvPr id="16" name="TextBox 15"/>
          <p:cNvSpPr txBox="1"/>
          <p:nvPr/>
        </p:nvSpPr>
        <p:spPr>
          <a:xfrm>
            <a:off x="1524000" y="4038600"/>
            <a:ext cx="1192827" cy="338554"/>
          </a:xfrm>
          <a:prstGeom prst="rect">
            <a:avLst/>
          </a:prstGeom>
          <a:solidFill>
            <a:schemeClr val="bg1"/>
          </a:solidFill>
        </p:spPr>
        <p:txBody>
          <a:bodyPr wrap="none" rtlCol="0">
            <a:spAutoFit/>
          </a:bodyPr>
          <a:lstStyle/>
          <a:p>
            <a:r>
              <a:rPr lang="en-US" sz="1600" dirty="0" smtClean="0"/>
              <a:t>Subcarrier 5</a:t>
            </a:r>
            <a:endParaRPr lang="en-US" sz="1600" dirty="0"/>
          </a:p>
        </p:txBody>
      </p:sp>
      <p:sp>
        <p:nvSpPr>
          <p:cNvPr id="17" name="TextBox 16"/>
          <p:cNvSpPr txBox="1"/>
          <p:nvPr/>
        </p:nvSpPr>
        <p:spPr>
          <a:xfrm>
            <a:off x="1524000" y="4419600"/>
            <a:ext cx="1297022" cy="338554"/>
          </a:xfrm>
          <a:prstGeom prst="rect">
            <a:avLst/>
          </a:prstGeom>
          <a:solidFill>
            <a:schemeClr val="bg1"/>
          </a:solidFill>
        </p:spPr>
        <p:txBody>
          <a:bodyPr wrap="none" rtlCol="0">
            <a:spAutoFit/>
          </a:bodyPr>
          <a:lstStyle/>
          <a:p>
            <a:r>
              <a:rPr lang="en-US" sz="1600" dirty="0" smtClean="0"/>
              <a:t>Subcarrier 13</a:t>
            </a:r>
            <a:endParaRPr lang="en-US" sz="1600" dirty="0"/>
          </a:p>
        </p:txBody>
      </p:sp>
      <p:sp>
        <p:nvSpPr>
          <p:cNvPr id="18" name="TextBox 17"/>
          <p:cNvSpPr txBox="1"/>
          <p:nvPr/>
        </p:nvSpPr>
        <p:spPr>
          <a:xfrm>
            <a:off x="1524000" y="4724400"/>
            <a:ext cx="1297022" cy="338554"/>
          </a:xfrm>
          <a:prstGeom prst="rect">
            <a:avLst/>
          </a:prstGeom>
          <a:solidFill>
            <a:schemeClr val="bg1"/>
          </a:solidFill>
        </p:spPr>
        <p:txBody>
          <a:bodyPr wrap="none" rtlCol="0">
            <a:spAutoFit/>
          </a:bodyPr>
          <a:lstStyle/>
          <a:p>
            <a:r>
              <a:rPr lang="en-US" sz="1600" dirty="0" smtClean="0"/>
              <a:t>Subcarrier 14</a:t>
            </a:r>
            <a:endParaRPr lang="en-US" sz="1600" dirty="0"/>
          </a:p>
        </p:txBody>
      </p:sp>
      <p:sp>
        <p:nvSpPr>
          <p:cNvPr id="19" name="TextBox 18"/>
          <p:cNvSpPr txBox="1"/>
          <p:nvPr/>
        </p:nvSpPr>
        <p:spPr>
          <a:xfrm>
            <a:off x="1524000" y="5029200"/>
            <a:ext cx="1297022" cy="338554"/>
          </a:xfrm>
          <a:prstGeom prst="rect">
            <a:avLst/>
          </a:prstGeom>
          <a:solidFill>
            <a:schemeClr val="bg1"/>
          </a:solidFill>
        </p:spPr>
        <p:txBody>
          <a:bodyPr wrap="none" rtlCol="0">
            <a:spAutoFit/>
          </a:bodyPr>
          <a:lstStyle/>
          <a:p>
            <a:r>
              <a:rPr lang="en-US" sz="1600" dirty="0" smtClean="0"/>
              <a:t>Subcarrier 25</a:t>
            </a:r>
            <a:endParaRPr lang="en-US" sz="1600" dirty="0"/>
          </a:p>
        </p:txBody>
      </p:sp>
      <p:sp>
        <p:nvSpPr>
          <p:cNvPr id="20" name="TextBox 19"/>
          <p:cNvSpPr txBox="1"/>
          <p:nvPr/>
        </p:nvSpPr>
        <p:spPr>
          <a:xfrm>
            <a:off x="1524000" y="5410200"/>
            <a:ext cx="1297022" cy="338554"/>
          </a:xfrm>
          <a:prstGeom prst="rect">
            <a:avLst/>
          </a:prstGeom>
          <a:solidFill>
            <a:schemeClr val="bg1"/>
          </a:solidFill>
        </p:spPr>
        <p:txBody>
          <a:bodyPr wrap="none" rtlCol="0">
            <a:spAutoFit/>
          </a:bodyPr>
          <a:lstStyle/>
          <a:p>
            <a:r>
              <a:rPr lang="en-US" sz="1600" dirty="0" smtClean="0"/>
              <a:t>Subcarrier 62</a:t>
            </a:r>
            <a:endParaRPr lang="en-US" sz="1600" dirty="0"/>
          </a:p>
        </p:txBody>
      </p:sp>
      <p:sp>
        <p:nvSpPr>
          <p:cNvPr id="21" name="TextBox 20"/>
          <p:cNvSpPr txBox="1"/>
          <p:nvPr/>
        </p:nvSpPr>
        <p:spPr>
          <a:xfrm>
            <a:off x="1524000" y="5715000"/>
            <a:ext cx="1297022" cy="338554"/>
          </a:xfrm>
          <a:prstGeom prst="rect">
            <a:avLst/>
          </a:prstGeom>
          <a:solidFill>
            <a:schemeClr val="bg1"/>
          </a:solidFill>
        </p:spPr>
        <p:txBody>
          <a:bodyPr wrap="none" rtlCol="0">
            <a:spAutoFit/>
          </a:bodyPr>
          <a:lstStyle/>
          <a:p>
            <a:r>
              <a:rPr lang="en-US" sz="1600" dirty="0" smtClean="0"/>
              <a:t>Subcarrier 79</a:t>
            </a:r>
            <a:endParaRPr lang="en-US" sz="1600" dirty="0"/>
          </a:p>
        </p:txBody>
      </p:sp>
      <p:sp>
        <p:nvSpPr>
          <p:cNvPr id="22" name="TextBox 21"/>
          <p:cNvSpPr txBox="1"/>
          <p:nvPr/>
        </p:nvSpPr>
        <p:spPr>
          <a:xfrm>
            <a:off x="3733800" y="3048000"/>
            <a:ext cx="1973745" cy="338554"/>
          </a:xfrm>
          <a:prstGeom prst="rect">
            <a:avLst/>
          </a:prstGeom>
          <a:noFill/>
        </p:spPr>
        <p:txBody>
          <a:bodyPr wrap="none" rtlCol="0">
            <a:spAutoFit/>
          </a:bodyPr>
          <a:lstStyle/>
          <a:p>
            <a:r>
              <a:rPr lang="en-US" sz="1600" b="1" smtClean="0">
                <a:solidFill>
                  <a:srgbClr val="FF0000"/>
                </a:solidFill>
              </a:rPr>
              <a:t>= OFDM symbol time</a:t>
            </a:r>
            <a:endParaRPr lang="en-US" sz="1600" b="1">
              <a:solidFill>
                <a:srgbClr val="FF0000"/>
              </a:solidFill>
            </a:endParaRPr>
          </a:p>
        </p:txBody>
      </p:sp>
      <p:sp>
        <p:nvSpPr>
          <p:cNvPr id="23" name="TextBox 22"/>
          <p:cNvSpPr txBox="1"/>
          <p:nvPr/>
        </p:nvSpPr>
        <p:spPr>
          <a:xfrm>
            <a:off x="381001" y="2971800"/>
            <a:ext cx="2209799" cy="675441"/>
          </a:xfrm>
          <a:prstGeom prst="rect">
            <a:avLst/>
          </a:prstGeom>
          <a:noFill/>
        </p:spPr>
        <p:txBody>
          <a:bodyPr wrap="square" rtlCol="0">
            <a:spAutoFit/>
          </a:bodyPr>
          <a:lstStyle/>
          <a:p>
            <a:pPr algn="ctr">
              <a:lnSpc>
                <a:spcPts val="1500"/>
              </a:lnSpc>
            </a:pPr>
            <a:r>
              <a:rPr lang="en-US" sz="1600" b="1" dirty="0" smtClean="0">
                <a:solidFill>
                  <a:srgbClr val="00B0F0"/>
                </a:solidFill>
              </a:rPr>
              <a:t>For an example with 7 FH subcarriers for a personal space</a:t>
            </a:r>
            <a:endParaRPr lang="en-US" sz="1600" b="1" dirty="0">
              <a:solidFill>
                <a:srgbClr val="00B0F0"/>
              </a:solidFill>
            </a:endParaRPr>
          </a:p>
        </p:txBody>
      </p:sp>
      <p:sp>
        <p:nvSpPr>
          <p:cNvPr id="24" name="Rectangle 23"/>
          <p:cNvSpPr/>
          <p:nvPr/>
        </p:nvSpPr>
        <p:spPr>
          <a:xfrm>
            <a:off x="2819400" y="3657600"/>
            <a:ext cx="762000" cy="2438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smtClean="0">
              <a:solidFill>
                <a:srgbClr val="FF0000"/>
              </a:solidFill>
            </a:endParaRPr>
          </a:p>
          <a:p>
            <a:pPr algn="ctr"/>
            <a:endParaRPr lang="en-US" sz="1100" b="1" dirty="0" smtClean="0">
              <a:solidFill>
                <a:srgbClr val="FF0000"/>
              </a:solidFill>
            </a:endParaRPr>
          </a:p>
          <a:p>
            <a:pPr algn="ctr"/>
            <a:endParaRPr lang="en-US" sz="1100" b="1" dirty="0" smtClean="0">
              <a:solidFill>
                <a:srgbClr val="FF0000"/>
              </a:solidFill>
            </a:endParaRPr>
          </a:p>
          <a:p>
            <a:pPr algn="ctr"/>
            <a:endParaRPr lang="en-US" sz="1100" b="1" dirty="0" smtClean="0">
              <a:solidFill>
                <a:srgbClr val="FF0000"/>
              </a:solidFill>
            </a:endParaRPr>
          </a:p>
          <a:p>
            <a:pPr algn="ctr">
              <a:lnSpc>
                <a:spcPts val="1100"/>
              </a:lnSpc>
            </a:pPr>
            <a:r>
              <a:rPr lang="en-US" sz="1400" b="1" dirty="0" smtClean="0">
                <a:solidFill>
                  <a:srgbClr val="FF0000"/>
                </a:solidFill>
              </a:rPr>
              <a:t>OFDM1</a:t>
            </a:r>
            <a:endParaRPr lang="en-US" sz="1400" b="1" dirty="0">
              <a:solidFill>
                <a:srgbClr val="FF0000"/>
              </a:solidFill>
            </a:endParaRPr>
          </a:p>
        </p:txBody>
      </p:sp>
      <p:sp>
        <p:nvSpPr>
          <p:cNvPr id="25" name="Rectangle 24"/>
          <p:cNvSpPr/>
          <p:nvPr/>
        </p:nvSpPr>
        <p:spPr>
          <a:xfrm>
            <a:off x="3657600" y="3657600"/>
            <a:ext cx="762000" cy="243840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smtClean="0">
              <a:solidFill>
                <a:srgbClr val="FF0000"/>
              </a:solidFill>
            </a:endParaRPr>
          </a:p>
          <a:p>
            <a:pPr algn="ctr"/>
            <a:endParaRPr lang="en-US" sz="1100" b="1" dirty="0" smtClean="0">
              <a:solidFill>
                <a:srgbClr val="FF0000"/>
              </a:solidFill>
            </a:endParaRPr>
          </a:p>
          <a:p>
            <a:pPr algn="ctr"/>
            <a:endParaRPr lang="en-US" sz="1100" b="1" dirty="0" smtClean="0">
              <a:solidFill>
                <a:srgbClr val="FF0000"/>
              </a:solidFill>
            </a:endParaRPr>
          </a:p>
          <a:p>
            <a:pPr algn="ctr"/>
            <a:endParaRPr lang="en-US" sz="1100" b="1" dirty="0" smtClean="0">
              <a:solidFill>
                <a:srgbClr val="FF0000"/>
              </a:solidFill>
            </a:endParaRPr>
          </a:p>
          <a:p>
            <a:pPr algn="ctr">
              <a:lnSpc>
                <a:spcPts val="1100"/>
              </a:lnSpc>
            </a:pPr>
            <a:r>
              <a:rPr lang="en-US" sz="1400" b="1" dirty="0" smtClean="0">
                <a:solidFill>
                  <a:srgbClr val="00B050"/>
                </a:solidFill>
              </a:rPr>
              <a:t>OFDM2</a:t>
            </a:r>
            <a:endParaRPr lang="en-US" sz="1400" b="1" dirty="0">
              <a:solidFill>
                <a:srgbClr val="00B050"/>
              </a:solidFill>
            </a:endParaRPr>
          </a:p>
        </p:txBody>
      </p:sp>
      <p:sp>
        <p:nvSpPr>
          <p:cNvPr id="26" name="Rectangle 25"/>
          <p:cNvSpPr/>
          <p:nvPr/>
        </p:nvSpPr>
        <p:spPr>
          <a:xfrm>
            <a:off x="4495800" y="3657600"/>
            <a:ext cx="762000" cy="2438400"/>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smtClean="0">
              <a:solidFill>
                <a:srgbClr val="FF0000"/>
              </a:solidFill>
            </a:endParaRPr>
          </a:p>
          <a:p>
            <a:pPr algn="ctr"/>
            <a:endParaRPr lang="en-US" sz="1100" b="1" smtClean="0">
              <a:solidFill>
                <a:srgbClr val="FF0000"/>
              </a:solidFill>
            </a:endParaRPr>
          </a:p>
          <a:p>
            <a:pPr algn="ctr"/>
            <a:endParaRPr lang="en-US" sz="1100" b="1" smtClean="0">
              <a:solidFill>
                <a:srgbClr val="FF0000"/>
              </a:solidFill>
            </a:endParaRPr>
          </a:p>
          <a:p>
            <a:pPr algn="ctr"/>
            <a:endParaRPr lang="en-US" sz="1100" b="1" smtClean="0">
              <a:solidFill>
                <a:srgbClr val="FF0000"/>
              </a:solidFill>
            </a:endParaRPr>
          </a:p>
          <a:p>
            <a:pPr algn="ctr">
              <a:lnSpc>
                <a:spcPts val="1100"/>
              </a:lnSpc>
            </a:pPr>
            <a:r>
              <a:rPr lang="en-US" sz="1400" b="1" smtClean="0">
                <a:solidFill>
                  <a:srgbClr val="7030A0"/>
                </a:solidFill>
              </a:rPr>
              <a:t>OFDM3</a:t>
            </a:r>
            <a:endParaRPr lang="en-US" sz="1400" b="1">
              <a:solidFill>
                <a:srgbClr val="7030A0"/>
              </a:solidFill>
            </a:endParaRPr>
          </a:p>
        </p:txBody>
      </p:sp>
      <p:sp>
        <p:nvSpPr>
          <p:cNvPr id="27" name="Rectangle 26"/>
          <p:cNvSpPr/>
          <p:nvPr/>
        </p:nvSpPr>
        <p:spPr>
          <a:xfrm>
            <a:off x="5334000" y="3657600"/>
            <a:ext cx="762000" cy="2438400"/>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smtClean="0">
              <a:solidFill>
                <a:srgbClr val="FF0000"/>
              </a:solidFill>
            </a:endParaRPr>
          </a:p>
          <a:p>
            <a:pPr algn="ctr"/>
            <a:endParaRPr lang="en-US" sz="1100" b="1" dirty="0" smtClean="0">
              <a:solidFill>
                <a:srgbClr val="FF0000"/>
              </a:solidFill>
            </a:endParaRPr>
          </a:p>
          <a:p>
            <a:pPr algn="ctr"/>
            <a:endParaRPr lang="en-US" sz="1100" b="1" dirty="0" smtClean="0">
              <a:solidFill>
                <a:srgbClr val="FF0000"/>
              </a:solidFill>
            </a:endParaRPr>
          </a:p>
          <a:p>
            <a:pPr algn="ctr"/>
            <a:endParaRPr lang="en-US" sz="1100" b="1" dirty="0" smtClean="0">
              <a:solidFill>
                <a:srgbClr val="FF0000"/>
              </a:solidFill>
            </a:endParaRPr>
          </a:p>
          <a:p>
            <a:pPr algn="ctr">
              <a:lnSpc>
                <a:spcPts val="1100"/>
              </a:lnSpc>
            </a:pPr>
            <a:r>
              <a:rPr lang="en-US" sz="1400" b="1" dirty="0" smtClean="0">
                <a:solidFill>
                  <a:srgbClr val="0070C0"/>
                </a:solidFill>
              </a:rPr>
              <a:t>OFDM4</a:t>
            </a:r>
            <a:endParaRPr lang="en-US" sz="1400" b="1" dirty="0">
              <a:solidFill>
                <a:srgbClr val="0070C0"/>
              </a:solidFill>
            </a:endParaRPr>
          </a:p>
        </p:txBody>
      </p:sp>
      <p:sp>
        <p:nvSpPr>
          <p:cNvPr id="28" name="Rectangle 27"/>
          <p:cNvSpPr/>
          <p:nvPr/>
        </p:nvSpPr>
        <p:spPr>
          <a:xfrm>
            <a:off x="6172200" y="3657600"/>
            <a:ext cx="762000" cy="2438400"/>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100"/>
              </a:lnSpc>
            </a:pPr>
            <a:r>
              <a:rPr lang="en-US" sz="1400" b="1" smtClean="0">
                <a:solidFill>
                  <a:srgbClr val="92D050"/>
                </a:solidFill>
              </a:rPr>
              <a:t>OFDM5</a:t>
            </a:r>
            <a:endParaRPr lang="en-US" sz="1400" b="1">
              <a:solidFill>
                <a:srgbClr val="92D050"/>
              </a:solidFill>
            </a:endParaRPr>
          </a:p>
        </p:txBody>
      </p:sp>
      <p:sp>
        <p:nvSpPr>
          <p:cNvPr id="29" name="Rectangle 28"/>
          <p:cNvSpPr/>
          <p:nvPr/>
        </p:nvSpPr>
        <p:spPr>
          <a:xfrm>
            <a:off x="7010400" y="3657600"/>
            <a:ext cx="762000" cy="2438400"/>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smtClean="0">
              <a:solidFill>
                <a:srgbClr val="FF0000"/>
              </a:solidFill>
            </a:endParaRPr>
          </a:p>
          <a:p>
            <a:pPr algn="ctr"/>
            <a:endParaRPr lang="en-US" sz="1100" b="1" smtClean="0">
              <a:solidFill>
                <a:srgbClr val="FF0000"/>
              </a:solidFill>
            </a:endParaRPr>
          </a:p>
          <a:p>
            <a:pPr algn="ctr"/>
            <a:endParaRPr lang="en-US" sz="1100" b="1" smtClean="0">
              <a:solidFill>
                <a:srgbClr val="FF0000"/>
              </a:solidFill>
            </a:endParaRPr>
          </a:p>
          <a:p>
            <a:pPr algn="ctr"/>
            <a:endParaRPr lang="en-US" sz="1100" b="1" smtClean="0">
              <a:solidFill>
                <a:srgbClr val="FF0000"/>
              </a:solidFill>
            </a:endParaRPr>
          </a:p>
          <a:p>
            <a:pPr algn="ctr">
              <a:lnSpc>
                <a:spcPts val="1100"/>
              </a:lnSpc>
            </a:pPr>
            <a:r>
              <a:rPr lang="en-US" sz="1400" b="1" smtClean="0">
                <a:solidFill>
                  <a:srgbClr val="FFC000"/>
                </a:solidFill>
              </a:rPr>
              <a:t>OFDM6</a:t>
            </a:r>
            <a:endParaRPr lang="en-US" sz="1400" b="1">
              <a:solidFill>
                <a:srgbClr val="FFC000"/>
              </a:solidFill>
            </a:endParaRPr>
          </a:p>
        </p:txBody>
      </p:sp>
      <p:sp>
        <p:nvSpPr>
          <p:cNvPr id="30" name="Rectangle 29"/>
          <p:cNvSpPr/>
          <p:nvPr/>
        </p:nvSpPr>
        <p:spPr>
          <a:xfrm>
            <a:off x="7848600" y="3657600"/>
            <a:ext cx="762000" cy="2438400"/>
          </a:xfrm>
          <a:prstGeom prst="rect">
            <a:avLst/>
          </a:prstGeom>
          <a:no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smtClean="0">
              <a:solidFill>
                <a:srgbClr val="FF0000"/>
              </a:solidFill>
            </a:endParaRPr>
          </a:p>
          <a:p>
            <a:pPr algn="ctr"/>
            <a:endParaRPr lang="en-US" sz="1100" b="1" smtClean="0">
              <a:solidFill>
                <a:srgbClr val="FF0000"/>
              </a:solidFill>
            </a:endParaRPr>
          </a:p>
          <a:p>
            <a:pPr algn="ctr"/>
            <a:endParaRPr lang="en-US" sz="1100" b="1" smtClean="0">
              <a:solidFill>
                <a:srgbClr val="FF0000"/>
              </a:solidFill>
            </a:endParaRPr>
          </a:p>
          <a:p>
            <a:pPr algn="ctr"/>
            <a:endParaRPr lang="en-US" sz="1100" b="1" smtClean="0">
              <a:solidFill>
                <a:srgbClr val="FF0000"/>
              </a:solidFill>
            </a:endParaRPr>
          </a:p>
          <a:p>
            <a:pPr algn="ctr">
              <a:lnSpc>
                <a:spcPts val="1100"/>
              </a:lnSpc>
            </a:pPr>
            <a:r>
              <a:rPr lang="en-US" sz="1400" b="1" smtClean="0">
                <a:solidFill>
                  <a:schemeClr val="bg2">
                    <a:lumMod val="50000"/>
                  </a:schemeClr>
                </a:solidFill>
              </a:rPr>
              <a:t>OFDM7</a:t>
            </a:r>
            <a:endParaRPr lang="en-US" sz="1400" b="1">
              <a:solidFill>
                <a:schemeClr val="bg2">
                  <a:lumMod val="50000"/>
                </a:schemeClr>
              </a:solidFill>
            </a:endParaRPr>
          </a:p>
        </p:txBody>
      </p:sp>
      <p:cxnSp>
        <p:nvCxnSpPr>
          <p:cNvPr id="33" name="Straight Arrow Connector 32"/>
          <p:cNvCxnSpPr/>
          <p:nvPr/>
        </p:nvCxnSpPr>
        <p:spPr>
          <a:xfrm rot="5400000" flipH="1" flipV="1">
            <a:off x="800100" y="3924300"/>
            <a:ext cx="381000" cy="1588"/>
          </a:xfrm>
          <a:prstGeom prst="straightConnector1">
            <a:avLst/>
          </a:prstGeom>
          <a:ln w="5715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rot="5400000">
            <a:off x="762000" y="5791200"/>
            <a:ext cx="457200" cy="1588"/>
          </a:xfrm>
          <a:prstGeom prst="straightConnector1">
            <a:avLst/>
          </a:prstGeom>
          <a:ln w="5715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533400" y="3733800"/>
            <a:ext cx="838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457200" y="6019800"/>
            <a:ext cx="83820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036638"/>
          </a:xfrm>
        </p:spPr>
        <p:txBody>
          <a:bodyPr>
            <a:normAutofit/>
          </a:bodyPr>
          <a:lstStyle/>
          <a:p>
            <a:pPr>
              <a:lnSpc>
                <a:spcPts val="3000"/>
              </a:lnSpc>
            </a:pPr>
            <a:r>
              <a:rPr lang="en-US" altLang="ko-KR" sz="3200" b="1" i="1" dirty="0" smtClean="0">
                <a:solidFill>
                  <a:srgbClr val="00B0F0"/>
                </a:solidFill>
              </a:rPr>
              <a:t>DIRECT SEQUENCE (DS) SPREADING IN A PERSONAL SPACE (1)</a:t>
            </a:r>
            <a:endParaRPr lang="en-US" sz="2000" dirty="0">
              <a:solidFill>
                <a:srgbClr val="00B0F0"/>
              </a:solidFill>
              <a:cs typeface="Times New Roman" pitchFamily="18" charset="0"/>
            </a:endParaRPr>
          </a:p>
        </p:txBody>
      </p:sp>
      <p:sp>
        <p:nvSpPr>
          <p:cNvPr id="9" name="TextBox 8"/>
          <p:cNvSpPr txBox="1"/>
          <p:nvPr/>
        </p:nvSpPr>
        <p:spPr>
          <a:xfrm>
            <a:off x="4191000" y="6400800"/>
            <a:ext cx="777777" cy="307777"/>
          </a:xfrm>
          <a:prstGeom prst="rect">
            <a:avLst/>
          </a:prstGeom>
          <a:noFill/>
        </p:spPr>
        <p:txBody>
          <a:bodyPr wrap="none" rtlCol="0">
            <a:spAutoFit/>
          </a:bodyPr>
          <a:lstStyle/>
          <a:p>
            <a:r>
              <a:rPr lang="en-US" sz="1400" dirty="0" smtClean="0">
                <a:latin typeface="Times New Roman" pitchFamily="18" charset="0"/>
                <a:cs typeface="Times New Roman" pitchFamily="18" charset="0"/>
              </a:rPr>
              <a:t>Slide 86</a:t>
            </a:r>
            <a:endParaRPr lang="en-US" sz="1400" dirty="0">
              <a:latin typeface="Times New Roman" pitchFamily="18" charset="0"/>
              <a:cs typeface="Times New Roman" pitchFamily="18" charset="0"/>
            </a:endParaRPr>
          </a:p>
        </p:txBody>
      </p:sp>
      <p:sp>
        <p:nvSpPr>
          <p:cNvPr id="31" name="TextBox 30"/>
          <p:cNvSpPr txBox="1"/>
          <p:nvPr/>
        </p:nvSpPr>
        <p:spPr>
          <a:xfrm>
            <a:off x="533400" y="1447800"/>
            <a:ext cx="5791200" cy="369332"/>
          </a:xfrm>
          <a:prstGeom prst="rect">
            <a:avLst/>
          </a:prstGeom>
          <a:noFill/>
        </p:spPr>
        <p:txBody>
          <a:bodyPr wrap="square" rtlCol="0">
            <a:spAutoFit/>
          </a:bodyPr>
          <a:lstStyle/>
          <a:p>
            <a:pPr marL="228600" indent="-228600"/>
            <a:r>
              <a:rPr lang="en-US" b="1" u="sng" dirty="0" smtClean="0">
                <a:latin typeface="Times New Roman" pitchFamily="18" charset="0"/>
                <a:cs typeface="Times New Roman" pitchFamily="18" charset="0"/>
              </a:rPr>
              <a:t>DS in FDM: Hybrid DS in FDM spreading</a:t>
            </a:r>
            <a:endParaRPr lang="en-US" dirty="0" smtClean="0"/>
          </a:p>
        </p:txBody>
      </p:sp>
      <p:sp>
        <p:nvSpPr>
          <p:cNvPr id="36" name="TextBox 35"/>
          <p:cNvSpPr txBox="1"/>
          <p:nvPr/>
        </p:nvSpPr>
        <p:spPr>
          <a:xfrm>
            <a:off x="609600" y="2438400"/>
            <a:ext cx="914400" cy="669414"/>
          </a:xfrm>
          <a:prstGeom prst="rect">
            <a:avLst/>
          </a:prstGeom>
          <a:noFill/>
        </p:spPr>
        <p:txBody>
          <a:bodyPr wrap="square" rtlCol="0">
            <a:spAutoFit/>
          </a:bodyPr>
          <a:lstStyle/>
          <a:p>
            <a:pPr>
              <a:lnSpc>
                <a:spcPts val="1500"/>
              </a:lnSpc>
            </a:pPr>
            <a:r>
              <a:rPr lang="en-US" sz="1600" b="1" dirty="0" smtClean="0">
                <a:solidFill>
                  <a:srgbClr val="00B050"/>
                </a:solidFill>
              </a:rPr>
              <a:t>User </a:t>
            </a:r>
            <a:r>
              <a:rPr lang="en-US" sz="1600" b="1" i="1" dirty="0" err="1" smtClean="0">
                <a:solidFill>
                  <a:srgbClr val="00B050"/>
                </a:solidFill>
              </a:rPr>
              <a:t>i</a:t>
            </a:r>
            <a:r>
              <a:rPr lang="en-US" sz="1600" b="1" dirty="0" smtClean="0">
                <a:solidFill>
                  <a:srgbClr val="00B050"/>
                </a:solidFill>
              </a:rPr>
              <a:t> in Personal space 1</a:t>
            </a:r>
            <a:endParaRPr lang="en-US" sz="1600" b="1" dirty="0">
              <a:solidFill>
                <a:srgbClr val="00B050"/>
              </a:solidFill>
            </a:endParaRPr>
          </a:p>
        </p:txBody>
      </p:sp>
      <p:sp>
        <p:nvSpPr>
          <p:cNvPr id="38" name="TextBox 37"/>
          <p:cNvSpPr txBox="1"/>
          <p:nvPr/>
        </p:nvSpPr>
        <p:spPr>
          <a:xfrm>
            <a:off x="609600" y="3200400"/>
            <a:ext cx="914400" cy="669414"/>
          </a:xfrm>
          <a:prstGeom prst="rect">
            <a:avLst/>
          </a:prstGeom>
          <a:noFill/>
        </p:spPr>
        <p:txBody>
          <a:bodyPr wrap="square" rtlCol="0">
            <a:spAutoFit/>
          </a:bodyPr>
          <a:lstStyle/>
          <a:p>
            <a:pPr>
              <a:lnSpc>
                <a:spcPts val="1500"/>
              </a:lnSpc>
            </a:pPr>
            <a:r>
              <a:rPr lang="en-US" sz="1600" b="1" dirty="0" smtClean="0">
                <a:solidFill>
                  <a:srgbClr val="00B050"/>
                </a:solidFill>
              </a:rPr>
              <a:t>User </a:t>
            </a:r>
            <a:r>
              <a:rPr lang="en-US" sz="1600" b="1" i="1" dirty="0" smtClean="0">
                <a:solidFill>
                  <a:srgbClr val="00B050"/>
                </a:solidFill>
              </a:rPr>
              <a:t>j</a:t>
            </a:r>
            <a:r>
              <a:rPr lang="en-US" sz="1600" b="1" dirty="0" smtClean="0">
                <a:solidFill>
                  <a:srgbClr val="00B050"/>
                </a:solidFill>
              </a:rPr>
              <a:t> in Personal space 2</a:t>
            </a:r>
            <a:endParaRPr lang="en-US" sz="1600" b="1" dirty="0">
              <a:solidFill>
                <a:srgbClr val="00B050"/>
              </a:solidFill>
            </a:endParaRPr>
          </a:p>
        </p:txBody>
      </p:sp>
      <p:sp>
        <p:nvSpPr>
          <p:cNvPr id="39" name="TextBox 38"/>
          <p:cNvSpPr txBox="1"/>
          <p:nvPr/>
        </p:nvSpPr>
        <p:spPr>
          <a:xfrm>
            <a:off x="609600" y="3886200"/>
            <a:ext cx="990600" cy="669414"/>
          </a:xfrm>
          <a:prstGeom prst="rect">
            <a:avLst/>
          </a:prstGeom>
          <a:noFill/>
        </p:spPr>
        <p:txBody>
          <a:bodyPr wrap="square" rtlCol="0">
            <a:spAutoFit/>
          </a:bodyPr>
          <a:lstStyle/>
          <a:p>
            <a:pPr>
              <a:lnSpc>
                <a:spcPts val="1500"/>
              </a:lnSpc>
            </a:pPr>
            <a:r>
              <a:rPr lang="en-US" sz="1600" b="1" dirty="0" smtClean="0">
                <a:solidFill>
                  <a:srgbClr val="00B050"/>
                </a:solidFill>
              </a:rPr>
              <a:t>User </a:t>
            </a:r>
            <a:r>
              <a:rPr lang="en-US" sz="1600" b="1" i="1" dirty="0" smtClean="0">
                <a:solidFill>
                  <a:srgbClr val="00B050"/>
                </a:solidFill>
              </a:rPr>
              <a:t>k</a:t>
            </a:r>
            <a:r>
              <a:rPr lang="en-US" sz="1600" b="1" dirty="0" smtClean="0">
                <a:solidFill>
                  <a:srgbClr val="00B050"/>
                </a:solidFill>
              </a:rPr>
              <a:t> in Personal space 3</a:t>
            </a:r>
            <a:endParaRPr lang="en-US" sz="1600" b="1" dirty="0">
              <a:solidFill>
                <a:srgbClr val="00B050"/>
              </a:solidFill>
            </a:endParaRPr>
          </a:p>
        </p:txBody>
      </p:sp>
      <p:sp>
        <p:nvSpPr>
          <p:cNvPr id="40" name="TextBox 39"/>
          <p:cNvSpPr txBox="1"/>
          <p:nvPr/>
        </p:nvSpPr>
        <p:spPr>
          <a:xfrm>
            <a:off x="609600" y="4648200"/>
            <a:ext cx="914400" cy="669414"/>
          </a:xfrm>
          <a:prstGeom prst="rect">
            <a:avLst/>
          </a:prstGeom>
          <a:noFill/>
        </p:spPr>
        <p:txBody>
          <a:bodyPr wrap="square" rtlCol="0">
            <a:spAutoFit/>
          </a:bodyPr>
          <a:lstStyle/>
          <a:p>
            <a:pPr>
              <a:lnSpc>
                <a:spcPts val="1500"/>
              </a:lnSpc>
            </a:pPr>
            <a:r>
              <a:rPr lang="en-US" sz="1600" b="1" dirty="0" smtClean="0">
                <a:solidFill>
                  <a:srgbClr val="00B050"/>
                </a:solidFill>
              </a:rPr>
              <a:t>User </a:t>
            </a:r>
            <a:r>
              <a:rPr lang="en-US" sz="1600" b="1" i="1" dirty="0" smtClean="0">
                <a:solidFill>
                  <a:srgbClr val="00B050"/>
                </a:solidFill>
              </a:rPr>
              <a:t>l</a:t>
            </a:r>
            <a:r>
              <a:rPr lang="en-US" sz="1600" b="1" dirty="0" smtClean="0">
                <a:solidFill>
                  <a:srgbClr val="00B050"/>
                </a:solidFill>
              </a:rPr>
              <a:t> in Personal space 4</a:t>
            </a:r>
            <a:endParaRPr lang="en-US" sz="1600" b="1" dirty="0">
              <a:solidFill>
                <a:srgbClr val="00B050"/>
              </a:solidFill>
            </a:endParaRPr>
          </a:p>
        </p:txBody>
      </p:sp>
      <p:sp>
        <p:nvSpPr>
          <p:cNvPr id="41" name="TextBox 40"/>
          <p:cNvSpPr txBox="1"/>
          <p:nvPr/>
        </p:nvSpPr>
        <p:spPr>
          <a:xfrm>
            <a:off x="609600" y="5486400"/>
            <a:ext cx="990600" cy="669414"/>
          </a:xfrm>
          <a:prstGeom prst="rect">
            <a:avLst/>
          </a:prstGeom>
          <a:noFill/>
        </p:spPr>
        <p:txBody>
          <a:bodyPr wrap="square" rtlCol="0">
            <a:spAutoFit/>
          </a:bodyPr>
          <a:lstStyle/>
          <a:p>
            <a:pPr>
              <a:lnSpc>
                <a:spcPts val="1500"/>
              </a:lnSpc>
            </a:pPr>
            <a:r>
              <a:rPr lang="en-US" sz="1600" b="1" dirty="0" smtClean="0">
                <a:solidFill>
                  <a:srgbClr val="00B050"/>
                </a:solidFill>
              </a:rPr>
              <a:t>User </a:t>
            </a:r>
            <a:r>
              <a:rPr lang="en-US" sz="1600" b="1" i="1" dirty="0" smtClean="0">
                <a:solidFill>
                  <a:srgbClr val="00B050"/>
                </a:solidFill>
              </a:rPr>
              <a:t>m</a:t>
            </a:r>
            <a:r>
              <a:rPr lang="en-US" sz="1600" b="1" dirty="0" smtClean="0">
                <a:solidFill>
                  <a:srgbClr val="00B050"/>
                </a:solidFill>
              </a:rPr>
              <a:t> in Personal space 5</a:t>
            </a:r>
            <a:endParaRPr lang="en-US" sz="1600" b="1" dirty="0">
              <a:solidFill>
                <a:srgbClr val="00B050"/>
              </a:solidFill>
            </a:endParaRPr>
          </a:p>
        </p:txBody>
      </p:sp>
      <p:sp>
        <p:nvSpPr>
          <p:cNvPr id="43" name="TextBox 42"/>
          <p:cNvSpPr txBox="1"/>
          <p:nvPr/>
        </p:nvSpPr>
        <p:spPr>
          <a:xfrm>
            <a:off x="1828800" y="2514600"/>
            <a:ext cx="914400" cy="477054"/>
          </a:xfrm>
          <a:prstGeom prst="rect">
            <a:avLst/>
          </a:prstGeom>
          <a:solidFill>
            <a:srgbClr val="FFFF00"/>
          </a:solidFill>
        </p:spPr>
        <p:txBody>
          <a:bodyPr wrap="square" rtlCol="0">
            <a:spAutoFit/>
          </a:bodyPr>
          <a:lstStyle/>
          <a:p>
            <a:pPr>
              <a:lnSpc>
                <a:spcPts val="1500"/>
              </a:lnSpc>
            </a:pPr>
            <a:r>
              <a:rPr lang="en-US" sz="1300" b="1" dirty="0" smtClean="0">
                <a:solidFill>
                  <a:srgbClr val="FF0000"/>
                </a:solidFill>
              </a:rPr>
              <a:t>Subband 4 PN code 3</a:t>
            </a:r>
            <a:endParaRPr lang="en-US" sz="1300" b="1" dirty="0">
              <a:solidFill>
                <a:srgbClr val="FF0000"/>
              </a:solidFill>
            </a:endParaRPr>
          </a:p>
        </p:txBody>
      </p:sp>
      <p:sp>
        <p:nvSpPr>
          <p:cNvPr id="44" name="TextBox 43"/>
          <p:cNvSpPr txBox="1"/>
          <p:nvPr/>
        </p:nvSpPr>
        <p:spPr>
          <a:xfrm>
            <a:off x="1828800" y="3276600"/>
            <a:ext cx="914400" cy="477054"/>
          </a:xfrm>
          <a:prstGeom prst="rect">
            <a:avLst/>
          </a:prstGeom>
          <a:solidFill>
            <a:srgbClr val="92D050"/>
          </a:solidFill>
        </p:spPr>
        <p:txBody>
          <a:bodyPr wrap="square" rtlCol="0">
            <a:spAutoFit/>
          </a:bodyPr>
          <a:lstStyle/>
          <a:p>
            <a:pPr>
              <a:lnSpc>
                <a:spcPts val="1500"/>
              </a:lnSpc>
            </a:pPr>
            <a:r>
              <a:rPr lang="en-US" sz="1200" b="1" dirty="0" smtClean="0">
                <a:solidFill>
                  <a:srgbClr val="FF0000"/>
                </a:solidFill>
              </a:rPr>
              <a:t>Subband 2 PN code 14</a:t>
            </a:r>
            <a:endParaRPr lang="en-US" sz="1200" b="1" dirty="0">
              <a:solidFill>
                <a:srgbClr val="FF0000"/>
              </a:solidFill>
            </a:endParaRPr>
          </a:p>
        </p:txBody>
      </p:sp>
      <p:sp>
        <p:nvSpPr>
          <p:cNvPr id="45" name="TextBox 44"/>
          <p:cNvSpPr txBox="1"/>
          <p:nvPr/>
        </p:nvSpPr>
        <p:spPr>
          <a:xfrm>
            <a:off x="2743200" y="2514600"/>
            <a:ext cx="914400" cy="477054"/>
          </a:xfrm>
          <a:prstGeom prst="rect">
            <a:avLst/>
          </a:prstGeom>
          <a:solidFill>
            <a:srgbClr val="FFFF00"/>
          </a:solidFill>
        </p:spPr>
        <p:txBody>
          <a:bodyPr wrap="square" rtlCol="0">
            <a:spAutoFit/>
          </a:bodyPr>
          <a:lstStyle/>
          <a:p>
            <a:pPr>
              <a:lnSpc>
                <a:spcPts val="1500"/>
              </a:lnSpc>
            </a:pPr>
            <a:r>
              <a:rPr lang="en-US" sz="1300" b="1" dirty="0" smtClean="0">
                <a:solidFill>
                  <a:srgbClr val="FF0000"/>
                </a:solidFill>
              </a:rPr>
              <a:t>Subband 4 PN code 1</a:t>
            </a:r>
            <a:endParaRPr lang="en-US" sz="1300" b="1" dirty="0">
              <a:solidFill>
                <a:srgbClr val="FF0000"/>
              </a:solidFill>
            </a:endParaRPr>
          </a:p>
        </p:txBody>
      </p:sp>
      <p:sp>
        <p:nvSpPr>
          <p:cNvPr id="49" name="TextBox 48"/>
          <p:cNvSpPr txBox="1"/>
          <p:nvPr/>
        </p:nvSpPr>
        <p:spPr>
          <a:xfrm>
            <a:off x="3657600" y="2514600"/>
            <a:ext cx="914400" cy="469616"/>
          </a:xfrm>
          <a:prstGeom prst="rect">
            <a:avLst/>
          </a:prstGeom>
          <a:solidFill>
            <a:srgbClr val="FFFF00"/>
          </a:solidFill>
        </p:spPr>
        <p:txBody>
          <a:bodyPr wrap="square" rtlCol="0">
            <a:spAutoFit/>
          </a:bodyPr>
          <a:lstStyle/>
          <a:p>
            <a:pPr>
              <a:lnSpc>
                <a:spcPts val="1500"/>
              </a:lnSpc>
            </a:pPr>
            <a:r>
              <a:rPr lang="en-US" sz="1200" b="1" dirty="0" smtClean="0">
                <a:solidFill>
                  <a:srgbClr val="FF0000"/>
                </a:solidFill>
              </a:rPr>
              <a:t>Subband 4 PN code 15</a:t>
            </a:r>
            <a:endParaRPr lang="en-US" sz="1200" b="1" dirty="0">
              <a:solidFill>
                <a:srgbClr val="FF0000"/>
              </a:solidFill>
            </a:endParaRPr>
          </a:p>
        </p:txBody>
      </p:sp>
      <p:sp>
        <p:nvSpPr>
          <p:cNvPr id="51" name="TextBox 50"/>
          <p:cNvSpPr txBox="1"/>
          <p:nvPr/>
        </p:nvSpPr>
        <p:spPr>
          <a:xfrm>
            <a:off x="2743200" y="3276600"/>
            <a:ext cx="914400" cy="477054"/>
          </a:xfrm>
          <a:prstGeom prst="rect">
            <a:avLst/>
          </a:prstGeom>
          <a:solidFill>
            <a:srgbClr val="92D050"/>
          </a:solidFill>
        </p:spPr>
        <p:txBody>
          <a:bodyPr wrap="square" rtlCol="0">
            <a:spAutoFit/>
          </a:bodyPr>
          <a:lstStyle/>
          <a:p>
            <a:pPr>
              <a:lnSpc>
                <a:spcPts val="1500"/>
              </a:lnSpc>
            </a:pPr>
            <a:r>
              <a:rPr lang="en-US" sz="1200" b="1" dirty="0" smtClean="0">
                <a:solidFill>
                  <a:srgbClr val="FF0000"/>
                </a:solidFill>
              </a:rPr>
              <a:t>Subband 2 PN code 2</a:t>
            </a:r>
            <a:endParaRPr lang="en-US" sz="1200" b="1" dirty="0">
              <a:solidFill>
                <a:srgbClr val="FF0000"/>
              </a:solidFill>
            </a:endParaRPr>
          </a:p>
        </p:txBody>
      </p:sp>
      <p:sp>
        <p:nvSpPr>
          <p:cNvPr id="52" name="TextBox 51"/>
          <p:cNvSpPr txBox="1"/>
          <p:nvPr/>
        </p:nvSpPr>
        <p:spPr>
          <a:xfrm>
            <a:off x="3657600" y="3276600"/>
            <a:ext cx="914400" cy="477054"/>
          </a:xfrm>
          <a:prstGeom prst="rect">
            <a:avLst/>
          </a:prstGeom>
          <a:solidFill>
            <a:srgbClr val="92D050"/>
          </a:solidFill>
        </p:spPr>
        <p:txBody>
          <a:bodyPr wrap="square" rtlCol="0">
            <a:spAutoFit/>
          </a:bodyPr>
          <a:lstStyle/>
          <a:p>
            <a:pPr>
              <a:lnSpc>
                <a:spcPts val="1500"/>
              </a:lnSpc>
            </a:pPr>
            <a:r>
              <a:rPr lang="en-US" sz="1200" b="1" dirty="0" smtClean="0">
                <a:solidFill>
                  <a:srgbClr val="FF0000"/>
                </a:solidFill>
              </a:rPr>
              <a:t>Subband 2 PN code 1</a:t>
            </a:r>
            <a:endParaRPr lang="en-US" sz="1200" b="1" dirty="0">
              <a:solidFill>
                <a:srgbClr val="FF0000"/>
              </a:solidFill>
            </a:endParaRPr>
          </a:p>
        </p:txBody>
      </p:sp>
      <p:sp>
        <p:nvSpPr>
          <p:cNvPr id="53" name="TextBox 52"/>
          <p:cNvSpPr txBox="1"/>
          <p:nvPr/>
        </p:nvSpPr>
        <p:spPr>
          <a:xfrm>
            <a:off x="1828800" y="4038600"/>
            <a:ext cx="914400" cy="477054"/>
          </a:xfrm>
          <a:prstGeom prst="rect">
            <a:avLst/>
          </a:prstGeom>
          <a:solidFill>
            <a:schemeClr val="accent6">
              <a:lumMod val="40000"/>
              <a:lumOff val="60000"/>
            </a:schemeClr>
          </a:solidFill>
        </p:spPr>
        <p:txBody>
          <a:bodyPr wrap="square" rtlCol="0">
            <a:spAutoFit/>
          </a:bodyPr>
          <a:lstStyle/>
          <a:p>
            <a:pPr>
              <a:lnSpc>
                <a:spcPts val="1500"/>
              </a:lnSpc>
            </a:pPr>
            <a:r>
              <a:rPr lang="en-US" sz="1200" b="1" dirty="0" smtClean="0">
                <a:solidFill>
                  <a:srgbClr val="FF0000"/>
                </a:solidFill>
              </a:rPr>
              <a:t>Subband 1 PN code 1</a:t>
            </a:r>
            <a:endParaRPr lang="en-US" sz="1200" b="1" dirty="0">
              <a:solidFill>
                <a:srgbClr val="FF0000"/>
              </a:solidFill>
            </a:endParaRPr>
          </a:p>
        </p:txBody>
      </p:sp>
      <p:sp>
        <p:nvSpPr>
          <p:cNvPr id="57" name="TextBox 56"/>
          <p:cNvSpPr txBox="1"/>
          <p:nvPr/>
        </p:nvSpPr>
        <p:spPr>
          <a:xfrm>
            <a:off x="4572000" y="2514600"/>
            <a:ext cx="914400" cy="469616"/>
          </a:xfrm>
          <a:prstGeom prst="rect">
            <a:avLst/>
          </a:prstGeom>
          <a:solidFill>
            <a:srgbClr val="FFFF00"/>
          </a:solidFill>
        </p:spPr>
        <p:txBody>
          <a:bodyPr wrap="square" rtlCol="0">
            <a:spAutoFit/>
          </a:bodyPr>
          <a:lstStyle/>
          <a:p>
            <a:pPr>
              <a:lnSpc>
                <a:spcPts val="1500"/>
              </a:lnSpc>
            </a:pPr>
            <a:r>
              <a:rPr lang="en-US" sz="1200" b="1" dirty="0" smtClean="0">
                <a:solidFill>
                  <a:srgbClr val="FF0000"/>
                </a:solidFill>
              </a:rPr>
              <a:t>Subband 4 PN code 2</a:t>
            </a:r>
            <a:endParaRPr lang="en-US" sz="1200" b="1" dirty="0">
              <a:solidFill>
                <a:srgbClr val="FF0000"/>
              </a:solidFill>
            </a:endParaRPr>
          </a:p>
        </p:txBody>
      </p:sp>
      <p:sp>
        <p:nvSpPr>
          <p:cNvPr id="58" name="TextBox 57"/>
          <p:cNvSpPr txBox="1"/>
          <p:nvPr/>
        </p:nvSpPr>
        <p:spPr>
          <a:xfrm>
            <a:off x="7315200" y="2514600"/>
            <a:ext cx="914400" cy="477054"/>
          </a:xfrm>
          <a:prstGeom prst="rect">
            <a:avLst/>
          </a:prstGeom>
          <a:solidFill>
            <a:srgbClr val="FFFF00"/>
          </a:solidFill>
        </p:spPr>
        <p:txBody>
          <a:bodyPr wrap="square" rtlCol="0">
            <a:spAutoFit/>
          </a:bodyPr>
          <a:lstStyle/>
          <a:p>
            <a:pPr>
              <a:lnSpc>
                <a:spcPts val="1500"/>
              </a:lnSpc>
            </a:pPr>
            <a:r>
              <a:rPr lang="en-US" sz="1200" b="1" dirty="0" smtClean="0">
                <a:solidFill>
                  <a:srgbClr val="FF0000"/>
                </a:solidFill>
              </a:rPr>
              <a:t>Subband 4 PN code 3</a:t>
            </a:r>
            <a:endParaRPr lang="en-US" sz="1200" b="1" dirty="0">
              <a:solidFill>
                <a:srgbClr val="FF0000"/>
              </a:solidFill>
            </a:endParaRPr>
          </a:p>
        </p:txBody>
      </p:sp>
      <p:sp>
        <p:nvSpPr>
          <p:cNvPr id="59" name="TextBox 58"/>
          <p:cNvSpPr txBox="1"/>
          <p:nvPr/>
        </p:nvSpPr>
        <p:spPr>
          <a:xfrm>
            <a:off x="6400800" y="2514600"/>
            <a:ext cx="914400" cy="469616"/>
          </a:xfrm>
          <a:prstGeom prst="rect">
            <a:avLst/>
          </a:prstGeom>
          <a:solidFill>
            <a:srgbClr val="FFFF00"/>
          </a:solidFill>
        </p:spPr>
        <p:txBody>
          <a:bodyPr wrap="square" rtlCol="0">
            <a:spAutoFit/>
          </a:bodyPr>
          <a:lstStyle/>
          <a:p>
            <a:pPr>
              <a:lnSpc>
                <a:spcPts val="1500"/>
              </a:lnSpc>
            </a:pPr>
            <a:r>
              <a:rPr lang="en-US" sz="1200" b="1" dirty="0" smtClean="0">
                <a:solidFill>
                  <a:srgbClr val="FF0000"/>
                </a:solidFill>
              </a:rPr>
              <a:t>Subband 4 PN code 13</a:t>
            </a:r>
            <a:endParaRPr lang="en-US" sz="1200" b="1" dirty="0">
              <a:solidFill>
                <a:srgbClr val="FF0000"/>
              </a:solidFill>
            </a:endParaRPr>
          </a:p>
        </p:txBody>
      </p:sp>
      <p:sp>
        <p:nvSpPr>
          <p:cNvPr id="61" name="TextBox 60"/>
          <p:cNvSpPr txBox="1"/>
          <p:nvPr/>
        </p:nvSpPr>
        <p:spPr>
          <a:xfrm>
            <a:off x="4572000" y="3276600"/>
            <a:ext cx="914400" cy="477054"/>
          </a:xfrm>
          <a:prstGeom prst="rect">
            <a:avLst/>
          </a:prstGeom>
          <a:solidFill>
            <a:srgbClr val="92D050"/>
          </a:solidFill>
        </p:spPr>
        <p:txBody>
          <a:bodyPr wrap="square" rtlCol="0">
            <a:spAutoFit/>
          </a:bodyPr>
          <a:lstStyle/>
          <a:p>
            <a:pPr>
              <a:lnSpc>
                <a:spcPts val="1500"/>
              </a:lnSpc>
            </a:pPr>
            <a:r>
              <a:rPr lang="en-US" sz="1200" b="1" dirty="0" smtClean="0">
                <a:solidFill>
                  <a:srgbClr val="FF0000"/>
                </a:solidFill>
              </a:rPr>
              <a:t>Subband 2 PN code 13</a:t>
            </a:r>
            <a:endParaRPr lang="en-US" sz="1200" b="1" dirty="0">
              <a:solidFill>
                <a:srgbClr val="FF0000"/>
              </a:solidFill>
            </a:endParaRPr>
          </a:p>
        </p:txBody>
      </p:sp>
      <p:sp>
        <p:nvSpPr>
          <p:cNvPr id="62" name="TextBox 61"/>
          <p:cNvSpPr txBox="1"/>
          <p:nvPr/>
        </p:nvSpPr>
        <p:spPr>
          <a:xfrm>
            <a:off x="7315200" y="3276600"/>
            <a:ext cx="914400" cy="469616"/>
          </a:xfrm>
          <a:prstGeom prst="rect">
            <a:avLst/>
          </a:prstGeom>
          <a:solidFill>
            <a:srgbClr val="92D050"/>
          </a:solidFill>
        </p:spPr>
        <p:txBody>
          <a:bodyPr wrap="square" rtlCol="0">
            <a:spAutoFit/>
          </a:bodyPr>
          <a:lstStyle/>
          <a:p>
            <a:pPr>
              <a:lnSpc>
                <a:spcPts val="1500"/>
              </a:lnSpc>
            </a:pPr>
            <a:r>
              <a:rPr lang="en-US" sz="1200" b="1" dirty="0" smtClean="0">
                <a:solidFill>
                  <a:srgbClr val="FF0000"/>
                </a:solidFill>
              </a:rPr>
              <a:t>Subband 2 PN code 14</a:t>
            </a:r>
            <a:endParaRPr lang="en-US" sz="1200" b="1" dirty="0">
              <a:solidFill>
                <a:srgbClr val="FF0000"/>
              </a:solidFill>
            </a:endParaRPr>
          </a:p>
        </p:txBody>
      </p:sp>
      <p:sp>
        <p:nvSpPr>
          <p:cNvPr id="63" name="TextBox 62"/>
          <p:cNvSpPr txBox="1"/>
          <p:nvPr/>
        </p:nvSpPr>
        <p:spPr>
          <a:xfrm>
            <a:off x="6400800" y="3276600"/>
            <a:ext cx="914400" cy="469616"/>
          </a:xfrm>
          <a:prstGeom prst="rect">
            <a:avLst/>
          </a:prstGeom>
          <a:solidFill>
            <a:srgbClr val="92D050"/>
          </a:solidFill>
        </p:spPr>
        <p:txBody>
          <a:bodyPr wrap="square" rtlCol="0">
            <a:spAutoFit/>
          </a:bodyPr>
          <a:lstStyle/>
          <a:p>
            <a:pPr>
              <a:lnSpc>
                <a:spcPts val="1500"/>
              </a:lnSpc>
            </a:pPr>
            <a:r>
              <a:rPr lang="en-US" sz="1200" b="1" dirty="0" smtClean="0">
                <a:solidFill>
                  <a:srgbClr val="FF0000"/>
                </a:solidFill>
              </a:rPr>
              <a:t>Subband 2 PN code 4</a:t>
            </a:r>
            <a:endParaRPr lang="en-US" sz="1200" b="1" dirty="0">
              <a:solidFill>
                <a:srgbClr val="FF0000"/>
              </a:solidFill>
            </a:endParaRPr>
          </a:p>
        </p:txBody>
      </p:sp>
      <p:sp>
        <p:nvSpPr>
          <p:cNvPr id="64" name="TextBox 63"/>
          <p:cNvSpPr txBox="1"/>
          <p:nvPr/>
        </p:nvSpPr>
        <p:spPr>
          <a:xfrm>
            <a:off x="1828800" y="4800600"/>
            <a:ext cx="914400" cy="477054"/>
          </a:xfrm>
          <a:prstGeom prst="rect">
            <a:avLst/>
          </a:prstGeom>
          <a:solidFill>
            <a:schemeClr val="tx2">
              <a:lumMod val="40000"/>
              <a:lumOff val="60000"/>
            </a:schemeClr>
          </a:solidFill>
        </p:spPr>
        <p:txBody>
          <a:bodyPr wrap="square" rtlCol="0">
            <a:spAutoFit/>
          </a:bodyPr>
          <a:lstStyle/>
          <a:p>
            <a:pPr>
              <a:lnSpc>
                <a:spcPts val="1500"/>
              </a:lnSpc>
            </a:pPr>
            <a:r>
              <a:rPr lang="en-US" sz="1200" b="1" dirty="0" smtClean="0">
                <a:solidFill>
                  <a:srgbClr val="FF0000"/>
                </a:solidFill>
              </a:rPr>
              <a:t>Subband 5 PN code 4</a:t>
            </a:r>
            <a:endParaRPr lang="en-US" sz="1200" b="1" dirty="0">
              <a:solidFill>
                <a:srgbClr val="FF0000"/>
              </a:solidFill>
            </a:endParaRPr>
          </a:p>
        </p:txBody>
      </p:sp>
      <p:sp>
        <p:nvSpPr>
          <p:cNvPr id="65" name="TextBox 64"/>
          <p:cNvSpPr txBox="1"/>
          <p:nvPr/>
        </p:nvSpPr>
        <p:spPr>
          <a:xfrm>
            <a:off x="2743200" y="4038600"/>
            <a:ext cx="914400" cy="469616"/>
          </a:xfrm>
          <a:prstGeom prst="rect">
            <a:avLst/>
          </a:prstGeom>
          <a:solidFill>
            <a:schemeClr val="accent6">
              <a:lumMod val="40000"/>
              <a:lumOff val="60000"/>
            </a:schemeClr>
          </a:solidFill>
        </p:spPr>
        <p:txBody>
          <a:bodyPr wrap="square" rtlCol="0">
            <a:spAutoFit/>
          </a:bodyPr>
          <a:lstStyle/>
          <a:p>
            <a:pPr>
              <a:lnSpc>
                <a:spcPts val="1500"/>
              </a:lnSpc>
            </a:pPr>
            <a:r>
              <a:rPr lang="en-US" sz="1200" b="1" dirty="0" smtClean="0">
                <a:solidFill>
                  <a:srgbClr val="FF0000"/>
                </a:solidFill>
              </a:rPr>
              <a:t>Subband 1 PN code 15</a:t>
            </a:r>
            <a:endParaRPr lang="en-US" sz="1200" b="1" dirty="0">
              <a:solidFill>
                <a:srgbClr val="FF0000"/>
              </a:solidFill>
            </a:endParaRPr>
          </a:p>
        </p:txBody>
      </p:sp>
      <p:sp>
        <p:nvSpPr>
          <p:cNvPr id="66" name="TextBox 65"/>
          <p:cNvSpPr txBox="1"/>
          <p:nvPr/>
        </p:nvSpPr>
        <p:spPr>
          <a:xfrm>
            <a:off x="3657600" y="4038600"/>
            <a:ext cx="914400" cy="477054"/>
          </a:xfrm>
          <a:prstGeom prst="rect">
            <a:avLst/>
          </a:prstGeom>
          <a:solidFill>
            <a:schemeClr val="accent6">
              <a:lumMod val="40000"/>
              <a:lumOff val="60000"/>
            </a:schemeClr>
          </a:solidFill>
        </p:spPr>
        <p:txBody>
          <a:bodyPr wrap="square" rtlCol="0">
            <a:spAutoFit/>
          </a:bodyPr>
          <a:lstStyle/>
          <a:p>
            <a:pPr>
              <a:lnSpc>
                <a:spcPts val="1500"/>
              </a:lnSpc>
            </a:pPr>
            <a:r>
              <a:rPr lang="en-US" sz="1200" b="1" dirty="0" smtClean="0">
                <a:solidFill>
                  <a:srgbClr val="FF0000"/>
                </a:solidFill>
              </a:rPr>
              <a:t>Subband 1 PN code 2</a:t>
            </a:r>
            <a:endParaRPr lang="en-US" sz="1200" b="1" dirty="0">
              <a:solidFill>
                <a:srgbClr val="FF0000"/>
              </a:solidFill>
            </a:endParaRPr>
          </a:p>
        </p:txBody>
      </p:sp>
      <p:sp>
        <p:nvSpPr>
          <p:cNvPr id="67" name="TextBox 66"/>
          <p:cNvSpPr txBox="1"/>
          <p:nvPr/>
        </p:nvSpPr>
        <p:spPr>
          <a:xfrm>
            <a:off x="4572000" y="4038600"/>
            <a:ext cx="914400" cy="469616"/>
          </a:xfrm>
          <a:prstGeom prst="rect">
            <a:avLst/>
          </a:prstGeom>
          <a:solidFill>
            <a:schemeClr val="accent6">
              <a:lumMod val="40000"/>
              <a:lumOff val="60000"/>
            </a:schemeClr>
          </a:solidFill>
        </p:spPr>
        <p:txBody>
          <a:bodyPr wrap="square" rtlCol="0">
            <a:spAutoFit/>
          </a:bodyPr>
          <a:lstStyle/>
          <a:p>
            <a:pPr>
              <a:lnSpc>
                <a:spcPts val="1500"/>
              </a:lnSpc>
            </a:pPr>
            <a:r>
              <a:rPr lang="en-US" sz="1200" b="1" dirty="0" smtClean="0">
                <a:solidFill>
                  <a:srgbClr val="FF0000"/>
                </a:solidFill>
              </a:rPr>
              <a:t>Subband 1 PN code 4</a:t>
            </a:r>
            <a:endParaRPr lang="en-US" sz="1200" b="1" dirty="0">
              <a:solidFill>
                <a:srgbClr val="FF0000"/>
              </a:solidFill>
            </a:endParaRPr>
          </a:p>
        </p:txBody>
      </p:sp>
      <p:sp>
        <p:nvSpPr>
          <p:cNvPr id="68" name="TextBox 67"/>
          <p:cNvSpPr txBox="1"/>
          <p:nvPr/>
        </p:nvSpPr>
        <p:spPr>
          <a:xfrm>
            <a:off x="7315200" y="4038600"/>
            <a:ext cx="914400" cy="469616"/>
          </a:xfrm>
          <a:prstGeom prst="rect">
            <a:avLst/>
          </a:prstGeom>
          <a:solidFill>
            <a:schemeClr val="accent6">
              <a:lumMod val="40000"/>
              <a:lumOff val="60000"/>
            </a:schemeClr>
          </a:solidFill>
        </p:spPr>
        <p:txBody>
          <a:bodyPr wrap="square" rtlCol="0">
            <a:spAutoFit/>
          </a:bodyPr>
          <a:lstStyle/>
          <a:p>
            <a:pPr>
              <a:lnSpc>
                <a:spcPts val="1500"/>
              </a:lnSpc>
            </a:pPr>
            <a:r>
              <a:rPr lang="en-US" sz="1200" b="1" dirty="0" smtClean="0">
                <a:solidFill>
                  <a:srgbClr val="FF0000"/>
                </a:solidFill>
              </a:rPr>
              <a:t>Subband 1 PN code 1</a:t>
            </a:r>
            <a:endParaRPr lang="en-US" sz="1200" b="1" dirty="0">
              <a:solidFill>
                <a:srgbClr val="FF0000"/>
              </a:solidFill>
            </a:endParaRPr>
          </a:p>
        </p:txBody>
      </p:sp>
      <p:sp>
        <p:nvSpPr>
          <p:cNvPr id="69" name="TextBox 68"/>
          <p:cNvSpPr txBox="1"/>
          <p:nvPr/>
        </p:nvSpPr>
        <p:spPr>
          <a:xfrm>
            <a:off x="6400800" y="4038600"/>
            <a:ext cx="914400" cy="477054"/>
          </a:xfrm>
          <a:prstGeom prst="rect">
            <a:avLst/>
          </a:prstGeom>
          <a:solidFill>
            <a:schemeClr val="accent6">
              <a:lumMod val="40000"/>
              <a:lumOff val="60000"/>
            </a:schemeClr>
          </a:solidFill>
        </p:spPr>
        <p:txBody>
          <a:bodyPr wrap="square" rtlCol="0">
            <a:spAutoFit/>
          </a:bodyPr>
          <a:lstStyle/>
          <a:p>
            <a:pPr>
              <a:lnSpc>
                <a:spcPts val="1500"/>
              </a:lnSpc>
            </a:pPr>
            <a:r>
              <a:rPr lang="en-US" sz="1200" b="1" dirty="0" smtClean="0">
                <a:solidFill>
                  <a:srgbClr val="FF0000"/>
                </a:solidFill>
              </a:rPr>
              <a:t>Subband 1 PN code 11</a:t>
            </a:r>
            <a:endParaRPr lang="en-US" sz="1200" b="1" dirty="0">
              <a:solidFill>
                <a:srgbClr val="FF0000"/>
              </a:solidFill>
            </a:endParaRPr>
          </a:p>
        </p:txBody>
      </p:sp>
      <p:sp>
        <p:nvSpPr>
          <p:cNvPr id="71" name="TextBox 70"/>
          <p:cNvSpPr txBox="1"/>
          <p:nvPr/>
        </p:nvSpPr>
        <p:spPr>
          <a:xfrm>
            <a:off x="2743200" y="4800600"/>
            <a:ext cx="914400" cy="477054"/>
          </a:xfrm>
          <a:prstGeom prst="rect">
            <a:avLst/>
          </a:prstGeom>
          <a:solidFill>
            <a:schemeClr val="tx2">
              <a:lumMod val="40000"/>
              <a:lumOff val="60000"/>
            </a:schemeClr>
          </a:solidFill>
        </p:spPr>
        <p:txBody>
          <a:bodyPr wrap="square" rtlCol="0">
            <a:spAutoFit/>
          </a:bodyPr>
          <a:lstStyle/>
          <a:p>
            <a:pPr>
              <a:lnSpc>
                <a:spcPts val="1500"/>
              </a:lnSpc>
            </a:pPr>
            <a:r>
              <a:rPr lang="en-US" sz="1200" b="1" dirty="0" smtClean="0">
                <a:solidFill>
                  <a:srgbClr val="FF0000"/>
                </a:solidFill>
              </a:rPr>
              <a:t>Subband 5 PN code 7</a:t>
            </a:r>
            <a:endParaRPr lang="en-US" sz="1200" b="1" dirty="0">
              <a:solidFill>
                <a:srgbClr val="FF0000"/>
              </a:solidFill>
            </a:endParaRPr>
          </a:p>
        </p:txBody>
      </p:sp>
      <p:sp>
        <p:nvSpPr>
          <p:cNvPr id="72" name="TextBox 71"/>
          <p:cNvSpPr txBox="1"/>
          <p:nvPr/>
        </p:nvSpPr>
        <p:spPr>
          <a:xfrm>
            <a:off x="1828800" y="5562600"/>
            <a:ext cx="914400" cy="477054"/>
          </a:xfrm>
          <a:prstGeom prst="rect">
            <a:avLst/>
          </a:prstGeom>
          <a:solidFill>
            <a:schemeClr val="bg2">
              <a:lumMod val="75000"/>
            </a:schemeClr>
          </a:solidFill>
        </p:spPr>
        <p:txBody>
          <a:bodyPr wrap="square" rtlCol="0">
            <a:spAutoFit/>
          </a:bodyPr>
          <a:lstStyle/>
          <a:p>
            <a:pPr>
              <a:lnSpc>
                <a:spcPts val="1500"/>
              </a:lnSpc>
            </a:pPr>
            <a:r>
              <a:rPr lang="en-US" sz="1200" b="1" dirty="0" smtClean="0">
                <a:solidFill>
                  <a:srgbClr val="FF0000"/>
                </a:solidFill>
              </a:rPr>
              <a:t>Subband 3 PN code 12</a:t>
            </a:r>
            <a:endParaRPr lang="en-US" sz="1200" b="1" dirty="0">
              <a:solidFill>
                <a:srgbClr val="FF0000"/>
              </a:solidFill>
            </a:endParaRPr>
          </a:p>
        </p:txBody>
      </p:sp>
      <p:sp>
        <p:nvSpPr>
          <p:cNvPr id="73" name="TextBox 72"/>
          <p:cNvSpPr txBox="1"/>
          <p:nvPr/>
        </p:nvSpPr>
        <p:spPr>
          <a:xfrm>
            <a:off x="3657600" y="4800600"/>
            <a:ext cx="914400" cy="477054"/>
          </a:xfrm>
          <a:prstGeom prst="rect">
            <a:avLst/>
          </a:prstGeom>
          <a:solidFill>
            <a:schemeClr val="tx2">
              <a:lumMod val="40000"/>
              <a:lumOff val="60000"/>
            </a:schemeClr>
          </a:solidFill>
        </p:spPr>
        <p:txBody>
          <a:bodyPr wrap="square" rtlCol="0">
            <a:spAutoFit/>
          </a:bodyPr>
          <a:lstStyle/>
          <a:p>
            <a:pPr>
              <a:lnSpc>
                <a:spcPts val="1500"/>
              </a:lnSpc>
            </a:pPr>
            <a:r>
              <a:rPr lang="en-US" sz="1200" b="1" dirty="0" smtClean="0">
                <a:solidFill>
                  <a:srgbClr val="FF0000"/>
                </a:solidFill>
              </a:rPr>
              <a:t>Subband 5 PN code 12</a:t>
            </a:r>
            <a:endParaRPr lang="en-US" sz="1200" b="1" dirty="0">
              <a:solidFill>
                <a:srgbClr val="FF0000"/>
              </a:solidFill>
            </a:endParaRPr>
          </a:p>
        </p:txBody>
      </p:sp>
      <p:sp>
        <p:nvSpPr>
          <p:cNvPr id="79" name="TextBox 78"/>
          <p:cNvSpPr txBox="1"/>
          <p:nvPr/>
        </p:nvSpPr>
        <p:spPr>
          <a:xfrm>
            <a:off x="4572000" y="4800600"/>
            <a:ext cx="914400" cy="477054"/>
          </a:xfrm>
          <a:prstGeom prst="rect">
            <a:avLst/>
          </a:prstGeom>
          <a:solidFill>
            <a:schemeClr val="tx2">
              <a:lumMod val="40000"/>
              <a:lumOff val="60000"/>
            </a:schemeClr>
          </a:solidFill>
        </p:spPr>
        <p:txBody>
          <a:bodyPr wrap="square" rtlCol="0">
            <a:spAutoFit/>
          </a:bodyPr>
          <a:lstStyle/>
          <a:p>
            <a:pPr>
              <a:lnSpc>
                <a:spcPts val="1500"/>
              </a:lnSpc>
            </a:pPr>
            <a:r>
              <a:rPr lang="en-US" sz="1200" b="1" dirty="0" smtClean="0">
                <a:solidFill>
                  <a:srgbClr val="FF0000"/>
                </a:solidFill>
              </a:rPr>
              <a:t>Subband 5 PN code 5</a:t>
            </a:r>
            <a:endParaRPr lang="en-US" sz="1200" b="1" dirty="0">
              <a:solidFill>
                <a:srgbClr val="FF0000"/>
              </a:solidFill>
            </a:endParaRPr>
          </a:p>
        </p:txBody>
      </p:sp>
      <p:sp>
        <p:nvSpPr>
          <p:cNvPr id="83" name="TextBox 82"/>
          <p:cNvSpPr txBox="1"/>
          <p:nvPr/>
        </p:nvSpPr>
        <p:spPr>
          <a:xfrm>
            <a:off x="7315200" y="4800600"/>
            <a:ext cx="914400" cy="477054"/>
          </a:xfrm>
          <a:prstGeom prst="rect">
            <a:avLst/>
          </a:prstGeom>
          <a:solidFill>
            <a:schemeClr val="tx2">
              <a:lumMod val="40000"/>
              <a:lumOff val="60000"/>
            </a:schemeClr>
          </a:solidFill>
        </p:spPr>
        <p:txBody>
          <a:bodyPr wrap="square" rtlCol="0">
            <a:spAutoFit/>
          </a:bodyPr>
          <a:lstStyle/>
          <a:p>
            <a:pPr>
              <a:lnSpc>
                <a:spcPts val="1500"/>
              </a:lnSpc>
            </a:pPr>
            <a:r>
              <a:rPr lang="en-US" sz="1200" b="1" dirty="0" smtClean="0">
                <a:solidFill>
                  <a:srgbClr val="FF0000"/>
                </a:solidFill>
              </a:rPr>
              <a:t>Subband 5 PN code 4</a:t>
            </a:r>
            <a:endParaRPr lang="en-US" sz="1200" b="1" dirty="0">
              <a:solidFill>
                <a:srgbClr val="FF0000"/>
              </a:solidFill>
            </a:endParaRPr>
          </a:p>
        </p:txBody>
      </p:sp>
      <p:sp>
        <p:nvSpPr>
          <p:cNvPr id="85" name="TextBox 84"/>
          <p:cNvSpPr txBox="1"/>
          <p:nvPr/>
        </p:nvSpPr>
        <p:spPr>
          <a:xfrm>
            <a:off x="6400800" y="4800600"/>
            <a:ext cx="914400" cy="477054"/>
          </a:xfrm>
          <a:prstGeom prst="rect">
            <a:avLst/>
          </a:prstGeom>
          <a:solidFill>
            <a:schemeClr val="tx2">
              <a:lumMod val="40000"/>
              <a:lumOff val="60000"/>
            </a:schemeClr>
          </a:solidFill>
        </p:spPr>
        <p:txBody>
          <a:bodyPr wrap="square" rtlCol="0">
            <a:spAutoFit/>
          </a:bodyPr>
          <a:lstStyle/>
          <a:p>
            <a:pPr>
              <a:lnSpc>
                <a:spcPts val="1500"/>
              </a:lnSpc>
            </a:pPr>
            <a:r>
              <a:rPr lang="en-US" sz="1200" b="1" dirty="0" smtClean="0">
                <a:solidFill>
                  <a:srgbClr val="FF0000"/>
                </a:solidFill>
              </a:rPr>
              <a:t>Subband 5 PN code 9</a:t>
            </a:r>
            <a:endParaRPr lang="en-US" sz="1200" b="1" dirty="0">
              <a:solidFill>
                <a:srgbClr val="FF0000"/>
              </a:solidFill>
            </a:endParaRPr>
          </a:p>
        </p:txBody>
      </p:sp>
      <p:sp>
        <p:nvSpPr>
          <p:cNvPr id="92" name="TextBox 91"/>
          <p:cNvSpPr txBox="1"/>
          <p:nvPr/>
        </p:nvSpPr>
        <p:spPr>
          <a:xfrm>
            <a:off x="2743200" y="5562600"/>
            <a:ext cx="914400" cy="469616"/>
          </a:xfrm>
          <a:prstGeom prst="rect">
            <a:avLst/>
          </a:prstGeom>
          <a:solidFill>
            <a:schemeClr val="bg2">
              <a:lumMod val="75000"/>
            </a:schemeClr>
          </a:solidFill>
        </p:spPr>
        <p:txBody>
          <a:bodyPr wrap="square" rtlCol="0">
            <a:spAutoFit/>
          </a:bodyPr>
          <a:lstStyle/>
          <a:p>
            <a:pPr>
              <a:lnSpc>
                <a:spcPts val="1500"/>
              </a:lnSpc>
            </a:pPr>
            <a:r>
              <a:rPr lang="en-US" sz="1200" b="1" dirty="0" smtClean="0">
                <a:solidFill>
                  <a:srgbClr val="FF0000"/>
                </a:solidFill>
              </a:rPr>
              <a:t>Subband 3 PN code 4</a:t>
            </a:r>
            <a:endParaRPr lang="en-US" sz="1200" b="1" dirty="0">
              <a:solidFill>
                <a:srgbClr val="FF0000"/>
              </a:solidFill>
            </a:endParaRPr>
          </a:p>
        </p:txBody>
      </p:sp>
      <p:sp>
        <p:nvSpPr>
          <p:cNvPr id="93" name="TextBox 92"/>
          <p:cNvSpPr txBox="1"/>
          <p:nvPr/>
        </p:nvSpPr>
        <p:spPr>
          <a:xfrm>
            <a:off x="3657600" y="5562600"/>
            <a:ext cx="914400" cy="477054"/>
          </a:xfrm>
          <a:prstGeom prst="rect">
            <a:avLst/>
          </a:prstGeom>
          <a:solidFill>
            <a:schemeClr val="bg2">
              <a:lumMod val="75000"/>
            </a:schemeClr>
          </a:solidFill>
        </p:spPr>
        <p:txBody>
          <a:bodyPr wrap="square" rtlCol="0">
            <a:spAutoFit/>
          </a:bodyPr>
          <a:lstStyle/>
          <a:p>
            <a:pPr>
              <a:lnSpc>
                <a:spcPts val="1500"/>
              </a:lnSpc>
            </a:pPr>
            <a:r>
              <a:rPr lang="en-US" sz="1200" b="1" dirty="0" smtClean="0">
                <a:solidFill>
                  <a:srgbClr val="FF0000"/>
                </a:solidFill>
              </a:rPr>
              <a:t>Subband 3 PN code 6</a:t>
            </a:r>
            <a:endParaRPr lang="en-US" sz="1200" b="1" dirty="0">
              <a:solidFill>
                <a:srgbClr val="FF0000"/>
              </a:solidFill>
            </a:endParaRPr>
          </a:p>
        </p:txBody>
      </p:sp>
      <p:sp>
        <p:nvSpPr>
          <p:cNvPr id="94" name="TextBox 93"/>
          <p:cNvSpPr txBox="1"/>
          <p:nvPr/>
        </p:nvSpPr>
        <p:spPr>
          <a:xfrm>
            <a:off x="4572000" y="5562600"/>
            <a:ext cx="914400" cy="477054"/>
          </a:xfrm>
          <a:prstGeom prst="rect">
            <a:avLst/>
          </a:prstGeom>
          <a:solidFill>
            <a:schemeClr val="bg2">
              <a:lumMod val="75000"/>
            </a:schemeClr>
          </a:solidFill>
        </p:spPr>
        <p:txBody>
          <a:bodyPr wrap="square" rtlCol="0">
            <a:spAutoFit/>
          </a:bodyPr>
          <a:lstStyle/>
          <a:p>
            <a:pPr>
              <a:lnSpc>
                <a:spcPts val="1500"/>
              </a:lnSpc>
            </a:pPr>
            <a:r>
              <a:rPr lang="en-US" sz="1200" b="1" dirty="0" smtClean="0">
                <a:solidFill>
                  <a:srgbClr val="FF0000"/>
                </a:solidFill>
              </a:rPr>
              <a:t>Subband 3 PN code 10</a:t>
            </a:r>
            <a:endParaRPr lang="en-US" sz="1200" b="1" dirty="0">
              <a:solidFill>
                <a:srgbClr val="FF0000"/>
              </a:solidFill>
            </a:endParaRPr>
          </a:p>
        </p:txBody>
      </p:sp>
      <p:sp>
        <p:nvSpPr>
          <p:cNvPr id="95" name="TextBox 94"/>
          <p:cNvSpPr txBox="1"/>
          <p:nvPr/>
        </p:nvSpPr>
        <p:spPr>
          <a:xfrm>
            <a:off x="7315200" y="5562600"/>
            <a:ext cx="914400" cy="477054"/>
          </a:xfrm>
          <a:prstGeom prst="rect">
            <a:avLst/>
          </a:prstGeom>
          <a:solidFill>
            <a:schemeClr val="bg2">
              <a:lumMod val="75000"/>
            </a:schemeClr>
          </a:solidFill>
        </p:spPr>
        <p:txBody>
          <a:bodyPr wrap="square" rtlCol="0">
            <a:spAutoFit/>
          </a:bodyPr>
          <a:lstStyle/>
          <a:p>
            <a:pPr>
              <a:lnSpc>
                <a:spcPts val="1500"/>
              </a:lnSpc>
            </a:pPr>
            <a:r>
              <a:rPr lang="en-US" sz="1200" b="1" dirty="0" smtClean="0">
                <a:solidFill>
                  <a:srgbClr val="FF0000"/>
                </a:solidFill>
              </a:rPr>
              <a:t>Subband 3 PN code 12</a:t>
            </a:r>
            <a:endParaRPr lang="en-US" sz="1200" b="1" dirty="0">
              <a:solidFill>
                <a:srgbClr val="FF0000"/>
              </a:solidFill>
            </a:endParaRPr>
          </a:p>
        </p:txBody>
      </p:sp>
      <p:sp>
        <p:nvSpPr>
          <p:cNvPr id="96" name="TextBox 95"/>
          <p:cNvSpPr txBox="1"/>
          <p:nvPr/>
        </p:nvSpPr>
        <p:spPr>
          <a:xfrm>
            <a:off x="6400800" y="5562600"/>
            <a:ext cx="914400" cy="469616"/>
          </a:xfrm>
          <a:prstGeom prst="rect">
            <a:avLst/>
          </a:prstGeom>
          <a:solidFill>
            <a:schemeClr val="bg2">
              <a:lumMod val="75000"/>
            </a:schemeClr>
          </a:solidFill>
        </p:spPr>
        <p:txBody>
          <a:bodyPr wrap="square" rtlCol="0">
            <a:spAutoFit/>
          </a:bodyPr>
          <a:lstStyle/>
          <a:p>
            <a:pPr>
              <a:lnSpc>
                <a:spcPts val="1500"/>
              </a:lnSpc>
            </a:pPr>
            <a:r>
              <a:rPr lang="en-US" sz="1200" b="1" dirty="0" smtClean="0">
                <a:solidFill>
                  <a:srgbClr val="FF0000"/>
                </a:solidFill>
              </a:rPr>
              <a:t>Subband 3 PN code 7</a:t>
            </a:r>
            <a:endParaRPr lang="en-US" sz="1200" b="1" dirty="0">
              <a:solidFill>
                <a:srgbClr val="FF0000"/>
              </a:solidFill>
            </a:endParaRPr>
          </a:p>
        </p:txBody>
      </p:sp>
      <p:cxnSp>
        <p:nvCxnSpPr>
          <p:cNvPr id="98" name="Straight Connector 97"/>
          <p:cNvCxnSpPr/>
          <p:nvPr/>
        </p:nvCxnSpPr>
        <p:spPr>
          <a:xfrm>
            <a:off x="5562600" y="2743200"/>
            <a:ext cx="762000" cy="0"/>
          </a:xfrm>
          <a:prstGeom prst="line">
            <a:avLst/>
          </a:prstGeom>
          <a:ln w="57150">
            <a:solidFill>
              <a:srgbClr val="0070C0"/>
            </a:solidFill>
            <a:prstDash val="sysDot"/>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a:off x="5562600" y="3505200"/>
            <a:ext cx="762000" cy="0"/>
          </a:xfrm>
          <a:prstGeom prst="line">
            <a:avLst/>
          </a:prstGeom>
          <a:ln w="57150">
            <a:solidFill>
              <a:srgbClr val="0070C0"/>
            </a:solidFill>
            <a:prstDash val="sysDot"/>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a:off x="5562600" y="4267200"/>
            <a:ext cx="762000" cy="0"/>
          </a:xfrm>
          <a:prstGeom prst="line">
            <a:avLst/>
          </a:prstGeom>
          <a:ln w="57150">
            <a:solidFill>
              <a:srgbClr val="0070C0"/>
            </a:solidFill>
            <a:prstDash val="sysDot"/>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a:off x="5562600" y="5029200"/>
            <a:ext cx="762000" cy="0"/>
          </a:xfrm>
          <a:prstGeom prst="line">
            <a:avLst/>
          </a:prstGeom>
          <a:ln w="57150">
            <a:solidFill>
              <a:srgbClr val="0070C0"/>
            </a:solidFill>
            <a:prstDash val="sysDot"/>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a:off x="5562600" y="5715000"/>
            <a:ext cx="762000" cy="0"/>
          </a:xfrm>
          <a:prstGeom prst="line">
            <a:avLst/>
          </a:prstGeom>
          <a:ln w="57150">
            <a:solidFill>
              <a:srgbClr val="0070C0"/>
            </a:solidFill>
            <a:prstDash val="sysDot"/>
          </a:ln>
        </p:spPr>
        <p:style>
          <a:lnRef idx="1">
            <a:schemeClr val="accent1"/>
          </a:lnRef>
          <a:fillRef idx="0">
            <a:schemeClr val="accent1"/>
          </a:fillRef>
          <a:effectRef idx="0">
            <a:schemeClr val="accent1"/>
          </a:effectRef>
          <a:fontRef idx="minor">
            <a:schemeClr val="tx1"/>
          </a:fontRef>
        </p:style>
      </p:cxnSp>
      <p:sp>
        <p:nvSpPr>
          <p:cNvPr id="105" name="TextBox 104"/>
          <p:cNvSpPr txBox="1"/>
          <p:nvPr/>
        </p:nvSpPr>
        <p:spPr>
          <a:xfrm>
            <a:off x="2743200" y="2057400"/>
            <a:ext cx="4083747" cy="338554"/>
          </a:xfrm>
          <a:prstGeom prst="rect">
            <a:avLst/>
          </a:prstGeom>
          <a:noFill/>
        </p:spPr>
        <p:txBody>
          <a:bodyPr wrap="none" rtlCol="0">
            <a:spAutoFit/>
          </a:bodyPr>
          <a:lstStyle/>
          <a:p>
            <a:r>
              <a:rPr lang="en-US" sz="1600" b="1" dirty="0" smtClean="0">
                <a:solidFill>
                  <a:srgbClr val="00B0F0"/>
                </a:solidFill>
              </a:rPr>
              <a:t>A set of 16 PN </a:t>
            </a:r>
            <a:r>
              <a:rPr lang="en-US" sz="1600" b="1" dirty="0" err="1" smtClean="0">
                <a:solidFill>
                  <a:srgbClr val="00B0F0"/>
                </a:solidFill>
              </a:rPr>
              <a:t>codewords</a:t>
            </a:r>
            <a:r>
              <a:rPr lang="en-US" sz="1600" b="1" dirty="0" smtClean="0">
                <a:solidFill>
                  <a:srgbClr val="00B0F0"/>
                </a:solidFill>
              </a:rPr>
              <a:t> for 16 symbol times</a:t>
            </a:r>
            <a:endParaRPr lang="en-US" sz="1600" b="1" dirty="0">
              <a:solidFill>
                <a:srgbClr val="00B0F0"/>
              </a:solidFill>
            </a:endParaRPr>
          </a:p>
        </p:txBody>
      </p:sp>
      <p:cxnSp>
        <p:nvCxnSpPr>
          <p:cNvPr id="117" name="Straight Connector 116"/>
          <p:cNvCxnSpPr/>
          <p:nvPr/>
        </p:nvCxnSpPr>
        <p:spPr>
          <a:xfrm>
            <a:off x="8229600" y="2743200"/>
            <a:ext cx="381000" cy="0"/>
          </a:xfrm>
          <a:prstGeom prst="line">
            <a:avLst/>
          </a:prstGeom>
          <a:ln w="57150">
            <a:solidFill>
              <a:srgbClr val="0070C0"/>
            </a:solidFill>
            <a:prstDash val="sysDot"/>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a:off x="8229600" y="3505200"/>
            <a:ext cx="381000" cy="0"/>
          </a:xfrm>
          <a:prstGeom prst="line">
            <a:avLst/>
          </a:prstGeom>
          <a:ln w="57150">
            <a:solidFill>
              <a:srgbClr val="0070C0"/>
            </a:solidFill>
            <a:prstDash val="sysDot"/>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a:off x="8229600" y="4267200"/>
            <a:ext cx="381000" cy="0"/>
          </a:xfrm>
          <a:prstGeom prst="line">
            <a:avLst/>
          </a:prstGeom>
          <a:ln w="57150">
            <a:solidFill>
              <a:srgbClr val="0070C0"/>
            </a:solidFill>
            <a:prstDash val="sysDot"/>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a:off x="8229600" y="5029200"/>
            <a:ext cx="381000" cy="0"/>
          </a:xfrm>
          <a:prstGeom prst="line">
            <a:avLst/>
          </a:prstGeom>
          <a:ln w="57150">
            <a:solidFill>
              <a:srgbClr val="0070C0"/>
            </a:solidFill>
            <a:prstDash val="sysDot"/>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a:off x="8229600" y="5791200"/>
            <a:ext cx="381000" cy="0"/>
          </a:xfrm>
          <a:prstGeom prst="line">
            <a:avLst/>
          </a:prstGeom>
          <a:ln w="57150">
            <a:solidFill>
              <a:srgbClr val="0070C0"/>
            </a:solidFill>
            <a:prstDash val="sysDot"/>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7315200" y="2057400"/>
            <a:ext cx="1219200" cy="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7315200" y="6172200"/>
            <a:ext cx="1219200" cy="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a:off x="1676400" y="2057400"/>
            <a:ext cx="1219200" cy="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a:off x="1676400" y="6172200"/>
            <a:ext cx="1219200" cy="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sp>
        <p:nvSpPr>
          <p:cNvPr id="129" name="Rectangle 128"/>
          <p:cNvSpPr/>
          <p:nvPr/>
        </p:nvSpPr>
        <p:spPr>
          <a:xfrm>
            <a:off x="1676400" y="2514600"/>
            <a:ext cx="152400" cy="4572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Rectangle 129"/>
          <p:cNvSpPr/>
          <p:nvPr/>
        </p:nvSpPr>
        <p:spPr>
          <a:xfrm>
            <a:off x="1676400" y="3276600"/>
            <a:ext cx="152400" cy="4572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Rectangle 130"/>
          <p:cNvSpPr/>
          <p:nvPr/>
        </p:nvSpPr>
        <p:spPr>
          <a:xfrm>
            <a:off x="1676400" y="4038600"/>
            <a:ext cx="152400" cy="45720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Rectangle 131"/>
          <p:cNvSpPr/>
          <p:nvPr/>
        </p:nvSpPr>
        <p:spPr>
          <a:xfrm>
            <a:off x="1676400" y="4800600"/>
            <a:ext cx="152400" cy="4572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Rectangle 132"/>
          <p:cNvSpPr/>
          <p:nvPr/>
        </p:nvSpPr>
        <p:spPr>
          <a:xfrm>
            <a:off x="1676400" y="5562600"/>
            <a:ext cx="152400" cy="457200"/>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Rectangle 133"/>
          <p:cNvSpPr/>
          <p:nvPr/>
        </p:nvSpPr>
        <p:spPr>
          <a:xfrm>
            <a:off x="1828800" y="2057400"/>
            <a:ext cx="5486400" cy="4114800"/>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036638"/>
          </a:xfrm>
        </p:spPr>
        <p:txBody>
          <a:bodyPr>
            <a:normAutofit/>
          </a:bodyPr>
          <a:lstStyle/>
          <a:p>
            <a:pPr>
              <a:lnSpc>
                <a:spcPts val="3000"/>
              </a:lnSpc>
            </a:pPr>
            <a:r>
              <a:rPr lang="en-US" altLang="ko-KR" sz="3200" b="1" i="1" dirty="0" smtClean="0">
                <a:solidFill>
                  <a:srgbClr val="00B0F0"/>
                </a:solidFill>
              </a:rPr>
              <a:t>DIRECT SEQUENCE (DS) SPREADING IN A PERSONAL SPACE (2)</a:t>
            </a:r>
            <a:endParaRPr lang="en-US" sz="2000" dirty="0">
              <a:solidFill>
                <a:srgbClr val="00B0F0"/>
              </a:solidFill>
              <a:cs typeface="Times New Roman" pitchFamily="18" charset="0"/>
            </a:endParaRPr>
          </a:p>
        </p:txBody>
      </p:sp>
      <p:sp>
        <p:nvSpPr>
          <p:cNvPr id="9" name="TextBox 8"/>
          <p:cNvSpPr txBox="1"/>
          <p:nvPr/>
        </p:nvSpPr>
        <p:spPr>
          <a:xfrm>
            <a:off x="4191000" y="6400800"/>
            <a:ext cx="777777" cy="307777"/>
          </a:xfrm>
          <a:prstGeom prst="rect">
            <a:avLst/>
          </a:prstGeom>
          <a:noFill/>
        </p:spPr>
        <p:txBody>
          <a:bodyPr wrap="none" rtlCol="0">
            <a:spAutoFit/>
          </a:bodyPr>
          <a:lstStyle/>
          <a:p>
            <a:r>
              <a:rPr lang="en-US" sz="1400" dirty="0" smtClean="0">
                <a:latin typeface="Times New Roman" pitchFamily="18" charset="0"/>
                <a:cs typeface="Times New Roman" pitchFamily="18" charset="0"/>
              </a:rPr>
              <a:t>Slide 87</a:t>
            </a:r>
            <a:endParaRPr lang="en-US" sz="1400" dirty="0">
              <a:latin typeface="Times New Roman" pitchFamily="18" charset="0"/>
              <a:cs typeface="Times New Roman" pitchFamily="18" charset="0"/>
            </a:endParaRPr>
          </a:p>
        </p:txBody>
      </p:sp>
      <p:sp>
        <p:nvSpPr>
          <p:cNvPr id="31" name="TextBox 30"/>
          <p:cNvSpPr txBox="1"/>
          <p:nvPr/>
        </p:nvSpPr>
        <p:spPr>
          <a:xfrm>
            <a:off x="533400" y="1447800"/>
            <a:ext cx="5791200" cy="369332"/>
          </a:xfrm>
          <a:prstGeom prst="rect">
            <a:avLst/>
          </a:prstGeom>
          <a:noFill/>
        </p:spPr>
        <p:txBody>
          <a:bodyPr wrap="square" rtlCol="0">
            <a:spAutoFit/>
          </a:bodyPr>
          <a:lstStyle/>
          <a:p>
            <a:pPr marL="228600" indent="-228600"/>
            <a:r>
              <a:rPr lang="en-US" b="1" u="sng" dirty="0" smtClean="0">
                <a:latin typeface="Times New Roman" pitchFamily="18" charset="0"/>
                <a:cs typeface="Times New Roman" pitchFamily="18" charset="0"/>
              </a:rPr>
              <a:t>DS in FH: Hybrid DS in FH spreading</a:t>
            </a:r>
            <a:endParaRPr lang="en-US" dirty="0" smtClean="0"/>
          </a:p>
        </p:txBody>
      </p:sp>
      <p:sp>
        <p:nvSpPr>
          <p:cNvPr id="36" name="TextBox 35"/>
          <p:cNvSpPr txBox="1"/>
          <p:nvPr/>
        </p:nvSpPr>
        <p:spPr>
          <a:xfrm>
            <a:off x="609600" y="2438400"/>
            <a:ext cx="914400" cy="669414"/>
          </a:xfrm>
          <a:prstGeom prst="rect">
            <a:avLst/>
          </a:prstGeom>
          <a:noFill/>
        </p:spPr>
        <p:txBody>
          <a:bodyPr wrap="square" rtlCol="0">
            <a:spAutoFit/>
          </a:bodyPr>
          <a:lstStyle/>
          <a:p>
            <a:pPr>
              <a:lnSpc>
                <a:spcPts val="1500"/>
              </a:lnSpc>
            </a:pPr>
            <a:r>
              <a:rPr lang="en-US" sz="1600" b="1" dirty="0" smtClean="0">
                <a:solidFill>
                  <a:srgbClr val="00B050"/>
                </a:solidFill>
              </a:rPr>
              <a:t>User </a:t>
            </a:r>
            <a:r>
              <a:rPr lang="en-US" sz="1600" b="1" i="1" dirty="0" err="1" smtClean="0">
                <a:solidFill>
                  <a:srgbClr val="00B050"/>
                </a:solidFill>
              </a:rPr>
              <a:t>i</a:t>
            </a:r>
            <a:r>
              <a:rPr lang="en-US" sz="1600" b="1" dirty="0" smtClean="0">
                <a:solidFill>
                  <a:srgbClr val="00B050"/>
                </a:solidFill>
              </a:rPr>
              <a:t> in Personal space 1</a:t>
            </a:r>
            <a:endParaRPr lang="en-US" sz="1600" b="1" dirty="0">
              <a:solidFill>
                <a:srgbClr val="00B050"/>
              </a:solidFill>
            </a:endParaRPr>
          </a:p>
        </p:txBody>
      </p:sp>
      <p:sp>
        <p:nvSpPr>
          <p:cNvPr id="38" name="TextBox 37"/>
          <p:cNvSpPr txBox="1"/>
          <p:nvPr/>
        </p:nvSpPr>
        <p:spPr>
          <a:xfrm>
            <a:off x="609600" y="3200400"/>
            <a:ext cx="914400" cy="669414"/>
          </a:xfrm>
          <a:prstGeom prst="rect">
            <a:avLst/>
          </a:prstGeom>
          <a:noFill/>
        </p:spPr>
        <p:txBody>
          <a:bodyPr wrap="square" rtlCol="0">
            <a:spAutoFit/>
          </a:bodyPr>
          <a:lstStyle/>
          <a:p>
            <a:pPr>
              <a:lnSpc>
                <a:spcPts val="1500"/>
              </a:lnSpc>
            </a:pPr>
            <a:r>
              <a:rPr lang="en-US" sz="1600" b="1" dirty="0" smtClean="0">
                <a:solidFill>
                  <a:srgbClr val="00B050"/>
                </a:solidFill>
              </a:rPr>
              <a:t>User </a:t>
            </a:r>
            <a:r>
              <a:rPr lang="en-US" sz="1600" b="1" i="1" dirty="0" smtClean="0">
                <a:solidFill>
                  <a:srgbClr val="00B050"/>
                </a:solidFill>
              </a:rPr>
              <a:t>j</a:t>
            </a:r>
            <a:r>
              <a:rPr lang="en-US" sz="1600" b="1" dirty="0" smtClean="0">
                <a:solidFill>
                  <a:srgbClr val="00B050"/>
                </a:solidFill>
              </a:rPr>
              <a:t> in Personal space 2</a:t>
            </a:r>
            <a:endParaRPr lang="en-US" sz="1600" b="1" dirty="0">
              <a:solidFill>
                <a:srgbClr val="00B050"/>
              </a:solidFill>
            </a:endParaRPr>
          </a:p>
        </p:txBody>
      </p:sp>
      <p:sp>
        <p:nvSpPr>
          <p:cNvPr id="39" name="TextBox 38"/>
          <p:cNvSpPr txBox="1"/>
          <p:nvPr/>
        </p:nvSpPr>
        <p:spPr>
          <a:xfrm>
            <a:off x="609600" y="3886200"/>
            <a:ext cx="990600" cy="669414"/>
          </a:xfrm>
          <a:prstGeom prst="rect">
            <a:avLst/>
          </a:prstGeom>
          <a:noFill/>
        </p:spPr>
        <p:txBody>
          <a:bodyPr wrap="square" rtlCol="0">
            <a:spAutoFit/>
          </a:bodyPr>
          <a:lstStyle/>
          <a:p>
            <a:pPr>
              <a:lnSpc>
                <a:spcPts val="1500"/>
              </a:lnSpc>
            </a:pPr>
            <a:r>
              <a:rPr lang="en-US" sz="1600" b="1" dirty="0" smtClean="0">
                <a:solidFill>
                  <a:srgbClr val="00B050"/>
                </a:solidFill>
              </a:rPr>
              <a:t>User </a:t>
            </a:r>
            <a:r>
              <a:rPr lang="en-US" sz="1600" b="1" i="1" dirty="0" smtClean="0">
                <a:solidFill>
                  <a:srgbClr val="00B050"/>
                </a:solidFill>
              </a:rPr>
              <a:t>k</a:t>
            </a:r>
            <a:r>
              <a:rPr lang="en-US" sz="1600" b="1" dirty="0" smtClean="0">
                <a:solidFill>
                  <a:srgbClr val="00B050"/>
                </a:solidFill>
              </a:rPr>
              <a:t> in Personal space 3</a:t>
            </a:r>
            <a:endParaRPr lang="en-US" sz="1600" b="1" dirty="0">
              <a:solidFill>
                <a:srgbClr val="00B050"/>
              </a:solidFill>
            </a:endParaRPr>
          </a:p>
        </p:txBody>
      </p:sp>
      <p:sp>
        <p:nvSpPr>
          <p:cNvPr id="40" name="TextBox 39"/>
          <p:cNvSpPr txBox="1"/>
          <p:nvPr/>
        </p:nvSpPr>
        <p:spPr>
          <a:xfrm>
            <a:off x="609600" y="4648200"/>
            <a:ext cx="914400" cy="669414"/>
          </a:xfrm>
          <a:prstGeom prst="rect">
            <a:avLst/>
          </a:prstGeom>
          <a:noFill/>
        </p:spPr>
        <p:txBody>
          <a:bodyPr wrap="square" rtlCol="0">
            <a:spAutoFit/>
          </a:bodyPr>
          <a:lstStyle/>
          <a:p>
            <a:pPr>
              <a:lnSpc>
                <a:spcPts val="1500"/>
              </a:lnSpc>
            </a:pPr>
            <a:r>
              <a:rPr lang="en-US" sz="1600" b="1" dirty="0" smtClean="0">
                <a:solidFill>
                  <a:srgbClr val="00B050"/>
                </a:solidFill>
              </a:rPr>
              <a:t>User </a:t>
            </a:r>
            <a:r>
              <a:rPr lang="en-US" sz="1600" b="1" i="1" dirty="0" smtClean="0">
                <a:solidFill>
                  <a:srgbClr val="00B050"/>
                </a:solidFill>
              </a:rPr>
              <a:t>l</a:t>
            </a:r>
            <a:r>
              <a:rPr lang="en-US" sz="1600" b="1" dirty="0" smtClean="0">
                <a:solidFill>
                  <a:srgbClr val="00B050"/>
                </a:solidFill>
              </a:rPr>
              <a:t> in Personal space 4</a:t>
            </a:r>
            <a:endParaRPr lang="en-US" sz="1600" b="1" dirty="0">
              <a:solidFill>
                <a:srgbClr val="00B050"/>
              </a:solidFill>
            </a:endParaRPr>
          </a:p>
        </p:txBody>
      </p:sp>
      <p:sp>
        <p:nvSpPr>
          <p:cNvPr id="41" name="TextBox 40"/>
          <p:cNvSpPr txBox="1"/>
          <p:nvPr/>
        </p:nvSpPr>
        <p:spPr>
          <a:xfrm>
            <a:off x="609600" y="5486400"/>
            <a:ext cx="990600" cy="669414"/>
          </a:xfrm>
          <a:prstGeom prst="rect">
            <a:avLst/>
          </a:prstGeom>
          <a:noFill/>
        </p:spPr>
        <p:txBody>
          <a:bodyPr wrap="square" rtlCol="0">
            <a:spAutoFit/>
          </a:bodyPr>
          <a:lstStyle/>
          <a:p>
            <a:pPr>
              <a:lnSpc>
                <a:spcPts val="1500"/>
              </a:lnSpc>
            </a:pPr>
            <a:r>
              <a:rPr lang="en-US" sz="1600" b="1" dirty="0" smtClean="0">
                <a:solidFill>
                  <a:srgbClr val="00B050"/>
                </a:solidFill>
              </a:rPr>
              <a:t>User </a:t>
            </a:r>
            <a:r>
              <a:rPr lang="en-US" sz="1600" b="1" i="1" dirty="0" smtClean="0">
                <a:solidFill>
                  <a:srgbClr val="00B050"/>
                </a:solidFill>
              </a:rPr>
              <a:t>m</a:t>
            </a:r>
            <a:r>
              <a:rPr lang="en-US" sz="1600" b="1" dirty="0" smtClean="0">
                <a:solidFill>
                  <a:srgbClr val="00B050"/>
                </a:solidFill>
              </a:rPr>
              <a:t> in Personal space 5</a:t>
            </a:r>
            <a:endParaRPr lang="en-US" sz="1600" b="1" dirty="0">
              <a:solidFill>
                <a:srgbClr val="00B050"/>
              </a:solidFill>
            </a:endParaRPr>
          </a:p>
        </p:txBody>
      </p:sp>
      <p:sp>
        <p:nvSpPr>
          <p:cNvPr id="43" name="TextBox 42"/>
          <p:cNvSpPr txBox="1"/>
          <p:nvPr/>
        </p:nvSpPr>
        <p:spPr>
          <a:xfrm>
            <a:off x="1828800" y="2514600"/>
            <a:ext cx="914400" cy="477054"/>
          </a:xfrm>
          <a:prstGeom prst="rect">
            <a:avLst/>
          </a:prstGeom>
          <a:solidFill>
            <a:srgbClr val="FFFF00"/>
          </a:solidFill>
        </p:spPr>
        <p:txBody>
          <a:bodyPr wrap="square" rtlCol="0">
            <a:spAutoFit/>
          </a:bodyPr>
          <a:lstStyle/>
          <a:p>
            <a:pPr>
              <a:lnSpc>
                <a:spcPts val="1500"/>
              </a:lnSpc>
            </a:pPr>
            <a:r>
              <a:rPr lang="en-US" sz="1200" b="1" dirty="0" smtClean="0">
                <a:solidFill>
                  <a:srgbClr val="FF0000"/>
                </a:solidFill>
              </a:rPr>
              <a:t>Subband 4 PN code 3</a:t>
            </a:r>
            <a:endParaRPr lang="en-US" sz="1200" b="1" dirty="0">
              <a:solidFill>
                <a:srgbClr val="FF0000"/>
              </a:solidFill>
            </a:endParaRPr>
          </a:p>
        </p:txBody>
      </p:sp>
      <p:sp>
        <p:nvSpPr>
          <p:cNvPr id="44" name="TextBox 43"/>
          <p:cNvSpPr txBox="1"/>
          <p:nvPr/>
        </p:nvSpPr>
        <p:spPr>
          <a:xfrm>
            <a:off x="1828800" y="3276600"/>
            <a:ext cx="914400" cy="477054"/>
          </a:xfrm>
          <a:prstGeom prst="rect">
            <a:avLst/>
          </a:prstGeom>
          <a:solidFill>
            <a:srgbClr val="92D050"/>
          </a:solidFill>
        </p:spPr>
        <p:txBody>
          <a:bodyPr wrap="square" rtlCol="0">
            <a:spAutoFit/>
          </a:bodyPr>
          <a:lstStyle/>
          <a:p>
            <a:pPr>
              <a:lnSpc>
                <a:spcPts val="1500"/>
              </a:lnSpc>
            </a:pPr>
            <a:r>
              <a:rPr lang="en-US" sz="1200" b="1" dirty="0" smtClean="0">
                <a:solidFill>
                  <a:srgbClr val="FF0000"/>
                </a:solidFill>
              </a:rPr>
              <a:t>Subband 2 PN code 14</a:t>
            </a:r>
            <a:endParaRPr lang="en-US" sz="1200" b="1" dirty="0">
              <a:solidFill>
                <a:srgbClr val="FF0000"/>
              </a:solidFill>
            </a:endParaRPr>
          </a:p>
        </p:txBody>
      </p:sp>
      <p:sp>
        <p:nvSpPr>
          <p:cNvPr id="45" name="TextBox 44"/>
          <p:cNvSpPr txBox="1"/>
          <p:nvPr/>
        </p:nvSpPr>
        <p:spPr>
          <a:xfrm>
            <a:off x="2743200" y="2514600"/>
            <a:ext cx="914400" cy="477054"/>
          </a:xfrm>
          <a:prstGeom prst="rect">
            <a:avLst/>
          </a:prstGeom>
          <a:solidFill>
            <a:srgbClr val="92D050"/>
          </a:solidFill>
        </p:spPr>
        <p:txBody>
          <a:bodyPr wrap="square" rtlCol="0">
            <a:spAutoFit/>
          </a:bodyPr>
          <a:lstStyle/>
          <a:p>
            <a:pPr>
              <a:lnSpc>
                <a:spcPts val="1500"/>
              </a:lnSpc>
            </a:pPr>
            <a:r>
              <a:rPr lang="en-US" sz="1200" b="1" dirty="0" smtClean="0">
                <a:solidFill>
                  <a:srgbClr val="FF0000"/>
                </a:solidFill>
              </a:rPr>
              <a:t>Subband 2 PN code 1</a:t>
            </a:r>
            <a:endParaRPr lang="en-US" sz="1200" b="1" dirty="0">
              <a:solidFill>
                <a:srgbClr val="FF0000"/>
              </a:solidFill>
            </a:endParaRPr>
          </a:p>
        </p:txBody>
      </p:sp>
      <p:sp>
        <p:nvSpPr>
          <p:cNvPr id="49" name="TextBox 48"/>
          <p:cNvSpPr txBox="1"/>
          <p:nvPr/>
        </p:nvSpPr>
        <p:spPr>
          <a:xfrm>
            <a:off x="3657600" y="2514600"/>
            <a:ext cx="914400" cy="477054"/>
          </a:xfrm>
          <a:prstGeom prst="rect">
            <a:avLst/>
          </a:prstGeom>
          <a:solidFill>
            <a:schemeClr val="accent6">
              <a:lumMod val="40000"/>
              <a:lumOff val="60000"/>
            </a:schemeClr>
          </a:solidFill>
        </p:spPr>
        <p:txBody>
          <a:bodyPr wrap="square" rtlCol="0">
            <a:spAutoFit/>
          </a:bodyPr>
          <a:lstStyle/>
          <a:p>
            <a:pPr>
              <a:lnSpc>
                <a:spcPts val="1500"/>
              </a:lnSpc>
            </a:pPr>
            <a:r>
              <a:rPr lang="en-US" sz="1200" b="1" dirty="0" smtClean="0">
                <a:solidFill>
                  <a:srgbClr val="FF0000"/>
                </a:solidFill>
              </a:rPr>
              <a:t>Subband 1 PN code 15</a:t>
            </a:r>
            <a:endParaRPr lang="en-US" sz="1200" b="1" dirty="0">
              <a:solidFill>
                <a:srgbClr val="FF0000"/>
              </a:solidFill>
            </a:endParaRPr>
          </a:p>
        </p:txBody>
      </p:sp>
      <p:sp>
        <p:nvSpPr>
          <p:cNvPr id="51" name="TextBox 50"/>
          <p:cNvSpPr txBox="1"/>
          <p:nvPr/>
        </p:nvSpPr>
        <p:spPr>
          <a:xfrm>
            <a:off x="2743200" y="3276600"/>
            <a:ext cx="914400" cy="477054"/>
          </a:xfrm>
          <a:prstGeom prst="rect">
            <a:avLst/>
          </a:prstGeom>
          <a:solidFill>
            <a:schemeClr val="tx2">
              <a:lumMod val="40000"/>
              <a:lumOff val="60000"/>
            </a:schemeClr>
          </a:solidFill>
        </p:spPr>
        <p:txBody>
          <a:bodyPr wrap="square" rtlCol="0">
            <a:spAutoFit/>
          </a:bodyPr>
          <a:lstStyle/>
          <a:p>
            <a:pPr>
              <a:lnSpc>
                <a:spcPts val="1500"/>
              </a:lnSpc>
            </a:pPr>
            <a:r>
              <a:rPr lang="en-US" sz="1200" b="1" dirty="0" smtClean="0">
                <a:solidFill>
                  <a:srgbClr val="FF0000"/>
                </a:solidFill>
              </a:rPr>
              <a:t>Subband 5 PN code 2</a:t>
            </a:r>
            <a:endParaRPr lang="en-US" sz="1200" b="1" dirty="0">
              <a:solidFill>
                <a:srgbClr val="FF0000"/>
              </a:solidFill>
            </a:endParaRPr>
          </a:p>
        </p:txBody>
      </p:sp>
      <p:sp>
        <p:nvSpPr>
          <p:cNvPr id="52" name="TextBox 51"/>
          <p:cNvSpPr txBox="1"/>
          <p:nvPr/>
        </p:nvSpPr>
        <p:spPr>
          <a:xfrm>
            <a:off x="3657600" y="3276600"/>
            <a:ext cx="914400" cy="477054"/>
          </a:xfrm>
          <a:prstGeom prst="rect">
            <a:avLst/>
          </a:prstGeom>
          <a:solidFill>
            <a:srgbClr val="FFFF00"/>
          </a:solidFill>
        </p:spPr>
        <p:txBody>
          <a:bodyPr wrap="square" rtlCol="0">
            <a:spAutoFit/>
          </a:bodyPr>
          <a:lstStyle/>
          <a:p>
            <a:pPr>
              <a:lnSpc>
                <a:spcPts val="1500"/>
              </a:lnSpc>
            </a:pPr>
            <a:r>
              <a:rPr lang="en-US" sz="1200" b="1" dirty="0" smtClean="0">
                <a:solidFill>
                  <a:srgbClr val="FF0000"/>
                </a:solidFill>
              </a:rPr>
              <a:t>Subband 4 PN code 1</a:t>
            </a:r>
            <a:endParaRPr lang="en-US" sz="1200" b="1" dirty="0">
              <a:solidFill>
                <a:srgbClr val="FF0000"/>
              </a:solidFill>
            </a:endParaRPr>
          </a:p>
        </p:txBody>
      </p:sp>
      <p:sp>
        <p:nvSpPr>
          <p:cNvPr id="53" name="TextBox 52"/>
          <p:cNvSpPr txBox="1"/>
          <p:nvPr/>
        </p:nvSpPr>
        <p:spPr>
          <a:xfrm>
            <a:off x="1828800" y="4038600"/>
            <a:ext cx="914400" cy="477054"/>
          </a:xfrm>
          <a:prstGeom prst="rect">
            <a:avLst/>
          </a:prstGeom>
          <a:solidFill>
            <a:schemeClr val="accent6">
              <a:lumMod val="40000"/>
              <a:lumOff val="60000"/>
            </a:schemeClr>
          </a:solidFill>
        </p:spPr>
        <p:txBody>
          <a:bodyPr wrap="square" rtlCol="0">
            <a:spAutoFit/>
          </a:bodyPr>
          <a:lstStyle/>
          <a:p>
            <a:pPr>
              <a:lnSpc>
                <a:spcPts val="1500"/>
              </a:lnSpc>
            </a:pPr>
            <a:r>
              <a:rPr lang="en-US" sz="1200" b="1" dirty="0" smtClean="0">
                <a:solidFill>
                  <a:srgbClr val="FF0000"/>
                </a:solidFill>
              </a:rPr>
              <a:t>Subband 1 PN code 1</a:t>
            </a:r>
            <a:endParaRPr lang="en-US" sz="1200" b="1" dirty="0">
              <a:solidFill>
                <a:srgbClr val="FF0000"/>
              </a:solidFill>
            </a:endParaRPr>
          </a:p>
        </p:txBody>
      </p:sp>
      <p:sp>
        <p:nvSpPr>
          <p:cNvPr id="57" name="TextBox 56"/>
          <p:cNvSpPr txBox="1"/>
          <p:nvPr/>
        </p:nvSpPr>
        <p:spPr>
          <a:xfrm>
            <a:off x="4572000" y="2514600"/>
            <a:ext cx="914400" cy="477054"/>
          </a:xfrm>
          <a:prstGeom prst="rect">
            <a:avLst/>
          </a:prstGeom>
          <a:solidFill>
            <a:schemeClr val="bg2">
              <a:lumMod val="75000"/>
            </a:schemeClr>
          </a:solidFill>
        </p:spPr>
        <p:txBody>
          <a:bodyPr wrap="square" rtlCol="0">
            <a:spAutoFit/>
          </a:bodyPr>
          <a:lstStyle/>
          <a:p>
            <a:pPr>
              <a:lnSpc>
                <a:spcPts val="1500"/>
              </a:lnSpc>
            </a:pPr>
            <a:r>
              <a:rPr lang="en-US" sz="1200" b="1" dirty="0" smtClean="0">
                <a:solidFill>
                  <a:srgbClr val="FF0000"/>
                </a:solidFill>
              </a:rPr>
              <a:t>Subband 3 PN code 2</a:t>
            </a:r>
            <a:endParaRPr lang="en-US" sz="1200" b="1" dirty="0">
              <a:solidFill>
                <a:srgbClr val="FF0000"/>
              </a:solidFill>
            </a:endParaRPr>
          </a:p>
        </p:txBody>
      </p:sp>
      <p:sp>
        <p:nvSpPr>
          <p:cNvPr id="58" name="TextBox 57"/>
          <p:cNvSpPr txBox="1"/>
          <p:nvPr/>
        </p:nvSpPr>
        <p:spPr>
          <a:xfrm>
            <a:off x="5486400" y="2514600"/>
            <a:ext cx="914400" cy="477054"/>
          </a:xfrm>
          <a:prstGeom prst="rect">
            <a:avLst/>
          </a:prstGeom>
          <a:solidFill>
            <a:schemeClr val="tx2">
              <a:lumMod val="40000"/>
              <a:lumOff val="60000"/>
            </a:schemeClr>
          </a:solidFill>
        </p:spPr>
        <p:txBody>
          <a:bodyPr wrap="square" rtlCol="0">
            <a:spAutoFit/>
          </a:bodyPr>
          <a:lstStyle/>
          <a:p>
            <a:pPr>
              <a:lnSpc>
                <a:spcPts val="1500"/>
              </a:lnSpc>
            </a:pPr>
            <a:r>
              <a:rPr lang="en-US" sz="1200" b="1" dirty="0" smtClean="0">
                <a:solidFill>
                  <a:srgbClr val="FF0000"/>
                </a:solidFill>
              </a:rPr>
              <a:t>Subband 5 PN code 14</a:t>
            </a:r>
            <a:endParaRPr lang="en-US" sz="1200" b="1" dirty="0">
              <a:solidFill>
                <a:srgbClr val="FF0000"/>
              </a:solidFill>
            </a:endParaRPr>
          </a:p>
        </p:txBody>
      </p:sp>
      <p:sp>
        <p:nvSpPr>
          <p:cNvPr id="59" name="TextBox 58"/>
          <p:cNvSpPr txBox="1"/>
          <p:nvPr/>
        </p:nvSpPr>
        <p:spPr>
          <a:xfrm>
            <a:off x="7315200" y="2514600"/>
            <a:ext cx="914400" cy="477054"/>
          </a:xfrm>
          <a:prstGeom prst="rect">
            <a:avLst/>
          </a:prstGeom>
          <a:solidFill>
            <a:srgbClr val="FFFF00"/>
          </a:solidFill>
        </p:spPr>
        <p:txBody>
          <a:bodyPr wrap="square" rtlCol="0">
            <a:spAutoFit/>
          </a:bodyPr>
          <a:lstStyle/>
          <a:p>
            <a:pPr>
              <a:lnSpc>
                <a:spcPts val="1500"/>
              </a:lnSpc>
            </a:pPr>
            <a:r>
              <a:rPr lang="en-US" sz="1200" b="1" dirty="0" smtClean="0">
                <a:solidFill>
                  <a:srgbClr val="FF0000"/>
                </a:solidFill>
              </a:rPr>
              <a:t>Subband 4 PN code 13</a:t>
            </a:r>
            <a:endParaRPr lang="en-US" sz="1200" b="1" dirty="0">
              <a:solidFill>
                <a:srgbClr val="FF0000"/>
              </a:solidFill>
            </a:endParaRPr>
          </a:p>
        </p:txBody>
      </p:sp>
      <p:sp>
        <p:nvSpPr>
          <p:cNvPr id="61" name="TextBox 60"/>
          <p:cNvSpPr txBox="1"/>
          <p:nvPr/>
        </p:nvSpPr>
        <p:spPr>
          <a:xfrm>
            <a:off x="4572000" y="3276600"/>
            <a:ext cx="914400" cy="477054"/>
          </a:xfrm>
          <a:prstGeom prst="rect">
            <a:avLst/>
          </a:prstGeom>
          <a:solidFill>
            <a:schemeClr val="accent6">
              <a:lumMod val="40000"/>
              <a:lumOff val="60000"/>
            </a:schemeClr>
          </a:solidFill>
        </p:spPr>
        <p:txBody>
          <a:bodyPr wrap="square" rtlCol="0">
            <a:spAutoFit/>
          </a:bodyPr>
          <a:lstStyle/>
          <a:p>
            <a:pPr>
              <a:lnSpc>
                <a:spcPts val="1500"/>
              </a:lnSpc>
            </a:pPr>
            <a:r>
              <a:rPr lang="en-US" sz="1200" b="1" dirty="0" smtClean="0">
                <a:solidFill>
                  <a:srgbClr val="FF0000"/>
                </a:solidFill>
              </a:rPr>
              <a:t>Subband 1 PN code 13</a:t>
            </a:r>
            <a:endParaRPr lang="en-US" sz="1200" b="1" dirty="0">
              <a:solidFill>
                <a:srgbClr val="FF0000"/>
              </a:solidFill>
            </a:endParaRPr>
          </a:p>
        </p:txBody>
      </p:sp>
      <p:sp>
        <p:nvSpPr>
          <p:cNvPr id="62" name="TextBox 61"/>
          <p:cNvSpPr txBox="1"/>
          <p:nvPr/>
        </p:nvSpPr>
        <p:spPr>
          <a:xfrm>
            <a:off x="5486400" y="3276600"/>
            <a:ext cx="914400" cy="477054"/>
          </a:xfrm>
          <a:prstGeom prst="rect">
            <a:avLst/>
          </a:prstGeom>
          <a:solidFill>
            <a:schemeClr val="bg2">
              <a:lumMod val="75000"/>
            </a:schemeClr>
          </a:solidFill>
        </p:spPr>
        <p:txBody>
          <a:bodyPr wrap="square" rtlCol="0">
            <a:spAutoFit/>
          </a:bodyPr>
          <a:lstStyle/>
          <a:p>
            <a:pPr>
              <a:lnSpc>
                <a:spcPts val="1500"/>
              </a:lnSpc>
            </a:pPr>
            <a:r>
              <a:rPr lang="en-US" sz="1200" b="1" dirty="0" smtClean="0">
                <a:solidFill>
                  <a:srgbClr val="FF0000"/>
                </a:solidFill>
              </a:rPr>
              <a:t>Subband 3 PN code 5</a:t>
            </a:r>
            <a:endParaRPr lang="en-US" sz="1200" b="1" dirty="0">
              <a:solidFill>
                <a:srgbClr val="FF0000"/>
              </a:solidFill>
            </a:endParaRPr>
          </a:p>
        </p:txBody>
      </p:sp>
      <p:sp>
        <p:nvSpPr>
          <p:cNvPr id="63" name="TextBox 62"/>
          <p:cNvSpPr txBox="1"/>
          <p:nvPr/>
        </p:nvSpPr>
        <p:spPr>
          <a:xfrm>
            <a:off x="7315200" y="3276600"/>
            <a:ext cx="914400" cy="477054"/>
          </a:xfrm>
          <a:prstGeom prst="rect">
            <a:avLst/>
          </a:prstGeom>
          <a:solidFill>
            <a:srgbClr val="92D050"/>
          </a:solidFill>
        </p:spPr>
        <p:txBody>
          <a:bodyPr wrap="square" rtlCol="0">
            <a:spAutoFit/>
          </a:bodyPr>
          <a:lstStyle/>
          <a:p>
            <a:pPr>
              <a:lnSpc>
                <a:spcPts val="1500"/>
              </a:lnSpc>
            </a:pPr>
            <a:r>
              <a:rPr lang="en-US" sz="1200" b="1" dirty="0" smtClean="0">
                <a:solidFill>
                  <a:srgbClr val="FF0000"/>
                </a:solidFill>
              </a:rPr>
              <a:t>Subband 2 PN code 4</a:t>
            </a:r>
            <a:endParaRPr lang="en-US" sz="1200" b="1" dirty="0">
              <a:solidFill>
                <a:srgbClr val="FF0000"/>
              </a:solidFill>
            </a:endParaRPr>
          </a:p>
        </p:txBody>
      </p:sp>
      <p:sp>
        <p:nvSpPr>
          <p:cNvPr id="64" name="TextBox 63"/>
          <p:cNvSpPr txBox="1"/>
          <p:nvPr/>
        </p:nvSpPr>
        <p:spPr>
          <a:xfrm>
            <a:off x="1828800" y="4800600"/>
            <a:ext cx="914400" cy="477054"/>
          </a:xfrm>
          <a:prstGeom prst="rect">
            <a:avLst/>
          </a:prstGeom>
          <a:solidFill>
            <a:schemeClr val="tx2">
              <a:lumMod val="40000"/>
              <a:lumOff val="60000"/>
            </a:schemeClr>
          </a:solidFill>
        </p:spPr>
        <p:txBody>
          <a:bodyPr wrap="square" rtlCol="0">
            <a:spAutoFit/>
          </a:bodyPr>
          <a:lstStyle/>
          <a:p>
            <a:pPr>
              <a:lnSpc>
                <a:spcPts val="1500"/>
              </a:lnSpc>
            </a:pPr>
            <a:r>
              <a:rPr lang="en-US" sz="1200" b="1" dirty="0" smtClean="0">
                <a:solidFill>
                  <a:srgbClr val="FF0000"/>
                </a:solidFill>
              </a:rPr>
              <a:t>Subband 5 PN code 4</a:t>
            </a:r>
            <a:endParaRPr lang="en-US" sz="1200" b="1" dirty="0">
              <a:solidFill>
                <a:srgbClr val="FF0000"/>
              </a:solidFill>
            </a:endParaRPr>
          </a:p>
        </p:txBody>
      </p:sp>
      <p:sp>
        <p:nvSpPr>
          <p:cNvPr id="65" name="TextBox 64"/>
          <p:cNvSpPr txBox="1"/>
          <p:nvPr/>
        </p:nvSpPr>
        <p:spPr>
          <a:xfrm>
            <a:off x="2743200" y="4038600"/>
            <a:ext cx="914400" cy="477054"/>
          </a:xfrm>
          <a:prstGeom prst="rect">
            <a:avLst/>
          </a:prstGeom>
          <a:solidFill>
            <a:schemeClr val="bg2">
              <a:lumMod val="75000"/>
            </a:schemeClr>
          </a:solidFill>
        </p:spPr>
        <p:txBody>
          <a:bodyPr wrap="square" rtlCol="0">
            <a:spAutoFit/>
          </a:bodyPr>
          <a:lstStyle/>
          <a:p>
            <a:pPr>
              <a:lnSpc>
                <a:spcPts val="1500"/>
              </a:lnSpc>
            </a:pPr>
            <a:r>
              <a:rPr lang="en-US" sz="1200" b="1" dirty="0" smtClean="0">
                <a:solidFill>
                  <a:srgbClr val="FF0000"/>
                </a:solidFill>
              </a:rPr>
              <a:t>Subband 3 PN code 15</a:t>
            </a:r>
            <a:endParaRPr lang="en-US" sz="1200" b="1" dirty="0">
              <a:solidFill>
                <a:srgbClr val="FF0000"/>
              </a:solidFill>
            </a:endParaRPr>
          </a:p>
        </p:txBody>
      </p:sp>
      <p:sp>
        <p:nvSpPr>
          <p:cNvPr id="66" name="TextBox 65"/>
          <p:cNvSpPr txBox="1"/>
          <p:nvPr/>
        </p:nvSpPr>
        <p:spPr>
          <a:xfrm>
            <a:off x="3657600" y="4038600"/>
            <a:ext cx="914400" cy="477054"/>
          </a:xfrm>
          <a:prstGeom prst="rect">
            <a:avLst/>
          </a:prstGeom>
          <a:solidFill>
            <a:srgbClr val="92D050"/>
          </a:solidFill>
        </p:spPr>
        <p:txBody>
          <a:bodyPr wrap="square" rtlCol="0">
            <a:spAutoFit/>
          </a:bodyPr>
          <a:lstStyle/>
          <a:p>
            <a:pPr>
              <a:lnSpc>
                <a:spcPts val="1500"/>
              </a:lnSpc>
            </a:pPr>
            <a:r>
              <a:rPr lang="en-US" sz="1200" b="1" dirty="0" smtClean="0">
                <a:solidFill>
                  <a:srgbClr val="FF0000"/>
                </a:solidFill>
              </a:rPr>
              <a:t>Subband 2 PN code 2</a:t>
            </a:r>
            <a:endParaRPr lang="en-US" sz="1200" b="1" dirty="0">
              <a:solidFill>
                <a:srgbClr val="FF0000"/>
              </a:solidFill>
            </a:endParaRPr>
          </a:p>
        </p:txBody>
      </p:sp>
      <p:sp>
        <p:nvSpPr>
          <p:cNvPr id="67" name="TextBox 66"/>
          <p:cNvSpPr txBox="1"/>
          <p:nvPr/>
        </p:nvSpPr>
        <p:spPr>
          <a:xfrm>
            <a:off x="4572000" y="4038600"/>
            <a:ext cx="914400" cy="477054"/>
          </a:xfrm>
          <a:prstGeom prst="rect">
            <a:avLst/>
          </a:prstGeom>
          <a:solidFill>
            <a:schemeClr val="tx2">
              <a:lumMod val="40000"/>
              <a:lumOff val="60000"/>
            </a:schemeClr>
          </a:solidFill>
        </p:spPr>
        <p:txBody>
          <a:bodyPr wrap="square" rtlCol="0">
            <a:spAutoFit/>
          </a:bodyPr>
          <a:lstStyle/>
          <a:p>
            <a:pPr>
              <a:lnSpc>
                <a:spcPts val="1500"/>
              </a:lnSpc>
            </a:pPr>
            <a:r>
              <a:rPr lang="en-US" sz="1200" b="1" dirty="0" smtClean="0">
                <a:solidFill>
                  <a:srgbClr val="FF0000"/>
                </a:solidFill>
              </a:rPr>
              <a:t>Subband 5 PN code 4</a:t>
            </a:r>
            <a:endParaRPr lang="en-US" sz="1200" b="1" dirty="0">
              <a:solidFill>
                <a:srgbClr val="FF0000"/>
              </a:solidFill>
            </a:endParaRPr>
          </a:p>
        </p:txBody>
      </p:sp>
      <p:sp>
        <p:nvSpPr>
          <p:cNvPr id="68" name="TextBox 67"/>
          <p:cNvSpPr txBox="1"/>
          <p:nvPr/>
        </p:nvSpPr>
        <p:spPr>
          <a:xfrm>
            <a:off x="5486400" y="4038600"/>
            <a:ext cx="914400" cy="477054"/>
          </a:xfrm>
          <a:prstGeom prst="rect">
            <a:avLst/>
          </a:prstGeom>
          <a:solidFill>
            <a:srgbClr val="FFFF00"/>
          </a:solidFill>
        </p:spPr>
        <p:txBody>
          <a:bodyPr wrap="square" rtlCol="0">
            <a:spAutoFit/>
          </a:bodyPr>
          <a:lstStyle/>
          <a:p>
            <a:pPr>
              <a:lnSpc>
                <a:spcPts val="1500"/>
              </a:lnSpc>
            </a:pPr>
            <a:r>
              <a:rPr lang="en-US" sz="1200" b="1" dirty="0" smtClean="0">
                <a:solidFill>
                  <a:srgbClr val="FF0000"/>
                </a:solidFill>
              </a:rPr>
              <a:t>Subband 4 PN code 7</a:t>
            </a:r>
            <a:endParaRPr lang="en-US" sz="1200" b="1" dirty="0">
              <a:solidFill>
                <a:srgbClr val="FF0000"/>
              </a:solidFill>
            </a:endParaRPr>
          </a:p>
        </p:txBody>
      </p:sp>
      <p:sp>
        <p:nvSpPr>
          <p:cNvPr id="69" name="TextBox 68"/>
          <p:cNvSpPr txBox="1"/>
          <p:nvPr/>
        </p:nvSpPr>
        <p:spPr>
          <a:xfrm>
            <a:off x="7315200" y="4038600"/>
            <a:ext cx="914400" cy="477054"/>
          </a:xfrm>
          <a:prstGeom prst="rect">
            <a:avLst/>
          </a:prstGeom>
          <a:solidFill>
            <a:schemeClr val="accent6">
              <a:lumMod val="40000"/>
              <a:lumOff val="60000"/>
            </a:schemeClr>
          </a:solidFill>
        </p:spPr>
        <p:txBody>
          <a:bodyPr wrap="square" rtlCol="0">
            <a:spAutoFit/>
          </a:bodyPr>
          <a:lstStyle/>
          <a:p>
            <a:pPr>
              <a:lnSpc>
                <a:spcPts val="1500"/>
              </a:lnSpc>
            </a:pPr>
            <a:r>
              <a:rPr lang="en-US" sz="1200" b="1" dirty="0" smtClean="0">
                <a:solidFill>
                  <a:srgbClr val="FF0000"/>
                </a:solidFill>
              </a:rPr>
              <a:t>Subband 1 PN code 11</a:t>
            </a:r>
            <a:endParaRPr lang="en-US" sz="1200" b="1" dirty="0">
              <a:solidFill>
                <a:srgbClr val="FF0000"/>
              </a:solidFill>
            </a:endParaRPr>
          </a:p>
        </p:txBody>
      </p:sp>
      <p:sp>
        <p:nvSpPr>
          <p:cNvPr id="71" name="TextBox 70"/>
          <p:cNvSpPr txBox="1"/>
          <p:nvPr/>
        </p:nvSpPr>
        <p:spPr>
          <a:xfrm>
            <a:off x="2743200" y="4800600"/>
            <a:ext cx="914400" cy="477054"/>
          </a:xfrm>
          <a:prstGeom prst="rect">
            <a:avLst/>
          </a:prstGeom>
          <a:solidFill>
            <a:srgbClr val="FFFF00"/>
          </a:solidFill>
        </p:spPr>
        <p:txBody>
          <a:bodyPr wrap="square" rtlCol="0">
            <a:spAutoFit/>
          </a:bodyPr>
          <a:lstStyle/>
          <a:p>
            <a:pPr>
              <a:lnSpc>
                <a:spcPts val="1500"/>
              </a:lnSpc>
            </a:pPr>
            <a:r>
              <a:rPr lang="en-US" sz="1200" b="1" dirty="0" smtClean="0">
                <a:solidFill>
                  <a:srgbClr val="FF0000"/>
                </a:solidFill>
              </a:rPr>
              <a:t>Subband 4 PN code 7</a:t>
            </a:r>
            <a:endParaRPr lang="en-US" sz="1200" b="1" dirty="0">
              <a:solidFill>
                <a:srgbClr val="FF0000"/>
              </a:solidFill>
            </a:endParaRPr>
          </a:p>
        </p:txBody>
      </p:sp>
      <p:sp>
        <p:nvSpPr>
          <p:cNvPr id="72" name="TextBox 71"/>
          <p:cNvSpPr txBox="1"/>
          <p:nvPr/>
        </p:nvSpPr>
        <p:spPr>
          <a:xfrm>
            <a:off x="1828800" y="5562600"/>
            <a:ext cx="914400" cy="477054"/>
          </a:xfrm>
          <a:prstGeom prst="rect">
            <a:avLst/>
          </a:prstGeom>
          <a:solidFill>
            <a:schemeClr val="bg2">
              <a:lumMod val="75000"/>
            </a:schemeClr>
          </a:solidFill>
        </p:spPr>
        <p:txBody>
          <a:bodyPr wrap="square" rtlCol="0">
            <a:spAutoFit/>
          </a:bodyPr>
          <a:lstStyle/>
          <a:p>
            <a:pPr>
              <a:lnSpc>
                <a:spcPts val="1500"/>
              </a:lnSpc>
            </a:pPr>
            <a:r>
              <a:rPr lang="en-US" sz="1200" b="1" dirty="0" smtClean="0">
                <a:solidFill>
                  <a:srgbClr val="FF0000"/>
                </a:solidFill>
              </a:rPr>
              <a:t>Subband 3 PN code 12</a:t>
            </a:r>
            <a:endParaRPr lang="en-US" sz="1200" b="1" dirty="0">
              <a:solidFill>
                <a:srgbClr val="FF0000"/>
              </a:solidFill>
            </a:endParaRPr>
          </a:p>
        </p:txBody>
      </p:sp>
      <p:sp>
        <p:nvSpPr>
          <p:cNvPr id="73" name="TextBox 72"/>
          <p:cNvSpPr txBox="1"/>
          <p:nvPr/>
        </p:nvSpPr>
        <p:spPr>
          <a:xfrm>
            <a:off x="3657600" y="4800600"/>
            <a:ext cx="914400" cy="477054"/>
          </a:xfrm>
          <a:prstGeom prst="rect">
            <a:avLst/>
          </a:prstGeom>
          <a:solidFill>
            <a:schemeClr val="bg2">
              <a:lumMod val="75000"/>
            </a:schemeClr>
          </a:solidFill>
        </p:spPr>
        <p:txBody>
          <a:bodyPr wrap="square" rtlCol="0">
            <a:spAutoFit/>
          </a:bodyPr>
          <a:lstStyle/>
          <a:p>
            <a:pPr>
              <a:lnSpc>
                <a:spcPts val="1500"/>
              </a:lnSpc>
            </a:pPr>
            <a:r>
              <a:rPr lang="en-US" sz="1200" b="1" dirty="0" smtClean="0">
                <a:solidFill>
                  <a:srgbClr val="FF0000"/>
                </a:solidFill>
              </a:rPr>
              <a:t>Subband 3 PN code 12</a:t>
            </a:r>
            <a:endParaRPr lang="en-US" sz="1200" b="1" dirty="0">
              <a:solidFill>
                <a:srgbClr val="FF0000"/>
              </a:solidFill>
            </a:endParaRPr>
          </a:p>
        </p:txBody>
      </p:sp>
      <p:sp>
        <p:nvSpPr>
          <p:cNvPr id="79" name="TextBox 78"/>
          <p:cNvSpPr txBox="1"/>
          <p:nvPr/>
        </p:nvSpPr>
        <p:spPr>
          <a:xfrm>
            <a:off x="4572000" y="4800600"/>
            <a:ext cx="914400" cy="477054"/>
          </a:xfrm>
          <a:prstGeom prst="rect">
            <a:avLst/>
          </a:prstGeom>
          <a:solidFill>
            <a:srgbClr val="92D050"/>
          </a:solidFill>
        </p:spPr>
        <p:txBody>
          <a:bodyPr wrap="square" rtlCol="0">
            <a:spAutoFit/>
          </a:bodyPr>
          <a:lstStyle/>
          <a:p>
            <a:pPr>
              <a:lnSpc>
                <a:spcPts val="1500"/>
              </a:lnSpc>
            </a:pPr>
            <a:r>
              <a:rPr lang="en-US" sz="1200" b="1" dirty="0" smtClean="0">
                <a:solidFill>
                  <a:srgbClr val="FF0000"/>
                </a:solidFill>
              </a:rPr>
              <a:t>Subband 2 PN code 5</a:t>
            </a:r>
            <a:endParaRPr lang="en-US" sz="1200" b="1" dirty="0">
              <a:solidFill>
                <a:srgbClr val="FF0000"/>
              </a:solidFill>
            </a:endParaRPr>
          </a:p>
        </p:txBody>
      </p:sp>
      <p:sp>
        <p:nvSpPr>
          <p:cNvPr id="83" name="TextBox 82"/>
          <p:cNvSpPr txBox="1"/>
          <p:nvPr/>
        </p:nvSpPr>
        <p:spPr>
          <a:xfrm>
            <a:off x="5486400" y="4800600"/>
            <a:ext cx="914400" cy="477054"/>
          </a:xfrm>
          <a:prstGeom prst="rect">
            <a:avLst/>
          </a:prstGeom>
          <a:solidFill>
            <a:schemeClr val="accent6">
              <a:lumMod val="40000"/>
              <a:lumOff val="60000"/>
            </a:schemeClr>
          </a:solidFill>
        </p:spPr>
        <p:txBody>
          <a:bodyPr wrap="square" rtlCol="0">
            <a:spAutoFit/>
          </a:bodyPr>
          <a:lstStyle/>
          <a:p>
            <a:pPr>
              <a:lnSpc>
                <a:spcPts val="1500"/>
              </a:lnSpc>
            </a:pPr>
            <a:r>
              <a:rPr lang="en-US" sz="1200" b="1" dirty="0" smtClean="0">
                <a:solidFill>
                  <a:srgbClr val="FF0000"/>
                </a:solidFill>
              </a:rPr>
              <a:t>Subband 1 PN code 3</a:t>
            </a:r>
            <a:endParaRPr lang="en-US" sz="1200" b="1" dirty="0">
              <a:solidFill>
                <a:srgbClr val="FF0000"/>
              </a:solidFill>
            </a:endParaRPr>
          </a:p>
        </p:txBody>
      </p:sp>
      <p:sp>
        <p:nvSpPr>
          <p:cNvPr id="85" name="TextBox 84"/>
          <p:cNvSpPr txBox="1"/>
          <p:nvPr/>
        </p:nvSpPr>
        <p:spPr>
          <a:xfrm>
            <a:off x="7315200" y="4800600"/>
            <a:ext cx="914400" cy="477054"/>
          </a:xfrm>
          <a:prstGeom prst="rect">
            <a:avLst/>
          </a:prstGeom>
          <a:solidFill>
            <a:schemeClr val="tx2">
              <a:lumMod val="40000"/>
              <a:lumOff val="60000"/>
            </a:schemeClr>
          </a:solidFill>
        </p:spPr>
        <p:txBody>
          <a:bodyPr wrap="square" rtlCol="0">
            <a:spAutoFit/>
          </a:bodyPr>
          <a:lstStyle/>
          <a:p>
            <a:pPr>
              <a:lnSpc>
                <a:spcPts val="1500"/>
              </a:lnSpc>
            </a:pPr>
            <a:r>
              <a:rPr lang="en-US" sz="1200" b="1" dirty="0" smtClean="0">
                <a:solidFill>
                  <a:srgbClr val="FF0000"/>
                </a:solidFill>
              </a:rPr>
              <a:t>Subband 5 PN code 9</a:t>
            </a:r>
            <a:endParaRPr lang="en-US" sz="1200" b="1" dirty="0">
              <a:solidFill>
                <a:srgbClr val="FF0000"/>
              </a:solidFill>
            </a:endParaRPr>
          </a:p>
        </p:txBody>
      </p:sp>
      <p:sp>
        <p:nvSpPr>
          <p:cNvPr id="92" name="TextBox 91"/>
          <p:cNvSpPr txBox="1"/>
          <p:nvPr/>
        </p:nvSpPr>
        <p:spPr>
          <a:xfrm>
            <a:off x="2743200" y="5562600"/>
            <a:ext cx="914400" cy="477054"/>
          </a:xfrm>
          <a:prstGeom prst="rect">
            <a:avLst/>
          </a:prstGeom>
          <a:solidFill>
            <a:schemeClr val="accent6">
              <a:lumMod val="40000"/>
              <a:lumOff val="60000"/>
            </a:schemeClr>
          </a:solidFill>
        </p:spPr>
        <p:txBody>
          <a:bodyPr wrap="square" rtlCol="0">
            <a:spAutoFit/>
          </a:bodyPr>
          <a:lstStyle/>
          <a:p>
            <a:pPr>
              <a:lnSpc>
                <a:spcPts val="1500"/>
              </a:lnSpc>
            </a:pPr>
            <a:r>
              <a:rPr lang="en-US" sz="1200" b="1" dirty="0" smtClean="0">
                <a:solidFill>
                  <a:srgbClr val="FF0000"/>
                </a:solidFill>
              </a:rPr>
              <a:t>Subband 1 PN code 4</a:t>
            </a:r>
            <a:endParaRPr lang="en-US" sz="1200" b="1" dirty="0">
              <a:solidFill>
                <a:srgbClr val="FF0000"/>
              </a:solidFill>
            </a:endParaRPr>
          </a:p>
        </p:txBody>
      </p:sp>
      <p:sp>
        <p:nvSpPr>
          <p:cNvPr id="93" name="TextBox 92"/>
          <p:cNvSpPr txBox="1"/>
          <p:nvPr/>
        </p:nvSpPr>
        <p:spPr>
          <a:xfrm>
            <a:off x="3657600" y="5562600"/>
            <a:ext cx="914400" cy="477054"/>
          </a:xfrm>
          <a:prstGeom prst="rect">
            <a:avLst/>
          </a:prstGeom>
          <a:solidFill>
            <a:schemeClr val="tx2">
              <a:lumMod val="40000"/>
              <a:lumOff val="60000"/>
            </a:schemeClr>
          </a:solidFill>
        </p:spPr>
        <p:txBody>
          <a:bodyPr wrap="square" rtlCol="0">
            <a:spAutoFit/>
          </a:bodyPr>
          <a:lstStyle/>
          <a:p>
            <a:pPr>
              <a:lnSpc>
                <a:spcPts val="1500"/>
              </a:lnSpc>
            </a:pPr>
            <a:r>
              <a:rPr lang="en-US" sz="1200" b="1" dirty="0" smtClean="0">
                <a:solidFill>
                  <a:srgbClr val="FF0000"/>
                </a:solidFill>
              </a:rPr>
              <a:t>Subband 5 PN code 6</a:t>
            </a:r>
            <a:endParaRPr lang="en-US" sz="1200" b="1" dirty="0">
              <a:solidFill>
                <a:srgbClr val="FF0000"/>
              </a:solidFill>
            </a:endParaRPr>
          </a:p>
        </p:txBody>
      </p:sp>
      <p:sp>
        <p:nvSpPr>
          <p:cNvPr id="94" name="TextBox 93"/>
          <p:cNvSpPr txBox="1"/>
          <p:nvPr/>
        </p:nvSpPr>
        <p:spPr>
          <a:xfrm>
            <a:off x="4572000" y="5562600"/>
            <a:ext cx="914400" cy="477054"/>
          </a:xfrm>
          <a:prstGeom prst="rect">
            <a:avLst/>
          </a:prstGeom>
          <a:solidFill>
            <a:srgbClr val="FFFF00"/>
          </a:solidFill>
        </p:spPr>
        <p:txBody>
          <a:bodyPr wrap="square" rtlCol="0">
            <a:spAutoFit/>
          </a:bodyPr>
          <a:lstStyle/>
          <a:p>
            <a:pPr>
              <a:lnSpc>
                <a:spcPts val="1500"/>
              </a:lnSpc>
            </a:pPr>
            <a:r>
              <a:rPr lang="en-US" sz="1200" b="1" dirty="0" smtClean="0">
                <a:solidFill>
                  <a:srgbClr val="FF0000"/>
                </a:solidFill>
              </a:rPr>
              <a:t>Subband 4 PN code 10</a:t>
            </a:r>
            <a:endParaRPr lang="en-US" sz="1200" b="1" dirty="0">
              <a:solidFill>
                <a:srgbClr val="FF0000"/>
              </a:solidFill>
            </a:endParaRPr>
          </a:p>
        </p:txBody>
      </p:sp>
      <p:sp>
        <p:nvSpPr>
          <p:cNvPr id="95" name="TextBox 94"/>
          <p:cNvSpPr txBox="1"/>
          <p:nvPr/>
        </p:nvSpPr>
        <p:spPr>
          <a:xfrm>
            <a:off x="5486400" y="5562600"/>
            <a:ext cx="914400" cy="477054"/>
          </a:xfrm>
          <a:prstGeom prst="rect">
            <a:avLst/>
          </a:prstGeom>
          <a:solidFill>
            <a:srgbClr val="92D050"/>
          </a:solidFill>
        </p:spPr>
        <p:txBody>
          <a:bodyPr wrap="square" rtlCol="0">
            <a:spAutoFit/>
          </a:bodyPr>
          <a:lstStyle/>
          <a:p>
            <a:pPr>
              <a:lnSpc>
                <a:spcPts val="1500"/>
              </a:lnSpc>
            </a:pPr>
            <a:r>
              <a:rPr lang="en-US" sz="1200" b="1" dirty="0" smtClean="0">
                <a:solidFill>
                  <a:srgbClr val="FF0000"/>
                </a:solidFill>
              </a:rPr>
              <a:t>Subband 2 PN code 8</a:t>
            </a:r>
            <a:endParaRPr lang="en-US" sz="1200" b="1" dirty="0">
              <a:solidFill>
                <a:srgbClr val="FF0000"/>
              </a:solidFill>
            </a:endParaRPr>
          </a:p>
        </p:txBody>
      </p:sp>
      <p:sp>
        <p:nvSpPr>
          <p:cNvPr id="96" name="TextBox 95"/>
          <p:cNvSpPr txBox="1"/>
          <p:nvPr/>
        </p:nvSpPr>
        <p:spPr>
          <a:xfrm>
            <a:off x="7315200" y="5562600"/>
            <a:ext cx="914400" cy="477054"/>
          </a:xfrm>
          <a:prstGeom prst="rect">
            <a:avLst/>
          </a:prstGeom>
          <a:solidFill>
            <a:schemeClr val="bg2">
              <a:lumMod val="75000"/>
            </a:schemeClr>
          </a:solidFill>
        </p:spPr>
        <p:txBody>
          <a:bodyPr wrap="square" rtlCol="0">
            <a:spAutoFit/>
          </a:bodyPr>
          <a:lstStyle/>
          <a:p>
            <a:pPr>
              <a:lnSpc>
                <a:spcPts val="1500"/>
              </a:lnSpc>
            </a:pPr>
            <a:r>
              <a:rPr lang="en-US" sz="1200" b="1" dirty="0" smtClean="0">
                <a:solidFill>
                  <a:srgbClr val="FF0000"/>
                </a:solidFill>
              </a:rPr>
              <a:t>Subband 5 PN code 7</a:t>
            </a:r>
            <a:endParaRPr lang="en-US" sz="1200" b="1" dirty="0">
              <a:solidFill>
                <a:srgbClr val="FF0000"/>
              </a:solidFill>
            </a:endParaRPr>
          </a:p>
        </p:txBody>
      </p:sp>
      <p:cxnSp>
        <p:nvCxnSpPr>
          <p:cNvPr id="98" name="Straight Connector 97"/>
          <p:cNvCxnSpPr/>
          <p:nvPr/>
        </p:nvCxnSpPr>
        <p:spPr>
          <a:xfrm>
            <a:off x="6477000" y="2743200"/>
            <a:ext cx="762000" cy="0"/>
          </a:xfrm>
          <a:prstGeom prst="line">
            <a:avLst/>
          </a:prstGeom>
          <a:ln w="57150">
            <a:solidFill>
              <a:srgbClr val="0070C0"/>
            </a:solidFill>
            <a:prstDash val="sysDot"/>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a:off x="6477000" y="3505200"/>
            <a:ext cx="762000" cy="0"/>
          </a:xfrm>
          <a:prstGeom prst="line">
            <a:avLst/>
          </a:prstGeom>
          <a:ln w="57150">
            <a:solidFill>
              <a:srgbClr val="0070C0"/>
            </a:solidFill>
            <a:prstDash val="sysDot"/>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a:off x="6477000" y="4267200"/>
            <a:ext cx="762000" cy="0"/>
          </a:xfrm>
          <a:prstGeom prst="line">
            <a:avLst/>
          </a:prstGeom>
          <a:ln w="57150">
            <a:solidFill>
              <a:srgbClr val="0070C0"/>
            </a:solidFill>
            <a:prstDash val="sysDot"/>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a:off x="6477000" y="5029200"/>
            <a:ext cx="762000" cy="0"/>
          </a:xfrm>
          <a:prstGeom prst="line">
            <a:avLst/>
          </a:prstGeom>
          <a:ln w="57150">
            <a:solidFill>
              <a:srgbClr val="0070C0"/>
            </a:solidFill>
            <a:prstDash val="sysDot"/>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a:off x="6477000" y="5715000"/>
            <a:ext cx="762000" cy="0"/>
          </a:xfrm>
          <a:prstGeom prst="line">
            <a:avLst/>
          </a:prstGeom>
          <a:ln w="57150">
            <a:solidFill>
              <a:srgbClr val="0070C0"/>
            </a:solidFill>
            <a:prstDash val="sysDot"/>
          </a:ln>
        </p:spPr>
        <p:style>
          <a:lnRef idx="1">
            <a:schemeClr val="accent1"/>
          </a:lnRef>
          <a:fillRef idx="0">
            <a:schemeClr val="accent1"/>
          </a:fillRef>
          <a:effectRef idx="0">
            <a:schemeClr val="accent1"/>
          </a:effectRef>
          <a:fontRef idx="minor">
            <a:schemeClr val="tx1"/>
          </a:fontRef>
        </p:style>
      </p:cxnSp>
      <p:sp>
        <p:nvSpPr>
          <p:cNvPr id="105" name="TextBox 104"/>
          <p:cNvSpPr txBox="1"/>
          <p:nvPr/>
        </p:nvSpPr>
        <p:spPr>
          <a:xfrm>
            <a:off x="3886200" y="1828800"/>
            <a:ext cx="2357056" cy="338554"/>
          </a:xfrm>
          <a:prstGeom prst="rect">
            <a:avLst/>
          </a:prstGeom>
          <a:noFill/>
        </p:spPr>
        <p:txBody>
          <a:bodyPr wrap="none" rtlCol="0">
            <a:spAutoFit/>
          </a:bodyPr>
          <a:lstStyle/>
          <a:p>
            <a:r>
              <a:rPr lang="en-US" sz="1600" b="1" dirty="0" smtClean="0">
                <a:solidFill>
                  <a:srgbClr val="00B0F0"/>
                </a:solidFill>
              </a:rPr>
              <a:t>A set of 16 PN </a:t>
            </a:r>
            <a:r>
              <a:rPr lang="en-US" sz="1600" b="1" dirty="0" err="1" smtClean="0">
                <a:solidFill>
                  <a:srgbClr val="00B0F0"/>
                </a:solidFill>
              </a:rPr>
              <a:t>codewords</a:t>
            </a:r>
            <a:endParaRPr lang="en-US" sz="1600" b="1" dirty="0">
              <a:solidFill>
                <a:srgbClr val="00B0F0"/>
              </a:solidFill>
            </a:endParaRPr>
          </a:p>
        </p:txBody>
      </p:sp>
      <p:sp>
        <p:nvSpPr>
          <p:cNvPr id="48" name="Rectangle 47"/>
          <p:cNvSpPr/>
          <p:nvPr/>
        </p:nvSpPr>
        <p:spPr>
          <a:xfrm>
            <a:off x="1676400" y="2514600"/>
            <a:ext cx="152400" cy="4572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50" name="Rectangle 49"/>
          <p:cNvSpPr/>
          <p:nvPr/>
        </p:nvSpPr>
        <p:spPr>
          <a:xfrm>
            <a:off x="1676400" y="3276600"/>
            <a:ext cx="152400" cy="4572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54" name="Rectangle 53"/>
          <p:cNvSpPr/>
          <p:nvPr/>
        </p:nvSpPr>
        <p:spPr>
          <a:xfrm>
            <a:off x="1676400" y="4038600"/>
            <a:ext cx="152400" cy="457200"/>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55" name="Rectangle 54"/>
          <p:cNvSpPr/>
          <p:nvPr/>
        </p:nvSpPr>
        <p:spPr>
          <a:xfrm>
            <a:off x="1676400" y="4800600"/>
            <a:ext cx="152400" cy="45720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56" name="Rectangle 55"/>
          <p:cNvSpPr/>
          <p:nvPr/>
        </p:nvSpPr>
        <p:spPr>
          <a:xfrm>
            <a:off x="1676400" y="5562600"/>
            <a:ext cx="152400" cy="4572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60" name="Rectangle 59"/>
          <p:cNvSpPr/>
          <p:nvPr/>
        </p:nvSpPr>
        <p:spPr>
          <a:xfrm>
            <a:off x="1828800" y="1828800"/>
            <a:ext cx="6400800" cy="4419600"/>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1828800" y="2133600"/>
            <a:ext cx="4572000" cy="40386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Box 73"/>
          <p:cNvSpPr txBox="1"/>
          <p:nvPr/>
        </p:nvSpPr>
        <p:spPr>
          <a:xfrm>
            <a:off x="1828800" y="2133600"/>
            <a:ext cx="4540923" cy="338554"/>
          </a:xfrm>
          <a:prstGeom prst="rect">
            <a:avLst/>
          </a:prstGeom>
          <a:noFill/>
        </p:spPr>
        <p:txBody>
          <a:bodyPr wrap="none" rtlCol="0">
            <a:spAutoFit/>
          </a:bodyPr>
          <a:lstStyle/>
          <a:p>
            <a:r>
              <a:rPr lang="en-US" sz="1600" b="1" dirty="0" smtClean="0">
                <a:solidFill>
                  <a:srgbClr val="C00000"/>
                </a:solidFill>
              </a:rPr>
              <a:t>A set of 5 hopping subbands among personal space</a:t>
            </a:r>
            <a:endParaRPr lang="en-US" sz="1600" b="1" dirty="0">
              <a:solidFill>
                <a:srgbClr val="C00000"/>
              </a:solidFill>
            </a:endParaRPr>
          </a:p>
        </p:txBody>
      </p:sp>
      <p:cxnSp>
        <p:nvCxnSpPr>
          <p:cNvPr id="76" name="Straight Connector 75"/>
          <p:cNvCxnSpPr/>
          <p:nvPr/>
        </p:nvCxnSpPr>
        <p:spPr>
          <a:xfrm rot="5400000">
            <a:off x="5295900" y="4152900"/>
            <a:ext cx="403860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7315200" y="2133600"/>
            <a:ext cx="106680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7315200" y="6172200"/>
            <a:ext cx="106680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1676400" y="2133600"/>
            <a:ext cx="15240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1676400" y="6172200"/>
            <a:ext cx="15240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6477000" y="2133600"/>
            <a:ext cx="762000" cy="0"/>
          </a:xfrm>
          <a:prstGeom prst="line">
            <a:avLst/>
          </a:prstGeom>
          <a:ln w="57150">
            <a:solidFill>
              <a:srgbClr val="C00000"/>
            </a:solidFill>
            <a:prstDash val="sysDot"/>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6477000" y="6096000"/>
            <a:ext cx="762000" cy="0"/>
          </a:xfrm>
          <a:prstGeom prst="line">
            <a:avLst/>
          </a:prstGeom>
          <a:ln w="57150">
            <a:solidFill>
              <a:srgbClr val="C00000"/>
            </a:solidFill>
            <a:prstDash val="sysDot"/>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1676400" y="1828800"/>
            <a:ext cx="1219200" cy="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1676400" y="6248400"/>
            <a:ext cx="1219200" cy="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7162800" y="1828800"/>
            <a:ext cx="1219200" cy="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7162800" y="6248400"/>
            <a:ext cx="1219200" cy="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036638"/>
          </a:xfrm>
        </p:spPr>
        <p:txBody>
          <a:bodyPr>
            <a:normAutofit/>
          </a:bodyPr>
          <a:lstStyle/>
          <a:p>
            <a:pPr>
              <a:lnSpc>
                <a:spcPts val="3000"/>
              </a:lnSpc>
            </a:pPr>
            <a:r>
              <a:rPr lang="en-US" altLang="ko-KR" sz="3200" b="1" i="1" dirty="0" smtClean="0">
                <a:solidFill>
                  <a:srgbClr val="00B0F0"/>
                </a:solidFill>
              </a:rPr>
              <a:t>DIRECT SEQUENCE (DS) SPREADING IN A PERSONAL SPACE (3)</a:t>
            </a:r>
            <a:endParaRPr lang="en-US" sz="2000" dirty="0">
              <a:solidFill>
                <a:srgbClr val="00B0F0"/>
              </a:solidFill>
              <a:cs typeface="Times New Roman" pitchFamily="18" charset="0"/>
            </a:endParaRPr>
          </a:p>
        </p:txBody>
      </p:sp>
      <p:sp>
        <p:nvSpPr>
          <p:cNvPr id="9" name="TextBox 8"/>
          <p:cNvSpPr txBox="1"/>
          <p:nvPr/>
        </p:nvSpPr>
        <p:spPr>
          <a:xfrm>
            <a:off x="4191000" y="6400800"/>
            <a:ext cx="777777" cy="307777"/>
          </a:xfrm>
          <a:prstGeom prst="rect">
            <a:avLst/>
          </a:prstGeom>
          <a:noFill/>
        </p:spPr>
        <p:txBody>
          <a:bodyPr wrap="none" rtlCol="0">
            <a:spAutoFit/>
          </a:bodyPr>
          <a:lstStyle/>
          <a:p>
            <a:r>
              <a:rPr lang="en-US" sz="1400" dirty="0" smtClean="0">
                <a:latin typeface="Times New Roman" pitchFamily="18" charset="0"/>
                <a:cs typeface="Times New Roman" pitchFamily="18" charset="0"/>
              </a:rPr>
              <a:t>Slide 88</a:t>
            </a:r>
            <a:endParaRPr lang="en-US" sz="1400" dirty="0">
              <a:latin typeface="Times New Roman" pitchFamily="18" charset="0"/>
              <a:cs typeface="Times New Roman" pitchFamily="18" charset="0"/>
            </a:endParaRPr>
          </a:p>
        </p:txBody>
      </p:sp>
      <p:pic>
        <p:nvPicPr>
          <p:cNvPr id="5" name="Picture 4" descr="\begin{figure}&#10; \centerline{&#10;\epsfig {figure=\figdir/ds-fh.eps,width=10cm}&#10;}\end{figure}"/>
          <p:cNvPicPr/>
          <p:nvPr/>
        </p:nvPicPr>
        <p:blipFill>
          <a:blip r:embed="rId3" cstate="print"/>
          <a:srcRect/>
          <a:stretch>
            <a:fillRect/>
          </a:stretch>
        </p:blipFill>
        <p:spPr bwMode="auto">
          <a:xfrm>
            <a:off x="2133600" y="2971800"/>
            <a:ext cx="6705600" cy="3200400"/>
          </a:xfrm>
          <a:prstGeom prst="rect">
            <a:avLst/>
          </a:prstGeom>
          <a:noFill/>
          <a:ln w="9525">
            <a:noFill/>
            <a:miter lim="800000"/>
            <a:headEnd/>
            <a:tailEnd/>
          </a:ln>
        </p:spPr>
      </p:pic>
      <p:sp>
        <p:nvSpPr>
          <p:cNvPr id="6" name="TextBox 5"/>
          <p:cNvSpPr txBox="1"/>
          <p:nvPr/>
        </p:nvSpPr>
        <p:spPr>
          <a:xfrm>
            <a:off x="304800" y="4267200"/>
            <a:ext cx="1219200" cy="1569660"/>
          </a:xfrm>
          <a:prstGeom prst="rect">
            <a:avLst/>
          </a:prstGeom>
          <a:solidFill>
            <a:schemeClr val="accent3">
              <a:lumMod val="40000"/>
              <a:lumOff val="60000"/>
            </a:schemeClr>
          </a:solidFill>
        </p:spPr>
        <p:txBody>
          <a:bodyPr wrap="square" rtlCol="0">
            <a:spAutoFit/>
          </a:bodyPr>
          <a:lstStyle/>
          <a:p>
            <a:r>
              <a:rPr lang="en-US" sz="1600" b="1" dirty="0" smtClean="0"/>
              <a:t>A part of OFDM subcarriers assigned to a personal space</a:t>
            </a:r>
            <a:endParaRPr lang="en-US" sz="1600" b="1" dirty="0"/>
          </a:p>
        </p:txBody>
      </p:sp>
      <p:sp>
        <p:nvSpPr>
          <p:cNvPr id="15" name="TextBox 14"/>
          <p:cNvSpPr txBox="1"/>
          <p:nvPr/>
        </p:nvSpPr>
        <p:spPr>
          <a:xfrm>
            <a:off x="1524000" y="3886200"/>
            <a:ext cx="1192827" cy="338554"/>
          </a:xfrm>
          <a:prstGeom prst="rect">
            <a:avLst/>
          </a:prstGeom>
          <a:solidFill>
            <a:schemeClr val="bg1"/>
          </a:solidFill>
        </p:spPr>
        <p:txBody>
          <a:bodyPr wrap="none" rtlCol="0">
            <a:spAutoFit/>
          </a:bodyPr>
          <a:lstStyle/>
          <a:p>
            <a:r>
              <a:rPr lang="en-US" sz="1600" smtClean="0"/>
              <a:t>Subcarrier 1</a:t>
            </a:r>
            <a:endParaRPr lang="en-US" sz="1600"/>
          </a:p>
        </p:txBody>
      </p:sp>
      <p:sp>
        <p:nvSpPr>
          <p:cNvPr id="16" name="TextBox 15"/>
          <p:cNvSpPr txBox="1"/>
          <p:nvPr/>
        </p:nvSpPr>
        <p:spPr>
          <a:xfrm>
            <a:off x="1524000" y="4191000"/>
            <a:ext cx="1297022" cy="338554"/>
          </a:xfrm>
          <a:prstGeom prst="rect">
            <a:avLst/>
          </a:prstGeom>
          <a:solidFill>
            <a:schemeClr val="bg1"/>
          </a:solidFill>
        </p:spPr>
        <p:txBody>
          <a:bodyPr wrap="none" rtlCol="0">
            <a:spAutoFit/>
          </a:bodyPr>
          <a:lstStyle/>
          <a:p>
            <a:r>
              <a:rPr lang="en-US" sz="1600" dirty="0" smtClean="0"/>
              <a:t>Subcarrier 12</a:t>
            </a:r>
            <a:endParaRPr lang="en-US" sz="1600" dirty="0"/>
          </a:p>
        </p:txBody>
      </p:sp>
      <p:sp>
        <p:nvSpPr>
          <p:cNvPr id="17" name="TextBox 16"/>
          <p:cNvSpPr txBox="1"/>
          <p:nvPr/>
        </p:nvSpPr>
        <p:spPr>
          <a:xfrm>
            <a:off x="1524000" y="4572000"/>
            <a:ext cx="1297022" cy="338554"/>
          </a:xfrm>
          <a:prstGeom prst="rect">
            <a:avLst/>
          </a:prstGeom>
          <a:solidFill>
            <a:schemeClr val="bg1"/>
          </a:solidFill>
        </p:spPr>
        <p:txBody>
          <a:bodyPr wrap="none" rtlCol="0">
            <a:spAutoFit/>
          </a:bodyPr>
          <a:lstStyle/>
          <a:p>
            <a:r>
              <a:rPr lang="en-US" sz="1600" dirty="0" smtClean="0"/>
              <a:t>Subcarrier 17</a:t>
            </a:r>
            <a:endParaRPr lang="en-US" sz="1600" dirty="0"/>
          </a:p>
        </p:txBody>
      </p:sp>
      <p:sp>
        <p:nvSpPr>
          <p:cNvPr id="18" name="TextBox 17"/>
          <p:cNvSpPr txBox="1"/>
          <p:nvPr/>
        </p:nvSpPr>
        <p:spPr>
          <a:xfrm>
            <a:off x="1524000" y="4876800"/>
            <a:ext cx="1297022" cy="338554"/>
          </a:xfrm>
          <a:prstGeom prst="rect">
            <a:avLst/>
          </a:prstGeom>
          <a:solidFill>
            <a:schemeClr val="bg1"/>
          </a:solidFill>
        </p:spPr>
        <p:txBody>
          <a:bodyPr wrap="none" rtlCol="0">
            <a:spAutoFit/>
          </a:bodyPr>
          <a:lstStyle/>
          <a:p>
            <a:r>
              <a:rPr lang="en-US" sz="1600" dirty="0" smtClean="0"/>
              <a:t>Subcarrier 32</a:t>
            </a:r>
            <a:endParaRPr lang="en-US" sz="1600" dirty="0"/>
          </a:p>
        </p:txBody>
      </p:sp>
      <p:sp>
        <p:nvSpPr>
          <p:cNvPr id="19" name="TextBox 18"/>
          <p:cNvSpPr txBox="1"/>
          <p:nvPr/>
        </p:nvSpPr>
        <p:spPr>
          <a:xfrm>
            <a:off x="1524000" y="5181600"/>
            <a:ext cx="1297022" cy="338554"/>
          </a:xfrm>
          <a:prstGeom prst="rect">
            <a:avLst/>
          </a:prstGeom>
          <a:solidFill>
            <a:schemeClr val="bg1"/>
          </a:solidFill>
        </p:spPr>
        <p:txBody>
          <a:bodyPr wrap="none" rtlCol="0">
            <a:spAutoFit/>
          </a:bodyPr>
          <a:lstStyle/>
          <a:p>
            <a:r>
              <a:rPr lang="en-US" sz="1600" dirty="0" smtClean="0"/>
              <a:t>Subcarrier 58</a:t>
            </a:r>
            <a:endParaRPr lang="en-US" sz="1600" dirty="0"/>
          </a:p>
        </p:txBody>
      </p:sp>
      <p:sp>
        <p:nvSpPr>
          <p:cNvPr id="20" name="TextBox 19"/>
          <p:cNvSpPr txBox="1"/>
          <p:nvPr/>
        </p:nvSpPr>
        <p:spPr>
          <a:xfrm>
            <a:off x="1524000" y="5562600"/>
            <a:ext cx="1297022" cy="338554"/>
          </a:xfrm>
          <a:prstGeom prst="rect">
            <a:avLst/>
          </a:prstGeom>
          <a:solidFill>
            <a:schemeClr val="bg1"/>
          </a:solidFill>
        </p:spPr>
        <p:txBody>
          <a:bodyPr wrap="none" rtlCol="0">
            <a:spAutoFit/>
          </a:bodyPr>
          <a:lstStyle/>
          <a:p>
            <a:r>
              <a:rPr lang="en-US" sz="1600" dirty="0" smtClean="0"/>
              <a:t>Subcarrier 62</a:t>
            </a:r>
            <a:endParaRPr lang="en-US" sz="1600" dirty="0"/>
          </a:p>
        </p:txBody>
      </p:sp>
      <p:sp>
        <p:nvSpPr>
          <p:cNvPr id="21" name="TextBox 20"/>
          <p:cNvSpPr txBox="1"/>
          <p:nvPr/>
        </p:nvSpPr>
        <p:spPr>
          <a:xfrm>
            <a:off x="1524000" y="5867400"/>
            <a:ext cx="1297022" cy="338554"/>
          </a:xfrm>
          <a:prstGeom prst="rect">
            <a:avLst/>
          </a:prstGeom>
          <a:solidFill>
            <a:schemeClr val="bg1"/>
          </a:solidFill>
        </p:spPr>
        <p:txBody>
          <a:bodyPr wrap="none" rtlCol="0">
            <a:spAutoFit/>
          </a:bodyPr>
          <a:lstStyle/>
          <a:p>
            <a:r>
              <a:rPr lang="en-US" sz="1600" dirty="0" smtClean="0"/>
              <a:t>Subcarrier 79</a:t>
            </a:r>
            <a:endParaRPr lang="en-US" sz="1600" dirty="0"/>
          </a:p>
        </p:txBody>
      </p:sp>
      <p:sp>
        <p:nvSpPr>
          <p:cNvPr id="22" name="TextBox 21"/>
          <p:cNvSpPr txBox="1"/>
          <p:nvPr/>
        </p:nvSpPr>
        <p:spPr>
          <a:xfrm>
            <a:off x="2438400" y="3276600"/>
            <a:ext cx="1824667" cy="338554"/>
          </a:xfrm>
          <a:prstGeom prst="rect">
            <a:avLst/>
          </a:prstGeom>
          <a:solidFill>
            <a:schemeClr val="bg1"/>
          </a:solidFill>
        </p:spPr>
        <p:txBody>
          <a:bodyPr wrap="none" rtlCol="0">
            <a:spAutoFit/>
          </a:bodyPr>
          <a:lstStyle/>
          <a:p>
            <a:r>
              <a:rPr lang="en-US" sz="1600" b="1" dirty="0" smtClean="0">
                <a:solidFill>
                  <a:srgbClr val="FF0000"/>
                </a:solidFill>
              </a:rPr>
              <a:t>OFDM symbol time</a:t>
            </a:r>
            <a:endParaRPr lang="en-US" sz="1600" b="1" dirty="0">
              <a:solidFill>
                <a:srgbClr val="FF0000"/>
              </a:solidFill>
            </a:endParaRPr>
          </a:p>
        </p:txBody>
      </p:sp>
      <p:sp>
        <p:nvSpPr>
          <p:cNvPr id="23" name="TextBox 22"/>
          <p:cNvSpPr txBox="1"/>
          <p:nvPr/>
        </p:nvSpPr>
        <p:spPr>
          <a:xfrm>
            <a:off x="4267200" y="3276600"/>
            <a:ext cx="4343400" cy="483081"/>
          </a:xfrm>
          <a:prstGeom prst="rect">
            <a:avLst/>
          </a:prstGeom>
          <a:noFill/>
        </p:spPr>
        <p:txBody>
          <a:bodyPr wrap="square" rtlCol="0">
            <a:spAutoFit/>
          </a:bodyPr>
          <a:lstStyle/>
          <a:p>
            <a:pPr>
              <a:lnSpc>
                <a:spcPts val="1500"/>
              </a:lnSpc>
            </a:pPr>
            <a:r>
              <a:rPr lang="en-US" sz="1600" dirty="0" smtClean="0">
                <a:solidFill>
                  <a:srgbClr val="00B0F0"/>
                </a:solidFill>
              </a:rPr>
              <a:t>For an example with 7 subcarriers for a personal space, PN code </a:t>
            </a:r>
            <a:r>
              <a:rPr lang="en-US" sz="1600" i="1" dirty="0" err="1" smtClean="0">
                <a:solidFill>
                  <a:srgbClr val="00B0F0"/>
                </a:solidFill>
              </a:rPr>
              <a:t>i</a:t>
            </a:r>
            <a:r>
              <a:rPr lang="en-US" sz="1600" dirty="0" smtClean="0">
                <a:solidFill>
                  <a:srgbClr val="00B0F0"/>
                </a:solidFill>
              </a:rPr>
              <a:t> is assigned to the </a:t>
            </a:r>
            <a:r>
              <a:rPr lang="en-US" sz="1600" i="1" dirty="0" err="1" smtClean="0">
                <a:solidFill>
                  <a:srgbClr val="00B0F0"/>
                </a:solidFill>
              </a:rPr>
              <a:t>i</a:t>
            </a:r>
            <a:r>
              <a:rPr lang="en-US" sz="1600" dirty="0" err="1" smtClean="0">
                <a:solidFill>
                  <a:srgbClr val="00B0F0"/>
                </a:solidFill>
              </a:rPr>
              <a:t>th</a:t>
            </a:r>
            <a:r>
              <a:rPr lang="en-US" sz="1600" dirty="0" smtClean="0">
                <a:solidFill>
                  <a:srgbClr val="00B0F0"/>
                </a:solidFill>
              </a:rPr>
              <a:t> link.</a:t>
            </a:r>
            <a:endParaRPr lang="en-US" sz="1600" dirty="0">
              <a:solidFill>
                <a:srgbClr val="00B0F0"/>
              </a:solidFill>
            </a:endParaRPr>
          </a:p>
        </p:txBody>
      </p:sp>
      <p:sp>
        <p:nvSpPr>
          <p:cNvPr id="24" name="Rectangle 23"/>
          <p:cNvSpPr/>
          <p:nvPr/>
        </p:nvSpPr>
        <p:spPr>
          <a:xfrm>
            <a:off x="2819400" y="3810000"/>
            <a:ext cx="762000" cy="2438400"/>
          </a:xfrm>
          <a:prstGeom prst="rect">
            <a:avLst/>
          </a:prstGeom>
          <a:solidFill>
            <a:schemeClr val="accent2">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smtClean="0">
              <a:solidFill>
                <a:srgbClr val="FF0000"/>
              </a:solidFill>
            </a:endParaRPr>
          </a:p>
          <a:p>
            <a:pPr algn="ctr"/>
            <a:r>
              <a:rPr lang="en-US" sz="1600" b="1" dirty="0" smtClean="0">
                <a:solidFill>
                  <a:srgbClr val="FF0000"/>
                </a:solidFill>
              </a:rPr>
              <a:t>PN code </a:t>
            </a:r>
            <a:r>
              <a:rPr lang="en-US" sz="1600" b="1" i="1" dirty="0" err="1" smtClean="0">
                <a:solidFill>
                  <a:srgbClr val="FF0000"/>
                </a:solidFill>
              </a:rPr>
              <a:t>i</a:t>
            </a:r>
            <a:endParaRPr lang="en-US" sz="1600" b="1" i="1" dirty="0" smtClean="0">
              <a:solidFill>
                <a:srgbClr val="FF0000"/>
              </a:solidFill>
            </a:endParaRPr>
          </a:p>
        </p:txBody>
      </p:sp>
      <p:sp>
        <p:nvSpPr>
          <p:cNvPr id="25" name="Rectangle 24"/>
          <p:cNvSpPr/>
          <p:nvPr/>
        </p:nvSpPr>
        <p:spPr>
          <a:xfrm>
            <a:off x="3657600" y="3810000"/>
            <a:ext cx="762000" cy="2438400"/>
          </a:xfrm>
          <a:prstGeom prst="rect">
            <a:avLst/>
          </a:prstGeom>
          <a:solidFill>
            <a:schemeClr val="accent3">
              <a:lumMod val="60000"/>
              <a:lumOff val="4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smtClean="0">
              <a:solidFill>
                <a:srgbClr val="FF0000"/>
              </a:solidFill>
            </a:endParaRPr>
          </a:p>
          <a:p>
            <a:pPr algn="ctr"/>
            <a:r>
              <a:rPr lang="en-US" sz="1600" b="1" dirty="0" smtClean="0">
                <a:solidFill>
                  <a:srgbClr val="FF0000"/>
                </a:solidFill>
              </a:rPr>
              <a:t>PN code </a:t>
            </a:r>
            <a:r>
              <a:rPr lang="en-US" sz="1600" b="1" i="1" dirty="0" err="1" smtClean="0">
                <a:solidFill>
                  <a:srgbClr val="FF0000"/>
                </a:solidFill>
              </a:rPr>
              <a:t>i</a:t>
            </a:r>
            <a:endParaRPr lang="en-US" sz="1600" b="1" dirty="0" smtClean="0">
              <a:solidFill>
                <a:srgbClr val="FF0000"/>
              </a:solidFill>
            </a:endParaRPr>
          </a:p>
        </p:txBody>
      </p:sp>
      <p:sp>
        <p:nvSpPr>
          <p:cNvPr id="26" name="Rectangle 25"/>
          <p:cNvSpPr/>
          <p:nvPr/>
        </p:nvSpPr>
        <p:spPr>
          <a:xfrm>
            <a:off x="4495800" y="3810000"/>
            <a:ext cx="762000" cy="2438400"/>
          </a:xfrm>
          <a:prstGeom prst="rect">
            <a:avLst/>
          </a:prstGeom>
          <a:solidFill>
            <a:schemeClr val="accent4">
              <a:lumMod val="40000"/>
              <a:lumOff val="6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smtClean="0">
              <a:solidFill>
                <a:srgbClr val="FF0000"/>
              </a:solidFill>
            </a:endParaRPr>
          </a:p>
          <a:p>
            <a:pPr algn="ctr"/>
            <a:r>
              <a:rPr lang="en-US" sz="1600" b="1" dirty="0" smtClean="0">
                <a:solidFill>
                  <a:srgbClr val="FF0000"/>
                </a:solidFill>
              </a:rPr>
              <a:t>PN code </a:t>
            </a:r>
            <a:r>
              <a:rPr lang="en-US" sz="1600" b="1" i="1" dirty="0" err="1" smtClean="0">
                <a:solidFill>
                  <a:srgbClr val="FF0000"/>
                </a:solidFill>
              </a:rPr>
              <a:t>i</a:t>
            </a:r>
            <a:endParaRPr lang="en-US" sz="1600" b="1" dirty="0" smtClean="0">
              <a:solidFill>
                <a:srgbClr val="FF0000"/>
              </a:solidFill>
            </a:endParaRPr>
          </a:p>
        </p:txBody>
      </p:sp>
      <p:sp>
        <p:nvSpPr>
          <p:cNvPr id="27" name="Rectangle 26"/>
          <p:cNvSpPr/>
          <p:nvPr/>
        </p:nvSpPr>
        <p:spPr>
          <a:xfrm>
            <a:off x="5334000" y="3810000"/>
            <a:ext cx="762000" cy="2438400"/>
          </a:xfrm>
          <a:prstGeom prst="rect">
            <a:avLst/>
          </a:prstGeom>
          <a:solidFill>
            <a:schemeClr val="tx2">
              <a:lumMod val="40000"/>
              <a:lumOff val="6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smtClean="0">
              <a:solidFill>
                <a:srgbClr val="FF0000"/>
              </a:solidFill>
            </a:endParaRPr>
          </a:p>
          <a:p>
            <a:pPr algn="ctr"/>
            <a:r>
              <a:rPr lang="en-US" sz="1600" b="1" dirty="0" smtClean="0">
                <a:solidFill>
                  <a:srgbClr val="FF0000"/>
                </a:solidFill>
              </a:rPr>
              <a:t>PN code </a:t>
            </a:r>
            <a:r>
              <a:rPr lang="en-US" sz="1600" b="1" i="1" dirty="0" err="1" smtClean="0">
                <a:solidFill>
                  <a:srgbClr val="FF0000"/>
                </a:solidFill>
              </a:rPr>
              <a:t>i</a:t>
            </a:r>
            <a:endParaRPr lang="en-US" sz="1600" b="1" dirty="0" smtClean="0">
              <a:solidFill>
                <a:srgbClr val="FF0000"/>
              </a:solidFill>
            </a:endParaRPr>
          </a:p>
        </p:txBody>
      </p:sp>
      <p:sp>
        <p:nvSpPr>
          <p:cNvPr id="28" name="Rectangle 27"/>
          <p:cNvSpPr/>
          <p:nvPr/>
        </p:nvSpPr>
        <p:spPr>
          <a:xfrm>
            <a:off x="6172200" y="3810000"/>
            <a:ext cx="762000" cy="2438400"/>
          </a:xfrm>
          <a:prstGeom prst="rect">
            <a:avLst/>
          </a:prstGeom>
          <a:solidFill>
            <a:schemeClr val="accent3">
              <a:lumMod val="40000"/>
              <a:lumOff val="60000"/>
            </a:scheme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smtClean="0">
              <a:solidFill>
                <a:srgbClr val="FF0000"/>
              </a:solidFill>
            </a:endParaRPr>
          </a:p>
          <a:p>
            <a:pPr algn="ctr"/>
            <a:r>
              <a:rPr lang="en-US" sz="1600" b="1" dirty="0" smtClean="0">
                <a:solidFill>
                  <a:srgbClr val="FF0000"/>
                </a:solidFill>
              </a:rPr>
              <a:t>PN code </a:t>
            </a:r>
            <a:r>
              <a:rPr lang="en-US" sz="1600" b="1" i="1" dirty="0" err="1" smtClean="0">
                <a:solidFill>
                  <a:srgbClr val="FF0000"/>
                </a:solidFill>
              </a:rPr>
              <a:t>i</a:t>
            </a:r>
            <a:endParaRPr lang="en-US" sz="1600" b="1" dirty="0" smtClean="0">
              <a:solidFill>
                <a:srgbClr val="FF0000"/>
              </a:solidFill>
            </a:endParaRPr>
          </a:p>
        </p:txBody>
      </p:sp>
      <p:sp>
        <p:nvSpPr>
          <p:cNvPr id="29" name="Rectangle 28"/>
          <p:cNvSpPr/>
          <p:nvPr/>
        </p:nvSpPr>
        <p:spPr>
          <a:xfrm>
            <a:off x="7010400" y="3810000"/>
            <a:ext cx="762000" cy="243840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smtClean="0">
              <a:solidFill>
                <a:srgbClr val="FF0000"/>
              </a:solidFill>
            </a:endParaRPr>
          </a:p>
          <a:p>
            <a:pPr algn="ctr"/>
            <a:r>
              <a:rPr lang="en-US" sz="1600" b="1" dirty="0" smtClean="0">
                <a:solidFill>
                  <a:srgbClr val="FF0000"/>
                </a:solidFill>
              </a:rPr>
              <a:t>PN code </a:t>
            </a:r>
            <a:r>
              <a:rPr lang="en-US" sz="1600" b="1" i="1" dirty="0" err="1" smtClean="0">
                <a:solidFill>
                  <a:srgbClr val="FF0000"/>
                </a:solidFill>
              </a:rPr>
              <a:t>i</a:t>
            </a:r>
            <a:endParaRPr lang="en-US" sz="1600" b="1" dirty="0" smtClean="0">
              <a:solidFill>
                <a:srgbClr val="FF0000"/>
              </a:solidFill>
            </a:endParaRPr>
          </a:p>
        </p:txBody>
      </p:sp>
      <p:sp>
        <p:nvSpPr>
          <p:cNvPr id="30" name="Rectangle 29"/>
          <p:cNvSpPr/>
          <p:nvPr/>
        </p:nvSpPr>
        <p:spPr>
          <a:xfrm>
            <a:off x="7848600" y="3810000"/>
            <a:ext cx="762000" cy="2438400"/>
          </a:xfrm>
          <a:prstGeom prst="rect">
            <a:avLst/>
          </a:prstGeom>
          <a:solidFill>
            <a:schemeClr val="tx1">
              <a:lumMod val="50000"/>
              <a:lumOff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smtClean="0">
              <a:solidFill>
                <a:srgbClr val="FF0000"/>
              </a:solidFill>
            </a:endParaRPr>
          </a:p>
          <a:p>
            <a:pPr algn="ctr"/>
            <a:r>
              <a:rPr lang="en-US" sz="1600" b="1" dirty="0" smtClean="0">
                <a:solidFill>
                  <a:srgbClr val="FF0000"/>
                </a:solidFill>
              </a:rPr>
              <a:t>PN code </a:t>
            </a:r>
            <a:r>
              <a:rPr lang="en-US" sz="1600" b="1" i="1" dirty="0" err="1" smtClean="0">
                <a:solidFill>
                  <a:srgbClr val="FF0000"/>
                </a:solidFill>
              </a:rPr>
              <a:t>i</a:t>
            </a:r>
            <a:endParaRPr lang="en-US" sz="1600" b="1" dirty="0" smtClean="0">
              <a:solidFill>
                <a:srgbClr val="FF0000"/>
              </a:solidFill>
            </a:endParaRPr>
          </a:p>
        </p:txBody>
      </p:sp>
      <p:cxnSp>
        <p:nvCxnSpPr>
          <p:cNvPr id="33" name="Straight Arrow Connector 32"/>
          <p:cNvCxnSpPr/>
          <p:nvPr/>
        </p:nvCxnSpPr>
        <p:spPr>
          <a:xfrm rot="5400000" flipH="1" flipV="1">
            <a:off x="800100" y="4076700"/>
            <a:ext cx="381000" cy="1588"/>
          </a:xfrm>
          <a:prstGeom prst="straightConnector1">
            <a:avLst/>
          </a:prstGeom>
          <a:ln w="5715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rot="5400000">
            <a:off x="762000" y="5943600"/>
            <a:ext cx="457200" cy="1588"/>
          </a:xfrm>
          <a:prstGeom prst="straightConnector1">
            <a:avLst/>
          </a:prstGeom>
          <a:ln w="5715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533400" y="3886200"/>
            <a:ext cx="838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457200" y="6172200"/>
            <a:ext cx="838200" cy="0"/>
          </a:xfrm>
          <a:prstGeom prst="line">
            <a:avLst/>
          </a:prstGeom>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2743200" y="2895600"/>
            <a:ext cx="6019800" cy="369332"/>
          </a:xfrm>
          <a:prstGeom prst="rect">
            <a:avLst/>
          </a:prstGeom>
          <a:solidFill>
            <a:schemeClr val="bg1"/>
          </a:solidFill>
        </p:spPr>
        <p:txBody>
          <a:bodyPr wrap="square" rtlCol="0">
            <a:spAutoFit/>
          </a:bodyPr>
          <a:lstStyle/>
          <a:p>
            <a:endParaRPr lang="en-US" dirty="0"/>
          </a:p>
        </p:txBody>
      </p:sp>
      <p:sp>
        <p:nvSpPr>
          <p:cNvPr id="38" name="TextBox 37"/>
          <p:cNvSpPr txBox="1"/>
          <p:nvPr/>
        </p:nvSpPr>
        <p:spPr>
          <a:xfrm>
            <a:off x="533400" y="1447800"/>
            <a:ext cx="8077200" cy="1877437"/>
          </a:xfrm>
          <a:prstGeom prst="rect">
            <a:avLst/>
          </a:prstGeom>
          <a:noFill/>
        </p:spPr>
        <p:txBody>
          <a:bodyPr wrap="square" rtlCol="0">
            <a:spAutoFit/>
          </a:bodyPr>
          <a:lstStyle/>
          <a:p>
            <a:pPr marL="228600" indent="-228600"/>
            <a:r>
              <a:rPr lang="en-US" sz="2000" b="1" u="sng" dirty="0" smtClean="0">
                <a:latin typeface="Times New Roman" pitchFamily="18" charset="0"/>
                <a:cs typeface="Times New Roman" pitchFamily="18" charset="0"/>
              </a:rPr>
              <a:t>DS in OFDMA: Hybrid DS in OFDMA spreading</a:t>
            </a:r>
            <a:endParaRPr lang="en-US" sz="2000" dirty="0" smtClean="0"/>
          </a:p>
          <a:p>
            <a:pPr marL="228600" indent="-228600">
              <a:buFont typeface="Arial" pitchFamily="34" charset="0"/>
              <a:buChar char="•"/>
            </a:pPr>
            <a:r>
              <a:rPr lang="en-US" sz="1600" dirty="0" smtClean="0"/>
              <a:t>Hybrid DS in OFDMA spreading</a:t>
            </a:r>
          </a:p>
          <a:p>
            <a:pPr marL="685800" lvl="1" indent="-228600">
              <a:buFont typeface="Arial" pitchFamily="34" charset="0"/>
              <a:buChar char="•"/>
            </a:pPr>
            <a:r>
              <a:rPr lang="en-US" sz="1600" dirty="0" smtClean="0">
                <a:solidFill>
                  <a:srgbClr val="FF0000"/>
                </a:solidFill>
              </a:rPr>
              <a:t>DS: spreading gain </a:t>
            </a:r>
            <a:r>
              <a:rPr lang="en-US" sz="1600" dirty="0" smtClean="0"/>
              <a:t>+ OFDM: for severe channel conditions</a:t>
            </a:r>
          </a:p>
          <a:p>
            <a:pPr marL="228600" indent="-228600">
              <a:buFont typeface="Arial" pitchFamily="34" charset="0"/>
              <a:buChar char="•"/>
            </a:pPr>
            <a:r>
              <a:rPr lang="en-US" sz="1600" b="1" dirty="0" smtClean="0">
                <a:solidFill>
                  <a:srgbClr val="0070C0"/>
                </a:solidFill>
              </a:rPr>
              <a:t>The whole subcarriers of an OFDM symbol are divided into 5 subbands (or groups) each of which has 16 subcarriers. </a:t>
            </a:r>
          </a:p>
          <a:p>
            <a:pPr marL="685800" lvl="1" indent="-228600">
              <a:buFont typeface="Arial" pitchFamily="34" charset="0"/>
              <a:buChar char="•"/>
            </a:pPr>
            <a:r>
              <a:rPr lang="en-US" sz="1600" b="1" dirty="0" smtClean="0">
                <a:solidFill>
                  <a:srgbClr val="0070C0"/>
                </a:solidFill>
              </a:rPr>
              <a:t>Each subband (or group) is assigned to a personal space.</a:t>
            </a:r>
            <a:r>
              <a:rPr lang="en-US" sz="1600" b="1" dirty="0" smtClean="0">
                <a:solidFill>
                  <a:srgbClr val="0070C0"/>
                </a:solidFill>
                <a:sym typeface="Wingdings" pitchFamily="2" charset="2"/>
              </a:rPr>
              <a:t>  ACA can be applied.</a:t>
            </a:r>
          </a:p>
          <a:p>
            <a:pPr marL="228600" indent="-228600">
              <a:buFont typeface="Arial" pitchFamily="34" charset="0"/>
              <a:buChar char="•"/>
            </a:pPr>
            <a:r>
              <a:rPr lang="en-US" sz="1600" b="1" dirty="0" smtClean="0">
                <a:solidFill>
                  <a:srgbClr val="0070C0"/>
                </a:solidFill>
                <a:sym typeface="Wingdings" pitchFamily="2" charset="2"/>
              </a:rPr>
              <a:t>For each subband (or group), a PN code is applied for a link in a personal space.</a:t>
            </a:r>
            <a:endParaRPr lang="en-US" sz="1600" b="1" dirty="0" smtClean="0">
              <a:solidFill>
                <a:srgbClr val="0070C0"/>
              </a:solidFill>
            </a:endParaRP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ts val="3000"/>
              </a:lnSpc>
            </a:pPr>
            <a:r>
              <a:rPr lang="en-US" altLang="ko-KR" sz="3200" b="1" i="1" dirty="0" smtClean="0">
                <a:solidFill>
                  <a:srgbClr val="00B0F0"/>
                </a:solidFill>
              </a:rPr>
              <a:t>OFDMA IN A PERSONAL SPACE (1)</a:t>
            </a:r>
            <a:endParaRPr lang="en-US" sz="2000" dirty="0">
              <a:solidFill>
                <a:srgbClr val="00B0F0"/>
              </a:solidFill>
              <a:cs typeface="Times New Roman" pitchFamily="18" charset="0"/>
            </a:endParaRPr>
          </a:p>
        </p:txBody>
      </p:sp>
      <p:sp>
        <p:nvSpPr>
          <p:cNvPr id="9" name="TextBox 8"/>
          <p:cNvSpPr txBox="1"/>
          <p:nvPr/>
        </p:nvSpPr>
        <p:spPr>
          <a:xfrm>
            <a:off x="4191000" y="6400800"/>
            <a:ext cx="777777" cy="307777"/>
          </a:xfrm>
          <a:prstGeom prst="rect">
            <a:avLst/>
          </a:prstGeom>
          <a:noFill/>
        </p:spPr>
        <p:txBody>
          <a:bodyPr wrap="none" rtlCol="0">
            <a:spAutoFit/>
          </a:bodyPr>
          <a:lstStyle/>
          <a:p>
            <a:r>
              <a:rPr lang="en-US" sz="1400" dirty="0" smtClean="0">
                <a:latin typeface="Times New Roman" pitchFamily="18" charset="0"/>
                <a:cs typeface="Times New Roman" pitchFamily="18" charset="0"/>
              </a:rPr>
              <a:t>Slide 89</a:t>
            </a:r>
            <a:endParaRPr lang="en-US" sz="1400" dirty="0">
              <a:latin typeface="Times New Roman" pitchFamily="18" charset="0"/>
              <a:cs typeface="Times New Roman" pitchFamily="18" charset="0"/>
            </a:endParaRPr>
          </a:p>
        </p:txBody>
      </p:sp>
      <p:sp>
        <p:nvSpPr>
          <p:cNvPr id="31" name="TextBox 30"/>
          <p:cNvSpPr txBox="1"/>
          <p:nvPr/>
        </p:nvSpPr>
        <p:spPr>
          <a:xfrm>
            <a:off x="533400" y="1447800"/>
            <a:ext cx="8077200" cy="1877437"/>
          </a:xfrm>
          <a:prstGeom prst="rect">
            <a:avLst/>
          </a:prstGeom>
          <a:noFill/>
        </p:spPr>
        <p:txBody>
          <a:bodyPr wrap="square" rtlCol="0">
            <a:spAutoFit/>
          </a:bodyPr>
          <a:lstStyle/>
          <a:p>
            <a:pPr marL="228600" indent="-228600"/>
            <a:r>
              <a:rPr lang="en-US" sz="2000" b="1" u="sng" dirty="0" smtClean="0">
                <a:latin typeface="Times New Roman" pitchFamily="18" charset="0"/>
                <a:cs typeface="Times New Roman" pitchFamily="18" charset="0"/>
              </a:rPr>
              <a:t>OFDMA in FDM: Hybrid OFDM in FDM spreading</a:t>
            </a:r>
            <a:endParaRPr lang="en-US" sz="2000" dirty="0" smtClean="0"/>
          </a:p>
          <a:p>
            <a:pPr marL="228600" indent="-228600">
              <a:buFont typeface="Arial" pitchFamily="34" charset="0"/>
              <a:buChar char="•"/>
            </a:pPr>
            <a:r>
              <a:rPr lang="en-US" sz="1600" dirty="0" smtClean="0">
                <a:solidFill>
                  <a:srgbClr val="FF0000"/>
                </a:solidFill>
              </a:rPr>
              <a:t>Hybrid OFDM in FDM</a:t>
            </a:r>
          </a:p>
          <a:p>
            <a:pPr marL="685800" lvl="1" indent="-228600">
              <a:buFont typeface="Arial" pitchFamily="34" charset="0"/>
              <a:buChar char="•"/>
            </a:pPr>
            <a:r>
              <a:rPr lang="en-US" sz="1600" dirty="0" smtClean="0">
                <a:solidFill>
                  <a:srgbClr val="FF0000"/>
                </a:solidFill>
              </a:rPr>
              <a:t>OFDM: for severe channel conditions</a:t>
            </a:r>
          </a:p>
          <a:p>
            <a:pPr marL="228600" indent="-228600">
              <a:buFont typeface="Arial" pitchFamily="34" charset="0"/>
              <a:buChar char="•"/>
            </a:pPr>
            <a:r>
              <a:rPr lang="en-US" sz="1600" b="1" dirty="0" smtClean="0">
                <a:solidFill>
                  <a:srgbClr val="0070C0"/>
                </a:solidFill>
              </a:rPr>
              <a:t>The whole frequency band is divided into 5 subbands. Each subband is assigned to a personal space.</a:t>
            </a:r>
            <a:r>
              <a:rPr lang="en-US" sz="1600" b="1" dirty="0" smtClean="0">
                <a:solidFill>
                  <a:srgbClr val="0070C0"/>
                </a:solidFill>
                <a:sym typeface="Wingdings" pitchFamily="2" charset="2"/>
              </a:rPr>
              <a:t> 		 ACA can be applied.</a:t>
            </a:r>
            <a:endParaRPr lang="en-US" sz="1600" b="1" dirty="0" smtClean="0">
              <a:solidFill>
                <a:srgbClr val="0070C0"/>
              </a:solidFill>
            </a:endParaRPr>
          </a:p>
          <a:p>
            <a:pPr marL="228600" indent="-228600">
              <a:buFont typeface="Arial" pitchFamily="34" charset="0"/>
              <a:buChar char="•"/>
            </a:pPr>
            <a:r>
              <a:rPr lang="en-US" sz="1600" b="1" dirty="0" smtClean="0">
                <a:solidFill>
                  <a:srgbClr val="0070C0"/>
                </a:solidFill>
              </a:rPr>
              <a:t>For each subband, OFDMA is applied. A part of OFDM subcarriers are assigned to a link in the personal space. 	</a:t>
            </a:r>
            <a:r>
              <a:rPr lang="en-US" sz="1600" b="1" dirty="0" smtClean="0">
                <a:solidFill>
                  <a:srgbClr val="0070C0"/>
                </a:solidFill>
                <a:sym typeface="Wingdings" pitchFamily="2" charset="2"/>
              </a:rPr>
              <a:t> DCA can be applied.</a:t>
            </a:r>
            <a:endParaRPr lang="en-US" sz="1600" b="1" dirty="0" smtClean="0">
              <a:solidFill>
                <a:srgbClr val="0070C0"/>
              </a:solidFill>
            </a:endParaRPr>
          </a:p>
        </p:txBody>
      </p:sp>
      <p:sp>
        <p:nvSpPr>
          <p:cNvPr id="7" name="TextBox 6"/>
          <p:cNvSpPr txBox="1"/>
          <p:nvPr/>
        </p:nvSpPr>
        <p:spPr>
          <a:xfrm>
            <a:off x="2286000" y="4267200"/>
            <a:ext cx="878767" cy="338554"/>
          </a:xfrm>
          <a:prstGeom prst="rect">
            <a:avLst/>
          </a:prstGeom>
          <a:solidFill>
            <a:srgbClr val="92D050"/>
          </a:solidFill>
          <a:ln>
            <a:solidFill>
              <a:schemeClr val="tx1"/>
            </a:solidFill>
          </a:ln>
        </p:spPr>
        <p:txBody>
          <a:bodyPr wrap="square" rtlCol="0">
            <a:spAutoFit/>
          </a:bodyPr>
          <a:lstStyle/>
          <a:p>
            <a:r>
              <a:rPr lang="en-US" sz="1600" b="1" dirty="0" smtClean="0"/>
              <a:t>OFDM 1</a:t>
            </a:r>
            <a:endParaRPr lang="en-US" sz="1600" b="1" dirty="0"/>
          </a:p>
        </p:txBody>
      </p:sp>
      <p:sp>
        <p:nvSpPr>
          <p:cNvPr id="8" name="TextBox 7"/>
          <p:cNvSpPr txBox="1"/>
          <p:nvPr/>
        </p:nvSpPr>
        <p:spPr>
          <a:xfrm>
            <a:off x="3200400" y="4267200"/>
            <a:ext cx="878767" cy="338554"/>
          </a:xfrm>
          <a:prstGeom prst="rect">
            <a:avLst/>
          </a:prstGeom>
          <a:solidFill>
            <a:srgbClr val="92D050"/>
          </a:solidFill>
          <a:ln>
            <a:solidFill>
              <a:schemeClr val="tx1"/>
            </a:solidFill>
          </a:ln>
        </p:spPr>
        <p:txBody>
          <a:bodyPr wrap="square" rtlCol="0">
            <a:spAutoFit/>
          </a:bodyPr>
          <a:lstStyle/>
          <a:p>
            <a:r>
              <a:rPr lang="en-US" sz="1600" b="1" dirty="0" smtClean="0"/>
              <a:t>OFDM 2</a:t>
            </a:r>
            <a:endParaRPr lang="en-US" sz="1600" b="1" dirty="0"/>
          </a:p>
        </p:txBody>
      </p:sp>
      <p:sp>
        <p:nvSpPr>
          <p:cNvPr id="10" name="TextBox 9"/>
          <p:cNvSpPr txBox="1"/>
          <p:nvPr/>
        </p:nvSpPr>
        <p:spPr>
          <a:xfrm>
            <a:off x="4114800" y="4267200"/>
            <a:ext cx="878767" cy="338554"/>
          </a:xfrm>
          <a:prstGeom prst="rect">
            <a:avLst/>
          </a:prstGeom>
          <a:solidFill>
            <a:srgbClr val="92D050"/>
          </a:solidFill>
          <a:ln>
            <a:solidFill>
              <a:schemeClr val="tx1"/>
            </a:solidFill>
          </a:ln>
        </p:spPr>
        <p:txBody>
          <a:bodyPr wrap="square" rtlCol="0">
            <a:spAutoFit/>
          </a:bodyPr>
          <a:lstStyle/>
          <a:p>
            <a:r>
              <a:rPr lang="en-US" sz="1600" b="1" dirty="0" smtClean="0"/>
              <a:t>OFDM 3</a:t>
            </a:r>
            <a:endParaRPr lang="en-US" sz="1600" b="1" dirty="0"/>
          </a:p>
        </p:txBody>
      </p:sp>
      <p:sp>
        <p:nvSpPr>
          <p:cNvPr id="11" name="TextBox 10"/>
          <p:cNvSpPr txBox="1"/>
          <p:nvPr/>
        </p:nvSpPr>
        <p:spPr>
          <a:xfrm>
            <a:off x="6858000" y="4267200"/>
            <a:ext cx="878767" cy="338554"/>
          </a:xfrm>
          <a:prstGeom prst="rect">
            <a:avLst/>
          </a:prstGeom>
          <a:solidFill>
            <a:srgbClr val="92D050"/>
          </a:solidFill>
          <a:ln>
            <a:solidFill>
              <a:schemeClr val="tx1"/>
            </a:solidFill>
          </a:ln>
        </p:spPr>
        <p:txBody>
          <a:bodyPr wrap="square" rtlCol="0">
            <a:spAutoFit/>
          </a:bodyPr>
          <a:lstStyle/>
          <a:p>
            <a:r>
              <a:rPr lang="en-US" sz="1600" b="1" dirty="0" smtClean="0"/>
              <a:t>OFDM 6</a:t>
            </a:r>
            <a:endParaRPr lang="en-US" sz="1600" b="1" dirty="0"/>
          </a:p>
        </p:txBody>
      </p:sp>
      <p:sp>
        <p:nvSpPr>
          <p:cNvPr id="12" name="TextBox 11"/>
          <p:cNvSpPr txBox="1"/>
          <p:nvPr/>
        </p:nvSpPr>
        <p:spPr>
          <a:xfrm>
            <a:off x="5943600" y="4267200"/>
            <a:ext cx="878767" cy="338554"/>
          </a:xfrm>
          <a:prstGeom prst="rect">
            <a:avLst/>
          </a:prstGeom>
          <a:solidFill>
            <a:srgbClr val="92D050"/>
          </a:solidFill>
          <a:ln>
            <a:solidFill>
              <a:schemeClr val="tx1"/>
            </a:solidFill>
          </a:ln>
        </p:spPr>
        <p:txBody>
          <a:bodyPr wrap="square" rtlCol="0">
            <a:spAutoFit/>
          </a:bodyPr>
          <a:lstStyle/>
          <a:p>
            <a:r>
              <a:rPr lang="en-US" sz="1600" b="1" dirty="0" smtClean="0"/>
              <a:t>OFDM 5</a:t>
            </a:r>
            <a:endParaRPr lang="en-US" sz="1600" b="1" dirty="0"/>
          </a:p>
        </p:txBody>
      </p:sp>
      <p:sp>
        <p:nvSpPr>
          <p:cNvPr id="13" name="TextBox 12"/>
          <p:cNvSpPr txBox="1"/>
          <p:nvPr/>
        </p:nvSpPr>
        <p:spPr>
          <a:xfrm>
            <a:off x="5029200" y="4267200"/>
            <a:ext cx="878767" cy="338554"/>
          </a:xfrm>
          <a:prstGeom prst="rect">
            <a:avLst/>
          </a:prstGeom>
          <a:solidFill>
            <a:srgbClr val="92D050"/>
          </a:solidFill>
          <a:ln>
            <a:solidFill>
              <a:schemeClr val="tx1"/>
            </a:solidFill>
          </a:ln>
        </p:spPr>
        <p:txBody>
          <a:bodyPr wrap="square" rtlCol="0">
            <a:spAutoFit/>
          </a:bodyPr>
          <a:lstStyle/>
          <a:p>
            <a:r>
              <a:rPr lang="en-US" sz="1600" b="1" dirty="0" smtClean="0"/>
              <a:t>OFDM 4</a:t>
            </a:r>
            <a:endParaRPr lang="en-US" sz="1600" b="1" dirty="0"/>
          </a:p>
        </p:txBody>
      </p:sp>
      <p:sp>
        <p:nvSpPr>
          <p:cNvPr id="15" name="TextBox 14"/>
          <p:cNvSpPr txBox="1"/>
          <p:nvPr/>
        </p:nvSpPr>
        <p:spPr>
          <a:xfrm>
            <a:off x="3657600" y="3352800"/>
            <a:ext cx="1871153" cy="338554"/>
          </a:xfrm>
          <a:prstGeom prst="rect">
            <a:avLst/>
          </a:prstGeom>
          <a:noFill/>
        </p:spPr>
        <p:txBody>
          <a:bodyPr wrap="none" rtlCol="0">
            <a:spAutoFit/>
          </a:bodyPr>
          <a:lstStyle/>
          <a:p>
            <a:r>
              <a:rPr lang="en-US" sz="1600" b="1" dirty="0" smtClean="0">
                <a:solidFill>
                  <a:srgbClr val="FF0000"/>
                </a:solidFill>
              </a:rPr>
              <a:t>OFDM symbol time</a:t>
            </a:r>
            <a:endParaRPr lang="en-US" sz="1600" b="1" dirty="0">
              <a:solidFill>
                <a:srgbClr val="FF0000"/>
              </a:solidFill>
            </a:endParaRPr>
          </a:p>
        </p:txBody>
      </p:sp>
      <p:sp>
        <p:nvSpPr>
          <p:cNvPr id="20" name="TextBox 19"/>
          <p:cNvSpPr txBox="1"/>
          <p:nvPr/>
        </p:nvSpPr>
        <p:spPr>
          <a:xfrm>
            <a:off x="2286000" y="4724400"/>
            <a:ext cx="878767" cy="338554"/>
          </a:xfrm>
          <a:prstGeom prst="rect">
            <a:avLst/>
          </a:prstGeom>
          <a:solidFill>
            <a:srgbClr val="FFC000"/>
          </a:solidFill>
          <a:ln>
            <a:solidFill>
              <a:schemeClr val="tx1"/>
            </a:solidFill>
          </a:ln>
        </p:spPr>
        <p:txBody>
          <a:bodyPr wrap="square" rtlCol="0">
            <a:spAutoFit/>
          </a:bodyPr>
          <a:lstStyle/>
          <a:p>
            <a:r>
              <a:rPr lang="en-US" sz="1600" b="1" dirty="0" smtClean="0"/>
              <a:t>OFDM 1</a:t>
            </a:r>
            <a:endParaRPr lang="en-US" sz="1600" b="1" dirty="0"/>
          </a:p>
        </p:txBody>
      </p:sp>
      <p:sp>
        <p:nvSpPr>
          <p:cNvPr id="21" name="TextBox 20"/>
          <p:cNvSpPr txBox="1"/>
          <p:nvPr/>
        </p:nvSpPr>
        <p:spPr>
          <a:xfrm>
            <a:off x="3200400" y="4724400"/>
            <a:ext cx="878767" cy="338554"/>
          </a:xfrm>
          <a:prstGeom prst="rect">
            <a:avLst/>
          </a:prstGeom>
          <a:solidFill>
            <a:srgbClr val="FFC000"/>
          </a:solidFill>
          <a:ln>
            <a:solidFill>
              <a:schemeClr val="tx1"/>
            </a:solidFill>
          </a:ln>
        </p:spPr>
        <p:txBody>
          <a:bodyPr wrap="square" rtlCol="0">
            <a:spAutoFit/>
          </a:bodyPr>
          <a:lstStyle/>
          <a:p>
            <a:r>
              <a:rPr lang="en-US" sz="1600" b="1" dirty="0" smtClean="0"/>
              <a:t>OFDM 2</a:t>
            </a:r>
            <a:endParaRPr lang="en-US" sz="1600" b="1" dirty="0"/>
          </a:p>
        </p:txBody>
      </p:sp>
      <p:sp>
        <p:nvSpPr>
          <p:cNvPr id="22" name="TextBox 21"/>
          <p:cNvSpPr txBox="1"/>
          <p:nvPr/>
        </p:nvSpPr>
        <p:spPr>
          <a:xfrm>
            <a:off x="4114800" y="4724400"/>
            <a:ext cx="878767" cy="338554"/>
          </a:xfrm>
          <a:prstGeom prst="rect">
            <a:avLst/>
          </a:prstGeom>
          <a:solidFill>
            <a:srgbClr val="FFC000"/>
          </a:solidFill>
          <a:ln>
            <a:solidFill>
              <a:schemeClr val="tx1"/>
            </a:solidFill>
          </a:ln>
        </p:spPr>
        <p:txBody>
          <a:bodyPr wrap="square" rtlCol="0">
            <a:spAutoFit/>
          </a:bodyPr>
          <a:lstStyle/>
          <a:p>
            <a:r>
              <a:rPr lang="en-US" sz="1600" b="1" dirty="0" smtClean="0"/>
              <a:t>OFDM 3</a:t>
            </a:r>
            <a:endParaRPr lang="en-US" sz="1600" b="1" dirty="0"/>
          </a:p>
        </p:txBody>
      </p:sp>
      <p:sp>
        <p:nvSpPr>
          <p:cNvPr id="23" name="TextBox 22"/>
          <p:cNvSpPr txBox="1"/>
          <p:nvPr/>
        </p:nvSpPr>
        <p:spPr>
          <a:xfrm>
            <a:off x="6858000" y="4724400"/>
            <a:ext cx="878767" cy="338554"/>
          </a:xfrm>
          <a:prstGeom prst="rect">
            <a:avLst/>
          </a:prstGeom>
          <a:solidFill>
            <a:srgbClr val="FFC000"/>
          </a:solidFill>
          <a:ln>
            <a:solidFill>
              <a:schemeClr val="tx1"/>
            </a:solidFill>
          </a:ln>
        </p:spPr>
        <p:txBody>
          <a:bodyPr wrap="square" rtlCol="0">
            <a:spAutoFit/>
          </a:bodyPr>
          <a:lstStyle/>
          <a:p>
            <a:r>
              <a:rPr lang="en-US" sz="1600" b="1" dirty="0" smtClean="0"/>
              <a:t>OFDM 6</a:t>
            </a:r>
            <a:endParaRPr lang="en-US" sz="1600" b="1" dirty="0"/>
          </a:p>
        </p:txBody>
      </p:sp>
      <p:sp>
        <p:nvSpPr>
          <p:cNvPr id="24" name="TextBox 23"/>
          <p:cNvSpPr txBox="1"/>
          <p:nvPr/>
        </p:nvSpPr>
        <p:spPr>
          <a:xfrm>
            <a:off x="5943600" y="4724400"/>
            <a:ext cx="878767" cy="338554"/>
          </a:xfrm>
          <a:prstGeom prst="rect">
            <a:avLst/>
          </a:prstGeom>
          <a:solidFill>
            <a:srgbClr val="FFC000"/>
          </a:solidFill>
          <a:ln>
            <a:solidFill>
              <a:schemeClr val="tx1"/>
            </a:solidFill>
          </a:ln>
        </p:spPr>
        <p:txBody>
          <a:bodyPr wrap="square" rtlCol="0">
            <a:spAutoFit/>
          </a:bodyPr>
          <a:lstStyle/>
          <a:p>
            <a:r>
              <a:rPr lang="en-US" sz="1600" b="1" dirty="0" smtClean="0"/>
              <a:t>OFDM 5</a:t>
            </a:r>
            <a:endParaRPr lang="en-US" sz="1600" b="1" dirty="0"/>
          </a:p>
        </p:txBody>
      </p:sp>
      <p:sp>
        <p:nvSpPr>
          <p:cNvPr id="25" name="TextBox 24"/>
          <p:cNvSpPr txBox="1"/>
          <p:nvPr/>
        </p:nvSpPr>
        <p:spPr>
          <a:xfrm>
            <a:off x="5029200" y="4724400"/>
            <a:ext cx="878767" cy="338554"/>
          </a:xfrm>
          <a:prstGeom prst="rect">
            <a:avLst/>
          </a:prstGeom>
          <a:solidFill>
            <a:srgbClr val="FFC000"/>
          </a:solidFill>
          <a:ln>
            <a:solidFill>
              <a:schemeClr val="tx1"/>
            </a:solidFill>
          </a:ln>
        </p:spPr>
        <p:txBody>
          <a:bodyPr wrap="square" rtlCol="0">
            <a:spAutoFit/>
          </a:bodyPr>
          <a:lstStyle/>
          <a:p>
            <a:r>
              <a:rPr lang="en-US" sz="1600" b="1" dirty="0" smtClean="0"/>
              <a:t>OFDM 4</a:t>
            </a:r>
            <a:endParaRPr lang="en-US" sz="1600" b="1" dirty="0"/>
          </a:p>
        </p:txBody>
      </p:sp>
      <p:sp>
        <p:nvSpPr>
          <p:cNvPr id="27" name="TextBox 26"/>
          <p:cNvSpPr txBox="1"/>
          <p:nvPr/>
        </p:nvSpPr>
        <p:spPr>
          <a:xfrm>
            <a:off x="2286000" y="5181600"/>
            <a:ext cx="878767" cy="338554"/>
          </a:xfrm>
          <a:prstGeom prst="rect">
            <a:avLst/>
          </a:prstGeom>
          <a:solidFill>
            <a:srgbClr val="FF99FF"/>
          </a:solidFill>
          <a:ln>
            <a:solidFill>
              <a:schemeClr val="tx1"/>
            </a:solidFill>
          </a:ln>
        </p:spPr>
        <p:txBody>
          <a:bodyPr wrap="square" rtlCol="0">
            <a:spAutoFit/>
          </a:bodyPr>
          <a:lstStyle/>
          <a:p>
            <a:r>
              <a:rPr lang="en-US" sz="1600" b="1" dirty="0" smtClean="0"/>
              <a:t>OFDM 1</a:t>
            </a:r>
            <a:endParaRPr lang="en-US" sz="1600" b="1" dirty="0"/>
          </a:p>
        </p:txBody>
      </p:sp>
      <p:sp>
        <p:nvSpPr>
          <p:cNvPr id="28" name="TextBox 27"/>
          <p:cNvSpPr txBox="1"/>
          <p:nvPr/>
        </p:nvSpPr>
        <p:spPr>
          <a:xfrm>
            <a:off x="3200400" y="5181600"/>
            <a:ext cx="878767" cy="338554"/>
          </a:xfrm>
          <a:prstGeom prst="rect">
            <a:avLst/>
          </a:prstGeom>
          <a:solidFill>
            <a:srgbClr val="FF99FF"/>
          </a:solidFill>
          <a:ln>
            <a:solidFill>
              <a:schemeClr val="tx1"/>
            </a:solidFill>
          </a:ln>
        </p:spPr>
        <p:txBody>
          <a:bodyPr wrap="square" rtlCol="0">
            <a:spAutoFit/>
          </a:bodyPr>
          <a:lstStyle/>
          <a:p>
            <a:r>
              <a:rPr lang="en-US" sz="1600" b="1" dirty="0" smtClean="0"/>
              <a:t>OFDM 2</a:t>
            </a:r>
            <a:endParaRPr lang="en-US" sz="1600" b="1" dirty="0"/>
          </a:p>
        </p:txBody>
      </p:sp>
      <p:sp>
        <p:nvSpPr>
          <p:cNvPr id="29" name="TextBox 28"/>
          <p:cNvSpPr txBox="1"/>
          <p:nvPr/>
        </p:nvSpPr>
        <p:spPr>
          <a:xfrm>
            <a:off x="4114800" y="5181600"/>
            <a:ext cx="878767" cy="338554"/>
          </a:xfrm>
          <a:prstGeom prst="rect">
            <a:avLst/>
          </a:prstGeom>
          <a:solidFill>
            <a:srgbClr val="FF99FF"/>
          </a:solidFill>
          <a:ln>
            <a:solidFill>
              <a:schemeClr val="tx1"/>
            </a:solidFill>
          </a:ln>
        </p:spPr>
        <p:txBody>
          <a:bodyPr wrap="square" rtlCol="0">
            <a:spAutoFit/>
          </a:bodyPr>
          <a:lstStyle/>
          <a:p>
            <a:r>
              <a:rPr lang="en-US" sz="1600" b="1" dirty="0" smtClean="0"/>
              <a:t>OFDM 3</a:t>
            </a:r>
            <a:endParaRPr lang="en-US" sz="1600" b="1" dirty="0"/>
          </a:p>
        </p:txBody>
      </p:sp>
      <p:sp>
        <p:nvSpPr>
          <p:cNvPr id="30" name="TextBox 29"/>
          <p:cNvSpPr txBox="1"/>
          <p:nvPr/>
        </p:nvSpPr>
        <p:spPr>
          <a:xfrm>
            <a:off x="6858000" y="5181600"/>
            <a:ext cx="878767" cy="338554"/>
          </a:xfrm>
          <a:prstGeom prst="rect">
            <a:avLst/>
          </a:prstGeom>
          <a:solidFill>
            <a:srgbClr val="FF99FF"/>
          </a:solidFill>
          <a:ln>
            <a:solidFill>
              <a:schemeClr val="tx1"/>
            </a:solidFill>
          </a:ln>
        </p:spPr>
        <p:txBody>
          <a:bodyPr wrap="square" rtlCol="0">
            <a:spAutoFit/>
          </a:bodyPr>
          <a:lstStyle/>
          <a:p>
            <a:r>
              <a:rPr lang="en-US" sz="1600" b="1" dirty="0" smtClean="0"/>
              <a:t>OFDM 6</a:t>
            </a:r>
            <a:endParaRPr lang="en-US" sz="1600" b="1" dirty="0"/>
          </a:p>
        </p:txBody>
      </p:sp>
      <p:sp>
        <p:nvSpPr>
          <p:cNvPr id="32" name="TextBox 31"/>
          <p:cNvSpPr txBox="1"/>
          <p:nvPr/>
        </p:nvSpPr>
        <p:spPr>
          <a:xfrm>
            <a:off x="5943600" y="5181600"/>
            <a:ext cx="878767" cy="338554"/>
          </a:xfrm>
          <a:prstGeom prst="rect">
            <a:avLst/>
          </a:prstGeom>
          <a:solidFill>
            <a:srgbClr val="FF99FF"/>
          </a:solidFill>
          <a:ln>
            <a:solidFill>
              <a:schemeClr val="tx1"/>
            </a:solidFill>
          </a:ln>
        </p:spPr>
        <p:txBody>
          <a:bodyPr wrap="square" rtlCol="0">
            <a:spAutoFit/>
          </a:bodyPr>
          <a:lstStyle/>
          <a:p>
            <a:r>
              <a:rPr lang="en-US" sz="1600" b="1" dirty="0" smtClean="0"/>
              <a:t>OFDM 5</a:t>
            </a:r>
            <a:endParaRPr lang="en-US" sz="1600" b="1" dirty="0"/>
          </a:p>
        </p:txBody>
      </p:sp>
      <p:sp>
        <p:nvSpPr>
          <p:cNvPr id="33" name="TextBox 32"/>
          <p:cNvSpPr txBox="1"/>
          <p:nvPr/>
        </p:nvSpPr>
        <p:spPr>
          <a:xfrm>
            <a:off x="5029200" y="5181600"/>
            <a:ext cx="878767" cy="338554"/>
          </a:xfrm>
          <a:prstGeom prst="rect">
            <a:avLst/>
          </a:prstGeom>
          <a:solidFill>
            <a:srgbClr val="FF99FF"/>
          </a:solidFill>
          <a:ln>
            <a:solidFill>
              <a:schemeClr val="tx1"/>
            </a:solidFill>
          </a:ln>
        </p:spPr>
        <p:txBody>
          <a:bodyPr wrap="square" rtlCol="0">
            <a:spAutoFit/>
          </a:bodyPr>
          <a:lstStyle/>
          <a:p>
            <a:r>
              <a:rPr lang="en-US" sz="1600" b="1" dirty="0" smtClean="0"/>
              <a:t>OFDM 4</a:t>
            </a:r>
            <a:endParaRPr lang="en-US" sz="1600" b="1" dirty="0"/>
          </a:p>
        </p:txBody>
      </p:sp>
      <p:sp>
        <p:nvSpPr>
          <p:cNvPr id="35" name="TextBox 34"/>
          <p:cNvSpPr txBox="1"/>
          <p:nvPr/>
        </p:nvSpPr>
        <p:spPr>
          <a:xfrm>
            <a:off x="2286000" y="5638800"/>
            <a:ext cx="878767" cy="338554"/>
          </a:xfrm>
          <a:prstGeom prst="rect">
            <a:avLst/>
          </a:prstGeom>
          <a:solidFill>
            <a:schemeClr val="tx2">
              <a:lumMod val="20000"/>
              <a:lumOff val="80000"/>
            </a:schemeClr>
          </a:solidFill>
          <a:ln>
            <a:solidFill>
              <a:schemeClr val="tx1"/>
            </a:solidFill>
          </a:ln>
        </p:spPr>
        <p:txBody>
          <a:bodyPr wrap="square" rtlCol="0">
            <a:spAutoFit/>
          </a:bodyPr>
          <a:lstStyle/>
          <a:p>
            <a:r>
              <a:rPr lang="en-US" sz="1600" b="1" dirty="0" smtClean="0"/>
              <a:t>OFDM 1</a:t>
            </a:r>
            <a:endParaRPr lang="en-US" sz="1600" b="1" dirty="0"/>
          </a:p>
        </p:txBody>
      </p:sp>
      <p:sp>
        <p:nvSpPr>
          <p:cNvPr id="36" name="TextBox 35"/>
          <p:cNvSpPr txBox="1"/>
          <p:nvPr/>
        </p:nvSpPr>
        <p:spPr>
          <a:xfrm>
            <a:off x="3200400" y="5638800"/>
            <a:ext cx="878767" cy="338554"/>
          </a:xfrm>
          <a:prstGeom prst="rect">
            <a:avLst/>
          </a:prstGeom>
          <a:solidFill>
            <a:schemeClr val="tx2">
              <a:lumMod val="20000"/>
              <a:lumOff val="80000"/>
            </a:schemeClr>
          </a:solidFill>
          <a:ln>
            <a:solidFill>
              <a:schemeClr val="tx1"/>
            </a:solidFill>
          </a:ln>
        </p:spPr>
        <p:txBody>
          <a:bodyPr wrap="square" rtlCol="0">
            <a:spAutoFit/>
          </a:bodyPr>
          <a:lstStyle/>
          <a:p>
            <a:r>
              <a:rPr lang="en-US" sz="1600" b="1" dirty="0" smtClean="0"/>
              <a:t>OFDM 2</a:t>
            </a:r>
            <a:endParaRPr lang="en-US" sz="1600" b="1" dirty="0"/>
          </a:p>
        </p:txBody>
      </p:sp>
      <p:sp>
        <p:nvSpPr>
          <p:cNvPr id="37" name="TextBox 36"/>
          <p:cNvSpPr txBox="1"/>
          <p:nvPr/>
        </p:nvSpPr>
        <p:spPr>
          <a:xfrm>
            <a:off x="4114800" y="5638800"/>
            <a:ext cx="878767" cy="338554"/>
          </a:xfrm>
          <a:prstGeom prst="rect">
            <a:avLst/>
          </a:prstGeom>
          <a:solidFill>
            <a:schemeClr val="tx2">
              <a:lumMod val="20000"/>
              <a:lumOff val="80000"/>
            </a:schemeClr>
          </a:solidFill>
          <a:ln>
            <a:solidFill>
              <a:schemeClr val="tx1"/>
            </a:solidFill>
          </a:ln>
        </p:spPr>
        <p:txBody>
          <a:bodyPr wrap="square" rtlCol="0">
            <a:spAutoFit/>
          </a:bodyPr>
          <a:lstStyle/>
          <a:p>
            <a:r>
              <a:rPr lang="en-US" sz="1600" b="1" dirty="0" smtClean="0"/>
              <a:t>OFDM 3</a:t>
            </a:r>
            <a:endParaRPr lang="en-US" sz="1600" b="1" dirty="0"/>
          </a:p>
        </p:txBody>
      </p:sp>
      <p:sp>
        <p:nvSpPr>
          <p:cNvPr id="38" name="TextBox 37"/>
          <p:cNvSpPr txBox="1"/>
          <p:nvPr/>
        </p:nvSpPr>
        <p:spPr>
          <a:xfrm>
            <a:off x="6858000" y="5638800"/>
            <a:ext cx="878767" cy="338554"/>
          </a:xfrm>
          <a:prstGeom prst="rect">
            <a:avLst/>
          </a:prstGeom>
          <a:solidFill>
            <a:schemeClr val="tx2">
              <a:lumMod val="20000"/>
              <a:lumOff val="80000"/>
            </a:schemeClr>
          </a:solidFill>
          <a:ln>
            <a:solidFill>
              <a:schemeClr val="tx1"/>
            </a:solidFill>
          </a:ln>
        </p:spPr>
        <p:txBody>
          <a:bodyPr wrap="square" rtlCol="0">
            <a:spAutoFit/>
          </a:bodyPr>
          <a:lstStyle/>
          <a:p>
            <a:r>
              <a:rPr lang="en-US" sz="1600" b="1" dirty="0" smtClean="0"/>
              <a:t>OFDM 6</a:t>
            </a:r>
            <a:endParaRPr lang="en-US" sz="1600" b="1" dirty="0"/>
          </a:p>
        </p:txBody>
      </p:sp>
      <p:sp>
        <p:nvSpPr>
          <p:cNvPr id="39" name="TextBox 38"/>
          <p:cNvSpPr txBox="1"/>
          <p:nvPr/>
        </p:nvSpPr>
        <p:spPr>
          <a:xfrm>
            <a:off x="5943600" y="5638800"/>
            <a:ext cx="878767" cy="338554"/>
          </a:xfrm>
          <a:prstGeom prst="rect">
            <a:avLst/>
          </a:prstGeom>
          <a:solidFill>
            <a:schemeClr val="tx2">
              <a:lumMod val="20000"/>
              <a:lumOff val="80000"/>
            </a:schemeClr>
          </a:solidFill>
          <a:ln>
            <a:solidFill>
              <a:schemeClr val="tx1"/>
            </a:solidFill>
          </a:ln>
        </p:spPr>
        <p:txBody>
          <a:bodyPr wrap="square" rtlCol="0">
            <a:spAutoFit/>
          </a:bodyPr>
          <a:lstStyle/>
          <a:p>
            <a:r>
              <a:rPr lang="en-US" sz="1600" b="1" dirty="0" smtClean="0"/>
              <a:t>OFDM 5</a:t>
            </a:r>
            <a:endParaRPr lang="en-US" sz="1600" b="1" dirty="0"/>
          </a:p>
        </p:txBody>
      </p:sp>
      <p:sp>
        <p:nvSpPr>
          <p:cNvPr id="40" name="TextBox 39"/>
          <p:cNvSpPr txBox="1"/>
          <p:nvPr/>
        </p:nvSpPr>
        <p:spPr>
          <a:xfrm>
            <a:off x="5029200" y="5638800"/>
            <a:ext cx="878767" cy="338554"/>
          </a:xfrm>
          <a:prstGeom prst="rect">
            <a:avLst/>
          </a:prstGeom>
          <a:solidFill>
            <a:schemeClr val="tx2">
              <a:lumMod val="20000"/>
              <a:lumOff val="80000"/>
            </a:schemeClr>
          </a:solidFill>
          <a:ln>
            <a:solidFill>
              <a:schemeClr val="tx1"/>
            </a:solidFill>
          </a:ln>
        </p:spPr>
        <p:txBody>
          <a:bodyPr wrap="square" rtlCol="0">
            <a:spAutoFit/>
          </a:bodyPr>
          <a:lstStyle/>
          <a:p>
            <a:r>
              <a:rPr lang="en-US" sz="1600" b="1" dirty="0" smtClean="0"/>
              <a:t>OFDM 4</a:t>
            </a:r>
            <a:endParaRPr lang="en-US" sz="1600" b="1" dirty="0"/>
          </a:p>
        </p:txBody>
      </p:sp>
      <p:sp>
        <p:nvSpPr>
          <p:cNvPr id="42" name="TextBox 41"/>
          <p:cNvSpPr txBox="1"/>
          <p:nvPr/>
        </p:nvSpPr>
        <p:spPr>
          <a:xfrm>
            <a:off x="2286000" y="3810000"/>
            <a:ext cx="878767" cy="338554"/>
          </a:xfrm>
          <a:prstGeom prst="rect">
            <a:avLst/>
          </a:prstGeom>
          <a:solidFill>
            <a:srgbClr val="FFFF00"/>
          </a:solidFill>
          <a:ln>
            <a:solidFill>
              <a:schemeClr val="tx1"/>
            </a:solidFill>
          </a:ln>
        </p:spPr>
        <p:txBody>
          <a:bodyPr wrap="square" rtlCol="0">
            <a:spAutoFit/>
          </a:bodyPr>
          <a:lstStyle/>
          <a:p>
            <a:r>
              <a:rPr lang="en-US" sz="1600" b="1" dirty="0" smtClean="0"/>
              <a:t>OFDM 1</a:t>
            </a:r>
            <a:endParaRPr lang="en-US" sz="1600" b="1" dirty="0"/>
          </a:p>
        </p:txBody>
      </p:sp>
      <p:sp>
        <p:nvSpPr>
          <p:cNvPr id="43" name="TextBox 42"/>
          <p:cNvSpPr txBox="1"/>
          <p:nvPr/>
        </p:nvSpPr>
        <p:spPr>
          <a:xfrm>
            <a:off x="3200400" y="3810000"/>
            <a:ext cx="878767" cy="338554"/>
          </a:xfrm>
          <a:prstGeom prst="rect">
            <a:avLst/>
          </a:prstGeom>
          <a:solidFill>
            <a:srgbClr val="FFFF00"/>
          </a:solidFill>
          <a:ln>
            <a:solidFill>
              <a:schemeClr val="tx1"/>
            </a:solidFill>
          </a:ln>
        </p:spPr>
        <p:txBody>
          <a:bodyPr wrap="square" rtlCol="0">
            <a:spAutoFit/>
          </a:bodyPr>
          <a:lstStyle/>
          <a:p>
            <a:r>
              <a:rPr lang="en-US" sz="1600" b="1" dirty="0" smtClean="0"/>
              <a:t>OFDM 2</a:t>
            </a:r>
            <a:endParaRPr lang="en-US" sz="1600" b="1" dirty="0"/>
          </a:p>
        </p:txBody>
      </p:sp>
      <p:sp>
        <p:nvSpPr>
          <p:cNvPr id="44" name="TextBox 43"/>
          <p:cNvSpPr txBox="1"/>
          <p:nvPr/>
        </p:nvSpPr>
        <p:spPr>
          <a:xfrm>
            <a:off x="4114800" y="3810000"/>
            <a:ext cx="878767" cy="338554"/>
          </a:xfrm>
          <a:prstGeom prst="rect">
            <a:avLst/>
          </a:prstGeom>
          <a:solidFill>
            <a:srgbClr val="FFFF00"/>
          </a:solidFill>
          <a:ln>
            <a:solidFill>
              <a:schemeClr val="tx1"/>
            </a:solidFill>
          </a:ln>
        </p:spPr>
        <p:txBody>
          <a:bodyPr wrap="square" rtlCol="0">
            <a:spAutoFit/>
          </a:bodyPr>
          <a:lstStyle/>
          <a:p>
            <a:r>
              <a:rPr lang="en-US" sz="1600" b="1" dirty="0" smtClean="0"/>
              <a:t>OFDM 3</a:t>
            </a:r>
            <a:endParaRPr lang="en-US" sz="1600" b="1" dirty="0"/>
          </a:p>
        </p:txBody>
      </p:sp>
      <p:sp>
        <p:nvSpPr>
          <p:cNvPr id="45" name="TextBox 44"/>
          <p:cNvSpPr txBox="1"/>
          <p:nvPr/>
        </p:nvSpPr>
        <p:spPr>
          <a:xfrm>
            <a:off x="6858000" y="3810000"/>
            <a:ext cx="878767" cy="338554"/>
          </a:xfrm>
          <a:prstGeom prst="rect">
            <a:avLst/>
          </a:prstGeom>
          <a:solidFill>
            <a:srgbClr val="FFFF00"/>
          </a:solidFill>
          <a:ln>
            <a:solidFill>
              <a:schemeClr val="tx1"/>
            </a:solidFill>
          </a:ln>
        </p:spPr>
        <p:txBody>
          <a:bodyPr wrap="square" rtlCol="0">
            <a:spAutoFit/>
          </a:bodyPr>
          <a:lstStyle/>
          <a:p>
            <a:r>
              <a:rPr lang="en-US" sz="1600" b="1" dirty="0" smtClean="0"/>
              <a:t>OFDM 6</a:t>
            </a:r>
            <a:endParaRPr lang="en-US" sz="1600" b="1" dirty="0"/>
          </a:p>
        </p:txBody>
      </p:sp>
      <p:sp>
        <p:nvSpPr>
          <p:cNvPr id="46" name="TextBox 45"/>
          <p:cNvSpPr txBox="1"/>
          <p:nvPr/>
        </p:nvSpPr>
        <p:spPr>
          <a:xfrm>
            <a:off x="5943600" y="3810000"/>
            <a:ext cx="878767" cy="338554"/>
          </a:xfrm>
          <a:prstGeom prst="rect">
            <a:avLst/>
          </a:prstGeom>
          <a:solidFill>
            <a:srgbClr val="FFFF00"/>
          </a:solidFill>
          <a:ln>
            <a:solidFill>
              <a:schemeClr val="tx1"/>
            </a:solidFill>
          </a:ln>
        </p:spPr>
        <p:txBody>
          <a:bodyPr wrap="square" rtlCol="0">
            <a:spAutoFit/>
          </a:bodyPr>
          <a:lstStyle/>
          <a:p>
            <a:r>
              <a:rPr lang="en-US" sz="1600" b="1" dirty="0" smtClean="0"/>
              <a:t>OFDM 5</a:t>
            </a:r>
            <a:endParaRPr lang="en-US" sz="1600" b="1" dirty="0"/>
          </a:p>
        </p:txBody>
      </p:sp>
      <p:sp>
        <p:nvSpPr>
          <p:cNvPr id="47" name="TextBox 46"/>
          <p:cNvSpPr txBox="1"/>
          <p:nvPr/>
        </p:nvSpPr>
        <p:spPr>
          <a:xfrm>
            <a:off x="5029200" y="3810000"/>
            <a:ext cx="878767" cy="338554"/>
          </a:xfrm>
          <a:prstGeom prst="rect">
            <a:avLst/>
          </a:prstGeom>
          <a:solidFill>
            <a:srgbClr val="FFFF00"/>
          </a:solidFill>
          <a:ln>
            <a:solidFill>
              <a:schemeClr val="tx1"/>
            </a:solidFill>
          </a:ln>
        </p:spPr>
        <p:txBody>
          <a:bodyPr wrap="square" rtlCol="0">
            <a:spAutoFit/>
          </a:bodyPr>
          <a:lstStyle/>
          <a:p>
            <a:r>
              <a:rPr lang="en-US" sz="1600" b="1" dirty="0" smtClean="0"/>
              <a:t>OFDM 4</a:t>
            </a:r>
            <a:endParaRPr lang="en-US" sz="1600" b="1" dirty="0"/>
          </a:p>
        </p:txBody>
      </p:sp>
      <p:sp>
        <p:nvSpPr>
          <p:cNvPr id="49" name="TextBox 48"/>
          <p:cNvSpPr txBox="1"/>
          <p:nvPr/>
        </p:nvSpPr>
        <p:spPr>
          <a:xfrm>
            <a:off x="457200" y="3810000"/>
            <a:ext cx="1828799" cy="338554"/>
          </a:xfrm>
          <a:prstGeom prst="rect">
            <a:avLst/>
          </a:prstGeom>
          <a:solidFill>
            <a:schemeClr val="bg1"/>
          </a:solidFill>
          <a:ln>
            <a:noFill/>
          </a:ln>
        </p:spPr>
        <p:txBody>
          <a:bodyPr wrap="square" rtlCol="0">
            <a:spAutoFit/>
          </a:bodyPr>
          <a:lstStyle/>
          <a:p>
            <a:r>
              <a:rPr lang="en-US" sz="1600" b="1" dirty="0" smtClean="0">
                <a:solidFill>
                  <a:srgbClr val="FF0000"/>
                </a:solidFill>
              </a:rPr>
              <a:t>Subband 1 for PS 1</a:t>
            </a:r>
            <a:endParaRPr lang="en-US" sz="1600" b="1" dirty="0">
              <a:solidFill>
                <a:srgbClr val="FF0000"/>
              </a:solidFill>
            </a:endParaRPr>
          </a:p>
        </p:txBody>
      </p:sp>
      <p:sp>
        <p:nvSpPr>
          <p:cNvPr id="51" name="TextBox 50"/>
          <p:cNvSpPr txBox="1"/>
          <p:nvPr/>
        </p:nvSpPr>
        <p:spPr>
          <a:xfrm>
            <a:off x="457200" y="4267200"/>
            <a:ext cx="1828799" cy="338554"/>
          </a:xfrm>
          <a:prstGeom prst="rect">
            <a:avLst/>
          </a:prstGeom>
          <a:solidFill>
            <a:schemeClr val="bg1"/>
          </a:solidFill>
          <a:ln>
            <a:noFill/>
          </a:ln>
        </p:spPr>
        <p:txBody>
          <a:bodyPr wrap="square" rtlCol="0">
            <a:spAutoFit/>
          </a:bodyPr>
          <a:lstStyle/>
          <a:p>
            <a:r>
              <a:rPr lang="en-US" sz="1600" b="1" dirty="0" smtClean="0">
                <a:solidFill>
                  <a:srgbClr val="FF0000"/>
                </a:solidFill>
              </a:rPr>
              <a:t>Subband 2 for PS 2</a:t>
            </a:r>
            <a:endParaRPr lang="en-US" sz="1600" b="1" dirty="0">
              <a:solidFill>
                <a:srgbClr val="FF0000"/>
              </a:solidFill>
            </a:endParaRPr>
          </a:p>
        </p:txBody>
      </p:sp>
      <p:sp>
        <p:nvSpPr>
          <p:cNvPr id="52" name="TextBox 51"/>
          <p:cNvSpPr txBox="1"/>
          <p:nvPr/>
        </p:nvSpPr>
        <p:spPr>
          <a:xfrm>
            <a:off x="457200" y="4724400"/>
            <a:ext cx="1828799" cy="338554"/>
          </a:xfrm>
          <a:prstGeom prst="rect">
            <a:avLst/>
          </a:prstGeom>
          <a:solidFill>
            <a:schemeClr val="bg1"/>
          </a:solidFill>
          <a:ln>
            <a:noFill/>
          </a:ln>
        </p:spPr>
        <p:txBody>
          <a:bodyPr wrap="square" rtlCol="0">
            <a:spAutoFit/>
          </a:bodyPr>
          <a:lstStyle/>
          <a:p>
            <a:r>
              <a:rPr lang="en-US" sz="1600" b="1" dirty="0" smtClean="0">
                <a:solidFill>
                  <a:srgbClr val="FF0000"/>
                </a:solidFill>
              </a:rPr>
              <a:t>Subband 3 for PS 3</a:t>
            </a:r>
            <a:endParaRPr lang="en-US" sz="1600" b="1" dirty="0">
              <a:solidFill>
                <a:srgbClr val="FF0000"/>
              </a:solidFill>
            </a:endParaRPr>
          </a:p>
        </p:txBody>
      </p:sp>
      <p:sp>
        <p:nvSpPr>
          <p:cNvPr id="53" name="TextBox 52"/>
          <p:cNvSpPr txBox="1"/>
          <p:nvPr/>
        </p:nvSpPr>
        <p:spPr>
          <a:xfrm>
            <a:off x="457200" y="5181600"/>
            <a:ext cx="1828799" cy="338554"/>
          </a:xfrm>
          <a:prstGeom prst="rect">
            <a:avLst/>
          </a:prstGeom>
          <a:solidFill>
            <a:schemeClr val="bg1"/>
          </a:solidFill>
          <a:ln>
            <a:noFill/>
          </a:ln>
        </p:spPr>
        <p:txBody>
          <a:bodyPr wrap="square" rtlCol="0">
            <a:spAutoFit/>
          </a:bodyPr>
          <a:lstStyle/>
          <a:p>
            <a:r>
              <a:rPr lang="en-US" sz="1600" b="1" dirty="0" smtClean="0">
                <a:solidFill>
                  <a:srgbClr val="FF0000"/>
                </a:solidFill>
              </a:rPr>
              <a:t>Subband 4 for PS 4</a:t>
            </a:r>
            <a:endParaRPr lang="en-US" sz="1600" b="1" dirty="0">
              <a:solidFill>
                <a:srgbClr val="FF0000"/>
              </a:solidFill>
            </a:endParaRPr>
          </a:p>
        </p:txBody>
      </p:sp>
      <p:sp>
        <p:nvSpPr>
          <p:cNvPr id="54" name="TextBox 53"/>
          <p:cNvSpPr txBox="1"/>
          <p:nvPr/>
        </p:nvSpPr>
        <p:spPr>
          <a:xfrm>
            <a:off x="457200" y="5638800"/>
            <a:ext cx="1828799" cy="338554"/>
          </a:xfrm>
          <a:prstGeom prst="rect">
            <a:avLst/>
          </a:prstGeom>
          <a:solidFill>
            <a:schemeClr val="bg1"/>
          </a:solidFill>
          <a:ln>
            <a:noFill/>
          </a:ln>
        </p:spPr>
        <p:txBody>
          <a:bodyPr wrap="square" rtlCol="0">
            <a:spAutoFit/>
          </a:bodyPr>
          <a:lstStyle/>
          <a:p>
            <a:r>
              <a:rPr lang="en-US" sz="1600" b="1" dirty="0" smtClean="0">
                <a:solidFill>
                  <a:srgbClr val="FF0000"/>
                </a:solidFill>
              </a:rPr>
              <a:t>Subband 5 for PS 5</a:t>
            </a:r>
            <a:endParaRPr lang="en-US" sz="1600" b="1" dirty="0">
              <a:solidFill>
                <a:srgbClr val="FF0000"/>
              </a:solidFill>
            </a:endParaRPr>
          </a:p>
        </p:txBody>
      </p:sp>
      <p:cxnSp>
        <p:nvCxnSpPr>
          <p:cNvPr id="62" name="Straight Connector 61"/>
          <p:cNvCxnSpPr/>
          <p:nvPr/>
        </p:nvCxnSpPr>
        <p:spPr>
          <a:xfrm>
            <a:off x="7848600" y="4419600"/>
            <a:ext cx="457200" cy="0"/>
          </a:xfrm>
          <a:prstGeom prst="line">
            <a:avLst/>
          </a:prstGeom>
          <a:ln w="57150">
            <a:solidFill>
              <a:srgbClr val="0070C0"/>
            </a:solidFill>
            <a:prstDash val="sysDot"/>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7848600" y="4038600"/>
            <a:ext cx="457200" cy="0"/>
          </a:xfrm>
          <a:prstGeom prst="line">
            <a:avLst/>
          </a:prstGeom>
          <a:ln w="57150">
            <a:solidFill>
              <a:srgbClr val="0070C0"/>
            </a:solidFill>
            <a:prstDash val="sysDot"/>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7848600" y="4876800"/>
            <a:ext cx="457200" cy="0"/>
          </a:xfrm>
          <a:prstGeom prst="line">
            <a:avLst/>
          </a:prstGeom>
          <a:ln w="57150">
            <a:solidFill>
              <a:srgbClr val="0070C0"/>
            </a:solidFill>
            <a:prstDash val="sysDot"/>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7848600" y="5334000"/>
            <a:ext cx="457200" cy="0"/>
          </a:xfrm>
          <a:prstGeom prst="line">
            <a:avLst/>
          </a:prstGeom>
          <a:ln w="57150">
            <a:solidFill>
              <a:srgbClr val="0070C0"/>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7848600" y="5791200"/>
            <a:ext cx="457200" cy="0"/>
          </a:xfrm>
          <a:prstGeom prst="line">
            <a:avLst/>
          </a:prstGeom>
          <a:ln w="57150">
            <a:solidFill>
              <a:srgbClr val="0070C0"/>
            </a:solidFill>
            <a:prstDash val="sysDot"/>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p:nvPr/>
        </p:nvCxnSpPr>
        <p:spPr>
          <a:xfrm>
            <a:off x="4114800" y="3657600"/>
            <a:ext cx="914400" cy="1588"/>
          </a:xfrm>
          <a:prstGeom prst="straightConnector1">
            <a:avLst/>
          </a:prstGeom>
          <a:ln w="28575">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ts val="3000"/>
              </a:lnSpc>
            </a:pPr>
            <a:r>
              <a:rPr lang="en-US" altLang="ko-KR" sz="3200" b="1" i="1" smtClean="0">
                <a:solidFill>
                  <a:srgbClr val="FF0000"/>
                </a:solidFill>
              </a:rPr>
              <a:t>PERSONAL SPACE AND PUBLIC SPACE (2)</a:t>
            </a:r>
            <a:endParaRPr lang="en-US" sz="2000">
              <a:solidFill>
                <a:srgbClr val="FF0000"/>
              </a:solidFill>
              <a:cs typeface="Times New Roman" pitchFamily="18" charset="0"/>
            </a:endParaRPr>
          </a:p>
        </p:txBody>
      </p:sp>
      <p:sp>
        <p:nvSpPr>
          <p:cNvPr id="9" name="TextBox 8"/>
          <p:cNvSpPr txBox="1"/>
          <p:nvPr/>
        </p:nvSpPr>
        <p:spPr>
          <a:xfrm>
            <a:off x="4191000" y="6400800"/>
            <a:ext cx="688009" cy="307777"/>
          </a:xfrm>
          <a:prstGeom prst="rect">
            <a:avLst/>
          </a:prstGeom>
          <a:noFill/>
        </p:spPr>
        <p:txBody>
          <a:bodyPr wrap="none" rtlCol="0">
            <a:spAutoFit/>
          </a:bodyPr>
          <a:lstStyle/>
          <a:p>
            <a:r>
              <a:rPr lang="en-US" sz="1400" dirty="0" smtClean="0">
                <a:latin typeface="Times New Roman" pitchFamily="18" charset="0"/>
                <a:cs typeface="Times New Roman" pitchFamily="18" charset="0"/>
              </a:rPr>
              <a:t>Slide 9</a:t>
            </a:r>
            <a:endParaRPr lang="en-US" sz="1400" dirty="0">
              <a:latin typeface="Times New Roman" pitchFamily="18" charset="0"/>
              <a:cs typeface="Times New Roman" pitchFamily="18" charset="0"/>
            </a:endParaRPr>
          </a:p>
        </p:txBody>
      </p:sp>
      <p:sp>
        <p:nvSpPr>
          <p:cNvPr id="32" name="타원 38"/>
          <p:cNvSpPr/>
          <p:nvPr/>
        </p:nvSpPr>
        <p:spPr bwMode="auto">
          <a:xfrm>
            <a:off x="3429000" y="1676400"/>
            <a:ext cx="5334000" cy="4415517"/>
          </a:xfrm>
          <a:prstGeom prst="ellipse">
            <a:avLst/>
          </a:prstGeom>
          <a:solidFill>
            <a:schemeClr val="accent1">
              <a:lumMod val="20000"/>
              <a:lumOff val="8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itchFamily="18" charset="0"/>
            </a:endParaRPr>
          </a:p>
        </p:txBody>
      </p:sp>
      <p:grpSp>
        <p:nvGrpSpPr>
          <p:cNvPr id="33" name="Group 5"/>
          <p:cNvGrpSpPr>
            <a:grpSpLocks/>
          </p:cNvGrpSpPr>
          <p:nvPr/>
        </p:nvGrpSpPr>
        <p:grpSpPr bwMode="auto">
          <a:xfrm>
            <a:off x="6705600" y="3657600"/>
            <a:ext cx="326773" cy="361977"/>
            <a:chOff x="3667" y="2523"/>
            <a:chExt cx="247" cy="317"/>
          </a:xfrm>
        </p:grpSpPr>
        <p:sp>
          <p:nvSpPr>
            <p:cNvPr id="46" name="Rectangle 6"/>
            <p:cNvSpPr>
              <a:spLocks noChangeArrowheads="1"/>
            </p:cNvSpPr>
            <p:nvPr/>
          </p:nvSpPr>
          <p:spPr bwMode="gray">
            <a:xfrm>
              <a:off x="3742" y="2561"/>
              <a:ext cx="172" cy="172"/>
            </a:xfrm>
            <a:prstGeom prst="rect">
              <a:avLst/>
            </a:prstGeom>
            <a:noFill/>
            <a:ln w="9525">
              <a:noFill/>
              <a:miter lim="800000"/>
              <a:headEnd/>
              <a:tailEnd/>
            </a:ln>
            <a:effectLst/>
          </p:spPr>
          <p:txBody>
            <a:bodyPr wrap="none" lIns="0" tIns="0" rIns="0" bIns="0">
              <a:spAutoFit/>
            </a:bodyPr>
            <a:lstStyle/>
            <a:p>
              <a:pPr marL="381000" indent="-381000">
                <a:buFont typeface="Wingdings" pitchFamily="2" charset="2"/>
                <a:buNone/>
                <a:tabLst>
                  <a:tab pos="3946525" algn="l"/>
                </a:tabLst>
              </a:pPr>
              <a:r>
                <a:rPr lang="en-GB" sz="1800">
                  <a:solidFill>
                    <a:srgbClr val="808080"/>
                  </a:solidFill>
                </a:rPr>
                <a:t>°C</a:t>
              </a:r>
            </a:p>
          </p:txBody>
        </p:sp>
        <p:pic>
          <p:nvPicPr>
            <p:cNvPr id="47" name="Picture 7" descr="744px-ThermometerSymbol"/>
            <p:cNvPicPr>
              <a:picLocks noChangeAspect="1" noChangeArrowheads="1"/>
            </p:cNvPicPr>
            <p:nvPr/>
          </p:nvPicPr>
          <p:blipFill>
            <a:blip r:embed="rId4" cstate="print"/>
            <a:srcRect l="43907" t="21152" r="48991" b="24046"/>
            <a:stretch>
              <a:fillRect/>
            </a:stretch>
          </p:blipFill>
          <p:spPr bwMode="auto">
            <a:xfrm>
              <a:off x="3667" y="2523"/>
              <a:ext cx="118" cy="317"/>
            </a:xfrm>
            <a:prstGeom prst="rect">
              <a:avLst/>
            </a:prstGeom>
            <a:noFill/>
          </p:spPr>
        </p:pic>
      </p:grpSp>
      <p:pic>
        <p:nvPicPr>
          <p:cNvPr id="48" name="Picture 8" descr="helice-pour-bateaux-3-pales-49131"/>
          <p:cNvPicPr>
            <a:picLocks noChangeAspect="1" noChangeArrowheads="1"/>
          </p:cNvPicPr>
          <p:nvPr/>
        </p:nvPicPr>
        <p:blipFill>
          <a:blip r:embed="rId5" cstate="print">
            <a:clrChange>
              <a:clrFrom>
                <a:srgbClr val="FFFFFF"/>
              </a:clrFrom>
              <a:clrTo>
                <a:srgbClr val="FFFFFF">
                  <a:alpha val="0"/>
                </a:srgbClr>
              </a:clrTo>
            </a:clrChange>
            <a:lum bright="-20000"/>
            <a:grayscl/>
          </a:blip>
          <a:srcRect/>
          <a:stretch>
            <a:fillRect/>
          </a:stretch>
        </p:blipFill>
        <p:spPr bwMode="auto">
          <a:xfrm>
            <a:off x="4648200" y="3048000"/>
            <a:ext cx="731187" cy="603641"/>
          </a:xfrm>
          <a:prstGeom prst="rect">
            <a:avLst/>
          </a:prstGeom>
          <a:noFill/>
          <a:ln w="9525">
            <a:noFill/>
            <a:miter lim="800000"/>
            <a:headEnd/>
            <a:tailEnd/>
          </a:ln>
        </p:spPr>
      </p:pic>
      <p:pic>
        <p:nvPicPr>
          <p:cNvPr id="50" name="Picture 27"/>
          <p:cNvPicPr>
            <a:picLocks noChangeAspect="1" noChangeArrowheads="1"/>
          </p:cNvPicPr>
          <p:nvPr/>
        </p:nvPicPr>
        <p:blipFill>
          <a:blip r:embed="rId6" cstate="print"/>
          <a:srcRect t="4359" r="-682" b="3391"/>
          <a:stretch>
            <a:fillRect/>
          </a:stretch>
        </p:blipFill>
        <p:spPr bwMode="auto">
          <a:xfrm>
            <a:off x="7620000" y="3962400"/>
            <a:ext cx="371904" cy="603641"/>
          </a:xfrm>
          <a:prstGeom prst="rect">
            <a:avLst/>
          </a:prstGeom>
          <a:noFill/>
          <a:ln w="9525">
            <a:noFill/>
            <a:miter lim="800000"/>
            <a:headEnd/>
            <a:tailEnd/>
          </a:ln>
          <a:effectLst>
            <a:outerShdw dist="107763" dir="2700000" algn="ctr" rotWithShape="0">
              <a:schemeClr val="bg2"/>
            </a:outerShdw>
          </a:effectLst>
        </p:spPr>
      </p:pic>
      <p:sp>
        <p:nvSpPr>
          <p:cNvPr id="68" name="TextBox 67"/>
          <p:cNvSpPr txBox="1"/>
          <p:nvPr/>
        </p:nvSpPr>
        <p:spPr>
          <a:xfrm>
            <a:off x="381000" y="1524000"/>
            <a:ext cx="3200400" cy="4832092"/>
          </a:xfrm>
          <a:prstGeom prst="rect">
            <a:avLst/>
          </a:prstGeom>
          <a:noFill/>
        </p:spPr>
        <p:txBody>
          <a:bodyPr wrap="square" rtlCol="0">
            <a:spAutoFit/>
          </a:bodyPr>
          <a:lstStyle/>
          <a:p>
            <a:r>
              <a:rPr lang="en-US" sz="2000" b="1" u="sng" dirty="0" smtClean="0"/>
              <a:t>Definition</a:t>
            </a:r>
          </a:p>
          <a:p>
            <a:endParaRPr lang="en-US" sz="1600" u="sng" dirty="0" smtClean="0"/>
          </a:p>
          <a:p>
            <a:r>
              <a:rPr lang="en-US" sz="1600" u="sng" dirty="0" smtClean="0"/>
              <a:t>Public space</a:t>
            </a:r>
            <a:r>
              <a:rPr lang="en-US" sz="1600" dirty="0" smtClean="0"/>
              <a:t>: space separated and isolated physically where one individual or more share machines/devices. A device in this space may be controlled by more than one individual.  </a:t>
            </a:r>
          </a:p>
          <a:p>
            <a:endParaRPr lang="en-US" sz="1600" u="sng" dirty="0" smtClean="0"/>
          </a:p>
          <a:p>
            <a:r>
              <a:rPr lang="en-US" sz="1600" u="sng" dirty="0" smtClean="0"/>
              <a:t>Personal space</a:t>
            </a:r>
            <a:r>
              <a:rPr lang="en-US" sz="1600" dirty="0" smtClean="0"/>
              <a:t>: logical (virtual) space associated with one individual in a public space (or throughout multiple public spaces for a few special cases). All machines/devices in this space can be controlled by implicit information and explicit control relevant to this individual. This space is controlled by a</a:t>
            </a:r>
            <a:r>
              <a:rPr lang="en-US" sz="1600" b="1" dirty="0" smtClean="0">
                <a:solidFill>
                  <a:srgbClr val="FF0000"/>
                </a:solidFill>
              </a:rPr>
              <a:t> PSC terminal </a:t>
            </a:r>
            <a:r>
              <a:rPr lang="en-US" sz="1600" dirty="0" smtClean="0"/>
              <a:t>of the individual.</a:t>
            </a:r>
            <a:endParaRPr lang="en-US" sz="1600" dirty="0"/>
          </a:p>
        </p:txBody>
      </p:sp>
      <p:sp>
        <p:nvSpPr>
          <p:cNvPr id="75" name="Oval 74"/>
          <p:cNvSpPr/>
          <p:nvPr/>
        </p:nvSpPr>
        <p:spPr>
          <a:xfrm>
            <a:off x="4724400" y="1752600"/>
            <a:ext cx="2590800" cy="3657600"/>
          </a:xfrm>
          <a:prstGeom prst="ellipse">
            <a:avLst/>
          </a:prstGeom>
          <a:solidFill>
            <a:schemeClr val="accent1">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p:cNvSpPr/>
          <p:nvPr/>
        </p:nvSpPr>
        <p:spPr>
          <a:xfrm>
            <a:off x="4495800" y="3352800"/>
            <a:ext cx="4038600" cy="2438400"/>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7" name="Picture 25" descr="radiateur"/>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6629400" y="3429000"/>
            <a:ext cx="660098" cy="774945"/>
          </a:xfrm>
          <a:prstGeom prst="rect">
            <a:avLst/>
          </a:prstGeom>
          <a:noFill/>
        </p:spPr>
      </p:pic>
      <p:pic>
        <p:nvPicPr>
          <p:cNvPr id="78" name="Picture 39" descr="weekly_digital_timer_IP20"/>
          <p:cNvPicPr>
            <a:picLocks noChangeAspect="1" noChangeArrowheads="1"/>
          </p:cNvPicPr>
          <p:nvPr/>
        </p:nvPicPr>
        <p:blipFill>
          <a:blip r:embed="rId8" cstate="print"/>
          <a:srcRect/>
          <a:stretch>
            <a:fillRect/>
          </a:stretch>
        </p:blipFill>
        <p:spPr bwMode="auto">
          <a:xfrm>
            <a:off x="6553200" y="2590800"/>
            <a:ext cx="404074" cy="685800"/>
          </a:xfrm>
          <a:prstGeom prst="rect">
            <a:avLst/>
          </a:prstGeom>
          <a:noFill/>
        </p:spPr>
      </p:pic>
      <p:grpSp>
        <p:nvGrpSpPr>
          <p:cNvPr id="79" name="Group 5"/>
          <p:cNvGrpSpPr>
            <a:grpSpLocks/>
          </p:cNvGrpSpPr>
          <p:nvPr/>
        </p:nvGrpSpPr>
        <p:grpSpPr bwMode="auto">
          <a:xfrm>
            <a:off x="5867400" y="3581400"/>
            <a:ext cx="326773" cy="361977"/>
            <a:chOff x="3667" y="2523"/>
            <a:chExt cx="247" cy="317"/>
          </a:xfrm>
        </p:grpSpPr>
        <p:sp>
          <p:nvSpPr>
            <p:cNvPr id="80" name="Rectangle 6"/>
            <p:cNvSpPr>
              <a:spLocks noChangeArrowheads="1"/>
            </p:cNvSpPr>
            <p:nvPr/>
          </p:nvSpPr>
          <p:spPr bwMode="gray">
            <a:xfrm>
              <a:off x="3742" y="2561"/>
              <a:ext cx="172" cy="172"/>
            </a:xfrm>
            <a:prstGeom prst="rect">
              <a:avLst/>
            </a:prstGeom>
            <a:noFill/>
            <a:ln w="9525">
              <a:noFill/>
              <a:miter lim="800000"/>
              <a:headEnd/>
              <a:tailEnd/>
            </a:ln>
            <a:effectLst/>
          </p:spPr>
          <p:txBody>
            <a:bodyPr wrap="none" lIns="0" tIns="0" rIns="0" bIns="0">
              <a:spAutoFit/>
            </a:bodyPr>
            <a:lstStyle/>
            <a:p>
              <a:pPr marL="381000" indent="-381000">
                <a:buFont typeface="Wingdings" pitchFamily="2" charset="2"/>
                <a:buNone/>
                <a:tabLst>
                  <a:tab pos="3946525" algn="l"/>
                </a:tabLst>
              </a:pPr>
              <a:r>
                <a:rPr lang="en-GB" sz="1800">
                  <a:solidFill>
                    <a:srgbClr val="808080"/>
                  </a:solidFill>
                </a:rPr>
                <a:t>°C</a:t>
              </a:r>
            </a:p>
          </p:txBody>
        </p:sp>
        <p:pic>
          <p:nvPicPr>
            <p:cNvPr id="81" name="Picture 7" descr="744px-ThermometerSymbol"/>
            <p:cNvPicPr>
              <a:picLocks noChangeAspect="1" noChangeArrowheads="1"/>
            </p:cNvPicPr>
            <p:nvPr/>
          </p:nvPicPr>
          <p:blipFill>
            <a:blip r:embed="rId4" cstate="print"/>
            <a:srcRect l="43907" t="21152" r="48991" b="24046"/>
            <a:stretch>
              <a:fillRect/>
            </a:stretch>
          </p:blipFill>
          <p:spPr bwMode="auto">
            <a:xfrm>
              <a:off x="3667" y="2523"/>
              <a:ext cx="118" cy="317"/>
            </a:xfrm>
            <a:prstGeom prst="rect">
              <a:avLst/>
            </a:prstGeom>
            <a:noFill/>
          </p:spPr>
        </p:pic>
      </p:grpSp>
      <p:graphicFrame>
        <p:nvGraphicFramePr>
          <p:cNvPr id="181252" name="Object 3"/>
          <p:cNvGraphicFramePr>
            <a:graphicFrameLocks noChangeAspect="1"/>
          </p:cNvGraphicFramePr>
          <p:nvPr/>
        </p:nvGraphicFramePr>
        <p:xfrm>
          <a:off x="6096000" y="4038600"/>
          <a:ext cx="600075" cy="603250"/>
        </p:xfrm>
        <a:graphic>
          <a:graphicData uri="http://schemas.openxmlformats.org/presentationml/2006/ole">
            <p:oleObj spid="_x0000_s181252" name="Photo Editor Photo" r:id="rId9" imgW="2381582" imgH="2381582" progId="">
              <p:embed/>
            </p:oleObj>
          </a:graphicData>
        </a:graphic>
      </p:graphicFrame>
      <p:pic>
        <p:nvPicPr>
          <p:cNvPr id="82" name="Picture 12" descr="audio"/>
          <p:cNvPicPr>
            <a:picLocks noChangeAspect="1" noChangeArrowheads="1"/>
          </p:cNvPicPr>
          <p:nvPr/>
        </p:nvPicPr>
        <p:blipFill>
          <a:blip r:embed="rId10" cstate="print"/>
          <a:srcRect/>
          <a:stretch>
            <a:fillRect/>
          </a:stretch>
        </p:blipFill>
        <p:spPr bwMode="auto">
          <a:xfrm>
            <a:off x="5257800" y="4572000"/>
            <a:ext cx="840125" cy="798220"/>
          </a:xfrm>
          <a:prstGeom prst="rect">
            <a:avLst/>
          </a:prstGeom>
          <a:noFill/>
          <a:ln w="9525">
            <a:noFill/>
            <a:miter lim="800000"/>
            <a:headEnd/>
            <a:tailEnd/>
          </a:ln>
        </p:spPr>
      </p:pic>
      <p:grpSp>
        <p:nvGrpSpPr>
          <p:cNvPr id="83" name="Group 32"/>
          <p:cNvGrpSpPr>
            <a:grpSpLocks/>
          </p:cNvGrpSpPr>
          <p:nvPr/>
        </p:nvGrpSpPr>
        <p:grpSpPr bwMode="auto">
          <a:xfrm>
            <a:off x="5029200" y="3962400"/>
            <a:ext cx="840125" cy="544233"/>
            <a:chOff x="567" y="2391"/>
            <a:chExt cx="953" cy="585"/>
          </a:xfrm>
        </p:grpSpPr>
        <p:pic>
          <p:nvPicPr>
            <p:cNvPr id="84" name="Picture 3" descr="hd tv"/>
            <p:cNvPicPr>
              <a:picLocks noChangeAspect="1" noChangeArrowheads="1"/>
            </p:cNvPicPr>
            <p:nvPr/>
          </p:nvPicPr>
          <p:blipFill>
            <a:blip r:embed="rId11" cstate="print"/>
            <a:srcRect/>
            <a:stretch>
              <a:fillRect/>
            </a:stretch>
          </p:blipFill>
          <p:spPr bwMode="auto">
            <a:xfrm>
              <a:off x="567" y="2391"/>
              <a:ext cx="953" cy="585"/>
            </a:xfrm>
            <a:prstGeom prst="rect">
              <a:avLst/>
            </a:prstGeom>
            <a:noFill/>
            <a:ln w="9525">
              <a:noFill/>
              <a:miter lim="800000"/>
              <a:headEnd/>
              <a:tailEnd/>
            </a:ln>
          </p:spPr>
        </p:pic>
        <p:grpSp>
          <p:nvGrpSpPr>
            <p:cNvPr id="85" name="Group 56"/>
            <p:cNvGrpSpPr>
              <a:grpSpLocks/>
            </p:cNvGrpSpPr>
            <p:nvPr/>
          </p:nvGrpSpPr>
          <p:grpSpPr bwMode="auto">
            <a:xfrm>
              <a:off x="672" y="2432"/>
              <a:ext cx="744" cy="479"/>
              <a:chOff x="672" y="2428"/>
              <a:chExt cx="744" cy="479"/>
            </a:xfrm>
          </p:grpSpPr>
          <p:pic>
            <p:nvPicPr>
              <p:cNvPr id="86" name="Picture 20" descr="경쟁사_그냥"/>
              <p:cNvPicPr>
                <a:picLocks noChangeAspect="1" noChangeArrowheads="1"/>
              </p:cNvPicPr>
              <p:nvPr/>
            </p:nvPicPr>
            <p:blipFill>
              <a:blip r:embed="rId12" cstate="print"/>
              <a:srcRect/>
              <a:stretch>
                <a:fillRect/>
              </a:stretch>
            </p:blipFill>
            <p:spPr bwMode="auto">
              <a:xfrm rot="-152540">
                <a:off x="692" y="2428"/>
                <a:ext cx="724" cy="457"/>
              </a:xfrm>
              <a:prstGeom prst="rect">
                <a:avLst/>
              </a:prstGeom>
              <a:noFill/>
              <a:ln w="9525">
                <a:noFill/>
                <a:miter lim="800000"/>
                <a:headEnd/>
                <a:tailEnd/>
              </a:ln>
            </p:spPr>
          </p:pic>
          <p:pic>
            <p:nvPicPr>
              <p:cNvPr id="87" name="Picture 21" descr="경쟁사인라인"/>
              <p:cNvPicPr>
                <a:picLocks noChangeAspect="1" noChangeArrowheads="1"/>
              </p:cNvPicPr>
              <p:nvPr/>
            </p:nvPicPr>
            <p:blipFill>
              <a:blip r:embed="rId13" cstate="print"/>
              <a:srcRect/>
              <a:stretch>
                <a:fillRect/>
              </a:stretch>
            </p:blipFill>
            <p:spPr bwMode="auto">
              <a:xfrm rot="-163579">
                <a:off x="672" y="2706"/>
                <a:ext cx="227" cy="201"/>
              </a:xfrm>
              <a:prstGeom prst="rect">
                <a:avLst/>
              </a:prstGeom>
              <a:noFill/>
              <a:ln w="9525">
                <a:noFill/>
                <a:miter lim="800000"/>
                <a:headEnd/>
                <a:tailEnd/>
              </a:ln>
            </p:spPr>
          </p:pic>
        </p:grpSp>
      </p:grpSp>
      <p:sp>
        <p:nvSpPr>
          <p:cNvPr id="88" name="TextBox 87"/>
          <p:cNvSpPr txBox="1"/>
          <p:nvPr/>
        </p:nvSpPr>
        <p:spPr>
          <a:xfrm>
            <a:off x="3581400" y="2133600"/>
            <a:ext cx="1356462" cy="369332"/>
          </a:xfrm>
          <a:prstGeom prst="rect">
            <a:avLst/>
          </a:prstGeom>
          <a:noFill/>
        </p:spPr>
        <p:txBody>
          <a:bodyPr wrap="none" rtlCol="0">
            <a:spAutoFit/>
          </a:bodyPr>
          <a:lstStyle/>
          <a:p>
            <a:r>
              <a:rPr lang="en-US" b="1" dirty="0" smtClean="0"/>
              <a:t>Public space</a:t>
            </a:r>
            <a:endParaRPr lang="en-US" b="1" dirty="0"/>
          </a:p>
        </p:txBody>
      </p:sp>
      <p:sp>
        <p:nvSpPr>
          <p:cNvPr id="90" name="TextBox 89"/>
          <p:cNvSpPr txBox="1"/>
          <p:nvPr/>
        </p:nvSpPr>
        <p:spPr>
          <a:xfrm>
            <a:off x="3581400" y="3200400"/>
            <a:ext cx="1182750" cy="489878"/>
          </a:xfrm>
          <a:prstGeom prst="rect">
            <a:avLst/>
          </a:prstGeom>
          <a:noFill/>
        </p:spPr>
        <p:txBody>
          <a:bodyPr wrap="square" rtlCol="0">
            <a:spAutoFit/>
          </a:bodyPr>
          <a:lstStyle/>
          <a:p>
            <a:pPr algn="ctr">
              <a:lnSpc>
                <a:spcPts val="1500"/>
              </a:lnSpc>
            </a:pPr>
            <a:r>
              <a:rPr lang="en-US" b="1" smtClean="0">
                <a:solidFill>
                  <a:srgbClr val="FFC000"/>
                </a:solidFill>
              </a:rPr>
              <a:t>Personal space B</a:t>
            </a:r>
            <a:endParaRPr lang="en-US" b="1">
              <a:solidFill>
                <a:srgbClr val="FFC000"/>
              </a:solidFill>
            </a:endParaRPr>
          </a:p>
        </p:txBody>
      </p:sp>
      <p:sp>
        <p:nvSpPr>
          <p:cNvPr id="34" name="TextBox 33"/>
          <p:cNvSpPr txBox="1"/>
          <p:nvPr/>
        </p:nvSpPr>
        <p:spPr>
          <a:xfrm>
            <a:off x="7391400" y="1143000"/>
            <a:ext cx="1524000" cy="2246769"/>
          </a:xfrm>
          <a:prstGeom prst="rect">
            <a:avLst/>
          </a:prstGeom>
          <a:noFill/>
          <a:ln>
            <a:solidFill>
              <a:srgbClr val="FF0000"/>
            </a:solidFill>
          </a:ln>
        </p:spPr>
        <p:txBody>
          <a:bodyPr wrap="square" rtlCol="0">
            <a:spAutoFit/>
          </a:bodyPr>
          <a:lstStyle/>
          <a:p>
            <a:pPr algn="r"/>
            <a:r>
              <a:rPr lang="en-US" sz="1400" dirty="0" smtClean="0"/>
              <a:t>A device is registered as a member of one personal space or more in a public space. It knows which personal space(s) and public space(s) it belongs to.</a:t>
            </a:r>
            <a:endParaRPr lang="en-US" sz="1400" dirty="0"/>
          </a:p>
        </p:txBody>
      </p:sp>
      <p:sp>
        <p:nvSpPr>
          <p:cNvPr id="38" name="TextBox 37"/>
          <p:cNvSpPr txBox="1"/>
          <p:nvPr/>
        </p:nvSpPr>
        <p:spPr>
          <a:xfrm>
            <a:off x="7543800" y="4953000"/>
            <a:ext cx="1066800" cy="489878"/>
          </a:xfrm>
          <a:prstGeom prst="rect">
            <a:avLst/>
          </a:prstGeom>
          <a:noFill/>
        </p:spPr>
        <p:txBody>
          <a:bodyPr wrap="square" rtlCol="0">
            <a:spAutoFit/>
          </a:bodyPr>
          <a:lstStyle/>
          <a:p>
            <a:pPr algn="ctr">
              <a:lnSpc>
                <a:spcPts val="1500"/>
              </a:lnSpc>
            </a:pPr>
            <a:r>
              <a:rPr lang="en-US" b="1" smtClean="0">
                <a:solidFill>
                  <a:srgbClr val="0070C0"/>
                </a:solidFill>
              </a:rPr>
              <a:t>Personal space C</a:t>
            </a:r>
            <a:endParaRPr lang="en-US" b="1">
              <a:solidFill>
                <a:srgbClr val="0070C0"/>
              </a:solidFill>
            </a:endParaRPr>
          </a:p>
        </p:txBody>
      </p:sp>
      <p:sp>
        <p:nvSpPr>
          <p:cNvPr id="39" name="TextBox 38"/>
          <p:cNvSpPr txBox="1"/>
          <p:nvPr/>
        </p:nvSpPr>
        <p:spPr>
          <a:xfrm>
            <a:off x="5257800" y="1828800"/>
            <a:ext cx="1371600" cy="489878"/>
          </a:xfrm>
          <a:prstGeom prst="rect">
            <a:avLst/>
          </a:prstGeom>
          <a:noFill/>
        </p:spPr>
        <p:txBody>
          <a:bodyPr wrap="square" rtlCol="0">
            <a:spAutoFit/>
          </a:bodyPr>
          <a:lstStyle/>
          <a:p>
            <a:pPr algn="ctr">
              <a:lnSpc>
                <a:spcPts val="1500"/>
              </a:lnSpc>
            </a:pPr>
            <a:r>
              <a:rPr lang="en-US" b="1" smtClean="0">
                <a:solidFill>
                  <a:srgbClr val="FF0000"/>
                </a:solidFill>
              </a:rPr>
              <a:t>Personal space A</a:t>
            </a:r>
            <a:endParaRPr lang="en-US" b="1">
              <a:solidFill>
                <a:srgbClr val="FF0000"/>
              </a:solidFill>
            </a:endParaRPr>
          </a:p>
        </p:txBody>
      </p:sp>
      <p:pic>
        <p:nvPicPr>
          <p:cNvPr id="40" name="Picture 24" descr="douche"/>
          <p:cNvPicPr>
            <a:picLocks noChangeAspect="1" noChangeArrowheads="1"/>
          </p:cNvPicPr>
          <p:nvPr/>
        </p:nvPicPr>
        <p:blipFill>
          <a:blip r:embed="rId14" cstate="print"/>
          <a:srcRect/>
          <a:stretch>
            <a:fillRect/>
          </a:stretch>
        </p:blipFill>
        <p:spPr bwMode="auto">
          <a:xfrm>
            <a:off x="3810000" y="4724400"/>
            <a:ext cx="719830" cy="543277"/>
          </a:xfrm>
          <a:prstGeom prst="rect">
            <a:avLst/>
          </a:prstGeom>
          <a:noFill/>
        </p:spPr>
      </p:pic>
      <p:sp>
        <p:nvSpPr>
          <p:cNvPr id="41" name="Oval 40"/>
          <p:cNvSpPr/>
          <p:nvPr/>
        </p:nvSpPr>
        <p:spPr>
          <a:xfrm>
            <a:off x="3581400" y="2971800"/>
            <a:ext cx="3200400" cy="2819400"/>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1254" name="Picture 6"/>
          <p:cNvPicPr>
            <a:picLocks noChangeAspect="1" noChangeArrowheads="1"/>
          </p:cNvPicPr>
          <p:nvPr/>
        </p:nvPicPr>
        <p:blipFill>
          <a:blip r:embed="rId15" cstate="print"/>
          <a:srcRect/>
          <a:stretch>
            <a:fillRect/>
          </a:stretch>
        </p:blipFill>
        <p:spPr bwMode="auto">
          <a:xfrm>
            <a:off x="5791200" y="2286000"/>
            <a:ext cx="428318" cy="781050"/>
          </a:xfrm>
          <a:prstGeom prst="rect">
            <a:avLst/>
          </a:prstGeom>
          <a:noFill/>
          <a:ln w="9525">
            <a:noFill/>
            <a:miter lim="800000"/>
            <a:headEnd/>
            <a:tailEnd/>
          </a:ln>
        </p:spPr>
      </p:pic>
      <p:pic>
        <p:nvPicPr>
          <p:cNvPr id="51" name="Picture 6"/>
          <p:cNvPicPr>
            <a:picLocks noChangeAspect="1" noChangeArrowheads="1"/>
          </p:cNvPicPr>
          <p:nvPr/>
        </p:nvPicPr>
        <p:blipFill>
          <a:blip r:embed="rId15" cstate="print"/>
          <a:srcRect/>
          <a:stretch>
            <a:fillRect/>
          </a:stretch>
        </p:blipFill>
        <p:spPr bwMode="auto">
          <a:xfrm>
            <a:off x="7162800" y="4572000"/>
            <a:ext cx="428318" cy="781050"/>
          </a:xfrm>
          <a:prstGeom prst="rect">
            <a:avLst/>
          </a:prstGeom>
          <a:noFill/>
          <a:ln w="9525">
            <a:noFill/>
            <a:miter lim="800000"/>
            <a:headEnd/>
            <a:tailEnd/>
          </a:ln>
        </p:spPr>
      </p:pic>
      <p:pic>
        <p:nvPicPr>
          <p:cNvPr id="52" name="Picture 6"/>
          <p:cNvPicPr>
            <a:picLocks noChangeAspect="1" noChangeArrowheads="1"/>
          </p:cNvPicPr>
          <p:nvPr/>
        </p:nvPicPr>
        <p:blipFill>
          <a:blip r:embed="rId15" cstate="print"/>
          <a:srcRect/>
          <a:stretch>
            <a:fillRect/>
          </a:stretch>
        </p:blipFill>
        <p:spPr bwMode="auto">
          <a:xfrm>
            <a:off x="3886200" y="3733800"/>
            <a:ext cx="428318" cy="781050"/>
          </a:xfrm>
          <a:prstGeom prst="rect">
            <a:avLst/>
          </a:prstGeom>
          <a:noFill/>
          <a:ln w="9525">
            <a:noFill/>
            <a:miter lim="800000"/>
            <a:headEnd/>
            <a:tailEnd/>
          </a:ln>
        </p:spPr>
      </p:pic>
      <p:pic>
        <p:nvPicPr>
          <p:cNvPr id="53" name="Picture 6"/>
          <p:cNvPicPr>
            <a:picLocks noChangeAspect="1" noChangeArrowheads="1"/>
          </p:cNvPicPr>
          <p:nvPr/>
        </p:nvPicPr>
        <p:blipFill>
          <a:blip r:embed="rId15" cstate="print"/>
          <a:srcRect/>
          <a:stretch>
            <a:fillRect/>
          </a:stretch>
        </p:blipFill>
        <p:spPr bwMode="auto">
          <a:xfrm>
            <a:off x="8534400" y="5486400"/>
            <a:ext cx="428318" cy="781050"/>
          </a:xfrm>
          <a:prstGeom prst="rect">
            <a:avLst/>
          </a:prstGeom>
          <a:noFill/>
          <a:ln w="9525">
            <a:noFill/>
            <a:miter lim="800000"/>
            <a:headEnd/>
            <a:tailEnd/>
          </a:ln>
        </p:spPr>
      </p:pic>
      <p:sp>
        <p:nvSpPr>
          <p:cNvPr id="54" name="TextBox 53"/>
          <p:cNvSpPr txBox="1"/>
          <p:nvPr/>
        </p:nvSpPr>
        <p:spPr>
          <a:xfrm>
            <a:off x="7086600" y="5943600"/>
            <a:ext cx="1403333" cy="369332"/>
          </a:xfrm>
          <a:prstGeom prst="rect">
            <a:avLst/>
          </a:prstGeom>
          <a:noFill/>
        </p:spPr>
        <p:txBody>
          <a:bodyPr wrap="none" rtlCol="0">
            <a:spAutoFit/>
          </a:bodyPr>
          <a:lstStyle/>
          <a:p>
            <a:pPr algn="r"/>
            <a:r>
              <a:rPr lang="en-US" b="1" smtClean="0">
                <a:solidFill>
                  <a:srgbClr val="FF0000"/>
                </a:solidFill>
              </a:rPr>
              <a:t>PSC terminal</a:t>
            </a:r>
            <a:endParaRPr lang="en-US" b="1">
              <a:solidFill>
                <a:srgbClr val="FF0000"/>
              </a:solidFill>
            </a:endParaRP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ts val="3000"/>
              </a:lnSpc>
            </a:pPr>
            <a:r>
              <a:rPr lang="en-US" altLang="ko-KR" sz="3200" b="1" i="1" dirty="0" smtClean="0">
                <a:solidFill>
                  <a:srgbClr val="00B0F0"/>
                </a:solidFill>
              </a:rPr>
              <a:t>OFDMA IN A PERSONAL SPACE (2)</a:t>
            </a:r>
            <a:endParaRPr lang="en-US" sz="2000" dirty="0">
              <a:solidFill>
                <a:srgbClr val="00B0F0"/>
              </a:solidFill>
              <a:cs typeface="Times New Roman" pitchFamily="18" charset="0"/>
            </a:endParaRPr>
          </a:p>
        </p:txBody>
      </p:sp>
      <p:sp>
        <p:nvSpPr>
          <p:cNvPr id="9" name="TextBox 8"/>
          <p:cNvSpPr txBox="1"/>
          <p:nvPr/>
        </p:nvSpPr>
        <p:spPr>
          <a:xfrm>
            <a:off x="4191000" y="6400800"/>
            <a:ext cx="777777" cy="307777"/>
          </a:xfrm>
          <a:prstGeom prst="rect">
            <a:avLst/>
          </a:prstGeom>
          <a:noFill/>
        </p:spPr>
        <p:txBody>
          <a:bodyPr wrap="none" rtlCol="0">
            <a:spAutoFit/>
          </a:bodyPr>
          <a:lstStyle/>
          <a:p>
            <a:r>
              <a:rPr lang="en-US" sz="1400" dirty="0" smtClean="0">
                <a:latin typeface="Times New Roman" pitchFamily="18" charset="0"/>
                <a:cs typeface="Times New Roman" pitchFamily="18" charset="0"/>
              </a:rPr>
              <a:t>Slide 90</a:t>
            </a:r>
            <a:endParaRPr lang="en-US" sz="1400" dirty="0">
              <a:latin typeface="Times New Roman" pitchFamily="18" charset="0"/>
              <a:cs typeface="Times New Roman" pitchFamily="18" charset="0"/>
            </a:endParaRPr>
          </a:p>
        </p:txBody>
      </p:sp>
      <p:sp>
        <p:nvSpPr>
          <p:cNvPr id="31" name="TextBox 30"/>
          <p:cNvSpPr txBox="1"/>
          <p:nvPr/>
        </p:nvSpPr>
        <p:spPr>
          <a:xfrm>
            <a:off x="533400" y="1447800"/>
            <a:ext cx="8077200" cy="1877437"/>
          </a:xfrm>
          <a:prstGeom prst="rect">
            <a:avLst/>
          </a:prstGeom>
          <a:noFill/>
        </p:spPr>
        <p:txBody>
          <a:bodyPr wrap="square" rtlCol="0">
            <a:spAutoFit/>
          </a:bodyPr>
          <a:lstStyle/>
          <a:p>
            <a:pPr marL="228600" indent="-228600"/>
            <a:r>
              <a:rPr lang="en-US" sz="2000" b="1" u="sng" dirty="0" smtClean="0">
                <a:latin typeface="Times New Roman" pitchFamily="18" charset="0"/>
                <a:cs typeface="Times New Roman" pitchFamily="18" charset="0"/>
              </a:rPr>
              <a:t>OFDMA in FH: Hybrid OFDM in FH spreading</a:t>
            </a:r>
            <a:endParaRPr lang="en-US" sz="2000" dirty="0" smtClean="0"/>
          </a:p>
          <a:p>
            <a:pPr marL="228600" indent="-228600">
              <a:buFont typeface="Arial" pitchFamily="34" charset="0"/>
              <a:buChar char="•"/>
            </a:pPr>
            <a:r>
              <a:rPr lang="en-US" sz="1600" dirty="0" smtClean="0">
                <a:solidFill>
                  <a:srgbClr val="FF0000"/>
                </a:solidFill>
              </a:rPr>
              <a:t>Hybrid OFDM in FH spreading</a:t>
            </a:r>
          </a:p>
          <a:p>
            <a:pPr marL="685800" lvl="1" indent="-228600">
              <a:buFont typeface="Arial" pitchFamily="34" charset="0"/>
              <a:buChar char="•"/>
            </a:pPr>
            <a:r>
              <a:rPr lang="en-US" sz="1600" dirty="0" smtClean="0">
                <a:solidFill>
                  <a:srgbClr val="FF0000"/>
                </a:solidFill>
              </a:rPr>
              <a:t>FH: (mitigation of near-far effect + spreading) + OFDM: for severe channel conditions</a:t>
            </a:r>
          </a:p>
          <a:p>
            <a:pPr marL="228600" indent="-228600">
              <a:buFont typeface="Arial" pitchFamily="34" charset="0"/>
              <a:buChar char="•"/>
            </a:pPr>
            <a:r>
              <a:rPr lang="en-US" sz="1600" b="1" dirty="0" smtClean="0">
                <a:solidFill>
                  <a:srgbClr val="0070C0"/>
                </a:solidFill>
              </a:rPr>
              <a:t>The whole frequency band is divided into 5 subbands. Each subband is assigned to a personal space.</a:t>
            </a:r>
            <a:r>
              <a:rPr lang="en-US" sz="1600" b="1" dirty="0" smtClean="0">
                <a:solidFill>
                  <a:srgbClr val="0070C0"/>
                </a:solidFill>
                <a:sym typeface="Wingdings" pitchFamily="2" charset="2"/>
              </a:rPr>
              <a:t> 				 ACA can be applied.</a:t>
            </a:r>
            <a:endParaRPr lang="en-US" sz="1600" b="1" dirty="0" smtClean="0">
              <a:solidFill>
                <a:srgbClr val="0070C0"/>
              </a:solidFill>
            </a:endParaRPr>
          </a:p>
          <a:p>
            <a:pPr marL="228600" indent="-228600">
              <a:buFont typeface="Arial" pitchFamily="34" charset="0"/>
              <a:buChar char="•"/>
            </a:pPr>
            <a:r>
              <a:rPr lang="en-US" sz="1600" b="1" dirty="0" smtClean="0">
                <a:solidFill>
                  <a:srgbClr val="0070C0"/>
                </a:solidFill>
              </a:rPr>
              <a:t>For each subband, OFDMA is applied for multiple links. A part of OFDM subcarriers are assigned to a link in the personal space. 		</a:t>
            </a:r>
            <a:r>
              <a:rPr lang="en-US" sz="1600" b="1" dirty="0" smtClean="0">
                <a:solidFill>
                  <a:srgbClr val="0070C0"/>
                </a:solidFill>
                <a:sym typeface="Wingdings" pitchFamily="2" charset="2"/>
              </a:rPr>
              <a:t> DCA can be applied.</a:t>
            </a:r>
            <a:r>
              <a:rPr lang="en-US" sz="1600" b="1" dirty="0" smtClean="0">
                <a:solidFill>
                  <a:srgbClr val="0070C0"/>
                </a:solidFill>
              </a:rPr>
              <a:t> </a:t>
            </a:r>
          </a:p>
        </p:txBody>
      </p:sp>
      <p:sp>
        <p:nvSpPr>
          <p:cNvPr id="18" name="TextBox 17"/>
          <p:cNvSpPr txBox="1"/>
          <p:nvPr/>
        </p:nvSpPr>
        <p:spPr>
          <a:xfrm>
            <a:off x="2514600" y="4495800"/>
            <a:ext cx="878767" cy="338554"/>
          </a:xfrm>
          <a:prstGeom prst="rect">
            <a:avLst/>
          </a:prstGeom>
          <a:solidFill>
            <a:srgbClr val="92D050"/>
          </a:solidFill>
          <a:ln>
            <a:solidFill>
              <a:schemeClr val="tx1"/>
            </a:solidFill>
          </a:ln>
        </p:spPr>
        <p:txBody>
          <a:bodyPr wrap="square" rtlCol="0">
            <a:spAutoFit/>
          </a:bodyPr>
          <a:lstStyle/>
          <a:p>
            <a:r>
              <a:rPr lang="en-US" sz="1600" b="1" dirty="0" smtClean="0"/>
              <a:t>OFDM 1</a:t>
            </a:r>
            <a:endParaRPr lang="en-US" sz="1600" b="1" dirty="0"/>
          </a:p>
        </p:txBody>
      </p:sp>
      <p:sp>
        <p:nvSpPr>
          <p:cNvPr id="19" name="TextBox 18"/>
          <p:cNvSpPr txBox="1"/>
          <p:nvPr/>
        </p:nvSpPr>
        <p:spPr>
          <a:xfrm>
            <a:off x="3429000" y="4495800"/>
            <a:ext cx="878767" cy="338554"/>
          </a:xfrm>
          <a:prstGeom prst="rect">
            <a:avLst/>
          </a:prstGeom>
          <a:solidFill>
            <a:schemeClr val="tx2">
              <a:lumMod val="20000"/>
              <a:lumOff val="80000"/>
            </a:schemeClr>
          </a:solidFill>
          <a:ln>
            <a:solidFill>
              <a:schemeClr val="tx1"/>
            </a:solidFill>
          </a:ln>
        </p:spPr>
        <p:txBody>
          <a:bodyPr wrap="square" rtlCol="0">
            <a:spAutoFit/>
          </a:bodyPr>
          <a:lstStyle/>
          <a:p>
            <a:r>
              <a:rPr lang="en-US" sz="1600" b="1" dirty="0" smtClean="0"/>
              <a:t>OFDM 2</a:t>
            </a:r>
            <a:endParaRPr lang="en-US" sz="1600" b="1" dirty="0"/>
          </a:p>
        </p:txBody>
      </p:sp>
      <p:sp>
        <p:nvSpPr>
          <p:cNvPr id="20" name="TextBox 19"/>
          <p:cNvSpPr txBox="1"/>
          <p:nvPr/>
        </p:nvSpPr>
        <p:spPr>
          <a:xfrm>
            <a:off x="4343400" y="4495800"/>
            <a:ext cx="878767" cy="338554"/>
          </a:xfrm>
          <a:prstGeom prst="rect">
            <a:avLst/>
          </a:prstGeom>
          <a:solidFill>
            <a:srgbClr val="FFFF00"/>
          </a:solidFill>
          <a:ln>
            <a:solidFill>
              <a:schemeClr val="tx1"/>
            </a:solidFill>
          </a:ln>
        </p:spPr>
        <p:txBody>
          <a:bodyPr wrap="square" rtlCol="0">
            <a:spAutoFit/>
          </a:bodyPr>
          <a:lstStyle/>
          <a:p>
            <a:r>
              <a:rPr lang="en-US" sz="1600" b="1" dirty="0" smtClean="0"/>
              <a:t>OFDM 3</a:t>
            </a:r>
            <a:endParaRPr lang="en-US" sz="1600" b="1" dirty="0"/>
          </a:p>
        </p:txBody>
      </p:sp>
      <p:sp>
        <p:nvSpPr>
          <p:cNvPr id="21" name="TextBox 20"/>
          <p:cNvSpPr txBox="1"/>
          <p:nvPr/>
        </p:nvSpPr>
        <p:spPr>
          <a:xfrm>
            <a:off x="7086600" y="4495800"/>
            <a:ext cx="878767" cy="338554"/>
          </a:xfrm>
          <a:prstGeom prst="rect">
            <a:avLst/>
          </a:prstGeom>
          <a:solidFill>
            <a:srgbClr val="92D050"/>
          </a:solidFill>
          <a:ln>
            <a:solidFill>
              <a:schemeClr val="tx1"/>
            </a:solidFill>
          </a:ln>
        </p:spPr>
        <p:txBody>
          <a:bodyPr wrap="square" rtlCol="0">
            <a:spAutoFit/>
          </a:bodyPr>
          <a:lstStyle/>
          <a:p>
            <a:r>
              <a:rPr lang="en-US" sz="1600" b="1" dirty="0" smtClean="0"/>
              <a:t>OFDM 1</a:t>
            </a:r>
            <a:endParaRPr lang="en-US" sz="1600" b="1" dirty="0"/>
          </a:p>
        </p:txBody>
      </p:sp>
      <p:sp>
        <p:nvSpPr>
          <p:cNvPr id="22" name="TextBox 21"/>
          <p:cNvSpPr txBox="1"/>
          <p:nvPr/>
        </p:nvSpPr>
        <p:spPr>
          <a:xfrm>
            <a:off x="6172200" y="4495800"/>
            <a:ext cx="878767" cy="338554"/>
          </a:xfrm>
          <a:prstGeom prst="rect">
            <a:avLst/>
          </a:prstGeom>
          <a:solidFill>
            <a:srgbClr val="FF99FF"/>
          </a:solidFill>
          <a:ln>
            <a:solidFill>
              <a:schemeClr val="tx1"/>
            </a:solidFill>
          </a:ln>
        </p:spPr>
        <p:txBody>
          <a:bodyPr wrap="square" rtlCol="0">
            <a:spAutoFit/>
          </a:bodyPr>
          <a:lstStyle/>
          <a:p>
            <a:r>
              <a:rPr lang="en-US" sz="1600" b="1" dirty="0" smtClean="0"/>
              <a:t>OFDM 5</a:t>
            </a:r>
            <a:endParaRPr lang="en-US" sz="1600" b="1" dirty="0"/>
          </a:p>
        </p:txBody>
      </p:sp>
      <p:sp>
        <p:nvSpPr>
          <p:cNvPr id="23" name="TextBox 22"/>
          <p:cNvSpPr txBox="1"/>
          <p:nvPr/>
        </p:nvSpPr>
        <p:spPr>
          <a:xfrm>
            <a:off x="5257800" y="4495800"/>
            <a:ext cx="878767" cy="338554"/>
          </a:xfrm>
          <a:prstGeom prst="rect">
            <a:avLst/>
          </a:prstGeom>
          <a:solidFill>
            <a:srgbClr val="FFC000"/>
          </a:solidFill>
          <a:ln>
            <a:solidFill>
              <a:schemeClr val="tx1"/>
            </a:solidFill>
          </a:ln>
        </p:spPr>
        <p:txBody>
          <a:bodyPr wrap="square" rtlCol="0">
            <a:spAutoFit/>
          </a:bodyPr>
          <a:lstStyle/>
          <a:p>
            <a:r>
              <a:rPr lang="en-US" sz="1600" b="1" dirty="0" smtClean="0"/>
              <a:t>OFDM 4</a:t>
            </a:r>
            <a:endParaRPr lang="en-US" sz="1600" b="1" dirty="0"/>
          </a:p>
        </p:txBody>
      </p:sp>
      <p:sp>
        <p:nvSpPr>
          <p:cNvPr id="24" name="TextBox 23"/>
          <p:cNvSpPr txBox="1"/>
          <p:nvPr/>
        </p:nvSpPr>
        <p:spPr>
          <a:xfrm>
            <a:off x="2971800" y="3581400"/>
            <a:ext cx="1871153" cy="338554"/>
          </a:xfrm>
          <a:prstGeom prst="rect">
            <a:avLst/>
          </a:prstGeom>
          <a:noFill/>
        </p:spPr>
        <p:txBody>
          <a:bodyPr wrap="none" rtlCol="0">
            <a:spAutoFit/>
          </a:bodyPr>
          <a:lstStyle/>
          <a:p>
            <a:r>
              <a:rPr lang="en-US" sz="1600" b="1" dirty="0" smtClean="0">
                <a:solidFill>
                  <a:srgbClr val="00B0F0"/>
                </a:solidFill>
              </a:rPr>
              <a:t>OFDM symbol time</a:t>
            </a:r>
            <a:endParaRPr lang="en-US" sz="1600" b="1" dirty="0">
              <a:solidFill>
                <a:srgbClr val="00B0F0"/>
              </a:solidFill>
            </a:endParaRPr>
          </a:p>
        </p:txBody>
      </p:sp>
      <p:sp>
        <p:nvSpPr>
          <p:cNvPr id="25" name="TextBox 24"/>
          <p:cNvSpPr txBox="1"/>
          <p:nvPr/>
        </p:nvSpPr>
        <p:spPr>
          <a:xfrm>
            <a:off x="2514600" y="4953000"/>
            <a:ext cx="878767" cy="338554"/>
          </a:xfrm>
          <a:prstGeom prst="rect">
            <a:avLst/>
          </a:prstGeom>
          <a:solidFill>
            <a:srgbClr val="FFC000"/>
          </a:solidFill>
          <a:ln>
            <a:solidFill>
              <a:schemeClr val="tx1"/>
            </a:solidFill>
          </a:ln>
        </p:spPr>
        <p:txBody>
          <a:bodyPr wrap="square" rtlCol="0">
            <a:spAutoFit/>
          </a:bodyPr>
          <a:lstStyle/>
          <a:p>
            <a:r>
              <a:rPr lang="en-US" sz="1600" b="1" dirty="0" smtClean="0"/>
              <a:t>OFDM 1</a:t>
            </a:r>
            <a:endParaRPr lang="en-US" sz="1600" b="1" dirty="0"/>
          </a:p>
        </p:txBody>
      </p:sp>
      <p:sp>
        <p:nvSpPr>
          <p:cNvPr id="26" name="TextBox 25"/>
          <p:cNvSpPr txBox="1"/>
          <p:nvPr/>
        </p:nvSpPr>
        <p:spPr>
          <a:xfrm>
            <a:off x="3429000" y="4953000"/>
            <a:ext cx="878767" cy="338554"/>
          </a:xfrm>
          <a:prstGeom prst="rect">
            <a:avLst/>
          </a:prstGeom>
          <a:solidFill>
            <a:srgbClr val="FFFF00"/>
          </a:solidFill>
          <a:ln>
            <a:solidFill>
              <a:schemeClr val="tx1"/>
            </a:solidFill>
          </a:ln>
        </p:spPr>
        <p:txBody>
          <a:bodyPr wrap="square" rtlCol="0">
            <a:spAutoFit/>
          </a:bodyPr>
          <a:lstStyle/>
          <a:p>
            <a:r>
              <a:rPr lang="en-US" sz="1600" b="1" dirty="0" smtClean="0"/>
              <a:t>OFDM 2</a:t>
            </a:r>
            <a:endParaRPr lang="en-US" sz="1600" b="1" dirty="0"/>
          </a:p>
        </p:txBody>
      </p:sp>
      <p:sp>
        <p:nvSpPr>
          <p:cNvPr id="27" name="TextBox 26"/>
          <p:cNvSpPr txBox="1"/>
          <p:nvPr/>
        </p:nvSpPr>
        <p:spPr>
          <a:xfrm>
            <a:off x="4343400" y="4953000"/>
            <a:ext cx="878767" cy="338554"/>
          </a:xfrm>
          <a:prstGeom prst="rect">
            <a:avLst/>
          </a:prstGeom>
          <a:solidFill>
            <a:srgbClr val="92D050"/>
          </a:solidFill>
          <a:ln>
            <a:solidFill>
              <a:schemeClr val="tx1"/>
            </a:solidFill>
          </a:ln>
        </p:spPr>
        <p:txBody>
          <a:bodyPr wrap="square" rtlCol="0">
            <a:spAutoFit/>
          </a:bodyPr>
          <a:lstStyle/>
          <a:p>
            <a:r>
              <a:rPr lang="en-US" sz="1600" b="1" dirty="0" smtClean="0"/>
              <a:t>OFDM 3</a:t>
            </a:r>
            <a:endParaRPr lang="en-US" sz="1600" b="1" dirty="0"/>
          </a:p>
        </p:txBody>
      </p:sp>
      <p:sp>
        <p:nvSpPr>
          <p:cNvPr id="28" name="TextBox 27"/>
          <p:cNvSpPr txBox="1"/>
          <p:nvPr/>
        </p:nvSpPr>
        <p:spPr>
          <a:xfrm>
            <a:off x="7086600" y="4953000"/>
            <a:ext cx="878767" cy="338554"/>
          </a:xfrm>
          <a:prstGeom prst="rect">
            <a:avLst/>
          </a:prstGeom>
          <a:solidFill>
            <a:srgbClr val="FFC000"/>
          </a:solidFill>
          <a:ln>
            <a:solidFill>
              <a:schemeClr val="tx1"/>
            </a:solidFill>
          </a:ln>
        </p:spPr>
        <p:txBody>
          <a:bodyPr wrap="square" rtlCol="0">
            <a:spAutoFit/>
          </a:bodyPr>
          <a:lstStyle/>
          <a:p>
            <a:r>
              <a:rPr lang="en-US" sz="1600" b="1" dirty="0" smtClean="0"/>
              <a:t>OFDM 1</a:t>
            </a:r>
            <a:endParaRPr lang="en-US" sz="1600" b="1" dirty="0"/>
          </a:p>
        </p:txBody>
      </p:sp>
      <p:sp>
        <p:nvSpPr>
          <p:cNvPr id="29" name="TextBox 28"/>
          <p:cNvSpPr txBox="1"/>
          <p:nvPr/>
        </p:nvSpPr>
        <p:spPr>
          <a:xfrm>
            <a:off x="6172200" y="4953000"/>
            <a:ext cx="878767" cy="338554"/>
          </a:xfrm>
          <a:prstGeom prst="rect">
            <a:avLst/>
          </a:prstGeom>
          <a:solidFill>
            <a:schemeClr val="tx2">
              <a:lumMod val="20000"/>
              <a:lumOff val="80000"/>
            </a:schemeClr>
          </a:solidFill>
          <a:ln>
            <a:solidFill>
              <a:schemeClr val="tx1"/>
            </a:solidFill>
          </a:ln>
        </p:spPr>
        <p:txBody>
          <a:bodyPr wrap="square" rtlCol="0">
            <a:spAutoFit/>
          </a:bodyPr>
          <a:lstStyle/>
          <a:p>
            <a:r>
              <a:rPr lang="en-US" sz="1600" b="1" dirty="0" smtClean="0"/>
              <a:t>OFDM 5</a:t>
            </a:r>
            <a:endParaRPr lang="en-US" sz="1600" b="1" dirty="0"/>
          </a:p>
        </p:txBody>
      </p:sp>
      <p:sp>
        <p:nvSpPr>
          <p:cNvPr id="30" name="TextBox 29"/>
          <p:cNvSpPr txBox="1"/>
          <p:nvPr/>
        </p:nvSpPr>
        <p:spPr>
          <a:xfrm>
            <a:off x="5257800" y="4953000"/>
            <a:ext cx="878767" cy="338554"/>
          </a:xfrm>
          <a:prstGeom prst="rect">
            <a:avLst/>
          </a:prstGeom>
          <a:solidFill>
            <a:srgbClr val="FF99FF"/>
          </a:solidFill>
          <a:ln>
            <a:solidFill>
              <a:schemeClr val="tx1"/>
            </a:solidFill>
          </a:ln>
        </p:spPr>
        <p:txBody>
          <a:bodyPr wrap="square" rtlCol="0">
            <a:spAutoFit/>
          </a:bodyPr>
          <a:lstStyle/>
          <a:p>
            <a:r>
              <a:rPr lang="en-US" sz="1600" b="1" dirty="0" smtClean="0"/>
              <a:t>OFDM 4</a:t>
            </a:r>
            <a:endParaRPr lang="en-US" sz="1600" b="1" dirty="0"/>
          </a:p>
        </p:txBody>
      </p:sp>
      <p:sp>
        <p:nvSpPr>
          <p:cNvPr id="32" name="TextBox 31"/>
          <p:cNvSpPr txBox="1"/>
          <p:nvPr/>
        </p:nvSpPr>
        <p:spPr>
          <a:xfrm>
            <a:off x="2514600" y="5410200"/>
            <a:ext cx="878767" cy="338554"/>
          </a:xfrm>
          <a:prstGeom prst="rect">
            <a:avLst/>
          </a:prstGeom>
          <a:solidFill>
            <a:srgbClr val="FF99FF"/>
          </a:solidFill>
          <a:ln>
            <a:solidFill>
              <a:schemeClr val="tx1"/>
            </a:solidFill>
          </a:ln>
        </p:spPr>
        <p:txBody>
          <a:bodyPr wrap="square" rtlCol="0">
            <a:spAutoFit/>
          </a:bodyPr>
          <a:lstStyle/>
          <a:p>
            <a:r>
              <a:rPr lang="en-US" sz="1600" b="1" dirty="0" smtClean="0"/>
              <a:t>OFDM 1</a:t>
            </a:r>
            <a:endParaRPr lang="en-US" sz="1600" b="1" dirty="0"/>
          </a:p>
        </p:txBody>
      </p:sp>
      <p:sp>
        <p:nvSpPr>
          <p:cNvPr id="33" name="TextBox 32"/>
          <p:cNvSpPr txBox="1"/>
          <p:nvPr/>
        </p:nvSpPr>
        <p:spPr>
          <a:xfrm>
            <a:off x="3429000" y="5410200"/>
            <a:ext cx="878767" cy="338554"/>
          </a:xfrm>
          <a:prstGeom prst="rect">
            <a:avLst/>
          </a:prstGeom>
          <a:solidFill>
            <a:srgbClr val="FFC000"/>
          </a:solidFill>
          <a:ln>
            <a:solidFill>
              <a:schemeClr val="tx1"/>
            </a:solidFill>
          </a:ln>
        </p:spPr>
        <p:txBody>
          <a:bodyPr wrap="square" rtlCol="0">
            <a:spAutoFit/>
          </a:bodyPr>
          <a:lstStyle/>
          <a:p>
            <a:r>
              <a:rPr lang="en-US" sz="1600" b="1" dirty="0" smtClean="0"/>
              <a:t>OFDM 2</a:t>
            </a:r>
            <a:endParaRPr lang="en-US" sz="1600" b="1" dirty="0"/>
          </a:p>
        </p:txBody>
      </p:sp>
      <p:sp>
        <p:nvSpPr>
          <p:cNvPr id="34" name="TextBox 33"/>
          <p:cNvSpPr txBox="1"/>
          <p:nvPr/>
        </p:nvSpPr>
        <p:spPr>
          <a:xfrm>
            <a:off x="4343400" y="5410200"/>
            <a:ext cx="878767" cy="338554"/>
          </a:xfrm>
          <a:prstGeom prst="rect">
            <a:avLst/>
          </a:prstGeom>
          <a:solidFill>
            <a:schemeClr val="tx2">
              <a:lumMod val="20000"/>
              <a:lumOff val="80000"/>
            </a:schemeClr>
          </a:solidFill>
          <a:ln>
            <a:solidFill>
              <a:schemeClr val="tx1"/>
            </a:solidFill>
          </a:ln>
        </p:spPr>
        <p:txBody>
          <a:bodyPr wrap="square" rtlCol="0">
            <a:spAutoFit/>
          </a:bodyPr>
          <a:lstStyle/>
          <a:p>
            <a:r>
              <a:rPr lang="en-US" sz="1600" b="1" dirty="0" smtClean="0"/>
              <a:t>OFDM 3</a:t>
            </a:r>
            <a:endParaRPr lang="en-US" sz="1600" b="1" dirty="0"/>
          </a:p>
        </p:txBody>
      </p:sp>
      <p:sp>
        <p:nvSpPr>
          <p:cNvPr id="35" name="TextBox 34"/>
          <p:cNvSpPr txBox="1"/>
          <p:nvPr/>
        </p:nvSpPr>
        <p:spPr>
          <a:xfrm>
            <a:off x="7086600" y="5410200"/>
            <a:ext cx="878767" cy="338554"/>
          </a:xfrm>
          <a:prstGeom prst="rect">
            <a:avLst/>
          </a:prstGeom>
          <a:solidFill>
            <a:srgbClr val="FF99FF"/>
          </a:solidFill>
          <a:ln>
            <a:solidFill>
              <a:schemeClr val="tx1"/>
            </a:solidFill>
          </a:ln>
        </p:spPr>
        <p:txBody>
          <a:bodyPr wrap="square" rtlCol="0">
            <a:spAutoFit/>
          </a:bodyPr>
          <a:lstStyle/>
          <a:p>
            <a:r>
              <a:rPr lang="en-US" sz="1600" b="1" dirty="0" smtClean="0"/>
              <a:t>OFDM 1</a:t>
            </a:r>
            <a:endParaRPr lang="en-US" sz="1600" b="1" dirty="0"/>
          </a:p>
        </p:txBody>
      </p:sp>
      <p:sp>
        <p:nvSpPr>
          <p:cNvPr id="36" name="TextBox 35"/>
          <p:cNvSpPr txBox="1"/>
          <p:nvPr/>
        </p:nvSpPr>
        <p:spPr>
          <a:xfrm>
            <a:off x="6172200" y="5410200"/>
            <a:ext cx="878767" cy="338554"/>
          </a:xfrm>
          <a:prstGeom prst="rect">
            <a:avLst/>
          </a:prstGeom>
          <a:solidFill>
            <a:srgbClr val="FFFF00"/>
          </a:solidFill>
          <a:ln>
            <a:solidFill>
              <a:schemeClr val="tx1"/>
            </a:solidFill>
          </a:ln>
        </p:spPr>
        <p:txBody>
          <a:bodyPr wrap="square" rtlCol="0">
            <a:spAutoFit/>
          </a:bodyPr>
          <a:lstStyle/>
          <a:p>
            <a:r>
              <a:rPr lang="en-US" sz="1600" b="1" dirty="0" smtClean="0"/>
              <a:t>OFDM 5</a:t>
            </a:r>
            <a:endParaRPr lang="en-US" sz="1600" b="1" dirty="0"/>
          </a:p>
        </p:txBody>
      </p:sp>
      <p:sp>
        <p:nvSpPr>
          <p:cNvPr id="37" name="TextBox 36"/>
          <p:cNvSpPr txBox="1"/>
          <p:nvPr/>
        </p:nvSpPr>
        <p:spPr>
          <a:xfrm>
            <a:off x="5257800" y="5410200"/>
            <a:ext cx="878767" cy="338554"/>
          </a:xfrm>
          <a:prstGeom prst="rect">
            <a:avLst/>
          </a:prstGeom>
          <a:solidFill>
            <a:srgbClr val="92D050"/>
          </a:solidFill>
          <a:ln>
            <a:solidFill>
              <a:schemeClr val="tx1"/>
            </a:solidFill>
          </a:ln>
        </p:spPr>
        <p:txBody>
          <a:bodyPr wrap="square" rtlCol="0">
            <a:spAutoFit/>
          </a:bodyPr>
          <a:lstStyle/>
          <a:p>
            <a:r>
              <a:rPr lang="en-US" sz="1600" b="1" dirty="0" smtClean="0"/>
              <a:t>OFDM 4</a:t>
            </a:r>
            <a:endParaRPr lang="en-US" sz="1600" b="1" dirty="0"/>
          </a:p>
        </p:txBody>
      </p:sp>
      <p:sp>
        <p:nvSpPr>
          <p:cNvPr id="38" name="TextBox 37"/>
          <p:cNvSpPr txBox="1"/>
          <p:nvPr/>
        </p:nvSpPr>
        <p:spPr>
          <a:xfrm>
            <a:off x="2514600" y="5867400"/>
            <a:ext cx="878767" cy="338554"/>
          </a:xfrm>
          <a:prstGeom prst="rect">
            <a:avLst/>
          </a:prstGeom>
          <a:solidFill>
            <a:schemeClr val="tx2">
              <a:lumMod val="20000"/>
              <a:lumOff val="80000"/>
            </a:schemeClr>
          </a:solidFill>
          <a:ln>
            <a:solidFill>
              <a:schemeClr val="tx1"/>
            </a:solidFill>
          </a:ln>
        </p:spPr>
        <p:txBody>
          <a:bodyPr wrap="square" rtlCol="0">
            <a:spAutoFit/>
          </a:bodyPr>
          <a:lstStyle/>
          <a:p>
            <a:r>
              <a:rPr lang="en-US" sz="1600" b="1" dirty="0" smtClean="0"/>
              <a:t>OFDM 1</a:t>
            </a:r>
            <a:endParaRPr lang="en-US" sz="1600" b="1" dirty="0"/>
          </a:p>
        </p:txBody>
      </p:sp>
      <p:sp>
        <p:nvSpPr>
          <p:cNvPr id="39" name="TextBox 38"/>
          <p:cNvSpPr txBox="1"/>
          <p:nvPr/>
        </p:nvSpPr>
        <p:spPr>
          <a:xfrm>
            <a:off x="3429000" y="5867400"/>
            <a:ext cx="878767" cy="338554"/>
          </a:xfrm>
          <a:prstGeom prst="rect">
            <a:avLst/>
          </a:prstGeom>
          <a:solidFill>
            <a:srgbClr val="FF99FF"/>
          </a:solidFill>
          <a:ln>
            <a:solidFill>
              <a:schemeClr val="tx1"/>
            </a:solidFill>
          </a:ln>
        </p:spPr>
        <p:txBody>
          <a:bodyPr wrap="square" rtlCol="0">
            <a:spAutoFit/>
          </a:bodyPr>
          <a:lstStyle/>
          <a:p>
            <a:r>
              <a:rPr lang="en-US" sz="1600" b="1" dirty="0" smtClean="0"/>
              <a:t>OFDM 2</a:t>
            </a:r>
            <a:endParaRPr lang="en-US" sz="1600" b="1" dirty="0"/>
          </a:p>
        </p:txBody>
      </p:sp>
      <p:sp>
        <p:nvSpPr>
          <p:cNvPr id="40" name="TextBox 39"/>
          <p:cNvSpPr txBox="1"/>
          <p:nvPr/>
        </p:nvSpPr>
        <p:spPr>
          <a:xfrm>
            <a:off x="4343400" y="5867400"/>
            <a:ext cx="878767" cy="338554"/>
          </a:xfrm>
          <a:prstGeom prst="rect">
            <a:avLst/>
          </a:prstGeom>
          <a:solidFill>
            <a:srgbClr val="FFC000"/>
          </a:solidFill>
          <a:ln>
            <a:solidFill>
              <a:schemeClr val="tx1"/>
            </a:solidFill>
          </a:ln>
        </p:spPr>
        <p:txBody>
          <a:bodyPr wrap="square" rtlCol="0">
            <a:spAutoFit/>
          </a:bodyPr>
          <a:lstStyle/>
          <a:p>
            <a:r>
              <a:rPr lang="en-US" sz="1600" b="1" dirty="0" smtClean="0"/>
              <a:t>OFDM 3</a:t>
            </a:r>
            <a:endParaRPr lang="en-US" sz="1600" b="1" dirty="0"/>
          </a:p>
        </p:txBody>
      </p:sp>
      <p:sp>
        <p:nvSpPr>
          <p:cNvPr id="41" name="TextBox 40"/>
          <p:cNvSpPr txBox="1"/>
          <p:nvPr/>
        </p:nvSpPr>
        <p:spPr>
          <a:xfrm>
            <a:off x="7086600" y="5867400"/>
            <a:ext cx="878767" cy="338554"/>
          </a:xfrm>
          <a:prstGeom prst="rect">
            <a:avLst/>
          </a:prstGeom>
          <a:solidFill>
            <a:schemeClr val="tx2">
              <a:lumMod val="20000"/>
              <a:lumOff val="80000"/>
            </a:schemeClr>
          </a:solidFill>
          <a:ln>
            <a:solidFill>
              <a:schemeClr val="tx1"/>
            </a:solidFill>
          </a:ln>
        </p:spPr>
        <p:txBody>
          <a:bodyPr wrap="square" rtlCol="0">
            <a:spAutoFit/>
          </a:bodyPr>
          <a:lstStyle/>
          <a:p>
            <a:r>
              <a:rPr lang="en-US" sz="1600" b="1" dirty="0" smtClean="0"/>
              <a:t>OFDM 1</a:t>
            </a:r>
            <a:endParaRPr lang="en-US" sz="1600" b="1" dirty="0"/>
          </a:p>
        </p:txBody>
      </p:sp>
      <p:sp>
        <p:nvSpPr>
          <p:cNvPr id="42" name="TextBox 41"/>
          <p:cNvSpPr txBox="1"/>
          <p:nvPr/>
        </p:nvSpPr>
        <p:spPr>
          <a:xfrm>
            <a:off x="6172200" y="5867400"/>
            <a:ext cx="878767" cy="338554"/>
          </a:xfrm>
          <a:prstGeom prst="rect">
            <a:avLst/>
          </a:prstGeom>
          <a:solidFill>
            <a:srgbClr val="92D050"/>
          </a:solidFill>
          <a:ln>
            <a:solidFill>
              <a:schemeClr val="tx1"/>
            </a:solidFill>
          </a:ln>
        </p:spPr>
        <p:txBody>
          <a:bodyPr wrap="square" rtlCol="0">
            <a:spAutoFit/>
          </a:bodyPr>
          <a:lstStyle/>
          <a:p>
            <a:r>
              <a:rPr lang="en-US" sz="1600" b="1" dirty="0" smtClean="0"/>
              <a:t>OFDM 5</a:t>
            </a:r>
            <a:endParaRPr lang="en-US" sz="1600" b="1" dirty="0"/>
          </a:p>
        </p:txBody>
      </p:sp>
      <p:sp>
        <p:nvSpPr>
          <p:cNvPr id="43" name="TextBox 42"/>
          <p:cNvSpPr txBox="1"/>
          <p:nvPr/>
        </p:nvSpPr>
        <p:spPr>
          <a:xfrm>
            <a:off x="5257800" y="5867400"/>
            <a:ext cx="878767" cy="338554"/>
          </a:xfrm>
          <a:prstGeom prst="rect">
            <a:avLst/>
          </a:prstGeom>
          <a:solidFill>
            <a:srgbClr val="FFFF00"/>
          </a:solidFill>
          <a:ln>
            <a:solidFill>
              <a:schemeClr val="tx1"/>
            </a:solidFill>
          </a:ln>
        </p:spPr>
        <p:txBody>
          <a:bodyPr wrap="square" rtlCol="0">
            <a:spAutoFit/>
          </a:bodyPr>
          <a:lstStyle/>
          <a:p>
            <a:r>
              <a:rPr lang="en-US" sz="1600" b="1" dirty="0" smtClean="0"/>
              <a:t>OFDM 4</a:t>
            </a:r>
            <a:endParaRPr lang="en-US" sz="1600" b="1" dirty="0"/>
          </a:p>
        </p:txBody>
      </p:sp>
      <p:sp>
        <p:nvSpPr>
          <p:cNvPr id="44" name="TextBox 43"/>
          <p:cNvSpPr txBox="1"/>
          <p:nvPr/>
        </p:nvSpPr>
        <p:spPr>
          <a:xfrm>
            <a:off x="2514600" y="4038600"/>
            <a:ext cx="878767" cy="338554"/>
          </a:xfrm>
          <a:prstGeom prst="rect">
            <a:avLst/>
          </a:prstGeom>
          <a:solidFill>
            <a:srgbClr val="FFFF00"/>
          </a:solidFill>
          <a:ln>
            <a:solidFill>
              <a:schemeClr val="tx1"/>
            </a:solidFill>
          </a:ln>
        </p:spPr>
        <p:txBody>
          <a:bodyPr wrap="square" rtlCol="0">
            <a:spAutoFit/>
          </a:bodyPr>
          <a:lstStyle/>
          <a:p>
            <a:r>
              <a:rPr lang="en-US" sz="1600" b="1" dirty="0" smtClean="0"/>
              <a:t>OFDM 1</a:t>
            </a:r>
            <a:endParaRPr lang="en-US" sz="1600" b="1" dirty="0"/>
          </a:p>
        </p:txBody>
      </p:sp>
      <p:sp>
        <p:nvSpPr>
          <p:cNvPr id="45" name="TextBox 44"/>
          <p:cNvSpPr txBox="1"/>
          <p:nvPr/>
        </p:nvSpPr>
        <p:spPr>
          <a:xfrm>
            <a:off x="3429000" y="4038600"/>
            <a:ext cx="878767" cy="338554"/>
          </a:xfrm>
          <a:prstGeom prst="rect">
            <a:avLst/>
          </a:prstGeom>
          <a:solidFill>
            <a:srgbClr val="92D050"/>
          </a:solidFill>
          <a:ln>
            <a:solidFill>
              <a:schemeClr val="tx1"/>
            </a:solidFill>
          </a:ln>
        </p:spPr>
        <p:txBody>
          <a:bodyPr wrap="square" rtlCol="0">
            <a:spAutoFit/>
          </a:bodyPr>
          <a:lstStyle/>
          <a:p>
            <a:r>
              <a:rPr lang="en-US" sz="1600" b="1" dirty="0" smtClean="0"/>
              <a:t>OFDM 2</a:t>
            </a:r>
            <a:endParaRPr lang="en-US" sz="1600" b="1" dirty="0"/>
          </a:p>
        </p:txBody>
      </p:sp>
      <p:sp>
        <p:nvSpPr>
          <p:cNvPr id="46" name="TextBox 45"/>
          <p:cNvSpPr txBox="1"/>
          <p:nvPr/>
        </p:nvSpPr>
        <p:spPr>
          <a:xfrm>
            <a:off x="4343400" y="4038600"/>
            <a:ext cx="878767" cy="338554"/>
          </a:xfrm>
          <a:prstGeom prst="rect">
            <a:avLst/>
          </a:prstGeom>
          <a:solidFill>
            <a:srgbClr val="FF99FF"/>
          </a:solidFill>
          <a:ln>
            <a:solidFill>
              <a:schemeClr val="tx1"/>
            </a:solidFill>
          </a:ln>
        </p:spPr>
        <p:txBody>
          <a:bodyPr wrap="square" rtlCol="0">
            <a:spAutoFit/>
          </a:bodyPr>
          <a:lstStyle/>
          <a:p>
            <a:r>
              <a:rPr lang="en-US" sz="1600" b="1" dirty="0" smtClean="0"/>
              <a:t>OFDM 3</a:t>
            </a:r>
            <a:endParaRPr lang="en-US" sz="1600" b="1" dirty="0"/>
          </a:p>
        </p:txBody>
      </p:sp>
      <p:sp>
        <p:nvSpPr>
          <p:cNvPr id="47" name="TextBox 46"/>
          <p:cNvSpPr txBox="1"/>
          <p:nvPr/>
        </p:nvSpPr>
        <p:spPr>
          <a:xfrm>
            <a:off x="7086600" y="4038600"/>
            <a:ext cx="878767" cy="338554"/>
          </a:xfrm>
          <a:prstGeom prst="rect">
            <a:avLst/>
          </a:prstGeom>
          <a:solidFill>
            <a:srgbClr val="FFFF00"/>
          </a:solidFill>
          <a:ln>
            <a:solidFill>
              <a:schemeClr val="tx1"/>
            </a:solidFill>
          </a:ln>
        </p:spPr>
        <p:txBody>
          <a:bodyPr wrap="square" rtlCol="0">
            <a:spAutoFit/>
          </a:bodyPr>
          <a:lstStyle/>
          <a:p>
            <a:r>
              <a:rPr lang="en-US" sz="1600" b="1" dirty="0" smtClean="0"/>
              <a:t>OFDM 1</a:t>
            </a:r>
            <a:endParaRPr lang="en-US" sz="1600" b="1" dirty="0"/>
          </a:p>
        </p:txBody>
      </p:sp>
      <p:sp>
        <p:nvSpPr>
          <p:cNvPr id="48" name="TextBox 47"/>
          <p:cNvSpPr txBox="1"/>
          <p:nvPr/>
        </p:nvSpPr>
        <p:spPr>
          <a:xfrm>
            <a:off x="6172200" y="4038600"/>
            <a:ext cx="878767" cy="338554"/>
          </a:xfrm>
          <a:prstGeom prst="rect">
            <a:avLst/>
          </a:prstGeom>
          <a:solidFill>
            <a:srgbClr val="FFC000"/>
          </a:solidFill>
          <a:ln>
            <a:solidFill>
              <a:schemeClr val="tx1"/>
            </a:solidFill>
          </a:ln>
        </p:spPr>
        <p:txBody>
          <a:bodyPr wrap="square" rtlCol="0">
            <a:spAutoFit/>
          </a:bodyPr>
          <a:lstStyle/>
          <a:p>
            <a:r>
              <a:rPr lang="en-US" sz="1600" b="1" dirty="0" smtClean="0"/>
              <a:t>OFDM 5</a:t>
            </a:r>
            <a:endParaRPr lang="en-US" sz="1600" b="1" dirty="0"/>
          </a:p>
        </p:txBody>
      </p:sp>
      <p:sp>
        <p:nvSpPr>
          <p:cNvPr id="49" name="TextBox 48"/>
          <p:cNvSpPr txBox="1"/>
          <p:nvPr/>
        </p:nvSpPr>
        <p:spPr>
          <a:xfrm>
            <a:off x="5257800" y="4038600"/>
            <a:ext cx="878767" cy="338554"/>
          </a:xfrm>
          <a:prstGeom prst="rect">
            <a:avLst/>
          </a:prstGeom>
          <a:solidFill>
            <a:schemeClr val="tx2">
              <a:lumMod val="20000"/>
              <a:lumOff val="80000"/>
            </a:schemeClr>
          </a:solidFill>
          <a:ln>
            <a:solidFill>
              <a:schemeClr val="tx1"/>
            </a:solidFill>
          </a:ln>
        </p:spPr>
        <p:txBody>
          <a:bodyPr wrap="square" rtlCol="0">
            <a:spAutoFit/>
          </a:bodyPr>
          <a:lstStyle/>
          <a:p>
            <a:r>
              <a:rPr lang="en-US" sz="1600" b="1" dirty="0" smtClean="0"/>
              <a:t>OFDM 4</a:t>
            </a:r>
            <a:endParaRPr lang="en-US" sz="1600" b="1" dirty="0"/>
          </a:p>
        </p:txBody>
      </p:sp>
      <p:sp>
        <p:nvSpPr>
          <p:cNvPr id="50" name="TextBox 49"/>
          <p:cNvSpPr txBox="1"/>
          <p:nvPr/>
        </p:nvSpPr>
        <p:spPr>
          <a:xfrm>
            <a:off x="457200" y="4038600"/>
            <a:ext cx="1219200" cy="338554"/>
          </a:xfrm>
          <a:prstGeom prst="rect">
            <a:avLst/>
          </a:prstGeom>
          <a:solidFill>
            <a:schemeClr val="bg1"/>
          </a:solidFill>
          <a:ln>
            <a:noFill/>
          </a:ln>
        </p:spPr>
        <p:txBody>
          <a:bodyPr wrap="square" rtlCol="0">
            <a:spAutoFit/>
          </a:bodyPr>
          <a:lstStyle/>
          <a:p>
            <a:r>
              <a:rPr lang="en-US" sz="1600" b="1" dirty="0" smtClean="0">
                <a:solidFill>
                  <a:srgbClr val="FF0000"/>
                </a:solidFill>
              </a:rPr>
              <a:t>Subband 1</a:t>
            </a:r>
            <a:endParaRPr lang="en-US" sz="1600" b="1" dirty="0">
              <a:solidFill>
                <a:srgbClr val="FF0000"/>
              </a:solidFill>
            </a:endParaRPr>
          </a:p>
        </p:txBody>
      </p:sp>
      <p:sp>
        <p:nvSpPr>
          <p:cNvPr id="51" name="TextBox 50"/>
          <p:cNvSpPr txBox="1"/>
          <p:nvPr/>
        </p:nvSpPr>
        <p:spPr>
          <a:xfrm>
            <a:off x="457200" y="4495800"/>
            <a:ext cx="1143000" cy="338554"/>
          </a:xfrm>
          <a:prstGeom prst="rect">
            <a:avLst/>
          </a:prstGeom>
          <a:solidFill>
            <a:schemeClr val="bg1"/>
          </a:solidFill>
          <a:ln>
            <a:noFill/>
          </a:ln>
        </p:spPr>
        <p:txBody>
          <a:bodyPr wrap="square" rtlCol="0">
            <a:spAutoFit/>
          </a:bodyPr>
          <a:lstStyle/>
          <a:p>
            <a:r>
              <a:rPr lang="en-US" sz="1600" b="1" dirty="0" smtClean="0">
                <a:solidFill>
                  <a:srgbClr val="FF0000"/>
                </a:solidFill>
              </a:rPr>
              <a:t>Subband 2</a:t>
            </a:r>
            <a:endParaRPr lang="en-US" sz="1600" b="1" dirty="0">
              <a:solidFill>
                <a:srgbClr val="FF0000"/>
              </a:solidFill>
            </a:endParaRPr>
          </a:p>
        </p:txBody>
      </p:sp>
      <p:sp>
        <p:nvSpPr>
          <p:cNvPr id="52" name="TextBox 51"/>
          <p:cNvSpPr txBox="1"/>
          <p:nvPr/>
        </p:nvSpPr>
        <p:spPr>
          <a:xfrm>
            <a:off x="457200" y="4953000"/>
            <a:ext cx="1143000" cy="338554"/>
          </a:xfrm>
          <a:prstGeom prst="rect">
            <a:avLst/>
          </a:prstGeom>
          <a:solidFill>
            <a:schemeClr val="bg1"/>
          </a:solidFill>
          <a:ln>
            <a:noFill/>
          </a:ln>
        </p:spPr>
        <p:txBody>
          <a:bodyPr wrap="square" rtlCol="0">
            <a:spAutoFit/>
          </a:bodyPr>
          <a:lstStyle/>
          <a:p>
            <a:r>
              <a:rPr lang="en-US" sz="1600" b="1" dirty="0" smtClean="0">
                <a:solidFill>
                  <a:srgbClr val="FF0000"/>
                </a:solidFill>
              </a:rPr>
              <a:t>Subband 3</a:t>
            </a:r>
            <a:endParaRPr lang="en-US" sz="1600" b="1" dirty="0">
              <a:solidFill>
                <a:srgbClr val="FF0000"/>
              </a:solidFill>
            </a:endParaRPr>
          </a:p>
        </p:txBody>
      </p:sp>
      <p:sp>
        <p:nvSpPr>
          <p:cNvPr id="53" name="TextBox 52"/>
          <p:cNvSpPr txBox="1"/>
          <p:nvPr/>
        </p:nvSpPr>
        <p:spPr>
          <a:xfrm>
            <a:off x="457200" y="5410200"/>
            <a:ext cx="1219200" cy="338554"/>
          </a:xfrm>
          <a:prstGeom prst="rect">
            <a:avLst/>
          </a:prstGeom>
          <a:solidFill>
            <a:schemeClr val="bg1"/>
          </a:solidFill>
          <a:ln>
            <a:noFill/>
          </a:ln>
        </p:spPr>
        <p:txBody>
          <a:bodyPr wrap="square" rtlCol="0">
            <a:spAutoFit/>
          </a:bodyPr>
          <a:lstStyle/>
          <a:p>
            <a:r>
              <a:rPr lang="en-US" sz="1600" b="1" dirty="0" smtClean="0">
                <a:solidFill>
                  <a:srgbClr val="FF0000"/>
                </a:solidFill>
              </a:rPr>
              <a:t>Subband 4</a:t>
            </a:r>
            <a:endParaRPr lang="en-US" sz="1600" b="1" dirty="0">
              <a:solidFill>
                <a:srgbClr val="FF0000"/>
              </a:solidFill>
            </a:endParaRPr>
          </a:p>
        </p:txBody>
      </p:sp>
      <p:sp>
        <p:nvSpPr>
          <p:cNvPr id="54" name="TextBox 53"/>
          <p:cNvSpPr txBox="1"/>
          <p:nvPr/>
        </p:nvSpPr>
        <p:spPr>
          <a:xfrm>
            <a:off x="457200" y="5867400"/>
            <a:ext cx="1219200" cy="338554"/>
          </a:xfrm>
          <a:prstGeom prst="rect">
            <a:avLst/>
          </a:prstGeom>
          <a:solidFill>
            <a:schemeClr val="bg1"/>
          </a:solidFill>
          <a:ln>
            <a:noFill/>
          </a:ln>
        </p:spPr>
        <p:txBody>
          <a:bodyPr wrap="square" rtlCol="0">
            <a:spAutoFit/>
          </a:bodyPr>
          <a:lstStyle/>
          <a:p>
            <a:r>
              <a:rPr lang="en-US" sz="1600" b="1" dirty="0" smtClean="0">
                <a:solidFill>
                  <a:srgbClr val="FF0000"/>
                </a:solidFill>
              </a:rPr>
              <a:t>Subband 5</a:t>
            </a:r>
            <a:endParaRPr lang="en-US" sz="1600" b="1" dirty="0">
              <a:solidFill>
                <a:srgbClr val="FF0000"/>
              </a:solidFill>
            </a:endParaRPr>
          </a:p>
        </p:txBody>
      </p:sp>
      <p:cxnSp>
        <p:nvCxnSpPr>
          <p:cNvPr id="57" name="Straight Connector 56"/>
          <p:cNvCxnSpPr/>
          <p:nvPr/>
        </p:nvCxnSpPr>
        <p:spPr>
          <a:xfrm>
            <a:off x="8077200" y="4648200"/>
            <a:ext cx="457200" cy="0"/>
          </a:xfrm>
          <a:prstGeom prst="line">
            <a:avLst/>
          </a:prstGeom>
          <a:ln w="57150">
            <a:solidFill>
              <a:srgbClr val="0070C0"/>
            </a:solidFill>
            <a:prstDash val="sysDot"/>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8077200" y="4267200"/>
            <a:ext cx="457200" cy="0"/>
          </a:xfrm>
          <a:prstGeom prst="line">
            <a:avLst/>
          </a:prstGeom>
          <a:ln w="57150">
            <a:solidFill>
              <a:srgbClr val="0070C0"/>
            </a:solidFill>
            <a:prstDash val="sysDot"/>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8077200" y="5105400"/>
            <a:ext cx="457200" cy="0"/>
          </a:xfrm>
          <a:prstGeom prst="line">
            <a:avLst/>
          </a:prstGeom>
          <a:ln w="57150">
            <a:solidFill>
              <a:srgbClr val="0070C0"/>
            </a:solidFill>
            <a:prstDash val="sysDot"/>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8077200" y="5562600"/>
            <a:ext cx="457200" cy="0"/>
          </a:xfrm>
          <a:prstGeom prst="line">
            <a:avLst/>
          </a:prstGeom>
          <a:ln w="57150">
            <a:solidFill>
              <a:srgbClr val="0070C0"/>
            </a:solidFill>
            <a:prstDash val="sysDot"/>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8077200" y="6019800"/>
            <a:ext cx="457200" cy="0"/>
          </a:xfrm>
          <a:prstGeom prst="line">
            <a:avLst/>
          </a:prstGeom>
          <a:ln w="57150">
            <a:solidFill>
              <a:srgbClr val="0070C0"/>
            </a:solidFill>
            <a:prstDash val="sysDot"/>
          </a:ln>
        </p:spPr>
        <p:style>
          <a:lnRef idx="1">
            <a:schemeClr val="accent1"/>
          </a:lnRef>
          <a:fillRef idx="0">
            <a:schemeClr val="accent1"/>
          </a:fillRef>
          <a:effectRef idx="0">
            <a:schemeClr val="accent1"/>
          </a:effectRef>
          <a:fontRef idx="minor">
            <a:schemeClr val="tx1"/>
          </a:fontRef>
        </p:style>
      </p:cxnSp>
      <p:sp>
        <p:nvSpPr>
          <p:cNvPr id="62" name="Rectangle 61"/>
          <p:cNvSpPr/>
          <p:nvPr/>
        </p:nvSpPr>
        <p:spPr>
          <a:xfrm>
            <a:off x="2514600" y="3505200"/>
            <a:ext cx="4572000" cy="27432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5410200" y="3505200"/>
            <a:ext cx="1662635" cy="338554"/>
          </a:xfrm>
          <a:prstGeom prst="rect">
            <a:avLst/>
          </a:prstGeom>
          <a:noFill/>
        </p:spPr>
        <p:txBody>
          <a:bodyPr wrap="none" rtlCol="0">
            <a:spAutoFit/>
          </a:bodyPr>
          <a:lstStyle/>
          <a:p>
            <a:r>
              <a:rPr lang="en-US" sz="1600" b="1" dirty="0" smtClean="0">
                <a:solidFill>
                  <a:srgbClr val="FF0000"/>
                </a:solidFill>
              </a:rPr>
              <a:t>One FH sequence</a:t>
            </a:r>
            <a:endParaRPr lang="en-US" sz="1600" b="1" dirty="0">
              <a:solidFill>
                <a:srgbClr val="FF0000"/>
              </a:solidFill>
            </a:endParaRPr>
          </a:p>
        </p:txBody>
      </p:sp>
      <p:cxnSp>
        <p:nvCxnSpPr>
          <p:cNvPr id="65" name="Straight Arrow Connector 64"/>
          <p:cNvCxnSpPr/>
          <p:nvPr/>
        </p:nvCxnSpPr>
        <p:spPr>
          <a:xfrm>
            <a:off x="3429000" y="3886200"/>
            <a:ext cx="914400" cy="1588"/>
          </a:xfrm>
          <a:prstGeom prst="straightConnector1">
            <a:avLst/>
          </a:prstGeom>
          <a:ln w="28575">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6" name="TextBox 65"/>
          <p:cNvSpPr txBox="1"/>
          <p:nvPr/>
        </p:nvSpPr>
        <p:spPr>
          <a:xfrm>
            <a:off x="1600200" y="4495800"/>
            <a:ext cx="878767" cy="338554"/>
          </a:xfrm>
          <a:prstGeom prst="rect">
            <a:avLst/>
          </a:prstGeom>
          <a:solidFill>
            <a:srgbClr val="FF99FF"/>
          </a:solidFill>
          <a:ln>
            <a:solidFill>
              <a:schemeClr val="tx1"/>
            </a:solidFill>
          </a:ln>
        </p:spPr>
        <p:txBody>
          <a:bodyPr wrap="square" rtlCol="0">
            <a:spAutoFit/>
          </a:bodyPr>
          <a:lstStyle/>
          <a:p>
            <a:r>
              <a:rPr lang="en-US" sz="1600" b="1" dirty="0" smtClean="0"/>
              <a:t>OFDM 5</a:t>
            </a:r>
            <a:endParaRPr lang="en-US" sz="1600" b="1" dirty="0"/>
          </a:p>
        </p:txBody>
      </p:sp>
      <p:sp>
        <p:nvSpPr>
          <p:cNvPr id="67" name="TextBox 66"/>
          <p:cNvSpPr txBox="1"/>
          <p:nvPr/>
        </p:nvSpPr>
        <p:spPr>
          <a:xfrm>
            <a:off x="1600200" y="4953000"/>
            <a:ext cx="878767" cy="338554"/>
          </a:xfrm>
          <a:prstGeom prst="rect">
            <a:avLst/>
          </a:prstGeom>
          <a:solidFill>
            <a:schemeClr val="tx2">
              <a:lumMod val="20000"/>
              <a:lumOff val="80000"/>
            </a:schemeClr>
          </a:solidFill>
          <a:ln>
            <a:solidFill>
              <a:schemeClr val="tx1"/>
            </a:solidFill>
          </a:ln>
        </p:spPr>
        <p:txBody>
          <a:bodyPr wrap="square" rtlCol="0">
            <a:spAutoFit/>
          </a:bodyPr>
          <a:lstStyle/>
          <a:p>
            <a:r>
              <a:rPr lang="en-US" sz="1600" b="1" dirty="0" smtClean="0"/>
              <a:t>OFDM 5</a:t>
            </a:r>
            <a:endParaRPr lang="en-US" sz="1600" b="1" dirty="0"/>
          </a:p>
        </p:txBody>
      </p:sp>
      <p:sp>
        <p:nvSpPr>
          <p:cNvPr id="68" name="TextBox 67"/>
          <p:cNvSpPr txBox="1"/>
          <p:nvPr/>
        </p:nvSpPr>
        <p:spPr>
          <a:xfrm>
            <a:off x="1600200" y="5410200"/>
            <a:ext cx="878767" cy="338554"/>
          </a:xfrm>
          <a:prstGeom prst="rect">
            <a:avLst/>
          </a:prstGeom>
          <a:solidFill>
            <a:srgbClr val="FFFF00"/>
          </a:solidFill>
          <a:ln>
            <a:solidFill>
              <a:schemeClr val="tx1"/>
            </a:solidFill>
          </a:ln>
        </p:spPr>
        <p:txBody>
          <a:bodyPr wrap="square" rtlCol="0">
            <a:spAutoFit/>
          </a:bodyPr>
          <a:lstStyle/>
          <a:p>
            <a:r>
              <a:rPr lang="en-US" sz="1600" b="1" dirty="0" smtClean="0"/>
              <a:t>OFDM 5</a:t>
            </a:r>
            <a:endParaRPr lang="en-US" sz="1600" b="1" dirty="0"/>
          </a:p>
        </p:txBody>
      </p:sp>
      <p:sp>
        <p:nvSpPr>
          <p:cNvPr id="69" name="TextBox 68"/>
          <p:cNvSpPr txBox="1"/>
          <p:nvPr/>
        </p:nvSpPr>
        <p:spPr>
          <a:xfrm>
            <a:off x="1600200" y="5867400"/>
            <a:ext cx="878767" cy="338554"/>
          </a:xfrm>
          <a:prstGeom prst="rect">
            <a:avLst/>
          </a:prstGeom>
          <a:solidFill>
            <a:srgbClr val="92D050"/>
          </a:solidFill>
          <a:ln>
            <a:solidFill>
              <a:schemeClr val="tx1"/>
            </a:solidFill>
          </a:ln>
        </p:spPr>
        <p:txBody>
          <a:bodyPr wrap="square" rtlCol="0">
            <a:spAutoFit/>
          </a:bodyPr>
          <a:lstStyle/>
          <a:p>
            <a:r>
              <a:rPr lang="en-US" sz="1600" b="1" dirty="0" smtClean="0"/>
              <a:t>OFDM 5</a:t>
            </a:r>
            <a:endParaRPr lang="en-US" sz="1600" b="1" dirty="0"/>
          </a:p>
        </p:txBody>
      </p:sp>
      <p:sp>
        <p:nvSpPr>
          <p:cNvPr id="70" name="TextBox 69"/>
          <p:cNvSpPr txBox="1"/>
          <p:nvPr/>
        </p:nvSpPr>
        <p:spPr>
          <a:xfrm>
            <a:off x="1600200" y="4038600"/>
            <a:ext cx="878767" cy="338554"/>
          </a:xfrm>
          <a:prstGeom prst="rect">
            <a:avLst/>
          </a:prstGeom>
          <a:solidFill>
            <a:srgbClr val="FFC000"/>
          </a:solidFill>
          <a:ln>
            <a:solidFill>
              <a:schemeClr val="tx1"/>
            </a:solidFill>
          </a:ln>
        </p:spPr>
        <p:txBody>
          <a:bodyPr wrap="square" rtlCol="0">
            <a:spAutoFit/>
          </a:bodyPr>
          <a:lstStyle/>
          <a:p>
            <a:r>
              <a:rPr lang="en-US" sz="1600" b="1" dirty="0" smtClean="0"/>
              <a:t>OFDM 5</a:t>
            </a:r>
            <a:endParaRPr lang="en-US" sz="1600" b="1" dirty="0"/>
          </a:p>
        </p:txBody>
      </p:sp>
      <p:sp>
        <p:nvSpPr>
          <p:cNvPr id="71" name="TextBox 70"/>
          <p:cNvSpPr txBox="1"/>
          <p:nvPr/>
        </p:nvSpPr>
        <p:spPr>
          <a:xfrm>
            <a:off x="457200" y="3429000"/>
            <a:ext cx="1295400" cy="562911"/>
          </a:xfrm>
          <a:prstGeom prst="rect">
            <a:avLst/>
          </a:prstGeom>
          <a:solidFill>
            <a:schemeClr val="accent1">
              <a:lumMod val="40000"/>
              <a:lumOff val="60000"/>
            </a:schemeClr>
          </a:solidFill>
        </p:spPr>
        <p:txBody>
          <a:bodyPr wrap="square" rtlCol="0">
            <a:spAutoFit/>
          </a:bodyPr>
          <a:lstStyle/>
          <a:p>
            <a:pPr>
              <a:lnSpc>
                <a:spcPts val="1200"/>
              </a:lnSpc>
            </a:pPr>
            <a:r>
              <a:rPr lang="en-US" sz="1400" b="1" dirty="0" smtClean="0">
                <a:solidFill>
                  <a:srgbClr val="7030A0"/>
                </a:solidFill>
              </a:rPr>
              <a:t>Each color for a different personal space </a:t>
            </a:r>
            <a:endParaRPr lang="en-US" sz="1400" b="1" dirty="0">
              <a:solidFill>
                <a:srgbClr val="7030A0"/>
              </a:solidFill>
            </a:endParaRP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ts val="3000"/>
              </a:lnSpc>
            </a:pPr>
            <a:r>
              <a:rPr lang="en-US" altLang="ko-KR" sz="3200" b="1" i="1" dirty="0" smtClean="0">
                <a:solidFill>
                  <a:srgbClr val="00B0F0"/>
                </a:solidFill>
              </a:rPr>
              <a:t>OFDMA IN A PERSONAL SPACE (3)</a:t>
            </a:r>
            <a:endParaRPr lang="en-US" sz="2000" dirty="0">
              <a:solidFill>
                <a:srgbClr val="00B0F0"/>
              </a:solidFill>
              <a:cs typeface="Times New Roman" pitchFamily="18" charset="0"/>
            </a:endParaRPr>
          </a:p>
        </p:txBody>
      </p:sp>
      <p:sp>
        <p:nvSpPr>
          <p:cNvPr id="9" name="TextBox 8"/>
          <p:cNvSpPr txBox="1"/>
          <p:nvPr/>
        </p:nvSpPr>
        <p:spPr>
          <a:xfrm>
            <a:off x="4191000" y="6400800"/>
            <a:ext cx="777777" cy="307777"/>
          </a:xfrm>
          <a:prstGeom prst="rect">
            <a:avLst/>
          </a:prstGeom>
          <a:noFill/>
        </p:spPr>
        <p:txBody>
          <a:bodyPr wrap="none" rtlCol="0">
            <a:spAutoFit/>
          </a:bodyPr>
          <a:lstStyle/>
          <a:p>
            <a:r>
              <a:rPr lang="en-US" sz="1400" dirty="0" smtClean="0">
                <a:latin typeface="Times New Roman" pitchFamily="18" charset="0"/>
                <a:cs typeface="Times New Roman" pitchFamily="18" charset="0"/>
              </a:rPr>
              <a:t>Slide 91</a:t>
            </a:r>
            <a:endParaRPr lang="en-US" sz="1400" dirty="0">
              <a:latin typeface="Times New Roman" pitchFamily="18" charset="0"/>
              <a:cs typeface="Times New Roman" pitchFamily="18" charset="0"/>
            </a:endParaRPr>
          </a:p>
        </p:txBody>
      </p:sp>
      <p:sp>
        <p:nvSpPr>
          <p:cNvPr id="31" name="TextBox 30"/>
          <p:cNvSpPr txBox="1"/>
          <p:nvPr/>
        </p:nvSpPr>
        <p:spPr>
          <a:xfrm>
            <a:off x="533400" y="1447800"/>
            <a:ext cx="8077200" cy="4247317"/>
          </a:xfrm>
          <a:prstGeom prst="rect">
            <a:avLst/>
          </a:prstGeom>
          <a:noFill/>
        </p:spPr>
        <p:txBody>
          <a:bodyPr wrap="square" rtlCol="0">
            <a:spAutoFit/>
          </a:bodyPr>
          <a:lstStyle/>
          <a:p>
            <a:pPr marL="228600" indent="-228600"/>
            <a:r>
              <a:rPr lang="en-US" sz="2000" b="1" u="sng" dirty="0" smtClean="0">
                <a:latin typeface="Times New Roman" pitchFamily="18" charset="0"/>
                <a:cs typeface="Times New Roman" pitchFamily="18" charset="0"/>
              </a:rPr>
              <a:t>Multiple access with Hybrid FH/OFDMA </a:t>
            </a:r>
            <a:endParaRPr lang="en-US" sz="2000" dirty="0" smtClean="0"/>
          </a:p>
          <a:p>
            <a:pPr marL="228600" indent="-228600">
              <a:buFont typeface="Arial" pitchFamily="34" charset="0"/>
              <a:buChar char="•"/>
            </a:pPr>
            <a:r>
              <a:rPr lang="en-US" dirty="0" smtClean="0">
                <a:latin typeface="Times New Roman" pitchFamily="18" charset="0"/>
                <a:cs typeface="Times New Roman" pitchFamily="18" charset="0"/>
              </a:rPr>
              <a:t>Hybrid OFDMA in FH</a:t>
            </a:r>
          </a:p>
          <a:p>
            <a:pPr marL="685800" lvl="1" indent="-228600">
              <a:buFont typeface="Arial" pitchFamily="34" charset="0"/>
              <a:buChar char="•"/>
            </a:pPr>
            <a:r>
              <a:rPr lang="en-US" dirty="0" smtClean="0">
                <a:latin typeface="Times New Roman" pitchFamily="18" charset="0"/>
                <a:cs typeface="Times New Roman" pitchFamily="18" charset="0"/>
              </a:rPr>
              <a:t>Multiple access among personal spaces </a:t>
            </a:r>
          </a:p>
          <a:p>
            <a:pPr marL="1143000" lvl="2" indent="-228600">
              <a:buFont typeface="Arial" pitchFamily="34" charset="0"/>
              <a:buChar char="•"/>
            </a:pPr>
            <a:r>
              <a:rPr lang="en-US" dirty="0" smtClean="0">
                <a:latin typeface="Times New Roman" pitchFamily="18" charset="0"/>
                <a:cs typeface="Times New Roman" pitchFamily="18" charset="0"/>
              </a:rPr>
              <a:t>by changing a subband for each OFDM symbol according to a hopping pattern</a:t>
            </a:r>
          </a:p>
          <a:p>
            <a:pPr marL="685800" lvl="1" indent="-228600">
              <a:buFont typeface="Arial" pitchFamily="34" charset="0"/>
              <a:buChar char="•"/>
            </a:pPr>
            <a:r>
              <a:rPr lang="en-US" dirty="0" smtClean="0">
                <a:latin typeface="Times New Roman" pitchFamily="18" charset="0"/>
                <a:cs typeface="Times New Roman" pitchFamily="18" charset="0"/>
              </a:rPr>
              <a:t>Multiple access among links in a personal space </a:t>
            </a:r>
          </a:p>
          <a:p>
            <a:pPr marL="1143000" lvl="2" indent="-228600">
              <a:buFont typeface="Arial" pitchFamily="34" charset="0"/>
              <a:buChar char="•"/>
            </a:pPr>
            <a:r>
              <a:rPr lang="en-US" dirty="0" smtClean="0">
                <a:latin typeface="Times New Roman" pitchFamily="18" charset="0"/>
                <a:cs typeface="Times New Roman" pitchFamily="18" charset="0"/>
              </a:rPr>
              <a:t>by assigning a different group of OFDM subcarriers to a link</a:t>
            </a:r>
            <a:endParaRPr lang="en-US" dirty="0" smtClean="0">
              <a:solidFill>
                <a:srgbClr val="FF0000"/>
              </a:solidFill>
              <a:latin typeface="Times New Roman" pitchFamily="18" charset="0"/>
              <a:cs typeface="Times New Roman" pitchFamily="18" charset="0"/>
            </a:endParaRPr>
          </a:p>
          <a:p>
            <a:pPr marL="228600" indent="-228600">
              <a:buFont typeface="Arial" pitchFamily="34" charset="0"/>
              <a:buChar char="•"/>
            </a:pPr>
            <a:endParaRPr lang="en-US" dirty="0" smtClean="0">
              <a:latin typeface="Times New Roman" pitchFamily="18" charset="0"/>
              <a:cs typeface="Times New Roman" pitchFamily="18" charset="0"/>
            </a:endParaRPr>
          </a:p>
          <a:p>
            <a:pPr marL="228600" indent="-228600">
              <a:buFont typeface="Arial" pitchFamily="34" charset="0"/>
              <a:buChar char="•"/>
            </a:pPr>
            <a:r>
              <a:rPr lang="en-US" dirty="0" smtClean="0">
                <a:latin typeface="Times New Roman" pitchFamily="18" charset="0"/>
                <a:cs typeface="Times New Roman" pitchFamily="18" charset="0"/>
              </a:rPr>
              <a:t>Hybrid FH in OFDMA</a:t>
            </a:r>
          </a:p>
          <a:p>
            <a:pPr marL="685800" lvl="1" indent="-228600">
              <a:buFont typeface="Arial" pitchFamily="34" charset="0"/>
              <a:buChar char="•"/>
            </a:pPr>
            <a:r>
              <a:rPr lang="en-US" dirty="0" smtClean="0">
                <a:latin typeface="Times New Roman" pitchFamily="18" charset="0"/>
                <a:cs typeface="Times New Roman" pitchFamily="18" charset="0"/>
              </a:rPr>
              <a:t>Multiple access among personal spaces</a:t>
            </a:r>
          </a:p>
          <a:p>
            <a:pPr marL="1143000" lvl="2" indent="-228600">
              <a:buFont typeface="Arial" pitchFamily="34" charset="0"/>
              <a:buChar char="•"/>
            </a:pPr>
            <a:r>
              <a:rPr lang="en-US" dirty="0" smtClean="0">
                <a:latin typeface="Times New Roman" pitchFamily="18" charset="0"/>
                <a:cs typeface="Times New Roman" pitchFamily="18" charset="0"/>
              </a:rPr>
              <a:t>by assigning a fixed group of OFDM subcarriers to a personal space</a:t>
            </a:r>
          </a:p>
          <a:p>
            <a:pPr marL="685800" lvl="1" indent="-228600">
              <a:buFont typeface="Arial" pitchFamily="34" charset="0"/>
              <a:buChar char="•"/>
            </a:pPr>
            <a:r>
              <a:rPr lang="en-US" dirty="0" smtClean="0">
                <a:latin typeface="Times New Roman" pitchFamily="18" charset="0"/>
                <a:cs typeface="Times New Roman" pitchFamily="18" charset="0"/>
              </a:rPr>
              <a:t>Multiple access among links in a personal space </a:t>
            </a:r>
          </a:p>
          <a:p>
            <a:pPr marL="1143000" lvl="2" indent="-228600">
              <a:buFont typeface="Arial" pitchFamily="34" charset="0"/>
              <a:buChar char="•"/>
            </a:pPr>
            <a:r>
              <a:rPr lang="en-US" dirty="0" smtClean="0">
                <a:latin typeface="Times New Roman" pitchFamily="18" charset="0"/>
                <a:cs typeface="Times New Roman" pitchFamily="18" charset="0"/>
              </a:rPr>
              <a:t>by assigning a different subcarrier for a symbol in each OFDM symbol period according to a hopping pattern</a:t>
            </a:r>
          </a:p>
          <a:p>
            <a:pPr marL="685800" lvl="1" indent="-228600">
              <a:buFont typeface="Arial" pitchFamily="34" charset="0"/>
              <a:buChar char="•"/>
            </a:pPr>
            <a:endParaRPr lang="en-US" sz="1600" dirty="0" smtClean="0"/>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990600"/>
          </a:xfrm>
        </p:spPr>
        <p:txBody>
          <a:bodyPr>
            <a:normAutofit/>
          </a:bodyPr>
          <a:lstStyle/>
          <a:p>
            <a:pPr marL="228600" indent="-228600"/>
            <a:r>
              <a:rPr lang="en-US" altLang="ko-KR" sz="3200" b="1" i="1" dirty="0" smtClean="0">
                <a:solidFill>
                  <a:srgbClr val="00B0F0"/>
                </a:solidFill>
              </a:rPr>
              <a:t>DYNAMIC SINGLE FREQUENCY NETWORK (1)</a:t>
            </a:r>
            <a:endParaRPr lang="en-US" sz="3200" dirty="0" smtClean="0"/>
          </a:p>
        </p:txBody>
      </p:sp>
      <p:sp>
        <p:nvSpPr>
          <p:cNvPr id="9" name="TextBox 8"/>
          <p:cNvSpPr txBox="1"/>
          <p:nvPr/>
        </p:nvSpPr>
        <p:spPr>
          <a:xfrm>
            <a:off x="4191000" y="6400800"/>
            <a:ext cx="777777" cy="307777"/>
          </a:xfrm>
          <a:prstGeom prst="rect">
            <a:avLst/>
          </a:prstGeom>
          <a:noFill/>
        </p:spPr>
        <p:txBody>
          <a:bodyPr wrap="none" rtlCol="0">
            <a:spAutoFit/>
          </a:bodyPr>
          <a:lstStyle/>
          <a:p>
            <a:r>
              <a:rPr lang="en-US" sz="1400" dirty="0" smtClean="0">
                <a:latin typeface="Times New Roman" pitchFamily="18" charset="0"/>
                <a:cs typeface="Times New Roman" pitchFamily="18" charset="0"/>
              </a:rPr>
              <a:t>Slide 92</a:t>
            </a:r>
            <a:endParaRPr lang="en-US" sz="1400" dirty="0">
              <a:latin typeface="Times New Roman" pitchFamily="18" charset="0"/>
              <a:cs typeface="Times New Roman" pitchFamily="18" charset="0"/>
            </a:endParaRPr>
          </a:p>
        </p:txBody>
      </p:sp>
      <p:sp>
        <p:nvSpPr>
          <p:cNvPr id="31" name="TextBox 30"/>
          <p:cNvSpPr txBox="1"/>
          <p:nvPr/>
        </p:nvSpPr>
        <p:spPr>
          <a:xfrm>
            <a:off x="533400" y="1447800"/>
            <a:ext cx="8077200" cy="3693319"/>
          </a:xfrm>
          <a:prstGeom prst="rect">
            <a:avLst/>
          </a:prstGeom>
          <a:noFill/>
        </p:spPr>
        <p:txBody>
          <a:bodyPr wrap="square" rtlCol="0">
            <a:spAutoFit/>
          </a:bodyPr>
          <a:lstStyle/>
          <a:p>
            <a:pPr marL="228600" indent="-228600"/>
            <a:r>
              <a:rPr lang="en-US" sz="2000" b="1" u="sng" dirty="0" smtClean="0">
                <a:latin typeface="Times New Roman" pitchFamily="18" charset="0"/>
                <a:cs typeface="Times New Roman" pitchFamily="18" charset="0"/>
              </a:rPr>
              <a:t>Dynamic single frequency network (DSFN) </a:t>
            </a:r>
            <a:endParaRPr lang="en-US" sz="2000" dirty="0" smtClean="0"/>
          </a:p>
          <a:p>
            <a:pPr marL="228600" indent="-228600">
              <a:buFont typeface="Arial" pitchFamily="34" charset="0"/>
              <a:buChar char="•"/>
            </a:pPr>
            <a:r>
              <a:rPr lang="en-US" b="1" dirty="0" smtClean="0">
                <a:solidFill>
                  <a:srgbClr val="FF0000"/>
                </a:solidFill>
                <a:sym typeface="Wingdings" pitchFamily="2" charset="2"/>
              </a:rPr>
              <a:t>Conditions of DSFN</a:t>
            </a:r>
          </a:p>
          <a:p>
            <a:pPr marL="685800" lvl="1" indent="-228600">
              <a:buFont typeface="Arial" pitchFamily="34" charset="0"/>
              <a:buChar char="•"/>
            </a:pPr>
            <a:r>
              <a:rPr lang="en-US" dirty="0" smtClean="0">
                <a:sym typeface="Wingdings" pitchFamily="2" charset="2"/>
              </a:rPr>
              <a:t>One way with DSFN: downlink only: simulcast</a:t>
            </a:r>
          </a:p>
          <a:p>
            <a:pPr marL="1143000" lvl="2" indent="-228600">
              <a:buFont typeface="Arial" pitchFamily="34" charset="0"/>
              <a:buChar char="•"/>
            </a:pPr>
            <a:r>
              <a:rPr lang="en-US" dirty="0" smtClean="0">
                <a:sym typeface="Wingdings" pitchFamily="2" charset="2"/>
              </a:rPr>
              <a:t>Uplink can be implemented through communications with the PSC manager. </a:t>
            </a:r>
          </a:p>
          <a:p>
            <a:pPr marL="685800" lvl="1" indent="-228600">
              <a:buFont typeface="Arial" pitchFamily="34" charset="0"/>
              <a:buChar char="•"/>
            </a:pPr>
            <a:r>
              <a:rPr lang="en-US" dirty="0" smtClean="0">
                <a:sym typeface="Wingdings" pitchFamily="2" charset="2"/>
              </a:rPr>
              <a:t>Need a central system controller for scheduling</a:t>
            </a:r>
          </a:p>
          <a:p>
            <a:pPr marL="1143000" lvl="2" indent="-228600">
              <a:buFont typeface="Arial" pitchFamily="34" charset="0"/>
              <a:buChar char="•"/>
            </a:pPr>
            <a:r>
              <a:rPr lang="en-US" dirty="0" smtClean="0">
                <a:sym typeface="Wingdings" pitchFamily="2" charset="2"/>
              </a:rPr>
              <a:t>PSC manager can be a system controller.</a:t>
            </a:r>
          </a:p>
          <a:p>
            <a:pPr marL="1143000" lvl="2" indent="-228600">
              <a:buFont typeface="Arial" pitchFamily="34" charset="0"/>
              <a:buChar char="•"/>
            </a:pPr>
            <a:endParaRPr lang="en-US" dirty="0" smtClean="0">
              <a:sym typeface="Wingdings" pitchFamily="2" charset="2"/>
            </a:endParaRPr>
          </a:p>
          <a:p>
            <a:pPr marL="228600" indent="-228600">
              <a:buFont typeface="Arial" pitchFamily="34" charset="0"/>
              <a:buChar char="•"/>
            </a:pPr>
            <a:r>
              <a:rPr lang="en-US" b="1" dirty="0" smtClean="0">
                <a:solidFill>
                  <a:srgbClr val="FF0000"/>
                </a:solidFill>
                <a:sym typeface="Wingdings" pitchFamily="2" charset="2"/>
              </a:rPr>
              <a:t>DSFN concept can be applied for range extension and hand-off</a:t>
            </a:r>
          </a:p>
          <a:p>
            <a:pPr marL="685800" lvl="1" indent="-228600">
              <a:buFont typeface="Arial" pitchFamily="34" charset="0"/>
              <a:buChar char="•"/>
            </a:pPr>
            <a:r>
              <a:rPr lang="en-US" dirty="0" smtClean="0"/>
              <a:t>Multi language interpretation system</a:t>
            </a:r>
          </a:p>
          <a:p>
            <a:pPr marL="685800" lvl="1" indent="-228600">
              <a:buFont typeface="Arial" pitchFamily="34" charset="0"/>
              <a:buChar char="•"/>
            </a:pPr>
            <a:r>
              <a:rPr lang="en-US" dirty="0" smtClean="0"/>
              <a:t>Personal media</a:t>
            </a:r>
          </a:p>
          <a:p>
            <a:pPr marL="685800" lvl="1" indent="-228600">
              <a:buFont typeface="Arial" pitchFamily="34" charset="0"/>
              <a:buChar char="•"/>
            </a:pPr>
            <a:r>
              <a:rPr lang="en-US" dirty="0" smtClean="0"/>
              <a:t>Wireless (mobile) VoIP</a:t>
            </a:r>
          </a:p>
          <a:p>
            <a:pPr marL="685800" lvl="1" indent="-228600">
              <a:buFont typeface="Arial" pitchFamily="34" charset="0"/>
              <a:buChar char="•"/>
            </a:pPr>
            <a:endParaRPr lang="en-US" sz="1600" b="1" dirty="0" smtClean="0">
              <a:solidFill>
                <a:srgbClr val="FF0000"/>
              </a:solidFill>
            </a:endParaRPr>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990600"/>
          </a:xfrm>
        </p:spPr>
        <p:txBody>
          <a:bodyPr>
            <a:normAutofit/>
          </a:bodyPr>
          <a:lstStyle/>
          <a:p>
            <a:pPr marL="228600" indent="-228600"/>
            <a:r>
              <a:rPr lang="en-US" altLang="ko-KR" sz="3200" b="1" i="1" dirty="0" smtClean="0">
                <a:solidFill>
                  <a:srgbClr val="00B0F0"/>
                </a:solidFill>
              </a:rPr>
              <a:t>DYNAMIC SINGLE FREQUENCY NETWORK (2)</a:t>
            </a:r>
            <a:endParaRPr lang="en-US" sz="3200" dirty="0" smtClean="0"/>
          </a:p>
        </p:txBody>
      </p:sp>
      <p:sp>
        <p:nvSpPr>
          <p:cNvPr id="9" name="TextBox 8"/>
          <p:cNvSpPr txBox="1"/>
          <p:nvPr/>
        </p:nvSpPr>
        <p:spPr>
          <a:xfrm>
            <a:off x="4191000" y="6400800"/>
            <a:ext cx="777777" cy="307777"/>
          </a:xfrm>
          <a:prstGeom prst="rect">
            <a:avLst/>
          </a:prstGeom>
          <a:noFill/>
        </p:spPr>
        <p:txBody>
          <a:bodyPr wrap="none" rtlCol="0">
            <a:spAutoFit/>
          </a:bodyPr>
          <a:lstStyle/>
          <a:p>
            <a:r>
              <a:rPr lang="en-US" sz="1400" dirty="0" smtClean="0">
                <a:latin typeface="Times New Roman" pitchFamily="18" charset="0"/>
                <a:cs typeface="Times New Roman" pitchFamily="18" charset="0"/>
              </a:rPr>
              <a:t>Slide 93</a:t>
            </a:r>
            <a:endParaRPr lang="en-US" sz="1400" dirty="0">
              <a:latin typeface="Times New Roman" pitchFamily="18" charset="0"/>
              <a:cs typeface="Times New Roman" pitchFamily="18" charset="0"/>
            </a:endParaRPr>
          </a:p>
        </p:txBody>
      </p:sp>
      <p:sp>
        <p:nvSpPr>
          <p:cNvPr id="31" name="TextBox 30"/>
          <p:cNvSpPr txBox="1"/>
          <p:nvPr/>
        </p:nvSpPr>
        <p:spPr>
          <a:xfrm>
            <a:off x="533400" y="1447800"/>
            <a:ext cx="8077200" cy="4847481"/>
          </a:xfrm>
          <a:prstGeom prst="rect">
            <a:avLst/>
          </a:prstGeom>
          <a:noFill/>
        </p:spPr>
        <p:txBody>
          <a:bodyPr wrap="square" rtlCol="0">
            <a:spAutoFit/>
          </a:bodyPr>
          <a:lstStyle/>
          <a:p>
            <a:pPr marL="228600" indent="-228600"/>
            <a:r>
              <a:rPr lang="en-US" sz="2000" b="1" u="sng" dirty="0" smtClean="0">
                <a:latin typeface="Times New Roman" pitchFamily="18" charset="0"/>
                <a:cs typeface="Times New Roman" pitchFamily="18" charset="0"/>
              </a:rPr>
              <a:t>Dynamic single frequency network (DSFN) </a:t>
            </a:r>
            <a:endParaRPr lang="en-US" sz="2000" dirty="0" smtClean="0"/>
          </a:p>
          <a:p>
            <a:pPr marL="228600" indent="-228600">
              <a:buFont typeface="Arial" pitchFamily="34" charset="0"/>
              <a:buChar char="•"/>
            </a:pPr>
            <a:r>
              <a:rPr lang="en-US" sz="1700" dirty="0" smtClean="0">
                <a:solidFill>
                  <a:srgbClr val="00B050"/>
                </a:solidFill>
              </a:rPr>
              <a:t>How can PSC managers in multiple public spaces receive signals simultaneously?</a:t>
            </a:r>
          </a:p>
          <a:p>
            <a:pPr marL="685800" lvl="1" indent="-228600">
              <a:buFont typeface="Arial" pitchFamily="34" charset="0"/>
              <a:buChar char="•"/>
            </a:pPr>
            <a:r>
              <a:rPr lang="en-US" sz="1700" dirty="0" smtClean="0">
                <a:solidFill>
                  <a:srgbClr val="00B050"/>
                </a:solidFill>
              </a:rPr>
              <a:t> Is there a time difference between receptions by the first PSC manager and the second because the first sends the signal to the second and the second will send it again.</a:t>
            </a:r>
          </a:p>
          <a:p>
            <a:pPr marL="685800" lvl="1" indent="-228600">
              <a:buFont typeface="Arial" pitchFamily="34" charset="0"/>
              <a:buChar char="•"/>
            </a:pPr>
            <a:r>
              <a:rPr lang="en-US" sz="1700" dirty="0" smtClean="0">
                <a:solidFill>
                  <a:srgbClr val="00B050"/>
                </a:solidFill>
              </a:rPr>
              <a:t>OFDM can overcome this problem because it has relatively longer symbol period.</a:t>
            </a:r>
          </a:p>
          <a:p>
            <a:pPr marL="228600" indent="-228600">
              <a:buFont typeface="Arial" pitchFamily="34" charset="0"/>
              <a:buChar char="•"/>
            </a:pPr>
            <a:endParaRPr lang="en-US" sz="1700" dirty="0" smtClean="0">
              <a:solidFill>
                <a:srgbClr val="00B050"/>
              </a:solidFill>
            </a:endParaRPr>
          </a:p>
          <a:p>
            <a:pPr marL="228600" indent="-228600">
              <a:buFont typeface="Arial" pitchFamily="34" charset="0"/>
              <a:buChar char="•"/>
            </a:pPr>
            <a:r>
              <a:rPr lang="en-US" sz="1700" dirty="0" smtClean="0">
                <a:solidFill>
                  <a:srgbClr val="00B050"/>
                </a:solidFill>
              </a:rPr>
              <a:t>How can a receiver eliminate weaker signals among multiple received signals?</a:t>
            </a:r>
          </a:p>
          <a:p>
            <a:pPr marL="685800" lvl="1" indent="-228600">
              <a:buFont typeface="Arial" pitchFamily="34" charset="0"/>
              <a:buChar char="•"/>
            </a:pPr>
            <a:r>
              <a:rPr lang="en-US" sz="1700" dirty="0" smtClean="0">
                <a:solidFill>
                  <a:srgbClr val="00B050"/>
                </a:solidFill>
              </a:rPr>
              <a:t>Pick up the stronger signal among received signals</a:t>
            </a:r>
          </a:p>
          <a:p>
            <a:pPr marL="685800" lvl="1" indent="-228600">
              <a:buFont typeface="Arial" pitchFamily="34" charset="0"/>
              <a:buChar char="•"/>
            </a:pPr>
            <a:r>
              <a:rPr lang="en-US" sz="1700" dirty="0" smtClean="0">
                <a:solidFill>
                  <a:srgbClr val="00B050"/>
                </a:solidFill>
              </a:rPr>
              <a:t>There are some ways to process (and combine) received signals constructively rather than to select the strongest.</a:t>
            </a:r>
            <a:endParaRPr lang="en-US" sz="1700" b="1" dirty="0" smtClean="0">
              <a:solidFill>
                <a:srgbClr val="FF0000"/>
              </a:solidFill>
            </a:endParaRPr>
          </a:p>
          <a:p>
            <a:pPr marL="228600" indent="-228600"/>
            <a:endParaRPr lang="en-US" sz="1700" b="1" dirty="0" smtClean="0">
              <a:sym typeface="Wingdings" pitchFamily="2" charset="2"/>
            </a:endParaRPr>
          </a:p>
          <a:p>
            <a:pPr marL="228600" indent="-228600"/>
            <a:r>
              <a:rPr lang="en-US" sz="1700" b="1" dirty="0" smtClean="0">
                <a:sym typeface="Wingdings" pitchFamily="2" charset="2"/>
              </a:rPr>
              <a:t> </a:t>
            </a:r>
            <a:r>
              <a:rPr lang="en-US" sz="1700" b="1" dirty="0" smtClean="0"/>
              <a:t>Combining</a:t>
            </a:r>
            <a:r>
              <a:rPr lang="en-US" sz="1700" dirty="0" smtClean="0"/>
              <a:t> – In combining, all antennas maintain established connections at all times. The signals are then combined and presented to the receiver. Depending on the sophistication of the system, the signals can be added directly (</a:t>
            </a:r>
            <a:r>
              <a:rPr lang="en-US" sz="1700" b="1" dirty="0" smtClean="0">
                <a:solidFill>
                  <a:srgbClr val="FF0000"/>
                </a:solidFill>
              </a:rPr>
              <a:t>equal gain combining</a:t>
            </a:r>
            <a:r>
              <a:rPr lang="en-US" sz="1700" dirty="0" smtClean="0"/>
              <a:t>) or weighted and added coherently (</a:t>
            </a:r>
            <a:r>
              <a:rPr lang="en-US" sz="1700" b="1" dirty="0" smtClean="0">
                <a:solidFill>
                  <a:srgbClr val="FF0000"/>
                </a:solidFill>
              </a:rPr>
              <a:t>maximal-ratio combining</a:t>
            </a:r>
            <a:r>
              <a:rPr lang="en-US" sz="1700" dirty="0" smtClean="0"/>
              <a:t>). Such a system provides the greatest resistance to fading but since all the receive paths must remain energized, it also consumes the most power.</a:t>
            </a: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ts val="3000"/>
              </a:lnSpc>
            </a:pPr>
            <a:r>
              <a:rPr lang="en-US" sz="3200" b="1" i="1" dirty="0" smtClean="0">
                <a:solidFill>
                  <a:srgbClr val="FF0000"/>
                </a:solidFill>
                <a:cs typeface="Times New Roman" pitchFamily="18" charset="0"/>
              </a:rPr>
              <a:t>USE CASES REQUIRING DSFN (1)</a:t>
            </a:r>
            <a:endParaRPr lang="en-US" sz="3200" b="1" i="1" dirty="0">
              <a:solidFill>
                <a:srgbClr val="FF0000"/>
              </a:solidFill>
              <a:cs typeface="Times New Roman" pitchFamily="18" charset="0"/>
            </a:endParaRPr>
          </a:p>
        </p:txBody>
      </p:sp>
      <p:sp>
        <p:nvSpPr>
          <p:cNvPr id="9" name="TextBox 8"/>
          <p:cNvSpPr txBox="1"/>
          <p:nvPr/>
        </p:nvSpPr>
        <p:spPr>
          <a:xfrm>
            <a:off x="4191000" y="6400800"/>
            <a:ext cx="777777" cy="307777"/>
          </a:xfrm>
          <a:prstGeom prst="rect">
            <a:avLst/>
          </a:prstGeom>
          <a:noFill/>
        </p:spPr>
        <p:txBody>
          <a:bodyPr wrap="none" rtlCol="0">
            <a:spAutoFit/>
          </a:bodyPr>
          <a:lstStyle/>
          <a:p>
            <a:r>
              <a:rPr lang="en-US" sz="1400" dirty="0" smtClean="0">
                <a:latin typeface="Times New Roman" pitchFamily="18" charset="0"/>
                <a:cs typeface="Times New Roman" pitchFamily="18" charset="0"/>
              </a:rPr>
              <a:t>Slide 94</a:t>
            </a:r>
            <a:endParaRPr lang="en-US" sz="1400" dirty="0">
              <a:latin typeface="Times New Roman" pitchFamily="18" charset="0"/>
              <a:cs typeface="Times New Roman" pitchFamily="18" charset="0"/>
            </a:endParaRPr>
          </a:p>
        </p:txBody>
      </p:sp>
      <p:sp>
        <p:nvSpPr>
          <p:cNvPr id="7" name="TextBox 6"/>
          <p:cNvSpPr txBox="1"/>
          <p:nvPr/>
        </p:nvSpPr>
        <p:spPr>
          <a:xfrm>
            <a:off x="533400" y="1371600"/>
            <a:ext cx="6870599" cy="400110"/>
          </a:xfrm>
          <a:prstGeom prst="rect">
            <a:avLst/>
          </a:prstGeom>
          <a:solidFill>
            <a:schemeClr val="accent3">
              <a:lumMod val="40000"/>
              <a:lumOff val="60000"/>
            </a:schemeClr>
          </a:solidFill>
        </p:spPr>
        <p:txBody>
          <a:bodyPr wrap="none" rtlCol="0">
            <a:spAutoFit/>
          </a:bodyPr>
          <a:lstStyle/>
          <a:p>
            <a:r>
              <a:rPr lang="en-US" sz="2000" b="1" dirty="0" smtClean="0">
                <a:solidFill>
                  <a:srgbClr val="0070C0"/>
                </a:solidFill>
              </a:rPr>
              <a:t>Multi Lingual Interpretation System </a:t>
            </a:r>
            <a:r>
              <a:rPr lang="en-US" dirty="0" smtClean="0"/>
              <a:t>[4] </a:t>
            </a:r>
            <a:r>
              <a:rPr lang="en-US" sz="2000" b="1" dirty="0" smtClean="0">
                <a:solidFill>
                  <a:srgbClr val="0070C0"/>
                </a:solidFill>
              </a:rPr>
              <a:t>with Range Extension </a:t>
            </a:r>
            <a:r>
              <a:rPr lang="en-US" dirty="0" smtClean="0"/>
              <a:t>[9]</a:t>
            </a:r>
            <a:endParaRPr lang="en-US" dirty="0"/>
          </a:p>
        </p:txBody>
      </p:sp>
      <p:pic>
        <p:nvPicPr>
          <p:cNvPr id="230401" name="Picture 1"/>
          <p:cNvPicPr>
            <a:picLocks noChangeAspect="1" noChangeArrowheads="1"/>
          </p:cNvPicPr>
          <p:nvPr/>
        </p:nvPicPr>
        <p:blipFill>
          <a:blip r:embed="rId3" cstate="print"/>
          <a:srcRect/>
          <a:stretch>
            <a:fillRect/>
          </a:stretch>
        </p:blipFill>
        <p:spPr bwMode="auto">
          <a:xfrm>
            <a:off x="381000" y="2133600"/>
            <a:ext cx="7181180" cy="3024187"/>
          </a:xfrm>
          <a:prstGeom prst="rect">
            <a:avLst/>
          </a:prstGeom>
          <a:noFill/>
          <a:ln w="9525">
            <a:noFill/>
            <a:miter lim="800000"/>
            <a:headEnd/>
            <a:tailEnd/>
          </a:ln>
        </p:spPr>
      </p:pic>
      <p:sp>
        <p:nvSpPr>
          <p:cNvPr id="18" name="Oval 50"/>
          <p:cNvSpPr>
            <a:spLocks noChangeArrowheads="1"/>
          </p:cNvSpPr>
          <p:nvPr/>
        </p:nvSpPr>
        <p:spPr bwMode="auto">
          <a:xfrm>
            <a:off x="609600" y="1828800"/>
            <a:ext cx="3886200" cy="4419600"/>
          </a:xfrm>
          <a:prstGeom prst="ellipse">
            <a:avLst/>
          </a:prstGeom>
          <a:noFill/>
          <a:ln w="38100">
            <a:solidFill>
              <a:srgbClr val="FF0000"/>
            </a:solidFill>
            <a:prstDash val="dash"/>
            <a:round/>
            <a:headEnd/>
            <a:tailEnd/>
          </a:ln>
        </p:spPr>
        <p:txBody>
          <a:bodyPr wrap="none" anchor="ctr"/>
          <a:lstStyle/>
          <a:p>
            <a:endParaRPr kumimoji="0" lang="ko-KR" altLang="en-US" sz="3200">
              <a:solidFill>
                <a:srgbClr val="095091"/>
              </a:solidFill>
              <a:latin typeface="Arial" charset="0"/>
              <a:ea typeface="돋움" pitchFamily="50" charset="-127"/>
            </a:endParaRPr>
          </a:p>
        </p:txBody>
      </p:sp>
      <p:sp>
        <p:nvSpPr>
          <p:cNvPr id="19" name="Oval 50"/>
          <p:cNvSpPr>
            <a:spLocks noChangeArrowheads="1"/>
          </p:cNvSpPr>
          <p:nvPr/>
        </p:nvSpPr>
        <p:spPr bwMode="auto">
          <a:xfrm>
            <a:off x="4495800" y="1828800"/>
            <a:ext cx="2590800" cy="4419600"/>
          </a:xfrm>
          <a:prstGeom prst="ellipse">
            <a:avLst/>
          </a:prstGeom>
          <a:noFill/>
          <a:ln w="38100">
            <a:solidFill>
              <a:srgbClr val="FF0000"/>
            </a:solidFill>
            <a:prstDash val="dash"/>
            <a:round/>
            <a:headEnd/>
            <a:tailEnd/>
          </a:ln>
        </p:spPr>
        <p:txBody>
          <a:bodyPr wrap="none" anchor="ctr"/>
          <a:lstStyle/>
          <a:p>
            <a:endParaRPr kumimoji="0" lang="ko-KR" altLang="en-US" sz="3200">
              <a:solidFill>
                <a:srgbClr val="095091"/>
              </a:solidFill>
              <a:latin typeface="Arial" charset="0"/>
              <a:ea typeface="돋움" pitchFamily="50" charset="-127"/>
            </a:endParaRPr>
          </a:p>
        </p:txBody>
      </p:sp>
      <p:sp>
        <p:nvSpPr>
          <p:cNvPr id="20" name="TextBox 19"/>
          <p:cNvSpPr txBox="1"/>
          <p:nvPr/>
        </p:nvSpPr>
        <p:spPr>
          <a:xfrm>
            <a:off x="5029200" y="5410200"/>
            <a:ext cx="1526380" cy="615553"/>
          </a:xfrm>
          <a:prstGeom prst="rect">
            <a:avLst/>
          </a:prstGeom>
          <a:solidFill>
            <a:srgbClr val="FFFF00"/>
          </a:solidFill>
        </p:spPr>
        <p:txBody>
          <a:bodyPr wrap="none" rtlCol="0">
            <a:spAutoFit/>
          </a:bodyPr>
          <a:lstStyle/>
          <a:p>
            <a:pPr algn="ctr"/>
            <a:r>
              <a:rPr lang="en-US" b="1" dirty="0" smtClean="0">
                <a:solidFill>
                  <a:srgbClr val="FF0000"/>
                </a:solidFill>
              </a:rPr>
              <a:t>Public space 2</a:t>
            </a:r>
          </a:p>
          <a:p>
            <a:pPr algn="ctr"/>
            <a:r>
              <a:rPr lang="en-US" sz="1600" b="1" dirty="0" smtClean="0"/>
              <a:t>Area 2: 30-60 m</a:t>
            </a:r>
            <a:endParaRPr lang="en-US" sz="1600" b="1" dirty="0"/>
          </a:p>
        </p:txBody>
      </p:sp>
      <p:sp>
        <p:nvSpPr>
          <p:cNvPr id="21" name="TextBox 20"/>
          <p:cNvSpPr txBox="1"/>
          <p:nvPr/>
        </p:nvSpPr>
        <p:spPr>
          <a:xfrm>
            <a:off x="1828800" y="5410200"/>
            <a:ext cx="1526380" cy="615553"/>
          </a:xfrm>
          <a:prstGeom prst="rect">
            <a:avLst/>
          </a:prstGeom>
          <a:solidFill>
            <a:srgbClr val="FFFF00"/>
          </a:solidFill>
        </p:spPr>
        <p:txBody>
          <a:bodyPr wrap="none" rtlCol="0">
            <a:spAutoFit/>
          </a:bodyPr>
          <a:lstStyle/>
          <a:p>
            <a:pPr algn="ctr"/>
            <a:r>
              <a:rPr lang="en-US" b="1" dirty="0" smtClean="0">
                <a:solidFill>
                  <a:srgbClr val="FF0000"/>
                </a:solidFill>
              </a:rPr>
              <a:t>Public space 1</a:t>
            </a:r>
          </a:p>
          <a:p>
            <a:pPr algn="ctr"/>
            <a:r>
              <a:rPr lang="en-US" sz="1600" b="1" dirty="0" smtClean="0"/>
              <a:t>Area 1: 0-30 m</a:t>
            </a:r>
            <a:endParaRPr lang="en-US" sz="1600" b="1" dirty="0"/>
          </a:p>
        </p:txBody>
      </p:sp>
      <p:sp>
        <p:nvSpPr>
          <p:cNvPr id="22" name="TextBox 21"/>
          <p:cNvSpPr txBox="1"/>
          <p:nvPr/>
        </p:nvSpPr>
        <p:spPr>
          <a:xfrm>
            <a:off x="7239000" y="2895600"/>
            <a:ext cx="1752600" cy="1127873"/>
          </a:xfrm>
          <a:prstGeom prst="rect">
            <a:avLst/>
          </a:prstGeom>
          <a:solidFill>
            <a:srgbClr val="FFFF00"/>
          </a:solidFill>
        </p:spPr>
        <p:txBody>
          <a:bodyPr wrap="square" rtlCol="0">
            <a:spAutoFit/>
          </a:bodyPr>
          <a:lstStyle/>
          <a:p>
            <a:pPr algn="ctr">
              <a:lnSpc>
                <a:spcPts val="1600"/>
              </a:lnSpc>
            </a:pPr>
            <a:r>
              <a:rPr lang="en-US" b="1" dirty="0" smtClean="0">
                <a:solidFill>
                  <a:srgbClr val="00B0F0"/>
                </a:solidFill>
              </a:rPr>
              <a:t>PSC manager</a:t>
            </a:r>
            <a:r>
              <a:rPr lang="en-US" dirty="0" smtClean="0"/>
              <a:t>: range extender: Synchronous system with robust sync</a:t>
            </a:r>
            <a:endParaRPr lang="en-US" dirty="0"/>
          </a:p>
        </p:txBody>
      </p:sp>
      <p:sp>
        <p:nvSpPr>
          <p:cNvPr id="23" name="TextBox 22"/>
          <p:cNvSpPr txBox="1"/>
          <p:nvPr/>
        </p:nvSpPr>
        <p:spPr>
          <a:xfrm>
            <a:off x="2971800" y="2133600"/>
            <a:ext cx="1066800" cy="489878"/>
          </a:xfrm>
          <a:prstGeom prst="rect">
            <a:avLst/>
          </a:prstGeom>
          <a:noFill/>
        </p:spPr>
        <p:txBody>
          <a:bodyPr wrap="square" rtlCol="0">
            <a:spAutoFit/>
          </a:bodyPr>
          <a:lstStyle/>
          <a:p>
            <a:pPr algn="ctr">
              <a:lnSpc>
                <a:spcPts val="1500"/>
              </a:lnSpc>
            </a:pPr>
            <a:r>
              <a:rPr lang="en-US" b="1" dirty="0" smtClean="0">
                <a:solidFill>
                  <a:srgbClr val="00B0F0"/>
                </a:solidFill>
              </a:rPr>
              <a:t>PSC manager</a:t>
            </a:r>
            <a:endParaRPr lang="en-US" dirty="0"/>
          </a:p>
        </p:txBody>
      </p:sp>
      <p:sp>
        <p:nvSpPr>
          <p:cNvPr id="24" name="TextBox 23"/>
          <p:cNvSpPr txBox="1"/>
          <p:nvPr/>
        </p:nvSpPr>
        <p:spPr>
          <a:xfrm>
            <a:off x="5486400" y="2133600"/>
            <a:ext cx="1066800" cy="489878"/>
          </a:xfrm>
          <a:prstGeom prst="rect">
            <a:avLst/>
          </a:prstGeom>
          <a:noFill/>
        </p:spPr>
        <p:txBody>
          <a:bodyPr wrap="square" rtlCol="0">
            <a:spAutoFit/>
          </a:bodyPr>
          <a:lstStyle/>
          <a:p>
            <a:pPr algn="ctr">
              <a:lnSpc>
                <a:spcPts val="1500"/>
              </a:lnSpc>
            </a:pPr>
            <a:r>
              <a:rPr lang="en-US" b="1" dirty="0" smtClean="0">
                <a:solidFill>
                  <a:srgbClr val="00B0F0"/>
                </a:solidFill>
              </a:rPr>
              <a:t>PSC manager</a:t>
            </a:r>
            <a:endParaRPr lang="en-US" dirty="0"/>
          </a:p>
        </p:txBody>
      </p:sp>
      <p:sp>
        <p:nvSpPr>
          <p:cNvPr id="26" name="TextBox 25"/>
          <p:cNvSpPr txBox="1"/>
          <p:nvPr/>
        </p:nvSpPr>
        <p:spPr>
          <a:xfrm>
            <a:off x="3276600" y="4267200"/>
            <a:ext cx="937180" cy="338554"/>
          </a:xfrm>
          <a:prstGeom prst="rect">
            <a:avLst/>
          </a:prstGeom>
          <a:noFill/>
        </p:spPr>
        <p:txBody>
          <a:bodyPr wrap="none" rtlCol="0">
            <a:spAutoFit/>
          </a:bodyPr>
          <a:lstStyle/>
          <a:p>
            <a:r>
              <a:rPr lang="en-US" sz="1600" b="1" dirty="0" smtClean="0"/>
              <a:t>Listeners</a:t>
            </a:r>
            <a:endParaRPr lang="en-US" sz="1600" b="1" dirty="0"/>
          </a:p>
        </p:txBody>
      </p:sp>
      <p:sp>
        <p:nvSpPr>
          <p:cNvPr id="28" name="TextBox 27"/>
          <p:cNvSpPr txBox="1"/>
          <p:nvPr/>
        </p:nvSpPr>
        <p:spPr>
          <a:xfrm>
            <a:off x="5486400" y="4419600"/>
            <a:ext cx="937180" cy="338554"/>
          </a:xfrm>
          <a:prstGeom prst="rect">
            <a:avLst/>
          </a:prstGeom>
          <a:noFill/>
        </p:spPr>
        <p:txBody>
          <a:bodyPr wrap="none" rtlCol="0">
            <a:spAutoFit/>
          </a:bodyPr>
          <a:lstStyle/>
          <a:p>
            <a:r>
              <a:rPr lang="en-US" sz="1600" b="1" dirty="0" smtClean="0"/>
              <a:t>Listeners</a:t>
            </a:r>
            <a:endParaRPr lang="en-US" sz="1600" b="1" dirty="0"/>
          </a:p>
        </p:txBody>
      </p:sp>
      <p:sp>
        <p:nvSpPr>
          <p:cNvPr id="29" name="TextBox 28"/>
          <p:cNvSpPr txBox="1"/>
          <p:nvPr/>
        </p:nvSpPr>
        <p:spPr>
          <a:xfrm>
            <a:off x="7162800" y="4724400"/>
            <a:ext cx="1676399" cy="1054135"/>
          </a:xfrm>
          <a:prstGeom prst="rect">
            <a:avLst/>
          </a:prstGeom>
          <a:noFill/>
        </p:spPr>
        <p:txBody>
          <a:bodyPr wrap="square" rtlCol="0">
            <a:spAutoFit/>
          </a:bodyPr>
          <a:lstStyle/>
          <a:p>
            <a:pPr algn="ctr">
              <a:lnSpc>
                <a:spcPts val="1500"/>
              </a:lnSpc>
            </a:pPr>
            <a:r>
              <a:rPr lang="en-US" sz="1600" b="1" dirty="0" smtClean="0">
                <a:solidFill>
                  <a:srgbClr val="FF0000"/>
                </a:solidFill>
                <a:latin typeface="Times New Roman" pitchFamily="18" charset="0"/>
                <a:cs typeface="Times New Roman" pitchFamily="18" charset="0"/>
              </a:rPr>
              <a:t>Two-way communication should be better if consider Q&amp;A sessions.</a:t>
            </a:r>
            <a:endParaRPr lang="en-US" sz="1600" b="1" dirty="0">
              <a:solidFill>
                <a:srgbClr val="FF0000"/>
              </a:solidFill>
              <a:latin typeface="Times New Roman" pitchFamily="18" charset="0"/>
              <a:cs typeface="Times New Roman" pitchFamily="18" charset="0"/>
            </a:endParaRPr>
          </a:p>
        </p:txBody>
      </p:sp>
      <p:pic>
        <p:nvPicPr>
          <p:cNvPr id="16" name="Picture 6"/>
          <p:cNvPicPr>
            <a:picLocks noChangeAspect="1" noChangeArrowheads="1"/>
          </p:cNvPicPr>
          <p:nvPr/>
        </p:nvPicPr>
        <p:blipFill>
          <a:blip r:embed="rId4" cstate="print"/>
          <a:srcRect/>
          <a:stretch>
            <a:fillRect/>
          </a:stretch>
        </p:blipFill>
        <p:spPr bwMode="auto">
          <a:xfrm>
            <a:off x="1523999" y="4191000"/>
            <a:ext cx="417871" cy="762000"/>
          </a:xfrm>
          <a:prstGeom prst="rect">
            <a:avLst/>
          </a:prstGeom>
          <a:noFill/>
          <a:ln w="9525">
            <a:noFill/>
            <a:miter lim="800000"/>
            <a:headEnd/>
            <a:tailEnd/>
          </a:ln>
        </p:spPr>
      </p:pic>
      <p:pic>
        <p:nvPicPr>
          <p:cNvPr id="17" name="Picture 6"/>
          <p:cNvPicPr>
            <a:picLocks noChangeAspect="1" noChangeArrowheads="1"/>
          </p:cNvPicPr>
          <p:nvPr/>
        </p:nvPicPr>
        <p:blipFill>
          <a:blip r:embed="rId4" cstate="print"/>
          <a:srcRect/>
          <a:stretch>
            <a:fillRect/>
          </a:stretch>
        </p:blipFill>
        <p:spPr bwMode="auto">
          <a:xfrm>
            <a:off x="1524000" y="3200399"/>
            <a:ext cx="417872" cy="762001"/>
          </a:xfrm>
          <a:prstGeom prst="rect">
            <a:avLst/>
          </a:prstGeom>
          <a:noFill/>
          <a:ln w="9525">
            <a:noFill/>
            <a:miter lim="800000"/>
            <a:headEnd/>
            <a:tailEnd/>
          </a:ln>
        </p:spPr>
      </p:pic>
      <p:pic>
        <p:nvPicPr>
          <p:cNvPr id="25" name="Picture 6"/>
          <p:cNvPicPr>
            <a:picLocks noChangeAspect="1" noChangeArrowheads="1"/>
          </p:cNvPicPr>
          <p:nvPr/>
        </p:nvPicPr>
        <p:blipFill>
          <a:blip r:embed="rId4" cstate="print"/>
          <a:srcRect/>
          <a:stretch>
            <a:fillRect/>
          </a:stretch>
        </p:blipFill>
        <p:spPr bwMode="auto">
          <a:xfrm>
            <a:off x="3352800" y="2590799"/>
            <a:ext cx="417872" cy="762001"/>
          </a:xfrm>
          <a:prstGeom prst="rect">
            <a:avLst/>
          </a:prstGeom>
          <a:noFill/>
          <a:ln w="9525">
            <a:noFill/>
            <a:miter lim="800000"/>
            <a:headEnd/>
            <a:tailEnd/>
          </a:ln>
        </p:spPr>
      </p:pic>
      <p:pic>
        <p:nvPicPr>
          <p:cNvPr id="27" name="Picture 6"/>
          <p:cNvPicPr>
            <a:picLocks noChangeAspect="1" noChangeArrowheads="1"/>
          </p:cNvPicPr>
          <p:nvPr/>
        </p:nvPicPr>
        <p:blipFill>
          <a:blip r:embed="rId4" cstate="print"/>
          <a:srcRect/>
          <a:stretch>
            <a:fillRect/>
          </a:stretch>
        </p:blipFill>
        <p:spPr bwMode="auto">
          <a:xfrm>
            <a:off x="5830529" y="2590800"/>
            <a:ext cx="417871" cy="762000"/>
          </a:xfrm>
          <a:prstGeom prst="rect">
            <a:avLst/>
          </a:prstGeom>
          <a:noFill/>
          <a:ln w="9525">
            <a:noFill/>
            <a:miter lim="800000"/>
            <a:headEnd/>
            <a:tailEnd/>
          </a:ln>
        </p:spPr>
      </p:pic>
      <p:sp>
        <p:nvSpPr>
          <p:cNvPr id="30" name="TextBox 29"/>
          <p:cNvSpPr txBox="1"/>
          <p:nvPr/>
        </p:nvSpPr>
        <p:spPr>
          <a:xfrm>
            <a:off x="228600" y="1905000"/>
            <a:ext cx="2590800" cy="874598"/>
          </a:xfrm>
          <a:prstGeom prst="rect">
            <a:avLst/>
          </a:prstGeom>
          <a:solidFill>
            <a:srgbClr val="FFFF00"/>
          </a:solidFill>
        </p:spPr>
        <p:txBody>
          <a:bodyPr wrap="square" rtlCol="0">
            <a:spAutoFit/>
          </a:bodyPr>
          <a:lstStyle/>
          <a:p>
            <a:pPr>
              <a:lnSpc>
                <a:spcPts val="1500"/>
              </a:lnSpc>
            </a:pPr>
            <a:r>
              <a:rPr lang="en-US" b="1" dirty="0" smtClean="0">
                <a:solidFill>
                  <a:srgbClr val="FF0000"/>
                </a:solidFill>
              </a:rPr>
              <a:t>Need relay among public spaces: some listeners move to other public spaces.</a:t>
            </a:r>
            <a:endParaRPr lang="en-US" b="1" dirty="0">
              <a:solidFill>
                <a:srgbClr val="FF0000"/>
              </a:solidFill>
            </a:endParaRPr>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ts val="3000"/>
              </a:lnSpc>
            </a:pPr>
            <a:r>
              <a:rPr lang="en-US" sz="3200" b="1" i="1" dirty="0" smtClean="0">
                <a:solidFill>
                  <a:srgbClr val="FF0000"/>
                </a:solidFill>
                <a:cs typeface="Times New Roman" pitchFamily="18" charset="0"/>
              </a:rPr>
              <a:t>USE CASES REQUIRING DSFN (2)</a:t>
            </a:r>
            <a:endParaRPr lang="en-US" sz="3200" b="1" i="1" dirty="0">
              <a:solidFill>
                <a:srgbClr val="FF0000"/>
              </a:solidFill>
              <a:cs typeface="Times New Roman" pitchFamily="18" charset="0"/>
            </a:endParaRPr>
          </a:p>
        </p:txBody>
      </p:sp>
      <p:sp>
        <p:nvSpPr>
          <p:cNvPr id="9" name="TextBox 8"/>
          <p:cNvSpPr txBox="1"/>
          <p:nvPr/>
        </p:nvSpPr>
        <p:spPr>
          <a:xfrm>
            <a:off x="4191000" y="6400800"/>
            <a:ext cx="777777" cy="307777"/>
          </a:xfrm>
          <a:prstGeom prst="rect">
            <a:avLst/>
          </a:prstGeom>
          <a:noFill/>
        </p:spPr>
        <p:txBody>
          <a:bodyPr wrap="none" rtlCol="0">
            <a:spAutoFit/>
          </a:bodyPr>
          <a:lstStyle/>
          <a:p>
            <a:r>
              <a:rPr lang="en-US" sz="1400" dirty="0" smtClean="0">
                <a:latin typeface="Times New Roman" pitchFamily="18" charset="0"/>
                <a:cs typeface="Times New Roman" pitchFamily="18" charset="0"/>
              </a:rPr>
              <a:t>Slide 95</a:t>
            </a:r>
            <a:endParaRPr lang="en-US" sz="1400" dirty="0">
              <a:latin typeface="Times New Roman" pitchFamily="18" charset="0"/>
              <a:cs typeface="Times New Roman" pitchFamily="18" charset="0"/>
            </a:endParaRPr>
          </a:p>
        </p:txBody>
      </p:sp>
      <p:pic>
        <p:nvPicPr>
          <p:cNvPr id="172034" name="Picture 2"/>
          <p:cNvPicPr>
            <a:picLocks noChangeAspect="1" noChangeArrowheads="1"/>
          </p:cNvPicPr>
          <p:nvPr/>
        </p:nvPicPr>
        <p:blipFill>
          <a:blip r:embed="rId3" cstate="print"/>
          <a:srcRect/>
          <a:stretch>
            <a:fillRect/>
          </a:stretch>
        </p:blipFill>
        <p:spPr bwMode="auto">
          <a:xfrm>
            <a:off x="609600" y="1752600"/>
            <a:ext cx="8077200" cy="4495800"/>
          </a:xfrm>
          <a:prstGeom prst="rect">
            <a:avLst/>
          </a:prstGeom>
          <a:noFill/>
          <a:ln w="9525">
            <a:noFill/>
            <a:miter lim="800000"/>
            <a:headEnd/>
            <a:tailEnd/>
          </a:ln>
        </p:spPr>
      </p:pic>
      <p:sp>
        <p:nvSpPr>
          <p:cNvPr id="8" name="TextBox 7"/>
          <p:cNvSpPr txBox="1"/>
          <p:nvPr/>
        </p:nvSpPr>
        <p:spPr>
          <a:xfrm>
            <a:off x="609600" y="1447800"/>
            <a:ext cx="2157129" cy="400110"/>
          </a:xfrm>
          <a:prstGeom prst="rect">
            <a:avLst/>
          </a:prstGeom>
          <a:solidFill>
            <a:schemeClr val="accent3">
              <a:lumMod val="40000"/>
              <a:lumOff val="60000"/>
            </a:schemeClr>
          </a:solidFill>
          <a:ln>
            <a:noFill/>
          </a:ln>
        </p:spPr>
        <p:txBody>
          <a:bodyPr wrap="none" rtlCol="0">
            <a:spAutoFit/>
          </a:bodyPr>
          <a:lstStyle/>
          <a:p>
            <a:r>
              <a:rPr lang="en-US" sz="2000" b="1" dirty="0" smtClean="0">
                <a:solidFill>
                  <a:srgbClr val="0070C0"/>
                </a:solidFill>
              </a:rPr>
              <a:t>Personal Media</a:t>
            </a:r>
            <a:r>
              <a:rPr lang="en-US" sz="2000" dirty="0" smtClean="0">
                <a:solidFill>
                  <a:srgbClr val="0070C0"/>
                </a:solidFill>
              </a:rPr>
              <a:t> </a:t>
            </a:r>
            <a:r>
              <a:rPr lang="en-US" dirty="0" smtClean="0"/>
              <a:t>[9]</a:t>
            </a:r>
            <a:endParaRPr lang="en-US" dirty="0"/>
          </a:p>
        </p:txBody>
      </p:sp>
      <p:sp>
        <p:nvSpPr>
          <p:cNvPr id="6" name="TextBox 5"/>
          <p:cNvSpPr txBox="1"/>
          <p:nvPr/>
        </p:nvSpPr>
        <p:spPr>
          <a:xfrm>
            <a:off x="6172200" y="3124200"/>
            <a:ext cx="2819400" cy="874598"/>
          </a:xfrm>
          <a:prstGeom prst="rect">
            <a:avLst/>
          </a:prstGeom>
          <a:solidFill>
            <a:srgbClr val="FFFF00"/>
          </a:solidFill>
        </p:spPr>
        <p:txBody>
          <a:bodyPr wrap="square" rtlCol="0">
            <a:spAutoFit/>
          </a:bodyPr>
          <a:lstStyle/>
          <a:p>
            <a:pPr>
              <a:lnSpc>
                <a:spcPts val="1500"/>
              </a:lnSpc>
            </a:pPr>
            <a:r>
              <a:rPr lang="en-US" b="1" dirty="0" smtClean="0">
                <a:solidFill>
                  <a:srgbClr val="FF0000"/>
                </a:solidFill>
              </a:rPr>
              <a:t>Need relay among public spaces: for ex., one mobile device can access a media source in another room.</a:t>
            </a:r>
            <a:endParaRPr lang="en-US" b="1" dirty="0">
              <a:solidFill>
                <a:srgbClr val="FF0000"/>
              </a:solidFill>
            </a:endParaRPr>
          </a:p>
        </p:txBody>
      </p:sp>
      <p:pic>
        <p:nvPicPr>
          <p:cNvPr id="10" name="Picture 25" descr="경쟁사인라인"/>
          <p:cNvPicPr>
            <a:picLocks noChangeAspect="1" noChangeArrowheads="1"/>
          </p:cNvPicPr>
          <p:nvPr/>
        </p:nvPicPr>
        <p:blipFill>
          <a:blip r:embed="rId4" cstate="print"/>
          <a:srcRect/>
          <a:stretch>
            <a:fillRect/>
          </a:stretch>
        </p:blipFill>
        <p:spPr bwMode="auto">
          <a:xfrm rot="327524">
            <a:off x="4192192" y="5482903"/>
            <a:ext cx="688603" cy="35861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305800" cy="1036638"/>
          </a:xfrm>
        </p:spPr>
        <p:txBody>
          <a:bodyPr>
            <a:normAutofit/>
          </a:bodyPr>
          <a:lstStyle/>
          <a:p>
            <a:pPr>
              <a:lnSpc>
                <a:spcPts val="3000"/>
              </a:lnSpc>
            </a:pPr>
            <a:r>
              <a:rPr lang="en-US" sz="3200" b="1" i="1" dirty="0" smtClean="0">
                <a:solidFill>
                  <a:srgbClr val="FF0000"/>
                </a:solidFill>
                <a:cs typeface="Times New Roman" pitchFamily="18" charset="0"/>
              </a:rPr>
              <a:t>USE CASES REQUIRING DSFN (3)</a:t>
            </a:r>
            <a:endParaRPr lang="en-US" sz="3200" b="1" i="1" dirty="0">
              <a:solidFill>
                <a:srgbClr val="FF0000"/>
              </a:solidFill>
              <a:cs typeface="Times New Roman" pitchFamily="18" charset="0"/>
            </a:endParaRPr>
          </a:p>
        </p:txBody>
      </p:sp>
      <p:sp>
        <p:nvSpPr>
          <p:cNvPr id="9" name="TextBox 8"/>
          <p:cNvSpPr txBox="1"/>
          <p:nvPr/>
        </p:nvSpPr>
        <p:spPr>
          <a:xfrm>
            <a:off x="4191000" y="6400800"/>
            <a:ext cx="777777" cy="307777"/>
          </a:xfrm>
          <a:prstGeom prst="rect">
            <a:avLst/>
          </a:prstGeom>
          <a:noFill/>
        </p:spPr>
        <p:txBody>
          <a:bodyPr wrap="none" rtlCol="0">
            <a:spAutoFit/>
          </a:bodyPr>
          <a:lstStyle/>
          <a:p>
            <a:r>
              <a:rPr lang="en-US" sz="1400" dirty="0" smtClean="0">
                <a:latin typeface="Times New Roman" pitchFamily="18" charset="0"/>
                <a:cs typeface="Times New Roman" pitchFamily="18" charset="0"/>
              </a:rPr>
              <a:t>Slide 96</a:t>
            </a:r>
            <a:endParaRPr lang="en-US" sz="1400" dirty="0">
              <a:latin typeface="Times New Roman" pitchFamily="18" charset="0"/>
              <a:cs typeface="Times New Roman" pitchFamily="18" charset="0"/>
            </a:endParaRPr>
          </a:p>
        </p:txBody>
      </p:sp>
      <p:sp>
        <p:nvSpPr>
          <p:cNvPr id="72" name="TextBox 71"/>
          <p:cNvSpPr txBox="1"/>
          <p:nvPr/>
        </p:nvSpPr>
        <p:spPr>
          <a:xfrm>
            <a:off x="609600" y="1524000"/>
            <a:ext cx="2925416" cy="400110"/>
          </a:xfrm>
          <a:prstGeom prst="rect">
            <a:avLst/>
          </a:prstGeom>
          <a:solidFill>
            <a:schemeClr val="accent3">
              <a:lumMod val="40000"/>
              <a:lumOff val="60000"/>
            </a:schemeClr>
          </a:solidFill>
          <a:ln>
            <a:noFill/>
          </a:ln>
        </p:spPr>
        <p:txBody>
          <a:bodyPr wrap="none" rtlCol="0">
            <a:spAutoFit/>
          </a:bodyPr>
          <a:lstStyle/>
          <a:p>
            <a:r>
              <a:rPr lang="en-US" sz="2000" b="1" dirty="0" smtClean="0">
                <a:solidFill>
                  <a:srgbClr val="0070C0"/>
                </a:solidFill>
              </a:rPr>
              <a:t>Wireless (Mobile) VoIP</a:t>
            </a:r>
            <a:r>
              <a:rPr lang="en-US" sz="2000" dirty="0" smtClean="0">
                <a:solidFill>
                  <a:srgbClr val="0070C0"/>
                </a:solidFill>
              </a:rPr>
              <a:t> </a:t>
            </a:r>
            <a:r>
              <a:rPr lang="en-US" dirty="0" smtClean="0"/>
              <a:t>[9]</a:t>
            </a:r>
            <a:endParaRPr lang="en-US" dirty="0"/>
          </a:p>
        </p:txBody>
      </p:sp>
      <p:sp>
        <p:nvSpPr>
          <p:cNvPr id="6" name="TextBox 5"/>
          <p:cNvSpPr txBox="1"/>
          <p:nvPr/>
        </p:nvSpPr>
        <p:spPr>
          <a:xfrm>
            <a:off x="5867400" y="3505200"/>
            <a:ext cx="2971800" cy="1066959"/>
          </a:xfrm>
          <a:prstGeom prst="rect">
            <a:avLst/>
          </a:prstGeom>
          <a:solidFill>
            <a:srgbClr val="FFFF00"/>
          </a:solidFill>
        </p:spPr>
        <p:txBody>
          <a:bodyPr wrap="square" rtlCol="0">
            <a:spAutoFit/>
          </a:bodyPr>
          <a:lstStyle/>
          <a:p>
            <a:pPr>
              <a:lnSpc>
                <a:spcPts val="1500"/>
              </a:lnSpc>
            </a:pPr>
            <a:r>
              <a:rPr lang="en-US" b="1" dirty="0" smtClean="0">
                <a:solidFill>
                  <a:srgbClr val="FF0000"/>
                </a:solidFill>
              </a:rPr>
              <a:t>Need relay among public spaces: for ex., a mobile VOIP device accesses the access point in another room via the PSC manager.</a:t>
            </a:r>
            <a:endParaRPr lang="en-US" b="1" dirty="0">
              <a:solidFill>
                <a:srgbClr val="FF0000"/>
              </a:solidFill>
            </a:endParaRPr>
          </a:p>
        </p:txBody>
      </p:sp>
      <p:pic>
        <p:nvPicPr>
          <p:cNvPr id="495618" name="Picture 2"/>
          <p:cNvPicPr>
            <a:picLocks noChangeAspect="1" noChangeArrowheads="1"/>
          </p:cNvPicPr>
          <p:nvPr/>
        </p:nvPicPr>
        <p:blipFill>
          <a:blip r:embed="rId3" cstate="print"/>
          <a:srcRect/>
          <a:stretch>
            <a:fillRect/>
          </a:stretch>
        </p:blipFill>
        <p:spPr bwMode="auto">
          <a:xfrm>
            <a:off x="533400" y="3276600"/>
            <a:ext cx="5238750" cy="2943225"/>
          </a:xfrm>
          <a:prstGeom prst="rect">
            <a:avLst/>
          </a:prstGeom>
          <a:noFill/>
          <a:ln w="9525">
            <a:noFill/>
            <a:miter lim="800000"/>
            <a:headEnd/>
            <a:tailEnd/>
          </a:ln>
        </p:spPr>
      </p:pic>
      <p:pic>
        <p:nvPicPr>
          <p:cNvPr id="12" name="Picture 11"/>
          <p:cNvPicPr>
            <a:picLocks noChangeAspect="1" noChangeArrowheads="1"/>
          </p:cNvPicPr>
          <p:nvPr/>
        </p:nvPicPr>
        <p:blipFill>
          <a:blip r:embed="rId4" cstate="print"/>
          <a:srcRect/>
          <a:stretch>
            <a:fillRect/>
          </a:stretch>
        </p:blipFill>
        <p:spPr bwMode="auto">
          <a:xfrm>
            <a:off x="4648200" y="5334000"/>
            <a:ext cx="334297" cy="609600"/>
          </a:xfrm>
          <a:prstGeom prst="rect">
            <a:avLst/>
          </a:prstGeom>
          <a:noFill/>
          <a:ln w="9525">
            <a:noFill/>
            <a:miter lim="800000"/>
            <a:headEnd/>
            <a:tailEnd/>
          </a:ln>
        </p:spPr>
      </p:pic>
      <p:sp>
        <p:nvSpPr>
          <p:cNvPr id="13" name="TextBox 12"/>
          <p:cNvSpPr txBox="1"/>
          <p:nvPr/>
        </p:nvSpPr>
        <p:spPr>
          <a:xfrm>
            <a:off x="5029200" y="5486400"/>
            <a:ext cx="838200" cy="386581"/>
          </a:xfrm>
          <a:prstGeom prst="rect">
            <a:avLst/>
          </a:prstGeom>
          <a:noFill/>
        </p:spPr>
        <p:txBody>
          <a:bodyPr wrap="square" rtlCol="0">
            <a:spAutoFit/>
          </a:bodyPr>
          <a:lstStyle/>
          <a:p>
            <a:pPr>
              <a:lnSpc>
                <a:spcPts val="1100"/>
              </a:lnSpc>
            </a:pPr>
            <a:r>
              <a:rPr lang="en-US" sz="1400" b="1" dirty="0" smtClean="0">
                <a:solidFill>
                  <a:srgbClr val="FF0000"/>
                </a:solidFill>
              </a:rPr>
              <a:t>PSC VoIP terminal</a:t>
            </a:r>
            <a:endParaRPr lang="en-US" sz="1400" b="1" dirty="0">
              <a:solidFill>
                <a:srgbClr val="FF0000"/>
              </a:solidFill>
            </a:endParaRPr>
          </a:p>
        </p:txBody>
      </p:sp>
      <p:pic>
        <p:nvPicPr>
          <p:cNvPr id="14" name="Picture 13"/>
          <p:cNvPicPr>
            <a:picLocks noChangeAspect="1" noChangeArrowheads="1"/>
          </p:cNvPicPr>
          <p:nvPr/>
        </p:nvPicPr>
        <p:blipFill>
          <a:blip r:embed="rId4" cstate="print"/>
          <a:srcRect/>
          <a:stretch>
            <a:fillRect/>
          </a:stretch>
        </p:blipFill>
        <p:spPr bwMode="auto">
          <a:xfrm>
            <a:off x="5334000" y="3505200"/>
            <a:ext cx="250723" cy="457200"/>
          </a:xfrm>
          <a:prstGeom prst="rect">
            <a:avLst/>
          </a:prstGeom>
          <a:noFill/>
          <a:ln w="9525">
            <a:noFill/>
            <a:miter lim="800000"/>
            <a:headEnd/>
            <a:tailEnd/>
          </a:ln>
        </p:spPr>
      </p:pic>
      <p:pic>
        <p:nvPicPr>
          <p:cNvPr id="495619" name="Picture 3"/>
          <p:cNvPicPr>
            <a:picLocks noChangeAspect="1" noChangeArrowheads="1"/>
          </p:cNvPicPr>
          <p:nvPr/>
        </p:nvPicPr>
        <p:blipFill>
          <a:blip r:embed="rId5" cstate="print"/>
          <a:srcRect/>
          <a:stretch>
            <a:fillRect/>
          </a:stretch>
        </p:blipFill>
        <p:spPr bwMode="auto">
          <a:xfrm>
            <a:off x="6248400" y="4800600"/>
            <a:ext cx="1590675" cy="1304925"/>
          </a:xfrm>
          <a:prstGeom prst="rect">
            <a:avLst/>
          </a:prstGeom>
          <a:noFill/>
          <a:ln w="9525">
            <a:noFill/>
            <a:miter lim="800000"/>
            <a:headEnd/>
            <a:tailEnd/>
          </a:ln>
        </p:spPr>
      </p:pic>
      <p:sp>
        <p:nvSpPr>
          <p:cNvPr id="16" name="Rectangle 15"/>
          <p:cNvSpPr/>
          <p:nvPr/>
        </p:nvSpPr>
        <p:spPr>
          <a:xfrm>
            <a:off x="609600" y="2209800"/>
            <a:ext cx="2514600" cy="609600"/>
          </a:xfrm>
          <a:prstGeom prst="rect">
            <a:avLst/>
          </a:prstGeom>
          <a:noFill/>
          <a:ln w="31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smtClean="0">
                <a:solidFill>
                  <a:srgbClr val="000000"/>
                </a:solidFill>
              </a:rPr>
              <a:t>Wireless Mobile VoIP:</a:t>
            </a:r>
          </a:p>
          <a:p>
            <a:r>
              <a:rPr lang="en-US" sz="1600" dirty="0" smtClean="0">
                <a:solidFill>
                  <a:srgbClr val="000000"/>
                </a:solidFill>
              </a:rPr>
              <a:t>Mobile VoIP, Wireless PBX</a:t>
            </a:r>
            <a:endParaRPr lang="en-US" sz="1600" dirty="0">
              <a:solidFill>
                <a:srgbClr val="000000"/>
              </a:solidFill>
            </a:endParaRPr>
          </a:p>
        </p:txBody>
      </p:sp>
      <p:pic>
        <p:nvPicPr>
          <p:cNvPr id="495621" name="Picture 5"/>
          <p:cNvPicPr>
            <a:picLocks noChangeAspect="1" noChangeArrowheads="1"/>
          </p:cNvPicPr>
          <p:nvPr/>
        </p:nvPicPr>
        <p:blipFill>
          <a:blip r:embed="rId6" cstate="print"/>
          <a:srcRect/>
          <a:stretch>
            <a:fillRect/>
          </a:stretch>
        </p:blipFill>
        <p:spPr bwMode="auto">
          <a:xfrm>
            <a:off x="3352800" y="2057400"/>
            <a:ext cx="1219200" cy="847725"/>
          </a:xfrm>
          <a:prstGeom prst="rect">
            <a:avLst/>
          </a:prstGeom>
          <a:noFill/>
          <a:ln w="9525">
            <a:noFill/>
            <a:miter lim="800000"/>
            <a:headEnd/>
            <a:tailEnd/>
          </a:ln>
        </p:spPr>
      </p:pic>
      <p:sp>
        <p:nvSpPr>
          <p:cNvPr id="20" name="Rectangle 19"/>
          <p:cNvSpPr/>
          <p:nvPr/>
        </p:nvSpPr>
        <p:spPr>
          <a:xfrm>
            <a:off x="4648200" y="1752600"/>
            <a:ext cx="3124200" cy="1524000"/>
          </a:xfrm>
          <a:prstGeom prst="rect">
            <a:avLst/>
          </a:prstGeom>
          <a:noFill/>
          <a:ln w="31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800"/>
              </a:lnSpc>
            </a:pPr>
            <a:r>
              <a:rPr lang="en-US" sz="2000" dirty="0" smtClean="0">
                <a:solidFill>
                  <a:srgbClr val="000000"/>
                </a:solidFill>
              </a:rPr>
              <a:t>Channel capacity</a:t>
            </a:r>
          </a:p>
          <a:p>
            <a:pPr>
              <a:lnSpc>
                <a:spcPts val="1800"/>
              </a:lnSpc>
            </a:pPr>
            <a:r>
              <a:rPr lang="en-US" sz="2000" dirty="0" smtClean="0">
                <a:solidFill>
                  <a:srgbClr val="000000"/>
                </a:solidFill>
              </a:rPr>
              <a:t>     : </a:t>
            </a:r>
            <a:r>
              <a:rPr lang="en-US" dirty="0" smtClean="0">
                <a:solidFill>
                  <a:srgbClr val="000000"/>
                </a:solidFill>
              </a:rPr>
              <a:t>concurrent active channels</a:t>
            </a:r>
          </a:p>
          <a:p>
            <a:r>
              <a:rPr lang="en-US" sz="2000" dirty="0" smtClean="0">
                <a:solidFill>
                  <a:srgbClr val="000000"/>
                </a:solidFill>
              </a:rPr>
              <a:t>Soft handover</a:t>
            </a:r>
          </a:p>
          <a:p>
            <a:r>
              <a:rPr lang="en-US" sz="2000" dirty="0" smtClean="0">
                <a:solidFill>
                  <a:srgbClr val="000000"/>
                </a:solidFill>
              </a:rPr>
              <a:t>Privacy</a:t>
            </a:r>
          </a:p>
          <a:p>
            <a:r>
              <a:rPr lang="en-US" sz="2000" dirty="0" smtClean="0">
                <a:solidFill>
                  <a:srgbClr val="000000"/>
                </a:solidFill>
              </a:rPr>
              <a:t>Repeater – cell extender</a:t>
            </a:r>
            <a:endParaRPr lang="en-US" sz="1600" dirty="0">
              <a:solidFill>
                <a:srgbClr val="000000"/>
              </a:solidFill>
            </a:endParaRPr>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990600"/>
          </a:xfrm>
        </p:spPr>
        <p:txBody>
          <a:bodyPr>
            <a:normAutofit/>
          </a:bodyPr>
          <a:lstStyle/>
          <a:p>
            <a:pPr marL="228600" indent="-228600"/>
            <a:r>
              <a:rPr lang="en-US" altLang="ko-KR" sz="3200" b="1" i="1" dirty="0" smtClean="0">
                <a:solidFill>
                  <a:srgbClr val="00B0F0"/>
                </a:solidFill>
              </a:rPr>
              <a:t>DYNAMIC SINGLE FREQUENCY NETWORK (3)</a:t>
            </a:r>
            <a:endParaRPr lang="en-US" sz="3200" dirty="0" smtClean="0"/>
          </a:p>
        </p:txBody>
      </p:sp>
      <p:sp>
        <p:nvSpPr>
          <p:cNvPr id="9" name="TextBox 8"/>
          <p:cNvSpPr txBox="1"/>
          <p:nvPr/>
        </p:nvSpPr>
        <p:spPr>
          <a:xfrm>
            <a:off x="4191000" y="6400800"/>
            <a:ext cx="777777" cy="307777"/>
          </a:xfrm>
          <a:prstGeom prst="rect">
            <a:avLst/>
          </a:prstGeom>
          <a:noFill/>
        </p:spPr>
        <p:txBody>
          <a:bodyPr wrap="none" rtlCol="0">
            <a:spAutoFit/>
          </a:bodyPr>
          <a:lstStyle/>
          <a:p>
            <a:r>
              <a:rPr lang="en-US" sz="1400" dirty="0" smtClean="0">
                <a:latin typeface="Times New Roman" pitchFamily="18" charset="0"/>
                <a:cs typeface="Times New Roman" pitchFamily="18" charset="0"/>
              </a:rPr>
              <a:t>Slide 97</a:t>
            </a:r>
            <a:endParaRPr lang="en-US" sz="1400" dirty="0">
              <a:latin typeface="Times New Roman" pitchFamily="18" charset="0"/>
              <a:cs typeface="Times New Roman" pitchFamily="18" charset="0"/>
            </a:endParaRPr>
          </a:p>
        </p:txBody>
      </p:sp>
      <p:sp>
        <p:nvSpPr>
          <p:cNvPr id="31" name="TextBox 30"/>
          <p:cNvSpPr txBox="1"/>
          <p:nvPr/>
        </p:nvSpPr>
        <p:spPr>
          <a:xfrm>
            <a:off x="533400" y="1447800"/>
            <a:ext cx="8077200" cy="2893100"/>
          </a:xfrm>
          <a:prstGeom prst="rect">
            <a:avLst/>
          </a:prstGeom>
          <a:noFill/>
        </p:spPr>
        <p:txBody>
          <a:bodyPr wrap="square" rtlCol="0">
            <a:spAutoFit/>
          </a:bodyPr>
          <a:lstStyle/>
          <a:p>
            <a:pPr marL="228600" indent="-228600"/>
            <a:r>
              <a:rPr lang="en-US" sz="2000" b="1" u="sng" dirty="0" smtClean="0">
                <a:latin typeface="Times New Roman" pitchFamily="18" charset="0"/>
                <a:cs typeface="Times New Roman" pitchFamily="18" charset="0"/>
              </a:rPr>
              <a:t>Dynamic single frequency network (DSFN) </a:t>
            </a:r>
            <a:endParaRPr lang="en-US" sz="2000" dirty="0" smtClean="0"/>
          </a:p>
          <a:p>
            <a:pPr marL="228600" indent="-228600">
              <a:buFont typeface="Arial" pitchFamily="34" charset="0"/>
              <a:buChar char="•"/>
            </a:pPr>
            <a:r>
              <a:rPr lang="en-US" b="1" dirty="0" smtClean="0"/>
              <a:t>Dynamic Single Frequency Networks</a:t>
            </a:r>
            <a:r>
              <a:rPr lang="en-US" dirty="0" smtClean="0"/>
              <a:t> (</a:t>
            </a:r>
            <a:r>
              <a:rPr lang="en-US" b="1" dirty="0" smtClean="0"/>
              <a:t>DSFN</a:t>
            </a:r>
            <a:r>
              <a:rPr lang="en-US" dirty="0" smtClean="0"/>
              <a:t>) is a transmitter </a:t>
            </a:r>
            <a:r>
              <a:rPr lang="en-US" dirty="0" err="1" smtClean="0"/>
              <a:t>macrodiversity</a:t>
            </a:r>
            <a:r>
              <a:rPr lang="en-US" dirty="0" smtClean="0"/>
              <a:t> technique for OFDM based networks. Digital wireless communication systems based on the OFDM modulation scheme are well-suited to SFN operation, since OFDM in combination with some forward error correction scheme can eliminate </a:t>
            </a:r>
            <a:r>
              <a:rPr lang="en-US" dirty="0" err="1" smtClean="0"/>
              <a:t>intersymbol</a:t>
            </a:r>
            <a:r>
              <a:rPr lang="en-US" dirty="0" smtClean="0"/>
              <a:t> interference and fading caused by multipath propagation without the use of complex equalization.</a:t>
            </a:r>
            <a:endParaRPr lang="en-US" dirty="0" smtClean="0">
              <a:solidFill>
                <a:srgbClr val="FF0000"/>
              </a:solidFill>
            </a:endParaRPr>
          </a:p>
          <a:p>
            <a:r>
              <a:rPr lang="en-US" b="1" dirty="0" smtClean="0">
                <a:solidFill>
                  <a:srgbClr val="FF0000"/>
                </a:solidFill>
                <a:effectLst>
                  <a:outerShdw blurRad="38100" dist="38100" dir="2700000" algn="tl">
                    <a:srgbClr val="000000">
                      <a:alpha val="43137"/>
                    </a:srgbClr>
                  </a:outerShdw>
                </a:effectLst>
                <a:sym typeface="Wingdings" pitchFamily="2" charset="2"/>
              </a:rPr>
              <a:t> </a:t>
            </a:r>
            <a:r>
              <a:rPr lang="en-US" b="1" dirty="0" smtClean="0">
                <a:solidFill>
                  <a:srgbClr val="FF0000"/>
                </a:solidFill>
                <a:effectLst>
                  <a:outerShdw blurRad="38100" dist="38100" dir="2700000" algn="tl">
                    <a:srgbClr val="000000">
                      <a:alpha val="43137"/>
                    </a:srgbClr>
                  </a:outerShdw>
                </a:effectLst>
              </a:rPr>
              <a:t>DSFN can be considered as a combination of packet scheduling, macro-diversity and dynamic channel allocation (DCA). </a:t>
            </a:r>
            <a:endParaRPr lang="en-US" b="1" dirty="0" smtClean="0">
              <a:solidFill>
                <a:srgbClr val="FF0000"/>
              </a:solidFill>
              <a:effectLst>
                <a:outerShdw blurRad="38100" dist="38100" dir="2700000" algn="tl">
                  <a:srgbClr val="000000">
                    <a:alpha val="43137"/>
                  </a:srgbClr>
                </a:outerShdw>
              </a:effectLst>
              <a:sym typeface="Wingdings" pitchFamily="2" charset="2"/>
            </a:endParaRPr>
          </a:p>
          <a:p>
            <a:r>
              <a:rPr lang="en-US" b="1" dirty="0" smtClean="0">
                <a:solidFill>
                  <a:srgbClr val="FF0000"/>
                </a:solidFill>
                <a:effectLst>
                  <a:outerShdw blurRad="38100" dist="38100" dir="2700000" algn="tl">
                    <a:srgbClr val="000000">
                      <a:alpha val="43137"/>
                    </a:srgbClr>
                  </a:outerShdw>
                </a:effectLst>
                <a:sym typeface="Wingdings" pitchFamily="2" charset="2"/>
              </a:rPr>
              <a:t> DSFN concept can be applied for range extension and hand-off</a:t>
            </a:r>
            <a:endParaRPr lang="en-US" b="1" dirty="0" smtClean="0">
              <a:solidFill>
                <a:srgbClr val="FF00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ts val="3000"/>
              </a:lnSpc>
            </a:pPr>
            <a:r>
              <a:rPr lang="en-US" altLang="ko-KR" sz="3200" b="1" i="1" dirty="0" smtClean="0">
                <a:solidFill>
                  <a:srgbClr val="00B0F0"/>
                </a:solidFill>
              </a:rPr>
              <a:t>DYNAMIC SINGLE FREQUENCY NETWORK (4)</a:t>
            </a:r>
            <a:endParaRPr lang="en-US" sz="2000" dirty="0">
              <a:solidFill>
                <a:srgbClr val="00B0F0"/>
              </a:solidFill>
              <a:cs typeface="Times New Roman" pitchFamily="18" charset="0"/>
            </a:endParaRPr>
          </a:p>
        </p:txBody>
      </p:sp>
      <p:sp>
        <p:nvSpPr>
          <p:cNvPr id="9" name="TextBox 8"/>
          <p:cNvSpPr txBox="1"/>
          <p:nvPr/>
        </p:nvSpPr>
        <p:spPr>
          <a:xfrm>
            <a:off x="4191000" y="6400800"/>
            <a:ext cx="777777" cy="307777"/>
          </a:xfrm>
          <a:prstGeom prst="rect">
            <a:avLst/>
          </a:prstGeom>
          <a:noFill/>
        </p:spPr>
        <p:txBody>
          <a:bodyPr wrap="none" rtlCol="0">
            <a:spAutoFit/>
          </a:bodyPr>
          <a:lstStyle/>
          <a:p>
            <a:r>
              <a:rPr lang="en-US" sz="1400" dirty="0" smtClean="0">
                <a:latin typeface="Times New Roman" pitchFamily="18" charset="0"/>
                <a:cs typeface="Times New Roman" pitchFamily="18" charset="0"/>
              </a:rPr>
              <a:t>Slide 98</a:t>
            </a:r>
            <a:endParaRPr lang="en-US" sz="1400" dirty="0">
              <a:latin typeface="Times New Roman" pitchFamily="18" charset="0"/>
              <a:cs typeface="Times New Roman" pitchFamily="18" charset="0"/>
            </a:endParaRPr>
          </a:p>
        </p:txBody>
      </p:sp>
      <p:sp>
        <p:nvSpPr>
          <p:cNvPr id="31" name="TextBox 30"/>
          <p:cNvSpPr txBox="1"/>
          <p:nvPr/>
        </p:nvSpPr>
        <p:spPr>
          <a:xfrm>
            <a:off x="533400" y="1447800"/>
            <a:ext cx="8077200" cy="400110"/>
          </a:xfrm>
          <a:prstGeom prst="rect">
            <a:avLst/>
          </a:prstGeom>
          <a:noFill/>
        </p:spPr>
        <p:txBody>
          <a:bodyPr wrap="square" rtlCol="0">
            <a:spAutoFit/>
          </a:bodyPr>
          <a:lstStyle/>
          <a:p>
            <a:pPr marL="228600" indent="-228600"/>
            <a:r>
              <a:rPr lang="en-US" sz="2000" b="1" u="sng" dirty="0" err="1" smtClean="0">
                <a:latin typeface="Times New Roman" pitchFamily="18" charset="0"/>
                <a:cs typeface="Times New Roman" pitchFamily="18" charset="0"/>
              </a:rPr>
              <a:t>Dynaic</a:t>
            </a:r>
            <a:r>
              <a:rPr lang="en-US" sz="2000" b="1" u="sng" dirty="0" smtClean="0">
                <a:latin typeface="Times New Roman" pitchFamily="18" charset="0"/>
                <a:cs typeface="Times New Roman" pitchFamily="18" charset="0"/>
              </a:rPr>
              <a:t> single frequency network (DSFN) </a:t>
            </a:r>
            <a:endParaRPr lang="en-US" sz="2000" dirty="0" smtClean="0"/>
          </a:p>
        </p:txBody>
      </p:sp>
      <p:sp>
        <p:nvSpPr>
          <p:cNvPr id="7" name="TextBox 6"/>
          <p:cNvSpPr txBox="1"/>
          <p:nvPr/>
        </p:nvSpPr>
        <p:spPr>
          <a:xfrm>
            <a:off x="1981200" y="5562600"/>
            <a:ext cx="5314083" cy="369332"/>
          </a:xfrm>
          <a:prstGeom prst="rect">
            <a:avLst/>
          </a:prstGeom>
          <a:noFill/>
        </p:spPr>
        <p:txBody>
          <a:bodyPr wrap="square" rtlCol="0">
            <a:spAutoFit/>
          </a:bodyPr>
          <a:lstStyle/>
          <a:p>
            <a:pPr algn="ctr"/>
            <a:r>
              <a:rPr lang="en-US" b="1" smtClean="0"/>
              <a:t>Comparison between MFN and SFN topology</a:t>
            </a:r>
            <a:endParaRPr lang="en-US"/>
          </a:p>
        </p:txBody>
      </p:sp>
      <p:pic>
        <p:nvPicPr>
          <p:cNvPr id="488454" name="Picture 6"/>
          <p:cNvPicPr>
            <a:picLocks noChangeAspect="1" noChangeArrowheads="1"/>
          </p:cNvPicPr>
          <p:nvPr/>
        </p:nvPicPr>
        <p:blipFill>
          <a:blip r:embed="rId3" cstate="print"/>
          <a:srcRect/>
          <a:stretch>
            <a:fillRect/>
          </a:stretch>
        </p:blipFill>
        <p:spPr bwMode="auto">
          <a:xfrm>
            <a:off x="152400" y="1981200"/>
            <a:ext cx="8790596" cy="3505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ts val="3000"/>
              </a:lnSpc>
            </a:pPr>
            <a:r>
              <a:rPr lang="en-US" altLang="ko-KR" sz="3200" b="1" i="1" dirty="0" smtClean="0">
                <a:solidFill>
                  <a:srgbClr val="00B0F0"/>
                </a:solidFill>
              </a:rPr>
              <a:t>DYNAMIC SINGLE FREQUENCY NETWORK (5)</a:t>
            </a:r>
            <a:endParaRPr lang="en-US" sz="2000" dirty="0">
              <a:solidFill>
                <a:srgbClr val="00B0F0"/>
              </a:solidFill>
              <a:cs typeface="Times New Roman" pitchFamily="18" charset="0"/>
            </a:endParaRPr>
          </a:p>
        </p:txBody>
      </p:sp>
      <p:sp>
        <p:nvSpPr>
          <p:cNvPr id="9" name="TextBox 8"/>
          <p:cNvSpPr txBox="1"/>
          <p:nvPr/>
        </p:nvSpPr>
        <p:spPr>
          <a:xfrm>
            <a:off x="4191000" y="6400800"/>
            <a:ext cx="777777" cy="307777"/>
          </a:xfrm>
          <a:prstGeom prst="rect">
            <a:avLst/>
          </a:prstGeom>
          <a:noFill/>
        </p:spPr>
        <p:txBody>
          <a:bodyPr wrap="none" rtlCol="0">
            <a:spAutoFit/>
          </a:bodyPr>
          <a:lstStyle/>
          <a:p>
            <a:r>
              <a:rPr lang="en-US" sz="1400" dirty="0" smtClean="0">
                <a:latin typeface="Times New Roman" pitchFamily="18" charset="0"/>
                <a:cs typeface="Times New Roman" pitchFamily="18" charset="0"/>
              </a:rPr>
              <a:t>Slide 99</a:t>
            </a:r>
            <a:endParaRPr lang="en-US" sz="1400" dirty="0">
              <a:latin typeface="Times New Roman" pitchFamily="18" charset="0"/>
              <a:cs typeface="Times New Roman" pitchFamily="18" charset="0"/>
            </a:endParaRPr>
          </a:p>
        </p:txBody>
      </p:sp>
      <p:sp>
        <p:nvSpPr>
          <p:cNvPr id="31" name="TextBox 30"/>
          <p:cNvSpPr txBox="1"/>
          <p:nvPr/>
        </p:nvSpPr>
        <p:spPr>
          <a:xfrm>
            <a:off x="533400" y="1447800"/>
            <a:ext cx="8077200" cy="400110"/>
          </a:xfrm>
          <a:prstGeom prst="rect">
            <a:avLst/>
          </a:prstGeom>
          <a:noFill/>
        </p:spPr>
        <p:txBody>
          <a:bodyPr wrap="square" rtlCol="0">
            <a:spAutoFit/>
          </a:bodyPr>
          <a:lstStyle/>
          <a:p>
            <a:pPr marL="228600" indent="-228600"/>
            <a:r>
              <a:rPr lang="en-US" sz="2000" b="1" u="sng" dirty="0" smtClean="0">
                <a:latin typeface="Times New Roman" pitchFamily="18" charset="0"/>
                <a:cs typeface="Times New Roman" pitchFamily="18" charset="0"/>
              </a:rPr>
              <a:t>Dynamic single frequency network (DSFN) </a:t>
            </a:r>
            <a:endParaRPr lang="en-US" sz="2000" dirty="0" smtClean="0"/>
          </a:p>
        </p:txBody>
      </p:sp>
      <p:sp>
        <p:nvSpPr>
          <p:cNvPr id="7" name="TextBox 6"/>
          <p:cNvSpPr txBox="1"/>
          <p:nvPr/>
        </p:nvSpPr>
        <p:spPr>
          <a:xfrm>
            <a:off x="1981200" y="5029200"/>
            <a:ext cx="3276600" cy="1200329"/>
          </a:xfrm>
          <a:prstGeom prst="rect">
            <a:avLst/>
          </a:prstGeom>
          <a:noFill/>
        </p:spPr>
        <p:txBody>
          <a:bodyPr wrap="square" rtlCol="0">
            <a:spAutoFit/>
          </a:bodyPr>
          <a:lstStyle/>
          <a:p>
            <a:r>
              <a:rPr lang="en-US" b="1" smtClean="0"/>
              <a:t>A simple SFN network:</a:t>
            </a:r>
          </a:p>
          <a:p>
            <a:r>
              <a:rPr lang="en-US" b="1" smtClean="0"/>
              <a:t>Providing synchronization and all transmission information to transmitters</a:t>
            </a:r>
          </a:p>
        </p:txBody>
      </p:sp>
      <p:pic>
        <p:nvPicPr>
          <p:cNvPr id="489474" name="Picture 2"/>
          <p:cNvPicPr>
            <a:picLocks noChangeAspect="1" noChangeArrowheads="1"/>
          </p:cNvPicPr>
          <p:nvPr/>
        </p:nvPicPr>
        <p:blipFill>
          <a:blip r:embed="rId3" cstate="print"/>
          <a:srcRect/>
          <a:stretch>
            <a:fillRect/>
          </a:stretch>
        </p:blipFill>
        <p:spPr bwMode="auto">
          <a:xfrm>
            <a:off x="5334000" y="1447800"/>
            <a:ext cx="3419475" cy="4876800"/>
          </a:xfrm>
          <a:prstGeom prst="rect">
            <a:avLst/>
          </a:prstGeom>
          <a:noFill/>
          <a:ln w="9525">
            <a:noFill/>
            <a:miter lim="800000"/>
            <a:headEnd/>
            <a:tailEnd/>
          </a:ln>
        </p:spPr>
      </p:pic>
      <p:sp>
        <p:nvSpPr>
          <p:cNvPr id="10" name="Rectangle 9"/>
          <p:cNvSpPr/>
          <p:nvPr/>
        </p:nvSpPr>
        <p:spPr>
          <a:xfrm>
            <a:off x="533400" y="2133600"/>
            <a:ext cx="4419600" cy="2585323"/>
          </a:xfrm>
          <a:prstGeom prst="rect">
            <a:avLst/>
          </a:prstGeom>
          <a:solidFill>
            <a:srgbClr val="FFFF00"/>
          </a:solidFill>
        </p:spPr>
        <p:txBody>
          <a:bodyPr wrap="square">
            <a:spAutoFit/>
          </a:bodyPr>
          <a:lstStyle/>
          <a:p>
            <a:r>
              <a:rPr lang="en-US" u="sng" dirty="0" smtClean="0"/>
              <a:t>Transmission parameters</a:t>
            </a:r>
            <a:r>
              <a:rPr lang="en-US" dirty="0" smtClean="0"/>
              <a:t>:</a:t>
            </a:r>
          </a:p>
          <a:p>
            <a:r>
              <a:rPr lang="fr-FR" dirty="0" err="1" smtClean="0"/>
              <a:t>guard</a:t>
            </a:r>
            <a:r>
              <a:rPr lang="fr-FR" dirty="0" smtClean="0"/>
              <a:t> </a:t>
            </a:r>
            <a:r>
              <a:rPr lang="fr-FR" dirty="0" err="1" smtClean="0"/>
              <a:t>interval</a:t>
            </a:r>
            <a:r>
              <a:rPr lang="fr-FR" dirty="0" smtClean="0"/>
              <a:t>, </a:t>
            </a:r>
            <a:r>
              <a:rPr lang="fr-FR" dirty="0" err="1" smtClean="0"/>
              <a:t>bandwidth</a:t>
            </a:r>
            <a:r>
              <a:rPr lang="fr-FR" dirty="0" smtClean="0"/>
              <a:t>, FFT mode etc.</a:t>
            </a:r>
          </a:p>
          <a:p>
            <a:r>
              <a:rPr lang="fr-FR" u="sng" dirty="0" err="1" smtClean="0"/>
              <a:t>Synchronization</a:t>
            </a:r>
            <a:r>
              <a:rPr lang="fr-FR" u="sng" dirty="0" smtClean="0"/>
              <a:t> information:</a:t>
            </a:r>
          </a:p>
          <a:p>
            <a:r>
              <a:rPr lang="fr-FR" dirty="0" smtClean="0"/>
              <a:t>Temporal </a:t>
            </a:r>
            <a:r>
              <a:rPr lang="fr-FR" dirty="0" err="1" smtClean="0"/>
              <a:t>sync</a:t>
            </a:r>
            <a:r>
              <a:rPr lang="fr-FR" dirty="0" smtClean="0"/>
              <a:t>: Time </a:t>
            </a:r>
            <a:r>
              <a:rPr lang="fr-FR" dirty="0" err="1" smtClean="0"/>
              <a:t>stamp</a:t>
            </a:r>
            <a:r>
              <a:rPr lang="fr-FR" dirty="0" smtClean="0"/>
              <a:t> and time budget (max. network </a:t>
            </a:r>
            <a:r>
              <a:rPr lang="fr-FR" dirty="0" err="1" smtClean="0"/>
              <a:t>delay</a:t>
            </a:r>
            <a:r>
              <a:rPr lang="fr-FR" dirty="0" smtClean="0"/>
              <a:t>, etc.)</a:t>
            </a:r>
          </a:p>
          <a:p>
            <a:r>
              <a:rPr lang="fr-FR" dirty="0" err="1" smtClean="0"/>
              <a:t>Frequency</a:t>
            </a:r>
            <a:r>
              <a:rPr lang="fr-FR" dirty="0" smtClean="0"/>
              <a:t> </a:t>
            </a:r>
            <a:r>
              <a:rPr lang="fr-FR" dirty="0" err="1" smtClean="0"/>
              <a:t>Sync</a:t>
            </a:r>
            <a:r>
              <a:rPr lang="fr-FR" dirty="0" smtClean="0"/>
              <a:t>: </a:t>
            </a:r>
            <a:r>
              <a:rPr lang="fr-FR" dirty="0" err="1" smtClean="0"/>
              <a:t>using</a:t>
            </a:r>
            <a:r>
              <a:rPr lang="fr-FR" dirty="0" smtClean="0"/>
              <a:t> 10MHz </a:t>
            </a:r>
            <a:r>
              <a:rPr lang="fr-FR" dirty="0" err="1" smtClean="0"/>
              <a:t>clock</a:t>
            </a:r>
            <a:r>
              <a:rPr lang="fr-FR" dirty="0" smtClean="0"/>
              <a:t> signal</a:t>
            </a:r>
          </a:p>
          <a:p>
            <a:endParaRPr lang="fr-FR" dirty="0" smtClean="0">
              <a:sym typeface="Wingdings" pitchFamily="2" charset="2"/>
            </a:endParaRPr>
          </a:p>
          <a:p>
            <a:r>
              <a:rPr lang="fr-FR" dirty="0" smtClean="0">
                <a:sym typeface="Wingdings" pitchFamily="2" charset="2"/>
              </a:rPr>
              <a:t> </a:t>
            </a:r>
            <a:r>
              <a:rPr lang="en-US" b="1" dirty="0" smtClean="0">
                <a:solidFill>
                  <a:srgbClr val="FF0000"/>
                </a:solidFill>
                <a:effectLst>
                  <a:outerShdw blurRad="38100" dist="38100" dir="2700000" algn="tl">
                    <a:srgbClr val="000000">
                      <a:alpha val="43137"/>
                    </a:srgbClr>
                  </a:outerShdw>
                </a:effectLst>
                <a:sym typeface="Wingdings" pitchFamily="2" charset="2"/>
              </a:rPr>
              <a:t>DSFN concept can be applied for range extension and hand-off</a:t>
            </a:r>
            <a:endParaRPr lang="fr-FR" dirty="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148091</TotalTime>
  <Words>14457</Words>
  <Application>Microsoft Office PowerPoint</Application>
  <PresentationFormat>On-screen Show (4:3)</PresentationFormat>
  <Paragraphs>2486</Paragraphs>
  <Slides>129</Slides>
  <Notes>89</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129</vt:i4>
      </vt:variant>
    </vt:vector>
  </HeadingPairs>
  <TitlesOfParts>
    <vt:vector size="132" baseType="lpstr">
      <vt:lpstr>Office Theme</vt:lpstr>
      <vt:lpstr>Custom Design</vt:lpstr>
      <vt:lpstr>Photo Editor Photo</vt:lpstr>
      <vt:lpstr>Slide 1</vt:lpstr>
      <vt:lpstr>Overview of PSC Concepts</vt:lpstr>
      <vt:lpstr>Introduction</vt:lpstr>
      <vt:lpstr>INTRODUCTION</vt:lpstr>
      <vt:lpstr>Definition of Personal Space Communications (PSC)</vt:lpstr>
      <vt:lpstr>PERSONALIZATION FOR PERSONAL SPACE (1)</vt:lpstr>
      <vt:lpstr>PERSONALIZATION FOR PERSONAL SPACE (2)</vt:lpstr>
      <vt:lpstr>PERSONAL SPACE AND PUBLIC SPACE (1)</vt:lpstr>
      <vt:lpstr>PERSONAL SPACE AND PUBLIC SPACE (2)</vt:lpstr>
      <vt:lpstr>PERSONAL SPACE AND PUBLIC SPACE (3)</vt:lpstr>
      <vt:lpstr>GROUPING DEVICES IN A PERSONAL SPACE</vt:lpstr>
      <vt:lpstr>REQUIREMENTS FOR PERSONAL SPACE</vt:lpstr>
      <vt:lpstr>TYPES OF PERSONAL SPACES (1) *</vt:lpstr>
      <vt:lpstr>TYPES OF PERSONAL SPACES (2)</vt:lpstr>
      <vt:lpstr>TYPES OF PERSONAL SPACES (3)</vt:lpstr>
      <vt:lpstr>TYPES OF PERSONAL SPACES (4)</vt:lpstr>
      <vt:lpstr>SOME FACTS FOR PERSONAL SPACES [10]</vt:lpstr>
      <vt:lpstr>DEFINITION OF PSC (1)</vt:lpstr>
      <vt:lpstr>DEFINITION OF PSC (2)</vt:lpstr>
      <vt:lpstr>DEFINITION OF PSC (3)</vt:lpstr>
      <vt:lpstr>TYPES OF PSC APPLICATIONS [2]</vt:lpstr>
      <vt:lpstr>PSC OPERATION SCENARIO (1) [9]</vt:lpstr>
      <vt:lpstr>PSC OPERATION SCENARIO (2) [9]</vt:lpstr>
      <vt:lpstr>USE CASES, HOME/INDOOR ENVIRONMENT (1)</vt:lpstr>
      <vt:lpstr>USE CASES, HOME/INDOOR ENVIRONMENT (2)</vt:lpstr>
      <vt:lpstr>USE CASES, HOME/INDOOR ENVIRONMENT (3)</vt:lpstr>
      <vt:lpstr>USE CASES, HOME/INDOOR ENVIRONMENT (4)</vt:lpstr>
      <vt:lpstr>USE CASES, HOME/INDOOR ENVIRONMENT (5)</vt:lpstr>
      <vt:lpstr>USE CASES, HOME/INDOOR ENVIRONMENT (6)</vt:lpstr>
      <vt:lpstr>USE CASES, HOME/INDOOR ENVIRONMENT (7)</vt:lpstr>
      <vt:lpstr>USE CASES, HOME/INDOOR ENVIRONMENT (8)</vt:lpstr>
      <vt:lpstr>USE CASES, HOME/INDOOR ENVIRONMENT (9)</vt:lpstr>
      <vt:lpstr>USE CASES, HOME/INDOOR ENVIRONMENT (10)</vt:lpstr>
      <vt:lpstr>USE CASES, HOME/INDOOR ENVIRONMENT (11)</vt:lpstr>
      <vt:lpstr>USE CASES, HOME/INDOOR ENVIRONMENT (12)</vt:lpstr>
      <vt:lpstr>USE CASES, VEHICULAR ENVIRONMENT</vt:lpstr>
      <vt:lpstr>USE CASES, OUTDOOR APPLICATIONS</vt:lpstr>
      <vt:lpstr>USE CASES, PUBLIC SECTOR</vt:lpstr>
      <vt:lpstr>USE CASES, MOBILE PHONE APPLICATIONS (1) [3]</vt:lpstr>
      <vt:lpstr>USE CASES, MOBILE PHONE APPLICATIONS (2) [3]</vt:lpstr>
      <vt:lpstr>USE CASES, MOBILE TERMINAL RELAY [11]</vt:lpstr>
      <vt:lpstr>COMMUNICATIONS FOR PERSONAL SPACES (1)</vt:lpstr>
      <vt:lpstr>COMMUNICATIONS FOR PERSONAL SPACES (2)</vt:lpstr>
      <vt:lpstr>COMMUNICATIONS FOR PERSONAL SPACES (3)</vt:lpstr>
      <vt:lpstr>COMMUNICATIONS FOR PERSONAL SPACE (4)</vt:lpstr>
      <vt:lpstr>COMMUNICATIONS FOR PERSONAL SPACE (5)</vt:lpstr>
      <vt:lpstr>COMMUNICATIONS FOR PERSONAL SPACE (6)</vt:lpstr>
      <vt:lpstr>COMMUNICATIONS FOR PERSONAL SPACE (7)</vt:lpstr>
      <vt:lpstr>FREQUENCIES AND DURATIONS OF USE CASES [1]</vt:lpstr>
      <vt:lpstr>CATEGORIES OF INFORMATION EXCHANGES (1)</vt:lpstr>
      <vt:lpstr>CATEGORIES OF INFORMATION EXCHANGES (2)</vt:lpstr>
      <vt:lpstr>CATEGORIES OF INFORMATION EXCHANGES (3)</vt:lpstr>
      <vt:lpstr>CATEGORIES OF INFORMATION EXCHANGES (4)</vt:lpstr>
      <vt:lpstr>CATEGORIES OF INFORMATION EXCHANGES (5)</vt:lpstr>
      <vt:lpstr>CATEGORIES OF INFORMATION EXCHANGES (6)</vt:lpstr>
      <vt:lpstr>REQUIRED FEATURES FOR SUGGESTED USE CASES (1)</vt:lpstr>
      <vt:lpstr>REQUIRED FEATURES FOR SUGGESTED USE CASES (2)</vt:lpstr>
      <vt:lpstr>TECHNICAL REQUIREMENTS IDENTIFIED (1)</vt:lpstr>
      <vt:lpstr>TECHNICAL REQUIREMENTS IDENTIFIED (2)</vt:lpstr>
      <vt:lpstr>TECHNICAL REQUIREMENTS IDENTIFIED (3)</vt:lpstr>
      <vt:lpstr>TECHNICAL REQUIREMENTS IDENTIFIED (4)</vt:lpstr>
      <vt:lpstr>TECHNICAL REQUIREMENTS IDENTIFIED (5)</vt:lpstr>
      <vt:lpstr>PSC System Definition</vt:lpstr>
      <vt:lpstr>DEFINITION OF PSC TERMINAL</vt:lpstr>
      <vt:lpstr>TYPES OF PSC DEVICES (1)</vt:lpstr>
      <vt:lpstr>TYPES OF PSC DEVICES (2)</vt:lpstr>
      <vt:lpstr>LEVEL OF DEVICES (1)</vt:lpstr>
      <vt:lpstr>LEVEL OF DEVICES (2)</vt:lpstr>
      <vt:lpstr>KEY REQUIREMENTS FOR PSC</vt:lpstr>
      <vt:lpstr>PERSONALIZED SPACE AND PUBLIC SPACE</vt:lpstr>
      <vt:lpstr>GROUPING DEVICES IN A PERSONAL SPACE</vt:lpstr>
      <vt:lpstr>DYNAMINC AND ADAPTIVE RESOURCE ALLOCATION (DARA) (1)</vt:lpstr>
      <vt:lpstr>DYNAMINC AND ADAPTIVE RESOURCE ALLOCATION (DARA) (2)</vt:lpstr>
      <vt:lpstr>DYNAMINC AND ADAPTIVE RESOURCE ALLOCATION (DARA) (3)</vt:lpstr>
      <vt:lpstr>DYNAMINC AND ADAPTIVE RESOURCE ALLOCATION (DARA) (4)</vt:lpstr>
      <vt:lpstr>DYNAMINC AND ADAPTIVE RESOURCE ALLOCATION (DARA) (5)</vt:lpstr>
      <vt:lpstr>CHANNEL RESOURCE MANAGEMENT/ALLOCATION (1)</vt:lpstr>
      <vt:lpstr>CHANNEL RESOURCE MANAGEMENT/ALLOCATION (2)</vt:lpstr>
      <vt:lpstr>CHANNEL RESOURCE MANAGEMENT/ALLOCATION (3)</vt:lpstr>
      <vt:lpstr>CHANNEL RESOURCE MANAGEMENT/ALLOCATION (4)</vt:lpstr>
      <vt:lpstr>CHANNEL RESOURCE MANAGEMENT/ALLOCATION (5)</vt:lpstr>
      <vt:lpstr>CHANNEL RESOURCE MANAGEMENT/ALLOCATION (6)</vt:lpstr>
      <vt:lpstr>FREQUENCY HOPPING IN A PERSONAL SPACE (1)</vt:lpstr>
      <vt:lpstr>FREQUENCY HOPPING IN A PERSONAL SPACE (2)</vt:lpstr>
      <vt:lpstr>FREQUENCY HOPPING IN A PERSONAL SPACE (3)</vt:lpstr>
      <vt:lpstr>DIRECT SEQUENCE (DS) SPREADING IN A PERSONAL SPACE (1)</vt:lpstr>
      <vt:lpstr>DIRECT SEQUENCE (DS) SPREADING IN A PERSONAL SPACE (2)</vt:lpstr>
      <vt:lpstr>DIRECT SEQUENCE (DS) SPREADING IN A PERSONAL SPACE (3)</vt:lpstr>
      <vt:lpstr>OFDMA IN A PERSONAL SPACE (1)</vt:lpstr>
      <vt:lpstr>OFDMA IN A PERSONAL SPACE (2)</vt:lpstr>
      <vt:lpstr>OFDMA IN A PERSONAL SPACE (3)</vt:lpstr>
      <vt:lpstr>DYNAMIC SINGLE FREQUENCY NETWORK (1)</vt:lpstr>
      <vt:lpstr>DYNAMIC SINGLE FREQUENCY NETWORK (2)</vt:lpstr>
      <vt:lpstr>USE CASES REQUIRING DSFN (1)</vt:lpstr>
      <vt:lpstr>USE CASES REQUIRING DSFN (2)</vt:lpstr>
      <vt:lpstr>USE CASES REQUIRING DSFN (3)</vt:lpstr>
      <vt:lpstr>DYNAMIC SINGLE FREQUENCY NETWORK (3)</vt:lpstr>
      <vt:lpstr>DYNAMIC SINGLE FREQUENCY NETWORK (4)</vt:lpstr>
      <vt:lpstr>DYNAMIC SINGLE FREQUENCY NETWORK (5)</vt:lpstr>
      <vt:lpstr>DYNAMIC SINGLE FREQUENCY NETWORK (6)</vt:lpstr>
      <vt:lpstr>RANGE EXTENSION AND SOFT HANDOVER (1)</vt:lpstr>
      <vt:lpstr>RANGE EXTENSION AND SOFT HANDOVER (2)</vt:lpstr>
      <vt:lpstr>RANGE EXTENSION AND SOFT HANDOVER (3)</vt:lpstr>
      <vt:lpstr>RANGE EXTENSION AND SOFT HANDOVER (4)</vt:lpstr>
      <vt:lpstr>RANGE EXTENSION AND SOFT HANDOVER (5)</vt:lpstr>
      <vt:lpstr>RANGE EXTENSION AND SOFT HANDOVER (6)</vt:lpstr>
      <vt:lpstr>KEY ISSUES FOR FRAME STRUCTURE DESIGN</vt:lpstr>
      <vt:lpstr>KEY ISSUES FOR FREQUENCY PLAN DESIGN</vt:lpstr>
      <vt:lpstr>TWO FREQUENCY BANDS CONSIDERED</vt:lpstr>
      <vt:lpstr>SYMBOL/DATA RATES, FDM/FDMA AND FDM/TDMA</vt:lpstr>
      <vt:lpstr>SYMBOL/DATA RATES, FDM/FH</vt:lpstr>
      <vt:lpstr>SYMBOL/DATA RATES, FDM/DS</vt:lpstr>
      <vt:lpstr>SYMBOL/DATA RATES, FDM/DS IN FH</vt:lpstr>
      <vt:lpstr>OFDM SYMBOL/DATA RATES, FDM/OFDM IN FH</vt:lpstr>
      <vt:lpstr>OFDM SYMBOL/DATA RATES, FDM/FH IN OFDM, FFT=16</vt:lpstr>
      <vt:lpstr>OFDM SYMBOL/DATA RATES, FDM/FH IN OFDM, FFT=32</vt:lpstr>
      <vt:lpstr>COMPARISON OF FREQUENCY SPREADING/MULTIPLE ACCESS METHODS</vt:lpstr>
      <vt:lpstr>PAYLOAD ASSIGNMENT FOR TEMPORAL RESOURCE MANAGEMENT (1)</vt:lpstr>
      <vt:lpstr>PAYLOAD ASSIGNMENT FOR TEMPORAL RESOURCE MANAGEMENT (2)</vt:lpstr>
      <vt:lpstr>SYNCHRONIZED RELAYS AMONG PUBLIC SPACES (1)</vt:lpstr>
      <vt:lpstr>SYNCHRONIZED RELAYS AMONG PUBLIC SPACES (2)</vt:lpstr>
      <vt:lpstr>SYNCHRONIZED RELAYS AMONG PUBLIC SPACES (3)</vt:lpstr>
      <vt:lpstr>SYNCHRONIZED RELAYS AMONG PUBLIC SPACES (4)</vt:lpstr>
      <vt:lpstr>SYNCHRONIZATION THROUGHOUT A REGION</vt:lpstr>
      <vt:lpstr>SYNCHRONIZED COMMUNICATION THROUGHOUT A REGION</vt:lpstr>
      <vt:lpstr>Summary and Conclusions</vt:lpstr>
      <vt:lpstr>SUMMARY AND CONCLUSIONS</vt:lpstr>
      <vt:lpstr>REFERENCES</vt:lpstr>
      <vt:lpstr>REFERENCES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Comment resolutions for 15.7 May 2010 meeting</dc:title>
  <dc:creator>Soo-Young Chang</dc:creator>
  <cp:lastModifiedBy>Soo-Young Chang</cp:lastModifiedBy>
  <cp:revision>1830</cp:revision>
  <dcterms:created xsi:type="dcterms:W3CDTF">2010-05-03T18:32:55Z</dcterms:created>
  <dcterms:modified xsi:type="dcterms:W3CDTF">2011-01-19T08:54:05Z</dcterms:modified>
</cp:coreProperties>
</file>