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9" r:id="rId2"/>
    <p:sldId id="258" r:id="rId3"/>
    <p:sldId id="261" r:id="rId4"/>
    <p:sldId id="263" r:id="rId5"/>
    <p:sldId id="264" r:id="rId6"/>
    <p:sldId id="266" r:id="rId7"/>
    <p:sldId id="265" r:id="rId8"/>
    <p:sldId id="284" r:id="rId9"/>
    <p:sldId id="285" r:id="rId10"/>
    <p:sldId id="276" r:id="rId11"/>
    <p:sldId id="277" r:id="rId12"/>
    <p:sldId id="278" r:id="rId13"/>
    <p:sldId id="279" r:id="rId14"/>
    <p:sldId id="282" r:id="rId15"/>
    <p:sldId id="283" r:id="rId16"/>
    <p:sldId id="280" r:id="rId17"/>
    <p:sldId id="281" r:id="rId18"/>
    <p:sldId id="267" r:id="rId19"/>
    <p:sldId id="268" r:id="rId20"/>
    <p:sldId id="271" r:id="rId21"/>
    <p:sldId id="272" r:id="rId22"/>
    <p:sldId id="269" r:id="rId23"/>
    <p:sldId id="270" r:id="rId24"/>
    <p:sldId id="289" r:id="rId25"/>
    <p:sldId id="288" r:id="rId26"/>
    <p:sldId id="286" r:id="rId2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98"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60AAC51E-5A76-46ED-8501-702018052DAA}"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 xmlns:p14="http://schemas.microsoft.com/office/powerpoint/2010/main" val="107890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E41C696A-A2E7-4B68-973E-A6E25D02F0FB}"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 xmlns:p14="http://schemas.microsoft.com/office/powerpoint/2010/main" val="119530265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2ACE912D-0E68-4A50-BBFE-0B9D985DD85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D3966ED5-64B2-4665-AFD4-B3B32A6798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C1AA3C80-CCD1-407B-B52A-DC85FFBF2AF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0E7B83E6-0328-4467-8F21-FAC3E3CEF2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96636962-3F44-4533-887F-223FE47EEB7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4EE74BD4-A1E2-4AEC-BA18-227A10FADC4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&lt;month year&gt;</a:t>
            </a:r>
          </a:p>
        </p:txBody>
      </p:sp>
      <p:sp>
        <p:nvSpPr>
          <p:cNvPr id="8" name="Footer Placeholder 7"/>
          <p:cNvSpPr>
            <a:spLocks noGrp="1"/>
          </p:cNvSpPr>
          <p:nvPr>
            <p:ph type="ftr" sz="quarter" idx="11"/>
          </p:nvPr>
        </p:nvSpPr>
        <p:spPr/>
        <p:txBody>
          <a:bodyPr/>
          <a:lstStyle>
            <a:lvl1pPr>
              <a:defRPr/>
            </a:lvl1pPr>
          </a:lstStyle>
          <a:p>
            <a:r>
              <a:rPr lang="en-US"/>
              <a:t>&lt;author&gt;, &lt;company&gt;</a:t>
            </a:r>
          </a:p>
        </p:txBody>
      </p:sp>
      <p:sp>
        <p:nvSpPr>
          <p:cNvPr id="9" name="Slide Number Placeholder 8"/>
          <p:cNvSpPr>
            <a:spLocks noGrp="1"/>
          </p:cNvSpPr>
          <p:nvPr>
            <p:ph type="sldNum" sz="quarter" idx="12"/>
          </p:nvPr>
        </p:nvSpPr>
        <p:spPr/>
        <p:txBody>
          <a:bodyPr/>
          <a:lstStyle>
            <a:lvl1pPr>
              <a:defRPr/>
            </a:lvl1pPr>
          </a:lstStyle>
          <a:p>
            <a:r>
              <a:rPr lang="en-US"/>
              <a:t>Slide </a:t>
            </a:r>
            <a:fld id="{6F6708F0-7A47-4A30-AC1D-15F534563DA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&lt;month year&gt;</a:t>
            </a:r>
          </a:p>
        </p:txBody>
      </p:sp>
      <p:sp>
        <p:nvSpPr>
          <p:cNvPr id="4" name="Footer Placeholder 3"/>
          <p:cNvSpPr>
            <a:spLocks noGrp="1"/>
          </p:cNvSpPr>
          <p:nvPr>
            <p:ph type="ftr" sz="quarter" idx="11"/>
          </p:nvPr>
        </p:nvSpPr>
        <p:spPr/>
        <p:txBody>
          <a:bodyPr/>
          <a:lstStyle>
            <a:lvl1pPr>
              <a:defRPr/>
            </a:lvl1pPr>
          </a:lstStyle>
          <a:p>
            <a:r>
              <a:rPr lang="en-US"/>
              <a:t>&lt;author&gt;, &lt;company&gt;</a:t>
            </a:r>
          </a:p>
        </p:txBody>
      </p:sp>
      <p:sp>
        <p:nvSpPr>
          <p:cNvPr id="5" name="Slide Number Placeholder 4"/>
          <p:cNvSpPr>
            <a:spLocks noGrp="1"/>
          </p:cNvSpPr>
          <p:nvPr>
            <p:ph type="sldNum" sz="quarter" idx="12"/>
          </p:nvPr>
        </p:nvSpPr>
        <p:spPr/>
        <p:txBody>
          <a:bodyPr/>
          <a:lstStyle>
            <a:lvl1pPr>
              <a:defRPr/>
            </a:lvl1pPr>
          </a:lstStyle>
          <a:p>
            <a:r>
              <a:rPr lang="en-US"/>
              <a:t>Slide </a:t>
            </a:r>
            <a:fld id="{F846048A-6C73-44AA-A191-708563472EC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lvl1pPr>
              <a:defRPr/>
            </a:lvl1pPr>
          </a:lstStyle>
          <a:p>
            <a:r>
              <a:rPr lang="en-US" dirty="0" smtClean="0"/>
              <a:t>Jan 2011</a:t>
            </a:r>
            <a:endParaRPr 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dirty="0" smtClean="0"/>
              <a:t>Sourav Dey, On-Ramp Wireless</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933C7CFE-5DA7-4DC6-B050-39FA0F4203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17948245-DA3F-44BE-ABB2-75100513895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784FDFA3-FC6C-49B9-9015-1B18734D994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a:t>&lt;month year&gt;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318CD5EA-9AE2-4B72-AADA-2F625AF2A8D2}" type="slidenum">
              <a:rPr lang="en-US"/>
              <a:pPr/>
              <a:t>‹#›</a:t>
            </a:fld>
            <a:endParaRPr lang="en-US"/>
          </a:p>
        </p:txBody>
      </p:sp>
      <p:sp>
        <p:nvSpPr>
          <p:cNvPr id="1031" name="Rectangle 7"/>
          <p:cNvSpPr>
            <a:spLocks noChangeArrowheads="1"/>
          </p:cNvSpPr>
          <p:nvPr/>
        </p:nvSpPr>
        <p:spPr bwMode="auto">
          <a:xfrm>
            <a:off x="4495800" y="394156"/>
            <a:ext cx="3962400" cy="215444"/>
          </a:xfrm>
          <a:prstGeom prst="rect">
            <a:avLst/>
          </a:prstGeom>
          <a:noFill/>
          <a:ln w="9525">
            <a:noFill/>
            <a:miter lim="800000"/>
            <a:headEnd/>
            <a:tailEnd/>
          </a:ln>
          <a:effectLst/>
        </p:spPr>
        <p:txBody>
          <a:bodyPr lIns="0" tIns="0" rIns="0" bIns="0" anchor="b">
            <a:spAutoFit/>
          </a:bodyPr>
          <a:lstStyle/>
          <a:p>
            <a:pPr lvl="4" algn="r"/>
            <a:r>
              <a:rPr lang="en-US" sz="1400" b="1" dirty="0" smtClean="0">
                <a:effectLst/>
              </a:rPr>
              <a:t>DCN</a:t>
            </a:r>
            <a:r>
              <a:rPr lang="en-US" sz="1400" b="1" baseline="0" dirty="0" smtClean="0">
                <a:effectLst/>
              </a:rPr>
              <a:t> </a:t>
            </a:r>
            <a:r>
              <a:rPr lang="en-US" sz="1400" b="1" dirty="0" smtClean="0">
                <a:effectLst/>
              </a:rPr>
              <a:t>15-11-0074-00-004k</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dirty="0" smtClean="0"/>
              <a:t>Jan 2011</a:t>
            </a:r>
            <a:endParaRPr lang="en-US" dirty="0"/>
          </a:p>
        </p:txBody>
      </p:sp>
      <p:sp>
        <p:nvSpPr>
          <p:cNvPr id="5" name="Footer Placeholder 2"/>
          <p:cNvSpPr>
            <a:spLocks noGrp="1"/>
          </p:cNvSpPr>
          <p:nvPr>
            <p:ph type="ftr" sz="quarter" idx="11"/>
          </p:nvPr>
        </p:nvSpPr>
        <p:spPr/>
        <p:txBody>
          <a:bodyPr/>
          <a:lstStyle/>
          <a:p>
            <a:r>
              <a:rPr lang="en-US" dirty="0" smtClean="0"/>
              <a:t>Sourav Dey, On-Ramp Wireless</a:t>
            </a:r>
            <a:endParaRPr lang="en-US" dirty="0"/>
          </a:p>
        </p:txBody>
      </p:sp>
      <p:sp>
        <p:nvSpPr>
          <p:cNvPr id="6" name="Slide Number Placeholder 3"/>
          <p:cNvSpPr>
            <a:spLocks noGrp="1"/>
          </p:cNvSpPr>
          <p:nvPr>
            <p:ph type="sldNum" sz="quarter" idx="12"/>
          </p:nvPr>
        </p:nvSpPr>
        <p:spPr/>
        <p:txBody>
          <a:bodyPr/>
          <a:lstStyle/>
          <a:p>
            <a:r>
              <a:rPr lang="en-US"/>
              <a:t>Slide </a:t>
            </a:r>
            <a:fld id="{C3FB3307-F770-417B-BCBE-79334D28857B}" type="slidenum">
              <a:rPr lang="en-US"/>
              <a:pPr/>
              <a:t>1</a:t>
            </a:fld>
            <a:endParaRPr lang="en-US"/>
          </a:p>
        </p:txBody>
      </p:sp>
      <p:sp>
        <p:nvSpPr>
          <p:cNvPr id="27651" name="Rectangle 3"/>
          <p:cNvSpPr>
            <a:spLocks noChangeArrowheads="1"/>
          </p:cNvSpPr>
          <p:nvPr/>
        </p:nvSpPr>
        <p:spPr bwMode="auto">
          <a:xfrm>
            <a:off x="152400" y="609600"/>
            <a:ext cx="8991600" cy="5663089"/>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802.15.4k Channel Interference Profiles</a:t>
            </a:r>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16, Jan 2011</a:t>
            </a:r>
            <a:r>
              <a:rPr lang="en-US" sz="1600" dirty="0">
                <a:solidFill>
                  <a:schemeClr val="tx2"/>
                </a:solidFill>
              </a:rPr>
              <a:t>	</a:t>
            </a:r>
          </a:p>
          <a:p>
            <a:r>
              <a:rPr lang="en-US" sz="1600" b="1" dirty="0">
                <a:solidFill>
                  <a:schemeClr val="tx2"/>
                </a:solidFill>
              </a:rPr>
              <a:t>Source</a:t>
            </a:r>
            <a:r>
              <a:rPr lang="en-US" sz="1600" b="1" dirty="0" smtClean="0">
                <a:solidFill>
                  <a:schemeClr val="tx2"/>
                </a:solidFill>
              </a:rPr>
              <a:t>:</a:t>
            </a:r>
            <a:r>
              <a:rPr lang="en-US" sz="1600" dirty="0" smtClean="0">
                <a:solidFill>
                  <a:schemeClr val="tx2"/>
                </a:solidFill>
              </a:rPr>
              <a:t> Sourav Dey Company (On-Ramp Wireless, Inc.)</a:t>
            </a:r>
            <a:endParaRPr lang="en-US" sz="1600" dirty="0">
              <a:solidFill>
                <a:schemeClr val="tx2"/>
              </a:solidFill>
            </a:endParaRPr>
          </a:p>
          <a:p>
            <a:r>
              <a:rPr lang="en-US" sz="1600" dirty="0">
                <a:solidFill>
                  <a:schemeClr val="tx2"/>
                </a:solidFill>
              </a:rPr>
              <a:t>Address </a:t>
            </a:r>
            <a:r>
              <a:rPr lang="en-US" sz="1600" dirty="0" smtClean="0">
                <a:solidFill>
                  <a:schemeClr val="tx2"/>
                </a:solidFill>
              </a:rPr>
              <a:t>10920 Via </a:t>
            </a:r>
            <a:r>
              <a:rPr lang="en-US" sz="1600" dirty="0" err="1" smtClean="0">
                <a:solidFill>
                  <a:schemeClr val="tx2"/>
                </a:solidFill>
              </a:rPr>
              <a:t>Frontera</a:t>
            </a:r>
            <a:r>
              <a:rPr lang="en-US" sz="1600" dirty="0" smtClean="0">
                <a:solidFill>
                  <a:schemeClr val="tx2"/>
                </a:solidFill>
              </a:rPr>
              <a:t>, Suite 200, San Diego, CA 92127 USA</a:t>
            </a:r>
            <a:endParaRPr lang="en-US" sz="1600" dirty="0">
              <a:solidFill>
                <a:schemeClr val="tx2"/>
              </a:solidFill>
            </a:endParaRPr>
          </a:p>
          <a:p>
            <a:r>
              <a:rPr lang="en-US" sz="1600" dirty="0" smtClean="0">
                <a:solidFill>
                  <a:schemeClr val="tx2"/>
                </a:solidFill>
              </a:rPr>
              <a:t>Voice:858-592-6008, </a:t>
            </a:r>
            <a:r>
              <a:rPr lang="en-US" sz="1600" dirty="0">
                <a:solidFill>
                  <a:schemeClr val="tx2"/>
                </a:solidFill>
              </a:rPr>
              <a:t>FAX: </a:t>
            </a:r>
            <a:r>
              <a:rPr lang="en-US" sz="1600" dirty="0" smtClean="0">
                <a:solidFill>
                  <a:schemeClr val="tx2"/>
                </a:solidFill>
              </a:rPr>
              <a:t>858-592-6009, E-Mail: sourav.dey@onrampwireless.com</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ISM 2.4GHz Channel </a:t>
            </a:r>
            <a:r>
              <a:rPr lang="en-US" sz="1600" dirty="0">
                <a:solidFill>
                  <a:schemeClr val="tx2"/>
                </a:solidFill>
              </a:rPr>
              <a:t>Interference Profiles </a:t>
            </a:r>
            <a:endParaRPr lang="en-US" sz="1600" dirty="0" smtClean="0">
              <a:solidFill>
                <a:schemeClr val="tx2"/>
              </a:solidFill>
            </a:endParaRPr>
          </a:p>
          <a:p>
            <a:pPr>
              <a:spcBef>
                <a:spcPts val="600"/>
              </a:spcBef>
              <a:spcAft>
                <a:spcPts val="600"/>
              </a:spcAft>
            </a:pPr>
            <a:r>
              <a:rPr lang="en-US" sz="1600" b="1" dirty="0" smtClean="0">
                <a:solidFill>
                  <a:schemeClr val="tx2"/>
                </a:solidFill>
              </a:rPr>
              <a:t>Abstract</a:t>
            </a:r>
            <a:r>
              <a:rPr lang="en-US" sz="1600" b="1" dirty="0">
                <a:solidFill>
                  <a:schemeClr val="tx2"/>
                </a:solidFill>
              </a:rPr>
              <a:t>:</a:t>
            </a:r>
            <a:r>
              <a:rPr lang="en-US" sz="1600" dirty="0">
                <a:solidFill>
                  <a:schemeClr val="tx2"/>
                </a:solidFill>
              </a:rPr>
              <a:t>	</a:t>
            </a:r>
            <a:r>
              <a:rPr lang="en-US" sz="1600" dirty="0" smtClean="0">
                <a:solidFill>
                  <a:schemeClr val="tx2"/>
                </a:solidFill>
              </a:rPr>
              <a:t>The presentation presents a number of channel interference profiles for 2.4 GHz unlicensed LECIM deployments.  Key observations include the asymmetric nature of interference between potential endpoint and access point locations.  Endpoint locations show minimal rise over thermal whereas access point locations show significant rise over thermal due to co-located transmitters and a high height. Also of note is the dynamic nature of the ISM band interference. </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Illustrate 2.4GHz ISM band </a:t>
            </a:r>
            <a:r>
              <a:rPr lang="en-US" sz="1600" smtClean="0">
                <a:solidFill>
                  <a:schemeClr val="tx2"/>
                </a:solidFill>
              </a:rPr>
              <a:t>interference profiles</a:t>
            </a:r>
          </a:p>
          <a:p>
            <a:pPr>
              <a:spcBef>
                <a:spcPts val="600"/>
              </a:spcBef>
              <a:spcAft>
                <a:spcPts val="600"/>
              </a:spcAft>
            </a:pPr>
            <a:r>
              <a:rPr lang="en-US" sz="1600" b="1" smtClean="0">
                <a:solidFill>
                  <a:schemeClr val="tx2"/>
                </a:solidFill>
              </a:rPr>
              <a:t>Notice</a:t>
            </a:r>
            <a:r>
              <a:rPr lang="en-US" sz="1600" b="1" dirty="0">
                <a:solidFill>
                  <a:schemeClr val="tx2"/>
                </a:solidFill>
              </a:rPr>
              <a:t>:</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Light Industrial Pad Mount Transformer</a:t>
            </a:r>
            <a:endParaRPr lang="en-US" b="1" dirty="0">
              <a:latin typeface="Calibri" pitchFamily="34" charset="0"/>
              <a:cs typeface="Calibri" pitchFamily="34" charset="0"/>
            </a:endParaRPr>
          </a:p>
        </p:txBody>
      </p:sp>
      <p:pic>
        <p:nvPicPr>
          <p:cNvPr id="9" name="Picture 8" descr="DSC00245.JPG"/>
          <p:cNvPicPr>
            <a:picLocks noChangeAspect="1"/>
          </p:cNvPicPr>
          <p:nvPr/>
        </p:nvPicPr>
        <p:blipFill>
          <a:blip r:embed="rId2" cstate="print"/>
          <a:stretch>
            <a:fillRect/>
          </a:stretch>
        </p:blipFill>
        <p:spPr>
          <a:xfrm>
            <a:off x="4495800" y="1447800"/>
            <a:ext cx="3581400" cy="2686050"/>
          </a:xfrm>
          <a:prstGeom prst="rect">
            <a:avLst/>
          </a:prstGeom>
        </p:spPr>
      </p:pic>
      <p:pic>
        <p:nvPicPr>
          <p:cNvPr id="10" name="Picture 9" descr="DSC00248.JPG"/>
          <p:cNvPicPr>
            <a:picLocks noChangeAspect="1"/>
          </p:cNvPicPr>
          <p:nvPr/>
        </p:nvPicPr>
        <p:blipFill>
          <a:blip r:embed="rId3" cstate="print"/>
          <a:stretch>
            <a:fillRect/>
          </a:stretch>
        </p:blipFill>
        <p:spPr>
          <a:xfrm>
            <a:off x="2590800" y="3657600"/>
            <a:ext cx="3708400" cy="2781300"/>
          </a:xfrm>
          <a:prstGeom prst="rect">
            <a:avLst/>
          </a:prstGeom>
        </p:spPr>
      </p:pic>
      <p:pic>
        <p:nvPicPr>
          <p:cNvPr id="8" name="Picture 7" descr="DSC00243.JPG"/>
          <p:cNvPicPr>
            <a:picLocks noChangeAspect="1"/>
          </p:cNvPicPr>
          <p:nvPr/>
        </p:nvPicPr>
        <p:blipFill>
          <a:blip r:embed="rId4" cstate="print"/>
          <a:stretch>
            <a:fillRect/>
          </a:stretch>
        </p:blipFill>
        <p:spPr>
          <a:xfrm>
            <a:off x="838200" y="1447800"/>
            <a:ext cx="3429000" cy="25717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industry_pad1_3.png"/>
          <p:cNvPicPr>
            <a:picLocks noGrp="1" noChangeAspect="1"/>
          </p:cNvPicPr>
          <p:nvPr>
            <p:ph idx="1"/>
          </p:nvPr>
        </p:nvPicPr>
        <p:blipFill>
          <a:blip r:embed="rId2" cstate="print"/>
          <a:stretch>
            <a:fillRect/>
          </a:stretch>
        </p:blipFill>
        <p:spPr>
          <a:xfrm>
            <a:off x="1143000" y="914631"/>
            <a:ext cx="7086600" cy="5790969"/>
          </a:xfrm>
        </p:spPr>
      </p:pic>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Light Industrial Pad Mount Transformer</a:t>
            </a:r>
            <a:endParaRPr lang="en-US" b="1" dirty="0">
              <a:latin typeface="Calibri" pitchFamily="34" charset="0"/>
              <a:cs typeface="Calibri" pitchFamily="34" charset="0"/>
            </a:endParaRPr>
          </a:p>
        </p:txBody>
      </p:sp>
      <p:cxnSp>
        <p:nvCxnSpPr>
          <p:cNvPr id="5" name="Straight Connector 4"/>
          <p:cNvCxnSpPr/>
          <p:nvPr/>
        </p:nvCxnSpPr>
        <p:spPr bwMode="auto">
          <a:xfrm>
            <a:off x="1981200" y="6003982"/>
            <a:ext cx="56388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33600" y="1575137"/>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2426MHz</a:t>
            </a:r>
          </a:p>
          <a:p>
            <a:r>
              <a:rPr lang="en-US" sz="2000" b="1" dirty="0" smtClean="0">
                <a:latin typeface="Calibri" pitchFamily="34" charset="0"/>
                <a:cs typeface="Calibri" pitchFamily="34" charset="0"/>
              </a:rPr>
              <a:t>Mean 1 MHz Power = -107.98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-95.84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20" name="TextBox 19"/>
          <p:cNvSpPr txBox="1"/>
          <p:nvPr/>
        </p:nvSpPr>
        <p:spPr>
          <a:xfrm>
            <a:off x="7467600" y="5715000"/>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Commercial Zone</a:t>
            </a:r>
            <a:endParaRPr lang="en-US" b="1" dirty="0">
              <a:latin typeface="Calibri" pitchFamily="34" charset="0"/>
              <a:cs typeface="Calibri" pitchFamily="34" charset="0"/>
            </a:endParaRPr>
          </a:p>
        </p:txBody>
      </p:sp>
      <p:pic>
        <p:nvPicPr>
          <p:cNvPr id="11" name="Picture 10" descr="DSC00281.JPG"/>
          <p:cNvPicPr>
            <a:picLocks noChangeAspect="1"/>
          </p:cNvPicPr>
          <p:nvPr/>
        </p:nvPicPr>
        <p:blipFill>
          <a:blip r:embed="rId2" cstate="print"/>
          <a:stretch>
            <a:fillRect/>
          </a:stretch>
        </p:blipFill>
        <p:spPr>
          <a:xfrm>
            <a:off x="381000" y="1752600"/>
            <a:ext cx="4216400" cy="3162300"/>
          </a:xfrm>
          <a:prstGeom prst="rect">
            <a:avLst/>
          </a:prstGeom>
        </p:spPr>
      </p:pic>
      <p:pic>
        <p:nvPicPr>
          <p:cNvPr id="13" name="Picture 12" descr="DSC00284.JPG"/>
          <p:cNvPicPr>
            <a:picLocks noChangeAspect="1"/>
          </p:cNvPicPr>
          <p:nvPr/>
        </p:nvPicPr>
        <p:blipFill>
          <a:blip r:embed="rId3" cstate="print"/>
          <a:stretch>
            <a:fillRect/>
          </a:stretch>
        </p:blipFill>
        <p:spPr>
          <a:xfrm>
            <a:off x="4648200" y="1752600"/>
            <a:ext cx="4191000" cy="31432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descr="commercial_loc2_3.png"/>
          <p:cNvPicPr>
            <a:picLocks noGrp="1" noChangeAspect="1"/>
          </p:cNvPicPr>
          <p:nvPr>
            <p:ph idx="1"/>
          </p:nvPr>
        </p:nvPicPr>
        <p:blipFill>
          <a:blip r:embed="rId2" cstate="print"/>
          <a:stretch>
            <a:fillRect/>
          </a:stretch>
        </p:blipFill>
        <p:spPr>
          <a:xfrm>
            <a:off x="990600" y="1071790"/>
            <a:ext cx="7467600" cy="5633810"/>
          </a:xfrm>
        </p:spPr>
      </p:pic>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Commercial Zone</a:t>
            </a:r>
            <a:endParaRPr lang="en-US" b="1" dirty="0">
              <a:latin typeface="Calibri" pitchFamily="34" charset="0"/>
              <a:cs typeface="Calibri" pitchFamily="34" charset="0"/>
            </a:endParaRPr>
          </a:p>
        </p:txBody>
      </p:sp>
      <p:cxnSp>
        <p:nvCxnSpPr>
          <p:cNvPr id="5" name="Straight Connector 4"/>
          <p:cNvCxnSpPr/>
          <p:nvPr/>
        </p:nvCxnSpPr>
        <p:spPr bwMode="auto">
          <a:xfrm>
            <a:off x="1981200" y="6054304"/>
            <a:ext cx="5791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81200" y="1676400"/>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2426MHz</a:t>
            </a:r>
          </a:p>
          <a:p>
            <a:r>
              <a:rPr lang="en-US" sz="2000" b="1" dirty="0" smtClean="0">
                <a:latin typeface="Calibri" pitchFamily="34" charset="0"/>
                <a:cs typeface="Calibri" pitchFamily="34" charset="0"/>
              </a:rPr>
              <a:t>Mean 1 MHz Power = -107.24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-94.04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25" name="TextBox 24"/>
          <p:cNvSpPr txBox="1"/>
          <p:nvPr/>
        </p:nvSpPr>
        <p:spPr>
          <a:xfrm>
            <a:off x="7665710" y="5786735"/>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Residential Underground Meter</a:t>
            </a:r>
            <a:endParaRPr lang="en-US" b="1" dirty="0">
              <a:latin typeface="Calibri" pitchFamily="34" charset="0"/>
              <a:cs typeface="Calibri" pitchFamily="34" charset="0"/>
            </a:endParaRPr>
          </a:p>
        </p:txBody>
      </p:sp>
      <p:pic>
        <p:nvPicPr>
          <p:cNvPr id="5" name="Picture 4" descr="DSC00299.JPG"/>
          <p:cNvPicPr>
            <a:picLocks noChangeAspect="1"/>
          </p:cNvPicPr>
          <p:nvPr/>
        </p:nvPicPr>
        <p:blipFill>
          <a:blip r:embed="rId2" cstate="print"/>
          <a:stretch>
            <a:fillRect/>
          </a:stretch>
        </p:blipFill>
        <p:spPr>
          <a:xfrm>
            <a:off x="304800" y="1638300"/>
            <a:ext cx="4419600" cy="3314700"/>
          </a:xfrm>
          <a:prstGeom prst="rect">
            <a:avLst/>
          </a:prstGeom>
        </p:spPr>
      </p:pic>
      <p:pic>
        <p:nvPicPr>
          <p:cNvPr id="8" name="Picture 7" descr="DSC00302.JPG"/>
          <p:cNvPicPr>
            <a:picLocks noChangeAspect="1"/>
          </p:cNvPicPr>
          <p:nvPr/>
        </p:nvPicPr>
        <p:blipFill>
          <a:blip r:embed="rId3" cstate="print"/>
          <a:stretch>
            <a:fillRect/>
          </a:stretch>
        </p:blipFill>
        <p:spPr>
          <a:xfrm>
            <a:off x="4648200" y="1676400"/>
            <a:ext cx="4368800" cy="3276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residential_loc3_1.png"/>
          <p:cNvPicPr>
            <a:picLocks noGrp="1" noChangeAspect="1"/>
          </p:cNvPicPr>
          <p:nvPr>
            <p:ph idx="1"/>
          </p:nvPr>
        </p:nvPicPr>
        <p:blipFill>
          <a:blip r:embed="rId2" cstate="print"/>
          <a:stretch>
            <a:fillRect/>
          </a:stretch>
        </p:blipFill>
        <p:spPr>
          <a:xfrm>
            <a:off x="964006" y="1143000"/>
            <a:ext cx="7265594" cy="5481410"/>
          </a:xfrm>
        </p:spPr>
      </p:pic>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Residential Underground Meter</a:t>
            </a:r>
            <a:endParaRPr lang="en-US" b="1" dirty="0">
              <a:latin typeface="Calibri" pitchFamily="34" charset="0"/>
              <a:cs typeface="Calibri" pitchFamily="34" charset="0"/>
            </a:endParaRPr>
          </a:p>
        </p:txBody>
      </p:sp>
      <p:cxnSp>
        <p:nvCxnSpPr>
          <p:cNvPr id="5" name="Straight Connector 4"/>
          <p:cNvCxnSpPr/>
          <p:nvPr/>
        </p:nvCxnSpPr>
        <p:spPr bwMode="auto">
          <a:xfrm>
            <a:off x="1752600" y="5978104"/>
            <a:ext cx="5791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05000" y="1727537"/>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2426MHz</a:t>
            </a:r>
          </a:p>
          <a:p>
            <a:r>
              <a:rPr lang="en-US" sz="2000" b="1" dirty="0" smtClean="0">
                <a:latin typeface="Calibri" pitchFamily="34" charset="0"/>
                <a:cs typeface="Calibri" pitchFamily="34" charset="0"/>
              </a:rPr>
              <a:t>Mean 1 MHz Power = -107.64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-95.10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17" name="TextBox 16"/>
          <p:cNvSpPr txBox="1"/>
          <p:nvPr/>
        </p:nvSpPr>
        <p:spPr>
          <a:xfrm>
            <a:off x="7467600" y="5723626"/>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Residential Pad Mount Transformer</a:t>
            </a:r>
            <a:endParaRPr lang="en-US" b="1" dirty="0">
              <a:latin typeface="Calibri" pitchFamily="34" charset="0"/>
              <a:cs typeface="Calibri" pitchFamily="34" charset="0"/>
            </a:endParaRPr>
          </a:p>
        </p:txBody>
      </p:sp>
      <p:pic>
        <p:nvPicPr>
          <p:cNvPr id="6" name="Picture 5" descr="DSC00261.JPG"/>
          <p:cNvPicPr>
            <a:picLocks noChangeAspect="1"/>
          </p:cNvPicPr>
          <p:nvPr/>
        </p:nvPicPr>
        <p:blipFill>
          <a:blip r:embed="rId2" cstate="print"/>
          <a:stretch>
            <a:fillRect/>
          </a:stretch>
        </p:blipFill>
        <p:spPr>
          <a:xfrm>
            <a:off x="304800" y="1981200"/>
            <a:ext cx="4267200" cy="3200400"/>
          </a:xfrm>
          <a:prstGeom prst="rect">
            <a:avLst/>
          </a:prstGeom>
        </p:spPr>
      </p:pic>
      <p:pic>
        <p:nvPicPr>
          <p:cNvPr id="7" name="Picture 6" descr="DSC00264.JPG"/>
          <p:cNvPicPr>
            <a:picLocks noChangeAspect="1"/>
          </p:cNvPicPr>
          <p:nvPr/>
        </p:nvPicPr>
        <p:blipFill>
          <a:blip r:embed="rId3" cstate="print"/>
          <a:stretch>
            <a:fillRect/>
          </a:stretch>
        </p:blipFill>
        <p:spPr>
          <a:xfrm>
            <a:off x="4572000" y="1981200"/>
            <a:ext cx="4267200" cy="3200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residential_loc1_3.png"/>
          <p:cNvPicPr>
            <a:picLocks noGrp="1" noChangeAspect="1"/>
          </p:cNvPicPr>
          <p:nvPr>
            <p:ph idx="1"/>
          </p:nvPr>
        </p:nvPicPr>
        <p:blipFill>
          <a:blip r:embed="rId2" cstate="print"/>
          <a:stretch>
            <a:fillRect/>
          </a:stretch>
        </p:blipFill>
        <p:spPr>
          <a:xfrm>
            <a:off x="990600" y="943178"/>
            <a:ext cx="7391400" cy="5762422"/>
          </a:xfrm>
        </p:spPr>
      </p:pic>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Residential Pad Mount Transformer</a:t>
            </a:r>
            <a:endParaRPr lang="en-US" b="1" dirty="0">
              <a:latin typeface="Calibri" pitchFamily="34" charset="0"/>
              <a:cs typeface="Calibri" pitchFamily="34" charset="0"/>
            </a:endParaRPr>
          </a:p>
        </p:txBody>
      </p:sp>
      <p:cxnSp>
        <p:nvCxnSpPr>
          <p:cNvPr id="5" name="Straight Connector 4"/>
          <p:cNvCxnSpPr/>
          <p:nvPr/>
        </p:nvCxnSpPr>
        <p:spPr bwMode="auto">
          <a:xfrm>
            <a:off x="1896374" y="6019800"/>
            <a:ext cx="5791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81200" y="1575137"/>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2426MHz</a:t>
            </a:r>
          </a:p>
          <a:p>
            <a:r>
              <a:rPr lang="en-US" sz="2000" b="1" dirty="0" smtClean="0">
                <a:latin typeface="Calibri" pitchFamily="34" charset="0"/>
                <a:cs typeface="Calibri" pitchFamily="34" charset="0"/>
              </a:rPr>
              <a:t>Mean 1 MHz Power = -107.03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-93.46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8" name="TextBox 7"/>
          <p:cNvSpPr txBox="1"/>
          <p:nvPr/>
        </p:nvSpPr>
        <p:spPr>
          <a:xfrm>
            <a:off x="7589510" y="5786735"/>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Office Building Rooftop</a:t>
            </a:r>
            <a:endParaRPr lang="en-US" b="1" dirty="0">
              <a:latin typeface="Calibri" pitchFamily="34" charset="0"/>
              <a:cs typeface="Calibri" pitchFamily="34" charset="0"/>
            </a:endParaRPr>
          </a:p>
        </p:txBody>
      </p:sp>
      <p:pic>
        <p:nvPicPr>
          <p:cNvPr id="4" name="Content Placeholder 3" descr="DSC00238.JPG"/>
          <p:cNvPicPr>
            <a:picLocks noGrp="1" noChangeAspect="1"/>
          </p:cNvPicPr>
          <p:nvPr>
            <p:ph idx="1"/>
          </p:nvPr>
        </p:nvPicPr>
        <p:blipFill>
          <a:blip r:embed="rId2" cstate="print"/>
          <a:stretch>
            <a:fillRect/>
          </a:stretch>
        </p:blipFill>
        <p:spPr>
          <a:xfrm>
            <a:off x="1143000" y="1295400"/>
            <a:ext cx="3327400" cy="2495550"/>
          </a:xfrm>
        </p:spPr>
      </p:pic>
      <p:pic>
        <p:nvPicPr>
          <p:cNvPr id="5" name="Picture 4" descr="DSC00236.JPG"/>
          <p:cNvPicPr>
            <a:picLocks noChangeAspect="1"/>
          </p:cNvPicPr>
          <p:nvPr/>
        </p:nvPicPr>
        <p:blipFill>
          <a:blip r:embed="rId3" cstate="print"/>
          <a:stretch>
            <a:fillRect/>
          </a:stretch>
        </p:blipFill>
        <p:spPr>
          <a:xfrm>
            <a:off x="5562600" y="1371600"/>
            <a:ext cx="1828800" cy="2438400"/>
          </a:xfrm>
          <a:prstGeom prst="rect">
            <a:avLst/>
          </a:prstGeom>
        </p:spPr>
      </p:pic>
      <p:pic>
        <p:nvPicPr>
          <p:cNvPr id="7" name="Picture 6" descr="DSC00227.JPG"/>
          <p:cNvPicPr>
            <a:picLocks noChangeAspect="1"/>
          </p:cNvPicPr>
          <p:nvPr/>
        </p:nvPicPr>
        <p:blipFill>
          <a:blip r:embed="rId4" cstate="print"/>
          <a:stretch>
            <a:fillRect/>
          </a:stretch>
        </p:blipFill>
        <p:spPr>
          <a:xfrm>
            <a:off x="1143000" y="3886200"/>
            <a:ext cx="3352800" cy="2514600"/>
          </a:xfrm>
          <a:prstGeom prst="rect">
            <a:avLst/>
          </a:prstGeom>
        </p:spPr>
      </p:pic>
      <p:pic>
        <p:nvPicPr>
          <p:cNvPr id="10" name="Picture 9" descr="DSC00233.JPG"/>
          <p:cNvPicPr>
            <a:picLocks noChangeAspect="1"/>
          </p:cNvPicPr>
          <p:nvPr/>
        </p:nvPicPr>
        <p:blipFill>
          <a:blip r:embed="rId5" cstate="print"/>
          <a:stretch>
            <a:fillRect/>
          </a:stretch>
        </p:blipFill>
        <p:spPr>
          <a:xfrm>
            <a:off x="4800600" y="3886200"/>
            <a:ext cx="3352800" cy="2514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W_roof2.png"/>
          <p:cNvPicPr>
            <a:picLocks noGrp="1" noChangeAspect="1"/>
          </p:cNvPicPr>
          <p:nvPr>
            <p:ph idx="1"/>
          </p:nvPr>
        </p:nvPicPr>
        <p:blipFill>
          <a:blip r:embed="rId2" cstate="print"/>
          <a:stretch>
            <a:fillRect/>
          </a:stretch>
        </p:blipFill>
        <p:spPr>
          <a:xfrm>
            <a:off x="990600" y="1073401"/>
            <a:ext cx="7315200" cy="5555999"/>
          </a:xfrm>
        </p:spPr>
      </p:pic>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Office Building Rooftop</a:t>
            </a:r>
            <a:endParaRPr lang="en-US" b="1" dirty="0">
              <a:latin typeface="Calibri" pitchFamily="34" charset="0"/>
              <a:cs typeface="Calibri" pitchFamily="34" charset="0"/>
            </a:endParaRPr>
          </a:p>
        </p:txBody>
      </p:sp>
      <p:sp>
        <p:nvSpPr>
          <p:cNvPr id="5" name="TextBox 4"/>
          <p:cNvSpPr txBox="1"/>
          <p:nvPr/>
        </p:nvSpPr>
        <p:spPr>
          <a:xfrm>
            <a:off x="1981200" y="1651337"/>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2472 MHz</a:t>
            </a:r>
          </a:p>
          <a:p>
            <a:r>
              <a:rPr lang="en-US" sz="2000" b="1" dirty="0" smtClean="0">
                <a:latin typeface="Calibri" pitchFamily="34" charset="0"/>
                <a:cs typeface="Calibri" pitchFamily="34" charset="0"/>
              </a:rPr>
              <a:t>Mean 1 MHz Power = -105.49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-87.80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cxnSp>
        <p:nvCxnSpPr>
          <p:cNvPr id="7" name="Straight Connector 6"/>
          <p:cNvCxnSpPr/>
          <p:nvPr/>
        </p:nvCxnSpPr>
        <p:spPr bwMode="auto">
          <a:xfrm>
            <a:off x="1905000" y="5986730"/>
            <a:ext cx="57150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13310" y="5710535"/>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Jan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Sourav Dey, On-Ramp Wireless</a:t>
            </a:r>
            <a:endParaRPr lang="en-US" dirty="0"/>
          </a:p>
        </p:txBody>
      </p:sp>
      <p:sp>
        <p:nvSpPr>
          <p:cNvPr id="6" name="Slide Number Placeholder 5"/>
          <p:cNvSpPr>
            <a:spLocks noGrp="1"/>
          </p:cNvSpPr>
          <p:nvPr>
            <p:ph type="sldNum" sz="quarter" idx="12"/>
          </p:nvPr>
        </p:nvSpPr>
        <p:spPr/>
        <p:txBody>
          <a:bodyPr/>
          <a:lstStyle/>
          <a:p>
            <a:r>
              <a:rPr lang="en-US"/>
              <a:t>Slide </a:t>
            </a:r>
            <a:fld id="{5D114643-AF34-415F-B548-2D430DEEC3DC}" type="slidenum">
              <a:rPr lang="en-US"/>
              <a:pPr/>
              <a:t>2</a:t>
            </a:fld>
            <a:endParaRPr lang="en-US"/>
          </a:p>
        </p:txBody>
      </p:sp>
      <p:sp>
        <p:nvSpPr>
          <p:cNvPr id="26626" name="Rectangle 2"/>
          <p:cNvSpPr>
            <a:spLocks noGrp="1" noChangeArrowheads="1"/>
          </p:cNvSpPr>
          <p:nvPr>
            <p:ph type="ctrTitle"/>
          </p:nvPr>
        </p:nvSpPr>
        <p:spPr>
          <a:xfrm>
            <a:off x="685800" y="2286000"/>
            <a:ext cx="7772400" cy="1143000"/>
          </a:xfrm>
        </p:spPr>
        <p:txBody>
          <a:bodyPr/>
          <a:lstStyle/>
          <a:p>
            <a:r>
              <a:rPr lang="en-US" b="1" dirty="0" smtClean="0">
                <a:solidFill>
                  <a:schemeClr val="tx2">
                    <a:lumMod val="75000"/>
                  </a:schemeClr>
                </a:solidFill>
                <a:latin typeface="Calibri" pitchFamily="34" charset="0"/>
                <a:cs typeface="Calibri" pitchFamily="34" charset="0"/>
              </a:rPr>
              <a:t>802.15.4k </a:t>
            </a:r>
            <a:r>
              <a:rPr lang="en-US" b="1" dirty="0" smtClean="0">
                <a:solidFill>
                  <a:schemeClr val="tx2">
                    <a:lumMod val="75000"/>
                  </a:schemeClr>
                </a:solidFill>
                <a:latin typeface="Calibri" pitchFamily="34" charset="0"/>
                <a:ea typeface="ＭＳ Ｐゴシック" pitchFamily="34" charset="-128"/>
                <a:cs typeface="Calibri" pitchFamily="34" charset="0"/>
              </a:rPr>
              <a:t>Channel Interference Profiles</a:t>
            </a:r>
            <a:r>
              <a:rPr lang="en-US" sz="2400" b="1" dirty="0" smtClean="0">
                <a:solidFill>
                  <a:srgbClr val="3B3D3C"/>
                </a:solidFill>
                <a:latin typeface="Calibri" pitchFamily="34" charset="0"/>
                <a:ea typeface="ＭＳ Ｐゴシック" pitchFamily="34" charset="-128"/>
                <a:cs typeface="Calibri" pitchFamily="34" charset="0"/>
              </a:rPr>
              <a:t/>
            </a:r>
            <a:br>
              <a:rPr lang="en-US" sz="2400" b="1" dirty="0" smtClean="0">
                <a:solidFill>
                  <a:srgbClr val="3B3D3C"/>
                </a:solidFill>
                <a:latin typeface="Calibri" pitchFamily="34" charset="0"/>
                <a:ea typeface="ＭＳ Ｐゴシック" pitchFamily="34" charset="-128"/>
                <a:cs typeface="Calibri" pitchFamily="34" charset="0"/>
              </a:rPr>
            </a:br>
            <a:r>
              <a:rPr lang="en-US" sz="2400" b="1" dirty="0" smtClean="0">
                <a:solidFill>
                  <a:srgbClr val="3B3D3C"/>
                </a:solidFill>
                <a:latin typeface="Calibri" pitchFamily="34" charset="0"/>
                <a:ea typeface="ＭＳ Ｐゴシック" pitchFamily="34" charset="-128"/>
                <a:cs typeface="Calibri" pitchFamily="34" charset="0"/>
              </a:rPr>
              <a:t>Sourav Dey</a:t>
            </a:r>
            <a:br>
              <a:rPr lang="en-US" sz="2400" b="1" dirty="0" smtClean="0">
                <a:solidFill>
                  <a:srgbClr val="3B3D3C"/>
                </a:solidFill>
                <a:latin typeface="Calibri" pitchFamily="34" charset="0"/>
                <a:ea typeface="ＭＳ Ｐゴシック" pitchFamily="34" charset="-128"/>
                <a:cs typeface="Calibri" pitchFamily="34" charset="0"/>
              </a:rPr>
            </a:br>
            <a:r>
              <a:rPr lang="en-US" sz="2400" b="1" dirty="0" smtClean="0">
                <a:solidFill>
                  <a:srgbClr val="3B3D3C"/>
                </a:solidFill>
                <a:latin typeface="Calibri" pitchFamily="34" charset="0"/>
                <a:ea typeface="ＭＳ Ｐゴシック" pitchFamily="34" charset="-128"/>
                <a:cs typeface="Calibri" pitchFamily="34" charset="0"/>
              </a:rPr>
              <a:t>On-Ramp Wireless</a:t>
            </a:r>
            <a:endParaRPr lang="en-US" b="1" dirty="0">
              <a:latin typeface="Calibri" pitchFamily="34" charset="0"/>
              <a:cs typeface="Calibri" pitchFamily="34" charset="0"/>
            </a:endParaRPr>
          </a:p>
        </p:txBody>
      </p:sp>
      <p:sp>
        <p:nvSpPr>
          <p:cNvPr id="26627" name="Rectangle 3"/>
          <p:cNvSpPr>
            <a:spLocks noGrp="1" noChangeArrowheads="1"/>
          </p:cNvSpPr>
          <p:nvPr>
            <p:ph type="subTitle" idx="1"/>
          </p:nvPr>
        </p:nvSpPr>
        <p:spPr/>
        <p:txBody>
          <a:bodyPr/>
          <a:lstStyle/>
          <a:p>
            <a:r>
              <a:rPr lang="en-US" dirty="0" smtClean="0">
                <a:solidFill>
                  <a:srgbClr val="3B3D3C"/>
                </a:solidFill>
                <a:latin typeface="Calibri" pitchFamily="34" charset="0"/>
                <a:ea typeface="ＭＳ Ｐゴシック" pitchFamily="34" charset="-128"/>
                <a:cs typeface="Calibri" pitchFamily="34" charset="0"/>
              </a:rPr>
              <a:t>20</a:t>
            </a:r>
            <a:r>
              <a:rPr lang="en-US" dirty="0" smtClean="0">
                <a:solidFill>
                  <a:srgbClr val="3B3D3C"/>
                </a:solidFill>
                <a:latin typeface="Calibri" pitchFamily="34" charset="0"/>
                <a:ea typeface="ＭＳ Ｐゴシック" pitchFamily="34" charset="-128"/>
                <a:cs typeface="Calibri" pitchFamily="34" charset="0"/>
              </a:rPr>
              <a:t>/1/2010</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Mt. Woodson Antenna Farm</a:t>
            </a:r>
            <a:endParaRPr lang="en-US" b="1" dirty="0">
              <a:latin typeface="Calibri" pitchFamily="34" charset="0"/>
              <a:cs typeface="Calibri" pitchFamily="34" charset="0"/>
            </a:endParaRPr>
          </a:p>
        </p:txBody>
      </p:sp>
      <p:pic>
        <p:nvPicPr>
          <p:cNvPr id="4" name="Content Placeholder 3" descr="DSC00230.JPG"/>
          <p:cNvPicPr>
            <a:picLocks noGrp="1" noChangeAspect="1"/>
          </p:cNvPicPr>
          <p:nvPr>
            <p:ph idx="1"/>
          </p:nvPr>
        </p:nvPicPr>
        <p:blipFill>
          <a:blip r:embed="rId2" cstate="print"/>
          <a:stretch>
            <a:fillRect/>
          </a:stretch>
        </p:blipFill>
        <p:spPr>
          <a:xfrm>
            <a:off x="771488" y="1302516"/>
            <a:ext cx="3952912" cy="2964684"/>
          </a:xfrm>
        </p:spPr>
      </p:pic>
      <p:pic>
        <p:nvPicPr>
          <p:cNvPr id="5" name="Picture 4" descr="DSC03567.JPG"/>
          <p:cNvPicPr>
            <a:picLocks noChangeAspect="1"/>
          </p:cNvPicPr>
          <p:nvPr/>
        </p:nvPicPr>
        <p:blipFill>
          <a:blip r:embed="rId3" cstate="print"/>
          <a:stretch>
            <a:fillRect/>
          </a:stretch>
        </p:blipFill>
        <p:spPr>
          <a:xfrm>
            <a:off x="762000" y="4267200"/>
            <a:ext cx="3979597" cy="2242887"/>
          </a:xfrm>
          <a:prstGeom prst="rect">
            <a:avLst/>
          </a:prstGeom>
        </p:spPr>
      </p:pic>
      <p:pic>
        <p:nvPicPr>
          <p:cNvPr id="7" name="Picture 6" descr="IMAG0047.jpg"/>
          <p:cNvPicPr>
            <a:picLocks noChangeAspect="1"/>
          </p:cNvPicPr>
          <p:nvPr/>
        </p:nvPicPr>
        <p:blipFill>
          <a:blip r:embed="rId4" cstate="print"/>
          <a:stretch>
            <a:fillRect/>
          </a:stretch>
        </p:blipFill>
        <p:spPr>
          <a:xfrm>
            <a:off x="5105400" y="1295400"/>
            <a:ext cx="3094317" cy="517410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odson.png"/>
          <p:cNvPicPr>
            <a:picLocks noGrp="1" noChangeAspect="1"/>
          </p:cNvPicPr>
          <p:nvPr>
            <p:ph idx="1"/>
          </p:nvPr>
        </p:nvPicPr>
        <p:blipFill>
          <a:blip r:embed="rId2" cstate="print"/>
          <a:stretch>
            <a:fillRect/>
          </a:stretch>
        </p:blipFill>
        <p:spPr>
          <a:xfrm>
            <a:off x="685800" y="914400"/>
            <a:ext cx="7848600" cy="5778640"/>
          </a:xfrm>
        </p:spPr>
      </p:pic>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Mt. Woodson Antenna Farm</a:t>
            </a:r>
            <a:endParaRPr lang="en-US" b="1" dirty="0">
              <a:latin typeface="Calibri" pitchFamily="34" charset="0"/>
              <a:cs typeface="Calibri" pitchFamily="34" charset="0"/>
            </a:endParaRPr>
          </a:p>
        </p:txBody>
      </p:sp>
      <p:cxnSp>
        <p:nvCxnSpPr>
          <p:cNvPr id="5" name="Straight Connector 4"/>
          <p:cNvCxnSpPr/>
          <p:nvPr/>
        </p:nvCxnSpPr>
        <p:spPr bwMode="auto">
          <a:xfrm>
            <a:off x="1600200" y="6003982"/>
            <a:ext cx="6172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6400" y="1524000"/>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2428MHz</a:t>
            </a:r>
          </a:p>
          <a:p>
            <a:r>
              <a:rPr lang="en-US" sz="2000" b="1" dirty="0" smtClean="0">
                <a:latin typeface="Calibri" pitchFamily="34" charset="0"/>
                <a:cs typeface="Calibri" pitchFamily="34" charset="0"/>
              </a:rPr>
              <a:t>Mean 1 MHz Power = -101.08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-86.00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8" name="TextBox 7"/>
          <p:cNvSpPr txBox="1"/>
          <p:nvPr/>
        </p:nvSpPr>
        <p:spPr>
          <a:xfrm>
            <a:off x="7665710" y="5715000"/>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Black Mountain Antenna Farm</a:t>
            </a:r>
            <a:endParaRPr lang="en-US" b="1" dirty="0">
              <a:latin typeface="Calibri" pitchFamily="34" charset="0"/>
              <a:cs typeface="Calibri" pitchFamily="34" charset="0"/>
            </a:endParaRPr>
          </a:p>
        </p:txBody>
      </p:sp>
      <p:pic>
        <p:nvPicPr>
          <p:cNvPr id="4" name="Content Placeholder 3" descr="DSC03975.JPG"/>
          <p:cNvPicPr>
            <a:picLocks noGrp="1" noChangeAspect="1"/>
          </p:cNvPicPr>
          <p:nvPr>
            <p:ph idx="1"/>
          </p:nvPr>
        </p:nvPicPr>
        <p:blipFill>
          <a:blip r:embed="rId2" cstate="print"/>
          <a:stretch>
            <a:fillRect/>
          </a:stretch>
        </p:blipFill>
        <p:spPr>
          <a:xfrm>
            <a:off x="609600" y="1371600"/>
            <a:ext cx="4495800" cy="2533817"/>
          </a:xfrm>
        </p:spPr>
      </p:pic>
      <p:pic>
        <p:nvPicPr>
          <p:cNvPr id="5" name="Picture 4" descr="DSC03953.JPG"/>
          <p:cNvPicPr>
            <a:picLocks noChangeAspect="1"/>
          </p:cNvPicPr>
          <p:nvPr/>
        </p:nvPicPr>
        <p:blipFill>
          <a:blip r:embed="rId3" cstate="print"/>
          <a:stretch>
            <a:fillRect/>
          </a:stretch>
        </p:blipFill>
        <p:spPr>
          <a:xfrm>
            <a:off x="643698" y="3962400"/>
            <a:ext cx="4461702" cy="2514600"/>
          </a:xfrm>
          <a:prstGeom prst="rect">
            <a:avLst/>
          </a:prstGeom>
        </p:spPr>
      </p:pic>
      <p:pic>
        <p:nvPicPr>
          <p:cNvPr id="6" name="Picture 5" descr="IMG_0033.JPG"/>
          <p:cNvPicPr>
            <a:picLocks noChangeAspect="1"/>
          </p:cNvPicPr>
          <p:nvPr/>
        </p:nvPicPr>
        <p:blipFill>
          <a:blip r:embed="rId4" cstate="print"/>
          <a:stretch>
            <a:fillRect/>
          </a:stretch>
        </p:blipFill>
        <p:spPr>
          <a:xfrm>
            <a:off x="5829300" y="1295400"/>
            <a:ext cx="1943100" cy="2590800"/>
          </a:xfrm>
          <a:prstGeom prst="rect">
            <a:avLst/>
          </a:prstGeom>
        </p:spPr>
      </p:pic>
      <p:pic>
        <p:nvPicPr>
          <p:cNvPr id="7" name="Picture 6" descr="DSC00232.JPG"/>
          <p:cNvPicPr>
            <a:picLocks noChangeAspect="1"/>
          </p:cNvPicPr>
          <p:nvPr/>
        </p:nvPicPr>
        <p:blipFill>
          <a:blip r:embed="rId5" cstate="print"/>
          <a:stretch>
            <a:fillRect/>
          </a:stretch>
        </p:blipFill>
        <p:spPr>
          <a:xfrm>
            <a:off x="5257800" y="3962400"/>
            <a:ext cx="3352800" cy="2514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ck.png"/>
          <p:cNvPicPr>
            <a:picLocks noGrp="1" noChangeAspect="1"/>
          </p:cNvPicPr>
          <p:nvPr>
            <p:ph idx="1"/>
          </p:nvPr>
        </p:nvPicPr>
        <p:blipFill>
          <a:blip r:embed="rId2" cstate="print"/>
          <a:stretch>
            <a:fillRect/>
          </a:stretch>
        </p:blipFill>
        <p:spPr>
          <a:xfrm>
            <a:off x="666211" y="1055372"/>
            <a:ext cx="7868189" cy="5421628"/>
          </a:xfrm>
        </p:spPr>
      </p:pic>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Black Mountain Antenna Farm</a:t>
            </a:r>
            <a:endParaRPr lang="en-US" b="1" dirty="0">
              <a:latin typeface="Calibri" pitchFamily="34" charset="0"/>
              <a:cs typeface="Calibri" pitchFamily="34" charset="0"/>
            </a:endParaRPr>
          </a:p>
        </p:txBody>
      </p:sp>
      <p:cxnSp>
        <p:nvCxnSpPr>
          <p:cNvPr id="5" name="Straight Connector 4"/>
          <p:cNvCxnSpPr/>
          <p:nvPr/>
        </p:nvCxnSpPr>
        <p:spPr bwMode="auto">
          <a:xfrm>
            <a:off x="1600200" y="5822902"/>
            <a:ext cx="6172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6400" y="1588772"/>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2428 MHz</a:t>
            </a:r>
          </a:p>
          <a:p>
            <a:r>
              <a:rPr lang="en-US" sz="2000" b="1" dirty="0" smtClean="0">
                <a:latin typeface="Calibri" pitchFamily="34" charset="0"/>
                <a:cs typeface="Calibri" pitchFamily="34" charset="0"/>
              </a:rPr>
              <a:t>Mean 1 MHz Power = -94.18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-80.72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8" name="TextBox 7"/>
          <p:cNvSpPr txBox="1"/>
          <p:nvPr/>
        </p:nvSpPr>
        <p:spPr>
          <a:xfrm>
            <a:off x="7665710" y="5551172"/>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b="1" dirty="0" smtClean="0">
                <a:latin typeface="Calibri" pitchFamily="34" charset="0"/>
                <a:cs typeface="Calibri" pitchFamily="34" charset="0"/>
              </a:rPr>
              <a:t>Conclusions</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685800" y="1447800"/>
            <a:ext cx="7772400" cy="4419600"/>
          </a:xfrm>
        </p:spPr>
        <p:txBody>
          <a:bodyPr/>
          <a:lstStyle/>
          <a:p>
            <a:pPr>
              <a:buNone/>
            </a:pPr>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Asymmetric interference between advantaged vs. non-advantaged sites</a:t>
            </a:r>
          </a:p>
          <a:p>
            <a:r>
              <a:rPr lang="en-US" sz="2400" dirty="0" smtClean="0">
                <a:latin typeface="Calibri" pitchFamily="34" charset="0"/>
                <a:cs typeface="Calibri" pitchFamily="34" charset="0"/>
              </a:rPr>
              <a:t>Not much rise over thermal at endpoint sites</a:t>
            </a:r>
          </a:p>
          <a:p>
            <a:r>
              <a:rPr lang="en-US" sz="2400" dirty="0" smtClean="0">
                <a:latin typeface="Calibri" pitchFamily="34" charset="0"/>
                <a:cs typeface="Calibri" pitchFamily="34" charset="0"/>
              </a:rPr>
              <a:t>Significant rise over thermal noise at advantaged sites</a:t>
            </a:r>
          </a:p>
          <a:p>
            <a:r>
              <a:rPr lang="en-US" sz="2400" dirty="0" smtClean="0">
                <a:latin typeface="Calibri" pitchFamily="34" charset="0"/>
                <a:cs typeface="Calibri" pitchFamily="34" charset="0"/>
              </a:rPr>
              <a:t>Dynamic and </a:t>
            </a:r>
            <a:r>
              <a:rPr lang="en-US" sz="2400" dirty="0" err="1" smtClean="0">
                <a:latin typeface="Calibri" pitchFamily="34" charset="0"/>
                <a:cs typeface="Calibri" pitchFamily="34" charset="0"/>
              </a:rPr>
              <a:t>bursty</a:t>
            </a:r>
            <a:r>
              <a:rPr lang="en-US" sz="2400" dirty="0" smtClean="0">
                <a:latin typeface="Calibri" pitchFamily="34" charset="0"/>
                <a:cs typeface="Calibri" pitchFamily="34" charset="0"/>
              </a:rPr>
              <a:t> interference due to other 2.4 GHz traffic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Calibri" pitchFamily="34" charset="0"/>
                <a:cs typeface="Calibri" pitchFamily="34" charset="0"/>
              </a:rPr>
              <a:t>Backup slides</a:t>
            </a:r>
            <a:endParaRPr lang="en-US" dirty="0">
              <a:latin typeface="Calibri" pitchFamily="34" charset="0"/>
              <a:cs typeface="Calibri" pitchFamily="34" charset="0"/>
            </a:endParaRPr>
          </a:p>
        </p:txBody>
      </p:sp>
      <p:sp>
        <p:nvSpPr>
          <p:cNvPr id="8" name="Text Placeholder 7"/>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&lt;month year&gt;</a:t>
            </a:r>
            <a:endParaRPr lang="en-US"/>
          </a:p>
        </p:txBody>
      </p:sp>
      <p:sp>
        <p:nvSpPr>
          <p:cNvPr id="5" name="Footer Placeholder 4"/>
          <p:cNvSpPr>
            <a:spLocks noGrp="1"/>
          </p:cNvSpPr>
          <p:nvPr>
            <p:ph type="ftr" sz="quarter" idx="11"/>
          </p:nvPr>
        </p:nvSpPr>
        <p:spPr/>
        <p:txBody>
          <a:bodyPr/>
          <a:lstStyle/>
          <a:p>
            <a:r>
              <a:rPr lang="en-US" smtClean="0"/>
              <a:t>&lt;author&gt;, &lt;company&gt;</a:t>
            </a:r>
            <a:endParaRPr lang="en-US"/>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cs typeface="Calibri" pitchFamily="34" charset="0"/>
              </a:rPr>
              <a:t>802.15.4k PAR</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685800" y="1752600"/>
            <a:ext cx="7772400" cy="4343400"/>
          </a:xfrm>
        </p:spPr>
        <p:txBody>
          <a:bodyPr/>
          <a:lstStyle/>
          <a:p>
            <a:r>
              <a:rPr lang="en-US" sz="1800" dirty="0" smtClean="0">
                <a:latin typeface="Calibri" pitchFamily="34" charset="0"/>
                <a:cs typeface="Calibri" pitchFamily="34" charset="0"/>
              </a:rPr>
              <a:t>Operation in any of the regionally available licensed, license exempt, and special purpose frequency bands</a:t>
            </a:r>
          </a:p>
          <a:p>
            <a:r>
              <a:rPr lang="en-US" sz="1800" dirty="0" smtClean="0">
                <a:latin typeface="Calibri" pitchFamily="34" charset="0"/>
                <a:cs typeface="Calibri" pitchFamily="34" charset="0"/>
              </a:rPr>
              <a:t>Simultaneous operation for at least 8 co-located orthogonal networks</a:t>
            </a:r>
          </a:p>
          <a:p>
            <a:r>
              <a:rPr lang="en-US" sz="1800" dirty="0" smtClean="0">
                <a:latin typeface="Calibri" pitchFamily="34" charset="0"/>
                <a:cs typeface="Calibri" pitchFamily="34" charset="0"/>
              </a:rPr>
              <a:t>Application data rate of less than 40 </a:t>
            </a:r>
            <a:r>
              <a:rPr lang="en-US" sz="1800" dirty="0" err="1" smtClean="0">
                <a:latin typeface="Calibri" pitchFamily="34" charset="0"/>
                <a:cs typeface="Calibri" pitchFamily="34" charset="0"/>
              </a:rPr>
              <a:t>kbits</a:t>
            </a:r>
            <a:r>
              <a:rPr lang="en-US" sz="1800" dirty="0" smtClean="0">
                <a:latin typeface="Calibri" pitchFamily="34" charset="0"/>
                <a:cs typeface="Calibri" pitchFamily="34" charset="0"/>
              </a:rPr>
              <a:t> per second</a:t>
            </a:r>
          </a:p>
          <a:p>
            <a:r>
              <a:rPr lang="en-US" sz="1800" b="1" dirty="0" smtClean="0">
                <a:latin typeface="Calibri" pitchFamily="34" charset="0"/>
                <a:cs typeface="Calibri" pitchFamily="34" charset="0"/>
              </a:rPr>
              <a:t>Propagation path loss of at least 120 dB</a:t>
            </a:r>
          </a:p>
          <a:p>
            <a:r>
              <a:rPr lang="en-US" sz="1800" dirty="0" smtClean="0">
                <a:latin typeface="Calibri" pitchFamily="34" charset="0"/>
                <a:cs typeface="Calibri" pitchFamily="34" charset="0"/>
              </a:rPr>
              <a:t>&gt;1000 endpoints per mains powered infrastructure</a:t>
            </a:r>
          </a:p>
          <a:p>
            <a:r>
              <a:rPr lang="en-US" sz="1800" dirty="0" smtClean="0">
                <a:latin typeface="Calibri" pitchFamily="34" charset="0"/>
                <a:cs typeface="Calibri" pitchFamily="34" charset="0"/>
              </a:rPr>
              <a:t>Asymmetric application data flow</a:t>
            </a:r>
          </a:p>
          <a:p>
            <a:r>
              <a:rPr lang="en-US" sz="1800" dirty="0" smtClean="0">
                <a:latin typeface="Calibri" pitchFamily="34" charset="0"/>
                <a:cs typeface="Calibri" pitchFamily="34" charset="0"/>
              </a:rPr>
              <a:t>Extreme difference in capabilities and performance between endpoint devices and coordinating devices (collectors)</a:t>
            </a:r>
          </a:p>
          <a:p>
            <a:pPr lvl="1"/>
            <a:r>
              <a:rPr lang="en-US" sz="1400" dirty="0" smtClean="0">
                <a:latin typeface="Calibri" pitchFamily="34" charset="0"/>
                <a:cs typeface="Calibri" pitchFamily="34" charset="0"/>
              </a:rPr>
              <a:t>coordinator may support all standardized modulations (MCS) and data rates</a:t>
            </a:r>
          </a:p>
          <a:p>
            <a:pPr lvl="1"/>
            <a:r>
              <a:rPr lang="en-US" sz="1400" dirty="0" smtClean="0">
                <a:latin typeface="Calibri" pitchFamily="34" charset="0"/>
                <a:cs typeface="Calibri" pitchFamily="34" charset="0"/>
              </a:rPr>
              <a:t>coordinator may be required to support antenna diversity or antenna beam steering</a:t>
            </a:r>
          </a:p>
          <a:p>
            <a:pPr lvl="1"/>
            <a:r>
              <a:rPr lang="en-US" sz="1400" dirty="0" smtClean="0">
                <a:latin typeface="Calibri" pitchFamily="34" charset="0"/>
                <a:cs typeface="Calibri" pitchFamily="34" charset="0"/>
              </a:rPr>
              <a:t>end point must be able to conserve energy </a:t>
            </a:r>
          </a:p>
          <a:p>
            <a:r>
              <a:rPr lang="en-US" sz="1800" b="1" dirty="0" smtClean="0">
                <a:latin typeface="Calibri" pitchFamily="34" charset="0"/>
                <a:cs typeface="Calibri" pitchFamily="34" charset="0"/>
              </a:rPr>
              <a:t>Reliable operation in dramatically changing environments (no control over environment)</a:t>
            </a:r>
          </a:p>
          <a:p>
            <a:pPr>
              <a:buNone/>
            </a:pPr>
            <a:endParaRPr lang="en-US" sz="14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38200"/>
          </a:xfrm>
        </p:spPr>
        <p:txBody>
          <a:bodyPr/>
          <a:lstStyle/>
          <a:p>
            <a:r>
              <a:rPr lang="en-US" b="1" dirty="0" smtClean="0">
                <a:latin typeface="Calibri" pitchFamily="34" charset="0"/>
                <a:cs typeface="Calibri" pitchFamily="34" charset="0"/>
              </a:rPr>
              <a:t>Purpose</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685800" y="1676400"/>
            <a:ext cx="7772400" cy="4419600"/>
          </a:xfrm>
        </p:spPr>
        <p:txBody>
          <a:bodyPr/>
          <a:lstStyle/>
          <a:p>
            <a:r>
              <a:rPr lang="en-US" sz="2400" b="1" dirty="0" smtClean="0">
                <a:latin typeface="Calibri" pitchFamily="34" charset="0"/>
                <a:cs typeface="Calibri" pitchFamily="34" charset="0"/>
              </a:rPr>
              <a:t>Illustrate 2.4 GHz ISM band interference </a:t>
            </a:r>
            <a:r>
              <a:rPr lang="en-US" sz="2400" b="1" dirty="0" smtClean="0">
                <a:latin typeface="Calibri" pitchFamily="34" charset="0"/>
                <a:cs typeface="Calibri" pitchFamily="34" charset="0"/>
              </a:rPr>
              <a:t>profile</a:t>
            </a:r>
          </a:p>
          <a:p>
            <a:r>
              <a:rPr lang="en-US" sz="2400" b="1" dirty="0" smtClean="0">
                <a:latin typeface="Calibri" pitchFamily="34" charset="0"/>
                <a:cs typeface="Calibri" pitchFamily="34" charset="0"/>
              </a:rPr>
              <a:t>Endpoint </a:t>
            </a:r>
            <a:r>
              <a:rPr lang="en-US" sz="2400" b="1" dirty="0" smtClean="0">
                <a:latin typeface="Calibri" pitchFamily="34" charset="0"/>
                <a:cs typeface="Calibri" pitchFamily="34" charset="0"/>
              </a:rPr>
              <a:t>l</a:t>
            </a:r>
            <a:r>
              <a:rPr lang="en-US" sz="2400" b="1" dirty="0" smtClean="0">
                <a:latin typeface="Calibri" pitchFamily="34" charset="0"/>
                <a:cs typeface="Calibri" pitchFamily="34" charset="0"/>
              </a:rPr>
              <a:t>ocations </a:t>
            </a:r>
            <a:r>
              <a:rPr lang="en-US" sz="2400" b="1" dirty="0" smtClean="0">
                <a:latin typeface="Calibri" pitchFamily="34" charset="0"/>
                <a:cs typeface="Calibri" pitchFamily="34" charset="0"/>
              </a:rPr>
              <a:t>which are located close to the ground</a:t>
            </a:r>
          </a:p>
          <a:p>
            <a:pPr lvl="1"/>
            <a:r>
              <a:rPr lang="en-US" sz="2000" dirty="0" smtClean="0">
                <a:latin typeface="Calibri" pitchFamily="34" charset="0"/>
                <a:cs typeface="Calibri" pitchFamily="34" charset="0"/>
              </a:rPr>
              <a:t>Undeveloped Land</a:t>
            </a:r>
          </a:p>
          <a:p>
            <a:pPr lvl="1"/>
            <a:r>
              <a:rPr lang="en-US" sz="2000" dirty="0" smtClean="0">
                <a:latin typeface="Calibri" pitchFamily="34" charset="0"/>
                <a:cs typeface="Calibri" pitchFamily="34" charset="0"/>
              </a:rPr>
              <a:t>Industrial Park Transformer Pad</a:t>
            </a:r>
          </a:p>
          <a:p>
            <a:pPr lvl="1"/>
            <a:r>
              <a:rPr lang="en-US" sz="2000" dirty="0" smtClean="0">
                <a:latin typeface="Calibri" pitchFamily="34" charset="0"/>
                <a:cs typeface="Calibri" pitchFamily="34" charset="0"/>
              </a:rPr>
              <a:t>Commercial Zone </a:t>
            </a:r>
          </a:p>
          <a:p>
            <a:pPr lvl="1"/>
            <a:r>
              <a:rPr lang="en-US" sz="2000" dirty="0" smtClean="0">
                <a:latin typeface="Calibri" pitchFamily="34" charset="0"/>
                <a:cs typeface="Calibri" pitchFamily="34" charset="0"/>
              </a:rPr>
              <a:t>Residential Area Transformers</a:t>
            </a:r>
          </a:p>
          <a:p>
            <a:r>
              <a:rPr lang="en-US" sz="2400" b="1" dirty="0" smtClean="0">
                <a:latin typeface="Calibri" pitchFamily="34" charset="0"/>
                <a:cs typeface="Calibri" pitchFamily="34" charset="0"/>
              </a:rPr>
              <a:t>Advantaged </a:t>
            </a:r>
            <a:r>
              <a:rPr lang="en-US" sz="2400" b="1" dirty="0" smtClean="0">
                <a:latin typeface="Calibri" pitchFamily="34" charset="0"/>
                <a:cs typeface="Calibri" pitchFamily="34" charset="0"/>
              </a:rPr>
              <a:t>access point </a:t>
            </a:r>
            <a:r>
              <a:rPr lang="en-US" sz="2400" b="1" dirty="0" smtClean="0">
                <a:latin typeface="Calibri" pitchFamily="34" charset="0"/>
                <a:cs typeface="Calibri" pitchFamily="34" charset="0"/>
              </a:rPr>
              <a:t>l</a:t>
            </a:r>
            <a:r>
              <a:rPr lang="en-US" sz="2400" b="1" dirty="0" smtClean="0">
                <a:latin typeface="Calibri" pitchFamily="34" charset="0"/>
                <a:cs typeface="Calibri" pitchFamily="34" charset="0"/>
              </a:rPr>
              <a:t>ocations </a:t>
            </a:r>
            <a:r>
              <a:rPr lang="en-US" sz="2400" b="1" dirty="0" smtClean="0">
                <a:latin typeface="Calibri" pitchFamily="34" charset="0"/>
                <a:cs typeface="Calibri" pitchFamily="34" charset="0"/>
              </a:rPr>
              <a:t>which are located high above the ground</a:t>
            </a:r>
          </a:p>
          <a:p>
            <a:pPr lvl="1"/>
            <a:r>
              <a:rPr lang="en-US" sz="2000" dirty="0" smtClean="0">
                <a:latin typeface="Calibri" pitchFamily="34" charset="0"/>
                <a:cs typeface="Calibri" pitchFamily="34" charset="0"/>
              </a:rPr>
              <a:t>Office Building Rooftop</a:t>
            </a:r>
          </a:p>
          <a:p>
            <a:pPr lvl="1"/>
            <a:r>
              <a:rPr lang="en-US" sz="2000" dirty="0" smtClean="0">
                <a:latin typeface="Calibri" pitchFamily="34" charset="0"/>
                <a:cs typeface="Calibri" pitchFamily="34" charset="0"/>
              </a:rPr>
              <a:t>Mt. Woodson Antenna Farm</a:t>
            </a:r>
          </a:p>
          <a:p>
            <a:pPr lvl="1"/>
            <a:r>
              <a:rPr lang="en-US" sz="2000" dirty="0" smtClean="0">
                <a:latin typeface="Calibri" pitchFamily="34" charset="0"/>
                <a:cs typeface="Calibri" pitchFamily="34" charset="0"/>
              </a:rPr>
              <a:t>Black Mt. Antenna </a:t>
            </a:r>
            <a:r>
              <a:rPr lang="en-US" sz="2000" dirty="0" smtClean="0">
                <a:latin typeface="Calibri" pitchFamily="34" charset="0"/>
                <a:cs typeface="Calibri" pitchFamily="34" charset="0"/>
              </a:rPr>
              <a:t>Farm</a:t>
            </a:r>
            <a:endParaRPr lang="en-US" sz="20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b="1" dirty="0" smtClean="0">
                <a:latin typeface="Calibri" pitchFamily="34" charset="0"/>
                <a:cs typeface="Calibri" pitchFamily="34" charset="0"/>
              </a:rPr>
              <a:t>Map of Measurement Locations</a:t>
            </a:r>
            <a:endParaRPr lang="en-US" b="1" dirty="0">
              <a:latin typeface="Calibri" pitchFamily="34" charset="0"/>
              <a:cs typeface="Calibri" pitchFamily="34" charset="0"/>
            </a:endParaRPr>
          </a:p>
        </p:txBody>
      </p:sp>
      <p:pic>
        <p:nvPicPr>
          <p:cNvPr id="8" name="Content Placeholder 7" descr="loc1.jpg"/>
          <p:cNvPicPr>
            <a:picLocks noGrp="1" noChangeAspect="1"/>
          </p:cNvPicPr>
          <p:nvPr>
            <p:ph idx="1"/>
          </p:nvPr>
        </p:nvPicPr>
        <p:blipFill>
          <a:blip r:embed="rId2" cstate="print"/>
          <a:stretch>
            <a:fillRect/>
          </a:stretch>
        </p:blipFill>
        <p:spPr>
          <a:xfrm>
            <a:off x="533400" y="1523999"/>
            <a:ext cx="8153400" cy="475288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38200"/>
          </a:xfrm>
        </p:spPr>
        <p:txBody>
          <a:bodyPr/>
          <a:lstStyle/>
          <a:p>
            <a:r>
              <a:rPr lang="en-US" b="1" dirty="0" smtClean="0">
                <a:latin typeface="Calibri" pitchFamily="34" charset="0"/>
                <a:cs typeface="Calibri" pitchFamily="34" charset="0"/>
              </a:rPr>
              <a:t>Measurement Methodology</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685800" y="1600200"/>
            <a:ext cx="7772400" cy="4495800"/>
          </a:xfrm>
        </p:spPr>
        <p:txBody>
          <a:bodyPr/>
          <a:lstStyle/>
          <a:p>
            <a:r>
              <a:rPr lang="en-US" sz="2000" b="1" dirty="0" smtClean="0">
                <a:latin typeface="Calibri" pitchFamily="34" charset="0"/>
                <a:cs typeface="Calibri" pitchFamily="34" charset="0"/>
              </a:rPr>
              <a:t>Two </a:t>
            </a:r>
            <a:r>
              <a:rPr lang="en-US" sz="2000" b="1" dirty="0" smtClean="0">
                <a:latin typeface="Calibri" pitchFamily="34" charset="0"/>
                <a:cs typeface="Calibri" pitchFamily="34" charset="0"/>
              </a:rPr>
              <a:t>measurements at each site</a:t>
            </a:r>
          </a:p>
          <a:p>
            <a:pPr lvl="1"/>
            <a:r>
              <a:rPr lang="en-US" sz="1800" dirty="0" smtClean="0">
                <a:latin typeface="Calibri" pitchFamily="34" charset="0"/>
                <a:cs typeface="Calibri" pitchFamily="34" charset="0"/>
              </a:rPr>
              <a:t>Sampled 15 </a:t>
            </a:r>
            <a:r>
              <a:rPr lang="en-US" sz="1800" dirty="0" smtClean="0">
                <a:latin typeface="Calibri" pitchFamily="34" charset="0"/>
                <a:cs typeface="Calibri" pitchFamily="34" charset="0"/>
              </a:rPr>
              <a:t>MHz power after </a:t>
            </a:r>
            <a:r>
              <a:rPr lang="en-US" sz="1800" dirty="0" smtClean="0">
                <a:latin typeface="Calibri" pitchFamily="34" charset="0"/>
                <a:cs typeface="Calibri" pitchFamily="34" charset="0"/>
              </a:rPr>
              <a:t>RF and ADC</a:t>
            </a:r>
            <a:endParaRPr lang="en-US" sz="1800" dirty="0" smtClean="0">
              <a:latin typeface="Calibri" pitchFamily="34" charset="0"/>
              <a:cs typeface="Calibri" pitchFamily="34" charset="0"/>
            </a:endParaRPr>
          </a:p>
          <a:p>
            <a:pPr lvl="1"/>
            <a:r>
              <a:rPr lang="en-US" sz="1800" dirty="0" smtClean="0">
                <a:latin typeface="Calibri" pitchFamily="34" charset="0"/>
                <a:cs typeface="Calibri" pitchFamily="34" charset="0"/>
              </a:rPr>
              <a:t>Sampled</a:t>
            </a:r>
            <a:r>
              <a:rPr lang="en-US" sz="1800" dirty="0" smtClean="0">
                <a:latin typeface="Calibri" pitchFamily="34" charset="0"/>
                <a:cs typeface="Calibri" pitchFamily="34" charset="0"/>
              </a:rPr>
              <a:t> 1 </a:t>
            </a:r>
            <a:r>
              <a:rPr lang="en-US" sz="1800" dirty="0" smtClean="0">
                <a:latin typeface="Calibri" pitchFamily="34" charset="0"/>
                <a:cs typeface="Calibri" pitchFamily="34" charset="0"/>
              </a:rPr>
              <a:t>MHz </a:t>
            </a:r>
            <a:r>
              <a:rPr lang="en-US" sz="1800" dirty="0" smtClean="0">
                <a:latin typeface="Calibri" pitchFamily="34" charset="0"/>
                <a:cs typeface="Calibri" pitchFamily="34" charset="0"/>
              </a:rPr>
              <a:t>power</a:t>
            </a:r>
            <a:r>
              <a:rPr lang="en-US" sz="1800" dirty="0" smtClean="0">
                <a:latin typeface="Calibri" pitchFamily="34" charset="0"/>
                <a:cs typeface="Calibri" pitchFamily="34" charset="0"/>
              </a:rPr>
              <a:t> after RF, ADC, and digital filtering</a:t>
            </a:r>
            <a:endParaRPr lang="en-US" sz="1800" dirty="0" smtClean="0">
              <a:latin typeface="Calibri" pitchFamily="34" charset="0"/>
              <a:cs typeface="Calibri" pitchFamily="34" charset="0"/>
            </a:endParaRPr>
          </a:p>
          <a:p>
            <a:pPr lvl="1"/>
            <a:r>
              <a:rPr lang="en-US" sz="1800" dirty="0" smtClean="0">
                <a:latin typeface="Calibri" pitchFamily="34" charset="0"/>
                <a:cs typeface="Calibri" pitchFamily="34" charset="0"/>
              </a:rPr>
              <a:t>S</a:t>
            </a:r>
            <a:r>
              <a:rPr lang="en-US" sz="1800" dirty="0" smtClean="0">
                <a:latin typeface="Calibri" pitchFamily="34" charset="0"/>
                <a:cs typeface="Calibri" pitchFamily="34" charset="0"/>
              </a:rPr>
              <a:t>ampled over </a:t>
            </a:r>
            <a:r>
              <a:rPr lang="en-US" sz="1800" dirty="0" smtClean="0">
                <a:latin typeface="Calibri" pitchFamily="34" charset="0"/>
                <a:cs typeface="Calibri" pitchFamily="34" charset="0"/>
              </a:rPr>
              <a:t>a </a:t>
            </a:r>
            <a:r>
              <a:rPr lang="en-US" sz="1800" dirty="0" smtClean="0">
                <a:latin typeface="Calibri" pitchFamily="34" charset="0"/>
                <a:cs typeface="Calibri" pitchFamily="34" charset="0"/>
              </a:rPr>
              <a:t>60-300 </a:t>
            </a:r>
            <a:r>
              <a:rPr lang="en-US" sz="1800" dirty="0" smtClean="0">
                <a:latin typeface="Calibri" pitchFamily="34" charset="0"/>
                <a:cs typeface="Calibri" pitchFamily="34" charset="0"/>
              </a:rPr>
              <a:t>ms window of time</a:t>
            </a:r>
          </a:p>
          <a:p>
            <a:r>
              <a:rPr lang="en-US" sz="2000" b="1" dirty="0" smtClean="0">
                <a:latin typeface="Calibri" pitchFamily="34" charset="0"/>
                <a:cs typeface="Calibri" pitchFamily="34" charset="0"/>
              </a:rPr>
              <a:t>Measurement assumptions</a:t>
            </a:r>
          </a:p>
          <a:p>
            <a:pPr lvl="1"/>
            <a:r>
              <a:rPr lang="en-US" sz="1800" dirty="0" smtClean="0">
                <a:latin typeface="Calibri" pitchFamily="34" charset="0"/>
                <a:cs typeface="Calibri" pitchFamily="34" charset="0"/>
              </a:rPr>
              <a:t>5.6 dB receiver noise figure</a:t>
            </a:r>
          </a:p>
          <a:p>
            <a:pPr lvl="1"/>
            <a:r>
              <a:rPr lang="en-US" sz="1800" dirty="0" smtClean="0">
                <a:latin typeface="Calibri" pitchFamily="34" charset="0"/>
                <a:cs typeface="Calibri" pitchFamily="34" charset="0"/>
              </a:rPr>
              <a:t>Thermal noise at room temperature:</a:t>
            </a:r>
          </a:p>
          <a:p>
            <a:pPr lvl="1"/>
            <a:r>
              <a:rPr lang="en-US" sz="1800" dirty="0" smtClean="0">
                <a:latin typeface="Calibri" pitchFamily="34" charset="0"/>
                <a:cs typeface="Calibri" pitchFamily="34" charset="0"/>
              </a:rPr>
              <a:t>Rise over thermal noise due to ISM band interference</a:t>
            </a:r>
          </a:p>
          <a:p>
            <a:endParaRPr lang="en-US" sz="2000" dirty="0">
              <a:latin typeface="Calibri" pitchFamily="34" charset="0"/>
              <a:cs typeface="Calibri" pitchFamily="34" charset="0"/>
            </a:endParaRPr>
          </a:p>
        </p:txBody>
      </p:sp>
      <p:graphicFrame>
        <p:nvGraphicFramePr>
          <p:cNvPr id="4" name="Object 3"/>
          <p:cNvGraphicFramePr>
            <a:graphicFrameLocks noChangeAspect="1"/>
          </p:cNvGraphicFramePr>
          <p:nvPr/>
        </p:nvGraphicFramePr>
        <p:xfrm>
          <a:off x="5040312" y="3657600"/>
          <a:ext cx="3189288" cy="425450"/>
        </p:xfrm>
        <a:graphic>
          <a:graphicData uri="http://schemas.openxmlformats.org/presentationml/2006/ole">
            <p:oleObj spid="_x0000_s28678" name="Equation" r:id="rId3" imgW="1714500" imgH="228600" progId="Equation.3">
              <p:embed/>
            </p:oleObj>
          </a:graphicData>
        </a:graphic>
      </p:graphicFrame>
      <p:graphicFrame>
        <p:nvGraphicFramePr>
          <p:cNvPr id="5" name="Table 4"/>
          <p:cNvGraphicFramePr>
            <a:graphicFrameLocks noGrp="1"/>
          </p:cNvGraphicFramePr>
          <p:nvPr/>
        </p:nvGraphicFramePr>
        <p:xfrm>
          <a:off x="685800" y="4648200"/>
          <a:ext cx="7848600" cy="1371600"/>
        </p:xfrm>
        <a:graphic>
          <a:graphicData uri="http://schemas.openxmlformats.org/drawingml/2006/table">
            <a:tbl>
              <a:tblPr firstRow="1" bandRow="1">
                <a:tableStyleId>{93296810-A885-4BE3-A3E7-6D5BEEA58F35}</a:tableStyleId>
              </a:tblPr>
              <a:tblGrid>
                <a:gridCol w="1371600"/>
                <a:gridCol w="2362200"/>
                <a:gridCol w="1524000"/>
                <a:gridCol w="2590800"/>
              </a:tblGrid>
              <a:tr h="457200">
                <a:tc>
                  <a:txBody>
                    <a:bodyPr/>
                    <a:lstStyle/>
                    <a:p>
                      <a:pPr algn="ctr"/>
                      <a:r>
                        <a:rPr lang="en-US" sz="2000" dirty="0" smtClean="0">
                          <a:latin typeface="Calibri" pitchFamily="34" charset="0"/>
                          <a:cs typeface="Calibri" pitchFamily="34" charset="0"/>
                        </a:rPr>
                        <a:t>Bandwidth</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Thermal Noise Floor</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Noise Figure</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Measured</a:t>
                      </a:r>
                      <a:r>
                        <a:rPr lang="en-US" sz="2000" baseline="0" dirty="0" smtClean="0">
                          <a:latin typeface="Calibri" pitchFamily="34" charset="0"/>
                          <a:cs typeface="Calibri" pitchFamily="34" charset="0"/>
                        </a:rPr>
                        <a:t> Noise Floor</a:t>
                      </a:r>
                      <a:endParaRPr lang="en-US" sz="2000" dirty="0">
                        <a:latin typeface="Calibri" pitchFamily="34" charset="0"/>
                        <a:cs typeface="Calibri" pitchFamily="34" charset="0"/>
                      </a:endParaRPr>
                    </a:p>
                  </a:txBody>
                  <a:tcPr/>
                </a:tc>
              </a:tr>
              <a:tr h="457200">
                <a:tc>
                  <a:txBody>
                    <a:bodyPr/>
                    <a:lstStyle/>
                    <a:p>
                      <a:pPr algn="ctr"/>
                      <a:r>
                        <a:rPr lang="en-US" sz="2000" dirty="0" smtClean="0">
                          <a:latin typeface="Calibri" pitchFamily="34" charset="0"/>
                          <a:cs typeface="Calibri" pitchFamily="34" charset="0"/>
                        </a:rPr>
                        <a:t>15 MHz</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-102.24 </a:t>
                      </a:r>
                      <a:r>
                        <a:rPr lang="en-US" sz="2000" dirty="0" err="1" smtClean="0">
                          <a:latin typeface="Calibri" pitchFamily="34" charset="0"/>
                          <a:cs typeface="Calibri" pitchFamily="34" charset="0"/>
                        </a:rPr>
                        <a:t>dBm</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5.6 dB</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-96.64 </a:t>
                      </a:r>
                      <a:r>
                        <a:rPr lang="en-US" sz="2000" dirty="0" err="1" smtClean="0">
                          <a:latin typeface="Calibri" pitchFamily="34" charset="0"/>
                          <a:cs typeface="Calibri" pitchFamily="34" charset="0"/>
                        </a:rPr>
                        <a:t>dBm</a:t>
                      </a:r>
                      <a:endParaRPr lang="en-US" sz="2000" dirty="0">
                        <a:latin typeface="Calibri" pitchFamily="34" charset="0"/>
                        <a:cs typeface="Calibri" pitchFamily="34" charset="0"/>
                      </a:endParaRPr>
                    </a:p>
                  </a:txBody>
                  <a:tcPr/>
                </a:tc>
              </a:tr>
              <a:tr h="457200">
                <a:tc>
                  <a:txBody>
                    <a:bodyPr/>
                    <a:lstStyle/>
                    <a:p>
                      <a:pPr algn="ctr"/>
                      <a:r>
                        <a:rPr lang="en-US" sz="2000" dirty="0" smtClean="0">
                          <a:latin typeface="Calibri" pitchFamily="34" charset="0"/>
                          <a:cs typeface="Calibri" pitchFamily="34" charset="0"/>
                        </a:rPr>
                        <a:t>1 MHz</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-114.0 </a:t>
                      </a:r>
                      <a:r>
                        <a:rPr lang="en-US" sz="2000" dirty="0" err="1" smtClean="0">
                          <a:latin typeface="Calibri" pitchFamily="34" charset="0"/>
                          <a:cs typeface="Calibri" pitchFamily="34" charset="0"/>
                        </a:rPr>
                        <a:t>dBm</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5.6 dB</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-108.4 </a:t>
                      </a:r>
                      <a:r>
                        <a:rPr lang="en-US" sz="2000" dirty="0" err="1" smtClean="0">
                          <a:latin typeface="Calibri" pitchFamily="34" charset="0"/>
                          <a:cs typeface="Calibri" pitchFamily="34" charset="0"/>
                        </a:rPr>
                        <a:t>dBm</a:t>
                      </a:r>
                      <a:endParaRPr lang="en-US" sz="2000" dirty="0">
                        <a:latin typeface="Calibri" pitchFamily="34" charset="0"/>
                        <a:cs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hield_box.png"/>
          <p:cNvPicPr>
            <a:picLocks noGrp="1" noChangeAspect="1"/>
          </p:cNvPicPr>
          <p:nvPr>
            <p:ph idx="1"/>
          </p:nvPr>
        </p:nvPicPr>
        <p:blipFill>
          <a:blip r:embed="rId2" cstate="print"/>
          <a:stretch>
            <a:fillRect/>
          </a:stretch>
        </p:blipFill>
        <p:spPr>
          <a:xfrm>
            <a:off x="655504" y="1066800"/>
            <a:ext cx="7878896" cy="5334000"/>
          </a:xfrm>
        </p:spPr>
      </p:pic>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Shield </a:t>
            </a:r>
            <a:r>
              <a:rPr lang="en-US" b="1" dirty="0" smtClean="0">
                <a:latin typeface="Calibri" pitchFamily="34" charset="0"/>
                <a:cs typeface="Calibri" pitchFamily="34" charset="0"/>
              </a:rPr>
              <a:t>Box</a:t>
            </a:r>
            <a:endParaRPr lang="en-US" b="1" dirty="0">
              <a:latin typeface="Calibri" pitchFamily="34" charset="0"/>
              <a:cs typeface="Calibri" pitchFamily="34" charset="0"/>
            </a:endParaRPr>
          </a:p>
        </p:txBody>
      </p:sp>
      <p:sp>
        <p:nvSpPr>
          <p:cNvPr id="7" name="TextBox 6"/>
          <p:cNvSpPr txBox="1"/>
          <p:nvPr/>
        </p:nvSpPr>
        <p:spPr>
          <a:xfrm>
            <a:off x="3124200" y="4078069"/>
            <a:ext cx="3200400" cy="646331"/>
          </a:xfrm>
          <a:prstGeom prst="rect">
            <a:avLst/>
          </a:prstGeom>
          <a:noFill/>
        </p:spPr>
        <p:txBody>
          <a:bodyPr wrap="square" rtlCol="0">
            <a:spAutoFit/>
          </a:bodyPr>
          <a:lstStyle/>
          <a:p>
            <a:pPr algn="ctr"/>
            <a:r>
              <a:rPr lang="en-US" sz="1800" b="1" dirty="0" smtClean="0">
                <a:latin typeface="Calibri" pitchFamily="34" charset="0"/>
                <a:cs typeface="Calibri" pitchFamily="34" charset="0"/>
              </a:rPr>
              <a:t>Close match with expected thermal noise measurement</a:t>
            </a:r>
            <a:endParaRPr lang="en-US" sz="1800" b="1" dirty="0">
              <a:latin typeface="Calibri" pitchFamily="34" charset="0"/>
              <a:cs typeface="Calibri" pitchFamily="34" charset="0"/>
            </a:endParaRPr>
          </a:p>
        </p:txBody>
      </p:sp>
      <p:sp>
        <p:nvSpPr>
          <p:cNvPr id="5" name="TextBox 4"/>
          <p:cNvSpPr txBox="1"/>
          <p:nvPr/>
        </p:nvSpPr>
        <p:spPr>
          <a:xfrm>
            <a:off x="1752600" y="1676400"/>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2472 MHz</a:t>
            </a:r>
          </a:p>
          <a:p>
            <a:r>
              <a:rPr lang="en-US" sz="2000" b="1" dirty="0" smtClean="0">
                <a:latin typeface="Calibri" pitchFamily="34" charset="0"/>
                <a:cs typeface="Calibri" pitchFamily="34" charset="0"/>
              </a:rPr>
              <a:t>Mean 1 MHz Power = -108.13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-95.76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cxnSp>
        <p:nvCxnSpPr>
          <p:cNvPr id="8" name="Straight Connector 7"/>
          <p:cNvCxnSpPr/>
          <p:nvPr/>
        </p:nvCxnSpPr>
        <p:spPr bwMode="auto">
          <a:xfrm>
            <a:off x="1600200" y="5775382"/>
            <a:ext cx="6172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65710" y="5486400"/>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b="1" dirty="0" smtClean="0">
                <a:latin typeface="Calibri" pitchFamily="34" charset="0"/>
                <a:cs typeface="Calibri" pitchFamily="34" charset="0"/>
              </a:rPr>
              <a:t>Summary of Measurements</a:t>
            </a:r>
            <a:endParaRPr lang="en-US" b="1" dirty="0">
              <a:latin typeface="Calibri" pitchFamily="34" charset="0"/>
              <a:cs typeface="Calibri" pitchFamily="34" charset="0"/>
            </a:endParaRPr>
          </a:p>
        </p:txBody>
      </p:sp>
      <p:graphicFrame>
        <p:nvGraphicFramePr>
          <p:cNvPr id="4" name="Content Placeholder 3"/>
          <p:cNvGraphicFramePr>
            <a:graphicFrameLocks noGrp="1"/>
          </p:cNvGraphicFramePr>
          <p:nvPr>
            <p:ph idx="1"/>
          </p:nvPr>
        </p:nvGraphicFramePr>
        <p:xfrm>
          <a:off x="381000" y="1600200"/>
          <a:ext cx="8382000" cy="3977640"/>
        </p:xfrm>
        <a:graphic>
          <a:graphicData uri="http://schemas.openxmlformats.org/drawingml/2006/table">
            <a:tbl>
              <a:tblPr firstRow="1" bandRow="1">
                <a:tableStyleId>{93296810-A885-4BE3-A3E7-6D5BEEA58F35}</a:tableStyleId>
              </a:tblPr>
              <a:tblGrid>
                <a:gridCol w="3886200"/>
                <a:gridCol w="2286000"/>
                <a:gridCol w="2209800"/>
              </a:tblGrid>
              <a:tr h="370840">
                <a:tc>
                  <a:txBody>
                    <a:bodyPr/>
                    <a:lstStyle/>
                    <a:p>
                      <a:pPr algn="ctr"/>
                      <a:r>
                        <a:rPr lang="en-US" dirty="0" smtClean="0">
                          <a:latin typeface="Calibri" pitchFamily="34" charset="0"/>
                          <a:cs typeface="Calibri" pitchFamily="34" charset="0"/>
                        </a:rPr>
                        <a:t>Location</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Mean 1 MHz</a:t>
                      </a:r>
                      <a:r>
                        <a:rPr lang="en-US" baseline="0" dirty="0" smtClean="0">
                          <a:latin typeface="Calibri" pitchFamily="34" charset="0"/>
                          <a:cs typeface="Calibri" pitchFamily="34" charset="0"/>
                        </a:rPr>
                        <a:t> Power Measurement (</a:t>
                      </a:r>
                      <a:r>
                        <a:rPr lang="en-US" baseline="0" dirty="0" err="1" smtClean="0">
                          <a:latin typeface="Calibri" pitchFamily="34" charset="0"/>
                          <a:cs typeface="Calibri" pitchFamily="34" charset="0"/>
                        </a:rPr>
                        <a:t>dBm</a:t>
                      </a:r>
                      <a:r>
                        <a:rPr lang="en-US" baseline="0" dirty="0" smtClean="0">
                          <a:latin typeface="Calibri" pitchFamily="34" charset="0"/>
                          <a:cs typeface="Calibri" pitchFamily="34" charset="0"/>
                        </a:rPr>
                        <a:t>)</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Mean 15 MHz Power Measurement (</a:t>
                      </a:r>
                      <a:r>
                        <a:rPr lang="en-US" dirty="0" err="1" smtClean="0">
                          <a:latin typeface="Calibri" pitchFamily="34" charset="0"/>
                          <a:cs typeface="Calibri" pitchFamily="34" charset="0"/>
                        </a:rPr>
                        <a:t>dBm</a:t>
                      </a:r>
                      <a:r>
                        <a:rPr lang="en-US" dirty="0" smtClean="0">
                          <a:latin typeface="Calibri" pitchFamily="34" charset="0"/>
                          <a:cs typeface="Calibri" pitchFamily="34" charset="0"/>
                        </a:rPr>
                        <a:t>)</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Shield </a:t>
                      </a:r>
                      <a:r>
                        <a:rPr lang="en-US" dirty="0" smtClean="0">
                          <a:latin typeface="Calibri" pitchFamily="34" charset="0"/>
                          <a:cs typeface="Calibri" pitchFamily="34" charset="0"/>
                        </a:rPr>
                        <a:t>Box</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-108.1</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-95.8</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Undeveloped Land</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-108.4</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-96.8</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Light Industrial Pad Mount Transformer</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-108.0</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-95.8</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Commercial Zone</a:t>
                      </a:r>
                      <a:r>
                        <a:rPr lang="en-US" baseline="0" dirty="0" smtClean="0">
                          <a:latin typeface="Calibri" pitchFamily="34" charset="0"/>
                          <a:cs typeface="Calibri" pitchFamily="34" charset="0"/>
                        </a:rPr>
                        <a:t> </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-107.2</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-94.0</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Residential Underground</a:t>
                      </a:r>
                      <a:r>
                        <a:rPr lang="en-US" baseline="0" dirty="0" smtClean="0">
                          <a:latin typeface="Calibri" pitchFamily="34" charset="0"/>
                          <a:cs typeface="Calibri" pitchFamily="34" charset="0"/>
                        </a:rPr>
                        <a:t> Meter</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-107.6</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-95.1</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Residential Pad Mount Transformer</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-107.0</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-93.5</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Office Building Rooftop</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-105.5</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-87.8</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Mt. Woodson Antenna Farm</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-101.1</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-86.0</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Black</a:t>
                      </a:r>
                      <a:r>
                        <a:rPr lang="en-US" baseline="0" dirty="0" smtClean="0">
                          <a:latin typeface="Calibri" pitchFamily="34" charset="0"/>
                          <a:cs typeface="Calibri" pitchFamily="34" charset="0"/>
                        </a:rPr>
                        <a:t> Mt. Antenna Farm</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-94.2</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-80.7</a:t>
                      </a:r>
                      <a:endParaRPr lang="en-US" dirty="0">
                        <a:latin typeface="Calibri" pitchFamily="34" charset="0"/>
                        <a:cs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Undeveloped Land</a:t>
            </a:r>
            <a:endParaRPr lang="en-US" b="1" dirty="0">
              <a:latin typeface="Calibri" pitchFamily="34" charset="0"/>
              <a:cs typeface="Calibri" pitchFamily="34" charset="0"/>
            </a:endParaRPr>
          </a:p>
        </p:txBody>
      </p:sp>
      <p:pic>
        <p:nvPicPr>
          <p:cNvPr id="7" name="Picture 6" descr="DSC00266.JPG"/>
          <p:cNvPicPr>
            <a:picLocks noChangeAspect="1"/>
          </p:cNvPicPr>
          <p:nvPr/>
        </p:nvPicPr>
        <p:blipFill>
          <a:blip r:embed="rId2" cstate="print"/>
          <a:stretch>
            <a:fillRect/>
          </a:stretch>
        </p:blipFill>
        <p:spPr>
          <a:xfrm>
            <a:off x="4318000" y="1828800"/>
            <a:ext cx="4368800" cy="3276600"/>
          </a:xfrm>
          <a:prstGeom prst="rect">
            <a:avLst/>
          </a:prstGeom>
        </p:spPr>
      </p:pic>
      <p:pic>
        <p:nvPicPr>
          <p:cNvPr id="6" name="Picture 5" descr="DSC00270.JPG"/>
          <p:cNvPicPr>
            <a:picLocks noChangeAspect="1"/>
          </p:cNvPicPr>
          <p:nvPr/>
        </p:nvPicPr>
        <p:blipFill>
          <a:blip r:embed="rId3" cstate="print"/>
          <a:stretch>
            <a:fillRect/>
          </a:stretch>
        </p:blipFill>
        <p:spPr>
          <a:xfrm>
            <a:off x="304800" y="1828800"/>
            <a:ext cx="4368800" cy="3276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undeveloped_3.png"/>
          <p:cNvPicPr>
            <a:picLocks noGrp="1" noChangeAspect="1"/>
          </p:cNvPicPr>
          <p:nvPr>
            <p:ph idx="1"/>
          </p:nvPr>
        </p:nvPicPr>
        <p:blipFill>
          <a:blip r:embed="rId2" cstate="print"/>
          <a:stretch>
            <a:fillRect/>
          </a:stretch>
        </p:blipFill>
        <p:spPr>
          <a:xfrm>
            <a:off x="990600" y="1091853"/>
            <a:ext cx="7239000" cy="5461347"/>
          </a:xfrm>
        </p:spPr>
      </p:pic>
      <p:sp>
        <p:nvSpPr>
          <p:cNvPr id="2" name="Title 1"/>
          <p:cNvSpPr>
            <a:spLocks noGrp="1"/>
          </p:cNvSpPr>
          <p:nvPr>
            <p:ph type="title"/>
          </p:nvPr>
        </p:nvSpPr>
        <p:spPr>
          <a:xfrm>
            <a:off x="685800" y="685800"/>
            <a:ext cx="7772400" cy="609600"/>
          </a:xfrm>
        </p:spPr>
        <p:txBody>
          <a:bodyPr/>
          <a:lstStyle/>
          <a:p>
            <a:r>
              <a:rPr lang="en-US" b="1" dirty="0" smtClean="0">
                <a:latin typeface="Calibri" pitchFamily="34" charset="0"/>
                <a:cs typeface="Calibri" pitchFamily="34" charset="0"/>
              </a:rPr>
              <a:t>Undeveloped Land</a:t>
            </a:r>
            <a:endParaRPr lang="en-US" b="1" dirty="0">
              <a:latin typeface="Calibri" pitchFamily="34" charset="0"/>
              <a:cs typeface="Calibri" pitchFamily="34" charset="0"/>
            </a:endParaRPr>
          </a:p>
        </p:txBody>
      </p:sp>
      <p:cxnSp>
        <p:nvCxnSpPr>
          <p:cNvPr id="5" name="Straight Connector 4"/>
          <p:cNvCxnSpPr/>
          <p:nvPr/>
        </p:nvCxnSpPr>
        <p:spPr bwMode="auto">
          <a:xfrm>
            <a:off x="1828800" y="5919156"/>
            <a:ext cx="5791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81200" y="1727537"/>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2426MHz</a:t>
            </a:r>
          </a:p>
          <a:p>
            <a:r>
              <a:rPr lang="en-US" sz="2000" b="1" dirty="0" smtClean="0">
                <a:latin typeface="Calibri" pitchFamily="34" charset="0"/>
                <a:cs typeface="Calibri" pitchFamily="34" charset="0"/>
              </a:rPr>
              <a:t>Mean 1 MHz Power = -108.41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-96.79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10" name="TextBox 9"/>
          <p:cNvSpPr txBox="1"/>
          <p:nvPr/>
        </p:nvSpPr>
        <p:spPr>
          <a:xfrm>
            <a:off x="3124200" y="4078069"/>
            <a:ext cx="3200400" cy="646331"/>
          </a:xfrm>
          <a:prstGeom prst="rect">
            <a:avLst/>
          </a:prstGeom>
          <a:noFill/>
        </p:spPr>
        <p:txBody>
          <a:bodyPr wrap="square" rtlCol="0">
            <a:spAutoFit/>
          </a:bodyPr>
          <a:lstStyle/>
          <a:p>
            <a:pPr algn="ctr"/>
            <a:r>
              <a:rPr lang="en-US" sz="1800" b="1" dirty="0" smtClean="0">
                <a:latin typeface="Calibri" pitchFamily="34" charset="0"/>
                <a:cs typeface="Calibri" pitchFamily="34" charset="0"/>
              </a:rPr>
              <a:t>Close match with expected thermal noise measurement</a:t>
            </a:r>
            <a:endParaRPr lang="en-US" sz="1800" b="1" dirty="0">
              <a:latin typeface="Calibri" pitchFamily="34" charset="0"/>
              <a:cs typeface="Calibri" pitchFamily="34" charset="0"/>
            </a:endParaRPr>
          </a:p>
        </p:txBody>
      </p:sp>
      <p:sp>
        <p:nvSpPr>
          <p:cNvPr id="11" name="TextBox 10"/>
          <p:cNvSpPr txBox="1"/>
          <p:nvPr/>
        </p:nvSpPr>
        <p:spPr>
          <a:xfrm>
            <a:off x="7437110" y="5638800"/>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264</TotalTime>
  <Words>738</Words>
  <Application>Microsoft Office PowerPoint</Application>
  <PresentationFormat>On-screen Show (4:3)</PresentationFormat>
  <Paragraphs>161</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IEEE-P802_15</vt:lpstr>
      <vt:lpstr>Equation</vt:lpstr>
      <vt:lpstr>Slide 1</vt:lpstr>
      <vt:lpstr>802.15.4k Channel Interference Profiles Sourav Dey On-Ramp Wireless</vt:lpstr>
      <vt:lpstr>Purpose</vt:lpstr>
      <vt:lpstr>Map of Measurement Locations</vt:lpstr>
      <vt:lpstr>Measurement Methodology</vt:lpstr>
      <vt:lpstr>Shield Box</vt:lpstr>
      <vt:lpstr>Summary of Measurements</vt:lpstr>
      <vt:lpstr>Undeveloped Land</vt:lpstr>
      <vt:lpstr>Undeveloped Land</vt:lpstr>
      <vt:lpstr>Light Industrial Pad Mount Transformer</vt:lpstr>
      <vt:lpstr>Light Industrial Pad Mount Transformer</vt:lpstr>
      <vt:lpstr>Commercial Zone</vt:lpstr>
      <vt:lpstr>Commercial Zone</vt:lpstr>
      <vt:lpstr>Residential Underground Meter</vt:lpstr>
      <vt:lpstr>Residential Underground Meter</vt:lpstr>
      <vt:lpstr>Residential Pad Mount Transformer</vt:lpstr>
      <vt:lpstr>Residential Pad Mount Transformer</vt:lpstr>
      <vt:lpstr>Office Building Rooftop</vt:lpstr>
      <vt:lpstr>Office Building Rooftop</vt:lpstr>
      <vt:lpstr>Mt. Woodson Antenna Farm</vt:lpstr>
      <vt:lpstr>Mt. Woodson Antenna Farm</vt:lpstr>
      <vt:lpstr>Black Mountain Antenna Farm</vt:lpstr>
      <vt:lpstr>Black Mountain Antenna Farm</vt:lpstr>
      <vt:lpstr>Conclusions</vt:lpstr>
      <vt:lpstr>Backup slides</vt:lpstr>
      <vt:lpstr>802.15.4k PAR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Windows User</dc:creator>
  <dc:description>15-11-0074-00-004k</dc:description>
  <cp:lastModifiedBy>Windows User</cp:lastModifiedBy>
  <cp:revision>76</cp:revision>
  <cp:lastPrinted>1998-02-10T13:28:06Z</cp:lastPrinted>
  <dcterms:created xsi:type="dcterms:W3CDTF">2011-01-15T20:18:56Z</dcterms:created>
  <dcterms:modified xsi:type="dcterms:W3CDTF">2011-01-20T10:08:49Z</dcterms:modified>
</cp:coreProperties>
</file>