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9"/>
  </p:notesMasterIdLst>
  <p:handoutMasterIdLst>
    <p:handoutMasterId r:id="rId30"/>
  </p:handoutMasterIdLst>
  <p:sldIdLst>
    <p:sldId id="259" r:id="rId2"/>
    <p:sldId id="258" r:id="rId3"/>
    <p:sldId id="261" r:id="rId4"/>
    <p:sldId id="262" r:id="rId5"/>
    <p:sldId id="263" r:id="rId6"/>
    <p:sldId id="264" r:id="rId7"/>
    <p:sldId id="265" r:id="rId8"/>
    <p:sldId id="266" r:id="rId9"/>
    <p:sldId id="284" r:id="rId10"/>
    <p:sldId id="285" r:id="rId11"/>
    <p:sldId id="276" r:id="rId12"/>
    <p:sldId id="277" r:id="rId13"/>
    <p:sldId id="278" r:id="rId14"/>
    <p:sldId id="279" r:id="rId15"/>
    <p:sldId id="282" r:id="rId16"/>
    <p:sldId id="283" r:id="rId17"/>
    <p:sldId id="280" r:id="rId18"/>
    <p:sldId id="281" r:id="rId19"/>
    <p:sldId id="267" r:id="rId20"/>
    <p:sldId id="268" r:id="rId21"/>
    <p:sldId id="271" r:id="rId22"/>
    <p:sldId id="272" r:id="rId23"/>
    <p:sldId id="269" r:id="rId24"/>
    <p:sldId id="270" r:id="rId25"/>
    <p:sldId id="289" r:id="rId26"/>
    <p:sldId id="288" r:id="rId27"/>
    <p:sldId id="286" r:id="rId28"/>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588" y="2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sz="1000"/>
            </a:lvl1pPr>
          </a:lstStyle>
          <a:p>
            <a:r>
              <a:rPr 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a:defRPr sz="1000"/>
            </a:lvl1pPr>
          </a:lstStyle>
          <a:p>
            <a:r>
              <a:rPr lang="en-US"/>
              <a:t>Page </a:t>
            </a:r>
            <a:fld id="{60AAC51E-5A76-46ED-8501-702018052DAA}" type="slidenum">
              <a:rPr lang="en-US"/>
              <a:pPr/>
              <a:t>‹#›</a:t>
            </a:fld>
            <a:endParaRPr 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lIns="0" tIns="0" rIns="0" bIns="0">
            <a:spAutoFit/>
          </a:bodyPr>
          <a:lstStyle/>
          <a:p>
            <a:pPr defTabSz="933450"/>
            <a:r>
              <a:rPr lang="en-US"/>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extLst>
      <p:ext uri="{BB962C8B-B14F-4D97-AF65-F5344CB8AC3E}">
        <p14:creationId xmlns:p14="http://schemas.microsoft.com/office/powerpoint/2010/main" val="1078907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a:lvl1pPr>
          </a:lstStyle>
          <a:p>
            <a:r>
              <a:rPr lang="en-US"/>
              <a:t>Page </a:t>
            </a:r>
            <a:fld id="{E41C696A-A2E7-4B68-973E-A6E25D02F0FB}" type="slidenum">
              <a:rPr lang="en-US"/>
              <a:pPr/>
              <a:t>‹#›</a:t>
            </a:fld>
            <a:endParaRPr lang="en-US"/>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lIns="0" tIns="0" rIns="0" bIns="0">
            <a:spAutoFit/>
          </a:bodyPr>
          <a:lstStyle/>
          <a:p>
            <a:r>
              <a:rPr 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extLst>
      <p:ext uri="{BB962C8B-B14F-4D97-AF65-F5344CB8AC3E}">
        <p14:creationId xmlns:p14="http://schemas.microsoft.com/office/powerpoint/2010/main" val="1195302655"/>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a:t>&lt;month year&gt;</a:t>
            </a:r>
          </a:p>
        </p:txBody>
      </p:sp>
      <p:sp>
        <p:nvSpPr>
          <p:cNvPr id="5" name="Footer Placeholder 4"/>
          <p:cNvSpPr>
            <a:spLocks noGrp="1"/>
          </p:cNvSpPr>
          <p:nvPr>
            <p:ph type="ftr" sz="quarter" idx="11"/>
          </p:nvPr>
        </p:nvSpPr>
        <p:spPr/>
        <p:txBody>
          <a:bodyPr/>
          <a:lstStyle>
            <a:lvl1pPr>
              <a:defRPr/>
            </a:lvl1pPr>
          </a:lstStyle>
          <a:p>
            <a:r>
              <a:rPr lang="en-US"/>
              <a:t>&lt;author&gt;, &lt;company&gt;</a:t>
            </a:r>
          </a:p>
        </p:txBody>
      </p:sp>
      <p:sp>
        <p:nvSpPr>
          <p:cNvPr id="6" name="Slide Number Placeholder 5"/>
          <p:cNvSpPr>
            <a:spLocks noGrp="1"/>
          </p:cNvSpPr>
          <p:nvPr>
            <p:ph type="sldNum" sz="quarter" idx="12"/>
          </p:nvPr>
        </p:nvSpPr>
        <p:spPr/>
        <p:txBody>
          <a:bodyPr/>
          <a:lstStyle>
            <a:lvl1pPr>
              <a:defRPr/>
            </a:lvl1pPr>
          </a:lstStyle>
          <a:p>
            <a:r>
              <a:rPr lang="en-US"/>
              <a:t>Slide </a:t>
            </a:r>
            <a:fld id="{2ACE912D-0E68-4A50-BBFE-0B9D985DD85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&lt;month year&gt;</a:t>
            </a:r>
          </a:p>
        </p:txBody>
      </p:sp>
      <p:sp>
        <p:nvSpPr>
          <p:cNvPr id="5" name="Footer Placeholder 4"/>
          <p:cNvSpPr>
            <a:spLocks noGrp="1"/>
          </p:cNvSpPr>
          <p:nvPr>
            <p:ph type="ftr" sz="quarter" idx="11"/>
          </p:nvPr>
        </p:nvSpPr>
        <p:spPr/>
        <p:txBody>
          <a:bodyPr/>
          <a:lstStyle>
            <a:lvl1pPr>
              <a:defRPr/>
            </a:lvl1pPr>
          </a:lstStyle>
          <a:p>
            <a:r>
              <a:rPr lang="en-US"/>
              <a:t>&lt;author&gt;, &lt;company&gt;</a:t>
            </a:r>
          </a:p>
        </p:txBody>
      </p:sp>
      <p:sp>
        <p:nvSpPr>
          <p:cNvPr id="6" name="Slide Number Placeholder 5"/>
          <p:cNvSpPr>
            <a:spLocks noGrp="1"/>
          </p:cNvSpPr>
          <p:nvPr>
            <p:ph type="sldNum" sz="quarter" idx="12"/>
          </p:nvPr>
        </p:nvSpPr>
        <p:spPr/>
        <p:txBody>
          <a:bodyPr/>
          <a:lstStyle>
            <a:lvl1pPr>
              <a:defRPr/>
            </a:lvl1pPr>
          </a:lstStyle>
          <a:p>
            <a:r>
              <a:rPr lang="en-US"/>
              <a:t>Slide </a:t>
            </a:r>
            <a:fld id="{D3966ED5-64B2-4665-AFD4-B3B32A67985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&lt;month year&gt;</a:t>
            </a:r>
          </a:p>
        </p:txBody>
      </p:sp>
      <p:sp>
        <p:nvSpPr>
          <p:cNvPr id="5" name="Footer Placeholder 4"/>
          <p:cNvSpPr>
            <a:spLocks noGrp="1"/>
          </p:cNvSpPr>
          <p:nvPr>
            <p:ph type="ftr" sz="quarter" idx="11"/>
          </p:nvPr>
        </p:nvSpPr>
        <p:spPr/>
        <p:txBody>
          <a:bodyPr/>
          <a:lstStyle>
            <a:lvl1pPr>
              <a:defRPr/>
            </a:lvl1pPr>
          </a:lstStyle>
          <a:p>
            <a:r>
              <a:rPr lang="en-US"/>
              <a:t>&lt;author&gt;, &lt;company&gt;</a:t>
            </a:r>
          </a:p>
        </p:txBody>
      </p:sp>
      <p:sp>
        <p:nvSpPr>
          <p:cNvPr id="6" name="Slide Number Placeholder 5"/>
          <p:cNvSpPr>
            <a:spLocks noGrp="1"/>
          </p:cNvSpPr>
          <p:nvPr>
            <p:ph type="sldNum" sz="quarter" idx="12"/>
          </p:nvPr>
        </p:nvSpPr>
        <p:spPr/>
        <p:txBody>
          <a:bodyPr/>
          <a:lstStyle>
            <a:lvl1pPr>
              <a:defRPr/>
            </a:lvl1pPr>
          </a:lstStyle>
          <a:p>
            <a:r>
              <a:rPr lang="en-US"/>
              <a:t>Slide </a:t>
            </a:r>
            <a:fld id="{C1AA3C80-CCD1-407B-B52A-DC85FFBF2AF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&lt;month year&gt;</a:t>
            </a:r>
          </a:p>
        </p:txBody>
      </p:sp>
      <p:sp>
        <p:nvSpPr>
          <p:cNvPr id="5" name="Footer Placeholder 4"/>
          <p:cNvSpPr>
            <a:spLocks noGrp="1"/>
          </p:cNvSpPr>
          <p:nvPr>
            <p:ph type="ftr" sz="quarter" idx="11"/>
          </p:nvPr>
        </p:nvSpPr>
        <p:spPr/>
        <p:txBody>
          <a:bodyPr/>
          <a:lstStyle>
            <a:lvl1pPr>
              <a:defRPr/>
            </a:lvl1pPr>
          </a:lstStyle>
          <a:p>
            <a:r>
              <a:rPr lang="en-US"/>
              <a:t>&lt;author&gt;, &lt;company&gt;</a:t>
            </a:r>
          </a:p>
        </p:txBody>
      </p:sp>
      <p:sp>
        <p:nvSpPr>
          <p:cNvPr id="6" name="Slide Number Placeholder 5"/>
          <p:cNvSpPr>
            <a:spLocks noGrp="1"/>
          </p:cNvSpPr>
          <p:nvPr>
            <p:ph type="sldNum" sz="quarter" idx="12"/>
          </p:nvPr>
        </p:nvSpPr>
        <p:spPr/>
        <p:txBody>
          <a:bodyPr/>
          <a:lstStyle>
            <a:lvl1pPr>
              <a:defRPr/>
            </a:lvl1pPr>
          </a:lstStyle>
          <a:p>
            <a:r>
              <a:rPr lang="en-US"/>
              <a:t>Slide </a:t>
            </a:r>
            <a:fld id="{0E7B83E6-0328-4467-8F21-FAC3E3CEF2D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t>&lt;month year&gt;</a:t>
            </a:r>
          </a:p>
        </p:txBody>
      </p:sp>
      <p:sp>
        <p:nvSpPr>
          <p:cNvPr id="5" name="Footer Placeholder 4"/>
          <p:cNvSpPr>
            <a:spLocks noGrp="1"/>
          </p:cNvSpPr>
          <p:nvPr>
            <p:ph type="ftr" sz="quarter" idx="11"/>
          </p:nvPr>
        </p:nvSpPr>
        <p:spPr/>
        <p:txBody>
          <a:bodyPr/>
          <a:lstStyle>
            <a:lvl1pPr>
              <a:defRPr/>
            </a:lvl1pPr>
          </a:lstStyle>
          <a:p>
            <a:r>
              <a:rPr lang="en-US"/>
              <a:t>&lt;author&gt;, &lt;company&gt;</a:t>
            </a:r>
          </a:p>
        </p:txBody>
      </p:sp>
      <p:sp>
        <p:nvSpPr>
          <p:cNvPr id="6" name="Slide Number Placeholder 5"/>
          <p:cNvSpPr>
            <a:spLocks noGrp="1"/>
          </p:cNvSpPr>
          <p:nvPr>
            <p:ph type="sldNum" sz="quarter" idx="12"/>
          </p:nvPr>
        </p:nvSpPr>
        <p:spPr/>
        <p:txBody>
          <a:bodyPr/>
          <a:lstStyle>
            <a:lvl1pPr>
              <a:defRPr/>
            </a:lvl1pPr>
          </a:lstStyle>
          <a:p>
            <a:r>
              <a:rPr lang="en-US"/>
              <a:t>Slide </a:t>
            </a:r>
            <a:fld id="{96636962-3F44-4533-887F-223FE47EEB7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t>&lt;month year&gt;</a:t>
            </a:r>
          </a:p>
        </p:txBody>
      </p:sp>
      <p:sp>
        <p:nvSpPr>
          <p:cNvPr id="6" name="Footer Placeholder 5"/>
          <p:cNvSpPr>
            <a:spLocks noGrp="1"/>
          </p:cNvSpPr>
          <p:nvPr>
            <p:ph type="ftr" sz="quarter" idx="11"/>
          </p:nvPr>
        </p:nvSpPr>
        <p:spPr/>
        <p:txBody>
          <a:bodyPr/>
          <a:lstStyle>
            <a:lvl1pPr>
              <a:defRPr/>
            </a:lvl1pPr>
          </a:lstStyle>
          <a:p>
            <a:r>
              <a:rPr lang="en-US"/>
              <a:t>&lt;author&gt;, &lt;company&gt;</a:t>
            </a:r>
          </a:p>
        </p:txBody>
      </p:sp>
      <p:sp>
        <p:nvSpPr>
          <p:cNvPr id="7" name="Slide Number Placeholder 6"/>
          <p:cNvSpPr>
            <a:spLocks noGrp="1"/>
          </p:cNvSpPr>
          <p:nvPr>
            <p:ph type="sldNum" sz="quarter" idx="12"/>
          </p:nvPr>
        </p:nvSpPr>
        <p:spPr/>
        <p:txBody>
          <a:bodyPr/>
          <a:lstStyle>
            <a:lvl1pPr>
              <a:defRPr/>
            </a:lvl1pPr>
          </a:lstStyle>
          <a:p>
            <a:r>
              <a:rPr lang="en-US"/>
              <a:t>Slide </a:t>
            </a:r>
            <a:fld id="{4EE74BD4-A1E2-4AEC-BA18-227A10FADC4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t>&lt;month year&gt;</a:t>
            </a:r>
          </a:p>
        </p:txBody>
      </p:sp>
      <p:sp>
        <p:nvSpPr>
          <p:cNvPr id="8" name="Footer Placeholder 7"/>
          <p:cNvSpPr>
            <a:spLocks noGrp="1"/>
          </p:cNvSpPr>
          <p:nvPr>
            <p:ph type="ftr" sz="quarter" idx="11"/>
          </p:nvPr>
        </p:nvSpPr>
        <p:spPr/>
        <p:txBody>
          <a:bodyPr/>
          <a:lstStyle>
            <a:lvl1pPr>
              <a:defRPr/>
            </a:lvl1pPr>
          </a:lstStyle>
          <a:p>
            <a:r>
              <a:rPr lang="en-US"/>
              <a:t>&lt;author&gt;, &lt;company&gt;</a:t>
            </a:r>
          </a:p>
        </p:txBody>
      </p:sp>
      <p:sp>
        <p:nvSpPr>
          <p:cNvPr id="9" name="Slide Number Placeholder 8"/>
          <p:cNvSpPr>
            <a:spLocks noGrp="1"/>
          </p:cNvSpPr>
          <p:nvPr>
            <p:ph type="sldNum" sz="quarter" idx="12"/>
          </p:nvPr>
        </p:nvSpPr>
        <p:spPr/>
        <p:txBody>
          <a:bodyPr/>
          <a:lstStyle>
            <a:lvl1pPr>
              <a:defRPr/>
            </a:lvl1pPr>
          </a:lstStyle>
          <a:p>
            <a:r>
              <a:rPr lang="en-US"/>
              <a:t>Slide </a:t>
            </a:r>
            <a:fld id="{6F6708F0-7A47-4A30-AC1D-15F534563DA8}"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t>&lt;month year&gt;</a:t>
            </a:r>
          </a:p>
        </p:txBody>
      </p:sp>
      <p:sp>
        <p:nvSpPr>
          <p:cNvPr id="4" name="Footer Placeholder 3"/>
          <p:cNvSpPr>
            <a:spLocks noGrp="1"/>
          </p:cNvSpPr>
          <p:nvPr>
            <p:ph type="ftr" sz="quarter" idx="11"/>
          </p:nvPr>
        </p:nvSpPr>
        <p:spPr/>
        <p:txBody>
          <a:bodyPr/>
          <a:lstStyle>
            <a:lvl1pPr>
              <a:defRPr/>
            </a:lvl1pPr>
          </a:lstStyle>
          <a:p>
            <a:r>
              <a:rPr lang="en-US"/>
              <a:t>&lt;author&gt;, &lt;company&gt;</a:t>
            </a:r>
          </a:p>
        </p:txBody>
      </p:sp>
      <p:sp>
        <p:nvSpPr>
          <p:cNvPr id="5" name="Slide Number Placeholder 4"/>
          <p:cNvSpPr>
            <a:spLocks noGrp="1"/>
          </p:cNvSpPr>
          <p:nvPr>
            <p:ph type="sldNum" sz="quarter" idx="12"/>
          </p:nvPr>
        </p:nvSpPr>
        <p:spPr/>
        <p:txBody>
          <a:bodyPr/>
          <a:lstStyle>
            <a:lvl1pPr>
              <a:defRPr/>
            </a:lvl1pPr>
          </a:lstStyle>
          <a:p>
            <a:r>
              <a:rPr lang="en-US"/>
              <a:t>Slide </a:t>
            </a:r>
            <a:fld id="{F846048A-6C73-44AA-A191-708563472EC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378281"/>
            <a:ext cx="1600200" cy="215444"/>
          </a:xfrm>
        </p:spPr>
        <p:txBody>
          <a:bodyPr/>
          <a:lstStyle>
            <a:lvl1pPr>
              <a:defRPr/>
            </a:lvl1pPr>
          </a:lstStyle>
          <a:p>
            <a:r>
              <a:rPr lang="en-US" dirty="0" smtClean="0"/>
              <a:t>Jan 2011</a:t>
            </a:r>
            <a:endParaRPr lang="en-US" dirty="0"/>
          </a:p>
        </p:txBody>
      </p:sp>
      <p:sp>
        <p:nvSpPr>
          <p:cNvPr id="3" name="Footer Placeholder 2"/>
          <p:cNvSpPr>
            <a:spLocks noGrp="1"/>
          </p:cNvSpPr>
          <p:nvPr>
            <p:ph type="ftr" sz="quarter" idx="11"/>
          </p:nvPr>
        </p:nvSpPr>
        <p:spPr>
          <a:xfrm>
            <a:off x="5486400" y="6475413"/>
            <a:ext cx="3124200" cy="184666"/>
          </a:xfrm>
        </p:spPr>
        <p:txBody>
          <a:bodyPr/>
          <a:lstStyle>
            <a:lvl1pPr>
              <a:defRPr/>
            </a:lvl1pPr>
          </a:lstStyle>
          <a:p>
            <a:r>
              <a:rPr lang="en-US" dirty="0" smtClean="0"/>
              <a:t>Sourav Dey, On-Ramp Wireless</a:t>
            </a:r>
            <a:endParaRPr lang="en-US" dirty="0"/>
          </a:p>
        </p:txBody>
      </p:sp>
      <p:sp>
        <p:nvSpPr>
          <p:cNvPr id="4" name="Slide Number Placeholder 3"/>
          <p:cNvSpPr>
            <a:spLocks noGrp="1"/>
          </p:cNvSpPr>
          <p:nvPr>
            <p:ph type="sldNum" sz="quarter" idx="12"/>
          </p:nvPr>
        </p:nvSpPr>
        <p:spPr/>
        <p:txBody>
          <a:bodyPr/>
          <a:lstStyle>
            <a:lvl1pPr>
              <a:defRPr/>
            </a:lvl1pPr>
          </a:lstStyle>
          <a:p>
            <a:r>
              <a:rPr lang="en-US"/>
              <a:t>Slide </a:t>
            </a:r>
            <a:fld id="{933C7CFE-5DA7-4DC6-B050-39FA0F42039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&lt;month year&gt;</a:t>
            </a:r>
          </a:p>
        </p:txBody>
      </p:sp>
      <p:sp>
        <p:nvSpPr>
          <p:cNvPr id="6" name="Footer Placeholder 5"/>
          <p:cNvSpPr>
            <a:spLocks noGrp="1"/>
          </p:cNvSpPr>
          <p:nvPr>
            <p:ph type="ftr" sz="quarter" idx="11"/>
          </p:nvPr>
        </p:nvSpPr>
        <p:spPr/>
        <p:txBody>
          <a:bodyPr/>
          <a:lstStyle>
            <a:lvl1pPr>
              <a:defRPr/>
            </a:lvl1pPr>
          </a:lstStyle>
          <a:p>
            <a:r>
              <a:rPr lang="en-US"/>
              <a:t>&lt;author&gt;, &lt;company&gt;</a:t>
            </a:r>
          </a:p>
        </p:txBody>
      </p:sp>
      <p:sp>
        <p:nvSpPr>
          <p:cNvPr id="7" name="Slide Number Placeholder 6"/>
          <p:cNvSpPr>
            <a:spLocks noGrp="1"/>
          </p:cNvSpPr>
          <p:nvPr>
            <p:ph type="sldNum" sz="quarter" idx="12"/>
          </p:nvPr>
        </p:nvSpPr>
        <p:spPr/>
        <p:txBody>
          <a:bodyPr/>
          <a:lstStyle>
            <a:lvl1pPr>
              <a:defRPr/>
            </a:lvl1pPr>
          </a:lstStyle>
          <a:p>
            <a:r>
              <a:rPr lang="en-US"/>
              <a:t>Slide </a:t>
            </a:r>
            <a:fld id="{17948245-DA3F-44BE-ABB2-75100513895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&lt;month year&gt;</a:t>
            </a:r>
          </a:p>
        </p:txBody>
      </p:sp>
      <p:sp>
        <p:nvSpPr>
          <p:cNvPr id="6" name="Footer Placeholder 5"/>
          <p:cNvSpPr>
            <a:spLocks noGrp="1"/>
          </p:cNvSpPr>
          <p:nvPr>
            <p:ph type="ftr" sz="quarter" idx="11"/>
          </p:nvPr>
        </p:nvSpPr>
        <p:spPr/>
        <p:txBody>
          <a:bodyPr/>
          <a:lstStyle>
            <a:lvl1pPr>
              <a:defRPr/>
            </a:lvl1pPr>
          </a:lstStyle>
          <a:p>
            <a:r>
              <a:rPr lang="en-US"/>
              <a:t>&lt;author&gt;, &lt;company&gt;</a:t>
            </a:r>
          </a:p>
        </p:txBody>
      </p:sp>
      <p:sp>
        <p:nvSpPr>
          <p:cNvPr id="7" name="Slide Number Placeholder 6"/>
          <p:cNvSpPr>
            <a:spLocks noGrp="1"/>
          </p:cNvSpPr>
          <p:nvPr>
            <p:ph type="sldNum" sz="quarter" idx="12"/>
          </p:nvPr>
        </p:nvSpPr>
        <p:spPr/>
        <p:txBody>
          <a:bodyPr/>
          <a:lstStyle>
            <a:lvl1pPr>
              <a:defRPr/>
            </a:lvl1pPr>
          </a:lstStyle>
          <a:p>
            <a:r>
              <a:rPr lang="en-US"/>
              <a:t>Slide </a:t>
            </a:r>
            <a:fld id="{784FDFA3-FC6C-49B9-9015-1B18734D994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381000"/>
            <a:ext cx="160020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a:lvl1pPr>
          </a:lstStyle>
          <a:p>
            <a:r>
              <a:rPr lang="en-US"/>
              <a:t>&lt;month year&gt;</a:t>
            </a:r>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lvl1pPr>
          </a:lstStyle>
          <a:p>
            <a:r>
              <a:rPr lang="en-US"/>
              <a:t>&lt;author&gt;, &lt;company&gt;</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r>
              <a:rPr lang="en-US"/>
              <a:t>Slide </a:t>
            </a:r>
            <a:fld id="{318CD5EA-9AE2-4B72-AADA-2F625AF2A8D2}" type="slidenum">
              <a:rPr lang="en-US"/>
              <a:pPr/>
              <a:t>‹#›</a:t>
            </a:fld>
            <a:endParaRPr lang="en-US"/>
          </a:p>
        </p:txBody>
      </p:sp>
      <p:sp>
        <p:nvSpPr>
          <p:cNvPr id="1031" name="Rectangle 7"/>
          <p:cNvSpPr>
            <a:spLocks noChangeArrowheads="1"/>
          </p:cNvSpPr>
          <p:nvPr/>
        </p:nvSpPr>
        <p:spPr bwMode="auto">
          <a:xfrm>
            <a:off x="4495800" y="394156"/>
            <a:ext cx="3962400" cy="215444"/>
          </a:xfrm>
          <a:prstGeom prst="rect">
            <a:avLst/>
          </a:prstGeom>
          <a:noFill/>
          <a:ln w="9525">
            <a:noFill/>
            <a:miter lim="800000"/>
            <a:headEnd/>
            <a:tailEnd/>
          </a:ln>
          <a:effectLst/>
        </p:spPr>
        <p:txBody>
          <a:bodyPr lIns="0" tIns="0" rIns="0" bIns="0" anchor="b">
            <a:spAutoFit/>
          </a:bodyPr>
          <a:lstStyle/>
          <a:p>
            <a:pPr lvl="4" algn="r"/>
            <a:r>
              <a:rPr lang="en-US" sz="1400" b="1" dirty="0" smtClean="0">
                <a:effectLst/>
              </a:rPr>
              <a:t>DCN</a:t>
            </a:r>
            <a:r>
              <a:rPr lang="en-US" sz="1400" b="1" baseline="0" dirty="0" smtClean="0">
                <a:effectLst/>
              </a:rPr>
              <a:t> </a:t>
            </a:r>
            <a:r>
              <a:rPr lang="en-US" sz="1400" b="1" dirty="0" smtClean="0">
                <a:effectLst/>
              </a:rPr>
              <a:t>15-11-0074-00-004k</a:t>
            </a:r>
            <a:endParaRPr 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r>
              <a:rPr 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a:xfrm>
            <a:off x="685800" y="378281"/>
            <a:ext cx="1600200" cy="215444"/>
          </a:xfrm>
        </p:spPr>
        <p:txBody>
          <a:bodyPr/>
          <a:lstStyle/>
          <a:p>
            <a:r>
              <a:rPr lang="en-US" dirty="0" smtClean="0"/>
              <a:t>Jan 2011</a:t>
            </a:r>
            <a:endParaRPr lang="en-US" dirty="0"/>
          </a:p>
        </p:txBody>
      </p:sp>
      <p:sp>
        <p:nvSpPr>
          <p:cNvPr id="5" name="Footer Placeholder 2"/>
          <p:cNvSpPr>
            <a:spLocks noGrp="1"/>
          </p:cNvSpPr>
          <p:nvPr>
            <p:ph type="ftr" sz="quarter" idx="11"/>
          </p:nvPr>
        </p:nvSpPr>
        <p:spPr/>
        <p:txBody>
          <a:bodyPr/>
          <a:lstStyle/>
          <a:p>
            <a:r>
              <a:rPr lang="en-US" dirty="0" smtClean="0"/>
              <a:t>Sourav Dey, On-Ramp Wireless</a:t>
            </a:r>
            <a:endParaRPr lang="en-US" dirty="0"/>
          </a:p>
        </p:txBody>
      </p:sp>
      <p:sp>
        <p:nvSpPr>
          <p:cNvPr id="6" name="Slide Number Placeholder 3"/>
          <p:cNvSpPr>
            <a:spLocks noGrp="1"/>
          </p:cNvSpPr>
          <p:nvPr>
            <p:ph type="sldNum" sz="quarter" idx="12"/>
          </p:nvPr>
        </p:nvSpPr>
        <p:spPr/>
        <p:txBody>
          <a:bodyPr/>
          <a:lstStyle/>
          <a:p>
            <a:r>
              <a:rPr lang="en-US"/>
              <a:t>Slide </a:t>
            </a:r>
            <a:fld id="{C3FB3307-F770-417B-BCBE-79334D28857B}" type="slidenum">
              <a:rPr lang="en-US"/>
              <a:pPr/>
              <a:t>1</a:t>
            </a:fld>
            <a:endParaRPr lang="en-US"/>
          </a:p>
        </p:txBody>
      </p:sp>
      <p:sp>
        <p:nvSpPr>
          <p:cNvPr id="27651" name="Rectangle 3"/>
          <p:cNvSpPr>
            <a:spLocks noChangeArrowheads="1"/>
          </p:cNvSpPr>
          <p:nvPr/>
        </p:nvSpPr>
        <p:spPr bwMode="auto">
          <a:xfrm>
            <a:off x="152400" y="609600"/>
            <a:ext cx="8991600" cy="5663089"/>
          </a:xfrm>
          <a:prstGeom prst="rect">
            <a:avLst/>
          </a:prstGeom>
          <a:noFill/>
          <a:ln w="12700">
            <a:noFill/>
            <a:miter lim="800000"/>
            <a:headEnd type="none" w="sm" len="sm"/>
            <a:tailEnd type="none" w="sm" len="sm"/>
          </a:ln>
          <a:effectLst/>
        </p:spPr>
        <p:txBody>
          <a:bodyPr>
            <a:spAutoFit/>
          </a:bodyPr>
          <a:lstStyle/>
          <a:p>
            <a:pPr algn="ctr"/>
            <a:r>
              <a:rPr 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sz="1600" b="1" dirty="0">
              <a:solidFill>
                <a:schemeClr val="tx2"/>
              </a:solidFill>
            </a:endParaRPr>
          </a:p>
          <a:p>
            <a:endParaRPr lang="en-US" sz="1600" dirty="0">
              <a:solidFill>
                <a:schemeClr val="tx2"/>
              </a:solidFill>
            </a:endParaRPr>
          </a:p>
          <a:p>
            <a:r>
              <a:rPr lang="en-US" sz="1600" b="1" dirty="0">
                <a:solidFill>
                  <a:schemeClr val="tx2"/>
                </a:solidFill>
              </a:rPr>
              <a:t>Submission Title:</a:t>
            </a:r>
            <a:r>
              <a:rPr lang="en-US" sz="1600" dirty="0">
                <a:solidFill>
                  <a:schemeClr val="tx2"/>
                </a:solidFill>
              </a:rPr>
              <a:t> </a:t>
            </a:r>
            <a:r>
              <a:rPr lang="en-US" sz="1600" dirty="0" smtClean="0">
                <a:solidFill>
                  <a:schemeClr val="tx2"/>
                </a:solidFill>
              </a:rPr>
              <a:t>802.15.4k Channel Interference Profiles</a:t>
            </a:r>
            <a:r>
              <a:rPr lang="en-US" sz="1600" dirty="0">
                <a:solidFill>
                  <a:schemeClr val="tx2"/>
                </a:solidFill>
              </a:rPr>
              <a:t>	</a:t>
            </a:r>
          </a:p>
          <a:p>
            <a:r>
              <a:rPr lang="en-US" sz="1600" b="1" dirty="0">
                <a:solidFill>
                  <a:schemeClr val="tx2"/>
                </a:solidFill>
              </a:rPr>
              <a:t>Date Submitted: </a:t>
            </a:r>
            <a:r>
              <a:rPr lang="en-US" sz="1600" dirty="0" smtClean="0">
                <a:solidFill>
                  <a:schemeClr val="tx2"/>
                </a:solidFill>
              </a:rPr>
              <a:t>16, Jan 2011</a:t>
            </a:r>
            <a:r>
              <a:rPr lang="en-US" sz="1600" dirty="0">
                <a:solidFill>
                  <a:schemeClr val="tx2"/>
                </a:solidFill>
              </a:rPr>
              <a:t>	</a:t>
            </a:r>
          </a:p>
          <a:p>
            <a:r>
              <a:rPr lang="en-US" sz="1600" b="1" dirty="0">
                <a:solidFill>
                  <a:schemeClr val="tx2"/>
                </a:solidFill>
              </a:rPr>
              <a:t>Source</a:t>
            </a:r>
            <a:r>
              <a:rPr lang="en-US" sz="1600" b="1" dirty="0" smtClean="0">
                <a:solidFill>
                  <a:schemeClr val="tx2"/>
                </a:solidFill>
              </a:rPr>
              <a:t>:</a:t>
            </a:r>
            <a:r>
              <a:rPr lang="en-US" sz="1600" dirty="0" smtClean="0">
                <a:solidFill>
                  <a:schemeClr val="tx2"/>
                </a:solidFill>
              </a:rPr>
              <a:t> Sourav Dey </a:t>
            </a:r>
            <a:r>
              <a:rPr lang="en-US" sz="1600" dirty="0" smtClean="0">
                <a:solidFill>
                  <a:schemeClr val="tx2"/>
                </a:solidFill>
              </a:rPr>
              <a:t>Company (On-Ramp Wireless, Inc.)</a:t>
            </a:r>
            <a:endParaRPr lang="en-US" sz="1600" dirty="0">
              <a:solidFill>
                <a:schemeClr val="tx2"/>
              </a:solidFill>
            </a:endParaRPr>
          </a:p>
          <a:p>
            <a:r>
              <a:rPr lang="en-US" sz="1600" dirty="0">
                <a:solidFill>
                  <a:schemeClr val="tx2"/>
                </a:solidFill>
              </a:rPr>
              <a:t>Address </a:t>
            </a:r>
            <a:r>
              <a:rPr lang="en-US" sz="1600" dirty="0" smtClean="0">
                <a:solidFill>
                  <a:schemeClr val="tx2"/>
                </a:solidFill>
              </a:rPr>
              <a:t>10920 Via </a:t>
            </a:r>
            <a:r>
              <a:rPr lang="en-US" sz="1600" dirty="0" err="1" smtClean="0">
                <a:solidFill>
                  <a:schemeClr val="tx2"/>
                </a:solidFill>
              </a:rPr>
              <a:t>Frontera</a:t>
            </a:r>
            <a:r>
              <a:rPr lang="en-US" sz="1600" dirty="0" smtClean="0">
                <a:solidFill>
                  <a:schemeClr val="tx2"/>
                </a:solidFill>
              </a:rPr>
              <a:t>, Suite 200, San Diego, CA 92127 USA</a:t>
            </a:r>
            <a:endParaRPr lang="en-US" sz="1600" dirty="0">
              <a:solidFill>
                <a:schemeClr val="tx2"/>
              </a:solidFill>
            </a:endParaRPr>
          </a:p>
          <a:p>
            <a:r>
              <a:rPr lang="en-US" sz="1600" dirty="0" smtClean="0">
                <a:solidFill>
                  <a:schemeClr val="tx2"/>
                </a:solidFill>
              </a:rPr>
              <a:t>Voice:858-592-6008, </a:t>
            </a:r>
            <a:r>
              <a:rPr lang="en-US" sz="1600" dirty="0">
                <a:solidFill>
                  <a:schemeClr val="tx2"/>
                </a:solidFill>
              </a:rPr>
              <a:t>FAX: </a:t>
            </a:r>
            <a:r>
              <a:rPr lang="en-US" sz="1600" dirty="0" smtClean="0">
                <a:solidFill>
                  <a:schemeClr val="tx2"/>
                </a:solidFill>
              </a:rPr>
              <a:t>858-592-6009, E-Mail: sourav.dey@onrampwireless.com</a:t>
            </a:r>
            <a:r>
              <a:rPr lang="en-US" sz="1600" dirty="0">
                <a:solidFill>
                  <a:schemeClr val="tx2"/>
                </a:solidFill>
              </a:rPr>
              <a:t>	</a:t>
            </a:r>
          </a:p>
          <a:p>
            <a:pPr>
              <a:spcBef>
                <a:spcPts val="600"/>
              </a:spcBef>
              <a:spcAft>
                <a:spcPts val="600"/>
              </a:spcAft>
            </a:pPr>
            <a:r>
              <a:rPr lang="en-US" sz="1600" b="1" dirty="0">
                <a:solidFill>
                  <a:schemeClr val="tx2"/>
                </a:solidFill>
              </a:rPr>
              <a:t>Re:</a:t>
            </a:r>
            <a:r>
              <a:rPr lang="en-US" sz="1600" dirty="0">
                <a:solidFill>
                  <a:schemeClr val="tx2"/>
                </a:solidFill>
              </a:rPr>
              <a:t> </a:t>
            </a:r>
            <a:r>
              <a:rPr lang="en-US" sz="1600" dirty="0" smtClean="0">
                <a:solidFill>
                  <a:schemeClr val="tx2"/>
                </a:solidFill>
              </a:rPr>
              <a:t>ISM 2.4GHz </a:t>
            </a:r>
            <a:r>
              <a:rPr lang="en-US" sz="1600" dirty="0" smtClean="0">
                <a:solidFill>
                  <a:schemeClr val="tx2"/>
                </a:solidFill>
              </a:rPr>
              <a:t>Channel </a:t>
            </a:r>
            <a:r>
              <a:rPr lang="en-US" sz="1600" dirty="0">
                <a:solidFill>
                  <a:schemeClr val="tx2"/>
                </a:solidFill>
              </a:rPr>
              <a:t>Interference Profiles </a:t>
            </a:r>
            <a:endParaRPr lang="en-US" sz="1600" dirty="0" smtClean="0">
              <a:solidFill>
                <a:schemeClr val="tx2"/>
              </a:solidFill>
            </a:endParaRPr>
          </a:p>
          <a:p>
            <a:pPr>
              <a:spcBef>
                <a:spcPts val="600"/>
              </a:spcBef>
              <a:spcAft>
                <a:spcPts val="600"/>
              </a:spcAft>
            </a:pPr>
            <a:r>
              <a:rPr lang="en-US" sz="1600" b="1" dirty="0" smtClean="0">
                <a:solidFill>
                  <a:schemeClr val="tx2"/>
                </a:solidFill>
              </a:rPr>
              <a:t>Abstract</a:t>
            </a:r>
            <a:r>
              <a:rPr lang="en-US" sz="1600" b="1" dirty="0">
                <a:solidFill>
                  <a:schemeClr val="tx2"/>
                </a:solidFill>
              </a:rPr>
              <a:t>:</a:t>
            </a:r>
            <a:r>
              <a:rPr lang="en-US" sz="1600" dirty="0">
                <a:solidFill>
                  <a:schemeClr val="tx2"/>
                </a:solidFill>
              </a:rPr>
              <a:t>	</a:t>
            </a:r>
            <a:r>
              <a:rPr lang="en-US" sz="1600" dirty="0" smtClean="0">
                <a:solidFill>
                  <a:schemeClr val="tx2"/>
                </a:solidFill>
              </a:rPr>
              <a:t>The presentation presents a number of channel interference profiles for 2.4 GHz unlicensed LECIM deployments.  Key observations include the asymmetric nature of interference between potential endpoint and access point locations.  Endpoint locations show minimal rise over thermal whereas access point locations show significant rise over thermal due to co-located transmitters and a high height. Also of note is the dynamic nature of the ISM band interference. </a:t>
            </a:r>
            <a:endParaRPr lang="en-US" sz="1600" dirty="0">
              <a:solidFill>
                <a:schemeClr val="tx2"/>
              </a:solidFill>
            </a:endParaRPr>
          </a:p>
          <a:p>
            <a:pPr>
              <a:spcBef>
                <a:spcPts val="600"/>
              </a:spcBef>
              <a:spcAft>
                <a:spcPts val="600"/>
              </a:spcAft>
            </a:pPr>
            <a:r>
              <a:rPr lang="en-US" sz="1600" b="1" dirty="0">
                <a:solidFill>
                  <a:schemeClr val="tx2"/>
                </a:solidFill>
              </a:rPr>
              <a:t>Purpose:</a:t>
            </a:r>
            <a:r>
              <a:rPr lang="en-US" sz="1600" dirty="0">
                <a:solidFill>
                  <a:schemeClr val="tx2"/>
                </a:solidFill>
              </a:rPr>
              <a:t>	</a:t>
            </a:r>
            <a:r>
              <a:rPr lang="en-US" sz="1600" dirty="0" smtClean="0">
                <a:solidFill>
                  <a:schemeClr val="tx2"/>
                </a:solidFill>
              </a:rPr>
              <a:t>Illustrate 2.4GHz ISM </a:t>
            </a:r>
            <a:r>
              <a:rPr lang="en-US" sz="1600" dirty="0" smtClean="0">
                <a:solidFill>
                  <a:schemeClr val="tx2"/>
                </a:solidFill>
              </a:rPr>
              <a:t>band </a:t>
            </a:r>
            <a:r>
              <a:rPr lang="en-US" sz="1600" smtClean="0">
                <a:solidFill>
                  <a:schemeClr val="tx2"/>
                </a:solidFill>
              </a:rPr>
              <a:t>interference </a:t>
            </a:r>
            <a:r>
              <a:rPr lang="en-US" sz="1600" smtClean="0">
                <a:solidFill>
                  <a:schemeClr val="tx2"/>
                </a:solidFill>
              </a:rPr>
              <a:t>profiles</a:t>
            </a:r>
          </a:p>
          <a:p>
            <a:pPr>
              <a:spcBef>
                <a:spcPts val="600"/>
              </a:spcBef>
              <a:spcAft>
                <a:spcPts val="600"/>
              </a:spcAft>
            </a:pPr>
            <a:r>
              <a:rPr lang="en-US" sz="1600" b="1" smtClean="0">
                <a:solidFill>
                  <a:schemeClr val="tx2"/>
                </a:solidFill>
              </a:rPr>
              <a:t>Notice</a:t>
            </a:r>
            <a:r>
              <a:rPr lang="en-US" sz="1600" b="1" dirty="0">
                <a:solidFill>
                  <a:schemeClr val="tx2"/>
                </a:solidFill>
              </a:rPr>
              <a:t>:</a:t>
            </a:r>
            <a:r>
              <a:rPr 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sz="1600" b="1" dirty="0">
                <a:solidFill>
                  <a:schemeClr val="tx2"/>
                </a:solidFill>
              </a:rPr>
              <a:t>Release:</a:t>
            </a:r>
            <a:r>
              <a:rPr 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undeveloped_3.png"/>
          <p:cNvPicPr>
            <a:picLocks noGrp="1" noChangeAspect="1"/>
          </p:cNvPicPr>
          <p:nvPr>
            <p:ph idx="1"/>
          </p:nvPr>
        </p:nvPicPr>
        <p:blipFill>
          <a:blip r:embed="rId2" cstate="print"/>
          <a:stretch>
            <a:fillRect/>
          </a:stretch>
        </p:blipFill>
        <p:spPr>
          <a:xfrm>
            <a:off x="990600" y="1091853"/>
            <a:ext cx="7239000" cy="5461347"/>
          </a:xfrm>
        </p:spPr>
      </p:pic>
      <p:sp>
        <p:nvSpPr>
          <p:cNvPr id="2" name="Title 1"/>
          <p:cNvSpPr>
            <a:spLocks noGrp="1"/>
          </p:cNvSpPr>
          <p:nvPr>
            <p:ph type="title"/>
          </p:nvPr>
        </p:nvSpPr>
        <p:spPr>
          <a:xfrm>
            <a:off x="685800" y="685800"/>
            <a:ext cx="7772400" cy="609600"/>
          </a:xfrm>
        </p:spPr>
        <p:txBody>
          <a:bodyPr/>
          <a:lstStyle/>
          <a:p>
            <a:r>
              <a:rPr lang="en-US" dirty="0" smtClean="0">
                <a:latin typeface="Calibri" pitchFamily="34" charset="0"/>
                <a:cs typeface="Calibri" pitchFamily="34" charset="0"/>
              </a:rPr>
              <a:t>Undeveloped Land</a:t>
            </a:r>
            <a:endParaRPr lang="en-US" dirty="0">
              <a:latin typeface="Calibri" pitchFamily="34" charset="0"/>
              <a:cs typeface="Calibri" pitchFamily="34" charset="0"/>
            </a:endParaRPr>
          </a:p>
        </p:txBody>
      </p:sp>
      <p:cxnSp>
        <p:nvCxnSpPr>
          <p:cNvPr id="5" name="Straight Connector 4"/>
          <p:cNvCxnSpPr/>
          <p:nvPr/>
        </p:nvCxnSpPr>
        <p:spPr bwMode="auto">
          <a:xfrm>
            <a:off x="1828800" y="5919156"/>
            <a:ext cx="5791200" cy="0"/>
          </a:xfrm>
          <a:prstGeom prst="line">
            <a:avLst/>
          </a:prstGeom>
          <a:ln w="3175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981200" y="1727537"/>
            <a:ext cx="3962400" cy="1015663"/>
          </a:xfrm>
          <a:prstGeom prst="rect">
            <a:avLst/>
          </a:prstGeom>
          <a:noFill/>
        </p:spPr>
        <p:txBody>
          <a:bodyPr wrap="square" rtlCol="0">
            <a:spAutoFit/>
          </a:bodyPr>
          <a:lstStyle/>
          <a:p>
            <a:r>
              <a:rPr lang="en-US" sz="2000" b="1" dirty="0" smtClean="0">
                <a:latin typeface="Calibri" pitchFamily="34" charset="0"/>
                <a:cs typeface="Calibri" pitchFamily="34" charset="0"/>
              </a:rPr>
              <a:t>Center Frequency = 2426MHz</a:t>
            </a:r>
          </a:p>
          <a:p>
            <a:r>
              <a:rPr lang="en-US" sz="2000" b="1" dirty="0" smtClean="0">
                <a:latin typeface="Calibri" pitchFamily="34" charset="0"/>
                <a:cs typeface="Calibri" pitchFamily="34" charset="0"/>
              </a:rPr>
              <a:t>Mean 1 MHz Power = -108.41 </a:t>
            </a:r>
            <a:r>
              <a:rPr lang="en-US" sz="2000" b="1" dirty="0" err="1" smtClean="0">
                <a:latin typeface="Calibri" pitchFamily="34" charset="0"/>
                <a:cs typeface="Calibri" pitchFamily="34" charset="0"/>
              </a:rPr>
              <a:t>dBm</a:t>
            </a:r>
            <a:endParaRPr lang="en-US" sz="2000" b="1" dirty="0" smtClean="0">
              <a:latin typeface="Calibri" pitchFamily="34" charset="0"/>
              <a:cs typeface="Calibri" pitchFamily="34" charset="0"/>
            </a:endParaRPr>
          </a:p>
          <a:p>
            <a:r>
              <a:rPr lang="en-US" sz="2000" b="1" dirty="0" smtClean="0">
                <a:latin typeface="Calibri" pitchFamily="34" charset="0"/>
                <a:cs typeface="Calibri" pitchFamily="34" charset="0"/>
              </a:rPr>
              <a:t>Mean 15 MHz Power = -96.79 </a:t>
            </a:r>
            <a:r>
              <a:rPr lang="en-US" sz="2000" b="1" dirty="0" err="1" smtClean="0">
                <a:latin typeface="Calibri" pitchFamily="34" charset="0"/>
                <a:cs typeface="Calibri" pitchFamily="34" charset="0"/>
              </a:rPr>
              <a:t>dBm</a:t>
            </a:r>
            <a:endParaRPr lang="en-US" sz="2000" b="1" dirty="0">
              <a:latin typeface="Calibri" pitchFamily="34" charset="0"/>
              <a:cs typeface="Calibri" pitchFamily="34" charset="0"/>
            </a:endParaRPr>
          </a:p>
        </p:txBody>
      </p:sp>
      <p:sp>
        <p:nvSpPr>
          <p:cNvPr id="10" name="TextBox 9"/>
          <p:cNvSpPr txBox="1"/>
          <p:nvPr/>
        </p:nvSpPr>
        <p:spPr>
          <a:xfrm>
            <a:off x="3124200" y="4078069"/>
            <a:ext cx="3200400" cy="646331"/>
          </a:xfrm>
          <a:prstGeom prst="rect">
            <a:avLst/>
          </a:prstGeom>
          <a:noFill/>
        </p:spPr>
        <p:txBody>
          <a:bodyPr wrap="square" rtlCol="0">
            <a:spAutoFit/>
          </a:bodyPr>
          <a:lstStyle/>
          <a:p>
            <a:pPr algn="ctr"/>
            <a:r>
              <a:rPr lang="en-US" sz="1800" b="1" dirty="0" smtClean="0">
                <a:latin typeface="Calibri" pitchFamily="34" charset="0"/>
                <a:cs typeface="Calibri" pitchFamily="34" charset="0"/>
              </a:rPr>
              <a:t>Close match with expected thermal noise measurement</a:t>
            </a:r>
            <a:endParaRPr lang="en-US" sz="1800" b="1" dirty="0">
              <a:latin typeface="Calibri" pitchFamily="34" charset="0"/>
              <a:cs typeface="Calibri" pitchFamily="34" charset="0"/>
            </a:endParaRPr>
          </a:p>
        </p:txBody>
      </p:sp>
      <p:sp>
        <p:nvSpPr>
          <p:cNvPr id="11" name="TextBox 10"/>
          <p:cNvSpPr txBox="1"/>
          <p:nvPr/>
        </p:nvSpPr>
        <p:spPr>
          <a:xfrm>
            <a:off x="7437110" y="5638800"/>
            <a:ext cx="1249690" cy="461665"/>
          </a:xfrm>
          <a:prstGeom prst="rect">
            <a:avLst/>
          </a:prstGeom>
          <a:noFill/>
        </p:spPr>
        <p:txBody>
          <a:bodyPr wrap="square" rtlCol="0">
            <a:spAutoFit/>
          </a:bodyPr>
          <a:lstStyle/>
          <a:p>
            <a:pPr algn="ctr"/>
            <a:r>
              <a:rPr lang="en-US" b="1" dirty="0" smtClean="0">
                <a:latin typeface="Calibri" pitchFamily="34" charset="0"/>
                <a:cs typeface="Calibri" pitchFamily="34" charset="0"/>
              </a:rPr>
              <a:t>1 MHz Thermal Noise Floor</a:t>
            </a:r>
            <a:endParaRPr lang="en-US" b="1" dirty="0">
              <a:latin typeface="Calibri" pitchFamily="34" charset="0"/>
              <a:cs typeface="Calibri"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smtClean="0">
                <a:latin typeface="Calibri" pitchFamily="34" charset="0"/>
                <a:cs typeface="Calibri" pitchFamily="34" charset="0"/>
              </a:rPr>
              <a:t>Light Industrial Pad Mount Transformer</a:t>
            </a:r>
            <a:endParaRPr lang="en-US" dirty="0">
              <a:latin typeface="Calibri" pitchFamily="34" charset="0"/>
              <a:cs typeface="Calibri" pitchFamily="34" charset="0"/>
            </a:endParaRPr>
          </a:p>
        </p:txBody>
      </p:sp>
      <p:pic>
        <p:nvPicPr>
          <p:cNvPr id="9" name="Picture 8" descr="DSC00245.JPG"/>
          <p:cNvPicPr>
            <a:picLocks noChangeAspect="1"/>
          </p:cNvPicPr>
          <p:nvPr/>
        </p:nvPicPr>
        <p:blipFill>
          <a:blip r:embed="rId2" cstate="print"/>
          <a:stretch>
            <a:fillRect/>
          </a:stretch>
        </p:blipFill>
        <p:spPr>
          <a:xfrm>
            <a:off x="4495800" y="1447800"/>
            <a:ext cx="3581400" cy="2686050"/>
          </a:xfrm>
          <a:prstGeom prst="rect">
            <a:avLst/>
          </a:prstGeom>
        </p:spPr>
      </p:pic>
      <p:pic>
        <p:nvPicPr>
          <p:cNvPr id="10" name="Picture 9" descr="DSC00248.JPG"/>
          <p:cNvPicPr>
            <a:picLocks noChangeAspect="1"/>
          </p:cNvPicPr>
          <p:nvPr/>
        </p:nvPicPr>
        <p:blipFill>
          <a:blip r:embed="rId3" cstate="print"/>
          <a:stretch>
            <a:fillRect/>
          </a:stretch>
        </p:blipFill>
        <p:spPr>
          <a:xfrm>
            <a:off x="2590800" y="3657600"/>
            <a:ext cx="3708400" cy="2781300"/>
          </a:xfrm>
          <a:prstGeom prst="rect">
            <a:avLst/>
          </a:prstGeom>
        </p:spPr>
      </p:pic>
      <p:pic>
        <p:nvPicPr>
          <p:cNvPr id="8" name="Picture 7" descr="DSC00243.JPG"/>
          <p:cNvPicPr>
            <a:picLocks noChangeAspect="1"/>
          </p:cNvPicPr>
          <p:nvPr/>
        </p:nvPicPr>
        <p:blipFill>
          <a:blip r:embed="rId4" cstate="print"/>
          <a:stretch>
            <a:fillRect/>
          </a:stretch>
        </p:blipFill>
        <p:spPr>
          <a:xfrm>
            <a:off x="838200" y="1447800"/>
            <a:ext cx="3429000" cy="25717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descr="industry_pad1_3.png"/>
          <p:cNvPicPr>
            <a:picLocks noGrp="1" noChangeAspect="1"/>
          </p:cNvPicPr>
          <p:nvPr>
            <p:ph idx="1"/>
          </p:nvPr>
        </p:nvPicPr>
        <p:blipFill>
          <a:blip r:embed="rId2" cstate="print"/>
          <a:stretch>
            <a:fillRect/>
          </a:stretch>
        </p:blipFill>
        <p:spPr>
          <a:xfrm>
            <a:off x="1143000" y="914631"/>
            <a:ext cx="7086600" cy="5790969"/>
          </a:xfrm>
        </p:spPr>
      </p:pic>
      <p:sp>
        <p:nvSpPr>
          <p:cNvPr id="2" name="Title 1"/>
          <p:cNvSpPr>
            <a:spLocks noGrp="1"/>
          </p:cNvSpPr>
          <p:nvPr>
            <p:ph type="title"/>
          </p:nvPr>
        </p:nvSpPr>
        <p:spPr>
          <a:xfrm>
            <a:off x="685800" y="685800"/>
            <a:ext cx="7772400" cy="609600"/>
          </a:xfrm>
        </p:spPr>
        <p:txBody>
          <a:bodyPr/>
          <a:lstStyle/>
          <a:p>
            <a:r>
              <a:rPr lang="en-US" dirty="0" smtClean="0">
                <a:latin typeface="Calibri" pitchFamily="34" charset="0"/>
                <a:cs typeface="Calibri" pitchFamily="34" charset="0"/>
              </a:rPr>
              <a:t>Light Industrial Pad Mount Transformer</a:t>
            </a:r>
            <a:endParaRPr lang="en-US" dirty="0">
              <a:latin typeface="Calibri" pitchFamily="34" charset="0"/>
              <a:cs typeface="Calibri" pitchFamily="34" charset="0"/>
            </a:endParaRPr>
          </a:p>
        </p:txBody>
      </p:sp>
      <p:cxnSp>
        <p:nvCxnSpPr>
          <p:cNvPr id="5" name="Straight Connector 4"/>
          <p:cNvCxnSpPr/>
          <p:nvPr/>
        </p:nvCxnSpPr>
        <p:spPr bwMode="auto">
          <a:xfrm>
            <a:off x="1981200" y="6003982"/>
            <a:ext cx="5638800" cy="0"/>
          </a:xfrm>
          <a:prstGeom prst="line">
            <a:avLst/>
          </a:prstGeom>
          <a:ln w="3175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133600" y="1575137"/>
            <a:ext cx="3962400" cy="1015663"/>
          </a:xfrm>
          <a:prstGeom prst="rect">
            <a:avLst/>
          </a:prstGeom>
          <a:noFill/>
        </p:spPr>
        <p:txBody>
          <a:bodyPr wrap="square" rtlCol="0">
            <a:spAutoFit/>
          </a:bodyPr>
          <a:lstStyle/>
          <a:p>
            <a:r>
              <a:rPr lang="en-US" sz="2000" b="1" dirty="0" smtClean="0">
                <a:latin typeface="Calibri" pitchFamily="34" charset="0"/>
                <a:cs typeface="Calibri" pitchFamily="34" charset="0"/>
              </a:rPr>
              <a:t>Center Frequency = 2426MHz</a:t>
            </a:r>
          </a:p>
          <a:p>
            <a:r>
              <a:rPr lang="en-US" sz="2000" b="1" dirty="0" smtClean="0">
                <a:latin typeface="Calibri" pitchFamily="34" charset="0"/>
                <a:cs typeface="Calibri" pitchFamily="34" charset="0"/>
              </a:rPr>
              <a:t>Mean 1 MHz Power = -107.98 </a:t>
            </a:r>
            <a:r>
              <a:rPr lang="en-US" sz="2000" b="1" dirty="0" err="1" smtClean="0">
                <a:latin typeface="Calibri" pitchFamily="34" charset="0"/>
                <a:cs typeface="Calibri" pitchFamily="34" charset="0"/>
              </a:rPr>
              <a:t>dBm</a:t>
            </a:r>
            <a:endParaRPr lang="en-US" sz="2000" b="1" dirty="0" smtClean="0">
              <a:latin typeface="Calibri" pitchFamily="34" charset="0"/>
              <a:cs typeface="Calibri" pitchFamily="34" charset="0"/>
            </a:endParaRPr>
          </a:p>
          <a:p>
            <a:r>
              <a:rPr lang="en-US" sz="2000" b="1" dirty="0" smtClean="0">
                <a:latin typeface="Calibri" pitchFamily="34" charset="0"/>
                <a:cs typeface="Calibri" pitchFamily="34" charset="0"/>
              </a:rPr>
              <a:t>Mean 15 MHz Power = -95.84 </a:t>
            </a:r>
            <a:r>
              <a:rPr lang="en-US" sz="2000" b="1" dirty="0" err="1" smtClean="0">
                <a:latin typeface="Calibri" pitchFamily="34" charset="0"/>
                <a:cs typeface="Calibri" pitchFamily="34" charset="0"/>
              </a:rPr>
              <a:t>dBm</a:t>
            </a:r>
            <a:endParaRPr lang="en-US" sz="2000" b="1" dirty="0">
              <a:latin typeface="Calibri" pitchFamily="34" charset="0"/>
              <a:cs typeface="Calibri" pitchFamily="34" charset="0"/>
            </a:endParaRPr>
          </a:p>
        </p:txBody>
      </p:sp>
      <p:sp>
        <p:nvSpPr>
          <p:cNvPr id="20" name="TextBox 19"/>
          <p:cNvSpPr txBox="1"/>
          <p:nvPr/>
        </p:nvSpPr>
        <p:spPr>
          <a:xfrm>
            <a:off x="7467600" y="5715000"/>
            <a:ext cx="1249690" cy="461665"/>
          </a:xfrm>
          <a:prstGeom prst="rect">
            <a:avLst/>
          </a:prstGeom>
          <a:noFill/>
        </p:spPr>
        <p:txBody>
          <a:bodyPr wrap="square" rtlCol="0">
            <a:spAutoFit/>
          </a:bodyPr>
          <a:lstStyle/>
          <a:p>
            <a:pPr algn="ctr"/>
            <a:r>
              <a:rPr lang="en-US" b="1" dirty="0" smtClean="0">
                <a:latin typeface="Calibri" pitchFamily="34" charset="0"/>
                <a:cs typeface="Calibri" pitchFamily="34" charset="0"/>
              </a:rPr>
              <a:t>1 MHz Thermal Noise Floor</a:t>
            </a:r>
            <a:endParaRPr lang="en-US" b="1" dirty="0">
              <a:latin typeface="Calibri" pitchFamily="34" charset="0"/>
              <a:cs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smtClean="0">
                <a:latin typeface="Calibri" pitchFamily="34" charset="0"/>
                <a:cs typeface="Calibri" pitchFamily="34" charset="0"/>
              </a:rPr>
              <a:t>Commercial Zone</a:t>
            </a:r>
            <a:endParaRPr lang="en-US" dirty="0">
              <a:latin typeface="Calibri" pitchFamily="34" charset="0"/>
              <a:cs typeface="Calibri" pitchFamily="34" charset="0"/>
            </a:endParaRPr>
          </a:p>
        </p:txBody>
      </p:sp>
      <p:pic>
        <p:nvPicPr>
          <p:cNvPr id="11" name="Picture 10" descr="DSC00281.JPG"/>
          <p:cNvPicPr>
            <a:picLocks noChangeAspect="1"/>
          </p:cNvPicPr>
          <p:nvPr/>
        </p:nvPicPr>
        <p:blipFill>
          <a:blip r:embed="rId2" cstate="print"/>
          <a:stretch>
            <a:fillRect/>
          </a:stretch>
        </p:blipFill>
        <p:spPr>
          <a:xfrm>
            <a:off x="381000" y="1752600"/>
            <a:ext cx="4216400" cy="3162300"/>
          </a:xfrm>
          <a:prstGeom prst="rect">
            <a:avLst/>
          </a:prstGeom>
        </p:spPr>
      </p:pic>
      <p:pic>
        <p:nvPicPr>
          <p:cNvPr id="13" name="Picture 12" descr="DSC00284.JPG"/>
          <p:cNvPicPr>
            <a:picLocks noChangeAspect="1"/>
          </p:cNvPicPr>
          <p:nvPr/>
        </p:nvPicPr>
        <p:blipFill>
          <a:blip r:embed="rId3" cstate="print"/>
          <a:stretch>
            <a:fillRect/>
          </a:stretch>
        </p:blipFill>
        <p:spPr>
          <a:xfrm>
            <a:off x="4648200" y="1752600"/>
            <a:ext cx="4191000" cy="31432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Content Placeholder 23" descr="commercial_loc2_3.png"/>
          <p:cNvPicPr>
            <a:picLocks noGrp="1" noChangeAspect="1"/>
          </p:cNvPicPr>
          <p:nvPr>
            <p:ph idx="1"/>
          </p:nvPr>
        </p:nvPicPr>
        <p:blipFill>
          <a:blip r:embed="rId2" cstate="print"/>
          <a:stretch>
            <a:fillRect/>
          </a:stretch>
        </p:blipFill>
        <p:spPr>
          <a:xfrm>
            <a:off x="990600" y="1071790"/>
            <a:ext cx="7467600" cy="5633810"/>
          </a:xfrm>
        </p:spPr>
      </p:pic>
      <p:sp>
        <p:nvSpPr>
          <p:cNvPr id="2" name="Title 1"/>
          <p:cNvSpPr>
            <a:spLocks noGrp="1"/>
          </p:cNvSpPr>
          <p:nvPr>
            <p:ph type="title"/>
          </p:nvPr>
        </p:nvSpPr>
        <p:spPr>
          <a:xfrm>
            <a:off x="685800" y="685800"/>
            <a:ext cx="7772400" cy="609600"/>
          </a:xfrm>
        </p:spPr>
        <p:txBody>
          <a:bodyPr/>
          <a:lstStyle/>
          <a:p>
            <a:r>
              <a:rPr lang="en-US" dirty="0" smtClean="0">
                <a:latin typeface="Calibri" pitchFamily="34" charset="0"/>
                <a:cs typeface="Calibri" pitchFamily="34" charset="0"/>
              </a:rPr>
              <a:t>Commercial Zone</a:t>
            </a:r>
            <a:endParaRPr lang="en-US" dirty="0">
              <a:latin typeface="Calibri" pitchFamily="34" charset="0"/>
              <a:cs typeface="Calibri" pitchFamily="34" charset="0"/>
            </a:endParaRPr>
          </a:p>
        </p:txBody>
      </p:sp>
      <p:cxnSp>
        <p:nvCxnSpPr>
          <p:cNvPr id="5" name="Straight Connector 4"/>
          <p:cNvCxnSpPr/>
          <p:nvPr/>
        </p:nvCxnSpPr>
        <p:spPr bwMode="auto">
          <a:xfrm>
            <a:off x="1981200" y="6054304"/>
            <a:ext cx="5791200" cy="0"/>
          </a:xfrm>
          <a:prstGeom prst="line">
            <a:avLst/>
          </a:prstGeom>
          <a:ln w="3175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981200" y="1676400"/>
            <a:ext cx="3962400" cy="1015663"/>
          </a:xfrm>
          <a:prstGeom prst="rect">
            <a:avLst/>
          </a:prstGeom>
          <a:noFill/>
        </p:spPr>
        <p:txBody>
          <a:bodyPr wrap="square" rtlCol="0">
            <a:spAutoFit/>
          </a:bodyPr>
          <a:lstStyle/>
          <a:p>
            <a:r>
              <a:rPr lang="en-US" sz="2000" b="1" dirty="0" smtClean="0">
                <a:latin typeface="Calibri" pitchFamily="34" charset="0"/>
                <a:cs typeface="Calibri" pitchFamily="34" charset="0"/>
              </a:rPr>
              <a:t>Center Frequency = 2426MHz</a:t>
            </a:r>
          </a:p>
          <a:p>
            <a:r>
              <a:rPr lang="en-US" sz="2000" b="1" dirty="0" smtClean="0">
                <a:latin typeface="Calibri" pitchFamily="34" charset="0"/>
                <a:cs typeface="Calibri" pitchFamily="34" charset="0"/>
              </a:rPr>
              <a:t>Mean 1 MHz Power = -107.24 </a:t>
            </a:r>
            <a:r>
              <a:rPr lang="en-US" sz="2000" b="1" dirty="0" err="1" smtClean="0">
                <a:latin typeface="Calibri" pitchFamily="34" charset="0"/>
                <a:cs typeface="Calibri" pitchFamily="34" charset="0"/>
              </a:rPr>
              <a:t>dBm</a:t>
            </a:r>
            <a:endParaRPr lang="en-US" sz="2000" b="1" dirty="0" smtClean="0">
              <a:latin typeface="Calibri" pitchFamily="34" charset="0"/>
              <a:cs typeface="Calibri" pitchFamily="34" charset="0"/>
            </a:endParaRPr>
          </a:p>
          <a:p>
            <a:r>
              <a:rPr lang="en-US" sz="2000" b="1" dirty="0" smtClean="0">
                <a:latin typeface="Calibri" pitchFamily="34" charset="0"/>
                <a:cs typeface="Calibri" pitchFamily="34" charset="0"/>
              </a:rPr>
              <a:t>Mean 15 MHz Power = -94.04 </a:t>
            </a:r>
            <a:r>
              <a:rPr lang="en-US" sz="2000" b="1" dirty="0" err="1" smtClean="0">
                <a:latin typeface="Calibri" pitchFamily="34" charset="0"/>
                <a:cs typeface="Calibri" pitchFamily="34" charset="0"/>
              </a:rPr>
              <a:t>dBm</a:t>
            </a:r>
            <a:endParaRPr lang="en-US" sz="2000" b="1" dirty="0">
              <a:latin typeface="Calibri" pitchFamily="34" charset="0"/>
              <a:cs typeface="Calibri" pitchFamily="34" charset="0"/>
            </a:endParaRPr>
          </a:p>
        </p:txBody>
      </p:sp>
      <p:sp>
        <p:nvSpPr>
          <p:cNvPr id="25" name="TextBox 24"/>
          <p:cNvSpPr txBox="1"/>
          <p:nvPr/>
        </p:nvSpPr>
        <p:spPr>
          <a:xfrm>
            <a:off x="7665710" y="5786735"/>
            <a:ext cx="1249690" cy="461665"/>
          </a:xfrm>
          <a:prstGeom prst="rect">
            <a:avLst/>
          </a:prstGeom>
          <a:noFill/>
        </p:spPr>
        <p:txBody>
          <a:bodyPr wrap="square" rtlCol="0">
            <a:spAutoFit/>
          </a:bodyPr>
          <a:lstStyle/>
          <a:p>
            <a:pPr algn="ctr"/>
            <a:r>
              <a:rPr lang="en-US" b="1" dirty="0" smtClean="0">
                <a:latin typeface="Calibri" pitchFamily="34" charset="0"/>
                <a:cs typeface="Calibri" pitchFamily="34" charset="0"/>
              </a:rPr>
              <a:t>1 MHz Thermal Noise Floor</a:t>
            </a:r>
            <a:endParaRPr lang="en-US" b="1" dirty="0">
              <a:latin typeface="Calibri" pitchFamily="34" charset="0"/>
              <a:cs typeface="Calibri"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smtClean="0">
                <a:latin typeface="Calibri" pitchFamily="34" charset="0"/>
                <a:cs typeface="Calibri" pitchFamily="34" charset="0"/>
              </a:rPr>
              <a:t>Residential Underground Meter</a:t>
            </a:r>
            <a:endParaRPr lang="en-US" dirty="0">
              <a:latin typeface="Calibri" pitchFamily="34" charset="0"/>
              <a:cs typeface="Calibri" pitchFamily="34" charset="0"/>
            </a:endParaRPr>
          </a:p>
        </p:txBody>
      </p:sp>
      <p:pic>
        <p:nvPicPr>
          <p:cNvPr id="5" name="Picture 4" descr="DSC00299.JPG"/>
          <p:cNvPicPr>
            <a:picLocks noChangeAspect="1"/>
          </p:cNvPicPr>
          <p:nvPr/>
        </p:nvPicPr>
        <p:blipFill>
          <a:blip r:embed="rId2" cstate="print"/>
          <a:stretch>
            <a:fillRect/>
          </a:stretch>
        </p:blipFill>
        <p:spPr>
          <a:xfrm>
            <a:off x="304800" y="1638300"/>
            <a:ext cx="4419600" cy="3314700"/>
          </a:xfrm>
          <a:prstGeom prst="rect">
            <a:avLst/>
          </a:prstGeom>
        </p:spPr>
      </p:pic>
      <p:pic>
        <p:nvPicPr>
          <p:cNvPr id="8" name="Picture 7" descr="DSC00302.JPG"/>
          <p:cNvPicPr>
            <a:picLocks noChangeAspect="1"/>
          </p:cNvPicPr>
          <p:nvPr/>
        </p:nvPicPr>
        <p:blipFill>
          <a:blip r:embed="rId3" cstate="print"/>
          <a:stretch>
            <a:fillRect/>
          </a:stretch>
        </p:blipFill>
        <p:spPr>
          <a:xfrm>
            <a:off x="4648200" y="1676400"/>
            <a:ext cx="4368800" cy="32766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descr="residential_loc3_1.png"/>
          <p:cNvPicPr>
            <a:picLocks noGrp="1" noChangeAspect="1"/>
          </p:cNvPicPr>
          <p:nvPr>
            <p:ph idx="1"/>
          </p:nvPr>
        </p:nvPicPr>
        <p:blipFill>
          <a:blip r:embed="rId2" cstate="print"/>
          <a:stretch>
            <a:fillRect/>
          </a:stretch>
        </p:blipFill>
        <p:spPr>
          <a:xfrm>
            <a:off x="964006" y="1143000"/>
            <a:ext cx="7265594" cy="5481410"/>
          </a:xfrm>
        </p:spPr>
      </p:pic>
      <p:sp>
        <p:nvSpPr>
          <p:cNvPr id="2" name="Title 1"/>
          <p:cNvSpPr>
            <a:spLocks noGrp="1"/>
          </p:cNvSpPr>
          <p:nvPr>
            <p:ph type="title"/>
          </p:nvPr>
        </p:nvSpPr>
        <p:spPr>
          <a:xfrm>
            <a:off x="685800" y="685800"/>
            <a:ext cx="7772400" cy="609600"/>
          </a:xfrm>
        </p:spPr>
        <p:txBody>
          <a:bodyPr/>
          <a:lstStyle/>
          <a:p>
            <a:r>
              <a:rPr lang="en-US" dirty="0" smtClean="0">
                <a:latin typeface="Calibri" pitchFamily="34" charset="0"/>
                <a:cs typeface="Calibri" pitchFamily="34" charset="0"/>
              </a:rPr>
              <a:t>Residential Underground Meter</a:t>
            </a:r>
            <a:endParaRPr lang="en-US" dirty="0">
              <a:latin typeface="Calibri" pitchFamily="34" charset="0"/>
              <a:cs typeface="Calibri" pitchFamily="34" charset="0"/>
            </a:endParaRPr>
          </a:p>
        </p:txBody>
      </p:sp>
      <p:cxnSp>
        <p:nvCxnSpPr>
          <p:cNvPr id="5" name="Straight Connector 4"/>
          <p:cNvCxnSpPr/>
          <p:nvPr/>
        </p:nvCxnSpPr>
        <p:spPr bwMode="auto">
          <a:xfrm>
            <a:off x="1752600" y="5978104"/>
            <a:ext cx="5791200" cy="0"/>
          </a:xfrm>
          <a:prstGeom prst="line">
            <a:avLst/>
          </a:prstGeom>
          <a:ln w="3175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905000" y="1727537"/>
            <a:ext cx="3962400" cy="1015663"/>
          </a:xfrm>
          <a:prstGeom prst="rect">
            <a:avLst/>
          </a:prstGeom>
          <a:noFill/>
        </p:spPr>
        <p:txBody>
          <a:bodyPr wrap="square" rtlCol="0">
            <a:spAutoFit/>
          </a:bodyPr>
          <a:lstStyle/>
          <a:p>
            <a:r>
              <a:rPr lang="en-US" sz="2000" b="1" dirty="0" smtClean="0">
                <a:latin typeface="Calibri" pitchFamily="34" charset="0"/>
                <a:cs typeface="Calibri" pitchFamily="34" charset="0"/>
              </a:rPr>
              <a:t>Center Frequency = 2426MHz</a:t>
            </a:r>
          </a:p>
          <a:p>
            <a:r>
              <a:rPr lang="en-US" sz="2000" b="1" dirty="0" smtClean="0">
                <a:latin typeface="Calibri" pitchFamily="34" charset="0"/>
                <a:cs typeface="Calibri" pitchFamily="34" charset="0"/>
              </a:rPr>
              <a:t>Mean 1 MHz Power = -107.64 </a:t>
            </a:r>
            <a:r>
              <a:rPr lang="en-US" sz="2000" b="1" dirty="0" err="1" smtClean="0">
                <a:latin typeface="Calibri" pitchFamily="34" charset="0"/>
                <a:cs typeface="Calibri" pitchFamily="34" charset="0"/>
              </a:rPr>
              <a:t>dBm</a:t>
            </a:r>
            <a:endParaRPr lang="en-US" sz="2000" b="1" dirty="0" smtClean="0">
              <a:latin typeface="Calibri" pitchFamily="34" charset="0"/>
              <a:cs typeface="Calibri" pitchFamily="34" charset="0"/>
            </a:endParaRPr>
          </a:p>
          <a:p>
            <a:r>
              <a:rPr lang="en-US" sz="2000" b="1" dirty="0" smtClean="0">
                <a:latin typeface="Calibri" pitchFamily="34" charset="0"/>
                <a:cs typeface="Calibri" pitchFamily="34" charset="0"/>
              </a:rPr>
              <a:t>Mean 15 MHz Power = -95.10 </a:t>
            </a:r>
            <a:r>
              <a:rPr lang="en-US" sz="2000" b="1" dirty="0" err="1" smtClean="0">
                <a:latin typeface="Calibri" pitchFamily="34" charset="0"/>
                <a:cs typeface="Calibri" pitchFamily="34" charset="0"/>
              </a:rPr>
              <a:t>dBm</a:t>
            </a:r>
            <a:endParaRPr lang="en-US" sz="2000" b="1" dirty="0">
              <a:latin typeface="Calibri" pitchFamily="34" charset="0"/>
              <a:cs typeface="Calibri" pitchFamily="34" charset="0"/>
            </a:endParaRPr>
          </a:p>
        </p:txBody>
      </p:sp>
      <p:sp>
        <p:nvSpPr>
          <p:cNvPr id="17" name="TextBox 16"/>
          <p:cNvSpPr txBox="1"/>
          <p:nvPr/>
        </p:nvSpPr>
        <p:spPr>
          <a:xfrm>
            <a:off x="7467600" y="5723626"/>
            <a:ext cx="1249690" cy="461665"/>
          </a:xfrm>
          <a:prstGeom prst="rect">
            <a:avLst/>
          </a:prstGeom>
          <a:noFill/>
        </p:spPr>
        <p:txBody>
          <a:bodyPr wrap="square" rtlCol="0">
            <a:spAutoFit/>
          </a:bodyPr>
          <a:lstStyle/>
          <a:p>
            <a:pPr algn="ctr"/>
            <a:r>
              <a:rPr lang="en-US" b="1" dirty="0" smtClean="0">
                <a:latin typeface="Calibri" pitchFamily="34" charset="0"/>
                <a:cs typeface="Calibri" pitchFamily="34" charset="0"/>
              </a:rPr>
              <a:t>1 MHz Thermal Noise Floor</a:t>
            </a:r>
            <a:endParaRPr lang="en-US" b="1" dirty="0">
              <a:latin typeface="Calibri" pitchFamily="34" charset="0"/>
              <a:cs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smtClean="0">
                <a:latin typeface="Calibri" pitchFamily="34" charset="0"/>
                <a:cs typeface="Calibri" pitchFamily="34" charset="0"/>
              </a:rPr>
              <a:t>Residential Pad Mount Transformer</a:t>
            </a:r>
            <a:endParaRPr lang="en-US" dirty="0">
              <a:latin typeface="Calibri" pitchFamily="34" charset="0"/>
              <a:cs typeface="Calibri" pitchFamily="34" charset="0"/>
            </a:endParaRPr>
          </a:p>
        </p:txBody>
      </p:sp>
      <p:pic>
        <p:nvPicPr>
          <p:cNvPr id="6" name="Picture 5" descr="DSC00261.JPG"/>
          <p:cNvPicPr>
            <a:picLocks noChangeAspect="1"/>
          </p:cNvPicPr>
          <p:nvPr/>
        </p:nvPicPr>
        <p:blipFill>
          <a:blip r:embed="rId2" cstate="print"/>
          <a:stretch>
            <a:fillRect/>
          </a:stretch>
        </p:blipFill>
        <p:spPr>
          <a:xfrm>
            <a:off x="304800" y="1981200"/>
            <a:ext cx="4267200" cy="3200400"/>
          </a:xfrm>
          <a:prstGeom prst="rect">
            <a:avLst/>
          </a:prstGeom>
        </p:spPr>
      </p:pic>
      <p:pic>
        <p:nvPicPr>
          <p:cNvPr id="7" name="Picture 6" descr="DSC00264.JPG"/>
          <p:cNvPicPr>
            <a:picLocks noChangeAspect="1"/>
          </p:cNvPicPr>
          <p:nvPr/>
        </p:nvPicPr>
        <p:blipFill>
          <a:blip r:embed="rId3" cstate="print"/>
          <a:stretch>
            <a:fillRect/>
          </a:stretch>
        </p:blipFill>
        <p:spPr>
          <a:xfrm>
            <a:off x="4572000" y="1981200"/>
            <a:ext cx="4267200" cy="32004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residential_loc1_3.png"/>
          <p:cNvPicPr>
            <a:picLocks noGrp="1" noChangeAspect="1"/>
          </p:cNvPicPr>
          <p:nvPr>
            <p:ph idx="1"/>
          </p:nvPr>
        </p:nvPicPr>
        <p:blipFill>
          <a:blip r:embed="rId2" cstate="print"/>
          <a:stretch>
            <a:fillRect/>
          </a:stretch>
        </p:blipFill>
        <p:spPr>
          <a:xfrm>
            <a:off x="990600" y="943178"/>
            <a:ext cx="7391400" cy="5762422"/>
          </a:xfrm>
        </p:spPr>
      </p:pic>
      <p:sp>
        <p:nvSpPr>
          <p:cNvPr id="2" name="Title 1"/>
          <p:cNvSpPr>
            <a:spLocks noGrp="1"/>
          </p:cNvSpPr>
          <p:nvPr>
            <p:ph type="title"/>
          </p:nvPr>
        </p:nvSpPr>
        <p:spPr>
          <a:xfrm>
            <a:off x="685800" y="685800"/>
            <a:ext cx="7772400" cy="609600"/>
          </a:xfrm>
        </p:spPr>
        <p:txBody>
          <a:bodyPr/>
          <a:lstStyle/>
          <a:p>
            <a:r>
              <a:rPr lang="en-US" dirty="0" smtClean="0">
                <a:latin typeface="Calibri" pitchFamily="34" charset="0"/>
                <a:cs typeface="Calibri" pitchFamily="34" charset="0"/>
              </a:rPr>
              <a:t>Residential Pad Mount Transformer</a:t>
            </a:r>
            <a:endParaRPr lang="en-US" dirty="0">
              <a:latin typeface="Calibri" pitchFamily="34" charset="0"/>
              <a:cs typeface="Calibri" pitchFamily="34" charset="0"/>
            </a:endParaRPr>
          </a:p>
        </p:txBody>
      </p:sp>
      <p:cxnSp>
        <p:nvCxnSpPr>
          <p:cNvPr id="5" name="Straight Connector 4"/>
          <p:cNvCxnSpPr/>
          <p:nvPr/>
        </p:nvCxnSpPr>
        <p:spPr bwMode="auto">
          <a:xfrm>
            <a:off x="1896374" y="6019800"/>
            <a:ext cx="5791200" cy="0"/>
          </a:xfrm>
          <a:prstGeom prst="line">
            <a:avLst/>
          </a:prstGeom>
          <a:ln w="3175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981200" y="1575137"/>
            <a:ext cx="3962400" cy="1015663"/>
          </a:xfrm>
          <a:prstGeom prst="rect">
            <a:avLst/>
          </a:prstGeom>
          <a:noFill/>
        </p:spPr>
        <p:txBody>
          <a:bodyPr wrap="square" rtlCol="0">
            <a:spAutoFit/>
          </a:bodyPr>
          <a:lstStyle/>
          <a:p>
            <a:r>
              <a:rPr lang="en-US" sz="2000" b="1" dirty="0" smtClean="0">
                <a:latin typeface="Calibri" pitchFamily="34" charset="0"/>
                <a:cs typeface="Calibri" pitchFamily="34" charset="0"/>
              </a:rPr>
              <a:t>Center Frequency = 2426MHz</a:t>
            </a:r>
          </a:p>
          <a:p>
            <a:r>
              <a:rPr lang="en-US" sz="2000" b="1" dirty="0" smtClean="0">
                <a:latin typeface="Calibri" pitchFamily="34" charset="0"/>
                <a:cs typeface="Calibri" pitchFamily="34" charset="0"/>
              </a:rPr>
              <a:t>Mean 1 MHz Power = -107.03 </a:t>
            </a:r>
            <a:r>
              <a:rPr lang="en-US" sz="2000" b="1" dirty="0" err="1" smtClean="0">
                <a:latin typeface="Calibri" pitchFamily="34" charset="0"/>
                <a:cs typeface="Calibri" pitchFamily="34" charset="0"/>
              </a:rPr>
              <a:t>dBm</a:t>
            </a:r>
            <a:endParaRPr lang="en-US" sz="2000" b="1" dirty="0" smtClean="0">
              <a:latin typeface="Calibri" pitchFamily="34" charset="0"/>
              <a:cs typeface="Calibri" pitchFamily="34" charset="0"/>
            </a:endParaRPr>
          </a:p>
          <a:p>
            <a:r>
              <a:rPr lang="en-US" sz="2000" b="1" dirty="0" smtClean="0">
                <a:latin typeface="Calibri" pitchFamily="34" charset="0"/>
                <a:cs typeface="Calibri" pitchFamily="34" charset="0"/>
              </a:rPr>
              <a:t>Mean 15 MHz Power = -93.46 </a:t>
            </a:r>
            <a:r>
              <a:rPr lang="en-US" sz="2000" b="1" dirty="0" err="1" smtClean="0">
                <a:latin typeface="Calibri" pitchFamily="34" charset="0"/>
                <a:cs typeface="Calibri" pitchFamily="34" charset="0"/>
              </a:rPr>
              <a:t>dBm</a:t>
            </a:r>
            <a:endParaRPr lang="en-US" sz="2000" b="1" dirty="0">
              <a:latin typeface="Calibri" pitchFamily="34" charset="0"/>
              <a:cs typeface="Calibri" pitchFamily="34" charset="0"/>
            </a:endParaRPr>
          </a:p>
        </p:txBody>
      </p:sp>
      <p:sp>
        <p:nvSpPr>
          <p:cNvPr id="8" name="TextBox 7"/>
          <p:cNvSpPr txBox="1"/>
          <p:nvPr/>
        </p:nvSpPr>
        <p:spPr>
          <a:xfrm>
            <a:off x="7589510" y="5786735"/>
            <a:ext cx="1249690" cy="461665"/>
          </a:xfrm>
          <a:prstGeom prst="rect">
            <a:avLst/>
          </a:prstGeom>
          <a:noFill/>
        </p:spPr>
        <p:txBody>
          <a:bodyPr wrap="square" rtlCol="0">
            <a:spAutoFit/>
          </a:bodyPr>
          <a:lstStyle/>
          <a:p>
            <a:pPr algn="ctr"/>
            <a:r>
              <a:rPr lang="en-US" b="1" dirty="0" smtClean="0">
                <a:latin typeface="Calibri" pitchFamily="34" charset="0"/>
                <a:cs typeface="Calibri" pitchFamily="34" charset="0"/>
              </a:rPr>
              <a:t>1 MHz Thermal Noise Floor</a:t>
            </a:r>
            <a:endParaRPr lang="en-US" b="1" dirty="0">
              <a:latin typeface="Calibri" pitchFamily="34" charset="0"/>
              <a:cs typeface="Calibri"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smtClean="0">
                <a:latin typeface="Calibri" pitchFamily="34" charset="0"/>
                <a:cs typeface="Calibri" pitchFamily="34" charset="0"/>
              </a:rPr>
              <a:t>Office Building Rooftop</a:t>
            </a:r>
            <a:endParaRPr lang="en-US" dirty="0">
              <a:latin typeface="Calibri" pitchFamily="34" charset="0"/>
              <a:cs typeface="Calibri" pitchFamily="34" charset="0"/>
            </a:endParaRPr>
          </a:p>
        </p:txBody>
      </p:sp>
      <p:pic>
        <p:nvPicPr>
          <p:cNvPr id="4" name="Content Placeholder 3" descr="DSC00238.JPG"/>
          <p:cNvPicPr>
            <a:picLocks noGrp="1" noChangeAspect="1"/>
          </p:cNvPicPr>
          <p:nvPr>
            <p:ph idx="1"/>
          </p:nvPr>
        </p:nvPicPr>
        <p:blipFill>
          <a:blip r:embed="rId2" cstate="print"/>
          <a:stretch>
            <a:fillRect/>
          </a:stretch>
        </p:blipFill>
        <p:spPr>
          <a:xfrm>
            <a:off x="1143000" y="1295400"/>
            <a:ext cx="3327400" cy="2495550"/>
          </a:xfrm>
        </p:spPr>
      </p:pic>
      <p:pic>
        <p:nvPicPr>
          <p:cNvPr id="5" name="Picture 4" descr="DSC00236.JPG"/>
          <p:cNvPicPr>
            <a:picLocks noChangeAspect="1"/>
          </p:cNvPicPr>
          <p:nvPr/>
        </p:nvPicPr>
        <p:blipFill>
          <a:blip r:embed="rId3" cstate="print"/>
          <a:stretch>
            <a:fillRect/>
          </a:stretch>
        </p:blipFill>
        <p:spPr>
          <a:xfrm>
            <a:off x="5562600" y="1371600"/>
            <a:ext cx="1828800" cy="2438400"/>
          </a:xfrm>
          <a:prstGeom prst="rect">
            <a:avLst/>
          </a:prstGeom>
        </p:spPr>
      </p:pic>
      <p:pic>
        <p:nvPicPr>
          <p:cNvPr id="7" name="Picture 6" descr="DSC00227.JPG"/>
          <p:cNvPicPr>
            <a:picLocks noChangeAspect="1"/>
          </p:cNvPicPr>
          <p:nvPr/>
        </p:nvPicPr>
        <p:blipFill>
          <a:blip r:embed="rId4" cstate="print"/>
          <a:stretch>
            <a:fillRect/>
          </a:stretch>
        </p:blipFill>
        <p:spPr>
          <a:xfrm>
            <a:off x="1143000" y="3886200"/>
            <a:ext cx="3352800" cy="2514600"/>
          </a:xfrm>
          <a:prstGeom prst="rect">
            <a:avLst/>
          </a:prstGeom>
        </p:spPr>
      </p:pic>
      <p:pic>
        <p:nvPicPr>
          <p:cNvPr id="10" name="Picture 9" descr="DSC00233.JPG"/>
          <p:cNvPicPr>
            <a:picLocks noChangeAspect="1"/>
          </p:cNvPicPr>
          <p:nvPr/>
        </p:nvPicPr>
        <p:blipFill>
          <a:blip r:embed="rId5" cstate="print"/>
          <a:stretch>
            <a:fillRect/>
          </a:stretch>
        </p:blipFill>
        <p:spPr>
          <a:xfrm>
            <a:off x="4800600" y="3886200"/>
            <a:ext cx="3352800" cy="2514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US" dirty="0" smtClean="0"/>
              <a:t>Jan 2011</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Sourav Dey, On-Ramp Wireless</a:t>
            </a:r>
            <a:endParaRPr lang="en-US" dirty="0"/>
          </a:p>
        </p:txBody>
      </p:sp>
      <p:sp>
        <p:nvSpPr>
          <p:cNvPr id="6" name="Slide Number Placeholder 5"/>
          <p:cNvSpPr>
            <a:spLocks noGrp="1"/>
          </p:cNvSpPr>
          <p:nvPr>
            <p:ph type="sldNum" sz="quarter" idx="12"/>
          </p:nvPr>
        </p:nvSpPr>
        <p:spPr/>
        <p:txBody>
          <a:bodyPr/>
          <a:lstStyle/>
          <a:p>
            <a:r>
              <a:rPr lang="en-US"/>
              <a:t>Slide </a:t>
            </a:r>
            <a:fld id="{5D114643-AF34-415F-B548-2D430DEEC3DC}" type="slidenum">
              <a:rPr lang="en-US"/>
              <a:pPr/>
              <a:t>2</a:t>
            </a:fld>
            <a:endParaRPr lang="en-US"/>
          </a:p>
        </p:txBody>
      </p:sp>
      <p:sp>
        <p:nvSpPr>
          <p:cNvPr id="26626" name="Rectangle 2"/>
          <p:cNvSpPr>
            <a:spLocks noGrp="1" noChangeArrowheads="1"/>
          </p:cNvSpPr>
          <p:nvPr>
            <p:ph type="ctrTitle"/>
          </p:nvPr>
        </p:nvSpPr>
        <p:spPr>
          <a:xfrm>
            <a:off x="685800" y="2286000"/>
            <a:ext cx="7772400" cy="1143000"/>
          </a:xfrm>
        </p:spPr>
        <p:txBody>
          <a:bodyPr/>
          <a:lstStyle/>
          <a:p>
            <a:r>
              <a:rPr lang="en-US" dirty="0" smtClean="0">
                <a:solidFill>
                  <a:schemeClr val="tx2">
                    <a:lumMod val="75000"/>
                  </a:schemeClr>
                </a:solidFill>
                <a:latin typeface="Calibri" pitchFamily="34" charset="0"/>
                <a:cs typeface="Calibri" pitchFamily="34" charset="0"/>
              </a:rPr>
              <a:t>802.15.4k </a:t>
            </a:r>
            <a:r>
              <a:rPr lang="en-US" dirty="0" smtClean="0">
                <a:solidFill>
                  <a:schemeClr val="tx2">
                    <a:lumMod val="75000"/>
                  </a:schemeClr>
                </a:solidFill>
                <a:latin typeface="Calibri" pitchFamily="34" charset="0"/>
                <a:ea typeface="ＭＳ Ｐゴシック" pitchFamily="34" charset="-128"/>
                <a:cs typeface="Calibri" pitchFamily="34" charset="0"/>
              </a:rPr>
              <a:t>Channel Interference Profiles</a:t>
            </a:r>
            <a:r>
              <a:rPr lang="en-US" sz="2400" dirty="0" smtClean="0">
                <a:solidFill>
                  <a:srgbClr val="3B3D3C"/>
                </a:solidFill>
                <a:latin typeface="Calibri" pitchFamily="34" charset="0"/>
                <a:ea typeface="ＭＳ Ｐゴシック" pitchFamily="34" charset="-128"/>
                <a:cs typeface="Calibri" pitchFamily="34" charset="0"/>
              </a:rPr>
              <a:t/>
            </a:r>
            <a:br>
              <a:rPr lang="en-US" sz="2400" dirty="0" smtClean="0">
                <a:solidFill>
                  <a:srgbClr val="3B3D3C"/>
                </a:solidFill>
                <a:latin typeface="Calibri" pitchFamily="34" charset="0"/>
                <a:ea typeface="ＭＳ Ｐゴシック" pitchFamily="34" charset="-128"/>
                <a:cs typeface="Calibri" pitchFamily="34" charset="0"/>
              </a:rPr>
            </a:br>
            <a:endParaRPr lang="en-US" dirty="0">
              <a:latin typeface="Calibri" pitchFamily="34" charset="0"/>
              <a:cs typeface="Calibri" pitchFamily="34" charset="0"/>
            </a:endParaRPr>
          </a:p>
        </p:txBody>
      </p:sp>
      <p:sp>
        <p:nvSpPr>
          <p:cNvPr id="26627" name="Rectangle 3"/>
          <p:cNvSpPr>
            <a:spLocks noGrp="1" noChangeArrowheads="1"/>
          </p:cNvSpPr>
          <p:nvPr>
            <p:ph type="subTitle" idx="1"/>
          </p:nvPr>
        </p:nvSpPr>
        <p:spPr/>
        <p:txBody>
          <a:bodyPr/>
          <a:lstStyle/>
          <a:p>
            <a:r>
              <a:rPr lang="en-US" dirty="0" smtClean="0">
                <a:solidFill>
                  <a:srgbClr val="3B3D3C"/>
                </a:solidFill>
                <a:latin typeface="Calibri" pitchFamily="34" charset="0"/>
                <a:ea typeface="ＭＳ Ｐゴシック" pitchFamily="34" charset="-128"/>
                <a:cs typeface="Calibri" pitchFamily="34" charset="0"/>
              </a:rPr>
              <a:t>13/1/2010</a:t>
            </a:r>
            <a:endParaRPr lang="en-US" dirty="0">
              <a:latin typeface="Calibri" pitchFamily="34" charset="0"/>
              <a:cs typeface="Calibri"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ORW_roof2.png"/>
          <p:cNvPicPr>
            <a:picLocks noGrp="1" noChangeAspect="1"/>
          </p:cNvPicPr>
          <p:nvPr>
            <p:ph idx="1"/>
          </p:nvPr>
        </p:nvPicPr>
        <p:blipFill>
          <a:blip r:embed="rId2" cstate="print"/>
          <a:stretch>
            <a:fillRect/>
          </a:stretch>
        </p:blipFill>
        <p:spPr>
          <a:xfrm>
            <a:off x="990600" y="1073401"/>
            <a:ext cx="7315200" cy="5555999"/>
          </a:xfrm>
        </p:spPr>
      </p:pic>
      <p:sp>
        <p:nvSpPr>
          <p:cNvPr id="2" name="Title 1"/>
          <p:cNvSpPr>
            <a:spLocks noGrp="1"/>
          </p:cNvSpPr>
          <p:nvPr>
            <p:ph type="title"/>
          </p:nvPr>
        </p:nvSpPr>
        <p:spPr>
          <a:xfrm>
            <a:off x="685800" y="685800"/>
            <a:ext cx="7772400" cy="609600"/>
          </a:xfrm>
        </p:spPr>
        <p:txBody>
          <a:bodyPr/>
          <a:lstStyle/>
          <a:p>
            <a:r>
              <a:rPr lang="en-US" dirty="0" smtClean="0">
                <a:latin typeface="Calibri" pitchFamily="34" charset="0"/>
                <a:cs typeface="Calibri" pitchFamily="34" charset="0"/>
              </a:rPr>
              <a:t>Office Building Rooftop</a:t>
            </a:r>
            <a:endParaRPr lang="en-US" dirty="0">
              <a:latin typeface="Calibri" pitchFamily="34" charset="0"/>
              <a:cs typeface="Calibri" pitchFamily="34" charset="0"/>
            </a:endParaRPr>
          </a:p>
        </p:txBody>
      </p:sp>
      <p:sp>
        <p:nvSpPr>
          <p:cNvPr id="5" name="TextBox 4"/>
          <p:cNvSpPr txBox="1"/>
          <p:nvPr/>
        </p:nvSpPr>
        <p:spPr>
          <a:xfrm>
            <a:off x="1981200" y="1651337"/>
            <a:ext cx="3962400" cy="1015663"/>
          </a:xfrm>
          <a:prstGeom prst="rect">
            <a:avLst/>
          </a:prstGeom>
          <a:noFill/>
        </p:spPr>
        <p:txBody>
          <a:bodyPr wrap="square" rtlCol="0">
            <a:spAutoFit/>
          </a:bodyPr>
          <a:lstStyle/>
          <a:p>
            <a:r>
              <a:rPr lang="en-US" sz="2000" b="1" dirty="0" smtClean="0">
                <a:latin typeface="Calibri" pitchFamily="34" charset="0"/>
                <a:cs typeface="Calibri" pitchFamily="34" charset="0"/>
              </a:rPr>
              <a:t>Center Frequency = 2472 MHz</a:t>
            </a:r>
          </a:p>
          <a:p>
            <a:r>
              <a:rPr lang="en-US" sz="2000" b="1" dirty="0" smtClean="0">
                <a:latin typeface="Calibri" pitchFamily="34" charset="0"/>
                <a:cs typeface="Calibri" pitchFamily="34" charset="0"/>
              </a:rPr>
              <a:t>Mean 1 MHz Power = -105.49 </a:t>
            </a:r>
            <a:r>
              <a:rPr lang="en-US" sz="2000" b="1" dirty="0" err="1" smtClean="0">
                <a:latin typeface="Calibri" pitchFamily="34" charset="0"/>
                <a:cs typeface="Calibri" pitchFamily="34" charset="0"/>
              </a:rPr>
              <a:t>dBm</a:t>
            </a:r>
            <a:endParaRPr lang="en-US" sz="2000" b="1" dirty="0" smtClean="0">
              <a:latin typeface="Calibri" pitchFamily="34" charset="0"/>
              <a:cs typeface="Calibri" pitchFamily="34" charset="0"/>
            </a:endParaRPr>
          </a:p>
          <a:p>
            <a:r>
              <a:rPr lang="en-US" sz="2000" b="1" dirty="0" smtClean="0">
                <a:latin typeface="Calibri" pitchFamily="34" charset="0"/>
                <a:cs typeface="Calibri" pitchFamily="34" charset="0"/>
              </a:rPr>
              <a:t>Mean 15 MHz Power = -87.80 </a:t>
            </a:r>
            <a:r>
              <a:rPr lang="en-US" sz="2000" b="1" dirty="0" err="1" smtClean="0">
                <a:latin typeface="Calibri" pitchFamily="34" charset="0"/>
                <a:cs typeface="Calibri" pitchFamily="34" charset="0"/>
              </a:rPr>
              <a:t>dBm</a:t>
            </a:r>
            <a:endParaRPr lang="en-US" sz="2000" b="1" dirty="0">
              <a:latin typeface="Calibri" pitchFamily="34" charset="0"/>
              <a:cs typeface="Calibri" pitchFamily="34" charset="0"/>
            </a:endParaRPr>
          </a:p>
        </p:txBody>
      </p:sp>
      <p:cxnSp>
        <p:nvCxnSpPr>
          <p:cNvPr id="7" name="Straight Connector 6"/>
          <p:cNvCxnSpPr/>
          <p:nvPr/>
        </p:nvCxnSpPr>
        <p:spPr bwMode="auto">
          <a:xfrm>
            <a:off x="1905000" y="5986730"/>
            <a:ext cx="5715000" cy="0"/>
          </a:xfrm>
          <a:prstGeom prst="line">
            <a:avLst/>
          </a:prstGeom>
          <a:ln w="3175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513310" y="5710535"/>
            <a:ext cx="1249690" cy="461665"/>
          </a:xfrm>
          <a:prstGeom prst="rect">
            <a:avLst/>
          </a:prstGeom>
          <a:noFill/>
        </p:spPr>
        <p:txBody>
          <a:bodyPr wrap="square" rtlCol="0">
            <a:spAutoFit/>
          </a:bodyPr>
          <a:lstStyle/>
          <a:p>
            <a:pPr algn="ctr"/>
            <a:r>
              <a:rPr lang="en-US" b="1" dirty="0" smtClean="0">
                <a:latin typeface="Calibri" pitchFamily="34" charset="0"/>
                <a:cs typeface="Calibri" pitchFamily="34" charset="0"/>
              </a:rPr>
              <a:t>1 MHz Thermal Noise Floor</a:t>
            </a:r>
            <a:endParaRPr lang="en-US" b="1" dirty="0">
              <a:latin typeface="Calibri" pitchFamily="34" charset="0"/>
              <a:cs typeface="Calibri"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smtClean="0">
                <a:latin typeface="Calibri" pitchFamily="34" charset="0"/>
                <a:cs typeface="Calibri" pitchFamily="34" charset="0"/>
              </a:rPr>
              <a:t>Mt. Woodson Antenna Farm</a:t>
            </a:r>
            <a:endParaRPr lang="en-US" dirty="0">
              <a:latin typeface="Calibri" pitchFamily="34" charset="0"/>
              <a:cs typeface="Calibri" pitchFamily="34" charset="0"/>
            </a:endParaRPr>
          </a:p>
        </p:txBody>
      </p:sp>
      <p:pic>
        <p:nvPicPr>
          <p:cNvPr id="4" name="Content Placeholder 3" descr="DSC00230.JPG"/>
          <p:cNvPicPr>
            <a:picLocks noGrp="1" noChangeAspect="1"/>
          </p:cNvPicPr>
          <p:nvPr>
            <p:ph idx="1"/>
          </p:nvPr>
        </p:nvPicPr>
        <p:blipFill>
          <a:blip r:embed="rId2" cstate="print"/>
          <a:stretch>
            <a:fillRect/>
          </a:stretch>
        </p:blipFill>
        <p:spPr>
          <a:xfrm>
            <a:off x="771488" y="1302516"/>
            <a:ext cx="3952912" cy="2964684"/>
          </a:xfrm>
        </p:spPr>
      </p:pic>
      <p:pic>
        <p:nvPicPr>
          <p:cNvPr id="5" name="Picture 4" descr="DSC03567.JPG"/>
          <p:cNvPicPr>
            <a:picLocks noChangeAspect="1"/>
          </p:cNvPicPr>
          <p:nvPr/>
        </p:nvPicPr>
        <p:blipFill>
          <a:blip r:embed="rId3" cstate="print"/>
          <a:stretch>
            <a:fillRect/>
          </a:stretch>
        </p:blipFill>
        <p:spPr>
          <a:xfrm>
            <a:off x="762000" y="4267200"/>
            <a:ext cx="3979597" cy="2242887"/>
          </a:xfrm>
          <a:prstGeom prst="rect">
            <a:avLst/>
          </a:prstGeom>
        </p:spPr>
      </p:pic>
      <p:pic>
        <p:nvPicPr>
          <p:cNvPr id="7" name="Picture 6" descr="IMAG0047.jpg"/>
          <p:cNvPicPr>
            <a:picLocks noChangeAspect="1"/>
          </p:cNvPicPr>
          <p:nvPr/>
        </p:nvPicPr>
        <p:blipFill>
          <a:blip r:embed="rId4" cstate="print"/>
          <a:stretch>
            <a:fillRect/>
          </a:stretch>
        </p:blipFill>
        <p:spPr>
          <a:xfrm>
            <a:off x="5105400" y="1295400"/>
            <a:ext cx="3094317" cy="517410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oodson.png"/>
          <p:cNvPicPr>
            <a:picLocks noGrp="1" noChangeAspect="1"/>
          </p:cNvPicPr>
          <p:nvPr>
            <p:ph idx="1"/>
          </p:nvPr>
        </p:nvPicPr>
        <p:blipFill>
          <a:blip r:embed="rId2" cstate="print"/>
          <a:stretch>
            <a:fillRect/>
          </a:stretch>
        </p:blipFill>
        <p:spPr>
          <a:xfrm>
            <a:off x="685800" y="914400"/>
            <a:ext cx="7848600" cy="5778640"/>
          </a:xfrm>
        </p:spPr>
      </p:pic>
      <p:sp>
        <p:nvSpPr>
          <p:cNvPr id="2" name="Title 1"/>
          <p:cNvSpPr>
            <a:spLocks noGrp="1"/>
          </p:cNvSpPr>
          <p:nvPr>
            <p:ph type="title"/>
          </p:nvPr>
        </p:nvSpPr>
        <p:spPr>
          <a:xfrm>
            <a:off x="685800" y="685800"/>
            <a:ext cx="7772400" cy="609600"/>
          </a:xfrm>
        </p:spPr>
        <p:txBody>
          <a:bodyPr/>
          <a:lstStyle/>
          <a:p>
            <a:r>
              <a:rPr lang="en-US" dirty="0" smtClean="0">
                <a:latin typeface="Calibri" pitchFamily="34" charset="0"/>
                <a:cs typeface="Calibri" pitchFamily="34" charset="0"/>
              </a:rPr>
              <a:t>Mt. Woodson Antenna Farm</a:t>
            </a:r>
            <a:endParaRPr lang="en-US" dirty="0">
              <a:latin typeface="Calibri" pitchFamily="34" charset="0"/>
              <a:cs typeface="Calibri" pitchFamily="34" charset="0"/>
            </a:endParaRPr>
          </a:p>
        </p:txBody>
      </p:sp>
      <p:cxnSp>
        <p:nvCxnSpPr>
          <p:cNvPr id="5" name="Straight Connector 4"/>
          <p:cNvCxnSpPr/>
          <p:nvPr/>
        </p:nvCxnSpPr>
        <p:spPr bwMode="auto">
          <a:xfrm>
            <a:off x="1600200" y="6003982"/>
            <a:ext cx="6172200" cy="0"/>
          </a:xfrm>
          <a:prstGeom prst="line">
            <a:avLst/>
          </a:prstGeom>
          <a:ln w="3175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76400" y="1524000"/>
            <a:ext cx="3962400" cy="1015663"/>
          </a:xfrm>
          <a:prstGeom prst="rect">
            <a:avLst/>
          </a:prstGeom>
          <a:noFill/>
        </p:spPr>
        <p:txBody>
          <a:bodyPr wrap="square" rtlCol="0">
            <a:spAutoFit/>
          </a:bodyPr>
          <a:lstStyle/>
          <a:p>
            <a:r>
              <a:rPr lang="en-US" sz="2000" b="1" dirty="0" smtClean="0">
                <a:latin typeface="Calibri" pitchFamily="34" charset="0"/>
                <a:cs typeface="Calibri" pitchFamily="34" charset="0"/>
              </a:rPr>
              <a:t>Center Frequency = 2428MHz</a:t>
            </a:r>
          </a:p>
          <a:p>
            <a:r>
              <a:rPr lang="en-US" sz="2000" b="1" dirty="0" smtClean="0">
                <a:latin typeface="Calibri" pitchFamily="34" charset="0"/>
                <a:cs typeface="Calibri" pitchFamily="34" charset="0"/>
              </a:rPr>
              <a:t>Mean 1 MHz Power = -101.08 </a:t>
            </a:r>
            <a:r>
              <a:rPr lang="en-US" sz="2000" b="1" dirty="0" err="1" smtClean="0">
                <a:latin typeface="Calibri" pitchFamily="34" charset="0"/>
                <a:cs typeface="Calibri" pitchFamily="34" charset="0"/>
              </a:rPr>
              <a:t>dBm</a:t>
            </a:r>
            <a:endParaRPr lang="en-US" sz="2000" b="1" dirty="0" smtClean="0">
              <a:latin typeface="Calibri" pitchFamily="34" charset="0"/>
              <a:cs typeface="Calibri" pitchFamily="34" charset="0"/>
            </a:endParaRPr>
          </a:p>
          <a:p>
            <a:r>
              <a:rPr lang="en-US" sz="2000" b="1" dirty="0" smtClean="0">
                <a:latin typeface="Calibri" pitchFamily="34" charset="0"/>
                <a:cs typeface="Calibri" pitchFamily="34" charset="0"/>
              </a:rPr>
              <a:t>Mean 15 MHz Power = -86.00 </a:t>
            </a:r>
            <a:r>
              <a:rPr lang="en-US" sz="2000" b="1" dirty="0" err="1" smtClean="0">
                <a:latin typeface="Calibri" pitchFamily="34" charset="0"/>
                <a:cs typeface="Calibri" pitchFamily="34" charset="0"/>
              </a:rPr>
              <a:t>dBm</a:t>
            </a:r>
            <a:endParaRPr lang="en-US" sz="2000" b="1" dirty="0">
              <a:latin typeface="Calibri" pitchFamily="34" charset="0"/>
              <a:cs typeface="Calibri" pitchFamily="34" charset="0"/>
            </a:endParaRPr>
          </a:p>
        </p:txBody>
      </p:sp>
      <p:sp>
        <p:nvSpPr>
          <p:cNvPr id="8" name="TextBox 7"/>
          <p:cNvSpPr txBox="1"/>
          <p:nvPr/>
        </p:nvSpPr>
        <p:spPr>
          <a:xfrm>
            <a:off x="7665710" y="5715000"/>
            <a:ext cx="1249690" cy="461665"/>
          </a:xfrm>
          <a:prstGeom prst="rect">
            <a:avLst/>
          </a:prstGeom>
          <a:noFill/>
        </p:spPr>
        <p:txBody>
          <a:bodyPr wrap="square" rtlCol="0">
            <a:spAutoFit/>
          </a:bodyPr>
          <a:lstStyle/>
          <a:p>
            <a:pPr algn="ctr"/>
            <a:r>
              <a:rPr lang="en-US" b="1" dirty="0" smtClean="0">
                <a:latin typeface="Calibri" pitchFamily="34" charset="0"/>
                <a:cs typeface="Calibri" pitchFamily="34" charset="0"/>
              </a:rPr>
              <a:t>1 MHz Thermal Noise Floor</a:t>
            </a:r>
            <a:endParaRPr lang="en-US" b="1" dirty="0">
              <a:latin typeface="Calibri" pitchFamily="34" charset="0"/>
              <a:cs typeface="Calibri"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smtClean="0">
                <a:latin typeface="Calibri" pitchFamily="34" charset="0"/>
                <a:cs typeface="Calibri" pitchFamily="34" charset="0"/>
              </a:rPr>
              <a:t>Black Mountain Antenna Farm</a:t>
            </a:r>
            <a:endParaRPr lang="en-US" dirty="0">
              <a:latin typeface="Calibri" pitchFamily="34" charset="0"/>
              <a:cs typeface="Calibri" pitchFamily="34" charset="0"/>
            </a:endParaRPr>
          </a:p>
        </p:txBody>
      </p:sp>
      <p:pic>
        <p:nvPicPr>
          <p:cNvPr id="4" name="Content Placeholder 3" descr="DSC03975.JPG"/>
          <p:cNvPicPr>
            <a:picLocks noGrp="1" noChangeAspect="1"/>
          </p:cNvPicPr>
          <p:nvPr>
            <p:ph idx="1"/>
          </p:nvPr>
        </p:nvPicPr>
        <p:blipFill>
          <a:blip r:embed="rId2" cstate="print"/>
          <a:stretch>
            <a:fillRect/>
          </a:stretch>
        </p:blipFill>
        <p:spPr>
          <a:xfrm>
            <a:off x="609600" y="1371600"/>
            <a:ext cx="4495800" cy="2533817"/>
          </a:xfrm>
        </p:spPr>
      </p:pic>
      <p:pic>
        <p:nvPicPr>
          <p:cNvPr id="5" name="Picture 4" descr="DSC03953.JPG"/>
          <p:cNvPicPr>
            <a:picLocks noChangeAspect="1"/>
          </p:cNvPicPr>
          <p:nvPr/>
        </p:nvPicPr>
        <p:blipFill>
          <a:blip r:embed="rId3" cstate="print"/>
          <a:stretch>
            <a:fillRect/>
          </a:stretch>
        </p:blipFill>
        <p:spPr>
          <a:xfrm>
            <a:off x="643698" y="3962400"/>
            <a:ext cx="4461702" cy="2514600"/>
          </a:xfrm>
          <a:prstGeom prst="rect">
            <a:avLst/>
          </a:prstGeom>
        </p:spPr>
      </p:pic>
      <p:pic>
        <p:nvPicPr>
          <p:cNvPr id="6" name="Picture 5" descr="IMG_0033.JPG"/>
          <p:cNvPicPr>
            <a:picLocks noChangeAspect="1"/>
          </p:cNvPicPr>
          <p:nvPr/>
        </p:nvPicPr>
        <p:blipFill>
          <a:blip r:embed="rId4" cstate="print"/>
          <a:stretch>
            <a:fillRect/>
          </a:stretch>
        </p:blipFill>
        <p:spPr>
          <a:xfrm>
            <a:off x="5829300" y="1295400"/>
            <a:ext cx="1943100" cy="2590800"/>
          </a:xfrm>
          <a:prstGeom prst="rect">
            <a:avLst/>
          </a:prstGeom>
        </p:spPr>
      </p:pic>
      <p:pic>
        <p:nvPicPr>
          <p:cNvPr id="7" name="Picture 6" descr="DSC00232.JPG"/>
          <p:cNvPicPr>
            <a:picLocks noChangeAspect="1"/>
          </p:cNvPicPr>
          <p:nvPr/>
        </p:nvPicPr>
        <p:blipFill>
          <a:blip r:embed="rId5" cstate="print"/>
          <a:stretch>
            <a:fillRect/>
          </a:stretch>
        </p:blipFill>
        <p:spPr>
          <a:xfrm>
            <a:off x="5257800" y="3962400"/>
            <a:ext cx="3352800" cy="25146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lack.png"/>
          <p:cNvPicPr>
            <a:picLocks noGrp="1" noChangeAspect="1"/>
          </p:cNvPicPr>
          <p:nvPr>
            <p:ph idx="1"/>
          </p:nvPr>
        </p:nvPicPr>
        <p:blipFill>
          <a:blip r:embed="rId2" cstate="print"/>
          <a:stretch>
            <a:fillRect/>
          </a:stretch>
        </p:blipFill>
        <p:spPr>
          <a:xfrm>
            <a:off x="666211" y="1055372"/>
            <a:ext cx="7868189" cy="5421628"/>
          </a:xfrm>
        </p:spPr>
      </p:pic>
      <p:sp>
        <p:nvSpPr>
          <p:cNvPr id="2" name="Title 1"/>
          <p:cNvSpPr>
            <a:spLocks noGrp="1"/>
          </p:cNvSpPr>
          <p:nvPr>
            <p:ph type="title"/>
          </p:nvPr>
        </p:nvSpPr>
        <p:spPr>
          <a:xfrm>
            <a:off x="685800" y="685800"/>
            <a:ext cx="7772400" cy="609600"/>
          </a:xfrm>
        </p:spPr>
        <p:txBody>
          <a:bodyPr/>
          <a:lstStyle/>
          <a:p>
            <a:r>
              <a:rPr lang="en-US" dirty="0" smtClean="0">
                <a:latin typeface="Calibri" pitchFamily="34" charset="0"/>
                <a:cs typeface="Calibri" pitchFamily="34" charset="0"/>
              </a:rPr>
              <a:t>Black Mountain Antenna Farm</a:t>
            </a:r>
            <a:endParaRPr lang="en-US" dirty="0">
              <a:latin typeface="Calibri" pitchFamily="34" charset="0"/>
              <a:cs typeface="Calibri" pitchFamily="34" charset="0"/>
            </a:endParaRPr>
          </a:p>
        </p:txBody>
      </p:sp>
      <p:cxnSp>
        <p:nvCxnSpPr>
          <p:cNvPr id="5" name="Straight Connector 4"/>
          <p:cNvCxnSpPr/>
          <p:nvPr/>
        </p:nvCxnSpPr>
        <p:spPr bwMode="auto">
          <a:xfrm>
            <a:off x="1600200" y="5822902"/>
            <a:ext cx="6172200" cy="0"/>
          </a:xfrm>
          <a:prstGeom prst="line">
            <a:avLst/>
          </a:prstGeom>
          <a:ln w="3175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76400" y="1588772"/>
            <a:ext cx="3962400" cy="1015663"/>
          </a:xfrm>
          <a:prstGeom prst="rect">
            <a:avLst/>
          </a:prstGeom>
          <a:noFill/>
        </p:spPr>
        <p:txBody>
          <a:bodyPr wrap="square" rtlCol="0">
            <a:spAutoFit/>
          </a:bodyPr>
          <a:lstStyle/>
          <a:p>
            <a:r>
              <a:rPr lang="en-US" sz="2000" b="1" dirty="0" smtClean="0">
                <a:latin typeface="Calibri" pitchFamily="34" charset="0"/>
                <a:cs typeface="Calibri" pitchFamily="34" charset="0"/>
              </a:rPr>
              <a:t>Center Frequency = 2428 MHz</a:t>
            </a:r>
          </a:p>
          <a:p>
            <a:r>
              <a:rPr lang="en-US" sz="2000" b="1" dirty="0" smtClean="0">
                <a:latin typeface="Calibri" pitchFamily="34" charset="0"/>
                <a:cs typeface="Calibri" pitchFamily="34" charset="0"/>
              </a:rPr>
              <a:t>Mean 1 MHz Power = -94.18 </a:t>
            </a:r>
            <a:r>
              <a:rPr lang="en-US" sz="2000" b="1" dirty="0" err="1" smtClean="0">
                <a:latin typeface="Calibri" pitchFamily="34" charset="0"/>
                <a:cs typeface="Calibri" pitchFamily="34" charset="0"/>
              </a:rPr>
              <a:t>dBm</a:t>
            </a:r>
            <a:endParaRPr lang="en-US" sz="2000" b="1" dirty="0" smtClean="0">
              <a:latin typeface="Calibri" pitchFamily="34" charset="0"/>
              <a:cs typeface="Calibri" pitchFamily="34" charset="0"/>
            </a:endParaRPr>
          </a:p>
          <a:p>
            <a:r>
              <a:rPr lang="en-US" sz="2000" b="1" dirty="0" smtClean="0">
                <a:latin typeface="Calibri" pitchFamily="34" charset="0"/>
                <a:cs typeface="Calibri" pitchFamily="34" charset="0"/>
              </a:rPr>
              <a:t>Mean 15 MHz Power = -80.72 </a:t>
            </a:r>
            <a:r>
              <a:rPr lang="en-US" sz="2000" b="1" dirty="0" err="1" smtClean="0">
                <a:latin typeface="Calibri" pitchFamily="34" charset="0"/>
                <a:cs typeface="Calibri" pitchFamily="34" charset="0"/>
              </a:rPr>
              <a:t>dBm</a:t>
            </a:r>
            <a:endParaRPr lang="en-US" sz="2000" b="1" dirty="0">
              <a:latin typeface="Calibri" pitchFamily="34" charset="0"/>
              <a:cs typeface="Calibri" pitchFamily="34" charset="0"/>
            </a:endParaRPr>
          </a:p>
        </p:txBody>
      </p:sp>
      <p:sp>
        <p:nvSpPr>
          <p:cNvPr id="8" name="TextBox 7"/>
          <p:cNvSpPr txBox="1"/>
          <p:nvPr/>
        </p:nvSpPr>
        <p:spPr>
          <a:xfrm>
            <a:off x="7665710" y="5551172"/>
            <a:ext cx="1249690" cy="461665"/>
          </a:xfrm>
          <a:prstGeom prst="rect">
            <a:avLst/>
          </a:prstGeom>
          <a:noFill/>
        </p:spPr>
        <p:txBody>
          <a:bodyPr wrap="square" rtlCol="0">
            <a:spAutoFit/>
          </a:bodyPr>
          <a:lstStyle/>
          <a:p>
            <a:pPr algn="ctr"/>
            <a:r>
              <a:rPr lang="en-US" b="1" dirty="0" smtClean="0">
                <a:latin typeface="Calibri" pitchFamily="34" charset="0"/>
                <a:cs typeface="Calibri" pitchFamily="34" charset="0"/>
              </a:rPr>
              <a:t>1 MHz Thermal Noise Floor</a:t>
            </a:r>
            <a:endParaRPr lang="en-US" b="1" dirty="0">
              <a:latin typeface="Calibri" pitchFamily="34" charset="0"/>
              <a:cs typeface="Calibri"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pitchFamily="34" charset="0"/>
                <a:cs typeface="Calibri" pitchFamily="34" charset="0"/>
              </a:rPr>
              <a:t>Conclusions</a:t>
            </a:r>
            <a:endParaRPr lang="en-US" b="1" dirty="0">
              <a:latin typeface="Calibri" pitchFamily="34" charset="0"/>
              <a:cs typeface="Calibri" pitchFamily="34" charset="0"/>
            </a:endParaRPr>
          </a:p>
        </p:txBody>
      </p:sp>
      <p:sp>
        <p:nvSpPr>
          <p:cNvPr id="3" name="Content Placeholder 2"/>
          <p:cNvSpPr>
            <a:spLocks noGrp="1"/>
          </p:cNvSpPr>
          <p:nvPr>
            <p:ph idx="1"/>
          </p:nvPr>
        </p:nvSpPr>
        <p:spPr>
          <a:xfrm>
            <a:off x="685800" y="1676400"/>
            <a:ext cx="7772400" cy="4419600"/>
          </a:xfrm>
        </p:spPr>
        <p:txBody>
          <a:bodyPr/>
          <a:lstStyle/>
          <a:p>
            <a:pPr>
              <a:buNone/>
            </a:pPr>
            <a:endParaRPr lang="en-US" sz="2400" dirty="0" smtClean="0">
              <a:latin typeface="Calibri" pitchFamily="34" charset="0"/>
              <a:cs typeface="Calibri" pitchFamily="34" charset="0"/>
            </a:endParaRPr>
          </a:p>
          <a:p>
            <a:r>
              <a:rPr lang="en-US" sz="2400" dirty="0" smtClean="0">
                <a:latin typeface="Calibri" pitchFamily="34" charset="0"/>
                <a:cs typeface="Calibri" pitchFamily="34" charset="0"/>
              </a:rPr>
              <a:t>Asymmetric interference between advantaged vs. non-advantaged sites</a:t>
            </a:r>
          </a:p>
          <a:p>
            <a:r>
              <a:rPr lang="en-US" sz="2400" dirty="0" smtClean="0">
                <a:latin typeface="Calibri" pitchFamily="34" charset="0"/>
                <a:cs typeface="Calibri" pitchFamily="34" charset="0"/>
              </a:rPr>
              <a:t>Not much rise over thermal at endpoint sites</a:t>
            </a:r>
          </a:p>
          <a:p>
            <a:r>
              <a:rPr lang="en-US" sz="2400" dirty="0" smtClean="0">
                <a:latin typeface="Calibri" pitchFamily="34" charset="0"/>
                <a:cs typeface="Calibri" pitchFamily="34" charset="0"/>
              </a:rPr>
              <a:t>Significant rise over thermal noise at advantaged sites</a:t>
            </a:r>
          </a:p>
          <a:p>
            <a:r>
              <a:rPr lang="en-US" sz="2400" dirty="0" smtClean="0">
                <a:latin typeface="Calibri" pitchFamily="34" charset="0"/>
                <a:cs typeface="Calibri" pitchFamily="34" charset="0"/>
              </a:rPr>
              <a:t>Dynamic and </a:t>
            </a:r>
            <a:r>
              <a:rPr lang="en-US" sz="2400" dirty="0" err="1" smtClean="0">
                <a:latin typeface="Calibri" pitchFamily="34" charset="0"/>
                <a:cs typeface="Calibri" pitchFamily="34" charset="0"/>
              </a:rPr>
              <a:t>bursty</a:t>
            </a:r>
            <a:r>
              <a:rPr lang="en-US" sz="2400" dirty="0" smtClean="0">
                <a:latin typeface="Calibri" pitchFamily="34" charset="0"/>
                <a:cs typeface="Calibri" pitchFamily="34" charset="0"/>
              </a:rPr>
              <a:t> interference due to other 2.4 GHz traffic</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Backup slides</a:t>
            </a:r>
            <a:endParaRPr lang="en-US" dirty="0"/>
          </a:p>
        </p:txBody>
      </p:sp>
      <p:sp>
        <p:nvSpPr>
          <p:cNvPr id="8" name="Text Placeholder 7"/>
          <p:cNvSpPr>
            <a:spLocks noGrp="1"/>
          </p:cNvSpPr>
          <p:nvPr>
            <p:ph type="body" idx="1"/>
          </p:nvPr>
        </p:nvSpPr>
        <p:spPr/>
        <p:txBody>
          <a:bodyPr/>
          <a:lstStyle/>
          <a:p>
            <a:endParaRPr lang="en-US" dirty="0"/>
          </a:p>
        </p:txBody>
      </p:sp>
      <p:sp>
        <p:nvSpPr>
          <p:cNvPr id="4" name="Date Placeholder 3"/>
          <p:cNvSpPr>
            <a:spLocks noGrp="1"/>
          </p:cNvSpPr>
          <p:nvPr>
            <p:ph type="dt" sz="half" idx="10"/>
          </p:nvPr>
        </p:nvSpPr>
        <p:spPr/>
        <p:txBody>
          <a:bodyPr/>
          <a:lstStyle/>
          <a:p>
            <a:r>
              <a:rPr lang="en-US" smtClean="0"/>
              <a:t>&lt;month year&gt;</a:t>
            </a:r>
            <a:endParaRPr lang="en-US"/>
          </a:p>
        </p:txBody>
      </p:sp>
      <p:sp>
        <p:nvSpPr>
          <p:cNvPr id="5" name="Footer Placeholder 4"/>
          <p:cNvSpPr>
            <a:spLocks noGrp="1"/>
          </p:cNvSpPr>
          <p:nvPr>
            <p:ph type="ftr" sz="quarter" idx="11"/>
          </p:nvPr>
        </p:nvSpPr>
        <p:spPr/>
        <p:txBody>
          <a:bodyPr/>
          <a:lstStyle/>
          <a:p>
            <a:r>
              <a:rPr lang="en-US" smtClean="0"/>
              <a:t>&lt;author&gt;, &lt;company&gt;</a:t>
            </a:r>
            <a:endParaRPr lang="en-US"/>
          </a:p>
        </p:txBody>
      </p:sp>
      <p:sp>
        <p:nvSpPr>
          <p:cNvPr id="6" name="Slide Number Placeholder 5"/>
          <p:cNvSpPr>
            <a:spLocks noGrp="1"/>
          </p:cNvSpPr>
          <p:nvPr>
            <p:ph type="sldNum" sz="quarter" idx="12"/>
          </p:nvPr>
        </p:nvSpPr>
        <p:spPr/>
        <p:txBody>
          <a:bodyPr/>
          <a:lstStyle/>
          <a:p>
            <a:r>
              <a:rPr lang="en-US" smtClean="0"/>
              <a:t>Slide </a:t>
            </a:r>
            <a:fld id="{0E7B83E6-0328-4467-8F21-FAC3E3CEF2D4}"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802.15.4k PAR</a:t>
            </a:r>
            <a:endParaRPr lang="en-US" dirty="0">
              <a:latin typeface="Calibri" pitchFamily="34" charset="0"/>
              <a:cs typeface="Calibri" pitchFamily="34" charset="0"/>
            </a:endParaRPr>
          </a:p>
        </p:txBody>
      </p:sp>
      <p:sp>
        <p:nvSpPr>
          <p:cNvPr id="3" name="Content Placeholder 2"/>
          <p:cNvSpPr>
            <a:spLocks noGrp="1"/>
          </p:cNvSpPr>
          <p:nvPr>
            <p:ph idx="1"/>
          </p:nvPr>
        </p:nvSpPr>
        <p:spPr>
          <a:xfrm>
            <a:off x="685800" y="1752600"/>
            <a:ext cx="7772400" cy="4343400"/>
          </a:xfrm>
        </p:spPr>
        <p:txBody>
          <a:bodyPr/>
          <a:lstStyle/>
          <a:p>
            <a:r>
              <a:rPr lang="en-US" sz="1800" dirty="0" smtClean="0">
                <a:latin typeface="Calibri" pitchFamily="34" charset="0"/>
                <a:cs typeface="Calibri" pitchFamily="34" charset="0"/>
              </a:rPr>
              <a:t>Operation in any of the regionally available licensed, license exempt, and special purpose frequency bands</a:t>
            </a:r>
          </a:p>
          <a:p>
            <a:r>
              <a:rPr lang="en-US" sz="1800" dirty="0" smtClean="0">
                <a:latin typeface="Calibri" pitchFamily="34" charset="0"/>
                <a:cs typeface="Calibri" pitchFamily="34" charset="0"/>
              </a:rPr>
              <a:t>Simultaneous operation for at least 8 co-located orthogonal networks</a:t>
            </a:r>
          </a:p>
          <a:p>
            <a:r>
              <a:rPr lang="en-US" sz="1800" dirty="0" smtClean="0">
                <a:latin typeface="Calibri" pitchFamily="34" charset="0"/>
                <a:cs typeface="Calibri" pitchFamily="34" charset="0"/>
              </a:rPr>
              <a:t>Application data rate of less than 40 </a:t>
            </a:r>
            <a:r>
              <a:rPr lang="en-US" sz="1800" dirty="0" err="1" smtClean="0">
                <a:latin typeface="Calibri" pitchFamily="34" charset="0"/>
                <a:cs typeface="Calibri" pitchFamily="34" charset="0"/>
              </a:rPr>
              <a:t>kbits</a:t>
            </a:r>
            <a:r>
              <a:rPr lang="en-US" sz="1800" dirty="0" smtClean="0">
                <a:latin typeface="Calibri" pitchFamily="34" charset="0"/>
                <a:cs typeface="Calibri" pitchFamily="34" charset="0"/>
              </a:rPr>
              <a:t> per second</a:t>
            </a:r>
          </a:p>
          <a:p>
            <a:r>
              <a:rPr lang="en-US" sz="1800" b="1" dirty="0" smtClean="0">
                <a:latin typeface="Calibri" pitchFamily="34" charset="0"/>
                <a:cs typeface="Calibri" pitchFamily="34" charset="0"/>
              </a:rPr>
              <a:t>Propagation path loss of at least 120 dB</a:t>
            </a:r>
          </a:p>
          <a:p>
            <a:r>
              <a:rPr lang="en-US" sz="1800" dirty="0" smtClean="0">
                <a:latin typeface="Calibri" pitchFamily="34" charset="0"/>
                <a:cs typeface="Calibri" pitchFamily="34" charset="0"/>
              </a:rPr>
              <a:t>&gt;1000 endpoints per mains powered infrastructure</a:t>
            </a:r>
          </a:p>
          <a:p>
            <a:r>
              <a:rPr lang="en-US" sz="1800" dirty="0" smtClean="0">
                <a:latin typeface="Calibri" pitchFamily="34" charset="0"/>
                <a:cs typeface="Calibri" pitchFamily="34" charset="0"/>
              </a:rPr>
              <a:t>Asymmetric application data flow</a:t>
            </a:r>
          </a:p>
          <a:p>
            <a:r>
              <a:rPr lang="en-US" sz="1800" dirty="0" smtClean="0">
                <a:latin typeface="Calibri" pitchFamily="34" charset="0"/>
                <a:cs typeface="Calibri" pitchFamily="34" charset="0"/>
              </a:rPr>
              <a:t>Extreme difference in capabilities and performance between endpoint devices and coordinating devices (collectors)</a:t>
            </a:r>
          </a:p>
          <a:p>
            <a:pPr lvl="1"/>
            <a:r>
              <a:rPr lang="en-US" sz="1400" dirty="0" smtClean="0">
                <a:latin typeface="Calibri" pitchFamily="34" charset="0"/>
                <a:cs typeface="Calibri" pitchFamily="34" charset="0"/>
              </a:rPr>
              <a:t>coordinator may support all standardized modulations (MCS) and data rates</a:t>
            </a:r>
          </a:p>
          <a:p>
            <a:pPr lvl="1"/>
            <a:r>
              <a:rPr lang="en-US" sz="1400" dirty="0" smtClean="0">
                <a:latin typeface="Calibri" pitchFamily="34" charset="0"/>
                <a:cs typeface="Calibri" pitchFamily="34" charset="0"/>
              </a:rPr>
              <a:t>coordinator may be required to support antenna diversity or antenna beam steering</a:t>
            </a:r>
          </a:p>
          <a:p>
            <a:pPr lvl="1"/>
            <a:r>
              <a:rPr lang="en-US" sz="1400" dirty="0" smtClean="0">
                <a:latin typeface="Calibri" pitchFamily="34" charset="0"/>
                <a:cs typeface="Calibri" pitchFamily="34" charset="0"/>
              </a:rPr>
              <a:t>end point must be able to conserve energy </a:t>
            </a:r>
          </a:p>
          <a:p>
            <a:r>
              <a:rPr lang="en-US" sz="1800" b="1" dirty="0" smtClean="0">
                <a:latin typeface="Calibri" pitchFamily="34" charset="0"/>
                <a:cs typeface="Calibri" pitchFamily="34" charset="0"/>
              </a:rPr>
              <a:t>Reliable operation in dramatically changing environments (no control over environment)</a:t>
            </a:r>
          </a:p>
          <a:p>
            <a:pPr>
              <a:buNone/>
            </a:pPr>
            <a:endParaRPr lang="en-US" sz="1400" dirty="0" smtClean="0">
              <a:latin typeface="Calibri" pitchFamily="34" charset="0"/>
              <a:cs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Purpose</a:t>
            </a:r>
            <a:endParaRPr lang="en-US" dirty="0">
              <a:latin typeface="Calibri" pitchFamily="34" charset="0"/>
              <a:cs typeface="Calibri" pitchFamily="34" charset="0"/>
            </a:endParaRPr>
          </a:p>
        </p:txBody>
      </p:sp>
      <p:sp>
        <p:nvSpPr>
          <p:cNvPr id="3" name="Content Placeholder 2"/>
          <p:cNvSpPr>
            <a:spLocks noGrp="1"/>
          </p:cNvSpPr>
          <p:nvPr>
            <p:ph idx="1"/>
          </p:nvPr>
        </p:nvSpPr>
        <p:spPr>
          <a:xfrm>
            <a:off x="685800" y="1828800"/>
            <a:ext cx="7772400" cy="4267200"/>
          </a:xfrm>
        </p:spPr>
        <p:txBody>
          <a:bodyPr/>
          <a:lstStyle/>
          <a:p>
            <a:r>
              <a:rPr lang="en-US" sz="2400" b="1" dirty="0" smtClean="0">
                <a:latin typeface="Calibri" pitchFamily="34" charset="0"/>
                <a:cs typeface="Calibri" pitchFamily="34" charset="0"/>
              </a:rPr>
              <a:t>Illustrate 2.4 GHz ISM band interference profile</a:t>
            </a:r>
          </a:p>
          <a:p>
            <a:pPr lvl="1"/>
            <a:r>
              <a:rPr lang="en-US" sz="2000" dirty="0" smtClean="0">
                <a:latin typeface="Calibri" pitchFamily="34" charset="0"/>
                <a:cs typeface="Calibri" pitchFamily="34" charset="0"/>
              </a:rPr>
              <a:t>At various potential advantaged access point sites which are located high above the ground</a:t>
            </a:r>
          </a:p>
          <a:p>
            <a:pPr lvl="1"/>
            <a:r>
              <a:rPr lang="en-US" sz="2000" dirty="0" smtClean="0">
                <a:latin typeface="Calibri" pitchFamily="34" charset="0"/>
                <a:cs typeface="Calibri" pitchFamily="34" charset="0"/>
              </a:rPr>
              <a:t>At various potential endpoint sites which are located close to the ground</a:t>
            </a:r>
          </a:p>
          <a:p>
            <a:endParaRPr lang="en-US" sz="2400" dirty="0" smtClean="0">
              <a:latin typeface="Calibri" pitchFamily="34" charset="0"/>
              <a:cs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Measurement Locations</a:t>
            </a:r>
            <a:endParaRPr lang="en-US" dirty="0">
              <a:latin typeface="Calibri" pitchFamily="34" charset="0"/>
              <a:cs typeface="Calibri" pitchFamily="34" charset="0"/>
            </a:endParaRPr>
          </a:p>
        </p:txBody>
      </p:sp>
      <p:sp>
        <p:nvSpPr>
          <p:cNvPr id="3" name="Content Placeholder 2"/>
          <p:cNvSpPr>
            <a:spLocks noGrp="1"/>
          </p:cNvSpPr>
          <p:nvPr>
            <p:ph idx="1"/>
          </p:nvPr>
        </p:nvSpPr>
        <p:spPr>
          <a:xfrm>
            <a:off x="685800" y="1828800"/>
            <a:ext cx="7772400" cy="4267200"/>
          </a:xfrm>
        </p:spPr>
        <p:txBody>
          <a:bodyPr/>
          <a:lstStyle/>
          <a:p>
            <a:r>
              <a:rPr lang="en-US" sz="2400" b="1" dirty="0" smtClean="0">
                <a:latin typeface="Calibri" pitchFamily="34" charset="0"/>
                <a:cs typeface="Calibri" pitchFamily="34" charset="0"/>
              </a:rPr>
              <a:t>Calibration</a:t>
            </a:r>
          </a:p>
          <a:p>
            <a:pPr lvl="1"/>
            <a:r>
              <a:rPr lang="en-US" sz="2000" dirty="0" smtClean="0">
                <a:latin typeface="Calibri" pitchFamily="34" charset="0"/>
                <a:cs typeface="Calibri" pitchFamily="34" charset="0"/>
              </a:rPr>
              <a:t>Inside RF Shielded Box</a:t>
            </a:r>
            <a:endParaRPr lang="en-US" sz="2000" b="1" dirty="0" smtClean="0">
              <a:latin typeface="Calibri" pitchFamily="34" charset="0"/>
              <a:cs typeface="Calibri" pitchFamily="34" charset="0"/>
            </a:endParaRPr>
          </a:p>
          <a:p>
            <a:r>
              <a:rPr lang="en-US" sz="2400" b="1" dirty="0" smtClean="0">
                <a:latin typeface="Calibri" pitchFamily="34" charset="0"/>
                <a:cs typeface="Calibri" pitchFamily="34" charset="0"/>
              </a:rPr>
              <a:t>Endpoint Locations</a:t>
            </a:r>
          </a:p>
          <a:p>
            <a:pPr lvl="1"/>
            <a:r>
              <a:rPr lang="en-US" sz="2000" dirty="0" smtClean="0">
                <a:latin typeface="Calibri" pitchFamily="34" charset="0"/>
                <a:cs typeface="Calibri" pitchFamily="34" charset="0"/>
              </a:rPr>
              <a:t>Undeveloped Land</a:t>
            </a:r>
          </a:p>
          <a:p>
            <a:pPr lvl="1"/>
            <a:r>
              <a:rPr lang="en-US" sz="2000" dirty="0" smtClean="0">
                <a:latin typeface="Calibri" pitchFamily="34" charset="0"/>
                <a:cs typeface="Calibri" pitchFamily="34" charset="0"/>
              </a:rPr>
              <a:t>Industrial Park Transformer Pad</a:t>
            </a:r>
          </a:p>
          <a:p>
            <a:pPr lvl="1"/>
            <a:r>
              <a:rPr lang="en-US" sz="2000" dirty="0" smtClean="0">
                <a:latin typeface="Calibri" pitchFamily="34" charset="0"/>
                <a:cs typeface="Calibri" pitchFamily="34" charset="0"/>
              </a:rPr>
              <a:t>Commercial Zone </a:t>
            </a:r>
          </a:p>
          <a:p>
            <a:pPr lvl="1"/>
            <a:r>
              <a:rPr lang="en-US" sz="2000" dirty="0" smtClean="0">
                <a:latin typeface="Calibri" pitchFamily="34" charset="0"/>
                <a:cs typeface="Calibri" pitchFamily="34" charset="0"/>
              </a:rPr>
              <a:t>Residential Area Transformers</a:t>
            </a:r>
          </a:p>
          <a:p>
            <a:r>
              <a:rPr lang="en-US" sz="2400" b="1" dirty="0" smtClean="0">
                <a:latin typeface="Calibri" pitchFamily="34" charset="0"/>
                <a:cs typeface="Calibri" pitchFamily="34" charset="0"/>
              </a:rPr>
              <a:t>Advantaged Access Point Locations</a:t>
            </a:r>
          </a:p>
          <a:p>
            <a:pPr lvl="1"/>
            <a:r>
              <a:rPr lang="en-US" sz="2000" dirty="0" smtClean="0">
                <a:latin typeface="Calibri" pitchFamily="34" charset="0"/>
                <a:cs typeface="Calibri" pitchFamily="34" charset="0"/>
              </a:rPr>
              <a:t>Office Building Rooftop</a:t>
            </a:r>
          </a:p>
          <a:p>
            <a:pPr lvl="1"/>
            <a:r>
              <a:rPr lang="en-US" sz="2000" dirty="0" smtClean="0">
                <a:latin typeface="Calibri" pitchFamily="34" charset="0"/>
                <a:cs typeface="Calibri" pitchFamily="34" charset="0"/>
              </a:rPr>
              <a:t>Mt. Woodson Antenna Farm</a:t>
            </a:r>
          </a:p>
          <a:p>
            <a:pPr lvl="1"/>
            <a:r>
              <a:rPr lang="en-US" sz="2000" dirty="0" smtClean="0">
                <a:latin typeface="Calibri" pitchFamily="34" charset="0"/>
                <a:cs typeface="Calibri" pitchFamily="34" charset="0"/>
              </a:rPr>
              <a:t>Black Mt. Antenna Farm</a:t>
            </a:r>
          </a:p>
          <a:p>
            <a:pPr lvl="1"/>
            <a:endParaRPr lang="en-US" sz="2000" dirty="0" smtClean="0">
              <a:latin typeface="Calibri" pitchFamily="34" charset="0"/>
              <a:cs typeface="Calibri" pitchFamily="34" charset="0"/>
            </a:endParaRPr>
          </a:p>
          <a:p>
            <a:pPr lvl="1"/>
            <a:endParaRPr lang="en-US" sz="2000" dirty="0" smtClean="0">
              <a:latin typeface="Calibri" pitchFamily="34" charset="0"/>
              <a:cs typeface="Calibri" pitchFamily="34" charset="0"/>
            </a:endParaRPr>
          </a:p>
          <a:p>
            <a:pPr lvl="1"/>
            <a:endParaRPr lang="en-US" sz="2000" dirty="0">
              <a:latin typeface="Calibri" pitchFamily="34" charset="0"/>
              <a:cs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762000"/>
          </a:xfrm>
        </p:spPr>
        <p:txBody>
          <a:bodyPr/>
          <a:lstStyle/>
          <a:p>
            <a:r>
              <a:rPr lang="en-US" dirty="0" smtClean="0">
                <a:latin typeface="Calibri" pitchFamily="34" charset="0"/>
                <a:cs typeface="Calibri" pitchFamily="34" charset="0"/>
              </a:rPr>
              <a:t>Map of Measurement Locations</a:t>
            </a:r>
            <a:endParaRPr lang="en-US" dirty="0">
              <a:latin typeface="Calibri" pitchFamily="34" charset="0"/>
              <a:cs typeface="Calibri" pitchFamily="34" charset="0"/>
            </a:endParaRPr>
          </a:p>
        </p:txBody>
      </p:sp>
      <p:pic>
        <p:nvPicPr>
          <p:cNvPr id="8" name="Content Placeholder 7" descr="loc1.jpg"/>
          <p:cNvPicPr>
            <a:picLocks noGrp="1" noChangeAspect="1"/>
          </p:cNvPicPr>
          <p:nvPr>
            <p:ph idx="1"/>
          </p:nvPr>
        </p:nvPicPr>
        <p:blipFill>
          <a:blip r:embed="rId2" cstate="print"/>
          <a:stretch>
            <a:fillRect/>
          </a:stretch>
        </p:blipFill>
        <p:spPr>
          <a:xfrm>
            <a:off x="533400" y="1523999"/>
            <a:ext cx="8153400" cy="4752883"/>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838200"/>
          </a:xfrm>
        </p:spPr>
        <p:txBody>
          <a:bodyPr/>
          <a:lstStyle/>
          <a:p>
            <a:r>
              <a:rPr lang="en-US" dirty="0" smtClean="0">
                <a:latin typeface="Calibri" pitchFamily="34" charset="0"/>
                <a:cs typeface="Calibri" pitchFamily="34" charset="0"/>
              </a:rPr>
              <a:t>Measurement Methodology</a:t>
            </a:r>
            <a:endParaRPr lang="en-US" dirty="0">
              <a:latin typeface="Calibri" pitchFamily="34" charset="0"/>
              <a:cs typeface="Calibri" pitchFamily="34" charset="0"/>
            </a:endParaRPr>
          </a:p>
        </p:txBody>
      </p:sp>
      <p:sp>
        <p:nvSpPr>
          <p:cNvPr id="3" name="Content Placeholder 2"/>
          <p:cNvSpPr>
            <a:spLocks noGrp="1"/>
          </p:cNvSpPr>
          <p:nvPr>
            <p:ph idx="1"/>
          </p:nvPr>
        </p:nvSpPr>
        <p:spPr>
          <a:xfrm>
            <a:off x="685800" y="1447800"/>
            <a:ext cx="7772400" cy="4648200"/>
          </a:xfrm>
        </p:spPr>
        <p:txBody>
          <a:bodyPr/>
          <a:lstStyle/>
          <a:p>
            <a:r>
              <a:rPr lang="en-US" sz="2000" b="1" dirty="0" smtClean="0">
                <a:latin typeface="Calibri" pitchFamily="34" charset="0"/>
                <a:cs typeface="Calibri" pitchFamily="34" charset="0"/>
              </a:rPr>
              <a:t>Two measurements at each site</a:t>
            </a:r>
          </a:p>
          <a:p>
            <a:pPr lvl="1"/>
            <a:r>
              <a:rPr lang="en-US" sz="1800" dirty="0" smtClean="0">
                <a:latin typeface="Calibri" pitchFamily="34" charset="0"/>
                <a:cs typeface="Calibri" pitchFamily="34" charset="0"/>
              </a:rPr>
              <a:t>1 MHz bandwidth</a:t>
            </a:r>
          </a:p>
          <a:p>
            <a:pPr lvl="1"/>
            <a:r>
              <a:rPr lang="en-US" sz="1800" dirty="0" smtClean="0">
                <a:latin typeface="Calibri" pitchFamily="34" charset="0"/>
                <a:cs typeface="Calibri" pitchFamily="34" charset="0"/>
              </a:rPr>
              <a:t>15 MHz RF front end bandwidth</a:t>
            </a:r>
          </a:p>
          <a:p>
            <a:pPr lvl="1"/>
            <a:r>
              <a:rPr lang="en-US" sz="1800" dirty="0" smtClean="0">
                <a:latin typeface="Calibri" pitchFamily="34" charset="0"/>
                <a:cs typeface="Calibri" pitchFamily="34" charset="0"/>
              </a:rPr>
              <a:t>Sampled over a 50-300 ms window of time</a:t>
            </a:r>
          </a:p>
          <a:p>
            <a:r>
              <a:rPr lang="en-US" sz="2000" b="1" dirty="0" smtClean="0">
                <a:latin typeface="Calibri" pitchFamily="34" charset="0"/>
                <a:cs typeface="Calibri" pitchFamily="34" charset="0"/>
              </a:rPr>
              <a:t>Measurement assumptions</a:t>
            </a:r>
          </a:p>
          <a:p>
            <a:pPr lvl="1"/>
            <a:r>
              <a:rPr lang="en-US" sz="1800" dirty="0" smtClean="0">
                <a:latin typeface="Calibri" pitchFamily="34" charset="0"/>
                <a:cs typeface="Calibri" pitchFamily="34" charset="0"/>
              </a:rPr>
              <a:t>5.6 dB receiver noise figure</a:t>
            </a:r>
          </a:p>
          <a:p>
            <a:pPr lvl="1"/>
            <a:r>
              <a:rPr lang="en-US" sz="1800" dirty="0" smtClean="0">
                <a:latin typeface="Calibri" pitchFamily="34" charset="0"/>
                <a:cs typeface="Calibri" pitchFamily="34" charset="0"/>
              </a:rPr>
              <a:t>Thermal noise at room temperature:</a:t>
            </a:r>
          </a:p>
          <a:p>
            <a:pPr lvl="1"/>
            <a:r>
              <a:rPr lang="en-US" sz="1800" dirty="0" smtClean="0">
                <a:latin typeface="Calibri" pitchFamily="34" charset="0"/>
                <a:cs typeface="Calibri" pitchFamily="34" charset="0"/>
              </a:rPr>
              <a:t>Rise over thermal noise due to ISM band interference</a:t>
            </a:r>
          </a:p>
          <a:p>
            <a:endParaRPr lang="en-US" sz="2000" dirty="0">
              <a:latin typeface="Calibri" pitchFamily="34" charset="0"/>
              <a:cs typeface="Calibri" pitchFamily="34" charset="0"/>
            </a:endParaRPr>
          </a:p>
        </p:txBody>
      </p:sp>
      <p:graphicFrame>
        <p:nvGraphicFramePr>
          <p:cNvPr id="4" name="Object 3"/>
          <p:cNvGraphicFramePr>
            <a:graphicFrameLocks noChangeAspect="1"/>
          </p:cNvGraphicFramePr>
          <p:nvPr/>
        </p:nvGraphicFramePr>
        <p:xfrm>
          <a:off x="5040312" y="3505200"/>
          <a:ext cx="3189288" cy="425450"/>
        </p:xfrm>
        <a:graphic>
          <a:graphicData uri="http://schemas.openxmlformats.org/presentationml/2006/ole">
            <mc:AlternateContent xmlns:mc="http://schemas.openxmlformats.org/markup-compatibility/2006">
              <mc:Choice xmlns:v="urn:schemas-microsoft-com:vml" Requires="v">
                <p:oleObj spid="_x0000_s28678" name="Equation" r:id="rId3" imgW="1714320" imgH="228600" progId="Equation.3">
                  <p:embed/>
                </p:oleObj>
              </mc:Choice>
              <mc:Fallback>
                <p:oleObj name="Equation" r:id="rId3" imgW="1714320" imgH="228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0312" y="3505200"/>
                        <a:ext cx="3189288" cy="425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Table 4"/>
          <p:cNvGraphicFramePr>
            <a:graphicFrameLocks noGrp="1"/>
          </p:cNvGraphicFramePr>
          <p:nvPr/>
        </p:nvGraphicFramePr>
        <p:xfrm>
          <a:off x="685800" y="4648200"/>
          <a:ext cx="7848600" cy="1371600"/>
        </p:xfrm>
        <a:graphic>
          <a:graphicData uri="http://schemas.openxmlformats.org/drawingml/2006/table">
            <a:tbl>
              <a:tblPr firstRow="1" bandRow="1">
                <a:tableStyleId>{93296810-A885-4BE3-A3E7-6D5BEEA58F35}</a:tableStyleId>
              </a:tblPr>
              <a:tblGrid>
                <a:gridCol w="1371600"/>
                <a:gridCol w="2362200"/>
                <a:gridCol w="1524000"/>
                <a:gridCol w="2590800"/>
              </a:tblGrid>
              <a:tr h="457200">
                <a:tc>
                  <a:txBody>
                    <a:bodyPr/>
                    <a:lstStyle/>
                    <a:p>
                      <a:pPr algn="ctr"/>
                      <a:r>
                        <a:rPr lang="en-US" sz="2000" dirty="0" smtClean="0">
                          <a:latin typeface="Calibri" pitchFamily="34" charset="0"/>
                          <a:cs typeface="Calibri" pitchFamily="34" charset="0"/>
                        </a:rPr>
                        <a:t>Bandwidth</a:t>
                      </a:r>
                      <a:endParaRPr lang="en-US" sz="2000" dirty="0">
                        <a:latin typeface="Calibri" pitchFamily="34" charset="0"/>
                        <a:cs typeface="Calibri" pitchFamily="34" charset="0"/>
                      </a:endParaRPr>
                    </a:p>
                  </a:txBody>
                  <a:tcPr/>
                </a:tc>
                <a:tc>
                  <a:txBody>
                    <a:bodyPr/>
                    <a:lstStyle/>
                    <a:p>
                      <a:pPr algn="ctr"/>
                      <a:r>
                        <a:rPr lang="en-US" sz="2000" dirty="0" smtClean="0">
                          <a:latin typeface="Calibri" pitchFamily="34" charset="0"/>
                          <a:cs typeface="Calibri" pitchFamily="34" charset="0"/>
                        </a:rPr>
                        <a:t>Thermal Noise Floor</a:t>
                      </a:r>
                      <a:endParaRPr lang="en-US" sz="2000" dirty="0">
                        <a:latin typeface="Calibri" pitchFamily="34" charset="0"/>
                        <a:cs typeface="Calibri" pitchFamily="34" charset="0"/>
                      </a:endParaRPr>
                    </a:p>
                  </a:txBody>
                  <a:tcPr/>
                </a:tc>
                <a:tc>
                  <a:txBody>
                    <a:bodyPr/>
                    <a:lstStyle/>
                    <a:p>
                      <a:pPr algn="ctr"/>
                      <a:r>
                        <a:rPr lang="en-US" sz="2000" dirty="0" smtClean="0">
                          <a:latin typeface="Calibri" pitchFamily="34" charset="0"/>
                          <a:cs typeface="Calibri" pitchFamily="34" charset="0"/>
                        </a:rPr>
                        <a:t>Noise Figure</a:t>
                      </a:r>
                      <a:endParaRPr lang="en-US" sz="2000" dirty="0">
                        <a:latin typeface="Calibri" pitchFamily="34" charset="0"/>
                        <a:cs typeface="Calibri" pitchFamily="34" charset="0"/>
                      </a:endParaRPr>
                    </a:p>
                  </a:txBody>
                  <a:tcPr/>
                </a:tc>
                <a:tc>
                  <a:txBody>
                    <a:bodyPr/>
                    <a:lstStyle/>
                    <a:p>
                      <a:pPr algn="ctr"/>
                      <a:r>
                        <a:rPr lang="en-US" sz="2000" dirty="0" smtClean="0">
                          <a:latin typeface="Calibri" pitchFamily="34" charset="0"/>
                          <a:cs typeface="Calibri" pitchFamily="34" charset="0"/>
                        </a:rPr>
                        <a:t>Measured</a:t>
                      </a:r>
                      <a:r>
                        <a:rPr lang="en-US" sz="2000" baseline="0" dirty="0" smtClean="0">
                          <a:latin typeface="Calibri" pitchFamily="34" charset="0"/>
                          <a:cs typeface="Calibri" pitchFamily="34" charset="0"/>
                        </a:rPr>
                        <a:t> Noise Floor</a:t>
                      </a:r>
                      <a:endParaRPr lang="en-US" sz="2000" dirty="0">
                        <a:latin typeface="Calibri" pitchFamily="34" charset="0"/>
                        <a:cs typeface="Calibri" pitchFamily="34" charset="0"/>
                      </a:endParaRPr>
                    </a:p>
                  </a:txBody>
                  <a:tcPr/>
                </a:tc>
              </a:tr>
              <a:tr h="457200">
                <a:tc>
                  <a:txBody>
                    <a:bodyPr/>
                    <a:lstStyle/>
                    <a:p>
                      <a:pPr algn="ctr"/>
                      <a:r>
                        <a:rPr lang="en-US" sz="2000" dirty="0" smtClean="0">
                          <a:latin typeface="Calibri" pitchFamily="34" charset="0"/>
                          <a:cs typeface="Calibri" pitchFamily="34" charset="0"/>
                        </a:rPr>
                        <a:t>1 MHz</a:t>
                      </a:r>
                      <a:endParaRPr lang="en-US" sz="2000" dirty="0">
                        <a:latin typeface="Calibri" pitchFamily="34" charset="0"/>
                        <a:cs typeface="Calibri" pitchFamily="34" charset="0"/>
                      </a:endParaRPr>
                    </a:p>
                  </a:txBody>
                  <a:tcPr/>
                </a:tc>
                <a:tc>
                  <a:txBody>
                    <a:bodyPr/>
                    <a:lstStyle/>
                    <a:p>
                      <a:pPr algn="ctr"/>
                      <a:r>
                        <a:rPr lang="en-US" sz="2000" dirty="0" smtClean="0">
                          <a:latin typeface="Calibri" pitchFamily="34" charset="0"/>
                          <a:cs typeface="Calibri" pitchFamily="34" charset="0"/>
                        </a:rPr>
                        <a:t>-114.0 </a:t>
                      </a:r>
                      <a:r>
                        <a:rPr lang="en-US" sz="2000" dirty="0" err="1" smtClean="0">
                          <a:latin typeface="Calibri" pitchFamily="34" charset="0"/>
                          <a:cs typeface="Calibri" pitchFamily="34" charset="0"/>
                        </a:rPr>
                        <a:t>dBm</a:t>
                      </a:r>
                      <a:endParaRPr lang="en-US" sz="2000" dirty="0">
                        <a:latin typeface="Calibri" pitchFamily="34" charset="0"/>
                        <a:cs typeface="Calibri" pitchFamily="34" charset="0"/>
                      </a:endParaRPr>
                    </a:p>
                  </a:txBody>
                  <a:tcPr/>
                </a:tc>
                <a:tc>
                  <a:txBody>
                    <a:bodyPr/>
                    <a:lstStyle/>
                    <a:p>
                      <a:pPr algn="ctr"/>
                      <a:r>
                        <a:rPr lang="en-US" sz="2000" dirty="0" smtClean="0">
                          <a:latin typeface="Calibri" pitchFamily="34" charset="0"/>
                          <a:cs typeface="Calibri" pitchFamily="34" charset="0"/>
                        </a:rPr>
                        <a:t>5.6 dB</a:t>
                      </a:r>
                      <a:endParaRPr lang="en-US" sz="2000" dirty="0">
                        <a:latin typeface="Calibri" pitchFamily="34" charset="0"/>
                        <a:cs typeface="Calibri" pitchFamily="34" charset="0"/>
                      </a:endParaRPr>
                    </a:p>
                  </a:txBody>
                  <a:tcPr/>
                </a:tc>
                <a:tc>
                  <a:txBody>
                    <a:bodyPr/>
                    <a:lstStyle/>
                    <a:p>
                      <a:pPr algn="ctr"/>
                      <a:r>
                        <a:rPr lang="en-US" sz="2000" dirty="0" smtClean="0">
                          <a:latin typeface="Calibri" pitchFamily="34" charset="0"/>
                          <a:cs typeface="Calibri" pitchFamily="34" charset="0"/>
                        </a:rPr>
                        <a:t>-108.4 </a:t>
                      </a:r>
                      <a:r>
                        <a:rPr lang="en-US" sz="2000" dirty="0" err="1" smtClean="0">
                          <a:latin typeface="Calibri" pitchFamily="34" charset="0"/>
                          <a:cs typeface="Calibri" pitchFamily="34" charset="0"/>
                        </a:rPr>
                        <a:t>dBm</a:t>
                      </a:r>
                      <a:endParaRPr lang="en-US" sz="2000" dirty="0">
                        <a:latin typeface="Calibri" pitchFamily="34" charset="0"/>
                        <a:cs typeface="Calibri" pitchFamily="34" charset="0"/>
                      </a:endParaRPr>
                    </a:p>
                  </a:txBody>
                  <a:tcPr/>
                </a:tc>
              </a:tr>
              <a:tr h="457200">
                <a:tc>
                  <a:txBody>
                    <a:bodyPr/>
                    <a:lstStyle/>
                    <a:p>
                      <a:pPr algn="ctr"/>
                      <a:r>
                        <a:rPr lang="en-US" sz="2000" dirty="0" smtClean="0">
                          <a:latin typeface="Calibri" pitchFamily="34" charset="0"/>
                          <a:cs typeface="Calibri" pitchFamily="34" charset="0"/>
                        </a:rPr>
                        <a:t>15 MHz</a:t>
                      </a:r>
                      <a:endParaRPr lang="en-US" sz="2000" dirty="0">
                        <a:latin typeface="Calibri" pitchFamily="34" charset="0"/>
                        <a:cs typeface="Calibri" pitchFamily="34" charset="0"/>
                      </a:endParaRPr>
                    </a:p>
                  </a:txBody>
                  <a:tcPr/>
                </a:tc>
                <a:tc>
                  <a:txBody>
                    <a:bodyPr/>
                    <a:lstStyle/>
                    <a:p>
                      <a:pPr algn="ctr"/>
                      <a:r>
                        <a:rPr lang="en-US" sz="2000" dirty="0" smtClean="0">
                          <a:latin typeface="Calibri" pitchFamily="34" charset="0"/>
                          <a:cs typeface="Calibri" pitchFamily="34" charset="0"/>
                        </a:rPr>
                        <a:t>-102.24 </a:t>
                      </a:r>
                      <a:r>
                        <a:rPr lang="en-US" sz="2000" dirty="0" err="1" smtClean="0">
                          <a:latin typeface="Calibri" pitchFamily="34" charset="0"/>
                          <a:cs typeface="Calibri" pitchFamily="34" charset="0"/>
                        </a:rPr>
                        <a:t>dBm</a:t>
                      </a:r>
                      <a:endParaRPr lang="en-US" sz="2000" dirty="0">
                        <a:latin typeface="Calibri" pitchFamily="34" charset="0"/>
                        <a:cs typeface="Calibri" pitchFamily="34" charset="0"/>
                      </a:endParaRPr>
                    </a:p>
                  </a:txBody>
                  <a:tcPr/>
                </a:tc>
                <a:tc>
                  <a:txBody>
                    <a:bodyPr/>
                    <a:lstStyle/>
                    <a:p>
                      <a:pPr algn="ctr"/>
                      <a:r>
                        <a:rPr lang="en-US" sz="2000" dirty="0" smtClean="0">
                          <a:latin typeface="Calibri" pitchFamily="34" charset="0"/>
                          <a:cs typeface="Calibri" pitchFamily="34" charset="0"/>
                        </a:rPr>
                        <a:t>5.6 dB</a:t>
                      </a:r>
                      <a:endParaRPr lang="en-US" sz="2000" dirty="0">
                        <a:latin typeface="Calibri" pitchFamily="34" charset="0"/>
                        <a:cs typeface="Calibri" pitchFamily="34" charset="0"/>
                      </a:endParaRPr>
                    </a:p>
                  </a:txBody>
                  <a:tcPr/>
                </a:tc>
                <a:tc>
                  <a:txBody>
                    <a:bodyPr/>
                    <a:lstStyle/>
                    <a:p>
                      <a:pPr algn="ctr"/>
                      <a:r>
                        <a:rPr lang="en-US" sz="2000" dirty="0" smtClean="0">
                          <a:latin typeface="Calibri" pitchFamily="34" charset="0"/>
                          <a:cs typeface="Calibri" pitchFamily="34" charset="0"/>
                        </a:rPr>
                        <a:t>-96.64 </a:t>
                      </a:r>
                      <a:r>
                        <a:rPr lang="en-US" sz="2000" dirty="0" err="1" smtClean="0">
                          <a:latin typeface="Calibri" pitchFamily="34" charset="0"/>
                          <a:cs typeface="Calibri" pitchFamily="34" charset="0"/>
                        </a:rPr>
                        <a:t>dBm</a:t>
                      </a:r>
                      <a:endParaRPr lang="en-US" sz="2000" dirty="0">
                        <a:latin typeface="Calibri" pitchFamily="34" charset="0"/>
                        <a:cs typeface="Calibri" pitchFamily="34" charset="0"/>
                      </a:endParaRPr>
                    </a:p>
                  </a:txBody>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Summary of Measurements</a:t>
            </a:r>
            <a:endParaRPr lang="en-US" dirty="0">
              <a:latin typeface="Calibri" pitchFamily="34" charset="0"/>
              <a:cs typeface="Calibri" pitchFamily="34" charset="0"/>
            </a:endParaRPr>
          </a:p>
        </p:txBody>
      </p:sp>
      <p:graphicFrame>
        <p:nvGraphicFramePr>
          <p:cNvPr id="4" name="Content Placeholder 3"/>
          <p:cNvGraphicFramePr>
            <a:graphicFrameLocks noGrp="1"/>
          </p:cNvGraphicFramePr>
          <p:nvPr>
            <p:ph idx="1"/>
          </p:nvPr>
        </p:nvGraphicFramePr>
        <p:xfrm>
          <a:off x="381000" y="1752600"/>
          <a:ext cx="8382000" cy="3977640"/>
        </p:xfrm>
        <a:graphic>
          <a:graphicData uri="http://schemas.openxmlformats.org/drawingml/2006/table">
            <a:tbl>
              <a:tblPr firstRow="1" bandRow="1">
                <a:tableStyleId>{93296810-A885-4BE3-A3E7-6D5BEEA58F35}</a:tableStyleId>
              </a:tblPr>
              <a:tblGrid>
                <a:gridCol w="3886200"/>
                <a:gridCol w="2286000"/>
                <a:gridCol w="2209800"/>
              </a:tblGrid>
              <a:tr h="370840">
                <a:tc>
                  <a:txBody>
                    <a:bodyPr/>
                    <a:lstStyle/>
                    <a:p>
                      <a:pPr algn="ctr"/>
                      <a:r>
                        <a:rPr lang="en-US" dirty="0" smtClean="0">
                          <a:latin typeface="Calibri" pitchFamily="34" charset="0"/>
                          <a:cs typeface="Calibri" pitchFamily="34" charset="0"/>
                        </a:rPr>
                        <a:t>Location</a:t>
                      </a:r>
                      <a:endParaRPr lang="en-US" dirty="0">
                        <a:latin typeface="Calibri" pitchFamily="34" charset="0"/>
                        <a:cs typeface="Calibri" pitchFamily="34" charset="0"/>
                      </a:endParaRPr>
                    </a:p>
                  </a:txBody>
                  <a:tcPr/>
                </a:tc>
                <a:tc>
                  <a:txBody>
                    <a:bodyPr/>
                    <a:lstStyle/>
                    <a:p>
                      <a:pPr algn="ctr"/>
                      <a:r>
                        <a:rPr lang="en-US" dirty="0" smtClean="0">
                          <a:latin typeface="Calibri" pitchFamily="34" charset="0"/>
                          <a:cs typeface="Calibri" pitchFamily="34" charset="0"/>
                        </a:rPr>
                        <a:t>Mean 1 MHz</a:t>
                      </a:r>
                      <a:r>
                        <a:rPr lang="en-US" baseline="0" dirty="0" smtClean="0">
                          <a:latin typeface="Calibri" pitchFamily="34" charset="0"/>
                          <a:cs typeface="Calibri" pitchFamily="34" charset="0"/>
                        </a:rPr>
                        <a:t> Power Measurement (</a:t>
                      </a:r>
                      <a:r>
                        <a:rPr lang="en-US" baseline="0" dirty="0" err="1" smtClean="0">
                          <a:latin typeface="Calibri" pitchFamily="34" charset="0"/>
                          <a:cs typeface="Calibri" pitchFamily="34" charset="0"/>
                        </a:rPr>
                        <a:t>dBm</a:t>
                      </a:r>
                      <a:r>
                        <a:rPr lang="en-US" baseline="0" dirty="0" smtClean="0">
                          <a:latin typeface="Calibri" pitchFamily="34" charset="0"/>
                          <a:cs typeface="Calibri" pitchFamily="34" charset="0"/>
                        </a:rPr>
                        <a:t>)</a:t>
                      </a:r>
                      <a:endParaRPr lang="en-US" dirty="0">
                        <a:latin typeface="Calibri" pitchFamily="34" charset="0"/>
                        <a:cs typeface="Calibri" pitchFamily="34" charset="0"/>
                      </a:endParaRPr>
                    </a:p>
                  </a:txBody>
                  <a:tcPr/>
                </a:tc>
                <a:tc>
                  <a:txBody>
                    <a:bodyPr/>
                    <a:lstStyle/>
                    <a:p>
                      <a:pPr algn="ctr"/>
                      <a:r>
                        <a:rPr lang="en-US" dirty="0" smtClean="0">
                          <a:latin typeface="Calibri" pitchFamily="34" charset="0"/>
                          <a:cs typeface="Calibri" pitchFamily="34" charset="0"/>
                        </a:rPr>
                        <a:t>Mean 15 MHz Power Measurement (</a:t>
                      </a:r>
                      <a:r>
                        <a:rPr lang="en-US" dirty="0" err="1" smtClean="0">
                          <a:latin typeface="Calibri" pitchFamily="34" charset="0"/>
                          <a:cs typeface="Calibri" pitchFamily="34" charset="0"/>
                        </a:rPr>
                        <a:t>dBm</a:t>
                      </a:r>
                      <a:r>
                        <a:rPr lang="en-US" dirty="0" smtClean="0">
                          <a:latin typeface="Calibri" pitchFamily="34" charset="0"/>
                          <a:cs typeface="Calibri" pitchFamily="34" charset="0"/>
                        </a:rPr>
                        <a:t>)</a:t>
                      </a:r>
                      <a:endParaRPr lang="en-US" dirty="0">
                        <a:latin typeface="Calibri" pitchFamily="34" charset="0"/>
                        <a:cs typeface="Calibri" pitchFamily="34" charset="0"/>
                      </a:endParaRPr>
                    </a:p>
                  </a:txBody>
                  <a:tcPr/>
                </a:tc>
              </a:tr>
              <a:tr h="370840">
                <a:tc>
                  <a:txBody>
                    <a:bodyPr/>
                    <a:lstStyle/>
                    <a:p>
                      <a:r>
                        <a:rPr lang="en-US" dirty="0" smtClean="0">
                          <a:latin typeface="Calibri" pitchFamily="34" charset="0"/>
                          <a:cs typeface="Calibri" pitchFamily="34" charset="0"/>
                        </a:rPr>
                        <a:t>Shield Box</a:t>
                      </a:r>
                      <a:endParaRPr lang="en-US" dirty="0">
                        <a:latin typeface="Calibri" pitchFamily="34" charset="0"/>
                        <a:cs typeface="Calibri" pitchFamily="34" charset="0"/>
                      </a:endParaRPr>
                    </a:p>
                  </a:txBody>
                  <a:tcPr/>
                </a:tc>
                <a:tc>
                  <a:txBody>
                    <a:bodyPr/>
                    <a:lstStyle/>
                    <a:p>
                      <a:pPr algn="ctr"/>
                      <a:r>
                        <a:rPr lang="en-US" dirty="0" smtClean="0">
                          <a:latin typeface="Calibri" pitchFamily="34" charset="0"/>
                          <a:cs typeface="Calibri" pitchFamily="34" charset="0"/>
                        </a:rPr>
                        <a:t>-108.1</a:t>
                      </a:r>
                      <a:endParaRPr lang="en-US" dirty="0">
                        <a:latin typeface="Calibri" pitchFamily="34" charset="0"/>
                        <a:cs typeface="Calibri" pitchFamily="34" charset="0"/>
                      </a:endParaRPr>
                    </a:p>
                  </a:txBody>
                  <a:tcPr/>
                </a:tc>
                <a:tc>
                  <a:txBody>
                    <a:bodyPr/>
                    <a:lstStyle/>
                    <a:p>
                      <a:pPr algn="ctr"/>
                      <a:r>
                        <a:rPr lang="en-US" dirty="0" smtClean="0">
                          <a:latin typeface="Calibri" pitchFamily="34" charset="0"/>
                          <a:cs typeface="Calibri" pitchFamily="34" charset="0"/>
                        </a:rPr>
                        <a:t>-95.8</a:t>
                      </a:r>
                      <a:endParaRPr lang="en-US" dirty="0">
                        <a:latin typeface="Calibri" pitchFamily="34" charset="0"/>
                        <a:cs typeface="Calibri" pitchFamily="34" charset="0"/>
                      </a:endParaRPr>
                    </a:p>
                  </a:txBody>
                  <a:tcPr/>
                </a:tc>
              </a:tr>
              <a:tr h="370840">
                <a:tc>
                  <a:txBody>
                    <a:bodyPr/>
                    <a:lstStyle/>
                    <a:p>
                      <a:r>
                        <a:rPr lang="en-US" dirty="0" smtClean="0">
                          <a:latin typeface="Calibri" pitchFamily="34" charset="0"/>
                          <a:cs typeface="Calibri" pitchFamily="34" charset="0"/>
                        </a:rPr>
                        <a:t>Undeveloped Land</a:t>
                      </a:r>
                      <a:endParaRPr lang="en-US" dirty="0">
                        <a:latin typeface="Calibri" pitchFamily="34" charset="0"/>
                        <a:cs typeface="Calibri" pitchFamily="34" charset="0"/>
                      </a:endParaRPr>
                    </a:p>
                  </a:txBody>
                  <a:tcPr/>
                </a:tc>
                <a:tc>
                  <a:txBody>
                    <a:bodyPr/>
                    <a:lstStyle/>
                    <a:p>
                      <a:pPr algn="ctr"/>
                      <a:r>
                        <a:rPr lang="en-US" dirty="0" smtClean="0">
                          <a:latin typeface="Calibri" pitchFamily="34" charset="0"/>
                          <a:cs typeface="Calibri" pitchFamily="34" charset="0"/>
                        </a:rPr>
                        <a:t>-108.4</a:t>
                      </a:r>
                      <a:endParaRPr lang="en-US" dirty="0">
                        <a:latin typeface="Calibri" pitchFamily="34" charset="0"/>
                        <a:cs typeface="Calibri" pitchFamily="34" charset="0"/>
                      </a:endParaRPr>
                    </a:p>
                  </a:txBody>
                  <a:tcPr/>
                </a:tc>
                <a:tc>
                  <a:txBody>
                    <a:bodyPr/>
                    <a:lstStyle/>
                    <a:p>
                      <a:pPr algn="ctr"/>
                      <a:r>
                        <a:rPr lang="en-US" dirty="0" smtClean="0">
                          <a:latin typeface="Calibri" pitchFamily="34" charset="0"/>
                          <a:cs typeface="Calibri" pitchFamily="34" charset="0"/>
                        </a:rPr>
                        <a:t>-96.8</a:t>
                      </a:r>
                      <a:endParaRPr lang="en-US" dirty="0">
                        <a:latin typeface="Calibri" pitchFamily="34" charset="0"/>
                        <a:cs typeface="Calibri" pitchFamily="34" charset="0"/>
                      </a:endParaRPr>
                    </a:p>
                  </a:txBody>
                  <a:tcPr/>
                </a:tc>
              </a:tr>
              <a:tr h="370840">
                <a:tc>
                  <a:txBody>
                    <a:bodyPr/>
                    <a:lstStyle/>
                    <a:p>
                      <a:r>
                        <a:rPr lang="en-US" dirty="0" smtClean="0">
                          <a:latin typeface="Calibri" pitchFamily="34" charset="0"/>
                          <a:cs typeface="Calibri" pitchFamily="34" charset="0"/>
                        </a:rPr>
                        <a:t>Light Industrial Pad Mount Transformer</a:t>
                      </a:r>
                      <a:endParaRPr lang="en-US" dirty="0">
                        <a:latin typeface="Calibri" pitchFamily="34" charset="0"/>
                        <a:cs typeface="Calibri" pitchFamily="34" charset="0"/>
                      </a:endParaRPr>
                    </a:p>
                  </a:txBody>
                  <a:tcPr/>
                </a:tc>
                <a:tc>
                  <a:txBody>
                    <a:bodyPr/>
                    <a:lstStyle/>
                    <a:p>
                      <a:pPr algn="ctr"/>
                      <a:r>
                        <a:rPr lang="en-US" dirty="0" smtClean="0">
                          <a:latin typeface="Calibri" pitchFamily="34" charset="0"/>
                          <a:cs typeface="Calibri" pitchFamily="34" charset="0"/>
                        </a:rPr>
                        <a:t>-108.0</a:t>
                      </a:r>
                      <a:endParaRPr lang="en-US" dirty="0">
                        <a:latin typeface="Calibri" pitchFamily="34" charset="0"/>
                        <a:cs typeface="Calibri" pitchFamily="34" charset="0"/>
                      </a:endParaRPr>
                    </a:p>
                  </a:txBody>
                  <a:tcPr/>
                </a:tc>
                <a:tc>
                  <a:txBody>
                    <a:bodyPr/>
                    <a:lstStyle/>
                    <a:p>
                      <a:pPr algn="ctr"/>
                      <a:r>
                        <a:rPr lang="en-US" dirty="0" smtClean="0">
                          <a:latin typeface="Calibri" pitchFamily="34" charset="0"/>
                          <a:cs typeface="Calibri" pitchFamily="34" charset="0"/>
                        </a:rPr>
                        <a:t>-95.8</a:t>
                      </a:r>
                      <a:endParaRPr lang="en-US" dirty="0">
                        <a:latin typeface="Calibri" pitchFamily="34" charset="0"/>
                        <a:cs typeface="Calibri" pitchFamily="34" charset="0"/>
                      </a:endParaRPr>
                    </a:p>
                  </a:txBody>
                  <a:tcPr/>
                </a:tc>
              </a:tr>
              <a:tr h="370840">
                <a:tc>
                  <a:txBody>
                    <a:bodyPr/>
                    <a:lstStyle/>
                    <a:p>
                      <a:r>
                        <a:rPr lang="en-US" dirty="0" smtClean="0">
                          <a:latin typeface="Calibri" pitchFamily="34" charset="0"/>
                          <a:cs typeface="Calibri" pitchFamily="34" charset="0"/>
                        </a:rPr>
                        <a:t>Commercial Zone</a:t>
                      </a:r>
                      <a:r>
                        <a:rPr lang="en-US" baseline="0" dirty="0" smtClean="0">
                          <a:latin typeface="Calibri" pitchFamily="34" charset="0"/>
                          <a:cs typeface="Calibri" pitchFamily="34" charset="0"/>
                        </a:rPr>
                        <a:t> </a:t>
                      </a:r>
                      <a:endParaRPr lang="en-US" dirty="0">
                        <a:latin typeface="Calibri" pitchFamily="34" charset="0"/>
                        <a:cs typeface="Calibri" pitchFamily="34" charset="0"/>
                      </a:endParaRPr>
                    </a:p>
                  </a:txBody>
                  <a:tcPr/>
                </a:tc>
                <a:tc>
                  <a:txBody>
                    <a:bodyPr/>
                    <a:lstStyle/>
                    <a:p>
                      <a:pPr algn="ctr"/>
                      <a:r>
                        <a:rPr lang="en-US" dirty="0" smtClean="0">
                          <a:latin typeface="Calibri" pitchFamily="34" charset="0"/>
                          <a:cs typeface="Calibri" pitchFamily="34" charset="0"/>
                        </a:rPr>
                        <a:t>-107.2</a:t>
                      </a:r>
                      <a:endParaRPr lang="en-US" dirty="0">
                        <a:latin typeface="Calibri" pitchFamily="34" charset="0"/>
                        <a:cs typeface="Calibri" pitchFamily="34" charset="0"/>
                      </a:endParaRPr>
                    </a:p>
                  </a:txBody>
                  <a:tcPr/>
                </a:tc>
                <a:tc>
                  <a:txBody>
                    <a:bodyPr/>
                    <a:lstStyle/>
                    <a:p>
                      <a:pPr algn="ctr"/>
                      <a:r>
                        <a:rPr lang="en-US" dirty="0" smtClean="0">
                          <a:latin typeface="Calibri" pitchFamily="34" charset="0"/>
                          <a:cs typeface="Calibri" pitchFamily="34" charset="0"/>
                        </a:rPr>
                        <a:t>-94.0</a:t>
                      </a:r>
                      <a:endParaRPr lang="en-US" dirty="0">
                        <a:latin typeface="Calibri" pitchFamily="34" charset="0"/>
                        <a:cs typeface="Calibri" pitchFamily="34" charset="0"/>
                      </a:endParaRPr>
                    </a:p>
                  </a:txBody>
                  <a:tcPr/>
                </a:tc>
              </a:tr>
              <a:tr h="370840">
                <a:tc>
                  <a:txBody>
                    <a:bodyPr/>
                    <a:lstStyle/>
                    <a:p>
                      <a:r>
                        <a:rPr lang="en-US" dirty="0" smtClean="0">
                          <a:latin typeface="Calibri" pitchFamily="34" charset="0"/>
                          <a:cs typeface="Calibri" pitchFamily="34" charset="0"/>
                        </a:rPr>
                        <a:t>Residential Underground</a:t>
                      </a:r>
                      <a:r>
                        <a:rPr lang="en-US" baseline="0" dirty="0" smtClean="0">
                          <a:latin typeface="Calibri" pitchFamily="34" charset="0"/>
                          <a:cs typeface="Calibri" pitchFamily="34" charset="0"/>
                        </a:rPr>
                        <a:t> Meter</a:t>
                      </a:r>
                      <a:endParaRPr lang="en-US" dirty="0">
                        <a:latin typeface="Calibri" pitchFamily="34" charset="0"/>
                        <a:cs typeface="Calibri" pitchFamily="34" charset="0"/>
                      </a:endParaRPr>
                    </a:p>
                  </a:txBody>
                  <a:tcPr/>
                </a:tc>
                <a:tc>
                  <a:txBody>
                    <a:bodyPr/>
                    <a:lstStyle/>
                    <a:p>
                      <a:pPr algn="ctr"/>
                      <a:r>
                        <a:rPr lang="en-US" dirty="0" smtClean="0">
                          <a:latin typeface="Calibri" pitchFamily="34" charset="0"/>
                          <a:cs typeface="Calibri" pitchFamily="34" charset="0"/>
                        </a:rPr>
                        <a:t>-107.6</a:t>
                      </a:r>
                      <a:endParaRPr lang="en-US" dirty="0">
                        <a:latin typeface="Calibri" pitchFamily="34" charset="0"/>
                        <a:cs typeface="Calibri" pitchFamily="34" charset="0"/>
                      </a:endParaRPr>
                    </a:p>
                  </a:txBody>
                  <a:tcPr/>
                </a:tc>
                <a:tc>
                  <a:txBody>
                    <a:bodyPr/>
                    <a:lstStyle/>
                    <a:p>
                      <a:pPr algn="ctr"/>
                      <a:r>
                        <a:rPr lang="en-US" dirty="0" smtClean="0">
                          <a:latin typeface="Calibri" pitchFamily="34" charset="0"/>
                          <a:cs typeface="Calibri" pitchFamily="34" charset="0"/>
                        </a:rPr>
                        <a:t>-95.1</a:t>
                      </a:r>
                      <a:endParaRPr lang="en-US" dirty="0">
                        <a:latin typeface="Calibri" pitchFamily="34" charset="0"/>
                        <a:cs typeface="Calibri" pitchFamily="34" charset="0"/>
                      </a:endParaRPr>
                    </a:p>
                  </a:txBody>
                  <a:tcPr/>
                </a:tc>
              </a:tr>
              <a:tr h="370840">
                <a:tc>
                  <a:txBody>
                    <a:bodyPr/>
                    <a:lstStyle/>
                    <a:p>
                      <a:r>
                        <a:rPr lang="en-US" dirty="0" smtClean="0">
                          <a:latin typeface="Calibri" pitchFamily="34" charset="0"/>
                          <a:cs typeface="Calibri" pitchFamily="34" charset="0"/>
                        </a:rPr>
                        <a:t>Residential Pad Mount Transformer</a:t>
                      </a:r>
                      <a:endParaRPr lang="en-US" dirty="0">
                        <a:latin typeface="Calibri" pitchFamily="34" charset="0"/>
                        <a:cs typeface="Calibri" pitchFamily="34" charset="0"/>
                      </a:endParaRPr>
                    </a:p>
                  </a:txBody>
                  <a:tcPr/>
                </a:tc>
                <a:tc>
                  <a:txBody>
                    <a:bodyPr/>
                    <a:lstStyle/>
                    <a:p>
                      <a:pPr algn="ctr"/>
                      <a:r>
                        <a:rPr lang="en-US" dirty="0" smtClean="0">
                          <a:latin typeface="Calibri" pitchFamily="34" charset="0"/>
                          <a:cs typeface="Calibri" pitchFamily="34" charset="0"/>
                        </a:rPr>
                        <a:t>-107.0</a:t>
                      </a:r>
                      <a:endParaRPr lang="en-US" dirty="0">
                        <a:latin typeface="Calibri" pitchFamily="34" charset="0"/>
                        <a:cs typeface="Calibri" pitchFamily="34" charset="0"/>
                      </a:endParaRPr>
                    </a:p>
                  </a:txBody>
                  <a:tcPr/>
                </a:tc>
                <a:tc>
                  <a:txBody>
                    <a:bodyPr/>
                    <a:lstStyle/>
                    <a:p>
                      <a:pPr algn="ctr"/>
                      <a:r>
                        <a:rPr lang="en-US" dirty="0" smtClean="0">
                          <a:latin typeface="Calibri" pitchFamily="34" charset="0"/>
                          <a:cs typeface="Calibri" pitchFamily="34" charset="0"/>
                        </a:rPr>
                        <a:t>-93.5</a:t>
                      </a:r>
                      <a:endParaRPr lang="en-US" dirty="0">
                        <a:latin typeface="Calibri" pitchFamily="34" charset="0"/>
                        <a:cs typeface="Calibri" pitchFamily="34" charset="0"/>
                      </a:endParaRPr>
                    </a:p>
                  </a:txBody>
                  <a:tcPr/>
                </a:tc>
              </a:tr>
              <a:tr h="370840">
                <a:tc>
                  <a:txBody>
                    <a:bodyPr/>
                    <a:lstStyle/>
                    <a:p>
                      <a:r>
                        <a:rPr lang="en-US" dirty="0" smtClean="0">
                          <a:latin typeface="Calibri" pitchFamily="34" charset="0"/>
                          <a:cs typeface="Calibri" pitchFamily="34" charset="0"/>
                        </a:rPr>
                        <a:t>Office Building Rooftop</a:t>
                      </a:r>
                      <a:endParaRPr lang="en-US" dirty="0">
                        <a:latin typeface="Calibri" pitchFamily="34" charset="0"/>
                        <a:cs typeface="Calibri" pitchFamily="34" charset="0"/>
                      </a:endParaRPr>
                    </a:p>
                  </a:txBody>
                  <a:tcPr/>
                </a:tc>
                <a:tc>
                  <a:txBody>
                    <a:bodyPr/>
                    <a:lstStyle/>
                    <a:p>
                      <a:pPr algn="ctr"/>
                      <a:r>
                        <a:rPr lang="en-US" dirty="0" smtClean="0">
                          <a:latin typeface="Calibri" pitchFamily="34" charset="0"/>
                          <a:cs typeface="Calibri" pitchFamily="34" charset="0"/>
                        </a:rPr>
                        <a:t>-105.5</a:t>
                      </a:r>
                      <a:endParaRPr lang="en-US" dirty="0">
                        <a:latin typeface="Calibri" pitchFamily="34" charset="0"/>
                        <a:cs typeface="Calibri" pitchFamily="34" charset="0"/>
                      </a:endParaRPr>
                    </a:p>
                  </a:txBody>
                  <a:tcPr/>
                </a:tc>
                <a:tc>
                  <a:txBody>
                    <a:bodyPr/>
                    <a:lstStyle/>
                    <a:p>
                      <a:pPr algn="ctr"/>
                      <a:r>
                        <a:rPr lang="en-US" dirty="0" smtClean="0">
                          <a:latin typeface="Calibri" pitchFamily="34" charset="0"/>
                          <a:cs typeface="Calibri" pitchFamily="34" charset="0"/>
                        </a:rPr>
                        <a:t>-87.8</a:t>
                      </a:r>
                      <a:endParaRPr lang="en-US" dirty="0">
                        <a:latin typeface="Calibri" pitchFamily="34" charset="0"/>
                        <a:cs typeface="Calibri" pitchFamily="34" charset="0"/>
                      </a:endParaRPr>
                    </a:p>
                  </a:txBody>
                  <a:tcPr/>
                </a:tc>
              </a:tr>
              <a:tr h="370840">
                <a:tc>
                  <a:txBody>
                    <a:bodyPr/>
                    <a:lstStyle/>
                    <a:p>
                      <a:r>
                        <a:rPr lang="en-US" dirty="0" smtClean="0">
                          <a:latin typeface="Calibri" pitchFamily="34" charset="0"/>
                          <a:cs typeface="Calibri" pitchFamily="34" charset="0"/>
                        </a:rPr>
                        <a:t>Mt. Woodson Antenna Farm</a:t>
                      </a:r>
                      <a:endParaRPr lang="en-US" dirty="0">
                        <a:latin typeface="Calibri" pitchFamily="34" charset="0"/>
                        <a:cs typeface="Calibri" pitchFamily="34" charset="0"/>
                      </a:endParaRPr>
                    </a:p>
                  </a:txBody>
                  <a:tcPr/>
                </a:tc>
                <a:tc>
                  <a:txBody>
                    <a:bodyPr/>
                    <a:lstStyle/>
                    <a:p>
                      <a:pPr algn="ctr"/>
                      <a:r>
                        <a:rPr lang="en-US" dirty="0" smtClean="0">
                          <a:latin typeface="Calibri" pitchFamily="34" charset="0"/>
                          <a:cs typeface="Calibri" pitchFamily="34" charset="0"/>
                        </a:rPr>
                        <a:t>-101.1</a:t>
                      </a:r>
                      <a:endParaRPr lang="en-US" dirty="0">
                        <a:latin typeface="Calibri" pitchFamily="34" charset="0"/>
                        <a:cs typeface="Calibri" pitchFamily="34" charset="0"/>
                      </a:endParaRPr>
                    </a:p>
                  </a:txBody>
                  <a:tcPr/>
                </a:tc>
                <a:tc>
                  <a:txBody>
                    <a:bodyPr/>
                    <a:lstStyle/>
                    <a:p>
                      <a:pPr algn="ctr"/>
                      <a:r>
                        <a:rPr lang="en-US" dirty="0" smtClean="0">
                          <a:latin typeface="Calibri" pitchFamily="34" charset="0"/>
                          <a:cs typeface="Calibri" pitchFamily="34" charset="0"/>
                        </a:rPr>
                        <a:t>-86.0</a:t>
                      </a:r>
                      <a:endParaRPr lang="en-US" dirty="0">
                        <a:latin typeface="Calibri" pitchFamily="34" charset="0"/>
                        <a:cs typeface="Calibri" pitchFamily="34" charset="0"/>
                      </a:endParaRPr>
                    </a:p>
                  </a:txBody>
                  <a:tcPr/>
                </a:tc>
              </a:tr>
              <a:tr h="370840">
                <a:tc>
                  <a:txBody>
                    <a:bodyPr/>
                    <a:lstStyle/>
                    <a:p>
                      <a:r>
                        <a:rPr lang="en-US" dirty="0" smtClean="0">
                          <a:latin typeface="Calibri" pitchFamily="34" charset="0"/>
                          <a:cs typeface="Calibri" pitchFamily="34" charset="0"/>
                        </a:rPr>
                        <a:t>Black</a:t>
                      </a:r>
                      <a:r>
                        <a:rPr lang="en-US" baseline="0" dirty="0" smtClean="0">
                          <a:latin typeface="Calibri" pitchFamily="34" charset="0"/>
                          <a:cs typeface="Calibri" pitchFamily="34" charset="0"/>
                        </a:rPr>
                        <a:t> Mt. Antenna Farm</a:t>
                      </a:r>
                      <a:endParaRPr lang="en-US" dirty="0">
                        <a:latin typeface="Calibri" pitchFamily="34" charset="0"/>
                        <a:cs typeface="Calibri" pitchFamily="34" charset="0"/>
                      </a:endParaRPr>
                    </a:p>
                  </a:txBody>
                  <a:tcPr/>
                </a:tc>
                <a:tc>
                  <a:txBody>
                    <a:bodyPr/>
                    <a:lstStyle/>
                    <a:p>
                      <a:pPr algn="ctr"/>
                      <a:r>
                        <a:rPr lang="en-US" dirty="0" smtClean="0">
                          <a:latin typeface="Calibri" pitchFamily="34" charset="0"/>
                          <a:cs typeface="Calibri" pitchFamily="34" charset="0"/>
                        </a:rPr>
                        <a:t>-94.2</a:t>
                      </a:r>
                      <a:endParaRPr lang="en-US" dirty="0">
                        <a:latin typeface="Calibri" pitchFamily="34" charset="0"/>
                        <a:cs typeface="Calibri" pitchFamily="34" charset="0"/>
                      </a:endParaRPr>
                    </a:p>
                  </a:txBody>
                  <a:tcPr/>
                </a:tc>
                <a:tc>
                  <a:txBody>
                    <a:bodyPr/>
                    <a:lstStyle/>
                    <a:p>
                      <a:pPr algn="ctr"/>
                      <a:r>
                        <a:rPr lang="en-US" dirty="0" smtClean="0">
                          <a:latin typeface="Calibri" pitchFamily="34" charset="0"/>
                          <a:cs typeface="Calibri" pitchFamily="34" charset="0"/>
                        </a:rPr>
                        <a:t>-80.7</a:t>
                      </a:r>
                      <a:endParaRPr lang="en-US" dirty="0">
                        <a:latin typeface="Calibri" pitchFamily="34" charset="0"/>
                        <a:cs typeface="Calibri" pitchFamily="34" charset="0"/>
                      </a:endParaRPr>
                    </a:p>
                  </a:txBody>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hield_box.png"/>
          <p:cNvPicPr>
            <a:picLocks noGrp="1" noChangeAspect="1"/>
          </p:cNvPicPr>
          <p:nvPr>
            <p:ph idx="1"/>
          </p:nvPr>
        </p:nvPicPr>
        <p:blipFill>
          <a:blip r:embed="rId2" cstate="print"/>
          <a:stretch>
            <a:fillRect/>
          </a:stretch>
        </p:blipFill>
        <p:spPr>
          <a:xfrm>
            <a:off x="655504" y="1066800"/>
            <a:ext cx="7878896" cy="5334000"/>
          </a:xfrm>
        </p:spPr>
      </p:pic>
      <p:sp>
        <p:nvSpPr>
          <p:cNvPr id="2" name="Title 1"/>
          <p:cNvSpPr>
            <a:spLocks noGrp="1"/>
          </p:cNvSpPr>
          <p:nvPr>
            <p:ph type="title"/>
          </p:nvPr>
        </p:nvSpPr>
        <p:spPr>
          <a:xfrm>
            <a:off x="685800" y="685800"/>
            <a:ext cx="7772400" cy="609600"/>
          </a:xfrm>
        </p:spPr>
        <p:txBody>
          <a:bodyPr/>
          <a:lstStyle/>
          <a:p>
            <a:r>
              <a:rPr lang="en-US" dirty="0" smtClean="0">
                <a:latin typeface="Calibri" pitchFamily="34" charset="0"/>
                <a:cs typeface="Calibri" pitchFamily="34" charset="0"/>
              </a:rPr>
              <a:t>Shield Box</a:t>
            </a:r>
            <a:endParaRPr lang="en-US" dirty="0">
              <a:latin typeface="Calibri" pitchFamily="34" charset="0"/>
              <a:cs typeface="Calibri" pitchFamily="34" charset="0"/>
            </a:endParaRPr>
          </a:p>
        </p:txBody>
      </p:sp>
      <p:sp>
        <p:nvSpPr>
          <p:cNvPr id="7" name="TextBox 6"/>
          <p:cNvSpPr txBox="1"/>
          <p:nvPr/>
        </p:nvSpPr>
        <p:spPr>
          <a:xfrm>
            <a:off x="3124200" y="4078069"/>
            <a:ext cx="3200400" cy="646331"/>
          </a:xfrm>
          <a:prstGeom prst="rect">
            <a:avLst/>
          </a:prstGeom>
          <a:noFill/>
        </p:spPr>
        <p:txBody>
          <a:bodyPr wrap="square" rtlCol="0">
            <a:spAutoFit/>
          </a:bodyPr>
          <a:lstStyle/>
          <a:p>
            <a:pPr algn="ctr"/>
            <a:r>
              <a:rPr lang="en-US" sz="1800" b="1" dirty="0" smtClean="0">
                <a:latin typeface="Calibri" pitchFamily="34" charset="0"/>
                <a:cs typeface="Calibri" pitchFamily="34" charset="0"/>
              </a:rPr>
              <a:t>Close match with expected thermal noise measurement</a:t>
            </a:r>
            <a:endParaRPr lang="en-US" sz="1800" b="1" dirty="0">
              <a:latin typeface="Calibri" pitchFamily="34" charset="0"/>
              <a:cs typeface="Calibri" pitchFamily="34" charset="0"/>
            </a:endParaRPr>
          </a:p>
        </p:txBody>
      </p:sp>
      <p:sp>
        <p:nvSpPr>
          <p:cNvPr id="5" name="TextBox 4"/>
          <p:cNvSpPr txBox="1"/>
          <p:nvPr/>
        </p:nvSpPr>
        <p:spPr>
          <a:xfrm>
            <a:off x="1752600" y="1676400"/>
            <a:ext cx="3962400" cy="1015663"/>
          </a:xfrm>
          <a:prstGeom prst="rect">
            <a:avLst/>
          </a:prstGeom>
          <a:noFill/>
        </p:spPr>
        <p:txBody>
          <a:bodyPr wrap="square" rtlCol="0">
            <a:spAutoFit/>
          </a:bodyPr>
          <a:lstStyle/>
          <a:p>
            <a:r>
              <a:rPr lang="en-US" sz="2000" b="1" dirty="0" smtClean="0">
                <a:latin typeface="Calibri" pitchFamily="34" charset="0"/>
                <a:cs typeface="Calibri" pitchFamily="34" charset="0"/>
              </a:rPr>
              <a:t>Center Frequency = 2472 MHz</a:t>
            </a:r>
          </a:p>
          <a:p>
            <a:r>
              <a:rPr lang="en-US" sz="2000" b="1" dirty="0" smtClean="0">
                <a:latin typeface="Calibri" pitchFamily="34" charset="0"/>
                <a:cs typeface="Calibri" pitchFamily="34" charset="0"/>
              </a:rPr>
              <a:t>Mean 1 MHz Power = -108.13 </a:t>
            </a:r>
            <a:r>
              <a:rPr lang="en-US" sz="2000" b="1" dirty="0" err="1" smtClean="0">
                <a:latin typeface="Calibri" pitchFamily="34" charset="0"/>
                <a:cs typeface="Calibri" pitchFamily="34" charset="0"/>
              </a:rPr>
              <a:t>dBm</a:t>
            </a:r>
            <a:endParaRPr lang="en-US" sz="2000" b="1" dirty="0" smtClean="0">
              <a:latin typeface="Calibri" pitchFamily="34" charset="0"/>
              <a:cs typeface="Calibri" pitchFamily="34" charset="0"/>
            </a:endParaRPr>
          </a:p>
          <a:p>
            <a:r>
              <a:rPr lang="en-US" sz="2000" b="1" dirty="0" smtClean="0">
                <a:latin typeface="Calibri" pitchFamily="34" charset="0"/>
                <a:cs typeface="Calibri" pitchFamily="34" charset="0"/>
              </a:rPr>
              <a:t>Mean 15 MHz Power = -95.76 </a:t>
            </a:r>
            <a:r>
              <a:rPr lang="en-US" sz="2000" b="1" dirty="0" err="1" smtClean="0">
                <a:latin typeface="Calibri" pitchFamily="34" charset="0"/>
                <a:cs typeface="Calibri" pitchFamily="34" charset="0"/>
              </a:rPr>
              <a:t>dBm</a:t>
            </a:r>
            <a:endParaRPr lang="en-US" sz="2000" b="1" dirty="0">
              <a:latin typeface="Calibri" pitchFamily="34" charset="0"/>
              <a:cs typeface="Calibri" pitchFamily="34" charset="0"/>
            </a:endParaRPr>
          </a:p>
        </p:txBody>
      </p:sp>
      <p:cxnSp>
        <p:nvCxnSpPr>
          <p:cNvPr id="8" name="Straight Connector 7"/>
          <p:cNvCxnSpPr/>
          <p:nvPr/>
        </p:nvCxnSpPr>
        <p:spPr bwMode="auto">
          <a:xfrm>
            <a:off x="1600200" y="5775382"/>
            <a:ext cx="6172200" cy="0"/>
          </a:xfrm>
          <a:prstGeom prst="line">
            <a:avLst/>
          </a:prstGeom>
          <a:ln w="3175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665710" y="5486400"/>
            <a:ext cx="1249690" cy="461665"/>
          </a:xfrm>
          <a:prstGeom prst="rect">
            <a:avLst/>
          </a:prstGeom>
          <a:noFill/>
        </p:spPr>
        <p:txBody>
          <a:bodyPr wrap="square" rtlCol="0">
            <a:spAutoFit/>
          </a:bodyPr>
          <a:lstStyle/>
          <a:p>
            <a:pPr algn="ctr"/>
            <a:r>
              <a:rPr lang="en-US" b="1" dirty="0" smtClean="0">
                <a:latin typeface="Calibri" pitchFamily="34" charset="0"/>
                <a:cs typeface="Calibri" pitchFamily="34" charset="0"/>
              </a:rPr>
              <a:t>1 MHz Thermal Noise Floor</a:t>
            </a:r>
            <a:endParaRPr lang="en-US" b="1" dirty="0">
              <a:latin typeface="Calibri" pitchFamily="34" charset="0"/>
              <a:cs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smtClean="0">
                <a:latin typeface="Calibri" pitchFamily="34" charset="0"/>
                <a:cs typeface="Calibri" pitchFamily="34" charset="0"/>
              </a:rPr>
              <a:t>Undeveloped Land</a:t>
            </a:r>
            <a:endParaRPr lang="en-US" dirty="0">
              <a:latin typeface="Calibri" pitchFamily="34" charset="0"/>
              <a:cs typeface="Calibri" pitchFamily="34" charset="0"/>
            </a:endParaRPr>
          </a:p>
        </p:txBody>
      </p:sp>
      <p:pic>
        <p:nvPicPr>
          <p:cNvPr id="7" name="Picture 6" descr="DSC00266.JPG"/>
          <p:cNvPicPr>
            <a:picLocks noChangeAspect="1"/>
          </p:cNvPicPr>
          <p:nvPr/>
        </p:nvPicPr>
        <p:blipFill>
          <a:blip r:embed="rId2" cstate="print"/>
          <a:stretch>
            <a:fillRect/>
          </a:stretch>
        </p:blipFill>
        <p:spPr>
          <a:xfrm>
            <a:off x="4318000" y="1828800"/>
            <a:ext cx="4368800" cy="3276600"/>
          </a:xfrm>
          <a:prstGeom prst="rect">
            <a:avLst/>
          </a:prstGeom>
        </p:spPr>
      </p:pic>
      <p:pic>
        <p:nvPicPr>
          <p:cNvPr id="6" name="Picture 5" descr="DSC00270.JPG"/>
          <p:cNvPicPr>
            <a:picLocks noChangeAspect="1"/>
          </p:cNvPicPr>
          <p:nvPr/>
        </p:nvPicPr>
        <p:blipFill>
          <a:blip r:embed="rId3" cstate="print"/>
          <a:stretch>
            <a:fillRect/>
          </a:stretch>
        </p:blipFill>
        <p:spPr>
          <a:xfrm>
            <a:off x="304800" y="1828800"/>
            <a:ext cx="4368800" cy="3276600"/>
          </a:xfrm>
          <a:prstGeom prst="rect">
            <a:avLst/>
          </a:prstGeom>
        </p:spPr>
      </p:pic>
    </p:spTree>
  </p:cSld>
  <p:clrMapOvr>
    <a:masterClrMapping/>
  </p:clrMapOvr>
</p:sld>
</file>

<file path=ppt/theme/theme1.xml><?xml version="1.0" encoding="utf-8"?>
<a:theme xmlns:a="http://schemas.openxmlformats.org/drawingml/2006/main" name="IEEE-P802_15">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128</TotalTime>
  <Words>746</Words>
  <Application>Microsoft Office PowerPoint</Application>
  <PresentationFormat>On-screen Show (4:3)</PresentationFormat>
  <Paragraphs>167</Paragraphs>
  <Slides>27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IEEE-P802_15</vt:lpstr>
      <vt:lpstr>Equation</vt:lpstr>
      <vt:lpstr>PowerPoint Presentation</vt:lpstr>
      <vt:lpstr>802.15.4k Channel Interference Profiles </vt:lpstr>
      <vt:lpstr>Purpose</vt:lpstr>
      <vt:lpstr>Measurement Locations</vt:lpstr>
      <vt:lpstr>Map of Measurement Locations</vt:lpstr>
      <vt:lpstr>Measurement Methodology</vt:lpstr>
      <vt:lpstr>Summary of Measurements</vt:lpstr>
      <vt:lpstr>Shield Box</vt:lpstr>
      <vt:lpstr>Undeveloped Land</vt:lpstr>
      <vt:lpstr>Undeveloped Land</vt:lpstr>
      <vt:lpstr>Light Industrial Pad Mount Transformer</vt:lpstr>
      <vt:lpstr>Light Industrial Pad Mount Transformer</vt:lpstr>
      <vt:lpstr>Commercial Zone</vt:lpstr>
      <vt:lpstr>Commercial Zone</vt:lpstr>
      <vt:lpstr>Residential Underground Meter</vt:lpstr>
      <vt:lpstr>Residential Underground Meter</vt:lpstr>
      <vt:lpstr>Residential Pad Mount Transformer</vt:lpstr>
      <vt:lpstr>Residential Pad Mount Transformer</vt:lpstr>
      <vt:lpstr>Office Building Rooftop</vt:lpstr>
      <vt:lpstr>Office Building Rooftop</vt:lpstr>
      <vt:lpstr>Mt. Woodson Antenna Farm</vt:lpstr>
      <vt:lpstr>Mt. Woodson Antenna Farm</vt:lpstr>
      <vt:lpstr>Black Mountain Antenna Farm</vt:lpstr>
      <vt:lpstr>Black Mountain Antenna Farm</vt:lpstr>
      <vt:lpstr>Conclusions</vt:lpstr>
      <vt:lpstr>Backup slides</vt:lpstr>
      <vt:lpstr>802.15.4k PAR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IEEE 802.15 &lt;subject&gt;</dc:subject>
  <dc:creator>Windows User</dc:creator>
  <dc:description>15-11-0074-00-004k</dc:description>
  <cp:lastModifiedBy>David A. Howard</cp:lastModifiedBy>
  <cp:revision>57</cp:revision>
  <cp:lastPrinted>1998-02-10T13:28:06Z</cp:lastPrinted>
  <dcterms:created xsi:type="dcterms:W3CDTF">2011-01-15T20:18:56Z</dcterms:created>
  <dcterms:modified xsi:type="dcterms:W3CDTF">2011-01-19T05:25:25Z</dcterms:modified>
</cp:coreProperties>
</file>