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18"/>
  </p:notesMasterIdLst>
  <p:handoutMasterIdLst>
    <p:handoutMasterId r:id="rId19"/>
  </p:handoutMasterIdLst>
  <p:sldIdLst>
    <p:sldId id="370" r:id="rId7"/>
    <p:sldId id="373" r:id="rId8"/>
    <p:sldId id="372" r:id="rId9"/>
    <p:sldId id="374" r:id="rId10"/>
    <p:sldId id="376" r:id="rId11"/>
    <p:sldId id="377" r:id="rId12"/>
    <p:sldId id="378" r:id="rId13"/>
    <p:sldId id="379" r:id="rId14"/>
    <p:sldId id="380" r:id="rId15"/>
    <p:sldId id="381" r:id="rId16"/>
    <p:sldId id="382" r:id="rId17"/>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52" autoAdjust="0"/>
    <p:restoredTop sz="94660"/>
  </p:normalViewPr>
  <p:slideViewPr>
    <p:cSldViewPr>
      <p:cViewPr varScale="1">
        <p:scale>
          <a:sx n="71" d="100"/>
          <a:sy n="71" d="100"/>
        </p:scale>
        <p:origin x="-1182" y="-90"/>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794" y="102"/>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1/15/2011</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1/15/2011</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January 11</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4</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4</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4579"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4580" name="Rectangle 7"/>
          <p:cNvSpPr>
            <a:spLocks noGrp="1" noChangeArrowheads="1"/>
          </p:cNvSpPr>
          <p:nvPr>
            <p:ph type="sldNum" sz="quarter" idx="5"/>
          </p:nvPr>
        </p:nvSpPr>
        <p:spPr>
          <a:xfrm>
            <a:off x="2901950" y="8942388"/>
            <a:ext cx="792163" cy="184666"/>
          </a:xfrm>
          <a:noFill/>
        </p:spPr>
        <p:txBody>
          <a:bodyPr/>
          <a:lstStyle/>
          <a:p>
            <a:r>
              <a:rPr lang="en-US" smtClean="0"/>
              <a:t>Page </a:t>
            </a:r>
            <a:fld id="{BFD65119-D628-4F43-8B00-EFD69C9C62E9}" type="slidenum">
              <a:rPr lang="en-US" smtClean="0"/>
              <a:pPr/>
              <a:t>5</a:t>
            </a:fld>
            <a:endParaRPr lang="en-US" smtClean="0"/>
          </a:p>
        </p:txBody>
      </p:sp>
      <p:sp>
        <p:nvSpPr>
          <p:cNvPr id="24581"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7C5DAE0E-A9F2-4736-86C5-EA4E26E479B2}" type="slidenum">
              <a:rPr lang="en-US"/>
              <a:pPr algn="r" defTabSz="913844"/>
              <a:t>5</a:t>
            </a:fld>
            <a:endParaRPr lang="en-US" dirty="0"/>
          </a:p>
        </p:txBody>
      </p:sp>
      <p:sp>
        <p:nvSpPr>
          <p:cNvPr id="24582" name="Rectangle 1026"/>
          <p:cNvSpPr>
            <a:spLocks noGrp="1" noChangeArrowheads="1"/>
          </p:cNvSpPr>
          <p:nvPr>
            <p:ph type="body" idx="1"/>
          </p:nvPr>
        </p:nvSpPr>
        <p:spPr>
          <a:noFill/>
          <a:ln/>
        </p:spPr>
        <p:txBody>
          <a:bodyPr lIns="90975" tIns="44690" rIns="90975" bIns="44690"/>
          <a:lstStyle/>
          <a:p>
            <a:pPr defTabSz="907542"/>
            <a:endParaRPr lang="en-GB" dirty="0" smtClean="0">
              <a:latin typeface="Times New Roman" pitchFamily="18" charset="0"/>
            </a:endParaRPr>
          </a:p>
        </p:txBody>
      </p:sp>
      <p:sp>
        <p:nvSpPr>
          <p:cNvPr id="24583" name="Rectangle 1027"/>
          <p:cNvSpPr>
            <a:spLocks noGrp="1" noRot="1" noChangeAspect="1" noChangeArrowheads="1" noTextEdit="1"/>
          </p:cNvSpPr>
          <p:nvPr>
            <p:ph type="sldImg"/>
          </p:nvPr>
        </p:nvSpPr>
        <p:spPr>
          <a:xfrm>
            <a:off x="1131888" y="698500"/>
            <a:ext cx="4598987" cy="3451225"/>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5603"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5604" name="Rectangle 7"/>
          <p:cNvSpPr>
            <a:spLocks noGrp="1" noChangeArrowheads="1"/>
          </p:cNvSpPr>
          <p:nvPr>
            <p:ph type="sldNum" sz="quarter" idx="5"/>
          </p:nvPr>
        </p:nvSpPr>
        <p:spPr>
          <a:xfrm>
            <a:off x="2901950" y="8942388"/>
            <a:ext cx="792163" cy="184666"/>
          </a:xfrm>
          <a:noFill/>
        </p:spPr>
        <p:txBody>
          <a:bodyPr/>
          <a:lstStyle/>
          <a:p>
            <a:r>
              <a:rPr lang="en-US" smtClean="0"/>
              <a:t>Page </a:t>
            </a:r>
            <a:fld id="{6A861B6E-4661-40C0-874C-F43D14A5F0EB}" type="slidenum">
              <a:rPr lang="en-US" smtClean="0"/>
              <a:pPr/>
              <a:t>6</a:t>
            </a:fld>
            <a:endParaRPr lang="en-US" smtClean="0"/>
          </a:p>
        </p:txBody>
      </p:sp>
      <p:sp>
        <p:nvSpPr>
          <p:cNvPr id="25605"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EE76617A-817A-41D1-AE97-3A7CE851319E}" type="slidenum">
              <a:rPr lang="en-US"/>
              <a:pPr algn="r" defTabSz="913844"/>
              <a:t>6</a:t>
            </a:fld>
            <a:endParaRPr lang="en-US" dirty="0"/>
          </a:p>
        </p:txBody>
      </p:sp>
      <p:sp>
        <p:nvSpPr>
          <p:cNvPr id="25606" name="Rectangle 2"/>
          <p:cNvSpPr>
            <a:spLocks noGrp="1" noRot="1" noChangeAspect="1" noChangeArrowheads="1" noTextEdit="1"/>
          </p:cNvSpPr>
          <p:nvPr>
            <p:ph type="sldImg"/>
          </p:nvPr>
        </p:nvSpPr>
        <p:spPr>
          <a:xfrm>
            <a:off x="1131888" y="698500"/>
            <a:ext cx="4598987" cy="3451225"/>
          </a:xfrm>
          <a:ln/>
        </p:spPr>
      </p:sp>
      <p:sp>
        <p:nvSpPr>
          <p:cNvPr id="25607"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9</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9</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10</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10</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11</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11</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 </a:t>
            </a:r>
            <a:r>
              <a:rPr lang="en-US" dirty="0" err="1" smtClean="0"/>
              <a:t>Choi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dirty="0" smtClean="0"/>
              <a:t>January 2011</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E02A29-3041-4DE2-9B12-3F768CD75E79}"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E02A29-3041-4DE2-9B12-3F768CD75E79}"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E02A29-3041-4DE2-9B12-3F768CD75E79}"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E02A29-3041-4DE2-9B12-3F768CD75E79}" type="datetimeFigureOut">
              <a:rPr lang="en-US" smtClean="0"/>
              <a:t>1/15/2011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E02A29-3041-4DE2-9B12-3F768CD75E79}" type="datetimeFigureOut">
              <a:rPr lang="en-US" smtClean="0"/>
              <a:t>1/15/2011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E02A29-3041-4DE2-9B12-3F768CD75E79}" type="datetimeFigureOut">
              <a:rPr lang="en-US" smtClean="0"/>
              <a:t>1/15/2011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E02A29-3041-4DE2-9B12-3F768CD75E79}" type="datetimeFigureOut">
              <a:rPr lang="en-US" smtClean="0"/>
              <a:t>1/15/2011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E02A29-3041-4DE2-9B12-3F768CD75E79}" type="datetimeFigureOut">
              <a:rPr lang="en-US" smtClean="0"/>
              <a:t>1/15/2011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dirty="0" smtClean="0"/>
              <a:t>S. </a:t>
            </a:r>
            <a:r>
              <a:rPr lang="en-US" dirty="0" err="1" smtClean="0"/>
              <a:t>Choi</a:t>
            </a:r>
            <a:r>
              <a:rPr lang="en-US" dirty="0" smtClean="0"/>
              <a:t>, 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dirty="0" smtClean="0"/>
              <a:t>January 2011</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E02A29-3041-4DE2-9B12-3F768CD75E79}" type="datetimeFigureOut">
              <a:rPr lang="en-US" smtClean="0"/>
              <a:t>1/15/2011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E02A29-3041-4DE2-9B12-3F768CD75E79}"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E02A29-3041-4DE2-9B12-3F768CD75E79}"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123ED6-85AC-419F-9B03-DC59088B8B90}"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123ED6-85AC-419F-9B03-DC59088B8B90}"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123ED6-85AC-419F-9B03-DC59088B8B90}"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123ED6-85AC-419F-9B03-DC59088B8B90}" type="datetimeFigureOut">
              <a:rPr lang="en-US" smtClean="0"/>
              <a:t>1/15/2011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123ED6-85AC-419F-9B03-DC59088B8B90}" type="datetimeFigureOut">
              <a:rPr lang="en-US" smtClean="0"/>
              <a:t>1/15/2011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123ED6-85AC-419F-9B03-DC59088B8B90}" type="datetimeFigureOut">
              <a:rPr lang="en-US" smtClean="0"/>
              <a:t>1/15/2011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123ED6-85AC-419F-9B03-DC59088B8B90}" type="datetimeFigureOut">
              <a:rPr lang="en-US" smtClean="0"/>
              <a:t>1/15/2011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 </a:t>
            </a:r>
            <a:r>
              <a:rPr lang="en-US" dirty="0" err="1" smtClean="0"/>
              <a:t>Choi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dirty="0" smtClean="0"/>
              <a:t>January 2011</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123ED6-85AC-419F-9B03-DC59088B8B90}" type="datetimeFigureOut">
              <a:rPr lang="en-US" smtClean="0"/>
              <a:t>1/15/2011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123ED6-85AC-419F-9B03-DC59088B8B90}" type="datetimeFigureOut">
              <a:rPr lang="en-US" smtClean="0"/>
              <a:t>1/15/2011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123ED6-85AC-419F-9B03-DC59088B8B90}"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123ED6-85AC-419F-9B03-DC59088B8B90}"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42A324-9850-4D31-81CF-D2988D96908D}"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42A324-9850-4D31-81CF-D2988D96908D}"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42A324-9850-4D31-81CF-D2988D96908D}"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42A324-9850-4D31-81CF-D2988D96908D}" type="datetimeFigureOut">
              <a:rPr lang="en-US" smtClean="0"/>
              <a:t>1/15/2011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42A324-9850-4D31-81CF-D2988D96908D}" type="datetimeFigureOut">
              <a:rPr lang="en-US" smtClean="0"/>
              <a:t>1/15/2011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42A324-9850-4D31-81CF-D2988D96908D}" type="datetimeFigureOut">
              <a:rPr lang="en-US" smtClean="0"/>
              <a:t>1/15/2011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42A324-9850-4D31-81CF-D2988D96908D}" type="datetimeFigureOut">
              <a:rPr lang="en-US" smtClean="0"/>
              <a:t>1/15/2011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42A324-9850-4D31-81CF-D2988D96908D}" type="datetimeFigureOut">
              <a:rPr lang="en-US" smtClean="0"/>
              <a:t>1/15/2011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42A324-9850-4D31-81CF-D2988D96908D}" type="datetimeFigureOut">
              <a:rPr lang="en-US" smtClean="0"/>
              <a:t>1/15/2011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42A324-9850-4D31-81CF-D2988D96908D}"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42A324-9850-4D31-81CF-D2988D96908D}"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C80B4A-34B4-4D4F-8072-5B928D7E91C0}"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C80B4A-34B4-4D4F-8072-5B928D7E91C0}"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C80B4A-34B4-4D4F-8072-5B928D7E91C0}"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C80B4A-34B4-4D4F-8072-5B928D7E91C0}" type="datetimeFigureOut">
              <a:rPr lang="en-US" smtClean="0"/>
              <a:t>1/15/2011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C80B4A-34B4-4D4F-8072-5B928D7E91C0}" type="datetimeFigureOut">
              <a:rPr lang="en-US" smtClean="0"/>
              <a:t>1/15/2011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C80B4A-34B4-4D4F-8072-5B928D7E91C0}" type="datetimeFigureOut">
              <a:rPr lang="en-US" smtClean="0"/>
              <a:t>1/15/2011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C80B4A-34B4-4D4F-8072-5B928D7E91C0}" type="datetimeFigureOut">
              <a:rPr lang="en-US" smtClean="0"/>
              <a:t>1/15/2011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C80B4A-34B4-4D4F-8072-5B928D7E91C0}" type="datetimeFigureOut">
              <a:rPr lang="en-US" smtClean="0"/>
              <a:t>1/15/2011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C80B4A-34B4-4D4F-8072-5B928D7E91C0}" type="datetimeFigureOut">
              <a:rPr lang="en-US" smtClean="0"/>
              <a:t>1/15/2011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C80B4A-34B4-4D4F-8072-5B928D7E91C0}"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C80B4A-34B4-4D4F-8072-5B928D7E91C0}"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FDF742-8B5A-4EAB-9F94-4CEA9A6CCB7C}"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FDF742-8B5A-4EAB-9F94-4CEA9A6CCB7C}"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FDF742-8B5A-4EAB-9F94-4CEA9A6CCB7C}"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FDF742-8B5A-4EAB-9F94-4CEA9A6CCB7C}" type="datetimeFigureOut">
              <a:rPr lang="en-US" smtClean="0"/>
              <a:t>1/15/2011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FDF742-8B5A-4EAB-9F94-4CEA9A6CCB7C}" type="datetimeFigureOut">
              <a:rPr lang="en-US" smtClean="0"/>
              <a:t>1/15/2011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FDF742-8B5A-4EAB-9F94-4CEA9A6CCB7C}" type="datetimeFigureOut">
              <a:rPr lang="en-US" smtClean="0"/>
              <a:t>1/15/2011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FDF742-8B5A-4EAB-9F94-4CEA9A6CCB7C}" type="datetimeFigureOut">
              <a:rPr lang="en-US" smtClean="0"/>
              <a:t>1/15/2011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FDF742-8B5A-4EAB-9F94-4CEA9A6CCB7C}" type="datetimeFigureOut">
              <a:rPr lang="en-US" smtClean="0"/>
              <a:t>1/15/2011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FDF742-8B5A-4EAB-9F94-4CEA9A6CCB7C}" type="datetimeFigureOut">
              <a:rPr lang="en-US" smtClean="0"/>
              <a:t>1/15/2011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FDF742-8B5A-4EAB-9F94-4CEA9A6CCB7C}"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FDF742-8B5A-4EAB-9F94-4CEA9A6CCB7C}"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FDF742-8B5A-4EAB-9F94-4CEA9A6CCB7C}" type="datetimeFigureOut">
              <a:rPr lang="en-US" smtClean="0"/>
              <a:t>1/15/2011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dirty="0" smtClean="0"/>
              <a:t>S. </a:t>
            </a:r>
            <a:r>
              <a:rPr lang="en-US" dirty="0" err="1" smtClean="0"/>
              <a:t>Choi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15-11-0xxx-00-04tv</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4TV</a:t>
            </a:r>
            <a:r>
              <a:rPr lang="en-US" baseline="0" dirty="0" smtClean="0"/>
              <a:t> S</a:t>
            </a:r>
            <a:r>
              <a:rPr lang="en-US" dirty="0" smtClean="0"/>
              <a:t>G</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dirty="0" smtClean="0"/>
              <a:t>January 2011</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E02A29-3041-4DE2-9B12-3F768CD75E79}" type="datetimeFigureOut">
              <a:rPr lang="en-US" smtClean="0"/>
              <a:t>1/15/2011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123ED6-85AC-419F-9B03-DC59088B8B90}" type="datetimeFigureOut">
              <a:rPr lang="en-US" smtClean="0"/>
              <a:t>1/15/2011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42A324-9850-4D31-81CF-D2988D96908D}" type="datetimeFigureOut">
              <a:rPr lang="en-US" smtClean="0"/>
              <a:t>1/15/2011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80B4A-34B4-4D4F-8072-5B928D7E91C0}" type="datetimeFigureOut">
              <a:rPr lang="en-US" smtClean="0"/>
              <a:t>1/15/2011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FDF742-8B5A-4EAB-9F94-4CEA9A6CCB7C}" type="datetimeFigureOut">
              <a:rPr lang="en-US" smtClean="0"/>
              <a:t>1/15/2011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609600" y="304800"/>
            <a:ext cx="1905000" cy="304800"/>
          </a:xfrm>
          <a:noFill/>
        </p:spPr>
        <p:txBody>
          <a:bodyPr/>
          <a:lstStyle/>
          <a:p>
            <a:r>
              <a:rPr lang="en-US" dirty="0" smtClean="0"/>
              <a:t>January </a:t>
            </a:r>
            <a:r>
              <a:rPr lang="en-US" dirty="0" smtClean="0"/>
              <a:t>2011</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81000" y="762000"/>
            <a:ext cx="8534400" cy="5170646"/>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4TV</a:t>
            </a:r>
            <a:r>
              <a:rPr lang="en-US" sz="1800" dirty="0" smtClean="0"/>
              <a:t>-SG </a:t>
            </a:r>
            <a:r>
              <a:rPr lang="en-US" sz="1800" dirty="0" smtClean="0"/>
              <a:t>Opening </a:t>
            </a:r>
            <a:r>
              <a:rPr lang="en-US" sz="1800" dirty="0"/>
              <a:t>Report for </a:t>
            </a:r>
            <a:r>
              <a:rPr lang="en-US" sz="1800" dirty="0" smtClean="0"/>
              <a:t>Los Angeles</a:t>
            </a:r>
            <a:r>
              <a:rPr lang="en-US" sz="1800" dirty="0" smtClean="0"/>
              <a:t>, January 2011</a:t>
            </a:r>
            <a:endParaRPr lang="en-US" sz="1800" dirty="0"/>
          </a:p>
          <a:p>
            <a:pPr marL="914400" indent="-914400" eaLnBrk="0" hangingPunct="0">
              <a:defRPr/>
            </a:pPr>
            <a:r>
              <a:rPr lang="en-US" sz="1800" b="1" dirty="0"/>
              <a:t>Date Submitted: </a:t>
            </a:r>
            <a:r>
              <a:rPr lang="en-US" sz="1800" dirty="0" smtClean="0"/>
              <a:t>January</a:t>
            </a:r>
            <a:r>
              <a:rPr lang="en-US" sz="1800" dirty="0" smtClean="0"/>
              <a:t> 2011</a:t>
            </a:r>
            <a:endParaRPr lang="en-US" sz="1800" dirty="0"/>
          </a:p>
          <a:p>
            <a:pPr marL="914400" indent="-914400" eaLnBrk="0" hangingPunct="0">
              <a:defRPr/>
            </a:pPr>
            <a:r>
              <a:rPr lang="en-US" sz="1800" b="1" dirty="0"/>
              <a:t>Source:</a:t>
            </a:r>
            <a:r>
              <a:rPr lang="en-US" sz="1800" dirty="0"/>
              <a:t> 	</a:t>
            </a:r>
            <a:r>
              <a:rPr lang="en-US" sz="1800" dirty="0" smtClean="0"/>
              <a:t>S. </a:t>
            </a:r>
            <a:r>
              <a:rPr lang="en-US" sz="1800" dirty="0" err="1" smtClean="0"/>
              <a:t>Choi</a:t>
            </a:r>
            <a:r>
              <a:rPr lang="en-US" sz="1800" dirty="0" smtClean="0"/>
              <a:t>, ETRI</a:t>
            </a:r>
            <a:endParaRPr lang="en-US" sz="1800" dirty="0"/>
          </a:p>
          <a:p>
            <a:pPr marL="914400" indent="-914400" eaLnBrk="0" hangingPunct="0">
              <a:defRPr/>
            </a:pPr>
            <a:r>
              <a:rPr lang="en-US" sz="1800" b="1" dirty="0"/>
              <a:t>Contact: </a:t>
            </a:r>
            <a:r>
              <a:rPr lang="en-US" sz="1800" dirty="0" smtClean="0"/>
              <a:t>S. </a:t>
            </a:r>
            <a:r>
              <a:rPr lang="en-US" sz="1800" dirty="0" err="1" smtClean="0"/>
              <a:t>Choi</a:t>
            </a:r>
            <a:r>
              <a:rPr lang="en-US" sz="1800" dirty="0" smtClean="0"/>
              <a:t>, ETRI</a:t>
            </a:r>
            <a:endParaRPr lang="en-US" sz="1800" dirty="0"/>
          </a:p>
          <a:p>
            <a:pPr marL="914400" indent="-914400" eaLnBrk="0" hangingPunct="0">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defRPr/>
            </a:pPr>
            <a:r>
              <a:rPr lang="en-US" sz="1800" b="1" dirty="0"/>
              <a:t>Re:</a:t>
            </a:r>
            <a:r>
              <a:rPr lang="en-US" sz="1800" dirty="0"/>
              <a:t> 	</a:t>
            </a:r>
            <a:r>
              <a:rPr lang="en-US" sz="1800" dirty="0" smtClean="0"/>
              <a:t>SG 4TV</a:t>
            </a:r>
            <a:r>
              <a:rPr lang="en-US" sz="1800" dirty="0" smtClean="0"/>
              <a:t> </a:t>
            </a:r>
            <a:r>
              <a:rPr lang="en-US" sz="1800" dirty="0" smtClean="0"/>
              <a:t>Opening </a:t>
            </a:r>
            <a:r>
              <a:rPr lang="en-US" sz="1800" dirty="0"/>
              <a:t>Report for </a:t>
            </a:r>
            <a:r>
              <a:rPr lang="en-US" sz="1800" dirty="0" smtClean="0"/>
              <a:t>January</a:t>
            </a:r>
            <a:r>
              <a:rPr lang="en-US" sz="1800" dirty="0" smtClean="0"/>
              <a:t> 2011 </a:t>
            </a:r>
            <a:r>
              <a:rPr lang="en-US" sz="1800" dirty="0"/>
              <a:t>Session</a:t>
            </a:r>
          </a:p>
          <a:p>
            <a:pPr marL="914400" indent="-914400" eaLnBrk="0" hangingPunct="0">
              <a:defRPr/>
            </a:pPr>
            <a:r>
              <a:rPr lang="en-US" sz="1800" b="1" dirty="0"/>
              <a:t>Abstract: </a:t>
            </a:r>
            <a:r>
              <a:rPr lang="en-US" sz="1800" dirty="0" smtClean="0"/>
              <a:t>SG 4TV </a:t>
            </a:r>
            <a:r>
              <a:rPr lang="en-US" sz="1800" dirty="0" smtClean="0"/>
              <a:t>Opening </a:t>
            </a:r>
            <a:r>
              <a:rPr lang="en-US" sz="1800" dirty="0"/>
              <a:t>Report for </a:t>
            </a:r>
            <a:r>
              <a:rPr lang="en-US" sz="1800" dirty="0" smtClean="0"/>
              <a:t>LA meeting 2011</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dirty="0" smtClean="0"/>
              <a:t>S. </a:t>
            </a:r>
            <a:r>
              <a:rPr lang="en-US" dirty="0" err="1" smtClean="0"/>
              <a:t>Choi</a:t>
            </a:r>
            <a:r>
              <a:rPr lang="en-US" dirty="0" smtClean="0"/>
              <a:t>, ETRI</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609600"/>
            <a:ext cx="8458200" cy="762000"/>
          </a:xfrm>
        </p:spPr>
        <p:txBody>
          <a:bodyPr/>
          <a:lstStyle/>
          <a:p>
            <a:r>
              <a:rPr lang="en-US" dirty="0" smtClean="0"/>
              <a:t>Call for </a:t>
            </a:r>
            <a:r>
              <a:rPr lang="en-US" dirty="0" smtClean="0"/>
              <a:t>Applications/Contributions</a:t>
            </a:r>
            <a:endParaRPr lang="en-US" dirty="0" smtClean="0"/>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28600" indent="-228600" fontAlgn="t">
              <a:buFont typeface="Arial" pitchFamily="34" charset="0"/>
              <a:buChar char="•"/>
            </a:pPr>
            <a:r>
              <a:rPr lang="en-US" sz="2400" dirty="0" smtClean="0">
                <a:cs typeface="Arial" pitchFamily="34" charset="0"/>
              </a:rPr>
              <a:t>4TV </a:t>
            </a:r>
            <a:r>
              <a:rPr lang="en-US" sz="2400" dirty="0" smtClean="0">
                <a:cs typeface="Arial" pitchFamily="34" charset="0"/>
              </a:rPr>
              <a:t>Scope</a:t>
            </a:r>
          </a:p>
          <a:p>
            <a:pPr marL="228600" indent="-228600" fontAlgn="t">
              <a:buFont typeface="Arial" pitchFamily="34" charset="0"/>
              <a:buChar char="•"/>
            </a:pPr>
            <a:r>
              <a:rPr lang="en-US" sz="2400" dirty="0" smtClean="0">
                <a:cs typeface="Arial" pitchFamily="34" charset="0"/>
              </a:rPr>
              <a:t>Market characteristics and requirements</a:t>
            </a:r>
          </a:p>
          <a:p>
            <a:pPr marL="228600" indent="-228600" fontAlgn="t">
              <a:buFont typeface="Arial" pitchFamily="34" charset="0"/>
              <a:buChar char="•"/>
            </a:pPr>
            <a:r>
              <a:rPr lang="en-US" sz="2400" dirty="0" smtClean="0">
                <a:cs typeface="Arial" pitchFamily="34" charset="0"/>
              </a:rPr>
              <a:t>Usage scenarios and applications</a:t>
            </a:r>
          </a:p>
          <a:p>
            <a:pPr marL="228600" indent="-228600" fontAlgn="t">
              <a:buFont typeface="Arial" pitchFamily="34" charset="0"/>
              <a:buChar char="•"/>
            </a:pPr>
            <a:r>
              <a:rPr lang="en-US" sz="2400" dirty="0" smtClean="0">
                <a:cs typeface="Arial" pitchFamily="34" charset="0"/>
              </a:rPr>
              <a:t>Device classes, Application specific devices and services</a:t>
            </a:r>
          </a:p>
          <a:p>
            <a:pPr marL="228600" indent="-228600" fontAlgn="t">
              <a:buFont typeface="Arial" pitchFamily="34" charset="0"/>
              <a:buChar char="•"/>
            </a:pPr>
            <a:r>
              <a:rPr lang="en-US" sz="2400" dirty="0" smtClean="0">
                <a:cs typeface="Arial" pitchFamily="34" charset="0"/>
              </a:rPr>
              <a:t>4TV </a:t>
            </a:r>
            <a:r>
              <a:rPr lang="en-US" sz="2400" dirty="0" smtClean="0">
                <a:cs typeface="Arial" pitchFamily="34" charset="0"/>
              </a:rPr>
              <a:t>topography </a:t>
            </a:r>
          </a:p>
          <a:p>
            <a:pPr marL="228600" indent="-228600" fontAlgn="t">
              <a:buFont typeface="Arial" pitchFamily="34" charset="0"/>
              <a:buChar char="•"/>
            </a:pPr>
            <a:r>
              <a:rPr lang="en-US" sz="2400" dirty="0" smtClean="0">
                <a:cs typeface="Arial" pitchFamily="34" charset="0"/>
              </a:rPr>
              <a:t>4TV </a:t>
            </a:r>
            <a:r>
              <a:rPr lang="en-US" sz="2400" dirty="0" smtClean="0">
                <a:cs typeface="Arial" pitchFamily="34" charset="0"/>
              </a:rPr>
              <a:t>Scalability, </a:t>
            </a:r>
            <a:r>
              <a:rPr lang="en-US" sz="2400" dirty="0" smtClean="0">
                <a:cs typeface="Arial" pitchFamily="34" charset="0"/>
              </a:rPr>
              <a:t>bit rate </a:t>
            </a:r>
            <a:r>
              <a:rPr lang="en-US" sz="2400" dirty="0" smtClean="0">
                <a:cs typeface="Arial" pitchFamily="34" charset="0"/>
              </a:rPr>
              <a:t>/ throughput, range, </a:t>
            </a:r>
            <a:r>
              <a:rPr lang="en-US" sz="2400" dirty="0" err="1" smtClean="0">
                <a:cs typeface="Arial" pitchFamily="34" charset="0"/>
              </a:rPr>
              <a:t>QoS</a:t>
            </a:r>
            <a:r>
              <a:rPr lang="en-US" sz="2400" dirty="0" smtClean="0">
                <a:cs typeface="Arial" pitchFamily="34" charset="0"/>
              </a:rPr>
              <a:t>, power consumption, power saving support</a:t>
            </a:r>
          </a:p>
          <a:p>
            <a:pPr marL="228600" indent="-228600" fontAlgn="t">
              <a:buFont typeface="Arial" pitchFamily="34" charset="0"/>
              <a:buChar char="•"/>
            </a:pPr>
            <a:r>
              <a:rPr lang="en-US" sz="2400" dirty="0" smtClean="0">
                <a:cs typeface="Arial" pitchFamily="34" charset="0"/>
              </a:rPr>
              <a:t>4TV </a:t>
            </a:r>
            <a:r>
              <a:rPr lang="en-US" sz="2400" dirty="0" smtClean="0">
                <a:cs typeface="Arial" pitchFamily="34" charset="0"/>
              </a:rPr>
              <a:t>Security, safety requirements and models</a:t>
            </a:r>
          </a:p>
          <a:p>
            <a:pPr marL="228600" indent="-228600" fontAlgn="t">
              <a:buFont typeface="Arial" pitchFamily="34" charset="0"/>
              <a:buChar char="•"/>
            </a:pPr>
            <a:r>
              <a:rPr lang="en-US" sz="2400" dirty="0" smtClean="0">
                <a:cs typeface="Arial" pitchFamily="34" charset="0"/>
              </a:rPr>
              <a:t>Regulatory compliance, Spectrum allocation and </a:t>
            </a:r>
            <a:r>
              <a:rPr lang="en-US" sz="2400" dirty="0" smtClean="0">
                <a:cs typeface="Arial" pitchFamily="34" charset="0"/>
              </a:rPr>
              <a:t>coexistence</a:t>
            </a:r>
          </a:p>
          <a:p>
            <a:pPr marL="228600" indent="-228600" fontAlgn="t">
              <a:buFont typeface="Arial" pitchFamily="34" charset="0"/>
              <a:buChar char="•"/>
            </a:pPr>
            <a:endParaRPr lang="en-US" sz="2400" dirty="0" smtClean="0">
              <a:cs typeface="Arial" pitchFamily="34" charset="0"/>
            </a:endParaRPr>
          </a:p>
          <a:p>
            <a:pPr fontAlgn="t"/>
            <a:r>
              <a:rPr lang="en-US" sz="2000" b="1" dirty="0" smtClean="0">
                <a:solidFill>
                  <a:srgbClr val="0070C0"/>
                </a:solidFill>
                <a:cs typeface="Arial" pitchFamily="34" charset="0"/>
              </a:rPr>
              <a:t>This call will be distributed through the WG 15 and SG 4TV email reflectors to solicit more contributions from members of WG 15 after Jan. 2011 meeting to listen to responses to this call in Mar. 2011 meeting.</a:t>
            </a:r>
            <a:endParaRPr lang="en-US" sz="2000" b="1" dirty="0">
              <a:solidFill>
                <a:srgbClr val="0070C0"/>
              </a:solidFill>
              <a:cs typeface="Arial" pitchFamily="34" charset="0"/>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10</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dirty="0" smtClean="0"/>
              <a:t>January</a:t>
            </a:r>
            <a:r>
              <a:rPr lang="en-US" dirty="0" smtClean="0"/>
              <a:t>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 </a:t>
            </a:r>
            <a:r>
              <a:rPr lang="en-US" dirty="0" err="1" smtClean="0"/>
              <a:t>Choi</a:t>
            </a:r>
            <a:r>
              <a:rPr lang="en-US" dirty="0" smtClean="0"/>
              <a:t>, ETRI</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609600"/>
            <a:ext cx="8458200" cy="762000"/>
          </a:xfrm>
        </p:spPr>
        <p:txBody>
          <a:bodyPr/>
          <a:lstStyle/>
          <a:p>
            <a:r>
              <a:rPr lang="en-US" dirty="0" smtClean="0"/>
              <a:t>Future Plan</a:t>
            </a:r>
            <a:endParaRPr lang="en-US" dirty="0" smtClean="0"/>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28600" indent="-228600">
              <a:lnSpc>
                <a:spcPct val="80000"/>
              </a:lnSpc>
              <a:buFont typeface="Arial" pitchFamily="34" charset="0"/>
              <a:buChar char="•"/>
            </a:pPr>
            <a:r>
              <a:rPr lang="en-US" sz="2400" dirty="0" smtClean="0"/>
              <a:t>Jan 11</a:t>
            </a:r>
            <a:endParaRPr lang="en-US" sz="2400" dirty="0" smtClean="0"/>
          </a:p>
          <a:p>
            <a:pPr marL="685800" lvl="2" indent="-228600">
              <a:lnSpc>
                <a:spcPct val="80000"/>
              </a:lnSpc>
              <a:buFont typeface="Arial" pitchFamily="34" charset="0"/>
              <a:buChar char="•"/>
            </a:pPr>
            <a:r>
              <a:rPr lang="en-US" sz="2000" dirty="0" smtClean="0"/>
              <a:t>Issue and Submit </a:t>
            </a:r>
            <a:r>
              <a:rPr lang="en-US" sz="2000" dirty="0" smtClean="0"/>
              <a:t>Call for Applications </a:t>
            </a:r>
            <a:r>
              <a:rPr lang="en-US" sz="2000" dirty="0" smtClean="0"/>
              <a:t>/Call for Contributions</a:t>
            </a:r>
            <a:endParaRPr lang="en-US" sz="2000" dirty="0" smtClean="0"/>
          </a:p>
          <a:p>
            <a:pPr marL="228600" indent="-228600">
              <a:lnSpc>
                <a:spcPct val="80000"/>
              </a:lnSpc>
              <a:buFont typeface="Arial" pitchFamily="34" charset="0"/>
              <a:buChar char="•"/>
            </a:pPr>
            <a:r>
              <a:rPr lang="en-US" sz="2400" dirty="0" smtClean="0"/>
              <a:t>Mar 11</a:t>
            </a:r>
            <a:endParaRPr lang="en-US" sz="2400" dirty="0" smtClean="0"/>
          </a:p>
          <a:p>
            <a:pPr marL="685800" lvl="2" indent="-228600">
              <a:lnSpc>
                <a:spcPct val="80000"/>
              </a:lnSpc>
              <a:buFont typeface="Arial" pitchFamily="34" charset="0"/>
              <a:buChar char="•"/>
            </a:pPr>
            <a:r>
              <a:rPr lang="en-US" sz="2000" dirty="0" smtClean="0"/>
              <a:t>Presentation </a:t>
            </a:r>
            <a:r>
              <a:rPr lang="en-US" sz="2000" dirty="0" smtClean="0"/>
              <a:t>of Call responses </a:t>
            </a:r>
          </a:p>
          <a:p>
            <a:pPr marL="685800" lvl="2" indent="-228600">
              <a:lnSpc>
                <a:spcPct val="80000"/>
              </a:lnSpc>
              <a:buFont typeface="Arial" pitchFamily="34" charset="0"/>
              <a:buChar char="•"/>
            </a:pPr>
            <a:r>
              <a:rPr lang="en-US" sz="2000" dirty="0" smtClean="0"/>
              <a:t>Submit Call for Technology and Regulatory issues </a:t>
            </a:r>
          </a:p>
          <a:p>
            <a:pPr marL="228600" indent="-228600">
              <a:lnSpc>
                <a:spcPct val="80000"/>
              </a:lnSpc>
              <a:buFont typeface="Arial" pitchFamily="34" charset="0"/>
              <a:buChar char="•"/>
            </a:pPr>
            <a:r>
              <a:rPr lang="en-US" sz="2400" dirty="0" smtClean="0"/>
              <a:t>May 11</a:t>
            </a:r>
            <a:endParaRPr lang="en-US" sz="2400" dirty="0" smtClean="0"/>
          </a:p>
          <a:p>
            <a:pPr marL="685800" lvl="2" indent="-228600">
              <a:lnSpc>
                <a:spcPct val="80000"/>
              </a:lnSpc>
              <a:buFont typeface="Arial" pitchFamily="34" charset="0"/>
              <a:buChar char="•"/>
            </a:pPr>
            <a:r>
              <a:rPr lang="en-US" sz="2000" dirty="0" smtClean="0"/>
              <a:t>Tutorial </a:t>
            </a:r>
            <a:r>
              <a:rPr lang="en-US" sz="2000" dirty="0" smtClean="0"/>
              <a:t>session</a:t>
            </a:r>
            <a:endParaRPr lang="en-US" sz="2000" dirty="0" smtClean="0"/>
          </a:p>
          <a:p>
            <a:pPr marL="685800" lvl="2" indent="-228600">
              <a:lnSpc>
                <a:spcPct val="80000"/>
              </a:lnSpc>
              <a:buFont typeface="Arial" pitchFamily="34" charset="0"/>
              <a:buChar char="•"/>
            </a:pPr>
            <a:r>
              <a:rPr lang="en-US" sz="2000" dirty="0" smtClean="0"/>
              <a:t>Presentation of Call responses</a:t>
            </a:r>
          </a:p>
          <a:p>
            <a:pPr marL="685800" lvl="2" indent="-228600">
              <a:lnSpc>
                <a:spcPct val="80000"/>
              </a:lnSpc>
              <a:buFont typeface="Arial" pitchFamily="34" charset="0"/>
              <a:buChar char="•"/>
            </a:pPr>
            <a:r>
              <a:rPr lang="en-US" sz="2000" dirty="0" smtClean="0"/>
              <a:t>1</a:t>
            </a:r>
            <a:r>
              <a:rPr lang="en-US" sz="2000" baseline="30000" dirty="0" smtClean="0"/>
              <a:t>st</a:t>
            </a:r>
            <a:r>
              <a:rPr lang="en-US" sz="2000" dirty="0" smtClean="0"/>
              <a:t> draft PAR &amp; 5C (editors)</a:t>
            </a:r>
          </a:p>
          <a:p>
            <a:pPr marL="228600" indent="-228600">
              <a:lnSpc>
                <a:spcPct val="80000"/>
              </a:lnSpc>
              <a:buFont typeface="Arial" pitchFamily="34" charset="0"/>
              <a:buChar char="•"/>
            </a:pPr>
            <a:r>
              <a:rPr lang="en-US" sz="2400" dirty="0" smtClean="0"/>
              <a:t>July 11</a:t>
            </a:r>
            <a:endParaRPr lang="en-US" sz="2400" dirty="0" smtClean="0"/>
          </a:p>
          <a:p>
            <a:pPr marL="685800" lvl="2" indent="-228600">
              <a:lnSpc>
                <a:spcPct val="80000"/>
              </a:lnSpc>
              <a:buFont typeface="Arial" pitchFamily="34" charset="0"/>
              <a:buChar char="•"/>
            </a:pPr>
            <a:r>
              <a:rPr lang="en-US" sz="2000" dirty="0" smtClean="0"/>
              <a:t>2</a:t>
            </a:r>
            <a:r>
              <a:rPr lang="en-US" sz="2000" baseline="30000" dirty="0" smtClean="0"/>
              <a:t>nd</a:t>
            </a:r>
            <a:r>
              <a:rPr lang="en-US" sz="2000" dirty="0" smtClean="0"/>
              <a:t> draft PAR &amp; 5C</a:t>
            </a:r>
          </a:p>
          <a:p>
            <a:pPr marL="228600" indent="-228600">
              <a:lnSpc>
                <a:spcPct val="80000"/>
              </a:lnSpc>
              <a:buFont typeface="Arial" pitchFamily="34" charset="0"/>
              <a:buChar char="•"/>
            </a:pPr>
            <a:r>
              <a:rPr lang="en-US" sz="2400" dirty="0" smtClean="0"/>
              <a:t>Sep 11</a:t>
            </a:r>
            <a:endParaRPr lang="en-US" sz="2400" dirty="0" smtClean="0"/>
          </a:p>
          <a:p>
            <a:pPr marL="685800" lvl="2" indent="-228600">
              <a:lnSpc>
                <a:spcPct val="80000"/>
              </a:lnSpc>
              <a:buFont typeface="Arial" pitchFamily="34" charset="0"/>
              <a:buChar char="•"/>
            </a:pPr>
            <a:r>
              <a:rPr lang="en-US" sz="2000" dirty="0" smtClean="0"/>
              <a:t>Final draft PAR &amp; 5C</a:t>
            </a:r>
            <a:endParaRPr lang="en-US" sz="2000" dirty="0"/>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11</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dirty="0" smtClean="0"/>
              <a:t>January</a:t>
            </a:r>
            <a:r>
              <a:rPr lang="en-US" dirty="0" smtClean="0"/>
              <a:t>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 </a:t>
            </a:r>
            <a:r>
              <a:rPr lang="en-US" dirty="0" err="1" smtClean="0"/>
              <a:t>Choi</a:t>
            </a:r>
            <a:r>
              <a:rPr lang="en-US" dirty="0" smtClean="0"/>
              <a:t>, ETRI</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685800"/>
            <a:ext cx="7772400" cy="762000"/>
          </a:xfrm>
        </p:spPr>
        <p:txBody>
          <a:bodyPr/>
          <a:lstStyle/>
          <a:p>
            <a:r>
              <a:rPr lang="en-US" dirty="0" smtClean="0">
                <a:ea typeface="ＭＳ Ｐゴシック" pitchFamily="-65" charset="-128"/>
              </a:rPr>
              <a:t>SG 4TV </a:t>
            </a:r>
            <a:r>
              <a:rPr lang="en-US" dirty="0" smtClean="0">
                <a:ea typeface="ＭＳ Ｐゴシック" pitchFamily="-65" charset="-128"/>
              </a:rPr>
              <a:t>Status</a:t>
            </a:r>
          </a:p>
        </p:txBody>
      </p:sp>
      <p:sp>
        <p:nvSpPr>
          <p:cNvPr id="3075" name="Content Placeholder 2"/>
          <p:cNvSpPr>
            <a:spLocks noGrp="1"/>
          </p:cNvSpPr>
          <p:nvPr>
            <p:ph idx="1"/>
          </p:nvPr>
        </p:nvSpPr>
        <p:spPr>
          <a:xfrm>
            <a:off x="304800" y="1905000"/>
            <a:ext cx="8686800" cy="4648200"/>
          </a:xfrm>
        </p:spPr>
        <p:txBody>
          <a:bodyPr/>
          <a:lstStyle/>
          <a:p>
            <a:r>
              <a:rPr lang="en-US" dirty="0" smtClean="0">
                <a:ea typeface="ＭＳ Ｐゴシック" pitchFamily="-65" charset="-128"/>
              </a:rPr>
              <a:t>This SG approved before Jan. 2011 meeting.</a:t>
            </a:r>
          </a:p>
          <a:p>
            <a:pPr lvl="1"/>
            <a:r>
              <a:rPr lang="en-US" dirty="0" smtClean="0">
                <a:ea typeface="ＭＳ Ｐゴシック" pitchFamily="-65" charset="-128"/>
              </a:rPr>
              <a:t>Jan. 2011 sessions are the first sessions.</a:t>
            </a:r>
          </a:p>
          <a:p>
            <a:pPr lvl="1"/>
            <a:r>
              <a:rPr lang="en-US" dirty="0" smtClean="0">
                <a:ea typeface="ＭＳ Ｐゴシック" pitchFamily="-65" charset="-128"/>
              </a:rPr>
              <a:t>Need to study utilization of TV </a:t>
            </a:r>
            <a:r>
              <a:rPr lang="en-US" dirty="0" smtClean="0">
                <a:ea typeface="ＭＳ Ｐゴシック" pitchFamily="-65" charset="-128"/>
              </a:rPr>
              <a:t>White Space </a:t>
            </a:r>
            <a:r>
              <a:rPr lang="en-US" dirty="0" smtClean="0">
                <a:ea typeface="ＭＳ Ｐゴシック" pitchFamily="-65" charset="-128"/>
              </a:rPr>
              <a:t>for </a:t>
            </a:r>
            <a:r>
              <a:rPr lang="en-US" dirty="0" smtClean="0">
                <a:ea typeface="ＭＳ Ｐゴシック" pitchFamily="-65" charset="-128"/>
              </a:rPr>
              <a:t>low rate </a:t>
            </a:r>
            <a:r>
              <a:rPr lang="en-US" dirty="0" smtClean="0">
                <a:ea typeface="ＭＳ Ｐゴシック" pitchFamily="-65" charset="-128"/>
              </a:rPr>
              <a:t>applications.</a:t>
            </a:r>
          </a:p>
          <a:p>
            <a:pPr lvl="1"/>
            <a:r>
              <a:rPr lang="en-US" dirty="0" smtClean="0">
                <a:ea typeface="ＭＳ Ｐゴシック" pitchFamily="-65" charset="-128"/>
              </a:rPr>
              <a:t>Need to determine how to proceed to prepare PAR and 5C if needed.</a:t>
            </a:r>
            <a:endParaRPr lang="en-US" dirty="0" smtClean="0">
              <a:ea typeface="ＭＳ Ｐゴシック" pitchFamily="-65" charset="-128"/>
            </a:endParaRPr>
          </a:p>
          <a:p>
            <a:pPr lvl="1"/>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 </a:t>
            </a:r>
            <a:r>
              <a:rPr lang="en-US" dirty="0" err="1" smtClean="0"/>
              <a:t>Choi</a:t>
            </a:r>
            <a:r>
              <a:rPr lang="en-US" dirty="0" smtClean="0"/>
              <a:t>, ETRI</a:t>
            </a:r>
            <a:endParaRPr lang="en-US" dirty="0" smtClean="0"/>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2</a:t>
            </a:fld>
            <a:endParaRPr lang="en-US" smtClean="0"/>
          </a:p>
        </p:txBody>
      </p:sp>
      <p:sp>
        <p:nvSpPr>
          <p:cNvPr id="3078" name="Date Placeholder 5"/>
          <p:cNvSpPr>
            <a:spLocks noGrp="1"/>
          </p:cNvSpPr>
          <p:nvPr>
            <p:ph type="dt" sz="quarter" idx="12"/>
          </p:nvPr>
        </p:nvSpPr>
        <p:spPr>
          <a:noFill/>
        </p:spPr>
        <p:txBody>
          <a:bodyPr/>
          <a:lstStyle/>
          <a:p>
            <a:r>
              <a:rPr lang="en-US" dirty="0" smtClean="0"/>
              <a:t>January</a:t>
            </a:r>
            <a:r>
              <a:rPr lang="en-US" dirty="0" smtClean="0"/>
              <a:t> 2011</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SG 4TV</a:t>
            </a:r>
            <a:r>
              <a:rPr lang="en-US" dirty="0" smtClean="0"/>
              <a:t> </a:t>
            </a:r>
            <a:r>
              <a:rPr lang="en-US" dirty="0" smtClean="0"/>
              <a:t>Meeting Goals</a:t>
            </a:r>
            <a:endParaRPr lang="en-US" dirty="0"/>
          </a:p>
        </p:txBody>
      </p:sp>
      <p:sp>
        <p:nvSpPr>
          <p:cNvPr id="3" name="Content Placeholder 2"/>
          <p:cNvSpPr>
            <a:spLocks noGrp="1"/>
          </p:cNvSpPr>
          <p:nvPr>
            <p:ph idx="1"/>
          </p:nvPr>
        </p:nvSpPr>
        <p:spPr/>
        <p:txBody>
          <a:bodyPr/>
          <a:lstStyle/>
          <a:p>
            <a:r>
              <a:rPr lang="en-US" dirty="0" smtClean="0">
                <a:ea typeface="ＭＳ Ｐゴシック" pitchFamily="-65" charset="-128"/>
              </a:rPr>
              <a:t>Meeting Objectives / Session </a:t>
            </a:r>
            <a:r>
              <a:rPr lang="en-US" dirty="0" smtClean="0">
                <a:ea typeface="ＭＳ Ｐゴシック" pitchFamily="-65" charset="-128"/>
              </a:rPr>
              <a:t>Focus </a:t>
            </a:r>
          </a:p>
          <a:p>
            <a:pPr lvl="1"/>
            <a:r>
              <a:rPr lang="en-US" dirty="0" smtClean="0">
                <a:ea typeface="ＭＳ Ｐゴシック" pitchFamily="-65" charset="-128"/>
              </a:rPr>
              <a:t>Introduce </a:t>
            </a:r>
            <a:r>
              <a:rPr lang="en-US" dirty="0" smtClean="0">
                <a:ea typeface="ＭＳ Ｐゴシック" pitchFamily="-65" charset="-128"/>
              </a:rPr>
              <a:t>backgrounds and motivations for use of TV white space by amending </a:t>
            </a:r>
            <a:r>
              <a:rPr lang="en-US" dirty="0" smtClean="0">
                <a:ea typeface="ＭＳ Ｐゴシック" pitchFamily="-65" charset="-128"/>
              </a:rPr>
              <a:t>15.4.</a:t>
            </a:r>
          </a:p>
          <a:p>
            <a:pPr lvl="1"/>
            <a:r>
              <a:rPr lang="en-US" dirty="0" smtClean="0">
                <a:ea typeface="ＭＳ Ｐゴシック" pitchFamily="-65" charset="-128"/>
              </a:rPr>
              <a:t>Determine/Verify requirement uniqueness from other </a:t>
            </a:r>
            <a:r>
              <a:rPr lang="en-US" dirty="0" smtClean="0">
                <a:ea typeface="ＭＳ Ｐゴシック" pitchFamily="-65" charset="-128"/>
              </a:rPr>
              <a:t>standards/drafts.</a:t>
            </a:r>
          </a:p>
          <a:p>
            <a:pPr lvl="1"/>
            <a:r>
              <a:rPr lang="en-US" dirty="0" smtClean="0">
                <a:ea typeface="ＭＳ Ｐゴシック" pitchFamily="-65" charset="-128"/>
              </a:rPr>
              <a:t>Discussion on how to proceed to prepare PAR and </a:t>
            </a:r>
            <a:r>
              <a:rPr lang="en-US" dirty="0" smtClean="0">
                <a:ea typeface="ＭＳ Ｐゴシック" pitchFamily="-65" charset="-128"/>
              </a:rPr>
              <a:t>5C.</a:t>
            </a:r>
          </a:p>
          <a:p>
            <a:pPr lvl="1"/>
            <a:r>
              <a:rPr lang="en-US" dirty="0" smtClean="0">
                <a:ea typeface="ＭＳ Ｐゴシック" pitchFamily="-65" charset="-128"/>
              </a:rPr>
              <a:t>Discussion on Technical Requirements and future </a:t>
            </a:r>
            <a:r>
              <a:rPr lang="en-US" dirty="0" smtClean="0">
                <a:ea typeface="ＭＳ Ｐゴシック" pitchFamily="-65" charset="-128"/>
              </a:rPr>
              <a:t>plan.</a:t>
            </a:r>
            <a:endParaRPr lang="en-US" dirty="0" smtClean="0">
              <a:ea typeface="ＭＳ Ｐゴシック" pitchFamily="-65" charset="-128"/>
            </a:endParaRPr>
          </a:p>
        </p:txBody>
      </p:sp>
      <p:sp>
        <p:nvSpPr>
          <p:cNvPr id="4" name="Footer Placeholder 3"/>
          <p:cNvSpPr>
            <a:spLocks noGrp="1"/>
          </p:cNvSpPr>
          <p:nvPr>
            <p:ph type="ftr" sz="quarter" idx="10"/>
          </p:nvPr>
        </p:nvSpPr>
        <p:spPr/>
        <p:txBody>
          <a:bodyPr/>
          <a:lstStyle/>
          <a:p>
            <a:r>
              <a:rPr lang="en-US" dirty="0" smtClean="0"/>
              <a:t>S. </a:t>
            </a:r>
            <a:r>
              <a:rPr lang="en-US" dirty="0" err="1" smtClean="0"/>
              <a:t>Choi</a:t>
            </a:r>
            <a:r>
              <a:rPr lang="en-US" dirty="0" smtClean="0"/>
              <a:t>, 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3</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dirty="0" smtClean="0"/>
              <a:t>January</a:t>
            </a:r>
            <a:r>
              <a:rPr lang="en-US" dirty="0" smtClean="0"/>
              <a:t> 2011</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0FE58060-DE19-4C2D-BE0D-3A8F4E28A022}" type="slidenum">
              <a:rPr lang="en-US"/>
              <a:pPr algn="ctr"/>
              <a:t>4</a:t>
            </a:fld>
            <a:endParaRPr lang="en-US" dirty="0"/>
          </a:p>
        </p:txBody>
      </p:sp>
      <p:sp>
        <p:nvSpPr>
          <p:cNvPr id="7174" name="Rectangle 4"/>
          <p:cNvSpPr>
            <a:spLocks noGrp="1" noChangeArrowheads="1"/>
          </p:cNvSpPr>
          <p:nvPr>
            <p:ph type="title" idx="4294967295"/>
          </p:nvPr>
        </p:nvSpPr>
        <p:spPr>
          <a:xfrm>
            <a:off x="762000" y="533400"/>
            <a:ext cx="7772400" cy="990600"/>
          </a:xfrm>
        </p:spPr>
        <p:txBody>
          <a:bodyPr/>
          <a:lstStyle/>
          <a:p>
            <a:r>
              <a:rPr lang="en-US" dirty="0" smtClean="0"/>
              <a:t>SG 4TV</a:t>
            </a:r>
            <a:r>
              <a:rPr lang="en-US" dirty="0" smtClean="0"/>
              <a:t> </a:t>
            </a:r>
            <a:r>
              <a:rPr lang="en-US" dirty="0" smtClean="0"/>
              <a:t>Meetings This Week</a:t>
            </a:r>
          </a:p>
        </p:txBody>
      </p:sp>
      <p:graphicFrame>
        <p:nvGraphicFramePr>
          <p:cNvPr id="37978" name="Group 90"/>
          <p:cNvGraphicFramePr>
            <a:graphicFrameLocks noGrp="1"/>
          </p:cNvGraphicFramePr>
          <p:nvPr>
            <p:ph type="tbl" idx="4294967295"/>
          </p:nvPr>
        </p:nvGraphicFramePr>
        <p:xfrm>
          <a:off x="304800" y="1828801"/>
          <a:ext cx="8534400" cy="4376815"/>
        </p:xfrm>
        <a:graphic>
          <a:graphicData uri="http://schemas.openxmlformats.org/drawingml/2006/table">
            <a:tbl>
              <a:tblPr/>
              <a:tblGrid>
                <a:gridCol w="742235"/>
                <a:gridCol w="2127740"/>
                <a:gridCol w="1888142"/>
                <a:gridCol w="1847775"/>
                <a:gridCol w="1928508"/>
              </a:tblGrid>
              <a:tr h="40306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Tuesday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Wednesday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57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(cancel)</a:t>
                      </a: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2892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kumimoji="0" lang="en-US" sz="1800" b="0" i="0" u="none" strike="noStrike" cap="none" normalizeH="0" baseline="0" dirty="0" smtClean="0">
                          <a:ln>
                            <a:noFill/>
                          </a:ln>
                          <a:solidFill>
                            <a:schemeClr val="tx1"/>
                          </a:solidFill>
                          <a:effectLst/>
                          <a:latin typeface="+mn-lt"/>
                          <a:ea typeface="ＭＳ Ｐゴシック" pitchFamily="-65" charset="-128"/>
                        </a:rPr>
                        <a:t>Opening Logistics,</a:t>
                      </a:r>
                    </a:p>
                    <a:p>
                      <a:r>
                        <a:rPr lang="en-US" dirty="0" smtClean="0">
                          <a:latin typeface="+mn-lt"/>
                        </a:rPr>
                        <a:t>Discussion on application needs and future plan.</a:t>
                      </a:r>
                      <a:endParaRPr lang="en-US" dirty="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dirty="0" smtClean="0"/>
                        <a:t>(cancel)</a:t>
                      </a: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92892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0986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8" name="Date Placeholder 5"/>
          <p:cNvSpPr>
            <a:spLocks noGrp="1"/>
          </p:cNvSpPr>
          <p:nvPr>
            <p:ph type="dt" sz="quarter" idx="12"/>
          </p:nvPr>
        </p:nvSpPr>
        <p:spPr>
          <a:xfrm>
            <a:off x="609600" y="304800"/>
            <a:ext cx="1905000" cy="247650"/>
          </a:xfrm>
          <a:noFill/>
        </p:spPr>
        <p:txBody>
          <a:bodyPr/>
          <a:lstStyle/>
          <a:p>
            <a:r>
              <a:rPr lang="en-US" dirty="0" smtClean="0"/>
              <a:t>January</a:t>
            </a:r>
            <a:r>
              <a:rPr lang="en-US" dirty="0" smtClean="0"/>
              <a:t> 2011</a:t>
            </a:r>
            <a:endParaRPr lang="en-US" dirty="0"/>
          </a:p>
        </p:txBody>
      </p:sp>
      <p:sp>
        <p:nvSpPr>
          <p:cNvPr id="9" name="Footer Placeholder 3"/>
          <p:cNvSpPr>
            <a:spLocks noGrp="1"/>
          </p:cNvSpPr>
          <p:nvPr>
            <p:ph type="ftr" sz="quarter" idx="10"/>
          </p:nvPr>
        </p:nvSpPr>
        <p:spPr>
          <a:xfrm>
            <a:off x="6096000" y="6492875"/>
            <a:ext cx="2438400" cy="184666"/>
          </a:xfrm>
        </p:spPr>
        <p:txBody>
          <a:bodyPr/>
          <a:lstStyle/>
          <a:p>
            <a:r>
              <a:rPr lang="en-US" dirty="0" smtClean="0"/>
              <a:t>S. </a:t>
            </a:r>
            <a:r>
              <a:rPr lang="en-US" dirty="0" err="1" smtClean="0"/>
              <a:t>Choi</a:t>
            </a:r>
            <a:r>
              <a:rPr lang="en-US" dirty="0" smtClean="0"/>
              <a:t>, ETRI</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1027"/>
          <p:cNvSpPr>
            <a:spLocks noGrp="1" noChangeArrowheads="1"/>
          </p:cNvSpPr>
          <p:nvPr>
            <p:ph type="body" idx="4294967295"/>
          </p:nvPr>
        </p:nvSpPr>
        <p:spPr>
          <a:xfrm>
            <a:off x="152400" y="1066800"/>
            <a:ext cx="8763000" cy="5486400"/>
          </a:xfrm>
          <a:noFill/>
        </p:spPr>
        <p:txBody>
          <a:bodyPr lIns="90487" tIns="44450" rIns="90487" bIns="44450"/>
          <a:lstStyle/>
          <a:p>
            <a:pPr>
              <a:lnSpc>
                <a:spcPct val="80000"/>
              </a:lnSpc>
              <a:spcAft>
                <a:spcPct val="30000"/>
              </a:spcAft>
              <a:buFont typeface="Monotype Sorts" pitchFamily="-65" charset="2"/>
              <a:buNone/>
            </a:pPr>
            <a:r>
              <a:rPr lang="en-US" sz="1800" b="1" dirty="0" smtClean="0"/>
              <a:t>	</a:t>
            </a:r>
            <a:r>
              <a:rPr lang="en-US" sz="1600" b="1" dirty="0" smtClean="0"/>
              <a:t>The IEEE-SA strongly recommends that at each WG meeting the chair or a designee:</a:t>
            </a:r>
            <a:endParaRPr lang="en-US" sz="1600" dirty="0" smtClean="0"/>
          </a:p>
          <a:p>
            <a:pPr lvl="1">
              <a:lnSpc>
                <a:spcPct val="80000"/>
              </a:lnSpc>
            </a:pPr>
            <a:r>
              <a:rPr lang="en-US" sz="1400" b="1" dirty="0" smtClean="0">
                <a:ea typeface="ＭＳ Ｐゴシック" pitchFamily="-65" charset="-128"/>
              </a:rPr>
              <a:t>Show slides #1 through #4 of this presentation</a:t>
            </a:r>
          </a:p>
          <a:p>
            <a:pPr lvl="1">
              <a:lnSpc>
                <a:spcPct val="80000"/>
              </a:lnSpc>
            </a:pPr>
            <a:r>
              <a:rPr lang="en-US" sz="1400" b="1" dirty="0" smtClean="0">
                <a:ea typeface="ＭＳ Ｐゴシック" pitchFamily="-65" charset="-128"/>
              </a:rPr>
              <a:t>Advise the WG attendees that:</a:t>
            </a:r>
            <a:r>
              <a:rPr lang="en-US" sz="1400" dirty="0" smtClean="0">
                <a:ea typeface="ＭＳ Ｐゴシック" pitchFamily="-65" charset="-128"/>
              </a:rPr>
              <a:t> </a:t>
            </a:r>
          </a:p>
          <a:p>
            <a:pPr lvl="2">
              <a:lnSpc>
                <a:spcPct val="80000"/>
              </a:lnSpc>
            </a:pPr>
            <a:r>
              <a:rPr lang="en-US" sz="1400" dirty="0" smtClean="0">
                <a:ea typeface="ＭＳ Ｐゴシック" pitchFamily="-65" charset="-128"/>
              </a:rPr>
              <a:t>The IEEE’s patent policy is consistent with the ANSI patent policy and is described in Clause 6 of the </a:t>
            </a:r>
            <a:r>
              <a:rPr lang="en-US" sz="1400" i="1" dirty="0" smtClean="0">
                <a:ea typeface="ＭＳ Ｐゴシック" pitchFamily="-65" charset="-128"/>
              </a:rPr>
              <a:t>IEEE-SA Standards Board Bylaws</a:t>
            </a:r>
            <a:r>
              <a:rPr lang="en-US" sz="1400" dirty="0" smtClean="0">
                <a:ea typeface="ＭＳ Ｐゴシック" pitchFamily="-65" charset="-128"/>
              </a:rPr>
              <a:t>;</a:t>
            </a:r>
          </a:p>
          <a:p>
            <a:pPr lvl="2">
              <a:lnSpc>
                <a:spcPct val="80000"/>
              </a:lnSpc>
            </a:pPr>
            <a:r>
              <a:rPr lang="en-US" sz="1400" dirty="0" smtClean="0">
                <a:ea typeface="ＭＳ Ｐゴシック" pitchFamily="-65" charset="-128"/>
              </a:rPr>
              <a:t>Early identification of patent claims which may be essential for the use of standards under development is strongly encouraged; </a:t>
            </a:r>
          </a:p>
          <a:p>
            <a:pPr lvl="2">
              <a:lnSpc>
                <a:spcPct val="80000"/>
              </a:lnSpc>
            </a:pPr>
            <a:r>
              <a:rPr lang="en-US" sz="1400" dirty="0" smtClean="0">
                <a:ea typeface="ＭＳ Ｐゴシック" pitchFamily="-65"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ea typeface="ＭＳ Ｐゴシック" pitchFamily="-65" charset="-128"/>
              </a:rPr>
            </a:br>
            <a:endParaRPr lang="en-US" sz="1400" dirty="0" smtClean="0">
              <a:ea typeface="ＭＳ Ｐゴシック" pitchFamily="-65" charset="-128"/>
            </a:endParaRPr>
          </a:p>
          <a:p>
            <a:pPr lvl="1">
              <a:lnSpc>
                <a:spcPct val="20000"/>
              </a:lnSpc>
            </a:pPr>
            <a:r>
              <a:rPr lang="en-US" sz="1400" b="1" dirty="0" smtClean="0">
                <a:ea typeface="ＭＳ Ｐゴシック" pitchFamily="-65" charset="-128"/>
              </a:rPr>
              <a:t>Instruct the WG Secretary to record in the minutes of the relevant WG meeting:</a:t>
            </a:r>
            <a:r>
              <a:rPr lang="en-US" sz="900" dirty="0" smtClean="0">
                <a:ea typeface="ＭＳ Ｐゴシック" pitchFamily="-65" charset="-128"/>
              </a:rPr>
              <a:t> </a:t>
            </a:r>
          </a:p>
          <a:p>
            <a:pPr lvl="2">
              <a:lnSpc>
                <a:spcPct val="80000"/>
              </a:lnSpc>
            </a:pPr>
            <a:r>
              <a:rPr lang="en-US" sz="1400" dirty="0" smtClean="0">
                <a:ea typeface="ＭＳ Ｐゴシック" pitchFamily="-65" charset="-128"/>
              </a:rPr>
              <a:t>That the foregoing information was provided and that slides 1 through 4 (and this slide 0, if applicable) were shown; </a:t>
            </a:r>
          </a:p>
          <a:p>
            <a:pPr lvl="2">
              <a:lnSpc>
                <a:spcPct val="80000"/>
              </a:lnSpc>
            </a:pPr>
            <a:r>
              <a:rPr lang="en-US" sz="1400" dirty="0" smtClean="0">
                <a:ea typeface="ＭＳ Ｐゴシック" pitchFamily="-65"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ea typeface="ＭＳ Ｐゴシック" pitchFamily="-65"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ea typeface="ＭＳ Ｐゴシック" pitchFamily="-65" charset="-128"/>
            </a:endParaRPr>
          </a:p>
          <a:p>
            <a:pPr lvl="1">
              <a:lnSpc>
                <a:spcPct val="80000"/>
              </a:lnSpc>
              <a:spcBef>
                <a:spcPct val="5000"/>
              </a:spcBef>
            </a:pPr>
            <a:r>
              <a:rPr lang="en-US" sz="1400" dirty="0" smtClean="0">
                <a:ea typeface="ＭＳ Ｐゴシック" pitchFamily="-65"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ea typeface="ＭＳ Ｐゴシック" pitchFamily="-65" charset="-128"/>
              </a:rPr>
              <a:t>It is recommended that the WG chair review the guidance in </a:t>
            </a:r>
            <a:r>
              <a:rPr lang="en-US" sz="1400" i="1" dirty="0" smtClean="0">
                <a:ea typeface="ＭＳ Ｐゴシック" pitchFamily="-65" charset="-128"/>
              </a:rPr>
              <a:t>IEEE-SA Standards Board Operations Manual</a:t>
            </a:r>
            <a:r>
              <a:rPr lang="en-US" sz="1400" dirty="0" smtClean="0">
                <a:ea typeface="ＭＳ Ｐゴシック" pitchFamily="-65" charset="-128"/>
              </a:rPr>
              <a:t> 6.3.5 and in FAQs 12 and 12a on inclusion of potential Essential Patent Claims by incorporation or by reference.</a:t>
            </a:r>
            <a:r>
              <a:rPr lang="en-US" sz="1400" dirty="0" smtClean="0">
                <a:solidFill>
                  <a:srgbClr val="FF3300"/>
                </a:solidFill>
                <a:ea typeface="ＭＳ Ｐゴシック" pitchFamily="-65" charset="-128"/>
              </a:rPr>
              <a:t> </a:t>
            </a:r>
          </a:p>
          <a:p>
            <a:pPr lvl="1">
              <a:lnSpc>
                <a:spcPct val="80000"/>
              </a:lnSpc>
              <a:spcBef>
                <a:spcPct val="5000"/>
              </a:spcBef>
              <a:buFont typeface="Monotype Sorts" pitchFamily="-65" charset="2"/>
              <a:buNone/>
            </a:pPr>
            <a:endParaRPr lang="en-US" sz="1200" dirty="0" smtClean="0">
              <a:ea typeface="ＭＳ Ｐゴシック" pitchFamily="-65" charset="-128"/>
            </a:endParaRPr>
          </a:p>
          <a:p>
            <a:pPr lvl="1">
              <a:lnSpc>
                <a:spcPct val="80000"/>
              </a:lnSpc>
              <a:spcBef>
                <a:spcPct val="5000"/>
              </a:spcBef>
              <a:buFont typeface="Monotype Sorts" pitchFamily="-65" charset="2"/>
              <a:buNone/>
            </a:pPr>
            <a:r>
              <a:rPr lang="en-US" sz="1200" dirty="0" smtClean="0">
                <a:ea typeface="ＭＳ Ｐゴシック" pitchFamily="-65" charset="-128"/>
              </a:rPr>
              <a:t>	Note: </a:t>
            </a:r>
            <a:r>
              <a:rPr lang="en-US" sz="1200" b="1" dirty="0" smtClean="0">
                <a:ea typeface="ＭＳ Ｐゴシック" pitchFamily="-65" charset="-128"/>
              </a:rPr>
              <a:t>WG</a:t>
            </a:r>
            <a:r>
              <a:rPr lang="en-US" sz="1200" dirty="0" smtClean="0">
                <a:ea typeface="ＭＳ Ｐゴシック" pitchFamily="-65" charset="-128"/>
              </a:rPr>
              <a:t> includes Working Groups, Task Groups, and other standards-developing committees with a PAR approved by the IEEE-SA Standards Board.</a:t>
            </a:r>
          </a:p>
        </p:txBody>
      </p:sp>
      <p:sp>
        <p:nvSpPr>
          <p:cNvPr id="8198" name="Rectangle 1026"/>
          <p:cNvSpPr>
            <a:spLocks noGrp="1" noChangeArrowheads="1"/>
          </p:cNvSpPr>
          <p:nvPr>
            <p:ph type="title" idx="4294967295"/>
          </p:nvPr>
        </p:nvSpPr>
        <p:spPr>
          <a:xfrm>
            <a:off x="533400" y="533400"/>
            <a:ext cx="7772400" cy="609600"/>
          </a:xfrm>
          <a:noFill/>
        </p:spPr>
        <p:txBody>
          <a:bodyPr lIns="90487" tIns="44450" rIns="90487" bIns="44450"/>
          <a:lstStyle/>
          <a:p>
            <a:r>
              <a:rPr lang="en-US" sz="2400" dirty="0" smtClean="0"/>
              <a:t>Instructions for the WG Chair</a:t>
            </a:r>
          </a:p>
        </p:txBody>
      </p:sp>
      <p:sp>
        <p:nvSpPr>
          <p:cNvPr id="8199"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1" hangingPunct="1"/>
            <a:endParaRPr lang="en-GB" sz="3200" b="1" u="sng">
              <a:solidFill>
                <a:srgbClr val="000099"/>
              </a:solidFill>
              <a:latin typeface="Arial" pitchFamily="34" charset="0"/>
            </a:endParaRPr>
          </a:p>
        </p:txBody>
      </p:sp>
      <p:sp>
        <p:nvSpPr>
          <p:cNvPr id="8200"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1" hangingPunct="1">
              <a:spcBef>
                <a:spcPct val="20000"/>
              </a:spcBef>
              <a:buClr>
                <a:srgbClr val="CC3300"/>
              </a:buClr>
              <a:buSzPct val="50000"/>
              <a:buFont typeface="Monotype Sorts" pitchFamily="-65" charset="2"/>
              <a:buChar char="l"/>
            </a:pPr>
            <a:endParaRPr lang="en-GB" sz="1800">
              <a:solidFill>
                <a:srgbClr val="000099"/>
              </a:solidFill>
              <a:latin typeface="Arial" pitchFamily="34" charset="0"/>
            </a:endParaRPr>
          </a:p>
        </p:txBody>
      </p:sp>
      <p:sp>
        <p:nvSpPr>
          <p:cNvPr id="8201" name="Slide Number Placeholder 7"/>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CB2085B0-763C-4002-B0F1-C91FAAE3B9B0}" type="slidenum">
              <a:rPr lang="en-US"/>
              <a:pPr algn="ctr"/>
              <a:t>5</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dirty="0" smtClean="0"/>
              <a:t>January</a:t>
            </a:r>
            <a:r>
              <a:rPr lang="en-US" dirty="0" smtClean="0"/>
              <a:t>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 </a:t>
            </a:r>
            <a:r>
              <a:rPr lang="en-US" dirty="0" err="1" smtClean="0"/>
              <a:t>Choi</a:t>
            </a:r>
            <a:r>
              <a:rPr lang="en-US" dirty="0" smtClean="0"/>
              <a:t>, ETRI</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idx="4294967295"/>
          </p:nvPr>
        </p:nvSpPr>
        <p:spPr>
          <a:xfrm>
            <a:off x="304800" y="533400"/>
            <a:ext cx="8458200" cy="609600"/>
          </a:xfrm>
        </p:spPr>
        <p:txBody>
          <a:bodyPr/>
          <a:lstStyle/>
          <a:p>
            <a:r>
              <a:rPr lang="en-US" sz="2800" dirty="0" smtClean="0"/>
              <a:t>Participants, Patents, and Duty to Inform</a:t>
            </a:r>
          </a:p>
        </p:txBody>
      </p:sp>
      <p:sp>
        <p:nvSpPr>
          <p:cNvPr id="9222" name="Rectangle 3"/>
          <p:cNvSpPr>
            <a:spLocks noChangeArrowheads="1"/>
          </p:cNvSpPr>
          <p:nvPr/>
        </p:nvSpPr>
        <p:spPr bwMode="auto">
          <a:xfrm>
            <a:off x="533400" y="4572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9223" name="Rectangle 4"/>
          <p:cNvSpPr>
            <a:spLocks noChangeArrowheads="1"/>
          </p:cNvSpPr>
          <p:nvPr/>
        </p:nvSpPr>
        <p:spPr bwMode="auto">
          <a:xfrm>
            <a:off x="381000" y="914400"/>
            <a:ext cx="8458200" cy="52578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500" u="sng" dirty="0">
              <a:solidFill>
                <a:srgbClr val="FF0000"/>
              </a:solidFill>
              <a:latin typeface="Arial" pitchFamily="34" charset="0"/>
            </a:endParaRPr>
          </a:p>
          <a:p>
            <a:pPr marL="230188" indent="-230188" eaLnBrk="1" hangingPunct="1">
              <a:spcBef>
                <a:spcPct val="20000"/>
              </a:spcBef>
              <a:buClr>
                <a:srgbClr val="CC3300"/>
              </a:buClr>
              <a:buSzPct val="50000"/>
              <a:buFont typeface="Monotype Sorts" pitchFamily="-65" charset="2"/>
              <a:buNone/>
            </a:pPr>
            <a:r>
              <a:rPr lang="en-US" sz="1600" b="1" dirty="0">
                <a:solidFill>
                  <a:srgbClr val="000099"/>
                </a:solidFill>
                <a:latin typeface="Arial" pitchFamily="34" charset="0"/>
              </a:rPr>
              <a:t>	All participants in this meeting have certain obligations under the IEEE-SA Patent Policy.  Participants: </a:t>
            </a:r>
          </a:p>
          <a:p>
            <a:pPr marL="630238" lvl="1" indent="-285750" eaLnBrk="1" hangingPunct="1">
              <a:spcBef>
                <a:spcPct val="20000"/>
              </a:spcBef>
              <a:buClr>
                <a:srgbClr val="CC3300"/>
              </a:buClr>
              <a:buSzPct val="50000"/>
              <a:buFont typeface="Monotype Sorts" pitchFamily="-65" charset="2"/>
              <a:buChar char="l"/>
            </a:pPr>
            <a:r>
              <a:rPr lang="en-US" sz="1600"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1" hangingPunct="1">
              <a:spcBef>
                <a:spcPct val="20000"/>
              </a:spcBef>
              <a:buClr>
                <a:srgbClr val="CC3300"/>
              </a:buClr>
              <a:buSzPct val="50000"/>
              <a:buFont typeface="Monotype Sorts" pitchFamily="-65" charset="2"/>
              <a:buChar char="l"/>
            </a:pPr>
            <a:r>
              <a:rPr lang="en-US" sz="1400"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latin typeface="Arial" pitchFamily="34" charset="0"/>
              </a:rPr>
              <a:t> </a:t>
            </a:r>
            <a:r>
              <a:rPr lang="en-US" sz="1400" b="1" dirty="0">
                <a:solidFill>
                  <a:srgbClr val="000099"/>
                </a:solidFill>
                <a:latin typeface="Arial" pitchFamily="34" charset="0"/>
              </a:rPr>
              <a:t>patent claims</a:t>
            </a:r>
          </a:p>
          <a:p>
            <a:pPr marL="630238" lvl="1" indent="-285750" eaLnBrk="1" hangingPunct="1">
              <a:spcBef>
                <a:spcPct val="20000"/>
              </a:spcBef>
              <a:buClr>
                <a:srgbClr val="CC3300"/>
              </a:buClr>
              <a:buSzPct val="50000"/>
              <a:buFont typeface="Monotype Sorts" pitchFamily="-65" charset="2"/>
              <a:buChar char="l"/>
            </a:pPr>
            <a:r>
              <a:rPr lang="en-US" sz="1600"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1" hangingPunct="1">
              <a:spcBef>
                <a:spcPct val="20000"/>
              </a:spcBef>
              <a:buClr>
                <a:srgbClr val="CC3300"/>
              </a:buClr>
              <a:buSzPct val="50000"/>
              <a:buFont typeface="Monotype Sorts" pitchFamily="-65" charset="2"/>
              <a:buChar char="l"/>
            </a:pPr>
            <a:r>
              <a:rPr lang="en-US" sz="1600" b="1" dirty="0">
                <a:solidFill>
                  <a:srgbClr val="000099"/>
                </a:solidFill>
                <a:latin typeface="Arial" pitchFamily="34" charset="0"/>
              </a:rPr>
              <a:t>The above does not apply if the patent</a:t>
            </a:r>
            <a:r>
              <a:rPr lang="en-US" sz="1600" b="1" dirty="0">
                <a:solidFill>
                  <a:srgbClr val="FF3300"/>
                </a:solidFill>
                <a:latin typeface="Arial" pitchFamily="34" charset="0"/>
              </a:rPr>
              <a:t> </a:t>
            </a:r>
            <a:r>
              <a:rPr lang="en-US" sz="1600"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eaLnBrk="1" hangingPunct="1">
              <a:spcBef>
                <a:spcPct val="20000"/>
              </a:spcBef>
              <a:buClr>
                <a:srgbClr val="CC3300"/>
              </a:buClr>
              <a:buSzPct val="50000"/>
              <a:buFont typeface="Monotype Sorts" pitchFamily="-65" charset="2"/>
              <a:buNone/>
            </a:pPr>
            <a:r>
              <a:rPr lang="en-GB" sz="1600" dirty="0">
                <a:solidFill>
                  <a:srgbClr val="000099"/>
                </a:solidFill>
                <a:latin typeface="Arial" pitchFamily="34" charset="0"/>
              </a:rPr>
              <a:t>		Quoted text excerpted from IEEE-SA Standards Board Bylaws </a:t>
            </a:r>
            <a:r>
              <a:rPr lang="en-GB" sz="1600" dirty="0" err="1">
                <a:solidFill>
                  <a:srgbClr val="000099"/>
                </a:solidFill>
                <a:latin typeface="Arial" pitchFamily="34" charset="0"/>
              </a:rPr>
              <a:t>subclause</a:t>
            </a:r>
            <a:r>
              <a:rPr lang="en-GB" sz="1600" dirty="0">
                <a:solidFill>
                  <a:srgbClr val="000099"/>
                </a:solidFill>
                <a:latin typeface="Arial" pitchFamily="34" charset="0"/>
              </a:rPr>
              <a:t> 6.2</a:t>
            </a:r>
            <a:endParaRPr lang="en-US" sz="1600" dirty="0">
              <a:solidFill>
                <a:srgbClr val="000099"/>
              </a:solidFill>
              <a:latin typeface="Arial" pitchFamily="34" charset="0"/>
            </a:endParaRPr>
          </a:p>
          <a:p>
            <a:pPr marL="230188" indent="-230188" eaLnBrk="1" hangingPunct="1">
              <a:spcBef>
                <a:spcPct val="20000"/>
              </a:spcBef>
              <a:buClr>
                <a:srgbClr val="CC3300"/>
              </a:buClr>
              <a:buSzPct val="50000"/>
              <a:buFont typeface="Monotype Sorts" pitchFamily="-65" charset="2"/>
              <a:buChar char="l"/>
            </a:pPr>
            <a:r>
              <a:rPr lang="en-US" sz="1600" b="1" dirty="0">
                <a:solidFill>
                  <a:srgbClr val="000099"/>
                </a:solidFill>
                <a:latin typeface="Arial" pitchFamily="34" charset="0"/>
              </a:rPr>
              <a:t>Early identification of holders of potential Essential Patent Claims is strongly encouraged</a:t>
            </a:r>
          </a:p>
          <a:p>
            <a:pPr marL="230188" indent="-230188" eaLnBrk="1" hangingPunct="1">
              <a:spcBef>
                <a:spcPct val="20000"/>
              </a:spcBef>
              <a:buClr>
                <a:srgbClr val="CC3300"/>
              </a:buClr>
              <a:buSzPct val="50000"/>
              <a:buFont typeface="Monotype Sorts" pitchFamily="-65" charset="2"/>
              <a:buChar char="l"/>
            </a:pPr>
            <a:r>
              <a:rPr lang="en-US" sz="1600" b="1" dirty="0">
                <a:solidFill>
                  <a:srgbClr val="000099"/>
                </a:solidFill>
                <a:latin typeface="Arial" pitchFamily="34" charset="0"/>
              </a:rPr>
              <a:t>No duty to perform a patent search</a:t>
            </a:r>
            <a:endParaRPr lang="en-GB" sz="1600" b="1" dirty="0">
              <a:solidFill>
                <a:srgbClr val="000099"/>
              </a:solidFill>
              <a:latin typeface="Arial" pitchFamily="34" charset="0"/>
            </a:endParaRPr>
          </a:p>
        </p:txBody>
      </p:sp>
      <p:sp>
        <p:nvSpPr>
          <p:cNvPr id="9224" name="Text Box 5"/>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t>Slide #1</a:t>
            </a:r>
            <a:endParaRPr lang="en-US" dirty="0"/>
          </a:p>
        </p:txBody>
      </p:sp>
      <p:sp>
        <p:nvSpPr>
          <p:cNvPr id="92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84857CD-9890-4D37-BE72-2B133ACEFF49}" type="slidenum">
              <a:rPr lang="en-US"/>
              <a:pPr algn="ctr"/>
              <a:t>6</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dirty="0" smtClean="0"/>
              <a:t>January</a:t>
            </a:r>
            <a:r>
              <a:rPr lang="en-US" dirty="0" smtClean="0"/>
              <a:t>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 </a:t>
            </a:r>
            <a:r>
              <a:rPr lang="en-US" dirty="0" err="1" smtClean="0"/>
              <a:t>Choi</a:t>
            </a:r>
            <a:r>
              <a:rPr lang="en-US" dirty="0" smtClean="0"/>
              <a:t>, ETRI</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idx="4294967295"/>
          </p:nvPr>
        </p:nvSpPr>
        <p:spPr>
          <a:xfrm>
            <a:off x="609600" y="457200"/>
            <a:ext cx="7772400" cy="990600"/>
          </a:xfrm>
        </p:spPr>
        <p:txBody>
          <a:bodyPr/>
          <a:lstStyle/>
          <a:p>
            <a:r>
              <a:rPr lang="en-GB" dirty="0" smtClean="0"/>
              <a:t>Patent Related Links</a:t>
            </a:r>
            <a:endParaRPr lang="en-US" dirty="0" smtClean="0"/>
          </a:p>
        </p:txBody>
      </p:sp>
      <p:sp>
        <p:nvSpPr>
          <p:cNvPr id="10246" name="Rectangle 3"/>
          <p:cNvSpPr>
            <a:spLocks noGrp="1" noChangeArrowheads="1"/>
          </p:cNvSpPr>
          <p:nvPr>
            <p:ph type="body" idx="4294967295"/>
          </p:nvPr>
        </p:nvSpPr>
        <p:spPr>
          <a:xfrm>
            <a:off x="0" y="1524000"/>
            <a:ext cx="8991600" cy="3733800"/>
          </a:xfrm>
        </p:spPr>
        <p:txBody>
          <a:bodyPr/>
          <a:lstStyle/>
          <a:p>
            <a:pPr lvl="1">
              <a:lnSpc>
                <a:spcPct val="90000"/>
              </a:lnSpc>
              <a:buFont typeface="Monotype Sorts" pitchFamily="-65" charset="2"/>
              <a:buNone/>
            </a:pPr>
            <a:r>
              <a:rPr lang="en-US" sz="2400" dirty="0" smtClean="0">
                <a:ea typeface="ＭＳ Ｐゴシック" pitchFamily="-65"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65" charset="2"/>
              <a:buNone/>
            </a:pPr>
            <a:r>
              <a:rPr lang="en-US" sz="2400" dirty="0" smtClean="0">
                <a:ea typeface="ＭＳ Ｐゴシック" pitchFamily="-65" charset="-128"/>
                <a:cs typeface="Times New Roman" pitchFamily="18" charset="0"/>
              </a:rPr>
              <a:t>	Patent Policy is stated in these sources:</a:t>
            </a:r>
          </a:p>
          <a:p>
            <a:pPr lvl="1">
              <a:lnSpc>
                <a:spcPct val="90000"/>
              </a:lnSpc>
              <a:buFont typeface="Monotype Sorts" pitchFamily="-65" charset="2"/>
              <a:buNone/>
            </a:pPr>
            <a:r>
              <a:rPr lang="en-GB" sz="2400" dirty="0" smtClean="0">
                <a:ea typeface="ＭＳ Ｐゴシック" pitchFamily="-65" charset="-128"/>
              </a:rPr>
              <a:t>		IEEE-SA Standards Boards Bylaws</a:t>
            </a:r>
          </a:p>
          <a:p>
            <a:pPr lvl="1">
              <a:lnSpc>
                <a:spcPct val="90000"/>
              </a:lnSpc>
              <a:buFont typeface="Monotype Sorts" pitchFamily="-65" charset="2"/>
              <a:buNone/>
            </a:pPr>
            <a:r>
              <a:rPr lang="en-US" sz="2100" dirty="0" smtClean="0">
                <a:ea typeface="ＭＳ Ｐゴシック" pitchFamily="-65" charset="-128"/>
              </a:rPr>
              <a:t>		</a:t>
            </a:r>
            <a:r>
              <a:rPr lang="en-US" sz="2100" i="1" dirty="0" smtClean="0">
                <a:ea typeface="ＭＳ Ｐゴシック" pitchFamily="-65" charset="-128"/>
              </a:rPr>
              <a:t>http://standards.ieee.org/guides/bylaws/sect6-7.html#6</a:t>
            </a:r>
          </a:p>
          <a:p>
            <a:pPr lvl="1">
              <a:lnSpc>
                <a:spcPct val="90000"/>
              </a:lnSpc>
              <a:buFont typeface="Monotype Sorts" pitchFamily="-65" charset="2"/>
              <a:buNone/>
            </a:pPr>
            <a:r>
              <a:rPr lang="en-GB" sz="2400" dirty="0" smtClean="0">
                <a:ea typeface="ＭＳ Ｐゴシック" pitchFamily="-65" charset="-128"/>
              </a:rPr>
              <a:t>		IEEE-SA Standards Board Operations Manual</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http://standards.ieee.org/guides/opman/sect6.html#6.3</a:t>
            </a:r>
            <a:endParaRPr lang="en-US" sz="2400" dirty="0" smtClean="0">
              <a:ea typeface="ＭＳ Ｐゴシック" pitchFamily="-65" charset="-128"/>
            </a:endParaRPr>
          </a:p>
          <a:p>
            <a:pPr lvl="1">
              <a:lnSpc>
                <a:spcPct val="90000"/>
              </a:lnSpc>
              <a:buFont typeface="Monotype Sorts" pitchFamily="-65" charset="2"/>
              <a:buNone/>
            </a:pPr>
            <a:r>
              <a:rPr lang="en-US" sz="2400" dirty="0" smtClean="0">
                <a:ea typeface="ＭＳ Ｐゴシック" pitchFamily="-65" charset="-128"/>
                <a:cs typeface="Times New Roman" pitchFamily="18" charset="0"/>
              </a:rPr>
              <a:t>	Material about the patent policy is available at</a:t>
            </a:r>
            <a:r>
              <a:rPr lang="en-US" sz="2400" dirty="0" smtClean="0">
                <a:ea typeface="ＭＳ Ｐゴシック" pitchFamily="-65" charset="-128"/>
              </a:rPr>
              <a:t> </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http://standards.ieee.org/board/pat/pat-material.html</a:t>
            </a:r>
          </a:p>
        </p:txBody>
      </p:sp>
      <p:sp>
        <p:nvSpPr>
          <p:cNvPr id="10247" name="Text Box 6"/>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t>Slide #2</a:t>
            </a:r>
            <a:endParaRPr lang="en-US" dirty="0"/>
          </a:p>
        </p:txBody>
      </p:sp>
      <p:sp>
        <p:nvSpPr>
          <p:cNvPr id="10248" name="Rectangle 7"/>
          <p:cNvSpPr>
            <a:spLocks noChangeArrowheads="1"/>
          </p:cNvSpPr>
          <p:nvPr/>
        </p:nvSpPr>
        <p:spPr bwMode="auto">
          <a:xfrm>
            <a:off x="762000" y="5486400"/>
            <a:ext cx="6781800" cy="822325"/>
          </a:xfrm>
          <a:prstGeom prst="rect">
            <a:avLst/>
          </a:prstGeom>
          <a:noFill/>
          <a:ln w="9525">
            <a:noFill/>
            <a:miter lim="800000"/>
            <a:headEnd/>
            <a:tailEnd/>
          </a:ln>
        </p:spPr>
        <p:txBody>
          <a:bodyPr>
            <a:spAutoFit/>
          </a:bodyPr>
          <a:lstStyle/>
          <a:p>
            <a:pPr eaLnBrk="1" hangingPunct="1"/>
            <a:r>
              <a:rPr lang="en-US" b="1" dirty="0">
                <a:solidFill>
                  <a:srgbClr val="000099"/>
                </a:solidFill>
                <a:latin typeface="Arial" pitchFamily="34" charset="0"/>
              </a:rPr>
              <a:t>If you have questions, contact the IEEE-SA Standards Board Patent Committee Administrator at patcom@ieee.org or visit http://standards.ieee.org/board/pat/index.html</a:t>
            </a:r>
          </a:p>
          <a:p>
            <a:pPr algn="ctr" eaLnBrk="1" hangingPunct="1">
              <a:lnSpc>
                <a:spcPct val="80000"/>
              </a:lnSpc>
              <a:spcBef>
                <a:spcPct val="20000"/>
              </a:spcBef>
              <a:buClr>
                <a:srgbClr val="CC3300"/>
              </a:buClr>
              <a:buSzPct val="50000"/>
              <a:buFont typeface="Monotype Sorts" pitchFamily="-65" charset="2"/>
              <a:buNone/>
            </a:pPr>
            <a:endParaRPr lang="en-US" b="1" dirty="0">
              <a:solidFill>
                <a:srgbClr val="000099"/>
              </a:solidFill>
              <a:latin typeface="Arial" pitchFamily="34" charset="0"/>
            </a:endParaRPr>
          </a:p>
          <a:p>
            <a:pPr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This slide set is available at http://standards.ieee.org/board/pat/pat-slideset.ppt </a:t>
            </a:r>
          </a:p>
        </p:txBody>
      </p:sp>
      <p:sp>
        <p:nvSpPr>
          <p:cNvPr id="102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1E083401-EDCC-45C9-8F9F-1F2D0D4B7A1C}" type="slidenum">
              <a:rPr lang="en-US"/>
              <a:pPr algn="ctr"/>
              <a:t>7</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dirty="0" smtClean="0"/>
              <a:t>January</a:t>
            </a:r>
            <a:r>
              <a:rPr lang="en-US" dirty="0" smtClean="0"/>
              <a:t>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 </a:t>
            </a:r>
            <a:r>
              <a:rPr lang="en-US" dirty="0" err="1" smtClean="0"/>
              <a:t>Choi</a:t>
            </a:r>
            <a:r>
              <a:rPr lang="en-US" dirty="0" smtClean="0"/>
              <a:t>, ETRI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026"/>
          <p:cNvSpPr>
            <a:spLocks noGrp="1" noChangeArrowheads="1"/>
          </p:cNvSpPr>
          <p:nvPr>
            <p:ph type="title" idx="4294967295"/>
          </p:nvPr>
        </p:nvSpPr>
        <p:spPr>
          <a:xfrm>
            <a:off x="228600" y="457200"/>
            <a:ext cx="8686800" cy="1066800"/>
          </a:xfrm>
        </p:spPr>
        <p:txBody>
          <a:bodyPr/>
          <a:lstStyle/>
          <a:p>
            <a:r>
              <a:rPr lang="en-US" dirty="0" smtClean="0"/>
              <a:t>Call for Potentially Essential Patents</a:t>
            </a:r>
          </a:p>
        </p:txBody>
      </p:sp>
      <p:sp>
        <p:nvSpPr>
          <p:cNvPr id="11270" name="Rectangle 1027"/>
          <p:cNvSpPr>
            <a:spLocks noGrp="1" noChangeArrowheads="1"/>
          </p:cNvSpPr>
          <p:nvPr>
            <p:ph type="body" idx="4294967295"/>
          </p:nvPr>
        </p:nvSpPr>
        <p:spPr>
          <a:xfrm>
            <a:off x="533400" y="1600200"/>
            <a:ext cx="8001000" cy="45720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ea typeface="ＭＳ Ｐゴシック" pitchFamily="-65" charset="-128"/>
              </a:rPr>
              <a:t>Either speak up now or</a:t>
            </a:r>
          </a:p>
          <a:p>
            <a:pPr lvl="1"/>
            <a:r>
              <a:rPr lang="en-US" sz="2000" dirty="0" smtClean="0">
                <a:ea typeface="ＭＳ Ｐゴシック" pitchFamily="-65" charset="-128"/>
              </a:rPr>
              <a:t>Provide the chair of this group with the identity of the holder(s) of any and all such claims as soon as possible or</a:t>
            </a:r>
          </a:p>
          <a:p>
            <a:pPr lvl="1"/>
            <a:r>
              <a:rPr lang="en-US" sz="2000" dirty="0" smtClean="0">
                <a:ea typeface="ＭＳ Ｐゴシック" pitchFamily="-65" charset="-128"/>
              </a:rPr>
              <a:t>Cause an LOA to be submitted</a:t>
            </a:r>
          </a:p>
        </p:txBody>
      </p:sp>
      <p:sp>
        <p:nvSpPr>
          <p:cNvPr id="11271" name="Text Box 1028"/>
          <p:cNvSpPr txBox="1">
            <a:spLocks noChangeArrowheads="1"/>
          </p:cNvSpPr>
          <p:nvPr/>
        </p:nvSpPr>
        <p:spPr bwMode="auto">
          <a:xfrm>
            <a:off x="7620000" y="6019800"/>
            <a:ext cx="952500" cy="369888"/>
          </a:xfrm>
          <a:prstGeom prst="rect">
            <a:avLst/>
          </a:prstGeom>
          <a:noFill/>
          <a:ln w="9525">
            <a:noFill/>
            <a:miter lim="800000"/>
            <a:headEnd/>
            <a:tailEnd/>
          </a:ln>
        </p:spPr>
        <p:txBody>
          <a:bodyPr>
            <a:spAutoFit/>
          </a:bodyPr>
          <a:lstStyle/>
          <a:p>
            <a:pPr eaLnBrk="1" hangingPunct="1"/>
            <a:r>
              <a:rPr lang="en-US" sz="1800" b="1" u="sng" dirty="0"/>
              <a:t>Slide #3</a:t>
            </a:r>
          </a:p>
        </p:txBody>
      </p:sp>
      <p:sp>
        <p:nvSpPr>
          <p:cNvPr id="1127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CB444C3-79C8-4AAF-823C-3C7F52F47B68}" type="slidenum">
              <a:rPr lang="en-US"/>
              <a:pPr algn="ctr"/>
              <a:t>8</a:t>
            </a:fld>
            <a:endParaRPr lang="en-US"/>
          </a:p>
        </p:txBody>
      </p:sp>
      <p:sp>
        <p:nvSpPr>
          <p:cNvPr id="9" name="Date Placeholder 5"/>
          <p:cNvSpPr>
            <a:spLocks noGrp="1"/>
          </p:cNvSpPr>
          <p:nvPr>
            <p:ph type="dt" sz="quarter" idx="12"/>
          </p:nvPr>
        </p:nvSpPr>
        <p:spPr>
          <a:xfrm>
            <a:off x="609600" y="304800"/>
            <a:ext cx="1905000" cy="247650"/>
          </a:xfrm>
          <a:noFill/>
        </p:spPr>
        <p:txBody>
          <a:bodyPr/>
          <a:lstStyle/>
          <a:p>
            <a:r>
              <a:rPr lang="en-US" dirty="0" smtClean="0"/>
              <a:t>January</a:t>
            </a:r>
            <a:r>
              <a:rPr lang="en-US" dirty="0" smtClean="0"/>
              <a:t> 2011</a:t>
            </a:r>
            <a:endParaRPr lang="en-US" dirty="0"/>
          </a:p>
        </p:txBody>
      </p:sp>
      <p:sp>
        <p:nvSpPr>
          <p:cNvPr id="10" name="Footer Placeholder 3"/>
          <p:cNvSpPr>
            <a:spLocks noGrp="1"/>
          </p:cNvSpPr>
          <p:nvPr>
            <p:ph type="ftr" sz="quarter" idx="10"/>
          </p:nvPr>
        </p:nvSpPr>
        <p:spPr>
          <a:xfrm>
            <a:off x="6096000" y="6492875"/>
            <a:ext cx="2438400" cy="184666"/>
          </a:xfrm>
        </p:spPr>
        <p:txBody>
          <a:bodyPr/>
          <a:lstStyle/>
          <a:p>
            <a:r>
              <a:rPr lang="en-US" dirty="0" smtClean="0"/>
              <a:t>S. </a:t>
            </a:r>
            <a:r>
              <a:rPr lang="en-US" dirty="0" err="1" smtClean="0"/>
              <a:t>Choi</a:t>
            </a:r>
            <a:r>
              <a:rPr lang="en-US" dirty="0" smtClean="0"/>
              <a:t>, ETRI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609600"/>
            <a:ext cx="8458200" cy="762000"/>
          </a:xfrm>
        </p:spPr>
        <p:txBody>
          <a:bodyPr/>
          <a:lstStyle/>
          <a:p>
            <a:r>
              <a:rPr lang="en-US" sz="3600" dirty="0" smtClean="0"/>
              <a:t>Other Guidelines for IEEE WG Meetings</a:t>
            </a:r>
          </a:p>
        </p:txBody>
      </p:sp>
      <p:sp>
        <p:nvSpPr>
          <p:cNvPr id="1229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700" u="sng" dirty="0">
              <a:solidFill>
                <a:srgbClr val="FF0000"/>
              </a:solidFill>
              <a:latin typeface="Arial" pitchFamily="34" charset="0"/>
            </a:endParaRPr>
          </a:p>
          <a:p>
            <a:pPr marL="230188" indent="-230188" eaLnBrk="1" hangingPunct="1">
              <a:lnSpc>
                <a:spcPct val="80000"/>
              </a:lnSpc>
              <a:spcBef>
                <a:spcPct val="20000"/>
              </a:spcBef>
              <a:spcAft>
                <a:spcPct val="40000"/>
              </a:spcAft>
              <a:buClr>
                <a:srgbClr val="CC3300"/>
              </a:buClr>
              <a:buSzPct val="50000"/>
              <a:buFont typeface="Monotype Sorts" pitchFamily="-65" charset="2"/>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solidFill>
                  <a:srgbClr val="000099"/>
                </a:solidFill>
                <a:latin typeface="Arial" pitchFamily="34" charset="0"/>
              </a:rPr>
              <a:t>Don’t discuss the interpretation, validity, or essentiality of patents/patent claims.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solidFill>
                  <a:srgbClr val="000099"/>
                </a:solidFill>
                <a:latin typeface="Arial" pitchFamily="34" charset="0"/>
              </a:rPr>
              <a:t>Don’t discuss specific license rates, terms, or conditions.</a:t>
            </a:r>
          </a:p>
          <a:p>
            <a:pPr marL="1143000" lvl="2" indent="-228600" eaLnBrk="1" hangingPunct="1">
              <a:lnSpc>
                <a:spcPct val="80000"/>
              </a:lnSpc>
              <a:spcBef>
                <a:spcPct val="20000"/>
              </a:spcBef>
              <a:spcAft>
                <a:spcPct val="40000"/>
              </a:spcAft>
              <a:buClr>
                <a:srgbClr val="CC3300"/>
              </a:buClr>
              <a:buSzPct val="50000"/>
              <a:buFont typeface="Monotype Sorts" pitchFamily="-65" charset="2"/>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eaLnBrk="1" hangingPunct="1">
              <a:lnSpc>
                <a:spcPct val="80000"/>
              </a:lnSpc>
              <a:spcBef>
                <a:spcPct val="20000"/>
              </a:spcBef>
              <a:spcAft>
                <a:spcPct val="40000"/>
              </a:spcAft>
              <a:buClr>
                <a:srgbClr val="CC3300"/>
              </a:buClr>
              <a:buSzPct val="50000"/>
              <a:buFont typeface="Monotype Sorts" pitchFamily="-65" charset="2"/>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solidFill>
                  <a:srgbClr val="000099"/>
                </a:solidFill>
                <a:latin typeface="Arial" pitchFamily="34" charset="0"/>
              </a:rPr>
              <a:t>Don’t discuss the status or substance of ongoing or threatened litigation.</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solidFill>
                  <a:srgbClr val="000099"/>
                </a:solidFill>
                <a:latin typeface="Arial" pitchFamily="34" charset="0"/>
              </a:rPr>
              <a:t>Don’t be silent if inappropriate topics are discussed … do formally object.</a:t>
            </a:r>
          </a:p>
          <a:p>
            <a:pPr marL="230188" indent="-230188" algn="ctr" eaLnBrk="1" hangingPunct="1">
              <a:lnSpc>
                <a:spcPct val="80000"/>
              </a:lnSpc>
              <a:spcBef>
                <a:spcPct val="20000"/>
              </a:spcBef>
              <a:buClr>
                <a:srgbClr val="CC3300"/>
              </a:buClr>
              <a:buSzPct val="50000"/>
              <a:buFont typeface="Monotype Sorts" pitchFamily="-65" charset="2"/>
              <a:buNone/>
            </a:pPr>
            <a:r>
              <a:rPr lang="en-US" sz="1000" b="1" dirty="0">
                <a:solidFill>
                  <a:srgbClr val="000099"/>
                </a:solidFill>
                <a:latin typeface="Arial" pitchFamily="34" charset="0"/>
              </a:rPr>
              <a:t>---------------------------------------------------------------   </a:t>
            </a:r>
            <a:endParaRPr lang="en-US" b="1" dirty="0">
              <a:solidFill>
                <a:srgbClr val="000099"/>
              </a:solidFill>
              <a:latin typeface="Arial" pitchFamily="34" charset="0"/>
            </a:endParaRPr>
          </a:p>
          <a:p>
            <a:pPr marL="230188" indent="-230188"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See </a:t>
            </a:r>
            <a:r>
              <a:rPr lang="en-US" b="1" i="1" dirty="0">
                <a:solidFill>
                  <a:srgbClr val="000099"/>
                </a:solidFill>
                <a:latin typeface="Arial" pitchFamily="34" charset="0"/>
              </a:rPr>
              <a:t>IEEE-SA Standards Board Operations Manual</a:t>
            </a:r>
            <a:r>
              <a:rPr lang="en-US" b="1" dirty="0">
                <a:solidFill>
                  <a:srgbClr val="000099"/>
                </a:solidFill>
                <a:latin typeface="Arial" pitchFamily="34" charset="0"/>
              </a:rPr>
              <a:t>, clause 5.3.10 and </a:t>
            </a:r>
            <a:r>
              <a:rPr lang="en-GB" b="1" dirty="0">
                <a:solidFill>
                  <a:srgbClr val="000099"/>
                </a:solidFill>
                <a:latin typeface="Arial" pitchFamily="34" charset="0"/>
              </a:rPr>
              <a:t>“Promoting Competition and Innovation: What You Need to Know about the IEEE Standards Association's Antitrust and Competition Policy”</a:t>
            </a:r>
            <a:r>
              <a:rPr lang="en-US" b="1" dirty="0">
                <a:solidFill>
                  <a:srgbClr val="000099"/>
                </a:solidFill>
                <a:latin typeface="Arial" pitchFamily="34" charset="0"/>
              </a:rPr>
              <a:t> for more details.</a:t>
            </a:r>
          </a:p>
        </p:txBody>
      </p:sp>
      <p:sp>
        <p:nvSpPr>
          <p:cNvPr id="12296" name="Text Box 7"/>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t>Slide #4</a:t>
            </a:r>
            <a:endParaRPr lang="en-US" dirty="0"/>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9</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dirty="0" smtClean="0"/>
              <a:t>January</a:t>
            </a:r>
            <a:r>
              <a:rPr lang="en-US" dirty="0" smtClean="0"/>
              <a:t>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 </a:t>
            </a:r>
            <a:r>
              <a:rPr lang="en-US" dirty="0" err="1" smtClean="0"/>
              <a:t>Choi</a:t>
            </a:r>
            <a:r>
              <a:rPr lang="en-US" dirty="0" smtClean="0"/>
              <a:t>, ETRI</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16399</TotalTime>
  <Words>822</Words>
  <Application>Microsoft Office PowerPoint</Application>
  <PresentationFormat>On-screen Show (4:3)</PresentationFormat>
  <Paragraphs>184</Paragraphs>
  <Slides>11</Slides>
  <Notes>7</Notes>
  <HiddenSlides>0</HiddenSlides>
  <MMClips>0</MMClips>
  <ScaleCrop>false</ScaleCrop>
  <HeadingPairs>
    <vt:vector size="4" baseType="variant">
      <vt:variant>
        <vt:lpstr>Theme</vt:lpstr>
      </vt:variant>
      <vt:variant>
        <vt:i4>6</vt:i4>
      </vt:variant>
      <vt:variant>
        <vt:lpstr>Slide Titles</vt:lpstr>
      </vt:variant>
      <vt:variant>
        <vt:i4>11</vt:i4>
      </vt:variant>
    </vt:vector>
  </HeadingPairs>
  <TitlesOfParts>
    <vt:vector size="17" baseType="lpstr">
      <vt:lpstr>Default Design</vt:lpstr>
      <vt:lpstr>4_Custom Design</vt:lpstr>
      <vt:lpstr>Custom Design</vt:lpstr>
      <vt:lpstr>1_Custom Design</vt:lpstr>
      <vt:lpstr>2_Custom Design</vt:lpstr>
      <vt:lpstr>3_Custom Design</vt:lpstr>
      <vt:lpstr>Slide 1</vt:lpstr>
      <vt:lpstr>SG 4TV Status</vt:lpstr>
      <vt:lpstr>SG 4TV Meeting Goals</vt:lpstr>
      <vt:lpstr>SG 4TV Meetings This Week</vt:lpstr>
      <vt:lpstr>Instructions for the WG Chair</vt:lpstr>
      <vt:lpstr>Participants, Patents, and Duty to Inform</vt:lpstr>
      <vt:lpstr>Patent Related Links</vt:lpstr>
      <vt:lpstr>Call for Potentially Essential Patents</vt:lpstr>
      <vt:lpstr>Other Guidelines for IEEE WG Meetings</vt:lpstr>
      <vt:lpstr>Call for Applications/Contributions</vt:lpstr>
      <vt:lpstr>Future Plan</vt:lpstr>
    </vt:vector>
  </TitlesOfParts>
  <Company>Kinney Consulting LLC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LECI Opening Report</dc:title>
  <dc:creator>David Howard</dc:creator>
  <cp:lastModifiedBy>Soo-Young Chang</cp:lastModifiedBy>
  <cp:revision>817</cp:revision>
  <cp:lastPrinted>2000-03-07T00:55:37Z</cp:lastPrinted>
  <dcterms:created xsi:type="dcterms:W3CDTF">2008-07-14T18:46:05Z</dcterms:created>
  <dcterms:modified xsi:type="dcterms:W3CDTF">2011-01-15T21:18:06Z</dcterms:modified>
  <cp:category>15-10-0298-00-leci</cp:category>
</cp:coreProperties>
</file>