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370" r:id="rId2"/>
    <p:sldId id="377" r:id="rId3"/>
    <p:sldId id="371" r:id="rId4"/>
    <p:sldId id="375" r:id="rId5"/>
    <p:sldId id="372" r:id="rId6"/>
    <p:sldId id="376" r:id="rId7"/>
    <p:sldId id="374" r:id="rId8"/>
    <p:sldId id="378" r:id="rId9"/>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FFFF00"/>
    <a:srgbClr val="006666"/>
    <a:srgbClr val="FF3300"/>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465" autoAdjust="0"/>
  </p:normalViewPr>
  <p:slideViewPr>
    <p:cSldViewPr>
      <p:cViewPr>
        <p:scale>
          <a:sx n="90" d="100"/>
          <a:sy n="90" d="100"/>
        </p:scale>
        <p:origin x="-360" y="162"/>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80" y="10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11/11/2010</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68824461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11/11/2010</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272948890"/>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November 10</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2A1A2C6-7416-4FDD-8430-BECB5ECAC2FB}"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4"/>
          <p:cNvSpPr>
            <a:spLocks noGrp="1" noChangeArrowheads="1"/>
          </p:cNvSpPr>
          <p:nvPr>
            <p:ph type="dt" sz="quarter"/>
          </p:nvPr>
        </p:nvSpPr>
        <p:spPr>
          <a:xfrm>
            <a:off x="646113" y="94119"/>
            <a:ext cx="2708275" cy="215444"/>
          </a:xfrm>
          <a:noFill/>
        </p:spPr>
        <p:txBody>
          <a:bodyPr/>
          <a:lstStyle>
            <a:lvl1pPr eaLnBrk="0" hangingPunct="0">
              <a:tabLst>
                <a:tab pos="723900" algn="l"/>
                <a:tab pos="1447800" algn="l"/>
                <a:tab pos="2171700" algn="l"/>
              </a:tabLst>
              <a:defRPr sz="1200">
                <a:solidFill>
                  <a:schemeClr val="bg1"/>
                </a:solidFill>
                <a:latin typeface="Times New Roman" pitchFamily="16" charset="0"/>
                <a:ea typeface="ＭＳ Ｐゴシック" charset="-128"/>
              </a:defRPr>
            </a:lvl1pPr>
            <a:lvl2pPr eaLnBrk="0" hangingPunct="0">
              <a:tabLst>
                <a:tab pos="723900" algn="l"/>
                <a:tab pos="1447800" algn="l"/>
                <a:tab pos="2171700" algn="l"/>
              </a:tabLst>
              <a:defRPr sz="1200">
                <a:solidFill>
                  <a:schemeClr val="bg1"/>
                </a:solidFill>
                <a:latin typeface="Times New Roman" pitchFamily="16" charset="0"/>
                <a:ea typeface="ＭＳ Ｐゴシック" charset="-128"/>
              </a:defRPr>
            </a:lvl2pPr>
            <a:lvl3pPr eaLnBrk="0" hangingPunct="0">
              <a:tabLst>
                <a:tab pos="723900" algn="l"/>
                <a:tab pos="1447800" algn="l"/>
                <a:tab pos="2171700" algn="l"/>
              </a:tabLst>
              <a:defRPr sz="1200">
                <a:solidFill>
                  <a:schemeClr val="bg1"/>
                </a:solidFill>
                <a:latin typeface="Times New Roman" pitchFamily="16" charset="0"/>
                <a:ea typeface="ＭＳ Ｐゴシック" charset="-128"/>
              </a:defRPr>
            </a:lvl3pPr>
            <a:lvl4pPr eaLnBrk="0" hangingPunct="0">
              <a:tabLst>
                <a:tab pos="723900" algn="l"/>
                <a:tab pos="1447800" algn="l"/>
                <a:tab pos="2171700" algn="l"/>
              </a:tabLst>
              <a:defRPr sz="1200">
                <a:solidFill>
                  <a:schemeClr val="bg1"/>
                </a:solidFill>
                <a:latin typeface="Times New Roman" pitchFamily="16" charset="0"/>
                <a:ea typeface="ＭＳ Ｐゴシック" charset="-128"/>
              </a:defRPr>
            </a:lvl4pPr>
            <a:lvl5pPr eaLnBrk="0" hangingPunct="0">
              <a:tabLst>
                <a:tab pos="723900" algn="l"/>
                <a:tab pos="1447800" algn="l"/>
                <a:tab pos="2171700"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Lst>
              <a:defRPr sz="1200">
                <a:solidFill>
                  <a:schemeClr val="bg1"/>
                </a:solidFill>
                <a:latin typeface="Times New Roman" pitchFamily="16" charset="0"/>
                <a:ea typeface="ＭＳ Ｐゴシック" charset="-128"/>
              </a:defRPr>
            </a:lvl9pPr>
          </a:lstStyle>
          <a:p>
            <a:pPr eaLnBrk="1" hangingPunct="1"/>
            <a:r>
              <a:rPr lang="en-US" sz="1400" smtClean="0">
                <a:solidFill>
                  <a:srgbClr val="000000"/>
                </a:solidFill>
              </a:rPr>
              <a:t>07/12/10</a:t>
            </a:r>
          </a:p>
        </p:txBody>
      </p:sp>
      <p:sp>
        <p:nvSpPr>
          <p:cNvPr id="16387" name="Rectangle 8"/>
          <p:cNvSpPr>
            <a:spLocks noGrp="1" noChangeArrowheads="1"/>
          </p:cNvSpPr>
          <p:nvPr>
            <p:ph type="sldNum" sz="quarter"/>
          </p:nvPr>
        </p:nvSpPr>
        <p:spPr>
          <a:xfrm>
            <a:off x="2901950" y="8942388"/>
            <a:ext cx="792163" cy="738664"/>
          </a:xfrm>
          <a:noFill/>
        </p:spPr>
        <p:txBody>
          <a:bodyPr/>
          <a:lstStyle>
            <a:lvl1pPr eaLnBrk="0" hangingPunct="0">
              <a:tabLst>
                <a:tab pos="723900" algn="l"/>
              </a:tabLst>
              <a:defRPr sz="1200">
                <a:solidFill>
                  <a:schemeClr val="bg1"/>
                </a:solidFill>
                <a:latin typeface="Times New Roman" pitchFamily="16" charset="0"/>
                <a:ea typeface="ＭＳ Ｐゴシック" charset="-128"/>
              </a:defRPr>
            </a:lvl1pPr>
            <a:lvl2pPr eaLnBrk="0" hangingPunct="0">
              <a:tabLst>
                <a:tab pos="723900" algn="l"/>
              </a:tabLst>
              <a:defRPr sz="1200">
                <a:solidFill>
                  <a:schemeClr val="bg1"/>
                </a:solidFill>
                <a:latin typeface="Times New Roman" pitchFamily="16" charset="0"/>
                <a:ea typeface="ＭＳ Ｐゴシック" charset="-128"/>
              </a:defRPr>
            </a:lvl2pPr>
            <a:lvl3pPr eaLnBrk="0" hangingPunct="0">
              <a:tabLst>
                <a:tab pos="723900" algn="l"/>
              </a:tabLst>
              <a:defRPr sz="1200">
                <a:solidFill>
                  <a:schemeClr val="bg1"/>
                </a:solidFill>
                <a:latin typeface="Times New Roman" pitchFamily="16" charset="0"/>
                <a:ea typeface="ＭＳ Ｐゴシック" charset="-128"/>
              </a:defRPr>
            </a:lvl3pPr>
            <a:lvl4pPr eaLnBrk="0" hangingPunct="0">
              <a:tabLst>
                <a:tab pos="723900" algn="l"/>
              </a:tabLst>
              <a:defRPr sz="1200">
                <a:solidFill>
                  <a:schemeClr val="bg1"/>
                </a:solidFill>
                <a:latin typeface="Times New Roman" pitchFamily="16" charset="0"/>
                <a:ea typeface="ＭＳ Ｐゴシック" charset="-128"/>
              </a:defRPr>
            </a:lvl4pPr>
            <a:lvl5pPr eaLnBrk="0" hangingPunct="0">
              <a:tabLst>
                <a:tab pos="723900"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723900"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723900"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723900"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723900" algn="l"/>
              </a:tabLst>
              <a:defRPr sz="1200">
                <a:solidFill>
                  <a:schemeClr val="bg1"/>
                </a:solidFill>
                <a:latin typeface="Times New Roman" pitchFamily="16" charset="0"/>
                <a:ea typeface="ＭＳ Ｐゴシック" charset="-128"/>
              </a:defRPr>
            </a:lvl9pPr>
          </a:lstStyle>
          <a:p>
            <a:pPr eaLnBrk="1" hangingPunct="1"/>
            <a:r>
              <a:rPr lang="en-US" sz="2400" smtClean="0">
                <a:solidFill>
                  <a:srgbClr val="000000"/>
                </a:solidFill>
              </a:rPr>
              <a:t>Page </a:t>
            </a:r>
            <a:fld id="{38D5F5ED-65A0-40B5-BA7E-8846AB555204}" type="slidenum">
              <a:rPr lang="en-US" sz="2400" smtClean="0">
                <a:solidFill>
                  <a:srgbClr val="000000"/>
                </a:solidFill>
              </a:rPr>
              <a:pPr eaLnBrk="1" hangingPunct="1"/>
              <a:t>2</a:t>
            </a:fld>
            <a:endParaRPr lang="en-US" sz="2400" smtClean="0">
              <a:solidFill>
                <a:srgbClr val="000000"/>
              </a:solidFill>
            </a:endParaRPr>
          </a:p>
        </p:txBody>
      </p:sp>
      <p:sp>
        <p:nvSpPr>
          <p:cNvPr id="16388" name="Rectangle 1"/>
          <p:cNvSpPr>
            <a:spLocks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6389" name="Rectangle 2"/>
          <p:cNvSpPr>
            <a:spLocks noChangeArrowheads="1"/>
          </p:cNvSpPr>
          <p:nvPr>
            <p:ph type="body" idx="1"/>
          </p:nvPr>
        </p:nvSpPr>
        <p:spPr>
          <a:xfrm>
            <a:off x="914401" y="4387096"/>
            <a:ext cx="5027613" cy="4155361"/>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mtClean="0"/>
          </a:p>
        </p:txBody>
      </p:sp>
      <p:sp>
        <p:nvSpPr>
          <p:cNvPr id="16390" name="Text Box 3"/>
          <p:cNvSpPr txBox="1">
            <a:spLocks noChangeArrowheads="1"/>
          </p:cNvSpPr>
          <p:nvPr/>
        </p:nvSpPr>
        <p:spPr bwMode="auto">
          <a:xfrm>
            <a:off x="646114" y="94066"/>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9pPr>
          </a:lstStyle>
          <a:p>
            <a:pPr eaLnBrk="1" hangingPunct="1">
              <a:buClrTx/>
              <a:buFontTx/>
              <a:buNone/>
            </a:pPr>
            <a:r>
              <a:rPr lang="en-US" sz="1400" b="1">
                <a:solidFill>
                  <a:srgbClr val="000000"/>
                </a:solidFill>
              </a:rPr>
              <a:t>07/12/10</a:t>
            </a:r>
          </a:p>
        </p:txBody>
      </p:sp>
      <p:sp>
        <p:nvSpPr>
          <p:cNvPr id="16391" name="Text Box 4"/>
          <p:cNvSpPr txBox="1">
            <a:spLocks noChangeArrowheads="1"/>
          </p:cNvSpPr>
          <p:nvPr/>
        </p:nvSpPr>
        <p:spPr bwMode="auto">
          <a:xfrm>
            <a:off x="2901951" y="8940851"/>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9pPr>
          </a:lstStyle>
          <a:p>
            <a:pPr algn="r" eaLnBrk="1" hangingPunct="1">
              <a:buClrTx/>
              <a:buFontTx/>
              <a:buNone/>
            </a:pPr>
            <a:r>
              <a:rPr lang="en-US">
                <a:solidFill>
                  <a:srgbClr val="000000"/>
                </a:solidFill>
              </a:rPr>
              <a:t>Page </a:t>
            </a:r>
            <a:fld id="{580F5225-6CDA-4FC0-9835-5006ED54D9EC}" type="slidenum">
              <a:rPr lang="en-US">
                <a:solidFill>
                  <a:srgbClr val="000000"/>
                </a:solidFill>
              </a:rPr>
              <a:pPr algn="r" eaLnBrk="1" hangingPunct="1">
                <a:buClrTx/>
                <a:buFontTx/>
                <a:buNone/>
              </a:pPr>
              <a:t>2</a:t>
            </a:fld>
            <a:endParaRPr lang="en-US">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r>
              <a:rPr lang="en-US" dirty="0" smtClean="0"/>
              <a:t>November 2010</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sldNum" idx="10"/>
          </p:nvPr>
        </p:nvSpPr>
        <p:spPr>
          <a:ln/>
        </p:spPr>
        <p:txBody>
          <a:bodyPr/>
          <a:lstStyle>
            <a:lvl1pPr>
              <a:defRPr/>
            </a:lvl1pPr>
          </a:lstStyle>
          <a:p>
            <a:pPr>
              <a:defRPr/>
            </a:pPr>
            <a:r>
              <a:rPr lang="en-US"/>
              <a:t>Slide </a:t>
            </a:r>
            <a:fld id="{F7CD8959-7374-44A8-8C97-3392A3245BF1}" type="slidenum">
              <a:rPr lang="en-US"/>
              <a:pPr>
                <a:defRPr/>
              </a:pPr>
              <a:t>‹#›</a:t>
            </a:fld>
            <a:endParaRPr lang="en-US"/>
          </a:p>
        </p:txBody>
      </p:sp>
    </p:spTree>
    <p:extLst>
      <p:ext uri="{BB962C8B-B14F-4D97-AF65-F5344CB8AC3E}">
        <p14:creationId xmlns:p14="http://schemas.microsoft.com/office/powerpoint/2010/main" val="302883034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5867400" y="6492875"/>
            <a:ext cx="26670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dirty="0" smtClean="0"/>
              <a:t>David Howard, On Ramp Wireless, Inc.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1987EB5-282E-4916-B28F-39C3F491D2E1}" type="slidenum">
              <a:rPr lang="en-US"/>
              <a:pPr>
                <a:defRPr/>
              </a:pPr>
              <a:t>‹#›</a:t>
            </a:fld>
            <a:endParaRPr lang="en-US"/>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smtClean="0"/>
              <a:t>doc.: </a:t>
            </a:r>
            <a:r>
              <a:rPr lang="en-US" sz="1400" b="1" dirty="0" smtClean="0"/>
              <a:t>15-10-0923-01-leci</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LECIM SG</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dirty="0" smtClean="0"/>
              <a:t>November 2010</a:t>
            </a:r>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timing>
    <p:tnLst>
      <p:par>
        <p:cTn id="1" dur="indefinite" restart="never" nodeType="tmRoot"/>
      </p:par>
    </p:tnLst>
  </p:timing>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3A9367B3-2677-4C64-A2B6-D508059B8434}" type="slidenum">
              <a:rPr lang="en-US" smtClean="0"/>
              <a:pPr/>
              <a:t>1</a:t>
            </a:fld>
            <a:endParaRPr lang="en-US" smtClean="0"/>
          </a:p>
        </p:txBody>
      </p:sp>
      <p:sp>
        <p:nvSpPr>
          <p:cNvPr id="2051" name="Rectangle 13"/>
          <p:cNvSpPr>
            <a:spLocks noGrp="1" noChangeArrowheads="1"/>
          </p:cNvSpPr>
          <p:nvPr>
            <p:ph type="dt" sz="quarter" idx="12"/>
          </p:nvPr>
        </p:nvSpPr>
        <p:spPr>
          <a:noFill/>
        </p:spPr>
        <p:txBody>
          <a:bodyPr/>
          <a:lstStyle/>
          <a:p>
            <a:r>
              <a:rPr lang="en-US" dirty="0" smtClean="0"/>
              <a:t>November 2010</a:t>
            </a:r>
            <a:endParaRPr lang="en-US" dirty="0"/>
          </a:p>
        </p:txBody>
      </p:sp>
      <p:sp>
        <p:nvSpPr>
          <p:cNvPr id="2052" name="Footer Placeholder 4"/>
          <p:cNvSpPr>
            <a:spLocks noGrp="1"/>
          </p:cNvSpPr>
          <p:nvPr>
            <p:ph type="ftr" sz="quarter" idx="10"/>
          </p:nvPr>
        </p:nvSpPr>
        <p:spPr>
          <a:xfrm>
            <a:off x="6248400" y="6477000"/>
            <a:ext cx="2438400" cy="182563"/>
          </a:xfrm>
          <a:noFill/>
        </p:spPr>
        <p:txBody>
          <a:bodyPr/>
          <a:lstStyle/>
          <a:p>
            <a:r>
              <a:rPr lang="en-US" smtClean="0"/>
              <a:t>David Howard, On Ramp Wireless</a:t>
            </a:r>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BA3DC52E-B10F-48B2-ABD6-EE93EC506125}" type="slidenum">
              <a:rPr lang="en-US"/>
              <a:pPr algn="ctr" eaLnBrk="0" hangingPunct="0"/>
              <a:t>1</a:t>
            </a:fld>
            <a:endParaRPr lang="en-US"/>
          </a:p>
        </p:txBody>
      </p:sp>
      <p:sp>
        <p:nvSpPr>
          <p:cNvPr id="256004" name="Rectangle 4"/>
          <p:cNvSpPr>
            <a:spLocks noChangeArrowheads="1"/>
          </p:cNvSpPr>
          <p:nvPr/>
        </p:nvSpPr>
        <p:spPr bwMode="auto">
          <a:xfrm>
            <a:off x="386316" y="762000"/>
            <a:ext cx="8534400" cy="5170646"/>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2000" b="1" u="sng" dirty="0">
                <a:effectLst>
                  <a:outerShdw blurRad="38100" dist="38100" dir="2700000" algn="tl">
                    <a:srgbClr val="C0C0C0"/>
                  </a:outerShdw>
                </a:effectLst>
              </a:rPr>
              <a:t>Project: IEEE P802.15 Working Group for Wireless Personal Area Networks (WPANs)</a:t>
            </a:r>
            <a:endParaRPr lang="en-US" sz="20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LECIM-SG </a:t>
            </a:r>
            <a:r>
              <a:rPr lang="en-US" sz="1800" dirty="0"/>
              <a:t>Closing Report for </a:t>
            </a:r>
            <a:r>
              <a:rPr lang="en-US" sz="1800" dirty="0" smtClean="0"/>
              <a:t>Dallas, Texas November 2010</a:t>
            </a:r>
            <a:endParaRPr lang="en-US" sz="1800" dirty="0"/>
          </a:p>
          <a:p>
            <a:pPr marL="914400" indent="-914400" eaLnBrk="0" hangingPunct="0">
              <a:defRPr/>
            </a:pPr>
            <a:r>
              <a:rPr lang="en-US" sz="1800" b="1" dirty="0"/>
              <a:t>Date Submitted: </a:t>
            </a:r>
            <a:r>
              <a:rPr lang="en-US" sz="1800" dirty="0" smtClean="0"/>
              <a:t>November </a:t>
            </a:r>
            <a:r>
              <a:rPr lang="en-US" sz="1800" dirty="0"/>
              <a:t>2010</a:t>
            </a:r>
          </a:p>
          <a:p>
            <a:pPr marL="914400" indent="-914400" eaLnBrk="0" hangingPunct="0">
              <a:defRPr/>
            </a:pPr>
            <a:r>
              <a:rPr lang="en-US" sz="1800" b="1" dirty="0"/>
              <a:t>Source:</a:t>
            </a:r>
            <a:r>
              <a:rPr lang="en-US" sz="1800" dirty="0"/>
              <a:t> 	</a:t>
            </a:r>
            <a:r>
              <a:rPr lang="en-US" sz="1800" dirty="0" smtClean="0"/>
              <a:t>David Howard, On Ramp Wireless</a:t>
            </a:r>
            <a:endParaRPr lang="en-US" sz="1800" dirty="0"/>
          </a:p>
          <a:p>
            <a:pPr marL="914400" indent="-914400" eaLnBrk="0" hangingPunct="0">
              <a:defRPr/>
            </a:pPr>
            <a:r>
              <a:rPr lang="en-US" sz="1800" b="1" dirty="0"/>
              <a:t>Contact: </a:t>
            </a:r>
            <a:r>
              <a:rPr lang="en-US" sz="1800" dirty="0" smtClean="0"/>
              <a:t>David Howard, On Ramp Wireless</a:t>
            </a:r>
            <a:endParaRPr lang="en-US" sz="1800" dirty="0"/>
          </a:p>
          <a:p>
            <a:pPr marL="914400" indent="-914400" eaLnBrk="0" hangingPunct="0">
              <a:defRPr/>
            </a:pPr>
            <a:r>
              <a:rPr lang="en-US" sz="1800" b="1" dirty="0"/>
              <a:t>Voice:</a:t>
            </a:r>
            <a:r>
              <a:rPr lang="en-US" sz="1800" dirty="0"/>
              <a:t> 	+1 (858)592-6008 x221 </a:t>
            </a:r>
            <a:r>
              <a:rPr lang="en-US" sz="1800" dirty="0" smtClean="0"/>
              <a:t>, </a:t>
            </a:r>
            <a:r>
              <a:rPr lang="en-US" sz="1800" dirty="0"/>
              <a:t>E-Mail: </a:t>
            </a:r>
            <a:r>
              <a:rPr lang="en-US" sz="1800" dirty="0" smtClean="0"/>
              <a:t>david.a.howard@ieee.org</a:t>
            </a:r>
            <a:r>
              <a:rPr lang="en-US" sz="1800" dirty="0"/>
              <a:t>	</a:t>
            </a:r>
          </a:p>
          <a:p>
            <a:pPr marL="914400" indent="-914400" eaLnBrk="0" hangingPunct="0">
              <a:defRPr/>
            </a:pPr>
            <a:r>
              <a:rPr lang="en-US" sz="1800" b="1" dirty="0"/>
              <a:t>Re:</a:t>
            </a:r>
            <a:r>
              <a:rPr lang="en-US" sz="1800" dirty="0"/>
              <a:t> 	</a:t>
            </a:r>
            <a:r>
              <a:rPr lang="en-US" sz="1800" dirty="0" smtClean="0"/>
              <a:t>LECIM </a:t>
            </a:r>
            <a:r>
              <a:rPr lang="en-US" sz="1800" dirty="0"/>
              <a:t>Closing Report for </a:t>
            </a:r>
            <a:r>
              <a:rPr lang="en-US" sz="1800" dirty="0" smtClean="0"/>
              <a:t>November 2010 </a:t>
            </a:r>
            <a:r>
              <a:rPr lang="en-US" sz="1800" dirty="0"/>
              <a:t>Session</a:t>
            </a:r>
          </a:p>
          <a:p>
            <a:pPr marL="914400" indent="-914400" eaLnBrk="0" hangingPunct="0">
              <a:defRPr/>
            </a:pPr>
            <a:r>
              <a:rPr lang="en-US" sz="1800" b="1" dirty="0"/>
              <a:t>Abstract: </a:t>
            </a:r>
            <a:r>
              <a:rPr lang="en-US" sz="1800" dirty="0" smtClean="0"/>
              <a:t>LECIM </a:t>
            </a:r>
            <a:r>
              <a:rPr lang="en-US" sz="1800" dirty="0"/>
              <a:t>Closing Report for </a:t>
            </a:r>
            <a:r>
              <a:rPr lang="en-US" sz="1800" dirty="0" smtClean="0"/>
              <a:t>Dallas, Texas</a:t>
            </a:r>
            <a:endParaRPr lang="en-US" sz="1800" dirty="0"/>
          </a:p>
          <a:p>
            <a:pPr marL="914400" indent="-914400" eaLnBrk="0" hangingPunct="0">
              <a:defRPr/>
            </a:pPr>
            <a:r>
              <a:rPr lang="en-US" sz="1800" b="1" dirty="0"/>
              <a:t>Purpose: </a:t>
            </a:r>
            <a:r>
              <a:rPr lang="en-US" sz="1800" dirty="0"/>
              <a:t>Information to 802.15 WG</a:t>
            </a:r>
          </a:p>
          <a:p>
            <a:pPr marL="914400" indent="-914400" eaLnBrk="0" hangingPunct="0">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defRPr/>
            </a:pPr>
            <a:r>
              <a:rPr lang="en-US" sz="1800" b="1" dirty="0"/>
              <a:t>Release:</a:t>
            </a:r>
            <a:r>
              <a:rPr lang="en-US" sz="1800" dirty="0"/>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p:cNvSpPr txBox="1">
            <a:spLocks noChangeArrowheads="1"/>
          </p:cNvSpPr>
          <p:nvPr/>
        </p:nvSpPr>
        <p:spPr bwMode="auto">
          <a:xfrm>
            <a:off x="4116388" y="6475413"/>
            <a:ext cx="989012" cy="182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9pPr>
          </a:lstStyle>
          <a:p>
            <a:pPr algn="ctr" eaLnBrk="1" hangingPunct="1">
              <a:buClrTx/>
              <a:buFontTx/>
              <a:buNone/>
            </a:pPr>
            <a:r>
              <a:rPr lang="en-US">
                <a:solidFill>
                  <a:srgbClr val="000000"/>
                </a:solidFill>
              </a:rPr>
              <a:t>Slide </a:t>
            </a:r>
            <a:fld id="{CCB5FC90-F45D-4C7C-B4A9-03846C6BD623}" type="slidenum">
              <a:rPr lang="en-US">
                <a:solidFill>
                  <a:srgbClr val="000000"/>
                </a:solidFill>
              </a:rPr>
              <a:pPr algn="ctr" eaLnBrk="1" hangingPunct="1">
                <a:buClrTx/>
                <a:buFontTx/>
                <a:buNone/>
              </a:pPr>
              <a:t>2</a:t>
            </a:fld>
            <a:endParaRPr lang="en-US">
              <a:solidFill>
                <a:srgbClr val="000000"/>
              </a:solidFill>
            </a:endParaRPr>
          </a:p>
        </p:txBody>
      </p:sp>
      <p:sp>
        <p:nvSpPr>
          <p:cNvPr id="3075" name="Text Box 2"/>
          <p:cNvSpPr txBox="1">
            <a:spLocks noChangeArrowheads="1"/>
          </p:cNvSpPr>
          <p:nvPr/>
        </p:nvSpPr>
        <p:spPr bwMode="auto">
          <a:xfrm>
            <a:off x="4116388" y="6475413"/>
            <a:ext cx="989012" cy="182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9pPr>
          </a:lstStyle>
          <a:p>
            <a:pPr algn="ctr" eaLnBrk="1" hangingPunct="1">
              <a:buClrTx/>
              <a:buFontTx/>
              <a:buNone/>
            </a:pPr>
            <a:r>
              <a:rPr lang="en-US">
                <a:solidFill>
                  <a:srgbClr val="000000"/>
                </a:solidFill>
              </a:rPr>
              <a:t>Slide </a:t>
            </a:r>
            <a:fld id="{3DE55D36-B1F1-4782-9832-C75DB5626562}" type="slidenum">
              <a:rPr lang="en-US">
                <a:solidFill>
                  <a:srgbClr val="000000"/>
                </a:solidFill>
              </a:rPr>
              <a:pPr algn="ctr" eaLnBrk="1" hangingPunct="1">
                <a:buClrTx/>
                <a:buFontTx/>
                <a:buNone/>
              </a:pPr>
              <a:t>2</a:t>
            </a:fld>
            <a:endParaRPr lang="en-US">
              <a:solidFill>
                <a:srgbClr val="000000"/>
              </a:solidFill>
            </a:endParaRPr>
          </a:p>
        </p:txBody>
      </p:sp>
      <p:sp>
        <p:nvSpPr>
          <p:cNvPr id="3076" name="Text Box 3"/>
          <p:cNvSpPr txBox="1">
            <a:spLocks noChangeArrowheads="1"/>
          </p:cNvSpPr>
          <p:nvPr/>
        </p:nvSpPr>
        <p:spPr bwMode="auto">
          <a:xfrm>
            <a:off x="762000" y="685800"/>
            <a:ext cx="77724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9pPr>
          </a:lstStyle>
          <a:p>
            <a:pPr algn="ctr" eaLnBrk="1" hangingPunct="1">
              <a:buClrTx/>
              <a:buFontTx/>
              <a:buNone/>
            </a:pPr>
            <a:r>
              <a:rPr lang="en-US" sz="4000">
                <a:solidFill>
                  <a:srgbClr val="000000"/>
                </a:solidFill>
              </a:rPr>
              <a:t>SGLECIM Officers</a:t>
            </a:r>
          </a:p>
        </p:txBody>
      </p:sp>
      <p:sp>
        <p:nvSpPr>
          <p:cNvPr id="3077" name="Text Box 4"/>
          <p:cNvSpPr txBox="1">
            <a:spLocks noChangeArrowheads="1"/>
          </p:cNvSpPr>
          <p:nvPr/>
        </p:nvSpPr>
        <p:spPr bwMode="auto">
          <a:xfrm>
            <a:off x="762000" y="1752600"/>
            <a:ext cx="7772400" cy="441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eaLnBrk="0" hangingPunc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1pPr>
            <a:lvl2pPr eaLnBrk="0" hangingPunc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2pPr>
            <a:lvl3pPr eaLnBrk="0" hangingPunc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3pPr>
            <a:lvl4pPr eaLnBrk="0" hangingPunc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4pPr>
            <a:lvl5pPr eaLnBrk="0" hangingPunc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9pPr>
          </a:lstStyle>
          <a:p>
            <a:pPr eaLnBrk="1" hangingPunct="1">
              <a:lnSpc>
                <a:spcPct val="80000"/>
              </a:lnSpc>
              <a:spcBef>
                <a:spcPts val="500"/>
              </a:spcBef>
              <a:buClrTx/>
              <a:buFontTx/>
              <a:buNone/>
            </a:pPr>
            <a:r>
              <a:rPr lang="en-US" sz="2000">
                <a:solidFill>
                  <a:srgbClr val="000000"/>
                </a:solidFill>
              </a:rPr>
              <a:t>Chair:		David Howard (On-Ramp Wireless, Inc.)</a:t>
            </a:r>
          </a:p>
          <a:p>
            <a:pPr eaLnBrk="1" hangingPunct="1">
              <a:lnSpc>
                <a:spcPct val="80000"/>
              </a:lnSpc>
              <a:spcBef>
                <a:spcPts val="500"/>
              </a:spcBef>
              <a:buClrTx/>
              <a:buFontTx/>
              <a:buNone/>
            </a:pPr>
            <a:endParaRPr lang="en-US" sz="2000">
              <a:solidFill>
                <a:srgbClr val="000000"/>
              </a:solidFill>
            </a:endParaRPr>
          </a:p>
          <a:p>
            <a:pPr eaLnBrk="1" hangingPunct="1">
              <a:lnSpc>
                <a:spcPct val="80000"/>
              </a:lnSpc>
              <a:spcBef>
                <a:spcPts val="500"/>
              </a:spcBef>
              <a:buClrTx/>
              <a:buFontTx/>
              <a:buNone/>
            </a:pPr>
            <a:r>
              <a:rPr lang="en-US" sz="2000">
                <a:solidFill>
                  <a:srgbClr val="000000"/>
                </a:solidFill>
              </a:rPr>
              <a:t>Secretary:	Betty Zhao (Huawei)</a:t>
            </a:r>
          </a:p>
          <a:p>
            <a:pPr eaLnBrk="1" hangingPunct="1">
              <a:lnSpc>
                <a:spcPct val="80000"/>
              </a:lnSpc>
              <a:spcBef>
                <a:spcPts val="500"/>
              </a:spcBef>
              <a:buClrTx/>
              <a:buFontTx/>
              <a:buNone/>
            </a:pPr>
            <a:endParaRPr lang="en-US" sz="2000">
              <a:solidFill>
                <a:srgbClr val="000000"/>
              </a:solidFill>
            </a:endParaRPr>
          </a:p>
          <a:p>
            <a:pPr eaLnBrk="1" hangingPunct="1">
              <a:lnSpc>
                <a:spcPct val="80000"/>
              </a:lnSpc>
              <a:spcBef>
                <a:spcPts val="500"/>
              </a:spcBef>
              <a:buClrTx/>
            </a:pPr>
            <a:r>
              <a:rPr lang="en-US" sz="2000">
                <a:solidFill>
                  <a:srgbClr val="000000"/>
                </a:solidFill>
              </a:rPr>
              <a:t>Editor:		James Gilb (acting)</a:t>
            </a:r>
          </a:p>
          <a:p>
            <a:pPr eaLnBrk="1" hangingPunct="1">
              <a:lnSpc>
                <a:spcPct val="80000"/>
              </a:lnSpc>
              <a:spcBef>
                <a:spcPts val="500"/>
              </a:spcBef>
              <a:buClrTx/>
              <a:buFontTx/>
              <a:buNone/>
            </a:pPr>
            <a:endParaRPr lang="en-US" sz="2000">
              <a:solidFill>
                <a:srgbClr val="000000"/>
              </a:solidFill>
            </a:endParaRPr>
          </a:p>
          <a:p>
            <a:pPr eaLnBrk="1" hangingPunct="1">
              <a:lnSpc>
                <a:spcPct val="80000"/>
              </a:lnSpc>
              <a:spcBef>
                <a:spcPts val="500"/>
              </a:spcBef>
              <a:buClrTx/>
              <a:buFontTx/>
              <a:buNone/>
            </a:pPr>
            <a:endParaRPr lang="en-US" sz="2000">
              <a:solidFill>
                <a:srgbClr val="000000"/>
              </a:solidFill>
            </a:endParaRPr>
          </a:p>
        </p:txBody>
      </p:sp>
    </p:spTree>
    <p:extLst>
      <p:ext uri="{BB962C8B-B14F-4D97-AF65-F5344CB8AC3E}">
        <p14:creationId xmlns:p14="http://schemas.microsoft.com/office/powerpoint/2010/main" val="245752031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762000" y="838200"/>
            <a:ext cx="7772400" cy="762000"/>
          </a:xfrm>
        </p:spPr>
        <p:txBody>
          <a:bodyPr/>
          <a:lstStyle/>
          <a:p>
            <a:r>
              <a:rPr lang="en-US" dirty="0" smtClean="0">
                <a:ea typeface="ＭＳ Ｐゴシック" pitchFamily="-65" charset="-128"/>
              </a:rPr>
              <a:t>Low Energy Critical Infrastructure Monitoring</a:t>
            </a:r>
          </a:p>
        </p:txBody>
      </p:sp>
      <p:sp>
        <p:nvSpPr>
          <p:cNvPr id="3075" name="Content Placeholder 2"/>
          <p:cNvSpPr>
            <a:spLocks noGrp="1"/>
          </p:cNvSpPr>
          <p:nvPr>
            <p:ph idx="1"/>
          </p:nvPr>
        </p:nvSpPr>
        <p:spPr>
          <a:xfrm>
            <a:off x="304800" y="1905000"/>
            <a:ext cx="8686800" cy="4648200"/>
          </a:xfrm>
        </p:spPr>
        <p:txBody>
          <a:bodyPr/>
          <a:lstStyle/>
          <a:p>
            <a:pPr marL="0" indent="0">
              <a:buNone/>
            </a:pPr>
            <a:r>
              <a:rPr lang="en-US" b="1" dirty="0" smtClean="0">
                <a:ea typeface="ＭＳ Ｐゴシック" pitchFamily="-65" charset="-128"/>
              </a:rPr>
              <a:t>Tuesday EV1:</a:t>
            </a:r>
          </a:p>
          <a:p>
            <a:r>
              <a:rPr lang="en-US" dirty="0">
                <a:ea typeface="ＭＳ Ｐゴシック" pitchFamily="-65" charset="-128"/>
              </a:rPr>
              <a:t>Draft PAR and 5C comment </a:t>
            </a:r>
            <a:r>
              <a:rPr lang="en-US" dirty="0" smtClean="0">
                <a:ea typeface="ＭＳ Ｐゴシック" pitchFamily="-65" charset="-128"/>
              </a:rPr>
              <a:t>discussion</a:t>
            </a:r>
            <a:endParaRPr lang="en-US" b="1" dirty="0">
              <a:ea typeface="ＭＳ Ｐゴシック" pitchFamily="-65" charset="-128"/>
            </a:endParaRPr>
          </a:p>
          <a:p>
            <a:r>
              <a:rPr lang="en-US" dirty="0" smtClean="0">
                <a:ea typeface="ＭＳ Ｐゴシック" pitchFamily="-65" charset="-128"/>
              </a:rPr>
              <a:t>Responses </a:t>
            </a:r>
            <a:r>
              <a:rPr lang="en-US" dirty="0">
                <a:ea typeface="ＭＳ Ｐゴシック" pitchFamily="-65" charset="-128"/>
              </a:rPr>
              <a:t>to </a:t>
            </a:r>
            <a:r>
              <a:rPr lang="en-US" dirty="0" smtClean="0">
                <a:ea typeface="ＭＳ Ｐゴシック" pitchFamily="-65" charset="-128"/>
              </a:rPr>
              <a:t>individual comments prepared</a:t>
            </a:r>
          </a:p>
          <a:p>
            <a:pPr marL="342900" lvl="4" indent="-342900"/>
            <a:r>
              <a:rPr lang="en-US" sz="3200" dirty="0" smtClean="0">
                <a:ea typeface="ＭＳ Ｐゴシック" pitchFamily="-65" charset="-128"/>
              </a:rPr>
              <a:t>Initial revisions to PAR and 5C discussed and captured into document </a:t>
            </a:r>
            <a:r>
              <a:rPr lang="en-GB" sz="3200" dirty="0" smtClean="0">
                <a:solidFill>
                  <a:srgbClr val="000000"/>
                </a:solidFill>
              </a:rPr>
              <a:t>15-10-0894-00-leci</a:t>
            </a:r>
            <a:endParaRPr lang="en-GB" sz="3200" dirty="0">
              <a:solidFill>
                <a:srgbClr val="000000"/>
              </a:solidFill>
            </a:endParaRPr>
          </a:p>
          <a:p>
            <a:endParaRPr lang="en-US" dirty="0">
              <a:ea typeface="ＭＳ Ｐゴシック" pitchFamily="-65" charset="-128"/>
            </a:endParaRPr>
          </a:p>
          <a:p>
            <a:pPr marL="0" indent="0">
              <a:buNone/>
            </a:pPr>
            <a:r>
              <a:rPr lang="en-US" b="1" dirty="0" smtClean="0">
                <a:ea typeface="ＭＳ Ｐゴシック" pitchFamily="-65" charset="-128"/>
              </a:rPr>
              <a:t> </a:t>
            </a:r>
          </a:p>
          <a:p>
            <a:pPr marL="0" indent="0">
              <a:buNone/>
            </a:pPr>
            <a:endParaRPr lang="en-US" sz="2800"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smtClean="0"/>
              <a:t>David Howard, On Ramp Wireless</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3</a:t>
            </a:fld>
            <a:endParaRPr lang="en-US" smtClean="0"/>
          </a:p>
        </p:txBody>
      </p:sp>
      <p:sp>
        <p:nvSpPr>
          <p:cNvPr id="3078" name="Date Placeholder 5"/>
          <p:cNvSpPr>
            <a:spLocks noGrp="1"/>
          </p:cNvSpPr>
          <p:nvPr>
            <p:ph type="dt" sz="quarter" idx="12"/>
          </p:nvPr>
        </p:nvSpPr>
        <p:spPr>
          <a:noFill/>
        </p:spPr>
        <p:txBody>
          <a:bodyPr/>
          <a:lstStyle/>
          <a:p>
            <a:r>
              <a:rPr lang="en-US" dirty="0" smtClean="0"/>
              <a:t>November 2010</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762000" y="838200"/>
            <a:ext cx="7772400" cy="762000"/>
          </a:xfrm>
        </p:spPr>
        <p:txBody>
          <a:bodyPr/>
          <a:lstStyle/>
          <a:p>
            <a:r>
              <a:rPr lang="en-US" dirty="0" smtClean="0">
                <a:ea typeface="ＭＳ Ｐゴシック" pitchFamily="-65" charset="-128"/>
              </a:rPr>
              <a:t>Low Energy Critical Infrastructure Monitoring</a:t>
            </a:r>
          </a:p>
        </p:txBody>
      </p:sp>
      <p:sp>
        <p:nvSpPr>
          <p:cNvPr id="3075" name="Content Placeholder 2"/>
          <p:cNvSpPr>
            <a:spLocks noGrp="1"/>
          </p:cNvSpPr>
          <p:nvPr>
            <p:ph idx="1"/>
          </p:nvPr>
        </p:nvSpPr>
        <p:spPr>
          <a:xfrm>
            <a:off x="304800" y="1905000"/>
            <a:ext cx="8686800" cy="4648200"/>
          </a:xfrm>
        </p:spPr>
        <p:txBody>
          <a:bodyPr/>
          <a:lstStyle/>
          <a:p>
            <a:pPr marL="0" indent="0">
              <a:buNone/>
            </a:pPr>
            <a:r>
              <a:rPr lang="en-US" b="1" dirty="0" smtClean="0">
                <a:ea typeface="ＭＳ Ｐゴシック" pitchFamily="-65" charset="-128"/>
              </a:rPr>
              <a:t>Wednesday </a:t>
            </a:r>
            <a:r>
              <a:rPr lang="en-US" b="1" dirty="0">
                <a:ea typeface="ＭＳ Ｐゴシック" pitchFamily="-65" charset="-128"/>
              </a:rPr>
              <a:t>AM1</a:t>
            </a:r>
            <a:r>
              <a:rPr lang="en-US" b="1" dirty="0" smtClean="0">
                <a:ea typeface="ＭＳ Ｐゴシック" pitchFamily="-65" charset="-128"/>
              </a:rPr>
              <a:t>:</a:t>
            </a:r>
          </a:p>
          <a:p>
            <a:r>
              <a:rPr lang="en-US" dirty="0" smtClean="0">
                <a:ea typeface="ＭＳ Ｐゴシック" pitchFamily="-65" charset="-128"/>
              </a:rPr>
              <a:t>Draft </a:t>
            </a:r>
            <a:r>
              <a:rPr lang="en-US" dirty="0">
                <a:ea typeface="ＭＳ Ｐゴシック" pitchFamily="-65" charset="-128"/>
              </a:rPr>
              <a:t>PAR </a:t>
            </a:r>
            <a:r>
              <a:rPr lang="en-US" dirty="0" smtClean="0">
                <a:ea typeface="ＭＳ Ｐゴシック" pitchFamily="-65" charset="-128"/>
              </a:rPr>
              <a:t>and 5C comment discussion</a:t>
            </a:r>
            <a:r>
              <a:rPr lang="en-US" dirty="0">
                <a:ea typeface="ＭＳ Ｐゴシック" pitchFamily="-65" charset="-128"/>
              </a:rPr>
              <a:t>, review and </a:t>
            </a:r>
            <a:r>
              <a:rPr lang="en-US" dirty="0" smtClean="0">
                <a:ea typeface="ＭＳ Ｐゴシック" pitchFamily="-65" charset="-128"/>
              </a:rPr>
              <a:t>editing.</a:t>
            </a:r>
          </a:p>
          <a:p>
            <a:pPr marL="342900" lvl="4" indent="-342900"/>
            <a:r>
              <a:rPr lang="en-US" sz="3200" dirty="0" smtClean="0">
                <a:ea typeface="ＭＳ Ｐゴシック" pitchFamily="-65" charset="-128"/>
              </a:rPr>
              <a:t>PAR and 5C revised based on comments, and resolutions contained in </a:t>
            </a:r>
            <a:r>
              <a:rPr lang="en-GB" sz="3200" dirty="0" smtClean="0">
                <a:solidFill>
                  <a:srgbClr val="000000"/>
                </a:solidFill>
              </a:rPr>
              <a:t>15-10-0894-03-leci</a:t>
            </a:r>
            <a:endParaRPr lang="en-US" dirty="0" smtClean="0">
              <a:ea typeface="ＭＳ Ｐゴシック" pitchFamily="-65" charset="-128"/>
            </a:endParaRPr>
          </a:p>
          <a:p>
            <a:r>
              <a:rPr lang="en-US" dirty="0" smtClean="0">
                <a:ea typeface="ＭＳ Ｐゴシック" pitchFamily="-65" charset="-128"/>
              </a:rPr>
              <a:t>Motion to submit revised PAR and 5C to WG passed</a:t>
            </a:r>
          </a:p>
          <a:p>
            <a:pPr marL="0" indent="0">
              <a:buNone/>
            </a:pPr>
            <a:endParaRPr lang="en-US" sz="2800"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smtClean="0"/>
              <a:t>David Howard, On Ramp Wireless</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4</a:t>
            </a:fld>
            <a:endParaRPr lang="en-US" smtClean="0"/>
          </a:p>
        </p:txBody>
      </p:sp>
      <p:sp>
        <p:nvSpPr>
          <p:cNvPr id="3078" name="Date Placeholder 5"/>
          <p:cNvSpPr>
            <a:spLocks noGrp="1"/>
          </p:cNvSpPr>
          <p:nvPr>
            <p:ph type="dt" sz="quarter" idx="12"/>
          </p:nvPr>
        </p:nvSpPr>
        <p:spPr>
          <a:noFill/>
        </p:spPr>
        <p:txBody>
          <a:bodyPr/>
          <a:lstStyle/>
          <a:p>
            <a:r>
              <a:rPr lang="en-US" dirty="0" smtClean="0"/>
              <a:t>November 2010</a:t>
            </a:r>
            <a:endParaRPr lang="en-US" dirty="0"/>
          </a:p>
        </p:txBody>
      </p:sp>
    </p:spTree>
    <p:extLst>
      <p:ext uri="{BB962C8B-B14F-4D97-AF65-F5344CB8AC3E}">
        <p14:creationId xmlns:p14="http://schemas.microsoft.com/office/powerpoint/2010/main" val="1146423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LECIM SG</a:t>
            </a:r>
            <a:endParaRPr lang="en-US" dirty="0"/>
          </a:p>
        </p:txBody>
      </p:sp>
      <p:sp>
        <p:nvSpPr>
          <p:cNvPr id="3" name="Content Placeholder 2"/>
          <p:cNvSpPr>
            <a:spLocks noGrp="1"/>
          </p:cNvSpPr>
          <p:nvPr>
            <p:ph idx="1"/>
          </p:nvPr>
        </p:nvSpPr>
        <p:spPr>
          <a:xfrm>
            <a:off x="685800" y="1676400"/>
            <a:ext cx="7772400" cy="4038600"/>
          </a:xfrm>
        </p:spPr>
        <p:txBody>
          <a:bodyPr>
            <a:normAutofit fontScale="92500" lnSpcReduction="20000"/>
          </a:bodyPr>
          <a:lstStyle/>
          <a:p>
            <a:pPr marL="0" indent="0" algn="ctr">
              <a:buNone/>
            </a:pPr>
            <a:r>
              <a:rPr lang="en-US" sz="2800" b="1" dirty="0" smtClean="0"/>
              <a:t>SG Motion</a:t>
            </a:r>
          </a:p>
          <a:p>
            <a:pPr marL="0" indent="0" algn="ctr">
              <a:buNone/>
            </a:pPr>
            <a:endParaRPr lang="en-US" sz="2800" dirty="0"/>
          </a:p>
          <a:p>
            <a:pPr marL="0" indent="0">
              <a:spcBef>
                <a:spcPts val="0"/>
              </a:spcBef>
              <a:spcAft>
                <a:spcPts val="0"/>
              </a:spcAft>
              <a:buNone/>
              <a:defRPr/>
            </a:pPr>
            <a:r>
              <a:rPr lang="en-US" sz="2400" dirty="0">
                <a:ea typeface="Calibri"/>
              </a:rPr>
              <a:t>Motion to submit to the IEEE 802.15 working group the revised PAR 756R8 and 5C 757R4 documents.</a:t>
            </a:r>
          </a:p>
          <a:p>
            <a:pPr marL="0" indent="0">
              <a:spcBef>
                <a:spcPts val="0"/>
              </a:spcBef>
              <a:spcAft>
                <a:spcPts val="0"/>
              </a:spcAft>
              <a:buNone/>
              <a:defRPr/>
            </a:pPr>
            <a:endParaRPr lang="en-US" sz="2400" dirty="0">
              <a:ea typeface="Calibri"/>
            </a:endParaRPr>
          </a:p>
          <a:p>
            <a:pPr marL="0" indent="0">
              <a:spcBef>
                <a:spcPts val="0"/>
              </a:spcBef>
              <a:spcAft>
                <a:spcPts val="0"/>
              </a:spcAft>
              <a:buNone/>
              <a:defRPr/>
            </a:pPr>
            <a:r>
              <a:rPr lang="en-US" sz="2400" dirty="0">
                <a:ea typeface="Calibri"/>
              </a:rPr>
              <a:t>Moved by: Evan Green (self)</a:t>
            </a:r>
          </a:p>
          <a:p>
            <a:pPr marL="0" indent="0">
              <a:spcBef>
                <a:spcPts val="0"/>
              </a:spcBef>
              <a:spcAft>
                <a:spcPts val="0"/>
              </a:spcAft>
              <a:buNone/>
              <a:defRPr/>
            </a:pPr>
            <a:r>
              <a:rPr lang="en-US" sz="2400" dirty="0">
                <a:ea typeface="Calibri"/>
              </a:rPr>
              <a:t>Second by: Shu Kato (NICT)</a:t>
            </a:r>
          </a:p>
          <a:p>
            <a:pPr marL="0" indent="0">
              <a:spcBef>
                <a:spcPts val="0"/>
              </a:spcBef>
              <a:spcAft>
                <a:spcPts val="0"/>
              </a:spcAft>
              <a:buNone/>
              <a:defRPr/>
            </a:pPr>
            <a:endParaRPr lang="en-US" sz="2400" dirty="0">
              <a:ea typeface="Calibri"/>
            </a:endParaRPr>
          </a:p>
          <a:p>
            <a:pPr>
              <a:spcBef>
                <a:spcPts val="0"/>
              </a:spcBef>
              <a:spcAft>
                <a:spcPts val="0"/>
              </a:spcAft>
              <a:buFont typeface="Arial" pitchFamily="34" charset="0"/>
              <a:buChar char="•"/>
              <a:defRPr/>
            </a:pPr>
            <a:r>
              <a:rPr lang="en-US" sz="2400" dirty="0">
                <a:ea typeface="Calibri"/>
              </a:rPr>
              <a:t>32 for</a:t>
            </a:r>
          </a:p>
          <a:p>
            <a:pPr>
              <a:spcBef>
                <a:spcPts val="0"/>
              </a:spcBef>
              <a:spcAft>
                <a:spcPts val="0"/>
              </a:spcAft>
              <a:buFont typeface="Arial" pitchFamily="34" charset="0"/>
              <a:buChar char="•"/>
              <a:defRPr/>
            </a:pPr>
            <a:r>
              <a:rPr lang="en-US" sz="2400" dirty="0">
                <a:ea typeface="Calibri"/>
              </a:rPr>
              <a:t>0 against</a:t>
            </a:r>
          </a:p>
          <a:p>
            <a:pPr>
              <a:spcBef>
                <a:spcPts val="0"/>
              </a:spcBef>
              <a:spcAft>
                <a:spcPts val="0"/>
              </a:spcAft>
              <a:buFont typeface="Arial" pitchFamily="34" charset="0"/>
              <a:buChar char="•"/>
              <a:defRPr/>
            </a:pPr>
            <a:r>
              <a:rPr lang="en-US" sz="2400" dirty="0">
                <a:ea typeface="Calibri"/>
              </a:rPr>
              <a:t>0 abstain</a:t>
            </a:r>
          </a:p>
          <a:p>
            <a:pPr>
              <a:spcBef>
                <a:spcPts val="0"/>
              </a:spcBef>
              <a:spcAft>
                <a:spcPts val="0"/>
              </a:spcAft>
              <a:buFont typeface="Arial" pitchFamily="34" charset="0"/>
              <a:buChar char="•"/>
              <a:defRPr/>
            </a:pPr>
            <a:endParaRPr lang="en-US" sz="2400" dirty="0">
              <a:ea typeface="Calibri"/>
            </a:endParaRPr>
          </a:p>
          <a:p>
            <a:pPr marL="0" indent="0">
              <a:spcBef>
                <a:spcPts val="0"/>
              </a:spcBef>
              <a:spcAft>
                <a:spcPts val="0"/>
              </a:spcAft>
              <a:buNone/>
              <a:defRPr/>
            </a:pPr>
            <a:r>
              <a:rPr lang="en-US" sz="2400" dirty="0">
                <a:ea typeface="Calibri"/>
              </a:rPr>
              <a:t>Motion </a:t>
            </a:r>
            <a:r>
              <a:rPr lang="en-US" sz="2400" dirty="0" smtClean="0">
                <a:ea typeface="Calibri"/>
              </a:rPr>
              <a:t>Carries</a:t>
            </a:r>
            <a:endParaRPr lang="en-US" sz="2400" dirty="0">
              <a:ea typeface="Calibri"/>
            </a:endParaRPr>
          </a:p>
        </p:txBody>
      </p:sp>
      <p:sp>
        <p:nvSpPr>
          <p:cNvPr id="4" name="Footer Placeholder 3"/>
          <p:cNvSpPr>
            <a:spLocks noGrp="1"/>
          </p:cNvSpPr>
          <p:nvPr>
            <p:ph type="ftr" sz="quarter" idx="10"/>
          </p:nvPr>
        </p:nvSpPr>
        <p:spPr/>
        <p:txBody>
          <a:bodyPr/>
          <a:lstStyle/>
          <a:p>
            <a:pPr>
              <a:defRPr/>
            </a:pPr>
            <a:r>
              <a:rPr lang="en-US" smtClean="0"/>
              <a:t>David Howard, On Ramp Wireless</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5</a:t>
            </a:fld>
            <a:endParaRPr lang="en-US"/>
          </a:p>
        </p:txBody>
      </p:sp>
      <p:sp>
        <p:nvSpPr>
          <p:cNvPr id="6" name="Date Placeholder 5"/>
          <p:cNvSpPr>
            <a:spLocks noGrp="1"/>
          </p:cNvSpPr>
          <p:nvPr>
            <p:ph type="dt" sz="half" idx="12"/>
          </p:nvPr>
        </p:nvSpPr>
        <p:spPr/>
        <p:txBody>
          <a:bodyPr/>
          <a:lstStyle/>
          <a:p>
            <a:r>
              <a:rPr lang="en-US" dirty="0" smtClean="0"/>
              <a:t>November </a:t>
            </a:r>
            <a:r>
              <a:rPr lang="en-US" dirty="0"/>
              <a:t>2010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LECIM SG</a:t>
            </a:r>
            <a:endParaRPr lang="en-US" dirty="0"/>
          </a:p>
        </p:txBody>
      </p:sp>
      <p:sp>
        <p:nvSpPr>
          <p:cNvPr id="3" name="Content Placeholder 2"/>
          <p:cNvSpPr>
            <a:spLocks noGrp="1"/>
          </p:cNvSpPr>
          <p:nvPr>
            <p:ph idx="1"/>
          </p:nvPr>
        </p:nvSpPr>
        <p:spPr>
          <a:xfrm>
            <a:off x="685800" y="1676400"/>
            <a:ext cx="7772400" cy="4038600"/>
          </a:xfrm>
        </p:spPr>
        <p:txBody>
          <a:bodyPr>
            <a:normAutofit fontScale="85000" lnSpcReduction="20000"/>
          </a:bodyPr>
          <a:lstStyle/>
          <a:p>
            <a:pPr marL="0" indent="0" algn="ctr">
              <a:buNone/>
            </a:pPr>
            <a:r>
              <a:rPr lang="en-US" sz="2800" b="1" dirty="0" smtClean="0"/>
              <a:t>WG Motion</a:t>
            </a:r>
          </a:p>
          <a:p>
            <a:pPr marL="0" indent="0">
              <a:buNone/>
              <a:defRPr/>
            </a:pPr>
            <a:r>
              <a:rPr lang="en-US" sz="2800" i="1" dirty="0" smtClean="0"/>
              <a:t>Request </a:t>
            </a:r>
            <a:r>
              <a:rPr lang="en-US" sz="2800" i="1" dirty="0"/>
              <a:t>that the PAR and Five Criteria contained in documents 15-10-0756-08 and 15-10-0757-04 be approved by the IEEE 802.15 WG and that the EC be requested to forward the PAR to NESCOM.</a:t>
            </a:r>
            <a:endParaRPr lang="en-US" sz="2800" dirty="0"/>
          </a:p>
          <a:p>
            <a:pPr>
              <a:spcBef>
                <a:spcPts val="0"/>
              </a:spcBef>
              <a:spcAft>
                <a:spcPts val="0"/>
              </a:spcAft>
              <a:defRPr/>
            </a:pPr>
            <a:endParaRPr lang="en-US" sz="2800" dirty="0">
              <a:ea typeface="Calibri"/>
            </a:endParaRPr>
          </a:p>
          <a:p>
            <a:pPr marL="0" indent="0">
              <a:spcBef>
                <a:spcPts val="0"/>
              </a:spcBef>
              <a:spcAft>
                <a:spcPts val="0"/>
              </a:spcAft>
              <a:buNone/>
              <a:defRPr/>
            </a:pPr>
            <a:r>
              <a:rPr lang="en-US" sz="2400" dirty="0">
                <a:ea typeface="Calibri"/>
              </a:rPr>
              <a:t>Moved by:	David Howard (On-Ramp Wireless, Inc.)</a:t>
            </a:r>
          </a:p>
          <a:p>
            <a:pPr marL="0" indent="0">
              <a:spcBef>
                <a:spcPts val="0"/>
              </a:spcBef>
              <a:spcAft>
                <a:spcPts val="0"/>
              </a:spcAft>
              <a:buNone/>
              <a:defRPr/>
            </a:pPr>
            <a:r>
              <a:rPr lang="en-US" sz="2400" dirty="0">
                <a:ea typeface="Calibri"/>
              </a:rPr>
              <a:t>Second by:  </a:t>
            </a:r>
            <a:r>
              <a:rPr lang="en-US" sz="2400" dirty="0" smtClean="0">
                <a:ea typeface="Calibri"/>
              </a:rPr>
              <a:t>	Shu </a:t>
            </a:r>
            <a:r>
              <a:rPr lang="en-US" sz="2400" dirty="0">
                <a:ea typeface="Calibri"/>
              </a:rPr>
              <a:t>Kato (NICT)</a:t>
            </a:r>
          </a:p>
          <a:p>
            <a:pPr>
              <a:spcBef>
                <a:spcPts val="0"/>
              </a:spcBef>
              <a:spcAft>
                <a:spcPts val="0"/>
              </a:spcAft>
              <a:defRPr/>
            </a:pPr>
            <a:endParaRPr lang="en-US" sz="2400" dirty="0">
              <a:ea typeface="Calibri"/>
            </a:endParaRPr>
          </a:p>
          <a:p>
            <a:pPr marL="285750" indent="-285750">
              <a:spcBef>
                <a:spcPts val="0"/>
              </a:spcBef>
              <a:spcAft>
                <a:spcPts val="0"/>
              </a:spcAft>
              <a:buFont typeface="Arial" pitchFamily="34" charset="0"/>
              <a:buChar char="•"/>
              <a:defRPr/>
            </a:pPr>
            <a:r>
              <a:rPr lang="en-US" sz="2000" dirty="0">
                <a:ea typeface="Calibri"/>
              </a:rPr>
              <a:t>70 For</a:t>
            </a:r>
          </a:p>
          <a:p>
            <a:pPr marL="285750" indent="-285750">
              <a:spcBef>
                <a:spcPts val="0"/>
              </a:spcBef>
              <a:spcAft>
                <a:spcPts val="0"/>
              </a:spcAft>
              <a:buFont typeface="Arial" pitchFamily="34" charset="0"/>
              <a:buChar char="•"/>
              <a:defRPr/>
            </a:pPr>
            <a:r>
              <a:rPr lang="en-US" sz="2000" dirty="0">
                <a:ea typeface="Calibri"/>
              </a:rPr>
              <a:t>0 Against</a:t>
            </a:r>
          </a:p>
          <a:p>
            <a:pPr marL="285750" indent="-285750">
              <a:spcBef>
                <a:spcPts val="0"/>
              </a:spcBef>
              <a:spcAft>
                <a:spcPts val="0"/>
              </a:spcAft>
              <a:buFont typeface="Arial" pitchFamily="34" charset="0"/>
              <a:buChar char="•"/>
              <a:defRPr/>
            </a:pPr>
            <a:r>
              <a:rPr lang="en-US" sz="2000" dirty="0">
                <a:ea typeface="Calibri"/>
              </a:rPr>
              <a:t>0 Abstain</a:t>
            </a:r>
          </a:p>
          <a:p>
            <a:pPr>
              <a:spcBef>
                <a:spcPts val="0"/>
              </a:spcBef>
              <a:spcAft>
                <a:spcPts val="0"/>
              </a:spcAft>
              <a:defRPr/>
            </a:pPr>
            <a:endParaRPr lang="en-US" sz="2400" dirty="0">
              <a:ea typeface="Calibri"/>
            </a:endParaRPr>
          </a:p>
          <a:p>
            <a:pPr marL="0" indent="0">
              <a:spcBef>
                <a:spcPts val="0"/>
              </a:spcBef>
              <a:spcAft>
                <a:spcPts val="0"/>
              </a:spcAft>
              <a:buNone/>
              <a:defRPr/>
            </a:pPr>
            <a:r>
              <a:rPr lang="en-US" sz="2800" dirty="0">
                <a:ea typeface="Calibri"/>
              </a:rPr>
              <a:t>Motion Carries</a:t>
            </a:r>
          </a:p>
        </p:txBody>
      </p:sp>
      <p:sp>
        <p:nvSpPr>
          <p:cNvPr id="4" name="Footer Placeholder 3"/>
          <p:cNvSpPr>
            <a:spLocks noGrp="1"/>
          </p:cNvSpPr>
          <p:nvPr>
            <p:ph type="ftr" sz="quarter" idx="10"/>
          </p:nvPr>
        </p:nvSpPr>
        <p:spPr/>
        <p:txBody>
          <a:bodyPr/>
          <a:lstStyle/>
          <a:p>
            <a:pPr>
              <a:defRPr/>
            </a:pPr>
            <a:r>
              <a:rPr lang="en-US" smtClean="0"/>
              <a:t>David Howard, On Ramp Wireless</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6</a:t>
            </a:fld>
            <a:endParaRPr lang="en-US"/>
          </a:p>
        </p:txBody>
      </p:sp>
      <p:sp>
        <p:nvSpPr>
          <p:cNvPr id="6" name="Date Placeholder 5"/>
          <p:cNvSpPr>
            <a:spLocks noGrp="1"/>
          </p:cNvSpPr>
          <p:nvPr>
            <p:ph type="dt" sz="half" idx="12"/>
          </p:nvPr>
        </p:nvSpPr>
        <p:spPr/>
        <p:txBody>
          <a:bodyPr/>
          <a:lstStyle/>
          <a:p>
            <a:r>
              <a:rPr lang="en-US" dirty="0" smtClean="0"/>
              <a:t>November </a:t>
            </a:r>
            <a:r>
              <a:rPr lang="en-US" dirty="0"/>
              <a:t>2010</a:t>
            </a:r>
          </a:p>
        </p:txBody>
      </p:sp>
    </p:spTree>
    <p:extLst>
      <p:ext uri="{BB962C8B-B14F-4D97-AF65-F5344CB8AC3E}">
        <p14:creationId xmlns:p14="http://schemas.microsoft.com/office/powerpoint/2010/main" val="173139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LECIM SG</a:t>
            </a:r>
            <a:endParaRPr lang="en-US" dirty="0"/>
          </a:p>
        </p:txBody>
      </p:sp>
      <p:sp>
        <p:nvSpPr>
          <p:cNvPr id="3" name="Content Placeholder 2"/>
          <p:cNvSpPr>
            <a:spLocks noGrp="1"/>
          </p:cNvSpPr>
          <p:nvPr>
            <p:ph idx="1"/>
          </p:nvPr>
        </p:nvSpPr>
        <p:spPr>
          <a:xfrm>
            <a:off x="685800" y="1676400"/>
            <a:ext cx="7772400" cy="4038600"/>
          </a:xfrm>
        </p:spPr>
        <p:txBody>
          <a:bodyPr/>
          <a:lstStyle/>
          <a:p>
            <a:pPr marL="0" indent="0">
              <a:buNone/>
            </a:pPr>
            <a:r>
              <a:rPr lang="en-US" sz="2800" b="1" dirty="0" smtClean="0"/>
              <a:t>The two sessions were attended by more than 32 individuals, representing more than 24 organizations.</a:t>
            </a:r>
            <a:endParaRPr lang="en-US" sz="2800" b="1" u="dbl" dirty="0"/>
          </a:p>
          <a:p>
            <a:pPr marL="0" indent="0">
              <a:buNone/>
            </a:pPr>
            <a:endParaRPr lang="en-US" sz="1600" b="1" dirty="0"/>
          </a:p>
          <a:p>
            <a:pPr marL="0" indent="0">
              <a:buNone/>
            </a:pPr>
            <a:endParaRPr lang="en-US" sz="1600" b="1" dirty="0" smtClean="0"/>
          </a:p>
          <a:p>
            <a:pPr marL="0" lvl="4" indent="0">
              <a:buNone/>
            </a:pPr>
            <a:r>
              <a:rPr lang="en-US" b="1" dirty="0" smtClean="0">
                <a:solidFill>
                  <a:schemeClr val="accent6"/>
                </a:solidFill>
              </a:rPr>
              <a:t>Comments and resolutions:	doc: </a:t>
            </a:r>
            <a:r>
              <a:rPr lang="en-GB" b="1" dirty="0" smtClean="0">
                <a:solidFill>
                  <a:schemeClr val="accent6"/>
                </a:solidFill>
              </a:rPr>
              <a:t>IEEE 802.15-10-0894-03-leci</a:t>
            </a:r>
          </a:p>
          <a:p>
            <a:pPr marL="0" lvl="4" indent="0">
              <a:buNone/>
            </a:pPr>
            <a:r>
              <a:rPr lang="en-GB" b="1" dirty="0" smtClean="0">
                <a:solidFill>
                  <a:schemeClr val="accent6"/>
                </a:solidFill>
              </a:rPr>
              <a:t>Meeting minutes </a:t>
            </a:r>
            <a:r>
              <a:rPr lang="en-GB" b="1" smtClean="0">
                <a:solidFill>
                  <a:schemeClr val="accent6"/>
                </a:solidFill>
              </a:rPr>
              <a:t>(draft):		doc: IEEE 802.15-10-0904-00-leci</a:t>
            </a:r>
            <a:endParaRPr lang="en-US" b="1" dirty="0" smtClean="0">
              <a:solidFill>
                <a:schemeClr val="accent6"/>
              </a:solidFill>
            </a:endParaRPr>
          </a:p>
          <a:p>
            <a:pPr marL="0" indent="0">
              <a:buNone/>
            </a:pPr>
            <a:r>
              <a:rPr lang="en-US" sz="2000" b="1" dirty="0" smtClean="0">
                <a:solidFill>
                  <a:schemeClr val="accent6"/>
                </a:solidFill>
              </a:rPr>
              <a:t>SG LECIM Draft PAR: 		doc: IEEE 802.15-10-0756-08-leci</a:t>
            </a:r>
          </a:p>
          <a:p>
            <a:pPr marL="0" indent="0">
              <a:buNone/>
            </a:pPr>
            <a:r>
              <a:rPr lang="en-US" sz="2000" b="1" dirty="0" smtClean="0">
                <a:solidFill>
                  <a:schemeClr val="accent6"/>
                </a:solidFill>
              </a:rPr>
              <a:t>SG LECIM Draft 5C: 		doc: </a:t>
            </a:r>
            <a:r>
              <a:rPr lang="en-US" sz="2000" b="1" dirty="0">
                <a:solidFill>
                  <a:schemeClr val="accent6"/>
                </a:solidFill>
              </a:rPr>
              <a:t>IEEE </a:t>
            </a:r>
            <a:r>
              <a:rPr lang="en-US" sz="2000" b="1" dirty="0" smtClean="0">
                <a:solidFill>
                  <a:schemeClr val="accent6"/>
                </a:solidFill>
              </a:rPr>
              <a:t>802.15-10-0757-04-leci</a:t>
            </a:r>
          </a:p>
        </p:txBody>
      </p:sp>
      <p:sp>
        <p:nvSpPr>
          <p:cNvPr id="4" name="Footer Placeholder 3"/>
          <p:cNvSpPr>
            <a:spLocks noGrp="1"/>
          </p:cNvSpPr>
          <p:nvPr>
            <p:ph type="ftr" sz="quarter" idx="10"/>
          </p:nvPr>
        </p:nvSpPr>
        <p:spPr/>
        <p:txBody>
          <a:bodyPr/>
          <a:lstStyle/>
          <a:p>
            <a:pPr>
              <a:defRPr/>
            </a:pPr>
            <a:r>
              <a:rPr lang="en-US" smtClean="0"/>
              <a:t>David Howard, On Ramp Wireless</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7</a:t>
            </a:fld>
            <a:endParaRPr lang="en-US"/>
          </a:p>
        </p:txBody>
      </p:sp>
      <p:sp>
        <p:nvSpPr>
          <p:cNvPr id="6" name="Date Placeholder 5"/>
          <p:cNvSpPr>
            <a:spLocks noGrp="1"/>
          </p:cNvSpPr>
          <p:nvPr>
            <p:ph type="dt" sz="half" idx="12"/>
          </p:nvPr>
        </p:nvSpPr>
        <p:spPr/>
        <p:txBody>
          <a:bodyPr/>
          <a:lstStyle/>
          <a:p>
            <a:pPr>
              <a:defRPr/>
            </a:pPr>
            <a:r>
              <a:rPr lang="en-US" dirty="0" smtClean="0"/>
              <a:t>November </a:t>
            </a:r>
            <a:r>
              <a:rPr lang="en-US" dirty="0"/>
              <a:t>2010</a:t>
            </a:r>
          </a:p>
          <a:p>
            <a:pPr>
              <a:defRPr/>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LECIM SG Next steps</a:t>
            </a:r>
            <a:endParaRPr lang="en-US" dirty="0"/>
          </a:p>
        </p:txBody>
      </p:sp>
      <p:sp>
        <p:nvSpPr>
          <p:cNvPr id="3" name="Slide Number Placeholder 2"/>
          <p:cNvSpPr>
            <a:spLocks noGrp="1"/>
          </p:cNvSpPr>
          <p:nvPr>
            <p:ph type="sldNum" idx="10"/>
          </p:nvPr>
        </p:nvSpPr>
        <p:spPr/>
        <p:txBody>
          <a:bodyPr/>
          <a:lstStyle/>
          <a:p>
            <a:pPr>
              <a:defRPr/>
            </a:pPr>
            <a:r>
              <a:rPr lang="en-US" smtClean="0"/>
              <a:t>Slide </a:t>
            </a:r>
            <a:fld id="{F7CD8959-7374-44A8-8C97-3392A3245BF1}" type="slidenum">
              <a:rPr lang="en-US" smtClean="0"/>
              <a:pPr>
                <a:defRPr/>
              </a:pPr>
              <a:t>8</a:t>
            </a:fld>
            <a:endParaRPr lang="en-US"/>
          </a:p>
        </p:txBody>
      </p:sp>
      <p:sp>
        <p:nvSpPr>
          <p:cNvPr id="4" name="TextBox 3"/>
          <p:cNvSpPr txBox="1"/>
          <p:nvPr/>
        </p:nvSpPr>
        <p:spPr>
          <a:xfrm>
            <a:off x="1752600" y="1981198"/>
            <a:ext cx="6354625" cy="830997"/>
          </a:xfrm>
          <a:prstGeom prst="rect">
            <a:avLst/>
          </a:prstGeom>
          <a:noFill/>
        </p:spPr>
        <p:txBody>
          <a:bodyPr wrap="none" rtlCol="0">
            <a:spAutoFit/>
          </a:bodyPr>
          <a:lstStyle/>
          <a:p>
            <a:r>
              <a:rPr lang="en-US" sz="2400" dirty="0" smtClean="0"/>
              <a:t>Conference call to be announced on reflector after</a:t>
            </a:r>
          </a:p>
          <a:p>
            <a:r>
              <a:rPr lang="en-US" sz="2400" dirty="0" smtClean="0"/>
              <a:t> DEC 18 to discuss next steps in January</a:t>
            </a:r>
            <a:endParaRPr lang="en-US" sz="2400" dirty="0"/>
          </a:p>
        </p:txBody>
      </p:sp>
    </p:spTree>
    <p:extLst>
      <p:ext uri="{BB962C8B-B14F-4D97-AF65-F5344CB8AC3E}">
        <p14:creationId xmlns:p14="http://schemas.microsoft.com/office/powerpoint/2010/main" val="230034908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16338</TotalTime>
  <Words>318</Words>
  <Application>Microsoft Office PowerPoint</Application>
  <PresentationFormat>On-screen Show (4:3)</PresentationFormat>
  <Paragraphs>94</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Default Design</vt:lpstr>
      <vt:lpstr>PowerPoint Presentation</vt:lpstr>
      <vt:lpstr>PowerPoint Presentation</vt:lpstr>
      <vt:lpstr>Low Energy Critical Infrastructure Monitoring</vt:lpstr>
      <vt:lpstr>Low Energy Critical Infrastructure Monitoring</vt:lpstr>
      <vt:lpstr>LECIM SG</vt:lpstr>
      <vt:lpstr>LECIM SG</vt:lpstr>
      <vt:lpstr>LECIM SG</vt:lpstr>
      <vt:lpstr>LECIM SG Next steps</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LECI Closing Report</dc:title>
  <dc:creator>David Howard</dc:creator>
  <cp:lastModifiedBy>David A. Howard</cp:lastModifiedBy>
  <cp:revision>813</cp:revision>
  <cp:lastPrinted>2000-03-07T00:55:37Z</cp:lastPrinted>
  <dcterms:created xsi:type="dcterms:W3CDTF">2008-07-14T18:46:05Z</dcterms:created>
  <dcterms:modified xsi:type="dcterms:W3CDTF">2010-11-12T01:18:49Z</dcterms:modified>
</cp:coreProperties>
</file>