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275" r:id="rId3"/>
    <p:sldId id="276" r:id="rId4"/>
    <p:sldId id="277" r:id="rId5"/>
    <p:sldId id="278" r:id="rId6"/>
    <p:sldId id="279"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94" y="-102"/>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53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553515AA-282A-4996-8CE7-B16A2198B912}" type="datetimeFigureOut">
              <a:rPr lang="en-SG"/>
              <a:pPr>
                <a:defRPr/>
              </a:pPr>
              <a:t>11/10/2010</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C7A43B0-4A2B-4EE9-ADFE-833B1330CAB3}"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1229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1229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1229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C543C5EA-4322-4E2D-A0E9-E560E06159FD}" type="slidenum">
              <a:rPr lang="en-US" altLang="ja-JP" smtClean="0">
                <a:latin typeface="Times New Roman" pitchFamily="18" charset="0"/>
              </a:rPr>
              <a:pPr/>
              <a:t>1</a:t>
            </a:fld>
            <a:endParaRPr lang="en-US" altLang="ja-JP" smtClean="0">
              <a:latin typeface="Times New Roman" pitchFamily="18" charset="0"/>
            </a:endParaRPr>
          </a:p>
        </p:txBody>
      </p:sp>
      <p:sp>
        <p:nvSpPr>
          <p:cNvPr id="122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9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a:lstStyle/>
          <a:p>
            <a:pPr eaLnBrk="1" hangingPunct="1"/>
            <a:endParaRPr lang="en-US" smtClean="0"/>
          </a:p>
        </p:txBody>
      </p:sp>
      <p:sp>
        <p:nvSpPr>
          <p:cNvPr id="13316" name="Slide Number Placeholder 3"/>
          <p:cNvSpPr>
            <a:spLocks noGrp="1"/>
          </p:cNvSpPr>
          <p:nvPr>
            <p:ph type="sldNum" sz="quarter" idx="5"/>
          </p:nvPr>
        </p:nvSpPr>
        <p:spPr bwMode="auto">
          <a:noFill/>
          <a:ln>
            <a:miter lim="800000"/>
            <a:headEnd/>
            <a:tailEnd/>
          </a:ln>
        </p:spPr>
        <p:txBody>
          <a:bodyPr/>
          <a:lstStyle/>
          <a:p>
            <a:fld id="{0FEF7233-EABE-4778-BE10-7ABC79863950}" type="slidenum">
              <a:rPr lang="en-SG" smtClean="0"/>
              <a:pPr/>
              <a:t>3</a:t>
            </a:fld>
            <a:endParaRPr lang="en-S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5AA9CBDD-C656-437A-BFAD-59354998953A}"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23E69368-89CF-4912-B73B-ABDE32C0044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3B50941-1D2C-4D15-AB91-027C29911CCC}"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DFD9F9C9-678D-4B4B-96AE-84D14B035540}"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0B81BD3C-447D-44FB-8527-09F28768FEE2}"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6F96A69-0E5F-4173-9ADE-228FE12528AC}"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900"/>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IEEE </a:t>
            </a:r>
            <a:r>
              <a:rPr lang="en-US" altLang="ja-JP" sz="1400" b="1" dirty="0" smtClean="0"/>
              <a:t>802.15-10-0912-02-004g</a:t>
            </a:r>
            <a:r>
              <a:rPr lang="en-US" altLang="ja-JP" sz="1400" dirty="0" smtClean="0"/>
              <a:t> </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a:cs typeface="+mn-cs"/>
              </a:rPr>
              <a:t>November </a:t>
            </a:r>
            <a:r>
              <a:rPr lang="en-US" altLang="ja-JP" sz="1400" b="1" dirty="0"/>
              <a:t>, 2010</a:t>
            </a:r>
          </a:p>
        </p:txBody>
      </p:sp>
      <p:sp>
        <p:nvSpPr>
          <p:cNvPr id="6" name="Rectangle 5"/>
          <p:cNvSpPr>
            <a:spLocks noChangeArrowheads="1"/>
          </p:cNvSpPr>
          <p:nvPr userDrawn="1"/>
        </p:nvSpPr>
        <p:spPr bwMode="auto">
          <a:xfrm>
            <a:off x="6300788" y="6526213"/>
            <a:ext cx="2486025" cy="21590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400" b="1" dirty="0"/>
              <a:t>Daniel Popa, ITRON</a:t>
            </a:r>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CE475202-644A-43EC-9F17-3BDB8A4F6708}"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FAC57192-0DEE-4D7C-995E-CD7CEA5238CB}"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0FC961B6-3DB3-4A98-AB70-BE1786028870}"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356BBD-980E-4493-87A3-02ECD4C2960A}" type="datetimeFigureOut">
              <a:rPr lang="en-SG"/>
              <a:pPr>
                <a:defRPr/>
              </a:pPr>
              <a:t>11/10/2010</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E7FB83BC-227B-4AC3-BF96-F871B915374A}"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E896F742-D068-4AB8-B4CF-69BAC25311F8}"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3B134688-C34C-482C-A4EF-31A19CD8C262}"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61475D9-EE54-42CB-BF3F-260173F7E7DC}" type="datetimeFigureOut">
              <a:rPr lang="en-SG"/>
              <a:pPr>
                <a:defRPr/>
              </a:pPr>
              <a:t>11/10/2010</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640FA26E-BDEC-476A-B721-165927525BC9}"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59E421E-BC27-4B44-ABE6-E7093AEEED02}" type="datetimeFigureOut">
              <a:rPr lang="en-SG"/>
              <a:pPr>
                <a:defRPr/>
              </a:pPr>
              <a:t>11/10/2010</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C5604EFA-AC05-4597-B5C8-D123CF54C7C9}"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119447-AE8A-4B5E-9529-85F390029F58}" type="datetimeFigureOut">
              <a:rPr lang="en-SG"/>
              <a:pPr>
                <a:defRPr/>
              </a:pPr>
              <a:t>11/10/2010</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F79B2009-FA01-44A6-B99A-64969CAD9398}"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DD7B98-AF74-4038-9B1F-3F04E8FFD137}"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9EFB63A4-126C-4C3D-8022-7A8AB8F54A51}"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5436A4-F053-4A5C-8BE0-5024729BFC04}" type="datetimeFigureOut">
              <a:rPr lang="en-SG"/>
              <a:pPr>
                <a:defRPr/>
              </a:pPr>
              <a:t>11/10/2010</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CA8BC78E-17C6-4110-842B-20842960E7DF}"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351E6B22-3D35-4735-8D06-6A3C2FAFF8F2}" type="datetimeFigureOut">
              <a:rPr lang="en-SG"/>
              <a:pPr>
                <a:defRPr/>
              </a:pPr>
              <a:t>11/10/2010</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6FF7D963-8061-46C8-8071-0A832F6A7237}"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C3FCD4DB-CE01-4B49-AD7E-8DCB9778530B}"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300662"/>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FEC]</a:t>
            </a: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[November 10 , 2010]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a:solidFill>
                  <a:srgbClr val="000000"/>
                </a:solidFill>
                <a:latin typeface="Times New Roman" pitchFamily="18" charset="0"/>
                <a:ea typeface="ＭＳ Ｐゴシック" pitchFamily="34" charset="-128"/>
              </a:rPr>
              <a:t>[Daniel Popa]</a:t>
            </a:r>
          </a:p>
          <a:p>
            <a:pPr>
              <a:defRPr/>
            </a:pPr>
            <a:r>
              <a:rPr lang="en-GB" sz="1600" dirty="0">
                <a:solidFill>
                  <a:srgbClr val="000000"/>
                </a:solidFill>
                <a:latin typeface="Times New Roman" pitchFamily="18" charset="0"/>
                <a:ea typeface="ＭＳ Ｐゴシック" pitchFamily="34" charset="-128"/>
              </a:rPr>
              <a:t>Company [</a:t>
            </a:r>
            <a:r>
              <a:rPr lang="en-GB" sz="1600" dirty="0" err="1">
                <a:solidFill>
                  <a:srgbClr val="000000"/>
                </a:solidFill>
                <a:latin typeface="Times New Roman" pitchFamily="18" charset="0"/>
                <a:ea typeface="ＭＳ Ｐゴシック" pitchFamily="34" charset="-128"/>
              </a:rPr>
              <a:t>Itron</a:t>
            </a:r>
            <a:r>
              <a:rPr lang="en-GB" sz="1600" dirty="0">
                <a:solidFill>
                  <a:srgbClr val="000000"/>
                </a:solidFill>
                <a:latin typeface="Times New Roman" pitchFamily="18" charset="0"/>
                <a:ea typeface="ＭＳ Ｐゴシック" pitchFamily="34" charset="-128"/>
              </a:rPr>
              <a:t>, Inc]</a:t>
            </a:r>
          </a:p>
          <a:p>
            <a:pPr>
              <a:defRPr/>
            </a:pPr>
            <a:r>
              <a:rPr lang="en-GB" sz="1600" dirty="0">
                <a:solidFill>
                  <a:srgbClr val="000000"/>
                </a:solidFill>
                <a:latin typeface="Times New Roman" pitchFamily="18" charset="0"/>
                <a:ea typeface="ＭＳ Ｐゴシック" pitchFamily="34" charset="-128"/>
              </a:rPr>
              <a:t>Address [France]</a:t>
            </a:r>
          </a:p>
          <a:p>
            <a:pPr>
              <a:defRPr/>
            </a:pPr>
            <a:r>
              <a:rPr lang="en-GB" sz="1600" dirty="0">
                <a:solidFill>
                  <a:srgbClr val="000000"/>
                </a:solidFill>
                <a:latin typeface="Times New Roman" pitchFamily="18" charset="0"/>
                <a:ea typeface="ＭＳ Ｐゴシック" pitchFamily="34" charset="-128"/>
              </a:rPr>
              <a:t>E-Mail: [daniel.popa@itron.com]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[Resolutions to comments for MR-FSK FEC]</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FEC comments of LB #59]</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Placeholder 1"/>
          <p:cNvSpPr>
            <a:spLocks noGrp="1"/>
          </p:cNvSpPr>
          <p:nvPr>
            <p:ph type="body" sz="quarter" idx="11"/>
          </p:nvPr>
        </p:nvSpPr>
        <p:spPr>
          <a:xfrm>
            <a:off x="539750" y="1800225"/>
            <a:ext cx="8353425" cy="4076700"/>
          </a:xfrm>
        </p:spPr>
        <p:txBody>
          <a:bodyPr/>
          <a:lstStyle/>
          <a:p>
            <a:pPr eaLnBrk="1" hangingPunct="1"/>
            <a:r>
              <a:rPr lang="en-US" sz="2000" u="sng" dirty="0" smtClean="0"/>
              <a:t>Comment:</a:t>
            </a:r>
            <a:r>
              <a:rPr lang="en-US" sz="2000" dirty="0" smtClean="0"/>
              <a:t> </a:t>
            </a:r>
          </a:p>
          <a:p>
            <a:pPr lvl="1" eaLnBrk="1" hangingPunct="1"/>
            <a:r>
              <a:rPr lang="en-US" sz="1600" dirty="0" smtClean="0"/>
              <a:t>Sentence says “Each bit shall be processed through the </a:t>
            </a:r>
            <a:r>
              <a:rPr lang="en-US" sz="1600" dirty="0" err="1" smtClean="0"/>
              <a:t>concatenator</a:t>
            </a:r>
            <a:r>
              <a:rPr lang="en-US" sz="1600" dirty="0" smtClean="0"/>
              <a:t>, FEC, data whitening, and modulation functions using bit order rules defined in 6.3a.”</a:t>
            </a:r>
          </a:p>
          <a:p>
            <a:pPr lvl="1" eaLnBrk="1" hangingPunct="1"/>
            <a:r>
              <a:rPr lang="en-US" sz="1600" dirty="0" smtClean="0"/>
              <a:t> FEC and data whitening are optional.</a:t>
            </a:r>
          </a:p>
          <a:p>
            <a:pPr eaLnBrk="1" hangingPunct="1"/>
            <a:r>
              <a:rPr lang="en-US" sz="2000" u="sng" dirty="0" smtClean="0"/>
              <a:t>Commenter requested resolution </a:t>
            </a:r>
          </a:p>
          <a:p>
            <a:pPr lvl="1" eaLnBrk="1" hangingPunct="1"/>
            <a:r>
              <a:rPr lang="en-US" sz="1600" dirty="0" smtClean="0"/>
              <a:t>Remove the sentence, as it is not necessary. </a:t>
            </a:r>
          </a:p>
          <a:p>
            <a:pPr eaLnBrk="1" hangingPunct="1"/>
            <a:endParaRPr lang="en-US" sz="2000" u="sng" dirty="0" smtClean="0"/>
          </a:p>
          <a:p>
            <a:pPr eaLnBrk="1" hangingPunct="1"/>
            <a:r>
              <a:rPr lang="en-US" sz="2000" u="sng" dirty="0" smtClean="0"/>
              <a:t>Response:</a:t>
            </a:r>
            <a:r>
              <a:rPr lang="en-US" sz="2000" dirty="0" smtClean="0"/>
              <a:t>  </a:t>
            </a:r>
            <a:r>
              <a:rPr lang="en-US" sz="1600" dirty="0" smtClean="0"/>
              <a:t>6.3a does not clearly state if/that the bit rules defined in this section shall apply to the processing done in all (functional) blocks that forms a MR-FSK PHY. Editors to fix it.</a:t>
            </a:r>
            <a:endParaRPr lang="en-SG" sz="1600" dirty="0" smtClean="0"/>
          </a:p>
          <a:p>
            <a:pPr eaLnBrk="1" hangingPunct="1"/>
            <a:r>
              <a:rPr lang="en-US" sz="2000" u="sng" dirty="0" smtClean="0"/>
              <a:t>Proposed resolution</a:t>
            </a:r>
            <a:r>
              <a:rPr lang="en-US" sz="2000" dirty="0" smtClean="0"/>
              <a:t>: </a:t>
            </a:r>
            <a:r>
              <a:rPr lang="en-US" sz="1600" dirty="0" smtClean="0"/>
              <a:t>Accept in principle. </a:t>
            </a:r>
          </a:p>
        </p:txBody>
      </p:sp>
      <p:sp>
        <p:nvSpPr>
          <p:cNvPr id="6147" name="Title 2"/>
          <p:cNvSpPr>
            <a:spLocks noGrp="1"/>
          </p:cNvSpPr>
          <p:nvPr>
            <p:ph type="title"/>
          </p:nvPr>
        </p:nvSpPr>
        <p:spPr/>
        <p:txBody>
          <a:bodyPr/>
          <a:lstStyle/>
          <a:p>
            <a:pPr eaLnBrk="1" hangingPunct="1"/>
            <a:r>
              <a:rPr lang="en-US" sz="2800" smtClean="0"/>
              <a:t>CID 835</a:t>
            </a:r>
            <a:endParaRPr lang="en-SG" smtClean="0"/>
          </a:p>
        </p:txBody>
      </p:sp>
      <p:sp>
        <p:nvSpPr>
          <p:cNvPr id="6148" name="Slide Number Placeholder 3"/>
          <p:cNvSpPr>
            <a:spLocks noGrp="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DBF76475-B88E-42C5-9264-C7D65C7158E4}" type="slidenum">
              <a:rPr lang="en-US" altLang="ja-JP" smtClean="0">
                <a:latin typeface="Times New Roman" pitchFamily="18" charset="0"/>
              </a:rPr>
              <a:pPr/>
              <a:t>2</a:t>
            </a:fld>
            <a:endParaRPr lang="en-US" altLang="ja-JP" smtClean="0">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1"/>
          <p:cNvSpPr>
            <a:spLocks noGrp="1"/>
          </p:cNvSpPr>
          <p:nvPr>
            <p:ph type="body" sz="quarter" idx="11"/>
          </p:nvPr>
        </p:nvSpPr>
        <p:spPr>
          <a:xfrm>
            <a:off x="781050" y="1800225"/>
            <a:ext cx="7600950" cy="4076700"/>
          </a:xfrm>
        </p:spPr>
        <p:txBody>
          <a:bodyPr/>
          <a:lstStyle/>
          <a:p>
            <a:pPr eaLnBrk="1" hangingPunct="1"/>
            <a:r>
              <a:rPr lang="en-US" sz="2000" u="sng" smtClean="0"/>
              <a:t>Comment:</a:t>
            </a:r>
            <a:r>
              <a:rPr lang="en-US" sz="2000" smtClean="0"/>
              <a:t> </a:t>
            </a:r>
          </a:p>
          <a:p>
            <a:pPr lvl="1" eaLnBrk="1" hangingPunct="1"/>
            <a:r>
              <a:rPr lang="en-US" sz="1600" smtClean="0"/>
              <a:t>The text beginning "An interleaving scheme…" is redundant. The text on lines 36-38 say this already.</a:t>
            </a:r>
          </a:p>
          <a:p>
            <a:pPr eaLnBrk="1" hangingPunct="1"/>
            <a:r>
              <a:rPr lang="en-US" sz="2000" u="sng" smtClean="0"/>
              <a:t>Commenter requested resolution </a:t>
            </a:r>
          </a:p>
          <a:p>
            <a:pPr lvl="1" eaLnBrk="1" hangingPunct="1"/>
            <a:r>
              <a:rPr lang="en-US" sz="1600" smtClean="0"/>
              <a:t>Remove text on lint 51. Add cross ref to 6.12a.1.5 to the text on lines 36-38. </a:t>
            </a:r>
          </a:p>
          <a:p>
            <a:pPr eaLnBrk="1" hangingPunct="1"/>
            <a:endParaRPr lang="en-US" sz="2000" u="sng" smtClean="0"/>
          </a:p>
          <a:p>
            <a:pPr eaLnBrk="1" hangingPunct="1"/>
            <a:r>
              <a:rPr lang="en-US" sz="2000" u="sng" smtClean="0"/>
              <a:t>Response:</a:t>
            </a:r>
            <a:r>
              <a:rPr lang="en-US" sz="2000" smtClean="0"/>
              <a:t>  N/A</a:t>
            </a:r>
            <a:endParaRPr lang="en-SG" sz="2000" smtClean="0"/>
          </a:p>
          <a:p>
            <a:pPr eaLnBrk="1" hangingPunct="1"/>
            <a:r>
              <a:rPr lang="en-US" sz="2000" u="sng" smtClean="0"/>
              <a:t>Proposed resolution:</a:t>
            </a:r>
            <a:r>
              <a:rPr lang="en-US" sz="2000" smtClean="0"/>
              <a:t> Accept.</a:t>
            </a:r>
            <a:r>
              <a:rPr lang="en-US" sz="2000" u="sng" smtClean="0"/>
              <a:t> </a:t>
            </a:r>
            <a:endParaRPr lang="en-SG" sz="2000" smtClean="0"/>
          </a:p>
          <a:p>
            <a:pPr eaLnBrk="1" hangingPunct="1"/>
            <a:endParaRPr lang="en-SG" sz="2000" smtClean="0"/>
          </a:p>
        </p:txBody>
      </p:sp>
      <p:sp>
        <p:nvSpPr>
          <p:cNvPr id="7171" name="Title 2"/>
          <p:cNvSpPr>
            <a:spLocks noGrp="1"/>
          </p:cNvSpPr>
          <p:nvPr>
            <p:ph type="title"/>
          </p:nvPr>
        </p:nvSpPr>
        <p:spPr/>
        <p:txBody>
          <a:bodyPr/>
          <a:lstStyle/>
          <a:p>
            <a:pPr eaLnBrk="1" hangingPunct="1"/>
            <a:r>
              <a:rPr lang="en-US" sz="2800" smtClean="0"/>
              <a:t>CID 839</a:t>
            </a:r>
            <a:endParaRPr lang="en-SG" smtClean="0"/>
          </a:p>
        </p:txBody>
      </p:sp>
      <p:sp>
        <p:nvSpPr>
          <p:cNvPr id="7172"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9A61070A-F9AB-4D3C-A584-D25222F039DE}" type="slidenum">
              <a:rPr lang="en-US" altLang="ja-JP" smtClean="0">
                <a:latin typeface="Times New Roman" pitchFamily="18" charset="0"/>
              </a:rPr>
              <a:pPr/>
              <a:t>3</a:t>
            </a:fld>
            <a:endParaRPr lang="en-US" altLang="ja-JP" smtClean="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1"/>
          </p:nvPr>
        </p:nvSpPr>
        <p:spPr>
          <a:xfrm>
            <a:off x="781050" y="1800225"/>
            <a:ext cx="7600950" cy="3213100"/>
          </a:xfrm>
        </p:spPr>
        <p:txBody>
          <a:bodyPr/>
          <a:lstStyle/>
          <a:p>
            <a:pPr eaLnBrk="1" hangingPunct="1"/>
            <a:r>
              <a:rPr lang="en-US" sz="2000" u="sng" smtClean="0"/>
              <a:t>Comment:</a:t>
            </a:r>
            <a:r>
              <a:rPr lang="en-US" sz="2000" smtClean="0"/>
              <a:t> </a:t>
            </a:r>
          </a:p>
          <a:p>
            <a:pPr lvl="1" eaLnBrk="1" hangingPunct="1"/>
            <a:r>
              <a:rPr lang="en-US" sz="1600" smtClean="0"/>
              <a:t>The formula "j = ii * (N</a:t>
            </a:r>
            <a:r>
              <a:rPr lang="en-US" sz="1100" smtClean="0"/>
              <a:t>INTERLEAV</a:t>
            </a:r>
            <a:r>
              <a:rPr lang="en-US" sz="1600" smtClean="0"/>
              <a:t>/2) -1" is not correct.</a:t>
            </a:r>
          </a:p>
          <a:p>
            <a:pPr eaLnBrk="1" hangingPunct="1"/>
            <a:r>
              <a:rPr lang="en-US" sz="2000" u="sng" smtClean="0"/>
              <a:t>Commenter requested resolution </a:t>
            </a:r>
          </a:p>
          <a:p>
            <a:pPr lvl="1" eaLnBrk="1" hangingPunct="1"/>
            <a:r>
              <a:rPr lang="en-US" sz="1600" smtClean="0"/>
              <a:t>Replace it with "j = (ii+1) * (N</a:t>
            </a:r>
            <a:r>
              <a:rPr lang="en-US" sz="1100" smtClean="0"/>
              <a:t>INTERLEAV</a:t>
            </a:r>
            <a:r>
              <a:rPr lang="en-US" sz="1600" smtClean="0"/>
              <a:t>/2) -1“. </a:t>
            </a:r>
          </a:p>
          <a:p>
            <a:pPr eaLnBrk="1" hangingPunct="1"/>
            <a:endParaRPr lang="en-US" sz="2000" u="sng" smtClean="0"/>
          </a:p>
          <a:p>
            <a:pPr eaLnBrk="1" hangingPunct="1"/>
            <a:r>
              <a:rPr lang="en-US" sz="2000" u="sng" smtClean="0"/>
              <a:t>Response:</a:t>
            </a:r>
            <a:r>
              <a:rPr lang="en-US" sz="2000" smtClean="0"/>
              <a:t>  It seems to be an editorial error. Editors to correct the error.</a:t>
            </a:r>
            <a:endParaRPr lang="en-SG" sz="2000" smtClean="0"/>
          </a:p>
          <a:p>
            <a:pPr eaLnBrk="1" hangingPunct="1"/>
            <a:r>
              <a:rPr lang="en-US" sz="2000" u="sng" smtClean="0"/>
              <a:t>Proposed resolution:</a:t>
            </a:r>
            <a:r>
              <a:rPr lang="en-US" sz="2000" smtClean="0"/>
              <a:t> Accept.</a:t>
            </a:r>
            <a:endParaRPr lang="en-SG" sz="2000" smtClean="0"/>
          </a:p>
          <a:p>
            <a:pPr eaLnBrk="1" hangingPunct="1"/>
            <a:endParaRPr lang="en-SG" sz="2000" smtClean="0"/>
          </a:p>
        </p:txBody>
      </p:sp>
      <p:sp>
        <p:nvSpPr>
          <p:cNvPr id="8195" name="Title 2"/>
          <p:cNvSpPr>
            <a:spLocks noGrp="1"/>
          </p:cNvSpPr>
          <p:nvPr>
            <p:ph type="title"/>
          </p:nvPr>
        </p:nvSpPr>
        <p:spPr/>
        <p:txBody>
          <a:bodyPr/>
          <a:lstStyle/>
          <a:p>
            <a:pPr eaLnBrk="1" hangingPunct="1"/>
            <a:r>
              <a:rPr lang="en-US" sz="2800" smtClean="0"/>
              <a:t>CID 990</a:t>
            </a:r>
            <a:endParaRPr lang="en-SG" smtClean="0"/>
          </a:p>
        </p:txBody>
      </p:sp>
      <p:sp>
        <p:nvSpPr>
          <p:cNvPr id="8196"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F6F1B836-2999-4721-BD05-A6D466922A35}" type="slidenum">
              <a:rPr lang="en-US" altLang="ja-JP" smtClean="0">
                <a:latin typeface="Times New Roman" pitchFamily="18" charset="0"/>
              </a:rPr>
              <a:pPr/>
              <a:t>4</a:t>
            </a:fld>
            <a:endParaRPr lang="en-US" altLang="ja-JP" smtClean="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
          <p:cNvSpPr>
            <a:spLocks noGrp="1"/>
          </p:cNvSpPr>
          <p:nvPr>
            <p:ph type="body" sz="quarter" idx="11"/>
          </p:nvPr>
        </p:nvSpPr>
        <p:spPr>
          <a:xfrm>
            <a:off x="781050" y="1800225"/>
            <a:ext cx="7600950" cy="4076700"/>
          </a:xfrm>
        </p:spPr>
        <p:txBody>
          <a:bodyPr/>
          <a:lstStyle/>
          <a:p>
            <a:pPr eaLnBrk="1" hangingPunct="1"/>
            <a:r>
              <a:rPr lang="en-US" sz="2000" u="sng" dirty="0" smtClean="0"/>
              <a:t>Comment:</a:t>
            </a:r>
            <a:r>
              <a:rPr lang="en-US" sz="2000" dirty="0" smtClean="0"/>
              <a:t> </a:t>
            </a:r>
          </a:p>
          <a:p>
            <a:pPr lvl="1" eaLnBrk="1" hangingPunct="1"/>
            <a:r>
              <a:rPr lang="en-US" sz="1600" dirty="0" smtClean="0"/>
              <a:t>Require example frame FEC encoded, before and after encoding.  One each for RSC and NRNSC.</a:t>
            </a:r>
          </a:p>
          <a:p>
            <a:pPr eaLnBrk="1" hangingPunct="1"/>
            <a:r>
              <a:rPr lang="en-US" sz="2000" u="sng" dirty="0" smtClean="0"/>
              <a:t>Commenter requested resolution </a:t>
            </a:r>
          </a:p>
          <a:p>
            <a:pPr lvl="1" eaLnBrk="1" hangingPunct="1"/>
            <a:r>
              <a:rPr lang="en-US" sz="1600" dirty="0" smtClean="0"/>
              <a:t>Insert after Line 14 example of inputs and outputs for RSC and NRNSC FEC encoding mechanisms </a:t>
            </a:r>
          </a:p>
          <a:p>
            <a:pPr eaLnBrk="1" hangingPunct="1"/>
            <a:endParaRPr lang="en-US" sz="2000" u="sng" dirty="0" smtClean="0"/>
          </a:p>
          <a:p>
            <a:pPr eaLnBrk="1" hangingPunct="1"/>
            <a:r>
              <a:rPr lang="en-US" sz="2000" u="sng" dirty="0" smtClean="0"/>
              <a:t>Response:</a:t>
            </a:r>
            <a:r>
              <a:rPr lang="en-US" sz="2000" dirty="0" smtClean="0"/>
              <a:t>  To add an informative annex with an example. </a:t>
            </a:r>
            <a:endParaRPr lang="en-SG" sz="2000" dirty="0" smtClean="0"/>
          </a:p>
          <a:p>
            <a:pPr eaLnBrk="1" hangingPunct="1"/>
            <a:r>
              <a:rPr lang="en-US" sz="2000" u="sng" dirty="0" smtClean="0"/>
              <a:t>Proposed resolution:</a:t>
            </a:r>
            <a:r>
              <a:rPr lang="en-US" sz="2000" dirty="0" smtClean="0"/>
              <a:t> Accept. </a:t>
            </a:r>
            <a:endParaRPr lang="en-SG" sz="2000" dirty="0" smtClean="0"/>
          </a:p>
          <a:p>
            <a:pPr eaLnBrk="1" hangingPunct="1"/>
            <a:endParaRPr lang="en-SG" sz="2000" dirty="0" smtClean="0"/>
          </a:p>
        </p:txBody>
      </p:sp>
      <p:sp>
        <p:nvSpPr>
          <p:cNvPr id="9219" name="Title 2"/>
          <p:cNvSpPr>
            <a:spLocks noGrp="1"/>
          </p:cNvSpPr>
          <p:nvPr>
            <p:ph type="title"/>
          </p:nvPr>
        </p:nvSpPr>
        <p:spPr/>
        <p:txBody>
          <a:bodyPr/>
          <a:lstStyle/>
          <a:p>
            <a:pPr eaLnBrk="1" hangingPunct="1"/>
            <a:r>
              <a:rPr lang="en-US" sz="2800" smtClean="0"/>
              <a:t>CID 1092</a:t>
            </a:r>
            <a:endParaRPr lang="en-SG" smtClean="0"/>
          </a:p>
        </p:txBody>
      </p:sp>
      <p:sp>
        <p:nvSpPr>
          <p:cNvPr id="9220"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8ACE8E09-86D5-46C5-9F4D-C98307431FB8}" type="slidenum">
              <a:rPr lang="en-US" altLang="ja-JP" smtClean="0">
                <a:latin typeface="Times New Roman" pitchFamily="18" charset="0"/>
              </a:rPr>
              <a:pPr/>
              <a:t>5</a:t>
            </a:fld>
            <a:endParaRPr lang="en-US" altLang="ja-JP" smtClean="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1"/>
          </p:nvPr>
        </p:nvSpPr>
        <p:spPr>
          <a:xfrm>
            <a:off x="781050" y="1800225"/>
            <a:ext cx="7600950" cy="4076700"/>
          </a:xfrm>
        </p:spPr>
        <p:txBody>
          <a:bodyPr/>
          <a:lstStyle/>
          <a:p>
            <a:pPr eaLnBrk="1" hangingPunct="1"/>
            <a:r>
              <a:rPr lang="en-US" sz="2000" u="sng" dirty="0" smtClean="0"/>
              <a:t>Comment:</a:t>
            </a:r>
            <a:r>
              <a:rPr lang="en-US" sz="2000" dirty="0" smtClean="0"/>
              <a:t> </a:t>
            </a:r>
          </a:p>
          <a:p>
            <a:pPr lvl="1" eaLnBrk="1" hangingPunct="1"/>
            <a:r>
              <a:rPr lang="en-US" sz="1600" dirty="0" smtClean="0"/>
              <a:t>Require example input frame to </a:t>
            </a:r>
            <a:r>
              <a:rPr lang="en-US" sz="1600" dirty="0" err="1" smtClean="0"/>
              <a:t>interleaver</a:t>
            </a:r>
            <a:r>
              <a:rPr lang="en-US" sz="1600" dirty="0" smtClean="0"/>
              <a:t> with resulting output.</a:t>
            </a:r>
          </a:p>
          <a:p>
            <a:pPr eaLnBrk="1" hangingPunct="1"/>
            <a:r>
              <a:rPr lang="en-US" sz="2000" u="sng" dirty="0" smtClean="0"/>
              <a:t>Commenter requested resolution </a:t>
            </a:r>
          </a:p>
          <a:p>
            <a:pPr lvl="1" eaLnBrk="1" hangingPunct="1"/>
            <a:r>
              <a:rPr lang="en-US" sz="1600" dirty="0" smtClean="0"/>
              <a:t>Insert after Line 39 an example of input and output frame to </a:t>
            </a:r>
            <a:r>
              <a:rPr lang="en-US" sz="1600" dirty="0" err="1" smtClean="0"/>
              <a:t>interleaver</a:t>
            </a:r>
            <a:r>
              <a:rPr lang="en-US" sz="1600" dirty="0" smtClean="0"/>
              <a:t> of resulting output. </a:t>
            </a:r>
          </a:p>
          <a:p>
            <a:pPr eaLnBrk="1" hangingPunct="1"/>
            <a:endParaRPr lang="en-US" sz="2000" u="sng" dirty="0" smtClean="0"/>
          </a:p>
          <a:p>
            <a:pPr eaLnBrk="1" hangingPunct="1"/>
            <a:r>
              <a:rPr lang="en-US" sz="2000" u="sng" dirty="0" smtClean="0"/>
              <a:t>Response:</a:t>
            </a:r>
            <a:r>
              <a:rPr lang="en-US" sz="2000" dirty="0" smtClean="0"/>
              <a:t>  To add an informative annex with an example.</a:t>
            </a:r>
            <a:endParaRPr lang="en-SG" sz="2000" dirty="0" smtClean="0"/>
          </a:p>
          <a:p>
            <a:pPr eaLnBrk="1" hangingPunct="1"/>
            <a:r>
              <a:rPr lang="en-US" sz="2000" u="sng" dirty="0" smtClean="0"/>
              <a:t>Proposed resolution:</a:t>
            </a:r>
            <a:r>
              <a:rPr lang="en-US" sz="2000" dirty="0" smtClean="0"/>
              <a:t> Accept.</a:t>
            </a:r>
            <a:endParaRPr lang="en-SG" sz="2000" dirty="0" smtClean="0"/>
          </a:p>
          <a:p>
            <a:pPr eaLnBrk="1" hangingPunct="1"/>
            <a:endParaRPr lang="en-SG" sz="2000" dirty="0" smtClean="0"/>
          </a:p>
        </p:txBody>
      </p:sp>
      <p:sp>
        <p:nvSpPr>
          <p:cNvPr id="10243" name="Title 2"/>
          <p:cNvSpPr>
            <a:spLocks noGrp="1"/>
          </p:cNvSpPr>
          <p:nvPr>
            <p:ph type="title"/>
          </p:nvPr>
        </p:nvSpPr>
        <p:spPr/>
        <p:txBody>
          <a:bodyPr/>
          <a:lstStyle/>
          <a:p>
            <a:pPr eaLnBrk="1" hangingPunct="1"/>
            <a:r>
              <a:rPr lang="en-US" sz="2800" smtClean="0"/>
              <a:t>CID 1093</a:t>
            </a:r>
            <a:endParaRPr lang="en-SG" smtClean="0"/>
          </a:p>
        </p:txBody>
      </p:sp>
      <p:sp>
        <p:nvSpPr>
          <p:cNvPr id="10244" name="Slide Number Placeholder 3"/>
          <p:cNvSpPr>
            <a:spLocks noGrp="1"/>
          </p:cNvSpPr>
          <p:nvPr>
            <p:ph type="sldNum" sz="quarter" idx="12"/>
          </p:nvPr>
        </p:nvSpPr>
        <p:spPr bwMode="auto">
          <a:xfrm>
            <a:off x="4294188" y="6453188"/>
            <a:ext cx="782637" cy="215900"/>
          </a:xfrm>
          <a:noFill/>
          <a:ln>
            <a:miter lim="800000"/>
            <a:headEnd/>
            <a:tailEnd/>
          </a:ln>
        </p:spPr>
        <p:txBody>
          <a:bodyPr/>
          <a:lstStyle/>
          <a:p>
            <a:r>
              <a:rPr lang="en-US" altLang="ja-JP" smtClean="0">
                <a:latin typeface="Times New Roman" pitchFamily="18" charset="0"/>
              </a:rPr>
              <a:t>Slide </a:t>
            </a:r>
            <a:fld id="{5E03FA53-BD6E-4522-B894-EB5642013FEB}" type="slidenum">
              <a:rPr lang="en-US" altLang="ja-JP" smtClean="0">
                <a:latin typeface="Times New Roman" pitchFamily="18" charset="0"/>
              </a:rPr>
              <a:pPr/>
              <a:t>6</a:t>
            </a:fld>
            <a:endParaRPr lang="en-US" altLang="ja-JP" smtClean="0">
              <a:latin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929</TotalTime>
  <Words>383</Words>
  <Application>Microsoft Office PowerPoint</Application>
  <PresentationFormat>On-screen Show (4:3)</PresentationFormat>
  <Paragraphs>68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CID 835</vt:lpstr>
      <vt:lpstr>CID 839</vt:lpstr>
      <vt:lpstr>CID 990</vt:lpstr>
      <vt:lpstr>CID 1092</vt:lpstr>
      <vt:lpstr>CID 1093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Popa, Daniel</cp:lastModifiedBy>
  <cp:revision>119</cp:revision>
  <dcterms:created xsi:type="dcterms:W3CDTF">2010-07-11T04:49:45Z</dcterms:created>
  <dcterms:modified xsi:type="dcterms:W3CDTF">2010-11-10T21:04:54Z</dcterms:modified>
</cp:coreProperties>
</file>