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312" r:id="rId3"/>
    <p:sldId id="341" r:id="rId4"/>
    <p:sldId id="327" r:id="rId5"/>
    <p:sldId id="328" r:id="rId6"/>
    <p:sldId id="329" r:id="rId7"/>
    <p:sldId id="338" r:id="rId8"/>
    <p:sldId id="332" r:id="rId9"/>
    <p:sldId id="339" r:id="rId10"/>
    <p:sldId id="340" r:id="rId11"/>
    <p:sldId id="337" r:id="rId12"/>
  </p:sldIdLst>
  <p:sldSz cx="9144000" cy="6858000" type="screen4x3"/>
  <p:notesSz cx="7004050" cy="929005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CC00"/>
    <a:srgbClr val="FFFF33"/>
    <a:srgbClr val="CC0000"/>
    <a:srgbClr val="FFFF66"/>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047" autoAdjust="0"/>
    <p:restoredTop sz="94660"/>
  </p:normalViewPr>
  <p:slideViewPr>
    <p:cSldViewPr>
      <p:cViewPr varScale="1">
        <p:scale>
          <a:sx n="88" d="100"/>
          <a:sy n="88" d="100"/>
        </p:scale>
        <p:origin x="-126" y="-444"/>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08" y="-90"/>
      </p:cViewPr>
      <p:guideLst>
        <p:guide orient="horz" pos="2926"/>
        <p:guide pos="220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1329" y="-34901"/>
            <a:ext cx="272009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7462" eaLnBrk="0" hangingPunct="0">
              <a:defRPr sz="1400" b="1"/>
            </a:lvl1pPr>
          </a:lstStyle>
          <a:p>
            <a:r>
              <a:rPr lang="en-US"/>
              <a:t>September 2009doc.: IEEE 802.15-09-0117-00-0007</a:t>
            </a:r>
          </a:p>
        </p:txBody>
      </p:sp>
      <p:sp>
        <p:nvSpPr>
          <p:cNvPr id="3075" name="Rectangle 3"/>
          <p:cNvSpPr>
            <a:spLocks noGrp="1" noChangeArrowheads="1"/>
          </p:cNvSpPr>
          <p:nvPr>
            <p:ph type="dt" sz="quarter" idx="1"/>
          </p:nvPr>
        </p:nvSpPr>
        <p:spPr bwMode="auto">
          <a:xfrm>
            <a:off x="702626" y="177679"/>
            <a:ext cx="233309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7462" eaLnBrk="0" hangingPunct="0">
              <a:defRPr sz="1400" b="1"/>
            </a:lvl1pPr>
          </a:lstStyle>
          <a:p>
            <a:fld id="{378C396A-494E-4CAA-B146-1CF12B224978}" type="datetime1">
              <a:rPr lang="en-US"/>
              <a:pPr/>
              <a:t>11/9/2010</a:t>
            </a:fld>
            <a:r>
              <a:rPr lang="en-US"/>
              <a:t>&lt;month year&gt;</a:t>
            </a:r>
          </a:p>
        </p:txBody>
      </p:sp>
      <p:sp>
        <p:nvSpPr>
          <p:cNvPr id="3076" name="Rectangle 4"/>
          <p:cNvSpPr>
            <a:spLocks noGrp="1" noChangeArrowheads="1"/>
          </p:cNvSpPr>
          <p:nvPr>
            <p:ph type="ftr" sz="quarter" idx="2"/>
          </p:nvPr>
        </p:nvSpPr>
        <p:spPr bwMode="auto">
          <a:xfrm>
            <a:off x="4203065" y="8991804"/>
            <a:ext cx="2179249"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7462"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4855" y="8991804"/>
            <a:ext cx="139890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7462"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040" y="387085"/>
            <a:ext cx="5601971" cy="0"/>
          </a:xfrm>
          <a:prstGeom prst="line">
            <a:avLst/>
          </a:prstGeom>
          <a:noFill/>
          <a:ln w="12700">
            <a:solidFill>
              <a:schemeClr val="tx1"/>
            </a:solidFill>
            <a:round/>
            <a:headEnd type="none" w="sm" len="sm"/>
            <a:tailEnd type="none" w="sm" len="sm"/>
          </a:ln>
          <a:effectLst/>
        </p:spPr>
        <p:txBody>
          <a:bodyPr wrap="none" lIns="91367" tIns="45683" rIns="91367" bIns="45683" anchor="ctr"/>
          <a:lstStyle/>
          <a:p>
            <a:pPr eaLnBrk="0" hangingPunct="0">
              <a:defRPr/>
            </a:pPr>
            <a:endParaRPr lang="en-US"/>
          </a:p>
        </p:txBody>
      </p:sp>
      <p:sp>
        <p:nvSpPr>
          <p:cNvPr id="3079" name="Rectangle 7"/>
          <p:cNvSpPr>
            <a:spLocks noChangeArrowheads="1"/>
          </p:cNvSpPr>
          <p:nvPr/>
        </p:nvSpPr>
        <p:spPr bwMode="auto">
          <a:xfrm>
            <a:off x="701039" y="8991805"/>
            <a:ext cx="718487" cy="184666"/>
          </a:xfrm>
          <a:prstGeom prst="rect">
            <a:avLst/>
          </a:prstGeom>
          <a:noFill/>
          <a:ln w="9525">
            <a:noFill/>
            <a:miter lim="800000"/>
            <a:headEnd/>
            <a:tailEnd/>
          </a:ln>
          <a:effectLst/>
        </p:spPr>
        <p:txBody>
          <a:bodyPr lIns="0" tIns="0" rIns="0" bIns="0">
            <a:spAutoFit/>
          </a:bodyPr>
          <a:lstStyle/>
          <a:p>
            <a:pPr defTabSz="937462" eaLnBrk="0" hangingPunct="0"/>
            <a:r>
              <a:rPr lang="en-US" dirty="0"/>
              <a:t>Submission</a:t>
            </a:r>
          </a:p>
        </p:txBody>
      </p:sp>
      <p:sp>
        <p:nvSpPr>
          <p:cNvPr id="3080" name="Line 8"/>
          <p:cNvSpPr>
            <a:spLocks noChangeShapeType="1"/>
          </p:cNvSpPr>
          <p:nvPr/>
        </p:nvSpPr>
        <p:spPr bwMode="auto">
          <a:xfrm>
            <a:off x="701040" y="8980699"/>
            <a:ext cx="5757405" cy="0"/>
          </a:xfrm>
          <a:prstGeom prst="line">
            <a:avLst/>
          </a:prstGeom>
          <a:noFill/>
          <a:ln w="12700">
            <a:solidFill>
              <a:schemeClr val="tx1"/>
            </a:solidFill>
            <a:round/>
            <a:headEnd type="none" w="sm" len="sm"/>
            <a:tailEnd type="none" w="sm" len="sm"/>
          </a:ln>
          <a:effectLst/>
        </p:spPr>
        <p:txBody>
          <a:bodyPr wrap="none" lIns="91367" tIns="45683" rIns="91367" bIns="45683" anchor="ctr"/>
          <a:lstStyle/>
          <a:p>
            <a:pPr eaLnBrk="0" hangingPunct="0">
              <a:defRPr/>
            </a:pPr>
            <a:endParaRPr lang="en-US"/>
          </a:p>
        </p:txBody>
      </p:sp>
    </p:spTree>
    <p:extLst>
      <p:ext uri="{BB962C8B-B14F-4D97-AF65-F5344CB8AC3E}">
        <p14:creationId xmlns:p14="http://schemas.microsoft.com/office/powerpoint/2010/main" xmlns="" val="40380638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2025" y="-114222"/>
            <a:ext cx="284222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7462" eaLnBrk="0" hangingPunct="0">
              <a:defRPr sz="1400" b="1"/>
            </a:lvl1pPr>
          </a:lstStyle>
          <a:p>
            <a:r>
              <a:rPr lang="en-US"/>
              <a:t>September 2009doc.: IEEE 802.15-09-0117-00-0007</a:t>
            </a:r>
          </a:p>
        </p:txBody>
      </p:sp>
      <p:sp>
        <p:nvSpPr>
          <p:cNvPr id="2051" name="Rectangle 3"/>
          <p:cNvSpPr>
            <a:spLocks noGrp="1" noChangeArrowheads="1"/>
          </p:cNvSpPr>
          <p:nvPr>
            <p:ph type="dt" idx="1"/>
          </p:nvPr>
        </p:nvSpPr>
        <p:spPr bwMode="auto">
          <a:xfrm>
            <a:off x="661389" y="98358"/>
            <a:ext cx="276292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7462" eaLnBrk="0" hangingPunct="0">
              <a:defRPr sz="1400" b="1"/>
            </a:lvl1pPr>
          </a:lstStyle>
          <a:p>
            <a:fld id="{AFDAFFE8-75B2-4EB4-8EB5-D649CD28A1B2}" type="datetime1">
              <a:rPr lang="en-US"/>
              <a:pPr/>
              <a:t>11/9/2010</a:t>
            </a:fld>
            <a:r>
              <a:rPr lang="en-US"/>
              <a:t>&lt;month year&gt;</a:t>
            </a:r>
          </a:p>
        </p:txBody>
      </p:sp>
      <p:sp>
        <p:nvSpPr>
          <p:cNvPr id="23556" name="Rectangle 4"/>
          <p:cNvSpPr>
            <a:spLocks noGrp="1" noRot="1" noChangeAspect="1" noChangeArrowheads="1" noTextEdit="1"/>
          </p:cNvSpPr>
          <p:nvPr>
            <p:ph type="sldImg" idx="2"/>
          </p:nvPr>
        </p:nvSpPr>
        <p:spPr bwMode="auto">
          <a:xfrm>
            <a:off x="1189038" y="703263"/>
            <a:ext cx="4627562" cy="34702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2605" y="4413409"/>
            <a:ext cx="5138841" cy="4180206"/>
          </a:xfrm>
          <a:prstGeom prst="rect">
            <a:avLst/>
          </a:prstGeom>
          <a:noFill/>
          <a:ln w="9525">
            <a:noFill/>
            <a:miter lim="800000"/>
            <a:headEnd/>
            <a:tailEnd/>
          </a:ln>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09722" y="8994977"/>
            <a:ext cx="253452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007" lvl="4" algn="r" defTabSz="937462"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2765" y="8994977"/>
            <a:ext cx="81047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7462"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175" y="8994977"/>
            <a:ext cx="718486" cy="184666"/>
          </a:xfrm>
          <a:prstGeom prst="rect">
            <a:avLst/>
          </a:prstGeom>
          <a:noFill/>
          <a:ln w="9525">
            <a:noFill/>
            <a:miter lim="800000"/>
            <a:headEnd/>
            <a:tailEnd/>
          </a:ln>
          <a:effectLst/>
        </p:spPr>
        <p:txBody>
          <a:bodyPr lIns="0" tIns="0" rIns="0" bIns="0">
            <a:spAutoFit/>
          </a:bodyPr>
          <a:lstStyle/>
          <a:p>
            <a:pPr defTabSz="918428" eaLnBrk="0" hangingPunct="0"/>
            <a:r>
              <a:rPr lang="en-US" dirty="0"/>
              <a:t>Submission</a:t>
            </a:r>
          </a:p>
        </p:txBody>
      </p:sp>
      <p:sp>
        <p:nvSpPr>
          <p:cNvPr id="2057" name="Line 9"/>
          <p:cNvSpPr>
            <a:spLocks noChangeShapeType="1"/>
          </p:cNvSpPr>
          <p:nvPr/>
        </p:nvSpPr>
        <p:spPr bwMode="auto">
          <a:xfrm>
            <a:off x="731175" y="8993391"/>
            <a:ext cx="5541701" cy="0"/>
          </a:xfrm>
          <a:prstGeom prst="line">
            <a:avLst/>
          </a:prstGeom>
          <a:noFill/>
          <a:ln w="12700">
            <a:solidFill>
              <a:schemeClr val="tx1"/>
            </a:solidFill>
            <a:round/>
            <a:headEnd type="none" w="sm" len="sm"/>
            <a:tailEnd type="none" w="sm" len="sm"/>
          </a:ln>
          <a:effectLst/>
        </p:spPr>
        <p:txBody>
          <a:bodyPr wrap="none" lIns="91367" tIns="45683" rIns="91367" bIns="45683" anchor="ctr"/>
          <a:lstStyle/>
          <a:p>
            <a:pPr eaLnBrk="0" hangingPunct="0">
              <a:defRPr/>
            </a:pPr>
            <a:endParaRPr lang="en-US"/>
          </a:p>
        </p:txBody>
      </p:sp>
      <p:sp>
        <p:nvSpPr>
          <p:cNvPr id="2058" name="Line 10"/>
          <p:cNvSpPr>
            <a:spLocks noChangeShapeType="1"/>
          </p:cNvSpPr>
          <p:nvPr/>
        </p:nvSpPr>
        <p:spPr bwMode="auto">
          <a:xfrm>
            <a:off x="653458" y="296660"/>
            <a:ext cx="5697135" cy="0"/>
          </a:xfrm>
          <a:prstGeom prst="line">
            <a:avLst/>
          </a:prstGeom>
          <a:noFill/>
          <a:ln w="12700">
            <a:solidFill>
              <a:schemeClr val="tx1"/>
            </a:solidFill>
            <a:round/>
            <a:headEnd type="none" w="sm" len="sm"/>
            <a:tailEnd type="none" w="sm" len="sm"/>
          </a:ln>
          <a:effectLst/>
        </p:spPr>
        <p:txBody>
          <a:bodyPr wrap="none" lIns="91367" tIns="45683" rIns="91367" bIns="45683" anchor="ctr"/>
          <a:lstStyle/>
          <a:p>
            <a:pPr eaLnBrk="0" hangingPunct="0">
              <a:defRPr/>
            </a:pPr>
            <a:endParaRPr lang="en-US"/>
          </a:p>
        </p:txBody>
      </p:sp>
    </p:spTree>
    <p:extLst>
      <p:ext uri="{BB962C8B-B14F-4D97-AF65-F5344CB8AC3E}">
        <p14:creationId xmlns:p14="http://schemas.microsoft.com/office/powerpoint/2010/main" xmlns="" val="247487045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11/9/2010</a:t>
            </a:fld>
            <a:r>
              <a:rPr lang="en-US"/>
              <a:t>&lt;month year&gt;</a:t>
            </a:r>
          </a:p>
        </p:txBody>
      </p:sp>
      <p:sp>
        <p:nvSpPr>
          <p:cNvPr id="24578" name="Slide Image Placeholder 1"/>
          <p:cNvSpPr>
            <a:spLocks noGrp="1" noRot="1" noChangeAspect="1" noTextEdit="1"/>
          </p:cNvSpPr>
          <p:nvPr>
            <p:ph type="sldImg"/>
          </p:nvPr>
        </p:nvSpPr>
        <p:spPr>
          <a:xfrm>
            <a:off x="1189038" y="703263"/>
            <a:ext cx="4625975" cy="3470275"/>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2025" y="98358"/>
            <a:ext cx="2842223" cy="215444"/>
          </a:xfrm>
          <a:prstGeom prst="rect">
            <a:avLst/>
          </a:prstGeom>
          <a:noFill/>
          <a:ln w="9525">
            <a:noFill/>
            <a:miter lim="800000"/>
            <a:headEnd/>
            <a:tailEnd/>
          </a:ln>
        </p:spPr>
        <p:txBody>
          <a:bodyPr lIns="0" tIns="0" rIns="0" bIns="0" anchor="b">
            <a:spAutoFit/>
          </a:bodyPr>
          <a:lstStyle/>
          <a:p>
            <a:pPr algn="r" defTabSz="937462" eaLnBrk="0" hangingPunct="0"/>
            <a:r>
              <a:rPr lang="en-US" sz="1400" b="1" dirty="0"/>
              <a:t>doc.: IEEE 802.15-09-0117-00-0007</a:t>
            </a:r>
          </a:p>
        </p:txBody>
      </p:sp>
      <p:sp>
        <p:nvSpPr>
          <p:cNvPr id="24581" name="Date Placeholder 4"/>
          <p:cNvSpPr txBox="1">
            <a:spLocks noGrp="1"/>
          </p:cNvSpPr>
          <p:nvPr/>
        </p:nvSpPr>
        <p:spPr bwMode="auto">
          <a:xfrm>
            <a:off x="661389" y="98358"/>
            <a:ext cx="2762920" cy="215444"/>
          </a:xfrm>
          <a:prstGeom prst="rect">
            <a:avLst/>
          </a:prstGeom>
          <a:noFill/>
          <a:ln w="9525">
            <a:noFill/>
            <a:miter lim="800000"/>
            <a:headEnd/>
            <a:tailEnd/>
          </a:ln>
        </p:spPr>
        <p:txBody>
          <a:bodyPr lIns="0" tIns="0" rIns="0" bIns="0" anchor="b">
            <a:spAutoFit/>
          </a:bodyPr>
          <a:lstStyle/>
          <a:p>
            <a:pPr defTabSz="937462" eaLnBrk="0" hangingPunct="0"/>
            <a:r>
              <a:rPr lang="en-US" sz="1400" b="1" dirty="0"/>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11/9/2010</a:t>
            </a:fld>
            <a:r>
              <a:rPr lang="en-US"/>
              <a:t>&lt;month year&gt;</a:t>
            </a:r>
          </a:p>
        </p:txBody>
      </p:sp>
      <p:sp>
        <p:nvSpPr>
          <p:cNvPr id="65538" name="Rectangle 2"/>
          <p:cNvSpPr>
            <a:spLocks noGrp="1" noRot="1" noChangeAspect="1" noChangeArrowheads="1" noTextEdit="1"/>
          </p:cNvSpPr>
          <p:nvPr>
            <p:ph type="sldImg"/>
          </p:nvPr>
        </p:nvSpPr>
        <p:spPr>
          <a:xfrm>
            <a:off x="1189038" y="703263"/>
            <a:ext cx="4625975" cy="3470275"/>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78500" y="301625"/>
            <a:ext cx="3160713" cy="307975"/>
          </a:xfrm>
          <a:prstGeom prst="rect">
            <a:avLst/>
          </a:prstGeom>
          <a:solidFill>
            <a:schemeClr val="bg1"/>
          </a:solidFill>
        </p:spPr>
        <p:txBody>
          <a:bodyPr>
            <a:spAutoFit/>
          </a:bodyPr>
          <a:lstStyle/>
          <a:p>
            <a:pPr>
              <a:defRPr/>
            </a:pPr>
            <a:r>
              <a:rPr lang="en-US" sz="1400" b="1" dirty="0"/>
              <a:t>doc. : IEEE 802.15-15-09-0117-00-0007</a:t>
            </a:r>
          </a:p>
        </p:txBody>
      </p:sp>
      <p:sp>
        <p:nvSpPr>
          <p:cNvPr id="10" name="TextBox 9"/>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802.15-15-09-0xxx-00-0007</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
        <p:nvSpPr>
          <p:cNvPr id="7"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
        <p:nvSpPr>
          <p:cNvPr id="7"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
        <p:nvSpPr>
          <p:cNvPr id="7"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2E7E329C-E58D-4597-B483-7CA935571A4B}" type="slidenum">
              <a:rPr lang="en-US"/>
              <a:pPr/>
              <a:t>‹#›</a:t>
            </a:fld>
            <a:endParaRPr lang="en-US"/>
          </a:p>
        </p:txBody>
      </p:sp>
      <p:sp>
        <p:nvSpPr>
          <p:cNvPr id="10"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4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5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6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41663" cy="304800"/>
          </a:xfrm>
          <a:prstGeom prst="rect">
            <a:avLst/>
          </a:prstGeom>
          <a:solidFill>
            <a:schemeClr val="bg1"/>
          </a:solidFill>
        </p:spPr>
        <p:txBody>
          <a:bodyPr wrap="none">
            <a:spAutoFit/>
          </a:bodyPr>
          <a:lstStyle/>
          <a:p>
            <a:r>
              <a:rPr lang="en-US" sz="1400" b="1"/>
              <a:t>doc. : IEEE 802.15-1</a:t>
            </a:r>
            <a:r>
              <a:rPr lang="en-US" sz="1400" b="1">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
        <p:nvSpPr>
          <p:cNvPr id="13"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7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8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9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
        <p:nvSpPr>
          <p:cNvPr id="7"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
        <p:nvSpPr>
          <p:cNvPr id="8"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
        <p:nvSpPr>
          <p:cNvPr id="10"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
        <p:nvSpPr>
          <p:cNvPr id="8"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
        <p:nvSpPr>
          <p:cNvPr id="8"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4">
            <a:lum/>
          </a:blip>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12107"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802.15-</a:t>
            </a:r>
            <a:r>
              <a:rPr lang="en-US" altLang="ko-KR" sz="1400" b="1" dirty="0" smtClean="0">
                <a:solidFill>
                  <a:schemeClr val="tx1"/>
                </a:solidFill>
              </a:rPr>
              <a:t>10-0590-00-0007</a:t>
            </a:r>
            <a:endParaRPr lang="en-US" sz="1400" b="1" dirty="0">
              <a:solidFill>
                <a:schemeClr val="tx1"/>
              </a:solidFill>
            </a:endParaRPr>
          </a:p>
        </p:txBody>
      </p:sp>
      <p:sp>
        <p:nvSpPr>
          <p:cNvPr id="13" name="Rectangle 4"/>
          <p:cNvSpPr>
            <a:spLocks noGrp="1" noChangeArrowheads="1"/>
          </p:cNvSpPr>
          <p:nvPr userDrawn="1">
            <p:ph type="dt" sz="half" idx="2"/>
          </p:nvPr>
        </p:nvSpPr>
        <p:spPr>
          <a:xfrm>
            <a:off x="685800" y="384175"/>
            <a:ext cx="1600200" cy="430887"/>
          </a:xfrm>
          <a:prstGeom prst="rect">
            <a:avLst/>
          </a:prstGeom>
          <a:ln/>
        </p:spPr>
        <p:txBody>
          <a:bodyPr/>
          <a:lstStyle/>
          <a:p>
            <a:r>
              <a:rPr lang="en-US" dirty="0" smtClean="0"/>
              <a:t>Oct. 2010</a:t>
            </a:r>
          </a:p>
          <a:p>
            <a:endParaRPr lang="en-US" dirty="0"/>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 id="2147483923" r:id="rId13"/>
    <p:sldLayoutId id="2147483936" r:id="rId14"/>
    <p:sldLayoutId id="2147483949" r:id="rId15"/>
    <p:sldLayoutId id="2147483990" r:id="rId16"/>
    <p:sldLayoutId id="2147484003" r:id="rId17"/>
    <p:sldLayoutId id="2147484016" r:id="rId18"/>
    <p:sldLayoutId id="2147484029" r:id="rId19"/>
    <p:sldLayoutId id="2147484042" r:id="rId20"/>
    <p:sldLayoutId id="2147484055" r:id="rId21"/>
    <p:sldLayoutId id="2147484068" r:id="rId2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7" name="Rectangle 6"/>
          <p:cNvSpPr>
            <a:spLocks noGrp="1" noChangeArrowheads="1"/>
          </p:cNvSpPr>
          <p:nvPr>
            <p:ph type="sldNum" sz="quarter" idx="12"/>
          </p:nvPr>
        </p:nvSpPr>
        <p:spPr>
          <a:ln/>
        </p:spPr>
        <p:txBody>
          <a:bodyPr>
            <a:normAutofit lnSpcReduction="10000"/>
          </a:bodyPr>
          <a:lstStyle/>
          <a:p>
            <a:pPr>
              <a:defRPr/>
            </a:pPr>
            <a:r>
              <a:rPr lang="en-US"/>
              <a:t>Slide </a:t>
            </a:r>
            <a:fld id="{168A0E28-C750-41B9-A69D-2C32EC8D3106}" type="slidenum">
              <a:rPr lang="en-US"/>
              <a:pPr>
                <a:defRPr/>
              </a:pPr>
              <a:t>1</a:t>
            </a:fld>
            <a:endParaRPr lang="en-US"/>
          </a:p>
        </p:txBody>
      </p:sp>
      <p:sp>
        <p:nvSpPr>
          <p:cNvPr id="5" name="Rectangle 4"/>
          <p:cNvSpPr>
            <a:spLocks noGrp="1" noChangeArrowheads="1"/>
          </p:cNvSpPr>
          <p:nvPr>
            <p:ph type="dt" sz="half" idx="10"/>
          </p:nvPr>
        </p:nvSpPr>
        <p:spPr>
          <a:ln/>
        </p:spPr>
        <p:txBody>
          <a:bodyPr/>
          <a:lstStyle/>
          <a:p>
            <a:r>
              <a:rPr lang="en-US" dirty="0" smtClean="0"/>
              <a:t>Nov.  2010</a:t>
            </a:r>
          </a:p>
          <a:p>
            <a:endParaRPr lang="en-US" dirty="0"/>
          </a:p>
        </p:txBody>
      </p:sp>
      <p:sp>
        <p:nvSpPr>
          <p:cNvPr id="27651" name="Rectangle 3"/>
          <p:cNvSpPr>
            <a:spLocks noChangeArrowheads="1"/>
          </p:cNvSpPr>
          <p:nvPr/>
        </p:nvSpPr>
        <p:spPr bwMode="auto">
          <a:xfrm>
            <a:off x="152400" y="609600"/>
            <a:ext cx="8763000" cy="5847755"/>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[Cooperative Relay for Coverage Extension in LED-ID System]</a:t>
            </a:r>
            <a:r>
              <a:rPr lang="en-US" sz="1600" dirty="0">
                <a:solidFill>
                  <a:schemeClr val="tx2"/>
                </a:solidFill>
              </a:rPr>
              <a:t>	</a:t>
            </a:r>
          </a:p>
          <a:p>
            <a:pPr marL="739775" indent="-739775" eaLnBrk="0" hangingPunct="0"/>
            <a:r>
              <a:rPr lang="en-US" sz="1600" b="1" dirty="0">
                <a:solidFill>
                  <a:schemeClr val="tx2"/>
                </a:solidFill>
              </a:rPr>
              <a:t>Date Submitted: </a:t>
            </a:r>
            <a:r>
              <a:rPr lang="en-US" sz="1600" dirty="0" smtClean="0">
                <a:solidFill>
                  <a:schemeClr val="tx2"/>
                </a:solidFill>
              </a:rPr>
              <a:t>[20</a:t>
            </a:r>
            <a:r>
              <a:rPr lang="en-US" sz="1600" dirty="0" smtClean="0"/>
              <a:t> Oct., 2010</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Source</a:t>
            </a:r>
            <a:r>
              <a:rPr lang="en-US" sz="1600" b="1" dirty="0"/>
              <a:t>:</a:t>
            </a:r>
            <a:r>
              <a:rPr lang="en-US" sz="1600" dirty="0"/>
              <a:t> </a:t>
            </a:r>
            <a:r>
              <a:rPr lang="en-US" sz="1600" dirty="0" smtClean="0"/>
              <a:t>[Jin young Kim, Yoon Hyun Kim, In Hwan Park,</a:t>
            </a:r>
            <a:r>
              <a:rPr lang="en-US" altLang="ko-KR" sz="1600" dirty="0" smtClean="0"/>
              <a:t> </a:t>
            </a:r>
            <a:r>
              <a:rPr lang="en-US" altLang="ko-KR" sz="1600" dirty="0" smtClean="0"/>
              <a:t>Muhammad Shahin </a:t>
            </a:r>
            <a:r>
              <a:rPr lang="en-US" altLang="ko-KR" sz="1600" dirty="0" err="1" smtClean="0"/>
              <a:t>Uddin</a:t>
            </a:r>
            <a:r>
              <a:rPr lang="en-US" altLang="ko-KR" sz="1600" dirty="0" smtClean="0"/>
              <a:t>*,</a:t>
            </a:r>
            <a:r>
              <a:rPr lang="en-US" sz="1600" dirty="0" smtClean="0"/>
              <a:t> Le </a:t>
            </a:r>
            <a:r>
              <a:rPr lang="en-US" sz="1600" dirty="0" smtClean="0"/>
              <a:t>Nam Tuan*, </a:t>
            </a:r>
          </a:p>
          <a:p>
            <a:pPr marL="739775" indent="-739775" eaLnBrk="0" hangingPunct="0"/>
            <a:r>
              <a:rPr lang="en-US" altLang="ko-KR" sz="1600" dirty="0" smtClean="0"/>
              <a:t>               </a:t>
            </a:r>
            <a:r>
              <a:rPr lang="en-US" altLang="ko-KR" sz="1600" dirty="0" err="1" smtClean="0"/>
              <a:t>Jaesang</a:t>
            </a:r>
            <a:r>
              <a:rPr lang="en-US" altLang="ko-KR" sz="1600" dirty="0" smtClean="0"/>
              <a:t> </a:t>
            </a:r>
            <a:r>
              <a:rPr lang="en-US" altLang="ko-KR" sz="1600" dirty="0" smtClean="0"/>
              <a:t>Cha**, </a:t>
            </a:r>
            <a:r>
              <a:rPr lang="en-US" altLang="ko-KR" sz="1600" dirty="0" err="1" smtClean="0"/>
              <a:t>Kyesan</a:t>
            </a:r>
            <a:r>
              <a:rPr lang="en-US" altLang="ko-KR" sz="1600" dirty="0" smtClean="0"/>
              <a:t> Lee***, and</a:t>
            </a:r>
            <a:r>
              <a:rPr lang="en-US" sz="1600" dirty="0" smtClean="0"/>
              <a:t> </a:t>
            </a:r>
            <a:r>
              <a:rPr lang="en-US" sz="1600" dirty="0" err="1" smtClean="0"/>
              <a:t>Yeong</a:t>
            </a:r>
            <a:r>
              <a:rPr lang="en-US" sz="1600" dirty="0" smtClean="0"/>
              <a:t> Min Jang*</a:t>
            </a:r>
            <a:r>
              <a:rPr lang="en-US" altLang="ko-KR" sz="1600" dirty="0" smtClean="0"/>
              <a:t>]           </a:t>
            </a:r>
          </a:p>
          <a:p>
            <a:pPr marL="739775" indent="-739775" eaLnBrk="0" hangingPunct="0"/>
            <a:r>
              <a:rPr lang="en-US" altLang="ko-KR" sz="1600" dirty="0" smtClean="0"/>
              <a:t>               [</a:t>
            </a:r>
            <a:r>
              <a:rPr lang="en-US" altLang="ko-KR" sz="1600" dirty="0" err="1" smtClean="0"/>
              <a:t>Kwangwoon</a:t>
            </a:r>
            <a:r>
              <a:rPr lang="en-US" altLang="ko-KR" sz="1600" dirty="0" smtClean="0"/>
              <a:t> University, </a:t>
            </a:r>
            <a:r>
              <a:rPr lang="en-US" altLang="ko-KR" sz="1600" dirty="0"/>
              <a:t>*</a:t>
            </a:r>
            <a:r>
              <a:rPr lang="en-US" altLang="ko-KR" sz="1600" dirty="0" err="1"/>
              <a:t>Kookmin</a:t>
            </a:r>
            <a:r>
              <a:rPr lang="en-US" altLang="ko-KR" sz="1600" dirty="0"/>
              <a:t> </a:t>
            </a:r>
            <a:r>
              <a:rPr lang="en-US" altLang="ko-KR" sz="1600" dirty="0" smtClean="0"/>
              <a:t>University, **Seoul National University of Science and Technology, ***</a:t>
            </a:r>
            <a:r>
              <a:rPr lang="en-US" altLang="ko-KR" sz="1600" dirty="0" err="1" smtClean="0"/>
              <a:t>Kyunghee</a:t>
            </a:r>
            <a:r>
              <a:rPr lang="en-US" altLang="ko-KR" sz="1600" dirty="0" smtClean="0"/>
              <a:t> University</a:t>
            </a:r>
            <a:r>
              <a:rPr lang="en-US" sz="1600" dirty="0" smtClean="0"/>
              <a:t>]                                  </a:t>
            </a:r>
            <a:endParaRPr lang="en-US" sz="1600" dirty="0"/>
          </a:p>
          <a:p>
            <a:pPr marL="739775" indent="-739775" eaLnBrk="0" hangingPunct="0"/>
            <a:endParaRPr lang="en-US" sz="1100" dirty="0">
              <a:solidFill>
                <a:schemeClr val="tx2"/>
              </a:solidFill>
            </a:endParaRPr>
          </a:p>
          <a:p>
            <a:pPr marL="739775" indent="-739775" eaLnBrk="0" hangingPunct="0"/>
            <a:r>
              <a:rPr lang="en-US" sz="1600" dirty="0">
                <a:solidFill>
                  <a:schemeClr val="tx2"/>
                </a:solidFill>
              </a:rPr>
              <a:t>Address [</a:t>
            </a:r>
            <a:r>
              <a:rPr lang="en-US" sz="1600" dirty="0" err="1" smtClean="0">
                <a:solidFill>
                  <a:schemeClr val="tx2"/>
                </a:solidFill>
              </a:rPr>
              <a:t>Kwangwoon</a:t>
            </a:r>
            <a:r>
              <a:rPr lang="en-US" sz="1600" dirty="0" smtClean="0">
                <a:solidFill>
                  <a:schemeClr val="tx2"/>
                </a:solidFill>
              </a:rPr>
              <a:t> </a:t>
            </a:r>
            <a:r>
              <a:rPr lang="en-US" sz="1600" dirty="0">
                <a:solidFill>
                  <a:schemeClr val="tx2"/>
                </a:solidFill>
              </a:rPr>
              <a:t>University, Seoul, Korea]</a:t>
            </a:r>
          </a:p>
          <a:p>
            <a:pPr marL="739775" indent="-739775" eaLnBrk="0" hangingPunct="0"/>
            <a:r>
              <a:rPr lang="en-US" sz="1600" dirty="0">
                <a:solidFill>
                  <a:schemeClr val="tx2"/>
                </a:solidFill>
              </a:rPr>
              <a:t>Voice:[</a:t>
            </a:r>
            <a:r>
              <a:rPr lang="en-US" sz="1600" dirty="0" smtClean="0">
                <a:solidFill>
                  <a:schemeClr val="tx2"/>
                </a:solidFill>
              </a:rPr>
              <a:t>82-10-5355-4825</a:t>
            </a:r>
            <a:r>
              <a:rPr lang="en-US" sz="1600" dirty="0" smtClean="0"/>
              <a:t>], </a:t>
            </a:r>
            <a:r>
              <a:rPr lang="en-US" sz="1600" dirty="0">
                <a:solidFill>
                  <a:schemeClr val="tx2"/>
                </a:solidFill>
              </a:rPr>
              <a:t>FAX: [</a:t>
            </a:r>
            <a:r>
              <a:rPr lang="en-US" sz="1600" dirty="0" smtClean="0">
                <a:solidFill>
                  <a:schemeClr val="tx2"/>
                </a:solidFill>
              </a:rPr>
              <a:t>82-2-942-1697], </a:t>
            </a:r>
            <a:r>
              <a:rPr lang="en-US" sz="1600" dirty="0">
                <a:solidFill>
                  <a:schemeClr val="tx2"/>
                </a:solidFill>
              </a:rPr>
              <a:t>E-Mail</a:t>
            </a:r>
            <a:r>
              <a:rPr lang="en-US" sz="1600" dirty="0" smtClean="0">
                <a:solidFill>
                  <a:schemeClr val="tx2"/>
                </a:solidFill>
              </a:rPr>
              <a:t>:[jinyoung@kw.ac.kr</a:t>
            </a:r>
            <a:r>
              <a:rPr lang="en-US" sz="1600" dirty="0">
                <a:solidFill>
                  <a:schemeClr val="tx2"/>
                </a:solidFill>
              </a:rPr>
              <a:t>]	</a:t>
            </a:r>
          </a:p>
          <a:p>
            <a:pPr marL="739775" indent="-739775" algn="just" eaLnBrk="0" hangingPunct="0">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[In this presentation, we introduced the LED-ID system and shadow region problem in LED-ID system. We proposed cooperative relay technique for coverage extension to overcome the shadow region problem in LED-ID system. ]</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[Introduces the concept of LED-ID system and coverage extension technique to overcome shadowing  problem in LED-ID system.] </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a:t>
            </a:r>
            <a:r>
              <a:rPr lang="en-US" altLang="ja-JP" sz="1600" dirty="0" smtClean="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solidFill>
                <a:schemeClr val="tx2"/>
              </a:solidFill>
            </a:endParaRP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a:t>
            </a:r>
            <a:r>
              <a:rPr lang="en-US" altLang="ja-JP" sz="1600" dirty="0" smtClean="0">
                <a:solidFill>
                  <a:schemeClr val="tx2"/>
                </a:solidFill>
                <a:ea typeface="ＭＳ Ｐゴシック" charset="-128"/>
              </a:rPr>
              <a:t>The contributor acknowledges and accepts that this contribution becomes the property of IEEE and may be made publicly available by P802.15.</a:t>
            </a:r>
            <a:endParaRPr lang="en-US" sz="16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10</a:t>
            </a:fld>
            <a:endParaRPr lang="en-US"/>
          </a:p>
        </p:txBody>
      </p:sp>
      <p:sp>
        <p:nvSpPr>
          <p:cNvPr id="5" name="Rectangle 4"/>
          <p:cNvSpPr/>
          <p:nvPr/>
        </p:nvSpPr>
        <p:spPr>
          <a:xfrm>
            <a:off x="838200" y="685800"/>
            <a:ext cx="7620000" cy="1754326"/>
          </a:xfrm>
          <a:prstGeom prst="rect">
            <a:avLst/>
          </a:prstGeom>
        </p:spPr>
        <p:txBody>
          <a:bodyPr wrap="square">
            <a:spAutoFit/>
          </a:bodyPr>
          <a:lstStyle/>
          <a:p>
            <a:pPr algn="ctr"/>
            <a:r>
              <a:rPr lang="en-US" sz="3600" dirty="0" smtClean="0">
                <a:solidFill>
                  <a:schemeClr val="dk1"/>
                </a:solidFill>
              </a:rPr>
              <a:t>Cooperative Relay Model  </a:t>
            </a:r>
          </a:p>
          <a:p>
            <a:pPr algn="ctr"/>
            <a:endParaRPr lang="en-US" sz="2400" dirty="0" smtClean="0"/>
          </a:p>
          <a:p>
            <a:r>
              <a:rPr lang="en-US" sz="2400" dirty="0" smtClean="0"/>
              <a:t>The equivalent channel model for half duplex</a:t>
            </a:r>
            <a:endParaRPr lang="en-US" sz="2400" dirty="0" smtClean="0">
              <a:solidFill>
                <a:srgbClr val="FF0000"/>
              </a:solidFill>
            </a:endParaRPr>
          </a:p>
          <a:p>
            <a:pPr lvl="1">
              <a:buFont typeface="Wingdings" pitchFamily="2" charset="2"/>
              <a:buChar char="Ø"/>
            </a:pPr>
            <a:endParaRPr lang="en-US" sz="2400" dirty="0" smtClean="0">
              <a:solidFill>
                <a:srgbClr val="FF0000"/>
              </a:solidFill>
            </a:endParaRPr>
          </a:p>
        </p:txBody>
      </p:sp>
      <p:sp>
        <p:nvSpPr>
          <p:cNvPr id="1167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116737" name="_x35248640" descr="EMB00000a0043b4"/>
          <p:cNvPicPr>
            <a:picLocks noChangeAspect="1" noChangeArrowheads="1"/>
          </p:cNvPicPr>
          <p:nvPr/>
        </p:nvPicPr>
        <p:blipFill>
          <a:blip r:embed="rId3" cstate="print"/>
          <a:srcRect/>
          <a:stretch>
            <a:fillRect/>
          </a:stretch>
        </p:blipFill>
        <p:spPr bwMode="auto">
          <a:xfrm>
            <a:off x="2514600" y="3810001"/>
            <a:ext cx="4464712" cy="2438400"/>
          </a:xfrm>
          <a:prstGeom prst="rect">
            <a:avLst/>
          </a:prstGeom>
          <a:noFill/>
        </p:spPr>
      </p:pic>
      <p:graphicFrame>
        <p:nvGraphicFramePr>
          <p:cNvPr id="8" name="개체 7"/>
          <p:cNvGraphicFramePr>
            <a:graphicFrameLocks noChangeAspect="1"/>
          </p:cNvGraphicFramePr>
          <p:nvPr/>
        </p:nvGraphicFramePr>
        <p:xfrm>
          <a:off x="1905000" y="2286000"/>
          <a:ext cx="5340485" cy="1371600"/>
        </p:xfrm>
        <a:graphic>
          <a:graphicData uri="http://schemas.openxmlformats.org/presentationml/2006/ole">
            <p:oleObj spid="_x0000_s116744" name="Equation" r:id="rId4" imgW="2324100" imgH="596900" progId="Equation.3">
              <p:embed/>
            </p:oleObj>
          </a:graphicData>
        </a:graphic>
      </p:graphicFrame>
      <p:sp>
        <p:nvSpPr>
          <p:cNvPr id="9"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11</a:t>
            </a:fld>
            <a:endParaRPr lang="en-US"/>
          </a:p>
        </p:txBody>
      </p:sp>
      <p:sp>
        <p:nvSpPr>
          <p:cNvPr id="5" name="Rectangle 4"/>
          <p:cNvSpPr/>
          <p:nvPr/>
        </p:nvSpPr>
        <p:spPr>
          <a:xfrm>
            <a:off x="3048000" y="566736"/>
            <a:ext cx="2743200" cy="646331"/>
          </a:xfrm>
          <a:prstGeom prst="rect">
            <a:avLst/>
          </a:prstGeom>
        </p:spPr>
        <p:txBody>
          <a:bodyPr wrap="square">
            <a:spAutoFit/>
          </a:bodyPr>
          <a:lstStyle/>
          <a:p>
            <a:pPr algn="ctr"/>
            <a:r>
              <a:rPr lang="en-US" sz="3600" dirty="0" smtClean="0"/>
              <a:t>Conclusion</a:t>
            </a:r>
          </a:p>
        </p:txBody>
      </p:sp>
      <p:sp>
        <p:nvSpPr>
          <p:cNvPr id="6" name="Rectangle 5"/>
          <p:cNvSpPr/>
          <p:nvPr/>
        </p:nvSpPr>
        <p:spPr>
          <a:xfrm>
            <a:off x="685800" y="1295400"/>
            <a:ext cx="6858000" cy="1938992"/>
          </a:xfrm>
          <a:prstGeom prst="rect">
            <a:avLst/>
          </a:prstGeom>
        </p:spPr>
        <p:txBody>
          <a:bodyPr wrap="square">
            <a:spAutoFit/>
          </a:bodyPr>
          <a:lstStyle/>
          <a:p>
            <a:r>
              <a:rPr lang="en-US" sz="2400" dirty="0" smtClean="0"/>
              <a:t>Shadow region problem in LED-ID system</a:t>
            </a:r>
          </a:p>
          <a:p>
            <a:r>
              <a:rPr lang="en-US" sz="2400" dirty="0" smtClean="0"/>
              <a:t>Proposed cooperative relay for LED-ID systems</a:t>
            </a:r>
          </a:p>
          <a:p>
            <a:r>
              <a:rPr lang="en-US" sz="2400" dirty="0" smtClean="0"/>
              <a:t> - High diversity gain</a:t>
            </a:r>
          </a:p>
          <a:p>
            <a:r>
              <a:rPr lang="en-US" sz="2400" dirty="0" smtClean="0"/>
              <a:t> - Expanded coverage</a:t>
            </a:r>
          </a:p>
          <a:p>
            <a:endParaRPr lang="en-US" sz="2400" dirty="0" smtClean="0"/>
          </a:p>
        </p:txBody>
      </p:sp>
      <p:sp>
        <p:nvSpPr>
          <p:cNvPr id="9"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t>Contents</a:t>
            </a:r>
          </a:p>
        </p:txBody>
      </p:sp>
      <p:sp>
        <p:nvSpPr>
          <p:cNvPr id="45059" name="Rectangle 3"/>
          <p:cNvSpPr>
            <a:spLocks noGrp="1" noChangeArrowheads="1"/>
          </p:cNvSpPr>
          <p:nvPr>
            <p:ph idx="1"/>
          </p:nvPr>
        </p:nvSpPr>
        <p:spPr/>
        <p:txBody>
          <a:bodyPr/>
          <a:lstStyle/>
          <a:p>
            <a:r>
              <a:rPr lang="en-US" sz="2400" dirty="0" smtClean="0"/>
              <a:t>LED-ID Technique</a:t>
            </a:r>
          </a:p>
          <a:p>
            <a:r>
              <a:rPr lang="en-US" sz="2400" dirty="0" smtClean="0"/>
              <a:t>Shadow Region Problem </a:t>
            </a:r>
          </a:p>
          <a:p>
            <a:r>
              <a:rPr lang="en-US" sz="2400" dirty="0" smtClean="0"/>
              <a:t>Cooperative Relay</a:t>
            </a:r>
          </a:p>
          <a:p>
            <a:pPr lvl="1">
              <a:defRPr/>
            </a:pPr>
            <a:r>
              <a:rPr lang="en-US" sz="2000" dirty="0" smtClean="0"/>
              <a:t>Relay operation</a:t>
            </a:r>
          </a:p>
          <a:p>
            <a:pPr lvl="1">
              <a:defRPr/>
            </a:pPr>
            <a:r>
              <a:rPr lang="en-US" sz="2000" dirty="0" smtClean="0"/>
              <a:t>Relay channel model</a:t>
            </a:r>
            <a:endParaRPr lang="en-US" sz="2400" dirty="0" smtClean="0"/>
          </a:p>
          <a:p>
            <a:r>
              <a:rPr lang="en-US" sz="2400" dirty="0" smtClean="0"/>
              <a:t>Conclusion</a:t>
            </a:r>
          </a:p>
          <a:p>
            <a:endParaRPr lang="en-US" sz="2800" dirty="0" smtClean="0"/>
          </a:p>
        </p:txBody>
      </p:sp>
      <p:sp>
        <p:nvSpPr>
          <p:cNvPr id="8"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University</a:t>
            </a:r>
            <a:endParaRPr lang="en-US" dirty="0"/>
          </a:p>
        </p:txBody>
      </p:sp>
      <p:sp>
        <p:nvSpPr>
          <p:cNvPr id="6" name="Slide Number Placeholder 5"/>
          <p:cNvSpPr>
            <a:spLocks noGrp="1"/>
          </p:cNvSpPr>
          <p:nvPr>
            <p:ph type="sldNum" sz="quarter" idx="12"/>
          </p:nvPr>
        </p:nvSpPr>
        <p:spPr/>
        <p:txBody>
          <a:bodyPr>
            <a:normAutofit lnSpcReduction="10000"/>
          </a:bodyPr>
          <a:lstStyle/>
          <a:p>
            <a:pPr>
              <a:defRPr/>
            </a:pPr>
            <a:r>
              <a:rPr lang="en-US" dirty="0"/>
              <a:t>Slide </a:t>
            </a:r>
            <a:fld id="{0378C6A3-7036-4E6F-8085-A918276A0AAD}" type="slidenum">
              <a:rPr lang="en-US"/>
              <a:pPr>
                <a:defRPr/>
              </a:pPr>
              <a:t>2</a:t>
            </a:fld>
            <a:endParaRPr lang="en-US" dirty="0"/>
          </a:p>
        </p:txBody>
      </p:sp>
      <p:sp>
        <p:nvSpPr>
          <p:cNvPr id="9" name="Rectangle 4"/>
          <p:cNvSpPr txBox="1">
            <a:spLocks noChangeArrowheads="1"/>
          </p:cNvSpPr>
          <p:nvPr/>
        </p:nvSpPr>
        <p:spPr>
          <a:xfrm>
            <a:off x="762000" y="381000"/>
            <a:ext cx="1600200" cy="430887"/>
          </a:xfrm>
          <a:prstGeom prst="rect">
            <a:avLst/>
          </a:prstGeom>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Nov.  2010</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LED-ID Technique</a:t>
            </a:r>
            <a:endParaRPr lang="en-US" dirty="0"/>
          </a:p>
        </p:txBody>
      </p:sp>
      <p:sp>
        <p:nvSpPr>
          <p:cNvPr id="3" name="Content Placeholder 2"/>
          <p:cNvSpPr>
            <a:spLocks noGrp="1"/>
          </p:cNvSpPr>
          <p:nvPr>
            <p:ph idx="1"/>
          </p:nvPr>
        </p:nvSpPr>
        <p:spPr>
          <a:xfrm>
            <a:off x="152400" y="1752600"/>
            <a:ext cx="8610600" cy="4495800"/>
          </a:xfrm>
        </p:spPr>
        <p:txBody>
          <a:bodyPr>
            <a:normAutofit lnSpcReduction="10000"/>
          </a:bodyPr>
          <a:lstStyle/>
          <a:p>
            <a:pPr algn="just"/>
            <a:r>
              <a:rPr lang="en-US" sz="2400" dirty="0" smtClean="0"/>
              <a:t>Light Emitting Diode IDentification (LED-ID) is a technology that uses communication via light waves (especially visible light) to exchange voice/video/data among one Tag(Reader) to one or more identified Readers(Tags).</a:t>
            </a:r>
          </a:p>
          <a:p>
            <a:pPr algn="just"/>
            <a:r>
              <a:rPr lang="en-US" sz="2400" dirty="0" smtClean="0"/>
              <a:t>Protocol</a:t>
            </a:r>
          </a:p>
          <a:p>
            <a:pPr lvl="1" algn="just"/>
            <a:r>
              <a:rPr lang="en-US" sz="2000" dirty="0" smtClean="0"/>
              <a:t>Identification phase (RFID technique)</a:t>
            </a:r>
          </a:p>
          <a:p>
            <a:pPr lvl="1" algn="just"/>
            <a:r>
              <a:rPr lang="en-US" sz="2000" dirty="0" smtClean="0"/>
              <a:t>Communication phase  (IEEE 802.15.7 standard)</a:t>
            </a:r>
          </a:p>
          <a:p>
            <a:pPr algn="just"/>
            <a:r>
              <a:rPr lang="en-US" sz="2400" dirty="0" smtClean="0"/>
              <a:t>Characteristic </a:t>
            </a:r>
          </a:p>
          <a:p>
            <a:pPr lvl="1" algn="just"/>
            <a:r>
              <a:rPr lang="en-US" sz="2000" dirty="0" smtClean="0"/>
              <a:t>Various type of data</a:t>
            </a:r>
          </a:p>
          <a:p>
            <a:pPr lvl="1" algn="just"/>
            <a:r>
              <a:rPr lang="en-US" sz="2000" dirty="0" smtClean="0"/>
              <a:t>High data rate</a:t>
            </a:r>
          </a:p>
          <a:p>
            <a:pPr lvl="1" algn="just"/>
            <a:r>
              <a:rPr lang="en-US" sz="2000" dirty="0" smtClean="0"/>
              <a:t>Huge data transmission</a:t>
            </a:r>
          </a:p>
          <a:p>
            <a:pPr lvl="1" algn="just"/>
            <a:r>
              <a:rPr lang="en-US" sz="2000" dirty="0" smtClean="0"/>
              <a:t>Reduce complexity of VLC protocol</a:t>
            </a:r>
          </a:p>
          <a:p>
            <a:pPr lvl="1" algn="just"/>
            <a:endParaRPr lang="en-US" sz="2000" dirty="0" smtClean="0"/>
          </a:p>
          <a:p>
            <a:endParaRPr lang="en-US" dirty="0"/>
          </a:p>
        </p:txBody>
      </p:sp>
      <p:sp>
        <p:nvSpPr>
          <p:cNvPr id="4" name="Footer Placeholder 3"/>
          <p:cNvSpPr>
            <a:spLocks noGrp="1"/>
          </p:cNvSpPr>
          <p:nvPr>
            <p:ph type="ftr" sz="quarter" idx="11"/>
          </p:nvPr>
        </p:nvSpPr>
        <p:spPr/>
        <p:txBody>
          <a:bodyPr/>
          <a:lstStyle/>
          <a:p>
            <a:r>
              <a:rPr lang="en-US" dirty="0" smtClean="0"/>
              <a:t>Jin Young Kim, </a:t>
            </a:r>
            <a:r>
              <a:rPr lang="en-US" dirty="0" err="1" smtClean="0"/>
              <a:t>Kwangwoon</a:t>
            </a:r>
            <a:r>
              <a:rPr lang="en-US" dirty="0" smtClean="0"/>
              <a:t> University</a:t>
            </a:r>
            <a:endParaRPr lang="en-US" dirty="0"/>
          </a:p>
        </p:txBody>
      </p:sp>
      <p:sp>
        <p:nvSpPr>
          <p:cNvPr id="5" name="Slide Number Placeholder 4"/>
          <p:cNvSpPr>
            <a:spLocks noGrp="1"/>
          </p:cNvSpPr>
          <p:nvPr>
            <p:ph type="sldNum" sz="quarter" idx="12"/>
          </p:nvPr>
        </p:nvSpPr>
        <p:spPr/>
        <p:txBody>
          <a:bodyPr>
            <a:normAutofit lnSpcReduction="10000"/>
          </a:bodyPr>
          <a:lstStyle/>
          <a:p>
            <a:pPr>
              <a:defRPr/>
            </a:pPr>
            <a:r>
              <a:rPr lang="en-US" smtClean="0"/>
              <a:t>Slide </a:t>
            </a:r>
            <a:fld id="{656268D0-4611-45F7-BF6F-449ED53C6C0E}" type="slidenum">
              <a:rPr lang="en-US" smtClean="0"/>
              <a:pPr>
                <a:defRPr/>
              </a:pPr>
              <a:t>3</a:t>
            </a:fld>
            <a:endParaRPr lang="en-US"/>
          </a:p>
        </p:txBody>
      </p:sp>
      <p:pic>
        <p:nvPicPr>
          <p:cNvPr id="7" name="Picture 4" descr="xanh"/>
          <p:cNvPicPr>
            <a:picLocks noChangeAspect="1" noChangeArrowheads="1"/>
          </p:cNvPicPr>
          <p:nvPr/>
        </p:nvPicPr>
        <p:blipFill>
          <a:blip r:embed="rId2"/>
          <a:srcRect l="8932" r="18631" b="42128"/>
          <a:stretch>
            <a:fillRect/>
          </a:stretch>
        </p:blipFill>
        <p:spPr bwMode="auto">
          <a:xfrm>
            <a:off x="5943600" y="3810000"/>
            <a:ext cx="2191779" cy="1599406"/>
          </a:xfrm>
          <a:prstGeom prst="rect">
            <a:avLst/>
          </a:prstGeom>
          <a:noFill/>
          <a:ln w="9525">
            <a:noFill/>
            <a:miter lim="800000"/>
            <a:headEnd/>
            <a:tailEnd/>
          </a:ln>
        </p:spPr>
      </p:pic>
      <p:pic>
        <p:nvPicPr>
          <p:cNvPr id="9" name="Picture 7" descr="MC900383830[1]"/>
          <p:cNvPicPr>
            <a:picLocks noChangeAspect="1" noChangeArrowheads="1"/>
          </p:cNvPicPr>
          <p:nvPr/>
        </p:nvPicPr>
        <p:blipFill>
          <a:blip r:embed="rId3"/>
          <a:srcRect/>
          <a:stretch>
            <a:fillRect/>
          </a:stretch>
        </p:blipFill>
        <p:spPr bwMode="auto">
          <a:xfrm>
            <a:off x="6172200" y="5258594"/>
            <a:ext cx="297693" cy="289719"/>
          </a:xfrm>
          <a:prstGeom prst="rect">
            <a:avLst/>
          </a:prstGeom>
          <a:noFill/>
          <a:ln w="9525">
            <a:noFill/>
            <a:miter lim="800000"/>
            <a:headEnd/>
            <a:tailEnd/>
          </a:ln>
        </p:spPr>
      </p:pic>
      <p:sp>
        <p:nvSpPr>
          <p:cNvPr id="10" name="Rectangle 8"/>
          <p:cNvSpPr>
            <a:spLocks noChangeArrowheads="1"/>
          </p:cNvSpPr>
          <p:nvPr/>
        </p:nvSpPr>
        <p:spPr bwMode="auto">
          <a:xfrm>
            <a:off x="6477000" y="3276600"/>
            <a:ext cx="1066800" cy="381000"/>
          </a:xfrm>
          <a:prstGeom prst="rect">
            <a:avLst/>
          </a:prstGeom>
          <a:noFill/>
          <a:ln w="9525">
            <a:noFill/>
            <a:miter lim="800000"/>
            <a:headEnd/>
            <a:tailEnd/>
          </a:ln>
          <a:effectLst/>
        </p:spPr>
        <p:txBody>
          <a:bodyPr wrap="none" anchor="ctr"/>
          <a:lstStyle/>
          <a:p>
            <a:pPr algn="ctr"/>
            <a:r>
              <a:rPr lang="en-US" dirty="0"/>
              <a:t>Tag</a:t>
            </a:r>
          </a:p>
        </p:txBody>
      </p:sp>
      <p:sp>
        <p:nvSpPr>
          <p:cNvPr id="11" name="Rectangle 9"/>
          <p:cNvSpPr>
            <a:spLocks noChangeArrowheads="1"/>
          </p:cNvSpPr>
          <p:nvPr/>
        </p:nvSpPr>
        <p:spPr bwMode="auto">
          <a:xfrm>
            <a:off x="7467600" y="5563394"/>
            <a:ext cx="914400" cy="381000"/>
          </a:xfrm>
          <a:prstGeom prst="rect">
            <a:avLst/>
          </a:prstGeom>
          <a:noFill/>
          <a:ln w="9525">
            <a:noFill/>
            <a:miter lim="800000"/>
            <a:headEnd/>
            <a:tailEnd/>
          </a:ln>
          <a:effectLst/>
        </p:spPr>
        <p:txBody>
          <a:bodyPr wrap="none" anchor="ctr"/>
          <a:lstStyle/>
          <a:p>
            <a:pPr algn="ctr"/>
            <a:r>
              <a:rPr lang="en-US" sz="1100" dirty="0"/>
              <a:t>Reader #1</a:t>
            </a:r>
          </a:p>
        </p:txBody>
      </p:sp>
      <p:sp>
        <p:nvSpPr>
          <p:cNvPr id="12" name="Rectangle 10"/>
          <p:cNvSpPr>
            <a:spLocks noChangeArrowheads="1"/>
          </p:cNvSpPr>
          <p:nvPr/>
        </p:nvSpPr>
        <p:spPr bwMode="auto">
          <a:xfrm>
            <a:off x="6553200" y="5639594"/>
            <a:ext cx="990600" cy="381000"/>
          </a:xfrm>
          <a:prstGeom prst="rect">
            <a:avLst/>
          </a:prstGeom>
          <a:noFill/>
          <a:ln w="9525">
            <a:noFill/>
            <a:miter lim="800000"/>
            <a:headEnd/>
            <a:tailEnd/>
          </a:ln>
          <a:effectLst/>
        </p:spPr>
        <p:txBody>
          <a:bodyPr wrap="none" anchor="ctr"/>
          <a:lstStyle/>
          <a:p>
            <a:pPr algn="ctr"/>
            <a:r>
              <a:rPr lang="en-US" sz="1100" dirty="0"/>
              <a:t>Reader #2</a:t>
            </a:r>
          </a:p>
        </p:txBody>
      </p:sp>
      <p:sp>
        <p:nvSpPr>
          <p:cNvPr id="13" name="Rectangle 11"/>
          <p:cNvSpPr>
            <a:spLocks noChangeArrowheads="1"/>
          </p:cNvSpPr>
          <p:nvPr/>
        </p:nvSpPr>
        <p:spPr bwMode="auto">
          <a:xfrm>
            <a:off x="5791200" y="5638800"/>
            <a:ext cx="914400" cy="304800"/>
          </a:xfrm>
          <a:prstGeom prst="rect">
            <a:avLst/>
          </a:prstGeom>
          <a:noFill/>
          <a:ln w="9525">
            <a:noFill/>
            <a:miter lim="800000"/>
            <a:headEnd/>
            <a:tailEnd/>
          </a:ln>
          <a:effectLst/>
        </p:spPr>
        <p:txBody>
          <a:bodyPr wrap="none" anchor="ctr"/>
          <a:lstStyle/>
          <a:p>
            <a:pPr algn="ctr"/>
            <a:r>
              <a:rPr lang="en-US" sz="1100" dirty="0"/>
              <a:t>Reader #3</a:t>
            </a:r>
          </a:p>
        </p:txBody>
      </p:sp>
      <p:pic>
        <p:nvPicPr>
          <p:cNvPr id="24" name="Picture 7" descr="MC900383830[1]"/>
          <p:cNvPicPr>
            <a:picLocks noChangeAspect="1" noChangeArrowheads="1"/>
          </p:cNvPicPr>
          <p:nvPr/>
        </p:nvPicPr>
        <p:blipFill>
          <a:blip r:embed="rId3"/>
          <a:srcRect/>
          <a:stretch>
            <a:fillRect/>
          </a:stretch>
        </p:blipFill>
        <p:spPr bwMode="auto">
          <a:xfrm>
            <a:off x="6934200" y="5334794"/>
            <a:ext cx="297693" cy="289719"/>
          </a:xfrm>
          <a:prstGeom prst="rect">
            <a:avLst/>
          </a:prstGeom>
          <a:noFill/>
          <a:ln w="9525">
            <a:noFill/>
            <a:miter lim="800000"/>
            <a:headEnd/>
            <a:tailEnd/>
          </a:ln>
        </p:spPr>
      </p:pic>
      <p:pic>
        <p:nvPicPr>
          <p:cNvPr id="25" name="Picture 7" descr="MC900383830[1]"/>
          <p:cNvPicPr>
            <a:picLocks noChangeAspect="1" noChangeArrowheads="1"/>
          </p:cNvPicPr>
          <p:nvPr/>
        </p:nvPicPr>
        <p:blipFill>
          <a:blip r:embed="rId3"/>
          <a:srcRect/>
          <a:stretch>
            <a:fillRect/>
          </a:stretch>
        </p:blipFill>
        <p:spPr bwMode="auto">
          <a:xfrm>
            <a:off x="7543800" y="5258594"/>
            <a:ext cx="297693" cy="289719"/>
          </a:xfrm>
          <a:prstGeom prst="rect">
            <a:avLst/>
          </a:prstGeom>
          <a:noFill/>
          <a:ln w="9525">
            <a:noFill/>
            <a:miter lim="800000"/>
            <a:headEnd/>
            <a:tailEnd/>
          </a:ln>
        </p:spPr>
      </p:pic>
      <p:cxnSp>
        <p:nvCxnSpPr>
          <p:cNvPr id="27" name="Straight Arrow Connector 26"/>
          <p:cNvCxnSpPr>
            <a:endCxn id="9" idx="0"/>
          </p:cNvCxnSpPr>
          <p:nvPr/>
        </p:nvCxnSpPr>
        <p:spPr bwMode="auto">
          <a:xfrm rot="5400000">
            <a:off x="6170028" y="4723022"/>
            <a:ext cx="686592" cy="384553"/>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cxnSp>
        <p:nvCxnSpPr>
          <p:cNvPr id="29" name="Straight Arrow Connector 28"/>
          <p:cNvCxnSpPr/>
          <p:nvPr/>
        </p:nvCxnSpPr>
        <p:spPr bwMode="auto">
          <a:xfrm rot="16200000" flipH="1">
            <a:off x="6629007" y="4953393"/>
            <a:ext cx="762788" cy="2"/>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cxnSp>
        <p:nvCxnSpPr>
          <p:cNvPr id="31" name="Straight Arrow Connector 30"/>
          <p:cNvCxnSpPr/>
          <p:nvPr/>
        </p:nvCxnSpPr>
        <p:spPr bwMode="auto">
          <a:xfrm rot="16200000" flipH="1">
            <a:off x="7048105" y="4762895"/>
            <a:ext cx="686590" cy="304800"/>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sp>
        <p:nvSpPr>
          <p:cNvPr id="18"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 name="Rectangle 12"/>
          <p:cNvSpPr>
            <a:spLocks noGrp="1" noChangeArrowheads="1"/>
          </p:cNvSpPr>
          <p:nvPr>
            <p:ph type="title"/>
          </p:nvPr>
        </p:nvSpPr>
        <p:spPr/>
        <p:txBody>
          <a:bodyPr/>
          <a:lstStyle/>
          <a:p>
            <a:pPr eaLnBrk="1" hangingPunct="1"/>
            <a:r>
              <a:rPr lang="en-US" sz="3600" dirty="0" smtClean="0"/>
              <a:t>What is the Shadow Region Problem?</a:t>
            </a:r>
          </a:p>
        </p:txBody>
      </p:sp>
      <p:sp>
        <p:nvSpPr>
          <p:cNvPr id="1028" name="Rectangle 3"/>
          <p:cNvSpPr>
            <a:spLocks noGrp="1" noChangeArrowheads="1"/>
          </p:cNvSpPr>
          <p:nvPr>
            <p:ph type="body" sz="half" idx="1"/>
          </p:nvPr>
        </p:nvSpPr>
        <p:spPr>
          <a:xfrm>
            <a:off x="457200" y="1371600"/>
            <a:ext cx="8077200" cy="609600"/>
          </a:xfrm>
        </p:spPr>
        <p:txBody>
          <a:bodyPr/>
          <a:lstStyle/>
          <a:p>
            <a:pPr eaLnBrk="1" hangingPunct="1"/>
            <a:r>
              <a:rPr lang="en-US" sz="2400" dirty="0" smtClean="0"/>
              <a:t>Shadow region problem.</a:t>
            </a:r>
          </a:p>
        </p:txBody>
      </p:sp>
      <p:sp>
        <p:nvSpPr>
          <p:cNvPr id="8"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9" name="Slide Number Placeholder 5"/>
          <p:cNvSpPr>
            <a:spLocks noGrp="1"/>
          </p:cNvSpPr>
          <p:nvPr>
            <p:ph type="sldNum" sz="quarter" idx="12"/>
          </p:nvPr>
        </p:nvSpPr>
        <p:spPr/>
        <p:txBody>
          <a:bodyPr>
            <a:normAutofit lnSpcReduction="10000"/>
          </a:bodyPr>
          <a:lstStyle/>
          <a:p>
            <a:pPr>
              <a:defRPr/>
            </a:pPr>
            <a:r>
              <a:rPr lang="en-US" dirty="0"/>
              <a:t>Slide </a:t>
            </a:r>
            <a:fld id="{0378C6A3-7036-4E6F-8085-A918276A0AAD}" type="slidenum">
              <a:rPr lang="en-US"/>
              <a:pPr>
                <a:defRPr/>
              </a:pPr>
              <a:t>4</a:t>
            </a:fld>
            <a:endParaRPr lang="en-US" dirty="0"/>
          </a:p>
        </p:txBody>
      </p:sp>
      <p:sp>
        <p:nvSpPr>
          <p:cNvPr id="24" name="Rectangle 3"/>
          <p:cNvSpPr txBox="1">
            <a:spLocks noChangeArrowheads="1"/>
          </p:cNvSpPr>
          <p:nvPr/>
        </p:nvSpPr>
        <p:spPr bwMode="auto">
          <a:xfrm>
            <a:off x="533400" y="4419600"/>
            <a:ext cx="8153400" cy="1981200"/>
          </a:xfrm>
          <a:prstGeom prst="rect">
            <a:avLst/>
          </a:prstGeom>
          <a:noFill/>
          <a:ln w="9525">
            <a:noFill/>
            <a:miter lim="800000"/>
            <a:headEnd/>
            <a:tailEnd/>
          </a:ln>
        </p:spPr>
        <p:txBody>
          <a:bodyPr/>
          <a:lstStyle/>
          <a:p>
            <a:pPr marL="342900" indent="-342900" algn="just">
              <a:spcBef>
                <a:spcPct val="20000"/>
              </a:spcBef>
              <a:buFontTx/>
              <a:buChar char="•"/>
              <a:defRPr/>
            </a:pPr>
            <a:r>
              <a:rPr lang="en-US" sz="2400" kern="0" dirty="0" smtClean="0">
                <a:latin typeface="+mj-lt"/>
              </a:rPr>
              <a:t>Shadow region problem </a:t>
            </a:r>
            <a:r>
              <a:rPr lang="en-US" sz="2400" kern="0" dirty="0">
                <a:latin typeface="+mj-lt"/>
              </a:rPr>
              <a:t>in </a:t>
            </a:r>
            <a:r>
              <a:rPr lang="en-US" sz="2400" kern="0" dirty="0" smtClean="0">
                <a:latin typeface="+mj-lt"/>
              </a:rPr>
              <a:t>LED-ID system occurs, and seriously affect the performance.</a:t>
            </a:r>
            <a:endParaRPr lang="en-US" sz="2400" kern="0" dirty="0">
              <a:latin typeface="+mj-lt"/>
            </a:endParaRPr>
          </a:p>
          <a:p>
            <a:pPr marL="742950" lvl="1" indent="-285750">
              <a:spcBef>
                <a:spcPct val="20000"/>
              </a:spcBef>
              <a:buFontTx/>
              <a:buChar char="–"/>
              <a:defRPr/>
            </a:pPr>
            <a:r>
              <a:rPr lang="en-US" sz="2000" dirty="0" smtClean="0">
                <a:latin typeface="+mj-lt"/>
              </a:rPr>
              <a:t>Reader #2 can not detect tag’s signal (Figure A)</a:t>
            </a:r>
          </a:p>
          <a:p>
            <a:pPr marL="742950" lvl="1" indent="-285750">
              <a:spcBef>
                <a:spcPct val="20000"/>
              </a:spcBef>
              <a:buFontTx/>
              <a:buChar char="–"/>
              <a:defRPr/>
            </a:pPr>
            <a:r>
              <a:rPr lang="en-US" sz="2000" dirty="0" smtClean="0">
                <a:latin typeface="+mj-lt"/>
              </a:rPr>
              <a:t>Lower data rate (Figure B)</a:t>
            </a:r>
          </a:p>
          <a:p>
            <a:pPr marL="742950" lvl="1" indent="-285750">
              <a:spcBef>
                <a:spcPct val="20000"/>
              </a:spcBef>
              <a:buFontTx/>
              <a:buChar char="–"/>
              <a:defRPr/>
            </a:pPr>
            <a:r>
              <a:rPr lang="en-US" sz="2000" dirty="0" smtClean="0">
                <a:latin typeface="+mj-lt"/>
              </a:rPr>
              <a:t>Worse </a:t>
            </a:r>
            <a:r>
              <a:rPr lang="en-US" sz="2000" dirty="0" smtClean="0"/>
              <a:t>reliability (Figure B)</a:t>
            </a:r>
            <a:endParaRPr lang="en-US" sz="2000" dirty="0" smtClean="0">
              <a:latin typeface="+mj-lt"/>
            </a:endParaRPr>
          </a:p>
        </p:txBody>
      </p:sp>
      <p:pic>
        <p:nvPicPr>
          <p:cNvPr id="86019" name="그림 4" descr="EMB0000071411be"/>
          <p:cNvPicPr>
            <a:picLocks noChangeAspect="1" noChangeArrowheads="1"/>
          </p:cNvPicPr>
          <p:nvPr/>
        </p:nvPicPr>
        <p:blipFill>
          <a:blip r:embed="rId2" cstate="print"/>
          <a:srcRect/>
          <a:stretch>
            <a:fillRect/>
          </a:stretch>
        </p:blipFill>
        <p:spPr bwMode="auto">
          <a:xfrm>
            <a:off x="1371600" y="1828800"/>
            <a:ext cx="3349835" cy="2319631"/>
          </a:xfrm>
          <a:prstGeom prst="rect">
            <a:avLst/>
          </a:prstGeom>
          <a:noFill/>
          <a:ln w="9525">
            <a:noFill/>
            <a:miter lim="800000"/>
            <a:headEnd/>
            <a:tailEnd/>
          </a:ln>
        </p:spPr>
      </p:pic>
      <p:pic>
        <p:nvPicPr>
          <p:cNvPr id="11" name="그림 3" descr="EMB000014303153"/>
          <p:cNvPicPr>
            <a:picLocks noChangeAspect="1" noChangeArrowheads="1"/>
          </p:cNvPicPr>
          <p:nvPr/>
        </p:nvPicPr>
        <p:blipFill>
          <a:blip r:embed="rId3" cstate="print"/>
          <a:srcRect/>
          <a:stretch>
            <a:fillRect/>
          </a:stretch>
        </p:blipFill>
        <p:spPr bwMode="auto">
          <a:xfrm>
            <a:off x="5105400" y="1905000"/>
            <a:ext cx="3151188" cy="2286000"/>
          </a:xfrm>
          <a:prstGeom prst="rect">
            <a:avLst/>
          </a:prstGeom>
          <a:noFill/>
          <a:ln w="9525">
            <a:noFill/>
            <a:miter lim="800000"/>
            <a:headEnd/>
            <a:tailEnd/>
          </a:ln>
        </p:spPr>
      </p:pic>
      <p:sp>
        <p:nvSpPr>
          <p:cNvPr id="12" name="Rectangle 11"/>
          <p:cNvSpPr/>
          <p:nvPr/>
        </p:nvSpPr>
        <p:spPr bwMode="auto">
          <a:xfrm>
            <a:off x="2057400" y="4114800"/>
            <a:ext cx="762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effectLst/>
                <a:latin typeface="Times New Roman" pitchFamily="18" charset="0"/>
              </a:rPr>
              <a:t>Figure</a:t>
            </a:r>
            <a:r>
              <a:rPr kumimoji="0" lang="en-US" sz="1200" b="0" i="0" u="none" strike="noStrike" cap="none" normalizeH="0" dirty="0" smtClean="0">
                <a:ln>
                  <a:noFill/>
                </a:ln>
                <a:effectLst/>
                <a:latin typeface="Times New Roman" pitchFamily="18" charset="0"/>
              </a:rPr>
              <a:t> A</a:t>
            </a:r>
            <a:endParaRPr kumimoji="0" lang="en-US" sz="1200" b="0" i="0" u="none" strike="noStrike" cap="none" normalizeH="0" baseline="0" dirty="0" smtClean="0">
              <a:ln>
                <a:noFill/>
              </a:ln>
              <a:effectLst/>
              <a:latin typeface="Times New Roman" pitchFamily="18" charset="0"/>
            </a:endParaRPr>
          </a:p>
        </p:txBody>
      </p:sp>
      <p:sp>
        <p:nvSpPr>
          <p:cNvPr id="13" name="Rectangle 12"/>
          <p:cNvSpPr/>
          <p:nvPr/>
        </p:nvSpPr>
        <p:spPr bwMode="auto">
          <a:xfrm>
            <a:off x="6324600" y="4191000"/>
            <a:ext cx="762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effectLst/>
                <a:latin typeface="Times New Roman" pitchFamily="18" charset="0"/>
              </a:rPr>
              <a:t>Figure</a:t>
            </a:r>
            <a:r>
              <a:rPr kumimoji="0" lang="en-US" sz="1200" b="0" i="0" u="none" strike="noStrike" cap="none" normalizeH="0" dirty="0" smtClean="0">
                <a:ln>
                  <a:noFill/>
                </a:ln>
                <a:effectLst/>
                <a:latin typeface="Times New Roman" pitchFamily="18" charset="0"/>
              </a:rPr>
              <a:t> B</a:t>
            </a:r>
            <a:endParaRPr kumimoji="0" lang="en-US" sz="1200" b="0" i="0" u="none" strike="noStrike" cap="none" normalizeH="0" baseline="0" dirty="0" smtClean="0">
              <a:ln>
                <a:noFill/>
              </a:ln>
              <a:effectLst/>
              <a:latin typeface="Times New Roman" pitchFamily="18" charset="0"/>
            </a:endParaRPr>
          </a:p>
        </p:txBody>
      </p:sp>
      <p:sp>
        <p:nvSpPr>
          <p:cNvPr id="14"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12"/>
          <p:cNvSpPr>
            <a:spLocks noGrp="1" noChangeArrowheads="1"/>
          </p:cNvSpPr>
          <p:nvPr>
            <p:ph type="title"/>
          </p:nvPr>
        </p:nvSpPr>
        <p:spPr>
          <a:xfrm>
            <a:off x="457200" y="381000"/>
            <a:ext cx="8229600" cy="1036638"/>
          </a:xfrm>
        </p:spPr>
        <p:txBody>
          <a:bodyPr>
            <a:normAutofit/>
          </a:bodyPr>
          <a:lstStyle/>
          <a:p>
            <a:pPr eaLnBrk="1" hangingPunct="1"/>
            <a:r>
              <a:rPr lang="en-US" dirty="0" smtClean="0">
                <a:solidFill>
                  <a:schemeClr val="tx1"/>
                </a:solidFill>
              </a:rPr>
              <a:t>Why Shadow </a:t>
            </a:r>
            <a:r>
              <a:rPr lang="en-US" dirty="0" smtClean="0"/>
              <a:t>Region in LED-ID ?</a:t>
            </a:r>
            <a:endParaRPr lang="en-US" sz="3600" dirty="0" smtClean="0"/>
          </a:p>
        </p:txBody>
      </p:sp>
      <p:sp>
        <p:nvSpPr>
          <p:cNvPr id="12"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13" name="Slide Number Placeholder 5"/>
          <p:cNvSpPr>
            <a:spLocks noGrp="1"/>
          </p:cNvSpPr>
          <p:nvPr>
            <p:ph type="sldNum" sz="quarter" idx="12"/>
          </p:nvPr>
        </p:nvSpPr>
        <p:spPr/>
        <p:txBody>
          <a:bodyPr>
            <a:normAutofit lnSpcReduction="10000"/>
          </a:bodyPr>
          <a:lstStyle/>
          <a:p>
            <a:pPr>
              <a:defRPr/>
            </a:pPr>
            <a:r>
              <a:rPr lang="en-US" dirty="0"/>
              <a:t>Slide </a:t>
            </a:r>
            <a:fld id="{0378C6A3-7036-4E6F-8085-A918276A0AAD}" type="slidenum">
              <a:rPr lang="en-US"/>
              <a:pPr>
                <a:defRPr/>
              </a:pPr>
              <a:t>5</a:t>
            </a:fld>
            <a:endParaRPr lang="en-US" dirty="0"/>
          </a:p>
        </p:txBody>
      </p:sp>
      <p:sp>
        <p:nvSpPr>
          <p:cNvPr id="2052" name="Rectangle 35"/>
          <p:cNvSpPr>
            <a:spLocks noChangeArrowheads="1"/>
          </p:cNvSpPr>
          <p:nvPr/>
        </p:nvSpPr>
        <p:spPr bwMode="auto">
          <a:xfrm>
            <a:off x="457200" y="1295400"/>
            <a:ext cx="8077200" cy="2895600"/>
          </a:xfrm>
          <a:prstGeom prst="rect">
            <a:avLst/>
          </a:prstGeom>
          <a:noFill/>
          <a:ln w="9525">
            <a:noFill/>
            <a:miter lim="800000"/>
            <a:headEnd/>
            <a:tailEnd/>
          </a:ln>
        </p:spPr>
        <p:txBody>
          <a:bodyPr/>
          <a:lstStyle/>
          <a:p>
            <a:pPr marL="342900" indent="-342900">
              <a:spcBef>
                <a:spcPct val="20000"/>
              </a:spcBef>
              <a:buFontTx/>
              <a:buChar char="•"/>
            </a:pPr>
            <a:r>
              <a:rPr lang="en-US" sz="2400" dirty="0" smtClean="0"/>
              <a:t>LED-ID Characteristics</a:t>
            </a:r>
            <a:endParaRPr lang="en-US" sz="2400" dirty="0"/>
          </a:p>
          <a:p>
            <a:pPr marL="742950" lvl="1" indent="-285750">
              <a:spcBef>
                <a:spcPct val="20000"/>
              </a:spcBef>
              <a:buFontTx/>
              <a:buChar char="–"/>
            </a:pPr>
            <a:r>
              <a:rPr lang="en-US" sz="2000" dirty="0" smtClean="0"/>
              <a:t>Limitation </a:t>
            </a:r>
            <a:r>
              <a:rPr lang="en-US" sz="2000" dirty="0"/>
              <a:t>of Field </a:t>
            </a:r>
            <a:r>
              <a:rPr lang="en-US" sz="2000" dirty="0" smtClean="0"/>
              <a:t>Of </a:t>
            </a:r>
            <a:r>
              <a:rPr lang="en-US" sz="2000" dirty="0"/>
              <a:t>View (FOV)</a:t>
            </a:r>
          </a:p>
          <a:p>
            <a:pPr marL="742950" lvl="1" indent="-285750">
              <a:spcBef>
                <a:spcPct val="20000"/>
              </a:spcBef>
              <a:buFontTx/>
              <a:buChar char="–"/>
            </a:pPr>
            <a:r>
              <a:rPr lang="en-US" sz="2000" dirty="0" smtClean="0"/>
              <a:t>Limitation of Line Of Sight (LOS) </a:t>
            </a:r>
          </a:p>
        </p:txBody>
      </p:sp>
      <p:sp>
        <p:nvSpPr>
          <p:cNvPr id="2057" name="Rectangle 44"/>
          <p:cNvSpPr>
            <a:spLocks noChangeArrowheads="1"/>
          </p:cNvSpPr>
          <p:nvPr/>
        </p:nvSpPr>
        <p:spPr bwMode="auto">
          <a:xfrm>
            <a:off x="2057400" y="5410200"/>
            <a:ext cx="5486400" cy="609600"/>
          </a:xfrm>
          <a:prstGeom prst="rect">
            <a:avLst/>
          </a:prstGeom>
          <a:noFill/>
          <a:ln w="9525">
            <a:noFill/>
            <a:miter lim="800000"/>
            <a:headEnd/>
            <a:tailEnd/>
          </a:ln>
        </p:spPr>
        <p:txBody>
          <a:bodyPr/>
          <a:lstStyle/>
          <a:p>
            <a:pPr marL="342900" indent="-342900" algn="ctr">
              <a:spcBef>
                <a:spcPct val="20000"/>
              </a:spcBef>
            </a:pPr>
            <a:r>
              <a:rPr lang="en-US" sz="1800" dirty="0" smtClean="0"/>
              <a:t>Reader C </a:t>
            </a:r>
            <a:r>
              <a:rPr lang="en-US" sz="1800" dirty="0"/>
              <a:t>can’t sense </a:t>
            </a:r>
            <a:r>
              <a:rPr lang="en-US" sz="1800" dirty="0" smtClean="0"/>
              <a:t>Tag A’s </a:t>
            </a:r>
            <a:r>
              <a:rPr lang="en-US" sz="1800" dirty="0"/>
              <a:t>signal</a:t>
            </a:r>
          </a:p>
        </p:txBody>
      </p:sp>
      <p:grpSp>
        <p:nvGrpSpPr>
          <p:cNvPr id="14" name="Group 13"/>
          <p:cNvGrpSpPr/>
          <p:nvPr/>
        </p:nvGrpSpPr>
        <p:grpSpPr>
          <a:xfrm>
            <a:off x="2743200" y="2590800"/>
            <a:ext cx="4001331" cy="2750376"/>
            <a:chOff x="3401568" y="3032760"/>
            <a:chExt cx="4001331" cy="2750376"/>
          </a:xfrm>
        </p:grpSpPr>
        <p:pic>
          <p:nvPicPr>
            <p:cNvPr id="24" name="_x77689624" descr="EMB000001246a65"/>
            <p:cNvPicPr>
              <a:picLocks noChangeAspect="1" noChangeArrowheads="1"/>
            </p:cNvPicPr>
            <p:nvPr/>
          </p:nvPicPr>
          <p:blipFill>
            <a:blip r:embed="rId2" cstate="print"/>
            <a:srcRect/>
            <a:stretch>
              <a:fillRect/>
            </a:stretch>
          </p:blipFill>
          <p:spPr bwMode="auto">
            <a:xfrm>
              <a:off x="3657600" y="3200400"/>
              <a:ext cx="3745299" cy="2582736"/>
            </a:xfrm>
            <a:prstGeom prst="rect">
              <a:avLst/>
            </a:prstGeom>
            <a:noFill/>
          </p:spPr>
        </p:pic>
        <p:sp>
          <p:nvSpPr>
            <p:cNvPr id="9" name="Rectangle 8"/>
            <p:cNvSpPr>
              <a:spLocks noChangeArrowheads="1"/>
            </p:cNvSpPr>
            <p:nvPr/>
          </p:nvSpPr>
          <p:spPr bwMode="auto">
            <a:xfrm>
              <a:off x="4547616" y="3032760"/>
              <a:ext cx="1066800" cy="381000"/>
            </a:xfrm>
            <a:prstGeom prst="rect">
              <a:avLst/>
            </a:prstGeom>
            <a:noFill/>
            <a:ln w="9525">
              <a:noFill/>
              <a:miter lim="800000"/>
              <a:headEnd/>
              <a:tailEnd/>
            </a:ln>
            <a:effectLst/>
          </p:spPr>
          <p:txBody>
            <a:bodyPr wrap="none" anchor="ctr"/>
            <a:lstStyle/>
            <a:p>
              <a:pPr algn="ctr"/>
              <a:r>
                <a:rPr lang="en-US" dirty="0"/>
                <a:t>Tag</a:t>
              </a:r>
            </a:p>
          </p:txBody>
        </p:sp>
        <p:sp>
          <p:nvSpPr>
            <p:cNvPr id="10" name="Rectangle 9"/>
            <p:cNvSpPr>
              <a:spLocks noChangeArrowheads="1"/>
            </p:cNvSpPr>
            <p:nvPr/>
          </p:nvSpPr>
          <p:spPr bwMode="auto">
            <a:xfrm>
              <a:off x="3401568" y="5145024"/>
              <a:ext cx="1066800" cy="381000"/>
            </a:xfrm>
            <a:prstGeom prst="rect">
              <a:avLst/>
            </a:prstGeom>
            <a:noFill/>
            <a:ln w="9525">
              <a:noFill/>
              <a:miter lim="800000"/>
              <a:headEnd/>
              <a:tailEnd/>
            </a:ln>
            <a:effectLst/>
          </p:spPr>
          <p:txBody>
            <a:bodyPr wrap="none" anchor="ctr"/>
            <a:lstStyle/>
            <a:p>
              <a:pPr algn="ctr"/>
              <a:r>
                <a:rPr lang="en-US" dirty="0" smtClean="0"/>
                <a:t>Reader</a:t>
              </a:r>
              <a:endParaRPr lang="en-US" dirty="0"/>
            </a:p>
          </p:txBody>
        </p:sp>
        <p:sp>
          <p:nvSpPr>
            <p:cNvPr id="11" name="Rectangle 10"/>
            <p:cNvSpPr>
              <a:spLocks noChangeArrowheads="1"/>
            </p:cNvSpPr>
            <p:nvPr/>
          </p:nvSpPr>
          <p:spPr bwMode="auto">
            <a:xfrm>
              <a:off x="6288024" y="4340352"/>
              <a:ext cx="1066800" cy="381000"/>
            </a:xfrm>
            <a:prstGeom prst="rect">
              <a:avLst/>
            </a:prstGeom>
            <a:noFill/>
            <a:ln w="9525">
              <a:noFill/>
              <a:miter lim="800000"/>
              <a:headEnd/>
              <a:tailEnd/>
            </a:ln>
            <a:effectLst/>
          </p:spPr>
          <p:txBody>
            <a:bodyPr wrap="none" anchor="ctr"/>
            <a:lstStyle/>
            <a:p>
              <a:pPr algn="ctr"/>
              <a:r>
                <a:rPr lang="en-US" dirty="0" smtClean="0"/>
                <a:t>Reader</a:t>
              </a:r>
              <a:endParaRPr lang="en-US" dirty="0"/>
            </a:p>
          </p:txBody>
        </p:sp>
      </p:grpSp>
      <p:sp>
        <p:nvSpPr>
          <p:cNvPr id="15"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7" name="Slide Number Placeholder 5"/>
          <p:cNvSpPr>
            <a:spLocks noGrp="1"/>
          </p:cNvSpPr>
          <p:nvPr>
            <p:ph type="sldNum" sz="quarter" idx="12"/>
          </p:nvPr>
        </p:nvSpPr>
        <p:spPr/>
        <p:txBody>
          <a:bodyPr>
            <a:normAutofit lnSpcReduction="10000"/>
          </a:bodyPr>
          <a:lstStyle/>
          <a:p>
            <a:pPr>
              <a:defRPr/>
            </a:pPr>
            <a:r>
              <a:rPr lang="en-US" dirty="0"/>
              <a:t>Slide </a:t>
            </a:r>
            <a:fld id="{0378C6A3-7036-4E6F-8085-A918276A0AAD}" type="slidenum">
              <a:rPr lang="en-US"/>
              <a:pPr>
                <a:defRPr/>
              </a:pPr>
              <a:t>6</a:t>
            </a:fld>
            <a:endParaRPr lang="en-US" dirty="0"/>
          </a:p>
        </p:txBody>
      </p:sp>
      <p:sp>
        <p:nvSpPr>
          <p:cNvPr id="5122" name="Rectangle 2"/>
          <p:cNvSpPr>
            <a:spLocks noGrp="1" noChangeArrowheads="1"/>
          </p:cNvSpPr>
          <p:nvPr>
            <p:ph type="title" idx="4294967295"/>
          </p:nvPr>
        </p:nvSpPr>
        <p:spPr>
          <a:xfrm>
            <a:off x="0" y="685800"/>
            <a:ext cx="7772400" cy="1066800"/>
          </a:xfrm>
        </p:spPr>
        <p:txBody>
          <a:bodyPr/>
          <a:lstStyle/>
          <a:p>
            <a:pPr eaLnBrk="1" hangingPunct="1"/>
            <a:r>
              <a:rPr lang="en-US" dirty="0" smtClean="0"/>
              <a:t>Discussion</a:t>
            </a:r>
          </a:p>
        </p:txBody>
      </p:sp>
      <p:sp>
        <p:nvSpPr>
          <p:cNvPr id="5123" name="Rectangle 3"/>
          <p:cNvSpPr>
            <a:spLocks noGrp="1" noChangeArrowheads="1"/>
          </p:cNvSpPr>
          <p:nvPr>
            <p:ph type="body" idx="4294967295"/>
          </p:nvPr>
        </p:nvSpPr>
        <p:spPr>
          <a:xfrm>
            <a:off x="533400" y="1600200"/>
            <a:ext cx="8610600" cy="4525963"/>
          </a:xfrm>
        </p:spPr>
        <p:txBody>
          <a:bodyPr/>
          <a:lstStyle/>
          <a:p>
            <a:pPr eaLnBrk="1" hangingPunct="1"/>
            <a:r>
              <a:rPr lang="en-US" sz="2400" dirty="0" smtClean="0">
                <a:solidFill>
                  <a:srgbClr val="FF0000"/>
                </a:solidFill>
              </a:rPr>
              <a:t>Current draft VLC specification bases on IEEE 802.15.4</a:t>
            </a:r>
          </a:p>
          <a:p>
            <a:pPr eaLnBrk="1" hangingPunct="1"/>
            <a:r>
              <a:rPr lang="en-US" sz="2400" dirty="0" smtClean="0"/>
              <a:t>Current draft VLC specification may consider shadow region problem.</a:t>
            </a:r>
          </a:p>
          <a:p>
            <a:pPr marL="342900" lvl="1" indent="-342900" eaLnBrk="1" hangingPunct="1">
              <a:buFontTx/>
              <a:buChar char="•"/>
            </a:pPr>
            <a:r>
              <a:rPr lang="en-US" sz="2400" dirty="0" smtClean="0"/>
              <a:t>Communication phase in LED-ID system based on  VLC specification (IEEE 802.15.7 standard)</a:t>
            </a:r>
            <a:endParaRPr lang="en-US" sz="2000" dirty="0" smtClean="0"/>
          </a:p>
          <a:p>
            <a:pPr eaLnBrk="1" hangingPunct="1"/>
            <a:endParaRPr lang="en-US" sz="2400" i="1" dirty="0" smtClean="0"/>
          </a:p>
        </p:txBody>
      </p:sp>
      <p:sp>
        <p:nvSpPr>
          <p:cNvPr id="8"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7</a:t>
            </a:fld>
            <a:endParaRPr lang="en-US"/>
          </a:p>
        </p:txBody>
      </p:sp>
      <p:sp>
        <p:nvSpPr>
          <p:cNvPr id="8" name="TextBox 7"/>
          <p:cNvSpPr txBox="1"/>
          <p:nvPr/>
        </p:nvSpPr>
        <p:spPr>
          <a:xfrm>
            <a:off x="1066800" y="838200"/>
            <a:ext cx="6934200" cy="3508653"/>
          </a:xfrm>
          <a:prstGeom prst="rect">
            <a:avLst/>
          </a:prstGeom>
          <a:noFill/>
        </p:spPr>
        <p:txBody>
          <a:bodyPr wrap="square" rtlCol="0">
            <a:spAutoFit/>
          </a:bodyPr>
          <a:lstStyle/>
          <a:p>
            <a:pPr algn="ctr"/>
            <a:r>
              <a:rPr lang="en-US" sz="3200" dirty="0" smtClean="0"/>
              <a:t>Cooperative Relay for LED-ID systems</a:t>
            </a:r>
          </a:p>
          <a:p>
            <a:pPr algn="ctr"/>
            <a:endParaRPr lang="en-US" sz="1600" dirty="0" smtClean="0"/>
          </a:p>
          <a:p>
            <a:pPr>
              <a:lnSpc>
                <a:spcPct val="150000"/>
              </a:lnSpc>
              <a:buFontTx/>
              <a:buChar char="-"/>
            </a:pPr>
            <a:r>
              <a:rPr lang="en-US" sz="2000" dirty="0" smtClean="0"/>
              <a:t> “Better” reliability</a:t>
            </a:r>
          </a:p>
          <a:p>
            <a:pPr>
              <a:lnSpc>
                <a:spcPct val="150000"/>
              </a:lnSpc>
              <a:buFontTx/>
              <a:buChar char="-"/>
            </a:pPr>
            <a:r>
              <a:rPr lang="en-US" sz="2000" dirty="0" smtClean="0"/>
              <a:t> “Higher” data rates</a:t>
            </a:r>
          </a:p>
          <a:p>
            <a:pPr>
              <a:lnSpc>
                <a:spcPct val="150000"/>
              </a:lnSpc>
              <a:buFontTx/>
              <a:buChar char="-"/>
            </a:pPr>
            <a:r>
              <a:rPr lang="en-US" sz="2000" dirty="0" smtClean="0"/>
              <a:t> “Wider” range</a:t>
            </a:r>
          </a:p>
          <a:p>
            <a:pPr algn="ctr"/>
            <a:endParaRPr lang="en-US" sz="2800" i="1" dirty="0" smtClean="0"/>
          </a:p>
          <a:p>
            <a:pPr algn="ctr"/>
            <a:endParaRPr lang="en-US" sz="2800" dirty="0" smtClean="0"/>
          </a:p>
          <a:p>
            <a:pPr algn="ctr"/>
            <a:r>
              <a:rPr lang="en-US" sz="2800" dirty="0" smtClean="0"/>
              <a:t> </a:t>
            </a:r>
            <a:endParaRPr lang="en-US" sz="2400" dirty="0" smtClean="0"/>
          </a:p>
        </p:txBody>
      </p:sp>
      <p:sp>
        <p:nvSpPr>
          <p:cNvPr id="36" name="TextBox 35"/>
          <p:cNvSpPr txBox="1"/>
          <p:nvPr/>
        </p:nvSpPr>
        <p:spPr>
          <a:xfrm>
            <a:off x="1437752" y="5955268"/>
            <a:ext cx="2133600" cy="369332"/>
          </a:xfrm>
          <a:prstGeom prst="rect">
            <a:avLst/>
          </a:prstGeom>
          <a:noFill/>
        </p:spPr>
        <p:txBody>
          <a:bodyPr wrap="square" rtlCol="0">
            <a:spAutoFit/>
          </a:bodyPr>
          <a:lstStyle/>
          <a:p>
            <a:r>
              <a:rPr lang="en-US" sz="1800" dirty="0" smtClean="0"/>
              <a:t>High diversity gain</a:t>
            </a:r>
            <a:endParaRPr lang="en-US" sz="1800" dirty="0"/>
          </a:p>
        </p:txBody>
      </p:sp>
      <p:sp>
        <p:nvSpPr>
          <p:cNvPr id="94" name="TextBox 93"/>
          <p:cNvSpPr txBox="1"/>
          <p:nvPr/>
        </p:nvSpPr>
        <p:spPr>
          <a:xfrm>
            <a:off x="5638800" y="5955268"/>
            <a:ext cx="2057400" cy="369332"/>
          </a:xfrm>
          <a:prstGeom prst="rect">
            <a:avLst/>
          </a:prstGeom>
          <a:noFill/>
        </p:spPr>
        <p:txBody>
          <a:bodyPr wrap="square" rtlCol="0">
            <a:spAutoFit/>
          </a:bodyPr>
          <a:lstStyle/>
          <a:p>
            <a:pPr algn="ctr"/>
            <a:r>
              <a:rPr lang="en-US" sz="1800" dirty="0" smtClean="0"/>
              <a:t>Expanding coverage</a:t>
            </a:r>
            <a:endParaRPr lang="en-US" sz="1800" dirty="0"/>
          </a:p>
        </p:txBody>
      </p:sp>
      <p:pic>
        <p:nvPicPr>
          <p:cNvPr id="108546" name="그림 3" descr="EMB000014303153"/>
          <p:cNvPicPr>
            <a:picLocks noChangeAspect="1" noChangeArrowheads="1"/>
          </p:cNvPicPr>
          <p:nvPr/>
        </p:nvPicPr>
        <p:blipFill>
          <a:blip r:embed="rId2" cstate="print"/>
          <a:srcRect/>
          <a:stretch>
            <a:fillRect/>
          </a:stretch>
        </p:blipFill>
        <p:spPr bwMode="auto">
          <a:xfrm>
            <a:off x="685800" y="2895600"/>
            <a:ext cx="3676386" cy="3048000"/>
          </a:xfrm>
          <a:prstGeom prst="rect">
            <a:avLst/>
          </a:prstGeom>
          <a:noFill/>
          <a:ln w="9525">
            <a:noFill/>
            <a:miter lim="800000"/>
            <a:headEnd/>
            <a:tailEnd/>
          </a:ln>
        </p:spPr>
      </p:pic>
      <p:pic>
        <p:nvPicPr>
          <p:cNvPr id="108547" name="그림 5" descr="EMB0000071411bf"/>
          <p:cNvPicPr>
            <a:picLocks noChangeAspect="1" noChangeArrowheads="1"/>
          </p:cNvPicPr>
          <p:nvPr/>
        </p:nvPicPr>
        <p:blipFill>
          <a:blip r:embed="rId3" cstate="print"/>
          <a:srcRect/>
          <a:stretch>
            <a:fillRect/>
          </a:stretch>
        </p:blipFill>
        <p:spPr bwMode="auto">
          <a:xfrm>
            <a:off x="4724400" y="3048000"/>
            <a:ext cx="4062356" cy="2997200"/>
          </a:xfrm>
          <a:prstGeom prst="rect">
            <a:avLst/>
          </a:prstGeom>
          <a:noFill/>
          <a:ln w="9525">
            <a:noFill/>
            <a:miter lim="800000"/>
            <a:headEnd/>
            <a:tailEnd/>
          </a:ln>
        </p:spPr>
      </p:pic>
      <p:sp>
        <p:nvSpPr>
          <p:cNvPr id="10"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8</a:t>
            </a:fld>
            <a:endParaRPr lang="en-US"/>
          </a:p>
        </p:txBody>
      </p:sp>
      <p:sp>
        <p:nvSpPr>
          <p:cNvPr id="5" name="TextBox 4"/>
          <p:cNvSpPr txBox="1"/>
          <p:nvPr/>
        </p:nvSpPr>
        <p:spPr>
          <a:xfrm>
            <a:off x="685800" y="1371600"/>
            <a:ext cx="7848600" cy="4647426"/>
          </a:xfrm>
          <a:prstGeom prst="rect">
            <a:avLst/>
          </a:prstGeom>
          <a:noFill/>
        </p:spPr>
        <p:txBody>
          <a:bodyPr wrap="square" rtlCol="0">
            <a:spAutoFit/>
          </a:bodyPr>
          <a:lstStyle/>
          <a:p>
            <a:pPr>
              <a:buFont typeface="Arial" pitchFamily="34" charset="0"/>
              <a:buChar char="•"/>
            </a:pPr>
            <a:r>
              <a:rPr lang="en-US" sz="2400" dirty="0" smtClean="0">
                <a:latin typeface="Times New Roman" pitchFamily="18" charset="0"/>
                <a:cs typeface="Times New Roman" pitchFamily="18" charset="0"/>
              </a:rPr>
              <a:t>  Advantages</a:t>
            </a:r>
          </a:p>
          <a:p>
            <a:pPr lvl="1">
              <a:buFont typeface="Wingdings" pitchFamily="2" charset="2"/>
              <a:buChar char="Ø"/>
            </a:pPr>
            <a:r>
              <a:rPr lang="en-US" sz="2400" dirty="0" smtClean="0">
                <a:latin typeface="Times New Roman" pitchFamily="18" charset="0"/>
                <a:cs typeface="Times New Roman" pitchFamily="18" charset="0"/>
              </a:rPr>
              <a:t>Lower transmission power</a:t>
            </a:r>
          </a:p>
          <a:p>
            <a:pPr lvl="1">
              <a:buFont typeface="Wingdings" pitchFamily="2" charset="2"/>
              <a:buChar char="Ø"/>
            </a:pPr>
            <a:r>
              <a:rPr lang="en-US" sz="2400" dirty="0" smtClean="0">
                <a:latin typeface="Times New Roman" pitchFamily="18" charset="0"/>
                <a:cs typeface="Times New Roman" pitchFamily="18" charset="0"/>
              </a:rPr>
              <a:t>Extend coverage</a:t>
            </a:r>
          </a:p>
          <a:p>
            <a:pPr lvl="1">
              <a:buFont typeface="Wingdings" pitchFamily="2" charset="2"/>
              <a:buChar char="Ø"/>
            </a:pPr>
            <a:r>
              <a:rPr lang="en-US" sz="2400" dirty="0" smtClean="0">
                <a:cs typeface="Times New Roman" pitchFamily="18" charset="0"/>
              </a:rPr>
              <a:t>Increase capacity</a:t>
            </a:r>
          </a:p>
          <a:p>
            <a:pPr lvl="1"/>
            <a:endParaRPr lang="en-US" sz="2400" dirty="0" smtClean="0">
              <a:cs typeface="Times New Roman" pitchFamily="18" charset="0"/>
            </a:endParaRPr>
          </a:p>
          <a:p>
            <a:pPr>
              <a:buFont typeface="Arial" pitchFamily="34" charset="0"/>
              <a:buChar char="•"/>
            </a:pPr>
            <a:r>
              <a:rPr lang="en-US" sz="2400" dirty="0" smtClean="0">
                <a:cs typeface="Times New Roman" pitchFamily="18" charset="0"/>
              </a:rPr>
              <a:t>  Disadvantages</a:t>
            </a:r>
          </a:p>
          <a:p>
            <a:pPr lvl="1">
              <a:buFont typeface="Wingdings" pitchFamily="2" charset="2"/>
              <a:buChar char="Ø"/>
            </a:pPr>
            <a:r>
              <a:rPr lang="en-US" sz="2400" dirty="0" smtClean="0">
                <a:cs typeface="Times New Roman" pitchFamily="18" charset="0"/>
              </a:rPr>
              <a:t>Interference management scheme</a:t>
            </a:r>
          </a:p>
          <a:p>
            <a:pPr lvl="1">
              <a:buFont typeface="Wingdings" pitchFamily="2" charset="2"/>
              <a:buChar char="Ø"/>
            </a:pPr>
            <a:r>
              <a:rPr lang="en-US" sz="2400" dirty="0" smtClean="0">
                <a:cs typeface="Times New Roman" pitchFamily="18" charset="0"/>
              </a:rPr>
              <a:t>Mobility management scheme</a:t>
            </a:r>
          </a:p>
          <a:p>
            <a:pPr lvl="1">
              <a:buFont typeface="Wingdings" pitchFamily="2" charset="2"/>
              <a:buChar char="Ø"/>
            </a:pPr>
            <a:r>
              <a:rPr lang="en-US" sz="2400" dirty="0" smtClean="0">
                <a:cs typeface="Times New Roman" pitchFamily="18" charset="0"/>
              </a:rPr>
              <a:t>Routing protocol</a:t>
            </a:r>
          </a:p>
          <a:p>
            <a:pPr lvl="1"/>
            <a:endParaRPr lang="en-US" sz="2400" dirty="0" smtClean="0">
              <a:cs typeface="Times New Roman" pitchFamily="18" charset="0"/>
            </a:endParaRPr>
          </a:p>
          <a:p>
            <a:pPr lvl="1"/>
            <a:endParaRPr lang="en-US" sz="2000" dirty="0" smtClean="0">
              <a:latin typeface="Times New Roman" pitchFamily="18" charset="0"/>
              <a:cs typeface="Times New Roman" pitchFamily="18" charset="0"/>
            </a:endParaRPr>
          </a:p>
          <a:p>
            <a:endParaRPr lang="en-US" sz="1800" dirty="0" smtClean="0">
              <a:cs typeface="Times New Roman" pitchFamily="18" charset="0"/>
            </a:endParaRPr>
          </a:p>
          <a:p>
            <a:endParaRPr lang="en-US" sz="1800" dirty="0">
              <a:latin typeface="Times New Roman" pitchFamily="18" charset="0"/>
              <a:cs typeface="Times New Roman" pitchFamily="18" charset="0"/>
            </a:endParaRPr>
          </a:p>
        </p:txBody>
      </p:sp>
      <p:sp>
        <p:nvSpPr>
          <p:cNvPr id="6" name="Rectangle 5"/>
          <p:cNvSpPr/>
          <p:nvPr/>
        </p:nvSpPr>
        <p:spPr>
          <a:xfrm>
            <a:off x="685800" y="533400"/>
            <a:ext cx="7848600" cy="646331"/>
          </a:xfrm>
          <a:prstGeom prst="rect">
            <a:avLst/>
          </a:prstGeom>
        </p:spPr>
        <p:txBody>
          <a:bodyPr wrap="square">
            <a:spAutoFit/>
          </a:bodyPr>
          <a:lstStyle/>
          <a:p>
            <a:pPr marL="342900" lvl="0" indent="-342900" algn="ctr" fontAlgn="auto">
              <a:spcBef>
                <a:spcPct val="20000"/>
              </a:spcBef>
              <a:spcAft>
                <a:spcPts val="0"/>
              </a:spcAft>
              <a:defRPr/>
            </a:pPr>
            <a:r>
              <a:rPr lang="en-US" sz="3600" dirty="0" smtClean="0">
                <a:solidFill>
                  <a:schemeClr val="dk1"/>
                </a:solidFill>
                <a:cs typeface="Times New Roman" pitchFamily="18" charset="0"/>
              </a:rPr>
              <a:t>Cooperative Relay</a:t>
            </a:r>
          </a:p>
        </p:txBody>
      </p:sp>
      <p:sp>
        <p:nvSpPr>
          <p:cNvPr id="9"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9</a:t>
            </a:fld>
            <a:endParaRPr lang="en-US"/>
          </a:p>
        </p:txBody>
      </p:sp>
      <p:sp>
        <p:nvSpPr>
          <p:cNvPr id="31" name="Rectangle 5"/>
          <p:cNvSpPr/>
          <p:nvPr/>
        </p:nvSpPr>
        <p:spPr>
          <a:xfrm>
            <a:off x="685800" y="533400"/>
            <a:ext cx="7848600" cy="646331"/>
          </a:xfrm>
          <a:prstGeom prst="rect">
            <a:avLst/>
          </a:prstGeom>
        </p:spPr>
        <p:txBody>
          <a:bodyPr wrap="square">
            <a:spAutoFit/>
          </a:bodyPr>
          <a:lstStyle/>
          <a:p>
            <a:pPr marL="342900" lvl="0" indent="-342900" algn="ctr" fontAlgn="auto">
              <a:spcBef>
                <a:spcPct val="20000"/>
              </a:spcBef>
              <a:spcAft>
                <a:spcPts val="0"/>
              </a:spcAft>
              <a:defRPr/>
            </a:pPr>
            <a:r>
              <a:rPr lang="en-US" sz="3600" dirty="0" smtClean="0">
                <a:solidFill>
                  <a:schemeClr val="dk1"/>
                </a:solidFill>
                <a:cs typeface="Times New Roman" pitchFamily="18" charset="0"/>
              </a:rPr>
              <a:t>Relay Operation</a:t>
            </a:r>
          </a:p>
        </p:txBody>
      </p:sp>
      <p:sp>
        <p:nvSpPr>
          <p:cNvPr id="1085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108545" name="_x30802584" descr="EMB000017f028ff"/>
          <p:cNvPicPr>
            <a:picLocks noChangeAspect="1" noChangeArrowheads="1"/>
          </p:cNvPicPr>
          <p:nvPr/>
        </p:nvPicPr>
        <p:blipFill>
          <a:blip r:embed="rId2" cstate="print"/>
          <a:srcRect/>
          <a:stretch>
            <a:fillRect/>
          </a:stretch>
        </p:blipFill>
        <p:spPr bwMode="auto">
          <a:xfrm>
            <a:off x="914400" y="3886200"/>
            <a:ext cx="2469830" cy="1981200"/>
          </a:xfrm>
          <a:prstGeom prst="rect">
            <a:avLst/>
          </a:prstGeom>
          <a:noFill/>
        </p:spPr>
      </p:pic>
      <p:sp>
        <p:nvSpPr>
          <p:cNvPr id="10854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108547" name="_x30802824" descr="EMB000017f02900"/>
          <p:cNvPicPr>
            <a:picLocks noChangeAspect="1" noChangeArrowheads="1"/>
          </p:cNvPicPr>
          <p:nvPr/>
        </p:nvPicPr>
        <p:blipFill>
          <a:blip r:embed="rId3" cstate="print"/>
          <a:srcRect/>
          <a:stretch>
            <a:fillRect/>
          </a:stretch>
        </p:blipFill>
        <p:spPr bwMode="auto">
          <a:xfrm>
            <a:off x="5486400" y="3886200"/>
            <a:ext cx="2524125" cy="1947863"/>
          </a:xfrm>
          <a:prstGeom prst="rect">
            <a:avLst/>
          </a:prstGeom>
          <a:noFill/>
        </p:spPr>
      </p:pic>
      <p:sp>
        <p:nvSpPr>
          <p:cNvPr id="47" name="TextBox 46"/>
          <p:cNvSpPr txBox="1"/>
          <p:nvPr/>
        </p:nvSpPr>
        <p:spPr>
          <a:xfrm>
            <a:off x="457200" y="3276600"/>
            <a:ext cx="1447800" cy="430887"/>
          </a:xfrm>
          <a:prstGeom prst="rect">
            <a:avLst/>
          </a:prstGeom>
          <a:noFill/>
        </p:spPr>
        <p:txBody>
          <a:bodyPr wrap="square" rtlCol="0">
            <a:spAutoFit/>
          </a:bodyPr>
          <a:lstStyle/>
          <a:p>
            <a:pPr algn="ctr"/>
            <a:r>
              <a:rPr lang="en-US" sz="2200" dirty="0" smtClean="0"/>
              <a:t>Broadcast</a:t>
            </a:r>
            <a:endParaRPr lang="en-US" sz="2200" dirty="0"/>
          </a:p>
        </p:txBody>
      </p:sp>
      <p:sp>
        <p:nvSpPr>
          <p:cNvPr id="49" name="TextBox 48"/>
          <p:cNvSpPr txBox="1"/>
          <p:nvPr/>
        </p:nvSpPr>
        <p:spPr>
          <a:xfrm>
            <a:off x="6705600" y="3276600"/>
            <a:ext cx="2057400" cy="430887"/>
          </a:xfrm>
          <a:prstGeom prst="rect">
            <a:avLst/>
          </a:prstGeom>
          <a:noFill/>
        </p:spPr>
        <p:txBody>
          <a:bodyPr wrap="square" rtlCol="0">
            <a:spAutoFit/>
          </a:bodyPr>
          <a:lstStyle/>
          <a:p>
            <a:pPr algn="ctr"/>
            <a:r>
              <a:rPr lang="en-US" sz="2200" dirty="0" smtClean="0"/>
              <a:t>Multiple Access</a:t>
            </a:r>
            <a:endParaRPr lang="en-US" sz="2200" dirty="0"/>
          </a:p>
        </p:txBody>
      </p:sp>
      <p:sp>
        <p:nvSpPr>
          <p:cNvPr id="50" name="TextBox 49"/>
          <p:cNvSpPr txBox="1"/>
          <p:nvPr/>
        </p:nvSpPr>
        <p:spPr>
          <a:xfrm>
            <a:off x="1371600" y="5943600"/>
            <a:ext cx="1295400" cy="369332"/>
          </a:xfrm>
          <a:prstGeom prst="rect">
            <a:avLst/>
          </a:prstGeom>
          <a:noFill/>
        </p:spPr>
        <p:txBody>
          <a:bodyPr wrap="square" rtlCol="0">
            <a:spAutoFit/>
          </a:bodyPr>
          <a:lstStyle/>
          <a:p>
            <a:pPr algn="ctr"/>
            <a:r>
              <a:rPr lang="en-US" sz="1800" dirty="0" smtClean="0"/>
              <a:t>1</a:t>
            </a:r>
            <a:r>
              <a:rPr lang="en-US" sz="1800" baseline="30000" dirty="0" smtClean="0"/>
              <a:t>st</a:t>
            </a:r>
            <a:r>
              <a:rPr lang="en-US" sz="1800" dirty="0" smtClean="0"/>
              <a:t> time slot</a:t>
            </a:r>
            <a:endParaRPr lang="en-US" sz="1800" dirty="0"/>
          </a:p>
        </p:txBody>
      </p:sp>
      <p:sp>
        <p:nvSpPr>
          <p:cNvPr id="51" name="TextBox 50"/>
          <p:cNvSpPr txBox="1"/>
          <p:nvPr/>
        </p:nvSpPr>
        <p:spPr>
          <a:xfrm>
            <a:off x="6019800" y="5955268"/>
            <a:ext cx="1600200" cy="369332"/>
          </a:xfrm>
          <a:prstGeom prst="rect">
            <a:avLst/>
          </a:prstGeom>
          <a:noFill/>
        </p:spPr>
        <p:txBody>
          <a:bodyPr wrap="square" rtlCol="0">
            <a:spAutoFit/>
          </a:bodyPr>
          <a:lstStyle/>
          <a:p>
            <a:pPr algn="ctr"/>
            <a:r>
              <a:rPr lang="en-US" sz="1800" dirty="0" smtClean="0"/>
              <a:t>2</a:t>
            </a:r>
            <a:r>
              <a:rPr lang="en-US" sz="1800" baseline="30000" dirty="0" smtClean="0"/>
              <a:t>nd</a:t>
            </a:r>
            <a:r>
              <a:rPr lang="en-US" sz="1800" dirty="0" smtClean="0"/>
              <a:t> time slot</a:t>
            </a:r>
            <a:endParaRPr lang="en-US" sz="1800" dirty="0"/>
          </a:p>
        </p:txBody>
      </p:sp>
      <p:sp>
        <p:nvSpPr>
          <p:cNvPr id="10855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108549" name="_x30803144" descr="EMB000017f02901"/>
          <p:cNvPicPr>
            <a:picLocks noChangeAspect="1" noChangeArrowheads="1"/>
          </p:cNvPicPr>
          <p:nvPr/>
        </p:nvPicPr>
        <p:blipFill>
          <a:blip r:embed="rId4" cstate="print"/>
          <a:srcRect/>
          <a:stretch>
            <a:fillRect/>
          </a:stretch>
        </p:blipFill>
        <p:spPr bwMode="auto">
          <a:xfrm>
            <a:off x="4038600" y="4343400"/>
            <a:ext cx="801914" cy="533400"/>
          </a:xfrm>
          <a:prstGeom prst="rect">
            <a:avLst/>
          </a:prstGeom>
          <a:noFill/>
        </p:spPr>
      </p:pic>
      <p:sp>
        <p:nvSpPr>
          <p:cNvPr id="54" name="TextBox 53"/>
          <p:cNvSpPr txBox="1"/>
          <p:nvPr/>
        </p:nvSpPr>
        <p:spPr>
          <a:xfrm>
            <a:off x="609600" y="1219200"/>
            <a:ext cx="7924800" cy="1877437"/>
          </a:xfrm>
          <a:prstGeom prst="rect">
            <a:avLst/>
          </a:prstGeom>
          <a:noFill/>
        </p:spPr>
        <p:txBody>
          <a:bodyPr wrap="square" rtlCol="0">
            <a:spAutoFit/>
          </a:bodyPr>
          <a:lstStyle/>
          <a:p>
            <a:pPr>
              <a:buFont typeface="Arial" pitchFamily="34" charset="0"/>
              <a:buChar char="•"/>
            </a:pPr>
            <a:r>
              <a:rPr lang="en-US" sz="2400" dirty="0" smtClean="0"/>
              <a:t> Full Duplex</a:t>
            </a:r>
          </a:p>
          <a:p>
            <a:r>
              <a:rPr lang="en-US" sz="2400" dirty="0" smtClean="0"/>
              <a:t>   </a:t>
            </a:r>
            <a:r>
              <a:rPr lang="en-US" sz="2000" dirty="0" smtClean="0"/>
              <a:t>- Relay can receive and transmit same time and same frequency band</a:t>
            </a:r>
          </a:p>
          <a:p>
            <a:endParaRPr lang="en-US" sz="2000" dirty="0" smtClean="0"/>
          </a:p>
          <a:p>
            <a:pPr>
              <a:buFont typeface="Arial" pitchFamily="34" charset="0"/>
              <a:buChar char="•"/>
            </a:pPr>
            <a:r>
              <a:rPr lang="en-US" sz="2400" dirty="0" smtClean="0"/>
              <a:t> Half duplex</a:t>
            </a:r>
          </a:p>
          <a:p>
            <a:r>
              <a:rPr lang="en-US" sz="2400" dirty="0" smtClean="0"/>
              <a:t>   </a:t>
            </a:r>
            <a:r>
              <a:rPr lang="en-US" sz="2000" dirty="0" smtClean="0"/>
              <a:t>- Relay will not receive and transmit same time and same frequency band</a:t>
            </a:r>
            <a:endParaRPr lang="en-US" sz="2000" dirty="0"/>
          </a:p>
        </p:txBody>
      </p:sp>
      <p:sp>
        <p:nvSpPr>
          <p:cNvPr id="17"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3994</TotalTime>
  <Words>516</Words>
  <Application>Microsoft Office PowerPoint</Application>
  <PresentationFormat>On-screen Show (4:3)</PresentationFormat>
  <Paragraphs>136</Paragraphs>
  <Slides>11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VLC_Composition_090917</vt:lpstr>
      <vt:lpstr>Equation</vt:lpstr>
      <vt:lpstr>Slide 1</vt:lpstr>
      <vt:lpstr>Contents</vt:lpstr>
      <vt:lpstr>LED-ID Technique</vt:lpstr>
      <vt:lpstr>What is the Shadow Region Problem?</vt:lpstr>
      <vt:lpstr>Why Shadow Region in LED-ID ?</vt:lpstr>
      <vt:lpstr>Discussion</vt:lpstr>
      <vt:lpstr>Slide 7</vt:lpstr>
      <vt:lpstr>Slide 8</vt:lpstr>
      <vt:lpstr>Slide 9</vt:lpstr>
      <vt:lpstr>Slide 10</vt:lpstr>
      <vt:lpstr>Slide 11</vt:lpstr>
    </vt:vector>
  </TitlesOfParts>
  <Company>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shahin</cp:lastModifiedBy>
  <cp:revision>166</cp:revision>
  <cp:lastPrinted>1998-02-10T13:28:06Z</cp:lastPrinted>
  <dcterms:created xsi:type="dcterms:W3CDTF">2009-09-18T11:31:33Z</dcterms:created>
  <dcterms:modified xsi:type="dcterms:W3CDTF">2010-11-09T14:49:57Z</dcterms:modified>
</cp:coreProperties>
</file>