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259" r:id="rId2"/>
    <p:sldId id="256" r:id="rId3"/>
    <p:sldId id="260" r:id="rId4"/>
    <p:sldId id="261" r:id="rId5"/>
    <p:sldId id="262" r:id="rId6"/>
    <p:sldId id="271" r:id="rId7"/>
    <p:sldId id="264" r:id="rId8"/>
    <p:sldId id="266" r:id="rId9"/>
    <p:sldId id="268" r:id="rId10"/>
    <p:sldId id="265" r:id="rId11"/>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Times New Roman" pitchFamily="18" charset="0"/>
        <a:ea typeface="+mn-ea"/>
        <a:cs typeface="+mn-cs"/>
      </a:defRPr>
    </a:lvl6pPr>
    <a:lvl7pPr marL="2743200" algn="l" defTabSz="914400" rtl="0" eaLnBrk="1" latinLnBrk="0" hangingPunct="1">
      <a:defRPr sz="1200" kern="1200">
        <a:solidFill>
          <a:schemeClr val="tx1"/>
        </a:solidFill>
        <a:latin typeface="Times New Roman" pitchFamily="18" charset="0"/>
        <a:ea typeface="+mn-ea"/>
        <a:cs typeface="+mn-cs"/>
      </a:defRPr>
    </a:lvl7pPr>
    <a:lvl8pPr marL="3200400" algn="l" defTabSz="914400" rtl="0" eaLnBrk="1" latinLnBrk="0" hangingPunct="1">
      <a:defRPr sz="1200" kern="1200">
        <a:solidFill>
          <a:schemeClr val="tx1"/>
        </a:solidFill>
        <a:latin typeface="Times New Roman" pitchFamily="18" charset="0"/>
        <a:ea typeface="+mn-ea"/>
        <a:cs typeface="+mn-cs"/>
      </a:defRPr>
    </a:lvl8pPr>
    <a:lvl9pPr marL="3657600" algn="l" defTabSz="914400" rtl="0" eaLnBrk="1" latinLnBrk="0" hangingPunct="1">
      <a:defRPr sz="12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varScale="1">
        <p:scale>
          <a:sx n="100" d="100"/>
          <a:sy n="100" d="100"/>
        </p:scale>
        <p:origin x="-1374" y="-84"/>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sz="1000"/>
            </a:lvl1pPr>
          </a:lstStyle>
          <a:p>
            <a:r>
              <a:rPr lang="en-US"/>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a:defRPr sz="1000"/>
            </a:lvl1pPr>
          </a:lstStyle>
          <a:p>
            <a:r>
              <a:rPr lang="en-US"/>
              <a:t>Page </a:t>
            </a:r>
            <a:fld id="{217BBAC9-6CD1-4E80-898E-CF9D69EA8675}"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a:defRPr sz="1400" b="1"/>
            </a:lvl1pPr>
          </a:lstStyle>
          <a:p>
            <a:r>
              <a:rPr lang="en-US"/>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a:defRPr sz="1400" b="1"/>
            </a:lvl1pPr>
          </a:lstStyle>
          <a:p>
            <a:r>
              <a:rPr lang="en-US"/>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a:defRPr/>
            </a:lvl1pPr>
          </a:lstStyle>
          <a:p>
            <a:r>
              <a:rPr lang="en-US"/>
              <a:t>Page </a:t>
            </a:r>
            <a:fld id="{339A95DA-48CB-425F-9F5C-C21693BA300D}"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t>doc.: IEEE 802.15-&lt;doc#&gt;</a:t>
            </a:r>
          </a:p>
        </p:txBody>
      </p:sp>
      <p:sp>
        <p:nvSpPr>
          <p:cNvPr id="5" name="Rectangle 3"/>
          <p:cNvSpPr>
            <a:spLocks noGrp="1" noChangeArrowheads="1"/>
          </p:cNvSpPr>
          <p:nvPr>
            <p:ph type="dt" idx="1"/>
          </p:nvPr>
        </p:nvSpPr>
        <p:spPr>
          <a:ln/>
        </p:spPr>
        <p:txBody>
          <a:bodyPr/>
          <a:lstStyle/>
          <a:p>
            <a:r>
              <a:rPr lang="en-US"/>
              <a:t>&lt;month year&gt;</a:t>
            </a:r>
          </a:p>
        </p:txBody>
      </p:sp>
      <p:sp>
        <p:nvSpPr>
          <p:cNvPr id="6" name="Rectangle 6"/>
          <p:cNvSpPr>
            <a:spLocks noGrp="1" noChangeArrowheads="1"/>
          </p:cNvSpPr>
          <p:nvPr>
            <p:ph type="ftr" sz="quarter" idx="4"/>
          </p:nvPr>
        </p:nvSpPr>
        <p:spPr>
          <a:ln/>
        </p:spPr>
        <p:txBody>
          <a:bodyPr/>
          <a:lstStyle/>
          <a:p>
            <a:pPr lvl="4"/>
            <a:r>
              <a:rPr lang="en-US"/>
              <a:t>&lt;author&gt;, &lt;company&gt;</a:t>
            </a:r>
          </a:p>
        </p:txBody>
      </p:sp>
      <p:sp>
        <p:nvSpPr>
          <p:cNvPr id="7" name="Rectangle 7"/>
          <p:cNvSpPr>
            <a:spLocks noGrp="1" noChangeArrowheads="1"/>
          </p:cNvSpPr>
          <p:nvPr>
            <p:ph type="sldNum" sz="quarter" idx="5"/>
          </p:nvPr>
        </p:nvSpPr>
        <p:spPr>
          <a:ln/>
        </p:spPr>
        <p:txBody>
          <a:bodyPr/>
          <a:lstStyle/>
          <a:p>
            <a:r>
              <a:rPr lang="en-US"/>
              <a:t>Page </a:t>
            </a:r>
            <a:fld id="{03067868-5483-4376-997C-43F34586B50F}" type="slidenum">
              <a:rPr lang="en-US"/>
              <a:pPr/>
              <a:t>2</a:t>
            </a:fld>
            <a:endParaRPr lang="en-US"/>
          </a:p>
        </p:txBody>
      </p:sp>
      <p:sp>
        <p:nvSpPr>
          <p:cNvPr id="24578" name="Rectangle 2"/>
          <p:cNvSpPr>
            <a:spLocks noGrp="1" noRot="1" noChangeAspect="1" noChangeArrowheads="1" noTextEdit="1"/>
          </p:cNvSpPr>
          <p:nvPr>
            <p:ph type="sldImg"/>
          </p:nvPr>
        </p:nvSpPr>
        <p:spPr>
          <a:xfrm>
            <a:off x="1154113" y="701675"/>
            <a:ext cx="4625975" cy="3468688"/>
          </a:xfrm>
          <a:ln/>
        </p:spPr>
      </p:sp>
      <p:sp>
        <p:nvSpPr>
          <p:cNvPr id="24579" name="Rectangle 3"/>
          <p:cNvSpPr>
            <a:spLocks noGrp="1" noChangeArrowheads="1"/>
          </p:cNvSpPr>
          <p:nvPr>
            <p:ph type="body" idx="1"/>
          </p:nvPr>
        </p:nvSpPr>
        <p:spPr/>
        <p:txBody>
          <a:bodyPr/>
          <a:lstStyle/>
          <a:p>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CE18ABF4-FDB7-44A1-BD35-B850452E5D38}"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AB87072-6F18-4068-B695-A17659BCDDCD}"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6253A7A8-D86C-44B5-9562-A7D2716BD9CF}" type="slidenum">
              <a:rPr lang="en-US"/>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3B0C278-6AC6-476A-8463-F9AB6603EE6B}"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&lt;September 2010&gt;</a:t>
            </a:r>
            <a:endParaRPr lang="en-US"/>
          </a:p>
        </p:txBody>
      </p:sp>
      <p:sp>
        <p:nvSpPr>
          <p:cNvPr id="5" name="Footer Placeholder 4"/>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529CEE27-8304-4672-9851-FAA40B275CB7}"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&lt;September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4B80409A-7C0D-40F2-A110-B6285B173C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&lt;September 2010&gt;</a:t>
            </a:r>
            <a:endParaRPr lang="en-US"/>
          </a:p>
        </p:txBody>
      </p:sp>
      <p:sp>
        <p:nvSpPr>
          <p:cNvPr id="8" name="Footer Placeholder 7"/>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27D14A2C-AEF0-40D5-B800-40F9819CE21A}"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&lt;September 2010&gt;</a:t>
            </a:r>
            <a:endParaRPr lang="en-US"/>
          </a:p>
        </p:txBody>
      </p:sp>
      <p:sp>
        <p:nvSpPr>
          <p:cNvPr id="4" name="Footer Placeholder 3"/>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40545732-0B43-4A04-B416-A583AE296B86}"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a:xfrm>
            <a:off x="685800" y="378281"/>
            <a:ext cx="1600200" cy="215444"/>
          </a:xfrm>
        </p:spPr>
        <p:txBody>
          <a:bodyPr/>
          <a:lstStyle>
            <a:lvl1pPr>
              <a:defRPr/>
            </a:lvl1pPr>
          </a:lstStyle>
          <a:p>
            <a:r>
              <a:rPr lang="en-US" smtClean="0"/>
              <a:t>&lt;September 2010&gt;</a:t>
            </a:r>
            <a:endParaRPr lang="en-US" dirty="0"/>
          </a:p>
        </p:txBody>
      </p:sp>
      <p:sp>
        <p:nvSpPr>
          <p:cNvPr id="3" name="Footer Placeholder 2"/>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C5D937D4-0006-4E68-8AC3-84F3F9A519BD}"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&lt;September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51786CE8-1582-4099-8D73-7325C4556CDA}"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&lt;September 2010&gt;</a:t>
            </a:r>
            <a:endParaRPr lang="en-US"/>
          </a:p>
        </p:txBody>
      </p:sp>
      <p:sp>
        <p:nvSpPr>
          <p:cNvPr id="6" name="Footer Placeholder 5"/>
          <p:cNvSpPr>
            <a:spLocks noGrp="1"/>
          </p:cNvSpPr>
          <p:nvPr>
            <p:ph type="ftr" sz="quarter" idx="11"/>
          </p:nvPr>
        </p:nvSpPr>
        <p:spPr/>
        <p:txBody>
          <a:bodyPr/>
          <a:lstStyle>
            <a:lvl1pPr>
              <a:defRPr/>
            </a:lvl1pPr>
          </a:lstStyle>
          <a:p>
            <a:r>
              <a:rPr lang="en-US" smtClean="0"/>
              <a:t>&lt;Pat Kinney&gt;, &lt;Kinney Consulting LLC&gt;</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041B59C-4471-4242-A6DA-36E68CA03394}"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p>
        </p:txBody>
      </p:sp>
      <p:sp>
        <p:nvSpPr>
          <p:cNvPr id="1028" name="Rectangle 4"/>
          <p:cNvSpPr>
            <a:spLocks noGrp="1" noChangeArrowheads="1"/>
          </p:cNvSpPr>
          <p:nvPr>
            <p:ph type="dt" sz="half" idx="2"/>
          </p:nvPr>
        </p:nvSpPr>
        <p:spPr bwMode="auto">
          <a:xfrm>
            <a:off x="685800" y="381000"/>
            <a:ext cx="160020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defRPr sz="1400" b="1"/>
            </a:lvl1pPr>
          </a:lstStyle>
          <a:p>
            <a:r>
              <a:rPr lang="en-US" smtClean="0"/>
              <a:t>&lt;September 2010&gt;</a:t>
            </a:r>
            <a:endParaRPr lang="en-US"/>
          </a:p>
        </p:txBody>
      </p:sp>
      <p:sp>
        <p:nvSpPr>
          <p:cNvPr id="1029" name="Rectangle 5"/>
          <p:cNvSpPr>
            <a:spLocks noGrp="1" noChangeArrowheads="1"/>
          </p:cNvSpPr>
          <p:nvPr>
            <p:ph type="ftr" sz="quarter" idx="3"/>
          </p:nvPr>
        </p:nvSpPr>
        <p:spPr bwMode="auto">
          <a:xfrm>
            <a:off x="5486400" y="6475413"/>
            <a:ext cx="3124200" cy="182562"/>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smtClean="0"/>
              <a:t>&lt;Pat Kinney&gt;, &lt;Kinney Consulting LLC&gt;</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B1C920A4-9FC7-4D7F-9E6C-C2219B5E753A}" type="slidenum">
              <a:rPr lang="en-US"/>
              <a:pPr/>
              <a:t>‹#›</a:t>
            </a:fld>
            <a:endParaRPr lang="en-US"/>
          </a:p>
        </p:txBody>
      </p:sp>
      <p:sp>
        <p:nvSpPr>
          <p:cNvPr id="1031" name="Rectangle 7"/>
          <p:cNvSpPr>
            <a:spLocks noChangeArrowheads="1"/>
          </p:cNvSpPr>
          <p:nvPr/>
        </p:nvSpPr>
        <p:spPr bwMode="auto">
          <a:xfrm>
            <a:off x="2971800" y="394156"/>
            <a:ext cx="5486400" cy="215444"/>
          </a:xfrm>
          <a:prstGeom prst="rect">
            <a:avLst/>
          </a:prstGeom>
          <a:noFill/>
          <a:ln w="9525">
            <a:noFill/>
            <a:miter lim="800000"/>
            <a:headEnd/>
            <a:tailEnd/>
          </a:ln>
          <a:effectLst/>
        </p:spPr>
        <p:txBody>
          <a:bodyPr wrap="square" lIns="0" tIns="0" rIns="0" bIns="0" anchor="b">
            <a:spAutoFit/>
          </a:bodyPr>
          <a:lstStyle/>
          <a:p>
            <a:pPr lvl="4" algn="r"/>
            <a:r>
              <a:rPr lang="en-US" sz="1400" b="1" dirty="0"/>
              <a:t>doc.: IEEE 802.15-</a:t>
            </a:r>
            <a:r>
              <a:rPr lang="en-US" sz="1400" b="1" dirty="0" smtClean="0"/>
              <a:t>&lt;</a:t>
            </a:r>
            <a:r>
              <a:rPr lang="en-US" sz="1400" b="1" dirty="0" smtClean="0"/>
              <a:t>15-10-0800-01-004e</a:t>
            </a:r>
            <a:r>
              <a:rPr lang="en-US" sz="1400" b="1" dirty="0" smtClean="0"/>
              <a:t>&gt;</a:t>
            </a:r>
            <a:endParaRPr lang="en-US" sz="14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lIns="0" tIns="0" rIns="0" bIns="0">
            <a:spAutoFit/>
          </a:bodyPr>
          <a:lstStyle/>
          <a:p>
            <a:r>
              <a:rPr lang="en-US"/>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Times New Roman" pitchFamily="18" charset="0"/>
        </a:defRPr>
      </a:lvl2pPr>
      <a:lvl3pPr algn="ctr" rtl="0" eaLnBrk="0" fontAlgn="base" hangingPunct="0">
        <a:spcBef>
          <a:spcPct val="0"/>
        </a:spcBef>
        <a:spcAft>
          <a:spcPct val="0"/>
        </a:spcAft>
        <a:defRPr sz="3600">
          <a:solidFill>
            <a:schemeClr val="tx2"/>
          </a:solidFill>
          <a:latin typeface="Times New Roman" pitchFamily="18" charset="0"/>
        </a:defRPr>
      </a:lvl3pPr>
      <a:lvl4pPr algn="ctr" rtl="0" eaLnBrk="0" fontAlgn="base" hangingPunct="0">
        <a:spcBef>
          <a:spcPct val="0"/>
        </a:spcBef>
        <a:spcAft>
          <a:spcPct val="0"/>
        </a:spcAft>
        <a:defRPr sz="3600">
          <a:solidFill>
            <a:schemeClr val="tx2"/>
          </a:solidFill>
          <a:latin typeface="Times New Roman" pitchFamily="18" charset="0"/>
        </a:defRPr>
      </a:lvl4pPr>
      <a:lvl5pPr algn="ctr" rtl="0" eaLnBrk="0" fontAlgn="base" hangingPunct="0">
        <a:spcBef>
          <a:spcPct val="0"/>
        </a:spcBef>
        <a:spcAft>
          <a:spcPct val="0"/>
        </a:spcAft>
        <a:defRPr sz="3600">
          <a:solidFill>
            <a:schemeClr val="tx2"/>
          </a:solidFill>
          <a:latin typeface="Times New Roman" pitchFamily="18" charset="0"/>
        </a:defRPr>
      </a:lvl5pPr>
      <a:lvl6pPr marL="457200" algn="ctr" rtl="0" eaLnBrk="0" fontAlgn="base" hangingPunct="0">
        <a:spcBef>
          <a:spcPct val="0"/>
        </a:spcBef>
        <a:spcAft>
          <a:spcPct val="0"/>
        </a:spcAft>
        <a:defRPr sz="3600">
          <a:solidFill>
            <a:schemeClr val="tx2"/>
          </a:solidFill>
          <a:latin typeface="Times New Roman" pitchFamily="18" charset="0"/>
        </a:defRPr>
      </a:lvl6pPr>
      <a:lvl7pPr marL="914400" algn="ctr" rtl="0" eaLnBrk="0" fontAlgn="base" hangingPunct="0">
        <a:spcBef>
          <a:spcPct val="0"/>
        </a:spcBef>
        <a:spcAft>
          <a:spcPct val="0"/>
        </a:spcAft>
        <a:defRPr sz="3600">
          <a:solidFill>
            <a:schemeClr val="tx2"/>
          </a:solidFill>
          <a:latin typeface="Times New Roman" pitchFamily="18" charset="0"/>
        </a:defRPr>
      </a:lvl7pPr>
      <a:lvl8pPr marL="1371600" algn="ctr" rtl="0" eaLnBrk="0" fontAlgn="base" hangingPunct="0">
        <a:spcBef>
          <a:spcPct val="0"/>
        </a:spcBef>
        <a:spcAft>
          <a:spcPct val="0"/>
        </a:spcAft>
        <a:defRPr sz="3600">
          <a:solidFill>
            <a:schemeClr val="tx2"/>
          </a:solidFill>
          <a:latin typeface="Times New Roman" pitchFamily="18" charset="0"/>
        </a:defRPr>
      </a:lvl8pPr>
      <a:lvl9pPr marL="1828800" algn="ctr" rtl="0" eaLnBrk="0" fontAlgn="base" hangingPunct="0">
        <a:spcBef>
          <a:spcPct val="0"/>
        </a:spcBef>
        <a:spcAft>
          <a:spcPct val="0"/>
        </a:spcAft>
        <a:defRPr sz="3600">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2000">
          <a:solidFill>
            <a:schemeClr val="tx1"/>
          </a:solidFill>
          <a:latin typeface="+mn-lt"/>
        </a:defRPr>
      </a:lvl4pPr>
      <a:lvl5pPr marL="1771650" indent="-228600" algn="l" rtl="0" eaLnBrk="0" fontAlgn="base" hangingPunct="0">
        <a:spcBef>
          <a:spcPct val="20000"/>
        </a:spcBef>
        <a:spcAft>
          <a:spcPct val="0"/>
        </a:spcAft>
        <a:buChar char="•"/>
        <a:defRPr sz="2000">
          <a:solidFill>
            <a:schemeClr val="tx1"/>
          </a:solidFill>
          <a:latin typeface="+mn-lt"/>
        </a:defRPr>
      </a:lvl5pPr>
      <a:lvl6pPr marL="2228850" indent="-228600" algn="l" rtl="0" eaLnBrk="0" fontAlgn="base" hangingPunct="0">
        <a:spcBef>
          <a:spcPct val="20000"/>
        </a:spcBef>
        <a:spcAft>
          <a:spcPct val="0"/>
        </a:spcAft>
        <a:buChar char="•"/>
        <a:defRPr sz="2000">
          <a:solidFill>
            <a:schemeClr val="tx1"/>
          </a:solidFill>
          <a:latin typeface="+mn-lt"/>
        </a:defRPr>
      </a:lvl6pPr>
      <a:lvl7pPr marL="2686050" indent="-228600" algn="l" rtl="0" eaLnBrk="0" fontAlgn="base" hangingPunct="0">
        <a:spcBef>
          <a:spcPct val="20000"/>
        </a:spcBef>
        <a:spcAft>
          <a:spcPct val="0"/>
        </a:spcAft>
        <a:buChar char="•"/>
        <a:defRPr sz="2000">
          <a:solidFill>
            <a:schemeClr val="tx1"/>
          </a:solidFill>
          <a:latin typeface="+mn-lt"/>
        </a:defRPr>
      </a:lvl7pPr>
      <a:lvl8pPr marL="3143250" indent="-228600" algn="l" rtl="0" eaLnBrk="0" fontAlgn="base" hangingPunct="0">
        <a:spcBef>
          <a:spcPct val="20000"/>
        </a:spcBef>
        <a:spcAft>
          <a:spcPct val="0"/>
        </a:spcAft>
        <a:buChar char="•"/>
        <a:defRPr sz="2000">
          <a:solidFill>
            <a:schemeClr val="tx1"/>
          </a:solidFill>
          <a:latin typeface="+mn-lt"/>
        </a:defRPr>
      </a:lvl8pPr>
      <a:lvl9pPr marL="360045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1"/>
          <p:cNvSpPr>
            <a:spLocks noGrp="1"/>
          </p:cNvSpPr>
          <p:nvPr>
            <p:ph type="dt" sz="half" idx="10"/>
          </p:nvPr>
        </p:nvSpPr>
        <p:spPr/>
        <p:txBody>
          <a:bodyPr/>
          <a:lstStyle/>
          <a:p>
            <a:r>
              <a:rPr lang="en-US" smtClean="0"/>
              <a:t>&lt;September 2010&gt;</a:t>
            </a:r>
            <a:endParaRPr lang="en-US"/>
          </a:p>
        </p:txBody>
      </p:sp>
      <p:sp>
        <p:nvSpPr>
          <p:cNvPr id="5" name="Footer Placeholder 2"/>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3"/>
          <p:cNvSpPr>
            <a:spLocks noGrp="1"/>
          </p:cNvSpPr>
          <p:nvPr>
            <p:ph type="sldNum" sz="quarter" idx="12"/>
          </p:nvPr>
        </p:nvSpPr>
        <p:spPr/>
        <p:txBody>
          <a:bodyPr/>
          <a:lstStyle/>
          <a:p>
            <a:r>
              <a:rPr lang="en-US"/>
              <a:t>Slide </a:t>
            </a:r>
            <a:fld id="{8AF613A0-8CBA-43A3-B7F2-547E8007A757}" type="slidenum">
              <a:rPr lang="en-US"/>
              <a:pPr/>
              <a:t>1</a:t>
            </a:fld>
            <a:endParaRPr lang="en-US"/>
          </a:p>
        </p:txBody>
      </p:sp>
      <p:sp>
        <p:nvSpPr>
          <p:cNvPr id="27651" name="Rectangle 3"/>
          <p:cNvSpPr>
            <a:spLocks noChangeArrowheads="1"/>
          </p:cNvSpPr>
          <p:nvPr/>
        </p:nvSpPr>
        <p:spPr bwMode="auto">
          <a:xfrm>
            <a:off x="152400" y="609600"/>
            <a:ext cx="8991600" cy="4339650"/>
          </a:xfrm>
          <a:prstGeom prst="rect">
            <a:avLst/>
          </a:prstGeom>
          <a:noFill/>
          <a:ln w="12700">
            <a:noFill/>
            <a:miter lim="800000"/>
            <a:headEnd type="none" w="sm" len="sm"/>
            <a:tailEnd type="none" w="sm" len="sm"/>
          </a:ln>
          <a:effectLst/>
        </p:spPr>
        <p:txBody>
          <a:bodyPr>
            <a:spAutoFit/>
          </a:bodyPr>
          <a:lstStyle/>
          <a:p>
            <a:pPr algn="ctr"/>
            <a:r>
              <a:rPr lang="en-US" sz="1800" b="1" u="sng" dirty="0">
                <a:solidFill>
                  <a:schemeClr val="tx2"/>
                </a:solidFill>
                <a:effectLst>
                  <a:outerShdw blurRad="38100" dist="38100" dir="2700000" algn="tl">
                    <a:srgbClr val="C0C0C0"/>
                  </a:outerShdw>
                </a:effectLst>
              </a:rPr>
              <a:t>Project: IEEE P802.15 Working Group for Wireless Personal Area Networks (WPANs)</a:t>
            </a:r>
            <a:endParaRPr lang="en-US" sz="1600" b="1" dirty="0">
              <a:solidFill>
                <a:schemeClr val="tx2"/>
              </a:solidFill>
            </a:endParaRPr>
          </a:p>
          <a:p>
            <a:endParaRPr lang="en-US" sz="1600" dirty="0">
              <a:solidFill>
                <a:schemeClr val="tx2"/>
              </a:solidFill>
            </a:endParaRPr>
          </a:p>
          <a:p>
            <a:pPr marL="914400" indent="-914400">
              <a:defRPr/>
            </a:pPr>
            <a:r>
              <a:rPr lang="en-US" sz="1600" b="1" dirty="0"/>
              <a:t>Submission Title:</a:t>
            </a:r>
            <a:r>
              <a:rPr lang="en-US" sz="1600" dirty="0"/>
              <a:t>  TG4e Closing Report for </a:t>
            </a:r>
            <a:r>
              <a:rPr lang="en-US" sz="1600" dirty="0" smtClean="0"/>
              <a:t>Waikoloa Sep </a:t>
            </a:r>
            <a:r>
              <a:rPr lang="en-US" sz="1600" dirty="0"/>
              <a:t>2010</a:t>
            </a:r>
          </a:p>
          <a:p>
            <a:pPr marL="914400" indent="-914400">
              <a:defRPr/>
            </a:pPr>
            <a:r>
              <a:rPr lang="en-US" sz="1600" b="1" dirty="0"/>
              <a:t>Date Submitted: </a:t>
            </a:r>
            <a:r>
              <a:rPr lang="en-US" sz="1600" dirty="0" smtClean="0"/>
              <a:t>16 September 2010</a:t>
            </a:r>
            <a:endParaRPr lang="en-US" sz="1600" dirty="0"/>
          </a:p>
          <a:p>
            <a:r>
              <a:rPr lang="en-US" sz="1600" b="1" dirty="0" smtClean="0">
                <a:solidFill>
                  <a:schemeClr val="tx2"/>
                </a:solidFill>
              </a:rPr>
              <a:t>Source</a:t>
            </a:r>
            <a:r>
              <a:rPr lang="en-US" sz="1600" b="1" dirty="0">
                <a:solidFill>
                  <a:schemeClr val="tx2"/>
                </a:solidFill>
              </a:rPr>
              <a:t>:</a:t>
            </a:r>
            <a:r>
              <a:rPr lang="en-US" sz="1600" dirty="0">
                <a:solidFill>
                  <a:schemeClr val="tx2"/>
                </a:solidFill>
              </a:rPr>
              <a:t> </a:t>
            </a:r>
            <a:r>
              <a:rPr lang="en-US" sz="1600" dirty="0" smtClean="0">
                <a:solidFill>
                  <a:schemeClr val="tx2"/>
                </a:solidFill>
              </a:rPr>
              <a:t>Pat Kinney 	Company: Kinney Consulting LLC</a:t>
            </a:r>
            <a:endParaRPr lang="en-US" sz="1600" dirty="0">
              <a:solidFill>
                <a:schemeClr val="tx2"/>
              </a:solidFill>
            </a:endParaRPr>
          </a:p>
          <a:p>
            <a:r>
              <a:rPr lang="en-US" sz="1600" dirty="0" smtClean="0">
                <a:solidFill>
                  <a:schemeClr val="tx2"/>
                </a:solidFill>
              </a:rPr>
              <a:t>Voice:+1.847.960.3715, </a:t>
            </a:r>
            <a:r>
              <a:rPr lang="en-US" sz="1600" dirty="0">
                <a:solidFill>
                  <a:schemeClr val="tx2"/>
                </a:solidFill>
              </a:rPr>
              <a:t>FAX: </a:t>
            </a:r>
            <a:r>
              <a:rPr lang="en-US" sz="1600" dirty="0" smtClean="0">
                <a:solidFill>
                  <a:schemeClr val="tx2"/>
                </a:solidFill>
              </a:rPr>
              <a:t>+1.630.524.9054, E-</a:t>
            </a:r>
            <a:r>
              <a:rPr lang="en-US" sz="1600" dirty="0" err="1" smtClean="0">
                <a:solidFill>
                  <a:schemeClr val="tx2"/>
                </a:solidFill>
              </a:rPr>
              <a:t>Mail:pat.kinney@ieee.org</a:t>
            </a:r>
            <a:endParaRPr lang="en-US" sz="1600" dirty="0">
              <a:solidFill>
                <a:schemeClr val="tx2"/>
              </a:solidFill>
            </a:endParaRPr>
          </a:p>
          <a:p>
            <a:pPr>
              <a:spcBef>
                <a:spcPts val="600"/>
              </a:spcBef>
              <a:spcAft>
                <a:spcPts val="600"/>
              </a:spcAft>
            </a:pPr>
            <a:r>
              <a:rPr lang="en-US" sz="1600" b="1" dirty="0">
                <a:solidFill>
                  <a:schemeClr val="tx2"/>
                </a:solidFill>
              </a:rPr>
              <a:t>Re</a:t>
            </a:r>
            <a:r>
              <a:rPr lang="en-US" sz="1600" b="1" dirty="0" smtClean="0">
                <a:solidFill>
                  <a:schemeClr val="tx2"/>
                </a:solidFill>
              </a:rPr>
              <a:t>:</a:t>
            </a:r>
            <a:r>
              <a:rPr lang="en-US" sz="1600" dirty="0" smtClean="0"/>
              <a:t> TG4e Closing Report for </a:t>
            </a:r>
            <a:r>
              <a:rPr lang="en-US" sz="1600" dirty="0" smtClean="0"/>
              <a:t>September 2010 Session </a:t>
            </a:r>
            <a:r>
              <a:rPr lang="en-US" dirty="0">
                <a:solidFill>
                  <a:schemeClr val="accent2"/>
                </a:solidFill>
              </a:rPr>
              <a:t>	</a:t>
            </a:r>
            <a:endParaRPr lang="en-US" dirty="0">
              <a:solidFill>
                <a:schemeClr val="tx2"/>
              </a:solidFill>
            </a:endParaRPr>
          </a:p>
          <a:p>
            <a:pPr>
              <a:spcBef>
                <a:spcPts val="600"/>
              </a:spcBef>
              <a:spcAft>
                <a:spcPts val="600"/>
              </a:spcAft>
            </a:pPr>
            <a:r>
              <a:rPr lang="en-US" sz="1600" b="1" dirty="0">
                <a:solidFill>
                  <a:schemeClr val="tx2"/>
                </a:solidFill>
              </a:rPr>
              <a:t>Abstract:</a:t>
            </a:r>
            <a:r>
              <a:rPr lang="en-US" sz="1600" dirty="0">
                <a:solidFill>
                  <a:schemeClr val="tx2"/>
                </a:solidFill>
              </a:rPr>
              <a:t>	</a:t>
            </a:r>
            <a:r>
              <a:rPr lang="en-US" sz="1600" dirty="0" smtClean="0"/>
              <a:t> Closing Report for the TG4e Session</a:t>
            </a:r>
            <a:endParaRPr lang="en-US" sz="1600" dirty="0">
              <a:solidFill>
                <a:schemeClr val="tx2"/>
              </a:solidFill>
            </a:endParaRPr>
          </a:p>
          <a:p>
            <a:pPr>
              <a:spcBef>
                <a:spcPts val="600"/>
              </a:spcBef>
              <a:spcAft>
                <a:spcPts val="600"/>
              </a:spcAft>
            </a:pPr>
            <a:r>
              <a:rPr lang="en-US" sz="1600" b="1" dirty="0">
                <a:solidFill>
                  <a:schemeClr val="tx2"/>
                </a:solidFill>
              </a:rPr>
              <a:t>Purpose:</a:t>
            </a:r>
            <a:r>
              <a:rPr lang="en-US" sz="1600" dirty="0">
                <a:solidFill>
                  <a:schemeClr val="tx2"/>
                </a:solidFill>
              </a:rPr>
              <a:t>	</a:t>
            </a:r>
            <a:r>
              <a:rPr lang="en-US" sz="1600" dirty="0" smtClean="0"/>
              <a:t> Amendments to IEEE 802.15.4 MAC </a:t>
            </a:r>
            <a:endParaRPr lang="en-US" sz="1600" dirty="0">
              <a:solidFill>
                <a:schemeClr val="tx2"/>
              </a:solidFill>
            </a:endParaRPr>
          </a:p>
          <a:p>
            <a:r>
              <a:rPr lang="en-US" sz="1600" b="1" dirty="0">
                <a:solidFill>
                  <a:schemeClr val="tx2"/>
                </a:solidFill>
              </a:rPr>
              <a:t>Notice:</a:t>
            </a:r>
            <a:r>
              <a:rPr lang="en-US" sz="1600"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sz="1600" b="1" dirty="0">
                <a:solidFill>
                  <a:schemeClr val="tx2"/>
                </a:solidFill>
              </a:rPr>
              <a:t>Release:</a:t>
            </a:r>
            <a:r>
              <a:rPr lang="en-US" sz="1600" dirty="0">
                <a:solidFill>
                  <a:schemeClr val="tx2"/>
                </a:solidFill>
              </a:rPr>
              <a:t>	The contributor acknowledges and accepts that this contribution becomes the property of IEEE and may be made publicly available by P802.15.	</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Conference Calls</a:t>
            </a:r>
            <a:endParaRPr lang="en-US" dirty="0"/>
          </a:p>
        </p:txBody>
      </p:sp>
      <p:sp>
        <p:nvSpPr>
          <p:cNvPr id="3" name="Content Placeholder 2"/>
          <p:cNvSpPr>
            <a:spLocks noGrp="1"/>
          </p:cNvSpPr>
          <p:nvPr>
            <p:ph idx="1"/>
          </p:nvPr>
        </p:nvSpPr>
        <p:spPr/>
        <p:txBody>
          <a:bodyPr/>
          <a:lstStyle/>
          <a:p>
            <a:r>
              <a:rPr lang="en-US" dirty="0" smtClean="0">
                <a:ea typeface="ＭＳ Ｐゴシック" pitchFamily="-65" charset="-128"/>
              </a:rPr>
              <a:t>No Task Group Calls are scheduled</a:t>
            </a:r>
          </a:p>
          <a:p>
            <a:r>
              <a:rPr lang="en-US" dirty="0" smtClean="0">
                <a:ea typeface="ＭＳ Ｐゴシック" pitchFamily="-65" charset="-128"/>
              </a:rPr>
              <a:t>Editor calls will occur as needed</a:t>
            </a:r>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10</a:t>
            </a:fld>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a:t>Slide </a:t>
            </a:r>
            <a:fld id="{03BD5911-6558-4D4D-85BD-F53938BC6F6B}" type="slidenum">
              <a:rPr lang="en-US"/>
              <a:pPr/>
              <a:t>2</a:t>
            </a:fld>
            <a:endParaRPr lang="en-US"/>
          </a:p>
        </p:txBody>
      </p:sp>
      <p:sp>
        <p:nvSpPr>
          <p:cNvPr id="4098" name="Rectangle 2"/>
          <p:cNvSpPr>
            <a:spLocks noGrp="1" noChangeArrowheads="1"/>
          </p:cNvSpPr>
          <p:nvPr>
            <p:ph type="title"/>
          </p:nvPr>
        </p:nvSpPr>
        <p:spPr>
          <a:ln/>
        </p:spPr>
        <p:txBody>
          <a:bodyPr/>
          <a:lstStyle/>
          <a:p>
            <a:r>
              <a:rPr lang="en-US" sz="3200" dirty="0" smtClean="0">
                <a:ea typeface="ＭＳ Ｐゴシック" pitchFamily="-65" charset="-128"/>
              </a:rPr>
              <a:t>TG4e PAR Scope of Proposed Standard </a:t>
            </a:r>
            <a:endParaRPr lang="en-US" sz="3200" dirty="0"/>
          </a:p>
        </p:txBody>
      </p:sp>
      <p:sp>
        <p:nvSpPr>
          <p:cNvPr id="4099" name="Rectangle 3"/>
          <p:cNvSpPr>
            <a:spLocks noGrp="1" noChangeArrowheads="1"/>
          </p:cNvSpPr>
          <p:nvPr>
            <p:ph type="body" idx="1"/>
          </p:nvPr>
        </p:nvSpPr>
        <p:spPr>
          <a:ln/>
        </p:spPr>
        <p:txBody>
          <a:bodyPr/>
          <a:lstStyle/>
          <a:p>
            <a:pPr>
              <a:lnSpc>
                <a:spcPct val="80000"/>
              </a:lnSpc>
              <a:buFontTx/>
              <a:buNone/>
            </a:pPr>
            <a:r>
              <a:rPr lang="en-US" sz="1800" dirty="0" smtClean="0">
                <a:ea typeface="ＭＳ Ｐゴシック" pitchFamily="-65" charset="-128"/>
              </a:rPr>
              <a:t>The intention of this amendment is to enhance and add functionality to the 802.15.4-2006 MAC to a) better support the industrial markets and b) permit compatibility with modifications being proposed within the Chinese WPAN.</a:t>
            </a:r>
          </a:p>
          <a:p>
            <a:pPr>
              <a:lnSpc>
                <a:spcPct val="80000"/>
              </a:lnSpc>
              <a:buFontTx/>
              <a:buNone/>
            </a:pPr>
            <a:r>
              <a:rPr lang="en-US" sz="1800" dirty="0" smtClean="0">
                <a:ea typeface="ＭＳ Ｐゴシック" pitchFamily="-65" charset="-128"/>
              </a:rPr>
              <a:t>Specifically, the MAC enhancements are limited to:</a:t>
            </a:r>
          </a:p>
          <a:p>
            <a:pPr>
              <a:lnSpc>
                <a:spcPct val="80000"/>
              </a:lnSpc>
            </a:pPr>
            <a:r>
              <a:rPr lang="en-US" sz="1800" dirty="0" smtClean="0">
                <a:ea typeface="ＭＳ Ｐゴシック" pitchFamily="-65" charset="-128"/>
              </a:rPr>
              <a:t>TDMA: to provide a) determinism, b) enhanced utilization of bandwidth</a:t>
            </a:r>
          </a:p>
          <a:p>
            <a:pPr>
              <a:lnSpc>
                <a:spcPct val="80000"/>
              </a:lnSpc>
            </a:pPr>
            <a:r>
              <a:rPr lang="en-US" sz="1800" dirty="0" smtClean="0">
                <a:ea typeface="ＭＳ Ｐゴシック" pitchFamily="-65" charset="-128"/>
              </a:rPr>
              <a:t>Channel Hopping: to provide additional robustness in high interfering environments and enhance coexistence with other wireless networks</a:t>
            </a:r>
          </a:p>
          <a:p>
            <a:pPr>
              <a:lnSpc>
                <a:spcPct val="80000"/>
              </a:lnSpc>
            </a:pPr>
            <a:r>
              <a:rPr lang="en-US" sz="1800" dirty="0" smtClean="0">
                <a:ea typeface="ＭＳ Ｐゴシック" pitchFamily="-65" charset="-128"/>
              </a:rPr>
              <a:t>GTS: to increase its flexibility such as a) supporting peer to peer, b) the length of the slot, and c) number of slots</a:t>
            </a:r>
          </a:p>
          <a:p>
            <a:pPr>
              <a:lnSpc>
                <a:spcPct val="80000"/>
              </a:lnSpc>
            </a:pPr>
            <a:r>
              <a:rPr lang="en-US" sz="1800" dirty="0" smtClean="0">
                <a:ea typeface="ＭＳ Ｐゴシック" pitchFamily="-65" charset="-128"/>
              </a:rPr>
              <a:t>CSMA: to improve throughput and reduce energy consumption</a:t>
            </a:r>
          </a:p>
          <a:p>
            <a:pPr>
              <a:lnSpc>
                <a:spcPct val="80000"/>
              </a:lnSpc>
            </a:pPr>
            <a:r>
              <a:rPr lang="en-US" sz="1800" dirty="0" smtClean="0">
                <a:ea typeface="ＭＳ Ｐゴシック" pitchFamily="-65" charset="-128"/>
              </a:rPr>
              <a:t>Security: to add support for additional options such as asymmetrical keys</a:t>
            </a:r>
          </a:p>
          <a:p>
            <a:pPr>
              <a:lnSpc>
                <a:spcPct val="80000"/>
              </a:lnSpc>
            </a:pPr>
            <a:r>
              <a:rPr lang="en-US" sz="1800" dirty="0" smtClean="0">
                <a:ea typeface="ＭＳ Ｐゴシック" pitchFamily="-65" charset="-128"/>
              </a:rPr>
              <a:t>Low latency: to reduce end to end delivery time such as needed for control applications</a:t>
            </a:r>
          </a:p>
          <a:p>
            <a:endParaRPr lang="en-US" sz="28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ea typeface="ＭＳ Ｐゴシック" pitchFamily="-65" charset="-128"/>
                <a:sym typeface="Wingdings" pitchFamily="2" charset="2"/>
              </a:rPr>
              <a:t>Purpose of Proposed Standard</a:t>
            </a:r>
            <a:endParaRPr lang="en-US" dirty="0"/>
          </a:p>
        </p:txBody>
      </p:sp>
      <p:sp>
        <p:nvSpPr>
          <p:cNvPr id="3" name="Content Placeholder 2"/>
          <p:cNvSpPr>
            <a:spLocks noGrp="1"/>
          </p:cNvSpPr>
          <p:nvPr>
            <p:ph idx="1"/>
          </p:nvPr>
        </p:nvSpPr>
        <p:spPr/>
        <p:txBody>
          <a:bodyPr/>
          <a:lstStyle/>
          <a:p>
            <a:pPr lvl="0">
              <a:buNone/>
            </a:pPr>
            <a:r>
              <a:rPr kumimoji="0" lang="en-US"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rPr>
              <a:t>This functionality facilitates Industrial applications (such as addressed by HART 7 and the ISA100 proposed standards), and those enhancements defined by the proposed Chinese WPAN standard that aren't included in TG4c. This amendment addresses coexistence with wireless protocols such as 802.11, 802.15.1, 802.15.3, and 802.15.4.</a:t>
            </a:r>
            <a:endParaRPr kumimoji="0" lang="en-GB" sz="2800" b="0" i="0" u="none" strike="noStrike" cap="none" normalizeH="0" baseline="0" dirty="0" smtClean="0">
              <a:ln>
                <a:noFill/>
              </a:ln>
              <a:solidFill>
                <a:schemeClr val="tx1"/>
              </a:solidFill>
              <a:effectLst/>
              <a:latin typeface="Times New Roman" pitchFamily="18" charset="0"/>
              <a:ea typeface="ＭＳ Ｐゴシック" pitchFamily="-65" charset="-128"/>
              <a:sym typeface="Wingdings" pitchFamily="2" charset="2"/>
            </a:endParaRPr>
          </a:p>
          <a:p>
            <a:endParaRPr lang="en-US" dirty="0"/>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3</a:t>
            </a:fld>
            <a:endParaRPr lang="en-US"/>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ea typeface="ＭＳ Ｐゴシック" pitchFamily="-65" charset="-128"/>
              </a:rPr>
              <a:t>Meeting Goals</a:t>
            </a:r>
            <a:endParaRPr lang="en-US" dirty="0"/>
          </a:p>
        </p:txBody>
      </p:sp>
      <p:sp>
        <p:nvSpPr>
          <p:cNvPr id="3" name="Content Placeholder 2"/>
          <p:cNvSpPr>
            <a:spLocks noGrp="1"/>
          </p:cNvSpPr>
          <p:nvPr>
            <p:ph idx="1"/>
          </p:nvPr>
        </p:nvSpPr>
        <p:spPr/>
        <p:txBody>
          <a:bodyPr/>
          <a:lstStyle/>
          <a:p>
            <a:pPr marL="533400" indent="-533400" fontAlgn="b">
              <a:buClr>
                <a:srgbClr val="FF0000"/>
              </a:buClr>
              <a:buFont typeface="Wingdings" pitchFamily="2" charset="2"/>
              <a:buChar char="ü"/>
            </a:pPr>
            <a:r>
              <a:rPr lang="en-US" sz="2600" dirty="0" smtClean="0">
                <a:latin typeface="Arial" pitchFamily="34" charset="0"/>
              </a:rPr>
              <a:t>Complete Letter Ballot 53 comment resolution</a:t>
            </a:r>
          </a:p>
          <a:p>
            <a:pPr marL="533400" indent="-533400" fontAlgn="b">
              <a:buClr>
                <a:srgbClr val="FF0000"/>
              </a:buClr>
              <a:buFont typeface="Wingdings" pitchFamily="2" charset="2"/>
              <a:buChar char="ü"/>
            </a:pPr>
            <a:r>
              <a:rPr lang="en-US" sz="2600" dirty="0" smtClean="0">
                <a:latin typeface="Arial" pitchFamily="34" charset="0"/>
              </a:rPr>
              <a:t>TG approval of comment resolutions and instruct editor(s) to modify draft document to incorporate changes as per comment resolution document</a:t>
            </a:r>
          </a:p>
          <a:p>
            <a:pPr marL="533400" indent="-533400" fontAlgn="b">
              <a:buClr>
                <a:srgbClr val="FF0000"/>
              </a:buClr>
              <a:buFont typeface="Wingdings" pitchFamily="2" charset="2"/>
              <a:buChar char="ü"/>
            </a:pPr>
            <a:r>
              <a:rPr lang="en-US" sz="2600" dirty="0" smtClean="0">
                <a:latin typeface="Arial" pitchFamily="34" charset="0"/>
              </a:rPr>
              <a:t>Request WG for a letter ballot of draft</a:t>
            </a:r>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4</a:t>
            </a:fld>
            <a:endParaRPr lang="en-US"/>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762000"/>
          </a:xfrm>
        </p:spPr>
        <p:txBody>
          <a:bodyPr/>
          <a:lstStyle/>
          <a:p>
            <a:r>
              <a:rPr lang="en-US" b="1" dirty="0" smtClean="0">
                <a:ea typeface="ＭＳ Ｐゴシック" pitchFamily="-65" charset="-128"/>
              </a:rPr>
              <a:t>TG4e Meetings This Week</a:t>
            </a:r>
            <a:endParaRPr lang="en-US" dirty="0"/>
          </a:p>
        </p:txBody>
      </p:sp>
      <p:graphicFrame>
        <p:nvGraphicFramePr>
          <p:cNvPr id="7" name="Content Placeholder 6"/>
          <p:cNvGraphicFramePr>
            <a:graphicFrameLocks noGrp="1"/>
          </p:cNvGraphicFramePr>
          <p:nvPr>
            <p:ph idx="1"/>
          </p:nvPr>
        </p:nvGraphicFramePr>
        <p:xfrm>
          <a:off x="228600" y="1447800"/>
          <a:ext cx="8762998" cy="3977640"/>
        </p:xfrm>
        <a:graphic>
          <a:graphicData uri="http://schemas.openxmlformats.org/drawingml/2006/table">
            <a:tbl>
              <a:tblPr firstRow="1" bandRow="1">
                <a:tableStyleId>{5C22544A-7EE6-4342-B048-85BDC9FD1C3A}</a:tableStyleId>
              </a:tblPr>
              <a:tblGrid>
                <a:gridCol w="850776"/>
                <a:gridCol w="1892423"/>
                <a:gridCol w="1600201"/>
                <a:gridCol w="1523999"/>
                <a:gridCol w="2895599"/>
              </a:tblGrid>
              <a:tr h="457200">
                <a:tc>
                  <a:txBody>
                    <a:bodyPr/>
                    <a:lstStyle/>
                    <a:p>
                      <a:r>
                        <a:rPr lang="en-US" dirty="0" err="1" smtClean="0">
                          <a:solidFill>
                            <a:schemeClr val="tx1"/>
                          </a:solidFill>
                          <a:latin typeface="+mj-lt"/>
                        </a:rPr>
                        <a:t>Mtg</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Monday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Tuesday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Wed</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solidFill>
                            <a:schemeClr val="tx1"/>
                          </a:solidFill>
                          <a:latin typeface="+mj-lt"/>
                        </a:rPr>
                        <a:t>Thursday</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endParaRPr 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AM2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Opening </a:t>
                      </a:r>
                      <a:r>
                        <a:rPr lang="en-US" dirty="0" err="1" smtClean="0"/>
                        <a:t>Mtg</a:t>
                      </a:r>
                      <a:r>
                        <a:rPr lang="en-US" dirty="0" smtClean="0"/>
                        <a:t/>
                      </a:r>
                      <a:br>
                        <a:rPr lang="en-US" dirty="0" smtClean="0"/>
                      </a:br>
                      <a:r>
                        <a:rPr lang="en-US" dirty="0" smtClean="0"/>
                        <a:t>Comment</a:t>
                      </a:r>
                      <a:r>
                        <a:rPr lang="en-US" baseline="0" dirty="0" smtClean="0"/>
                        <a:t> Review/Resolution</a:t>
                      </a:r>
                      <a:endParaRPr lang="en-US" dirty="0" smtClean="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PM1</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r>
                        <a:rPr lang="en-US" dirty="0" smtClean="0"/>
                        <a:t>Comment</a:t>
                      </a:r>
                      <a:r>
                        <a:rPr lang="en-US" baseline="0" dirty="0" smtClean="0"/>
                        <a:t> Resolution</a:t>
                      </a:r>
                      <a:endParaRPr lang="en-US" dirty="0"/>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r h="777240">
                <a:tc>
                  <a:txBody>
                    <a:bodyPr/>
                    <a:lstStyle/>
                    <a:p>
                      <a:r>
                        <a:rPr lang="en-US" dirty="0" smtClean="0">
                          <a:solidFill>
                            <a:schemeClr val="tx1"/>
                          </a:solidFill>
                          <a:latin typeface="+mj-lt"/>
                        </a:rPr>
                        <a:t>PM2</a:t>
                      </a:r>
                      <a:endParaRPr lang="en-US" dirty="0">
                        <a:solidFill>
                          <a:schemeClr val="tx1"/>
                        </a:solidFill>
                        <a:latin typeface="+mj-lt"/>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defRPr/>
                      </a:pPr>
                      <a:r>
                        <a:rPr kumimoji="0" lang="en-US" sz="1800" b="0" i="0" u="none" strike="noStrike" cap="none" normalizeH="0" baseline="0" dirty="0" smtClean="0">
                          <a:ln>
                            <a:noFill/>
                          </a:ln>
                          <a:solidFill>
                            <a:schemeClr val="tx1"/>
                          </a:solidFill>
                          <a:effectLst/>
                          <a:latin typeface="Arial" pitchFamily="34" charset="0"/>
                          <a:ea typeface="ＭＳ Ｐゴシック" pitchFamily="-65" charset="-128"/>
                        </a:rPr>
                        <a:t>Comment resolution, closing logistics</a:t>
                      </a:r>
                    </a:p>
                  </a:txBody>
                  <a:tcPr horzOverflow="overflow">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3"/>
                    </a:solidFill>
                  </a:tcPr>
                </a:tc>
              </a:tr>
            </a:tbl>
          </a:graphicData>
        </a:graphic>
      </p:graphicFrame>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5</a:t>
            </a:fld>
            <a:endParaRPr lang="en-US"/>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33400"/>
            <a:ext cx="7772400" cy="1066800"/>
          </a:xfrm>
        </p:spPr>
        <p:txBody>
          <a:bodyPr/>
          <a:lstStyle/>
          <a:p>
            <a:r>
              <a:rPr lang="en-US" dirty="0" smtClean="0"/>
              <a:t>TG4e </a:t>
            </a:r>
            <a:r>
              <a:rPr lang="en-US" dirty="0" smtClean="0"/>
              <a:t>Accomplishments in Waikoloa</a:t>
            </a:r>
            <a:endParaRPr lang="en-US" dirty="0"/>
          </a:p>
        </p:txBody>
      </p:sp>
      <p:sp>
        <p:nvSpPr>
          <p:cNvPr id="3" name="Content Placeholder 2"/>
          <p:cNvSpPr>
            <a:spLocks noGrp="1"/>
          </p:cNvSpPr>
          <p:nvPr>
            <p:ph idx="1"/>
          </p:nvPr>
        </p:nvSpPr>
        <p:spPr>
          <a:xfrm>
            <a:off x="685800" y="1828800"/>
            <a:ext cx="7772400" cy="4114800"/>
          </a:xfrm>
        </p:spPr>
        <p:txBody>
          <a:bodyPr/>
          <a:lstStyle/>
          <a:p>
            <a:r>
              <a:rPr lang="en-US" sz="2400" dirty="0" smtClean="0"/>
              <a:t>Approved revised multipurpose frame format capable of extensibility with selectable elided fields and information elements</a:t>
            </a:r>
          </a:p>
          <a:p>
            <a:r>
              <a:rPr lang="en-US" sz="2400" dirty="0" smtClean="0"/>
              <a:t>Approved Enhanced Beacon Request and Enhanced Beacon capable of extensibility and serving needs such as informative exchange between devices</a:t>
            </a:r>
          </a:p>
          <a:p>
            <a:r>
              <a:rPr lang="en-US" sz="2400" dirty="0" smtClean="0"/>
              <a:t>Completed resolution of LB53 comments marked as technical by commenter</a:t>
            </a:r>
          </a:p>
          <a:p>
            <a:r>
              <a:rPr lang="en-US" sz="2400" dirty="0" smtClean="0"/>
              <a:t>Approved release of revised draft to letter ballot upon completion of editing by TG4e editors</a:t>
            </a:r>
            <a:endParaRPr lang="en-US" sz="2400" dirty="0"/>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6</a:t>
            </a:fld>
            <a:endParaRPr lang="en-US"/>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TG4e Schedule</a:t>
            </a:r>
            <a:endParaRPr lang="en-US" dirty="0"/>
          </a:p>
        </p:txBody>
      </p:sp>
      <p:sp>
        <p:nvSpPr>
          <p:cNvPr id="3" name="Content Placeholder 2"/>
          <p:cNvSpPr>
            <a:spLocks noGrp="1"/>
          </p:cNvSpPr>
          <p:nvPr>
            <p:ph idx="1"/>
          </p:nvPr>
        </p:nvSpPr>
        <p:spPr>
          <a:xfrm>
            <a:off x="304800" y="1676400"/>
            <a:ext cx="8686800" cy="4495800"/>
          </a:xfrm>
        </p:spPr>
        <p:txBody>
          <a:bodyPr/>
          <a:lstStyle/>
          <a:p>
            <a:pPr marL="609600" indent="-609600">
              <a:lnSpc>
                <a:spcPct val="80000"/>
              </a:lnSpc>
              <a:buFontTx/>
              <a:buNone/>
              <a:defRPr/>
            </a:pPr>
            <a:r>
              <a:rPr lang="en-US" sz="2800" dirty="0">
                <a:solidFill>
                  <a:schemeClr val="accent4"/>
                </a:solidFill>
              </a:rPr>
              <a:t>Editing complete	</a:t>
            </a:r>
            <a:r>
              <a:rPr lang="en-US" sz="2800" dirty="0" smtClean="0">
                <a:solidFill>
                  <a:schemeClr val="accent4"/>
                </a:solidFill>
              </a:rPr>
              <a:t>				</a:t>
            </a:r>
          </a:p>
          <a:p>
            <a:pPr marL="609600" indent="-609600">
              <a:lnSpc>
                <a:spcPct val="80000"/>
              </a:lnSpc>
              <a:buFontTx/>
              <a:buNone/>
              <a:defRPr/>
            </a:pPr>
            <a:r>
              <a:rPr lang="en-US" sz="2800" dirty="0" smtClean="0">
                <a:solidFill>
                  <a:schemeClr val="accent4"/>
                </a:solidFill>
              </a:rPr>
              <a:t>TG4e Editor completion</a:t>
            </a:r>
            <a:r>
              <a:rPr lang="en-US" sz="2800" dirty="0" smtClean="0">
                <a:solidFill>
                  <a:schemeClr val="accent4"/>
                </a:solidFill>
              </a:rPr>
              <a:t>			</a:t>
            </a:r>
            <a:r>
              <a:rPr lang="en-US" sz="2800" dirty="0" smtClean="0">
                <a:solidFill>
                  <a:schemeClr val="accent4"/>
                </a:solidFill>
              </a:rPr>
              <a:t>8 Oct </a:t>
            </a:r>
            <a:r>
              <a:rPr lang="en-US" sz="2800" dirty="0" smtClean="0">
                <a:solidFill>
                  <a:schemeClr val="accent4"/>
                </a:solidFill>
              </a:rPr>
              <a:t>2010</a:t>
            </a:r>
          </a:p>
          <a:p>
            <a:pPr marL="609600" indent="-609600">
              <a:lnSpc>
                <a:spcPct val="80000"/>
              </a:lnSpc>
              <a:buFontTx/>
              <a:buNone/>
              <a:defRPr/>
            </a:pPr>
            <a:r>
              <a:rPr lang="en-US" sz="2800" dirty="0" smtClean="0">
                <a:solidFill>
                  <a:schemeClr val="accent4"/>
                </a:solidFill>
              </a:rPr>
              <a:t>Letter Ballot Starts </a:t>
            </a:r>
            <a:r>
              <a:rPr lang="en-US" sz="2800" dirty="0" smtClean="0">
                <a:solidFill>
                  <a:schemeClr val="accent4"/>
                </a:solidFill>
              </a:rPr>
              <a:t>(30 </a:t>
            </a:r>
            <a:r>
              <a:rPr lang="en-US" sz="2800" dirty="0" smtClean="0">
                <a:solidFill>
                  <a:schemeClr val="accent4"/>
                </a:solidFill>
              </a:rPr>
              <a:t>day)</a:t>
            </a:r>
            <a:r>
              <a:rPr lang="en-US" sz="2800" dirty="0">
                <a:solidFill>
                  <a:schemeClr val="accent4"/>
                </a:solidFill>
              </a:rPr>
              <a:t>		</a:t>
            </a:r>
            <a:r>
              <a:rPr lang="en-US" sz="2800" dirty="0" smtClean="0">
                <a:solidFill>
                  <a:schemeClr val="accent4"/>
                </a:solidFill>
              </a:rPr>
              <a:t>	</a:t>
            </a:r>
            <a:r>
              <a:rPr lang="en-US" sz="2800" dirty="0" smtClean="0">
                <a:solidFill>
                  <a:schemeClr val="accent4"/>
                </a:solidFill>
              </a:rPr>
              <a:t>8 Oct </a:t>
            </a:r>
            <a:r>
              <a:rPr lang="en-US" sz="2800" dirty="0" smtClean="0">
                <a:solidFill>
                  <a:schemeClr val="accent4"/>
                </a:solidFill>
              </a:rPr>
              <a:t>2010</a:t>
            </a:r>
          </a:p>
          <a:p>
            <a:pPr marL="609600" indent="-609600">
              <a:lnSpc>
                <a:spcPct val="80000"/>
              </a:lnSpc>
              <a:buFontTx/>
              <a:buNone/>
              <a:defRPr/>
            </a:pPr>
            <a:r>
              <a:rPr lang="en-US" sz="2800" dirty="0" smtClean="0">
                <a:solidFill>
                  <a:schemeClr val="accent4"/>
                </a:solidFill>
              </a:rPr>
              <a:t>Letter Ballot Closes				</a:t>
            </a:r>
            <a:r>
              <a:rPr lang="en-US" sz="2800" dirty="0" smtClean="0">
                <a:solidFill>
                  <a:schemeClr val="accent4"/>
                </a:solidFill>
              </a:rPr>
              <a:t>7 Nov </a:t>
            </a:r>
            <a:r>
              <a:rPr lang="en-US" sz="2800" dirty="0" smtClean="0">
                <a:solidFill>
                  <a:schemeClr val="accent4"/>
                </a:solidFill>
              </a:rPr>
              <a:t>2010</a:t>
            </a:r>
            <a:endParaRPr lang="en-US" sz="2800" dirty="0">
              <a:solidFill>
                <a:schemeClr val="accent4"/>
              </a:solidFill>
            </a:endParaRPr>
          </a:p>
          <a:p>
            <a:pPr marL="609600" indent="-609600">
              <a:lnSpc>
                <a:spcPct val="80000"/>
              </a:lnSpc>
              <a:buFontTx/>
              <a:buNone/>
              <a:defRPr/>
            </a:pPr>
            <a:r>
              <a:rPr lang="en-US" sz="2800" dirty="0">
                <a:solidFill>
                  <a:schemeClr val="accent4"/>
                </a:solidFill>
              </a:rPr>
              <a:t>Resolve comments &amp; reballot 		</a:t>
            </a:r>
            <a:r>
              <a:rPr lang="en-US" sz="2800" dirty="0" smtClean="0">
                <a:solidFill>
                  <a:schemeClr val="accent4"/>
                </a:solidFill>
              </a:rPr>
              <a:t>Jan 2011</a:t>
            </a:r>
            <a:endParaRPr lang="en-US" sz="2800" dirty="0">
              <a:solidFill>
                <a:schemeClr val="accent4"/>
              </a:solidFill>
            </a:endParaRPr>
          </a:p>
          <a:p>
            <a:pPr marL="609600" indent="-609600">
              <a:lnSpc>
                <a:spcPct val="80000"/>
              </a:lnSpc>
              <a:buFontTx/>
              <a:buNone/>
              <a:defRPr/>
            </a:pPr>
            <a:r>
              <a:rPr lang="en-US" sz="2800" dirty="0" smtClean="0">
                <a:solidFill>
                  <a:schemeClr val="accent4"/>
                </a:solidFill>
              </a:rPr>
              <a:t>Sponsor </a:t>
            </a:r>
            <a:r>
              <a:rPr lang="en-US" sz="2800" dirty="0" smtClean="0">
                <a:solidFill>
                  <a:schemeClr val="accent4"/>
                </a:solidFill>
              </a:rPr>
              <a:t>Ballot </a:t>
            </a:r>
            <a:r>
              <a:rPr lang="en-US" sz="2800" dirty="0">
                <a:solidFill>
                  <a:schemeClr val="accent4"/>
                </a:solidFill>
              </a:rPr>
              <a:t>				</a:t>
            </a:r>
            <a:r>
              <a:rPr lang="en-US" sz="2800" dirty="0" smtClean="0">
                <a:solidFill>
                  <a:schemeClr val="accent4"/>
                </a:solidFill>
              </a:rPr>
              <a:t>	</a:t>
            </a:r>
            <a:r>
              <a:rPr lang="en-US" sz="2800" dirty="0" smtClean="0">
                <a:solidFill>
                  <a:schemeClr val="accent4"/>
                </a:solidFill>
              </a:rPr>
              <a:t>Mar 2011</a:t>
            </a:r>
            <a:endParaRPr lang="en-US" sz="2800" dirty="0">
              <a:solidFill>
                <a:schemeClr val="accent4"/>
              </a:solidFill>
            </a:endParaRPr>
          </a:p>
          <a:p>
            <a:pPr marL="609600" indent="-609600">
              <a:lnSpc>
                <a:spcPct val="80000"/>
              </a:lnSpc>
              <a:buFontTx/>
              <a:buNone/>
              <a:defRPr/>
            </a:pPr>
            <a:r>
              <a:rPr lang="en-US" sz="2800" dirty="0">
                <a:solidFill>
                  <a:schemeClr val="accent4"/>
                </a:solidFill>
              </a:rPr>
              <a:t>Comment resolution &amp; reballot		</a:t>
            </a:r>
            <a:r>
              <a:rPr lang="en-US" sz="2800" dirty="0" smtClean="0">
                <a:solidFill>
                  <a:schemeClr val="accent4"/>
                </a:solidFill>
              </a:rPr>
              <a:t>May 2011</a:t>
            </a:r>
            <a:endParaRPr lang="en-US" sz="2800" dirty="0">
              <a:solidFill>
                <a:schemeClr val="accent4"/>
              </a:solidFill>
            </a:endParaRPr>
          </a:p>
          <a:p>
            <a:pPr marL="609600" indent="-609600">
              <a:lnSpc>
                <a:spcPct val="80000"/>
              </a:lnSpc>
              <a:buFontTx/>
              <a:buNone/>
              <a:defRPr/>
            </a:pPr>
            <a:r>
              <a:rPr lang="en-US" sz="2800" dirty="0">
                <a:solidFill>
                  <a:schemeClr val="accent4"/>
                </a:solidFill>
              </a:rPr>
              <a:t>IEEE </a:t>
            </a:r>
            <a:r>
              <a:rPr lang="en-US" sz="2800" dirty="0" err="1">
                <a:solidFill>
                  <a:schemeClr val="accent4"/>
                </a:solidFill>
              </a:rPr>
              <a:t>RevCom</a:t>
            </a:r>
            <a:r>
              <a:rPr lang="en-US" sz="2800" dirty="0">
                <a:solidFill>
                  <a:schemeClr val="accent4"/>
                </a:solidFill>
              </a:rPr>
              <a:t> </a:t>
            </a:r>
            <a:r>
              <a:rPr lang="en-US" sz="2800" dirty="0" smtClean="0">
                <a:solidFill>
                  <a:schemeClr val="accent4"/>
                </a:solidFill>
              </a:rPr>
              <a:t>approval			</a:t>
            </a:r>
            <a:r>
              <a:rPr lang="en-US" sz="2800" dirty="0" smtClean="0">
                <a:solidFill>
                  <a:schemeClr val="accent4"/>
                </a:solidFill>
              </a:rPr>
              <a:t>Sep </a:t>
            </a:r>
            <a:r>
              <a:rPr lang="en-US" sz="2800" dirty="0" smtClean="0">
                <a:solidFill>
                  <a:schemeClr val="accent4"/>
                </a:solidFill>
              </a:rPr>
              <a:t>2011</a:t>
            </a:r>
            <a:endParaRPr lang="en-US" sz="2800" dirty="0"/>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7</a:t>
            </a:fld>
            <a:endParaRPr lang="en-US"/>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TG4e Motion to approve draft standard and request WG for letter ballot</a:t>
            </a:r>
            <a:endParaRPr lang="en-US" dirty="0"/>
          </a:p>
        </p:txBody>
      </p:sp>
      <p:sp>
        <p:nvSpPr>
          <p:cNvPr id="3" name="Content Placeholder 2"/>
          <p:cNvSpPr>
            <a:spLocks noGrp="1"/>
          </p:cNvSpPr>
          <p:nvPr>
            <p:ph idx="1"/>
          </p:nvPr>
        </p:nvSpPr>
        <p:spPr>
          <a:xfrm>
            <a:off x="152400" y="1828800"/>
            <a:ext cx="8839200" cy="4114800"/>
          </a:xfrm>
        </p:spPr>
        <p:txBody>
          <a:bodyPr/>
          <a:lstStyle/>
          <a:p>
            <a:pPr fontAlgn="b">
              <a:spcBef>
                <a:spcPct val="0"/>
              </a:spcBef>
              <a:buFontTx/>
              <a:buNone/>
            </a:pPr>
            <a:r>
              <a:rPr lang="en-US" sz="2400" b="1" dirty="0" smtClean="0">
                <a:sym typeface="Wingdings" pitchFamily="2" charset="2"/>
              </a:rPr>
              <a:t>“</a:t>
            </a:r>
            <a:r>
              <a:rPr lang="en-US" sz="2400" dirty="0" smtClean="0">
                <a:sym typeface="Wingdings" pitchFamily="2" charset="2"/>
              </a:rPr>
              <a:t>That the 802.15 TG4e </a:t>
            </a:r>
            <a:r>
              <a:rPr lang="en-US" sz="2400" dirty="0" smtClean="0">
                <a:sym typeface="Wingdings" pitchFamily="2" charset="2"/>
              </a:rPr>
              <a:t>empowers the TG4e editors to revise P802-15-4e-d1_Draft_Amendment in accordance with the technical </a:t>
            </a:r>
            <a:r>
              <a:rPr lang="en-US" sz="2400" dirty="0" smtClean="0">
                <a:sym typeface="Wingdings" pitchFamily="2" charset="2"/>
              </a:rPr>
              <a:t>direction from the comment resolution document </a:t>
            </a:r>
            <a:r>
              <a:rPr lang="en-US" sz="2400" dirty="0" smtClean="0">
                <a:sym typeface="Wingdings" pitchFamily="2" charset="2"/>
              </a:rPr>
              <a:t>15-10-0321-10-004e resulting in </a:t>
            </a:r>
            <a:r>
              <a:rPr lang="en-US" sz="2400" dirty="0" smtClean="0">
                <a:sym typeface="Wingdings" pitchFamily="2" charset="2"/>
              </a:rPr>
              <a:t>a revised draft </a:t>
            </a:r>
            <a:r>
              <a:rPr lang="en-US" sz="2400" dirty="0" smtClean="0">
                <a:sym typeface="Wingdings" pitchFamily="2" charset="2"/>
              </a:rPr>
              <a:t>amendment P802-15-4e-D2_Draft_Amendment.pdf</a:t>
            </a:r>
            <a:r>
              <a:rPr lang="en-US" sz="2400" dirty="0" smtClean="0">
                <a:sym typeface="Wingdings" pitchFamily="2" charset="2"/>
              </a:rPr>
              <a:t>, </a:t>
            </a:r>
            <a:r>
              <a:rPr lang="en-US" sz="2400" dirty="0" smtClean="0">
                <a:sym typeface="Wingdings" pitchFamily="2" charset="2"/>
              </a:rPr>
              <a:t>and in doing so approves taking it to the 802.15 WG to seek approval to go to Letter Ballot.”</a:t>
            </a:r>
          </a:p>
          <a:p>
            <a:pPr fontAlgn="b">
              <a:spcBef>
                <a:spcPct val="0"/>
              </a:spcBef>
            </a:pPr>
            <a:r>
              <a:rPr lang="en-US" sz="2400" b="1" dirty="0" smtClean="0">
                <a:sym typeface="Wingdings" pitchFamily="2" charset="2"/>
              </a:rPr>
              <a:t>Moved by </a:t>
            </a:r>
            <a:r>
              <a:rPr lang="en-US" sz="2400" b="1" dirty="0" smtClean="0">
                <a:sym typeface="Wingdings" pitchFamily="2" charset="2"/>
              </a:rPr>
              <a:t>Tim Godfrey</a:t>
            </a:r>
            <a:endParaRPr lang="en-US" sz="2400" b="1" dirty="0" smtClean="0">
              <a:sym typeface="Wingdings" pitchFamily="2" charset="2"/>
            </a:endParaRPr>
          </a:p>
          <a:p>
            <a:pPr fontAlgn="b">
              <a:spcBef>
                <a:spcPct val="0"/>
              </a:spcBef>
            </a:pPr>
            <a:r>
              <a:rPr lang="en-US" sz="2400" b="1" dirty="0" smtClean="0">
                <a:sym typeface="Wingdings" pitchFamily="2" charset="2"/>
              </a:rPr>
              <a:t>Seconded </a:t>
            </a:r>
            <a:r>
              <a:rPr lang="en-US" sz="2400" b="1" dirty="0" err="1" smtClean="0">
                <a:sym typeface="Wingdings" pitchFamily="2" charset="2"/>
              </a:rPr>
              <a:t>Myung</a:t>
            </a:r>
            <a:r>
              <a:rPr lang="en-US" sz="2400" b="1" dirty="0" smtClean="0">
                <a:sym typeface="Wingdings" pitchFamily="2" charset="2"/>
              </a:rPr>
              <a:t> Lee</a:t>
            </a:r>
            <a:endParaRPr lang="en-US" sz="2400" b="1" dirty="0" smtClean="0">
              <a:sym typeface="Wingdings" pitchFamily="2" charset="2"/>
            </a:endParaRPr>
          </a:p>
          <a:p>
            <a:pPr fontAlgn="b">
              <a:spcBef>
                <a:spcPct val="0"/>
              </a:spcBef>
            </a:pPr>
            <a:r>
              <a:rPr lang="en-US" sz="2400" b="1" dirty="0" smtClean="0">
                <a:sym typeface="Wingdings" pitchFamily="2" charset="2"/>
              </a:rPr>
              <a:t>TG4e Motion to Accept Draft by Task Group Passed </a:t>
            </a:r>
            <a:r>
              <a:rPr lang="en-US" sz="2400" b="1" dirty="0" smtClean="0">
                <a:sym typeface="Wingdings" pitchFamily="2" charset="2"/>
              </a:rPr>
              <a:t>Un</a:t>
            </a:r>
            <a:r>
              <a:rPr lang="en-US" sz="2400" b="1" dirty="0" smtClean="0">
                <a:sym typeface="Wingdings" pitchFamily="2" charset="2"/>
              </a:rPr>
              <a:t>animously</a:t>
            </a:r>
            <a:endParaRPr lang="en-US" sz="2400" b="1" dirty="0">
              <a:sym typeface="Wingdings" pitchFamily="2" charset="2"/>
            </a:endParaRPr>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8</a:t>
            </a:fld>
            <a:endParaRPr lang="en-U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2400" cy="1066800"/>
          </a:xfrm>
        </p:spPr>
        <p:txBody>
          <a:bodyPr/>
          <a:lstStyle/>
          <a:p>
            <a:r>
              <a:rPr lang="en-US" dirty="0" smtClean="0"/>
              <a:t>802.15 WG Motion</a:t>
            </a:r>
            <a:endParaRPr lang="en-US" dirty="0"/>
          </a:p>
        </p:txBody>
      </p:sp>
      <p:sp>
        <p:nvSpPr>
          <p:cNvPr id="3" name="Content Placeholder 2"/>
          <p:cNvSpPr>
            <a:spLocks noGrp="1"/>
          </p:cNvSpPr>
          <p:nvPr>
            <p:ph idx="1"/>
          </p:nvPr>
        </p:nvSpPr>
        <p:spPr>
          <a:xfrm>
            <a:off x="152400" y="1219200"/>
            <a:ext cx="8839200" cy="4876800"/>
          </a:xfrm>
        </p:spPr>
        <p:txBody>
          <a:bodyPr/>
          <a:lstStyle/>
          <a:p>
            <a:pPr>
              <a:buNone/>
            </a:pPr>
            <a:r>
              <a:rPr lang="en-US" sz="2800" dirty="0" smtClean="0"/>
              <a:t>Move </a:t>
            </a:r>
            <a:r>
              <a:rPr lang="en-US" sz="2800" i="1" dirty="0" smtClean="0"/>
              <a:t>that the 802.15 WG approve the start a WG Letter Ballot requesting approval to forward the P802.15.4e Draft D2 </a:t>
            </a:r>
            <a:r>
              <a:rPr lang="en-US" sz="2800" dirty="0" smtClean="0"/>
              <a:t>[d2P802-15-4e_Draft_Standard.pdf] </a:t>
            </a:r>
            <a:r>
              <a:rPr lang="en-US" sz="2800" i="1" dirty="0" smtClean="0"/>
              <a:t>to Sponsor Ballot pending the completion and inclusion of remaining edits to D1 </a:t>
            </a:r>
            <a:r>
              <a:rPr lang="en-US" sz="2800" smtClean="0"/>
              <a:t>[</a:t>
            </a:r>
            <a:r>
              <a:rPr lang="en-US" sz="2800" smtClean="0"/>
              <a:t>d1P802-15-4e_Draft_Standard.pdf] </a:t>
            </a:r>
            <a:r>
              <a:rPr lang="en-US" sz="2800" i="1" smtClean="0"/>
              <a:t>as </a:t>
            </a:r>
            <a:r>
              <a:rPr lang="en-US" sz="2800" i="1" dirty="0" smtClean="0"/>
              <a:t>per 15-10-0321-10 in the draft</a:t>
            </a:r>
            <a:endParaRPr lang="en-US" sz="2800" dirty="0" smtClean="0"/>
          </a:p>
          <a:p>
            <a:pPr>
              <a:buNone/>
            </a:pPr>
            <a:r>
              <a:rPr lang="en-US" sz="2800" dirty="0" smtClean="0"/>
              <a:t>Moved by Pat Kinney</a:t>
            </a:r>
          </a:p>
          <a:p>
            <a:pPr>
              <a:buNone/>
            </a:pPr>
            <a:r>
              <a:rPr lang="en-US" sz="2800" dirty="0" smtClean="0"/>
              <a:t>Seconded by </a:t>
            </a:r>
            <a:endParaRPr lang="en-US" sz="2800" dirty="0"/>
          </a:p>
        </p:txBody>
      </p:sp>
      <p:sp>
        <p:nvSpPr>
          <p:cNvPr id="4" name="Date Placeholder 3"/>
          <p:cNvSpPr>
            <a:spLocks noGrp="1"/>
          </p:cNvSpPr>
          <p:nvPr>
            <p:ph type="dt" sz="half" idx="10"/>
          </p:nvPr>
        </p:nvSpPr>
        <p:spPr/>
        <p:txBody>
          <a:bodyPr/>
          <a:lstStyle/>
          <a:p>
            <a:r>
              <a:rPr lang="en-US" smtClean="0"/>
              <a:t>&lt;September 2010&gt;</a:t>
            </a:r>
            <a:endParaRPr lang="en-US"/>
          </a:p>
        </p:txBody>
      </p:sp>
      <p:sp>
        <p:nvSpPr>
          <p:cNvPr id="5" name="Footer Placeholder 4"/>
          <p:cNvSpPr>
            <a:spLocks noGrp="1"/>
          </p:cNvSpPr>
          <p:nvPr>
            <p:ph type="ftr" sz="quarter" idx="11"/>
          </p:nvPr>
        </p:nvSpPr>
        <p:spPr/>
        <p:txBody>
          <a:bodyPr/>
          <a:lstStyle/>
          <a:p>
            <a:r>
              <a:rPr lang="en-US" smtClean="0"/>
              <a:t>&lt;Pat Kinney&gt;, &lt;Kinney Consulting LLC&gt;</a:t>
            </a:r>
            <a:endParaRPr lang="en-US"/>
          </a:p>
        </p:txBody>
      </p:sp>
      <p:sp>
        <p:nvSpPr>
          <p:cNvPr id="6" name="Slide Number Placeholder 5"/>
          <p:cNvSpPr>
            <a:spLocks noGrp="1"/>
          </p:cNvSpPr>
          <p:nvPr>
            <p:ph type="sldNum" sz="quarter" idx="12"/>
          </p:nvPr>
        </p:nvSpPr>
        <p:spPr/>
        <p:txBody>
          <a:bodyPr/>
          <a:lstStyle/>
          <a:p>
            <a:r>
              <a:rPr lang="en-US" smtClean="0"/>
              <a:t>Slide </a:t>
            </a:r>
            <a:fld id="{73B0C278-6AC6-476A-8463-F9AB6603EE6B}" type="slidenum">
              <a:rPr lang="en-US" smtClean="0"/>
              <a:pPr/>
              <a:t>9</a:t>
            </a:fld>
            <a:endParaRPr lang="en-US"/>
          </a:p>
        </p:txBody>
      </p:sp>
    </p:spTree>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Theme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395</TotalTime>
  <Words>702</Words>
  <Application>Microsoft Office PowerPoint</Application>
  <PresentationFormat>On-screen Show (4:3)</PresentationFormat>
  <Paragraphs>108</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Slide 1</vt:lpstr>
      <vt:lpstr>TG4e PAR Scope of Proposed Standard </vt:lpstr>
      <vt:lpstr>Purpose of Proposed Standard</vt:lpstr>
      <vt:lpstr>Meeting Goals</vt:lpstr>
      <vt:lpstr>TG4e Meetings This Week</vt:lpstr>
      <vt:lpstr>TG4e Accomplishments in Waikoloa</vt:lpstr>
      <vt:lpstr>TG4e Schedule</vt:lpstr>
      <vt:lpstr>TG4e Motion to approve draft standard and request WG for letter ballot</vt:lpstr>
      <vt:lpstr>802.15 WG Motion</vt:lpstr>
      <vt:lpstr>Conference Calls</vt:lpstr>
    </vt:vector>
  </TitlesOfParts>
  <Company>GTE Laboratories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No Slide Title</dc:title>
  <dc:subject>IEEE 802.15 &lt;subject&gt;</dc:subject>
  <dc:creator>Pat Kinney</dc:creator>
  <dc:description>&lt;doc#&gt;</dc:description>
  <cp:lastModifiedBy>Pat</cp:lastModifiedBy>
  <cp:revision>49</cp:revision>
  <cp:lastPrinted>1998-02-10T13:28:06Z</cp:lastPrinted>
  <dcterms:created xsi:type="dcterms:W3CDTF">1999-11-08T18:59:45Z</dcterms:created>
  <dcterms:modified xsi:type="dcterms:W3CDTF">2010-09-17T02:52:03Z</dcterms:modified>
</cp:coreProperties>
</file>