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6" r:id="rId3"/>
    <p:sldId id="260" r:id="rId4"/>
    <p:sldId id="261" r:id="rId5"/>
    <p:sldId id="262" r:id="rId6"/>
    <p:sldId id="271" r:id="rId7"/>
    <p:sldId id="264" r:id="rId8"/>
    <p:sldId id="266" r:id="rId9"/>
    <p:sldId id="268" r:id="rId10"/>
    <p:sldId id="26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&lt;September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&lt;September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&lt;September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&lt;September 2010&gt;</a:t>
            </a:r>
            <a:endParaRPr lang="en-US" dirty="0"/>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&lt;September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&lt;September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&lt;September 2010&gt;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a:t>
            </a:r>
            <a:r>
              <a:rPr lang="en-US" sz="1400" b="1" dirty="0" smtClean="0"/>
              <a:t>15-10-0800-01-004e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&lt;September 2010&gt;</a:t>
            </a:r>
            <a:endParaRPr lang="en-US"/>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TG4e Closing Report for </a:t>
            </a:r>
            <a:r>
              <a:rPr lang="en-US" sz="1600" dirty="0" smtClean="0"/>
              <a:t>Waikoloa Sep </a:t>
            </a:r>
            <a:r>
              <a:rPr lang="en-US" sz="1600" dirty="0"/>
              <a:t>2010</a:t>
            </a:r>
          </a:p>
          <a:p>
            <a:pPr marL="914400" indent="-914400">
              <a:defRPr/>
            </a:pPr>
            <a:r>
              <a:rPr lang="en-US" sz="1600" b="1" dirty="0"/>
              <a:t>Date Submitted: </a:t>
            </a:r>
            <a:r>
              <a:rPr lang="en-US" sz="1600" dirty="0" smtClean="0"/>
              <a:t>16 September 2010</a:t>
            </a:r>
            <a:endParaRPr lang="en-US" sz="1600" dirty="0"/>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TG4e Closing Report for </a:t>
            </a:r>
            <a:r>
              <a:rPr lang="en-US" sz="1600" dirty="0" smtClean="0"/>
              <a:t>September 2010 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TG4e 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Amendments to IEEE 802.15.4 MAC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No Task Group Calls are scheduled</a:t>
            </a:r>
          </a:p>
          <a:p>
            <a:r>
              <a:rPr lang="en-US" dirty="0" smtClean="0">
                <a:ea typeface="ＭＳ Ｐゴシック" pitchFamily="-65" charset="-128"/>
              </a:rPr>
              <a:t>Editor calls will occur as needed</a:t>
            </a:r>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TG4e 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1800" dirty="0" smtClean="0">
                <a:ea typeface="ＭＳ Ｐゴシック" pitchFamily="-65" charset="-128"/>
              </a:rPr>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1800" dirty="0" smtClean="0">
                <a:ea typeface="ＭＳ Ｐゴシック" pitchFamily="-65" charset="-128"/>
              </a:rPr>
              <a:t>Specifically, the MAC enhancements are limited to:</a:t>
            </a:r>
          </a:p>
          <a:p>
            <a:pPr>
              <a:lnSpc>
                <a:spcPct val="80000"/>
              </a:lnSpc>
            </a:pPr>
            <a:r>
              <a:rPr lang="en-US" sz="1800" dirty="0" smtClean="0">
                <a:ea typeface="ＭＳ Ｐゴシック" pitchFamily="-65" charset="-128"/>
              </a:rPr>
              <a:t>TDMA: to provide a) determinism, b) enhanced utilization of bandwidth</a:t>
            </a:r>
          </a:p>
          <a:p>
            <a:pPr>
              <a:lnSpc>
                <a:spcPct val="80000"/>
              </a:lnSpc>
            </a:pPr>
            <a:r>
              <a:rPr lang="en-US" sz="1800" dirty="0" smtClean="0">
                <a:ea typeface="ＭＳ Ｐゴシック" pitchFamily="-65" charset="-128"/>
              </a:rPr>
              <a:t>Channel Hopping: to provide additional robustness in high interfering environments and enhance coexistence with other wireless networks</a:t>
            </a:r>
          </a:p>
          <a:p>
            <a:pPr>
              <a:lnSpc>
                <a:spcPct val="80000"/>
              </a:lnSpc>
            </a:pPr>
            <a:r>
              <a:rPr lang="en-US" sz="1800" dirty="0" smtClean="0">
                <a:ea typeface="ＭＳ Ｐゴシック" pitchFamily="-65" charset="-128"/>
              </a:rPr>
              <a:t>GTS: to increase its flexibility such as a) supporting peer to peer, b) the length of the slot, and c) number of slots</a:t>
            </a:r>
          </a:p>
          <a:p>
            <a:pPr>
              <a:lnSpc>
                <a:spcPct val="80000"/>
              </a:lnSpc>
            </a:pPr>
            <a:r>
              <a:rPr lang="en-US" sz="1800" dirty="0" smtClean="0">
                <a:ea typeface="ＭＳ Ｐゴシック" pitchFamily="-65" charset="-128"/>
              </a:rPr>
              <a:t>CSMA: to improve throughput and reduce energy consumption</a:t>
            </a:r>
          </a:p>
          <a:p>
            <a:pPr>
              <a:lnSpc>
                <a:spcPct val="80000"/>
              </a:lnSpc>
            </a:pPr>
            <a:r>
              <a:rPr lang="en-US" sz="1800" dirty="0" smtClean="0">
                <a:ea typeface="ＭＳ Ｐゴシック" pitchFamily="-65" charset="-128"/>
              </a:rPr>
              <a:t>Security: to add support for additional options such as asymmetrical keys</a:t>
            </a:r>
          </a:p>
          <a:p>
            <a:pPr>
              <a:lnSpc>
                <a:spcPct val="80000"/>
              </a:lnSpc>
            </a:pPr>
            <a:r>
              <a:rPr lang="en-US" sz="1800" dirty="0" smtClean="0">
                <a:ea typeface="ＭＳ Ｐゴシック" pitchFamily="-65" charset="-128"/>
              </a:rPr>
              <a:t>Low latency: to reduce end to end delivery time such as needed for control applications</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pPr lvl="0">
              <a:buNone/>
            </a:pPr>
            <a:r>
              <a:rPr kumimoji="0" lang="en-US"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endParaRPr>
          </a:p>
          <a:p>
            <a:endParaRPr lang="en-US"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p:txBody>
          <a:bodyPr/>
          <a:lstStyle/>
          <a:p>
            <a:pPr marL="533400" indent="-533400" fontAlgn="b">
              <a:buClr>
                <a:srgbClr val="FF0000"/>
              </a:buClr>
              <a:buFont typeface="Wingdings" pitchFamily="2" charset="2"/>
              <a:buChar char="ü"/>
            </a:pPr>
            <a:r>
              <a:rPr lang="en-US" sz="2600" dirty="0" smtClean="0">
                <a:latin typeface="Arial" pitchFamily="34" charset="0"/>
              </a:rPr>
              <a:t>Complete Letter Ballot 53 comment resolution</a:t>
            </a:r>
          </a:p>
          <a:p>
            <a:pPr marL="533400" indent="-533400" fontAlgn="b">
              <a:buClr>
                <a:srgbClr val="FF0000"/>
              </a:buClr>
              <a:buFont typeface="Wingdings" pitchFamily="2" charset="2"/>
              <a:buChar char="ü"/>
            </a:pPr>
            <a:r>
              <a:rPr lang="en-US" sz="2600" dirty="0" smtClean="0">
                <a:latin typeface="Arial" pitchFamily="34" charset="0"/>
              </a:rPr>
              <a:t>TG approval of comment resolutions and instruct editor(s) to modify draft document to incorporate changes as per comment resolution document</a:t>
            </a:r>
          </a:p>
          <a:p>
            <a:pPr marL="533400" indent="-533400" fontAlgn="b">
              <a:buClr>
                <a:srgbClr val="FF0000"/>
              </a:buClr>
              <a:buFont typeface="Wingdings" pitchFamily="2" charset="2"/>
              <a:buChar char="ü"/>
            </a:pPr>
            <a:r>
              <a:rPr lang="en-US" sz="2600" dirty="0" smtClean="0">
                <a:latin typeface="Arial" pitchFamily="34" charset="0"/>
              </a:rPr>
              <a:t>Request WG for a letter ballot of draft</a:t>
            </a:r>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graphicFrame>
        <p:nvGraphicFramePr>
          <p:cNvPr id="7" name="Content Placeholder 6"/>
          <p:cNvGraphicFramePr>
            <a:graphicFrameLocks noGrp="1"/>
          </p:cNvGraphicFramePr>
          <p:nvPr>
            <p:ph idx="1"/>
          </p:nvPr>
        </p:nvGraphicFramePr>
        <p:xfrm>
          <a:off x="228600" y="1447800"/>
          <a:ext cx="8762998" cy="3977640"/>
        </p:xfrm>
        <a:graphic>
          <a:graphicData uri="http://schemas.openxmlformats.org/drawingml/2006/table">
            <a:tbl>
              <a:tblPr firstRow="1" bandRow="1">
                <a:tableStyleId>{5C22544A-7EE6-4342-B048-85BDC9FD1C3A}</a:tableStyleId>
              </a:tblPr>
              <a:tblGrid>
                <a:gridCol w="850776"/>
                <a:gridCol w="1892423"/>
                <a:gridCol w="1600201"/>
                <a:gridCol w="1523999"/>
                <a:gridCol w="2895599"/>
              </a:tblGrid>
              <a:tr h="457200">
                <a:tc>
                  <a:txBody>
                    <a:bodyPr/>
                    <a:lstStyle/>
                    <a:p>
                      <a:r>
                        <a:rPr lang="en-US" dirty="0" err="1" smtClean="0">
                          <a:solidFill>
                            <a:schemeClr val="tx1"/>
                          </a:solidFill>
                          <a:latin typeface="+mj-lt"/>
                        </a:rPr>
                        <a:t>Mtg</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Monday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Tuesday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Wed</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Thursday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Opening </a:t>
                      </a:r>
                      <a:r>
                        <a:rPr lang="en-US" dirty="0" err="1" smtClean="0"/>
                        <a:t>Mtg</a:t>
                      </a:r>
                      <a:r>
                        <a:rPr lang="en-US" dirty="0" smtClean="0"/>
                        <a:t/>
                      </a:r>
                      <a:br>
                        <a:rPr lang="en-US" dirty="0" smtClean="0"/>
                      </a:br>
                      <a:r>
                        <a:rPr lang="en-US" dirty="0" smtClean="0"/>
                        <a:t>Comment</a:t>
                      </a:r>
                      <a:r>
                        <a:rPr lang="en-US" baseline="0" dirty="0" smtClean="0"/>
                        <a:t> Review/Resolution</a:t>
                      </a:r>
                      <a:endParaRPr lang="en-US"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t>Comment</a:t>
                      </a:r>
                      <a:r>
                        <a:rPr lang="en-US" baseline="0" dirty="0" smtClean="0"/>
                        <a:t> Resolution</a:t>
                      </a:r>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 closing logistics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TG4e </a:t>
            </a:r>
            <a:r>
              <a:rPr lang="en-US" dirty="0" smtClean="0"/>
              <a:t>Accomplishments in Waikoloa</a:t>
            </a:r>
            <a:endParaRPr lang="en-US" dirty="0"/>
          </a:p>
        </p:txBody>
      </p:sp>
      <p:sp>
        <p:nvSpPr>
          <p:cNvPr id="3" name="Content Placeholder 2"/>
          <p:cNvSpPr>
            <a:spLocks noGrp="1"/>
          </p:cNvSpPr>
          <p:nvPr>
            <p:ph idx="1"/>
          </p:nvPr>
        </p:nvSpPr>
        <p:spPr>
          <a:xfrm>
            <a:off x="685800" y="1828800"/>
            <a:ext cx="7772400" cy="4114800"/>
          </a:xfrm>
        </p:spPr>
        <p:txBody>
          <a:bodyPr/>
          <a:lstStyle/>
          <a:p>
            <a:r>
              <a:rPr lang="en-US" sz="2400" dirty="0" smtClean="0"/>
              <a:t>Approved revised multipurpose frame format capable of extensibility with selectable elided fields and information elements</a:t>
            </a:r>
          </a:p>
          <a:p>
            <a:r>
              <a:rPr lang="en-US" sz="2400" dirty="0" smtClean="0"/>
              <a:t>Approved Enhanced Beacon Request and Enhanced Beacon capable of extensibility and serving needs such as informative exchange between devices</a:t>
            </a:r>
          </a:p>
          <a:p>
            <a:r>
              <a:rPr lang="en-US" sz="2400" dirty="0" smtClean="0"/>
              <a:t>Completed resolution of LB53 comments marked as technical by commenter</a:t>
            </a:r>
          </a:p>
          <a:p>
            <a:r>
              <a:rPr lang="en-US" sz="2400" dirty="0" smtClean="0"/>
              <a:t>Approved release of revised draft to letter ballot upon completion of editing by TG4e editors</a:t>
            </a:r>
            <a:endParaRPr lang="en-US" sz="2400"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Schedule</a:t>
            </a:r>
            <a:endParaRPr lang="en-US" dirty="0"/>
          </a:p>
        </p:txBody>
      </p:sp>
      <p:sp>
        <p:nvSpPr>
          <p:cNvPr id="3" name="Content Placeholder 2"/>
          <p:cNvSpPr>
            <a:spLocks noGrp="1"/>
          </p:cNvSpPr>
          <p:nvPr>
            <p:ph idx="1"/>
          </p:nvPr>
        </p:nvSpPr>
        <p:spPr>
          <a:xfrm>
            <a:off x="304800" y="1676400"/>
            <a:ext cx="8686800" cy="4495800"/>
          </a:xfrm>
        </p:spPr>
        <p:txBody>
          <a:bodyPr/>
          <a:lstStyle/>
          <a:p>
            <a:pPr marL="609600" indent="-609600">
              <a:lnSpc>
                <a:spcPct val="80000"/>
              </a:lnSpc>
              <a:buFontTx/>
              <a:buNone/>
              <a:defRPr/>
            </a:pPr>
            <a:r>
              <a:rPr lang="en-US" sz="2800" dirty="0">
                <a:solidFill>
                  <a:schemeClr val="accent4"/>
                </a:solidFill>
              </a:rPr>
              <a:t>Editing complete	</a:t>
            </a:r>
            <a:r>
              <a:rPr lang="en-US" sz="2800" dirty="0" smtClean="0">
                <a:solidFill>
                  <a:schemeClr val="accent4"/>
                </a:solidFill>
              </a:rPr>
              <a:t>				</a:t>
            </a:r>
          </a:p>
          <a:p>
            <a:pPr marL="609600" indent="-609600">
              <a:lnSpc>
                <a:spcPct val="80000"/>
              </a:lnSpc>
              <a:buFontTx/>
              <a:buNone/>
              <a:defRPr/>
            </a:pPr>
            <a:r>
              <a:rPr lang="en-US" sz="2800" dirty="0" smtClean="0">
                <a:solidFill>
                  <a:schemeClr val="accent4"/>
                </a:solidFill>
              </a:rPr>
              <a:t>TG4e Editor completion</a:t>
            </a:r>
            <a:r>
              <a:rPr lang="en-US" sz="2800" dirty="0" smtClean="0">
                <a:solidFill>
                  <a:schemeClr val="accent4"/>
                </a:solidFill>
              </a:rPr>
              <a:t>			</a:t>
            </a:r>
            <a:r>
              <a:rPr lang="en-US" sz="2800" dirty="0" smtClean="0">
                <a:solidFill>
                  <a:schemeClr val="accent4"/>
                </a:solidFill>
              </a:rPr>
              <a:t>8 Oct </a:t>
            </a:r>
            <a:r>
              <a:rPr lang="en-US" sz="2800" dirty="0" smtClean="0">
                <a:solidFill>
                  <a:schemeClr val="accent4"/>
                </a:solidFill>
              </a:rPr>
              <a:t>2010</a:t>
            </a:r>
          </a:p>
          <a:p>
            <a:pPr marL="609600" indent="-609600">
              <a:lnSpc>
                <a:spcPct val="80000"/>
              </a:lnSpc>
              <a:buFontTx/>
              <a:buNone/>
              <a:defRPr/>
            </a:pPr>
            <a:r>
              <a:rPr lang="en-US" sz="2800" dirty="0" smtClean="0">
                <a:solidFill>
                  <a:schemeClr val="accent4"/>
                </a:solidFill>
              </a:rPr>
              <a:t>Letter Ballot Starts </a:t>
            </a:r>
            <a:r>
              <a:rPr lang="en-US" sz="2800" dirty="0" smtClean="0">
                <a:solidFill>
                  <a:schemeClr val="accent4"/>
                </a:solidFill>
              </a:rPr>
              <a:t>(30 </a:t>
            </a:r>
            <a:r>
              <a:rPr lang="en-US" sz="2800" dirty="0" smtClean="0">
                <a:solidFill>
                  <a:schemeClr val="accent4"/>
                </a:solidFill>
              </a:rPr>
              <a:t>day)</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8 Oct </a:t>
            </a:r>
            <a:r>
              <a:rPr lang="en-US" sz="2800" dirty="0" smtClean="0">
                <a:solidFill>
                  <a:schemeClr val="accent4"/>
                </a:solidFill>
              </a:rPr>
              <a:t>2010</a:t>
            </a:r>
          </a:p>
          <a:p>
            <a:pPr marL="609600" indent="-609600">
              <a:lnSpc>
                <a:spcPct val="80000"/>
              </a:lnSpc>
              <a:buFontTx/>
              <a:buNone/>
              <a:defRPr/>
            </a:pPr>
            <a:r>
              <a:rPr lang="en-US" sz="2800" dirty="0" smtClean="0">
                <a:solidFill>
                  <a:schemeClr val="accent4"/>
                </a:solidFill>
              </a:rPr>
              <a:t>Letter Ballot Closes				</a:t>
            </a:r>
            <a:r>
              <a:rPr lang="en-US" sz="2800" dirty="0" smtClean="0">
                <a:solidFill>
                  <a:schemeClr val="accent4"/>
                </a:solidFill>
              </a:rPr>
              <a:t>7 Nov </a:t>
            </a:r>
            <a:r>
              <a:rPr lang="en-US" sz="2800" dirty="0" smtClean="0">
                <a:solidFill>
                  <a:schemeClr val="accent4"/>
                </a:solidFill>
              </a:rPr>
              <a:t>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comments &amp; reballot 		</a:t>
            </a:r>
            <a:r>
              <a:rPr lang="en-US" sz="2800" dirty="0" smtClean="0">
                <a:solidFill>
                  <a:schemeClr val="accent4"/>
                </a:solidFill>
              </a:rPr>
              <a:t>Jan 2011</a:t>
            </a:r>
            <a:endParaRPr lang="en-US" sz="2800" dirty="0">
              <a:solidFill>
                <a:schemeClr val="accent4"/>
              </a:solidFill>
            </a:endParaRPr>
          </a:p>
          <a:p>
            <a:pPr marL="609600" indent="-609600">
              <a:lnSpc>
                <a:spcPct val="80000"/>
              </a:lnSpc>
              <a:buFontTx/>
              <a:buNone/>
              <a:defRPr/>
            </a:pPr>
            <a:r>
              <a:rPr lang="en-US" sz="2800" dirty="0" smtClean="0">
                <a:solidFill>
                  <a:schemeClr val="accent4"/>
                </a:solidFill>
              </a:rPr>
              <a:t>Sponsor </a:t>
            </a:r>
            <a:r>
              <a:rPr lang="en-US" sz="2800" dirty="0" smtClean="0">
                <a:solidFill>
                  <a:schemeClr val="accent4"/>
                </a:solidFill>
              </a:rPr>
              <a:t>Ballot </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Mar 2011</a:t>
            </a:r>
            <a:endParaRPr lang="en-US" sz="2800" dirty="0">
              <a:solidFill>
                <a:schemeClr val="accent4"/>
              </a:solidFill>
            </a:endParaRPr>
          </a:p>
          <a:p>
            <a:pPr marL="609600" indent="-609600">
              <a:lnSpc>
                <a:spcPct val="80000"/>
              </a:lnSpc>
              <a:buFontTx/>
              <a:buNone/>
              <a:defRPr/>
            </a:pPr>
            <a:r>
              <a:rPr lang="en-US" sz="2800" dirty="0">
                <a:solidFill>
                  <a:schemeClr val="accent4"/>
                </a:solidFill>
              </a:rPr>
              <a:t>Comment resolution &amp; reballot		</a:t>
            </a:r>
            <a:r>
              <a:rPr lang="en-US" sz="2800" dirty="0" smtClean="0">
                <a:solidFill>
                  <a:schemeClr val="accent4"/>
                </a:solidFill>
              </a:rPr>
              <a:t>May 2011</a:t>
            </a:r>
            <a:endParaRPr lang="en-US" sz="2800" dirty="0">
              <a:solidFill>
                <a:schemeClr val="accent4"/>
              </a:solidFill>
            </a:endParaRPr>
          </a:p>
          <a:p>
            <a:pPr marL="609600" indent="-609600">
              <a:lnSpc>
                <a:spcPct val="80000"/>
              </a:lnSpc>
              <a:buFontTx/>
              <a:buNone/>
              <a:defRPr/>
            </a:pPr>
            <a:r>
              <a:rPr lang="en-US" sz="2800" dirty="0">
                <a:solidFill>
                  <a:schemeClr val="accent4"/>
                </a:solidFill>
              </a:rPr>
              <a:t>IEEE </a:t>
            </a:r>
            <a:r>
              <a:rPr lang="en-US" sz="2800" dirty="0" err="1">
                <a:solidFill>
                  <a:schemeClr val="accent4"/>
                </a:solidFill>
              </a:rPr>
              <a:t>RevCom</a:t>
            </a:r>
            <a:r>
              <a:rPr lang="en-US" sz="2800" dirty="0">
                <a:solidFill>
                  <a:schemeClr val="accent4"/>
                </a:solidFill>
              </a:rPr>
              <a:t> </a:t>
            </a:r>
            <a:r>
              <a:rPr lang="en-US" sz="2800" dirty="0" smtClean="0">
                <a:solidFill>
                  <a:schemeClr val="accent4"/>
                </a:solidFill>
              </a:rPr>
              <a:t>approval			</a:t>
            </a:r>
            <a:r>
              <a:rPr lang="en-US" sz="2800" dirty="0" smtClean="0">
                <a:solidFill>
                  <a:schemeClr val="accent4"/>
                </a:solidFill>
              </a:rPr>
              <a:t>Sep </a:t>
            </a:r>
            <a:r>
              <a:rPr lang="en-US" sz="2800" dirty="0" smtClean="0">
                <a:solidFill>
                  <a:schemeClr val="accent4"/>
                </a:solidFill>
              </a:rPr>
              <a:t>2011</a:t>
            </a:r>
            <a:endParaRPr lang="en-US" sz="2800"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Motion to approve draft standard and request WG for letter ballot</a:t>
            </a:r>
            <a:endParaRPr lang="en-US" dirty="0"/>
          </a:p>
        </p:txBody>
      </p:sp>
      <p:sp>
        <p:nvSpPr>
          <p:cNvPr id="3" name="Content Placeholder 2"/>
          <p:cNvSpPr>
            <a:spLocks noGrp="1"/>
          </p:cNvSpPr>
          <p:nvPr>
            <p:ph idx="1"/>
          </p:nvPr>
        </p:nvSpPr>
        <p:spPr>
          <a:xfrm>
            <a:off x="152400" y="1828800"/>
            <a:ext cx="8839200" cy="4114800"/>
          </a:xfrm>
        </p:spPr>
        <p:txBody>
          <a:bodyPr/>
          <a:lstStyle/>
          <a:p>
            <a:pPr fontAlgn="b">
              <a:spcBef>
                <a:spcPct val="0"/>
              </a:spcBef>
              <a:buFontTx/>
              <a:buNone/>
            </a:pPr>
            <a:r>
              <a:rPr lang="en-US" sz="2400" b="1" dirty="0" smtClean="0">
                <a:sym typeface="Wingdings" pitchFamily="2" charset="2"/>
              </a:rPr>
              <a:t>“That the 802.15 TG4e </a:t>
            </a:r>
            <a:r>
              <a:rPr lang="en-US" sz="2400" b="1" dirty="0" smtClean="0">
                <a:sym typeface="Wingdings" pitchFamily="2" charset="2"/>
              </a:rPr>
              <a:t>empowers the TG4e editors to revise P802-15-4e-d1_Draft_Amendment in accordance with the technical </a:t>
            </a:r>
            <a:r>
              <a:rPr lang="en-US" sz="2400" b="1" dirty="0" smtClean="0">
                <a:sym typeface="Wingdings" pitchFamily="2" charset="2"/>
              </a:rPr>
              <a:t>direction from the comment resolution </a:t>
            </a:r>
            <a:r>
              <a:rPr lang="en-US" sz="2400" dirty="0" smtClean="0">
                <a:sym typeface="Wingdings" pitchFamily="2" charset="2"/>
              </a:rPr>
              <a:t>document </a:t>
            </a:r>
            <a:r>
              <a:rPr lang="en-US" sz="2400" dirty="0" smtClean="0">
                <a:sym typeface="Wingdings" pitchFamily="2" charset="2"/>
              </a:rPr>
              <a:t>15-10-0321-10-004e resulting in </a:t>
            </a:r>
            <a:r>
              <a:rPr lang="en-US" sz="2400" b="1" dirty="0" smtClean="0">
                <a:sym typeface="Wingdings" pitchFamily="2" charset="2"/>
              </a:rPr>
              <a:t>a revised draft </a:t>
            </a:r>
            <a:r>
              <a:rPr lang="en-US" sz="2400" b="1" dirty="0" smtClean="0">
                <a:sym typeface="Wingdings" pitchFamily="2" charset="2"/>
              </a:rPr>
              <a:t>amendment </a:t>
            </a:r>
            <a:r>
              <a:rPr lang="en-US" sz="2400" dirty="0" smtClean="0">
                <a:sym typeface="Wingdings" pitchFamily="2" charset="2"/>
              </a:rPr>
              <a:t>P802-15-4e-D2_Draft_Amendment.pdf</a:t>
            </a:r>
            <a:r>
              <a:rPr lang="en-US" sz="2400" b="1" dirty="0" smtClean="0">
                <a:sym typeface="Wingdings" pitchFamily="2" charset="2"/>
              </a:rPr>
              <a:t>, </a:t>
            </a:r>
            <a:r>
              <a:rPr lang="en-US" sz="2400" b="1" dirty="0" smtClean="0">
                <a:sym typeface="Wingdings" pitchFamily="2" charset="2"/>
              </a:rPr>
              <a:t>and in doing so approves taking it to the 802.15 WG to seek approval to go to Letter Ballot.”</a:t>
            </a:r>
          </a:p>
          <a:p>
            <a:pPr fontAlgn="b">
              <a:spcBef>
                <a:spcPct val="0"/>
              </a:spcBef>
            </a:pPr>
            <a:r>
              <a:rPr lang="en-US" sz="2400" b="1" dirty="0" smtClean="0">
                <a:sym typeface="Wingdings" pitchFamily="2" charset="2"/>
              </a:rPr>
              <a:t>Moved by </a:t>
            </a:r>
            <a:r>
              <a:rPr lang="en-US" sz="2400" b="1" dirty="0" smtClean="0">
                <a:sym typeface="Wingdings" pitchFamily="2" charset="2"/>
              </a:rPr>
              <a:t>Tim Godfrey</a:t>
            </a:r>
            <a:endParaRPr lang="en-US" sz="2400" b="1" dirty="0" smtClean="0">
              <a:sym typeface="Wingdings" pitchFamily="2" charset="2"/>
            </a:endParaRPr>
          </a:p>
          <a:p>
            <a:pPr fontAlgn="b">
              <a:spcBef>
                <a:spcPct val="0"/>
              </a:spcBef>
            </a:pPr>
            <a:r>
              <a:rPr lang="en-US" sz="2400" b="1" dirty="0" smtClean="0">
                <a:sym typeface="Wingdings" pitchFamily="2" charset="2"/>
              </a:rPr>
              <a:t>Seconded </a:t>
            </a:r>
            <a:r>
              <a:rPr lang="en-US" sz="2400" b="1" dirty="0" err="1" smtClean="0">
                <a:sym typeface="Wingdings" pitchFamily="2" charset="2"/>
              </a:rPr>
              <a:t>Myung</a:t>
            </a:r>
            <a:r>
              <a:rPr lang="en-US" sz="2400" b="1" dirty="0" smtClean="0">
                <a:sym typeface="Wingdings" pitchFamily="2" charset="2"/>
              </a:rPr>
              <a:t> Lee</a:t>
            </a:r>
            <a:endParaRPr lang="en-US" sz="2400" b="1" dirty="0" smtClean="0">
              <a:sym typeface="Wingdings" pitchFamily="2" charset="2"/>
            </a:endParaRPr>
          </a:p>
          <a:p>
            <a:pPr fontAlgn="b">
              <a:spcBef>
                <a:spcPct val="0"/>
              </a:spcBef>
            </a:pPr>
            <a:r>
              <a:rPr lang="en-US" sz="2400" b="1" dirty="0" smtClean="0">
                <a:sym typeface="Wingdings" pitchFamily="2" charset="2"/>
              </a:rPr>
              <a:t>TG4e Motion to Accept Draft by Task Group Passed </a:t>
            </a:r>
            <a:r>
              <a:rPr lang="en-US" sz="2400" b="1" dirty="0" smtClean="0">
                <a:sym typeface="Wingdings" pitchFamily="2" charset="2"/>
              </a:rPr>
              <a:t>Un</a:t>
            </a:r>
            <a:r>
              <a:rPr lang="en-US" sz="2400" b="1" dirty="0" smtClean="0">
                <a:sym typeface="Wingdings" pitchFamily="2" charset="2"/>
              </a:rPr>
              <a:t>animously</a:t>
            </a:r>
            <a:endParaRPr lang="en-US" sz="2400" b="1" dirty="0">
              <a:sym typeface="Wingdings" pitchFamily="2" charset="2"/>
            </a:endParaRPr>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802.15 WG Motion</a:t>
            </a:r>
            <a:endParaRPr lang="en-US" dirty="0"/>
          </a:p>
        </p:txBody>
      </p:sp>
      <p:sp>
        <p:nvSpPr>
          <p:cNvPr id="3" name="Content Placeholder 2"/>
          <p:cNvSpPr>
            <a:spLocks noGrp="1"/>
          </p:cNvSpPr>
          <p:nvPr>
            <p:ph idx="1"/>
          </p:nvPr>
        </p:nvSpPr>
        <p:spPr>
          <a:xfrm>
            <a:off x="152400" y="1219200"/>
            <a:ext cx="8839200" cy="4876800"/>
          </a:xfrm>
        </p:spPr>
        <p:txBody>
          <a:bodyPr/>
          <a:lstStyle/>
          <a:p>
            <a:pPr>
              <a:buNone/>
            </a:pPr>
            <a:r>
              <a:rPr lang="en-US" sz="2800" dirty="0" smtClean="0"/>
              <a:t>Move that the 802.15 WG approve the start of a WG Letter Ballot requesting approval to forward document </a:t>
            </a:r>
            <a:r>
              <a:rPr lang="en-US" sz="2800" i="1" dirty="0" smtClean="0"/>
              <a:t>P802-15-4e-D2_Draft_Amendment.pdf</a:t>
            </a:r>
            <a:r>
              <a:rPr lang="en-US" sz="2800" dirty="0" smtClean="0"/>
              <a:t>, edited in accordance with comment </a:t>
            </a:r>
            <a:r>
              <a:rPr lang="en-US" sz="2800" dirty="0" smtClean="0"/>
              <a:t>resolution spreadsheet </a:t>
            </a:r>
            <a:r>
              <a:rPr lang="en-US" sz="2800" dirty="0" smtClean="0">
                <a:sym typeface="Wingdings" pitchFamily="2" charset="2"/>
              </a:rPr>
              <a:t>15-10-0321-10-004e</a:t>
            </a:r>
            <a:r>
              <a:rPr lang="en-US" sz="2800" dirty="0" smtClean="0"/>
              <a:t>, </a:t>
            </a:r>
            <a:r>
              <a:rPr lang="en-US" sz="2800" dirty="0" smtClean="0"/>
              <a:t>to Sponsor Ballot pending the completion and inclusion of the edits in the draft. </a:t>
            </a:r>
            <a:endParaRPr lang="en-US" sz="2800" dirty="0" smtClean="0"/>
          </a:p>
          <a:p>
            <a:pPr>
              <a:buNone/>
            </a:pPr>
            <a:r>
              <a:rPr lang="en-US" sz="2800" dirty="0" smtClean="0"/>
              <a:t>Moved by Pat Kinney</a:t>
            </a:r>
          </a:p>
          <a:p>
            <a:pPr>
              <a:buNone/>
            </a:pPr>
            <a:r>
              <a:rPr lang="en-US" sz="2800" dirty="0" smtClean="0"/>
              <a:t>Seconded by </a:t>
            </a:r>
            <a:endParaRPr lang="en-US" sz="2800"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TotalTime>
  <Words>701</Words>
  <Application>Microsoft Office PowerPoint</Application>
  <PresentationFormat>On-screen Show (4:3)</PresentationFormat>
  <Paragraphs>108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TG4e PAR Scope of Proposed Standard </vt:lpstr>
      <vt:lpstr>Purpose of Proposed Standard</vt:lpstr>
      <vt:lpstr>Meeting Goals</vt:lpstr>
      <vt:lpstr>TG4e Meetings This Week</vt:lpstr>
      <vt:lpstr>TG4e Accomplishments in Waikoloa</vt:lpstr>
      <vt:lpstr>TG4e Schedule</vt:lpstr>
      <vt:lpstr>TG4e Motion to approve draft standard and request WG for letter ballot</vt:lpstr>
      <vt:lpstr>802.15 WG Motion</vt:lpstr>
      <vt:lpstr>Conference Calls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Pat Kinney</dc:creator>
  <dc:description>&lt;doc#&gt;</dc:description>
  <cp:lastModifiedBy>Pat</cp:lastModifiedBy>
  <cp:revision>47</cp:revision>
  <cp:lastPrinted>1998-02-10T13:28:06Z</cp:lastPrinted>
  <dcterms:created xsi:type="dcterms:W3CDTF">1999-11-08T18:59:45Z</dcterms:created>
  <dcterms:modified xsi:type="dcterms:W3CDTF">2010-09-17T02:06:21Z</dcterms:modified>
</cp:coreProperties>
</file>