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handoutMasterIdLst>
    <p:handoutMasterId r:id="rId14"/>
  </p:handoutMasterIdLst>
  <p:sldIdLst>
    <p:sldId id="264" r:id="rId2"/>
    <p:sldId id="265" r:id="rId3"/>
    <p:sldId id="257" r:id="rId4"/>
    <p:sldId id="266" r:id="rId5"/>
    <p:sldId id="275" r:id="rId6"/>
    <p:sldId id="288" r:id="rId7"/>
    <p:sldId id="289" r:id="rId8"/>
    <p:sldId id="286" r:id="rId9"/>
    <p:sldId id="284" r:id="rId10"/>
    <p:sldId id="282" r:id="rId11"/>
    <p:sldId id="272" r:id="rId12"/>
  </p:sldIdLst>
  <p:sldSz cx="9144000" cy="6858000" type="screen4x3"/>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89" d="100"/>
          <a:sy n="89" d="100"/>
        </p:scale>
        <p:origin x="-170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3" d="100"/>
          <a:sy n="63" d="100"/>
        </p:scale>
        <p:origin x="-2490" y="-12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endParaRPr lang="en-US"/>
          </a:p>
        </p:txBody>
      </p:sp>
      <p:sp>
        <p:nvSpPr>
          <p:cNvPr id="32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defRPr>
            </a:lvl1pPr>
          </a:lstStyle>
          <a:p>
            <a:endParaRPr lang="en-US"/>
          </a:p>
        </p:txBody>
      </p:sp>
      <p:sp>
        <p:nvSpPr>
          <p:cNvPr id="32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defRPr>
            </a:lvl1pPr>
          </a:lstStyle>
          <a:p>
            <a:endParaRPr lang="en-US"/>
          </a:p>
        </p:txBody>
      </p:sp>
      <p:sp>
        <p:nvSpPr>
          <p:cNvPr id="32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charset="0"/>
              </a:defRPr>
            </a:lvl1pPr>
          </a:lstStyle>
          <a:p>
            <a:fld id="{181B433C-8DFE-4596-9BF4-156286D1499B}"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defRPr>
            </a:lvl1pPr>
          </a:lstStyle>
          <a:p>
            <a:endParaRPr lang="en-US"/>
          </a:p>
        </p:txBody>
      </p:sp>
      <p:sp>
        <p:nvSpPr>
          <p:cNvPr id="1331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defRPr>
            </a:lvl1pPr>
          </a:lstStyle>
          <a:p>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charset="0"/>
              </a:defRPr>
            </a:lvl1pPr>
          </a:lstStyle>
          <a:p>
            <a:fld id="{D4507805-EBFC-4799-84EA-27A7F91D985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50CC95-7760-48E3-98B5-FC0ED20F3873}" type="slidenum">
              <a:rPr lang="en-US"/>
              <a:pPr/>
              <a:t>1</a:t>
            </a:fld>
            <a:endParaRPr lang="en-US"/>
          </a:p>
        </p:txBody>
      </p:sp>
      <p:sp>
        <p:nvSpPr>
          <p:cNvPr id="14338" name="Rectangle 2"/>
          <p:cNvSpPr>
            <a:spLocks noRot="1" noChangeArrowheads="1" noTextEdit="1"/>
          </p:cNvSpPr>
          <p:nvPr>
            <p:ph type="sldImg"/>
          </p:nvPr>
        </p:nvSpPr>
        <p:spPr>
          <a:xfrm>
            <a:off x="1154113" y="692150"/>
            <a:ext cx="4554537" cy="3416300"/>
          </a:xfrm>
          <a:ln/>
        </p:spPr>
      </p:sp>
      <p:sp>
        <p:nvSpPr>
          <p:cNvPr id="14339"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September 2010</a:t>
            </a:r>
          </a:p>
        </p:txBody>
      </p:sp>
      <p:sp>
        <p:nvSpPr>
          <p:cNvPr id="5" name="Footer Placeholder 4"/>
          <p:cNvSpPr>
            <a:spLocks noGrp="1"/>
          </p:cNvSpPr>
          <p:nvPr>
            <p:ph type="ftr" sz="quarter" idx="11"/>
          </p:nvPr>
        </p:nvSpPr>
        <p:spPr/>
        <p:txBody>
          <a:bodyPr/>
          <a:lstStyle>
            <a:lvl1pPr>
              <a:defRPr/>
            </a:lvl1pPr>
          </a:lstStyle>
          <a:p>
            <a:r>
              <a:rPr lang="en-US"/>
              <a:t>Tim Harrington, Zebra Enterprise Solutions</a:t>
            </a:r>
          </a:p>
        </p:txBody>
      </p:sp>
      <p:sp>
        <p:nvSpPr>
          <p:cNvPr id="6" name="Slide Number Placeholder 5"/>
          <p:cNvSpPr>
            <a:spLocks noGrp="1"/>
          </p:cNvSpPr>
          <p:nvPr>
            <p:ph type="sldNum" sz="quarter" idx="12"/>
          </p:nvPr>
        </p:nvSpPr>
        <p:spPr/>
        <p:txBody>
          <a:bodyPr/>
          <a:lstStyle>
            <a:lvl1pPr>
              <a:defRPr/>
            </a:lvl1pPr>
          </a:lstStyle>
          <a:p>
            <a:r>
              <a:rPr lang="en-US"/>
              <a:t>Slide </a:t>
            </a:r>
            <a:fld id="{C737AF36-2F52-4F83-BAE0-48C06F1A93F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September 2010</a:t>
            </a:r>
          </a:p>
        </p:txBody>
      </p:sp>
      <p:sp>
        <p:nvSpPr>
          <p:cNvPr id="5" name="Footer Placeholder 4"/>
          <p:cNvSpPr>
            <a:spLocks noGrp="1"/>
          </p:cNvSpPr>
          <p:nvPr>
            <p:ph type="ftr" sz="quarter" idx="11"/>
          </p:nvPr>
        </p:nvSpPr>
        <p:spPr/>
        <p:txBody>
          <a:bodyPr/>
          <a:lstStyle>
            <a:lvl1pPr>
              <a:defRPr/>
            </a:lvl1pPr>
          </a:lstStyle>
          <a:p>
            <a:r>
              <a:rPr lang="en-US"/>
              <a:t>Tim Harrington, Zebra Enterprise Solutions</a:t>
            </a:r>
          </a:p>
        </p:txBody>
      </p:sp>
      <p:sp>
        <p:nvSpPr>
          <p:cNvPr id="6" name="Slide Number Placeholder 5"/>
          <p:cNvSpPr>
            <a:spLocks noGrp="1"/>
          </p:cNvSpPr>
          <p:nvPr>
            <p:ph type="sldNum" sz="quarter" idx="12"/>
          </p:nvPr>
        </p:nvSpPr>
        <p:spPr/>
        <p:txBody>
          <a:bodyPr/>
          <a:lstStyle>
            <a:lvl1pPr>
              <a:defRPr/>
            </a:lvl1pPr>
          </a:lstStyle>
          <a:p>
            <a:r>
              <a:rPr lang="en-US"/>
              <a:t>Slide </a:t>
            </a:r>
            <a:fld id="{CFB196AB-562B-4044-AB06-F79EA4667AD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September 2010</a:t>
            </a:r>
          </a:p>
        </p:txBody>
      </p:sp>
      <p:sp>
        <p:nvSpPr>
          <p:cNvPr id="5" name="Footer Placeholder 4"/>
          <p:cNvSpPr>
            <a:spLocks noGrp="1"/>
          </p:cNvSpPr>
          <p:nvPr>
            <p:ph type="ftr" sz="quarter" idx="11"/>
          </p:nvPr>
        </p:nvSpPr>
        <p:spPr/>
        <p:txBody>
          <a:bodyPr/>
          <a:lstStyle>
            <a:lvl1pPr>
              <a:defRPr/>
            </a:lvl1pPr>
          </a:lstStyle>
          <a:p>
            <a:r>
              <a:rPr lang="en-US"/>
              <a:t>Tim Harrington, Zebra Enterprise Solutions</a:t>
            </a:r>
          </a:p>
        </p:txBody>
      </p:sp>
      <p:sp>
        <p:nvSpPr>
          <p:cNvPr id="6" name="Slide Number Placeholder 5"/>
          <p:cNvSpPr>
            <a:spLocks noGrp="1"/>
          </p:cNvSpPr>
          <p:nvPr>
            <p:ph type="sldNum" sz="quarter" idx="12"/>
          </p:nvPr>
        </p:nvSpPr>
        <p:spPr/>
        <p:txBody>
          <a:bodyPr/>
          <a:lstStyle>
            <a:lvl1pPr>
              <a:defRPr/>
            </a:lvl1pPr>
          </a:lstStyle>
          <a:p>
            <a:r>
              <a:rPr lang="en-US"/>
              <a:t>Slide </a:t>
            </a:r>
            <a:fld id="{1923D1AD-B425-44CF-9CCF-E2EABD7632FF}"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381000"/>
            <a:ext cx="1600200" cy="212725"/>
          </a:xfrm>
        </p:spPr>
        <p:txBody>
          <a:bodyPr/>
          <a:lstStyle>
            <a:lvl1pPr>
              <a:defRPr/>
            </a:lvl1pPr>
          </a:lstStyle>
          <a:p>
            <a:r>
              <a:rPr lang="en-US"/>
              <a:t>September 2010</a:t>
            </a:r>
          </a:p>
        </p:txBody>
      </p:sp>
      <p:sp>
        <p:nvSpPr>
          <p:cNvPr id="5" name="Footer Placeholder 4"/>
          <p:cNvSpPr>
            <a:spLocks noGrp="1"/>
          </p:cNvSpPr>
          <p:nvPr>
            <p:ph type="ftr" sz="quarter" idx="11"/>
          </p:nvPr>
        </p:nvSpPr>
        <p:spPr>
          <a:xfrm>
            <a:off x="5486400" y="6475413"/>
            <a:ext cx="3124200" cy="182562"/>
          </a:xfrm>
        </p:spPr>
        <p:txBody>
          <a:bodyPr/>
          <a:lstStyle>
            <a:lvl1pPr>
              <a:defRPr/>
            </a:lvl1pPr>
          </a:lstStyle>
          <a:p>
            <a:r>
              <a:rPr lang="en-US"/>
              <a:t>Tim Harrington, Zebra Enterprise Solutions</a:t>
            </a:r>
          </a:p>
        </p:txBody>
      </p:sp>
      <p:sp>
        <p:nvSpPr>
          <p:cNvPr id="6" name="Slide Number Placeholder 5"/>
          <p:cNvSpPr>
            <a:spLocks noGrp="1"/>
          </p:cNvSpPr>
          <p:nvPr>
            <p:ph type="sldNum" sz="quarter" idx="12"/>
          </p:nvPr>
        </p:nvSpPr>
        <p:spPr>
          <a:xfrm>
            <a:off x="4344988" y="6475413"/>
            <a:ext cx="530225" cy="182562"/>
          </a:xfrm>
        </p:spPr>
        <p:txBody>
          <a:bodyPr/>
          <a:lstStyle>
            <a:lvl1pPr>
              <a:defRPr/>
            </a:lvl1pPr>
          </a:lstStyle>
          <a:p>
            <a:r>
              <a:rPr lang="en-US"/>
              <a:t>Slide </a:t>
            </a:r>
            <a:fld id="{A2144E3C-1129-4764-A809-34B5896A992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September 2010</a:t>
            </a:r>
          </a:p>
        </p:txBody>
      </p:sp>
      <p:sp>
        <p:nvSpPr>
          <p:cNvPr id="5" name="Footer Placeholder 4"/>
          <p:cNvSpPr>
            <a:spLocks noGrp="1"/>
          </p:cNvSpPr>
          <p:nvPr>
            <p:ph type="ftr" sz="quarter" idx="11"/>
          </p:nvPr>
        </p:nvSpPr>
        <p:spPr/>
        <p:txBody>
          <a:bodyPr/>
          <a:lstStyle>
            <a:lvl1pPr>
              <a:defRPr/>
            </a:lvl1pPr>
          </a:lstStyle>
          <a:p>
            <a:r>
              <a:rPr lang="en-US"/>
              <a:t>Tim Harrington, Zebra Enterprise Solutions</a:t>
            </a:r>
          </a:p>
        </p:txBody>
      </p:sp>
      <p:sp>
        <p:nvSpPr>
          <p:cNvPr id="6" name="Slide Number Placeholder 5"/>
          <p:cNvSpPr>
            <a:spLocks noGrp="1"/>
          </p:cNvSpPr>
          <p:nvPr>
            <p:ph type="sldNum" sz="quarter" idx="12"/>
          </p:nvPr>
        </p:nvSpPr>
        <p:spPr/>
        <p:txBody>
          <a:bodyPr/>
          <a:lstStyle>
            <a:lvl1pPr>
              <a:defRPr/>
            </a:lvl1pPr>
          </a:lstStyle>
          <a:p>
            <a:r>
              <a:rPr lang="en-US"/>
              <a:t>Slide </a:t>
            </a:r>
            <a:fld id="{817AE575-CD57-4596-B4EB-2B7860E2656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September 2010</a:t>
            </a:r>
          </a:p>
        </p:txBody>
      </p:sp>
      <p:sp>
        <p:nvSpPr>
          <p:cNvPr id="5" name="Footer Placeholder 4"/>
          <p:cNvSpPr>
            <a:spLocks noGrp="1"/>
          </p:cNvSpPr>
          <p:nvPr>
            <p:ph type="ftr" sz="quarter" idx="11"/>
          </p:nvPr>
        </p:nvSpPr>
        <p:spPr/>
        <p:txBody>
          <a:bodyPr/>
          <a:lstStyle>
            <a:lvl1pPr>
              <a:defRPr/>
            </a:lvl1pPr>
          </a:lstStyle>
          <a:p>
            <a:r>
              <a:rPr lang="en-US"/>
              <a:t>Tim Harrington, Zebra Enterprise Solutions</a:t>
            </a:r>
          </a:p>
        </p:txBody>
      </p:sp>
      <p:sp>
        <p:nvSpPr>
          <p:cNvPr id="6" name="Slide Number Placeholder 5"/>
          <p:cNvSpPr>
            <a:spLocks noGrp="1"/>
          </p:cNvSpPr>
          <p:nvPr>
            <p:ph type="sldNum" sz="quarter" idx="12"/>
          </p:nvPr>
        </p:nvSpPr>
        <p:spPr/>
        <p:txBody>
          <a:bodyPr/>
          <a:lstStyle>
            <a:lvl1pPr>
              <a:defRPr/>
            </a:lvl1pPr>
          </a:lstStyle>
          <a:p>
            <a:r>
              <a:rPr lang="en-US"/>
              <a:t>Slide </a:t>
            </a:r>
            <a:fld id="{2C54CF42-AEB0-4836-B5F8-F25D930B76A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September 2010</a:t>
            </a:r>
          </a:p>
        </p:txBody>
      </p:sp>
      <p:sp>
        <p:nvSpPr>
          <p:cNvPr id="6" name="Footer Placeholder 5"/>
          <p:cNvSpPr>
            <a:spLocks noGrp="1"/>
          </p:cNvSpPr>
          <p:nvPr>
            <p:ph type="ftr" sz="quarter" idx="11"/>
          </p:nvPr>
        </p:nvSpPr>
        <p:spPr/>
        <p:txBody>
          <a:bodyPr/>
          <a:lstStyle>
            <a:lvl1pPr>
              <a:defRPr/>
            </a:lvl1pPr>
          </a:lstStyle>
          <a:p>
            <a:r>
              <a:rPr lang="en-US"/>
              <a:t>Tim Harrington, Zebra Enterprise Solutions</a:t>
            </a:r>
          </a:p>
        </p:txBody>
      </p:sp>
      <p:sp>
        <p:nvSpPr>
          <p:cNvPr id="7" name="Slide Number Placeholder 6"/>
          <p:cNvSpPr>
            <a:spLocks noGrp="1"/>
          </p:cNvSpPr>
          <p:nvPr>
            <p:ph type="sldNum" sz="quarter" idx="12"/>
          </p:nvPr>
        </p:nvSpPr>
        <p:spPr/>
        <p:txBody>
          <a:bodyPr/>
          <a:lstStyle>
            <a:lvl1pPr>
              <a:defRPr/>
            </a:lvl1pPr>
          </a:lstStyle>
          <a:p>
            <a:r>
              <a:rPr lang="en-US"/>
              <a:t>Slide </a:t>
            </a:r>
            <a:fld id="{50EE4A6F-2589-4E45-A73C-5F69949D7D6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September 2010</a:t>
            </a:r>
          </a:p>
        </p:txBody>
      </p:sp>
      <p:sp>
        <p:nvSpPr>
          <p:cNvPr id="8" name="Footer Placeholder 7"/>
          <p:cNvSpPr>
            <a:spLocks noGrp="1"/>
          </p:cNvSpPr>
          <p:nvPr>
            <p:ph type="ftr" sz="quarter" idx="11"/>
          </p:nvPr>
        </p:nvSpPr>
        <p:spPr/>
        <p:txBody>
          <a:bodyPr/>
          <a:lstStyle>
            <a:lvl1pPr>
              <a:defRPr/>
            </a:lvl1pPr>
          </a:lstStyle>
          <a:p>
            <a:r>
              <a:rPr lang="en-US"/>
              <a:t>Tim Harrington, Zebra Enterprise Solutions</a:t>
            </a:r>
          </a:p>
        </p:txBody>
      </p:sp>
      <p:sp>
        <p:nvSpPr>
          <p:cNvPr id="9" name="Slide Number Placeholder 8"/>
          <p:cNvSpPr>
            <a:spLocks noGrp="1"/>
          </p:cNvSpPr>
          <p:nvPr>
            <p:ph type="sldNum" sz="quarter" idx="12"/>
          </p:nvPr>
        </p:nvSpPr>
        <p:spPr/>
        <p:txBody>
          <a:bodyPr/>
          <a:lstStyle>
            <a:lvl1pPr>
              <a:defRPr/>
            </a:lvl1pPr>
          </a:lstStyle>
          <a:p>
            <a:r>
              <a:rPr lang="en-US"/>
              <a:t>Slide </a:t>
            </a:r>
            <a:fld id="{70B429B5-A287-4940-9DDB-0ECE6C63D7F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September 2010</a:t>
            </a:r>
          </a:p>
        </p:txBody>
      </p:sp>
      <p:sp>
        <p:nvSpPr>
          <p:cNvPr id="4" name="Footer Placeholder 3"/>
          <p:cNvSpPr>
            <a:spLocks noGrp="1"/>
          </p:cNvSpPr>
          <p:nvPr>
            <p:ph type="ftr" sz="quarter" idx="11"/>
          </p:nvPr>
        </p:nvSpPr>
        <p:spPr/>
        <p:txBody>
          <a:bodyPr/>
          <a:lstStyle>
            <a:lvl1pPr>
              <a:defRPr/>
            </a:lvl1pPr>
          </a:lstStyle>
          <a:p>
            <a:r>
              <a:rPr lang="en-US"/>
              <a:t>Tim Harrington, Zebra Enterprise Solutions</a:t>
            </a:r>
          </a:p>
        </p:txBody>
      </p:sp>
      <p:sp>
        <p:nvSpPr>
          <p:cNvPr id="5" name="Slide Number Placeholder 4"/>
          <p:cNvSpPr>
            <a:spLocks noGrp="1"/>
          </p:cNvSpPr>
          <p:nvPr>
            <p:ph type="sldNum" sz="quarter" idx="12"/>
          </p:nvPr>
        </p:nvSpPr>
        <p:spPr/>
        <p:txBody>
          <a:bodyPr/>
          <a:lstStyle>
            <a:lvl1pPr>
              <a:defRPr/>
            </a:lvl1pPr>
          </a:lstStyle>
          <a:p>
            <a:r>
              <a:rPr lang="en-US"/>
              <a:t>Slide </a:t>
            </a:r>
            <a:fld id="{943D9F7E-B9C5-449C-B0B5-A5F9FCCA2E9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September 2010</a:t>
            </a:r>
          </a:p>
        </p:txBody>
      </p:sp>
      <p:sp>
        <p:nvSpPr>
          <p:cNvPr id="3" name="Footer Placeholder 2"/>
          <p:cNvSpPr>
            <a:spLocks noGrp="1"/>
          </p:cNvSpPr>
          <p:nvPr>
            <p:ph type="ftr" sz="quarter" idx="11"/>
          </p:nvPr>
        </p:nvSpPr>
        <p:spPr/>
        <p:txBody>
          <a:bodyPr/>
          <a:lstStyle>
            <a:lvl1pPr>
              <a:defRPr/>
            </a:lvl1pPr>
          </a:lstStyle>
          <a:p>
            <a:r>
              <a:rPr lang="en-US"/>
              <a:t>Tim Harrington, Zebra Enterprise Solutions</a:t>
            </a:r>
          </a:p>
        </p:txBody>
      </p:sp>
      <p:sp>
        <p:nvSpPr>
          <p:cNvPr id="4" name="Slide Number Placeholder 3"/>
          <p:cNvSpPr>
            <a:spLocks noGrp="1"/>
          </p:cNvSpPr>
          <p:nvPr>
            <p:ph type="sldNum" sz="quarter" idx="12"/>
          </p:nvPr>
        </p:nvSpPr>
        <p:spPr/>
        <p:txBody>
          <a:bodyPr/>
          <a:lstStyle>
            <a:lvl1pPr>
              <a:defRPr/>
            </a:lvl1pPr>
          </a:lstStyle>
          <a:p>
            <a:r>
              <a:rPr lang="en-US"/>
              <a:t>Slide </a:t>
            </a:r>
            <a:fld id="{C4CC8953-553C-4866-89DA-049E3C98A6F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September 2010</a:t>
            </a:r>
          </a:p>
        </p:txBody>
      </p:sp>
      <p:sp>
        <p:nvSpPr>
          <p:cNvPr id="6" name="Footer Placeholder 5"/>
          <p:cNvSpPr>
            <a:spLocks noGrp="1"/>
          </p:cNvSpPr>
          <p:nvPr>
            <p:ph type="ftr" sz="quarter" idx="11"/>
          </p:nvPr>
        </p:nvSpPr>
        <p:spPr/>
        <p:txBody>
          <a:bodyPr/>
          <a:lstStyle>
            <a:lvl1pPr>
              <a:defRPr/>
            </a:lvl1pPr>
          </a:lstStyle>
          <a:p>
            <a:r>
              <a:rPr lang="en-US"/>
              <a:t>Tim Harrington, Zebra Enterprise Solutions</a:t>
            </a:r>
          </a:p>
        </p:txBody>
      </p:sp>
      <p:sp>
        <p:nvSpPr>
          <p:cNvPr id="7" name="Slide Number Placeholder 6"/>
          <p:cNvSpPr>
            <a:spLocks noGrp="1"/>
          </p:cNvSpPr>
          <p:nvPr>
            <p:ph type="sldNum" sz="quarter" idx="12"/>
          </p:nvPr>
        </p:nvSpPr>
        <p:spPr/>
        <p:txBody>
          <a:bodyPr/>
          <a:lstStyle>
            <a:lvl1pPr>
              <a:defRPr/>
            </a:lvl1pPr>
          </a:lstStyle>
          <a:p>
            <a:r>
              <a:rPr lang="en-US"/>
              <a:t>Slide </a:t>
            </a:r>
            <a:fld id="{EAC92D80-F73A-47F6-BF61-8E771C7DB5C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September 2010</a:t>
            </a:r>
          </a:p>
        </p:txBody>
      </p:sp>
      <p:sp>
        <p:nvSpPr>
          <p:cNvPr id="6" name="Footer Placeholder 5"/>
          <p:cNvSpPr>
            <a:spLocks noGrp="1"/>
          </p:cNvSpPr>
          <p:nvPr>
            <p:ph type="ftr" sz="quarter" idx="11"/>
          </p:nvPr>
        </p:nvSpPr>
        <p:spPr/>
        <p:txBody>
          <a:bodyPr/>
          <a:lstStyle>
            <a:lvl1pPr>
              <a:defRPr/>
            </a:lvl1pPr>
          </a:lstStyle>
          <a:p>
            <a:r>
              <a:rPr lang="en-US"/>
              <a:t>Tim Harrington, Zebra Enterprise Solutions</a:t>
            </a:r>
          </a:p>
        </p:txBody>
      </p:sp>
      <p:sp>
        <p:nvSpPr>
          <p:cNvPr id="7" name="Slide Number Placeholder 6"/>
          <p:cNvSpPr>
            <a:spLocks noGrp="1"/>
          </p:cNvSpPr>
          <p:nvPr>
            <p:ph type="sldNum" sz="quarter" idx="12"/>
          </p:nvPr>
        </p:nvSpPr>
        <p:spPr/>
        <p:txBody>
          <a:bodyPr/>
          <a:lstStyle>
            <a:lvl1pPr>
              <a:defRPr/>
            </a:lvl1pPr>
          </a:lstStyle>
          <a:p>
            <a:r>
              <a:rPr lang="en-US"/>
              <a:t>Slide </a:t>
            </a:r>
            <a:fld id="{3262C900-0BFF-4CAD-A863-CA10713E0D7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September 2010</a:t>
            </a:r>
          </a:p>
        </p:txBody>
      </p:sp>
      <p:sp>
        <p:nvSpPr>
          <p:cNvPr id="4101"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Tim Harrington, Zebra Enterprise Solutions</a:t>
            </a:r>
          </a:p>
        </p:txBody>
      </p:sp>
      <p:sp>
        <p:nvSpPr>
          <p:cNvPr id="4102"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8D23B74D-4FA3-44FA-84FB-CF6E78913A07}" type="slidenum">
              <a:rPr lang="en-US"/>
              <a:pPr/>
              <a:t>‹#›</a:t>
            </a:fld>
            <a:endParaRPr lang="en-US"/>
          </a:p>
        </p:txBody>
      </p:sp>
      <p:sp>
        <p:nvSpPr>
          <p:cNvPr id="4103" name="Rectangle 7"/>
          <p:cNvSpPr>
            <a:spLocks noChangeArrowheads="1"/>
          </p:cNvSpPr>
          <p:nvPr/>
        </p:nvSpPr>
        <p:spPr bwMode="auto">
          <a:xfrm>
            <a:off x="3810000" y="396875"/>
            <a:ext cx="4648200" cy="212725"/>
          </a:xfrm>
          <a:prstGeom prst="rect">
            <a:avLst/>
          </a:prstGeom>
          <a:noFill/>
          <a:ln w="9525">
            <a:noFill/>
            <a:miter lim="800000"/>
            <a:headEnd/>
            <a:tailEnd/>
          </a:ln>
          <a:effectLst/>
        </p:spPr>
        <p:txBody>
          <a:bodyPr lIns="0" tIns="0" rIns="0" bIns="0" anchor="b">
            <a:spAutoFit/>
          </a:bodyPr>
          <a:lstStyle/>
          <a:p>
            <a:pPr lvl="4" algn="r"/>
            <a:r>
              <a:rPr lang="en-US" sz="1400" b="1"/>
              <a:t>doc.: IEEE 802.15-10-0791-00-004f</a:t>
            </a:r>
          </a:p>
        </p:txBody>
      </p:sp>
      <p:sp>
        <p:nvSpPr>
          <p:cNvPr id="410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0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410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15-4f@listserv.ieee.org" TargetMode="External"/><Relationship Id="rId2" Type="http://schemas.openxmlformats.org/officeDocument/2006/relationships/hyperlink" Target="http://grouper.ieee.org/groups/802/15/pub/Subscribe.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September 2010</a:t>
            </a:r>
          </a:p>
        </p:txBody>
      </p:sp>
      <p:sp>
        <p:nvSpPr>
          <p:cNvPr id="4" name="Footer Placeholder 4"/>
          <p:cNvSpPr>
            <a:spLocks noGrp="1"/>
          </p:cNvSpPr>
          <p:nvPr>
            <p:ph type="ftr" sz="quarter" idx="11"/>
          </p:nvPr>
        </p:nvSpPr>
        <p:spPr/>
        <p:txBody>
          <a:bodyPr/>
          <a:lstStyle/>
          <a:p>
            <a:r>
              <a:rPr lang="en-US"/>
              <a:t>Tim Harrington, Zebra Enterprise Solutions</a:t>
            </a:r>
          </a:p>
        </p:txBody>
      </p:sp>
      <p:sp>
        <p:nvSpPr>
          <p:cNvPr id="12290" name="Rectangle 2"/>
          <p:cNvSpPr>
            <a:spLocks noChangeArrowheads="1"/>
          </p:cNvSpPr>
          <p:nvPr/>
        </p:nvSpPr>
        <p:spPr bwMode="auto">
          <a:xfrm>
            <a:off x="228600" y="609600"/>
            <a:ext cx="8763000" cy="5746750"/>
          </a:xfrm>
          <a:prstGeom prst="rect">
            <a:avLst/>
          </a:prstGeom>
          <a:noFill/>
          <a:ln w="12700">
            <a:noFill/>
            <a:miter lim="800000"/>
            <a:headEnd type="none" w="sm" len="sm"/>
            <a:tailEnd type="none" w="sm" len="sm"/>
          </a:ln>
          <a:effectLst/>
        </p:spPr>
        <p:txBody>
          <a:bodyPr>
            <a:spAutoFit/>
          </a:bodyPr>
          <a:lstStyle/>
          <a:p>
            <a:pPr marL="914400" indent="-914400"/>
            <a:r>
              <a:rPr lang="en-US" sz="1800" b="1" u="sng">
                <a:effectLst>
                  <a:outerShdw blurRad="38100" dist="38100" dir="2700000" algn="tl">
                    <a:srgbClr val="C0C0C0"/>
                  </a:outerShdw>
                </a:effectLst>
              </a:rPr>
              <a:t>Project: IEEE P802.15 Working Group for Wireless Personal Area Networks (WPANs)</a:t>
            </a:r>
            <a:endParaRPr lang="en-US" sz="1800" b="1"/>
          </a:p>
          <a:p>
            <a:pPr marL="914400" indent="-914400"/>
            <a:endParaRPr lang="en-US" sz="1800"/>
          </a:p>
          <a:p>
            <a:pPr marL="914400" indent="-914400"/>
            <a:r>
              <a:rPr lang="en-US" sz="1400" b="1"/>
              <a:t>Submission Title:</a:t>
            </a:r>
            <a:r>
              <a:rPr lang="en-US" sz="1400"/>
              <a:t>  802.15.4f Task Group Closing Report for San Diego, California</a:t>
            </a:r>
          </a:p>
          <a:p>
            <a:pPr marL="914400" indent="-914400"/>
            <a:r>
              <a:rPr lang="en-US" sz="1400" b="1"/>
              <a:t>Date Submitted:</a:t>
            </a:r>
            <a:r>
              <a:rPr lang="en-US" sz="1400"/>
              <a:t> September 16, 2010</a:t>
            </a:r>
          </a:p>
          <a:p>
            <a:pPr marL="914400" indent="-914400"/>
            <a:r>
              <a:rPr lang="en-US" sz="1400" b="1"/>
              <a:t>Source:</a:t>
            </a:r>
            <a:r>
              <a:rPr lang="en-US" sz="1400"/>
              <a:t> 	Tim Harrington, Zebra Enterprise Solutions</a:t>
            </a:r>
          </a:p>
          <a:p>
            <a:pPr marL="914400" indent="-914400"/>
            <a:r>
              <a:rPr lang="en-US" sz="1400" b="1"/>
              <a:t>Contact: </a:t>
            </a:r>
            <a:r>
              <a:rPr lang="en-US" sz="1400"/>
              <a:t>	Tim Harrington, Zebra Enterprise Solutions</a:t>
            </a:r>
          </a:p>
          <a:p>
            <a:pPr marL="914400" indent="-914400"/>
            <a:r>
              <a:rPr lang="en-US" sz="1400" b="1"/>
              <a:t>Voice:</a:t>
            </a:r>
            <a:r>
              <a:rPr lang="en-US" sz="1400"/>
              <a:t> 	E-Mail: timhr950@yahoo.com	</a:t>
            </a:r>
          </a:p>
          <a:p>
            <a:pPr marL="914400" indent="-914400"/>
            <a:r>
              <a:rPr lang="en-US" sz="1400" b="1"/>
              <a:t>Re:</a:t>
            </a:r>
            <a:r>
              <a:rPr lang="en-US" sz="1400"/>
              <a:t> 	802.15.4f Active RFID Closing Report for the September 2010 Session</a:t>
            </a:r>
          </a:p>
          <a:p>
            <a:pPr marL="914400" indent="-914400"/>
            <a:r>
              <a:rPr lang="en-US" sz="1400" b="1"/>
              <a:t>Abstract:    </a:t>
            </a:r>
            <a:r>
              <a:rPr lang="en-US" sz="1400"/>
              <a:t>Closing Report for the September 2010 Active RFID Session in Waikoloa, Hawaii.</a:t>
            </a:r>
          </a:p>
          <a:p>
            <a:pPr marL="914400" indent="-914400"/>
            <a:endParaRPr lang="en-US" sz="1400"/>
          </a:p>
          <a:p>
            <a:pPr marL="914400" indent="-914400"/>
            <a:r>
              <a:rPr lang="en-US" sz="1400" b="1"/>
              <a:t>Purpose:</a:t>
            </a:r>
            <a:r>
              <a:rPr lang="en-US" sz="1400"/>
              <a:t>	</a:t>
            </a:r>
            <a:r>
              <a:rPr lang="en-US" altLang="ja-JP" sz="1400">
                <a:ea typeface="ＭＳ Ｐゴシック" pitchFamily="50" charset="-128"/>
              </a:rPr>
              <a:t>This amendment defines a Physical Layer (PHY), and those Medium Access Control Layer (MAC) modifications required to support it, for Active Radio Frequency Identification (RFID) readers and tags. It allows for efficient communications with active RFID tags and sensor applications in an autonomous manner in a promiscuous network, using very low energy consumption (low duty cycle), and low PHY transmitter power. The PHY parameters are flexible and configurable to provide optimized use in a variety of active RFID tag operations including simplex and duplex transmission (reader-to-tag and tag-to-readers), multicast (reader to a select group of tags), uni-cast as in reader to a single tag, tag-to-tag communication, and multi-hop capability. </a:t>
            </a:r>
          </a:p>
          <a:p>
            <a:pPr marL="914400" indent="-914400"/>
            <a:endParaRPr lang="en-US" sz="1400"/>
          </a:p>
          <a:p>
            <a:pPr marL="914400" indent="-914400"/>
            <a:r>
              <a:rPr lang="en-US" sz="1400" b="1"/>
              <a:t>Notice:</a:t>
            </a:r>
            <a:r>
              <a:rPr lang="en-US" sz="140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endParaRPr lang="en-US" sz="1400"/>
          </a:p>
          <a:p>
            <a:pPr marL="914400" indent="-914400"/>
            <a:r>
              <a:rPr lang="en-US" sz="1400" b="1"/>
              <a:t>Release:</a:t>
            </a:r>
            <a:r>
              <a:rPr lang="en-US" sz="1400"/>
              <a:t>	The contributor acknowledges and accepts that this contribution becomes the property of IEEE and may be made publicly available by P802.15.	</a:t>
            </a:r>
          </a:p>
        </p:txBody>
      </p:sp>
      <p:sp>
        <p:nvSpPr>
          <p:cNvPr id="5" name="Rectangle 4"/>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TextBox 5"/>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September 2010</a:t>
            </a:r>
          </a:p>
        </p:txBody>
      </p:sp>
      <p:sp>
        <p:nvSpPr>
          <p:cNvPr id="5" name="Footer Placeholder 4"/>
          <p:cNvSpPr>
            <a:spLocks noGrp="1"/>
          </p:cNvSpPr>
          <p:nvPr>
            <p:ph type="ftr" sz="quarter" idx="11"/>
          </p:nvPr>
        </p:nvSpPr>
        <p:spPr/>
        <p:txBody>
          <a:bodyPr/>
          <a:lstStyle/>
          <a:p>
            <a:r>
              <a:rPr lang="en-US"/>
              <a:t>Tim Harrington, Zebra Enterprise Solutions</a:t>
            </a:r>
          </a:p>
        </p:txBody>
      </p:sp>
      <p:sp>
        <p:nvSpPr>
          <p:cNvPr id="36866" name="Rectangle 2"/>
          <p:cNvSpPr>
            <a:spLocks noGrp="1" noChangeArrowheads="1"/>
          </p:cNvSpPr>
          <p:nvPr>
            <p:ph type="title"/>
          </p:nvPr>
        </p:nvSpPr>
        <p:spPr/>
        <p:txBody>
          <a:bodyPr/>
          <a:lstStyle/>
          <a:p>
            <a:r>
              <a:rPr lang="en-US" sz="3200" b="1"/>
              <a:t>Teleconference Call Schedule</a:t>
            </a:r>
          </a:p>
        </p:txBody>
      </p:sp>
      <p:sp>
        <p:nvSpPr>
          <p:cNvPr id="36867" name="Rectangle 3"/>
          <p:cNvSpPr>
            <a:spLocks noGrp="1" noChangeArrowheads="1"/>
          </p:cNvSpPr>
          <p:nvPr>
            <p:ph type="body" idx="1"/>
          </p:nvPr>
        </p:nvSpPr>
        <p:spPr/>
        <p:txBody>
          <a:bodyPr/>
          <a:lstStyle/>
          <a:p>
            <a:pPr>
              <a:lnSpc>
                <a:spcPct val="80000"/>
              </a:lnSpc>
            </a:pPr>
            <a:r>
              <a:rPr lang="en-US" sz="2400" dirty="0"/>
              <a:t>Weekly, Thursdays, 8am Pacific Time (USA</a:t>
            </a:r>
            <a:r>
              <a:rPr lang="en-US" sz="2400" dirty="0" smtClean="0"/>
              <a:t>)</a:t>
            </a:r>
          </a:p>
          <a:p>
            <a:pPr lvl="1">
              <a:lnSpc>
                <a:spcPct val="80000"/>
              </a:lnSpc>
              <a:buNone/>
            </a:pPr>
            <a:r>
              <a:rPr lang="en-US" sz="2000" dirty="0" smtClean="0"/>
              <a:t>September 30, 2010</a:t>
            </a:r>
          </a:p>
          <a:p>
            <a:pPr lvl="1">
              <a:lnSpc>
                <a:spcPct val="80000"/>
              </a:lnSpc>
              <a:buNone/>
            </a:pPr>
            <a:r>
              <a:rPr lang="en-US" sz="2000" dirty="0" smtClean="0"/>
              <a:t>October 7, </a:t>
            </a:r>
            <a:r>
              <a:rPr lang="en-US" sz="2000" dirty="0"/>
              <a:t>2010</a:t>
            </a:r>
          </a:p>
          <a:p>
            <a:pPr lvl="1">
              <a:lnSpc>
                <a:spcPct val="80000"/>
              </a:lnSpc>
              <a:buNone/>
            </a:pPr>
            <a:r>
              <a:rPr lang="en-US" sz="2000" dirty="0" smtClean="0"/>
              <a:t>October 14</a:t>
            </a:r>
            <a:r>
              <a:rPr lang="en-US" sz="2000" dirty="0" smtClean="0"/>
              <a:t>, </a:t>
            </a:r>
            <a:r>
              <a:rPr lang="en-US" sz="2000" dirty="0"/>
              <a:t>2010</a:t>
            </a:r>
          </a:p>
          <a:p>
            <a:pPr lvl="1">
              <a:lnSpc>
                <a:spcPct val="80000"/>
              </a:lnSpc>
              <a:buNone/>
            </a:pPr>
            <a:r>
              <a:rPr lang="en-US" sz="2000" dirty="0" smtClean="0"/>
              <a:t>October 21</a:t>
            </a:r>
            <a:r>
              <a:rPr lang="en-US" sz="2000" dirty="0" smtClean="0"/>
              <a:t>, </a:t>
            </a:r>
            <a:r>
              <a:rPr lang="en-US" sz="2000" dirty="0"/>
              <a:t>2010</a:t>
            </a:r>
          </a:p>
          <a:p>
            <a:pPr lvl="1">
              <a:lnSpc>
                <a:spcPct val="80000"/>
              </a:lnSpc>
              <a:buNone/>
            </a:pPr>
            <a:r>
              <a:rPr lang="en-US" sz="2000" dirty="0" smtClean="0"/>
              <a:t>October 28, </a:t>
            </a:r>
            <a:r>
              <a:rPr lang="en-US" sz="2000" dirty="0"/>
              <a:t>2010</a:t>
            </a:r>
          </a:p>
          <a:p>
            <a:pPr lvl="1">
              <a:lnSpc>
                <a:spcPct val="80000"/>
              </a:lnSpc>
              <a:buNone/>
            </a:pPr>
            <a:r>
              <a:rPr lang="en-US" sz="2000" dirty="0" smtClean="0"/>
              <a:t>November 4, </a:t>
            </a:r>
            <a:r>
              <a:rPr lang="en-US" sz="2000" dirty="0"/>
              <a:t>2010</a:t>
            </a:r>
          </a:p>
          <a:p>
            <a:pPr>
              <a:lnSpc>
                <a:spcPct val="80000"/>
              </a:lnSpc>
              <a:buNone/>
            </a:pPr>
            <a:endParaRPr lang="en-US" sz="2400" dirty="0"/>
          </a:p>
          <a:p>
            <a:pPr>
              <a:lnSpc>
                <a:spcPct val="80000"/>
              </a:lnSpc>
              <a:buFontTx/>
              <a:buNone/>
            </a:pPr>
            <a:r>
              <a:rPr lang="en-US" sz="2400" dirty="0"/>
              <a:t>    Teleconference call details will be distributed through the TG4f e-mail reflector:</a:t>
            </a:r>
          </a:p>
          <a:p>
            <a:pPr>
              <a:lnSpc>
                <a:spcPct val="80000"/>
              </a:lnSpc>
              <a:buFontTx/>
              <a:buNone/>
            </a:pPr>
            <a:r>
              <a:rPr lang="en-US" sz="2400" dirty="0"/>
              <a:t>	STDS-802-15-4F@LISTSERV.IEEE.ORG</a:t>
            </a:r>
          </a:p>
        </p:txBody>
      </p:sp>
      <p:sp>
        <p:nvSpPr>
          <p:cNvPr id="6" name="Rectangle 5"/>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t>September 2010</a:t>
            </a:r>
          </a:p>
        </p:txBody>
      </p:sp>
      <p:sp>
        <p:nvSpPr>
          <p:cNvPr id="4" name="Footer Placeholder 2"/>
          <p:cNvSpPr>
            <a:spLocks noGrp="1"/>
          </p:cNvSpPr>
          <p:nvPr>
            <p:ph type="ftr" sz="quarter" idx="11"/>
          </p:nvPr>
        </p:nvSpPr>
        <p:spPr/>
        <p:txBody>
          <a:bodyPr/>
          <a:lstStyle/>
          <a:p>
            <a:r>
              <a:rPr lang="en-US"/>
              <a:t>Tim Harrington, Zebra Enterprise Solutions</a:t>
            </a:r>
          </a:p>
        </p:txBody>
      </p:sp>
      <p:sp>
        <p:nvSpPr>
          <p:cNvPr id="24578" name="Rectangle 2"/>
          <p:cNvSpPr>
            <a:spLocks noChangeArrowheads="1"/>
          </p:cNvSpPr>
          <p:nvPr/>
        </p:nvSpPr>
        <p:spPr bwMode="auto">
          <a:xfrm>
            <a:off x="304800" y="1676400"/>
            <a:ext cx="8534400" cy="4533900"/>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FontTx/>
              <a:buChar char="•"/>
            </a:pPr>
            <a:r>
              <a:rPr lang="en-US" sz="2400" b="1">
                <a:latin typeface="Arial" charset="0"/>
              </a:rPr>
              <a:t>Sign up for 802.15.4f Active RFID e-mail reflector</a:t>
            </a:r>
          </a:p>
          <a:p>
            <a:pPr marL="1085850" lvl="2" indent="-228600">
              <a:buFontTx/>
              <a:buChar char="•"/>
            </a:pPr>
            <a:r>
              <a:rPr lang="en-US" sz="1800">
                <a:latin typeface="Arial" charset="0"/>
              </a:rPr>
              <a:t>Sign-up at: </a:t>
            </a:r>
            <a:r>
              <a:rPr lang="en-US" sz="1800">
                <a:latin typeface="Arial" charset="0"/>
                <a:hlinkClick r:id="rId2" tooltip="http://grouper.ieee.org/groups/802/15/pub/Subscribe.html"/>
              </a:rPr>
              <a:t>http://grouper.ieee.org/groups/802/15/pub/Subscribe.html</a:t>
            </a:r>
            <a:endParaRPr lang="en-US" sz="1800">
              <a:latin typeface="Arial" charset="0"/>
            </a:endParaRPr>
          </a:p>
          <a:p>
            <a:pPr marL="1085850" lvl="2" indent="-228600">
              <a:buFontTx/>
              <a:buChar char="•"/>
            </a:pPr>
            <a:r>
              <a:rPr lang="en-US" sz="1800">
                <a:latin typeface="Arial" charset="0"/>
              </a:rPr>
              <a:t>Email reflector address is: </a:t>
            </a:r>
            <a:r>
              <a:rPr lang="en-US" sz="1800">
                <a:latin typeface="Arial" charset="0"/>
                <a:hlinkClick r:id="rId3" tooltip="mailto:STDS-802-15-4f@listserv.ieee.org"/>
              </a:rPr>
              <a:t>STDS-802-15-4f@listserv.ieee.org</a:t>
            </a:r>
            <a:endParaRPr lang="en-US" sz="18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r>
              <a:rPr lang="en-US" sz="2400" b="1">
                <a:latin typeface="Arial" charset="0"/>
              </a:rPr>
              <a:t>Next Meeting</a:t>
            </a:r>
          </a:p>
          <a:p>
            <a:pPr marL="742950" lvl="1" indent="-285750">
              <a:lnSpc>
                <a:spcPct val="90000"/>
              </a:lnSpc>
              <a:spcBef>
                <a:spcPct val="20000"/>
              </a:spcBef>
              <a:buFontTx/>
              <a:buChar char="–"/>
            </a:pPr>
            <a:r>
              <a:rPr lang="en-US" sz="2400">
                <a:latin typeface="Arial" charset="0"/>
              </a:rPr>
              <a:t>November 08-11, 2010 in Dallas, Texas</a:t>
            </a:r>
            <a:endParaRPr lang="en-US" sz="2800">
              <a:latin typeface="Arial" charset="0"/>
            </a:endParaRPr>
          </a:p>
          <a:p>
            <a:pPr marL="742950" lvl="1" indent="-285750">
              <a:lnSpc>
                <a:spcPct val="90000"/>
              </a:lnSpc>
              <a:spcBef>
                <a:spcPct val="20000"/>
              </a:spcBef>
              <a:buFontTx/>
              <a:buChar char="–"/>
            </a:pPr>
            <a:r>
              <a:rPr lang="en-US" sz="2400">
                <a:latin typeface="Arial" charset="0"/>
              </a:rPr>
              <a:t>Register for the next meeting at:</a:t>
            </a:r>
          </a:p>
          <a:p>
            <a:pPr marL="1085850" lvl="2" indent="-228600">
              <a:lnSpc>
                <a:spcPct val="90000"/>
              </a:lnSpc>
              <a:spcBef>
                <a:spcPct val="20000"/>
              </a:spcBef>
              <a:buFontTx/>
              <a:buChar char="•"/>
            </a:pPr>
            <a:r>
              <a:rPr lang="en-US" sz="2400">
                <a:latin typeface="Arial" charset="0"/>
              </a:rPr>
              <a:t>http://ieee802.facetoface-events.com/wireless</a:t>
            </a:r>
          </a:p>
        </p:txBody>
      </p:sp>
      <p:sp>
        <p:nvSpPr>
          <p:cNvPr id="5" name="Rectangle 4"/>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TextBox 5"/>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t>September 2010</a:t>
            </a:r>
          </a:p>
        </p:txBody>
      </p:sp>
      <p:sp>
        <p:nvSpPr>
          <p:cNvPr id="4" name="Footer Placeholder 2"/>
          <p:cNvSpPr>
            <a:spLocks noGrp="1"/>
          </p:cNvSpPr>
          <p:nvPr>
            <p:ph type="ftr" sz="quarter" idx="11"/>
          </p:nvPr>
        </p:nvSpPr>
        <p:spPr/>
        <p:txBody>
          <a:bodyPr/>
          <a:lstStyle/>
          <a:p>
            <a:r>
              <a:rPr lang="en-US"/>
              <a:t>Tim Harrington, Zebra Enterprise Solutions</a:t>
            </a:r>
          </a:p>
        </p:txBody>
      </p:sp>
      <p:sp>
        <p:nvSpPr>
          <p:cNvPr id="15362" name="Rectangle 2"/>
          <p:cNvSpPr>
            <a:spLocks noChangeArrowheads="1"/>
          </p:cNvSpPr>
          <p:nvPr/>
        </p:nvSpPr>
        <p:spPr bwMode="auto">
          <a:xfrm>
            <a:off x="1397000" y="1371600"/>
            <a:ext cx="6350000" cy="4602163"/>
          </a:xfrm>
          <a:prstGeom prst="rect">
            <a:avLst/>
          </a:prstGeom>
          <a:noFill/>
          <a:ln w="12700">
            <a:noFill/>
            <a:miter lim="800000"/>
            <a:headEnd type="none" w="sm" len="sm"/>
            <a:tailEnd type="none" w="sm" len="sm"/>
          </a:ln>
          <a:effectLst/>
        </p:spPr>
        <p:txBody>
          <a:bodyPr wrap="none">
            <a:spAutoFit/>
          </a:bodyPr>
          <a:lstStyle/>
          <a:p>
            <a:pPr algn="ctr"/>
            <a:r>
              <a:rPr lang="en-US" altLang="ja-JP" sz="4000" b="1">
                <a:solidFill>
                  <a:schemeClr val="tx2"/>
                </a:solidFill>
                <a:ea typeface="ＭＳ Ｐゴシック" pitchFamily="50" charset="-128"/>
              </a:rPr>
              <a:t>IEEE 802.15.4f Active RFID</a:t>
            </a:r>
          </a:p>
          <a:p>
            <a:pPr algn="ctr"/>
            <a:endParaRPr lang="en-US" altLang="ja-JP" sz="4000" b="1">
              <a:solidFill>
                <a:schemeClr val="tx2"/>
              </a:solidFill>
              <a:ea typeface="ＭＳ Ｐゴシック" pitchFamily="50" charset="-128"/>
            </a:endParaRPr>
          </a:p>
          <a:p>
            <a:pPr algn="ctr"/>
            <a:r>
              <a:rPr lang="en-US" altLang="ja-JP" sz="4000" b="1">
                <a:solidFill>
                  <a:schemeClr val="tx2"/>
                </a:solidFill>
                <a:ea typeface="ＭＳ Ｐゴシック" pitchFamily="50" charset="-128"/>
              </a:rPr>
              <a:t>Closing Report</a:t>
            </a:r>
          </a:p>
          <a:p>
            <a:pPr algn="ctr"/>
            <a:endParaRPr lang="en-US" altLang="ja-JP" sz="4000" b="1">
              <a:solidFill>
                <a:schemeClr val="tx2"/>
              </a:solidFill>
              <a:ea typeface="ＭＳ Ｐゴシック" pitchFamily="50" charset="-128"/>
            </a:endParaRPr>
          </a:p>
          <a:p>
            <a:pPr algn="ctr"/>
            <a:r>
              <a:rPr lang="en-US" altLang="ja-JP" sz="3200" b="1">
                <a:solidFill>
                  <a:schemeClr val="tx2"/>
                </a:solidFill>
                <a:ea typeface="ＭＳ Ｐゴシック" pitchFamily="50" charset="-128"/>
              </a:rPr>
              <a:t>11th Meeting as a Task Group</a:t>
            </a:r>
          </a:p>
          <a:p>
            <a:pPr algn="ctr"/>
            <a:endParaRPr lang="en-US" altLang="ja-JP" sz="2000" b="1">
              <a:solidFill>
                <a:schemeClr val="tx2"/>
              </a:solidFill>
              <a:ea typeface="ＭＳ Ｐゴシック" pitchFamily="50" charset="-128"/>
            </a:endParaRPr>
          </a:p>
          <a:p>
            <a:pPr algn="ctr"/>
            <a:r>
              <a:rPr lang="en-US" altLang="ja-JP" sz="3200" b="1">
                <a:solidFill>
                  <a:schemeClr val="tx2"/>
                </a:solidFill>
                <a:ea typeface="ＭＳ Ｐゴシック" pitchFamily="50" charset="-128"/>
              </a:rPr>
              <a:t>Waikoloa, Hawaii</a:t>
            </a:r>
          </a:p>
          <a:p>
            <a:pPr algn="ctr"/>
            <a:endParaRPr lang="en-US" altLang="ja-JP" sz="2000" b="1">
              <a:solidFill>
                <a:schemeClr val="tx2"/>
              </a:solidFill>
              <a:ea typeface="ＭＳ Ｐゴシック" pitchFamily="50" charset="-128"/>
            </a:endParaRPr>
          </a:p>
          <a:p>
            <a:pPr algn="ctr"/>
            <a:r>
              <a:rPr lang="en-US" altLang="ja-JP" sz="3200" b="1">
                <a:solidFill>
                  <a:schemeClr val="tx2"/>
                </a:solidFill>
                <a:ea typeface="ＭＳ Ｐゴシック" pitchFamily="50" charset="-128"/>
              </a:rPr>
              <a:t>September 16, 2010</a:t>
            </a:r>
            <a:endParaRPr lang="en-US" sz="3200" b="1">
              <a:solidFill>
                <a:schemeClr val="tx2"/>
              </a:solidFill>
            </a:endParaRPr>
          </a:p>
        </p:txBody>
      </p:sp>
      <p:sp>
        <p:nvSpPr>
          <p:cNvPr id="5" name="Rectangle 4"/>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TextBox 5"/>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September 2010</a:t>
            </a:r>
          </a:p>
        </p:txBody>
      </p:sp>
      <p:sp>
        <p:nvSpPr>
          <p:cNvPr id="5" name="Footer Placeholder 4"/>
          <p:cNvSpPr>
            <a:spLocks noGrp="1"/>
          </p:cNvSpPr>
          <p:nvPr>
            <p:ph type="ftr" sz="quarter" idx="11"/>
          </p:nvPr>
        </p:nvSpPr>
        <p:spPr/>
        <p:txBody>
          <a:bodyPr/>
          <a:lstStyle/>
          <a:p>
            <a:r>
              <a:rPr lang="en-US"/>
              <a:t>Tim Harrington, Zebra Enterprise Solutions</a:t>
            </a:r>
          </a:p>
        </p:txBody>
      </p:sp>
      <p:sp>
        <p:nvSpPr>
          <p:cNvPr id="5122" name="Rectangle 2"/>
          <p:cNvSpPr>
            <a:spLocks noGrp="1" noChangeArrowheads="1"/>
          </p:cNvSpPr>
          <p:nvPr>
            <p:ph type="title"/>
          </p:nvPr>
        </p:nvSpPr>
        <p:spPr/>
        <p:txBody>
          <a:bodyPr/>
          <a:lstStyle/>
          <a:p>
            <a:r>
              <a:rPr lang="en-US" sz="3200" b="1"/>
              <a:t>802.15.4f PAR Purpose</a:t>
            </a:r>
          </a:p>
        </p:txBody>
      </p:sp>
      <p:sp>
        <p:nvSpPr>
          <p:cNvPr id="5123" name="Rectangle 3"/>
          <p:cNvSpPr>
            <a:spLocks noGrp="1" noChangeArrowheads="1"/>
          </p:cNvSpPr>
          <p:nvPr>
            <p:ph type="body" idx="1"/>
          </p:nvPr>
        </p:nvSpPr>
        <p:spPr>
          <a:xfrm>
            <a:off x="685800" y="1752600"/>
            <a:ext cx="7772400" cy="4724400"/>
          </a:xfrm>
        </p:spPr>
        <p:txBody>
          <a:bodyPr/>
          <a:lstStyle/>
          <a:p>
            <a:pPr>
              <a:buFontTx/>
              <a:buNone/>
            </a:pPr>
            <a:r>
              <a:rPr lang="en-US" sz="2400" b="1"/>
              <a:t>    Paragraph from 802.15.4f Project Authorization Request (PAR) document.</a:t>
            </a:r>
          </a:p>
          <a:p>
            <a:pPr>
              <a:buFontTx/>
              <a:buNone/>
            </a:pPr>
            <a:endParaRPr lang="en-US" sz="2400" b="1"/>
          </a:p>
          <a:p>
            <a:pPr>
              <a:buFontTx/>
              <a:buNone/>
            </a:pPr>
            <a:r>
              <a:rPr lang="en-US" sz="2400" b="1"/>
              <a:t>    </a:t>
            </a:r>
            <a:r>
              <a:rPr lang="en-US" sz="2000" b="1"/>
              <a:t>5.4 Purpose of Proposed Standard:</a:t>
            </a:r>
          </a:p>
          <a:p>
            <a:pPr>
              <a:buFontTx/>
              <a:buNone/>
            </a:pPr>
            <a:r>
              <a:rPr lang="en-US" sz="2400" b="1"/>
              <a:t>    </a:t>
            </a:r>
            <a:r>
              <a:rPr lang="en-US" sz="1800"/>
              <a:t>To provide a standard for low cost, ultra low energy consumption, flexible and highly reliable communication means and air interface protocol for Active RFID and sensor applications. The air interface should be able to support a wide range of needs for which active RFID systems can be useful and enable improved performance and flexibility for future mass deployments of active RFID systems around the world.</a:t>
            </a:r>
          </a:p>
          <a:p>
            <a:endParaRPr lang="en-US" sz="1800"/>
          </a:p>
        </p:txBody>
      </p:sp>
      <p:sp>
        <p:nvSpPr>
          <p:cNvPr id="6" name="Rectangle 5"/>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t>September 2010</a:t>
            </a:r>
          </a:p>
        </p:txBody>
      </p:sp>
      <p:sp>
        <p:nvSpPr>
          <p:cNvPr id="4" name="Footer Placeholder 2"/>
          <p:cNvSpPr>
            <a:spLocks noGrp="1"/>
          </p:cNvSpPr>
          <p:nvPr>
            <p:ph type="ftr" sz="quarter" idx="11"/>
          </p:nvPr>
        </p:nvSpPr>
        <p:spPr/>
        <p:txBody>
          <a:bodyPr/>
          <a:lstStyle/>
          <a:p>
            <a:r>
              <a:rPr lang="en-US"/>
              <a:t>Tim Harrington, Zebra Enterprise Solutions</a:t>
            </a:r>
          </a:p>
        </p:txBody>
      </p:sp>
      <p:sp>
        <p:nvSpPr>
          <p:cNvPr id="16386" name="Rectangle 2"/>
          <p:cNvSpPr>
            <a:spLocks noChangeArrowheads="1"/>
          </p:cNvSpPr>
          <p:nvPr/>
        </p:nvSpPr>
        <p:spPr bwMode="auto">
          <a:xfrm>
            <a:off x="304800" y="1141413"/>
            <a:ext cx="8534400" cy="4543425"/>
          </a:xfrm>
          <a:prstGeom prst="rect">
            <a:avLst/>
          </a:prstGeom>
          <a:noFill/>
          <a:ln w="12700">
            <a:noFill/>
            <a:miter lim="800000"/>
            <a:headEnd type="none" w="sm" len="sm"/>
            <a:tailEnd type="none" w="sm" len="sm"/>
          </a:ln>
          <a:effectLst/>
        </p:spPr>
        <p:txBody>
          <a:bodyPr>
            <a:spAutoFit/>
          </a:bodyPr>
          <a:lstStyle/>
          <a:p>
            <a:pPr marL="457200" indent="-457200"/>
            <a:r>
              <a:rPr lang="en-US" altLang="ja-JP" sz="3200" b="1">
                <a:ea typeface="ＭＳ Ｐゴシック" pitchFamily="50" charset="-128"/>
              </a:rPr>
              <a:t>IEEE 802.15.4f Active RFID Meeting Overview</a:t>
            </a:r>
          </a:p>
          <a:p>
            <a:pPr marL="457200" indent="-457200">
              <a:buFontTx/>
              <a:buAutoNum type="arabicPeriod"/>
            </a:pPr>
            <a:endParaRPr lang="en-US" altLang="ja-JP" sz="3200">
              <a:ea typeface="ＭＳ Ｐゴシック" pitchFamily="50" charset="-128"/>
            </a:endParaRPr>
          </a:p>
          <a:p>
            <a:pPr marL="457200" indent="-457200">
              <a:buFontTx/>
              <a:buAutoNum type="arabicPeriod"/>
            </a:pPr>
            <a:r>
              <a:rPr lang="en-US" altLang="ja-JP" sz="1800" b="1">
                <a:ea typeface="ＭＳ Ｐゴシック" pitchFamily="50" charset="-128"/>
              </a:rPr>
              <a:t>Chair:</a:t>
            </a:r>
            <a:r>
              <a:rPr lang="en-US" altLang="ja-JP" sz="1800">
                <a:ea typeface="ＭＳ Ｐゴシック" pitchFamily="50" charset="-128"/>
              </a:rPr>
              <a:t>          Mike McInnis</a:t>
            </a:r>
          </a:p>
          <a:p>
            <a:pPr marL="457200" indent="-457200"/>
            <a:r>
              <a:rPr lang="en-US" altLang="ja-JP" sz="1800" b="1">
                <a:ea typeface="ＭＳ Ｐゴシック" pitchFamily="50" charset="-128"/>
              </a:rPr>
              <a:t>	Vice-Chair:</a:t>
            </a:r>
            <a:r>
              <a:rPr lang="en-US" altLang="ja-JP" sz="1800">
                <a:ea typeface="ＭＳ Ｐゴシック" pitchFamily="50" charset="-128"/>
              </a:rPr>
              <a:t> Tim Harrington </a:t>
            </a:r>
          </a:p>
          <a:p>
            <a:pPr marL="457200" indent="-457200"/>
            <a:r>
              <a:rPr lang="en-US" altLang="ja-JP" sz="1800">
                <a:ea typeface="ＭＳ Ｐゴシック" pitchFamily="50" charset="-128"/>
              </a:rPr>
              <a:t>        </a:t>
            </a:r>
            <a:r>
              <a:rPr lang="en-US" altLang="ja-JP" sz="1800" b="1">
                <a:ea typeface="ＭＳ Ｐゴシック" pitchFamily="50" charset="-128"/>
              </a:rPr>
              <a:t>Secretary:</a:t>
            </a:r>
            <a:r>
              <a:rPr lang="en-US" altLang="ja-JP" sz="1800">
                <a:ea typeface="ＭＳ Ｐゴシック" pitchFamily="50" charset="-128"/>
              </a:rPr>
              <a:t>    Standing in this week was Russ Chandler</a:t>
            </a:r>
          </a:p>
          <a:p>
            <a:pPr marL="457200" indent="-457200"/>
            <a:r>
              <a:rPr lang="en-US" altLang="ja-JP" sz="1800">
                <a:ea typeface="ＭＳ Ｐゴシック" pitchFamily="50" charset="-128"/>
              </a:rPr>
              <a:t>	</a:t>
            </a:r>
            <a:r>
              <a:rPr lang="en-US" altLang="ja-JP" sz="1800" b="1">
                <a:ea typeface="ＭＳ Ｐゴシック" pitchFamily="50" charset="-128"/>
              </a:rPr>
              <a:t>Technical Editor:</a:t>
            </a:r>
            <a:r>
              <a:rPr lang="en-US" altLang="ja-JP" sz="1800">
                <a:ea typeface="ＭＳ Ｐゴシック" pitchFamily="50" charset="-128"/>
              </a:rPr>
              <a:t> Tim Harrington</a:t>
            </a:r>
          </a:p>
          <a:p>
            <a:pPr marL="457200" indent="-457200">
              <a:buFontTx/>
              <a:buAutoNum type="arabicPeriod"/>
            </a:pPr>
            <a:endParaRPr lang="en-US" altLang="ja-JP" sz="1400">
              <a:ea typeface="ＭＳ Ｐゴシック" pitchFamily="50" charset="-128"/>
            </a:endParaRPr>
          </a:p>
          <a:p>
            <a:pPr marL="457200" indent="-457200">
              <a:buFontTx/>
              <a:buAutoNum type="arabicPeriod" startAt="2"/>
            </a:pPr>
            <a:r>
              <a:rPr lang="en-US" altLang="ja-JP" sz="1800" b="1">
                <a:ea typeface="ＭＳ Ｐゴシック" pitchFamily="50" charset="-128"/>
              </a:rPr>
              <a:t>Seven each TG4f meeting time slots during this week.</a:t>
            </a:r>
          </a:p>
          <a:p>
            <a:pPr marL="457200" indent="-457200"/>
            <a:endParaRPr lang="en-US" altLang="ja-JP" sz="1400">
              <a:ea typeface="ＭＳ Ｐゴシック" pitchFamily="50" charset="-128"/>
            </a:endParaRPr>
          </a:p>
          <a:p>
            <a:pPr marL="457200" indent="-457200"/>
            <a:r>
              <a:rPr lang="en-US" altLang="ja-JP" sz="2000">
                <a:ea typeface="ＭＳ Ｐゴシック" pitchFamily="50" charset="-128"/>
              </a:rPr>
              <a:t>3.    </a:t>
            </a:r>
            <a:r>
              <a:rPr lang="en-US" altLang="ja-JP" sz="1800" b="1">
                <a:ea typeface="ＭＳ Ｐゴシック" pitchFamily="50" charset="-128"/>
              </a:rPr>
              <a:t>Administrative meeting Documents during this session:</a:t>
            </a:r>
          </a:p>
          <a:p>
            <a:pPr marL="457200" indent="-457200"/>
            <a:r>
              <a:rPr lang="en-US" altLang="ja-JP" sz="1800">
                <a:ea typeface="ＭＳ Ｐゴシック" pitchFamily="50" charset="-128"/>
              </a:rPr>
              <a:t>        	15-10-0650-01 -Agenda-September-2010.xls</a:t>
            </a:r>
          </a:p>
          <a:p>
            <a:pPr marL="914400" lvl="1" indent="-457200"/>
            <a:r>
              <a:rPr lang="en-US" altLang="ja-JP" sz="1800">
                <a:ea typeface="ＭＳ Ｐゴシック" pitchFamily="50" charset="-128"/>
              </a:rPr>
              <a:t>	15-10-0696-00 -Opening-Introduction-September-2010.ppt</a:t>
            </a:r>
          </a:p>
          <a:p>
            <a:pPr marL="914400" lvl="1" indent="-457200"/>
            <a:r>
              <a:rPr lang="en-US" altLang="ja-JP" sz="1800">
                <a:ea typeface="ＭＳ Ｐゴシック" pitchFamily="50" charset="-128"/>
              </a:rPr>
              <a:t>	15-10-xxxx-00 -Active-RFID-Minutes-September-2010-Waikoloa.doc</a:t>
            </a:r>
          </a:p>
          <a:p>
            <a:pPr marL="457200" indent="-457200"/>
            <a:endParaRPr lang="en-US" altLang="ja-JP" sz="1800">
              <a:ea typeface="ＭＳ Ｐゴシック" pitchFamily="50" charset="-128"/>
            </a:endParaRPr>
          </a:p>
          <a:p>
            <a:pPr marL="914400" lvl="1" indent="-457200"/>
            <a:r>
              <a:rPr lang="en-US" altLang="ja-JP" sz="1800">
                <a:ea typeface="ＭＳ Ｐゴシック" pitchFamily="50" charset="-128"/>
              </a:rPr>
              <a:t>	</a:t>
            </a:r>
          </a:p>
        </p:txBody>
      </p:sp>
      <p:sp>
        <p:nvSpPr>
          <p:cNvPr id="5" name="Rectangle 4"/>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TextBox 5"/>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September 2010</a:t>
            </a:r>
          </a:p>
        </p:txBody>
      </p:sp>
      <p:sp>
        <p:nvSpPr>
          <p:cNvPr id="5" name="Footer Placeholder 4"/>
          <p:cNvSpPr>
            <a:spLocks noGrp="1"/>
          </p:cNvSpPr>
          <p:nvPr>
            <p:ph type="ftr" sz="quarter" idx="11"/>
          </p:nvPr>
        </p:nvSpPr>
        <p:spPr/>
        <p:txBody>
          <a:bodyPr/>
          <a:lstStyle/>
          <a:p>
            <a:r>
              <a:rPr lang="en-US"/>
              <a:t>Tim Harrington, Zebra Enterprise Solutions</a:t>
            </a:r>
          </a:p>
        </p:txBody>
      </p:sp>
      <p:sp>
        <p:nvSpPr>
          <p:cNvPr id="27650" name="Rectangle 2"/>
          <p:cNvSpPr>
            <a:spLocks noGrp="1" noChangeArrowheads="1"/>
          </p:cNvSpPr>
          <p:nvPr>
            <p:ph type="title"/>
          </p:nvPr>
        </p:nvSpPr>
        <p:spPr/>
        <p:txBody>
          <a:bodyPr/>
          <a:lstStyle/>
          <a:p>
            <a:r>
              <a:rPr lang="en-US" altLang="ja-JP" sz="3200" b="1" dirty="0">
                <a:solidFill>
                  <a:schemeClr val="tx1"/>
                </a:solidFill>
                <a:ea typeface="ＭＳ Ｐゴシック" pitchFamily="50" charset="-128"/>
              </a:rPr>
              <a:t>Documents during this meeting session:</a:t>
            </a:r>
            <a:endParaRPr lang="en-US" sz="3200" b="1" dirty="0">
              <a:solidFill>
                <a:schemeClr val="tx1"/>
              </a:solidFill>
            </a:endParaRPr>
          </a:p>
        </p:txBody>
      </p:sp>
      <p:sp>
        <p:nvSpPr>
          <p:cNvPr id="27651" name="Rectangle 3"/>
          <p:cNvSpPr>
            <a:spLocks noGrp="1" noChangeArrowheads="1"/>
          </p:cNvSpPr>
          <p:nvPr>
            <p:ph type="body" idx="1"/>
          </p:nvPr>
        </p:nvSpPr>
        <p:spPr>
          <a:xfrm>
            <a:off x="152400" y="1752600"/>
            <a:ext cx="8991600" cy="4572000"/>
          </a:xfrm>
        </p:spPr>
        <p:txBody>
          <a:bodyPr/>
          <a:lstStyle/>
          <a:p>
            <a:r>
              <a:rPr lang="en-US" sz="2400" b="1" dirty="0"/>
              <a:t>TG4f Draft PHY Document Text.</a:t>
            </a:r>
          </a:p>
          <a:p>
            <a:pPr lvl="1"/>
            <a:r>
              <a:rPr lang="en-US" sz="2000" dirty="0"/>
              <a:t>15-10-0549-12-004f.</a:t>
            </a:r>
          </a:p>
          <a:p>
            <a:pPr lvl="1"/>
            <a:endParaRPr lang="en-US" sz="2000" dirty="0"/>
          </a:p>
          <a:p>
            <a:r>
              <a:rPr lang="en-US" sz="2400" b="1" dirty="0"/>
              <a:t>Presentations.</a:t>
            </a:r>
          </a:p>
          <a:p>
            <a:pPr lvl="1"/>
            <a:r>
              <a:rPr lang="en-US" sz="2000" dirty="0"/>
              <a:t>15-10-0732-00-004f Narrow band frequency channel plan in 433 MHz band for Active RFID.</a:t>
            </a:r>
          </a:p>
          <a:p>
            <a:pPr lvl="1"/>
            <a:r>
              <a:rPr lang="en-US" sz="2000" dirty="0"/>
              <a:t>15-10-0734-00-004f 433 MHz Band Usage in Japan.</a:t>
            </a:r>
          </a:p>
          <a:p>
            <a:pPr lvl="1"/>
            <a:endParaRPr lang="en-US" sz="2000" dirty="0"/>
          </a:p>
        </p:txBody>
      </p:sp>
      <p:sp>
        <p:nvSpPr>
          <p:cNvPr id="6" name="Rectangle 5"/>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September 2010</a:t>
            </a:r>
          </a:p>
        </p:txBody>
      </p:sp>
      <p:sp>
        <p:nvSpPr>
          <p:cNvPr id="5" name="Footer Placeholder 4"/>
          <p:cNvSpPr>
            <a:spLocks noGrp="1"/>
          </p:cNvSpPr>
          <p:nvPr>
            <p:ph type="ftr" sz="quarter" idx="11"/>
          </p:nvPr>
        </p:nvSpPr>
        <p:spPr/>
        <p:txBody>
          <a:bodyPr/>
          <a:lstStyle/>
          <a:p>
            <a:r>
              <a:rPr lang="en-US"/>
              <a:t>Tim Harrington, Zebra Enterprise Solutions</a:t>
            </a:r>
          </a:p>
        </p:txBody>
      </p:sp>
      <p:sp>
        <p:nvSpPr>
          <p:cNvPr id="51202" name="Rectangle 2"/>
          <p:cNvSpPr>
            <a:spLocks noGrp="1" noChangeArrowheads="1"/>
          </p:cNvSpPr>
          <p:nvPr>
            <p:ph type="title"/>
          </p:nvPr>
        </p:nvSpPr>
        <p:spPr>
          <a:xfrm>
            <a:off x="685800" y="533400"/>
            <a:ext cx="7772400" cy="609600"/>
          </a:xfrm>
        </p:spPr>
        <p:txBody>
          <a:bodyPr/>
          <a:lstStyle/>
          <a:p>
            <a:r>
              <a:rPr lang="en-US" sz="3200" b="1"/>
              <a:t>TG4f Meeting Sessions This Week</a:t>
            </a:r>
          </a:p>
        </p:txBody>
      </p:sp>
      <p:graphicFrame>
        <p:nvGraphicFramePr>
          <p:cNvPr id="51243" name="Group 43"/>
          <p:cNvGraphicFramePr>
            <a:graphicFrameLocks noGrp="1"/>
          </p:cNvGraphicFramePr>
          <p:nvPr>
            <p:ph idx="1"/>
          </p:nvPr>
        </p:nvGraphicFramePr>
        <p:xfrm>
          <a:off x="114300" y="1143000"/>
          <a:ext cx="9029700" cy="5345748"/>
        </p:xfrm>
        <a:graphic>
          <a:graphicData uri="http://schemas.openxmlformats.org/drawingml/2006/table">
            <a:tbl>
              <a:tblPr/>
              <a:tblGrid>
                <a:gridCol w="779463"/>
                <a:gridCol w="1897062"/>
                <a:gridCol w="1838325"/>
                <a:gridCol w="2413000"/>
                <a:gridCol w="2101850"/>
              </a:tblGrid>
              <a:tr h="4127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Mtg</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827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AM1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0800-1000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9:30-10:00           802.15 Working Group Opening Meeting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Joint meeting with 802.19 Coexistence Working Group</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842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AM2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1030-1230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PM1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1330-1530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Opening/Agenda / Objectives/Approve July 2010 Minutes/ Timeline / PAR/ Review and discussion of TGe BLINK frame.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81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PM2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1600-1800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Prepare for November 2010 meeting in Dallas, Texas.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6" name="Rectangle 5"/>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a:t>September 2010</a:t>
            </a:r>
          </a:p>
        </p:txBody>
      </p:sp>
      <p:sp>
        <p:nvSpPr>
          <p:cNvPr id="9" name="Footer Placeholder 4"/>
          <p:cNvSpPr>
            <a:spLocks noGrp="1"/>
          </p:cNvSpPr>
          <p:nvPr>
            <p:ph type="ftr" sz="quarter" idx="11"/>
          </p:nvPr>
        </p:nvSpPr>
        <p:spPr/>
        <p:txBody>
          <a:bodyPr/>
          <a:lstStyle/>
          <a:p>
            <a:r>
              <a:rPr lang="en-US"/>
              <a:t>Tim Harrington, Zebra Enterprise Solutions</a:t>
            </a:r>
          </a:p>
        </p:txBody>
      </p:sp>
      <p:graphicFrame>
        <p:nvGraphicFramePr>
          <p:cNvPr id="52226" name="Object 2"/>
          <p:cNvGraphicFramePr>
            <a:graphicFrameLocks noChangeAspect="1"/>
          </p:cNvGraphicFramePr>
          <p:nvPr>
            <p:ph idx="1"/>
          </p:nvPr>
        </p:nvGraphicFramePr>
        <p:xfrm>
          <a:off x="1295400" y="1219200"/>
          <a:ext cx="6553200" cy="5080000"/>
        </p:xfrm>
        <a:graphic>
          <a:graphicData uri="http://schemas.openxmlformats.org/presentationml/2006/ole">
            <p:oleObj spid="_x0000_s52226" name="Worksheet" r:id="rId3" imgW="7982102" imgH="6333972" progId="Excel.Sheet.8">
              <p:embed/>
            </p:oleObj>
          </a:graphicData>
        </a:graphic>
      </p:graphicFrame>
      <p:sp>
        <p:nvSpPr>
          <p:cNvPr id="52227" name="Rectangle 3"/>
          <p:cNvSpPr>
            <a:spLocks noGrp="1" noChangeArrowheads="1"/>
          </p:cNvSpPr>
          <p:nvPr>
            <p:ph type="title"/>
          </p:nvPr>
        </p:nvSpPr>
        <p:spPr>
          <a:xfrm>
            <a:off x="0" y="533400"/>
            <a:ext cx="9144000" cy="762000"/>
          </a:xfrm>
        </p:spPr>
        <p:txBody>
          <a:bodyPr/>
          <a:lstStyle/>
          <a:p>
            <a:r>
              <a:rPr lang="en-US" sz="2400" b="1"/>
              <a:t>Draft 802.15.4f Timeline</a:t>
            </a:r>
            <a:r>
              <a:rPr lang="en-US" sz="3200"/>
              <a:t/>
            </a:r>
            <a:br>
              <a:rPr lang="en-US" sz="3200"/>
            </a:br>
            <a:endParaRPr lang="en-US" sz="1600"/>
          </a:p>
        </p:txBody>
      </p:sp>
      <p:sp>
        <p:nvSpPr>
          <p:cNvPr id="52228" name="Oval 4"/>
          <p:cNvSpPr>
            <a:spLocks noChangeArrowheads="1"/>
          </p:cNvSpPr>
          <p:nvPr/>
        </p:nvSpPr>
        <p:spPr bwMode="auto">
          <a:xfrm>
            <a:off x="1219200" y="4038600"/>
            <a:ext cx="1314450" cy="228600"/>
          </a:xfrm>
          <a:prstGeom prst="ellipse">
            <a:avLst/>
          </a:prstGeom>
          <a:noFill/>
          <a:ln w="12700">
            <a:solidFill>
              <a:srgbClr val="FF0000"/>
            </a:solidFill>
            <a:round/>
            <a:headEnd type="none" w="sm" len="sm"/>
            <a:tailEnd type="none" w="sm" len="sm"/>
          </a:ln>
          <a:effectLst/>
        </p:spPr>
        <p:txBody>
          <a:bodyPr wrap="none" anchor="ctr"/>
          <a:lstStyle/>
          <a:p>
            <a:endParaRPr lang="en-US"/>
          </a:p>
        </p:txBody>
      </p:sp>
      <p:sp>
        <p:nvSpPr>
          <p:cNvPr id="52229" name="Rectangle 5"/>
          <p:cNvSpPr>
            <a:spLocks noChangeArrowheads="1"/>
          </p:cNvSpPr>
          <p:nvPr/>
        </p:nvSpPr>
        <p:spPr bwMode="auto">
          <a:xfrm>
            <a:off x="6902450" y="4038600"/>
            <a:ext cx="184150" cy="304800"/>
          </a:xfrm>
          <a:prstGeom prst="rect">
            <a:avLst/>
          </a:prstGeom>
          <a:noFill/>
          <a:ln w="25400">
            <a:solidFill>
              <a:srgbClr val="FF0000"/>
            </a:solidFill>
            <a:miter lim="800000"/>
            <a:headEnd type="none" w="sm" len="sm"/>
            <a:tailEnd type="none" w="sm" len="sm"/>
          </a:ln>
          <a:effectLst/>
        </p:spPr>
        <p:txBody>
          <a:bodyPr wrap="none" anchor="ctr"/>
          <a:lstStyle/>
          <a:p>
            <a:endParaRPr lang="en-US"/>
          </a:p>
        </p:txBody>
      </p:sp>
      <p:sp>
        <p:nvSpPr>
          <p:cNvPr id="52230" name="Line 6"/>
          <p:cNvSpPr>
            <a:spLocks noChangeShapeType="1"/>
          </p:cNvSpPr>
          <p:nvPr/>
        </p:nvSpPr>
        <p:spPr bwMode="auto">
          <a:xfrm flipV="1">
            <a:off x="7137400" y="3746500"/>
            <a:ext cx="228600" cy="228600"/>
          </a:xfrm>
          <a:prstGeom prst="line">
            <a:avLst/>
          </a:prstGeom>
          <a:noFill/>
          <a:ln w="28575">
            <a:solidFill>
              <a:srgbClr val="FF0000"/>
            </a:solidFill>
            <a:round/>
            <a:headEnd type="triangle" w="med" len="med"/>
            <a:tailEnd type="none" w="sm" len="sm"/>
          </a:ln>
          <a:effectLst/>
        </p:spPr>
        <p:txBody>
          <a:bodyPr/>
          <a:lstStyle/>
          <a:p>
            <a:endParaRPr lang="en-US"/>
          </a:p>
        </p:txBody>
      </p:sp>
      <p:sp>
        <p:nvSpPr>
          <p:cNvPr id="52231" name="Text Box 7"/>
          <p:cNvSpPr txBox="1">
            <a:spLocks noChangeArrowheads="1"/>
          </p:cNvSpPr>
          <p:nvPr/>
        </p:nvSpPr>
        <p:spPr bwMode="auto">
          <a:xfrm>
            <a:off x="7480300" y="3429000"/>
            <a:ext cx="1828800" cy="639763"/>
          </a:xfrm>
          <a:prstGeom prst="rect">
            <a:avLst/>
          </a:prstGeom>
          <a:noFill/>
          <a:ln w="12700">
            <a:noFill/>
            <a:miter lim="800000"/>
            <a:headEnd type="none" w="sm" len="sm"/>
            <a:tailEnd type="none" w="sm" len="sm"/>
          </a:ln>
          <a:effectLst/>
        </p:spPr>
        <p:txBody>
          <a:bodyPr>
            <a:spAutoFit/>
          </a:bodyPr>
          <a:lstStyle/>
          <a:p>
            <a:pPr>
              <a:spcBef>
                <a:spcPct val="50000"/>
              </a:spcBef>
            </a:pPr>
            <a:r>
              <a:rPr lang="en-US" b="1">
                <a:solidFill>
                  <a:srgbClr val="FF0000"/>
                </a:solidFill>
              </a:rPr>
              <a:t>Complete draft and release for first letter ballot.</a:t>
            </a:r>
          </a:p>
        </p:txBody>
      </p:sp>
      <p:sp>
        <p:nvSpPr>
          <p:cNvPr id="10" name="Rectangle 9"/>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Date Placeholder 3"/>
          <p:cNvSpPr>
            <a:spLocks noGrp="1"/>
          </p:cNvSpPr>
          <p:nvPr>
            <p:ph type="dt" sz="half" idx="10"/>
          </p:nvPr>
        </p:nvSpPr>
        <p:spPr/>
        <p:txBody>
          <a:bodyPr/>
          <a:lstStyle/>
          <a:p>
            <a:r>
              <a:rPr lang="en-US"/>
              <a:t>September 2010</a:t>
            </a:r>
          </a:p>
        </p:txBody>
      </p:sp>
      <p:sp>
        <p:nvSpPr>
          <p:cNvPr id="85" name="Footer Placeholder 4"/>
          <p:cNvSpPr>
            <a:spLocks noGrp="1"/>
          </p:cNvSpPr>
          <p:nvPr>
            <p:ph type="ftr" sz="quarter" idx="11"/>
          </p:nvPr>
        </p:nvSpPr>
        <p:spPr/>
        <p:txBody>
          <a:bodyPr/>
          <a:lstStyle/>
          <a:p>
            <a:r>
              <a:rPr lang="en-US"/>
              <a:t>Tim Harrington, Zebra Enterprise Solutions</a:t>
            </a:r>
          </a:p>
        </p:txBody>
      </p:sp>
      <p:sp>
        <p:nvSpPr>
          <p:cNvPr id="49154" name="Rectangle 2"/>
          <p:cNvSpPr>
            <a:spLocks noGrp="1" noChangeArrowheads="1"/>
          </p:cNvSpPr>
          <p:nvPr>
            <p:ph type="title"/>
          </p:nvPr>
        </p:nvSpPr>
        <p:spPr>
          <a:xfrm>
            <a:off x="228600" y="685800"/>
            <a:ext cx="8686800" cy="639763"/>
          </a:xfrm>
        </p:spPr>
        <p:txBody>
          <a:bodyPr/>
          <a:lstStyle/>
          <a:p>
            <a:r>
              <a:rPr lang="en-US" sz="3200" b="1"/>
              <a:t>802.15 Project Meeting Dates and Locations</a:t>
            </a:r>
            <a:br>
              <a:rPr lang="en-US" sz="3200" b="1"/>
            </a:br>
            <a:r>
              <a:rPr lang="en-US" sz="1000"/>
              <a:t>http://grouper.ieee.org/groups/802/15/pub/Meeting_Plan.html</a:t>
            </a:r>
          </a:p>
        </p:txBody>
      </p:sp>
      <p:graphicFrame>
        <p:nvGraphicFramePr>
          <p:cNvPr id="49250" name="Group 98"/>
          <p:cNvGraphicFramePr>
            <a:graphicFrameLocks noGrp="1"/>
          </p:cNvGraphicFramePr>
          <p:nvPr>
            <p:ph idx="1"/>
          </p:nvPr>
        </p:nvGraphicFramePr>
        <p:xfrm>
          <a:off x="1176338" y="1371600"/>
          <a:ext cx="6789737" cy="4876802"/>
        </p:xfrm>
        <a:graphic>
          <a:graphicData uri="http://schemas.openxmlformats.org/drawingml/2006/table">
            <a:tbl>
              <a:tblPr/>
              <a:tblGrid>
                <a:gridCol w="1760537"/>
                <a:gridCol w="1760538"/>
                <a:gridCol w="1089025"/>
                <a:gridCol w="2179637"/>
              </a:tblGrid>
              <a:tr h="349250">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Meeting Number</a:t>
                      </a:r>
                    </a:p>
                  </a:txBody>
                  <a:tcPr anchor="b" horzOverflow="overflow">
                    <a:lnL cap="flat">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Meeting Date</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Type</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Location</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a:t>
                      </a:r>
                    </a:p>
                  </a:txBody>
                  <a:tcPr anchor="b" horzOverflow="overflow">
                    <a:lnL cap="flat">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Jan-09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Los Angeles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Mar-09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Vancouver</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3</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May-09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Montreal</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4</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Jul-09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San Francisco</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5</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Sep-09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Kona, Hawaii</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6</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Nov-09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Atlanta, GA</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7</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Jan-10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Los Angeles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8</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Mar-10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Orlando, FLA</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9</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May-10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Beijing, China</a:t>
                      </a: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10</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Jul-10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San Diego</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11</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Sep-10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Kona, Hawaii</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12 Next</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Nov-10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Dallas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Jan-11</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Los Angeles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Mar-11</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Singapore</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May-11</a:t>
                      </a: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Interim</a:t>
                      </a: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Palm Springs</a:t>
                      </a: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July-11</a:t>
                      </a:r>
                    </a:p>
                  </a:txBody>
                  <a:tcPr anchor="b" horzOverflow="overflow">
                    <a:lnL>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Plenary</a:t>
                      </a:r>
                    </a:p>
                  </a:txBody>
                  <a:tcPr anchor="b" horzOverflow="overflow">
                    <a:lnL>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San Francisco</a:t>
                      </a:r>
                    </a:p>
                  </a:txBody>
                  <a:tcPr anchor="b" horzOverflow="overflow">
                    <a:lnL>
                      <a:noFill/>
                    </a:lnL>
                    <a:lnR cap="flat">
                      <a:noFill/>
                    </a:lnR>
                    <a:lnT>
                      <a:noFill/>
                    </a:lnT>
                    <a:lnB cap="flat">
                      <a:noFill/>
                    </a:lnB>
                    <a:lnTlToBr>
                      <a:noFill/>
                    </a:lnTlToBr>
                    <a:lnBlToTr>
                      <a:noFill/>
                    </a:lnBlToTr>
                    <a:solidFill>
                      <a:schemeClr val="hlink">
                        <a:alpha val="50000"/>
                      </a:schemeClr>
                    </a:solidFill>
                  </a:tcPr>
                </a:tc>
              </a:tr>
            </a:tbl>
          </a:graphicData>
        </a:graphic>
      </p:graphicFrame>
      <p:sp>
        <p:nvSpPr>
          <p:cNvPr id="49210" name="Line 58"/>
          <p:cNvSpPr>
            <a:spLocks noChangeShapeType="1"/>
          </p:cNvSpPr>
          <p:nvPr/>
        </p:nvSpPr>
        <p:spPr bwMode="auto">
          <a:xfrm>
            <a:off x="838200" y="5029200"/>
            <a:ext cx="838200" cy="0"/>
          </a:xfrm>
          <a:prstGeom prst="line">
            <a:avLst/>
          </a:prstGeom>
          <a:noFill/>
          <a:ln w="38100">
            <a:solidFill>
              <a:schemeClr val="tx1"/>
            </a:solidFill>
            <a:round/>
            <a:headEnd type="none" w="sm" len="sm"/>
            <a:tailEnd type="triangle" w="sm" len="sm"/>
          </a:ln>
          <a:effectLst/>
        </p:spPr>
        <p:txBody>
          <a:bodyPr/>
          <a:lstStyle/>
          <a:p>
            <a:endParaRPr lang="en-US"/>
          </a:p>
        </p:txBody>
      </p:sp>
      <p:sp>
        <p:nvSpPr>
          <p:cNvPr id="49245" name="Line 93"/>
          <p:cNvSpPr>
            <a:spLocks noChangeShapeType="1"/>
          </p:cNvSpPr>
          <p:nvPr/>
        </p:nvSpPr>
        <p:spPr bwMode="auto">
          <a:xfrm>
            <a:off x="7391400" y="4953000"/>
            <a:ext cx="304800" cy="0"/>
          </a:xfrm>
          <a:prstGeom prst="line">
            <a:avLst/>
          </a:prstGeom>
          <a:noFill/>
          <a:ln w="38100">
            <a:solidFill>
              <a:schemeClr val="tx1"/>
            </a:solidFill>
            <a:round/>
            <a:headEnd type="triangle" w="med" len="med"/>
            <a:tailEnd type="none" w="sm" len="sm"/>
          </a:ln>
          <a:effectLst/>
        </p:spPr>
        <p:txBody>
          <a:bodyPr/>
          <a:lstStyle/>
          <a:p>
            <a:endParaRPr lang="en-US"/>
          </a:p>
        </p:txBody>
      </p:sp>
      <p:sp>
        <p:nvSpPr>
          <p:cNvPr id="49246" name="Text Box 94"/>
          <p:cNvSpPr txBox="1">
            <a:spLocks noChangeArrowheads="1"/>
          </p:cNvSpPr>
          <p:nvPr/>
        </p:nvSpPr>
        <p:spPr bwMode="auto">
          <a:xfrm>
            <a:off x="7696200" y="4724400"/>
            <a:ext cx="14478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t>Release draft for Letter Ballot voting </a:t>
            </a:r>
          </a:p>
        </p:txBody>
      </p:sp>
      <p:sp>
        <p:nvSpPr>
          <p:cNvPr id="86" name="Rectangle 85"/>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7" name="TextBox 86"/>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September 2010</a:t>
            </a:r>
          </a:p>
        </p:txBody>
      </p:sp>
      <p:sp>
        <p:nvSpPr>
          <p:cNvPr id="6" name="Footer Placeholder 4"/>
          <p:cNvSpPr>
            <a:spLocks noGrp="1"/>
          </p:cNvSpPr>
          <p:nvPr>
            <p:ph type="ftr" sz="quarter" idx="11"/>
          </p:nvPr>
        </p:nvSpPr>
        <p:spPr/>
        <p:txBody>
          <a:bodyPr/>
          <a:lstStyle/>
          <a:p>
            <a:r>
              <a:rPr lang="en-US"/>
              <a:t>Tim Harrington, Zebra Enterprise Solutions</a:t>
            </a:r>
          </a:p>
        </p:txBody>
      </p:sp>
      <p:sp>
        <p:nvSpPr>
          <p:cNvPr id="46082" name="Rectangle 2"/>
          <p:cNvSpPr>
            <a:spLocks noChangeArrowheads="1"/>
          </p:cNvSpPr>
          <p:nvPr/>
        </p:nvSpPr>
        <p:spPr bwMode="auto">
          <a:xfrm>
            <a:off x="0" y="609600"/>
            <a:ext cx="8763000" cy="1066800"/>
          </a:xfrm>
          <a:prstGeom prst="rect">
            <a:avLst/>
          </a:prstGeom>
          <a:noFill/>
          <a:ln w="9525">
            <a:noFill/>
            <a:miter lim="800000"/>
            <a:headEnd/>
            <a:tailEnd/>
          </a:ln>
          <a:effectLst/>
        </p:spPr>
        <p:txBody>
          <a:bodyPr lIns="92075" tIns="46038" rIns="92075" bIns="46038" anchor="ctr"/>
          <a:lstStyle/>
          <a:p>
            <a:pPr algn="ctr"/>
            <a:r>
              <a:rPr lang="en-US" sz="3200" b="1">
                <a:solidFill>
                  <a:schemeClr val="tx2"/>
                </a:solidFill>
              </a:rPr>
              <a:t>TG4f Meeting Goals and Agenda</a:t>
            </a:r>
            <a:br>
              <a:rPr lang="en-US" sz="3200" b="1">
                <a:solidFill>
                  <a:schemeClr val="tx2"/>
                </a:solidFill>
              </a:rPr>
            </a:br>
            <a:r>
              <a:rPr lang="en-US" sz="3200" b="1">
                <a:solidFill>
                  <a:schemeClr val="tx2"/>
                </a:solidFill>
              </a:rPr>
              <a:t>for Kona, Hawaii meeting in September 2010</a:t>
            </a:r>
          </a:p>
        </p:txBody>
      </p:sp>
      <p:sp>
        <p:nvSpPr>
          <p:cNvPr id="46083" name="Rectangle 3"/>
          <p:cNvSpPr>
            <a:spLocks noChangeArrowheads="1"/>
          </p:cNvSpPr>
          <p:nvPr/>
        </p:nvSpPr>
        <p:spPr bwMode="auto">
          <a:xfrm>
            <a:off x="381000" y="1752600"/>
            <a:ext cx="8382000" cy="48768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endParaRPr lang="en-US" altLang="ja-JP" sz="1600">
              <a:latin typeface="Arial" charset="0"/>
              <a:ea typeface="ＭＳ Ｐゴシック" pitchFamily="50" charset="-128"/>
            </a:endParaRPr>
          </a:p>
        </p:txBody>
      </p:sp>
      <p:sp>
        <p:nvSpPr>
          <p:cNvPr id="46084" name="Rectangle 4"/>
          <p:cNvSpPr>
            <a:spLocks noGrp="1" noChangeArrowheads="1"/>
          </p:cNvSpPr>
          <p:nvPr>
            <p:ph type="body" idx="1"/>
          </p:nvPr>
        </p:nvSpPr>
        <p:spPr>
          <a:xfrm>
            <a:off x="381000" y="1981200"/>
            <a:ext cx="8382000" cy="3771900"/>
          </a:xfrm>
          <a:noFill/>
          <a:ln/>
        </p:spPr>
        <p:txBody>
          <a:bodyPr/>
          <a:lstStyle/>
          <a:p>
            <a:pPr>
              <a:lnSpc>
                <a:spcPct val="80000"/>
              </a:lnSpc>
            </a:pPr>
            <a:endParaRPr lang="en-US" altLang="ja-JP" sz="2000">
              <a:ea typeface="ＭＳ Ｐゴシック" pitchFamily="50" charset="-128"/>
            </a:endParaRPr>
          </a:p>
          <a:p>
            <a:pPr>
              <a:lnSpc>
                <a:spcPct val="80000"/>
              </a:lnSpc>
            </a:pPr>
            <a:r>
              <a:rPr lang="en-US" altLang="ja-JP" sz="2000">
                <a:ea typeface="ＭＳ Ｐゴシック" pitchFamily="50" charset="-128"/>
              </a:rPr>
              <a:t>Complete work on TG4f draft standard document.</a:t>
            </a:r>
          </a:p>
          <a:p>
            <a:pPr>
              <a:lnSpc>
                <a:spcPct val="80000"/>
              </a:lnSpc>
            </a:pPr>
            <a:endParaRPr lang="en-US" altLang="ja-JP" sz="2000">
              <a:ea typeface="ＭＳ Ｐゴシック" pitchFamily="50" charset="-128"/>
            </a:endParaRPr>
          </a:p>
          <a:p>
            <a:pPr>
              <a:lnSpc>
                <a:spcPct val="80000"/>
              </a:lnSpc>
            </a:pPr>
            <a:r>
              <a:rPr lang="en-US" altLang="ja-JP" sz="2000">
                <a:ea typeface="ＭＳ Ｐゴシック" pitchFamily="50" charset="-128"/>
              </a:rPr>
              <a:t>Seek IEEE 802.15 Working Group approval to release draft standard document out for Letter Ballot round of voting and commenting.</a:t>
            </a:r>
          </a:p>
          <a:p>
            <a:pPr>
              <a:lnSpc>
                <a:spcPct val="80000"/>
              </a:lnSpc>
            </a:pPr>
            <a:endParaRPr lang="en-US" altLang="ja-JP" sz="2000">
              <a:ea typeface="ＭＳ Ｐゴシック" pitchFamily="50" charset="-128"/>
            </a:endParaRPr>
          </a:p>
          <a:p>
            <a:pPr>
              <a:lnSpc>
                <a:spcPct val="80000"/>
              </a:lnSpc>
            </a:pPr>
            <a:r>
              <a:rPr lang="en-US" sz="2000"/>
              <a:t>Work on comments which may arise for TG4f from the TG4e draft standard document letter ballot. </a:t>
            </a:r>
            <a:endParaRPr lang="en-US" altLang="ja-JP" sz="2000">
              <a:ea typeface="ＭＳ Ｐゴシック" pitchFamily="50" charset="-128"/>
            </a:endParaRPr>
          </a:p>
          <a:p>
            <a:pPr>
              <a:lnSpc>
                <a:spcPct val="80000"/>
              </a:lnSpc>
            </a:pPr>
            <a:endParaRPr lang="en-US" altLang="ja-JP" sz="2000">
              <a:ea typeface="ＭＳ Ｐゴシック" pitchFamily="50" charset="-128"/>
            </a:endParaRPr>
          </a:p>
          <a:p>
            <a:pPr>
              <a:lnSpc>
                <a:spcPct val="80000"/>
              </a:lnSpc>
            </a:pPr>
            <a:r>
              <a:rPr lang="en-US" altLang="ja-JP" sz="2000">
                <a:ea typeface="ＭＳ Ｐゴシック" pitchFamily="50" charset="-128"/>
              </a:rPr>
              <a:t>Discuss next steps and the January 2011 meeting in Los Angeles, CA </a:t>
            </a:r>
          </a:p>
        </p:txBody>
      </p:sp>
      <p:sp>
        <p:nvSpPr>
          <p:cNvPr id="7" name="Rectangle 6"/>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976</TotalTime>
  <Words>681</Words>
  <Application>Microsoft Office PowerPoint</Application>
  <PresentationFormat>On-screen Show (4:3)</PresentationFormat>
  <Paragraphs>215</Paragraphs>
  <Slides>11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Times New Roman</vt:lpstr>
      <vt:lpstr>ＭＳ Ｐゴシック</vt:lpstr>
      <vt:lpstr>IEEE-P802_15</vt:lpstr>
      <vt:lpstr>Microsoft Office Excel Worksheet</vt:lpstr>
      <vt:lpstr>Slide 1</vt:lpstr>
      <vt:lpstr>Slide 2</vt:lpstr>
      <vt:lpstr>802.15.4f PAR Purpose</vt:lpstr>
      <vt:lpstr>Slide 4</vt:lpstr>
      <vt:lpstr>Documents during this meeting session:</vt:lpstr>
      <vt:lpstr>TG4f Meeting Sessions This Week</vt:lpstr>
      <vt:lpstr>Draft 802.15.4f Timeline </vt:lpstr>
      <vt:lpstr>802.15 Project Meeting Dates and Locations http://grouper.ieee.org/groups/802/15/pub/Meeting_Plan.html</vt:lpstr>
      <vt:lpstr>Slide 9</vt:lpstr>
      <vt:lpstr>Teleconference Call Schedule</vt:lpstr>
      <vt:lpstr>Slide 11</vt:lpstr>
    </vt:vector>
  </TitlesOfParts>
  <Company>IEEE 802.15.4f Active RFID Task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McInnis</dc:creator>
  <cp:lastModifiedBy>Tim Harrington</cp:lastModifiedBy>
  <cp:revision>55</cp:revision>
  <dcterms:created xsi:type="dcterms:W3CDTF">2009-03-12T22:43:48Z</dcterms:created>
  <dcterms:modified xsi:type="dcterms:W3CDTF">2010-09-17T03:29:41Z</dcterms:modified>
</cp:coreProperties>
</file>