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9" r:id="rId2"/>
    <p:sldId id="285" r:id="rId3"/>
    <p:sldId id="286" r:id="rId4"/>
    <p:sldId id="287" r:id="rId5"/>
    <p:sldId id="288" r:id="rId6"/>
    <p:sldId id="298" r:id="rId7"/>
    <p:sldId id="289" r:id="rId8"/>
    <p:sldId id="290" r:id="rId9"/>
    <p:sldId id="291" r:id="rId10"/>
    <p:sldId id="299" r:id="rId11"/>
    <p:sldId id="300" r:id="rId12"/>
    <p:sldId id="301" r:id="rId13"/>
    <p:sldId id="293" r:id="rId14"/>
    <p:sldId id="294" r:id="rId15"/>
    <p:sldId id="295" r:id="rId16"/>
    <p:sldId id="284" r:id="rId17"/>
    <p:sldId id="270" r:id="rId18"/>
    <p:sldId id="271" r:id="rId19"/>
    <p:sldId id="280" r:id="rId20"/>
    <p:sldId id="283" r:id="rId21"/>
    <p:sldId id="282" r:id="rId22"/>
    <p:sldId id="272" r:id="rId23"/>
    <p:sldId id="265" r:id="rId24"/>
    <p:sldId id="274" r:id="rId25"/>
    <p:sldId id="281" r:id="rId26"/>
    <p:sldId id="267" r:id="rId27"/>
    <p:sldId id="269" r:id="rId28"/>
    <p:sldId id="275" r:id="rId29"/>
    <p:sldId id="277" r:id="rId30"/>
    <p:sldId id="279" r:id="rId31"/>
    <p:sldId id="276" r:id="rId32"/>
    <p:sldId id="278" r:id="rId33"/>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647" autoAdjust="0"/>
  </p:normalViewPr>
  <p:slideViewPr>
    <p:cSldViewPr>
      <p:cViewPr>
        <p:scale>
          <a:sx n="100" d="100"/>
          <a:sy n="100" d="100"/>
        </p:scale>
        <p:origin x="-11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228"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2270"/>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5DBD416-0D3A-46FB-8883-5A0DFC4FBB10}" type="slidenum">
              <a:rPr lang="en-US"/>
              <a:pPr/>
              <a:t>‹#›</a:t>
            </a:fld>
            <a:endParaRPr 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8"/>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dirty="0"/>
              <a:t>doc.: IEEE 802.15-</a:t>
            </a:r>
            <a:r>
              <a:rPr lang="en-US" dirty="0" smtClean="0"/>
              <a:t>&lt;&gt;</a:t>
            </a:r>
            <a:endParaRPr lang="en-US" dirty="0"/>
          </a:p>
        </p:txBody>
      </p:sp>
      <p:sp>
        <p:nvSpPr>
          <p:cNvPr id="2051" name="Rectangle 3"/>
          <p:cNvSpPr>
            <a:spLocks noGrp="1" noChangeArrowheads="1"/>
          </p:cNvSpPr>
          <p:nvPr>
            <p:ph type="dt" idx="1"/>
          </p:nvPr>
        </p:nvSpPr>
        <p:spPr bwMode="auto">
          <a:xfrm>
            <a:off x="641173" y="117369"/>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E2A569E-58E7-4A50-8B29-B3EA3DACB8DA}" type="slidenum">
              <a:rPr lang="en-US"/>
              <a:pPr/>
              <a:t>‹#›</a:t>
            </a:fld>
            <a:endParaRPr lang="en-US"/>
          </a:p>
        </p:txBody>
      </p:sp>
      <p:sp>
        <p:nvSpPr>
          <p:cNvPr id="2056" name="Rectangle 8"/>
          <p:cNvSpPr>
            <a:spLocks noChangeArrowheads="1"/>
          </p:cNvSpPr>
          <p:nvPr/>
        </p:nvSpPr>
        <p:spPr bwMode="auto">
          <a:xfrm>
            <a:off x="709648" y="9610806"/>
            <a:ext cx="697197" cy="369332"/>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24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26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27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28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29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31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32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0AB40E7B-FA9C-4292-B469-D67BD7A04C8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1BD31DB8-1D5F-4839-93B4-ABD86C4B37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3035A80D-5196-4856-9261-3F06792D08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4F9518B7-C68C-4944-B677-B06BC22986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50D67BBF-A828-4D9D-A22E-82FB457DA8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FB4A56B4-42A6-48DC-9531-C4323003792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May 2010</a:t>
            </a:r>
          </a:p>
        </p:txBody>
      </p:sp>
      <p:sp>
        <p:nvSpPr>
          <p:cNvPr id="8" name="Footer Placeholder 7"/>
          <p:cNvSpPr>
            <a:spLocks noGrp="1"/>
          </p:cNvSpPr>
          <p:nvPr>
            <p:ph type="ftr" sz="quarter" idx="11"/>
          </p:nvPr>
        </p:nvSpPr>
        <p:spPr/>
        <p:txBody>
          <a:bodyPr/>
          <a:lstStyle>
            <a:lvl1pPr>
              <a:defRPr/>
            </a:lvl1pPr>
          </a:lstStyle>
          <a:p>
            <a:r>
              <a:rPr lang="en-US"/>
              <a:t>D.Popa, Itron, J.L.Taylor, DTC (UK)</a:t>
            </a:r>
          </a:p>
        </p:txBody>
      </p:sp>
      <p:sp>
        <p:nvSpPr>
          <p:cNvPr id="9" name="Slide Number Placeholder 8"/>
          <p:cNvSpPr>
            <a:spLocks noGrp="1"/>
          </p:cNvSpPr>
          <p:nvPr>
            <p:ph type="sldNum" sz="quarter" idx="12"/>
          </p:nvPr>
        </p:nvSpPr>
        <p:spPr/>
        <p:txBody>
          <a:bodyPr/>
          <a:lstStyle>
            <a:lvl1pPr>
              <a:defRPr/>
            </a:lvl1pPr>
          </a:lstStyle>
          <a:p>
            <a:r>
              <a:rPr lang="en-US"/>
              <a:t>Slide </a:t>
            </a:r>
            <a:fld id="{24B40A0F-690D-4E22-AA88-C4604F31D59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May 2010</a:t>
            </a:r>
          </a:p>
        </p:txBody>
      </p:sp>
      <p:sp>
        <p:nvSpPr>
          <p:cNvPr id="4" name="Footer Placeholder 3"/>
          <p:cNvSpPr>
            <a:spLocks noGrp="1"/>
          </p:cNvSpPr>
          <p:nvPr>
            <p:ph type="ftr" sz="quarter" idx="11"/>
          </p:nvPr>
        </p:nvSpPr>
        <p:spPr/>
        <p:txBody>
          <a:bodyPr/>
          <a:lstStyle>
            <a:lvl1pPr>
              <a:defRPr/>
            </a:lvl1pPr>
          </a:lstStyle>
          <a:p>
            <a:r>
              <a:rPr lang="en-US"/>
              <a:t>D.Popa, Itron, J.L.Taylor, DTC (UK)</a:t>
            </a:r>
          </a:p>
        </p:txBody>
      </p:sp>
      <p:sp>
        <p:nvSpPr>
          <p:cNvPr id="5" name="Slide Number Placeholder 4"/>
          <p:cNvSpPr>
            <a:spLocks noGrp="1"/>
          </p:cNvSpPr>
          <p:nvPr>
            <p:ph type="sldNum" sz="quarter" idx="12"/>
          </p:nvPr>
        </p:nvSpPr>
        <p:spPr/>
        <p:txBody>
          <a:bodyPr/>
          <a:lstStyle>
            <a:lvl1pPr>
              <a:defRPr/>
            </a:lvl1pPr>
          </a:lstStyle>
          <a:p>
            <a:r>
              <a:rPr lang="en-US"/>
              <a:t>Slide </a:t>
            </a:r>
            <a:fld id="{853FC168-9C7B-4F52-A7E5-D65B909DC37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513513"/>
            <a:ext cx="530225" cy="182562"/>
          </a:xfrm>
        </p:spPr>
        <p:txBody>
          <a:bodyPr/>
          <a:lstStyle>
            <a:lvl1pPr>
              <a:defRPr/>
            </a:lvl1pPr>
          </a:lstStyle>
          <a:p>
            <a:r>
              <a:rPr lang="en-US" dirty="0"/>
              <a:t>Slide </a:t>
            </a:r>
            <a:fld id="{10D15918-4610-4AF1-9089-5B5D8E696E4B}"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63888"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0F80560E-F3CE-410C-86D4-A5B8595A7D1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EDD94BC4-0A83-4253-9286-FCFAE0B8627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2010</a:t>
            </a:r>
            <a:endParaRPr lang="en-US" dirty="0"/>
          </a:p>
        </p:txBody>
      </p:sp>
      <p:sp>
        <p:nvSpPr>
          <p:cNvPr id="1029" name="Rectangle 5"/>
          <p:cNvSpPr>
            <a:spLocks noGrp="1" noChangeArrowheads="1"/>
          </p:cNvSpPr>
          <p:nvPr>
            <p:ph type="ftr" sz="quarter" idx="3"/>
          </p:nvPr>
        </p:nvSpPr>
        <p:spPr bwMode="auto">
          <a:xfrm>
            <a:off x="5557838" y="6453188"/>
            <a:ext cx="29019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D.Popa, Itron, J.L.Taylor, DTC (UK)</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2A1229B7-7D07-43D3-AFE3-646BD2BA1B1D}" type="slidenum">
              <a:rPr lang="en-US"/>
              <a:pPr/>
              <a:t>‹#›</a:t>
            </a:fld>
            <a:endParaRPr lang="en-US"/>
          </a:p>
        </p:txBody>
      </p:sp>
      <p:sp>
        <p:nvSpPr>
          <p:cNvPr id="1031" name="Rectangle 7"/>
          <p:cNvSpPr>
            <a:spLocks noChangeArrowheads="1"/>
          </p:cNvSpPr>
          <p:nvPr/>
        </p:nvSpPr>
        <p:spPr bwMode="auto">
          <a:xfrm>
            <a:off x="3599513" y="405244"/>
            <a:ext cx="4822304"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802.15-15-10-0771-02-004g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r>
              <a:rPr lang="en-US" dirty="0"/>
              <a:t>Slide </a:t>
            </a:r>
            <a:fld id="{B549C825-7E59-4B21-8456-E84EF526ED80}" type="slidenum">
              <a:rPr lang="en-US"/>
              <a:pPr/>
              <a:t>1</a:t>
            </a:fld>
            <a:endParaRPr lang="en-US" dirty="0"/>
          </a:p>
        </p:txBody>
      </p:sp>
      <p:sp>
        <p:nvSpPr>
          <p:cNvPr id="27651" name="Rectangle 3"/>
          <p:cNvSpPr>
            <a:spLocks noChangeArrowheads="1"/>
          </p:cNvSpPr>
          <p:nvPr/>
        </p:nvSpPr>
        <p:spPr bwMode="auto">
          <a:xfrm>
            <a:off x="116904" y="922069"/>
            <a:ext cx="8991600" cy="470898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CSM Issues in FH Networks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[December </a:t>
            </a:r>
            <a:r>
              <a:rPr lang="en-US" sz="1600" dirty="0" smtClean="0">
                <a:solidFill>
                  <a:schemeClr val="tx2"/>
                </a:solidFill>
              </a:rPr>
              <a:t>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[Daniel Popa, </a:t>
            </a:r>
            <a:r>
              <a:rPr lang="en-US" sz="1600" dirty="0" smtClean="0">
                <a:solidFill>
                  <a:schemeClr val="tx2"/>
                </a:solidFill>
              </a:rPr>
              <a:t>Hartman </a:t>
            </a:r>
            <a:r>
              <a:rPr lang="en-US" sz="1600" dirty="0" smtClean="0">
                <a:solidFill>
                  <a:schemeClr val="tx2"/>
                </a:solidFill>
              </a:rPr>
              <a:t>Van </a:t>
            </a:r>
            <a:r>
              <a:rPr lang="en-US" sz="1600" dirty="0" smtClean="0">
                <a:solidFill>
                  <a:schemeClr val="tx2"/>
                </a:solidFill>
              </a:rPr>
              <a:t>Wyk, </a:t>
            </a:r>
            <a:r>
              <a:rPr lang="en-US" sz="1600" smtClean="0">
                <a:solidFill>
                  <a:schemeClr val="tx2"/>
                </a:solidFill>
              </a:rPr>
              <a:t>Gilles Picard</a:t>
            </a:r>
            <a:r>
              <a:rPr lang="en-US" sz="1600" dirty="0" smtClean="0">
                <a:solidFill>
                  <a:schemeClr val="tx2"/>
                </a:solidFill>
              </a:rPr>
              <a:t>] </a:t>
            </a:r>
            <a:endParaRPr lang="en-US" sz="1600" dirty="0" smtClean="0">
              <a:solidFill>
                <a:schemeClr val="tx2"/>
              </a:solidFill>
            </a:endParaRPr>
          </a:p>
          <a:p>
            <a:r>
              <a:rPr lang="en-US" sz="1600" dirty="0" smtClean="0">
                <a:solidFill>
                  <a:schemeClr val="tx2"/>
                </a:solidFill>
              </a:rPr>
              <a:t>Company [ITRON], </a:t>
            </a:r>
          </a:p>
          <a:p>
            <a:r>
              <a:rPr lang="en-US" sz="1600" dirty="0" smtClean="0">
                <a:solidFill>
                  <a:schemeClr val="tx2"/>
                </a:solidFill>
              </a:rPr>
              <a:t>Address [France], </a:t>
            </a:r>
          </a:p>
          <a:p>
            <a:r>
              <a:rPr lang="en-US" sz="1600" dirty="0" smtClean="0">
                <a:solidFill>
                  <a:schemeClr val="tx2"/>
                </a:solidFill>
              </a:rPr>
              <a:t>E-Mail:[{</a:t>
            </a:r>
            <a:r>
              <a:rPr lang="en-US" sz="1600" dirty="0" err="1" smtClean="0">
                <a:solidFill>
                  <a:schemeClr val="tx2"/>
                </a:solidFill>
              </a:rPr>
              <a:t>daniel.popa</a:t>
            </a:r>
            <a:r>
              <a:rPr lang="en-US" sz="1600" dirty="0" smtClean="0">
                <a:solidFill>
                  <a:schemeClr val="tx2"/>
                </a:solidFill>
              </a:rPr>
              <a:t>, </a:t>
            </a:r>
            <a:r>
              <a:rPr lang="en-US" sz="1600" dirty="0" err="1" smtClean="0">
                <a:solidFill>
                  <a:schemeClr val="tx2"/>
                </a:solidFill>
              </a:rPr>
              <a:t>hartman.vanwyk</a:t>
            </a:r>
            <a:r>
              <a:rPr lang="en-US" sz="1600" dirty="0" smtClean="0">
                <a:solidFill>
                  <a:schemeClr val="tx2"/>
                </a:solidFill>
              </a:rPr>
              <a:t>}@</a:t>
            </a:r>
            <a:r>
              <a:rPr lang="en-US" sz="1600" dirty="0" err="1" smtClean="0">
                <a:solidFill>
                  <a:schemeClr val="tx2"/>
                </a:solidFill>
              </a:rPr>
              <a:t>itron.com</a:t>
            </a:r>
            <a:r>
              <a:rPr lang="en-US" sz="1600" dirty="0" smtClean="0">
                <a:solidFill>
                  <a:schemeClr val="tx2"/>
                </a:solidFill>
              </a:rPr>
              <a:t>]</a:t>
            </a:r>
            <a:endParaRPr lang="en-US" sz="1600" dirty="0">
              <a:solidFill>
                <a:schemeClr val="tx2"/>
              </a:solidFill>
            </a:endParaRPr>
          </a:p>
          <a:p>
            <a:r>
              <a:rPr lang="en-US" sz="1600" dirty="0">
                <a:solidFill>
                  <a:schemeClr val="tx2"/>
                </a:solidFill>
              </a:rPr>
              <a:t>	</a:t>
            </a:r>
          </a:p>
          <a:p>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t> 802.15.4g Comment Resolution for LB59</a:t>
            </a:r>
            <a:r>
              <a:rPr lang="en-US" sz="1600" dirty="0" smtClean="0">
                <a:solidFill>
                  <a:schemeClr val="tx2"/>
                </a:solidFill>
              </a:rPr>
              <a:t>]</a:t>
            </a:r>
            <a:r>
              <a:rPr lang="en-US" dirty="0">
                <a:solidFill>
                  <a:schemeClr val="accent2"/>
                </a:solidFill>
              </a:rPr>
              <a:t>	</a:t>
            </a:r>
            <a:endParaRPr lang="en-US" dirty="0">
              <a:solidFill>
                <a:schemeClr val="tx2"/>
              </a:solidFill>
            </a:endParaRPr>
          </a:p>
          <a:p>
            <a:r>
              <a:rPr lang="en-US" sz="1600" b="1" dirty="0">
                <a:solidFill>
                  <a:schemeClr val="tx2"/>
                </a:solidFill>
              </a:rPr>
              <a:t>Abstract:</a:t>
            </a:r>
            <a:r>
              <a:rPr lang="en-US" sz="1600" dirty="0">
                <a:solidFill>
                  <a:schemeClr val="tx2"/>
                </a:solidFill>
              </a:rPr>
              <a:t>	</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[CSM related </a:t>
            </a:r>
            <a:r>
              <a:rPr lang="en-US" sz="1600" dirty="0" smtClean="0"/>
              <a:t>Comments Resolution for LB59</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4" name="Rectangle 3"/>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6" name="Rectangle 5"/>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CSM versus channel alignment</a:t>
            </a:r>
            <a:endParaRPr lang="en-US" dirty="0"/>
          </a:p>
        </p:txBody>
      </p:sp>
      <p:sp>
        <p:nvSpPr>
          <p:cNvPr id="3" name="Content Placeholder 2"/>
          <p:cNvSpPr>
            <a:spLocks noGrp="1"/>
          </p:cNvSpPr>
          <p:nvPr>
            <p:ph idx="1"/>
          </p:nvPr>
        </p:nvSpPr>
        <p:spPr>
          <a:xfrm>
            <a:off x="323528" y="2564904"/>
            <a:ext cx="8424936" cy="2160240"/>
          </a:xfrm>
        </p:spPr>
        <p:txBody>
          <a:bodyPr/>
          <a:lstStyle/>
          <a:p>
            <a:pPr algn="just"/>
            <a:r>
              <a:rPr lang="en-US" sz="1800" dirty="0" smtClean="0"/>
              <a:t>Channel alignment issue is related to </a:t>
            </a:r>
            <a:r>
              <a:rPr lang="en-US" sz="1800" dirty="0" smtClean="0"/>
              <a:t>several 4g features</a:t>
            </a:r>
            <a:endParaRPr lang="en-US" sz="1800" dirty="0" smtClean="0"/>
          </a:p>
          <a:p>
            <a:pPr algn="just"/>
            <a:endParaRPr lang="en-US" sz="1600" dirty="0" smtClean="0"/>
          </a:p>
          <a:p>
            <a:pPr lvl="1" algn="just"/>
            <a:r>
              <a:rPr lang="en-US" sz="1400" dirty="0" smtClean="0"/>
              <a:t>CSM </a:t>
            </a:r>
            <a:r>
              <a:rPr lang="en-US" sz="1400" dirty="0" smtClean="0"/>
              <a:t>use for support of legacy </a:t>
            </a:r>
            <a:r>
              <a:rPr lang="en-US" sz="1400" dirty="0" smtClean="0"/>
              <a:t>systems </a:t>
            </a:r>
          </a:p>
          <a:p>
            <a:pPr lvl="1" algn="just"/>
            <a:r>
              <a:rPr lang="en-US" sz="1400" dirty="0" smtClean="0"/>
              <a:t>CSM </a:t>
            </a:r>
            <a:r>
              <a:rPr lang="en-US" sz="1400" dirty="0" smtClean="0"/>
              <a:t>use for support of </a:t>
            </a:r>
            <a:r>
              <a:rPr lang="en-US" sz="1400" dirty="0" smtClean="0"/>
              <a:t>interoperability</a:t>
            </a:r>
          </a:p>
          <a:p>
            <a:pPr lvl="1" algn="just"/>
            <a:r>
              <a:rPr lang="en-US" sz="1400" dirty="0" smtClean="0"/>
              <a:t>EB/EBR exchange using CSM for </a:t>
            </a:r>
            <a:r>
              <a:rPr lang="en-US" sz="1400" dirty="0" smtClean="0"/>
              <a:t>co-existence</a:t>
            </a:r>
            <a:endParaRPr lang="en-US" sz="1400" dirty="0" smtClean="0"/>
          </a:p>
          <a:p>
            <a:pPr lvl="1" algn="just"/>
            <a:r>
              <a:rPr lang="en-US" sz="1400" dirty="0" smtClean="0"/>
              <a:t>CSM </a:t>
            </a:r>
            <a:r>
              <a:rPr lang="en-US" sz="1400" dirty="0" smtClean="0"/>
              <a:t>use for support of </a:t>
            </a:r>
            <a:r>
              <a:rPr lang="en-US" sz="1400" dirty="0" smtClean="0"/>
              <a:t>Mode Switch Mechanism</a:t>
            </a:r>
          </a:p>
          <a:p>
            <a:pPr lvl="1" algn="just"/>
            <a:r>
              <a:rPr lang="en-US" sz="1400" dirty="0" smtClean="0"/>
              <a:t>EB/EBR exchange using CSM for </a:t>
            </a:r>
            <a:r>
              <a:rPr lang="en-US" sz="1400" dirty="0" smtClean="0"/>
              <a:t>support of network </a:t>
            </a:r>
            <a:r>
              <a:rPr lang="en-US" sz="1400" dirty="0" smtClean="0"/>
              <a:t>forming and joining </a:t>
            </a:r>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10</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048" y="404664"/>
            <a:ext cx="7772400" cy="1066800"/>
          </a:xfrm>
        </p:spPr>
        <p:txBody>
          <a:bodyPr/>
          <a:lstStyle/>
          <a:p>
            <a:r>
              <a:rPr lang="en-US" dirty="0" smtClean="0"/>
              <a:t>Discussion on open </a:t>
            </a:r>
            <a:r>
              <a:rPr lang="en-US" dirty="0" smtClean="0"/>
              <a:t>questions</a:t>
            </a:r>
            <a:endParaRPr lang="en-US" dirty="0"/>
          </a:p>
        </p:txBody>
      </p:sp>
      <p:sp>
        <p:nvSpPr>
          <p:cNvPr id="3" name="Content Placeholder 2"/>
          <p:cNvSpPr>
            <a:spLocks noGrp="1"/>
          </p:cNvSpPr>
          <p:nvPr>
            <p:ph idx="1"/>
          </p:nvPr>
        </p:nvSpPr>
        <p:spPr>
          <a:xfrm>
            <a:off x="323528" y="1700808"/>
            <a:ext cx="8568952" cy="4608512"/>
          </a:xfrm>
        </p:spPr>
        <p:txBody>
          <a:bodyPr/>
          <a:lstStyle/>
          <a:p>
            <a:r>
              <a:rPr lang="en-US" sz="2000" dirty="0" smtClean="0"/>
              <a:t>Concerns/suggestions raised </a:t>
            </a:r>
            <a:r>
              <a:rPr lang="en-US" sz="2000" dirty="0" smtClean="0"/>
              <a:t>during the CSM subgroup </a:t>
            </a:r>
            <a:r>
              <a:rPr lang="en-US" sz="2000" dirty="0" smtClean="0"/>
              <a:t>call</a:t>
            </a:r>
          </a:p>
          <a:p>
            <a:pPr>
              <a:buNone/>
            </a:pPr>
            <a:endParaRPr lang="en-US" sz="2000" dirty="0" smtClean="0"/>
          </a:p>
          <a:p>
            <a:pPr marL="800100" lvl="1" indent="-342900">
              <a:buFont typeface="+mj-lt"/>
              <a:buAutoNum type="arabicPeriod"/>
            </a:pPr>
            <a:r>
              <a:rPr lang="en-US" sz="1600" dirty="0" smtClean="0"/>
              <a:t>trade-off </a:t>
            </a:r>
            <a:r>
              <a:rPr lang="en-US" sz="1600" dirty="0" smtClean="0"/>
              <a:t>between infrequent exchanging of EB/EBR versus the need for channel alignment </a:t>
            </a:r>
            <a:endParaRPr lang="en-US" sz="1600" dirty="0" smtClean="0"/>
          </a:p>
          <a:p>
            <a:pPr marL="1143000" lvl="2" indent="-342900"/>
            <a:r>
              <a:rPr lang="en-US" sz="1200" dirty="0" smtClean="0"/>
              <a:t>t</a:t>
            </a:r>
            <a:r>
              <a:rPr lang="en-US" sz="1200" dirty="0" smtClean="0"/>
              <a:t>he need for channel alignment is not mainly driven by EB/EBR exchange</a:t>
            </a:r>
          </a:p>
          <a:p>
            <a:pPr marL="1143000" lvl="2" indent="-342900"/>
            <a:r>
              <a:rPr lang="en-US" sz="1200" dirty="0" smtClean="0"/>
              <a:t>t</a:t>
            </a:r>
            <a:r>
              <a:rPr lang="en-US" sz="1200" dirty="0" smtClean="0"/>
              <a:t>he need for channel alignment is driven </a:t>
            </a:r>
            <a:r>
              <a:rPr lang="en-US" sz="1200" dirty="0" smtClean="0"/>
              <a:t>by all 4g features that use CSM</a:t>
            </a:r>
          </a:p>
          <a:p>
            <a:pPr marL="1143000" lvl="2" indent="-342900">
              <a:buNone/>
            </a:pPr>
            <a:endParaRPr lang="en-US" sz="1050" dirty="0" smtClean="0"/>
          </a:p>
          <a:p>
            <a:pPr marL="800100" lvl="1" indent="-342900">
              <a:buFont typeface="+mj-lt"/>
              <a:buAutoNum type="arabicPeriod"/>
            </a:pPr>
            <a:r>
              <a:rPr lang="en-US" sz="1600" dirty="0" smtClean="0"/>
              <a:t>reduced number of channels used to exchange EB/EBR versus probability of collision</a:t>
            </a:r>
          </a:p>
          <a:p>
            <a:pPr marL="1143000" lvl="2" indent="-342900"/>
            <a:r>
              <a:rPr lang="en-US" sz="1200" dirty="0" smtClean="0"/>
              <a:t>volume of EB/EBR traffic will be low compared to total volume of (data + EB/EBR) traffic</a:t>
            </a:r>
          </a:p>
          <a:p>
            <a:pPr marL="1143000" lvl="2" indent="-342900"/>
            <a:r>
              <a:rPr lang="en-US" sz="1200" dirty="0" smtClean="0"/>
              <a:t>a</a:t>
            </a:r>
            <a:r>
              <a:rPr lang="en-US" sz="1200" dirty="0" smtClean="0"/>
              <a:t>n eventual increase in EB/EBR collisions is traded off against an increase in efficiency of using all 4g features </a:t>
            </a:r>
            <a:endParaRPr lang="en-US" sz="1200" dirty="0" smtClean="0"/>
          </a:p>
          <a:p>
            <a:pPr marL="1143000" lvl="2" indent="-342900">
              <a:buNone/>
            </a:pPr>
            <a:endParaRPr lang="en-US" sz="1050" dirty="0" smtClean="0"/>
          </a:p>
          <a:p>
            <a:pPr marL="800100" lvl="1" indent="-342900">
              <a:buFont typeface="+mj-lt"/>
              <a:buAutoNum type="arabicPeriod"/>
            </a:pPr>
            <a:r>
              <a:rPr lang="en-US" sz="1600" dirty="0" smtClean="0"/>
              <a:t>switching </a:t>
            </a:r>
            <a:r>
              <a:rPr lang="en-US" sz="1600" dirty="0" smtClean="0"/>
              <a:t>between mandatory mode and optional modes for exchanging EB/EBR needs further clarifications</a:t>
            </a:r>
          </a:p>
          <a:p>
            <a:pPr marL="1143000" lvl="2" indent="-342900"/>
            <a:r>
              <a:rPr lang="en-US" sz="1200" dirty="0" smtClean="0"/>
              <a:t>switching between CSM and MR-FSK optional modes for exchanging EB/EBR is similar to the case of exchanging data traffic </a:t>
            </a:r>
            <a:endParaRPr lang="en-US" sz="1200" dirty="0" smtClean="0"/>
          </a:p>
          <a:p>
            <a:pPr marL="1143000" lvl="2" indent="-342900"/>
            <a:r>
              <a:rPr lang="en-US" sz="1200" dirty="0" smtClean="0"/>
              <a:t>s</a:t>
            </a:r>
            <a:r>
              <a:rPr lang="en-US" sz="1200" dirty="0" smtClean="0"/>
              <a:t>witching between mandatory mode and optional modes is not only used for EB/EBR exchange but also for data traffic </a:t>
            </a:r>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11</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048" y="345976"/>
            <a:ext cx="7772400" cy="1066800"/>
          </a:xfrm>
        </p:spPr>
        <p:txBody>
          <a:bodyPr/>
          <a:lstStyle/>
          <a:p>
            <a:r>
              <a:rPr lang="en-US" dirty="0" smtClean="0"/>
              <a:t>Discussion on open questions (cont’d)</a:t>
            </a:r>
            <a:endParaRPr lang="en-US" dirty="0"/>
          </a:p>
        </p:txBody>
      </p:sp>
      <p:sp>
        <p:nvSpPr>
          <p:cNvPr id="3" name="Content Placeholder 2"/>
          <p:cNvSpPr>
            <a:spLocks noGrp="1"/>
          </p:cNvSpPr>
          <p:nvPr>
            <p:ph idx="1"/>
          </p:nvPr>
        </p:nvSpPr>
        <p:spPr>
          <a:xfrm>
            <a:off x="179512" y="2132856"/>
            <a:ext cx="8712968" cy="2592288"/>
          </a:xfrm>
        </p:spPr>
        <p:txBody>
          <a:bodyPr/>
          <a:lstStyle/>
          <a:p>
            <a:r>
              <a:rPr lang="en-US" sz="2000" dirty="0" smtClean="0"/>
              <a:t>Concerns/suggestions raised </a:t>
            </a:r>
            <a:r>
              <a:rPr lang="en-US" sz="2000" dirty="0" smtClean="0"/>
              <a:t>during the CSM subgroup </a:t>
            </a:r>
            <a:r>
              <a:rPr lang="en-US" sz="2000" dirty="0" smtClean="0"/>
              <a:t>call</a:t>
            </a:r>
          </a:p>
          <a:p>
            <a:pPr>
              <a:buNone/>
            </a:pPr>
            <a:endParaRPr lang="en-US" sz="2000" dirty="0" smtClean="0"/>
          </a:p>
          <a:p>
            <a:pPr marL="800100" lvl="1" indent="-342900">
              <a:buFont typeface="+mj-lt"/>
              <a:buAutoNum type="arabicPeriod" startAt="4"/>
            </a:pPr>
            <a:r>
              <a:rPr lang="en-US" sz="1600" dirty="0" smtClean="0"/>
              <a:t>t</a:t>
            </a:r>
            <a:r>
              <a:rPr lang="en-US" sz="1600" dirty="0" smtClean="0"/>
              <a:t>he use of PIB attribute to deal with CSM utilization issue</a:t>
            </a:r>
            <a:endParaRPr lang="en-US" sz="1600" dirty="0" smtClean="0"/>
          </a:p>
          <a:p>
            <a:pPr marL="1143000" lvl="2" indent="-342900"/>
            <a:r>
              <a:rPr lang="en-US" sz="1200" dirty="0" smtClean="0"/>
              <a:t>devices are installed with the </a:t>
            </a:r>
            <a:r>
              <a:rPr lang="en-US" sz="1200" dirty="0" smtClean="0"/>
              <a:t>“wrong” </a:t>
            </a:r>
            <a:r>
              <a:rPr lang="en-US" sz="1200" dirty="0" smtClean="0"/>
              <a:t>configuration =&gt; </a:t>
            </a:r>
            <a:r>
              <a:rPr lang="en-US" sz="1200" dirty="0" smtClean="0"/>
              <a:t>the use of PIB attribute challenges the interoperability and system </a:t>
            </a:r>
            <a:r>
              <a:rPr lang="en-US" sz="1200" dirty="0" smtClean="0"/>
              <a:t>performance</a:t>
            </a:r>
            <a:endParaRPr lang="en-US" sz="1200" dirty="0" smtClean="0"/>
          </a:p>
          <a:p>
            <a:pPr marL="1143000" lvl="2" indent="-342900">
              <a:buNone/>
            </a:pPr>
            <a:endParaRPr lang="en-US" sz="1050" dirty="0" smtClean="0"/>
          </a:p>
          <a:p>
            <a:pPr marL="800100" lvl="1" indent="-342900">
              <a:buFont typeface="+mj-lt"/>
              <a:buAutoNum type="arabicPeriod" startAt="4"/>
            </a:pPr>
            <a:r>
              <a:rPr lang="en-US" sz="1600" dirty="0" smtClean="0"/>
              <a:t>t</a:t>
            </a:r>
            <a:r>
              <a:rPr lang="en-US" sz="1600" dirty="0" smtClean="0"/>
              <a:t>he use of EB/EBR at MR-FSK modes other than CSM</a:t>
            </a:r>
            <a:endParaRPr lang="en-US" sz="1600" dirty="0" smtClean="0"/>
          </a:p>
          <a:p>
            <a:pPr marL="1143000" lvl="2" indent="-342900" algn="just"/>
            <a:r>
              <a:rPr lang="en-US" sz="1200" dirty="0" smtClean="0"/>
              <a:t>CSM (EB/EBR) can eventually use MR-FSK modes other than the mandatory one, but by doing so the interoperability and legacy system support are challenged </a:t>
            </a:r>
            <a:endParaRPr lang="en-US" sz="1200" dirty="0" smtClean="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12</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323528" y="2564904"/>
            <a:ext cx="8424936" cy="2160240"/>
          </a:xfrm>
        </p:spPr>
        <p:txBody>
          <a:bodyPr/>
          <a:lstStyle/>
          <a:p>
            <a:pPr algn="just"/>
            <a:r>
              <a:rPr lang="en-US" sz="1800" dirty="0" smtClean="0"/>
              <a:t>The group may want to explore the following topics</a:t>
            </a:r>
          </a:p>
          <a:p>
            <a:pPr algn="just"/>
            <a:endParaRPr lang="en-US" sz="1600" dirty="0" smtClean="0"/>
          </a:p>
          <a:p>
            <a:pPr lvl="1" algn="just"/>
            <a:r>
              <a:rPr lang="en-US" sz="1400" dirty="0" smtClean="0"/>
              <a:t>Define the channel alignment  (w/r/t center frequencies) for bands cited in Table 6a of the current draft</a:t>
            </a:r>
          </a:p>
          <a:p>
            <a:pPr lvl="1" algn="just"/>
            <a:r>
              <a:rPr lang="en-US" sz="1400" dirty="0" smtClean="0"/>
              <a:t>Define objective assumptions  and criteria for a performance analysis </a:t>
            </a:r>
          </a:p>
          <a:p>
            <a:pPr lvl="1" algn="just"/>
            <a:endParaRPr lang="en-US" sz="1400" dirty="0" smtClean="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13</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261045" y="1988840"/>
            <a:ext cx="8568952" cy="3384376"/>
          </a:xfrm>
        </p:spPr>
        <p:txBody>
          <a:bodyPr/>
          <a:lstStyle/>
          <a:p>
            <a:r>
              <a:rPr lang="en-US" sz="1800" dirty="0" smtClean="0"/>
              <a:t>For </a:t>
            </a:r>
            <a:r>
              <a:rPr lang="en-US" sz="1800" dirty="0" smtClean="0"/>
              <a:t>a </a:t>
            </a:r>
            <a:r>
              <a:rPr lang="en-US" sz="1800" dirty="0" smtClean="0"/>
              <a:t>FH system</a:t>
            </a:r>
            <a:r>
              <a:rPr lang="en-US" sz="1800" dirty="0" smtClean="0"/>
              <a:t>, </a:t>
            </a:r>
            <a:r>
              <a:rPr lang="en-US" sz="1800" dirty="0" smtClean="0"/>
              <a:t>alignment of the center frequencies between </a:t>
            </a:r>
            <a:r>
              <a:rPr lang="en-US" sz="1800" dirty="0" smtClean="0"/>
              <a:t>systems with different channel spacing is important to </a:t>
            </a:r>
            <a:r>
              <a:rPr lang="en-US" sz="1800" dirty="0" smtClean="0"/>
              <a:t>facilitate</a:t>
            </a:r>
          </a:p>
          <a:p>
            <a:pPr lvl="1"/>
            <a:r>
              <a:rPr lang="en-US" sz="1400" dirty="0" smtClean="0"/>
              <a:t>Interoperability</a:t>
            </a:r>
          </a:p>
          <a:p>
            <a:pPr lvl="1"/>
            <a:r>
              <a:rPr lang="en-US" sz="1400" dirty="0" smtClean="0"/>
              <a:t>Legacy system support </a:t>
            </a:r>
          </a:p>
          <a:p>
            <a:pPr lvl="1"/>
            <a:r>
              <a:rPr lang="en-US" sz="1400" dirty="0" smtClean="0"/>
              <a:t>Mode Switch feature</a:t>
            </a:r>
          </a:p>
          <a:p>
            <a:pPr lvl="1"/>
            <a:r>
              <a:rPr lang="en-US" sz="1400" dirty="0" smtClean="0"/>
              <a:t>Network forming and joining </a:t>
            </a:r>
            <a:endParaRPr lang="en-US" sz="1800" dirty="0" smtClean="0"/>
          </a:p>
          <a:p>
            <a:endParaRPr lang="en-US" sz="1800" dirty="0" smtClean="0"/>
          </a:p>
          <a:p>
            <a:r>
              <a:rPr lang="en-US" sz="1800" dirty="0" smtClean="0"/>
              <a:t>In FH systems, the use of EB/EBR (with CSM) only on the 200 kHz-spacing channels that aligns with the 400 kHz-spacing channels optimizes the global performance</a:t>
            </a:r>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14</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916832"/>
            <a:ext cx="7772400" cy="1066800"/>
          </a:xfrm>
        </p:spPr>
        <p:txBody>
          <a:bodyPr/>
          <a:lstStyle/>
          <a:p>
            <a:r>
              <a:rPr lang="en-US" sz="6000" dirty="0" smtClean="0"/>
              <a:t>Thank you </a:t>
            </a:r>
            <a:endParaRPr lang="en-US" sz="6000" dirty="0"/>
          </a:p>
        </p:txBody>
      </p:sp>
      <p:sp>
        <p:nvSpPr>
          <p:cNvPr id="3" name="Content Placeholder 2"/>
          <p:cNvSpPr>
            <a:spLocks noGrp="1"/>
          </p:cNvSpPr>
          <p:nvPr>
            <p:ph idx="1"/>
          </p:nvPr>
        </p:nvSpPr>
        <p:spPr>
          <a:xfrm>
            <a:off x="323528" y="3501008"/>
            <a:ext cx="8424936" cy="648072"/>
          </a:xfrm>
        </p:spPr>
        <p:txBody>
          <a:bodyPr/>
          <a:lstStyle/>
          <a:p>
            <a:pPr algn="ctr">
              <a:buNone/>
            </a:pPr>
            <a:r>
              <a:rPr lang="en-US" dirty="0" smtClean="0"/>
              <a:t>Questions ?</a:t>
            </a:r>
            <a:endParaRPr lang="en-US" sz="2400" dirty="0" smtClean="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15</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420888"/>
            <a:ext cx="8568952" cy="1800200"/>
          </a:xfrm>
        </p:spPr>
        <p:txBody>
          <a:bodyPr/>
          <a:lstStyle/>
          <a:p>
            <a:pPr marL="457200" indent="-457200"/>
            <a:r>
              <a:rPr lang="en-US" sz="2800" dirty="0" smtClean="0">
                <a:solidFill>
                  <a:schemeClr val="tx1"/>
                </a:solidFill>
              </a:rPr>
              <a:t>The following slides are added as reference and correspond to slides # 2 to #17 from DCN 0771rev6</a:t>
            </a:r>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16</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9" name="Rectangle 8"/>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323528" y="1844824"/>
            <a:ext cx="8568952" cy="3672408"/>
          </a:xfrm>
        </p:spPr>
        <p:txBody>
          <a:bodyPr/>
          <a:lstStyle/>
          <a:p>
            <a:r>
              <a:rPr lang="en-US" sz="2000" dirty="0" smtClean="0"/>
              <a:t>This document explores the CSM performance issues in FH networks that will be operating at data rates higher than 50 kbps</a:t>
            </a:r>
          </a:p>
          <a:p>
            <a:pPr lvl="1"/>
            <a:r>
              <a:rPr lang="en-US" sz="1800" dirty="0" smtClean="0"/>
              <a:t>Center frequencies alignment </a:t>
            </a:r>
          </a:p>
          <a:p>
            <a:pPr lvl="1"/>
            <a:r>
              <a:rPr lang="en-US" sz="1800" dirty="0" smtClean="0"/>
              <a:t>CSM channel utilization</a:t>
            </a:r>
          </a:p>
          <a:p>
            <a:endParaRPr lang="en-US" sz="2000" dirty="0" smtClean="0"/>
          </a:p>
          <a:p>
            <a:r>
              <a:rPr lang="en-US" sz="2000" dirty="0" smtClean="0"/>
              <a:t>This document suggests the following</a:t>
            </a:r>
          </a:p>
          <a:p>
            <a:pPr lvl="1"/>
            <a:r>
              <a:rPr lang="en-US" sz="1800" dirty="0" smtClean="0"/>
              <a:t>to align center frequencies of 200 kHz-spacing channels with those of 400 kHz-spacing channels</a:t>
            </a:r>
          </a:p>
          <a:p>
            <a:pPr lvl="1"/>
            <a:r>
              <a:rPr lang="en-US" sz="1800" dirty="0" smtClean="0"/>
              <a:t>to exchange CSM messages (EB/EBR) only on 200 kHz-spacing channels whose center frequencies coincide with ones of 400 kHz-spacing channels (the so-called “odd 200 kHz-spacing channels”)</a:t>
            </a:r>
          </a:p>
          <a:p>
            <a:endParaRPr lang="en-US" sz="2000"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17</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a:xfrm>
            <a:off x="179512" y="1772816"/>
            <a:ext cx="8712968" cy="4104456"/>
          </a:xfrm>
        </p:spPr>
        <p:txBody>
          <a:bodyPr/>
          <a:lstStyle/>
          <a:p>
            <a:pPr marL="457200" indent="-457200">
              <a:buFont typeface="+mj-lt"/>
              <a:buAutoNum type="arabicPeriod"/>
            </a:pPr>
            <a:r>
              <a:rPr lang="en-US" sz="2000" dirty="0" smtClean="0"/>
              <a:t>Use cases for a 4g MR-FSK hopping network</a:t>
            </a:r>
          </a:p>
          <a:p>
            <a:pPr lvl="1"/>
            <a:r>
              <a:rPr lang="en-US" sz="1800" dirty="0" smtClean="0"/>
              <a:t>w/ speed up =&gt; network is operating at data rates higher than 50 kbps </a:t>
            </a:r>
          </a:p>
          <a:p>
            <a:pPr lvl="1"/>
            <a:r>
              <a:rPr lang="en-US" sz="1800" dirty="0" smtClean="0"/>
              <a:t>w/o speed up =&gt; network is operating at 50 kbps</a:t>
            </a:r>
          </a:p>
          <a:p>
            <a:endParaRPr lang="en-US" sz="2000" dirty="0" smtClean="0"/>
          </a:p>
          <a:p>
            <a:pPr marL="457200" indent="-457200">
              <a:buFont typeface="+mj-lt"/>
              <a:buAutoNum type="arabicPeriod" startAt="2"/>
            </a:pPr>
            <a:r>
              <a:rPr lang="en-US" sz="2000" dirty="0" smtClean="0"/>
              <a:t>FH network operating at high data rates:</a:t>
            </a:r>
          </a:p>
          <a:p>
            <a:pPr marL="857250" lvl="1" indent="-457200"/>
            <a:r>
              <a:rPr lang="en-US" sz="1600" dirty="0" smtClean="0"/>
              <a:t>the need for alignment of center frequencies of 200 kHz- and 400 kHz-spacing channels, when FH network w/ speed up</a:t>
            </a:r>
            <a:endParaRPr lang="en-US" sz="2000" dirty="0" smtClean="0"/>
          </a:p>
          <a:p>
            <a:pPr marL="857250" lvl="1" indent="-457200"/>
            <a:r>
              <a:rPr lang="en-US" sz="1600" dirty="0" smtClean="0"/>
              <a:t>CSM channel utilization for FH network w/ and w/o speed up: performance comparison for the “best case” </a:t>
            </a:r>
          </a:p>
          <a:p>
            <a:pPr lvl="2"/>
            <a:r>
              <a:rPr lang="en-US" sz="1400" dirty="0" smtClean="0"/>
              <a:t>Upper bound on the probability of successfully exchanging EB/EBR</a:t>
            </a:r>
          </a:p>
          <a:p>
            <a:pPr lvl="2"/>
            <a:r>
              <a:rPr lang="en-US" sz="1400" dirty="0" smtClean="0"/>
              <a:t>Lower bound on average waiting time for successfully exchanging EB/EBR</a:t>
            </a:r>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18</a:t>
            </a:fld>
            <a:endParaRPr lang="en-US"/>
          </a:p>
        </p:txBody>
      </p:sp>
      <p:sp>
        <p:nvSpPr>
          <p:cNvPr id="8" name="Rectangle 7"/>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9"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80928"/>
            <a:ext cx="8568952" cy="1066800"/>
          </a:xfrm>
        </p:spPr>
        <p:txBody>
          <a:bodyPr/>
          <a:lstStyle/>
          <a:p>
            <a:pPr marL="457200" indent="-457200"/>
            <a:r>
              <a:rPr lang="en-US" dirty="0" smtClean="0">
                <a:solidFill>
                  <a:schemeClr val="tx1"/>
                </a:solidFill>
              </a:rPr>
              <a:t>Use cases for 4g MR-FSK hopping networks</a:t>
            </a:r>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19</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9" name="Rectangle 8"/>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251520" y="1916832"/>
            <a:ext cx="8568952" cy="3240360"/>
          </a:xfrm>
        </p:spPr>
        <p:txBody>
          <a:bodyPr/>
          <a:lstStyle/>
          <a:p>
            <a:r>
              <a:rPr lang="en-US" sz="2000" dirty="0" smtClean="0"/>
              <a:t>This document builds on DNC 0771rev06, based on feedback received during the CSM subgroup call</a:t>
            </a:r>
          </a:p>
          <a:p>
            <a:endParaRPr lang="en-US" sz="2000" dirty="0" smtClean="0"/>
          </a:p>
          <a:p>
            <a:r>
              <a:rPr lang="en-US" sz="2000" dirty="0" smtClean="0"/>
              <a:t>This document discusses the following </a:t>
            </a:r>
            <a:r>
              <a:rPr lang="en-US" sz="2000" dirty="0" smtClean="0"/>
              <a:t>topics</a:t>
            </a:r>
          </a:p>
          <a:p>
            <a:pPr>
              <a:buNone/>
            </a:pPr>
            <a:endParaRPr lang="en-US" sz="2000" dirty="0" smtClean="0"/>
          </a:p>
          <a:p>
            <a:pPr lvl="1"/>
            <a:r>
              <a:rPr lang="en-US" sz="1600" dirty="0" smtClean="0"/>
              <a:t>a brief recap on questions raised during the last CSM subgroup call</a:t>
            </a:r>
          </a:p>
          <a:p>
            <a:pPr lvl="1"/>
            <a:r>
              <a:rPr lang="en-US" sz="1600" dirty="0" smtClean="0"/>
              <a:t>the use of CSM </a:t>
            </a:r>
          </a:p>
          <a:p>
            <a:pPr lvl="1"/>
            <a:r>
              <a:rPr lang="en-US" sz="1600" dirty="0" smtClean="0"/>
              <a:t>CSM versus channel alignment</a:t>
            </a:r>
          </a:p>
          <a:p>
            <a:pPr lvl="1"/>
            <a:r>
              <a:rPr lang="en-US" sz="1600" dirty="0" smtClean="0"/>
              <a:t>discussion on open questions</a:t>
            </a:r>
            <a:endParaRPr lang="en-US" sz="1600" dirty="0" smtClean="0"/>
          </a:p>
          <a:p>
            <a:pPr lvl="1"/>
            <a:r>
              <a:rPr lang="en-US" sz="1600" dirty="0" smtClean="0"/>
              <a:t>next </a:t>
            </a:r>
            <a:r>
              <a:rPr lang="en-US" sz="1600" dirty="0" smtClean="0"/>
              <a:t>steps</a:t>
            </a:r>
            <a:endParaRPr lang="en-US" sz="1600" dirty="0"/>
          </a:p>
        </p:txBody>
      </p:sp>
      <p:sp>
        <p:nvSpPr>
          <p:cNvPr id="4"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2</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040" y="544488"/>
            <a:ext cx="7772400" cy="798984"/>
          </a:xfrm>
        </p:spPr>
        <p:txBody>
          <a:bodyPr/>
          <a:lstStyle/>
          <a:p>
            <a:r>
              <a:rPr lang="en-US" sz="3200" dirty="0" smtClean="0">
                <a:solidFill>
                  <a:schemeClr val="tx1"/>
                </a:solidFill>
              </a:rPr>
              <a:t>Uses cases for a MR-FSK FH network</a:t>
            </a:r>
            <a:endParaRPr lang="en-US" sz="3200" dirty="0">
              <a:solidFill>
                <a:schemeClr val="tx1"/>
              </a:solidFill>
            </a:endParaRPr>
          </a:p>
        </p:txBody>
      </p:sp>
      <p:sp>
        <p:nvSpPr>
          <p:cNvPr id="3" name="Content Placeholder 2"/>
          <p:cNvSpPr>
            <a:spLocks noGrp="1"/>
          </p:cNvSpPr>
          <p:nvPr>
            <p:ph idx="1"/>
          </p:nvPr>
        </p:nvSpPr>
        <p:spPr>
          <a:xfrm>
            <a:off x="395536" y="1484784"/>
            <a:ext cx="8136904" cy="4608512"/>
          </a:xfrm>
        </p:spPr>
        <p:txBody>
          <a:bodyPr/>
          <a:lstStyle/>
          <a:p>
            <a:pPr algn="just"/>
            <a:r>
              <a:rPr lang="en-US" sz="2000" dirty="0" smtClean="0"/>
              <a:t>Use cases</a:t>
            </a:r>
          </a:p>
          <a:p>
            <a:pPr lvl="1" algn="just">
              <a:buFont typeface="+mj-lt"/>
              <a:buAutoNum type="arabicPeriod"/>
            </a:pPr>
            <a:r>
              <a:rPr lang="en-US" sz="1600" dirty="0" smtClean="0"/>
              <a:t>FH network w/ speed up </a:t>
            </a:r>
          </a:p>
          <a:p>
            <a:pPr lvl="2" algn="just"/>
            <a:r>
              <a:rPr lang="en-US" sz="1200" dirty="0" smtClean="0"/>
              <a:t>network is operating at data rates higher than 50 kbps =&gt; 400 kHz channel spacing</a:t>
            </a:r>
          </a:p>
          <a:p>
            <a:pPr lvl="2" algn="just"/>
            <a:r>
              <a:rPr lang="en-US" sz="1200" dirty="0" smtClean="0"/>
              <a:t>network can use all or a set of standard defined 400 kHz-spacing channels</a:t>
            </a:r>
          </a:p>
          <a:p>
            <a:pPr lvl="2" algn="just"/>
            <a:r>
              <a:rPr lang="en-US" sz="1200" dirty="0" smtClean="0"/>
              <a:t>CSM  is used to exchange EB/EBR with any unassociated device =&gt; 200 kHz channel spacing</a:t>
            </a:r>
            <a:endParaRPr lang="en-US" sz="1600" dirty="0" smtClean="0"/>
          </a:p>
          <a:p>
            <a:pPr marL="800100" lvl="1" indent="-342900" algn="just">
              <a:buFont typeface="+mj-lt"/>
              <a:buAutoNum type="arabicPeriod" startAt="2"/>
            </a:pPr>
            <a:r>
              <a:rPr lang="en-US" sz="1600" dirty="0" smtClean="0"/>
              <a:t>FH network w/o speed up</a:t>
            </a:r>
          </a:p>
          <a:p>
            <a:pPr lvl="2" algn="just"/>
            <a:r>
              <a:rPr lang="en-US" sz="1200" dirty="0" smtClean="0"/>
              <a:t>network is operating at 50 kbps =&gt; 200 kHz channel spacing</a:t>
            </a:r>
          </a:p>
          <a:p>
            <a:pPr lvl="2" algn="just"/>
            <a:r>
              <a:rPr lang="en-US" sz="1200" dirty="0" smtClean="0"/>
              <a:t>network can use all or a set of standard defined 200 kHz-spacing channels</a:t>
            </a:r>
          </a:p>
          <a:p>
            <a:pPr lvl="2" algn="just"/>
            <a:r>
              <a:rPr lang="en-US" sz="1200" dirty="0" smtClean="0"/>
              <a:t>CSM is used to exchange EB/EBR with any unassociated device =&gt; 200 kHz channel spacing</a:t>
            </a:r>
          </a:p>
          <a:p>
            <a:pPr lvl="2" algn="just"/>
            <a:endParaRPr lang="en-US" sz="1200" dirty="0" smtClean="0"/>
          </a:p>
          <a:p>
            <a:pPr algn="just"/>
            <a:r>
              <a:rPr lang="en-US" sz="2000" dirty="0" smtClean="0"/>
              <a:t>Result</a:t>
            </a:r>
          </a:p>
          <a:p>
            <a:pPr marL="800100" lvl="1" indent="-342900" algn="just">
              <a:buFont typeface="+mj-lt"/>
              <a:buAutoNum type="arabicPeriod"/>
            </a:pPr>
            <a:r>
              <a:rPr lang="en-US" sz="1600" dirty="0" smtClean="0"/>
              <a:t>FH network w/ speed up </a:t>
            </a:r>
          </a:p>
          <a:p>
            <a:pPr lvl="2" algn="just"/>
            <a:r>
              <a:rPr lang="en-US" sz="1050" dirty="0" smtClean="0"/>
              <a:t>the need to deal with two modes of operation, i.e., mandatory and optional modes</a:t>
            </a:r>
          </a:p>
          <a:p>
            <a:pPr lvl="2" algn="just"/>
            <a:r>
              <a:rPr lang="en-US" sz="1050" dirty="0" smtClean="0"/>
              <a:t>the need to define a common set of channels to be used for CSM message exchanges</a:t>
            </a:r>
            <a:endParaRPr lang="en-US" sz="1600" dirty="0" smtClean="0"/>
          </a:p>
          <a:p>
            <a:pPr marL="800100" lvl="1" indent="-342900" algn="just">
              <a:buFont typeface="+mj-lt"/>
              <a:buAutoNum type="arabicPeriod" startAt="2"/>
            </a:pPr>
            <a:r>
              <a:rPr lang="en-US" sz="1600" dirty="0" smtClean="0"/>
              <a:t>FH network w/o speed up </a:t>
            </a:r>
          </a:p>
          <a:p>
            <a:pPr lvl="2" algn="just"/>
            <a:r>
              <a:rPr lang="en-US" sz="1050" dirty="0" smtClean="0"/>
              <a:t>the need to define a common set of channels to be used for CSM message exchanges</a:t>
            </a:r>
          </a:p>
          <a:p>
            <a:pPr lvl="1" algn="just"/>
            <a:endParaRPr lang="en-US" sz="1600" dirty="0" smtClean="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20</a:t>
            </a:fld>
            <a:endParaRPr lang="en-US"/>
          </a:p>
        </p:txBody>
      </p:sp>
      <p:sp>
        <p:nvSpPr>
          <p:cNvPr id="8" name="Rectangle 7"/>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9"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80928"/>
            <a:ext cx="7772400" cy="1066800"/>
          </a:xfrm>
        </p:spPr>
        <p:txBody>
          <a:bodyPr/>
          <a:lstStyle/>
          <a:p>
            <a:r>
              <a:rPr lang="en-US" dirty="0" smtClean="0"/>
              <a:t>Center Frequencies Alignment </a:t>
            </a:r>
            <a:br>
              <a:rPr lang="en-US" dirty="0" smtClean="0"/>
            </a:br>
            <a:r>
              <a:rPr lang="en-US" sz="2800" dirty="0" smtClean="0"/>
              <a:t>(for FH networks w/ speed up)</a:t>
            </a:r>
            <a:endParaRPr lang="en-US"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21</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9" name="Rectangle 8"/>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040" y="544488"/>
            <a:ext cx="7772400" cy="798984"/>
          </a:xfrm>
        </p:spPr>
        <p:txBody>
          <a:bodyPr/>
          <a:lstStyle/>
          <a:p>
            <a:r>
              <a:rPr lang="en-US" sz="3200" dirty="0" smtClean="0"/>
              <a:t>Center frequencies alignment</a:t>
            </a:r>
            <a:endParaRPr lang="en-US" sz="3200" dirty="0"/>
          </a:p>
        </p:txBody>
      </p:sp>
      <p:sp>
        <p:nvSpPr>
          <p:cNvPr id="3" name="Content Placeholder 2"/>
          <p:cNvSpPr>
            <a:spLocks noGrp="1"/>
          </p:cNvSpPr>
          <p:nvPr>
            <p:ph idx="1"/>
          </p:nvPr>
        </p:nvSpPr>
        <p:spPr>
          <a:xfrm>
            <a:off x="395536" y="1484784"/>
            <a:ext cx="8136904" cy="4608512"/>
          </a:xfrm>
        </p:spPr>
        <p:txBody>
          <a:bodyPr/>
          <a:lstStyle/>
          <a:p>
            <a:pPr algn="just"/>
            <a:r>
              <a:rPr lang="en-US" sz="2000" dirty="0" smtClean="0"/>
              <a:t>Assume</a:t>
            </a:r>
          </a:p>
          <a:p>
            <a:pPr lvl="1" algn="just"/>
            <a:r>
              <a:rPr lang="en-US" sz="1800" dirty="0" smtClean="0"/>
              <a:t>200 kHz- and 400 kHz-spacing channels not aligned (w/r/t center frequencies)</a:t>
            </a:r>
          </a:p>
          <a:p>
            <a:pPr lvl="1" algn="just"/>
            <a:r>
              <a:rPr lang="en-US" sz="1800" dirty="0" smtClean="0"/>
              <a:t>FH network operating at high data rates =&gt; 400 kHz channel spacing</a:t>
            </a:r>
          </a:p>
          <a:p>
            <a:pPr lvl="1" algn="just"/>
            <a:r>
              <a:rPr lang="en-US" sz="1800" dirty="0" smtClean="0"/>
              <a:t>Unassociated devices attempting to exchanges EB/EBR with a FH network use the CSM =&gt; 200 kHz channel spacing</a:t>
            </a:r>
          </a:p>
          <a:p>
            <a:pPr lvl="1" algn="just"/>
            <a:endParaRPr lang="en-US" sz="1800" dirty="0" smtClean="0"/>
          </a:p>
          <a:p>
            <a:pPr algn="just"/>
            <a:r>
              <a:rPr lang="en-US" sz="2000" dirty="0" smtClean="0"/>
              <a:t>Result</a:t>
            </a:r>
          </a:p>
          <a:p>
            <a:pPr lvl="1" algn="just"/>
            <a:r>
              <a:rPr lang="en-US" sz="1800" dirty="0" smtClean="0"/>
              <a:t>FH network must interleave its mode of operation over two channel plans with different center frequencies (and channel spacing)</a:t>
            </a:r>
          </a:p>
          <a:p>
            <a:pPr lvl="1" algn="just"/>
            <a:r>
              <a:rPr lang="en-US" sz="1800" dirty="0" smtClean="0"/>
              <a:t>time multiplexing is required to accommodate the two modes of operation =&gt; poor performance</a:t>
            </a:r>
          </a:p>
          <a:p>
            <a:pPr lvl="1" algn="just"/>
            <a:r>
              <a:rPr lang="en-US" sz="1800" dirty="0" smtClean="0"/>
              <a:t>poorer performance if the FH network and the device do not use a common set of channels</a:t>
            </a:r>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22</a:t>
            </a:fld>
            <a:endParaRPr lang="en-US"/>
          </a:p>
        </p:txBody>
      </p:sp>
      <p:sp>
        <p:nvSpPr>
          <p:cNvPr id="8" name="Rectangle 7"/>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9"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204864"/>
            <a:ext cx="7772400" cy="3240360"/>
          </a:xfrm>
        </p:spPr>
        <p:txBody>
          <a:bodyPr>
            <a:normAutofit fontScale="92500" lnSpcReduction="20000"/>
          </a:bodyPr>
          <a:lstStyle/>
          <a:p>
            <a:pPr algn="just"/>
            <a:r>
              <a:rPr lang="en-US" sz="2400" dirty="0" smtClean="0"/>
              <a:t>Solution: </a:t>
            </a:r>
          </a:p>
          <a:p>
            <a:pPr algn="just"/>
            <a:endParaRPr lang="en-US" sz="2400" dirty="0" smtClean="0"/>
          </a:p>
          <a:p>
            <a:pPr marL="857250" lvl="1" indent="-457200" algn="just"/>
            <a:r>
              <a:rPr lang="en-US" sz="2000" dirty="0" smtClean="0"/>
              <a:t>require alignment of the 200 kHz-spacing channels with the 400 kHz-spacing channels (w/r/t center frequencies)</a:t>
            </a:r>
          </a:p>
          <a:p>
            <a:pPr marL="857250" lvl="1" indent="-457200" algn="just"/>
            <a:endParaRPr lang="en-US" sz="2000" dirty="0" smtClean="0"/>
          </a:p>
          <a:p>
            <a:pPr marL="857250" lvl="1" indent="-457200" algn="just"/>
            <a:r>
              <a:rPr lang="en-US" sz="2000" dirty="0" smtClean="0"/>
              <a:t>require from unassociated devices to use only those 200 kHz-spacing channels that align with the 400 kHz-spacing channels, when exchanging CSM messages</a:t>
            </a:r>
          </a:p>
          <a:p>
            <a:pPr marL="857250" lvl="1" indent="-457200" algn="just"/>
            <a:endParaRPr lang="en-US" sz="2000" dirty="0" smtClean="0"/>
          </a:p>
          <a:p>
            <a:pPr marL="857250" lvl="1" indent="-457200" algn="just"/>
            <a:r>
              <a:rPr lang="en-US" sz="2000" dirty="0" smtClean="0"/>
              <a:t>require from FH network and unassociated devices to use a common set of channels to exchange CSM messages</a:t>
            </a:r>
            <a:endParaRPr lang="en-US" sz="2400" dirty="0" smtClean="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23</a:t>
            </a:fld>
            <a:endParaRPr lang="en-US"/>
          </a:p>
        </p:txBody>
      </p:sp>
      <p:sp>
        <p:nvSpPr>
          <p:cNvPr id="4" name="Title 1"/>
          <p:cNvSpPr>
            <a:spLocks noGrp="1"/>
          </p:cNvSpPr>
          <p:nvPr>
            <p:ph type="title"/>
          </p:nvPr>
        </p:nvSpPr>
        <p:spPr>
          <a:xfrm>
            <a:off x="323528" y="685800"/>
            <a:ext cx="8568952" cy="798984"/>
          </a:xfrm>
        </p:spPr>
        <p:txBody>
          <a:bodyPr/>
          <a:lstStyle/>
          <a:p>
            <a:r>
              <a:rPr lang="en-US" sz="3200" dirty="0" smtClean="0"/>
              <a:t>Center frequencies alignment (cont’d)</a:t>
            </a:r>
            <a:endParaRPr lang="en-US" sz="3200" dirty="0"/>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9" name="Rectangle 8"/>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453379" y="6547421"/>
            <a:ext cx="530225" cy="182562"/>
          </a:xfrm>
        </p:spPr>
        <p:txBody>
          <a:bodyPr/>
          <a:lstStyle/>
          <a:p>
            <a:r>
              <a:rPr lang="en-US"/>
              <a:t>Slide </a:t>
            </a:r>
            <a:fld id="{B0E157CA-D453-40D9-80EF-705AFA628937}" type="slidenum">
              <a:rPr lang="en-US"/>
              <a:pPr/>
              <a:t>24</a:t>
            </a:fld>
            <a:endParaRPr lang="en-US"/>
          </a:p>
        </p:txBody>
      </p:sp>
      <p:cxnSp>
        <p:nvCxnSpPr>
          <p:cNvPr id="9" name="Straight Connector 8"/>
          <p:cNvCxnSpPr/>
          <p:nvPr/>
        </p:nvCxnSpPr>
        <p:spPr bwMode="auto">
          <a:xfrm>
            <a:off x="503927" y="2344812"/>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503927" y="5214686"/>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Rectangle 16"/>
          <p:cNvSpPr/>
          <p:nvPr/>
        </p:nvSpPr>
        <p:spPr bwMode="auto">
          <a:xfrm>
            <a:off x="906385" y="1912764"/>
            <a:ext cx="576064"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1224007" y="478263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1482449" y="1912764"/>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2058513" y="1912764"/>
            <a:ext cx="576064"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2634577" y="1912764"/>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3210641" y="1912764"/>
            <a:ext cx="576064"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3786705" y="1912764"/>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4362769" y="1912764"/>
            <a:ext cx="576064"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4938833" y="1912764"/>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5514897" y="1912764"/>
            <a:ext cx="576064"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6624607" y="1912764"/>
            <a:ext cx="576064"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7200671" y="1912764"/>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ectangle 30"/>
          <p:cNvSpPr/>
          <p:nvPr/>
        </p:nvSpPr>
        <p:spPr bwMode="auto">
          <a:xfrm>
            <a:off x="7776735" y="1912764"/>
            <a:ext cx="576064" cy="4320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3" name="Straight Connector 32"/>
          <p:cNvCxnSpPr/>
          <p:nvPr/>
        </p:nvCxnSpPr>
        <p:spPr bwMode="auto">
          <a:xfrm rot="5400000">
            <a:off x="1152561" y="2344250"/>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rot="5400000">
            <a:off x="1728063"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rot="5400000">
            <a:off x="2289613"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rot="5400000">
            <a:off x="2880191"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rot="5400000">
            <a:off x="3441741"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rot="5400000">
            <a:off x="4032319"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rot="5400000">
            <a:off x="4608383"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rot="5400000">
            <a:off x="5169933"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rot="5400000">
            <a:off x="5745997"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rot="5400000">
            <a:off x="6840631"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rot="5400000">
            <a:off x="7416695"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rot="5400000">
            <a:off x="7992759" y="2344812"/>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Rectangle 44"/>
          <p:cNvSpPr/>
          <p:nvPr/>
        </p:nvSpPr>
        <p:spPr bwMode="auto">
          <a:xfrm>
            <a:off x="2376135" y="478263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3528263" y="478263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4680391" y="478263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6912639" y="478263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Connector 48"/>
          <p:cNvCxnSpPr/>
          <p:nvPr/>
        </p:nvCxnSpPr>
        <p:spPr bwMode="auto">
          <a:xfrm rot="5400000">
            <a:off x="1728063" y="521468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p:nvPr/>
        </p:nvCxnSpPr>
        <p:spPr bwMode="auto">
          <a:xfrm rot="5400000">
            <a:off x="2880191" y="521468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Straight Connector 50"/>
          <p:cNvCxnSpPr/>
          <p:nvPr/>
        </p:nvCxnSpPr>
        <p:spPr bwMode="auto">
          <a:xfrm rot="5400000">
            <a:off x="4032319" y="521468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rot="5400000">
            <a:off x="5184447" y="521468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rot="5400000">
            <a:off x="7416695" y="521468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4" name="TextBox 53"/>
          <p:cNvSpPr txBox="1"/>
          <p:nvPr/>
        </p:nvSpPr>
        <p:spPr>
          <a:xfrm>
            <a:off x="991123" y="2532370"/>
            <a:ext cx="381836" cy="276999"/>
          </a:xfrm>
          <a:prstGeom prst="rect">
            <a:avLst/>
          </a:prstGeom>
          <a:noFill/>
        </p:spPr>
        <p:txBody>
          <a:bodyPr wrap="none" rtlCol="0">
            <a:spAutoFit/>
          </a:bodyPr>
          <a:lstStyle/>
          <a:p>
            <a:r>
              <a:rPr lang="en-US" dirty="0" smtClean="0"/>
              <a:t>fc0</a:t>
            </a:r>
            <a:endParaRPr lang="en-US" dirty="0"/>
          </a:p>
        </p:txBody>
      </p:sp>
      <p:sp>
        <p:nvSpPr>
          <p:cNvPr id="55" name="TextBox 54"/>
          <p:cNvSpPr txBox="1"/>
          <p:nvPr/>
        </p:nvSpPr>
        <p:spPr>
          <a:xfrm>
            <a:off x="1508719" y="2528327"/>
            <a:ext cx="381836" cy="276999"/>
          </a:xfrm>
          <a:prstGeom prst="rect">
            <a:avLst/>
          </a:prstGeom>
          <a:noFill/>
        </p:spPr>
        <p:txBody>
          <a:bodyPr wrap="none" rtlCol="0">
            <a:spAutoFit/>
          </a:bodyPr>
          <a:lstStyle/>
          <a:p>
            <a:r>
              <a:rPr lang="en-US" dirty="0" smtClean="0"/>
              <a:t>fc1</a:t>
            </a:r>
            <a:endParaRPr lang="en-US" dirty="0"/>
          </a:p>
        </p:txBody>
      </p:sp>
      <p:sp>
        <p:nvSpPr>
          <p:cNvPr id="56" name="TextBox 55"/>
          <p:cNvSpPr txBox="1"/>
          <p:nvPr/>
        </p:nvSpPr>
        <p:spPr>
          <a:xfrm>
            <a:off x="2088103" y="2528327"/>
            <a:ext cx="381836" cy="276999"/>
          </a:xfrm>
          <a:prstGeom prst="rect">
            <a:avLst/>
          </a:prstGeom>
          <a:noFill/>
        </p:spPr>
        <p:txBody>
          <a:bodyPr wrap="none" rtlCol="0">
            <a:spAutoFit/>
          </a:bodyPr>
          <a:lstStyle/>
          <a:p>
            <a:r>
              <a:rPr lang="en-US" dirty="0" smtClean="0"/>
              <a:t>fc2</a:t>
            </a:r>
            <a:endParaRPr lang="en-US" dirty="0"/>
          </a:p>
        </p:txBody>
      </p:sp>
      <p:sp>
        <p:nvSpPr>
          <p:cNvPr id="57" name="TextBox 56"/>
          <p:cNvSpPr txBox="1"/>
          <p:nvPr/>
        </p:nvSpPr>
        <p:spPr>
          <a:xfrm>
            <a:off x="2664167" y="2532370"/>
            <a:ext cx="381836" cy="276999"/>
          </a:xfrm>
          <a:prstGeom prst="rect">
            <a:avLst/>
          </a:prstGeom>
          <a:noFill/>
        </p:spPr>
        <p:txBody>
          <a:bodyPr wrap="none" rtlCol="0">
            <a:spAutoFit/>
          </a:bodyPr>
          <a:lstStyle/>
          <a:p>
            <a:r>
              <a:rPr lang="en-US" dirty="0" smtClean="0"/>
              <a:t>fc3</a:t>
            </a:r>
            <a:endParaRPr lang="en-US" dirty="0"/>
          </a:p>
        </p:txBody>
      </p:sp>
      <p:sp>
        <p:nvSpPr>
          <p:cNvPr id="58" name="TextBox 57"/>
          <p:cNvSpPr txBox="1"/>
          <p:nvPr/>
        </p:nvSpPr>
        <p:spPr>
          <a:xfrm>
            <a:off x="3256352" y="2513813"/>
            <a:ext cx="381836" cy="276999"/>
          </a:xfrm>
          <a:prstGeom prst="rect">
            <a:avLst/>
          </a:prstGeom>
          <a:noFill/>
        </p:spPr>
        <p:txBody>
          <a:bodyPr wrap="none" rtlCol="0">
            <a:spAutoFit/>
          </a:bodyPr>
          <a:lstStyle/>
          <a:p>
            <a:r>
              <a:rPr lang="en-US" dirty="0" smtClean="0"/>
              <a:t>fc4</a:t>
            </a:r>
            <a:endParaRPr lang="en-US" dirty="0"/>
          </a:p>
        </p:txBody>
      </p:sp>
      <p:sp>
        <p:nvSpPr>
          <p:cNvPr id="59" name="TextBox 58"/>
          <p:cNvSpPr txBox="1"/>
          <p:nvPr/>
        </p:nvSpPr>
        <p:spPr>
          <a:xfrm>
            <a:off x="3815144" y="2517294"/>
            <a:ext cx="381836" cy="276999"/>
          </a:xfrm>
          <a:prstGeom prst="rect">
            <a:avLst/>
          </a:prstGeom>
          <a:noFill/>
        </p:spPr>
        <p:txBody>
          <a:bodyPr wrap="none" rtlCol="0">
            <a:spAutoFit/>
          </a:bodyPr>
          <a:lstStyle/>
          <a:p>
            <a:r>
              <a:rPr lang="en-US" dirty="0" smtClean="0"/>
              <a:t>fc5</a:t>
            </a:r>
            <a:endParaRPr lang="en-US" dirty="0"/>
          </a:p>
        </p:txBody>
      </p:sp>
      <p:sp>
        <p:nvSpPr>
          <p:cNvPr id="60" name="TextBox 59"/>
          <p:cNvSpPr txBox="1"/>
          <p:nvPr/>
        </p:nvSpPr>
        <p:spPr>
          <a:xfrm>
            <a:off x="4424118" y="2517856"/>
            <a:ext cx="381836" cy="276999"/>
          </a:xfrm>
          <a:prstGeom prst="rect">
            <a:avLst/>
          </a:prstGeom>
          <a:noFill/>
        </p:spPr>
        <p:txBody>
          <a:bodyPr wrap="none" rtlCol="0">
            <a:spAutoFit/>
          </a:bodyPr>
          <a:lstStyle/>
          <a:p>
            <a:r>
              <a:rPr lang="en-US" dirty="0" smtClean="0"/>
              <a:t>fc6</a:t>
            </a:r>
            <a:endParaRPr lang="en-US" dirty="0"/>
          </a:p>
        </p:txBody>
      </p:sp>
      <p:sp>
        <p:nvSpPr>
          <p:cNvPr id="61" name="TextBox 60"/>
          <p:cNvSpPr txBox="1"/>
          <p:nvPr/>
        </p:nvSpPr>
        <p:spPr>
          <a:xfrm>
            <a:off x="4985106" y="2503342"/>
            <a:ext cx="381836" cy="276999"/>
          </a:xfrm>
          <a:prstGeom prst="rect">
            <a:avLst/>
          </a:prstGeom>
          <a:noFill/>
        </p:spPr>
        <p:txBody>
          <a:bodyPr wrap="none" rtlCol="0">
            <a:spAutoFit/>
          </a:bodyPr>
          <a:lstStyle/>
          <a:p>
            <a:r>
              <a:rPr lang="en-US" dirty="0" smtClean="0"/>
              <a:t>fc7</a:t>
            </a:r>
            <a:endParaRPr lang="en-US" dirty="0"/>
          </a:p>
        </p:txBody>
      </p:sp>
      <p:sp>
        <p:nvSpPr>
          <p:cNvPr id="62" name="TextBox 61"/>
          <p:cNvSpPr txBox="1"/>
          <p:nvPr/>
        </p:nvSpPr>
        <p:spPr>
          <a:xfrm>
            <a:off x="5548904" y="2503342"/>
            <a:ext cx="381836" cy="276999"/>
          </a:xfrm>
          <a:prstGeom prst="rect">
            <a:avLst/>
          </a:prstGeom>
          <a:noFill/>
        </p:spPr>
        <p:txBody>
          <a:bodyPr wrap="none" rtlCol="0">
            <a:spAutoFit/>
          </a:bodyPr>
          <a:lstStyle/>
          <a:p>
            <a:r>
              <a:rPr lang="en-US" dirty="0" smtClean="0"/>
              <a:t>fc8</a:t>
            </a:r>
            <a:endParaRPr lang="en-US" dirty="0"/>
          </a:p>
        </p:txBody>
      </p:sp>
      <p:sp>
        <p:nvSpPr>
          <p:cNvPr id="63" name="TextBox 62"/>
          <p:cNvSpPr txBox="1"/>
          <p:nvPr/>
        </p:nvSpPr>
        <p:spPr>
          <a:xfrm>
            <a:off x="1555581" y="5384249"/>
            <a:ext cx="381836" cy="276999"/>
          </a:xfrm>
          <a:prstGeom prst="rect">
            <a:avLst/>
          </a:prstGeom>
          <a:noFill/>
        </p:spPr>
        <p:txBody>
          <a:bodyPr wrap="none" rtlCol="0">
            <a:spAutoFit/>
          </a:bodyPr>
          <a:lstStyle/>
          <a:p>
            <a:r>
              <a:rPr lang="en-US" dirty="0" smtClean="0"/>
              <a:t>fc1</a:t>
            </a:r>
            <a:endParaRPr lang="en-US" dirty="0"/>
          </a:p>
        </p:txBody>
      </p:sp>
      <p:sp>
        <p:nvSpPr>
          <p:cNvPr id="64" name="TextBox 63"/>
          <p:cNvSpPr txBox="1"/>
          <p:nvPr/>
        </p:nvSpPr>
        <p:spPr>
          <a:xfrm>
            <a:off x="2693195" y="5369735"/>
            <a:ext cx="381836" cy="276999"/>
          </a:xfrm>
          <a:prstGeom prst="rect">
            <a:avLst/>
          </a:prstGeom>
          <a:noFill/>
        </p:spPr>
        <p:txBody>
          <a:bodyPr wrap="none" rtlCol="0">
            <a:spAutoFit/>
          </a:bodyPr>
          <a:lstStyle/>
          <a:p>
            <a:r>
              <a:rPr lang="en-US" dirty="0" smtClean="0"/>
              <a:t>fc3</a:t>
            </a:r>
            <a:endParaRPr lang="en-US" dirty="0"/>
          </a:p>
        </p:txBody>
      </p:sp>
      <p:sp>
        <p:nvSpPr>
          <p:cNvPr id="65" name="TextBox 64"/>
          <p:cNvSpPr txBox="1"/>
          <p:nvPr/>
        </p:nvSpPr>
        <p:spPr>
          <a:xfrm>
            <a:off x="3845323" y="5369735"/>
            <a:ext cx="381836" cy="276999"/>
          </a:xfrm>
          <a:prstGeom prst="rect">
            <a:avLst/>
          </a:prstGeom>
          <a:noFill/>
        </p:spPr>
        <p:txBody>
          <a:bodyPr wrap="none" rtlCol="0">
            <a:spAutoFit/>
          </a:bodyPr>
          <a:lstStyle/>
          <a:p>
            <a:r>
              <a:rPr lang="en-US" dirty="0" smtClean="0"/>
              <a:t>fc5</a:t>
            </a:r>
            <a:endParaRPr lang="en-US" dirty="0"/>
          </a:p>
        </p:txBody>
      </p:sp>
      <p:sp>
        <p:nvSpPr>
          <p:cNvPr id="66" name="TextBox 65"/>
          <p:cNvSpPr txBox="1"/>
          <p:nvPr/>
        </p:nvSpPr>
        <p:spPr>
          <a:xfrm>
            <a:off x="4996889" y="5355221"/>
            <a:ext cx="381836" cy="276999"/>
          </a:xfrm>
          <a:prstGeom prst="rect">
            <a:avLst/>
          </a:prstGeom>
          <a:noFill/>
        </p:spPr>
        <p:txBody>
          <a:bodyPr wrap="none" rtlCol="0">
            <a:spAutoFit/>
          </a:bodyPr>
          <a:lstStyle/>
          <a:p>
            <a:r>
              <a:rPr lang="en-US" dirty="0" smtClean="0"/>
              <a:t>fc7</a:t>
            </a:r>
            <a:endParaRPr lang="en-US" dirty="0"/>
          </a:p>
        </p:txBody>
      </p:sp>
      <p:cxnSp>
        <p:nvCxnSpPr>
          <p:cNvPr id="75" name="Straight Connector 74"/>
          <p:cNvCxnSpPr/>
          <p:nvPr/>
        </p:nvCxnSpPr>
        <p:spPr bwMode="auto">
          <a:xfrm>
            <a:off x="6192559" y="4926654"/>
            <a:ext cx="576064"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77" name="Straight Connector 76"/>
          <p:cNvCxnSpPr/>
          <p:nvPr/>
        </p:nvCxnSpPr>
        <p:spPr bwMode="auto">
          <a:xfrm>
            <a:off x="6264567" y="2128788"/>
            <a:ext cx="2520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78" name="TextBox 77"/>
          <p:cNvSpPr txBox="1"/>
          <p:nvPr/>
        </p:nvSpPr>
        <p:spPr>
          <a:xfrm>
            <a:off x="-65087" y="1286768"/>
            <a:ext cx="1273105" cy="461665"/>
          </a:xfrm>
          <a:prstGeom prst="rect">
            <a:avLst/>
          </a:prstGeom>
          <a:noFill/>
        </p:spPr>
        <p:txBody>
          <a:bodyPr wrap="none" rtlCol="0">
            <a:spAutoFit/>
          </a:bodyPr>
          <a:lstStyle/>
          <a:p>
            <a:r>
              <a:rPr lang="en-US" dirty="0" smtClean="0"/>
              <a:t>200 kHz spacing</a:t>
            </a:r>
            <a:br>
              <a:rPr lang="en-US" dirty="0" smtClean="0"/>
            </a:br>
            <a:r>
              <a:rPr lang="en-US" dirty="0" smtClean="0"/>
              <a:t>channel numbers</a:t>
            </a:r>
            <a:endParaRPr lang="en-US" dirty="0"/>
          </a:p>
        </p:txBody>
      </p:sp>
      <p:sp>
        <p:nvSpPr>
          <p:cNvPr id="79" name="TextBox 78"/>
          <p:cNvSpPr txBox="1"/>
          <p:nvPr/>
        </p:nvSpPr>
        <p:spPr>
          <a:xfrm>
            <a:off x="1109581" y="1423809"/>
            <a:ext cx="261610" cy="276999"/>
          </a:xfrm>
          <a:prstGeom prst="rect">
            <a:avLst/>
          </a:prstGeom>
          <a:noFill/>
        </p:spPr>
        <p:txBody>
          <a:bodyPr wrap="none" rtlCol="0">
            <a:spAutoFit/>
          </a:bodyPr>
          <a:lstStyle/>
          <a:p>
            <a:r>
              <a:rPr lang="en-US" dirty="0" smtClean="0"/>
              <a:t>0</a:t>
            </a:r>
            <a:endParaRPr lang="en-US" dirty="0"/>
          </a:p>
        </p:txBody>
      </p:sp>
      <p:sp>
        <p:nvSpPr>
          <p:cNvPr id="80" name="TextBox 79"/>
          <p:cNvSpPr txBox="1"/>
          <p:nvPr/>
        </p:nvSpPr>
        <p:spPr>
          <a:xfrm>
            <a:off x="1668525" y="1412776"/>
            <a:ext cx="261610" cy="276999"/>
          </a:xfrm>
          <a:prstGeom prst="rect">
            <a:avLst/>
          </a:prstGeom>
          <a:noFill/>
        </p:spPr>
        <p:txBody>
          <a:bodyPr wrap="none" rtlCol="0">
            <a:spAutoFit/>
          </a:bodyPr>
          <a:lstStyle/>
          <a:p>
            <a:r>
              <a:rPr lang="en-US" dirty="0" smtClean="0"/>
              <a:t>1</a:t>
            </a:r>
            <a:endParaRPr lang="en-US" dirty="0"/>
          </a:p>
        </p:txBody>
      </p:sp>
      <p:sp>
        <p:nvSpPr>
          <p:cNvPr id="81" name="TextBox 80"/>
          <p:cNvSpPr txBox="1"/>
          <p:nvPr/>
        </p:nvSpPr>
        <p:spPr>
          <a:xfrm>
            <a:off x="2216123" y="1412776"/>
            <a:ext cx="261610" cy="276999"/>
          </a:xfrm>
          <a:prstGeom prst="rect">
            <a:avLst/>
          </a:prstGeom>
          <a:noFill/>
        </p:spPr>
        <p:txBody>
          <a:bodyPr wrap="none" rtlCol="0">
            <a:spAutoFit/>
          </a:bodyPr>
          <a:lstStyle/>
          <a:p>
            <a:r>
              <a:rPr lang="en-US" dirty="0" smtClean="0"/>
              <a:t>2</a:t>
            </a:r>
            <a:endParaRPr lang="en-US" dirty="0"/>
          </a:p>
        </p:txBody>
      </p:sp>
      <p:sp>
        <p:nvSpPr>
          <p:cNvPr id="82" name="TextBox 81"/>
          <p:cNvSpPr txBox="1"/>
          <p:nvPr/>
        </p:nvSpPr>
        <p:spPr>
          <a:xfrm>
            <a:off x="2794231" y="1409295"/>
            <a:ext cx="261610" cy="276999"/>
          </a:xfrm>
          <a:prstGeom prst="rect">
            <a:avLst/>
          </a:prstGeom>
          <a:noFill/>
        </p:spPr>
        <p:txBody>
          <a:bodyPr wrap="none" rtlCol="0">
            <a:spAutoFit/>
          </a:bodyPr>
          <a:lstStyle/>
          <a:p>
            <a:r>
              <a:rPr lang="en-US" dirty="0" smtClean="0"/>
              <a:t>3</a:t>
            </a:r>
            <a:endParaRPr lang="en-US" dirty="0"/>
          </a:p>
        </p:txBody>
      </p:sp>
      <p:sp>
        <p:nvSpPr>
          <p:cNvPr id="83" name="TextBox 82"/>
          <p:cNvSpPr txBox="1"/>
          <p:nvPr/>
        </p:nvSpPr>
        <p:spPr>
          <a:xfrm>
            <a:off x="3369733" y="1409295"/>
            <a:ext cx="261610" cy="276999"/>
          </a:xfrm>
          <a:prstGeom prst="rect">
            <a:avLst/>
          </a:prstGeom>
          <a:noFill/>
        </p:spPr>
        <p:txBody>
          <a:bodyPr wrap="none" rtlCol="0">
            <a:spAutoFit/>
          </a:bodyPr>
          <a:lstStyle/>
          <a:p>
            <a:r>
              <a:rPr lang="en-US" dirty="0" smtClean="0"/>
              <a:t>4</a:t>
            </a:r>
            <a:endParaRPr lang="en-US" dirty="0"/>
          </a:p>
        </p:txBody>
      </p:sp>
      <p:sp>
        <p:nvSpPr>
          <p:cNvPr id="84" name="TextBox 83"/>
          <p:cNvSpPr txBox="1"/>
          <p:nvPr/>
        </p:nvSpPr>
        <p:spPr>
          <a:xfrm>
            <a:off x="3943039" y="1398262"/>
            <a:ext cx="261610" cy="276999"/>
          </a:xfrm>
          <a:prstGeom prst="rect">
            <a:avLst/>
          </a:prstGeom>
          <a:noFill/>
        </p:spPr>
        <p:txBody>
          <a:bodyPr wrap="none" rtlCol="0">
            <a:spAutoFit/>
          </a:bodyPr>
          <a:lstStyle/>
          <a:p>
            <a:r>
              <a:rPr lang="en-US" dirty="0" smtClean="0"/>
              <a:t>5</a:t>
            </a:r>
            <a:endParaRPr lang="en-US" dirty="0"/>
          </a:p>
        </p:txBody>
      </p:sp>
      <p:sp>
        <p:nvSpPr>
          <p:cNvPr id="85" name="TextBox 84"/>
          <p:cNvSpPr txBox="1"/>
          <p:nvPr/>
        </p:nvSpPr>
        <p:spPr>
          <a:xfrm>
            <a:off x="4519255" y="1409295"/>
            <a:ext cx="261610" cy="276999"/>
          </a:xfrm>
          <a:prstGeom prst="rect">
            <a:avLst/>
          </a:prstGeom>
          <a:noFill/>
        </p:spPr>
        <p:txBody>
          <a:bodyPr wrap="none" rtlCol="0">
            <a:spAutoFit/>
          </a:bodyPr>
          <a:lstStyle/>
          <a:p>
            <a:r>
              <a:rPr lang="en-US" dirty="0" smtClean="0"/>
              <a:t>6</a:t>
            </a:r>
            <a:endParaRPr lang="en-US" dirty="0"/>
          </a:p>
        </p:txBody>
      </p:sp>
      <p:sp>
        <p:nvSpPr>
          <p:cNvPr id="86" name="TextBox 85"/>
          <p:cNvSpPr txBox="1"/>
          <p:nvPr/>
        </p:nvSpPr>
        <p:spPr>
          <a:xfrm>
            <a:off x="5112439" y="1409295"/>
            <a:ext cx="261610" cy="276999"/>
          </a:xfrm>
          <a:prstGeom prst="rect">
            <a:avLst/>
          </a:prstGeom>
          <a:noFill/>
        </p:spPr>
        <p:txBody>
          <a:bodyPr wrap="none" rtlCol="0">
            <a:spAutoFit/>
          </a:bodyPr>
          <a:lstStyle/>
          <a:p>
            <a:r>
              <a:rPr lang="en-US" dirty="0" smtClean="0"/>
              <a:t>7</a:t>
            </a:r>
            <a:endParaRPr lang="en-US" dirty="0"/>
          </a:p>
        </p:txBody>
      </p:sp>
      <p:sp>
        <p:nvSpPr>
          <p:cNvPr id="87" name="TextBox 86"/>
          <p:cNvSpPr txBox="1"/>
          <p:nvPr/>
        </p:nvSpPr>
        <p:spPr>
          <a:xfrm>
            <a:off x="5642917" y="1398262"/>
            <a:ext cx="261610" cy="276999"/>
          </a:xfrm>
          <a:prstGeom prst="rect">
            <a:avLst/>
          </a:prstGeom>
          <a:noFill/>
        </p:spPr>
        <p:txBody>
          <a:bodyPr wrap="none" rtlCol="0">
            <a:spAutoFit/>
          </a:bodyPr>
          <a:lstStyle/>
          <a:p>
            <a:r>
              <a:rPr lang="en-US" dirty="0" smtClean="0"/>
              <a:t>8</a:t>
            </a:r>
            <a:endParaRPr lang="en-US" dirty="0"/>
          </a:p>
        </p:txBody>
      </p:sp>
      <p:sp>
        <p:nvSpPr>
          <p:cNvPr id="89" name="TextBox 88"/>
          <p:cNvSpPr txBox="1"/>
          <p:nvPr/>
        </p:nvSpPr>
        <p:spPr>
          <a:xfrm>
            <a:off x="-36512" y="3861048"/>
            <a:ext cx="4190571" cy="461665"/>
          </a:xfrm>
          <a:prstGeom prst="rect">
            <a:avLst/>
          </a:prstGeom>
          <a:noFill/>
        </p:spPr>
        <p:txBody>
          <a:bodyPr wrap="none" rtlCol="0">
            <a:spAutoFit/>
          </a:bodyPr>
          <a:lstStyle/>
          <a:p>
            <a:r>
              <a:rPr lang="en-US" dirty="0" smtClean="0"/>
              <a:t>Center frequencies of 400 kHz-spacing channels correspond to </a:t>
            </a:r>
            <a:br>
              <a:rPr lang="en-US" dirty="0" smtClean="0"/>
            </a:br>
            <a:r>
              <a:rPr lang="en-US" dirty="0" smtClean="0"/>
              <a:t>center frequencies of the odd 200 kHz-spacing channel numbers </a:t>
            </a:r>
          </a:p>
        </p:txBody>
      </p:sp>
      <p:cxnSp>
        <p:nvCxnSpPr>
          <p:cNvPr id="95" name="Straight Connector 94"/>
          <p:cNvCxnSpPr/>
          <p:nvPr/>
        </p:nvCxnSpPr>
        <p:spPr bwMode="auto">
          <a:xfrm>
            <a:off x="72008" y="3356992"/>
            <a:ext cx="903649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6" name="TextBox 95"/>
          <p:cNvSpPr txBox="1"/>
          <p:nvPr/>
        </p:nvSpPr>
        <p:spPr>
          <a:xfrm>
            <a:off x="1984020" y="3356992"/>
            <a:ext cx="4551246" cy="276999"/>
          </a:xfrm>
          <a:prstGeom prst="rect">
            <a:avLst/>
          </a:prstGeom>
          <a:noFill/>
        </p:spPr>
        <p:txBody>
          <a:bodyPr wrap="none" rtlCol="0">
            <a:spAutoFit/>
          </a:bodyPr>
          <a:lstStyle/>
          <a:p>
            <a:r>
              <a:rPr lang="en-US" dirty="0" smtClean="0"/>
              <a:t>Channel plan for MR-FSK optional modes @ 400 kHz channel spacing</a:t>
            </a:r>
            <a:endParaRPr lang="en-US" dirty="0"/>
          </a:p>
        </p:txBody>
      </p:sp>
      <p:sp>
        <p:nvSpPr>
          <p:cNvPr id="97" name="TextBox 96"/>
          <p:cNvSpPr txBox="1"/>
          <p:nvPr/>
        </p:nvSpPr>
        <p:spPr>
          <a:xfrm>
            <a:off x="1953612" y="3063627"/>
            <a:ext cx="4684296" cy="276999"/>
          </a:xfrm>
          <a:prstGeom prst="rect">
            <a:avLst/>
          </a:prstGeom>
          <a:noFill/>
        </p:spPr>
        <p:txBody>
          <a:bodyPr wrap="none" rtlCol="0">
            <a:spAutoFit/>
          </a:bodyPr>
          <a:lstStyle/>
          <a:p>
            <a:r>
              <a:rPr lang="en-US" dirty="0" smtClean="0"/>
              <a:t>Channel plan for MR-FSK mandatory mode @ 200 kHz channel spacing</a:t>
            </a:r>
            <a:endParaRPr lang="en-US" dirty="0"/>
          </a:p>
        </p:txBody>
      </p:sp>
      <p:sp>
        <p:nvSpPr>
          <p:cNvPr id="98" name="TextBox 97"/>
          <p:cNvSpPr txBox="1"/>
          <p:nvPr/>
        </p:nvSpPr>
        <p:spPr>
          <a:xfrm>
            <a:off x="3044653" y="692696"/>
            <a:ext cx="3437159" cy="338554"/>
          </a:xfrm>
          <a:prstGeom prst="rect">
            <a:avLst/>
          </a:prstGeom>
          <a:noFill/>
        </p:spPr>
        <p:txBody>
          <a:bodyPr wrap="none" rtlCol="0">
            <a:spAutoFit/>
          </a:bodyPr>
          <a:lstStyle/>
          <a:p>
            <a:r>
              <a:rPr lang="en-US" sz="1600" dirty="0" smtClean="0"/>
              <a:t>MR-FSK channel plan for a given band</a:t>
            </a:r>
            <a:endParaRPr lang="en-US" sz="1600" dirty="0"/>
          </a:p>
        </p:txBody>
      </p:sp>
      <p:sp>
        <p:nvSpPr>
          <p:cNvPr id="73" name="TextBox 72"/>
          <p:cNvSpPr txBox="1"/>
          <p:nvPr/>
        </p:nvSpPr>
        <p:spPr>
          <a:xfrm>
            <a:off x="467544" y="5699864"/>
            <a:ext cx="7669087" cy="969496"/>
          </a:xfrm>
          <a:prstGeom prst="rect">
            <a:avLst/>
          </a:prstGeom>
          <a:noFill/>
        </p:spPr>
        <p:txBody>
          <a:bodyPr wrap="none" rtlCol="0">
            <a:spAutoFit/>
          </a:bodyPr>
          <a:lstStyle/>
          <a:p>
            <a:pPr algn="just">
              <a:buNone/>
            </a:pPr>
            <a:r>
              <a:rPr lang="en-US" sz="1100" dirty="0" smtClean="0"/>
              <a:t>Notes: </a:t>
            </a:r>
          </a:p>
          <a:p>
            <a:pPr marL="457200" indent="-457200" algn="just">
              <a:buAutoNum type="arabicPeriod"/>
            </a:pPr>
            <a:r>
              <a:rPr lang="en-US" sz="1100" dirty="0" smtClean="0"/>
              <a:t>A PHY capable to communicate on every 200 kHz spacing channel number (0, 1, 2, 3, 4, 5, ….) can also communicate only </a:t>
            </a:r>
            <a:br>
              <a:rPr lang="en-US" sz="1100" dirty="0" smtClean="0"/>
            </a:br>
            <a:r>
              <a:rPr lang="en-US" sz="1100" dirty="0" smtClean="0"/>
              <a:t>on odd channel numbers (1, 3, 5, …).</a:t>
            </a:r>
          </a:p>
          <a:p>
            <a:pPr marL="457200" indent="-457200" algn="just">
              <a:buAutoNum type="arabicPeriod"/>
            </a:pPr>
            <a:r>
              <a:rPr lang="en-US" sz="1100" dirty="0" smtClean="0"/>
              <a:t>This does not add any additional requirements to the existing PHY.</a:t>
            </a:r>
          </a:p>
          <a:p>
            <a:endParaRPr lang="en-US" sz="1100" dirty="0"/>
          </a:p>
        </p:txBody>
      </p:sp>
      <p:sp>
        <p:nvSpPr>
          <p:cNvPr id="71" name="Rectangle 70"/>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74" name="TextBox 73"/>
          <p:cNvSpPr txBox="1"/>
          <p:nvPr/>
        </p:nvSpPr>
        <p:spPr>
          <a:xfrm>
            <a:off x="6588224" y="1124744"/>
            <a:ext cx="2284600" cy="461665"/>
          </a:xfrm>
          <a:prstGeom prst="rect">
            <a:avLst/>
          </a:prstGeom>
          <a:noFill/>
        </p:spPr>
        <p:txBody>
          <a:bodyPr wrap="none" rtlCol="0">
            <a:spAutoFit/>
          </a:bodyPr>
          <a:lstStyle/>
          <a:p>
            <a:r>
              <a:rPr lang="en-US" dirty="0" smtClean="0"/>
              <a:t>Prohibit the use of these channels </a:t>
            </a:r>
            <a:br>
              <a:rPr lang="en-US" dirty="0" smtClean="0"/>
            </a:br>
            <a:r>
              <a:rPr lang="en-US" dirty="0" smtClean="0"/>
              <a:t>for CSM message exchanges</a:t>
            </a:r>
            <a:endParaRPr lang="en-US" dirty="0"/>
          </a:p>
        </p:txBody>
      </p:sp>
      <p:cxnSp>
        <p:nvCxnSpPr>
          <p:cNvPr id="88" name="Straight Arrow Connector 87"/>
          <p:cNvCxnSpPr>
            <a:stCxn id="74" idx="2"/>
          </p:cNvCxnSpPr>
          <p:nvPr/>
        </p:nvCxnSpPr>
        <p:spPr bwMode="auto">
          <a:xfrm rot="5400000">
            <a:off x="7246218" y="1360517"/>
            <a:ext cx="258415" cy="71019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0" name="Straight Arrow Connector 89"/>
          <p:cNvCxnSpPr>
            <a:stCxn id="74" idx="2"/>
          </p:cNvCxnSpPr>
          <p:nvPr/>
        </p:nvCxnSpPr>
        <p:spPr bwMode="auto">
          <a:xfrm rot="16200000" flipH="1">
            <a:off x="7822246" y="1494686"/>
            <a:ext cx="186406" cy="36985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91" name="Rectangle 90"/>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76"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348880"/>
            <a:ext cx="8204448" cy="2088232"/>
          </a:xfrm>
        </p:spPr>
        <p:txBody>
          <a:bodyPr/>
          <a:lstStyle/>
          <a:p>
            <a:r>
              <a:rPr lang="en-US" dirty="0" smtClean="0"/>
              <a:t>CSM channel utilization: </a:t>
            </a:r>
            <a:br>
              <a:rPr lang="en-US" dirty="0" smtClean="0"/>
            </a:br>
            <a:r>
              <a:rPr lang="en-US" dirty="0" smtClean="0"/>
              <a:t>Performance comparison</a:t>
            </a:r>
            <a:br>
              <a:rPr lang="en-US" dirty="0" smtClean="0"/>
            </a:br>
            <a:r>
              <a:rPr lang="en-US" dirty="0" smtClean="0"/>
              <a:t> </a:t>
            </a:r>
            <a:r>
              <a:rPr lang="en-US" sz="2800" dirty="0" smtClean="0"/>
              <a:t>(for FH networks w/ speed up)</a:t>
            </a:r>
            <a:endParaRPr lang="en-US"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25</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9" name="Rectangle 8"/>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323528" y="1412776"/>
            <a:ext cx="8352928" cy="2664296"/>
          </a:xfrm>
        </p:spPr>
        <p:txBody>
          <a:bodyPr/>
          <a:lstStyle/>
          <a:p>
            <a:pPr algn="just"/>
            <a:r>
              <a:rPr lang="en-US" sz="1400" dirty="0" smtClean="0"/>
              <a:t>Assumptions</a:t>
            </a:r>
          </a:p>
          <a:p>
            <a:pPr lvl="1" algn="just"/>
            <a:r>
              <a:rPr lang="en-US" sz="1200" dirty="0" smtClean="0"/>
              <a:t>FHSS system running @ 200kHz channel spacing</a:t>
            </a:r>
          </a:p>
          <a:p>
            <a:pPr lvl="1" algn="just"/>
            <a:r>
              <a:rPr lang="en-US" sz="1200" dirty="0" smtClean="0"/>
              <a:t># of channels = N ; (N &gt; 1)</a:t>
            </a:r>
          </a:p>
          <a:p>
            <a:pPr lvl="1" algn="just"/>
            <a:r>
              <a:rPr lang="en-US" sz="1200" dirty="0" err="1" smtClean="0"/>
              <a:t>Tx</a:t>
            </a:r>
            <a:r>
              <a:rPr lang="en-US" sz="1200" dirty="0" smtClean="0"/>
              <a:t> and Rx synchronized ; no interferences and collisions</a:t>
            </a:r>
          </a:p>
          <a:p>
            <a:pPr lvl="1" algn="just"/>
            <a:r>
              <a:rPr lang="en-US" sz="1200" dirty="0" err="1" smtClean="0"/>
              <a:t>Tx</a:t>
            </a:r>
            <a:r>
              <a:rPr lang="en-US" sz="1200" dirty="0" smtClean="0"/>
              <a:t> and Rx use the same set of channels</a:t>
            </a:r>
          </a:p>
          <a:p>
            <a:pPr lvl="1" algn="just"/>
            <a:r>
              <a:rPr lang="en-US" sz="1200" dirty="0" smtClean="0"/>
              <a:t>Hopping sequences used by </a:t>
            </a:r>
            <a:r>
              <a:rPr lang="en-US" sz="1200" dirty="0" err="1" smtClean="0"/>
              <a:t>Tx</a:t>
            </a:r>
            <a:r>
              <a:rPr lang="en-US" sz="1200" dirty="0" smtClean="0"/>
              <a:t> and Rx are statistically independent</a:t>
            </a:r>
          </a:p>
          <a:p>
            <a:pPr lvl="1" algn="just">
              <a:buNone/>
            </a:pPr>
            <a:endParaRPr lang="en-US" sz="1200" dirty="0" smtClean="0"/>
          </a:p>
          <a:p>
            <a:pPr algn="just"/>
            <a:r>
              <a:rPr lang="en-US" sz="1400" dirty="0" smtClean="0"/>
              <a:t>Performance parameter:  probability of </a:t>
            </a:r>
            <a:r>
              <a:rPr lang="en-US" sz="1400" dirty="0" err="1" smtClean="0"/>
              <a:t>Tx</a:t>
            </a:r>
            <a:r>
              <a:rPr lang="en-US" sz="1400" dirty="0" smtClean="0"/>
              <a:t> and Rx hopping on the same channel (see Annex A)</a:t>
            </a:r>
          </a:p>
          <a:p>
            <a:pPr marL="704850" lvl="2" indent="-361950" algn="just">
              <a:buFont typeface="+mj-lt"/>
              <a:buAutoNum type="romanUcPeriod"/>
            </a:pPr>
            <a:r>
              <a:rPr lang="en-US" sz="1100" u="sng" dirty="0" err="1" smtClean="0"/>
              <a:t>Tx</a:t>
            </a:r>
            <a:r>
              <a:rPr lang="en-US" sz="1100" u="sng" dirty="0" smtClean="0"/>
              <a:t> random on all 200 kHz-spacing channels</a:t>
            </a:r>
            <a:r>
              <a:rPr lang="en-US" sz="1100" dirty="0" smtClean="0"/>
              <a:t> and </a:t>
            </a:r>
            <a:r>
              <a:rPr lang="en-US" sz="1100" u="sng" dirty="0" smtClean="0"/>
              <a:t>Rx random on all 200 kHz-spacing channels</a:t>
            </a:r>
          </a:p>
          <a:p>
            <a:pPr marL="1057275" lvl="2" indent="-314325" algn="just"/>
            <a:r>
              <a:rPr lang="en-US" sz="1100" dirty="0" smtClean="0"/>
              <a:t>P = 1/N</a:t>
            </a:r>
          </a:p>
          <a:p>
            <a:pPr marL="704850" lvl="2" indent="-361950" algn="just">
              <a:buFont typeface="+mj-lt"/>
              <a:buAutoNum type="romanUcPeriod" startAt="2"/>
            </a:pPr>
            <a:r>
              <a:rPr lang="en-US" sz="1100" u="sng" dirty="0" err="1" smtClean="0"/>
              <a:t>Tx</a:t>
            </a:r>
            <a:r>
              <a:rPr lang="en-US" sz="1100" u="sng" dirty="0" smtClean="0"/>
              <a:t> random on odd 200 kHz-spacing channels</a:t>
            </a:r>
            <a:r>
              <a:rPr lang="en-US" sz="1100" dirty="0" smtClean="0"/>
              <a:t> and </a:t>
            </a:r>
            <a:r>
              <a:rPr lang="en-US" sz="1100" u="sng" dirty="0" smtClean="0"/>
              <a:t>Rx random on all 200 kHz-spacing channels</a:t>
            </a:r>
          </a:p>
          <a:p>
            <a:pPr marL="1057275" lvl="2" indent="-314325" algn="just"/>
            <a:r>
              <a:rPr lang="en-US" sz="1100" dirty="0" smtClean="0"/>
              <a:t>P = 1/N</a:t>
            </a:r>
          </a:p>
        </p:txBody>
      </p:sp>
      <p:sp>
        <p:nvSpPr>
          <p:cNvPr id="6" name="Slide Number Placeholder 5"/>
          <p:cNvSpPr>
            <a:spLocks noGrp="1"/>
          </p:cNvSpPr>
          <p:nvPr>
            <p:ph type="sldNum" sz="quarter" idx="12"/>
          </p:nvPr>
        </p:nvSpPr>
        <p:spPr>
          <a:xfrm>
            <a:off x="4344988" y="6461148"/>
            <a:ext cx="530225" cy="182562"/>
          </a:xfrm>
        </p:spPr>
        <p:txBody>
          <a:bodyPr/>
          <a:lstStyle/>
          <a:p>
            <a:r>
              <a:rPr lang="en-US" dirty="0" smtClean="0"/>
              <a:t>Slide </a:t>
            </a:r>
            <a:fld id="{4F9518B7-C68C-4944-B677-B06BC2298620}" type="slidenum">
              <a:rPr lang="en-US" smtClean="0"/>
              <a:pPr/>
              <a:t>26</a:t>
            </a:fld>
            <a:endParaRPr lang="en-US" dirty="0"/>
          </a:p>
        </p:txBody>
      </p:sp>
      <p:cxnSp>
        <p:nvCxnSpPr>
          <p:cNvPr id="16" name="Straight Connector 15"/>
          <p:cNvCxnSpPr/>
          <p:nvPr/>
        </p:nvCxnSpPr>
        <p:spPr bwMode="auto">
          <a:xfrm>
            <a:off x="539552" y="5474189"/>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Rectangle 17"/>
          <p:cNvSpPr/>
          <p:nvPr/>
        </p:nvSpPr>
        <p:spPr bwMode="auto">
          <a:xfrm>
            <a:off x="942010" y="504214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1518074" y="504214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2094138" y="504214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2670202" y="504214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3246266" y="504214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3822330" y="504214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4398394" y="504214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4974458" y="504214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5550522" y="504214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6660232" y="5042141"/>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7236296" y="5042141"/>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7812360" y="5042141"/>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1" name="Straight Connector 30"/>
          <p:cNvCxnSpPr/>
          <p:nvPr/>
        </p:nvCxnSpPr>
        <p:spPr bwMode="auto">
          <a:xfrm rot="5400000">
            <a:off x="1188186" y="5473627"/>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rot="5400000">
            <a:off x="1763688"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rot="5400000">
            <a:off x="2325238"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rot="5400000">
            <a:off x="2915816"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rot="5400000">
            <a:off x="3477366"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rot="5400000">
            <a:off x="4067944"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rot="5400000">
            <a:off x="4644008"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rot="5400000">
            <a:off x="5205558"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rot="5400000">
            <a:off x="5781622"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rot="5400000">
            <a:off x="6876256"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rot="5400000">
            <a:off x="7452320"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rot="5400000">
            <a:off x="8028384" y="547418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a:off x="6300192" y="5258165"/>
            <a:ext cx="2520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64" name="TextBox 63"/>
          <p:cNvSpPr txBox="1"/>
          <p:nvPr/>
        </p:nvSpPr>
        <p:spPr>
          <a:xfrm>
            <a:off x="1107106" y="4786895"/>
            <a:ext cx="261610" cy="276999"/>
          </a:xfrm>
          <a:prstGeom prst="rect">
            <a:avLst/>
          </a:prstGeom>
          <a:noFill/>
        </p:spPr>
        <p:txBody>
          <a:bodyPr wrap="none" rtlCol="0">
            <a:spAutoFit/>
          </a:bodyPr>
          <a:lstStyle/>
          <a:p>
            <a:r>
              <a:rPr lang="en-US" dirty="0" smtClean="0"/>
              <a:t>0</a:t>
            </a:r>
            <a:endParaRPr lang="en-US" dirty="0"/>
          </a:p>
        </p:txBody>
      </p:sp>
      <p:sp>
        <p:nvSpPr>
          <p:cNvPr id="65" name="TextBox 64"/>
          <p:cNvSpPr txBox="1"/>
          <p:nvPr/>
        </p:nvSpPr>
        <p:spPr>
          <a:xfrm>
            <a:off x="1666050" y="4775862"/>
            <a:ext cx="261610" cy="276999"/>
          </a:xfrm>
          <a:prstGeom prst="rect">
            <a:avLst/>
          </a:prstGeom>
          <a:noFill/>
        </p:spPr>
        <p:txBody>
          <a:bodyPr wrap="none" rtlCol="0">
            <a:spAutoFit/>
          </a:bodyPr>
          <a:lstStyle/>
          <a:p>
            <a:r>
              <a:rPr lang="en-US" dirty="0" smtClean="0"/>
              <a:t>1</a:t>
            </a:r>
            <a:endParaRPr lang="en-US" dirty="0"/>
          </a:p>
        </p:txBody>
      </p:sp>
      <p:sp>
        <p:nvSpPr>
          <p:cNvPr id="66" name="TextBox 65"/>
          <p:cNvSpPr txBox="1"/>
          <p:nvPr/>
        </p:nvSpPr>
        <p:spPr>
          <a:xfrm>
            <a:off x="2213648" y="4775862"/>
            <a:ext cx="261610" cy="276999"/>
          </a:xfrm>
          <a:prstGeom prst="rect">
            <a:avLst/>
          </a:prstGeom>
          <a:noFill/>
        </p:spPr>
        <p:txBody>
          <a:bodyPr wrap="none" rtlCol="0">
            <a:spAutoFit/>
          </a:bodyPr>
          <a:lstStyle/>
          <a:p>
            <a:r>
              <a:rPr lang="en-US" dirty="0" smtClean="0"/>
              <a:t>2</a:t>
            </a:r>
            <a:endParaRPr lang="en-US" dirty="0"/>
          </a:p>
        </p:txBody>
      </p:sp>
      <p:sp>
        <p:nvSpPr>
          <p:cNvPr id="67" name="TextBox 66"/>
          <p:cNvSpPr txBox="1"/>
          <p:nvPr/>
        </p:nvSpPr>
        <p:spPr>
          <a:xfrm>
            <a:off x="2791756" y="4772381"/>
            <a:ext cx="261610" cy="276999"/>
          </a:xfrm>
          <a:prstGeom prst="rect">
            <a:avLst/>
          </a:prstGeom>
          <a:noFill/>
        </p:spPr>
        <p:txBody>
          <a:bodyPr wrap="none" rtlCol="0">
            <a:spAutoFit/>
          </a:bodyPr>
          <a:lstStyle/>
          <a:p>
            <a:r>
              <a:rPr lang="en-US" dirty="0" smtClean="0"/>
              <a:t>3</a:t>
            </a:r>
            <a:endParaRPr lang="en-US" dirty="0"/>
          </a:p>
        </p:txBody>
      </p:sp>
      <p:sp>
        <p:nvSpPr>
          <p:cNvPr id="68" name="TextBox 67"/>
          <p:cNvSpPr txBox="1"/>
          <p:nvPr/>
        </p:nvSpPr>
        <p:spPr>
          <a:xfrm>
            <a:off x="3367258" y="4772381"/>
            <a:ext cx="261610" cy="276999"/>
          </a:xfrm>
          <a:prstGeom prst="rect">
            <a:avLst/>
          </a:prstGeom>
          <a:noFill/>
        </p:spPr>
        <p:txBody>
          <a:bodyPr wrap="none" rtlCol="0">
            <a:spAutoFit/>
          </a:bodyPr>
          <a:lstStyle/>
          <a:p>
            <a:r>
              <a:rPr lang="en-US" dirty="0" smtClean="0"/>
              <a:t>4</a:t>
            </a:r>
            <a:endParaRPr lang="en-US" dirty="0"/>
          </a:p>
        </p:txBody>
      </p:sp>
      <p:sp>
        <p:nvSpPr>
          <p:cNvPr id="69" name="TextBox 68"/>
          <p:cNvSpPr txBox="1"/>
          <p:nvPr/>
        </p:nvSpPr>
        <p:spPr>
          <a:xfrm>
            <a:off x="3940564" y="4761348"/>
            <a:ext cx="261610" cy="276999"/>
          </a:xfrm>
          <a:prstGeom prst="rect">
            <a:avLst/>
          </a:prstGeom>
          <a:noFill/>
        </p:spPr>
        <p:txBody>
          <a:bodyPr wrap="none" rtlCol="0">
            <a:spAutoFit/>
          </a:bodyPr>
          <a:lstStyle/>
          <a:p>
            <a:r>
              <a:rPr lang="en-US" dirty="0" smtClean="0"/>
              <a:t>5</a:t>
            </a:r>
            <a:endParaRPr lang="en-US" dirty="0"/>
          </a:p>
        </p:txBody>
      </p:sp>
      <p:sp>
        <p:nvSpPr>
          <p:cNvPr id="70" name="TextBox 69"/>
          <p:cNvSpPr txBox="1"/>
          <p:nvPr/>
        </p:nvSpPr>
        <p:spPr>
          <a:xfrm>
            <a:off x="4516780" y="4772381"/>
            <a:ext cx="261610" cy="276999"/>
          </a:xfrm>
          <a:prstGeom prst="rect">
            <a:avLst/>
          </a:prstGeom>
          <a:noFill/>
        </p:spPr>
        <p:txBody>
          <a:bodyPr wrap="none" rtlCol="0">
            <a:spAutoFit/>
          </a:bodyPr>
          <a:lstStyle/>
          <a:p>
            <a:r>
              <a:rPr lang="en-US" dirty="0" smtClean="0"/>
              <a:t>6</a:t>
            </a:r>
            <a:endParaRPr lang="en-US" dirty="0"/>
          </a:p>
        </p:txBody>
      </p:sp>
      <p:sp>
        <p:nvSpPr>
          <p:cNvPr id="71" name="TextBox 70"/>
          <p:cNvSpPr txBox="1"/>
          <p:nvPr/>
        </p:nvSpPr>
        <p:spPr>
          <a:xfrm>
            <a:off x="5109964" y="4772381"/>
            <a:ext cx="261610" cy="276999"/>
          </a:xfrm>
          <a:prstGeom prst="rect">
            <a:avLst/>
          </a:prstGeom>
          <a:noFill/>
        </p:spPr>
        <p:txBody>
          <a:bodyPr wrap="none" rtlCol="0">
            <a:spAutoFit/>
          </a:bodyPr>
          <a:lstStyle/>
          <a:p>
            <a:r>
              <a:rPr lang="en-US" dirty="0" smtClean="0"/>
              <a:t>7</a:t>
            </a:r>
            <a:endParaRPr lang="en-US" dirty="0"/>
          </a:p>
        </p:txBody>
      </p:sp>
      <p:sp>
        <p:nvSpPr>
          <p:cNvPr id="72" name="TextBox 71"/>
          <p:cNvSpPr txBox="1"/>
          <p:nvPr/>
        </p:nvSpPr>
        <p:spPr>
          <a:xfrm>
            <a:off x="5640442" y="4761348"/>
            <a:ext cx="261610" cy="276999"/>
          </a:xfrm>
          <a:prstGeom prst="rect">
            <a:avLst/>
          </a:prstGeom>
          <a:noFill/>
        </p:spPr>
        <p:txBody>
          <a:bodyPr wrap="none" rtlCol="0">
            <a:spAutoFit/>
          </a:bodyPr>
          <a:lstStyle/>
          <a:p>
            <a:r>
              <a:rPr lang="en-US" dirty="0" smtClean="0"/>
              <a:t>8</a:t>
            </a:r>
            <a:endParaRPr lang="en-US" dirty="0"/>
          </a:p>
        </p:txBody>
      </p:sp>
      <p:sp>
        <p:nvSpPr>
          <p:cNvPr id="75" name="TextBox 74"/>
          <p:cNvSpPr txBox="1"/>
          <p:nvPr/>
        </p:nvSpPr>
        <p:spPr>
          <a:xfrm>
            <a:off x="7916198" y="4778142"/>
            <a:ext cx="423514" cy="276999"/>
          </a:xfrm>
          <a:prstGeom prst="rect">
            <a:avLst/>
          </a:prstGeom>
          <a:noFill/>
        </p:spPr>
        <p:txBody>
          <a:bodyPr wrap="none" rtlCol="0">
            <a:spAutoFit/>
          </a:bodyPr>
          <a:lstStyle/>
          <a:p>
            <a:r>
              <a:rPr lang="en-US" dirty="0" smtClean="0"/>
              <a:t>N-1</a:t>
            </a:r>
            <a:endParaRPr lang="en-US" dirty="0"/>
          </a:p>
        </p:txBody>
      </p:sp>
      <p:sp>
        <p:nvSpPr>
          <p:cNvPr id="89" name="TextBox 88"/>
          <p:cNvSpPr txBox="1"/>
          <p:nvPr/>
        </p:nvSpPr>
        <p:spPr>
          <a:xfrm>
            <a:off x="81888" y="4619676"/>
            <a:ext cx="800219" cy="646331"/>
          </a:xfrm>
          <a:prstGeom prst="rect">
            <a:avLst/>
          </a:prstGeom>
          <a:noFill/>
        </p:spPr>
        <p:txBody>
          <a:bodyPr wrap="square" rtlCol="0">
            <a:spAutoFit/>
          </a:bodyPr>
          <a:lstStyle/>
          <a:p>
            <a:r>
              <a:rPr lang="en-US" dirty="0" smtClean="0"/>
              <a:t>Channel number</a:t>
            </a:r>
          </a:p>
          <a:p>
            <a:endParaRPr lang="en-US" dirty="0" smtClean="0"/>
          </a:p>
        </p:txBody>
      </p:sp>
      <p:cxnSp>
        <p:nvCxnSpPr>
          <p:cNvPr id="90" name="Straight Connector 89"/>
          <p:cNvCxnSpPr/>
          <p:nvPr/>
        </p:nvCxnSpPr>
        <p:spPr bwMode="auto">
          <a:xfrm>
            <a:off x="597912" y="6085632"/>
            <a:ext cx="828092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1" name="Straight Arrow Connector 90"/>
          <p:cNvCxnSpPr/>
          <p:nvPr/>
        </p:nvCxnSpPr>
        <p:spPr bwMode="auto">
          <a:xfrm rot="5400000" flipH="1" flipV="1">
            <a:off x="1701973" y="5950418"/>
            <a:ext cx="285752" cy="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2" name="Straight Arrow Connector 91"/>
          <p:cNvCxnSpPr/>
          <p:nvPr/>
        </p:nvCxnSpPr>
        <p:spPr bwMode="auto">
          <a:xfrm rot="5400000" flipH="1" flipV="1">
            <a:off x="2842985" y="5950418"/>
            <a:ext cx="285752" cy="3"/>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97" name="TextBox 96"/>
          <p:cNvSpPr txBox="1"/>
          <p:nvPr/>
        </p:nvSpPr>
        <p:spPr>
          <a:xfrm>
            <a:off x="51219" y="5744289"/>
            <a:ext cx="1234633" cy="276999"/>
          </a:xfrm>
          <a:prstGeom prst="rect">
            <a:avLst/>
          </a:prstGeom>
          <a:noFill/>
        </p:spPr>
        <p:txBody>
          <a:bodyPr wrap="square" rtlCol="0">
            <a:spAutoFit/>
          </a:bodyPr>
          <a:lstStyle/>
          <a:p>
            <a:r>
              <a:rPr lang="en-US" dirty="0" smtClean="0"/>
              <a:t>Odd channels</a:t>
            </a:r>
          </a:p>
        </p:txBody>
      </p:sp>
      <p:cxnSp>
        <p:nvCxnSpPr>
          <p:cNvPr id="98" name="Straight Arrow Connector 97"/>
          <p:cNvCxnSpPr/>
          <p:nvPr/>
        </p:nvCxnSpPr>
        <p:spPr bwMode="auto">
          <a:xfrm rot="5400000" flipH="1" flipV="1">
            <a:off x="5149203" y="5939633"/>
            <a:ext cx="285755"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9" name="Straight Arrow Connector 98"/>
          <p:cNvCxnSpPr/>
          <p:nvPr/>
        </p:nvCxnSpPr>
        <p:spPr bwMode="auto">
          <a:xfrm rot="5400000" flipH="1" flipV="1">
            <a:off x="3997075" y="5939633"/>
            <a:ext cx="285755"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8" name="Title 1"/>
          <p:cNvSpPr>
            <a:spLocks noGrp="1"/>
          </p:cNvSpPr>
          <p:nvPr>
            <p:ph type="title"/>
          </p:nvPr>
        </p:nvSpPr>
        <p:spPr>
          <a:xfrm>
            <a:off x="323528" y="620688"/>
            <a:ext cx="8568952" cy="798984"/>
          </a:xfrm>
        </p:spPr>
        <p:txBody>
          <a:bodyPr/>
          <a:lstStyle/>
          <a:p>
            <a:pPr algn="r"/>
            <a:r>
              <a:rPr lang="en-US" sz="2000" dirty="0" smtClean="0"/>
              <a:t>Performance comparison </a:t>
            </a:r>
            <a:br>
              <a:rPr lang="en-US" sz="2000" dirty="0" smtClean="0"/>
            </a:br>
            <a:r>
              <a:rPr lang="en-US" sz="2000" dirty="0" smtClean="0"/>
              <a:t>Probability of successfully exchanging EB/EBR</a:t>
            </a:r>
            <a:endParaRPr lang="en-US" sz="2000" dirty="0"/>
          </a:p>
        </p:txBody>
      </p:sp>
      <p:sp>
        <p:nvSpPr>
          <p:cNvPr id="50" name="Rectangle 49"/>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52" name="Rectangle 51"/>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51"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2"/>
          </p:nvPr>
        </p:nvSpPr>
        <p:spPr>
          <a:xfrm>
            <a:off x="251520" y="1268760"/>
            <a:ext cx="8640960" cy="2736304"/>
          </a:xfrm>
        </p:spPr>
        <p:txBody>
          <a:bodyPr/>
          <a:lstStyle/>
          <a:p>
            <a:r>
              <a:rPr lang="en-US" sz="1400" dirty="0" smtClean="0"/>
              <a:t>Assume</a:t>
            </a:r>
          </a:p>
          <a:p>
            <a:pPr lvl="1"/>
            <a:r>
              <a:rPr lang="en-US" sz="1100" dirty="0" smtClean="0"/>
              <a:t>FHSS system running at 400kHz channel spacing</a:t>
            </a:r>
          </a:p>
          <a:p>
            <a:pPr lvl="1"/>
            <a:r>
              <a:rPr lang="en-US" sz="1100" dirty="0" smtClean="0"/>
              <a:t># of 200 kHz spacing channels = N ; (N &gt; 1)</a:t>
            </a:r>
          </a:p>
          <a:p>
            <a:pPr lvl="1"/>
            <a:r>
              <a:rPr lang="en-US" sz="1100" dirty="0" smtClean="0"/>
              <a:t># of 400 kHz spacing channels = M ; (M &gt; 1, M &lt; N); center frequencies aligned with those of 200 kHz-spacing channels =&gt; 400 kHz-spacing channels represent a set of 200 kHz-spacing channels</a:t>
            </a:r>
          </a:p>
          <a:p>
            <a:pPr lvl="1"/>
            <a:r>
              <a:rPr lang="en-US" sz="1100" dirty="0" err="1" smtClean="0"/>
              <a:t>Tx</a:t>
            </a:r>
            <a:r>
              <a:rPr lang="en-US" sz="1100" dirty="0" smtClean="0"/>
              <a:t> and Rx hopping sequences are statistically independent</a:t>
            </a:r>
          </a:p>
          <a:p>
            <a:pPr lvl="1"/>
            <a:r>
              <a:rPr lang="en-US" sz="1100" dirty="0" err="1" smtClean="0"/>
              <a:t>Tx</a:t>
            </a:r>
            <a:r>
              <a:rPr lang="en-US" sz="1100" dirty="0" smtClean="0"/>
              <a:t> and Rx synchronized ; no interferences and collisions</a:t>
            </a:r>
          </a:p>
          <a:p>
            <a:pPr lvl="1">
              <a:buNone/>
            </a:pPr>
            <a:endParaRPr lang="en-US" sz="1100" dirty="0" smtClean="0"/>
          </a:p>
          <a:p>
            <a:pPr algn="just"/>
            <a:r>
              <a:rPr lang="en-US" sz="1400" dirty="0" smtClean="0"/>
              <a:t>Performance parameter:  probability of </a:t>
            </a:r>
            <a:r>
              <a:rPr lang="en-US" sz="1400" dirty="0" err="1" smtClean="0"/>
              <a:t>Tx</a:t>
            </a:r>
            <a:r>
              <a:rPr lang="en-US" sz="1400" dirty="0" smtClean="0"/>
              <a:t> and Rx hopping on the same channel (see Annex A)</a:t>
            </a:r>
          </a:p>
          <a:p>
            <a:pPr marL="733425" lvl="1">
              <a:buFont typeface="+mj-lt"/>
              <a:buAutoNum type="romanUcPeriod" startAt="3"/>
            </a:pPr>
            <a:r>
              <a:rPr lang="en-US" sz="1100" u="sng" dirty="0" err="1" smtClean="0"/>
              <a:t>Tx</a:t>
            </a:r>
            <a:r>
              <a:rPr lang="en-US" sz="1100" u="sng" dirty="0" smtClean="0"/>
              <a:t> random on all 200 kHz-spacing channels</a:t>
            </a:r>
            <a:r>
              <a:rPr lang="en-US" sz="1100" dirty="0" smtClean="0"/>
              <a:t> and </a:t>
            </a:r>
            <a:r>
              <a:rPr lang="en-US" sz="1100" u="sng" dirty="0" smtClean="0"/>
              <a:t>Rx random on all 400 kHz-spacing channels</a:t>
            </a:r>
          </a:p>
          <a:p>
            <a:pPr marL="1057275" lvl="2" indent="-314325"/>
            <a:r>
              <a:rPr lang="en-US" sz="1100" dirty="0" smtClean="0"/>
              <a:t>P = 1/(2M)</a:t>
            </a:r>
          </a:p>
          <a:p>
            <a:pPr marL="733425" lvl="2" indent="-285750">
              <a:buFont typeface="+mj-lt"/>
              <a:buAutoNum type="romanUcPeriod" startAt="4"/>
            </a:pPr>
            <a:r>
              <a:rPr lang="en-US" sz="1100" u="sng" dirty="0" err="1" smtClean="0"/>
              <a:t>Tx</a:t>
            </a:r>
            <a:r>
              <a:rPr lang="en-US" sz="1100" u="sng" dirty="0" smtClean="0"/>
              <a:t> random on odd 200 kHz spacing channels</a:t>
            </a:r>
            <a:r>
              <a:rPr lang="en-US" sz="1100" dirty="0" smtClean="0"/>
              <a:t> and </a:t>
            </a:r>
            <a:r>
              <a:rPr lang="en-US" sz="1100" u="sng" dirty="0" smtClean="0"/>
              <a:t>Rx random on all 400 kHz-spacing channels</a:t>
            </a:r>
          </a:p>
          <a:p>
            <a:pPr marL="1057275" lvl="2" indent="-314325"/>
            <a:r>
              <a:rPr lang="en-US" sz="1100" dirty="0" smtClean="0"/>
              <a:t>P = 1/M</a:t>
            </a:r>
          </a:p>
        </p:txBody>
      </p:sp>
      <p:sp>
        <p:nvSpPr>
          <p:cNvPr id="6" name="Slide Number Placeholder 5"/>
          <p:cNvSpPr>
            <a:spLocks noGrp="1"/>
          </p:cNvSpPr>
          <p:nvPr>
            <p:ph type="sldNum" sz="quarter" idx="12"/>
          </p:nvPr>
        </p:nvSpPr>
        <p:spPr>
          <a:xfrm>
            <a:off x="4528522" y="6543618"/>
            <a:ext cx="530225" cy="182562"/>
          </a:xfrm>
        </p:spPr>
        <p:txBody>
          <a:bodyPr/>
          <a:lstStyle/>
          <a:p>
            <a:r>
              <a:rPr lang="en-US" dirty="0" smtClean="0"/>
              <a:t>Slide </a:t>
            </a:r>
            <a:fld id="{4F9518B7-C68C-4944-B677-B06BC2298620}" type="slidenum">
              <a:rPr lang="en-US" smtClean="0"/>
              <a:pPr/>
              <a:t>27</a:t>
            </a:fld>
            <a:endParaRPr lang="en-US" dirty="0"/>
          </a:p>
        </p:txBody>
      </p:sp>
      <p:cxnSp>
        <p:nvCxnSpPr>
          <p:cNvPr id="16" name="Straight Connector 15"/>
          <p:cNvCxnSpPr/>
          <p:nvPr/>
        </p:nvCxnSpPr>
        <p:spPr bwMode="auto">
          <a:xfrm>
            <a:off x="651078" y="4933929"/>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p:cNvCxnSpPr/>
          <p:nvPr/>
        </p:nvCxnSpPr>
        <p:spPr bwMode="auto">
          <a:xfrm>
            <a:off x="651078" y="5803694"/>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Rectangle 17"/>
          <p:cNvSpPr/>
          <p:nvPr/>
        </p:nvSpPr>
        <p:spPr bwMode="auto">
          <a:xfrm>
            <a:off x="1053536" y="450188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1371158" y="537164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1629600" y="450188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2205664" y="450188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2781728" y="450188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3357792" y="450188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3933856" y="450188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4509920" y="450188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5085984" y="450188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5662048" y="4501881"/>
            <a:ext cx="576064"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6771758" y="4501881"/>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7347822" y="4501881"/>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7923886" y="4501881"/>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1" name="Straight Connector 30"/>
          <p:cNvCxnSpPr/>
          <p:nvPr/>
        </p:nvCxnSpPr>
        <p:spPr bwMode="auto">
          <a:xfrm rot="5400000">
            <a:off x="1299712" y="4933367"/>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rot="5400000">
            <a:off x="1875214"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rot="5400000">
            <a:off x="2436764"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rot="5400000">
            <a:off x="3027342"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rot="5400000">
            <a:off x="3588892"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rot="5400000">
            <a:off x="4179470"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rot="5400000">
            <a:off x="4755534"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rot="5400000">
            <a:off x="5317084"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rot="5400000">
            <a:off x="5893148"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rot="5400000">
            <a:off x="6987782"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rot="5400000">
            <a:off x="7563846"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rot="5400000">
            <a:off x="8139910" y="4933929"/>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Rectangle 42"/>
          <p:cNvSpPr/>
          <p:nvPr/>
        </p:nvSpPr>
        <p:spPr bwMode="auto">
          <a:xfrm>
            <a:off x="2523286" y="537164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3675414" y="537164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Rectangle 44"/>
          <p:cNvSpPr/>
          <p:nvPr/>
        </p:nvSpPr>
        <p:spPr bwMode="auto">
          <a:xfrm>
            <a:off x="4827542" y="537164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7059790" y="5371646"/>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7" name="Straight Connector 46"/>
          <p:cNvCxnSpPr/>
          <p:nvPr/>
        </p:nvCxnSpPr>
        <p:spPr bwMode="auto">
          <a:xfrm rot="5400000">
            <a:off x="1875214" y="580369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rot="5400000">
            <a:off x="3027342" y="580369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9" name="Straight Connector 48"/>
          <p:cNvCxnSpPr/>
          <p:nvPr/>
        </p:nvCxnSpPr>
        <p:spPr bwMode="auto">
          <a:xfrm rot="5400000">
            <a:off x="4179470" y="580369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p:nvPr/>
        </p:nvCxnSpPr>
        <p:spPr bwMode="auto">
          <a:xfrm rot="5400000">
            <a:off x="5331598" y="580369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Straight Connector 50"/>
          <p:cNvCxnSpPr/>
          <p:nvPr/>
        </p:nvCxnSpPr>
        <p:spPr bwMode="auto">
          <a:xfrm rot="5400000">
            <a:off x="7563846" y="580369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6339710" y="5515662"/>
            <a:ext cx="576064"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62" name="Straight Connector 61"/>
          <p:cNvCxnSpPr/>
          <p:nvPr/>
        </p:nvCxnSpPr>
        <p:spPr bwMode="auto">
          <a:xfrm>
            <a:off x="6411718" y="4717905"/>
            <a:ext cx="2520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63" name="TextBox 62"/>
          <p:cNvSpPr txBox="1"/>
          <p:nvPr/>
        </p:nvSpPr>
        <p:spPr>
          <a:xfrm>
            <a:off x="50647" y="4286256"/>
            <a:ext cx="848945" cy="646331"/>
          </a:xfrm>
          <a:prstGeom prst="rect">
            <a:avLst/>
          </a:prstGeom>
          <a:noFill/>
        </p:spPr>
        <p:txBody>
          <a:bodyPr wrap="square" rtlCol="0">
            <a:spAutoFit/>
          </a:bodyPr>
          <a:lstStyle/>
          <a:p>
            <a:r>
              <a:rPr lang="en-US" dirty="0" smtClean="0"/>
              <a:t>Channels </a:t>
            </a:r>
          </a:p>
          <a:p>
            <a:r>
              <a:rPr lang="en-US" dirty="0" smtClean="0"/>
              <a:t>(200 kHz) </a:t>
            </a:r>
          </a:p>
          <a:p>
            <a:endParaRPr lang="en-US" dirty="0" smtClean="0"/>
          </a:p>
        </p:txBody>
      </p:sp>
      <p:sp>
        <p:nvSpPr>
          <p:cNvPr id="64" name="TextBox 63"/>
          <p:cNvSpPr txBox="1"/>
          <p:nvPr/>
        </p:nvSpPr>
        <p:spPr>
          <a:xfrm>
            <a:off x="1218632" y="4246635"/>
            <a:ext cx="261610" cy="276999"/>
          </a:xfrm>
          <a:prstGeom prst="rect">
            <a:avLst/>
          </a:prstGeom>
          <a:noFill/>
        </p:spPr>
        <p:txBody>
          <a:bodyPr wrap="none" rtlCol="0">
            <a:spAutoFit/>
          </a:bodyPr>
          <a:lstStyle/>
          <a:p>
            <a:r>
              <a:rPr lang="en-US" dirty="0" smtClean="0"/>
              <a:t>0</a:t>
            </a:r>
            <a:endParaRPr lang="en-US" dirty="0"/>
          </a:p>
        </p:txBody>
      </p:sp>
      <p:sp>
        <p:nvSpPr>
          <p:cNvPr id="65" name="TextBox 64"/>
          <p:cNvSpPr txBox="1"/>
          <p:nvPr/>
        </p:nvSpPr>
        <p:spPr>
          <a:xfrm>
            <a:off x="1777576" y="4235602"/>
            <a:ext cx="261610" cy="276999"/>
          </a:xfrm>
          <a:prstGeom prst="rect">
            <a:avLst/>
          </a:prstGeom>
          <a:noFill/>
        </p:spPr>
        <p:txBody>
          <a:bodyPr wrap="none" rtlCol="0">
            <a:spAutoFit/>
          </a:bodyPr>
          <a:lstStyle/>
          <a:p>
            <a:r>
              <a:rPr lang="en-US" dirty="0" smtClean="0"/>
              <a:t>1</a:t>
            </a:r>
            <a:endParaRPr lang="en-US" dirty="0"/>
          </a:p>
        </p:txBody>
      </p:sp>
      <p:sp>
        <p:nvSpPr>
          <p:cNvPr id="66" name="TextBox 65"/>
          <p:cNvSpPr txBox="1"/>
          <p:nvPr/>
        </p:nvSpPr>
        <p:spPr>
          <a:xfrm>
            <a:off x="2325174" y="4235602"/>
            <a:ext cx="261610" cy="276999"/>
          </a:xfrm>
          <a:prstGeom prst="rect">
            <a:avLst/>
          </a:prstGeom>
          <a:noFill/>
        </p:spPr>
        <p:txBody>
          <a:bodyPr wrap="none" rtlCol="0">
            <a:spAutoFit/>
          </a:bodyPr>
          <a:lstStyle/>
          <a:p>
            <a:r>
              <a:rPr lang="en-US" dirty="0" smtClean="0"/>
              <a:t>2</a:t>
            </a:r>
            <a:endParaRPr lang="en-US" dirty="0"/>
          </a:p>
        </p:txBody>
      </p:sp>
      <p:sp>
        <p:nvSpPr>
          <p:cNvPr id="67" name="TextBox 66"/>
          <p:cNvSpPr txBox="1"/>
          <p:nvPr/>
        </p:nvSpPr>
        <p:spPr>
          <a:xfrm>
            <a:off x="2903282" y="4232121"/>
            <a:ext cx="261610" cy="276999"/>
          </a:xfrm>
          <a:prstGeom prst="rect">
            <a:avLst/>
          </a:prstGeom>
          <a:noFill/>
        </p:spPr>
        <p:txBody>
          <a:bodyPr wrap="none" rtlCol="0">
            <a:spAutoFit/>
          </a:bodyPr>
          <a:lstStyle/>
          <a:p>
            <a:r>
              <a:rPr lang="en-US" dirty="0" smtClean="0"/>
              <a:t>3</a:t>
            </a:r>
            <a:endParaRPr lang="en-US" dirty="0"/>
          </a:p>
        </p:txBody>
      </p:sp>
      <p:sp>
        <p:nvSpPr>
          <p:cNvPr id="68" name="TextBox 67"/>
          <p:cNvSpPr txBox="1"/>
          <p:nvPr/>
        </p:nvSpPr>
        <p:spPr>
          <a:xfrm>
            <a:off x="3478784" y="4232121"/>
            <a:ext cx="261610" cy="276999"/>
          </a:xfrm>
          <a:prstGeom prst="rect">
            <a:avLst/>
          </a:prstGeom>
          <a:noFill/>
        </p:spPr>
        <p:txBody>
          <a:bodyPr wrap="none" rtlCol="0">
            <a:spAutoFit/>
          </a:bodyPr>
          <a:lstStyle/>
          <a:p>
            <a:r>
              <a:rPr lang="en-US" dirty="0" smtClean="0"/>
              <a:t>4</a:t>
            </a:r>
            <a:endParaRPr lang="en-US" dirty="0"/>
          </a:p>
        </p:txBody>
      </p:sp>
      <p:sp>
        <p:nvSpPr>
          <p:cNvPr id="69" name="TextBox 68"/>
          <p:cNvSpPr txBox="1"/>
          <p:nvPr/>
        </p:nvSpPr>
        <p:spPr>
          <a:xfrm>
            <a:off x="4052090" y="4221088"/>
            <a:ext cx="261610" cy="276999"/>
          </a:xfrm>
          <a:prstGeom prst="rect">
            <a:avLst/>
          </a:prstGeom>
          <a:noFill/>
        </p:spPr>
        <p:txBody>
          <a:bodyPr wrap="none" rtlCol="0">
            <a:spAutoFit/>
          </a:bodyPr>
          <a:lstStyle/>
          <a:p>
            <a:r>
              <a:rPr lang="en-US" dirty="0" smtClean="0"/>
              <a:t>5</a:t>
            </a:r>
            <a:endParaRPr lang="en-US" dirty="0"/>
          </a:p>
        </p:txBody>
      </p:sp>
      <p:sp>
        <p:nvSpPr>
          <p:cNvPr id="70" name="TextBox 69"/>
          <p:cNvSpPr txBox="1"/>
          <p:nvPr/>
        </p:nvSpPr>
        <p:spPr>
          <a:xfrm>
            <a:off x="4628306" y="4232121"/>
            <a:ext cx="261610" cy="276999"/>
          </a:xfrm>
          <a:prstGeom prst="rect">
            <a:avLst/>
          </a:prstGeom>
          <a:noFill/>
        </p:spPr>
        <p:txBody>
          <a:bodyPr wrap="none" rtlCol="0">
            <a:spAutoFit/>
          </a:bodyPr>
          <a:lstStyle/>
          <a:p>
            <a:r>
              <a:rPr lang="en-US" dirty="0" smtClean="0"/>
              <a:t>6</a:t>
            </a:r>
            <a:endParaRPr lang="en-US" dirty="0"/>
          </a:p>
        </p:txBody>
      </p:sp>
      <p:sp>
        <p:nvSpPr>
          <p:cNvPr id="71" name="TextBox 70"/>
          <p:cNvSpPr txBox="1"/>
          <p:nvPr/>
        </p:nvSpPr>
        <p:spPr>
          <a:xfrm>
            <a:off x="5221490" y="4232121"/>
            <a:ext cx="261610" cy="276999"/>
          </a:xfrm>
          <a:prstGeom prst="rect">
            <a:avLst/>
          </a:prstGeom>
          <a:noFill/>
        </p:spPr>
        <p:txBody>
          <a:bodyPr wrap="none" rtlCol="0">
            <a:spAutoFit/>
          </a:bodyPr>
          <a:lstStyle/>
          <a:p>
            <a:r>
              <a:rPr lang="en-US" dirty="0" smtClean="0"/>
              <a:t>7</a:t>
            </a:r>
            <a:endParaRPr lang="en-US" dirty="0"/>
          </a:p>
        </p:txBody>
      </p:sp>
      <p:sp>
        <p:nvSpPr>
          <p:cNvPr id="72" name="TextBox 71"/>
          <p:cNvSpPr txBox="1"/>
          <p:nvPr/>
        </p:nvSpPr>
        <p:spPr>
          <a:xfrm>
            <a:off x="5751968" y="4221088"/>
            <a:ext cx="261610" cy="276999"/>
          </a:xfrm>
          <a:prstGeom prst="rect">
            <a:avLst/>
          </a:prstGeom>
          <a:noFill/>
        </p:spPr>
        <p:txBody>
          <a:bodyPr wrap="none" rtlCol="0">
            <a:spAutoFit/>
          </a:bodyPr>
          <a:lstStyle/>
          <a:p>
            <a:r>
              <a:rPr lang="en-US" dirty="0" smtClean="0"/>
              <a:t>8</a:t>
            </a:r>
            <a:endParaRPr lang="en-US" dirty="0"/>
          </a:p>
        </p:txBody>
      </p:sp>
      <p:sp>
        <p:nvSpPr>
          <p:cNvPr id="74" name="TextBox 73"/>
          <p:cNvSpPr txBox="1"/>
          <p:nvPr/>
        </p:nvSpPr>
        <p:spPr>
          <a:xfrm>
            <a:off x="0" y="5075463"/>
            <a:ext cx="899592" cy="646331"/>
          </a:xfrm>
          <a:prstGeom prst="rect">
            <a:avLst/>
          </a:prstGeom>
          <a:noFill/>
        </p:spPr>
        <p:txBody>
          <a:bodyPr wrap="square" rtlCol="0">
            <a:spAutoFit/>
          </a:bodyPr>
          <a:lstStyle/>
          <a:p>
            <a:r>
              <a:rPr lang="en-US" dirty="0" smtClean="0"/>
              <a:t>Channels </a:t>
            </a:r>
          </a:p>
          <a:p>
            <a:r>
              <a:rPr lang="en-US" dirty="0" smtClean="0"/>
              <a:t>(400 kHz) </a:t>
            </a:r>
          </a:p>
          <a:p>
            <a:endParaRPr lang="en-US" dirty="0" smtClean="0"/>
          </a:p>
        </p:txBody>
      </p:sp>
      <p:sp>
        <p:nvSpPr>
          <p:cNvPr id="75" name="TextBox 74"/>
          <p:cNvSpPr txBox="1"/>
          <p:nvPr/>
        </p:nvSpPr>
        <p:spPr>
          <a:xfrm>
            <a:off x="8027724" y="4237882"/>
            <a:ext cx="423514" cy="276999"/>
          </a:xfrm>
          <a:prstGeom prst="rect">
            <a:avLst/>
          </a:prstGeom>
          <a:noFill/>
        </p:spPr>
        <p:txBody>
          <a:bodyPr wrap="none" rtlCol="0">
            <a:spAutoFit/>
          </a:bodyPr>
          <a:lstStyle/>
          <a:p>
            <a:r>
              <a:rPr lang="en-US" dirty="0" smtClean="0"/>
              <a:t>N-1</a:t>
            </a:r>
            <a:endParaRPr lang="en-US" dirty="0"/>
          </a:p>
        </p:txBody>
      </p:sp>
      <p:sp>
        <p:nvSpPr>
          <p:cNvPr id="76" name="TextBox 75"/>
          <p:cNvSpPr txBox="1"/>
          <p:nvPr/>
        </p:nvSpPr>
        <p:spPr>
          <a:xfrm>
            <a:off x="1826576" y="5097528"/>
            <a:ext cx="261610" cy="276999"/>
          </a:xfrm>
          <a:prstGeom prst="rect">
            <a:avLst/>
          </a:prstGeom>
          <a:noFill/>
        </p:spPr>
        <p:txBody>
          <a:bodyPr wrap="none" rtlCol="0">
            <a:spAutoFit/>
          </a:bodyPr>
          <a:lstStyle/>
          <a:p>
            <a:r>
              <a:rPr lang="en-US" dirty="0" smtClean="0"/>
              <a:t>0</a:t>
            </a:r>
            <a:endParaRPr lang="en-US" dirty="0"/>
          </a:p>
        </p:txBody>
      </p:sp>
      <p:sp>
        <p:nvSpPr>
          <p:cNvPr id="77" name="TextBox 76"/>
          <p:cNvSpPr txBox="1"/>
          <p:nvPr/>
        </p:nvSpPr>
        <p:spPr>
          <a:xfrm>
            <a:off x="3017632" y="5086495"/>
            <a:ext cx="261610" cy="276999"/>
          </a:xfrm>
          <a:prstGeom prst="rect">
            <a:avLst/>
          </a:prstGeom>
          <a:noFill/>
        </p:spPr>
        <p:txBody>
          <a:bodyPr wrap="none" rtlCol="0">
            <a:spAutoFit/>
          </a:bodyPr>
          <a:lstStyle/>
          <a:p>
            <a:r>
              <a:rPr lang="en-US" dirty="0" smtClean="0"/>
              <a:t>1</a:t>
            </a:r>
            <a:endParaRPr lang="en-US" dirty="0"/>
          </a:p>
        </p:txBody>
      </p:sp>
      <p:sp>
        <p:nvSpPr>
          <p:cNvPr id="78" name="TextBox 77"/>
          <p:cNvSpPr txBox="1"/>
          <p:nvPr/>
        </p:nvSpPr>
        <p:spPr>
          <a:xfrm>
            <a:off x="4136734" y="5086495"/>
            <a:ext cx="261610" cy="276999"/>
          </a:xfrm>
          <a:prstGeom prst="rect">
            <a:avLst/>
          </a:prstGeom>
          <a:noFill/>
        </p:spPr>
        <p:txBody>
          <a:bodyPr wrap="none" rtlCol="0">
            <a:spAutoFit/>
          </a:bodyPr>
          <a:lstStyle/>
          <a:p>
            <a:r>
              <a:rPr lang="en-US" dirty="0" smtClean="0"/>
              <a:t>2</a:t>
            </a:r>
            <a:endParaRPr lang="en-US" dirty="0"/>
          </a:p>
        </p:txBody>
      </p:sp>
      <p:sp>
        <p:nvSpPr>
          <p:cNvPr id="79" name="TextBox 78"/>
          <p:cNvSpPr txBox="1"/>
          <p:nvPr/>
        </p:nvSpPr>
        <p:spPr>
          <a:xfrm>
            <a:off x="7403854" y="5095248"/>
            <a:ext cx="449162" cy="276999"/>
          </a:xfrm>
          <a:prstGeom prst="rect">
            <a:avLst/>
          </a:prstGeom>
          <a:noFill/>
        </p:spPr>
        <p:txBody>
          <a:bodyPr wrap="none" rtlCol="0">
            <a:spAutoFit/>
          </a:bodyPr>
          <a:lstStyle/>
          <a:p>
            <a:r>
              <a:rPr lang="en-US" dirty="0" smtClean="0"/>
              <a:t>M-1</a:t>
            </a:r>
            <a:endParaRPr lang="en-US" dirty="0"/>
          </a:p>
        </p:txBody>
      </p:sp>
      <p:cxnSp>
        <p:nvCxnSpPr>
          <p:cNvPr id="73" name="Straight Connector 72"/>
          <p:cNvCxnSpPr/>
          <p:nvPr/>
        </p:nvCxnSpPr>
        <p:spPr bwMode="auto">
          <a:xfrm>
            <a:off x="683568" y="6347922"/>
            <a:ext cx="828092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0" name="Straight Arrow Connector 79"/>
          <p:cNvCxnSpPr/>
          <p:nvPr/>
        </p:nvCxnSpPr>
        <p:spPr bwMode="auto">
          <a:xfrm rot="5400000" flipH="1" flipV="1">
            <a:off x="1787629" y="6212708"/>
            <a:ext cx="285752" cy="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1" name="Straight Arrow Connector 80"/>
          <p:cNvCxnSpPr/>
          <p:nvPr/>
        </p:nvCxnSpPr>
        <p:spPr bwMode="auto">
          <a:xfrm rot="5400000" flipH="1" flipV="1">
            <a:off x="2969585" y="6212708"/>
            <a:ext cx="285752" cy="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2" name="Straight Arrow Connector 81"/>
          <p:cNvCxnSpPr/>
          <p:nvPr/>
        </p:nvCxnSpPr>
        <p:spPr bwMode="auto">
          <a:xfrm rot="5400000" flipH="1" flipV="1">
            <a:off x="4114965" y="6210337"/>
            <a:ext cx="284997" cy="399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3" name="Straight Arrow Connector 82"/>
          <p:cNvCxnSpPr/>
          <p:nvPr/>
        </p:nvCxnSpPr>
        <p:spPr bwMode="auto">
          <a:xfrm rot="16200000" flipV="1">
            <a:off x="5291033" y="6209766"/>
            <a:ext cx="284998" cy="513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5" name="Straight Connector 84"/>
          <p:cNvCxnSpPr/>
          <p:nvPr/>
        </p:nvCxnSpPr>
        <p:spPr bwMode="auto">
          <a:xfrm>
            <a:off x="6300192" y="5958854"/>
            <a:ext cx="576064" cy="1588"/>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86" name="TextBox 85"/>
          <p:cNvSpPr txBox="1"/>
          <p:nvPr/>
        </p:nvSpPr>
        <p:spPr>
          <a:xfrm>
            <a:off x="0" y="5877272"/>
            <a:ext cx="1619672" cy="461665"/>
          </a:xfrm>
          <a:prstGeom prst="rect">
            <a:avLst/>
          </a:prstGeom>
          <a:noFill/>
        </p:spPr>
        <p:txBody>
          <a:bodyPr wrap="square" rtlCol="0">
            <a:spAutoFit/>
          </a:bodyPr>
          <a:lstStyle/>
          <a:p>
            <a:r>
              <a:rPr lang="en-US" dirty="0" smtClean="0"/>
              <a:t>Odd 200 kHz-spacing channels</a:t>
            </a:r>
            <a:endParaRPr lang="en-US" dirty="0"/>
          </a:p>
        </p:txBody>
      </p:sp>
      <p:sp>
        <p:nvSpPr>
          <p:cNvPr id="87" name="TextBox 86"/>
          <p:cNvSpPr txBox="1"/>
          <p:nvPr/>
        </p:nvSpPr>
        <p:spPr>
          <a:xfrm>
            <a:off x="5259590" y="5095646"/>
            <a:ext cx="261610" cy="276999"/>
          </a:xfrm>
          <a:prstGeom prst="rect">
            <a:avLst/>
          </a:prstGeom>
          <a:noFill/>
        </p:spPr>
        <p:txBody>
          <a:bodyPr wrap="none" rtlCol="0">
            <a:spAutoFit/>
          </a:bodyPr>
          <a:lstStyle/>
          <a:p>
            <a:r>
              <a:rPr lang="en-US" dirty="0" smtClean="0"/>
              <a:t>3</a:t>
            </a:r>
            <a:endParaRPr lang="en-US" dirty="0"/>
          </a:p>
        </p:txBody>
      </p:sp>
      <p:sp>
        <p:nvSpPr>
          <p:cNvPr id="89" name="Title 1"/>
          <p:cNvSpPr txBox="1">
            <a:spLocks/>
          </p:cNvSpPr>
          <p:nvPr/>
        </p:nvSpPr>
        <p:spPr bwMode="auto">
          <a:xfrm>
            <a:off x="323528" y="548680"/>
            <a:ext cx="8568952" cy="79898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0" cap="none" spc="0" normalizeH="0" baseline="0" noProof="0" dirty="0" smtClean="0">
                <a:ln>
                  <a:noFill/>
                </a:ln>
                <a:solidFill>
                  <a:schemeClr val="tx2"/>
                </a:solidFill>
                <a:effectLst/>
                <a:uLnTx/>
                <a:uFillTx/>
                <a:latin typeface="+mj-lt"/>
                <a:ea typeface="+mj-ea"/>
                <a:cs typeface="+mj-cs"/>
              </a:rPr>
              <a:t>Performance comparison </a:t>
            </a:r>
            <a:br>
              <a:rPr kumimoji="0" lang="en-US" sz="2000" b="0" i="0" u="none" strike="noStrike" kern="0" cap="none" spc="0" normalizeH="0" baseline="0" noProof="0" dirty="0" smtClean="0">
                <a:ln>
                  <a:noFill/>
                </a:ln>
                <a:solidFill>
                  <a:schemeClr val="tx2"/>
                </a:solidFill>
                <a:effectLst/>
                <a:uLnTx/>
                <a:uFillTx/>
                <a:latin typeface="+mj-lt"/>
                <a:ea typeface="+mj-ea"/>
                <a:cs typeface="+mj-cs"/>
              </a:rPr>
            </a:br>
            <a:r>
              <a:rPr kumimoji="0" lang="en-US" sz="2000" b="0" i="0" u="none" strike="noStrike" kern="0" cap="none" spc="0" normalizeH="0" baseline="0" noProof="0" dirty="0" smtClean="0">
                <a:ln>
                  <a:noFill/>
                </a:ln>
                <a:solidFill>
                  <a:schemeClr val="tx2"/>
                </a:solidFill>
                <a:effectLst/>
                <a:uLnTx/>
                <a:uFillTx/>
                <a:latin typeface="+mj-lt"/>
                <a:ea typeface="+mj-ea"/>
                <a:cs typeface="+mj-cs"/>
              </a:rPr>
              <a:t>Probability of successfully exchanging EB/EBR</a:t>
            </a:r>
            <a:endParaRPr kumimoji="0" lang="en-US" sz="2000" b="0" i="0" u="none" strike="noStrike" kern="0" cap="none" spc="0" normalizeH="0" baseline="0" noProof="0" dirty="0">
              <a:ln>
                <a:noFill/>
              </a:ln>
              <a:solidFill>
                <a:schemeClr val="tx2"/>
              </a:solidFill>
              <a:effectLst/>
              <a:uLnTx/>
              <a:uFillTx/>
              <a:latin typeface="+mj-lt"/>
              <a:ea typeface="+mj-ea"/>
              <a:cs typeface="+mj-cs"/>
            </a:endParaRPr>
          </a:p>
        </p:txBody>
      </p:sp>
      <p:sp>
        <p:nvSpPr>
          <p:cNvPr id="88" name="Rectangle 87"/>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91" name="Rectangle 90"/>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90"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323528" y="1772816"/>
            <a:ext cx="8352928" cy="2520280"/>
          </a:xfrm>
        </p:spPr>
        <p:txBody>
          <a:bodyPr/>
          <a:lstStyle/>
          <a:p>
            <a:r>
              <a:rPr lang="en-US" sz="1600" dirty="0" smtClean="0"/>
              <a:t>Assumptions for the “best case”</a:t>
            </a:r>
          </a:p>
          <a:p>
            <a:pPr lvl="1"/>
            <a:r>
              <a:rPr lang="en-US" sz="1100" dirty="0" smtClean="0"/>
              <a:t>A common set of </a:t>
            </a:r>
            <a:r>
              <a:rPr lang="en-US" sz="1100" i="1" dirty="0" smtClean="0"/>
              <a:t>W</a:t>
            </a:r>
            <a:r>
              <a:rPr lang="en-US" sz="1100" dirty="0" smtClean="0"/>
              <a:t> channels is used by </a:t>
            </a:r>
            <a:r>
              <a:rPr lang="en-US" sz="1100" dirty="0" err="1" smtClean="0"/>
              <a:t>Tx</a:t>
            </a:r>
            <a:r>
              <a:rPr lang="en-US" sz="1100" dirty="0" smtClean="0"/>
              <a:t> and Rx</a:t>
            </a:r>
          </a:p>
          <a:p>
            <a:pPr lvl="1"/>
            <a:r>
              <a:rPr lang="en-US" sz="1100" dirty="0" smtClean="0"/>
              <a:t>A time slot with a length of </a:t>
            </a:r>
            <a:r>
              <a:rPr lang="en-US" sz="1100" i="1" dirty="0" smtClean="0"/>
              <a:t>T </a:t>
            </a:r>
            <a:r>
              <a:rPr lang="en-US" sz="1100" dirty="0" smtClean="0"/>
              <a:t>(sec)</a:t>
            </a:r>
          </a:p>
          <a:p>
            <a:pPr lvl="1"/>
            <a:r>
              <a:rPr lang="en-US" sz="1100" dirty="0" err="1" smtClean="0"/>
              <a:t>Tx</a:t>
            </a:r>
            <a:r>
              <a:rPr lang="en-US" sz="1100" dirty="0" smtClean="0"/>
              <a:t> and Rx are synchronized; no interferences and collisions</a:t>
            </a:r>
          </a:p>
          <a:p>
            <a:pPr lvl="1"/>
            <a:r>
              <a:rPr lang="en-US" sz="1100" dirty="0" err="1" smtClean="0"/>
              <a:t>Tx</a:t>
            </a:r>
            <a:r>
              <a:rPr lang="en-US" sz="1100" dirty="0" smtClean="0"/>
              <a:t> and Rx hopping sequences are statistically independent</a:t>
            </a:r>
          </a:p>
          <a:p>
            <a:pPr lvl="1"/>
            <a:endParaRPr lang="en-US" sz="1100" dirty="0" smtClean="0"/>
          </a:p>
          <a:p>
            <a:pPr lvl="1"/>
            <a:endParaRPr lang="en-US" sz="1100" dirty="0" smtClean="0"/>
          </a:p>
          <a:p>
            <a:r>
              <a:rPr lang="en-US" sz="1500" dirty="0" smtClean="0"/>
              <a:t>Average delay (D) for </a:t>
            </a:r>
            <a:r>
              <a:rPr lang="en-US" sz="1500" dirty="0" err="1" smtClean="0"/>
              <a:t>Tx</a:t>
            </a:r>
            <a:r>
              <a:rPr lang="en-US" sz="1500" dirty="0" smtClean="0"/>
              <a:t> and Rx hopping into the same channel (see Annex B) </a:t>
            </a:r>
          </a:p>
          <a:p>
            <a:pPr lvl="1"/>
            <a:endParaRPr lang="en-US" sz="1100" dirty="0" smtClean="0"/>
          </a:p>
          <a:p>
            <a:pPr lvl="1"/>
            <a:r>
              <a:rPr lang="en-US" sz="1100" dirty="0" smtClean="0"/>
              <a:t>D = </a:t>
            </a:r>
            <a:r>
              <a:rPr lang="en-US" sz="1100" i="1" dirty="0" smtClean="0"/>
              <a:t>W </a:t>
            </a:r>
            <a:r>
              <a:rPr lang="en-US" sz="1100" dirty="0" smtClean="0"/>
              <a:t>x </a:t>
            </a:r>
            <a:r>
              <a:rPr lang="en-US" sz="1100" i="1" dirty="0" smtClean="0"/>
              <a:t>T </a:t>
            </a:r>
            <a:r>
              <a:rPr lang="en-US" sz="1100" dirty="0" smtClean="0"/>
              <a:t>(sec)</a:t>
            </a:r>
          </a:p>
        </p:txBody>
      </p:sp>
      <p:sp>
        <p:nvSpPr>
          <p:cNvPr id="6" name="Slide Number Placeholder 5"/>
          <p:cNvSpPr>
            <a:spLocks noGrp="1"/>
          </p:cNvSpPr>
          <p:nvPr>
            <p:ph type="sldNum" sz="quarter" idx="12"/>
          </p:nvPr>
        </p:nvSpPr>
        <p:spPr>
          <a:xfrm>
            <a:off x="4344988" y="6461148"/>
            <a:ext cx="530225" cy="182562"/>
          </a:xfrm>
        </p:spPr>
        <p:txBody>
          <a:bodyPr/>
          <a:lstStyle/>
          <a:p>
            <a:r>
              <a:rPr lang="en-US" dirty="0" smtClean="0"/>
              <a:t>Slide </a:t>
            </a:r>
            <a:fld id="{4F9518B7-C68C-4944-B677-B06BC2298620}" type="slidenum">
              <a:rPr lang="en-US" smtClean="0"/>
              <a:pPr/>
              <a:t>28</a:t>
            </a:fld>
            <a:endParaRPr lang="en-US" dirty="0"/>
          </a:p>
        </p:txBody>
      </p:sp>
      <p:sp>
        <p:nvSpPr>
          <p:cNvPr id="9" name="Title 1"/>
          <p:cNvSpPr txBox="1">
            <a:spLocks/>
          </p:cNvSpPr>
          <p:nvPr/>
        </p:nvSpPr>
        <p:spPr bwMode="auto">
          <a:xfrm>
            <a:off x="323528" y="620688"/>
            <a:ext cx="8568952" cy="79898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lgn="r">
              <a:defRPr/>
            </a:pPr>
            <a:r>
              <a:rPr kumimoji="0" lang="en-US" sz="2000" b="0" i="0" u="none" strike="noStrike" kern="0" cap="none" spc="0" normalizeH="0" baseline="0" noProof="0" dirty="0" smtClean="0">
                <a:ln>
                  <a:noFill/>
                </a:ln>
                <a:solidFill>
                  <a:schemeClr val="tx2"/>
                </a:solidFill>
                <a:effectLst/>
                <a:uLnTx/>
                <a:uFillTx/>
                <a:latin typeface="+mj-lt"/>
                <a:ea typeface="+mj-ea"/>
                <a:cs typeface="+mj-cs"/>
              </a:rPr>
              <a:t>Performance comparison </a:t>
            </a:r>
            <a:br>
              <a:rPr kumimoji="0" lang="en-US" sz="2000" b="0" i="0" u="none" strike="noStrike" kern="0" cap="none" spc="0" normalizeH="0" baseline="0" noProof="0" dirty="0" smtClean="0">
                <a:ln>
                  <a:noFill/>
                </a:ln>
                <a:solidFill>
                  <a:schemeClr val="tx2"/>
                </a:solidFill>
                <a:effectLst/>
                <a:uLnTx/>
                <a:uFillTx/>
                <a:latin typeface="+mj-lt"/>
                <a:ea typeface="+mj-ea"/>
                <a:cs typeface="+mj-cs"/>
              </a:rPr>
            </a:br>
            <a:r>
              <a:rPr kumimoji="0" lang="en-US" sz="2000" b="0" i="0" u="none" strike="noStrike" kern="0" cap="none" spc="0" normalizeH="0" baseline="0" noProof="0" dirty="0" smtClean="0">
                <a:ln>
                  <a:noFill/>
                </a:ln>
                <a:solidFill>
                  <a:schemeClr val="tx2"/>
                </a:solidFill>
                <a:effectLst/>
                <a:uLnTx/>
                <a:uFillTx/>
                <a:latin typeface="+mj-lt"/>
                <a:ea typeface="+mj-ea"/>
                <a:cs typeface="+mj-cs"/>
              </a:rPr>
              <a:t>Average </a:t>
            </a:r>
            <a:r>
              <a:rPr lang="en-US" sz="2000" kern="0" dirty="0" smtClean="0">
                <a:solidFill>
                  <a:schemeClr val="tx2"/>
                </a:solidFill>
                <a:latin typeface="+mj-lt"/>
                <a:ea typeface="+mj-ea"/>
                <a:cs typeface="+mj-cs"/>
              </a:rPr>
              <a:t>waiting time for </a:t>
            </a:r>
            <a:r>
              <a:rPr lang="en-US" sz="2000" kern="0" dirty="0" smtClean="0">
                <a:solidFill>
                  <a:schemeClr val="tx2"/>
                </a:solidFill>
              </a:rPr>
              <a:t>successfully</a:t>
            </a:r>
            <a:r>
              <a:rPr kumimoji="0" lang="en-US" sz="2000" b="0" i="0" u="none" strike="noStrike" kern="0" cap="none" spc="0" normalizeH="0" baseline="0" noProof="0" dirty="0" smtClean="0">
                <a:ln>
                  <a:noFill/>
                </a:ln>
                <a:solidFill>
                  <a:schemeClr val="tx2"/>
                </a:solidFill>
                <a:effectLst/>
                <a:uLnTx/>
                <a:uFillTx/>
                <a:latin typeface="+mj-lt"/>
                <a:ea typeface="+mj-ea"/>
                <a:cs typeface="+mj-cs"/>
              </a:rPr>
              <a:t> exchanging EB/EBR</a:t>
            </a:r>
            <a:endParaRPr kumimoji="0" lang="en-US" sz="2000" b="0" i="0" u="none" strike="noStrike" kern="0" cap="none" spc="0" normalizeH="0" baseline="0" noProof="0" dirty="0">
              <a:ln>
                <a:noFill/>
              </a:ln>
              <a:solidFill>
                <a:schemeClr val="tx2"/>
              </a:solidFill>
              <a:effectLst/>
              <a:uLnTx/>
              <a:uFillTx/>
              <a:latin typeface="+mj-lt"/>
              <a:ea typeface="+mj-ea"/>
              <a:cs typeface="+mj-cs"/>
            </a:endParaRPr>
          </a:p>
        </p:txBody>
      </p:sp>
      <p:sp>
        <p:nvSpPr>
          <p:cNvPr id="10" name="Rectangle 9"/>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2" name="Rectangle 11"/>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1"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61148"/>
            <a:ext cx="530225" cy="182562"/>
          </a:xfrm>
        </p:spPr>
        <p:txBody>
          <a:bodyPr/>
          <a:lstStyle/>
          <a:p>
            <a:r>
              <a:rPr lang="en-US" dirty="0" smtClean="0"/>
              <a:t>Slide </a:t>
            </a:r>
            <a:fld id="{4F9518B7-C68C-4944-B677-B06BC2298620}" type="slidenum">
              <a:rPr lang="en-US" smtClean="0"/>
              <a:pPr/>
              <a:t>29</a:t>
            </a:fld>
            <a:endParaRPr lang="en-US" dirty="0"/>
          </a:p>
        </p:txBody>
      </p:sp>
      <p:sp>
        <p:nvSpPr>
          <p:cNvPr id="7" name="Content Placeholder 6"/>
          <p:cNvSpPr>
            <a:spLocks noGrp="1"/>
          </p:cNvSpPr>
          <p:nvPr>
            <p:ph sz="half" idx="1"/>
          </p:nvPr>
        </p:nvSpPr>
        <p:spPr>
          <a:xfrm>
            <a:off x="179512" y="2708920"/>
            <a:ext cx="3059832" cy="2376264"/>
          </a:xfrm>
        </p:spPr>
        <p:txBody>
          <a:bodyPr/>
          <a:lstStyle/>
          <a:p>
            <a:pPr marL="85725" indent="-85725" algn="just"/>
            <a:r>
              <a:rPr lang="en-US" sz="1600" dirty="0" smtClean="0"/>
              <a:t>Smaller the number of channels </a:t>
            </a:r>
            <a:r>
              <a:rPr lang="en-US" sz="1600" i="1" dirty="0" smtClean="0"/>
              <a:t>W</a:t>
            </a:r>
            <a:r>
              <a:rPr lang="en-US" sz="1600" dirty="0" smtClean="0"/>
              <a:t> used to exchange CSM messages smaller the delay</a:t>
            </a:r>
          </a:p>
          <a:p>
            <a:pPr marL="85725" indent="-85725" algn="just"/>
            <a:endParaRPr lang="en-US" sz="1600" dirty="0" smtClean="0"/>
          </a:p>
          <a:p>
            <a:pPr marL="85725" indent="-85725" algn="just"/>
            <a:r>
              <a:rPr lang="en-US" sz="1600" dirty="0" smtClean="0"/>
              <a:t> Notice that the case where </a:t>
            </a:r>
            <a:r>
              <a:rPr lang="en-US" sz="1600" dirty="0" err="1" smtClean="0"/>
              <a:t>Tx</a:t>
            </a:r>
            <a:r>
              <a:rPr lang="en-US" sz="1600" dirty="0" smtClean="0"/>
              <a:t> and Rx use a set of different channels can lead to (much) higher delays</a:t>
            </a:r>
            <a:endParaRPr lang="en-US" sz="1600" dirty="0"/>
          </a:p>
        </p:txBody>
      </p:sp>
      <p:sp>
        <p:nvSpPr>
          <p:cNvPr id="10" name="Title 1"/>
          <p:cNvSpPr txBox="1">
            <a:spLocks/>
          </p:cNvSpPr>
          <p:nvPr/>
        </p:nvSpPr>
        <p:spPr bwMode="auto">
          <a:xfrm>
            <a:off x="323528" y="620688"/>
            <a:ext cx="8568952" cy="79898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0" cap="none" spc="0" normalizeH="0" baseline="0" noProof="0" dirty="0" smtClean="0">
                <a:ln>
                  <a:noFill/>
                </a:ln>
                <a:solidFill>
                  <a:schemeClr val="tx2"/>
                </a:solidFill>
                <a:effectLst/>
                <a:uLnTx/>
                <a:uFillTx/>
                <a:latin typeface="+mj-lt"/>
                <a:ea typeface="+mj-ea"/>
                <a:cs typeface="+mj-cs"/>
              </a:rPr>
              <a:t>Performance comparison </a:t>
            </a:r>
            <a:br>
              <a:rPr kumimoji="0" lang="en-US" sz="2000" b="0" i="0" u="none" strike="noStrike" kern="0" cap="none" spc="0" normalizeH="0" baseline="0" noProof="0" dirty="0" smtClean="0">
                <a:ln>
                  <a:noFill/>
                </a:ln>
                <a:solidFill>
                  <a:schemeClr val="tx2"/>
                </a:solidFill>
                <a:effectLst/>
                <a:uLnTx/>
                <a:uFillTx/>
                <a:latin typeface="+mj-lt"/>
                <a:ea typeface="+mj-ea"/>
                <a:cs typeface="+mj-cs"/>
              </a:rPr>
            </a:br>
            <a:r>
              <a:rPr kumimoji="0" lang="en-US" sz="2000" b="0" i="0" u="none" strike="noStrike" kern="0" cap="none" spc="0" normalizeH="0" baseline="0" noProof="0" dirty="0" smtClean="0">
                <a:ln>
                  <a:noFill/>
                </a:ln>
                <a:solidFill>
                  <a:schemeClr val="tx2"/>
                </a:solidFill>
                <a:effectLst/>
                <a:uLnTx/>
                <a:uFillTx/>
                <a:latin typeface="+mj-lt"/>
                <a:ea typeface="+mj-ea"/>
                <a:cs typeface="+mj-cs"/>
              </a:rPr>
              <a:t>Average waiting time for successfully exchanging EB/EBR</a:t>
            </a:r>
            <a:endParaRPr kumimoji="0" lang="en-US" sz="2000" b="0" i="0" u="none" strike="noStrike" kern="0" cap="none" spc="0" normalizeH="0" baseline="0" noProof="0" dirty="0">
              <a:ln>
                <a:noFill/>
              </a:ln>
              <a:solidFill>
                <a:schemeClr val="tx2"/>
              </a:solidFill>
              <a:effectLst/>
              <a:uLnTx/>
              <a:uFillTx/>
              <a:latin typeface="+mj-lt"/>
              <a:ea typeface="+mj-ea"/>
              <a:cs typeface="+mj-cs"/>
            </a:endParaRPr>
          </a:p>
        </p:txBody>
      </p:sp>
      <p:pic>
        <p:nvPicPr>
          <p:cNvPr id="11" name="Picture 10" descr="Delay_1.png"/>
          <p:cNvPicPr>
            <a:picLocks noChangeAspect="1"/>
          </p:cNvPicPr>
          <p:nvPr/>
        </p:nvPicPr>
        <p:blipFill>
          <a:blip r:embed="rId3" cstate="print"/>
          <a:stretch>
            <a:fillRect/>
          </a:stretch>
        </p:blipFill>
        <p:spPr>
          <a:xfrm>
            <a:off x="3491880" y="1772816"/>
            <a:ext cx="5472608" cy="4393502"/>
          </a:xfrm>
          <a:prstGeom prst="rect">
            <a:avLst/>
          </a:prstGeom>
        </p:spPr>
      </p:pic>
      <p:sp>
        <p:nvSpPr>
          <p:cNvPr id="9" name="Rectangle 8"/>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3" name="Rectangle 12"/>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2"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recap on open questions</a:t>
            </a:r>
            <a:endParaRPr lang="en-US" dirty="0"/>
          </a:p>
        </p:txBody>
      </p:sp>
      <p:sp>
        <p:nvSpPr>
          <p:cNvPr id="3" name="Content Placeholder 2"/>
          <p:cNvSpPr>
            <a:spLocks noGrp="1"/>
          </p:cNvSpPr>
          <p:nvPr>
            <p:ph idx="1"/>
          </p:nvPr>
        </p:nvSpPr>
        <p:spPr>
          <a:xfrm>
            <a:off x="323528" y="1844824"/>
            <a:ext cx="8568952" cy="3168352"/>
          </a:xfrm>
        </p:spPr>
        <p:txBody>
          <a:bodyPr/>
          <a:lstStyle/>
          <a:p>
            <a:r>
              <a:rPr lang="en-US" sz="2000" dirty="0" smtClean="0"/>
              <a:t>A number of concerns/suggestions have been raised during the CSM subgroup call (w/r/t DCN 0771rev06)</a:t>
            </a:r>
          </a:p>
          <a:p>
            <a:pPr>
              <a:buNone/>
            </a:pPr>
            <a:endParaRPr lang="en-US" sz="2000" dirty="0" smtClean="0"/>
          </a:p>
          <a:p>
            <a:pPr marL="800100" lvl="1" indent="-342900">
              <a:buFont typeface="+mj-lt"/>
              <a:buAutoNum type="arabicPeriod"/>
            </a:pPr>
            <a:r>
              <a:rPr lang="en-US" sz="1400" dirty="0" smtClean="0"/>
              <a:t>trade-off between infrequent exchanging of EB/EBR versus the need for channel alignment </a:t>
            </a:r>
          </a:p>
          <a:p>
            <a:pPr marL="800100" lvl="1" indent="-342900">
              <a:buFont typeface="+mj-lt"/>
              <a:buAutoNum type="arabicPeriod"/>
            </a:pPr>
            <a:r>
              <a:rPr lang="en-US" sz="1400" dirty="0" smtClean="0"/>
              <a:t>reduced number of channels used to exchange EB/EBR versus probability of collision</a:t>
            </a:r>
          </a:p>
          <a:p>
            <a:pPr marL="800100" lvl="1" indent="-342900">
              <a:buFont typeface="+mj-lt"/>
              <a:buAutoNum type="arabicPeriod"/>
            </a:pPr>
            <a:r>
              <a:rPr lang="en-US" sz="1400" dirty="0" smtClean="0"/>
              <a:t>switching between mandatory mode and optional modes for exchanging EB/EBR needs further clarifications</a:t>
            </a:r>
          </a:p>
          <a:p>
            <a:pPr marL="800100" lvl="1" indent="-342900">
              <a:buFont typeface="+mj-lt"/>
              <a:buAutoNum type="arabicPeriod"/>
            </a:pPr>
            <a:r>
              <a:rPr lang="en-US" sz="1400" dirty="0" smtClean="0"/>
              <a:t>the use of PIB attributes to deal with CSM channel utilization issues, w/r/t exchanging </a:t>
            </a:r>
            <a:r>
              <a:rPr lang="en-US" sz="1400" dirty="0" smtClean="0"/>
              <a:t>EB/EBR</a:t>
            </a:r>
          </a:p>
          <a:p>
            <a:pPr marL="800100" lvl="1" indent="-342900">
              <a:buFont typeface="+mj-lt"/>
              <a:buAutoNum type="arabicPeriod"/>
            </a:pPr>
            <a:r>
              <a:rPr lang="en-US" sz="1400" dirty="0" smtClean="0"/>
              <a:t>The use of CSM (EB/EBR) at modes other than the mandatory MR-FSK mode</a:t>
            </a:r>
            <a:endParaRPr lang="en-US" sz="1400"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3</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sz="half" idx="1"/>
          </p:nvPr>
        </p:nvSpPr>
        <p:spPr>
          <a:xfrm>
            <a:off x="539552" y="1844824"/>
            <a:ext cx="7992888" cy="4320480"/>
          </a:xfrm>
        </p:spPr>
        <p:txBody>
          <a:bodyPr/>
          <a:lstStyle/>
          <a:p>
            <a:pPr algn="just">
              <a:buFont typeface="+mj-lt"/>
              <a:buAutoNum type="arabicPeriod"/>
            </a:pPr>
            <a:r>
              <a:rPr lang="en-US" sz="1600" dirty="0" smtClean="0"/>
              <a:t>It is inefficient for MR-FSK FH system operating at optional modes to exchange information with a device using CSM, if the center frequencies of the channels they use do not coincide.  </a:t>
            </a:r>
          </a:p>
          <a:p>
            <a:pPr algn="just">
              <a:buFont typeface="+mj-lt"/>
              <a:buAutoNum type="arabicPeriod"/>
            </a:pPr>
            <a:endParaRPr lang="en-US" sz="1600" dirty="0" smtClean="0"/>
          </a:p>
          <a:p>
            <a:pPr algn="just">
              <a:buFont typeface="+mj-lt"/>
              <a:buAutoNum type="arabicPeriod"/>
            </a:pPr>
            <a:r>
              <a:rPr lang="en-US" sz="1600" dirty="0" smtClean="0"/>
              <a:t>MR-FSK FH system operating at mandatory mode and utilizing only the odd 200 kHz-spacing channels for CSM message exchanges does not show performance degradation.</a:t>
            </a:r>
          </a:p>
          <a:p>
            <a:pPr algn="just">
              <a:buFont typeface="+mj-lt"/>
              <a:buAutoNum type="arabicPeriod"/>
            </a:pPr>
            <a:endParaRPr lang="en-US" sz="1600" dirty="0" smtClean="0"/>
          </a:p>
          <a:p>
            <a:pPr algn="just">
              <a:buFont typeface="+mj-lt"/>
              <a:buAutoNum type="arabicPeriod"/>
            </a:pPr>
            <a:r>
              <a:rPr lang="en-US" sz="1600" dirty="0" smtClean="0"/>
              <a:t>Unassociated device trying to exchange CSM messages with a MR-FSK FH system operating at optional modes sees its performance increased when utilizing only the odd 200 kHz-spacing channels (comparing to the case when it utilizes all 200 kHz-spacing channels).</a:t>
            </a:r>
          </a:p>
          <a:p>
            <a:pPr algn="just">
              <a:buFont typeface="+mj-lt"/>
              <a:buAutoNum type="arabicPeriod"/>
            </a:pPr>
            <a:endParaRPr lang="en-US" sz="1600" dirty="0" smtClean="0"/>
          </a:p>
          <a:p>
            <a:pPr algn="just">
              <a:buFont typeface="+mj-lt"/>
              <a:buAutoNum type="arabicPeriod"/>
            </a:pPr>
            <a:r>
              <a:rPr lang="en-US" sz="1600" dirty="0" smtClean="0"/>
              <a:t>A MR-FSK FH system and an unassociated device not using a common set of channels to exchange CSM messages =&gt; very poor performance.</a:t>
            </a:r>
          </a:p>
        </p:txBody>
      </p:sp>
      <p:sp>
        <p:nvSpPr>
          <p:cNvPr id="7" name="Slide Number Placeholder 6"/>
          <p:cNvSpPr>
            <a:spLocks noGrp="1"/>
          </p:cNvSpPr>
          <p:nvPr>
            <p:ph type="sldNum" sz="quarter" idx="12"/>
          </p:nvPr>
        </p:nvSpPr>
        <p:spPr/>
        <p:txBody>
          <a:bodyPr/>
          <a:lstStyle/>
          <a:p>
            <a:r>
              <a:rPr lang="en-US" smtClean="0"/>
              <a:t>Slide </a:t>
            </a:r>
            <a:fld id="{FB4A56B4-42A6-48DC-9531-C4323003792B}" type="slidenum">
              <a:rPr lang="en-US" smtClean="0"/>
              <a:pPr/>
              <a:t>30</a:t>
            </a:fld>
            <a:endParaRPr lang="en-US"/>
          </a:p>
        </p:txBody>
      </p:sp>
      <p:sp>
        <p:nvSpPr>
          <p:cNvPr id="8" name="Rectangle 7"/>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9"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323528" y="1556792"/>
            <a:ext cx="8352928" cy="4680520"/>
          </a:xfrm>
        </p:spPr>
        <p:txBody>
          <a:bodyPr/>
          <a:lstStyle/>
          <a:p>
            <a:r>
              <a:rPr lang="en-US" sz="1800" dirty="0" smtClean="0"/>
              <a:t>Consider </a:t>
            </a:r>
          </a:p>
          <a:p>
            <a:pPr lvl="1"/>
            <a:r>
              <a:rPr lang="en-US" sz="1050" dirty="0" smtClean="0"/>
              <a:t>hopping sequence A = {a(</a:t>
            </a:r>
            <a:r>
              <a:rPr lang="en-US" sz="1050" dirty="0" err="1" smtClean="0"/>
              <a:t>i</a:t>
            </a:r>
            <a:r>
              <a:rPr lang="en-US" sz="1050" dirty="0" smtClean="0"/>
              <a:t>); 0 </a:t>
            </a:r>
            <a:r>
              <a:rPr lang="en-US" sz="1050" dirty="0" smtClean="0">
                <a:sym typeface="Symbol"/>
              </a:rPr>
              <a:t> </a:t>
            </a:r>
            <a:r>
              <a:rPr lang="en-US" sz="1050" dirty="0" err="1" smtClean="0">
                <a:sym typeface="Symbol"/>
              </a:rPr>
              <a:t>i</a:t>
            </a:r>
            <a:r>
              <a:rPr lang="en-US" sz="1050" dirty="0" smtClean="0">
                <a:sym typeface="Symbol"/>
              </a:rPr>
              <a:t>  N-1} for 200 kHz channel spacing</a:t>
            </a:r>
          </a:p>
          <a:p>
            <a:pPr lvl="1"/>
            <a:r>
              <a:rPr lang="en-US" sz="1050" dirty="0" smtClean="0"/>
              <a:t>hopping sequence B = {b(j); 0 </a:t>
            </a:r>
            <a:r>
              <a:rPr lang="en-US" sz="1050" dirty="0" smtClean="0">
                <a:sym typeface="Symbol"/>
              </a:rPr>
              <a:t> j  M-1</a:t>
            </a:r>
            <a:r>
              <a:rPr lang="en-US" sz="1050" dirty="0" smtClean="0"/>
              <a:t>} for 400 kHz channel spacing</a:t>
            </a:r>
          </a:p>
          <a:p>
            <a:pPr lvl="1"/>
            <a:r>
              <a:rPr lang="en-US" sz="1050" dirty="0" smtClean="0"/>
              <a:t>hopping sequences A and B are statistically independent</a:t>
            </a:r>
          </a:p>
          <a:p>
            <a:pPr lvl="1"/>
            <a:r>
              <a:rPr lang="en-US" sz="1050" dirty="0" smtClean="0"/>
              <a:t>without losing generality, we can consider N is an integer multiple of 2 =&gt; M = N/2</a:t>
            </a:r>
          </a:p>
          <a:p>
            <a:endParaRPr lang="en-US" sz="1600" dirty="0" smtClean="0"/>
          </a:p>
          <a:p>
            <a:r>
              <a:rPr lang="en-US" sz="1600" dirty="0" smtClean="0"/>
              <a:t>Probability for the case</a:t>
            </a:r>
          </a:p>
          <a:p>
            <a:pPr marL="800100" lvl="1" indent="-400050">
              <a:buFont typeface="+mj-lt"/>
              <a:buAutoNum type="romanUcPeriod"/>
            </a:pPr>
            <a:r>
              <a:rPr lang="en-US" sz="1050" u="sng" dirty="0" smtClean="0"/>
              <a:t>See Slide 11 for assumptions</a:t>
            </a:r>
          </a:p>
          <a:p>
            <a:pPr marL="800100" lvl="1" indent="-400050">
              <a:buNone/>
            </a:pPr>
            <a:endParaRPr lang="en-US" sz="1050" dirty="0" smtClean="0"/>
          </a:p>
          <a:p>
            <a:pPr marL="800100" lvl="1" indent="-400050">
              <a:buNone/>
            </a:pPr>
            <a:r>
              <a:rPr lang="en-US" sz="1050" dirty="0" smtClean="0"/>
              <a:t>  P = </a:t>
            </a:r>
            <a:r>
              <a:rPr lang="en-US" sz="1050" dirty="0" err="1" smtClean="0"/>
              <a:t>Prob</a:t>
            </a:r>
            <a:r>
              <a:rPr lang="en-US" sz="1050" dirty="0" smtClean="0"/>
              <a:t>{a(</a:t>
            </a:r>
            <a:r>
              <a:rPr lang="en-US" sz="1050" dirty="0" err="1" smtClean="0"/>
              <a:t>i</a:t>
            </a:r>
            <a:r>
              <a:rPr lang="en-US" sz="1050" dirty="0" smtClean="0"/>
              <a:t>) = b(j); (</a:t>
            </a:r>
            <a:r>
              <a:rPr lang="en-US" sz="1050" dirty="0" smtClean="0">
                <a:sym typeface="Symbol"/>
              </a:rPr>
              <a:t>) </a:t>
            </a:r>
            <a:r>
              <a:rPr lang="en-US" sz="1050" dirty="0" err="1" smtClean="0">
                <a:sym typeface="Symbol"/>
              </a:rPr>
              <a:t>i</a:t>
            </a:r>
            <a:r>
              <a:rPr lang="en-US" sz="1050" dirty="0" smtClean="0">
                <a:sym typeface="Symbol"/>
              </a:rPr>
              <a:t>  j</a:t>
            </a:r>
            <a:r>
              <a:rPr lang="en-US" sz="1050" dirty="0" smtClean="0"/>
              <a:t>} = N/(</a:t>
            </a:r>
            <a:r>
              <a:rPr lang="en-US" sz="1050" dirty="0" err="1" smtClean="0"/>
              <a:t>NxN</a:t>
            </a:r>
            <a:r>
              <a:rPr lang="en-US" sz="1050" dirty="0" smtClean="0"/>
              <a:t>) = 1/N</a:t>
            </a:r>
          </a:p>
          <a:p>
            <a:pPr marL="800100" lvl="1" indent="-400050">
              <a:buFont typeface="+mj-lt"/>
              <a:buAutoNum type="romanUcPeriod"/>
            </a:pPr>
            <a:endParaRPr lang="en-US" sz="1050" dirty="0" smtClean="0"/>
          </a:p>
          <a:p>
            <a:pPr marL="800100" lvl="1" indent="-400050">
              <a:buFont typeface="+mj-lt"/>
              <a:buAutoNum type="romanUcPeriod" startAt="2"/>
            </a:pPr>
            <a:r>
              <a:rPr lang="en-US" sz="1050" u="sng" dirty="0" smtClean="0"/>
              <a:t>See slide 11 for assumptions</a:t>
            </a:r>
          </a:p>
          <a:p>
            <a:pPr marL="800100" lvl="1" indent="-400050">
              <a:buNone/>
            </a:pPr>
            <a:endParaRPr lang="en-US" sz="1050" dirty="0" smtClean="0"/>
          </a:p>
          <a:p>
            <a:pPr marL="800100" lvl="1" indent="-400050">
              <a:buNone/>
            </a:pPr>
            <a:r>
              <a:rPr lang="en-US" sz="1050" dirty="0" smtClean="0"/>
              <a:t>P = </a:t>
            </a:r>
            <a:r>
              <a:rPr lang="en-US" sz="1050" dirty="0" err="1" smtClean="0"/>
              <a:t>Prob</a:t>
            </a:r>
            <a:r>
              <a:rPr lang="en-US" sz="1050" dirty="0" smtClean="0"/>
              <a:t>{a(</a:t>
            </a:r>
            <a:r>
              <a:rPr lang="en-US" sz="1050" dirty="0" err="1" smtClean="0"/>
              <a:t>i</a:t>
            </a:r>
            <a:r>
              <a:rPr lang="en-US" sz="1050" dirty="0" smtClean="0"/>
              <a:t>) = b(j); (</a:t>
            </a:r>
            <a:r>
              <a:rPr lang="en-US" sz="1050" dirty="0" smtClean="0">
                <a:sym typeface="Symbol"/>
              </a:rPr>
              <a:t>) </a:t>
            </a:r>
            <a:r>
              <a:rPr lang="en-US" sz="1050" dirty="0" err="1" smtClean="0">
                <a:sym typeface="Symbol"/>
              </a:rPr>
              <a:t>i</a:t>
            </a:r>
            <a:r>
              <a:rPr lang="en-US" sz="1050" dirty="0" smtClean="0">
                <a:sym typeface="Symbol"/>
              </a:rPr>
              <a:t>  j</a:t>
            </a:r>
            <a:r>
              <a:rPr lang="en-US" sz="1050" dirty="0" smtClean="0"/>
              <a:t>} = (N/2)/[N x (N/2)] = 1/N</a:t>
            </a:r>
          </a:p>
          <a:p>
            <a:pPr marL="800100" lvl="1" indent="-400050">
              <a:buNone/>
            </a:pPr>
            <a:endParaRPr lang="en-US" sz="1050" dirty="0" smtClean="0"/>
          </a:p>
          <a:p>
            <a:pPr marL="800100" lvl="1" indent="-400050">
              <a:buFont typeface="+mj-lt"/>
              <a:buAutoNum type="romanUcPeriod" startAt="3"/>
            </a:pPr>
            <a:r>
              <a:rPr lang="en-US" sz="1050" u="sng" dirty="0" smtClean="0"/>
              <a:t>See slide 12 for assumptions </a:t>
            </a:r>
          </a:p>
          <a:p>
            <a:pPr marL="800100" lvl="1" indent="-400050">
              <a:buNone/>
            </a:pPr>
            <a:endParaRPr lang="en-US" sz="1050" dirty="0" smtClean="0"/>
          </a:p>
          <a:p>
            <a:pPr marL="800100" lvl="1" indent="-400050">
              <a:buNone/>
            </a:pPr>
            <a:r>
              <a:rPr lang="en-US" sz="1050" dirty="0" smtClean="0"/>
              <a:t>P = </a:t>
            </a:r>
            <a:r>
              <a:rPr lang="en-US" sz="1050" dirty="0" err="1" smtClean="0"/>
              <a:t>Prob</a:t>
            </a:r>
            <a:r>
              <a:rPr lang="en-US" sz="1050" dirty="0" smtClean="0"/>
              <a:t>{a(</a:t>
            </a:r>
            <a:r>
              <a:rPr lang="en-US" sz="1050" dirty="0" err="1" smtClean="0"/>
              <a:t>i</a:t>
            </a:r>
            <a:r>
              <a:rPr lang="en-US" sz="1050" dirty="0" smtClean="0"/>
              <a:t>) = b(j); (</a:t>
            </a:r>
            <a:r>
              <a:rPr lang="en-US" sz="1050" dirty="0" smtClean="0">
                <a:sym typeface="Symbol"/>
              </a:rPr>
              <a:t>) </a:t>
            </a:r>
            <a:r>
              <a:rPr lang="en-US" sz="1050" dirty="0" err="1" smtClean="0">
                <a:sym typeface="Symbol"/>
              </a:rPr>
              <a:t>i</a:t>
            </a:r>
            <a:r>
              <a:rPr lang="en-US" sz="1050" dirty="0" smtClean="0">
                <a:sym typeface="Symbol"/>
              </a:rPr>
              <a:t>  j</a:t>
            </a:r>
            <a:r>
              <a:rPr lang="en-US" sz="1050" dirty="0" smtClean="0"/>
              <a:t>} = M/(M x N) = 1/(2M)</a:t>
            </a:r>
          </a:p>
          <a:p>
            <a:pPr marL="800100" lvl="1" indent="-400050">
              <a:buNone/>
            </a:pPr>
            <a:endParaRPr lang="en-US" sz="1050" dirty="0" smtClean="0"/>
          </a:p>
          <a:p>
            <a:pPr marL="800100" lvl="1" indent="-400050">
              <a:buFont typeface="+mj-lt"/>
              <a:buAutoNum type="romanUcPeriod" startAt="4"/>
            </a:pPr>
            <a:r>
              <a:rPr lang="en-US" sz="1050" u="sng" dirty="0" smtClean="0"/>
              <a:t>See slide 12 for assumptions</a:t>
            </a:r>
          </a:p>
          <a:p>
            <a:pPr marL="800100" lvl="1" indent="-400050">
              <a:buNone/>
            </a:pPr>
            <a:endParaRPr lang="en-US" sz="1050" dirty="0" smtClean="0"/>
          </a:p>
          <a:p>
            <a:pPr marL="800100" lvl="1" indent="-400050">
              <a:buNone/>
            </a:pPr>
            <a:r>
              <a:rPr lang="en-US" sz="1050" dirty="0" smtClean="0"/>
              <a:t>P = </a:t>
            </a:r>
            <a:r>
              <a:rPr lang="en-US" sz="1050" dirty="0" err="1" smtClean="0"/>
              <a:t>Pob</a:t>
            </a:r>
            <a:r>
              <a:rPr lang="en-US" sz="1050" dirty="0" smtClean="0"/>
              <a:t>{a(</a:t>
            </a:r>
            <a:r>
              <a:rPr lang="en-US" sz="1050" dirty="0" err="1" smtClean="0"/>
              <a:t>i</a:t>
            </a:r>
            <a:r>
              <a:rPr lang="en-US" sz="1050" dirty="0" smtClean="0"/>
              <a:t>) = b(j); (</a:t>
            </a:r>
            <a:r>
              <a:rPr lang="en-US" sz="1050" dirty="0" smtClean="0">
                <a:sym typeface="Symbol"/>
              </a:rPr>
              <a:t>) </a:t>
            </a:r>
            <a:r>
              <a:rPr lang="en-US" sz="1050" dirty="0" err="1" smtClean="0">
                <a:sym typeface="Symbol"/>
              </a:rPr>
              <a:t>i</a:t>
            </a:r>
            <a:r>
              <a:rPr lang="en-US" sz="1050" dirty="0" smtClean="0">
                <a:sym typeface="Symbol"/>
              </a:rPr>
              <a:t>  j</a:t>
            </a:r>
            <a:r>
              <a:rPr lang="en-US" sz="1050" dirty="0" smtClean="0"/>
              <a:t>} = M /[M x (N/2)] = 1/M</a:t>
            </a:r>
          </a:p>
          <a:p>
            <a:pPr marL="800100" lvl="1" indent="-400050">
              <a:buNone/>
            </a:pPr>
            <a:endParaRPr lang="en-US" sz="1050" dirty="0" smtClean="0"/>
          </a:p>
          <a:p>
            <a:pPr marL="800100" lvl="1" indent="-400050">
              <a:buNone/>
            </a:pPr>
            <a:endParaRPr lang="en-US" sz="1050" dirty="0" smtClean="0"/>
          </a:p>
        </p:txBody>
      </p:sp>
      <p:sp>
        <p:nvSpPr>
          <p:cNvPr id="6" name="Slide Number Placeholder 5"/>
          <p:cNvSpPr>
            <a:spLocks noGrp="1"/>
          </p:cNvSpPr>
          <p:nvPr>
            <p:ph type="sldNum" sz="quarter" idx="12"/>
          </p:nvPr>
        </p:nvSpPr>
        <p:spPr>
          <a:xfrm>
            <a:off x="4344988" y="6461148"/>
            <a:ext cx="530225" cy="182562"/>
          </a:xfrm>
        </p:spPr>
        <p:txBody>
          <a:bodyPr/>
          <a:lstStyle/>
          <a:p>
            <a:r>
              <a:rPr lang="en-US" dirty="0" smtClean="0"/>
              <a:t>Slide </a:t>
            </a:r>
            <a:fld id="{4F9518B7-C68C-4944-B677-B06BC2298620}" type="slidenum">
              <a:rPr lang="en-US" smtClean="0"/>
              <a:pPr/>
              <a:t>31</a:t>
            </a:fld>
            <a:endParaRPr lang="en-US" dirty="0"/>
          </a:p>
        </p:txBody>
      </p:sp>
      <p:sp>
        <p:nvSpPr>
          <p:cNvPr id="48" name="Title 1"/>
          <p:cNvSpPr>
            <a:spLocks noGrp="1"/>
          </p:cNvSpPr>
          <p:nvPr>
            <p:ph type="title"/>
          </p:nvPr>
        </p:nvSpPr>
        <p:spPr>
          <a:xfrm>
            <a:off x="323528" y="685800"/>
            <a:ext cx="8568952" cy="798984"/>
          </a:xfrm>
        </p:spPr>
        <p:txBody>
          <a:bodyPr/>
          <a:lstStyle/>
          <a:p>
            <a:pPr algn="r"/>
            <a:r>
              <a:rPr lang="en-US" sz="2000" dirty="0" smtClean="0"/>
              <a:t>Annex A </a:t>
            </a:r>
            <a:br>
              <a:rPr lang="en-US" sz="2000" dirty="0" smtClean="0"/>
            </a:br>
            <a:r>
              <a:rPr lang="en-US" sz="2000" dirty="0" smtClean="0"/>
              <a:t> Probability of successfully exchanging EB/EBR</a:t>
            </a:r>
            <a:endParaRPr lang="en-US" sz="2000" dirty="0"/>
          </a:p>
        </p:txBody>
      </p:sp>
      <p:sp>
        <p:nvSpPr>
          <p:cNvPr id="9" name="Rectangle 8"/>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1" name="Rectangle 10"/>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0"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323528" y="2060848"/>
            <a:ext cx="8352928" cy="3168352"/>
          </a:xfrm>
        </p:spPr>
        <p:txBody>
          <a:bodyPr/>
          <a:lstStyle/>
          <a:p>
            <a:pPr>
              <a:buNone/>
            </a:pPr>
            <a:r>
              <a:rPr lang="en-US" sz="1200" dirty="0" smtClean="0"/>
              <a:t>Lets call   </a:t>
            </a:r>
            <a:r>
              <a:rPr lang="en-US" sz="1200" dirty="0" smtClean="0">
                <a:sym typeface="Symbol"/>
              </a:rPr>
              <a:t>p = 1/W 							   (1)</a:t>
            </a:r>
          </a:p>
          <a:p>
            <a:pPr>
              <a:buNone/>
            </a:pPr>
            <a:endParaRPr lang="en-US" sz="1200" dirty="0" smtClean="0"/>
          </a:p>
          <a:p>
            <a:pPr>
              <a:buNone/>
            </a:pPr>
            <a:r>
              <a:rPr lang="en-US" sz="1200" dirty="0" smtClean="0"/>
              <a:t>D = </a:t>
            </a:r>
            <a:r>
              <a:rPr lang="en-US" sz="1200" dirty="0" err="1" smtClean="0"/>
              <a:t>p</a:t>
            </a:r>
            <a:r>
              <a:rPr lang="en-US" sz="1200" dirty="0" err="1" smtClean="0">
                <a:sym typeface="Symbol"/>
              </a:rPr>
              <a:t></a:t>
            </a:r>
            <a:r>
              <a:rPr lang="en-US" sz="1200" dirty="0" err="1" smtClean="0"/>
              <a:t>T</a:t>
            </a:r>
            <a:r>
              <a:rPr lang="en-US" sz="1200" dirty="0" smtClean="0"/>
              <a:t> + (1-p)</a:t>
            </a:r>
            <a:r>
              <a:rPr lang="en-US" sz="1200" dirty="0" smtClean="0">
                <a:sym typeface="Symbol"/>
              </a:rPr>
              <a:t></a:t>
            </a:r>
            <a:r>
              <a:rPr lang="en-US" sz="1200" dirty="0" smtClean="0"/>
              <a:t>p</a:t>
            </a:r>
            <a:r>
              <a:rPr lang="en-US" sz="1200" dirty="0" smtClean="0">
                <a:sym typeface="Symbol"/>
              </a:rPr>
              <a:t></a:t>
            </a:r>
            <a:r>
              <a:rPr lang="en-US" sz="1200" dirty="0" smtClean="0"/>
              <a:t>2</a:t>
            </a:r>
            <a:r>
              <a:rPr lang="en-US" sz="1200" dirty="0" smtClean="0">
                <a:sym typeface="Symbol"/>
              </a:rPr>
              <a:t></a:t>
            </a:r>
            <a:r>
              <a:rPr lang="en-US" sz="1200" dirty="0" smtClean="0"/>
              <a:t>T + (1-p)</a:t>
            </a:r>
            <a:r>
              <a:rPr lang="en-US" sz="1200" baseline="30000" dirty="0" smtClean="0"/>
              <a:t>2</a:t>
            </a:r>
            <a:r>
              <a:rPr lang="en-US" sz="1200" dirty="0" smtClean="0">
                <a:sym typeface="Symbol"/>
              </a:rPr>
              <a:t>p3T + …   D = </a:t>
            </a:r>
            <a:r>
              <a:rPr lang="en-US" sz="1200" dirty="0" err="1" smtClean="0"/>
              <a:t>p</a:t>
            </a:r>
            <a:r>
              <a:rPr lang="en-US" sz="1200" dirty="0" err="1" smtClean="0">
                <a:sym typeface="Symbol"/>
              </a:rPr>
              <a:t></a:t>
            </a:r>
            <a:r>
              <a:rPr lang="en-US" sz="1200" dirty="0" err="1" smtClean="0"/>
              <a:t>T</a:t>
            </a:r>
            <a:r>
              <a:rPr lang="en-US" sz="1200" dirty="0" smtClean="0">
                <a:sym typeface="Symbol"/>
              </a:rPr>
              <a:t></a:t>
            </a:r>
            <a:r>
              <a:rPr lang="en-US" sz="1200" dirty="0" smtClean="0"/>
              <a:t>[1 + 2</a:t>
            </a:r>
            <a:r>
              <a:rPr lang="en-US" sz="1200" dirty="0" smtClean="0">
                <a:sym typeface="Symbol"/>
              </a:rPr>
              <a:t>(1-p) + 3(1-p)</a:t>
            </a:r>
            <a:r>
              <a:rPr lang="en-US" sz="1200" baseline="30000" dirty="0" smtClean="0">
                <a:sym typeface="Symbol"/>
              </a:rPr>
              <a:t>2</a:t>
            </a:r>
            <a:r>
              <a:rPr lang="en-US" sz="1200" dirty="0" smtClean="0">
                <a:sym typeface="Symbol"/>
              </a:rPr>
              <a:t> + …] = </a:t>
            </a:r>
            <a:r>
              <a:rPr lang="en-US" sz="1200" dirty="0" err="1" smtClean="0"/>
              <a:t>p</a:t>
            </a:r>
            <a:r>
              <a:rPr lang="en-US" sz="1200" dirty="0" err="1" smtClean="0">
                <a:sym typeface="Symbol"/>
              </a:rPr>
              <a:t></a:t>
            </a:r>
            <a:r>
              <a:rPr lang="en-US" sz="1200" dirty="0" err="1" smtClean="0"/>
              <a:t>T</a:t>
            </a:r>
            <a:r>
              <a:rPr lang="en-US" sz="1200" dirty="0" err="1" smtClean="0">
                <a:sym typeface="Symbol"/>
              </a:rPr>
              <a:t>S</a:t>
            </a:r>
            <a:r>
              <a:rPr lang="en-US" sz="1200" dirty="0" smtClean="0">
                <a:sym typeface="Symbol"/>
              </a:rPr>
              <a:t>(p),                                  (2)</a:t>
            </a:r>
          </a:p>
          <a:p>
            <a:pPr>
              <a:buNone/>
            </a:pPr>
            <a:r>
              <a:rPr lang="en-US" sz="1200" dirty="0" smtClean="0">
                <a:sym typeface="Symbol"/>
              </a:rPr>
              <a:t> </a:t>
            </a:r>
          </a:p>
          <a:p>
            <a:pPr>
              <a:buNone/>
            </a:pPr>
            <a:r>
              <a:rPr lang="en-US" sz="1200" dirty="0" smtClean="0">
                <a:sym typeface="Symbol"/>
              </a:rPr>
              <a:t>where S(p) =  </a:t>
            </a:r>
            <a:r>
              <a:rPr lang="en-US" sz="1200" dirty="0" smtClean="0"/>
              <a:t>1 + 2</a:t>
            </a:r>
            <a:r>
              <a:rPr lang="en-US" sz="1200" dirty="0" smtClean="0">
                <a:sym typeface="Symbol"/>
              </a:rPr>
              <a:t>(1-p) + 3(1-p)</a:t>
            </a:r>
            <a:r>
              <a:rPr lang="en-US" sz="1200" baseline="30000" dirty="0" smtClean="0">
                <a:sym typeface="Symbol"/>
              </a:rPr>
              <a:t>2</a:t>
            </a:r>
            <a:r>
              <a:rPr lang="en-US" sz="1200" dirty="0" smtClean="0">
                <a:sym typeface="Symbol"/>
              </a:rPr>
              <a:t> + …</a:t>
            </a:r>
          </a:p>
          <a:p>
            <a:pPr>
              <a:buNone/>
            </a:pPr>
            <a:endParaRPr lang="en-US" sz="1200" dirty="0" smtClean="0">
              <a:sym typeface="Symbol"/>
            </a:endParaRPr>
          </a:p>
          <a:p>
            <a:pPr>
              <a:buNone/>
            </a:pPr>
            <a:r>
              <a:rPr lang="en-US" sz="1200" dirty="0" smtClean="0">
                <a:sym typeface="Symbol"/>
              </a:rPr>
              <a:t>Lets call a = 1-p             S(p) = S</a:t>
            </a:r>
            <a:r>
              <a:rPr lang="en-US" sz="1200" baseline="-25000" dirty="0" smtClean="0">
                <a:sym typeface="Symbol"/>
              </a:rPr>
              <a:t>1</a:t>
            </a:r>
            <a:r>
              <a:rPr lang="en-US" sz="1200" dirty="0" smtClean="0">
                <a:sym typeface="Symbol"/>
              </a:rPr>
              <a:t>(a)             S</a:t>
            </a:r>
            <a:r>
              <a:rPr lang="en-US" sz="1200" baseline="-25000" dirty="0" smtClean="0">
                <a:sym typeface="Symbol"/>
              </a:rPr>
              <a:t>1</a:t>
            </a:r>
            <a:r>
              <a:rPr lang="en-US" sz="1200" dirty="0" smtClean="0">
                <a:sym typeface="Symbol"/>
              </a:rPr>
              <a:t>(a) = 1 + 2a + 3a</a:t>
            </a:r>
            <a:r>
              <a:rPr lang="en-US" sz="1200" baseline="30000" dirty="0" smtClean="0">
                <a:sym typeface="Symbol"/>
              </a:rPr>
              <a:t>2</a:t>
            </a:r>
            <a:r>
              <a:rPr lang="en-US" sz="1200" dirty="0" smtClean="0">
                <a:sym typeface="Symbol"/>
              </a:rPr>
              <a:t> + …</a:t>
            </a:r>
          </a:p>
          <a:p>
            <a:pPr>
              <a:buNone/>
            </a:pPr>
            <a:endParaRPr lang="en-US" sz="1200" dirty="0" smtClean="0">
              <a:sym typeface="Symbol"/>
            </a:endParaRPr>
          </a:p>
          <a:p>
            <a:pPr>
              <a:buNone/>
            </a:pPr>
            <a:r>
              <a:rPr lang="en-US" sz="1200" dirty="0" smtClean="0">
                <a:sym typeface="Symbol"/>
              </a:rPr>
              <a:t>It is easy to show that S</a:t>
            </a:r>
            <a:r>
              <a:rPr lang="en-US" sz="1200" baseline="-25000" dirty="0" smtClean="0">
                <a:sym typeface="Symbol"/>
              </a:rPr>
              <a:t>1</a:t>
            </a:r>
            <a:r>
              <a:rPr lang="en-US" sz="1200" dirty="0" smtClean="0">
                <a:sym typeface="Symbol"/>
              </a:rPr>
              <a:t>(a) = 1/(1-a)</a:t>
            </a:r>
            <a:r>
              <a:rPr lang="en-US" sz="1200" baseline="30000" dirty="0" smtClean="0">
                <a:sym typeface="Symbol"/>
              </a:rPr>
              <a:t>2</a:t>
            </a:r>
            <a:r>
              <a:rPr lang="en-US" sz="1200" dirty="0" smtClean="0">
                <a:sym typeface="Symbol"/>
              </a:rPr>
              <a:t>               S(p) = 1/p</a:t>
            </a:r>
            <a:r>
              <a:rPr lang="en-US" sz="1200" baseline="30000" dirty="0" smtClean="0">
                <a:sym typeface="Symbol"/>
              </a:rPr>
              <a:t>2</a:t>
            </a:r>
            <a:r>
              <a:rPr lang="en-US" sz="1200" dirty="0" smtClean="0">
                <a:sym typeface="Symbol"/>
              </a:rPr>
              <a:t>                                                                                 (3)</a:t>
            </a:r>
            <a:endParaRPr lang="en-US" sz="1200" baseline="30000" dirty="0" smtClean="0">
              <a:sym typeface="Symbol"/>
            </a:endParaRPr>
          </a:p>
          <a:p>
            <a:pPr>
              <a:buNone/>
            </a:pPr>
            <a:endParaRPr lang="en-US" sz="1200" dirty="0" smtClean="0">
              <a:sym typeface="Symbol"/>
            </a:endParaRPr>
          </a:p>
          <a:p>
            <a:pPr>
              <a:buNone/>
            </a:pPr>
            <a:endParaRPr lang="en-US" sz="1200" dirty="0" smtClean="0">
              <a:sym typeface="Symbol"/>
            </a:endParaRPr>
          </a:p>
          <a:p>
            <a:pPr>
              <a:buNone/>
            </a:pPr>
            <a:endParaRPr lang="en-US" sz="1200" dirty="0" smtClean="0">
              <a:sym typeface="Symbol"/>
            </a:endParaRPr>
          </a:p>
          <a:p>
            <a:pPr>
              <a:buNone/>
            </a:pPr>
            <a:r>
              <a:rPr lang="en-US" sz="1200" dirty="0" smtClean="0">
                <a:sym typeface="Symbol"/>
              </a:rPr>
              <a:t>(1) + (2) + (3)             </a:t>
            </a:r>
            <a:r>
              <a:rPr lang="en-US" sz="1200" b="1" dirty="0" smtClean="0">
                <a:sym typeface="Symbol"/>
              </a:rPr>
              <a:t>D</a:t>
            </a:r>
            <a:r>
              <a:rPr lang="en-US" sz="1200" dirty="0" smtClean="0">
                <a:sym typeface="Symbol"/>
              </a:rPr>
              <a:t> = T/p = </a:t>
            </a:r>
            <a:r>
              <a:rPr lang="en-US" sz="1200" b="1" dirty="0" smtClean="0">
                <a:sym typeface="Symbol"/>
              </a:rPr>
              <a:t>TW</a:t>
            </a:r>
          </a:p>
        </p:txBody>
      </p:sp>
      <p:sp>
        <p:nvSpPr>
          <p:cNvPr id="6" name="Slide Number Placeholder 5"/>
          <p:cNvSpPr>
            <a:spLocks noGrp="1"/>
          </p:cNvSpPr>
          <p:nvPr>
            <p:ph type="sldNum" sz="quarter" idx="12"/>
          </p:nvPr>
        </p:nvSpPr>
        <p:spPr>
          <a:xfrm>
            <a:off x="4344988" y="6461148"/>
            <a:ext cx="530225" cy="182562"/>
          </a:xfrm>
        </p:spPr>
        <p:txBody>
          <a:bodyPr/>
          <a:lstStyle/>
          <a:p>
            <a:r>
              <a:rPr lang="en-US" dirty="0" smtClean="0"/>
              <a:t>Slide </a:t>
            </a:r>
            <a:fld id="{4F9518B7-C68C-4944-B677-B06BC2298620}" type="slidenum">
              <a:rPr lang="en-US" smtClean="0"/>
              <a:pPr/>
              <a:t>32</a:t>
            </a:fld>
            <a:endParaRPr lang="en-US" dirty="0"/>
          </a:p>
        </p:txBody>
      </p:sp>
      <p:sp>
        <p:nvSpPr>
          <p:cNvPr id="48" name="Title 1"/>
          <p:cNvSpPr>
            <a:spLocks noGrp="1"/>
          </p:cNvSpPr>
          <p:nvPr>
            <p:ph type="title"/>
          </p:nvPr>
        </p:nvSpPr>
        <p:spPr>
          <a:xfrm>
            <a:off x="323528" y="685800"/>
            <a:ext cx="8568952" cy="798984"/>
          </a:xfrm>
        </p:spPr>
        <p:txBody>
          <a:bodyPr/>
          <a:lstStyle/>
          <a:p>
            <a:pPr algn="r"/>
            <a:r>
              <a:rPr lang="en-US" sz="2000" dirty="0" smtClean="0"/>
              <a:t>Annex B </a:t>
            </a:r>
            <a:br>
              <a:rPr lang="en-US" sz="2000" dirty="0" smtClean="0"/>
            </a:br>
            <a:r>
              <a:rPr lang="en-US" sz="2000" dirty="0" smtClean="0"/>
              <a:t>Average </a:t>
            </a:r>
            <a:r>
              <a:rPr lang="en-US" sz="2000" smtClean="0"/>
              <a:t>waiting time </a:t>
            </a:r>
            <a:r>
              <a:rPr lang="en-US" sz="2000" dirty="0" smtClean="0"/>
              <a:t>for successfully exchanging EB/EBR</a:t>
            </a:r>
            <a:endParaRPr lang="en-US" sz="2000" dirty="0"/>
          </a:p>
        </p:txBody>
      </p:sp>
      <p:sp>
        <p:nvSpPr>
          <p:cNvPr id="9" name="Rectangle 8"/>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2" name="Rectangle 11"/>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0"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refreshing information</a:t>
            </a:r>
            <a:endParaRPr lang="en-US" dirty="0"/>
          </a:p>
        </p:txBody>
      </p:sp>
      <p:sp>
        <p:nvSpPr>
          <p:cNvPr id="3" name="Content Placeholder 2"/>
          <p:cNvSpPr>
            <a:spLocks noGrp="1"/>
          </p:cNvSpPr>
          <p:nvPr>
            <p:ph idx="1"/>
          </p:nvPr>
        </p:nvSpPr>
        <p:spPr>
          <a:xfrm>
            <a:off x="323528" y="1844824"/>
            <a:ext cx="8568952" cy="1224136"/>
          </a:xfrm>
        </p:spPr>
        <p:txBody>
          <a:bodyPr/>
          <a:lstStyle/>
          <a:p>
            <a:r>
              <a:rPr lang="en-US" sz="2000" dirty="0" smtClean="0"/>
              <a:t>Motion passed (Dallas meeting) </a:t>
            </a:r>
          </a:p>
          <a:p>
            <a:pPr lvl="1"/>
            <a:r>
              <a:rPr lang="en-US" sz="1600" dirty="0" smtClean="0"/>
              <a:t>“The preference of TG4g is that Multi-PHY management is mandatory for FFDs operating as coordinators at more than 1% duty cycle for the bands in Table 6a.”</a:t>
            </a:r>
            <a:endParaRPr lang="en-US" sz="1000"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4</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971600" y="3212976"/>
            <a:ext cx="7439025" cy="2752725"/>
          </a:xfrm>
          <a:prstGeom prst="rect">
            <a:avLst/>
          </a:prstGeom>
          <a:noFill/>
          <a:ln w="9525">
            <a:noFill/>
            <a:miter lim="800000"/>
            <a:headEnd/>
            <a:tailEnd/>
          </a:ln>
        </p:spPr>
      </p:pic>
      <p:sp>
        <p:nvSpPr>
          <p:cNvPr id="9"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use of CSM</a:t>
            </a:r>
            <a:endParaRPr lang="en-US" dirty="0"/>
          </a:p>
        </p:txBody>
      </p:sp>
      <p:sp>
        <p:nvSpPr>
          <p:cNvPr id="3" name="Content Placeholder 2"/>
          <p:cNvSpPr>
            <a:spLocks noGrp="1"/>
          </p:cNvSpPr>
          <p:nvPr>
            <p:ph idx="1"/>
          </p:nvPr>
        </p:nvSpPr>
        <p:spPr>
          <a:xfrm>
            <a:off x="323528" y="1844824"/>
            <a:ext cx="8568952" cy="3672408"/>
          </a:xfrm>
        </p:spPr>
        <p:txBody>
          <a:bodyPr/>
          <a:lstStyle/>
          <a:p>
            <a:pPr algn="just"/>
            <a:r>
              <a:rPr lang="en-US" sz="2800" dirty="0" smtClean="0"/>
              <a:t>We discussed the use of CSM for</a:t>
            </a:r>
          </a:p>
          <a:p>
            <a:pPr lvl="1" algn="just"/>
            <a:r>
              <a:rPr lang="en-US" sz="1600" dirty="0" smtClean="0"/>
              <a:t>(FH and non FH) coexistence =&gt; EB/EBR at 50 kbps and 200 kHz  </a:t>
            </a:r>
          </a:p>
          <a:p>
            <a:pPr algn="just"/>
            <a:endParaRPr lang="en-US" sz="2800" dirty="0" smtClean="0"/>
          </a:p>
          <a:p>
            <a:pPr algn="just"/>
            <a:r>
              <a:rPr lang="en-US" sz="2800" dirty="0" smtClean="0"/>
              <a:t>But, CSM is also used for the following features</a:t>
            </a:r>
          </a:p>
          <a:p>
            <a:pPr lvl="1" algn="just"/>
            <a:r>
              <a:rPr lang="en-US" sz="1600" dirty="0" smtClean="0"/>
              <a:t>Interoperability</a:t>
            </a:r>
          </a:p>
          <a:p>
            <a:pPr lvl="1" algn="just"/>
            <a:r>
              <a:rPr lang="en-US" sz="1600" dirty="0" smtClean="0"/>
              <a:t>Legacy system support </a:t>
            </a:r>
          </a:p>
          <a:p>
            <a:pPr lvl="1" algn="just"/>
            <a:r>
              <a:rPr lang="en-US" sz="1600" dirty="0" smtClean="0"/>
              <a:t>MPM / Mode Switch</a:t>
            </a:r>
          </a:p>
          <a:p>
            <a:pPr lvl="1" algn="just"/>
            <a:r>
              <a:rPr lang="en-US" sz="1600" dirty="0" smtClean="0"/>
              <a:t>(FH) network forming and joining</a:t>
            </a:r>
            <a:endParaRPr lang="en-US" sz="1600"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5</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use of CSM: Forming and Joining FH networks</a:t>
            </a:r>
            <a:endParaRPr lang="en-US" dirty="0"/>
          </a:p>
        </p:txBody>
      </p:sp>
      <p:sp>
        <p:nvSpPr>
          <p:cNvPr id="3" name="Content Placeholder 2"/>
          <p:cNvSpPr>
            <a:spLocks noGrp="1"/>
          </p:cNvSpPr>
          <p:nvPr>
            <p:ph idx="1"/>
          </p:nvPr>
        </p:nvSpPr>
        <p:spPr>
          <a:xfrm>
            <a:off x="323528" y="2564904"/>
            <a:ext cx="8424936" cy="2160240"/>
          </a:xfrm>
        </p:spPr>
        <p:txBody>
          <a:bodyPr/>
          <a:lstStyle/>
          <a:p>
            <a:pPr algn="just"/>
            <a:r>
              <a:rPr lang="en-US" sz="1800" dirty="0" smtClean="0"/>
              <a:t>Forming and joining FH networks</a:t>
            </a:r>
          </a:p>
          <a:p>
            <a:pPr algn="just">
              <a:buNone/>
            </a:pPr>
            <a:endParaRPr lang="en-US" sz="2000" dirty="0" smtClean="0"/>
          </a:p>
          <a:p>
            <a:pPr lvl="1" algn="just"/>
            <a:r>
              <a:rPr lang="en-US" sz="1600" dirty="0" smtClean="0"/>
              <a:t>Information spread with EB/EBR for co-existence purposes </a:t>
            </a:r>
            <a:r>
              <a:rPr lang="en-US" sz="1600" dirty="0" smtClean="0"/>
              <a:t>(between </a:t>
            </a:r>
            <a:r>
              <a:rPr lang="en-US" sz="1600" dirty="0" smtClean="0"/>
              <a:t>a FH system and a non-FH system), can be also </a:t>
            </a:r>
            <a:r>
              <a:rPr lang="en-US" sz="1600" dirty="0" smtClean="0"/>
              <a:t>used </a:t>
            </a:r>
            <a:r>
              <a:rPr lang="en-US" sz="1600" dirty="0" smtClean="0"/>
              <a:t>to form and join a FH </a:t>
            </a:r>
            <a:r>
              <a:rPr lang="en-US" sz="1600" dirty="0" smtClean="0"/>
              <a:t>network</a:t>
            </a:r>
            <a:endParaRPr lang="en-US" sz="1600" dirty="0" smtClean="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6</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use of CSM: Interoperability</a:t>
            </a:r>
            <a:endParaRPr lang="en-US" dirty="0"/>
          </a:p>
        </p:txBody>
      </p:sp>
      <p:sp>
        <p:nvSpPr>
          <p:cNvPr id="3" name="Content Placeholder 2"/>
          <p:cNvSpPr>
            <a:spLocks noGrp="1"/>
          </p:cNvSpPr>
          <p:nvPr>
            <p:ph idx="1"/>
          </p:nvPr>
        </p:nvSpPr>
        <p:spPr>
          <a:xfrm>
            <a:off x="251520" y="2636912"/>
            <a:ext cx="8424936" cy="2376264"/>
          </a:xfrm>
        </p:spPr>
        <p:txBody>
          <a:bodyPr/>
          <a:lstStyle/>
          <a:p>
            <a:pPr algn="just"/>
            <a:r>
              <a:rPr lang="en-US" sz="1800" dirty="0" smtClean="0"/>
              <a:t>Interoperability</a:t>
            </a:r>
          </a:p>
          <a:p>
            <a:pPr algn="just">
              <a:buNone/>
            </a:pPr>
            <a:endParaRPr lang="en-US" sz="1600" dirty="0" smtClean="0"/>
          </a:p>
          <a:p>
            <a:pPr lvl="1" algn="just"/>
            <a:r>
              <a:rPr lang="en-US" sz="1400" dirty="0" smtClean="0"/>
              <a:t>any (new installed / third-party) device that wants to communicate with other (installed / third-party) devices will use CSM mode =&gt;  MR-FSK at 50 kbps and 200 kHz channel spacing </a:t>
            </a:r>
          </a:p>
          <a:p>
            <a:pPr lvl="1" algn="just"/>
            <a:endParaRPr lang="en-US" sz="1400" dirty="0" smtClean="0"/>
          </a:p>
          <a:p>
            <a:pPr lvl="1" algn="just"/>
            <a:r>
              <a:rPr lang="en-US" sz="1400" dirty="0" smtClean="0"/>
              <a:t>a network operating at any 4g PHY mode shall “listen” for messages exchanged using CSM </a:t>
            </a:r>
            <a:r>
              <a:rPr lang="en-US" sz="1400" dirty="0" smtClean="0"/>
              <a:t>mode</a:t>
            </a:r>
            <a:endParaRPr lang="en-US" sz="1400" dirty="0" smtClean="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7</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use of CSM: Legacy system support </a:t>
            </a:r>
            <a:endParaRPr lang="en-US" dirty="0"/>
          </a:p>
        </p:txBody>
      </p:sp>
      <p:sp>
        <p:nvSpPr>
          <p:cNvPr id="3" name="Content Placeholder 2"/>
          <p:cNvSpPr>
            <a:spLocks noGrp="1"/>
          </p:cNvSpPr>
          <p:nvPr>
            <p:ph idx="1"/>
          </p:nvPr>
        </p:nvSpPr>
        <p:spPr>
          <a:xfrm>
            <a:off x="251520" y="2636912"/>
            <a:ext cx="8424936" cy="2376264"/>
          </a:xfrm>
        </p:spPr>
        <p:txBody>
          <a:bodyPr/>
          <a:lstStyle/>
          <a:p>
            <a:pPr algn="just"/>
            <a:r>
              <a:rPr lang="en-US" sz="1800" dirty="0" smtClean="0"/>
              <a:t>Legacy system support </a:t>
            </a:r>
          </a:p>
          <a:p>
            <a:pPr algn="just">
              <a:buNone/>
            </a:pPr>
            <a:endParaRPr lang="en-US" sz="1800" dirty="0" smtClean="0"/>
          </a:p>
          <a:p>
            <a:pPr lvl="1" algn="just"/>
            <a:r>
              <a:rPr lang="en-US" sz="1400" dirty="0" smtClean="0"/>
              <a:t>legacy </a:t>
            </a:r>
            <a:r>
              <a:rPr lang="en-US" sz="1400" dirty="0" smtClean="0"/>
              <a:t>systems/devices </a:t>
            </a:r>
            <a:r>
              <a:rPr lang="en-US" sz="1400" dirty="0" smtClean="0"/>
              <a:t>upgraded to support CSM =&gt; MR-FSK mandatory mode at 50 kbps and 200 kHz channel spacing </a:t>
            </a:r>
          </a:p>
          <a:p>
            <a:pPr lvl="1" algn="just"/>
            <a:endParaRPr lang="en-US" sz="1400" dirty="0" smtClean="0"/>
          </a:p>
          <a:p>
            <a:pPr lvl="1" algn="just"/>
            <a:r>
              <a:rPr lang="en-US" sz="1400" dirty="0" smtClean="0"/>
              <a:t>a network operating at any 4g PHY mode shall “listen” for messages </a:t>
            </a:r>
            <a:r>
              <a:rPr lang="en-US" sz="1400" dirty="0" smtClean="0"/>
              <a:t>exchanged with legacy systems </a:t>
            </a:r>
            <a:r>
              <a:rPr lang="en-US" sz="1400" dirty="0" smtClean="0"/>
              <a:t>using CSM </a:t>
            </a:r>
            <a:r>
              <a:rPr lang="en-US" sz="1400" dirty="0" smtClean="0"/>
              <a:t>mode</a:t>
            </a:r>
            <a:endParaRPr lang="en-US" sz="1400"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8</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use of CSM: MPM</a:t>
            </a:r>
            <a:endParaRPr lang="en-US" dirty="0"/>
          </a:p>
        </p:txBody>
      </p:sp>
      <p:sp>
        <p:nvSpPr>
          <p:cNvPr id="3" name="Content Placeholder 2"/>
          <p:cNvSpPr>
            <a:spLocks noGrp="1"/>
          </p:cNvSpPr>
          <p:nvPr>
            <p:ph idx="1"/>
          </p:nvPr>
        </p:nvSpPr>
        <p:spPr>
          <a:xfrm>
            <a:off x="179512" y="2636912"/>
            <a:ext cx="8640960" cy="2376264"/>
          </a:xfrm>
        </p:spPr>
        <p:txBody>
          <a:bodyPr/>
          <a:lstStyle/>
          <a:p>
            <a:pPr algn="just"/>
            <a:r>
              <a:rPr lang="en-US" sz="1800" dirty="0" smtClean="0"/>
              <a:t>Multi-PHY Management / MPM</a:t>
            </a:r>
          </a:p>
          <a:p>
            <a:pPr algn="just">
              <a:buNone/>
            </a:pPr>
            <a:endParaRPr lang="en-US" sz="1800" dirty="0" smtClean="0"/>
          </a:p>
          <a:p>
            <a:pPr lvl="1" algn="just"/>
            <a:r>
              <a:rPr lang="en-US" sz="1600" dirty="0" smtClean="0"/>
              <a:t>Switching between MR-FSK mode at 50 kbps / 200 kHz channel spacing to MR-FSK modes 150/200 kbps and 400 kHz channel </a:t>
            </a:r>
            <a:r>
              <a:rPr lang="en-US" sz="1600" dirty="0" smtClean="0"/>
              <a:t>spacing</a:t>
            </a:r>
            <a:endParaRPr lang="en-US" sz="1600" dirty="0" smtClean="0">
              <a:solidFill>
                <a:srgbClr val="FF0000"/>
              </a:solidFill>
            </a:endParaRPr>
          </a:p>
          <a:p>
            <a:pPr lvl="1" algn="just"/>
            <a:r>
              <a:rPr lang="en-US" sz="1600" dirty="0" smtClean="0"/>
              <a:t>Switching between MR-FSK mode at 50 kbps / 200 kHz channel spacing  to MR-OQPSK </a:t>
            </a:r>
            <a:r>
              <a:rPr lang="en-US" sz="1600" dirty="0" smtClean="0"/>
              <a:t>mode</a:t>
            </a:r>
            <a:endParaRPr lang="en-US" sz="1600" dirty="0" smtClean="0">
              <a:solidFill>
                <a:srgbClr val="FF0000"/>
              </a:solidFill>
            </a:endParaRPr>
          </a:p>
          <a:p>
            <a:pPr lvl="1" algn="just"/>
            <a:r>
              <a:rPr lang="en-US" sz="1600" dirty="0" smtClean="0"/>
              <a:t>Switching between MR-FSK mode at 50 kbps / 200 kHz channel spacing to MR-OFDM </a:t>
            </a:r>
            <a:r>
              <a:rPr lang="en-US" sz="1600" dirty="0" smtClean="0"/>
              <a:t>mode</a:t>
            </a:r>
            <a:endParaRPr lang="en-US" sz="1600" dirty="0" smtClean="0">
              <a:solidFill>
                <a:srgbClr val="FF0000"/>
              </a:solidFill>
            </a:endParaRPr>
          </a:p>
          <a:p>
            <a:pPr lvl="1" algn="just"/>
            <a:endParaRPr lang="en-US" sz="1400" dirty="0" smtClean="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9</a:t>
            </a:fld>
            <a:endParaRPr lang="en-US"/>
          </a:p>
        </p:txBody>
      </p:sp>
      <p:sp>
        <p:nvSpPr>
          <p:cNvPr id="7" name="Rectangle 6"/>
          <p:cNvSpPr/>
          <p:nvPr/>
        </p:nvSpPr>
        <p:spPr bwMode="auto">
          <a:xfrm>
            <a:off x="51480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802.15-15-10-xxxx-xx-004g</a:t>
            </a:r>
          </a:p>
        </p:txBody>
      </p:sp>
      <p:sp>
        <p:nvSpPr>
          <p:cNvPr id="10" name="Rectangle 9"/>
          <p:cNvSpPr/>
          <p:nvPr/>
        </p:nvSpPr>
        <p:spPr bwMode="auto">
          <a:xfrm>
            <a:off x="5300464" y="313606"/>
            <a:ext cx="3321893" cy="28803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a:r>
              <a:rPr lang="en-US" sz="1400" b="1" dirty="0" smtClean="0"/>
              <a:t>d</a:t>
            </a:r>
            <a:r>
              <a:rPr kumimoji="0" lang="en-US" sz="1400" b="1" i="0" u="none" strike="noStrike" cap="none" normalizeH="0" baseline="0" dirty="0" smtClean="0">
                <a:ln>
                  <a:noFill/>
                </a:ln>
                <a:solidFill>
                  <a:schemeClr val="tx1"/>
                </a:solidFill>
                <a:effectLst/>
                <a:latin typeface="Times New Roman" pitchFamily="18" charset="0"/>
              </a:rPr>
              <a:t>oc.: IEEE </a:t>
            </a:r>
            <a:r>
              <a:rPr kumimoji="0" lang="en-US" sz="1400" b="1" i="0" u="none" strike="noStrike" cap="none" normalizeH="0" baseline="0" dirty="0" smtClean="0">
                <a:ln>
                  <a:noFill/>
                </a:ln>
                <a:solidFill>
                  <a:schemeClr val="tx1"/>
                </a:solidFill>
                <a:effectLst/>
                <a:latin typeface="Times New Roman" pitchFamily="18" charset="0"/>
              </a:rPr>
              <a:t>802.15-</a:t>
            </a:r>
            <a:r>
              <a:rPr lang="en-US" sz="1400" b="1" dirty="0" smtClean="0"/>
              <a:t>15-10-0771-07-004g</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8" name="Date Placeholder 3"/>
          <p:cNvSpPr>
            <a:spLocks noGrp="1"/>
          </p:cNvSpPr>
          <p:nvPr>
            <p:ph type="dt" sz="half" idx="10"/>
          </p:nvPr>
        </p:nvSpPr>
        <p:spPr>
          <a:xfrm>
            <a:off x="685800" y="376669"/>
            <a:ext cx="1600200" cy="215444"/>
          </a:xfrm>
        </p:spPr>
        <p:txBody>
          <a:bodyPr/>
          <a:lstStyle/>
          <a:p>
            <a:r>
              <a:rPr lang="en-US" dirty="0" smtClean="0"/>
              <a:t>December 2010</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4483</TotalTime>
  <Words>2703</Words>
  <Application>Microsoft Office PowerPoint</Application>
  <PresentationFormat>On-screen Show (4:3)</PresentationFormat>
  <Paragraphs>471</Paragraphs>
  <Slides>32</Slides>
  <Notes>9</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IEEE-P802_15</vt:lpstr>
      <vt:lpstr>Slide 1</vt:lpstr>
      <vt:lpstr>Outline</vt:lpstr>
      <vt:lpstr>Brief recap on open questions</vt:lpstr>
      <vt:lpstr>Some refreshing information</vt:lpstr>
      <vt:lpstr>The use of CSM</vt:lpstr>
      <vt:lpstr>The use of CSM: Forming and Joining FH networks</vt:lpstr>
      <vt:lpstr>The use of CSM: Interoperability</vt:lpstr>
      <vt:lpstr>The use of CSM: Legacy system support </vt:lpstr>
      <vt:lpstr>The use of CSM: MPM</vt:lpstr>
      <vt:lpstr>CSM versus channel alignment</vt:lpstr>
      <vt:lpstr>Discussion on open questions</vt:lpstr>
      <vt:lpstr>Discussion on open questions (cont’d)</vt:lpstr>
      <vt:lpstr>Next steps</vt:lpstr>
      <vt:lpstr>Conclusion</vt:lpstr>
      <vt:lpstr>Thank you </vt:lpstr>
      <vt:lpstr>The following slides are added as reference and correspond to slides # 2 to #17 from DCN 0771rev6</vt:lpstr>
      <vt:lpstr>Outline</vt:lpstr>
      <vt:lpstr>Topics</vt:lpstr>
      <vt:lpstr>Use cases for 4g MR-FSK hopping networks</vt:lpstr>
      <vt:lpstr>Uses cases for a MR-FSK FH network</vt:lpstr>
      <vt:lpstr>Center Frequencies Alignment  (for FH networks w/ speed up)</vt:lpstr>
      <vt:lpstr>Center frequencies alignment</vt:lpstr>
      <vt:lpstr>Center frequencies alignment (cont’d)</vt:lpstr>
      <vt:lpstr>Slide 24</vt:lpstr>
      <vt:lpstr>CSM channel utilization:  Performance comparison  (for FH networks w/ speed up)</vt:lpstr>
      <vt:lpstr>Performance comparison  Probability of successfully exchanging EB/EBR</vt:lpstr>
      <vt:lpstr>Slide 27</vt:lpstr>
      <vt:lpstr>Slide 28</vt:lpstr>
      <vt:lpstr>Slide 29</vt:lpstr>
      <vt:lpstr>Conclusions</vt:lpstr>
      <vt:lpstr>Annex A   Probability of successfully exchanging EB/EBR</vt:lpstr>
      <vt:lpstr>Annex B  Average waiting time for successfully exchanging EB/EBR</vt:lpstr>
    </vt:vector>
  </TitlesOfParts>
  <Company>DTC (UK)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CSM Issues for FH Networks</dc:title>
  <dc:subject>IEEE 802.15 &lt;4g&gt;</dc:subject>
  <dc:creator>Daniel Popa</dc:creator>
  <dc:description>&lt;doc#&gt;</dc:description>
  <cp:lastModifiedBy>Popa, Daniel</cp:lastModifiedBy>
  <cp:revision>716</cp:revision>
  <cp:lastPrinted>1998-02-10T13:28:06Z</cp:lastPrinted>
  <dcterms:created xsi:type="dcterms:W3CDTF">2010-05-26T10:03:41Z</dcterms:created>
  <dcterms:modified xsi:type="dcterms:W3CDTF">2010-12-02T16:35:47Z</dcterms:modified>
</cp:coreProperties>
</file>