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2" r:id="rId4"/>
    <p:sldId id="261" r:id="rId5"/>
    <p:sldId id="265"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66" d="100"/>
          <a:sy n="66" d="100"/>
        </p:scale>
        <p:origin x="-91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5DBD416-0D3A-46FB-8883-5A0DFC4FBB1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E2A569E-58E7-4A50-8B29-B3EA3DACB8D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E2A569E-58E7-4A50-8B29-B3EA3DACB8DA}"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0AB40E7B-FA9C-4292-B469-D67BD7A04C8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1BD31DB8-1D5F-4839-93B4-ABD86C4B37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3035A80D-5196-4856-9261-3F06792D08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4F9518B7-C68C-4944-B677-B06BC22986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50D67BBF-A828-4D9D-A22E-82FB457DA8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FB4A56B4-42A6-48DC-9531-C432300379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May 2010</a:t>
            </a:r>
          </a:p>
        </p:txBody>
      </p:sp>
      <p:sp>
        <p:nvSpPr>
          <p:cNvPr id="8" name="Footer Placeholder 7"/>
          <p:cNvSpPr>
            <a:spLocks noGrp="1"/>
          </p:cNvSpPr>
          <p:nvPr>
            <p:ph type="ftr" sz="quarter" idx="11"/>
          </p:nvPr>
        </p:nvSpPr>
        <p:spPr/>
        <p:txBody>
          <a:bodyPr/>
          <a:lstStyle>
            <a:lvl1pPr>
              <a:defRPr/>
            </a:lvl1pPr>
          </a:lstStyle>
          <a:p>
            <a:r>
              <a:rPr lang="en-US"/>
              <a:t>D.Popa, Itron, J.L.Taylor, DTC (UK)</a:t>
            </a:r>
          </a:p>
        </p:txBody>
      </p:sp>
      <p:sp>
        <p:nvSpPr>
          <p:cNvPr id="9" name="Slide Number Placeholder 8"/>
          <p:cNvSpPr>
            <a:spLocks noGrp="1"/>
          </p:cNvSpPr>
          <p:nvPr>
            <p:ph type="sldNum" sz="quarter" idx="12"/>
          </p:nvPr>
        </p:nvSpPr>
        <p:spPr/>
        <p:txBody>
          <a:bodyPr/>
          <a:lstStyle>
            <a:lvl1pPr>
              <a:defRPr/>
            </a:lvl1pPr>
          </a:lstStyle>
          <a:p>
            <a:r>
              <a:rPr lang="en-US"/>
              <a:t>Slide </a:t>
            </a:r>
            <a:fld id="{24B40A0F-690D-4E22-AA88-C4604F31D59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May 2010</a:t>
            </a:r>
          </a:p>
        </p:txBody>
      </p:sp>
      <p:sp>
        <p:nvSpPr>
          <p:cNvPr id="4" name="Footer Placeholder 3"/>
          <p:cNvSpPr>
            <a:spLocks noGrp="1"/>
          </p:cNvSpPr>
          <p:nvPr>
            <p:ph type="ftr" sz="quarter" idx="11"/>
          </p:nvPr>
        </p:nvSpPr>
        <p:spPr/>
        <p:txBody>
          <a:bodyPr/>
          <a:lstStyle>
            <a:lvl1pPr>
              <a:defRPr/>
            </a:lvl1pPr>
          </a:lstStyle>
          <a:p>
            <a:r>
              <a:rPr lang="en-US"/>
              <a:t>D.Popa, Itron, J.L.Taylor, DTC (UK)</a:t>
            </a:r>
          </a:p>
        </p:txBody>
      </p:sp>
      <p:sp>
        <p:nvSpPr>
          <p:cNvPr id="5" name="Slide Number Placeholder 4"/>
          <p:cNvSpPr>
            <a:spLocks noGrp="1"/>
          </p:cNvSpPr>
          <p:nvPr>
            <p:ph type="sldNum" sz="quarter" idx="12"/>
          </p:nvPr>
        </p:nvSpPr>
        <p:spPr/>
        <p:txBody>
          <a:bodyPr/>
          <a:lstStyle>
            <a:lvl1pPr>
              <a:defRPr/>
            </a:lvl1pPr>
          </a:lstStyle>
          <a:p>
            <a:r>
              <a:rPr lang="en-US"/>
              <a:t>Slide </a:t>
            </a:r>
            <a:fld id="{853FC168-9C7B-4F52-A7E5-D65B909DC3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September 2010</a:t>
            </a:r>
            <a:endParaRPr lang="en-US" dirty="0"/>
          </a:p>
        </p:txBody>
      </p:sp>
      <p:sp>
        <p:nvSpPr>
          <p:cNvPr id="3" name="Footer Placeholder 2"/>
          <p:cNvSpPr>
            <a:spLocks noGrp="1"/>
          </p:cNvSpPr>
          <p:nvPr>
            <p:ph type="ftr" sz="quarter" idx="11"/>
          </p:nvPr>
        </p:nvSpPr>
        <p:spPr/>
        <p:txBody>
          <a:bodyPr/>
          <a:lstStyle>
            <a:lvl1pPr>
              <a:defRPr/>
            </a:lvl1pPr>
          </a:lstStyle>
          <a:p>
            <a:r>
              <a:rPr lang="en-US"/>
              <a:t>D.Popa, Itron, J.L.Taylor, DTC (UK)</a:t>
            </a:r>
          </a:p>
        </p:txBody>
      </p:sp>
      <p:sp>
        <p:nvSpPr>
          <p:cNvPr id="4" name="Slide Number Placeholder 3"/>
          <p:cNvSpPr>
            <a:spLocks noGrp="1"/>
          </p:cNvSpPr>
          <p:nvPr>
            <p:ph type="sldNum" sz="quarter" idx="12"/>
          </p:nvPr>
        </p:nvSpPr>
        <p:spPr/>
        <p:txBody>
          <a:bodyPr/>
          <a:lstStyle>
            <a:lvl1pPr>
              <a:defRPr/>
            </a:lvl1pPr>
          </a:lstStyle>
          <a:p>
            <a:r>
              <a:rPr lang="en-US"/>
              <a:t>Slide </a:t>
            </a:r>
            <a:fld id="{10D15918-4610-4AF1-9089-5B5D8E696E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0F80560E-F3CE-410C-86D4-A5B8595A7D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EDD94BC4-0A83-4253-9286-FCFAE0B862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2010</a:t>
            </a:r>
            <a:endParaRPr lang="en-US" dirty="0"/>
          </a:p>
        </p:txBody>
      </p:sp>
      <p:sp>
        <p:nvSpPr>
          <p:cNvPr id="1029" name="Rectangle 5"/>
          <p:cNvSpPr>
            <a:spLocks noGrp="1" noChangeArrowheads="1"/>
          </p:cNvSpPr>
          <p:nvPr>
            <p:ph type="ftr" sz="quarter" idx="3"/>
          </p:nvPr>
        </p:nvSpPr>
        <p:spPr bwMode="auto">
          <a:xfrm>
            <a:off x="5557838" y="6453188"/>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err="1"/>
              <a:t>D.Popa</a:t>
            </a:r>
            <a:r>
              <a:rPr lang="en-US" dirty="0"/>
              <a:t>, Itron</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A1229B7-7D07-43D3-AFE3-646BD2BA1B1D}" type="slidenum">
              <a:rPr lang="en-US"/>
              <a:pPr/>
              <a:t>‹#›</a:t>
            </a:fld>
            <a:endParaRPr lang="en-US"/>
          </a:p>
        </p:txBody>
      </p:sp>
      <p:sp>
        <p:nvSpPr>
          <p:cNvPr id="1031" name="Rectangle 7"/>
          <p:cNvSpPr>
            <a:spLocks noChangeArrowheads="1"/>
          </p:cNvSpPr>
          <p:nvPr/>
        </p:nvSpPr>
        <p:spPr bwMode="auto">
          <a:xfrm>
            <a:off x="3599513" y="405244"/>
            <a:ext cx="4822304"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802.15-15-10-0771-04-004g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
        <p:nvSpPr>
          <p:cNvPr id="5" name="Slide Number Placeholder 3"/>
          <p:cNvSpPr>
            <a:spLocks noGrp="1"/>
          </p:cNvSpPr>
          <p:nvPr>
            <p:ph type="sldNum" sz="quarter" idx="12"/>
          </p:nvPr>
        </p:nvSpPr>
        <p:spPr/>
        <p:txBody>
          <a:bodyPr/>
          <a:lstStyle/>
          <a:p>
            <a:r>
              <a:rPr lang="en-US" dirty="0"/>
              <a:t>Slide </a:t>
            </a:r>
            <a:fld id="{B549C825-7E59-4B21-8456-E84EF526ED80}" type="slidenum">
              <a:rPr lang="en-US"/>
              <a:pPr/>
              <a:t>1</a:t>
            </a:fld>
            <a:endParaRPr lang="en-US" dirty="0"/>
          </a:p>
        </p:txBody>
      </p:sp>
      <p:sp>
        <p:nvSpPr>
          <p:cNvPr id="27651" name="Rectangle 3"/>
          <p:cNvSpPr>
            <a:spLocks noChangeArrowheads="1"/>
          </p:cNvSpPr>
          <p:nvPr/>
        </p:nvSpPr>
        <p:spPr bwMode="auto">
          <a:xfrm>
            <a:off x="116904" y="922069"/>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Resolutions to MR-FSK Comments on </a:t>
            </a:r>
            <a:r>
              <a:rPr lang="en-US" sz="1600" dirty="0" smtClean="0"/>
              <a:t>MPM management scheme issues</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[13 September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[Daniel Popa, Hartman Van Wyk, Roberto Aiello, John Buffington] </a:t>
            </a:r>
          </a:p>
          <a:p>
            <a:r>
              <a:rPr lang="en-US" sz="1600" dirty="0" smtClean="0">
                <a:solidFill>
                  <a:schemeClr val="tx2"/>
                </a:solidFill>
              </a:rPr>
              <a:t>Company [ITRON], </a:t>
            </a:r>
          </a:p>
          <a:p>
            <a:r>
              <a:rPr lang="en-US" sz="1600" dirty="0" smtClean="0">
                <a:solidFill>
                  <a:schemeClr val="tx2"/>
                </a:solidFill>
              </a:rPr>
              <a:t>Address [France], </a:t>
            </a:r>
          </a:p>
          <a:p>
            <a:r>
              <a:rPr lang="en-US" sz="1600" dirty="0" smtClean="0">
                <a:solidFill>
                  <a:schemeClr val="tx2"/>
                </a:solidFill>
              </a:rPr>
              <a:t>E-Mail:[daniel.popa@itron.com, hartman.vanwyk@itron.com]</a:t>
            </a:r>
            <a:endParaRPr lang="en-US" sz="1600" dirty="0">
              <a:solidFill>
                <a:schemeClr val="tx2"/>
              </a:solidFill>
            </a:endParaRPr>
          </a:p>
          <a:p>
            <a:r>
              <a:rPr lang="en-US" sz="1600" dirty="0">
                <a:solidFill>
                  <a:schemeClr val="tx2"/>
                </a:solidFill>
              </a:rPr>
              <a:t>	</a:t>
            </a:r>
          </a:p>
          <a:p>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t> 802.15.4g Comment Resolution for LB51.</a:t>
            </a:r>
            <a:r>
              <a:rPr lang="en-US" sz="1600" dirty="0" smtClean="0">
                <a:solidFill>
                  <a:schemeClr val="tx2"/>
                </a:solidFill>
              </a:rPr>
              <a:t>]</a:t>
            </a:r>
            <a:r>
              <a:rPr lang="en-US" dirty="0">
                <a:solidFill>
                  <a:schemeClr val="accent2"/>
                </a:solidFill>
              </a:rPr>
              <a:t>	</a:t>
            </a:r>
            <a:endParaRPr lang="en-US" dirty="0">
              <a:solidFill>
                <a:schemeClr val="tx2"/>
              </a:solidFill>
            </a:endParaRPr>
          </a:p>
          <a:p>
            <a:r>
              <a:rPr lang="en-US" sz="1600" b="1" dirty="0">
                <a:solidFill>
                  <a:schemeClr val="tx2"/>
                </a:solidFill>
              </a:rPr>
              <a:t>Abstract:</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LB51 Comment Resolution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2</a:t>
            </a:fld>
            <a:endParaRPr lang="en-US" dirty="0"/>
          </a:p>
        </p:txBody>
      </p:sp>
      <p:sp>
        <p:nvSpPr>
          <p:cNvPr id="7" name="TextBox 6"/>
          <p:cNvSpPr txBox="1"/>
          <p:nvPr/>
        </p:nvSpPr>
        <p:spPr>
          <a:xfrm>
            <a:off x="611560" y="2207766"/>
            <a:ext cx="3452355" cy="1569660"/>
          </a:xfrm>
          <a:prstGeom prst="rect">
            <a:avLst/>
          </a:prstGeom>
          <a:noFill/>
        </p:spPr>
        <p:txBody>
          <a:bodyPr wrap="none" rtlCol="0">
            <a:spAutoFit/>
          </a:bodyPr>
          <a:lstStyle/>
          <a:p>
            <a:r>
              <a:rPr lang="en-US" sz="3200" dirty="0" smtClean="0"/>
              <a:t>Comments ID</a:t>
            </a:r>
            <a:r>
              <a:rPr lang="en-US" sz="3200" dirty="0" smtClean="0"/>
              <a:t>:</a:t>
            </a:r>
          </a:p>
          <a:p>
            <a:r>
              <a:rPr lang="en-US" sz="3200" dirty="0" smtClean="0"/>
              <a:t> </a:t>
            </a:r>
            <a:endParaRPr lang="en-US" sz="3200" dirty="0" smtClean="0"/>
          </a:p>
          <a:p>
            <a:r>
              <a:rPr lang="en-US" sz="3200" dirty="0" smtClean="0"/>
              <a:t>728, 749, 750, 1160</a:t>
            </a:r>
            <a:endParaRPr lang="en-US" sz="3200" dirty="0"/>
          </a:p>
        </p:txBody>
      </p:sp>
      <p:sp>
        <p:nvSpPr>
          <p:cNvPr id="9"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3</a:t>
            </a:fld>
            <a:endParaRPr lang="en-US" dirty="0"/>
          </a:p>
        </p:txBody>
      </p:sp>
      <p:sp>
        <p:nvSpPr>
          <p:cNvPr id="7" name="TextBox 6"/>
          <p:cNvSpPr txBox="1"/>
          <p:nvPr/>
        </p:nvSpPr>
        <p:spPr>
          <a:xfrm>
            <a:off x="323528" y="908720"/>
            <a:ext cx="4152099" cy="584775"/>
          </a:xfrm>
          <a:prstGeom prst="rect">
            <a:avLst/>
          </a:prstGeom>
          <a:noFill/>
        </p:spPr>
        <p:txBody>
          <a:bodyPr wrap="none" rtlCol="0">
            <a:spAutoFit/>
          </a:bodyPr>
          <a:lstStyle/>
          <a:p>
            <a:r>
              <a:rPr lang="en-US" sz="3200" dirty="0" smtClean="0"/>
              <a:t>Comments ID: 749, 750</a:t>
            </a:r>
            <a:endParaRPr lang="en-US" sz="3200" dirty="0"/>
          </a:p>
        </p:txBody>
      </p:sp>
      <p:sp>
        <p:nvSpPr>
          <p:cNvPr id="9" name="TextBox 8"/>
          <p:cNvSpPr txBox="1"/>
          <p:nvPr/>
        </p:nvSpPr>
        <p:spPr>
          <a:xfrm>
            <a:off x="251520" y="2865477"/>
            <a:ext cx="8106694" cy="3539430"/>
          </a:xfrm>
          <a:prstGeom prst="rect">
            <a:avLst/>
          </a:prstGeom>
          <a:noFill/>
        </p:spPr>
        <p:txBody>
          <a:bodyPr wrap="square" rtlCol="0">
            <a:spAutoFit/>
          </a:bodyPr>
          <a:lstStyle/>
          <a:p>
            <a:r>
              <a:rPr lang="en-US" sz="1600" u="sng" dirty="0" smtClean="0">
                <a:latin typeface="Calibri" pitchFamily="34" charset="0"/>
              </a:rPr>
              <a:t>CID # 750</a:t>
            </a:r>
            <a:r>
              <a:rPr lang="en-US" sz="1600" dirty="0" smtClean="0">
                <a:latin typeface="Calibri" pitchFamily="34" charset="0"/>
              </a:rPr>
              <a:t>: ECC REC 70-03 require channel spacing &lt; 100 kHz for narrowband modulation and wideband modulation other </a:t>
            </a:r>
          </a:p>
          <a:p>
            <a:r>
              <a:rPr lang="en-US" sz="1600" dirty="0" smtClean="0">
                <a:latin typeface="Calibri" pitchFamily="34" charset="0"/>
              </a:rPr>
              <a:t>than FHSS and DSSS </a:t>
            </a:r>
          </a:p>
          <a:p>
            <a:endParaRPr lang="en-US" sz="1600" dirty="0" smtClean="0">
              <a:latin typeface="Calibri" pitchFamily="34" charset="0"/>
            </a:endParaRPr>
          </a:p>
          <a:p>
            <a:endParaRPr lang="en-US" sz="1600" dirty="0" smtClean="0">
              <a:latin typeface="Calibri" pitchFamily="34" charset="0"/>
            </a:endParaRPr>
          </a:p>
          <a:p>
            <a:r>
              <a:rPr lang="en-US" sz="1600" u="sng" dirty="0" smtClean="0">
                <a:latin typeface="Calibri" pitchFamily="34" charset="0"/>
              </a:rPr>
              <a:t>Requested resolution</a:t>
            </a:r>
            <a:r>
              <a:rPr lang="en-US" sz="1600" dirty="0" smtClean="0">
                <a:latin typeface="Calibri" pitchFamily="34" charset="0"/>
              </a:rPr>
              <a:t>: </a:t>
            </a:r>
            <a:r>
              <a:rPr lang="en-US" sz="1600" dirty="0" smtClean="0"/>
              <a:t>Change channel spacing to 100 kHz for the common signaling mode.</a:t>
            </a:r>
          </a:p>
          <a:p>
            <a:endParaRPr lang="en-US" sz="1600" dirty="0" smtClean="0">
              <a:latin typeface="Calibri" pitchFamily="34" charset="0"/>
            </a:endParaRPr>
          </a:p>
          <a:p>
            <a:r>
              <a:rPr lang="en-US" sz="1600" u="sng" dirty="0" smtClean="0">
                <a:latin typeface="Calibri" pitchFamily="34" charset="0"/>
              </a:rPr>
              <a:t>Response</a:t>
            </a:r>
            <a:r>
              <a:rPr lang="en-US" sz="1600" dirty="0" smtClean="0">
                <a:latin typeface="Calibri" pitchFamily="34" charset="0"/>
              </a:rPr>
              <a:t>: ECC REC 70-03 allows for channel spacing larger than 100kHz. </a:t>
            </a:r>
          </a:p>
          <a:p>
            <a:endParaRPr lang="en-US" sz="1600" dirty="0" smtClean="0">
              <a:latin typeface="Calibri" pitchFamily="34" charset="0"/>
            </a:endParaRPr>
          </a:p>
          <a:p>
            <a:r>
              <a:rPr lang="en-US" sz="1600" u="sng" dirty="0" smtClean="0">
                <a:latin typeface="Calibri" pitchFamily="34" charset="0"/>
              </a:rPr>
              <a:t>Proposed resolution</a:t>
            </a:r>
            <a:r>
              <a:rPr lang="en-US" sz="1600" dirty="0" smtClean="0">
                <a:latin typeface="Calibri" pitchFamily="34" charset="0"/>
              </a:rPr>
              <a:t>: Reject.</a:t>
            </a:r>
          </a:p>
          <a:p>
            <a:endParaRPr lang="en-US" sz="1600" dirty="0" smtClean="0">
              <a:latin typeface="Calibri" pitchFamily="34" charset="0"/>
            </a:endParaRPr>
          </a:p>
          <a:p>
            <a:endParaRPr lang="en-US" sz="1600" dirty="0" smtClean="0">
              <a:latin typeface="Calibri" pitchFamily="34" charset="0"/>
            </a:endParaRPr>
          </a:p>
          <a:p>
            <a:endParaRPr lang="en-US" sz="1600" dirty="0" smtClean="0">
              <a:latin typeface="Calibri" pitchFamily="34" charset="0"/>
            </a:endParaRPr>
          </a:p>
          <a:p>
            <a:endParaRPr lang="en-US" sz="1600" dirty="0">
              <a:latin typeface="Calibri" pitchFamily="34" charset="0"/>
            </a:endParaRPr>
          </a:p>
        </p:txBody>
      </p:sp>
      <p:sp>
        <p:nvSpPr>
          <p:cNvPr id="10" name="TextBox 9"/>
          <p:cNvSpPr txBox="1"/>
          <p:nvPr/>
        </p:nvSpPr>
        <p:spPr>
          <a:xfrm>
            <a:off x="240935" y="1857364"/>
            <a:ext cx="8331593" cy="830997"/>
          </a:xfrm>
          <a:prstGeom prst="rect">
            <a:avLst/>
          </a:prstGeom>
          <a:noFill/>
        </p:spPr>
        <p:txBody>
          <a:bodyPr wrap="square" rtlCol="0">
            <a:spAutoFit/>
          </a:bodyPr>
          <a:lstStyle/>
          <a:p>
            <a:r>
              <a:rPr lang="en-US" sz="1600" u="sng" dirty="0" smtClean="0">
                <a:latin typeface="Calibri" pitchFamily="34" charset="0"/>
              </a:rPr>
              <a:t>CID #749</a:t>
            </a:r>
            <a:r>
              <a:rPr lang="en-US" sz="1600" dirty="0" smtClean="0">
                <a:latin typeface="Calibri" pitchFamily="34" charset="0"/>
              </a:rPr>
              <a:t>: ECC REC 70-03 require channel spacing &lt; 100 kHz for narrowband modulation and wideband modulation other than </a:t>
            </a:r>
          </a:p>
          <a:p>
            <a:r>
              <a:rPr lang="en-US" sz="1600" dirty="0" smtClean="0">
                <a:latin typeface="Calibri" pitchFamily="34" charset="0"/>
              </a:rPr>
              <a:t>FHSS and DSSS </a:t>
            </a:r>
            <a:endParaRPr lang="en-US" sz="1600" dirty="0">
              <a:latin typeface="Calibri" pitchFamily="34" charset="0"/>
            </a:endParaRPr>
          </a:p>
        </p:txBody>
      </p:sp>
      <p:sp>
        <p:nvSpPr>
          <p:cNvPr id="8" name="Footer Placeholder 2"/>
          <p:cNvSpPr txBox="1">
            <a:spLocks/>
          </p:cNvSpPr>
          <p:nvPr/>
        </p:nvSpPr>
        <p:spPr bwMode="auto">
          <a:xfrm>
            <a:off x="5710238" y="6477086"/>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4</a:t>
            </a:fld>
            <a:endParaRPr lang="en-US" dirty="0"/>
          </a:p>
        </p:txBody>
      </p:sp>
      <p:sp>
        <p:nvSpPr>
          <p:cNvPr id="7" name="TextBox 6"/>
          <p:cNvSpPr txBox="1"/>
          <p:nvPr/>
        </p:nvSpPr>
        <p:spPr>
          <a:xfrm>
            <a:off x="107504" y="683985"/>
            <a:ext cx="4444615" cy="584775"/>
          </a:xfrm>
          <a:prstGeom prst="rect">
            <a:avLst/>
          </a:prstGeom>
          <a:noFill/>
        </p:spPr>
        <p:txBody>
          <a:bodyPr wrap="none" rtlCol="0">
            <a:spAutoFit/>
          </a:bodyPr>
          <a:lstStyle/>
          <a:p>
            <a:r>
              <a:rPr lang="en-US" sz="3200" dirty="0" smtClean="0"/>
              <a:t>Comments ID:  728, 1160</a:t>
            </a:r>
            <a:endParaRPr lang="en-US" sz="3200" dirty="0"/>
          </a:p>
        </p:txBody>
      </p:sp>
      <p:sp>
        <p:nvSpPr>
          <p:cNvPr id="8" name="TextBox 7"/>
          <p:cNvSpPr txBox="1"/>
          <p:nvPr/>
        </p:nvSpPr>
        <p:spPr>
          <a:xfrm>
            <a:off x="35496" y="1428736"/>
            <a:ext cx="8679908" cy="1169551"/>
          </a:xfrm>
          <a:prstGeom prst="rect">
            <a:avLst/>
          </a:prstGeom>
          <a:noFill/>
        </p:spPr>
        <p:txBody>
          <a:bodyPr wrap="square" rtlCol="0">
            <a:spAutoFit/>
          </a:bodyPr>
          <a:lstStyle/>
          <a:p>
            <a:r>
              <a:rPr lang="en-US" sz="1400" u="sng" dirty="0" smtClean="0">
                <a:latin typeface="Calibri" pitchFamily="34" charset="0"/>
              </a:rPr>
              <a:t>CID #728</a:t>
            </a:r>
            <a:r>
              <a:rPr lang="en-US" sz="1400" dirty="0" smtClean="0">
                <a:latin typeface="Calibri" pitchFamily="34" charset="0"/>
              </a:rPr>
              <a:t>: The channel spacing for the mandatory data rate (50 kbps) in 915 MHz and 2.4 GHz bands should not be restricted to only 200 kHz.  Switching from the MR-FSK mandatory 50 kbps / 200 kHz channel spacing to MR-FSK 150 ,200 kbps / 400 kHz, as well as when switching from the  MR-FSK 50 </a:t>
            </a:r>
            <a:r>
              <a:rPr lang="en-US" sz="1400" dirty="0" err="1" smtClean="0">
                <a:latin typeface="Calibri" pitchFamily="34" charset="0"/>
              </a:rPr>
              <a:t>kpbs</a:t>
            </a:r>
            <a:r>
              <a:rPr lang="en-US" sz="1400" dirty="0" smtClean="0">
                <a:latin typeface="Calibri" pitchFamily="34" charset="0"/>
              </a:rPr>
              <a:t> / 200 kHz  to MR-O-QPSK or OFDM adds useless design burden and might increase </a:t>
            </a:r>
          </a:p>
          <a:p>
            <a:r>
              <a:rPr lang="en-US" sz="1400" dirty="0" smtClean="0">
                <a:latin typeface="Calibri" pitchFamily="34" charset="0"/>
              </a:rPr>
              <a:t>the power consumption.</a:t>
            </a:r>
            <a:endParaRPr lang="en-US" sz="1400" dirty="0">
              <a:latin typeface="Calibri" pitchFamily="34" charset="0"/>
            </a:endParaRPr>
          </a:p>
        </p:txBody>
      </p:sp>
      <p:sp>
        <p:nvSpPr>
          <p:cNvPr id="12" name="TextBox 11"/>
          <p:cNvSpPr txBox="1"/>
          <p:nvPr/>
        </p:nvSpPr>
        <p:spPr>
          <a:xfrm>
            <a:off x="35497" y="2643182"/>
            <a:ext cx="8608470" cy="3754874"/>
          </a:xfrm>
          <a:prstGeom prst="rect">
            <a:avLst/>
          </a:prstGeom>
          <a:noFill/>
        </p:spPr>
        <p:txBody>
          <a:bodyPr wrap="square" rtlCol="0">
            <a:spAutoFit/>
          </a:bodyPr>
          <a:lstStyle/>
          <a:p>
            <a:r>
              <a:rPr lang="en-US" sz="1400" u="sng" dirty="0" smtClean="0">
                <a:latin typeface="Calibri" pitchFamily="34" charset="0"/>
              </a:rPr>
              <a:t>CID #1160</a:t>
            </a:r>
            <a:r>
              <a:rPr lang="en-US" sz="1400" dirty="0" smtClean="0">
                <a:latin typeface="Calibri" pitchFamily="34" charset="0"/>
              </a:rPr>
              <a:t>: The channel spacing for the mandatory data rate (50 kbps) in 915 MHz and 2.4 GHz bands should not be </a:t>
            </a:r>
          </a:p>
          <a:p>
            <a:r>
              <a:rPr lang="en-US" sz="1400" dirty="0" smtClean="0">
                <a:latin typeface="Calibri" pitchFamily="34" charset="0"/>
              </a:rPr>
              <a:t>restricted to only 200 kHz. Switching from the MR-FSK mandatory 50 kbps / 200 kHz channel spacing to MR-FSK 150 , 200 kbps / 400 kHz, as well as when switching from the  MR-FSK 50 </a:t>
            </a:r>
            <a:r>
              <a:rPr lang="en-US" sz="1400" dirty="0" err="1" smtClean="0">
                <a:latin typeface="Calibri" pitchFamily="34" charset="0"/>
              </a:rPr>
              <a:t>kpbs</a:t>
            </a:r>
            <a:r>
              <a:rPr lang="en-US" sz="1400" dirty="0" smtClean="0">
                <a:latin typeface="Calibri" pitchFamily="34" charset="0"/>
              </a:rPr>
              <a:t> / 200 kHz  to MR-O-QPSK or OFDM adds useless design burden and might increase the power consumption.</a:t>
            </a:r>
          </a:p>
          <a:p>
            <a:endParaRPr lang="en-US" sz="1400" dirty="0" smtClean="0">
              <a:latin typeface="Calibri" pitchFamily="34" charset="0"/>
            </a:endParaRPr>
          </a:p>
          <a:p>
            <a:r>
              <a:rPr lang="en-US" sz="1400" u="sng" dirty="0" smtClean="0">
                <a:latin typeface="Calibri" pitchFamily="34" charset="0"/>
              </a:rPr>
              <a:t>Requested resolution</a:t>
            </a:r>
            <a:r>
              <a:rPr lang="en-US" sz="1400" dirty="0" smtClean="0">
                <a:latin typeface="Calibri" pitchFamily="34" charset="0"/>
              </a:rPr>
              <a:t>:  Add a new PIB attribute </a:t>
            </a:r>
            <a:r>
              <a:rPr lang="en-US" sz="1400" dirty="0" err="1" smtClean="0">
                <a:latin typeface="Calibri" pitchFamily="34" charset="0"/>
              </a:rPr>
              <a:t>phyChannelSpacingCSM</a:t>
            </a:r>
            <a:r>
              <a:rPr lang="en-US" sz="1400" dirty="0" smtClean="0">
                <a:latin typeface="Calibri" pitchFamily="34" charset="0"/>
              </a:rPr>
              <a:t> (integer value) that takes the following values:  </a:t>
            </a:r>
            <a:r>
              <a:rPr lang="en-US" sz="1400" dirty="0" err="1" smtClean="0">
                <a:latin typeface="Calibri" pitchFamily="34" charset="0"/>
              </a:rPr>
              <a:t>phyChannelSpacingCSM</a:t>
            </a:r>
            <a:r>
              <a:rPr lang="en-US" sz="1400" dirty="0" smtClean="0">
                <a:latin typeface="Calibri" pitchFamily="34" charset="0"/>
              </a:rPr>
              <a:t> </a:t>
            </a:r>
            <a:r>
              <a:rPr lang="en-US" sz="1400" dirty="0" smtClean="0">
                <a:latin typeface="Calibri" pitchFamily="34" charset="0"/>
              </a:rPr>
              <a:t>= 0 indicates the mandatory mode for MR-FSK uses 200 kHz channel spacing;  </a:t>
            </a:r>
          </a:p>
          <a:p>
            <a:r>
              <a:rPr lang="en-US" sz="1400" dirty="0" err="1" smtClean="0">
                <a:latin typeface="Calibri" pitchFamily="34" charset="0"/>
              </a:rPr>
              <a:t>phyChannelSpacingCSM</a:t>
            </a:r>
            <a:r>
              <a:rPr lang="en-US" sz="1400" dirty="0" smtClean="0">
                <a:latin typeface="Calibri" pitchFamily="34" charset="0"/>
              </a:rPr>
              <a:t> = 1 indicates the mandatory mode for MR-FSK uses 400 kHz channel spacing. </a:t>
            </a:r>
          </a:p>
          <a:p>
            <a:endParaRPr lang="en-US" sz="1400" dirty="0" smtClean="0">
              <a:latin typeface="Calibri" pitchFamily="34" charset="0"/>
            </a:endParaRPr>
          </a:p>
          <a:p>
            <a:endParaRPr lang="en-US" sz="1400" dirty="0" smtClean="0">
              <a:latin typeface="Calibri" pitchFamily="34" charset="0"/>
            </a:endParaRPr>
          </a:p>
          <a:p>
            <a:r>
              <a:rPr lang="en-US" sz="1400" u="sng" dirty="0" smtClean="0">
                <a:latin typeface="Calibri" pitchFamily="34" charset="0"/>
              </a:rPr>
              <a:t>Response</a:t>
            </a:r>
            <a:r>
              <a:rPr lang="en-US" sz="1400" dirty="0" smtClean="0">
                <a:latin typeface="Calibri" pitchFamily="34" charset="0"/>
              </a:rPr>
              <a:t>: Adding a new PIB attribute will challenge the interoperability goal because devices might not share the same context. Instead, a simpler solution consists in allowing </a:t>
            </a:r>
            <a:r>
              <a:rPr lang="en-US" sz="1400" dirty="0" smtClean="0">
                <a:latin typeface="Calibri" pitchFamily="34" charset="0"/>
              </a:rPr>
              <a:t>MPM messages to be exchanged </a:t>
            </a:r>
            <a:r>
              <a:rPr lang="en-US" sz="1400" dirty="0" smtClean="0">
                <a:latin typeface="Calibri" pitchFamily="34" charset="0"/>
              </a:rPr>
              <a:t>only on odd channel numbers.  This is an additional benefit for FHSS, as it decreases the convergence time for the synchronization of  unassociated devices. </a:t>
            </a:r>
          </a:p>
          <a:p>
            <a:endParaRPr lang="en-US" sz="1400" dirty="0" smtClean="0">
              <a:latin typeface="Calibri" pitchFamily="34" charset="0"/>
            </a:endParaRPr>
          </a:p>
          <a:p>
            <a:r>
              <a:rPr lang="en-US" sz="1400" u="sng" dirty="0" smtClean="0">
                <a:latin typeface="Calibri" pitchFamily="34" charset="0"/>
              </a:rPr>
              <a:t>Proposed resolution</a:t>
            </a:r>
            <a:r>
              <a:rPr lang="en-US" sz="1400" dirty="0" smtClean="0">
                <a:latin typeface="Calibri" pitchFamily="34" charset="0"/>
              </a:rPr>
              <a:t>: Accept in principle. See slide 6 of document </a:t>
            </a:r>
            <a:r>
              <a:rPr lang="en-US" sz="1400" dirty="0" smtClean="0">
                <a:latin typeface="Calibri" pitchFamily="34" charset="0"/>
              </a:rPr>
              <a:t>15-10-0771-04-004g </a:t>
            </a:r>
            <a:r>
              <a:rPr lang="en-US" sz="1400" dirty="0" smtClean="0">
                <a:latin typeface="Calibri" pitchFamily="34" charset="0"/>
              </a:rPr>
              <a:t>for resolution.</a:t>
            </a:r>
          </a:p>
          <a:p>
            <a:endParaRPr lang="en-US" sz="1400" dirty="0">
              <a:latin typeface="Calibri" pitchFamily="34" charset="0"/>
            </a:endParaRPr>
          </a:p>
        </p:txBody>
      </p:sp>
      <p:sp>
        <p:nvSpPr>
          <p:cNvPr id="9" name="Footer Placeholder 2"/>
          <p:cNvSpPr txBox="1">
            <a:spLocks/>
          </p:cNvSpPr>
          <p:nvPr/>
        </p:nvSpPr>
        <p:spPr bwMode="auto">
          <a:xfrm>
            <a:off x="5652120" y="6488961"/>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MPM messages</a:t>
            </a:r>
            <a:endParaRPr lang="en-US" dirty="0"/>
          </a:p>
        </p:txBody>
      </p:sp>
      <p:sp>
        <p:nvSpPr>
          <p:cNvPr id="3" name="Content Placeholder 2"/>
          <p:cNvSpPr>
            <a:spLocks noGrp="1"/>
          </p:cNvSpPr>
          <p:nvPr>
            <p:ph idx="1"/>
          </p:nvPr>
        </p:nvSpPr>
        <p:spPr>
          <a:xfrm>
            <a:off x="357158" y="1785926"/>
            <a:ext cx="8101042" cy="2447932"/>
          </a:xfrm>
        </p:spPr>
        <p:txBody>
          <a:bodyPr>
            <a:normAutofit fontScale="62500" lnSpcReduction="20000"/>
          </a:bodyPr>
          <a:lstStyle/>
          <a:p>
            <a:r>
              <a:rPr lang="en-US" dirty="0" smtClean="0"/>
              <a:t>Exchanging </a:t>
            </a:r>
            <a:r>
              <a:rPr lang="en-US" dirty="0" smtClean="0"/>
              <a:t>MPM </a:t>
            </a:r>
            <a:r>
              <a:rPr lang="en-US" dirty="0" smtClean="0"/>
              <a:t>messages on odd channels doubles the probability of success and decreases the acquisition </a:t>
            </a:r>
            <a:r>
              <a:rPr lang="en-US" dirty="0" smtClean="0"/>
              <a:t>time for FH systems</a:t>
            </a:r>
            <a:endParaRPr lang="en-US" dirty="0" smtClean="0"/>
          </a:p>
          <a:p>
            <a:endParaRPr lang="en-US" dirty="0" smtClean="0"/>
          </a:p>
          <a:p>
            <a:r>
              <a:rPr lang="en-US" dirty="0" smtClean="0"/>
              <a:t>Notes: </a:t>
            </a:r>
          </a:p>
          <a:p>
            <a:pPr lvl="1"/>
            <a:r>
              <a:rPr lang="en-US" dirty="0" smtClean="0"/>
              <a:t>A PHY capable to communicate in every channel can also communicate in a subset of channels</a:t>
            </a:r>
          </a:p>
          <a:p>
            <a:pPr lvl="1"/>
            <a:r>
              <a:rPr lang="en-US" dirty="0" smtClean="0"/>
              <a:t>This resolution does not add any additional requirements to the existing PHY</a:t>
            </a:r>
            <a:endParaRPr lang="en-US" dirty="0"/>
          </a:p>
        </p:txBody>
      </p:sp>
      <p:sp>
        <p:nvSpPr>
          <p:cNvPr id="6" name="Slide Number Placeholder 5"/>
          <p:cNvSpPr>
            <a:spLocks noGrp="1"/>
          </p:cNvSpPr>
          <p:nvPr>
            <p:ph type="sldNum" sz="quarter" idx="12"/>
          </p:nvPr>
        </p:nvSpPr>
        <p:spPr/>
        <p:txBody>
          <a:bodyPr/>
          <a:lstStyle/>
          <a:p>
            <a:r>
              <a:rPr lang="en-US" smtClean="0"/>
              <a:t>Slide </a:t>
            </a:r>
            <a:fld id="{4F9518B7-C68C-4944-B677-B06BC2298620}" type="slidenum">
              <a:rPr lang="en-US" smtClean="0"/>
              <a:pPr/>
              <a:t>5</a:t>
            </a:fld>
            <a:endParaRPr lang="en-US"/>
          </a:p>
        </p:txBody>
      </p:sp>
      <p:cxnSp>
        <p:nvCxnSpPr>
          <p:cNvPr id="8" name="Straight Connector 7"/>
          <p:cNvCxnSpPr/>
          <p:nvPr/>
        </p:nvCxnSpPr>
        <p:spPr bwMode="auto">
          <a:xfrm>
            <a:off x="616308" y="5007736"/>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616308" y="5877501"/>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Rectangle 9"/>
          <p:cNvSpPr/>
          <p:nvPr/>
        </p:nvSpPr>
        <p:spPr bwMode="auto">
          <a:xfrm>
            <a:off x="1018766"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Rectangle 10"/>
          <p:cNvSpPr/>
          <p:nvPr/>
        </p:nvSpPr>
        <p:spPr bwMode="auto">
          <a:xfrm>
            <a:off x="1336388"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bwMode="auto">
          <a:xfrm>
            <a:off x="1594830"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3" name="Rectangle 12"/>
          <p:cNvSpPr/>
          <p:nvPr/>
        </p:nvSpPr>
        <p:spPr bwMode="auto">
          <a:xfrm>
            <a:off x="2170894"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2746958"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3323022"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899086"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4475150"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5051214"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5627278"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6736988"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7313052"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7889116" y="4575688"/>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p:nvPr/>
        </p:nvCxnSpPr>
        <p:spPr bwMode="auto">
          <a:xfrm rot="5400000">
            <a:off x="1264942" y="5007174"/>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Straight Connector 23"/>
          <p:cNvCxnSpPr/>
          <p:nvPr/>
        </p:nvCxnSpPr>
        <p:spPr bwMode="auto">
          <a:xfrm rot="5400000">
            <a:off x="184044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5" name="Straight Connector 24"/>
          <p:cNvCxnSpPr/>
          <p:nvPr/>
        </p:nvCxnSpPr>
        <p:spPr bwMode="auto">
          <a:xfrm rot="5400000">
            <a:off x="240199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6" name="Straight Connector 25"/>
          <p:cNvCxnSpPr/>
          <p:nvPr/>
        </p:nvCxnSpPr>
        <p:spPr bwMode="auto">
          <a:xfrm rot="5400000">
            <a:off x="2992572"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rot="5400000">
            <a:off x="3554122"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8" name="Straight Connector 27"/>
          <p:cNvCxnSpPr/>
          <p:nvPr/>
        </p:nvCxnSpPr>
        <p:spPr bwMode="auto">
          <a:xfrm rot="5400000">
            <a:off x="4144700"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9" name="Straight Connector 28"/>
          <p:cNvCxnSpPr/>
          <p:nvPr/>
        </p:nvCxnSpPr>
        <p:spPr bwMode="auto">
          <a:xfrm rot="5400000">
            <a:off x="472076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rot="5400000">
            <a:off x="5282314"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rot="5400000">
            <a:off x="5858378"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rot="5400000">
            <a:off x="6953012"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Straight Connector 32"/>
          <p:cNvCxnSpPr/>
          <p:nvPr/>
        </p:nvCxnSpPr>
        <p:spPr bwMode="auto">
          <a:xfrm rot="5400000">
            <a:off x="7529076"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8105140" y="500773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5" name="Rectangle 34"/>
          <p:cNvSpPr/>
          <p:nvPr/>
        </p:nvSpPr>
        <p:spPr bwMode="auto">
          <a:xfrm>
            <a:off x="2488516"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6" name="Rectangle 35"/>
          <p:cNvSpPr/>
          <p:nvPr/>
        </p:nvSpPr>
        <p:spPr bwMode="auto">
          <a:xfrm>
            <a:off x="3640644"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7" name="Rectangle 36"/>
          <p:cNvSpPr/>
          <p:nvPr/>
        </p:nvSpPr>
        <p:spPr bwMode="auto">
          <a:xfrm>
            <a:off x="4792772"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7025020" y="5445453"/>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9" name="Straight Connector 38"/>
          <p:cNvCxnSpPr/>
          <p:nvPr/>
        </p:nvCxnSpPr>
        <p:spPr bwMode="auto">
          <a:xfrm rot="5400000">
            <a:off x="1840444"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2992572"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4144700"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5296828"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rot="5400000">
            <a:off x="7529076" y="5877501"/>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a:off x="6304940" y="5589469"/>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45" name="Straight Connector 44"/>
          <p:cNvCxnSpPr/>
          <p:nvPr/>
        </p:nvCxnSpPr>
        <p:spPr bwMode="auto">
          <a:xfrm>
            <a:off x="6376948" y="4791712"/>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46" name="TextBox 45"/>
          <p:cNvSpPr txBox="1"/>
          <p:nvPr/>
        </p:nvSpPr>
        <p:spPr>
          <a:xfrm>
            <a:off x="199411" y="4442533"/>
            <a:ext cx="800219" cy="646331"/>
          </a:xfrm>
          <a:prstGeom prst="rect">
            <a:avLst/>
          </a:prstGeom>
          <a:noFill/>
        </p:spPr>
        <p:txBody>
          <a:bodyPr wrap="square" rtlCol="0">
            <a:spAutoFit/>
          </a:bodyPr>
          <a:lstStyle/>
          <a:p>
            <a:r>
              <a:rPr lang="en-US" dirty="0" smtClean="0"/>
              <a:t>Channels </a:t>
            </a:r>
          </a:p>
          <a:p>
            <a:r>
              <a:rPr lang="en-US" dirty="0" smtClean="0"/>
              <a:t>(200 kHz </a:t>
            </a:r>
          </a:p>
          <a:p>
            <a:endParaRPr lang="en-US" dirty="0" smtClean="0"/>
          </a:p>
        </p:txBody>
      </p:sp>
      <p:sp>
        <p:nvSpPr>
          <p:cNvPr id="47" name="TextBox 46"/>
          <p:cNvSpPr txBox="1"/>
          <p:nvPr/>
        </p:nvSpPr>
        <p:spPr>
          <a:xfrm>
            <a:off x="1221962" y="4311803"/>
            <a:ext cx="261610" cy="276999"/>
          </a:xfrm>
          <a:prstGeom prst="rect">
            <a:avLst/>
          </a:prstGeom>
          <a:noFill/>
        </p:spPr>
        <p:txBody>
          <a:bodyPr wrap="none" rtlCol="0">
            <a:spAutoFit/>
          </a:bodyPr>
          <a:lstStyle/>
          <a:p>
            <a:r>
              <a:rPr lang="en-US" dirty="0" smtClean="0"/>
              <a:t>0</a:t>
            </a:r>
            <a:endParaRPr lang="en-US" dirty="0"/>
          </a:p>
        </p:txBody>
      </p:sp>
      <p:sp>
        <p:nvSpPr>
          <p:cNvPr id="48" name="TextBox 47"/>
          <p:cNvSpPr txBox="1"/>
          <p:nvPr/>
        </p:nvSpPr>
        <p:spPr>
          <a:xfrm>
            <a:off x="1780906" y="4300770"/>
            <a:ext cx="261610" cy="276999"/>
          </a:xfrm>
          <a:prstGeom prst="rect">
            <a:avLst/>
          </a:prstGeom>
          <a:noFill/>
        </p:spPr>
        <p:txBody>
          <a:bodyPr wrap="none" rtlCol="0">
            <a:spAutoFit/>
          </a:bodyPr>
          <a:lstStyle/>
          <a:p>
            <a:r>
              <a:rPr lang="en-US" dirty="0" smtClean="0"/>
              <a:t>1</a:t>
            </a:r>
            <a:endParaRPr lang="en-US" dirty="0"/>
          </a:p>
        </p:txBody>
      </p:sp>
      <p:sp>
        <p:nvSpPr>
          <p:cNvPr id="49" name="TextBox 48"/>
          <p:cNvSpPr txBox="1"/>
          <p:nvPr/>
        </p:nvSpPr>
        <p:spPr>
          <a:xfrm>
            <a:off x="2328504" y="4300770"/>
            <a:ext cx="261610" cy="276999"/>
          </a:xfrm>
          <a:prstGeom prst="rect">
            <a:avLst/>
          </a:prstGeom>
          <a:noFill/>
        </p:spPr>
        <p:txBody>
          <a:bodyPr wrap="none" rtlCol="0">
            <a:spAutoFit/>
          </a:bodyPr>
          <a:lstStyle/>
          <a:p>
            <a:r>
              <a:rPr lang="en-US" dirty="0" smtClean="0"/>
              <a:t>2</a:t>
            </a:r>
            <a:endParaRPr lang="en-US" dirty="0"/>
          </a:p>
        </p:txBody>
      </p:sp>
      <p:sp>
        <p:nvSpPr>
          <p:cNvPr id="50" name="TextBox 49"/>
          <p:cNvSpPr txBox="1"/>
          <p:nvPr/>
        </p:nvSpPr>
        <p:spPr>
          <a:xfrm>
            <a:off x="2906612" y="4297289"/>
            <a:ext cx="261610" cy="276999"/>
          </a:xfrm>
          <a:prstGeom prst="rect">
            <a:avLst/>
          </a:prstGeom>
          <a:noFill/>
        </p:spPr>
        <p:txBody>
          <a:bodyPr wrap="none" rtlCol="0">
            <a:spAutoFit/>
          </a:bodyPr>
          <a:lstStyle/>
          <a:p>
            <a:r>
              <a:rPr lang="en-US" dirty="0" smtClean="0"/>
              <a:t>3</a:t>
            </a:r>
            <a:endParaRPr lang="en-US" dirty="0"/>
          </a:p>
        </p:txBody>
      </p:sp>
      <p:sp>
        <p:nvSpPr>
          <p:cNvPr id="51" name="TextBox 50"/>
          <p:cNvSpPr txBox="1"/>
          <p:nvPr/>
        </p:nvSpPr>
        <p:spPr>
          <a:xfrm>
            <a:off x="3482114" y="4297289"/>
            <a:ext cx="261610" cy="276999"/>
          </a:xfrm>
          <a:prstGeom prst="rect">
            <a:avLst/>
          </a:prstGeom>
          <a:noFill/>
        </p:spPr>
        <p:txBody>
          <a:bodyPr wrap="none" rtlCol="0">
            <a:spAutoFit/>
          </a:bodyPr>
          <a:lstStyle/>
          <a:p>
            <a:r>
              <a:rPr lang="en-US" dirty="0" smtClean="0"/>
              <a:t>4</a:t>
            </a:r>
            <a:endParaRPr lang="en-US" dirty="0"/>
          </a:p>
        </p:txBody>
      </p:sp>
      <p:sp>
        <p:nvSpPr>
          <p:cNvPr id="52" name="TextBox 51"/>
          <p:cNvSpPr txBox="1"/>
          <p:nvPr/>
        </p:nvSpPr>
        <p:spPr>
          <a:xfrm>
            <a:off x="4055420" y="4286256"/>
            <a:ext cx="261610" cy="276999"/>
          </a:xfrm>
          <a:prstGeom prst="rect">
            <a:avLst/>
          </a:prstGeom>
          <a:noFill/>
        </p:spPr>
        <p:txBody>
          <a:bodyPr wrap="none" rtlCol="0">
            <a:spAutoFit/>
          </a:bodyPr>
          <a:lstStyle/>
          <a:p>
            <a:r>
              <a:rPr lang="en-US" dirty="0" smtClean="0"/>
              <a:t>5</a:t>
            </a:r>
            <a:endParaRPr lang="en-US" dirty="0"/>
          </a:p>
        </p:txBody>
      </p:sp>
      <p:sp>
        <p:nvSpPr>
          <p:cNvPr id="53" name="TextBox 52"/>
          <p:cNvSpPr txBox="1"/>
          <p:nvPr/>
        </p:nvSpPr>
        <p:spPr>
          <a:xfrm>
            <a:off x="4631636" y="4297289"/>
            <a:ext cx="261610" cy="276999"/>
          </a:xfrm>
          <a:prstGeom prst="rect">
            <a:avLst/>
          </a:prstGeom>
          <a:noFill/>
        </p:spPr>
        <p:txBody>
          <a:bodyPr wrap="none" rtlCol="0">
            <a:spAutoFit/>
          </a:bodyPr>
          <a:lstStyle/>
          <a:p>
            <a:r>
              <a:rPr lang="en-US" dirty="0" smtClean="0"/>
              <a:t>6</a:t>
            </a:r>
            <a:endParaRPr lang="en-US" dirty="0"/>
          </a:p>
        </p:txBody>
      </p:sp>
      <p:sp>
        <p:nvSpPr>
          <p:cNvPr id="54" name="TextBox 53"/>
          <p:cNvSpPr txBox="1"/>
          <p:nvPr/>
        </p:nvSpPr>
        <p:spPr>
          <a:xfrm>
            <a:off x="5224820" y="4297289"/>
            <a:ext cx="261610" cy="276999"/>
          </a:xfrm>
          <a:prstGeom prst="rect">
            <a:avLst/>
          </a:prstGeom>
          <a:noFill/>
        </p:spPr>
        <p:txBody>
          <a:bodyPr wrap="none" rtlCol="0">
            <a:spAutoFit/>
          </a:bodyPr>
          <a:lstStyle/>
          <a:p>
            <a:r>
              <a:rPr lang="en-US" dirty="0" smtClean="0"/>
              <a:t>7</a:t>
            </a:r>
            <a:endParaRPr lang="en-US" dirty="0"/>
          </a:p>
        </p:txBody>
      </p:sp>
      <p:sp>
        <p:nvSpPr>
          <p:cNvPr id="55" name="TextBox 54"/>
          <p:cNvSpPr txBox="1"/>
          <p:nvPr/>
        </p:nvSpPr>
        <p:spPr>
          <a:xfrm>
            <a:off x="5755298" y="4286256"/>
            <a:ext cx="261610" cy="276999"/>
          </a:xfrm>
          <a:prstGeom prst="rect">
            <a:avLst/>
          </a:prstGeom>
          <a:noFill/>
        </p:spPr>
        <p:txBody>
          <a:bodyPr wrap="none" rtlCol="0">
            <a:spAutoFit/>
          </a:bodyPr>
          <a:lstStyle/>
          <a:p>
            <a:r>
              <a:rPr lang="en-US" dirty="0" smtClean="0"/>
              <a:t>8</a:t>
            </a:r>
            <a:endParaRPr lang="en-US" dirty="0"/>
          </a:p>
        </p:txBody>
      </p:sp>
      <p:sp>
        <p:nvSpPr>
          <p:cNvPr id="56" name="TextBox 55"/>
          <p:cNvSpPr txBox="1"/>
          <p:nvPr/>
        </p:nvSpPr>
        <p:spPr>
          <a:xfrm>
            <a:off x="148764" y="5231740"/>
            <a:ext cx="800219" cy="646331"/>
          </a:xfrm>
          <a:prstGeom prst="rect">
            <a:avLst/>
          </a:prstGeom>
          <a:noFill/>
        </p:spPr>
        <p:txBody>
          <a:bodyPr wrap="square" rtlCol="0">
            <a:spAutoFit/>
          </a:bodyPr>
          <a:lstStyle/>
          <a:p>
            <a:r>
              <a:rPr lang="en-US" dirty="0" smtClean="0"/>
              <a:t>Channels </a:t>
            </a:r>
          </a:p>
          <a:p>
            <a:r>
              <a:rPr lang="en-US" dirty="0" smtClean="0"/>
              <a:t>(400 kHz </a:t>
            </a:r>
          </a:p>
          <a:p>
            <a:endParaRPr lang="en-US" dirty="0" smtClean="0"/>
          </a:p>
        </p:txBody>
      </p:sp>
      <p:sp>
        <p:nvSpPr>
          <p:cNvPr id="57" name="TextBox 56"/>
          <p:cNvSpPr txBox="1"/>
          <p:nvPr/>
        </p:nvSpPr>
        <p:spPr>
          <a:xfrm>
            <a:off x="8031054" y="4303050"/>
            <a:ext cx="423514" cy="276999"/>
          </a:xfrm>
          <a:prstGeom prst="rect">
            <a:avLst/>
          </a:prstGeom>
          <a:noFill/>
        </p:spPr>
        <p:txBody>
          <a:bodyPr wrap="none" rtlCol="0">
            <a:spAutoFit/>
          </a:bodyPr>
          <a:lstStyle/>
          <a:p>
            <a:r>
              <a:rPr lang="en-US" dirty="0" smtClean="0"/>
              <a:t>N-1</a:t>
            </a:r>
            <a:endParaRPr lang="en-US" dirty="0"/>
          </a:p>
        </p:txBody>
      </p:sp>
      <p:cxnSp>
        <p:nvCxnSpPr>
          <p:cNvPr id="62" name="Straight Connector 61"/>
          <p:cNvCxnSpPr/>
          <p:nvPr/>
        </p:nvCxnSpPr>
        <p:spPr bwMode="auto">
          <a:xfrm>
            <a:off x="648798" y="6421729"/>
            <a:ext cx="828092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3" name="Straight Arrow Connector 62"/>
          <p:cNvCxnSpPr/>
          <p:nvPr/>
        </p:nvCxnSpPr>
        <p:spPr bwMode="auto">
          <a:xfrm rot="5400000" flipH="1" flipV="1">
            <a:off x="1752859" y="6286515"/>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4" name="Straight Arrow Connector 63"/>
          <p:cNvCxnSpPr/>
          <p:nvPr/>
        </p:nvCxnSpPr>
        <p:spPr bwMode="auto">
          <a:xfrm rot="5400000" flipH="1" flipV="1">
            <a:off x="2934815" y="6286515"/>
            <a:ext cx="285752" cy="3"/>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5" name="Straight Arrow Connector 64"/>
          <p:cNvCxnSpPr/>
          <p:nvPr/>
        </p:nvCxnSpPr>
        <p:spPr bwMode="auto">
          <a:xfrm rot="5400000" flipH="1" flipV="1">
            <a:off x="4080195" y="6284144"/>
            <a:ext cx="284997" cy="399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6" name="Straight Arrow Connector 65"/>
          <p:cNvCxnSpPr/>
          <p:nvPr/>
        </p:nvCxnSpPr>
        <p:spPr bwMode="auto">
          <a:xfrm rot="16200000" flipV="1">
            <a:off x="5256263" y="6283573"/>
            <a:ext cx="284998" cy="513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7" name="Straight Arrow Connector 66"/>
          <p:cNvCxnSpPr/>
          <p:nvPr/>
        </p:nvCxnSpPr>
        <p:spPr bwMode="auto">
          <a:xfrm rot="5400000" flipH="1" flipV="1">
            <a:off x="7467896" y="6286518"/>
            <a:ext cx="285755" cy="1"/>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8" name="Straight Connector 67"/>
          <p:cNvCxnSpPr/>
          <p:nvPr/>
        </p:nvCxnSpPr>
        <p:spPr bwMode="auto">
          <a:xfrm>
            <a:off x="6265422" y="6032661"/>
            <a:ext cx="576064" cy="1588"/>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69" name="TextBox 68"/>
          <p:cNvSpPr txBox="1"/>
          <p:nvPr/>
        </p:nvSpPr>
        <p:spPr>
          <a:xfrm>
            <a:off x="199983" y="5896289"/>
            <a:ext cx="1234633" cy="461665"/>
          </a:xfrm>
          <a:prstGeom prst="rect">
            <a:avLst/>
          </a:prstGeom>
          <a:noFill/>
        </p:spPr>
        <p:txBody>
          <a:bodyPr wrap="square" rtlCol="0">
            <a:spAutoFit/>
          </a:bodyPr>
          <a:lstStyle/>
          <a:p>
            <a:r>
              <a:rPr lang="en-US" dirty="0" smtClean="0"/>
              <a:t>Odd channels</a:t>
            </a:r>
          </a:p>
          <a:p>
            <a:r>
              <a:rPr lang="en-US" dirty="0" smtClean="0"/>
              <a:t>(200kHz)</a:t>
            </a:r>
            <a:endParaRPr lang="en-US" dirty="0"/>
          </a:p>
        </p:txBody>
      </p:sp>
      <p:sp>
        <p:nvSpPr>
          <p:cNvPr id="70" name="Footer Placeholder 2"/>
          <p:cNvSpPr txBox="1">
            <a:spLocks/>
          </p:cNvSpPr>
          <p:nvPr/>
        </p:nvSpPr>
        <p:spPr bwMode="auto">
          <a:xfrm>
            <a:off x="5990530" y="6556702"/>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6</a:t>
            </a:fld>
            <a:endParaRPr lang="en-US" dirty="0"/>
          </a:p>
        </p:txBody>
      </p:sp>
      <p:sp>
        <p:nvSpPr>
          <p:cNvPr id="7" name="TextBox 6"/>
          <p:cNvSpPr txBox="1"/>
          <p:nvPr/>
        </p:nvSpPr>
        <p:spPr>
          <a:xfrm>
            <a:off x="179512" y="1124744"/>
            <a:ext cx="4139275" cy="584775"/>
          </a:xfrm>
          <a:prstGeom prst="rect">
            <a:avLst/>
          </a:prstGeom>
          <a:noFill/>
        </p:spPr>
        <p:txBody>
          <a:bodyPr wrap="none" rtlCol="0">
            <a:spAutoFit/>
          </a:bodyPr>
          <a:lstStyle/>
          <a:p>
            <a:r>
              <a:rPr lang="en-US" sz="3200" dirty="0" smtClean="0"/>
              <a:t>Insert the following text</a:t>
            </a:r>
            <a:endParaRPr lang="en-US" sz="3200" dirty="0"/>
          </a:p>
        </p:txBody>
      </p:sp>
      <p:sp>
        <p:nvSpPr>
          <p:cNvPr id="12" name="TextBox 11"/>
          <p:cNvSpPr txBox="1"/>
          <p:nvPr/>
        </p:nvSpPr>
        <p:spPr>
          <a:xfrm>
            <a:off x="179512" y="2276872"/>
            <a:ext cx="8352928" cy="830997"/>
          </a:xfrm>
          <a:prstGeom prst="rect">
            <a:avLst/>
          </a:prstGeom>
          <a:noFill/>
        </p:spPr>
        <p:txBody>
          <a:bodyPr wrap="square" rtlCol="0">
            <a:spAutoFit/>
          </a:bodyPr>
          <a:lstStyle/>
          <a:p>
            <a:pPr algn="just"/>
            <a:r>
              <a:rPr lang="en-US" sz="2400" dirty="0" smtClean="0"/>
              <a:t>For a MR-FSK frequency hopping systems, </a:t>
            </a:r>
            <a:r>
              <a:rPr lang="en-US" sz="2400" dirty="0" smtClean="0"/>
              <a:t>MPM management scheme shall </a:t>
            </a:r>
            <a:r>
              <a:rPr lang="en-US" sz="2400" dirty="0" smtClean="0"/>
              <a:t>use only odd channel numbers.</a:t>
            </a:r>
          </a:p>
        </p:txBody>
      </p:sp>
      <p:sp>
        <p:nvSpPr>
          <p:cNvPr id="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691</Words>
  <Application>Microsoft Office PowerPoint</Application>
  <PresentationFormat>On-screen Show (4:3)</PresentationFormat>
  <Paragraphs>104</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Slide 2</vt:lpstr>
      <vt:lpstr>Slide 3</vt:lpstr>
      <vt:lpstr>Slide 4</vt:lpstr>
      <vt:lpstr>MPM messages</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2010-09-16T22:43:31Z</dcterms:created>
  <dcterms:modified xsi:type="dcterms:W3CDTF">2010-09-16T23:29:20Z</dcterms:modified>
</cp:coreProperties>
</file>