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8"/>
  </p:notesMasterIdLst>
  <p:handoutMasterIdLst>
    <p:handoutMasterId r:id="rId9"/>
  </p:handoutMasterIdLst>
  <p:sldIdLst>
    <p:sldId id="259" r:id="rId2"/>
    <p:sldId id="260" r:id="rId3"/>
    <p:sldId id="262" r:id="rId4"/>
    <p:sldId id="261" r:id="rId5"/>
    <p:sldId id="265" r:id="rId6"/>
    <p:sldId id="263"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aximized">
    <p:restoredLeft sz="15620"/>
    <p:restoredTop sz="94660"/>
  </p:normalViewPr>
  <p:slideViewPr>
    <p:cSldViewPr>
      <p:cViewPr varScale="1">
        <p:scale>
          <a:sx n="88" d="100"/>
          <a:sy n="88" d="100"/>
        </p:scale>
        <p:origin x="-86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15DBD416-0D3A-46FB-8883-5A0DFC4FBB10}"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EE2A569E-58E7-4A50-8B29-B3EA3DACB8D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EE2A569E-58E7-4A50-8B29-B3EA3DACB8DA}"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EE2A569E-58E7-4A50-8B29-B3EA3DACB8DA}"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EE2A569E-58E7-4A50-8B29-B3EA3DACB8DA}"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EE2A569E-58E7-4A50-8B29-B3EA3DACB8DA}"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EE2A569E-58E7-4A50-8B29-B3EA3DACB8DA}"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EE2A569E-58E7-4A50-8B29-B3EA3DACB8DA}" type="slidenum">
              <a:rPr lang="en-US" smtClean="0"/>
              <a:pPr/>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t>May 2010</a:t>
            </a:r>
          </a:p>
        </p:txBody>
      </p:sp>
      <p:sp>
        <p:nvSpPr>
          <p:cNvPr id="5" name="Footer Placeholder 4"/>
          <p:cNvSpPr>
            <a:spLocks noGrp="1"/>
          </p:cNvSpPr>
          <p:nvPr>
            <p:ph type="ftr" sz="quarter" idx="11"/>
          </p:nvPr>
        </p:nvSpPr>
        <p:spPr/>
        <p:txBody>
          <a:bodyPr/>
          <a:lstStyle>
            <a:lvl1pPr>
              <a:defRPr/>
            </a:lvl1pPr>
          </a:lstStyle>
          <a:p>
            <a:r>
              <a:rPr lang="en-US"/>
              <a:t>D.Popa, Itron, J.L.Taylor, DTC (UK)</a:t>
            </a:r>
          </a:p>
        </p:txBody>
      </p:sp>
      <p:sp>
        <p:nvSpPr>
          <p:cNvPr id="6" name="Slide Number Placeholder 5"/>
          <p:cNvSpPr>
            <a:spLocks noGrp="1"/>
          </p:cNvSpPr>
          <p:nvPr>
            <p:ph type="sldNum" sz="quarter" idx="12"/>
          </p:nvPr>
        </p:nvSpPr>
        <p:spPr/>
        <p:txBody>
          <a:bodyPr/>
          <a:lstStyle>
            <a:lvl1pPr>
              <a:defRPr/>
            </a:lvl1pPr>
          </a:lstStyle>
          <a:p>
            <a:r>
              <a:rPr lang="en-US"/>
              <a:t>Slide </a:t>
            </a:r>
            <a:fld id="{0AB40E7B-FA9C-4292-B469-D67BD7A04C8F}"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May 2010</a:t>
            </a:r>
          </a:p>
        </p:txBody>
      </p:sp>
      <p:sp>
        <p:nvSpPr>
          <p:cNvPr id="5" name="Footer Placeholder 4"/>
          <p:cNvSpPr>
            <a:spLocks noGrp="1"/>
          </p:cNvSpPr>
          <p:nvPr>
            <p:ph type="ftr" sz="quarter" idx="11"/>
          </p:nvPr>
        </p:nvSpPr>
        <p:spPr/>
        <p:txBody>
          <a:bodyPr/>
          <a:lstStyle>
            <a:lvl1pPr>
              <a:defRPr/>
            </a:lvl1pPr>
          </a:lstStyle>
          <a:p>
            <a:r>
              <a:rPr lang="en-US"/>
              <a:t>D.Popa, Itron, J.L.Taylor, DTC (UK)</a:t>
            </a:r>
          </a:p>
        </p:txBody>
      </p:sp>
      <p:sp>
        <p:nvSpPr>
          <p:cNvPr id="6" name="Slide Number Placeholder 5"/>
          <p:cNvSpPr>
            <a:spLocks noGrp="1"/>
          </p:cNvSpPr>
          <p:nvPr>
            <p:ph type="sldNum" sz="quarter" idx="12"/>
          </p:nvPr>
        </p:nvSpPr>
        <p:spPr/>
        <p:txBody>
          <a:bodyPr/>
          <a:lstStyle>
            <a:lvl1pPr>
              <a:defRPr/>
            </a:lvl1pPr>
          </a:lstStyle>
          <a:p>
            <a:r>
              <a:rPr lang="en-US"/>
              <a:t>Slide </a:t>
            </a:r>
            <a:fld id="{1BD31DB8-1D5F-4839-93B4-ABD86C4B3777}"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May 2010</a:t>
            </a:r>
          </a:p>
        </p:txBody>
      </p:sp>
      <p:sp>
        <p:nvSpPr>
          <p:cNvPr id="5" name="Footer Placeholder 4"/>
          <p:cNvSpPr>
            <a:spLocks noGrp="1"/>
          </p:cNvSpPr>
          <p:nvPr>
            <p:ph type="ftr" sz="quarter" idx="11"/>
          </p:nvPr>
        </p:nvSpPr>
        <p:spPr/>
        <p:txBody>
          <a:bodyPr/>
          <a:lstStyle>
            <a:lvl1pPr>
              <a:defRPr/>
            </a:lvl1pPr>
          </a:lstStyle>
          <a:p>
            <a:r>
              <a:rPr lang="en-US"/>
              <a:t>D.Popa, Itron, J.L.Taylor, DTC (UK)</a:t>
            </a:r>
          </a:p>
        </p:txBody>
      </p:sp>
      <p:sp>
        <p:nvSpPr>
          <p:cNvPr id="6" name="Slide Number Placeholder 5"/>
          <p:cNvSpPr>
            <a:spLocks noGrp="1"/>
          </p:cNvSpPr>
          <p:nvPr>
            <p:ph type="sldNum" sz="quarter" idx="12"/>
          </p:nvPr>
        </p:nvSpPr>
        <p:spPr/>
        <p:txBody>
          <a:bodyPr/>
          <a:lstStyle>
            <a:lvl1pPr>
              <a:defRPr/>
            </a:lvl1pPr>
          </a:lstStyle>
          <a:p>
            <a:r>
              <a:rPr lang="en-US"/>
              <a:t>Slide </a:t>
            </a:r>
            <a:fld id="{3035A80D-5196-4856-9261-3F06792D082E}"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May 2010</a:t>
            </a:r>
          </a:p>
        </p:txBody>
      </p:sp>
      <p:sp>
        <p:nvSpPr>
          <p:cNvPr id="5" name="Footer Placeholder 4"/>
          <p:cNvSpPr>
            <a:spLocks noGrp="1"/>
          </p:cNvSpPr>
          <p:nvPr>
            <p:ph type="ftr" sz="quarter" idx="11"/>
          </p:nvPr>
        </p:nvSpPr>
        <p:spPr/>
        <p:txBody>
          <a:bodyPr/>
          <a:lstStyle>
            <a:lvl1pPr>
              <a:defRPr/>
            </a:lvl1pPr>
          </a:lstStyle>
          <a:p>
            <a:r>
              <a:rPr lang="en-US"/>
              <a:t>D.Popa, Itron, J.L.Taylor, DTC (UK)</a:t>
            </a:r>
          </a:p>
        </p:txBody>
      </p:sp>
      <p:sp>
        <p:nvSpPr>
          <p:cNvPr id="6" name="Slide Number Placeholder 5"/>
          <p:cNvSpPr>
            <a:spLocks noGrp="1"/>
          </p:cNvSpPr>
          <p:nvPr>
            <p:ph type="sldNum" sz="quarter" idx="12"/>
          </p:nvPr>
        </p:nvSpPr>
        <p:spPr/>
        <p:txBody>
          <a:bodyPr/>
          <a:lstStyle>
            <a:lvl1pPr>
              <a:defRPr/>
            </a:lvl1pPr>
          </a:lstStyle>
          <a:p>
            <a:r>
              <a:rPr lang="en-US"/>
              <a:t>Slide </a:t>
            </a:r>
            <a:fld id="{4F9518B7-C68C-4944-B677-B06BC2298620}"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t>May 2010</a:t>
            </a:r>
          </a:p>
        </p:txBody>
      </p:sp>
      <p:sp>
        <p:nvSpPr>
          <p:cNvPr id="5" name="Footer Placeholder 4"/>
          <p:cNvSpPr>
            <a:spLocks noGrp="1"/>
          </p:cNvSpPr>
          <p:nvPr>
            <p:ph type="ftr" sz="quarter" idx="11"/>
          </p:nvPr>
        </p:nvSpPr>
        <p:spPr/>
        <p:txBody>
          <a:bodyPr/>
          <a:lstStyle>
            <a:lvl1pPr>
              <a:defRPr/>
            </a:lvl1pPr>
          </a:lstStyle>
          <a:p>
            <a:r>
              <a:rPr lang="en-US"/>
              <a:t>D.Popa, Itron, J.L.Taylor, DTC (UK)</a:t>
            </a:r>
          </a:p>
        </p:txBody>
      </p:sp>
      <p:sp>
        <p:nvSpPr>
          <p:cNvPr id="6" name="Slide Number Placeholder 5"/>
          <p:cNvSpPr>
            <a:spLocks noGrp="1"/>
          </p:cNvSpPr>
          <p:nvPr>
            <p:ph type="sldNum" sz="quarter" idx="12"/>
          </p:nvPr>
        </p:nvSpPr>
        <p:spPr/>
        <p:txBody>
          <a:bodyPr/>
          <a:lstStyle>
            <a:lvl1pPr>
              <a:defRPr/>
            </a:lvl1pPr>
          </a:lstStyle>
          <a:p>
            <a:r>
              <a:rPr lang="en-US"/>
              <a:t>Slide </a:t>
            </a:r>
            <a:fld id="{50D67BBF-A828-4D9D-A22E-82FB457DA84D}"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t>May 2010</a:t>
            </a:r>
          </a:p>
        </p:txBody>
      </p:sp>
      <p:sp>
        <p:nvSpPr>
          <p:cNvPr id="6" name="Footer Placeholder 5"/>
          <p:cNvSpPr>
            <a:spLocks noGrp="1"/>
          </p:cNvSpPr>
          <p:nvPr>
            <p:ph type="ftr" sz="quarter" idx="11"/>
          </p:nvPr>
        </p:nvSpPr>
        <p:spPr/>
        <p:txBody>
          <a:bodyPr/>
          <a:lstStyle>
            <a:lvl1pPr>
              <a:defRPr/>
            </a:lvl1pPr>
          </a:lstStyle>
          <a:p>
            <a:r>
              <a:rPr lang="en-US"/>
              <a:t>D.Popa, Itron, J.L.Taylor, DTC (UK)</a:t>
            </a:r>
          </a:p>
        </p:txBody>
      </p:sp>
      <p:sp>
        <p:nvSpPr>
          <p:cNvPr id="7" name="Slide Number Placeholder 6"/>
          <p:cNvSpPr>
            <a:spLocks noGrp="1"/>
          </p:cNvSpPr>
          <p:nvPr>
            <p:ph type="sldNum" sz="quarter" idx="12"/>
          </p:nvPr>
        </p:nvSpPr>
        <p:spPr/>
        <p:txBody>
          <a:bodyPr/>
          <a:lstStyle>
            <a:lvl1pPr>
              <a:defRPr/>
            </a:lvl1pPr>
          </a:lstStyle>
          <a:p>
            <a:r>
              <a:rPr lang="en-US"/>
              <a:t>Slide </a:t>
            </a:r>
            <a:fld id="{FB4A56B4-42A6-48DC-9531-C4323003792B}"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t>May 2010</a:t>
            </a:r>
          </a:p>
        </p:txBody>
      </p:sp>
      <p:sp>
        <p:nvSpPr>
          <p:cNvPr id="8" name="Footer Placeholder 7"/>
          <p:cNvSpPr>
            <a:spLocks noGrp="1"/>
          </p:cNvSpPr>
          <p:nvPr>
            <p:ph type="ftr" sz="quarter" idx="11"/>
          </p:nvPr>
        </p:nvSpPr>
        <p:spPr/>
        <p:txBody>
          <a:bodyPr/>
          <a:lstStyle>
            <a:lvl1pPr>
              <a:defRPr/>
            </a:lvl1pPr>
          </a:lstStyle>
          <a:p>
            <a:r>
              <a:rPr lang="en-US"/>
              <a:t>D.Popa, Itron, J.L.Taylor, DTC (UK)</a:t>
            </a:r>
          </a:p>
        </p:txBody>
      </p:sp>
      <p:sp>
        <p:nvSpPr>
          <p:cNvPr id="9" name="Slide Number Placeholder 8"/>
          <p:cNvSpPr>
            <a:spLocks noGrp="1"/>
          </p:cNvSpPr>
          <p:nvPr>
            <p:ph type="sldNum" sz="quarter" idx="12"/>
          </p:nvPr>
        </p:nvSpPr>
        <p:spPr/>
        <p:txBody>
          <a:bodyPr/>
          <a:lstStyle>
            <a:lvl1pPr>
              <a:defRPr/>
            </a:lvl1pPr>
          </a:lstStyle>
          <a:p>
            <a:r>
              <a:rPr lang="en-US"/>
              <a:t>Slide </a:t>
            </a:r>
            <a:fld id="{24B40A0F-690D-4E22-AA88-C4604F31D590}"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t>May 2010</a:t>
            </a:r>
          </a:p>
        </p:txBody>
      </p:sp>
      <p:sp>
        <p:nvSpPr>
          <p:cNvPr id="4" name="Footer Placeholder 3"/>
          <p:cNvSpPr>
            <a:spLocks noGrp="1"/>
          </p:cNvSpPr>
          <p:nvPr>
            <p:ph type="ftr" sz="quarter" idx="11"/>
          </p:nvPr>
        </p:nvSpPr>
        <p:spPr/>
        <p:txBody>
          <a:bodyPr/>
          <a:lstStyle>
            <a:lvl1pPr>
              <a:defRPr/>
            </a:lvl1pPr>
          </a:lstStyle>
          <a:p>
            <a:r>
              <a:rPr lang="en-US"/>
              <a:t>D.Popa, Itron, J.L.Taylor, DTC (UK)</a:t>
            </a:r>
          </a:p>
        </p:txBody>
      </p:sp>
      <p:sp>
        <p:nvSpPr>
          <p:cNvPr id="5" name="Slide Number Placeholder 4"/>
          <p:cNvSpPr>
            <a:spLocks noGrp="1"/>
          </p:cNvSpPr>
          <p:nvPr>
            <p:ph type="sldNum" sz="quarter" idx="12"/>
          </p:nvPr>
        </p:nvSpPr>
        <p:spPr/>
        <p:txBody>
          <a:bodyPr/>
          <a:lstStyle>
            <a:lvl1pPr>
              <a:defRPr/>
            </a:lvl1pPr>
          </a:lstStyle>
          <a:p>
            <a:r>
              <a:rPr lang="en-US"/>
              <a:t>Slide </a:t>
            </a:r>
            <a:fld id="{853FC168-9C7B-4F52-A7E5-D65B909DC37D}"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378281"/>
            <a:ext cx="1600200" cy="215444"/>
          </a:xfrm>
        </p:spPr>
        <p:txBody>
          <a:bodyPr/>
          <a:lstStyle>
            <a:lvl1pPr>
              <a:defRPr/>
            </a:lvl1pPr>
          </a:lstStyle>
          <a:p>
            <a:r>
              <a:rPr lang="en-US" dirty="0" smtClean="0"/>
              <a:t>September 2010</a:t>
            </a:r>
            <a:endParaRPr lang="en-US" dirty="0"/>
          </a:p>
        </p:txBody>
      </p:sp>
      <p:sp>
        <p:nvSpPr>
          <p:cNvPr id="3" name="Footer Placeholder 2"/>
          <p:cNvSpPr>
            <a:spLocks noGrp="1"/>
          </p:cNvSpPr>
          <p:nvPr>
            <p:ph type="ftr" sz="quarter" idx="11"/>
          </p:nvPr>
        </p:nvSpPr>
        <p:spPr/>
        <p:txBody>
          <a:bodyPr/>
          <a:lstStyle>
            <a:lvl1pPr>
              <a:defRPr/>
            </a:lvl1pPr>
          </a:lstStyle>
          <a:p>
            <a:r>
              <a:rPr lang="en-US"/>
              <a:t>D.Popa, Itron, J.L.Taylor, DTC (UK)</a:t>
            </a:r>
          </a:p>
        </p:txBody>
      </p:sp>
      <p:sp>
        <p:nvSpPr>
          <p:cNvPr id="4" name="Slide Number Placeholder 3"/>
          <p:cNvSpPr>
            <a:spLocks noGrp="1"/>
          </p:cNvSpPr>
          <p:nvPr>
            <p:ph type="sldNum" sz="quarter" idx="12"/>
          </p:nvPr>
        </p:nvSpPr>
        <p:spPr/>
        <p:txBody>
          <a:bodyPr/>
          <a:lstStyle>
            <a:lvl1pPr>
              <a:defRPr/>
            </a:lvl1pPr>
          </a:lstStyle>
          <a:p>
            <a:r>
              <a:rPr lang="en-US"/>
              <a:t>Slide </a:t>
            </a:r>
            <a:fld id="{10D15918-4610-4AF1-9089-5B5D8E696E4B}"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May 2010</a:t>
            </a:r>
          </a:p>
        </p:txBody>
      </p:sp>
      <p:sp>
        <p:nvSpPr>
          <p:cNvPr id="6" name="Footer Placeholder 5"/>
          <p:cNvSpPr>
            <a:spLocks noGrp="1"/>
          </p:cNvSpPr>
          <p:nvPr>
            <p:ph type="ftr" sz="quarter" idx="11"/>
          </p:nvPr>
        </p:nvSpPr>
        <p:spPr/>
        <p:txBody>
          <a:bodyPr/>
          <a:lstStyle>
            <a:lvl1pPr>
              <a:defRPr/>
            </a:lvl1pPr>
          </a:lstStyle>
          <a:p>
            <a:r>
              <a:rPr lang="en-US"/>
              <a:t>D.Popa, Itron, J.L.Taylor, DTC (UK)</a:t>
            </a:r>
          </a:p>
        </p:txBody>
      </p:sp>
      <p:sp>
        <p:nvSpPr>
          <p:cNvPr id="7" name="Slide Number Placeholder 6"/>
          <p:cNvSpPr>
            <a:spLocks noGrp="1"/>
          </p:cNvSpPr>
          <p:nvPr>
            <p:ph type="sldNum" sz="quarter" idx="12"/>
          </p:nvPr>
        </p:nvSpPr>
        <p:spPr/>
        <p:txBody>
          <a:bodyPr/>
          <a:lstStyle>
            <a:lvl1pPr>
              <a:defRPr/>
            </a:lvl1pPr>
          </a:lstStyle>
          <a:p>
            <a:r>
              <a:rPr lang="en-US"/>
              <a:t>Slide </a:t>
            </a:r>
            <a:fld id="{0F80560E-F3CE-410C-86D4-A5B8595A7D11}"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May 2010</a:t>
            </a:r>
          </a:p>
        </p:txBody>
      </p:sp>
      <p:sp>
        <p:nvSpPr>
          <p:cNvPr id="6" name="Footer Placeholder 5"/>
          <p:cNvSpPr>
            <a:spLocks noGrp="1"/>
          </p:cNvSpPr>
          <p:nvPr>
            <p:ph type="ftr" sz="quarter" idx="11"/>
          </p:nvPr>
        </p:nvSpPr>
        <p:spPr/>
        <p:txBody>
          <a:bodyPr/>
          <a:lstStyle>
            <a:lvl1pPr>
              <a:defRPr/>
            </a:lvl1pPr>
          </a:lstStyle>
          <a:p>
            <a:r>
              <a:rPr lang="en-US"/>
              <a:t>D.Popa, Itron, J.L.Taylor, DTC (UK)</a:t>
            </a:r>
          </a:p>
        </p:txBody>
      </p:sp>
      <p:sp>
        <p:nvSpPr>
          <p:cNvPr id="7" name="Slide Number Placeholder 6"/>
          <p:cNvSpPr>
            <a:spLocks noGrp="1"/>
          </p:cNvSpPr>
          <p:nvPr>
            <p:ph type="sldNum" sz="quarter" idx="12"/>
          </p:nvPr>
        </p:nvSpPr>
        <p:spPr/>
        <p:txBody>
          <a:bodyPr/>
          <a:lstStyle>
            <a:lvl1pPr>
              <a:defRPr/>
            </a:lvl1pPr>
          </a:lstStyle>
          <a:p>
            <a:r>
              <a:rPr lang="en-US"/>
              <a:t>Slide </a:t>
            </a:r>
            <a:fld id="{EDD94BC4-0A83-4253-9286-FCFAE0B8627A}"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September 2010</a:t>
            </a:r>
            <a:endParaRPr lang="en-US" dirty="0"/>
          </a:p>
        </p:txBody>
      </p:sp>
      <p:sp>
        <p:nvSpPr>
          <p:cNvPr id="1029" name="Rectangle 5"/>
          <p:cNvSpPr>
            <a:spLocks noGrp="1" noChangeArrowheads="1"/>
          </p:cNvSpPr>
          <p:nvPr>
            <p:ph type="ftr" sz="quarter" idx="3"/>
          </p:nvPr>
        </p:nvSpPr>
        <p:spPr bwMode="auto">
          <a:xfrm>
            <a:off x="5557838" y="6453188"/>
            <a:ext cx="290195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err="1"/>
              <a:t>D.Popa</a:t>
            </a:r>
            <a:r>
              <a:rPr lang="en-US" dirty="0"/>
              <a:t>, Itron</a:t>
            </a:r>
            <a:r>
              <a:rPr lang="en-US" dirty="0" smtClean="0"/>
              <a:t>,</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2A1229B7-7D07-43D3-AFE3-646BD2BA1B1D}" type="slidenum">
              <a:rPr lang="en-US"/>
              <a:pPr/>
              <a:t>‹#›</a:t>
            </a:fld>
            <a:endParaRPr lang="en-US"/>
          </a:p>
        </p:txBody>
      </p:sp>
      <p:sp>
        <p:nvSpPr>
          <p:cNvPr id="1031" name="Rectangle 7"/>
          <p:cNvSpPr>
            <a:spLocks noChangeArrowheads="1"/>
          </p:cNvSpPr>
          <p:nvPr/>
        </p:nvSpPr>
        <p:spPr bwMode="auto">
          <a:xfrm>
            <a:off x="3599513" y="405244"/>
            <a:ext cx="4822304" cy="215444"/>
          </a:xfrm>
          <a:prstGeom prst="rect">
            <a:avLst/>
          </a:prstGeom>
          <a:noFill/>
          <a:ln w="9525">
            <a:noFill/>
            <a:miter lim="800000"/>
            <a:headEnd/>
            <a:tailEnd/>
          </a:ln>
          <a:effectLst/>
        </p:spPr>
        <p:txBody>
          <a:bodyPr wrap="square" lIns="0" tIns="0" rIns="0" bIns="0" anchor="b">
            <a:spAutoFit/>
          </a:bodyPr>
          <a:lstStyle/>
          <a:p>
            <a:pPr lvl="4" algn="r"/>
            <a:r>
              <a:rPr lang="en-US" sz="1400" b="1" dirty="0"/>
              <a:t>doc.: IEEE </a:t>
            </a:r>
            <a:r>
              <a:rPr lang="en-US" sz="1400" b="1" dirty="0" smtClean="0"/>
              <a:t>802.15-15-10-0771-03-004g</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2"/>
          <p:cNvSpPr>
            <a:spLocks noGrp="1"/>
          </p:cNvSpPr>
          <p:nvPr>
            <p:ph type="ftr" sz="quarter" idx="11"/>
          </p:nvPr>
        </p:nvSpPr>
        <p:spPr>
          <a:xfrm>
            <a:off x="5557838" y="6453188"/>
            <a:ext cx="2901950" cy="184666"/>
          </a:xfrm>
        </p:spPr>
        <p:txBody>
          <a:bodyPr/>
          <a:lstStyle/>
          <a:p>
            <a:r>
              <a:rPr lang="en-US" dirty="0" smtClean="0"/>
              <a:t>D. Popa et al &lt;</a:t>
            </a:r>
            <a:r>
              <a:rPr lang="en-US" dirty="0" err="1" smtClean="0"/>
              <a:t>Itron</a:t>
            </a:r>
            <a:r>
              <a:rPr lang="en-US" dirty="0" smtClean="0"/>
              <a:t>&gt;</a:t>
            </a:r>
            <a:endParaRPr lang="en-US" dirty="0"/>
          </a:p>
        </p:txBody>
      </p:sp>
      <p:sp>
        <p:nvSpPr>
          <p:cNvPr id="5" name="Slide Number Placeholder 3"/>
          <p:cNvSpPr>
            <a:spLocks noGrp="1"/>
          </p:cNvSpPr>
          <p:nvPr>
            <p:ph type="sldNum" sz="quarter" idx="12"/>
          </p:nvPr>
        </p:nvSpPr>
        <p:spPr/>
        <p:txBody>
          <a:bodyPr/>
          <a:lstStyle/>
          <a:p>
            <a:r>
              <a:rPr lang="en-US" dirty="0"/>
              <a:t>Slide </a:t>
            </a:r>
            <a:fld id="{B549C825-7E59-4B21-8456-E84EF526ED80}" type="slidenum">
              <a:rPr lang="en-US"/>
              <a:pPr/>
              <a:t>1</a:t>
            </a:fld>
            <a:endParaRPr lang="en-US" dirty="0"/>
          </a:p>
        </p:txBody>
      </p:sp>
      <p:sp>
        <p:nvSpPr>
          <p:cNvPr id="27651" name="Rectangle 3"/>
          <p:cNvSpPr>
            <a:spLocks noChangeArrowheads="1"/>
          </p:cNvSpPr>
          <p:nvPr/>
        </p:nvSpPr>
        <p:spPr bwMode="auto">
          <a:xfrm>
            <a:off x="116904" y="922069"/>
            <a:ext cx="8991600" cy="4708981"/>
          </a:xfrm>
          <a:prstGeom prst="rect">
            <a:avLst/>
          </a:prstGeom>
          <a:noFill/>
          <a:ln w="12700">
            <a:noFill/>
            <a:miter lim="800000"/>
            <a:headEnd type="none" w="sm" len="sm"/>
            <a:tailEnd type="none" w="sm" len="sm"/>
          </a:ln>
          <a:effectLst/>
        </p:spPr>
        <p:txBody>
          <a:bodyPr>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a:t>
            </a:r>
            <a:r>
              <a:rPr lang="en-US" sz="1600" dirty="0" smtClean="0"/>
              <a:t>Resolutions to MR-FSK Comments on CSM Channel Spacing</a:t>
            </a:r>
            <a:r>
              <a:rPr lang="en-US" sz="1600" dirty="0" smtClean="0">
                <a:solidFill>
                  <a:schemeClr val="tx2"/>
                </a:solidFill>
              </a:rPr>
              <a:t>]</a:t>
            </a:r>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[13 September 2010]</a:t>
            </a:r>
            <a:r>
              <a:rPr lang="en-US" sz="1600" dirty="0">
                <a:solidFill>
                  <a:schemeClr val="tx2"/>
                </a:solidFill>
              </a:rPr>
              <a:t>	</a:t>
            </a:r>
          </a:p>
          <a:p>
            <a:r>
              <a:rPr lang="en-US" sz="1600" b="1" dirty="0">
                <a:solidFill>
                  <a:schemeClr val="tx2"/>
                </a:solidFill>
              </a:rPr>
              <a:t>Source:</a:t>
            </a:r>
            <a:r>
              <a:rPr lang="en-US" sz="1600" dirty="0">
                <a:solidFill>
                  <a:schemeClr val="tx2"/>
                </a:solidFill>
              </a:rPr>
              <a:t> </a:t>
            </a:r>
            <a:r>
              <a:rPr lang="en-US" sz="1600" dirty="0" smtClean="0">
                <a:solidFill>
                  <a:schemeClr val="tx2"/>
                </a:solidFill>
              </a:rPr>
              <a:t>[Daniel Popa, Hartman Van Wyk, Roberto Aiello, John Buffington] </a:t>
            </a:r>
          </a:p>
          <a:p>
            <a:r>
              <a:rPr lang="en-US" sz="1600" dirty="0" smtClean="0">
                <a:solidFill>
                  <a:schemeClr val="tx2"/>
                </a:solidFill>
              </a:rPr>
              <a:t>Company [ITRON], </a:t>
            </a:r>
          </a:p>
          <a:p>
            <a:r>
              <a:rPr lang="en-US" sz="1600" dirty="0" smtClean="0">
                <a:solidFill>
                  <a:schemeClr val="tx2"/>
                </a:solidFill>
              </a:rPr>
              <a:t>Address [France], </a:t>
            </a:r>
          </a:p>
          <a:p>
            <a:r>
              <a:rPr lang="en-US" sz="1600" dirty="0" smtClean="0">
                <a:solidFill>
                  <a:schemeClr val="tx2"/>
                </a:solidFill>
              </a:rPr>
              <a:t>E-Mail:[daniel.popa@itron.com, hartman.vanwyk@itron.com]</a:t>
            </a:r>
            <a:endParaRPr lang="en-US" sz="1600" dirty="0">
              <a:solidFill>
                <a:schemeClr val="tx2"/>
              </a:solidFill>
            </a:endParaRPr>
          </a:p>
          <a:p>
            <a:r>
              <a:rPr lang="en-US" sz="1600" dirty="0">
                <a:solidFill>
                  <a:schemeClr val="tx2"/>
                </a:solidFill>
              </a:rPr>
              <a:t>	</a:t>
            </a:r>
          </a:p>
          <a:p>
            <a:r>
              <a:rPr lang="en-US" sz="1600" b="1" dirty="0">
                <a:solidFill>
                  <a:schemeClr val="tx2"/>
                </a:solidFill>
              </a:rPr>
              <a:t>Re:</a:t>
            </a:r>
            <a:r>
              <a:rPr lang="en-US" sz="1600" dirty="0">
                <a:solidFill>
                  <a:schemeClr val="tx2"/>
                </a:solidFill>
              </a:rPr>
              <a:t> </a:t>
            </a:r>
            <a:r>
              <a:rPr lang="en-US" sz="1600" dirty="0" smtClean="0">
                <a:solidFill>
                  <a:schemeClr val="tx2"/>
                </a:solidFill>
              </a:rPr>
              <a:t>[</a:t>
            </a:r>
            <a:r>
              <a:rPr lang="en-US" sz="1600" dirty="0" smtClean="0"/>
              <a:t> 802.15.4g Comment Resolution for LB51.</a:t>
            </a:r>
            <a:r>
              <a:rPr lang="en-US" sz="1600" dirty="0" smtClean="0">
                <a:solidFill>
                  <a:schemeClr val="tx2"/>
                </a:solidFill>
              </a:rPr>
              <a:t>]</a:t>
            </a:r>
            <a:r>
              <a:rPr lang="en-US" dirty="0">
                <a:solidFill>
                  <a:schemeClr val="accent2"/>
                </a:solidFill>
              </a:rPr>
              <a:t>	</a:t>
            </a:r>
            <a:endParaRPr lang="en-US" dirty="0">
              <a:solidFill>
                <a:schemeClr val="tx2"/>
              </a:solidFill>
            </a:endParaRPr>
          </a:p>
          <a:p>
            <a:r>
              <a:rPr lang="en-US" sz="1600" b="1" dirty="0">
                <a:solidFill>
                  <a:schemeClr val="tx2"/>
                </a:solidFill>
              </a:rPr>
              <a:t>Abstract:</a:t>
            </a:r>
            <a:r>
              <a:rPr lang="en-US" sz="1600" dirty="0">
                <a:solidFill>
                  <a:schemeClr val="tx2"/>
                </a:solidFill>
              </a:rPr>
              <a:t>	</a:t>
            </a:r>
            <a:r>
              <a:rPr lang="en-US" sz="1600" dirty="0" smtClean="0">
                <a:solidFill>
                  <a:schemeClr val="tx2"/>
                </a:solidFill>
              </a:rPr>
              <a:t>[]</a:t>
            </a:r>
            <a:endParaRPr lang="en-US" sz="1600" dirty="0">
              <a:solidFill>
                <a:schemeClr val="tx2"/>
              </a:solidFill>
            </a:endParaRP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solidFill>
                  <a:schemeClr val="tx2"/>
                </a:solidFill>
              </a:rPr>
              <a:t>[</a:t>
            </a:r>
            <a:r>
              <a:rPr lang="en-US" sz="1600" dirty="0" smtClean="0"/>
              <a:t>LB51 Comment Resolution</a:t>
            </a:r>
            <a:r>
              <a:rPr lang="en-US" sz="1600" dirty="0" smtClean="0">
                <a:solidFill>
                  <a:schemeClr val="tx2"/>
                </a:solidFill>
              </a:rPr>
              <a:t>]</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B0E157CA-D453-40D9-80EF-705AFA628937}" type="slidenum">
              <a:rPr lang="en-US"/>
              <a:pPr/>
              <a:t>2</a:t>
            </a:fld>
            <a:endParaRPr lang="en-US" dirty="0"/>
          </a:p>
        </p:txBody>
      </p:sp>
      <p:sp>
        <p:nvSpPr>
          <p:cNvPr id="7" name="TextBox 6"/>
          <p:cNvSpPr txBox="1"/>
          <p:nvPr/>
        </p:nvSpPr>
        <p:spPr>
          <a:xfrm>
            <a:off x="611560" y="2207766"/>
            <a:ext cx="3452355" cy="1077218"/>
          </a:xfrm>
          <a:prstGeom prst="rect">
            <a:avLst/>
          </a:prstGeom>
          <a:noFill/>
        </p:spPr>
        <p:txBody>
          <a:bodyPr wrap="none" rtlCol="0">
            <a:spAutoFit/>
          </a:bodyPr>
          <a:lstStyle/>
          <a:p>
            <a:r>
              <a:rPr lang="en-US" sz="3200" dirty="0" smtClean="0"/>
              <a:t>Comments ID: </a:t>
            </a:r>
          </a:p>
          <a:p>
            <a:r>
              <a:rPr lang="en-US" sz="3200" dirty="0" smtClean="0"/>
              <a:t>728, 749, 750, 1160</a:t>
            </a:r>
            <a:endParaRPr lang="en-US" sz="3200" dirty="0"/>
          </a:p>
        </p:txBody>
      </p:sp>
      <p:sp>
        <p:nvSpPr>
          <p:cNvPr id="9" name="Footer Placeholder 2"/>
          <p:cNvSpPr>
            <a:spLocks noGrp="1"/>
          </p:cNvSpPr>
          <p:nvPr>
            <p:ph type="ftr" sz="quarter" idx="11"/>
          </p:nvPr>
        </p:nvSpPr>
        <p:spPr>
          <a:xfrm>
            <a:off x="5557838" y="6453188"/>
            <a:ext cx="2901950" cy="184666"/>
          </a:xfrm>
        </p:spPr>
        <p:txBody>
          <a:bodyPr/>
          <a:lstStyle/>
          <a:p>
            <a:r>
              <a:rPr lang="en-US" dirty="0" smtClean="0"/>
              <a:t>D. Popa et al &lt;</a:t>
            </a:r>
            <a:r>
              <a:rPr lang="en-US" dirty="0" err="1" smtClean="0"/>
              <a:t>Itron</a:t>
            </a:r>
            <a:r>
              <a:rPr lang="en-US" dirty="0" smtClean="0"/>
              <a:t>&gt;</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B0E157CA-D453-40D9-80EF-705AFA628937}" type="slidenum">
              <a:rPr lang="en-US"/>
              <a:pPr/>
              <a:t>3</a:t>
            </a:fld>
            <a:endParaRPr lang="en-US" dirty="0"/>
          </a:p>
        </p:txBody>
      </p:sp>
      <p:sp>
        <p:nvSpPr>
          <p:cNvPr id="7" name="TextBox 6"/>
          <p:cNvSpPr txBox="1"/>
          <p:nvPr/>
        </p:nvSpPr>
        <p:spPr>
          <a:xfrm>
            <a:off x="323528" y="1124744"/>
            <a:ext cx="4152099" cy="584775"/>
          </a:xfrm>
          <a:prstGeom prst="rect">
            <a:avLst/>
          </a:prstGeom>
          <a:noFill/>
        </p:spPr>
        <p:txBody>
          <a:bodyPr wrap="none" rtlCol="0">
            <a:spAutoFit/>
          </a:bodyPr>
          <a:lstStyle/>
          <a:p>
            <a:r>
              <a:rPr lang="en-US" sz="3200" dirty="0" smtClean="0"/>
              <a:t>Comments ID: 749, 750</a:t>
            </a:r>
            <a:endParaRPr lang="en-US" sz="3200" dirty="0"/>
          </a:p>
        </p:txBody>
      </p:sp>
      <p:sp>
        <p:nvSpPr>
          <p:cNvPr id="9" name="TextBox 8"/>
          <p:cNvSpPr txBox="1"/>
          <p:nvPr/>
        </p:nvSpPr>
        <p:spPr>
          <a:xfrm>
            <a:off x="251520" y="2865477"/>
            <a:ext cx="8106694" cy="3539430"/>
          </a:xfrm>
          <a:prstGeom prst="rect">
            <a:avLst/>
          </a:prstGeom>
          <a:noFill/>
        </p:spPr>
        <p:txBody>
          <a:bodyPr wrap="square" rtlCol="0">
            <a:spAutoFit/>
          </a:bodyPr>
          <a:lstStyle/>
          <a:p>
            <a:r>
              <a:rPr lang="en-US" sz="1600" u="sng" dirty="0" smtClean="0">
                <a:latin typeface="Calibri" pitchFamily="34" charset="0"/>
              </a:rPr>
              <a:t>CID # 750</a:t>
            </a:r>
            <a:r>
              <a:rPr lang="en-US" sz="1600" dirty="0" smtClean="0">
                <a:latin typeface="Calibri" pitchFamily="34" charset="0"/>
              </a:rPr>
              <a:t>: ECC REC 70-03 require channel spacing &lt; 100 kHz for narrowband modulation and wideband modulation other </a:t>
            </a:r>
          </a:p>
          <a:p>
            <a:r>
              <a:rPr lang="en-US" sz="1600" dirty="0" smtClean="0">
                <a:latin typeface="Calibri" pitchFamily="34" charset="0"/>
              </a:rPr>
              <a:t>than FHSS and DSSS </a:t>
            </a:r>
          </a:p>
          <a:p>
            <a:endParaRPr lang="en-US" sz="1600" dirty="0" smtClean="0">
              <a:latin typeface="Calibri" pitchFamily="34" charset="0"/>
            </a:endParaRPr>
          </a:p>
          <a:p>
            <a:endParaRPr lang="en-US" sz="1600" dirty="0" smtClean="0">
              <a:latin typeface="Calibri" pitchFamily="34" charset="0"/>
            </a:endParaRPr>
          </a:p>
          <a:p>
            <a:r>
              <a:rPr lang="en-US" sz="1600" u="sng" dirty="0" smtClean="0">
                <a:latin typeface="Calibri" pitchFamily="34" charset="0"/>
              </a:rPr>
              <a:t>Requested resolution</a:t>
            </a:r>
            <a:r>
              <a:rPr lang="en-US" sz="1600" dirty="0" smtClean="0">
                <a:latin typeface="Calibri" pitchFamily="34" charset="0"/>
              </a:rPr>
              <a:t>: </a:t>
            </a:r>
            <a:r>
              <a:rPr lang="en-US" sz="1600" dirty="0" smtClean="0"/>
              <a:t>Change channel spacing to 100 kHz for the common signaling mode.</a:t>
            </a:r>
          </a:p>
          <a:p>
            <a:endParaRPr lang="en-US" sz="1600" dirty="0" smtClean="0">
              <a:latin typeface="Calibri" pitchFamily="34" charset="0"/>
            </a:endParaRPr>
          </a:p>
          <a:p>
            <a:r>
              <a:rPr lang="en-US" sz="1600" u="sng" dirty="0" smtClean="0">
                <a:latin typeface="Calibri" pitchFamily="34" charset="0"/>
              </a:rPr>
              <a:t>Response</a:t>
            </a:r>
            <a:r>
              <a:rPr lang="en-US" sz="1600" dirty="0" smtClean="0">
                <a:latin typeface="Calibri" pitchFamily="34" charset="0"/>
              </a:rPr>
              <a:t>: ECC REC 70-03 allows for channel spacing larger than 100kHz. </a:t>
            </a:r>
          </a:p>
          <a:p>
            <a:endParaRPr lang="en-US" sz="1600" dirty="0" smtClean="0">
              <a:latin typeface="Calibri" pitchFamily="34" charset="0"/>
            </a:endParaRPr>
          </a:p>
          <a:p>
            <a:r>
              <a:rPr lang="en-US" sz="1600" u="sng" dirty="0" smtClean="0">
                <a:latin typeface="Calibri" pitchFamily="34" charset="0"/>
              </a:rPr>
              <a:t>Proposed resolution</a:t>
            </a:r>
            <a:r>
              <a:rPr lang="en-US" sz="1600" dirty="0" smtClean="0">
                <a:latin typeface="Calibri" pitchFamily="34" charset="0"/>
              </a:rPr>
              <a:t>: Reject.</a:t>
            </a:r>
          </a:p>
          <a:p>
            <a:endParaRPr lang="en-US" sz="1600" dirty="0" smtClean="0">
              <a:latin typeface="Calibri" pitchFamily="34" charset="0"/>
            </a:endParaRPr>
          </a:p>
          <a:p>
            <a:endParaRPr lang="en-US" sz="1600" dirty="0" smtClean="0">
              <a:latin typeface="Calibri" pitchFamily="34" charset="0"/>
            </a:endParaRPr>
          </a:p>
          <a:p>
            <a:endParaRPr lang="en-US" sz="1600" dirty="0" smtClean="0">
              <a:latin typeface="Calibri" pitchFamily="34" charset="0"/>
            </a:endParaRPr>
          </a:p>
          <a:p>
            <a:endParaRPr lang="en-US" sz="1600" dirty="0">
              <a:latin typeface="Calibri" pitchFamily="34" charset="0"/>
            </a:endParaRPr>
          </a:p>
        </p:txBody>
      </p:sp>
      <p:sp>
        <p:nvSpPr>
          <p:cNvPr id="10" name="TextBox 9"/>
          <p:cNvSpPr txBox="1"/>
          <p:nvPr/>
        </p:nvSpPr>
        <p:spPr>
          <a:xfrm>
            <a:off x="240935" y="1857364"/>
            <a:ext cx="8331593" cy="830997"/>
          </a:xfrm>
          <a:prstGeom prst="rect">
            <a:avLst/>
          </a:prstGeom>
          <a:noFill/>
        </p:spPr>
        <p:txBody>
          <a:bodyPr wrap="square" rtlCol="0">
            <a:spAutoFit/>
          </a:bodyPr>
          <a:lstStyle/>
          <a:p>
            <a:r>
              <a:rPr lang="en-US" sz="1600" u="sng" dirty="0" smtClean="0">
                <a:latin typeface="Calibri" pitchFamily="34" charset="0"/>
              </a:rPr>
              <a:t>CID #749</a:t>
            </a:r>
            <a:r>
              <a:rPr lang="en-US" sz="1600" dirty="0" smtClean="0">
                <a:latin typeface="Calibri" pitchFamily="34" charset="0"/>
              </a:rPr>
              <a:t>: ECC REC 70-03 require channel spacing &lt; 100 kHz for narrowband modulation and wideband modulation other than </a:t>
            </a:r>
          </a:p>
          <a:p>
            <a:r>
              <a:rPr lang="en-US" sz="1600" dirty="0" smtClean="0">
                <a:latin typeface="Calibri" pitchFamily="34" charset="0"/>
              </a:rPr>
              <a:t>FHSS and DSSS </a:t>
            </a:r>
            <a:endParaRPr lang="en-US" sz="1600" dirty="0">
              <a:latin typeface="Calibri" pitchFamily="34" charset="0"/>
            </a:endParaRPr>
          </a:p>
        </p:txBody>
      </p:sp>
      <p:sp>
        <p:nvSpPr>
          <p:cNvPr id="8" name="Footer Placeholder 2"/>
          <p:cNvSpPr txBox="1">
            <a:spLocks/>
          </p:cNvSpPr>
          <p:nvPr/>
        </p:nvSpPr>
        <p:spPr bwMode="auto">
          <a:xfrm>
            <a:off x="5710238" y="6477086"/>
            <a:ext cx="290195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D. Popa et al &lt;</a:t>
            </a:r>
            <a:r>
              <a:rPr kumimoji="0" lang="en-US" sz="1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Itron</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&gt;</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B0E157CA-D453-40D9-80EF-705AFA628937}" type="slidenum">
              <a:rPr lang="en-US"/>
              <a:pPr/>
              <a:t>4</a:t>
            </a:fld>
            <a:endParaRPr lang="en-US" dirty="0"/>
          </a:p>
        </p:txBody>
      </p:sp>
      <p:sp>
        <p:nvSpPr>
          <p:cNvPr id="7" name="TextBox 6"/>
          <p:cNvSpPr txBox="1"/>
          <p:nvPr/>
        </p:nvSpPr>
        <p:spPr>
          <a:xfrm>
            <a:off x="55377" y="836712"/>
            <a:ext cx="4444615" cy="584775"/>
          </a:xfrm>
          <a:prstGeom prst="rect">
            <a:avLst/>
          </a:prstGeom>
          <a:noFill/>
        </p:spPr>
        <p:txBody>
          <a:bodyPr wrap="none" rtlCol="0">
            <a:spAutoFit/>
          </a:bodyPr>
          <a:lstStyle/>
          <a:p>
            <a:r>
              <a:rPr lang="en-US" sz="3200" dirty="0" smtClean="0"/>
              <a:t>Comments ID:  728, 1160</a:t>
            </a:r>
            <a:endParaRPr lang="en-US" sz="3200" dirty="0"/>
          </a:p>
        </p:txBody>
      </p:sp>
      <p:sp>
        <p:nvSpPr>
          <p:cNvPr id="8" name="TextBox 7"/>
          <p:cNvSpPr txBox="1"/>
          <p:nvPr/>
        </p:nvSpPr>
        <p:spPr>
          <a:xfrm>
            <a:off x="35496" y="1428736"/>
            <a:ext cx="8679908" cy="1169551"/>
          </a:xfrm>
          <a:prstGeom prst="rect">
            <a:avLst/>
          </a:prstGeom>
          <a:noFill/>
        </p:spPr>
        <p:txBody>
          <a:bodyPr wrap="square" rtlCol="0">
            <a:spAutoFit/>
          </a:bodyPr>
          <a:lstStyle/>
          <a:p>
            <a:r>
              <a:rPr lang="en-US" sz="1400" u="sng" dirty="0" smtClean="0">
                <a:latin typeface="Calibri" pitchFamily="34" charset="0"/>
              </a:rPr>
              <a:t>CID #728</a:t>
            </a:r>
            <a:r>
              <a:rPr lang="en-US" sz="1400" dirty="0" smtClean="0">
                <a:latin typeface="Calibri" pitchFamily="34" charset="0"/>
              </a:rPr>
              <a:t>: The channel spacing for the mandatory data rate (50 kbps) in 915 MHz and 2.4 GHz bands should not be restricted to only 200 kHz.  Switching from the MR-FSK mandatory 50 kbps / 200 kHz channel spacing to MR-FSK 150 ,200 kbps / 400 kHz, as well as when switching from the  MR-FSK 50 </a:t>
            </a:r>
            <a:r>
              <a:rPr lang="en-US" sz="1400" dirty="0" err="1" smtClean="0">
                <a:latin typeface="Calibri" pitchFamily="34" charset="0"/>
              </a:rPr>
              <a:t>kpbs</a:t>
            </a:r>
            <a:r>
              <a:rPr lang="en-US" sz="1400" dirty="0" smtClean="0">
                <a:latin typeface="Calibri" pitchFamily="34" charset="0"/>
              </a:rPr>
              <a:t> / 200 kHz  to MR-O-QPSK or OFDM adds useless design burden and might increase </a:t>
            </a:r>
          </a:p>
          <a:p>
            <a:r>
              <a:rPr lang="en-US" sz="1400" dirty="0" smtClean="0">
                <a:latin typeface="Calibri" pitchFamily="34" charset="0"/>
              </a:rPr>
              <a:t>the power consumption.</a:t>
            </a:r>
            <a:endParaRPr lang="en-US" sz="1400" dirty="0">
              <a:latin typeface="Calibri" pitchFamily="34" charset="0"/>
            </a:endParaRPr>
          </a:p>
        </p:txBody>
      </p:sp>
      <p:sp>
        <p:nvSpPr>
          <p:cNvPr id="12" name="TextBox 11"/>
          <p:cNvSpPr txBox="1"/>
          <p:nvPr/>
        </p:nvSpPr>
        <p:spPr>
          <a:xfrm>
            <a:off x="35497" y="2643182"/>
            <a:ext cx="8608470" cy="3539430"/>
          </a:xfrm>
          <a:prstGeom prst="rect">
            <a:avLst/>
          </a:prstGeom>
          <a:noFill/>
        </p:spPr>
        <p:txBody>
          <a:bodyPr wrap="square" rtlCol="0">
            <a:spAutoFit/>
          </a:bodyPr>
          <a:lstStyle/>
          <a:p>
            <a:r>
              <a:rPr lang="en-US" sz="1400" u="sng" dirty="0" smtClean="0">
                <a:latin typeface="Calibri" pitchFamily="34" charset="0"/>
              </a:rPr>
              <a:t>CID #1160</a:t>
            </a:r>
            <a:r>
              <a:rPr lang="en-US" sz="1400" dirty="0" smtClean="0">
                <a:latin typeface="Calibri" pitchFamily="34" charset="0"/>
              </a:rPr>
              <a:t>: The channel spacing for the mandatory data rate (50 kbps) in 915 MHz and 2.4 GHz bands should not be </a:t>
            </a:r>
          </a:p>
          <a:p>
            <a:r>
              <a:rPr lang="en-US" sz="1400" dirty="0" smtClean="0">
                <a:latin typeface="Calibri" pitchFamily="34" charset="0"/>
              </a:rPr>
              <a:t>restricted to only 200 kHz. Switching from the MR-FSK mandatory 50 kbps / 200 kHz channel spacing to MR-FSK 150 , 200 kbps / 400 kHz, as well as when switching from the  MR-FSK 50 </a:t>
            </a:r>
            <a:r>
              <a:rPr lang="en-US" sz="1400" dirty="0" err="1" smtClean="0">
                <a:latin typeface="Calibri" pitchFamily="34" charset="0"/>
              </a:rPr>
              <a:t>kpbs</a:t>
            </a:r>
            <a:r>
              <a:rPr lang="en-US" sz="1400" dirty="0" smtClean="0">
                <a:latin typeface="Calibri" pitchFamily="34" charset="0"/>
              </a:rPr>
              <a:t> / 200 kHz  to MR-O-QPSK or OFDM adds useless design burden and might increase the power consumption.</a:t>
            </a:r>
          </a:p>
          <a:p>
            <a:endParaRPr lang="en-US" sz="1400" dirty="0" smtClean="0">
              <a:latin typeface="Calibri" pitchFamily="34" charset="0"/>
            </a:endParaRPr>
          </a:p>
          <a:p>
            <a:r>
              <a:rPr lang="en-US" sz="1400" u="sng" dirty="0" smtClean="0">
                <a:latin typeface="Calibri" pitchFamily="34" charset="0"/>
              </a:rPr>
              <a:t>Requested resolution</a:t>
            </a:r>
            <a:r>
              <a:rPr lang="en-US" sz="1400" dirty="0" smtClean="0">
                <a:latin typeface="Calibri" pitchFamily="34" charset="0"/>
              </a:rPr>
              <a:t>:  Add a new PIB attribute </a:t>
            </a:r>
            <a:r>
              <a:rPr lang="en-US" sz="1400" dirty="0" err="1" smtClean="0">
                <a:latin typeface="Calibri" pitchFamily="34" charset="0"/>
              </a:rPr>
              <a:t>phyChannelSpacingCSM</a:t>
            </a:r>
            <a:r>
              <a:rPr lang="en-US" sz="1400" dirty="0" smtClean="0">
                <a:latin typeface="Calibri" pitchFamily="34" charset="0"/>
              </a:rPr>
              <a:t> (integer value) that takes the following values:  </a:t>
            </a:r>
          </a:p>
          <a:p>
            <a:r>
              <a:rPr lang="en-US" sz="1400" dirty="0" err="1" smtClean="0">
                <a:latin typeface="Calibri" pitchFamily="34" charset="0"/>
              </a:rPr>
              <a:t>phyChannelSpacingCSM</a:t>
            </a:r>
            <a:r>
              <a:rPr lang="en-US" sz="1400" dirty="0" smtClean="0">
                <a:latin typeface="Calibri" pitchFamily="34" charset="0"/>
              </a:rPr>
              <a:t> = 0 indicates the mandatory mode for MR-FSK uses 200 kHz channel spacing;  </a:t>
            </a:r>
          </a:p>
          <a:p>
            <a:r>
              <a:rPr lang="en-US" sz="1400" dirty="0" err="1" smtClean="0">
                <a:latin typeface="Calibri" pitchFamily="34" charset="0"/>
              </a:rPr>
              <a:t>phyChannelSpacingCSM</a:t>
            </a:r>
            <a:r>
              <a:rPr lang="en-US" sz="1400" dirty="0" smtClean="0">
                <a:latin typeface="Calibri" pitchFamily="34" charset="0"/>
              </a:rPr>
              <a:t> = 1 indicates the mandatory mode for MR-FSK uses 400 kHz channel spacing. </a:t>
            </a:r>
          </a:p>
          <a:p>
            <a:endParaRPr lang="en-US" sz="1400" dirty="0" smtClean="0">
              <a:latin typeface="Calibri" pitchFamily="34" charset="0"/>
            </a:endParaRPr>
          </a:p>
          <a:p>
            <a:r>
              <a:rPr lang="en-US" sz="1400" u="sng" dirty="0" smtClean="0">
                <a:latin typeface="Calibri" pitchFamily="34" charset="0"/>
              </a:rPr>
              <a:t>Response</a:t>
            </a:r>
            <a:r>
              <a:rPr lang="en-US" sz="1400" dirty="0" smtClean="0">
                <a:latin typeface="Calibri" pitchFamily="34" charset="0"/>
              </a:rPr>
              <a:t>: Adding a new PIB attribute will challenge the interoperability goal because devices might not share the same context. Instead, a simpler solution consists in allowing EB exchanges only on odd channel numbers.  This is an additional benefit for FHSS, as it decreases the convergence time for the synchronization of  unassociated devices. </a:t>
            </a:r>
          </a:p>
          <a:p>
            <a:endParaRPr lang="en-US" sz="1400" dirty="0" smtClean="0">
              <a:latin typeface="Calibri" pitchFamily="34" charset="0"/>
            </a:endParaRPr>
          </a:p>
          <a:p>
            <a:r>
              <a:rPr lang="en-US" sz="1400" u="sng" dirty="0" smtClean="0">
                <a:latin typeface="Calibri" pitchFamily="34" charset="0"/>
              </a:rPr>
              <a:t>Proposed resolution</a:t>
            </a:r>
            <a:r>
              <a:rPr lang="en-US" sz="1400" dirty="0" smtClean="0">
                <a:latin typeface="Calibri" pitchFamily="34" charset="0"/>
              </a:rPr>
              <a:t>: Accept in principle. See slide 6 of document </a:t>
            </a:r>
            <a:r>
              <a:rPr lang="en-US" sz="1400" dirty="0" smtClean="0">
                <a:latin typeface="Calibri" pitchFamily="34" charset="0"/>
              </a:rPr>
              <a:t>15-10-0771-03-004g </a:t>
            </a:r>
            <a:r>
              <a:rPr lang="en-US" sz="1400" dirty="0" smtClean="0">
                <a:latin typeface="Calibri" pitchFamily="34" charset="0"/>
              </a:rPr>
              <a:t>for resolution.</a:t>
            </a:r>
          </a:p>
          <a:p>
            <a:endParaRPr lang="en-US" sz="1400" dirty="0">
              <a:latin typeface="Calibri" pitchFamily="34" charset="0"/>
            </a:endParaRPr>
          </a:p>
        </p:txBody>
      </p:sp>
      <p:sp>
        <p:nvSpPr>
          <p:cNvPr id="9" name="Footer Placeholder 2"/>
          <p:cNvSpPr txBox="1">
            <a:spLocks/>
          </p:cNvSpPr>
          <p:nvPr/>
        </p:nvSpPr>
        <p:spPr bwMode="auto">
          <a:xfrm>
            <a:off x="5652120" y="6488961"/>
            <a:ext cx="290195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D. Popa et al &lt;Itron&gt;</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EB exchanges</a:t>
            </a:r>
            <a:endParaRPr lang="en-US" dirty="0"/>
          </a:p>
        </p:txBody>
      </p:sp>
      <p:sp>
        <p:nvSpPr>
          <p:cNvPr id="3" name="Content Placeholder 2"/>
          <p:cNvSpPr>
            <a:spLocks noGrp="1"/>
          </p:cNvSpPr>
          <p:nvPr>
            <p:ph idx="1"/>
          </p:nvPr>
        </p:nvSpPr>
        <p:spPr>
          <a:xfrm>
            <a:off x="357158" y="1785926"/>
            <a:ext cx="8101042" cy="2447932"/>
          </a:xfrm>
        </p:spPr>
        <p:txBody>
          <a:bodyPr>
            <a:normAutofit fontScale="62500" lnSpcReduction="20000"/>
          </a:bodyPr>
          <a:lstStyle/>
          <a:p>
            <a:r>
              <a:rPr lang="en-US" dirty="0" smtClean="0"/>
              <a:t>Exchanging EB messages on odd channels doubles the probability of success and </a:t>
            </a:r>
            <a:r>
              <a:rPr lang="en-US" dirty="0" smtClean="0"/>
              <a:t>decreases the acquisition time</a:t>
            </a:r>
            <a:endParaRPr lang="en-US" dirty="0" smtClean="0"/>
          </a:p>
          <a:p>
            <a:endParaRPr lang="en-US" dirty="0" smtClean="0"/>
          </a:p>
          <a:p>
            <a:r>
              <a:rPr lang="en-US" dirty="0" smtClean="0"/>
              <a:t>Notes: </a:t>
            </a:r>
          </a:p>
          <a:p>
            <a:r>
              <a:rPr lang="en-US" dirty="0" smtClean="0"/>
              <a:t>A PHY capable to communicate in every </a:t>
            </a:r>
            <a:r>
              <a:rPr lang="en-US" dirty="0" smtClean="0"/>
              <a:t>channel can </a:t>
            </a:r>
            <a:r>
              <a:rPr lang="en-US" dirty="0" smtClean="0"/>
              <a:t>also communicate </a:t>
            </a:r>
            <a:r>
              <a:rPr lang="en-US" dirty="0" smtClean="0"/>
              <a:t>in a </a:t>
            </a:r>
            <a:r>
              <a:rPr lang="en-US" dirty="0" smtClean="0"/>
              <a:t>subset of </a:t>
            </a:r>
            <a:r>
              <a:rPr lang="en-US" dirty="0" smtClean="0"/>
              <a:t>channels</a:t>
            </a:r>
            <a:endParaRPr lang="en-US" dirty="0" smtClean="0"/>
          </a:p>
          <a:p>
            <a:r>
              <a:rPr lang="en-US" dirty="0" smtClean="0"/>
              <a:t>This resolution does not add any additional requirements to the existing </a:t>
            </a:r>
            <a:r>
              <a:rPr lang="en-US" dirty="0" smtClean="0"/>
              <a:t>PHY</a:t>
            </a:r>
            <a:endParaRPr lang="en-US" dirty="0"/>
          </a:p>
        </p:txBody>
      </p:sp>
      <p:sp>
        <p:nvSpPr>
          <p:cNvPr id="6" name="Slide Number Placeholder 5"/>
          <p:cNvSpPr>
            <a:spLocks noGrp="1"/>
          </p:cNvSpPr>
          <p:nvPr>
            <p:ph type="sldNum" sz="quarter" idx="12"/>
          </p:nvPr>
        </p:nvSpPr>
        <p:spPr/>
        <p:txBody>
          <a:bodyPr/>
          <a:lstStyle/>
          <a:p>
            <a:r>
              <a:rPr lang="en-US" smtClean="0"/>
              <a:t>Slide </a:t>
            </a:r>
            <a:fld id="{4F9518B7-C68C-4944-B677-B06BC2298620}" type="slidenum">
              <a:rPr lang="en-US" smtClean="0"/>
              <a:pPr/>
              <a:t>5</a:t>
            </a:fld>
            <a:endParaRPr lang="en-US"/>
          </a:p>
        </p:txBody>
      </p:sp>
      <p:cxnSp>
        <p:nvCxnSpPr>
          <p:cNvPr id="8" name="Straight Connector 7"/>
          <p:cNvCxnSpPr/>
          <p:nvPr/>
        </p:nvCxnSpPr>
        <p:spPr bwMode="auto">
          <a:xfrm>
            <a:off x="616308" y="5007736"/>
            <a:ext cx="828092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 name="Straight Connector 8"/>
          <p:cNvCxnSpPr/>
          <p:nvPr/>
        </p:nvCxnSpPr>
        <p:spPr bwMode="auto">
          <a:xfrm>
            <a:off x="616308" y="5877501"/>
            <a:ext cx="828092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0" name="Rectangle 9"/>
          <p:cNvSpPr/>
          <p:nvPr/>
        </p:nvSpPr>
        <p:spPr bwMode="auto">
          <a:xfrm>
            <a:off x="1018766" y="4575688"/>
            <a:ext cx="576064" cy="4320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1" name="Rectangle 10"/>
          <p:cNvSpPr/>
          <p:nvPr/>
        </p:nvSpPr>
        <p:spPr bwMode="auto">
          <a:xfrm>
            <a:off x="1336388" y="5445453"/>
            <a:ext cx="1152128" cy="4320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2" name="Rectangle 11"/>
          <p:cNvSpPr/>
          <p:nvPr/>
        </p:nvSpPr>
        <p:spPr bwMode="auto">
          <a:xfrm>
            <a:off x="1594830" y="4575688"/>
            <a:ext cx="576064" cy="4320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3" name="Rectangle 12"/>
          <p:cNvSpPr/>
          <p:nvPr/>
        </p:nvSpPr>
        <p:spPr bwMode="auto">
          <a:xfrm>
            <a:off x="2170894" y="4575688"/>
            <a:ext cx="576064" cy="4320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4" name="Rectangle 13"/>
          <p:cNvSpPr/>
          <p:nvPr/>
        </p:nvSpPr>
        <p:spPr bwMode="auto">
          <a:xfrm>
            <a:off x="2746958" y="4575688"/>
            <a:ext cx="576064" cy="4320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5" name="Rectangle 14"/>
          <p:cNvSpPr/>
          <p:nvPr/>
        </p:nvSpPr>
        <p:spPr bwMode="auto">
          <a:xfrm>
            <a:off x="3323022" y="4575688"/>
            <a:ext cx="576064" cy="4320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6" name="Rectangle 15"/>
          <p:cNvSpPr/>
          <p:nvPr/>
        </p:nvSpPr>
        <p:spPr bwMode="auto">
          <a:xfrm>
            <a:off x="3899086" y="4575688"/>
            <a:ext cx="576064" cy="4320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7" name="Rectangle 16"/>
          <p:cNvSpPr/>
          <p:nvPr/>
        </p:nvSpPr>
        <p:spPr bwMode="auto">
          <a:xfrm>
            <a:off x="4475150" y="4575688"/>
            <a:ext cx="576064" cy="4320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8" name="Rectangle 17"/>
          <p:cNvSpPr/>
          <p:nvPr/>
        </p:nvSpPr>
        <p:spPr bwMode="auto">
          <a:xfrm>
            <a:off x="5051214" y="4575688"/>
            <a:ext cx="576064" cy="4320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9" name="Rectangle 18"/>
          <p:cNvSpPr/>
          <p:nvPr/>
        </p:nvSpPr>
        <p:spPr bwMode="auto">
          <a:xfrm>
            <a:off x="5627278" y="4575688"/>
            <a:ext cx="576064" cy="4320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0" name="Rectangle 19"/>
          <p:cNvSpPr/>
          <p:nvPr/>
        </p:nvSpPr>
        <p:spPr bwMode="auto">
          <a:xfrm>
            <a:off x="6736988" y="4575688"/>
            <a:ext cx="576064" cy="4320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1" name="Rectangle 20"/>
          <p:cNvSpPr/>
          <p:nvPr/>
        </p:nvSpPr>
        <p:spPr bwMode="auto">
          <a:xfrm>
            <a:off x="7313052" y="4575688"/>
            <a:ext cx="576064" cy="4320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2" name="Rectangle 21"/>
          <p:cNvSpPr/>
          <p:nvPr/>
        </p:nvSpPr>
        <p:spPr bwMode="auto">
          <a:xfrm>
            <a:off x="7889116" y="4575688"/>
            <a:ext cx="576064" cy="4320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23" name="Straight Connector 22"/>
          <p:cNvCxnSpPr/>
          <p:nvPr/>
        </p:nvCxnSpPr>
        <p:spPr bwMode="auto">
          <a:xfrm rot="5400000">
            <a:off x="1264942" y="5007174"/>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4" name="Straight Connector 23"/>
          <p:cNvCxnSpPr/>
          <p:nvPr/>
        </p:nvCxnSpPr>
        <p:spPr bwMode="auto">
          <a:xfrm rot="5400000">
            <a:off x="1840444" y="5007736"/>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5" name="Straight Connector 24"/>
          <p:cNvCxnSpPr/>
          <p:nvPr/>
        </p:nvCxnSpPr>
        <p:spPr bwMode="auto">
          <a:xfrm rot="5400000">
            <a:off x="2401994" y="5007736"/>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6" name="Straight Connector 25"/>
          <p:cNvCxnSpPr/>
          <p:nvPr/>
        </p:nvCxnSpPr>
        <p:spPr bwMode="auto">
          <a:xfrm rot="5400000">
            <a:off x="2992572" y="5007736"/>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7" name="Straight Connector 26"/>
          <p:cNvCxnSpPr/>
          <p:nvPr/>
        </p:nvCxnSpPr>
        <p:spPr bwMode="auto">
          <a:xfrm rot="5400000">
            <a:off x="3554122" y="5007736"/>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8" name="Straight Connector 27"/>
          <p:cNvCxnSpPr/>
          <p:nvPr/>
        </p:nvCxnSpPr>
        <p:spPr bwMode="auto">
          <a:xfrm rot="5400000">
            <a:off x="4144700" y="5007736"/>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9" name="Straight Connector 28"/>
          <p:cNvCxnSpPr/>
          <p:nvPr/>
        </p:nvCxnSpPr>
        <p:spPr bwMode="auto">
          <a:xfrm rot="5400000">
            <a:off x="4720764" y="5007736"/>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0" name="Straight Connector 29"/>
          <p:cNvCxnSpPr/>
          <p:nvPr/>
        </p:nvCxnSpPr>
        <p:spPr bwMode="auto">
          <a:xfrm rot="5400000">
            <a:off x="5282314" y="5007736"/>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1" name="Straight Connector 30"/>
          <p:cNvCxnSpPr/>
          <p:nvPr/>
        </p:nvCxnSpPr>
        <p:spPr bwMode="auto">
          <a:xfrm rot="5400000">
            <a:off x="5858378" y="5007736"/>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2" name="Straight Connector 31"/>
          <p:cNvCxnSpPr/>
          <p:nvPr/>
        </p:nvCxnSpPr>
        <p:spPr bwMode="auto">
          <a:xfrm rot="5400000">
            <a:off x="6953012" y="5007736"/>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3" name="Straight Connector 32"/>
          <p:cNvCxnSpPr/>
          <p:nvPr/>
        </p:nvCxnSpPr>
        <p:spPr bwMode="auto">
          <a:xfrm rot="5400000">
            <a:off x="7529076" y="5007736"/>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4" name="Straight Connector 33"/>
          <p:cNvCxnSpPr/>
          <p:nvPr/>
        </p:nvCxnSpPr>
        <p:spPr bwMode="auto">
          <a:xfrm rot="5400000">
            <a:off x="8105140" y="5007736"/>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5" name="Rectangle 34"/>
          <p:cNvSpPr/>
          <p:nvPr/>
        </p:nvSpPr>
        <p:spPr bwMode="auto">
          <a:xfrm>
            <a:off x="2488516" y="5445453"/>
            <a:ext cx="1152128" cy="4320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6" name="Rectangle 35"/>
          <p:cNvSpPr/>
          <p:nvPr/>
        </p:nvSpPr>
        <p:spPr bwMode="auto">
          <a:xfrm>
            <a:off x="3640644" y="5445453"/>
            <a:ext cx="1152128" cy="4320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7" name="Rectangle 36"/>
          <p:cNvSpPr/>
          <p:nvPr/>
        </p:nvSpPr>
        <p:spPr bwMode="auto">
          <a:xfrm>
            <a:off x="4792772" y="5445453"/>
            <a:ext cx="1152128" cy="4320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8" name="Rectangle 37"/>
          <p:cNvSpPr/>
          <p:nvPr/>
        </p:nvSpPr>
        <p:spPr bwMode="auto">
          <a:xfrm>
            <a:off x="7025020" y="5445453"/>
            <a:ext cx="1152128" cy="4320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39" name="Straight Connector 38"/>
          <p:cNvCxnSpPr/>
          <p:nvPr/>
        </p:nvCxnSpPr>
        <p:spPr bwMode="auto">
          <a:xfrm rot="5400000">
            <a:off x="1840444" y="5877501"/>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0" name="Straight Connector 39"/>
          <p:cNvCxnSpPr/>
          <p:nvPr/>
        </p:nvCxnSpPr>
        <p:spPr bwMode="auto">
          <a:xfrm rot="5400000">
            <a:off x="2992572" y="5877501"/>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1" name="Straight Connector 40"/>
          <p:cNvCxnSpPr/>
          <p:nvPr/>
        </p:nvCxnSpPr>
        <p:spPr bwMode="auto">
          <a:xfrm rot="5400000">
            <a:off x="4144700" y="5877501"/>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2" name="Straight Connector 41"/>
          <p:cNvCxnSpPr/>
          <p:nvPr/>
        </p:nvCxnSpPr>
        <p:spPr bwMode="auto">
          <a:xfrm rot="5400000">
            <a:off x="5296828" y="5877501"/>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3" name="Straight Connector 42"/>
          <p:cNvCxnSpPr/>
          <p:nvPr/>
        </p:nvCxnSpPr>
        <p:spPr bwMode="auto">
          <a:xfrm rot="5400000">
            <a:off x="7529076" y="5877501"/>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4" name="Straight Connector 43"/>
          <p:cNvCxnSpPr/>
          <p:nvPr/>
        </p:nvCxnSpPr>
        <p:spPr bwMode="auto">
          <a:xfrm>
            <a:off x="6304940" y="5589469"/>
            <a:ext cx="576064" cy="0"/>
          </a:xfrm>
          <a:prstGeom prst="line">
            <a:avLst/>
          </a:prstGeom>
          <a:solidFill>
            <a:schemeClr val="accent1"/>
          </a:solidFill>
          <a:ln w="12700" cap="flat" cmpd="sng" algn="ctr">
            <a:solidFill>
              <a:schemeClr val="tx1"/>
            </a:solidFill>
            <a:prstDash val="sysDash"/>
            <a:round/>
            <a:headEnd type="none" w="sm" len="sm"/>
            <a:tailEnd type="none" w="sm" len="sm"/>
          </a:ln>
          <a:effectLst/>
        </p:spPr>
      </p:cxnSp>
      <p:cxnSp>
        <p:nvCxnSpPr>
          <p:cNvPr id="45" name="Straight Connector 44"/>
          <p:cNvCxnSpPr/>
          <p:nvPr/>
        </p:nvCxnSpPr>
        <p:spPr bwMode="auto">
          <a:xfrm>
            <a:off x="6376948" y="4791712"/>
            <a:ext cx="252000" cy="0"/>
          </a:xfrm>
          <a:prstGeom prst="line">
            <a:avLst/>
          </a:prstGeom>
          <a:solidFill>
            <a:schemeClr val="accent1"/>
          </a:solidFill>
          <a:ln w="12700" cap="flat" cmpd="sng" algn="ctr">
            <a:solidFill>
              <a:schemeClr val="tx1"/>
            </a:solidFill>
            <a:prstDash val="sysDash"/>
            <a:round/>
            <a:headEnd type="none" w="sm" len="sm"/>
            <a:tailEnd type="none" w="sm" len="sm"/>
          </a:ln>
          <a:effectLst/>
        </p:spPr>
      </p:cxnSp>
      <p:sp>
        <p:nvSpPr>
          <p:cNvPr id="46" name="TextBox 45"/>
          <p:cNvSpPr txBox="1"/>
          <p:nvPr/>
        </p:nvSpPr>
        <p:spPr>
          <a:xfrm>
            <a:off x="199411" y="4442533"/>
            <a:ext cx="800219" cy="646331"/>
          </a:xfrm>
          <a:prstGeom prst="rect">
            <a:avLst/>
          </a:prstGeom>
          <a:noFill/>
        </p:spPr>
        <p:txBody>
          <a:bodyPr wrap="square" rtlCol="0">
            <a:spAutoFit/>
          </a:bodyPr>
          <a:lstStyle/>
          <a:p>
            <a:r>
              <a:rPr lang="en-US" dirty="0" smtClean="0"/>
              <a:t>Channels </a:t>
            </a:r>
          </a:p>
          <a:p>
            <a:r>
              <a:rPr lang="en-US" dirty="0" smtClean="0"/>
              <a:t>(200 kHz </a:t>
            </a:r>
          </a:p>
          <a:p>
            <a:endParaRPr lang="en-US" dirty="0" smtClean="0"/>
          </a:p>
        </p:txBody>
      </p:sp>
      <p:sp>
        <p:nvSpPr>
          <p:cNvPr id="47" name="TextBox 46"/>
          <p:cNvSpPr txBox="1"/>
          <p:nvPr/>
        </p:nvSpPr>
        <p:spPr>
          <a:xfrm>
            <a:off x="1221962" y="4311803"/>
            <a:ext cx="261610" cy="276999"/>
          </a:xfrm>
          <a:prstGeom prst="rect">
            <a:avLst/>
          </a:prstGeom>
          <a:noFill/>
        </p:spPr>
        <p:txBody>
          <a:bodyPr wrap="none" rtlCol="0">
            <a:spAutoFit/>
          </a:bodyPr>
          <a:lstStyle/>
          <a:p>
            <a:r>
              <a:rPr lang="en-US" dirty="0" smtClean="0"/>
              <a:t>0</a:t>
            </a:r>
            <a:endParaRPr lang="en-US" dirty="0"/>
          </a:p>
        </p:txBody>
      </p:sp>
      <p:sp>
        <p:nvSpPr>
          <p:cNvPr id="48" name="TextBox 47"/>
          <p:cNvSpPr txBox="1"/>
          <p:nvPr/>
        </p:nvSpPr>
        <p:spPr>
          <a:xfrm>
            <a:off x="1780906" y="4300770"/>
            <a:ext cx="261610" cy="276999"/>
          </a:xfrm>
          <a:prstGeom prst="rect">
            <a:avLst/>
          </a:prstGeom>
          <a:noFill/>
        </p:spPr>
        <p:txBody>
          <a:bodyPr wrap="none" rtlCol="0">
            <a:spAutoFit/>
          </a:bodyPr>
          <a:lstStyle/>
          <a:p>
            <a:r>
              <a:rPr lang="en-US" dirty="0" smtClean="0"/>
              <a:t>1</a:t>
            </a:r>
            <a:endParaRPr lang="en-US" dirty="0"/>
          </a:p>
        </p:txBody>
      </p:sp>
      <p:sp>
        <p:nvSpPr>
          <p:cNvPr id="49" name="TextBox 48"/>
          <p:cNvSpPr txBox="1"/>
          <p:nvPr/>
        </p:nvSpPr>
        <p:spPr>
          <a:xfrm>
            <a:off x="2328504" y="4300770"/>
            <a:ext cx="261610" cy="276999"/>
          </a:xfrm>
          <a:prstGeom prst="rect">
            <a:avLst/>
          </a:prstGeom>
          <a:noFill/>
        </p:spPr>
        <p:txBody>
          <a:bodyPr wrap="none" rtlCol="0">
            <a:spAutoFit/>
          </a:bodyPr>
          <a:lstStyle/>
          <a:p>
            <a:r>
              <a:rPr lang="en-US" dirty="0" smtClean="0"/>
              <a:t>2</a:t>
            </a:r>
            <a:endParaRPr lang="en-US" dirty="0"/>
          </a:p>
        </p:txBody>
      </p:sp>
      <p:sp>
        <p:nvSpPr>
          <p:cNvPr id="50" name="TextBox 49"/>
          <p:cNvSpPr txBox="1"/>
          <p:nvPr/>
        </p:nvSpPr>
        <p:spPr>
          <a:xfrm>
            <a:off x="2906612" y="4297289"/>
            <a:ext cx="261610" cy="276999"/>
          </a:xfrm>
          <a:prstGeom prst="rect">
            <a:avLst/>
          </a:prstGeom>
          <a:noFill/>
        </p:spPr>
        <p:txBody>
          <a:bodyPr wrap="none" rtlCol="0">
            <a:spAutoFit/>
          </a:bodyPr>
          <a:lstStyle/>
          <a:p>
            <a:r>
              <a:rPr lang="en-US" dirty="0" smtClean="0"/>
              <a:t>3</a:t>
            </a:r>
            <a:endParaRPr lang="en-US" dirty="0"/>
          </a:p>
        </p:txBody>
      </p:sp>
      <p:sp>
        <p:nvSpPr>
          <p:cNvPr id="51" name="TextBox 50"/>
          <p:cNvSpPr txBox="1"/>
          <p:nvPr/>
        </p:nvSpPr>
        <p:spPr>
          <a:xfrm>
            <a:off x="3482114" y="4297289"/>
            <a:ext cx="261610" cy="276999"/>
          </a:xfrm>
          <a:prstGeom prst="rect">
            <a:avLst/>
          </a:prstGeom>
          <a:noFill/>
        </p:spPr>
        <p:txBody>
          <a:bodyPr wrap="none" rtlCol="0">
            <a:spAutoFit/>
          </a:bodyPr>
          <a:lstStyle/>
          <a:p>
            <a:r>
              <a:rPr lang="en-US" dirty="0" smtClean="0"/>
              <a:t>4</a:t>
            </a:r>
            <a:endParaRPr lang="en-US" dirty="0"/>
          </a:p>
        </p:txBody>
      </p:sp>
      <p:sp>
        <p:nvSpPr>
          <p:cNvPr id="52" name="TextBox 51"/>
          <p:cNvSpPr txBox="1"/>
          <p:nvPr/>
        </p:nvSpPr>
        <p:spPr>
          <a:xfrm>
            <a:off x="4055420" y="4286256"/>
            <a:ext cx="261610" cy="276999"/>
          </a:xfrm>
          <a:prstGeom prst="rect">
            <a:avLst/>
          </a:prstGeom>
          <a:noFill/>
        </p:spPr>
        <p:txBody>
          <a:bodyPr wrap="none" rtlCol="0">
            <a:spAutoFit/>
          </a:bodyPr>
          <a:lstStyle/>
          <a:p>
            <a:r>
              <a:rPr lang="en-US" dirty="0" smtClean="0"/>
              <a:t>5</a:t>
            </a:r>
            <a:endParaRPr lang="en-US" dirty="0"/>
          </a:p>
        </p:txBody>
      </p:sp>
      <p:sp>
        <p:nvSpPr>
          <p:cNvPr id="53" name="TextBox 52"/>
          <p:cNvSpPr txBox="1"/>
          <p:nvPr/>
        </p:nvSpPr>
        <p:spPr>
          <a:xfrm>
            <a:off x="4631636" y="4297289"/>
            <a:ext cx="261610" cy="276999"/>
          </a:xfrm>
          <a:prstGeom prst="rect">
            <a:avLst/>
          </a:prstGeom>
          <a:noFill/>
        </p:spPr>
        <p:txBody>
          <a:bodyPr wrap="none" rtlCol="0">
            <a:spAutoFit/>
          </a:bodyPr>
          <a:lstStyle/>
          <a:p>
            <a:r>
              <a:rPr lang="en-US" dirty="0" smtClean="0"/>
              <a:t>6</a:t>
            </a:r>
            <a:endParaRPr lang="en-US" dirty="0"/>
          </a:p>
        </p:txBody>
      </p:sp>
      <p:sp>
        <p:nvSpPr>
          <p:cNvPr id="54" name="TextBox 53"/>
          <p:cNvSpPr txBox="1"/>
          <p:nvPr/>
        </p:nvSpPr>
        <p:spPr>
          <a:xfrm>
            <a:off x="5224820" y="4297289"/>
            <a:ext cx="261610" cy="276999"/>
          </a:xfrm>
          <a:prstGeom prst="rect">
            <a:avLst/>
          </a:prstGeom>
          <a:noFill/>
        </p:spPr>
        <p:txBody>
          <a:bodyPr wrap="none" rtlCol="0">
            <a:spAutoFit/>
          </a:bodyPr>
          <a:lstStyle/>
          <a:p>
            <a:r>
              <a:rPr lang="en-US" dirty="0" smtClean="0"/>
              <a:t>7</a:t>
            </a:r>
            <a:endParaRPr lang="en-US" dirty="0"/>
          </a:p>
        </p:txBody>
      </p:sp>
      <p:sp>
        <p:nvSpPr>
          <p:cNvPr id="55" name="TextBox 54"/>
          <p:cNvSpPr txBox="1"/>
          <p:nvPr/>
        </p:nvSpPr>
        <p:spPr>
          <a:xfrm>
            <a:off x="5755298" y="4286256"/>
            <a:ext cx="261610" cy="276999"/>
          </a:xfrm>
          <a:prstGeom prst="rect">
            <a:avLst/>
          </a:prstGeom>
          <a:noFill/>
        </p:spPr>
        <p:txBody>
          <a:bodyPr wrap="none" rtlCol="0">
            <a:spAutoFit/>
          </a:bodyPr>
          <a:lstStyle/>
          <a:p>
            <a:r>
              <a:rPr lang="en-US" dirty="0" smtClean="0"/>
              <a:t>8</a:t>
            </a:r>
            <a:endParaRPr lang="en-US" dirty="0"/>
          </a:p>
        </p:txBody>
      </p:sp>
      <p:sp>
        <p:nvSpPr>
          <p:cNvPr id="56" name="TextBox 55"/>
          <p:cNvSpPr txBox="1"/>
          <p:nvPr/>
        </p:nvSpPr>
        <p:spPr>
          <a:xfrm>
            <a:off x="148764" y="5231740"/>
            <a:ext cx="800219" cy="646331"/>
          </a:xfrm>
          <a:prstGeom prst="rect">
            <a:avLst/>
          </a:prstGeom>
          <a:noFill/>
        </p:spPr>
        <p:txBody>
          <a:bodyPr wrap="square" rtlCol="0">
            <a:spAutoFit/>
          </a:bodyPr>
          <a:lstStyle/>
          <a:p>
            <a:r>
              <a:rPr lang="en-US" dirty="0" smtClean="0"/>
              <a:t>Channels </a:t>
            </a:r>
          </a:p>
          <a:p>
            <a:r>
              <a:rPr lang="en-US" dirty="0" smtClean="0"/>
              <a:t>(400 kHz </a:t>
            </a:r>
          </a:p>
          <a:p>
            <a:endParaRPr lang="en-US" dirty="0" smtClean="0"/>
          </a:p>
        </p:txBody>
      </p:sp>
      <p:sp>
        <p:nvSpPr>
          <p:cNvPr id="57" name="TextBox 56"/>
          <p:cNvSpPr txBox="1"/>
          <p:nvPr/>
        </p:nvSpPr>
        <p:spPr>
          <a:xfrm>
            <a:off x="8031054" y="4303050"/>
            <a:ext cx="423514" cy="276999"/>
          </a:xfrm>
          <a:prstGeom prst="rect">
            <a:avLst/>
          </a:prstGeom>
          <a:noFill/>
        </p:spPr>
        <p:txBody>
          <a:bodyPr wrap="none" rtlCol="0">
            <a:spAutoFit/>
          </a:bodyPr>
          <a:lstStyle/>
          <a:p>
            <a:r>
              <a:rPr lang="en-US" dirty="0" smtClean="0"/>
              <a:t>N-1</a:t>
            </a:r>
            <a:endParaRPr lang="en-US" dirty="0"/>
          </a:p>
        </p:txBody>
      </p:sp>
      <p:sp>
        <p:nvSpPr>
          <p:cNvPr id="58" name="TextBox 57"/>
          <p:cNvSpPr txBox="1"/>
          <p:nvPr/>
        </p:nvSpPr>
        <p:spPr>
          <a:xfrm>
            <a:off x="1791806" y="5171335"/>
            <a:ext cx="261610" cy="276999"/>
          </a:xfrm>
          <a:prstGeom prst="rect">
            <a:avLst/>
          </a:prstGeom>
          <a:noFill/>
        </p:spPr>
        <p:txBody>
          <a:bodyPr wrap="none" rtlCol="0">
            <a:spAutoFit/>
          </a:bodyPr>
          <a:lstStyle/>
          <a:p>
            <a:r>
              <a:rPr lang="en-US" dirty="0" smtClean="0"/>
              <a:t>0</a:t>
            </a:r>
            <a:endParaRPr lang="en-US" dirty="0"/>
          </a:p>
        </p:txBody>
      </p:sp>
      <p:sp>
        <p:nvSpPr>
          <p:cNvPr id="59" name="TextBox 58"/>
          <p:cNvSpPr txBox="1"/>
          <p:nvPr/>
        </p:nvSpPr>
        <p:spPr>
          <a:xfrm>
            <a:off x="2982862" y="5160302"/>
            <a:ext cx="261610" cy="276999"/>
          </a:xfrm>
          <a:prstGeom prst="rect">
            <a:avLst/>
          </a:prstGeom>
          <a:noFill/>
        </p:spPr>
        <p:txBody>
          <a:bodyPr wrap="none" rtlCol="0">
            <a:spAutoFit/>
          </a:bodyPr>
          <a:lstStyle/>
          <a:p>
            <a:r>
              <a:rPr lang="en-US" dirty="0" smtClean="0"/>
              <a:t>1</a:t>
            </a:r>
            <a:endParaRPr lang="en-US" dirty="0"/>
          </a:p>
        </p:txBody>
      </p:sp>
      <p:sp>
        <p:nvSpPr>
          <p:cNvPr id="60" name="TextBox 59"/>
          <p:cNvSpPr txBox="1"/>
          <p:nvPr/>
        </p:nvSpPr>
        <p:spPr>
          <a:xfrm>
            <a:off x="4101964" y="5160302"/>
            <a:ext cx="261610" cy="276999"/>
          </a:xfrm>
          <a:prstGeom prst="rect">
            <a:avLst/>
          </a:prstGeom>
          <a:noFill/>
        </p:spPr>
        <p:txBody>
          <a:bodyPr wrap="none" rtlCol="0">
            <a:spAutoFit/>
          </a:bodyPr>
          <a:lstStyle/>
          <a:p>
            <a:r>
              <a:rPr lang="en-US" dirty="0" smtClean="0"/>
              <a:t>2</a:t>
            </a:r>
            <a:endParaRPr lang="en-US" dirty="0"/>
          </a:p>
        </p:txBody>
      </p:sp>
      <p:sp>
        <p:nvSpPr>
          <p:cNvPr id="61" name="TextBox 60"/>
          <p:cNvSpPr txBox="1"/>
          <p:nvPr/>
        </p:nvSpPr>
        <p:spPr>
          <a:xfrm>
            <a:off x="7369084" y="5169055"/>
            <a:ext cx="449162" cy="276999"/>
          </a:xfrm>
          <a:prstGeom prst="rect">
            <a:avLst/>
          </a:prstGeom>
          <a:noFill/>
        </p:spPr>
        <p:txBody>
          <a:bodyPr wrap="none" rtlCol="0">
            <a:spAutoFit/>
          </a:bodyPr>
          <a:lstStyle/>
          <a:p>
            <a:r>
              <a:rPr lang="en-US" dirty="0" smtClean="0"/>
              <a:t>M-1</a:t>
            </a:r>
            <a:endParaRPr lang="en-US" dirty="0"/>
          </a:p>
        </p:txBody>
      </p:sp>
      <p:cxnSp>
        <p:nvCxnSpPr>
          <p:cNvPr id="62" name="Straight Connector 61"/>
          <p:cNvCxnSpPr/>
          <p:nvPr/>
        </p:nvCxnSpPr>
        <p:spPr bwMode="auto">
          <a:xfrm>
            <a:off x="648798" y="6421729"/>
            <a:ext cx="8280920" cy="158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63" name="Straight Arrow Connector 62"/>
          <p:cNvCxnSpPr/>
          <p:nvPr/>
        </p:nvCxnSpPr>
        <p:spPr bwMode="auto">
          <a:xfrm rot="5400000" flipH="1" flipV="1">
            <a:off x="1752859" y="6286515"/>
            <a:ext cx="285752" cy="3"/>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64" name="Straight Arrow Connector 63"/>
          <p:cNvCxnSpPr/>
          <p:nvPr/>
        </p:nvCxnSpPr>
        <p:spPr bwMode="auto">
          <a:xfrm rot="5400000" flipH="1" flipV="1">
            <a:off x="2934815" y="6286515"/>
            <a:ext cx="285752" cy="3"/>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65" name="Straight Arrow Connector 64"/>
          <p:cNvCxnSpPr/>
          <p:nvPr/>
        </p:nvCxnSpPr>
        <p:spPr bwMode="auto">
          <a:xfrm rot="5400000" flipH="1" flipV="1">
            <a:off x="4080195" y="6284144"/>
            <a:ext cx="284997" cy="399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66" name="Straight Arrow Connector 65"/>
          <p:cNvCxnSpPr/>
          <p:nvPr/>
        </p:nvCxnSpPr>
        <p:spPr bwMode="auto">
          <a:xfrm rot="16200000" flipV="1">
            <a:off x="5256263" y="6283573"/>
            <a:ext cx="284998" cy="5131"/>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67" name="Straight Arrow Connector 66"/>
          <p:cNvCxnSpPr/>
          <p:nvPr/>
        </p:nvCxnSpPr>
        <p:spPr bwMode="auto">
          <a:xfrm rot="5400000" flipH="1" flipV="1">
            <a:off x="7467896" y="6286518"/>
            <a:ext cx="285755" cy="1"/>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68" name="Straight Connector 67"/>
          <p:cNvCxnSpPr/>
          <p:nvPr/>
        </p:nvCxnSpPr>
        <p:spPr bwMode="auto">
          <a:xfrm>
            <a:off x="6265422" y="6032661"/>
            <a:ext cx="576064" cy="1588"/>
          </a:xfrm>
          <a:prstGeom prst="line">
            <a:avLst/>
          </a:prstGeom>
          <a:solidFill>
            <a:schemeClr val="accent1"/>
          </a:solidFill>
          <a:ln w="12700" cap="flat" cmpd="sng" algn="ctr">
            <a:solidFill>
              <a:schemeClr val="tx1"/>
            </a:solidFill>
            <a:prstDash val="sysDash"/>
            <a:round/>
            <a:headEnd type="none" w="sm" len="sm"/>
            <a:tailEnd type="none" w="sm" len="sm"/>
          </a:ln>
          <a:effectLst/>
        </p:spPr>
      </p:cxnSp>
      <p:sp>
        <p:nvSpPr>
          <p:cNvPr id="69" name="TextBox 68"/>
          <p:cNvSpPr txBox="1"/>
          <p:nvPr/>
        </p:nvSpPr>
        <p:spPr>
          <a:xfrm>
            <a:off x="199983" y="5896289"/>
            <a:ext cx="1234633" cy="461665"/>
          </a:xfrm>
          <a:prstGeom prst="rect">
            <a:avLst/>
          </a:prstGeom>
          <a:noFill/>
        </p:spPr>
        <p:txBody>
          <a:bodyPr wrap="square" rtlCol="0">
            <a:spAutoFit/>
          </a:bodyPr>
          <a:lstStyle/>
          <a:p>
            <a:r>
              <a:rPr lang="en-US" dirty="0" smtClean="0"/>
              <a:t>Odd channels</a:t>
            </a:r>
          </a:p>
          <a:p>
            <a:r>
              <a:rPr lang="en-US" dirty="0" smtClean="0"/>
              <a:t>(200kHz)</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B0E157CA-D453-40D9-80EF-705AFA628937}" type="slidenum">
              <a:rPr lang="en-US"/>
              <a:pPr/>
              <a:t>6</a:t>
            </a:fld>
            <a:endParaRPr lang="en-US" dirty="0"/>
          </a:p>
        </p:txBody>
      </p:sp>
      <p:sp>
        <p:nvSpPr>
          <p:cNvPr id="7" name="TextBox 6"/>
          <p:cNvSpPr txBox="1"/>
          <p:nvPr/>
        </p:nvSpPr>
        <p:spPr>
          <a:xfrm>
            <a:off x="179512" y="1124744"/>
            <a:ext cx="4139275" cy="584775"/>
          </a:xfrm>
          <a:prstGeom prst="rect">
            <a:avLst/>
          </a:prstGeom>
          <a:noFill/>
        </p:spPr>
        <p:txBody>
          <a:bodyPr wrap="none" rtlCol="0">
            <a:spAutoFit/>
          </a:bodyPr>
          <a:lstStyle/>
          <a:p>
            <a:r>
              <a:rPr lang="en-US" sz="3200" dirty="0" smtClean="0"/>
              <a:t>Insert the following text</a:t>
            </a:r>
            <a:endParaRPr lang="en-US" sz="3200" dirty="0"/>
          </a:p>
        </p:txBody>
      </p:sp>
      <p:sp>
        <p:nvSpPr>
          <p:cNvPr id="12" name="TextBox 11"/>
          <p:cNvSpPr txBox="1"/>
          <p:nvPr/>
        </p:nvSpPr>
        <p:spPr>
          <a:xfrm>
            <a:off x="179512" y="2276872"/>
            <a:ext cx="8352928" cy="830997"/>
          </a:xfrm>
          <a:prstGeom prst="rect">
            <a:avLst/>
          </a:prstGeom>
          <a:noFill/>
        </p:spPr>
        <p:txBody>
          <a:bodyPr wrap="square" rtlCol="0">
            <a:spAutoFit/>
          </a:bodyPr>
          <a:lstStyle/>
          <a:p>
            <a:pPr algn="just"/>
            <a:r>
              <a:rPr lang="en-US" sz="2400" dirty="0" smtClean="0"/>
              <a:t>For a MR-FSK frequency hopping systems, EB shall use only odd channel numbers.</a:t>
            </a:r>
          </a:p>
        </p:txBody>
      </p:sp>
      <p:sp>
        <p:nvSpPr>
          <p:cNvPr id="8" name="Footer Placeholder 2"/>
          <p:cNvSpPr txBox="1">
            <a:spLocks/>
          </p:cNvSpPr>
          <p:nvPr/>
        </p:nvSpPr>
        <p:spPr bwMode="auto">
          <a:xfrm>
            <a:off x="5652120" y="6484694"/>
            <a:ext cx="290195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D. Popa et al &lt;</a:t>
            </a:r>
            <a:r>
              <a:rPr kumimoji="0" lang="en-US" sz="1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Itron</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&gt;</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P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P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P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P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P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P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P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677</Words>
  <Application>Microsoft Office PowerPoint</Application>
  <PresentationFormat>On-screen Show (4:3)</PresentationFormat>
  <Paragraphs>106</Paragraphs>
  <Slides>6</Slides>
  <Notes>6</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IEEE-P802_15</vt:lpstr>
      <vt:lpstr>Slide 1</vt:lpstr>
      <vt:lpstr>Slide 2</vt:lpstr>
      <vt:lpstr>Slide 3</vt:lpstr>
      <vt:lpstr>Slide 4</vt:lpstr>
      <vt:lpstr>EB exchanges</vt:lpstr>
      <vt:lpstr>Slide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2010-09-16T22:43:31Z</dcterms:created>
  <dcterms:modified xsi:type="dcterms:W3CDTF">2010-09-16T22:49:43Z</dcterms:modified>
</cp:coreProperties>
</file>