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2" r:id="rId4"/>
    <p:sldId id="261" r:id="rId5"/>
    <p:sldId id="258" r:id="rId6"/>
    <p:sldId id="265" r:id="rId7"/>
    <p:sldId id="266" r:id="rId8"/>
    <p:sldId id="26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0" d="100"/>
          <a:sy n="70" d="100"/>
        </p:scale>
        <p:origin x="-798"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5DBD416-0D3A-46FB-8883-5A0DFC4FBB1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E2A569E-58E7-4A50-8B29-B3EA3DACB8D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0AB40E7B-FA9C-4292-B469-D67BD7A04C8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1BD31DB8-1D5F-4839-93B4-ABD86C4B37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3035A80D-5196-4856-9261-3F06792D08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4F9518B7-C68C-4944-B677-B06BC22986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50D67BBF-A828-4D9D-A22E-82FB457DA8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FB4A56B4-42A6-48DC-9531-C432300379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May 2010</a:t>
            </a:r>
          </a:p>
        </p:txBody>
      </p:sp>
      <p:sp>
        <p:nvSpPr>
          <p:cNvPr id="8" name="Footer Placeholder 7"/>
          <p:cNvSpPr>
            <a:spLocks noGrp="1"/>
          </p:cNvSpPr>
          <p:nvPr>
            <p:ph type="ftr" sz="quarter" idx="11"/>
          </p:nvPr>
        </p:nvSpPr>
        <p:spPr/>
        <p:txBody>
          <a:bodyPr/>
          <a:lstStyle>
            <a:lvl1pPr>
              <a:defRPr/>
            </a:lvl1pPr>
          </a:lstStyle>
          <a:p>
            <a:r>
              <a:rPr lang="en-US"/>
              <a:t>D.Popa, Itron, J.L.Taylor, DTC (UK)</a:t>
            </a:r>
          </a:p>
        </p:txBody>
      </p:sp>
      <p:sp>
        <p:nvSpPr>
          <p:cNvPr id="9" name="Slide Number Placeholder 8"/>
          <p:cNvSpPr>
            <a:spLocks noGrp="1"/>
          </p:cNvSpPr>
          <p:nvPr>
            <p:ph type="sldNum" sz="quarter" idx="12"/>
          </p:nvPr>
        </p:nvSpPr>
        <p:spPr/>
        <p:txBody>
          <a:bodyPr/>
          <a:lstStyle>
            <a:lvl1pPr>
              <a:defRPr/>
            </a:lvl1pPr>
          </a:lstStyle>
          <a:p>
            <a:r>
              <a:rPr lang="en-US"/>
              <a:t>Slide </a:t>
            </a:r>
            <a:fld id="{24B40A0F-690D-4E22-AA88-C4604F31D59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May 2010</a:t>
            </a:r>
          </a:p>
        </p:txBody>
      </p:sp>
      <p:sp>
        <p:nvSpPr>
          <p:cNvPr id="4" name="Footer Placeholder 3"/>
          <p:cNvSpPr>
            <a:spLocks noGrp="1"/>
          </p:cNvSpPr>
          <p:nvPr>
            <p:ph type="ftr" sz="quarter" idx="11"/>
          </p:nvPr>
        </p:nvSpPr>
        <p:spPr/>
        <p:txBody>
          <a:bodyPr/>
          <a:lstStyle>
            <a:lvl1pPr>
              <a:defRPr/>
            </a:lvl1pPr>
          </a:lstStyle>
          <a:p>
            <a:r>
              <a:rPr lang="en-US"/>
              <a:t>D.Popa, Itron, J.L.Taylor, DTC (UK)</a:t>
            </a:r>
          </a:p>
        </p:txBody>
      </p:sp>
      <p:sp>
        <p:nvSpPr>
          <p:cNvPr id="5" name="Slide Number Placeholder 4"/>
          <p:cNvSpPr>
            <a:spLocks noGrp="1"/>
          </p:cNvSpPr>
          <p:nvPr>
            <p:ph type="sldNum" sz="quarter" idx="12"/>
          </p:nvPr>
        </p:nvSpPr>
        <p:spPr/>
        <p:txBody>
          <a:bodyPr/>
          <a:lstStyle>
            <a:lvl1pPr>
              <a:defRPr/>
            </a:lvl1pPr>
          </a:lstStyle>
          <a:p>
            <a:r>
              <a:rPr lang="en-US"/>
              <a:t>Slide </a:t>
            </a:r>
            <a:fld id="{853FC168-9C7B-4F52-A7E5-D65B909DC3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September 2010</a:t>
            </a:r>
            <a:endParaRPr lang="en-US" dirty="0"/>
          </a:p>
        </p:txBody>
      </p:sp>
      <p:sp>
        <p:nvSpPr>
          <p:cNvPr id="3" name="Footer Placeholder 2"/>
          <p:cNvSpPr>
            <a:spLocks noGrp="1"/>
          </p:cNvSpPr>
          <p:nvPr>
            <p:ph type="ftr" sz="quarter" idx="11"/>
          </p:nvPr>
        </p:nvSpPr>
        <p:spPr/>
        <p:txBody>
          <a:bodyPr/>
          <a:lstStyle>
            <a:lvl1pPr>
              <a:defRPr/>
            </a:lvl1pPr>
          </a:lstStyle>
          <a:p>
            <a:r>
              <a:rPr lang="en-US"/>
              <a:t>D.Popa, Itron, J.L.Taylor, DTC (UK)</a:t>
            </a:r>
          </a:p>
        </p:txBody>
      </p:sp>
      <p:sp>
        <p:nvSpPr>
          <p:cNvPr id="4" name="Slide Number Placeholder 3"/>
          <p:cNvSpPr>
            <a:spLocks noGrp="1"/>
          </p:cNvSpPr>
          <p:nvPr>
            <p:ph type="sldNum" sz="quarter" idx="12"/>
          </p:nvPr>
        </p:nvSpPr>
        <p:spPr/>
        <p:txBody>
          <a:bodyPr/>
          <a:lstStyle>
            <a:lvl1pPr>
              <a:defRPr/>
            </a:lvl1pPr>
          </a:lstStyle>
          <a:p>
            <a:r>
              <a:rPr lang="en-US"/>
              <a:t>Slide </a:t>
            </a:r>
            <a:fld id="{10D15918-4610-4AF1-9089-5B5D8E696E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0F80560E-F3CE-410C-86D4-A5B8595A7D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EDD94BC4-0A83-4253-9286-FCFAE0B862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2010</a:t>
            </a:r>
            <a:endParaRPr lang="en-US" dirty="0"/>
          </a:p>
        </p:txBody>
      </p:sp>
      <p:sp>
        <p:nvSpPr>
          <p:cNvPr id="1029" name="Rectangle 5"/>
          <p:cNvSpPr>
            <a:spLocks noGrp="1" noChangeArrowheads="1"/>
          </p:cNvSpPr>
          <p:nvPr>
            <p:ph type="ftr" sz="quarter" idx="3"/>
          </p:nvPr>
        </p:nvSpPr>
        <p:spPr bwMode="auto">
          <a:xfrm>
            <a:off x="5557838" y="6453188"/>
            <a:ext cx="29019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D.Popa, Itron, J.L.Taylor, DTC (UK)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A1229B7-7D07-43D3-AFE3-646BD2BA1B1D}" type="slidenum">
              <a:rPr lang="en-US"/>
              <a:pPr/>
              <a:t>‹#›</a:t>
            </a:fld>
            <a:endParaRPr lang="en-US"/>
          </a:p>
        </p:txBody>
      </p:sp>
      <p:sp>
        <p:nvSpPr>
          <p:cNvPr id="1031" name="Rectangle 7"/>
          <p:cNvSpPr>
            <a:spLocks noChangeArrowheads="1"/>
          </p:cNvSpPr>
          <p:nvPr/>
        </p:nvSpPr>
        <p:spPr bwMode="auto">
          <a:xfrm>
            <a:off x="3599513" y="405244"/>
            <a:ext cx="4822304"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802.15-15-10-0771-02-004g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
        <p:nvSpPr>
          <p:cNvPr id="5" name="Slide Number Placeholder 3"/>
          <p:cNvSpPr>
            <a:spLocks noGrp="1"/>
          </p:cNvSpPr>
          <p:nvPr>
            <p:ph type="sldNum" sz="quarter" idx="12"/>
          </p:nvPr>
        </p:nvSpPr>
        <p:spPr/>
        <p:txBody>
          <a:bodyPr/>
          <a:lstStyle/>
          <a:p>
            <a:r>
              <a:rPr lang="en-US" dirty="0"/>
              <a:t>Slide </a:t>
            </a:r>
            <a:fld id="{B549C825-7E59-4B21-8456-E84EF526ED80}" type="slidenum">
              <a:rPr lang="en-US"/>
              <a:pPr/>
              <a:t>1</a:t>
            </a:fld>
            <a:endParaRPr lang="en-US" dirty="0"/>
          </a:p>
        </p:txBody>
      </p:sp>
      <p:sp>
        <p:nvSpPr>
          <p:cNvPr id="27651" name="Rectangle 3"/>
          <p:cNvSpPr>
            <a:spLocks noChangeArrowheads="1"/>
          </p:cNvSpPr>
          <p:nvPr/>
        </p:nvSpPr>
        <p:spPr bwMode="auto">
          <a:xfrm>
            <a:off x="116904" y="922069"/>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Resolutions to MR-FSK Comments on CSM Channel Spacing</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[13 September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[Daniel Popa, Hartman Van Wyk, Roberto Aiello, John Buffington] </a:t>
            </a:r>
          </a:p>
          <a:p>
            <a:r>
              <a:rPr lang="en-US" sz="1600" dirty="0" smtClean="0">
                <a:solidFill>
                  <a:schemeClr val="tx2"/>
                </a:solidFill>
              </a:rPr>
              <a:t>Company [ITRON], </a:t>
            </a:r>
          </a:p>
          <a:p>
            <a:r>
              <a:rPr lang="en-US" sz="1600" dirty="0" smtClean="0">
                <a:solidFill>
                  <a:schemeClr val="tx2"/>
                </a:solidFill>
              </a:rPr>
              <a:t>Address [France], </a:t>
            </a:r>
          </a:p>
          <a:p>
            <a:r>
              <a:rPr lang="en-US" sz="1600" dirty="0" smtClean="0">
                <a:solidFill>
                  <a:schemeClr val="tx2"/>
                </a:solidFill>
              </a:rPr>
              <a:t>E-Mail:[daniel.popa@itron.com, hartman.vanwyk@itron.com]</a:t>
            </a:r>
            <a:endParaRPr lang="en-US" sz="1600" dirty="0">
              <a:solidFill>
                <a:schemeClr val="tx2"/>
              </a:solidFill>
            </a:endParaRPr>
          </a:p>
          <a:p>
            <a:r>
              <a:rPr lang="en-US" sz="1600" dirty="0">
                <a:solidFill>
                  <a:schemeClr val="tx2"/>
                </a:solidFill>
              </a:rPr>
              <a:t>	</a:t>
            </a:r>
          </a:p>
          <a:p>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t> 802.15.4g Comment Resolution for LB51.</a:t>
            </a:r>
            <a:r>
              <a:rPr lang="en-US" sz="1600" dirty="0" smtClean="0">
                <a:solidFill>
                  <a:schemeClr val="tx2"/>
                </a:solidFill>
              </a:rPr>
              <a:t>]</a:t>
            </a:r>
            <a:r>
              <a:rPr lang="en-US" dirty="0">
                <a:solidFill>
                  <a:schemeClr val="accent2"/>
                </a:solidFill>
              </a:rPr>
              <a:t>	</a:t>
            </a:r>
            <a:endParaRPr lang="en-US" dirty="0">
              <a:solidFill>
                <a:schemeClr val="tx2"/>
              </a:solidFill>
            </a:endParaRPr>
          </a:p>
          <a:p>
            <a:r>
              <a:rPr lang="en-US" sz="1600" b="1" dirty="0">
                <a:solidFill>
                  <a:schemeClr val="tx2"/>
                </a:solidFill>
              </a:rPr>
              <a:t>Abstract:</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LB51 Comment Resolution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2</a:t>
            </a:fld>
            <a:endParaRPr lang="en-US" dirty="0"/>
          </a:p>
        </p:txBody>
      </p:sp>
      <p:sp>
        <p:nvSpPr>
          <p:cNvPr id="7" name="TextBox 6"/>
          <p:cNvSpPr txBox="1"/>
          <p:nvPr/>
        </p:nvSpPr>
        <p:spPr>
          <a:xfrm>
            <a:off x="611560" y="2207766"/>
            <a:ext cx="3452355" cy="1077218"/>
          </a:xfrm>
          <a:prstGeom prst="rect">
            <a:avLst/>
          </a:prstGeom>
          <a:noFill/>
        </p:spPr>
        <p:txBody>
          <a:bodyPr wrap="none" rtlCol="0">
            <a:spAutoFit/>
          </a:bodyPr>
          <a:lstStyle/>
          <a:p>
            <a:r>
              <a:rPr lang="en-US" sz="3200" dirty="0" smtClean="0"/>
              <a:t>Comments ID: </a:t>
            </a:r>
          </a:p>
          <a:p>
            <a:r>
              <a:rPr lang="en-US" sz="3200" dirty="0" smtClean="0"/>
              <a:t>728, 749, 750, 1160</a:t>
            </a:r>
            <a:endParaRPr lang="en-US" sz="3200" dirty="0"/>
          </a:p>
        </p:txBody>
      </p:sp>
      <p:sp>
        <p:nvSpPr>
          <p:cNvPr id="9"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3</a:t>
            </a:fld>
            <a:endParaRPr lang="en-US" dirty="0"/>
          </a:p>
        </p:txBody>
      </p:sp>
      <p:sp>
        <p:nvSpPr>
          <p:cNvPr id="7" name="TextBox 6"/>
          <p:cNvSpPr txBox="1"/>
          <p:nvPr/>
        </p:nvSpPr>
        <p:spPr>
          <a:xfrm>
            <a:off x="323528" y="1124744"/>
            <a:ext cx="4152099" cy="584775"/>
          </a:xfrm>
          <a:prstGeom prst="rect">
            <a:avLst/>
          </a:prstGeom>
          <a:noFill/>
        </p:spPr>
        <p:txBody>
          <a:bodyPr wrap="none" rtlCol="0">
            <a:spAutoFit/>
          </a:bodyPr>
          <a:lstStyle/>
          <a:p>
            <a:r>
              <a:rPr lang="en-US" sz="3200" dirty="0" smtClean="0"/>
              <a:t>Comments ID: 749, 750</a:t>
            </a:r>
            <a:endParaRPr lang="en-US" sz="3200" dirty="0"/>
          </a:p>
        </p:txBody>
      </p:sp>
      <p:sp>
        <p:nvSpPr>
          <p:cNvPr id="9" name="TextBox 8"/>
          <p:cNvSpPr txBox="1"/>
          <p:nvPr/>
        </p:nvSpPr>
        <p:spPr>
          <a:xfrm>
            <a:off x="251520" y="2996952"/>
            <a:ext cx="8548174" cy="2492990"/>
          </a:xfrm>
          <a:prstGeom prst="rect">
            <a:avLst/>
          </a:prstGeom>
          <a:noFill/>
        </p:spPr>
        <p:txBody>
          <a:bodyPr wrap="square" rtlCol="0">
            <a:spAutoFit/>
          </a:bodyPr>
          <a:lstStyle/>
          <a:p>
            <a:r>
              <a:rPr lang="en-US" u="sng" dirty="0" smtClean="0">
                <a:latin typeface="Calibri" pitchFamily="34" charset="0"/>
              </a:rPr>
              <a:t>CID # 750</a:t>
            </a:r>
            <a:r>
              <a:rPr lang="en-US" dirty="0" smtClean="0">
                <a:latin typeface="Calibri" pitchFamily="34" charset="0"/>
              </a:rPr>
              <a:t>: ECC REC 70-03 require channel spacing &lt; 100 kHz for narrowband modulation and wideband modulation other </a:t>
            </a:r>
          </a:p>
          <a:p>
            <a:r>
              <a:rPr lang="en-US" dirty="0" smtClean="0">
                <a:latin typeface="Calibri" pitchFamily="34" charset="0"/>
              </a:rPr>
              <a:t>than FHSS and DSSS </a:t>
            </a:r>
          </a:p>
          <a:p>
            <a:endParaRPr lang="en-US" dirty="0" smtClean="0">
              <a:latin typeface="Calibri" pitchFamily="34" charset="0"/>
            </a:endParaRPr>
          </a:p>
          <a:p>
            <a:endParaRPr lang="en-US" dirty="0" smtClean="0">
              <a:latin typeface="Calibri" pitchFamily="34" charset="0"/>
            </a:endParaRPr>
          </a:p>
          <a:p>
            <a:r>
              <a:rPr lang="en-US" u="sng" dirty="0" smtClean="0">
                <a:latin typeface="Calibri" pitchFamily="34" charset="0"/>
              </a:rPr>
              <a:t>Requested resolution</a:t>
            </a:r>
            <a:r>
              <a:rPr lang="en-US" dirty="0" smtClean="0">
                <a:latin typeface="Calibri" pitchFamily="34" charset="0"/>
              </a:rPr>
              <a:t>: </a:t>
            </a:r>
            <a:r>
              <a:rPr lang="en-US" dirty="0" smtClean="0"/>
              <a:t>Change channel spacing to 100 kHz for the common signaling mode.</a:t>
            </a:r>
          </a:p>
          <a:p>
            <a:endParaRPr lang="en-US" dirty="0" smtClean="0">
              <a:latin typeface="Calibri" pitchFamily="34" charset="0"/>
            </a:endParaRPr>
          </a:p>
          <a:p>
            <a:r>
              <a:rPr lang="en-US" u="sng" dirty="0" smtClean="0">
                <a:latin typeface="Calibri" pitchFamily="34" charset="0"/>
              </a:rPr>
              <a:t>Response</a:t>
            </a:r>
            <a:r>
              <a:rPr lang="en-US" dirty="0" smtClean="0">
                <a:latin typeface="Calibri" pitchFamily="34" charset="0"/>
              </a:rPr>
              <a:t>: The solution described in document </a:t>
            </a:r>
            <a:r>
              <a:rPr lang="en-US" dirty="0" smtClean="0">
                <a:latin typeface="Calibri" pitchFamily="34" charset="0"/>
              </a:rPr>
              <a:t>15-10-0771-02-004g </a:t>
            </a:r>
            <a:r>
              <a:rPr lang="en-US" dirty="0" smtClean="0">
                <a:latin typeface="Calibri" pitchFamily="34" charset="0"/>
              </a:rPr>
              <a:t>slide </a:t>
            </a:r>
            <a:r>
              <a:rPr lang="en-US" dirty="0" smtClean="0">
                <a:latin typeface="Calibri" pitchFamily="34" charset="0"/>
              </a:rPr>
              <a:t>8 delivers </a:t>
            </a:r>
            <a:r>
              <a:rPr lang="en-US" dirty="0" smtClean="0">
                <a:latin typeface="Calibri" pitchFamily="34" charset="0"/>
              </a:rPr>
              <a:t>a simple and efficient solution. </a:t>
            </a:r>
          </a:p>
          <a:p>
            <a:endParaRPr lang="en-US" dirty="0" smtClean="0">
              <a:latin typeface="Calibri" pitchFamily="34" charset="0"/>
            </a:endParaRPr>
          </a:p>
          <a:p>
            <a:r>
              <a:rPr lang="en-US" u="sng" dirty="0" smtClean="0">
                <a:latin typeface="Calibri" pitchFamily="34" charset="0"/>
              </a:rPr>
              <a:t>Proposed resolution</a:t>
            </a:r>
            <a:r>
              <a:rPr lang="en-US" dirty="0" smtClean="0">
                <a:latin typeface="Calibri" pitchFamily="34" charset="0"/>
              </a:rPr>
              <a:t>: Reject.</a:t>
            </a: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endParaRPr lang="en-US" dirty="0">
              <a:latin typeface="Calibri" pitchFamily="34" charset="0"/>
            </a:endParaRPr>
          </a:p>
        </p:txBody>
      </p:sp>
      <p:sp>
        <p:nvSpPr>
          <p:cNvPr id="10" name="TextBox 9"/>
          <p:cNvSpPr txBox="1"/>
          <p:nvPr/>
        </p:nvSpPr>
        <p:spPr>
          <a:xfrm>
            <a:off x="240936" y="2420888"/>
            <a:ext cx="8075480" cy="461665"/>
          </a:xfrm>
          <a:prstGeom prst="rect">
            <a:avLst/>
          </a:prstGeom>
          <a:noFill/>
        </p:spPr>
        <p:txBody>
          <a:bodyPr wrap="none" rtlCol="0">
            <a:spAutoFit/>
          </a:bodyPr>
          <a:lstStyle/>
          <a:p>
            <a:r>
              <a:rPr lang="en-US" u="sng" dirty="0" smtClean="0">
                <a:latin typeface="Calibri" pitchFamily="34" charset="0"/>
              </a:rPr>
              <a:t>CID #749</a:t>
            </a:r>
            <a:r>
              <a:rPr lang="en-US" dirty="0" smtClean="0">
                <a:latin typeface="Calibri" pitchFamily="34" charset="0"/>
              </a:rPr>
              <a:t>: ECC REC 70-03 require channel spacing &lt; 100 kHz for narrowband modulation and wideband modulation other than </a:t>
            </a:r>
          </a:p>
          <a:p>
            <a:r>
              <a:rPr lang="en-US" dirty="0" smtClean="0">
                <a:latin typeface="Calibri" pitchFamily="34" charset="0"/>
              </a:rPr>
              <a:t>FHSS and DSSS </a:t>
            </a:r>
            <a:endParaRPr lang="en-US" dirty="0">
              <a:latin typeface="Calibri" pitchFamily="34" charset="0"/>
            </a:endParaRPr>
          </a:p>
        </p:txBody>
      </p:sp>
      <p:sp>
        <p:nvSpPr>
          <p:cNvPr id="8" name="Footer Placeholder 2"/>
          <p:cNvSpPr txBox="1">
            <a:spLocks/>
          </p:cNvSpPr>
          <p:nvPr/>
        </p:nvSpPr>
        <p:spPr bwMode="auto">
          <a:xfrm>
            <a:off x="5710238" y="6477086"/>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4</a:t>
            </a:fld>
            <a:endParaRPr lang="en-US" dirty="0"/>
          </a:p>
        </p:txBody>
      </p:sp>
      <p:sp>
        <p:nvSpPr>
          <p:cNvPr id="7" name="TextBox 6"/>
          <p:cNvSpPr txBox="1"/>
          <p:nvPr/>
        </p:nvSpPr>
        <p:spPr>
          <a:xfrm>
            <a:off x="55377" y="836712"/>
            <a:ext cx="4444615" cy="584775"/>
          </a:xfrm>
          <a:prstGeom prst="rect">
            <a:avLst/>
          </a:prstGeom>
          <a:noFill/>
        </p:spPr>
        <p:txBody>
          <a:bodyPr wrap="none" rtlCol="0">
            <a:spAutoFit/>
          </a:bodyPr>
          <a:lstStyle/>
          <a:p>
            <a:r>
              <a:rPr lang="en-US" sz="3200" dirty="0" smtClean="0"/>
              <a:t>Comments ID:  728, 1160</a:t>
            </a:r>
            <a:endParaRPr lang="en-US" sz="3200" dirty="0"/>
          </a:p>
        </p:txBody>
      </p:sp>
      <p:sp>
        <p:nvSpPr>
          <p:cNvPr id="8" name="TextBox 7"/>
          <p:cNvSpPr txBox="1"/>
          <p:nvPr/>
        </p:nvSpPr>
        <p:spPr>
          <a:xfrm>
            <a:off x="35496" y="1772816"/>
            <a:ext cx="9020354" cy="830997"/>
          </a:xfrm>
          <a:prstGeom prst="rect">
            <a:avLst/>
          </a:prstGeom>
          <a:noFill/>
        </p:spPr>
        <p:txBody>
          <a:bodyPr wrap="none" rtlCol="0">
            <a:spAutoFit/>
          </a:bodyPr>
          <a:lstStyle/>
          <a:p>
            <a:r>
              <a:rPr lang="en-US" u="sng" dirty="0" smtClean="0">
                <a:latin typeface="Calibri" pitchFamily="34" charset="0"/>
              </a:rPr>
              <a:t>CID #728</a:t>
            </a:r>
            <a:r>
              <a:rPr lang="en-US" dirty="0" smtClean="0">
                <a:latin typeface="Calibri" pitchFamily="34" charset="0"/>
              </a:rPr>
              <a:t>: The channel spacing for the mandatory data rate (50 kbps) in 915 MHz and 2.4 GHz bands should not be restricted to only 200 kHz. </a:t>
            </a:r>
          </a:p>
          <a:p>
            <a:r>
              <a:rPr lang="en-US" dirty="0" smtClean="0">
                <a:latin typeface="Calibri" pitchFamily="34" charset="0"/>
              </a:rPr>
              <a:t>Switching from the MR-FSK mandatory 50 kbps / 200 kHz channel spacing to MR-FSK 150 ,200 kbps / 400 kHz, as well as </a:t>
            </a:r>
          </a:p>
          <a:p>
            <a:r>
              <a:rPr lang="en-US" dirty="0" smtClean="0">
                <a:latin typeface="Calibri" pitchFamily="34" charset="0"/>
              </a:rPr>
              <a:t>when switching from the  MR-FSK 50 </a:t>
            </a:r>
            <a:r>
              <a:rPr lang="en-US" dirty="0" err="1" smtClean="0">
                <a:latin typeface="Calibri" pitchFamily="34" charset="0"/>
              </a:rPr>
              <a:t>kpbs</a:t>
            </a:r>
            <a:r>
              <a:rPr lang="en-US" dirty="0" smtClean="0">
                <a:latin typeface="Calibri" pitchFamily="34" charset="0"/>
              </a:rPr>
              <a:t> / 200 kHz  to MR-O-QPSK or OFDM adds useless design burden and might increase </a:t>
            </a:r>
          </a:p>
          <a:p>
            <a:r>
              <a:rPr lang="en-US" dirty="0" smtClean="0">
                <a:latin typeface="Calibri" pitchFamily="34" charset="0"/>
              </a:rPr>
              <a:t>the power consumption.</a:t>
            </a:r>
            <a:endParaRPr lang="en-US" dirty="0">
              <a:latin typeface="Calibri" pitchFamily="34" charset="0"/>
            </a:endParaRPr>
          </a:p>
        </p:txBody>
      </p:sp>
      <p:sp>
        <p:nvSpPr>
          <p:cNvPr id="12" name="TextBox 11"/>
          <p:cNvSpPr txBox="1"/>
          <p:nvPr/>
        </p:nvSpPr>
        <p:spPr>
          <a:xfrm>
            <a:off x="35496" y="2564904"/>
            <a:ext cx="9217523" cy="3231654"/>
          </a:xfrm>
          <a:prstGeom prst="rect">
            <a:avLst/>
          </a:prstGeom>
          <a:noFill/>
        </p:spPr>
        <p:txBody>
          <a:bodyPr wrap="square" rtlCol="0">
            <a:spAutoFit/>
          </a:bodyPr>
          <a:lstStyle/>
          <a:p>
            <a:r>
              <a:rPr lang="en-US" u="sng" dirty="0" smtClean="0">
                <a:latin typeface="Calibri" pitchFamily="34" charset="0"/>
              </a:rPr>
              <a:t>CID #1160</a:t>
            </a:r>
            <a:r>
              <a:rPr lang="en-US" dirty="0" smtClean="0">
                <a:latin typeface="Calibri" pitchFamily="34" charset="0"/>
              </a:rPr>
              <a:t>: The channel spacing for the mandatory data rate (50 kbps) in 915 MHz and 2.4 GHz bands should not be </a:t>
            </a:r>
          </a:p>
          <a:p>
            <a:r>
              <a:rPr lang="en-US" dirty="0" smtClean="0">
                <a:latin typeface="Calibri" pitchFamily="34" charset="0"/>
              </a:rPr>
              <a:t>restricted to only 200 kHz. Switching from the MR-FSK mandatory 50 kbps / 200 kHz channel spacing to </a:t>
            </a:r>
          </a:p>
          <a:p>
            <a:r>
              <a:rPr lang="en-US" dirty="0" smtClean="0">
                <a:latin typeface="Calibri" pitchFamily="34" charset="0"/>
              </a:rPr>
              <a:t>MR-FSK 150 ,200 kbps / 400 kHz, as well as when switching from the  MR-FSK 50 </a:t>
            </a:r>
            <a:r>
              <a:rPr lang="en-US" dirty="0" err="1" smtClean="0">
                <a:latin typeface="Calibri" pitchFamily="34" charset="0"/>
              </a:rPr>
              <a:t>kpbs</a:t>
            </a:r>
            <a:r>
              <a:rPr lang="en-US" dirty="0" smtClean="0">
                <a:latin typeface="Calibri" pitchFamily="34" charset="0"/>
              </a:rPr>
              <a:t> / 200 kHz  to MR-O-QPSK </a:t>
            </a:r>
          </a:p>
          <a:p>
            <a:r>
              <a:rPr lang="en-US" dirty="0" smtClean="0">
                <a:latin typeface="Calibri" pitchFamily="34" charset="0"/>
              </a:rPr>
              <a:t>or OFDM adds useless design burden and might increase the power consumption.</a:t>
            </a:r>
          </a:p>
          <a:p>
            <a:endParaRPr lang="en-US" dirty="0" smtClean="0">
              <a:latin typeface="Calibri" pitchFamily="34" charset="0"/>
            </a:endParaRPr>
          </a:p>
          <a:p>
            <a:endParaRPr lang="en-US" dirty="0" smtClean="0">
              <a:latin typeface="Calibri" pitchFamily="34" charset="0"/>
            </a:endParaRPr>
          </a:p>
          <a:p>
            <a:r>
              <a:rPr lang="en-US" u="sng" dirty="0" smtClean="0">
                <a:latin typeface="Calibri" pitchFamily="34" charset="0"/>
              </a:rPr>
              <a:t>Requested resolution</a:t>
            </a:r>
            <a:r>
              <a:rPr lang="en-US" dirty="0" smtClean="0">
                <a:latin typeface="Calibri" pitchFamily="34" charset="0"/>
              </a:rPr>
              <a:t>:  Add a new PIB attribute </a:t>
            </a:r>
            <a:r>
              <a:rPr lang="en-US" dirty="0" err="1" smtClean="0">
                <a:latin typeface="Calibri" pitchFamily="34" charset="0"/>
              </a:rPr>
              <a:t>phyChannelSpacingCSM</a:t>
            </a:r>
            <a:r>
              <a:rPr lang="en-US" dirty="0" smtClean="0">
                <a:latin typeface="Calibri" pitchFamily="34" charset="0"/>
              </a:rPr>
              <a:t> (integer value) that takes the following values:  </a:t>
            </a:r>
          </a:p>
          <a:p>
            <a:r>
              <a:rPr lang="en-US" dirty="0" err="1" smtClean="0">
                <a:latin typeface="Calibri" pitchFamily="34" charset="0"/>
              </a:rPr>
              <a:t>phyChannelSpacingCSM</a:t>
            </a:r>
            <a:r>
              <a:rPr lang="en-US" dirty="0" smtClean="0">
                <a:latin typeface="Calibri" pitchFamily="34" charset="0"/>
              </a:rPr>
              <a:t> = 0 indicates the mandatory mode for MR-FSK uses 200 kHz channel spacing;  </a:t>
            </a:r>
          </a:p>
          <a:p>
            <a:r>
              <a:rPr lang="en-US" dirty="0" err="1" smtClean="0">
                <a:latin typeface="Calibri" pitchFamily="34" charset="0"/>
              </a:rPr>
              <a:t>phyChannelSpacingCSM</a:t>
            </a:r>
            <a:r>
              <a:rPr lang="en-US" dirty="0" smtClean="0">
                <a:latin typeface="Calibri" pitchFamily="34" charset="0"/>
              </a:rPr>
              <a:t> = 1 indicates the mandatory mode for MR-FSK uses 400 kHz channel spacing. </a:t>
            </a:r>
          </a:p>
          <a:p>
            <a:endParaRPr lang="en-US" dirty="0" smtClean="0">
              <a:latin typeface="Calibri" pitchFamily="34" charset="0"/>
            </a:endParaRPr>
          </a:p>
          <a:p>
            <a:r>
              <a:rPr lang="en-US" u="sng" dirty="0" smtClean="0">
                <a:latin typeface="Calibri" pitchFamily="34" charset="0"/>
              </a:rPr>
              <a:t>Response</a:t>
            </a:r>
            <a:r>
              <a:rPr lang="en-US" dirty="0" smtClean="0">
                <a:latin typeface="Calibri" pitchFamily="34" charset="0"/>
              </a:rPr>
              <a:t>: Adding a new PIB attribute will challenge the interoperability goal because devices might not share the same context. Instead, a more </a:t>
            </a:r>
          </a:p>
          <a:p>
            <a:r>
              <a:rPr lang="en-US" dirty="0" smtClean="0">
                <a:latin typeface="Calibri" pitchFamily="34" charset="0"/>
              </a:rPr>
              <a:t>simpler solution consists in aligning carrier frequencies for 200 kHz and 400 kHz channel and allowing CSM message exchanges only on those </a:t>
            </a:r>
            <a:br>
              <a:rPr lang="en-US" dirty="0" smtClean="0">
                <a:latin typeface="Calibri" pitchFamily="34" charset="0"/>
              </a:rPr>
            </a:br>
            <a:r>
              <a:rPr lang="en-US" dirty="0" smtClean="0">
                <a:latin typeface="Calibri" pitchFamily="34" charset="0"/>
              </a:rPr>
              <a:t>200 kHz-spacing channels that align with the 400 kHz-spacing channels.  This is additionally benefic for FHSS, as it decreases the convergence </a:t>
            </a:r>
            <a:br>
              <a:rPr lang="en-US" dirty="0" smtClean="0">
                <a:latin typeface="Calibri" pitchFamily="34" charset="0"/>
              </a:rPr>
            </a:br>
            <a:r>
              <a:rPr lang="en-US" dirty="0" smtClean="0">
                <a:latin typeface="Calibri" pitchFamily="34" charset="0"/>
              </a:rPr>
              <a:t>time for the synchronization of  unsynchronized devices. </a:t>
            </a:r>
          </a:p>
          <a:p>
            <a:endParaRPr lang="en-US" dirty="0" smtClean="0">
              <a:latin typeface="Calibri" pitchFamily="34" charset="0"/>
            </a:endParaRPr>
          </a:p>
          <a:p>
            <a:r>
              <a:rPr lang="en-US" u="sng" dirty="0" smtClean="0">
                <a:latin typeface="Calibri" pitchFamily="34" charset="0"/>
              </a:rPr>
              <a:t>Proposed resolution</a:t>
            </a:r>
            <a:r>
              <a:rPr lang="en-US" dirty="0" smtClean="0">
                <a:latin typeface="Calibri" pitchFamily="34" charset="0"/>
              </a:rPr>
              <a:t>: Accept in principle. See slide </a:t>
            </a:r>
            <a:r>
              <a:rPr lang="en-US" dirty="0" smtClean="0">
                <a:latin typeface="Calibri" pitchFamily="34" charset="0"/>
              </a:rPr>
              <a:t>8 </a:t>
            </a:r>
            <a:r>
              <a:rPr lang="en-US" dirty="0" smtClean="0">
                <a:latin typeface="Calibri" pitchFamily="34" charset="0"/>
              </a:rPr>
              <a:t>of document </a:t>
            </a:r>
            <a:r>
              <a:rPr lang="en-US" dirty="0" smtClean="0">
                <a:latin typeface="Calibri" pitchFamily="34" charset="0"/>
              </a:rPr>
              <a:t>15-10-0771-02-004g </a:t>
            </a:r>
            <a:r>
              <a:rPr lang="en-US" dirty="0" smtClean="0">
                <a:latin typeface="Calibri" pitchFamily="34" charset="0"/>
              </a:rPr>
              <a:t>for resolution.</a:t>
            </a:r>
          </a:p>
          <a:p>
            <a:endParaRPr lang="en-US" dirty="0">
              <a:latin typeface="Calibri" pitchFamily="34" charset="0"/>
            </a:endParaRPr>
          </a:p>
        </p:txBody>
      </p:sp>
      <p:sp>
        <p:nvSpPr>
          <p:cNvPr id="9" name="Footer Placeholder 2"/>
          <p:cNvSpPr txBox="1">
            <a:spLocks/>
          </p:cNvSpPr>
          <p:nvPr/>
        </p:nvSpPr>
        <p:spPr bwMode="auto">
          <a:xfrm>
            <a:off x="5652120" y="6488961"/>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D. Popa et al &lt;Itron&gt;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B0E157CA-D453-40D9-80EF-705AFA628937}" type="slidenum">
              <a:rPr lang="en-US"/>
              <a:pPr/>
              <a:t>5</a:t>
            </a:fld>
            <a:endParaRPr lang="en-US"/>
          </a:p>
        </p:txBody>
      </p:sp>
      <p:cxnSp>
        <p:nvCxnSpPr>
          <p:cNvPr id="9" name="Straight Connector 8"/>
          <p:cNvCxnSpPr/>
          <p:nvPr/>
        </p:nvCxnSpPr>
        <p:spPr bwMode="auto">
          <a:xfrm>
            <a:off x="467544" y="2128788"/>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467544" y="4998662"/>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Rectangle 16"/>
          <p:cNvSpPr/>
          <p:nvPr/>
        </p:nvSpPr>
        <p:spPr bwMode="auto">
          <a:xfrm>
            <a:off x="870002"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187624" y="4566614"/>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446066"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2022130"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2598194"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174258"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3750322"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326386"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4902450"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5478514"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6588224"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7164288"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7740352"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3" name="Straight Connector 32"/>
          <p:cNvCxnSpPr/>
          <p:nvPr/>
        </p:nvCxnSpPr>
        <p:spPr bwMode="auto">
          <a:xfrm rot="5400000">
            <a:off x="1116178" y="212822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169168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5400000">
            <a:off x="225323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rot="5400000">
            <a:off x="2843808"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rot="5400000">
            <a:off x="3405358"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rot="5400000">
            <a:off x="3995936"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rot="5400000">
            <a:off x="457200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513355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5709614"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6804248"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rot="5400000">
            <a:off x="7380312"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rot="5400000">
            <a:off x="7956376"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Rectangle 44"/>
          <p:cNvSpPr/>
          <p:nvPr/>
        </p:nvSpPr>
        <p:spPr bwMode="auto">
          <a:xfrm>
            <a:off x="2339752" y="4566614"/>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3491880" y="4566614"/>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4644008" y="4566614"/>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6876256" y="4566614"/>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Connector 48"/>
          <p:cNvCxnSpPr/>
          <p:nvPr/>
        </p:nvCxnSpPr>
        <p:spPr bwMode="auto">
          <a:xfrm rot="5400000">
            <a:off x="1691680" y="499866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p:nvPr/>
        </p:nvCxnSpPr>
        <p:spPr bwMode="auto">
          <a:xfrm rot="5400000">
            <a:off x="2843808" y="499866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rot="5400000">
            <a:off x="3995936" y="499866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5148064" y="499866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rot="5400000">
            <a:off x="7380312" y="499866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4" name="TextBox 53"/>
          <p:cNvSpPr txBox="1"/>
          <p:nvPr/>
        </p:nvSpPr>
        <p:spPr>
          <a:xfrm>
            <a:off x="928058" y="2316346"/>
            <a:ext cx="530915" cy="276999"/>
          </a:xfrm>
          <a:prstGeom prst="rect">
            <a:avLst/>
          </a:prstGeom>
          <a:noFill/>
        </p:spPr>
        <p:txBody>
          <a:bodyPr wrap="none" rtlCol="0">
            <a:spAutoFit/>
          </a:bodyPr>
          <a:lstStyle/>
          <a:p>
            <a:r>
              <a:rPr lang="en-US" dirty="0" smtClean="0"/>
              <a:t>902.2</a:t>
            </a:r>
            <a:endParaRPr lang="en-US" dirty="0"/>
          </a:p>
        </p:txBody>
      </p:sp>
      <p:sp>
        <p:nvSpPr>
          <p:cNvPr id="55" name="TextBox 54"/>
          <p:cNvSpPr txBox="1"/>
          <p:nvPr/>
        </p:nvSpPr>
        <p:spPr>
          <a:xfrm>
            <a:off x="1472336" y="2312303"/>
            <a:ext cx="530915" cy="276999"/>
          </a:xfrm>
          <a:prstGeom prst="rect">
            <a:avLst/>
          </a:prstGeom>
          <a:noFill/>
        </p:spPr>
        <p:txBody>
          <a:bodyPr wrap="none" rtlCol="0">
            <a:spAutoFit/>
          </a:bodyPr>
          <a:lstStyle/>
          <a:p>
            <a:r>
              <a:rPr lang="en-US" dirty="0" smtClean="0"/>
              <a:t>902.4</a:t>
            </a:r>
            <a:endParaRPr lang="en-US" dirty="0"/>
          </a:p>
        </p:txBody>
      </p:sp>
      <p:sp>
        <p:nvSpPr>
          <p:cNvPr id="56" name="TextBox 55"/>
          <p:cNvSpPr txBox="1"/>
          <p:nvPr/>
        </p:nvSpPr>
        <p:spPr>
          <a:xfrm>
            <a:off x="2051720" y="2312303"/>
            <a:ext cx="530915" cy="276999"/>
          </a:xfrm>
          <a:prstGeom prst="rect">
            <a:avLst/>
          </a:prstGeom>
          <a:noFill/>
        </p:spPr>
        <p:txBody>
          <a:bodyPr wrap="none" rtlCol="0">
            <a:spAutoFit/>
          </a:bodyPr>
          <a:lstStyle/>
          <a:p>
            <a:r>
              <a:rPr lang="en-US" dirty="0" smtClean="0"/>
              <a:t>902.6</a:t>
            </a:r>
            <a:endParaRPr lang="en-US" dirty="0"/>
          </a:p>
        </p:txBody>
      </p:sp>
      <p:sp>
        <p:nvSpPr>
          <p:cNvPr id="57" name="TextBox 56"/>
          <p:cNvSpPr txBox="1"/>
          <p:nvPr/>
        </p:nvSpPr>
        <p:spPr>
          <a:xfrm>
            <a:off x="2627784" y="2316346"/>
            <a:ext cx="530915" cy="276999"/>
          </a:xfrm>
          <a:prstGeom prst="rect">
            <a:avLst/>
          </a:prstGeom>
          <a:noFill/>
        </p:spPr>
        <p:txBody>
          <a:bodyPr wrap="none" rtlCol="0">
            <a:spAutoFit/>
          </a:bodyPr>
          <a:lstStyle/>
          <a:p>
            <a:r>
              <a:rPr lang="en-US" dirty="0" smtClean="0"/>
              <a:t>902.8</a:t>
            </a:r>
            <a:endParaRPr lang="en-US" dirty="0"/>
          </a:p>
        </p:txBody>
      </p:sp>
      <p:sp>
        <p:nvSpPr>
          <p:cNvPr id="58" name="TextBox 57"/>
          <p:cNvSpPr txBox="1"/>
          <p:nvPr/>
        </p:nvSpPr>
        <p:spPr>
          <a:xfrm>
            <a:off x="3219969" y="2297789"/>
            <a:ext cx="530915" cy="276999"/>
          </a:xfrm>
          <a:prstGeom prst="rect">
            <a:avLst/>
          </a:prstGeom>
          <a:noFill/>
        </p:spPr>
        <p:txBody>
          <a:bodyPr wrap="none" rtlCol="0">
            <a:spAutoFit/>
          </a:bodyPr>
          <a:lstStyle/>
          <a:p>
            <a:r>
              <a:rPr lang="en-US" dirty="0" smtClean="0"/>
              <a:t>903.0</a:t>
            </a:r>
            <a:endParaRPr lang="en-US" dirty="0"/>
          </a:p>
        </p:txBody>
      </p:sp>
      <p:sp>
        <p:nvSpPr>
          <p:cNvPr id="59" name="TextBox 58"/>
          <p:cNvSpPr txBox="1"/>
          <p:nvPr/>
        </p:nvSpPr>
        <p:spPr>
          <a:xfrm>
            <a:off x="3778761" y="2301270"/>
            <a:ext cx="530915" cy="276999"/>
          </a:xfrm>
          <a:prstGeom prst="rect">
            <a:avLst/>
          </a:prstGeom>
          <a:noFill/>
        </p:spPr>
        <p:txBody>
          <a:bodyPr wrap="none" rtlCol="0">
            <a:spAutoFit/>
          </a:bodyPr>
          <a:lstStyle/>
          <a:p>
            <a:r>
              <a:rPr lang="en-US" dirty="0" smtClean="0"/>
              <a:t>903.2</a:t>
            </a:r>
            <a:endParaRPr lang="en-US" dirty="0"/>
          </a:p>
        </p:txBody>
      </p:sp>
      <p:sp>
        <p:nvSpPr>
          <p:cNvPr id="60" name="TextBox 59"/>
          <p:cNvSpPr txBox="1"/>
          <p:nvPr/>
        </p:nvSpPr>
        <p:spPr>
          <a:xfrm>
            <a:off x="4387735" y="2301832"/>
            <a:ext cx="530915" cy="276999"/>
          </a:xfrm>
          <a:prstGeom prst="rect">
            <a:avLst/>
          </a:prstGeom>
          <a:noFill/>
        </p:spPr>
        <p:txBody>
          <a:bodyPr wrap="none" rtlCol="0">
            <a:spAutoFit/>
          </a:bodyPr>
          <a:lstStyle/>
          <a:p>
            <a:r>
              <a:rPr lang="en-US" dirty="0" smtClean="0"/>
              <a:t>903.4</a:t>
            </a:r>
            <a:endParaRPr lang="en-US" dirty="0"/>
          </a:p>
        </p:txBody>
      </p:sp>
      <p:sp>
        <p:nvSpPr>
          <p:cNvPr id="61" name="TextBox 60"/>
          <p:cNvSpPr txBox="1"/>
          <p:nvPr/>
        </p:nvSpPr>
        <p:spPr>
          <a:xfrm>
            <a:off x="4948723" y="2287318"/>
            <a:ext cx="530915" cy="276999"/>
          </a:xfrm>
          <a:prstGeom prst="rect">
            <a:avLst/>
          </a:prstGeom>
          <a:noFill/>
        </p:spPr>
        <p:txBody>
          <a:bodyPr wrap="none" rtlCol="0">
            <a:spAutoFit/>
          </a:bodyPr>
          <a:lstStyle/>
          <a:p>
            <a:r>
              <a:rPr lang="en-US" dirty="0" smtClean="0"/>
              <a:t>903.6</a:t>
            </a:r>
            <a:endParaRPr lang="en-US" dirty="0"/>
          </a:p>
        </p:txBody>
      </p:sp>
      <p:sp>
        <p:nvSpPr>
          <p:cNvPr id="62" name="TextBox 61"/>
          <p:cNvSpPr txBox="1"/>
          <p:nvPr/>
        </p:nvSpPr>
        <p:spPr>
          <a:xfrm>
            <a:off x="5512521" y="2287318"/>
            <a:ext cx="530915" cy="276999"/>
          </a:xfrm>
          <a:prstGeom prst="rect">
            <a:avLst/>
          </a:prstGeom>
          <a:noFill/>
        </p:spPr>
        <p:txBody>
          <a:bodyPr wrap="none" rtlCol="0">
            <a:spAutoFit/>
          </a:bodyPr>
          <a:lstStyle/>
          <a:p>
            <a:r>
              <a:rPr lang="en-US" dirty="0" smtClean="0"/>
              <a:t>903.8</a:t>
            </a:r>
            <a:endParaRPr lang="en-US" dirty="0"/>
          </a:p>
        </p:txBody>
      </p:sp>
      <p:sp>
        <p:nvSpPr>
          <p:cNvPr id="63" name="TextBox 62"/>
          <p:cNvSpPr txBox="1"/>
          <p:nvPr/>
        </p:nvSpPr>
        <p:spPr>
          <a:xfrm>
            <a:off x="1519198" y="5168225"/>
            <a:ext cx="530915" cy="276999"/>
          </a:xfrm>
          <a:prstGeom prst="rect">
            <a:avLst/>
          </a:prstGeom>
          <a:noFill/>
        </p:spPr>
        <p:txBody>
          <a:bodyPr wrap="none" rtlCol="0">
            <a:spAutoFit/>
          </a:bodyPr>
          <a:lstStyle/>
          <a:p>
            <a:r>
              <a:rPr lang="en-US" dirty="0" smtClean="0"/>
              <a:t>902.4</a:t>
            </a:r>
            <a:endParaRPr lang="en-US" dirty="0"/>
          </a:p>
        </p:txBody>
      </p:sp>
      <p:sp>
        <p:nvSpPr>
          <p:cNvPr id="64" name="TextBox 63"/>
          <p:cNvSpPr txBox="1"/>
          <p:nvPr/>
        </p:nvSpPr>
        <p:spPr>
          <a:xfrm>
            <a:off x="2656812" y="5153711"/>
            <a:ext cx="530915" cy="276999"/>
          </a:xfrm>
          <a:prstGeom prst="rect">
            <a:avLst/>
          </a:prstGeom>
          <a:noFill/>
        </p:spPr>
        <p:txBody>
          <a:bodyPr wrap="none" rtlCol="0">
            <a:spAutoFit/>
          </a:bodyPr>
          <a:lstStyle/>
          <a:p>
            <a:r>
              <a:rPr lang="en-US" dirty="0" smtClean="0"/>
              <a:t>902.8</a:t>
            </a:r>
            <a:endParaRPr lang="en-US" dirty="0"/>
          </a:p>
        </p:txBody>
      </p:sp>
      <p:sp>
        <p:nvSpPr>
          <p:cNvPr id="65" name="TextBox 64"/>
          <p:cNvSpPr txBox="1"/>
          <p:nvPr/>
        </p:nvSpPr>
        <p:spPr>
          <a:xfrm>
            <a:off x="3808940" y="5153711"/>
            <a:ext cx="530915" cy="276999"/>
          </a:xfrm>
          <a:prstGeom prst="rect">
            <a:avLst/>
          </a:prstGeom>
          <a:noFill/>
        </p:spPr>
        <p:txBody>
          <a:bodyPr wrap="none" rtlCol="0">
            <a:spAutoFit/>
          </a:bodyPr>
          <a:lstStyle/>
          <a:p>
            <a:r>
              <a:rPr lang="en-US" dirty="0" smtClean="0"/>
              <a:t>903.2</a:t>
            </a:r>
            <a:endParaRPr lang="en-US" dirty="0"/>
          </a:p>
        </p:txBody>
      </p:sp>
      <p:sp>
        <p:nvSpPr>
          <p:cNvPr id="66" name="TextBox 65"/>
          <p:cNvSpPr txBox="1"/>
          <p:nvPr/>
        </p:nvSpPr>
        <p:spPr>
          <a:xfrm>
            <a:off x="4960506" y="5139197"/>
            <a:ext cx="530915" cy="276999"/>
          </a:xfrm>
          <a:prstGeom prst="rect">
            <a:avLst/>
          </a:prstGeom>
          <a:noFill/>
        </p:spPr>
        <p:txBody>
          <a:bodyPr wrap="none" rtlCol="0">
            <a:spAutoFit/>
          </a:bodyPr>
          <a:lstStyle/>
          <a:p>
            <a:r>
              <a:rPr lang="en-US" dirty="0" smtClean="0"/>
              <a:t>903.6</a:t>
            </a:r>
            <a:endParaRPr lang="en-US" dirty="0"/>
          </a:p>
        </p:txBody>
      </p:sp>
      <p:cxnSp>
        <p:nvCxnSpPr>
          <p:cNvPr id="75" name="Straight Connector 74"/>
          <p:cNvCxnSpPr/>
          <p:nvPr/>
        </p:nvCxnSpPr>
        <p:spPr bwMode="auto">
          <a:xfrm>
            <a:off x="6156176" y="4710630"/>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7" name="Straight Connector 76"/>
          <p:cNvCxnSpPr/>
          <p:nvPr/>
        </p:nvCxnSpPr>
        <p:spPr bwMode="auto">
          <a:xfrm>
            <a:off x="6228184" y="1912764"/>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78" name="TextBox 77"/>
          <p:cNvSpPr txBox="1"/>
          <p:nvPr/>
        </p:nvSpPr>
        <p:spPr>
          <a:xfrm>
            <a:off x="35496" y="980728"/>
            <a:ext cx="1268296" cy="461665"/>
          </a:xfrm>
          <a:prstGeom prst="rect">
            <a:avLst/>
          </a:prstGeom>
          <a:noFill/>
        </p:spPr>
        <p:txBody>
          <a:bodyPr wrap="none" rtlCol="0">
            <a:spAutoFit/>
          </a:bodyPr>
          <a:lstStyle/>
          <a:p>
            <a:r>
              <a:rPr lang="en-US" dirty="0" smtClean="0"/>
              <a:t>200 kHz channel </a:t>
            </a:r>
          </a:p>
          <a:p>
            <a:r>
              <a:rPr lang="en-US" dirty="0" smtClean="0"/>
              <a:t>numbers</a:t>
            </a:r>
            <a:endParaRPr lang="en-US" dirty="0"/>
          </a:p>
        </p:txBody>
      </p:sp>
      <p:sp>
        <p:nvSpPr>
          <p:cNvPr id="79" name="TextBox 78"/>
          <p:cNvSpPr txBox="1"/>
          <p:nvPr/>
        </p:nvSpPr>
        <p:spPr>
          <a:xfrm>
            <a:off x="1073198" y="1207785"/>
            <a:ext cx="261610" cy="276999"/>
          </a:xfrm>
          <a:prstGeom prst="rect">
            <a:avLst/>
          </a:prstGeom>
          <a:noFill/>
        </p:spPr>
        <p:txBody>
          <a:bodyPr wrap="none" rtlCol="0">
            <a:spAutoFit/>
          </a:bodyPr>
          <a:lstStyle/>
          <a:p>
            <a:r>
              <a:rPr lang="en-US" dirty="0" smtClean="0"/>
              <a:t>0</a:t>
            </a:r>
            <a:endParaRPr lang="en-US" dirty="0"/>
          </a:p>
        </p:txBody>
      </p:sp>
      <p:sp>
        <p:nvSpPr>
          <p:cNvPr id="80" name="TextBox 79"/>
          <p:cNvSpPr txBox="1"/>
          <p:nvPr/>
        </p:nvSpPr>
        <p:spPr>
          <a:xfrm>
            <a:off x="1632142" y="1196752"/>
            <a:ext cx="261610" cy="276999"/>
          </a:xfrm>
          <a:prstGeom prst="rect">
            <a:avLst/>
          </a:prstGeom>
          <a:noFill/>
        </p:spPr>
        <p:txBody>
          <a:bodyPr wrap="none" rtlCol="0">
            <a:spAutoFit/>
          </a:bodyPr>
          <a:lstStyle/>
          <a:p>
            <a:r>
              <a:rPr lang="en-US" dirty="0" smtClean="0"/>
              <a:t>1</a:t>
            </a:r>
            <a:endParaRPr lang="en-US" dirty="0"/>
          </a:p>
        </p:txBody>
      </p:sp>
      <p:sp>
        <p:nvSpPr>
          <p:cNvPr id="81" name="TextBox 80"/>
          <p:cNvSpPr txBox="1"/>
          <p:nvPr/>
        </p:nvSpPr>
        <p:spPr>
          <a:xfrm>
            <a:off x="2179740" y="1196752"/>
            <a:ext cx="261610" cy="276999"/>
          </a:xfrm>
          <a:prstGeom prst="rect">
            <a:avLst/>
          </a:prstGeom>
          <a:noFill/>
        </p:spPr>
        <p:txBody>
          <a:bodyPr wrap="none" rtlCol="0">
            <a:spAutoFit/>
          </a:bodyPr>
          <a:lstStyle/>
          <a:p>
            <a:r>
              <a:rPr lang="en-US" dirty="0" smtClean="0"/>
              <a:t>2</a:t>
            </a:r>
            <a:endParaRPr lang="en-US" dirty="0"/>
          </a:p>
        </p:txBody>
      </p:sp>
      <p:sp>
        <p:nvSpPr>
          <p:cNvPr id="82" name="TextBox 81"/>
          <p:cNvSpPr txBox="1"/>
          <p:nvPr/>
        </p:nvSpPr>
        <p:spPr>
          <a:xfrm>
            <a:off x="2757848" y="1193271"/>
            <a:ext cx="261610" cy="276999"/>
          </a:xfrm>
          <a:prstGeom prst="rect">
            <a:avLst/>
          </a:prstGeom>
          <a:noFill/>
        </p:spPr>
        <p:txBody>
          <a:bodyPr wrap="none" rtlCol="0">
            <a:spAutoFit/>
          </a:bodyPr>
          <a:lstStyle/>
          <a:p>
            <a:r>
              <a:rPr lang="en-US" dirty="0" smtClean="0"/>
              <a:t>3</a:t>
            </a:r>
            <a:endParaRPr lang="en-US" dirty="0"/>
          </a:p>
        </p:txBody>
      </p:sp>
      <p:sp>
        <p:nvSpPr>
          <p:cNvPr id="83" name="TextBox 82"/>
          <p:cNvSpPr txBox="1"/>
          <p:nvPr/>
        </p:nvSpPr>
        <p:spPr>
          <a:xfrm>
            <a:off x="3333350" y="1193271"/>
            <a:ext cx="261610" cy="276999"/>
          </a:xfrm>
          <a:prstGeom prst="rect">
            <a:avLst/>
          </a:prstGeom>
          <a:noFill/>
        </p:spPr>
        <p:txBody>
          <a:bodyPr wrap="none" rtlCol="0">
            <a:spAutoFit/>
          </a:bodyPr>
          <a:lstStyle/>
          <a:p>
            <a:r>
              <a:rPr lang="en-US" dirty="0" smtClean="0"/>
              <a:t>4</a:t>
            </a:r>
            <a:endParaRPr lang="en-US" dirty="0"/>
          </a:p>
        </p:txBody>
      </p:sp>
      <p:sp>
        <p:nvSpPr>
          <p:cNvPr id="84" name="TextBox 83"/>
          <p:cNvSpPr txBox="1"/>
          <p:nvPr/>
        </p:nvSpPr>
        <p:spPr>
          <a:xfrm>
            <a:off x="3906656" y="1182238"/>
            <a:ext cx="261610" cy="276999"/>
          </a:xfrm>
          <a:prstGeom prst="rect">
            <a:avLst/>
          </a:prstGeom>
          <a:noFill/>
        </p:spPr>
        <p:txBody>
          <a:bodyPr wrap="none" rtlCol="0">
            <a:spAutoFit/>
          </a:bodyPr>
          <a:lstStyle/>
          <a:p>
            <a:r>
              <a:rPr lang="en-US" dirty="0" smtClean="0"/>
              <a:t>5</a:t>
            </a:r>
            <a:endParaRPr lang="en-US" dirty="0"/>
          </a:p>
        </p:txBody>
      </p:sp>
      <p:sp>
        <p:nvSpPr>
          <p:cNvPr id="85" name="TextBox 84"/>
          <p:cNvSpPr txBox="1"/>
          <p:nvPr/>
        </p:nvSpPr>
        <p:spPr>
          <a:xfrm>
            <a:off x="4482872" y="1193271"/>
            <a:ext cx="261610" cy="276999"/>
          </a:xfrm>
          <a:prstGeom prst="rect">
            <a:avLst/>
          </a:prstGeom>
          <a:noFill/>
        </p:spPr>
        <p:txBody>
          <a:bodyPr wrap="none" rtlCol="0">
            <a:spAutoFit/>
          </a:bodyPr>
          <a:lstStyle/>
          <a:p>
            <a:r>
              <a:rPr lang="en-US" dirty="0" smtClean="0"/>
              <a:t>6</a:t>
            </a:r>
            <a:endParaRPr lang="en-US" dirty="0"/>
          </a:p>
        </p:txBody>
      </p:sp>
      <p:sp>
        <p:nvSpPr>
          <p:cNvPr id="86" name="TextBox 85"/>
          <p:cNvSpPr txBox="1"/>
          <p:nvPr/>
        </p:nvSpPr>
        <p:spPr>
          <a:xfrm>
            <a:off x="5076056" y="1193271"/>
            <a:ext cx="261610" cy="276999"/>
          </a:xfrm>
          <a:prstGeom prst="rect">
            <a:avLst/>
          </a:prstGeom>
          <a:noFill/>
        </p:spPr>
        <p:txBody>
          <a:bodyPr wrap="none" rtlCol="0">
            <a:spAutoFit/>
          </a:bodyPr>
          <a:lstStyle/>
          <a:p>
            <a:r>
              <a:rPr lang="en-US" dirty="0" smtClean="0"/>
              <a:t>7</a:t>
            </a:r>
            <a:endParaRPr lang="en-US" dirty="0"/>
          </a:p>
        </p:txBody>
      </p:sp>
      <p:sp>
        <p:nvSpPr>
          <p:cNvPr id="87" name="TextBox 86"/>
          <p:cNvSpPr txBox="1"/>
          <p:nvPr/>
        </p:nvSpPr>
        <p:spPr>
          <a:xfrm>
            <a:off x="5606534" y="1182238"/>
            <a:ext cx="261610" cy="276999"/>
          </a:xfrm>
          <a:prstGeom prst="rect">
            <a:avLst/>
          </a:prstGeom>
          <a:noFill/>
        </p:spPr>
        <p:txBody>
          <a:bodyPr wrap="none" rtlCol="0">
            <a:spAutoFit/>
          </a:bodyPr>
          <a:lstStyle/>
          <a:p>
            <a:r>
              <a:rPr lang="en-US" dirty="0" smtClean="0"/>
              <a:t>8</a:t>
            </a:r>
            <a:endParaRPr lang="en-US" dirty="0"/>
          </a:p>
        </p:txBody>
      </p:sp>
      <p:sp>
        <p:nvSpPr>
          <p:cNvPr id="8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9" name="TextBox 88"/>
          <p:cNvSpPr txBox="1"/>
          <p:nvPr/>
        </p:nvSpPr>
        <p:spPr>
          <a:xfrm>
            <a:off x="107504" y="3933056"/>
            <a:ext cx="1268296" cy="461665"/>
          </a:xfrm>
          <a:prstGeom prst="rect">
            <a:avLst/>
          </a:prstGeom>
          <a:noFill/>
        </p:spPr>
        <p:txBody>
          <a:bodyPr wrap="none" rtlCol="0">
            <a:spAutoFit/>
          </a:bodyPr>
          <a:lstStyle/>
          <a:p>
            <a:r>
              <a:rPr lang="en-US" dirty="0" smtClean="0"/>
              <a:t>400 kHz channel </a:t>
            </a:r>
          </a:p>
          <a:p>
            <a:r>
              <a:rPr lang="en-US" dirty="0" smtClean="0"/>
              <a:t>numbers</a:t>
            </a:r>
            <a:endParaRPr lang="en-US" dirty="0"/>
          </a:p>
        </p:txBody>
      </p:sp>
      <p:sp>
        <p:nvSpPr>
          <p:cNvPr id="90" name="TextBox 89"/>
          <p:cNvSpPr txBox="1"/>
          <p:nvPr/>
        </p:nvSpPr>
        <p:spPr>
          <a:xfrm>
            <a:off x="1691680" y="4088105"/>
            <a:ext cx="261610" cy="276999"/>
          </a:xfrm>
          <a:prstGeom prst="rect">
            <a:avLst/>
          </a:prstGeom>
          <a:noFill/>
        </p:spPr>
        <p:txBody>
          <a:bodyPr wrap="none" rtlCol="0">
            <a:spAutoFit/>
          </a:bodyPr>
          <a:lstStyle/>
          <a:p>
            <a:r>
              <a:rPr lang="en-US" dirty="0" smtClean="0"/>
              <a:t>0</a:t>
            </a:r>
            <a:endParaRPr lang="en-US" dirty="0"/>
          </a:p>
        </p:txBody>
      </p:sp>
      <p:sp>
        <p:nvSpPr>
          <p:cNvPr id="91" name="TextBox 90"/>
          <p:cNvSpPr txBox="1"/>
          <p:nvPr/>
        </p:nvSpPr>
        <p:spPr>
          <a:xfrm>
            <a:off x="2824644" y="4077072"/>
            <a:ext cx="261610" cy="276999"/>
          </a:xfrm>
          <a:prstGeom prst="rect">
            <a:avLst/>
          </a:prstGeom>
          <a:noFill/>
        </p:spPr>
        <p:txBody>
          <a:bodyPr wrap="none" rtlCol="0">
            <a:spAutoFit/>
          </a:bodyPr>
          <a:lstStyle/>
          <a:p>
            <a:r>
              <a:rPr lang="en-US" dirty="0" smtClean="0"/>
              <a:t>1</a:t>
            </a:r>
            <a:endParaRPr lang="en-US" dirty="0"/>
          </a:p>
        </p:txBody>
      </p:sp>
      <p:sp>
        <p:nvSpPr>
          <p:cNvPr id="92" name="TextBox 91"/>
          <p:cNvSpPr txBox="1"/>
          <p:nvPr/>
        </p:nvSpPr>
        <p:spPr>
          <a:xfrm>
            <a:off x="3948306" y="4077072"/>
            <a:ext cx="261610" cy="276999"/>
          </a:xfrm>
          <a:prstGeom prst="rect">
            <a:avLst/>
          </a:prstGeom>
          <a:noFill/>
        </p:spPr>
        <p:txBody>
          <a:bodyPr wrap="none" rtlCol="0">
            <a:spAutoFit/>
          </a:bodyPr>
          <a:lstStyle/>
          <a:p>
            <a:r>
              <a:rPr lang="en-US" dirty="0" smtClean="0"/>
              <a:t>2</a:t>
            </a:r>
            <a:endParaRPr lang="en-US" dirty="0"/>
          </a:p>
        </p:txBody>
      </p:sp>
      <p:sp>
        <p:nvSpPr>
          <p:cNvPr id="93" name="TextBox 92"/>
          <p:cNvSpPr txBox="1"/>
          <p:nvPr/>
        </p:nvSpPr>
        <p:spPr>
          <a:xfrm>
            <a:off x="5102478" y="4073591"/>
            <a:ext cx="261610" cy="276999"/>
          </a:xfrm>
          <a:prstGeom prst="rect">
            <a:avLst/>
          </a:prstGeom>
          <a:noFill/>
        </p:spPr>
        <p:txBody>
          <a:bodyPr wrap="none" rtlCol="0">
            <a:spAutoFit/>
          </a:bodyPr>
          <a:lstStyle/>
          <a:p>
            <a:r>
              <a:rPr lang="en-US" dirty="0" smtClean="0"/>
              <a:t>3</a:t>
            </a:r>
            <a:endParaRPr lang="en-US" dirty="0"/>
          </a:p>
        </p:txBody>
      </p:sp>
      <p:cxnSp>
        <p:nvCxnSpPr>
          <p:cNvPr id="95" name="Straight Connector 94"/>
          <p:cNvCxnSpPr/>
          <p:nvPr/>
        </p:nvCxnSpPr>
        <p:spPr bwMode="auto">
          <a:xfrm>
            <a:off x="35625" y="3140968"/>
            <a:ext cx="903649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6" name="TextBox 95"/>
          <p:cNvSpPr txBox="1"/>
          <p:nvPr/>
        </p:nvSpPr>
        <p:spPr>
          <a:xfrm>
            <a:off x="1835696" y="3296017"/>
            <a:ext cx="5801588" cy="276999"/>
          </a:xfrm>
          <a:prstGeom prst="rect">
            <a:avLst/>
          </a:prstGeom>
          <a:noFill/>
        </p:spPr>
        <p:txBody>
          <a:bodyPr wrap="none" rtlCol="0">
            <a:spAutoFit/>
          </a:bodyPr>
          <a:lstStyle/>
          <a:p>
            <a:r>
              <a:rPr lang="en-US" dirty="0" smtClean="0"/>
              <a:t>Channel plan for MR-FSK optional modes @ {150, 200} kbps &amp; 400 kHz channel spacing</a:t>
            </a:r>
            <a:endParaRPr lang="en-US" dirty="0"/>
          </a:p>
        </p:txBody>
      </p:sp>
      <p:sp>
        <p:nvSpPr>
          <p:cNvPr id="97" name="TextBox 96"/>
          <p:cNvSpPr txBox="1"/>
          <p:nvPr/>
        </p:nvSpPr>
        <p:spPr>
          <a:xfrm>
            <a:off x="1907704" y="2780928"/>
            <a:ext cx="5363969" cy="276999"/>
          </a:xfrm>
          <a:prstGeom prst="rect">
            <a:avLst/>
          </a:prstGeom>
          <a:noFill/>
        </p:spPr>
        <p:txBody>
          <a:bodyPr wrap="none" rtlCol="0">
            <a:spAutoFit/>
          </a:bodyPr>
          <a:lstStyle/>
          <a:p>
            <a:r>
              <a:rPr lang="en-US" dirty="0" smtClean="0"/>
              <a:t>Channel plan for MR-FSK mandatory mode @ 50 kbps &amp; 200 kHz channel spacing</a:t>
            </a:r>
            <a:endParaRPr lang="en-US" dirty="0"/>
          </a:p>
        </p:txBody>
      </p:sp>
      <p:sp>
        <p:nvSpPr>
          <p:cNvPr id="98" name="TextBox 97"/>
          <p:cNvSpPr txBox="1"/>
          <p:nvPr/>
        </p:nvSpPr>
        <p:spPr>
          <a:xfrm>
            <a:off x="2267744" y="642174"/>
            <a:ext cx="5075428" cy="338554"/>
          </a:xfrm>
          <a:prstGeom prst="rect">
            <a:avLst/>
          </a:prstGeom>
          <a:noFill/>
        </p:spPr>
        <p:txBody>
          <a:bodyPr wrap="none" rtlCol="0">
            <a:spAutoFit/>
          </a:bodyPr>
          <a:lstStyle/>
          <a:p>
            <a:r>
              <a:rPr lang="en-US" sz="1600" dirty="0" smtClean="0"/>
              <a:t>MR-FSK channel plan for 915 MHz Band: MR-FSK PHYs</a:t>
            </a:r>
            <a:endParaRPr lang="en-US" sz="1600" dirty="0"/>
          </a:p>
        </p:txBody>
      </p:sp>
      <p:sp>
        <p:nvSpPr>
          <p:cNvPr id="99" name="TextBox 98"/>
          <p:cNvSpPr txBox="1"/>
          <p:nvPr/>
        </p:nvSpPr>
        <p:spPr>
          <a:xfrm>
            <a:off x="827584" y="5816297"/>
            <a:ext cx="5661230" cy="276999"/>
          </a:xfrm>
          <a:prstGeom prst="rect">
            <a:avLst/>
          </a:prstGeom>
          <a:noFill/>
        </p:spPr>
        <p:txBody>
          <a:bodyPr wrap="none" rtlCol="0">
            <a:spAutoFit/>
          </a:bodyPr>
          <a:lstStyle/>
          <a:p>
            <a:r>
              <a:rPr lang="en-US" dirty="0" smtClean="0"/>
              <a:t>CSM uses the mandatory MR-FSK PHY mode @ 50 kbps and 200 kHz channel spacing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700808"/>
            <a:ext cx="7772400" cy="4392488"/>
          </a:xfrm>
        </p:spPr>
        <p:txBody>
          <a:bodyPr>
            <a:normAutofit fontScale="77500" lnSpcReduction="20000"/>
          </a:bodyPr>
          <a:lstStyle/>
          <a:p>
            <a:pPr algn="just">
              <a:buNone/>
            </a:pPr>
            <a:r>
              <a:rPr lang="en-US" sz="2400" dirty="0" smtClean="0"/>
              <a:t>Issue: It is inefficient for an MR-FSK FH system operating at optional modes to exchange information with an MR-FSK unassociated device using CSM, if the center frequencies of the channels they use to exchange messages do not coincide.   </a:t>
            </a:r>
          </a:p>
          <a:p>
            <a:pPr algn="just">
              <a:buNone/>
            </a:pPr>
            <a:endParaRPr lang="en-US" sz="2400" dirty="0" smtClean="0"/>
          </a:p>
          <a:p>
            <a:pPr algn="just">
              <a:buNone/>
            </a:pPr>
            <a:r>
              <a:rPr lang="en-US" sz="2400" dirty="0" smtClean="0"/>
              <a:t>Solution: Require that the unassociated device exchanges CSM messages only on the odd 200 kHz channel number. </a:t>
            </a:r>
          </a:p>
          <a:p>
            <a:pPr algn="just">
              <a:buNone/>
            </a:pPr>
            <a:endParaRPr lang="en-US" sz="2400" dirty="0" smtClean="0"/>
          </a:p>
          <a:p>
            <a:pPr algn="just">
              <a:buNone/>
            </a:pPr>
            <a:r>
              <a:rPr lang="en-US" sz="2400" dirty="0" smtClean="0"/>
              <a:t>Note: </a:t>
            </a:r>
          </a:p>
          <a:p>
            <a:pPr marL="457200" indent="-457200" algn="just">
              <a:buAutoNum type="arabicPeriod"/>
            </a:pPr>
            <a:r>
              <a:rPr lang="en-US" sz="2400" dirty="0" smtClean="0"/>
              <a:t>CSM is optional; </a:t>
            </a:r>
          </a:p>
          <a:p>
            <a:pPr marL="457200" indent="-457200" algn="just">
              <a:buAutoNum type="arabicPeriod"/>
            </a:pPr>
            <a:r>
              <a:rPr lang="en-US" sz="2400" dirty="0" smtClean="0"/>
              <a:t>CSM needs only to demonstrate the capability of communicating using the PHY; </a:t>
            </a:r>
          </a:p>
          <a:p>
            <a:pPr marL="457200" indent="-457200" algn="just">
              <a:buAutoNum type="arabicPeriod"/>
            </a:pPr>
            <a:r>
              <a:rPr lang="en-US" sz="2400" dirty="0" smtClean="0"/>
              <a:t>A PHY capable to communicate in every 200 kHz channel spacing can also communication only on odd channel number.</a:t>
            </a:r>
          </a:p>
          <a:p>
            <a:pPr marL="457200" indent="-457200" algn="just">
              <a:buAutoNum type="arabicPeriod"/>
            </a:pPr>
            <a:r>
              <a:rPr lang="en-US" sz="2400" dirty="0" smtClean="0"/>
              <a:t>This resolution does not add any additional requirements to the existing PHY.</a:t>
            </a:r>
            <a:endParaRPr lang="en-US" sz="2400"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B0E157CA-D453-40D9-80EF-705AFA628937}" type="slidenum">
              <a:rPr lang="en-US"/>
              <a:pPr/>
              <a:t>7</a:t>
            </a:fld>
            <a:endParaRPr lang="en-US"/>
          </a:p>
        </p:txBody>
      </p:sp>
      <p:cxnSp>
        <p:nvCxnSpPr>
          <p:cNvPr id="9" name="Straight Connector 8"/>
          <p:cNvCxnSpPr/>
          <p:nvPr/>
        </p:nvCxnSpPr>
        <p:spPr bwMode="auto">
          <a:xfrm>
            <a:off x="467544" y="3028956"/>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467544" y="4181084"/>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467544" y="5654340"/>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Rectangle 16"/>
          <p:cNvSpPr/>
          <p:nvPr/>
        </p:nvSpPr>
        <p:spPr bwMode="auto">
          <a:xfrm>
            <a:off x="870002"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187624" y="374903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446066"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2022130"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2598194"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174258"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3750322"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326386"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4902450"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5478514"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6588224"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7164288"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7740352" y="259690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3" name="Straight Connector 32"/>
          <p:cNvCxnSpPr/>
          <p:nvPr/>
        </p:nvCxnSpPr>
        <p:spPr bwMode="auto">
          <a:xfrm rot="5400000">
            <a:off x="1116178" y="302839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1691680"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5400000">
            <a:off x="2253230"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rot="5400000">
            <a:off x="2843808"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rot="5400000">
            <a:off x="3405358"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rot="5400000">
            <a:off x="3995936"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rot="5400000">
            <a:off x="4572000"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5133550"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5709614"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6804248"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rot="5400000">
            <a:off x="7380312"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rot="5400000">
            <a:off x="7956376" y="302895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Rectangle 44"/>
          <p:cNvSpPr/>
          <p:nvPr/>
        </p:nvSpPr>
        <p:spPr bwMode="auto">
          <a:xfrm>
            <a:off x="2339752" y="374903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3491880" y="374903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4644008" y="374903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6876256" y="374903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Connector 48"/>
          <p:cNvCxnSpPr/>
          <p:nvPr/>
        </p:nvCxnSpPr>
        <p:spPr bwMode="auto">
          <a:xfrm rot="5400000">
            <a:off x="1691680" y="418108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p:nvPr/>
        </p:nvCxnSpPr>
        <p:spPr bwMode="auto">
          <a:xfrm rot="5400000">
            <a:off x="2843808" y="418108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rot="5400000">
            <a:off x="3995936" y="418108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5148064" y="418108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rot="5400000">
            <a:off x="7380312" y="418108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4" name="TextBox 53"/>
          <p:cNvSpPr txBox="1"/>
          <p:nvPr/>
        </p:nvSpPr>
        <p:spPr>
          <a:xfrm>
            <a:off x="928058" y="3216514"/>
            <a:ext cx="530915" cy="276999"/>
          </a:xfrm>
          <a:prstGeom prst="rect">
            <a:avLst/>
          </a:prstGeom>
          <a:noFill/>
        </p:spPr>
        <p:txBody>
          <a:bodyPr wrap="none" rtlCol="0">
            <a:spAutoFit/>
          </a:bodyPr>
          <a:lstStyle/>
          <a:p>
            <a:r>
              <a:rPr lang="en-US" dirty="0" smtClean="0"/>
              <a:t>902.2</a:t>
            </a:r>
            <a:endParaRPr lang="en-US" dirty="0"/>
          </a:p>
        </p:txBody>
      </p:sp>
      <p:sp>
        <p:nvSpPr>
          <p:cNvPr id="55" name="TextBox 54"/>
          <p:cNvSpPr txBox="1"/>
          <p:nvPr/>
        </p:nvSpPr>
        <p:spPr>
          <a:xfrm>
            <a:off x="1472336" y="3212471"/>
            <a:ext cx="530915" cy="276999"/>
          </a:xfrm>
          <a:prstGeom prst="rect">
            <a:avLst/>
          </a:prstGeom>
          <a:noFill/>
        </p:spPr>
        <p:txBody>
          <a:bodyPr wrap="none" rtlCol="0">
            <a:spAutoFit/>
          </a:bodyPr>
          <a:lstStyle/>
          <a:p>
            <a:r>
              <a:rPr lang="en-US" dirty="0" smtClean="0"/>
              <a:t>902.4</a:t>
            </a:r>
            <a:endParaRPr lang="en-US" dirty="0"/>
          </a:p>
        </p:txBody>
      </p:sp>
      <p:sp>
        <p:nvSpPr>
          <p:cNvPr id="56" name="TextBox 55"/>
          <p:cNvSpPr txBox="1"/>
          <p:nvPr/>
        </p:nvSpPr>
        <p:spPr>
          <a:xfrm>
            <a:off x="2051720" y="3212471"/>
            <a:ext cx="530915" cy="276999"/>
          </a:xfrm>
          <a:prstGeom prst="rect">
            <a:avLst/>
          </a:prstGeom>
          <a:noFill/>
        </p:spPr>
        <p:txBody>
          <a:bodyPr wrap="none" rtlCol="0">
            <a:spAutoFit/>
          </a:bodyPr>
          <a:lstStyle/>
          <a:p>
            <a:r>
              <a:rPr lang="en-US" dirty="0" smtClean="0"/>
              <a:t>902.6</a:t>
            </a:r>
            <a:endParaRPr lang="en-US" dirty="0"/>
          </a:p>
        </p:txBody>
      </p:sp>
      <p:sp>
        <p:nvSpPr>
          <p:cNvPr id="57" name="TextBox 56"/>
          <p:cNvSpPr txBox="1"/>
          <p:nvPr/>
        </p:nvSpPr>
        <p:spPr>
          <a:xfrm>
            <a:off x="2627784" y="3216514"/>
            <a:ext cx="530915" cy="276999"/>
          </a:xfrm>
          <a:prstGeom prst="rect">
            <a:avLst/>
          </a:prstGeom>
          <a:noFill/>
        </p:spPr>
        <p:txBody>
          <a:bodyPr wrap="none" rtlCol="0">
            <a:spAutoFit/>
          </a:bodyPr>
          <a:lstStyle/>
          <a:p>
            <a:r>
              <a:rPr lang="en-US" dirty="0" smtClean="0"/>
              <a:t>902.8</a:t>
            </a:r>
            <a:endParaRPr lang="en-US" dirty="0"/>
          </a:p>
        </p:txBody>
      </p:sp>
      <p:sp>
        <p:nvSpPr>
          <p:cNvPr id="58" name="TextBox 57"/>
          <p:cNvSpPr txBox="1"/>
          <p:nvPr/>
        </p:nvSpPr>
        <p:spPr>
          <a:xfrm>
            <a:off x="3219969" y="3197957"/>
            <a:ext cx="530915" cy="276999"/>
          </a:xfrm>
          <a:prstGeom prst="rect">
            <a:avLst/>
          </a:prstGeom>
          <a:noFill/>
        </p:spPr>
        <p:txBody>
          <a:bodyPr wrap="none" rtlCol="0">
            <a:spAutoFit/>
          </a:bodyPr>
          <a:lstStyle/>
          <a:p>
            <a:r>
              <a:rPr lang="en-US" dirty="0" smtClean="0"/>
              <a:t>903.0</a:t>
            </a:r>
            <a:endParaRPr lang="en-US" dirty="0"/>
          </a:p>
        </p:txBody>
      </p:sp>
      <p:sp>
        <p:nvSpPr>
          <p:cNvPr id="59" name="TextBox 58"/>
          <p:cNvSpPr txBox="1"/>
          <p:nvPr/>
        </p:nvSpPr>
        <p:spPr>
          <a:xfrm>
            <a:off x="3778761" y="3201438"/>
            <a:ext cx="530915" cy="276999"/>
          </a:xfrm>
          <a:prstGeom prst="rect">
            <a:avLst/>
          </a:prstGeom>
          <a:noFill/>
        </p:spPr>
        <p:txBody>
          <a:bodyPr wrap="none" rtlCol="0">
            <a:spAutoFit/>
          </a:bodyPr>
          <a:lstStyle/>
          <a:p>
            <a:r>
              <a:rPr lang="en-US" dirty="0" smtClean="0"/>
              <a:t>903.2</a:t>
            </a:r>
            <a:endParaRPr lang="en-US" dirty="0"/>
          </a:p>
        </p:txBody>
      </p:sp>
      <p:sp>
        <p:nvSpPr>
          <p:cNvPr id="60" name="TextBox 59"/>
          <p:cNvSpPr txBox="1"/>
          <p:nvPr/>
        </p:nvSpPr>
        <p:spPr>
          <a:xfrm>
            <a:off x="4387735" y="3202000"/>
            <a:ext cx="530915" cy="276999"/>
          </a:xfrm>
          <a:prstGeom prst="rect">
            <a:avLst/>
          </a:prstGeom>
          <a:noFill/>
        </p:spPr>
        <p:txBody>
          <a:bodyPr wrap="none" rtlCol="0">
            <a:spAutoFit/>
          </a:bodyPr>
          <a:lstStyle/>
          <a:p>
            <a:r>
              <a:rPr lang="en-US" dirty="0" smtClean="0"/>
              <a:t>903.4</a:t>
            </a:r>
            <a:endParaRPr lang="en-US" dirty="0"/>
          </a:p>
        </p:txBody>
      </p:sp>
      <p:sp>
        <p:nvSpPr>
          <p:cNvPr id="61" name="TextBox 60"/>
          <p:cNvSpPr txBox="1"/>
          <p:nvPr/>
        </p:nvSpPr>
        <p:spPr>
          <a:xfrm>
            <a:off x="4948723" y="3187486"/>
            <a:ext cx="530915" cy="276999"/>
          </a:xfrm>
          <a:prstGeom prst="rect">
            <a:avLst/>
          </a:prstGeom>
          <a:noFill/>
        </p:spPr>
        <p:txBody>
          <a:bodyPr wrap="none" rtlCol="0">
            <a:spAutoFit/>
          </a:bodyPr>
          <a:lstStyle/>
          <a:p>
            <a:r>
              <a:rPr lang="en-US" dirty="0" smtClean="0"/>
              <a:t>903.6</a:t>
            </a:r>
            <a:endParaRPr lang="en-US" dirty="0"/>
          </a:p>
        </p:txBody>
      </p:sp>
      <p:sp>
        <p:nvSpPr>
          <p:cNvPr id="62" name="TextBox 61"/>
          <p:cNvSpPr txBox="1"/>
          <p:nvPr/>
        </p:nvSpPr>
        <p:spPr>
          <a:xfrm>
            <a:off x="5512521" y="3187486"/>
            <a:ext cx="530915" cy="276999"/>
          </a:xfrm>
          <a:prstGeom prst="rect">
            <a:avLst/>
          </a:prstGeom>
          <a:noFill/>
        </p:spPr>
        <p:txBody>
          <a:bodyPr wrap="none" rtlCol="0">
            <a:spAutoFit/>
          </a:bodyPr>
          <a:lstStyle/>
          <a:p>
            <a:r>
              <a:rPr lang="en-US" dirty="0" smtClean="0"/>
              <a:t>903.8</a:t>
            </a:r>
            <a:endParaRPr lang="en-US" dirty="0"/>
          </a:p>
        </p:txBody>
      </p:sp>
      <p:sp>
        <p:nvSpPr>
          <p:cNvPr id="63" name="TextBox 62"/>
          <p:cNvSpPr txBox="1"/>
          <p:nvPr/>
        </p:nvSpPr>
        <p:spPr>
          <a:xfrm>
            <a:off x="1519198" y="4350647"/>
            <a:ext cx="530915" cy="276999"/>
          </a:xfrm>
          <a:prstGeom prst="rect">
            <a:avLst/>
          </a:prstGeom>
          <a:noFill/>
        </p:spPr>
        <p:txBody>
          <a:bodyPr wrap="none" rtlCol="0">
            <a:spAutoFit/>
          </a:bodyPr>
          <a:lstStyle/>
          <a:p>
            <a:r>
              <a:rPr lang="en-US" dirty="0" smtClean="0"/>
              <a:t>902.4</a:t>
            </a:r>
            <a:endParaRPr lang="en-US" dirty="0"/>
          </a:p>
        </p:txBody>
      </p:sp>
      <p:sp>
        <p:nvSpPr>
          <p:cNvPr id="64" name="TextBox 63"/>
          <p:cNvSpPr txBox="1"/>
          <p:nvPr/>
        </p:nvSpPr>
        <p:spPr>
          <a:xfrm>
            <a:off x="2656812" y="4336133"/>
            <a:ext cx="530915" cy="276999"/>
          </a:xfrm>
          <a:prstGeom prst="rect">
            <a:avLst/>
          </a:prstGeom>
          <a:noFill/>
        </p:spPr>
        <p:txBody>
          <a:bodyPr wrap="none" rtlCol="0">
            <a:spAutoFit/>
          </a:bodyPr>
          <a:lstStyle/>
          <a:p>
            <a:r>
              <a:rPr lang="en-US" dirty="0" smtClean="0"/>
              <a:t>902.8</a:t>
            </a:r>
            <a:endParaRPr lang="en-US" dirty="0"/>
          </a:p>
        </p:txBody>
      </p:sp>
      <p:sp>
        <p:nvSpPr>
          <p:cNvPr id="65" name="TextBox 64"/>
          <p:cNvSpPr txBox="1"/>
          <p:nvPr/>
        </p:nvSpPr>
        <p:spPr>
          <a:xfrm>
            <a:off x="3808940" y="4336133"/>
            <a:ext cx="530915" cy="276999"/>
          </a:xfrm>
          <a:prstGeom prst="rect">
            <a:avLst/>
          </a:prstGeom>
          <a:noFill/>
        </p:spPr>
        <p:txBody>
          <a:bodyPr wrap="none" rtlCol="0">
            <a:spAutoFit/>
          </a:bodyPr>
          <a:lstStyle/>
          <a:p>
            <a:r>
              <a:rPr lang="en-US" dirty="0" smtClean="0"/>
              <a:t>903.2</a:t>
            </a:r>
            <a:endParaRPr lang="en-US" dirty="0"/>
          </a:p>
        </p:txBody>
      </p:sp>
      <p:sp>
        <p:nvSpPr>
          <p:cNvPr id="66" name="TextBox 65"/>
          <p:cNvSpPr txBox="1"/>
          <p:nvPr/>
        </p:nvSpPr>
        <p:spPr>
          <a:xfrm>
            <a:off x="4960506" y="4321619"/>
            <a:ext cx="530915" cy="276999"/>
          </a:xfrm>
          <a:prstGeom prst="rect">
            <a:avLst/>
          </a:prstGeom>
          <a:noFill/>
        </p:spPr>
        <p:txBody>
          <a:bodyPr wrap="none" rtlCol="0">
            <a:spAutoFit/>
          </a:bodyPr>
          <a:lstStyle/>
          <a:p>
            <a:r>
              <a:rPr lang="en-US" dirty="0" smtClean="0"/>
              <a:t>903.6</a:t>
            </a:r>
            <a:endParaRPr lang="en-US" dirty="0"/>
          </a:p>
        </p:txBody>
      </p:sp>
      <p:cxnSp>
        <p:nvCxnSpPr>
          <p:cNvPr id="68" name="Straight Arrow Connector 67"/>
          <p:cNvCxnSpPr/>
          <p:nvPr/>
        </p:nvCxnSpPr>
        <p:spPr bwMode="auto">
          <a:xfrm rot="5400000" flipH="1" flipV="1">
            <a:off x="1458482" y="5354454"/>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9" name="Straight Arrow Connector 68"/>
          <p:cNvCxnSpPr/>
          <p:nvPr/>
        </p:nvCxnSpPr>
        <p:spPr bwMode="auto">
          <a:xfrm rot="5400000" flipH="1" flipV="1">
            <a:off x="2610610" y="5354454"/>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0" name="Straight Arrow Connector 69"/>
          <p:cNvCxnSpPr/>
          <p:nvPr/>
        </p:nvCxnSpPr>
        <p:spPr bwMode="auto">
          <a:xfrm rot="5400000" flipH="1" flipV="1">
            <a:off x="3762738" y="5354454"/>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1" name="Straight Arrow Connector 70"/>
          <p:cNvCxnSpPr/>
          <p:nvPr/>
        </p:nvCxnSpPr>
        <p:spPr bwMode="auto">
          <a:xfrm rot="5400000" flipH="1" flipV="1">
            <a:off x="4914866" y="5354454"/>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2" name="Straight Arrow Connector 71"/>
          <p:cNvCxnSpPr/>
          <p:nvPr/>
        </p:nvCxnSpPr>
        <p:spPr bwMode="auto">
          <a:xfrm rot="5400000" flipH="1" flipV="1">
            <a:off x="7147114" y="5354454"/>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5" name="Straight Connector 74"/>
          <p:cNvCxnSpPr/>
          <p:nvPr/>
        </p:nvCxnSpPr>
        <p:spPr bwMode="auto">
          <a:xfrm>
            <a:off x="6156176" y="3893052"/>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6" name="Straight Connector 75"/>
          <p:cNvCxnSpPr/>
          <p:nvPr/>
        </p:nvCxnSpPr>
        <p:spPr bwMode="auto">
          <a:xfrm>
            <a:off x="6084168" y="5265272"/>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7" name="Straight Connector 76"/>
          <p:cNvCxnSpPr/>
          <p:nvPr/>
        </p:nvCxnSpPr>
        <p:spPr bwMode="auto">
          <a:xfrm>
            <a:off x="6228184" y="2812932"/>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78" name="TextBox 77"/>
          <p:cNvSpPr txBox="1"/>
          <p:nvPr/>
        </p:nvSpPr>
        <p:spPr>
          <a:xfrm>
            <a:off x="50647" y="2062589"/>
            <a:ext cx="748923" cy="646331"/>
          </a:xfrm>
          <a:prstGeom prst="rect">
            <a:avLst/>
          </a:prstGeom>
          <a:noFill/>
        </p:spPr>
        <p:txBody>
          <a:bodyPr wrap="none" rtlCol="0">
            <a:spAutoFit/>
          </a:bodyPr>
          <a:lstStyle/>
          <a:p>
            <a:r>
              <a:rPr lang="en-US" dirty="0" smtClean="0"/>
              <a:t>200 kHz </a:t>
            </a:r>
          </a:p>
          <a:p>
            <a:r>
              <a:rPr lang="en-US" dirty="0" smtClean="0"/>
              <a:t>channel </a:t>
            </a:r>
          </a:p>
          <a:p>
            <a:r>
              <a:rPr lang="en-US" dirty="0" smtClean="0"/>
              <a:t>number</a:t>
            </a:r>
            <a:endParaRPr lang="en-US" dirty="0"/>
          </a:p>
        </p:txBody>
      </p:sp>
      <p:sp>
        <p:nvSpPr>
          <p:cNvPr id="79" name="TextBox 78"/>
          <p:cNvSpPr txBox="1"/>
          <p:nvPr/>
        </p:nvSpPr>
        <p:spPr>
          <a:xfrm>
            <a:off x="1073198" y="2107953"/>
            <a:ext cx="261610" cy="276999"/>
          </a:xfrm>
          <a:prstGeom prst="rect">
            <a:avLst/>
          </a:prstGeom>
          <a:noFill/>
        </p:spPr>
        <p:txBody>
          <a:bodyPr wrap="none" rtlCol="0">
            <a:spAutoFit/>
          </a:bodyPr>
          <a:lstStyle/>
          <a:p>
            <a:r>
              <a:rPr lang="en-US" dirty="0" smtClean="0"/>
              <a:t>0</a:t>
            </a:r>
            <a:endParaRPr lang="en-US" dirty="0"/>
          </a:p>
        </p:txBody>
      </p:sp>
      <p:sp>
        <p:nvSpPr>
          <p:cNvPr id="80" name="TextBox 79"/>
          <p:cNvSpPr txBox="1"/>
          <p:nvPr/>
        </p:nvSpPr>
        <p:spPr>
          <a:xfrm>
            <a:off x="1632142" y="2096920"/>
            <a:ext cx="261610" cy="276999"/>
          </a:xfrm>
          <a:prstGeom prst="rect">
            <a:avLst/>
          </a:prstGeom>
          <a:noFill/>
        </p:spPr>
        <p:txBody>
          <a:bodyPr wrap="none" rtlCol="0">
            <a:spAutoFit/>
          </a:bodyPr>
          <a:lstStyle/>
          <a:p>
            <a:r>
              <a:rPr lang="en-US" dirty="0" smtClean="0"/>
              <a:t>1</a:t>
            </a:r>
            <a:endParaRPr lang="en-US" dirty="0"/>
          </a:p>
        </p:txBody>
      </p:sp>
      <p:sp>
        <p:nvSpPr>
          <p:cNvPr id="81" name="TextBox 80"/>
          <p:cNvSpPr txBox="1"/>
          <p:nvPr/>
        </p:nvSpPr>
        <p:spPr>
          <a:xfrm>
            <a:off x="2179740" y="2096920"/>
            <a:ext cx="261610" cy="276999"/>
          </a:xfrm>
          <a:prstGeom prst="rect">
            <a:avLst/>
          </a:prstGeom>
          <a:noFill/>
        </p:spPr>
        <p:txBody>
          <a:bodyPr wrap="none" rtlCol="0">
            <a:spAutoFit/>
          </a:bodyPr>
          <a:lstStyle/>
          <a:p>
            <a:r>
              <a:rPr lang="en-US" dirty="0" smtClean="0"/>
              <a:t>2</a:t>
            </a:r>
            <a:endParaRPr lang="en-US" dirty="0"/>
          </a:p>
        </p:txBody>
      </p:sp>
      <p:sp>
        <p:nvSpPr>
          <p:cNvPr id="82" name="TextBox 81"/>
          <p:cNvSpPr txBox="1"/>
          <p:nvPr/>
        </p:nvSpPr>
        <p:spPr>
          <a:xfrm>
            <a:off x="2757848" y="2093439"/>
            <a:ext cx="261610" cy="276999"/>
          </a:xfrm>
          <a:prstGeom prst="rect">
            <a:avLst/>
          </a:prstGeom>
          <a:noFill/>
        </p:spPr>
        <p:txBody>
          <a:bodyPr wrap="none" rtlCol="0">
            <a:spAutoFit/>
          </a:bodyPr>
          <a:lstStyle/>
          <a:p>
            <a:r>
              <a:rPr lang="en-US" dirty="0" smtClean="0"/>
              <a:t>3</a:t>
            </a:r>
            <a:endParaRPr lang="en-US" dirty="0"/>
          </a:p>
        </p:txBody>
      </p:sp>
      <p:sp>
        <p:nvSpPr>
          <p:cNvPr id="83" name="TextBox 82"/>
          <p:cNvSpPr txBox="1"/>
          <p:nvPr/>
        </p:nvSpPr>
        <p:spPr>
          <a:xfrm>
            <a:off x="3333350" y="2093439"/>
            <a:ext cx="261610" cy="276999"/>
          </a:xfrm>
          <a:prstGeom prst="rect">
            <a:avLst/>
          </a:prstGeom>
          <a:noFill/>
        </p:spPr>
        <p:txBody>
          <a:bodyPr wrap="none" rtlCol="0">
            <a:spAutoFit/>
          </a:bodyPr>
          <a:lstStyle/>
          <a:p>
            <a:r>
              <a:rPr lang="en-US" dirty="0" smtClean="0"/>
              <a:t>4</a:t>
            </a:r>
            <a:endParaRPr lang="en-US" dirty="0"/>
          </a:p>
        </p:txBody>
      </p:sp>
      <p:sp>
        <p:nvSpPr>
          <p:cNvPr id="84" name="TextBox 83"/>
          <p:cNvSpPr txBox="1"/>
          <p:nvPr/>
        </p:nvSpPr>
        <p:spPr>
          <a:xfrm>
            <a:off x="3906656" y="2082406"/>
            <a:ext cx="261610" cy="276999"/>
          </a:xfrm>
          <a:prstGeom prst="rect">
            <a:avLst/>
          </a:prstGeom>
          <a:noFill/>
        </p:spPr>
        <p:txBody>
          <a:bodyPr wrap="none" rtlCol="0">
            <a:spAutoFit/>
          </a:bodyPr>
          <a:lstStyle/>
          <a:p>
            <a:r>
              <a:rPr lang="en-US" dirty="0" smtClean="0"/>
              <a:t>5</a:t>
            </a:r>
            <a:endParaRPr lang="en-US" dirty="0"/>
          </a:p>
        </p:txBody>
      </p:sp>
      <p:sp>
        <p:nvSpPr>
          <p:cNvPr id="85" name="TextBox 84"/>
          <p:cNvSpPr txBox="1"/>
          <p:nvPr/>
        </p:nvSpPr>
        <p:spPr>
          <a:xfrm>
            <a:off x="4482872" y="2093439"/>
            <a:ext cx="261610" cy="276999"/>
          </a:xfrm>
          <a:prstGeom prst="rect">
            <a:avLst/>
          </a:prstGeom>
          <a:noFill/>
        </p:spPr>
        <p:txBody>
          <a:bodyPr wrap="none" rtlCol="0">
            <a:spAutoFit/>
          </a:bodyPr>
          <a:lstStyle/>
          <a:p>
            <a:r>
              <a:rPr lang="en-US" dirty="0" smtClean="0"/>
              <a:t>6</a:t>
            </a:r>
            <a:endParaRPr lang="en-US" dirty="0"/>
          </a:p>
        </p:txBody>
      </p:sp>
      <p:sp>
        <p:nvSpPr>
          <p:cNvPr id="86" name="TextBox 85"/>
          <p:cNvSpPr txBox="1"/>
          <p:nvPr/>
        </p:nvSpPr>
        <p:spPr>
          <a:xfrm>
            <a:off x="5076056" y="2093439"/>
            <a:ext cx="261610" cy="276999"/>
          </a:xfrm>
          <a:prstGeom prst="rect">
            <a:avLst/>
          </a:prstGeom>
          <a:noFill/>
        </p:spPr>
        <p:txBody>
          <a:bodyPr wrap="none" rtlCol="0">
            <a:spAutoFit/>
          </a:bodyPr>
          <a:lstStyle/>
          <a:p>
            <a:r>
              <a:rPr lang="en-US" dirty="0" smtClean="0"/>
              <a:t>7</a:t>
            </a:r>
            <a:endParaRPr lang="en-US" dirty="0"/>
          </a:p>
        </p:txBody>
      </p:sp>
      <p:sp>
        <p:nvSpPr>
          <p:cNvPr id="87" name="TextBox 86"/>
          <p:cNvSpPr txBox="1"/>
          <p:nvPr/>
        </p:nvSpPr>
        <p:spPr>
          <a:xfrm>
            <a:off x="5606534" y="2082406"/>
            <a:ext cx="261610" cy="276999"/>
          </a:xfrm>
          <a:prstGeom prst="rect">
            <a:avLst/>
          </a:prstGeom>
          <a:noFill/>
        </p:spPr>
        <p:txBody>
          <a:bodyPr wrap="none" rtlCol="0">
            <a:spAutoFit/>
          </a:bodyPr>
          <a:lstStyle/>
          <a:p>
            <a:r>
              <a:rPr lang="en-US" dirty="0" smtClean="0"/>
              <a:t>8</a:t>
            </a:r>
            <a:endParaRPr lang="en-US" dirty="0"/>
          </a:p>
        </p:txBody>
      </p:sp>
      <p:sp>
        <p:nvSpPr>
          <p:cNvPr id="8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9" name="TextBox 88"/>
          <p:cNvSpPr txBox="1"/>
          <p:nvPr/>
        </p:nvSpPr>
        <p:spPr>
          <a:xfrm>
            <a:off x="97007" y="4947623"/>
            <a:ext cx="1234633" cy="461665"/>
          </a:xfrm>
          <a:prstGeom prst="rect">
            <a:avLst/>
          </a:prstGeom>
          <a:noFill/>
        </p:spPr>
        <p:txBody>
          <a:bodyPr wrap="none" rtlCol="0">
            <a:spAutoFit/>
          </a:bodyPr>
          <a:lstStyle/>
          <a:p>
            <a:r>
              <a:rPr lang="en-US" dirty="0" smtClean="0"/>
              <a:t>200 kHz odd </a:t>
            </a:r>
          </a:p>
          <a:p>
            <a:r>
              <a:rPr lang="en-US" dirty="0" smtClean="0"/>
              <a:t>channel numbers</a:t>
            </a:r>
            <a:endParaRPr lang="en-US" dirty="0"/>
          </a:p>
        </p:txBody>
      </p:sp>
      <p:sp>
        <p:nvSpPr>
          <p:cNvPr id="90" name="TextBox 89"/>
          <p:cNvSpPr txBox="1"/>
          <p:nvPr/>
        </p:nvSpPr>
        <p:spPr>
          <a:xfrm>
            <a:off x="35496" y="3609088"/>
            <a:ext cx="748923" cy="461665"/>
          </a:xfrm>
          <a:prstGeom prst="rect">
            <a:avLst/>
          </a:prstGeom>
          <a:noFill/>
        </p:spPr>
        <p:txBody>
          <a:bodyPr wrap="none" rtlCol="0">
            <a:spAutoFit/>
          </a:bodyPr>
          <a:lstStyle/>
          <a:p>
            <a:r>
              <a:rPr lang="en-US" dirty="0" smtClean="0"/>
              <a:t>400 kHz </a:t>
            </a:r>
          </a:p>
          <a:p>
            <a:r>
              <a:rPr lang="en-US" dirty="0" smtClean="0"/>
              <a:t>channels</a:t>
            </a:r>
            <a:endParaRPr lang="en-US" dirty="0"/>
          </a:p>
        </p:txBody>
      </p:sp>
      <p:sp>
        <p:nvSpPr>
          <p:cNvPr id="91" name="Title 1"/>
          <p:cNvSpPr txBox="1">
            <a:spLocks/>
          </p:cNvSpPr>
          <p:nvPr/>
        </p:nvSpPr>
        <p:spPr bwMode="auto">
          <a:xfrm>
            <a:off x="685800" y="620688"/>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smtClean="0">
                <a:ln>
                  <a:noFill/>
                </a:ln>
                <a:solidFill>
                  <a:schemeClr val="tx2"/>
                </a:solidFill>
                <a:effectLst/>
                <a:uLnTx/>
                <a:uFillTx/>
                <a:latin typeface="+mj-lt"/>
                <a:ea typeface="+mj-ea"/>
                <a:cs typeface="+mj-cs"/>
              </a:rPr>
              <a:t>Example at 915 MHz</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8</a:t>
            </a:fld>
            <a:endParaRPr lang="en-US" dirty="0"/>
          </a:p>
        </p:txBody>
      </p:sp>
      <p:sp>
        <p:nvSpPr>
          <p:cNvPr id="7" name="TextBox 6"/>
          <p:cNvSpPr txBox="1"/>
          <p:nvPr/>
        </p:nvSpPr>
        <p:spPr>
          <a:xfrm>
            <a:off x="179512" y="1124744"/>
            <a:ext cx="4139275" cy="584775"/>
          </a:xfrm>
          <a:prstGeom prst="rect">
            <a:avLst/>
          </a:prstGeom>
          <a:noFill/>
        </p:spPr>
        <p:txBody>
          <a:bodyPr wrap="none" rtlCol="0">
            <a:spAutoFit/>
          </a:bodyPr>
          <a:lstStyle/>
          <a:p>
            <a:r>
              <a:rPr lang="en-US" sz="3200" dirty="0" smtClean="0"/>
              <a:t>Insert the following text</a:t>
            </a:r>
            <a:endParaRPr lang="en-US" sz="3200" dirty="0"/>
          </a:p>
        </p:txBody>
      </p:sp>
      <p:sp>
        <p:nvSpPr>
          <p:cNvPr id="12" name="TextBox 11"/>
          <p:cNvSpPr txBox="1"/>
          <p:nvPr/>
        </p:nvSpPr>
        <p:spPr>
          <a:xfrm>
            <a:off x="179512" y="2276872"/>
            <a:ext cx="8352928" cy="1569660"/>
          </a:xfrm>
          <a:prstGeom prst="rect">
            <a:avLst/>
          </a:prstGeom>
          <a:noFill/>
        </p:spPr>
        <p:txBody>
          <a:bodyPr wrap="square" rtlCol="0">
            <a:spAutoFit/>
          </a:bodyPr>
          <a:lstStyle/>
          <a:p>
            <a:pPr algn="just"/>
            <a:r>
              <a:rPr lang="en-US" sz="2400" dirty="0" smtClean="0"/>
              <a:t>For a MR-FSK frequency hopping systems operating in the mandatory mode, the commands exchanged during FH acquisition process shall use the channels whose center frequencies coincide with the center frequencies used by the MR-FSK optional modes. </a:t>
            </a:r>
          </a:p>
        </p:txBody>
      </p:sp>
      <p:sp>
        <p:nvSpPr>
          <p:cNvPr id="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2869</TotalTime>
  <Words>749</Words>
  <Application>Microsoft Office PowerPoint</Application>
  <PresentationFormat>On-screen Show (4:3)</PresentationFormat>
  <Paragraphs>139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vt:lpstr>
      <vt:lpstr>Slide 1</vt:lpstr>
      <vt:lpstr>Slide 2</vt:lpstr>
      <vt:lpstr>Slide 3</vt:lpstr>
      <vt:lpstr>Slide 4</vt:lpstr>
      <vt:lpstr>Slide 5</vt:lpstr>
      <vt:lpstr>Slide 6</vt:lpstr>
      <vt:lpstr>Slide 7</vt:lpstr>
      <vt:lpstr>Slide 8</vt:lpstr>
    </vt:vector>
  </TitlesOfParts>
  <Company>DTC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Larry Taylor</dc:creator>
  <cp:keywords/>
  <dc:description>&lt;doc#&gt;</dc:description>
  <cp:lastModifiedBy>Popa, Daniel</cp:lastModifiedBy>
  <cp:revision>85</cp:revision>
  <cp:lastPrinted>1998-02-10T13:28:06Z</cp:lastPrinted>
  <dcterms:created xsi:type="dcterms:W3CDTF">2010-05-26T10:03:41Z</dcterms:created>
  <dcterms:modified xsi:type="dcterms:W3CDTF">2010-09-16T00:05:15Z</dcterms:modified>
</cp:coreProperties>
</file>