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9"/>
  </p:notesMasterIdLst>
  <p:sldIdLst>
    <p:sldId id="324" r:id="rId2"/>
    <p:sldId id="327" r:id="rId3"/>
    <p:sldId id="343" r:id="rId4"/>
    <p:sldId id="351" r:id="rId5"/>
    <p:sldId id="330" r:id="rId6"/>
    <p:sldId id="352" r:id="rId7"/>
    <p:sldId id="368" r:id="rId8"/>
    <p:sldId id="494" r:id="rId9"/>
    <p:sldId id="369" r:id="rId10"/>
    <p:sldId id="379" r:id="rId11"/>
    <p:sldId id="370" r:id="rId12"/>
    <p:sldId id="485" r:id="rId13"/>
    <p:sldId id="371" r:id="rId14"/>
    <p:sldId id="381" r:id="rId15"/>
    <p:sldId id="372" r:id="rId16"/>
    <p:sldId id="373" r:id="rId17"/>
    <p:sldId id="384" r:id="rId18"/>
    <p:sldId id="383" r:id="rId19"/>
    <p:sldId id="374" r:id="rId20"/>
    <p:sldId id="375" r:id="rId21"/>
    <p:sldId id="385" r:id="rId22"/>
    <p:sldId id="492" r:id="rId23"/>
    <p:sldId id="377" r:id="rId24"/>
    <p:sldId id="386" r:id="rId25"/>
    <p:sldId id="493" r:id="rId26"/>
    <p:sldId id="378" r:id="rId27"/>
    <p:sldId id="387" r:id="rId28"/>
    <p:sldId id="495" r:id="rId29"/>
    <p:sldId id="333" r:id="rId30"/>
    <p:sldId id="496" r:id="rId31"/>
    <p:sldId id="380" r:id="rId32"/>
    <p:sldId id="488" r:id="rId33"/>
    <p:sldId id="489" r:id="rId34"/>
    <p:sldId id="486" r:id="rId35"/>
    <p:sldId id="491" r:id="rId36"/>
    <p:sldId id="490" r:id="rId37"/>
    <p:sldId id="487"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000000"/>
    <a:srgbClr val="D46C2C"/>
    <a:srgbClr val="E33E1D"/>
    <a:srgbClr val="D7E4B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37" autoAdjust="0"/>
    <p:restoredTop sz="94660"/>
  </p:normalViewPr>
  <p:slideViewPr>
    <p:cSldViewPr>
      <p:cViewPr varScale="1">
        <p:scale>
          <a:sx n="71" d="100"/>
          <a:sy n="71" d="100"/>
        </p:scale>
        <p:origin x="-1146" y="-90"/>
      </p:cViewPr>
      <p:guideLst>
        <p:guide orient="horz" pos="2160"/>
        <p:guide pos="2880"/>
      </p:guideLst>
    </p:cSldViewPr>
  </p:slideViewPr>
  <p:notesTextViewPr>
    <p:cViewPr>
      <p:scale>
        <a:sx n="100" d="100"/>
        <a:sy n="100" d="100"/>
      </p:scale>
      <p:origin x="0" y="0"/>
    </p:cViewPr>
  </p:notesTextViewPr>
  <p:notesViewPr>
    <p:cSldViewPr>
      <p:cViewPr varScale="1">
        <p:scale>
          <a:sx n="53" d="100"/>
          <a:sy n="53" d="100"/>
        </p:scale>
        <p:origin x="-2808"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29679F-BA6A-46AA-9605-E3ADEF6577B1}" type="datetimeFigureOut">
              <a:rPr lang="en-US" smtClean="0"/>
              <a:pPr/>
              <a:t>9/15/2010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17</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18</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19</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20</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21</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4</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23</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24</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25</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26</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27</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31</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32</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33</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34</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35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6</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36</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37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9/15/2010</a:t>
            </a:fld>
            <a:endParaRPr lang="en-US"/>
          </a:p>
        </p:txBody>
      </p:sp>
      <p:sp>
        <p:nvSpPr>
          <p:cNvPr id="5" name="Footer Placeholder 4"/>
          <p:cNvSpPr>
            <a:spLocks noGrp="1"/>
          </p:cNvSpPr>
          <p:nvPr>
            <p:ph type="ftr" sz="quarter" idx="11"/>
          </p:nvPr>
        </p:nvSpPr>
        <p:spPr/>
        <p:txBody>
          <a:bodyPr/>
          <a:lstStyle>
            <a:lvl1pPr>
              <a:defRPr/>
            </a:lvl1pPr>
          </a:lstStyle>
          <a:p>
            <a:r>
              <a:rPr lang="en-US" dirty="0" smtClean="0"/>
              <a:t>Slide 1</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2010</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15-10-0766-00-0psc</a:t>
            </a:r>
            <a:endParaRPr lang="en-US" sz="1400" b="1" dirty="0">
              <a:latin typeface="Times New Roman" pitchFamily="18" charset="0"/>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172200" y="6324600"/>
            <a:ext cx="2514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Soo</a:t>
            </a: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-Young Chang, CSUS, et al</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E0B97-6B1C-43CC-B69C-7D781D459A89}" type="datetime1">
              <a:rPr lang="en-US" smtClean="0"/>
              <a:pPr/>
              <a:t>9/15/2010</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F5A34-17FE-42B9-8397-840FF089D1E6}" type="datetime1">
              <a:rPr lang="en-US" smtClean="0"/>
              <a:pPr/>
              <a:t>9/15/2010</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C94A9D-3CA5-4E76-925B-592E65E91FFC}" type="datetime1">
              <a:rPr lang="en-US" smtClean="0"/>
              <a:pPr/>
              <a:t>9/15/2010</a:t>
            </a:fld>
            <a:endParaRPr lang="en-US"/>
          </a:p>
        </p:txBody>
      </p:sp>
      <p:sp>
        <p:nvSpPr>
          <p:cNvPr id="5" name="Footer Placeholder 4"/>
          <p:cNvSpPr>
            <a:spLocks noGrp="1"/>
          </p:cNvSpPr>
          <p:nvPr>
            <p:ph type="ftr" sz="quarter" idx="11"/>
          </p:nvPr>
        </p:nvSpPr>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6248400" y="6324600"/>
            <a:ext cx="24384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Soo</a:t>
            </a: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-Young Chang, CSUS, et al</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447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2010</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a:t>
            </a:r>
            <a:r>
              <a:rPr lang="en-US" sz="1400" b="1" smtClean="0">
                <a:latin typeface="Times New Roman" pitchFamily="18" charset="0"/>
                <a:cs typeface="Times New Roman" pitchFamily="18" charset="0"/>
              </a:rPr>
              <a:t>IEEE 15-10-0766-00-0psc</a:t>
            </a:r>
            <a:endParaRPr lang="en-US" sz="1400" b="1" dirty="0">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64EDD7-C113-43D1-BA3C-46D45C8A96AB}" type="datetime1">
              <a:rPr lang="en-US" smtClean="0"/>
              <a:pPr/>
              <a:t>9/15/2010</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5523EF-88F0-4DC0-858F-85C640A0E875}" type="datetime1">
              <a:rPr lang="en-US" smtClean="0"/>
              <a:pPr/>
              <a:t>9/15/2010</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208938-1CF2-4733-8029-EAEF3A191393}" type="datetime1">
              <a:rPr lang="en-US" smtClean="0"/>
              <a:pPr/>
              <a:t>9/15/2010</a:t>
            </a:fld>
            <a:endParaRPr lang="en-US"/>
          </a:p>
        </p:txBody>
      </p:sp>
      <p:sp>
        <p:nvSpPr>
          <p:cNvPr id="8" name="Footer Placeholder 7"/>
          <p:cNvSpPr>
            <a:spLocks noGrp="1"/>
          </p:cNvSpPr>
          <p:nvPr>
            <p:ph type="ftr" sz="quarter" idx="11"/>
          </p:nvPr>
        </p:nvSpPr>
        <p:spPr/>
        <p:txBody>
          <a:bodyPr/>
          <a:lstStyle/>
          <a:p>
            <a:r>
              <a:rPr lang="en-US" smtClean="0"/>
              <a:t>Slide 1</a:t>
            </a:r>
            <a:endParaRPr lang="en-US"/>
          </a:p>
        </p:txBody>
      </p:sp>
      <p:sp>
        <p:nvSpPr>
          <p:cNvPr id="9" name="Slide Number Placeholder 8"/>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FEB950-4027-49A9-9AD9-60C89AF8B577}" type="datetime1">
              <a:rPr lang="en-US" smtClean="0"/>
              <a:pPr/>
              <a:t>9/15/2010</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DE0AC-2293-46C5-B2AD-A273A09A28AC}" type="datetime1">
              <a:rPr lang="en-US" smtClean="0"/>
              <a:pPr/>
              <a:t>9/15/2010</a:t>
            </a:fld>
            <a:endParaRPr lang="en-US"/>
          </a:p>
        </p:txBody>
      </p:sp>
      <p:sp>
        <p:nvSpPr>
          <p:cNvPr id="3" name="Footer Placeholder 2"/>
          <p:cNvSpPr>
            <a:spLocks noGrp="1"/>
          </p:cNvSpPr>
          <p:nvPr>
            <p:ph type="ftr" sz="quarter" idx="11"/>
          </p:nvPr>
        </p:nvSpPr>
        <p:spPr/>
        <p:txBody>
          <a:bodyPr/>
          <a:lstStyle/>
          <a:p>
            <a:r>
              <a:rPr lang="en-US" smtClean="0"/>
              <a:t>Slide 1</a:t>
            </a:r>
            <a:endParaRPr lang="en-US"/>
          </a:p>
        </p:txBody>
      </p:sp>
      <p:sp>
        <p:nvSpPr>
          <p:cNvPr id="4" name="Slide Number Placeholder 3"/>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809FD-2FB9-4990-A5F7-1DB6B7084FB0}" type="datetime1">
              <a:rPr lang="en-US" smtClean="0"/>
              <a:pPr/>
              <a:t>9/15/2010</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64B576-651D-4059-ADD9-BAD91067A2E2}" type="datetime1">
              <a:rPr lang="en-US" smtClean="0"/>
              <a:pPr/>
              <a:t>9/15/2010</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9/15/2010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grouper.ieee.org/groups/802/15/pub/2003/Jan03/03036r0P802-15_WG-802-15-4-TG4-Tutorial.ppt" TargetMode="External"/><Relationship Id="rId2" Type="http://schemas.openxmlformats.org/officeDocument/2006/relationships/hyperlink" Target="http://www.palowireless.com/bluearticles/packets.as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5786199"/>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Draft for PSC PAR and 5C</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 </a:t>
            </a:r>
            <a:r>
              <a:rPr lang="en-US" sz="1600" dirty="0" smtClean="0">
                <a:latin typeface="Times New Roman" pitchFamily="18" charset="0"/>
                <a:cs typeface="Times New Roman" pitchFamily="18" charset="0"/>
              </a:rPr>
              <a:t>September 2010</a:t>
            </a:r>
            <a:r>
              <a:rPr lang="en-US" sz="1600" dirty="0">
                <a:latin typeface="Times New Roman" pitchFamily="18" charset="0"/>
                <a:cs typeface="Times New Roman" pitchFamily="18" charset="0"/>
              </a:rPr>
              <a:t>	</a:t>
            </a:r>
          </a:p>
          <a:p>
            <a:pPr marL="228600"/>
            <a:r>
              <a:rPr lang="en-US" sz="1600" b="1" dirty="0">
                <a:latin typeface="Times New Roman" pitchFamily="18" charset="0"/>
                <a:cs typeface="Times New Roman" pitchFamily="18" charset="0"/>
              </a:rPr>
              <a:t>Source:</a:t>
            </a:r>
            <a:r>
              <a:rPr lang="en-US" sz="1600" dirty="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Soo</a:t>
            </a:r>
            <a:r>
              <a:rPr lang="en-US" sz="1600" dirty="0" smtClean="0">
                <a:latin typeface="Times New Roman" pitchFamily="18" charset="0"/>
                <a:cs typeface="Times New Roman" pitchFamily="18" charset="0"/>
              </a:rPr>
              <a:t>-Young Chang, CSUS, </a:t>
            </a:r>
            <a:r>
              <a:rPr lang="en-US" sz="1600" dirty="0" err="1" smtClean="0">
                <a:latin typeface="Times New Roman" pitchFamily="18" charset="0"/>
                <a:cs typeface="Times New Roman" pitchFamily="18" charset="0"/>
              </a:rPr>
              <a:t>Hyung</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Soo</a:t>
            </a:r>
            <a:r>
              <a:rPr lang="en-US" sz="1600" dirty="0" smtClean="0">
                <a:latin typeface="Times New Roman" pitchFamily="18" charset="0"/>
                <a:cs typeface="Times New Roman" pitchFamily="18" charset="0"/>
              </a:rPr>
              <a:t> Lee, ETRI, </a:t>
            </a:r>
            <a:r>
              <a:rPr lang="en-US" altLang="ko-KR" sz="1600" dirty="0" err="1" smtClean="0">
                <a:latin typeface="Times New Roman" pitchFamily="18" charset="0"/>
                <a:cs typeface="Times New Roman" pitchFamily="18" charset="0"/>
              </a:rPr>
              <a:t>Seong</a:t>
            </a:r>
            <a:r>
              <a:rPr lang="en-US" altLang="ko-KR" sz="1600" dirty="0" smtClean="0">
                <a:latin typeface="Times New Roman" pitchFamily="18" charset="0"/>
                <a:cs typeface="Times New Roman" pitchFamily="18" charset="0"/>
              </a:rPr>
              <a:t>-Soon </a:t>
            </a:r>
            <a:r>
              <a:rPr lang="en-US" altLang="ko-KR" sz="1600" dirty="0" err="1" smtClean="0">
                <a:latin typeface="Times New Roman" pitchFamily="18" charset="0"/>
                <a:cs typeface="Times New Roman" pitchFamily="18" charset="0"/>
              </a:rPr>
              <a:t>Joo</a:t>
            </a:r>
            <a:r>
              <a:rPr lang="en-US" sz="1600" dirty="0" smtClean="0">
                <a:latin typeface="Times New Roman" pitchFamily="18" charset="0"/>
                <a:cs typeface="Times New Roman" pitchFamily="18" charset="0"/>
              </a:rPr>
              <a:t>, ETRI, </a:t>
            </a:r>
            <a:r>
              <a:rPr lang="en-US" sz="1600" dirty="0" err="1" smtClean="0">
                <a:latin typeface="Times New Roman" pitchFamily="18" charset="0"/>
                <a:cs typeface="Times New Roman" pitchFamily="18" charset="0"/>
              </a:rPr>
              <a:t>J</a:t>
            </a:r>
            <a:r>
              <a:rPr lang="en-US" sz="1600" dirty="0" err="1" smtClean="0">
                <a:latin typeface="Times New Roman" pitchFamily="18" charset="0"/>
                <a:cs typeface="Times New Roman" pitchFamily="18" charset="0"/>
              </a:rPr>
              <a:t>inkyeong</a:t>
            </a:r>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K</a:t>
            </a:r>
            <a:r>
              <a:rPr lang="en-US" sz="1600" dirty="0" smtClean="0">
                <a:latin typeface="Times New Roman" pitchFamily="18" charset="0"/>
                <a:cs typeface="Times New Roman" pitchFamily="18" charset="0"/>
              </a:rPr>
              <a:t>im, ETRI, </a:t>
            </a:r>
            <a:r>
              <a:rPr lang="en-US" sz="1600" dirty="0" err="1" smtClean="0">
                <a:latin typeface="Times New Roman" pitchFamily="18" charset="0"/>
                <a:cs typeface="Times New Roman" pitchFamily="18" charset="0"/>
              </a:rPr>
              <a:t>Hoosung</a:t>
            </a:r>
            <a:r>
              <a:rPr lang="en-US" sz="1600" dirty="0" smtClean="0">
                <a:latin typeface="Times New Roman" pitchFamily="18" charset="0"/>
                <a:cs typeface="Times New Roman" pitchFamily="18" charset="0"/>
              </a:rPr>
              <a:t> Lee, ETRI, </a:t>
            </a:r>
            <a:r>
              <a:rPr lang="en-US" sz="1600" dirty="0" err="1" smtClean="0">
                <a:latin typeface="Times New Roman" pitchFamily="18" charset="0"/>
                <a:cs typeface="Times New Roman" pitchFamily="18" charset="0"/>
              </a:rPr>
              <a:t>Wooyong</a:t>
            </a:r>
            <a:r>
              <a:rPr lang="en-US" sz="1600" dirty="0" smtClean="0">
                <a:latin typeface="Times New Roman" pitchFamily="18" charset="0"/>
                <a:cs typeface="Times New Roman" pitchFamily="18" charset="0"/>
              </a:rPr>
              <a:t> Lee, ETRI, </a:t>
            </a:r>
            <a:r>
              <a:rPr lang="en-US" altLang="zh-CN" sz="1600" dirty="0" smtClean="0">
                <a:latin typeface="Times New Roman" pitchFamily="18" charset="0"/>
                <a:ea typeface="宋体" pitchFamily="2" charset="-122"/>
                <a:cs typeface="Times New Roman" pitchFamily="18" charset="0"/>
              </a:rPr>
              <a:t>Liang </a:t>
            </a:r>
            <a:r>
              <a:rPr lang="en-US" altLang="zh-CN" sz="1600" dirty="0" smtClean="0">
                <a:latin typeface="Times New Roman" pitchFamily="18" charset="0"/>
                <a:ea typeface="宋体" pitchFamily="2" charset="-122"/>
                <a:cs typeface="Times New Roman" pitchFamily="18" charset="0"/>
              </a:rPr>
              <a:t>Li, </a:t>
            </a:r>
            <a:r>
              <a:rPr lang="en-US" altLang="zh-CN" sz="1600" dirty="0" err="1" smtClean="0">
                <a:latin typeface="Times New Roman" pitchFamily="18" charset="0"/>
                <a:ea typeface="宋体" pitchFamily="2" charset="-122"/>
                <a:cs typeface="Times New Roman" pitchFamily="18" charset="0"/>
              </a:rPr>
              <a:t>Vinno</a:t>
            </a:r>
            <a:r>
              <a:rPr lang="en-US" altLang="zh-CN" sz="1600" dirty="0" smtClean="0">
                <a:latin typeface="Times New Roman" pitchFamily="18" charset="0"/>
                <a:ea typeface="宋体" pitchFamily="2" charset="-122"/>
                <a:cs typeface="Times New Roman" pitchFamily="18" charset="0"/>
              </a:rPr>
              <a:t>, Zhen </a:t>
            </a:r>
            <a:r>
              <a:rPr lang="en-US" sz="1600" dirty="0" smtClean="0">
                <a:latin typeface="Times New Roman" pitchFamily="18" charset="0"/>
                <a:cs typeface="Times New Roman" pitchFamily="18" charset="0"/>
              </a:rPr>
              <a:t>Cao, China Mobile, and </a:t>
            </a:r>
            <a:r>
              <a:rPr lang="en-US" sz="1600" dirty="0" err="1" smtClean="0">
                <a:latin typeface="Times New Roman" pitchFamily="18" charset="0"/>
                <a:cs typeface="Times New Roman" pitchFamily="18" charset="0"/>
              </a:rPr>
              <a:t>Haiyun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Luo</a:t>
            </a:r>
            <a:r>
              <a:rPr lang="en-US" sz="1600" dirty="0" smtClean="0">
                <a:latin typeface="Times New Roman" pitchFamily="18" charset="0"/>
                <a:cs typeface="Times New Roman" pitchFamily="18" charset="0"/>
              </a:rPr>
              <a:t>, China Mobile</a:t>
            </a:r>
            <a:endParaRPr lang="en-US" sz="1600" dirty="0">
              <a:latin typeface="Times New Roman" pitchFamily="18" charset="0"/>
              <a:cs typeface="Times New Roman" pitchFamily="18" charset="0"/>
            </a:endParaRPr>
          </a:p>
          <a:p>
            <a:pPr marL="228600"/>
            <a:r>
              <a:rPr lang="en-US" sz="1600" dirty="0" smtClean="0">
                <a:latin typeface="Times New Roman" pitchFamily="18" charset="0"/>
                <a:cs typeface="Times New Roman" pitchFamily="18" charset="0"/>
              </a:rPr>
              <a:t>Address:</a:t>
            </a:r>
            <a:endParaRPr lang="en-US" sz="1600" dirty="0">
              <a:latin typeface="Times New Roman" pitchFamily="18" charset="0"/>
              <a:cs typeface="Times New Roman" pitchFamily="18" charset="0"/>
            </a:endParaRPr>
          </a:p>
          <a:p>
            <a:pPr marL="228600"/>
            <a:r>
              <a:rPr lang="en-US" sz="1600" dirty="0" smtClean="0">
                <a:latin typeface="Times New Roman" pitchFamily="18" charset="0"/>
                <a:cs typeface="Times New Roman" pitchFamily="18" charset="0"/>
              </a:rPr>
              <a:t>Contact Information: 530 574 2741 [sychang@ecs.csus.edu, hsulee@etri.re.kr, </a:t>
            </a:r>
            <a:r>
              <a:rPr lang="en-US" altLang="ko-KR" sz="1600" dirty="0" smtClean="0">
                <a:latin typeface="Times New Roman" pitchFamily="18" charset="0"/>
                <a:cs typeface="Times New Roman" pitchFamily="18" charset="0"/>
              </a:rPr>
              <a:t>ssjoo@etri.re.kr, </a:t>
            </a:r>
            <a:r>
              <a:rPr lang="en-US" sz="1600" dirty="0" smtClean="0">
                <a:latin typeface="Times New Roman" pitchFamily="18" charset="0"/>
                <a:cs typeface="Times New Roman" pitchFamily="18" charset="0"/>
              </a:rPr>
              <a:t>jkkim@etri.re.kr, hslee@etri.re.kr, wylee@etri.re.kr, </a:t>
            </a:r>
            <a:r>
              <a:rPr lang="en-US" altLang="zh-CN" sz="1600" dirty="0" smtClean="0">
                <a:latin typeface="Times New Roman" pitchFamily="18" charset="0"/>
                <a:ea typeface="宋体" pitchFamily="2" charset="-122"/>
                <a:cs typeface="Times New Roman" pitchFamily="18" charset="0"/>
              </a:rPr>
              <a:t>liangli@vinnotech.com</a:t>
            </a:r>
            <a:r>
              <a:rPr lang="en-US" altLang="zh-CN" sz="1600" dirty="0" smtClean="0">
                <a:latin typeface="Times New Roman" pitchFamily="18" charset="0"/>
                <a:ea typeface="宋体" pitchFamily="2" charset="-122"/>
                <a:cs typeface="Times New Roman" pitchFamily="18" charset="0"/>
              </a:rPr>
              <a:t>, </a:t>
            </a:r>
            <a:r>
              <a:rPr lang="en-US" sz="1600" dirty="0" smtClean="0">
                <a:latin typeface="Times New Roman" pitchFamily="18" charset="0"/>
                <a:cs typeface="Times New Roman" pitchFamily="18" charset="0"/>
              </a:rPr>
              <a:t>caozhen@chinamobile.com, haiyunluo@chinamobile.com]</a:t>
            </a:r>
            <a:r>
              <a:rPr lang="en-US" sz="1600" dirty="0">
                <a:latin typeface="Times New Roman" pitchFamily="18" charset="0"/>
                <a:cs typeface="Times New Roman" pitchFamily="18" charset="0"/>
              </a:rPr>
              <a:t>	</a:t>
            </a:r>
          </a:p>
          <a:p>
            <a:pPr marL="228600">
              <a:spcBef>
                <a:spcPts val="600"/>
              </a:spcBef>
              <a:spcAft>
                <a:spcPts val="600"/>
              </a:spcAft>
            </a:pPr>
            <a:r>
              <a:rPr lang="en-US" sz="1600" b="1" dirty="0">
                <a:latin typeface="Times New Roman" pitchFamily="18" charset="0"/>
                <a:cs typeface="Times New Roman" pitchFamily="18" charset="0"/>
              </a:rPr>
              <a:t>Re</a:t>
            </a:r>
            <a:r>
              <a:rPr lang="en-US" sz="1600" b="1"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This contribution is prepared with a hope to provide a baseline for discussions of PSC PAR and 5C.</a:t>
            </a:r>
            <a:r>
              <a:rPr lang="en-US" sz="1600" dirty="0">
                <a:latin typeface="Times New Roman" pitchFamily="18" charset="0"/>
                <a:cs typeface="Times New Roman" pitchFamily="18" charset="0"/>
              </a:rPr>
              <a:t>	</a:t>
            </a:r>
          </a:p>
          <a:p>
            <a:pPr marL="228600">
              <a:spcBef>
                <a:spcPts val="600"/>
              </a:spcBef>
              <a:spcAft>
                <a:spcPts val="600"/>
              </a:spcAft>
            </a:pPr>
            <a:r>
              <a:rPr lang="en-US" sz="1600" b="1" dirty="0">
                <a:latin typeface="Times New Roman" pitchFamily="18" charset="0"/>
                <a:cs typeface="Times New Roman" pitchFamily="18" charset="0"/>
              </a:rPr>
              <a:t>Purpose:</a:t>
            </a:r>
            <a:r>
              <a:rPr lang="en-US" sz="1600" dirty="0">
                <a:latin typeface="Times New Roman" pitchFamily="18" charset="0"/>
                <a:cs typeface="Times New Roman" pitchFamily="18" charset="0"/>
              </a:rPr>
              <a:t>	</a:t>
            </a:r>
          </a:p>
          <a:p>
            <a:pPr marL="228600"/>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PAR: SCOPE OF PROPOSED STANDARD (2)</a:t>
            </a:r>
            <a:endParaRPr lang="ko-KR" altLang="en-US" sz="3200" b="1" i="1" dirty="0">
              <a:solidFill>
                <a:srgbClr val="FF0000"/>
              </a:solidFill>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10</a:t>
            </a:r>
            <a:endParaRPr lang="en-US" sz="1400" dirty="0">
              <a:latin typeface="Times New Roman" pitchFamily="18" charset="0"/>
              <a:cs typeface="Times New Roman" pitchFamily="18" charset="0"/>
            </a:endParaRPr>
          </a:p>
        </p:txBody>
      </p:sp>
      <p:sp>
        <p:nvSpPr>
          <p:cNvPr id="7" name="Content Placeholder 6"/>
          <p:cNvSpPr>
            <a:spLocks noGrp="1"/>
          </p:cNvSpPr>
          <p:nvPr>
            <p:ph idx="1"/>
          </p:nvPr>
        </p:nvSpPr>
        <p:spPr/>
        <p:txBody>
          <a:bodyPr>
            <a:normAutofit fontScale="62500" lnSpcReduction="20000"/>
          </a:bodyPr>
          <a:lstStyle/>
          <a:p>
            <a:pPr>
              <a:buNone/>
            </a:pPr>
            <a:r>
              <a:rPr lang="en-US" sz="2900" b="1" dirty="0" smtClean="0">
                <a:latin typeface="Times New Roman" pitchFamily="18" charset="0"/>
                <a:cs typeface="Times New Roman" pitchFamily="18" charset="0"/>
              </a:rPr>
              <a:t>Scope</a:t>
            </a:r>
            <a:r>
              <a:rPr lang="en-US" sz="2900" dirty="0" smtClean="0">
                <a:latin typeface="Times New Roman" pitchFamily="18" charset="0"/>
                <a:cs typeface="Times New Roman" pitchFamily="18" charset="0"/>
              </a:rPr>
              <a:t>: </a:t>
            </a:r>
          </a:p>
          <a:p>
            <a:pPr marL="0" indent="0">
              <a:buNone/>
            </a:pPr>
            <a:r>
              <a:rPr lang="en-US" sz="2500" dirty="0" smtClean="0">
                <a:latin typeface="Times New Roman" pitchFamily="18" charset="0"/>
                <a:cs typeface="Times New Roman" pitchFamily="18" charset="0"/>
              </a:rPr>
              <a:t>This Standard defines the PHY and MAC specifications for medium data rate wireless connectivity optimized for personal media communications typically operating in a range of 30 meters or less. The specifications are intended to support features such as selective broadcasting, extremely low latency, cell extension or relay, robust synchronization, low power consumption, etc. [6]</a:t>
            </a:r>
          </a:p>
          <a:p>
            <a:pPr>
              <a:buNone/>
            </a:pPr>
            <a:endParaRPr lang="en-US" sz="2500" dirty="0" smtClean="0">
              <a:latin typeface="Times New Roman" pitchFamily="18" charset="0"/>
              <a:cs typeface="Times New Roman" pitchFamily="18" charset="0"/>
            </a:endParaRPr>
          </a:p>
          <a:p>
            <a:pPr>
              <a:buNone/>
            </a:pPr>
            <a:r>
              <a:rPr lang="en-US" sz="2900" dirty="0" smtClean="0">
                <a:solidFill>
                  <a:srgbClr val="00B0F0"/>
                </a:solidFill>
                <a:latin typeface="Times New Roman" pitchFamily="18" charset="0"/>
                <a:cs typeface="Times New Roman" pitchFamily="18" charset="0"/>
              </a:rPr>
              <a:t>Revised: </a:t>
            </a:r>
          </a:p>
          <a:p>
            <a:pPr marL="0" indent="0">
              <a:buNone/>
            </a:pPr>
            <a:r>
              <a:rPr lang="en-US" sz="2900" dirty="0" smtClean="0">
                <a:solidFill>
                  <a:srgbClr val="00B0F0"/>
                </a:solidFill>
                <a:latin typeface="Times New Roman" pitchFamily="18" charset="0"/>
                <a:cs typeface="Times New Roman" pitchFamily="18" charset="0"/>
              </a:rPr>
              <a:t>This Standard defines the PHY and MAC specifications for broad range of data rates from 0.5 Mbps to 4 Mbps (8 and 16 Mbps optional) dynamically scalable in a frame, wireless connectivity for personal space communications typically operating in a range of 30 meters or less, using existing unlicensed bands. The specifications are intended to support features for user specific personalized space communications including dynamic group association for personalized control, precise location of users, selective broadcasting, synchronized range extension or relay among user personal spaces, data exchanges with fast synchronization among all levels of devices, low power consumption, and mitigation of interference from adjacent transmitters.</a:t>
            </a:r>
          </a:p>
        </p:txBody>
      </p:sp>
      <p:sp>
        <p:nvSpPr>
          <p:cNvPr id="8" name="TextBox 7"/>
          <p:cNvSpPr txBox="1"/>
          <p:nvPr/>
        </p:nvSpPr>
        <p:spPr>
          <a:xfrm>
            <a:off x="533400" y="5562600"/>
            <a:ext cx="8001000" cy="738664"/>
          </a:xfrm>
          <a:prstGeom prst="rect">
            <a:avLst/>
          </a:prstGeom>
          <a:solidFill>
            <a:schemeClr val="accent2">
              <a:lumMod val="20000"/>
              <a:lumOff val="80000"/>
            </a:schemeClr>
          </a:solidFill>
        </p:spPr>
        <p:txBody>
          <a:bodyPr wrap="square" rtlCol="0">
            <a:spAutoFit/>
          </a:bodyPr>
          <a:lstStyle/>
          <a:p>
            <a:r>
              <a:rPr lang="en-US" sz="1400" dirty="0" smtClean="0">
                <a:latin typeface="Times New Roman" pitchFamily="18" charset="0"/>
                <a:cs typeface="Times New Roman" pitchFamily="18" charset="0"/>
              </a:rPr>
              <a:t>Scope of Proposed Project: Projected output including technical boundaries: REVISED STANDARDS - Projected output including the scope of the original standard, amendments and additions. Please be brief (less than 5 lines).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PAR: PURPOSE OF PROPOSED STANDARD (1)</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11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11</a:t>
            </a:r>
            <a:endParaRPr lang="en-US" sz="1400" dirty="0">
              <a:latin typeface="Times New Roman" pitchFamily="18" charset="0"/>
              <a:cs typeface="Times New Roman" pitchFamily="18" charset="0"/>
            </a:endParaRPr>
          </a:p>
        </p:txBody>
      </p:sp>
      <p:graphicFrame>
        <p:nvGraphicFramePr>
          <p:cNvPr id="6" name="표 2"/>
          <p:cNvGraphicFramePr>
            <a:graphicFrameLocks noGrp="1"/>
          </p:cNvGraphicFramePr>
          <p:nvPr/>
        </p:nvGraphicFramePr>
        <p:xfrm>
          <a:off x="304800" y="1447800"/>
          <a:ext cx="8572560" cy="4638040"/>
        </p:xfrm>
        <a:graphic>
          <a:graphicData uri="http://schemas.openxmlformats.org/drawingml/2006/table">
            <a:tbl>
              <a:tblPr firstRow="1" bandRow="1">
                <a:tableStyleId>{93296810-A885-4BE3-A3E7-6D5BEEA58F35}</a:tableStyleId>
              </a:tblPr>
              <a:tblGrid>
                <a:gridCol w="2071702"/>
                <a:gridCol w="4214812"/>
                <a:gridCol w="2286046"/>
              </a:tblGrid>
              <a:tr h="370840">
                <a:tc>
                  <a:txBody>
                    <a:bodyPr/>
                    <a:lstStyle/>
                    <a:p>
                      <a:pPr algn="ctr" latinLnBrk="1">
                        <a:lnSpc>
                          <a:spcPct val="100000"/>
                        </a:lnSpc>
                      </a:pPr>
                      <a:endParaRPr lang="ko-KR" altLang="en-US" sz="1600" dirty="0"/>
                    </a:p>
                  </a:txBody>
                  <a:tcPr anchor="ctr"/>
                </a:tc>
                <a:tc>
                  <a:txBody>
                    <a:bodyPr/>
                    <a:lstStyle/>
                    <a:p>
                      <a:pPr algn="ctr" latinLnBrk="1">
                        <a:lnSpc>
                          <a:spcPct val="100000"/>
                        </a:lnSpc>
                      </a:pPr>
                      <a:r>
                        <a:rPr lang="en-US" altLang="ko-KR" sz="1600" dirty="0" smtClean="0"/>
                        <a:t>Description</a:t>
                      </a:r>
                      <a:endParaRPr lang="ko-KR" altLang="en-US" sz="1600" dirty="0"/>
                    </a:p>
                  </a:txBody>
                  <a:tcPr anchor="ctr"/>
                </a:tc>
                <a:tc>
                  <a:txBody>
                    <a:bodyPr/>
                    <a:lstStyle/>
                    <a:p>
                      <a:pPr algn="ctr" latinLnBrk="1">
                        <a:lnSpc>
                          <a:spcPct val="100000"/>
                        </a:lnSpc>
                      </a:pPr>
                      <a:r>
                        <a:rPr lang="en-US" altLang="ko-KR" sz="1600" dirty="0" smtClean="0"/>
                        <a:t>Remark</a:t>
                      </a:r>
                      <a:endParaRPr lang="ko-KR" altLang="en-US" sz="1600" dirty="0"/>
                    </a:p>
                  </a:txBody>
                  <a:tcPr anchor="ctr"/>
                </a:tc>
              </a:tr>
              <a:tr h="370840">
                <a:tc>
                  <a:txBody>
                    <a:bodyPr/>
                    <a:lstStyle/>
                    <a:p>
                      <a:pPr algn="ctr" latinLnBrk="1">
                        <a:lnSpc>
                          <a:spcPct val="100000"/>
                        </a:lnSpc>
                      </a:pPr>
                      <a:r>
                        <a:rPr lang="en-US" altLang="ko-KR" sz="1600" dirty="0" smtClean="0"/>
                        <a:t>Various</a:t>
                      </a:r>
                      <a:r>
                        <a:rPr lang="en-US" altLang="ko-KR" sz="1600" baseline="0" dirty="0" smtClean="0"/>
                        <a:t> a</a:t>
                      </a:r>
                      <a:r>
                        <a:rPr lang="en-US" altLang="ko-KR" sz="1600" dirty="0" smtClean="0"/>
                        <a:t>pplications</a:t>
                      </a:r>
                      <a:endParaRPr lang="ko-KR" altLang="en-US" sz="1600" dirty="0"/>
                    </a:p>
                  </a:txBody>
                  <a:tcPr anchor="ctr"/>
                </a:tc>
                <a:tc>
                  <a:txBody>
                    <a:bodyPr/>
                    <a:lstStyle/>
                    <a:p>
                      <a:pPr algn="ctr" latinLnBrk="1">
                        <a:lnSpc>
                          <a:spcPct val="100000"/>
                        </a:lnSpc>
                      </a:pPr>
                      <a:r>
                        <a:rPr lang="en-US" altLang="ko-KR" sz="1600" dirty="0" smtClean="0"/>
                        <a:t>Broad</a:t>
                      </a:r>
                      <a:r>
                        <a:rPr lang="en-US" altLang="ko-KR" sz="1600" baseline="0" dirty="0" smtClean="0"/>
                        <a:t> range of c</a:t>
                      </a:r>
                      <a:r>
                        <a:rPr lang="en-US" altLang="ko-KR" sz="1600" dirty="0" smtClean="0"/>
                        <a:t>onvergence of services from simple control</a:t>
                      </a:r>
                      <a:r>
                        <a:rPr lang="en-US" altLang="ko-KR" sz="1600" baseline="0" dirty="0" smtClean="0"/>
                        <a:t> to real time streaming</a:t>
                      </a:r>
                      <a:r>
                        <a:rPr lang="en-US" altLang="ko-KR" sz="1600" dirty="0" smtClean="0"/>
                        <a:t> simultaneously</a:t>
                      </a:r>
                      <a:endParaRPr lang="ko-KR" altLang="en-US" sz="1600" dirty="0"/>
                    </a:p>
                  </a:txBody>
                  <a:tcPr anchor="ctr"/>
                </a:tc>
                <a:tc>
                  <a:txBody>
                    <a:bodyPr/>
                    <a:lstStyle/>
                    <a:p>
                      <a:pPr algn="ctr" latinLnBrk="1">
                        <a:lnSpc>
                          <a:spcPct val="100000"/>
                        </a:lnSpc>
                      </a:pPr>
                      <a:r>
                        <a:rPr lang="en-US" altLang="ko-KR" sz="1600" dirty="0" smtClean="0"/>
                        <a:t>Combination of communication </a:t>
                      </a:r>
                      <a:r>
                        <a:rPr lang="en-US" altLang="ko-KR" sz="1600" baseline="0" dirty="0" smtClean="0"/>
                        <a:t>and Broadcasting</a:t>
                      </a:r>
                      <a:endParaRPr lang="ko-KR" altLang="en-US" sz="1600" dirty="0"/>
                    </a:p>
                  </a:txBody>
                  <a:tcPr anchor="ctr"/>
                </a:tc>
              </a:tr>
              <a:tr h="775015">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baseline="0" dirty="0" smtClean="0"/>
                        <a:t>Key Features for the breadth of applications</a:t>
                      </a:r>
                      <a:endParaRPr lang="en-US" altLang="ko-KR" sz="1600" dirty="0" smtClean="0"/>
                    </a:p>
                  </a:txBody>
                  <a:tcPr anchor="ctr"/>
                </a:tc>
                <a:tc>
                  <a:txBody>
                    <a:bodyPr/>
                    <a:lstStyle/>
                    <a:p>
                      <a:pPr marL="0" indent="0" algn="l" latinLnBrk="1">
                        <a:lnSpc>
                          <a:spcPct val="100000"/>
                        </a:lnSpc>
                        <a:buFontTx/>
                        <a:buChar char="-"/>
                      </a:pPr>
                      <a:r>
                        <a:rPr lang="en-US" altLang="ko-KR" sz="1600" dirty="0" smtClean="0"/>
                        <a:t> Interference mitigation for spurious signals</a:t>
                      </a:r>
                      <a:r>
                        <a:rPr lang="en-US" altLang="ko-KR" sz="1600" baseline="0" dirty="0" smtClean="0"/>
                        <a:t> from adjacent channels </a:t>
                      </a:r>
                    </a:p>
                    <a:p>
                      <a:pPr marL="0" indent="0" algn="l" latinLnBrk="1">
                        <a:lnSpc>
                          <a:spcPct val="100000"/>
                        </a:lnSpc>
                        <a:buFontTx/>
                        <a:buChar char="-"/>
                      </a:pPr>
                      <a:r>
                        <a:rPr lang="en-US" altLang="ko-KR" sz="1600" baseline="0" dirty="0" smtClean="0"/>
                        <a:t> Fast synchronization among devices in a personal space and among personal spaces</a:t>
                      </a:r>
                    </a:p>
                    <a:p>
                      <a:pPr marL="0" indent="0" algn="l" latinLnBrk="1">
                        <a:lnSpc>
                          <a:spcPct val="100000"/>
                        </a:lnSpc>
                        <a:buFontTx/>
                        <a:buChar char="-"/>
                      </a:pPr>
                      <a:r>
                        <a:rPr lang="en-US" altLang="ko-KR" sz="1600" baseline="0" dirty="0" smtClean="0"/>
                        <a:t> Low latency for real time streaming</a:t>
                      </a:r>
                      <a:endParaRPr lang="en-US" altLang="ko-KR" sz="1600" dirty="0" smtClean="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dirty="0" smtClean="0"/>
                        <a:t>Multiple heterogeneous (various</a:t>
                      </a:r>
                      <a:r>
                        <a:rPr lang="en-US" altLang="ko-KR" sz="1600" baseline="0" dirty="0" smtClean="0"/>
                        <a:t> level of) s</a:t>
                      </a:r>
                      <a:r>
                        <a:rPr lang="en-US" altLang="ko-KR" sz="1600" dirty="0" smtClean="0"/>
                        <a:t>ervices  through</a:t>
                      </a:r>
                      <a:r>
                        <a:rPr lang="en-US" altLang="ko-KR" sz="1600" baseline="0" dirty="0" smtClean="0"/>
                        <a:t> one PHY (with one platform)</a:t>
                      </a:r>
                      <a:endParaRPr lang="en-US" altLang="ko-KR" sz="1600" dirty="0" smtClean="0"/>
                    </a:p>
                  </a:txBody>
                  <a:tcPr anchor="ct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dirty="0" smtClean="0"/>
                        <a:t>Multiple Service Convergence</a:t>
                      </a:r>
                      <a:endParaRPr lang="ko-KR" altLang="en-US" sz="1600" dirty="0"/>
                    </a:p>
                  </a:txBody>
                  <a:tcPr anchor="ctr"/>
                </a:tc>
                <a:tc>
                  <a:txBody>
                    <a:bodyPr/>
                    <a:lstStyle/>
                    <a:p>
                      <a:pPr algn="ctr" latinLnBrk="1">
                        <a:lnSpc>
                          <a:spcPct val="100000"/>
                        </a:lnSpc>
                      </a:pPr>
                      <a:r>
                        <a:rPr lang="en-US" altLang="ko-KR" sz="1600" dirty="0" smtClean="0"/>
                        <a:t>Sensor, control, voice, </a:t>
                      </a:r>
                    </a:p>
                    <a:p>
                      <a:pPr algn="ctr" latinLnBrk="1">
                        <a:lnSpc>
                          <a:spcPct val="100000"/>
                        </a:lnSpc>
                      </a:pPr>
                      <a:r>
                        <a:rPr lang="en-US" altLang="ko-KR" sz="1600" dirty="0" smtClean="0"/>
                        <a:t>mobile video</a:t>
                      </a:r>
                      <a:endParaRPr lang="ko-KR" altLang="en-US" sz="1600" dirty="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dirty="0" smtClean="0"/>
                        <a:t>Variety</a:t>
                      </a:r>
                      <a:r>
                        <a:rPr lang="en-US" altLang="ko-KR" sz="1600" baseline="0" dirty="0" smtClean="0"/>
                        <a:t> of</a:t>
                      </a:r>
                      <a:r>
                        <a:rPr lang="en-US" altLang="ko-KR" sz="1600" dirty="0" smtClean="0"/>
                        <a:t> rates dynamically scalable</a:t>
                      </a:r>
                      <a:r>
                        <a:rPr lang="en-US" altLang="ko-KR" sz="1600" baseline="0" dirty="0" smtClean="0"/>
                        <a:t> in a frame</a:t>
                      </a:r>
                      <a:endParaRPr lang="ko-KR" altLang="en-US" sz="1600" dirty="0" smtClean="0"/>
                    </a:p>
                    <a:p>
                      <a:pPr algn="ctr" latinLnBrk="1">
                        <a:lnSpc>
                          <a:spcPct val="100000"/>
                        </a:lnSpc>
                      </a:pPr>
                      <a:endParaRPr lang="ko-KR" altLang="en-US" sz="1600" dirty="0"/>
                    </a:p>
                  </a:txBody>
                  <a:tcPr anchor="ct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dirty="0" smtClean="0"/>
                        <a:t>Multiple</a:t>
                      </a:r>
                      <a:r>
                        <a:rPr lang="en-US" altLang="ko-KR" sz="1600" baseline="0" dirty="0" smtClean="0"/>
                        <a:t> </a:t>
                      </a:r>
                      <a:r>
                        <a:rPr lang="en-US" altLang="ko-KR" sz="1600" dirty="0" smtClean="0"/>
                        <a:t>Protocol Convergence</a:t>
                      </a:r>
                      <a:endParaRPr lang="ko-KR" altLang="en-US" sz="1600" dirty="0"/>
                    </a:p>
                  </a:txBody>
                  <a:tcPr anchor="ctr"/>
                </a:tc>
                <a:tc>
                  <a:txBody>
                    <a:bodyPr/>
                    <a:lstStyle/>
                    <a:p>
                      <a:pPr marL="0" indent="0" algn="ctr" latinLnBrk="1">
                        <a:lnSpc>
                          <a:spcPct val="100000"/>
                        </a:lnSpc>
                        <a:buFontTx/>
                        <a:buNone/>
                      </a:pPr>
                      <a:r>
                        <a:rPr lang="en-US" altLang="ko-KR" sz="1600" dirty="0" smtClean="0"/>
                        <a:t>Point-to-point, multi point-to-multi point, Broadcast, Multicast, Communication &amp; Broadcast convergence</a:t>
                      </a:r>
                      <a:endParaRPr lang="ko-KR" altLang="en-US" sz="1600" dirty="0"/>
                    </a:p>
                  </a:txBody>
                  <a:tcPr anchor="ctr"/>
                </a:tc>
                <a:tc>
                  <a:txBody>
                    <a:bodyPr/>
                    <a:lstStyle/>
                    <a:p>
                      <a:pPr algn="ctr" latinLnBrk="1">
                        <a:lnSpc>
                          <a:spcPct val="100000"/>
                        </a:lnSpc>
                      </a:pPr>
                      <a:r>
                        <a:rPr lang="en-US" altLang="ko-KR" sz="1600" dirty="0" smtClean="0"/>
                        <a:t>Dynamically configurable</a:t>
                      </a:r>
                      <a:r>
                        <a:rPr lang="en-US" altLang="ko-KR" sz="1600" baseline="0" dirty="0" smtClean="0"/>
                        <a:t> topologies to accommodate new service requests</a:t>
                      </a:r>
                      <a:endParaRPr lang="ko-KR" altLang="en-US" sz="1600" dirty="0"/>
                    </a:p>
                  </a:txBody>
                  <a:tcPr anchor="ct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PAR: PURPOSE OF PROPOSED STANDARD (2)</a:t>
            </a:r>
            <a:endParaRPr lang="ko-KR" altLang="en-US" sz="3200" b="1" i="1" dirty="0">
              <a:solidFill>
                <a:srgbClr val="FF0000"/>
              </a:solidFill>
            </a:endParaRPr>
          </a:p>
        </p:txBody>
      </p:sp>
      <p:sp>
        <p:nvSpPr>
          <p:cNvPr id="3" name="Content Placeholder 2"/>
          <p:cNvSpPr>
            <a:spLocks noGrp="1"/>
          </p:cNvSpPr>
          <p:nvPr>
            <p:ph idx="1"/>
          </p:nvPr>
        </p:nvSpPr>
        <p:spPr>
          <a:xfrm>
            <a:off x="457200" y="1371600"/>
            <a:ext cx="8305800" cy="4800600"/>
          </a:xfrm>
        </p:spPr>
        <p:txBody>
          <a:bodyPr>
            <a:normAutofit lnSpcReduction="10000"/>
          </a:bodyPr>
          <a:lstStyle/>
          <a:p>
            <a:pPr marL="0" indent="0">
              <a:buNone/>
            </a:pPr>
            <a:r>
              <a:rPr lang="en-GB" sz="1800" b="1" dirty="0" smtClean="0"/>
              <a:t>Purpose</a:t>
            </a:r>
            <a:r>
              <a:rPr lang="en-GB" sz="1800" dirty="0" smtClean="0"/>
              <a:t>: </a:t>
            </a:r>
          </a:p>
          <a:p>
            <a:pPr marL="0" indent="0">
              <a:buNone/>
            </a:pPr>
            <a:r>
              <a:rPr lang="en-GB" sz="1600" dirty="0" smtClean="0"/>
              <a:t>To provide a standard for cost effective, high quality and medium data rate wireless media connectivity among personal devices and networks. The raw data rate will be high enough (maximum of 4Mbps) to support transmission and broadcasting of most of personal media such as voice, music, data, and video. [6] </a:t>
            </a:r>
          </a:p>
          <a:p>
            <a:endParaRPr lang="en-GB" sz="1600" dirty="0" smtClean="0"/>
          </a:p>
          <a:p>
            <a:pPr marL="0" indent="0">
              <a:buNone/>
            </a:pPr>
            <a:r>
              <a:rPr lang="en-GB" sz="1800" b="1" dirty="0" smtClean="0">
                <a:solidFill>
                  <a:srgbClr val="00B0F0"/>
                </a:solidFill>
              </a:rPr>
              <a:t>Revised: </a:t>
            </a:r>
          </a:p>
          <a:p>
            <a:pPr marL="0" indent="0">
              <a:buNone/>
            </a:pPr>
            <a:r>
              <a:rPr lang="en-GB" sz="1600" dirty="0" smtClean="0">
                <a:solidFill>
                  <a:srgbClr val="00B0F0"/>
                </a:solidFill>
              </a:rPr>
              <a:t>To provide a global standard for cost effective, high quality and broad range of data rates from simple data to two way voice/video streaming and broadcasting, wireless synchronized connectivity among devices in a personal space and among networks of adjacent personal spaces using unlicensed radio spectrum for personally tailored environment and entertainment management. The raw data rate will be dynamically scalable from 0.5 Mbps to high 4Mbps (8 and 16 Mbps optional) to support communication and broadcasting of variety of human individual related information and contents such as voice, music, control data, and video simultaneously with one platform.  Various levels of heterogeneous devices associated to a person can exchange information</a:t>
            </a:r>
            <a:r>
              <a:rPr lang="en-US" altLang="ko-KR" sz="1600" dirty="0" smtClean="0">
                <a:solidFill>
                  <a:srgbClr val="00B0F0"/>
                </a:solidFill>
              </a:rPr>
              <a:t> with dynamically configurable topologies to accommodate new service requests during operation</a:t>
            </a:r>
            <a:r>
              <a:rPr lang="en-GB" sz="1600" dirty="0" smtClean="0">
                <a:solidFill>
                  <a:srgbClr val="00B0F0"/>
                </a:solidFill>
              </a:rPr>
              <a:t>. </a:t>
            </a:r>
            <a:r>
              <a:rPr lang="en-US" sz="1600" dirty="0" smtClean="0">
                <a:solidFill>
                  <a:srgbClr val="00B0F0"/>
                </a:solidFill>
              </a:rPr>
              <a:t>The existing WPAN technologies do not support the combination of reliability (</a:t>
            </a:r>
            <a:r>
              <a:rPr lang="en-US" sz="1600" dirty="0" err="1" smtClean="0">
                <a:solidFill>
                  <a:srgbClr val="00B0F0"/>
                </a:solidFill>
              </a:rPr>
              <a:t>QoS</a:t>
            </a:r>
            <a:r>
              <a:rPr lang="en-US" sz="1600" dirty="0" smtClean="0">
                <a:solidFill>
                  <a:srgbClr val="00B0F0"/>
                </a:solidFill>
              </a:rPr>
              <a:t>), low power, dynamic scalability of data rates and configurability of topologies adaptable to new services, required to broadly address the variety of personal space applications. </a:t>
            </a:r>
            <a:endParaRPr lang="en-US" sz="1600" dirty="0">
              <a:solidFill>
                <a:srgbClr val="00B0F0"/>
              </a:solidFill>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12</a:t>
            </a:r>
            <a:endParaRPr lang="en-US" sz="1400" dirty="0">
              <a:latin typeface="Times New Roman" pitchFamily="18" charset="0"/>
              <a:cs typeface="Times New Roman" pitchFamily="18" charset="0"/>
            </a:endParaRPr>
          </a:p>
        </p:txBody>
      </p:sp>
      <p:sp>
        <p:nvSpPr>
          <p:cNvPr id="6" name="TextBox 5"/>
          <p:cNvSpPr txBox="1"/>
          <p:nvPr/>
        </p:nvSpPr>
        <p:spPr>
          <a:xfrm>
            <a:off x="609600" y="5867400"/>
            <a:ext cx="8001000" cy="523220"/>
          </a:xfrm>
          <a:prstGeom prst="rect">
            <a:avLst/>
          </a:prstGeom>
          <a:solidFill>
            <a:schemeClr val="accent2">
              <a:lumMod val="20000"/>
              <a:lumOff val="80000"/>
            </a:schemeClr>
          </a:solidFill>
        </p:spPr>
        <p:txBody>
          <a:bodyPr wrap="square" rtlCol="0">
            <a:spAutoFit/>
          </a:bodyPr>
          <a:lstStyle/>
          <a:p>
            <a:r>
              <a:rPr lang="en-US" sz="1400" dirty="0" smtClean="0"/>
              <a:t>Purpose of Proposed Project: Intended users and user benefits: REVISION STANDARDS - Purpose of the original standard and reason for the standard's revision. Please be brief (less than 5 lines).</a:t>
            </a:r>
            <a:endParaRPr lang="en-US" sz="1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PAR: NEEDS FOR PROJECT (1)</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13</a:t>
            </a:r>
            <a:endParaRPr lang="en-US" sz="1400" dirty="0">
              <a:latin typeface="Times New Roman" pitchFamily="18" charset="0"/>
              <a:cs typeface="Times New Roman" pitchFamily="18" charset="0"/>
            </a:endParaRPr>
          </a:p>
        </p:txBody>
      </p:sp>
      <p:graphicFrame>
        <p:nvGraphicFramePr>
          <p:cNvPr id="5" name="표 2"/>
          <p:cNvGraphicFramePr>
            <a:graphicFrameLocks noGrp="1"/>
          </p:cNvGraphicFramePr>
          <p:nvPr/>
        </p:nvGraphicFramePr>
        <p:xfrm>
          <a:off x="304800" y="1676400"/>
          <a:ext cx="8572559" cy="4394200"/>
        </p:xfrm>
        <a:graphic>
          <a:graphicData uri="http://schemas.openxmlformats.org/drawingml/2006/table">
            <a:tbl>
              <a:tblPr firstRow="1" bandRow="1">
                <a:tableStyleId>{93296810-A885-4BE3-A3E7-6D5BEEA58F35}</a:tableStyleId>
              </a:tblPr>
              <a:tblGrid>
                <a:gridCol w="2071701"/>
                <a:gridCol w="5143536"/>
                <a:gridCol w="1357322"/>
              </a:tblGrid>
              <a:tr h="370840">
                <a:tc>
                  <a:txBody>
                    <a:bodyPr/>
                    <a:lstStyle/>
                    <a:p>
                      <a:pPr algn="ctr" latinLnBrk="1"/>
                      <a:endParaRPr lang="ko-KR" altLang="en-US" dirty="0"/>
                    </a:p>
                  </a:txBody>
                  <a:tcPr anchor="ctr"/>
                </a:tc>
                <a:tc>
                  <a:txBody>
                    <a:bodyPr/>
                    <a:lstStyle/>
                    <a:p>
                      <a:pPr algn="ctr" latinLnBrk="1"/>
                      <a:r>
                        <a:rPr lang="en-US" altLang="ko-KR" dirty="0" smtClean="0"/>
                        <a:t>Description</a:t>
                      </a:r>
                      <a:endParaRPr lang="ko-KR" altLang="en-US" dirty="0"/>
                    </a:p>
                  </a:txBody>
                  <a:tcPr anchor="ctr"/>
                </a:tc>
                <a:tc>
                  <a:txBody>
                    <a:bodyPr/>
                    <a:lstStyle/>
                    <a:p>
                      <a:pPr algn="ctr" latinLnBrk="1"/>
                      <a:r>
                        <a:rPr lang="en-US" altLang="ko-KR" dirty="0" smtClean="0"/>
                        <a:t>Remark</a:t>
                      </a:r>
                      <a:endParaRPr lang="ko-KR" altLang="en-US" dirty="0"/>
                    </a:p>
                  </a:txBody>
                  <a:tcPr anchor="ctr"/>
                </a:tc>
              </a:tr>
              <a:tr h="370840">
                <a:tc>
                  <a:txBody>
                    <a:bodyPr/>
                    <a:lstStyle/>
                    <a:p>
                      <a:pPr algn="ctr" latinLnBrk="1">
                        <a:lnSpc>
                          <a:spcPct val="100000"/>
                        </a:lnSpc>
                      </a:pPr>
                      <a:r>
                        <a:rPr lang="en-US" altLang="ko-KR" dirty="0" smtClean="0"/>
                        <a:t>Trend</a:t>
                      </a:r>
                      <a:endParaRPr lang="ko-KR" altLang="en-US" dirty="0"/>
                    </a:p>
                  </a:txBody>
                  <a:tcPr anchor="ctr"/>
                </a:tc>
                <a:tc>
                  <a:txBody>
                    <a:bodyPr/>
                    <a:lstStyle/>
                    <a:p>
                      <a:pPr algn="ctr" latinLnBrk="1">
                        <a:lnSpc>
                          <a:spcPct val="100000"/>
                        </a:lnSpc>
                      </a:pPr>
                      <a:r>
                        <a:rPr lang="en-US" altLang="ko-KR" dirty="0" smtClean="0"/>
                        <a:t>Market power shift to user,</a:t>
                      </a:r>
                    </a:p>
                    <a:p>
                      <a:pPr algn="ctr" latinLnBrk="1">
                        <a:lnSpc>
                          <a:spcPct val="100000"/>
                        </a:lnSpc>
                      </a:pPr>
                      <a:r>
                        <a:rPr lang="en-US" altLang="ko-KR" dirty="0" smtClean="0"/>
                        <a:t>protocol convergence and usage diversity</a:t>
                      </a:r>
                      <a:endParaRPr lang="ko-KR" altLang="en-US" dirty="0"/>
                    </a:p>
                  </a:txBody>
                  <a:tcPr anchor="ctr"/>
                </a:tc>
                <a:tc>
                  <a:txBody>
                    <a:bodyPr/>
                    <a:lstStyle/>
                    <a:p>
                      <a:pPr algn="ctr" latinLnBrk="1">
                        <a:lnSpc>
                          <a:spcPct val="100000"/>
                        </a:lnSpc>
                      </a:pPr>
                      <a:r>
                        <a:rPr lang="en-US" altLang="ko-KR" dirty="0" smtClean="0"/>
                        <a:t>~ 10 EA / person</a:t>
                      </a:r>
                      <a:endParaRPr lang="ko-KR" altLang="en-US" dirty="0"/>
                    </a:p>
                  </a:txBody>
                  <a:tcPr anchor="ct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dirty="0" smtClean="0"/>
                        <a:t>Needs for users for PSC</a:t>
                      </a:r>
                      <a:endParaRPr lang="ko-KR" altLang="en-US" dirty="0"/>
                    </a:p>
                  </a:txBody>
                  <a:tcPr anchor="ctr"/>
                </a:tc>
                <a:tc>
                  <a:txBody>
                    <a:bodyPr/>
                    <a:lstStyle/>
                    <a:p>
                      <a:pPr marL="363538" indent="-363538" algn="l" latinLnBrk="1">
                        <a:lnSpc>
                          <a:spcPct val="100000"/>
                        </a:lnSpc>
                        <a:buFontTx/>
                        <a:buChar char="-"/>
                      </a:pPr>
                      <a:r>
                        <a:rPr lang="en-US" altLang="ko-KR" dirty="0" smtClean="0"/>
                        <a:t>Unified user interface for various services</a:t>
                      </a:r>
                    </a:p>
                    <a:p>
                      <a:pPr marL="363538" indent="-363538" algn="l" latinLnBrk="1">
                        <a:lnSpc>
                          <a:spcPct val="100000"/>
                        </a:lnSpc>
                        <a:buFontTx/>
                        <a:buChar char="-"/>
                      </a:pPr>
                      <a:r>
                        <a:rPr lang="en-US" altLang="ko-KR" dirty="0" smtClean="0"/>
                        <a:t>Global</a:t>
                      </a:r>
                      <a:r>
                        <a:rPr lang="en-US" altLang="ko-KR" baseline="0" dirty="0" smtClean="0"/>
                        <a:t> user interface over the world</a:t>
                      </a:r>
                      <a:endParaRPr lang="ko-KR" altLang="en-US" dirty="0"/>
                    </a:p>
                  </a:txBody>
                  <a:tcPr anchor="ctr"/>
                </a:tc>
                <a:tc>
                  <a:txBody>
                    <a:bodyPr/>
                    <a:lstStyle/>
                    <a:p>
                      <a:pPr algn="ctr" latinLnBrk="1">
                        <a:lnSpc>
                          <a:spcPct val="100000"/>
                        </a:lnSpc>
                      </a:pPr>
                      <a:endParaRPr lang="ko-KR" altLang="en-US" dirty="0"/>
                    </a:p>
                  </a:txBody>
                  <a:tcPr anchor="ct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dirty="0" smtClean="0"/>
                        <a:t>Needs for manufacturers</a:t>
                      </a:r>
                      <a:endParaRPr lang="ko-KR" altLang="en-US" dirty="0"/>
                    </a:p>
                  </a:txBody>
                  <a:tcPr anchor="ctr"/>
                </a:tc>
                <a:tc>
                  <a:txBody>
                    <a:bodyPr/>
                    <a:lstStyle/>
                    <a:p>
                      <a:pPr marL="263525" indent="-263525" algn="l" latinLnBrk="1">
                        <a:lnSpc>
                          <a:spcPct val="100000"/>
                        </a:lnSpc>
                        <a:buFontTx/>
                        <a:buChar char="-"/>
                      </a:pPr>
                      <a:r>
                        <a:rPr lang="en-US" altLang="ko-KR" dirty="0" smtClean="0"/>
                        <a:t>Reduce Cost &amp; develop period</a:t>
                      </a:r>
                      <a:endParaRPr lang="en-US" altLang="ko-KR" baseline="0" dirty="0" smtClean="0"/>
                    </a:p>
                    <a:p>
                      <a:pPr marL="263525" indent="-263525" algn="l" latinLnBrk="1">
                        <a:lnSpc>
                          <a:spcPct val="100000"/>
                        </a:lnSpc>
                        <a:buFontTx/>
                        <a:buChar char="-"/>
                      </a:pPr>
                      <a:r>
                        <a:rPr lang="en-US" altLang="ko-KR" baseline="0" dirty="0" smtClean="0"/>
                        <a:t>Increase total sale amount</a:t>
                      </a:r>
                    </a:p>
                    <a:p>
                      <a:pPr marL="263525" indent="-263525" algn="l" latinLnBrk="1">
                        <a:lnSpc>
                          <a:spcPct val="100000"/>
                        </a:lnSpc>
                        <a:buFontTx/>
                        <a:buChar char="-"/>
                      </a:pPr>
                      <a:r>
                        <a:rPr lang="en-US" altLang="ko-KR" baseline="0" dirty="0" smtClean="0"/>
                        <a:t>Various kinds of terminals disposable or changeable</a:t>
                      </a:r>
                      <a:endParaRPr lang="ko-KR" altLang="en-US" dirty="0"/>
                    </a:p>
                  </a:txBody>
                  <a:tcPr anchor="ctr"/>
                </a:tc>
                <a:tc>
                  <a:txBody>
                    <a:bodyPr/>
                    <a:lstStyle/>
                    <a:p>
                      <a:pPr algn="ctr" latinLnBrk="1">
                        <a:lnSpc>
                          <a:spcPct val="100000"/>
                        </a:lnSpc>
                      </a:pPr>
                      <a:endParaRPr lang="ko-KR" altLang="en-US" dirty="0"/>
                    </a:p>
                  </a:txBody>
                  <a:tcPr anchor="ct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dirty="0" smtClean="0"/>
                        <a:t>Needs for Service Providers</a:t>
                      </a:r>
                      <a:endParaRPr lang="ko-KR" altLang="en-US" dirty="0"/>
                    </a:p>
                  </a:txBody>
                  <a:tcPr anchor="ctr"/>
                </a:tc>
                <a:tc>
                  <a:txBody>
                    <a:bodyPr/>
                    <a:lstStyle/>
                    <a:p>
                      <a:pPr marL="263525" indent="-263525" algn="l" latinLnBrk="1">
                        <a:lnSpc>
                          <a:spcPct val="100000"/>
                        </a:lnSpc>
                        <a:buFontTx/>
                        <a:buChar char="-"/>
                      </a:pPr>
                      <a:r>
                        <a:rPr lang="en-US" altLang="ko-KR" dirty="0" smtClean="0"/>
                        <a:t>Create 2-way broadcast market</a:t>
                      </a:r>
                      <a:endParaRPr lang="en-US" altLang="ko-KR" baseline="0" dirty="0" smtClean="0"/>
                    </a:p>
                    <a:p>
                      <a:pPr marL="263525" indent="-263525" algn="l" latinLnBrk="1">
                        <a:lnSpc>
                          <a:spcPct val="100000"/>
                        </a:lnSpc>
                        <a:buFontTx/>
                        <a:buChar char="-"/>
                      </a:pPr>
                      <a:r>
                        <a:rPr lang="en-US" altLang="ko-KR" baseline="0" dirty="0" smtClean="0"/>
                        <a:t>Easy to access to users</a:t>
                      </a:r>
                      <a:endParaRPr lang="ko-KR" altLang="en-US" dirty="0"/>
                    </a:p>
                  </a:txBody>
                  <a:tcPr anchor="ctr"/>
                </a:tc>
                <a:tc>
                  <a:txBody>
                    <a:bodyPr/>
                    <a:lstStyle/>
                    <a:p>
                      <a:pPr algn="ctr" latinLnBrk="1">
                        <a:lnSpc>
                          <a:spcPct val="100000"/>
                        </a:lnSpc>
                      </a:pPr>
                      <a:endParaRPr lang="ko-KR" altLang="en-US" dirty="0"/>
                    </a:p>
                  </a:txBody>
                  <a:tcPr anchor="ctr"/>
                </a:tc>
              </a:tr>
              <a:tr h="370840">
                <a:tc>
                  <a:txBody>
                    <a:bodyPr/>
                    <a:lstStyle/>
                    <a:p>
                      <a:pPr algn="ctr" latinLnBrk="1">
                        <a:lnSpc>
                          <a:spcPct val="100000"/>
                        </a:lnSpc>
                      </a:pPr>
                      <a:r>
                        <a:rPr lang="en-US" altLang="ko-KR" dirty="0" smtClean="0"/>
                        <a:t>Market Size</a:t>
                      </a:r>
                      <a:endParaRPr lang="ko-KR" altLang="en-US" dirty="0"/>
                    </a:p>
                  </a:txBody>
                  <a:tcPr anchor="ctr"/>
                </a:tc>
                <a:tc>
                  <a:txBody>
                    <a:bodyPr/>
                    <a:lstStyle/>
                    <a:p>
                      <a:pPr algn="ctr" latinLnBrk="1">
                        <a:lnSpc>
                          <a:spcPct val="100000"/>
                        </a:lnSpc>
                      </a:pPr>
                      <a:r>
                        <a:rPr lang="en-US" altLang="ko-KR" dirty="0" smtClean="0"/>
                        <a:t>Lager than mobile phone number</a:t>
                      </a:r>
                      <a:endParaRPr lang="ko-KR" altLang="en-US" dirty="0"/>
                    </a:p>
                  </a:txBody>
                  <a:tcPr anchor="ctr"/>
                </a:tc>
                <a:tc>
                  <a:txBody>
                    <a:bodyPr/>
                    <a:lstStyle/>
                    <a:p>
                      <a:pPr algn="ctr" latinLnBrk="1">
                        <a:lnSpc>
                          <a:spcPct val="100000"/>
                        </a:lnSpc>
                      </a:pPr>
                      <a:r>
                        <a:rPr lang="en-US" altLang="ko-KR" dirty="0" smtClean="0"/>
                        <a:t>~1000 million / year</a:t>
                      </a:r>
                      <a:endParaRPr lang="ko-KR" altLang="en-US" dirty="0"/>
                    </a:p>
                  </a:txBody>
                  <a:tcPr anchor="ct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PAR: NEEDS FOR PROJECT (2)</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fontScale="92500" lnSpcReduction="10000"/>
          </a:bodyPr>
          <a:lstStyle/>
          <a:p>
            <a:pPr marL="0" lvl="0" indent="0" fontAlgn="base">
              <a:spcBef>
                <a:spcPct val="0"/>
              </a:spcBef>
              <a:spcAft>
                <a:spcPct val="0"/>
              </a:spcAft>
              <a:buNone/>
            </a:pPr>
            <a:r>
              <a:rPr lang="en-US" altLang="ko-KR" sz="1800" b="1" dirty="0" smtClean="0">
                <a:latin typeface="Times New Roman" pitchFamily="18" charset="0"/>
                <a:ea typeface="Malgun Gothic" pitchFamily="34" charset="-127"/>
                <a:cs typeface="Times New Roman" pitchFamily="18" charset="0"/>
              </a:rPr>
              <a:t>Need for the Project</a:t>
            </a:r>
            <a:r>
              <a:rPr lang="en-US" altLang="ko-KR" sz="1800" dirty="0" smtClean="0">
                <a:latin typeface="Times New Roman" pitchFamily="18" charset="0"/>
                <a:ea typeface="Courier New" pitchFamily="49" charset="0"/>
                <a:cs typeface="Times New Roman" pitchFamily="18" charset="0"/>
              </a:rPr>
              <a:t>: </a:t>
            </a:r>
          </a:p>
          <a:p>
            <a:pPr marL="0" lvl="0" indent="0" fontAlgn="base">
              <a:spcBef>
                <a:spcPct val="0"/>
              </a:spcBef>
              <a:spcAft>
                <a:spcPct val="0"/>
              </a:spcAft>
              <a:buNone/>
            </a:pPr>
            <a:r>
              <a:rPr lang="en-US" altLang="ko-KR" sz="1800" dirty="0" smtClean="0">
                <a:latin typeface="Times New Roman" pitchFamily="18" charset="0"/>
                <a:ea typeface="Malgun Gothic" pitchFamily="34" charset="-127"/>
                <a:cs typeface="Times New Roman" pitchFamily="18" charset="0"/>
              </a:rPr>
              <a:t>No other existing standard technologies can provide multichannel two-way medium data rate wireless connectivity and selective broadcasting to unlimited receivers while maintaining the low power requirements and </a:t>
            </a:r>
            <a:r>
              <a:rPr lang="en-US" altLang="ko-KR" sz="1800" dirty="0" smtClean="0">
                <a:latin typeface="Times New Roman" pitchFamily="18" charset="0"/>
                <a:ea typeface="Courier New" pitchFamily="49" charset="0"/>
                <a:cs typeface="Times New Roman" pitchFamily="18" charset="0"/>
              </a:rPr>
              <a:t>without causing interference to similar devices or to other users on the same spectrum with dissimilar </a:t>
            </a:r>
            <a:r>
              <a:rPr lang="en-US" altLang="ko-KR" sz="1800" dirty="0" smtClean="0">
                <a:latin typeface="Times New Roman" pitchFamily="18" charset="0"/>
                <a:ea typeface="Malgun Gothic" pitchFamily="34" charset="-127"/>
                <a:cs typeface="Times New Roman" pitchFamily="18" charset="0"/>
              </a:rPr>
              <a:t>MAC</a:t>
            </a:r>
            <a:r>
              <a:rPr lang="en-US" altLang="ko-KR" sz="1800" dirty="0" smtClean="0">
                <a:latin typeface="Times New Roman" pitchFamily="18" charset="0"/>
                <a:ea typeface="Courier New" pitchFamily="49" charset="0"/>
                <a:cs typeface="Times New Roman" pitchFamily="18" charset="0"/>
              </a:rPr>
              <a:t> and </a:t>
            </a:r>
            <a:r>
              <a:rPr lang="en-US" altLang="ko-KR" sz="1800" dirty="0" smtClean="0">
                <a:latin typeface="Times New Roman" pitchFamily="18" charset="0"/>
                <a:ea typeface="Malgun Gothic" pitchFamily="34" charset="-127"/>
                <a:cs typeface="Times New Roman" pitchFamily="18" charset="0"/>
              </a:rPr>
              <a:t>PHY. [6] – </a:t>
            </a:r>
            <a:r>
              <a:rPr lang="en-US" altLang="ko-KR" sz="1800" dirty="0" smtClean="0">
                <a:solidFill>
                  <a:srgbClr val="FF0000"/>
                </a:solidFill>
                <a:latin typeface="Times New Roman" pitchFamily="18" charset="0"/>
                <a:ea typeface="Malgun Gothic" pitchFamily="34" charset="-127"/>
                <a:cs typeface="Times New Roman" pitchFamily="18" charset="0"/>
              </a:rPr>
              <a:t>the presenter is not sure of the above statement. One platform or solution for various levels of applications or information exchange is the most important.</a:t>
            </a:r>
          </a:p>
          <a:p>
            <a:pPr marL="0" lvl="0" indent="0" fontAlgn="base">
              <a:spcBef>
                <a:spcPct val="0"/>
              </a:spcBef>
              <a:spcAft>
                <a:spcPct val="0"/>
              </a:spcAft>
              <a:buNone/>
            </a:pPr>
            <a:endParaRPr lang="en-US" altLang="ko-KR" sz="1800" dirty="0" smtClean="0">
              <a:latin typeface="Times New Roman" pitchFamily="18" charset="0"/>
              <a:ea typeface="Malgun Gothic" pitchFamily="34" charset="-127"/>
              <a:cs typeface="Times New Roman" pitchFamily="18" charset="0"/>
            </a:endParaRPr>
          </a:p>
          <a:p>
            <a:pPr marL="0" lvl="0" indent="0" fontAlgn="base">
              <a:spcBef>
                <a:spcPct val="0"/>
              </a:spcBef>
              <a:spcAft>
                <a:spcPct val="0"/>
              </a:spcAft>
              <a:buNone/>
            </a:pPr>
            <a:r>
              <a:rPr lang="en-US" altLang="ko-KR" sz="1800" b="1" dirty="0" smtClean="0">
                <a:solidFill>
                  <a:srgbClr val="00B0F0"/>
                </a:solidFill>
                <a:latin typeface="Times New Roman" pitchFamily="18" charset="0"/>
                <a:ea typeface="Malgun Gothic" pitchFamily="34" charset="-127"/>
                <a:cs typeface="Times New Roman" pitchFamily="18" charset="0"/>
              </a:rPr>
              <a:t>Revised</a:t>
            </a:r>
            <a:r>
              <a:rPr lang="en-US" altLang="ko-KR" sz="1800" dirty="0" smtClean="0">
                <a:solidFill>
                  <a:srgbClr val="00B0F0"/>
                </a:solidFill>
                <a:latin typeface="Times New Roman" pitchFamily="18" charset="0"/>
                <a:ea typeface="Malgun Gothic" pitchFamily="34" charset="-127"/>
                <a:cs typeface="Times New Roman" pitchFamily="18" charset="0"/>
              </a:rPr>
              <a:t>: </a:t>
            </a:r>
          </a:p>
          <a:p>
            <a:pPr marL="0" lvl="0" indent="0" fontAlgn="base">
              <a:spcBef>
                <a:spcPct val="0"/>
              </a:spcBef>
              <a:spcAft>
                <a:spcPct val="0"/>
              </a:spcAft>
              <a:buNone/>
            </a:pPr>
            <a:r>
              <a:rPr lang="en-US" altLang="ko-KR" sz="1800" dirty="0" smtClean="0">
                <a:solidFill>
                  <a:srgbClr val="00B0F0"/>
                </a:solidFill>
                <a:latin typeface="Times New Roman" pitchFamily="18" charset="0"/>
                <a:ea typeface="Malgun Gothic" pitchFamily="34" charset="-127"/>
                <a:cs typeface="Times New Roman" pitchFamily="18" charset="0"/>
              </a:rPr>
              <a:t>This standard is to provide a communication means to a personalized space involving various devices associated a single individual to be controlled and managed in a personally tailored fashion. For this personal environment, </a:t>
            </a:r>
            <a:r>
              <a:rPr lang="en-US" sz="1800" dirty="0" smtClean="0">
                <a:solidFill>
                  <a:srgbClr val="00B0F0"/>
                </a:solidFill>
                <a:latin typeface="Times New Roman" pitchFamily="18" charset="0"/>
                <a:cs typeface="Times New Roman" pitchFamily="18" charset="0"/>
              </a:rPr>
              <a:t>the convergence of previously distinct media and contents into common protocols and interfaces on a single solution</a:t>
            </a:r>
            <a:r>
              <a:rPr lang="en-US" altLang="ko-KR" sz="1800" dirty="0" smtClean="0">
                <a:solidFill>
                  <a:srgbClr val="00B0F0"/>
                </a:solidFill>
                <a:latin typeface="Times New Roman" pitchFamily="18" charset="0"/>
                <a:ea typeface="Malgun Gothic" pitchFamily="34" charset="-127"/>
                <a:cs typeface="Times New Roman" pitchFamily="18" charset="0"/>
              </a:rPr>
              <a:t> </a:t>
            </a:r>
            <a:r>
              <a:rPr lang="en-US" sz="1800" dirty="0" smtClean="0">
                <a:solidFill>
                  <a:srgbClr val="00B0F0"/>
                </a:solidFill>
                <a:latin typeface="Times New Roman" pitchFamily="18" charset="0"/>
                <a:cs typeface="Times New Roman" pitchFamily="18" charset="0"/>
              </a:rPr>
              <a:t>is inevitable for accommodating the breadth of applications such as simple control data exchange, voice telephony, and video streaming with a single platform. </a:t>
            </a:r>
            <a:r>
              <a:rPr lang="en-US" altLang="ko-KR" sz="1800" dirty="0" smtClean="0">
                <a:solidFill>
                  <a:srgbClr val="00B0F0"/>
                </a:solidFill>
                <a:latin typeface="Times New Roman" pitchFamily="18" charset="0"/>
                <a:ea typeface="Malgun Gothic" pitchFamily="34" charset="-127"/>
                <a:cs typeface="Times New Roman" pitchFamily="18" charset="0"/>
              </a:rPr>
              <a:t>A broad range of data rates should be dynamically scalable to user contents and information exchanges should be synchronized for temporally dynamic association of devices. For some cases, multiple individuals are involved in communications and broadcasting which entails low latency and synchronization among multiple personal spaces and among remote spaces which requires synchronized relay among multiple spaces and areas. No other existing standard technologies can provide these features.</a:t>
            </a:r>
            <a:r>
              <a:rPr lang="en-US" altLang="ko-KR" sz="1800" dirty="0" smtClean="0">
                <a:latin typeface="Times New Roman" pitchFamily="18" charset="0"/>
                <a:ea typeface="Malgun Gothic" pitchFamily="34" charset="-127"/>
                <a:cs typeface="Times New Roman" pitchFamily="18" charset="0"/>
              </a:rPr>
              <a:t> </a:t>
            </a:r>
            <a:endParaRPr lang="en-US" altLang="ko-KR" sz="1800" dirty="0" smtClean="0">
              <a:solidFill>
                <a:srgbClr val="00B0F0"/>
              </a:solidFill>
              <a:latin typeface="Arial" pitchFamily="34" charset="0"/>
              <a:cs typeface="Arial" pitchFamily="34"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14</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PAR: STAKEHOLDERS FOR THE STANDARD</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15</a:t>
            </a:r>
            <a:endParaRPr lang="en-US" sz="1400" dirty="0">
              <a:latin typeface="Times New Roman" pitchFamily="18" charset="0"/>
              <a:cs typeface="Times New Roman" pitchFamily="18" charset="0"/>
            </a:endParaRPr>
          </a:p>
        </p:txBody>
      </p:sp>
      <p:graphicFrame>
        <p:nvGraphicFramePr>
          <p:cNvPr id="5" name="표 2"/>
          <p:cNvGraphicFramePr>
            <a:graphicFrameLocks noGrp="1"/>
          </p:cNvGraphicFramePr>
          <p:nvPr/>
        </p:nvGraphicFramePr>
        <p:xfrm>
          <a:off x="533401" y="1524000"/>
          <a:ext cx="8015344" cy="2494280"/>
        </p:xfrm>
        <a:graphic>
          <a:graphicData uri="http://schemas.openxmlformats.org/drawingml/2006/table">
            <a:tbl>
              <a:tblPr firstRow="1" bandRow="1">
                <a:tableStyleId>{5C22544A-7EE6-4342-B048-85BDC9FD1C3A}</a:tableStyleId>
              </a:tblPr>
              <a:tblGrid>
                <a:gridCol w="4943480"/>
                <a:gridCol w="1571664"/>
                <a:gridCol w="1500200"/>
              </a:tblGrid>
              <a:tr h="370840">
                <a:tc>
                  <a:txBody>
                    <a:bodyPr/>
                    <a:lstStyle/>
                    <a:p>
                      <a:pPr algn="ctr" latinLnBrk="1"/>
                      <a:r>
                        <a:rPr lang="en-US" altLang="ko-KR" dirty="0" smtClean="0"/>
                        <a:t>Feature</a:t>
                      </a:r>
                      <a:endParaRPr lang="ko-KR" altLang="en-US" dirty="0"/>
                    </a:p>
                  </a:txBody>
                  <a:tcPr anchor="ctr"/>
                </a:tc>
                <a:tc>
                  <a:txBody>
                    <a:bodyPr/>
                    <a:lstStyle/>
                    <a:p>
                      <a:pPr algn="ctr" latinLnBrk="1"/>
                      <a:r>
                        <a:rPr lang="en-US" altLang="ko-KR" dirty="0" smtClean="0"/>
                        <a:t>Description</a:t>
                      </a:r>
                      <a:endParaRPr lang="ko-KR" altLang="en-US" dirty="0"/>
                    </a:p>
                  </a:txBody>
                  <a:tcPr anchor="ctr"/>
                </a:tc>
                <a:tc>
                  <a:txBody>
                    <a:bodyPr/>
                    <a:lstStyle/>
                    <a:p>
                      <a:pPr algn="ctr" latinLnBrk="1"/>
                      <a:r>
                        <a:rPr lang="en-US" altLang="ko-KR" dirty="0" smtClean="0"/>
                        <a:t>Remark</a:t>
                      </a:r>
                      <a:endParaRPr lang="ko-KR" altLang="en-US" dirty="0"/>
                    </a:p>
                  </a:txBody>
                  <a:tcPr anchor="ct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solidFill>
                            <a:schemeClr val="dk1"/>
                          </a:solidFill>
                          <a:latin typeface="+mn-lt"/>
                          <a:ea typeface="+mn-ea"/>
                          <a:cs typeface="+mn-cs"/>
                        </a:rPr>
                        <a:t>Mobile,</a:t>
                      </a:r>
                      <a:endParaRPr lang="ko-KR" altLang="en-US" dirty="0"/>
                    </a:p>
                  </a:txBody>
                  <a:tcPr anchor="ctr"/>
                </a:tc>
                <a:tc>
                  <a:txBody>
                    <a:bodyPr/>
                    <a:lstStyle/>
                    <a:p>
                      <a:pPr algn="ctr" latinLnBrk="1"/>
                      <a:endParaRPr lang="ko-KR" altLang="en-US" dirty="0"/>
                    </a:p>
                  </a:txBody>
                  <a:tcPr anchor="ctr"/>
                </a:tc>
                <a:tc>
                  <a:txBody>
                    <a:bodyPr/>
                    <a:lstStyle/>
                    <a:p>
                      <a:pPr algn="ctr" latinLnBrk="1"/>
                      <a:endParaRPr lang="ko-KR" altLang="en-US" dirty="0"/>
                    </a:p>
                  </a:txBody>
                  <a:tcPr anchor="ct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solidFill>
                            <a:schemeClr val="dk1"/>
                          </a:solidFill>
                          <a:latin typeface="+mn-lt"/>
                          <a:ea typeface="+mn-ea"/>
                          <a:cs typeface="+mn-cs"/>
                        </a:rPr>
                        <a:t>Game,</a:t>
                      </a:r>
                      <a:endParaRPr lang="ko-KR" altLang="en-US" dirty="0"/>
                    </a:p>
                  </a:txBody>
                  <a:tcPr anchor="ctr"/>
                </a:tc>
                <a:tc>
                  <a:txBody>
                    <a:bodyPr/>
                    <a:lstStyle/>
                    <a:p>
                      <a:pPr algn="ctr" latinLnBrk="1"/>
                      <a:endParaRPr lang="ko-KR" altLang="en-US" dirty="0"/>
                    </a:p>
                  </a:txBody>
                  <a:tcPr anchor="ctr"/>
                </a:tc>
                <a:tc>
                  <a:txBody>
                    <a:bodyPr/>
                    <a:lstStyle/>
                    <a:p>
                      <a:pPr algn="ctr" latinLnBrk="1"/>
                      <a:endParaRPr lang="ko-KR" altLang="en-US" dirty="0"/>
                    </a:p>
                  </a:txBody>
                  <a:tcPr anchor="ct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dirty="0" smtClean="0"/>
                        <a:t>Computer</a:t>
                      </a:r>
                      <a:endParaRPr lang="ko-KR" altLang="en-US" dirty="0"/>
                    </a:p>
                  </a:txBody>
                  <a:tcPr anchor="ctr"/>
                </a:tc>
                <a:tc>
                  <a:txBody>
                    <a:bodyPr/>
                    <a:lstStyle/>
                    <a:p>
                      <a:pPr algn="ctr" latinLnBrk="1"/>
                      <a:endParaRPr lang="ko-KR" altLang="en-US" dirty="0"/>
                    </a:p>
                  </a:txBody>
                  <a:tcPr anchor="ctr"/>
                </a:tc>
                <a:tc>
                  <a:txBody>
                    <a:bodyPr/>
                    <a:lstStyle/>
                    <a:p>
                      <a:pPr algn="ctr" latinLnBrk="1"/>
                      <a:endParaRPr lang="ko-KR" altLang="en-US" dirty="0"/>
                    </a:p>
                  </a:txBody>
                  <a:tcPr anchor="ct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solidFill>
                            <a:schemeClr val="dk1"/>
                          </a:solidFill>
                          <a:latin typeface="+mn-lt"/>
                          <a:ea typeface="+mn-ea"/>
                          <a:cs typeface="+mn-cs"/>
                        </a:rPr>
                        <a:t>Home Appliance Industries  and Consumers</a:t>
                      </a:r>
                      <a:endParaRPr lang="ko-KR" altLang="en-US" dirty="0"/>
                    </a:p>
                  </a:txBody>
                  <a:tcPr anchor="ctr"/>
                </a:tc>
                <a:tc>
                  <a:txBody>
                    <a:bodyPr/>
                    <a:lstStyle/>
                    <a:p>
                      <a:pPr algn="ctr" latinLnBrk="1"/>
                      <a:endParaRPr lang="ko-KR" altLang="en-US" dirty="0"/>
                    </a:p>
                  </a:txBody>
                  <a:tcPr anchor="ctr"/>
                </a:tc>
                <a:tc>
                  <a:txBody>
                    <a:bodyPr/>
                    <a:lstStyle/>
                    <a:p>
                      <a:pPr algn="ctr" latinLnBrk="1"/>
                      <a:endParaRPr lang="ko-KR" altLang="en-US" dirty="0"/>
                    </a:p>
                  </a:txBody>
                  <a:tcPr anchor="ct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dirty="0" smtClean="0"/>
                        <a:t>Other electronics industries related to communications</a:t>
                      </a:r>
                      <a:endParaRPr lang="ko-KR" altLang="en-US" dirty="0"/>
                    </a:p>
                  </a:txBody>
                  <a:tcPr anchor="ctr"/>
                </a:tc>
                <a:tc>
                  <a:txBody>
                    <a:bodyPr/>
                    <a:lstStyle/>
                    <a:p>
                      <a:pPr algn="ctr" latinLnBrk="1"/>
                      <a:endParaRPr lang="ko-KR" altLang="en-US" dirty="0"/>
                    </a:p>
                  </a:txBody>
                  <a:tcPr anchor="ctr"/>
                </a:tc>
                <a:tc>
                  <a:txBody>
                    <a:bodyPr/>
                    <a:lstStyle/>
                    <a:p>
                      <a:pPr algn="ctr" latinLnBrk="1"/>
                      <a:endParaRPr lang="ko-KR" altLang="en-US" dirty="0"/>
                    </a:p>
                  </a:txBody>
                  <a:tcPr anchor="ctr"/>
                </a:tc>
              </a:tr>
            </a:tbl>
          </a:graphicData>
        </a:graphic>
      </p:graphicFrame>
      <p:sp>
        <p:nvSpPr>
          <p:cNvPr id="19" name="Rectangle 1"/>
          <p:cNvSpPr>
            <a:spLocks noChangeArrowheads="1"/>
          </p:cNvSpPr>
          <p:nvPr/>
        </p:nvSpPr>
        <p:spPr bwMode="auto">
          <a:xfrm>
            <a:off x="457200" y="4267200"/>
            <a:ext cx="83820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US" altLang="ko-KR" b="1"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Stakeholders for the Standard</a:t>
            </a:r>
            <a:r>
              <a:rPr kumimoji="0" lang="en-US" altLang="ko-KR" b="0" i="0" u="none" strike="noStrike" cap="none" normalizeH="0" baseline="0" dirty="0" smtClean="0">
                <a:ln>
                  <a:noFill/>
                </a:ln>
                <a:solidFill>
                  <a:schemeClr val="tx1"/>
                </a:solidFill>
                <a:effectLst/>
                <a:latin typeface="Times New Roman" pitchFamily="18" charset="0"/>
                <a:ea typeface="Courier New" pitchFamily="49" charset="0"/>
                <a:cs typeface="Times New Roman" pitchFamily="18" charset="0"/>
              </a:rPr>
              <a:t>: </a:t>
            </a:r>
            <a:r>
              <a:rPr kumimoji="0" lang="en-US" altLang="ko-KR"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The stakeholders include but are not limited to: [6]</a:t>
            </a:r>
            <a:endParaRPr kumimoji="0" lang="en-US" altLang="ko-K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ko-KR"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Telecom industry</a:t>
            </a:r>
            <a:endParaRPr kumimoji="0" lang="en-US" altLang="ko-K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ko-KR"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Mobile device manufacturers</a:t>
            </a:r>
            <a:endParaRPr kumimoji="0" lang="en-US" altLang="ko-K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ko-KR"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Game device manufacturers and content providers</a:t>
            </a:r>
            <a:endParaRPr kumimoji="0" lang="en-US" altLang="ko-K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ko-KR"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Consumer electronics industry  </a:t>
            </a:r>
            <a:endParaRPr kumimoji="0" lang="en-US" altLang="ko-K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5C: 1. BROAD MARKET POTENTIAL (1)</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16</a:t>
            </a:r>
            <a:endParaRPr lang="en-US" sz="1400" dirty="0">
              <a:latin typeface="Times New Roman" pitchFamily="18" charset="0"/>
              <a:cs typeface="Times New Roman" pitchFamily="18" charset="0"/>
            </a:endParaRPr>
          </a:p>
        </p:txBody>
      </p:sp>
      <p:graphicFrame>
        <p:nvGraphicFramePr>
          <p:cNvPr id="5" name="표 90"/>
          <p:cNvGraphicFramePr>
            <a:graphicFrameLocks noGrp="1"/>
          </p:cNvGraphicFramePr>
          <p:nvPr/>
        </p:nvGraphicFramePr>
        <p:xfrm>
          <a:off x="428625" y="1384300"/>
          <a:ext cx="8215371" cy="4156456"/>
        </p:xfrm>
        <a:graphic>
          <a:graphicData uri="http://schemas.openxmlformats.org/drawingml/2006/table">
            <a:tbl>
              <a:tblPr firstRow="1" bandRow="1">
                <a:tableStyleId>{93296810-A885-4BE3-A3E7-6D5BEEA58F35}</a:tableStyleId>
              </a:tblPr>
              <a:tblGrid>
                <a:gridCol w="2286016"/>
                <a:gridCol w="3929090"/>
                <a:gridCol w="2000265"/>
              </a:tblGrid>
              <a:tr h="370840">
                <a:tc>
                  <a:txBody>
                    <a:bodyPr/>
                    <a:lstStyle/>
                    <a:p>
                      <a:pPr algn="ctr" latinLnBrk="1">
                        <a:lnSpc>
                          <a:spcPct val="80000"/>
                        </a:lnSpc>
                      </a:pPr>
                      <a:r>
                        <a:rPr lang="en-US" altLang="ko-KR" dirty="0" smtClean="0"/>
                        <a:t>Feature</a:t>
                      </a:r>
                      <a:endParaRPr lang="ko-KR" altLang="en-US" dirty="0"/>
                    </a:p>
                  </a:txBody>
                  <a:tcPr anchor="ctr"/>
                </a:tc>
                <a:tc>
                  <a:txBody>
                    <a:bodyPr/>
                    <a:lstStyle/>
                    <a:p>
                      <a:pPr algn="ctr" latinLnBrk="1">
                        <a:lnSpc>
                          <a:spcPct val="80000"/>
                        </a:lnSpc>
                      </a:pPr>
                      <a:r>
                        <a:rPr lang="en-US" altLang="ko-KR" dirty="0" smtClean="0"/>
                        <a:t>Description</a:t>
                      </a:r>
                      <a:endParaRPr lang="ko-KR" altLang="en-US" dirty="0"/>
                    </a:p>
                  </a:txBody>
                  <a:tcPr anchor="ctr"/>
                </a:tc>
                <a:tc>
                  <a:txBody>
                    <a:bodyPr/>
                    <a:lstStyle/>
                    <a:p>
                      <a:pPr algn="ctr" latinLnBrk="1">
                        <a:lnSpc>
                          <a:spcPct val="80000"/>
                        </a:lnSpc>
                      </a:pPr>
                      <a:r>
                        <a:rPr lang="en-US" altLang="ko-KR" dirty="0" smtClean="0"/>
                        <a:t>Remark</a:t>
                      </a:r>
                      <a:endParaRPr lang="ko-KR" altLang="en-US" dirty="0"/>
                    </a:p>
                  </a:txBody>
                  <a:tcPr anchor="ctr"/>
                </a:tc>
              </a:tr>
              <a:tr h="370840">
                <a:tc>
                  <a:txBody>
                    <a:bodyPr/>
                    <a:lstStyle/>
                    <a:p>
                      <a:pPr marL="0" marR="0" lvl="0" indent="0" algn="ctr" defTabSz="914400" rtl="0" eaLnBrk="1" fontAlgn="auto" latinLnBrk="1" hangingPunct="1">
                        <a:lnSpc>
                          <a:spcPct val="80000"/>
                        </a:lnSpc>
                        <a:spcBef>
                          <a:spcPts val="0"/>
                        </a:spcBef>
                        <a:spcAft>
                          <a:spcPts val="0"/>
                        </a:spcAft>
                        <a:buClrTx/>
                        <a:buSzTx/>
                        <a:buFontTx/>
                        <a:buNone/>
                        <a:tabLst/>
                        <a:defRPr/>
                      </a:pPr>
                      <a:r>
                        <a:rPr lang="en-US" altLang="ko-KR" sz="1800" kern="1200" dirty="0" smtClean="0"/>
                        <a:t>Broad sets of applicability</a:t>
                      </a:r>
                      <a:endParaRPr lang="ko-KR" altLang="en-US" dirty="0"/>
                    </a:p>
                  </a:txBody>
                  <a:tcPr anchor="ctr"/>
                </a:tc>
                <a:tc>
                  <a:txBody>
                    <a:bodyPr/>
                    <a:lstStyle/>
                    <a:p>
                      <a:pPr algn="ctr" latinLnBrk="1">
                        <a:lnSpc>
                          <a:spcPct val="80000"/>
                        </a:lnSpc>
                      </a:pPr>
                      <a:r>
                        <a:rPr lang="en-US" altLang="ko-KR" dirty="0" smtClean="0"/>
                        <a:t>Personalized environment</a:t>
                      </a:r>
                      <a:r>
                        <a:rPr lang="en-US" altLang="ko-KR" baseline="0" dirty="0" smtClean="0"/>
                        <a:t> setting, remote personal device management, w</a:t>
                      </a:r>
                      <a:r>
                        <a:rPr lang="en-US" altLang="ko-KR" dirty="0" smtClean="0"/>
                        <a:t>ireless audio,</a:t>
                      </a:r>
                      <a:r>
                        <a:rPr lang="en-US" altLang="ko-KR" baseline="0" dirty="0" smtClean="0"/>
                        <a:t> m</a:t>
                      </a:r>
                      <a:r>
                        <a:rPr lang="en-US" altLang="ko-KR" dirty="0" smtClean="0"/>
                        <a:t>obile VoIP,</a:t>
                      </a:r>
                      <a:r>
                        <a:rPr lang="en-US" altLang="ko-KR" baseline="0" dirty="0" smtClean="0"/>
                        <a:t> i</a:t>
                      </a:r>
                      <a:r>
                        <a:rPr lang="en-US" altLang="ko-KR" dirty="0" smtClean="0"/>
                        <a:t>nternet Radio,</a:t>
                      </a:r>
                      <a:r>
                        <a:rPr lang="en-US" altLang="ko-KR" baseline="0" dirty="0" smtClean="0"/>
                        <a:t> m</a:t>
                      </a:r>
                      <a:r>
                        <a:rPr lang="en-US" altLang="ko-KR" dirty="0" smtClean="0"/>
                        <a:t>obile IPTV,</a:t>
                      </a:r>
                      <a:r>
                        <a:rPr lang="en-US" altLang="ko-KR" baseline="0" dirty="0" smtClean="0"/>
                        <a:t> g</a:t>
                      </a:r>
                      <a:r>
                        <a:rPr lang="en-US" altLang="ko-KR" dirty="0" smtClean="0"/>
                        <a:t>roup game device,</a:t>
                      </a:r>
                      <a:r>
                        <a:rPr lang="en-US" altLang="ko-KR" baseline="0" dirty="0" smtClean="0"/>
                        <a:t> </a:t>
                      </a:r>
                      <a:r>
                        <a:rPr lang="en-US" altLang="ko-KR" dirty="0" smtClean="0"/>
                        <a:t>2-way remote control, convergence of above applications,</a:t>
                      </a:r>
                      <a:r>
                        <a:rPr lang="en-US" altLang="ko-KR" baseline="0" dirty="0" smtClean="0"/>
                        <a:t> and f</a:t>
                      </a:r>
                      <a:r>
                        <a:rPr lang="en-US" altLang="ko-KR" dirty="0" smtClean="0"/>
                        <a:t>uture ubiquitous &amp; 5G mobile communication</a:t>
                      </a:r>
                      <a:endParaRPr lang="ko-KR" altLang="en-US" dirty="0"/>
                    </a:p>
                  </a:txBody>
                  <a:tcPr anchor="ctr"/>
                </a:tc>
                <a:tc>
                  <a:txBody>
                    <a:bodyPr/>
                    <a:lstStyle/>
                    <a:p>
                      <a:pPr algn="ctr" latinLnBrk="1">
                        <a:lnSpc>
                          <a:spcPct val="80000"/>
                        </a:lnSpc>
                      </a:pPr>
                      <a:r>
                        <a:rPr lang="en-US" altLang="ko-KR" dirty="0" smtClean="0"/>
                        <a:t> </a:t>
                      </a:r>
                      <a:endParaRPr lang="ko-KR" altLang="en-US" dirty="0"/>
                    </a:p>
                  </a:txBody>
                  <a:tcPr anchor="ctr"/>
                </a:tc>
              </a:tr>
              <a:tr h="370840">
                <a:tc>
                  <a:txBody>
                    <a:bodyPr/>
                    <a:lstStyle/>
                    <a:p>
                      <a:pPr marL="0" marR="0" indent="0" algn="ctr" defTabSz="914400" rtl="0" eaLnBrk="1" fontAlgn="auto" latinLnBrk="1" hangingPunct="1">
                        <a:lnSpc>
                          <a:spcPct val="80000"/>
                        </a:lnSpc>
                        <a:spcBef>
                          <a:spcPts val="0"/>
                        </a:spcBef>
                        <a:spcAft>
                          <a:spcPts val="0"/>
                        </a:spcAft>
                        <a:buClrTx/>
                        <a:buSzTx/>
                        <a:buFontTx/>
                        <a:buNone/>
                        <a:tabLst/>
                        <a:defRPr/>
                      </a:pPr>
                      <a:r>
                        <a:rPr lang="en-US" altLang="ko-KR" sz="1800" kern="1200" dirty="0" smtClean="0"/>
                        <a:t>Numerous vendors,</a:t>
                      </a:r>
                      <a:r>
                        <a:rPr lang="en-US" altLang="ko-KR" sz="1800" kern="1200" baseline="0" dirty="0" smtClean="0"/>
                        <a:t> </a:t>
                      </a:r>
                      <a:r>
                        <a:rPr lang="en-US" altLang="ko-KR" sz="1800" kern="1200" dirty="0" smtClean="0"/>
                        <a:t>manufacturers, and service providers </a:t>
                      </a:r>
                      <a:endParaRPr lang="ko-KR" altLang="en-US" dirty="0"/>
                    </a:p>
                  </a:txBody>
                  <a:tcPr anchor="ctr"/>
                </a:tc>
                <a:tc>
                  <a:txBody>
                    <a:bodyPr/>
                    <a:lstStyle/>
                    <a:p>
                      <a:pPr algn="ctr" latinLnBrk="1">
                        <a:lnSpc>
                          <a:spcPct val="80000"/>
                        </a:lnSpc>
                      </a:pPr>
                      <a:r>
                        <a:rPr lang="en-US" altLang="ko-KR" dirty="0" smtClean="0"/>
                        <a:t>Telecom</a:t>
                      </a:r>
                      <a:r>
                        <a:rPr lang="en-US" altLang="ko-KR" baseline="0" dirty="0" smtClean="0"/>
                        <a:t> s</a:t>
                      </a:r>
                      <a:r>
                        <a:rPr lang="en-US" altLang="ko-KR" dirty="0" smtClean="0"/>
                        <a:t>ervice providers, personal electronics industry,</a:t>
                      </a:r>
                      <a:r>
                        <a:rPr lang="en-US" altLang="ko-KR" baseline="0" dirty="0" smtClean="0"/>
                        <a:t> home appliance industry, computer and related industry, </a:t>
                      </a:r>
                      <a:r>
                        <a:rPr lang="en-US" altLang="ko-KR" dirty="0" smtClean="0"/>
                        <a:t>smart phone industry,</a:t>
                      </a:r>
                      <a:r>
                        <a:rPr lang="en-US" altLang="ko-KR" baseline="0" dirty="0" smtClean="0"/>
                        <a:t> </a:t>
                      </a:r>
                      <a:r>
                        <a:rPr lang="en-US" altLang="ko-KR" dirty="0" smtClean="0"/>
                        <a:t>and WPAN chip makers</a:t>
                      </a:r>
                    </a:p>
                  </a:txBody>
                  <a:tcPr anchor="ctr"/>
                </a:tc>
                <a:tc>
                  <a:txBody>
                    <a:bodyPr/>
                    <a:lstStyle/>
                    <a:p>
                      <a:pPr algn="ctr" latinLnBrk="1">
                        <a:lnSpc>
                          <a:spcPct val="80000"/>
                        </a:lnSpc>
                      </a:pPr>
                      <a:r>
                        <a:rPr lang="en-US" altLang="ko-KR" dirty="0" smtClean="0"/>
                        <a:t>Google, Apple,</a:t>
                      </a:r>
                      <a:r>
                        <a:rPr lang="en-US" altLang="ko-KR" baseline="0" dirty="0" smtClean="0"/>
                        <a:t> Qualcomm, Microsoft,</a:t>
                      </a:r>
                    </a:p>
                    <a:p>
                      <a:pPr algn="ctr" latinLnBrk="1">
                        <a:lnSpc>
                          <a:spcPct val="80000"/>
                        </a:lnSpc>
                      </a:pPr>
                      <a:r>
                        <a:rPr lang="en-US" altLang="ko-KR" baseline="0" dirty="0" smtClean="0"/>
                        <a:t>Samsung, Nokia, LG, Telco’s</a:t>
                      </a:r>
                      <a:endParaRPr lang="ko-KR" altLang="en-US" dirty="0"/>
                    </a:p>
                  </a:txBody>
                  <a:tcPr anchor="ctr"/>
                </a:tc>
              </a:tr>
              <a:tr h="370840">
                <a:tc>
                  <a:txBody>
                    <a:bodyPr/>
                    <a:lstStyle/>
                    <a:p>
                      <a:pPr algn="ctr" latinLnBrk="1">
                        <a:lnSpc>
                          <a:spcPct val="80000"/>
                        </a:lnSpc>
                      </a:pPr>
                      <a:r>
                        <a:rPr lang="en-US" altLang="ko-KR" sz="1800" kern="1200" dirty="0" smtClean="0"/>
                        <a:t>Balanced costs </a:t>
                      </a:r>
                      <a:endParaRPr lang="ko-KR" altLang="en-US" dirty="0"/>
                    </a:p>
                  </a:txBody>
                  <a:tcPr anchor="ctr"/>
                </a:tc>
                <a:tc>
                  <a:txBody>
                    <a:bodyPr/>
                    <a:lstStyle/>
                    <a:p>
                      <a:pPr algn="ctr" latinLnBrk="1">
                        <a:lnSpc>
                          <a:spcPct val="80000"/>
                        </a:lnSpc>
                      </a:pPr>
                      <a:r>
                        <a:rPr lang="en-US" altLang="ko-KR" dirty="0" smtClean="0"/>
                        <a:t>Smarter and more</a:t>
                      </a:r>
                      <a:r>
                        <a:rPr lang="en-US" altLang="ko-KR" baseline="0" dirty="0" smtClean="0"/>
                        <a:t> intelligent </a:t>
                      </a:r>
                      <a:r>
                        <a:rPr lang="en-US" altLang="ko-KR" dirty="0" smtClean="0"/>
                        <a:t>services to individuals but affordable price</a:t>
                      </a:r>
                      <a:endParaRPr lang="ko-KR" altLang="en-US" dirty="0"/>
                    </a:p>
                  </a:txBody>
                  <a:tcPr anchor="ctr"/>
                </a:tc>
                <a:tc>
                  <a:txBody>
                    <a:bodyPr/>
                    <a:lstStyle/>
                    <a:p>
                      <a:pPr marL="0" marR="0" indent="0" algn="ctr" defTabSz="914400" rtl="0" eaLnBrk="1" fontAlgn="auto" latinLnBrk="1" hangingPunct="1">
                        <a:lnSpc>
                          <a:spcPct val="80000"/>
                        </a:lnSpc>
                        <a:spcBef>
                          <a:spcPts val="0"/>
                        </a:spcBef>
                        <a:spcAft>
                          <a:spcPts val="0"/>
                        </a:spcAft>
                        <a:buClrTx/>
                        <a:buSzTx/>
                        <a:buFontTx/>
                        <a:buNone/>
                        <a:tabLst/>
                        <a:defRPr/>
                      </a:pPr>
                      <a:r>
                        <a:rPr lang="en-US" altLang="ko-KR" dirty="0" smtClean="0"/>
                        <a:t>Cost effective multiple and broad usages with single solution</a:t>
                      </a:r>
                    </a:p>
                  </a:txBody>
                  <a:tcPr anchor="ct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5C: 1. BROAD MARKET POTENTIAL (2)</a:t>
            </a:r>
            <a:endParaRPr lang="ko-KR" altLang="en-US" sz="2000" dirty="0"/>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17</a:t>
            </a:r>
            <a:endParaRPr lang="en-US" sz="1400" dirty="0">
              <a:latin typeface="Times New Roman" pitchFamily="18" charset="0"/>
              <a:cs typeface="Times New Roman" pitchFamily="18" charset="0"/>
            </a:endParaRPr>
          </a:p>
        </p:txBody>
      </p:sp>
      <p:sp>
        <p:nvSpPr>
          <p:cNvPr id="113665" name="Rectangle 1"/>
          <p:cNvSpPr>
            <a:spLocks noChangeArrowheads="1"/>
          </p:cNvSpPr>
          <p:nvPr/>
        </p:nvSpPr>
        <p:spPr bwMode="auto">
          <a:xfrm>
            <a:off x="381000" y="1248132"/>
            <a:ext cx="8382000" cy="50475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0" algn="l"/>
              </a:tabLst>
            </a:pPr>
            <a:r>
              <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a) Broad sets of applicability.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3975" algn="l"/>
              </a:tabLst>
            </a:pP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The proposed standard opens up new markets with its capabilities and new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advanced features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such as</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its concurrent  multi rate</a:t>
            </a:r>
            <a:r>
              <a:rPr kumimoji="0" lang="en-US" sz="1600" b="0" i="1" u="none" strike="noStrike" cap="none" normalizeH="0" dirty="0" smtClean="0">
                <a:ln>
                  <a:noFill/>
                </a:ln>
                <a:solidFill>
                  <a:schemeClr val="tx1"/>
                </a:solidFill>
                <a:effectLst/>
                <a:latin typeface="Times New Roman" pitchFamily="18" charset="0"/>
                <a:ea typeface="Malgun Gothic" pitchFamily="34" charset="-127"/>
                <a:cs typeface="Times New Roman" pitchFamily="18" charset="0"/>
              </a:rPr>
              <a:t> information delivery,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group broadcasting capability</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concurrent multichannel connectivity, superior synchronization capability, low latency and other differentiating features which have not been feasible with the current technologies.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lang="en-US" sz="1600" i="1" dirty="0" smtClean="0">
                <a:latin typeface="Times New Roman" pitchFamily="18" charset="0"/>
                <a:ea typeface="Malgun Gothic" pitchFamily="34" charset="-127"/>
                <a:cs typeface="Times New Roman" pitchFamily="18" charset="0"/>
              </a:rPr>
              <a:t>A</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pplications demanding the proposed capabilities include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Group Games, Group Conferencing, Multi-lingual Simultaneous Interpretation System, Personal Broadcasting Station, Stereo Wireless Karaoke, Wireless Tour Guide, Wireless Audio, Drive-in Shop Operations Audio, Mobile VoIP, Internet Radio, Mobile IPTV, 2-way Remote Control, Wireless PBX, and convergence of such applications.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tabLst>
                <a:tab pos="228600" algn="l"/>
              </a:tabLst>
            </a:pP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As the speed of data access on the network and the amount media contents on the web </a:t>
            </a:r>
            <a:r>
              <a:rPr lang="en-US" sz="1600" i="1" dirty="0" smtClean="0">
                <a:latin typeface="Times New Roman" pitchFamily="18" charset="0"/>
                <a:ea typeface="Malgun Gothic" pitchFamily="34" charset="-127"/>
                <a:cs typeface="Times New Roman" pitchFamily="18" charset="0"/>
              </a:rPr>
              <a:t>increa</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se, and the activities by a user become</a:t>
            </a:r>
            <a:r>
              <a:rPr kumimoji="0" lang="en-US" sz="1600" b="0" i="1" u="none" strike="noStrike" cap="none" normalizeH="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diversified in different directions, there will be increasing demand for seamless connectivity between an individual user </a:t>
            </a:r>
            <a:r>
              <a:rPr lang="en-US" sz="1600" i="1" dirty="0" smtClean="0">
                <a:latin typeface="Times New Roman" pitchFamily="18" charset="0"/>
                <a:ea typeface="Malgun Gothic" pitchFamily="34" charset="-127"/>
                <a:cs typeface="Times New Roman" pitchFamily="18" charset="0"/>
              </a:rPr>
              <a:t>and</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the network and devices surrounding the users as she or he moves around. Due to technical limitation of the currently available standard solutions, certain markets have been underserved. Therefore, i</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t is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expected</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that</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because of its features optimized for personalized wireless communications,</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PSC will be a vital component in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a new communication paradigm,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5G communications</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where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a user is the center of all the connectivity. The new communication paradigm will open up additional sets of applications which are not practically feasible with currently available solutions including </a:t>
            </a:r>
            <a:r>
              <a:rPr lang="en-US" altLang="ko-KR" sz="1600" i="1" dirty="0" smtClean="0"/>
              <a:t>personalized environment setting, remote personal device management</a:t>
            </a:r>
            <a:r>
              <a:rPr lang="en-US" altLang="ko-KR" sz="1600" dirty="0" smtClean="0"/>
              <a:t> </a:t>
            </a:r>
            <a:r>
              <a:rPr lang="en-US" altLang="ko-KR" sz="1600" i="1" dirty="0" smtClean="0"/>
              <a:t>and future ubiquitous &amp; 5G mobile communication</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a:t>
            </a:r>
            <a:endParaRPr kumimoji="0" lang="en-US" sz="1600" b="0" i="1"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5C: 1. BROAD MARKET POTENTIAL (3)</a:t>
            </a:r>
            <a:endParaRPr lang="ko-KR" altLang="en-US" sz="2000" dirty="0"/>
          </a:p>
        </p:txBody>
      </p:sp>
      <p:sp>
        <p:nvSpPr>
          <p:cNvPr id="3" name="Content Placeholder 2"/>
          <p:cNvSpPr>
            <a:spLocks noGrp="1"/>
          </p:cNvSpPr>
          <p:nvPr>
            <p:ph idx="1"/>
          </p:nvPr>
        </p:nvSpPr>
        <p:spPr>
          <a:xfrm>
            <a:off x="457200" y="1600200"/>
            <a:ext cx="8305800" cy="4800600"/>
          </a:xfrm>
        </p:spPr>
        <p:txBody>
          <a:bodyPr>
            <a:normAutofit fontScale="40000" lnSpcReduction="20000"/>
          </a:bodyPr>
          <a:lstStyle/>
          <a:p>
            <a:pPr marL="0" lvl="0" indent="0" fontAlgn="base">
              <a:lnSpc>
                <a:spcPct val="120000"/>
              </a:lnSpc>
              <a:spcBef>
                <a:spcPct val="0"/>
              </a:spcBef>
              <a:spcAft>
                <a:spcPct val="0"/>
              </a:spcAft>
              <a:buNone/>
              <a:tabLst>
                <a:tab pos="228600" algn="l"/>
              </a:tabLst>
            </a:pPr>
            <a:r>
              <a:rPr lang="en-US" sz="4500" b="1" dirty="0" smtClean="0">
                <a:latin typeface="Times New Roman" pitchFamily="18" charset="0"/>
                <a:ea typeface="MS Mincho" pitchFamily="49" charset="-128"/>
                <a:cs typeface="Times New Roman" pitchFamily="18" charset="0"/>
              </a:rPr>
              <a:t>b) Multiple vendors and numerous users </a:t>
            </a:r>
            <a:endParaRPr lang="en-US" sz="4500" dirty="0" smtClean="0">
              <a:latin typeface="Times New Roman" pitchFamily="18" charset="0"/>
              <a:cs typeface="Times New Roman" pitchFamily="18" charset="0"/>
            </a:endParaRPr>
          </a:p>
          <a:p>
            <a:pPr marL="0" indent="0">
              <a:lnSpc>
                <a:spcPct val="120000"/>
              </a:lnSpc>
              <a:buNone/>
            </a:pPr>
            <a:r>
              <a:rPr lang="en-US" sz="4000" i="1" dirty="0" smtClean="0">
                <a:latin typeface="Times New Roman" pitchFamily="18" charset="0"/>
                <a:ea typeface="Malgun Gothic" pitchFamily="34" charset="-127"/>
                <a:cs typeface="Times New Roman" pitchFamily="18" charset="0"/>
              </a:rPr>
              <a:t>Participation of members from various industry sectors and institutions </a:t>
            </a:r>
            <a:r>
              <a:rPr lang="en-US" sz="4000" i="1" dirty="0" smtClean="0">
                <a:latin typeface="Times New Roman" pitchFamily="18" charset="0"/>
                <a:cs typeface="Times New Roman" pitchFamily="18" charset="0"/>
              </a:rPr>
              <a:t>including international wireless industry, academic researchers, system integrators, consumer electronics companies, and potential end users in the IEEE 802.15 PSC study group demonstrate the broad interest in the utilization of personal space communication technologies</a:t>
            </a:r>
            <a:r>
              <a:rPr lang="en-US" sz="4000" dirty="0" smtClean="0">
                <a:latin typeface="Times New Roman" pitchFamily="18" charset="0"/>
                <a:cs typeface="Times New Roman" pitchFamily="18" charset="0"/>
              </a:rPr>
              <a:t>.</a:t>
            </a:r>
            <a:r>
              <a:rPr lang="en-US" sz="4000" i="1" dirty="0" smtClean="0">
                <a:latin typeface="Times New Roman" pitchFamily="18" charset="0"/>
                <a:ea typeface="Malgun Gothic" pitchFamily="34" charset="-127"/>
                <a:cs typeface="Times New Roman" pitchFamily="18" charset="0"/>
              </a:rPr>
              <a:t> The standard will be optimized to meet the cost and other requirements from these sectors to ensure broadening the markets and increasing the number of target users. </a:t>
            </a:r>
            <a:r>
              <a:rPr lang="en-US" sz="4000" i="1" dirty="0" smtClean="0">
                <a:latin typeface="Times New Roman" pitchFamily="18" charset="0"/>
                <a:ea typeface="MS Mincho" pitchFamily="49" charset="-128"/>
                <a:cs typeface="Times New Roman" pitchFamily="18" charset="0"/>
              </a:rPr>
              <a:t>Availability of the technology for use </a:t>
            </a:r>
            <a:r>
              <a:rPr lang="en-US" sz="4000" i="1" dirty="0" smtClean="0">
                <a:latin typeface="Times New Roman" pitchFamily="18" charset="0"/>
                <a:ea typeface="Malgun Gothic" pitchFamily="34" charset="-127"/>
                <a:cs typeface="Times New Roman" pitchFamily="18" charset="0"/>
              </a:rPr>
              <a:t>at</a:t>
            </a:r>
            <a:r>
              <a:rPr lang="en-US" sz="4000" i="1" dirty="0" smtClean="0">
                <a:latin typeface="Times New Roman" pitchFamily="18" charset="0"/>
                <a:ea typeface="MS Mincho" pitchFamily="49" charset="-128"/>
                <a:cs typeface="Times New Roman" pitchFamily="18" charset="0"/>
              </a:rPr>
              <a:t> reasonable license fee and a huge potential of new markets will be</a:t>
            </a:r>
            <a:r>
              <a:rPr lang="en-US" sz="4000" i="1" dirty="0" smtClean="0">
                <a:latin typeface="Times New Roman" pitchFamily="18" charset="0"/>
                <a:ea typeface="Malgun Gothic" pitchFamily="34" charset="-127"/>
                <a:cs typeface="Times New Roman" pitchFamily="18" charset="0"/>
              </a:rPr>
              <a:t> a base of benefits due to the economy of scale.  </a:t>
            </a:r>
            <a:r>
              <a:rPr lang="en-US" sz="4000" i="1" dirty="0" smtClean="0">
                <a:latin typeface="Times New Roman" pitchFamily="18" charset="0"/>
                <a:cs typeface="Times New Roman" pitchFamily="18" charset="0"/>
              </a:rPr>
              <a:t>The target user base will be large as indicated by the growing demand for ubiquitous connection  without human interaction </a:t>
            </a:r>
            <a:r>
              <a:rPr lang="fr-FR" altLang="ko-KR" sz="4000" i="1" dirty="0" smtClean="0">
                <a:latin typeface="Times New Roman" pitchFamily="18" charset="0"/>
                <a:ea typeface="굴림" charset="-127"/>
                <a:cs typeface="Times New Roman" pitchFamily="18" charset="0"/>
              </a:rPr>
              <a:t>such as remote sensor, remote bio-monitoring and personal environment service</a:t>
            </a:r>
            <a:r>
              <a:rPr lang="en-US" sz="4000" i="1" dirty="0" smtClean="0">
                <a:latin typeface="Times New Roman" pitchFamily="18" charset="0"/>
                <a:cs typeface="Times New Roman" pitchFamily="18" charset="0"/>
              </a:rPr>
              <a:t>.</a:t>
            </a:r>
            <a:endParaRPr lang="en-US" sz="4000" i="1" dirty="0" smtClean="0">
              <a:latin typeface="Times New Roman" pitchFamily="18" charset="0"/>
              <a:ea typeface="Malgun Gothic" pitchFamily="34" charset="-127"/>
              <a:cs typeface="Times New Roman" pitchFamily="18" charset="0"/>
            </a:endParaRPr>
          </a:p>
          <a:p>
            <a:pPr>
              <a:lnSpc>
                <a:spcPct val="120000"/>
              </a:lnSpc>
              <a:buNone/>
            </a:pPr>
            <a:r>
              <a:rPr lang="en-US" sz="4500" b="1" dirty="0" smtClean="0">
                <a:latin typeface="Times New Roman" pitchFamily="18" charset="0"/>
                <a:ea typeface="MS Mincho" pitchFamily="49" charset="-128"/>
                <a:cs typeface="Times New Roman" pitchFamily="18" charset="0"/>
              </a:rPr>
              <a:t>c) Balanced costs (LAN versus attached stations) </a:t>
            </a:r>
            <a:endParaRPr lang="en-US" sz="4500" dirty="0" smtClean="0">
              <a:latin typeface="Times New Roman" pitchFamily="18" charset="0"/>
              <a:cs typeface="Times New Roman" pitchFamily="18" charset="0"/>
            </a:endParaRPr>
          </a:p>
          <a:p>
            <a:pPr marL="0" indent="0">
              <a:lnSpc>
                <a:spcPct val="120000"/>
              </a:lnSpc>
              <a:buNone/>
            </a:pPr>
            <a:r>
              <a:rPr lang="en-US" sz="4000" i="1" dirty="0" smtClean="0">
                <a:latin typeface="Times New Roman" pitchFamily="18" charset="0"/>
                <a:ea typeface="Malgun Gothic" pitchFamily="34" charset="-127"/>
                <a:cs typeface="Times New Roman" pitchFamily="18" charset="0"/>
              </a:rPr>
              <a:t>Despite of</a:t>
            </a:r>
            <a:r>
              <a:rPr lang="en-US" sz="4000" i="1" dirty="0" smtClean="0">
                <a:latin typeface="Times New Roman" pitchFamily="18" charset="0"/>
                <a:ea typeface="MS Mincho" pitchFamily="49" charset="-128"/>
                <a:cs typeface="Times New Roman" pitchFamily="18" charset="0"/>
              </a:rPr>
              <a:t> broader and superior</a:t>
            </a:r>
            <a:r>
              <a:rPr lang="en-US" sz="4000" i="1" dirty="0" smtClean="0">
                <a:latin typeface="Times New Roman" pitchFamily="18" charset="0"/>
                <a:ea typeface="Malgun Gothic" pitchFamily="34" charset="-127"/>
                <a:cs typeface="Times New Roman" pitchFamily="18" charset="0"/>
              </a:rPr>
              <a:t> functionalities and capabilities, the</a:t>
            </a:r>
            <a:r>
              <a:rPr lang="en-US" sz="4000" i="1" dirty="0" smtClean="0">
                <a:latin typeface="Times New Roman" pitchFamily="18" charset="0"/>
                <a:ea typeface="MS Mincho" pitchFamily="49" charset="-128"/>
                <a:cs typeface="Times New Roman" pitchFamily="18" charset="0"/>
              </a:rPr>
              <a:t> technology is of such a simplistic form</a:t>
            </a:r>
            <a:r>
              <a:rPr lang="en-US" sz="4000" i="1" dirty="0" smtClean="0">
                <a:latin typeface="Times New Roman" pitchFamily="18" charset="0"/>
                <a:ea typeface="Malgun Gothic" pitchFamily="34" charset="-127"/>
                <a:cs typeface="Times New Roman" pitchFamily="18" charset="0"/>
              </a:rPr>
              <a:t> without much increased complexity. That’s why solutions can be implemented and </a:t>
            </a:r>
            <a:r>
              <a:rPr lang="en-US" sz="4000" i="1" dirty="0" smtClean="0">
                <a:latin typeface="Times New Roman" pitchFamily="18" charset="0"/>
                <a:ea typeface="MS Mincho" pitchFamily="49" charset="-128"/>
                <a:cs typeface="Times New Roman" pitchFamily="18" charset="0"/>
              </a:rPr>
              <a:t>chips can be manufactured at a price comparable to other PAN </a:t>
            </a:r>
            <a:r>
              <a:rPr lang="en-US" sz="4000" i="1" dirty="0" smtClean="0">
                <a:latin typeface="Times New Roman" pitchFamily="18" charset="0"/>
                <a:ea typeface="Malgun Gothic" pitchFamily="34" charset="-127"/>
                <a:cs typeface="Times New Roman" pitchFamily="18" charset="0"/>
              </a:rPr>
              <a:t>solutions</a:t>
            </a:r>
            <a:r>
              <a:rPr lang="en-US" sz="4000" i="1" dirty="0" smtClean="0">
                <a:latin typeface="Times New Roman" pitchFamily="18" charset="0"/>
                <a:ea typeface="MS Mincho" pitchFamily="49" charset="-128"/>
                <a:cs typeface="Times New Roman" pitchFamily="18" charset="0"/>
              </a:rPr>
              <a:t> </a:t>
            </a:r>
            <a:r>
              <a:rPr lang="en-US" sz="4000" i="1" dirty="0" smtClean="0">
                <a:latin typeface="Times New Roman" pitchFamily="18" charset="0"/>
                <a:ea typeface="Malgun Gothic" pitchFamily="34" charset="-127"/>
                <a:cs typeface="Times New Roman" pitchFamily="18" charset="0"/>
              </a:rPr>
              <a:t>such as</a:t>
            </a:r>
            <a:r>
              <a:rPr lang="en-US" sz="4000" i="1" dirty="0" smtClean="0">
                <a:latin typeface="Times New Roman" pitchFamily="18" charset="0"/>
                <a:ea typeface="MS Mincho" pitchFamily="49" charset="-128"/>
                <a:cs typeface="Times New Roman" pitchFamily="18" charset="0"/>
              </a:rPr>
              <a:t> Bluetooth and </a:t>
            </a:r>
            <a:r>
              <a:rPr lang="en-US" sz="4000" i="1" dirty="0" err="1" smtClean="0">
                <a:latin typeface="Times New Roman" pitchFamily="18" charset="0"/>
                <a:ea typeface="MS Mincho" pitchFamily="49" charset="-128"/>
                <a:cs typeface="Times New Roman" pitchFamily="18" charset="0"/>
              </a:rPr>
              <a:t>ZigBee</a:t>
            </a:r>
            <a:r>
              <a:rPr lang="en-US" sz="4000" i="1" dirty="0" smtClean="0">
                <a:latin typeface="Times New Roman" pitchFamily="18" charset="0"/>
                <a:ea typeface="MS Mincho" pitchFamily="49" charset="-128"/>
                <a:cs typeface="Times New Roman" pitchFamily="18" charset="0"/>
              </a:rPr>
              <a:t>. </a:t>
            </a:r>
            <a:r>
              <a:rPr lang="en-US" sz="4000" i="1" dirty="0" smtClean="0">
                <a:latin typeface="Times New Roman" pitchFamily="18" charset="0"/>
                <a:cs typeface="Times New Roman" pitchFamily="18" charset="0"/>
              </a:rPr>
              <a:t>The proposed project will be developed with the aim that the connectivity costs will be a reasonably small fraction of the cost of the target devices such as sensors, tags, human-interface devices, etc.</a:t>
            </a:r>
            <a:endParaRPr lang="en-US" sz="4000" i="1" dirty="0" smtClean="0">
              <a:latin typeface="Times New Roman" pitchFamily="18" charset="0"/>
              <a:ea typeface="MS Mincho" pitchFamily="49" charset="-128"/>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18</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5C: 2. COMPATIBILITY</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19</a:t>
            </a:r>
            <a:endParaRPr lang="en-US" sz="1400" dirty="0">
              <a:latin typeface="Times New Roman" pitchFamily="18" charset="0"/>
              <a:cs typeface="Times New Roman" pitchFamily="18" charset="0"/>
            </a:endParaRPr>
          </a:p>
        </p:txBody>
      </p:sp>
      <p:sp>
        <p:nvSpPr>
          <p:cNvPr id="7" name="Rectangle 6"/>
          <p:cNvSpPr/>
          <p:nvPr/>
        </p:nvSpPr>
        <p:spPr>
          <a:xfrm>
            <a:off x="533400" y="1752600"/>
            <a:ext cx="8077200" cy="3539430"/>
          </a:xfrm>
          <a:prstGeom prst="rect">
            <a:avLst/>
          </a:prstGeom>
        </p:spPr>
        <p:txBody>
          <a:bodyPr wrap="square">
            <a:spAutoFit/>
          </a:bodyPr>
          <a:lstStyle/>
          <a:p>
            <a:r>
              <a:rPr lang="en-US" sz="1600" i="1" dirty="0" smtClean="0">
                <a:latin typeface="Times New Roman" pitchFamily="18" charset="0"/>
                <a:cs typeface="Times New Roman" pitchFamily="18" charset="0"/>
              </a:rPr>
              <a:t>IEEE 802 defines a family of standards. All standards shall be in conformance with IEEE 802.1 Architecture, Management and Interworking. All logical-link-control (LLC) and media-access (MAC) standards shall be compatible with ISO 10039, MAC Service Definition 1, at the LLC/MAC boundary. Within the LLC Working Group there shall be one LLC standard, including one or more LLC protocols with a common LLC/MAC interface. Within a MAC Working Group there shall be one MAC standard and one or more Physical Layer standards with a common MAC/Physical layer interface. Each standard in the IEEE 802 family of standards shall include a definition of managed objects, which are compatible with OSI systems management standards.</a:t>
            </a:r>
          </a:p>
          <a:p>
            <a:endParaRPr lang="en-US" sz="1600" i="1" dirty="0" smtClean="0">
              <a:latin typeface="Times New Roman" pitchFamily="18" charset="0"/>
              <a:cs typeface="Times New Roman" pitchFamily="18" charset="0"/>
            </a:endParaRPr>
          </a:p>
          <a:p>
            <a:r>
              <a:rPr lang="en-US" sz="1600" i="1" dirty="0" smtClean="0">
                <a:latin typeface="Times New Roman" pitchFamily="18" charset="0"/>
                <a:cs typeface="Times New Roman" pitchFamily="18" charset="0"/>
              </a:rPr>
              <a:t>Note: This requirement is subject to final resolution of corrections and revision to current ISO 10039, currently inconsistent with ISO 8802 series standards. </a:t>
            </a:r>
          </a:p>
          <a:p>
            <a:endParaRPr lang="en-US" sz="1600" i="1" dirty="0" smtClean="0">
              <a:latin typeface="Times New Roman" pitchFamily="18" charset="0"/>
              <a:cs typeface="Times New Roman" pitchFamily="18" charset="0"/>
            </a:endParaRPr>
          </a:p>
          <a:p>
            <a:r>
              <a:rPr lang="en-GB" sz="1600" i="1" dirty="0" smtClean="0">
                <a:latin typeface="Times New Roman" pitchFamily="18" charset="0"/>
                <a:cs typeface="Times New Roman" pitchFamily="18" charset="0"/>
              </a:rPr>
              <a:t>The MAC and PHY layers of the PSC Standard will be compatible with the IEEE 802 in terms of its architecture, management scheme and inter-networking interfaces as needed. [7]</a:t>
            </a:r>
            <a:endParaRPr lang="en-US" sz="1600"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000"/>
              </a:lnSpc>
            </a:pPr>
            <a:r>
              <a:rPr lang="en-US" sz="3200" b="1" i="1" dirty="0" smtClean="0">
                <a:solidFill>
                  <a:srgbClr val="FF0000"/>
                </a:solidFill>
                <a:cs typeface="Times New Roman" pitchFamily="18" charset="0"/>
              </a:rPr>
              <a:t>INTRODUCTION</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800600"/>
          </a:xfrm>
        </p:spPr>
        <p:txBody>
          <a:bodyPr>
            <a:normAutofit/>
          </a:bodyPr>
          <a:lstStyle/>
          <a:p>
            <a:pPr marL="342900" lvl="1" indent="-342900">
              <a:buFont typeface="Arial" pitchFamily="34" charset="0"/>
              <a:buChar char="•"/>
            </a:pPr>
            <a:r>
              <a:rPr lang="en-US" sz="2000" dirty="0" smtClean="0">
                <a:latin typeface="Times New Roman" pitchFamily="18" charset="0"/>
                <a:cs typeface="Times New Roman" pitchFamily="18" charset="0"/>
              </a:rPr>
              <a:t>This contribution is prepared to provide a baseline document for PSC PAR and 5C discussions.</a:t>
            </a:r>
          </a:p>
          <a:p>
            <a:pPr marL="342900" lvl="1" indent="-342900">
              <a:buFont typeface="Arial" pitchFamily="34" charset="0"/>
              <a:buChar char="•"/>
            </a:pPr>
            <a:endParaRPr lang="en-US" sz="2000" dirty="0" smtClean="0">
              <a:latin typeface="Times New Roman" pitchFamily="18" charset="0"/>
              <a:cs typeface="Times New Roman" pitchFamily="18" charset="0"/>
            </a:endParaRPr>
          </a:p>
          <a:p>
            <a:pPr marL="342900" lvl="1" indent="-342900">
              <a:buFont typeface="Arial" pitchFamily="34" charset="0"/>
              <a:buChar char="•"/>
            </a:pPr>
            <a:r>
              <a:rPr lang="en-US" sz="2000" dirty="0" smtClean="0">
                <a:latin typeface="Times New Roman" pitchFamily="18" charset="0"/>
                <a:cs typeface="Times New Roman" pitchFamily="18" charset="0"/>
              </a:rPr>
              <a:t>The following issues were reviewed before preparing this document:</a:t>
            </a:r>
          </a:p>
          <a:p>
            <a:pPr marL="742950" lvl="2" indent="-342900"/>
            <a:r>
              <a:rPr lang="en-US" sz="1800" dirty="0" smtClean="0">
                <a:latin typeface="Times New Roman" pitchFamily="18" charset="0"/>
                <a:cs typeface="Times New Roman" pitchFamily="18" charset="0"/>
              </a:rPr>
              <a:t>Definition of PSC </a:t>
            </a:r>
          </a:p>
          <a:p>
            <a:pPr marL="742950" lvl="2" indent="-342900"/>
            <a:r>
              <a:rPr lang="en-US" sz="1800" dirty="0" smtClean="0">
                <a:latin typeface="Times New Roman" pitchFamily="18" charset="0"/>
                <a:cs typeface="Times New Roman" pitchFamily="18" charset="0"/>
              </a:rPr>
              <a:t>Use cases identified so far and new possible use cases</a:t>
            </a:r>
          </a:p>
          <a:p>
            <a:pPr marL="742950" lvl="2" indent="-342900"/>
            <a:r>
              <a:rPr lang="en-US" sz="1800" dirty="0" smtClean="0">
                <a:latin typeface="Times New Roman" pitchFamily="18" charset="0"/>
                <a:cs typeface="Times New Roman" pitchFamily="18" charset="0"/>
              </a:rPr>
              <a:t>Technical requirements identified for these use cases</a:t>
            </a:r>
          </a:p>
          <a:p>
            <a:pPr marL="742950" lvl="2" indent="-342900"/>
            <a:r>
              <a:rPr lang="en-US" sz="1800" dirty="0" smtClean="0">
                <a:latin typeface="Times New Roman" pitchFamily="18" charset="0"/>
                <a:cs typeface="Times New Roman" pitchFamily="18" charset="0"/>
              </a:rPr>
              <a:t>Review of system design proposed so far and similar technologies</a:t>
            </a:r>
          </a:p>
          <a:p>
            <a:pPr marL="742950" lvl="2" indent="-342900"/>
            <a:r>
              <a:rPr lang="en-US" sz="1800" dirty="0" smtClean="0">
                <a:latin typeface="Times New Roman" pitchFamily="18" charset="0"/>
                <a:cs typeface="Times New Roman" pitchFamily="18" charset="0"/>
              </a:rPr>
              <a:t>New possible design for better performance</a:t>
            </a:r>
          </a:p>
          <a:p>
            <a:pPr marL="742950" lvl="2" indent="-342900"/>
            <a:endParaRPr lang="en-US" sz="1600" dirty="0" smtClean="0">
              <a:latin typeface="Times New Roman" pitchFamily="18" charset="0"/>
              <a:cs typeface="Times New Roman" pitchFamily="18" charset="0"/>
            </a:endParaRPr>
          </a:p>
          <a:p>
            <a:pPr marL="342900" lvl="1" indent="-342900">
              <a:buFont typeface="Arial" pitchFamily="34" charset="0"/>
              <a:buChar char="•"/>
            </a:pPr>
            <a:r>
              <a:rPr lang="en-US" sz="2000" dirty="0" smtClean="0">
                <a:latin typeface="Times New Roman" pitchFamily="18" charset="0"/>
                <a:cs typeface="Times New Roman" pitchFamily="18" charset="0"/>
              </a:rPr>
              <a:t>The following issues are addressed:</a:t>
            </a:r>
          </a:p>
          <a:p>
            <a:pPr marL="742950" lvl="2" indent="-342900"/>
            <a:r>
              <a:rPr lang="en-US" sz="1800" dirty="0" smtClean="0">
                <a:solidFill>
                  <a:srgbClr val="FF0000"/>
                </a:solidFill>
                <a:latin typeface="Times New Roman" pitchFamily="18" charset="0"/>
                <a:cs typeface="Times New Roman" pitchFamily="18" charset="0"/>
              </a:rPr>
              <a:t>Procedures on how to proceed for the standardization of PSC</a:t>
            </a:r>
            <a:endParaRPr lang="en-US" sz="1800" dirty="0" smtClean="0">
              <a:latin typeface="Times New Roman" pitchFamily="18" charset="0"/>
              <a:cs typeface="Times New Roman" pitchFamily="18" charset="0"/>
            </a:endParaRPr>
          </a:p>
          <a:p>
            <a:pPr marL="742950" lvl="2" indent="-342900"/>
            <a:r>
              <a:rPr lang="en-US" sz="1800" dirty="0" smtClean="0">
                <a:solidFill>
                  <a:srgbClr val="FF0000"/>
                </a:solidFill>
                <a:latin typeface="Times New Roman" pitchFamily="18" charset="0"/>
                <a:cs typeface="Times New Roman" pitchFamily="18" charset="0"/>
              </a:rPr>
              <a:t>PAR and 5C revised/modified/updated</a:t>
            </a:r>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5C: 3. DISTINCT INDENTITY (1)</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20</a:t>
            </a:r>
            <a:endParaRPr lang="en-US" sz="1400" dirty="0">
              <a:latin typeface="Times New Roman" pitchFamily="18" charset="0"/>
              <a:cs typeface="Times New Roman" pitchFamily="18" charset="0"/>
            </a:endParaRPr>
          </a:p>
        </p:txBody>
      </p:sp>
      <p:graphicFrame>
        <p:nvGraphicFramePr>
          <p:cNvPr id="5" name="표 23"/>
          <p:cNvGraphicFramePr>
            <a:graphicFrameLocks noGrp="1"/>
          </p:cNvGraphicFramePr>
          <p:nvPr/>
        </p:nvGraphicFramePr>
        <p:xfrm>
          <a:off x="457200" y="1752600"/>
          <a:ext cx="8229600" cy="4480560"/>
        </p:xfrm>
        <a:graphic>
          <a:graphicData uri="http://schemas.openxmlformats.org/drawingml/2006/table">
            <a:tbl>
              <a:tblPr firstRow="1" bandRow="1">
                <a:tableStyleId>{93296810-A885-4BE3-A3E7-6D5BEEA58F35}</a:tableStyleId>
              </a:tblPr>
              <a:tblGrid>
                <a:gridCol w="2667000"/>
                <a:gridCol w="3977079"/>
                <a:gridCol w="1585521"/>
              </a:tblGrid>
              <a:tr h="357175">
                <a:tc>
                  <a:txBody>
                    <a:bodyPr/>
                    <a:lstStyle/>
                    <a:p>
                      <a:pPr algn="ctr" latinLnBrk="1"/>
                      <a:endParaRPr lang="ko-KR" altLang="en-US" dirty="0">
                        <a:latin typeface="Times New Roman" pitchFamily="18" charset="0"/>
                        <a:cs typeface="Times New Roman" pitchFamily="18" charset="0"/>
                      </a:endParaRPr>
                    </a:p>
                  </a:txBody>
                  <a:tcPr anchor="ctr"/>
                </a:tc>
                <a:tc>
                  <a:txBody>
                    <a:bodyPr/>
                    <a:lstStyle/>
                    <a:p>
                      <a:pPr algn="ctr" latinLnBrk="1"/>
                      <a:r>
                        <a:rPr lang="en-US" altLang="ko-KR" dirty="0" smtClean="0">
                          <a:latin typeface="Times New Roman" pitchFamily="18" charset="0"/>
                          <a:cs typeface="Times New Roman" pitchFamily="18" charset="0"/>
                        </a:rPr>
                        <a:t>Description</a:t>
                      </a:r>
                      <a:endParaRPr lang="ko-KR" altLang="en-US" dirty="0">
                        <a:latin typeface="Times New Roman" pitchFamily="18" charset="0"/>
                        <a:cs typeface="Times New Roman" pitchFamily="18" charset="0"/>
                      </a:endParaRPr>
                    </a:p>
                  </a:txBody>
                  <a:tcPr anchor="ctr"/>
                </a:tc>
                <a:tc>
                  <a:txBody>
                    <a:bodyPr/>
                    <a:lstStyle/>
                    <a:p>
                      <a:pPr algn="ctr" latinLnBrk="1"/>
                      <a:r>
                        <a:rPr lang="en-US" altLang="ko-KR" dirty="0" smtClean="0">
                          <a:latin typeface="Times New Roman" pitchFamily="18" charset="0"/>
                          <a:cs typeface="Times New Roman" pitchFamily="18" charset="0"/>
                        </a:rPr>
                        <a:t>Remark</a:t>
                      </a:r>
                      <a:endParaRPr lang="ko-KR" altLang="en-US" dirty="0">
                        <a:latin typeface="Times New Roman" pitchFamily="18" charset="0"/>
                        <a:cs typeface="Times New Roman" pitchFamily="18" charset="0"/>
                      </a:endParaRPr>
                    </a:p>
                  </a:txBody>
                  <a:tcPr anchor="ctr"/>
                </a:tc>
              </a:tr>
              <a:tr h="370840">
                <a:tc>
                  <a:txBody>
                    <a:bodyPr/>
                    <a:lstStyle/>
                    <a:p>
                      <a:pPr algn="l" latinLnBrk="1"/>
                      <a:r>
                        <a:rPr lang="en-US" altLang="ko-KR" sz="1800" kern="1200" dirty="0" smtClean="0">
                          <a:latin typeface="Times New Roman" pitchFamily="18" charset="0"/>
                          <a:cs typeface="Times New Roman" pitchFamily="18" charset="0"/>
                        </a:rPr>
                        <a:t>Substantially different from other IEEE 802 standards</a:t>
                      </a:r>
                      <a:endParaRPr lang="ko-KR" altLang="en-US" dirty="0">
                        <a:latin typeface="Times New Roman" pitchFamily="18" charset="0"/>
                        <a:cs typeface="Times New Roman" pitchFamily="18" charset="0"/>
                      </a:endParaRPr>
                    </a:p>
                  </a:txBody>
                  <a:tcPr anchor="ctr"/>
                </a:tc>
                <a:tc>
                  <a:txBody>
                    <a:bodyPr/>
                    <a:lstStyle/>
                    <a:p>
                      <a:pPr algn="l" latinLnBrk="1">
                        <a:buFontTx/>
                        <a:buChar char="-"/>
                      </a:pPr>
                      <a:r>
                        <a:rPr lang="en-US" altLang="ko-KR" dirty="0" smtClean="0">
                          <a:latin typeface="Times New Roman" pitchFamily="18" charset="0"/>
                          <a:cs typeface="Times New Roman" pitchFamily="18" charset="0"/>
                        </a:rPr>
                        <a:t> D</a:t>
                      </a:r>
                      <a:r>
                        <a:rPr lang="en-US" altLang="ko-KR" baseline="0" dirty="0" smtClean="0">
                          <a:latin typeface="Times New Roman" pitchFamily="18" charset="0"/>
                          <a:cs typeface="Times New Roman" pitchFamily="18" charset="0"/>
                        </a:rPr>
                        <a:t>ata rates dynamically scalable to and fast synchronization for all versatile devices with one platform</a:t>
                      </a:r>
                    </a:p>
                    <a:p>
                      <a:pPr algn="l" latinLnBrk="1">
                        <a:buFontTx/>
                        <a:buChar char="-"/>
                      </a:pPr>
                      <a:r>
                        <a:rPr lang="en-US" altLang="ko-KR" dirty="0" smtClean="0">
                          <a:latin typeface="Times New Roman" pitchFamily="18" charset="0"/>
                          <a:cs typeface="Times New Roman" pitchFamily="18" charset="0"/>
                        </a:rPr>
                        <a:t> Frame structure for convergence of</a:t>
                      </a:r>
                      <a:r>
                        <a:rPr lang="en-US" altLang="ko-KR" baseline="0" dirty="0" smtClean="0">
                          <a:latin typeface="Times New Roman" pitchFamily="18" charset="0"/>
                          <a:cs typeface="Times New Roman" pitchFamily="18" charset="0"/>
                        </a:rPr>
                        <a:t> b</a:t>
                      </a:r>
                      <a:r>
                        <a:rPr lang="en-US" altLang="ko-KR" dirty="0" smtClean="0">
                          <a:latin typeface="Times New Roman" pitchFamily="18" charset="0"/>
                          <a:cs typeface="Times New Roman" pitchFamily="18" charset="0"/>
                        </a:rPr>
                        <a:t>roadcasting and</a:t>
                      </a:r>
                      <a:r>
                        <a:rPr lang="en-US" altLang="ko-KR" baseline="0" dirty="0" smtClean="0">
                          <a:latin typeface="Times New Roman" pitchFamily="18" charset="0"/>
                          <a:cs typeface="Times New Roman" pitchFamily="18" charset="0"/>
                        </a:rPr>
                        <a:t> c</a:t>
                      </a:r>
                      <a:r>
                        <a:rPr lang="en-US" altLang="ko-KR" dirty="0" smtClean="0">
                          <a:latin typeface="Times New Roman" pitchFamily="18" charset="0"/>
                          <a:cs typeface="Times New Roman" pitchFamily="18" charset="0"/>
                        </a:rPr>
                        <a:t>ommunication </a:t>
                      </a:r>
                    </a:p>
                    <a:p>
                      <a:pPr algn="l" latinLnBrk="1">
                        <a:buFontTx/>
                        <a:buChar char="-"/>
                      </a:pPr>
                      <a:r>
                        <a:rPr lang="en-US" altLang="ko-KR" baseline="0" dirty="0" smtClean="0">
                          <a:latin typeface="Times New Roman" pitchFamily="18" charset="0"/>
                          <a:cs typeface="Times New Roman" pitchFamily="18" charset="0"/>
                        </a:rPr>
                        <a:t> Congestion control through one </a:t>
                      </a:r>
                      <a:r>
                        <a:rPr lang="en-US" altLang="ko-KR" dirty="0" smtClean="0">
                          <a:latin typeface="Times New Roman" pitchFamily="18" charset="0"/>
                          <a:cs typeface="Times New Roman" pitchFamily="18" charset="0"/>
                        </a:rPr>
                        <a:t>frame structure: various contents in one</a:t>
                      </a:r>
                      <a:r>
                        <a:rPr lang="en-US" altLang="ko-KR" baseline="0" dirty="0" smtClean="0">
                          <a:latin typeface="Times New Roman" pitchFamily="18" charset="0"/>
                          <a:cs typeface="Times New Roman" pitchFamily="18" charset="0"/>
                        </a:rPr>
                        <a:t> frame</a:t>
                      </a:r>
                      <a:r>
                        <a:rPr lang="en-US" altLang="ko-KR" dirty="0" smtClean="0">
                          <a:latin typeface="Times New Roman" pitchFamily="18" charset="0"/>
                          <a:cs typeface="Times New Roman" pitchFamily="18" charset="0"/>
                        </a:rPr>
                        <a:t> </a:t>
                      </a:r>
                      <a:endParaRPr lang="ko-KR" altLang="en-US" dirty="0">
                        <a:latin typeface="Times New Roman" pitchFamily="18" charset="0"/>
                        <a:cs typeface="Times New Roman" pitchFamily="18" charset="0"/>
                      </a:endParaRPr>
                    </a:p>
                  </a:txBody>
                  <a:tcPr anchor="ctr"/>
                </a:tc>
                <a:tc>
                  <a:txBody>
                    <a:bodyPr/>
                    <a:lstStyle/>
                    <a:p>
                      <a:pPr algn="ctr" latinLnBrk="1"/>
                      <a:endParaRPr lang="ko-KR" altLang="en-US" dirty="0">
                        <a:latin typeface="Times New Roman" pitchFamily="18" charset="0"/>
                        <a:cs typeface="Times New Roman" pitchFamily="18" charset="0"/>
                      </a:endParaRPr>
                    </a:p>
                  </a:txBody>
                  <a:tcPr anchor="ctr"/>
                </a:tc>
              </a:tr>
              <a:tr h="3708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800" kern="1200" dirty="0" smtClean="0">
                          <a:latin typeface="Times New Roman" pitchFamily="18" charset="0"/>
                          <a:cs typeface="Times New Roman" pitchFamily="18" charset="0"/>
                        </a:rPr>
                        <a:t>One unique solution per problem (not two solutions to a problem</a:t>
                      </a:r>
                      <a:endParaRPr lang="ko-KR" altLang="en-US" dirty="0">
                        <a:latin typeface="Times New Roman" pitchFamily="18" charset="0"/>
                        <a:cs typeface="Times New Roman" pitchFamily="18" charset="0"/>
                      </a:endParaRPr>
                    </a:p>
                  </a:txBody>
                  <a:tcPr anchor="ctr"/>
                </a:tc>
                <a:tc>
                  <a:txBody>
                    <a:bodyPr/>
                    <a:lstStyle/>
                    <a:p>
                      <a:pPr algn="l" latinLnBrk="1"/>
                      <a:r>
                        <a:rPr lang="en-US" altLang="ko-KR" dirty="0" smtClean="0">
                          <a:latin typeface="Times New Roman" pitchFamily="18" charset="0"/>
                          <a:cs typeface="Times New Roman" pitchFamily="18" charset="0"/>
                        </a:rPr>
                        <a:t>Unique solution to support multiple topologies and services in the personal space</a:t>
                      </a:r>
                      <a:endParaRPr lang="ko-KR" altLang="en-US" dirty="0">
                        <a:latin typeface="Times New Roman" pitchFamily="18" charset="0"/>
                        <a:cs typeface="Times New Roman" pitchFamily="18" charset="0"/>
                      </a:endParaRPr>
                    </a:p>
                  </a:txBody>
                  <a:tcPr anchor="ctr"/>
                </a:tc>
                <a:tc>
                  <a:txBody>
                    <a:bodyPr/>
                    <a:lstStyle/>
                    <a:p>
                      <a:pPr algn="ctr" latinLnBrk="1"/>
                      <a:endParaRPr lang="ko-KR" altLang="en-US" dirty="0">
                        <a:latin typeface="Times New Roman" pitchFamily="18" charset="0"/>
                        <a:cs typeface="Times New Roman" pitchFamily="18" charset="0"/>
                      </a:endParaRPr>
                    </a:p>
                  </a:txBody>
                  <a:tcPr anchor="ctr"/>
                </a:tc>
              </a:tr>
              <a:tr h="370840">
                <a:tc>
                  <a:txBody>
                    <a:bodyPr/>
                    <a:lstStyle/>
                    <a:p>
                      <a:pPr algn="l" latinLnBrk="1"/>
                      <a:r>
                        <a:rPr lang="en-US" altLang="ko-KR" sz="1800" kern="1200" dirty="0" smtClean="0">
                          <a:latin typeface="Times New Roman" pitchFamily="18" charset="0"/>
                          <a:cs typeface="Times New Roman" pitchFamily="18" charset="0"/>
                        </a:rPr>
                        <a:t>Easy for the document reader to select the relevant specification</a:t>
                      </a:r>
                      <a:endParaRPr lang="ko-KR" altLang="en-US" dirty="0">
                        <a:latin typeface="Times New Roman" pitchFamily="18" charset="0"/>
                        <a:cs typeface="Times New Roman" pitchFamily="18" charset="0"/>
                      </a:endParaRPr>
                    </a:p>
                  </a:txBody>
                  <a:tcPr anchor="ctr"/>
                </a:tc>
                <a:tc>
                  <a:txBody>
                    <a:bodyPr/>
                    <a:lstStyle/>
                    <a:p>
                      <a:pPr algn="l" latinLnBrk="1"/>
                      <a:r>
                        <a:rPr lang="en-US" altLang="ko-KR" dirty="0" smtClean="0">
                          <a:latin typeface="Times New Roman" pitchFamily="18" charset="0"/>
                          <a:cs typeface="Times New Roman" pitchFamily="18" charset="0"/>
                        </a:rPr>
                        <a:t>Improved version of  ISO/IEC 29157</a:t>
                      </a:r>
                      <a:endParaRPr lang="ko-KR" altLang="en-US" dirty="0">
                        <a:latin typeface="Times New Roman" pitchFamily="18" charset="0"/>
                        <a:cs typeface="Times New Roman" pitchFamily="18" charset="0"/>
                      </a:endParaRPr>
                    </a:p>
                  </a:txBody>
                  <a:tcPr anchor="ctr"/>
                </a:tc>
                <a:tc>
                  <a:txBody>
                    <a:bodyPr/>
                    <a:lstStyle/>
                    <a:p>
                      <a:pPr algn="ctr" latinLnBrk="1"/>
                      <a:r>
                        <a:rPr lang="en-US" altLang="ko-KR" dirty="0" smtClean="0">
                          <a:latin typeface="Times New Roman" pitchFamily="18" charset="0"/>
                          <a:cs typeface="Times New Roman" pitchFamily="18" charset="0"/>
                        </a:rPr>
                        <a:t>Enhance Scalable Speed,</a:t>
                      </a:r>
                    </a:p>
                    <a:p>
                      <a:pPr algn="ctr" latinLnBrk="1"/>
                      <a:r>
                        <a:rPr lang="en-US" altLang="ko-KR" dirty="0" smtClean="0">
                          <a:latin typeface="Times New Roman" pitchFamily="18" charset="0"/>
                          <a:cs typeface="Times New Roman" pitchFamily="18" charset="0"/>
                        </a:rPr>
                        <a:t>Multiple PHY’s</a:t>
                      </a:r>
                      <a:endParaRPr lang="ko-KR" altLang="en-US" dirty="0">
                        <a:latin typeface="Times New Roman" pitchFamily="18" charset="0"/>
                        <a:cs typeface="Times New Roman" pitchFamily="18" charset="0"/>
                      </a:endParaRPr>
                    </a:p>
                  </a:txBody>
                  <a:tcPr anchor="ct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305800" cy="1143000"/>
          </a:xfrm>
        </p:spPr>
        <p:txBody>
          <a:bodyPr>
            <a:normAutofit/>
          </a:bodyPr>
          <a:lstStyle/>
          <a:p>
            <a:r>
              <a:rPr lang="en-US" altLang="ko-KR" sz="3200" b="1" i="1" dirty="0" smtClean="0">
                <a:solidFill>
                  <a:srgbClr val="FF0000"/>
                </a:solidFill>
              </a:rPr>
              <a:t>5C: 3. DISTINCT INDENTITY (2)</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21</a:t>
            </a:r>
            <a:endParaRPr lang="en-US" sz="1400" dirty="0">
              <a:latin typeface="Times New Roman" pitchFamily="18" charset="0"/>
              <a:cs typeface="Times New Roman" pitchFamily="18" charset="0"/>
            </a:endParaRPr>
          </a:p>
        </p:txBody>
      </p:sp>
      <p:sp>
        <p:nvSpPr>
          <p:cNvPr id="115713" name="Rectangle 1"/>
          <p:cNvSpPr>
            <a:spLocks noChangeArrowheads="1"/>
          </p:cNvSpPr>
          <p:nvPr/>
        </p:nvSpPr>
        <p:spPr bwMode="auto">
          <a:xfrm>
            <a:off x="381000" y="1794064"/>
            <a:ext cx="8534400"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l" defTabSz="914400" rtl="0" eaLnBrk="1" fontAlgn="base" latinLnBrk="0" hangingPunct="1">
              <a:lnSpc>
                <a:spcPct val="100000"/>
              </a:lnSpc>
              <a:spcBef>
                <a:spcPct val="0"/>
              </a:spcBef>
              <a:spcAft>
                <a:spcPct val="0"/>
              </a:spcAft>
              <a:buClrTx/>
              <a:buSzTx/>
              <a:buFontTx/>
              <a:buAutoNum type="alphaLcParenR"/>
            </a:pPr>
            <a:r>
              <a:rPr kumimoji="0" lang="en-US" b="1" i="0" u="none" strike="noStrike" cap="none" normalizeH="0" baseline="0" dirty="0" smtClean="0">
                <a:ln>
                  <a:noFill/>
                </a:ln>
                <a:effectLst/>
                <a:latin typeface="Times New Roman" pitchFamily="18" charset="0"/>
                <a:ea typeface="MS Mincho" pitchFamily="49" charset="-128"/>
                <a:cs typeface="Times New Roman" pitchFamily="18" charset="0"/>
              </a:rPr>
              <a:t> Substantially different from other IEEE 802 standards</a:t>
            </a:r>
          </a:p>
          <a:p>
            <a:pPr fontAlgn="base">
              <a:spcBef>
                <a:spcPct val="0"/>
              </a:spcBef>
              <a:spcAft>
                <a:spcPct val="0"/>
              </a:spcAft>
            </a:pPr>
            <a:r>
              <a:rPr lang="en-US" sz="1400" i="1" dirty="0" smtClean="0">
                <a:latin typeface="Times New Roman" pitchFamily="18" charset="0"/>
                <a:ea typeface="MS Mincho" pitchFamily="49" charset="-128"/>
                <a:cs typeface="Times New Roman" pitchFamily="18" charset="0"/>
              </a:rPr>
              <a:t>We are currently not aware of any other 802 standard that has been tasked with facilitating the </a:t>
            </a:r>
            <a:r>
              <a:rPr lang="en-US" sz="1400" i="1" dirty="0" smtClean="0">
                <a:latin typeface="Times New Roman" pitchFamily="18" charset="0"/>
                <a:ea typeface="Malgun Gothic" pitchFamily="34" charset="-127"/>
                <a:cs typeface="Times New Roman" pitchFamily="18" charset="0"/>
              </a:rPr>
              <a:t>features and capabilities meeting the data rates, power consumption, and the implementation complexity at the same time.</a:t>
            </a:r>
            <a:endParaRPr kumimoji="0" lang="en-US" sz="1400" b="0" i="0" u="none" strike="noStrike" cap="none" normalizeH="0" baseline="0" dirty="0" smtClean="0">
              <a:ln>
                <a:noFill/>
              </a:ln>
              <a:effectLst/>
              <a:latin typeface="Times New Roman" pitchFamily="18" charset="0"/>
              <a:cs typeface="Times New Roman" pitchFamily="18" charset="0"/>
            </a:endParaRPr>
          </a:p>
          <a:p>
            <a:pPr lvl="0" eaLnBrk="0" fontAlgn="base" hangingPunct="0">
              <a:spcBef>
                <a:spcPct val="0"/>
              </a:spcBef>
              <a:spcAft>
                <a:spcPct val="0"/>
              </a:spcAft>
            </a:pP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 </a:t>
            </a:r>
            <a:r>
              <a:rPr lang="en-US" sz="1400" b="1" i="1" dirty="0" err="1" smtClean="0">
                <a:latin typeface="Times New Roman" pitchFamily="18" charset="0"/>
                <a:ea typeface="MS Mincho" pitchFamily="49" charset="-128"/>
                <a:cs typeface="Times New Roman" pitchFamily="18" charset="0"/>
              </a:rPr>
              <a:t>i</a:t>
            </a:r>
            <a:r>
              <a:rPr lang="en-US" sz="1400" b="1" i="1" dirty="0" smtClean="0">
                <a:latin typeface="Times New Roman" pitchFamily="18" charset="0"/>
                <a:ea typeface="MS Mincho" pitchFamily="49" charset="-128"/>
                <a:cs typeface="Times New Roman" pitchFamily="18" charset="0"/>
              </a:rPr>
              <a:t>) Dynamic scalability of data rates in a frame</a:t>
            </a:r>
            <a:endParaRPr lang="en-US" sz="1400" dirty="0" smtClean="0">
              <a:latin typeface="Times New Roman" pitchFamily="18" charset="0"/>
              <a:cs typeface="Times New Roman" pitchFamily="18" charset="0"/>
            </a:endParaRPr>
          </a:p>
          <a:p>
            <a:pPr lvl="0" eaLnBrk="0" fontAlgn="base" hangingPunct="0">
              <a:spcBef>
                <a:spcPct val="0"/>
              </a:spcBef>
              <a:spcAft>
                <a:spcPct val="0"/>
              </a:spcAft>
            </a:pPr>
            <a:r>
              <a:rPr lang="en-US" sz="1400" i="1" dirty="0" smtClean="0">
                <a:latin typeface="Times New Roman" pitchFamily="18" charset="0"/>
                <a:ea typeface="MS Mincho" pitchFamily="49" charset="-128"/>
                <a:cs typeface="Times New Roman" pitchFamily="18" charset="0"/>
              </a:rPr>
              <a:t>Various devices associated to a user in a personal space have their unique services and features demanding variety of data rates with low latency for most cases. This fact requires data rates dynamically scalable in a data frame to be adapted to abrupt service requests for personal environment control without human interruption.</a:t>
            </a:r>
          </a:p>
          <a:p>
            <a:pPr lvl="0" eaLnBrk="0" fontAlgn="base" hangingPunct="0">
              <a:spcBef>
                <a:spcPct val="0"/>
              </a:spcBef>
              <a:spcAft>
                <a:spcPct val="0"/>
              </a:spcAft>
            </a:pPr>
            <a:r>
              <a:rPr kumimoji="0" lang="en-US" sz="1400" b="1" i="1" u="none" strike="noStrike" cap="none" normalizeH="0" baseline="0" dirty="0" smtClean="0">
                <a:ln>
                  <a:noFill/>
                </a:ln>
                <a:effectLst/>
                <a:latin typeface="Times New Roman" pitchFamily="18" charset="0"/>
                <a:ea typeface="MS Mincho" pitchFamily="49" charset="-128"/>
                <a:cs typeface="Times New Roman" pitchFamily="18" charset="0"/>
              </a:rPr>
              <a:t>ii) Concurrent broadcasting of multiple </a:t>
            </a:r>
            <a:r>
              <a:rPr lang="en-US" sz="1400" b="1" i="1" dirty="0" smtClean="0">
                <a:latin typeface="Times New Roman" pitchFamily="18" charset="0"/>
                <a:ea typeface="MS Mincho" pitchFamily="49" charset="-128"/>
                <a:cs typeface="Times New Roman" pitchFamily="18" charset="0"/>
              </a:rPr>
              <a:t>various</a:t>
            </a:r>
            <a:r>
              <a:rPr kumimoji="0" lang="en-US" sz="1400" b="1" i="1" u="none" strike="noStrike" cap="none" normalizeH="0" baseline="0" dirty="0" smtClean="0">
                <a:ln>
                  <a:noFill/>
                </a:ln>
                <a:effectLst/>
                <a:latin typeface="Times New Roman" pitchFamily="18" charset="0"/>
                <a:ea typeface="MS Mincho" pitchFamily="49" charset="-128"/>
                <a:cs typeface="Times New Roman" pitchFamily="18" charset="0"/>
              </a:rPr>
              <a:t>-rate multimedia streams</a:t>
            </a:r>
            <a:endParaRPr kumimoji="0" lang="en-US" sz="1400" b="0" i="0" u="none" strike="noStrike" cap="none" normalizeH="0" baseline="0" dirty="0" smtClean="0">
              <a:ln>
                <a:noFill/>
              </a:ln>
              <a:effectLst/>
              <a:latin typeface="Times New Roman" pitchFamily="18" charset="0"/>
              <a:cs typeface="Times New Roman" pitchFamily="18" charset="0"/>
            </a:endParaRPr>
          </a:p>
          <a:p>
            <a:pPr marR="0" lvl="0" algn="l" defTabSz="914400" rtl="0" eaLnBrk="0" fontAlgn="base" latinLnBrk="0" hangingPunct="0">
              <a:lnSpc>
                <a:spcPct val="100000"/>
              </a:lnSpc>
              <a:spcBef>
                <a:spcPct val="0"/>
              </a:spcBef>
              <a:spcAft>
                <a:spcPct val="0"/>
              </a:spcAft>
              <a:buClrTx/>
              <a:buSzTx/>
              <a:buFontTx/>
              <a:buNone/>
            </a:pP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Multiple streams of </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low to medium </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rate multimedia can be simultaneously broadcast within a </a:t>
            </a:r>
            <a:r>
              <a:rPr lang="en-US" sz="1400" i="1" dirty="0" smtClean="0">
                <a:latin typeface="Times New Roman" pitchFamily="18" charset="0"/>
                <a:ea typeface="MS Mincho" pitchFamily="49" charset="-128"/>
                <a:cs typeface="Times New Roman" pitchFamily="18" charset="0"/>
              </a:rPr>
              <a:t>personal space</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 area </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to unlimited</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 number of receivers. </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In addition to the capacity and scalability, s</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uch simultaneous broadcast streams </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do not cause</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 interference</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 to neighboring networks or connectivity between devices</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a:t>
            </a:r>
            <a:r>
              <a:rPr lang="en-US" sz="1400" dirty="0" smtClean="0">
                <a:latin typeface="Times New Roman" pitchFamily="18" charset="0"/>
                <a:cs typeface="Times New Roman" pitchFamily="18" charset="0"/>
              </a:rPr>
              <a:t> </a:t>
            </a:r>
            <a:endParaRPr kumimoji="0" lang="en-US" sz="1400" b="0" i="0" u="none" strike="noStrike" cap="none" normalizeH="0" baseline="0" dirty="0" smtClean="0">
              <a:ln>
                <a:noFill/>
              </a:ln>
              <a:effectLst/>
              <a:latin typeface="Times New Roman" pitchFamily="18" charset="0"/>
              <a:cs typeface="Times New Roman" pitchFamily="18" charset="0"/>
            </a:endParaRPr>
          </a:p>
          <a:p>
            <a:pPr marR="0" lvl="0" algn="l" defTabSz="914400" rtl="0" eaLnBrk="0" fontAlgn="base" latinLnBrk="0" hangingPunct="0">
              <a:lnSpc>
                <a:spcPct val="100000"/>
              </a:lnSpc>
              <a:spcBef>
                <a:spcPct val="0"/>
              </a:spcBef>
              <a:spcAft>
                <a:spcPct val="0"/>
              </a:spcAft>
              <a:buClrTx/>
              <a:buSzTx/>
              <a:buFontTx/>
              <a:buNone/>
            </a:pP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 </a:t>
            </a:r>
            <a:r>
              <a:rPr kumimoji="0" lang="en-US" sz="1400" b="1" i="1" u="none" strike="noStrike" cap="none" normalizeH="0" baseline="0" dirty="0" smtClean="0">
                <a:ln>
                  <a:noFill/>
                </a:ln>
                <a:effectLst/>
                <a:latin typeface="Times New Roman" pitchFamily="18" charset="0"/>
                <a:ea typeface="MS Mincho" pitchFamily="49" charset="-128"/>
                <a:cs typeface="Times New Roman" pitchFamily="18" charset="0"/>
              </a:rPr>
              <a:t>iii) Multi-peer group communication</a:t>
            </a:r>
            <a:endParaRPr kumimoji="0" lang="en-US" sz="1400" b="0" i="0" u="none" strike="noStrike" cap="none" normalizeH="0" baseline="0" dirty="0" smtClean="0">
              <a:ln>
                <a:noFill/>
              </a:ln>
              <a:effectLst/>
              <a:latin typeface="Times New Roman" pitchFamily="18" charset="0"/>
              <a:cs typeface="Times New Roman" pitchFamily="18" charset="0"/>
            </a:endParaRPr>
          </a:p>
          <a:p>
            <a:pPr marR="0" lvl="0" algn="l" defTabSz="914400" rtl="0" eaLnBrk="0" fontAlgn="base" latinLnBrk="0" hangingPunct="0">
              <a:lnSpc>
                <a:spcPct val="100000"/>
              </a:lnSpc>
              <a:spcBef>
                <a:spcPct val="0"/>
              </a:spcBef>
              <a:spcAft>
                <a:spcPct val="0"/>
              </a:spcAft>
              <a:buClrTx/>
              <a:buSzTx/>
              <a:buFontTx/>
              <a:buNone/>
            </a:pP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The </a:t>
            </a:r>
            <a:r>
              <a:rPr lang="en-US" sz="1400" i="1" dirty="0" smtClean="0">
                <a:latin typeface="Times New Roman" pitchFamily="18" charset="0"/>
                <a:ea typeface="Malgun Gothic" pitchFamily="34" charset="-127"/>
                <a:cs typeface="Times New Roman" pitchFamily="18" charset="0"/>
              </a:rPr>
              <a:t>standard needs to</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 enable m to </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n</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 media streaming connectivity</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 with up to multiple stereo-audio and </a:t>
            </a:r>
            <a:r>
              <a:rPr lang="en-US" sz="1400" i="1" dirty="0" smtClean="0">
                <a:latin typeface="Times New Roman" pitchFamily="18" charset="0"/>
                <a:ea typeface="MS Mincho" pitchFamily="49" charset="-128"/>
                <a:cs typeface="Times New Roman" pitchFamily="18" charset="0"/>
              </a:rPr>
              <a:t>multiple</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 stereo</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 </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voice</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 channels</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 </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according to the </a:t>
            </a:r>
            <a:r>
              <a:rPr lang="en-US" sz="1400" i="1" dirty="0" smtClean="0">
                <a:latin typeface="Times New Roman" pitchFamily="18" charset="0"/>
                <a:ea typeface="Malgun Gothic" pitchFamily="34" charset="-127"/>
                <a:cs typeface="Times New Roman" pitchFamily="18" charset="0"/>
              </a:rPr>
              <a:t>anticipat</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ed specification</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 This is </a:t>
            </a:r>
            <a:r>
              <a:rPr lang="en-US" sz="1400" i="1" dirty="0" smtClean="0">
                <a:latin typeface="Times New Roman" pitchFamily="18" charset="0"/>
                <a:ea typeface="Malgun Gothic" pitchFamily="34" charset="-127"/>
                <a:cs typeface="Times New Roman" pitchFamily="18" charset="0"/>
              </a:rPr>
              <a:t>implemented by</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 the unique structure and features that enable a device to listen to </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multiple</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 channels on the network at the same time. </a:t>
            </a:r>
            <a:endParaRPr kumimoji="0" lang="en-US" sz="1400" b="0" i="0" u="none" strike="noStrike" cap="none" normalizeH="0" baseline="0" dirty="0" smtClean="0">
              <a:ln>
                <a:noFill/>
              </a:ln>
              <a:effectLst/>
              <a:latin typeface="Times New Roman" pitchFamily="18" charset="0"/>
              <a:cs typeface="Times New Roman" pitchFamily="18" charset="0"/>
            </a:endParaRPr>
          </a:p>
          <a:p>
            <a:pPr marR="0" lvl="0" algn="l" defTabSz="914400" rtl="0" eaLnBrk="0" fontAlgn="base" latinLnBrk="0" hangingPunct="0">
              <a:lnSpc>
                <a:spcPct val="100000"/>
              </a:lnSpc>
              <a:spcBef>
                <a:spcPct val="0"/>
              </a:spcBef>
              <a:spcAft>
                <a:spcPct val="0"/>
              </a:spcAft>
              <a:buClrTx/>
              <a:buSzTx/>
              <a:buFontTx/>
              <a:buNone/>
            </a:pPr>
            <a:r>
              <a:rPr kumimoji="0" lang="en-US" sz="1400" b="1" i="1" u="none" strike="noStrike" cap="none" normalizeH="0" baseline="0" dirty="0" smtClean="0">
                <a:ln>
                  <a:noFill/>
                </a:ln>
                <a:effectLst/>
                <a:latin typeface="Times New Roman" pitchFamily="18" charset="0"/>
                <a:ea typeface="MS Mincho" pitchFamily="49" charset="-128"/>
                <a:cs typeface="Times New Roman" pitchFamily="18" charset="0"/>
              </a:rPr>
              <a:t>iv) Low latency</a:t>
            </a:r>
            <a:endParaRPr kumimoji="0" lang="en-US" sz="1400" b="0" i="0" u="none" strike="noStrike" cap="none" normalizeH="0" baseline="0" dirty="0" smtClean="0">
              <a:ln>
                <a:noFill/>
              </a:ln>
              <a:effectLst/>
              <a:latin typeface="Times New Roman" pitchFamily="18" charset="0"/>
              <a:cs typeface="Times New Roman" pitchFamily="18" charset="0"/>
            </a:endParaRPr>
          </a:p>
          <a:p>
            <a:pPr marR="0" lvl="0" algn="l" defTabSz="914400" rtl="0" eaLnBrk="0" fontAlgn="base" latinLnBrk="0" hangingPunct="0">
              <a:lnSpc>
                <a:spcPct val="100000"/>
              </a:lnSpc>
              <a:spcBef>
                <a:spcPct val="0"/>
              </a:spcBef>
              <a:spcAft>
                <a:spcPct val="0"/>
              </a:spcAft>
              <a:buClrTx/>
              <a:buSzTx/>
              <a:buFontTx/>
              <a:buNone/>
            </a:pP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The target one-way latency </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from a </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transmitting party</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 to a receiv</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ing</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 </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party</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 </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is</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 less than 10ms for mono audio </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and</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 20ms for stereo audio. Such low latency is </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essential </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for highly interactive</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 real time</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 applications.</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 </a:t>
            </a:r>
            <a:endParaRPr kumimoji="0" lang="en-US" sz="1400" b="0" i="0" u="none" strike="noStrike" cap="none" normalizeH="0" baseline="0" dirty="0" smtClean="0">
              <a:ln>
                <a:noFill/>
              </a:ln>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305800" cy="1143000"/>
          </a:xfrm>
        </p:spPr>
        <p:txBody>
          <a:bodyPr>
            <a:normAutofit/>
          </a:bodyPr>
          <a:lstStyle/>
          <a:p>
            <a:r>
              <a:rPr lang="en-US" altLang="ko-KR" sz="3200" b="1" i="1" dirty="0" smtClean="0">
                <a:solidFill>
                  <a:srgbClr val="FF0000"/>
                </a:solidFill>
              </a:rPr>
              <a:t>5C: 3. DISTINCT INDENTITY </a:t>
            </a:r>
            <a:r>
              <a:rPr lang="en-US" altLang="ko-KR" sz="3200" b="1" i="1" dirty="0" smtClean="0">
                <a:solidFill>
                  <a:srgbClr val="FF0000"/>
                </a:solidFill>
              </a:rPr>
              <a:t>(3)</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0" lvl="0" indent="0" fontAlgn="base">
              <a:spcBef>
                <a:spcPct val="0"/>
              </a:spcBef>
              <a:spcAft>
                <a:spcPct val="0"/>
              </a:spcAft>
              <a:buNone/>
              <a:tabLst>
                <a:tab pos="0" algn="l"/>
              </a:tabLst>
            </a:pPr>
            <a:r>
              <a:rPr lang="en-US" sz="1800" b="1" dirty="0" smtClean="0">
                <a:latin typeface="Times New Roman" pitchFamily="18" charset="0"/>
                <a:ea typeface="MS Mincho" pitchFamily="49" charset="-128"/>
                <a:cs typeface="Times New Roman" pitchFamily="18" charset="0"/>
              </a:rPr>
              <a:t>b) One unique solution per problem</a:t>
            </a:r>
            <a:r>
              <a:rPr lang="en-US" sz="1800" b="1" dirty="0" smtClean="0">
                <a:latin typeface="Times New Roman" pitchFamily="18" charset="0"/>
                <a:ea typeface="Malgun Gothic" pitchFamily="34" charset="-127"/>
                <a:cs typeface="Times New Roman" pitchFamily="18" charset="0"/>
              </a:rPr>
              <a:t> </a:t>
            </a:r>
            <a:r>
              <a:rPr lang="en-US" sz="1800" b="1" dirty="0" smtClean="0">
                <a:latin typeface="Times New Roman" pitchFamily="18" charset="0"/>
                <a:ea typeface="MS Mincho" pitchFamily="49" charset="-128"/>
                <a:cs typeface="Times New Roman" pitchFamily="18" charset="0"/>
              </a:rPr>
              <a:t>(not two solutions to a problem)</a:t>
            </a:r>
            <a:endParaRPr lang="en-US" sz="1800" dirty="0" smtClean="0">
              <a:latin typeface="Times New Roman" pitchFamily="18" charset="0"/>
              <a:cs typeface="Times New Roman" pitchFamily="18" charset="0"/>
            </a:endParaRPr>
          </a:p>
          <a:p>
            <a:pPr marL="0" indent="0" eaLnBrk="0" fontAlgn="base" hangingPunct="0">
              <a:spcBef>
                <a:spcPct val="0"/>
              </a:spcBef>
              <a:spcAft>
                <a:spcPct val="0"/>
              </a:spcAft>
              <a:buNone/>
              <a:tabLst>
                <a:tab pos="0" algn="l"/>
              </a:tabLst>
            </a:pPr>
            <a:r>
              <a:rPr lang="en-US" sz="1600" i="1" dirty="0" smtClean="0">
                <a:latin typeface="Times New Roman" pitchFamily="18" charset="0"/>
                <a:cs typeface="Times New Roman" pitchFamily="18" charset="0"/>
              </a:rPr>
              <a:t>The Personal Space Communications (PSC) Standard will consist of one Medium Access Control and Physical Layer per problem.  We are unaware of any existing standard that will address this class of devices. </a:t>
            </a:r>
            <a:endParaRPr lang="en-US" sz="1600" i="1" dirty="0" smtClean="0">
              <a:latin typeface="Times New Roman" pitchFamily="18" charset="0"/>
              <a:ea typeface="MS Mincho" pitchFamily="49" charset="-128"/>
              <a:cs typeface="Times New Roman" pitchFamily="18" charset="0"/>
            </a:endParaRPr>
          </a:p>
          <a:p>
            <a:pPr marL="0" lvl="0" indent="0" eaLnBrk="0" fontAlgn="base" hangingPunct="0">
              <a:spcBef>
                <a:spcPct val="0"/>
              </a:spcBef>
              <a:spcAft>
                <a:spcPct val="0"/>
              </a:spcAft>
              <a:buNone/>
              <a:tabLst>
                <a:tab pos="0" algn="l"/>
              </a:tabLst>
            </a:pPr>
            <a:r>
              <a:rPr lang="en-US" sz="1600" i="1" dirty="0" smtClean="0">
                <a:latin typeface="Times New Roman" pitchFamily="18" charset="0"/>
                <a:cs typeface="Times New Roman" pitchFamily="18" charset="0"/>
              </a:rPr>
              <a:t>The standard will address a unique solution for personal space communications in free space. The standard will provide short-range communication using the unlicensed band and target various applications such as secure point-to-point communication; indoor location-based services (LBS); secure point-to-multipoint communication (office, home); information broadcast, etc.</a:t>
            </a:r>
          </a:p>
          <a:p>
            <a:pPr marL="0" lvl="0" indent="0" eaLnBrk="0" fontAlgn="base" hangingPunct="0">
              <a:spcBef>
                <a:spcPct val="0"/>
              </a:spcBef>
              <a:spcAft>
                <a:spcPct val="0"/>
              </a:spcAft>
              <a:buNone/>
              <a:tabLst>
                <a:tab pos="0" algn="l"/>
              </a:tabLst>
            </a:pPr>
            <a:endParaRPr lang="en-US" sz="1600" dirty="0" smtClean="0">
              <a:latin typeface="Times New Roman" pitchFamily="18" charset="0"/>
              <a:cs typeface="Times New Roman" pitchFamily="18" charset="0"/>
            </a:endParaRPr>
          </a:p>
          <a:p>
            <a:pPr marL="0" lvl="0" indent="0" eaLnBrk="0" fontAlgn="base" hangingPunct="0">
              <a:spcBef>
                <a:spcPct val="0"/>
              </a:spcBef>
              <a:spcAft>
                <a:spcPct val="0"/>
              </a:spcAft>
              <a:buNone/>
              <a:tabLst>
                <a:tab pos="0" algn="l"/>
              </a:tabLst>
            </a:pPr>
            <a:r>
              <a:rPr lang="en-US" sz="1800" b="1" dirty="0" smtClean="0">
                <a:latin typeface="Times New Roman" pitchFamily="18" charset="0"/>
                <a:ea typeface="MS Mincho" pitchFamily="49" charset="-128"/>
                <a:cs typeface="Times New Roman" pitchFamily="18" charset="0"/>
              </a:rPr>
              <a:t>c) Easy for the document reader to select the relevant specification</a:t>
            </a:r>
            <a:endParaRPr lang="en-US" sz="1800" dirty="0" smtClean="0">
              <a:latin typeface="Times New Roman" pitchFamily="18" charset="0"/>
              <a:cs typeface="Times New Roman" pitchFamily="18" charset="0"/>
            </a:endParaRPr>
          </a:p>
          <a:p>
            <a:pPr marL="0" lvl="0" indent="0" eaLnBrk="0" fontAlgn="base" hangingPunct="0">
              <a:spcBef>
                <a:spcPct val="0"/>
              </a:spcBef>
              <a:spcAft>
                <a:spcPct val="0"/>
              </a:spcAft>
              <a:buNone/>
              <a:tabLst>
                <a:tab pos="0" algn="l"/>
              </a:tabLst>
            </a:pPr>
            <a:r>
              <a:rPr lang="en-US" sz="1600" dirty="0" smtClean="0">
                <a:latin typeface="Times New Roman" pitchFamily="18" charset="0"/>
                <a:ea typeface="MS Mincho" pitchFamily="49" charset="-128"/>
                <a:cs typeface="Times New Roman" pitchFamily="18" charset="0"/>
              </a:rPr>
              <a:t>	</a:t>
            </a:r>
            <a:r>
              <a:rPr lang="en-US" sz="1600" i="1" dirty="0" smtClean="0">
                <a:latin typeface="Times New Roman" pitchFamily="18" charset="0"/>
                <a:ea typeface="MS Mincho" pitchFamily="49" charset="-128"/>
                <a:cs typeface="Times New Roman" pitchFamily="18" charset="0"/>
              </a:rPr>
              <a:t>The proposed PSC standard will be a distinct document with clearly distinguishable specifications</a:t>
            </a:r>
            <a:r>
              <a:rPr lang="en-US" sz="1300" i="1" dirty="0" smtClean="0">
                <a:latin typeface="Times New Roman" pitchFamily="18" charset="0"/>
                <a:ea typeface="MS Mincho" pitchFamily="49" charset="-128"/>
                <a:cs typeface="Times New Roman" pitchFamily="18" charset="0"/>
              </a:rPr>
              <a:t>.</a:t>
            </a:r>
            <a:endParaRPr lang="en-US" sz="1300" dirty="0" smtClean="0">
              <a:latin typeface="Arial" pitchFamily="34" charset="0"/>
              <a:cs typeface="Arial" pitchFamily="34"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22</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5C: 4. TECHNICAL FEASIBILITY (1)</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23</a:t>
            </a:r>
            <a:endParaRPr lang="en-US" sz="1400" dirty="0">
              <a:latin typeface="Times New Roman" pitchFamily="18" charset="0"/>
              <a:cs typeface="Times New Roman" pitchFamily="18" charset="0"/>
            </a:endParaRPr>
          </a:p>
        </p:txBody>
      </p:sp>
      <p:graphicFrame>
        <p:nvGraphicFramePr>
          <p:cNvPr id="5" name="표 107"/>
          <p:cNvGraphicFramePr>
            <a:graphicFrameLocks noGrp="1"/>
          </p:cNvGraphicFramePr>
          <p:nvPr/>
        </p:nvGraphicFramePr>
        <p:xfrm>
          <a:off x="609600" y="1752600"/>
          <a:ext cx="7786744" cy="3083560"/>
        </p:xfrm>
        <a:graphic>
          <a:graphicData uri="http://schemas.openxmlformats.org/drawingml/2006/table">
            <a:tbl>
              <a:tblPr firstRow="1" bandRow="1">
                <a:tableStyleId>{93296810-A885-4BE3-A3E7-6D5BEEA58F35}</a:tableStyleId>
              </a:tblPr>
              <a:tblGrid>
                <a:gridCol w="1905000"/>
                <a:gridCol w="4381544"/>
                <a:gridCol w="1500200"/>
              </a:tblGrid>
              <a:tr h="370840">
                <a:tc>
                  <a:txBody>
                    <a:bodyPr/>
                    <a:lstStyle/>
                    <a:p>
                      <a:pPr algn="ctr" latinLnBrk="1"/>
                      <a:endParaRPr lang="ko-KR" altLang="en-US" sz="1600" dirty="0"/>
                    </a:p>
                  </a:txBody>
                  <a:tcPr anchor="ctr"/>
                </a:tc>
                <a:tc>
                  <a:txBody>
                    <a:bodyPr/>
                    <a:lstStyle/>
                    <a:p>
                      <a:pPr algn="ctr" latinLnBrk="1"/>
                      <a:r>
                        <a:rPr lang="en-US" altLang="ko-KR" sz="1600" dirty="0" smtClean="0"/>
                        <a:t>Description</a:t>
                      </a:r>
                      <a:endParaRPr lang="ko-KR" altLang="en-US" sz="1600" dirty="0"/>
                    </a:p>
                  </a:txBody>
                  <a:tcPr anchor="ctr"/>
                </a:tc>
                <a:tc>
                  <a:txBody>
                    <a:bodyPr/>
                    <a:lstStyle/>
                    <a:p>
                      <a:pPr algn="ctr" latinLnBrk="1"/>
                      <a:r>
                        <a:rPr lang="en-US" altLang="ko-KR" sz="1600" dirty="0" smtClean="0"/>
                        <a:t>Remark</a:t>
                      </a:r>
                      <a:endParaRPr lang="ko-KR" altLang="en-US" sz="1600" dirty="0"/>
                    </a:p>
                  </a:txBody>
                  <a:tcPr anchor="ctr"/>
                </a:tc>
              </a:tr>
              <a:tr h="370840">
                <a:tc>
                  <a:txBody>
                    <a:bodyPr/>
                    <a:lstStyle/>
                    <a:p>
                      <a:pPr algn="l"/>
                      <a:r>
                        <a:rPr lang="en-US" altLang="ko-KR" sz="1600" kern="1200" dirty="0" smtClean="0"/>
                        <a:t>Demonstrated system feasibility </a:t>
                      </a:r>
                      <a:endParaRPr lang="ko-KR" altLang="ko-KR" sz="1600" kern="1200" dirty="0">
                        <a:solidFill>
                          <a:schemeClr val="dk1"/>
                        </a:solidFill>
                        <a:latin typeface="+mn-lt"/>
                        <a:ea typeface="+mn-ea"/>
                        <a:cs typeface="+mn-cs"/>
                      </a:endParaRPr>
                    </a:p>
                  </a:txBody>
                  <a:tcPr anchor="ctr"/>
                </a:tc>
                <a:tc>
                  <a:txBody>
                    <a:bodyPr/>
                    <a:lstStyle/>
                    <a:p>
                      <a:pPr algn="l" latinLnBrk="1"/>
                      <a:r>
                        <a:rPr lang="en-US" altLang="ko-KR" sz="1600" kern="1200" dirty="0" smtClean="0"/>
                        <a:t>Some</a:t>
                      </a:r>
                      <a:r>
                        <a:rPr lang="en-US" altLang="ko-KR" sz="1600" kern="1200" baseline="0" dirty="0" smtClean="0"/>
                        <a:t> of applications and features a</a:t>
                      </a:r>
                      <a:r>
                        <a:rPr lang="en-US" altLang="ko-KR" sz="1600" kern="1200" dirty="0" smtClean="0"/>
                        <a:t>lready</a:t>
                      </a:r>
                      <a:r>
                        <a:rPr lang="en-US" altLang="ko-KR" sz="1600" kern="1200" baseline="0" dirty="0" smtClean="0"/>
                        <a:t> d</a:t>
                      </a:r>
                      <a:r>
                        <a:rPr lang="en-US" altLang="ko-KR" sz="1600" kern="1200" dirty="0" smtClean="0"/>
                        <a:t>emonstrated. Other  features are</a:t>
                      </a:r>
                      <a:r>
                        <a:rPr lang="en-US" altLang="ko-KR" sz="1600" kern="1200" baseline="0" dirty="0" smtClean="0"/>
                        <a:t> proven to </a:t>
                      </a:r>
                      <a:r>
                        <a:rPr lang="en-US" altLang="ko-KR" sz="1600" kern="1200" dirty="0" smtClean="0"/>
                        <a:t>be feasible through simulations.</a:t>
                      </a:r>
                    </a:p>
                    <a:p>
                      <a:pPr algn="l" latinLnBrk="1"/>
                      <a:r>
                        <a:rPr lang="en-US" altLang="ko-KR" sz="1600" dirty="0" smtClean="0"/>
                        <a:t>Now, ready for</a:t>
                      </a:r>
                      <a:r>
                        <a:rPr lang="en-US" altLang="ko-KR" sz="1600" baseline="0" dirty="0" smtClean="0"/>
                        <a:t> IEEE802.15.psc. </a:t>
                      </a:r>
                      <a:endParaRPr lang="ko-KR" altLang="en-US" sz="1600" dirty="0"/>
                    </a:p>
                  </a:txBody>
                  <a:tcPr anchor="ctr"/>
                </a:tc>
                <a:tc>
                  <a:txBody>
                    <a:bodyPr/>
                    <a:lstStyle/>
                    <a:p>
                      <a:pPr algn="ctr" latinLnBrk="1"/>
                      <a:endParaRPr lang="ko-KR" altLang="en-US" sz="1600" dirty="0"/>
                    </a:p>
                  </a:txBody>
                  <a:tcPr anchor="ctr"/>
                </a:tc>
              </a:tr>
              <a:tr h="3708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kern="1200" dirty="0" smtClean="0"/>
                        <a:t>Proven technology, reasonable </a:t>
                      </a:r>
                      <a:endParaRPr lang="ko-KR" altLang="en-US" sz="1600" dirty="0"/>
                    </a:p>
                  </a:txBody>
                  <a:tcPr anchor="ctr"/>
                </a:tc>
                <a:tc>
                  <a:txBody>
                    <a:bodyPr/>
                    <a:lstStyle/>
                    <a:p>
                      <a:pPr algn="l" latinLnBrk="1"/>
                      <a:r>
                        <a:rPr lang="en-US" altLang="ko-KR" sz="1600" dirty="0" smtClean="0"/>
                        <a:t>10 years</a:t>
                      </a:r>
                      <a:r>
                        <a:rPr lang="en-US" altLang="ko-KR" sz="1600" baseline="0" dirty="0" smtClean="0"/>
                        <a:t> of R&amp;D.</a:t>
                      </a:r>
                      <a:r>
                        <a:rPr lang="en-US" altLang="ko-KR" sz="1600" dirty="0" smtClean="0"/>
                        <a:t> </a:t>
                      </a:r>
                    </a:p>
                    <a:p>
                      <a:pPr algn="l" latinLnBrk="1"/>
                      <a:r>
                        <a:rPr lang="en-US" altLang="ko-KR" sz="1600" dirty="0" smtClean="0"/>
                        <a:t>Proven to be Reliable, Available, Maintainable, and Durable.</a:t>
                      </a:r>
                      <a:endParaRPr lang="ko-KR" altLang="en-US" sz="1600" dirty="0"/>
                    </a:p>
                  </a:txBody>
                  <a:tcPr anchor="ctr"/>
                </a:tc>
                <a:tc>
                  <a:txBody>
                    <a:bodyPr/>
                    <a:lstStyle/>
                    <a:p>
                      <a:pPr algn="ctr" latinLnBrk="1"/>
                      <a:endParaRPr lang="ko-KR" altLang="en-US" sz="1600" dirty="0"/>
                    </a:p>
                  </a:txBody>
                  <a:tcPr anchor="ctr"/>
                </a:tc>
              </a:tr>
              <a:tr h="370840">
                <a:tc>
                  <a:txBody>
                    <a:bodyPr/>
                    <a:lstStyle/>
                    <a:p>
                      <a:pPr algn="l" latinLnBrk="1"/>
                      <a:r>
                        <a:rPr lang="en-US" altLang="ko-KR" sz="1600" kern="1200" dirty="0" smtClean="0"/>
                        <a:t>Confidence in reliability </a:t>
                      </a:r>
                      <a:endParaRPr lang="ko-KR" altLang="en-US" sz="1600"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t>Some of key features are already</a:t>
                      </a:r>
                      <a:r>
                        <a:rPr lang="en-US" altLang="ko-KR" sz="1600" baseline="0" dirty="0" smtClean="0"/>
                        <a:t> commercialized and standardized as </a:t>
                      </a:r>
                      <a:r>
                        <a:rPr lang="en-US" altLang="ko-KR" sz="1600" dirty="0" smtClean="0"/>
                        <a:t>ISO/IEC 29157 (2010)</a:t>
                      </a:r>
                      <a:endParaRPr lang="ko-KR" altLang="en-US" sz="1600" dirty="0" smtClean="0"/>
                    </a:p>
                    <a:p>
                      <a:pPr algn="l" latinLnBrk="1"/>
                      <a:r>
                        <a:rPr lang="en-US" altLang="ko-KR" sz="1600" baseline="0" dirty="0" smtClean="0"/>
                        <a:t>: </a:t>
                      </a:r>
                      <a:r>
                        <a:rPr lang="en-US" altLang="ko-KR" sz="1600" dirty="0" smtClean="0"/>
                        <a:t>Market proven. </a:t>
                      </a:r>
                    </a:p>
                  </a:txBody>
                  <a:tcPr anchor="ctr"/>
                </a:tc>
                <a:tc>
                  <a:txBody>
                    <a:bodyPr/>
                    <a:lstStyle/>
                    <a:p>
                      <a:pPr algn="ctr" latinLnBrk="1"/>
                      <a:r>
                        <a:rPr lang="en-US" altLang="ko-KR" sz="1600" dirty="0" smtClean="0"/>
                        <a:t>More than 1 million chips in use</a:t>
                      </a:r>
                      <a:endParaRPr lang="ko-KR" altLang="en-US" sz="1600" dirty="0"/>
                    </a:p>
                  </a:txBody>
                  <a:tcPr anchor="ct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5C: 4. TECHNICAL FEASIBILITY (2)</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24</a:t>
            </a:r>
            <a:endParaRPr lang="en-US" sz="1400" dirty="0">
              <a:latin typeface="Times New Roman" pitchFamily="18" charset="0"/>
              <a:cs typeface="Times New Roman" pitchFamily="18" charset="0"/>
            </a:endParaRPr>
          </a:p>
        </p:txBody>
      </p:sp>
      <p:sp>
        <p:nvSpPr>
          <p:cNvPr id="119809" name="Rectangle 1"/>
          <p:cNvSpPr>
            <a:spLocks noChangeArrowheads="1"/>
          </p:cNvSpPr>
          <p:nvPr/>
        </p:nvSpPr>
        <p:spPr bwMode="auto">
          <a:xfrm>
            <a:off x="457200" y="1752600"/>
            <a:ext cx="83058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l" defTabSz="914400" rtl="0" eaLnBrk="1" fontAlgn="base" latinLnBrk="0" hangingPunct="1">
              <a:lnSpc>
                <a:spcPct val="100000"/>
              </a:lnSpc>
              <a:spcBef>
                <a:spcPct val="0"/>
              </a:spcBef>
              <a:spcAft>
                <a:spcPct val="0"/>
              </a:spcAft>
              <a:buClrTx/>
              <a:buSzTx/>
              <a:buFontTx/>
              <a:buNone/>
            </a:pPr>
            <a:r>
              <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a) Demonstrated system feasibility</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a:p>
            <a:pPr marR="0" lvl="0" algn="l" defTabSz="914400" rtl="0" eaLnBrk="0" fontAlgn="base" latinLnBrk="0" hangingPunct="0">
              <a:lnSpc>
                <a:spcPct val="100000"/>
              </a:lnSpc>
              <a:spcBef>
                <a:spcPct val="0"/>
              </a:spcBef>
              <a:spcAft>
                <a:spcPct val="0"/>
              </a:spcAft>
              <a:buClrTx/>
              <a:buSzTx/>
              <a:buFontTx/>
              <a:buNone/>
            </a:pP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More than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one</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Million chips and devices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using</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the technology standardized as ISO/IEC 29157, of which </a:t>
            </a:r>
            <a:r>
              <a:rPr lang="en-US" sz="1600" i="1" dirty="0" smtClean="0">
                <a:latin typeface="Times New Roman" pitchFamily="18" charset="0"/>
                <a:ea typeface="MS Mincho" pitchFamily="49" charset="-128"/>
                <a:cs typeface="Times New Roman" pitchFamily="18" charset="0"/>
              </a:rPr>
              <a:t>most features will be</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proposed to be included in a baseline</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of</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extension</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for PSC</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have been</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already deployed and in use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in</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the market.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Products powered with the technology includes</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Educational Interactive Wireless Microphones, Wireless Microphones for Conferencing, Portable Conference Master, and Wireless Stereo Microphones for both Home and Commercial Karaoke.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These products have been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introduced to the market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for the past five years. These demonstrate f</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easibility of</a:t>
            </a:r>
            <a:r>
              <a:rPr kumimoji="0" lang="en-US" sz="1600" b="0" i="1" u="none" strike="noStrike" cap="none" normalizeH="0" dirty="0" smtClean="0">
                <a:ln>
                  <a:noFill/>
                </a:ln>
                <a:solidFill>
                  <a:schemeClr val="tx1"/>
                </a:solidFill>
                <a:effectLst/>
                <a:latin typeface="Times New Roman" pitchFamily="18" charset="0"/>
                <a:ea typeface="Malgun Gothic" pitchFamily="34" charset="-127"/>
                <a:cs typeface="Times New Roman" pitchFamily="18" charset="0"/>
              </a:rPr>
              <a:t> some of key </a:t>
            </a:r>
            <a:r>
              <a:rPr lang="en-US" sz="1600" i="1" dirty="0" smtClean="0">
                <a:latin typeface="Times New Roman" pitchFamily="18" charset="0"/>
                <a:ea typeface="Malgun Gothic" pitchFamily="34" charset="-127"/>
                <a:cs typeface="Times New Roman" pitchFamily="18" charset="0"/>
              </a:rPr>
              <a:t>features for PSC</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and its implementation in the form of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chips as well as products built with the technology.</a:t>
            </a:r>
          </a:p>
          <a:p>
            <a:endParaRPr kumimoji="0" lang="en-US" sz="14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r>
              <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b) Proven technology, reasonable testing</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R="0" lvl="0" algn="l" defTabSz="914400" rtl="0" eaLnBrk="0" fontAlgn="base" latinLnBrk="0" hangingPunct="0">
              <a:lnSpc>
                <a:spcPct val="100000"/>
              </a:lnSpc>
              <a:spcBef>
                <a:spcPct val="0"/>
              </a:spcBef>
              <a:spcAft>
                <a:spcPct val="0"/>
              </a:spcAft>
              <a:buClrTx/>
              <a:buSzTx/>
              <a:buFontTx/>
              <a:buNone/>
              <a:tabLst>
                <a:tab pos="0" algn="l"/>
              </a:tabLst>
            </a:pP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The current version of the chip</a:t>
            </a:r>
            <a:r>
              <a:rPr kumimoji="0" lang="en-US" sz="1600" b="0" i="1" u="none" strike="noStrike" cap="none" normalizeH="0" dirty="0" smtClean="0">
                <a:ln>
                  <a:noFill/>
                </a:ln>
                <a:solidFill>
                  <a:schemeClr val="tx1"/>
                </a:solidFill>
                <a:effectLst/>
                <a:latin typeface="Times New Roman" pitchFamily="18" charset="0"/>
                <a:ea typeface="MS Mincho" pitchFamily="49" charset="-128"/>
                <a:cs typeface="Times New Roman" pitchFamily="18" charset="0"/>
              </a:rPr>
              <a:t> which implements some of core technologies for PSC</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is the result of more than 10 years of R&amp;D. Each version of the past system chips has gone through rigorous testing before being put into the market. The technology is well proven both by laboratory testing and market acceptance.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5C: 4. TECHNICAL FEASIBILITY (3)</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25</a:t>
            </a:r>
            <a:endParaRPr lang="en-US" sz="1400" dirty="0">
              <a:latin typeface="Times New Roman" pitchFamily="18" charset="0"/>
              <a:cs typeface="Times New Roman" pitchFamily="18" charset="0"/>
            </a:endParaRPr>
          </a:p>
        </p:txBody>
      </p:sp>
      <p:sp>
        <p:nvSpPr>
          <p:cNvPr id="119809" name="Rectangle 1"/>
          <p:cNvSpPr>
            <a:spLocks noChangeArrowheads="1"/>
          </p:cNvSpPr>
          <p:nvPr/>
        </p:nvSpPr>
        <p:spPr bwMode="auto">
          <a:xfrm>
            <a:off x="457200" y="1752600"/>
            <a:ext cx="8305800" cy="35702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l" defTabSz="914400" rtl="0" eaLnBrk="1" fontAlgn="base" latinLnBrk="0" hangingPunct="1">
              <a:lnSpc>
                <a:spcPct val="100000"/>
              </a:lnSpc>
              <a:spcBef>
                <a:spcPct val="0"/>
              </a:spcBef>
              <a:spcAft>
                <a:spcPct val="0"/>
              </a:spcAft>
              <a:buClrTx/>
              <a:buSzTx/>
              <a:buFontTx/>
              <a:buNone/>
            </a:pPr>
            <a:r>
              <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c) Confidence in reliability</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a:p>
            <a:r>
              <a:rPr lang="en-US" sz="1600" i="1" dirty="0" smtClean="0">
                <a:latin typeface="Times New Roman" pitchFamily="18" charset="0"/>
                <a:cs typeface="Times New Roman" pitchFamily="18" charset="0"/>
              </a:rPr>
              <a:t>The air interface protocol will be designed to meet commercial reliability standards. Previously</a:t>
            </a:r>
          </a:p>
          <a:p>
            <a:r>
              <a:rPr lang="en-US" sz="1600" i="1" dirty="0" smtClean="0">
                <a:latin typeface="Times New Roman" pitchFamily="18" charset="0"/>
                <a:cs typeface="Times New Roman" pitchFamily="18" charset="0"/>
              </a:rPr>
              <a:t>demonstrated and commercialized chips provide confidence in the reliability of the proposed project.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The current chip having most of the key features has gone through 5 times of redesign and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re</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packaging. Considerable improvements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in terms of the</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cost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and the final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reliability of the chip have been achieved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during the past few years, and they have been proved by the real users</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Therefore, it is convinced that t</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he performance of the technology is as solid and reliable as can be. </a:t>
            </a:r>
          </a:p>
          <a:p>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R="0" lvl="0" algn="l" defTabSz="914400" rtl="0" eaLnBrk="0" fontAlgn="base" latinLnBrk="0" hangingPunct="0">
              <a:lnSpc>
                <a:spcPct val="100000"/>
              </a:lnSpc>
              <a:spcBef>
                <a:spcPct val="0"/>
              </a:spcBef>
              <a:spcAft>
                <a:spcPct val="0"/>
              </a:spcAft>
              <a:buClrTx/>
              <a:buSzTx/>
              <a:buFontTx/>
              <a:buNone/>
            </a:pPr>
            <a:r>
              <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Coexistence of 802 wireless standards specifying devices for unlicensed operation</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a:p>
            <a:pPr lvl="0" eaLnBrk="0" fontAlgn="base" hangingPunct="0">
              <a:spcBef>
                <a:spcPct val="0"/>
              </a:spcBef>
              <a:spcAft>
                <a:spcPct val="0"/>
              </a:spcAft>
            </a:pP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The proposed P</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SC can coexist in the same spectrum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band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with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other wireless technologies such as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Bluetooth, </a:t>
            </a:r>
            <a:r>
              <a:rPr kumimoji="0" lang="en-US" sz="1600" b="0" i="1" u="none" strike="noStrike" cap="none" normalizeH="0" baseline="0" dirty="0" err="1" smtClean="0">
                <a:ln>
                  <a:noFill/>
                </a:ln>
                <a:solidFill>
                  <a:schemeClr val="tx1"/>
                </a:solidFill>
                <a:effectLst/>
                <a:latin typeface="Times New Roman" pitchFamily="18" charset="0"/>
                <a:ea typeface="MS Mincho" pitchFamily="49" charset="-128"/>
                <a:cs typeface="Times New Roman" pitchFamily="18" charset="0"/>
              </a:rPr>
              <a:t>ZigBee</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and </a:t>
            </a:r>
            <a:r>
              <a:rPr kumimoji="0" lang="en-US" sz="1600" b="0" i="1" u="none" strike="noStrike" cap="none" normalizeH="0" baseline="0" dirty="0" err="1" smtClean="0">
                <a:ln>
                  <a:noFill/>
                </a:ln>
                <a:solidFill>
                  <a:schemeClr val="tx1"/>
                </a:solidFill>
                <a:effectLst/>
                <a:latin typeface="Times New Roman" pitchFamily="18" charset="0"/>
                <a:ea typeface="MS Mincho" pitchFamily="49" charset="-128"/>
                <a:cs typeface="Times New Roman" pitchFamily="18" charset="0"/>
              </a:rPr>
              <a:t>WiFi</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A “l</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isten</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before</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transmit</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mode </a:t>
            </a:r>
            <a:r>
              <a:rPr lang="en-US" sz="1600" i="1" dirty="0" smtClean="0">
                <a:latin typeface="Times New Roman" pitchFamily="18" charset="0"/>
                <a:ea typeface="MS Mincho" pitchFamily="49" charset="-128"/>
                <a:cs typeface="Times New Roman" pitchFamily="18" charset="0"/>
              </a:rPr>
              <a:t>is</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set as a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default</a:t>
            </a:r>
            <a:r>
              <a:rPr lang="en-US" sz="1600" i="1" dirty="0" smtClean="0">
                <a:latin typeface="Times New Roman" pitchFamily="18" charset="0"/>
                <a:ea typeface="MS Mincho" pitchFamily="49" charset="-128"/>
                <a:cs typeface="Times New Roman" pitchFamily="18" charset="0"/>
              </a:rPr>
              <a:t> and interference mitigation scheme is utilized</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to avoid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interference cased by collision between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any hopping channel</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s</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of</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other collocated technologies.</a:t>
            </a:r>
          </a:p>
          <a:p>
            <a:pPr marL="0" marR="0" lvl="0" indent="222250" algn="l" defTabSz="914400" rtl="0" eaLnBrk="0" fontAlgn="base" latinLnBrk="0" hangingPunct="0">
              <a:lnSpc>
                <a:spcPct val="100000"/>
              </a:lnSpc>
              <a:spcBef>
                <a:spcPct val="0"/>
              </a:spcBef>
              <a:spcAft>
                <a:spcPct val="0"/>
              </a:spcAft>
              <a:buClrTx/>
              <a:buSzTx/>
              <a:buFontTx/>
              <a:buNone/>
              <a:tabLst>
                <a:tab pos="228600" algn="l"/>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5C: 5. ECONOMIC FEASIBILITY (1)</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26</a:t>
            </a:r>
            <a:endParaRPr lang="en-US" sz="1400" dirty="0">
              <a:latin typeface="Times New Roman" pitchFamily="18" charset="0"/>
              <a:cs typeface="Times New Roman" pitchFamily="18" charset="0"/>
            </a:endParaRPr>
          </a:p>
        </p:txBody>
      </p:sp>
      <p:graphicFrame>
        <p:nvGraphicFramePr>
          <p:cNvPr id="5" name="표 84"/>
          <p:cNvGraphicFramePr>
            <a:graphicFrameLocks noGrp="1"/>
          </p:cNvGraphicFramePr>
          <p:nvPr/>
        </p:nvGraphicFramePr>
        <p:xfrm>
          <a:off x="533400" y="1828800"/>
          <a:ext cx="8215342" cy="2839720"/>
        </p:xfrm>
        <a:graphic>
          <a:graphicData uri="http://schemas.openxmlformats.org/drawingml/2006/table">
            <a:tbl>
              <a:tblPr firstRow="1" bandRow="1">
                <a:tableStyleId>{93296810-A885-4BE3-A3E7-6D5BEEA58F35}</a:tableStyleId>
              </a:tblPr>
              <a:tblGrid>
                <a:gridCol w="2261103"/>
                <a:gridCol w="3834897"/>
                <a:gridCol w="2119342"/>
              </a:tblGrid>
              <a:tr h="370840">
                <a:tc>
                  <a:txBody>
                    <a:bodyPr/>
                    <a:lstStyle/>
                    <a:p>
                      <a:pPr algn="ctr" latinLnBrk="1"/>
                      <a:endParaRPr lang="ko-KR" altLang="en-US" dirty="0"/>
                    </a:p>
                  </a:txBody>
                  <a:tcPr anchor="ctr"/>
                </a:tc>
                <a:tc>
                  <a:txBody>
                    <a:bodyPr/>
                    <a:lstStyle/>
                    <a:p>
                      <a:pPr algn="ctr" latinLnBrk="1"/>
                      <a:r>
                        <a:rPr lang="en-US" altLang="ko-KR" dirty="0" smtClean="0"/>
                        <a:t>Description</a:t>
                      </a:r>
                      <a:endParaRPr lang="ko-KR" altLang="en-US" dirty="0"/>
                    </a:p>
                  </a:txBody>
                  <a:tcPr anchor="ctr"/>
                </a:tc>
                <a:tc>
                  <a:txBody>
                    <a:bodyPr/>
                    <a:lstStyle/>
                    <a:p>
                      <a:pPr algn="ctr" latinLnBrk="1"/>
                      <a:r>
                        <a:rPr lang="en-US" altLang="ko-KR" dirty="0" smtClean="0"/>
                        <a:t>Remark</a:t>
                      </a:r>
                      <a:endParaRPr lang="ko-KR" altLang="en-US" dirty="0"/>
                    </a:p>
                  </a:txBody>
                  <a:tcPr anchor="ctr"/>
                </a:tc>
              </a:tr>
              <a:tr h="370840">
                <a:tc>
                  <a:txBody>
                    <a:bodyPr/>
                    <a:lstStyle/>
                    <a:p>
                      <a:pPr algn="l" latinLnBrk="1"/>
                      <a:r>
                        <a:rPr lang="en-US" altLang="ko-KR" sz="1800" kern="1200" dirty="0" smtClean="0"/>
                        <a:t>Known cost factors, reliable data </a:t>
                      </a:r>
                      <a:endParaRPr lang="ko-KR" altLang="en-US" dirty="0"/>
                    </a:p>
                  </a:txBody>
                  <a:tcPr anchor="ctr"/>
                </a:tc>
                <a:tc>
                  <a:txBody>
                    <a:bodyPr/>
                    <a:lstStyle/>
                    <a:p>
                      <a:pPr algn="l" latinLnBrk="1"/>
                      <a:r>
                        <a:rPr lang="en-US" altLang="ko-KR" dirty="0" smtClean="0"/>
                        <a:t>PHY: Similar to WPAN</a:t>
                      </a:r>
                    </a:p>
                    <a:p>
                      <a:pPr algn="l" latinLnBrk="1"/>
                      <a:r>
                        <a:rPr lang="en-US" altLang="ko-KR" dirty="0" smtClean="0"/>
                        <a:t>Chip Size: Similar to  WPAN </a:t>
                      </a:r>
                    </a:p>
                    <a:p>
                      <a:pPr algn="l" latinLnBrk="1"/>
                      <a:r>
                        <a:rPr lang="en-US" altLang="ko-KR" dirty="0" smtClean="0"/>
                        <a:t>Cost: Similar to  WPAN </a:t>
                      </a:r>
                      <a:endParaRPr lang="ko-KR" altLang="en-US" dirty="0"/>
                    </a:p>
                  </a:txBody>
                  <a:tcPr anchor="ctr"/>
                </a:tc>
                <a:tc>
                  <a:txBody>
                    <a:bodyPr/>
                    <a:lstStyle/>
                    <a:p>
                      <a:pPr algn="ctr" latinLnBrk="1"/>
                      <a:endParaRPr lang="ko-KR" altLang="en-US" dirty="0"/>
                    </a:p>
                  </a:txBody>
                  <a:tcPr anchor="ctr"/>
                </a:tc>
              </a:tr>
              <a:tr h="3708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800" kern="1200" dirty="0" smtClean="0"/>
                        <a:t>Reasonable cost for performance </a:t>
                      </a:r>
                      <a:endParaRPr lang="ko-KR" altLang="en-US"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dirty="0" smtClean="0"/>
                        <a:t>Smarter service and affordable price. </a:t>
                      </a:r>
                      <a:endParaRPr lang="ko-KR" altLang="en-US" dirty="0"/>
                    </a:p>
                  </a:txBody>
                  <a:tcPr anchor="ctr"/>
                </a:tc>
                <a:tc>
                  <a:txBody>
                    <a:bodyPr/>
                    <a:lstStyle/>
                    <a:p>
                      <a:pPr algn="ctr" latinLnBrk="1"/>
                      <a:endParaRPr lang="ko-KR" altLang="en-US" dirty="0"/>
                    </a:p>
                  </a:txBody>
                  <a:tcPr anchor="ctr"/>
                </a:tc>
              </a:tr>
              <a:tr h="370840">
                <a:tc>
                  <a:txBody>
                    <a:bodyPr/>
                    <a:lstStyle/>
                    <a:p>
                      <a:pPr algn="l" latinLnBrk="1"/>
                      <a:r>
                        <a:rPr lang="en-US" altLang="ko-KR" sz="1800" kern="1200" dirty="0" smtClean="0"/>
                        <a:t>Consideration of installation costs </a:t>
                      </a:r>
                      <a:endParaRPr lang="ko-KR" altLang="en-US" dirty="0"/>
                    </a:p>
                  </a:txBody>
                  <a:tcPr anchor="ctr"/>
                </a:tc>
                <a:tc>
                  <a:txBody>
                    <a:bodyPr/>
                    <a:lstStyle/>
                    <a:p>
                      <a:pPr algn="l" latinLnBrk="1"/>
                      <a:r>
                        <a:rPr lang="en-US" altLang="ko-KR" dirty="0" smtClean="0"/>
                        <a:t>No extra installation cost. </a:t>
                      </a:r>
                    </a:p>
                  </a:txBody>
                  <a:tcPr anchor="ctr"/>
                </a:tc>
                <a:tc>
                  <a:txBody>
                    <a:bodyPr/>
                    <a:lstStyle/>
                    <a:p>
                      <a:pPr algn="ctr" latinLnBrk="1"/>
                      <a:r>
                        <a:rPr lang="en-US" altLang="ko-KR" dirty="0" smtClean="0"/>
                        <a:t>The systems will</a:t>
                      </a:r>
                      <a:r>
                        <a:rPr lang="en-US" altLang="ko-KR" baseline="0" dirty="0" smtClean="0"/>
                        <a:t> be</a:t>
                      </a:r>
                      <a:r>
                        <a:rPr lang="en-US" altLang="ko-KR" dirty="0" smtClean="0"/>
                        <a:t> only installed inside user spaces. </a:t>
                      </a:r>
                      <a:endParaRPr lang="ko-KR" altLang="en-US" dirty="0"/>
                    </a:p>
                  </a:txBody>
                  <a:tcPr anchor="ct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5C: 5. ECONOMIC FEASIBILITY (2)</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27</a:t>
            </a:r>
            <a:endParaRPr lang="en-US" sz="1400" dirty="0">
              <a:latin typeface="Times New Roman" pitchFamily="18" charset="0"/>
              <a:cs typeface="Times New Roman" pitchFamily="18" charset="0"/>
            </a:endParaRPr>
          </a:p>
        </p:txBody>
      </p:sp>
      <p:sp>
        <p:nvSpPr>
          <p:cNvPr id="121857" name="Rectangle 1"/>
          <p:cNvSpPr>
            <a:spLocks noChangeArrowheads="1"/>
          </p:cNvSpPr>
          <p:nvPr/>
        </p:nvSpPr>
        <p:spPr bwMode="auto">
          <a:xfrm>
            <a:off x="457200" y="1343054"/>
            <a:ext cx="8305800" cy="51090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0" algn="l"/>
              </a:tabLst>
            </a:pPr>
            <a:r>
              <a:rPr kumimoji="0" lang="en-US" b="1" u="none" strike="noStrike" cap="none" normalizeH="0" baseline="0" dirty="0" smtClean="0">
                <a:ln>
                  <a:noFill/>
                </a:ln>
                <a:effectLst/>
                <a:latin typeface="Times New Roman" pitchFamily="18" charset="0"/>
                <a:ea typeface="MS Mincho" pitchFamily="49" charset="-128"/>
                <a:cs typeface="Times New Roman" pitchFamily="18" charset="0"/>
              </a:rPr>
              <a:t>a) Known cost factors, reliable data</a:t>
            </a:r>
            <a:endParaRPr kumimoji="0" lang="en-US" b="0" u="none" strike="noStrike" cap="none" normalizeH="0" baseline="0" dirty="0" smtClean="0">
              <a:ln>
                <a:noFill/>
              </a:ln>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0" algn="l"/>
              </a:tabLst>
            </a:pPr>
            <a:r>
              <a:rPr kumimoji="0" lang="en-US" sz="1600" b="0" i="1" u="none" strike="noStrike" cap="none" normalizeH="0" baseline="0" dirty="0" smtClean="0">
                <a:ln>
                  <a:noFill/>
                </a:ln>
                <a:effectLst/>
                <a:latin typeface="Times New Roman" pitchFamily="18" charset="0"/>
                <a:ea typeface="MS Mincho" pitchFamily="49" charset="-128"/>
                <a:cs typeface="Times New Roman" pitchFamily="18" charset="0"/>
              </a:rPr>
              <a:t>	The complexity of both PHY and MAC are comparable to the </a:t>
            </a:r>
            <a:r>
              <a:rPr kumimoji="0" lang="en-US" sz="1600" b="0" i="1" u="none" strike="noStrike" cap="none" normalizeH="0" baseline="0" dirty="0" smtClean="0">
                <a:ln>
                  <a:noFill/>
                </a:ln>
                <a:effectLst/>
                <a:latin typeface="Times New Roman" pitchFamily="18" charset="0"/>
                <a:ea typeface="Malgun Gothic" pitchFamily="34" charset="-127"/>
                <a:cs typeface="Times New Roman" pitchFamily="18" charset="0"/>
              </a:rPr>
              <a:t>other competing </a:t>
            </a:r>
            <a:r>
              <a:rPr kumimoji="0" lang="en-US" sz="1600" b="0" i="1" u="none" strike="noStrike" cap="none" normalizeH="0" baseline="0" dirty="0" smtClean="0">
                <a:ln>
                  <a:noFill/>
                </a:ln>
                <a:effectLst/>
                <a:latin typeface="Times New Roman" pitchFamily="18" charset="0"/>
                <a:ea typeface="MS Mincho" pitchFamily="49" charset="-128"/>
                <a:cs typeface="Times New Roman" pitchFamily="18" charset="0"/>
              </a:rPr>
              <a:t>WPAN technologies. </a:t>
            </a:r>
            <a:r>
              <a:rPr lang="en-US" sz="1600" i="1" dirty="0" smtClean="0">
                <a:latin typeface="Times New Roman" pitchFamily="18" charset="0"/>
                <a:ea typeface="MS Mincho" pitchFamily="49" charset="-128"/>
                <a:cs typeface="Times New Roman" pitchFamily="18" charset="0"/>
              </a:rPr>
              <a:t>Key component</a:t>
            </a:r>
            <a:r>
              <a:rPr kumimoji="0" lang="en-US" sz="1600" b="0" i="1" u="none" strike="noStrike" cap="none" normalizeH="0" baseline="0" dirty="0" smtClean="0">
                <a:ln>
                  <a:noFill/>
                </a:ln>
                <a:effectLst/>
                <a:latin typeface="Times New Roman" pitchFamily="18" charset="0"/>
                <a:ea typeface="MS Mincho" pitchFamily="49" charset="-128"/>
                <a:cs typeface="Times New Roman" pitchFamily="18" charset="0"/>
              </a:rPr>
              <a:t>s can be produced at a cost comparable to those of other existing technologies.</a:t>
            </a:r>
            <a:r>
              <a:rPr kumimoji="0" lang="en-US" sz="1600" b="0" i="1" u="none" strike="noStrike" cap="none" normalizeH="0" dirty="0" smtClean="0">
                <a:ln>
                  <a:noFill/>
                </a:ln>
                <a:effectLst/>
                <a:latin typeface="Times New Roman" pitchFamily="18" charset="0"/>
                <a:ea typeface="MS Mincho" pitchFamily="49" charset="-128"/>
                <a:cs typeface="Times New Roman" pitchFamily="18" charset="0"/>
              </a:rPr>
              <a:t> </a:t>
            </a:r>
            <a:r>
              <a:rPr lang="en-US" sz="1600" i="1" dirty="0" smtClean="0">
                <a:latin typeface="Times New Roman" pitchFamily="18" charset="0"/>
                <a:cs typeface="Times New Roman" pitchFamily="18" charset="0"/>
              </a:rPr>
              <a:t>High-volume applications using PSC devices in components like mobile phones will enable a low-cost source of components. Development efforts for PSC will ensure a cost that is consistent with reasonable business strategy.</a:t>
            </a:r>
          </a:p>
          <a:p>
            <a:pPr marL="0" marR="0" lvl="0" indent="0" algn="l" defTabSz="914400" rtl="0" eaLnBrk="0" fontAlgn="base" latinLnBrk="0" hangingPunct="0">
              <a:lnSpc>
                <a:spcPct val="100000"/>
              </a:lnSpc>
              <a:spcBef>
                <a:spcPct val="0"/>
              </a:spcBef>
              <a:spcAft>
                <a:spcPct val="0"/>
              </a:spcAft>
              <a:buClrTx/>
              <a:buSzTx/>
              <a:buFontTx/>
              <a:buNone/>
              <a:tabLst>
                <a:tab pos="0" algn="l"/>
              </a:tabLst>
            </a:pPr>
            <a:endParaRPr kumimoji="0" lang="en-US" sz="1600" b="0" i="1" u="none" strike="noStrike" cap="none" normalizeH="0" baseline="0" dirty="0" smtClean="0">
              <a:ln>
                <a:noFill/>
              </a:ln>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0" algn="l"/>
              </a:tabLst>
            </a:pPr>
            <a:r>
              <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b) Reasonable cost for performance</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a:p>
            <a:pPr lvl="0" eaLnBrk="0" fontAlgn="base" hangingPunct="0">
              <a:spcBef>
                <a:spcPct val="0"/>
              </a:spcBef>
              <a:spcAft>
                <a:spcPct val="0"/>
              </a:spcAft>
              <a:tabLst>
                <a:tab pos="0" algn="l"/>
              </a:tabLst>
            </a:pPr>
            <a:r>
              <a:rPr kumimoji="0" lang="en-US" sz="16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In spite of t</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he</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system</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’s</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lang="en-US" sz="1600" i="1" dirty="0" smtClean="0">
                <a:latin typeface="Times New Roman" pitchFamily="18" charset="0"/>
                <a:ea typeface="Malgun Gothic" pitchFamily="34" charset="-127"/>
                <a:cs typeface="Times New Roman" pitchFamily="18" charset="0"/>
              </a:rPr>
              <a:t>numerous unique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features not to be found in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other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existing technologies</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lang="en-US" sz="1600" i="1" dirty="0" smtClean="0">
                <a:latin typeface="Times New Roman" pitchFamily="18" charset="0"/>
                <a:cs typeface="Times New Roman" pitchFamily="18" charset="0"/>
              </a:rPr>
              <a:t>based on test results and prototypes, </a:t>
            </a:r>
            <a:r>
              <a:rPr kumimoji="0" lang="en-US" sz="1600" b="0" i="1" u="none" strike="noStrike" cap="none" normalizeH="0" baseline="0" dirty="0" smtClean="0">
                <a:ln>
                  <a:noFill/>
                </a:ln>
                <a:effectLst/>
                <a:latin typeface="Times New Roman" pitchFamily="18" charset="0"/>
                <a:ea typeface="Malgun Gothic" pitchFamily="34" charset="-127"/>
                <a:cs typeface="Times New Roman" pitchFamily="18" charset="0"/>
              </a:rPr>
              <a:t>t</a:t>
            </a:r>
            <a:r>
              <a:rPr kumimoji="0" lang="en-US" sz="1600" b="0" i="1" u="none" strike="noStrike" cap="none" normalizeH="0" baseline="0" dirty="0" smtClean="0">
                <a:ln>
                  <a:noFill/>
                </a:ln>
                <a:effectLst/>
                <a:latin typeface="Times New Roman" pitchFamily="18" charset="0"/>
                <a:ea typeface="MS Mincho" pitchFamily="49" charset="-128"/>
                <a:cs typeface="Times New Roman" pitchFamily="18" charset="0"/>
              </a:rPr>
              <a:t>he costs of end products </a:t>
            </a:r>
            <a:r>
              <a:rPr kumimoji="0" lang="en-US" sz="1600" b="0" i="1" u="none" strike="noStrike" cap="none" normalizeH="0" baseline="0" dirty="0" smtClean="0">
                <a:ln>
                  <a:noFill/>
                </a:ln>
                <a:effectLst/>
                <a:latin typeface="Times New Roman" pitchFamily="18" charset="0"/>
                <a:ea typeface="Malgun Gothic" pitchFamily="34" charset="-127"/>
                <a:cs typeface="Times New Roman" pitchFamily="18" charset="0"/>
              </a:rPr>
              <a:t>can be comparable with others and </a:t>
            </a:r>
            <a:r>
              <a:rPr kumimoji="0" lang="en-US" sz="1600" b="0" i="1" u="none" strike="noStrike" cap="none" normalizeH="0" baseline="0" dirty="0" smtClean="0">
                <a:ln>
                  <a:noFill/>
                </a:ln>
                <a:effectLst/>
                <a:latin typeface="Times New Roman" pitchFamily="18" charset="0"/>
                <a:ea typeface="MS Mincho" pitchFamily="49" charset="-128"/>
                <a:cs typeface="Times New Roman" pitchFamily="18" charset="0"/>
              </a:rPr>
              <a:t>fairly reasonable for vendors and ultimate users</a:t>
            </a:r>
            <a:r>
              <a:rPr lang="en-US" sz="1600" i="1" dirty="0" smtClean="0">
                <a:latin typeface="Times New Roman" pitchFamily="18" charset="0"/>
                <a:ea typeface="Malgun Gothic" pitchFamily="34" charset="-127"/>
                <a:cs typeface="Times New Roman" pitchFamily="18" charset="0"/>
              </a:rPr>
              <a:t>, while </a:t>
            </a:r>
            <a:r>
              <a:rPr lang="en-US" sz="1600" i="1" dirty="0" smtClean="0">
                <a:latin typeface="Times New Roman" pitchFamily="18" charset="0"/>
                <a:cs typeface="Times New Roman" pitchFamily="18" charset="0"/>
              </a:rPr>
              <a:t>the estimates meet expected size, and power requirements.</a:t>
            </a:r>
          </a:p>
          <a:p>
            <a:pPr lvl="0" eaLnBrk="0" fontAlgn="base" hangingPunct="0">
              <a:spcBef>
                <a:spcPct val="0"/>
              </a:spcBef>
              <a:spcAft>
                <a:spcPct val="0"/>
              </a:spcAft>
              <a:tabLst>
                <a:tab pos="0" algn="l"/>
              </a:tabLst>
            </a:pPr>
            <a:endParaRPr lang="en-US" sz="1600" i="1" dirty="0" smtClean="0">
              <a:latin typeface="Times New Roman" pitchFamily="18" charset="0"/>
              <a:cs typeface="Times New Roman" pitchFamily="18" charset="0"/>
            </a:endParaRPr>
          </a:p>
          <a:p>
            <a:pPr lvl="0" eaLnBrk="0" fontAlgn="base" hangingPunct="0">
              <a:spcBef>
                <a:spcPct val="0"/>
              </a:spcBef>
              <a:spcAft>
                <a:spcPct val="0"/>
              </a:spcAft>
              <a:tabLst>
                <a:tab pos="0" algn="l"/>
              </a:tabLst>
            </a:pPr>
            <a:r>
              <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c) Consideration of installation costs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0" algn="l"/>
              </a:tabLst>
            </a:pPr>
            <a:r>
              <a:rPr kumimoji="0" lang="en-US" sz="1600" b="0" i="0" u="none" strike="noStrike" cap="none" normalizeH="0" baseline="0" dirty="0" smtClean="0">
                <a:ln>
                  <a:noFill/>
                </a:ln>
                <a:solidFill>
                  <a:schemeClr val="tx1"/>
                </a:solidFill>
                <a:effectLst/>
                <a:latin typeface="Courier New" pitchFamily="49" charset="0"/>
                <a:ea typeface="MS Mincho" pitchFamily="49" charset="-128"/>
                <a:cs typeface="Courier New" pitchFamily="49" charset="0"/>
              </a:rPr>
              <a:t>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There's no substantial installation cost involved. As soon as multiple PSC devices come in proximity to each other, automatic master selection and grouping process</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es</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will take place to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setup</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an instantaneous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connectivity</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A</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lthough use of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AP-like device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might be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useful</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in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certain</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application scenarios</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n</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o fixed AP-like device is a</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requirement for operation</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s in </a:t>
            </a:r>
            <a:r>
              <a:rPr lang="en-US" sz="1600" i="1" dirty="0" smtClean="0">
                <a:latin typeface="Times New Roman" pitchFamily="18" charset="0"/>
                <a:ea typeface="Malgun Gothic" pitchFamily="34" charset="-127"/>
                <a:cs typeface="Times New Roman" pitchFamily="18" charset="0"/>
              </a:rPr>
              <a:t>PSC use</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cases.</a:t>
            </a:r>
            <a:r>
              <a:rPr kumimoji="0" lang="en-US" sz="1600" b="0" i="1" u="none" strike="noStrike" cap="none" normalizeH="0" dirty="0" smtClean="0">
                <a:ln>
                  <a:noFill/>
                </a:ln>
                <a:solidFill>
                  <a:schemeClr val="tx1"/>
                </a:solidFill>
                <a:effectLst/>
                <a:latin typeface="Times New Roman" pitchFamily="18" charset="0"/>
                <a:ea typeface="Malgun Gothic" pitchFamily="34" charset="-127"/>
                <a:cs typeface="Times New Roman" pitchFamily="18" charset="0"/>
              </a:rPr>
              <a:t> </a:t>
            </a:r>
            <a:r>
              <a:rPr lang="en-US" sz="1600" i="1" dirty="0" smtClean="0">
                <a:latin typeface="Times New Roman" pitchFamily="18" charset="0"/>
                <a:cs typeface="Times New Roman" pitchFamily="18" charset="0"/>
              </a:rPr>
              <a:t>One of the project objectives includes low-cost installation with minimal to no operator intervention.</a:t>
            </a:r>
            <a:endParaRPr kumimoji="0" lang="en-US" sz="1600" b="0" i="1" u="none" strike="noStrike" cap="none" normalizeH="0" baseline="0" dirty="0" smtClean="0">
              <a:ln>
                <a:noFill/>
              </a:ln>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nSpc>
                <a:spcPts val="3000"/>
              </a:lnSpc>
            </a:pPr>
            <a:r>
              <a:rPr lang="en-US" sz="3200" b="1" i="1" dirty="0" smtClean="0">
                <a:solidFill>
                  <a:srgbClr val="FF0000"/>
                </a:solidFill>
                <a:cs typeface="Times New Roman" pitchFamily="18" charset="0"/>
              </a:rPr>
              <a:t>CONCLUSIONS: PAR AND 5C PROPOSED</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p:txBody>
          <a:bodyPr>
            <a:normAutofit/>
          </a:bodyPr>
          <a:lstStyle/>
          <a:p>
            <a:r>
              <a:rPr lang="en-US" sz="2000" dirty="0" smtClean="0">
                <a:latin typeface="Times New Roman" pitchFamily="18" charset="0"/>
                <a:cs typeface="Times New Roman" pitchFamily="18" charset="0"/>
              </a:rPr>
              <a:t>PAR and 5C proposed in this document</a:t>
            </a:r>
          </a:p>
          <a:p>
            <a:pPr lvl="1"/>
            <a:r>
              <a:rPr lang="en-US" sz="1800" dirty="0" smtClean="0">
                <a:latin typeface="Times New Roman" pitchFamily="18" charset="0"/>
                <a:cs typeface="Times New Roman" pitchFamily="18" charset="0"/>
              </a:rPr>
              <a:t>By reviewing PARs and 5C’s of other groups and by revising/modifying PAR and 5C proposed in 15-10-635r0 and 15-10-636r0</a:t>
            </a:r>
          </a:p>
          <a:p>
            <a:pPr lvl="1"/>
            <a:r>
              <a:rPr lang="en-US" sz="1800" dirty="0" smtClean="0">
                <a:latin typeface="Times New Roman" pitchFamily="18" charset="0"/>
                <a:cs typeface="Times New Roman" pitchFamily="18" charset="0"/>
              </a:rPr>
              <a:t>By broadening and generalizing PSC using concepts already presented for PSC (and PES) </a:t>
            </a:r>
          </a:p>
          <a:p>
            <a:pPr lvl="1"/>
            <a:r>
              <a:rPr lang="en-US" sz="1800" dirty="0" smtClean="0">
                <a:latin typeface="Times New Roman" pitchFamily="18" charset="0"/>
                <a:cs typeface="Times New Roman" pitchFamily="18" charset="0"/>
              </a:rPr>
              <a:t>By emphasizing technical differences between PSC and existing technologies</a:t>
            </a:r>
          </a:p>
          <a:p>
            <a:pPr lvl="1"/>
            <a:endParaRPr lang="en-US" sz="18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presenters prepared this document with a hope for this document to be a baseline for further discussions on PSC PAR and 5C which will be performed in this Hawaii meeting.</a:t>
            </a:r>
          </a:p>
          <a:p>
            <a:endParaRPr lang="en-US" sz="20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13" name="TextBox 12"/>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28</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smtClean="0">
                <a:solidFill>
                  <a:srgbClr val="FF0000"/>
                </a:solidFill>
                <a:cs typeface="Times New Roman" pitchFamily="18" charset="0"/>
              </a:rPr>
              <a:t>REFERENCES</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648200"/>
          </a:xfrm>
        </p:spPr>
        <p:txBody>
          <a:bodyPr>
            <a:normAutofit fontScale="85000" lnSpcReduction="10000"/>
          </a:bodyPr>
          <a:lstStyle/>
          <a:p>
            <a:pPr marL="457200" indent="-457200">
              <a:buFont typeface="+mj-lt"/>
              <a:buAutoNum type="arabicPeriod"/>
            </a:pPr>
            <a:r>
              <a:rPr lang="en-US" sz="2000" dirty="0" smtClean="0">
                <a:latin typeface="Times New Roman" pitchFamily="18" charset="0"/>
                <a:cs typeface="Times New Roman" pitchFamily="18" charset="0"/>
              </a:rPr>
              <a:t>15-10-0169-01, </a:t>
            </a:r>
            <a:r>
              <a:rPr lang="en-US" altLang="ko-KR" sz="2000" dirty="0" smtClean="0">
                <a:latin typeface="Times New Roman" pitchFamily="18" charset="0"/>
                <a:ea typeface="굴림" charset="-127"/>
                <a:cs typeface="Times New Roman" pitchFamily="18" charset="0"/>
              </a:rPr>
              <a:t>Overview and Requirements of Personal Environment Service, </a:t>
            </a:r>
            <a:r>
              <a:rPr lang="en-US" altLang="ko-KR" sz="2000" dirty="0" err="1" smtClean="0">
                <a:latin typeface="Times New Roman" pitchFamily="18" charset="0"/>
                <a:ea typeface="굴림" charset="-127"/>
                <a:cs typeface="Times New Roman" pitchFamily="18" charset="0"/>
              </a:rPr>
              <a:t>Jongtaek</a:t>
            </a:r>
            <a:r>
              <a:rPr lang="en-US" altLang="ko-KR" sz="2000" dirty="0" smtClean="0">
                <a:latin typeface="Times New Roman" pitchFamily="18" charset="0"/>
                <a:ea typeface="굴림" charset="-127"/>
                <a:cs typeface="Times New Roman" pitchFamily="18" charset="0"/>
              </a:rPr>
              <a:t> Oh, et al., Mar. 2010 </a:t>
            </a:r>
          </a:p>
          <a:p>
            <a:pPr marL="457200" indent="-457200">
              <a:buFont typeface="+mj-lt"/>
              <a:buAutoNum type="arabicPeriod"/>
            </a:pPr>
            <a:r>
              <a:rPr lang="en-US" sz="2000" dirty="0" smtClean="0">
                <a:latin typeface="Times New Roman" pitchFamily="18" charset="0"/>
                <a:cs typeface="Times New Roman" pitchFamily="18" charset="0"/>
              </a:rPr>
              <a:t>15-10-0156-03, </a:t>
            </a:r>
            <a:r>
              <a:rPr lang="en-US" altLang="ko-KR" sz="2000" dirty="0" smtClean="0">
                <a:latin typeface="Times New Roman" pitchFamily="18" charset="0"/>
                <a:ea typeface="굴림" pitchFamily="50" charset="-127"/>
                <a:cs typeface="Times New Roman" pitchFamily="18" charset="0"/>
              </a:rPr>
              <a:t>Personal Space Communication with WPAN Broadcasting</a:t>
            </a:r>
            <a:r>
              <a:rPr lang="en-US" altLang="ko-KR" sz="2000" dirty="0" smtClean="0">
                <a:latin typeface="Times New Roman" pitchFamily="18" charset="0"/>
                <a:ea typeface="굴림" charset="-127"/>
                <a:cs typeface="Times New Roman" pitchFamily="18" charset="0"/>
              </a:rPr>
              <a:t>, S. M. </a:t>
            </a:r>
            <a:r>
              <a:rPr lang="en-US" altLang="ko-KR" sz="2000" dirty="0" err="1" smtClean="0">
                <a:latin typeface="Times New Roman" pitchFamily="18" charset="0"/>
                <a:ea typeface="굴림" charset="-127"/>
                <a:cs typeface="Times New Roman" pitchFamily="18" charset="0"/>
              </a:rPr>
              <a:t>Ryu</a:t>
            </a:r>
            <a:r>
              <a:rPr lang="en-US" altLang="ko-KR" sz="2000" dirty="0" smtClean="0">
                <a:latin typeface="Times New Roman" pitchFamily="18" charset="0"/>
                <a:ea typeface="굴림" charset="-127"/>
                <a:cs typeface="Times New Roman" pitchFamily="18" charset="0"/>
              </a:rPr>
              <a:t>, et al., Mar. 2010 </a:t>
            </a:r>
          </a:p>
          <a:p>
            <a:pPr marL="457200" indent="-457200">
              <a:buFont typeface="+mj-lt"/>
              <a:buAutoNum type="arabicPeriod"/>
            </a:pPr>
            <a:r>
              <a:rPr lang="en-US" sz="2000" dirty="0" smtClean="0">
                <a:latin typeface="Times New Roman" pitchFamily="18" charset="0"/>
                <a:cs typeface="Times New Roman" pitchFamily="18" charset="0"/>
              </a:rPr>
              <a:t>15-10-0295-00, </a:t>
            </a:r>
            <a:r>
              <a:rPr lang="en-US" sz="2000" dirty="0" smtClean="0">
                <a:latin typeface="Times New Roman" pitchFamily="18" charset="0"/>
                <a:ea typeface="宋体" pitchFamily="2" charset="-122"/>
                <a:cs typeface="Times New Roman" pitchFamily="18" charset="0"/>
              </a:rPr>
              <a:t>Telecom Services and Personal Space Communication</a:t>
            </a:r>
            <a:r>
              <a:rPr lang="en-US" altLang="ko-KR" sz="2000" dirty="0" smtClean="0">
                <a:latin typeface="Times New Roman" pitchFamily="18" charset="0"/>
                <a:ea typeface="굴림" charset="-127"/>
                <a:cs typeface="Times New Roman" pitchFamily="18" charset="0"/>
              </a:rPr>
              <a:t>, Liang Li, et al., May 2010 </a:t>
            </a:r>
          </a:p>
          <a:p>
            <a:pPr marL="457200" indent="-457200">
              <a:buFont typeface="+mj-lt"/>
              <a:buAutoNum type="arabicPeriod"/>
            </a:pPr>
            <a:r>
              <a:rPr lang="en-US" sz="2000" dirty="0" smtClean="0">
                <a:latin typeface="Times New Roman" pitchFamily="18" charset="0"/>
                <a:cs typeface="Times New Roman" pitchFamily="18" charset="0"/>
              </a:rPr>
              <a:t>15-10-0349-00, Personal Broadcasting for Personal Space Communication</a:t>
            </a:r>
            <a:r>
              <a:rPr lang="en-US" altLang="ko-KR" sz="2000" dirty="0" smtClean="0">
                <a:latin typeface="Times New Roman" pitchFamily="18" charset="0"/>
                <a:ea typeface="굴림" charset="-127"/>
                <a:cs typeface="Times New Roman" pitchFamily="18" charset="0"/>
              </a:rPr>
              <a:t>, S. M. </a:t>
            </a:r>
            <a:r>
              <a:rPr lang="en-US" altLang="ko-KR" sz="2000" dirty="0" err="1" smtClean="0">
                <a:latin typeface="Times New Roman" pitchFamily="18" charset="0"/>
                <a:ea typeface="굴림" charset="-127"/>
                <a:cs typeface="Times New Roman" pitchFamily="18" charset="0"/>
              </a:rPr>
              <a:t>Ryu</a:t>
            </a:r>
            <a:r>
              <a:rPr lang="en-US" altLang="ko-KR" sz="2000" dirty="0" smtClean="0">
                <a:latin typeface="Times New Roman" pitchFamily="18" charset="0"/>
                <a:ea typeface="굴림" charset="-127"/>
                <a:cs typeface="Times New Roman" pitchFamily="18" charset="0"/>
              </a:rPr>
              <a:t>, et al., May 2010 </a:t>
            </a:r>
          </a:p>
          <a:p>
            <a:pPr marL="457200" indent="-457200">
              <a:buFont typeface="+mj-lt"/>
              <a:buAutoNum type="arabicPeriod"/>
            </a:pPr>
            <a:r>
              <a:rPr lang="en-US" altLang="ko-KR" sz="2000" dirty="0" smtClean="0">
                <a:latin typeface="Times New Roman" pitchFamily="18" charset="0"/>
                <a:ea typeface="굴림" charset="-127"/>
                <a:cs typeface="Times New Roman" pitchFamily="18" charset="0"/>
              </a:rPr>
              <a:t>RECOMMENDATION  </a:t>
            </a:r>
            <a:r>
              <a:rPr lang="fr-FR" altLang="ko-KR" sz="2000" dirty="0" smtClean="0">
                <a:latin typeface="Times New Roman" pitchFamily="18" charset="0"/>
                <a:ea typeface="굴림" charset="-127"/>
                <a:cs typeface="Times New Roman" pitchFamily="18" charset="0"/>
              </a:rPr>
              <a:t>ITU-R  M.1822</a:t>
            </a:r>
            <a:r>
              <a:rPr lang="ko-KR" altLang="en-US" sz="2000" dirty="0" smtClean="0">
                <a:latin typeface="Times New Roman" pitchFamily="18" charset="0"/>
                <a:ea typeface="굴림" charset="-127"/>
                <a:cs typeface="Times New Roman" pitchFamily="18" charset="0"/>
              </a:rPr>
              <a:t> </a:t>
            </a:r>
            <a:r>
              <a:rPr lang="en-US" altLang="ko-KR" sz="2000" dirty="0" smtClean="0">
                <a:latin typeface="Times New Roman" pitchFamily="18" charset="0"/>
                <a:ea typeface="굴림" charset="-127"/>
                <a:cs typeface="Times New Roman" pitchFamily="18" charset="0"/>
              </a:rPr>
              <a:t>Framework for services supported by IMT</a:t>
            </a:r>
          </a:p>
          <a:p>
            <a:pPr marL="457200" indent="-457200">
              <a:buFont typeface="+mj-lt"/>
              <a:buAutoNum type="arabicPeriod"/>
            </a:pPr>
            <a:r>
              <a:rPr lang="en-US" altLang="ko-KR" sz="2000" dirty="0" smtClean="0">
                <a:latin typeface="Times New Roman" pitchFamily="18" charset="0"/>
                <a:ea typeface="굴림" charset="-127"/>
                <a:cs typeface="Times New Roman" pitchFamily="18" charset="0"/>
              </a:rPr>
              <a:t>15-10-0635-00-0psc-sg-psc-draft-par</a:t>
            </a:r>
          </a:p>
          <a:p>
            <a:pPr marL="457200" indent="-457200">
              <a:buFont typeface="+mj-lt"/>
              <a:buAutoNum type="arabicPeriod"/>
            </a:pPr>
            <a:r>
              <a:rPr lang="en-US" altLang="ko-KR" sz="2000" dirty="0" smtClean="0">
                <a:latin typeface="Times New Roman" pitchFamily="18" charset="0"/>
                <a:ea typeface="굴림" charset="-127"/>
                <a:cs typeface="Times New Roman" pitchFamily="18" charset="0"/>
              </a:rPr>
              <a:t>15-10-0636-00-0psc-sg-psc-draft-5c</a:t>
            </a:r>
          </a:p>
          <a:p>
            <a:pPr marL="457200" indent="-457200">
              <a:buFont typeface="+mj-lt"/>
              <a:buAutoNum type="arabicPeriod"/>
            </a:pPr>
            <a:r>
              <a:rPr lang="en-US" altLang="ko-KR" sz="2000" dirty="0" smtClean="0">
                <a:latin typeface="Times New Roman" pitchFamily="18" charset="0"/>
                <a:ea typeface="굴림" charset="-127"/>
                <a:cs typeface="Times New Roman" pitchFamily="18" charset="0"/>
              </a:rPr>
              <a:t>15-10-0350-00-0psc-regarding-psc-definition</a:t>
            </a:r>
          </a:p>
          <a:p>
            <a:pPr marL="457200" indent="-457200">
              <a:buFont typeface="+mj-lt"/>
              <a:buAutoNum type="arabicPeriod"/>
            </a:pPr>
            <a:r>
              <a:rPr lang="en-US" altLang="ko-KR" sz="2000" dirty="0" smtClean="0">
                <a:latin typeface="Times New Roman" pitchFamily="18" charset="0"/>
                <a:ea typeface="굴림" charset="-127"/>
                <a:cs typeface="Times New Roman" pitchFamily="18" charset="0"/>
              </a:rPr>
              <a:t>15-10-0594-00-0psc-psc-use-cases-and-technical-requirements</a:t>
            </a:r>
          </a:p>
          <a:p>
            <a:pPr marL="457200" indent="-457200">
              <a:buFont typeface="+mj-lt"/>
              <a:buAutoNum type="arabicPeriod"/>
            </a:pPr>
            <a:r>
              <a:rPr lang="en-US" altLang="ko-KR" sz="2000" dirty="0" smtClean="0">
                <a:latin typeface="Times New Roman" pitchFamily="18" charset="0"/>
                <a:ea typeface="굴림" charset="-127"/>
                <a:cs typeface="Times New Roman" pitchFamily="18" charset="0"/>
              </a:rPr>
              <a:t>15-10-0595-00-0psc-scope-of-communications-for-the-personalized-space</a:t>
            </a:r>
          </a:p>
          <a:p>
            <a:pPr marL="457200" indent="-457200">
              <a:buFont typeface="+mj-lt"/>
              <a:buAutoNum type="arabicPeriod"/>
            </a:pPr>
            <a:r>
              <a:rPr lang="en-US" altLang="ko-KR" sz="2000" dirty="0" smtClean="0">
                <a:latin typeface="Times New Roman" pitchFamily="18" charset="0"/>
                <a:ea typeface="굴림" charset="-127"/>
                <a:cs typeface="Times New Roman" pitchFamily="18" charset="0"/>
              </a:rPr>
              <a:t>15-10-0608-01-0psc-mobile-terminal-relay-and-psc</a:t>
            </a:r>
          </a:p>
          <a:p>
            <a:pPr marL="457200" indent="-457200">
              <a:buFont typeface="+mj-lt"/>
              <a:buAutoNum type="arabicPeriod"/>
            </a:pPr>
            <a:r>
              <a:rPr lang="en-US" altLang="ko-KR" sz="2000" dirty="0" smtClean="0">
                <a:ea typeface="굴림" charset="-127"/>
                <a:hlinkClick r:id="rId2"/>
              </a:rPr>
              <a:t>http://www.palowireless.com/bluearticles/packets.asp</a:t>
            </a:r>
            <a:endParaRPr lang="en-US" altLang="ko-KR" sz="2000" dirty="0" smtClean="0">
              <a:ea typeface="굴림" charset="-127"/>
            </a:endParaRPr>
          </a:p>
          <a:p>
            <a:pPr marL="457200" indent="-457200">
              <a:buFont typeface="+mj-lt"/>
              <a:buAutoNum type="arabicPeriod"/>
            </a:pPr>
            <a:r>
              <a:rPr lang="en-US" sz="1600" dirty="0" smtClean="0">
                <a:hlinkClick r:id="rId3"/>
              </a:rPr>
              <a:t>http://grouper.ieee.org/groups/802/15/pub/2003/Jan03/03036r0P802-15_WG-802-15-4-TG4-Tutorial.ppt</a:t>
            </a:r>
            <a:endParaRPr lang="en-US" sz="1600" dirty="0" smtClean="0"/>
          </a:p>
          <a:p>
            <a:pPr marL="457200" indent="-457200">
              <a:buFont typeface="+mj-lt"/>
              <a:buAutoNum type="arabicPeriod"/>
            </a:pPr>
            <a:endParaRPr lang="en-US" sz="1600" dirty="0" smtClean="0"/>
          </a:p>
          <a:p>
            <a:pPr marL="457200" indent="-457200">
              <a:buFont typeface="+mj-lt"/>
              <a:buAutoNum type="arabicPeriod"/>
            </a:pPr>
            <a:endParaRPr lang="en-US" altLang="ko-KR" sz="2000" dirty="0" smtClean="0">
              <a:ea typeface="굴림" charset="-127"/>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29</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nSpc>
                <a:spcPts val="3000"/>
              </a:lnSpc>
            </a:pPr>
            <a:r>
              <a:rPr lang="en-US" sz="3200" b="1" i="1" dirty="0" smtClean="0">
                <a:solidFill>
                  <a:srgbClr val="FF0000"/>
                </a:solidFill>
                <a:cs typeface="Times New Roman" pitchFamily="18" charset="0"/>
              </a:rPr>
              <a:t>WHY OTHER STANDARDS CAN NOT BE USED FOR THESE APPLICATIONS</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p:txBody>
          <a:bodyPr>
            <a:normAutofit/>
          </a:bodyPr>
          <a:lstStyle/>
          <a:p>
            <a:r>
              <a:rPr lang="en-US" sz="2000" dirty="0" smtClean="0">
                <a:latin typeface="Times New Roman" pitchFamily="18" charset="0"/>
                <a:cs typeface="Times New Roman" pitchFamily="18" charset="0"/>
              </a:rPr>
              <a:t>802.11x, 802.15.y, 802.16, and …. may be considered for PSC applications.</a:t>
            </a:r>
          </a:p>
          <a:p>
            <a:pPr lvl="1"/>
            <a:r>
              <a:rPr lang="en-US" sz="1800" b="1" dirty="0" smtClean="0">
                <a:solidFill>
                  <a:srgbClr val="00B0F0"/>
                </a:solidFill>
                <a:latin typeface="Times New Roman" pitchFamily="18" charset="0"/>
                <a:cs typeface="Times New Roman" pitchFamily="18" charset="0"/>
              </a:rPr>
              <a:t>Judge whether the problems identified can not be solved by other standard technologies.</a:t>
            </a:r>
            <a:endParaRPr lang="en-US" sz="18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en-US" sz="2000" b="1" dirty="0" smtClean="0">
                <a:solidFill>
                  <a:srgbClr val="00B0F0"/>
                </a:solidFill>
                <a:latin typeface="Times New Roman" pitchFamily="18" charset="0"/>
                <a:cs typeface="Times New Roman" pitchFamily="18" charset="0"/>
              </a:rPr>
              <a:t>If it is not true, why not technically?</a:t>
            </a:r>
          </a:p>
          <a:p>
            <a:pPr lvl="1"/>
            <a:r>
              <a:rPr lang="en-US" sz="1800" b="1" dirty="0" smtClean="0">
                <a:solidFill>
                  <a:srgbClr val="00B0F0"/>
                </a:solidFill>
                <a:latin typeface="Times New Roman" pitchFamily="18" charset="0"/>
                <a:cs typeface="Times New Roman" pitchFamily="18" charset="0"/>
              </a:rPr>
              <a:t>Prepare the problem statement and find out </a:t>
            </a:r>
            <a:r>
              <a:rPr lang="en-US" sz="1800" b="1" dirty="0" smtClean="0">
                <a:solidFill>
                  <a:srgbClr val="FF0000"/>
                </a:solidFill>
                <a:latin typeface="Times New Roman" pitchFamily="18" charset="0"/>
                <a:cs typeface="Times New Roman" pitchFamily="18" charset="0"/>
              </a:rPr>
              <a:t>in what technical aspects </a:t>
            </a:r>
            <a:r>
              <a:rPr lang="en-US" sz="1800" b="1" dirty="0" smtClean="0">
                <a:solidFill>
                  <a:srgbClr val="00B0F0"/>
                </a:solidFill>
                <a:latin typeface="Times New Roman" pitchFamily="18" charset="0"/>
                <a:cs typeface="Times New Roman" pitchFamily="18" charset="0"/>
              </a:rPr>
              <a:t>these problems can not be solved by other standard technologies.</a:t>
            </a:r>
          </a:p>
          <a:p>
            <a:endParaRPr lang="en-US" sz="18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above two points were considered to prepare PAR and 5C draft.</a:t>
            </a:r>
          </a:p>
          <a:p>
            <a:pPr lvl="1"/>
            <a:r>
              <a:rPr lang="en-US" sz="1800" dirty="0" smtClean="0">
                <a:latin typeface="Times New Roman" pitchFamily="18" charset="0"/>
                <a:cs typeface="Times New Roman" pitchFamily="18" charset="0"/>
              </a:rPr>
              <a:t>Item by item will be reviewed for PAR later.</a:t>
            </a: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7" name="TextBox 6"/>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latin typeface="Times New Roman" pitchFamily="18" charset="0"/>
                <a:cs typeface="Times New Roman" pitchFamily="18" charset="0"/>
              </a:rPr>
              <a:t>Annex</a:t>
            </a:r>
            <a:endParaRPr lang="en-US" b="1" dirty="0">
              <a:solidFill>
                <a:srgbClr val="FF0000"/>
              </a:solidFill>
              <a:latin typeface="Times New Roman" pitchFamily="18" charset="0"/>
              <a:cs typeface="Times New Roman" pitchFamily="18" charset="0"/>
            </a:endParaRPr>
          </a:p>
        </p:txBody>
      </p:sp>
      <p:sp>
        <p:nvSpPr>
          <p:cNvPr id="4" name="Subtitle 3"/>
          <p:cNvSpPr>
            <a:spLocks noGrp="1"/>
          </p:cNvSpPr>
          <p:nvPr>
            <p:ph type="subTitle" idx="1"/>
          </p:nvPr>
        </p:nvSpPr>
        <p:spPr/>
        <p:txBody>
          <a:bodyPr/>
          <a:lstStyle/>
          <a:p>
            <a:r>
              <a:rPr lang="en-US" altLang="ko-KR" b="1" i="1" dirty="0" smtClean="0">
                <a:solidFill>
                  <a:srgbClr val="FF0000"/>
                </a:solidFill>
              </a:rPr>
              <a:t>SOME PAR SAMPLES FROM OTHER STANDARDS</a:t>
            </a:r>
            <a:endParaRPr lang="en-US" b="1" dirty="0"/>
          </a:p>
        </p:txBody>
      </p:sp>
      <p:sp>
        <p:nvSpPr>
          <p:cNvPr id="5" name="TextBox 4"/>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30</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nSpc>
                <a:spcPts val="3200"/>
              </a:lnSpc>
            </a:pPr>
            <a:r>
              <a:rPr lang="en-US" altLang="ko-KR" sz="3200" b="1" i="1" dirty="0" smtClean="0">
                <a:solidFill>
                  <a:srgbClr val="FF0000"/>
                </a:solidFill>
              </a:rPr>
              <a:t>SAMPLE PARS FROM OTHER STANDARDS (1)</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lnSpcReduction="10000"/>
          </a:bodyPr>
          <a:lstStyle/>
          <a:p>
            <a:pPr>
              <a:buNone/>
            </a:pPr>
            <a:r>
              <a:rPr lang="en-GB" sz="2000" dirty="0" smtClean="0">
                <a:latin typeface="Times New Roman" pitchFamily="18" charset="0"/>
                <a:cs typeface="Times New Roman" pitchFamily="18" charset="0"/>
              </a:rPr>
              <a:t>15.3a</a:t>
            </a:r>
          </a:p>
          <a:p>
            <a:r>
              <a:rPr lang="en-GB" sz="1800" dirty="0" smtClean="0">
                <a:latin typeface="Times New Roman" pitchFamily="18" charset="0"/>
                <a:cs typeface="Times New Roman" pitchFamily="18" charset="0"/>
              </a:rPr>
              <a:t>Title: </a:t>
            </a:r>
            <a:r>
              <a:rPr lang="en-US" sz="1800" dirty="0" smtClean="0"/>
              <a:t>Amendment to Standard for Telecommunications and Information Exchange Between Systems - LAN/MAN Specific Requirements - Part 15.3: Wireless Medium Access Control (MAC) and Physical Layer (PHY) Specifications: Higher Speed Physical Layer Extension for the High Rate Wireless Personal Area Networks (WPAN)</a:t>
            </a:r>
            <a:endParaRPr lang="en-GB" sz="1800" dirty="0" smtClean="0">
              <a:latin typeface="Times New Roman" pitchFamily="18" charset="0"/>
              <a:cs typeface="Times New Roman" pitchFamily="18" charset="0"/>
            </a:endParaRPr>
          </a:p>
          <a:p>
            <a:endParaRPr lang="en-GB" sz="1800" dirty="0" smtClean="0">
              <a:latin typeface="Times New Roman" pitchFamily="18" charset="0"/>
              <a:cs typeface="Times New Roman" pitchFamily="18" charset="0"/>
            </a:endParaRPr>
          </a:p>
          <a:p>
            <a:r>
              <a:rPr lang="en-GB" sz="1800" dirty="0" smtClean="0">
                <a:latin typeface="Times New Roman" pitchFamily="18" charset="0"/>
                <a:cs typeface="Times New Roman" pitchFamily="18" charset="0"/>
              </a:rPr>
              <a:t>Scope: </a:t>
            </a:r>
            <a:r>
              <a:rPr lang="en-US" sz="1800" dirty="0" smtClean="0"/>
              <a:t>From: This project will define an alternative PHY clause for a higher data rate amendment to standard 802.15.3. To: This project will define an alternative PHY clause, in the frequency range of up to 24GHz, for a higher data rate amendment to standard 802.15.3.</a:t>
            </a:r>
            <a:endParaRPr lang="en-GB" sz="1800" dirty="0" smtClean="0">
              <a:latin typeface="Times New Roman" pitchFamily="18" charset="0"/>
              <a:cs typeface="Times New Roman" pitchFamily="18" charset="0"/>
            </a:endParaRPr>
          </a:p>
          <a:p>
            <a:endParaRPr lang="en-GB" sz="1800" dirty="0" smtClean="0">
              <a:latin typeface="Times New Roman" pitchFamily="18" charset="0"/>
              <a:cs typeface="Times New Roman" pitchFamily="18" charset="0"/>
            </a:endParaRPr>
          </a:p>
          <a:p>
            <a:r>
              <a:rPr lang="en-GB" sz="1800" dirty="0" smtClean="0">
                <a:latin typeface="Times New Roman" pitchFamily="18" charset="0"/>
                <a:cs typeface="Times New Roman" pitchFamily="18" charset="0"/>
              </a:rPr>
              <a:t>Purpose:</a:t>
            </a:r>
            <a:r>
              <a:rPr lang="en-US" sz="1800" dirty="0" smtClean="0">
                <a:latin typeface="Times New Roman" pitchFamily="18" charset="0"/>
                <a:cs typeface="Times New Roman" pitchFamily="18" charset="0"/>
              </a:rPr>
              <a:t>The intent of this project is to provide a standard for a low complexity, low cost, low power consumption alternate PHY for 802.15.3 (comparable to the goals for 802.15.3). The data rate will be high enough, 110 Mb/s or more (see 18a), to satisfy an evolutionary set of consumer multi-media industry needs for WPAN communications. The project will address the requirements to support multimedia data types in multiple compliant co-located systems and also coexistence (18b).</a:t>
            </a:r>
          </a:p>
          <a:p>
            <a:endParaRPr lang="en-US" sz="1800" dirty="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SAMPLE PARS FROM OTHER STANDARDS (2)</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fontScale="55000" lnSpcReduction="20000"/>
          </a:bodyPr>
          <a:lstStyle/>
          <a:p>
            <a:pPr>
              <a:buNone/>
            </a:pPr>
            <a:r>
              <a:rPr lang="en-GB" sz="3600" dirty="0" smtClean="0">
                <a:latin typeface="Times New Roman" pitchFamily="18" charset="0"/>
                <a:cs typeface="Times New Roman" pitchFamily="18" charset="0"/>
              </a:rPr>
              <a:t>15.4g</a:t>
            </a:r>
          </a:p>
          <a:p>
            <a:r>
              <a:rPr lang="en-US" sz="2500" dirty="0" smtClean="0"/>
              <a:t>Title of Standard: : IEEE Standard for Information Technology - Telecommunications and Information Exchange Between Systems - Local and Metropolitan Area Networks - Specific Requirements - Part 15.4: Wireless Medium Access Control (MAC) and Physical Layer (PHY) Specifications for Low Rate Wireless Personal Area Networks (WPANs) - Amendment: Physical Layer(PHY)  Specifications for Low Data Rate Wireless Smart Metering Utility Networks)</a:t>
            </a:r>
          </a:p>
          <a:p>
            <a:endParaRPr lang="en-GB" sz="2500" dirty="0" smtClean="0">
              <a:latin typeface="Times New Roman" pitchFamily="18" charset="0"/>
              <a:cs typeface="Times New Roman" pitchFamily="18" charset="0"/>
            </a:endParaRPr>
          </a:p>
          <a:p>
            <a:r>
              <a:rPr lang="en-GB" sz="2500" dirty="0" smtClean="0">
                <a:latin typeface="Times New Roman" pitchFamily="18" charset="0"/>
                <a:cs typeface="Times New Roman" pitchFamily="18" charset="0"/>
              </a:rPr>
              <a:t>Scope: </a:t>
            </a:r>
            <a:r>
              <a:rPr lang="en-US" sz="2500" dirty="0" smtClean="0"/>
              <a:t>(See explanatory notes in Section 8.1)</a:t>
            </a:r>
          </a:p>
          <a:p>
            <a:pPr>
              <a:buNone/>
            </a:pPr>
            <a:r>
              <a:rPr lang="en-US" sz="2500" dirty="0" smtClean="0"/>
              <a:t>	This Standard defines an amendment to IEEE 802.15.4. It addresses principally outdoor Low Data Rate Wireless Smart Metering Utility Network requirements. It defines an alternate PHY and only those MAC modifications needed to support its implementation. </a:t>
            </a:r>
          </a:p>
          <a:p>
            <a:pPr>
              <a:buNone/>
            </a:pPr>
            <a:r>
              <a:rPr lang="en-US" sz="2500" dirty="0" smtClean="0"/>
              <a:t>	Specifically, the amendment supports all of the following:</a:t>
            </a:r>
          </a:p>
          <a:p>
            <a:pPr lvl="1"/>
            <a:r>
              <a:rPr lang="en-US" sz="2500" dirty="0" smtClean="0"/>
              <a:t>Operation in any of the regionally available license exempt frequency bands, such as 700MHz to 1GHz, and the 2.4 GHz band.</a:t>
            </a:r>
          </a:p>
          <a:p>
            <a:pPr lvl="1"/>
            <a:r>
              <a:rPr lang="en-US" sz="2500" dirty="0" smtClean="0"/>
              <a:t>Data rate of at least 40 </a:t>
            </a:r>
            <a:r>
              <a:rPr lang="en-US" sz="2500" dirty="0" err="1" smtClean="0"/>
              <a:t>kbits</a:t>
            </a:r>
            <a:r>
              <a:rPr lang="en-US" sz="2500" dirty="0" smtClean="0"/>
              <a:t> per second but not more than 1000 </a:t>
            </a:r>
            <a:r>
              <a:rPr lang="en-US" sz="2500" dirty="0" err="1" smtClean="0"/>
              <a:t>kbits</a:t>
            </a:r>
            <a:r>
              <a:rPr lang="en-US" sz="2500" dirty="0" smtClean="0"/>
              <a:t> per second</a:t>
            </a:r>
          </a:p>
          <a:p>
            <a:pPr lvl="1"/>
            <a:r>
              <a:rPr lang="en-US" sz="2500" dirty="0" smtClean="0"/>
              <a:t>Achieve the optimal energy efficient link margin given the environmental conditions encountered in Smart Metering deployments.</a:t>
            </a:r>
          </a:p>
          <a:p>
            <a:pPr lvl="1"/>
            <a:r>
              <a:rPr lang="en-US" sz="2500" dirty="0" smtClean="0"/>
              <a:t>Principally outdoor communications</a:t>
            </a:r>
          </a:p>
          <a:p>
            <a:pPr lvl="1"/>
            <a:r>
              <a:rPr lang="en-US" sz="2500" dirty="0" smtClean="0"/>
              <a:t>PHY frame sizes up to a minimum of 1500 octets</a:t>
            </a:r>
          </a:p>
          <a:p>
            <a:pPr lvl="1"/>
            <a:r>
              <a:rPr lang="en-US" sz="2500" dirty="0" smtClean="0"/>
              <a:t>Simultaneous operation for at least 3 co-located orthogonal networks</a:t>
            </a:r>
          </a:p>
          <a:p>
            <a:pPr lvl="1"/>
            <a:r>
              <a:rPr lang="en-US" sz="2500" dirty="0" smtClean="0"/>
              <a:t>Connectivity to at least one thousand direct neighbors characteristic of dense urban deployment </a:t>
            </a:r>
          </a:p>
          <a:p>
            <a:pPr>
              <a:buNone/>
            </a:pPr>
            <a:r>
              <a:rPr lang="en-US" sz="2500" dirty="0" smtClean="0"/>
              <a:t>	Provides mechanisms that enable coexistence with other systems in the same band(s) including IEEE 802.11, 802.15 and 802.16 systems</a:t>
            </a: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32</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SAMPLE PARS FROM OTHER STANDARDS (3)</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fontScale="77500" lnSpcReduction="20000"/>
          </a:bodyPr>
          <a:lstStyle/>
          <a:p>
            <a:pPr>
              <a:buNone/>
            </a:pPr>
            <a:r>
              <a:rPr lang="en-GB" sz="2000" dirty="0" smtClean="0">
                <a:latin typeface="Times New Roman" pitchFamily="18" charset="0"/>
                <a:cs typeface="Times New Roman" pitchFamily="18" charset="0"/>
              </a:rPr>
              <a:t>15.4g</a:t>
            </a:r>
          </a:p>
          <a:p>
            <a:r>
              <a:rPr lang="en-GB" sz="2000" dirty="0" smtClean="0">
                <a:latin typeface="Times New Roman" pitchFamily="18" charset="0"/>
                <a:cs typeface="Times New Roman" pitchFamily="18" charset="0"/>
              </a:rPr>
              <a:t>Purpose:</a:t>
            </a:r>
            <a:r>
              <a:rPr lang="en-US" sz="2000" b="1" dirty="0" smtClean="0"/>
              <a:t> </a:t>
            </a:r>
            <a:r>
              <a:rPr lang="en-US" sz="1800" dirty="0" smtClean="0"/>
              <a:t>To provide a global standard that facilitates very large scale process control applications such as the utility smart-grid network. This amendment supports large, geographically diverse networks with minimal infrastructure. Smart Metering Utility Networks can potentially contain millions of fixed endpoints. The communication range, robustness, and coexistence characteristics required for this class of application have not been met with existing 802 standards (See explanatory notes in Section 8.1).</a:t>
            </a:r>
            <a:endParaRPr lang="en-US" sz="2000" dirty="0" smtClean="0"/>
          </a:p>
          <a:p>
            <a:endParaRPr lang="en-US" sz="2000" dirty="0" smtClean="0">
              <a:latin typeface="Times New Roman" pitchFamily="18" charset="0"/>
              <a:cs typeface="Times New Roman" pitchFamily="18" charset="0"/>
            </a:endParaRPr>
          </a:p>
          <a:p>
            <a:r>
              <a:rPr lang="en-US" sz="2000" dirty="0" smtClean="0"/>
              <a:t>Need for the Project: </a:t>
            </a:r>
            <a:r>
              <a:rPr lang="en-US" sz="1800" dirty="0" smtClean="0"/>
              <a:t>The need for a standard to promote orderly and quick evolution of smart-grid networks has been recognized in the recently passed energy legislation by the U.S. Congress (EISA 2007; Energy Independence &amp; Security Act of 2007), which calls on National Institute of Standards and Technology (NIST) to work with standards bodies (such as IEEE) to develop protocols and standards for the smart-grid network. In the European Union, the need is no less urgent and similar standardization mandates, such as the EU’s 20/20/20 plan, are in process worldwide. </a:t>
            </a:r>
          </a:p>
          <a:p>
            <a:pPr>
              <a:buNone/>
            </a:pPr>
            <a:r>
              <a:rPr lang="en-US" sz="1800" dirty="0" smtClean="0"/>
              <a:t>	The responses received by and presented to the 15.4g Study Group indicate an already large and rapidly growing market for wireless Smart Metering applications that fit the objectives of 802.15, but are not satisfied by existing IEEE 802 standards. (See explanatory notes in Section 8.1). </a:t>
            </a:r>
          </a:p>
          <a:p>
            <a:pPr>
              <a:buNone/>
            </a:pPr>
            <a:r>
              <a:rPr lang="en-US" sz="1800" dirty="0" smtClean="0"/>
              <a:t>	The 802.15.4g Study Group tutorial held in Denver in July 2008 was attended by well over 100 participants. More than 40 participants responded to the call for interest in participating in the 802.15.4g standardization activity.</a:t>
            </a:r>
          </a:p>
          <a:p>
            <a:pPr>
              <a:buNone/>
            </a:pPr>
            <a:r>
              <a:rPr lang="en-US" sz="1800" dirty="0" smtClean="0"/>
              <a:t>	Utility networking and very large scale industrial applications have requirements to keep infrastructure to a minimum, scale to millions of nodes across diverse geographical environments, and do so with carrier grade reliability. To reach every node in the network a Wireless Smart Metering Utility Network needs the capability to vary radio range while providing for high spectral reuse (See explanatory notes in Section 8.1).</a:t>
            </a:r>
            <a:endParaRPr lang="en-US" sz="2000" dirty="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33</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SAMPLE PARS FROM OTHER STANDARDS (4)</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lnSpcReduction="10000"/>
          </a:bodyPr>
          <a:lstStyle/>
          <a:p>
            <a:pPr>
              <a:buNone/>
            </a:pPr>
            <a:r>
              <a:rPr lang="en-GB" sz="2000" dirty="0" smtClean="0">
                <a:latin typeface="Times New Roman" pitchFamily="18" charset="0"/>
                <a:cs typeface="Times New Roman" pitchFamily="18" charset="0"/>
              </a:rPr>
              <a:t>15.5</a:t>
            </a:r>
          </a:p>
          <a:p>
            <a:r>
              <a:rPr lang="en-US" sz="1800" dirty="0" smtClean="0"/>
              <a:t>Title: Recommended practices for mesh topology capability in Wireless Personal Area Networks (WPANs).</a:t>
            </a:r>
          </a:p>
          <a:p>
            <a:endParaRPr lang="en-GB" sz="1800" dirty="0" smtClean="0">
              <a:latin typeface="Times New Roman" pitchFamily="18" charset="0"/>
              <a:cs typeface="Times New Roman" pitchFamily="18" charset="0"/>
            </a:endParaRPr>
          </a:p>
          <a:p>
            <a:r>
              <a:rPr lang="en-GB" sz="1800" dirty="0" smtClean="0">
                <a:latin typeface="Times New Roman" pitchFamily="18" charset="0"/>
                <a:cs typeface="Times New Roman" pitchFamily="18" charset="0"/>
              </a:rPr>
              <a:t>Scope: </a:t>
            </a:r>
            <a:r>
              <a:rPr lang="en-US" sz="1800" dirty="0" smtClean="0"/>
              <a:t>To provide a recommended practice to provide the architectural framework enabling WPAN devices to promote interoperable, stable, and </a:t>
            </a:r>
            <a:r>
              <a:rPr lang="en-US" sz="1800" dirty="0" err="1" smtClean="0"/>
              <a:t>scaleable</a:t>
            </a:r>
            <a:r>
              <a:rPr lang="en-US" sz="1800" dirty="0" smtClean="0"/>
              <a:t> wireless mesh topologies and, if needed, to provide the amendment text to the current WPAN standards that is required to implement this recommended practice.</a:t>
            </a:r>
            <a:endParaRPr lang="en-GB" sz="1800" dirty="0" smtClean="0">
              <a:latin typeface="Times New Roman" pitchFamily="18" charset="0"/>
              <a:cs typeface="Times New Roman" pitchFamily="18" charset="0"/>
            </a:endParaRPr>
          </a:p>
          <a:p>
            <a:endParaRPr lang="en-GB" sz="1800" dirty="0" smtClean="0">
              <a:latin typeface="Times New Roman" pitchFamily="18" charset="0"/>
              <a:cs typeface="Times New Roman" pitchFamily="18" charset="0"/>
            </a:endParaRPr>
          </a:p>
          <a:p>
            <a:r>
              <a:rPr lang="en-GB" sz="1800" dirty="0" smtClean="0">
                <a:latin typeface="Times New Roman" pitchFamily="18" charset="0"/>
                <a:cs typeface="Times New Roman" pitchFamily="18" charset="0"/>
              </a:rPr>
              <a:t>Purpose:</a:t>
            </a:r>
            <a:r>
              <a:rPr lang="en-US" sz="1800" b="1" dirty="0" smtClean="0"/>
              <a:t> </a:t>
            </a:r>
            <a:r>
              <a:rPr lang="en-US" sz="1800" dirty="0" smtClean="0"/>
              <a:t>This project facilitates wireless mesh topologies optimized for IEEE 802.15 WPANs.</a:t>
            </a:r>
            <a:r>
              <a:rPr lang="en-US" sz="1800" b="1" dirty="0" smtClean="0"/>
              <a:t> </a:t>
            </a:r>
            <a:r>
              <a:rPr lang="en-US" sz="1800" dirty="0" smtClean="0"/>
              <a:t>Mesh Topologies provide:</a:t>
            </a:r>
          </a:p>
          <a:p>
            <a:pPr lvl="1"/>
            <a:r>
              <a:rPr lang="en-US" sz="1800" dirty="0" smtClean="0"/>
              <a:t>Extension of network coverage without increasing the transmit power or the receiver sensitivity</a:t>
            </a:r>
          </a:p>
          <a:p>
            <a:pPr lvl="1"/>
            <a:r>
              <a:rPr lang="en-US" sz="1800" dirty="0" smtClean="0"/>
              <a:t>Enhanced reliability via route redundancy</a:t>
            </a:r>
          </a:p>
          <a:p>
            <a:pPr lvl="1"/>
            <a:r>
              <a:rPr lang="en-US" sz="1800" dirty="0" smtClean="0"/>
              <a:t>Easier network configuration</a:t>
            </a:r>
          </a:p>
          <a:p>
            <a:pPr lvl="1"/>
            <a:r>
              <a:rPr lang="en-US" sz="1800" dirty="0" smtClean="0"/>
              <a:t>Better device battery life</a:t>
            </a:r>
            <a:endParaRPr lang="en-US" sz="1800" dirty="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34</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SAMPLE PARS FROM OTHER STANDARDS (5)</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a:buNone/>
            </a:pPr>
            <a:r>
              <a:rPr lang="en-GB" sz="2000" dirty="0" smtClean="0">
                <a:latin typeface="Times New Roman" pitchFamily="18" charset="0"/>
                <a:cs typeface="Times New Roman" pitchFamily="18" charset="0"/>
              </a:rPr>
              <a:t>15.6</a:t>
            </a:r>
          </a:p>
          <a:p>
            <a:r>
              <a:rPr lang="en-US" sz="1600" dirty="0" smtClean="0"/>
              <a:t>Title of Standard: : Standard for Information Technology - Telecommunications and Information Exchange Between Systems - Local and Metropolitan Area Networks - Specific Requirements - Part 15.6: Wireless Medium Access Control (MAC) and Physical Layer (PHY) Specifications for Wireless Personal Area Networks (WPANs)used in or around a body. </a:t>
            </a:r>
          </a:p>
          <a:p>
            <a:endParaRPr lang="en-GB" sz="1600" dirty="0" smtClean="0">
              <a:latin typeface="Times New Roman" pitchFamily="18" charset="0"/>
              <a:cs typeface="Times New Roman" pitchFamily="18" charset="0"/>
            </a:endParaRPr>
          </a:p>
          <a:p>
            <a:r>
              <a:rPr lang="en-GB" sz="1600" dirty="0" smtClean="0">
                <a:latin typeface="Times New Roman" pitchFamily="18" charset="0"/>
                <a:cs typeface="Times New Roman" pitchFamily="18" charset="0"/>
              </a:rPr>
              <a:t>Scope: </a:t>
            </a:r>
            <a:r>
              <a:rPr lang="en-US" sz="1600" dirty="0" smtClean="0"/>
              <a:t>This is a standard for short range, wireless communication in the vicinity of, or inside, a human body (but not limited to humans). It can use existing ISM bands as well as frequency bands approved by national medical and/or regulatory authorities. Support for Quality of Service (</a:t>
            </a:r>
            <a:r>
              <a:rPr lang="en-US" sz="1600" dirty="0" err="1" smtClean="0"/>
              <a:t>QoS</a:t>
            </a:r>
            <a:r>
              <a:rPr lang="en-US" sz="1600" dirty="0" smtClean="0"/>
              <a:t>), extremely low power, and data rates up to 10 Mbps is required while simultaneously complying with strict non-interference guidelines where needed. This standard considers effects on portable antennas due to the presence of a person (varying with male, female, skinny, heavy, etc.), radiation pattern shaping to minimize SAR* into the body, and changes in characteristics as a result of the user motions. *SAR (Specific Absorption Rate) measured in (W/kg) = (J/kg/s). SAR is regulated, with limits for local exposure (Head) of: in US: 1.6 W/kg in 1 gram and in EU: 2 W/kg in 10 gram. This limits the transmit (TX) power in US &lt; 1.6 </a:t>
            </a:r>
            <a:r>
              <a:rPr lang="en-US" sz="1600" dirty="0" err="1" smtClean="0"/>
              <a:t>mW</a:t>
            </a:r>
            <a:r>
              <a:rPr lang="en-US" sz="1600" dirty="0" smtClean="0"/>
              <a:t> and in EU &lt; 20 </a:t>
            </a:r>
            <a:r>
              <a:rPr lang="en-US" sz="1600" dirty="0" err="1" smtClean="0"/>
              <a:t>mW</a:t>
            </a:r>
            <a:r>
              <a:rPr lang="en-US" sz="1600" dirty="0" smtClean="0"/>
              <a:t>. </a:t>
            </a: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35</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SAMPLE PARS FROM OTHER STANDARDS (6)</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fontScale="85000" lnSpcReduction="20000"/>
          </a:bodyPr>
          <a:lstStyle/>
          <a:p>
            <a:pPr>
              <a:buNone/>
            </a:pPr>
            <a:r>
              <a:rPr lang="en-GB" sz="2000" dirty="0" smtClean="0">
                <a:latin typeface="Times New Roman" pitchFamily="18" charset="0"/>
                <a:cs typeface="Times New Roman" pitchFamily="18" charset="0"/>
              </a:rPr>
              <a:t>15.6</a:t>
            </a:r>
          </a:p>
          <a:p>
            <a:r>
              <a:rPr lang="en-GB" sz="2000" dirty="0" smtClean="0">
                <a:latin typeface="Times New Roman" pitchFamily="18" charset="0"/>
                <a:cs typeface="Times New Roman" pitchFamily="18" charset="0"/>
              </a:rPr>
              <a:t>Purpose:</a:t>
            </a:r>
            <a:r>
              <a:rPr lang="en-US" sz="2000" b="1" dirty="0" smtClean="0"/>
              <a:t> </a:t>
            </a:r>
            <a:r>
              <a:rPr lang="en-US" sz="1600" dirty="0" smtClean="0"/>
              <a:t>The purpose is to provide an international standard for a short range (</a:t>
            </a:r>
            <a:r>
              <a:rPr lang="en-US" sz="1600" dirty="0" err="1" smtClean="0"/>
              <a:t>ie</a:t>
            </a:r>
            <a:r>
              <a:rPr lang="en-US" sz="1600" dirty="0" smtClean="0"/>
              <a:t> about human body range), low power and highly reliable wireless communication for use in close proximity to, or inside, a human body. Data rates, typically up to 10Mbps, can be offered to satisfy an evolutionary set of entertainment and healthcare services. Current Personal Area Networks (PAN)s do not meet the medical (proximity to human tissue) and relevant communication regulations for some application environments. They also do not support the combination of reliability (</a:t>
            </a:r>
            <a:r>
              <a:rPr lang="en-US" sz="1600" dirty="0" err="1" smtClean="0"/>
              <a:t>QoS</a:t>
            </a:r>
            <a:r>
              <a:rPr lang="en-US" sz="1600" dirty="0" smtClean="0"/>
              <a:t>), low power, data rate and noninterference required to broadly address the breadth of body area network applications. </a:t>
            </a:r>
            <a:endParaRPr lang="en-US" sz="2000" dirty="0" smtClean="0"/>
          </a:p>
          <a:p>
            <a:endParaRPr lang="en-US" sz="2000" dirty="0" smtClean="0">
              <a:latin typeface="Times New Roman" pitchFamily="18" charset="0"/>
              <a:cs typeface="Times New Roman" pitchFamily="18" charset="0"/>
            </a:endParaRPr>
          </a:p>
          <a:p>
            <a:r>
              <a:rPr lang="en-US" sz="2000" dirty="0" smtClean="0"/>
              <a:t>Need for the Project: </a:t>
            </a:r>
            <a:r>
              <a:rPr lang="en-US" sz="1600" dirty="0" smtClean="0"/>
              <a:t>There is a need for a standard optimized for ultra low power devices and operation on, in or around the human body to serve a variety of applications including medical and personal entertainment. Examples of the applications served by the proposed standard are: Electroencephalogram (EEG), Electrocardiogram (ECG), Electromyography (EMG), vital signals monitoring (temperature (wearable thermometer), respiratory, wearable heart rate monitor, wearable pulse </a:t>
            </a:r>
            <a:r>
              <a:rPr lang="en-US" sz="1600" dirty="0" err="1" smtClean="0"/>
              <a:t>oximeter</a:t>
            </a:r>
            <a:r>
              <a:rPr lang="en-US" sz="1600" dirty="0" smtClean="0"/>
              <a:t>, wearable blood pressure monitor, oxygen, pH value , wearable glucose sensor, implanted glucose sensor, cardiac arrhythmia), wireless capsule endoscope (gastrointestinal), wireless capsule for drug delivery, deep brain stimulator, cortical stimulator (visual </a:t>
            </a:r>
            <a:r>
              <a:rPr lang="en-US" sz="1600" dirty="0" err="1" smtClean="0"/>
              <a:t>neuro</a:t>
            </a:r>
            <a:r>
              <a:rPr lang="en-US" sz="1600" dirty="0" smtClean="0"/>
              <a:t>-stimulator, audio </a:t>
            </a:r>
            <a:r>
              <a:rPr lang="en-US" sz="1600" dirty="0" err="1" smtClean="0"/>
              <a:t>neuro</a:t>
            </a:r>
            <a:r>
              <a:rPr lang="en-US" sz="1600" dirty="0" smtClean="0"/>
              <a:t> stimulator, Parkinson’s disease, etc…), remote control of medical devices such as pacemaker, actuators, insulin pump, hearing aid (wearable and implanted), retina implants, disability assistance, such as muscle tension sensing and stimulation, wearable weighing scale, fall detection, aiding sport training. This will include body-centric solutions for future wearable computers. In a similar vein, the same technology can provide effective solutions for personal entertainment as well. The existence of a body area network standard will provide opportunities to expand these product features, better healthcare and well being for the users. It will therefore result in economic opportunity for technology component suppliers and equipment manufacturers. </a:t>
            </a:r>
            <a:endParaRPr lang="en-US" sz="2000" dirty="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36</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SAMPLE PARS FROM OTHER STANDARDS (7)</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953000"/>
          </a:xfrm>
        </p:spPr>
        <p:txBody>
          <a:bodyPr>
            <a:normAutofit fontScale="62500" lnSpcReduction="20000"/>
          </a:bodyPr>
          <a:lstStyle/>
          <a:p>
            <a:pPr>
              <a:buNone/>
            </a:pPr>
            <a:r>
              <a:rPr lang="en-GB" sz="2000" dirty="0" smtClean="0">
                <a:latin typeface="Times New Roman" pitchFamily="18" charset="0"/>
                <a:cs typeface="Times New Roman" pitchFamily="18" charset="0"/>
              </a:rPr>
              <a:t>15.7</a:t>
            </a:r>
          </a:p>
          <a:p>
            <a:r>
              <a:rPr lang="en-US" sz="2200" dirty="0" smtClean="0"/>
              <a:t>Title of Standard: PHY and MAC standard for short-range wireless optical communication using visible light</a:t>
            </a:r>
          </a:p>
          <a:p>
            <a:endParaRPr lang="en-GB" sz="2200" dirty="0" smtClean="0">
              <a:latin typeface="Times New Roman" pitchFamily="18" charset="0"/>
              <a:cs typeface="Times New Roman" pitchFamily="18" charset="0"/>
            </a:endParaRPr>
          </a:p>
          <a:p>
            <a:r>
              <a:rPr lang="en-GB" sz="2000" dirty="0" smtClean="0">
                <a:latin typeface="Times New Roman" pitchFamily="18" charset="0"/>
                <a:cs typeface="Times New Roman" pitchFamily="18" charset="0"/>
              </a:rPr>
              <a:t>Scope: </a:t>
            </a:r>
            <a:r>
              <a:rPr lang="en-US" sz="2000" dirty="0" smtClean="0"/>
              <a:t>This standard defines a PHY and MAC layer for short-range optical wireless communications using visible light. The visible light spectrum extends from 380 to 780 nm in wavelength. The standard is capable of delivering data rates sufficient to support audio and video multimedia services and also considers mobility of the visible link; compatibility with visible-light infrastructures; impairments due to noise and interference from, e.g., ambient light; health and other environmental effects; and a MAC layer that accommodates visible links. The standard will adhere to any applicable eye safety regulations</a:t>
            </a:r>
            <a:endParaRPr lang="en-GB" sz="2000" dirty="0" smtClean="0">
              <a:latin typeface="Times New Roman" pitchFamily="18" charset="0"/>
              <a:cs typeface="Times New Roman" pitchFamily="18" charset="0"/>
            </a:endParaRPr>
          </a:p>
          <a:p>
            <a:endParaRPr lang="en-GB" sz="2000" dirty="0" smtClean="0">
              <a:latin typeface="Times New Roman" pitchFamily="18" charset="0"/>
              <a:cs typeface="Times New Roman" pitchFamily="18" charset="0"/>
            </a:endParaRPr>
          </a:p>
          <a:p>
            <a:r>
              <a:rPr lang="en-GB" sz="2000" dirty="0" smtClean="0">
                <a:latin typeface="Times New Roman" pitchFamily="18" charset="0"/>
                <a:cs typeface="Times New Roman" pitchFamily="18" charset="0"/>
              </a:rPr>
              <a:t>Purpose:</a:t>
            </a:r>
            <a:r>
              <a:rPr lang="en-US" sz="2000" b="1" dirty="0" smtClean="0"/>
              <a:t> </a:t>
            </a:r>
            <a:r>
              <a:rPr lang="en-US" sz="2000" dirty="0" smtClean="0"/>
              <a:t>The purpose of this standard is to provide a global standard for short-range optical wireless communication using visible light. The standard will provide (</a:t>
            </a:r>
            <a:r>
              <a:rPr lang="en-US" sz="2000" dirty="0" err="1" smtClean="0"/>
              <a:t>i</a:t>
            </a:r>
            <a:r>
              <a:rPr lang="en-US" sz="2000" dirty="0" smtClean="0"/>
              <a:t>) access to several hundred THz of unlicensed spectrum; (ii) immunity to electromagnetic interference and noninterference with RF systems; (iii) additional security by allowing the user to see the communication channel; and (iv) communication augmenting and complementing existing services (such as illumination, display, indication, decoration, etc.) from visible-light infrastructures.</a:t>
            </a:r>
          </a:p>
          <a:p>
            <a:endParaRPr lang="en-US" sz="2000" dirty="0" smtClean="0">
              <a:latin typeface="Times New Roman" pitchFamily="18" charset="0"/>
              <a:cs typeface="Times New Roman" pitchFamily="18" charset="0"/>
            </a:endParaRPr>
          </a:p>
          <a:p>
            <a:r>
              <a:rPr lang="en-US" sz="2000" dirty="0" smtClean="0"/>
              <a:t>Need for the Project: Visible light is drawing great interest as a new communication medium due to the following recent developments. Firstly, solid-state light sources are rapidly replacing conventional ones in signaling, illumination and display infrastructures. It thus becomes possible to carry communication data on such light sources. Secondly, the visible band is free from frequency regulation and RF interference so that it is well suited to RF crowded or RF restricted environments. Thirdly, the unique feature of visibility can enhance the physical-layer security and offer intuitive usage. Given the growing expectation of ubiquitous connectivity in all settings and environments, the need for unlicensed, high bandwidth, easy to use wireless communications technology has never been greater. Potential applications include secure point-to-point communication, indoor Location Based Service (LBS), secure point-to-Multipoint communication (office, hospital, airplane), Intelligent Transportation System (ITS), information broadcast, and etc. A visible light communication standard will provide economic opportunities to equipment manufacturers, component suppliers, service providers, and infrastructure operators.</a:t>
            </a:r>
            <a:endParaRPr lang="en-US" sz="2000" dirty="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37</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000"/>
              </a:lnSpc>
            </a:pPr>
            <a:r>
              <a:rPr lang="en-US" sz="3200" b="1" i="1" dirty="0" smtClean="0">
                <a:solidFill>
                  <a:srgbClr val="FF0000"/>
                </a:solidFill>
                <a:cs typeface="Times New Roman" pitchFamily="18" charset="0"/>
              </a:rPr>
              <a:t>PROCESS IN A NUTSHELL</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800600"/>
          </a:xfrm>
        </p:spPr>
        <p:txBody>
          <a:bodyPr>
            <a:normAutofit/>
          </a:bodyPr>
          <a:lstStyle/>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graphicFrame>
        <p:nvGraphicFramePr>
          <p:cNvPr id="5" name="Object 5"/>
          <p:cNvGraphicFramePr>
            <a:graphicFrameLocks noChangeAspect="1"/>
          </p:cNvGraphicFramePr>
          <p:nvPr/>
        </p:nvGraphicFramePr>
        <p:xfrm>
          <a:off x="609600" y="533400"/>
          <a:ext cx="7848600" cy="5802312"/>
        </p:xfrm>
        <a:graphic>
          <a:graphicData uri="http://schemas.openxmlformats.org/presentationml/2006/ole">
            <p:oleObj spid="_x0000_s1026" name="Visio" r:id="rId4" imgW="7346823" imgH="6507175" progId="">
              <p:embed/>
            </p:oleObj>
          </a:graphicData>
        </a:graphic>
      </p:graphicFrame>
      <p:sp>
        <p:nvSpPr>
          <p:cNvPr id="10" name="Right Arrow 9"/>
          <p:cNvSpPr/>
          <p:nvPr/>
        </p:nvSpPr>
        <p:spPr>
          <a:xfrm rot="10800000">
            <a:off x="6172200" y="2057400"/>
            <a:ext cx="609600"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858000" y="1981200"/>
            <a:ext cx="1600200" cy="369332"/>
          </a:xfrm>
          <a:prstGeom prst="rect">
            <a:avLst/>
          </a:prstGeom>
          <a:solidFill>
            <a:srgbClr val="00B050"/>
          </a:solidFill>
          <a:ln>
            <a:solidFill>
              <a:srgbClr val="00B050"/>
            </a:solidFill>
          </a:ln>
        </p:spPr>
        <p:txBody>
          <a:bodyPr wrap="square" rtlCol="0">
            <a:spAutoFit/>
          </a:bodyPr>
          <a:lstStyle/>
          <a:p>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WE ARE HERE.</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Rectangle 11"/>
          <p:cNvSpPr/>
          <p:nvPr/>
        </p:nvSpPr>
        <p:spPr>
          <a:xfrm>
            <a:off x="3124200" y="1752600"/>
            <a:ext cx="3048000" cy="91440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nSpc>
                <a:spcPts val="3000"/>
              </a:lnSpc>
            </a:pPr>
            <a:r>
              <a:rPr lang="en-US" sz="3200" b="1" i="1" dirty="0" smtClean="0">
                <a:solidFill>
                  <a:srgbClr val="FF0000"/>
                </a:solidFill>
                <a:cs typeface="Times New Roman" pitchFamily="18" charset="0"/>
              </a:rPr>
              <a:t>STEPS TO PROCEED FOR THIS PROJECT</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p:txBody>
          <a:bodyPr>
            <a:normAutofit/>
          </a:bodyPr>
          <a:lstStyle/>
          <a:p>
            <a:r>
              <a:rPr lang="en-US" sz="2000" b="1" i="1" dirty="0" smtClean="0">
                <a:solidFill>
                  <a:srgbClr val="00B0F0"/>
                </a:solidFill>
                <a:latin typeface="Times New Roman" pitchFamily="18" charset="0"/>
                <a:cs typeface="Times New Roman" pitchFamily="18" charset="0"/>
              </a:rPr>
              <a:t>STUDY GROUP ALREADY FORMED</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Study needs and justification for PSC</a:t>
            </a:r>
          </a:p>
          <a:p>
            <a:pPr lvl="1"/>
            <a:r>
              <a:rPr lang="en-US" sz="1800" dirty="0" smtClean="0">
                <a:latin typeface="Times New Roman" pitchFamily="18" charset="0"/>
                <a:cs typeface="Times New Roman" pitchFamily="18" charset="0"/>
              </a:rPr>
              <a:t>Define target use cases.</a:t>
            </a:r>
          </a:p>
          <a:p>
            <a:pPr lvl="1"/>
            <a:r>
              <a:rPr lang="en-US" sz="1800" dirty="0" smtClean="0">
                <a:latin typeface="Times New Roman" pitchFamily="18" charset="0"/>
                <a:cs typeface="Times New Roman" pitchFamily="18" charset="0"/>
              </a:rPr>
              <a:t>Review other existing standard technologies and identify reasons why PSC can not be implemented through them.</a:t>
            </a:r>
          </a:p>
          <a:p>
            <a:pPr lvl="1">
              <a:buNone/>
            </a:pPr>
            <a:r>
              <a:rPr lang="en-US" sz="1800" dirty="0" smtClean="0">
                <a:latin typeface="Times New Roman" pitchFamily="18" charset="0"/>
                <a:cs typeface="Times New Roman" pitchFamily="18" charset="0"/>
                <a:sym typeface="Wingdings" pitchFamily="2" charset="2"/>
              </a:rPr>
              <a:t> </a:t>
            </a:r>
            <a:r>
              <a:rPr lang="en-US" sz="1800" b="1" dirty="0" smtClean="0">
                <a:solidFill>
                  <a:srgbClr val="00B0F0"/>
                </a:solidFill>
                <a:latin typeface="Times New Roman" pitchFamily="18" charset="0"/>
                <a:cs typeface="Times New Roman" pitchFamily="18" charset="0"/>
                <a:sym typeface="Wingdings" pitchFamily="2" charset="2"/>
              </a:rPr>
              <a:t>5C outputted</a:t>
            </a:r>
            <a:endParaRPr lang="en-US" sz="1800" b="1" dirty="0" smtClean="0">
              <a:solidFill>
                <a:srgbClr val="00B0F0"/>
              </a:solidFill>
              <a:latin typeface="Times New Roman" pitchFamily="18" charset="0"/>
              <a:cs typeface="Times New Roman" pitchFamily="18" charset="0"/>
            </a:endParaRPr>
          </a:p>
          <a:p>
            <a:endParaRPr lang="en-US" sz="2000" dirty="0" smtClean="0"/>
          </a:p>
          <a:p>
            <a:r>
              <a:rPr lang="en-US" sz="2000" dirty="0" smtClean="0">
                <a:latin typeface="Times New Roman" pitchFamily="18" charset="0"/>
                <a:cs typeface="Times New Roman" pitchFamily="18" charset="0"/>
              </a:rPr>
              <a:t>Discuss and decide on scope</a:t>
            </a:r>
          </a:p>
          <a:p>
            <a:pPr lvl="1"/>
            <a:r>
              <a:rPr lang="en-US" sz="1800" dirty="0" smtClean="0">
                <a:latin typeface="Times New Roman" pitchFamily="18" charset="0"/>
                <a:cs typeface="Times New Roman" pitchFamily="18" charset="0"/>
              </a:rPr>
              <a:t>Identify technical requirements for indentified target use cases</a:t>
            </a:r>
          </a:p>
          <a:p>
            <a:pPr lvl="1"/>
            <a:r>
              <a:rPr lang="en-US" sz="1800" dirty="0" smtClean="0">
                <a:latin typeface="Times New Roman" pitchFamily="18" charset="0"/>
                <a:cs typeface="Times New Roman" pitchFamily="18" charset="0"/>
              </a:rPr>
              <a:t>Decide - new PHY and MAC or amendment of other PHY and/or MAC?</a:t>
            </a:r>
          </a:p>
          <a:p>
            <a:pPr lvl="1">
              <a:buNone/>
            </a:pPr>
            <a:r>
              <a:rPr lang="en-US" sz="1800" dirty="0" smtClean="0">
                <a:latin typeface="Times New Roman" pitchFamily="18" charset="0"/>
                <a:cs typeface="Times New Roman" pitchFamily="18" charset="0"/>
                <a:sym typeface="Wingdings" pitchFamily="2" charset="2"/>
              </a:rPr>
              <a:t> </a:t>
            </a:r>
            <a:r>
              <a:rPr lang="en-US" sz="1800" b="1" dirty="0" smtClean="0">
                <a:solidFill>
                  <a:srgbClr val="00B0F0"/>
                </a:solidFill>
                <a:latin typeface="Times New Roman" pitchFamily="18" charset="0"/>
                <a:cs typeface="Times New Roman" pitchFamily="18" charset="0"/>
                <a:sym typeface="Wingdings" pitchFamily="2" charset="2"/>
              </a:rPr>
              <a:t>PAR outputted</a:t>
            </a:r>
            <a:endParaRPr lang="en-US" sz="1800" b="1" dirty="0" smtClean="0">
              <a:solidFill>
                <a:srgbClr val="00B0F0"/>
              </a:solidFill>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13" name="TextBox 12"/>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nSpc>
                <a:spcPts val="3000"/>
              </a:lnSpc>
            </a:pPr>
            <a:r>
              <a:rPr lang="en-US" sz="3200" b="1" i="1" dirty="0" smtClean="0">
                <a:solidFill>
                  <a:srgbClr val="FF0000"/>
                </a:solidFill>
                <a:cs typeface="Times New Roman" pitchFamily="18" charset="0"/>
              </a:rPr>
              <a:t>WHAT SHOULD BE DONE </a:t>
            </a:r>
            <a:br>
              <a:rPr lang="en-US" sz="3200" b="1" i="1" dirty="0" smtClean="0">
                <a:solidFill>
                  <a:srgbClr val="FF0000"/>
                </a:solidFill>
                <a:cs typeface="Times New Roman" pitchFamily="18" charset="0"/>
              </a:rPr>
            </a:br>
            <a:r>
              <a:rPr lang="en-US" sz="3200" b="1" i="1" dirty="0" smtClean="0">
                <a:solidFill>
                  <a:srgbClr val="FF0000"/>
                </a:solidFill>
                <a:cs typeface="Times New Roman" pitchFamily="18" charset="0"/>
              </a:rPr>
              <a:t>TO PREPARE PAR AND 5C</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800600"/>
          </a:xfrm>
        </p:spPr>
        <p:txBody>
          <a:bodyPr>
            <a:normAutofit lnSpcReduction="10000"/>
          </a:bodyPr>
          <a:lstStyle/>
          <a:p>
            <a:pPr marL="457200" lvl="1" indent="-457200">
              <a:buFont typeface="+mj-lt"/>
              <a:buAutoNum type="arabicPeriod"/>
            </a:pPr>
            <a:r>
              <a:rPr lang="en-US" sz="2000" dirty="0" smtClean="0"/>
              <a:t>Define PSC.</a:t>
            </a:r>
          </a:p>
          <a:p>
            <a:pPr marL="457200" lvl="1" indent="-457200">
              <a:buFont typeface="+mj-lt"/>
              <a:buAutoNum type="arabicPeriod"/>
            </a:pPr>
            <a:endParaRPr lang="en-US" sz="2000" dirty="0" smtClean="0"/>
          </a:p>
          <a:p>
            <a:pPr marL="457200" lvl="1" indent="-457200">
              <a:buFont typeface="+mj-lt"/>
              <a:buAutoNum type="arabicPeriod"/>
            </a:pPr>
            <a:r>
              <a:rPr lang="en-US" sz="2000" dirty="0" smtClean="0">
                <a:latin typeface="Times New Roman" pitchFamily="18" charset="0"/>
                <a:cs typeface="Times New Roman" pitchFamily="18" charset="0"/>
              </a:rPr>
              <a:t>Identify use cases.</a:t>
            </a:r>
          </a:p>
          <a:p>
            <a:pPr marL="457200" lvl="1" indent="-457200">
              <a:buFont typeface="+mj-lt"/>
              <a:buAutoNum type="arabicPeriod"/>
            </a:pPr>
            <a:endParaRPr lang="en-US" sz="2000" dirty="0" smtClean="0">
              <a:latin typeface="Times New Roman" pitchFamily="18" charset="0"/>
              <a:cs typeface="Times New Roman" pitchFamily="18" charset="0"/>
            </a:endParaRPr>
          </a:p>
          <a:p>
            <a:pPr marL="457200" lvl="1" indent="-457200">
              <a:buFont typeface="+mj-lt"/>
              <a:buAutoNum type="arabicPeriod"/>
            </a:pPr>
            <a:r>
              <a:rPr lang="en-US" sz="2000" dirty="0" smtClean="0">
                <a:latin typeface="Times New Roman" pitchFamily="18" charset="0"/>
                <a:cs typeface="Times New Roman" pitchFamily="18" charset="0"/>
              </a:rPr>
              <a:t>Identify conceptual system level technical requirements, not detailed technical requirements from identified use cases.</a:t>
            </a:r>
          </a:p>
          <a:p>
            <a:pPr marL="742950" lvl="2" indent="-342900"/>
            <a:r>
              <a:rPr lang="en-US" sz="1800" dirty="0" smtClean="0">
                <a:latin typeface="Times New Roman" pitchFamily="18" charset="0"/>
                <a:cs typeface="Times New Roman" pitchFamily="18" charset="0"/>
              </a:rPr>
              <a:t>Detailed system design is not necessary: these requirements can be achieved through various technologies which can be proposed later: </a:t>
            </a:r>
            <a:r>
              <a:rPr lang="en-US" sz="1800" b="1" dirty="0" smtClean="0">
                <a:solidFill>
                  <a:srgbClr val="FF0000"/>
                </a:solidFill>
                <a:latin typeface="Times New Roman" pitchFamily="18" charset="0"/>
                <a:cs typeface="Times New Roman" pitchFamily="18" charset="0"/>
              </a:rPr>
              <a:t>At this stage, a specific technology does not need to be considered for this standard.</a:t>
            </a:r>
          </a:p>
          <a:p>
            <a:pPr marL="457200" lvl="1" indent="-457200">
              <a:buFont typeface="+mj-lt"/>
              <a:buAutoNum type="arabicPeriod"/>
            </a:pPr>
            <a:endParaRPr lang="en-US" sz="2000" dirty="0" smtClean="0">
              <a:latin typeface="Times New Roman" pitchFamily="18" charset="0"/>
              <a:cs typeface="Times New Roman" pitchFamily="18" charset="0"/>
            </a:endParaRPr>
          </a:p>
          <a:p>
            <a:pPr marL="457200" lvl="1" indent="-457200">
              <a:buFont typeface="+mj-lt"/>
              <a:buAutoNum type="arabicPeriod"/>
            </a:pPr>
            <a:r>
              <a:rPr lang="en-US" sz="2000" dirty="0" smtClean="0">
                <a:latin typeface="Times New Roman" pitchFamily="18" charset="0"/>
                <a:cs typeface="Times New Roman" pitchFamily="18" charset="0"/>
              </a:rPr>
              <a:t>Judge whether these requirements can be realized applying existing standard technologies.</a:t>
            </a:r>
          </a:p>
          <a:p>
            <a:pPr marL="857250" lvl="2" indent="-457200"/>
            <a:r>
              <a:rPr lang="en-US" sz="1800" dirty="0" smtClean="0">
                <a:latin typeface="Times New Roman" pitchFamily="18" charset="0"/>
                <a:cs typeface="Times New Roman" pitchFamily="18" charset="0"/>
              </a:rPr>
              <a:t>Review existing technologies first.</a:t>
            </a:r>
          </a:p>
          <a:p>
            <a:pPr marL="457200" lvl="1" indent="-457200">
              <a:buFont typeface="+mj-lt"/>
              <a:buAutoNum type="arabicPeriod"/>
            </a:pPr>
            <a:endParaRPr lang="en-US" sz="2000" dirty="0" smtClean="0">
              <a:latin typeface="Times New Roman" pitchFamily="18" charset="0"/>
              <a:cs typeface="Times New Roman" pitchFamily="18" charset="0"/>
            </a:endParaRPr>
          </a:p>
          <a:p>
            <a:pPr marL="457200" lvl="1" indent="-457200">
              <a:buFont typeface="+mj-lt"/>
              <a:buAutoNum type="arabicPeriod"/>
            </a:pPr>
            <a:r>
              <a:rPr lang="en-US" sz="2000" dirty="0" smtClean="0">
                <a:latin typeface="Times New Roman" pitchFamily="18" charset="0"/>
                <a:cs typeface="Times New Roman" pitchFamily="18" charset="0"/>
              </a:rPr>
              <a:t>Prepare PAR and 5C based on technical requirements identified.</a:t>
            </a:r>
            <a:endParaRPr lang="en-US" sz="1800" dirty="0" smtClean="0">
              <a:latin typeface="Times New Roman" pitchFamily="18" charset="0"/>
              <a:cs typeface="Times New Roman" pitchFamily="18" charset="0"/>
            </a:endParaRPr>
          </a:p>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6</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nSpc>
                <a:spcPts val="3000"/>
              </a:lnSpc>
            </a:pPr>
            <a:r>
              <a:rPr lang="en-US" sz="3200" b="1" i="1" dirty="0" smtClean="0">
                <a:solidFill>
                  <a:srgbClr val="FF0000"/>
                </a:solidFill>
                <a:cs typeface="Times New Roman" pitchFamily="18" charset="0"/>
              </a:rPr>
              <a:t>CONTENTS OF PAR AND 5C</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800600"/>
          </a:xfrm>
        </p:spPr>
        <p:txBody>
          <a:bodyPr>
            <a:normAutofit fontScale="85000" lnSpcReduction="20000"/>
          </a:bodyPr>
          <a:lstStyle/>
          <a:p>
            <a:pPr>
              <a:lnSpc>
                <a:spcPct val="80000"/>
              </a:lnSpc>
              <a:spcBef>
                <a:spcPts val="1200"/>
              </a:spcBef>
              <a:buClr>
                <a:srgbClr val="00B386"/>
              </a:buClr>
            </a:pPr>
            <a:r>
              <a:rPr lang="en-GB" sz="2600" dirty="0" smtClean="0">
                <a:latin typeface="Times New Roman" pitchFamily="18" charset="0"/>
                <a:cs typeface="Times New Roman" pitchFamily="18" charset="0"/>
              </a:rPr>
              <a:t>Title </a:t>
            </a:r>
          </a:p>
          <a:p>
            <a:pPr>
              <a:lnSpc>
                <a:spcPct val="80000"/>
              </a:lnSpc>
              <a:spcBef>
                <a:spcPts val="1200"/>
              </a:spcBef>
              <a:buClr>
                <a:srgbClr val="00B386"/>
              </a:buClr>
            </a:pPr>
            <a:endParaRPr lang="en-GB" altLang="ko-KR" sz="2600" dirty="0" smtClean="0">
              <a:latin typeface="Times New Roman" pitchFamily="18" charset="0"/>
              <a:ea typeface="굴림" pitchFamily="34" charset="-127"/>
              <a:cs typeface="Times New Roman" pitchFamily="18" charset="0"/>
            </a:endParaRPr>
          </a:p>
          <a:p>
            <a:pPr>
              <a:lnSpc>
                <a:spcPct val="80000"/>
              </a:lnSpc>
              <a:spcBef>
                <a:spcPts val="1200"/>
              </a:spcBef>
              <a:buClr>
                <a:srgbClr val="00B386"/>
              </a:buClr>
            </a:pPr>
            <a:r>
              <a:rPr lang="en-GB" altLang="ko-KR" sz="2600" dirty="0" smtClean="0">
                <a:latin typeface="Times New Roman" pitchFamily="18" charset="0"/>
                <a:ea typeface="굴림" pitchFamily="34" charset="-127"/>
                <a:cs typeface="Times New Roman" pitchFamily="18" charset="0"/>
              </a:rPr>
              <a:t>Project Authorization Request (PAR)</a:t>
            </a:r>
          </a:p>
          <a:p>
            <a:pPr lvl="1">
              <a:lnSpc>
                <a:spcPct val="80000"/>
              </a:lnSpc>
              <a:spcBef>
                <a:spcPts val="1200"/>
              </a:spcBef>
              <a:buClr>
                <a:srgbClr val="00B386"/>
              </a:buClr>
              <a:buFont typeface="Arial" pitchFamily="34" charset="0"/>
              <a:buChar char="•"/>
            </a:pPr>
            <a:r>
              <a:rPr lang="en-US" altLang="ko-KR" sz="2300" dirty="0" smtClean="0">
                <a:latin typeface="Times New Roman" pitchFamily="18" charset="0"/>
                <a:ea typeface="굴림" pitchFamily="34" charset="-127"/>
                <a:cs typeface="Times New Roman" pitchFamily="18" charset="0"/>
              </a:rPr>
              <a:t> Scope of Proposed Standard</a:t>
            </a:r>
          </a:p>
          <a:p>
            <a:pPr lvl="1">
              <a:lnSpc>
                <a:spcPct val="80000"/>
              </a:lnSpc>
              <a:spcBef>
                <a:spcPts val="1200"/>
              </a:spcBef>
              <a:buClr>
                <a:srgbClr val="00B386"/>
              </a:buClr>
              <a:buFont typeface="Arial" pitchFamily="34" charset="0"/>
              <a:buChar char="•"/>
            </a:pPr>
            <a:r>
              <a:rPr lang="en-US" altLang="ko-KR" sz="2300" dirty="0" smtClean="0">
                <a:latin typeface="Times New Roman" pitchFamily="18" charset="0"/>
                <a:ea typeface="굴림" pitchFamily="34" charset="-127"/>
                <a:cs typeface="Times New Roman" pitchFamily="18" charset="0"/>
              </a:rPr>
              <a:t> Purpose of Proposed Standard</a:t>
            </a:r>
          </a:p>
          <a:p>
            <a:pPr lvl="1">
              <a:lnSpc>
                <a:spcPct val="80000"/>
              </a:lnSpc>
              <a:spcBef>
                <a:spcPts val="1200"/>
              </a:spcBef>
              <a:buClr>
                <a:srgbClr val="00B386"/>
              </a:buClr>
              <a:buFont typeface="Arial" pitchFamily="34" charset="0"/>
              <a:buChar char="•"/>
            </a:pPr>
            <a:r>
              <a:rPr lang="en-US" altLang="ko-KR" sz="2300" dirty="0" smtClean="0">
                <a:latin typeface="Times New Roman" pitchFamily="18" charset="0"/>
                <a:ea typeface="굴림" pitchFamily="34" charset="-127"/>
                <a:cs typeface="Times New Roman" pitchFamily="18" charset="0"/>
              </a:rPr>
              <a:t> </a:t>
            </a:r>
            <a:r>
              <a:rPr lang="en-GB" altLang="ko-KR" sz="2300" dirty="0" smtClean="0">
                <a:latin typeface="Times New Roman" pitchFamily="18" charset="0"/>
                <a:ea typeface="굴림" pitchFamily="34" charset="-127"/>
                <a:cs typeface="Times New Roman" pitchFamily="18" charset="0"/>
              </a:rPr>
              <a:t>Need for the Project</a:t>
            </a:r>
            <a:endParaRPr lang="en-US" altLang="ko-KR" sz="2300" dirty="0" smtClean="0">
              <a:latin typeface="Times New Roman" pitchFamily="18" charset="0"/>
              <a:ea typeface="굴림" pitchFamily="34" charset="-127"/>
              <a:cs typeface="Times New Roman" pitchFamily="18" charset="0"/>
            </a:endParaRPr>
          </a:p>
          <a:p>
            <a:pPr lvl="1">
              <a:lnSpc>
                <a:spcPct val="80000"/>
              </a:lnSpc>
              <a:spcBef>
                <a:spcPts val="1200"/>
              </a:spcBef>
              <a:buClr>
                <a:srgbClr val="00B386"/>
              </a:buClr>
              <a:buFont typeface="Arial" pitchFamily="34" charset="0"/>
              <a:buChar char="•"/>
            </a:pPr>
            <a:r>
              <a:rPr lang="en-US" altLang="ko-KR" sz="2300" dirty="0" smtClean="0">
                <a:latin typeface="Times New Roman" pitchFamily="18" charset="0"/>
                <a:ea typeface="굴림" pitchFamily="34" charset="-127"/>
                <a:cs typeface="Times New Roman" pitchFamily="18" charset="0"/>
              </a:rPr>
              <a:t> </a:t>
            </a:r>
            <a:r>
              <a:rPr lang="en-GB" altLang="ko-KR" sz="2300" dirty="0" smtClean="0">
                <a:latin typeface="Times New Roman" pitchFamily="18" charset="0"/>
                <a:ea typeface="굴림" pitchFamily="34" charset="-127"/>
                <a:cs typeface="Times New Roman" pitchFamily="18" charset="0"/>
              </a:rPr>
              <a:t>Stakeholders for the Standard</a:t>
            </a:r>
            <a:endParaRPr lang="en-GB" altLang="ko-KR" sz="2300" u="sng" dirty="0" smtClean="0">
              <a:latin typeface="Times New Roman" pitchFamily="18" charset="0"/>
              <a:ea typeface="굴림" pitchFamily="34" charset="-127"/>
              <a:cs typeface="Times New Roman" pitchFamily="18" charset="0"/>
            </a:endParaRPr>
          </a:p>
          <a:p>
            <a:pPr>
              <a:lnSpc>
                <a:spcPct val="80000"/>
              </a:lnSpc>
              <a:spcBef>
                <a:spcPts val="1200"/>
              </a:spcBef>
              <a:buClr>
                <a:srgbClr val="00B386"/>
              </a:buClr>
            </a:pPr>
            <a:r>
              <a:rPr lang="en-GB" altLang="ko-KR" sz="2300" dirty="0" smtClean="0">
                <a:latin typeface="Times New Roman" pitchFamily="18" charset="0"/>
                <a:ea typeface="굴림" pitchFamily="34" charset="-127"/>
                <a:cs typeface="Times New Roman" pitchFamily="18" charset="0"/>
              </a:rPr>
              <a:t> </a:t>
            </a:r>
          </a:p>
          <a:p>
            <a:pPr>
              <a:lnSpc>
                <a:spcPct val="80000"/>
              </a:lnSpc>
              <a:spcBef>
                <a:spcPts val="1200"/>
              </a:spcBef>
              <a:buClr>
                <a:srgbClr val="00B386"/>
              </a:buClr>
            </a:pPr>
            <a:r>
              <a:rPr lang="en-GB" altLang="ko-KR" sz="2600" dirty="0" smtClean="0">
                <a:latin typeface="Times New Roman" pitchFamily="18" charset="0"/>
                <a:ea typeface="굴림" pitchFamily="34" charset="-127"/>
                <a:cs typeface="Times New Roman" pitchFamily="18" charset="0"/>
              </a:rPr>
              <a:t>5C</a:t>
            </a:r>
          </a:p>
          <a:p>
            <a:pPr lvl="1">
              <a:lnSpc>
                <a:spcPct val="80000"/>
              </a:lnSpc>
              <a:spcBef>
                <a:spcPts val="1200"/>
              </a:spcBef>
              <a:buClr>
                <a:srgbClr val="00B386"/>
              </a:buClr>
              <a:buFont typeface="Arial" pitchFamily="34" charset="0"/>
              <a:buChar char="•"/>
            </a:pPr>
            <a:r>
              <a:rPr lang="en-GB" altLang="ko-KR" sz="2300" dirty="0" smtClean="0">
                <a:latin typeface="Times New Roman" pitchFamily="18" charset="0"/>
                <a:ea typeface="굴림" pitchFamily="34" charset="-127"/>
                <a:cs typeface="Times New Roman" pitchFamily="18" charset="0"/>
              </a:rPr>
              <a:t>Broad Market Potential</a:t>
            </a:r>
          </a:p>
          <a:p>
            <a:pPr lvl="1">
              <a:lnSpc>
                <a:spcPct val="80000"/>
              </a:lnSpc>
              <a:spcBef>
                <a:spcPts val="1200"/>
              </a:spcBef>
              <a:buClr>
                <a:srgbClr val="00B386"/>
              </a:buClr>
              <a:buFont typeface="Arial" pitchFamily="34" charset="0"/>
              <a:buChar char="•"/>
            </a:pPr>
            <a:r>
              <a:rPr lang="en-GB" altLang="ko-KR" sz="2300" dirty="0" smtClean="0">
                <a:latin typeface="Times New Roman" pitchFamily="18" charset="0"/>
                <a:ea typeface="굴림" pitchFamily="34" charset="-127"/>
                <a:cs typeface="Times New Roman" pitchFamily="18" charset="0"/>
              </a:rPr>
              <a:t>Compatibility</a:t>
            </a:r>
          </a:p>
          <a:p>
            <a:pPr lvl="1">
              <a:lnSpc>
                <a:spcPct val="80000"/>
              </a:lnSpc>
              <a:spcBef>
                <a:spcPts val="1200"/>
              </a:spcBef>
              <a:buClr>
                <a:srgbClr val="00B386"/>
              </a:buClr>
              <a:buFont typeface="Arial" pitchFamily="34" charset="0"/>
              <a:buChar char="•"/>
            </a:pPr>
            <a:r>
              <a:rPr lang="en-GB" altLang="ko-KR" sz="2300" dirty="0" smtClean="0">
                <a:latin typeface="Times New Roman" pitchFamily="18" charset="0"/>
                <a:ea typeface="굴림" pitchFamily="34" charset="-127"/>
                <a:cs typeface="Times New Roman" pitchFamily="18" charset="0"/>
              </a:rPr>
              <a:t>Distinct Identity</a:t>
            </a:r>
          </a:p>
          <a:p>
            <a:pPr lvl="1">
              <a:lnSpc>
                <a:spcPct val="80000"/>
              </a:lnSpc>
              <a:spcBef>
                <a:spcPts val="1200"/>
              </a:spcBef>
              <a:buClr>
                <a:srgbClr val="00B386"/>
              </a:buClr>
              <a:buFont typeface="Arial" pitchFamily="34" charset="0"/>
              <a:buChar char="•"/>
            </a:pPr>
            <a:r>
              <a:rPr lang="en-GB" altLang="ko-KR" sz="2300" dirty="0" smtClean="0">
                <a:latin typeface="Times New Roman" pitchFamily="18" charset="0"/>
                <a:ea typeface="굴림" pitchFamily="34" charset="-127"/>
                <a:cs typeface="Times New Roman" pitchFamily="18" charset="0"/>
              </a:rPr>
              <a:t>Technical Feasibility</a:t>
            </a:r>
          </a:p>
          <a:p>
            <a:pPr lvl="1">
              <a:lnSpc>
                <a:spcPct val="80000"/>
              </a:lnSpc>
              <a:spcBef>
                <a:spcPts val="1200"/>
              </a:spcBef>
              <a:buClr>
                <a:srgbClr val="00B386"/>
              </a:buClr>
              <a:buFont typeface="Arial" pitchFamily="34" charset="0"/>
              <a:buChar char="•"/>
            </a:pPr>
            <a:r>
              <a:rPr lang="en-GB" altLang="ko-KR" sz="2300" dirty="0" smtClean="0">
                <a:latin typeface="Times New Roman" pitchFamily="18" charset="0"/>
                <a:ea typeface="굴림" pitchFamily="34" charset="-127"/>
                <a:cs typeface="Times New Roman" pitchFamily="18" charset="0"/>
              </a:rPr>
              <a:t>Economic Feasibility</a:t>
            </a:r>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7</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nSpc>
                <a:spcPts val="3000"/>
              </a:lnSpc>
            </a:pPr>
            <a:r>
              <a:rPr lang="en-US" sz="3200" b="1" i="1" dirty="0" smtClean="0">
                <a:solidFill>
                  <a:srgbClr val="FF0000"/>
                </a:solidFill>
                <a:cs typeface="Times New Roman" pitchFamily="18" charset="0"/>
              </a:rPr>
              <a:t>TITLE OF THE PROJECT</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a:xfrm>
            <a:off x="457200" y="1524000"/>
            <a:ext cx="8305800" cy="4953000"/>
          </a:xfrm>
        </p:spPr>
        <p:txBody>
          <a:bodyPr>
            <a:normAutofit fontScale="25000" lnSpcReduction="20000"/>
          </a:bodyPr>
          <a:lstStyle/>
          <a:p>
            <a:pPr>
              <a:lnSpc>
                <a:spcPct val="120000"/>
              </a:lnSpc>
              <a:spcBef>
                <a:spcPts val="1200"/>
              </a:spcBef>
              <a:buClr>
                <a:srgbClr val="00B386"/>
              </a:buClr>
              <a:buNone/>
            </a:pPr>
            <a:r>
              <a:rPr lang="en-GB" sz="6400" b="1" dirty="0" smtClean="0">
                <a:latin typeface="Times New Roman" pitchFamily="18" charset="0"/>
                <a:cs typeface="Times New Roman" pitchFamily="18" charset="0"/>
              </a:rPr>
              <a:t>Title:</a:t>
            </a:r>
            <a:r>
              <a:rPr lang="en-GB" sz="6400" dirty="0" smtClean="0">
                <a:latin typeface="Times New Roman" pitchFamily="18" charset="0"/>
                <a:cs typeface="Times New Roman" pitchFamily="18" charset="0"/>
              </a:rPr>
              <a:t> </a:t>
            </a:r>
          </a:p>
          <a:p>
            <a:pPr marL="0" lvl="1" indent="0">
              <a:lnSpc>
                <a:spcPts val="1500"/>
              </a:lnSpc>
              <a:spcBef>
                <a:spcPts val="1200"/>
              </a:spcBef>
              <a:buClr>
                <a:srgbClr val="00B386"/>
              </a:buClr>
              <a:buNone/>
            </a:pPr>
            <a:r>
              <a:rPr lang="en-GB" sz="6400" dirty="0" smtClean="0">
                <a:latin typeface="Times New Roman" pitchFamily="18" charset="0"/>
                <a:cs typeface="Times New Roman" pitchFamily="18" charset="0"/>
              </a:rPr>
              <a:t>Standard for Personal Space Communications – MAC and PHY specifications for medium rate wireless connectivity optimized for media broadcasting and communications in PANs or LANs [6]</a:t>
            </a:r>
          </a:p>
          <a:p>
            <a:pPr marL="457200" lvl="1" indent="-457200">
              <a:lnSpc>
                <a:spcPct val="120000"/>
              </a:lnSpc>
              <a:spcBef>
                <a:spcPts val="1200"/>
              </a:spcBef>
              <a:buClr>
                <a:srgbClr val="00B386"/>
              </a:buClr>
              <a:buNone/>
            </a:pPr>
            <a:r>
              <a:rPr lang="en-GB" sz="6400" dirty="0" smtClean="0">
                <a:solidFill>
                  <a:srgbClr val="00B0F0"/>
                </a:solidFill>
                <a:latin typeface="Times New Roman" pitchFamily="18" charset="0"/>
                <a:cs typeface="Times New Roman" pitchFamily="18" charset="0"/>
                <a:sym typeface="Wingdings" pitchFamily="2" charset="2"/>
              </a:rPr>
              <a:t>Revised: </a:t>
            </a:r>
          </a:p>
          <a:p>
            <a:pPr marL="0" lvl="1" indent="0">
              <a:lnSpc>
                <a:spcPts val="1500"/>
              </a:lnSpc>
              <a:spcBef>
                <a:spcPts val="1200"/>
              </a:spcBef>
              <a:buClr>
                <a:srgbClr val="00B386"/>
              </a:buClr>
              <a:buNone/>
            </a:pPr>
            <a:r>
              <a:rPr lang="en-GB" sz="6400" dirty="0" smtClean="0">
                <a:solidFill>
                  <a:srgbClr val="00B0F0"/>
                </a:solidFill>
                <a:latin typeface="Times New Roman" pitchFamily="18" charset="0"/>
                <a:cs typeface="Times New Roman" pitchFamily="18" charset="0"/>
              </a:rPr>
              <a:t>Standard for Personal Space Communications – MAC and PHY specifications</a:t>
            </a:r>
            <a:r>
              <a:rPr lang="en-GB" sz="6400" b="1" dirty="0" smtClean="0">
                <a:solidFill>
                  <a:srgbClr val="FF0000"/>
                </a:solidFill>
                <a:latin typeface="Times New Roman" pitchFamily="18" charset="0"/>
                <a:cs typeface="Times New Roman" pitchFamily="18" charset="0"/>
              </a:rPr>
              <a:t> for broad range of rates </a:t>
            </a:r>
            <a:r>
              <a:rPr lang="en-GB" sz="6400" dirty="0" smtClean="0">
                <a:solidFill>
                  <a:srgbClr val="00B0F0"/>
                </a:solidFill>
                <a:latin typeface="Times New Roman" pitchFamily="18" charset="0"/>
                <a:cs typeface="Times New Roman" pitchFamily="18" charset="0"/>
              </a:rPr>
              <a:t>wireless connectivity optimized for simple control to high rate media broadcasting and communications in </a:t>
            </a:r>
            <a:r>
              <a:rPr lang="en-GB" sz="6400" b="1" dirty="0" smtClean="0">
                <a:solidFill>
                  <a:srgbClr val="FF0000"/>
                </a:solidFill>
                <a:latin typeface="Times New Roman" pitchFamily="18" charset="0"/>
                <a:cs typeface="Times New Roman" pitchFamily="18" charset="0"/>
              </a:rPr>
              <a:t>personal space areas</a:t>
            </a:r>
            <a:endParaRPr lang="en-GB" sz="6400" b="1" dirty="0" smtClean="0">
              <a:solidFill>
                <a:srgbClr val="FF0000"/>
              </a:solidFill>
              <a:latin typeface="Times New Roman" pitchFamily="18" charset="0"/>
              <a:ea typeface="굴림" pitchFamily="34" charset="-127"/>
              <a:cs typeface="Times New Roman" pitchFamily="18" charset="0"/>
            </a:endParaRPr>
          </a:p>
          <a:p>
            <a:pPr lvl="1">
              <a:lnSpc>
                <a:spcPct val="80000"/>
              </a:lnSpc>
              <a:spcBef>
                <a:spcPts val="1200"/>
              </a:spcBef>
              <a:buClr>
                <a:srgbClr val="00B386"/>
              </a:buClr>
              <a:buNone/>
            </a:pPr>
            <a:endParaRPr lang="en-GB" sz="1900" b="1" dirty="0" smtClean="0">
              <a:solidFill>
                <a:srgbClr val="FF0000"/>
              </a:solidFill>
              <a:latin typeface="Times New Roman" pitchFamily="18" charset="0"/>
              <a:ea typeface="굴림" pitchFamily="34" charset="-127"/>
              <a:cs typeface="Times New Roman" pitchFamily="18" charset="0"/>
            </a:endParaRPr>
          </a:p>
          <a:p>
            <a:pPr marL="0" lvl="1" indent="0">
              <a:lnSpc>
                <a:spcPct val="120000"/>
              </a:lnSpc>
              <a:spcBef>
                <a:spcPts val="1200"/>
              </a:spcBef>
              <a:buClr>
                <a:srgbClr val="00B386"/>
              </a:buClr>
              <a:buNone/>
            </a:pPr>
            <a:r>
              <a:rPr lang="en-GB" sz="4000" b="1" dirty="0" smtClean="0">
                <a:solidFill>
                  <a:srgbClr val="FF0000"/>
                </a:solidFill>
                <a:latin typeface="Times New Roman" pitchFamily="18" charset="0"/>
                <a:ea typeface="굴림" pitchFamily="34" charset="-127"/>
                <a:cs typeface="Times New Roman" pitchFamily="18" charset="0"/>
              </a:rPr>
              <a:t>15.3a: </a:t>
            </a:r>
            <a:r>
              <a:rPr lang="en-US" sz="4000" dirty="0" smtClean="0">
                <a:latin typeface="Times New Roman" pitchFamily="18" charset="0"/>
                <a:cs typeface="Times New Roman" pitchFamily="18" charset="0"/>
              </a:rPr>
              <a:t>Amendment to Standard for Telecommunications and Information Exchange Between Systems - LAN/MAN Specific Requirements - Part 15.3: Wireless Medium Access Control (MAC) and Physical Layer (PHY) Specifications: Higher Speed Physical Layer Extension for the High Rate Wireless Personal Area Networks (WPAN) </a:t>
            </a:r>
          </a:p>
          <a:p>
            <a:pPr marL="0" lvl="1" indent="0">
              <a:lnSpc>
                <a:spcPct val="120000"/>
              </a:lnSpc>
              <a:spcBef>
                <a:spcPts val="1200"/>
              </a:spcBef>
              <a:buClr>
                <a:srgbClr val="00B386"/>
              </a:buClr>
              <a:buNone/>
            </a:pPr>
            <a:r>
              <a:rPr lang="en-GB" sz="4000" b="1" dirty="0" smtClean="0">
                <a:solidFill>
                  <a:srgbClr val="FF0000"/>
                </a:solidFill>
                <a:latin typeface="Times New Roman" pitchFamily="18" charset="0"/>
                <a:ea typeface="굴림" pitchFamily="34" charset="-127"/>
                <a:cs typeface="Times New Roman" pitchFamily="18" charset="0"/>
              </a:rPr>
              <a:t>15.4g: </a:t>
            </a:r>
            <a:r>
              <a:rPr lang="en-US" sz="4000" dirty="0" smtClean="0">
                <a:latin typeface="Times New Roman" pitchFamily="18" charset="0"/>
                <a:cs typeface="Times New Roman" pitchFamily="18" charset="0"/>
              </a:rPr>
              <a:t>IEEE Standard for Information Technology - Telecommunications and Information Exchange Between Systems - Local and Metropolitan Area Networks - Specific Requirements - Part 15.4: Wireless Medium Access Control (MAC) and Physical Layer (PHY) Specifications for Low Rate Wireless Personal Area Networks (WPANs) - Amendment: Physical Layer(PHY)  Specifications for Low Data Rate Wireless Smart Metering Utility Networks)</a:t>
            </a:r>
          </a:p>
          <a:p>
            <a:pPr marL="0" lvl="1" indent="0">
              <a:lnSpc>
                <a:spcPct val="120000"/>
              </a:lnSpc>
              <a:spcBef>
                <a:spcPts val="1200"/>
              </a:spcBef>
              <a:buClr>
                <a:srgbClr val="00B386"/>
              </a:buClr>
              <a:buNone/>
            </a:pPr>
            <a:r>
              <a:rPr lang="en-US" altLang="ko-KR" sz="4000" b="1" dirty="0" smtClean="0">
                <a:solidFill>
                  <a:srgbClr val="FF0000"/>
                </a:solidFill>
                <a:latin typeface="Times New Roman" pitchFamily="18" charset="0"/>
                <a:ea typeface="굴림" pitchFamily="34" charset="-127"/>
                <a:cs typeface="Times New Roman" pitchFamily="18" charset="0"/>
              </a:rPr>
              <a:t>15.5: </a:t>
            </a:r>
            <a:r>
              <a:rPr lang="en-US" sz="4000" dirty="0" smtClean="0">
                <a:latin typeface="Times New Roman" pitchFamily="18" charset="0"/>
                <a:cs typeface="Times New Roman" pitchFamily="18" charset="0"/>
              </a:rPr>
              <a:t>Recommended practices for mesh topology capability in Wireless Personal Area Networks (WPANs).</a:t>
            </a:r>
          </a:p>
          <a:p>
            <a:pPr marL="0" lvl="1" indent="0">
              <a:lnSpc>
                <a:spcPct val="120000"/>
              </a:lnSpc>
              <a:spcBef>
                <a:spcPts val="1200"/>
              </a:spcBef>
              <a:buClr>
                <a:srgbClr val="00B386"/>
              </a:buClr>
              <a:buNone/>
            </a:pPr>
            <a:r>
              <a:rPr lang="en-US" sz="4000" b="1" dirty="0" smtClean="0">
                <a:solidFill>
                  <a:srgbClr val="FF0000"/>
                </a:solidFill>
                <a:latin typeface="Times New Roman" pitchFamily="18" charset="0"/>
                <a:cs typeface="Times New Roman" pitchFamily="18" charset="0"/>
              </a:rPr>
              <a:t>15.6: </a:t>
            </a:r>
            <a:r>
              <a:rPr lang="en-US" sz="4000" dirty="0" smtClean="0">
                <a:latin typeface="Times New Roman" pitchFamily="18" charset="0"/>
                <a:cs typeface="Times New Roman" pitchFamily="18" charset="0"/>
              </a:rPr>
              <a:t>Standard for Information Technology - Telecommunications and Information Exchange Between Systems - Local and Metropolitan Area Networks - Specific Requirements - Part 15.6: Wireless Medium Access Control (MAC) and Physical Layer (PHY) Specifications for Wireless Personal Area Networks (WPANs)used in or around a body. </a:t>
            </a:r>
          </a:p>
          <a:p>
            <a:pPr marL="0" lvl="1" indent="0">
              <a:lnSpc>
                <a:spcPct val="120000"/>
              </a:lnSpc>
              <a:spcBef>
                <a:spcPts val="1200"/>
              </a:spcBef>
              <a:buClr>
                <a:srgbClr val="00B386"/>
              </a:buClr>
              <a:buNone/>
            </a:pPr>
            <a:r>
              <a:rPr lang="en-US" sz="4000" b="1" dirty="0" smtClean="0">
                <a:solidFill>
                  <a:srgbClr val="FF0000"/>
                </a:solidFill>
                <a:latin typeface="Times New Roman" pitchFamily="18" charset="0"/>
                <a:cs typeface="Times New Roman" pitchFamily="18" charset="0"/>
              </a:rPr>
              <a:t>15.7: </a:t>
            </a:r>
            <a:r>
              <a:rPr lang="en-US" sz="4000" dirty="0" smtClean="0">
                <a:latin typeface="Times New Roman" pitchFamily="18" charset="0"/>
                <a:cs typeface="Times New Roman" pitchFamily="18" charset="0"/>
              </a:rPr>
              <a:t>PHY and MAC standard for short-range wireless optical communication using visible light</a:t>
            </a:r>
          </a:p>
        </p:txBody>
      </p:sp>
      <p:sp>
        <p:nvSpPr>
          <p:cNvPr id="9" name="TextBox 8"/>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8</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PAR: SCOPE OF PROPOSED STANDARD (1)</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9</a:t>
            </a:r>
            <a:endParaRPr lang="en-US" sz="1400" dirty="0">
              <a:latin typeface="Times New Roman" pitchFamily="18" charset="0"/>
              <a:cs typeface="Times New Roman" pitchFamily="18" charset="0"/>
            </a:endParaRPr>
          </a:p>
        </p:txBody>
      </p:sp>
      <p:graphicFrame>
        <p:nvGraphicFramePr>
          <p:cNvPr id="5" name="표 2"/>
          <p:cNvGraphicFramePr>
            <a:graphicFrameLocks noGrp="1"/>
          </p:cNvGraphicFramePr>
          <p:nvPr/>
        </p:nvGraphicFramePr>
        <p:xfrm>
          <a:off x="381000" y="1752600"/>
          <a:ext cx="8429683" cy="4389120"/>
        </p:xfrm>
        <a:graphic>
          <a:graphicData uri="http://schemas.openxmlformats.org/drawingml/2006/table">
            <a:tbl>
              <a:tblPr firstRow="1" bandRow="1">
                <a:tableStyleId>{93296810-A885-4BE3-A3E7-6D5BEEA58F35}</a:tableStyleId>
              </a:tblPr>
              <a:tblGrid>
                <a:gridCol w="1828800"/>
                <a:gridCol w="4114800"/>
                <a:gridCol w="2486083"/>
              </a:tblGrid>
              <a:tr h="381000">
                <a:tc>
                  <a:txBody>
                    <a:bodyPr/>
                    <a:lstStyle/>
                    <a:p>
                      <a:pPr algn="ctr" latinLnBrk="1"/>
                      <a:endParaRPr lang="ko-KR" altLang="en-US" sz="1600" dirty="0"/>
                    </a:p>
                  </a:txBody>
                  <a:tcPr anchor="ctr"/>
                </a:tc>
                <a:tc>
                  <a:txBody>
                    <a:bodyPr/>
                    <a:lstStyle/>
                    <a:p>
                      <a:pPr algn="ctr" latinLnBrk="1"/>
                      <a:r>
                        <a:rPr lang="en-US" altLang="ko-KR" sz="1600" dirty="0" smtClean="0"/>
                        <a:t>Description</a:t>
                      </a:r>
                      <a:endParaRPr lang="ko-KR" altLang="en-US" sz="1600" dirty="0"/>
                    </a:p>
                  </a:txBody>
                  <a:tcPr anchor="ctr"/>
                </a:tc>
                <a:tc>
                  <a:txBody>
                    <a:bodyPr/>
                    <a:lstStyle/>
                    <a:p>
                      <a:pPr algn="ctr" latinLnBrk="1"/>
                      <a:r>
                        <a:rPr lang="en-US" altLang="ko-KR" sz="1600" dirty="0" smtClean="0"/>
                        <a:t>Remark</a:t>
                      </a:r>
                      <a:endParaRPr lang="ko-KR" altLang="en-US" sz="1600" dirty="0"/>
                    </a:p>
                  </a:txBody>
                  <a:tcPr anchor="ctr"/>
                </a:tc>
              </a:tr>
              <a:tr h="314960">
                <a:tc>
                  <a:txBody>
                    <a:bodyPr/>
                    <a:lstStyle/>
                    <a:p>
                      <a:pPr algn="ctr" latinLnBrk="1"/>
                      <a:r>
                        <a:rPr lang="en-US" altLang="ko-KR" sz="1600" dirty="0" smtClean="0"/>
                        <a:t>Coverage</a:t>
                      </a:r>
                      <a:endParaRPr lang="ko-KR" altLang="en-US" sz="1600" dirty="0"/>
                    </a:p>
                  </a:txBody>
                  <a:tcPr anchor="ctr"/>
                </a:tc>
                <a:tc>
                  <a:txBody>
                    <a:bodyPr/>
                    <a:lstStyle/>
                    <a:p>
                      <a:pPr algn="ctr" latinLnBrk="1"/>
                      <a:r>
                        <a:rPr lang="en-US" altLang="ko-KR" sz="1600" dirty="0" smtClean="0"/>
                        <a:t>Personal</a:t>
                      </a:r>
                      <a:r>
                        <a:rPr lang="en-US" altLang="ko-KR" sz="1600" baseline="0" dirty="0" smtClean="0"/>
                        <a:t> space: u</a:t>
                      </a:r>
                      <a:r>
                        <a:rPr lang="en-US" altLang="ko-KR" sz="1600" dirty="0" smtClean="0"/>
                        <a:t>ser centered space, &lt;30m</a:t>
                      </a:r>
                      <a:endParaRPr lang="ko-KR" altLang="en-US" sz="1600" dirty="0"/>
                    </a:p>
                  </a:txBody>
                  <a:tcPr anchor="ctr"/>
                </a:tc>
                <a:tc>
                  <a:txBody>
                    <a:bodyPr/>
                    <a:lstStyle/>
                    <a:p>
                      <a:pPr algn="ctr" latinLnBrk="1"/>
                      <a:r>
                        <a:rPr lang="en-US" altLang="ko-KR" sz="1600" dirty="0" smtClean="0"/>
                        <a:t>International regulations</a:t>
                      </a:r>
                      <a:endParaRPr lang="ko-KR" altLang="en-US" sz="1600" dirty="0"/>
                    </a:p>
                  </a:txBody>
                  <a:tcPr anchor="ctr"/>
                </a:tc>
              </a:tr>
              <a:tr h="243840">
                <a:tc>
                  <a:txBody>
                    <a:bodyPr/>
                    <a:lstStyle/>
                    <a:p>
                      <a:pPr algn="ctr" latinLnBrk="1"/>
                      <a:r>
                        <a:rPr lang="en-US" altLang="ko-KR" sz="1600" dirty="0" smtClean="0"/>
                        <a:t>Technical</a:t>
                      </a:r>
                      <a:r>
                        <a:rPr lang="en-US" altLang="ko-KR" sz="1600" baseline="0" dirty="0" smtClean="0"/>
                        <a:t> layers</a:t>
                      </a:r>
                      <a:endParaRPr lang="ko-KR" altLang="en-US" sz="1600" dirty="0"/>
                    </a:p>
                  </a:txBody>
                  <a:tcPr anchor="ctr"/>
                </a:tc>
                <a:tc>
                  <a:txBody>
                    <a:bodyPr/>
                    <a:lstStyle/>
                    <a:p>
                      <a:pPr algn="ctr" latinLnBrk="1"/>
                      <a:r>
                        <a:rPr lang="en-US" altLang="ko-KR" sz="1600" dirty="0" smtClean="0"/>
                        <a:t>PHY</a:t>
                      </a:r>
                      <a:r>
                        <a:rPr lang="en-US" altLang="ko-KR" sz="1600" baseline="0" dirty="0" smtClean="0"/>
                        <a:t> and</a:t>
                      </a:r>
                      <a:r>
                        <a:rPr lang="en-US" altLang="ko-KR" sz="1600" dirty="0" smtClean="0"/>
                        <a:t> MAC</a:t>
                      </a:r>
                      <a:endParaRPr lang="ko-KR" altLang="en-US" sz="1600" dirty="0"/>
                    </a:p>
                  </a:txBody>
                  <a:tcPr anchor="ctr"/>
                </a:tc>
                <a:tc>
                  <a:txBody>
                    <a:bodyPr/>
                    <a:lstStyle/>
                    <a:p>
                      <a:pPr algn="ctr" latinLnBrk="1"/>
                      <a:endParaRPr lang="ko-KR" altLang="en-US" sz="1600" dirty="0"/>
                    </a:p>
                  </a:txBody>
                  <a:tcPr anchor="ctr"/>
                </a:tc>
              </a:tr>
              <a:tr h="370840">
                <a:tc>
                  <a:txBody>
                    <a:bodyPr/>
                    <a:lstStyle/>
                    <a:p>
                      <a:pPr algn="ctr"/>
                      <a:r>
                        <a:rPr lang="en-US" sz="1600" dirty="0" smtClean="0"/>
                        <a:t>Data rates</a:t>
                      </a:r>
                      <a:endParaRPr lang="en-US" sz="1600" dirty="0"/>
                    </a:p>
                  </a:txBody>
                  <a:tcPr anchor="ctr"/>
                </a:tc>
                <a:tc>
                  <a:txBody>
                    <a:bodyPr/>
                    <a:lstStyle/>
                    <a:p>
                      <a:pPr algn="ctr"/>
                      <a:r>
                        <a:rPr lang="en-US" sz="1600" dirty="0" smtClean="0"/>
                        <a:t>Dynamically</a:t>
                      </a:r>
                      <a:r>
                        <a:rPr lang="en-US" sz="1600" baseline="0" dirty="0" smtClean="0"/>
                        <a:t> scalable in a frame</a:t>
                      </a:r>
                      <a:endParaRPr lang="en-US" sz="1600" dirty="0"/>
                    </a:p>
                  </a:txBody>
                  <a:tcPr anchor="ctr"/>
                </a:tc>
                <a:tc>
                  <a:txBody>
                    <a:bodyPr/>
                    <a:lstStyle/>
                    <a:p>
                      <a:pPr algn="ctr"/>
                      <a:r>
                        <a:rPr lang="en-US" sz="1600" dirty="0" smtClean="0"/>
                        <a:t>From 0.5Mbps to 4Mbps</a:t>
                      </a:r>
                      <a:endParaRPr lang="en-US" sz="1600" dirty="0"/>
                    </a:p>
                  </a:txBody>
                  <a:tcPr anchor="ctr"/>
                </a:tc>
              </a:tr>
              <a:tr h="533400">
                <a:tc>
                  <a:txBody>
                    <a:bodyPr/>
                    <a:lstStyle/>
                    <a:p>
                      <a:pPr algn="ctr" latinLnBrk="1"/>
                      <a:r>
                        <a:rPr lang="en-US" altLang="ko-KR" sz="1600" dirty="0" smtClean="0"/>
                        <a:t>Frequency</a:t>
                      </a:r>
                      <a:r>
                        <a:rPr lang="en-US" altLang="ko-KR" sz="1600" baseline="0" dirty="0" smtClean="0"/>
                        <a:t> band</a:t>
                      </a:r>
                      <a:endParaRPr lang="ko-KR" altLang="en-US" sz="1600" dirty="0"/>
                    </a:p>
                  </a:txBody>
                  <a:tcPr anchor="ctr"/>
                </a:tc>
                <a:tc>
                  <a:txBody>
                    <a:bodyPr/>
                    <a:lstStyle/>
                    <a:p>
                      <a:pPr algn="ctr" latinLnBrk="1"/>
                      <a:r>
                        <a:rPr lang="en-US" altLang="ko-KR" sz="1600" dirty="0" smtClean="0"/>
                        <a:t>Unlicensed band</a:t>
                      </a:r>
                      <a:endParaRPr lang="ko-KR" altLang="en-US" sz="1600" dirty="0"/>
                    </a:p>
                  </a:txBody>
                  <a:tcPr anchor="ctr"/>
                </a:tc>
                <a:tc>
                  <a:txBody>
                    <a:bodyPr/>
                    <a:lstStyle/>
                    <a:p>
                      <a:pPr algn="ctr" latinLnBrk="1"/>
                      <a:r>
                        <a:rPr lang="en-US" altLang="ko-KR" sz="1600" dirty="0" smtClean="0"/>
                        <a:t>900M, 2.4G, UWB, </a:t>
                      </a:r>
                    </a:p>
                    <a:p>
                      <a:pPr algn="ctr" latinLnBrk="1"/>
                      <a:r>
                        <a:rPr lang="en-US" altLang="ko-KR" sz="1600" dirty="0" smtClean="0"/>
                        <a:t>white Space considered</a:t>
                      </a:r>
                      <a:endParaRPr lang="ko-KR" altLang="en-US" sz="1600" dirty="0"/>
                    </a:p>
                  </a:txBody>
                  <a:tcPr anchor="ctr"/>
                </a:tc>
              </a:tr>
              <a:tr h="370840">
                <a:tc>
                  <a:txBody>
                    <a:bodyPr/>
                    <a:lstStyle/>
                    <a:p>
                      <a:pPr algn="ctr" latinLnBrk="1"/>
                      <a:r>
                        <a:rPr lang="en-US" altLang="ko-KR" sz="1600" dirty="0" smtClean="0"/>
                        <a:t>Types of</a:t>
                      </a:r>
                      <a:r>
                        <a:rPr lang="en-US" altLang="ko-KR" sz="1600" baseline="0" dirty="0" smtClean="0"/>
                        <a:t> contents delivered</a:t>
                      </a:r>
                      <a:endParaRPr lang="ko-KR" altLang="en-US" sz="1600" dirty="0"/>
                    </a:p>
                  </a:txBody>
                  <a:tcPr anchor="ctr"/>
                </a:tc>
                <a:tc>
                  <a:txBody>
                    <a:bodyPr/>
                    <a:lstStyle/>
                    <a:p>
                      <a:pPr algn="ctr" latinLnBrk="1"/>
                      <a:r>
                        <a:rPr lang="en-US" altLang="ko-KR" sz="1600" dirty="0" smtClean="0"/>
                        <a:t>Audio, voice, wireless</a:t>
                      </a:r>
                      <a:r>
                        <a:rPr lang="en-US" altLang="ko-KR" sz="1600" baseline="0" dirty="0" smtClean="0"/>
                        <a:t> </a:t>
                      </a:r>
                      <a:r>
                        <a:rPr lang="en-US" altLang="ko-KR" sz="1600" dirty="0" smtClean="0"/>
                        <a:t>ID, </a:t>
                      </a:r>
                    </a:p>
                    <a:p>
                      <a:pPr algn="ctr" latinLnBrk="1"/>
                      <a:r>
                        <a:rPr lang="en-US" altLang="ko-KR" sz="1600" dirty="0" smtClean="0"/>
                        <a:t> mobile video, control data</a:t>
                      </a:r>
                      <a:endParaRPr lang="ko-KR" altLang="en-US" sz="1600" dirty="0"/>
                    </a:p>
                  </a:txBody>
                  <a:tcPr anchor="ctr"/>
                </a:tc>
                <a:tc>
                  <a:txBody>
                    <a:bodyPr/>
                    <a:lstStyle/>
                    <a:p>
                      <a:pPr algn="ctr" latinLnBrk="1"/>
                      <a:r>
                        <a:rPr lang="en-US" altLang="ko-KR" sz="1600" dirty="0" smtClean="0"/>
                        <a:t>Low</a:t>
                      </a:r>
                      <a:r>
                        <a:rPr lang="en-US" altLang="ko-KR" sz="1600" baseline="0" dirty="0" smtClean="0"/>
                        <a:t> rate control</a:t>
                      </a:r>
                      <a:r>
                        <a:rPr lang="en-US" altLang="ko-KR" sz="1600" dirty="0" smtClean="0"/>
                        <a:t> : 0.5Mbps</a:t>
                      </a:r>
                    </a:p>
                    <a:p>
                      <a:pPr algn="ctr" latinLnBrk="1"/>
                      <a:r>
                        <a:rPr lang="en-US" altLang="ko-KR" sz="1600" dirty="0" smtClean="0"/>
                        <a:t>Audio/video : 4Mbps</a:t>
                      </a:r>
                    </a:p>
                  </a:txBody>
                  <a:tcPr anchor="ctr"/>
                </a:tc>
              </a:tr>
              <a:tr h="370840">
                <a:tc>
                  <a:txBody>
                    <a:bodyPr/>
                    <a:lstStyle/>
                    <a:p>
                      <a:pPr algn="ctr" latinLnBrk="1"/>
                      <a:r>
                        <a:rPr lang="en-US" altLang="ko-KR" sz="1600" dirty="0" smtClean="0"/>
                        <a:t>Mobility</a:t>
                      </a:r>
                      <a:endParaRPr lang="ko-KR" altLang="en-US" sz="1600" dirty="0"/>
                    </a:p>
                  </a:txBody>
                  <a:tcPr anchor="ctr"/>
                </a:tc>
                <a:tc>
                  <a:txBody>
                    <a:bodyPr/>
                    <a:lstStyle/>
                    <a:p>
                      <a:pPr algn="ctr" latinLnBrk="1"/>
                      <a:r>
                        <a:rPr lang="en-US" altLang="ko-KR" sz="1600" dirty="0" smtClean="0"/>
                        <a:t>Pedestrian </a:t>
                      </a:r>
                      <a:endParaRPr lang="ko-KR" altLang="en-US" sz="1600" dirty="0"/>
                    </a:p>
                  </a:txBody>
                  <a:tcPr anchor="ctr"/>
                </a:tc>
                <a:tc>
                  <a:txBody>
                    <a:bodyPr/>
                    <a:lstStyle/>
                    <a:p>
                      <a:pPr algn="ctr" latinLnBrk="1"/>
                      <a:r>
                        <a:rPr lang="en-US" altLang="ko-KR" sz="1600" dirty="0" smtClean="0"/>
                        <a:t>~10Km/H</a:t>
                      </a:r>
                      <a:endParaRPr lang="ko-KR" altLang="en-US" sz="1600" dirty="0"/>
                    </a:p>
                  </a:txBody>
                  <a:tcPr anchor="ctr"/>
                </a:tc>
              </a:tr>
              <a:tr h="370840">
                <a:tc>
                  <a:txBody>
                    <a:bodyPr/>
                    <a:lstStyle/>
                    <a:p>
                      <a:pPr algn="ctr" latinLnBrk="1"/>
                      <a:r>
                        <a:rPr lang="en-US" altLang="ko-KR" sz="1600" dirty="0" smtClean="0"/>
                        <a:t>Location</a:t>
                      </a:r>
                      <a:endParaRPr lang="ko-KR" altLang="en-US" sz="1600" dirty="0"/>
                    </a:p>
                  </a:txBody>
                  <a:tcPr anchor="ctr"/>
                </a:tc>
                <a:tc>
                  <a:txBody>
                    <a:bodyPr/>
                    <a:lstStyle/>
                    <a:p>
                      <a:pPr algn="ctr" latinLnBrk="1"/>
                      <a:r>
                        <a:rPr lang="en-US" altLang="ko-KR" sz="1600" dirty="0" smtClean="0"/>
                        <a:t>Location, positioning</a:t>
                      </a:r>
                      <a:endParaRPr lang="ko-KR" altLang="en-US" sz="1600" dirty="0"/>
                    </a:p>
                  </a:txBody>
                  <a:tcPr anchor="ctr"/>
                </a:tc>
                <a:tc>
                  <a:txBody>
                    <a:bodyPr/>
                    <a:lstStyle/>
                    <a:p>
                      <a:pPr algn="ctr" latinLnBrk="1"/>
                      <a:r>
                        <a:rPr lang="en-US" altLang="ko-KR" sz="1600" dirty="0" smtClean="0"/>
                        <a:t>Accuracy &lt;0.1 m</a:t>
                      </a:r>
                      <a:endParaRPr lang="ko-KR" altLang="en-US" sz="1600" dirty="0"/>
                    </a:p>
                  </a:txBody>
                  <a:tcPr anchor="ctr"/>
                </a:tc>
              </a:tr>
              <a:tr h="187960">
                <a:tc>
                  <a:txBody>
                    <a:bodyPr/>
                    <a:lstStyle/>
                    <a:p>
                      <a:pPr algn="ctr" latinLnBrk="1"/>
                      <a:r>
                        <a:rPr lang="en-US" altLang="ko-KR" sz="1600" dirty="0" smtClean="0"/>
                        <a:t>Other requirements</a:t>
                      </a:r>
                      <a:endParaRPr lang="ko-KR" altLang="en-US" sz="1600" dirty="0"/>
                    </a:p>
                  </a:txBody>
                  <a:tcPr anchor="ctr"/>
                </a:tc>
                <a:tc>
                  <a:txBody>
                    <a:bodyPr/>
                    <a:lstStyle/>
                    <a:p>
                      <a:pPr algn="ctr" latinLnBrk="1"/>
                      <a:r>
                        <a:rPr lang="en-US" altLang="ko-KR" sz="1600" dirty="0" smtClean="0"/>
                        <a:t>Selective</a:t>
                      </a:r>
                      <a:r>
                        <a:rPr lang="en-US" altLang="ko-KR" sz="1600" baseline="0" dirty="0" smtClean="0"/>
                        <a:t> broadcasting, interference rejection from adjacent channels, fast sync for all devices, low latency, synchronized relay between spaces, low power consumption</a:t>
                      </a:r>
                      <a:endParaRPr lang="ko-KR" altLang="en-US" sz="1600" dirty="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600" dirty="0"/>
                    </a:p>
                  </a:txBody>
                  <a:tcPr anchor="ct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51197</TotalTime>
  <Words>5673</Words>
  <Application>Microsoft Office PowerPoint</Application>
  <PresentationFormat>On-screen Show (4:3)</PresentationFormat>
  <Paragraphs>580</Paragraphs>
  <Slides>37</Slides>
  <Notes>31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39" baseType="lpstr">
      <vt:lpstr>Office Theme</vt:lpstr>
      <vt:lpstr>Visio</vt:lpstr>
      <vt:lpstr>Slide 1</vt:lpstr>
      <vt:lpstr>INTRODUCTION</vt:lpstr>
      <vt:lpstr>WHY OTHER STANDARDS CAN NOT BE USED FOR THESE APPLICATIONS</vt:lpstr>
      <vt:lpstr>PROCESS IN A NUTSHELL</vt:lpstr>
      <vt:lpstr>STEPS TO PROCEED FOR THIS PROJECT</vt:lpstr>
      <vt:lpstr>WHAT SHOULD BE DONE  TO PREPARE PAR AND 5C</vt:lpstr>
      <vt:lpstr>CONTENTS OF PAR AND 5C</vt:lpstr>
      <vt:lpstr>TITLE OF THE PROJECT</vt:lpstr>
      <vt:lpstr>PAR: SCOPE OF PROPOSED STANDARD (1)</vt:lpstr>
      <vt:lpstr>PAR: SCOPE OF PROPOSED STANDARD (2)</vt:lpstr>
      <vt:lpstr>PAR: PURPOSE OF PROPOSED STANDARD (1)</vt:lpstr>
      <vt:lpstr>PAR: PURPOSE OF PROPOSED STANDARD (2)</vt:lpstr>
      <vt:lpstr>PAR: NEEDS FOR PROJECT (1)</vt:lpstr>
      <vt:lpstr>PAR: NEEDS FOR PROJECT (2)</vt:lpstr>
      <vt:lpstr>PAR: STAKEHOLDERS FOR THE STANDARD</vt:lpstr>
      <vt:lpstr>5C: 1. BROAD MARKET POTENTIAL (1)</vt:lpstr>
      <vt:lpstr>5C: 1. BROAD MARKET POTENTIAL (2)</vt:lpstr>
      <vt:lpstr>5C: 1. BROAD MARKET POTENTIAL (3)</vt:lpstr>
      <vt:lpstr>5C: 2. COMPATIBILITY</vt:lpstr>
      <vt:lpstr>5C: 3. DISTINCT INDENTITY (1)</vt:lpstr>
      <vt:lpstr>5C: 3. DISTINCT INDENTITY (2)</vt:lpstr>
      <vt:lpstr>5C: 3. DISTINCT INDENTITY (3)</vt:lpstr>
      <vt:lpstr>5C: 4. TECHNICAL FEASIBILITY (1)</vt:lpstr>
      <vt:lpstr>5C: 4. TECHNICAL FEASIBILITY (2)</vt:lpstr>
      <vt:lpstr>5C: 4. TECHNICAL FEASIBILITY (3)</vt:lpstr>
      <vt:lpstr>5C: 5. ECONOMIC FEASIBILITY (1)</vt:lpstr>
      <vt:lpstr>5C: 5. ECONOMIC FEASIBILITY (2)</vt:lpstr>
      <vt:lpstr>CONCLUSIONS: PAR AND 5C PROPOSED</vt:lpstr>
      <vt:lpstr>REFERENCES</vt:lpstr>
      <vt:lpstr>Annex</vt:lpstr>
      <vt:lpstr>SAMPLE PARS FROM OTHER STANDARDS (1)</vt:lpstr>
      <vt:lpstr>SAMPLE PARS FROM OTHER STANDARDS (2)</vt:lpstr>
      <vt:lpstr>SAMPLE PARS FROM OTHER STANDARDS (3)</vt:lpstr>
      <vt:lpstr>SAMPLE PARS FROM OTHER STANDARDS (4)</vt:lpstr>
      <vt:lpstr>SAMPLE PARS FROM OTHER STANDARDS (5)</vt:lpstr>
      <vt:lpstr>SAMPLE PARS FROM OTHER STANDARDS (6)</vt:lpstr>
      <vt:lpstr>SAMPLE PARS FROM OTHER STANDARDS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resolutions for 15.7 May 2010 meeting</dc:title>
  <dc:creator>Soo-Young Chang</dc:creator>
  <cp:lastModifiedBy>Soo-Young Chang</cp:lastModifiedBy>
  <cp:revision>962</cp:revision>
  <dcterms:created xsi:type="dcterms:W3CDTF">2010-05-03T18:32:55Z</dcterms:created>
  <dcterms:modified xsi:type="dcterms:W3CDTF">2010-09-15T21:57:11Z</dcterms:modified>
</cp:coreProperties>
</file>