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262" r:id="rId3"/>
    <p:sldId id="263" r:id="rId4"/>
    <p:sldId id="264" r:id="rId5"/>
    <p:sldId id="265" r:id="rId6"/>
    <p:sldId id="266" r:id="rId7"/>
    <p:sldId id="267" r:id="rId8"/>
    <p:sldId id="268" r:id="rId9"/>
    <p:sldId id="269" r:id="rId10"/>
    <p:sldId id="270" r:id="rId11"/>
    <p:sldId id="271" r:id="rId12"/>
    <p:sldId id="272" r:id="rId13"/>
    <p:sldId id="283" r:id="rId14"/>
    <p:sldId id="279" r:id="rId15"/>
    <p:sldId id="286" r:id="rId16"/>
    <p:sldId id="284" r:id="rId17"/>
    <p:sldId id="28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67C2CC5F-6FF0-4410-A041-884C9C5DA79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33717AEF-97E4-4901-BEA9-858BF70765A6}"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smtClean="0"/>
              <a:t>doc.: IEEE 802.15-&lt;15-09-0758-00-004e&gt;</a:t>
            </a:r>
          </a:p>
        </p:txBody>
      </p:sp>
      <p:sp>
        <p:nvSpPr>
          <p:cNvPr id="19459" name="Rectangle 3"/>
          <p:cNvSpPr>
            <a:spLocks noGrp="1" noChangeArrowheads="1"/>
          </p:cNvSpPr>
          <p:nvPr>
            <p:ph type="dt" sz="quarter" idx="1"/>
          </p:nvPr>
        </p:nvSpPr>
        <p:spPr>
          <a:noFill/>
        </p:spPr>
        <p:txBody>
          <a:bodyPr/>
          <a:lstStyle/>
          <a:p>
            <a:r>
              <a:rPr lang="en-US" smtClean="0"/>
              <a:t>&lt;month year&gt;</a:t>
            </a:r>
          </a:p>
        </p:txBody>
      </p:sp>
      <p:sp>
        <p:nvSpPr>
          <p:cNvPr id="19460" name="Rectangle 7"/>
          <p:cNvSpPr>
            <a:spLocks noGrp="1" noChangeArrowheads="1"/>
          </p:cNvSpPr>
          <p:nvPr>
            <p:ph type="sldNum" sz="quarter" idx="5"/>
          </p:nvPr>
        </p:nvSpPr>
        <p:spPr>
          <a:noFill/>
        </p:spPr>
        <p:txBody>
          <a:bodyPr/>
          <a:lstStyle/>
          <a:p>
            <a:r>
              <a:rPr lang="en-US" smtClean="0"/>
              <a:t>Page </a:t>
            </a:r>
            <a:fld id="{843D9276-C24B-410C-8B95-D732657E43EB}" type="slidenum">
              <a:rPr lang="en-US" smtClean="0"/>
              <a:pPr/>
              <a:t>1</a:t>
            </a:fld>
            <a:endParaRPr lang="en-US" smtClean="0"/>
          </a:p>
        </p:txBody>
      </p:sp>
      <p:sp>
        <p:nvSpPr>
          <p:cNvPr id="19461" name="Rectangle 2"/>
          <p:cNvSpPr>
            <a:spLocks noGrp="1" noRot="1" noChangeAspect="1" noChangeArrowheads="1" noTextEdit="1"/>
          </p:cNvSpPr>
          <p:nvPr>
            <p:ph type="sldImg"/>
          </p:nvPr>
        </p:nvSpPr>
        <p:spPr>
          <a:xfrm>
            <a:off x="1154113" y="701675"/>
            <a:ext cx="4625975" cy="3468688"/>
          </a:xfrm>
          <a:ln/>
        </p:spPr>
      </p:sp>
      <p:sp>
        <p:nvSpPr>
          <p:cNvPr id="19462"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p>
            <a:r>
              <a:rPr lang="en-US" smtClean="0"/>
              <a:t>doc.: IEEE 802.15-&lt;15-09-0758-00-004e&gt;</a:t>
            </a:r>
          </a:p>
        </p:txBody>
      </p:sp>
      <p:sp>
        <p:nvSpPr>
          <p:cNvPr id="28675" name="Rectangle 3"/>
          <p:cNvSpPr>
            <a:spLocks noGrp="1" noChangeArrowheads="1"/>
          </p:cNvSpPr>
          <p:nvPr>
            <p:ph type="dt" sz="quarter" idx="1"/>
          </p:nvPr>
        </p:nvSpPr>
        <p:spPr>
          <a:noFill/>
        </p:spPr>
        <p:txBody>
          <a:bodyPr/>
          <a:lstStyle/>
          <a:p>
            <a:r>
              <a:rPr lang="en-US" smtClean="0"/>
              <a:t>&lt;month year&gt;</a:t>
            </a:r>
          </a:p>
        </p:txBody>
      </p:sp>
      <p:sp>
        <p:nvSpPr>
          <p:cNvPr id="28676" name="Rectangle 7"/>
          <p:cNvSpPr>
            <a:spLocks noGrp="1" noChangeArrowheads="1"/>
          </p:cNvSpPr>
          <p:nvPr>
            <p:ph type="sldNum" sz="quarter" idx="5"/>
          </p:nvPr>
        </p:nvSpPr>
        <p:spPr>
          <a:noFill/>
        </p:spPr>
        <p:txBody>
          <a:bodyPr/>
          <a:lstStyle/>
          <a:p>
            <a:r>
              <a:rPr lang="en-US" smtClean="0"/>
              <a:t>Page </a:t>
            </a:r>
            <a:fld id="{B22D028F-69FB-45BF-AA99-26277CFD25F7}" type="slidenum">
              <a:rPr lang="en-US" smtClean="0"/>
              <a:pPr/>
              <a:t>17</a:t>
            </a:fld>
            <a:endParaRPr lang="en-US" smtClean="0"/>
          </a:p>
        </p:txBody>
      </p:sp>
      <p:sp>
        <p:nvSpPr>
          <p:cNvPr id="28677"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03C5D525-AF29-4047-92D7-60BEE951788C}" type="datetime6">
              <a:rPr lang="en-US" sz="1400" b="1"/>
              <a:pPr defTabSz="920750"/>
              <a:t>September 10</a:t>
            </a:fld>
            <a:endParaRPr lang="en-US" sz="1400" b="1"/>
          </a:p>
        </p:txBody>
      </p:sp>
      <p:sp>
        <p:nvSpPr>
          <p:cNvPr id="28678"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89C03D97-2AF7-4902-A2B2-365D5C81F0E5}" type="slidenum">
              <a:rPr lang="en-US"/>
              <a:pPr algn="r" defTabSz="920750"/>
              <a:t>17</a:t>
            </a:fld>
            <a:endParaRPr lang="en-US"/>
          </a:p>
        </p:txBody>
      </p:sp>
      <p:sp>
        <p:nvSpPr>
          <p:cNvPr id="28679" name="Rectangle 2"/>
          <p:cNvSpPr>
            <a:spLocks noGrp="1" noRot="1" noChangeAspect="1" noChangeArrowheads="1" noTextEdit="1"/>
          </p:cNvSpPr>
          <p:nvPr>
            <p:ph type="sldImg"/>
          </p:nvPr>
        </p:nvSpPr>
        <p:spPr>
          <a:xfrm>
            <a:off x="1157288" y="701675"/>
            <a:ext cx="4624387" cy="3468688"/>
          </a:xfrm>
          <a:ln/>
        </p:spPr>
      </p:sp>
      <p:sp>
        <p:nvSpPr>
          <p:cNvPr id="28680"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smtClean="0"/>
              <a:t>doc.: IEEE 802.15-&lt;15-09-0758-00-004e&gt;</a:t>
            </a:r>
          </a:p>
        </p:txBody>
      </p:sp>
      <p:sp>
        <p:nvSpPr>
          <p:cNvPr id="20483" name="Rectangle 3"/>
          <p:cNvSpPr>
            <a:spLocks noGrp="1" noChangeArrowheads="1"/>
          </p:cNvSpPr>
          <p:nvPr>
            <p:ph type="dt" sz="quarter" idx="1"/>
          </p:nvPr>
        </p:nvSpPr>
        <p:spPr>
          <a:noFill/>
        </p:spPr>
        <p:txBody>
          <a:bodyPr/>
          <a:lstStyle/>
          <a:p>
            <a:r>
              <a:rPr lang="en-US" smtClean="0"/>
              <a:t>&lt;month year&gt;</a:t>
            </a:r>
          </a:p>
        </p:txBody>
      </p:sp>
      <p:sp>
        <p:nvSpPr>
          <p:cNvPr id="20484" name="Rectangle 7"/>
          <p:cNvSpPr>
            <a:spLocks noGrp="1" noChangeArrowheads="1"/>
          </p:cNvSpPr>
          <p:nvPr>
            <p:ph type="sldNum" sz="quarter" idx="5"/>
          </p:nvPr>
        </p:nvSpPr>
        <p:spPr>
          <a:noFill/>
        </p:spPr>
        <p:txBody>
          <a:bodyPr/>
          <a:lstStyle/>
          <a:p>
            <a:r>
              <a:rPr lang="en-US" smtClean="0"/>
              <a:t>Page </a:t>
            </a:r>
            <a:fld id="{69BFF822-28EF-45B4-A06F-20A1D7AE6122}" type="slidenum">
              <a:rPr lang="en-US" smtClean="0"/>
              <a:pPr/>
              <a:t>2</a:t>
            </a:fld>
            <a:endParaRPr lang="en-US" smtClean="0"/>
          </a:p>
        </p:txBody>
      </p:sp>
      <p:sp>
        <p:nvSpPr>
          <p:cNvPr id="20485"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24831225-1B44-4544-9350-430718A5BC41}" type="datetime6">
              <a:rPr lang="en-US" sz="1400" b="1"/>
              <a:pPr defTabSz="920750"/>
              <a:t>September 10</a:t>
            </a:fld>
            <a:endParaRPr lang="en-US" sz="1400" b="1"/>
          </a:p>
        </p:txBody>
      </p:sp>
      <p:sp>
        <p:nvSpPr>
          <p:cNvPr id="20486"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59BF5548-E374-4740-B428-50ADDFE72A0A}" type="slidenum">
              <a:rPr lang="en-US"/>
              <a:pPr algn="r" defTabSz="920750"/>
              <a:t>2</a:t>
            </a:fld>
            <a:endParaRPr lang="en-US"/>
          </a:p>
        </p:txBody>
      </p:sp>
      <p:sp>
        <p:nvSpPr>
          <p:cNvPr id="20487" name="Rectangle 2"/>
          <p:cNvSpPr>
            <a:spLocks noGrp="1" noRot="1" noChangeAspect="1" noChangeArrowheads="1" noTextEdit="1"/>
          </p:cNvSpPr>
          <p:nvPr>
            <p:ph type="sldImg"/>
          </p:nvPr>
        </p:nvSpPr>
        <p:spPr>
          <a:xfrm>
            <a:off x="1157288" y="701675"/>
            <a:ext cx="4624387" cy="3468688"/>
          </a:xfrm>
          <a:ln/>
        </p:spPr>
      </p:sp>
      <p:sp>
        <p:nvSpPr>
          <p:cNvPr id="20488"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smtClean="0"/>
              <a:t>doc.: IEEE 802.15-&lt;15-09-0758-00-004e&gt;</a:t>
            </a:r>
          </a:p>
        </p:txBody>
      </p:sp>
      <p:sp>
        <p:nvSpPr>
          <p:cNvPr id="21507" name="Rectangle 3"/>
          <p:cNvSpPr>
            <a:spLocks noGrp="1" noChangeArrowheads="1"/>
          </p:cNvSpPr>
          <p:nvPr>
            <p:ph type="dt" sz="quarter" idx="1"/>
          </p:nvPr>
        </p:nvSpPr>
        <p:spPr>
          <a:noFill/>
        </p:spPr>
        <p:txBody>
          <a:bodyPr/>
          <a:lstStyle/>
          <a:p>
            <a:r>
              <a:rPr lang="en-US" smtClean="0"/>
              <a:t>&lt;month year&gt;</a:t>
            </a:r>
          </a:p>
        </p:txBody>
      </p:sp>
      <p:sp>
        <p:nvSpPr>
          <p:cNvPr id="21508" name="Rectangle 7"/>
          <p:cNvSpPr>
            <a:spLocks noGrp="1" noChangeArrowheads="1"/>
          </p:cNvSpPr>
          <p:nvPr>
            <p:ph type="sldNum" sz="quarter" idx="5"/>
          </p:nvPr>
        </p:nvSpPr>
        <p:spPr>
          <a:noFill/>
        </p:spPr>
        <p:txBody>
          <a:bodyPr/>
          <a:lstStyle/>
          <a:p>
            <a:r>
              <a:rPr lang="en-US" smtClean="0"/>
              <a:t>Page </a:t>
            </a:r>
            <a:fld id="{4580B3E8-04BC-425D-978C-481CE86723B7}" type="slidenum">
              <a:rPr lang="en-US" smtClean="0"/>
              <a:pPr/>
              <a:t>3</a:t>
            </a:fld>
            <a:endParaRPr lang="en-US" smtClean="0"/>
          </a:p>
        </p:txBody>
      </p:sp>
      <p:sp>
        <p:nvSpPr>
          <p:cNvPr id="21509"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150BB3D-43BE-4EF8-8C56-F1073D4634D8}" type="datetime6">
              <a:rPr lang="en-US" sz="1400" b="1"/>
              <a:pPr defTabSz="920750"/>
              <a:t>September 10</a:t>
            </a:fld>
            <a:endParaRPr lang="en-US" sz="1400" b="1"/>
          </a:p>
        </p:txBody>
      </p:sp>
      <p:sp>
        <p:nvSpPr>
          <p:cNvPr id="21510"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C8AD4FCE-3063-4066-9D4B-DEFAEDD44FD1}" type="slidenum">
              <a:rPr lang="en-US"/>
              <a:pPr algn="r" defTabSz="920750"/>
              <a:t>3</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noFill/>
        </p:spPr>
        <p:txBody>
          <a:bodyPr/>
          <a:lstStyle/>
          <a:p>
            <a:r>
              <a:rPr lang="en-US" smtClean="0"/>
              <a:t>doc.: IEEE 802.15-&lt;15-09-0758-00-004e&gt;</a:t>
            </a:r>
          </a:p>
        </p:txBody>
      </p:sp>
      <p:sp>
        <p:nvSpPr>
          <p:cNvPr id="22531" name="Rectangle 3"/>
          <p:cNvSpPr>
            <a:spLocks noGrp="1" noChangeArrowheads="1"/>
          </p:cNvSpPr>
          <p:nvPr>
            <p:ph type="dt" sz="quarter" idx="1"/>
          </p:nvPr>
        </p:nvSpPr>
        <p:spPr>
          <a:noFill/>
        </p:spPr>
        <p:txBody>
          <a:bodyPr/>
          <a:lstStyle/>
          <a:p>
            <a:r>
              <a:rPr lang="en-US" smtClean="0"/>
              <a:t>&lt;month year&gt;</a:t>
            </a:r>
          </a:p>
        </p:txBody>
      </p:sp>
      <p:sp>
        <p:nvSpPr>
          <p:cNvPr id="22532" name="Rectangle 7"/>
          <p:cNvSpPr>
            <a:spLocks noGrp="1" noChangeArrowheads="1"/>
          </p:cNvSpPr>
          <p:nvPr>
            <p:ph type="sldNum" sz="quarter" idx="5"/>
          </p:nvPr>
        </p:nvSpPr>
        <p:spPr>
          <a:noFill/>
        </p:spPr>
        <p:txBody>
          <a:bodyPr/>
          <a:lstStyle/>
          <a:p>
            <a:r>
              <a:rPr lang="en-US" smtClean="0"/>
              <a:t>Page </a:t>
            </a:r>
            <a:fld id="{49158715-11AB-499D-AD9C-4BAFDBE77DB5}" type="slidenum">
              <a:rPr lang="en-US" smtClean="0"/>
              <a:pPr/>
              <a:t>4</a:t>
            </a:fld>
            <a:endParaRPr lang="en-US" smtClean="0"/>
          </a:p>
        </p:txBody>
      </p:sp>
      <p:sp>
        <p:nvSpPr>
          <p:cNvPr id="2253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A0BBC92-FBDE-49BD-996F-8AB0D713BCDD}" type="datetime6">
              <a:rPr lang="en-US" sz="1400" b="1"/>
              <a:pPr defTabSz="920750"/>
              <a:t>September 10</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86C4BDA4-BD78-481E-A508-FC76C184C2F5}" type="slidenum">
              <a:rPr lang="en-US"/>
              <a:pPr algn="r" defTabSz="920750"/>
              <a:t>4</a:t>
            </a:fld>
            <a:endParaRPr lang="en-US"/>
          </a:p>
        </p:txBody>
      </p:sp>
      <p:sp>
        <p:nvSpPr>
          <p:cNvPr id="22535" name="Rectangle 2"/>
          <p:cNvSpPr>
            <a:spLocks noGrp="1" noRot="1" noChangeAspect="1" noChangeArrowheads="1" noTextEdit="1"/>
          </p:cNvSpPr>
          <p:nvPr>
            <p:ph type="sldImg"/>
          </p:nvPr>
        </p:nvSpPr>
        <p:spPr>
          <a:xfrm>
            <a:off x="1157288" y="701675"/>
            <a:ext cx="4624387" cy="3468688"/>
          </a:xfrm>
          <a:ln/>
        </p:spPr>
      </p:sp>
      <p:sp>
        <p:nvSpPr>
          <p:cNvPr id="22536"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t>doc.: IEEE 802.15-&lt;15-09-0758-00-004e&gt;</a:t>
            </a:r>
          </a:p>
        </p:txBody>
      </p:sp>
      <p:sp>
        <p:nvSpPr>
          <p:cNvPr id="23555" name="Rectangle 3"/>
          <p:cNvSpPr>
            <a:spLocks noGrp="1" noChangeArrowheads="1"/>
          </p:cNvSpPr>
          <p:nvPr>
            <p:ph type="dt" sz="quarter" idx="1"/>
          </p:nvPr>
        </p:nvSpPr>
        <p:spPr>
          <a:noFill/>
        </p:spPr>
        <p:txBody>
          <a:bodyPr/>
          <a:lstStyle/>
          <a:p>
            <a:r>
              <a:rPr lang="en-US" smtClean="0"/>
              <a:t>&lt;month year&gt;</a:t>
            </a:r>
          </a:p>
        </p:txBody>
      </p:sp>
      <p:sp>
        <p:nvSpPr>
          <p:cNvPr id="23556" name="Rectangle 7"/>
          <p:cNvSpPr>
            <a:spLocks noGrp="1" noChangeArrowheads="1"/>
          </p:cNvSpPr>
          <p:nvPr>
            <p:ph type="sldNum" sz="quarter" idx="5"/>
          </p:nvPr>
        </p:nvSpPr>
        <p:spPr>
          <a:noFill/>
        </p:spPr>
        <p:txBody>
          <a:bodyPr/>
          <a:lstStyle/>
          <a:p>
            <a:r>
              <a:rPr lang="en-US" smtClean="0"/>
              <a:t>Page </a:t>
            </a:r>
            <a:fld id="{942E30C1-DB3D-4281-A73B-E9BCE4F529A9}" type="slidenum">
              <a:rPr lang="en-US" smtClean="0"/>
              <a:pPr/>
              <a:t>5</a:t>
            </a:fld>
            <a:endParaRPr lang="en-US" smtClean="0"/>
          </a:p>
        </p:txBody>
      </p:sp>
      <p:sp>
        <p:nvSpPr>
          <p:cNvPr id="23557"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20750"/>
            <a:r>
              <a:rPr lang="en-US" sz="1400" b="1"/>
              <a:t>doc.: IEEE 802.15-&lt;doc#&gt;</a:t>
            </a:r>
          </a:p>
        </p:txBody>
      </p:sp>
      <p:sp>
        <p:nvSpPr>
          <p:cNvPr id="23558"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20750"/>
            <a:r>
              <a:rPr lang="en-US" sz="1400" b="1"/>
              <a:t>&lt;month year&gt;</a:t>
            </a:r>
          </a:p>
        </p:txBody>
      </p:sp>
      <p:sp>
        <p:nvSpPr>
          <p:cNvPr id="23559" name="Rectangle 6"/>
          <p:cNvSpPr txBox="1">
            <a:spLocks noGrp="1" noChangeArrowheads="1"/>
          </p:cNvSpPr>
          <p:nvPr/>
        </p:nvSpPr>
        <p:spPr bwMode="auto">
          <a:xfrm>
            <a:off x="3771900" y="8985250"/>
            <a:ext cx="2509838" cy="153988"/>
          </a:xfrm>
          <a:prstGeom prst="rect">
            <a:avLst/>
          </a:prstGeom>
          <a:noFill/>
          <a:ln w="9525">
            <a:noFill/>
            <a:miter lim="800000"/>
            <a:headEnd/>
            <a:tailEnd/>
          </a:ln>
        </p:spPr>
        <p:txBody>
          <a:bodyPr lIns="0" tIns="0" rIns="0" bIns="0">
            <a:spAutoFit/>
          </a:bodyPr>
          <a:lstStyle/>
          <a:p>
            <a:pPr marL="460375" lvl="4" algn="r" defTabSz="920750"/>
            <a:r>
              <a:rPr lang="en-US" sz="1000"/>
              <a:t>&lt;author&gt;, &lt;company&gt;</a:t>
            </a:r>
          </a:p>
        </p:txBody>
      </p:sp>
      <p:sp>
        <p:nvSpPr>
          <p:cNvPr id="23560"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r>
              <a:rPr lang="en-US"/>
              <a:t>Page </a:t>
            </a:r>
            <a:fld id="{D2DB9284-BFB2-4E9D-BDC7-F2C753DA799C}" type="slidenum">
              <a:rPr lang="en-US"/>
              <a:pPr algn="r" defTabSz="920750"/>
              <a:t>5</a:t>
            </a:fld>
            <a:endParaRPr lang="en-US"/>
          </a:p>
        </p:txBody>
      </p:sp>
      <p:sp>
        <p:nvSpPr>
          <p:cNvPr id="23561" name="Rectangle 2"/>
          <p:cNvSpPr>
            <a:spLocks noGrp="1" noRot="1" noChangeAspect="1" noChangeArrowheads="1" noTextEdit="1"/>
          </p:cNvSpPr>
          <p:nvPr>
            <p:ph type="sldImg"/>
          </p:nvPr>
        </p:nvSpPr>
        <p:spPr>
          <a:xfrm>
            <a:off x="1154113" y="701675"/>
            <a:ext cx="4625975" cy="3468688"/>
          </a:xfrm>
          <a:ln/>
        </p:spPr>
      </p:sp>
      <p:sp>
        <p:nvSpPr>
          <p:cNvPr id="23562"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802.15-&lt;15-09-0758-00-004e&gt;</a:t>
            </a:r>
          </a:p>
        </p:txBody>
      </p:sp>
      <p:sp>
        <p:nvSpPr>
          <p:cNvPr id="24579" name="Rectangle 3"/>
          <p:cNvSpPr>
            <a:spLocks noGrp="1" noChangeArrowheads="1"/>
          </p:cNvSpPr>
          <p:nvPr>
            <p:ph type="dt" sz="quarter" idx="1"/>
          </p:nvPr>
        </p:nvSpPr>
        <p:spPr>
          <a:noFill/>
        </p:spPr>
        <p:txBody>
          <a:bodyPr/>
          <a:lstStyle/>
          <a:p>
            <a:r>
              <a:rPr lang="en-US" smtClean="0"/>
              <a:t>&lt;month year&gt;</a:t>
            </a:r>
          </a:p>
        </p:txBody>
      </p:sp>
      <p:sp>
        <p:nvSpPr>
          <p:cNvPr id="24580" name="Rectangle 7"/>
          <p:cNvSpPr>
            <a:spLocks noGrp="1" noChangeArrowheads="1"/>
          </p:cNvSpPr>
          <p:nvPr>
            <p:ph type="sldNum" sz="quarter" idx="5"/>
          </p:nvPr>
        </p:nvSpPr>
        <p:spPr>
          <a:noFill/>
        </p:spPr>
        <p:txBody>
          <a:bodyPr/>
          <a:lstStyle/>
          <a:p>
            <a:r>
              <a:rPr lang="en-US" smtClean="0"/>
              <a:t>Page </a:t>
            </a:r>
            <a:fld id="{BFD65119-D628-4F43-8B00-EFD69C9C62E9}" type="slidenum">
              <a:rPr lang="en-US" smtClean="0"/>
              <a:pPr/>
              <a:t>6</a:t>
            </a:fld>
            <a:endParaRPr lang="en-US" smtClean="0"/>
          </a:p>
        </p:txBody>
      </p:sp>
      <p:sp>
        <p:nvSpPr>
          <p:cNvPr id="2458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7C5DAE0E-A9F2-4736-86C5-EA4E26E479B2}" type="slidenum">
              <a:rPr lang="en-US"/>
              <a:pPr algn="r" defTabSz="920750"/>
              <a:t>6</a:t>
            </a:fld>
            <a:endParaRPr lang="en-US"/>
          </a:p>
        </p:txBody>
      </p:sp>
      <p:sp>
        <p:nvSpPr>
          <p:cNvPr id="24582" name="Rectangle 1026"/>
          <p:cNvSpPr>
            <a:spLocks noGrp="1" noChangeArrowheads="1"/>
          </p:cNvSpPr>
          <p:nvPr>
            <p:ph type="body" idx="1"/>
          </p:nvPr>
        </p:nvSpPr>
        <p:spPr>
          <a:noFill/>
          <a:ln/>
        </p:spPr>
        <p:txBody>
          <a:bodyPr lIns="91662" tIns="45028" rIns="91662" bIns="45028"/>
          <a:lstStyle/>
          <a:p>
            <a:pPr defTabSz="914400"/>
            <a:endParaRPr lang="en-GB"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p>
            <a:r>
              <a:rPr lang="en-US" smtClean="0"/>
              <a:t>doc.: IEEE 802.15-&lt;15-09-0758-00-004e&gt;</a:t>
            </a:r>
          </a:p>
        </p:txBody>
      </p:sp>
      <p:sp>
        <p:nvSpPr>
          <p:cNvPr id="25603" name="Rectangle 3"/>
          <p:cNvSpPr>
            <a:spLocks noGrp="1" noChangeArrowheads="1"/>
          </p:cNvSpPr>
          <p:nvPr>
            <p:ph type="dt" sz="quarter" idx="1"/>
          </p:nvPr>
        </p:nvSpPr>
        <p:spPr>
          <a:noFill/>
        </p:spPr>
        <p:txBody>
          <a:bodyPr/>
          <a:lstStyle/>
          <a:p>
            <a:r>
              <a:rPr lang="en-US" smtClean="0"/>
              <a:t>&lt;month year&gt;</a:t>
            </a:r>
          </a:p>
        </p:txBody>
      </p:sp>
      <p:sp>
        <p:nvSpPr>
          <p:cNvPr id="25604" name="Rectangle 7"/>
          <p:cNvSpPr>
            <a:spLocks noGrp="1" noChangeArrowheads="1"/>
          </p:cNvSpPr>
          <p:nvPr>
            <p:ph type="sldNum" sz="quarter" idx="5"/>
          </p:nvPr>
        </p:nvSpPr>
        <p:spPr>
          <a:noFill/>
        </p:spPr>
        <p:txBody>
          <a:bodyPr/>
          <a:lstStyle/>
          <a:p>
            <a:r>
              <a:rPr lang="en-US" smtClean="0"/>
              <a:t>Page </a:t>
            </a:r>
            <a:fld id="{6A861B6E-4661-40C0-874C-F43D14A5F0EB}" type="slidenum">
              <a:rPr lang="en-US" smtClean="0"/>
              <a:pPr/>
              <a:t>7</a:t>
            </a:fld>
            <a:endParaRPr lang="en-US" smtClean="0"/>
          </a:p>
        </p:txBody>
      </p:sp>
      <p:sp>
        <p:nvSpPr>
          <p:cNvPr id="25605"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EE76617A-817A-41D1-AE97-3A7CE851319E}" type="slidenum">
              <a:rPr lang="en-US"/>
              <a:pPr algn="r" defTabSz="920750"/>
              <a:t>7</a:t>
            </a:fld>
            <a:endParaRPr lang="en-US"/>
          </a:p>
        </p:txBody>
      </p:sp>
      <p:sp>
        <p:nvSpPr>
          <p:cNvPr id="25606" name="Rectangle 2"/>
          <p:cNvSpPr>
            <a:spLocks noGrp="1" noRot="1" noChangeAspect="1" noChangeArrowheads="1" noTextEdit="1"/>
          </p:cNvSpPr>
          <p:nvPr>
            <p:ph type="sldImg"/>
          </p:nvPr>
        </p:nvSpPr>
        <p:spPr>
          <a:xfrm>
            <a:off x="1157288" y="701675"/>
            <a:ext cx="4624387" cy="3468688"/>
          </a:xfrm>
          <a:ln/>
        </p:spPr>
      </p:sp>
      <p:sp>
        <p:nvSpPr>
          <p:cNvPr id="25607"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p>
            <a:r>
              <a:rPr lang="en-US" smtClean="0"/>
              <a:t>doc.: IEEE 802.15-&lt;15-09-0758-00-004e&gt;</a:t>
            </a:r>
          </a:p>
        </p:txBody>
      </p:sp>
      <p:sp>
        <p:nvSpPr>
          <p:cNvPr id="26627" name="Rectangle 3"/>
          <p:cNvSpPr>
            <a:spLocks noGrp="1" noChangeArrowheads="1"/>
          </p:cNvSpPr>
          <p:nvPr>
            <p:ph type="dt" sz="quarter" idx="1"/>
          </p:nvPr>
        </p:nvSpPr>
        <p:spPr>
          <a:noFill/>
        </p:spPr>
        <p:txBody>
          <a:bodyPr/>
          <a:lstStyle/>
          <a:p>
            <a:r>
              <a:rPr lang="en-US" smtClean="0"/>
              <a:t>&lt;month year&gt;</a:t>
            </a:r>
          </a:p>
        </p:txBody>
      </p:sp>
      <p:sp>
        <p:nvSpPr>
          <p:cNvPr id="26628" name="Rectangle 7"/>
          <p:cNvSpPr>
            <a:spLocks noGrp="1" noChangeArrowheads="1"/>
          </p:cNvSpPr>
          <p:nvPr>
            <p:ph type="sldNum" sz="quarter" idx="5"/>
          </p:nvPr>
        </p:nvSpPr>
        <p:spPr>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1D280A2B-ABE9-42AD-AD8A-50DECAE13A5A}" type="slidenum">
              <a:rPr lang="en-US"/>
              <a:pPr algn="r" defTabSz="920750"/>
              <a:t>10</a:t>
            </a:fld>
            <a:endParaRPr lang="en-US"/>
          </a:p>
        </p:txBody>
      </p:sp>
      <p:sp>
        <p:nvSpPr>
          <p:cNvPr id="26630" name="Rectangle 2"/>
          <p:cNvSpPr>
            <a:spLocks noGrp="1" noRot="1" noChangeAspect="1" noChangeArrowheads="1" noTextEdit="1"/>
          </p:cNvSpPr>
          <p:nvPr>
            <p:ph type="sldImg"/>
          </p:nvPr>
        </p:nvSpPr>
        <p:spPr>
          <a:xfrm>
            <a:off x="1157288" y="701675"/>
            <a:ext cx="4624387" cy="3468688"/>
          </a:xfrm>
          <a:ln/>
        </p:spPr>
      </p:sp>
      <p:sp>
        <p:nvSpPr>
          <p:cNvPr id="26631"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US" smtClean="0"/>
              <a:t>doc.: IEEE 802.15-&lt;15-09-0758-00-004e&gt;</a:t>
            </a:r>
          </a:p>
        </p:txBody>
      </p:sp>
      <p:sp>
        <p:nvSpPr>
          <p:cNvPr id="27651" name="Rectangle 3"/>
          <p:cNvSpPr>
            <a:spLocks noGrp="1" noChangeArrowheads="1"/>
          </p:cNvSpPr>
          <p:nvPr>
            <p:ph type="dt" sz="quarter" idx="1"/>
          </p:nvPr>
        </p:nvSpPr>
        <p:spPr>
          <a:noFill/>
        </p:spPr>
        <p:txBody>
          <a:bodyPr/>
          <a:lstStyle/>
          <a:p>
            <a:r>
              <a:rPr lang="en-US" smtClean="0"/>
              <a:t>&lt;month year&gt;</a:t>
            </a:r>
          </a:p>
        </p:txBody>
      </p:sp>
      <p:sp>
        <p:nvSpPr>
          <p:cNvPr id="27652" name="Rectangle 7"/>
          <p:cNvSpPr>
            <a:spLocks noGrp="1" noChangeArrowheads="1"/>
          </p:cNvSpPr>
          <p:nvPr>
            <p:ph type="sldNum" sz="quarter" idx="5"/>
          </p:nvPr>
        </p:nvSpPr>
        <p:spPr>
          <a:noFill/>
        </p:spPr>
        <p:txBody>
          <a:bodyPr/>
          <a:lstStyle/>
          <a:p>
            <a:r>
              <a:rPr lang="en-US" smtClean="0"/>
              <a:t>Page </a:t>
            </a:r>
            <a:fld id="{AADA8A00-737F-49A7-85FE-BCD7666DA5D6}" type="slidenum">
              <a:rPr lang="en-US" smtClean="0"/>
              <a:pPr/>
              <a:t>12</a:t>
            </a:fld>
            <a:endParaRPr lang="en-US" smtClean="0"/>
          </a:p>
        </p:txBody>
      </p:sp>
      <p:sp>
        <p:nvSpPr>
          <p:cNvPr id="27653" name="Date Placeholder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73D9AB2A-8362-4EB3-8898-36461718C264}" type="datetime6">
              <a:rPr lang="en-US" sz="1400" b="1"/>
              <a:pPr defTabSz="920750"/>
              <a:t>September 10</a:t>
            </a:fld>
            <a:endParaRPr lang="en-US" sz="1400" b="1"/>
          </a:p>
        </p:txBody>
      </p:sp>
      <p:sp>
        <p:nvSpPr>
          <p:cNvPr id="2765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21E58EB9-CDDC-4D0D-A1B3-7E96720F9B98}" type="slidenum">
              <a:rPr lang="en-US"/>
              <a:pPr algn="r" defTabSz="920750"/>
              <a:t>12</a:t>
            </a:fld>
            <a:endParaRPr lang="en-US"/>
          </a:p>
        </p:txBody>
      </p:sp>
      <p:sp>
        <p:nvSpPr>
          <p:cNvPr id="27655" name="Rectangle 2"/>
          <p:cNvSpPr>
            <a:spLocks noGrp="1" noRot="1" noChangeAspect="1" noChangeArrowheads="1" noTextEdit="1"/>
          </p:cNvSpPr>
          <p:nvPr>
            <p:ph type="sldImg"/>
          </p:nvPr>
        </p:nvSpPr>
        <p:spPr>
          <a:xfrm>
            <a:off x="1157288" y="701675"/>
            <a:ext cx="4624387" cy="3468688"/>
          </a:xfrm>
          <a:ln/>
        </p:spPr>
      </p:sp>
      <p:sp>
        <p:nvSpPr>
          <p:cNvPr id="27656" name="Rectangle 3"/>
          <p:cNvSpPr>
            <a:spLocks noGrp="1" noChangeArrowheads="1"/>
          </p:cNvSpPr>
          <p:nvPr>
            <p:ph type="body" idx="1"/>
          </p:nvPr>
        </p:nvSpPr>
        <p:spPr>
          <a:noFill/>
          <a:ln/>
        </p:spPr>
        <p:txBody>
          <a:bodyPr lIns="92756" tIns="46379" rIns="92756" bIns="46379"/>
          <a:lstStyle/>
          <a:p>
            <a:pPr defTabSz="914400"/>
            <a:r>
              <a:rPr lang="en-US" sz="1000" b="1" smtClean="0">
                <a:latin typeface="Times New Roman" pitchFamily="18" charset="0"/>
              </a:rPr>
              <a:t>Meta-issues </a:t>
            </a:r>
            <a:r>
              <a:rPr lang="en-US" sz="1000" smtClean="0">
                <a:latin typeface="Times New Roman" pitchFamily="18" charset="0"/>
              </a:rPr>
              <a:t>When there are two valid points in opposition, the strategy is to move the group away from polarity. This can be done by raising the meta-issue—“Does the group believe that a decision needs to be made?”. Agreement on that question focuses the group on reaching consensus to resolve the impasse.</a:t>
            </a:r>
          </a:p>
          <a:p>
            <a:pPr defTabSz="914400"/>
            <a:r>
              <a:rPr lang="en-US" sz="1000" b="1" smtClean="0">
                <a:latin typeface="Times New Roman" pitchFamily="18" charset="0"/>
              </a:rPr>
              <a:t>What it Ain’t </a:t>
            </a:r>
            <a:r>
              <a:rPr lang="en-US" sz="1000" smtClean="0">
                <a:latin typeface="Times New Roman" pitchFamily="18" charset="0"/>
              </a:rPr>
              <a:t>Educate members on what standards are and are not! </a:t>
            </a:r>
          </a:p>
          <a:p>
            <a:pPr defTabSz="914400"/>
            <a:r>
              <a:rPr lang="en-US" sz="1000" b="1" smtClean="0">
                <a:latin typeface="Times New Roman" pitchFamily="18" charset="0"/>
              </a:rPr>
              <a:t>Creeping Featurism </a:t>
            </a:r>
            <a:r>
              <a:rPr lang="en-US" sz="1000" smtClean="0">
                <a:latin typeface="Times New Roman" pitchFamily="18" charset="0"/>
              </a:rPr>
              <a:t>Avoid add-ons, new features that would be “nice” as opposed to “necessary”—features that get added after the die has been cast.</a:t>
            </a:r>
          </a:p>
          <a:p>
            <a:pPr defTabSz="914400"/>
            <a:r>
              <a:rPr lang="en-US" sz="1000" b="1" smtClean="0">
                <a:latin typeface="Times New Roman" pitchFamily="18" charset="0"/>
              </a:rPr>
              <a:t>Two Hats </a:t>
            </a:r>
            <a:r>
              <a:rPr lang="en-US" sz="1000" smtClean="0">
                <a:latin typeface="Times New Roman" pitchFamily="18" charset="0"/>
              </a:rPr>
              <a:t>When the chair needs to shift from a management focus to make a technical point, put on a baseball cap with the company logo and move from the head of the table to another seat, signifying that he now wishes to be seen as taking a “company” position on a particular issue. This makes it very clear where he stands and eliminates confusion about what role he is fulfilling at the time. When at the chair’s position, he is perceived as wearing the chairs’ hat by default. </a:t>
            </a:r>
          </a:p>
          <a:p>
            <a:pPr defTabSz="914400"/>
            <a:r>
              <a:rPr lang="en-US" sz="1000" b="1" smtClean="0">
                <a:latin typeface="Times New Roman" pitchFamily="18" charset="0"/>
              </a:rPr>
              <a:t>The Duelists </a:t>
            </a:r>
            <a:r>
              <a:rPr lang="en-US" sz="1000" smtClean="0">
                <a:latin typeface="Times New Roman" pitchFamily="18" charset="0"/>
              </a:rPr>
              <a:t>When two individuals are vehemently opposed or dead-locked on an issue and it appears to be disrupting the group process, send them off to a separate room. The winner will come back to present their position which has been “forged under fire”. A similar suggestion would have the chair form ad hoc groups out of parties in conflict forcing disputing stakeholders together and charging them with resolving their disagreement as a precondition to the committee proceeding with development of the standard. This places the burden on the antagonists to subordinate their individual differences to that of the group.</a:t>
            </a:r>
          </a:p>
          <a:p>
            <a:pPr defTabSz="914400"/>
            <a:endParaRPr lang="en-US" sz="100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2E7B61-B1E7-44C8-B85A-4E66AEF0CF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6F13419-8409-4E2D-AFA6-2AB3383ECA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B11B56-1B1A-4A23-B5B9-91720BBBB4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58BE6A7-D46A-44E5-B2EC-33E3CC8AA6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06E315-FE44-4171-AE7C-BB90AD3940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9F35B1D-14A1-4A31-B3BD-7EAEF9243B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28B01C-B1C4-4D0E-B59A-BB44C03D49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B911596-AB62-406A-9689-EA32A85730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&lt;September 2010&gt;</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F7C7EC-FD04-455A-9B41-BA8386E9C2F6}" type="slidenum">
              <a:rPr lang="en-US" smtClean="0"/>
              <a:pPr>
                <a:defRPr/>
              </a:pPr>
              <a:t>‹#›</a:t>
            </a:fld>
            <a:endParaRPr lang="en-US"/>
          </a:p>
        </p:txBody>
      </p:sp>
      <p:sp>
        <p:nvSpPr>
          <p:cNvPr id="7" name="Footer Placeholder 6"/>
          <p:cNvSpPr>
            <a:spLocks noGrp="1"/>
          </p:cNvSpPr>
          <p:nvPr>
            <p:ph type="ftr" sz="quarter" idx="12"/>
          </p:nvPr>
        </p:nvSpPr>
        <p:spPr/>
        <p:txBody>
          <a:bodyPr/>
          <a:lstStyle/>
          <a:p>
            <a:pPr>
              <a:defRPr/>
            </a:pPr>
            <a:r>
              <a:rPr lang="en-US" smtClean="0"/>
              <a:t>&lt;Pat Kinney&gt;, &lt;Kinney Consulting LLC&gt;</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4498DB-6098-4B55-AF7D-9AB2BEEEF9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FE01E1-FB18-4ABD-9140-6143606084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&lt;September 2010&gt;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EFF7C7EC-FD04-455A-9B41-BA8386E9C2F6}"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a:t>
            </a:r>
            <a:r>
              <a:rPr lang="en-US" sz="1400" b="1" dirty="0" smtClean="0"/>
              <a:t>&lt;</a:t>
            </a:r>
            <a:r>
              <a:rPr lang="en-US" b="1" dirty="0" smtClean="0"/>
              <a:t>15-10-0710-00-004e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2"/>
          <p:cNvSpPr>
            <a:spLocks noGrp="1"/>
          </p:cNvSpPr>
          <p:nvPr>
            <p:ph type="ftr" sz="quarter" idx="12"/>
          </p:nvPr>
        </p:nvSpPr>
        <p:spPr>
          <a:xfrm>
            <a:off x="5486400" y="6475413"/>
            <a:ext cx="3124200" cy="182562"/>
          </a:xfrm>
          <a:noFill/>
        </p:spPr>
        <p:txBody>
          <a:bodyPr/>
          <a:lstStyle/>
          <a:p>
            <a:r>
              <a:rPr lang="en-US" dirty="0" smtClean="0"/>
              <a:t>&lt;Pat Kinney&gt;, &lt;Kinney Consulting LLC&gt;</a:t>
            </a:r>
          </a:p>
        </p:txBody>
      </p:sp>
      <p:sp>
        <p:nvSpPr>
          <p:cNvPr id="3075" name="Slide Number Placeholder 3"/>
          <p:cNvSpPr>
            <a:spLocks noGrp="1"/>
          </p:cNvSpPr>
          <p:nvPr>
            <p:ph type="sldNum" sz="quarter" idx="11"/>
          </p:nvPr>
        </p:nvSpPr>
        <p:spPr>
          <a:xfrm>
            <a:off x="4344988" y="6475413"/>
            <a:ext cx="530225" cy="182562"/>
          </a:xfrm>
          <a:noFill/>
        </p:spPr>
        <p:txBody>
          <a:bodyPr/>
          <a:lstStyle/>
          <a:p>
            <a:r>
              <a:rPr lang="en-US" dirty="0" smtClean="0"/>
              <a:t>Slide </a:t>
            </a:r>
            <a:fld id="{F2FD15CD-1FDC-49A7-9D76-8DF8903865BE}" type="slidenum">
              <a:rPr lang="en-US" smtClean="0"/>
              <a:pPr/>
              <a:t>1</a:t>
            </a:fld>
            <a:endParaRPr lang="en-US" dirty="0" smtClean="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TG4e Opening Report for </a:t>
            </a:r>
            <a:r>
              <a:rPr lang="en-US" sz="1600" dirty="0" smtClean="0">
                <a:solidFill>
                  <a:srgbClr val="FF0000"/>
                </a:solidFill>
              </a:rPr>
              <a:t>September 2010 </a:t>
            </a:r>
            <a:r>
              <a:rPr lang="en-US" sz="1600" dirty="0">
                <a:solidFill>
                  <a:srgbClr val="FF0000"/>
                </a:solidFill>
              </a:rPr>
              <a:t>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September 2010</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a:solidFill>
                  <a:srgbClr val="FF0000"/>
                </a:solidFill>
              </a:rPr>
              <a:t>pat.kinney@ieee.org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t>TG4e Opening Report for </a:t>
            </a:r>
            <a:r>
              <a:rPr lang="en-US" sz="1600" dirty="0" smtClean="0"/>
              <a:t>September 2010 Session</a:t>
            </a:r>
            <a:r>
              <a:rPr lang="en-US" sz="1600" dirty="0">
                <a:solidFill>
                  <a:srgbClr val="FF0000"/>
                </a:solidFill>
              </a:rPr>
              <a:t>.</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t>Opening Report for the TG4e Session in </a:t>
            </a:r>
            <a:r>
              <a:rPr lang="en-US" sz="1600" dirty="0" smtClean="0"/>
              <a:t>September</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t>Amendments to IEEE 802.15.4 MAC</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3077" name="Date Placeholder 5"/>
          <p:cNvSpPr>
            <a:spLocks noGrp="1"/>
          </p:cNvSpPr>
          <p:nvPr>
            <p:ph type="dt" sz="quarter" idx="10"/>
          </p:nvPr>
        </p:nvSpPr>
        <p:spPr>
          <a:xfrm>
            <a:off x="685800" y="381000"/>
            <a:ext cx="1600200" cy="215900"/>
          </a:xfrm>
          <a:noFill/>
        </p:spPr>
        <p:txBody>
          <a:bodyPr/>
          <a:lstStyle/>
          <a:p>
            <a:r>
              <a:rPr lang="en-US" smtClean="0"/>
              <a:t>&lt;September 2010&gt;</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smtClean="0"/>
          </a:p>
        </p:txBody>
      </p:sp>
      <p:sp>
        <p:nvSpPr>
          <p:cNvPr id="12291"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12292" name="Slide Number Placeholder 3"/>
          <p:cNvSpPr>
            <a:spLocks noGrp="1"/>
          </p:cNvSpPr>
          <p:nvPr>
            <p:ph type="sldNum" sz="quarter" idx="11"/>
          </p:nvPr>
        </p:nvSpPr>
        <p:spPr>
          <a:xfrm>
            <a:off x="4344988" y="6475413"/>
            <a:ext cx="530225" cy="182562"/>
          </a:xfrm>
          <a:noFill/>
        </p:spPr>
        <p:txBody>
          <a:bodyPr/>
          <a:lstStyle/>
          <a:p>
            <a:r>
              <a:rPr lang="en-US" smtClean="0"/>
              <a:t>Slide </a:t>
            </a:r>
            <a:fld id="{BC283BC3-78DC-493D-BBBA-528C4752AD20}" type="slidenum">
              <a:rPr lang="en-US" smtClean="0"/>
              <a:pPr/>
              <a:t>10</a:t>
            </a:fld>
            <a:endParaRPr lang="en-US" smtClean="0"/>
          </a:p>
        </p:txBody>
      </p:sp>
      <p:sp>
        <p:nvSpPr>
          <p:cNvPr id="12293" name="Rectangle 2"/>
          <p:cNvSpPr>
            <a:spLocks noGrp="1" noChangeArrowheads="1"/>
          </p:cNvSpPr>
          <p:nvPr>
            <p:ph type="title" idx="4294967295"/>
          </p:nvPr>
        </p:nvSpPr>
        <p:spPr>
          <a:xfrm>
            <a:off x="228600" y="609600"/>
            <a:ext cx="8458200" cy="609600"/>
          </a:xfrm>
        </p:spPr>
        <p:txBody>
          <a:bodyPr/>
          <a:lstStyle/>
          <a:p>
            <a:r>
              <a:rPr lang="en-US" sz="280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b="1">
                <a:solidFill>
                  <a:srgbClr val="000099"/>
                </a:solidFill>
                <a:latin typeface="Arial" pitchFamily="34" charset="0"/>
              </a:rPr>
              <a:t>“Promoting Competition and Innovation: What You Need to Know about the IEEE Standards Association's Antitrust and Competition Policy”</a:t>
            </a:r>
            <a:r>
              <a:rPr lang="en-US" b="1">
                <a:solidFill>
                  <a:srgbClr val="000099"/>
                </a:solidFill>
                <a:latin typeface="Arial" pitchFamily="34" charset="0"/>
              </a:rPr>
              <a:t> for more details.</a:t>
            </a:r>
          </a:p>
        </p:txBody>
      </p:sp>
      <p:sp>
        <p:nvSpPr>
          <p:cNvPr id="12296" name="Text Box 7"/>
          <p:cNvSpPr txBox="1">
            <a:spLocks noChangeArrowheads="1"/>
          </p:cNvSpPr>
          <p:nvPr/>
        </p:nvSpPr>
        <p:spPr bwMode="auto">
          <a:xfrm>
            <a:off x="4267200" y="5943600"/>
            <a:ext cx="952500" cy="366713"/>
          </a:xfrm>
          <a:prstGeom prst="rect">
            <a:avLst/>
          </a:prstGeom>
          <a:noFill/>
          <a:ln w="9525">
            <a:noFill/>
            <a:miter lim="800000"/>
            <a:headEnd/>
            <a:tailEnd/>
          </a:ln>
        </p:spPr>
        <p:txBody>
          <a:bodyPr wrap="none">
            <a:spAutoFit/>
          </a:bodyPr>
          <a:lstStyle/>
          <a:p>
            <a:pPr eaLnBrk="1" hangingPunct="1"/>
            <a:r>
              <a:rPr lang="en-US" sz="1800" b="1" u="sng"/>
              <a:t>Slide #4</a:t>
            </a:r>
            <a:endParaRPr lang="en-US"/>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smtClean="0"/>
          </a:p>
        </p:txBody>
      </p:sp>
      <p:sp>
        <p:nvSpPr>
          <p:cNvPr id="13315"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13316" name="Slide Number Placeholder 3"/>
          <p:cNvSpPr>
            <a:spLocks noGrp="1"/>
          </p:cNvSpPr>
          <p:nvPr>
            <p:ph type="sldNum" sz="quarter" idx="11"/>
          </p:nvPr>
        </p:nvSpPr>
        <p:spPr>
          <a:xfrm>
            <a:off x="4344988" y="6475413"/>
            <a:ext cx="530225" cy="182562"/>
          </a:xfrm>
          <a:noFill/>
        </p:spPr>
        <p:txBody>
          <a:bodyPr/>
          <a:lstStyle/>
          <a:p>
            <a:r>
              <a:rPr lang="en-US" smtClean="0"/>
              <a:t>Slide </a:t>
            </a:r>
            <a:fld id="{DBD94596-466B-4510-9118-E12C9FAB00BE}" type="slidenum">
              <a:rPr lang="en-US" smtClean="0"/>
              <a:pPr/>
              <a:t>11</a:t>
            </a:fld>
            <a:endParaRPr lang="en-US" smtClean="0"/>
          </a:p>
        </p:txBody>
      </p:sp>
      <p:sp>
        <p:nvSpPr>
          <p:cNvPr id="1331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F01C7C30-5184-4ED6-B246-14B17BCA8A4A}" type="slidenum">
              <a:rPr lang="en-US"/>
              <a:pPr algn="ctr"/>
              <a:t>11</a:t>
            </a:fld>
            <a:endParaRPr lang="en-US"/>
          </a:p>
        </p:txBody>
      </p:sp>
      <p:sp>
        <p:nvSpPr>
          <p:cNvPr id="13318" name="Rectangle 2"/>
          <p:cNvSpPr>
            <a:spLocks noGrp="1" noChangeArrowheads="1"/>
          </p:cNvSpPr>
          <p:nvPr>
            <p:ph type="title" idx="4294967295"/>
          </p:nvPr>
        </p:nvSpPr>
        <p:spPr/>
        <p:txBody>
          <a:bodyPr/>
          <a:lstStyle/>
          <a:p>
            <a:r>
              <a:rPr lang="en-US" smtClean="0"/>
              <a:t>TG4e Officers</a:t>
            </a:r>
          </a:p>
        </p:txBody>
      </p:sp>
      <p:sp>
        <p:nvSpPr>
          <p:cNvPr id="13319"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smtClean="0"/>
              <a:t>Chair:		Patrick Kinney</a:t>
            </a:r>
          </a:p>
          <a:p>
            <a:pPr>
              <a:lnSpc>
                <a:spcPct val="80000"/>
              </a:lnSpc>
              <a:buFontTx/>
              <a:buNone/>
            </a:pPr>
            <a:endParaRPr lang="en-US" sz="1800" dirty="0" smtClean="0"/>
          </a:p>
          <a:p>
            <a:pPr>
              <a:lnSpc>
                <a:spcPct val="80000"/>
              </a:lnSpc>
              <a:buFontTx/>
              <a:buNone/>
            </a:pPr>
            <a:r>
              <a:rPr lang="en-US" sz="1800" dirty="0" smtClean="0"/>
              <a:t>Vice Chair:	</a:t>
            </a:r>
            <a:r>
              <a:rPr lang="en-US" sz="1800" dirty="0" err="1" smtClean="0"/>
              <a:t>Seong</a:t>
            </a:r>
            <a:r>
              <a:rPr lang="en-US" sz="1800" dirty="0" smtClean="0"/>
              <a:t>-Soon </a:t>
            </a:r>
            <a:r>
              <a:rPr lang="en-US" sz="1800" dirty="0" err="1" smtClean="0"/>
              <a:t>Joo</a:t>
            </a:r>
            <a:r>
              <a:rPr lang="en-US" sz="1800" dirty="0" smtClean="0"/>
              <a:t> </a:t>
            </a:r>
          </a:p>
          <a:p>
            <a:pPr>
              <a:lnSpc>
                <a:spcPct val="80000"/>
              </a:lnSpc>
              <a:buFontTx/>
              <a:buNone/>
            </a:pPr>
            <a:endParaRPr lang="en-US" sz="1800" dirty="0" smtClean="0"/>
          </a:p>
          <a:p>
            <a:pPr>
              <a:lnSpc>
                <a:spcPct val="80000"/>
              </a:lnSpc>
              <a:buFontTx/>
              <a:buNone/>
            </a:pPr>
            <a:r>
              <a:rPr lang="en-US" sz="1800" dirty="0" smtClean="0"/>
              <a:t>Secretary:	TBD</a:t>
            </a:r>
          </a:p>
          <a:p>
            <a:pPr>
              <a:lnSpc>
                <a:spcPct val="80000"/>
              </a:lnSpc>
              <a:buFontTx/>
              <a:buNone/>
            </a:pPr>
            <a:endParaRPr lang="en-US" sz="1800" dirty="0" smtClean="0"/>
          </a:p>
          <a:p>
            <a:pPr>
              <a:lnSpc>
                <a:spcPct val="80000"/>
              </a:lnSpc>
              <a:buFontTx/>
              <a:buNone/>
            </a:pPr>
            <a:r>
              <a:rPr lang="en-US" sz="1800" dirty="0" smtClean="0"/>
              <a:t>Technical Editor:	Ludwig Winkel, Liang Li</a:t>
            </a:r>
          </a:p>
          <a:p>
            <a:pPr>
              <a:lnSpc>
                <a:spcPct val="80000"/>
              </a:lnSpc>
              <a:buFontTx/>
              <a:buNone/>
            </a:pPr>
            <a:endParaRPr lang="en-US" sz="1800" dirty="0" smtClean="0"/>
          </a:p>
          <a:p>
            <a:pPr>
              <a:lnSpc>
                <a:spcPct val="80000"/>
              </a:lnSpc>
              <a:buFontTx/>
              <a:buNone/>
            </a:pPr>
            <a:r>
              <a:rPr lang="en-US" sz="1800" dirty="0" smtClean="0"/>
              <a:t>Editing Advisor:	Jay Bain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smtClean="0"/>
          </a:p>
        </p:txBody>
      </p:sp>
      <p:sp>
        <p:nvSpPr>
          <p:cNvPr id="14339"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14340" name="Slide Number Placeholder 3"/>
          <p:cNvSpPr>
            <a:spLocks noGrp="1"/>
          </p:cNvSpPr>
          <p:nvPr>
            <p:ph type="sldNum" sz="quarter" idx="11"/>
          </p:nvPr>
        </p:nvSpPr>
        <p:spPr>
          <a:xfrm>
            <a:off x="4344988" y="6475413"/>
            <a:ext cx="530225" cy="182562"/>
          </a:xfrm>
          <a:noFill/>
        </p:spPr>
        <p:txBody>
          <a:bodyPr/>
          <a:lstStyle/>
          <a:p>
            <a:r>
              <a:rPr lang="en-US" smtClean="0"/>
              <a:t>Slide </a:t>
            </a:r>
            <a:fld id="{F6C331C5-CDDE-4330-B73F-BBD1A82D0C4B}" type="slidenum">
              <a:rPr lang="en-US" smtClean="0"/>
              <a:pPr/>
              <a:t>12</a:t>
            </a:fld>
            <a:endParaRPr lang="en-US" smtClean="0"/>
          </a:p>
        </p:txBody>
      </p:sp>
      <p:sp>
        <p:nvSpPr>
          <p:cNvPr id="14341"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B0FEB3BD-7946-4036-A899-E9BB946C7C65}" type="slidenum">
              <a:rPr lang="en-US"/>
              <a:pPr algn="ctr"/>
              <a:t>12</a:t>
            </a:fld>
            <a:endParaRPr lang="en-US"/>
          </a:p>
        </p:txBody>
      </p:sp>
      <p:sp>
        <p:nvSpPr>
          <p:cNvPr id="14342" name="Rectangle 2"/>
          <p:cNvSpPr>
            <a:spLocks noGrp="1" noChangeArrowheads="1"/>
          </p:cNvSpPr>
          <p:nvPr>
            <p:ph type="title" idx="4294967295"/>
          </p:nvPr>
        </p:nvSpPr>
        <p:spPr>
          <a:xfrm>
            <a:off x="762000" y="457200"/>
            <a:ext cx="7772400" cy="762000"/>
          </a:xfrm>
        </p:spPr>
        <p:txBody>
          <a:bodyPr/>
          <a:lstStyle/>
          <a:p>
            <a:r>
              <a:rPr lang="en-US" smtClean="0"/>
              <a:t>Chair’s Role</a:t>
            </a:r>
          </a:p>
        </p:txBody>
      </p:sp>
      <p:sp>
        <p:nvSpPr>
          <p:cNvPr id="14343"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smtClean="0">
                <a:hlinkClick r:id="rId3"/>
              </a:rPr>
              <a:t>http://ieee802.org/Mike_Spring_Article_on_Stds_Process.pdf</a:t>
            </a:r>
            <a:endParaRPr lang="en-US" sz="2400" b="1" smtClean="0"/>
          </a:p>
          <a:p>
            <a:pPr>
              <a:lnSpc>
                <a:spcPct val="80000"/>
              </a:lnSpc>
              <a:buFontTx/>
              <a:buNone/>
            </a:pPr>
            <a:r>
              <a:rPr lang="en-US" sz="2400" i="1" smtClean="0"/>
              <a:t>…the chairperson of the working group is key to what and how fast a standard is produced.</a:t>
            </a:r>
            <a:endParaRPr lang="en-US" sz="2400" smtClean="0"/>
          </a:p>
          <a:p>
            <a:pPr>
              <a:lnSpc>
                <a:spcPct val="80000"/>
              </a:lnSpc>
              <a:buFontTx/>
              <a:buNone/>
            </a:pPr>
            <a:endParaRPr lang="en-US" sz="2400" smtClean="0"/>
          </a:p>
          <a:p>
            <a:pPr>
              <a:lnSpc>
                <a:spcPct val="80000"/>
              </a:lnSpc>
              <a:buFontTx/>
              <a:buNone/>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802.15.4 MAC Pictorial</a:t>
            </a:r>
            <a:endParaRPr lang="en-US"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13</a:t>
            </a:fld>
            <a:endParaRPr lang="en-US"/>
          </a:p>
        </p:txBody>
      </p:sp>
      <p:grpSp>
        <p:nvGrpSpPr>
          <p:cNvPr id="3" name="Content Placeholder 6"/>
          <p:cNvGrpSpPr>
            <a:grpSpLocks noGrp="1"/>
          </p:cNvGrpSpPr>
          <p:nvPr>
            <p:ph idx="1"/>
          </p:nvPr>
        </p:nvGrpSpPr>
        <p:grpSpPr>
          <a:xfrm>
            <a:off x="533400" y="1295400"/>
            <a:ext cx="7924800" cy="4800600"/>
            <a:chOff x="1660525" y="756837"/>
            <a:chExt cx="6170613" cy="5339163"/>
          </a:xfrm>
        </p:grpSpPr>
        <p:sp>
          <p:nvSpPr>
            <p:cNvPr id="8" name="Line 2"/>
            <p:cNvSpPr>
              <a:spLocks noChangeShapeType="1"/>
            </p:cNvSpPr>
            <p:nvPr/>
          </p:nvSpPr>
          <p:spPr bwMode="auto">
            <a:xfrm flipV="1">
              <a:off x="3886200" y="4114800"/>
              <a:ext cx="0" cy="1981200"/>
            </a:xfrm>
            <a:prstGeom prst="line">
              <a:avLst/>
            </a:prstGeom>
            <a:noFill/>
            <a:ln w="177800" cmpd="tri">
              <a:solidFill>
                <a:schemeClr val="tx1"/>
              </a:solidFill>
              <a:round/>
              <a:headEnd/>
              <a:tailEnd/>
            </a:ln>
          </p:spPr>
          <p:txBody>
            <a:bodyPr/>
            <a:lstStyle/>
            <a:p>
              <a:endParaRPr lang="en-US"/>
            </a:p>
          </p:txBody>
        </p:sp>
        <p:sp>
          <p:nvSpPr>
            <p:cNvPr id="9" name="Line 3"/>
            <p:cNvSpPr>
              <a:spLocks noChangeShapeType="1"/>
            </p:cNvSpPr>
            <p:nvPr/>
          </p:nvSpPr>
          <p:spPr bwMode="auto">
            <a:xfrm flipV="1">
              <a:off x="3886200" y="3200400"/>
              <a:ext cx="2286000" cy="914400"/>
            </a:xfrm>
            <a:prstGeom prst="line">
              <a:avLst/>
            </a:prstGeom>
            <a:noFill/>
            <a:ln w="9525">
              <a:solidFill>
                <a:schemeClr val="tx1"/>
              </a:solidFill>
              <a:round/>
              <a:headEnd/>
              <a:tailEnd/>
            </a:ln>
          </p:spPr>
          <p:txBody>
            <a:bodyPr/>
            <a:lstStyle/>
            <a:p>
              <a:endParaRPr lang="en-US"/>
            </a:p>
          </p:txBody>
        </p:sp>
        <p:sp>
          <p:nvSpPr>
            <p:cNvPr id="10" name="Line 4"/>
            <p:cNvSpPr>
              <a:spLocks noChangeShapeType="1"/>
            </p:cNvSpPr>
            <p:nvPr/>
          </p:nvSpPr>
          <p:spPr bwMode="auto">
            <a:xfrm flipH="1" flipV="1">
              <a:off x="2362200" y="3048000"/>
              <a:ext cx="1524000" cy="1066800"/>
            </a:xfrm>
            <a:prstGeom prst="line">
              <a:avLst/>
            </a:prstGeom>
            <a:noFill/>
            <a:ln w="9525">
              <a:solidFill>
                <a:schemeClr val="tx1"/>
              </a:solidFill>
              <a:round/>
              <a:headEnd/>
              <a:tailEnd/>
            </a:ln>
          </p:spPr>
          <p:txBody>
            <a:bodyPr/>
            <a:lstStyle/>
            <a:p>
              <a:endParaRPr lang="en-US"/>
            </a:p>
          </p:txBody>
        </p:sp>
        <p:sp>
          <p:nvSpPr>
            <p:cNvPr id="11" name="Line 5"/>
            <p:cNvSpPr>
              <a:spLocks noChangeShapeType="1"/>
            </p:cNvSpPr>
            <p:nvPr/>
          </p:nvSpPr>
          <p:spPr bwMode="auto">
            <a:xfrm flipV="1">
              <a:off x="3048000" y="1981200"/>
              <a:ext cx="0" cy="1524000"/>
            </a:xfrm>
            <a:prstGeom prst="line">
              <a:avLst/>
            </a:prstGeom>
            <a:noFill/>
            <a:ln w="19050">
              <a:solidFill>
                <a:schemeClr val="tx1"/>
              </a:solidFill>
              <a:prstDash val="dash"/>
              <a:round/>
              <a:headEnd/>
              <a:tailEnd/>
            </a:ln>
          </p:spPr>
          <p:txBody>
            <a:bodyPr/>
            <a:lstStyle/>
            <a:p>
              <a:endParaRPr lang="en-US"/>
            </a:p>
          </p:txBody>
        </p:sp>
        <p:sp>
          <p:nvSpPr>
            <p:cNvPr id="12" name="Line 6"/>
            <p:cNvSpPr>
              <a:spLocks noChangeShapeType="1"/>
            </p:cNvSpPr>
            <p:nvPr/>
          </p:nvSpPr>
          <p:spPr bwMode="auto">
            <a:xfrm flipV="1">
              <a:off x="5105400" y="1981200"/>
              <a:ext cx="0" cy="1600200"/>
            </a:xfrm>
            <a:prstGeom prst="line">
              <a:avLst/>
            </a:prstGeom>
            <a:noFill/>
            <a:ln w="15875">
              <a:solidFill>
                <a:schemeClr val="tx1"/>
              </a:solidFill>
              <a:prstDash val="dash"/>
              <a:round/>
              <a:headEnd/>
              <a:tailEnd/>
            </a:ln>
          </p:spPr>
          <p:txBody>
            <a:bodyPr/>
            <a:lstStyle/>
            <a:p>
              <a:endParaRPr lang="en-US"/>
            </a:p>
          </p:txBody>
        </p:sp>
        <p:sp>
          <p:nvSpPr>
            <p:cNvPr id="13" name="Text Box 7"/>
            <p:cNvSpPr txBox="1">
              <a:spLocks noChangeArrowheads="1"/>
            </p:cNvSpPr>
            <p:nvPr/>
          </p:nvSpPr>
          <p:spPr bwMode="auto">
            <a:xfrm>
              <a:off x="4724400" y="3733800"/>
              <a:ext cx="2063750" cy="304800"/>
            </a:xfrm>
            <a:prstGeom prst="rect">
              <a:avLst/>
            </a:prstGeom>
            <a:noFill/>
            <a:ln w="9525">
              <a:noFill/>
              <a:miter lim="800000"/>
              <a:headEnd/>
              <a:tailEnd/>
            </a:ln>
          </p:spPr>
          <p:txBody>
            <a:bodyPr wrap="none">
              <a:spAutoFit/>
            </a:bodyPr>
            <a:lstStyle/>
            <a:p>
              <a:r>
                <a:rPr lang="en-US" sz="1400" b="1"/>
                <a:t>nonbeacon-enabled PAN</a:t>
              </a:r>
            </a:p>
          </p:txBody>
        </p:sp>
        <p:sp>
          <p:nvSpPr>
            <p:cNvPr id="14" name="Text Box 8"/>
            <p:cNvSpPr txBox="1">
              <a:spLocks noChangeArrowheads="1"/>
            </p:cNvSpPr>
            <p:nvPr/>
          </p:nvSpPr>
          <p:spPr bwMode="auto">
            <a:xfrm>
              <a:off x="1660525" y="3744913"/>
              <a:ext cx="1778000" cy="304800"/>
            </a:xfrm>
            <a:prstGeom prst="rect">
              <a:avLst/>
            </a:prstGeom>
            <a:noFill/>
            <a:ln w="9525">
              <a:noFill/>
              <a:miter lim="800000"/>
              <a:headEnd/>
              <a:tailEnd/>
            </a:ln>
          </p:spPr>
          <p:txBody>
            <a:bodyPr wrap="none">
              <a:spAutoFit/>
            </a:bodyPr>
            <a:lstStyle/>
            <a:p>
              <a:r>
                <a:rPr lang="en-US" sz="1400" b="1" dirty="0"/>
                <a:t>beacon-enabled PAN</a:t>
              </a:r>
            </a:p>
          </p:txBody>
        </p:sp>
        <p:sp>
          <p:nvSpPr>
            <p:cNvPr id="15" name="Text Box 9"/>
            <p:cNvSpPr txBox="1">
              <a:spLocks noChangeArrowheads="1"/>
            </p:cNvSpPr>
            <p:nvPr/>
          </p:nvSpPr>
          <p:spPr bwMode="auto">
            <a:xfrm>
              <a:off x="2667000" y="1676400"/>
              <a:ext cx="717550" cy="304800"/>
            </a:xfrm>
            <a:prstGeom prst="rect">
              <a:avLst/>
            </a:prstGeom>
            <a:noFill/>
            <a:ln w="9525">
              <a:noFill/>
              <a:miter lim="800000"/>
              <a:headEnd/>
              <a:tailEnd/>
            </a:ln>
          </p:spPr>
          <p:txBody>
            <a:bodyPr wrap="none">
              <a:spAutoFit/>
            </a:bodyPr>
            <a:lstStyle/>
            <a:p>
              <a:r>
                <a:rPr lang="en-US" sz="1400" b="1">
                  <a:solidFill>
                    <a:schemeClr val="accent2"/>
                  </a:solidFill>
                </a:rPr>
                <a:t>E-GTS</a:t>
              </a:r>
            </a:p>
          </p:txBody>
        </p:sp>
        <p:sp>
          <p:nvSpPr>
            <p:cNvPr id="16" name="Text Box 10"/>
            <p:cNvSpPr txBox="1">
              <a:spLocks noChangeArrowheads="1"/>
            </p:cNvSpPr>
            <p:nvPr/>
          </p:nvSpPr>
          <p:spPr bwMode="auto">
            <a:xfrm>
              <a:off x="4800600" y="1651000"/>
              <a:ext cx="728663" cy="304800"/>
            </a:xfrm>
            <a:prstGeom prst="rect">
              <a:avLst/>
            </a:prstGeom>
            <a:noFill/>
            <a:ln w="9525">
              <a:noFill/>
              <a:miter lim="800000"/>
              <a:headEnd/>
              <a:tailEnd/>
            </a:ln>
          </p:spPr>
          <p:txBody>
            <a:bodyPr wrap="none">
              <a:spAutoFit/>
            </a:bodyPr>
            <a:lstStyle/>
            <a:p>
              <a:r>
                <a:rPr lang="en-US" sz="1400" b="1">
                  <a:solidFill>
                    <a:schemeClr val="accent2"/>
                  </a:solidFill>
                </a:rPr>
                <a:t>TDMA</a:t>
              </a:r>
            </a:p>
          </p:txBody>
        </p:sp>
        <p:sp>
          <p:nvSpPr>
            <p:cNvPr id="17" name="Rectangle 12"/>
            <p:cNvSpPr>
              <a:spLocks noChangeArrowheads="1"/>
            </p:cNvSpPr>
            <p:nvPr/>
          </p:nvSpPr>
          <p:spPr bwMode="auto">
            <a:xfrm>
              <a:off x="6096000" y="2971800"/>
              <a:ext cx="1582738" cy="304800"/>
            </a:xfrm>
            <a:prstGeom prst="rect">
              <a:avLst/>
            </a:prstGeom>
            <a:noFill/>
            <a:ln w="9525">
              <a:noFill/>
              <a:miter lim="800000"/>
              <a:headEnd/>
              <a:tailEnd/>
            </a:ln>
          </p:spPr>
          <p:txBody>
            <a:bodyPr wrap="none">
              <a:spAutoFit/>
            </a:bodyPr>
            <a:lstStyle/>
            <a:p>
              <a:r>
                <a:rPr lang="en-US" sz="1400" b="1"/>
                <a:t>Contention Access</a:t>
              </a:r>
            </a:p>
          </p:txBody>
        </p:sp>
        <p:sp>
          <p:nvSpPr>
            <p:cNvPr id="18" name="Text Box 14"/>
            <p:cNvSpPr txBox="1">
              <a:spLocks noChangeArrowheads="1"/>
            </p:cNvSpPr>
            <p:nvPr/>
          </p:nvSpPr>
          <p:spPr bwMode="auto">
            <a:xfrm>
              <a:off x="2590800" y="1371600"/>
              <a:ext cx="1447800" cy="304800"/>
            </a:xfrm>
            <a:prstGeom prst="rect">
              <a:avLst/>
            </a:prstGeom>
            <a:noFill/>
            <a:ln w="9525">
              <a:noFill/>
              <a:miter lim="800000"/>
              <a:headEnd/>
              <a:tailEnd/>
            </a:ln>
          </p:spPr>
          <p:txBody>
            <a:bodyPr>
              <a:spAutoFit/>
            </a:bodyPr>
            <a:lstStyle/>
            <a:p>
              <a:r>
                <a:rPr lang="en-US" sz="1400" b="1"/>
                <a:t>Contention-Free</a:t>
              </a:r>
            </a:p>
          </p:txBody>
        </p:sp>
        <p:sp>
          <p:nvSpPr>
            <p:cNvPr id="19" name="Rectangle 15"/>
            <p:cNvSpPr>
              <a:spLocks noChangeArrowheads="1"/>
            </p:cNvSpPr>
            <p:nvPr/>
          </p:nvSpPr>
          <p:spPr bwMode="auto">
            <a:xfrm>
              <a:off x="4648200" y="1422400"/>
              <a:ext cx="1436688" cy="304800"/>
            </a:xfrm>
            <a:prstGeom prst="rect">
              <a:avLst/>
            </a:prstGeom>
            <a:noFill/>
            <a:ln w="9525">
              <a:noFill/>
              <a:miter lim="800000"/>
              <a:headEnd/>
              <a:tailEnd/>
            </a:ln>
          </p:spPr>
          <p:txBody>
            <a:bodyPr wrap="none">
              <a:spAutoFit/>
            </a:bodyPr>
            <a:lstStyle/>
            <a:p>
              <a:r>
                <a:rPr lang="en-US" sz="1400" b="1"/>
                <a:t>Contention-Free</a:t>
              </a:r>
            </a:p>
          </p:txBody>
        </p:sp>
        <p:sp>
          <p:nvSpPr>
            <p:cNvPr id="20" name="Line 16"/>
            <p:cNvSpPr>
              <a:spLocks noChangeShapeType="1"/>
            </p:cNvSpPr>
            <p:nvPr/>
          </p:nvSpPr>
          <p:spPr bwMode="auto">
            <a:xfrm flipV="1">
              <a:off x="2514600" y="1143000"/>
              <a:ext cx="0" cy="1981200"/>
            </a:xfrm>
            <a:prstGeom prst="line">
              <a:avLst/>
            </a:prstGeom>
            <a:noFill/>
            <a:ln w="15875">
              <a:solidFill>
                <a:schemeClr val="tx1"/>
              </a:solidFill>
              <a:prstDash val="dash"/>
              <a:round/>
              <a:headEnd/>
              <a:tailEnd/>
            </a:ln>
          </p:spPr>
          <p:txBody>
            <a:bodyPr/>
            <a:lstStyle/>
            <a:p>
              <a:endParaRPr lang="en-US"/>
            </a:p>
          </p:txBody>
        </p:sp>
        <p:sp>
          <p:nvSpPr>
            <p:cNvPr id="21" name="Text Box 17"/>
            <p:cNvSpPr txBox="1">
              <a:spLocks noChangeArrowheads="1"/>
            </p:cNvSpPr>
            <p:nvPr/>
          </p:nvSpPr>
          <p:spPr bwMode="auto">
            <a:xfrm>
              <a:off x="1897856" y="756837"/>
              <a:ext cx="1542653" cy="342305"/>
            </a:xfrm>
            <a:prstGeom prst="rect">
              <a:avLst/>
            </a:prstGeom>
            <a:noFill/>
            <a:ln w="9525">
              <a:noFill/>
              <a:miter lim="800000"/>
              <a:headEnd/>
              <a:tailEnd/>
            </a:ln>
          </p:spPr>
          <p:txBody>
            <a:bodyPr wrap="square">
              <a:spAutoFit/>
            </a:bodyPr>
            <a:lstStyle/>
            <a:p>
              <a:r>
                <a:rPr lang="en-US" sz="1400" b="1" dirty="0" smtClean="0">
                  <a:solidFill>
                    <a:schemeClr val="accent2"/>
                  </a:solidFill>
                </a:rPr>
                <a:t>Factory Automation</a:t>
              </a:r>
              <a:endParaRPr lang="en-US" sz="1400" b="1" dirty="0">
                <a:solidFill>
                  <a:schemeClr val="accent2"/>
                </a:solidFill>
              </a:endParaRPr>
            </a:p>
          </p:txBody>
        </p:sp>
        <p:sp>
          <p:nvSpPr>
            <p:cNvPr id="22" name="Text Box 18"/>
            <p:cNvSpPr txBox="1">
              <a:spLocks noChangeArrowheads="1"/>
            </p:cNvSpPr>
            <p:nvPr/>
          </p:nvSpPr>
          <p:spPr bwMode="auto">
            <a:xfrm>
              <a:off x="4800600" y="1066800"/>
              <a:ext cx="944563" cy="304800"/>
            </a:xfrm>
            <a:prstGeom prst="rect">
              <a:avLst/>
            </a:prstGeom>
            <a:noFill/>
            <a:ln w="9525">
              <a:noFill/>
              <a:miter lim="800000"/>
              <a:headEnd/>
              <a:tailEnd/>
            </a:ln>
          </p:spPr>
          <p:txBody>
            <a:bodyPr wrap="none">
              <a:spAutoFit/>
            </a:bodyPr>
            <a:lstStyle/>
            <a:p>
              <a:r>
                <a:rPr lang="en-US" sz="1400" b="1">
                  <a:solidFill>
                    <a:srgbClr val="FF0000"/>
                  </a:solidFill>
                </a:rPr>
                <a:t>ISA, HCF</a:t>
              </a:r>
            </a:p>
          </p:txBody>
        </p:sp>
        <p:sp>
          <p:nvSpPr>
            <p:cNvPr id="23" name="Text Box 19"/>
            <p:cNvSpPr txBox="1">
              <a:spLocks noChangeArrowheads="1"/>
            </p:cNvSpPr>
            <p:nvPr/>
          </p:nvSpPr>
          <p:spPr bwMode="auto">
            <a:xfrm>
              <a:off x="6400800" y="2667000"/>
              <a:ext cx="1430338" cy="304800"/>
            </a:xfrm>
            <a:prstGeom prst="rect">
              <a:avLst/>
            </a:prstGeom>
            <a:noFill/>
            <a:ln w="9525">
              <a:noFill/>
              <a:miter lim="800000"/>
              <a:headEnd/>
              <a:tailEnd/>
            </a:ln>
          </p:spPr>
          <p:txBody>
            <a:bodyPr wrap="none">
              <a:spAutoFit/>
            </a:bodyPr>
            <a:lstStyle/>
            <a:p>
              <a:r>
                <a:rPr lang="en-US" sz="1400" b="1">
                  <a:solidFill>
                    <a:srgbClr val="FF0000"/>
                  </a:solidFill>
                </a:rPr>
                <a:t>ZigBee, 802.15.5</a:t>
              </a:r>
            </a:p>
          </p:txBody>
        </p:sp>
        <p:sp>
          <p:nvSpPr>
            <p:cNvPr id="24" name="Text Box 20"/>
            <p:cNvSpPr txBox="1">
              <a:spLocks noChangeArrowheads="1"/>
            </p:cNvSpPr>
            <p:nvPr/>
          </p:nvSpPr>
          <p:spPr bwMode="auto">
            <a:xfrm>
              <a:off x="3962400" y="4648200"/>
              <a:ext cx="2439988" cy="304800"/>
            </a:xfrm>
            <a:prstGeom prst="rect">
              <a:avLst/>
            </a:prstGeom>
            <a:noFill/>
            <a:ln w="9525">
              <a:noFill/>
              <a:miter lim="800000"/>
              <a:headEnd/>
              <a:tailEnd/>
            </a:ln>
          </p:spPr>
          <p:txBody>
            <a:bodyPr wrap="none">
              <a:spAutoFit/>
            </a:bodyPr>
            <a:lstStyle/>
            <a:p>
              <a:r>
                <a:rPr lang="en-US" sz="1400" b="1">
                  <a:solidFill>
                    <a:schemeClr val="accent2"/>
                  </a:solidFill>
                </a:rPr>
                <a:t>Overhead Reduction/Security</a:t>
              </a:r>
            </a:p>
          </p:txBody>
        </p:sp>
        <p:sp>
          <p:nvSpPr>
            <p:cNvPr id="25" name="Text Box 21"/>
            <p:cNvSpPr txBox="1">
              <a:spLocks noChangeArrowheads="1"/>
            </p:cNvSpPr>
            <p:nvPr/>
          </p:nvSpPr>
          <p:spPr bwMode="auto">
            <a:xfrm>
              <a:off x="3962400" y="4953000"/>
              <a:ext cx="1119188" cy="304800"/>
            </a:xfrm>
            <a:prstGeom prst="rect">
              <a:avLst/>
            </a:prstGeom>
            <a:noFill/>
            <a:ln w="9525">
              <a:noFill/>
              <a:miter lim="800000"/>
              <a:headEnd/>
              <a:tailEnd/>
            </a:ln>
          </p:spPr>
          <p:txBody>
            <a:bodyPr wrap="none">
              <a:spAutoFit/>
            </a:bodyPr>
            <a:lstStyle/>
            <a:p>
              <a:r>
                <a:rPr lang="en-US" sz="1400" b="1">
                  <a:solidFill>
                    <a:schemeClr val="accent2"/>
                  </a:solidFill>
                </a:rPr>
                <a:t>Low Energy</a:t>
              </a:r>
            </a:p>
          </p:txBody>
        </p:sp>
        <p:sp>
          <p:nvSpPr>
            <p:cNvPr id="26" name="Text Box 22"/>
            <p:cNvSpPr txBox="1">
              <a:spLocks noChangeArrowheads="1"/>
            </p:cNvSpPr>
            <p:nvPr/>
          </p:nvSpPr>
          <p:spPr bwMode="auto">
            <a:xfrm>
              <a:off x="3962400" y="5257800"/>
              <a:ext cx="1562100" cy="304800"/>
            </a:xfrm>
            <a:prstGeom prst="rect">
              <a:avLst/>
            </a:prstGeom>
            <a:noFill/>
            <a:ln w="9525">
              <a:noFill/>
              <a:miter lim="800000"/>
              <a:headEnd/>
              <a:tailEnd/>
            </a:ln>
          </p:spPr>
          <p:txBody>
            <a:bodyPr wrap="none">
              <a:spAutoFit/>
            </a:bodyPr>
            <a:lstStyle/>
            <a:p>
              <a:r>
                <a:rPr lang="en-US" sz="1400" b="1" dirty="0">
                  <a:solidFill>
                    <a:schemeClr val="accent2"/>
                  </a:solidFill>
                </a:rPr>
                <a:t>Channel Diversity</a:t>
              </a:r>
            </a:p>
          </p:txBody>
        </p:sp>
        <p:sp>
          <p:nvSpPr>
            <p:cNvPr id="27" name="Line 23"/>
            <p:cNvSpPr>
              <a:spLocks noChangeShapeType="1"/>
            </p:cNvSpPr>
            <p:nvPr/>
          </p:nvSpPr>
          <p:spPr bwMode="auto">
            <a:xfrm>
              <a:off x="3962400" y="49530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8" name="Line 24"/>
            <p:cNvSpPr>
              <a:spLocks noChangeShapeType="1"/>
            </p:cNvSpPr>
            <p:nvPr/>
          </p:nvSpPr>
          <p:spPr bwMode="auto">
            <a:xfrm>
              <a:off x="3962400" y="52578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9" name="Line 25"/>
            <p:cNvSpPr>
              <a:spLocks noChangeShapeType="1"/>
            </p:cNvSpPr>
            <p:nvPr/>
          </p:nvSpPr>
          <p:spPr bwMode="auto">
            <a:xfrm>
              <a:off x="3962400" y="55626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30" name="Rectangle 29"/>
            <p:cNvSpPr/>
            <p:nvPr/>
          </p:nvSpPr>
          <p:spPr>
            <a:xfrm>
              <a:off x="3962400" y="5638800"/>
              <a:ext cx="1779654" cy="307777"/>
            </a:xfrm>
            <a:prstGeom prst="rect">
              <a:avLst/>
            </a:prstGeom>
          </p:spPr>
          <p:txBody>
            <a:bodyPr wrap="none">
              <a:spAutoFit/>
            </a:bodyPr>
            <a:lstStyle/>
            <a:p>
              <a:pPr eaLnBrk="1" hangingPunct="1"/>
              <a:r>
                <a:rPr lang="en-US" sz="1400" b="1" dirty="0" smtClean="0">
                  <a:solidFill>
                    <a:schemeClr val="accent2"/>
                  </a:solidFill>
                </a:rPr>
                <a:t>Blink frames (RFID)</a:t>
              </a:r>
              <a:endParaRPr lang="en-US" sz="1400" b="1" dirty="0">
                <a:solidFill>
                  <a:schemeClr val="accent2"/>
                </a:solidFill>
              </a:endParaRPr>
            </a:p>
          </p:txBody>
        </p:sp>
        <p:sp>
          <p:nvSpPr>
            <p:cNvPr id="31" name="Line 25"/>
            <p:cNvSpPr>
              <a:spLocks noChangeShapeType="1"/>
            </p:cNvSpPr>
            <p:nvPr/>
          </p:nvSpPr>
          <p:spPr bwMode="auto">
            <a:xfrm>
              <a:off x="3962400" y="5943600"/>
              <a:ext cx="2362200" cy="0"/>
            </a:xfrm>
            <a:prstGeom prst="line">
              <a:avLst/>
            </a:prstGeom>
            <a:noFill/>
            <a:ln w="12700">
              <a:solidFill>
                <a:schemeClr val="tx1"/>
              </a:solidFill>
              <a:round/>
              <a:headEnd type="none" w="sm" len="sm"/>
              <a:tailEnd type="none" w="sm" len="sm"/>
            </a:ln>
          </p:spPr>
          <p:txBody>
            <a:bodyPr/>
            <a:lstStyle/>
            <a:p>
              <a:endParaRPr lang="en-US"/>
            </a:p>
          </p:txBody>
        </p:sp>
      </p:grpSp>
      <p:sp>
        <p:nvSpPr>
          <p:cNvPr id="32" name="TextBox 31"/>
          <p:cNvSpPr txBox="1"/>
          <p:nvPr/>
        </p:nvSpPr>
        <p:spPr>
          <a:xfrm>
            <a:off x="609600" y="4876800"/>
            <a:ext cx="2286000" cy="646331"/>
          </a:xfrm>
          <a:prstGeom prst="rect">
            <a:avLst/>
          </a:prstGeom>
          <a:noFill/>
        </p:spPr>
        <p:txBody>
          <a:bodyPr wrap="square" rtlCol="0">
            <a:spAutoFit/>
          </a:bodyPr>
          <a:lstStyle/>
          <a:p>
            <a:r>
              <a:rPr lang="en-US" dirty="0" smtClean="0">
                <a:solidFill>
                  <a:srgbClr val="FF0000"/>
                </a:solidFill>
              </a:rPr>
              <a:t>Red	Existing Users</a:t>
            </a:r>
            <a:r>
              <a:rPr lang="en-US" dirty="0" smtClean="0"/>
              <a:t>	</a:t>
            </a:r>
            <a:endParaRPr lang="en-US" dirty="0"/>
          </a:p>
          <a:p>
            <a:r>
              <a:rPr lang="en-US" dirty="0" smtClean="0">
                <a:solidFill>
                  <a:schemeClr val="accent2"/>
                </a:solidFill>
              </a:rPr>
              <a:t>Blue	TG4e adds</a:t>
            </a:r>
          </a:p>
          <a:p>
            <a:r>
              <a:rPr lang="en-US" dirty="0" smtClean="0"/>
              <a:t>Black	Informational</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t>&lt;September 2010&gt;</a:t>
            </a:r>
            <a:endParaRPr lang="en-US" smtClean="0"/>
          </a:p>
        </p:txBody>
      </p:sp>
      <p:sp>
        <p:nvSpPr>
          <p:cNvPr id="16387" name="Footer Placeholder 4"/>
          <p:cNvSpPr>
            <a:spLocks noGrp="1"/>
          </p:cNvSpPr>
          <p:nvPr>
            <p:ph type="ftr" sz="quarter" idx="11"/>
          </p:nvPr>
        </p:nvSpPr>
        <p:spPr>
          <a:noFill/>
        </p:spPr>
        <p:txBody>
          <a:bodyPr/>
          <a:lstStyle/>
          <a:p>
            <a:r>
              <a:rPr lang="en-US" smtClean="0"/>
              <a:t>&lt;Pat Kinney&gt;, &lt;Kinney Consulting LLC&gt;</a:t>
            </a:r>
          </a:p>
        </p:txBody>
      </p:sp>
      <p:sp>
        <p:nvSpPr>
          <p:cNvPr id="16388" name="Slide Number Placeholder 5"/>
          <p:cNvSpPr>
            <a:spLocks noGrp="1"/>
          </p:cNvSpPr>
          <p:nvPr>
            <p:ph type="sldNum" sz="quarter" idx="12"/>
          </p:nvPr>
        </p:nvSpPr>
        <p:spPr>
          <a:noFill/>
        </p:spPr>
        <p:txBody>
          <a:bodyPr/>
          <a:lstStyle/>
          <a:p>
            <a:r>
              <a:rPr lang="en-US" smtClean="0"/>
              <a:t>Slide </a:t>
            </a:r>
            <a:fld id="{FAFB4BE5-7443-4543-842F-05993040A8CB}" type="slidenum">
              <a:rPr lang="en-US" smtClean="0"/>
              <a:pPr/>
              <a:t>14</a:t>
            </a:fld>
            <a:endParaRPr lang="en-US" smtClean="0"/>
          </a:p>
        </p:txBody>
      </p:sp>
      <p:sp>
        <p:nvSpPr>
          <p:cNvPr id="16389" name="Rectangle 2"/>
          <p:cNvSpPr>
            <a:spLocks noGrp="1" noChangeArrowheads="1"/>
          </p:cNvSpPr>
          <p:nvPr>
            <p:ph type="title"/>
          </p:nvPr>
        </p:nvSpPr>
        <p:spPr>
          <a:xfrm>
            <a:off x="762000" y="304800"/>
            <a:ext cx="7772400" cy="1066800"/>
          </a:xfrm>
        </p:spPr>
        <p:txBody>
          <a:bodyPr/>
          <a:lstStyle/>
          <a:p>
            <a:r>
              <a:rPr lang="en-US" smtClean="0"/>
              <a:t>Technical Editing Path Forward</a:t>
            </a:r>
          </a:p>
        </p:txBody>
      </p:sp>
      <p:sp>
        <p:nvSpPr>
          <p:cNvPr id="16390" name="Rectangle 3"/>
          <p:cNvSpPr>
            <a:spLocks noGrp="1" noChangeArrowheads="1"/>
          </p:cNvSpPr>
          <p:nvPr>
            <p:ph type="body" idx="1"/>
          </p:nvPr>
        </p:nvSpPr>
        <p:spPr>
          <a:xfrm>
            <a:off x="457200" y="1295400"/>
            <a:ext cx="8382000" cy="5334000"/>
          </a:xfrm>
        </p:spPr>
        <p:txBody>
          <a:bodyPr/>
          <a:lstStyle/>
          <a:p>
            <a:pPr marL="609600" indent="-609600">
              <a:lnSpc>
                <a:spcPct val="80000"/>
              </a:lnSpc>
              <a:buFontTx/>
              <a:buAutoNum type="arabicPeriod"/>
            </a:pPr>
            <a:r>
              <a:rPr lang="en-US" sz="2400" dirty="0" smtClean="0">
                <a:solidFill>
                  <a:schemeClr val="bg2">
                    <a:lumMod val="40000"/>
                    <a:lumOff val="60000"/>
                  </a:schemeClr>
                </a:solidFill>
              </a:rPr>
              <a:t>Assign comment resolution team leads</a:t>
            </a:r>
          </a:p>
          <a:p>
            <a:pPr marL="609600" indent="-609600">
              <a:lnSpc>
                <a:spcPct val="80000"/>
              </a:lnSpc>
              <a:buFontTx/>
              <a:buAutoNum type="arabicPeriod"/>
            </a:pPr>
            <a:r>
              <a:rPr lang="en-US" sz="2400" dirty="0" smtClean="0">
                <a:solidFill>
                  <a:schemeClr val="bg2">
                    <a:lumMod val="40000"/>
                    <a:lumOff val="60000"/>
                  </a:schemeClr>
                </a:solidFill>
              </a:rPr>
              <a:t>Categorize comments as per team</a:t>
            </a:r>
          </a:p>
          <a:p>
            <a:pPr marL="609600" indent="-609600">
              <a:lnSpc>
                <a:spcPct val="80000"/>
              </a:lnSpc>
              <a:buFontTx/>
              <a:buAutoNum type="arabicPeriod"/>
            </a:pPr>
            <a:r>
              <a:rPr lang="en-US" sz="2400" dirty="0" smtClean="0">
                <a:solidFill>
                  <a:schemeClr val="bg2">
                    <a:lumMod val="40000"/>
                    <a:lumOff val="60000"/>
                  </a:schemeClr>
                </a:solidFill>
              </a:rPr>
              <a:t>First review of comments by category teams</a:t>
            </a:r>
          </a:p>
          <a:p>
            <a:pPr marL="609600" indent="-609600">
              <a:lnSpc>
                <a:spcPct val="80000"/>
              </a:lnSpc>
              <a:buFontTx/>
              <a:buAutoNum type="arabicPeriod"/>
            </a:pPr>
            <a:r>
              <a:rPr lang="en-US" sz="2400" dirty="0" smtClean="0">
                <a:solidFill>
                  <a:schemeClr val="bg2">
                    <a:lumMod val="40000"/>
                    <a:lumOff val="60000"/>
                  </a:schemeClr>
                </a:solidFill>
              </a:rPr>
              <a:t>Send out emails to </a:t>
            </a:r>
            <a:r>
              <a:rPr lang="en-US" sz="2400" dirty="0" err="1" smtClean="0">
                <a:solidFill>
                  <a:schemeClr val="bg2">
                    <a:lumMod val="40000"/>
                    <a:lumOff val="60000"/>
                  </a:schemeClr>
                </a:solidFill>
              </a:rPr>
              <a:t>commenters</a:t>
            </a:r>
            <a:r>
              <a:rPr lang="en-US" sz="2400" dirty="0" smtClean="0">
                <a:solidFill>
                  <a:schemeClr val="bg2">
                    <a:lumMod val="40000"/>
                    <a:lumOff val="60000"/>
                  </a:schemeClr>
                </a:solidFill>
              </a:rPr>
              <a:t> requesting additional information</a:t>
            </a:r>
          </a:p>
          <a:p>
            <a:pPr marL="1009650" lvl="1" indent="-609600">
              <a:lnSpc>
                <a:spcPct val="80000"/>
              </a:lnSpc>
            </a:pPr>
            <a:r>
              <a:rPr lang="en-US" sz="2000" dirty="0" smtClean="0">
                <a:solidFill>
                  <a:schemeClr val="bg2">
                    <a:lumMod val="40000"/>
                    <a:lumOff val="60000"/>
                  </a:schemeClr>
                </a:solidFill>
              </a:rPr>
              <a:t>If no response within ~1-2 week(s), comment will be rejected</a:t>
            </a:r>
          </a:p>
          <a:p>
            <a:pPr marL="609600" indent="-609600">
              <a:lnSpc>
                <a:spcPct val="80000"/>
              </a:lnSpc>
              <a:buFontTx/>
              <a:buAutoNum type="arabicPeriod"/>
            </a:pPr>
            <a:r>
              <a:rPr lang="en-US" sz="2400" dirty="0" smtClean="0">
                <a:solidFill>
                  <a:schemeClr val="bg2">
                    <a:lumMod val="40000"/>
                    <a:lumOff val="60000"/>
                  </a:schemeClr>
                </a:solidFill>
              </a:rPr>
              <a:t>Comment resolution team to work on non-contentious comments</a:t>
            </a:r>
          </a:p>
          <a:p>
            <a:pPr marL="609600" indent="-609600">
              <a:lnSpc>
                <a:spcPct val="80000"/>
              </a:lnSpc>
              <a:buFontTx/>
              <a:buAutoNum type="arabicPeriod"/>
            </a:pPr>
            <a:r>
              <a:rPr lang="en-US" sz="2400" dirty="0" smtClean="0">
                <a:solidFill>
                  <a:srgbClr val="FF0000"/>
                </a:solidFill>
              </a:rPr>
              <a:t>Select comments with high potential for conflict should be scheduled for a face-face </a:t>
            </a:r>
            <a:r>
              <a:rPr lang="en-US" sz="2400" dirty="0" smtClean="0">
                <a:solidFill>
                  <a:srgbClr val="FF0000"/>
                </a:solidFill>
              </a:rPr>
              <a:t>meeting</a:t>
            </a:r>
          </a:p>
          <a:p>
            <a:pPr marL="609600" indent="-609600">
              <a:lnSpc>
                <a:spcPct val="80000"/>
              </a:lnSpc>
              <a:buFontTx/>
              <a:buAutoNum type="arabicPeriod"/>
            </a:pPr>
            <a:r>
              <a:rPr lang="en-US" sz="2400" dirty="0" smtClean="0">
                <a:solidFill>
                  <a:srgbClr val="FF0000"/>
                </a:solidFill>
              </a:rPr>
              <a:t>Draft text implementing the comment resolutions</a:t>
            </a:r>
            <a:endParaRPr lang="en-US" sz="2400" dirty="0" smtClean="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err="1" smtClean="0"/>
              <a:t>Subteam</a:t>
            </a:r>
            <a:r>
              <a:rPr lang="en-US" dirty="0" smtClean="0"/>
              <a:t>/Categories &amp; Leads</a:t>
            </a:r>
            <a:endParaRPr lang="en-US" dirty="0"/>
          </a:p>
        </p:txBody>
      </p:sp>
      <p:sp>
        <p:nvSpPr>
          <p:cNvPr id="3" name="Content Placeholder 2"/>
          <p:cNvSpPr>
            <a:spLocks noGrp="1"/>
          </p:cNvSpPr>
          <p:nvPr>
            <p:ph idx="1"/>
          </p:nvPr>
        </p:nvSpPr>
        <p:spPr>
          <a:xfrm>
            <a:off x="685800" y="1371600"/>
            <a:ext cx="8305800" cy="4495800"/>
          </a:xfrm>
        </p:spPr>
        <p:txBody>
          <a:bodyPr/>
          <a:lstStyle/>
          <a:p>
            <a:r>
              <a:rPr lang="en-US" sz="2000" dirty="0" smtClean="0"/>
              <a:t>DSME – </a:t>
            </a:r>
            <a:r>
              <a:rPr lang="en-US" sz="2000" dirty="0" err="1" smtClean="0"/>
              <a:t>Myung</a:t>
            </a:r>
            <a:r>
              <a:rPr lang="en-US" sz="2000" dirty="0" smtClean="0"/>
              <a:t> Lee</a:t>
            </a:r>
          </a:p>
          <a:p>
            <a:r>
              <a:rPr lang="en-US" sz="2000" dirty="0" smtClean="0"/>
              <a:t>TSCH – Jonathan Simon</a:t>
            </a:r>
          </a:p>
          <a:p>
            <a:r>
              <a:rPr lang="en-US" sz="2000" dirty="0" smtClean="0"/>
              <a:t>LE – Wei Hong</a:t>
            </a:r>
          </a:p>
          <a:p>
            <a:r>
              <a:rPr lang="en-US" sz="2000" dirty="0" smtClean="0"/>
              <a:t>LL – Michael Bahr</a:t>
            </a:r>
          </a:p>
          <a:p>
            <a:r>
              <a:rPr lang="en-US" sz="2000" dirty="0" smtClean="0"/>
              <a:t>EBR (enhanced beacon request) – Pat Kinney/Skip Ashton</a:t>
            </a:r>
          </a:p>
          <a:p>
            <a:r>
              <a:rPr lang="en-US" sz="2000" dirty="0" smtClean="0"/>
              <a:t>ESOR (enhanced security &amp; overhead reduction) – Ben Rolfe/Robert </a:t>
            </a:r>
            <a:r>
              <a:rPr lang="en-US" sz="2000" dirty="0" err="1" smtClean="0"/>
              <a:t>Craigie</a:t>
            </a:r>
            <a:endParaRPr lang="en-US" sz="2000" dirty="0" smtClean="0"/>
          </a:p>
          <a:p>
            <a:r>
              <a:rPr lang="en-US" sz="2000" dirty="0" smtClean="0"/>
              <a:t>General (all others) – Pat Kinney</a:t>
            </a:r>
          </a:p>
          <a:p>
            <a:r>
              <a:rPr lang="en-US" sz="2000" dirty="0" smtClean="0"/>
              <a:t>4G – </a:t>
            </a:r>
            <a:r>
              <a:rPr lang="en-US" sz="2000" dirty="0" err="1" smtClean="0"/>
              <a:t>Wun-Cheol</a:t>
            </a:r>
            <a:r>
              <a:rPr lang="en-US" sz="2000" dirty="0" smtClean="0"/>
              <a:t>/Greg </a:t>
            </a:r>
            <a:r>
              <a:rPr lang="en-US" sz="2000" dirty="0" err="1" smtClean="0"/>
              <a:t>Gillooly</a:t>
            </a:r>
            <a:endParaRPr lang="en-US" sz="2000" dirty="0" smtClean="0"/>
          </a:p>
          <a:p>
            <a:r>
              <a:rPr lang="en-US" sz="2000" dirty="0" smtClean="0"/>
              <a:t>4F – Tim Harrington</a:t>
            </a:r>
          </a:p>
          <a:p>
            <a:r>
              <a:rPr lang="en-US" sz="2000" dirty="0" smtClean="0"/>
              <a:t>Metrics – Tim Godfrey</a:t>
            </a:r>
          </a:p>
          <a:p>
            <a:r>
              <a:rPr lang="en-US" sz="2000" dirty="0" err="1" smtClean="0"/>
              <a:t>FastA</a:t>
            </a:r>
            <a:r>
              <a:rPr lang="en-US" sz="2000" dirty="0" smtClean="0"/>
              <a:t> – Betty Zhao</a:t>
            </a:r>
          </a:p>
          <a:p>
            <a:endParaRPr lang="en-US" dirty="0" smtClean="0"/>
          </a:p>
        </p:txBody>
      </p:sp>
      <p:sp>
        <p:nvSpPr>
          <p:cNvPr id="4" name="Date Placeholder 3"/>
          <p:cNvSpPr>
            <a:spLocks noGrp="1"/>
          </p:cNvSpPr>
          <p:nvPr>
            <p:ph type="dt" sz="half" idx="10"/>
          </p:nvPr>
        </p:nvSpPr>
        <p:spPr/>
        <p:txBody>
          <a:bodyPr/>
          <a:lstStyle/>
          <a:p>
            <a:pPr>
              <a:defRPr/>
            </a:pPr>
            <a:r>
              <a:rPr lang="en-US" smtClean="0"/>
              <a:t>&lt;September 2010&gt;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58BE6A7-D46A-44E5-B2EC-33E3CC8AA6A2}"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LB53 Results</a:t>
            </a:r>
            <a:endParaRPr lang="en-US" b="1" dirty="0"/>
          </a:p>
        </p:txBody>
      </p:sp>
      <p:sp>
        <p:nvSpPr>
          <p:cNvPr id="3" name="Content Placeholder 2"/>
          <p:cNvSpPr>
            <a:spLocks noGrp="1"/>
          </p:cNvSpPr>
          <p:nvPr>
            <p:ph idx="1"/>
          </p:nvPr>
        </p:nvSpPr>
        <p:spPr>
          <a:xfrm>
            <a:off x="762000" y="1524000"/>
            <a:ext cx="7772400" cy="4876800"/>
          </a:xfrm>
        </p:spPr>
        <p:txBody>
          <a:bodyPr/>
          <a:lstStyle/>
          <a:p>
            <a:r>
              <a:rPr lang="en-US" dirty="0" smtClean="0"/>
              <a:t>Voters     224</a:t>
            </a:r>
          </a:p>
          <a:p>
            <a:r>
              <a:rPr lang="en-US" dirty="0" smtClean="0"/>
              <a:t>Voted      178 (79.5%)</a:t>
            </a:r>
          </a:p>
          <a:p>
            <a:r>
              <a:rPr lang="en-US" dirty="0" smtClean="0"/>
              <a:t>Yes         120 (73.6%)</a:t>
            </a:r>
          </a:p>
          <a:p>
            <a:r>
              <a:rPr lang="en-US" dirty="0" smtClean="0"/>
              <a:t>No            43</a:t>
            </a:r>
          </a:p>
          <a:p>
            <a:r>
              <a:rPr lang="en-US" dirty="0" smtClean="0"/>
              <a:t>Abstain    15 (8.4%)</a:t>
            </a:r>
          </a:p>
          <a:p>
            <a:r>
              <a:rPr lang="en-US" dirty="0" smtClean="0"/>
              <a:t>Comments         1643</a:t>
            </a:r>
          </a:p>
          <a:p>
            <a:pPr lvl="1"/>
            <a:r>
              <a:rPr lang="en-US" dirty="0" smtClean="0"/>
              <a:t>Editorial      491</a:t>
            </a:r>
          </a:p>
          <a:p>
            <a:pPr lvl="1"/>
            <a:r>
              <a:rPr lang="en-US" dirty="0" smtClean="0"/>
              <a:t>Technical 1152</a:t>
            </a:r>
            <a:endParaRPr lang="en-US" dirty="0"/>
          </a:p>
        </p:txBody>
      </p:sp>
      <p:sp>
        <p:nvSpPr>
          <p:cNvPr id="4" name="Date Placeholder 3"/>
          <p:cNvSpPr>
            <a:spLocks noGrp="1"/>
          </p:cNvSpPr>
          <p:nvPr>
            <p:ph type="dt" sz="half" idx="10"/>
          </p:nvPr>
        </p:nvSpPr>
        <p:spPr/>
        <p:txBody>
          <a:bodyPr/>
          <a:lstStyle/>
          <a:p>
            <a:pPr>
              <a:defRPr/>
            </a:pPr>
            <a:r>
              <a:rPr lang="en-US" smtClean="0"/>
              <a:t>&lt;September 2010&gt;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58BE6A7-D46A-44E5-B2EC-33E3CC8AA6A2}"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dirty="0" smtClean="0"/>
          </a:p>
        </p:txBody>
      </p:sp>
      <p:sp>
        <p:nvSpPr>
          <p:cNvPr id="1028" name="Footer Placeholder 2"/>
          <p:cNvSpPr>
            <a:spLocks noGrp="1"/>
          </p:cNvSpPr>
          <p:nvPr>
            <p:ph type="ftr" sz="quarter" idx="12"/>
          </p:nvPr>
        </p:nvSpPr>
        <p:spPr>
          <a:xfrm>
            <a:off x="5486400" y="6475413"/>
            <a:ext cx="3124200" cy="182562"/>
          </a:xfrm>
          <a:noFill/>
        </p:spPr>
        <p:txBody>
          <a:bodyPr/>
          <a:lstStyle/>
          <a:p>
            <a:r>
              <a:rPr lang="en-US" dirty="0" smtClean="0"/>
              <a:t>&lt;Pat Kinney&gt;, &lt;Kinney Consulting LLC&gt;</a:t>
            </a:r>
          </a:p>
        </p:txBody>
      </p:sp>
      <p:sp>
        <p:nvSpPr>
          <p:cNvPr id="1029" name="Slide Number Placeholder 3"/>
          <p:cNvSpPr>
            <a:spLocks noGrp="1"/>
          </p:cNvSpPr>
          <p:nvPr>
            <p:ph type="sldNum" sz="quarter" idx="11"/>
          </p:nvPr>
        </p:nvSpPr>
        <p:spPr>
          <a:xfrm>
            <a:off x="4344988" y="6475413"/>
            <a:ext cx="530225" cy="182562"/>
          </a:xfrm>
          <a:noFill/>
        </p:spPr>
        <p:txBody>
          <a:bodyPr/>
          <a:lstStyle/>
          <a:p>
            <a:r>
              <a:rPr lang="en-US" dirty="0" smtClean="0"/>
              <a:t>Slide </a:t>
            </a:r>
            <a:fld id="{F308F63D-9B95-4296-A260-8DF365C99FD9}" type="slidenum">
              <a:rPr lang="en-US" smtClean="0"/>
              <a:pPr/>
              <a:t>17</a:t>
            </a:fld>
            <a:endParaRPr lang="en-US" dirty="0" smtClean="0"/>
          </a:p>
        </p:txBody>
      </p:sp>
      <p:sp>
        <p:nvSpPr>
          <p:cNvPr id="1030"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5CE624D0-BD51-4E3F-9649-3329FC213E82}" type="slidenum">
              <a:rPr lang="en-US"/>
              <a:pPr algn="ctr"/>
              <a:t>17</a:t>
            </a:fld>
            <a:endParaRPr lang="en-US"/>
          </a:p>
        </p:txBody>
      </p:sp>
      <p:sp>
        <p:nvSpPr>
          <p:cNvPr id="1031" name="Rectangle 2"/>
          <p:cNvSpPr>
            <a:spLocks noGrp="1" noChangeArrowheads="1"/>
          </p:cNvSpPr>
          <p:nvPr>
            <p:ph type="title" idx="4294967295"/>
          </p:nvPr>
        </p:nvSpPr>
        <p:spPr>
          <a:xfrm>
            <a:off x="685800" y="533400"/>
            <a:ext cx="7772400" cy="838200"/>
          </a:xfrm>
        </p:spPr>
        <p:txBody>
          <a:bodyPr/>
          <a:lstStyle/>
          <a:p>
            <a:r>
              <a:rPr lang="en-US" dirty="0" smtClean="0"/>
              <a:t>Proposed TG4e Baseline Schedule</a:t>
            </a:r>
          </a:p>
        </p:txBody>
      </p:sp>
      <p:graphicFrame>
        <p:nvGraphicFramePr>
          <p:cNvPr id="1026" name="Object 2"/>
          <p:cNvGraphicFramePr>
            <a:graphicFrameLocks noChangeAspect="1"/>
          </p:cNvGraphicFramePr>
          <p:nvPr>
            <p:ph idx="4294967295"/>
          </p:nvPr>
        </p:nvGraphicFramePr>
        <p:xfrm>
          <a:off x="228600" y="1295400"/>
          <a:ext cx="8763000" cy="4630738"/>
        </p:xfrm>
        <a:graphic>
          <a:graphicData uri="http://schemas.openxmlformats.org/presentationml/2006/ole">
            <p:oleObj spid="_x0000_s1026" name="Worksheet" r:id="rId4" imgW="7467505" imgH="3924314" progId="Excel.Shee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85800" y="381456"/>
            <a:ext cx="1600200" cy="215444"/>
          </a:xfrm>
          <a:noFill/>
        </p:spPr>
        <p:txBody>
          <a:bodyPr/>
          <a:lstStyle/>
          <a:p>
            <a:r>
              <a:rPr lang="en-US" smtClean="0"/>
              <a:t>&lt;September 2010&gt;</a:t>
            </a:r>
            <a:endParaRPr lang="en-US" dirty="0" smtClean="0"/>
          </a:p>
        </p:txBody>
      </p:sp>
      <p:sp>
        <p:nvSpPr>
          <p:cNvPr id="4099"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4100" name="Slide Number Placeholder 3"/>
          <p:cNvSpPr>
            <a:spLocks noGrp="1"/>
          </p:cNvSpPr>
          <p:nvPr>
            <p:ph type="sldNum" sz="quarter" idx="11"/>
          </p:nvPr>
        </p:nvSpPr>
        <p:spPr>
          <a:xfrm>
            <a:off x="4344988" y="6475413"/>
            <a:ext cx="530225" cy="182562"/>
          </a:xfrm>
          <a:noFill/>
        </p:spPr>
        <p:txBody>
          <a:bodyPr/>
          <a:lstStyle/>
          <a:p>
            <a:r>
              <a:rPr lang="en-US" smtClean="0"/>
              <a:t>Slide </a:t>
            </a:r>
            <a:fld id="{9230D252-BE47-4D81-9CB9-7505A3BA9232}" type="slidenum">
              <a:rPr lang="en-US" smtClean="0"/>
              <a:pPr/>
              <a:t>2</a:t>
            </a:fld>
            <a:endParaRPr lang="en-US"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828AEEB-CB98-4959-9073-6522584E671D}" type="slidenum">
              <a:rPr lang="en-US"/>
              <a:pPr algn="ctr"/>
              <a:t>2</a:t>
            </a:fld>
            <a:endParaRPr lang="en-US"/>
          </a:p>
        </p:txBody>
      </p:sp>
      <p:sp>
        <p:nvSpPr>
          <p:cNvPr id="4102" name="Rectangle 2"/>
          <p:cNvSpPr>
            <a:spLocks noGrp="1" noChangeArrowheads="1"/>
          </p:cNvSpPr>
          <p:nvPr>
            <p:ph type="title" idx="4294967295"/>
          </p:nvPr>
        </p:nvSpPr>
        <p:spPr>
          <a:xfrm>
            <a:off x="762000" y="533400"/>
            <a:ext cx="7772400" cy="762000"/>
          </a:xfrm>
        </p:spPr>
        <p:txBody>
          <a:bodyPr/>
          <a:lstStyle/>
          <a:p>
            <a:r>
              <a:rPr lang="en-US" sz="3200" smtClean="0"/>
              <a:t>TG4e PAR Scope of Proposed Standard </a:t>
            </a:r>
          </a:p>
        </p:txBody>
      </p:sp>
      <p:sp>
        <p:nvSpPr>
          <p:cNvPr id="4103" name="Rectangle 3"/>
          <p:cNvSpPr>
            <a:spLocks noGrp="1" noChangeArrowheads="1"/>
          </p:cNvSpPr>
          <p:nvPr>
            <p:ph type="body" idx="4294967295"/>
          </p:nvPr>
        </p:nvSpPr>
        <p:spPr>
          <a:xfrm>
            <a:off x="381000" y="1295400"/>
            <a:ext cx="8458200" cy="5105400"/>
          </a:xfrm>
        </p:spPr>
        <p:txBody>
          <a:bodyPr/>
          <a:lstStyle/>
          <a:p>
            <a:pPr>
              <a:lnSpc>
                <a:spcPct val="80000"/>
              </a:lnSpc>
              <a:buFontTx/>
              <a:buNone/>
            </a:pPr>
            <a:r>
              <a:rPr lang="en-US" sz="2200" dirty="0" smtClean="0"/>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2200" dirty="0" smtClean="0"/>
              <a:t>Specifically, the MAC enhancements are limited to:</a:t>
            </a:r>
          </a:p>
          <a:p>
            <a:pPr>
              <a:lnSpc>
                <a:spcPct val="80000"/>
              </a:lnSpc>
            </a:pPr>
            <a:r>
              <a:rPr lang="en-US" sz="2200" dirty="0" smtClean="0"/>
              <a:t>TDMA: to provide a) determinism, b) enhanced utilization of bandwidth</a:t>
            </a:r>
          </a:p>
          <a:p>
            <a:pPr>
              <a:lnSpc>
                <a:spcPct val="80000"/>
              </a:lnSpc>
            </a:pPr>
            <a:r>
              <a:rPr lang="en-US" sz="2200" dirty="0" smtClean="0"/>
              <a:t>Channel Hopping: to provide additional robustness in high interfering environments and enhance coexistence with other wireless networks</a:t>
            </a:r>
          </a:p>
          <a:p>
            <a:pPr>
              <a:lnSpc>
                <a:spcPct val="80000"/>
              </a:lnSpc>
            </a:pPr>
            <a:r>
              <a:rPr lang="en-US" sz="2200" dirty="0" smtClean="0"/>
              <a:t>GTS: to increase its flexibility such as a) supporting peer to peer, b) the length of the slot, and c) number of slots</a:t>
            </a:r>
          </a:p>
          <a:p>
            <a:pPr>
              <a:lnSpc>
                <a:spcPct val="80000"/>
              </a:lnSpc>
            </a:pPr>
            <a:r>
              <a:rPr lang="en-US" sz="2200" dirty="0" smtClean="0"/>
              <a:t>CSMA: to improve throughput and reduce energy consumption</a:t>
            </a:r>
          </a:p>
          <a:p>
            <a:pPr>
              <a:lnSpc>
                <a:spcPct val="80000"/>
              </a:lnSpc>
            </a:pPr>
            <a:r>
              <a:rPr lang="en-US" sz="2200" dirty="0" smtClean="0"/>
              <a:t>Security: to add support for additional options such as asymmetrical keys</a:t>
            </a:r>
          </a:p>
          <a:p>
            <a:pPr>
              <a:lnSpc>
                <a:spcPct val="80000"/>
              </a:lnSpc>
            </a:pPr>
            <a:r>
              <a:rPr lang="en-US" sz="2200" dirty="0" smtClean="0"/>
              <a:t>Low latency: to reduce end to end delivery time such as needed for control applications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smtClean="0"/>
          </a:p>
        </p:txBody>
      </p:sp>
      <p:sp>
        <p:nvSpPr>
          <p:cNvPr id="5123"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5124" name="Slide Number Placeholder 3"/>
          <p:cNvSpPr>
            <a:spLocks noGrp="1"/>
          </p:cNvSpPr>
          <p:nvPr>
            <p:ph type="sldNum" sz="quarter" idx="11"/>
          </p:nvPr>
        </p:nvSpPr>
        <p:spPr>
          <a:xfrm>
            <a:off x="4344988" y="6475413"/>
            <a:ext cx="530225" cy="182562"/>
          </a:xfrm>
          <a:noFill/>
        </p:spPr>
        <p:txBody>
          <a:bodyPr/>
          <a:lstStyle/>
          <a:p>
            <a:r>
              <a:rPr lang="en-US" smtClean="0"/>
              <a:t>Slide </a:t>
            </a:r>
            <a:fld id="{AA2BD249-70A0-481B-A26C-E7AC791F99DE}" type="slidenum">
              <a:rPr lang="en-US" smtClean="0"/>
              <a:pPr/>
              <a:t>3</a:t>
            </a:fld>
            <a:endParaRPr lang="en-US" smtClean="0"/>
          </a:p>
        </p:txBody>
      </p:sp>
      <p:sp>
        <p:nvSpPr>
          <p:cNvPr id="51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E0BFA60-92B6-450F-BF66-88AA70700007}" type="slidenum">
              <a:rPr lang="en-US"/>
              <a:pPr algn="ctr"/>
              <a:t>3</a:t>
            </a:fld>
            <a:endParaRPr lang="en-US"/>
          </a:p>
        </p:txBody>
      </p:sp>
      <p:sp>
        <p:nvSpPr>
          <p:cNvPr id="5126" name="Rectangle 2"/>
          <p:cNvSpPr>
            <a:spLocks noGrp="1" noChangeArrowheads="1"/>
          </p:cNvSpPr>
          <p:nvPr>
            <p:ph type="title" idx="4294967295"/>
          </p:nvPr>
        </p:nvSpPr>
        <p:spPr>
          <a:xfrm>
            <a:off x="609600" y="609600"/>
            <a:ext cx="7772400" cy="762000"/>
          </a:xfrm>
        </p:spPr>
        <p:txBody>
          <a:bodyPr/>
          <a:lstStyle/>
          <a:p>
            <a:r>
              <a:rPr lang="en-US" b="1" smtClean="0">
                <a:sym typeface="Wingdings" pitchFamily="2" charset="2"/>
              </a:rPr>
              <a:t>Purpose of Proposed Standard</a:t>
            </a:r>
          </a:p>
        </p:txBody>
      </p:sp>
      <p:graphicFrame>
        <p:nvGraphicFramePr>
          <p:cNvPr id="299064" name="Group 56"/>
          <p:cNvGraphicFramePr>
            <a:graphicFrameLocks noGrp="1"/>
          </p:cNvGraphicFramePr>
          <p:nvPr>
            <p:ph sz="half" idx="4294967295"/>
          </p:nvPr>
        </p:nvGraphicFramePr>
        <p:xfrm>
          <a:off x="609600" y="1676400"/>
          <a:ext cx="8077200" cy="3505200"/>
        </p:xfrm>
        <a:graphic>
          <a:graphicData uri="http://schemas.openxmlformats.org/drawingml/2006/table">
            <a:tbl>
              <a:tblPr/>
              <a:tblGrid>
                <a:gridCol w="8077200"/>
              </a:tblGrid>
              <a:tr h="990600">
                <a:tc>
                  <a:txBody>
                    <a:bodyPr/>
                    <a:lstStyle/>
                    <a:p>
                      <a:pPr marL="533400" marR="0" lvl="0" indent="-533400" algn="l" defTabSz="914400" rtl="0" eaLnBrk="0" fontAlgn="b"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smtClean="0">
                        <a:ln>
                          <a:noFill/>
                        </a:ln>
                        <a:solidFill>
                          <a:schemeClr val="tx1"/>
                        </a:solidFill>
                        <a:effectLst/>
                        <a:latin typeface="Arial" pitchFamily="34" charset="0"/>
                        <a:ea typeface="ＭＳ Ｐゴシック" pitchFamily="-65" charset="-128"/>
                        <a:sym typeface="Wingdings" pitchFamily="2" charset="2"/>
                      </a:endParaRPr>
                    </a:p>
                  </a:txBody>
                  <a:tcPr anchor="b"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smtClean="0"/>
          </a:p>
        </p:txBody>
      </p:sp>
      <p:sp>
        <p:nvSpPr>
          <p:cNvPr id="6147"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6148" name="Slide Number Placeholder 3"/>
          <p:cNvSpPr>
            <a:spLocks noGrp="1"/>
          </p:cNvSpPr>
          <p:nvPr>
            <p:ph type="sldNum" sz="quarter" idx="11"/>
          </p:nvPr>
        </p:nvSpPr>
        <p:spPr>
          <a:xfrm>
            <a:off x="4344988" y="6475413"/>
            <a:ext cx="530225" cy="182562"/>
          </a:xfrm>
          <a:noFill/>
        </p:spPr>
        <p:txBody>
          <a:bodyPr/>
          <a:lstStyle/>
          <a:p>
            <a:r>
              <a:rPr lang="en-US" smtClean="0"/>
              <a:t>Slide </a:t>
            </a:r>
            <a:fld id="{80799979-859A-40EF-880D-0A6BBFBC7477}" type="slidenum">
              <a:rPr lang="en-US" smtClean="0"/>
              <a:pPr/>
              <a:t>4</a:t>
            </a:fld>
            <a:endParaRPr lang="en-US" smtClean="0"/>
          </a:p>
        </p:txBody>
      </p:sp>
      <p:sp>
        <p:nvSpPr>
          <p:cNvPr id="61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2B868BAB-F8BF-4499-8439-1550BEB8A957}" type="slidenum">
              <a:rPr lang="en-US"/>
              <a:pPr algn="ctr"/>
              <a:t>4</a:t>
            </a:fld>
            <a:endParaRPr lang="en-US"/>
          </a:p>
        </p:txBody>
      </p:sp>
      <p:sp>
        <p:nvSpPr>
          <p:cNvPr id="6150" name="Rectangle 2"/>
          <p:cNvSpPr>
            <a:spLocks noGrp="1" noChangeArrowheads="1"/>
          </p:cNvSpPr>
          <p:nvPr>
            <p:ph type="title" idx="4294967295"/>
          </p:nvPr>
        </p:nvSpPr>
        <p:spPr>
          <a:xfrm>
            <a:off x="609600" y="533400"/>
            <a:ext cx="7772400" cy="762000"/>
          </a:xfrm>
        </p:spPr>
        <p:txBody>
          <a:bodyPr/>
          <a:lstStyle/>
          <a:p>
            <a:r>
              <a:rPr lang="en-US" smtClean="0"/>
              <a:t>Meeting Goals</a:t>
            </a:r>
          </a:p>
        </p:txBody>
      </p:sp>
      <p:sp>
        <p:nvSpPr>
          <p:cNvPr id="6151" name="Rectangle 5"/>
          <p:cNvSpPr>
            <a:spLocks noChangeArrowheads="1"/>
          </p:cNvSpPr>
          <p:nvPr/>
        </p:nvSpPr>
        <p:spPr bwMode="auto">
          <a:xfrm>
            <a:off x="152400" y="1676400"/>
            <a:ext cx="8686800" cy="2133600"/>
          </a:xfrm>
          <a:prstGeom prst="rect">
            <a:avLst/>
          </a:prstGeom>
          <a:noFill/>
          <a:ln w="9525">
            <a:noFill/>
            <a:miter lim="800000"/>
            <a:headEnd/>
            <a:tailEnd/>
          </a:ln>
        </p:spPr>
        <p:txBody>
          <a:bodyPr anchor="b"/>
          <a:lstStyle/>
          <a:p>
            <a:pPr marL="533400" indent="-533400" fontAlgn="b"/>
            <a:endParaRPr lang="en-US" sz="2800" b="1" dirty="0" smtClean="0">
              <a:latin typeface="Arial" pitchFamily="34" charset="0"/>
              <a:sym typeface="Wingdings" pitchFamily="2" charset="2"/>
            </a:endParaRPr>
          </a:p>
          <a:p>
            <a:pPr marL="533400" indent="-533400" fontAlgn="b">
              <a:buClr>
                <a:srgbClr val="FF0000"/>
              </a:buClr>
              <a:buFont typeface="Wingdings" pitchFamily="2" charset="2"/>
              <a:buChar char="q"/>
            </a:pPr>
            <a:r>
              <a:rPr lang="en-US" sz="2600" dirty="0" smtClean="0">
                <a:latin typeface="Arial" pitchFamily="34" charset="0"/>
              </a:rPr>
              <a:t>Complete Letter </a:t>
            </a:r>
            <a:r>
              <a:rPr lang="en-US" sz="2600" dirty="0" smtClean="0">
                <a:latin typeface="Arial" pitchFamily="34" charset="0"/>
              </a:rPr>
              <a:t>Ballot </a:t>
            </a:r>
            <a:r>
              <a:rPr lang="en-US" sz="2600" dirty="0" smtClean="0">
                <a:latin typeface="Arial" pitchFamily="34" charset="0"/>
              </a:rPr>
              <a:t>53 comment resolution</a:t>
            </a:r>
            <a:endParaRPr lang="en-US" sz="2600" dirty="0" smtClean="0">
              <a:latin typeface="Arial" pitchFamily="34" charset="0"/>
            </a:endParaRPr>
          </a:p>
          <a:p>
            <a:pPr marL="533400" indent="-533400" fontAlgn="b">
              <a:buClr>
                <a:srgbClr val="FF0000"/>
              </a:buClr>
              <a:buFont typeface="Wingdings" pitchFamily="2" charset="2"/>
              <a:buChar char="q"/>
            </a:pPr>
            <a:r>
              <a:rPr lang="en-US" sz="2600" dirty="0" smtClean="0">
                <a:latin typeface="Arial" pitchFamily="34" charset="0"/>
              </a:rPr>
              <a:t>TG approval of </a:t>
            </a:r>
            <a:r>
              <a:rPr lang="en-US" sz="2600" dirty="0" smtClean="0">
                <a:latin typeface="Arial" pitchFamily="34" charset="0"/>
              </a:rPr>
              <a:t>comment resolutions and instruct editor(s) to modify draft document to incorporate changes as per comment resolution document</a:t>
            </a:r>
          </a:p>
          <a:p>
            <a:pPr marL="533400" indent="-533400" fontAlgn="b">
              <a:buClr>
                <a:srgbClr val="FF0000"/>
              </a:buClr>
              <a:buFont typeface="Wingdings" pitchFamily="2" charset="2"/>
              <a:buChar char="q"/>
            </a:pPr>
            <a:r>
              <a:rPr lang="en-US" sz="2600" dirty="0" smtClean="0">
                <a:latin typeface="Arial" pitchFamily="34" charset="0"/>
              </a:rPr>
              <a:t>Request WG for a letter ballot of </a:t>
            </a:r>
            <a:r>
              <a:rPr lang="en-US" sz="2600" dirty="0" smtClean="0">
                <a:latin typeface="Arial" pitchFamily="34" charset="0"/>
              </a:rPr>
              <a:t>draft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smtClean="0"/>
          </a:p>
        </p:txBody>
      </p:sp>
      <p:sp>
        <p:nvSpPr>
          <p:cNvPr id="7171"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7172" name="Slide Number Placeholder 3"/>
          <p:cNvSpPr>
            <a:spLocks noGrp="1"/>
          </p:cNvSpPr>
          <p:nvPr>
            <p:ph type="sldNum" sz="quarter" idx="11"/>
          </p:nvPr>
        </p:nvSpPr>
        <p:spPr>
          <a:xfrm>
            <a:off x="4344988" y="6475413"/>
            <a:ext cx="530225" cy="182562"/>
          </a:xfrm>
          <a:noFill/>
        </p:spPr>
        <p:txBody>
          <a:bodyPr/>
          <a:lstStyle/>
          <a:p>
            <a:r>
              <a:rPr lang="en-US" smtClean="0"/>
              <a:t>Slide </a:t>
            </a:r>
            <a:fld id="{B0C2847D-E81D-4F95-A6A8-D72B9F1BEA4B}" type="slidenum">
              <a:rPr lang="en-US" smtClean="0"/>
              <a:pPr/>
              <a:t>5</a:t>
            </a:fld>
            <a:endParaRPr lang="en-US" smtClean="0"/>
          </a:p>
        </p:txBody>
      </p:sp>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0FE58060-DE19-4C2D-BE0D-3A8F4E28A022}" type="slidenum">
              <a:rPr lang="en-US"/>
              <a:pPr algn="ctr"/>
              <a:t>5</a:t>
            </a:fld>
            <a:endParaRPr lang="en-US"/>
          </a:p>
        </p:txBody>
      </p:sp>
      <p:sp>
        <p:nvSpPr>
          <p:cNvPr id="7174" name="Rectangle 4"/>
          <p:cNvSpPr>
            <a:spLocks noGrp="1" noChangeArrowheads="1"/>
          </p:cNvSpPr>
          <p:nvPr>
            <p:ph type="title" idx="4294967295"/>
          </p:nvPr>
        </p:nvSpPr>
        <p:spPr>
          <a:xfrm>
            <a:off x="762000" y="457200"/>
            <a:ext cx="7772400" cy="1066800"/>
          </a:xfrm>
        </p:spPr>
        <p:txBody>
          <a:bodyPr/>
          <a:lstStyle/>
          <a:p>
            <a:r>
              <a:rPr lang="en-US" b="1" smtClean="0"/>
              <a:t>TG4e Meetings This Week</a:t>
            </a:r>
          </a:p>
        </p:txBody>
      </p:sp>
      <p:graphicFrame>
        <p:nvGraphicFramePr>
          <p:cNvPr id="37978" name="Group 90"/>
          <p:cNvGraphicFramePr>
            <a:graphicFrameLocks noGrp="1"/>
          </p:cNvGraphicFramePr>
          <p:nvPr>
            <p:ph type="tbl" idx="4294967295"/>
          </p:nvPr>
        </p:nvGraphicFramePr>
        <p:xfrm>
          <a:off x="152400" y="1371600"/>
          <a:ext cx="8839200" cy="3898901"/>
        </p:xfrm>
        <a:graphic>
          <a:graphicData uri="http://schemas.openxmlformats.org/drawingml/2006/table">
            <a:tbl>
              <a:tblPr/>
              <a:tblGrid>
                <a:gridCol w="762000"/>
                <a:gridCol w="2133600"/>
                <a:gridCol w="1828800"/>
                <a:gridCol w="2057400"/>
                <a:gridCol w="2057400"/>
              </a:tblGrid>
              <a:tr h="4206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Opening </a:t>
                      </a:r>
                      <a:r>
                        <a:rPr lang="en-US" dirty="0" err="1" smtClean="0"/>
                        <a:t>Mtg</a:t>
                      </a:r>
                      <a:r>
                        <a:rPr lang="en-US" dirty="0" smtClean="0"/>
                        <a:t/>
                      </a:r>
                      <a:br>
                        <a:rPr lang="en-US" dirty="0" smtClean="0"/>
                      </a:br>
                      <a:r>
                        <a:rPr lang="en-US" dirty="0" smtClean="0"/>
                        <a:t>Comment</a:t>
                      </a:r>
                      <a:r>
                        <a:rPr lang="en-US" baseline="0" dirty="0" smtClean="0"/>
                        <a:t> Review/Resolution</a:t>
                      </a: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Comment</a:t>
                      </a:r>
                      <a:r>
                        <a:rPr lang="en-US" baseline="0" dirty="0" smtClean="0"/>
                        <a:t> Resolution</a:t>
                      </a: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 closing logistics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smtClean="0"/>
          </a:p>
        </p:txBody>
      </p:sp>
      <p:sp>
        <p:nvSpPr>
          <p:cNvPr id="8195"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8196" name="Slide Number Placeholder 3"/>
          <p:cNvSpPr>
            <a:spLocks noGrp="1"/>
          </p:cNvSpPr>
          <p:nvPr>
            <p:ph type="sldNum" sz="quarter" idx="11"/>
          </p:nvPr>
        </p:nvSpPr>
        <p:spPr>
          <a:xfrm>
            <a:off x="4344988" y="6475413"/>
            <a:ext cx="530225" cy="182562"/>
          </a:xfrm>
          <a:noFill/>
        </p:spPr>
        <p:txBody>
          <a:bodyPr/>
          <a:lstStyle/>
          <a:p>
            <a:r>
              <a:rPr lang="en-US" smtClean="0"/>
              <a:t>Slide </a:t>
            </a:r>
            <a:fld id="{C98195D0-58FC-4EB0-B2FA-55859070343C}" type="slidenum">
              <a:rPr lang="en-US" smtClean="0"/>
              <a:pPr/>
              <a:t>6</a:t>
            </a:fld>
            <a:endParaRPr lang="en-US" smtClean="0"/>
          </a:p>
        </p:txBody>
      </p:sp>
      <p:sp>
        <p:nvSpPr>
          <p:cNvPr id="8197" name="Rectangle 1027"/>
          <p:cNvSpPr>
            <a:spLocks noGrp="1" noChangeArrowheads="1"/>
          </p:cNvSpPr>
          <p:nvPr>
            <p:ph type="body" idx="4294967295"/>
          </p:nvPr>
        </p:nvSpPr>
        <p:spPr>
          <a:xfrm>
            <a:off x="152400" y="609600"/>
            <a:ext cx="8763000" cy="5943600"/>
          </a:xfrm>
          <a:noFill/>
        </p:spPr>
        <p:txBody>
          <a:bodyPr lIns="90487" tIns="44450" rIns="90487" bIns="44450"/>
          <a:lstStyle/>
          <a:p>
            <a:pPr>
              <a:lnSpc>
                <a:spcPct val="80000"/>
              </a:lnSpc>
              <a:spcAft>
                <a:spcPct val="30000"/>
              </a:spcAft>
              <a:buFont typeface="Monotype Sorts" pitchFamily="-65" charset="2"/>
              <a:buNone/>
            </a:pPr>
            <a:r>
              <a:rPr lang="en-US" sz="1800" b="1" smtClean="0"/>
              <a:t>	The IEEE-SA strongly recommends that at each WG meeting the chair or a designee:</a:t>
            </a:r>
            <a:endParaRPr lang="en-US" sz="1800" smtClean="0"/>
          </a:p>
          <a:p>
            <a:pPr lvl="1">
              <a:lnSpc>
                <a:spcPct val="80000"/>
              </a:lnSpc>
            </a:pPr>
            <a:r>
              <a:rPr lang="en-US" sz="1400" b="1" smtClean="0">
                <a:ea typeface="ＭＳ Ｐゴシック" pitchFamily="-65" charset="-128"/>
              </a:rPr>
              <a:t>Show slides #1 through #4 of this presentation</a:t>
            </a:r>
          </a:p>
          <a:p>
            <a:pPr lvl="1">
              <a:lnSpc>
                <a:spcPct val="80000"/>
              </a:lnSpc>
            </a:pPr>
            <a:r>
              <a:rPr lang="en-US" sz="1400" b="1" smtClean="0">
                <a:ea typeface="ＭＳ Ｐゴシック" pitchFamily="-65" charset="-128"/>
              </a:rPr>
              <a:t>Advise the WG attendees that:</a:t>
            </a:r>
            <a:r>
              <a:rPr lang="en-US" sz="1400" smtClean="0">
                <a:ea typeface="ＭＳ Ｐゴシック" pitchFamily="-65" charset="-128"/>
              </a:rPr>
              <a:t> </a:t>
            </a:r>
          </a:p>
          <a:p>
            <a:pPr lvl="2">
              <a:lnSpc>
                <a:spcPct val="80000"/>
              </a:lnSpc>
            </a:pPr>
            <a:r>
              <a:rPr lang="en-US" sz="1400" smtClean="0">
                <a:ea typeface="ＭＳ Ｐゴシック" pitchFamily="-65" charset="-128"/>
              </a:rPr>
              <a:t>The IEEE’s patent policy is consistent with the ANSI patent policy and is described in Clause 6 of the </a:t>
            </a:r>
            <a:r>
              <a:rPr lang="en-US" sz="1400" i="1" smtClean="0">
                <a:ea typeface="ＭＳ Ｐゴシック" pitchFamily="-65" charset="-128"/>
              </a:rPr>
              <a:t>IEEE-SA Standards Board Bylaws</a:t>
            </a:r>
            <a:r>
              <a:rPr lang="en-US" sz="1400" smtClean="0">
                <a:ea typeface="ＭＳ Ｐゴシック" pitchFamily="-65" charset="-128"/>
              </a:rPr>
              <a:t>;</a:t>
            </a:r>
          </a:p>
          <a:p>
            <a:pPr lvl="2">
              <a:lnSpc>
                <a:spcPct val="80000"/>
              </a:lnSpc>
            </a:pPr>
            <a:r>
              <a:rPr lang="en-US" sz="140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ea typeface="ＭＳ Ｐゴシック" pitchFamily="-65" charset="-128"/>
              </a:rPr>
            </a:br>
            <a:endParaRPr lang="en-US" sz="1400" smtClean="0">
              <a:ea typeface="ＭＳ Ｐゴシック" pitchFamily="-65" charset="-128"/>
            </a:endParaRPr>
          </a:p>
          <a:p>
            <a:pPr lvl="1">
              <a:lnSpc>
                <a:spcPct val="20000"/>
              </a:lnSpc>
            </a:pPr>
            <a:r>
              <a:rPr lang="en-US" sz="1400" b="1" smtClean="0">
                <a:ea typeface="ＭＳ Ｐゴシック" pitchFamily="-65" charset="-128"/>
              </a:rPr>
              <a:t>Instruct the WG Secretary to record in the minutes of the relevant WG meeting:</a:t>
            </a:r>
            <a:r>
              <a:rPr lang="en-US" sz="900" smtClean="0">
                <a:ea typeface="ＭＳ Ｐゴシック" pitchFamily="-65" charset="-128"/>
              </a:rPr>
              <a:t> </a:t>
            </a:r>
          </a:p>
          <a:p>
            <a:pPr lvl="2">
              <a:lnSpc>
                <a:spcPct val="80000"/>
              </a:lnSpc>
            </a:pPr>
            <a:r>
              <a:rPr lang="en-US" sz="1400" smtClean="0">
                <a:ea typeface="ＭＳ Ｐゴシック" pitchFamily="-65" charset="-128"/>
              </a:rPr>
              <a:t>That the foregoing information was provided and that slides 1 through 4 (and this slide 0, if applicable) were shown; </a:t>
            </a:r>
          </a:p>
          <a:p>
            <a:pPr lvl="2">
              <a:lnSpc>
                <a:spcPct val="80000"/>
              </a:lnSpc>
            </a:pPr>
            <a:r>
              <a:rPr lang="en-US" sz="140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ea typeface="ＭＳ Ｐゴシック" pitchFamily="-65" charset="-128"/>
            </a:endParaRPr>
          </a:p>
          <a:p>
            <a:pPr lvl="1">
              <a:lnSpc>
                <a:spcPct val="80000"/>
              </a:lnSpc>
              <a:spcBef>
                <a:spcPct val="5000"/>
              </a:spcBef>
            </a:pPr>
            <a:r>
              <a:rPr lang="en-US" sz="140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ea typeface="ＭＳ Ｐゴシック" pitchFamily="-65" charset="-128"/>
              </a:rPr>
              <a:t>It is recommended that the WG chair review the guidance in </a:t>
            </a:r>
            <a:r>
              <a:rPr lang="en-US" sz="1400" i="1" smtClean="0">
                <a:ea typeface="ＭＳ Ｐゴシック" pitchFamily="-65" charset="-128"/>
              </a:rPr>
              <a:t>IEEE-SA Standards Board Operations Manual</a:t>
            </a:r>
            <a:r>
              <a:rPr lang="en-US" sz="1400" smtClean="0">
                <a:ea typeface="ＭＳ Ｐゴシック" pitchFamily="-65" charset="-128"/>
              </a:rPr>
              <a:t> 6.3.5 and in FAQs 12 and 12a on inclusion of potential Essential Patent Claims by incorporation or by reference.</a:t>
            </a:r>
            <a:r>
              <a:rPr lang="en-US" sz="140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smtClean="0">
              <a:ea typeface="ＭＳ Ｐゴシック" pitchFamily="-65" charset="-128"/>
            </a:endParaRPr>
          </a:p>
          <a:p>
            <a:pPr lvl="1">
              <a:lnSpc>
                <a:spcPct val="80000"/>
              </a:lnSpc>
              <a:spcBef>
                <a:spcPct val="5000"/>
              </a:spcBef>
              <a:buFont typeface="Monotype Sorts" pitchFamily="-65" charset="2"/>
              <a:buNone/>
            </a:pPr>
            <a:r>
              <a:rPr lang="en-US" sz="1200" smtClean="0">
                <a:ea typeface="ＭＳ Ｐゴシック" pitchFamily="-65" charset="-128"/>
              </a:rPr>
              <a:t>	Note: </a:t>
            </a:r>
            <a:r>
              <a:rPr lang="en-US" sz="1200" b="1" smtClean="0">
                <a:ea typeface="ＭＳ Ｐゴシック" pitchFamily="-65" charset="-128"/>
              </a:rPr>
              <a:t>WG</a:t>
            </a:r>
            <a:r>
              <a:rPr lang="en-US" sz="120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228600" y="0"/>
            <a:ext cx="7772400" cy="609600"/>
          </a:xfrm>
          <a:noFill/>
        </p:spPr>
        <p:txBody>
          <a:bodyPr lIns="90487" tIns="44450" rIns="90487" bIns="44450"/>
          <a:lstStyle/>
          <a:p>
            <a:r>
              <a:rPr lang="en-US" sz="240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B2085B0-763C-4002-B0F1-C91FAAE3B9B0}" type="slidenum">
              <a:rPr lang="en-US"/>
              <a:pPr algn="ct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smtClean="0"/>
          </a:p>
        </p:txBody>
      </p:sp>
      <p:sp>
        <p:nvSpPr>
          <p:cNvPr id="9219"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9220" name="Slide Number Placeholder 3"/>
          <p:cNvSpPr>
            <a:spLocks noGrp="1"/>
          </p:cNvSpPr>
          <p:nvPr>
            <p:ph type="sldNum" sz="quarter" idx="11"/>
          </p:nvPr>
        </p:nvSpPr>
        <p:spPr>
          <a:xfrm>
            <a:off x="4344988" y="6475413"/>
            <a:ext cx="530225" cy="182562"/>
          </a:xfrm>
          <a:noFill/>
        </p:spPr>
        <p:txBody>
          <a:bodyPr/>
          <a:lstStyle/>
          <a:p>
            <a:r>
              <a:rPr lang="en-US" smtClean="0"/>
              <a:t>Slide </a:t>
            </a:r>
            <a:fld id="{D4676DD5-FB4E-45E0-97A4-7E3374F55DD9}" type="slidenum">
              <a:rPr lang="en-US" smtClean="0"/>
              <a:pPr/>
              <a:t>7</a:t>
            </a:fld>
            <a:endParaRPr lang="en-US" smtClean="0"/>
          </a:p>
        </p:txBody>
      </p:sp>
      <p:sp>
        <p:nvSpPr>
          <p:cNvPr id="9221" name="Rectangle 2"/>
          <p:cNvSpPr>
            <a:spLocks noGrp="1" noChangeArrowheads="1"/>
          </p:cNvSpPr>
          <p:nvPr>
            <p:ph type="title" idx="4294967295"/>
          </p:nvPr>
        </p:nvSpPr>
        <p:spPr>
          <a:xfrm>
            <a:off x="304800" y="457200"/>
            <a:ext cx="8458200" cy="609600"/>
          </a:xfrm>
        </p:spPr>
        <p:txBody>
          <a:bodyPr/>
          <a:lstStyle/>
          <a:p>
            <a:r>
              <a:rPr lang="en-US" sz="2800" smtClean="0"/>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533400" y="914400"/>
            <a:ext cx="82296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a:solidFill>
                  <a:srgbClr val="000099"/>
                </a:solidFill>
                <a:latin typeface="Arial" pitchFamily="34" charset="0"/>
              </a:rPr>
              <a:t>	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pitchFamily="34" charset="0"/>
              </a:rPr>
              <a:t> </a:t>
            </a:r>
            <a:r>
              <a:rPr lang="en-US" sz="1400" b="1">
                <a:solidFill>
                  <a:srgbClr val="000099"/>
                </a:solidFill>
                <a:latin typeface="Arial" pitchFamily="34" charset="0"/>
              </a:rPr>
              <a:t>patent claims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The above does not apply if the patent</a:t>
            </a:r>
            <a:r>
              <a:rPr lang="en-US" sz="1600" b="1">
                <a:solidFill>
                  <a:srgbClr val="FF3300"/>
                </a:solidFill>
                <a:latin typeface="Arial" pitchFamily="34" charset="0"/>
              </a:rPr>
              <a:t> </a:t>
            </a:r>
            <a:r>
              <a:rPr lang="en-US" sz="1600" b="1">
                <a:solidFill>
                  <a:srgbClr val="000099"/>
                </a:solidFill>
                <a:latin typeface="Arial" pitchFamily="34" charset="0"/>
              </a:rPr>
              <a:t>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a:solidFill>
                  <a:srgbClr val="000099"/>
                </a:solidFill>
                <a:latin typeface="Arial" pitchFamily="34" charset="0"/>
              </a:rPr>
              <a:t>		Quoted text excerpted from IEEE-SA Standards Board Bylaws subclause 6.2</a:t>
            </a:r>
            <a:endParaRPr lang="en-US" sz="1600">
              <a:solidFill>
                <a:srgbClr val="000099"/>
              </a:solidFill>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No duty to perform a patent search</a:t>
            </a:r>
            <a:endParaRPr lang="en-GB" sz="1600" b="1">
              <a:solidFill>
                <a:srgbClr val="000099"/>
              </a:solidFill>
              <a:latin typeface="Arial" pitchFamily="34" charset="0"/>
            </a:endParaRPr>
          </a:p>
        </p:txBody>
      </p:sp>
      <p:sp>
        <p:nvSpPr>
          <p:cNvPr id="9224" name="Text Box 5"/>
          <p:cNvSpPr txBox="1">
            <a:spLocks noChangeArrowheads="1"/>
          </p:cNvSpPr>
          <p:nvPr/>
        </p:nvSpPr>
        <p:spPr bwMode="auto">
          <a:xfrm>
            <a:off x="4876800" y="6019800"/>
            <a:ext cx="952500" cy="366713"/>
          </a:xfrm>
          <a:prstGeom prst="rect">
            <a:avLst/>
          </a:prstGeom>
          <a:noFill/>
          <a:ln w="9525">
            <a:noFill/>
            <a:miter lim="800000"/>
            <a:headEnd/>
            <a:tailEnd/>
          </a:ln>
        </p:spPr>
        <p:txBody>
          <a:bodyPr wrap="none">
            <a:spAutoFit/>
          </a:bodyPr>
          <a:lstStyle/>
          <a:p>
            <a:pPr eaLnBrk="1" hangingPunct="1"/>
            <a:r>
              <a:rPr lang="en-US" sz="1800" b="1" u="sng"/>
              <a:t>Slide #1</a:t>
            </a:r>
            <a:endParaRPr lang="en-US"/>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smtClean="0"/>
          </a:p>
        </p:txBody>
      </p:sp>
      <p:sp>
        <p:nvSpPr>
          <p:cNvPr id="10243"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10244" name="Slide Number Placeholder 3"/>
          <p:cNvSpPr>
            <a:spLocks noGrp="1"/>
          </p:cNvSpPr>
          <p:nvPr>
            <p:ph type="sldNum" sz="quarter" idx="11"/>
          </p:nvPr>
        </p:nvSpPr>
        <p:spPr>
          <a:xfrm>
            <a:off x="4344988" y="6475413"/>
            <a:ext cx="530225" cy="182562"/>
          </a:xfrm>
          <a:noFill/>
        </p:spPr>
        <p:txBody>
          <a:bodyPr/>
          <a:lstStyle/>
          <a:p>
            <a:r>
              <a:rPr lang="en-US" smtClean="0"/>
              <a:t>Slide </a:t>
            </a:r>
            <a:fld id="{73DFA266-E8F5-4176-96C2-D00ECAF66D03}" type="slidenum">
              <a:rPr lang="en-US" smtClean="0"/>
              <a:pPr/>
              <a:t>8</a:t>
            </a:fld>
            <a:endParaRPr lang="en-US" smtClean="0"/>
          </a:p>
        </p:txBody>
      </p:sp>
      <p:sp>
        <p:nvSpPr>
          <p:cNvPr id="10245" name="Rectangle 2"/>
          <p:cNvSpPr>
            <a:spLocks noGrp="1" noChangeArrowheads="1"/>
          </p:cNvSpPr>
          <p:nvPr>
            <p:ph type="title" idx="4294967295"/>
          </p:nvPr>
        </p:nvSpPr>
        <p:spPr>
          <a:xfrm>
            <a:off x="609600" y="304800"/>
            <a:ext cx="7772400" cy="1143000"/>
          </a:xfrm>
        </p:spPr>
        <p:txBody>
          <a:bodyPr/>
          <a:lstStyle/>
          <a:p>
            <a:r>
              <a:rPr lang="en-GB" smtClean="0"/>
              <a:t>Patent Related Links</a:t>
            </a:r>
            <a:endParaRPr lang="en-US" smtClean="0"/>
          </a:p>
        </p:txBody>
      </p:sp>
      <p:sp>
        <p:nvSpPr>
          <p:cNvPr id="10246"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pitchFamily="-65" charset="2"/>
              <a:buNone/>
            </a:pPr>
            <a:r>
              <a:rPr lang="en-US" sz="240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smtClean="0">
                <a:ea typeface="ＭＳ Ｐゴシック" pitchFamily="-65" charset="-128"/>
              </a:rPr>
              <a:t>		IEEE-SA Standards Boards Bylaws</a:t>
            </a:r>
          </a:p>
          <a:p>
            <a:pPr lvl="1">
              <a:lnSpc>
                <a:spcPct val="90000"/>
              </a:lnSpc>
              <a:buFont typeface="Monotype Sorts" pitchFamily="-65" charset="2"/>
              <a:buNone/>
            </a:pPr>
            <a:r>
              <a:rPr lang="en-US" sz="2100" smtClean="0">
                <a:ea typeface="ＭＳ Ｐゴシック" pitchFamily="-65" charset="-128"/>
              </a:rPr>
              <a:t>		</a:t>
            </a:r>
            <a:r>
              <a:rPr lang="en-US" sz="2100" i="1" smtClean="0">
                <a:ea typeface="ＭＳ Ｐゴシック" pitchFamily="-65" charset="-128"/>
              </a:rPr>
              <a:t>http://standards.ieee.org/guides/bylaws/sect6-7.html#6</a:t>
            </a:r>
          </a:p>
          <a:p>
            <a:pPr lvl="1">
              <a:lnSpc>
                <a:spcPct val="90000"/>
              </a:lnSpc>
              <a:buFont typeface="Monotype Sorts" pitchFamily="-65" charset="2"/>
              <a:buNone/>
            </a:pPr>
            <a:r>
              <a:rPr lang="en-GB" sz="2400" smtClean="0">
                <a:ea typeface="ＭＳ Ｐゴシック" pitchFamily="-65" charset="-128"/>
              </a:rPr>
              <a:t>		IEEE-SA Standards Board Operations Manual</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http://standards.ieee.org/guides/opman/sect6.html#6.3</a:t>
            </a:r>
            <a:endParaRPr lang="en-US" sz="2400" smtClean="0">
              <a:ea typeface="ＭＳ Ｐゴシック" pitchFamily="-65" charset="-128"/>
            </a:endParaRPr>
          </a:p>
          <a:p>
            <a:pPr lvl="1">
              <a:lnSpc>
                <a:spcPct val="90000"/>
              </a:lnSpc>
              <a:buFont typeface="Monotype Sorts" pitchFamily="-65" charset="2"/>
              <a:buNone/>
            </a:pPr>
            <a:r>
              <a:rPr lang="en-US" sz="2400" smtClean="0">
                <a:ea typeface="ＭＳ Ｐゴシック" pitchFamily="-65" charset="-128"/>
                <a:cs typeface="Times New Roman" pitchFamily="18" charset="0"/>
              </a:rPr>
              <a:t>	Material about the patent policy is available at</a:t>
            </a:r>
            <a:r>
              <a:rPr lang="en-US" sz="2400" smtClean="0">
                <a:ea typeface="ＭＳ Ｐゴシック" pitchFamily="-65" charset="-128"/>
              </a:rPr>
              <a:t> </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3733800" y="5867400"/>
            <a:ext cx="952500" cy="366713"/>
          </a:xfrm>
          <a:prstGeom prst="rect">
            <a:avLst/>
          </a:prstGeom>
          <a:noFill/>
          <a:ln w="9525">
            <a:noFill/>
            <a:miter lim="800000"/>
            <a:headEnd/>
            <a:tailEnd/>
          </a:ln>
        </p:spPr>
        <p:txBody>
          <a:bodyPr wrap="none">
            <a:spAutoFit/>
          </a:bodyPr>
          <a:lstStyle/>
          <a:p>
            <a:pPr eaLnBrk="1" hangingPunct="1"/>
            <a:r>
              <a:rPr lang="en-US" sz="1800" b="1" u="sng"/>
              <a:t>Slide #2</a:t>
            </a:r>
            <a:endParaRPr lang="en-US"/>
          </a:p>
        </p:txBody>
      </p:sp>
      <p:sp>
        <p:nvSpPr>
          <p:cNvPr id="10248" name="Rectangle 7"/>
          <p:cNvSpPr>
            <a:spLocks noChangeArrowheads="1"/>
          </p:cNvSpPr>
          <p:nvPr/>
        </p:nvSpPr>
        <p:spPr bwMode="auto">
          <a:xfrm>
            <a:off x="1143000" y="5029200"/>
            <a:ext cx="6781800" cy="822325"/>
          </a:xfrm>
          <a:prstGeom prst="rect">
            <a:avLst/>
          </a:prstGeom>
          <a:noFill/>
          <a:ln w="9525">
            <a:noFill/>
            <a:miter lim="800000"/>
            <a:headEnd/>
            <a:tailEnd/>
          </a:ln>
        </p:spPr>
        <p:txBody>
          <a:bodyPr>
            <a:spAutoFit/>
          </a:bodyPr>
          <a:lstStyle/>
          <a:p>
            <a:pPr eaLnBrk="1" hangingPunct="1"/>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1"/>
          <p:cNvSpPr>
            <a:spLocks noGrp="1"/>
          </p:cNvSpPr>
          <p:nvPr>
            <p:ph type="dt" sz="quarter" idx="10"/>
          </p:nvPr>
        </p:nvSpPr>
        <p:spPr>
          <a:xfrm>
            <a:off x="685800" y="381000"/>
            <a:ext cx="1600200" cy="215900"/>
          </a:xfrm>
          <a:noFill/>
        </p:spPr>
        <p:txBody>
          <a:bodyPr/>
          <a:lstStyle/>
          <a:p>
            <a:r>
              <a:rPr lang="en-US" smtClean="0"/>
              <a:t>&lt;September 2010&gt;</a:t>
            </a:r>
            <a:endParaRPr lang="en-US" smtClean="0"/>
          </a:p>
        </p:txBody>
      </p:sp>
      <p:sp>
        <p:nvSpPr>
          <p:cNvPr id="11267"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11268" name="Slide Number Placeholder 3"/>
          <p:cNvSpPr>
            <a:spLocks noGrp="1"/>
          </p:cNvSpPr>
          <p:nvPr>
            <p:ph type="sldNum" sz="quarter" idx="11"/>
          </p:nvPr>
        </p:nvSpPr>
        <p:spPr>
          <a:xfrm>
            <a:off x="4344988" y="6475413"/>
            <a:ext cx="530225" cy="182562"/>
          </a:xfrm>
          <a:noFill/>
        </p:spPr>
        <p:txBody>
          <a:bodyPr/>
          <a:lstStyle/>
          <a:p>
            <a:r>
              <a:rPr lang="en-US" smtClean="0"/>
              <a:t>Slide </a:t>
            </a:r>
            <a:fld id="{72FEA50E-EF84-43D5-AA59-B69CEDD30BC9}" type="slidenum">
              <a:rPr lang="en-US" smtClean="0"/>
              <a:pPr/>
              <a:t>9</a:t>
            </a:fld>
            <a:endParaRPr lang="en-US" smtClean="0"/>
          </a:p>
        </p:txBody>
      </p:sp>
      <p:sp>
        <p:nvSpPr>
          <p:cNvPr id="11269" name="Rectangle 1026"/>
          <p:cNvSpPr>
            <a:spLocks noGrp="1" noChangeArrowheads="1"/>
          </p:cNvSpPr>
          <p:nvPr>
            <p:ph type="title" idx="4294967295"/>
          </p:nvPr>
        </p:nvSpPr>
        <p:spPr>
          <a:xfrm>
            <a:off x="304800" y="381000"/>
            <a:ext cx="8686800" cy="1143000"/>
          </a:xfrm>
        </p:spPr>
        <p:txBody>
          <a:bodyPr/>
          <a:lstStyle/>
          <a:p>
            <a:r>
              <a:rPr lang="en-US" smtClean="0"/>
              <a:t>Call for Potentially Essential Patents</a:t>
            </a:r>
          </a:p>
        </p:txBody>
      </p:sp>
      <p:sp>
        <p:nvSpPr>
          <p:cNvPr id="11270" name="Rectangle 1027"/>
          <p:cNvSpPr>
            <a:spLocks noGrp="1" noChangeArrowheads="1"/>
          </p:cNvSpPr>
          <p:nvPr>
            <p:ph type="body" idx="4294967295"/>
          </p:nvPr>
        </p:nvSpPr>
        <p:spPr>
          <a:xfrm>
            <a:off x="381000" y="1295400"/>
            <a:ext cx="7772400" cy="48768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ea typeface="ＭＳ Ｐゴシック" pitchFamily="-65" charset="-128"/>
              </a:rPr>
              <a:t>Either speak up now or</a:t>
            </a:r>
          </a:p>
          <a:p>
            <a:pPr lvl="1"/>
            <a:r>
              <a:rPr lang="en-US" sz="2000" smtClean="0">
                <a:ea typeface="ＭＳ Ｐゴシック" pitchFamily="-65" charset="-128"/>
              </a:rPr>
              <a:t>Provide the chair of this group with the identity of the holder(s) of any and all such claims as soon as possible or</a:t>
            </a:r>
          </a:p>
          <a:p>
            <a:pPr lvl="1"/>
            <a:r>
              <a:rPr lang="en-US" sz="2000" smtClean="0">
                <a:ea typeface="ＭＳ Ｐゴシック" pitchFamily="-65" charset="-128"/>
              </a:rPr>
              <a:t>Cause an LOA to be submitted</a:t>
            </a:r>
          </a:p>
        </p:txBody>
      </p:sp>
      <p:sp>
        <p:nvSpPr>
          <p:cNvPr id="11271" name="Text Box 1028"/>
          <p:cNvSpPr txBox="1">
            <a:spLocks noChangeArrowheads="1"/>
          </p:cNvSpPr>
          <p:nvPr/>
        </p:nvSpPr>
        <p:spPr bwMode="auto">
          <a:xfrm>
            <a:off x="3352800" y="5486400"/>
            <a:ext cx="952500" cy="369888"/>
          </a:xfrm>
          <a:prstGeom prst="rect">
            <a:avLst/>
          </a:prstGeom>
          <a:noFill/>
          <a:ln w="9525">
            <a:noFill/>
            <a:miter lim="800000"/>
            <a:headEnd/>
            <a:tailEnd/>
          </a:ln>
        </p:spPr>
        <p:txBody>
          <a:bodyPr>
            <a:spAutoFit/>
          </a:bodyPr>
          <a:lstStyle/>
          <a:p>
            <a:pPr eaLnBrk="1" hangingPunct="1"/>
            <a:r>
              <a:rPr lang="en-US" sz="1800" b="1" u="sng"/>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4876</TotalTime>
  <Words>1647</Words>
  <Application>Microsoft Office PowerPoint</Application>
  <PresentationFormat>On-screen Show (4:3)</PresentationFormat>
  <Paragraphs>288</Paragraphs>
  <Slides>17</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Default Design</vt:lpstr>
      <vt:lpstr>Worksheet</vt:lpstr>
      <vt:lpstr>Slide 1</vt:lpstr>
      <vt:lpstr>TG4e PAR Scope of Proposed Standard </vt:lpstr>
      <vt:lpstr>Purpose of Proposed Standard</vt:lpstr>
      <vt:lpstr>Meeting Goals</vt:lpstr>
      <vt:lpstr>TG4e Meetings This Week</vt:lpstr>
      <vt:lpstr>Instructions for the WG Chair</vt:lpstr>
      <vt:lpstr>Participants, Patents, and Duty to Inform</vt:lpstr>
      <vt:lpstr>Patent Related Links</vt:lpstr>
      <vt:lpstr>Call for Potentially Essential Patents</vt:lpstr>
      <vt:lpstr>Other Guidelines for IEEE WG Meetings</vt:lpstr>
      <vt:lpstr>TG4e Officers</vt:lpstr>
      <vt:lpstr>Chair’s Role</vt:lpstr>
      <vt:lpstr>802.15.4 MAC Pictorial</vt:lpstr>
      <vt:lpstr>Technical Editing Path Forward</vt:lpstr>
      <vt:lpstr>Subteam/Categories &amp; Leads</vt:lpstr>
      <vt:lpstr>LB53 Results</vt:lpstr>
      <vt:lpstr>Proposed TG4e Baseline Schedule</vt:lpstr>
    </vt:vector>
  </TitlesOfParts>
  <Company>Kinney Consulting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Opening Report for Waikoloa</dc:title>
  <dc:subject>IEEE 802.15 &lt;TG4e Opening Report&gt;</dc:subject>
  <dc:creator>Pat Kinney</dc:creator>
  <dc:description>&lt;15-10-0710-00-004e&gt;</dc:description>
  <cp:lastModifiedBy>Pat</cp:lastModifiedBy>
  <cp:revision>280</cp:revision>
  <cp:lastPrinted>1998-02-10T13:28:06Z</cp:lastPrinted>
  <dcterms:created xsi:type="dcterms:W3CDTF">2009-07-12T16:25:16Z</dcterms:created>
  <dcterms:modified xsi:type="dcterms:W3CDTF">2010-09-13T20:15:46Z</dcterms:modified>
</cp:coreProperties>
</file>