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83" r:id="rId14"/>
    <p:sldId id="279" r:id="rId15"/>
    <p:sldId id="286" r:id="rId16"/>
    <p:sldId id="284" r:id="rId17"/>
    <p:sldId id="28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802.15-&lt;15-09-0758-00-004e&gt;</a:t>
            </a:r>
          </a:p>
        </p:txBody>
      </p:sp>
      <p:sp>
        <p:nvSpPr>
          <p:cNvPr id="19459" name="Rectangle 3"/>
          <p:cNvSpPr>
            <a:spLocks noGrp="1" noChangeArrowheads="1"/>
          </p:cNvSpPr>
          <p:nvPr>
            <p:ph type="dt" sz="quarter" idx="1"/>
          </p:nvPr>
        </p:nvSpPr>
        <p:spPr>
          <a:noFill/>
        </p:spPr>
        <p:txBody>
          <a:bodyPr/>
          <a:lstStyle/>
          <a:p>
            <a:r>
              <a:rPr lang="en-US" smtClean="0"/>
              <a:t>&lt;month year&gt;</a:t>
            </a:r>
          </a:p>
        </p:txBody>
      </p:sp>
      <p:sp>
        <p:nvSpPr>
          <p:cNvPr id="19460" name="Rectangle 7"/>
          <p:cNvSpPr>
            <a:spLocks noGrp="1" noChangeArrowheads="1"/>
          </p:cNvSpPr>
          <p:nvPr>
            <p:ph type="sldNum" sz="quarter" idx="5"/>
          </p:nvPr>
        </p:nvSpPr>
        <p:spPr>
          <a:noFill/>
        </p:spPr>
        <p:txBody>
          <a:bodyPr/>
          <a:lstStyle/>
          <a:p>
            <a:r>
              <a:rPr lang="en-US" smtClean="0"/>
              <a:t>Page </a:t>
            </a:r>
            <a:fld id="{843D9276-C24B-410C-8B95-D732657E43EB}" type="slidenum">
              <a:rPr lang="en-US" smtClean="0"/>
              <a:pPr/>
              <a:t>1</a:t>
            </a:fld>
            <a:endParaRPr lang="en-US"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t>doc.: IEEE 802.15-&lt;15-09-0758-00-004e&gt;</a:t>
            </a:r>
          </a:p>
        </p:txBody>
      </p:sp>
      <p:sp>
        <p:nvSpPr>
          <p:cNvPr id="28675" name="Rectangle 3"/>
          <p:cNvSpPr>
            <a:spLocks noGrp="1" noChangeArrowheads="1"/>
          </p:cNvSpPr>
          <p:nvPr>
            <p:ph type="dt" sz="quarter" idx="1"/>
          </p:nvPr>
        </p:nvSpPr>
        <p:spPr>
          <a:noFill/>
        </p:spPr>
        <p:txBody>
          <a:bodyPr/>
          <a:lstStyle/>
          <a:p>
            <a:r>
              <a:rPr lang="en-US" smtClean="0"/>
              <a:t>&lt;month year&gt;</a:t>
            </a:r>
          </a:p>
        </p:txBody>
      </p:sp>
      <p:sp>
        <p:nvSpPr>
          <p:cNvPr id="28676" name="Rectangle 7"/>
          <p:cNvSpPr>
            <a:spLocks noGrp="1" noChangeArrowheads="1"/>
          </p:cNvSpPr>
          <p:nvPr>
            <p:ph type="sldNum" sz="quarter" idx="5"/>
          </p:nvPr>
        </p:nvSpPr>
        <p:spPr>
          <a:noFill/>
        </p:spPr>
        <p:txBody>
          <a:bodyPr/>
          <a:lstStyle/>
          <a:p>
            <a:r>
              <a:rPr lang="en-US" smtClean="0"/>
              <a:t>Page </a:t>
            </a:r>
            <a:fld id="{B22D028F-69FB-45BF-AA99-26277CFD25F7}" type="slidenum">
              <a:rPr lang="en-US" smtClean="0"/>
              <a:pPr/>
              <a:t>17</a:t>
            </a:fld>
            <a:endParaRPr lang="en-US" smtClean="0"/>
          </a:p>
        </p:txBody>
      </p:sp>
      <p:sp>
        <p:nvSpPr>
          <p:cNvPr id="28677"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03C5D525-AF29-4047-92D7-60BEE951788C}" type="datetime6">
              <a:rPr lang="en-US" sz="1400" b="1"/>
              <a:pPr defTabSz="920750"/>
              <a:t>September 10</a:t>
            </a:fld>
            <a:endParaRPr lang="en-US" sz="1400" b="1"/>
          </a:p>
        </p:txBody>
      </p:sp>
      <p:sp>
        <p:nvSpPr>
          <p:cNvPr id="28678"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9C03D97-2AF7-4902-A2B2-365D5C81F0E5}" type="slidenum">
              <a:rPr lang="en-US"/>
              <a:pPr algn="r" defTabSz="920750"/>
              <a:t>17</a:t>
            </a:fld>
            <a:endParaRPr lang="en-US"/>
          </a:p>
        </p:txBody>
      </p:sp>
      <p:sp>
        <p:nvSpPr>
          <p:cNvPr id="28679" name="Rectangle 2"/>
          <p:cNvSpPr>
            <a:spLocks noGrp="1" noRot="1" noChangeAspect="1" noChangeArrowheads="1" noTextEdit="1"/>
          </p:cNvSpPr>
          <p:nvPr>
            <p:ph type="sldImg"/>
          </p:nvPr>
        </p:nvSpPr>
        <p:spPr>
          <a:xfrm>
            <a:off x="1157288" y="701675"/>
            <a:ext cx="4624387" cy="3468688"/>
          </a:xfrm>
          <a:ln/>
        </p:spPr>
      </p:sp>
      <p:sp>
        <p:nvSpPr>
          <p:cNvPr id="28680"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802.15-&lt;15-09-0758-00-004e&gt;</a:t>
            </a:r>
          </a:p>
        </p:txBody>
      </p:sp>
      <p:sp>
        <p:nvSpPr>
          <p:cNvPr id="20483" name="Rectangle 3"/>
          <p:cNvSpPr>
            <a:spLocks noGrp="1" noChangeArrowheads="1"/>
          </p:cNvSpPr>
          <p:nvPr>
            <p:ph type="dt" sz="quarter" idx="1"/>
          </p:nvPr>
        </p:nvSpPr>
        <p:spPr>
          <a:noFill/>
        </p:spPr>
        <p:txBody>
          <a:bodyPr/>
          <a:lstStyle/>
          <a:p>
            <a:r>
              <a:rPr lang="en-US" smtClean="0"/>
              <a:t>&lt;month year&gt;</a:t>
            </a:r>
          </a:p>
        </p:txBody>
      </p:sp>
      <p:sp>
        <p:nvSpPr>
          <p:cNvPr id="20484" name="Rectangle 7"/>
          <p:cNvSpPr>
            <a:spLocks noGrp="1" noChangeArrowheads="1"/>
          </p:cNvSpPr>
          <p:nvPr>
            <p:ph type="sldNum" sz="quarter" idx="5"/>
          </p:nvPr>
        </p:nvSpPr>
        <p:spPr>
          <a:noFill/>
        </p:spPr>
        <p:txBody>
          <a:bodyPr/>
          <a:lstStyle/>
          <a:p>
            <a:r>
              <a:rPr lang="en-US" smtClean="0"/>
              <a:t>Page </a:t>
            </a:r>
            <a:fld id="{69BFF822-28EF-45B4-A06F-20A1D7AE6122}" type="slidenum">
              <a:rPr lang="en-US" smtClean="0"/>
              <a:pPr/>
              <a:t>2</a:t>
            </a:fld>
            <a:endParaRPr lang="en-US"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September 10</a:t>
            </a:fld>
            <a:endParaRPr lang="en-US" sz="1400" b="1"/>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59BF5548-E374-4740-B428-50ADDFE72A0A}" type="slidenum">
              <a:rPr lang="en-US"/>
              <a:pPr algn="r" defTabSz="920750"/>
              <a:t>2</a:t>
            </a:fld>
            <a:endParaRPr lang="en-US"/>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802.15-&lt;15-09-0758-00-004e&gt;</a:t>
            </a:r>
          </a:p>
        </p:txBody>
      </p:sp>
      <p:sp>
        <p:nvSpPr>
          <p:cNvPr id="21507" name="Rectangle 3"/>
          <p:cNvSpPr>
            <a:spLocks noGrp="1" noChangeArrowheads="1"/>
          </p:cNvSpPr>
          <p:nvPr>
            <p:ph type="dt" sz="quarter" idx="1"/>
          </p:nvPr>
        </p:nvSpPr>
        <p:spPr>
          <a:noFill/>
        </p:spPr>
        <p:txBody>
          <a:bodyPr/>
          <a:lstStyle/>
          <a:p>
            <a:r>
              <a:rPr lang="en-US" smtClean="0"/>
              <a:t>&lt;month year&gt;</a:t>
            </a:r>
          </a:p>
        </p:txBody>
      </p:sp>
      <p:sp>
        <p:nvSpPr>
          <p:cNvPr id="21508" name="Rectangle 7"/>
          <p:cNvSpPr>
            <a:spLocks noGrp="1" noChangeArrowheads="1"/>
          </p:cNvSpPr>
          <p:nvPr>
            <p:ph type="sldNum" sz="quarter" idx="5"/>
          </p:nvPr>
        </p:nvSpPr>
        <p:spPr>
          <a:noFill/>
        </p:spPr>
        <p:txBody>
          <a:bodyPr/>
          <a:lstStyle/>
          <a:p>
            <a:r>
              <a:rPr lang="en-US" smtClean="0"/>
              <a:t>Page </a:t>
            </a:r>
            <a:fld id="{4580B3E8-04BC-425D-978C-481CE86723B7}" type="slidenum">
              <a:rPr lang="en-US" smtClean="0"/>
              <a:pPr/>
              <a:t>3</a:t>
            </a:fld>
            <a:endParaRPr lang="en-US"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September 10</a:t>
            </a:fld>
            <a:endParaRPr lang="en-US" sz="1400" b="1"/>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C8AD4FCE-3063-4066-9D4B-DEFAEDD44FD1}" type="slidenum">
              <a:rPr lang="en-US"/>
              <a:pPr algn="r" defTabSz="920750"/>
              <a:t>3</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802.15-&lt;15-09-0758-00-004e&gt;</a:t>
            </a:r>
          </a:p>
        </p:txBody>
      </p:sp>
      <p:sp>
        <p:nvSpPr>
          <p:cNvPr id="22531" name="Rectangle 3"/>
          <p:cNvSpPr>
            <a:spLocks noGrp="1" noChangeArrowheads="1"/>
          </p:cNvSpPr>
          <p:nvPr>
            <p:ph type="dt" sz="quarter" idx="1"/>
          </p:nvPr>
        </p:nvSpPr>
        <p:spPr>
          <a:noFill/>
        </p:spPr>
        <p:txBody>
          <a:bodyPr/>
          <a:lstStyle/>
          <a:p>
            <a:r>
              <a:rPr lang="en-US" smtClean="0"/>
              <a:t>&lt;month year&gt;</a:t>
            </a:r>
          </a:p>
        </p:txBody>
      </p:sp>
      <p:sp>
        <p:nvSpPr>
          <p:cNvPr id="22532" name="Rectangle 7"/>
          <p:cNvSpPr>
            <a:spLocks noGrp="1" noChangeArrowheads="1"/>
          </p:cNvSpPr>
          <p:nvPr>
            <p:ph type="sldNum" sz="quarter" idx="5"/>
          </p:nvPr>
        </p:nvSpPr>
        <p:spPr>
          <a:noFill/>
        </p:spPr>
        <p:txBody>
          <a:bodyPr/>
          <a:lstStyle/>
          <a:p>
            <a:r>
              <a:rPr lang="en-US" smtClean="0"/>
              <a:t>Page </a:t>
            </a:r>
            <a:fld id="{49158715-11AB-499D-AD9C-4BAFDBE77DB5}" type="slidenum">
              <a:rPr lang="en-US" smtClean="0"/>
              <a:pPr/>
              <a:t>4</a:t>
            </a:fld>
            <a:endParaRPr lang="en-US"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September 10</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6C4BDA4-BD78-481E-A508-FC76C184C2F5}" type="slidenum">
              <a:rPr lang="en-US"/>
              <a:pPr algn="r" defTabSz="920750"/>
              <a:t>4</a:t>
            </a:fld>
            <a:endParaRPr lang="en-US"/>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doc.: IEEE 802.15-&lt;15-09-0758-00-004e&gt;</a:t>
            </a:r>
          </a:p>
        </p:txBody>
      </p:sp>
      <p:sp>
        <p:nvSpPr>
          <p:cNvPr id="27651" name="Rectangle 3"/>
          <p:cNvSpPr>
            <a:spLocks noGrp="1" noChangeArrowheads="1"/>
          </p:cNvSpPr>
          <p:nvPr>
            <p:ph type="dt" sz="quarter" idx="1"/>
          </p:nvPr>
        </p:nvSpPr>
        <p:spPr>
          <a:noFill/>
        </p:spPr>
        <p:txBody>
          <a:bodyPr/>
          <a:lstStyle/>
          <a:p>
            <a:r>
              <a:rPr lang="en-US" smtClean="0"/>
              <a:t>&lt;month year&gt;</a:t>
            </a:r>
          </a:p>
        </p:txBody>
      </p:sp>
      <p:sp>
        <p:nvSpPr>
          <p:cNvPr id="27652" name="Rectangle 7"/>
          <p:cNvSpPr>
            <a:spLocks noGrp="1" noChangeArrowheads="1"/>
          </p:cNvSpPr>
          <p:nvPr>
            <p:ph type="sldNum" sz="quarter" idx="5"/>
          </p:nvPr>
        </p:nvSpPr>
        <p:spPr>
          <a:noFill/>
        </p:spPr>
        <p:txBody>
          <a:bodyPr/>
          <a:lstStyle/>
          <a:p>
            <a:r>
              <a:rPr lang="en-US" smtClean="0"/>
              <a:t>Page </a:t>
            </a:r>
            <a:fld id="{AADA8A00-737F-49A7-85FE-BCD7666DA5D6}" type="slidenum">
              <a:rPr lang="en-US" smtClean="0"/>
              <a:pPr/>
              <a:t>12</a:t>
            </a:fld>
            <a:endParaRPr lang="en-US" smtClean="0"/>
          </a:p>
        </p:txBody>
      </p:sp>
      <p:sp>
        <p:nvSpPr>
          <p:cNvPr id="27653" name="Date Placeholder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73D9AB2A-8362-4EB3-8898-36461718C264}" type="datetime6">
              <a:rPr lang="en-US" sz="1400" b="1"/>
              <a:pPr defTabSz="920750"/>
              <a:t>September 10</a:t>
            </a:fld>
            <a:endParaRPr lang="en-US" sz="1400" b="1"/>
          </a:p>
        </p:txBody>
      </p:sp>
      <p:sp>
        <p:nvSpPr>
          <p:cNvPr id="2765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21E58EB9-CDDC-4D0D-A1B3-7E96720F9B98}" type="slidenum">
              <a:rPr lang="en-US"/>
              <a:pPr algn="r" defTabSz="920750"/>
              <a:t>12</a:t>
            </a:fld>
            <a:endParaRPr lang="en-US"/>
          </a:p>
        </p:txBody>
      </p:sp>
      <p:sp>
        <p:nvSpPr>
          <p:cNvPr id="27655" name="Rectangle 2"/>
          <p:cNvSpPr>
            <a:spLocks noGrp="1" noRot="1" noChangeAspect="1" noChangeArrowheads="1" noTextEdit="1"/>
          </p:cNvSpPr>
          <p:nvPr>
            <p:ph type="sldImg"/>
          </p:nvPr>
        </p:nvSpPr>
        <p:spPr>
          <a:xfrm>
            <a:off x="1157288" y="701675"/>
            <a:ext cx="4624387" cy="3468688"/>
          </a:xfrm>
          <a:ln/>
        </p:spPr>
      </p:sp>
      <p:sp>
        <p:nvSpPr>
          <p:cNvPr id="27656" name="Rectangle 3"/>
          <p:cNvSpPr>
            <a:spLocks noGrp="1" noChangeArrowheads="1"/>
          </p:cNvSpPr>
          <p:nvPr>
            <p:ph type="body" idx="1"/>
          </p:nvPr>
        </p:nvSpPr>
        <p:spPr>
          <a:noFill/>
          <a:ln/>
        </p:spPr>
        <p:txBody>
          <a:bodyPr lIns="92756" tIns="46379" rIns="92756" bIns="46379"/>
          <a:lstStyle/>
          <a:p>
            <a:pPr defTabSz="914400"/>
            <a:r>
              <a:rPr lang="en-US" sz="1000" b="1" smtClean="0">
                <a:latin typeface="Times New Roman" pitchFamily="18" charset="0"/>
              </a:rPr>
              <a:t>Meta-issues </a:t>
            </a:r>
            <a:r>
              <a:rPr lang="en-US" sz="1000" smtClean="0">
                <a:latin typeface="Times New Roman" pitchFamily="18" charset="0"/>
              </a:rPr>
              <a:t>When there are two valid points in opposition, the strategy is to move the group away from polarity. This can be done by raising the meta-issue—“Does the group believe that a decision needs to be made?”. Agreement on that question focuses the group on reaching consensus to resolve the impasse.</a:t>
            </a:r>
          </a:p>
          <a:p>
            <a:pPr defTabSz="914400"/>
            <a:r>
              <a:rPr lang="en-US" sz="1000" b="1" smtClean="0">
                <a:latin typeface="Times New Roman" pitchFamily="18" charset="0"/>
              </a:rPr>
              <a:t>What it Ain’t </a:t>
            </a:r>
            <a:r>
              <a:rPr lang="en-US" sz="1000" smtClean="0">
                <a:latin typeface="Times New Roman" pitchFamily="18" charset="0"/>
              </a:rPr>
              <a:t>Educate members on what standards are and are not! </a:t>
            </a:r>
          </a:p>
          <a:p>
            <a:pPr defTabSz="914400"/>
            <a:r>
              <a:rPr lang="en-US" sz="1000" b="1" smtClean="0">
                <a:latin typeface="Times New Roman" pitchFamily="18" charset="0"/>
              </a:rPr>
              <a:t>Creeping Featurism </a:t>
            </a:r>
            <a:r>
              <a:rPr lang="en-US" sz="1000" smtClean="0">
                <a:latin typeface="Times New Roman" pitchFamily="18" charset="0"/>
              </a:rPr>
              <a:t>Avoid add-ons, new features that would be “nice” as opposed to “necessary”—features that get added after the die has been cast.</a:t>
            </a:r>
          </a:p>
          <a:p>
            <a:pPr defTabSz="914400"/>
            <a:r>
              <a:rPr lang="en-US" sz="1000" b="1" smtClean="0">
                <a:latin typeface="Times New Roman" pitchFamily="18" charset="0"/>
              </a:rPr>
              <a:t>Two Hats </a:t>
            </a:r>
            <a:r>
              <a:rPr lang="en-US" sz="1000" smtClean="0">
                <a:latin typeface="Times New Roman" pitchFamily="18" charset="0"/>
              </a:rPr>
              <a:t>When the chair needs to shift from a management focus to make a technical point, put on a baseball cap with the company logo and move from the head of the table to another seat, signifying that he now wishes to be seen as taking a “company” position on a particular issue. This makes it very clear where he stands and eliminates confusion about what role he is fulfilling at the time. When at the chair’s position, he is perceived as wearing the chairs’ hat by default. </a:t>
            </a:r>
          </a:p>
          <a:p>
            <a:pPr defTabSz="914400"/>
            <a:r>
              <a:rPr lang="en-US" sz="1000" b="1" smtClean="0">
                <a:latin typeface="Times New Roman" pitchFamily="18" charset="0"/>
              </a:rPr>
              <a:t>The Duelists </a:t>
            </a:r>
            <a:r>
              <a:rPr lang="en-US" sz="1000" smtClean="0">
                <a:latin typeface="Times New Roman" pitchFamily="18" charset="0"/>
              </a:rPr>
              <a:t>When two individuals are vehemently opposed or dead-locked on an issue and it appears to be disrupting the group process, send them off to a separate room. The winner will come back to present their position which has been “forged under fire”. A similar suggestion would have the chair form ad hoc groups out of parties in conflict forcing disputing stakeholders together and charging them with resolving their disagreement as a precondition to the committee proceeding with development of the standard. This places the burden on the antagonists to subordinate their individual differences to that of the group.</a:t>
            </a:r>
          </a:p>
          <a:p>
            <a:pPr defTabSz="914400"/>
            <a:endParaRPr lang="en-US" sz="10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&lt;September 2010&gt;</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F7C7EC-FD04-455A-9B41-BA8386E9C2F6}"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r>
              <a:rPr lang="en-US" smtClean="0"/>
              <a:t>&lt;Pat Kinney&gt;, &lt;Kinney Consulting LLC&gt;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&lt;September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15-10-0710-00-004e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2"/>
          </p:nvPr>
        </p:nvSpPr>
        <p:spPr>
          <a:xfrm>
            <a:off x="5486400" y="6475413"/>
            <a:ext cx="3124200" cy="182562"/>
          </a:xfrm>
          <a:noFill/>
        </p:spPr>
        <p:txBody>
          <a:bodyPr/>
          <a:lstStyle/>
          <a:p>
            <a:r>
              <a:rPr lang="en-US" dirty="0" smtClean="0"/>
              <a:t>&lt;Pat Kinney&gt;, &lt;Kinney Consulting LLC&gt;</a:t>
            </a:r>
          </a:p>
        </p:txBody>
      </p:sp>
      <p:sp>
        <p:nvSpPr>
          <p:cNvPr id="3075" name="Slide Number Placeholder 3"/>
          <p:cNvSpPr>
            <a:spLocks noGrp="1"/>
          </p:cNvSpPr>
          <p:nvPr>
            <p:ph type="sldNum" sz="quarter" idx="11"/>
          </p:nvPr>
        </p:nvSpPr>
        <p:spPr>
          <a:xfrm>
            <a:off x="4344988" y="6475413"/>
            <a:ext cx="530225" cy="182562"/>
          </a:xfrm>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TG4e Opening Report for </a:t>
            </a:r>
            <a:r>
              <a:rPr lang="en-US" sz="1600" dirty="0" smtClean="0">
                <a:solidFill>
                  <a:srgbClr val="FF0000"/>
                </a:solidFill>
              </a:rPr>
              <a:t>September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September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TG4e Opening Report for </a:t>
            </a:r>
            <a:r>
              <a:rPr lang="en-US" sz="1600" dirty="0" smtClean="0"/>
              <a:t>September 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TG4e Session in </a:t>
            </a:r>
            <a:r>
              <a:rPr lang="en-US" sz="1600" dirty="0" smtClean="0"/>
              <a:t>September</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Amendments to IEEE 802.15.4 MAC</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xfrm>
            <a:off x="685800" y="381000"/>
            <a:ext cx="1600200" cy="215900"/>
          </a:xfrm>
          <a:noFill/>
        </p:spPr>
        <p:txBody>
          <a:bodyPr/>
          <a:lstStyle/>
          <a:p>
            <a:r>
              <a:rPr lang="en-US" smtClean="0"/>
              <a:t>&lt;September 2010&gt;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12291"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2292" name="Slide Number Placeholder 3"/>
          <p:cNvSpPr>
            <a:spLocks noGrp="1"/>
          </p:cNvSpPr>
          <p:nvPr>
            <p:ph type="sldNum" sz="quarter" idx="11"/>
          </p:nvPr>
        </p:nvSpPr>
        <p:spPr>
          <a:xfrm>
            <a:off x="4344988" y="6475413"/>
            <a:ext cx="530225" cy="182562"/>
          </a:xfrm>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13315"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3316" name="Slide Number Placeholder 3"/>
          <p:cNvSpPr>
            <a:spLocks noGrp="1"/>
          </p:cNvSpPr>
          <p:nvPr>
            <p:ph type="sldNum" sz="quarter" idx="11"/>
          </p:nvPr>
        </p:nvSpPr>
        <p:spPr>
          <a:xfrm>
            <a:off x="4344988" y="6475413"/>
            <a:ext cx="530225" cy="182562"/>
          </a:xfrm>
          <a:noFill/>
        </p:spPr>
        <p:txBody>
          <a:bodyPr/>
          <a:lstStyle/>
          <a:p>
            <a:r>
              <a:rPr lang="en-US" smtClean="0"/>
              <a:t>Slide </a:t>
            </a:r>
            <a:fld id="{DBD94596-466B-4510-9118-E12C9FAB00BE}" type="slidenum">
              <a:rPr lang="en-US" smtClean="0"/>
              <a:pPr/>
              <a:t>11</a:t>
            </a:fld>
            <a:endParaRPr lang="en-US" smtClean="0"/>
          </a:p>
        </p:txBody>
      </p:sp>
      <p:sp>
        <p:nvSpPr>
          <p:cNvPr id="1331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F01C7C30-5184-4ED6-B246-14B17BCA8A4A}" type="slidenum">
              <a:rPr lang="en-US"/>
              <a:pPr algn="ctr"/>
              <a:t>11</a:t>
            </a:fld>
            <a:endParaRPr lang="en-US"/>
          </a:p>
        </p:txBody>
      </p:sp>
      <p:sp>
        <p:nvSpPr>
          <p:cNvPr id="13318" name="Rectangle 2"/>
          <p:cNvSpPr>
            <a:spLocks noGrp="1" noChangeArrowheads="1"/>
          </p:cNvSpPr>
          <p:nvPr>
            <p:ph type="title" idx="4294967295"/>
          </p:nvPr>
        </p:nvSpPr>
        <p:spPr/>
        <p:txBody>
          <a:bodyPr/>
          <a:lstStyle/>
          <a:p>
            <a:r>
              <a:rPr lang="en-US" smtClean="0"/>
              <a:t>TG4e Officers</a:t>
            </a:r>
          </a:p>
        </p:txBody>
      </p:sp>
      <p:sp>
        <p:nvSpPr>
          <p:cNvPr id="13319"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t>Chair:		Patrick Kinney</a:t>
            </a:r>
          </a:p>
          <a:p>
            <a:pPr>
              <a:lnSpc>
                <a:spcPct val="80000"/>
              </a:lnSpc>
              <a:buFontTx/>
              <a:buNone/>
            </a:pPr>
            <a:endParaRPr lang="en-US" sz="1800" dirty="0" smtClean="0"/>
          </a:p>
          <a:p>
            <a:pPr>
              <a:lnSpc>
                <a:spcPct val="80000"/>
              </a:lnSpc>
              <a:buFontTx/>
              <a:buNone/>
            </a:pPr>
            <a:r>
              <a:rPr lang="en-US" sz="1800" dirty="0" smtClean="0"/>
              <a:t>Vice Chair:	</a:t>
            </a:r>
            <a:r>
              <a:rPr lang="en-US" sz="1800" dirty="0" err="1" smtClean="0"/>
              <a:t>Seong</a:t>
            </a:r>
            <a:r>
              <a:rPr lang="en-US" sz="1800" dirty="0" smtClean="0"/>
              <a:t>-Soon </a:t>
            </a:r>
            <a:r>
              <a:rPr lang="en-US" sz="1800" dirty="0" err="1" smtClean="0"/>
              <a:t>Joo</a:t>
            </a:r>
            <a:r>
              <a:rPr lang="en-US" sz="1800" dirty="0" smtClean="0"/>
              <a:t> </a:t>
            </a:r>
          </a:p>
          <a:p>
            <a:pPr>
              <a:lnSpc>
                <a:spcPct val="80000"/>
              </a:lnSpc>
              <a:buFontTx/>
              <a:buNone/>
            </a:pPr>
            <a:endParaRPr lang="en-US" sz="1800" dirty="0" smtClean="0"/>
          </a:p>
          <a:p>
            <a:pPr>
              <a:lnSpc>
                <a:spcPct val="80000"/>
              </a:lnSpc>
              <a:buFontTx/>
              <a:buNone/>
            </a:pPr>
            <a:r>
              <a:rPr lang="en-US" sz="1800" dirty="0" smtClean="0"/>
              <a:t>Secretary:	TBD</a:t>
            </a:r>
          </a:p>
          <a:p>
            <a:pPr>
              <a:lnSpc>
                <a:spcPct val="80000"/>
              </a:lnSpc>
              <a:buFontTx/>
              <a:buNone/>
            </a:pPr>
            <a:endParaRPr lang="en-US" sz="1800" dirty="0" smtClean="0"/>
          </a:p>
          <a:p>
            <a:pPr>
              <a:lnSpc>
                <a:spcPct val="80000"/>
              </a:lnSpc>
              <a:buFontTx/>
              <a:buNone/>
            </a:pPr>
            <a:r>
              <a:rPr lang="en-US" sz="1800" dirty="0" smtClean="0"/>
              <a:t>Technical Editor:	Ludwig Winkel, Liang Li</a:t>
            </a:r>
          </a:p>
          <a:p>
            <a:pPr>
              <a:lnSpc>
                <a:spcPct val="80000"/>
              </a:lnSpc>
              <a:buFontTx/>
              <a:buNone/>
            </a:pPr>
            <a:endParaRPr lang="en-US" sz="1800" dirty="0" smtClean="0"/>
          </a:p>
          <a:p>
            <a:pPr>
              <a:lnSpc>
                <a:spcPct val="80000"/>
              </a:lnSpc>
              <a:buFontTx/>
              <a:buNone/>
            </a:pPr>
            <a:r>
              <a:rPr lang="en-US" sz="1800" dirty="0" smtClean="0"/>
              <a:t>Editing Advisor:	Jay Bain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1433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4340" name="Slide Number Placeholder 3"/>
          <p:cNvSpPr>
            <a:spLocks noGrp="1"/>
          </p:cNvSpPr>
          <p:nvPr>
            <p:ph type="sldNum" sz="quarter" idx="11"/>
          </p:nvPr>
        </p:nvSpPr>
        <p:spPr>
          <a:xfrm>
            <a:off x="4344988" y="6475413"/>
            <a:ext cx="530225" cy="182562"/>
          </a:xfrm>
          <a:noFill/>
        </p:spPr>
        <p:txBody>
          <a:bodyPr/>
          <a:lstStyle/>
          <a:p>
            <a:r>
              <a:rPr lang="en-US" smtClean="0"/>
              <a:t>Slide </a:t>
            </a:r>
            <a:fld id="{F6C331C5-CDDE-4330-B73F-BBD1A82D0C4B}" type="slidenum">
              <a:rPr lang="en-US" smtClean="0"/>
              <a:pPr/>
              <a:t>12</a:t>
            </a:fld>
            <a:endParaRPr lang="en-US" smtClean="0"/>
          </a:p>
        </p:txBody>
      </p:sp>
      <p:sp>
        <p:nvSpPr>
          <p:cNvPr id="1434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0FEB3BD-7946-4036-A899-E9BB946C7C65}" type="slidenum">
              <a:rPr lang="en-US"/>
              <a:pPr algn="ctr"/>
              <a:t>12</a:t>
            </a:fld>
            <a:endParaRPr lang="en-US"/>
          </a:p>
        </p:txBody>
      </p:sp>
      <p:sp>
        <p:nvSpPr>
          <p:cNvPr id="14342" name="Rectangle 2"/>
          <p:cNvSpPr>
            <a:spLocks noGrp="1" noChangeArrowheads="1"/>
          </p:cNvSpPr>
          <p:nvPr>
            <p:ph type="title" idx="4294967295"/>
          </p:nvPr>
        </p:nvSpPr>
        <p:spPr>
          <a:xfrm>
            <a:off x="762000" y="457200"/>
            <a:ext cx="7772400" cy="762000"/>
          </a:xfrm>
        </p:spPr>
        <p:txBody>
          <a:bodyPr/>
          <a:lstStyle/>
          <a:p>
            <a:r>
              <a:rPr lang="en-US" smtClean="0"/>
              <a:t>Chair’s Role</a:t>
            </a:r>
          </a:p>
        </p:txBody>
      </p:sp>
      <p:sp>
        <p:nvSpPr>
          <p:cNvPr id="14343"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smtClean="0">
                <a:hlinkClick r:id="rId3"/>
              </a:rPr>
              <a:t>http://ieee802.org/Mike_Spring_Article_on_Stds_Process.pdf</a:t>
            </a:r>
            <a:endParaRPr lang="en-US" sz="2400" b="1" smtClean="0"/>
          </a:p>
          <a:p>
            <a:pPr>
              <a:lnSpc>
                <a:spcPct val="80000"/>
              </a:lnSpc>
              <a:buFontTx/>
              <a:buNone/>
            </a:pPr>
            <a:r>
              <a:rPr lang="en-US" sz="2400" i="1" smtClean="0"/>
              <a:t>…the chairperson of the working group is key to what and how fast a standard is produced.</a:t>
            </a:r>
            <a:endParaRPr lang="en-US" sz="2400" smtClean="0"/>
          </a:p>
          <a:p>
            <a:pPr>
              <a:lnSpc>
                <a:spcPct val="80000"/>
              </a:lnSpc>
              <a:buFontTx/>
              <a:buNone/>
            </a:pPr>
            <a:endParaRPr lang="en-US" sz="2400" smtClean="0"/>
          </a:p>
          <a:p>
            <a:pPr>
              <a:lnSpc>
                <a:spcPct val="80000"/>
              </a:lnSpc>
              <a:buFontTx/>
              <a:buNone/>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13</a:t>
            </a:fld>
            <a:endParaRPr lang="en-US"/>
          </a:p>
        </p:txBody>
      </p:sp>
      <p:grpSp>
        <p:nvGrpSpPr>
          <p:cNvPr id="3"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
        <p:nvSpPr>
          <p:cNvPr id="32" name="TextBox 31"/>
          <p:cNvSpPr txBox="1"/>
          <p:nvPr/>
        </p:nvSpPr>
        <p:spPr>
          <a:xfrm>
            <a:off x="609600" y="4876800"/>
            <a:ext cx="2286000" cy="646331"/>
          </a:xfrm>
          <a:prstGeom prst="rect">
            <a:avLst/>
          </a:prstGeom>
          <a:noFill/>
        </p:spPr>
        <p:txBody>
          <a:bodyPr wrap="square" rtlCol="0">
            <a:spAutoFit/>
          </a:bodyPr>
          <a:lstStyle/>
          <a:p>
            <a:r>
              <a:rPr lang="en-US" dirty="0" smtClean="0">
                <a:solidFill>
                  <a:srgbClr val="FF0000"/>
                </a:solidFill>
              </a:rPr>
              <a:t>Red	Existing Users</a:t>
            </a:r>
            <a:r>
              <a:rPr lang="en-US" dirty="0" smtClean="0"/>
              <a:t>	</a:t>
            </a:r>
            <a:endParaRPr lang="en-US" dirty="0"/>
          </a:p>
          <a:p>
            <a:r>
              <a:rPr lang="en-US" dirty="0" smtClean="0">
                <a:solidFill>
                  <a:schemeClr val="accent2"/>
                </a:solidFill>
              </a:rPr>
              <a:t>Blue	TG4e adds</a:t>
            </a:r>
          </a:p>
          <a:p>
            <a:r>
              <a:rPr lang="en-US" dirty="0" smtClean="0"/>
              <a:t>Black	Informational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&lt;September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14</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solidFill>
                  <a:schemeClr val="bg2">
                    <a:lumMod val="40000"/>
                    <a:lumOff val="60000"/>
                  </a:schemeClr>
                </a:solidFill>
              </a:rPr>
              <a:t>Assign comment resolution team leads</a:t>
            </a:r>
          </a:p>
          <a:p>
            <a:pPr marL="609600" indent="-609600">
              <a:lnSpc>
                <a:spcPct val="80000"/>
              </a:lnSpc>
              <a:buFontTx/>
              <a:buAutoNum type="arabicPeriod"/>
            </a:pPr>
            <a:r>
              <a:rPr lang="en-US" sz="2400" dirty="0" smtClean="0">
                <a:solidFill>
                  <a:schemeClr val="bg2">
                    <a:lumMod val="40000"/>
                    <a:lumOff val="60000"/>
                  </a:schemeClr>
                </a:solidFill>
              </a:rPr>
              <a:t>Categorize comments as per team</a:t>
            </a:r>
          </a:p>
          <a:p>
            <a:pPr marL="609600" indent="-609600">
              <a:lnSpc>
                <a:spcPct val="80000"/>
              </a:lnSpc>
              <a:buFontTx/>
              <a:buAutoNum type="arabicPeriod"/>
            </a:pPr>
            <a:r>
              <a:rPr lang="en-US" sz="2400" dirty="0" smtClean="0">
                <a:solidFill>
                  <a:schemeClr val="bg2">
                    <a:lumMod val="40000"/>
                    <a:lumOff val="60000"/>
                  </a:schemeClr>
                </a:solidFill>
              </a:rPr>
              <a:t>First review of comments by category teams</a:t>
            </a:r>
          </a:p>
          <a:p>
            <a:pPr marL="609600" indent="-609600">
              <a:lnSpc>
                <a:spcPct val="80000"/>
              </a:lnSpc>
              <a:buFontTx/>
              <a:buAutoNum type="arabicPeriod"/>
            </a:pPr>
            <a:r>
              <a:rPr lang="en-US" sz="2400" dirty="0" smtClean="0">
                <a:solidFill>
                  <a:schemeClr val="bg2">
                    <a:lumMod val="40000"/>
                    <a:lumOff val="60000"/>
                  </a:schemeClr>
                </a:solidFill>
              </a:rPr>
              <a:t>Send out emails to </a:t>
            </a:r>
            <a:r>
              <a:rPr lang="en-US" sz="2400" dirty="0" err="1" smtClean="0">
                <a:solidFill>
                  <a:schemeClr val="bg2">
                    <a:lumMod val="40000"/>
                    <a:lumOff val="60000"/>
                  </a:schemeClr>
                </a:solidFill>
              </a:rPr>
              <a:t>commenters</a:t>
            </a:r>
            <a:r>
              <a:rPr lang="en-US" sz="2400" dirty="0" smtClean="0">
                <a:solidFill>
                  <a:schemeClr val="bg2">
                    <a:lumMod val="40000"/>
                    <a:lumOff val="60000"/>
                  </a:schemeClr>
                </a:solidFill>
              </a:rPr>
              <a:t> requesting additional information</a:t>
            </a:r>
          </a:p>
          <a:p>
            <a:pPr marL="1009650" lvl="1" indent="-609600">
              <a:lnSpc>
                <a:spcPct val="80000"/>
              </a:lnSpc>
            </a:pPr>
            <a:r>
              <a:rPr lang="en-US" sz="2000" dirty="0" smtClean="0">
                <a:solidFill>
                  <a:schemeClr val="bg2">
                    <a:lumMod val="40000"/>
                    <a:lumOff val="60000"/>
                  </a:schemeClr>
                </a:solidFill>
              </a:rPr>
              <a:t>If no response within ~1-2 week(s), comment will be rejected</a:t>
            </a:r>
          </a:p>
          <a:p>
            <a:pPr marL="609600" indent="-609600">
              <a:lnSpc>
                <a:spcPct val="80000"/>
              </a:lnSpc>
              <a:buFontTx/>
              <a:buAutoNum type="arabicPeriod"/>
            </a:pPr>
            <a:r>
              <a:rPr lang="en-US" sz="2400" dirty="0" smtClean="0">
                <a:solidFill>
                  <a:schemeClr val="bg2">
                    <a:lumMod val="40000"/>
                    <a:lumOff val="60000"/>
                  </a:schemeClr>
                </a:solidFill>
              </a:rPr>
              <a:t>Comment resolution team to work on non-contentious comments</a:t>
            </a:r>
          </a:p>
          <a:p>
            <a:pPr marL="609600" indent="-609600">
              <a:lnSpc>
                <a:spcPct val="80000"/>
              </a:lnSpc>
              <a:buFontTx/>
              <a:buAutoNum type="arabicPeriod"/>
            </a:pPr>
            <a:r>
              <a:rPr lang="en-US" sz="2400" dirty="0" smtClean="0">
                <a:solidFill>
                  <a:srgbClr val="FF0000"/>
                </a:solidFill>
              </a:rPr>
              <a:t>Select comments with high potential for conflict should be scheduled for a face-face </a:t>
            </a:r>
            <a:r>
              <a:rPr lang="en-US" sz="2400" dirty="0" smtClean="0">
                <a:solidFill>
                  <a:srgbClr val="FF0000"/>
                </a:solidFill>
              </a:rPr>
              <a:t>meeting</a:t>
            </a:r>
          </a:p>
          <a:p>
            <a:pPr marL="609600" indent="-609600">
              <a:lnSpc>
                <a:spcPct val="80000"/>
              </a:lnSpc>
              <a:buFontTx/>
              <a:buAutoNum type="arabicPeriod"/>
            </a:pPr>
            <a:r>
              <a:rPr lang="en-US" sz="2400" dirty="0" smtClean="0">
                <a:solidFill>
                  <a:srgbClr val="FF0000"/>
                </a:solidFill>
              </a:rPr>
              <a:t>Draft text implementing the comment resolutions</a:t>
            </a: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err="1" smtClean="0"/>
              <a:t>Subteam</a:t>
            </a:r>
            <a:r>
              <a:rPr lang="en-US" dirty="0" smtClean="0"/>
              <a:t>/Categories &amp; Leads</a:t>
            </a:r>
            <a:endParaRPr lang="en-US" dirty="0"/>
          </a:p>
        </p:txBody>
      </p:sp>
      <p:sp>
        <p:nvSpPr>
          <p:cNvPr id="3" name="Content Placeholder 2"/>
          <p:cNvSpPr>
            <a:spLocks noGrp="1"/>
          </p:cNvSpPr>
          <p:nvPr>
            <p:ph idx="1"/>
          </p:nvPr>
        </p:nvSpPr>
        <p:spPr>
          <a:xfrm>
            <a:off x="685800" y="1371600"/>
            <a:ext cx="8305800" cy="4495800"/>
          </a:xfrm>
        </p:spPr>
        <p:txBody>
          <a:bodyPr/>
          <a:lstStyle/>
          <a:p>
            <a:r>
              <a:rPr lang="en-US" sz="2000" dirty="0" smtClean="0"/>
              <a:t>DSME – </a:t>
            </a:r>
            <a:r>
              <a:rPr lang="en-US" sz="2000" dirty="0" err="1" smtClean="0"/>
              <a:t>Myung</a:t>
            </a:r>
            <a:r>
              <a:rPr lang="en-US" sz="2000" dirty="0" smtClean="0"/>
              <a:t> Lee</a:t>
            </a:r>
          </a:p>
          <a:p>
            <a:r>
              <a:rPr lang="en-US" sz="2000" dirty="0" smtClean="0"/>
              <a:t>TSCH – Jonathan Simon</a:t>
            </a:r>
          </a:p>
          <a:p>
            <a:r>
              <a:rPr lang="en-US" sz="2000" dirty="0" smtClean="0"/>
              <a:t>LE – Wei Hong</a:t>
            </a:r>
          </a:p>
          <a:p>
            <a:r>
              <a:rPr lang="en-US" sz="2000" dirty="0" smtClean="0"/>
              <a:t>LL – Michael Bahr</a:t>
            </a:r>
          </a:p>
          <a:p>
            <a:r>
              <a:rPr lang="en-US" sz="2000" dirty="0" smtClean="0"/>
              <a:t>EBR (enhanced beacon request) – Pat Kinney/Skip Ashton</a:t>
            </a:r>
          </a:p>
          <a:p>
            <a:r>
              <a:rPr lang="en-US" sz="2000" dirty="0" smtClean="0"/>
              <a:t>ESOR (enhanced security &amp; overhead reduction) – Ben Rolfe/Robert </a:t>
            </a:r>
            <a:r>
              <a:rPr lang="en-US" sz="2000" dirty="0" err="1" smtClean="0"/>
              <a:t>Craigie</a:t>
            </a:r>
            <a:endParaRPr lang="en-US" sz="2000" dirty="0" smtClean="0"/>
          </a:p>
          <a:p>
            <a:r>
              <a:rPr lang="en-US" sz="2000" dirty="0" smtClean="0"/>
              <a:t>General (all others) – Pat Kinney</a:t>
            </a:r>
          </a:p>
          <a:p>
            <a:r>
              <a:rPr lang="en-US" sz="2000" dirty="0" smtClean="0"/>
              <a:t>4G – </a:t>
            </a:r>
            <a:r>
              <a:rPr lang="en-US" sz="2000" dirty="0" err="1" smtClean="0"/>
              <a:t>Wun-Cheol</a:t>
            </a:r>
            <a:r>
              <a:rPr lang="en-US" sz="2000" dirty="0" smtClean="0"/>
              <a:t>/Greg </a:t>
            </a:r>
            <a:r>
              <a:rPr lang="en-US" sz="2000" dirty="0" err="1" smtClean="0"/>
              <a:t>Gillooly</a:t>
            </a:r>
            <a:endParaRPr lang="en-US" sz="2000" dirty="0" smtClean="0"/>
          </a:p>
          <a:p>
            <a:r>
              <a:rPr lang="en-US" sz="2000" dirty="0" smtClean="0"/>
              <a:t>4F – Tim Harrington</a:t>
            </a:r>
          </a:p>
          <a:p>
            <a:r>
              <a:rPr lang="en-US" sz="2000" dirty="0" smtClean="0"/>
              <a:t>Metrics – Tim Godfrey</a:t>
            </a:r>
          </a:p>
          <a:p>
            <a:r>
              <a:rPr lang="en-US" sz="2000" dirty="0" err="1" smtClean="0"/>
              <a:t>FastA</a:t>
            </a:r>
            <a:r>
              <a:rPr lang="en-US" sz="2000" dirty="0" smtClean="0"/>
              <a:t> – Betty Zhao</a:t>
            </a:r>
          </a:p>
          <a:p>
            <a:endParaRPr lang="en-US" dirty="0" smtClean="0"/>
          </a:p>
        </p:txBody>
      </p:sp>
      <p:sp>
        <p:nvSpPr>
          <p:cNvPr id="4" name="Date Placeholder 3"/>
          <p:cNvSpPr>
            <a:spLocks noGrp="1"/>
          </p:cNvSpPr>
          <p:nvPr>
            <p:ph type="dt" sz="half" idx="10"/>
          </p:nvPr>
        </p:nvSpPr>
        <p:spPr/>
        <p:txBody>
          <a:bodyPr/>
          <a:lstStyle/>
          <a:p>
            <a:pPr>
              <a:defRPr/>
            </a:pPr>
            <a:r>
              <a:rPr lang="en-US" smtClean="0"/>
              <a:t>&lt;September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LB53 Results</a:t>
            </a:r>
            <a:endParaRPr lang="en-US" b="1" dirty="0"/>
          </a:p>
        </p:txBody>
      </p:sp>
      <p:sp>
        <p:nvSpPr>
          <p:cNvPr id="3" name="Content Placeholder 2"/>
          <p:cNvSpPr>
            <a:spLocks noGrp="1"/>
          </p:cNvSpPr>
          <p:nvPr>
            <p:ph idx="1"/>
          </p:nvPr>
        </p:nvSpPr>
        <p:spPr>
          <a:xfrm>
            <a:off x="762000" y="1524000"/>
            <a:ext cx="7772400" cy="4876800"/>
          </a:xfrm>
        </p:spPr>
        <p:txBody>
          <a:bodyPr/>
          <a:lstStyle/>
          <a:p>
            <a:r>
              <a:rPr lang="en-US" dirty="0" smtClean="0"/>
              <a:t>Voters     224</a:t>
            </a:r>
          </a:p>
          <a:p>
            <a:r>
              <a:rPr lang="en-US" dirty="0" smtClean="0"/>
              <a:t>Voted      178 (79.5%)</a:t>
            </a:r>
          </a:p>
          <a:p>
            <a:r>
              <a:rPr lang="en-US" dirty="0" smtClean="0"/>
              <a:t>Yes         120 (73.6%)</a:t>
            </a:r>
          </a:p>
          <a:p>
            <a:r>
              <a:rPr lang="en-US" dirty="0" smtClean="0"/>
              <a:t>No            43</a:t>
            </a:r>
          </a:p>
          <a:p>
            <a:r>
              <a:rPr lang="en-US" dirty="0" smtClean="0"/>
              <a:t>Abstain    15 (8.4%)</a:t>
            </a:r>
          </a:p>
          <a:p>
            <a:r>
              <a:rPr lang="en-US" dirty="0" smtClean="0"/>
              <a:t>Comments         1643</a:t>
            </a:r>
          </a:p>
          <a:p>
            <a:pPr lvl="1"/>
            <a:r>
              <a:rPr lang="en-US" dirty="0" smtClean="0"/>
              <a:t>Editorial      491</a:t>
            </a:r>
          </a:p>
          <a:p>
            <a:pPr lvl="1"/>
            <a:r>
              <a:rPr lang="en-US" dirty="0" smtClean="0"/>
              <a:t>Technical 1152</a:t>
            </a:r>
            <a:endParaRPr lang="en-US" dirty="0"/>
          </a:p>
        </p:txBody>
      </p:sp>
      <p:sp>
        <p:nvSpPr>
          <p:cNvPr id="4" name="Date Placeholder 3"/>
          <p:cNvSpPr>
            <a:spLocks noGrp="1"/>
          </p:cNvSpPr>
          <p:nvPr>
            <p:ph type="dt" sz="half" idx="10"/>
          </p:nvPr>
        </p:nvSpPr>
        <p:spPr/>
        <p:txBody>
          <a:bodyPr/>
          <a:lstStyle/>
          <a:p>
            <a:pPr>
              <a:defRPr/>
            </a:pPr>
            <a:r>
              <a:rPr lang="en-US" smtClean="0"/>
              <a:t>&lt;September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dirty="0" smtClean="0"/>
          </a:p>
        </p:txBody>
      </p:sp>
      <p:sp>
        <p:nvSpPr>
          <p:cNvPr id="1028" name="Footer Placeholder 2"/>
          <p:cNvSpPr>
            <a:spLocks noGrp="1"/>
          </p:cNvSpPr>
          <p:nvPr>
            <p:ph type="ftr" sz="quarter" idx="12"/>
          </p:nvPr>
        </p:nvSpPr>
        <p:spPr>
          <a:xfrm>
            <a:off x="5486400" y="6475413"/>
            <a:ext cx="3124200" cy="182562"/>
          </a:xfrm>
          <a:noFill/>
        </p:spPr>
        <p:txBody>
          <a:bodyPr/>
          <a:lstStyle/>
          <a:p>
            <a:r>
              <a:rPr lang="en-US" dirty="0" smtClean="0"/>
              <a:t>&lt;Pat Kinney&gt;, &lt;Kinney Consulting LLC&gt;</a:t>
            </a:r>
          </a:p>
        </p:txBody>
      </p:sp>
      <p:sp>
        <p:nvSpPr>
          <p:cNvPr id="1029" name="Slide Number Placeholder 3"/>
          <p:cNvSpPr>
            <a:spLocks noGrp="1"/>
          </p:cNvSpPr>
          <p:nvPr>
            <p:ph type="sldNum" sz="quarter" idx="11"/>
          </p:nvPr>
        </p:nvSpPr>
        <p:spPr>
          <a:xfrm>
            <a:off x="4344988" y="6475413"/>
            <a:ext cx="530225" cy="182562"/>
          </a:xfrm>
          <a:noFill/>
        </p:spPr>
        <p:txBody>
          <a:bodyPr/>
          <a:lstStyle/>
          <a:p>
            <a:r>
              <a:rPr lang="en-US" dirty="0" smtClean="0"/>
              <a:t>Slide </a:t>
            </a:r>
            <a:fld id="{F308F63D-9B95-4296-A260-8DF365C99FD9}" type="slidenum">
              <a:rPr lang="en-US" smtClean="0"/>
              <a:pPr/>
              <a:t>17</a:t>
            </a:fld>
            <a:endParaRPr lang="en-US" dirty="0" smtClean="0"/>
          </a:p>
        </p:txBody>
      </p:sp>
      <p:sp>
        <p:nvSpPr>
          <p:cNvPr id="1030"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5CE624D0-BD51-4E3F-9649-3329FC213E82}" type="slidenum">
              <a:rPr lang="en-US"/>
              <a:pPr algn="ctr"/>
              <a:t>17</a:t>
            </a:fld>
            <a:endParaRPr lang="en-US"/>
          </a:p>
        </p:txBody>
      </p:sp>
      <p:sp>
        <p:nvSpPr>
          <p:cNvPr id="1031" name="Rectangle 2"/>
          <p:cNvSpPr>
            <a:spLocks noGrp="1" noChangeArrowheads="1"/>
          </p:cNvSpPr>
          <p:nvPr>
            <p:ph type="title" idx="4294967295"/>
          </p:nvPr>
        </p:nvSpPr>
        <p:spPr>
          <a:xfrm>
            <a:off x="685800" y="533400"/>
            <a:ext cx="7772400" cy="838200"/>
          </a:xfrm>
        </p:spPr>
        <p:txBody>
          <a:bodyPr/>
          <a:lstStyle/>
          <a:p>
            <a:r>
              <a:rPr lang="en-US" dirty="0" smtClean="0"/>
              <a:t>Proposed TG4e Baseline Schedule</a:t>
            </a:r>
          </a:p>
        </p:txBody>
      </p:sp>
      <p:graphicFrame>
        <p:nvGraphicFramePr>
          <p:cNvPr id="1026" name="Object 2"/>
          <p:cNvGraphicFramePr>
            <a:graphicFrameLocks noChangeAspect="1"/>
          </p:cNvGraphicFramePr>
          <p:nvPr>
            <p:ph idx="4294967295"/>
          </p:nvPr>
        </p:nvGraphicFramePr>
        <p:xfrm>
          <a:off x="228600" y="1295400"/>
          <a:ext cx="8763000" cy="4630738"/>
        </p:xfrm>
        <a:graphic>
          <a:graphicData uri="http://schemas.openxmlformats.org/presentationml/2006/ole">
            <p:oleObj spid="_x0000_s1026" name="Worksheet" r:id="rId4" imgW="7467505" imgH="3924314" progId="Excel.Shee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85800" y="381456"/>
            <a:ext cx="1600200" cy="215444"/>
          </a:xfrm>
          <a:noFill/>
        </p:spPr>
        <p:txBody>
          <a:bodyPr/>
          <a:lstStyle/>
          <a:p>
            <a:r>
              <a:rPr lang="en-US" smtClean="0"/>
              <a:t>&lt;September 2010&gt;</a:t>
            </a:r>
            <a:endParaRPr lang="en-US" dirty="0" smtClean="0"/>
          </a:p>
        </p:txBody>
      </p:sp>
      <p:sp>
        <p:nvSpPr>
          <p:cNvPr id="409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4100" name="Slide Number Placeholder 3"/>
          <p:cNvSpPr>
            <a:spLocks noGrp="1"/>
          </p:cNvSpPr>
          <p:nvPr>
            <p:ph type="sldNum" sz="quarter" idx="11"/>
          </p:nvPr>
        </p:nvSpPr>
        <p:spPr>
          <a:xfrm>
            <a:off x="4344988" y="6475413"/>
            <a:ext cx="530225" cy="182562"/>
          </a:xfrm>
          <a:noFill/>
        </p:spPr>
        <p:txBody>
          <a:bodyPr/>
          <a:lstStyle/>
          <a:p>
            <a:r>
              <a:rPr lang="en-US" smtClean="0"/>
              <a:t>Slide </a:t>
            </a:r>
            <a:fld id="{9230D252-BE47-4D81-9CB9-7505A3BA9232}" type="slidenum">
              <a:rPr lang="en-US" smtClean="0"/>
              <a:pPr/>
              <a:t>2</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828AEEB-CB98-4959-9073-6522584E671D}" type="slidenum">
              <a:rPr lang="en-US"/>
              <a:pPr algn="ctr"/>
              <a:t>2</a:t>
            </a:fld>
            <a:endParaRPr lang="en-US"/>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smtClean="0"/>
              <a:t>TG4e PAR Scope of Proposed Standard </a:t>
            </a:r>
          </a:p>
        </p:txBody>
      </p:sp>
      <p:sp>
        <p:nvSpPr>
          <p:cNvPr id="4103" name="Rectangle 3"/>
          <p:cNvSpPr>
            <a:spLocks noGrp="1" noChangeArrowheads="1"/>
          </p:cNvSpPr>
          <p:nvPr>
            <p:ph type="body" idx="4294967295"/>
          </p:nvPr>
        </p:nvSpPr>
        <p:spPr>
          <a:xfrm>
            <a:off x="381000" y="1295400"/>
            <a:ext cx="8458200" cy="5105400"/>
          </a:xfrm>
        </p:spPr>
        <p:txBody>
          <a:bodyPr/>
          <a:lstStyle/>
          <a:p>
            <a:pPr>
              <a:lnSpc>
                <a:spcPct val="80000"/>
              </a:lnSpc>
              <a:buFontTx/>
              <a:buNone/>
            </a:pPr>
            <a:r>
              <a:rPr lang="en-US" sz="2200" dirty="0" smtClean="0"/>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2200" dirty="0" smtClean="0"/>
              <a:t>Specifically, the MAC enhancements are limited to:</a:t>
            </a:r>
          </a:p>
          <a:p>
            <a:pPr>
              <a:lnSpc>
                <a:spcPct val="80000"/>
              </a:lnSpc>
            </a:pPr>
            <a:r>
              <a:rPr lang="en-US" sz="2200" dirty="0" smtClean="0"/>
              <a:t>TDMA: to provide a) determinism, b) enhanced utilization of bandwidth</a:t>
            </a:r>
          </a:p>
          <a:p>
            <a:pPr>
              <a:lnSpc>
                <a:spcPct val="80000"/>
              </a:lnSpc>
            </a:pPr>
            <a:r>
              <a:rPr lang="en-US" sz="2200" dirty="0" smtClean="0"/>
              <a:t>Channel Hopping: to provide additional robustness in high interfering environments and enhance coexistence with other wireless networks</a:t>
            </a:r>
          </a:p>
          <a:p>
            <a:pPr>
              <a:lnSpc>
                <a:spcPct val="80000"/>
              </a:lnSpc>
            </a:pPr>
            <a:r>
              <a:rPr lang="en-US" sz="2200" dirty="0" smtClean="0"/>
              <a:t>GTS: to increase its flexibility such as a) supporting peer to peer, b) the length of the slot, and c) number of slots</a:t>
            </a:r>
          </a:p>
          <a:p>
            <a:pPr>
              <a:lnSpc>
                <a:spcPct val="80000"/>
              </a:lnSpc>
            </a:pPr>
            <a:r>
              <a:rPr lang="en-US" sz="2200" dirty="0" smtClean="0"/>
              <a:t>CSMA: to improve throughput and reduce energy consumption</a:t>
            </a:r>
          </a:p>
          <a:p>
            <a:pPr>
              <a:lnSpc>
                <a:spcPct val="80000"/>
              </a:lnSpc>
            </a:pPr>
            <a:r>
              <a:rPr lang="en-US" sz="2200" dirty="0" smtClean="0"/>
              <a:t>Security: to add support for additional options such as asymmetrical keys</a:t>
            </a:r>
          </a:p>
          <a:p>
            <a:pPr>
              <a:lnSpc>
                <a:spcPct val="80000"/>
              </a:lnSpc>
            </a:pPr>
            <a:r>
              <a:rPr lang="en-US" sz="2200" dirty="0" smtClean="0"/>
              <a:t>Low latency: to reduce end to end delivery time such as needed for control applications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5123"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5124" name="Slide Number Placeholder 3"/>
          <p:cNvSpPr>
            <a:spLocks noGrp="1"/>
          </p:cNvSpPr>
          <p:nvPr>
            <p:ph type="sldNum" sz="quarter" idx="11"/>
          </p:nvPr>
        </p:nvSpPr>
        <p:spPr>
          <a:xfrm>
            <a:off x="4344988" y="6475413"/>
            <a:ext cx="530225" cy="182562"/>
          </a:xfrm>
          <a:noFill/>
        </p:spPr>
        <p:txBody>
          <a:bodyPr/>
          <a:lstStyle/>
          <a:p>
            <a:r>
              <a:rPr lang="en-US" smtClean="0"/>
              <a:t>Slide </a:t>
            </a:r>
            <a:fld id="{AA2BD249-70A0-481B-A26C-E7AC791F99DE}" type="slidenum">
              <a:rPr lang="en-US" smtClean="0"/>
              <a:pPr/>
              <a:t>3</a:t>
            </a:fld>
            <a:endParaRPr lang="en-US"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E0BFA60-92B6-450F-BF66-88AA70700007}" type="slidenum">
              <a:rPr lang="en-US"/>
              <a:pPr algn="ctr"/>
              <a:t>3</a:t>
            </a:fld>
            <a:endParaRPr lang="en-US"/>
          </a:p>
        </p:txBody>
      </p:sp>
      <p:sp>
        <p:nvSpPr>
          <p:cNvPr id="5126" name="Rectangle 2"/>
          <p:cNvSpPr>
            <a:spLocks noGrp="1" noChangeArrowheads="1"/>
          </p:cNvSpPr>
          <p:nvPr>
            <p:ph type="title" idx="4294967295"/>
          </p:nvPr>
        </p:nvSpPr>
        <p:spPr>
          <a:xfrm>
            <a:off x="609600" y="609600"/>
            <a:ext cx="7772400" cy="762000"/>
          </a:xfrm>
        </p:spPr>
        <p:txBody>
          <a:bodyPr/>
          <a:lstStyle/>
          <a:p>
            <a:r>
              <a:rPr lang="en-US" b="1"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350520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6147"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6148" name="Slide Number Placeholder 3"/>
          <p:cNvSpPr>
            <a:spLocks noGrp="1"/>
          </p:cNvSpPr>
          <p:nvPr>
            <p:ph type="sldNum" sz="quarter" idx="11"/>
          </p:nvPr>
        </p:nvSpPr>
        <p:spPr>
          <a:xfrm>
            <a:off x="4344988" y="6475413"/>
            <a:ext cx="530225" cy="182562"/>
          </a:xfrm>
          <a:noFill/>
        </p:spPr>
        <p:txBody>
          <a:bodyPr/>
          <a:lstStyle/>
          <a:p>
            <a:r>
              <a:rPr lang="en-US" smtClean="0"/>
              <a:t>Slide </a:t>
            </a:r>
            <a:fld id="{80799979-859A-40EF-880D-0A6BBFBC7477}" type="slidenum">
              <a:rPr lang="en-US" smtClean="0"/>
              <a:pPr/>
              <a:t>4</a:t>
            </a:fld>
            <a:endParaRPr lang="en-US"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2B868BAB-F8BF-4499-8439-1550BEB8A957}" type="slidenum">
              <a:rPr lang="en-US"/>
              <a:pPr algn="ctr"/>
              <a:t>4</a:t>
            </a:fld>
            <a:endParaRPr lang="en-US"/>
          </a:p>
        </p:txBody>
      </p:sp>
      <p:sp>
        <p:nvSpPr>
          <p:cNvPr id="6150" name="Rectangle 2"/>
          <p:cNvSpPr>
            <a:spLocks noGrp="1" noChangeArrowheads="1"/>
          </p:cNvSpPr>
          <p:nvPr>
            <p:ph type="title" idx="4294967295"/>
          </p:nvPr>
        </p:nvSpPr>
        <p:spPr>
          <a:xfrm>
            <a:off x="609600" y="533400"/>
            <a:ext cx="7772400" cy="762000"/>
          </a:xfrm>
        </p:spPr>
        <p:txBody>
          <a:bodyPr/>
          <a:lstStyle/>
          <a:p>
            <a:r>
              <a:rPr lang="en-US" smtClean="0"/>
              <a:t>Meeting Goals</a:t>
            </a:r>
          </a:p>
        </p:txBody>
      </p:sp>
      <p:sp>
        <p:nvSpPr>
          <p:cNvPr id="6151" name="Rectangle 5"/>
          <p:cNvSpPr>
            <a:spLocks noChangeArrowheads="1"/>
          </p:cNvSpPr>
          <p:nvPr/>
        </p:nvSpPr>
        <p:spPr bwMode="auto">
          <a:xfrm>
            <a:off x="152400" y="1676400"/>
            <a:ext cx="8686800" cy="21336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Complete Letter </a:t>
            </a:r>
            <a:r>
              <a:rPr lang="en-US" sz="2600" dirty="0" smtClean="0">
                <a:latin typeface="Arial" pitchFamily="34" charset="0"/>
              </a:rPr>
              <a:t>Ballot </a:t>
            </a:r>
            <a:r>
              <a:rPr lang="en-US" sz="2600" dirty="0" smtClean="0">
                <a:latin typeface="Arial" pitchFamily="34" charset="0"/>
              </a:rPr>
              <a:t>53 comment resolution</a:t>
            </a:r>
            <a:endParaRPr lang="en-US" sz="2600" dirty="0" smtClean="0">
              <a:latin typeface="Arial" pitchFamily="34" charset="0"/>
            </a:endParaRPr>
          </a:p>
          <a:p>
            <a:pPr marL="533400" indent="-533400" fontAlgn="b">
              <a:buClr>
                <a:srgbClr val="FF0000"/>
              </a:buClr>
              <a:buFont typeface="Wingdings" pitchFamily="2" charset="2"/>
              <a:buChar char="q"/>
            </a:pPr>
            <a:r>
              <a:rPr lang="en-US" sz="2600" dirty="0" smtClean="0">
                <a:latin typeface="Arial" pitchFamily="34" charset="0"/>
              </a:rPr>
              <a:t>TG approval of </a:t>
            </a:r>
            <a:r>
              <a:rPr lang="en-US" sz="2600" dirty="0" smtClean="0">
                <a:latin typeface="Arial" pitchFamily="34" charset="0"/>
              </a:rPr>
              <a:t>comment resolutions and instruct editor(s) to modify draft document to incorporate changes as per comment resolution document</a:t>
            </a:r>
          </a:p>
          <a:p>
            <a:pPr marL="533400" indent="-533400" fontAlgn="b">
              <a:buClr>
                <a:srgbClr val="FF0000"/>
              </a:buClr>
              <a:buFont typeface="Wingdings" pitchFamily="2" charset="2"/>
              <a:buChar char="q"/>
            </a:pPr>
            <a:r>
              <a:rPr lang="en-US" sz="2600" dirty="0" smtClean="0">
                <a:latin typeface="Arial" pitchFamily="34" charset="0"/>
              </a:rPr>
              <a:t>Request WG for a letter ballot of </a:t>
            </a:r>
            <a:r>
              <a:rPr lang="en-US" sz="2600" dirty="0" smtClean="0">
                <a:latin typeface="Arial" pitchFamily="34" charset="0"/>
              </a:rPr>
              <a:t>draft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7171"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7172" name="Slide Number Placeholder 3"/>
          <p:cNvSpPr>
            <a:spLocks noGrp="1"/>
          </p:cNvSpPr>
          <p:nvPr>
            <p:ph type="sldNum" sz="quarter" idx="11"/>
          </p:nvPr>
        </p:nvSpPr>
        <p:spPr>
          <a:xfrm>
            <a:off x="4344988" y="6475413"/>
            <a:ext cx="530225" cy="182562"/>
          </a:xfrm>
          <a:noFill/>
        </p:spPr>
        <p:txBody>
          <a:bodyPr/>
          <a:lstStyle/>
          <a:p>
            <a:r>
              <a:rPr lang="en-US" smtClean="0"/>
              <a:t>Slide </a:t>
            </a:r>
            <a:fld id="{B0C2847D-E81D-4F95-A6A8-D72B9F1BEA4B}" type="slidenum">
              <a:rPr lang="en-US" smtClean="0"/>
              <a:pPr/>
              <a:t>5</a:t>
            </a:fld>
            <a:endParaRPr lang="en-US"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FE58060-DE19-4C2D-BE0D-3A8F4E28A022}" type="slidenum">
              <a:rPr lang="en-US"/>
              <a:pPr algn="ctr"/>
              <a:t>5</a:t>
            </a:fld>
            <a:endParaRPr lang="en-US"/>
          </a:p>
        </p:txBody>
      </p:sp>
      <p:sp>
        <p:nvSpPr>
          <p:cNvPr id="7174" name="Rectangle 4"/>
          <p:cNvSpPr>
            <a:spLocks noGrp="1" noChangeArrowheads="1"/>
          </p:cNvSpPr>
          <p:nvPr>
            <p:ph type="title" idx="4294967295"/>
          </p:nvPr>
        </p:nvSpPr>
        <p:spPr>
          <a:xfrm>
            <a:off x="762000" y="457200"/>
            <a:ext cx="7772400" cy="1066800"/>
          </a:xfrm>
        </p:spPr>
        <p:txBody>
          <a:bodyPr/>
          <a:lstStyle/>
          <a:p>
            <a:r>
              <a:rPr lang="en-US" b="1" smtClean="0"/>
              <a:t>TG4e Meetings This Week</a:t>
            </a:r>
          </a:p>
        </p:txBody>
      </p:sp>
      <p:graphicFrame>
        <p:nvGraphicFramePr>
          <p:cNvPr id="37978" name="Group 90"/>
          <p:cNvGraphicFramePr>
            <a:graphicFrameLocks noGrp="1"/>
          </p:cNvGraphicFramePr>
          <p:nvPr>
            <p:ph type="tbl" idx="4294967295"/>
          </p:nvPr>
        </p:nvGraphicFramePr>
        <p:xfrm>
          <a:off x="152400" y="1371600"/>
          <a:ext cx="8839200" cy="3898901"/>
        </p:xfrm>
        <a:graphic>
          <a:graphicData uri="http://schemas.openxmlformats.org/drawingml/2006/table">
            <a:tbl>
              <a:tblPr/>
              <a:tblGrid>
                <a:gridCol w="762000"/>
                <a:gridCol w="2133600"/>
                <a:gridCol w="18288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Opening </a:t>
                      </a:r>
                      <a:r>
                        <a:rPr lang="en-US" dirty="0" err="1" smtClean="0"/>
                        <a:t>Mtg</a:t>
                      </a:r>
                      <a:r>
                        <a:rPr lang="en-US" dirty="0" smtClean="0"/>
                        <a:t/>
                      </a:r>
                      <a:br>
                        <a:rPr lang="en-US" dirty="0" smtClean="0"/>
                      </a:br>
                      <a:r>
                        <a:rPr lang="en-US" dirty="0" smtClean="0"/>
                        <a:t>Comment</a:t>
                      </a:r>
                      <a:r>
                        <a:rPr lang="en-US" baseline="0" dirty="0" smtClean="0"/>
                        <a:t> Review/Resolution</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Comment</a:t>
                      </a:r>
                      <a:r>
                        <a:rPr lang="en-US" baseline="0" dirty="0" smtClean="0"/>
                        <a:t> Resolution</a:t>
                      </a: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8195"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8196" name="Slide Number Placeholder 3"/>
          <p:cNvSpPr>
            <a:spLocks noGrp="1"/>
          </p:cNvSpPr>
          <p:nvPr>
            <p:ph type="sldNum" sz="quarter" idx="11"/>
          </p:nvPr>
        </p:nvSpPr>
        <p:spPr>
          <a:xfrm>
            <a:off x="4344988" y="6475413"/>
            <a:ext cx="530225" cy="182562"/>
          </a:xfrm>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921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9220" name="Slide Number Placeholder 3"/>
          <p:cNvSpPr>
            <a:spLocks noGrp="1"/>
          </p:cNvSpPr>
          <p:nvPr>
            <p:ph type="sldNum" sz="quarter" idx="11"/>
          </p:nvPr>
        </p:nvSpPr>
        <p:spPr>
          <a:xfrm>
            <a:off x="4344988" y="6475413"/>
            <a:ext cx="530225" cy="182562"/>
          </a:xfrm>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10243"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0244" name="Slide Number Placeholder 3"/>
          <p:cNvSpPr>
            <a:spLocks noGrp="1"/>
          </p:cNvSpPr>
          <p:nvPr>
            <p:ph type="sldNum" sz="quarter" idx="11"/>
          </p:nvPr>
        </p:nvSpPr>
        <p:spPr>
          <a:xfrm>
            <a:off x="4344988" y="6475413"/>
            <a:ext cx="530225" cy="182562"/>
          </a:xfrm>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xfrm>
            <a:off x="685800" y="381000"/>
            <a:ext cx="1600200" cy="215900"/>
          </a:xfrm>
          <a:noFill/>
        </p:spPr>
        <p:txBody>
          <a:bodyPr/>
          <a:lstStyle/>
          <a:p>
            <a:r>
              <a:rPr lang="en-US" smtClean="0"/>
              <a:t>&lt;September 2010&gt;</a:t>
            </a:r>
            <a:endParaRPr lang="en-US" smtClean="0"/>
          </a:p>
        </p:txBody>
      </p:sp>
      <p:sp>
        <p:nvSpPr>
          <p:cNvPr id="11267"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1268" name="Slide Number Placeholder 3"/>
          <p:cNvSpPr>
            <a:spLocks noGrp="1"/>
          </p:cNvSpPr>
          <p:nvPr>
            <p:ph type="sldNum" sz="quarter" idx="11"/>
          </p:nvPr>
        </p:nvSpPr>
        <p:spPr>
          <a:xfrm>
            <a:off x="4344988" y="6475413"/>
            <a:ext cx="530225" cy="182562"/>
          </a:xfrm>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4876</TotalTime>
  <Words>1647</Words>
  <Application>Microsoft Office PowerPoint</Application>
  <PresentationFormat>On-screen Show (4:3)</PresentationFormat>
  <Paragraphs>288</Paragraphs>
  <Slides>17</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Worksheet</vt:lpstr>
      <vt:lpstr>Slide 1</vt:lpstr>
      <vt:lpstr>TG4e PAR Scope of Proposed Standard </vt:lpstr>
      <vt:lpstr>Purpose of Proposed Standard</vt:lpstr>
      <vt:lpstr>Meeting Goals</vt:lpstr>
      <vt:lpstr>TG4e Meetings This Week</vt:lpstr>
      <vt:lpstr>Instructions for the WG Chair</vt:lpstr>
      <vt:lpstr>Participants, Patents, and Duty to Inform</vt:lpstr>
      <vt:lpstr>Patent Related Links</vt:lpstr>
      <vt:lpstr>Call for Potentially Essential Patents</vt:lpstr>
      <vt:lpstr>Other Guidelines for IEEE WG Meetings</vt:lpstr>
      <vt:lpstr>TG4e Officers</vt:lpstr>
      <vt:lpstr>Chair’s Role</vt:lpstr>
      <vt:lpstr>802.15.4 MAC Pictorial</vt:lpstr>
      <vt:lpstr>Technical Editing Path Forward</vt:lpstr>
      <vt:lpstr>Subteam/Categories &amp; Leads</vt:lpstr>
      <vt:lpstr>LB53 Results</vt:lpstr>
      <vt:lpstr>Proposed TG4e Baseline Schedule</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Waikoloa</dc:title>
  <dc:subject>IEEE 802.15 &lt;TG4e Opening Report&gt;</dc:subject>
  <dc:creator>Pat Kinney</dc:creator>
  <dc:description>&lt;15-10-0710-00-004e&gt;</dc:description>
  <cp:lastModifiedBy>Pat</cp:lastModifiedBy>
  <cp:revision>280</cp:revision>
  <cp:lastPrinted>1998-02-10T13:28:06Z</cp:lastPrinted>
  <dcterms:created xsi:type="dcterms:W3CDTF">2009-07-12T16:25:16Z</dcterms:created>
  <dcterms:modified xsi:type="dcterms:W3CDTF">2010-09-13T20:15:46Z</dcterms:modified>
</cp:coreProperties>
</file>