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61" r:id="rId4"/>
    <p:sldId id="262" r:id="rId5"/>
    <p:sldId id="263" r:id="rId6"/>
    <p:sldId id="271" r:id="rId7"/>
    <p:sldId id="264" r:id="rId8"/>
    <p:sldId id="265" r:id="rId9"/>
    <p:sldId id="266" r:id="rId10"/>
    <p:sldId id="267" r:id="rId11"/>
    <p:sldId id="268" r:id="rId12"/>
    <p:sldId id="269"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90" d="100"/>
          <a:sy n="90" d="100"/>
        </p:scale>
        <p:origin x="-510" y="-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550"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36BB1D1-9A8A-4D8D-BEC8-8EA0393662A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D4C0923A-0670-4758-8B80-4E0AAB349A7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2D89D4B-93F7-42E3-A5FC-FB19879C4E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75A04A0E-0CF2-4277-A44B-20DA48A54A8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DC5B05C-F86A-4230-8B1B-C22891375A3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B44539E3-D00E-4AF3-A921-B3ED742E327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79CC7B4-48C7-48AD-BF0B-1D9E8D21EA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777EFF3-3F4D-4E18-B554-EECDD91D39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C2C65139-3E66-4F55-8ECE-8071E5C5945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D8738009-E5F5-4980-9223-E734185C754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BF43F4C0-3E3D-4778-B001-848C6C2F965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E738284C-A2E8-4B0D-A2AA-6630D269088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2DA9215E-8BC4-452F-9BE6-18E720F42DE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EC86535C-2799-4200-990F-17E3462EEB33}"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Sept 2010</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Rick Roberts (Intel Labs)</a:t>
            </a:r>
            <a:endParaRPr lang="en-US" dirty="0"/>
          </a:p>
        </p:txBody>
      </p:sp>
      <p:sp>
        <p:nvSpPr>
          <p:cNvPr id="6" name="Slide Number Placeholder 3"/>
          <p:cNvSpPr>
            <a:spLocks noGrp="1"/>
          </p:cNvSpPr>
          <p:nvPr>
            <p:ph type="sldNum" sz="quarter" idx="12"/>
          </p:nvPr>
        </p:nvSpPr>
        <p:spPr/>
        <p:txBody>
          <a:bodyPr/>
          <a:lstStyle/>
          <a:p>
            <a:r>
              <a:rPr lang="en-US"/>
              <a:t>Slide </a:t>
            </a:r>
            <a:fld id="{54A484FE-FE23-4D89-A6F8-B9A54B499599}"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Protocol stack models for clause 6.6.12</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September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Rick Roberts (Intel Labs)</a:t>
            </a:r>
            <a:endParaRPr lang="en-US" sz="1600" dirty="0">
              <a:solidFill>
                <a:schemeClr val="tx2"/>
              </a:solidFill>
            </a:endParaRPr>
          </a:p>
          <a:p>
            <a:r>
              <a:rPr lang="en-US" sz="1600" dirty="0" smtClean="0">
                <a:solidFill>
                  <a:schemeClr val="tx2"/>
                </a:solidFill>
              </a:rPr>
              <a:t>Address</a:t>
            </a:r>
            <a:endParaRPr lang="en-US" sz="1600" dirty="0">
              <a:solidFill>
                <a:schemeClr val="tx2"/>
              </a:solidFill>
            </a:endParaRPr>
          </a:p>
          <a:p>
            <a:r>
              <a:rPr lang="en-US" sz="1600" dirty="0" smtClean="0">
                <a:solidFill>
                  <a:schemeClr val="tx2"/>
                </a:solidFill>
              </a:rPr>
              <a:t>Voice:503-712-5012, E-</a:t>
            </a:r>
            <a:r>
              <a:rPr lang="en-US" sz="1600" dirty="0" err="1" smtClean="0">
                <a:solidFill>
                  <a:schemeClr val="tx2"/>
                </a:solidFill>
              </a:rPr>
              <a:t>Mail:richard.d.roberts@intel.com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90600"/>
            <a:ext cx="8382000" cy="2862322"/>
          </a:xfrm>
          <a:prstGeom prst="rect">
            <a:avLst/>
          </a:prstGeom>
        </p:spPr>
        <p:txBody>
          <a:bodyPr wrap="square">
            <a:spAutoFit/>
          </a:bodyPr>
          <a:lstStyle/>
          <a:p>
            <a:r>
              <a:rPr lang="en-US" dirty="0" smtClean="0"/>
              <a:t>From 6.6.12.4</a:t>
            </a:r>
          </a:p>
          <a:p>
            <a:endParaRPr lang="en-US" dirty="0" smtClean="0"/>
          </a:p>
          <a:p>
            <a:r>
              <a:rPr lang="en-US" dirty="0" smtClean="0"/>
              <a:t>When the device 1 transmits initial access signal to the coordinator, the photo-detector of the coordinator should measure the power of the initial access signal from the device 1. As a result of the measured power, the coordinator should configure the cell based on the position of the measured optical signal power. In second method, the device 1 measure the signal power form the coordinator, for example a channel quality, and send that measured signal power to the coordinator. </a:t>
            </a:r>
            <a:r>
              <a:rPr lang="en-US" b="1" dirty="0" smtClean="0">
                <a:solidFill>
                  <a:srgbClr val="7030A0"/>
                </a:solidFill>
              </a:rPr>
              <a:t>The coordinator should configure the cell based on the measured signal power received from the device 1. </a:t>
            </a:r>
          </a:p>
          <a:p>
            <a:endParaRPr lang="en-US" dirty="0" smtClean="0"/>
          </a:p>
          <a:p>
            <a:r>
              <a:rPr lang="en-US" dirty="0" smtClean="0"/>
              <a:t>From 5.9.4</a:t>
            </a:r>
          </a:p>
          <a:p>
            <a:endParaRPr lang="en-US" dirty="0" smtClean="0"/>
          </a:p>
          <a:p>
            <a:r>
              <a:rPr lang="en-US" dirty="0" smtClean="0"/>
              <a:t>The CQI measurement is a characterization of the strength and/or quality of a received frame. The measurement may be implemented using receiver energy detection (ED), a signal-to-noise ratio estimation, or a combination of these methods. The use of the CQI result by the network or application layers is not specified in this standard. </a:t>
            </a:r>
            <a:r>
              <a:rPr lang="en-US" b="1" dirty="0" smtClean="0">
                <a:solidFill>
                  <a:srgbClr val="7030A0"/>
                </a:solidFill>
              </a:rPr>
              <a:t>The CQI measurement shall be performed for each received frame, and the result shall be reported to the MAC </a:t>
            </a:r>
            <a:r>
              <a:rPr lang="en-US" b="1" dirty="0" err="1" smtClean="0">
                <a:solidFill>
                  <a:srgbClr val="7030A0"/>
                </a:solidFill>
              </a:rPr>
              <a:t>sublayer</a:t>
            </a:r>
            <a:r>
              <a:rPr lang="en-US" b="1" dirty="0" smtClean="0">
                <a:solidFill>
                  <a:srgbClr val="7030A0"/>
                </a:solidFill>
              </a:rPr>
              <a:t> using the PD-</a:t>
            </a:r>
            <a:r>
              <a:rPr lang="en-US" b="1" dirty="0" err="1" smtClean="0">
                <a:solidFill>
                  <a:srgbClr val="7030A0"/>
                </a:solidFill>
              </a:rPr>
              <a:t>DATA.indication</a:t>
            </a:r>
            <a:r>
              <a:rPr lang="en-US" b="1" dirty="0" smtClean="0">
                <a:solidFill>
                  <a:srgbClr val="7030A0"/>
                </a:solidFill>
              </a:rPr>
              <a:t>, specified in 5.2.1.3, as an integer ranging from 0x00 to 0xff.</a:t>
            </a:r>
            <a:endParaRPr lang="en-US" b="1" dirty="0">
              <a:solidFill>
                <a:srgbClr val="7030A0"/>
              </a:solidFill>
            </a:endParaRPr>
          </a:p>
        </p:txBody>
      </p:sp>
      <p:sp>
        <p:nvSpPr>
          <p:cNvPr id="3" name="Rounded Rectangle 2"/>
          <p:cNvSpPr/>
          <p:nvPr/>
        </p:nvSpPr>
        <p:spPr>
          <a:xfrm>
            <a:off x="381000" y="4495800"/>
            <a:ext cx="8305800" cy="11430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Continued on the next page</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457200" y="304800"/>
            <a:ext cx="6096000" cy="5943600"/>
          </a:xfrm>
          <a:prstGeom prst="rect">
            <a:avLst/>
          </a:prstGeom>
          <a:noFill/>
          <a:ln w="9525">
            <a:noFill/>
            <a:miter lim="800000"/>
            <a:headEnd/>
            <a:tailEnd/>
          </a:ln>
        </p:spPr>
      </p:pic>
      <p:sp>
        <p:nvSpPr>
          <p:cNvPr id="3" name="Rounded Rectangle 2"/>
          <p:cNvSpPr/>
          <p:nvPr/>
        </p:nvSpPr>
        <p:spPr>
          <a:xfrm>
            <a:off x="5562600" y="3352800"/>
            <a:ext cx="3429000" cy="16002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To do this dynamic grouping based on power received per optical node cluster would require at a minimum each node had a PHY layer (ref. 5.9.4).  But if it was done via model #2 then how are these different PHYs addressed.  It would seem model #3 would be a better fit.</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524000" y="838200"/>
            <a:ext cx="6172200" cy="2895600"/>
          </a:xfrm>
          <a:prstGeom prst="rect">
            <a:avLst/>
          </a:prstGeom>
          <a:noFill/>
          <a:ln w="9525">
            <a:noFill/>
            <a:miter lim="800000"/>
            <a:headEnd/>
            <a:tailEnd/>
          </a:ln>
        </p:spPr>
      </p:pic>
      <p:sp>
        <p:nvSpPr>
          <p:cNvPr id="3" name="Rounded Rectangle 2"/>
          <p:cNvSpPr/>
          <p:nvPr/>
        </p:nvSpPr>
        <p:spPr>
          <a:xfrm>
            <a:off x="762000" y="4038600"/>
            <a:ext cx="73914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In this figure the reception of the ACK frame at an optical node is the metric for determining if this node is “in” or “out” of the cell; thus, it appears model #3 is appropriate.</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833021"/>
            <a:ext cx="8001000" cy="5262979"/>
          </a:xfrm>
          <a:prstGeom prst="rect">
            <a:avLst/>
          </a:prstGeom>
          <a:noFill/>
        </p:spPr>
        <p:txBody>
          <a:bodyPr wrap="square" rtlCol="0">
            <a:spAutoFit/>
          </a:bodyPr>
          <a:lstStyle/>
          <a:p>
            <a:pPr algn="ctr"/>
            <a:r>
              <a:rPr lang="en-US" sz="2400" b="1" u="sng" dirty="0" smtClean="0"/>
              <a:t>Conclusions</a:t>
            </a:r>
          </a:p>
          <a:p>
            <a:endParaRPr lang="en-US" sz="2400" dirty="0" smtClean="0"/>
          </a:p>
          <a:p>
            <a:r>
              <a:rPr lang="en-US" sz="2400" dirty="0" smtClean="0"/>
              <a:t>Basically, it appears that the functionality described in clause 6.6.12 is best served by model #3, which is having a PHY/MAC at each optical node in a cell.  The 15.7 standard is all about the PHY/MAC as per the 15.7 PAR. </a:t>
            </a:r>
          </a:p>
          <a:p>
            <a:endParaRPr lang="en-US" sz="2400" dirty="0" smtClean="0"/>
          </a:p>
          <a:p>
            <a:r>
              <a:rPr lang="en-US" sz="2400" dirty="0" smtClean="0"/>
              <a:t>It appears the cell management function is at a layer above the </a:t>
            </a:r>
            <a:r>
              <a:rPr lang="en-US" sz="2400" dirty="0" smtClean="0"/>
              <a:t>MAC.  If so then it is </a:t>
            </a:r>
            <a:r>
              <a:rPr lang="en-US" sz="2400" dirty="0" smtClean="0"/>
              <a:t>out-of-scope of the standard</a:t>
            </a:r>
            <a:r>
              <a:rPr lang="en-US" sz="2400" dirty="0" smtClean="0"/>
              <a:t>.  Perhaps it can be accommodated in the standard as a SSCS?  </a:t>
            </a:r>
            <a:endParaRPr lang="en-US" sz="2400" dirty="0" smtClean="0"/>
          </a:p>
          <a:p>
            <a:endParaRPr lang="en-US" sz="2400" dirty="0" smtClean="0"/>
          </a:p>
          <a:p>
            <a:r>
              <a:rPr lang="en-US" sz="2400" dirty="0" smtClean="0"/>
              <a:t>Overall the cell concept is interesting and would make a great informative annex to the document, but it is believed to be out-of-scope of the normative text.</a:t>
            </a:r>
            <a:endParaRPr lang="en-US" sz="2400" dirty="0"/>
          </a:p>
        </p:txBody>
      </p:sp>
      <p:sp>
        <p:nvSpPr>
          <p:cNvPr id="3" name="TextBox 2"/>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2743200"/>
            <a:ext cx="7500900" cy="461665"/>
          </a:xfrm>
          <a:prstGeom prst="rect">
            <a:avLst/>
          </a:prstGeom>
          <a:noFill/>
        </p:spPr>
        <p:txBody>
          <a:bodyPr wrap="none" rtlCol="0">
            <a:spAutoFit/>
          </a:bodyPr>
          <a:lstStyle/>
          <a:p>
            <a:r>
              <a:rPr lang="en-US" sz="2400" b="1" dirty="0" smtClean="0"/>
              <a:t>What is the model for the protocol stack in clause 6.6.12?</a:t>
            </a:r>
            <a:endParaRPr lang="en-US" sz="2400" b="1" dirty="0"/>
          </a:p>
        </p:txBody>
      </p:sp>
      <p:sp>
        <p:nvSpPr>
          <p:cNvPr id="3" name="TextBox 2"/>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152400"/>
            <a:ext cx="4267200" cy="276999"/>
          </a:xfrm>
          <a:prstGeom prst="rect">
            <a:avLst/>
          </a:prstGeom>
          <a:noFill/>
        </p:spPr>
        <p:txBody>
          <a:bodyPr wrap="square" rtlCol="0">
            <a:spAutoFit/>
          </a:bodyPr>
          <a:lstStyle/>
          <a:p>
            <a:r>
              <a:rPr lang="en-US" b="1" dirty="0" smtClean="0"/>
              <a:t>Model #1 – One MAC, One PHY, multiple </a:t>
            </a:r>
            <a:r>
              <a:rPr lang="en-US" b="1" dirty="0" err="1" smtClean="0"/>
              <a:t>photodetectors</a:t>
            </a:r>
            <a:r>
              <a:rPr lang="en-US" b="1" dirty="0" smtClean="0"/>
              <a:t>?</a:t>
            </a:r>
            <a:endParaRPr lang="en-US" b="1" dirty="0"/>
          </a:p>
        </p:txBody>
      </p:sp>
      <p:sp>
        <p:nvSpPr>
          <p:cNvPr id="3" name="Flowchart: Magnetic Disk 2"/>
          <p:cNvSpPr/>
          <p:nvPr/>
        </p:nvSpPr>
        <p:spPr>
          <a:xfrm flipV="1">
            <a:off x="22860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Magnetic Disk 3"/>
          <p:cNvSpPr/>
          <p:nvPr/>
        </p:nvSpPr>
        <p:spPr>
          <a:xfrm flipV="1">
            <a:off x="29718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flipV="1">
            <a:off x="36576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40386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47244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54102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5867400" y="4114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6553200" y="5029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7239000" y="5943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028475" y="14478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14" name="Straight Arrow Connector 13"/>
          <p:cNvCxnSpPr>
            <a:stCxn id="12" idx="0"/>
          </p:cNvCxnSpPr>
          <p:nvPr/>
        </p:nvCxnSpPr>
        <p:spPr>
          <a:xfrm rot="16200000" flipV="1">
            <a:off x="4111438" y="1212437"/>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571275" y="685800"/>
            <a:ext cx="1381725" cy="369332"/>
          </a:xfrm>
          <a:prstGeom prst="rect">
            <a:avLst/>
          </a:prstGeom>
          <a:noFill/>
        </p:spPr>
        <p:txBody>
          <a:bodyPr wrap="none" rtlCol="0">
            <a:spAutoFit/>
          </a:bodyPr>
          <a:lstStyle/>
          <a:p>
            <a:r>
              <a:rPr lang="en-US" u="sng" dirty="0" smtClean="0"/>
              <a:t>To Link Layer</a:t>
            </a:r>
            <a:endParaRPr lang="en-US" u="sng" dirty="0"/>
          </a:p>
        </p:txBody>
      </p:sp>
      <p:sp>
        <p:nvSpPr>
          <p:cNvPr id="19" name="TextBox 18"/>
          <p:cNvSpPr txBox="1"/>
          <p:nvPr/>
        </p:nvSpPr>
        <p:spPr>
          <a:xfrm>
            <a:off x="457200" y="48006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cxnSp>
        <p:nvCxnSpPr>
          <p:cNvPr id="21" name="Straight Connector 20"/>
          <p:cNvCxnSpPr>
            <a:endCxn id="3" idx="2"/>
          </p:cNvCxnSpPr>
          <p:nvPr/>
        </p:nvCxnSpPr>
        <p:spPr>
          <a:xfrm flipV="1">
            <a:off x="1752600" y="4343400"/>
            <a:ext cx="533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429000" y="12075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257800" y="1055132"/>
            <a:ext cx="1045351" cy="369332"/>
          </a:xfrm>
          <a:prstGeom prst="rect">
            <a:avLst/>
          </a:prstGeom>
          <a:noFill/>
        </p:spPr>
        <p:txBody>
          <a:bodyPr wrap="none" rtlCol="0">
            <a:spAutoFit/>
          </a:bodyPr>
          <a:lstStyle/>
          <a:p>
            <a:r>
              <a:rPr lang="en-US" dirty="0" smtClean="0"/>
              <a:t>MAC SAP</a:t>
            </a:r>
            <a:endParaRPr lang="en-US" dirty="0"/>
          </a:p>
        </p:txBody>
      </p:sp>
      <p:cxnSp>
        <p:nvCxnSpPr>
          <p:cNvPr id="39" name="Straight Arrow Connector 38"/>
          <p:cNvCxnSpPr/>
          <p:nvPr/>
        </p:nvCxnSpPr>
        <p:spPr>
          <a:xfrm rot="16200000" flipV="1">
            <a:off x="4121563" y="2038969"/>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429000" y="20457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57800" y="1905000"/>
            <a:ext cx="968470" cy="369332"/>
          </a:xfrm>
          <a:prstGeom prst="rect">
            <a:avLst/>
          </a:prstGeom>
          <a:noFill/>
        </p:spPr>
        <p:txBody>
          <a:bodyPr wrap="none" rtlCol="0">
            <a:spAutoFit/>
          </a:bodyPr>
          <a:lstStyle/>
          <a:p>
            <a:r>
              <a:rPr lang="en-US" dirty="0" smtClean="0"/>
              <a:t>PHY SAP</a:t>
            </a:r>
            <a:endParaRPr lang="en-US" dirty="0"/>
          </a:p>
        </p:txBody>
      </p:sp>
      <p:sp>
        <p:nvSpPr>
          <p:cNvPr id="42" name="TextBox 41"/>
          <p:cNvSpPr txBox="1"/>
          <p:nvPr/>
        </p:nvSpPr>
        <p:spPr>
          <a:xfrm>
            <a:off x="3581400" y="3048000"/>
            <a:ext cx="1642053" cy="369332"/>
          </a:xfrm>
          <a:prstGeom prst="rect">
            <a:avLst/>
          </a:prstGeom>
          <a:noFill/>
          <a:ln>
            <a:solidFill>
              <a:schemeClr val="tx1"/>
            </a:solidFill>
          </a:ln>
        </p:spPr>
        <p:txBody>
          <a:bodyPr wrap="none" rtlCol="0">
            <a:spAutoFit/>
          </a:bodyPr>
          <a:lstStyle/>
          <a:p>
            <a:r>
              <a:rPr lang="en-US" dirty="0" smtClean="0"/>
              <a:t>Optical SWITCH</a:t>
            </a:r>
            <a:endParaRPr lang="en-US" dirty="0"/>
          </a:p>
        </p:txBody>
      </p:sp>
      <p:cxnSp>
        <p:nvCxnSpPr>
          <p:cNvPr id="44" name="Straight Connector 43"/>
          <p:cNvCxnSpPr>
            <a:stCxn id="3" idx="3"/>
            <a:endCxn id="42" idx="2"/>
          </p:cNvCxnSpPr>
          <p:nvPr/>
        </p:nvCxnSpPr>
        <p:spPr>
          <a:xfrm rot="5400000" flipH="1" flipV="1">
            <a:off x="3071679" y="2784053"/>
            <a:ext cx="697468" cy="1964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 idx="3"/>
            <a:endCxn id="42" idx="2"/>
          </p:cNvCxnSpPr>
          <p:nvPr/>
        </p:nvCxnSpPr>
        <p:spPr>
          <a:xfrm rot="5400000" flipH="1" flipV="1">
            <a:off x="2957379" y="3584153"/>
            <a:ext cx="1611868" cy="127822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5" idx="3"/>
            <a:endCxn id="42" idx="2"/>
          </p:cNvCxnSpPr>
          <p:nvPr/>
        </p:nvCxnSpPr>
        <p:spPr>
          <a:xfrm rot="5400000" flipH="1" flipV="1">
            <a:off x="2843079" y="4384253"/>
            <a:ext cx="2526268" cy="592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6" idx="3"/>
            <a:endCxn id="42" idx="2"/>
          </p:cNvCxnSpPr>
          <p:nvPr/>
        </p:nvCxnSpPr>
        <p:spPr>
          <a:xfrm rot="5400000" flipH="1" flipV="1">
            <a:off x="3947979" y="3660353"/>
            <a:ext cx="697468" cy="211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7" idx="3"/>
            <a:endCxn id="42" idx="2"/>
          </p:cNvCxnSpPr>
          <p:nvPr/>
        </p:nvCxnSpPr>
        <p:spPr>
          <a:xfrm rot="16200000" flipV="1">
            <a:off x="3833680" y="3986079"/>
            <a:ext cx="1611868" cy="474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8" idx="3"/>
            <a:endCxn id="42" idx="2"/>
          </p:cNvCxnSpPr>
          <p:nvPr/>
        </p:nvCxnSpPr>
        <p:spPr>
          <a:xfrm rot="16200000" flipV="1">
            <a:off x="3719380" y="4100379"/>
            <a:ext cx="2526268" cy="1160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9" idx="3"/>
            <a:endCxn id="42" idx="2"/>
          </p:cNvCxnSpPr>
          <p:nvPr/>
        </p:nvCxnSpPr>
        <p:spPr>
          <a:xfrm rot="16200000" flipV="1">
            <a:off x="4862380" y="2957379"/>
            <a:ext cx="697468" cy="1617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10" idx="3"/>
            <a:endCxn id="42" idx="2"/>
          </p:cNvCxnSpPr>
          <p:nvPr/>
        </p:nvCxnSpPr>
        <p:spPr>
          <a:xfrm rot="16200000" flipV="1">
            <a:off x="4748080" y="3071679"/>
            <a:ext cx="1611868" cy="23031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42" idx="2"/>
          </p:cNvCxnSpPr>
          <p:nvPr/>
        </p:nvCxnSpPr>
        <p:spPr>
          <a:xfrm rot="16200000" flipV="1">
            <a:off x="4633780" y="3185979"/>
            <a:ext cx="2526268" cy="2988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429000" y="28839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57800" y="2743200"/>
            <a:ext cx="1255665" cy="369332"/>
          </a:xfrm>
          <a:prstGeom prst="rect">
            <a:avLst/>
          </a:prstGeom>
          <a:noFill/>
        </p:spPr>
        <p:txBody>
          <a:bodyPr wrap="none" rtlCol="0">
            <a:spAutoFit/>
          </a:bodyPr>
          <a:lstStyle/>
          <a:p>
            <a:r>
              <a:rPr lang="en-US" dirty="0" smtClean="0"/>
              <a:t>Optical SAP</a:t>
            </a:r>
            <a:endParaRPr lang="en-US" dirty="0"/>
          </a:p>
        </p:txBody>
      </p:sp>
      <p:sp>
        <p:nvSpPr>
          <p:cNvPr id="53" name="TextBox 52"/>
          <p:cNvSpPr txBox="1"/>
          <p:nvPr/>
        </p:nvSpPr>
        <p:spPr>
          <a:xfrm>
            <a:off x="4114800" y="2297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cxnSp>
        <p:nvCxnSpPr>
          <p:cNvPr id="54" name="Straight Arrow Connector 53"/>
          <p:cNvCxnSpPr>
            <a:stCxn id="42" idx="0"/>
            <a:endCxn id="53" idx="2"/>
          </p:cNvCxnSpPr>
          <p:nvPr/>
        </p:nvCxnSpPr>
        <p:spPr>
          <a:xfrm rot="16200000" flipV="1">
            <a:off x="4208056" y="2853629"/>
            <a:ext cx="381000" cy="7742"/>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533400" y="13716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PDs and LEDs are connected in parallel and connect to one PHY</a:t>
            </a:r>
            <a:endParaRPr lang="en-US" b="1" dirty="0">
              <a:solidFill>
                <a:srgbClr val="FF0000"/>
              </a:solidFill>
            </a:endParaRPr>
          </a:p>
        </p:txBody>
      </p:sp>
      <p:sp>
        <p:nvSpPr>
          <p:cNvPr id="37" name="TextBox 36"/>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228600"/>
            <a:ext cx="3756028" cy="369332"/>
          </a:xfrm>
          <a:prstGeom prst="rect">
            <a:avLst/>
          </a:prstGeom>
          <a:noFill/>
        </p:spPr>
        <p:txBody>
          <a:bodyPr wrap="none" rtlCol="0">
            <a:spAutoFit/>
          </a:bodyPr>
          <a:lstStyle/>
          <a:p>
            <a:r>
              <a:rPr lang="en-US" b="1" dirty="0" smtClean="0"/>
              <a:t>Model #2 – One MAC, multiple PHYs?</a:t>
            </a:r>
            <a:endParaRPr lang="en-US" b="1" dirty="0"/>
          </a:p>
        </p:txBody>
      </p:sp>
      <p:sp>
        <p:nvSpPr>
          <p:cNvPr id="3" name="Flowchart: Magnetic Disk 2"/>
          <p:cNvSpPr/>
          <p:nvPr/>
        </p:nvSpPr>
        <p:spPr>
          <a:xfrm flipV="1">
            <a:off x="2286000" y="4038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Magnetic Disk 3"/>
          <p:cNvSpPr/>
          <p:nvPr/>
        </p:nvSpPr>
        <p:spPr>
          <a:xfrm flipV="1">
            <a:off x="2971800" y="49530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flipV="1">
            <a:off x="3657600" y="5867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4038600" y="4038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4724400" y="49530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5410200" y="5867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5867400" y="40386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6553200" y="49530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7239000" y="5867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028475" y="17526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14" name="Straight Arrow Connector 13"/>
          <p:cNvCxnSpPr>
            <a:stCxn id="12" idx="0"/>
          </p:cNvCxnSpPr>
          <p:nvPr/>
        </p:nvCxnSpPr>
        <p:spPr>
          <a:xfrm rot="16200000" flipV="1">
            <a:off x="4111438" y="1517237"/>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571275" y="990600"/>
            <a:ext cx="1381725" cy="369332"/>
          </a:xfrm>
          <a:prstGeom prst="rect">
            <a:avLst/>
          </a:prstGeom>
          <a:noFill/>
        </p:spPr>
        <p:txBody>
          <a:bodyPr wrap="none" rtlCol="0">
            <a:spAutoFit/>
          </a:bodyPr>
          <a:lstStyle/>
          <a:p>
            <a:r>
              <a:rPr lang="en-US" u="sng" dirty="0" smtClean="0"/>
              <a:t>To Link Layer</a:t>
            </a:r>
            <a:endParaRPr lang="en-US" u="sng" dirty="0"/>
          </a:p>
        </p:txBody>
      </p:sp>
      <p:cxnSp>
        <p:nvCxnSpPr>
          <p:cNvPr id="21" name="Straight Connector 20"/>
          <p:cNvCxnSpPr>
            <a:endCxn id="3" idx="2"/>
          </p:cNvCxnSpPr>
          <p:nvPr/>
        </p:nvCxnSpPr>
        <p:spPr>
          <a:xfrm flipV="1">
            <a:off x="1752600" y="4267200"/>
            <a:ext cx="5334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133600" y="36576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4" name="TextBox 23"/>
          <p:cNvSpPr txBox="1"/>
          <p:nvPr/>
        </p:nvSpPr>
        <p:spPr>
          <a:xfrm>
            <a:off x="3936031" y="36576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5" name="TextBox 24"/>
          <p:cNvSpPr txBox="1"/>
          <p:nvPr/>
        </p:nvSpPr>
        <p:spPr>
          <a:xfrm>
            <a:off x="5738462" y="36576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6" name="TextBox 25"/>
          <p:cNvSpPr txBox="1"/>
          <p:nvPr/>
        </p:nvSpPr>
        <p:spPr>
          <a:xfrm>
            <a:off x="2845769" y="4583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7" name="TextBox 26"/>
          <p:cNvSpPr txBox="1"/>
          <p:nvPr/>
        </p:nvSpPr>
        <p:spPr>
          <a:xfrm>
            <a:off x="4648200" y="4583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8" name="TextBox 27"/>
          <p:cNvSpPr txBox="1"/>
          <p:nvPr/>
        </p:nvSpPr>
        <p:spPr>
          <a:xfrm>
            <a:off x="6450631" y="45836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2" name="TextBox 31"/>
          <p:cNvSpPr txBox="1"/>
          <p:nvPr/>
        </p:nvSpPr>
        <p:spPr>
          <a:xfrm>
            <a:off x="3531569" y="54980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3" name="TextBox 32"/>
          <p:cNvSpPr txBox="1"/>
          <p:nvPr/>
        </p:nvSpPr>
        <p:spPr>
          <a:xfrm>
            <a:off x="5334000" y="54980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4" name="TextBox 33"/>
          <p:cNvSpPr txBox="1"/>
          <p:nvPr/>
        </p:nvSpPr>
        <p:spPr>
          <a:xfrm>
            <a:off x="7136431" y="54980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cxnSp>
        <p:nvCxnSpPr>
          <p:cNvPr id="36" name="Straight Connector 35"/>
          <p:cNvCxnSpPr/>
          <p:nvPr/>
        </p:nvCxnSpPr>
        <p:spPr>
          <a:xfrm>
            <a:off x="3429000" y="15123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257800" y="1359932"/>
            <a:ext cx="1045351" cy="369332"/>
          </a:xfrm>
          <a:prstGeom prst="rect">
            <a:avLst/>
          </a:prstGeom>
          <a:noFill/>
        </p:spPr>
        <p:txBody>
          <a:bodyPr wrap="none" rtlCol="0">
            <a:spAutoFit/>
          </a:bodyPr>
          <a:lstStyle/>
          <a:p>
            <a:r>
              <a:rPr lang="en-US" dirty="0" smtClean="0"/>
              <a:t>MAC SAP</a:t>
            </a:r>
            <a:endParaRPr lang="en-US" dirty="0"/>
          </a:p>
        </p:txBody>
      </p:sp>
      <p:cxnSp>
        <p:nvCxnSpPr>
          <p:cNvPr id="39" name="Straight Arrow Connector 38"/>
          <p:cNvCxnSpPr/>
          <p:nvPr/>
        </p:nvCxnSpPr>
        <p:spPr>
          <a:xfrm rot="16200000" flipV="1">
            <a:off x="4121563" y="2343769"/>
            <a:ext cx="457200" cy="1352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429000" y="2350532"/>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57800" y="2209800"/>
            <a:ext cx="968470" cy="369332"/>
          </a:xfrm>
          <a:prstGeom prst="rect">
            <a:avLst/>
          </a:prstGeom>
          <a:noFill/>
        </p:spPr>
        <p:txBody>
          <a:bodyPr wrap="none" rtlCol="0">
            <a:spAutoFit/>
          </a:bodyPr>
          <a:lstStyle/>
          <a:p>
            <a:r>
              <a:rPr lang="en-US" dirty="0" smtClean="0"/>
              <a:t>PHY SAP</a:t>
            </a:r>
            <a:endParaRPr lang="en-US" dirty="0"/>
          </a:p>
        </p:txBody>
      </p:sp>
      <p:sp>
        <p:nvSpPr>
          <p:cNvPr id="42" name="TextBox 41"/>
          <p:cNvSpPr txBox="1"/>
          <p:nvPr/>
        </p:nvSpPr>
        <p:spPr>
          <a:xfrm>
            <a:off x="3750542" y="2590800"/>
            <a:ext cx="1354858" cy="369332"/>
          </a:xfrm>
          <a:prstGeom prst="rect">
            <a:avLst/>
          </a:prstGeom>
          <a:noFill/>
          <a:ln>
            <a:solidFill>
              <a:schemeClr val="tx1"/>
            </a:solidFill>
          </a:ln>
        </p:spPr>
        <p:txBody>
          <a:bodyPr wrap="none" rtlCol="0">
            <a:spAutoFit/>
          </a:bodyPr>
          <a:lstStyle/>
          <a:p>
            <a:r>
              <a:rPr lang="en-US" dirty="0" smtClean="0"/>
              <a:t>PHY SWITCH</a:t>
            </a:r>
            <a:endParaRPr lang="en-US" dirty="0"/>
          </a:p>
        </p:txBody>
      </p:sp>
      <p:cxnSp>
        <p:nvCxnSpPr>
          <p:cNvPr id="44" name="Straight Connector 43"/>
          <p:cNvCxnSpPr>
            <a:stCxn id="23" idx="0"/>
            <a:endCxn id="42" idx="2"/>
          </p:cNvCxnSpPr>
          <p:nvPr/>
        </p:nvCxnSpPr>
        <p:spPr>
          <a:xfrm rot="5400000" flipH="1" flipV="1">
            <a:off x="3071994" y="2301623"/>
            <a:ext cx="697468" cy="201448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26" idx="0"/>
            <a:endCxn id="42" idx="2"/>
          </p:cNvCxnSpPr>
          <p:nvPr/>
        </p:nvCxnSpPr>
        <p:spPr>
          <a:xfrm rot="5400000" flipH="1" flipV="1">
            <a:off x="2965044" y="3120742"/>
            <a:ext cx="1623536" cy="130231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2" idx="0"/>
            <a:endCxn id="42" idx="2"/>
          </p:cNvCxnSpPr>
          <p:nvPr/>
        </p:nvCxnSpPr>
        <p:spPr>
          <a:xfrm rot="5400000" flipH="1" flipV="1">
            <a:off x="2850744" y="3920842"/>
            <a:ext cx="2537936" cy="616517"/>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4" idx="0"/>
            <a:endCxn id="42" idx="2"/>
          </p:cNvCxnSpPr>
          <p:nvPr/>
        </p:nvCxnSpPr>
        <p:spPr>
          <a:xfrm rot="5400000" flipH="1" flipV="1">
            <a:off x="3973209" y="3202839"/>
            <a:ext cx="697468" cy="212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27" idx="0"/>
            <a:endCxn id="42" idx="2"/>
          </p:cNvCxnSpPr>
          <p:nvPr/>
        </p:nvCxnSpPr>
        <p:spPr>
          <a:xfrm rot="16200000" flipV="1">
            <a:off x="3866260" y="3521843"/>
            <a:ext cx="1623536" cy="500114"/>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33" idx="0"/>
            <a:endCxn id="42" idx="2"/>
          </p:cNvCxnSpPr>
          <p:nvPr/>
        </p:nvCxnSpPr>
        <p:spPr>
          <a:xfrm rot="16200000" flipV="1">
            <a:off x="3751960" y="3636143"/>
            <a:ext cx="2537936" cy="1185914"/>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25" idx="0"/>
            <a:endCxn id="42" idx="2"/>
          </p:cNvCxnSpPr>
          <p:nvPr/>
        </p:nvCxnSpPr>
        <p:spPr>
          <a:xfrm rot="16200000" flipV="1">
            <a:off x="4874425" y="2513678"/>
            <a:ext cx="697468" cy="1590376"/>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28" idx="0"/>
            <a:endCxn id="42" idx="2"/>
          </p:cNvCxnSpPr>
          <p:nvPr/>
        </p:nvCxnSpPr>
        <p:spPr>
          <a:xfrm rot="16200000" flipV="1">
            <a:off x="4767476" y="2620627"/>
            <a:ext cx="1623536" cy="2302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34" idx="0"/>
            <a:endCxn id="42" idx="2"/>
          </p:cNvCxnSpPr>
          <p:nvPr/>
        </p:nvCxnSpPr>
        <p:spPr>
          <a:xfrm rot="16200000" flipV="1">
            <a:off x="4653176" y="2734927"/>
            <a:ext cx="2537936" cy="2988345"/>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57200" y="47244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sp>
        <p:nvSpPr>
          <p:cNvPr id="45" name="Rounded Rectangle 44"/>
          <p:cNvSpPr/>
          <p:nvPr/>
        </p:nvSpPr>
        <p:spPr>
          <a:xfrm>
            <a:off x="381000" y="9144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Single MAC frames can be routed to/from any combination of PHYs</a:t>
            </a:r>
            <a:endParaRPr lang="en-US" b="1" dirty="0">
              <a:solidFill>
                <a:srgbClr val="FF0000"/>
              </a:solidFill>
            </a:endParaRPr>
          </a:p>
        </p:txBody>
      </p:sp>
      <p:sp>
        <p:nvSpPr>
          <p:cNvPr id="47" name="TextBox 46"/>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8363" y="228600"/>
            <a:ext cx="3243837" cy="369332"/>
          </a:xfrm>
          <a:prstGeom prst="rect">
            <a:avLst/>
          </a:prstGeom>
          <a:noFill/>
        </p:spPr>
        <p:txBody>
          <a:bodyPr wrap="none" rtlCol="0">
            <a:spAutoFit/>
          </a:bodyPr>
          <a:lstStyle/>
          <a:p>
            <a:r>
              <a:rPr lang="en-US" b="1" dirty="0" smtClean="0"/>
              <a:t>Model #3 –multiple MAC/PHYs?</a:t>
            </a:r>
            <a:endParaRPr lang="en-US" b="1" dirty="0"/>
          </a:p>
        </p:txBody>
      </p:sp>
      <p:sp>
        <p:nvSpPr>
          <p:cNvPr id="3" name="Flowchart: Magnetic Disk 2"/>
          <p:cNvSpPr/>
          <p:nvPr/>
        </p:nvSpPr>
        <p:spPr>
          <a:xfrm flipV="1">
            <a:off x="3048000" y="3962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Magnetic Disk 3"/>
          <p:cNvSpPr/>
          <p:nvPr/>
        </p:nvSpPr>
        <p:spPr>
          <a:xfrm flipV="1">
            <a:off x="3733800" y="4876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Magnetic Disk 4"/>
          <p:cNvSpPr/>
          <p:nvPr/>
        </p:nvSpPr>
        <p:spPr>
          <a:xfrm flipV="1">
            <a:off x="4419600" y="5791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agnetic Disk 5"/>
          <p:cNvSpPr/>
          <p:nvPr/>
        </p:nvSpPr>
        <p:spPr>
          <a:xfrm flipV="1">
            <a:off x="4800600" y="3962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Magnetic Disk 6"/>
          <p:cNvSpPr/>
          <p:nvPr/>
        </p:nvSpPr>
        <p:spPr>
          <a:xfrm flipV="1">
            <a:off x="5486400" y="4876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Magnetic Disk 7"/>
          <p:cNvSpPr/>
          <p:nvPr/>
        </p:nvSpPr>
        <p:spPr>
          <a:xfrm flipV="1">
            <a:off x="6172200" y="5791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flipV="1">
            <a:off x="6629400" y="39624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flipV="1">
            <a:off x="7315200" y="48768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flipV="1">
            <a:off x="8001000" y="5791200"/>
            <a:ext cx="304800" cy="457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039832" y="1154668"/>
            <a:ext cx="5342168" cy="369332"/>
          </a:xfrm>
          <a:prstGeom prst="rect">
            <a:avLst/>
          </a:prstGeom>
          <a:noFill/>
        </p:spPr>
        <p:txBody>
          <a:bodyPr wrap="none" rtlCol="0">
            <a:spAutoFit/>
          </a:bodyPr>
          <a:lstStyle/>
          <a:p>
            <a:r>
              <a:rPr lang="en-US" sz="1800" u="sng" dirty="0" smtClean="0"/>
              <a:t>Link Layer - or - Service-specific convergence </a:t>
            </a:r>
            <a:r>
              <a:rPr lang="en-US" sz="1800" u="sng" dirty="0" err="1" smtClean="0"/>
              <a:t>sublayer</a:t>
            </a:r>
            <a:endParaRPr lang="en-US" sz="1800" u="sng" dirty="0"/>
          </a:p>
        </p:txBody>
      </p:sp>
      <p:cxnSp>
        <p:nvCxnSpPr>
          <p:cNvPr id="21" name="Straight Connector 20"/>
          <p:cNvCxnSpPr>
            <a:endCxn id="3" idx="2"/>
          </p:cNvCxnSpPr>
          <p:nvPr/>
        </p:nvCxnSpPr>
        <p:spPr>
          <a:xfrm flipV="1">
            <a:off x="2514600" y="4191000"/>
            <a:ext cx="5334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895600" y="35814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4" name="TextBox 23"/>
          <p:cNvSpPr txBox="1"/>
          <p:nvPr/>
        </p:nvSpPr>
        <p:spPr>
          <a:xfrm>
            <a:off x="4698031" y="35814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5" name="TextBox 24"/>
          <p:cNvSpPr txBox="1"/>
          <p:nvPr/>
        </p:nvSpPr>
        <p:spPr>
          <a:xfrm>
            <a:off x="6500462" y="3581400"/>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6" name="TextBox 25"/>
          <p:cNvSpPr txBox="1"/>
          <p:nvPr/>
        </p:nvSpPr>
        <p:spPr>
          <a:xfrm>
            <a:off x="3607769" y="45074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7" name="TextBox 26"/>
          <p:cNvSpPr txBox="1"/>
          <p:nvPr/>
        </p:nvSpPr>
        <p:spPr>
          <a:xfrm>
            <a:off x="5410200" y="45074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28" name="TextBox 27"/>
          <p:cNvSpPr txBox="1"/>
          <p:nvPr/>
        </p:nvSpPr>
        <p:spPr>
          <a:xfrm>
            <a:off x="7212631" y="45074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2" name="TextBox 31"/>
          <p:cNvSpPr txBox="1"/>
          <p:nvPr/>
        </p:nvSpPr>
        <p:spPr>
          <a:xfrm>
            <a:off x="4293569" y="54218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3" name="TextBox 32"/>
          <p:cNvSpPr txBox="1"/>
          <p:nvPr/>
        </p:nvSpPr>
        <p:spPr>
          <a:xfrm>
            <a:off x="6096000" y="54218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34" name="TextBox 33"/>
          <p:cNvSpPr txBox="1"/>
          <p:nvPr/>
        </p:nvSpPr>
        <p:spPr>
          <a:xfrm>
            <a:off x="7898431" y="5421868"/>
            <a:ext cx="559769" cy="369332"/>
          </a:xfrm>
          <a:prstGeom prst="rect">
            <a:avLst/>
          </a:prstGeom>
          <a:noFill/>
          <a:ln>
            <a:solidFill>
              <a:schemeClr val="tx1"/>
            </a:solidFill>
          </a:ln>
        </p:spPr>
        <p:txBody>
          <a:bodyPr wrap="none" rtlCol="0">
            <a:spAutoFit/>
          </a:bodyPr>
          <a:lstStyle/>
          <a:p>
            <a:r>
              <a:rPr lang="en-US" dirty="0" smtClean="0"/>
              <a:t>PHY</a:t>
            </a:r>
            <a:endParaRPr lang="en-US" dirty="0"/>
          </a:p>
        </p:txBody>
      </p:sp>
      <p:sp>
        <p:nvSpPr>
          <p:cNvPr id="43" name="TextBox 42"/>
          <p:cNvSpPr txBox="1"/>
          <p:nvPr/>
        </p:nvSpPr>
        <p:spPr>
          <a:xfrm>
            <a:off x="2895600" y="32004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45" name="TextBox 44"/>
          <p:cNvSpPr txBox="1"/>
          <p:nvPr/>
        </p:nvSpPr>
        <p:spPr>
          <a:xfrm>
            <a:off x="4698031" y="32004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47" name="TextBox 46"/>
          <p:cNvSpPr txBox="1"/>
          <p:nvPr/>
        </p:nvSpPr>
        <p:spPr>
          <a:xfrm>
            <a:off x="6500462" y="3200400"/>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49" name="TextBox 48"/>
          <p:cNvSpPr txBox="1"/>
          <p:nvPr/>
        </p:nvSpPr>
        <p:spPr>
          <a:xfrm>
            <a:off x="3607089" y="41264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0" name="TextBox 49"/>
          <p:cNvSpPr txBox="1"/>
          <p:nvPr/>
        </p:nvSpPr>
        <p:spPr>
          <a:xfrm>
            <a:off x="5409520" y="41264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2" name="TextBox 51"/>
          <p:cNvSpPr txBox="1"/>
          <p:nvPr/>
        </p:nvSpPr>
        <p:spPr>
          <a:xfrm>
            <a:off x="7211951" y="41264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3" name="TextBox 52"/>
          <p:cNvSpPr txBox="1"/>
          <p:nvPr/>
        </p:nvSpPr>
        <p:spPr>
          <a:xfrm>
            <a:off x="4292889" y="50408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4" name="TextBox 53"/>
          <p:cNvSpPr txBox="1"/>
          <p:nvPr/>
        </p:nvSpPr>
        <p:spPr>
          <a:xfrm>
            <a:off x="6095320" y="50408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sp>
        <p:nvSpPr>
          <p:cNvPr id="55" name="TextBox 54"/>
          <p:cNvSpPr txBox="1"/>
          <p:nvPr/>
        </p:nvSpPr>
        <p:spPr>
          <a:xfrm>
            <a:off x="7897751" y="5040868"/>
            <a:ext cx="636649" cy="369332"/>
          </a:xfrm>
          <a:prstGeom prst="rect">
            <a:avLst/>
          </a:prstGeom>
          <a:noFill/>
          <a:ln>
            <a:solidFill>
              <a:schemeClr val="tx1"/>
            </a:solidFill>
          </a:ln>
        </p:spPr>
        <p:txBody>
          <a:bodyPr wrap="none" rtlCol="0">
            <a:spAutoFit/>
          </a:bodyPr>
          <a:lstStyle/>
          <a:p>
            <a:r>
              <a:rPr lang="en-US" dirty="0" smtClean="0"/>
              <a:t>MAC</a:t>
            </a:r>
            <a:endParaRPr lang="en-US" dirty="0"/>
          </a:p>
        </p:txBody>
      </p:sp>
      <p:cxnSp>
        <p:nvCxnSpPr>
          <p:cNvPr id="80" name="Straight Connector 79"/>
          <p:cNvCxnSpPr>
            <a:stCxn id="43" idx="0"/>
          </p:cNvCxnSpPr>
          <p:nvPr/>
        </p:nvCxnSpPr>
        <p:spPr>
          <a:xfrm rot="16200000" flipV="1">
            <a:off x="2330863" y="2317337"/>
            <a:ext cx="1752600" cy="13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9" idx="0"/>
          </p:cNvCxnSpPr>
          <p:nvPr/>
        </p:nvCxnSpPr>
        <p:spPr>
          <a:xfrm rot="16200000" flipV="1">
            <a:off x="2566473" y="2767527"/>
            <a:ext cx="2678668" cy="39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53" idx="0"/>
          </p:cNvCxnSpPr>
          <p:nvPr/>
        </p:nvCxnSpPr>
        <p:spPr>
          <a:xfrm rot="16200000" flipV="1">
            <a:off x="2795073" y="3224727"/>
            <a:ext cx="3593068" cy="39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45" idx="0"/>
          </p:cNvCxnSpPr>
          <p:nvPr/>
        </p:nvCxnSpPr>
        <p:spPr>
          <a:xfrm rot="5400000" flipH="1" flipV="1">
            <a:off x="4146478" y="2317678"/>
            <a:ext cx="1752600" cy="12844"/>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50" idx="0"/>
          </p:cNvCxnSpPr>
          <p:nvPr/>
        </p:nvCxnSpPr>
        <p:spPr>
          <a:xfrm rot="16200000" flipV="1">
            <a:off x="4382089" y="2780711"/>
            <a:ext cx="2678668" cy="12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54" idx="0"/>
          </p:cNvCxnSpPr>
          <p:nvPr/>
        </p:nvCxnSpPr>
        <p:spPr>
          <a:xfrm rot="16200000" flipV="1">
            <a:off x="4610689" y="3237911"/>
            <a:ext cx="3593068" cy="12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47" idx="0"/>
          </p:cNvCxnSpPr>
          <p:nvPr/>
        </p:nvCxnSpPr>
        <p:spPr>
          <a:xfrm rot="16200000" flipV="1">
            <a:off x="5923994" y="2305606"/>
            <a:ext cx="1752600" cy="36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52" idx="0"/>
          </p:cNvCxnSpPr>
          <p:nvPr/>
        </p:nvCxnSpPr>
        <p:spPr>
          <a:xfrm rot="16200000" flipV="1">
            <a:off x="6159604" y="2755796"/>
            <a:ext cx="2678668" cy="62676"/>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55" idx="0"/>
          </p:cNvCxnSpPr>
          <p:nvPr/>
        </p:nvCxnSpPr>
        <p:spPr>
          <a:xfrm rot="16200000" flipV="1">
            <a:off x="6388204" y="3212996"/>
            <a:ext cx="3593068" cy="62676"/>
          </a:xfrm>
          <a:prstGeom prst="line">
            <a:avLst/>
          </a:prstGeom>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1066800" y="4648200"/>
            <a:ext cx="1794979" cy="646331"/>
          </a:xfrm>
          <a:prstGeom prst="rect">
            <a:avLst/>
          </a:prstGeom>
          <a:noFill/>
        </p:spPr>
        <p:txBody>
          <a:bodyPr wrap="none" rtlCol="0">
            <a:spAutoFit/>
          </a:bodyPr>
          <a:lstStyle/>
          <a:p>
            <a:pPr algn="ctr"/>
            <a:r>
              <a:rPr lang="en-US" dirty="0" smtClean="0"/>
              <a:t>Optical Node</a:t>
            </a:r>
          </a:p>
          <a:p>
            <a:pPr algn="ctr"/>
            <a:r>
              <a:rPr lang="en-US" dirty="0" smtClean="0"/>
              <a:t>(e.g. PD and LED)</a:t>
            </a:r>
            <a:endParaRPr lang="en-US" dirty="0"/>
          </a:p>
        </p:txBody>
      </p:sp>
      <p:sp>
        <p:nvSpPr>
          <p:cNvPr id="100" name="Rounded Rectangle 99"/>
          <p:cNvSpPr/>
          <p:nvPr/>
        </p:nvSpPr>
        <p:spPr>
          <a:xfrm>
            <a:off x="228600" y="1447800"/>
            <a:ext cx="2590800" cy="1371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Each optical node is a 15.7 compliant device and all nodes can operate independently</a:t>
            </a:r>
            <a:endParaRPr lang="en-US" b="1" dirty="0">
              <a:solidFill>
                <a:srgbClr val="FF0000"/>
              </a:solidFill>
            </a:endParaRPr>
          </a:p>
        </p:txBody>
      </p:sp>
      <p:sp>
        <p:nvSpPr>
          <p:cNvPr id="44" name="TextBox 4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0" y="2971800"/>
            <a:ext cx="5751126" cy="461665"/>
          </a:xfrm>
          <a:prstGeom prst="rect">
            <a:avLst/>
          </a:prstGeom>
          <a:noFill/>
        </p:spPr>
        <p:txBody>
          <a:bodyPr wrap="none" rtlCol="0">
            <a:spAutoFit/>
          </a:bodyPr>
          <a:lstStyle/>
          <a:p>
            <a:r>
              <a:rPr lang="en-US" sz="2400" b="1" dirty="0" smtClean="0"/>
              <a:t>How this relates to the text in clause 6.6.12</a:t>
            </a:r>
            <a:endParaRPr lang="en-US" sz="2400" b="1" dirty="0"/>
          </a:p>
        </p:txBody>
      </p:sp>
      <p:sp>
        <p:nvSpPr>
          <p:cNvPr id="3" name="TextBox 2"/>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228600" y="838200"/>
            <a:ext cx="6248400" cy="5181600"/>
          </a:xfrm>
          <a:prstGeom prst="rect">
            <a:avLst/>
          </a:prstGeom>
          <a:noFill/>
          <a:ln w="9525">
            <a:noFill/>
            <a:miter lim="800000"/>
            <a:headEnd/>
            <a:tailEnd/>
          </a:ln>
        </p:spPr>
      </p:pic>
      <p:sp>
        <p:nvSpPr>
          <p:cNvPr id="7" name="Rounded Rectangle 6"/>
          <p:cNvSpPr/>
          <p:nvPr/>
        </p:nvSpPr>
        <p:spPr>
          <a:xfrm>
            <a:off x="4648200" y="2057400"/>
            <a:ext cx="4191000" cy="2133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This figure shows that each optical node has a unique address that is addressed by the coordinator.  It would be a natural for the node ID to be the </a:t>
            </a:r>
            <a:r>
              <a:rPr lang="en-US" b="1" dirty="0" err="1" smtClean="0">
                <a:solidFill>
                  <a:srgbClr val="FF0000"/>
                </a:solidFill>
              </a:rPr>
              <a:t>VPANId</a:t>
            </a:r>
            <a:r>
              <a:rPr lang="en-US" b="1" dirty="0" smtClean="0">
                <a:solidFill>
                  <a:srgbClr val="FF0000"/>
                </a:solidFill>
              </a:rPr>
              <a:t>, which would be consistent with model #3.  Otherwise how is this addressing done?</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305800" cy="3139321"/>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r>
              <a:rPr lang="en-US" dirty="0" smtClean="0"/>
              <a:t>When the device 1 moves into in cell 1 boundary, the coordinator can detect the device 1 uplink signal at cell j boundary. The coordinator should transmit boundary information, '</a:t>
            </a:r>
            <a:r>
              <a:rPr lang="en-US" dirty="0" err="1" smtClean="0"/>
              <a:t>B_info</a:t>
            </a:r>
            <a:r>
              <a:rPr lang="en-US" dirty="0" smtClean="0"/>
              <a:t>' which is defined in table 85 to device 1 </a:t>
            </a:r>
            <a:r>
              <a:rPr lang="en-US" b="1" dirty="0" smtClean="0">
                <a:solidFill>
                  <a:srgbClr val="7030A0"/>
                </a:solidFill>
              </a:rPr>
              <a:t>through boundary area optical sources like Cell j ID-4, 8 and 12</a:t>
            </a:r>
            <a:r>
              <a:rPr lang="en-US" dirty="0" smtClean="0"/>
              <a:t>. Then, optical sources of cell j boundary area assign time slot n+2 to the device 1 using </a:t>
            </a:r>
            <a:r>
              <a:rPr lang="en-US" dirty="0" err="1" smtClean="0"/>
              <a:t>S_info</a:t>
            </a:r>
            <a:r>
              <a:rPr lang="en-US" dirty="0" smtClean="0"/>
              <a:t> which is defined in Table 98. In boundary area, device 1 transmits and receives data and control through time slot n and n+2.</a:t>
            </a:r>
            <a:endParaRPr lang="en-US" dirty="0"/>
          </a:p>
        </p:txBody>
      </p:sp>
      <p:sp>
        <p:nvSpPr>
          <p:cNvPr id="3" name="Rounded Rectangle 2"/>
          <p:cNvSpPr/>
          <p:nvPr/>
        </p:nvSpPr>
        <p:spPr>
          <a:xfrm>
            <a:off x="2438400" y="3733800"/>
            <a:ext cx="4191000" cy="21336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This text implies that each optical node has a unique address that is addressed by the coordinator, which would be consistent with model #3.</a:t>
            </a:r>
            <a:endParaRPr lang="en-US" b="1" dirty="0">
              <a:solidFill>
                <a:srgbClr val="FF0000"/>
              </a:solidFill>
            </a:endParaRPr>
          </a:p>
        </p:txBody>
      </p:sp>
      <p:sp>
        <p:nvSpPr>
          <p:cNvPr id="4" name="TextBox 3"/>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579674"/>
            <a:ext cx="8610600" cy="1754326"/>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r>
              <a:rPr lang="en-US" dirty="0" smtClean="0"/>
              <a:t>When the cell is defined as a group of light source, </a:t>
            </a:r>
            <a:r>
              <a:rPr lang="en-US" b="1" dirty="0" smtClean="0">
                <a:solidFill>
                  <a:srgbClr val="7030A0"/>
                </a:solidFill>
              </a:rPr>
              <a:t>the dimension or size of the cell should be fixed or variable</a:t>
            </a:r>
            <a:r>
              <a:rPr lang="en-US" dirty="0" smtClean="0"/>
              <a:t>. When it is wanted to use variable size of cell, the group of light sources should be assigned granularly, called a granular cell configuration. A cell size should be configured by using </a:t>
            </a:r>
            <a:r>
              <a:rPr lang="en-US" dirty="0" err="1" smtClean="0"/>
              <a:t>G_cell_ID</a:t>
            </a:r>
            <a:r>
              <a:rPr lang="en-US" dirty="0" smtClean="0"/>
              <a:t> which is defined in Table 98. The </a:t>
            </a:r>
            <a:r>
              <a:rPr lang="en-US" dirty="0" err="1" smtClean="0"/>
              <a:t>G_cell_ID</a:t>
            </a:r>
            <a:r>
              <a:rPr lang="en-US" dirty="0" smtClean="0"/>
              <a:t> should be the specific number and the cell size is formed around the position of the device as the </a:t>
            </a:r>
            <a:r>
              <a:rPr lang="en-US" dirty="0" err="1" smtClean="0"/>
              <a:t>G_cell_ID</a:t>
            </a:r>
            <a:r>
              <a:rPr lang="en-US" dirty="0" smtClean="0"/>
              <a:t> number. Figure 139 show two examples of </a:t>
            </a:r>
            <a:r>
              <a:rPr lang="en-US" dirty="0" err="1" smtClean="0"/>
              <a:t>G_cell_ID</a:t>
            </a:r>
            <a:r>
              <a:rPr lang="en-US" dirty="0" smtClean="0"/>
              <a:t>, set as 00000 00001 and 00000 00010, respectively. If the </a:t>
            </a:r>
            <a:r>
              <a:rPr lang="en-US" dirty="0" err="1" smtClean="0"/>
              <a:t>G_cell_ID</a:t>
            </a:r>
            <a:r>
              <a:rPr lang="en-US" dirty="0" smtClean="0"/>
              <a:t> is set as 00000 00000, the granular cell configuration is not used.</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09800" y="757767"/>
            <a:ext cx="4648200" cy="3357033"/>
          </a:xfrm>
          <a:prstGeom prst="rect">
            <a:avLst/>
          </a:prstGeom>
          <a:noFill/>
          <a:ln w="9525">
            <a:noFill/>
            <a:miter lim="800000"/>
            <a:headEnd/>
            <a:tailEnd/>
          </a:ln>
        </p:spPr>
      </p:pic>
      <p:sp>
        <p:nvSpPr>
          <p:cNvPr id="4" name="Rounded Rectangle 3"/>
          <p:cNvSpPr/>
          <p:nvPr/>
        </p:nvSpPr>
        <p:spPr>
          <a:xfrm>
            <a:off x="457200" y="5486400"/>
            <a:ext cx="8305800" cy="11430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Dynamic allocation of nodes to cells would be difficult at the Optical SAP level and PHY SAP level.  It would be most practical at the MAC SAP level, which would be </a:t>
            </a:r>
            <a:r>
              <a:rPr lang="en-US" b="1" dirty="0" err="1" smtClean="0">
                <a:solidFill>
                  <a:srgbClr val="FF0000"/>
                </a:solidFill>
              </a:rPr>
              <a:t>modle</a:t>
            </a:r>
            <a:r>
              <a:rPr lang="en-US" b="1" dirty="0" smtClean="0">
                <a:solidFill>
                  <a:srgbClr val="FF0000"/>
                </a:solidFill>
              </a:rPr>
              <a:t> #3.</a:t>
            </a:r>
            <a:endParaRPr lang="en-US" b="1" dirty="0">
              <a:solidFill>
                <a:srgbClr val="FF0000"/>
              </a:solidFill>
            </a:endParaRPr>
          </a:p>
        </p:txBody>
      </p:sp>
      <p:sp>
        <p:nvSpPr>
          <p:cNvPr id="5" name="TextBox 4"/>
          <p:cNvSpPr txBox="1"/>
          <p:nvPr/>
        </p:nvSpPr>
        <p:spPr>
          <a:xfrm>
            <a:off x="7924800" y="304800"/>
            <a:ext cx="740908" cy="276999"/>
          </a:xfrm>
          <a:prstGeom prst="rect">
            <a:avLst/>
          </a:prstGeom>
          <a:solidFill>
            <a:schemeClr val="bg1"/>
          </a:solidFill>
        </p:spPr>
        <p:txBody>
          <a:bodyPr wrap="none" rtlCol="0">
            <a:spAutoFit/>
          </a:bodyPr>
          <a:lstStyle/>
          <a:p>
            <a:r>
              <a:rPr lang="en-US" dirty="0" smtClean="0"/>
              <a:t>10/687r0</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TotalTime>
  <Words>984</Words>
  <Application>Microsoft Office PowerPoint</Application>
  <PresentationFormat>On-screen Show (4:3)</PresentationFormat>
  <Paragraphs>112</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Times New Roman</vt:lpstr>
      <vt:lpstr>Arial</vt:lpstr>
      <vt:lpstr>IEEE-P802_15</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Roberts, Richard D</dc:creator>
  <cp:keywords/>
  <dc:description>&lt;doc#&gt;</dc:description>
  <cp:lastModifiedBy>Roberts, Richard D</cp:lastModifiedBy>
  <cp:revision>9</cp:revision>
  <cp:lastPrinted>1998-02-10T13:28:06Z</cp:lastPrinted>
  <dcterms:created xsi:type="dcterms:W3CDTF">2010-09-09T23:47:31Z</dcterms:created>
  <dcterms:modified xsi:type="dcterms:W3CDTF">2010-09-10T00:06:59Z</dcterms:modified>
</cp:coreProperties>
</file>