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0"/>
  </p:notesMasterIdLst>
  <p:handoutMasterIdLst>
    <p:handoutMasterId r:id="rId41"/>
  </p:handoutMasterIdLst>
  <p:sldIdLst>
    <p:sldId id="262" r:id="rId2"/>
    <p:sldId id="258" r:id="rId3"/>
    <p:sldId id="298" r:id="rId4"/>
    <p:sldId id="299" r:id="rId5"/>
    <p:sldId id="256" r:id="rId6"/>
    <p:sldId id="261" r:id="rId7"/>
    <p:sldId id="263" r:id="rId8"/>
    <p:sldId id="264" r:id="rId9"/>
    <p:sldId id="265" r:id="rId10"/>
    <p:sldId id="266" r:id="rId11"/>
    <p:sldId id="267" r:id="rId12"/>
    <p:sldId id="268" r:id="rId13"/>
    <p:sldId id="269" r:id="rId14"/>
    <p:sldId id="270" r:id="rId15"/>
    <p:sldId id="271" r:id="rId16"/>
    <p:sldId id="280" r:id="rId17"/>
    <p:sldId id="277" r:id="rId18"/>
    <p:sldId id="278" r:id="rId19"/>
    <p:sldId id="279" r:id="rId20"/>
    <p:sldId id="275" r:id="rId21"/>
    <p:sldId id="276"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71" autoAdjust="0"/>
    <p:restoredTop sz="90942" autoAdjust="0"/>
  </p:normalViewPr>
  <p:slideViewPr>
    <p:cSldViewPr>
      <p:cViewPr varScale="1">
        <p:scale>
          <a:sx n="67" d="100"/>
          <a:sy n="67" d="100"/>
        </p:scale>
        <p:origin x="-9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smtClean="0"/>
              <a:t>doc.: IEEE 802.15-&lt;12345&gt;</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18BA960E-9E72-43CA-947F-3671C37D073B}" type="slidenum">
              <a:rPr lang="en-US" altLang="ja-JP"/>
              <a:pPr>
                <a:defRPr/>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73885" y="9549026"/>
            <a:ext cx="690847" cy="369332"/>
          </a:xfrm>
          <a:prstGeom prst="rect">
            <a:avLst/>
          </a:prstGeom>
          <a:noFill/>
          <a:ln w="9525">
            <a:noFill/>
            <a:miter lim="800000"/>
            <a:headEnd/>
            <a:tailEnd/>
          </a:ln>
          <a:effectLst/>
        </p:spPr>
        <p:txBody>
          <a:bodyPr lIns="0" tIns="0" rIns="0" bIns="0">
            <a:spAutoFit/>
          </a:bodyPr>
          <a:lstStyle/>
          <a:p>
            <a:pPr defTabSz="933450">
              <a:defRPr/>
            </a:pPr>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smtClean="0"/>
              <a:t>doc.: IEEE 802.15-&lt;12345&gt;</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819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3F34F391-D5BB-44C9-AF84-E8EEE4ABF3F2}" type="slidenum">
              <a:rPr lang="en-US" altLang="ja-JP"/>
              <a:pPr>
                <a:defRPr/>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pPr>
              <a:defRPr/>
            </a:pPr>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2"/>
          <p:cNvSpPr>
            <a:spLocks noGrp="1" noRot="1" noChangeAspect="1" noChangeArrowheads="1" noTextEdit="1"/>
          </p:cNvSpPr>
          <p:nvPr>
            <p:ph type="sldImg"/>
          </p:nvPr>
        </p:nvSpPr>
        <p:spPr>
          <a:xfrm>
            <a:off x="909638" y="746125"/>
            <a:ext cx="4916487" cy="3687763"/>
          </a:xfrm>
          <a:ln/>
        </p:spPr>
      </p:sp>
      <p:sp>
        <p:nvSpPr>
          <p:cNvPr id="11271"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Rot="1" noChangeAspect="1" noChangeArrowheads="1" noTextEdit="1"/>
          </p:cNvSpPr>
          <p:nvPr>
            <p:ph type="sldImg"/>
          </p:nvPr>
        </p:nvSpPr>
        <p:spPr>
          <a:xfrm>
            <a:off x="909638" y="746125"/>
            <a:ext cx="4916487" cy="3687763"/>
          </a:xfrm>
          <a:ln/>
        </p:spPr>
      </p:sp>
      <p:sp>
        <p:nvSpPr>
          <p:cNvPr id="922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4810ABF-57BF-446C-8864-A601675B37F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A02FA3A-DE25-445D-87D3-85CF0AA3168F}"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0E10976-9D44-434E-8742-BDC1A442836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CC97A22-093A-4E41-8827-B84C33780CDA}"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5C9F28E-D998-4023-A474-5F32AE4B0BF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285F209C-3136-467A-9C72-2B8A1F3B7F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A6931F-3EF6-490A-AC21-0B9BA61354A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935C9FF-C6E4-4FCC-BF4F-5A123F6C34A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36153FA2-D312-4C94-BF6E-D6E6C65645B1}"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ja-JP" smtClean="0"/>
              <a:t>Click to edit Master title style</a:t>
            </a:r>
            <a:endParaRPr lang="ja-JP"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FBB4CA5A-F6CE-44AD-8295-BC7BC00ACB6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09/2010 </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Hui-Hsia Sung, NICT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122C8A4-FE54-4131-A687-D11DA99170D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09/2010 </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Hui-Hsia Sung,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006D0AC5-6CC4-426D-90EA-A2059D4EE702}" type="slidenum">
              <a:rPr lang="en-US" altLang="ja-JP"/>
              <a:pPr>
                <a:defRPr/>
              </a:pPr>
              <a: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defRPr/>
            </a:pPr>
            <a:r>
              <a:rPr lang="en-US" altLang="ja-JP" sz="1400" b="1">
                <a:ea typeface="ＭＳ Ｐゴシック"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85800" y="378281"/>
            <a:ext cx="6478488" cy="215444"/>
          </a:xfrm>
          <a:noFill/>
        </p:spPr>
        <p:txBody>
          <a:bodyPr/>
          <a:lstStyle/>
          <a:p>
            <a:r>
              <a:rPr lang="en-US" altLang="ja-JP" dirty="0" smtClean="0"/>
              <a:t>09/2010</a:t>
            </a:r>
            <a:endParaRPr lang="en-US" altLang="ja-JP" dirty="0"/>
          </a:p>
        </p:txBody>
      </p:sp>
      <p:sp>
        <p:nvSpPr>
          <p:cNvPr id="2051" name="Footer Placeholder 2"/>
          <p:cNvSpPr>
            <a:spLocks noGrp="1"/>
          </p:cNvSpPr>
          <p:nvPr>
            <p:ph type="ftr" sz="quarter" idx="11"/>
          </p:nvPr>
        </p:nvSpPr>
        <p:spPr>
          <a:noFill/>
        </p:spPr>
        <p:txBody>
          <a:bodyPr/>
          <a:lstStyle/>
          <a:p>
            <a:r>
              <a:rPr lang="en-US" altLang="ja-JP" smtClean="0"/>
              <a:t>Hui-Hsia Sung, NICT</a:t>
            </a:r>
            <a:endParaRPr lang="en-US" altLang="ja-JP" dirty="0"/>
          </a:p>
        </p:txBody>
      </p:sp>
      <p:sp>
        <p:nvSpPr>
          <p:cNvPr id="2052" name="Slide Number Placeholder 3"/>
          <p:cNvSpPr>
            <a:spLocks noGrp="1"/>
          </p:cNvSpPr>
          <p:nvPr>
            <p:ph type="sldNum" sz="quarter" idx="12"/>
          </p:nvPr>
        </p:nvSpPr>
        <p:spPr>
          <a:noFill/>
        </p:spPr>
        <p:txBody>
          <a:bodyPr/>
          <a:lstStyle/>
          <a:p>
            <a:r>
              <a:rPr lang="en-US" altLang="ja-JP"/>
              <a:t>Slide </a:t>
            </a:r>
            <a:fld id="{99ED5BEC-67F7-4333-BCEC-113F6A68C7B8}" type="slidenum">
              <a:rPr lang="en-US" altLang="ja-JP"/>
              <a:pPr/>
              <a:t>1</a:t>
            </a:fld>
            <a:endParaRPr lang="en-US" altLang="ja-JP"/>
          </a:p>
        </p:txBody>
      </p:sp>
      <p:sp>
        <p:nvSpPr>
          <p:cNvPr id="27651" name="Rectangle 3"/>
          <p:cNvSpPr>
            <a:spLocks noChangeArrowheads="1"/>
          </p:cNvSpPr>
          <p:nvPr/>
        </p:nvSpPr>
        <p:spPr bwMode="auto">
          <a:xfrm>
            <a:off x="323528" y="764704"/>
            <a:ext cx="8524056" cy="5504071"/>
          </a:xfrm>
          <a:prstGeom prst="rect">
            <a:avLst/>
          </a:prstGeom>
          <a:noFill/>
          <a:ln w="12700">
            <a:noFill/>
            <a:miter lim="800000"/>
            <a:headEnd type="none" w="sm" len="sm"/>
            <a:tailEnd type="none" w="sm" len="sm"/>
          </a:ln>
          <a:effectLst/>
        </p:spPr>
        <p:txBody>
          <a:bodyPr wrap="square">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ea typeface="ＭＳ Ｐゴシック" charset="-128"/>
              </a:rPr>
              <a:t>Proposed resolution for some comments in clause 7, 802.15.6 D01</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09/2010</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b="1" dirty="0" smtClean="0">
                <a:solidFill>
                  <a:schemeClr val="tx2"/>
                </a:solidFill>
                <a:ea typeface="ＭＳ Ｐゴシック" charset="-128"/>
              </a:rPr>
              <a:t>:</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Hui</a:t>
            </a:r>
            <a:r>
              <a:rPr lang="en-US" altLang="ja-JP" sz="1600" dirty="0" smtClean="0">
                <a:solidFill>
                  <a:schemeClr val="tx2"/>
                </a:solidFill>
                <a:ea typeface="ＭＳ Ｐゴシック" charset="-128"/>
              </a:rPr>
              <a:t>-Hsia </a:t>
            </a:r>
            <a:r>
              <a:rPr lang="en-US" altLang="ja-JP" sz="1600" dirty="0" smtClean="0">
                <a:solidFill>
                  <a:schemeClr val="tx2"/>
                </a:solidFill>
                <a:ea typeface="ＭＳ Ｐゴシック" charset="-128"/>
              </a:rPr>
              <a:t>Sung , Company: NICT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Yokosuka, Japan</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46-81-46-857-5094,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+46-81-46-857-5431, E-Mail: grace.sung@nict.go.jp</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ea typeface="ＭＳ Ｐゴシック" charset="-128"/>
              </a:rPr>
              <a:t>Proposed Resolutions </a:t>
            </a:r>
            <a:r>
              <a:rPr lang="en-US" altLang="ja-JP" sz="1600" dirty="0">
                <a:ea typeface="ＭＳ Ｐゴシック" charset="-128"/>
              </a:rPr>
              <a:t>of </a:t>
            </a:r>
            <a:r>
              <a:rPr lang="en-US" altLang="ja-JP" sz="1600" dirty="0" smtClean="0">
                <a:ea typeface="ＭＳ Ｐゴシック" charset="-128"/>
              </a:rPr>
              <a:t>D01 Comments</a:t>
            </a:r>
            <a:endParaRPr lang="en-US" altLang="ja-JP" sz="1600" dirty="0">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ea typeface="ＭＳ Ｐゴシック" charset="-128"/>
              </a:rPr>
              <a:t> Proposed resolutions for comments </a:t>
            </a:r>
            <a:r>
              <a:rPr lang="en-US" altLang="ja-JP" sz="1600" dirty="0" smtClean="0">
                <a:ea typeface="ＭＳ Ｐゴシック" charset="-128"/>
              </a:rPr>
              <a:t>S6-427, S7-62</a:t>
            </a:r>
            <a:r>
              <a:rPr lang="en-US" altLang="ja-JP" sz="1600" dirty="0" smtClean="0">
                <a:ea typeface="ＭＳ Ｐゴシック" charset="-128"/>
              </a:rPr>
              <a:t>, S7-412, S7-508, S7-368, S7-14, S7-268, S7-269, S7-371, S7-244, S7-245, S7-531, S7-374, S7-375, S7-376, S7-378, S7-381, S7-47, S7-356, S7-382, S7-532, S7-534, S7-384, S7-238</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is for the MAC comment resolution discussion for TG6 draft D01. </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6" name="TextBox 5"/>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10</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S7-508 </a:t>
            </a:r>
            <a:r>
              <a:rPr lang="en-US" altLang="ja-JP" sz="1400" b="1" dirty="0" smtClean="0">
                <a:ea typeface="ＭＳ Ｐゴシック" charset="-128"/>
              </a:rPr>
              <a:t>(7.8.2.1, pg.94, line 1~4)</a:t>
            </a:r>
          </a:p>
          <a:p>
            <a:r>
              <a:rPr lang="en-US" altLang="ja-JP" sz="1400" dirty="0" smtClean="0">
                <a:ea typeface="ＭＳ Ｐゴシック" charset="-128"/>
              </a:rPr>
              <a:t>Original comment: "As illustrated in Figure 73, prior to more frame exchanges with a connected node, the hub shall transmit a group of up to </a:t>
            </a:r>
            <a:r>
              <a:rPr lang="en-US" altLang="ja-JP" sz="1400" dirty="0" err="1" smtClean="0">
                <a:ea typeface="ＭＳ Ｐゴシック" charset="-128"/>
              </a:rPr>
              <a:t>pMICSPolls</a:t>
            </a:r>
            <a:r>
              <a:rPr lang="en-US" altLang="ja-JP" sz="1400" dirty="0" smtClean="0">
                <a:ea typeface="ＭＳ Ｐゴシック" charset="-128"/>
              </a:rPr>
              <a:t> Poll frames separated by </a:t>
            </a:r>
            <a:r>
              <a:rPr lang="en-US" altLang="ja-JP" sz="1400" dirty="0" err="1" smtClean="0">
                <a:ea typeface="ＭＳ Ｐゴシック" charset="-128"/>
              </a:rPr>
              <a:t>pMICSPollSeparation</a:t>
            </a:r>
            <a:r>
              <a:rPr lang="en-US" altLang="ja-JP" sz="1400" dirty="0" smtClean="0">
                <a:ea typeface="ＭＳ Ｐゴシック" charset="-128"/>
              </a:rPr>
              <a:t>, each addressed to the node and providing an immediate polled allocation" The above paragraph describes poll allocation and it does not suit with the title of the section."</a:t>
            </a:r>
          </a:p>
          <a:p>
            <a:r>
              <a:rPr lang="en-US" altLang="ja-JP" sz="1400" dirty="0" smtClean="0">
                <a:ea typeface="ＭＳ Ｐゴシック" charset="-128"/>
              </a:rPr>
              <a:t>Proposed change: Rewrite the paragraph. </a:t>
            </a:r>
          </a:p>
          <a:p>
            <a:r>
              <a:rPr lang="en-US" altLang="ja-JP" sz="1400" u="sng" dirty="0" smtClean="0">
                <a:ea typeface="ＭＳ Ｐゴシック" charset="-128"/>
              </a:rPr>
              <a:t>Proposed resolution: </a:t>
            </a:r>
            <a:r>
              <a:rPr lang="en-US" altLang="ja-JP" sz="1400" dirty="0" smtClean="0">
                <a:ea typeface="ＭＳ Ｐゴシック" charset="-128"/>
              </a:rPr>
              <a:t>Reject the proposed change. </a:t>
            </a:r>
            <a:r>
              <a:rPr lang="en-US" altLang="ja-JP" sz="1400" dirty="0" smtClean="0">
                <a:solidFill>
                  <a:schemeClr val="tx1"/>
                </a:solidFill>
                <a:latin typeface="+mn-lt"/>
                <a:ea typeface="+mn-ea"/>
                <a:cs typeface="+mn-cs"/>
              </a:rPr>
              <a:t>The title says “</a:t>
            </a:r>
            <a:r>
              <a:rPr lang="en-US" altLang="ja-JP" sz="1400" dirty="0" err="1" smtClean="0">
                <a:solidFill>
                  <a:schemeClr val="tx1"/>
                </a:solidFill>
                <a:latin typeface="+mn-lt"/>
                <a:ea typeface="+mn-ea"/>
                <a:cs typeface="+mn-cs"/>
              </a:rPr>
              <a:t>unicast</a:t>
            </a:r>
            <a:r>
              <a:rPr lang="en-US" altLang="ja-JP" sz="1400" dirty="0" smtClean="0">
                <a:solidFill>
                  <a:schemeClr val="tx1"/>
                </a:solidFill>
                <a:latin typeface="+mn-lt"/>
                <a:ea typeface="+mn-ea"/>
                <a:cs typeface="+mn-cs"/>
              </a:rPr>
              <a:t> poll aided discovery” which is substantiated by polls and polled allocations in the text and Figure 73 that follow. The issue raised in the comment appears unfounded.  </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11</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484784"/>
            <a:ext cx="7772400" cy="4824536"/>
          </a:xfrm>
          <a:noFill/>
        </p:spPr>
        <p:txBody>
          <a:bodyPr/>
          <a:lstStyle/>
          <a:p>
            <a:pPr>
              <a:buNone/>
            </a:pPr>
            <a:r>
              <a:rPr lang="en-US" altLang="ja-JP" sz="1400" b="1" u="sng" dirty="0" smtClean="0">
                <a:ea typeface="ＭＳ Ｐゴシック" charset="-128"/>
              </a:rPr>
              <a:t>S7-368 </a:t>
            </a:r>
            <a:r>
              <a:rPr lang="en-US" altLang="ja-JP" sz="1400" b="1" dirty="0" smtClean="0">
                <a:ea typeface="ＭＳ Ｐゴシック" charset="-128"/>
              </a:rPr>
              <a:t>(7.8.2.1.1, pg.94, line 22)</a:t>
            </a:r>
            <a:endParaRPr lang="en-US" altLang="ja-JP" sz="1400" b="1" u="sng" dirty="0" smtClean="0">
              <a:ea typeface="ＭＳ Ｐゴシック" charset="-128"/>
            </a:endParaRPr>
          </a:p>
          <a:p>
            <a:r>
              <a:rPr lang="en-US" altLang="ja-JP" sz="1400" dirty="0" smtClean="0">
                <a:ea typeface="ＭＳ Ｐゴシック" charset="-128"/>
              </a:rPr>
              <a:t>Original comment: " (1) Frame format should not be defined in clause 7. (2) Duplicate (and inconsistent) frame format between  Fig.74 and Fig.34. (3) Fig.74 is in what units? Octets? (4) Fields in Fig.74 such as 'Session Start Time Offset' and 'session Length' are not defined in the text. "</a:t>
            </a:r>
          </a:p>
          <a:p>
            <a:r>
              <a:rPr lang="en-US" altLang="ja-JP" sz="1400" dirty="0" smtClean="0">
                <a:ea typeface="ＭＳ Ｐゴシック" charset="-128"/>
              </a:rPr>
              <a:t>Proposed change: Remove  Fig.74, and review 7.8.2.1.1 and 7.8.2.1.2 to clean up some duplicated functions/frame fields that are already defined in 7.8.2.1 and 6.2.1.1.11 </a:t>
            </a:r>
          </a:p>
          <a:p>
            <a:r>
              <a:rPr lang="en-US" altLang="ja-JP" sz="1400" u="sng" dirty="0" smtClean="0">
                <a:ea typeface="ＭＳ Ｐゴシック" charset="-128"/>
              </a:rPr>
              <a:t>Proposed resolution: </a:t>
            </a:r>
            <a:r>
              <a:rPr lang="en-US" altLang="ja-JP" sz="1400" dirty="0" smtClean="0">
                <a:ea typeface="ＭＳ Ｐゴシック" charset="-128"/>
              </a:rPr>
              <a:t> Remove 7.8.2.1.1 and 7.8.2.1.2 (including Fig. 74 and75</a:t>
            </a:r>
            <a:r>
              <a:rPr lang="en-US" altLang="ja-JP" sz="1400" b="1" dirty="0" smtClean="0">
                <a:ea typeface="ＭＳ Ｐゴシック" charset="-128"/>
              </a:rPr>
              <a:t>) </a:t>
            </a:r>
            <a:r>
              <a:rPr lang="en-US" altLang="ja-JP" sz="1400" dirty="0" smtClean="0">
                <a:ea typeface="ＭＳ Ｐゴシック" charset="-128"/>
              </a:rPr>
              <a:t>. May also need to clean up some Wakeup related text in clause 6. </a:t>
            </a:r>
            <a:r>
              <a:rPr lang="en-US" altLang="ja-JP" sz="1400" b="1" dirty="0" smtClean="0">
                <a:ea typeface="ＭＳ Ｐゴシック" charset="-128"/>
              </a:rPr>
              <a:t>  Detailed discussions: </a:t>
            </a:r>
            <a:r>
              <a:rPr lang="en-US" altLang="ja-JP" sz="1400" dirty="0" smtClean="0">
                <a:ea typeface="ＭＳ Ｐゴシック" charset="-128"/>
              </a:rPr>
              <a:t>The so-called Wakeup frame defined in 7.8.2.1.1 is for the </a:t>
            </a:r>
            <a:r>
              <a:rPr lang="en-US" altLang="ja-JP" sz="1400" dirty="0" err="1" smtClean="0">
                <a:ea typeface="ＭＳ Ｐゴシック" charset="-128"/>
              </a:rPr>
              <a:t>unicast</a:t>
            </a:r>
            <a:r>
              <a:rPr lang="en-US" altLang="ja-JP" sz="1400" dirty="0" smtClean="0">
                <a:ea typeface="ＭＳ Ｐゴシック" charset="-128"/>
              </a:rPr>
              <a:t> (or the multicast) Wakeup mechanism described in  7.8.2.1.2 (and 7.8.2.1.4).  However, how can a node receive such a Wakeup frame without being awake already in the first place?  The name and functionality of the mechanism proposed here are misleading.  In addition, such a </a:t>
            </a:r>
            <a:r>
              <a:rPr lang="en-US" altLang="ja-JP" sz="1400" dirty="0" err="1" smtClean="0">
                <a:ea typeface="ＭＳ Ｐゴシック" charset="-128"/>
              </a:rPr>
              <a:t>unicast</a:t>
            </a:r>
            <a:r>
              <a:rPr lang="en-US" altLang="ja-JP" sz="1400" dirty="0" smtClean="0">
                <a:ea typeface="ＭＳ Ｐゴシック" charset="-128"/>
              </a:rPr>
              <a:t> Wakeup mechanism is intended for the unconnected node also; but how can an unconnected node use the “session start time offset” &amp; “session length” that announced in the Wakeup frame without being connected (and knowing the time reference) first?  There seems to have no additional benefits  (other than to confuse and complicate the implementation) in defining this Wakeup frame/mechanism compare to using the already defined poll frame and the </a:t>
            </a:r>
            <a:r>
              <a:rPr lang="en-US" altLang="ja-JP" sz="1400" dirty="0" err="1" smtClean="0">
                <a:ea typeface="ＭＳ Ｐゴシック" charset="-128"/>
              </a:rPr>
              <a:t>unicast</a:t>
            </a:r>
            <a:r>
              <a:rPr lang="en-US" altLang="ja-JP" sz="1400" dirty="0" smtClean="0">
                <a:ea typeface="ＭＳ Ｐゴシック" charset="-128"/>
              </a:rPr>
              <a:t> poll aided discovery described in 7.8.2.1.  Moreover, most fields in the Wakeup frame remind undefined up to the preparation of this document.</a:t>
            </a: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dirty="0"/>
              <a:t>Slide </a:t>
            </a:r>
            <a:fld id="{A7822937-6E2E-4D9D-8310-C4CE7EAD09CF}" type="slidenum">
              <a:rPr lang="en-US" altLang="ja-JP"/>
              <a:pPr/>
              <a:t>12</a:t>
            </a:fld>
            <a:endParaRPr lang="en-US" altLang="ja-JP" dirty="0"/>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S7-14 </a:t>
            </a:r>
            <a:r>
              <a:rPr lang="en-US" altLang="ja-JP" sz="1400" b="1" dirty="0" smtClean="0">
                <a:ea typeface="ＭＳ Ｐゴシック" charset="-128"/>
              </a:rPr>
              <a:t>(7.8.2.1.1, pg.94)</a:t>
            </a:r>
            <a:endParaRPr lang="en-US" altLang="ja-JP" sz="1400" b="1" u="sng" dirty="0" smtClean="0">
              <a:ea typeface="ＭＳ Ｐゴシック" charset="-128"/>
            </a:endParaRPr>
          </a:p>
          <a:p>
            <a:r>
              <a:rPr lang="en-US" altLang="ja-JP" sz="1400" dirty="0" smtClean="0">
                <a:ea typeface="ＭＳ Ｐゴシック" charset="-128"/>
              </a:rPr>
              <a:t>Original comment: This </a:t>
            </a:r>
            <a:r>
              <a:rPr lang="en-US" altLang="ja-JP" sz="1400" dirty="0" err="1" smtClean="0">
                <a:ea typeface="ＭＳ Ｐゴシック" charset="-128"/>
              </a:rPr>
              <a:t>subclause</a:t>
            </a:r>
            <a:r>
              <a:rPr lang="en-US" altLang="ja-JP" sz="1400" dirty="0" smtClean="0">
                <a:ea typeface="ＭＳ Ｐゴシック" charset="-128"/>
              </a:rPr>
              <a:t> (i.e. 7.8.2.1.1)  makes no sense and should not have appeared here.</a:t>
            </a:r>
          </a:p>
          <a:p>
            <a:r>
              <a:rPr lang="en-US" altLang="ja-JP" sz="1400" dirty="0" smtClean="0">
                <a:ea typeface="ＭＳ Ｐゴシック" charset="-128"/>
              </a:rPr>
              <a:t>Proposed change: Remove it. </a:t>
            </a:r>
          </a:p>
          <a:p>
            <a:r>
              <a:rPr lang="en-US" altLang="ja-JP" sz="1400" dirty="0" smtClean="0">
                <a:ea typeface="ＭＳ Ｐゴシック" charset="-128"/>
              </a:rPr>
              <a:t>Proposed resolution: Accept.</a:t>
            </a:r>
          </a:p>
          <a:p>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13</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Comments S7-268, 269</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S7-268 </a:t>
            </a:r>
            <a:r>
              <a:rPr lang="en-US" altLang="ja-JP" sz="1400" b="1" dirty="0" smtClean="0">
                <a:ea typeface="ＭＳ Ｐゴシック" charset="-128"/>
              </a:rPr>
              <a:t>(7.8.2.1.3, pg.95)</a:t>
            </a:r>
          </a:p>
          <a:p>
            <a:r>
              <a:rPr lang="en-US" altLang="ja-JP" sz="1400" dirty="0" smtClean="0">
                <a:ea typeface="ＭＳ Ｐゴシック" charset="-128"/>
              </a:rPr>
              <a:t>Original comment: Multicast lockup aided discovery. The concept described in the paragraph is not multiple node discovery. It is more like multiple node wakeup mechanism.</a:t>
            </a:r>
          </a:p>
          <a:p>
            <a:r>
              <a:rPr lang="en-US" altLang="ja-JP" sz="1400" dirty="0" smtClean="0">
                <a:ea typeface="ＭＳ Ｐゴシック" charset="-128"/>
              </a:rPr>
              <a:t>Proposed change: BLANK </a:t>
            </a:r>
          </a:p>
          <a:p>
            <a:pPr>
              <a:buNone/>
            </a:pPr>
            <a:r>
              <a:rPr lang="en-US" altLang="ja-JP" sz="1400" b="1" u="sng" dirty="0" smtClean="0">
                <a:ea typeface="ＭＳ Ｐゴシック" charset="-128"/>
              </a:rPr>
              <a:t>S7-269 </a:t>
            </a:r>
            <a:r>
              <a:rPr lang="en-US" altLang="ja-JP" sz="1400" b="1" dirty="0" smtClean="0">
                <a:ea typeface="ＭＳ Ｐゴシック" charset="-128"/>
              </a:rPr>
              <a:t>(7.8.2.1.4, pg.96)</a:t>
            </a:r>
            <a:endParaRPr lang="en-US" altLang="ja-JP" sz="1400" b="1" u="sng" dirty="0" smtClean="0">
              <a:ea typeface="ＭＳ Ｐゴシック" charset="-128"/>
            </a:endParaRPr>
          </a:p>
          <a:p>
            <a:r>
              <a:rPr lang="en-US" altLang="ja-JP" sz="1400" dirty="0" smtClean="0">
                <a:ea typeface="ＭＳ Ｐゴシック" charset="-128"/>
              </a:rPr>
              <a:t>Original comment: Multicast wakeup mechanism. This section clearly describes the multi-node wakeup mechanism. The section naming is appropriate as well. The Multicast lockup aided discovery section is confusing and not required.</a:t>
            </a:r>
          </a:p>
          <a:p>
            <a:r>
              <a:rPr lang="en-US" altLang="ja-JP" sz="1400" dirty="0" smtClean="0">
                <a:ea typeface="ＭＳ Ｐゴシック" charset="-128"/>
              </a:rPr>
              <a:t>Proposed change: Remove the Multicast lockup aided discovery section.</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14</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S7-268 </a:t>
            </a:r>
            <a:r>
              <a:rPr lang="en-US" altLang="ja-JP" sz="1400" b="1" dirty="0" smtClean="0">
                <a:ea typeface="ＭＳ Ｐゴシック" charset="-128"/>
              </a:rPr>
              <a:t>(7.8.2.1.3, pg.95)</a:t>
            </a:r>
            <a:endParaRPr lang="en-US" altLang="ja-JP" sz="1400" b="1" u="sng" dirty="0" smtClean="0">
              <a:ea typeface="ＭＳ Ｐゴシック" charset="-128"/>
            </a:endParaRPr>
          </a:p>
          <a:p>
            <a:r>
              <a:rPr lang="en-US" altLang="ja-JP" sz="1400" dirty="0" smtClean="0">
                <a:ea typeface="ＭＳ Ｐゴシック" charset="-128"/>
              </a:rPr>
              <a:t>Original comment:  Multicast lockup aided discovery. The concept described in the paragraph is not multiple node discovery. It is more like multiple node wakeup mechanism.</a:t>
            </a:r>
          </a:p>
          <a:p>
            <a:r>
              <a:rPr lang="en-US" altLang="ja-JP" sz="1400" dirty="0" smtClean="0">
                <a:ea typeface="ＭＳ Ｐゴシック" charset="-128"/>
              </a:rPr>
              <a:t>Proposed change: BLANK </a:t>
            </a:r>
          </a:p>
          <a:p>
            <a:r>
              <a:rPr lang="en-US" altLang="ja-JP" sz="1400" u="sng" dirty="0" smtClean="0">
                <a:ea typeface="ＭＳ Ｐゴシック" charset="-128"/>
              </a:rPr>
              <a:t>Proposed resolution: </a:t>
            </a:r>
            <a:r>
              <a:rPr lang="en-US" altLang="ja-JP" sz="1400" dirty="0" smtClean="0">
                <a:ea typeface="ＭＳ Ｐゴシック" charset="-128"/>
              </a:rPr>
              <a:t> </a:t>
            </a:r>
            <a:r>
              <a:rPr lang="en-US" altLang="ja-JP" sz="1400" dirty="0" smtClean="0">
                <a:solidFill>
                  <a:schemeClr val="tx1"/>
                </a:solidFill>
                <a:latin typeface="+mn-lt"/>
                <a:ea typeface="+mn-ea"/>
                <a:cs typeface="+mn-cs"/>
              </a:rPr>
              <a:t>Accept the comment in principle.   Since </a:t>
            </a:r>
            <a:r>
              <a:rPr lang="en-US" altLang="ja-JP" sz="1400" dirty="0" smtClean="0"/>
              <a:t>(as suggested in the comment) </a:t>
            </a:r>
            <a:r>
              <a:rPr lang="en-US" altLang="ja-JP" sz="1400" dirty="0" smtClean="0">
                <a:solidFill>
                  <a:schemeClr val="tx1"/>
                </a:solidFill>
                <a:latin typeface="+mn-lt"/>
                <a:ea typeface="+mn-ea"/>
                <a:cs typeface="+mn-cs"/>
              </a:rPr>
              <a:t>the “multicast lockup aided discovery” already covers the “multiple node wakeup </a:t>
            </a:r>
            <a:r>
              <a:rPr lang="en-US" altLang="ja-JP" sz="1400" dirty="0" smtClean="0"/>
              <a:t>mechanism”,  </a:t>
            </a:r>
            <a:r>
              <a:rPr lang="en-US" altLang="ja-JP" sz="1400" dirty="0" smtClean="0">
                <a:solidFill>
                  <a:schemeClr val="tx1"/>
                </a:solidFill>
                <a:latin typeface="+mn-lt"/>
                <a:ea typeface="+mn-ea"/>
                <a:cs typeface="+mn-cs"/>
              </a:rPr>
              <a:t>7.8.2.1.4 </a:t>
            </a:r>
            <a:r>
              <a:rPr lang="en-US" altLang="ja-JP" sz="1400" dirty="0" smtClean="0"/>
              <a:t> seems redundant.   Therefore, </a:t>
            </a:r>
            <a:r>
              <a:rPr lang="en-US" altLang="ja-JP" sz="1400" dirty="0" smtClean="0">
                <a:solidFill>
                  <a:schemeClr val="tx1"/>
                </a:solidFill>
                <a:latin typeface="+mn-lt"/>
                <a:ea typeface="+mn-ea"/>
                <a:cs typeface="+mn-cs"/>
              </a:rPr>
              <a:t>7.8.2.1.4  should be further removed</a:t>
            </a:r>
            <a:r>
              <a:rPr lang="en-US" altLang="ja-JP" sz="1400" dirty="0" smtClean="0"/>
              <a:t>, especially </a:t>
            </a:r>
            <a:r>
              <a:rPr lang="en-US" altLang="ja-JP" sz="1400" dirty="0" smtClean="0">
                <a:solidFill>
                  <a:schemeClr val="tx1"/>
                </a:solidFill>
                <a:latin typeface="+mn-lt"/>
                <a:ea typeface="+mn-ea"/>
                <a:cs typeface="+mn-cs"/>
              </a:rPr>
              <a:t> these multicast lockup/wakeup mechanisms do not make any power saving sense.  </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15</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484784"/>
            <a:ext cx="7772400" cy="4824536"/>
          </a:xfrm>
          <a:noFill/>
        </p:spPr>
        <p:txBody>
          <a:bodyPr/>
          <a:lstStyle/>
          <a:p>
            <a:pPr>
              <a:buNone/>
            </a:pPr>
            <a:r>
              <a:rPr lang="en-US" altLang="ja-JP" sz="1400" b="1" u="sng" dirty="0" smtClean="0">
                <a:ea typeface="ＭＳ Ｐゴシック" charset="-128"/>
              </a:rPr>
              <a:t>S7-269 </a:t>
            </a:r>
            <a:r>
              <a:rPr lang="en-US" altLang="ja-JP" sz="1400" b="1" dirty="0" smtClean="0">
                <a:ea typeface="ＭＳ Ｐゴシック" charset="-128"/>
              </a:rPr>
              <a:t>(7.8.2.1.4, pg.96)</a:t>
            </a:r>
            <a:endParaRPr lang="en-US" altLang="ja-JP" sz="1400" b="1" u="sng" dirty="0" smtClean="0">
              <a:ea typeface="ＭＳ Ｐゴシック" charset="-128"/>
            </a:endParaRPr>
          </a:p>
          <a:p>
            <a:r>
              <a:rPr lang="en-US" altLang="ja-JP" sz="1400" dirty="0" smtClean="0">
                <a:ea typeface="ＭＳ Ｐゴシック" charset="-128"/>
              </a:rPr>
              <a:t>Original comment: Multicast wakeup mechanism. This section clearly describes the multi-node wakeup mechanism. The section naming is appropriate as well. The Multicast lockup aided discovery section is confusing and not required.</a:t>
            </a:r>
          </a:p>
          <a:p>
            <a:r>
              <a:rPr lang="en-US" altLang="ja-JP" sz="1400" dirty="0" smtClean="0">
                <a:ea typeface="ＭＳ Ｐゴシック" charset="-128"/>
              </a:rPr>
              <a:t>Proposed change: Remove the Multicast lockup aided discovery section.</a:t>
            </a:r>
          </a:p>
          <a:p>
            <a:r>
              <a:rPr lang="en-US" altLang="ja-JP" sz="1400" u="sng" dirty="0" smtClean="0">
                <a:ea typeface="ＭＳ Ｐゴシック" charset="-128"/>
              </a:rPr>
              <a:t>Proposed resolution: </a:t>
            </a:r>
            <a:r>
              <a:rPr lang="en-US" altLang="ja-JP" sz="1400" dirty="0" smtClean="0">
                <a:ea typeface="ＭＳ Ｐゴシック" charset="-128"/>
              </a:rPr>
              <a:t> Rejected.  Remove 7.8.2.1.4 and  </a:t>
            </a:r>
            <a:r>
              <a:rPr lang="en-US" altLang="ja-JP" sz="1400" dirty="0" smtClean="0"/>
              <a:t>r</a:t>
            </a:r>
            <a:r>
              <a:rPr lang="en-US" altLang="ja-JP" sz="1400" dirty="0" smtClean="0">
                <a:solidFill>
                  <a:schemeClr val="tx1"/>
                </a:solidFill>
                <a:latin typeface="+mn-lt"/>
                <a:ea typeface="+mn-ea"/>
                <a:cs typeface="+mn-cs"/>
              </a:rPr>
              <a:t>etain the current 7.8.2.1.3, but change “7.8.2.1.3” to “</a:t>
            </a:r>
            <a:r>
              <a:rPr lang="en-US" altLang="ja-JP" sz="1400" dirty="0" smtClean="0">
                <a:ea typeface="ＭＳ Ｐゴシック" charset="-128"/>
              </a:rPr>
              <a:t>7.8.2.2” &amp; </a:t>
            </a:r>
            <a:r>
              <a:rPr lang="en-US" altLang="ja-JP" sz="1400" dirty="0" smtClean="0">
                <a:solidFill>
                  <a:schemeClr val="tx1"/>
                </a:solidFill>
                <a:latin typeface="+mn-lt"/>
                <a:ea typeface="+mn-ea"/>
                <a:cs typeface="+mn-cs"/>
              </a:rPr>
              <a:t>“lockup” to “poll” in its heading so that it reads in parallel with 7.8.2.1 and better reflects its description text and figure</a:t>
            </a:r>
            <a:r>
              <a:rPr lang="en-US" altLang="ja-JP" sz="1400" dirty="0" smtClean="0">
                <a:ea typeface="ＭＳ Ｐゴシック" charset="-128"/>
              </a:rPr>
              <a:t>. </a:t>
            </a:r>
            <a:r>
              <a:rPr lang="en-US" altLang="ja-JP" sz="1400" b="1" dirty="0" smtClean="0">
                <a:ea typeface="ＭＳ Ｐゴシック" charset="-128"/>
              </a:rPr>
              <a:t>  Detailed discussions: </a:t>
            </a:r>
            <a:r>
              <a:rPr lang="en-US" altLang="ja-JP" sz="1400" dirty="0" smtClean="0">
                <a:ea typeface="ＭＳ Ｐゴシック" charset="-128"/>
              </a:rPr>
              <a:t>As explained in proposed resolution for comments S7-368, and S7-268, it seems unnecessary (and having no benefit ) to define this additional Wakeup mechanism rather than using the already defined poll frame and the multicast poll aided discovery currently described in 7.8.2.1.3.  </a:t>
            </a: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16</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Comments S7-371, S7-244, S7-245</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S7-371 </a:t>
            </a:r>
            <a:r>
              <a:rPr lang="en-US" altLang="ja-JP" sz="1400" b="1" dirty="0" smtClean="0">
                <a:ea typeface="ＭＳ Ｐゴシック" charset="-128"/>
              </a:rPr>
              <a:t>(7.8.2.1.4, pg.97, line 3)</a:t>
            </a:r>
          </a:p>
          <a:p>
            <a:r>
              <a:rPr lang="en-US" altLang="ja-JP" sz="1400" dirty="0" smtClean="0">
                <a:ea typeface="ＭＳ Ｐゴシック" charset="-128"/>
              </a:rPr>
              <a:t>Original comment:(1) Unclear what is Channel </a:t>
            </a:r>
            <a:r>
              <a:rPr lang="en-US" altLang="ja-JP" sz="1400" dirty="0" err="1" smtClean="0">
                <a:ea typeface="ＭＳ Ｐゴシック" charset="-128"/>
              </a:rPr>
              <a:t>i</a:t>
            </a:r>
            <a:r>
              <a:rPr lang="en-US" altLang="ja-JP" sz="1400" dirty="0" smtClean="0">
                <a:ea typeface="ＭＳ Ｐゴシック" charset="-128"/>
              </a:rPr>
              <a:t>, Channel i-1, Channel i-2 and Channel i-3 in Fig.77.  (2) Unclear why/how nodes go to off-states during the confirm phase in Fig.77.</a:t>
            </a:r>
          </a:p>
          <a:p>
            <a:r>
              <a:rPr lang="en-US" altLang="ja-JP" sz="1400" dirty="0" smtClean="0">
                <a:ea typeface="ＭＳ Ｐゴシック" charset="-128"/>
              </a:rPr>
              <a:t>Proposed change: (1) Have Fig.77  in the same format as Fig.72 to Fig.76.  (2) Explain how nodes knows when to sleep and when to wakeup in both the Lockup Phase and the Confirm Phase.</a:t>
            </a:r>
          </a:p>
          <a:p>
            <a:pPr>
              <a:buNone/>
            </a:pPr>
            <a:r>
              <a:rPr lang="en-US" altLang="ja-JP" sz="1400" b="1" u="sng" dirty="0" smtClean="0">
                <a:ea typeface="ＭＳ Ｐゴシック" charset="-128"/>
              </a:rPr>
              <a:t>S7-244 </a:t>
            </a:r>
            <a:r>
              <a:rPr lang="en-US" altLang="ja-JP" sz="1400" b="1" dirty="0" smtClean="0">
                <a:ea typeface="ＭＳ Ｐゴシック" charset="-128"/>
              </a:rPr>
              <a:t>(7.8.2.1.2, pg.95, lines 16~17)</a:t>
            </a:r>
          </a:p>
          <a:p>
            <a:r>
              <a:rPr lang="en-US" altLang="ja-JP" sz="1400" dirty="0" smtClean="0">
                <a:ea typeface="ＭＳ Ｐゴシック" charset="-128"/>
              </a:rPr>
              <a:t>Original comment: Figure 75 and associated text lacks sufficient timing details.</a:t>
            </a:r>
          </a:p>
          <a:p>
            <a:r>
              <a:rPr lang="en-US" altLang="ja-JP" sz="1400" dirty="0" smtClean="0">
                <a:ea typeface="ＭＳ Ｐゴシック" charset="-128"/>
              </a:rPr>
              <a:t>Proposed change: Provide packet timing and duration for Wakeup, sniffing (i.e., Device listening interval), </a:t>
            </a:r>
            <a:r>
              <a:rPr lang="en-US" altLang="ja-JP" sz="1400" dirty="0" err="1" smtClean="0">
                <a:ea typeface="ＭＳ Ｐゴシック" charset="-128"/>
              </a:rPr>
              <a:t>Ack</a:t>
            </a:r>
            <a:r>
              <a:rPr lang="en-US" altLang="ja-JP" sz="1400" dirty="0" smtClean="0">
                <a:ea typeface="ＭＳ Ｐゴシック" charset="-128"/>
              </a:rPr>
              <a:t>, and duration of sniffing after session expires. </a:t>
            </a:r>
          </a:p>
          <a:p>
            <a:pPr>
              <a:buNone/>
            </a:pPr>
            <a:r>
              <a:rPr lang="en-US" altLang="ja-JP" sz="1400" b="1" u="sng" dirty="0" smtClean="0">
                <a:ea typeface="ＭＳ Ｐゴシック" charset="-128"/>
              </a:rPr>
              <a:t>S7-245 </a:t>
            </a:r>
            <a:r>
              <a:rPr lang="en-US" altLang="ja-JP" sz="1400" b="1" dirty="0" smtClean="0">
                <a:ea typeface="ＭＳ Ｐゴシック" charset="-128"/>
              </a:rPr>
              <a:t>(7.8.2.1.3,  pg.96, line 4)</a:t>
            </a:r>
          </a:p>
          <a:p>
            <a:r>
              <a:rPr lang="en-US" altLang="ja-JP" sz="1400" dirty="0" smtClean="0">
                <a:ea typeface="ＭＳ Ｐゴシック" charset="-128"/>
              </a:rPr>
              <a:t>Original comment: Figure 76 and associated text lacks sufficient timing details.</a:t>
            </a:r>
          </a:p>
          <a:p>
            <a:r>
              <a:rPr lang="en-US" altLang="ja-JP" sz="1400" dirty="0" smtClean="0">
                <a:ea typeface="ＭＳ Ｐゴシック" charset="-128"/>
              </a:rPr>
              <a:t>Proposed change: Provide specific timing for Poll, </a:t>
            </a:r>
            <a:r>
              <a:rPr lang="en-US" altLang="ja-JP" sz="1400" dirty="0" err="1" smtClean="0">
                <a:ea typeface="ＭＳ Ｐゴシック" charset="-128"/>
              </a:rPr>
              <a:t>Ack</a:t>
            </a:r>
            <a:r>
              <a:rPr lang="en-US" altLang="ja-JP" sz="1400" dirty="0" smtClean="0">
                <a:ea typeface="ＭＳ Ｐゴシック" charset="-128"/>
              </a:rPr>
              <a:t> and their durations.</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17</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S7-371 </a:t>
            </a:r>
            <a:r>
              <a:rPr lang="en-US" altLang="ja-JP" sz="1400" b="1" dirty="0" smtClean="0">
                <a:ea typeface="ＭＳ Ｐゴシック" charset="-128"/>
              </a:rPr>
              <a:t>(7.8.2.1.4, pg.97, line 3)</a:t>
            </a:r>
            <a:endParaRPr lang="en-US" altLang="ja-JP" sz="1400" b="1" u="sng" dirty="0" smtClean="0">
              <a:ea typeface="ＭＳ Ｐゴシック" charset="-128"/>
            </a:endParaRPr>
          </a:p>
          <a:p>
            <a:r>
              <a:rPr lang="en-US" altLang="ja-JP" sz="1400" dirty="0" smtClean="0">
                <a:ea typeface="ＭＳ Ｐゴシック" charset="-128"/>
              </a:rPr>
              <a:t>Original comment:(1) Unclear what is Channel </a:t>
            </a:r>
            <a:r>
              <a:rPr lang="en-US" altLang="ja-JP" sz="1400" dirty="0" err="1" smtClean="0">
                <a:ea typeface="ＭＳ Ｐゴシック" charset="-128"/>
              </a:rPr>
              <a:t>i</a:t>
            </a:r>
            <a:r>
              <a:rPr lang="en-US" altLang="ja-JP" sz="1400" dirty="0" smtClean="0">
                <a:ea typeface="ＭＳ Ｐゴシック" charset="-128"/>
              </a:rPr>
              <a:t>, Channel i-1, Channel i-2 and Channel i-3 in Fig.77.  (2) Unclear why/how nodes go to off-states during the confirm phase in Fig.77.</a:t>
            </a:r>
          </a:p>
          <a:p>
            <a:r>
              <a:rPr lang="en-US" altLang="ja-JP" sz="1400" dirty="0" smtClean="0">
                <a:ea typeface="ＭＳ Ｐゴシック" charset="-128"/>
              </a:rPr>
              <a:t>Proposed change: (1) Have Fig.77  in the same format as Fig.72 to Fig.76.  (2) Explain how nodes knows when to sleep and when to wakeup in both the Lockup Phase and the Confirm Phase.</a:t>
            </a:r>
          </a:p>
          <a:p>
            <a:r>
              <a:rPr lang="en-US" altLang="ja-JP" sz="1400" u="sng" dirty="0" smtClean="0">
                <a:ea typeface="ＭＳ Ｐゴシック" charset="-128"/>
              </a:rPr>
              <a:t>Proposed resolution: </a:t>
            </a:r>
            <a:r>
              <a:rPr lang="en-US" altLang="ja-JP" sz="1400" dirty="0" smtClean="0">
                <a:ea typeface="ＭＳ Ｐゴシック" charset="-128"/>
              </a:rPr>
              <a:t> </a:t>
            </a:r>
            <a:r>
              <a:rPr lang="en-US" altLang="ja-JP" sz="1400" dirty="0" smtClean="0">
                <a:solidFill>
                  <a:schemeClr val="tx1"/>
                </a:solidFill>
                <a:latin typeface="+mn-lt"/>
                <a:ea typeface="+mn-ea"/>
                <a:cs typeface="+mn-cs"/>
              </a:rPr>
              <a:t>Reject the comment </a:t>
            </a:r>
            <a:r>
              <a:rPr lang="en-US" altLang="ja-JP" sz="1400" dirty="0" smtClean="0"/>
              <a:t>.  As a consequence of the proposed resolution for comments S7-268 and S7-269, </a:t>
            </a:r>
            <a:r>
              <a:rPr lang="en-US" altLang="ja-JP" sz="1400" dirty="0" smtClean="0">
                <a:solidFill>
                  <a:schemeClr val="tx1"/>
                </a:solidFill>
                <a:latin typeface="+mn-lt"/>
                <a:ea typeface="+mn-ea"/>
                <a:cs typeface="+mn-cs"/>
              </a:rPr>
              <a:t>7.8.2.1.4 </a:t>
            </a:r>
            <a:r>
              <a:rPr lang="en-US" altLang="ja-JP" sz="1400" dirty="0" smtClean="0"/>
              <a:t> (including Fig 77) seems to be redundant  to what already described in 7.8.2.1.3 and is proposed to be </a:t>
            </a:r>
            <a:r>
              <a:rPr lang="en-US" altLang="ja-JP" sz="1400" dirty="0" smtClean="0">
                <a:solidFill>
                  <a:schemeClr val="tx1"/>
                </a:solidFill>
                <a:latin typeface="+mn-lt"/>
                <a:ea typeface="+mn-ea"/>
                <a:cs typeface="+mn-cs"/>
              </a:rPr>
              <a:t>removed</a:t>
            </a:r>
            <a:r>
              <a:rPr lang="en-US" altLang="ja-JP" sz="1400" dirty="0" smtClean="0"/>
              <a:t>.   With Fig.77 being removed, issues raised in this comment should have already been taken care in Fig.76.</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18</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484784"/>
            <a:ext cx="7772400" cy="4824536"/>
          </a:xfrm>
          <a:noFill/>
        </p:spPr>
        <p:txBody>
          <a:bodyPr/>
          <a:lstStyle/>
          <a:p>
            <a:pPr>
              <a:buNone/>
            </a:pPr>
            <a:r>
              <a:rPr lang="en-US" altLang="ja-JP" sz="1400" b="1" u="sng" dirty="0" smtClean="0">
                <a:ea typeface="ＭＳ Ｐゴシック" charset="-128"/>
              </a:rPr>
              <a:t>S7-244</a:t>
            </a:r>
            <a:r>
              <a:rPr lang="en-US" altLang="ja-JP" sz="1400" b="1" dirty="0" smtClean="0">
                <a:ea typeface="ＭＳ Ｐゴシック" charset="-128"/>
              </a:rPr>
              <a:t> (7.8.2.1.2, pg.95, lines 16~17)</a:t>
            </a:r>
            <a:endParaRPr lang="en-US" altLang="ja-JP" sz="1400" b="1" u="sng" dirty="0" smtClean="0">
              <a:ea typeface="ＭＳ Ｐゴシック" charset="-128"/>
            </a:endParaRPr>
          </a:p>
          <a:p>
            <a:r>
              <a:rPr lang="en-US" altLang="ja-JP" sz="1400" dirty="0" smtClean="0">
                <a:ea typeface="ＭＳ Ｐゴシック" charset="-128"/>
              </a:rPr>
              <a:t>Original comment: Figure 75 and associated text lacks sufficient timing details.</a:t>
            </a:r>
          </a:p>
          <a:p>
            <a:r>
              <a:rPr lang="en-US" altLang="ja-JP" sz="1400" dirty="0" smtClean="0">
                <a:ea typeface="ＭＳ Ｐゴシック" charset="-128"/>
              </a:rPr>
              <a:t>Proposed change: Provide packet timing and duration for Wakeup, sniffing (i.e., Device listening interval), </a:t>
            </a:r>
            <a:r>
              <a:rPr lang="en-US" altLang="ja-JP" sz="1400" dirty="0" err="1" smtClean="0">
                <a:ea typeface="ＭＳ Ｐゴシック" charset="-128"/>
              </a:rPr>
              <a:t>Ack</a:t>
            </a:r>
            <a:r>
              <a:rPr lang="en-US" altLang="ja-JP" sz="1400" dirty="0" smtClean="0">
                <a:ea typeface="ＭＳ Ｐゴシック" charset="-128"/>
              </a:rPr>
              <a:t>, and duration of sniffing after session expires. </a:t>
            </a:r>
          </a:p>
          <a:p>
            <a:r>
              <a:rPr lang="en-US" altLang="ja-JP" sz="1400" u="sng" dirty="0" smtClean="0">
                <a:ea typeface="ＭＳ Ｐゴシック" charset="-128"/>
              </a:rPr>
              <a:t>Proposed resolution: </a:t>
            </a:r>
            <a:r>
              <a:rPr lang="en-US" altLang="ja-JP" sz="1400" dirty="0" smtClean="0">
                <a:ea typeface="ＭＳ Ｐゴシック" charset="-128"/>
              </a:rPr>
              <a:t> </a:t>
            </a:r>
            <a:r>
              <a:rPr lang="en-US" altLang="ja-JP" sz="1400" dirty="0" smtClean="0">
                <a:solidFill>
                  <a:schemeClr val="tx1"/>
                </a:solidFill>
                <a:latin typeface="+mn-lt"/>
                <a:ea typeface="+mn-ea"/>
                <a:cs typeface="+mn-cs"/>
              </a:rPr>
              <a:t>Reject the comment</a:t>
            </a:r>
            <a:r>
              <a:rPr lang="en-US" altLang="ja-JP" sz="1400" dirty="0" smtClean="0"/>
              <a:t>.  As a consequence of the proposed resolution for comment S7-368, </a:t>
            </a:r>
            <a:r>
              <a:rPr lang="en-US" altLang="ja-JP" sz="1400" dirty="0" smtClean="0">
                <a:solidFill>
                  <a:schemeClr val="tx1"/>
                </a:solidFill>
                <a:latin typeface="+mn-lt"/>
                <a:ea typeface="+mn-ea"/>
                <a:cs typeface="+mn-cs"/>
              </a:rPr>
              <a:t>7.8.2.1.2</a:t>
            </a:r>
            <a:r>
              <a:rPr lang="en-US" altLang="ja-JP" sz="1400" dirty="0" smtClean="0"/>
              <a:t> (including Fig 75) seems to be redundant  to what already described in 7.8.2.1.1 and is proposed to be </a:t>
            </a:r>
            <a:r>
              <a:rPr lang="en-US" altLang="ja-JP" sz="1400" dirty="0" smtClean="0">
                <a:solidFill>
                  <a:schemeClr val="tx1"/>
                </a:solidFill>
                <a:latin typeface="+mn-lt"/>
                <a:ea typeface="+mn-ea"/>
                <a:cs typeface="+mn-cs"/>
              </a:rPr>
              <a:t>removed</a:t>
            </a:r>
            <a:r>
              <a:rPr lang="en-US" altLang="ja-JP" sz="1400" dirty="0" smtClean="0"/>
              <a:t>.   With Fig.75 being removed, issues raised in this comment should have already been taken care in Fig.74.</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19</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S7-245 </a:t>
            </a:r>
            <a:r>
              <a:rPr lang="en-US" altLang="ja-JP" sz="1400" b="1" dirty="0" smtClean="0">
                <a:ea typeface="ＭＳ Ｐゴシック" charset="-128"/>
              </a:rPr>
              <a:t>(7.8.2.1.3,  pg.96, line 4)</a:t>
            </a:r>
            <a:endParaRPr lang="en-US" altLang="ja-JP" sz="1400" b="1" u="sng" dirty="0" smtClean="0">
              <a:ea typeface="ＭＳ Ｐゴシック" charset="-128"/>
            </a:endParaRPr>
          </a:p>
          <a:p>
            <a:r>
              <a:rPr lang="en-US" altLang="ja-JP" sz="1400" dirty="0" smtClean="0">
                <a:ea typeface="ＭＳ Ｐゴシック" charset="-128"/>
              </a:rPr>
              <a:t>Original comment: Figure 76 and associated text lacks sufficient timing details.</a:t>
            </a:r>
          </a:p>
          <a:p>
            <a:r>
              <a:rPr lang="en-US" altLang="ja-JP" sz="1400" dirty="0" smtClean="0">
                <a:ea typeface="ＭＳ Ｐゴシック" charset="-128"/>
              </a:rPr>
              <a:t>Proposed change: Provide specific timing for Poll, </a:t>
            </a:r>
            <a:r>
              <a:rPr lang="en-US" altLang="ja-JP" sz="1400" dirty="0" err="1" smtClean="0">
                <a:ea typeface="ＭＳ Ｐゴシック" charset="-128"/>
              </a:rPr>
              <a:t>Ack</a:t>
            </a:r>
            <a:r>
              <a:rPr lang="en-US" altLang="ja-JP" sz="1400" dirty="0" smtClean="0">
                <a:ea typeface="ＭＳ Ｐゴシック" charset="-128"/>
              </a:rPr>
              <a:t> and their durations.</a:t>
            </a:r>
          </a:p>
          <a:p>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t>Reject the comment. Figure 76 is already packed with lots of timing information.   Other timing information is specified in the text already when appropriate; such as “announcing a future poll starting at the intended beginning of the first individual communication session with a node of the group” (lines 23~25, pg.95) and “The hub shall transmit a poll addressed to a node of the group at the indicated future poll time and providing an immediate polled allocation” (lines 26~27, pg. 95).</a:t>
            </a:r>
            <a:endParaRPr lang="en-US" altLang="ja-JP" sz="1400" dirty="0" smtClean="0">
              <a:ea typeface="ＭＳ Ｐゴシック" charset="-128"/>
            </a:endParaRPr>
          </a:p>
          <a:p>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11560" y="2132856"/>
            <a:ext cx="7632848" cy="1584176"/>
          </a:xfrm>
        </p:spPr>
        <p:txBody>
          <a:bodyPr/>
          <a:lstStyle/>
          <a:p>
            <a:r>
              <a:rPr lang="en-US" altLang="ja-JP" dirty="0" smtClean="0">
                <a:ea typeface="ＭＳ Ｐゴシック" charset="-128"/>
              </a:rPr>
              <a:t>Proposed Resolutions of D0 Comments </a:t>
            </a:r>
            <a:br>
              <a:rPr lang="en-US" altLang="ja-JP" dirty="0" smtClean="0">
                <a:ea typeface="ＭＳ Ｐゴシック" charset="-128"/>
              </a:rPr>
            </a:br>
            <a:r>
              <a:rPr lang="en-US" altLang="ja-JP" sz="2800" dirty="0" smtClean="0">
                <a:ea typeface="ＭＳ Ｐゴシック" charset="-128"/>
              </a:rPr>
              <a:t>S6-427, S7-62, </a:t>
            </a:r>
            <a:r>
              <a:rPr lang="en-US" altLang="ja-JP" sz="2800" dirty="0" smtClean="0">
                <a:ea typeface="ＭＳ Ｐゴシック" charset="-128"/>
              </a:rPr>
              <a:t>S7-412, S7-508, S7-368, S7-14, S7-268, S7-269, S7-371, S7-244, S7-245, S7-531, S7-374, S7-375, S7-376, S7-378, S7-381, S7-47, S7-356, S7-382, S7-532, S7-534, S7-384, S7-238</a:t>
            </a:r>
          </a:p>
        </p:txBody>
      </p:sp>
      <p:sp>
        <p:nvSpPr>
          <p:cNvPr id="3" name="TextBox 2"/>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20</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S7-531</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S7-531 </a:t>
            </a:r>
            <a:r>
              <a:rPr lang="en-US" altLang="ja-JP" sz="1400" b="1" dirty="0" smtClean="0">
                <a:ea typeface="ＭＳ Ｐゴシック" charset="-128"/>
              </a:rPr>
              <a:t>(7.12.1, pg.109, Figure 88)</a:t>
            </a:r>
          </a:p>
          <a:p>
            <a:r>
              <a:rPr lang="en-US" altLang="ja-JP" sz="1400" dirty="0" smtClean="0">
                <a:ea typeface="ＭＳ Ｐゴシック" charset="-128"/>
              </a:rPr>
              <a:t>Original comment: In Fig. 88 (b), It is not given which lengths are L_1 or L_2.</a:t>
            </a:r>
          </a:p>
          <a:p>
            <a:r>
              <a:rPr lang="en-US" altLang="ja-JP" sz="1400" dirty="0" smtClean="0">
                <a:ea typeface="ＭＳ Ｐゴシック" charset="-128"/>
              </a:rPr>
              <a:t>Proposed change: Add L_1 or L_2 In Fig. 88 (b)</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21</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539552" y="1772816"/>
            <a:ext cx="8136904" cy="4114800"/>
          </a:xfrm>
          <a:noFill/>
        </p:spPr>
        <p:txBody>
          <a:bodyPr/>
          <a:lstStyle/>
          <a:p>
            <a:pPr>
              <a:buNone/>
            </a:pPr>
            <a:r>
              <a:rPr lang="en-US" altLang="ja-JP" sz="1400" b="1" u="sng" dirty="0" smtClean="0">
                <a:ea typeface="ＭＳ Ｐゴシック" charset="-128"/>
              </a:rPr>
              <a:t>S7-531 </a:t>
            </a:r>
            <a:r>
              <a:rPr lang="en-US" altLang="ja-JP" sz="1400" b="1" dirty="0" smtClean="0">
                <a:ea typeface="ＭＳ Ｐゴシック" charset="-128"/>
              </a:rPr>
              <a:t>(7.12.1, pg.109, Figure 88)</a:t>
            </a:r>
          </a:p>
          <a:p>
            <a:r>
              <a:rPr lang="en-US" altLang="ja-JP" sz="1400" dirty="0" smtClean="0">
                <a:ea typeface="ＭＳ Ｐゴシック" charset="-128"/>
              </a:rPr>
              <a:t>Original comment: In Fig. 88 (b), It is not given which lengths are L_1 or L_2.</a:t>
            </a:r>
          </a:p>
          <a:p>
            <a:r>
              <a:rPr lang="en-US" altLang="ja-JP" sz="1400" dirty="0" smtClean="0">
                <a:ea typeface="ＭＳ Ｐゴシック" charset="-128"/>
              </a:rPr>
              <a:t>Proposed change: Add L_1 or L_2 In Fig. 88 (b)</a:t>
            </a:r>
          </a:p>
          <a:p>
            <a:pPr lvl="0"/>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t>Accept the comment in principle.  Remove the figure legend “L=L_1+L_2” in Fig. 88(b).  </a:t>
            </a:r>
            <a:r>
              <a:rPr lang="en-US" altLang="ja-JP" sz="1400" b="1" dirty="0" smtClean="0"/>
              <a:t>Detailed discussions</a:t>
            </a:r>
            <a:r>
              <a:rPr lang="en-US" altLang="ja-JP" sz="1400" dirty="0" smtClean="0"/>
              <a:t>:   L_1 and L_2 will occur only if the scheduled allocation interval has been </a:t>
            </a:r>
            <a:r>
              <a:rPr lang="en-US" altLang="ja-JP" sz="1400" dirty="0" err="1" smtClean="0"/>
              <a:t>splitted</a:t>
            </a:r>
            <a:r>
              <a:rPr lang="en-US" altLang="ja-JP" sz="1400" dirty="0" smtClean="0"/>
              <a:t> into two portions (as a result of beacon shifting), as illustrated in the beacon period n+1 in Fig.88 (a).  The main purpose of Fig. 88(b) here is to illustrate the m-periodic allocation scenario, as oppose to the 1-periodic allocation shown in Fig. 88(a).  In Fig.88(b), the case of the scheduled allocation interval </a:t>
            </a:r>
            <a:r>
              <a:rPr lang="en-US" altLang="ja-JP" sz="1400" dirty="0" err="1" smtClean="0"/>
              <a:t>splitted</a:t>
            </a:r>
            <a:r>
              <a:rPr lang="en-US" altLang="ja-JP" sz="1400" dirty="0" smtClean="0"/>
              <a:t> into two portions is not shown.  Therefore, the allocation interval length is simply labeled as ‘L’ (which is also equal to L_1 + L_2, if it was </a:t>
            </a:r>
            <a:r>
              <a:rPr lang="en-US" altLang="ja-JP" sz="1400" dirty="0" err="1" smtClean="0"/>
              <a:t>splitted</a:t>
            </a:r>
            <a:r>
              <a:rPr lang="en-US" altLang="ja-JP" sz="1400" dirty="0" smtClean="0"/>
              <a:t> into two portions).   Since L_1 and L_2 are not used in Fig. 88(b), removing  them from the figure (b) legend may </a:t>
            </a:r>
            <a:r>
              <a:rPr lang="en-US" altLang="ja-JP" sz="1400" smtClean="0"/>
              <a:t>help to avoid </a:t>
            </a:r>
            <a:r>
              <a:rPr lang="en-US" altLang="ja-JP" sz="1400" dirty="0" smtClean="0"/>
              <a:t>introducing some confusions.   </a:t>
            </a:r>
            <a:endParaRPr lang="ja-JP" altLang="ja-JP" sz="1400" smtClean="0"/>
          </a:p>
          <a:p>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22</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S7-374</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S7-374 </a:t>
            </a:r>
            <a:r>
              <a:rPr lang="en-US" altLang="ja-JP" sz="1400" b="1" dirty="0" smtClean="0">
                <a:ea typeface="ＭＳ Ｐゴシック" charset="-128"/>
              </a:rPr>
              <a:t>(7.12.3, pg.112, line 3)</a:t>
            </a:r>
          </a:p>
          <a:p>
            <a:r>
              <a:rPr lang="en-US" altLang="ja-JP" sz="1400" dirty="0" smtClean="0">
                <a:ea typeface="ＭＳ Ｐゴシック" charset="-128"/>
              </a:rPr>
              <a:t>Original comment: Energy detection (ED) has not be included in the abbreviations list.</a:t>
            </a:r>
          </a:p>
          <a:p>
            <a:r>
              <a:rPr lang="en-US" altLang="ja-JP" sz="1400" dirty="0" smtClean="0">
                <a:ea typeface="ＭＳ Ｐゴシック" charset="-128"/>
              </a:rPr>
              <a:t>Proposed change: Include ED in the abbreviation list on pg.10.</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23</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539552" y="1772816"/>
            <a:ext cx="8136904" cy="4114800"/>
          </a:xfrm>
          <a:noFill/>
        </p:spPr>
        <p:txBody>
          <a:bodyPr/>
          <a:lstStyle/>
          <a:p>
            <a:pPr>
              <a:buNone/>
            </a:pPr>
            <a:r>
              <a:rPr lang="en-US" altLang="ja-JP" sz="1400" b="1" u="sng" dirty="0" smtClean="0">
                <a:ea typeface="ＭＳ Ｐゴシック" charset="-128"/>
              </a:rPr>
              <a:t>S7-374 </a:t>
            </a:r>
            <a:r>
              <a:rPr lang="en-US" altLang="ja-JP" sz="1400" b="1" dirty="0" smtClean="0">
                <a:ea typeface="ＭＳ Ｐゴシック" charset="-128"/>
              </a:rPr>
              <a:t>(7.12.3, pg.112, line 3)</a:t>
            </a:r>
          </a:p>
          <a:p>
            <a:r>
              <a:rPr lang="en-US" altLang="ja-JP" sz="1400" dirty="0" smtClean="0">
                <a:ea typeface="ＭＳ Ｐゴシック" charset="-128"/>
              </a:rPr>
              <a:t>Original comment: Energy detection (ED) has not be included in the abbreviations list.</a:t>
            </a:r>
          </a:p>
          <a:p>
            <a:r>
              <a:rPr lang="en-US" altLang="ja-JP" sz="1400" dirty="0" smtClean="0">
                <a:ea typeface="ＭＳ Ｐゴシック" charset="-128"/>
              </a:rPr>
              <a:t>Proposed change: Include ED in the abbreviation list on pg.10.</a:t>
            </a:r>
          </a:p>
          <a:p>
            <a:pPr lvl="0"/>
            <a:r>
              <a:rPr lang="en-US" altLang="ja-JP" sz="1400" u="sng" dirty="0" smtClean="0">
                <a:ea typeface="ＭＳ Ｐゴシック" charset="-128"/>
              </a:rPr>
              <a:t>Proposed resolution:</a:t>
            </a:r>
            <a:r>
              <a:rPr lang="en-US" altLang="ja-JP" sz="1400" dirty="0" smtClean="0">
                <a:ea typeface="ＭＳ Ｐゴシック" charset="-128"/>
              </a:rPr>
              <a:t>   This is an editorial issue relating to other technical comments made. Accept or reject this comment depending on the decision of comments S7-213 , S7-32 and S7-214, S7-33.   If the lines 1~10 and 11~25  </a:t>
            </a:r>
            <a:r>
              <a:rPr lang="en-US" altLang="ja-JP" sz="1400" smtClean="0">
                <a:ea typeface="ＭＳ Ｐゴシック" charset="-128"/>
              </a:rPr>
              <a:t>in pg.112 </a:t>
            </a:r>
            <a:r>
              <a:rPr lang="en-US" altLang="ja-JP" sz="1400" dirty="0" smtClean="0">
                <a:ea typeface="ＭＳ Ｐゴシック" charset="-128"/>
              </a:rPr>
              <a:t>are removed, there is no need to address this comment.</a:t>
            </a: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24</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S7-375</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S7-375 </a:t>
            </a:r>
            <a:r>
              <a:rPr lang="en-US" altLang="ja-JP" sz="1400" b="1" dirty="0" smtClean="0">
                <a:ea typeface="ＭＳ Ｐゴシック" charset="-128"/>
              </a:rPr>
              <a:t>(7.12.3, pg.112, line 4)</a:t>
            </a:r>
          </a:p>
          <a:p>
            <a:r>
              <a:rPr lang="en-US" altLang="ja-JP" sz="1400" dirty="0" smtClean="0">
                <a:ea typeface="ＭＳ Ｐゴシック" charset="-128"/>
              </a:rPr>
              <a:t>Original comment:  Values of MAC </a:t>
            </a:r>
            <a:r>
              <a:rPr lang="en-US" altLang="ja-JP" sz="1400" dirty="0" err="1" smtClean="0">
                <a:ea typeface="ＭＳ Ｐゴシック" charset="-128"/>
              </a:rPr>
              <a:t>sublayer</a:t>
            </a:r>
            <a:r>
              <a:rPr lang="en-US" altLang="ja-JP" sz="1400" dirty="0" smtClean="0">
                <a:ea typeface="ＭＳ Ｐゴシック" charset="-128"/>
              </a:rPr>
              <a:t> parameters introduced in this sub-clause (such as </a:t>
            </a:r>
            <a:r>
              <a:rPr lang="en-US" altLang="ja-JP" sz="1400" dirty="0" err="1" smtClean="0">
                <a:ea typeface="ＭＳ Ｐゴシック" charset="-128"/>
              </a:rPr>
              <a:t>mEDScanDuration</a:t>
            </a:r>
            <a:r>
              <a:rPr lang="en-US" altLang="ja-JP" sz="1400" dirty="0" smtClean="0">
                <a:ea typeface="ＭＳ Ｐゴシック" charset="-128"/>
              </a:rPr>
              <a:t>) are not provided in Table 23.</a:t>
            </a:r>
          </a:p>
          <a:p>
            <a:r>
              <a:rPr lang="en-US" altLang="ja-JP" sz="1400" dirty="0" smtClean="0">
                <a:ea typeface="ＭＳ Ｐゴシック" charset="-128"/>
              </a:rPr>
              <a:t>Proposed change: Review those MAC </a:t>
            </a:r>
            <a:r>
              <a:rPr lang="en-US" altLang="ja-JP" sz="1400" dirty="0" err="1" smtClean="0">
                <a:ea typeface="ＭＳ Ｐゴシック" charset="-128"/>
              </a:rPr>
              <a:t>sublayer</a:t>
            </a:r>
            <a:r>
              <a:rPr lang="en-US" altLang="ja-JP" sz="1400" dirty="0" smtClean="0">
                <a:ea typeface="ＭＳ Ｐゴシック" charset="-128"/>
              </a:rPr>
              <a:t> parameters.</a:t>
            </a:r>
          </a:p>
          <a:p>
            <a:pPr>
              <a:buNone/>
            </a:pPr>
            <a:endParaRPr lang="en-US" altLang="ja-JP" sz="1400" b="1" u="sng" dirty="0" smtClean="0">
              <a:ea typeface="ＭＳ Ｐゴシック" charset="-128"/>
            </a:endParaRP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25</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539552" y="1772816"/>
            <a:ext cx="8136904" cy="4114800"/>
          </a:xfrm>
          <a:noFill/>
        </p:spPr>
        <p:txBody>
          <a:bodyPr/>
          <a:lstStyle/>
          <a:p>
            <a:pPr>
              <a:buNone/>
            </a:pPr>
            <a:r>
              <a:rPr lang="en-US" altLang="ja-JP" sz="1400" b="1" u="sng" dirty="0" smtClean="0">
                <a:ea typeface="ＭＳ Ｐゴシック" charset="-128"/>
              </a:rPr>
              <a:t>S7-375 </a:t>
            </a:r>
            <a:r>
              <a:rPr lang="en-US" altLang="ja-JP" sz="1400" b="1" dirty="0" smtClean="0">
                <a:ea typeface="ＭＳ Ｐゴシック" charset="-128"/>
              </a:rPr>
              <a:t>(7.12.3, pg.112, line 4)</a:t>
            </a:r>
          </a:p>
          <a:p>
            <a:r>
              <a:rPr lang="en-US" altLang="ja-JP" sz="1400" dirty="0" smtClean="0">
                <a:ea typeface="ＭＳ Ｐゴシック" charset="-128"/>
              </a:rPr>
              <a:t>Original comment:  Values of MAC </a:t>
            </a:r>
            <a:r>
              <a:rPr lang="en-US" altLang="ja-JP" sz="1400" dirty="0" err="1" smtClean="0">
                <a:ea typeface="ＭＳ Ｐゴシック" charset="-128"/>
              </a:rPr>
              <a:t>sublayer</a:t>
            </a:r>
            <a:r>
              <a:rPr lang="en-US" altLang="ja-JP" sz="1400" dirty="0" smtClean="0">
                <a:ea typeface="ＭＳ Ｐゴシック" charset="-128"/>
              </a:rPr>
              <a:t> parameters introduced in this sub-clause (such as </a:t>
            </a:r>
            <a:r>
              <a:rPr lang="en-US" altLang="ja-JP" sz="1400" dirty="0" err="1" smtClean="0">
                <a:ea typeface="ＭＳ Ｐゴシック" charset="-128"/>
              </a:rPr>
              <a:t>mEDScanDuration</a:t>
            </a:r>
            <a:r>
              <a:rPr lang="en-US" altLang="ja-JP" sz="1400" dirty="0" smtClean="0">
                <a:ea typeface="ＭＳ Ｐゴシック" charset="-128"/>
              </a:rPr>
              <a:t>) are not provided in Table 23.</a:t>
            </a:r>
          </a:p>
          <a:p>
            <a:r>
              <a:rPr lang="en-US" altLang="ja-JP" sz="1400" dirty="0" smtClean="0">
                <a:ea typeface="ＭＳ Ｐゴシック" charset="-128"/>
              </a:rPr>
              <a:t>Proposed change: Review those MAC </a:t>
            </a:r>
            <a:r>
              <a:rPr lang="en-US" altLang="ja-JP" sz="1400" dirty="0" err="1" smtClean="0">
                <a:ea typeface="ＭＳ Ｐゴシック" charset="-128"/>
              </a:rPr>
              <a:t>sublayer</a:t>
            </a:r>
            <a:r>
              <a:rPr lang="en-US" altLang="ja-JP" sz="1400" dirty="0" smtClean="0">
                <a:ea typeface="ＭＳ Ｐゴシック" charset="-128"/>
              </a:rPr>
              <a:t> parameters.</a:t>
            </a:r>
          </a:p>
          <a:p>
            <a:pPr lvl="0"/>
            <a:r>
              <a:rPr lang="en-US" altLang="ja-JP" sz="1400" u="sng" dirty="0" smtClean="0">
                <a:ea typeface="ＭＳ Ｐゴシック" charset="-128"/>
              </a:rPr>
              <a:t>Proposed resolution:</a:t>
            </a:r>
            <a:r>
              <a:rPr lang="en-US" altLang="ja-JP" sz="1400" dirty="0" smtClean="0">
                <a:ea typeface="ＭＳ Ｐゴシック" charset="-128"/>
              </a:rPr>
              <a:t> This is an editorial issue relating to other technical comments made. Accept or reject this comment depending on the decision of comments S7-213 , S7-32 and S7-214, S7-33.   If the lines 1~10 and 11~25 are removed, there is no need to address this comment; otherwise, define </a:t>
            </a:r>
            <a:r>
              <a:rPr lang="en-US" altLang="ja-JP" sz="1400" dirty="0" err="1" smtClean="0">
                <a:ea typeface="ＭＳ Ｐゴシック" charset="-128"/>
              </a:rPr>
              <a:t>mEDScanDuration</a:t>
            </a:r>
            <a:r>
              <a:rPr lang="en-US" altLang="ja-JP" sz="1400" dirty="0" smtClean="0">
                <a:ea typeface="ＭＳ Ｐゴシック" charset="-128"/>
              </a:rPr>
              <a:t> as a MAC </a:t>
            </a:r>
            <a:r>
              <a:rPr lang="en-US" altLang="ja-JP" sz="1400" dirty="0" err="1" smtClean="0">
                <a:ea typeface="ＭＳ Ｐゴシック" charset="-128"/>
              </a:rPr>
              <a:t>sublayer</a:t>
            </a:r>
            <a:r>
              <a:rPr lang="en-US" altLang="ja-JP" sz="1400" dirty="0" smtClean="0">
                <a:ea typeface="ＭＳ Ｐゴシック" charset="-128"/>
              </a:rPr>
              <a:t> parameter in Table 23.  Note that similar comments are also made in S7-255~259.</a:t>
            </a: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26</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S7-376</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S7-376 </a:t>
            </a:r>
            <a:r>
              <a:rPr lang="en-US" altLang="ja-JP" sz="1400" b="1" dirty="0" smtClean="0">
                <a:ea typeface="ＭＳ Ｐゴシック" charset="-128"/>
              </a:rPr>
              <a:t>(7.12.3, pg.112, lines 11)</a:t>
            </a:r>
          </a:p>
          <a:p>
            <a:r>
              <a:rPr lang="en-US" altLang="ja-JP" sz="1400" dirty="0" smtClean="0">
                <a:ea typeface="ＭＳ Ｐゴシック" charset="-128"/>
              </a:rPr>
              <a:t>Original comment: BAN enquiry frame is undefined</a:t>
            </a:r>
          </a:p>
          <a:p>
            <a:r>
              <a:rPr lang="en-US" altLang="ja-JP" sz="1400" dirty="0" smtClean="0">
                <a:ea typeface="ＭＳ Ｐゴシック" charset="-128"/>
              </a:rPr>
              <a:t>Proposed change: Define the BAN enquiry/request frames, or remove it.</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27</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539552" y="1772816"/>
            <a:ext cx="8136904" cy="4114800"/>
          </a:xfrm>
          <a:noFill/>
        </p:spPr>
        <p:txBody>
          <a:bodyPr/>
          <a:lstStyle/>
          <a:p>
            <a:pPr>
              <a:buNone/>
            </a:pPr>
            <a:r>
              <a:rPr lang="en-US" altLang="ja-JP" sz="1400" b="1" u="sng" dirty="0" smtClean="0">
                <a:ea typeface="ＭＳ Ｐゴシック" charset="-128"/>
              </a:rPr>
              <a:t>S7-376 </a:t>
            </a:r>
            <a:r>
              <a:rPr lang="en-US" altLang="ja-JP" sz="1400" b="1" dirty="0" smtClean="0">
                <a:ea typeface="ＭＳ Ｐゴシック" charset="-128"/>
              </a:rPr>
              <a:t>(7.12.3, pg.112, lines 11)</a:t>
            </a:r>
          </a:p>
          <a:p>
            <a:r>
              <a:rPr lang="en-US" altLang="ja-JP" sz="1400" dirty="0" smtClean="0">
                <a:ea typeface="ＭＳ Ｐゴシック" charset="-128"/>
              </a:rPr>
              <a:t>Original comment: BAN enquiry frame is undefined</a:t>
            </a:r>
          </a:p>
          <a:p>
            <a:r>
              <a:rPr lang="en-US" altLang="ja-JP" sz="1400" dirty="0" smtClean="0">
                <a:ea typeface="ＭＳ Ｐゴシック" charset="-128"/>
              </a:rPr>
              <a:t>Proposed change: Define the BAN enquiry/request frames, or remove it.</a:t>
            </a:r>
          </a:p>
          <a:p>
            <a:pPr lvl="0"/>
            <a:r>
              <a:rPr lang="en-US" altLang="ja-JP" sz="1400" u="sng" dirty="0" smtClean="0">
                <a:ea typeface="ＭＳ Ｐゴシック" charset="-128"/>
              </a:rPr>
              <a:t>Proposed resolution:</a:t>
            </a:r>
            <a:r>
              <a:rPr lang="en-US" altLang="ja-JP" sz="1400" dirty="0" smtClean="0">
                <a:ea typeface="ＭＳ Ｐゴシック" charset="-128"/>
              </a:rPr>
              <a:t> Accept the proposal to remove it, especially if the BAN enquiry frame still remains undefined at the time when this slide is discussed.  In addition, please consider the decision made regarding comments </a:t>
            </a:r>
            <a:r>
              <a:rPr lang="en-US" altLang="ja-JP" sz="1400" dirty="0" smtClean="0">
                <a:ea typeface="ＭＳ Ｐゴシック" pitchFamily="34" charset="-128"/>
              </a:rPr>
              <a:t>S7-214, S7-33, which have </a:t>
            </a:r>
            <a:r>
              <a:rPr lang="en-US" altLang="ja-JP" sz="1400" smtClean="0">
                <a:ea typeface="ＭＳ Ｐゴシック" pitchFamily="34" charset="-128"/>
              </a:rPr>
              <a:t>also suggested </a:t>
            </a:r>
            <a:r>
              <a:rPr lang="en-US" altLang="ja-JP" sz="1400" dirty="0" smtClean="0">
                <a:ea typeface="ＭＳ Ｐゴシック" pitchFamily="34" charset="-128"/>
              </a:rPr>
              <a:t>to remove the </a:t>
            </a:r>
            <a:r>
              <a:rPr lang="en-US" altLang="ja-JP" sz="1400" dirty="0" smtClean="0">
                <a:ea typeface="ＭＳ Ｐゴシック" charset="-128"/>
              </a:rPr>
              <a:t>BAN enquiry/request frames.</a:t>
            </a: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28</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S7-378</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S7-378</a:t>
            </a:r>
            <a:r>
              <a:rPr lang="en-US" altLang="ja-JP" sz="1400" b="1" dirty="0" smtClean="0">
                <a:ea typeface="ＭＳ Ｐゴシック" charset="-128"/>
              </a:rPr>
              <a:t>(7.12.3, pg.112, line 19)</a:t>
            </a:r>
          </a:p>
          <a:p>
            <a:r>
              <a:rPr lang="en-US" altLang="ja-JP" sz="1400" dirty="0" smtClean="0">
                <a:ea typeface="ＭＳ Ｐゴシック" charset="-128"/>
              </a:rPr>
              <a:t>Original comment: What does "BAN descriptor" mean?</a:t>
            </a:r>
          </a:p>
          <a:p>
            <a:r>
              <a:rPr lang="en-US" altLang="ja-JP" sz="1400" dirty="0" smtClean="0">
                <a:ea typeface="ＭＳ Ｐゴシック" charset="-128"/>
              </a:rPr>
              <a:t>Proposed change: When the term firstly used in the text, should clearly specify what fields in B2 and Beacon messages the BAN descriptor is referring to. (i.e. in Beacon messages, it refers to the Inactive Duration) </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29</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539552" y="1772816"/>
            <a:ext cx="8136904" cy="4114800"/>
          </a:xfrm>
          <a:noFill/>
        </p:spPr>
        <p:txBody>
          <a:bodyPr/>
          <a:lstStyle/>
          <a:p>
            <a:pPr>
              <a:buNone/>
            </a:pPr>
            <a:r>
              <a:rPr lang="en-US" altLang="ja-JP" sz="1400" b="1" u="sng" dirty="0" smtClean="0">
                <a:ea typeface="ＭＳ Ｐゴシック" charset="-128"/>
              </a:rPr>
              <a:t>S7-378</a:t>
            </a:r>
            <a:r>
              <a:rPr lang="en-US" altLang="ja-JP" sz="1400" b="1" dirty="0" smtClean="0">
                <a:ea typeface="ＭＳ Ｐゴシック" charset="-128"/>
              </a:rPr>
              <a:t>(7.12.3, pg.112, line 19)</a:t>
            </a:r>
          </a:p>
          <a:p>
            <a:r>
              <a:rPr lang="en-US" altLang="ja-JP" sz="1400" dirty="0" smtClean="0">
                <a:ea typeface="ＭＳ Ｐゴシック" charset="-128"/>
              </a:rPr>
              <a:t>Original comment: What does "BAN descriptor" mean?</a:t>
            </a:r>
          </a:p>
          <a:p>
            <a:r>
              <a:rPr lang="en-US" altLang="ja-JP" sz="1400" dirty="0" smtClean="0">
                <a:ea typeface="ＭＳ Ｐゴシック" charset="-128"/>
              </a:rPr>
              <a:t>Proposed change: When the term firstly used in the text, should clearly specify what fields in B2 and Beacon messages the BAN descriptor is referring to. (i.e. in Beacon messages, it refers to the Inactive Duration) </a:t>
            </a:r>
          </a:p>
          <a:p>
            <a:pPr lvl="0"/>
            <a:r>
              <a:rPr lang="en-US" altLang="ja-JP" sz="1400" u="sng" dirty="0" smtClean="0">
                <a:ea typeface="ＭＳ Ｐゴシック" charset="-128"/>
              </a:rPr>
              <a:t>Proposed resolution:</a:t>
            </a:r>
            <a:r>
              <a:rPr lang="en-US" altLang="ja-JP" sz="1400" dirty="0" smtClean="0">
                <a:ea typeface="ＭＳ Ｐゴシック" charset="-128"/>
              </a:rPr>
              <a:t> This relating to other technical comments made. Accept or reject this comment depending on the decision of comments S7-213 , S7-32, S7-214, S7-33 and S7-215,S7-34 .   If the lines 1~10 and 11~25 in pg.112 </a:t>
            </a:r>
            <a:r>
              <a:rPr lang="en-US" altLang="ja-JP" sz="1400" smtClean="0">
                <a:ea typeface="ＭＳ Ｐゴシック" charset="-128"/>
              </a:rPr>
              <a:t>are removed</a:t>
            </a:r>
            <a:r>
              <a:rPr lang="en-US" altLang="ja-JP" sz="1400" dirty="0" smtClean="0">
                <a:ea typeface="ＭＳ Ｐゴシック" charset="-128"/>
              </a:rPr>
              <a:t>, there is no need to address this comment; otherwise, clearly specify what fields in the B2 and the Beacon messages the BAN descriptor is referring to.</a:t>
            </a:r>
          </a:p>
          <a:p>
            <a:pPr lvl="0"/>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3</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a:t>
            </a:r>
            <a:r>
              <a:rPr lang="en-US" altLang="ja-JP" sz="3200" dirty="0" smtClean="0">
                <a:ea typeface="ＭＳ Ｐゴシック" charset="-128"/>
              </a:rPr>
              <a:t>S6-427</a:t>
            </a:r>
            <a:endParaRPr lang="en-US" altLang="ja-JP" sz="3200" dirty="0" smtClean="0">
              <a:ea typeface="ＭＳ Ｐゴシック" charset="-128"/>
            </a:endParaRP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S6-427 </a:t>
            </a:r>
            <a:r>
              <a:rPr lang="en-US" altLang="ja-JP" sz="1400" b="1" dirty="0" smtClean="0">
                <a:ea typeface="ＭＳ Ｐゴシック" charset="-128"/>
              </a:rPr>
              <a:t>(</a:t>
            </a:r>
            <a:r>
              <a:rPr lang="en-US" altLang="ja-JP" sz="1400" b="1" dirty="0" smtClean="0">
                <a:ea typeface="ＭＳ Ｐゴシック" charset="-128"/>
              </a:rPr>
              <a:t>6.7</a:t>
            </a:r>
            <a:r>
              <a:rPr lang="en-US" altLang="ja-JP" sz="1400" b="1" dirty="0" smtClean="0">
                <a:ea typeface="ＭＳ Ｐゴシック" charset="-128"/>
              </a:rPr>
              <a:t>, pg.58)</a:t>
            </a:r>
            <a:endParaRPr lang="en-US" altLang="ja-JP" sz="1400" b="1" dirty="0" smtClean="0">
              <a:ea typeface="ＭＳ Ｐゴシック" charset="-128"/>
            </a:endParaRPr>
          </a:p>
          <a:p>
            <a:r>
              <a:rPr lang="en-US" altLang="ja-JP" sz="1400" dirty="0" smtClean="0">
                <a:ea typeface="ＭＳ Ｐゴシック" charset="-128"/>
              </a:rPr>
              <a:t>Original comment: </a:t>
            </a:r>
            <a:r>
              <a:rPr lang="en-US" altLang="ja-JP" sz="1400" dirty="0" smtClean="0">
                <a:ea typeface="ＭＳ Ｐゴシック" charset="-128"/>
              </a:rPr>
              <a:t>Table 15 Missing "Capability Element" that defines how many PHYs are supported by the "node". </a:t>
            </a:r>
            <a:endParaRPr lang="en-US" altLang="ja-JP" sz="1400" dirty="0" smtClean="0">
              <a:ea typeface="ＭＳ Ｐゴシック" charset="-128"/>
            </a:endParaRPr>
          </a:p>
          <a:p>
            <a:r>
              <a:rPr lang="en-US" altLang="ja-JP" sz="1400" dirty="0" smtClean="0">
                <a:ea typeface="ＭＳ Ｐゴシック" charset="-128"/>
              </a:rPr>
              <a:t>Proposed change: </a:t>
            </a:r>
            <a:r>
              <a:rPr lang="en-US" altLang="ja-JP" sz="1400" dirty="0" smtClean="0">
                <a:ea typeface="ＭＳ Ｐゴシック" charset="-128"/>
              </a:rPr>
              <a:t>Add Capability Element that defines the number of PHYs supported by the Node. It is possible for a mfg to develop and offer a multi-mode product.</a:t>
            </a:r>
            <a:endParaRPr lang="en-US" altLang="ja-JP" sz="1400" dirty="0" smtClean="0">
              <a:ea typeface="ＭＳ Ｐゴシック" charset="-128"/>
            </a:endParaRP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30</a:t>
            </a:fld>
            <a:endParaRPr lang="en-US" altLang="ja-JP"/>
          </a:p>
        </p:txBody>
      </p:sp>
      <p:sp>
        <p:nvSpPr>
          <p:cNvPr id="4101" name="Rectangle 2"/>
          <p:cNvSpPr>
            <a:spLocks noGrp="1" noChangeArrowheads="1"/>
          </p:cNvSpPr>
          <p:nvPr>
            <p:ph type="title"/>
          </p:nvPr>
        </p:nvSpPr>
        <p:spPr>
          <a:xfrm>
            <a:off x="683568" y="404664"/>
            <a:ext cx="7772400" cy="1066800"/>
          </a:xfrm>
          <a:noFill/>
        </p:spPr>
        <p:txBody>
          <a:bodyPr/>
          <a:lstStyle/>
          <a:p>
            <a:r>
              <a:rPr lang="en-US" altLang="ja-JP" sz="2800" dirty="0" smtClean="0">
                <a:ea typeface="ＭＳ Ｐゴシック" charset="-128"/>
              </a:rPr>
              <a:t>D0 Comments S7-381, S7-47, S7-356, S7-382</a:t>
            </a:r>
          </a:p>
        </p:txBody>
      </p:sp>
      <p:sp>
        <p:nvSpPr>
          <p:cNvPr id="4102" name="Rectangle 3"/>
          <p:cNvSpPr>
            <a:spLocks noGrp="1" noChangeArrowheads="1"/>
          </p:cNvSpPr>
          <p:nvPr>
            <p:ph type="body" idx="1"/>
          </p:nvPr>
        </p:nvSpPr>
        <p:spPr>
          <a:xfrm>
            <a:off x="683568" y="1340768"/>
            <a:ext cx="7772400" cy="4392488"/>
          </a:xfrm>
          <a:noFill/>
        </p:spPr>
        <p:txBody>
          <a:bodyPr/>
          <a:lstStyle/>
          <a:p>
            <a:pPr>
              <a:buNone/>
            </a:pPr>
            <a:r>
              <a:rPr lang="en-US" altLang="ja-JP" sz="1200" b="1" u="sng" dirty="0" smtClean="0">
                <a:ea typeface="ＭＳ Ｐゴシック" charset="-128"/>
              </a:rPr>
              <a:t>S7-381 </a:t>
            </a:r>
            <a:r>
              <a:rPr lang="en-US" altLang="ja-JP" sz="1200" b="1" dirty="0" smtClean="0">
                <a:ea typeface="ＭＳ Ｐゴシック" charset="-128"/>
              </a:rPr>
              <a:t>(7.13.2,  pg.115)</a:t>
            </a:r>
          </a:p>
          <a:p>
            <a:r>
              <a:rPr lang="en-US" altLang="ja-JP" sz="1200" dirty="0" smtClean="0">
                <a:ea typeface="ＭＳ Ｐゴシック" charset="-128"/>
              </a:rPr>
              <a:t>Original comment: (1) This sub-clause seems have been modified without informing the MAC subgroup members. (2)  Contradictions between lines 17-19 &amp; lines 24-27; both are for 'upon failing to receive an expected I-</a:t>
            </a:r>
            <a:r>
              <a:rPr lang="en-US" altLang="ja-JP" sz="1200" dirty="0" err="1" smtClean="0">
                <a:ea typeface="ＭＳ Ｐゴシック" charset="-128"/>
              </a:rPr>
              <a:t>Ack</a:t>
            </a:r>
            <a:r>
              <a:rPr lang="en-US" altLang="ja-JP" sz="1200" dirty="0" smtClean="0">
                <a:ea typeface="ＭＳ Ｐゴシック" charset="-128"/>
              </a:rPr>
              <a:t>',  but have different flags set in the PHY header. How? (3) Line 24-27, what is the benefit of retransmitting the retained information bit, which has been retained already? </a:t>
            </a:r>
          </a:p>
          <a:p>
            <a:r>
              <a:rPr lang="en-US" altLang="ja-JP" sz="1200" dirty="0" smtClean="0">
                <a:ea typeface="ＭＳ Ｐゴシック" charset="-128"/>
              </a:rPr>
              <a:t>Proposed change: (1) Revise the content.   (2) Suggestion:  remove lines 24-27, and combine lines 28-32 with lines 14-16.</a:t>
            </a:r>
          </a:p>
          <a:p>
            <a:pPr>
              <a:buNone/>
            </a:pPr>
            <a:r>
              <a:rPr lang="en-US" altLang="ja-JP" sz="1200" b="1" u="sng" dirty="0" smtClean="0">
                <a:ea typeface="ＭＳ Ｐゴシック" charset="-128"/>
              </a:rPr>
              <a:t>S7-47 </a:t>
            </a:r>
            <a:r>
              <a:rPr lang="en-US" altLang="ja-JP" sz="1200" b="1" dirty="0" smtClean="0">
                <a:ea typeface="ＭＳ Ｐゴシック" charset="-128"/>
              </a:rPr>
              <a:t>(7.13.2,  pg.115, lines 6-39)</a:t>
            </a:r>
          </a:p>
          <a:p>
            <a:r>
              <a:rPr lang="en-US" altLang="ja-JP" sz="1200" dirty="0" smtClean="0">
                <a:ea typeface="ＭＳ Ｐゴシック" charset="-128"/>
              </a:rPr>
              <a:t>Original comment: This </a:t>
            </a:r>
            <a:r>
              <a:rPr lang="en-US" altLang="ja-JP" sz="1200" dirty="0" err="1" smtClean="0">
                <a:ea typeface="ＭＳ Ｐゴシック" charset="-128"/>
              </a:rPr>
              <a:t>subclause</a:t>
            </a:r>
            <a:r>
              <a:rPr lang="en-US" altLang="ja-JP" sz="1200" dirty="0" smtClean="0">
                <a:ea typeface="ＭＳ Ｐゴシック" charset="-128"/>
              </a:rPr>
              <a:t> was modified, incorrectly or inaccurately, in this draft without a discussion at the MAC subgroup.</a:t>
            </a:r>
          </a:p>
          <a:p>
            <a:r>
              <a:rPr lang="en-US" altLang="ja-JP" sz="1200" dirty="0" smtClean="0">
                <a:ea typeface="ＭＳ Ｐゴシック" charset="-128"/>
              </a:rPr>
              <a:t>Proposed change: Restore the text that existed prior to D0.  If they are not correct or complete, please work with the MAC subgroup.</a:t>
            </a:r>
          </a:p>
          <a:p>
            <a:pPr>
              <a:buNone/>
            </a:pPr>
            <a:r>
              <a:rPr lang="en-US" altLang="ja-JP" sz="1200" b="1" u="sng" dirty="0" smtClean="0">
                <a:ea typeface="ＭＳ Ｐゴシック" charset="-128"/>
              </a:rPr>
              <a:t>S7-356 </a:t>
            </a:r>
            <a:r>
              <a:rPr lang="en-US" altLang="ja-JP" sz="1200" b="1" dirty="0" smtClean="0">
                <a:ea typeface="ＭＳ Ｐゴシック" charset="-128"/>
              </a:rPr>
              <a:t>(7.13.2 , pg.115, line 6)</a:t>
            </a:r>
            <a:endParaRPr lang="en-US" altLang="ja-JP" sz="1200" b="1" u="sng" dirty="0" smtClean="0">
              <a:ea typeface="ＭＳ Ｐゴシック" charset="-128"/>
            </a:endParaRPr>
          </a:p>
          <a:p>
            <a:r>
              <a:rPr lang="en-US" altLang="ja-JP" sz="1200" dirty="0" smtClean="0">
                <a:ea typeface="ＭＳ Ｐゴシック" charset="-128"/>
              </a:rPr>
              <a:t>Original comment: The description on </a:t>
            </a:r>
            <a:r>
              <a:rPr lang="en-US" altLang="ja-JP" sz="1200" dirty="0" err="1" smtClean="0">
                <a:ea typeface="ＭＳ Ｐゴシック" charset="-128"/>
              </a:rPr>
              <a:t>hybri</a:t>
            </a:r>
            <a:r>
              <a:rPr lang="en-US" altLang="ja-JP" sz="1200" dirty="0" smtClean="0">
                <a:ea typeface="ＭＳ Ｐゴシック" charset="-128"/>
              </a:rPr>
              <a:t> ARQ is still unclear. There are many duplicated descriptions, but the </a:t>
            </a:r>
            <a:r>
              <a:rPr lang="en-US" altLang="ja-JP" sz="1200" dirty="0" err="1" smtClean="0">
                <a:ea typeface="ＭＳ Ｐゴシック" charset="-128"/>
              </a:rPr>
              <a:t>subclause</a:t>
            </a:r>
            <a:r>
              <a:rPr lang="en-US" altLang="ja-JP" sz="1200" dirty="0" smtClean="0">
                <a:ea typeface="ＭＳ Ｐゴシック" charset="-128"/>
              </a:rPr>
              <a:t> does not contain the rationale on </a:t>
            </a:r>
            <a:r>
              <a:rPr lang="en-US" altLang="ja-JP" sz="1200" dirty="0" err="1" smtClean="0">
                <a:ea typeface="ＭＳ Ｐゴシック" charset="-128"/>
              </a:rPr>
              <a:t>Phy</a:t>
            </a:r>
            <a:r>
              <a:rPr lang="en-US" altLang="ja-JP" sz="1200" dirty="0" smtClean="0">
                <a:ea typeface="ＭＳ Ｐゴシック" charset="-128"/>
              </a:rPr>
              <a:t> layer operation. Especially, it is very vague and unclear what is meant by "the recipient shall retain at its PHY layer the MAC frame". line 16, page 115. More precise information (or pointer to the </a:t>
            </a:r>
            <a:r>
              <a:rPr lang="en-US" altLang="ja-JP" sz="1200" dirty="0" err="1" smtClean="0">
                <a:ea typeface="ＭＳ Ｐゴシック" charset="-128"/>
              </a:rPr>
              <a:t>subclause</a:t>
            </a:r>
            <a:r>
              <a:rPr lang="en-US" altLang="ja-JP" sz="1200" dirty="0" smtClean="0">
                <a:ea typeface="ＭＳ Ｐゴシック" charset="-128"/>
              </a:rPr>
              <a:t> </a:t>
            </a:r>
            <a:r>
              <a:rPr lang="en-US" altLang="ja-JP" sz="1200" dirty="0" err="1" smtClean="0">
                <a:ea typeface="ＭＳ Ｐゴシック" charset="-128"/>
              </a:rPr>
              <a:t>desribing</a:t>
            </a:r>
            <a:r>
              <a:rPr lang="en-US" altLang="ja-JP" sz="1200" dirty="0" smtClean="0">
                <a:ea typeface="ＭＳ Ｐゴシック" charset="-128"/>
              </a:rPr>
              <a:t> hybrid ARQ PHY operation) is needed.</a:t>
            </a:r>
          </a:p>
          <a:p>
            <a:r>
              <a:rPr lang="en-US" altLang="ja-JP" sz="1200" dirty="0" smtClean="0">
                <a:ea typeface="ＭＳ Ｐゴシック" charset="-128"/>
              </a:rPr>
              <a:t>Proposed change: As in comment. Provide more detailed description on hybrid ARQ. Also, timer based operation for erroneous state recovery should be needed.</a:t>
            </a:r>
          </a:p>
          <a:p>
            <a:pPr>
              <a:buNone/>
            </a:pPr>
            <a:r>
              <a:rPr lang="en-US" altLang="ja-JP" sz="1200" b="1" u="sng" dirty="0" smtClean="0">
                <a:ea typeface="ＭＳ Ｐゴシック" charset="-128"/>
              </a:rPr>
              <a:t>S7-382 </a:t>
            </a:r>
            <a:r>
              <a:rPr lang="en-US" altLang="ja-JP" sz="1200" b="1" dirty="0" smtClean="0">
                <a:ea typeface="ＭＳ Ｐゴシック" charset="-128"/>
              </a:rPr>
              <a:t>(7.13.2 , pg.115, line 33)</a:t>
            </a:r>
          </a:p>
          <a:p>
            <a:r>
              <a:rPr lang="en-US" altLang="ja-JP" sz="1200" dirty="0" smtClean="0">
                <a:ea typeface="ＭＳ Ｐゴシック" charset="-128"/>
              </a:rPr>
              <a:t>Original comment: How to decide the maximum number of retransmission? </a:t>
            </a:r>
          </a:p>
          <a:p>
            <a:r>
              <a:rPr lang="en-US" altLang="ja-JP" sz="1200" dirty="0" smtClean="0">
                <a:ea typeface="ＭＳ Ｐゴシック" charset="-128"/>
              </a:rPr>
              <a:t>Proposed change: Allow the process to be repeated until receiving a different frame with H0 set back to 0, provided transmissions will be complicated with its allocation interval.</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a:p>
            <a:endParaRPr lang="en-US" altLang="ja-JP" sz="1400" dirty="0" smtClean="0">
              <a:ea typeface="ＭＳ Ｐゴシック" charset="-128"/>
            </a:endParaRP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31</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S7-381 </a:t>
            </a:r>
            <a:r>
              <a:rPr lang="en-US" altLang="ja-JP" sz="1400" b="1" dirty="0" smtClean="0">
                <a:ea typeface="ＭＳ Ｐゴシック" charset="-128"/>
              </a:rPr>
              <a:t>(7.13.2,  pg.115)</a:t>
            </a:r>
          </a:p>
          <a:p>
            <a:r>
              <a:rPr lang="en-US" altLang="ja-JP" sz="1400" dirty="0" smtClean="0">
                <a:ea typeface="ＭＳ Ｐゴシック" charset="-128"/>
              </a:rPr>
              <a:t>Original comment: (1) This sub-clause seems have been modified without informing the MAC subgroup members. (2)  Contradictions between lines 17-19 &amp; lines 24-27; both are for 'upon failing to receive an expected I-</a:t>
            </a:r>
            <a:r>
              <a:rPr lang="en-US" altLang="ja-JP" sz="1400" dirty="0" err="1" smtClean="0">
                <a:ea typeface="ＭＳ Ｐゴシック" charset="-128"/>
              </a:rPr>
              <a:t>Ack</a:t>
            </a:r>
            <a:r>
              <a:rPr lang="en-US" altLang="ja-JP" sz="1400" dirty="0" smtClean="0">
                <a:ea typeface="ＭＳ Ｐゴシック" charset="-128"/>
              </a:rPr>
              <a:t>',  but have different flags set in the PHY header. How? (3) Line 24-27, what is the benefit of retransmitting the retained information bit, which has been retained already? </a:t>
            </a:r>
          </a:p>
          <a:p>
            <a:r>
              <a:rPr lang="en-US" altLang="ja-JP" sz="1400" dirty="0" smtClean="0">
                <a:ea typeface="ＭＳ Ｐゴシック" charset="-128"/>
              </a:rPr>
              <a:t>Proposed change: (1) Revise the content.   (2) Suggestion:  remove lines 24-27, and combine lines 28-32 with lines 14-16.</a:t>
            </a:r>
          </a:p>
          <a:p>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ea typeface="ＭＳ Ｐゴシック" charset="-128"/>
              </a:rPr>
              <a:t>Defer till the joint MAC-PHY </a:t>
            </a:r>
            <a:r>
              <a:rPr lang="en-US" altLang="ja-JP" sz="1400" dirty="0" smtClean="0">
                <a:ea typeface="ＭＳ Ｐゴシック" charset="-128"/>
              </a:rPr>
              <a:t>discussion.</a:t>
            </a:r>
            <a:endParaRPr lang="en-US" altLang="ja-JP" sz="1400" dirty="0" smtClean="0">
              <a:ea typeface="ＭＳ Ｐゴシック" charset="-128"/>
            </a:endParaRPr>
          </a:p>
        </p:txBody>
      </p:sp>
      <p:sp>
        <p:nvSpPr>
          <p:cNvPr id="8" name="TextBox 7"/>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32</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484784"/>
            <a:ext cx="7772400" cy="4824536"/>
          </a:xfrm>
          <a:noFill/>
        </p:spPr>
        <p:txBody>
          <a:bodyPr/>
          <a:lstStyle/>
          <a:p>
            <a:pPr>
              <a:buNone/>
            </a:pPr>
            <a:r>
              <a:rPr lang="en-US" altLang="ja-JP" sz="1400" b="1" u="sng" dirty="0" smtClean="0">
                <a:ea typeface="ＭＳ Ｐゴシック" charset="-128"/>
              </a:rPr>
              <a:t>S7-47 </a:t>
            </a:r>
            <a:r>
              <a:rPr lang="en-US" altLang="ja-JP" sz="1400" b="1" dirty="0" smtClean="0">
                <a:ea typeface="ＭＳ Ｐゴシック" charset="-128"/>
              </a:rPr>
              <a:t>(7.13.2,  pg.115, lines 6-39)</a:t>
            </a:r>
          </a:p>
          <a:p>
            <a:r>
              <a:rPr lang="en-US" altLang="ja-JP" sz="1400" dirty="0" smtClean="0">
                <a:ea typeface="ＭＳ Ｐゴシック" charset="-128"/>
              </a:rPr>
              <a:t>Original comment: This </a:t>
            </a:r>
            <a:r>
              <a:rPr lang="en-US" altLang="ja-JP" sz="1400" dirty="0" err="1" smtClean="0">
                <a:ea typeface="ＭＳ Ｐゴシック" charset="-128"/>
              </a:rPr>
              <a:t>subclause</a:t>
            </a:r>
            <a:r>
              <a:rPr lang="en-US" altLang="ja-JP" sz="1400" dirty="0" smtClean="0">
                <a:ea typeface="ＭＳ Ｐゴシック" charset="-128"/>
              </a:rPr>
              <a:t> was modified, incorrectly or inaccurately, in this draft without a discussion at the MAC subgroup.</a:t>
            </a:r>
          </a:p>
          <a:p>
            <a:r>
              <a:rPr lang="en-US" altLang="ja-JP" sz="1400" dirty="0" smtClean="0">
                <a:ea typeface="ＭＳ Ｐゴシック" charset="-128"/>
              </a:rPr>
              <a:t>Proposed change: Restore the text that existed prior to D0.  If they are not correct or complete, please work with the MAC subgroup.</a:t>
            </a:r>
          </a:p>
          <a:p>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ea typeface="ＭＳ Ｐゴシック" charset="-128"/>
              </a:rPr>
              <a:t>Defer till the joint MAC-PHY </a:t>
            </a:r>
            <a:r>
              <a:rPr lang="en-US" altLang="ja-JP" sz="1400" dirty="0" smtClean="0">
                <a:ea typeface="ＭＳ Ｐゴシック" charset="-128"/>
              </a:rPr>
              <a:t>discussion.</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33</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S7-356 </a:t>
            </a:r>
            <a:r>
              <a:rPr lang="en-US" altLang="ja-JP" sz="1400" b="1" dirty="0" smtClean="0">
                <a:ea typeface="ＭＳ Ｐゴシック" charset="-128"/>
              </a:rPr>
              <a:t>(7.13.2 , pg.115, line 6)</a:t>
            </a:r>
            <a:endParaRPr lang="en-US" altLang="ja-JP" sz="1400" b="1" u="sng" dirty="0" smtClean="0">
              <a:ea typeface="ＭＳ Ｐゴシック" charset="-128"/>
            </a:endParaRPr>
          </a:p>
          <a:p>
            <a:r>
              <a:rPr lang="en-US" altLang="ja-JP" sz="1400" dirty="0" smtClean="0">
                <a:ea typeface="ＭＳ Ｐゴシック" charset="-128"/>
              </a:rPr>
              <a:t>Original comment: The description on </a:t>
            </a:r>
            <a:r>
              <a:rPr lang="en-US" altLang="ja-JP" sz="1400" dirty="0" err="1" smtClean="0">
                <a:ea typeface="ＭＳ Ｐゴシック" charset="-128"/>
              </a:rPr>
              <a:t>hybird</a:t>
            </a:r>
            <a:r>
              <a:rPr lang="en-US" altLang="ja-JP" sz="1400" dirty="0" smtClean="0">
                <a:ea typeface="ＭＳ Ｐゴシック" charset="-128"/>
              </a:rPr>
              <a:t> </a:t>
            </a:r>
            <a:r>
              <a:rPr lang="en-US" altLang="ja-JP" sz="1400" dirty="0" smtClean="0">
                <a:ea typeface="ＭＳ Ｐゴシック" charset="-128"/>
              </a:rPr>
              <a:t>ARQ is still unclear. There are many duplicated descriptions, but the </a:t>
            </a:r>
            <a:r>
              <a:rPr lang="en-US" altLang="ja-JP" sz="1400" dirty="0" err="1" smtClean="0">
                <a:ea typeface="ＭＳ Ｐゴシック" charset="-128"/>
              </a:rPr>
              <a:t>subclause</a:t>
            </a:r>
            <a:r>
              <a:rPr lang="en-US" altLang="ja-JP" sz="1400" dirty="0" smtClean="0">
                <a:ea typeface="ＭＳ Ｐゴシック" charset="-128"/>
              </a:rPr>
              <a:t> does not contain the rationale on </a:t>
            </a:r>
            <a:r>
              <a:rPr lang="en-US" altLang="ja-JP" sz="1400" dirty="0" err="1" smtClean="0">
                <a:ea typeface="ＭＳ Ｐゴシック" charset="-128"/>
              </a:rPr>
              <a:t>Phy</a:t>
            </a:r>
            <a:r>
              <a:rPr lang="en-US" altLang="ja-JP" sz="1400" dirty="0" smtClean="0">
                <a:ea typeface="ＭＳ Ｐゴシック" charset="-128"/>
              </a:rPr>
              <a:t> layer operation. Especially, it is very vague and unclear what is meant by "the recipient shall retain at its PHY layer the MAC frame". line 16, page 115. More precise information (or pointer to the </a:t>
            </a:r>
            <a:r>
              <a:rPr lang="en-US" altLang="ja-JP" sz="1400" dirty="0" err="1" smtClean="0">
                <a:ea typeface="ＭＳ Ｐゴシック" charset="-128"/>
              </a:rPr>
              <a:t>subclause</a:t>
            </a:r>
            <a:r>
              <a:rPr lang="en-US" altLang="ja-JP" sz="1400" dirty="0" smtClean="0">
                <a:ea typeface="ＭＳ Ｐゴシック" charset="-128"/>
              </a:rPr>
              <a:t> </a:t>
            </a:r>
            <a:r>
              <a:rPr lang="en-US" altLang="ja-JP" sz="1400" dirty="0" err="1" smtClean="0">
                <a:ea typeface="ＭＳ Ｐゴシック" charset="-128"/>
              </a:rPr>
              <a:t>desribing</a:t>
            </a:r>
            <a:r>
              <a:rPr lang="en-US" altLang="ja-JP" sz="1400" dirty="0" smtClean="0">
                <a:ea typeface="ＭＳ Ｐゴシック" charset="-128"/>
              </a:rPr>
              <a:t> hybrid ARQ PHY operation) is needed.</a:t>
            </a:r>
          </a:p>
          <a:p>
            <a:r>
              <a:rPr lang="en-US" altLang="ja-JP" sz="1400" dirty="0" smtClean="0">
                <a:ea typeface="ＭＳ Ｐゴシック" charset="-128"/>
              </a:rPr>
              <a:t>Proposed change: As in comment. Provide more detailed description on hybrid ARQ. Also, timer based operation for erroneous state recovery should be needed.</a:t>
            </a:r>
          </a:p>
          <a:p>
            <a:r>
              <a:rPr lang="en-US" altLang="ja-JP" sz="1400" u="sng" dirty="0" smtClean="0">
                <a:ea typeface="ＭＳ Ｐゴシック" charset="-128"/>
              </a:rPr>
              <a:t>Proposed resolution: </a:t>
            </a:r>
            <a:r>
              <a:rPr lang="en-US" altLang="ja-JP" sz="1400" dirty="0" smtClean="0">
                <a:ea typeface="ＭＳ Ｐゴシック" charset="-128"/>
              </a:rPr>
              <a:t>Defer till the joint MAC-PHY discussion </a:t>
            </a:r>
            <a:r>
              <a:rPr lang="en-US" altLang="ja-JP" sz="1400" dirty="0" smtClean="0">
                <a:ea typeface="ＭＳ Ｐゴシック" charset="-128"/>
              </a:rPr>
              <a:t>. Should consider </a:t>
            </a:r>
            <a:r>
              <a:rPr lang="en-US" altLang="ja-JP" sz="1400" dirty="0" smtClean="0">
                <a:ea typeface="ＭＳ Ｐゴシック" charset="-128"/>
              </a:rPr>
              <a:t>the comment to reference </a:t>
            </a:r>
            <a:r>
              <a:rPr lang="en-US" altLang="ja-JP" sz="1400" dirty="0" err="1" smtClean="0">
                <a:ea typeface="ＭＳ Ｐゴシック" charset="-128"/>
              </a:rPr>
              <a:t>subclause</a:t>
            </a:r>
            <a:r>
              <a:rPr lang="en-US" altLang="ja-JP" sz="1400" dirty="0" smtClean="0">
                <a:ea typeface="ＭＳ Ｐゴシック" charset="-128"/>
              </a:rPr>
              <a:t> 10.16  here in 7.13.2.  More detailed </a:t>
            </a:r>
            <a:r>
              <a:rPr lang="en-US" altLang="ja-JP" sz="1400" dirty="0" err="1" smtClean="0">
                <a:ea typeface="ＭＳ Ｐゴシック" charset="-128"/>
              </a:rPr>
              <a:t>Hybird</a:t>
            </a:r>
            <a:r>
              <a:rPr lang="en-US" altLang="ja-JP" sz="1400" dirty="0" smtClean="0">
                <a:ea typeface="ＭＳ Ｐゴシック" charset="-128"/>
              </a:rPr>
              <a:t> ARQ description  and the rationale on PHY layer should be provided in  subclause10.16.   </a:t>
            </a:r>
          </a:p>
          <a:p>
            <a:endParaRPr lang="en-US" altLang="ja-JP" sz="1400" dirty="0" smtClean="0">
              <a:ea typeface="ＭＳ Ｐゴシック" charset="-128"/>
            </a:endParaRPr>
          </a:p>
        </p:txBody>
      </p:sp>
      <p:graphicFrame>
        <p:nvGraphicFramePr>
          <p:cNvPr id="7" name="Object 6"/>
          <p:cNvGraphicFramePr>
            <a:graphicFrameLocks noChangeAspect="1"/>
          </p:cNvGraphicFramePr>
          <p:nvPr/>
        </p:nvGraphicFramePr>
        <p:xfrm>
          <a:off x="4514850" y="3321050"/>
          <a:ext cx="114300" cy="215900"/>
        </p:xfrm>
        <a:graphic>
          <a:graphicData uri="http://schemas.openxmlformats.org/presentationml/2006/ole">
            <p:oleObj spid="_x0000_s1026" name="Equation" r:id="rId4" imgW="114120" imgH="215640" progId="Equation.3">
              <p:embed/>
            </p:oleObj>
          </a:graphicData>
        </a:graphic>
      </p:graphicFrame>
      <p:sp>
        <p:nvSpPr>
          <p:cNvPr id="8" name="TextBox 7"/>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34</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S7-382 </a:t>
            </a:r>
            <a:r>
              <a:rPr lang="en-US" altLang="ja-JP" sz="1400" b="1" dirty="0" smtClean="0">
                <a:ea typeface="ＭＳ Ｐゴシック" charset="-128"/>
              </a:rPr>
              <a:t>(7.13.2 , pg.115, line 33)</a:t>
            </a:r>
          </a:p>
          <a:p>
            <a:r>
              <a:rPr lang="en-US" altLang="ja-JP" sz="1400" dirty="0" smtClean="0">
                <a:ea typeface="ＭＳ Ｐゴシック" charset="-128"/>
              </a:rPr>
              <a:t>Original comment: How to decide the maximum number of retransmission? </a:t>
            </a:r>
          </a:p>
          <a:p>
            <a:r>
              <a:rPr lang="en-US" altLang="ja-JP" sz="1400" dirty="0" smtClean="0">
                <a:ea typeface="ＭＳ Ｐゴシック" charset="-128"/>
              </a:rPr>
              <a:t>Proposed change: Allow the process to be repeated until receiving a different frame with H0 set back to 0, provided transmissions will be completed with its allocation interval.</a:t>
            </a:r>
          </a:p>
          <a:p>
            <a:r>
              <a:rPr lang="en-US" altLang="ja-JP" sz="1400" u="sng" dirty="0" smtClean="0">
                <a:ea typeface="ＭＳ Ｐゴシック" charset="-128"/>
              </a:rPr>
              <a:t>Proposed resolution:</a:t>
            </a:r>
            <a:r>
              <a:rPr lang="en-US" altLang="ja-JP" sz="1400" dirty="0" smtClean="0">
                <a:ea typeface="ＭＳ Ｐゴシック" charset="-128"/>
              </a:rPr>
              <a:t>  Defer till the joint MAC-PHY </a:t>
            </a:r>
            <a:r>
              <a:rPr lang="en-US" altLang="ja-JP" sz="1400" dirty="0" smtClean="0">
                <a:ea typeface="ＭＳ Ｐゴシック" charset="-128"/>
              </a:rPr>
              <a:t>discussion.</a:t>
            </a:r>
            <a:endParaRPr lang="en-US" altLang="ja-JP" sz="1400" dirty="0" smtClean="0">
              <a:ea typeface="ＭＳ Ｐゴシック" charset="-128"/>
            </a:endParaRPr>
          </a:p>
        </p:txBody>
      </p:sp>
      <p:graphicFrame>
        <p:nvGraphicFramePr>
          <p:cNvPr id="7" name="Object 6"/>
          <p:cNvGraphicFramePr>
            <a:graphicFrameLocks noChangeAspect="1"/>
          </p:cNvGraphicFramePr>
          <p:nvPr/>
        </p:nvGraphicFramePr>
        <p:xfrm>
          <a:off x="4514850" y="3321050"/>
          <a:ext cx="114300" cy="215900"/>
        </p:xfrm>
        <a:graphic>
          <a:graphicData uri="http://schemas.openxmlformats.org/presentationml/2006/ole">
            <p:oleObj spid="_x0000_s2050" name="Equation" r:id="rId4" imgW="114120" imgH="215640" progId="Equation.3">
              <p:embed/>
            </p:oleObj>
          </a:graphicData>
        </a:graphic>
      </p:graphicFrame>
      <p:sp>
        <p:nvSpPr>
          <p:cNvPr id="8" name="TextBox 7"/>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35</a:t>
            </a:fld>
            <a:endParaRPr lang="en-US" altLang="ja-JP"/>
          </a:p>
        </p:txBody>
      </p:sp>
      <p:sp>
        <p:nvSpPr>
          <p:cNvPr id="4101" name="Rectangle 2"/>
          <p:cNvSpPr>
            <a:spLocks noGrp="1" noChangeArrowheads="1"/>
          </p:cNvSpPr>
          <p:nvPr>
            <p:ph type="title"/>
          </p:nvPr>
        </p:nvSpPr>
        <p:spPr>
          <a:xfrm>
            <a:off x="683568" y="620688"/>
            <a:ext cx="7772400" cy="1066800"/>
          </a:xfrm>
          <a:noFill/>
        </p:spPr>
        <p:txBody>
          <a:bodyPr/>
          <a:lstStyle/>
          <a:p>
            <a:r>
              <a:rPr lang="en-US" altLang="ja-JP" sz="2400" dirty="0" smtClean="0">
                <a:ea typeface="ＭＳ Ｐゴシック" charset="-128"/>
              </a:rPr>
              <a:t>D0 Comments S7-532,S7-534,S7-384,S7-56/238/179</a:t>
            </a:r>
          </a:p>
        </p:txBody>
      </p:sp>
      <p:sp>
        <p:nvSpPr>
          <p:cNvPr id="4102" name="Rectangle 3"/>
          <p:cNvSpPr>
            <a:spLocks noGrp="1" noChangeArrowheads="1"/>
          </p:cNvSpPr>
          <p:nvPr>
            <p:ph type="body" idx="1"/>
          </p:nvPr>
        </p:nvSpPr>
        <p:spPr>
          <a:xfrm>
            <a:off x="611560" y="1628800"/>
            <a:ext cx="7772400" cy="4392488"/>
          </a:xfrm>
          <a:noFill/>
        </p:spPr>
        <p:txBody>
          <a:bodyPr/>
          <a:lstStyle/>
          <a:p>
            <a:pPr>
              <a:buNone/>
            </a:pPr>
            <a:r>
              <a:rPr lang="en-US" altLang="ja-JP" sz="1400" b="1" u="sng" dirty="0" smtClean="0">
                <a:ea typeface="ＭＳ Ｐゴシック" charset="-128"/>
              </a:rPr>
              <a:t>S7-532 </a:t>
            </a:r>
            <a:r>
              <a:rPr lang="en-US" altLang="ja-JP" sz="1400" b="1" dirty="0" smtClean="0">
                <a:ea typeface="ＭＳ Ｐゴシック" charset="-128"/>
              </a:rPr>
              <a:t>(7.13.4,  pg.117, Table 24)</a:t>
            </a:r>
          </a:p>
          <a:p>
            <a:r>
              <a:rPr lang="en-US" altLang="ja-JP" sz="1400" dirty="0" smtClean="0">
                <a:ea typeface="ＭＳ Ｐゴシック" charset="-128"/>
              </a:rPr>
              <a:t>Original comment: UWB needs both slotted ALOHA and  CSMA</a:t>
            </a:r>
          </a:p>
          <a:p>
            <a:r>
              <a:rPr lang="en-US" altLang="ja-JP" sz="1400" dirty="0" smtClean="0">
                <a:ea typeface="ＭＳ Ｐゴシック" charset="-128"/>
              </a:rPr>
              <a:t>Proposed change: Add CSMA for UWB</a:t>
            </a:r>
          </a:p>
          <a:p>
            <a:pPr>
              <a:buNone/>
            </a:pPr>
            <a:r>
              <a:rPr lang="en-US" altLang="ja-JP" sz="1400" b="1" u="sng" dirty="0" smtClean="0">
                <a:ea typeface="ＭＳ Ｐゴシック" charset="-128"/>
              </a:rPr>
              <a:t>S7-534 </a:t>
            </a:r>
            <a:r>
              <a:rPr lang="en-US" altLang="ja-JP" sz="1400" b="1" dirty="0" smtClean="0">
                <a:ea typeface="ＭＳ Ｐゴシック" charset="-128"/>
              </a:rPr>
              <a:t>(7.13.4,  pg.117 &amp;118, Table 24 &amp;25)</a:t>
            </a:r>
          </a:p>
          <a:p>
            <a:r>
              <a:rPr lang="en-US" altLang="ja-JP" sz="1400" dirty="0" smtClean="0">
                <a:ea typeface="ＭＳ Ｐゴシック" charset="-128"/>
              </a:rPr>
              <a:t>Original comment: UWB needs CSMA/CA as well as slotted ALOHA.</a:t>
            </a:r>
          </a:p>
          <a:p>
            <a:r>
              <a:rPr lang="en-US" altLang="ja-JP" sz="1400" dirty="0" smtClean="0">
                <a:ea typeface="ＭＳ Ｐゴシック" charset="-128"/>
              </a:rPr>
              <a:t>Proposed change: CSMA/CA should be added for UWB.</a:t>
            </a:r>
          </a:p>
          <a:p>
            <a:pPr>
              <a:buNone/>
            </a:pPr>
            <a:r>
              <a:rPr lang="en-US" altLang="ja-JP" sz="1400" b="1" u="sng" dirty="0" smtClean="0">
                <a:ea typeface="ＭＳ Ｐゴシック" charset="-128"/>
              </a:rPr>
              <a:t>S7-384 </a:t>
            </a:r>
            <a:r>
              <a:rPr lang="en-US" altLang="ja-JP" sz="1400" b="1" dirty="0" smtClean="0">
                <a:ea typeface="ＭＳ Ｐゴシック" charset="-128"/>
              </a:rPr>
              <a:t>(7.13.4 , pg.118, Table 25)</a:t>
            </a:r>
            <a:endParaRPr lang="en-US" altLang="ja-JP" sz="1400" b="1" u="sng" dirty="0" smtClean="0">
              <a:ea typeface="ＭＳ Ｐゴシック" charset="-128"/>
            </a:endParaRPr>
          </a:p>
          <a:p>
            <a:r>
              <a:rPr lang="en-US" altLang="ja-JP" sz="1400" dirty="0" smtClean="0">
                <a:ea typeface="ＭＳ Ｐゴシック" charset="-128"/>
              </a:rPr>
              <a:t>Original comment: Parameters in Table 25 should be further discussed</a:t>
            </a:r>
          </a:p>
          <a:p>
            <a:r>
              <a:rPr lang="en-US" altLang="ja-JP" sz="1400" dirty="0" smtClean="0">
                <a:ea typeface="ＭＳ Ｐゴシック" charset="-128"/>
              </a:rPr>
              <a:t>Proposed change: To be discussed and agreed within the MAC subgroup</a:t>
            </a:r>
          </a:p>
          <a:p>
            <a:pPr>
              <a:buNone/>
            </a:pPr>
            <a:r>
              <a:rPr lang="en-US" altLang="ja-JP" sz="1400" b="1" u="sng" dirty="0" smtClean="0">
                <a:ea typeface="ＭＳ Ｐゴシック" charset="-128"/>
              </a:rPr>
              <a:t>S7-56/238/179 </a:t>
            </a:r>
            <a:r>
              <a:rPr lang="en-US" altLang="ja-JP" sz="1400" b="1" dirty="0" smtClean="0">
                <a:ea typeface="ＭＳ Ｐゴシック" charset="-128"/>
              </a:rPr>
              <a:t>(7.13.4 , pg.118, Table 25)</a:t>
            </a:r>
          </a:p>
          <a:p>
            <a:r>
              <a:rPr lang="en-US" altLang="ja-JP" sz="1400" dirty="0" smtClean="0">
                <a:ea typeface="ＭＳ Ｐゴシック" charset="-128"/>
              </a:rPr>
              <a:t>Original comment: (1) The value for </a:t>
            </a:r>
            <a:r>
              <a:rPr lang="en-US" altLang="ja-JP" sz="1400" dirty="0" err="1" smtClean="0">
                <a:ea typeface="ＭＳ Ｐゴシック" charset="-128"/>
              </a:rPr>
              <a:t>pAllohaSlotLength</a:t>
            </a:r>
            <a:r>
              <a:rPr lang="en-US" altLang="ja-JP" sz="1400" dirty="0" smtClean="0">
                <a:ea typeface="ＭＳ Ｐゴシック" charset="-128"/>
              </a:rPr>
              <a:t> should be first given by an equation containing the underlying parameters. (2) This value should be equal to the transmit time of a PHY frame with a MAC frame of "typical" length transmitted at the lowest mandatory data rate for the UWB PHY, plus </a:t>
            </a:r>
            <a:r>
              <a:rPr lang="en-US" altLang="ja-JP" sz="1400" dirty="0" err="1" smtClean="0">
                <a:ea typeface="ＭＳ Ｐゴシック" charset="-128"/>
              </a:rPr>
              <a:t>pSIFS</a:t>
            </a:r>
            <a:r>
              <a:rPr lang="en-US" altLang="ja-JP" sz="1400" dirty="0" smtClean="0">
                <a:ea typeface="ＭＳ Ｐゴシック" charset="-128"/>
              </a:rPr>
              <a:t>, plus the transmit time of a PHY frame with a MAC frame  of 7+2 octets transmitted at the lowest mandatory data rate for the UWB PHY, plus </a:t>
            </a:r>
            <a:r>
              <a:rPr lang="en-US" altLang="ja-JP" sz="1400" dirty="0" err="1" smtClean="0">
                <a:ea typeface="ＭＳ Ｐゴシック" charset="-128"/>
              </a:rPr>
              <a:t>mGT_Nominal</a:t>
            </a:r>
            <a:r>
              <a:rPr lang="en-US" altLang="ja-JP" sz="1400" dirty="0" smtClean="0">
                <a:ea typeface="ＭＳ Ｐゴシック" charset="-128"/>
              </a:rPr>
              <a:t>.</a:t>
            </a:r>
          </a:p>
          <a:p>
            <a:r>
              <a:rPr lang="en-US" altLang="ja-JP" sz="1400" dirty="0" smtClean="0">
                <a:ea typeface="ＭＳ Ｐゴシック" charset="-128"/>
              </a:rPr>
              <a:t>Proposed change: Revise the entry as noted in the comment.</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a:p>
            <a:endParaRPr lang="en-US" altLang="ja-JP" sz="1400" dirty="0" smtClean="0">
              <a:ea typeface="ＭＳ Ｐゴシック" charset="-128"/>
            </a:endParaRP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36</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S7-532 </a:t>
            </a:r>
            <a:r>
              <a:rPr lang="en-US" altLang="ja-JP" sz="1400" b="1" dirty="0" smtClean="0">
                <a:ea typeface="ＭＳ Ｐゴシック" charset="-128"/>
              </a:rPr>
              <a:t>(7.13.4,  pg.117, Table 24)</a:t>
            </a:r>
          </a:p>
          <a:p>
            <a:r>
              <a:rPr lang="en-US" altLang="ja-JP" sz="1400" dirty="0" smtClean="0">
                <a:ea typeface="ＭＳ Ｐゴシック" charset="-128"/>
              </a:rPr>
              <a:t>Original comment: UWB needs both slotted ALOHA and  CSMA</a:t>
            </a:r>
          </a:p>
          <a:p>
            <a:r>
              <a:rPr lang="en-US" altLang="ja-JP" sz="1400" dirty="0" smtClean="0">
                <a:ea typeface="ＭＳ Ｐゴシック" charset="-128"/>
              </a:rPr>
              <a:t>Proposed change: Add CSMA for UWB</a:t>
            </a:r>
          </a:p>
          <a:p>
            <a:r>
              <a:rPr lang="en-US" altLang="ja-JP" sz="1400" u="sng" dirty="0" smtClean="0">
                <a:ea typeface="ＭＳ Ｐゴシック" charset="-128"/>
              </a:rPr>
              <a:t>Proposed resolution: </a:t>
            </a:r>
            <a:r>
              <a:rPr lang="en-US" altLang="ja-JP" sz="1400" dirty="0" smtClean="0">
                <a:ea typeface="ＭＳ Ｐゴシック" charset="-128"/>
              </a:rPr>
              <a:t> Accept. </a:t>
            </a:r>
            <a:r>
              <a:rPr lang="en-US" altLang="ja-JP" sz="1400" dirty="0" smtClean="0">
                <a:ea typeface="ＭＳ Ｐゴシック" pitchFamily="34" charset="-128"/>
              </a:rPr>
              <a:t>In Table 24, delete everything after CSMA/CA from the value entry for </a:t>
            </a:r>
            <a:r>
              <a:rPr lang="en-US" altLang="ja-JP" sz="1400" dirty="0" err="1" smtClean="0">
                <a:ea typeface="ＭＳ Ｐゴシック" pitchFamily="34" charset="-128"/>
              </a:rPr>
              <a:t>pRandomAccess</a:t>
            </a:r>
            <a:r>
              <a:rPr lang="en-US" altLang="ja-JP" sz="1400" dirty="0" smtClean="0">
                <a:ea typeface="ＭＳ Ｐゴシック" pitchFamily="34" charset="-128"/>
              </a:rPr>
              <a:t>.</a:t>
            </a:r>
            <a:r>
              <a:rPr lang="en-US" altLang="ja-JP" sz="1400" dirty="0" smtClean="0"/>
              <a:t> </a:t>
            </a:r>
            <a:endParaRPr lang="en-US" altLang="ja-JP" sz="1400" dirty="0" smtClean="0">
              <a:ea typeface="ＭＳ Ｐゴシック" charset="-128"/>
            </a:endParaRPr>
          </a:p>
          <a:p>
            <a:endParaRPr lang="en-US" altLang="ja-JP" sz="1400" dirty="0" smtClean="0">
              <a:ea typeface="ＭＳ Ｐゴシック" charset="-128"/>
            </a:endParaRPr>
          </a:p>
          <a:p>
            <a:pPr>
              <a:buNone/>
            </a:pPr>
            <a:r>
              <a:rPr lang="en-US" altLang="ja-JP" sz="1400" b="1" u="sng" dirty="0" smtClean="0">
                <a:ea typeface="ＭＳ Ｐゴシック" charset="-128"/>
              </a:rPr>
              <a:t>S7-534 </a:t>
            </a:r>
            <a:r>
              <a:rPr lang="en-US" altLang="ja-JP" sz="1400" b="1" dirty="0" smtClean="0">
                <a:ea typeface="ＭＳ Ｐゴシック" charset="-128"/>
              </a:rPr>
              <a:t>(7.13.4,  pg.117 &amp;118, Table 24 &amp;25)</a:t>
            </a:r>
          </a:p>
          <a:p>
            <a:r>
              <a:rPr lang="en-US" altLang="ja-JP" sz="1400" dirty="0" smtClean="0">
                <a:ea typeface="ＭＳ Ｐゴシック" charset="-128"/>
              </a:rPr>
              <a:t>Original comment: UWB needs CSMA/CA as well as slotted ALOHA.</a:t>
            </a:r>
          </a:p>
          <a:p>
            <a:r>
              <a:rPr lang="en-US" altLang="ja-JP" sz="1400" dirty="0" smtClean="0">
                <a:ea typeface="ＭＳ Ｐゴシック" charset="-128"/>
              </a:rPr>
              <a:t>Proposed change: CSMA/CA should be added for UWB.</a:t>
            </a:r>
          </a:p>
          <a:p>
            <a:r>
              <a:rPr lang="en-US" altLang="ja-JP" sz="1400" u="sng" dirty="0" smtClean="0">
                <a:ea typeface="ＭＳ Ｐゴシック" charset="-128"/>
              </a:rPr>
              <a:t>Proposed resolution: </a:t>
            </a:r>
            <a:r>
              <a:rPr lang="en-US" altLang="ja-JP" sz="1400" dirty="0" smtClean="0">
                <a:ea typeface="ＭＳ Ｐゴシック" charset="-128"/>
              </a:rPr>
              <a:t>Accept.  </a:t>
            </a:r>
            <a:r>
              <a:rPr lang="en-US" altLang="ja-JP" sz="1400" dirty="0" smtClean="0">
                <a:ea typeface="ＭＳ Ｐゴシック" pitchFamily="34" charset="-128"/>
              </a:rPr>
              <a:t>In Table 25, add “CSMA/CA or” before “Slotted Aloha” in the value entry for </a:t>
            </a:r>
            <a:r>
              <a:rPr lang="en-US" altLang="ja-JP" sz="1400" dirty="0" err="1" smtClean="0">
                <a:ea typeface="ＭＳ Ｐゴシック" pitchFamily="34" charset="-128"/>
              </a:rPr>
              <a:t>pRandomAccess</a:t>
            </a:r>
            <a:r>
              <a:rPr lang="en-US" altLang="ja-JP" sz="1400" dirty="0" smtClean="0">
                <a:ea typeface="ＭＳ Ｐゴシック" pitchFamily="34" charset="-128"/>
              </a:rPr>
              <a:t>. </a:t>
            </a:r>
            <a:r>
              <a:rPr lang="en-US" altLang="ja-JP" sz="1400" dirty="0" smtClean="0"/>
              <a:t> </a:t>
            </a: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37</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S7-384 </a:t>
            </a:r>
            <a:r>
              <a:rPr lang="en-US" altLang="ja-JP" sz="1400" b="1" dirty="0" smtClean="0">
                <a:ea typeface="ＭＳ Ｐゴシック" charset="-128"/>
              </a:rPr>
              <a:t>(7.13.4 , pg.118, Table 25)</a:t>
            </a:r>
            <a:endParaRPr lang="en-US" altLang="ja-JP" sz="1400" b="1" u="sng" dirty="0" smtClean="0">
              <a:ea typeface="ＭＳ Ｐゴシック" charset="-128"/>
            </a:endParaRPr>
          </a:p>
          <a:p>
            <a:r>
              <a:rPr lang="en-US" altLang="ja-JP" sz="1400" dirty="0" smtClean="0">
                <a:ea typeface="ＭＳ Ｐゴシック" charset="-128"/>
              </a:rPr>
              <a:t>Original comment: Parameters in Table 25 should be further discussed</a:t>
            </a:r>
          </a:p>
          <a:p>
            <a:r>
              <a:rPr lang="en-US" altLang="ja-JP" sz="1400" dirty="0" smtClean="0">
                <a:ea typeface="ＭＳ Ｐゴシック" charset="-128"/>
              </a:rPr>
              <a:t>Proposed change: To be discussed and agreed within the MAC subgroup</a:t>
            </a:r>
            <a:endParaRPr lang="en-US" altLang="ja-JP" sz="1400" b="1" u="sng" dirty="0" smtClean="0">
              <a:ea typeface="ＭＳ Ｐゴシック" charset="-128"/>
            </a:endParaRPr>
          </a:p>
          <a:p>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ea typeface="ＭＳ Ｐゴシック" charset="-128"/>
              </a:rPr>
              <a:t>Defer till the joint MAC-PHY </a:t>
            </a:r>
            <a:r>
              <a:rPr lang="en-US" altLang="ja-JP" sz="1400" dirty="0" smtClean="0">
                <a:ea typeface="ＭＳ Ｐゴシック" charset="-128"/>
              </a:rPr>
              <a:t>discussion.</a:t>
            </a:r>
            <a:endParaRPr lang="en-US" altLang="ja-JP" sz="1400" dirty="0" smtClean="0">
              <a:ea typeface="ＭＳ Ｐゴシック" charset="-128"/>
            </a:endParaRPr>
          </a:p>
        </p:txBody>
      </p:sp>
      <p:graphicFrame>
        <p:nvGraphicFramePr>
          <p:cNvPr id="7" name="Object 6"/>
          <p:cNvGraphicFramePr>
            <a:graphicFrameLocks noChangeAspect="1"/>
          </p:cNvGraphicFramePr>
          <p:nvPr/>
        </p:nvGraphicFramePr>
        <p:xfrm>
          <a:off x="4514850" y="3321050"/>
          <a:ext cx="114300" cy="215900"/>
        </p:xfrm>
        <a:graphic>
          <a:graphicData uri="http://schemas.openxmlformats.org/presentationml/2006/ole">
            <p:oleObj spid="_x0000_s3074" name="Equation" r:id="rId4" imgW="114120" imgH="215640" progId="Equation.3">
              <p:embed/>
            </p:oleObj>
          </a:graphicData>
        </a:graphic>
      </p:graphicFrame>
      <p:sp>
        <p:nvSpPr>
          <p:cNvPr id="8" name="TextBox 7"/>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38</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S7-56/238/179 </a:t>
            </a:r>
            <a:r>
              <a:rPr lang="en-US" altLang="ja-JP" sz="1400" b="1" dirty="0" smtClean="0">
                <a:ea typeface="ＭＳ Ｐゴシック" charset="-128"/>
              </a:rPr>
              <a:t>(7.13.4 , pg.118, Table 25)</a:t>
            </a:r>
          </a:p>
          <a:p>
            <a:r>
              <a:rPr lang="en-US" altLang="ja-JP" sz="1400" dirty="0" smtClean="0">
                <a:ea typeface="ＭＳ Ｐゴシック" charset="-128"/>
              </a:rPr>
              <a:t>Original comment: (1) The value for </a:t>
            </a:r>
            <a:r>
              <a:rPr lang="en-US" altLang="ja-JP" sz="1400" dirty="0" err="1" smtClean="0">
                <a:ea typeface="ＭＳ Ｐゴシック" charset="-128"/>
              </a:rPr>
              <a:t>pAllohaSlotLength</a:t>
            </a:r>
            <a:r>
              <a:rPr lang="en-US" altLang="ja-JP" sz="1400" dirty="0" smtClean="0">
                <a:ea typeface="ＭＳ Ｐゴシック" charset="-128"/>
              </a:rPr>
              <a:t> should be first given by an equation containing the underlying parameters. (2) This value should be equal to the transmit time of a PHY frame with a MAC frame of "typical" length transmitted at the lowest mandatory data rate for the UWB PHY, plus </a:t>
            </a:r>
            <a:r>
              <a:rPr lang="en-US" altLang="ja-JP" sz="1400" dirty="0" err="1" smtClean="0">
                <a:ea typeface="ＭＳ Ｐゴシック" charset="-128"/>
              </a:rPr>
              <a:t>pSIFS</a:t>
            </a:r>
            <a:r>
              <a:rPr lang="en-US" altLang="ja-JP" sz="1400" dirty="0" smtClean="0">
                <a:ea typeface="ＭＳ Ｐゴシック" charset="-128"/>
              </a:rPr>
              <a:t>, plus the transmit time of a PHY frame with a MAC frame  of 7+2 octets transmitted at the lowest mandatory data rate for the UWB PHY, plus </a:t>
            </a:r>
            <a:r>
              <a:rPr lang="en-US" altLang="ja-JP" sz="1400" dirty="0" err="1" smtClean="0">
                <a:ea typeface="ＭＳ Ｐゴシック" charset="-128"/>
              </a:rPr>
              <a:t>mGT_Nominal</a:t>
            </a:r>
            <a:r>
              <a:rPr lang="en-US" altLang="ja-JP" sz="1400" dirty="0" smtClean="0">
                <a:ea typeface="ＭＳ Ｐゴシック" charset="-128"/>
              </a:rPr>
              <a:t>.</a:t>
            </a:r>
          </a:p>
          <a:p>
            <a:r>
              <a:rPr lang="en-US" altLang="ja-JP" sz="1400" dirty="0" smtClean="0">
                <a:ea typeface="ＭＳ Ｐゴシック" charset="-128"/>
              </a:rPr>
              <a:t>Proposed change: Revise the entry as noted in the comment.</a:t>
            </a:r>
          </a:p>
          <a:p>
            <a:r>
              <a:rPr lang="en-US" altLang="ja-JP" sz="1400" u="sng" dirty="0" smtClean="0">
                <a:ea typeface="ＭＳ Ｐゴシック" charset="-128"/>
              </a:rPr>
              <a:t>Proposed resolution:</a:t>
            </a:r>
            <a:r>
              <a:rPr lang="en-US" altLang="ja-JP" sz="1400" dirty="0" smtClean="0">
                <a:ea typeface="ＭＳ Ｐゴシック" charset="-128"/>
              </a:rPr>
              <a:t>  Accept.  Changes the value for </a:t>
            </a:r>
            <a:r>
              <a:rPr lang="en-US" altLang="ja-JP" sz="1400" dirty="0" err="1" smtClean="0">
                <a:ea typeface="ＭＳ Ｐゴシック" charset="-128"/>
              </a:rPr>
              <a:t>pAllohaSlotLength</a:t>
            </a:r>
            <a:r>
              <a:rPr lang="en-US" altLang="ja-JP" sz="1400" dirty="0" smtClean="0">
                <a:ea typeface="ＭＳ Ｐゴシック" charset="-128"/>
              </a:rPr>
              <a:t> accordingly. </a:t>
            </a:r>
          </a:p>
          <a:p>
            <a:pPr>
              <a:buNone/>
            </a:pPr>
            <a:endParaRPr lang="en-US" altLang="ja-JP" sz="1400" dirty="0" smtClean="0">
              <a:ea typeface="ＭＳ Ｐゴシック" charset="-128"/>
            </a:endParaRPr>
          </a:p>
          <a:p>
            <a:pPr>
              <a:buNone/>
            </a:pPr>
            <a:r>
              <a:rPr lang="en-US" altLang="ja-JP" sz="1400" dirty="0" smtClean="0">
                <a:ea typeface="ＭＳ Ｐゴシック" charset="-128"/>
              </a:rPr>
              <a:t> </a:t>
            </a:r>
          </a:p>
          <a:p>
            <a:endParaRPr lang="en-US" altLang="ja-JP" sz="1400" dirty="0" smtClean="0">
              <a:ea typeface="ＭＳ Ｐゴシック" charset="-128"/>
            </a:endParaRPr>
          </a:p>
        </p:txBody>
      </p:sp>
      <p:graphicFrame>
        <p:nvGraphicFramePr>
          <p:cNvPr id="7" name="Object 6"/>
          <p:cNvGraphicFramePr>
            <a:graphicFrameLocks noChangeAspect="1"/>
          </p:cNvGraphicFramePr>
          <p:nvPr/>
        </p:nvGraphicFramePr>
        <p:xfrm>
          <a:off x="4514850" y="3321050"/>
          <a:ext cx="114300" cy="215900"/>
        </p:xfrm>
        <a:graphic>
          <a:graphicData uri="http://schemas.openxmlformats.org/presentationml/2006/ole">
            <p:oleObj spid="_x0000_s4098" name="Equation" r:id="rId4" imgW="114120" imgH="215640" progId="Equation.3">
              <p:embed/>
            </p:oleObj>
          </a:graphicData>
        </a:graphic>
      </p:graphicFrame>
      <p:sp>
        <p:nvSpPr>
          <p:cNvPr id="8" name="TextBox 7"/>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4</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S6-427 </a:t>
            </a:r>
            <a:r>
              <a:rPr lang="en-US" altLang="ja-JP" sz="1400" b="1" dirty="0" smtClean="0">
                <a:ea typeface="ＭＳ Ｐゴシック" charset="-128"/>
              </a:rPr>
              <a:t>(6.7, pg.58)</a:t>
            </a:r>
          </a:p>
          <a:p>
            <a:r>
              <a:rPr lang="en-US" altLang="ja-JP" sz="1400" dirty="0" smtClean="0">
                <a:ea typeface="ＭＳ Ｐゴシック" charset="-128"/>
              </a:rPr>
              <a:t>Original comment: Table 15 Missing "Capability Element" that defines how many PHYs are supported by the "node". </a:t>
            </a:r>
          </a:p>
          <a:p>
            <a:r>
              <a:rPr lang="en-US" altLang="ja-JP" sz="1400" dirty="0" smtClean="0">
                <a:ea typeface="ＭＳ Ｐゴシック" charset="-128"/>
              </a:rPr>
              <a:t>Proposed change: Add Capability Element that defines the number of PHYs supported by the Node. It is possible for a mfg to develop and offer a multi-mode product.</a:t>
            </a:r>
          </a:p>
          <a:p>
            <a:pPr lvl="0"/>
            <a:r>
              <a:rPr lang="en-US" altLang="ja-JP" sz="1400" u="sng" dirty="0" smtClean="0">
                <a:ea typeface="ＭＳ Ｐゴシック" charset="-128"/>
              </a:rPr>
              <a:t>Proposed </a:t>
            </a:r>
            <a:r>
              <a:rPr lang="en-US" altLang="ja-JP" sz="1400" u="sng" dirty="0" smtClean="0">
                <a:ea typeface="ＭＳ Ｐゴシック" charset="-128"/>
              </a:rPr>
              <a:t>resolution</a:t>
            </a:r>
            <a:r>
              <a:rPr lang="en-US" altLang="ja-JP" sz="1400" u="sng" dirty="0" smtClean="0">
                <a:ea typeface="ＭＳ Ｐゴシック" charset="-128"/>
              </a:rPr>
              <a:t>:</a:t>
            </a:r>
            <a:r>
              <a:rPr lang="en-US" altLang="ja-JP" sz="1400" dirty="0" smtClean="0">
                <a:ea typeface="ＭＳ Ｐゴシック" charset="-128"/>
              </a:rPr>
              <a:t> Deferred till joint MAC-PHY discussion.</a:t>
            </a:r>
            <a:endParaRPr lang="en-US" altLang="ja-JP" sz="1400" dirty="0" smtClean="0">
              <a:ea typeface="ＭＳ Ｐゴシック" charset="-128"/>
            </a:endParaRPr>
          </a:p>
        </p:txBody>
      </p:sp>
      <p:sp>
        <p:nvSpPr>
          <p:cNvPr id="7" name="TextBox 6"/>
          <p:cNvSpPr txBox="1"/>
          <p:nvPr/>
        </p:nvSpPr>
        <p:spPr>
          <a:xfrm>
            <a:off x="5940152" y="31291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5</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S7-62</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S7-62 </a:t>
            </a:r>
            <a:r>
              <a:rPr lang="en-US" altLang="ja-JP" sz="1400" b="1" dirty="0" smtClean="0">
                <a:ea typeface="ＭＳ Ｐゴシック" charset="-128"/>
              </a:rPr>
              <a:t>(7.2.7.2, pg.73, line 5)</a:t>
            </a:r>
          </a:p>
          <a:p>
            <a:r>
              <a:rPr lang="en-US" altLang="ja-JP" sz="1400" dirty="0" smtClean="0">
                <a:ea typeface="ＭＳ Ｐゴシック" charset="-128"/>
              </a:rPr>
              <a:t>Original comment: There is no </a:t>
            </a:r>
            <a:r>
              <a:rPr lang="en-US" altLang="ja-JP" sz="1400" dirty="0" err="1" smtClean="0">
                <a:ea typeface="ＭＳ Ｐゴシック" charset="-128"/>
              </a:rPr>
              <a:t>mG-AckDataSubtype</a:t>
            </a:r>
            <a:r>
              <a:rPr lang="en-US" altLang="ja-JP" sz="1400" dirty="0" smtClean="0">
                <a:ea typeface="ＭＳ Ｐゴシック" charset="-128"/>
              </a:rPr>
              <a:t> in table 3.  </a:t>
            </a:r>
            <a:r>
              <a:rPr lang="en-US" altLang="ja-JP" sz="1400" dirty="0" err="1" smtClean="0">
                <a:ea typeface="ＭＳ Ｐゴシック" charset="-128"/>
              </a:rPr>
              <a:t>mG-AckDataSubtype</a:t>
            </a:r>
            <a:r>
              <a:rPr lang="en-US" altLang="ja-JP" sz="1400" dirty="0" smtClean="0">
                <a:ea typeface="ＭＳ Ｐゴシック" charset="-128"/>
              </a:rPr>
              <a:t> is a MAC </a:t>
            </a:r>
            <a:r>
              <a:rPr lang="en-US" altLang="ja-JP" sz="1400" dirty="0" err="1" smtClean="0">
                <a:ea typeface="ＭＳ Ｐゴシック" charset="-128"/>
              </a:rPr>
              <a:t>sublayer</a:t>
            </a:r>
            <a:r>
              <a:rPr lang="en-US" altLang="ja-JP" sz="1400" dirty="0" smtClean="0">
                <a:ea typeface="ＭＳ Ｐゴシック" charset="-128"/>
              </a:rPr>
              <a:t> parameter, not a </a:t>
            </a:r>
            <a:r>
              <a:rPr lang="en-US" altLang="ja-JP" sz="1400" dirty="0" err="1" smtClean="0">
                <a:ea typeface="ＭＳ Ｐゴシック" charset="-128"/>
              </a:rPr>
              <a:t>subframe</a:t>
            </a:r>
            <a:r>
              <a:rPr lang="en-US" altLang="ja-JP" sz="1400" dirty="0" smtClean="0">
                <a:ea typeface="ＭＳ Ｐゴシック" charset="-128"/>
              </a:rPr>
              <a:t> type. Its value of 15 is a user defined subtype in table 3.</a:t>
            </a:r>
          </a:p>
          <a:p>
            <a:r>
              <a:rPr lang="en-US" altLang="ja-JP" sz="1400" dirty="0" smtClean="0">
                <a:ea typeface="ＭＳ Ｐゴシック" charset="-128"/>
              </a:rPr>
              <a:t>Proposed change: Fix inconsistency</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6</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S7-62 </a:t>
            </a:r>
            <a:r>
              <a:rPr lang="en-US" altLang="ja-JP" sz="1400" b="1" dirty="0" smtClean="0">
                <a:ea typeface="ＭＳ Ｐゴシック" charset="-128"/>
              </a:rPr>
              <a:t>(7.2.7.2, pg.73, line 5)</a:t>
            </a:r>
          </a:p>
          <a:p>
            <a:r>
              <a:rPr lang="en-US" altLang="ja-JP" sz="1400" dirty="0" smtClean="0">
                <a:ea typeface="ＭＳ Ｐゴシック" charset="-128"/>
              </a:rPr>
              <a:t>Original comment: There is no </a:t>
            </a:r>
            <a:r>
              <a:rPr lang="en-US" altLang="ja-JP" sz="1400" dirty="0" err="1" smtClean="0">
                <a:ea typeface="ＭＳ Ｐゴシック" charset="-128"/>
              </a:rPr>
              <a:t>mG-AckDataSubtype</a:t>
            </a:r>
            <a:r>
              <a:rPr lang="en-US" altLang="ja-JP" sz="1400" dirty="0" smtClean="0">
                <a:ea typeface="ＭＳ Ｐゴシック" charset="-128"/>
              </a:rPr>
              <a:t> in table 3.  </a:t>
            </a:r>
            <a:r>
              <a:rPr lang="en-US" altLang="ja-JP" sz="1400" dirty="0" err="1" smtClean="0">
                <a:ea typeface="ＭＳ Ｐゴシック" charset="-128"/>
              </a:rPr>
              <a:t>mG-AckDataSubtype</a:t>
            </a:r>
            <a:r>
              <a:rPr lang="en-US" altLang="ja-JP" sz="1400" dirty="0" smtClean="0">
                <a:ea typeface="ＭＳ Ｐゴシック" charset="-128"/>
              </a:rPr>
              <a:t> is a MAC </a:t>
            </a:r>
            <a:r>
              <a:rPr lang="en-US" altLang="ja-JP" sz="1400" dirty="0" err="1" smtClean="0">
                <a:ea typeface="ＭＳ Ｐゴシック" charset="-128"/>
              </a:rPr>
              <a:t>sublayer</a:t>
            </a:r>
            <a:r>
              <a:rPr lang="en-US" altLang="ja-JP" sz="1400" dirty="0" smtClean="0">
                <a:ea typeface="ＭＳ Ｐゴシック" charset="-128"/>
              </a:rPr>
              <a:t> parameter, not a </a:t>
            </a:r>
            <a:r>
              <a:rPr lang="en-US" altLang="ja-JP" sz="1400" dirty="0" err="1" smtClean="0">
                <a:ea typeface="ＭＳ Ｐゴシック" charset="-128"/>
              </a:rPr>
              <a:t>subframe</a:t>
            </a:r>
            <a:r>
              <a:rPr lang="en-US" altLang="ja-JP" sz="1400" dirty="0" smtClean="0">
                <a:ea typeface="ＭＳ Ｐゴシック" charset="-128"/>
              </a:rPr>
              <a:t> type. Its value of 15 is a user defined subtype in table 3.</a:t>
            </a:r>
          </a:p>
          <a:p>
            <a:r>
              <a:rPr lang="en-US" altLang="ja-JP" sz="1400" dirty="0" smtClean="0">
                <a:ea typeface="ＭＳ Ｐゴシック" charset="-128"/>
              </a:rPr>
              <a:t>Proposed change: Fix inconsistency</a:t>
            </a:r>
          </a:p>
          <a:p>
            <a:pPr lvl="0"/>
            <a:r>
              <a:rPr lang="en-US" altLang="ja-JP" sz="1400" u="sng" dirty="0" smtClean="0">
                <a:ea typeface="ＭＳ Ｐゴシック" charset="-128"/>
              </a:rPr>
              <a:t>Proposed resolution: </a:t>
            </a:r>
            <a:r>
              <a:rPr lang="en-US" altLang="ja-JP" sz="1400" dirty="0" smtClean="0">
                <a:ea typeface="ＭＳ Ｐゴシック" charset="-128"/>
              </a:rPr>
              <a:t> </a:t>
            </a:r>
            <a:r>
              <a:rPr lang="en-US" altLang="ja-JP" sz="1400" dirty="0" smtClean="0">
                <a:solidFill>
                  <a:schemeClr val="tx1"/>
                </a:solidFill>
                <a:latin typeface="+mn-lt"/>
                <a:ea typeface="+mn-ea"/>
                <a:cs typeface="+mn-cs"/>
              </a:rPr>
              <a:t>Accept </a:t>
            </a:r>
            <a:r>
              <a:rPr lang="en-US" altLang="ja-JP" sz="1400" dirty="0" smtClean="0"/>
              <a:t>.  Rewrite pg.73 line 5.   Change “The frame is a data type frame of </a:t>
            </a:r>
            <a:r>
              <a:rPr lang="en-US" altLang="ja-JP" sz="1400" dirty="0" err="1" smtClean="0"/>
              <a:t>mG</a:t>
            </a:r>
            <a:r>
              <a:rPr lang="en-US" altLang="ja-JP" sz="1400" dirty="0" smtClean="0"/>
              <a:t>-</a:t>
            </a:r>
            <a:r>
              <a:rPr lang="en-US" altLang="ja-JP" sz="1400" dirty="0" err="1" smtClean="0"/>
              <a:t>AckDataSubtype</a:t>
            </a:r>
            <a:r>
              <a:rPr lang="en-US" altLang="ja-JP" sz="1400" smtClean="0"/>
              <a:t>” to </a:t>
            </a:r>
            <a:r>
              <a:rPr lang="en-US" altLang="ja-JP" sz="1400" dirty="0" smtClean="0"/>
              <a:t>“The frame is a data type frame with the frame subtype set to </a:t>
            </a:r>
            <a:r>
              <a:rPr lang="en-US" altLang="ja-JP" sz="1400" dirty="0" err="1" smtClean="0"/>
              <a:t>mG</a:t>
            </a:r>
            <a:r>
              <a:rPr lang="en-US" altLang="ja-JP" sz="1400" dirty="0" smtClean="0"/>
              <a:t>-</a:t>
            </a:r>
            <a:r>
              <a:rPr lang="en-US" altLang="ja-JP" sz="1400" dirty="0" err="1" smtClean="0"/>
              <a:t>AckDataSubtype</a:t>
            </a:r>
            <a:r>
              <a:rPr lang="en-US" altLang="ja-JP" sz="1400" dirty="0" smtClean="0"/>
              <a:t>”.  Also change “15” to “1111 (binary)” in Table 23 for the value of </a:t>
            </a:r>
            <a:r>
              <a:rPr lang="en-US" altLang="ja-JP" sz="1400" dirty="0" err="1" smtClean="0"/>
              <a:t>mG</a:t>
            </a:r>
            <a:r>
              <a:rPr lang="en-US" altLang="ja-JP" sz="1400" dirty="0" smtClean="0"/>
              <a:t>-</a:t>
            </a:r>
            <a:r>
              <a:rPr lang="en-US" altLang="ja-JP" sz="1400" dirty="0" err="1" smtClean="0"/>
              <a:t>AckDataSubtype</a:t>
            </a:r>
            <a:r>
              <a:rPr lang="en-US" altLang="ja-JP" sz="1400" dirty="0" smtClean="0"/>
              <a:t>.</a:t>
            </a:r>
            <a:endParaRPr lang="ja-JP" altLang="ja-JP" sz="1400" smtClean="0"/>
          </a:p>
          <a:p>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7</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 S7-412</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S7-412 </a:t>
            </a:r>
            <a:r>
              <a:rPr lang="en-US" altLang="ja-JP" sz="1400" b="1" dirty="0" smtClean="0">
                <a:ea typeface="ＭＳ Ｐゴシック" charset="-128"/>
              </a:rPr>
              <a:t>(7.4, pg.79, line 19)</a:t>
            </a:r>
          </a:p>
          <a:p>
            <a:r>
              <a:rPr lang="en-US" altLang="ja-JP" sz="1400" dirty="0" smtClean="0">
                <a:ea typeface="ＭＳ Ｐゴシック" charset="-128"/>
              </a:rPr>
              <a:t>Original comment: There is no </a:t>
            </a:r>
            <a:r>
              <a:rPr lang="en-US" altLang="ja-JP" sz="1400" dirty="0" err="1" smtClean="0">
                <a:ea typeface="ＭＳ Ｐゴシック" charset="-128"/>
              </a:rPr>
              <a:t>Multinode</a:t>
            </a:r>
            <a:r>
              <a:rPr lang="en-US" altLang="ja-JP" sz="1400" dirty="0" smtClean="0">
                <a:ea typeface="ＭＳ Ｐゴシック" charset="-128"/>
              </a:rPr>
              <a:t> Assignment frame</a:t>
            </a:r>
          </a:p>
          <a:p>
            <a:r>
              <a:rPr lang="en-US" altLang="ja-JP" sz="1400" dirty="0" smtClean="0">
                <a:ea typeface="ＭＳ Ｐゴシック" charset="-128"/>
              </a:rPr>
              <a:t>Proposed change: Insert Connection to use a defined frame</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smtClean="0"/>
              <a:t>09/2010 </a:t>
            </a:r>
            <a:endParaRPr lang="en-US" altLang="ja-JP"/>
          </a:p>
        </p:txBody>
      </p:sp>
      <p:sp>
        <p:nvSpPr>
          <p:cNvPr id="6147"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6148" name="Slide Number Placeholder 5"/>
          <p:cNvSpPr>
            <a:spLocks noGrp="1"/>
          </p:cNvSpPr>
          <p:nvPr>
            <p:ph type="sldNum" sz="quarter" idx="12"/>
          </p:nvPr>
        </p:nvSpPr>
        <p:spPr>
          <a:noFill/>
        </p:spPr>
        <p:txBody>
          <a:bodyPr/>
          <a:lstStyle/>
          <a:p>
            <a:r>
              <a:rPr lang="en-US" altLang="ja-JP"/>
              <a:t>Slide </a:t>
            </a:r>
            <a:fld id="{A7822937-6E2E-4D9D-8310-C4CE7EAD09CF}" type="slidenum">
              <a:rPr lang="en-US" altLang="ja-JP"/>
              <a:pPr/>
              <a:t>8</a:t>
            </a:fld>
            <a:endParaRPr lang="en-US" altLang="ja-JP"/>
          </a:p>
        </p:txBody>
      </p:sp>
      <p:sp>
        <p:nvSpPr>
          <p:cNvPr id="6149" name="Rectangle 2"/>
          <p:cNvSpPr>
            <a:spLocks noGrp="1" noChangeArrowheads="1"/>
          </p:cNvSpPr>
          <p:nvPr>
            <p:ph type="title"/>
          </p:nvPr>
        </p:nvSpPr>
        <p:spPr>
          <a:noFill/>
        </p:spPr>
        <p:txBody>
          <a:bodyPr/>
          <a:lstStyle/>
          <a:p>
            <a:r>
              <a:rPr lang="en-US" altLang="ja-JP" sz="3200" dirty="0" smtClean="0">
                <a:ea typeface="ＭＳ Ｐゴシック" charset="-128"/>
              </a:rPr>
              <a:t>Proposed Resolution</a:t>
            </a:r>
          </a:p>
        </p:txBody>
      </p:sp>
      <p:sp>
        <p:nvSpPr>
          <p:cNvPr id="6150" name="Rectangle 3"/>
          <p:cNvSpPr>
            <a:spLocks noGrp="1" noChangeArrowheads="1"/>
          </p:cNvSpPr>
          <p:nvPr>
            <p:ph type="body" idx="1"/>
          </p:nvPr>
        </p:nvSpPr>
        <p:spPr>
          <a:xfrm>
            <a:off x="683568" y="1772816"/>
            <a:ext cx="7772400" cy="4114800"/>
          </a:xfrm>
          <a:noFill/>
        </p:spPr>
        <p:txBody>
          <a:bodyPr/>
          <a:lstStyle/>
          <a:p>
            <a:pPr>
              <a:buNone/>
            </a:pPr>
            <a:r>
              <a:rPr lang="en-US" altLang="ja-JP" sz="1400" b="1" u="sng" dirty="0" smtClean="0">
                <a:ea typeface="ＭＳ Ｐゴシック" charset="-128"/>
              </a:rPr>
              <a:t>S7-412 </a:t>
            </a:r>
            <a:r>
              <a:rPr lang="en-US" altLang="ja-JP" sz="1400" b="1" dirty="0" smtClean="0">
                <a:ea typeface="ＭＳ Ｐゴシック" charset="-128"/>
              </a:rPr>
              <a:t>(7.4, pg.79, line 19)</a:t>
            </a:r>
          </a:p>
          <a:p>
            <a:r>
              <a:rPr lang="en-US" altLang="ja-JP" sz="1400" dirty="0" smtClean="0">
                <a:ea typeface="ＭＳ Ｐゴシック" charset="-128"/>
              </a:rPr>
              <a:t>Original comment: There is no </a:t>
            </a:r>
            <a:r>
              <a:rPr lang="en-US" altLang="ja-JP" sz="1400" dirty="0" err="1" smtClean="0">
                <a:ea typeface="ＭＳ Ｐゴシック" charset="-128"/>
              </a:rPr>
              <a:t>Multinode</a:t>
            </a:r>
            <a:r>
              <a:rPr lang="en-US" altLang="ja-JP" sz="1400" dirty="0" smtClean="0">
                <a:ea typeface="ＭＳ Ｐゴシック" charset="-128"/>
              </a:rPr>
              <a:t> Assignment frame</a:t>
            </a:r>
          </a:p>
          <a:p>
            <a:r>
              <a:rPr lang="en-US" altLang="ja-JP" sz="1400" dirty="0" smtClean="0">
                <a:ea typeface="ＭＳ Ｐゴシック" charset="-128"/>
              </a:rPr>
              <a:t>Proposed change: Insert Connection to use a defined frame</a:t>
            </a:r>
          </a:p>
          <a:p>
            <a:pPr lvl="0"/>
            <a:r>
              <a:rPr lang="en-US" altLang="ja-JP" sz="1400" u="sng" dirty="0" smtClean="0">
                <a:ea typeface="ＭＳ Ｐゴシック" charset="-128"/>
              </a:rPr>
              <a:t>Proposed resolution:</a:t>
            </a:r>
            <a:r>
              <a:rPr lang="en-US" altLang="ja-JP" sz="1400" dirty="0" smtClean="0">
                <a:ea typeface="ＭＳ Ｐゴシック" charset="-128"/>
              </a:rPr>
              <a:t>  </a:t>
            </a:r>
            <a:r>
              <a:rPr lang="en-US" altLang="ja-JP" sz="1400" dirty="0" smtClean="0"/>
              <a:t>Accept the comment in principle .   On pg.79, line 19, change “locally broadcast a </a:t>
            </a:r>
            <a:r>
              <a:rPr lang="en-US" altLang="ja-JP" sz="1400" dirty="0" err="1" smtClean="0"/>
              <a:t>Multinode</a:t>
            </a:r>
            <a:r>
              <a:rPr lang="en-US" altLang="ja-JP" sz="1400" dirty="0" smtClean="0"/>
              <a:t> Assignment frame….” to “locally broadcast a </a:t>
            </a:r>
            <a:r>
              <a:rPr lang="en-US" altLang="ja-JP" sz="1400" dirty="0" err="1" smtClean="0"/>
              <a:t>Multinode</a:t>
            </a:r>
            <a:r>
              <a:rPr lang="en-US" altLang="ja-JP" sz="1400" dirty="0" smtClean="0"/>
              <a:t> Connection Assignment frame….”.   The </a:t>
            </a:r>
            <a:r>
              <a:rPr lang="en-US" altLang="ja-JP" sz="1400" dirty="0" err="1" smtClean="0"/>
              <a:t>Multinode</a:t>
            </a:r>
            <a:r>
              <a:rPr lang="en-US" altLang="ja-JP" sz="1400" dirty="0" smtClean="0"/>
              <a:t> Connect Assignment is already defined in 6.3.8, Fig.26.  </a:t>
            </a:r>
            <a:endParaRPr lang="ja-JP" altLang="ja-JP" sz="1400" smtClean="0"/>
          </a:p>
          <a:p>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smtClean="0"/>
              <a:t>09/2010 </a:t>
            </a:r>
            <a:endParaRPr lang="en-US" altLang="ja-JP" dirty="0"/>
          </a:p>
        </p:txBody>
      </p:sp>
      <p:sp>
        <p:nvSpPr>
          <p:cNvPr id="4099" name="Footer Placeholder 4"/>
          <p:cNvSpPr>
            <a:spLocks noGrp="1"/>
          </p:cNvSpPr>
          <p:nvPr>
            <p:ph type="ftr" sz="quarter" idx="11"/>
          </p:nvPr>
        </p:nvSpPr>
        <p:spPr>
          <a:noFill/>
        </p:spPr>
        <p:txBody>
          <a:bodyPr/>
          <a:lstStyle/>
          <a:p>
            <a:r>
              <a:rPr lang="en-US" altLang="ja-JP" smtClean="0"/>
              <a:t>Hui-Hsia Sung, NICT</a:t>
            </a:r>
            <a:endParaRPr lang="en-US" altLang="ja-JP"/>
          </a:p>
        </p:txBody>
      </p:sp>
      <p:sp>
        <p:nvSpPr>
          <p:cNvPr id="4100" name="Slide Number Placeholder 5"/>
          <p:cNvSpPr>
            <a:spLocks noGrp="1"/>
          </p:cNvSpPr>
          <p:nvPr>
            <p:ph type="sldNum" sz="quarter" idx="12"/>
          </p:nvPr>
        </p:nvSpPr>
        <p:spPr>
          <a:noFill/>
        </p:spPr>
        <p:txBody>
          <a:bodyPr/>
          <a:lstStyle/>
          <a:p>
            <a:r>
              <a:rPr lang="en-US" altLang="ja-JP"/>
              <a:t>Slide </a:t>
            </a:r>
            <a:fld id="{EC7B15BB-E231-4E29-895C-440D08193D36}" type="slidenum">
              <a:rPr lang="en-US" altLang="ja-JP"/>
              <a:pPr/>
              <a:t>9</a:t>
            </a:fld>
            <a:endParaRPr lang="en-US" altLang="ja-JP"/>
          </a:p>
        </p:txBody>
      </p:sp>
      <p:sp>
        <p:nvSpPr>
          <p:cNvPr id="4101" name="Rectangle 2"/>
          <p:cNvSpPr>
            <a:spLocks noGrp="1" noChangeArrowheads="1"/>
          </p:cNvSpPr>
          <p:nvPr>
            <p:ph type="title"/>
          </p:nvPr>
        </p:nvSpPr>
        <p:spPr>
          <a:noFill/>
        </p:spPr>
        <p:txBody>
          <a:bodyPr/>
          <a:lstStyle/>
          <a:p>
            <a:r>
              <a:rPr lang="en-US" altLang="ja-JP" sz="3200" dirty="0" smtClean="0">
                <a:ea typeface="ＭＳ Ｐゴシック" charset="-128"/>
              </a:rPr>
              <a:t>D0 Comments S7-508, S7-368, S7-14</a:t>
            </a:r>
          </a:p>
        </p:txBody>
      </p:sp>
      <p:sp>
        <p:nvSpPr>
          <p:cNvPr id="4102" name="Rectangle 3"/>
          <p:cNvSpPr>
            <a:spLocks noGrp="1" noChangeArrowheads="1"/>
          </p:cNvSpPr>
          <p:nvPr>
            <p:ph type="body" idx="1"/>
          </p:nvPr>
        </p:nvSpPr>
        <p:spPr>
          <a:xfrm>
            <a:off x="611560" y="1700808"/>
            <a:ext cx="7772400" cy="4392488"/>
          </a:xfrm>
          <a:noFill/>
        </p:spPr>
        <p:txBody>
          <a:bodyPr/>
          <a:lstStyle/>
          <a:p>
            <a:pPr>
              <a:buNone/>
            </a:pPr>
            <a:r>
              <a:rPr lang="en-US" altLang="ja-JP" sz="1400" b="1" u="sng" dirty="0" smtClean="0">
                <a:ea typeface="ＭＳ Ｐゴシック" charset="-128"/>
              </a:rPr>
              <a:t>S7-508 </a:t>
            </a:r>
            <a:r>
              <a:rPr lang="en-US" altLang="ja-JP" sz="1400" b="1" dirty="0" smtClean="0">
                <a:ea typeface="ＭＳ Ｐゴシック" charset="-128"/>
              </a:rPr>
              <a:t>(7.8.2.1, pg.94, line 1~4)</a:t>
            </a:r>
          </a:p>
          <a:p>
            <a:r>
              <a:rPr lang="en-US" altLang="ja-JP" sz="1400" dirty="0" smtClean="0">
                <a:ea typeface="ＭＳ Ｐゴシック" charset="-128"/>
              </a:rPr>
              <a:t>Original comment: "As illustrated in Figure 73, prior to more frame exchanges with a connected node, the hub shall transmit a group of up to </a:t>
            </a:r>
            <a:r>
              <a:rPr lang="en-US" altLang="ja-JP" sz="1400" dirty="0" err="1" smtClean="0">
                <a:ea typeface="ＭＳ Ｐゴシック" charset="-128"/>
              </a:rPr>
              <a:t>pMICSPolls</a:t>
            </a:r>
            <a:r>
              <a:rPr lang="en-US" altLang="ja-JP" sz="1400" dirty="0" smtClean="0">
                <a:ea typeface="ＭＳ Ｐゴシック" charset="-128"/>
              </a:rPr>
              <a:t> Poll frames separated by </a:t>
            </a:r>
            <a:r>
              <a:rPr lang="en-US" altLang="ja-JP" sz="1400" dirty="0" err="1" smtClean="0">
                <a:ea typeface="ＭＳ Ｐゴシック" charset="-128"/>
              </a:rPr>
              <a:t>pMICSPollSeparation</a:t>
            </a:r>
            <a:r>
              <a:rPr lang="en-US" altLang="ja-JP" sz="1400" dirty="0" smtClean="0">
                <a:ea typeface="ＭＳ Ｐゴシック" charset="-128"/>
              </a:rPr>
              <a:t>, each addressed to the node and providing an immediate polled allocation" The above paragraph describes poll allocation and it does not suit with the title of the section."</a:t>
            </a:r>
          </a:p>
          <a:p>
            <a:r>
              <a:rPr lang="en-US" altLang="ja-JP" sz="1400" dirty="0" smtClean="0">
                <a:ea typeface="ＭＳ Ｐゴシック" charset="-128"/>
              </a:rPr>
              <a:t>Proposed change: Rewrite the paragraph. </a:t>
            </a:r>
          </a:p>
          <a:p>
            <a:pPr>
              <a:buNone/>
            </a:pPr>
            <a:r>
              <a:rPr lang="en-US" altLang="ja-JP" sz="1400" b="1" u="sng" dirty="0" smtClean="0">
                <a:ea typeface="ＭＳ Ｐゴシック" charset="-128"/>
              </a:rPr>
              <a:t>S7-368 </a:t>
            </a:r>
            <a:r>
              <a:rPr lang="en-US" altLang="ja-JP" sz="1400" b="1" dirty="0" smtClean="0">
                <a:ea typeface="ＭＳ Ｐゴシック" charset="-128"/>
              </a:rPr>
              <a:t>(7.8.2.1.1, pg.94, line 22)</a:t>
            </a:r>
          </a:p>
          <a:p>
            <a:r>
              <a:rPr lang="en-US" altLang="ja-JP" sz="1400" dirty="0" smtClean="0">
                <a:ea typeface="ＭＳ Ｐゴシック" charset="-128"/>
              </a:rPr>
              <a:t>Original comment: " (1) Frame format should not be defined in clause 7. (2) Duplicate (and inconsistent) frame format between  Fig.74 and Fig.34. (3) Fig.74 is in what units? Octets? (4) Fields in Fig.74 such as 'Session Start Time Offset' and 'session Length' are not defined in the text. "</a:t>
            </a:r>
          </a:p>
          <a:p>
            <a:r>
              <a:rPr lang="en-US" altLang="ja-JP" sz="1400" dirty="0" smtClean="0">
                <a:ea typeface="ＭＳ Ｐゴシック" charset="-128"/>
              </a:rPr>
              <a:t>Proposed change: Remove  Fig.74, and review 7.8.2.1.1 and 7.8.2.1.2 to clean up some duplicated functions/frame fields that are already defined in 7.8.2.1 and 6.2.1.1.11 </a:t>
            </a:r>
          </a:p>
          <a:p>
            <a:pPr>
              <a:buNone/>
            </a:pPr>
            <a:r>
              <a:rPr lang="en-US" altLang="ja-JP" sz="1400" b="1" u="sng" dirty="0" smtClean="0">
                <a:ea typeface="ＭＳ Ｐゴシック" charset="-128"/>
              </a:rPr>
              <a:t>S7-14 </a:t>
            </a:r>
            <a:r>
              <a:rPr lang="en-US" altLang="ja-JP" sz="1400" b="1" dirty="0" smtClean="0">
                <a:ea typeface="ＭＳ Ｐゴシック" charset="-128"/>
              </a:rPr>
              <a:t>(7.8.2.1.1, pg.94)</a:t>
            </a:r>
            <a:endParaRPr lang="en-US" altLang="ja-JP" sz="1400" b="1" u="sng" dirty="0" smtClean="0">
              <a:ea typeface="ＭＳ Ｐゴシック" charset="-128"/>
            </a:endParaRPr>
          </a:p>
          <a:p>
            <a:r>
              <a:rPr lang="en-US" altLang="ja-JP" sz="1400" dirty="0" smtClean="0">
                <a:ea typeface="ＭＳ Ｐゴシック" charset="-128"/>
              </a:rPr>
              <a:t>Original comment: This </a:t>
            </a:r>
            <a:r>
              <a:rPr lang="en-US" altLang="ja-JP" sz="1400" dirty="0" err="1" smtClean="0">
                <a:ea typeface="ＭＳ Ｐゴシック" charset="-128"/>
              </a:rPr>
              <a:t>subclause</a:t>
            </a:r>
            <a:r>
              <a:rPr lang="en-US" altLang="ja-JP" sz="1400" dirty="0" smtClean="0">
                <a:ea typeface="ＭＳ Ｐゴシック" charset="-128"/>
              </a:rPr>
              <a:t> (i.e. 7.8.2.1.1)  makes no sense and should not have appeared here.</a:t>
            </a:r>
          </a:p>
          <a:p>
            <a:r>
              <a:rPr lang="en-US" altLang="ja-JP" sz="1400" dirty="0" smtClean="0">
                <a:ea typeface="ＭＳ Ｐゴシック" charset="-128"/>
              </a:rPr>
              <a:t>Proposed change: Remove it. </a:t>
            </a:r>
          </a:p>
          <a:p>
            <a:pPr>
              <a:buNone/>
            </a:pPr>
            <a:endParaRPr lang="en-US" altLang="ja-JP" sz="1400" b="1" u="sng" dirty="0" smtClean="0">
              <a:ea typeface="ＭＳ Ｐゴシック" charset="-128"/>
            </a:endParaRPr>
          </a:p>
          <a:p>
            <a:pPr>
              <a:buNone/>
            </a:pPr>
            <a:endParaRPr lang="en-US" altLang="ja-JP" sz="1400" dirty="0" smtClean="0">
              <a:ea typeface="ＭＳ Ｐゴシック" charset="-128"/>
            </a:endParaRPr>
          </a:p>
        </p:txBody>
      </p:sp>
      <p:sp>
        <p:nvSpPr>
          <p:cNvPr id="7" name="TextBox 6"/>
          <p:cNvSpPr txBox="1"/>
          <p:nvPr/>
        </p:nvSpPr>
        <p:spPr>
          <a:xfrm>
            <a:off x="5940152" y="285031"/>
            <a:ext cx="2880320" cy="307777"/>
          </a:xfrm>
          <a:prstGeom prst="rect">
            <a:avLst/>
          </a:prstGeom>
          <a:solidFill>
            <a:schemeClr val="bg1"/>
          </a:solidFill>
        </p:spPr>
        <p:txBody>
          <a:bodyPr wrap="square" rtlCol="0">
            <a:spAutoFit/>
          </a:bodyPr>
          <a:lstStyle/>
          <a:p>
            <a:r>
              <a:rPr lang="en-US" altLang="ja-JP" sz="1400" b="1" dirty="0" smtClean="0"/>
              <a:t>doc.: IEEE </a:t>
            </a:r>
            <a:r>
              <a:rPr lang="en-US" altLang="ja-JP" sz="1400" b="1" dirty="0" smtClean="0"/>
              <a:t>802.</a:t>
            </a:r>
            <a:r>
              <a:rPr lang="en-US" sz="1400" b="1" dirty="0" smtClean="0"/>
              <a:t>15-10-0663-00-0006</a:t>
            </a:r>
            <a:endParaRPr kumimoji="1" lang="ja-JP" altLang="en-US" sz="1400" b="1"/>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TotalTime>
  <Words>4540</Words>
  <Application>Microsoft Office PowerPoint</Application>
  <PresentationFormat>On-screen Show (4:3)</PresentationFormat>
  <Paragraphs>377</Paragraphs>
  <Slides>38</Slides>
  <Notes>38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Default Design</vt:lpstr>
      <vt:lpstr>Equation</vt:lpstr>
      <vt:lpstr>Slide 1</vt:lpstr>
      <vt:lpstr>Proposed Resolutions of D0 Comments  S6-427, S7-62, S7-412, S7-508, S7-368, S7-14, S7-268, S7-269, S7-371, S7-244, S7-245, S7-531, S7-374, S7-375, S7-376, S7-378, S7-381, S7-47, S7-356, S7-382, S7-532, S7-534, S7-384, S7-238</vt:lpstr>
      <vt:lpstr>D0 Comment S6-427</vt:lpstr>
      <vt:lpstr>Proposed Resolution</vt:lpstr>
      <vt:lpstr>D0 Comment S7-62</vt:lpstr>
      <vt:lpstr>Proposed Resolution</vt:lpstr>
      <vt:lpstr>D0 Comment S7-412</vt:lpstr>
      <vt:lpstr>Proposed Resolution</vt:lpstr>
      <vt:lpstr>D0 Comments S7-508, S7-368, S7-14</vt:lpstr>
      <vt:lpstr>Proposed Resolution</vt:lpstr>
      <vt:lpstr>Proposed Resolution</vt:lpstr>
      <vt:lpstr>Proposed Resolution</vt:lpstr>
      <vt:lpstr>D0 Comments S7-268, 269</vt:lpstr>
      <vt:lpstr>Proposed Resolution</vt:lpstr>
      <vt:lpstr>Proposed Resolution</vt:lpstr>
      <vt:lpstr>D0 Comments S7-371, S7-244, S7-245</vt:lpstr>
      <vt:lpstr>Proposed Resolution</vt:lpstr>
      <vt:lpstr>Proposed Resolution</vt:lpstr>
      <vt:lpstr>Proposed Resolution</vt:lpstr>
      <vt:lpstr>D0 Comment S7-531</vt:lpstr>
      <vt:lpstr>Proposed Resolution</vt:lpstr>
      <vt:lpstr>D0 Comment S7-374</vt:lpstr>
      <vt:lpstr>Proposed Resolution</vt:lpstr>
      <vt:lpstr>D0 Comment S7-375</vt:lpstr>
      <vt:lpstr>Proposed Resolution</vt:lpstr>
      <vt:lpstr>D0 Comment S7-376</vt:lpstr>
      <vt:lpstr>Proposed Resolution</vt:lpstr>
      <vt:lpstr>D0 Comment S7-378</vt:lpstr>
      <vt:lpstr>Proposed Resolution</vt:lpstr>
      <vt:lpstr>D0 Comments S7-381, S7-47, S7-356, S7-382</vt:lpstr>
      <vt:lpstr>Proposed Resolution</vt:lpstr>
      <vt:lpstr>Proposed Resolution</vt:lpstr>
      <vt:lpstr>Proposed Resolution</vt:lpstr>
      <vt:lpstr>Proposed Resolution</vt:lpstr>
      <vt:lpstr>D0 Comments S7-532,S7-534,S7-384,S7-56/238/179</vt:lpstr>
      <vt:lpstr>Proposed Resolution</vt:lpstr>
      <vt:lpstr>Proposed Resolution</vt:lpstr>
      <vt:lpstr>Proposed Resolution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Grace</cp:lastModifiedBy>
  <cp:revision>63</cp:revision>
  <cp:lastPrinted>1998-02-10T13:28:06Z</cp:lastPrinted>
  <dcterms:created xsi:type="dcterms:W3CDTF">1999-11-08T18:59:45Z</dcterms:created>
  <dcterms:modified xsi:type="dcterms:W3CDTF">2010-09-04T12:18:17Z</dcterms:modified>
</cp:coreProperties>
</file>