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6" r:id="rId3"/>
    <p:sldId id="260" r:id="rId4"/>
    <p:sldId id="261" r:id="rId5"/>
    <p:sldId id="262" r:id="rId6"/>
    <p:sldId id="266" r:id="rId7"/>
    <p:sldId id="267" r:id="rId8"/>
    <p:sldId id="264" r:id="rId9"/>
    <p:sldId id="265"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0" d="100"/>
          <a:sy n="100" d="100"/>
        </p:scale>
        <p:origin x="-13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217BBAC9-6CD1-4E80-898E-CF9D69EA8675}"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339A95DA-48CB-425F-9F5C-C21693BA300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3067868-5483-4376-997C-43F34586B50F}"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&lt;July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E18ABF4-FDB7-44A1-BD35-B850452E5D3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AB87072-6F18-4068-B695-A17659BCDDC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253A7A8-D86C-44B5-9562-A7D2716BD9C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B0C278-6AC6-476A-8463-F9AB6603EE6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&lt;July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9CEE27-8304-4672-9851-FAA40B275CB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&lt;July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B80409A-7C0D-40F2-A110-B6285B173C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&lt;July 2010&gt;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7D14A2C-AEF0-40D5-B800-40F9819CE21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&lt;July 2010&gt;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0545732-0B43-4A04-B416-A583AE296B8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&lt;July 2010&gt;</a:t>
            </a:r>
            <a:endParaRPr lang="en-US" dirty="0"/>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C5D937D4-0006-4E68-8AC3-84F3F9A519B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&lt;July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1786CE8-1582-4099-8D73-7325C4556CD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&lt;July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041B59C-4471-4242-A6DA-36E68CA0339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&lt;July 2010&gt;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 LLC&gt;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1C920A4-9FC7-4D7F-9E6C-C2219B5E753A}" type="slidenum">
              <a:rPr lang="en-US"/>
              <a:pPr/>
              <a:t>‹#›</a:t>
            </a:fld>
            <a:endParaRPr lang="en-US"/>
          </a:p>
        </p:txBody>
      </p:sp>
      <p:sp>
        <p:nvSpPr>
          <p:cNvPr id="1031" name="Rectangle 7"/>
          <p:cNvSpPr>
            <a:spLocks noChangeArrowheads="1"/>
          </p:cNvSpPr>
          <p:nvPr/>
        </p:nvSpPr>
        <p:spPr bwMode="auto">
          <a:xfrm>
            <a:off x="2971800" y="394156"/>
            <a:ext cx="5486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802.15-</a:t>
            </a:r>
            <a:r>
              <a:rPr lang="en-US" sz="1400" b="1" dirty="0" smtClean="0"/>
              <a:t>&lt;</a:t>
            </a:r>
            <a:r>
              <a:rPr lang="en-US" sz="1400" b="1" dirty="0" smtClean="0"/>
              <a:t>15-10-0619-00-004e</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&lt;July 2010&gt;</a:t>
            </a:r>
            <a:endParaRPr lang="en-US" dirty="0"/>
          </a:p>
        </p:txBody>
      </p:sp>
      <p:sp>
        <p:nvSpPr>
          <p:cNvPr id="5" name="Footer Placeholder 2"/>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3"/>
          <p:cNvSpPr>
            <a:spLocks noGrp="1"/>
          </p:cNvSpPr>
          <p:nvPr>
            <p:ph type="sldNum" sz="quarter" idx="12"/>
          </p:nvPr>
        </p:nvSpPr>
        <p:spPr/>
        <p:txBody>
          <a:bodyPr/>
          <a:lstStyle/>
          <a:p>
            <a:r>
              <a:rPr lang="en-US"/>
              <a:t>Slide </a:t>
            </a:r>
            <a:fld id="{8AF613A0-8CBA-43A3-B7F2-547E8007A757}" type="slidenum">
              <a:rPr lang="en-US"/>
              <a:pPr/>
              <a:t>1</a:t>
            </a:fld>
            <a:endParaRPr lang="en-US"/>
          </a:p>
        </p:txBody>
      </p:sp>
      <p:sp>
        <p:nvSpPr>
          <p:cNvPr id="27651" name="Rectangle 3"/>
          <p:cNvSpPr>
            <a:spLocks noChangeArrowheads="1"/>
          </p:cNvSpPr>
          <p:nvPr/>
        </p:nvSpPr>
        <p:spPr bwMode="auto">
          <a:xfrm>
            <a:off x="152400" y="609600"/>
            <a:ext cx="8991600" cy="4339650"/>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pPr marL="914400" indent="-914400">
              <a:defRPr/>
            </a:pPr>
            <a:r>
              <a:rPr lang="en-US" sz="1600" b="1" dirty="0"/>
              <a:t>Submission Title:</a:t>
            </a:r>
            <a:r>
              <a:rPr lang="en-US" sz="1600" dirty="0"/>
              <a:t>  TG4e Closing Report for </a:t>
            </a:r>
            <a:r>
              <a:rPr lang="en-US" sz="1600" dirty="0" smtClean="0"/>
              <a:t>San Diego July2010</a:t>
            </a:r>
            <a:endParaRPr lang="en-US" sz="1600" dirty="0"/>
          </a:p>
          <a:p>
            <a:pPr marL="914400" indent="-914400">
              <a:defRPr/>
            </a:pPr>
            <a:r>
              <a:rPr lang="en-US" sz="1600" b="1" dirty="0"/>
              <a:t>Date Submitted: </a:t>
            </a:r>
            <a:r>
              <a:rPr lang="en-US" sz="1600" dirty="0" smtClean="0"/>
              <a:t>15</a:t>
            </a:r>
            <a:r>
              <a:rPr lang="en-US" sz="1600" dirty="0" smtClean="0"/>
              <a:t> </a:t>
            </a:r>
            <a:r>
              <a:rPr lang="en-US" sz="1600" dirty="0" smtClean="0"/>
              <a:t>Jul</a:t>
            </a:r>
            <a:r>
              <a:rPr lang="en-US" sz="1600" dirty="0" smtClean="0"/>
              <a:t>y </a:t>
            </a:r>
            <a:r>
              <a:rPr lang="en-US" sz="1600" dirty="0" smtClean="0"/>
              <a:t>2010</a:t>
            </a:r>
            <a:endParaRPr lang="en-US" sz="1600" dirty="0"/>
          </a:p>
          <a:p>
            <a:r>
              <a:rPr lang="en-US" sz="1600" b="1" dirty="0" smtClean="0">
                <a:solidFill>
                  <a:schemeClr val="tx2"/>
                </a:solidFill>
              </a:rPr>
              <a:t>Source</a:t>
            </a:r>
            <a:r>
              <a:rPr lang="en-US" sz="1600" b="1" dirty="0">
                <a:solidFill>
                  <a:schemeClr val="tx2"/>
                </a:solidFill>
              </a:rPr>
              <a:t>:</a:t>
            </a:r>
            <a:r>
              <a:rPr lang="en-US" sz="1600" dirty="0">
                <a:solidFill>
                  <a:schemeClr val="tx2"/>
                </a:solidFill>
              </a:rPr>
              <a:t> </a:t>
            </a:r>
            <a:r>
              <a:rPr lang="en-US" sz="1600" dirty="0" smtClean="0">
                <a:solidFill>
                  <a:schemeClr val="tx2"/>
                </a:solidFill>
              </a:rPr>
              <a:t>Pat Kinney 	Company: Kinney Consulting LLC</a:t>
            </a:r>
            <a:endParaRPr lang="en-US" sz="1600" dirty="0">
              <a:solidFill>
                <a:schemeClr val="tx2"/>
              </a:solidFill>
            </a:endParaRPr>
          </a:p>
          <a:p>
            <a:r>
              <a:rPr lang="en-US" sz="1600" dirty="0" smtClean="0">
                <a:solidFill>
                  <a:schemeClr val="tx2"/>
                </a:solidFill>
              </a:rPr>
              <a:t>Voice:+1.847.960.3715, </a:t>
            </a:r>
            <a:r>
              <a:rPr lang="en-US" sz="1600" dirty="0">
                <a:solidFill>
                  <a:schemeClr val="tx2"/>
                </a:solidFill>
              </a:rPr>
              <a:t>FAX: </a:t>
            </a:r>
            <a:r>
              <a:rPr lang="en-US" sz="1600" dirty="0" smtClean="0">
                <a:solidFill>
                  <a:schemeClr val="tx2"/>
                </a:solidFill>
              </a:rPr>
              <a:t>+1.630.524.9054, E-</a:t>
            </a:r>
            <a:r>
              <a:rPr lang="en-US" sz="1600" dirty="0" err="1" smtClean="0">
                <a:solidFill>
                  <a:schemeClr val="tx2"/>
                </a:solidFill>
              </a:rPr>
              <a:t>Mail:pat.kinney@ieee.org</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b="1" dirty="0" smtClean="0">
                <a:solidFill>
                  <a:schemeClr val="tx2"/>
                </a:solidFill>
              </a:rPr>
              <a:t>:</a:t>
            </a:r>
            <a:r>
              <a:rPr lang="en-US" sz="1600" dirty="0" smtClean="0"/>
              <a:t> TG4e Closing Report for </a:t>
            </a:r>
            <a:r>
              <a:rPr lang="en-US" sz="1600" dirty="0" smtClean="0"/>
              <a:t>Jul</a:t>
            </a:r>
            <a:r>
              <a:rPr lang="en-US" sz="1600" dirty="0" smtClean="0"/>
              <a:t>y </a:t>
            </a:r>
            <a:r>
              <a:rPr lang="en-US" sz="1600" dirty="0" smtClean="0"/>
              <a:t>2010Session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t> Closing Report for the TG4e Session</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t> </a:t>
            </a:r>
            <a:r>
              <a:rPr lang="en-US" sz="1600" dirty="0" smtClean="0"/>
              <a:t>Amendment </a:t>
            </a:r>
            <a:r>
              <a:rPr lang="en-US" sz="1600" dirty="0" smtClean="0"/>
              <a:t>to IEEE 802.15.4 MAC </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a:t>Slide </a:t>
            </a:r>
            <a:fld id="{03BD5911-6558-4D4D-85BD-F53938BC6F6B}" type="slidenum">
              <a:rPr lang="en-US"/>
              <a:pPr/>
              <a:t>2</a:t>
            </a:fld>
            <a:endParaRPr lang="en-US"/>
          </a:p>
        </p:txBody>
      </p:sp>
      <p:sp>
        <p:nvSpPr>
          <p:cNvPr id="4098" name="Rectangle 2"/>
          <p:cNvSpPr>
            <a:spLocks noGrp="1" noChangeArrowheads="1"/>
          </p:cNvSpPr>
          <p:nvPr>
            <p:ph type="title"/>
          </p:nvPr>
        </p:nvSpPr>
        <p:spPr>
          <a:ln/>
        </p:spPr>
        <p:txBody>
          <a:bodyPr/>
          <a:lstStyle/>
          <a:p>
            <a:r>
              <a:rPr lang="en-US" sz="3200" dirty="0" smtClean="0">
                <a:ea typeface="ＭＳ Ｐゴシック" pitchFamily="-65" charset="-128"/>
              </a:rPr>
              <a:t>TG4e PAR Scope of Proposed Standard </a:t>
            </a:r>
            <a:endParaRPr lang="en-US" sz="3200" dirty="0"/>
          </a:p>
        </p:txBody>
      </p:sp>
      <p:sp>
        <p:nvSpPr>
          <p:cNvPr id="4099" name="Rectangle 3"/>
          <p:cNvSpPr>
            <a:spLocks noGrp="1" noChangeArrowheads="1"/>
          </p:cNvSpPr>
          <p:nvPr>
            <p:ph type="body" idx="1"/>
          </p:nvPr>
        </p:nvSpPr>
        <p:spPr>
          <a:ln/>
        </p:spPr>
        <p:txBody>
          <a:bodyPr/>
          <a:lstStyle/>
          <a:p>
            <a:pPr>
              <a:lnSpc>
                <a:spcPct val="80000"/>
              </a:lnSpc>
              <a:buFontTx/>
              <a:buNone/>
            </a:pPr>
            <a:r>
              <a:rPr lang="en-US" sz="1800" dirty="0" smtClean="0">
                <a:ea typeface="ＭＳ Ｐゴシック" pitchFamily="-65" charset="-128"/>
              </a:rPr>
              <a:t>The intention of this amendment is to enhance and add functionality to the 802.15.4-2006 MAC to a) better support the industrial markets and b) permit compatibility with modifications being proposed within the Chinese WPAN.</a:t>
            </a:r>
          </a:p>
          <a:p>
            <a:pPr>
              <a:lnSpc>
                <a:spcPct val="80000"/>
              </a:lnSpc>
              <a:buFontTx/>
              <a:buNone/>
            </a:pPr>
            <a:r>
              <a:rPr lang="en-US" sz="1800" dirty="0" smtClean="0">
                <a:ea typeface="ＭＳ Ｐゴシック" pitchFamily="-65" charset="-128"/>
              </a:rPr>
              <a:t>Specifically, the MAC enhancements are limited to:</a:t>
            </a:r>
          </a:p>
          <a:p>
            <a:pPr>
              <a:lnSpc>
                <a:spcPct val="80000"/>
              </a:lnSpc>
            </a:pPr>
            <a:r>
              <a:rPr lang="en-US" sz="1800" dirty="0" smtClean="0">
                <a:ea typeface="ＭＳ Ｐゴシック" pitchFamily="-65" charset="-128"/>
              </a:rPr>
              <a:t>TDMA: to provide a) determinism, b) enhanced utilization of bandwidth</a:t>
            </a:r>
          </a:p>
          <a:p>
            <a:pPr>
              <a:lnSpc>
                <a:spcPct val="80000"/>
              </a:lnSpc>
            </a:pPr>
            <a:r>
              <a:rPr lang="en-US" sz="1800" dirty="0" smtClean="0">
                <a:ea typeface="ＭＳ Ｐゴシック" pitchFamily="-65" charset="-128"/>
              </a:rPr>
              <a:t>Channel Hopping: to provide additional robustness in high interfering environments and enhance coexistence with other wireless networks</a:t>
            </a:r>
          </a:p>
          <a:p>
            <a:pPr>
              <a:lnSpc>
                <a:spcPct val="80000"/>
              </a:lnSpc>
            </a:pPr>
            <a:r>
              <a:rPr lang="en-US" sz="1800" dirty="0" smtClean="0">
                <a:ea typeface="ＭＳ Ｐゴシック" pitchFamily="-65" charset="-128"/>
              </a:rPr>
              <a:t>GTS: to increase its flexibility such as a) supporting peer to peer, b) the length of the slot, and c) number of slots</a:t>
            </a:r>
          </a:p>
          <a:p>
            <a:pPr>
              <a:lnSpc>
                <a:spcPct val="80000"/>
              </a:lnSpc>
            </a:pPr>
            <a:r>
              <a:rPr lang="en-US" sz="1800" dirty="0" smtClean="0">
                <a:ea typeface="ＭＳ Ｐゴシック" pitchFamily="-65" charset="-128"/>
              </a:rPr>
              <a:t>CSMA: to improve throughput and reduce energy consumption</a:t>
            </a:r>
          </a:p>
          <a:p>
            <a:pPr>
              <a:lnSpc>
                <a:spcPct val="80000"/>
              </a:lnSpc>
            </a:pPr>
            <a:r>
              <a:rPr lang="en-US" sz="1800" dirty="0" smtClean="0">
                <a:ea typeface="ＭＳ Ｐゴシック" pitchFamily="-65" charset="-128"/>
              </a:rPr>
              <a:t>Security: to add support for additional options such as asymmetrical keys</a:t>
            </a:r>
          </a:p>
          <a:p>
            <a:pPr>
              <a:lnSpc>
                <a:spcPct val="80000"/>
              </a:lnSpc>
            </a:pPr>
            <a:r>
              <a:rPr lang="en-US" sz="1800" dirty="0" smtClean="0">
                <a:ea typeface="ＭＳ Ｐゴシック" pitchFamily="-65" charset="-128"/>
              </a:rPr>
              <a:t>Low latency: to reduce end to end delivery time such as needed for control applications</a:t>
            </a:r>
          </a:p>
          <a:p>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a typeface="ＭＳ Ｐゴシック" pitchFamily="-65" charset="-128"/>
                <a:sym typeface="Wingdings" pitchFamily="2" charset="2"/>
              </a:rPr>
              <a:t>Purpose of Proposed Standard</a:t>
            </a:r>
            <a:endParaRPr lang="en-US" dirty="0"/>
          </a:p>
        </p:txBody>
      </p:sp>
      <p:sp>
        <p:nvSpPr>
          <p:cNvPr id="3" name="Content Placeholder 2"/>
          <p:cNvSpPr>
            <a:spLocks noGrp="1"/>
          </p:cNvSpPr>
          <p:nvPr>
            <p:ph idx="1"/>
          </p:nvPr>
        </p:nvSpPr>
        <p:spPr/>
        <p:txBody>
          <a:bodyPr/>
          <a:lstStyle/>
          <a:p>
            <a:pPr lvl="0">
              <a:buNone/>
            </a:pPr>
            <a:r>
              <a:rPr kumimoji="0" lang="en-US" sz="2800" b="0" i="0" u="none" strike="noStrike" cap="none" normalizeH="0" baseline="0" dirty="0" smtClean="0">
                <a:ln>
                  <a:noFill/>
                </a:ln>
                <a:solidFill>
                  <a:schemeClr val="tx1"/>
                </a:solidFill>
                <a:effectLst/>
                <a:latin typeface="Times New Roman" pitchFamily="18" charset="0"/>
                <a:ea typeface="ＭＳ Ｐゴシック" pitchFamily="-65" charset="-128"/>
                <a:sym typeface="Wingdings" pitchFamily="2" charset="2"/>
              </a:rPr>
              <a:t>This functionality facilitates Industrial applications (such as addressed by HART 7 and the ISA100 proposed standards), and those enhancements defined by the proposed Chinese WPAN standard that aren't included in TG4c. This amendment addresses coexistence with wireless protocols such as 802.11, 802.15.1, 802.15.3, and 802.15.4.</a:t>
            </a:r>
            <a:endParaRPr kumimoji="0" lang="en-GB" sz="2800" b="0" i="0" u="none" strike="noStrike" cap="none" normalizeH="0" baseline="0" dirty="0" smtClean="0">
              <a:ln>
                <a:noFill/>
              </a:ln>
              <a:solidFill>
                <a:schemeClr val="tx1"/>
              </a:solidFill>
              <a:effectLst/>
              <a:latin typeface="Times New Roman" pitchFamily="18" charset="0"/>
              <a:ea typeface="ＭＳ Ｐゴシック" pitchFamily="-65" charset="-128"/>
              <a:sym typeface="Wingdings" pitchFamily="2" charset="2"/>
            </a:endParaRPr>
          </a:p>
          <a:p>
            <a:endParaRPr lang="en-US" dirty="0"/>
          </a:p>
        </p:txBody>
      </p:sp>
      <p:sp>
        <p:nvSpPr>
          <p:cNvPr id="4" name="Date Placeholder 3"/>
          <p:cNvSpPr>
            <a:spLocks noGrp="1"/>
          </p:cNvSpPr>
          <p:nvPr>
            <p:ph type="dt" sz="half" idx="10"/>
          </p:nvPr>
        </p:nvSpPr>
        <p:spPr/>
        <p:txBody>
          <a:bodyPr/>
          <a:lstStyle/>
          <a:p>
            <a:r>
              <a:rPr lang="en-US" smtClean="0"/>
              <a:t>&lt;July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ＭＳ Ｐゴシック" pitchFamily="-65" charset="-128"/>
              </a:rPr>
              <a:t>Meeting Goals</a:t>
            </a:r>
            <a:endParaRPr lang="en-US" dirty="0"/>
          </a:p>
        </p:txBody>
      </p:sp>
      <p:sp>
        <p:nvSpPr>
          <p:cNvPr id="3" name="Content Placeholder 2"/>
          <p:cNvSpPr>
            <a:spLocks noGrp="1"/>
          </p:cNvSpPr>
          <p:nvPr>
            <p:ph idx="1"/>
          </p:nvPr>
        </p:nvSpPr>
        <p:spPr>
          <a:xfrm>
            <a:off x="685800" y="1676400"/>
            <a:ext cx="7772400" cy="4114800"/>
          </a:xfrm>
        </p:spPr>
        <p:txBody>
          <a:bodyPr/>
          <a:lstStyle/>
          <a:p>
            <a:pPr marL="533400" indent="-533400" fontAlgn="b">
              <a:buClr>
                <a:srgbClr val="FF0000"/>
              </a:buClr>
              <a:buFont typeface="Wingdings" pitchFamily="2" charset="2"/>
              <a:buChar char="q"/>
            </a:pPr>
            <a:r>
              <a:rPr lang="en-US" sz="2600" dirty="0" smtClean="0">
                <a:latin typeface="Arial" pitchFamily="34" charset="0"/>
              </a:rPr>
              <a:t>Resolve comments from Letter Ballot </a:t>
            </a:r>
            <a:r>
              <a:rPr lang="en-US" sz="2600" dirty="0" smtClean="0">
                <a:latin typeface="Arial" pitchFamily="34" charset="0"/>
              </a:rPr>
              <a:t>53</a:t>
            </a:r>
          </a:p>
          <a:p>
            <a:pPr marL="933450" lvl="1" indent="-533400" fontAlgn="b">
              <a:buClr>
                <a:srgbClr val="FF0000"/>
              </a:buClr>
              <a:buFont typeface="Wingdings" pitchFamily="2" charset="2"/>
              <a:buChar char="ü"/>
            </a:pPr>
            <a:r>
              <a:rPr lang="en-US" sz="2200" dirty="0" smtClean="0">
                <a:latin typeface="Arial" pitchFamily="34" charset="0"/>
              </a:rPr>
              <a:t>Over 90% of technical comments are resolved</a:t>
            </a:r>
            <a:endParaRPr lang="en-US" sz="2200" dirty="0" smtClean="0">
              <a:latin typeface="Arial" pitchFamily="34" charset="0"/>
            </a:endParaRPr>
          </a:p>
          <a:p>
            <a:pPr marL="533400" indent="-533400" fontAlgn="b">
              <a:buClr>
                <a:srgbClr val="FF0000"/>
              </a:buClr>
              <a:buFont typeface="Wingdings" pitchFamily="2" charset="2"/>
              <a:buChar char="q"/>
            </a:pPr>
            <a:r>
              <a:rPr lang="en-US" sz="2600" dirty="0" smtClean="0">
                <a:latin typeface="Arial" pitchFamily="34" charset="0"/>
              </a:rPr>
              <a:t>Approve comment resolutions and instruct editor(s) to modify draft document to incorporate changes as per comment resolution document</a:t>
            </a:r>
          </a:p>
          <a:p>
            <a:pPr marL="533400" indent="-533400" fontAlgn="b">
              <a:buClr>
                <a:srgbClr val="FF0000"/>
              </a:buClr>
              <a:buFont typeface="Wingdings" pitchFamily="2" charset="2"/>
              <a:buChar char="q"/>
            </a:pPr>
            <a:r>
              <a:rPr lang="en-US" sz="2600" dirty="0" smtClean="0">
                <a:latin typeface="Arial" pitchFamily="34" charset="0"/>
              </a:rPr>
              <a:t>Request WG for a letter ballot of </a:t>
            </a:r>
            <a:r>
              <a:rPr lang="en-US" sz="2600" dirty="0" smtClean="0">
                <a:latin typeface="Arial" pitchFamily="34" charset="0"/>
              </a:rPr>
              <a:t>draft</a:t>
            </a:r>
            <a:endParaRPr lang="en-US" sz="2600" dirty="0" smtClean="0">
              <a:latin typeface="Arial" pitchFamily="34" charset="0"/>
            </a:endParaRPr>
          </a:p>
        </p:txBody>
      </p:sp>
      <p:sp>
        <p:nvSpPr>
          <p:cNvPr id="4" name="Date Placeholder 3"/>
          <p:cNvSpPr>
            <a:spLocks noGrp="1"/>
          </p:cNvSpPr>
          <p:nvPr>
            <p:ph type="dt" sz="half" idx="10"/>
          </p:nvPr>
        </p:nvSpPr>
        <p:spPr/>
        <p:txBody>
          <a:bodyPr/>
          <a:lstStyle/>
          <a:p>
            <a:r>
              <a:rPr lang="en-US" smtClean="0"/>
              <a:t>&lt;July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TG4e Meetings This Week</a:t>
            </a:r>
            <a:endParaRPr lang="en-US" dirty="0"/>
          </a:p>
        </p:txBody>
      </p:sp>
      <p:sp>
        <p:nvSpPr>
          <p:cNvPr id="4" name="Date Placeholder 3"/>
          <p:cNvSpPr>
            <a:spLocks noGrp="1"/>
          </p:cNvSpPr>
          <p:nvPr>
            <p:ph type="dt" sz="half" idx="10"/>
          </p:nvPr>
        </p:nvSpPr>
        <p:spPr/>
        <p:txBody>
          <a:bodyPr/>
          <a:lstStyle/>
          <a:p>
            <a:r>
              <a:rPr lang="en-US" smtClean="0"/>
              <a:t>&lt;July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5</a:t>
            </a:fld>
            <a:endParaRPr lang="en-US"/>
          </a:p>
        </p:txBody>
      </p:sp>
      <p:graphicFrame>
        <p:nvGraphicFramePr>
          <p:cNvPr id="8" name="Group 90"/>
          <p:cNvGraphicFramePr>
            <a:graphicFrameLocks/>
          </p:cNvGraphicFramePr>
          <p:nvPr/>
        </p:nvGraphicFramePr>
        <p:xfrm>
          <a:off x="152400" y="1752600"/>
          <a:ext cx="8839200" cy="3898901"/>
        </p:xfrm>
        <a:graphic>
          <a:graphicData uri="http://schemas.openxmlformats.org/drawingml/2006/table">
            <a:tbl>
              <a:tblPr/>
              <a:tblGrid>
                <a:gridCol w="762000"/>
                <a:gridCol w="2133600"/>
                <a:gridCol w="1828800"/>
                <a:gridCol w="2057400"/>
                <a:gridCol w="2057400"/>
              </a:tblGrid>
              <a:tr h="4206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87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Ad hoc – DSME</a:t>
                      </a:r>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Opening </a:t>
                      </a:r>
                      <a:r>
                        <a:rPr lang="en-US" dirty="0" err="1" smtClean="0"/>
                        <a:t>Mtg</a:t>
                      </a:r>
                      <a:r>
                        <a:rPr lang="en-US" dirty="0" smtClean="0"/>
                        <a:t/>
                      </a:r>
                      <a:br>
                        <a:rPr lang="en-US" dirty="0" smtClean="0"/>
                      </a:br>
                      <a:r>
                        <a:rPr lang="en-US" dirty="0" smtClean="0"/>
                        <a:t>Comment</a:t>
                      </a:r>
                      <a:r>
                        <a:rPr lang="en-US" baseline="0" dirty="0" smtClean="0"/>
                        <a:t> Review/Resolution</a:t>
                      </a:r>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Joint </a:t>
                      </a: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 w/TG4g</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Hopping &amp; Coexistence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69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 closing logistics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LB53 Results</a:t>
            </a:r>
            <a:endParaRPr lang="en-US" dirty="0"/>
          </a:p>
        </p:txBody>
      </p:sp>
      <p:sp>
        <p:nvSpPr>
          <p:cNvPr id="3" name="Content Placeholder 2"/>
          <p:cNvSpPr>
            <a:spLocks noGrp="1"/>
          </p:cNvSpPr>
          <p:nvPr>
            <p:ph idx="1"/>
          </p:nvPr>
        </p:nvSpPr>
        <p:spPr>
          <a:xfrm>
            <a:off x="762000" y="1524000"/>
            <a:ext cx="7772400" cy="4648200"/>
          </a:xfrm>
        </p:spPr>
        <p:txBody>
          <a:bodyPr/>
          <a:lstStyle/>
          <a:p>
            <a:r>
              <a:rPr lang="en-US" dirty="0" smtClean="0"/>
              <a:t>Voters     224</a:t>
            </a:r>
          </a:p>
          <a:p>
            <a:r>
              <a:rPr lang="en-US" dirty="0" smtClean="0"/>
              <a:t>Voted      178 (79.5%)</a:t>
            </a:r>
          </a:p>
          <a:p>
            <a:r>
              <a:rPr lang="en-US" dirty="0" smtClean="0"/>
              <a:t>Yes         120 (73.6%)</a:t>
            </a:r>
          </a:p>
          <a:p>
            <a:r>
              <a:rPr lang="en-US" dirty="0" smtClean="0"/>
              <a:t>No            43</a:t>
            </a:r>
          </a:p>
          <a:p>
            <a:r>
              <a:rPr lang="en-US" dirty="0" smtClean="0"/>
              <a:t>Abstain    15 (8.4%)</a:t>
            </a:r>
          </a:p>
          <a:p>
            <a:r>
              <a:rPr lang="en-US" dirty="0" smtClean="0"/>
              <a:t>Comments         1643</a:t>
            </a:r>
          </a:p>
          <a:p>
            <a:pPr lvl="1"/>
            <a:r>
              <a:rPr lang="en-US" dirty="0" smtClean="0"/>
              <a:t>Editorial      491</a:t>
            </a:r>
          </a:p>
          <a:p>
            <a:pPr lvl="1"/>
            <a:r>
              <a:rPr lang="en-US" dirty="0" smtClean="0"/>
              <a:t>Technical 1152</a:t>
            </a:r>
          </a:p>
          <a:p>
            <a:endParaRPr lang="en-US" dirty="0"/>
          </a:p>
        </p:txBody>
      </p:sp>
      <p:sp>
        <p:nvSpPr>
          <p:cNvPr id="4" name="Date Placeholder 3"/>
          <p:cNvSpPr>
            <a:spLocks noGrp="1"/>
          </p:cNvSpPr>
          <p:nvPr>
            <p:ph type="dt" sz="half" idx="10"/>
          </p:nvPr>
        </p:nvSpPr>
        <p:spPr/>
        <p:txBody>
          <a:bodyPr/>
          <a:lstStyle/>
          <a:p>
            <a:r>
              <a:rPr lang="en-US" smtClean="0"/>
              <a:t>&lt;July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772400" cy="1066800"/>
          </a:xfrm>
        </p:spPr>
        <p:txBody>
          <a:bodyPr/>
          <a:lstStyle/>
          <a:p>
            <a:r>
              <a:rPr lang="en-US" b="1" dirty="0" smtClean="0"/>
              <a:t>LB 53 Comments marked Technical</a:t>
            </a:r>
            <a:endParaRPr lang="en-US" b="1" dirty="0"/>
          </a:p>
        </p:txBody>
      </p:sp>
      <p:sp>
        <p:nvSpPr>
          <p:cNvPr id="3" name="Content Placeholder 2"/>
          <p:cNvSpPr>
            <a:spLocks noGrp="1"/>
          </p:cNvSpPr>
          <p:nvPr>
            <p:ph idx="1"/>
          </p:nvPr>
        </p:nvSpPr>
        <p:spPr>
          <a:xfrm>
            <a:off x="228600" y="1600200"/>
            <a:ext cx="8610600" cy="4724400"/>
          </a:xfrm>
        </p:spPr>
        <p:txBody>
          <a:bodyPr/>
          <a:lstStyle/>
          <a:p>
            <a:r>
              <a:rPr lang="en-US" dirty="0" smtClean="0"/>
              <a:t>DSME	331		</a:t>
            </a:r>
            <a:r>
              <a:rPr lang="en-US" dirty="0" err="1" smtClean="0"/>
              <a:t>Myung</a:t>
            </a:r>
            <a:r>
              <a:rPr lang="en-US" dirty="0" smtClean="0"/>
              <a:t> Lee</a:t>
            </a:r>
          </a:p>
          <a:p>
            <a:r>
              <a:rPr lang="en-US" dirty="0" smtClean="0"/>
              <a:t>TSCH	226		Jonathan Simon</a:t>
            </a:r>
          </a:p>
          <a:p>
            <a:r>
              <a:rPr lang="en-US" dirty="0" smtClean="0"/>
              <a:t>ESOR	186		Will San </a:t>
            </a:r>
            <a:r>
              <a:rPr lang="en-US" dirty="0" err="1" smtClean="0"/>
              <a:t>Filippo</a:t>
            </a:r>
            <a:r>
              <a:rPr lang="en-US" dirty="0" smtClean="0"/>
              <a:t>/Ben 					Rolfe/R </a:t>
            </a:r>
            <a:r>
              <a:rPr lang="en-US" dirty="0" err="1" smtClean="0"/>
              <a:t>Cragie</a:t>
            </a:r>
            <a:endParaRPr lang="en-US" dirty="0" smtClean="0"/>
          </a:p>
          <a:p>
            <a:r>
              <a:rPr lang="en-US" dirty="0" smtClean="0"/>
              <a:t>General	144		Pat Kinney</a:t>
            </a:r>
          </a:p>
          <a:p>
            <a:r>
              <a:rPr lang="en-US" dirty="0" smtClean="0"/>
              <a:t>4G		124		</a:t>
            </a:r>
            <a:r>
              <a:rPr lang="en-US" dirty="0" err="1" smtClean="0"/>
              <a:t>Wun-Cheol</a:t>
            </a:r>
            <a:r>
              <a:rPr lang="en-US" dirty="0" smtClean="0"/>
              <a:t>/Greg </a:t>
            </a:r>
            <a:r>
              <a:rPr lang="en-US" dirty="0" err="1" smtClean="0"/>
              <a:t>Gillooly</a:t>
            </a:r>
            <a:endParaRPr lang="en-US" dirty="0" smtClean="0"/>
          </a:p>
          <a:p>
            <a:r>
              <a:rPr lang="en-US" dirty="0" smtClean="0"/>
              <a:t>LL		  99		Michael Bahr</a:t>
            </a:r>
          </a:p>
          <a:p>
            <a:r>
              <a:rPr lang="en-US" dirty="0" smtClean="0"/>
              <a:t>LE		  26		Wei Hong</a:t>
            </a:r>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&lt;July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TG4e Schedule</a:t>
            </a:r>
            <a:endParaRPr lang="en-US" dirty="0"/>
          </a:p>
        </p:txBody>
      </p:sp>
      <p:sp>
        <p:nvSpPr>
          <p:cNvPr id="3" name="Content Placeholder 2"/>
          <p:cNvSpPr>
            <a:spLocks noGrp="1"/>
          </p:cNvSpPr>
          <p:nvPr>
            <p:ph idx="1"/>
          </p:nvPr>
        </p:nvSpPr>
        <p:spPr>
          <a:xfrm>
            <a:off x="304800" y="1676400"/>
            <a:ext cx="8686800" cy="4495800"/>
          </a:xfrm>
        </p:spPr>
        <p:txBody>
          <a:bodyPr/>
          <a:lstStyle/>
          <a:p>
            <a:pPr marL="609600" indent="-609600">
              <a:lnSpc>
                <a:spcPct val="80000"/>
              </a:lnSpc>
              <a:buFontTx/>
              <a:buNone/>
              <a:defRPr/>
            </a:pPr>
            <a:r>
              <a:rPr lang="en-US" sz="2800" dirty="0" smtClean="0">
                <a:solidFill>
                  <a:schemeClr val="accent4"/>
                </a:solidFill>
              </a:rPr>
              <a:t>Resolve comments				</a:t>
            </a:r>
            <a:r>
              <a:rPr lang="en-US" sz="2800" dirty="0" smtClean="0">
                <a:solidFill>
                  <a:schemeClr val="accent4"/>
                </a:solidFill>
              </a:rPr>
              <a:t>13 Sep </a:t>
            </a:r>
            <a:r>
              <a:rPr lang="en-US" sz="2800" dirty="0" smtClean="0">
                <a:solidFill>
                  <a:schemeClr val="accent4"/>
                </a:solidFill>
              </a:rPr>
              <a:t>2010</a:t>
            </a:r>
          </a:p>
          <a:p>
            <a:pPr marL="609600" indent="-609600">
              <a:lnSpc>
                <a:spcPct val="80000"/>
              </a:lnSpc>
              <a:buFontTx/>
              <a:buNone/>
              <a:defRPr/>
            </a:pPr>
            <a:r>
              <a:rPr lang="en-US" sz="2800" dirty="0" smtClean="0">
                <a:solidFill>
                  <a:schemeClr val="accent4"/>
                </a:solidFill>
              </a:rPr>
              <a:t>Letter </a:t>
            </a:r>
            <a:r>
              <a:rPr lang="en-US" sz="2800" dirty="0" smtClean="0">
                <a:solidFill>
                  <a:schemeClr val="accent4"/>
                </a:solidFill>
              </a:rPr>
              <a:t>ballot </a:t>
            </a:r>
            <a:r>
              <a:rPr lang="en-US" sz="2800" dirty="0">
                <a:solidFill>
                  <a:schemeClr val="accent4"/>
                </a:solidFill>
              </a:rPr>
              <a:t>	</a:t>
            </a:r>
            <a:r>
              <a:rPr lang="en-US" sz="2800" dirty="0" smtClean="0">
                <a:solidFill>
                  <a:schemeClr val="accent4"/>
                </a:solidFill>
              </a:rPr>
              <a:t>				</a:t>
            </a:r>
            <a:r>
              <a:rPr lang="en-US" sz="2800" dirty="0" smtClean="0">
                <a:solidFill>
                  <a:schemeClr val="accent4"/>
                </a:solidFill>
              </a:rPr>
              <a:t>24</a:t>
            </a:r>
            <a:r>
              <a:rPr lang="en-US" sz="2800" dirty="0" smtClean="0">
                <a:solidFill>
                  <a:schemeClr val="accent4"/>
                </a:solidFill>
              </a:rPr>
              <a:t> Sep </a:t>
            </a:r>
            <a:r>
              <a:rPr lang="en-US" sz="2800" dirty="0" smtClean="0">
                <a:solidFill>
                  <a:schemeClr val="accent4"/>
                </a:solidFill>
              </a:rPr>
              <a:t>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Resolve </a:t>
            </a:r>
            <a:r>
              <a:rPr lang="en-US" sz="2800" dirty="0" smtClean="0">
                <a:solidFill>
                  <a:schemeClr val="accent4"/>
                </a:solidFill>
              </a:rPr>
              <a:t>comments</a:t>
            </a:r>
            <a:r>
              <a:rPr lang="en-US" sz="2800" dirty="0">
                <a:solidFill>
                  <a:schemeClr val="accent4"/>
                </a:solidFill>
              </a:rPr>
              <a:t>	</a:t>
            </a:r>
            <a:r>
              <a:rPr lang="en-US" sz="2800" dirty="0" smtClean="0">
                <a:solidFill>
                  <a:schemeClr val="accent4"/>
                </a:solidFill>
              </a:rPr>
              <a:t>			</a:t>
            </a:r>
            <a:r>
              <a:rPr lang="en-US" sz="2800" dirty="0" smtClean="0">
                <a:solidFill>
                  <a:schemeClr val="accent4"/>
                </a:solidFill>
              </a:rPr>
              <a:t>12 Nov </a:t>
            </a:r>
            <a:r>
              <a:rPr lang="en-US" sz="2800" dirty="0" smtClean="0">
                <a:solidFill>
                  <a:schemeClr val="accent4"/>
                </a:solidFill>
              </a:rPr>
              <a:t>2010</a:t>
            </a:r>
            <a:endParaRPr lang="en-US" sz="2800" dirty="0">
              <a:solidFill>
                <a:schemeClr val="accent4"/>
              </a:solidFill>
            </a:endParaRPr>
          </a:p>
          <a:p>
            <a:pPr marL="609600" indent="-609600">
              <a:lnSpc>
                <a:spcPct val="80000"/>
              </a:lnSpc>
              <a:buFontTx/>
              <a:buNone/>
              <a:defRPr/>
            </a:pPr>
            <a:r>
              <a:rPr lang="en-US" sz="2800" dirty="0" smtClean="0">
                <a:solidFill>
                  <a:schemeClr val="accent4"/>
                </a:solidFill>
              </a:rPr>
              <a:t>Reballot						</a:t>
            </a:r>
            <a:r>
              <a:rPr lang="en-US" sz="2800" dirty="0" smtClean="0">
                <a:solidFill>
                  <a:schemeClr val="accent4"/>
                </a:solidFill>
              </a:rPr>
              <a:t>24</a:t>
            </a:r>
            <a:r>
              <a:rPr lang="en-US" sz="2800" dirty="0" smtClean="0">
                <a:solidFill>
                  <a:schemeClr val="accent4"/>
                </a:solidFill>
              </a:rPr>
              <a:t> Nov </a:t>
            </a:r>
            <a:r>
              <a:rPr lang="en-US" sz="2800" dirty="0" smtClean="0">
                <a:solidFill>
                  <a:schemeClr val="accent4"/>
                </a:solidFill>
              </a:rPr>
              <a:t>2010</a:t>
            </a:r>
          </a:p>
          <a:p>
            <a:pPr marL="609600" indent="-609600">
              <a:lnSpc>
                <a:spcPct val="80000"/>
              </a:lnSpc>
              <a:buFontTx/>
              <a:buNone/>
              <a:defRPr/>
            </a:pPr>
            <a:r>
              <a:rPr lang="en-US" sz="2800" dirty="0" smtClean="0">
                <a:solidFill>
                  <a:schemeClr val="accent4"/>
                </a:solidFill>
              </a:rPr>
              <a:t>Sponsor Ballot </a:t>
            </a:r>
            <a:r>
              <a:rPr lang="en-US" sz="2800" dirty="0">
                <a:solidFill>
                  <a:schemeClr val="accent4"/>
                </a:solidFill>
              </a:rPr>
              <a:t>				</a:t>
            </a:r>
            <a:r>
              <a:rPr lang="en-US" sz="2800" dirty="0" smtClean="0">
                <a:solidFill>
                  <a:schemeClr val="accent4"/>
                </a:solidFill>
              </a:rPr>
              <a:t>	Dec 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Comment resolution &amp; reballot		</a:t>
            </a:r>
            <a:r>
              <a:rPr lang="en-US" sz="2800" dirty="0" smtClean="0">
                <a:solidFill>
                  <a:schemeClr val="accent4"/>
                </a:solidFill>
              </a:rPr>
              <a:t>Feb </a:t>
            </a:r>
            <a:r>
              <a:rPr lang="en-US" sz="2800" dirty="0">
                <a:solidFill>
                  <a:schemeClr val="accent4"/>
                </a:solidFill>
              </a:rPr>
              <a:t>2010</a:t>
            </a:r>
          </a:p>
          <a:p>
            <a:pPr marL="609600" indent="-609600">
              <a:lnSpc>
                <a:spcPct val="80000"/>
              </a:lnSpc>
              <a:buFontTx/>
              <a:buNone/>
              <a:defRPr/>
            </a:pPr>
            <a:r>
              <a:rPr lang="en-US" sz="2800" dirty="0">
                <a:solidFill>
                  <a:schemeClr val="accent4"/>
                </a:solidFill>
              </a:rPr>
              <a:t>IEEE </a:t>
            </a:r>
            <a:r>
              <a:rPr lang="en-US" sz="2800" dirty="0" err="1">
                <a:solidFill>
                  <a:schemeClr val="accent4"/>
                </a:solidFill>
              </a:rPr>
              <a:t>RevCom</a:t>
            </a:r>
            <a:r>
              <a:rPr lang="en-US" sz="2800" dirty="0">
                <a:solidFill>
                  <a:schemeClr val="accent4"/>
                </a:solidFill>
              </a:rPr>
              <a:t> </a:t>
            </a:r>
            <a:r>
              <a:rPr lang="en-US" sz="2800" dirty="0" smtClean="0">
                <a:solidFill>
                  <a:schemeClr val="accent4"/>
                </a:solidFill>
              </a:rPr>
              <a:t>approval			Mar 2011</a:t>
            </a:r>
            <a:endParaRPr lang="en-US" sz="2800" dirty="0"/>
          </a:p>
        </p:txBody>
      </p:sp>
      <p:sp>
        <p:nvSpPr>
          <p:cNvPr id="4" name="Date Placeholder 3"/>
          <p:cNvSpPr>
            <a:spLocks noGrp="1"/>
          </p:cNvSpPr>
          <p:nvPr>
            <p:ph type="dt" sz="half" idx="10"/>
          </p:nvPr>
        </p:nvSpPr>
        <p:spPr/>
        <p:txBody>
          <a:bodyPr/>
          <a:lstStyle/>
          <a:p>
            <a:r>
              <a:rPr lang="en-US" smtClean="0"/>
              <a:t>&lt;July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Calls</a:t>
            </a:r>
            <a:endParaRPr lang="en-US" dirty="0"/>
          </a:p>
        </p:txBody>
      </p:sp>
      <p:sp>
        <p:nvSpPr>
          <p:cNvPr id="3" name="Content Placeholder 2"/>
          <p:cNvSpPr>
            <a:spLocks noGrp="1"/>
          </p:cNvSpPr>
          <p:nvPr>
            <p:ph idx="1"/>
          </p:nvPr>
        </p:nvSpPr>
        <p:spPr/>
        <p:txBody>
          <a:bodyPr/>
          <a:lstStyle/>
          <a:p>
            <a:r>
              <a:rPr lang="en-US" dirty="0" smtClean="0">
                <a:ea typeface="ＭＳ Ｐゴシック" pitchFamily="-65" charset="-128"/>
              </a:rPr>
              <a:t>Task Group Calls are scheduled</a:t>
            </a:r>
          </a:p>
          <a:p>
            <a:pPr lvl="1"/>
            <a:r>
              <a:rPr lang="en-US" dirty="0" smtClean="0">
                <a:ea typeface="ＭＳ Ｐゴシック" pitchFamily="-65" charset="-128"/>
              </a:rPr>
              <a:t>Tuesday </a:t>
            </a:r>
            <a:r>
              <a:rPr lang="en-US" dirty="0" smtClean="0">
                <a:ea typeface="ＭＳ Ｐゴシック" pitchFamily="-65" charset="-128"/>
              </a:rPr>
              <a:t>3 August at </a:t>
            </a:r>
            <a:r>
              <a:rPr lang="en-US" dirty="0" smtClean="0">
                <a:ea typeface="ＭＳ Ｐゴシック" pitchFamily="-65" charset="-128"/>
              </a:rPr>
              <a:t>6:30 PDT, 9:30 EDT, 15:30 CDT, 22:30 Tokyo</a:t>
            </a:r>
          </a:p>
          <a:p>
            <a:pPr lvl="1"/>
            <a:r>
              <a:rPr lang="en-US" dirty="0" smtClean="0">
                <a:ea typeface="ＭＳ Ｐゴシック" pitchFamily="-65" charset="-128"/>
              </a:rPr>
              <a:t>Call details are: +1.218.936.4700, participant access code: 802154</a:t>
            </a:r>
          </a:p>
          <a:p>
            <a:r>
              <a:rPr lang="en-US" dirty="0" err="1" smtClean="0">
                <a:ea typeface="ＭＳ Ｐゴシック" pitchFamily="-65" charset="-128"/>
              </a:rPr>
              <a:t>SubGroup</a:t>
            </a:r>
            <a:r>
              <a:rPr lang="en-US" dirty="0" smtClean="0">
                <a:ea typeface="ＭＳ Ｐゴシック" pitchFamily="-65" charset="-128"/>
              </a:rPr>
              <a:t> calls will also occur</a:t>
            </a:r>
          </a:p>
        </p:txBody>
      </p:sp>
      <p:sp>
        <p:nvSpPr>
          <p:cNvPr id="4" name="Date Placeholder 3"/>
          <p:cNvSpPr>
            <a:spLocks noGrp="1"/>
          </p:cNvSpPr>
          <p:nvPr>
            <p:ph type="dt" sz="half" idx="10"/>
          </p:nvPr>
        </p:nvSpPr>
        <p:spPr/>
        <p:txBody>
          <a:bodyPr/>
          <a:lstStyle/>
          <a:p>
            <a:r>
              <a:rPr lang="en-US" smtClean="0"/>
              <a:t>&lt;July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588</TotalTime>
  <Words>536</Words>
  <Application>Microsoft Office PowerPoint</Application>
  <PresentationFormat>On-screen Show (4:3)</PresentationFormat>
  <Paragraphs>112</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TG4e PAR Scope of Proposed Standard </vt:lpstr>
      <vt:lpstr>Purpose of Proposed Standard</vt:lpstr>
      <vt:lpstr>Meeting Goals</vt:lpstr>
      <vt:lpstr>TG4e Meetings This Week</vt:lpstr>
      <vt:lpstr>LB53 Results</vt:lpstr>
      <vt:lpstr>LB 53 Comments marked Technical</vt:lpstr>
      <vt:lpstr>TG4e Schedule</vt:lpstr>
      <vt:lpstr>Conference Calls</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Pat Kinney</dc:creator>
  <cp:keywords/>
  <dc:description>&lt;15-10-0619-00&gt;</dc:description>
  <cp:lastModifiedBy>Pat Kinney</cp:lastModifiedBy>
  <cp:revision>67</cp:revision>
  <cp:lastPrinted>1998-02-10T13:28:06Z</cp:lastPrinted>
  <dcterms:created xsi:type="dcterms:W3CDTF">1999-11-08T18:59:45Z</dcterms:created>
  <dcterms:modified xsi:type="dcterms:W3CDTF">2010-07-16T03:33:22Z</dcterms:modified>
</cp:coreProperties>
</file>