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95" r:id="rId4"/>
    <p:sldId id="297" r:id="rId5"/>
    <p:sldId id="298" r:id="rId6"/>
    <p:sldId id="294" r:id="rId7"/>
    <p:sldId id="279" r:id="rId8"/>
    <p:sldId id="272" r:id="rId9"/>
    <p:sldId id="287" r:id="rId10"/>
    <p:sldId id="276" r:id="rId11"/>
    <p:sldId id="289" r:id="rId12"/>
    <p:sldId id="300" r:id="rId13"/>
    <p:sldId id="281" r:id="rId14"/>
    <p:sldId id="303" r:id="rId15"/>
    <p:sldId id="302"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6"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6"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6"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6"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sz="1200" kern="1200">
        <a:solidFill>
          <a:schemeClr val="tx1"/>
        </a:solidFill>
        <a:latin typeface="Times New Roman" pitchFamily="16" charset="0"/>
        <a:ea typeface="+mn-ea"/>
        <a:cs typeface="+mn-cs"/>
      </a:defRPr>
    </a:lvl6pPr>
    <a:lvl7pPr marL="2743200" algn="l" defTabSz="914400" rtl="0" eaLnBrk="1" latinLnBrk="0" hangingPunct="1">
      <a:defRPr sz="1200" kern="1200">
        <a:solidFill>
          <a:schemeClr val="tx1"/>
        </a:solidFill>
        <a:latin typeface="Times New Roman" pitchFamily="16" charset="0"/>
        <a:ea typeface="+mn-ea"/>
        <a:cs typeface="+mn-cs"/>
      </a:defRPr>
    </a:lvl7pPr>
    <a:lvl8pPr marL="3200400" algn="l" defTabSz="914400" rtl="0" eaLnBrk="1" latinLnBrk="0" hangingPunct="1">
      <a:defRPr sz="1200" kern="1200">
        <a:solidFill>
          <a:schemeClr val="tx1"/>
        </a:solidFill>
        <a:latin typeface="Times New Roman" pitchFamily="16" charset="0"/>
        <a:ea typeface="+mn-ea"/>
        <a:cs typeface="+mn-cs"/>
      </a:defRPr>
    </a:lvl8pPr>
    <a:lvl9pPr marL="3657600" algn="l" defTabSz="914400" rtl="0" eaLnBrk="1" latinLnBrk="0" hangingPunct="1">
      <a:defRPr sz="1200" kern="1200">
        <a:solidFill>
          <a:schemeClr val="tx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764" autoAdjust="0"/>
    <p:restoredTop sz="92593" autoAdjust="0"/>
  </p:normalViewPr>
  <p:slideViewPr>
    <p:cSldViewPr>
      <p:cViewPr>
        <p:scale>
          <a:sx n="70" d="100"/>
          <a:sy n="70" d="100"/>
        </p:scale>
        <p:origin x="-84" y="-6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13" Type="http://schemas.openxmlformats.org/officeDocument/2006/relationships/slide" Target="slides/slide15.xml"/><Relationship Id="rId3" Type="http://schemas.openxmlformats.org/officeDocument/2006/relationships/slide" Target="slides/slide5.xml"/><Relationship Id="rId7" Type="http://schemas.openxmlformats.org/officeDocument/2006/relationships/slide" Target="slides/slide9.xml"/><Relationship Id="rId12" Type="http://schemas.openxmlformats.org/officeDocument/2006/relationships/slide" Target="slides/slide14.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11" Type="http://schemas.openxmlformats.org/officeDocument/2006/relationships/slide" Target="slides/slide13.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1E0ADAF-08DC-447B-A8D5-F47A23BC56D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59B2D11-3398-4A9C-9371-ACB7DA67AC8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&lt;Steve Shearer&gt;, &lt;SSN&gt;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AD419D37-0AA3-40E0-8C33-916DD1D72E6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72486946-F693-4EA7-B9FB-3222DF0491F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97D5556C-8346-46CA-85EF-BC35FE0135C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1421877-8383-4723-8B9B-07C4CF0FF86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517B436-11C2-48B2-90F6-A6FE06A51D2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89EC491C-355E-401D-882D-16E755F8502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8DB357F0-E540-4D2C-B4D6-69D5FB9AEFD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172B26DD-BCB4-4D3E-BB54-9BAB4875D21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B4FF1916-4E40-4395-9B16-DC27EE882C3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7D343E8A-E385-44FE-849A-679570C66BA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F60BEB44-CA4F-44D4-9E73-C7A6F403848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&lt;month year&gt;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Steve Shearer,  Sliver Spring Networks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918AB047-F13C-4342-808F-9407AC8447CD}" type="slidenum">
              <a:rPr lang="en-US"/>
              <a:pPr/>
              <a:t>‹#›</a:t>
            </a:fld>
            <a:endParaRPr lang="en-US"/>
          </a:p>
        </p:txBody>
      </p:sp>
      <p:sp>
        <p:nvSpPr>
          <p:cNvPr id="1031" name="Rectangle 7"/>
          <p:cNvSpPr>
            <a:spLocks noChangeArrowheads="1"/>
          </p:cNvSpPr>
          <p:nvPr/>
        </p:nvSpPr>
        <p:spPr bwMode="auto">
          <a:xfrm>
            <a:off x="4114800" y="396875"/>
            <a:ext cx="4343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15-10-0568-01-004g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6" charset="0"/>
        </a:defRPr>
      </a:lvl2pPr>
      <a:lvl3pPr algn="ctr" rtl="0" eaLnBrk="1" fontAlgn="base" hangingPunct="1">
        <a:spcBef>
          <a:spcPct val="0"/>
        </a:spcBef>
        <a:spcAft>
          <a:spcPct val="0"/>
        </a:spcAft>
        <a:defRPr sz="3600">
          <a:solidFill>
            <a:schemeClr val="tx2"/>
          </a:solidFill>
          <a:latin typeface="Times New Roman" pitchFamily="16" charset="0"/>
        </a:defRPr>
      </a:lvl3pPr>
      <a:lvl4pPr algn="ctr" rtl="0" eaLnBrk="1" fontAlgn="base" hangingPunct="1">
        <a:spcBef>
          <a:spcPct val="0"/>
        </a:spcBef>
        <a:spcAft>
          <a:spcPct val="0"/>
        </a:spcAft>
        <a:defRPr sz="3600">
          <a:solidFill>
            <a:schemeClr val="tx2"/>
          </a:solidFill>
          <a:latin typeface="Times New Roman" pitchFamily="16" charset="0"/>
        </a:defRPr>
      </a:lvl4pPr>
      <a:lvl5pPr algn="ctr" rtl="0" eaLnBrk="1" fontAlgn="base" hangingPunct="1">
        <a:spcBef>
          <a:spcPct val="0"/>
        </a:spcBef>
        <a:spcAft>
          <a:spcPct val="0"/>
        </a:spcAft>
        <a:defRPr sz="3600">
          <a:solidFill>
            <a:schemeClr val="tx2"/>
          </a:solidFill>
          <a:latin typeface="Times New Roman" pitchFamily="16" charset="0"/>
        </a:defRPr>
      </a:lvl5pPr>
      <a:lvl6pPr marL="457200" algn="ctr" rtl="0" eaLnBrk="1" fontAlgn="base" hangingPunct="1">
        <a:spcBef>
          <a:spcPct val="0"/>
        </a:spcBef>
        <a:spcAft>
          <a:spcPct val="0"/>
        </a:spcAft>
        <a:defRPr sz="3600">
          <a:solidFill>
            <a:schemeClr val="tx2"/>
          </a:solidFill>
          <a:latin typeface="Times New Roman" pitchFamily="16" charset="0"/>
        </a:defRPr>
      </a:lvl6pPr>
      <a:lvl7pPr marL="914400" algn="ctr" rtl="0" eaLnBrk="1" fontAlgn="base" hangingPunct="1">
        <a:spcBef>
          <a:spcPct val="0"/>
        </a:spcBef>
        <a:spcAft>
          <a:spcPct val="0"/>
        </a:spcAft>
        <a:defRPr sz="3600">
          <a:solidFill>
            <a:schemeClr val="tx2"/>
          </a:solidFill>
          <a:latin typeface="Times New Roman" pitchFamily="16" charset="0"/>
        </a:defRPr>
      </a:lvl7pPr>
      <a:lvl8pPr marL="1371600" algn="ctr" rtl="0" eaLnBrk="1" fontAlgn="base" hangingPunct="1">
        <a:spcBef>
          <a:spcPct val="0"/>
        </a:spcBef>
        <a:spcAft>
          <a:spcPct val="0"/>
        </a:spcAft>
        <a:defRPr sz="3600">
          <a:solidFill>
            <a:schemeClr val="tx2"/>
          </a:solidFill>
          <a:latin typeface="Times New Roman" pitchFamily="16" charset="0"/>
        </a:defRPr>
      </a:lvl8pPr>
      <a:lvl9pPr marL="1828800" algn="ctr" rtl="0" eaLnBrk="1" fontAlgn="base" hangingPunct="1">
        <a:spcBef>
          <a:spcPct val="0"/>
        </a:spcBef>
        <a:spcAft>
          <a:spcPct val="0"/>
        </a:spcAft>
        <a:defRPr sz="3600">
          <a:solidFill>
            <a:schemeClr val="tx2"/>
          </a:solidFill>
          <a:latin typeface="Times New Roman" pitchFamily="16"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tor\Desktop\SmartGridStuff\15.4\IEEEMeetings\9SanDiego\OFDM_Defense\Fade100_3.avi"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&lt;month year&gt;</a:t>
            </a:r>
          </a:p>
        </p:txBody>
      </p:sp>
      <p:sp>
        <p:nvSpPr>
          <p:cNvPr id="5" name="Footer Placeholder 2"/>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3"/>
          <p:cNvSpPr>
            <a:spLocks noGrp="1"/>
          </p:cNvSpPr>
          <p:nvPr>
            <p:ph type="sldNum" sz="quarter" idx="12"/>
          </p:nvPr>
        </p:nvSpPr>
        <p:spPr/>
        <p:txBody>
          <a:bodyPr/>
          <a:lstStyle/>
          <a:p>
            <a:r>
              <a:rPr lang="en-US"/>
              <a:t>Slide </a:t>
            </a:r>
            <a:fld id="{A3979864-EEBA-4C94-9C00-D7FCC92F921D}" type="slidenum">
              <a:rPr lang="en-US"/>
              <a:pPr/>
              <a:t>1</a:t>
            </a:fld>
            <a:endParaRPr lang="en-US"/>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Comment Resolution for CID 1420, 1422</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July 13, </a:t>
            </a:r>
            <a:r>
              <a:rPr lang="en-US" sz="1600" dirty="0" smtClean="0">
                <a:solidFill>
                  <a:srgbClr val="FF0000"/>
                </a:solidFill>
              </a:rPr>
              <a:t>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Steve Shearer</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Silver Spring Networks]</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Redwood City, CA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(925) 997 0576 ]   </a:t>
            </a:r>
            <a:r>
              <a:rPr lang="en-US" sz="1600" dirty="0" smtClean="0">
                <a:solidFill>
                  <a:schemeClr val="tx2"/>
                </a:solidFill>
              </a:rPr>
              <a:t>FAX</a:t>
            </a:r>
            <a:r>
              <a:rPr lang="en-US" sz="1600" dirty="0">
                <a:solidFill>
                  <a:schemeClr val="tx2"/>
                </a:solidFill>
              </a:rPr>
              <a:t>: [</a:t>
            </a:r>
            <a:r>
              <a:rPr lang="en-US" sz="1600" dirty="0">
                <a:solidFill>
                  <a:srgbClr val="FF0000"/>
                </a:solidFill>
              </a:rPr>
              <a:t>Add FAX number</a:t>
            </a:r>
            <a:r>
              <a:rPr lang="en-US" sz="1600" dirty="0">
                <a:solidFill>
                  <a:schemeClr val="tx2"/>
                </a:solidFill>
              </a:rPr>
              <a:t>], </a:t>
            </a:r>
            <a:r>
              <a:rPr lang="en-US" sz="1600" dirty="0" smtClean="0">
                <a:solidFill>
                  <a:schemeClr val="tx2"/>
                </a:solidFill>
              </a:rPr>
              <a:t>  E-Mail:[</a:t>
            </a:r>
            <a:r>
              <a:rPr lang="en-US" sz="1600" dirty="0" smtClean="0">
                <a:solidFill>
                  <a:srgbClr val="FF0000"/>
                </a:solidFill>
              </a:rPr>
              <a:t>Shearer_inc@yahoo.com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OFDM Comment Resolution</a:t>
            </a:r>
            <a:r>
              <a:rPr lang="en-US" sz="1600" dirty="0" smtClean="0">
                <a:solidFill>
                  <a:schemeClr val="tx2"/>
                </a:solidFill>
              </a:rPr>
              <a:t>]</a:t>
            </a:r>
            <a:endParaRPr lang="en-US" sz="1600" dirty="0">
              <a:solidFill>
                <a:schemeClr val="tx2"/>
              </a:solidFill>
            </a:endParaRP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This document addresses some of the comments recorded in 15-10-0283-10-004g-lb51-comments.xls and proposes resolutions for the working group’s consideration.</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802.15.4g Comment Resolution for LB51</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Proposal – Mixed Mode</a:t>
            </a:r>
            <a:endParaRPr lang="en-US" dirty="0"/>
          </a:p>
        </p:txBody>
      </p:sp>
      <p:sp>
        <p:nvSpPr>
          <p:cNvPr id="3" name="Content Placeholder 2"/>
          <p:cNvSpPr>
            <a:spLocks noGrp="1"/>
          </p:cNvSpPr>
          <p:nvPr>
            <p:ph idx="1"/>
          </p:nvPr>
        </p:nvSpPr>
        <p:spPr>
          <a:xfrm>
            <a:off x="685800" y="1524000"/>
            <a:ext cx="7772400" cy="4572000"/>
          </a:xfrm>
        </p:spPr>
        <p:txBody>
          <a:bodyPr/>
          <a:lstStyle/>
          <a:p>
            <a:r>
              <a:rPr lang="en-US" sz="2000" dirty="0" smtClean="0"/>
              <a:t>Noting that the channel can be assumed to be stationary for a few symbols….</a:t>
            </a:r>
          </a:p>
          <a:p>
            <a:endParaRPr lang="en-US" sz="2000" dirty="0" smtClean="0"/>
          </a:p>
          <a:p>
            <a:r>
              <a:rPr lang="en-US" sz="2000" dirty="0" smtClean="0"/>
              <a:t>The PHY Header can always be reliably demodulated coherently based on the LTF training sequence</a:t>
            </a:r>
          </a:p>
          <a:p>
            <a:endParaRPr lang="en-US" sz="2000" dirty="0" smtClean="0"/>
          </a:p>
          <a:p>
            <a:r>
              <a:rPr lang="en-US" sz="2000" dirty="0" smtClean="0"/>
              <a:t>A bit in the Header signals whether the payload is Coherently or Differentially encoded</a:t>
            </a:r>
          </a:p>
          <a:p>
            <a:endParaRPr lang="en-US" sz="2000" dirty="0" smtClean="0"/>
          </a:p>
          <a:p>
            <a:r>
              <a:rPr lang="en-US" sz="2000" dirty="0" smtClean="0"/>
              <a:t>Demodulation of the payload is performed accordingly</a:t>
            </a:r>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 Operation</a:t>
            </a:r>
            <a:endParaRPr lang="en-US" dirty="0"/>
          </a:p>
        </p:txBody>
      </p:sp>
      <p:sp>
        <p:nvSpPr>
          <p:cNvPr id="3" name="Content Placeholder 2"/>
          <p:cNvSpPr>
            <a:spLocks noGrp="1"/>
          </p:cNvSpPr>
          <p:nvPr>
            <p:ph idx="1"/>
          </p:nvPr>
        </p:nvSpPr>
        <p:spPr>
          <a:xfrm>
            <a:off x="685800" y="1524000"/>
            <a:ext cx="7772400" cy="4953000"/>
          </a:xfrm>
        </p:spPr>
        <p:txBody>
          <a:bodyPr>
            <a:normAutofit fontScale="47500" lnSpcReduction="20000"/>
          </a:bodyPr>
          <a:lstStyle/>
          <a:p>
            <a:r>
              <a:rPr lang="en-US" sz="3800" dirty="0" smtClean="0"/>
              <a:t>The receiver acquires synchronization, decodes the training sequence and demodulates the PHY Header using coherent demodulation with pilot tones in place as defined in the current draft.</a:t>
            </a:r>
          </a:p>
          <a:p>
            <a:endParaRPr lang="en-US" sz="3800" dirty="0" smtClean="0"/>
          </a:p>
          <a:p>
            <a:r>
              <a:rPr lang="en-US" sz="3800" dirty="0" smtClean="0"/>
              <a:t>A bit in the header determines if the payload is coherently or differentially encoded and payload demodulation proceeds accordingly</a:t>
            </a:r>
          </a:p>
          <a:p>
            <a:pPr lvl="1"/>
            <a:endParaRPr lang="en-US" sz="3800" dirty="0" smtClean="0"/>
          </a:p>
          <a:p>
            <a:r>
              <a:rPr lang="en-US" sz="3800" dirty="0" smtClean="0"/>
              <a:t>To simplify the implementation the Pilots are always transmitted in the header and the payload regardless of the </a:t>
            </a:r>
            <a:r>
              <a:rPr lang="en-US" sz="3800" dirty="0" err="1" smtClean="0"/>
              <a:t>demod</a:t>
            </a:r>
            <a:r>
              <a:rPr lang="en-US" sz="3800" dirty="0" smtClean="0"/>
              <a:t> scheme</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sz="3800" dirty="0" smtClean="0"/>
          </a:p>
          <a:p>
            <a:endParaRPr lang="en-US" sz="3800" dirty="0" smtClean="0"/>
          </a:p>
          <a:p>
            <a:r>
              <a:rPr lang="en-US" sz="3800" dirty="0" smtClean="0"/>
              <a:t>This approach preserves the requirements for coherent, and allows differential as an option without conflict or complication</a:t>
            </a:r>
            <a:endParaRPr lang="en-US" sz="3800" dirty="0"/>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11</a:t>
            </a:fld>
            <a:endParaRPr lang="en-US"/>
          </a:p>
        </p:txBody>
      </p:sp>
      <p:graphicFrame>
        <p:nvGraphicFramePr>
          <p:cNvPr id="54273" name="Object 1"/>
          <p:cNvGraphicFramePr>
            <a:graphicFrameLocks noChangeAspect="1"/>
          </p:cNvGraphicFramePr>
          <p:nvPr/>
        </p:nvGraphicFramePr>
        <p:xfrm>
          <a:off x="914400" y="3886200"/>
          <a:ext cx="7604125" cy="1768475"/>
        </p:xfrm>
        <a:graphic>
          <a:graphicData uri="http://schemas.openxmlformats.org/presentationml/2006/ole">
            <p:oleObj spid="_x0000_s2050" name="Visio" r:id="rId3" imgW="7603846" imgH="1768754" progId="Visio.Drawing.11">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Considerations</a:t>
            </a:r>
            <a:endParaRPr lang="en-US" dirty="0"/>
          </a:p>
        </p:txBody>
      </p:sp>
      <p:sp>
        <p:nvSpPr>
          <p:cNvPr id="3" name="Content Placeholder 2"/>
          <p:cNvSpPr>
            <a:spLocks noGrp="1"/>
          </p:cNvSpPr>
          <p:nvPr>
            <p:ph idx="1"/>
          </p:nvPr>
        </p:nvSpPr>
        <p:spPr/>
        <p:txBody>
          <a:bodyPr/>
          <a:lstStyle/>
          <a:p>
            <a:r>
              <a:rPr lang="en-US" sz="2000" dirty="0" smtClean="0"/>
              <a:t>Differential demodulation does not need pilots, and they could potentially be used for </a:t>
            </a:r>
            <a:r>
              <a:rPr lang="en-US" sz="2000" dirty="0" smtClean="0"/>
              <a:t>data….</a:t>
            </a:r>
            <a:endParaRPr lang="en-US" sz="2000" dirty="0" smtClean="0"/>
          </a:p>
          <a:p>
            <a:pPr lvl="1"/>
            <a:r>
              <a:rPr lang="en-US" sz="1600" dirty="0" smtClean="0"/>
              <a:t>However this would significantly complicate the OFDM proposal</a:t>
            </a:r>
          </a:p>
          <a:p>
            <a:pPr lvl="1"/>
            <a:endParaRPr lang="en-US" sz="1600" dirty="0" smtClean="0"/>
          </a:p>
          <a:p>
            <a:r>
              <a:rPr lang="en-US" sz="2000" dirty="0" smtClean="0"/>
              <a:t>Leaving the pilot tones in place has several advantages</a:t>
            </a:r>
          </a:p>
          <a:p>
            <a:pPr lvl="1"/>
            <a:r>
              <a:rPr lang="en-US" sz="1600" dirty="0" smtClean="0"/>
              <a:t>The existing pilot scheme is unchanged</a:t>
            </a:r>
          </a:p>
          <a:p>
            <a:pPr lvl="1"/>
            <a:r>
              <a:rPr lang="en-US" sz="1600" dirty="0" smtClean="0"/>
              <a:t>The existing interleaving scheme is unchanged</a:t>
            </a:r>
          </a:p>
          <a:p>
            <a:pPr lvl="1"/>
            <a:r>
              <a:rPr lang="en-US" sz="1600" dirty="0" smtClean="0"/>
              <a:t>The existing coding scheme remains unchanged</a:t>
            </a:r>
          </a:p>
          <a:p>
            <a:pPr lvl="1"/>
            <a:r>
              <a:rPr lang="en-US" sz="1600" dirty="0" smtClean="0"/>
              <a:t>The existing MCS table remains unchanged</a:t>
            </a:r>
            <a:endParaRPr lang="en-US" sz="1600" dirty="0" smtClean="0"/>
          </a:p>
          <a:p>
            <a:pPr lvl="1"/>
            <a:endParaRPr lang="en-US" sz="1600" dirty="0" smtClean="0"/>
          </a:p>
          <a:p>
            <a:r>
              <a:rPr lang="en-US" sz="2000" dirty="0" smtClean="0"/>
              <a:t>Most importantly, </a:t>
            </a:r>
            <a:r>
              <a:rPr lang="en-US" sz="2000" dirty="0" smtClean="0"/>
              <a:t>it keeps everything simple, and avoids much rework of the draft</a:t>
            </a:r>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the MCS table</a:t>
            </a:r>
            <a:endParaRPr lang="en-US" dirty="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13</a:t>
            </a:fld>
            <a:endParaRPr lang="en-US"/>
          </a:p>
        </p:txBody>
      </p:sp>
      <p:sp>
        <p:nvSpPr>
          <p:cNvPr id="8" name="Content Placeholder 7"/>
          <p:cNvSpPr>
            <a:spLocks noGrp="1"/>
          </p:cNvSpPr>
          <p:nvPr>
            <p:ph idx="1"/>
          </p:nvPr>
        </p:nvSpPr>
        <p:spPr>
          <a:xfrm>
            <a:off x="685800" y="1981200"/>
            <a:ext cx="7924800" cy="1219200"/>
          </a:xfrm>
        </p:spPr>
        <p:txBody>
          <a:bodyPr/>
          <a:lstStyle/>
          <a:p>
            <a:r>
              <a:rPr lang="en-US" sz="2000" dirty="0" smtClean="0"/>
              <a:t>The MCS table remains </a:t>
            </a:r>
            <a:r>
              <a:rPr lang="en-US" sz="2000" dirty="0" smtClean="0"/>
              <a:t>unchanged</a:t>
            </a:r>
          </a:p>
          <a:p>
            <a:pPr lvl="1"/>
            <a:r>
              <a:rPr lang="en-US" sz="1600" dirty="0" smtClean="0"/>
              <a:t>Grayed </a:t>
            </a:r>
            <a:r>
              <a:rPr lang="en-US" sz="1600" dirty="0" smtClean="0"/>
              <a:t>selections just become unavailable </a:t>
            </a:r>
            <a:br>
              <a:rPr lang="en-US" sz="1600" dirty="0" smtClean="0"/>
            </a:br>
            <a:r>
              <a:rPr lang="en-US" sz="1600" dirty="0" smtClean="0"/>
              <a:t>when differential is used</a:t>
            </a:r>
          </a:p>
          <a:p>
            <a:pPr lvl="1"/>
            <a:endParaRPr lang="en-US" sz="1600" dirty="0" smtClean="0"/>
          </a:p>
        </p:txBody>
      </p:sp>
      <p:graphicFrame>
        <p:nvGraphicFramePr>
          <p:cNvPr id="12" name="Table 11"/>
          <p:cNvGraphicFramePr>
            <a:graphicFrameLocks noGrp="1"/>
          </p:cNvGraphicFramePr>
          <p:nvPr/>
        </p:nvGraphicFramePr>
        <p:xfrm>
          <a:off x="4495800" y="3276600"/>
          <a:ext cx="4013202" cy="2872320"/>
        </p:xfrm>
        <a:graphic>
          <a:graphicData uri="http://schemas.openxmlformats.org/drawingml/2006/table">
            <a:tbl>
              <a:tblPr/>
              <a:tblGrid>
                <a:gridCol w="1408889"/>
                <a:gridCol w="463062"/>
                <a:gridCol w="463062"/>
                <a:gridCol w="463062"/>
                <a:gridCol w="463062"/>
                <a:gridCol w="463062"/>
                <a:gridCol w="289003"/>
              </a:tblGrid>
              <a:tr h="266587">
                <a:tc>
                  <a:txBody>
                    <a:bodyPr/>
                    <a:lstStyle/>
                    <a:p>
                      <a:pPr algn="l" fontAlgn="ctr"/>
                      <a:endParaRPr lang="en-US" sz="800" b="0" i="0" u="none" strike="noStrike" dirty="0">
                        <a:solidFill>
                          <a:srgbClr val="FFFFFF"/>
                        </a:solidFill>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latin typeface="Calibri"/>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FFT Size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Active Tones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 Pilots tones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 Data Tones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0 - BPSK 1/2 rate,4xFDS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1 - BPSK 1/2 rate, 2xFDS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2 - QPSK 1/2 rate, 2xFDS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3 - DCM QPSK 1/2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00441">
                <a:tc>
                  <a:txBody>
                    <a:bodyPr/>
                    <a:lstStyle/>
                    <a:p>
                      <a:pPr algn="l" rtl="0" fontAlgn="ctr"/>
                      <a:r>
                        <a:rPr lang="en-US" sz="800" b="0" i="0" u="none" strike="noStrike">
                          <a:solidFill>
                            <a:srgbClr val="000000"/>
                          </a:solidFill>
                          <a:latin typeface="Calibri"/>
                        </a:rPr>
                        <a:t>MCS 4 - QPSK 1/2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5 - DCM-QPSK 3/4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00441">
                <a:tc>
                  <a:txBody>
                    <a:bodyPr/>
                    <a:lstStyle/>
                    <a:p>
                      <a:pPr algn="l" rtl="0" fontAlgn="ctr"/>
                      <a:r>
                        <a:rPr lang="en-US" sz="800" b="0" i="0" u="none" strike="noStrike">
                          <a:solidFill>
                            <a:srgbClr val="000000"/>
                          </a:solidFill>
                          <a:latin typeface="Calibri"/>
                        </a:rPr>
                        <a:t>MCS 6 - QPSK 3/4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dirty="0">
                          <a:solidFill>
                            <a:srgbClr val="000000"/>
                          </a:solidFill>
                          <a:latin typeface="Calibri"/>
                        </a:rPr>
                        <a:t>MCS 8 - 16QAM 1/2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00441">
                <a:tc>
                  <a:txBody>
                    <a:bodyPr/>
                    <a:lstStyle/>
                    <a:p>
                      <a:pPr algn="l" rtl="0" fontAlgn="ctr"/>
                      <a:r>
                        <a:rPr lang="en-US" sz="800" b="0" i="0" u="none" strike="noStrike">
                          <a:solidFill>
                            <a:srgbClr val="000000"/>
                          </a:solidFill>
                          <a:latin typeface="Calibri"/>
                        </a:rPr>
                        <a:t>MCS 9 - 16QAM 3/4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685800" y="1600200"/>
            <a:ext cx="7772400" cy="4648200"/>
          </a:xfrm>
        </p:spPr>
        <p:txBody>
          <a:bodyPr/>
          <a:lstStyle/>
          <a:p>
            <a:r>
              <a:rPr lang="en-US" sz="2000" dirty="0" smtClean="0"/>
              <a:t>The currently proposed 15.4g OFDM pilot based channel tracking meets the </a:t>
            </a:r>
            <a:r>
              <a:rPr lang="en-US" sz="2000" dirty="0" err="1" smtClean="0"/>
              <a:t>Negi&amp;Ciotti</a:t>
            </a:r>
            <a:r>
              <a:rPr lang="en-US" sz="2000" dirty="0" smtClean="0"/>
              <a:t> requirements for number of pilots for some common SUN channels</a:t>
            </a:r>
          </a:p>
          <a:p>
            <a:pPr lvl="1"/>
            <a:r>
              <a:rPr lang="en-US" sz="1600" dirty="0" smtClean="0"/>
              <a:t>Such as AWGN, BU, and Rural Area</a:t>
            </a:r>
          </a:p>
          <a:p>
            <a:pPr lvl="1"/>
            <a:endParaRPr lang="en-US" sz="1600" dirty="0" smtClean="0"/>
          </a:p>
          <a:p>
            <a:r>
              <a:rPr lang="en-US" sz="2000" dirty="0" smtClean="0"/>
              <a:t>However the tracking system is marginal and will fail in more complex channels</a:t>
            </a:r>
          </a:p>
          <a:p>
            <a:pPr lvl="1"/>
            <a:r>
              <a:rPr lang="en-US" sz="1600" dirty="0" smtClean="0"/>
              <a:t>Anything worse than BU  e.g.  Hilly Terrain </a:t>
            </a:r>
          </a:p>
          <a:p>
            <a:pPr lvl="1"/>
            <a:r>
              <a:rPr lang="en-US" sz="1600" dirty="0" smtClean="0"/>
              <a:t>The degree of failure will be exacerbated when considering 2x and 4x Frequency repetition because the pilots will be 3dB and 6dB less reliable than the data itself</a:t>
            </a:r>
          </a:p>
          <a:p>
            <a:pPr lvl="1"/>
            <a:endParaRPr lang="en-US" sz="1600" dirty="0" smtClean="0"/>
          </a:p>
          <a:p>
            <a:r>
              <a:rPr lang="en-US" sz="2000" dirty="0" smtClean="0"/>
              <a:t>An optional fall-back mode has been presented that eliminates this risk in difficult conditions and has virtually no increase in complexity of the overall OFDM proposal</a:t>
            </a:r>
          </a:p>
          <a:p>
            <a:endParaRPr lang="en-US" sz="2000" dirty="0" smtClean="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 CID 1420, 1422</a:t>
            </a:r>
            <a:endParaRPr lang="en-US" dirty="0"/>
          </a:p>
        </p:txBody>
      </p:sp>
      <p:sp>
        <p:nvSpPr>
          <p:cNvPr id="3" name="Content Placeholder 2"/>
          <p:cNvSpPr>
            <a:spLocks noGrp="1"/>
          </p:cNvSpPr>
          <p:nvPr>
            <p:ph idx="1"/>
          </p:nvPr>
        </p:nvSpPr>
        <p:spPr/>
        <p:txBody>
          <a:bodyPr/>
          <a:lstStyle/>
          <a:p>
            <a:r>
              <a:rPr lang="en-US" sz="2400" dirty="0" smtClean="0"/>
              <a:t>Adopt the mixed mode solution </a:t>
            </a:r>
            <a:r>
              <a:rPr lang="en-US" sz="2400" dirty="0" smtClean="0"/>
              <a:t>presented</a:t>
            </a:r>
            <a:endParaRPr lang="en-US" sz="2400" dirty="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a:t>Slide </a:t>
            </a:r>
            <a:fld id="{4BDA4383-D30C-48DB-833F-862A12EC49EA}"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Comment Resolution for </a:t>
            </a:r>
            <a:r>
              <a:rPr lang="en-US" dirty="0" smtClean="0"/>
              <a:t/>
            </a:r>
            <a:br>
              <a:rPr lang="en-US" dirty="0" smtClean="0"/>
            </a:br>
            <a:r>
              <a:rPr lang="en-US" dirty="0" smtClean="0"/>
              <a:t>CID </a:t>
            </a:r>
            <a:r>
              <a:rPr lang="en-US" dirty="0" smtClean="0"/>
              <a:t>1420, 1422</a:t>
            </a:r>
            <a:endParaRPr lang="en-US" dirty="0"/>
          </a:p>
        </p:txBody>
      </p:sp>
      <p:sp>
        <p:nvSpPr>
          <p:cNvPr id="26627" name="Rectangle 3"/>
          <p:cNvSpPr>
            <a:spLocks noGrp="1" noChangeArrowheads="1"/>
          </p:cNvSpPr>
          <p:nvPr>
            <p:ph type="subTitle" idx="1"/>
          </p:nvPr>
        </p:nvSpPr>
        <p:spPr/>
        <p:txBody>
          <a:bodyPr/>
          <a:lstStyle/>
          <a:p>
            <a:r>
              <a:rPr lang="en-US" sz="2800" dirty="0" smtClean="0"/>
              <a:t>Steve Shearer  July 2010</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tones to Track the Channel</a:t>
            </a:r>
            <a:endParaRPr lang="en-US" dirty="0"/>
          </a:p>
        </p:txBody>
      </p:sp>
      <p:sp>
        <p:nvSpPr>
          <p:cNvPr id="3" name="Content Placeholder 2"/>
          <p:cNvSpPr>
            <a:spLocks noGrp="1"/>
          </p:cNvSpPr>
          <p:nvPr>
            <p:ph idx="1"/>
          </p:nvPr>
        </p:nvSpPr>
        <p:spPr/>
        <p:txBody>
          <a:bodyPr/>
          <a:lstStyle/>
          <a:p>
            <a:r>
              <a:rPr lang="en-US" sz="2000" dirty="0" smtClean="0"/>
              <a:t>Pilot tones are used to sample the channel in time and frequency so that channel changes can be tracked</a:t>
            </a:r>
          </a:p>
          <a:p>
            <a:pPr lvl="1"/>
            <a:r>
              <a:rPr lang="en-US" sz="1800" dirty="0" smtClean="0"/>
              <a:t>Higher fading rate means that pilot symbols should be spaced closer in time</a:t>
            </a:r>
          </a:p>
          <a:p>
            <a:pPr lvl="1"/>
            <a:r>
              <a:rPr lang="en-US" sz="1800" dirty="0" smtClean="0"/>
              <a:t>Higher multipath means that pilot symbols should be spaced closer in frequency</a:t>
            </a:r>
          </a:p>
          <a:p>
            <a:endParaRPr lang="en-US" sz="2000" dirty="0" smtClean="0"/>
          </a:p>
          <a:p>
            <a:r>
              <a:rPr lang="en-US" sz="2000" dirty="0" smtClean="0"/>
              <a:t>2D interpolation across time and frequency provides a channel reference for the data tones</a:t>
            </a:r>
          </a:p>
          <a:p>
            <a:endParaRPr lang="en-US" sz="2000" dirty="0" smtClean="0"/>
          </a:p>
          <a:p>
            <a:r>
              <a:rPr lang="en-US" sz="2000" dirty="0" smtClean="0"/>
              <a:t>Demodulation of the data tones is highly dependent upon accurate channel estimation</a:t>
            </a:r>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Coherence Bandwidth</a:t>
            </a:r>
            <a:endParaRPr lang="en-US" dirty="0"/>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4</a:t>
            </a:fld>
            <a:endParaRPr lang="en-US"/>
          </a:p>
        </p:txBody>
      </p:sp>
      <p:sp>
        <p:nvSpPr>
          <p:cNvPr id="8" name="Content Placeholder 7"/>
          <p:cNvSpPr>
            <a:spLocks noGrp="1"/>
          </p:cNvSpPr>
          <p:nvPr>
            <p:ph idx="1"/>
          </p:nvPr>
        </p:nvSpPr>
        <p:spPr>
          <a:xfrm>
            <a:off x="685800" y="1600200"/>
            <a:ext cx="8001000" cy="3733800"/>
          </a:xfrm>
        </p:spPr>
        <p:txBody>
          <a:bodyPr>
            <a:noAutofit/>
          </a:bodyPr>
          <a:lstStyle/>
          <a:p>
            <a:r>
              <a:rPr lang="en-US" sz="2000" dirty="0" smtClean="0"/>
              <a:t>Real SUN channels contain multipath</a:t>
            </a:r>
          </a:p>
          <a:p>
            <a:pPr lvl="1"/>
            <a:endParaRPr lang="en-US" sz="1000" dirty="0" smtClean="0"/>
          </a:p>
          <a:p>
            <a:r>
              <a:rPr lang="en-US" sz="2000" dirty="0" smtClean="0"/>
              <a:t>Studies </a:t>
            </a:r>
            <a:r>
              <a:rPr lang="en-US" sz="1000" dirty="0" smtClean="0"/>
              <a:t>[1]</a:t>
            </a:r>
            <a:r>
              <a:rPr lang="en-US" sz="1050" dirty="0" smtClean="0"/>
              <a:t> </a:t>
            </a:r>
            <a:r>
              <a:rPr lang="en-US" sz="2000" dirty="0" smtClean="0"/>
              <a:t>have shown that phase changes caused by the channel are </a:t>
            </a:r>
            <a:r>
              <a:rPr lang="en-US" sz="2000" b="1" dirty="0" smtClean="0"/>
              <a:t>not</a:t>
            </a:r>
            <a:r>
              <a:rPr lang="en-US" sz="2000" dirty="0" smtClean="0"/>
              <a:t> correlated between tones</a:t>
            </a:r>
          </a:p>
          <a:p>
            <a:pPr lvl="1"/>
            <a:r>
              <a:rPr lang="en-US" sz="1600" dirty="0" smtClean="0"/>
              <a:t>50% of locations have a correlation b/w of less than 70kHz i.e. ~7 tones </a:t>
            </a:r>
            <a:r>
              <a:rPr lang="en-US" sz="1000" dirty="0" smtClean="0"/>
              <a:t>[2]</a:t>
            </a:r>
          </a:p>
          <a:p>
            <a:pPr lvl="1"/>
            <a:r>
              <a:rPr lang="en-US" sz="1600" dirty="0" smtClean="0"/>
              <a:t>10% of locations have a correlation b/w of less than 25kHz  i.e. 2-3 tones</a:t>
            </a:r>
          </a:p>
          <a:p>
            <a:endParaRPr lang="en-US" sz="1600" dirty="0" smtClean="0"/>
          </a:p>
          <a:p>
            <a:r>
              <a:rPr lang="en-US" sz="2000" dirty="0" smtClean="0"/>
              <a:t>Interpolation between pilots </a:t>
            </a:r>
            <a:br>
              <a:rPr lang="en-US" sz="2000" dirty="0" smtClean="0"/>
            </a:br>
            <a:r>
              <a:rPr lang="en-US" sz="2000" dirty="0" smtClean="0"/>
              <a:t>becomes more complicated</a:t>
            </a:r>
          </a:p>
          <a:p>
            <a:pPr lvl="1"/>
            <a:endParaRPr lang="en-US" sz="1600" dirty="0"/>
          </a:p>
          <a:p>
            <a:pPr>
              <a:buNone/>
            </a:pPr>
            <a:endParaRPr lang="en-US" sz="1800" dirty="0"/>
          </a:p>
          <a:p>
            <a:r>
              <a:rPr lang="en-US" sz="1000" dirty="0" smtClean="0"/>
              <a:t>[1] IEEE TRANSACTIONSON COMMUNICATIONS, VOL. </a:t>
            </a:r>
            <a:br>
              <a:rPr lang="en-US" sz="1000" dirty="0" smtClean="0"/>
            </a:br>
            <a:r>
              <a:rPr lang="en-US" sz="1000" dirty="0" smtClean="0"/>
              <a:t>COM-23, NO. 11, NOVEMBER 1975  "Correlation Bandwidth </a:t>
            </a:r>
            <a:br>
              <a:rPr lang="en-US" sz="1000" dirty="0" smtClean="0"/>
            </a:br>
            <a:r>
              <a:rPr lang="en-US" sz="1000" dirty="0" smtClean="0"/>
              <a:t>and Delay Spread Multipath Propagation Statistics for </a:t>
            </a:r>
            <a:br>
              <a:rPr lang="en-US" sz="1000" dirty="0" smtClean="0"/>
            </a:br>
            <a:r>
              <a:rPr lang="en-US" sz="1000" dirty="0" smtClean="0"/>
              <a:t>910-MHz Urban Mobile Radio Channels"  Donald C. Cox, </a:t>
            </a:r>
            <a:br>
              <a:rPr lang="en-US" sz="1000" dirty="0" smtClean="0"/>
            </a:br>
            <a:r>
              <a:rPr lang="en-US" sz="1000" dirty="0" smtClean="0"/>
              <a:t>Robert P. </a:t>
            </a:r>
            <a:r>
              <a:rPr lang="en-US" sz="1000" dirty="0" err="1" smtClean="0"/>
              <a:t>Leck</a:t>
            </a:r>
            <a:endParaRPr lang="en-US" sz="1000" dirty="0" smtClean="0"/>
          </a:p>
          <a:p>
            <a:r>
              <a:rPr lang="en-US" sz="1000" dirty="0" smtClean="0"/>
              <a:t>[2] Tone spacing in the 802.15.4g OFDM PHY is approx 10kHz</a:t>
            </a:r>
          </a:p>
          <a:p>
            <a:pPr>
              <a:buNone/>
            </a:pPr>
            <a:endParaRPr lang="en-US" sz="1800" dirty="0" smtClean="0"/>
          </a:p>
        </p:txBody>
      </p:sp>
      <p:pic>
        <p:nvPicPr>
          <p:cNvPr id="28675" name="Picture 3"/>
          <p:cNvPicPr>
            <a:picLocks noChangeAspect="1" noChangeArrowheads="1"/>
          </p:cNvPicPr>
          <p:nvPr/>
        </p:nvPicPr>
        <p:blipFill>
          <a:blip r:embed="rId2" cstate="print"/>
          <a:srcRect/>
          <a:stretch>
            <a:fillRect/>
          </a:stretch>
        </p:blipFill>
        <p:spPr bwMode="auto">
          <a:xfrm>
            <a:off x="5486400" y="3505200"/>
            <a:ext cx="3243263" cy="2819400"/>
          </a:xfrm>
          <a:prstGeom prst="rect">
            <a:avLst/>
          </a:prstGeom>
          <a:noFill/>
          <a:ln w="12700" cap="flat" cmpd="sng">
            <a:noFill/>
            <a:prstDash val="solid"/>
            <a:miter lim="800000"/>
            <a:headEnd type="none" w="sm" len="sm"/>
            <a:tailEnd type="none" w="sm" len="sm"/>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Animation in Multipath</a:t>
            </a:r>
            <a:endParaRPr lang="en-US" dirty="0"/>
          </a:p>
        </p:txBody>
      </p:sp>
      <p:sp>
        <p:nvSpPr>
          <p:cNvPr id="3" name="Content Placeholder 2"/>
          <p:cNvSpPr>
            <a:spLocks noGrp="1"/>
          </p:cNvSpPr>
          <p:nvPr>
            <p:ph idx="1"/>
          </p:nvPr>
        </p:nvSpPr>
        <p:spPr>
          <a:xfrm>
            <a:off x="457200" y="1752600"/>
            <a:ext cx="7772400" cy="4114800"/>
          </a:xfrm>
        </p:spPr>
        <p:txBody>
          <a:bodyPr/>
          <a:lstStyle/>
          <a:p>
            <a:r>
              <a:rPr lang="en-US" sz="2000" dirty="0" smtClean="0"/>
              <a:t>This animation uses a simple two path channel with Multipath and Doppler </a:t>
            </a:r>
          </a:p>
          <a:p>
            <a:pPr>
              <a:buNone/>
            </a:pPr>
            <a:endParaRPr lang="en-US" sz="2000" dirty="0" smtClean="0"/>
          </a:p>
          <a:p>
            <a:r>
              <a:rPr lang="en-US" sz="2000" dirty="0" smtClean="0"/>
              <a:t>Illustrates how the </a:t>
            </a:r>
            <a:br>
              <a:rPr lang="en-US" sz="2000" dirty="0" smtClean="0"/>
            </a:br>
            <a:r>
              <a:rPr lang="en-US" sz="2000" dirty="0" smtClean="0"/>
              <a:t>individual phases of the </a:t>
            </a:r>
            <a:br>
              <a:rPr lang="en-US" sz="2000" dirty="0" smtClean="0"/>
            </a:br>
            <a:r>
              <a:rPr lang="en-US" sz="2000" dirty="0" smtClean="0"/>
              <a:t>data carriers move </a:t>
            </a:r>
            <a:br>
              <a:rPr lang="en-US" sz="2000" dirty="0" smtClean="0"/>
            </a:br>
            <a:r>
              <a:rPr lang="en-US" sz="2000" dirty="0" smtClean="0"/>
              <a:t>during the length of a </a:t>
            </a:r>
            <a:br>
              <a:rPr lang="en-US" sz="2000" dirty="0" smtClean="0"/>
            </a:br>
            <a:r>
              <a:rPr lang="en-US" sz="2000" dirty="0" smtClean="0"/>
              <a:t>burst</a:t>
            </a:r>
          </a:p>
          <a:p>
            <a:endParaRPr lang="en-US" sz="2000" dirty="0" smtClean="0"/>
          </a:p>
          <a:p>
            <a:r>
              <a:rPr lang="en-US" sz="2000" dirty="0" smtClean="0"/>
              <a:t>Shows how the  phases </a:t>
            </a:r>
            <a:br>
              <a:rPr lang="en-US" sz="2000" dirty="0" smtClean="0"/>
            </a:br>
            <a:r>
              <a:rPr lang="en-US" sz="2000" dirty="0" smtClean="0"/>
              <a:t>of the data tones are </a:t>
            </a:r>
            <a:br>
              <a:rPr lang="en-US" sz="2000" dirty="0" smtClean="0"/>
            </a:br>
            <a:r>
              <a:rPr lang="en-US" sz="2000" dirty="0" smtClean="0"/>
              <a:t>de-correlated from </a:t>
            </a:r>
            <a:br>
              <a:rPr lang="en-US" sz="2000" dirty="0" smtClean="0"/>
            </a:br>
            <a:r>
              <a:rPr lang="en-US" sz="2000" dirty="0" smtClean="0"/>
              <a:t>one-another</a:t>
            </a:r>
            <a:endParaRPr lang="en-US" sz="1600" dirty="0" smtClean="0"/>
          </a:p>
          <a:p>
            <a:endParaRPr lang="en-US" sz="2000" dirty="0" smtClean="0"/>
          </a:p>
          <a:p>
            <a:endParaRPr lang="en-US" sz="2000" dirty="0" smtClean="0"/>
          </a:p>
          <a:p>
            <a:endParaRPr lang="en-US" sz="2000" dirty="0" smtClean="0"/>
          </a:p>
          <a:p>
            <a:r>
              <a:rPr lang="en-US" sz="1000" dirty="0" smtClean="0"/>
              <a:t>[1] Fade rate is chosen at 100Hz for visual effect, </a:t>
            </a:r>
            <a:br>
              <a:rPr lang="en-US" sz="1000" dirty="0" smtClean="0"/>
            </a:br>
            <a:r>
              <a:rPr lang="en-US" sz="1000" dirty="0" smtClean="0"/>
              <a:t>but similar effects take place with lower </a:t>
            </a:r>
            <a:r>
              <a:rPr lang="en-US" sz="1000" dirty="0" err="1" smtClean="0"/>
              <a:t>dopplers</a:t>
            </a:r>
            <a:endParaRPr lang="en-US" sz="1000" dirty="0"/>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5</a:t>
            </a:fld>
            <a:endParaRPr lang="en-US"/>
          </a:p>
        </p:txBody>
      </p:sp>
      <p:pic>
        <p:nvPicPr>
          <p:cNvPr id="8" name="Fade100_3.avi">
            <a:hlinkClick r:id="" action="ppaction://media"/>
          </p:cNvPr>
          <p:cNvPicPr>
            <a:picLocks noRot="1" noChangeAspect="1"/>
          </p:cNvPicPr>
          <p:nvPr>
            <a:videoFile r:link="rId1"/>
          </p:nvPr>
        </p:nvPicPr>
        <p:blipFill>
          <a:blip r:embed="rId3"/>
          <a:stretch>
            <a:fillRect/>
          </a:stretch>
        </p:blipFill>
        <p:spPr>
          <a:xfrm>
            <a:off x="3810000" y="2362200"/>
            <a:ext cx="5181600" cy="40005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8"/>
                                        </p:tgtEl>
                                      </p:cBhvr>
                                    </p:cmd>
                                  </p:childTnLst>
                                </p:cTn>
                              </p:par>
                            </p:childTnLst>
                          </p:cTn>
                        </p:par>
                      </p:childTnLst>
                    </p:cTn>
                  </p:par>
                </p:childTnLst>
              </p:cTn>
              <p:nextCondLst>
                <p:cond evt="onClick" delay="0">
                  <p:tgtEl>
                    <p:spTgt spid="8"/>
                  </p:tgtEl>
                </p:cond>
              </p:nextCondLst>
            </p:seq>
            <p:video>
              <p:cMediaNode>
                <p:cTn id="7" fill="hold" display="0">
                  <p:stCondLst>
                    <p:cond delay="indefinite"/>
                  </p:stCondLst>
                  <p:endCondLst>
                    <p:cond evt="onNext" delay="0">
                      <p:tgtEl>
                        <p:sldTgt/>
                      </p:tgtEl>
                    </p:cond>
                    <p:cond evt="onPrev" delay="0">
                      <p:tgtEl>
                        <p:sldTgt/>
                      </p:tgtEl>
                    </p:cond>
                  </p:endCondLst>
                </p:cTn>
                <p:tgtEl>
                  <p:spTgt spid="8"/>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Pilots are Needed to track a given channel?</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err="1" smtClean="0"/>
              <a:t>Negi&amp;Ciotti</a:t>
            </a:r>
            <a:r>
              <a:rPr lang="en-US" sz="2000" dirty="0" smtClean="0"/>
              <a:t> paper [1] examines this question and concludes</a:t>
            </a:r>
          </a:p>
          <a:p>
            <a:pPr lvl="1"/>
            <a:r>
              <a:rPr lang="en-US" sz="1800" dirty="0" smtClean="0"/>
              <a:t>The length L of the Cyclic Prefix should be made 1 sample longer that the length of the multipath channel v.    L=v+1 </a:t>
            </a:r>
          </a:p>
          <a:p>
            <a:pPr lvl="1"/>
            <a:r>
              <a:rPr lang="en-US" sz="1800" dirty="0" smtClean="0"/>
              <a:t>If this condition is satisfied, then L pilots  are needed to properly track the channel</a:t>
            </a:r>
          </a:p>
          <a:p>
            <a:pPr lvl="1"/>
            <a:endParaRPr lang="en-US" sz="1800" dirty="0" smtClean="0"/>
          </a:p>
          <a:p>
            <a:r>
              <a:rPr lang="en-US" sz="2000" dirty="0" err="1" smtClean="0"/>
              <a:t>Negi&amp;Ciotti</a:t>
            </a:r>
            <a:r>
              <a:rPr lang="en-US" sz="2000" dirty="0" smtClean="0"/>
              <a:t> also use simulation results to conclude that</a:t>
            </a:r>
          </a:p>
          <a:p>
            <a:pPr lvl="1"/>
            <a:r>
              <a:rPr lang="en-US" sz="1800" dirty="0" smtClean="0"/>
              <a:t>for fading channels, continuous pilot tones at the same frequency are better than pilot symbols collected together in frequency periodically</a:t>
            </a:r>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Application to 15.4g OFDM</a:t>
            </a:r>
            <a:endParaRPr lang="en-US" dirty="0"/>
          </a:p>
        </p:txBody>
      </p:sp>
      <p:sp>
        <p:nvSpPr>
          <p:cNvPr id="3" name="Content Placeholder 2"/>
          <p:cNvSpPr>
            <a:spLocks noGrp="1"/>
          </p:cNvSpPr>
          <p:nvPr>
            <p:ph idx="1"/>
          </p:nvPr>
        </p:nvSpPr>
        <p:spPr>
          <a:xfrm>
            <a:off x="685800" y="1447800"/>
            <a:ext cx="6934200" cy="1905000"/>
          </a:xfrm>
        </p:spPr>
        <p:txBody>
          <a:bodyPr/>
          <a:lstStyle/>
          <a:p>
            <a:r>
              <a:rPr lang="en-US" sz="2000" dirty="0" smtClean="0"/>
              <a:t>Consider channel length based upon:-</a:t>
            </a:r>
          </a:p>
          <a:p>
            <a:pPr lvl="1"/>
            <a:r>
              <a:rPr lang="en-US" sz="1600" dirty="0" smtClean="0"/>
              <a:t>Bad Urban (BU) – 5us,  </a:t>
            </a:r>
          </a:p>
          <a:p>
            <a:pPr lvl="1"/>
            <a:r>
              <a:rPr lang="en-US" sz="1600" dirty="0" smtClean="0"/>
              <a:t>Hilly Terrain (HT) – 15us  </a:t>
            </a:r>
          </a:p>
          <a:p>
            <a:pPr lvl="1"/>
            <a:r>
              <a:rPr lang="en-US" sz="1600" dirty="0" smtClean="0"/>
              <a:t>Cyclic Prefix of 24us</a:t>
            </a:r>
          </a:p>
          <a:p>
            <a:r>
              <a:rPr lang="en-US" sz="2000" dirty="0" smtClean="0"/>
              <a:t>Pilot requirements for each Option listed in table below</a:t>
            </a:r>
          </a:p>
          <a:p>
            <a:pPr lvl="1"/>
            <a:r>
              <a:rPr lang="en-US" sz="1600" dirty="0" err="1" smtClean="0"/>
              <a:t>Undersampling</a:t>
            </a:r>
            <a:r>
              <a:rPr lang="en-US" sz="1600" dirty="0" smtClean="0"/>
              <a:t> ratio = Required # of pilots / Current # of pilots </a:t>
            </a:r>
          </a:p>
          <a:p>
            <a:endParaRPr lang="en-US" sz="2000" dirty="0" smtClean="0"/>
          </a:p>
          <a:p>
            <a:endParaRPr lang="en-US" sz="2000" dirty="0" smtClean="0"/>
          </a:p>
          <a:p>
            <a:endParaRPr lang="en-US" sz="2000" dirty="0" smtClean="0"/>
          </a:p>
          <a:p>
            <a:endParaRPr lang="en-US" sz="2000" dirty="0" smtClean="0"/>
          </a:p>
          <a:p>
            <a:endParaRPr lang="en-US" sz="2000" dirty="0" smtClean="0"/>
          </a:p>
          <a:p>
            <a:pPr>
              <a:buNone/>
            </a:pPr>
            <a:endParaRPr lang="en-US" sz="2000" dirty="0" smtClean="0"/>
          </a:p>
          <a:p>
            <a:r>
              <a:rPr lang="en-US" sz="2000" dirty="0" smtClean="0"/>
              <a:t>Not possible to track the channel where the </a:t>
            </a:r>
            <a:r>
              <a:rPr lang="en-US" sz="2000" dirty="0" err="1" smtClean="0"/>
              <a:t>undersampling</a:t>
            </a:r>
            <a:r>
              <a:rPr lang="en-US" sz="2000" dirty="0" smtClean="0"/>
              <a:t> ratio &gt;1 (red)</a:t>
            </a:r>
            <a:endParaRPr lang="en-US" sz="1600" dirty="0" smtClean="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7</a:t>
            </a:fld>
            <a:endParaRPr lang="en-US"/>
          </a:p>
        </p:txBody>
      </p:sp>
      <p:graphicFrame>
        <p:nvGraphicFramePr>
          <p:cNvPr id="7" name="Table 6"/>
          <p:cNvGraphicFramePr>
            <a:graphicFrameLocks noGrp="1"/>
          </p:cNvGraphicFramePr>
          <p:nvPr/>
        </p:nvGraphicFramePr>
        <p:xfrm>
          <a:off x="685800" y="3505200"/>
          <a:ext cx="7010400" cy="1845656"/>
        </p:xfrm>
        <a:graphic>
          <a:graphicData uri="http://schemas.openxmlformats.org/drawingml/2006/table">
            <a:tbl>
              <a:tblPr>
                <a:tableStyleId>{5940675A-B579-460E-94D1-54222C63F5DA}</a:tableStyleId>
              </a:tblPr>
              <a:tblGrid>
                <a:gridCol w="1887416"/>
                <a:gridCol w="1008184"/>
                <a:gridCol w="990600"/>
                <a:gridCol w="914400"/>
                <a:gridCol w="1231605"/>
                <a:gridCol w="978195"/>
              </a:tblGrid>
              <a:tr h="183573">
                <a:tc>
                  <a:txBody>
                    <a:bodyPr/>
                    <a:lstStyle/>
                    <a:p>
                      <a:endParaRPr lang="en-US" sz="1050" dirty="0"/>
                    </a:p>
                  </a:txBody>
                  <a:tcPr/>
                </a:tc>
                <a:tc>
                  <a:txBody>
                    <a:bodyPr/>
                    <a:lstStyle/>
                    <a:p>
                      <a:pPr algn="ctr"/>
                      <a:r>
                        <a:rPr lang="en-US" sz="1050" dirty="0" smtClean="0"/>
                        <a:t>Option 1</a:t>
                      </a:r>
                      <a:endParaRPr lang="en-US" sz="1050" dirty="0"/>
                    </a:p>
                  </a:txBody>
                  <a:tcPr anchor="ctr"/>
                </a:tc>
                <a:tc>
                  <a:txBody>
                    <a:bodyPr/>
                    <a:lstStyle/>
                    <a:p>
                      <a:pPr algn="ctr"/>
                      <a:r>
                        <a:rPr lang="en-US" sz="1050" dirty="0" smtClean="0"/>
                        <a:t>Option 2</a:t>
                      </a:r>
                      <a:endParaRPr lang="en-US" sz="1050" dirty="0"/>
                    </a:p>
                  </a:txBody>
                  <a:tcPr anchor="ctr"/>
                </a:tc>
                <a:tc>
                  <a:txBody>
                    <a:bodyPr/>
                    <a:lstStyle/>
                    <a:p>
                      <a:pPr algn="ctr"/>
                      <a:r>
                        <a:rPr lang="en-US" sz="1050" dirty="0" smtClean="0"/>
                        <a:t>Option 3</a:t>
                      </a:r>
                      <a:endParaRPr lang="en-US" sz="1050" dirty="0"/>
                    </a:p>
                  </a:txBody>
                  <a:tcPr anchor="ctr"/>
                </a:tc>
                <a:tc>
                  <a:txBody>
                    <a:bodyPr/>
                    <a:lstStyle/>
                    <a:p>
                      <a:pPr algn="ctr"/>
                      <a:r>
                        <a:rPr lang="en-US" sz="1050" dirty="0" smtClean="0"/>
                        <a:t>Option 4</a:t>
                      </a:r>
                      <a:endParaRPr lang="en-US" sz="1050" dirty="0"/>
                    </a:p>
                  </a:txBody>
                  <a:tcPr anchor="ctr"/>
                </a:tc>
                <a:tc>
                  <a:txBody>
                    <a:bodyPr/>
                    <a:lstStyle/>
                    <a:p>
                      <a:pPr algn="ctr"/>
                      <a:r>
                        <a:rPr lang="en-US" sz="1050" dirty="0" smtClean="0"/>
                        <a:t>Option 5</a:t>
                      </a:r>
                      <a:endParaRPr lang="en-US" sz="1050" dirty="0"/>
                    </a:p>
                  </a:txBody>
                  <a:tcPr anchor="ctr"/>
                </a:tc>
              </a:tr>
              <a:tr h="183573">
                <a:tc>
                  <a:txBody>
                    <a:bodyPr/>
                    <a:lstStyle/>
                    <a:p>
                      <a:r>
                        <a:rPr lang="en-US" sz="1050" dirty="0" smtClean="0"/>
                        <a:t>FFT Size</a:t>
                      </a:r>
                      <a:endParaRPr lang="en-US" sz="1050" dirty="0"/>
                    </a:p>
                  </a:txBody>
                  <a:tcPr/>
                </a:tc>
                <a:tc>
                  <a:txBody>
                    <a:bodyPr/>
                    <a:lstStyle/>
                    <a:p>
                      <a:pPr algn="ctr"/>
                      <a:r>
                        <a:rPr lang="en-US" sz="1050" dirty="0" smtClean="0"/>
                        <a:t>128</a:t>
                      </a:r>
                      <a:endParaRPr lang="en-US" sz="1050" dirty="0"/>
                    </a:p>
                  </a:txBody>
                  <a:tcPr anchor="ctr"/>
                </a:tc>
                <a:tc>
                  <a:txBody>
                    <a:bodyPr/>
                    <a:lstStyle/>
                    <a:p>
                      <a:pPr algn="ctr"/>
                      <a:r>
                        <a:rPr lang="en-US" sz="1050" dirty="0" smtClean="0"/>
                        <a:t>64</a:t>
                      </a:r>
                      <a:endParaRPr lang="en-US" sz="1050" dirty="0"/>
                    </a:p>
                  </a:txBody>
                  <a:tcPr anchor="ctr"/>
                </a:tc>
                <a:tc>
                  <a:txBody>
                    <a:bodyPr/>
                    <a:lstStyle/>
                    <a:p>
                      <a:pPr algn="ctr"/>
                      <a:r>
                        <a:rPr lang="en-US" sz="1050" dirty="0" smtClean="0"/>
                        <a:t>32</a:t>
                      </a:r>
                      <a:endParaRPr lang="en-US" sz="1050" dirty="0"/>
                    </a:p>
                  </a:txBody>
                  <a:tcPr anchor="ctr"/>
                </a:tc>
                <a:tc>
                  <a:txBody>
                    <a:bodyPr/>
                    <a:lstStyle/>
                    <a:p>
                      <a:pPr algn="ctr"/>
                      <a:r>
                        <a:rPr lang="en-US" sz="1050" dirty="0" smtClean="0"/>
                        <a:t>16</a:t>
                      </a:r>
                      <a:endParaRPr lang="en-US" sz="1050" dirty="0"/>
                    </a:p>
                  </a:txBody>
                  <a:tcPr anchor="ctr"/>
                </a:tc>
                <a:tc>
                  <a:txBody>
                    <a:bodyPr/>
                    <a:lstStyle/>
                    <a:p>
                      <a:pPr algn="ctr"/>
                      <a:r>
                        <a:rPr lang="en-US" sz="1050" dirty="0" smtClean="0"/>
                        <a:t>8</a:t>
                      </a:r>
                      <a:endParaRPr lang="en-US" sz="1050" dirty="0"/>
                    </a:p>
                  </a:txBody>
                  <a:tcPr anchor="ctr"/>
                </a:tc>
              </a:tr>
              <a:tr h="183573">
                <a:tc>
                  <a:txBody>
                    <a:bodyPr/>
                    <a:lstStyle/>
                    <a:p>
                      <a:r>
                        <a:rPr lang="en-US" sz="1050" dirty="0" smtClean="0"/>
                        <a:t>Chan length in samples</a:t>
                      </a:r>
                    </a:p>
                    <a:p>
                      <a:r>
                        <a:rPr lang="en-US" sz="1050" dirty="0" smtClean="0"/>
                        <a:t>BU  / HT / CP</a:t>
                      </a:r>
                      <a:endParaRPr lang="en-US" sz="1050" dirty="0"/>
                    </a:p>
                  </a:txBody>
                  <a:tcPr/>
                </a:tc>
                <a:tc>
                  <a:txBody>
                    <a:bodyPr/>
                    <a:lstStyle/>
                    <a:p>
                      <a:pPr algn="ctr"/>
                      <a:r>
                        <a:rPr lang="en-US" sz="1050" dirty="0" smtClean="0"/>
                        <a:t>6.4 / 19.2 / 32</a:t>
                      </a:r>
                      <a:endParaRPr lang="en-US" sz="1050" dirty="0"/>
                    </a:p>
                  </a:txBody>
                  <a:tcPr anchor="ctr"/>
                </a:tc>
                <a:tc>
                  <a:txBody>
                    <a:bodyPr/>
                    <a:lstStyle/>
                    <a:p>
                      <a:pPr algn="ctr"/>
                      <a:r>
                        <a:rPr lang="en-US" sz="1050" dirty="0" smtClean="0"/>
                        <a:t>3.3 / 9.6 / 16</a:t>
                      </a:r>
                      <a:endParaRPr lang="en-US" sz="1050" dirty="0"/>
                    </a:p>
                  </a:txBody>
                  <a:tcPr anchor="ctr"/>
                </a:tc>
                <a:tc>
                  <a:txBody>
                    <a:bodyPr/>
                    <a:lstStyle/>
                    <a:p>
                      <a:pPr algn="ctr"/>
                      <a:r>
                        <a:rPr lang="en-US" sz="1050" dirty="0" smtClean="0"/>
                        <a:t>1.6 / 4.8 / 8</a:t>
                      </a:r>
                      <a:endParaRPr lang="en-US" sz="1050" dirty="0"/>
                    </a:p>
                  </a:txBody>
                  <a:tcPr anchor="ctr"/>
                </a:tc>
                <a:tc>
                  <a:txBody>
                    <a:bodyPr/>
                    <a:lstStyle/>
                    <a:p>
                      <a:pPr algn="ctr"/>
                      <a:r>
                        <a:rPr lang="en-US" sz="1050" dirty="0" smtClean="0"/>
                        <a:t>0.8 / 2.4 / 4</a:t>
                      </a:r>
                      <a:endParaRPr lang="en-US" sz="1050" dirty="0"/>
                    </a:p>
                  </a:txBody>
                  <a:tcPr anchor="ctr"/>
                </a:tc>
                <a:tc>
                  <a:txBody>
                    <a:bodyPr/>
                    <a:lstStyle/>
                    <a:p>
                      <a:pPr algn="ctr"/>
                      <a:r>
                        <a:rPr lang="en-US" sz="1050" dirty="0" smtClean="0"/>
                        <a:t>0.4</a:t>
                      </a:r>
                      <a:r>
                        <a:rPr lang="en-US" sz="1050" baseline="0" dirty="0" smtClean="0"/>
                        <a:t> </a:t>
                      </a:r>
                      <a:r>
                        <a:rPr lang="en-US" sz="1050" dirty="0" smtClean="0"/>
                        <a:t>/</a:t>
                      </a:r>
                      <a:r>
                        <a:rPr lang="en-US" sz="1050" baseline="0" dirty="0" smtClean="0"/>
                        <a:t> </a:t>
                      </a:r>
                      <a:r>
                        <a:rPr lang="en-US" sz="1050" dirty="0" smtClean="0"/>
                        <a:t>1.2 / 2</a:t>
                      </a:r>
                      <a:endParaRPr lang="en-US" sz="1050" dirty="0"/>
                    </a:p>
                  </a:txBody>
                  <a:tcPr anchor="ctr"/>
                </a:tc>
              </a:tr>
              <a:tr h="183573">
                <a:tc>
                  <a:txBody>
                    <a:bodyPr/>
                    <a:lstStyle/>
                    <a:p>
                      <a:r>
                        <a:rPr lang="en-US" sz="1050" dirty="0" smtClean="0"/>
                        <a:t>Required # of pilots</a:t>
                      </a:r>
                      <a:endParaRPr lang="en-US" sz="1050" dirty="0"/>
                    </a:p>
                  </a:txBody>
                  <a:tcPr/>
                </a:tc>
                <a:tc>
                  <a:txBody>
                    <a:bodyPr/>
                    <a:lstStyle/>
                    <a:p>
                      <a:pPr algn="ctr"/>
                      <a:r>
                        <a:rPr lang="en-US" sz="1050" dirty="0" smtClean="0"/>
                        <a:t>7  / 20  /  32</a:t>
                      </a:r>
                      <a:endParaRPr lang="en-US" sz="1050" dirty="0"/>
                    </a:p>
                  </a:txBody>
                  <a:tcPr anchor="ctr"/>
                </a:tc>
                <a:tc>
                  <a:txBody>
                    <a:bodyPr/>
                    <a:lstStyle/>
                    <a:p>
                      <a:pPr algn="ctr"/>
                      <a:r>
                        <a:rPr lang="en-US" sz="1050" dirty="0" smtClean="0"/>
                        <a:t>4 </a:t>
                      </a:r>
                      <a:r>
                        <a:rPr lang="en-US" sz="1050" baseline="0" dirty="0" smtClean="0"/>
                        <a:t> / 10  / 16</a:t>
                      </a:r>
                      <a:endParaRPr lang="en-US" sz="1050" dirty="0"/>
                    </a:p>
                  </a:txBody>
                  <a:tcPr anchor="ctr"/>
                </a:tc>
                <a:tc>
                  <a:txBody>
                    <a:bodyPr/>
                    <a:lstStyle/>
                    <a:p>
                      <a:pPr algn="ctr"/>
                      <a:r>
                        <a:rPr lang="en-US" sz="1050" dirty="0" smtClean="0"/>
                        <a:t>2 </a:t>
                      </a:r>
                      <a:r>
                        <a:rPr lang="en-US" sz="1050" baseline="0" dirty="0" smtClean="0"/>
                        <a:t> / 5  /  8</a:t>
                      </a:r>
                      <a:endParaRPr lang="en-US" sz="1050" dirty="0"/>
                    </a:p>
                  </a:txBody>
                  <a:tcPr anchor="ctr"/>
                </a:tc>
                <a:tc>
                  <a:txBody>
                    <a:bodyPr/>
                    <a:lstStyle/>
                    <a:p>
                      <a:pPr algn="ctr"/>
                      <a:r>
                        <a:rPr lang="en-US" sz="1050" dirty="0" smtClean="0"/>
                        <a:t>1 </a:t>
                      </a:r>
                      <a:r>
                        <a:rPr lang="en-US" sz="1050" baseline="0" dirty="0" smtClean="0"/>
                        <a:t> / 3  /  4</a:t>
                      </a:r>
                      <a:endParaRPr lang="en-US" sz="1050" dirty="0"/>
                    </a:p>
                  </a:txBody>
                  <a:tcPr anchor="ctr"/>
                </a:tc>
                <a:tc>
                  <a:txBody>
                    <a:bodyPr/>
                    <a:lstStyle/>
                    <a:p>
                      <a:pPr algn="ctr"/>
                      <a:r>
                        <a:rPr lang="en-US" sz="1050" dirty="0" smtClean="0"/>
                        <a:t>1 </a:t>
                      </a:r>
                      <a:r>
                        <a:rPr lang="en-US" sz="1050" baseline="0" dirty="0" smtClean="0"/>
                        <a:t> / 2  /  2</a:t>
                      </a:r>
                      <a:endParaRPr lang="en-US" sz="1050" dirty="0"/>
                    </a:p>
                  </a:txBody>
                  <a:tcPr anchor="ctr"/>
                </a:tc>
              </a:tr>
              <a:tr h="183573">
                <a:tc>
                  <a:txBody>
                    <a:bodyPr/>
                    <a:lstStyle/>
                    <a:p>
                      <a:r>
                        <a:rPr lang="en-US" sz="1050" dirty="0" smtClean="0"/>
                        <a:t>Current # of pilots</a:t>
                      </a:r>
                      <a:endParaRPr lang="en-US" sz="1050" dirty="0"/>
                    </a:p>
                  </a:txBody>
                  <a:tcPr/>
                </a:tc>
                <a:tc>
                  <a:txBody>
                    <a:bodyPr/>
                    <a:lstStyle/>
                    <a:p>
                      <a:pPr algn="ctr"/>
                      <a:r>
                        <a:rPr lang="en-US" sz="1050" dirty="0" smtClean="0"/>
                        <a:t>8</a:t>
                      </a:r>
                      <a:endParaRPr lang="en-US" sz="1050" dirty="0"/>
                    </a:p>
                  </a:txBody>
                  <a:tcPr anchor="ctr"/>
                </a:tc>
                <a:tc>
                  <a:txBody>
                    <a:bodyPr/>
                    <a:lstStyle/>
                    <a:p>
                      <a:pPr algn="ctr"/>
                      <a:r>
                        <a:rPr lang="en-US" sz="1050" dirty="0" smtClean="0"/>
                        <a:t>4</a:t>
                      </a:r>
                      <a:endParaRPr lang="en-US" sz="1050" dirty="0"/>
                    </a:p>
                  </a:txBody>
                  <a:tcPr anchor="ctr"/>
                </a:tc>
                <a:tc>
                  <a:txBody>
                    <a:bodyPr/>
                    <a:lstStyle/>
                    <a:p>
                      <a:pPr algn="ctr"/>
                      <a:r>
                        <a:rPr lang="en-US" sz="1050" dirty="0" smtClean="0"/>
                        <a:t>2</a:t>
                      </a:r>
                      <a:endParaRPr lang="en-US" sz="1050" dirty="0"/>
                    </a:p>
                  </a:txBody>
                  <a:tcPr anchor="ctr"/>
                </a:tc>
                <a:tc>
                  <a:txBody>
                    <a:bodyPr/>
                    <a:lstStyle/>
                    <a:p>
                      <a:pPr algn="ctr"/>
                      <a:r>
                        <a:rPr lang="en-US" sz="1050" dirty="0" smtClean="0"/>
                        <a:t>2</a:t>
                      </a:r>
                      <a:endParaRPr lang="en-US" sz="1050" dirty="0"/>
                    </a:p>
                  </a:txBody>
                  <a:tcPr anchor="ctr"/>
                </a:tc>
                <a:tc>
                  <a:txBody>
                    <a:bodyPr/>
                    <a:lstStyle/>
                    <a:p>
                      <a:pPr algn="ctr"/>
                      <a:r>
                        <a:rPr lang="en-US" sz="1050" dirty="0" smtClean="0"/>
                        <a:t>2</a:t>
                      </a:r>
                      <a:endParaRPr lang="en-US" sz="1050" dirty="0"/>
                    </a:p>
                  </a:txBody>
                  <a:tcPr anchor="ctr"/>
                </a:tc>
              </a:tr>
              <a:tr h="428336">
                <a:tc>
                  <a:txBody>
                    <a:bodyPr/>
                    <a:lstStyle/>
                    <a:p>
                      <a:r>
                        <a:rPr lang="en-US" sz="1050" dirty="0" err="1" smtClean="0"/>
                        <a:t>Undersampling</a:t>
                      </a:r>
                      <a:r>
                        <a:rPr lang="en-US" sz="1050" dirty="0" smtClean="0"/>
                        <a:t> relative to “Channel </a:t>
                      </a:r>
                      <a:r>
                        <a:rPr lang="en-US" sz="1050" dirty="0" err="1" smtClean="0"/>
                        <a:t>Nyquist</a:t>
                      </a:r>
                      <a:r>
                        <a:rPr lang="en-US" sz="1050" dirty="0" smtClean="0"/>
                        <a:t> rate”</a:t>
                      </a:r>
                      <a:endParaRPr lang="en-US" sz="1050" dirty="0"/>
                    </a:p>
                  </a:txBody>
                  <a:tcPr/>
                </a:tc>
                <a:tc>
                  <a:txBody>
                    <a:bodyPr/>
                    <a:lstStyle/>
                    <a:p>
                      <a:pPr algn="ctr"/>
                      <a:r>
                        <a:rPr lang="en-US" sz="1050" b="0" dirty="0" smtClean="0">
                          <a:solidFill>
                            <a:schemeClr val="tx1"/>
                          </a:solidFill>
                        </a:rPr>
                        <a:t>.87</a:t>
                      </a:r>
                      <a:r>
                        <a:rPr lang="en-US" sz="1050" b="0" baseline="0" dirty="0" smtClean="0">
                          <a:solidFill>
                            <a:schemeClr val="tx1"/>
                          </a:solidFill>
                        </a:rPr>
                        <a:t> </a:t>
                      </a:r>
                      <a:r>
                        <a:rPr lang="en-US" sz="1050" b="1" baseline="0" dirty="0" smtClean="0">
                          <a:solidFill>
                            <a:srgbClr val="FF0000"/>
                          </a:solidFill>
                        </a:rPr>
                        <a:t>/  2.5  /  8</a:t>
                      </a:r>
                      <a:endParaRPr lang="en-US" sz="1050" b="1" dirty="0">
                        <a:solidFill>
                          <a:srgbClr val="FF0000"/>
                        </a:solidFill>
                      </a:endParaRPr>
                    </a:p>
                  </a:txBody>
                  <a:tcPr anchor="ctr"/>
                </a:tc>
                <a:tc>
                  <a:txBody>
                    <a:bodyPr/>
                    <a:lstStyle/>
                    <a:p>
                      <a:pPr algn="ctr"/>
                      <a:r>
                        <a:rPr lang="en-US" sz="1050" dirty="0" smtClean="0">
                          <a:solidFill>
                            <a:schemeClr val="tx1"/>
                          </a:solidFill>
                        </a:rPr>
                        <a:t>1 </a:t>
                      </a:r>
                      <a:r>
                        <a:rPr lang="en-US" sz="1050" dirty="0" smtClean="0">
                          <a:solidFill>
                            <a:srgbClr val="FF0000"/>
                          </a:solidFill>
                        </a:rPr>
                        <a:t> </a:t>
                      </a:r>
                      <a:r>
                        <a:rPr lang="en-US" sz="1050" b="1" dirty="0" smtClean="0">
                          <a:solidFill>
                            <a:srgbClr val="FF0000"/>
                          </a:solidFill>
                        </a:rPr>
                        <a:t>/ 2.5  /  4</a:t>
                      </a:r>
                      <a:endParaRPr lang="en-US" sz="1050" b="1" dirty="0">
                        <a:solidFill>
                          <a:srgbClr val="FF0000"/>
                        </a:solidFill>
                      </a:endParaRPr>
                    </a:p>
                  </a:txBody>
                  <a:tcPr anchor="ctr"/>
                </a:tc>
                <a:tc>
                  <a:txBody>
                    <a:bodyPr/>
                    <a:lstStyle/>
                    <a:p>
                      <a:pPr algn="ctr"/>
                      <a:r>
                        <a:rPr lang="en-US" sz="1050" dirty="0" smtClean="0">
                          <a:solidFill>
                            <a:schemeClr val="tx1"/>
                          </a:solidFill>
                        </a:rPr>
                        <a:t>1</a:t>
                      </a:r>
                      <a:r>
                        <a:rPr lang="en-US" sz="1050" baseline="0" dirty="0" smtClean="0">
                          <a:solidFill>
                            <a:srgbClr val="FF0000"/>
                          </a:solidFill>
                        </a:rPr>
                        <a:t>  </a:t>
                      </a:r>
                      <a:r>
                        <a:rPr lang="en-US" sz="1050" b="1" baseline="0" dirty="0" smtClean="0">
                          <a:solidFill>
                            <a:srgbClr val="FF0000"/>
                          </a:solidFill>
                        </a:rPr>
                        <a:t>/ 2.5  /  4</a:t>
                      </a:r>
                      <a:endParaRPr lang="en-US" sz="1050" b="1" dirty="0">
                        <a:solidFill>
                          <a:srgbClr val="FF0000"/>
                        </a:solidFill>
                      </a:endParaRPr>
                    </a:p>
                  </a:txBody>
                  <a:tcPr anchor="ctr"/>
                </a:tc>
                <a:tc>
                  <a:txBody>
                    <a:bodyPr/>
                    <a:lstStyle/>
                    <a:p>
                      <a:pPr algn="ctr"/>
                      <a:r>
                        <a:rPr lang="en-US" sz="1050" dirty="0" smtClean="0">
                          <a:solidFill>
                            <a:schemeClr val="tx1"/>
                          </a:solidFill>
                        </a:rPr>
                        <a:t>0.5</a:t>
                      </a:r>
                      <a:r>
                        <a:rPr lang="en-US" sz="1050" baseline="0" dirty="0" smtClean="0">
                          <a:solidFill>
                            <a:schemeClr val="tx1"/>
                          </a:solidFill>
                        </a:rPr>
                        <a:t>  </a:t>
                      </a:r>
                      <a:r>
                        <a:rPr lang="en-US" sz="1050" b="1" baseline="0" dirty="0" smtClean="0">
                          <a:solidFill>
                            <a:srgbClr val="FF0000"/>
                          </a:solidFill>
                        </a:rPr>
                        <a:t>/  1.5  /  4</a:t>
                      </a:r>
                      <a:endParaRPr lang="en-US" sz="1050" b="1" dirty="0">
                        <a:solidFill>
                          <a:srgbClr val="FF0000"/>
                        </a:solidFill>
                      </a:endParaRPr>
                    </a:p>
                  </a:txBody>
                  <a:tcPr anchor="ctr"/>
                </a:tc>
                <a:tc>
                  <a:txBody>
                    <a:bodyPr/>
                    <a:lstStyle/>
                    <a:p>
                      <a:pPr algn="ctr"/>
                      <a:r>
                        <a:rPr lang="en-US" sz="1050" dirty="0" smtClean="0">
                          <a:solidFill>
                            <a:schemeClr val="tx1"/>
                          </a:solidFill>
                        </a:rPr>
                        <a:t>0.5</a:t>
                      </a:r>
                      <a:r>
                        <a:rPr lang="en-US" sz="1050" dirty="0" smtClean="0"/>
                        <a:t>  /  1  /  1</a:t>
                      </a:r>
                      <a:endParaRPr lang="en-US" sz="1050" dirty="0"/>
                    </a:p>
                  </a:txBody>
                  <a:tcPr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Interim Conclusion</a:t>
            </a:r>
            <a:endParaRPr lang="en-US" dirty="0"/>
          </a:p>
        </p:txBody>
      </p:sp>
      <p:sp>
        <p:nvSpPr>
          <p:cNvPr id="3" name="Content Placeholder 2"/>
          <p:cNvSpPr>
            <a:spLocks noGrp="1"/>
          </p:cNvSpPr>
          <p:nvPr>
            <p:ph idx="1"/>
          </p:nvPr>
        </p:nvSpPr>
        <p:spPr>
          <a:xfrm>
            <a:off x="685800" y="1600200"/>
            <a:ext cx="7772400" cy="4648200"/>
          </a:xfrm>
        </p:spPr>
        <p:txBody>
          <a:bodyPr/>
          <a:lstStyle/>
          <a:p>
            <a:r>
              <a:rPr lang="en-US" sz="2000" dirty="0" smtClean="0"/>
              <a:t>The currently proposed 15.4g OFDM pilot based channel tracking meets the </a:t>
            </a:r>
            <a:r>
              <a:rPr lang="en-US" sz="2000" dirty="0" err="1" smtClean="0"/>
              <a:t>Negi&amp;Ciotti</a:t>
            </a:r>
            <a:r>
              <a:rPr lang="en-US" sz="2000" dirty="0" smtClean="0"/>
              <a:t> requirements for some scenarios</a:t>
            </a:r>
          </a:p>
          <a:p>
            <a:pPr lvl="1"/>
            <a:r>
              <a:rPr lang="en-US" sz="1600" dirty="0" smtClean="0"/>
              <a:t>But there are several scenarios where it is clear that </a:t>
            </a:r>
            <a:br>
              <a:rPr lang="en-US" sz="1600" dirty="0" smtClean="0"/>
            </a:br>
            <a:r>
              <a:rPr lang="en-US" sz="1600" dirty="0" smtClean="0"/>
              <a:t>channel tracking will fail</a:t>
            </a:r>
            <a:endParaRPr lang="en-US" sz="1200" dirty="0" smtClean="0"/>
          </a:p>
          <a:p>
            <a:pPr lvl="1"/>
            <a:r>
              <a:rPr lang="en-US" sz="1600" dirty="0" smtClean="0"/>
              <a:t>The degree of failure will be exacerbated when considering 2x and 4x Frequency repetition because the pilots will be 3dB and 6dB less reliable than the data itself</a:t>
            </a:r>
          </a:p>
          <a:p>
            <a:pPr lvl="1"/>
            <a:endParaRPr lang="en-US" sz="1600" dirty="0" smtClean="0"/>
          </a:p>
          <a:p>
            <a:r>
              <a:rPr lang="en-US" sz="2000" dirty="0" smtClean="0"/>
              <a:t>Designing for the worst case would require significantly more pilots</a:t>
            </a:r>
          </a:p>
          <a:p>
            <a:pPr lvl="1"/>
            <a:r>
              <a:rPr lang="en-US" sz="1600" dirty="0" smtClean="0"/>
              <a:t>The overhead would be too burdensome</a:t>
            </a:r>
          </a:p>
          <a:p>
            <a:pPr lvl="1"/>
            <a:endParaRPr lang="en-US" sz="1600" dirty="0" smtClean="0"/>
          </a:p>
          <a:p>
            <a:r>
              <a:rPr lang="en-US" sz="2000" dirty="0" smtClean="0"/>
              <a:t>Rather, leave the existing number of pilots “as is” since they will accommodate most common channels</a:t>
            </a:r>
          </a:p>
          <a:p>
            <a:pPr lvl="1"/>
            <a:r>
              <a:rPr lang="en-US" sz="1600" dirty="0" smtClean="0"/>
              <a:t>Introduce a fall back mode to deal with the more difficult channels</a:t>
            </a:r>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Advantage Trends</a:t>
            </a:r>
            <a:endParaRPr lang="en-US" dirty="0"/>
          </a:p>
        </p:txBody>
      </p:sp>
      <p:sp>
        <p:nvSpPr>
          <p:cNvPr id="3" name="Content Placeholder 2"/>
          <p:cNvSpPr>
            <a:spLocks noGrp="1"/>
          </p:cNvSpPr>
          <p:nvPr>
            <p:ph idx="1"/>
          </p:nvPr>
        </p:nvSpPr>
        <p:spPr>
          <a:xfrm>
            <a:off x="685800" y="1600200"/>
            <a:ext cx="7848600" cy="4724400"/>
          </a:xfrm>
        </p:spPr>
        <p:txBody>
          <a:bodyPr/>
          <a:lstStyle/>
          <a:p>
            <a:endParaRPr lang="en-US" sz="1600" dirty="0" smtClean="0"/>
          </a:p>
          <a:p>
            <a:pPr>
              <a:lnSpc>
                <a:spcPts val="2000"/>
              </a:lnSpc>
            </a:pPr>
            <a:r>
              <a:rPr lang="en-US" sz="2000" dirty="0" smtClean="0"/>
              <a:t>Pilot based schemes offer a performance advantage for simple channels, but the advantage </a:t>
            </a:r>
            <a:r>
              <a:rPr lang="en-US" sz="2000" b="1" dirty="0" smtClean="0"/>
              <a:t>decreases</a:t>
            </a:r>
            <a:r>
              <a:rPr lang="en-US" sz="2000" dirty="0" smtClean="0"/>
              <a:t> as the channel becomes more complex</a:t>
            </a:r>
          </a:p>
          <a:p>
            <a:pPr lvl="1">
              <a:lnSpc>
                <a:spcPts val="2000"/>
              </a:lnSpc>
            </a:pPr>
            <a:r>
              <a:rPr lang="en-US" sz="1800" dirty="0" smtClean="0"/>
              <a:t>Increased multipath</a:t>
            </a:r>
          </a:p>
          <a:p>
            <a:pPr lvl="1">
              <a:lnSpc>
                <a:spcPts val="2000"/>
              </a:lnSpc>
            </a:pPr>
            <a:r>
              <a:rPr lang="en-US" sz="1800" dirty="0" smtClean="0"/>
              <a:t>Increased fading rate</a:t>
            </a:r>
          </a:p>
          <a:p>
            <a:pPr lvl="1">
              <a:lnSpc>
                <a:spcPts val="2000"/>
              </a:lnSpc>
            </a:pPr>
            <a:endParaRPr lang="en-US" sz="1800" dirty="0" smtClean="0"/>
          </a:p>
          <a:p>
            <a:pPr>
              <a:lnSpc>
                <a:spcPts val="2000"/>
              </a:lnSpc>
            </a:pPr>
            <a:r>
              <a:rPr lang="en-US" sz="2000" dirty="0" smtClean="0"/>
              <a:t>A differential scheme has lesser </a:t>
            </a:r>
            <a:br>
              <a:rPr lang="en-US" sz="2000" dirty="0" smtClean="0"/>
            </a:br>
            <a:r>
              <a:rPr lang="en-US" sz="2000" dirty="0" smtClean="0"/>
              <a:t>performance advantage for simple </a:t>
            </a:r>
            <a:br>
              <a:rPr lang="en-US" sz="2000" dirty="0" smtClean="0"/>
            </a:br>
            <a:r>
              <a:rPr lang="en-US" sz="2000" dirty="0" smtClean="0"/>
              <a:t>channels, but this advantage </a:t>
            </a:r>
            <a:br>
              <a:rPr lang="en-US" sz="2000" dirty="0" smtClean="0"/>
            </a:br>
            <a:r>
              <a:rPr lang="en-US" sz="2000" b="1" dirty="0" smtClean="0"/>
              <a:t>increases</a:t>
            </a:r>
            <a:r>
              <a:rPr lang="en-US" sz="2000" dirty="0" smtClean="0"/>
              <a:t> as the channel </a:t>
            </a:r>
            <a:br>
              <a:rPr lang="en-US" sz="2000" dirty="0" smtClean="0"/>
            </a:br>
            <a:r>
              <a:rPr lang="en-US" sz="2000" dirty="0" smtClean="0"/>
              <a:t>becomes more complex</a:t>
            </a:r>
          </a:p>
          <a:p>
            <a:pPr lvl="1">
              <a:lnSpc>
                <a:spcPts val="2000"/>
              </a:lnSpc>
            </a:pPr>
            <a:r>
              <a:rPr lang="en-US" sz="1800" dirty="0" smtClean="0"/>
              <a:t>Up to a limit of course </a:t>
            </a:r>
            <a:r>
              <a:rPr lang="en-US" sz="1800" dirty="0" smtClean="0">
                <a:sym typeface="Wingdings" pitchFamily="2" charset="2"/>
              </a:rPr>
              <a:t></a:t>
            </a:r>
            <a:endParaRPr lang="en-US" sz="1800" dirty="0" smtClean="0"/>
          </a:p>
          <a:p>
            <a:pPr lvl="1">
              <a:lnSpc>
                <a:spcPts val="2000"/>
              </a:lnSpc>
            </a:pPr>
            <a:endParaRPr lang="en-US" sz="1800" dirty="0" smtClean="0"/>
          </a:p>
          <a:p>
            <a:pPr>
              <a:lnSpc>
                <a:spcPts val="2000"/>
              </a:lnSpc>
            </a:pPr>
            <a:r>
              <a:rPr lang="en-US" sz="2000" dirty="0" smtClean="0"/>
              <a:t>A differential scheme excels when frequency repetition is used to gain data robustness</a:t>
            </a:r>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9</a:t>
            </a:fld>
            <a:endParaRPr lang="en-US"/>
          </a:p>
        </p:txBody>
      </p:sp>
      <p:pic>
        <p:nvPicPr>
          <p:cNvPr id="59395" name="Picture 3"/>
          <p:cNvPicPr>
            <a:picLocks noChangeAspect="1" noChangeArrowheads="1"/>
          </p:cNvPicPr>
          <p:nvPr/>
        </p:nvPicPr>
        <p:blipFill>
          <a:blip r:embed="rId2" cstate="print"/>
          <a:srcRect/>
          <a:stretch>
            <a:fillRect/>
          </a:stretch>
        </p:blipFill>
        <p:spPr bwMode="auto">
          <a:xfrm>
            <a:off x="5486400" y="3048000"/>
            <a:ext cx="3038475" cy="222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4986</TotalTime>
  <Words>1296</Words>
  <Application>Microsoft PowerPoint</Application>
  <PresentationFormat>On-screen Show (4:3)</PresentationFormat>
  <Paragraphs>333</Paragraphs>
  <Slides>15</Slides>
  <Notes>5</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IEEE-P802_15</vt:lpstr>
      <vt:lpstr>Visio</vt:lpstr>
      <vt:lpstr>Slide 1</vt:lpstr>
      <vt:lpstr>Comment Resolution for  CID 1420, 1422</vt:lpstr>
      <vt:lpstr>Pilot tones to Track the Channel</vt:lpstr>
      <vt:lpstr>Channel Coherence Bandwidth</vt:lpstr>
      <vt:lpstr>Animation in Multipath</vt:lpstr>
      <vt:lpstr>How Many Pilots are Needed to track a given channel?</vt:lpstr>
      <vt:lpstr>Application to 15.4g OFDM</vt:lpstr>
      <vt:lpstr>Interim Conclusion</vt:lpstr>
      <vt:lpstr>Performance Advantage Trends</vt:lpstr>
      <vt:lpstr>Proposal – Mixed Mode</vt:lpstr>
      <vt:lpstr>Proposed Solution – Operation</vt:lpstr>
      <vt:lpstr>Practical Considerations</vt:lpstr>
      <vt:lpstr>Impact on the MCS table</vt:lpstr>
      <vt:lpstr>Conclusion</vt:lpstr>
      <vt:lpstr>Proposed Resolution CID 1420, 1422</vt:lpstr>
    </vt:vector>
  </TitlesOfParts>
  <Company>SSN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OFDM Channel Tracking Risk Mitigation</dc:title>
  <dc:subject>IEEE 802.15 &lt;subject&gt;</dc:subject>
  <dc:creator>Steve Shearer</dc:creator>
  <cp:keywords/>
  <dc:description>&lt;adoc#&gt;</dc:description>
  <cp:lastModifiedBy>Steve</cp:lastModifiedBy>
  <cp:revision>26</cp:revision>
  <cp:lastPrinted>1998-02-10T13:28:06Z</cp:lastPrinted>
  <dcterms:created xsi:type="dcterms:W3CDTF">2010-06-23T01:40:37Z</dcterms:created>
  <dcterms:modified xsi:type="dcterms:W3CDTF">2010-07-14T01:08:36Z</dcterms:modified>
</cp:coreProperties>
</file>