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6" r:id="rId2"/>
    <p:sldId id="256" r:id="rId3"/>
    <p:sldId id="257" r:id="rId4"/>
    <p:sldId id="258" r:id="rId5"/>
    <p:sldId id="259" r:id="rId6"/>
    <p:sldId id="260" r:id="rId7"/>
    <p:sldId id="261" r:id="rId8"/>
    <p:sldId id="275" r:id="rId9"/>
    <p:sldId id="262" r:id="rId10"/>
    <p:sldId id="263" r:id="rId11"/>
    <p:sldId id="264" r:id="rId12"/>
    <p:sldId id="265" r:id="rId13"/>
    <p:sldId id="268" r:id="rId14"/>
    <p:sldId id="269" r:id="rId15"/>
    <p:sldId id="272" r:id="rId16"/>
    <p:sldId id="271" r:id="rId17"/>
    <p:sldId id="266"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F6F9"/>
    <a:srgbClr val="F2EE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9" autoAdjust="0"/>
  </p:normalViewPr>
  <p:slideViewPr>
    <p:cSldViewPr>
      <p:cViewPr>
        <p:scale>
          <a:sx n="70" d="100"/>
          <a:sy n="70" d="100"/>
        </p:scale>
        <p:origin x="-137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41751-D3F7-4512-84C8-38FADEE1DF4B}" type="datetimeFigureOut">
              <a:rPr lang="en-US" smtClean="0"/>
              <a:pPr/>
              <a:t>7/13/2010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738088-8807-44F5-A1F6-CB3C3FC6B6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5738088-8807-44F5-A1F6-CB3C3FC6B6EA}"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Submission</a:t>
            </a:r>
            <a:endParaRPr lang="en-US" dirty="0"/>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dirty="0" smtClean="0"/>
              <a:t>Rolfe (BCA), Hong  (Arch Rock)</a:t>
            </a:r>
            <a:endParaRPr lang="en-US" dirty="0"/>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Hong  (Arch Rock)</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Submission</a:t>
            </a:r>
            <a:endParaRPr lang="en-US"/>
          </a:p>
        </p:txBody>
      </p:sp>
      <p:sp>
        <p:nvSpPr>
          <p:cNvPr id="8" name="Footer Placeholder 7"/>
          <p:cNvSpPr>
            <a:spLocks noGrp="1"/>
          </p:cNvSpPr>
          <p:nvPr>
            <p:ph type="ftr" sz="quarter" idx="11"/>
          </p:nvPr>
        </p:nvSpPr>
        <p:spPr/>
        <p:txBody>
          <a:bodyPr/>
          <a:lstStyle/>
          <a:p>
            <a:r>
              <a:rPr lang="en-US" smtClean="0"/>
              <a:t>Rolfe (BCA), Hong  (Arch Rock)</a:t>
            </a:r>
            <a:endParaRPr lang="en-US"/>
          </a:p>
        </p:txBody>
      </p:sp>
      <p:sp>
        <p:nvSpPr>
          <p:cNvPr id="9" name="Slide Number Placeholder 8"/>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Submission</a:t>
            </a:r>
            <a:endParaRPr lang="en-US"/>
          </a:p>
        </p:txBody>
      </p:sp>
      <p:sp>
        <p:nvSpPr>
          <p:cNvPr id="4" name="Footer Placeholder 3"/>
          <p:cNvSpPr>
            <a:spLocks noGrp="1"/>
          </p:cNvSpPr>
          <p:nvPr>
            <p:ph type="ftr" sz="quarter" idx="11"/>
          </p:nvPr>
        </p:nvSpPr>
        <p:spPr/>
        <p:txBody>
          <a:bodyPr/>
          <a:lstStyle/>
          <a:p>
            <a:r>
              <a:rPr lang="en-US" smtClean="0"/>
              <a:t>Rolfe (BCA), Hong  (Arch Rock)</a:t>
            </a:r>
            <a:endParaRPr lang="en-US"/>
          </a:p>
        </p:txBody>
      </p:sp>
      <p:sp>
        <p:nvSpPr>
          <p:cNvPr id="5" name="Slide Number Placeholder 4"/>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Submission</a:t>
            </a:r>
            <a:endParaRPr lang="en-US"/>
          </a:p>
        </p:txBody>
      </p:sp>
      <p:sp>
        <p:nvSpPr>
          <p:cNvPr id="3" name="Footer Placeholder 2"/>
          <p:cNvSpPr>
            <a:spLocks noGrp="1"/>
          </p:cNvSpPr>
          <p:nvPr>
            <p:ph type="ftr" sz="quarter" idx="11"/>
          </p:nvPr>
        </p:nvSpPr>
        <p:spPr/>
        <p:txBody>
          <a:bodyPr/>
          <a:lstStyle/>
          <a:p>
            <a:r>
              <a:rPr lang="en-US" smtClean="0"/>
              <a:t>Rolfe (BCA), Hong  (Arch Rock)</a:t>
            </a:r>
            <a:endParaRPr lang="en-US"/>
          </a:p>
        </p:txBody>
      </p:sp>
      <p:sp>
        <p:nvSpPr>
          <p:cNvPr id="4" name="Slide Number Placeholder 3"/>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Hong  (Arch Rock)</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Hong  (Arch Rock)</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16675"/>
            <a:ext cx="2133600" cy="365125"/>
          </a:xfrm>
          <a:prstGeom prst="rect">
            <a:avLst/>
          </a:prstGeom>
        </p:spPr>
        <p:txBody>
          <a:bodyPr vert="horz" lIns="91440" tIns="45720" rIns="91440" bIns="45720" rtlCol="0" anchor="ctr"/>
          <a:lstStyle>
            <a:lvl1pPr algn="l">
              <a:defRPr sz="1200" b="1">
                <a:solidFill>
                  <a:schemeClr val="tx1">
                    <a:tint val="75000"/>
                  </a:schemeClr>
                </a:solidFill>
                <a:latin typeface="Times New Roman" pitchFamily="18" charset="0"/>
                <a:cs typeface="Times New Roman" pitchFamily="18" charset="0"/>
              </a:defRPr>
            </a:lvl1pPr>
          </a:lstStyle>
          <a:p>
            <a:r>
              <a:rPr lang="en-US" smtClean="0"/>
              <a:t>Submission</a:t>
            </a:r>
            <a:endParaRPr lang="en-US" dirty="0" smtClean="0"/>
          </a:p>
        </p:txBody>
      </p:sp>
      <p:sp>
        <p:nvSpPr>
          <p:cNvPr id="5" name="Footer Placeholder 4"/>
          <p:cNvSpPr>
            <a:spLocks noGrp="1"/>
          </p:cNvSpPr>
          <p:nvPr>
            <p:ph type="ftr" sz="quarter" idx="3"/>
          </p:nvPr>
        </p:nvSpPr>
        <p:spPr>
          <a:xfrm>
            <a:off x="6324600" y="6416675"/>
            <a:ext cx="2438400" cy="365125"/>
          </a:xfrm>
          <a:prstGeom prst="rect">
            <a:avLst/>
          </a:prstGeom>
        </p:spPr>
        <p:txBody>
          <a:bodyPr vert="horz" lIns="91440" tIns="45720" rIns="91440" bIns="45720" rtlCol="0" anchor="ctr"/>
          <a:lstStyle>
            <a:lvl1pPr algn="ctr">
              <a:defRPr sz="1200" b="1">
                <a:solidFill>
                  <a:schemeClr val="tx1">
                    <a:tint val="75000"/>
                  </a:schemeClr>
                </a:solidFill>
                <a:latin typeface="Times New Roman" pitchFamily="18" charset="0"/>
                <a:cs typeface="Times New Roman" pitchFamily="18" charset="0"/>
              </a:defRPr>
            </a:lvl1pPr>
          </a:lstStyle>
          <a:p>
            <a:r>
              <a:rPr lang="en-US" smtClean="0"/>
              <a:t>Rolfe (BCA), Hong  (Arch Rock)</a:t>
            </a:r>
            <a:endParaRPr lang="en-US" dirty="0"/>
          </a:p>
        </p:txBody>
      </p:sp>
      <p:sp>
        <p:nvSpPr>
          <p:cNvPr id="6" name="Slide Number Placeholder 5"/>
          <p:cNvSpPr>
            <a:spLocks noGrp="1"/>
          </p:cNvSpPr>
          <p:nvPr>
            <p:ph type="sldNum" sz="quarter" idx="4"/>
          </p:nvPr>
        </p:nvSpPr>
        <p:spPr>
          <a:xfrm>
            <a:off x="2667000" y="6416675"/>
            <a:ext cx="3962400" cy="365125"/>
          </a:xfrm>
          <a:prstGeom prst="rect">
            <a:avLst/>
          </a:prstGeom>
        </p:spPr>
        <p:txBody>
          <a:bodyPr vert="horz" lIns="91440" tIns="45720" rIns="91440" bIns="45720" rtlCol="0" anchor="ctr"/>
          <a:lstStyle>
            <a:lvl1pPr algn="ctr">
              <a:defRPr sz="1200" b="1">
                <a:solidFill>
                  <a:schemeClr val="tx1">
                    <a:tint val="75000"/>
                  </a:schemeClr>
                </a:solidFill>
                <a:latin typeface="Times New Roman" pitchFamily="18" charset="0"/>
                <a:cs typeface="Times New Roman" pitchFamily="18" charset="0"/>
              </a:defRPr>
            </a:lvl1pPr>
          </a:lstStyle>
          <a:p>
            <a:r>
              <a:rPr lang="en-US" smtClean="0"/>
              <a:t> Slide </a:t>
            </a:r>
            <a:fld id="{F6F57D7B-5A1E-4A78-8140-3D40954B87F5}" type="slidenum">
              <a:rPr lang="en-US" smtClean="0"/>
              <a:pPr/>
              <a:t>‹#›</a:t>
            </a:fld>
            <a:endParaRPr lang="en-US" dirty="0"/>
          </a:p>
        </p:txBody>
      </p:sp>
      <p:sp>
        <p:nvSpPr>
          <p:cNvPr id="8" name="TextBox 7"/>
          <p:cNvSpPr txBox="1"/>
          <p:nvPr userDrawn="1"/>
        </p:nvSpPr>
        <p:spPr>
          <a:xfrm>
            <a:off x="457200" y="152401"/>
            <a:ext cx="4038600" cy="523220"/>
          </a:xfrm>
          <a:prstGeom prst="rect">
            <a:avLst/>
          </a:prstGeom>
          <a:noFill/>
          <a:ln w="9525">
            <a:noFill/>
          </a:ln>
        </p:spPr>
        <p:txBody>
          <a:bodyPr wrap="square" rtlCol="0">
            <a:spAutoFit/>
          </a:bodyPr>
          <a:lstStyle/>
          <a:p>
            <a:r>
              <a:rPr lang="en-US" sz="1400" b="1" dirty="0" smtClean="0">
                <a:latin typeface="Times New Roman" pitchFamily="18" charset="0"/>
                <a:cs typeface="Times New Roman" pitchFamily="18" charset="0"/>
              </a:rPr>
              <a:t>July 2010</a:t>
            </a:r>
          </a:p>
          <a:p>
            <a:endParaRPr lang="en-US" sz="1400" b="1" dirty="0">
              <a:latin typeface="Times New Roman" pitchFamily="18" charset="0"/>
              <a:cs typeface="Times New Roman" pitchFamily="18" charset="0"/>
            </a:endParaRPr>
          </a:p>
        </p:txBody>
      </p:sp>
      <p:sp>
        <p:nvSpPr>
          <p:cNvPr id="9" name="TextBox 8"/>
          <p:cNvSpPr txBox="1"/>
          <p:nvPr userDrawn="1"/>
        </p:nvSpPr>
        <p:spPr>
          <a:xfrm>
            <a:off x="4572000" y="152401"/>
            <a:ext cx="4114800" cy="304800"/>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a:t>
            </a:r>
            <a:r>
              <a:rPr lang="en-US" sz="1400" b="1" baseline="0" dirty="0" smtClean="0">
                <a:latin typeface="Times New Roman" pitchFamily="18" charset="0"/>
                <a:cs typeface="Times New Roman" pitchFamily="18" charset="0"/>
              </a:rPr>
              <a:t> IEEE </a:t>
            </a:r>
            <a:r>
              <a:rPr lang="en-US" sz="1400" b="1" baseline="0" dirty="0" smtClean="0">
                <a:latin typeface="Times New Roman" pitchFamily="18" charset="0"/>
                <a:cs typeface="Times New Roman" pitchFamily="18" charset="0"/>
              </a:rPr>
              <a:t>802. 15-10-0566-00-004e</a:t>
            </a:r>
            <a:endParaRPr lang="en-US" sz="1400" b="1" dirty="0">
              <a:latin typeface="Times New Roman" pitchFamily="18" charset="0"/>
              <a:cs typeface="Times New Roman" pitchFamily="18" charset="0"/>
            </a:endParaRPr>
          </a:p>
        </p:txBody>
      </p:sp>
      <p:cxnSp>
        <p:nvCxnSpPr>
          <p:cNvPr id="11" name="Straight Connector 10"/>
          <p:cNvCxnSpPr/>
          <p:nvPr userDrawn="1"/>
        </p:nvCxnSpPr>
        <p:spPr>
          <a:xfrm>
            <a:off x="381000" y="457200"/>
            <a:ext cx="838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381000" y="6477000"/>
            <a:ext cx="838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32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Submission</a:t>
            </a:r>
            <a:endParaRPr lang="en-US" dirty="0"/>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1</a:t>
            </a:fld>
            <a:endParaRPr lang="en-US"/>
          </a:p>
        </p:txBody>
      </p:sp>
      <p:sp>
        <p:nvSpPr>
          <p:cNvPr id="8" name="Rectangle 3"/>
          <p:cNvSpPr>
            <a:spLocks noChangeArrowheads="1"/>
          </p:cNvSpPr>
          <p:nvPr/>
        </p:nvSpPr>
        <p:spPr bwMode="auto">
          <a:xfrm>
            <a:off x="152400" y="609600"/>
            <a:ext cx="8839200" cy="5262979"/>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Hopping with 4g PHY: Alternatives for NHL control using 15.4 MAC capabilities</a:t>
            </a:r>
          </a:p>
          <a:p>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12 July 2010</a:t>
            </a:r>
            <a:r>
              <a:rPr lang="en-US" sz="1600" dirty="0">
                <a:latin typeface="Times New Roman" pitchFamily="18" charset="0"/>
                <a:cs typeface="Times New Roman" pitchFamily="18" charset="0"/>
              </a:rPr>
              <a:t>	</a:t>
            </a:r>
          </a:p>
          <a:p>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Benjamin </a:t>
            </a:r>
            <a:r>
              <a:rPr lang="en-US" sz="1600" dirty="0" smtClean="0">
                <a:latin typeface="Times New Roman" pitchFamily="18" charset="0"/>
                <a:cs typeface="Times New Roman" pitchFamily="18" charset="0"/>
              </a:rPr>
              <a:t>A. Rolfe  Company: </a:t>
            </a:r>
            <a:r>
              <a:rPr lang="en-US" sz="1600" dirty="0" smtClean="0">
                <a:latin typeface="Times New Roman" pitchFamily="18" charset="0"/>
                <a:cs typeface="Times New Roman" pitchFamily="18" charset="0"/>
              </a:rPr>
              <a:t>BCA</a:t>
            </a:r>
          </a:p>
          <a:p>
            <a:r>
              <a:rPr lang="en-US" sz="1600" dirty="0" smtClean="0">
                <a:latin typeface="Times New Roman" pitchFamily="18" charset="0"/>
                <a:cs typeface="Times New Roman" pitchFamily="18" charset="0"/>
              </a:rPr>
              <a:t>     Wei </a:t>
            </a:r>
            <a:r>
              <a:rPr lang="en-US" sz="1600" dirty="0" smtClean="0">
                <a:latin typeface="Times New Roman" pitchFamily="18" charset="0"/>
                <a:cs typeface="Times New Roman" pitchFamily="18" charset="0"/>
              </a:rPr>
              <a:t>Hong (Arch Rock Corp.)</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Address Box 7 9 8 Los Gatos CA 9 5 0 3 1</a:t>
            </a:r>
          </a:p>
          <a:p>
            <a:r>
              <a:rPr lang="en-US" sz="1600" dirty="0" smtClean="0">
                <a:latin typeface="Times New Roman" pitchFamily="18" charset="0"/>
                <a:cs typeface="Times New Roman" pitchFamily="18" charset="0"/>
              </a:rPr>
              <a:t>Voice:[], </a:t>
            </a:r>
            <a:r>
              <a:rPr lang="en-US" sz="1600" dirty="0">
                <a:latin typeface="Times New Roman" pitchFamily="18" charset="0"/>
                <a:cs typeface="Times New Roman" pitchFamily="18" charset="0"/>
              </a:rPr>
              <a:t>FAX: </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E-Mail</a:t>
            </a:r>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ben</a:t>
            </a:r>
            <a:r>
              <a:rPr lang="en-US" sz="1600" dirty="0" smtClean="0">
                <a:latin typeface="Times New Roman" pitchFamily="18" charset="0"/>
                <a:cs typeface="Times New Roman" pitchFamily="18" charset="0"/>
              </a:rPr>
              <a:t> @ blindcreek.com]</a:t>
            </a:r>
            <a:r>
              <a:rPr lang="en-US" sz="1600" dirty="0">
                <a:latin typeface="Times New Roman" pitchFamily="18" charset="0"/>
                <a:cs typeface="Times New Roman" pitchFamily="18" charset="0"/>
              </a:rPr>
              <a:t>	</a:t>
            </a:r>
          </a:p>
          <a:p>
            <a:pPr>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TG4g LB 51 and TG4e LB53 Comment Resolution</a:t>
            </a:r>
            <a:endParaRPr lang="en-US" dirty="0">
              <a:latin typeface="Times New Roman" pitchFamily="18" charset="0"/>
              <a:cs typeface="Times New Roman" pitchFamily="18" charset="0"/>
            </a:endParaRPr>
          </a:p>
          <a:p>
            <a:pPr>
              <a:spcBef>
                <a:spcPts val="600"/>
              </a:spcBef>
              <a:spcAft>
                <a:spcPts val="600"/>
              </a:spcAft>
            </a:pPr>
            <a:r>
              <a:rPr lang="en-US" sz="1600" b="1" dirty="0">
                <a:latin typeface="Times New Roman" pitchFamily="18" charset="0"/>
                <a:cs typeface="Times New Roman" pitchFamily="18" charset="0"/>
              </a:rPr>
              <a:t>Abstract: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Demonstrates an approach using existing MAC features and structures to meet requirements for frequency hopping with minimal changes to existing 15.4 MAC.</a:t>
            </a:r>
            <a:endParaRPr lang="en-US" sz="1600" dirty="0">
              <a:latin typeface="Times New Roman" pitchFamily="18" charset="0"/>
              <a:cs typeface="Times New Roman" pitchFamily="18" charset="0"/>
            </a:endParaRPr>
          </a:p>
          <a:p>
            <a:pPr>
              <a:spcBef>
                <a:spcPts val="600"/>
              </a:spcBef>
              <a:spcAft>
                <a:spcPts val="600"/>
              </a:spcAft>
            </a:pPr>
            <a:r>
              <a:rPr lang="en-US" sz="1600" b="1" dirty="0">
                <a:latin typeface="Times New Roman" pitchFamily="18" charset="0"/>
                <a:cs typeface="Times New Roman" pitchFamily="18" charset="0"/>
              </a:rPr>
              <a:t>Purpose: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Assist in comment resolution</a:t>
            </a:r>
            <a:endParaRPr lang="en-US" sz="1600" dirty="0">
              <a:latin typeface="Times New Roman" pitchFamily="18" charset="0"/>
              <a:cs typeface="Times New Roman" pitchFamily="18" charset="0"/>
            </a:endParaRPr>
          </a:p>
          <a:p>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a PAN</a:t>
            </a:r>
            <a:endParaRPr lang="en-US" dirty="0"/>
          </a:p>
        </p:txBody>
      </p:sp>
      <p:sp>
        <p:nvSpPr>
          <p:cNvPr id="3" name="Content Placeholder 2"/>
          <p:cNvSpPr>
            <a:spLocks noGrp="1"/>
          </p:cNvSpPr>
          <p:nvPr>
            <p:ph idx="1"/>
          </p:nvPr>
        </p:nvSpPr>
        <p:spPr/>
        <p:txBody>
          <a:bodyPr>
            <a:noAutofit/>
          </a:bodyPr>
          <a:lstStyle/>
          <a:p>
            <a:pPr>
              <a:buNone/>
            </a:pPr>
            <a:r>
              <a:rPr lang="en-US" sz="2400" dirty="0"/>
              <a:t>First two steps are the same </a:t>
            </a:r>
            <a:r>
              <a:rPr lang="en-US" sz="2400" dirty="0" smtClean="0"/>
              <a:t>– NHL decides what to try...</a:t>
            </a:r>
            <a:r>
              <a:rPr lang="en-US" sz="2400" dirty="0"/>
              <a:t>then </a:t>
            </a:r>
            <a:endParaRPr lang="en-US" sz="2400" dirty="0" smtClean="0"/>
          </a:p>
          <a:p>
            <a:pPr marL="514350" indent="-514350">
              <a:buAutoNum type="arabicPeriod" startAt="3"/>
            </a:pPr>
            <a:r>
              <a:rPr lang="en-US" sz="2400" dirty="0" smtClean="0"/>
              <a:t>NHL initiates a scan </a:t>
            </a:r>
            <a:r>
              <a:rPr lang="en-US" sz="2400" dirty="0"/>
              <a:t>for activity </a:t>
            </a:r>
            <a:br>
              <a:rPr lang="en-US" sz="2400" dirty="0"/>
            </a:br>
            <a:r>
              <a:rPr lang="en-US" sz="2400" dirty="0" smtClean="0"/>
              <a:t>a. </a:t>
            </a:r>
            <a:r>
              <a:rPr lang="en-US" sz="2400" dirty="0"/>
              <a:t>ED scan to find a nice quiet </a:t>
            </a:r>
            <a:r>
              <a:rPr lang="en-US" sz="2400" dirty="0" smtClean="0"/>
              <a:t>place</a:t>
            </a:r>
          </a:p>
          <a:p>
            <a:pPr marL="514350" indent="-514350">
              <a:buAutoNum type="arabicPeriod" startAt="3"/>
            </a:pPr>
            <a:r>
              <a:rPr lang="en-US" sz="2400" dirty="0" smtClean="0"/>
              <a:t>NHL evaluates ED scan results, pick a channel</a:t>
            </a:r>
          </a:p>
          <a:p>
            <a:pPr marL="514350" indent="-514350">
              <a:buAutoNum type="arabicPeriod" startAt="3"/>
            </a:pPr>
            <a:r>
              <a:rPr lang="en-US" sz="2400" dirty="0" smtClean="0"/>
              <a:t>NHL will choose </a:t>
            </a:r>
            <a:r>
              <a:rPr lang="en-US" sz="2400" dirty="0"/>
              <a:t>a PAN-ID </a:t>
            </a:r>
            <a:r>
              <a:rPr lang="en-US" sz="2400" dirty="0" smtClean="0"/>
              <a:t>(and maybe a </a:t>
            </a:r>
            <a:r>
              <a:rPr lang="en-US" sz="2400" dirty="0"/>
              <a:t>short </a:t>
            </a:r>
            <a:r>
              <a:rPr lang="en-US" sz="2400" dirty="0" smtClean="0"/>
              <a:t>address)</a:t>
            </a:r>
          </a:p>
          <a:p>
            <a:pPr marL="514350" indent="-514350">
              <a:buAutoNum type="arabicPeriod" startAt="3"/>
            </a:pPr>
            <a:r>
              <a:rPr lang="en-US" sz="2400" dirty="0" smtClean="0"/>
              <a:t>NHL starts the PAN via MLME-</a:t>
            </a:r>
            <a:r>
              <a:rPr lang="en-US" sz="2400" dirty="0" err="1" smtClean="0"/>
              <a:t>START.request</a:t>
            </a:r>
            <a:r>
              <a:rPr lang="en-US" sz="2400" dirty="0" smtClean="0"/>
              <a:t> </a:t>
            </a:r>
            <a:r>
              <a:rPr lang="en-US" sz="2400" dirty="0"/>
              <a:t>with channel page/channel </a:t>
            </a:r>
            <a:r>
              <a:rPr lang="en-US" sz="2400" dirty="0" smtClean="0"/>
              <a:t>to </a:t>
            </a:r>
            <a:r>
              <a:rPr lang="en-US" sz="2400" dirty="0"/>
              <a:t>use, PAN-ID, and other PAN characteristics (beacons or not, etc</a:t>
            </a:r>
            <a:r>
              <a:rPr lang="en-US" sz="2400" dirty="0" smtClean="0"/>
              <a:t>).</a:t>
            </a:r>
          </a:p>
          <a:p>
            <a:pPr marL="514350" indent="-514350">
              <a:buAutoNum type="arabicPeriod" startAt="3"/>
            </a:pPr>
            <a:r>
              <a:rPr lang="en-US" sz="2400" dirty="0" smtClean="0"/>
              <a:t>NHL hangs </a:t>
            </a:r>
            <a:r>
              <a:rPr lang="en-US" sz="2400" dirty="0"/>
              <a:t>out and handle associate requests as they </a:t>
            </a:r>
            <a:r>
              <a:rPr lang="en-US" sz="2400" dirty="0" smtClean="0"/>
              <a:t>happen</a:t>
            </a:r>
            <a:endParaRPr lang="en-US" sz="2400" dirty="0"/>
          </a:p>
        </p:txBody>
      </p:sp>
      <p:sp>
        <p:nvSpPr>
          <p:cNvPr id="4" name="Slide Number Placeholder 3"/>
          <p:cNvSpPr>
            <a:spLocks noGrp="1"/>
          </p:cNvSpPr>
          <p:nvPr>
            <p:ph type="sldNum" sz="quarter" idx="12"/>
          </p:nvPr>
        </p:nvSpPr>
        <p:spPr/>
        <p:txBody>
          <a:bodyPr/>
          <a:lstStyle/>
          <a:p>
            <a:fld id="{F6F57D7B-5A1E-4A78-8140-3D40954B87F5}"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Extending for Hopping Example</a:t>
            </a:r>
            <a:br>
              <a:rPr lang="en-US" dirty="0" smtClean="0"/>
            </a:br>
            <a:r>
              <a:rPr lang="en-US" dirty="0" smtClean="0"/>
              <a:t>(implemented at higher layer)</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Example Summary</a:t>
            </a:r>
          </a:p>
          <a:p>
            <a:r>
              <a:rPr lang="en-US" dirty="0" smtClean="0"/>
              <a:t>Use a contact channel (+mode) for initial contact</a:t>
            </a:r>
          </a:p>
          <a:p>
            <a:pPr lvl="1"/>
            <a:r>
              <a:rPr lang="en-US" dirty="0" smtClean="0"/>
              <a:t>Active devices listen at times when idle </a:t>
            </a:r>
          </a:p>
          <a:p>
            <a:r>
              <a:rPr lang="en-US" dirty="0" smtClean="0"/>
              <a:t>Each device knows it’s own hopping sequence</a:t>
            </a:r>
          </a:p>
          <a:p>
            <a:r>
              <a:rPr lang="en-US" dirty="0" smtClean="0"/>
              <a:t>Shared method to map Sequence ID to actual sequence (algorithmic, look-up, whatever)</a:t>
            </a:r>
          </a:p>
          <a:p>
            <a:r>
              <a:rPr lang="en-US" dirty="0" smtClean="0"/>
              <a:t>When two peers have each other’s sequence they can communicate</a:t>
            </a:r>
          </a:p>
          <a:p>
            <a:r>
              <a:rPr lang="en-US" dirty="0" smtClean="0"/>
              <a:t>Peer-wise pairing, not global to the network</a:t>
            </a:r>
          </a:p>
        </p:txBody>
      </p:sp>
      <p:sp>
        <p:nvSpPr>
          <p:cNvPr id="4" name="Slide Number Placeholder 3"/>
          <p:cNvSpPr>
            <a:spLocks noGrp="1"/>
          </p:cNvSpPr>
          <p:nvPr>
            <p:ph type="sldNum" sz="quarter" idx="12"/>
          </p:nvPr>
        </p:nvSpPr>
        <p:spPr/>
        <p:txBody>
          <a:bodyPr/>
          <a:lstStyle/>
          <a:p>
            <a:fld id="{F6F57D7B-5A1E-4A78-8140-3D40954B87F5}"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Contact Sequence</a:t>
            </a:r>
            <a:endParaRPr lang="en-US" dirty="0"/>
          </a:p>
        </p:txBody>
      </p:sp>
      <p:sp>
        <p:nvSpPr>
          <p:cNvPr id="3" name="Content Placeholder 2"/>
          <p:cNvSpPr>
            <a:spLocks noGrp="1"/>
          </p:cNvSpPr>
          <p:nvPr>
            <p:ph idx="1"/>
          </p:nvPr>
        </p:nvSpPr>
        <p:spPr>
          <a:xfrm>
            <a:off x="457200" y="1600200"/>
            <a:ext cx="8382000" cy="4525963"/>
          </a:xfrm>
        </p:spPr>
        <p:txBody>
          <a:bodyPr>
            <a:normAutofit fontScale="70000" lnSpcReduction="20000"/>
          </a:bodyPr>
          <a:lstStyle/>
          <a:p>
            <a:r>
              <a:rPr lang="en-US" dirty="0" smtClean="0"/>
              <a:t>Send Query on designated contact channel (ISA100 like)</a:t>
            </a:r>
          </a:p>
          <a:p>
            <a:r>
              <a:rPr lang="en-US" dirty="0" smtClean="0"/>
              <a:t>Listen for response</a:t>
            </a:r>
          </a:p>
          <a:p>
            <a:pPr lvl="1"/>
            <a:r>
              <a:rPr lang="en-US" dirty="0" smtClean="0"/>
              <a:t>Response includes responding devices sequence ID</a:t>
            </a:r>
          </a:p>
          <a:p>
            <a:pPr lvl="1"/>
            <a:r>
              <a:rPr lang="en-US" dirty="0" smtClean="0"/>
              <a:t>Response tells where in sequence (index)</a:t>
            </a:r>
          </a:p>
          <a:p>
            <a:r>
              <a:rPr lang="en-US" dirty="0" smtClean="0"/>
              <a:t>Decide what to do based on response info</a:t>
            </a:r>
          </a:p>
          <a:p>
            <a:pPr lvl="1"/>
            <a:r>
              <a:rPr lang="en-US" dirty="0" smtClean="0"/>
              <a:t>Which responding devices do I care about?</a:t>
            </a:r>
          </a:p>
          <a:p>
            <a:pPr lvl="1"/>
            <a:r>
              <a:rPr lang="en-US" dirty="0" smtClean="0"/>
              <a:t>Can I support the mode(s) and channels?</a:t>
            </a:r>
          </a:p>
          <a:p>
            <a:pPr lvl="1"/>
            <a:r>
              <a:rPr lang="en-US" dirty="0" smtClean="0"/>
              <a:t>Remember sequence ID and mode for devices I wish to link to</a:t>
            </a:r>
          </a:p>
          <a:p>
            <a:r>
              <a:rPr lang="en-US" dirty="0" smtClean="0"/>
              <a:t>Initiate an association (if necessary)</a:t>
            </a:r>
          </a:p>
          <a:p>
            <a:pPr lvl="1"/>
            <a:r>
              <a:rPr lang="en-US" dirty="0" smtClean="0"/>
              <a:t>Send association request on next channel in sequence for that destination (if you need it)</a:t>
            </a:r>
          </a:p>
          <a:p>
            <a:pPr lvl="1"/>
            <a:r>
              <a:rPr lang="en-US" dirty="0" smtClean="0"/>
              <a:t> and so on…</a:t>
            </a:r>
            <a:endParaRPr lang="en-US" dirty="0"/>
          </a:p>
        </p:txBody>
      </p:sp>
      <p:sp>
        <p:nvSpPr>
          <p:cNvPr id="4" name="Slide Number Placeholder 3"/>
          <p:cNvSpPr>
            <a:spLocks noGrp="1"/>
          </p:cNvSpPr>
          <p:nvPr>
            <p:ph type="sldNum" sz="quarter" idx="12"/>
          </p:nvPr>
        </p:nvSpPr>
        <p:spPr/>
        <p:txBody>
          <a:bodyPr/>
          <a:lstStyle/>
          <a:p>
            <a:fld id="{F6F57D7B-5A1E-4A78-8140-3D40954B87F5}"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Query and Response</a:t>
            </a:r>
            <a:br>
              <a:rPr lang="en-US" dirty="0" smtClean="0"/>
            </a:br>
            <a:r>
              <a:rPr lang="en-US" dirty="0" smtClean="0"/>
              <a:t>Initiated by NHL of ‘joining’ device</a:t>
            </a:r>
            <a:endParaRPr lang="en-US" dirty="0"/>
          </a:p>
        </p:txBody>
      </p:sp>
      <p:sp>
        <p:nvSpPr>
          <p:cNvPr id="3" name="Content Placeholder 2"/>
          <p:cNvSpPr>
            <a:spLocks noGrp="1"/>
          </p:cNvSpPr>
          <p:nvPr>
            <p:ph idx="1"/>
          </p:nvPr>
        </p:nvSpPr>
        <p:spPr/>
        <p:txBody>
          <a:bodyPr>
            <a:normAutofit/>
          </a:bodyPr>
          <a:lstStyle/>
          <a:p>
            <a:pPr marL="514350" indent="-514350">
              <a:buNone/>
            </a:pPr>
            <a:r>
              <a:rPr lang="en-US" dirty="0" smtClean="0"/>
              <a:t>Use existing beacon request/beacon</a:t>
            </a:r>
          </a:p>
          <a:p>
            <a:pPr marL="571500" indent="-514350"/>
            <a:r>
              <a:rPr lang="en-US" dirty="0" smtClean="0"/>
              <a:t>Joiner sends beacon request (active scan of one channel) (always broadcast)</a:t>
            </a:r>
          </a:p>
          <a:p>
            <a:pPr marL="571500" indent="-514350"/>
            <a:r>
              <a:rPr lang="en-US" dirty="0" smtClean="0"/>
              <a:t>Anyone who hears it responds with a beacon</a:t>
            </a:r>
          </a:p>
          <a:p>
            <a:pPr marL="971550" lvl="1" indent="-457200"/>
            <a:r>
              <a:rPr lang="en-US" dirty="0" smtClean="0"/>
              <a:t>Beacon payload contains mode and sequence being used</a:t>
            </a:r>
          </a:p>
          <a:p>
            <a:pPr marL="971550" lvl="1" indent="-457200"/>
            <a:r>
              <a:rPr lang="en-US" dirty="0" smtClean="0"/>
              <a:t>May filter based on content of the request </a:t>
            </a:r>
          </a:p>
          <a:p>
            <a:pPr marL="514350" indent="-514350">
              <a:buNone/>
            </a:pPr>
            <a:endParaRPr lang="en-US" dirty="0" smtClean="0"/>
          </a:p>
        </p:txBody>
      </p:sp>
      <p:sp>
        <p:nvSpPr>
          <p:cNvPr id="4" name="Slide Number Placeholder 3"/>
          <p:cNvSpPr>
            <a:spLocks noGrp="1"/>
          </p:cNvSpPr>
          <p:nvPr>
            <p:ph type="sldNum" sz="quarter" idx="12"/>
          </p:nvPr>
        </p:nvSpPr>
        <p:spPr/>
        <p:txBody>
          <a:bodyPr/>
          <a:lstStyle/>
          <a:p>
            <a:fld id="{F6F57D7B-5A1E-4A78-8140-3D40954B87F5}" type="slidenum">
              <a:rPr lang="en-US" smtClean="0"/>
              <a:pPr/>
              <a:t>13</a:t>
            </a:fld>
            <a:endParaRPr lang="en-US" dirty="0"/>
          </a:p>
        </p:txBody>
      </p:sp>
      <p:sp>
        <p:nvSpPr>
          <p:cNvPr id="5" name="Footer Placeholder 4"/>
          <p:cNvSpPr>
            <a:spLocks noGrp="1"/>
          </p:cNvSpPr>
          <p:nvPr>
            <p:ph type="ftr" sz="quarter" idx="11"/>
          </p:nvPr>
        </p:nvSpPr>
        <p:spPr/>
        <p:txBody>
          <a:bodyPr/>
          <a:lstStyle/>
          <a:p>
            <a:r>
              <a:rPr lang="en-US" smtClean="0"/>
              <a:t>Rolfe (BCA), Hong  (Arch Rock)</a:t>
            </a:r>
            <a:endParaRPr lang="en-US" dirty="0"/>
          </a:p>
        </p:txBody>
      </p:sp>
      <p:sp>
        <p:nvSpPr>
          <p:cNvPr id="6" name="Date Placeholder 5"/>
          <p:cNvSpPr>
            <a:spLocks noGrp="1"/>
          </p:cNvSpPr>
          <p:nvPr>
            <p:ph type="dt" sz="half" idx="10"/>
          </p:nvPr>
        </p:nvSpPr>
        <p:spPr/>
        <p:txBody>
          <a:bodyPr/>
          <a:lstStyle/>
          <a:p>
            <a:r>
              <a:rPr lang="en-US" smtClean="0"/>
              <a:t>Submission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a:solidFill>
            <a:schemeClr val="bg1">
              <a:lumMod val="95000"/>
            </a:schemeClr>
          </a:solidFill>
        </p:spPr>
        <p:txBody>
          <a:bodyPr>
            <a:normAutofit/>
          </a:bodyPr>
          <a:lstStyle/>
          <a:p>
            <a:r>
              <a:rPr lang="en-US" sz="3200" dirty="0" smtClean="0"/>
              <a:t>Query/Response MSC (beacon request)</a:t>
            </a:r>
            <a:endParaRPr lang="en-US" sz="3200" dirty="0"/>
          </a:p>
        </p:txBody>
      </p:sp>
      <p:pic>
        <p:nvPicPr>
          <p:cNvPr id="1028" name="Picture 4"/>
          <p:cNvPicPr>
            <a:picLocks noChangeAspect="1" noChangeArrowheads="1"/>
          </p:cNvPicPr>
          <p:nvPr/>
        </p:nvPicPr>
        <p:blipFill>
          <a:blip r:embed="rId2" cstate="print"/>
          <a:srcRect/>
          <a:stretch>
            <a:fillRect/>
          </a:stretch>
        </p:blipFill>
        <p:spPr bwMode="auto">
          <a:xfrm>
            <a:off x="752475" y="609600"/>
            <a:ext cx="7639050" cy="59436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F6F57D7B-5A1E-4A78-8140-3D40954B87F5}" type="slidenum">
              <a:rPr lang="en-US" smtClean="0"/>
              <a:pPr/>
              <a:t>14</a:t>
            </a:fld>
            <a:endParaRPr lang="en-US" dirty="0"/>
          </a:p>
        </p:txBody>
      </p:sp>
      <p:sp>
        <p:nvSpPr>
          <p:cNvPr id="5" name="Footer Placeholder 4"/>
          <p:cNvSpPr>
            <a:spLocks noGrp="1"/>
          </p:cNvSpPr>
          <p:nvPr>
            <p:ph type="ftr" sz="quarter" idx="11"/>
          </p:nvPr>
        </p:nvSpPr>
        <p:spPr/>
        <p:txBody>
          <a:bodyPr/>
          <a:lstStyle/>
          <a:p>
            <a:r>
              <a:rPr lang="en-US" smtClean="0"/>
              <a:t>Rolfe (BCA), Hong  (Arch Rock)</a:t>
            </a:r>
            <a:endParaRPr lang="en-US" dirty="0"/>
          </a:p>
        </p:txBody>
      </p:sp>
      <p:sp>
        <p:nvSpPr>
          <p:cNvPr id="6" name="Date Placeholder 5"/>
          <p:cNvSpPr>
            <a:spLocks noGrp="1"/>
          </p:cNvSpPr>
          <p:nvPr>
            <p:ph type="dt" sz="half" idx="10"/>
          </p:nvPr>
        </p:nvSpPr>
        <p:spPr/>
        <p:txBody>
          <a:bodyPr/>
          <a:lstStyle/>
          <a:p>
            <a:r>
              <a:rPr lang="en-US" smtClean="0"/>
              <a:t>Submission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Query/Response MSC (beacon request)</a:t>
            </a:r>
            <a:endParaRPr lang="en-US" sz="3600" dirty="0"/>
          </a:p>
        </p:txBody>
      </p:sp>
      <p:sp>
        <p:nvSpPr>
          <p:cNvPr id="3" name="Content Placeholder 2"/>
          <p:cNvSpPr>
            <a:spLocks noGrp="1"/>
          </p:cNvSpPr>
          <p:nvPr>
            <p:ph idx="1"/>
          </p:nvPr>
        </p:nvSpPr>
        <p:spPr/>
        <p:txBody>
          <a:bodyPr>
            <a:normAutofit lnSpcReduction="10000"/>
          </a:bodyPr>
          <a:lstStyle/>
          <a:p>
            <a:r>
              <a:rPr lang="en-US" dirty="0" smtClean="0"/>
              <a:t>Beacon payload contains hopping information from responding device (sequence, sync info, etc)</a:t>
            </a:r>
          </a:p>
          <a:p>
            <a:pPr lvl="1"/>
            <a:r>
              <a:rPr lang="en-US" dirty="0" smtClean="0"/>
              <a:t>MLME-set attribute </a:t>
            </a:r>
            <a:r>
              <a:rPr lang="en-US" i="1" dirty="0" err="1" smtClean="0"/>
              <a:t>macBeaconPayload</a:t>
            </a:r>
            <a:endParaRPr lang="en-US" dirty="0" smtClean="0"/>
          </a:p>
          <a:p>
            <a:r>
              <a:rPr lang="en-US" dirty="0" smtClean="0"/>
              <a:t>Joining device provides hopping information in subsequent data frame</a:t>
            </a:r>
          </a:p>
          <a:p>
            <a:r>
              <a:rPr lang="en-US" dirty="0" smtClean="0"/>
              <a:t>Uses existing Services and MAC frames</a:t>
            </a:r>
          </a:p>
          <a:p>
            <a:pPr lvl="1"/>
            <a:r>
              <a:rPr lang="en-US" dirty="0" smtClean="0"/>
              <a:t>No new primitives or frame definitions</a:t>
            </a:r>
          </a:p>
          <a:p>
            <a:pPr lvl="1"/>
            <a:r>
              <a:rPr lang="en-US" dirty="0" smtClean="0"/>
              <a:t>Beacon and data frames can be secure</a:t>
            </a:r>
          </a:p>
          <a:p>
            <a:pPr lvl="1"/>
            <a:endParaRPr lang="en-US" dirty="0" smtClean="0"/>
          </a:p>
          <a:p>
            <a:endParaRPr lang="en-US" dirty="0" smtClean="0"/>
          </a:p>
        </p:txBody>
      </p:sp>
      <p:sp>
        <p:nvSpPr>
          <p:cNvPr id="4" name="Slide Number Placeholder 3"/>
          <p:cNvSpPr>
            <a:spLocks noGrp="1"/>
          </p:cNvSpPr>
          <p:nvPr>
            <p:ph type="sldNum" sz="quarter" idx="12"/>
          </p:nvPr>
        </p:nvSpPr>
        <p:spPr/>
        <p:txBody>
          <a:bodyPr/>
          <a:lstStyle/>
          <a:p>
            <a:fld id="{F6F57D7B-5A1E-4A78-8140-3D40954B87F5}"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Variations</a:t>
            </a:r>
            <a:endParaRPr lang="en-US" dirty="0"/>
          </a:p>
        </p:txBody>
      </p:sp>
      <p:sp>
        <p:nvSpPr>
          <p:cNvPr id="3" name="Content Placeholder 2"/>
          <p:cNvSpPr>
            <a:spLocks noGrp="1"/>
          </p:cNvSpPr>
          <p:nvPr>
            <p:ph idx="1"/>
          </p:nvPr>
        </p:nvSpPr>
        <p:spPr/>
        <p:txBody>
          <a:bodyPr>
            <a:normAutofit lnSpcReduction="10000"/>
          </a:bodyPr>
          <a:lstStyle/>
          <a:p>
            <a:r>
              <a:rPr lang="en-US" dirty="0" smtClean="0"/>
              <a:t>NHL layer determines when to listen/send</a:t>
            </a:r>
          </a:p>
          <a:p>
            <a:r>
              <a:rPr lang="en-US" dirty="0" smtClean="0"/>
              <a:t>NHL can use multiple contact channels or other targeting schemes</a:t>
            </a:r>
          </a:p>
          <a:p>
            <a:pPr lvl="1"/>
            <a:r>
              <a:rPr lang="en-US" dirty="0" smtClean="0"/>
              <a:t>NHL decides what to send when</a:t>
            </a:r>
          </a:p>
          <a:p>
            <a:pPr lvl="1"/>
            <a:r>
              <a:rPr lang="en-US" dirty="0" smtClean="0"/>
              <a:t>Intelligence scaled to needs of application</a:t>
            </a:r>
          </a:p>
          <a:p>
            <a:r>
              <a:rPr lang="en-US" dirty="0" smtClean="0"/>
              <a:t>Many variations supportable</a:t>
            </a:r>
          </a:p>
          <a:p>
            <a:pPr lvl="1"/>
            <a:r>
              <a:rPr lang="en-US" dirty="0" smtClean="0"/>
              <a:t>Basic ‘building block’ MAC services is consistent with 802.15.4 philosophy</a:t>
            </a:r>
          </a:p>
          <a:p>
            <a:pPr lvl="1"/>
            <a:r>
              <a:rPr lang="en-US" dirty="0" smtClean="0"/>
              <a:t>Less MAC == less restrictive == more flexible</a:t>
            </a:r>
          </a:p>
        </p:txBody>
      </p:sp>
      <p:sp>
        <p:nvSpPr>
          <p:cNvPr id="4" name="Slide Number Placeholder 3"/>
          <p:cNvSpPr>
            <a:spLocks noGrp="1"/>
          </p:cNvSpPr>
          <p:nvPr>
            <p:ph type="sldNum" sz="quarter" idx="12"/>
          </p:nvPr>
        </p:nvSpPr>
        <p:spPr/>
        <p:txBody>
          <a:bodyPr/>
          <a:lstStyle/>
          <a:p>
            <a:fld id="{F6F57D7B-5A1E-4A78-8140-3D40954B87F5}"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Can do hopping without significant changes to the basic 15.4 MAC</a:t>
            </a:r>
          </a:p>
          <a:p>
            <a:r>
              <a:rPr lang="en-US" dirty="0" smtClean="0"/>
              <a:t>802.15.4 is not the only standard in the world</a:t>
            </a:r>
          </a:p>
          <a:p>
            <a:pPr lvl="1"/>
            <a:r>
              <a:rPr lang="en-US" dirty="0" smtClean="0"/>
              <a:t>802.15.4 is the bottom of the needed stack</a:t>
            </a:r>
          </a:p>
          <a:p>
            <a:pPr lvl="1"/>
            <a:r>
              <a:rPr lang="en-US" dirty="0" smtClean="0"/>
              <a:t>Interoperability </a:t>
            </a:r>
            <a:r>
              <a:rPr lang="en-US" b="1" i="1" dirty="0" smtClean="0"/>
              <a:t>enabled</a:t>
            </a:r>
            <a:r>
              <a:rPr lang="en-US" dirty="0" smtClean="0"/>
              <a:t> by PHY/MAC, not assured </a:t>
            </a:r>
          </a:p>
          <a:p>
            <a:pPr lvl="1"/>
            <a:r>
              <a:rPr lang="en-US" dirty="0" smtClean="0"/>
              <a:t>Upper layer standards to achieve </a:t>
            </a:r>
            <a:r>
              <a:rPr lang="en-US" i="1" dirty="0" smtClean="0"/>
              <a:t>system</a:t>
            </a:r>
            <a:r>
              <a:rPr lang="en-US" dirty="0" smtClean="0"/>
              <a:t> interoperability </a:t>
            </a:r>
          </a:p>
          <a:p>
            <a:pPr lvl="1"/>
            <a:r>
              <a:rPr lang="en-US" dirty="0" smtClean="0"/>
              <a:t>Consistent with existing 15.4 MAC architecture, philosophy, and history (ISA, </a:t>
            </a:r>
            <a:r>
              <a:rPr lang="en-US" dirty="0" err="1" smtClean="0"/>
              <a:t>ZigBee</a:t>
            </a:r>
            <a:r>
              <a:rPr lang="en-US" dirty="0" smtClean="0"/>
              <a:t>, etc)</a:t>
            </a:r>
          </a:p>
          <a:p>
            <a:r>
              <a:rPr lang="en-US" dirty="0" smtClean="0"/>
              <a:t>Contained scope == contained schedule</a:t>
            </a:r>
          </a:p>
          <a:p>
            <a:pPr lvl="1"/>
            <a:r>
              <a:rPr lang="en-US" dirty="0" smtClean="0"/>
              <a:t>Huge value in SUN PHY standard now</a:t>
            </a:r>
          </a:p>
          <a:p>
            <a:pPr lvl="1">
              <a:buNone/>
            </a:pPr>
            <a:endParaRPr lang="en-US" dirty="0" smtClean="0"/>
          </a:p>
          <a:p>
            <a:endParaRPr lang="en-US" dirty="0" smtClean="0"/>
          </a:p>
        </p:txBody>
      </p:sp>
      <p:sp>
        <p:nvSpPr>
          <p:cNvPr id="4" name="Slide Number Placeholder 3"/>
          <p:cNvSpPr>
            <a:spLocks noGrp="1"/>
          </p:cNvSpPr>
          <p:nvPr>
            <p:ph type="sldNum" sz="quarter" idx="12"/>
          </p:nvPr>
        </p:nvSpPr>
        <p:spPr/>
        <p:txBody>
          <a:bodyPr/>
          <a:lstStyle/>
          <a:p>
            <a:fld id="{F6F57D7B-5A1E-4A78-8140-3D40954B87F5}"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for Listening</a:t>
            </a:r>
            <a:endParaRPr lang="en-US" dirty="0"/>
          </a:p>
        </p:txBody>
      </p:sp>
      <p:pic>
        <p:nvPicPr>
          <p:cNvPr id="1027" name="Picture 3" descr="C:\ben-root\Pictures\Dogs\MrBlue-med.jpg"/>
          <p:cNvPicPr>
            <a:picLocks noChangeAspect="1" noChangeArrowheads="1"/>
          </p:cNvPicPr>
          <p:nvPr/>
        </p:nvPicPr>
        <p:blipFill>
          <a:blip r:embed="rId2" cstate="print"/>
          <a:srcRect/>
          <a:stretch>
            <a:fillRect/>
          </a:stretch>
        </p:blipFill>
        <p:spPr bwMode="auto">
          <a:xfrm>
            <a:off x="2133600" y="1752600"/>
            <a:ext cx="5200650" cy="3898900"/>
          </a:xfrm>
          <a:prstGeom prst="rect">
            <a:avLst/>
          </a:prstGeom>
          <a:noFill/>
        </p:spPr>
      </p:pic>
      <p:sp>
        <p:nvSpPr>
          <p:cNvPr id="4" name="Slide Number Placeholder 3"/>
          <p:cNvSpPr>
            <a:spLocks noGrp="1"/>
          </p:cNvSpPr>
          <p:nvPr>
            <p:ph type="sldNum" sz="quarter" idx="12"/>
          </p:nvPr>
        </p:nvSpPr>
        <p:spPr/>
        <p:txBody>
          <a:bodyPr/>
          <a:lstStyle/>
          <a:p>
            <a:fld id="{F6F57D7B-5A1E-4A78-8140-3D40954B87F5}"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457450"/>
          </a:xfrm>
        </p:spPr>
        <p:txBody>
          <a:bodyPr/>
          <a:lstStyle/>
          <a:p>
            <a:r>
              <a:rPr lang="en-US" dirty="0" smtClean="0"/>
              <a:t>Channel Hopping</a:t>
            </a:r>
            <a:br>
              <a:rPr lang="en-US" dirty="0" smtClean="0"/>
            </a:br>
            <a:r>
              <a:rPr lang="en-US" dirty="0" smtClean="0"/>
              <a:t>for 4g PHYs</a:t>
            </a:r>
            <a:endParaRPr lang="en-US" dirty="0"/>
          </a:p>
        </p:txBody>
      </p:sp>
      <p:sp>
        <p:nvSpPr>
          <p:cNvPr id="3" name="Subtitle 2"/>
          <p:cNvSpPr>
            <a:spLocks noGrp="1"/>
          </p:cNvSpPr>
          <p:nvPr>
            <p:ph type="subTitle" idx="1"/>
          </p:nvPr>
        </p:nvSpPr>
        <p:spPr/>
        <p:txBody>
          <a:bodyPr/>
          <a:lstStyle/>
          <a:p>
            <a:r>
              <a:rPr lang="en-US" dirty="0" smtClean="0">
                <a:solidFill>
                  <a:schemeClr val="accent1">
                    <a:lumMod val="75000"/>
                  </a:schemeClr>
                </a:solidFill>
              </a:rPr>
              <a:t>Alternatives for NHL control using 15.4 </a:t>
            </a:r>
            <a:r>
              <a:rPr lang="en-US" dirty="0" smtClean="0">
                <a:solidFill>
                  <a:schemeClr val="accent1">
                    <a:lumMod val="75000"/>
                  </a:schemeClr>
                </a:solidFill>
              </a:rPr>
              <a:t>MAC capabilities</a:t>
            </a:r>
          </a:p>
          <a:p>
            <a:endParaRPr lang="en-US" dirty="0"/>
          </a:p>
        </p:txBody>
      </p:sp>
      <p:sp>
        <p:nvSpPr>
          <p:cNvPr id="4" name="Slide Number Placeholder 3"/>
          <p:cNvSpPr>
            <a:spLocks noGrp="1"/>
          </p:cNvSpPr>
          <p:nvPr>
            <p:ph type="sldNum" sz="quarter" idx="12"/>
          </p:nvPr>
        </p:nvSpPr>
        <p:spPr/>
        <p:txBody>
          <a:bodyPr/>
          <a:lstStyle/>
          <a:p>
            <a:fld id="{F6F57D7B-5A1E-4A78-8140-3D40954B87F5}"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Date Placeholder 5"/>
          <p:cNvSpPr>
            <a:spLocks noGrp="1"/>
          </p:cNvSpPr>
          <p:nvPr>
            <p:ph type="dt" sz="half" idx="10"/>
          </p:nvPr>
        </p:nvSpPr>
        <p:spPr/>
        <p:txBody>
          <a:bodyPr/>
          <a:lstStyle/>
          <a:p>
            <a:r>
              <a:rPr lang="en-US" smtClean="0"/>
              <a:t>Submission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fontScale="92500"/>
          </a:bodyPr>
          <a:lstStyle/>
          <a:p>
            <a:r>
              <a:rPr lang="en-US" dirty="0" smtClean="0"/>
              <a:t>Present plausible scenarios for hopping implementations</a:t>
            </a:r>
          </a:p>
          <a:p>
            <a:pPr lvl="1"/>
            <a:r>
              <a:rPr lang="en-US" dirty="0" smtClean="0"/>
              <a:t>Using 15.4 PHYs where hopping will be required</a:t>
            </a:r>
          </a:p>
          <a:p>
            <a:pPr lvl="1"/>
            <a:r>
              <a:rPr lang="en-US" dirty="0" smtClean="0"/>
              <a:t>Using minimal features of 802.15.4 MAC</a:t>
            </a:r>
          </a:p>
          <a:p>
            <a:pPr lvl="1"/>
            <a:r>
              <a:rPr lang="en-US" dirty="0" smtClean="0"/>
              <a:t>Minimal changes to the MAC </a:t>
            </a:r>
          </a:p>
          <a:p>
            <a:r>
              <a:rPr lang="en-US" dirty="0" smtClean="0"/>
              <a:t>An existence proof</a:t>
            </a:r>
          </a:p>
          <a:p>
            <a:pPr lvl="1"/>
            <a:r>
              <a:rPr lang="en-US" dirty="0" smtClean="0"/>
              <a:t>Determine what we need in the MAC</a:t>
            </a:r>
            <a:endParaRPr lang="en-US" dirty="0"/>
          </a:p>
          <a:p>
            <a:r>
              <a:rPr lang="en-US" dirty="0" smtClean="0"/>
              <a:t>Outcome</a:t>
            </a:r>
          </a:p>
          <a:p>
            <a:pPr lvl="1"/>
            <a:r>
              <a:rPr lang="en-US" dirty="0" smtClean="0"/>
              <a:t>A recommendation to TG4g and TG4e</a:t>
            </a:r>
          </a:p>
        </p:txBody>
      </p:sp>
      <p:sp>
        <p:nvSpPr>
          <p:cNvPr id="6" name="Date Placeholder 5"/>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4" name="Slide Number Placeholder 3"/>
          <p:cNvSpPr>
            <a:spLocks noGrp="1"/>
          </p:cNvSpPr>
          <p:nvPr>
            <p:ph type="sldNum" sz="quarter" idx="12"/>
          </p:nvPr>
        </p:nvSpPr>
        <p:spPr/>
        <p:txBody>
          <a:bodyPr/>
          <a:lstStyle/>
          <a:p>
            <a:fld id="{F6F57D7B-5A1E-4A78-8140-3D40954B87F5}" type="slidenum">
              <a:rPr lang="en-US" smtClean="0"/>
              <a:pPr/>
              <a:t>3</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Why we hop</a:t>
            </a:r>
          </a:p>
          <a:p>
            <a:pPr lvl="1"/>
            <a:r>
              <a:rPr lang="en-US" dirty="0" smtClean="0"/>
              <a:t>Hopping required to meet some regulations</a:t>
            </a:r>
          </a:p>
          <a:p>
            <a:pPr lvl="2"/>
            <a:r>
              <a:rPr lang="en-US" dirty="0" smtClean="0"/>
              <a:t>902MHz, 2.4GHz in North America (FCC15.247)</a:t>
            </a:r>
          </a:p>
          <a:p>
            <a:pPr lvl="2"/>
            <a:r>
              <a:rPr lang="en-US" dirty="0" smtClean="0"/>
              <a:t>Other regions may require hopping</a:t>
            </a:r>
          </a:p>
          <a:p>
            <a:pPr lvl="1"/>
            <a:r>
              <a:rPr lang="en-US" dirty="0" smtClean="0"/>
              <a:t>Real-world performances</a:t>
            </a:r>
          </a:p>
          <a:p>
            <a:pPr lvl="2"/>
            <a:r>
              <a:rPr lang="en-US" dirty="0" smtClean="0"/>
              <a:t>Works really well for a lot of SUN situations</a:t>
            </a:r>
          </a:p>
          <a:p>
            <a:r>
              <a:rPr lang="en-US" dirty="0" smtClean="0"/>
              <a:t>This example:</a:t>
            </a:r>
          </a:p>
          <a:p>
            <a:pPr lvl="1"/>
            <a:r>
              <a:rPr lang="en-US" dirty="0" smtClean="0"/>
              <a:t>Peer to Peer topology</a:t>
            </a:r>
          </a:p>
          <a:p>
            <a:pPr lvl="1"/>
            <a:r>
              <a:rPr lang="en-US" dirty="0" smtClean="0"/>
              <a:t>Non-beacon PAN</a:t>
            </a:r>
          </a:p>
          <a:p>
            <a:pPr lvl="1"/>
            <a:r>
              <a:rPr lang="en-US" dirty="0" smtClean="0"/>
              <a:t>Distributed control and timing</a:t>
            </a:r>
            <a:r>
              <a:rPr lang="en-US" dirty="0"/>
              <a:t> </a:t>
            </a:r>
            <a:r>
              <a:rPr lang="en-US" dirty="0" smtClean="0"/>
              <a:t>(link relative sync)</a:t>
            </a:r>
          </a:p>
          <a:p>
            <a:pPr lvl="1"/>
            <a:r>
              <a:rPr lang="en-US" dirty="0" smtClean="0"/>
              <a:t>Complimentary to DSME and TSCH: different approach for different situations</a:t>
            </a:r>
          </a:p>
          <a:p>
            <a:pPr lvl="1">
              <a:buNone/>
            </a:pPr>
            <a:endParaRPr lang="en-US" dirty="0" smtClean="0"/>
          </a:p>
        </p:txBody>
      </p:sp>
      <p:sp>
        <p:nvSpPr>
          <p:cNvPr id="4" name="Slide Number Placeholder 3"/>
          <p:cNvSpPr>
            <a:spLocks noGrp="1"/>
          </p:cNvSpPr>
          <p:nvPr>
            <p:ph type="sldNum" sz="quarter" idx="12"/>
          </p:nvPr>
        </p:nvSpPr>
        <p:spPr/>
        <p:txBody>
          <a:bodyPr/>
          <a:lstStyle/>
          <a:p>
            <a:fld id="{F6F57D7B-5A1E-4A78-8140-3D40954B87F5}"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DSME</a:t>
            </a:r>
          </a:p>
          <a:p>
            <a:pPr lvl="1"/>
            <a:r>
              <a:rPr lang="en-US" dirty="0" smtClean="0"/>
              <a:t>Beacon enabled PAN assumed</a:t>
            </a:r>
          </a:p>
          <a:p>
            <a:pPr lvl="1"/>
            <a:r>
              <a:rPr lang="en-US" dirty="0" smtClean="0"/>
              <a:t>Initially optimized for 15.4 2.4GHz DSSS (16 channels)</a:t>
            </a:r>
          </a:p>
          <a:p>
            <a:pPr lvl="1"/>
            <a:r>
              <a:rPr lang="en-US" dirty="0" smtClean="0"/>
              <a:t>Work ongoing to apply to some 4g PHYs</a:t>
            </a:r>
          </a:p>
          <a:p>
            <a:r>
              <a:rPr lang="en-US" dirty="0" smtClean="0"/>
              <a:t>TSCH</a:t>
            </a:r>
          </a:p>
          <a:p>
            <a:pPr lvl="1"/>
            <a:r>
              <a:rPr lang="en-US" dirty="0" smtClean="0"/>
              <a:t>TDMA</a:t>
            </a:r>
            <a:r>
              <a:rPr lang="en-US" dirty="0"/>
              <a:t> </a:t>
            </a:r>
            <a:r>
              <a:rPr lang="en-US" dirty="0" smtClean="0"/>
              <a:t>with global network synchronization</a:t>
            </a:r>
          </a:p>
          <a:p>
            <a:pPr lvl="1"/>
            <a:r>
              <a:rPr lang="en-US" dirty="0" smtClean="0"/>
              <a:t>Initially optimized for 16 channels also</a:t>
            </a:r>
          </a:p>
          <a:p>
            <a:pPr lvl="1"/>
            <a:r>
              <a:rPr lang="en-US" dirty="0" smtClean="0"/>
              <a:t>Work ongoing to apply to some 4g PHYs</a:t>
            </a:r>
          </a:p>
          <a:p>
            <a:r>
              <a:rPr lang="en-US" dirty="0" smtClean="0"/>
              <a:t>4e scope does not require all features work with all PHYs</a:t>
            </a:r>
          </a:p>
          <a:p>
            <a:pPr lvl="1"/>
            <a:r>
              <a:rPr lang="en-US" dirty="0" smtClean="0"/>
              <a:t>“may” not “must” accommodate needs of 4g</a:t>
            </a:r>
          </a:p>
          <a:p>
            <a:r>
              <a:rPr lang="en-US" dirty="0" smtClean="0"/>
              <a:t>Neither optimized for SUN </a:t>
            </a:r>
          </a:p>
          <a:p>
            <a:pPr lvl="1"/>
            <a:r>
              <a:rPr lang="en-US" dirty="0" smtClean="0"/>
              <a:t>Such as peer-to-peer mesh (as in this example)</a:t>
            </a:r>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F6F57D7B-5A1E-4A78-8140-3D40954B87F5}"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Simple MAC, smarter NHL</a:t>
            </a:r>
          </a:p>
          <a:p>
            <a:pPr lvl="1"/>
            <a:r>
              <a:rPr lang="en-US" dirty="0" smtClean="0"/>
              <a:t>Use basic features of the MAC</a:t>
            </a:r>
          </a:p>
          <a:p>
            <a:pPr lvl="1"/>
            <a:r>
              <a:rPr lang="en-US" dirty="0" smtClean="0"/>
              <a:t>Minimal (or no?) changes to the MAC</a:t>
            </a:r>
          </a:p>
          <a:p>
            <a:pPr lvl="1"/>
            <a:r>
              <a:rPr lang="en-US" dirty="0" smtClean="0"/>
              <a:t>802.15.4 PHY(s)+MAC tools can support various upper layer hopping strategies </a:t>
            </a:r>
          </a:p>
          <a:p>
            <a:r>
              <a:rPr lang="en-US" dirty="0" smtClean="0"/>
              <a:t>Present an example of upper layer use of MAC</a:t>
            </a:r>
          </a:p>
          <a:p>
            <a:pPr lvl="1"/>
            <a:r>
              <a:rPr lang="en-US" dirty="0" smtClean="0"/>
              <a:t>An existence proof </a:t>
            </a:r>
          </a:p>
          <a:p>
            <a:pPr lvl="1"/>
            <a:r>
              <a:rPr lang="en-US" dirty="0" smtClean="0"/>
              <a:t>Tool to evaluate what is needed in the MAC</a:t>
            </a:r>
          </a:p>
          <a:p>
            <a:r>
              <a:rPr lang="en-US" dirty="0" smtClean="0"/>
              <a:t>Smarts and Policy done by upper layers</a:t>
            </a:r>
          </a:p>
          <a:p>
            <a:r>
              <a:rPr lang="en-US" dirty="0" smtClean="0"/>
              <a:t>Non-beacon, peer to peer, without global network synchronization</a:t>
            </a:r>
          </a:p>
          <a:p>
            <a:pPr algn="ctr">
              <a:buNone/>
            </a:pPr>
            <a:endParaRPr lang="en-US" b="1" dirty="0" smtClean="0"/>
          </a:p>
        </p:txBody>
      </p:sp>
      <p:sp>
        <p:nvSpPr>
          <p:cNvPr id="4" name="Slide Number Placeholder 3"/>
          <p:cNvSpPr>
            <a:spLocks noGrp="1"/>
          </p:cNvSpPr>
          <p:nvPr>
            <p:ph type="sldNum" sz="quarter" idx="12"/>
          </p:nvPr>
        </p:nvSpPr>
        <p:spPr/>
        <p:txBody>
          <a:bodyPr/>
          <a:lstStyle/>
          <a:p>
            <a:fld id="{F6F57D7B-5A1E-4A78-8140-3D40954B87F5}"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2697162"/>
          </a:xfrm>
        </p:spPr>
        <p:txBody>
          <a:bodyPr/>
          <a:lstStyle/>
          <a:p>
            <a:r>
              <a:rPr lang="en-US" dirty="0" smtClean="0"/>
              <a:t>Review – How 15.4 is used today</a:t>
            </a:r>
            <a:endParaRPr lang="en-US" dirty="0"/>
          </a:p>
        </p:txBody>
      </p:sp>
      <p:sp>
        <p:nvSpPr>
          <p:cNvPr id="3" name="Content Placeholder 2"/>
          <p:cNvSpPr>
            <a:spLocks noGrp="1"/>
          </p:cNvSpPr>
          <p:nvPr>
            <p:ph idx="1"/>
          </p:nvPr>
        </p:nvSpPr>
        <p:spPr>
          <a:xfrm>
            <a:off x="457200" y="5181599"/>
            <a:ext cx="8229600" cy="609601"/>
          </a:xfrm>
        </p:spPr>
        <p:txBody>
          <a:bodyPr>
            <a:normAutofit/>
          </a:bodyPr>
          <a:lstStyle/>
          <a:p>
            <a:pPr>
              <a:buNone/>
            </a:pPr>
            <a:endParaRPr lang="en-US" dirty="0" smtClean="0"/>
          </a:p>
          <a:p>
            <a:pPr>
              <a:buNone/>
            </a:pPr>
            <a:endParaRPr lang="en-US" dirty="0" smtClean="0"/>
          </a:p>
          <a:p>
            <a:pPr>
              <a:buNone/>
            </a:pPr>
            <a:endParaRPr lang="en-US" dirty="0" smtClean="0"/>
          </a:p>
        </p:txBody>
      </p:sp>
      <p:sp>
        <p:nvSpPr>
          <p:cNvPr id="4" name="TextBox 3"/>
          <p:cNvSpPr txBox="1"/>
          <p:nvPr/>
        </p:nvSpPr>
        <p:spPr>
          <a:xfrm>
            <a:off x="457200" y="5867400"/>
            <a:ext cx="8153400" cy="400110"/>
          </a:xfrm>
          <a:prstGeom prst="rect">
            <a:avLst/>
          </a:prstGeom>
          <a:noFill/>
        </p:spPr>
        <p:txBody>
          <a:bodyPr wrap="square" rtlCol="0">
            <a:spAutoFit/>
          </a:bodyPr>
          <a:lstStyle/>
          <a:p>
            <a:r>
              <a:rPr lang="en-US" sz="2000" b="1" i="1" dirty="0" smtClean="0"/>
              <a:t>Simplified: for a more complete story see 15-09-0633-00-004g (Beecher</a:t>
            </a:r>
            <a:r>
              <a:rPr lang="en-US" sz="2000" b="1" dirty="0" smtClean="0"/>
              <a:t>)</a:t>
            </a:r>
          </a:p>
        </p:txBody>
      </p:sp>
      <p:sp>
        <p:nvSpPr>
          <p:cNvPr id="5" name="Slide Number Placeholder 4"/>
          <p:cNvSpPr>
            <a:spLocks noGrp="1"/>
          </p:cNvSpPr>
          <p:nvPr>
            <p:ph type="sldNum" sz="quarter" idx="12"/>
          </p:nvPr>
        </p:nvSpPr>
        <p:spPr/>
        <p:txBody>
          <a:bodyPr/>
          <a:lstStyle/>
          <a:p>
            <a:fld id="{F6F57D7B-5A1E-4A78-8140-3D40954B87F5}"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Rolfe (BCA), Hong  (Arch Rock)</a:t>
            </a:r>
            <a:endParaRPr lang="en-US"/>
          </a:p>
        </p:txBody>
      </p:sp>
      <p:sp>
        <p:nvSpPr>
          <p:cNvPr id="7" name="Date Placeholder 6"/>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15.4 is typically used</a:t>
            </a:r>
            <a:endParaRPr lang="en-US" dirty="0"/>
          </a:p>
        </p:txBody>
      </p:sp>
      <p:sp>
        <p:nvSpPr>
          <p:cNvPr id="3" name="Content Placeholder 2"/>
          <p:cNvSpPr>
            <a:spLocks noGrp="1"/>
          </p:cNvSpPr>
          <p:nvPr>
            <p:ph idx="1"/>
          </p:nvPr>
        </p:nvSpPr>
        <p:spPr>
          <a:xfrm>
            <a:off x="457200" y="1600201"/>
            <a:ext cx="8229600" cy="4191000"/>
          </a:xfrm>
        </p:spPr>
        <p:txBody>
          <a:bodyPr>
            <a:normAutofit fontScale="77500" lnSpcReduction="20000"/>
          </a:bodyPr>
          <a:lstStyle/>
          <a:p>
            <a:r>
              <a:rPr lang="en-US" dirty="0" smtClean="0"/>
              <a:t>MAC provides basic tools that ENABLE NHL to</a:t>
            </a:r>
          </a:p>
          <a:p>
            <a:pPr lvl="1"/>
            <a:r>
              <a:rPr lang="en-US" dirty="0" smtClean="0"/>
              <a:t>Find peers </a:t>
            </a:r>
          </a:p>
          <a:p>
            <a:pPr lvl="1"/>
            <a:r>
              <a:rPr lang="en-US" dirty="0" smtClean="0"/>
              <a:t>Find existing PANs</a:t>
            </a:r>
          </a:p>
          <a:p>
            <a:pPr lvl="1"/>
            <a:r>
              <a:rPr lang="en-US" dirty="0" smtClean="0"/>
              <a:t>Associate with existing PAN</a:t>
            </a:r>
          </a:p>
          <a:p>
            <a:pPr lvl="1"/>
            <a:r>
              <a:rPr lang="en-US" dirty="0" smtClean="0"/>
              <a:t>Form a new PAN </a:t>
            </a:r>
          </a:p>
          <a:p>
            <a:pPr lvl="1"/>
            <a:r>
              <a:rPr lang="en-US" dirty="0" smtClean="0"/>
              <a:t>Manage PAN </a:t>
            </a:r>
          </a:p>
          <a:p>
            <a:pPr lvl="1"/>
            <a:r>
              <a:rPr lang="en-US" dirty="0" smtClean="0"/>
              <a:t>Exchange data with other 15.4 devices</a:t>
            </a:r>
          </a:p>
          <a:p>
            <a:r>
              <a:rPr lang="en-US" dirty="0" smtClean="0"/>
              <a:t>Networks are formed and managed by the higher layer(Network layer)</a:t>
            </a:r>
          </a:p>
          <a:p>
            <a:r>
              <a:rPr lang="en-US" dirty="0" smtClean="0"/>
              <a:t>MAC does not DO discovery, association, </a:t>
            </a:r>
            <a:r>
              <a:rPr lang="en-US" dirty="0" err="1" smtClean="0"/>
              <a:t>assing</a:t>
            </a:r>
            <a:r>
              <a:rPr lang="en-US" dirty="0" smtClean="0"/>
              <a:t> PAN IDs or short addresses, etc…it supplies the tools for NHL to do what it needs when it needs to.</a:t>
            </a:r>
          </a:p>
          <a:p>
            <a:pPr>
              <a:buNone/>
            </a:pPr>
            <a:endParaRPr lang="en-US" dirty="0" smtClean="0"/>
          </a:p>
          <a:p>
            <a:pPr>
              <a:buNone/>
            </a:pPr>
            <a:endParaRPr lang="en-US" dirty="0" smtClean="0"/>
          </a:p>
        </p:txBody>
      </p:sp>
      <p:sp>
        <p:nvSpPr>
          <p:cNvPr id="4" name="TextBox 3"/>
          <p:cNvSpPr txBox="1"/>
          <p:nvPr/>
        </p:nvSpPr>
        <p:spPr>
          <a:xfrm>
            <a:off x="457200" y="5867400"/>
            <a:ext cx="8153400" cy="400110"/>
          </a:xfrm>
          <a:prstGeom prst="rect">
            <a:avLst/>
          </a:prstGeom>
          <a:noFill/>
        </p:spPr>
        <p:txBody>
          <a:bodyPr wrap="square" rtlCol="0">
            <a:spAutoFit/>
          </a:bodyPr>
          <a:lstStyle/>
          <a:p>
            <a:r>
              <a:rPr lang="en-US" sz="2000" b="1" i="1" dirty="0" smtClean="0"/>
              <a:t>Simplified: for a more complete story see 15-09-0633-00-004g (Beecher</a:t>
            </a:r>
            <a:r>
              <a:rPr lang="en-US" sz="2000" b="1" dirty="0" smtClean="0"/>
              <a:t>)</a:t>
            </a:r>
          </a:p>
        </p:txBody>
      </p:sp>
      <p:sp>
        <p:nvSpPr>
          <p:cNvPr id="5" name="Slide Number Placeholder 4"/>
          <p:cNvSpPr>
            <a:spLocks noGrp="1"/>
          </p:cNvSpPr>
          <p:nvPr>
            <p:ph type="sldNum" sz="quarter" idx="12"/>
          </p:nvPr>
        </p:nvSpPr>
        <p:spPr/>
        <p:txBody>
          <a:bodyPr/>
          <a:lstStyle/>
          <a:p>
            <a:fld id="{F6F57D7B-5A1E-4A78-8140-3D40954B87F5}"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Rolfe (BCA), Hong  (Arch Rock)</a:t>
            </a:r>
            <a:endParaRPr lang="en-US"/>
          </a:p>
        </p:txBody>
      </p:sp>
      <p:sp>
        <p:nvSpPr>
          <p:cNvPr id="7" name="Date Placeholder 6"/>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Find and Join (15.4)</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en-US" sz="3100" dirty="0" smtClean="0"/>
              <a:t>NHL determines what PHYs, bands, channels my </a:t>
            </a:r>
            <a:r>
              <a:rPr lang="en-US" sz="3100" u="sng" dirty="0" smtClean="0"/>
              <a:t>local</a:t>
            </a:r>
            <a:r>
              <a:rPr lang="en-US" sz="3100" dirty="0" smtClean="0"/>
              <a:t> MAC/PHY implementation includes</a:t>
            </a:r>
            <a:r>
              <a:rPr lang="en-US" sz="3100" dirty="0"/>
              <a:t>  </a:t>
            </a:r>
            <a:r>
              <a:rPr lang="en-US" sz="3100" dirty="0" smtClean="0"/>
              <a:t>(MLME-GET). </a:t>
            </a:r>
            <a:endParaRPr lang="en-US" sz="3100" dirty="0"/>
          </a:p>
          <a:p>
            <a:pPr marL="514350" indent="-514350">
              <a:buFont typeface="+mj-lt"/>
              <a:buAutoNum type="arabicPeriod"/>
            </a:pPr>
            <a:r>
              <a:rPr lang="en-US" sz="3100" dirty="0" smtClean="0"/>
              <a:t>NHL decides what PHY + Band to use </a:t>
            </a:r>
          </a:p>
          <a:p>
            <a:pPr marL="514350" indent="-514350">
              <a:buFont typeface="+mj-lt"/>
              <a:buAutoNum type="arabicPeriod"/>
            </a:pPr>
            <a:r>
              <a:rPr lang="en-US" sz="3100" dirty="0" smtClean="0"/>
              <a:t>NHL initiates Scan </a:t>
            </a:r>
            <a:r>
              <a:rPr lang="en-US" sz="3100" dirty="0"/>
              <a:t>for activity </a:t>
            </a:r>
            <a:r>
              <a:rPr lang="en-US" sz="3100" dirty="0" smtClean="0"/>
              <a:t>(MLME-Scan)</a:t>
            </a:r>
          </a:p>
          <a:p>
            <a:pPr marL="914400" lvl="1" indent="-514350">
              <a:buFont typeface="+mj-lt"/>
              <a:buAutoNum type="alphaLcPeriod"/>
            </a:pPr>
            <a:r>
              <a:rPr lang="en-US" sz="3100" dirty="0" smtClean="0"/>
              <a:t>passive </a:t>
            </a:r>
            <a:r>
              <a:rPr lang="en-US" sz="3100" dirty="0"/>
              <a:t>scan to find beaconing 15.4 </a:t>
            </a:r>
            <a:r>
              <a:rPr lang="en-US" sz="3100" dirty="0" smtClean="0"/>
              <a:t>deices/PANs</a:t>
            </a:r>
          </a:p>
          <a:p>
            <a:pPr marL="914400" lvl="1" indent="-514350">
              <a:buFont typeface="+mj-lt"/>
              <a:buAutoNum type="alphaLcPeriod"/>
            </a:pPr>
            <a:r>
              <a:rPr lang="en-US" sz="3100" dirty="0" smtClean="0"/>
              <a:t>active </a:t>
            </a:r>
            <a:r>
              <a:rPr lang="en-US" sz="3100" dirty="0"/>
              <a:t>scan to find non-beaconing 15.4 </a:t>
            </a:r>
            <a:r>
              <a:rPr lang="en-US" sz="3100" dirty="0" smtClean="0"/>
              <a:t>devices/PANs</a:t>
            </a:r>
          </a:p>
          <a:p>
            <a:pPr marL="514350" indent="-514350">
              <a:buFont typeface="+mj-lt"/>
              <a:buAutoNum type="arabicPeriod"/>
            </a:pPr>
            <a:r>
              <a:rPr lang="en-US" sz="3100" dirty="0" smtClean="0"/>
              <a:t>Based </a:t>
            </a:r>
            <a:r>
              <a:rPr lang="en-US" sz="3100" dirty="0"/>
              <a:t>on scan </a:t>
            </a:r>
            <a:r>
              <a:rPr lang="en-US" sz="3100" dirty="0" smtClean="0"/>
              <a:t>results, NHL decides what to </a:t>
            </a:r>
            <a:r>
              <a:rPr lang="en-US" sz="3100" dirty="0"/>
              <a:t>associate </a:t>
            </a:r>
            <a:r>
              <a:rPr lang="en-US" sz="3100" dirty="0" smtClean="0"/>
              <a:t>with</a:t>
            </a:r>
          </a:p>
          <a:p>
            <a:pPr marL="914400" lvl="1" indent="-514350">
              <a:buFont typeface="+mj-lt"/>
              <a:buAutoNum type="alphaLcPeriod"/>
            </a:pPr>
            <a:r>
              <a:rPr lang="en-US" sz="3100" dirty="0" smtClean="0"/>
              <a:t>Analyze </a:t>
            </a:r>
            <a:r>
              <a:rPr lang="en-US" sz="3100" dirty="0"/>
              <a:t>received </a:t>
            </a:r>
            <a:r>
              <a:rPr lang="en-US" sz="3100" dirty="0" smtClean="0"/>
              <a:t>beacons</a:t>
            </a:r>
          </a:p>
          <a:p>
            <a:pPr marL="914400" lvl="1" indent="-514350">
              <a:buFont typeface="+mj-lt"/>
              <a:buAutoNum type="alphaLcPeriod"/>
            </a:pPr>
            <a:r>
              <a:rPr lang="en-US" sz="3100" dirty="0" smtClean="0"/>
              <a:t>Determine what channel, PANID, etc </a:t>
            </a:r>
          </a:p>
          <a:p>
            <a:pPr marL="914400" lvl="1" indent="-514350">
              <a:buFont typeface="+mj-lt"/>
              <a:buAutoNum type="alphaLcPeriod"/>
            </a:pPr>
            <a:r>
              <a:rPr lang="en-US" sz="3100" dirty="0" smtClean="0"/>
              <a:t>Associate </a:t>
            </a:r>
            <a:r>
              <a:rPr lang="en-US" sz="3100" dirty="0"/>
              <a:t>via MLME-Associate </a:t>
            </a:r>
            <a:r>
              <a:rPr lang="en-US" sz="3100" dirty="0" smtClean="0"/>
              <a:t>primitives </a:t>
            </a:r>
          </a:p>
          <a:p>
            <a:pPr marL="514350" indent="-514350">
              <a:buFont typeface="+mj-lt"/>
              <a:buAutoNum type="arabicPeriod"/>
            </a:pPr>
            <a:r>
              <a:rPr lang="en-US" sz="3100" dirty="0" smtClean="0"/>
              <a:t>Exchange </a:t>
            </a:r>
            <a:r>
              <a:rPr lang="en-US" sz="3100" dirty="0"/>
              <a:t>other (higher layer)  information via data </a:t>
            </a:r>
            <a:r>
              <a:rPr lang="en-US" sz="3100" dirty="0" smtClean="0"/>
              <a:t>frames. </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F6F57D7B-5A1E-4A78-8140-3D40954B87F5}"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Rolfe (BCA), Hong  (Arch Rock)</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2903</TotalTime>
  <Words>1045</Words>
  <Application>Microsoft Office PowerPoint</Application>
  <PresentationFormat>On-screen Show (4:3)</PresentationFormat>
  <Paragraphs>199</Paragraphs>
  <Slides>18</Slides>
  <Notes>1</Notes>
  <HiddenSlides>1</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Channel Hopping for 4g PHYs</vt:lpstr>
      <vt:lpstr>Objectives</vt:lpstr>
      <vt:lpstr>Intro</vt:lpstr>
      <vt:lpstr>4e</vt:lpstr>
      <vt:lpstr>Approach</vt:lpstr>
      <vt:lpstr>Review – How 15.4 is used today</vt:lpstr>
      <vt:lpstr>How 15.4 is typically used</vt:lpstr>
      <vt:lpstr>Find and Join (15.4)</vt:lpstr>
      <vt:lpstr>Start a PAN</vt:lpstr>
      <vt:lpstr>Extending for Hopping Example (implemented at higher layer)</vt:lpstr>
      <vt:lpstr>Initial Contact Sequence</vt:lpstr>
      <vt:lpstr>Query and Response Initiated by NHL of ‘joining’ device</vt:lpstr>
      <vt:lpstr>Query/Response MSC (beacon request)</vt:lpstr>
      <vt:lpstr>Query/Response MSC (beacon request)</vt:lpstr>
      <vt:lpstr>Variations</vt:lpstr>
      <vt:lpstr>Conclusion</vt:lpstr>
      <vt:lpstr>Thanks for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Hopping for 4g PHYs</dc:title>
  <dc:creator>Ben Rolfe</dc:creator>
  <cp:lastModifiedBy>Ben</cp:lastModifiedBy>
  <cp:revision>165</cp:revision>
  <dcterms:created xsi:type="dcterms:W3CDTF">2010-06-24T23:50:26Z</dcterms:created>
  <dcterms:modified xsi:type="dcterms:W3CDTF">2010-07-13T23:18:32Z</dcterms:modified>
</cp:coreProperties>
</file>