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76" r:id="rId2"/>
    <p:sldId id="279" r:id="rId3"/>
    <p:sldId id="280"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F6F9"/>
    <a:srgbClr val="F2EEF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89" autoAdjust="0"/>
  </p:normalViewPr>
  <p:slideViewPr>
    <p:cSldViewPr>
      <p:cViewPr>
        <p:scale>
          <a:sx n="60" d="100"/>
          <a:sy n="60" d="100"/>
        </p:scale>
        <p:origin x="-1572" y="-19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841751-D3F7-4512-84C8-38FADEE1DF4B}" type="datetimeFigureOut">
              <a:rPr lang="en-US" smtClean="0"/>
              <a:pPr/>
              <a:t>7/14/2010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738088-8807-44F5-A1F6-CB3C3FC6B6E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Submission</a:t>
            </a:r>
            <a:endParaRPr lang="en-US" dirty="0"/>
          </a:p>
        </p:txBody>
      </p:sp>
      <p:sp>
        <p:nvSpPr>
          <p:cNvPr id="5" name="Footer Placeholder 4"/>
          <p:cNvSpPr>
            <a:spLocks noGrp="1"/>
          </p:cNvSpPr>
          <p:nvPr>
            <p:ph type="ftr" sz="quarter" idx="11"/>
          </p:nvPr>
        </p:nvSpPr>
        <p:spPr/>
        <p:txBody>
          <a:bodyPr/>
          <a:lstStyle/>
          <a:p>
            <a:r>
              <a:rPr lang="en-US" smtClean="0"/>
              <a:t>Rolfe (BCA), et al</a:t>
            </a:r>
            <a:endParaRPr lang="en-US"/>
          </a:p>
        </p:txBody>
      </p:sp>
      <p:sp>
        <p:nvSpPr>
          <p:cNvPr id="6" name="Slide Number Placeholder 5"/>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Submission</a:t>
            </a:r>
            <a:endParaRPr lang="en-US"/>
          </a:p>
        </p:txBody>
      </p:sp>
      <p:sp>
        <p:nvSpPr>
          <p:cNvPr id="5" name="Footer Placeholder 4"/>
          <p:cNvSpPr>
            <a:spLocks noGrp="1"/>
          </p:cNvSpPr>
          <p:nvPr>
            <p:ph type="ftr" sz="quarter" idx="11"/>
          </p:nvPr>
        </p:nvSpPr>
        <p:spPr/>
        <p:txBody>
          <a:bodyPr/>
          <a:lstStyle/>
          <a:p>
            <a:r>
              <a:rPr lang="en-US" smtClean="0"/>
              <a:t>Rolfe (BCA), et al</a:t>
            </a:r>
            <a:endParaRPr lang="en-US"/>
          </a:p>
        </p:txBody>
      </p:sp>
      <p:sp>
        <p:nvSpPr>
          <p:cNvPr id="6" name="Slide Number Placeholder 5"/>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Submission</a:t>
            </a:r>
            <a:endParaRPr lang="en-US"/>
          </a:p>
        </p:txBody>
      </p:sp>
      <p:sp>
        <p:nvSpPr>
          <p:cNvPr id="5" name="Footer Placeholder 4"/>
          <p:cNvSpPr>
            <a:spLocks noGrp="1"/>
          </p:cNvSpPr>
          <p:nvPr>
            <p:ph type="ftr" sz="quarter" idx="11"/>
          </p:nvPr>
        </p:nvSpPr>
        <p:spPr/>
        <p:txBody>
          <a:bodyPr/>
          <a:lstStyle/>
          <a:p>
            <a:r>
              <a:rPr lang="en-US" smtClean="0"/>
              <a:t>Rolfe (BCA), et al</a:t>
            </a:r>
            <a:endParaRPr lang="en-US"/>
          </a:p>
        </p:txBody>
      </p:sp>
      <p:sp>
        <p:nvSpPr>
          <p:cNvPr id="6" name="Slide Number Placeholder 5"/>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Submission</a:t>
            </a:r>
            <a:endParaRPr lang="en-US"/>
          </a:p>
        </p:txBody>
      </p:sp>
      <p:sp>
        <p:nvSpPr>
          <p:cNvPr id="5" name="Footer Placeholder 4"/>
          <p:cNvSpPr>
            <a:spLocks noGrp="1"/>
          </p:cNvSpPr>
          <p:nvPr>
            <p:ph type="ftr" sz="quarter" idx="11"/>
          </p:nvPr>
        </p:nvSpPr>
        <p:spPr/>
        <p:txBody>
          <a:bodyPr/>
          <a:lstStyle/>
          <a:p>
            <a:r>
              <a:rPr lang="en-US" smtClean="0"/>
              <a:t>Rolfe (BCA), et al</a:t>
            </a:r>
            <a:endParaRPr lang="en-US"/>
          </a:p>
        </p:txBody>
      </p:sp>
      <p:sp>
        <p:nvSpPr>
          <p:cNvPr id="6" name="Slide Number Placeholder 5"/>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Submission</a:t>
            </a:r>
            <a:endParaRPr lang="en-US"/>
          </a:p>
        </p:txBody>
      </p:sp>
      <p:sp>
        <p:nvSpPr>
          <p:cNvPr id="5" name="Footer Placeholder 4"/>
          <p:cNvSpPr>
            <a:spLocks noGrp="1"/>
          </p:cNvSpPr>
          <p:nvPr>
            <p:ph type="ftr" sz="quarter" idx="11"/>
          </p:nvPr>
        </p:nvSpPr>
        <p:spPr/>
        <p:txBody>
          <a:bodyPr/>
          <a:lstStyle/>
          <a:p>
            <a:r>
              <a:rPr lang="en-US" smtClean="0"/>
              <a:t>Rolfe (BCA), et al</a:t>
            </a:r>
            <a:endParaRPr lang="en-US"/>
          </a:p>
        </p:txBody>
      </p:sp>
      <p:sp>
        <p:nvSpPr>
          <p:cNvPr id="6" name="Slide Number Placeholder 5"/>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Submission</a:t>
            </a:r>
            <a:endParaRPr lang="en-US"/>
          </a:p>
        </p:txBody>
      </p:sp>
      <p:sp>
        <p:nvSpPr>
          <p:cNvPr id="6" name="Footer Placeholder 5"/>
          <p:cNvSpPr>
            <a:spLocks noGrp="1"/>
          </p:cNvSpPr>
          <p:nvPr>
            <p:ph type="ftr" sz="quarter" idx="11"/>
          </p:nvPr>
        </p:nvSpPr>
        <p:spPr/>
        <p:txBody>
          <a:bodyPr/>
          <a:lstStyle/>
          <a:p>
            <a:r>
              <a:rPr lang="en-US" smtClean="0"/>
              <a:t>Rolfe (BCA), et al</a:t>
            </a:r>
            <a:endParaRPr lang="en-US"/>
          </a:p>
        </p:txBody>
      </p:sp>
      <p:sp>
        <p:nvSpPr>
          <p:cNvPr id="7" name="Slide Number Placeholder 6"/>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Submission</a:t>
            </a:r>
            <a:endParaRPr lang="en-US"/>
          </a:p>
        </p:txBody>
      </p:sp>
      <p:sp>
        <p:nvSpPr>
          <p:cNvPr id="8" name="Footer Placeholder 7"/>
          <p:cNvSpPr>
            <a:spLocks noGrp="1"/>
          </p:cNvSpPr>
          <p:nvPr>
            <p:ph type="ftr" sz="quarter" idx="11"/>
          </p:nvPr>
        </p:nvSpPr>
        <p:spPr/>
        <p:txBody>
          <a:bodyPr/>
          <a:lstStyle/>
          <a:p>
            <a:r>
              <a:rPr lang="en-US" smtClean="0"/>
              <a:t>Rolfe (BCA), et al</a:t>
            </a:r>
            <a:endParaRPr lang="en-US"/>
          </a:p>
        </p:txBody>
      </p:sp>
      <p:sp>
        <p:nvSpPr>
          <p:cNvPr id="9" name="Slide Number Placeholder 8"/>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Submission</a:t>
            </a:r>
            <a:endParaRPr lang="en-US"/>
          </a:p>
        </p:txBody>
      </p:sp>
      <p:sp>
        <p:nvSpPr>
          <p:cNvPr id="4" name="Footer Placeholder 3"/>
          <p:cNvSpPr>
            <a:spLocks noGrp="1"/>
          </p:cNvSpPr>
          <p:nvPr>
            <p:ph type="ftr" sz="quarter" idx="11"/>
          </p:nvPr>
        </p:nvSpPr>
        <p:spPr/>
        <p:txBody>
          <a:bodyPr/>
          <a:lstStyle/>
          <a:p>
            <a:r>
              <a:rPr lang="en-US" smtClean="0"/>
              <a:t>Rolfe (BCA), et al</a:t>
            </a:r>
            <a:endParaRPr lang="en-US"/>
          </a:p>
        </p:txBody>
      </p:sp>
      <p:sp>
        <p:nvSpPr>
          <p:cNvPr id="5" name="Slide Number Placeholder 4"/>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Submission</a:t>
            </a:r>
            <a:endParaRPr lang="en-US"/>
          </a:p>
        </p:txBody>
      </p:sp>
      <p:sp>
        <p:nvSpPr>
          <p:cNvPr id="3" name="Footer Placeholder 2"/>
          <p:cNvSpPr>
            <a:spLocks noGrp="1"/>
          </p:cNvSpPr>
          <p:nvPr>
            <p:ph type="ftr" sz="quarter" idx="11"/>
          </p:nvPr>
        </p:nvSpPr>
        <p:spPr/>
        <p:txBody>
          <a:bodyPr/>
          <a:lstStyle/>
          <a:p>
            <a:r>
              <a:rPr lang="en-US" smtClean="0"/>
              <a:t>Rolfe (BCA), et al</a:t>
            </a:r>
            <a:endParaRPr lang="en-US"/>
          </a:p>
        </p:txBody>
      </p:sp>
      <p:sp>
        <p:nvSpPr>
          <p:cNvPr id="4" name="Slide Number Placeholder 3"/>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Submission</a:t>
            </a:r>
            <a:endParaRPr lang="en-US"/>
          </a:p>
        </p:txBody>
      </p:sp>
      <p:sp>
        <p:nvSpPr>
          <p:cNvPr id="6" name="Footer Placeholder 5"/>
          <p:cNvSpPr>
            <a:spLocks noGrp="1"/>
          </p:cNvSpPr>
          <p:nvPr>
            <p:ph type="ftr" sz="quarter" idx="11"/>
          </p:nvPr>
        </p:nvSpPr>
        <p:spPr/>
        <p:txBody>
          <a:bodyPr/>
          <a:lstStyle/>
          <a:p>
            <a:r>
              <a:rPr lang="en-US" smtClean="0"/>
              <a:t>Rolfe (BCA), et al</a:t>
            </a:r>
            <a:endParaRPr lang="en-US"/>
          </a:p>
        </p:txBody>
      </p:sp>
      <p:sp>
        <p:nvSpPr>
          <p:cNvPr id="7" name="Slide Number Placeholder 6"/>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Submission</a:t>
            </a:r>
            <a:endParaRPr lang="en-US"/>
          </a:p>
        </p:txBody>
      </p:sp>
      <p:sp>
        <p:nvSpPr>
          <p:cNvPr id="6" name="Footer Placeholder 5"/>
          <p:cNvSpPr>
            <a:spLocks noGrp="1"/>
          </p:cNvSpPr>
          <p:nvPr>
            <p:ph type="ftr" sz="quarter" idx="11"/>
          </p:nvPr>
        </p:nvSpPr>
        <p:spPr/>
        <p:txBody>
          <a:bodyPr/>
          <a:lstStyle/>
          <a:p>
            <a:r>
              <a:rPr lang="en-US" smtClean="0"/>
              <a:t>Rolfe (BCA), et al</a:t>
            </a:r>
            <a:endParaRPr lang="en-US"/>
          </a:p>
        </p:txBody>
      </p:sp>
      <p:sp>
        <p:nvSpPr>
          <p:cNvPr id="7" name="Slide Number Placeholder 6"/>
          <p:cNvSpPr>
            <a:spLocks noGrp="1"/>
          </p:cNvSpPr>
          <p:nvPr>
            <p:ph type="sldNum" sz="quarter" idx="12"/>
          </p:nvPr>
        </p:nvSpPr>
        <p:spPr/>
        <p:txBody>
          <a:bodyPr/>
          <a:lstStyle/>
          <a:p>
            <a:fld id="{F6F57D7B-5A1E-4A78-8140-3D40954B87F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09600"/>
            <a:ext cx="8229600" cy="9906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7526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416675"/>
            <a:ext cx="2133600" cy="365125"/>
          </a:xfrm>
          <a:prstGeom prst="rect">
            <a:avLst/>
          </a:prstGeom>
        </p:spPr>
        <p:txBody>
          <a:bodyPr vert="horz" lIns="91440" tIns="45720" rIns="91440" bIns="45720" rtlCol="0" anchor="ctr"/>
          <a:lstStyle>
            <a:lvl1pPr algn="l">
              <a:defRPr sz="1200" b="1">
                <a:solidFill>
                  <a:schemeClr val="tx1">
                    <a:tint val="75000"/>
                  </a:schemeClr>
                </a:solidFill>
                <a:latin typeface="Times New Roman" pitchFamily="18" charset="0"/>
                <a:cs typeface="Times New Roman" pitchFamily="18" charset="0"/>
              </a:defRPr>
            </a:lvl1pPr>
          </a:lstStyle>
          <a:p>
            <a:r>
              <a:rPr lang="en-US" smtClean="0"/>
              <a:t>Submission</a:t>
            </a:r>
            <a:endParaRPr lang="en-US" dirty="0" smtClean="0"/>
          </a:p>
        </p:txBody>
      </p:sp>
      <p:sp>
        <p:nvSpPr>
          <p:cNvPr id="5" name="Footer Placeholder 4"/>
          <p:cNvSpPr>
            <a:spLocks noGrp="1"/>
          </p:cNvSpPr>
          <p:nvPr>
            <p:ph type="ftr" sz="quarter" idx="3"/>
          </p:nvPr>
        </p:nvSpPr>
        <p:spPr>
          <a:xfrm>
            <a:off x="6629400" y="6416675"/>
            <a:ext cx="2133600" cy="365125"/>
          </a:xfrm>
          <a:prstGeom prst="rect">
            <a:avLst/>
          </a:prstGeom>
        </p:spPr>
        <p:txBody>
          <a:bodyPr vert="horz" lIns="91440" tIns="45720" rIns="91440" bIns="45720" rtlCol="0" anchor="ctr"/>
          <a:lstStyle>
            <a:lvl1pPr algn="ctr">
              <a:defRPr sz="1200" b="1">
                <a:solidFill>
                  <a:schemeClr val="tx1">
                    <a:tint val="75000"/>
                  </a:schemeClr>
                </a:solidFill>
                <a:latin typeface="Times New Roman" pitchFamily="18" charset="0"/>
                <a:cs typeface="Times New Roman" pitchFamily="18" charset="0"/>
              </a:defRPr>
            </a:lvl1pPr>
          </a:lstStyle>
          <a:p>
            <a:r>
              <a:rPr lang="en-US" dirty="0" smtClean="0"/>
              <a:t>Wun-Cheol Jeong</a:t>
            </a:r>
            <a:endParaRPr lang="en-US" dirty="0"/>
          </a:p>
        </p:txBody>
      </p:sp>
      <p:sp>
        <p:nvSpPr>
          <p:cNvPr id="6" name="Slide Number Placeholder 5"/>
          <p:cNvSpPr>
            <a:spLocks noGrp="1"/>
          </p:cNvSpPr>
          <p:nvPr>
            <p:ph type="sldNum" sz="quarter" idx="4"/>
          </p:nvPr>
        </p:nvSpPr>
        <p:spPr>
          <a:xfrm>
            <a:off x="2667000" y="6416675"/>
            <a:ext cx="3962400" cy="365125"/>
          </a:xfrm>
          <a:prstGeom prst="rect">
            <a:avLst/>
          </a:prstGeom>
        </p:spPr>
        <p:txBody>
          <a:bodyPr vert="horz" lIns="91440" tIns="45720" rIns="91440" bIns="45720" rtlCol="0" anchor="ctr"/>
          <a:lstStyle>
            <a:lvl1pPr algn="ctr">
              <a:defRPr sz="1200" b="1">
                <a:solidFill>
                  <a:schemeClr val="tx1">
                    <a:tint val="75000"/>
                  </a:schemeClr>
                </a:solidFill>
                <a:latin typeface="Times New Roman" pitchFamily="18" charset="0"/>
                <a:cs typeface="Times New Roman" pitchFamily="18" charset="0"/>
              </a:defRPr>
            </a:lvl1pPr>
          </a:lstStyle>
          <a:p>
            <a:r>
              <a:rPr lang="en-US" smtClean="0"/>
              <a:t> Slide </a:t>
            </a:r>
            <a:fld id="{F6F57D7B-5A1E-4A78-8140-3D40954B87F5}" type="slidenum">
              <a:rPr lang="en-US" smtClean="0"/>
              <a:pPr/>
              <a:t>‹#›</a:t>
            </a:fld>
            <a:endParaRPr lang="en-US" dirty="0"/>
          </a:p>
        </p:txBody>
      </p:sp>
      <p:sp>
        <p:nvSpPr>
          <p:cNvPr id="8" name="TextBox 7"/>
          <p:cNvSpPr txBox="1"/>
          <p:nvPr userDrawn="1"/>
        </p:nvSpPr>
        <p:spPr>
          <a:xfrm>
            <a:off x="457200" y="152401"/>
            <a:ext cx="4038600" cy="523220"/>
          </a:xfrm>
          <a:prstGeom prst="rect">
            <a:avLst/>
          </a:prstGeom>
          <a:noFill/>
          <a:ln w="9525">
            <a:noFill/>
          </a:ln>
        </p:spPr>
        <p:txBody>
          <a:bodyPr wrap="square" rtlCol="0">
            <a:spAutoFit/>
          </a:bodyPr>
          <a:lstStyle/>
          <a:p>
            <a:r>
              <a:rPr lang="en-US" sz="1400" b="1" dirty="0" smtClean="0">
                <a:latin typeface="Times New Roman" pitchFamily="18" charset="0"/>
                <a:cs typeface="Times New Roman" pitchFamily="18" charset="0"/>
              </a:rPr>
              <a:t>July 2010</a:t>
            </a:r>
          </a:p>
          <a:p>
            <a:endParaRPr lang="en-US" sz="1400" b="1" dirty="0">
              <a:latin typeface="Times New Roman" pitchFamily="18" charset="0"/>
              <a:cs typeface="Times New Roman" pitchFamily="18" charset="0"/>
            </a:endParaRPr>
          </a:p>
        </p:txBody>
      </p:sp>
      <p:sp>
        <p:nvSpPr>
          <p:cNvPr id="9" name="TextBox 8"/>
          <p:cNvSpPr txBox="1"/>
          <p:nvPr userDrawn="1"/>
        </p:nvSpPr>
        <p:spPr>
          <a:xfrm>
            <a:off x="4572000" y="152401"/>
            <a:ext cx="41148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a:t>
            </a:r>
            <a:r>
              <a:rPr lang="en-US" sz="1400" b="1" baseline="0" dirty="0" smtClean="0">
                <a:latin typeface="Times New Roman" pitchFamily="18" charset="0"/>
                <a:cs typeface="Times New Roman" pitchFamily="18" charset="0"/>
              </a:rPr>
              <a:t> IEEE </a:t>
            </a:r>
            <a:r>
              <a:rPr lang="en-US" sz="1400" b="1" kern="1200" baseline="0" dirty="0" smtClean="0">
                <a:solidFill>
                  <a:schemeClr val="tx1"/>
                </a:solidFill>
                <a:latin typeface="Times New Roman" pitchFamily="18" charset="0"/>
                <a:ea typeface="+mn-ea"/>
                <a:cs typeface="Times New Roman" pitchFamily="18" charset="0"/>
              </a:rPr>
              <a:t>802.15-10-0562-00-004e</a:t>
            </a:r>
            <a:endParaRPr lang="en-US" sz="1400" b="1" kern="1200" baseline="0" dirty="0">
              <a:solidFill>
                <a:schemeClr val="tx1"/>
              </a:solidFill>
              <a:latin typeface="Times New Roman" pitchFamily="18" charset="0"/>
              <a:ea typeface="+mn-ea"/>
              <a:cs typeface="Times New Roman" pitchFamily="18" charset="0"/>
            </a:endParaRPr>
          </a:p>
        </p:txBody>
      </p:sp>
      <p:cxnSp>
        <p:nvCxnSpPr>
          <p:cNvPr id="11" name="Straight Connector 10"/>
          <p:cNvCxnSpPr/>
          <p:nvPr userDrawn="1"/>
        </p:nvCxnSpPr>
        <p:spPr>
          <a:xfrm>
            <a:off x="381000" y="457200"/>
            <a:ext cx="838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userDrawn="1"/>
        </p:nvCxnSpPr>
        <p:spPr>
          <a:xfrm>
            <a:off x="381000" y="6477000"/>
            <a:ext cx="838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3200" kern="1200">
          <a:solidFill>
            <a:schemeClr val="tx1"/>
          </a:solidFill>
          <a:latin typeface="Times New Roman" pitchFamily="18" charset="0"/>
          <a:ea typeface="+mj-ea"/>
          <a:cs typeface="Times New Roman" pitchFamily="18"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Submission</a:t>
            </a:r>
            <a:endParaRPr lang="en-US" dirty="0"/>
          </a:p>
        </p:txBody>
      </p:sp>
      <p:sp>
        <p:nvSpPr>
          <p:cNvPr id="5" name="Footer Placeholder 4"/>
          <p:cNvSpPr>
            <a:spLocks noGrp="1"/>
          </p:cNvSpPr>
          <p:nvPr>
            <p:ph type="ftr" sz="quarter" idx="11"/>
          </p:nvPr>
        </p:nvSpPr>
        <p:spPr/>
        <p:txBody>
          <a:bodyPr/>
          <a:lstStyle/>
          <a:p>
            <a:r>
              <a:rPr lang="en-US" dirty="0" smtClean="0"/>
              <a:t>Wun-Cheol Jeong</a:t>
            </a:r>
            <a:endParaRPr lang="en-US" dirty="0"/>
          </a:p>
        </p:txBody>
      </p:sp>
      <p:sp>
        <p:nvSpPr>
          <p:cNvPr id="6" name="Slide Number Placeholder 5"/>
          <p:cNvSpPr>
            <a:spLocks noGrp="1"/>
          </p:cNvSpPr>
          <p:nvPr>
            <p:ph type="sldNum" sz="quarter" idx="12"/>
          </p:nvPr>
        </p:nvSpPr>
        <p:spPr/>
        <p:txBody>
          <a:bodyPr/>
          <a:lstStyle/>
          <a:p>
            <a:fld id="{F6F57D7B-5A1E-4A78-8140-3D40954B87F5}" type="slidenum">
              <a:rPr lang="en-US" smtClean="0"/>
              <a:pPr/>
              <a:t>1</a:t>
            </a:fld>
            <a:endParaRPr lang="en-US"/>
          </a:p>
        </p:txBody>
      </p:sp>
      <p:sp>
        <p:nvSpPr>
          <p:cNvPr id="8" name="Rectangle 3"/>
          <p:cNvSpPr>
            <a:spLocks noChangeArrowheads="1"/>
          </p:cNvSpPr>
          <p:nvPr/>
        </p:nvSpPr>
        <p:spPr bwMode="auto">
          <a:xfrm>
            <a:off x="152400" y="609600"/>
            <a:ext cx="8839200" cy="5416868"/>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endParaRPr lang="en-US" sz="1600" dirty="0">
              <a:latin typeface="Times New Roman" pitchFamily="18" charset="0"/>
              <a:cs typeface="Times New Roman" pitchFamily="18" charset="0"/>
            </a:endParaRPr>
          </a:p>
          <a:p>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Proposed resolution of 4G-related comments from LB53 </a:t>
            </a:r>
          </a:p>
          <a:p>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13 July 2010</a:t>
            </a:r>
            <a:r>
              <a:rPr lang="en-US" sz="1600" dirty="0">
                <a:latin typeface="Times New Roman" pitchFamily="18" charset="0"/>
                <a:cs typeface="Times New Roman" pitchFamily="18" charset="0"/>
              </a:rPr>
              <a:t>	</a:t>
            </a:r>
          </a:p>
          <a:p>
            <a:r>
              <a:rPr lang="en-US" sz="1600" b="1" dirty="0">
                <a:latin typeface="Times New Roman" pitchFamily="18" charset="0"/>
                <a:cs typeface="Times New Roman" pitchFamily="18" charset="0"/>
              </a:rPr>
              <a:t>Source:</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r>
              <a:rPr lang="en-US" sz="1600" dirty="0" smtClean="0">
                <a:latin typeface="Times New Roman" pitchFamily="18" charset="0"/>
                <a:cs typeface="Times New Roman" pitchFamily="18" charset="0"/>
              </a:rPr>
              <a:t>  Wun-Cheol Jeong	Affiliation: ETRI</a:t>
            </a:r>
          </a:p>
          <a:p>
            <a:r>
              <a:rPr lang="en-US" sz="1600" dirty="0" smtClean="0">
                <a:latin typeface="Times New Roman" pitchFamily="18" charset="0"/>
                <a:cs typeface="Times New Roman" pitchFamily="18" charset="0"/>
              </a:rPr>
              <a:t>   </a:t>
            </a:r>
          </a:p>
          <a:p>
            <a:r>
              <a:rPr lang="en-US" sz="1600"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305-700 </a:t>
            </a:r>
            <a:r>
              <a:rPr lang="en-US" sz="1600" dirty="0" err="1" smtClean="0">
                <a:latin typeface="Times New Roman" pitchFamily="18" charset="0"/>
                <a:cs typeface="Times New Roman" pitchFamily="18" charset="0"/>
              </a:rPr>
              <a:t>Yuseong</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Gu</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Gajeong</a:t>
            </a:r>
            <a:r>
              <a:rPr lang="en-US" sz="1600" dirty="0" smtClean="0">
                <a:latin typeface="Times New Roman" pitchFamily="18" charset="0"/>
                <a:cs typeface="Times New Roman" pitchFamily="18" charset="0"/>
              </a:rPr>
              <a:t> Dong </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Daejeon</a:t>
            </a:r>
            <a:r>
              <a:rPr lang="en-US" sz="1600" dirty="0" smtClean="0">
                <a:latin typeface="Times New Roman" pitchFamily="18" charset="0"/>
                <a:cs typeface="Times New Roman" pitchFamily="18" charset="0"/>
              </a:rPr>
              <a:t>, Korea</a:t>
            </a:r>
            <a:endParaRPr lang="en-US" sz="1600" dirty="0" smtClean="0">
              <a:latin typeface="Times New Roman" pitchFamily="18" charset="0"/>
              <a:cs typeface="Times New Roman" pitchFamily="18" charset="0"/>
            </a:endParaRPr>
          </a:p>
          <a:p>
            <a:r>
              <a:rPr lang="en-US" sz="1600" dirty="0" smtClean="0">
                <a:latin typeface="Times New Roman" pitchFamily="18" charset="0"/>
                <a:cs typeface="Times New Roman" pitchFamily="18" charset="0"/>
              </a:rPr>
              <a:t>Voice:[+82-42-860-5104], </a:t>
            </a:r>
            <a:r>
              <a:rPr lang="en-US" sz="1600" dirty="0">
                <a:latin typeface="Times New Roman" pitchFamily="18" charset="0"/>
                <a:cs typeface="Times New Roman" pitchFamily="18" charset="0"/>
              </a:rPr>
              <a:t>FAX: </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E-Mail</a:t>
            </a:r>
            <a:r>
              <a:rPr lang="en-US" sz="1600" dirty="0" smtClean="0">
                <a:latin typeface="Times New Roman" pitchFamily="18" charset="0"/>
                <a:cs typeface="Times New Roman" pitchFamily="18" charset="0"/>
              </a:rPr>
              <a:t>:[wjeong@etri.re.kr]</a:t>
            </a:r>
            <a:r>
              <a:rPr lang="en-US" sz="1600" dirty="0">
                <a:latin typeface="Times New Roman" pitchFamily="18" charset="0"/>
                <a:cs typeface="Times New Roman" pitchFamily="18" charset="0"/>
              </a:rPr>
              <a:t>	</a:t>
            </a:r>
          </a:p>
          <a:p>
            <a:pPr>
              <a:spcBef>
                <a:spcPts val="600"/>
              </a:spcBef>
              <a:spcAft>
                <a:spcPts val="600"/>
              </a:spcAft>
            </a:pPr>
            <a:r>
              <a:rPr lang="en-US" sz="1600" b="1" dirty="0">
                <a:latin typeface="Times New Roman" pitchFamily="18" charset="0"/>
                <a:cs typeface="Times New Roman" pitchFamily="18" charset="0"/>
              </a:rPr>
              <a:t>Re</a:t>
            </a:r>
            <a:r>
              <a:rPr lang="en-US" sz="1600" b="1"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LB53 Comment Resolution</a:t>
            </a:r>
            <a:endParaRPr lang="en-US" dirty="0">
              <a:latin typeface="Times New Roman" pitchFamily="18" charset="0"/>
              <a:cs typeface="Times New Roman" pitchFamily="18" charset="0"/>
            </a:endParaRPr>
          </a:p>
          <a:p>
            <a:pPr>
              <a:spcBef>
                <a:spcPts val="600"/>
              </a:spcBef>
              <a:spcAft>
                <a:spcPts val="600"/>
              </a:spcAft>
            </a:pPr>
            <a:r>
              <a:rPr lang="en-US" sz="1600" b="1" dirty="0">
                <a:latin typeface="Times New Roman" pitchFamily="18" charset="0"/>
                <a:cs typeface="Times New Roman" pitchFamily="18" charset="0"/>
              </a:rPr>
              <a:t>Abstract:</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Proposed resolutions for 4G-related comments from LB53.  </a:t>
            </a:r>
          </a:p>
          <a:p>
            <a:pPr>
              <a:spcBef>
                <a:spcPts val="600"/>
              </a:spcBef>
              <a:spcAft>
                <a:spcPts val="600"/>
              </a:spcAft>
            </a:pPr>
            <a:endParaRPr lang="en-US" sz="1600" dirty="0">
              <a:latin typeface="Times New Roman" pitchFamily="18" charset="0"/>
              <a:cs typeface="Times New Roman" pitchFamily="18" charset="0"/>
            </a:endParaRPr>
          </a:p>
          <a:p>
            <a:pPr>
              <a:spcBef>
                <a:spcPts val="600"/>
              </a:spcBef>
              <a:spcAft>
                <a:spcPts val="600"/>
              </a:spcAft>
            </a:pPr>
            <a:r>
              <a:rPr lang="en-US" sz="1600" b="1" dirty="0">
                <a:latin typeface="Times New Roman" pitchFamily="18" charset="0"/>
                <a:cs typeface="Times New Roman" pitchFamily="18" charset="0"/>
              </a:rPr>
              <a:t>Purpose: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Assist in comment resolution</a:t>
            </a:r>
            <a:endParaRPr lang="en-US" sz="1600" dirty="0">
              <a:latin typeface="Times New Roman" pitchFamily="18" charset="0"/>
              <a:cs typeface="Times New Roman" pitchFamily="18" charset="0"/>
            </a:endParaRPr>
          </a:p>
          <a:p>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latin typeface="Times New Roman" pitchFamily="18" charset="0"/>
                <a:cs typeface="Times New Roman" pitchFamily="18" charset="0"/>
              </a:rPr>
              <a:t>Release:</a:t>
            </a:r>
            <a:r>
              <a:rPr lang="en-US" sz="1600" dirty="0">
                <a:latin typeface="Times New Roman" pitchFamily="18" charset="0"/>
                <a:cs typeface="Times New Roman" pitchFamily="18" charset="0"/>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Status</a:t>
            </a:r>
            <a:endParaRPr lang="en-US" dirty="0"/>
          </a:p>
        </p:txBody>
      </p:sp>
      <p:sp>
        <p:nvSpPr>
          <p:cNvPr id="3" name="Content Placeholder 2"/>
          <p:cNvSpPr>
            <a:spLocks noGrp="1"/>
          </p:cNvSpPr>
          <p:nvPr>
            <p:ph idx="1"/>
          </p:nvPr>
        </p:nvSpPr>
        <p:spPr/>
        <p:txBody>
          <a:bodyPr>
            <a:normAutofit lnSpcReduction="10000"/>
          </a:bodyPr>
          <a:lstStyle/>
          <a:p>
            <a:r>
              <a:rPr lang="en-US" dirty="0" smtClean="0"/>
              <a:t>39 Comments were assigned to sub-group 4G after Beijing F2F meeting (DCN#382/rev2).</a:t>
            </a:r>
          </a:p>
          <a:p>
            <a:r>
              <a:rPr lang="en-US" dirty="0" smtClean="0"/>
              <a:t>11 comments (in grey) are reassigned to other sub-groups:</a:t>
            </a:r>
          </a:p>
          <a:p>
            <a:pPr lvl="1"/>
            <a:r>
              <a:rPr lang="en-US" dirty="0" smtClean="0"/>
              <a:t>General: CID 1199, 1307 </a:t>
            </a:r>
          </a:p>
          <a:p>
            <a:pPr lvl="1"/>
            <a:r>
              <a:rPr lang="en-US" dirty="0" smtClean="0"/>
              <a:t>TSCH: </a:t>
            </a:r>
            <a:r>
              <a:rPr lang="en-US" altLang="ko-KR" dirty="0" smtClean="0"/>
              <a:t>CID 211, 212, 312, 958, 1110, 1111, 1173, 1322</a:t>
            </a:r>
            <a:endParaRPr lang="en-US" dirty="0" smtClean="0"/>
          </a:p>
          <a:p>
            <a:pPr lvl="1"/>
            <a:r>
              <a:rPr lang="en-US" dirty="0" smtClean="0"/>
              <a:t>ESOR: CID 1136</a:t>
            </a:r>
          </a:p>
          <a:p>
            <a:endParaRPr lang="en-US" dirty="0"/>
          </a:p>
        </p:txBody>
      </p:sp>
      <p:sp>
        <p:nvSpPr>
          <p:cNvPr id="4" name="Footer Placeholder 4"/>
          <p:cNvSpPr>
            <a:spLocks noGrp="1"/>
          </p:cNvSpPr>
          <p:nvPr>
            <p:ph type="ftr" sz="quarter" idx="11"/>
          </p:nvPr>
        </p:nvSpPr>
        <p:spPr>
          <a:xfrm>
            <a:off x="6629400" y="6416675"/>
            <a:ext cx="2133600" cy="365125"/>
          </a:xfrm>
        </p:spPr>
        <p:txBody>
          <a:bodyPr/>
          <a:lstStyle/>
          <a:p>
            <a:r>
              <a:rPr lang="en-US" dirty="0" smtClean="0"/>
              <a:t>Wun-Cheol Jeong</a:t>
            </a:r>
            <a:endParaRPr lang="en-US" dirty="0"/>
          </a:p>
        </p:txBody>
      </p:sp>
      <p:sp>
        <p:nvSpPr>
          <p:cNvPr id="5" name="Date Placeholder 3"/>
          <p:cNvSpPr>
            <a:spLocks noGrp="1"/>
          </p:cNvSpPr>
          <p:nvPr>
            <p:ph type="dt" sz="half" idx="10"/>
          </p:nvPr>
        </p:nvSpPr>
        <p:spPr>
          <a:xfrm>
            <a:off x="457200" y="6416675"/>
            <a:ext cx="2133600" cy="365125"/>
          </a:xfrm>
        </p:spPr>
        <p:txBody>
          <a:bodyPr/>
          <a:lstStyle/>
          <a:p>
            <a:r>
              <a:rPr lang="en-US" dirty="0" smtClean="0"/>
              <a:t>Submission</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Categorization of Residual Comments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Channel hopping related (red):</a:t>
            </a:r>
          </a:p>
          <a:p>
            <a:pPr lvl="1"/>
            <a:r>
              <a:rPr lang="en-US" altLang="ko-KR" dirty="0" smtClean="0"/>
              <a:t>Support of 4G channel hopping mechanism:</a:t>
            </a:r>
          </a:p>
          <a:p>
            <a:pPr lvl="1" indent="-19050">
              <a:buNone/>
            </a:pPr>
            <a:r>
              <a:rPr lang="en-US" altLang="ko-KR" dirty="0" smtClean="0"/>
              <a:t>CID 12(and duplicates), 13(and duplicates), 1474, 1512, 1513</a:t>
            </a:r>
          </a:p>
          <a:p>
            <a:pPr lvl="1"/>
            <a:r>
              <a:rPr lang="en-US" dirty="0" smtClean="0"/>
              <a:t>Default Hopping Sequence: CID 1172</a:t>
            </a:r>
          </a:p>
          <a:p>
            <a:r>
              <a:rPr lang="en-US" dirty="0" smtClean="0"/>
              <a:t>Annex M.6 related (green):</a:t>
            </a:r>
          </a:p>
          <a:p>
            <a:pPr lvl="1"/>
            <a:r>
              <a:rPr lang="en-US" dirty="0" smtClean="0"/>
              <a:t>CID 169 and duplicates </a:t>
            </a:r>
          </a:p>
          <a:p>
            <a:r>
              <a:rPr lang="en-US" dirty="0" smtClean="0"/>
              <a:t>Everything else (blue):</a:t>
            </a:r>
          </a:p>
          <a:p>
            <a:pPr lvl="1"/>
            <a:r>
              <a:rPr lang="en-US" dirty="0" smtClean="0"/>
              <a:t>Out of scope: CID 1012, 1198, 1308</a:t>
            </a:r>
          </a:p>
          <a:p>
            <a:pPr lvl="1"/>
            <a:r>
              <a:rPr lang="en-US" dirty="0" smtClean="0"/>
              <a:t>Withdrawn by commenter: CID 1016 </a:t>
            </a:r>
          </a:p>
        </p:txBody>
      </p:sp>
      <p:sp>
        <p:nvSpPr>
          <p:cNvPr id="4" name="Footer Placeholder 4"/>
          <p:cNvSpPr>
            <a:spLocks noGrp="1"/>
          </p:cNvSpPr>
          <p:nvPr>
            <p:ph type="ftr" sz="quarter" idx="11"/>
          </p:nvPr>
        </p:nvSpPr>
        <p:spPr>
          <a:xfrm>
            <a:off x="6629400" y="6416675"/>
            <a:ext cx="2133600" cy="365125"/>
          </a:xfrm>
        </p:spPr>
        <p:txBody>
          <a:bodyPr/>
          <a:lstStyle/>
          <a:p>
            <a:r>
              <a:rPr lang="en-US" dirty="0" smtClean="0"/>
              <a:t>Wun-Cheol Jeong</a:t>
            </a:r>
            <a:endParaRPr lang="en-US" dirty="0"/>
          </a:p>
        </p:txBody>
      </p:sp>
      <p:sp>
        <p:nvSpPr>
          <p:cNvPr id="5" name="Date Placeholder 3"/>
          <p:cNvSpPr>
            <a:spLocks noGrp="1"/>
          </p:cNvSpPr>
          <p:nvPr>
            <p:ph type="dt" sz="half" idx="10"/>
          </p:nvPr>
        </p:nvSpPr>
        <p:spPr>
          <a:xfrm>
            <a:off x="457200" y="6416675"/>
            <a:ext cx="2133600" cy="365125"/>
          </a:xfrm>
        </p:spPr>
        <p:txBody>
          <a:bodyPr/>
          <a:lstStyle/>
          <a:p>
            <a:r>
              <a:rPr lang="en-US" dirty="0" smtClean="0"/>
              <a:t>Submission</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3083</TotalTime>
  <Words>163</Words>
  <Application>Microsoft Office PowerPoint</Application>
  <PresentationFormat>화면 슬라이드 쇼(4:3)</PresentationFormat>
  <Paragraphs>38</Paragraphs>
  <Slides>3</Slides>
  <Notes>0</Notes>
  <HiddenSlides>0</HiddenSlides>
  <MMClips>0</MMClips>
  <ScaleCrop>false</ScaleCrop>
  <HeadingPairs>
    <vt:vector size="4" baseType="variant">
      <vt:variant>
        <vt:lpstr>테마</vt:lpstr>
      </vt:variant>
      <vt:variant>
        <vt:i4>1</vt:i4>
      </vt:variant>
      <vt:variant>
        <vt:lpstr>슬라이드 제목</vt:lpstr>
      </vt:variant>
      <vt:variant>
        <vt:i4>3</vt:i4>
      </vt:variant>
    </vt:vector>
  </HeadingPairs>
  <TitlesOfParts>
    <vt:vector size="4" baseType="lpstr">
      <vt:lpstr>Office Theme</vt:lpstr>
      <vt:lpstr>슬라이드 1</vt:lpstr>
      <vt:lpstr>Comment Resolution Status</vt:lpstr>
      <vt:lpstr>Categorization of Residual Comments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Channel Hopping for 4g PHYs</dc:title>
  <dc:creator>Ben Rolfe</dc:creator>
  <cp:lastModifiedBy>User</cp:lastModifiedBy>
  <cp:revision>177</cp:revision>
  <dcterms:created xsi:type="dcterms:W3CDTF">2010-06-24T23:50:26Z</dcterms:created>
  <dcterms:modified xsi:type="dcterms:W3CDTF">2010-07-13T21:12:16Z</dcterms:modified>
</cp:coreProperties>
</file>