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91" r:id="rId2"/>
    <p:sldId id="306" r:id="rId3"/>
    <p:sldId id="308" r:id="rId4"/>
    <p:sldId id="298" r:id="rId5"/>
    <p:sldId id="307" r:id="rId6"/>
    <p:sldId id="299" r:id="rId7"/>
    <p:sldId id="301" r:id="rId8"/>
    <p:sldId id="300" r:id="rId9"/>
    <p:sldId id="302" r:id="rId10"/>
    <p:sldId id="303" r:id="rId11"/>
    <p:sldId id="304" r:id="rId12"/>
    <p:sldId id="292" r:id="rId13"/>
    <p:sldId id="294" r:id="rId14"/>
    <p:sldId id="295" r:id="rId15"/>
    <p:sldId id="296" r:id="rId16"/>
    <p:sldId id="297"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snapToGrid="0">
      <p:cViewPr varScale="1">
        <p:scale>
          <a:sx n="64" d="100"/>
          <a:sy n="64" d="100"/>
        </p:scale>
        <p:origin x="-78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4EC58714-9C2A-4419-A72A-AD55811A55B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40DF96D6-4FD9-4122-A911-3F6FED65345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2C95C71-6E2C-40A0-BF73-5E27EAAB80BC}" type="datetimeFigureOut">
              <a:rPr lang="en-US"/>
              <a:pPr>
                <a:defRPr/>
              </a:pPr>
              <a:t>7/13/2010</a:t>
            </a:fld>
            <a:r>
              <a:rPr lang="en-US"/>
              <a:t>July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7FFC9C7-8FA1-4406-BC7C-54F3986647B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7940180-0711-4DAD-ABE3-D0DFBA832C01}" type="datetimeFigureOut">
              <a:rPr lang="en-US"/>
              <a:pPr>
                <a:defRPr/>
              </a:pPr>
              <a:t>7/13/2010</a:t>
            </a:fld>
            <a:r>
              <a:rPr lang="en-US"/>
              <a:t>July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7884CA-0981-4F92-A225-6BAE7BAFB24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FDFD64F-D5B3-408A-9C56-752072BC21F7}" type="datetimeFigureOut">
              <a:rPr lang="en-US"/>
              <a:pPr>
                <a:defRPr/>
              </a:pPr>
              <a:t>7/13/2010</a:t>
            </a:fld>
            <a:r>
              <a:rPr lang="en-US"/>
              <a:t>July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5008E49-4988-46E3-8725-9581F5C0E11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5435F07-FCA9-4A02-B9C8-679DFBD5CBBC}" type="datetimeFigureOut">
              <a:rPr lang="en-US"/>
              <a:pPr>
                <a:defRPr/>
              </a:pPr>
              <a:t>7/13/2010</a:t>
            </a:fld>
            <a:r>
              <a:rPr lang="en-US"/>
              <a:t>July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14336C4-D97C-4028-BDB5-D95FF83E069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15E9033-942B-4F87-8A4A-5B769BE9C839}" type="datetimeFigureOut">
              <a:rPr lang="en-US"/>
              <a:pPr>
                <a:defRPr/>
              </a:pPr>
              <a:t>7/13/2010</a:t>
            </a:fld>
            <a:r>
              <a:rPr lang="en-US"/>
              <a:t>July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F167C5D-50E5-4103-B9FC-5AED5AC4B28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0EF7FAC-BF9B-45AE-A7B7-923581E66AF4}" type="datetimeFigureOut">
              <a:rPr lang="en-US"/>
              <a:pPr>
                <a:defRPr/>
              </a:pPr>
              <a:t>7/13/2010</a:t>
            </a:fld>
            <a:r>
              <a:rPr lang="en-US"/>
              <a:t>July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7062A6F-3ED9-4CC1-B80D-A4058A0A30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13619BA4-117F-4A7D-91C4-690F6AF6EB96}" type="datetimeFigureOut">
              <a:rPr lang="en-US"/>
              <a:pPr>
                <a:defRPr/>
              </a:pPr>
              <a:t>7/13/2010</a:t>
            </a:fld>
            <a:r>
              <a:rPr lang="en-US"/>
              <a:t>July 2010</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46B148-6C90-4EEF-BFF3-7362A9F4679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E5A80A8B-2201-42EA-BB3F-6861AC581FF5}" type="datetimeFigureOut">
              <a:rPr lang="en-US"/>
              <a:pPr>
                <a:defRPr/>
              </a:pPr>
              <a:t>7/13/2010</a:t>
            </a:fld>
            <a:r>
              <a:rPr lang="en-US"/>
              <a:t>July 2010</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246AEAC-DEA5-46AC-B78F-F7D5E200FF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15E1564-F165-4367-A034-FDD5A2FE5FD4}" type="datetimeFigureOut">
              <a:rPr lang="en-US"/>
              <a:pPr>
                <a:defRPr/>
              </a:pPr>
              <a:t>7/13/2010</a:t>
            </a:fld>
            <a:r>
              <a:rPr lang="en-US"/>
              <a:t>July 2010</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E0F09CF-CB38-43CE-ABF4-C640DE73D42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EE3D64D-386B-4A40-B1BE-BE205DF4A3E4}" type="datetimeFigureOut">
              <a:rPr lang="en-US"/>
              <a:pPr>
                <a:defRPr/>
              </a:pPr>
              <a:t>7/13/2010</a:t>
            </a:fld>
            <a:r>
              <a:rPr lang="en-US"/>
              <a:t>July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0399788-8093-475E-88FD-E01BF293231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D797E08-C352-4253-990A-E3B2783B9C41}" type="datetimeFigureOut">
              <a:rPr lang="en-US"/>
              <a:pPr>
                <a:defRPr/>
              </a:pPr>
              <a:t>7/13/2010</a:t>
            </a:fld>
            <a:r>
              <a:rPr lang="en-US"/>
              <a:t>July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Daniel Popa (Itron), Larry Taylor (DTC(UK))</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BF9B99B-8AA7-4841-BA07-E7348E74B6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8FD6739-7F2E-49A3-8E18-E289B575F101}" type="datetimeFigureOut">
              <a:rPr lang="en-US"/>
              <a:pPr>
                <a:defRPr/>
              </a:pPr>
              <a:t>7/13/2010</a:t>
            </a:fld>
            <a:r>
              <a:rPr lang="en-US"/>
              <a:t>July 2010</a:t>
            </a:r>
          </a:p>
        </p:txBody>
      </p:sp>
      <p:sp>
        <p:nvSpPr>
          <p:cNvPr id="1029" name="Rectangle 5"/>
          <p:cNvSpPr>
            <a:spLocks noGrp="1" noChangeArrowheads="1"/>
          </p:cNvSpPr>
          <p:nvPr>
            <p:ph type="ftr" sz="quarter" idx="3"/>
          </p:nvPr>
        </p:nvSpPr>
        <p:spPr bwMode="auto">
          <a:xfrm>
            <a:off x="5557838" y="6453188"/>
            <a:ext cx="290195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Daniel Popa (Itron), Larry Taylor (DTC(UK))</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9B45731F-57E7-4D29-9892-47E041DC915A}" type="slidenum">
              <a:rPr lang="en-US"/>
              <a:pPr>
                <a:defRPr/>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marL="771525" lvl="4" algn="r" eaLnBrk="0" hangingPunct="0">
              <a:defRPr/>
            </a:pPr>
            <a:r>
              <a:rPr lang="en-US" sz="1400" b="1"/>
              <a:t>doc.: IEEE 802.15-10-0558-00-004g</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dt" sz="quarter" idx="10"/>
          </p:nvPr>
        </p:nvSpPr>
        <p:spPr>
          <a:noFill/>
        </p:spPr>
        <p:txBody>
          <a:bodyPr/>
          <a:lstStyle/>
          <a:p>
            <a:r>
              <a:rPr lang="en-US" smtClean="0"/>
              <a:t>July 2010</a:t>
            </a:r>
          </a:p>
        </p:txBody>
      </p:sp>
      <p:sp>
        <p:nvSpPr>
          <p:cNvPr id="15362"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15363" name="Rectangle 6"/>
          <p:cNvSpPr>
            <a:spLocks noGrp="1" noChangeArrowheads="1"/>
          </p:cNvSpPr>
          <p:nvPr>
            <p:ph type="sldNum" sz="quarter" idx="12"/>
          </p:nvPr>
        </p:nvSpPr>
        <p:spPr>
          <a:noFill/>
        </p:spPr>
        <p:txBody>
          <a:bodyPr/>
          <a:lstStyle/>
          <a:p>
            <a:r>
              <a:rPr lang="en-US" smtClean="0"/>
              <a:t>Slide </a:t>
            </a:r>
            <a:fld id="{8E66EF03-9F37-4B1E-BFA4-9E1E053C6EF9}" type="slidenum">
              <a:rPr lang="en-US" smtClean="0"/>
              <a:pPr/>
              <a:t>1</a:t>
            </a:fld>
            <a:endParaRPr lang="en-US" smtClean="0"/>
          </a:p>
        </p:txBody>
      </p:sp>
      <p:sp>
        <p:nvSpPr>
          <p:cNvPr id="15364"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9030E03D-91F3-4851-9339-8B5AC8FA0D2A}" type="slidenum">
              <a:rPr lang="en-US"/>
              <a:pPr algn="ctr" eaLnBrk="0" hangingPunct="0"/>
              <a:t>1</a:t>
            </a:fld>
            <a:endParaRPr lang="en-US"/>
          </a:p>
        </p:txBody>
      </p:sp>
      <p:sp>
        <p:nvSpPr>
          <p:cNvPr id="15365"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E5AB4E5-9964-4582-BD8E-5F1495BE15D8}" type="slidenum">
              <a:rPr lang="en-US"/>
              <a:pPr algn="ctr" eaLnBrk="0" hangingPunct="0"/>
              <a:t>1</a:t>
            </a:fld>
            <a:endParaRPr lang="en-US"/>
          </a:p>
        </p:txBody>
      </p:sp>
      <p:sp>
        <p:nvSpPr>
          <p:cNvPr id="27651" name="Rectangle 3"/>
          <p:cNvSpPr>
            <a:spLocks noChangeArrowheads="1"/>
          </p:cNvSpPr>
          <p:nvPr/>
        </p:nvSpPr>
        <p:spPr bwMode="auto">
          <a:xfrm>
            <a:off x="107950" y="609600"/>
            <a:ext cx="8991600" cy="4735513"/>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a:solidFill>
                  <a:schemeClr val="tx2"/>
                </a:solidFill>
                <a:effectLst>
                  <a:outerShdw blurRad="38100" dist="38100" dir="2700000" algn="tl">
                    <a:srgbClr val="C0C0C0"/>
                  </a:outerShdw>
                </a:effectLst>
              </a:rPr>
              <a:t>Project: IEEE P802.15 Working Group for Wireless Personal Area Networks (WPANs)</a:t>
            </a:r>
            <a:endParaRPr lang="en-US" sz="1600" b="1">
              <a:solidFill>
                <a:schemeClr val="tx2"/>
              </a:solidFill>
            </a:endParaRPr>
          </a:p>
          <a:p>
            <a:pPr eaLnBrk="0" hangingPunct="0">
              <a:defRPr/>
            </a:pPr>
            <a:endParaRPr lang="en-US" sz="1600">
              <a:solidFill>
                <a:schemeClr val="tx2"/>
              </a:solidFill>
            </a:endParaRPr>
          </a:p>
          <a:p>
            <a:pPr eaLnBrk="0" hangingPunct="0">
              <a:defRPr/>
            </a:pPr>
            <a:r>
              <a:rPr lang="en-US" sz="1600" b="1">
                <a:solidFill>
                  <a:schemeClr val="tx2"/>
                </a:solidFill>
              </a:rPr>
              <a:t>Submission Title:</a:t>
            </a:r>
            <a:r>
              <a:rPr lang="en-US" sz="1600">
                <a:solidFill>
                  <a:schemeClr val="tx2"/>
                </a:solidFill>
              </a:rPr>
              <a:t> [</a:t>
            </a:r>
            <a:r>
              <a:rPr lang="en-US" sz="1600">
                <a:solidFill>
                  <a:srgbClr val="FF0000"/>
                </a:solidFill>
              </a:rPr>
              <a:t>Bit Order Comment Resolution</a:t>
            </a:r>
            <a:r>
              <a:rPr lang="en-US" sz="1600">
                <a:solidFill>
                  <a:schemeClr val="tx2"/>
                </a:solidFill>
              </a:rPr>
              <a:t>]	</a:t>
            </a:r>
          </a:p>
          <a:p>
            <a:pPr eaLnBrk="0" hangingPunct="0">
              <a:defRPr/>
            </a:pPr>
            <a:r>
              <a:rPr lang="en-US" sz="1600" b="1">
                <a:solidFill>
                  <a:schemeClr val="tx2"/>
                </a:solidFill>
              </a:rPr>
              <a:t>Date Submitted: </a:t>
            </a:r>
            <a:r>
              <a:rPr lang="en-US" sz="1600">
                <a:solidFill>
                  <a:schemeClr val="tx2"/>
                </a:solidFill>
              </a:rPr>
              <a:t>[</a:t>
            </a:r>
            <a:r>
              <a:rPr lang="en-US" sz="1600">
                <a:solidFill>
                  <a:srgbClr val="FF0000"/>
                </a:solidFill>
              </a:rPr>
              <a:t> “13 July, 2010”</a:t>
            </a:r>
            <a:r>
              <a:rPr lang="en-US" sz="1600">
                <a:solidFill>
                  <a:schemeClr val="tx2"/>
                </a:solidFill>
              </a:rPr>
              <a:t>]	</a:t>
            </a:r>
          </a:p>
          <a:p>
            <a:pPr eaLnBrk="0" hangingPunct="0">
              <a:defRPr/>
            </a:pPr>
            <a:r>
              <a:rPr lang="en-US" sz="1600" b="1">
                <a:solidFill>
                  <a:schemeClr val="tx2"/>
                </a:solidFill>
              </a:rPr>
              <a:t>Source:</a:t>
            </a:r>
            <a:r>
              <a:rPr lang="en-US" sz="1600">
                <a:solidFill>
                  <a:schemeClr val="tx2"/>
                </a:solidFill>
              </a:rPr>
              <a:t> [</a:t>
            </a:r>
            <a:r>
              <a:rPr lang="en-US" sz="1600">
                <a:solidFill>
                  <a:srgbClr val="FF0000"/>
                </a:solidFill>
              </a:rPr>
              <a:t>Daniel Popa</a:t>
            </a:r>
            <a:r>
              <a:rPr lang="en-US" sz="1600">
                <a:solidFill>
                  <a:schemeClr val="tx2"/>
                </a:solidFill>
              </a:rPr>
              <a:t>], Company [Itron, Inc], Address [76 Avenue Pierre Brossolette, 92240 Malakoff, France], E-Mail:[daniel.popa@itron.com]</a:t>
            </a:r>
          </a:p>
          <a:p>
            <a:pPr eaLnBrk="0" hangingPunct="0">
              <a:defRPr/>
            </a:pPr>
            <a:r>
              <a:rPr lang="en-US" sz="1600">
                <a:solidFill>
                  <a:schemeClr val="tx2"/>
                </a:solidFill>
              </a:rPr>
              <a:t>[</a:t>
            </a:r>
            <a:r>
              <a:rPr lang="en-US" sz="1600">
                <a:solidFill>
                  <a:srgbClr val="FF0000"/>
                </a:solidFill>
              </a:rPr>
              <a:t>J.L.Taylor</a:t>
            </a:r>
            <a:r>
              <a:rPr lang="en-US" sz="1600">
                <a:solidFill>
                  <a:schemeClr val="tx2"/>
                </a:solidFill>
              </a:rPr>
              <a:t>], Company [</a:t>
            </a:r>
            <a:r>
              <a:rPr lang="en-US" sz="1600">
                <a:solidFill>
                  <a:srgbClr val="FF0000"/>
                </a:solidFill>
              </a:rPr>
              <a:t>DTC (UK)</a:t>
            </a:r>
            <a:r>
              <a:rPr lang="en-US" sz="1600">
                <a:solidFill>
                  <a:schemeClr val="tx2"/>
                </a:solidFill>
              </a:rPr>
              <a:t>], Address [</a:t>
            </a:r>
            <a:r>
              <a:rPr lang="en-US" sz="1600">
                <a:solidFill>
                  <a:srgbClr val="FF0000"/>
                </a:solidFill>
              </a:rPr>
              <a:t>UK</a:t>
            </a:r>
            <a:r>
              <a:rPr lang="en-US" sz="1600">
                <a:solidFill>
                  <a:schemeClr val="tx2"/>
                </a:solidFill>
              </a:rPr>
              <a:t>], E-Mail:[</a:t>
            </a:r>
            <a:r>
              <a:rPr lang="en-US" sz="1600">
                <a:solidFill>
                  <a:srgbClr val="FF0000"/>
                </a:solidFill>
              </a:rPr>
              <a:t>larry.taylor@discretetime.com</a:t>
            </a:r>
            <a:r>
              <a:rPr lang="en-US" sz="1600">
                <a:solidFill>
                  <a:schemeClr val="tx2"/>
                </a:solidFill>
              </a:rPr>
              <a:t>]</a:t>
            </a:r>
          </a:p>
          <a:p>
            <a:pPr eaLnBrk="0" hangingPunct="0">
              <a:defRPr/>
            </a:pPr>
            <a:r>
              <a:rPr lang="en-US" sz="1600">
                <a:solidFill>
                  <a:schemeClr val="tx2"/>
                </a:solidFill>
              </a:rPr>
              <a:t>	</a:t>
            </a:r>
          </a:p>
          <a:p>
            <a:pPr eaLnBrk="0" hangingPunct="0">
              <a:spcBef>
                <a:spcPts val="600"/>
              </a:spcBef>
              <a:spcAft>
                <a:spcPts val="600"/>
              </a:spcAft>
              <a:defRPr/>
            </a:pPr>
            <a:r>
              <a:rPr lang="en-US" sz="1600" b="1">
                <a:solidFill>
                  <a:schemeClr val="tx2"/>
                </a:solidFill>
              </a:rPr>
              <a:t>Re:</a:t>
            </a:r>
            <a:r>
              <a:rPr lang="en-US" sz="1600">
                <a:solidFill>
                  <a:schemeClr val="tx2"/>
                </a:solidFill>
              </a:rPr>
              <a:t> [</a:t>
            </a:r>
            <a:r>
              <a:rPr lang="en-US" sz="1600">
                <a:solidFill>
                  <a:srgbClr val="FF0000"/>
                </a:solidFill>
              </a:rPr>
              <a:t>LB51 Comment Resolution</a:t>
            </a:r>
            <a:r>
              <a:rPr lang="en-US" sz="1600">
                <a:solidFill>
                  <a:schemeClr val="tx2"/>
                </a:solidFill>
              </a:rPr>
              <a:t>]</a:t>
            </a:r>
            <a:r>
              <a:rPr lang="en-US">
                <a:solidFill>
                  <a:schemeClr val="accent2"/>
                </a:solidFill>
              </a:rPr>
              <a:t>	</a:t>
            </a:r>
            <a:endParaRPr lang="en-US">
              <a:solidFill>
                <a:schemeClr val="tx2"/>
              </a:solidFill>
            </a:endParaRPr>
          </a:p>
          <a:p>
            <a:pPr eaLnBrk="0" hangingPunct="0">
              <a:spcBef>
                <a:spcPts val="600"/>
              </a:spcBef>
              <a:spcAft>
                <a:spcPts val="600"/>
              </a:spcAft>
              <a:defRPr/>
            </a:pPr>
            <a:r>
              <a:rPr lang="en-US" sz="1600" b="1">
                <a:solidFill>
                  <a:schemeClr val="tx2"/>
                </a:solidFill>
              </a:rPr>
              <a:t>Abstract:</a:t>
            </a:r>
            <a:r>
              <a:rPr lang="en-US" sz="1600">
                <a:solidFill>
                  <a:schemeClr val="tx2"/>
                </a:solidFill>
              </a:rPr>
              <a:t>	[</a:t>
            </a:r>
            <a:r>
              <a:rPr lang="en-US" sz="1600">
                <a:solidFill>
                  <a:srgbClr val="FF0000"/>
                </a:solidFill>
              </a:rPr>
              <a:t>This contribution proposes a resolution to bit order representation for the 4g amendment</a:t>
            </a:r>
            <a:r>
              <a:rPr lang="en-US" sz="1600">
                <a:solidFill>
                  <a:schemeClr val="tx2"/>
                </a:solidFill>
              </a:rPr>
              <a:t>]</a:t>
            </a:r>
          </a:p>
          <a:p>
            <a:pPr eaLnBrk="0" hangingPunct="0">
              <a:spcBef>
                <a:spcPts val="600"/>
              </a:spcBef>
              <a:spcAft>
                <a:spcPts val="600"/>
              </a:spcAft>
              <a:defRPr/>
            </a:pPr>
            <a:r>
              <a:rPr lang="en-US" sz="1600" b="1">
                <a:solidFill>
                  <a:schemeClr val="tx2"/>
                </a:solidFill>
              </a:rPr>
              <a:t>Purpose:</a:t>
            </a:r>
            <a:r>
              <a:rPr lang="en-US" sz="1600">
                <a:solidFill>
                  <a:schemeClr val="tx2"/>
                </a:solidFill>
              </a:rPr>
              <a:t>	[</a:t>
            </a:r>
            <a:r>
              <a:rPr lang="en-US" sz="1600">
                <a:solidFill>
                  <a:srgbClr val="FF0000"/>
                </a:solidFill>
              </a:rPr>
              <a:t>LB#51 Comment Resolution</a:t>
            </a:r>
            <a:r>
              <a:rPr lang="en-US" sz="1600">
                <a:solidFill>
                  <a:schemeClr val="tx2"/>
                </a:solidFill>
              </a:rPr>
              <a:t>]</a:t>
            </a:r>
          </a:p>
          <a:p>
            <a:pPr eaLnBrk="0" hangingPunct="0">
              <a:defRPr/>
            </a:pPr>
            <a:r>
              <a:rPr lang="en-US" sz="1600" b="1">
                <a:solidFill>
                  <a:schemeClr val="tx2"/>
                </a:solidFill>
              </a:rPr>
              <a:t>Notice:</a:t>
            </a:r>
            <a:r>
              <a:rPr 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a:solidFill>
                  <a:schemeClr val="tx2"/>
                </a:solidFill>
              </a:rPr>
              <a:t>Release:</a:t>
            </a:r>
            <a:r>
              <a:rPr lang="en-US" sz="160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4"/>
          <p:cNvSpPr>
            <a:spLocks noGrp="1" noChangeArrowheads="1"/>
          </p:cNvSpPr>
          <p:nvPr>
            <p:ph type="dt" sz="quarter" idx="10"/>
          </p:nvPr>
        </p:nvSpPr>
        <p:spPr>
          <a:noFill/>
        </p:spPr>
        <p:txBody>
          <a:bodyPr/>
          <a:lstStyle/>
          <a:p>
            <a:r>
              <a:rPr lang="en-US" smtClean="0"/>
              <a:t>July 2010</a:t>
            </a:r>
          </a:p>
        </p:txBody>
      </p:sp>
      <p:sp>
        <p:nvSpPr>
          <p:cNvPr id="24578"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24579" name="Rectangle 6"/>
          <p:cNvSpPr>
            <a:spLocks noGrp="1" noChangeArrowheads="1"/>
          </p:cNvSpPr>
          <p:nvPr>
            <p:ph type="sldNum" sz="quarter" idx="12"/>
          </p:nvPr>
        </p:nvSpPr>
        <p:spPr>
          <a:noFill/>
        </p:spPr>
        <p:txBody>
          <a:bodyPr/>
          <a:lstStyle/>
          <a:p>
            <a:r>
              <a:rPr lang="en-US" smtClean="0"/>
              <a:t>Slide </a:t>
            </a:r>
            <a:fld id="{1AD1A63B-ABC0-45A0-BB90-F16438479A35}" type="slidenum">
              <a:rPr lang="en-US" smtClean="0"/>
              <a:pPr/>
              <a:t>10</a:t>
            </a:fld>
            <a:endParaRPr lang="en-US" smtClean="0"/>
          </a:p>
        </p:txBody>
      </p:sp>
      <p:sp>
        <p:nvSpPr>
          <p:cNvPr id="24580" name="Rectangle 2"/>
          <p:cNvSpPr>
            <a:spLocks noGrp="1" noChangeArrowheads="1"/>
          </p:cNvSpPr>
          <p:nvPr>
            <p:ph type="title"/>
          </p:nvPr>
        </p:nvSpPr>
        <p:spPr/>
        <p:txBody>
          <a:bodyPr/>
          <a:lstStyle/>
          <a:p>
            <a:r>
              <a:rPr lang="en-US" sz="3200" smtClean="0"/>
              <a:t>Text changes to 6.3.4a.3</a:t>
            </a:r>
          </a:p>
        </p:txBody>
      </p:sp>
      <p:sp>
        <p:nvSpPr>
          <p:cNvPr id="24581" name="Rectangle 3"/>
          <p:cNvSpPr>
            <a:spLocks noGrp="1" noChangeArrowheads="1"/>
          </p:cNvSpPr>
          <p:nvPr>
            <p:ph type="body" idx="1"/>
          </p:nvPr>
        </p:nvSpPr>
        <p:spPr/>
        <p:txBody>
          <a:bodyPr/>
          <a:lstStyle/>
          <a:p>
            <a:pPr>
              <a:lnSpc>
                <a:spcPct val="80000"/>
              </a:lnSpc>
            </a:pPr>
            <a:r>
              <a:rPr lang="en-US" sz="1800" smtClean="0"/>
              <a:t>Change</a:t>
            </a:r>
          </a:p>
          <a:p>
            <a:pPr>
              <a:lnSpc>
                <a:spcPct val="80000"/>
              </a:lnSpc>
            </a:pPr>
            <a:endParaRPr lang="en-US" sz="1800" smtClean="0"/>
          </a:p>
          <a:p>
            <a:pPr lvl="1">
              <a:lnSpc>
                <a:spcPct val="80000"/>
              </a:lnSpc>
            </a:pPr>
            <a:r>
              <a:rPr lang="en-US" sz="1600" smtClean="0"/>
              <a:t>The PHY header fields include:</a:t>
            </a:r>
          </a:p>
          <a:p>
            <a:pPr lvl="1">
              <a:lnSpc>
                <a:spcPct val="80000"/>
              </a:lnSpc>
            </a:pPr>
            <a:r>
              <a:rPr lang="en-US" sz="1600" smtClean="0"/>
              <a:t>— </a:t>
            </a:r>
            <a:r>
              <a:rPr lang="en-US" sz="1600" smtClean="0">
                <a:solidFill>
                  <a:srgbClr val="FF0000"/>
                </a:solidFill>
              </a:rPr>
              <a:t>An unsigned 5-bit integer</a:t>
            </a:r>
            <a:r>
              <a:rPr lang="en-US" sz="1600" smtClean="0"/>
              <a:t> Rate field </a:t>
            </a:r>
            <a:r>
              <a:rPr lang="en-US" sz="1600" smtClean="0">
                <a:solidFill>
                  <a:srgbClr val="FF0000"/>
                </a:solidFill>
              </a:rPr>
              <a:t>which</a:t>
            </a:r>
            <a:r>
              <a:rPr lang="en-US" sz="1600" smtClean="0"/>
              <a:t> specifies the data rate of the payload frame </a:t>
            </a:r>
            <a:r>
              <a:rPr lang="en-US" sz="1600" smtClean="0">
                <a:solidFill>
                  <a:srgbClr val="FF0000"/>
                </a:solidFill>
              </a:rPr>
              <a:t>(insert reference to definition of rate values – couldn’t find this)</a:t>
            </a:r>
          </a:p>
          <a:p>
            <a:pPr lvl="1">
              <a:lnSpc>
                <a:spcPct val="80000"/>
              </a:lnSpc>
            </a:pPr>
            <a:r>
              <a:rPr lang="en-US" sz="1600" smtClean="0"/>
              <a:t>— One reserved bit after the Rate field</a:t>
            </a:r>
          </a:p>
          <a:p>
            <a:pPr lvl="1">
              <a:lnSpc>
                <a:spcPct val="80000"/>
              </a:lnSpc>
            </a:pPr>
            <a:r>
              <a:rPr lang="en-US" sz="1600" smtClean="0"/>
              <a:t>— </a:t>
            </a:r>
            <a:r>
              <a:rPr lang="en-US" sz="1600" smtClean="0">
                <a:solidFill>
                  <a:srgbClr val="FF0000"/>
                </a:solidFill>
              </a:rPr>
              <a:t>An 11-bit unsigned integer</a:t>
            </a:r>
            <a:r>
              <a:rPr lang="en-US" sz="1600" smtClean="0"/>
              <a:t> Frame Length field which specifies </a:t>
            </a:r>
            <a:r>
              <a:rPr lang="en-US" sz="1600" smtClean="0">
                <a:solidFill>
                  <a:srgbClr val="FF0000"/>
                </a:solidFill>
              </a:rPr>
              <a:t>the number of octets</a:t>
            </a:r>
            <a:r>
              <a:rPr lang="en-US" sz="1600" smtClean="0"/>
              <a:t> in the payload</a:t>
            </a:r>
          </a:p>
          <a:p>
            <a:pPr lvl="1">
              <a:lnSpc>
                <a:spcPct val="80000"/>
              </a:lnSpc>
            </a:pPr>
            <a:r>
              <a:rPr lang="en-US" sz="1600" smtClean="0"/>
              <a:t>— Two reserved bits after the Frame Length field</a:t>
            </a:r>
          </a:p>
          <a:p>
            <a:pPr lvl="1">
              <a:lnSpc>
                <a:spcPct val="80000"/>
              </a:lnSpc>
            </a:pPr>
            <a:r>
              <a:rPr lang="en-US" sz="1600" smtClean="0"/>
              <a:t>— </a:t>
            </a:r>
            <a:r>
              <a:rPr lang="en-US" sz="1600" smtClean="0">
                <a:solidFill>
                  <a:srgbClr val="FF0000"/>
                </a:solidFill>
              </a:rPr>
              <a:t>A 2-bit Scrambler seed</a:t>
            </a:r>
            <a:r>
              <a:rPr lang="en-US" sz="1600" smtClean="0"/>
              <a:t> field </a:t>
            </a:r>
            <a:r>
              <a:rPr lang="en-US" sz="1600" smtClean="0">
                <a:solidFill>
                  <a:srgbClr val="FF0000"/>
                </a:solidFill>
              </a:rPr>
              <a:t>(insert reference to where the scrambler seed is defined – couldn’t find this)</a:t>
            </a:r>
          </a:p>
          <a:p>
            <a:pPr lvl="1">
              <a:lnSpc>
                <a:spcPct val="80000"/>
              </a:lnSpc>
            </a:pPr>
            <a:r>
              <a:rPr lang="en-US" sz="1600" smtClean="0"/>
              <a:t>— One reserved bit after the Scrambler field</a:t>
            </a:r>
          </a:p>
          <a:p>
            <a:pPr lvl="1">
              <a:lnSpc>
                <a:spcPct val="80000"/>
              </a:lnSpc>
            </a:pPr>
            <a:r>
              <a:rPr lang="en-US" sz="1600" smtClean="0"/>
              <a:t>— </a:t>
            </a:r>
            <a:r>
              <a:rPr lang="en-US" sz="1600" smtClean="0">
                <a:solidFill>
                  <a:srgbClr val="FF0000"/>
                </a:solidFill>
              </a:rPr>
              <a:t>An 8-bit</a:t>
            </a:r>
            <a:r>
              <a:rPr lang="en-US" sz="1600" smtClean="0"/>
              <a:t> Header Check Sequence (HCS) CRC taken over the data fields only </a:t>
            </a:r>
            <a:r>
              <a:rPr lang="en-US" sz="1600" smtClean="0">
                <a:solidFill>
                  <a:srgbClr val="FF0000"/>
                </a:solidFill>
              </a:rPr>
              <a:t>(insert reference to where the bit correspondence for the HCS is defined – I couldn’t find this)</a:t>
            </a:r>
          </a:p>
          <a:p>
            <a:pPr lvl="1">
              <a:lnSpc>
                <a:spcPct val="80000"/>
              </a:lnSpc>
            </a:pPr>
            <a:r>
              <a:rPr lang="en-US" sz="1600" smtClean="0"/>
              <a:t>— Six tail bits, </a:t>
            </a:r>
            <a:r>
              <a:rPr lang="en-US" sz="1600" smtClean="0">
                <a:solidFill>
                  <a:srgbClr val="FF0000"/>
                </a:solidFill>
              </a:rPr>
              <a:t>each set to</a:t>
            </a:r>
            <a:r>
              <a:rPr lang="en-US" sz="1600" smtClean="0"/>
              <a:t> zero, for Viterbi decoder flushing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4"/>
          <p:cNvSpPr>
            <a:spLocks noGrp="1" noChangeArrowheads="1"/>
          </p:cNvSpPr>
          <p:nvPr>
            <p:ph type="dt" sz="quarter" idx="10"/>
          </p:nvPr>
        </p:nvSpPr>
        <p:spPr>
          <a:noFill/>
        </p:spPr>
        <p:txBody>
          <a:bodyPr/>
          <a:lstStyle/>
          <a:p>
            <a:r>
              <a:rPr lang="en-US" smtClean="0"/>
              <a:t>July 2010</a:t>
            </a:r>
          </a:p>
        </p:txBody>
      </p:sp>
      <p:sp>
        <p:nvSpPr>
          <p:cNvPr id="25602"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25603" name="Rectangle 6"/>
          <p:cNvSpPr>
            <a:spLocks noGrp="1" noChangeArrowheads="1"/>
          </p:cNvSpPr>
          <p:nvPr>
            <p:ph type="sldNum" sz="quarter" idx="12"/>
          </p:nvPr>
        </p:nvSpPr>
        <p:spPr>
          <a:noFill/>
        </p:spPr>
        <p:txBody>
          <a:bodyPr/>
          <a:lstStyle/>
          <a:p>
            <a:r>
              <a:rPr lang="en-US" smtClean="0"/>
              <a:t>Slide </a:t>
            </a:r>
            <a:fld id="{5C4C0914-A416-466A-BD85-34A4D4540BAA}" type="slidenum">
              <a:rPr lang="en-US" smtClean="0"/>
              <a:pPr/>
              <a:t>11</a:t>
            </a:fld>
            <a:endParaRPr lang="en-US" smtClean="0"/>
          </a:p>
        </p:txBody>
      </p:sp>
      <p:sp>
        <p:nvSpPr>
          <p:cNvPr id="25604" name="Rectangle 2"/>
          <p:cNvSpPr>
            <a:spLocks noGrp="1" noChangeArrowheads="1"/>
          </p:cNvSpPr>
          <p:nvPr>
            <p:ph type="title"/>
          </p:nvPr>
        </p:nvSpPr>
        <p:spPr/>
        <p:txBody>
          <a:bodyPr/>
          <a:lstStyle/>
          <a:p>
            <a:r>
              <a:rPr lang="en-US" smtClean="0"/>
              <a:t>Changes to 6.12c.4.1</a:t>
            </a:r>
          </a:p>
        </p:txBody>
      </p:sp>
      <p:sp>
        <p:nvSpPr>
          <p:cNvPr id="25605" name="Rectangle 3"/>
          <p:cNvSpPr>
            <a:spLocks noGrp="1" noChangeArrowheads="1"/>
          </p:cNvSpPr>
          <p:nvPr>
            <p:ph type="body" idx="1"/>
          </p:nvPr>
        </p:nvSpPr>
        <p:spPr/>
        <p:txBody>
          <a:bodyPr/>
          <a:lstStyle/>
          <a:p>
            <a:pPr>
              <a:lnSpc>
                <a:spcPct val="90000"/>
              </a:lnSpc>
            </a:pPr>
            <a:r>
              <a:rPr lang="en-US" smtClean="0"/>
              <a:t>Delete the following text after Table 75q as it is redundant with 6.3 and now updated:</a:t>
            </a:r>
          </a:p>
          <a:p>
            <a:pPr lvl="1">
              <a:lnSpc>
                <a:spcPct val="90000"/>
              </a:lnSpc>
            </a:pPr>
            <a:r>
              <a:rPr lang="en-US" smtClean="0"/>
              <a:t>Each bit in the (SHR,PHR) shall be processed in octet-wise order, beginning with the Preamble field and ending with the last octet of the PHR. Within each octet, the LSB, b0, is processed first and the MSB, b7, is processed last.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4"/>
          <p:cNvSpPr>
            <a:spLocks noGrp="1" noChangeArrowheads="1"/>
          </p:cNvSpPr>
          <p:nvPr>
            <p:ph type="dt" sz="quarter" idx="10"/>
          </p:nvPr>
        </p:nvSpPr>
        <p:spPr>
          <a:noFill/>
        </p:spPr>
        <p:txBody>
          <a:bodyPr/>
          <a:lstStyle/>
          <a:p>
            <a:r>
              <a:rPr lang="en-US" smtClean="0"/>
              <a:t>July 2010</a:t>
            </a:r>
          </a:p>
        </p:txBody>
      </p:sp>
      <p:sp>
        <p:nvSpPr>
          <p:cNvPr id="26626"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26627" name="Rectangle 6"/>
          <p:cNvSpPr>
            <a:spLocks noGrp="1" noChangeArrowheads="1"/>
          </p:cNvSpPr>
          <p:nvPr>
            <p:ph type="sldNum" sz="quarter" idx="12"/>
          </p:nvPr>
        </p:nvSpPr>
        <p:spPr>
          <a:noFill/>
        </p:spPr>
        <p:txBody>
          <a:bodyPr/>
          <a:lstStyle/>
          <a:p>
            <a:r>
              <a:rPr lang="en-US" smtClean="0"/>
              <a:t>Slide </a:t>
            </a:r>
            <a:fld id="{9C0EC188-A62F-4087-8C0A-83B1E2ECA5D2}" type="slidenum">
              <a:rPr lang="en-US" smtClean="0"/>
              <a:pPr/>
              <a:t>12</a:t>
            </a:fld>
            <a:endParaRPr lang="en-US" smtClean="0"/>
          </a:p>
        </p:txBody>
      </p:sp>
      <p:sp>
        <p:nvSpPr>
          <p:cNvPr id="26628" name="Rectangle 6"/>
          <p:cNvSpPr txBox="1">
            <a:spLocks noGrp="1" noChangeArrowheads="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D9997D6A-E7B8-4868-ABC4-82405F1C0E5D}" type="slidenum">
              <a:rPr lang="en-US"/>
              <a:pPr algn="ctr" eaLnBrk="0" hangingPunct="0"/>
              <a:t>12</a:t>
            </a:fld>
            <a:endParaRPr lang="en-US"/>
          </a:p>
        </p:txBody>
      </p:sp>
      <p:sp>
        <p:nvSpPr>
          <p:cNvPr id="26629" name="Slide Number Placeholder 3"/>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073ABC41-075A-4D8C-B7B4-468B18278067}" type="slidenum">
              <a:rPr lang="en-US"/>
              <a:pPr algn="ctr" eaLnBrk="0" hangingPunct="0"/>
              <a:t>12</a:t>
            </a:fld>
            <a:endParaRPr lang="en-US"/>
          </a:p>
        </p:txBody>
      </p:sp>
      <p:sp>
        <p:nvSpPr>
          <p:cNvPr id="26630" name="Rectangle 2"/>
          <p:cNvSpPr>
            <a:spLocks noGrp="1" noChangeArrowheads="1"/>
          </p:cNvSpPr>
          <p:nvPr>
            <p:ph type="title" idx="4294967295"/>
          </p:nvPr>
        </p:nvSpPr>
        <p:spPr/>
        <p:txBody>
          <a:bodyPr/>
          <a:lstStyle/>
          <a:p>
            <a:r>
              <a:rPr lang="en-US" sz="3200" smtClean="0"/>
              <a:t>Text Change Suggestion - Update the 3</a:t>
            </a:r>
            <a:r>
              <a:rPr lang="en-US" sz="3200" baseline="30000" smtClean="0"/>
              <a:t>rd</a:t>
            </a:r>
            <a:r>
              <a:rPr lang="en-US" sz="3200" smtClean="0"/>
              <a:t> paragraph of 6.3 to say:</a:t>
            </a:r>
          </a:p>
        </p:txBody>
      </p:sp>
      <p:sp>
        <p:nvSpPr>
          <p:cNvPr id="26631" name="Rectangle 3"/>
          <p:cNvSpPr>
            <a:spLocks noGrp="1" noChangeArrowheads="1"/>
          </p:cNvSpPr>
          <p:nvPr>
            <p:ph type="body" idx="4294967295"/>
          </p:nvPr>
        </p:nvSpPr>
        <p:spPr>
          <a:xfrm>
            <a:off x="685800" y="2089150"/>
            <a:ext cx="7772400" cy="2566988"/>
          </a:xfrm>
        </p:spPr>
        <p:txBody>
          <a:bodyPr/>
          <a:lstStyle/>
          <a:p>
            <a:pPr lvl="1">
              <a:lnSpc>
                <a:spcPct val="80000"/>
              </a:lnSpc>
            </a:pPr>
            <a:r>
              <a:rPr lang="en-US" sz="1200" smtClean="0"/>
              <a:t>Delete “</a:t>
            </a:r>
            <a:r>
              <a:rPr lang="en-US" sz="1200" b="1" i="1" smtClean="0"/>
              <a:t>When the transmission order differs from this convention, it is described in the appropriate sub-clause</a:t>
            </a:r>
            <a:r>
              <a:rPr lang="en-US" sz="1200" smtClean="0"/>
              <a:t>” at the end of the 1</a:t>
            </a:r>
            <a:r>
              <a:rPr lang="en-US" sz="1200" baseline="30000" smtClean="0"/>
              <a:t>st</a:t>
            </a:r>
            <a:r>
              <a:rPr lang="en-US" sz="1200" smtClean="0"/>
              <a:t> paragraph of 6.3</a:t>
            </a:r>
          </a:p>
          <a:p>
            <a:pPr lvl="1">
              <a:lnSpc>
                <a:spcPct val="80000"/>
              </a:lnSpc>
            </a:pPr>
            <a:r>
              <a:rPr lang="en-US" sz="1200" smtClean="0"/>
              <a:t>Change 3</a:t>
            </a:r>
            <a:r>
              <a:rPr lang="en-US" sz="1200" baseline="30000" smtClean="0"/>
              <a:t>rd</a:t>
            </a:r>
            <a:r>
              <a:rPr lang="en-US" sz="1200" smtClean="0"/>
              <a:t> paragraph in 6.3 as follows</a:t>
            </a:r>
          </a:p>
          <a:p>
            <a:pPr lvl="2">
              <a:lnSpc>
                <a:spcPct val="80000"/>
              </a:lnSpc>
            </a:pPr>
            <a:r>
              <a:rPr lang="en-US" sz="1000" smtClean="0"/>
              <a:t>A synchronization header (SHR), which allows….</a:t>
            </a:r>
          </a:p>
          <a:p>
            <a:pPr lvl="1">
              <a:lnSpc>
                <a:spcPct val="80000"/>
              </a:lnSpc>
            </a:pPr>
            <a:r>
              <a:rPr lang="en-US" sz="1200" smtClean="0"/>
              <a:t>“</a:t>
            </a:r>
            <a:r>
              <a:rPr lang="en-US" sz="1200" b="1" i="1" smtClean="0"/>
              <a:t>In general</a:t>
            </a:r>
            <a:r>
              <a:rPr lang="en-US" sz="1200" b="1" smtClean="0"/>
              <a:t>,</a:t>
            </a:r>
            <a:r>
              <a:rPr lang="en-US" sz="1200" smtClean="0"/>
              <a:t> a PPDU packet consists of the following basic components:</a:t>
            </a:r>
          </a:p>
          <a:p>
            <a:pPr lvl="2">
              <a:lnSpc>
                <a:spcPct val="80000"/>
              </a:lnSpc>
            </a:pPr>
            <a:r>
              <a:rPr lang="en-US" sz="1000" smtClean="0"/>
              <a:t>A PHY header (PHR), which contains..</a:t>
            </a:r>
          </a:p>
          <a:p>
            <a:pPr lvl="2">
              <a:lnSpc>
                <a:spcPct val="80000"/>
              </a:lnSpc>
            </a:pPr>
            <a:r>
              <a:rPr lang="en-US" sz="1000" smtClean="0"/>
              <a:t>A variable length payload (PSDU), which carries…</a:t>
            </a:r>
          </a:p>
          <a:p>
            <a:pPr lvl="1">
              <a:lnSpc>
                <a:spcPct val="80000"/>
              </a:lnSpc>
            </a:pPr>
            <a:r>
              <a:rPr lang="en-US" sz="1200" smtClean="0"/>
              <a:t>Insert after the last bullet of the 3</a:t>
            </a:r>
            <a:r>
              <a:rPr lang="en-US" sz="1200" baseline="30000" smtClean="0"/>
              <a:t>rd</a:t>
            </a:r>
            <a:r>
              <a:rPr lang="en-US" sz="1200" smtClean="0"/>
              <a:t> paragraph of 6.3</a:t>
            </a:r>
          </a:p>
          <a:p>
            <a:pPr lvl="1">
              <a:lnSpc>
                <a:spcPct val="80000"/>
              </a:lnSpc>
            </a:pPr>
            <a:r>
              <a:rPr lang="en-US" sz="1200" b="1" i="1" smtClean="0"/>
              <a:t>For SUN PHYs (MR-FSK, MR-O-QPSK and OFDM) the SHR, PHR and PSDU components are treated as bit strings of length n, numbered b</a:t>
            </a:r>
            <a:r>
              <a:rPr lang="en-US" sz="1200" b="1" i="1" baseline="-25000" smtClean="0"/>
              <a:t>0</a:t>
            </a:r>
            <a:r>
              <a:rPr lang="en-US" sz="1200" b="1" i="1" smtClean="0"/>
              <a:t> on the left and b</a:t>
            </a:r>
            <a:r>
              <a:rPr lang="en-US" sz="1200" b="1" i="1" baseline="-25000" smtClean="0"/>
              <a:t>n-1</a:t>
            </a:r>
            <a:r>
              <a:rPr lang="en-US" sz="1200" b="1" i="1" smtClean="0"/>
              <a:t> on the right. When transmitted, they are processed b</a:t>
            </a:r>
            <a:r>
              <a:rPr lang="en-US" sz="1200" b="1" i="1" baseline="-25000" smtClean="0"/>
              <a:t>0</a:t>
            </a:r>
            <a:r>
              <a:rPr lang="en-US" sz="1200" b="1" i="1" smtClean="0"/>
              <a:t> first to b</a:t>
            </a:r>
            <a:r>
              <a:rPr lang="en-US" sz="1200" b="1" i="1" baseline="-25000" smtClean="0"/>
              <a:t>n-1</a:t>
            </a:r>
            <a:r>
              <a:rPr lang="en-US" sz="1200" b="1" i="1" smtClean="0"/>
              <a:t> last without regard to their content or structure as shown in Figure xx.</a:t>
            </a:r>
          </a:p>
          <a:p>
            <a:pPr lvl="1">
              <a:lnSpc>
                <a:spcPct val="80000"/>
              </a:lnSpc>
            </a:pPr>
            <a:r>
              <a:rPr lang="en-US" sz="1200" b="1" i="1" smtClean="0"/>
              <a:t>(Note that since the PHR defines the PSDU length in octets, the PSDU bits are numbered b</a:t>
            </a:r>
            <a:r>
              <a:rPr lang="en-US" sz="1200" b="1" i="1" baseline="-25000" smtClean="0"/>
              <a:t>0</a:t>
            </a:r>
            <a:r>
              <a:rPr lang="en-US" sz="1200" b="1" i="1" smtClean="0"/>
              <a:t> to b</a:t>
            </a:r>
            <a:r>
              <a:rPr lang="en-US" sz="1200" b="1" i="1" baseline="-25000" smtClean="0"/>
              <a:t>8*Frame Length-1</a:t>
            </a:r>
            <a:r>
              <a:rPr lang="en-US" sz="1200" b="1" i="1" smtClean="0"/>
              <a:t> )</a:t>
            </a:r>
          </a:p>
        </p:txBody>
      </p:sp>
      <p:cxnSp>
        <p:nvCxnSpPr>
          <p:cNvPr id="26632" name="Straight Arrow Connector 37"/>
          <p:cNvCxnSpPr>
            <a:cxnSpLocks noChangeShapeType="1"/>
          </p:cNvCxnSpPr>
          <p:nvPr/>
        </p:nvCxnSpPr>
        <p:spPr bwMode="auto">
          <a:xfrm>
            <a:off x="2071688" y="4640263"/>
            <a:ext cx="5256212" cy="1587"/>
          </a:xfrm>
          <a:prstGeom prst="straightConnector1">
            <a:avLst/>
          </a:prstGeom>
          <a:noFill/>
          <a:ln w="12700" algn="ctr">
            <a:solidFill>
              <a:schemeClr val="tx1"/>
            </a:solidFill>
            <a:round/>
            <a:headEnd type="none" w="sm" len="sm"/>
            <a:tailEnd type="triangle" w="med" len="med"/>
          </a:ln>
        </p:spPr>
      </p:cxnSp>
      <p:sp>
        <p:nvSpPr>
          <p:cNvPr id="26633" name="TextBox 38"/>
          <p:cNvSpPr txBox="1">
            <a:spLocks noChangeArrowheads="1"/>
          </p:cNvSpPr>
          <p:nvPr/>
        </p:nvSpPr>
        <p:spPr bwMode="auto">
          <a:xfrm>
            <a:off x="3500438" y="4343400"/>
            <a:ext cx="3049587" cy="274638"/>
          </a:xfrm>
          <a:prstGeom prst="rect">
            <a:avLst/>
          </a:prstGeom>
          <a:noFill/>
          <a:ln w="9525">
            <a:noFill/>
            <a:miter lim="800000"/>
            <a:headEnd/>
            <a:tailEnd/>
          </a:ln>
        </p:spPr>
        <p:txBody>
          <a:bodyPr wrap="none">
            <a:spAutoFit/>
          </a:bodyPr>
          <a:lstStyle/>
          <a:p>
            <a:pPr eaLnBrk="0" hangingPunct="0"/>
            <a:r>
              <a:rPr lang="en-US">
                <a:latin typeface="Arial" charset="0"/>
              </a:rPr>
              <a:t>Bit order processing at transmitter/receiver</a:t>
            </a:r>
          </a:p>
        </p:txBody>
      </p:sp>
      <p:graphicFrame>
        <p:nvGraphicFramePr>
          <p:cNvPr id="39987" name="Group 51"/>
          <p:cNvGraphicFramePr>
            <a:graphicFrameLocks noGrp="1"/>
          </p:cNvGraphicFramePr>
          <p:nvPr/>
        </p:nvGraphicFramePr>
        <p:xfrm>
          <a:off x="28575" y="4895850"/>
          <a:ext cx="4686300" cy="647700"/>
        </p:xfrm>
        <a:graphic>
          <a:graphicData uri="http://schemas.openxmlformats.org/drawingml/2006/table">
            <a:tbl>
              <a:tblPr/>
              <a:tblGrid>
                <a:gridCol w="895574"/>
                <a:gridCol w="270787"/>
                <a:gridCol w="270787"/>
                <a:gridCol w="270787"/>
                <a:gridCol w="270787"/>
                <a:gridCol w="270787"/>
                <a:gridCol w="270787"/>
                <a:gridCol w="270787"/>
                <a:gridCol w="270787"/>
                <a:gridCol w="270787"/>
                <a:gridCol w="270787"/>
                <a:gridCol w="270787"/>
                <a:gridCol w="270787"/>
                <a:gridCol w="270787"/>
                <a:gridCol w="270787"/>
              </a:tblGrid>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Arial" charset="0"/>
                        </a:rPr>
                        <a:t>Octet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Arial"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rPr>
                        <a:t>Bit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1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00" b="0" i="0" u="none" strike="noStrike" cap="none" normalizeH="0" baseline="0" dirty="0" smtClean="0">
                          <a:ln>
                            <a:noFill/>
                          </a:ln>
                          <a:solidFill>
                            <a:schemeClr val="tx1"/>
                          </a:solidFill>
                          <a:effectLst/>
                          <a:latin typeface="Arial" charset="0"/>
                        </a:rPr>
                        <a:t>Component name                                                                       </a:t>
                      </a: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26674" name="TextBox 38"/>
          <p:cNvSpPr txBox="1">
            <a:spLocks noChangeArrowheads="1"/>
          </p:cNvSpPr>
          <p:nvPr/>
        </p:nvSpPr>
        <p:spPr bwMode="auto">
          <a:xfrm>
            <a:off x="428625" y="5695950"/>
            <a:ext cx="8429625" cy="457200"/>
          </a:xfrm>
          <a:prstGeom prst="rect">
            <a:avLst/>
          </a:prstGeom>
          <a:noFill/>
          <a:ln w="9525">
            <a:noFill/>
            <a:miter lim="800000"/>
            <a:headEnd/>
            <a:tailEnd/>
          </a:ln>
        </p:spPr>
        <p:txBody>
          <a:bodyPr>
            <a:spAutoFit/>
          </a:bodyPr>
          <a:lstStyle/>
          <a:p>
            <a:pPr algn="ctr" eaLnBrk="0" hangingPunct="0"/>
            <a:r>
              <a:rPr lang="en-US" b="1">
                <a:latin typeface="Arial" charset="0"/>
              </a:rPr>
              <a:t>Figure xx</a:t>
            </a:r>
            <a:r>
              <a:rPr lang="en-US">
                <a:latin typeface="Arial" charset="0"/>
              </a:rPr>
              <a:t>: Example of bit order processing for a 4g PHY component; the number of octets {</a:t>
            </a:r>
            <a:r>
              <a:rPr lang="en-US" i="1">
                <a:latin typeface="Arial" charset="0"/>
              </a:rPr>
              <a:t>m </a:t>
            </a:r>
            <a:r>
              <a:rPr lang="en-US">
                <a:latin typeface="Arial" charset="0"/>
              </a:rPr>
              <a:t>= (</a:t>
            </a:r>
            <a:r>
              <a:rPr lang="en-US" i="1">
                <a:latin typeface="Arial" charset="0"/>
              </a:rPr>
              <a:t>k+1)} </a:t>
            </a:r>
            <a:r>
              <a:rPr lang="en-US">
                <a:latin typeface="Arial" charset="0"/>
              </a:rPr>
              <a:t>forming a PHY component is not necessarily an integer value.</a:t>
            </a:r>
          </a:p>
        </p:txBody>
      </p:sp>
      <p:sp>
        <p:nvSpPr>
          <p:cNvPr id="26675" name="Text Box 97"/>
          <p:cNvSpPr txBox="1">
            <a:spLocks noChangeArrowheads="1"/>
          </p:cNvSpPr>
          <p:nvPr/>
        </p:nvSpPr>
        <p:spPr bwMode="auto">
          <a:xfrm>
            <a:off x="6804025" y="1385888"/>
            <a:ext cx="2205038" cy="639762"/>
          </a:xfrm>
          <a:prstGeom prst="rect">
            <a:avLst/>
          </a:prstGeom>
          <a:gradFill rotWithShape="1">
            <a:gsLst>
              <a:gs pos="0">
                <a:srgbClr val="FFDE80"/>
              </a:gs>
              <a:gs pos="50000">
                <a:srgbClr val="FFE8B3"/>
              </a:gs>
              <a:gs pos="100000">
                <a:srgbClr val="FFF3DA"/>
              </a:gs>
            </a:gsLst>
            <a:lin ang="10800000" scaled="1"/>
          </a:gradFill>
          <a:ln w="12700" algn="ctr">
            <a:noFill/>
            <a:miter lim="800000"/>
            <a:headEnd type="none" w="sm" len="sm"/>
            <a:tailEnd type="none" w="sm" len="sm"/>
          </a:ln>
        </p:spPr>
        <p:txBody>
          <a:bodyPr>
            <a:spAutoFit/>
          </a:bodyPr>
          <a:lstStyle/>
          <a:p>
            <a:pPr eaLnBrk="0" hangingPunct="0"/>
            <a:r>
              <a:rPr lang="en-US"/>
              <a:t>Note: Changes are in bold italics</a:t>
            </a:r>
          </a:p>
          <a:p>
            <a:pPr eaLnBrk="0" hangingPunct="0"/>
            <a:r>
              <a:rPr lang="en-US"/>
              <a:t>“In general..” is added since the</a:t>
            </a:r>
          </a:p>
          <a:p>
            <a:pPr eaLnBrk="0" hangingPunct="0"/>
            <a:r>
              <a:rPr lang="en-US"/>
              <a:t>MSF PPDU has no PSDU</a:t>
            </a:r>
          </a:p>
        </p:txBody>
      </p:sp>
      <p:cxnSp>
        <p:nvCxnSpPr>
          <p:cNvPr id="26676" name="Straight Connector 24"/>
          <p:cNvCxnSpPr>
            <a:cxnSpLocks noChangeShapeType="1"/>
          </p:cNvCxnSpPr>
          <p:nvPr/>
        </p:nvCxnSpPr>
        <p:spPr bwMode="auto">
          <a:xfrm>
            <a:off x="6011863" y="5529263"/>
            <a:ext cx="214312" cy="0"/>
          </a:xfrm>
          <a:prstGeom prst="line">
            <a:avLst/>
          </a:prstGeom>
          <a:noFill/>
          <a:ln w="12700" algn="ctr">
            <a:solidFill>
              <a:schemeClr val="tx1"/>
            </a:solidFill>
            <a:round/>
            <a:headEnd type="none" w="sm" len="sm"/>
            <a:tailEnd type="none" w="sm" len="sm"/>
          </a:ln>
        </p:spPr>
      </p:cxnSp>
      <p:graphicFrame>
        <p:nvGraphicFramePr>
          <p:cNvPr id="34" name="Group 51"/>
          <p:cNvGraphicFramePr>
            <a:graphicFrameLocks noGrp="1"/>
          </p:cNvGraphicFramePr>
          <p:nvPr/>
        </p:nvGraphicFramePr>
        <p:xfrm>
          <a:off x="4929188" y="4879975"/>
          <a:ext cx="4059237" cy="671513"/>
        </p:xfrm>
        <a:graphic>
          <a:graphicData uri="http://schemas.openxmlformats.org/drawingml/2006/table">
            <a:tbl>
              <a:tblPr/>
              <a:tblGrid>
                <a:gridCol w="285750"/>
                <a:gridCol w="471487"/>
                <a:gridCol w="471488"/>
                <a:gridCol w="471487"/>
                <a:gridCol w="471488"/>
                <a:gridCol w="471487"/>
                <a:gridCol w="471488"/>
                <a:gridCol w="471487"/>
                <a:gridCol w="473075"/>
              </a:tblGrid>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rPr>
                        <a:t>K</a:t>
                      </a:r>
                      <a:endParaRPr kumimoji="0" lang="en-US" sz="9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cs typeface="Courier New" pitchFamily="49"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9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rPr>
                        <a:t>Component name (cont’d)</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cxnSp>
        <p:nvCxnSpPr>
          <p:cNvPr id="26704" name="Straight Connector 42"/>
          <p:cNvCxnSpPr>
            <a:cxnSpLocks noChangeShapeType="1"/>
          </p:cNvCxnSpPr>
          <p:nvPr/>
        </p:nvCxnSpPr>
        <p:spPr bwMode="auto">
          <a:xfrm rot="5400000">
            <a:off x="2983706" y="5012532"/>
            <a:ext cx="214313" cy="0"/>
          </a:xfrm>
          <a:prstGeom prst="line">
            <a:avLst/>
          </a:prstGeom>
          <a:noFill/>
          <a:ln w="12700" algn="ctr">
            <a:solidFill>
              <a:schemeClr val="tx1">
                <a:alpha val="30980"/>
              </a:schemeClr>
            </a:solidFill>
            <a:prstDash val="sysDash"/>
            <a:round/>
            <a:headEnd type="none" w="sm" len="sm"/>
            <a:tailEnd type="none" w="sm" len="sm"/>
          </a:ln>
        </p:spPr>
      </p:cxnSp>
      <p:grpSp>
        <p:nvGrpSpPr>
          <p:cNvPr id="26705" name="Group 70"/>
          <p:cNvGrpSpPr>
            <a:grpSpLocks noChangeAspect="1"/>
          </p:cNvGrpSpPr>
          <p:nvPr/>
        </p:nvGrpSpPr>
        <p:grpSpPr bwMode="auto">
          <a:xfrm>
            <a:off x="4865688" y="4772025"/>
            <a:ext cx="111125" cy="220663"/>
            <a:chOff x="6072198" y="4464780"/>
            <a:chExt cx="117998" cy="234810"/>
          </a:xfrm>
        </p:grpSpPr>
        <p:sp>
          <p:nvSpPr>
            <p:cNvPr id="52" name="Freeform 51"/>
            <p:cNvSpPr/>
            <p:nvPr/>
          </p:nvSpPr>
          <p:spPr bwMode="auto">
            <a:xfrm>
              <a:off x="6072198" y="4468159"/>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53" name="Freeform 52"/>
            <p:cNvSpPr/>
            <p:nvPr/>
          </p:nvSpPr>
          <p:spPr bwMode="auto">
            <a:xfrm>
              <a:off x="6116026" y="4464780"/>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26706" name="Group 71"/>
          <p:cNvGrpSpPr>
            <a:grpSpLocks noChangeAspect="1"/>
          </p:cNvGrpSpPr>
          <p:nvPr/>
        </p:nvGrpSpPr>
        <p:grpSpPr bwMode="auto">
          <a:xfrm>
            <a:off x="4722813" y="5434013"/>
            <a:ext cx="109537" cy="220662"/>
            <a:chOff x="6072198" y="4464780"/>
            <a:chExt cx="117998" cy="234810"/>
          </a:xfrm>
        </p:grpSpPr>
        <p:sp>
          <p:nvSpPr>
            <p:cNvPr id="73" name="Freeform 72"/>
            <p:cNvSpPr/>
            <p:nvPr/>
          </p:nvSpPr>
          <p:spPr bwMode="auto">
            <a:xfrm>
              <a:off x="6072198" y="4468159"/>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74" name="Freeform 73"/>
            <p:cNvSpPr/>
            <p:nvPr/>
          </p:nvSpPr>
          <p:spPr bwMode="auto">
            <a:xfrm>
              <a:off x="6116661" y="4464780"/>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26707" name="Group 74"/>
          <p:cNvGrpSpPr>
            <a:grpSpLocks noChangeAspect="1"/>
          </p:cNvGrpSpPr>
          <p:nvPr/>
        </p:nvGrpSpPr>
        <p:grpSpPr bwMode="auto">
          <a:xfrm>
            <a:off x="4873625" y="5440363"/>
            <a:ext cx="111125" cy="220662"/>
            <a:chOff x="6072198" y="4464780"/>
            <a:chExt cx="117998" cy="234810"/>
          </a:xfrm>
        </p:grpSpPr>
        <p:sp>
          <p:nvSpPr>
            <p:cNvPr id="76" name="Freeform 75"/>
            <p:cNvSpPr/>
            <p:nvPr/>
          </p:nvSpPr>
          <p:spPr bwMode="auto">
            <a:xfrm>
              <a:off x="6072198" y="4468159"/>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77" name="Freeform 76"/>
            <p:cNvSpPr/>
            <p:nvPr/>
          </p:nvSpPr>
          <p:spPr bwMode="auto">
            <a:xfrm>
              <a:off x="6116026" y="4464780"/>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26708" name="Group 77"/>
          <p:cNvGrpSpPr>
            <a:grpSpLocks noChangeAspect="1"/>
          </p:cNvGrpSpPr>
          <p:nvPr/>
        </p:nvGrpSpPr>
        <p:grpSpPr bwMode="auto">
          <a:xfrm>
            <a:off x="4722813" y="4795838"/>
            <a:ext cx="109537" cy="222250"/>
            <a:chOff x="6072198" y="4464780"/>
            <a:chExt cx="117998" cy="234810"/>
          </a:xfrm>
        </p:grpSpPr>
        <p:sp>
          <p:nvSpPr>
            <p:cNvPr id="79" name="Freeform 78"/>
            <p:cNvSpPr/>
            <p:nvPr/>
          </p:nvSpPr>
          <p:spPr bwMode="auto">
            <a:xfrm>
              <a:off x="6072198" y="4468134"/>
              <a:ext cx="73535" cy="231456"/>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80" name="Freeform 79"/>
            <p:cNvSpPr/>
            <p:nvPr/>
          </p:nvSpPr>
          <p:spPr bwMode="auto">
            <a:xfrm>
              <a:off x="6116661" y="4464780"/>
              <a:ext cx="73535" cy="231456"/>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cxnSp>
        <p:nvCxnSpPr>
          <p:cNvPr id="26709" name="Straight Connector 80"/>
          <p:cNvCxnSpPr>
            <a:cxnSpLocks noChangeShapeType="1"/>
          </p:cNvCxnSpPr>
          <p:nvPr/>
        </p:nvCxnSpPr>
        <p:spPr bwMode="auto">
          <a:xfrm rot="5400000">
            <a:off x="5107782" y="4998244"/>
            <a:ext cx="214312" cy="0"/>
          </a:xfrm>
          <a:prstGeom prst="line">
            <a:avLst/>
          </a:prstGeom>
          <a:noFill/>
          <a:ln w="12700" algn="ctr">
            <a:solidFill>
              <a:schemeClr val="tx1">
                <a:alpha val="30980"/>
              </a:schemeClr>
            </a:solidFill>
            <a:prstDash val="sysDash"/>
            <a:round/>
            <a:headEnd type="none" w="sm" len="sm"/>
            <a:tailEnd type="none" w="sm" len="sm"/>
          </a:ln>
        </p:spPr>
      </p:cxnSp>
      <p:grpSp>
        <p:nvGrpSpPr>
          <p:cNvPr id="26710" name="Group 81"/>
          <p:cNvGrpSpPr>
            <a:grpSpLocks noChangeAspect="1"/>
          </p:cNvGrpSpPr>
          <p:nvPr/>
        </p:nvGrpSpPr>
        <p:grpSpPr bwMode="auto">
          <a:xfrm>
            <a:off x="4857750" y="5003800"/>
            <a:ext cx="111125" cy="220663"/>
            <a:chOff x="6072198" y="4464780"/>
            <a:chExt cx="117998" cy="234810"/>
          </a:xfrm>
        </p:grpSpPr>
        <p:sp>
          <p:nvSpPr>
            <p:cNvPr id="83" name="Freeform 82"/>
            <p:cNvSpPr/>
            <p:nvPr/>
          </p:nvSpPr>
          <p:spPr bwMode="auto">
            <a:xfrm>
              <a:off x="6072198" y="4468159"/>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84" name="Freeform 83"/>
            <p:cNvSpPr/>
            <p:nvPr/>
          </p:nvSpPr>
          <p:spPr bwMode="auto">
            <a:xfrm>
              <a:off x="6116026" y="4464780"/>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26711" name="Group 84"/>
          <p:cNvGrpSpPr>
            <a:grpSpLocks noChangeAspect="1"/>
          </p:cNvGrpSpPr>
          <p:nvPr/>
        </p:nvGrpSpPr>
        <p:grpSpPr bwMode="auto">
          <a:xfrm>
            <a:off x="4714875" y="5022850"/>
            <a:ext cx="111125" cy="220663"/>
            <a:chOff x="6072198" y="4464780"/>
            <a:chExt cx="117998" cy="234810"/>
          </a:xfrm>
        </p:grpSpPr>
        <p:sp>
          <p:nvSpPr>
            <p:cNvPr id="86" name="Freeform 85"/>
            <p:cNvSpPr/>
            <p:nvPr/>
          </p:nvSpPr>
          <p:spPr bwMode="auto">
            <a:xfrm>
              <a:off x="6072198" y="4468159"/>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87" name="Freeform 86"/>
            <p:cNvSpPr/>
            <p:nvPr/>
          </p:nvSpPr>
          <p:spPr bwMode="auto">
            <a:xfrm>
              <a:off x="6116026" y="4464780"/>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26712" name="Group 87"/>
          <p:cNvGrpSpPr>
            <a:grpSpLocks noChangeAspect="1"/>
          </p:cNvGrpSpPr>
          <p:nvPr/>
        </p:nvGrpSpPr>
        <p:grpSpPr bwMode="auto">
          <a:xfrm>
            <a:off x="4722813" y="5235575"/>
            <a:ext cx="109537" cy="220663"/>
            <a:chOff x="6072198" y="4464780"/>
            <a:chExt cx="117998" cy="234810"/>
          </a:xfrm>
        </p:grpSpPr>
        <p:sp>
          <p:nvSpPr>
            <p:cNvPr id="89" name="Freeform 88"/>
            <p:cNvSpPr/>
            <p:nvPr/>
          </p:nvSpPr>
          <p:spPr bwMode="auto">
            <a:xfrm>
              <a:off x="6072198" y="4468159"/>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90" name="Freeform 89"/>
            <p:cNvSpPr/>
            <p:nvPr/>
          </p:nvSpPr>
          <p:spPr bwMode="auto">
            <a:xfrm>
              <a:off x="6116661" y="4464780"/>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26713" name="Group 90"/>
          <p:cNvGrpSpPr>
            <a:grpSpLocks noChangeAspect="1"/>
          </p:cNvGrpSpPr>
          <p:nvPr/>
        </p:nvGrpSpPr>
        <p:grpSpPr bwMode="auto">
          <a:xfrm>
            <a:off x="4859338" y="5216525"/>
            <a:ext cx="109537" cy="220663"/>
            <a:chOff x="6072198" y="4464780"/>
            <a:chExt cx="117998" cy="234810"/>
          </a:xfrm>
        </p:grpSpPr>
        <p:sp>
          <p:nvSpPr>
            <p:cNvPr id="92" name="Freeform 91"/>
            <p:cNvSpPr/>
            <p:nvPr/>
          </p:nvSpPr>
          <p:spPr bwMode="auto">
            <a:xfrm>
              <a:off x="6072198" y="4468159"/>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93" name="Freeform 92"/>
            <p:cNvSpPr/>
            <p:nvPr/>
          </p:nvSpPr>
          <p:spPr bwMode="auto">
            <a:xfrm>
              <a:off x="6116661" y="4464780"/>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Grp="1" noChangeArrowheads="1"/>
          </p:cNvSpPr>
          <p:nvPr>
            <p:ph type="dt" sz="quarter" idx="10"/>
          </p:nvPr>
        </p:nvSpPr>
        <p:spPr>
          <a:noFill/>
        </p:spPr>
        <p:txBody>
          <a:bodyPr/>
          <a:lstStyle/>
          <a:p>
            <a:r>
              <a:rPr lang="en-US" smtClean="0"/>
              <a:t>July 2010</a:t>
            </a:r>
          </a:p>
        </p:txBody>
      </p:sp>
      <p:sp>
        <p:nvSpPr>
          <p:cNvPr id="27650"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27651" name="Rectangle 6"/>
          <p:cNvSpPr>
            <a:spLocks noGrp="1" noChangeArrowheads="1"/>
          </p:cNvSpPr>
          <p:nvPr>
            <p:ph type="sldNum" sz="quarter" idx="12"/>
          </p:nvPr>
        </p:nvSpPr>
        <p:spPr>
          <a:noFill/>
        </p:spPr>
        <p:txBody>
          <a:bodyPr/>
          <a:lstStyle/>
          <a:p>
            <a:r>
              <a:rPr lang="en-US" smtClean="0"/>
              <a:t>Slide </a:t>
            </a:r>
            <a:fld id="{D9540013-3160-4FD7-A787-C49F3D0769FE}" type="slidenum">
              <a:rPr lang="en-US" smtClean="0"/>
              <a:pPr/>
              <a:t>13</a:t>
            </a:fld>
            <a:endParaRPr lang="en-US" smtClean="0"/>
          </a:p>
        </p:txBody>
      </p:sp>
      <p:sp>
        <p:nvSpPr>
          <p:cNvPr id="27652" name="Rectangle 6"/>
          <p:cNvSpPr txBox="1">
            <a:spLocks noGrp="1" noChangeArrowheads="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8C287396-160E-441C-BFB4-1AFE85F8CE9B}" type="slidenum">
              <a:rPr lang="en-US"/>
              <a:pPr algn="ctr" eaLnBrk="0" hangingPunct="0"/>
              <a:t>13</a:t>
            </a:fld>
            <a:endParaRPr lang="en-US"/>
          </a:p>
        </p:txBody>
      </p:sp>
      <p:sp>
        <p:nvSpPr>
          <p:cNvPr id="27653" name="Slide Number Placeholder 3"/>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5C63B096-547C-46F0-85E6-9C5BDAD2E330}" type="slidenum">
              <a:rPr lang="en-US"/>
              <a:pPr algn="ctr" eaLnBrk="0" hangingPunct="0"/>
              <a:t>13</a:t>
            </a:fld>
            <a:endParaRPr lang="en-US"/>
          </a:p>
        </p:txBody>
      </p:sp>
      <p:sp>
        <p:nvSpPr>
          <p:cNvPr id="27654" name="Rectangle 2"/>
          <p:cNvSpPr>
            <a:spLocks noGrp="1" noChangeArrowheads="1"/>
          </p:cNvSpPr>
          <p:nvPr>
            <p:ph type="title" idx="4294967295"/>
          </p:nvPr>
        </p:nvSpPr>
        <p:spPr/>
        <p:txBody>
          <a:bodyPr/>
          <a:lstStyle/>
          <a:p>
            <a:r>
              <a:rPr lang="en-US" sz="2400" smtClean="0"/>
              <a:t>Mapping between bit string and PHR fields:</a:t>
            </a:r>
            <a:br>
              <a:rPr lang="en-US" sz="2400" smtClean="0"/>
            </a:br>
            <a:r>
              <a:rPr lang="en-US" sz="2400" smtClean="0"/>
              <a:t>4g MR-FSK PHY</a:t>
            </a:r>
            <a:br>
              <a:rPr lang="en-US" sz="2400" smtClean="0"/>
            </a:br>
            <a:r>
              <a:rPr lang="en-US" sz="2000" smtClean="0"/>
              <a:t>All multi-bit fields are unsigned integers and shall be processed MSB first</a:t>
            </a:r>
          </a:p>
        </p:txBody>
      </p:sp>
      <p:cxnSp>
        <p:nvCxnSpPr>
          <p:cNvPr id="27655" name="Straight Connector 16"/>
          <p:cNvCxnSpPr>
            <a:cxnSpLocks noChangeShapeType="1"/>
          </p:cNvCxnSpPr>
          <p:nvPr/>
        </p:nvCxnSpPr>
        <p:spPr bwMode="auto">
          <a:xfrm rot="5400000">
            <a:off x="5220493" y="3307557"/>
            <a:ext cx="214313" cy="0"/>
          </a:xfrm>
          <a:prstGeom prst="line">
            <a:avLst/>
          </a:prstGeom>
          <a:noFill/>
          <a:ln w="12700" algn="ctr">
            <a:solidFill>
              <a:schemeClr val="tx1">
                <a:alpha val="30980"/>
              </a:schemeClr>
            </a:solidFill>
            <a:prstDash val="sysDash"/>
            <a:round/>
            <a:headEnd type="none" w="sm" len="sm"/>
            <a:tailEnd type="none" w="sm" len="sm"/>
          </a:ln>
        </p:spPr>
      </p:cxnSp>
      <p:sp>
        <p:nvSpPr>
          <p:cNvPr id="27656" name="TextBox 16"/>
          <p:cNvSpPr txBox="1">
            <a:spLocks noChangeArrowheads="1"/>
          </p:cNvSpPr>
          <p:nvPr/>
        </p:nvSpPr>
        <p:spPr bwMode="auto">
          <a:xfrm>
            <a:off x="654050" y="4406900"/>
            <a:ext cx="2197100" cy="822325"/>
          </a:xfrm>
          <a:prstGeom prst="rect">
            <a:avLst/>
          </a:prstGeom>
          <a:noFill/>
          <a:ln w="9525">
            <a:noFill/>
            <a:miter lim="800000"/>
            <a:headEnd/>
            <a:tailEnd/>
          </a:ln>
        </p:spPr>
        <p:txBody>
          <a:bodyPr wrap="none">
            <a:spAutoFit/>
          </a:bodyPr>
          <a:lstStyle/>
          <a:p>
            <a:pPr eaLnBrk="0" hangingPunct="0"/>
            <a:r>
              <a:rPr lang="en-US"/>
              <a:t>  MS   = Mode Switching </a:t>
            </a:r>
          </a:p>
          <a:p>
            <a:pPr eaLnBrk="0" hangingPunct="0"/>
            <a:r>
              <a:rPr lang="en-US"/>
              <a:t> RFU  = Reserved for further use</a:t>
            </a:r>
          </a:p>
          <a:p>
            <a:pPr eaLnBrk="0" hangingPunct="0"/>
            <a:r>
              <a:rPr lang="en-US"/>
              <a:t> FCS   =  FCS length</a:t>
            </a:r>
          </a:p>
          <a:p>
            <a:pPr eaLnBrk="0" hangingPunct="0"/>
            <a:r>
              <a:rPr lang="en-US"/>
              <a:t> DW    = Data Whitening</a:t>
            </a:r>
          </a:p>
        </p:txBody>
      </p:sp>
      <p:graphicFrame>
        <p:nvGraphicFramePr>
          <p:cNvPr id="22608" name="Group 80"/>
          <p:cNvGraphicFramePr>
            <a:graphicFrameLocks noGrp="1"/>
          </p:cNvGraphicFramePr>
          <p:nvPr/>
        </p:nvGraphicFramePr>
        <p:xfrm>
          <a:off x="727075" y="3186113"/>
          <a:ext cx="7715250" cy="976312"/>
        </p:xfrm>
        <a:graphic>
          <a:graphicData uri="http://schemas.openxmlformats.org/drawingml/2006/table">
            <a:tbl>
              <a:tblPr/>
              <a:tblGrid>
                <a:gridCol w="1473200"/>
                <a:gridCol w="390525"/>
                <a:gridCol w="388938"/>
                <a:gridCol w="390525"/>
                <a:gridCol w="390525"/>
                <a:gridCol w="388937"/>
                <a:gridCol w="392113"/>
                <a:gridCol w="390525"/>
                <a:gridCol w="388937"/>
                <a:gridCol w="390525"/>
                <a:gridCol w="388938"/>
                <a:gridCol w="390525"/>
                <a:gridCol w="388937"/>
                <a:gridCol w="390525"/>
                <a:gridCol w="390525"/>
                <a:gridCol w="388938"/>
                <a:gridCol w="392112"/>
              </a:tblGrid>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Bit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Bit Mapping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MS=0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R1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R0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FCS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DW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L10</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L9</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L8</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L7</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L6</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L5</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Field 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RFU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vMerge="1">
                  <a:txBody>
                    <a:bodyPr/>
                    <a:lstStyle/>
                    <a:p>
                      <a:endParaRPr lang="en-US"/>
                    </a:p>
                  </a:txBody>
                  <a:tcPr/>
                </a:tc>
                <a:tc vMerge="1">
                  <a:txBody>
                    <a:bodyPr/>
                    <a:lstStyle/>
                    <a:p>
                      <a:endParaRPr lang="en-US"/>
                    </a:p>
                  </a:txBody>
                  <a:tcPr/>
                </a:tc>
                <a:tc grid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Payload Length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Packet Control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cxnSp>
        <p:nvCxnSpPr>
          <p:cNvPr id="27723" name="Straight Connector 13"/>
          <p:cNvCxnSpPr>
            <a:cxnSpLocks noChangeShapeType="1"/>
          </p:cNvCxnSpPr>
          <p:nvPr/>
        </p:nvCxnSpPr>
        <p:spPr bwMode="auto">
          <a:xfrm rot="5400000">
            <a:off x="5217319" y="3305969"/>
            <a:ext cx="214312" cy="0"/>
          </a:xfrm>
          <a:prstGeom prst="line">
            <a:avLst/>
          </a:prstGeom>
          <a:noFill/>
          <a:ln w="12700" algn="ctr">
            <a:solidFill>
              <a:schemeClr val="tx1">
                <a:alpha val="30980"/>
              </a:schemeClr>
            </a:solidFill>
            <a:prstDash val="sysDash"/>
            <a:round/>
            <a:headEnd type="none" w="sm" len="sm"/>
            <a:tailEnd type="none" w="sm" len="sm"/>
          </a:ln>
        </p:spPr>
      </p:cxnSp>
      <p:sp>
        <p:nvSpPr>
          <p:cNvPr id="27724" name="Rectangle 87"/>
          <p:cNvSpPr>
            <a:spLocks noChangeArrowheads="1"/>
          </p:cNvSpPr>
          <p:nvPr/>
        </p:nvSpPr>
        <p:spPr bwMode="auto">
          <a:xfrm>
            <a:off x="685800" y="2241550"/>
            <a:ext cx="7772400" cy="811213"/>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1800">
                <a:latin typeface="Arial" charset="0"/>
              </a:rPr>
              <a:t>Delete 1</a:t>
            </a:r>
            <a:r>
              <a:rPr lang="en-US" sz="1800" baseline="30000">
                <a:latin typeface="Arial" charset="0"/>
              </a:rPr>
              <a:t>st</a:t>
            </a:r>
            <a:r>
              <a:rPr lang="en-US" sz="1800">
                <a:latin typeface="Arial" charset="0"/>
              </a:rPr>
              <a:t> sentence of 6.3.2a as it is already defined in figure 26a</a:t>
            </a:r>
          </a:p>
          <a:p>
            <a:pPr marL="342900" indent="-342900" eaLnBrk="0" hangingPunct="0">
              <a:spcBef>
                <a:spcPct val="20000"/>
              </a:spcBef>
              <a:buFontTx/>
              <a:buChar char="•"/>
            </a:pPr>
            <a:r>
              <a:rPr lang="en-US" sz="1800">
                <a:latin typeface="Arial" charset="0"/>
              </a:rPr>
              <a:t>Replace figure 27a with the following</a:t>
            </a:r>
          </a:p>
        </p:txBody>
      </p:sp>
      <p:sp>
        <p:nvSpPr>
          <p:cNvPr id="27725" name="TextBox 38"/>
          <p:cNvSpPr txBox="1">
            <a:spLocks noChangeArrowheads="1"/>
          </p:cNvSpPr>
          <p:nvPr/>
        </p:nvSpPr>
        <p:spPr bwMode="auto">
          <a:xfrm>
            <a:off x="857250" y="5357813"/>
            <a:ext cx="7858125" cy="276225"/>
          </a:xfrm>
          <a:prstGeom prst="rect">
            <a:avLst/>
          </a:prstGeom>
          <a:noFill/>
          <a:ln w="9525">
            <a:noFill/>
            <a:miter lim="800000"/>
            <a:headEnd/>
            <a:tailEnd/>
          </a:ln>
        </p:spPr>
        <p:txBody>
          <a:bodyPr>
            <a:spAutoFit/>
          </a:bodyPr>
          <a:lstStyle/>
          <a:p>
            <a:pPr algn="ctr" eaLnBrk="0" hangingPunct="0"/>
            <a:r>
              <a:rPr lang="en-US" b="1">
                <a:latin typeface="Arial" charset="0"/>
              </a:rPr>
              <a:t>Figure 27a</a:t>
            </a:r>
            <a:r>
              <a:rPr lang="en-US">
                <a:latin typeface="Arial" charset="0"/>
              </a:rPr>
              <a:t>: MR-FSK PHR component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p:cNvSpPr>
            <a:spLocks noGrp="1" noChangeArrowheads="1"/>
          </p:cNvSpPr>
          <p:nvPr>
            <p:ph type="dt" sz="quarter" idx="10"/>
          </p:nvPr>
        </p:nvSpPr>
        <p:spPr>
          <a:noFill/>
        </p:spPr>
        <p:txBody>
          <a:bodyPr/>
          <a:lstStyle/>
          <a:p>
            <a:r>
              <a:rPr lang="en-US" smtClean="0"/>
              <a:t>July 2010</a:t>
            </a:r>
          </a:p>
        </p:txBody>
      </p:sp>
      <p:sp>
        <p:nvSpPr>
          <p:cNvPr id="28674"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28675" name="Rectangle 6"/>
          <p:cNvSpPr>
            <a:spLocks noGrp="1" noChangeArrowheads="1"/>
          </p:cNvSpPr>
          <p:nvPr>
            <p:ph type="sldNum" sz="quarter" idx="12"/>
          </p:nvPr>
        </p:nvSpPr>
        <p:spPr>
          <a:noFill/>
        </p:spPr>
        <p:txBody>
          <a:bodyPr/>
          <a:lstStyle/>
          <a:p>
            <a:r>
              <a:rPr lang="en-US" smtClean="0"/>
              <a:t>Slide </a:t>
            </a:r>
            <a:fld id="{9AC56BB6-2A33-4B5E-9BF8-786770605499}" type="slidenum">
              <a:rPr lang="en-US" smtClean="0"/>
              <a:pPr/>
              <a:t>14</a:t>
            </a:fld>
            <a:endParaRPr lang="en-US" smtClean="0"/>
          </a:p>
        </p:txBody>
      </p:sp>
      <p:sp>
        <p:nvSpPr>
          <p:cNvPr id="28676" name="Rectangle 6"/>
          <p:cNvSpPr txBox="1">
            <a:spLocks noGrp="1" noChangeArrowheads="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AE6A2DA4-6AB9-4187-9873-B53BDE8FF4EC}" type="slidenum">
              <a:rPr lang="en-US"/>
              <a:pPr algn="ctr" eaLnBrk="0" hangingPunct="0"/>
              <a:t>14</a:t>
            </a:fld>
            <a:endParaRPr lang="en-US"/>
          </a:p>
        </p:txBody>
      </p:sp>
      <p:sp>
        <p:nvSpPr>
          <p:cNvPr id="28677" name="Slide Number Placeholder 3"/>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8DB384DC-F37C-4B9D-9EDA-2814153A8306}" type="slidenum">
              <a:rPr lang="en-US"/>
              <a:pPr algn="ctr" eaLnBrk="0" hangingPunct="0"/>
              <a:t>14</a:t>
            </a:fld>
            <a:endParaRPr lang="en-US"/>
          </a:p>
        </p:txBody>
      </p:sp>
      <p:sp>
        <p:nvSpPr>
          <p:cNvPr id="28678" name="Rectangle 2"/>
          <p:cNvSpPr>
            <a:spLocks noGrp="1" noChangeArrowheads="1"/>
          </p:cNvSpPr>
          <p:nvPr>
            <p:ph type="title" idx="4294967295"/>
          </p:nvPr>
        </p:nvSpPr>
        <p:spPr>
          <a:xfrm>
            <a:off x="614363" y="642938"/>
            <a:ext cx="8101012" cy="1033462"/>
          </a:xfrm>
        </p:spPr>
        <p:txBody>
          <a:bodyPr/>
          <a:lstStyle/>
          <a:p>
            <a:r>
              <a:rPr lang="en-US" sz="2400" smtClean="0"/>
              <a:t>Mapping between bit string and MSF fields</a:t>
            </a:r>
            <a:br>
              <a:rPr lang="en-US" sz="2400" smtClean="0"/>
            </a:br>
            <a:r>
              <a:rPr lang="en-US" sz="2400" smtClean="0"/>
              <a:t> 4g MR-FSK PHY</a:t>
            </a:r>
            <a:br>
              <a:rPr lang="en-US" sz="2400" smtClean="0"/>
            </a:br>
            <a:r>
              <a:rPr lang="en-US" sz="2400" smtClean="0"/>
              <a:t> </a:t>
            </a:r>
            <a:r>
              <a:rPr lang="en-US" sz="2000" smtClean="0"/>
              <a:t>All multi-bit fields are unsigned integers and shall be processed MSB first</a:t>
            </a:r>
          </a:p>
        </p:txBody>
      </p:sp>
      <p:cxnSp>
        <p:nvCxnSpPr>
          <p:cNvPr id="28679" name="Straight Connector 16"/>
          <p:cNvCxnSpPr>
            <a:cxnSpLocks noChangeShapeType="1"/>
          </p:cNvCxnSpPr>
          <p:nvPr/>
        </p:nvCxnSpPr>
        <p:spPr bwMode="auto">
          <a:xfrm rot="5400000">
            <a:off x="5106193" y="3612357"/>
            <a:ext cx="214313" cy="0"/>
          </a:xfrm>
          <a:prstGeom prst="line">
            <a:avLst/>
          </a:prstGeom>
          <a:noFill/>
          <a:ln w="12700" algn="ctr">
            <a:solidFill>
              <a:schemeClr val="tx1">
                <a:alpha val="30980"/>
              </a:schemeClr>
            </a:solidFill>
            <a:prstDash val="sysDash"/>
            <a:round/>
            <a:headEnd type="none" w="sm" len="sm"/>
            <a:tailEnd type="none" w="sm" len="sm"/>
          </a:ln>
        </p:spPr>
      </p:cxnSp>
      <p:sp>
        <p:nvSpPr>
          <p:cNvPr id="28680" name="TextBox 16"/>
          <p:cNvSpPr txBox="1">
            <a:spLocks noChangeArrowheads="1"/>
          </p:cNvSpPr>
          <p:nvPr/>
        </p:nvSpPr>
        <p:spPr bwMode="auto">
          <a:xfrm>
            <a:off x="611188" y="3990975"/>
            <a:ext cx="3389312" cy="1552575"/>
          </a:xfrm>
          <a:prstGeom prst="rect">
            <a:avLst/>
          </a:prstGeom>
          <a:noFill/>
          <a:ln w="9525">
            <a:noFill/>
            <a:miter lim="800000"/>
            <a:headEnd/>
            <a:tailEnd/>
          </a:ln>
        </p:spPr>
        <p:txBody>
          <a:bodyPr wrap="none">
            <a:spAutoFit/>
          </a:bodyPr>
          <a:lstStyle/>
          <a:p>
            <a:pPr eaLnBrk="0" hangingPunct="0"/>
            <a:r>
              <a:rPr lang="en-US"/>
              <a:t>MS   = Mode Switching </a:t>
            </a:r>
          </a:p>
          <a:p>
            <a:pPr eaLnBrk="0" hangingPunct="0"/>
            <a:r>
              <a:rPr lang="en-US"/>
              <a:t>MSPE = mode Switch Parameter Entry</a:t>
            </a:r>
          </a:p>
          <a:p>
            <a:pPr eaLnBrk="0" hangingPunct="0"/>
            <a:r>
              <a:rPr lang="en-US"/>
              <a:t>FEC = new mode FEC field</a:t>
            </a:r>
          </a:p>
          <a:p>
            <a:pPr eaLnBrk="0" hangingPunct="0"/>
            <a:r>
              <a:rPr lang="en-US"/>
              <a:t>Page = 0 if Channel Page =7 or 1 if Channel Page=8</a:t>
            </a:r>
          </a:p>
          <a:p>
            <a:pPr eaLnBrk="0" hangingPunct="0"/>
            <a:r>
              <a:rPr lang="en-US"/>
              <a:t>Mod – Modulation Scheme</a:t>
            </a:r>
          </a:p>
          <a:p>
            <a:pPr eaLnBrk="0" hangingPunct="0"/>
            <a:r>
              <a:rPr lang="en-US"/>
              <a:t>Md = Mode</a:t>
            </a:r>
          </a:p>
          <a:p>
            <a:pPr eaLnBrk="0" hangingPunct="0"/>
            <a:r>
              <a:rPr lang="en-US"/>
              <a:t>B = BCH</a:t>
            </a:r>
          </a:p>
          <a:p>
            <a:pPr eaLnBrk="0" hangingPunct="0"/>
            <a:r>
              <a:rPr lang="en-US"/>
              <a:t>PC = Parity Check</a:t>
            </a:r>
          </a:p>
        </p:txBody>
      </p:sp>
      <p:graphicFrame>
        <p:nvGraphicFramePr>
          <p:cNvPr id="23769" name="Group 217"/>
          <p:cNvGraphicFramePr>
            <a:graphicFrameLocks noGrp="1"/>
          </p:cNvGraphicFramePr>
          <p:nvPr/>
        </p:nvGraphicFramePr>
        <p:xfrm>
          <a:off x="611188" y="2894013"/>
          <a:ext cx="7715250" cy="854075"/>
        </p:xfrm>
        <a:graphic>
          <a:graphicData uri="http://schemas.openxmlformats.org/drawingml/2006/table">
            <a:tbl>
              <a:tblPr/>
              <a:tblGrid>
                <a:gridCol w="1125537"/>
                <a:gridCol w="357188"/>
                <a:gridCol w="396875"/>
                <a:gridCol w="344487"/>
                <a:gridCol w="438150"/>
                <a:gridCol w="436563"/>
                <a:gridCol w="530225"/>
                <a:gridCol w="576262"/>
                <a:gridCol w="388938"/>
                <a:gridCol w="390525"/>
                <a:gridCol w="388937"/>
                <a:gridCol w="390525"/>
                <a:gridCol w="388938"/>
                <a:gridCol w="390525"/>
                <a:gridCol w="390525"/>
                <a:gridCol w="388937"/>
                <a:gridCol w="392113"/>
              </a:tblGrid>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Bit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Bit Mapping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MS=1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FEC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Page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Mod1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Mod0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Md3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Md2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Md1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Md0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B3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B2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B1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B0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PC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Field 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MSPE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vMerge="1">
                  <a:txBody>
                    <a:bodyPr/>
                    <a:lstStyle/>
                    <a:p>
                      <a:endParaRPr lang="en-US"/>
                    </a:p>
                  </a:txBody>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New Mode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Mode Switch FEC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cxnSp>
        <p:nvCxnSpPr>
          <p:cNvPr id="28744" name="Straight Connector 13"/>
          <p:cNvCxnSpPr>
            <a:cxnSpLocks noChangeShapeType="1"/>
          </p:cNvCxnSpPr>
          <p:nvPr/>
        </p:nvCxnSpPr>
        <p:spPr bwMode="auto">
          <a:xfrm rot="5400000">
            <a:off x="5096668" y="3615532"/>
            <a:ext cx="214313" cy="0"/>
          </a:xfrm>
          <a:prstGeom prst="line">
            <a:avLst/>
          </a:prstGeom>
          <a:noFill/>
          <a:ln w="12700" algn="ctr">
            <a:solidFill>
              <a:schemeClr val="tx1">
                <a:alpha val="30980"/>
              </a:schemeClr>
            </a:solidFill>
            <a:prstDash val="sysDash"/>
            <a:round/>
            <a:headEnd type="none" w="sm" len="sm"/>
            <a:tailEnd type="none" w="sm" len="sm"/>
          </a:ln>
        </p:spPr>
      </p:cxnSp>
      <p:sp>
        <p:nvSpPr>
          <p:cNvPr id="28745" name="Rectangle 89"/>
          <p:cNvSpPr>
            <a:spLocks noChangeArrowheads="1"/>
          </p:cNvSpPr>
          <p:nvPr/>
        </p:nvSpPr>
        <p:spPr bwMode="auto">
          <a:xfrm>
            <a:off x="685800" y="2241550"/>
            <a:ext cx="7772400" cy="811213"/>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1800">
                <a:latin typeface="Arial" charset="0"/>
              </a:rPr>
              <a:t>Replace figure 27c with the following</a:t>
            </a:r>
          </a:p>
        </p:txBody>
      </p:sp>
      <p:sp>
        <p:nvSpPr>
          <p:cNvPr id="28746" name="TextBox 38"/>
          <p:cNvSpPr txBox="1">
            <a:spLocks noChangeArrowheads="1"/>
          </p:cNvSpPr>
          <p:nvPr/>
        </p:nvSpPr>
        <p:spPr bwMode="auto">
          <a:xfrm>
            <a:off x="857250" y="5740400"/>
            <a:ext cx="7858125" cy="276225"/>
          </a:xfrm>
          <a:prstGeom prst="rect">
            <a:avLst/>
          </a:prstGeom>
          <a:noFill/>
          <a:ln w="9525">
            <a:noFill/>
            <a:miter lim="800000"/>
            <a:headEnd/>
            <a:tailEnd/>
          </a:ln>
        </p:spPr>
        <p:txBody>
          <a:bodyPr>
            <a:spAutoFit/>
          </a:bodyPr>
          <a:lstStyle/>
          <a:p>
            <a:pPr algn="ctr" eaLnBrk="0" hangingPunct="0"/>
            <a:r>
              <a:rPr lang="en-US" b="1">
                <a:latin typeface="Arial" charset="0"/>
              </a:rPr>
              <a:t>Figure 27c</a:t>
            </a:r>
            <a:r>
              <a:rPr lang="en-US">
                <a:latin typeface="Arial" charset="0"/>
              </a:rPr>
              <a:t>: MR-FSK Mode Switching Frame PHR component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Grp="1" noChangeArrowheads="1"/>
          </p:cNvSpPr>
          <p:nvPr>
            <p:ph type="dt" sz="quarter" idx="10"/>
          </p:nvPr>
        </p:nvSpPr>
        <p:spPr>
          <a:noFill/>
        </p:spPr>
        <p:txBody>
          <a:bodyPr/>
          <a:lstStyle/>
          <a:p>
            <a:r>
              <a:rPr lang="en-US" smtClean="0"/>
              <a:t>July 2010</a:t>
            </a:r>
          </a:p>
        </p:txBody>
      </p:sp>
      <p:sp>
        <p:nvSpPr>
          <p:cNvPr id="29698"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29699" name="Rectangle 6"/>
          <p:cNvSpPr>
            <a:spLocks noGrp="1" noChangeArrowheads="1"/>
          </p:cNvSpPr>
          <p:nvPr>
            <p:ph type="sldNum" sz="quarter" idx="12"/>
          </p:nvPr>
        </p:nvSpPr>
        <p:spPr>
          <a:noFill/>
        </p:spPr>
        <p:txBody>
          <a:bodyPr/>
          <a:lstStyle/>
          <a:p>
            <a:r>
              <a:rPr lang="en-US" smtClean="0"/>
              <a:t>Slide </a:t>
            </a:r>
            <a:fld id="{948DBC8D-8E3E-48AA-BBB0-B718D6DECD8B}" type="slidenum">
              <a:rPr lang="en-US" smtClean="0"/>
              <a:pPr/>
              <a:t>15</a:t>
            </a:fld>
            <a:endParaRPr lang="en-US" smtClean="0"/>
          </a:p>
        </p:txBody>
      </p:sp>
      <p:sp>
        <p:nvSpPr>
          <p:cNvPr id="29700" name="Rectangle 6"/>
          <p:cNvSpPr txBox="1">
            <a:spLocks noGrp="1" noChangeArrowheads="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1519EFC2-F6EC-45D9-8C0A-F144AF7515AD}" type="slidenum">
              <a:rPr lang="en-US"/>
              <a:pPr algn="ctr" eaLnBrk="0" hangingPunct="0"/>
              <a:t>15</a:t>
            </a:fld>
            <a:endParaRPr lang="en-US"/>
          </a:p>
        </p:txBody>
      </p:sp>
      <p:sp>
        <p:nvSpPr>
          <p:cNvPr id="29701" name="Slide Number Placeholder 3"/>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0846703F-C33D-4DBA-A4C5-1884110D72A4}" type="slidenum">
              <a:rPr lang="en-US"/>
              <a:pPr algn="ctr" eaLnBrk="0" hangingPunct="0"/>
              <a:t>15</a:t>
            </a:fld>
            <a:endParaRPr lang="en-US"/>
          </a:p>
        </p:txBody>
      </p:sp>
      <p:sp>
        <p:nvSpPr>
          <p:cNvPr id="29702" name="TextBox 13"/>
          <p:cNvSpPr txBox="1">
            <a:spLocks noChangeArrowheads="1"/>
          </p:cNvSpPr>
          <p:nvPr/>
        </p:nvSpPr>
        <p:spPr bwMode="auto">
          <a:xfrm>
            <a:off x="611188" y="4581525"/>
            <a:ext cx="2349500" cy="639763"/>
          </a:xfrm>
          <a:prstGeom prst="rect">
            <a:avLst/>
          </a:prstGeom>
          <a:noFill/>
          <a:ln w="9525">
            <a:noFill/>
            <a:miter lim="800000"/>
            <a:headEnd/>
            <a:tailEnd/>
          </a:ln>
        </p:spPr>
        <p:txBody>
          <a:bodyPr wrap="none">
            <a:spAutoFit/>
          </a:bodyPr>
          <a:lstStyle/>
          <a:p>
            <a:pPr eaLnBrk="0" hangingPunct="0"/>
            <a:r>
              <a:rPr lang="en-US"/>
              <a:t>   PC    =   Parity Check </a:t>
            </a:r>
          </a:p>
          <a:p>
            <a:pPr eaLnBrk="0" hangingPunct="0"/>
            <a:r>
              <a:rPr lang="en-US"/>
              <a:t>  RM    =   Rate Mode</a:t>
            </a:r>
          </a:p>
          <a:p>
            <a:pPr eaLnBrk="0" hangingPunct="0"/>
            <a:r>
              <a:rPr lang="en-US"/>
              <a:t> RFU    =   Reserved for further use</a:t>
            </a:r>
          </a:p>
        </p:txBody>
      </p:sp>
      <p:sp>
        <p:nvSpPr>
          <p:cNvPr id="29703" name="Rectangle 2"/>
          <p:cNvSpPr txBox="1">
            <a:spLocks noChangeArrowheads="1"/>
          </p:cNvSpPr>
          <p:nvPr/>
        </p:nvSpPr>
        <p:spPr bwMode="auto">
          <a:xfrm>
            <a:off x="614363" y="642938"/>
            <a:ext cx="8101012" cy="1100137"/>
          </a:xfrm>
          <a:prstGeom prst="rect">
            <a:avLst/>
          </a:prstGeom>
          <a:noFill/>
          <a:ln w="9525">
            <a:noFill/>
            <a:miter lim="800000"/>
            <a:headEnd/>
            <a:tailEnd/>
          </a:ln>
        </p:spPr>
        <p:txBody>
          <a:bodyPr lIns="92075" tIns="46038" rIns="92075" bIns="46038" anchor="ctr"/>
          <a:lstStyle/>
          <a:p>
            <a:pPr algn="ctr" eaLnBrk="0" hangingPunct="0"/>
            <a:r>
              <a:rPr lang="en-US" sz="2400">
                <a:solidFill>
                  <a:schemeClr val="tx2"/>
                </a:solidFill>
              </a:rPr>
              <a:t>Mapping between bit string and PHR fields</a:t>
            </a:r>
          </a:p>
          <a:p>
            <a:pPr algn="ctr" eaLnBrk="0" hangingPunct="0"/>
            <a:r>
              <a:rPr lang="en-US" sz="2400">
                <a:solidFill>
                  <a:schemeClr val="tx2"/>
                </a:solidFill>
              </a:rPr>
              <a:t>4g MR-O-QPSK PHY</a:t>
            </a:r>
          </a:p>
          <a:p>
            <a:pPr algn="ctr" eaLnBrk="0" hangingPunct="0"/>
            <a:r>
              <a:rPr lang="en-US" sz="2000">
                <a:solidFill>
                  <a:schemeClr val="tx2"/>
                </a:solidFill>
              </a:rPr>
              <a:t>All multi-bit fields are unsigned integers and shall be processed MSB first</a:t>
            </a:r>
          </a:p>
        </p:txBody>
      </p:sp>
      <p:graphicFrame>
        <p:nvGraphicFramePr>
          <p:cNvPr id="19543" name="Group 87"/>
          <p:cNvGraphicFramePr>
            <a:graphicFrameLocks noGrp="1"/>
          </p:cNvGraphicFramePr>
          <p:nvPr/>
        </p:nvGraphicFramePr>
        <p:xfrm>
          <a:off x="714375" y="3486150"/>
          <a:ext cx="7858125" cy="976313"/>
        </p:xfrm>
        <a:graphic>
          <a:graphicData uri="http://schemas.openxmlformats.org/drawingml/2006/table">
            <a:tbl>
              <a:tblPr/>
              <a:tblGrid>
                <a:gridCol w="1465263"/>
                <a:gridCol w="398462"/>
                <a:gridCol w="400050"/>
                <a:gridCol w="398463"/>
                <a:gridCol w="400050"/>
                <a:gridCol w="400050"/>
                <a:gridCol w="400050"/>
                <a:gridCol w="400050"/>
                <a:gridCol w="398462"/>
                <a:gridCol w="400050"/>
                <a:gridCol w="400050"/>
                <a:gridCol w="398463"/>
                <a:gridCol w="400050"/>
                <a:gridCol w="398462"/>
                <a:gridCol w="400050"/>
                <a:gridCol w="398463"/>
                <a:gridCol w="401637"/>
              </a:tblGrid>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Bit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Bit Mapping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P1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P0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RM1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RM0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RFU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Field 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PC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vMerge="1">
                  <a:txBody>
                    <a:bodyPr/>
                    <a:lstStyle/>
                    <a:p>
                      <a:endParaRPr lang="en-US"/>
                    </a:p>
                  </a:txBody>
                  <a:tcPr/>
                </a:tc>
                <a:tc grid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Payload Length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9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Packet Control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29770" name="Rectangle 88"/>
          <p:cNvSpPr>
            <a:spLocks noChangeArrowheads="1"/>
          </p:cNvSpPr>
          <p:nvPr/>
        </p:nvSpPr>
        <p:spPr bwMode="auto">
          <a:xfrm>
            <a:off x="685800" y="2241550"/>
            <a:ext cx="7772400" cy="811213"/>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1800">
                <a:latin typeface="Arial" charset="0"/>
              </a:rPr>
              <a:t>Delete 1</a:t>
            </a:r>
            <a:r>
              <a:rPr lang="en-US" sz="1800" baseline="30000">
                <a:latin typeface="Arial" charset="0"/>
              </a:rPr>
              <a:t>st</a:t>
            </a:r>
            <a:r>
              <a:rPr lang="en-US" sz="1800">
                <a:latin typeface="Arial" charset="0"/>
              </a:rPr>
              <a:t> sentence in 6.3.2b</a:t>
            </a:r>
          </a:p>
          <a:p>
            <a:pPr marL="342900" indent="-342900" eaLnBrk="0" hangingPunct="0">
              <a:spcBef>
                <a:spcPct val="20000"/>
              </a:spcBef>
              <a:buFontTx/>
              <a:buChar char="•"/>
            </a:pPr>
            <a:r>
              <a:rPr lang="en-US" sz="1800">
                <a:latin typeface="Arial" charset="0"/>
              </a:rPr>
              <a:t>Replace figure 27b with the following</a:t>
            </a:r>
          </a:p>
        </p:txBody>
      </p:sp>
      <p:sp>
        <p:nvSpPr>
          <p:cNvPr id="29771" name="TextBox 38"/>
          <p:cNvSpPr txBox="1">
            <a:spLocks noChangeArrowheads="1"/>
          </p:cNvSpPr>
          <p:nvPr/>
        </p:nvSpPr>
        <p:spPr bwMode="auto">
          <a:xfrm>
            <a:off x="857250" y="5143500"/>
            <a:ext cx="7858125" cy="276225"/>
          </a:xfrm>
          <a:prstGeom prst="rect">
            <a:avLst/>
          </a:prstGeom>
          <a:noFill/>
          <a:ln w="9525">
            <a:noFill/>
            <a:miter lim="800000"/>
            <a:headEnd/>
            <a:tailEnd/>
          </a:ln>
        </p:spPr>
        <p:txBody>
          <a:bodyPr>
            <a:spAutoFit/>
          </a:bodyPr>
          <a:lstStyle/>
          <a:p>
            <a:pPr algn="ctr" eaLnBrk="0" hangingPunct="0"/>
            <a:r>
              <a:rPr lang="en-US" b="1">
                <a:latin typeface="Arial" charset="0"/>
              </a:rPr>
              <a:t>Figure 27b</a:t>
            </a:r>
            <a:r>
              <a:rPr lang="en-US">
                <a:latin typeface="Arial" charset="0"/>
              </a:rPr>
              <a:t>: MR-O-QPSK PHR component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Grp="1" noChangeArrowheads="1"/>
          </p:cNvSpPr>
          <p:nvPr>
            <p:ph type="dt" sz="quarter" idx="10"/>
          </p:nvPr>
        </p:nvSpPr>
        <p:spPr>
          <a:noFill/>
        </p:spPr>
        <p:txBody>
          <a:bodyPr/>
          <a:lstStyle/>
          <a:p>
            <a:r>
              <a:rPr lang="en-US" smtClean="0"/>
              <a:t>July 2010</a:t>
            </a:r>
          </a:p>
        </p:txBody>
      </p:sp>
      <p:sp>
        <p:nvSpPr>
          <p:cNvPr id="30722"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30723" name="Rectangle 6"/>
          <p:cNvSpPr>
            <a:spLocks noGrp="1" noChangeArrowheads="1"/>
          </p:cNvSpPr>
          <p:nvPr>
            <p:ph type="sldNum" sz="quarter" idx="12"/>
          </p:nvPr>
        </p:nvSpPr>
        <p:spPr>
          <a:noFill/>
        </p:spPr>
        <p:txBody>
          <a:bodyPr/>
          <a:lstStyle/>
          <a:p>
            <a:r>
              <a:rPr lang="en-US" smtClean="0"/>
              <a:t>Slide </a:t>
            </a:r>
            <a:fld id="{65FB1DC0-DF31-4A26-A930-26BD60B0BC38}" type="slidenum">
              <a:rPr lang="en-US" smtClean="0"/>
              <a:pPr/>
              <a:t>16</a:t>
            </a:fld>
            <a:endParaRPr lang="en-US" smtClean="0"/>
          </a:p>
        </p:txBody>
      </p:sp>
      <p:sp>
        <p:nvSpPr>
          <p:cNvPr id="30724" name="Rectangle 6"/>
          <p:cNvSpPr txBox="1">
            <a:spLocks noGrp="1" noChangeArrowheads="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8E89B227-1F90-4646-819E-51EBB9C3F8CD}" type="slidenum">
              <a:rPr lang="en-US"/>
              <a:pPr algn="ctr" eaLnBrk="0" hangingPunct="0"/>
              <a:t>16</a:t>
            </a:fld>
            <a:endParaRPr lang="en-US"/>
          </a:p>
        </p:txBody>
      </p:sp>
      <p:sp>
        <p:nvSpPr>
          <p:cNvPr id="30725" name="Slide Number Placeholder 3"/>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27974FFF-7186-4702-A774-B485D0FF90E7}" type="slidenum">
              <a:rPr lang="en-US"/>
              <a:pPr algn="ctr" eaLnBrk="0" hangingPunct="0"/>
              <a:t>16</a:t>
            </a:fld>
            <a:endParaRPr lang="en-US"/>
          </a:p>
        </p:txBody>
      </p:sp>
      <p:sp>
        <p:nvSpPr>
          <p:cNvPr id="30726" name="TextBox 41"/>
          <p:cNvSpPr txBox="1">
            <a:spLocks noChangeArrowheads="1"/>
          </p:cNvSpPr>
          <p:nvPr/>
        </p:nvSpPr>
        <p:spPr bwMode="auto">
          <a:xfrm>
            <a:off x="581025" y="4081463"/>
            <a:ext cx="2463800" cy="639762"/>
          </a:xfrm>
          <a:prstGeom prst="rect">
            <a:avLst/>
          </a:prstGeom>
          <a:noFill/>
          <a:ln w="9525">
            <a:noFill/>
            <a:miter lim="800000"/>
            <a:headEnd/>
            <a:tailEnd/>
          </a:ln>
        </p:spPr>
        <p:txBody>
          <a:bodyPr wrap="none">
            <a:spAutoFit/>
          </a:bodyPr>
          <a:lstStyle/>
          <a:p>
            <a:pPr eaLnBrk="0" hangingPunct="0"/>
            <a:r>
              <a:rPr lang="en-US"/>
              <a:t>   RFU    =   Reserved for further use </a:t>
            </a:r>
          </a:p>
          <a:p>
            <a:pPr eaLnBrk="0" hangingPunct="0"/>
            <a:r>
              <a:rPr lang="en-US"/>
              <a:t>         S    =  Scrambler</a:t>
            </a:r>
          </a:p>
          <a:p>
            <a:pPr eaLnBrk="0" hangingPunct="0"/>
            <a:r>
              <a:rPr lang="en-US"/>
              <a:t> HCS      =   Header Check Sequence</a:t>
            </a:r>
          </a:p>
        </p:txBody>
      </p:sp>
      <p:sp>
        <p:nvSpPr>
          <p:cNvPr id="30727" name="Rectangle 2"/>
          <p:cNvSpPr txBox="1">
            <a:spLocks noChangeArrowheads="1"/>
          </p:cNvSpPr>
          <p:nvPr/>
        </p:nvSpPr>
        <p:spPr bwMode="auto">
          <a:xfrm>
            <a:off x="614363" y="642938"/>
            <a:ext cx="8101012" cy="1138237"/>
          </a:xfrm>
          <a:prstGeom prst="rect">
            <a:avLst/>
          </a:prstGeom>
          <a:noFill/>
          <a:ln w="9525">
            <a:noFill/>
            <a:miter lim="800000"/>
            <a:headEnd/>
            <a:tailEnd/>
          </a:ln>
        </p:spPr>
        <p:txBody>
          <a:bodyPr lIns="92075" tIns="46038" rIns="92075" bIns="46038" anchor="ctr"/>
          <a:lstStyle/>
          <a:p>
            <a:pPr algn="ctr" eaLnBrk="0" hangingPunct="0"/>
            <a:r>
              <a:rPr lang="en-US" sz="2400">
                <a:solidFill>
                  <a:schemeClr val="tx2"/>
                </a:solidFill>
              </a:rPr>
              <a:t>Mapping between bit string and PHR fields</a:t>
            </a:r>
          </a:p>
          <a:p>
            <a:pPr algn="ctr" eaLnBrk="0" hangingPunct="0"/>
            <a:r>
              <a:rPr lang="en-US" sz="2400">
                <a:solidFill>
                  <a:schemeClr val="tx2"/>
                </a:solidFill>
              </a:rPr>
              <a:t>4g OFDM PHY</a:t>
            </a:r>
          </a:p>
          <a:p>
            <a:pPr algn="ctr" eaLnBrk="0" hangingPunct="0"/>
            <a:r>
              <a:rPr lang="en-US" sz="2000">
                <a:solidFill>
                  <a:schemeClr val="tx2"/>
                </a:solidFill>
              </a:rPr>
              <a:t>All multi-bit fields are unsigned integers and shall be processed MSB first</a:t>
            </a:r>
          </a:p>
        </p:txBody>
      </p:sp>
      <p:graphicFrame>
        <p:nvGraphicFramePr>
          <p:cNvPr id="30790" name="Group 70"/>
          <p:cNvGraphicFramePr>
            <a:graphicFrameLocks noGrp="1"/>
          </p:cNvGraphicFramePr>
          <p:nvPr/>
        </p:nvGraphicFramePr>
        <p:xfrm>
          <a:off x="481013" y="2928938"/>
          <a:ext cx="8054975" cy="731837"/>
        </p:xfrm>
        <a:graphic>
          <a:graphicData uri="http://schemas.openxmlformats.org/drawingml/2006/table">
            <a:tbl>
              <a:tblPr/>
              <a:tblGrid>
                <a:gridCol w="1223962"/>
                <a:gridCol w="906463"/>
                <a:gridCol w="417512"/>
                <a:gridCol w="1457325"/>
                <a:gridCol w="647700"/>
                <a:gridCol w="647700"/>
                <a:gridCol w="560388"/>
                <a:gridCol w="1096962"/>
                <a:gridCol w="1096963"/>
              </a:tblGrid>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Bit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0 - 4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6 - 16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17 - 18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19 - 20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22 - 29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30 – 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R4 ……..R0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RFU</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L10……L6………L0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R1 | R0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S1 | S0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RFU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H7…………H0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T5…………T0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4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Field 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Payload Length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RFU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HCS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Tail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0770" name="Rectangle 80"/>
          <p:cNvSpPr>
            <a:spLocks noChangeArrowheads="1"/>
          </p:cNvSpPr>
          <p:nvPr/>
        </p:nvSpPr>
        <p:spPr bwMode="auto">
          <a:xfrm>
            <a:off x="619125" y="2022475"/>
            <a:ext cx="7772400" cy="811213"/>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1800">
                <a:latin typeface="Arial" charset="0"/>
              </a:rPr>
              <a:t>Replace figure 27f with the following</a:t>
            </a:r>
          </a:p>
        </p:txBody>
      </p:sp>
      <p:sp>
        <p:nvSpPr>
          <p:cNvPr id="30771" name="TextBox 38"/>
          <p:cNvSpPr txBox="1">
            <a:spLocks noChangeArrowheads="1"/>
          </p:cNvSpPr>
          <p:nvPr/>
        </p:nvSpPr>
        <p:spPr bwMode="auto">
          <a:xfrm>
            <a:off x="857250" y="4843463"/>
            <a:ext cx="7858125" cy="276225"/>
          </a:xfrm>
          <a:prstGeom prst="rect">
            <a:avLst/>
          </a:prstGeom>
          <a:noFill/>
          <a:ln w="9525">
            <a:noFill/>
            <a:miter lim="800000"/>
            <a:headEnd/>
            <a:tailEnd/>
          </a:ln>
        </p:spPr>
        <p:txBody>
          <a:bodyPr>
            <a:spAutoFit/>
          </a:bodyPr>
          <a:lstStyle/>
          <a:p>
            <a:pPr algn="ctr" eaLnBrk="0" hangingPunct="0"/>
            <a:r>
              <a:rPr lang="en-US" b="1">
                <a:latin typeface="Arial" charset="0"/>
              </a:rPr>
              <a:t>Figure 27f</a:t>
            </a:r>
            <a:r>
              <a:rPr lang="en-US">
                <a:latin typeface="Arial" charset="0"/>
              </a:rPr>
              <a:t>: OFDM PHR component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
          <p:cNvSpPr>
            <a:spLocks noGrp="1" noChangeArrowheads="1"/>
          </p:cNvSpPr>
          <p:nvPr>
            <p:ph type="dt" sz="quarter" idx="10"/>
          </p:nvPr>
        </p:nvSpPr>
        <p:spPr>
          <a:noFill/>
        </p:spPr>
        <p:txBody>
          <a:bodyPr/>
          <a:lstStyle/>
          <a:p>
            <a:r>
              <a:rPr lang="en-US" smtClean="0"/>
              <a:t>July 2010</a:t>
            </a:r>
          </a:p>
        </p:txBody>
      </p:sp>
      <p:sp>
        <p:nvSpPr>
          <p:cNvPr id="16386"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16387" name="Rectangle 6"/>
          <p:cNvSpPr>
            <a:spLocks noGrp="1" noChangeArrowheads="1"/>
          </p:cNvSpPr>
          <p:nvPr>
            <p:ph type="sldNum" sz="quarter" idx="12"/>
          </p:nvPr>
        </p:nvSpPr>
        <p:spPr>
          <a:noFill/>
        </p:spPr>
        <p:txBody>
          <a:bodyPr/>
          <a:lstStyle/>
          <a:p>
            <a:r>
              <a:rPr lang="en-US" smtClean="0"/>
              <a:t>Slide </a:t>
            </a:r>
            <a:fld id="{EB0F36D4-D664-4B7B-982B-243375E92671}" type="slidenum">
              <a:rPr lang="en-US" smtClean="0"/>
              <a:pPr/>
              <a:t>2</a:t>
            </a:fld>
            <a:endParaRPr lang="en-US" smtClean="0"/>
          </a:p>
        </p:txBody>
      </p:sp>
      <p:sp>
        <p:nvSpPr>
          <p:cNvPr id="16388" name="Rectangle 4"/>
          <p:cNvSpPr>
            <a:spLocks noGrp="1" noChangeArrowheads="1"/>
          </p:cNvSpPr>
          <p:nvPr>
            <p:ph type="ctrTitle"/>
          </p:nvPr>
        </p:nvSpPr>
        <p:spPr/>
        <p:txBody>
          <a:bodyPr/>
          <a:lstStyle/>
          <a:p>
            <a:r>
              <a:rPr lang="en-US" smtClean="0"/>
              <a:t>Bit Order Comment Group</a:t>
            </a:r>
          </a:p>
        </p:txBody>
      </p:sp>
      <p:sp>
        <p:nvSpPr>
          <p:cNvPr id="16389" name="Rectangle 5"/>
          <p:cNvSpPr>
            <a:spLocks noGrp="1" noChangeArrowheads="1"/>
          </p:cNvSpPr>
          <p:nvPr>
            <p:ph type="subTitle" idx="1"/>
          </p:nvPr>
        </p:nvSpPr>
        <p:spPr/>
        <p:txBody>
          <a:bodyPr/>
          <a:lstStyle/>
          <a:p>
            <a:pPr>
              <a:lnSpc>
                <a:spcPct val="80000"/>
              </a:lnSpc>
            </a:pPr>
            <a:r>
              <a:rPr lang="en-US" sz="2800" smtClean="0"/>
              <a:t>Related Comments</a:t>
            </a:r>
          </a:p>
          <a:p>
            <a:pPr>
              <a:lnSpc>
                <a:spcPct val="80000"/>
              </a:lnSpc>
            </a:pPr>
            <a:r>
              <a:rPr lang="en-US" sz="2800" smtClean="0"/>
              <a:t>Popa / Taylor</a:t>
            </a:r>
          </a:p>
          <a:p>
            <a:pPr>
              <a:lnSpc>
                <a:spcPct val="80000"/>
              </a:lnSpc>
            </a:pPr>
            <a:r>
              <a:rPr lang="en-US" sz="2800" smtClean="0"/>
              <a:t>781, 783, 789, 815, 871, 889, 915, 938, 951, 952, 954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dt" sz="quarter" idx="10"/>
          </p:nvPr>
        </p:nvSpPr>
        <p:spPr>
          <a:noFill/>
        </p:spPr>
        <p:txBody>
          <a:bodyPr/>
          <a:lstStyle/>
          <a:p>
            <a:r>
              <a:rPr lang="en-US" smtClean="0"/>
              <a:t>July 2010</a:t>
            </a:r>
          </a:p>
        </p:txBody>
      </p:sp>
      <p:sp>
        <p:nvSpPr>
          <p:cNvPr id="17410" name="Rectangle 5"/>
          <p:cNvSpPr>
            <a:spLocks noGrp="1" noChangeArrowheads="1"/>
          </p:cNvSpPr>
          <p:nvPr>
            <p:ph type="ftr" sz="quarter" idx="11"/>
          </p:nvPr>
        </p:nvSpPr>
        <p:spPr>
          <a:noFill/>
        </p:spPr>
        <p:txBody>
          <a:bodyPr/>
          <a:lstStyle/>
          <a:p>
            <a:r>
              <a:rPr lang="en-US" smtClean="0"/>
              <a:t>Daniel Popa (Itron), Larry Taylor (DTC(UK))</a:t>
            </a:r>
          </a:p>
        </p:txBody>
      </p:sp>
      <p:sp>
        <p:nvSpPr>
          <p:cNvPr id="17411" name="Rectangle 6"/>
          <p:cNvSpPr>
            <a:spLocks noGrp="1" noChangeArrowheads="1"/>
          </p:cNvSpPr>
          <p:nvPr>
            <p:ph type="sldNum" sz="quarter" idx="12"/>
          </p:nvPr>
        </p:nvSpPr>
        <p:spPr>
          <a:noFill/>
        </p:spPr>
        <p:txBody>
          <a:bodyPr/>
          <a:lstStyle/>
          <a:p>
            <a:r>
              <a:rPr lang="en-US" smtClean="0"/>
              <a:t>Slide </a:t>
            </a:r>
            <a:fld id="{4DE93D60-8339-4E5F-923B-29A70096E060}" type="slidenum">
              <a:rPr lang="en-US" smtClean="0"/>
              <a:pPr/>
              <a:t>3</a:t>
            </a:fld>
            <a:endParaRPr lang="en-US" smtClean="0"/>
          </a:p>
        </p:txBody>
      </p:sp>
      <p:sp>
        <p:nvSpPr>
          <p:cNvPr id="17412" name="Rectangle 2"/>
          <p:cNvSpPr>
            <a:spLocks noGrp="1" noChangeArrowheads="1"/>
          </p:cNvSpPr>
          <p:nvPr>
            <p:ph type="title" idx="4294967295"/>
          </p:nvPr>
        </p:nvSpPr>
        <p:spPr/>
        <p:txBody>
          <a:bodyPr/>
          <a:lstStyle/>
          <a:p>
            <a:r>
              <a:rPr lang="en-US" smtClean="0">
                <a:solidFill>
                  <a:schemeClr val="tx1"/>
                </a:solidFill>
              </a:rPr>
              <a:t>Additional Changes</a:t>
            </a:r>
          </a:p>
        </p:txBody>
      </p:sp>
      <p:sp>
        <p:nvSpPr>
          <p:cNvPr id="17413" name="Rectangle 3"/>
          <p:cNvSpPr>
            <a:spLocks noGrp="1" noChangeArrowheads="1"/>
          </p:cNvSpPr>
          <p:nvPr>
            <p:ph type="body" idx="4294967295"/>
          </p:nvPr>
        </p:nvSpPr>
        <p:spPr>
          <a:xfrm>
            <a:off x="355600" y="1981200"/>
            <a:ext cx="8447088" cy="4114800"/>
          </a:xfrm>
        </p:spPr>
        <p:txBody>
          <a:bodyPr/>
          <a:lstStyle/>
          <a:p>
            <a:pPr>
              <a:lnSpc>
                <a:spcPct val="90000"/>
              </a:lnSpc>
            </a:pPr>
            <a:r>
              <a:rPr lang="en-US" smtClean="0"/>
              <a:t>Additional changes might be required, as a function of the work-in-progress on comment resolution</a:t>
            </a:r>
          </a:p>
          <a:p>
            <a:pPr>
              <a:lnSpc>
                <a:spcPct val="90000"/>
              </a:lnSpc>
            </a:pPr>
            <a:r>
              <a:rPr lang="en-US" smtClean="0"/>
              <a:t>These changes will be only related to eventual reorganization of the structure of PHY components</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p:cNvSpPr>
            <a:spLocks noGrp="1" noChangeArrowheads="1"/>
          </p:cNvSpPr>
          <p:nvPr>
            <p:ph type="dt" sz="quarter" idx="10"/>
          </p:nvPr>
        </p:nvSpPr>
        <p:spPr>
          <a:noFill/>
        </p:spPr>
        <p:txBody>
          <a:bodyPr/>
          <a:lstStyle/>
          <a:p>
            <a:r>
              <a:rPr lang="en-US" smtClean="0"/>
              <a:t>July 2010</a:t>
            </a:r>
          </a:p>
        </p:txBody>
      </p:sp>
      <p:sp>
        <p:nvSpPr>
          <p:cNvPr id="18434"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18435" name="Rectangle 6"/>
          <p:cNvSpPr>
            <a:spLocks noGrp="1" noChangeArrowheads="1"/>
          </p:cNvSpPr>
          <p:nvPr>
            <p:ph type="sldNum" sz="quarter" idx="12"/>
          </p:nvPr>
        </p:nvSpPr>
        <p:spPr>
          <a:xfrm>
            <a:off x="4395788" y="6475413"/>
            <a:ext cx="428625" cy="182562"/>
          </a:xfrm>
          <a:noFill/>
        </p:spPr>
        <p:txBody>
          <a:bodyPr/>
          <a:lstStyle/>
          <a:p>
            <a:r>
              <a:rPr lang="en-US" smtClean="0"/>
              <a:t>Slide </a:t>
            </a:r>
            <a:fld id="{01F98F2C-CB4A-463B-83A8-7D98561A5B6C}" type="slidenum">
              <a:rPr lang="en-US" smtClean="0"/>
              <a:pPr/>
              <a:t>4</a:t>
            </a:fld>
            <a:endParaRPr lang="en-US" smtClean="0"/>
          </a:p>
        </p:txBody>
      </p:sp>
      <p:sp>
        <p:nvSpPr>
          <p:cNvPr id="18436" name="Rectangle 2"/>
          <p:cNvSpPr>
            <a:spLocks noGrp="1" noChangeArrowheads="1"/>
          </p:cNvSpPr>
          <p:nvPr>
            <p:ph type="title"/>
          </p:nvPr>
        </p:nvSpPr>
        <p:spPr/>
        <p:txBody>
          <a:bodyPr/>
          <a:lstStyle/>
          <a:p>
            <a:r>
              <a:rPr lang="en-US" smtClean="0"/>
              <a:t>Text Changes to Draft</a:t>
            </a:r>
          </a:p>
        </p:txBody>
      </p:sp>
      <p:sp>
        <p:nvSpPr>
          <p:cNvPr id="18437" name="Rectangle 3"/>
          <p:cNvSpPr>
            <a:spLocks noGrp="1" noChangeArrowheads="1"/>
          </p:cNvSpPr>
          <p:nvPr>
            <p:ph type="body" idx="1"/>
          </p:nvPr>
        </p:nvSpPr>
        <p:spPr/>
        <p:txBody>
          <a:bodyPr/>
          <a:lstStyle/>
          <a:p>
            <a:pPr>
              <a:lnSpc>
                <a:spcPct val="80000"/>
              </a:lnSpc>
            </a:pPr>
            <a:r>
              <a:rPr lang="en-US" sz="2000" smtClean="0"/>
              <a:t>General comment</a:t>
            </a:r>
          </a:p>
          <a:p>
            <a:pPr lvl="1">
              <a:lnSpc>
                <a:spcPct val="80000"/>
              </a:lnSpc>
            </a:pPr>
            <a:r>
              <a:rPr lang="en-US" sz="1800" smtClean="0"/>
              <a:t>Section 6.3.x introduces the Preamble, SHR and PHR structures and describes each of them for each PHY variant</a:t>
            </a:r>
          </a:p>
          <a:p>
            <a:pPr lvl="1">
              <a:lnSpc>
                <a:spcPct val="80000"/>
              </a:lnSpc>
            </a:pPr>
            <a:r>
              <a:rPr lang="en-US" sz="1800" smtClean="0"/>
              <a:t>6.3.1 refers to 6.3.4a for the preamble for OFDM</a:t>
            </a:r>
          </a:p>
          <a:p>
            <a:pPr lvl="1">
              <a:lnSpc>
                <a:spcPct val="80000"/>
              </a:lnSpc>
            </a:pPr>
            <a:r>
              <a:rPr lang="en-US" sz="1800" smtClean="0"/>
              <a:t>6.3.2 declares exceptions for the SFD for SUN PHYs. It describes the SFD for MR-FSK and MR-O-QPSK but says nothing about the SFD for OFDM</a:t>
            </a:r>
          </a:p>
          <a:p>
            <a:pPr lvl="1">
              <a:lnSpc>
                <a:spcPct val="80000"/>
              </a:lnSpc>
            </a:pPr>
            <a:r>
              <a:rPr lang="en-US" sz="1800" smtClean="0"/>
              <a:t>6.3.3 describes the PHY header for MR-FSK and MR-O-QPSK but not for OFDM</a:t>
            </a:r>
          </a:p>
          <a:p>
            <a:pPr>
              <a:lnSpc>
                <a:spcPct val="80000"/>
              </a:lnSpc>
            </a:pPr>
            <a:r>
              <a:rPr lang="en-US" sz="2000" smtClean="0"/>
              <a:t>Would it not be easier to read and more consistent with the complete text to treat each PHY separately and define the SHR and PHR just for one PHY in each part of the document?</a:t>
            </a:r>
          </a:p>
          <a:p>
            <a:pPr>
              <a:lnSpc>
                <a:spcPct val="80000"/>
              </a:lnSpc>
            </a:pPr>
            <a:r>
              <a:rPr lang="en-US" sz="2000" smtClean="0"/>
              <a:t>i.e. have 6.12a.x define the SHR and PHR for MR-FSK, 6.12b.x define the SHR and PHR for MR-O-QPSK and 6.12c.x define the SHR and PHR for OFDM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Grp="1" noChangeArrowheads="1"/>
          </p:cNvSpPr>
          <p:nvPr>
            <p:ph type="dt" sz="quarter" idx="10"/>
          </p:nvPr>
        </p:nvSpPr>
        <p:spPr>
          <a:noFill/>
        </p:spPr>
        <p:txBody>
          <a:bodyPr/>
          <a:lstStyle/>
          <a:p>
            <a:r>
              <a:rPr lang="en-US" smtClean="0"/>
              <a:t>July 2010</a:t>
            </a:r>
          </a:p>
        </p:txBody>
      </p:sp>
      <p:sp>
        <p:nvSpPr>
          <p:cNvPr id="19458" name="Rectangle 5"/>
          <p:cNvSpPr>
            <a:spLocks noGrp="1" noChangeArrowheads="1"/>
          </p:cNvSpPr>
          <p:nvPr>
            <p:ph type="ftr" sz="quarter" idx="11"/>
          </p:nvPr>
        </p:nvSpPr>
        <p:spPr>
          <a:noFill/>
        </p:spPr>
        <p:txBody>
          <a:bodyPr/>
          <a:lstStyle/>
          <a:p>
            <a:r>
              <a:rPr lang="en-US" smtClean="0"/>
              <a:t>Daniel Popa (Itron), Larry Taylor (DTC(UK))</a:t>
            </a:r>
          </a:p>
        </p:txBody>
      </p:sp>
      <p:sp>
        <p:nvSpPr>
          <p:cNvPr id="19459" name="Rectangle 6"/>
          <p:cNvSpPr>
            <a:spLocks noGrp="1" noChangeArrowheads="1"/>
          </p:cNvSpPr>
          <p:nvPr>
            <p:ph type="sldNum" sz="quarter" idx="12"/>
          </p:nvPr>
        </p:nvSpPr>
        <p:spPr>
          <a:noFill/>
        </p:spPr>
        <p:txBody>
          <a:bodyPr/>
          <a:lstStyle/>
          <a:p>
            <a:r>
              <a:rPr lang="en-US" smtClean="0"/>
              <a:t>Slide </a:t>
            </a:r>
            <a:fld id="{07682614-DB74-4EC9-9F9D-FEC181B7BC31}" type="slidenum">
              <a:rPr lang="en-US" smtClean="0"/>
              <a:pPr/>
              <a:t>5</a:t>
            </a:fld>
            <a:endParaRPr lang="en-US" smtClean="0"/>
          </a:p>
        </p:txBody>
      </p:sp>
      <p:sp>
        <p:nvSpPr>
          <p:cNvPr id="19460" name="Rectangle 2"/>
          <p:cNvSpPr>
            <a:spLocks noGrp="1" noChangeArrowheads="1"/>
          </p:cNvSpPr>
          <p:nvPr>
            <p:ph type="title" idx="4294967295"/>
          </p:nvPr>
        </p:nvSpPr>
        <p:spPr/>
        <p:txBody>
          <a:bodyPr/>
          <a:lstStyle/>
          <a:p>
            <a:r>
              <a:rPr lang="en-US" smtClean="0">
                <a:solidFill>
                  <a:schemeClr val="tx1"/>
                </a:solidFill>
              </a:rPr>
              <a:t>How it will be ?</a:t>
            </a:r>
          </a:p>
        </p:txBody>
      </p:sp>
      <p:sp>
        <p:nvSpPr>
          <p:cNvPr id="19461" name="Rectangle 4"/>
          <p:cNvSpPr>
            <a:spLocks noChangeArrowheads="1"/>
          </p:cNvSpPr>
          <p:nvPr/>
        </p:nvSpPr>
        <p:spPr bwMode="auto">
          <a:xfrm>
            <a:off x="3167063" y="2197100"/>
            <a:ext cx="3001962" cy="723900"/>
          </a:xfrm>
          <a:prstGeom prst="rect">
            <a:avLst/>
          </a:prstGeom>
          <a:noFill/>
          <a:ln w="12700" algn="ctr">
            <a:solidFill>
              <a:schemeClr val="tx1"/>
            </a:solidFill>
            <a:round/>
            <a:headEnd type="none" w="sm" len="sm"/>
            <a:tailEnd type="none" w="sm" len="sm"/>
          </a:ln>
        </p:spPr>
        <p:txBody>
          <a:bodyPr/>
          <a:lstStyle/>
          <a:p>
            <a:pPr algn="ctr" eaLnBrk="0" hangingPunct="0"/>
            <a:r>
              <a:rPr lang="en-US"/>
              <a:t>General Description of a 4g PPDU; </a:t>
            </a:r>
          </a:p>
          <a:p>
            <a:pPr algn="ctr" eaLnBrk="0" hangingPunct="0"/>
            <a:r>
              <a:rPr lang="en-US"/>
              <a:t>defines bit order rules for PPDU global components: SHR, PHR and PSDU.  </a:t>
            </a:r>
          </a:p>
        </p:txBody>
      </p:sp>
      <p:sp>
        <p:nvSpPr>
          <p:cNvPr id="19462" name="Rectangle 5"/>
          <p:cNvSpPr>
            <a:spLocks noChangeArrowheads="1"/>
          </p:cNvSpPr>
          <p:nvPr/>
        </p:nvSpPr>
        <p:spPr bwMode="auto">
          <a:xfrm>
            <a:off x="450850" y="4000500"/>
            <a:ext cx="1776413" cy="693738"/>
          </a:xfrm>
          <a:prstGeom prst="rect">
            <a:avLst/>
          </a:prstGeom>
          <a:noFill/>
          <a:ln w="12700" algn="ctr">
            <a:solidFill>
              <a:schemeClr val="tx1"/>
            </a:solidFill>
            <a:round/>
            <a:headEnd type="none" w="sm" len="sm"/>
            <a:tailEnd type="none" w="sm" len="sm"/>
          </a:ln>
        </p:spPr>
        <p:txBody>
          <a:bodyPr/>
          <a:lstStyle/>
          <a:p>
            <a:pPr algn="ctr" eaLnBrk="0" hangingPunct="0"/>
            <a:r>
              <a:rPr lang="en-US"/>
              <a:t>SHR &amp; PHR </a:t>
            </a:r>
          </a:p>
          <a:p>
            <a:pPr algn="ctr" eaLnBrk="0" hangingPunct="0"/>
            <a:r>
              <a:rPr lang="en-US"/>
              <a:t>Description </a:t>
            </a:r>
          </a:p>
          <a:p>
            <a:pPr algn="ctr" eaLnBrk="0" hangingPunct="0"/>
            <a:r>
              <a:rPr lang="en-US"/>
              <a:t>for MR-FSK</a:t>
            </a:r>
          </a:p>
        </p:txBody>
      </p:sp>
      <p:sp>
        <p:nvSpPr>
          <p:cNvPr id="19463" name="Rectangle 6"/>
          <p:cNvSpPr>
            <a:spLocks noChangeArrowheads="1"/>
          </p:cNvSpPr>
          <p:nvPr/>
        </p:nvSpPr>
        <p:spPr bwMode="auto">
          <a:xfrm>
            <a:off x="3563938" y="3948113"/>
            <a:ext cx="1776412" cy="693737"/>
          </a:xfrm>
          <a:prstGeom prst="rect">
            <a:avLst/>
          </a:prstGeom>
          <a:noFill/>
          <a:ln w="12700" algn="ctr">
            <a:solidFill>
              <a:schemeClr val="tx1"/>
            </a:solidFill>
            <a:round/>
            <a:headEnd type="none" w="sm" len="sm"/>
            <a:tailEnd type="none" w="sm" len="sm"/>
          </a:ln>
        </p:spPr>
        <p:txBody>
          <a:bodyPr/>
          <a:lstStyle/>
          <a:p>
            <a:pPr algn="ctr" eaLnBrk="0" hangingPunct="0"/>
            <a:r>
              <a:rPr lang="en-US"/>
              <a:t>SHR &amp; PHR </a:t>
            </a:r>
          </a:p>
          <a:p>
            <a:pPr algn="ctr" eaLnBrk="0" hangingPunct="0"/>
            <a:r>
              <a:rPr lang="en-US"/>
              <a:t>Description </a:t>
            </a:r>
          </a:p>
          <a:p>
            <a:pPr algn="ctr" eaLnBrk="0" hangingPunct="0"/>
            <a:r>
              <a:rPr lang="en-US"/>
              <a:t>for MR-O-QPSK</a:t>
            </a:r>
          </a:p>
        </p:txBody>
      </p:sp>
      <p:sp>
        <p:nvSpPr>
          <p:cNvPr id="19464" name="Rectangle 7"/>
          <p:cNvSpPr>
            <a:spLocks noChangeArrowheads="1"/>
          </p:cNvSpPr>
          <p:nvPr/>
        </p:nvSpPr>
        <p:spPr bwMode="auto">
          <a:xfrm>
            <a:off x="6554788" y="3951288"/>
            <a:ext cx="1776412" cy="693737"/>
          </a:xfrm>
          <a:prstGeom prst="rect">
            <a:avLst/>
          </a:prstGeom>
          <a:noFill/>
          <a:ln w="12700" algn="ctr">
            <a:solidFill>
              <a:schemeClr val="tx1"/>
            </a:solidFill>
            <a:round/>
            <a:headEnd type="none" w="sm" len="sm"/>
            <a:tailEnd type="none" w="sm" len="sm"/>
          </a:ln>
        </p:spPr>
        <p:txBody>
          <a:bodyPr/>
          <a:lstStyle/>
          <a:p>
            <a:pPr algn="ctr" eaLnBrk="0" hangingPunct="0"/>
            <a:r>
              <a:rPr lang="en-US"/>
              <a:t>SHR &amp; PHR </a:t>
            </a:r>
          </a:p>
          <a:p>
            <a:pPr algn="ctr" eaLnBrk="0" hangingPunct="0"/>
            <a:r>
              <a:rPr lang="en-US"/>
              <a:t>Description </a:t>
            </a:r>
          </a:p>
          <a:p>
            <a:pPr algn="ctr" eaLnBrk="0" hangingPunct="0"/>
            <a:r>
              <a:rPr lang="en-US"/>
              <a:t>for OFDM</a:t>
            </a:r>
          </a:p>
        </p:txBody>
      </p:sp>
      <p:sp>
        <p:nvSpPr>
          <p:cNvPr id="19465" name="TextBox 8"/>
          <p:cNvSpPr txBox="1">
            <a:spLocks noChangeArrowheads="1"/>
          </p:cNvSpPr>
          <p:nvPr/>
        </p:nvSpPr>
        <p:spPr bwMode="auto">
          <a:xfrm>
            <a:off x="7124700" y="2170113"/>
            <a:ext cx="871538" cy="274637"/>
          </a:xfrm>
          <a:prstGeom prst="rect">
            <a:avLst/>
          </a:prstGeom>
          <a:noFill/>
          <a:ln w="9525">
            <a:noFill/>
            <a:miter lim="800000"/>
            <a:headEnd/>
            <a:tailEnd/>
          </a:ln>
        </p:spPr>
        <p:txBody>
          <a:bodyPr wrap="none">
            <a:spAutoFit/>
          </a:bodyPr>
          <a:lstStyle/>
          <a:p>
            <a:r>
              <a:rPr lang="en-US"/>
              <a:t>Section 6.3</a:t>
            </a:r>
          </a:p>
        </p:txBody>
      </p:sp>
      <p:sp>
        <p:nvSpPr>
          <p:cNvPr id="19466" name="TextBox 9"/>
          <p:cNvSpPr txBox="1">
            <a:spLocks noChangeArrowheads="1"/>
          </p:cNvSpPr>
          <p:nvPr/>
        </p:nvSpPr>
        <p:spPr bwMode="auto">
          <a:xfrm>
            <a:off x="166688" y="4875213"/>
            <a:ext cx="2570162" cy="822325"/>
          </a:xfrm>
          <a:prstGeom prst="rect">
            <a:avLst/>
          </a:prstGeom>
          <a:noFill/>
          <a:ln w="9525">
            <a:noFill/>
            <a:miter lim="800000"/>
            <a:headEnd/>
            <a:tailEnd/>
          </a:ln>
        </p:spPr>
        <p:txBody>
          <a:bodyPr wrap="none">
            <a:spAutoFit/>
          </a:bodyPr>
          <a:lstStyle/>
          <a:p>
            <a:r>
              <a:rPr lang="en-US"/>
              <a:t>Add a dedicated subsection  </a:t>
            </a:r>
          </a:p>
          <a:p>
            <a:r>
              <a:rPr lang="en-US"/>
              <a:t>(Section 6.12a.1) to describe mapping</a:t>
            </a:r>
          </a:p>
          <a:p>
            <a:r>
              <a:rPr lang="en-US"/>
              <a:t>between the bit string and fields of the </a:t>
            </a:r>
          </a:p>
          <a:p>
            <a:r>
              <a:rPr lang="en-US"/>
              <a:t>MR-FSK (SHR + PHR) components</a:t>
            </a:r>
          </a:p>
        </p:txBody>
      </p:sp>
      <p:sp>
        <p:nvSpPr>
          <p:cNvPr id="19467" name="TextBox 10"/>
          <p:cNvSpPr txBox="1">
            <a:spLocks noChangeArrowheads="1"/>
          </p:cNvSpPr>
          <p:nvPr/>
        </p:nvSpPr>
        <p:spPr bwMode="auto">
          <a:xfrm>
            <a:off x="5981700" y="4891088"/>
            <a:ext cx="2984500" cy="822325"/>
          </a:xfrm>
          <a:prstGeom prst="rect">
            <a:avLst/>
          </a:prstGeom>
          <a:noFill/>
          <a:ln w="9525">
            <a:noFill/>
            <a:miter lim="800000"/>
            <a:headEnd/>
            <a:tailEnd/>
          </a:ln>
        </p:spPr>
        <p:txBody>
          <a:bodyPr wrap="none">
            <a:spAutoFit/>
          </a:bodyPr>
          <a:lstStyle/>
          <a:p>
            <a:r>
              <a:rPr lang="en-US"/>
              <a:t>Add a dedicated subsection (Section 6.12c.1) </a:t>
            </a:r>
          </a:p>
          <a:p>
            <a:r>
              <a:rPr lang="en-US"/>
              <a:t>to describe mapping between the bit string </a:t>
            </a:r>
          </a:p>
          <a:p>
            <a:r>
              <a:rPr lang="en-US"/>
              <a:t>and fields of the OFDM (SHR + PHR) </a:t>
            </a:r>
          </a:p>
          <a:p>
            <a:r>
              <a:rPr lang="en-US"/>
              <a:t>components</a:t>
            </a:r>
          </a:p>
        </p:txBody>
      </p:sp>
      <p:sp>
        <p:nvSpPr>
          <p:cNvPr id="19468" name="TextBox 11"/>
          <p:cNvSpPr txBox="1">
            <a:spLocks noChangeArrowheads="1"/>
          </p:cNvSpPr>
          <p:nvPr/>
        </p:nvSpPr>
        <p:spPr bwMode="auto">
          <a:xfrm>
            <a:off x="3116263" y="4849813"/>
            <a:ext cx="2687637" cy="822325"/>
          </a:xfrm>
          <a:prstGeom prst="rect">
            <a:avLst/>
          </a:prstGeom>
          <a:noFill/>
          <a:ln w="9525">
            <a:noFill/>
            <a:miter lim="800000"/>
            <a:headEnd/>
            <a:tailEnd/>
          </a:ln>
        </p:spPr>
        <p:txBody>
          <a:bodyPr wrap="none">
            <a:spAutoFit/>
          </a:bodyPr>
          <a:lstStyle/>
          <a:p>
            <a:r>
              <a:rPr lang="en-US"/>
              <a:t>Add a dedicated subsection </a:t>
            </a:r>
          </a:p>
          <a:p>
            <a:r>
              <a:rPr lang="en-US"/>
              <a:t>(Section 6.12b.1) to describe mapping</a:t>
            </a:r>
          </a:p>
          <a:p>
            <a:r>
              <a:rPr lang="en-US"/>
              <a:t>between the bit string and fields of the </a:t>
            </a:r>
          </a:p>
          <a:p>
            <a:r>
              <a:rPr lang="en-US"/>
              <a:t>MR-O-QPSK (SHR + PHR) components</a:t>
            </a:r>
          </a:p>
        </p:txBody>
      </p:sp>
      <p:cxnSp>
        <p:nvCxnSpPr>
          <p:cNvPr id="19469" name="Straight Arrow Connector 18"/>
          <p:cNvCxnSpPr>
            <a:cxnSpLocks noChangeShapeType="1"/>
            <a:stCxn id="19461" idx="2"/>
          </p:cNvCxnSpPr>
          <p:nvPr/>
        </p:nvCxnSpPr>
        <p:spPr bwMode="auto">
          <a:xfrm rot="5400000">
            <a:off x="2544762" y="1781176"/>
            <a:ext cx="982663" cy="3262312"/>
          </a:xfrm>
          <a:prstGeom prst="straightConnector1">
            <a:avLst/>
          </a:prstGeom>
          <a:noFill/>
          <a:ln w="12700" algn="ctr">
            <a:solidFill>
              <a:schemeClr val="tx1"/>
            </a:solidFill>
            <a:round/>
            <a:headEnd type="none" w="sm" len="sm"/>
            <a:tailEnd type="arrow" w="med" len="med"/>
          </a:ln>
        </p:spPr>
      </p:cxnSp>
      <p:cxnSp>
        <p:nvCxnSpPr>
          <p:cNvPr id="19470" name="Straight Arrow Connector 19"/>
          <p:cNvCxnSpPr>
            <a:cxnSpLocks noChangeShapeType="1"/>
            <a:stCxn id="19461" idx="2"/>
          </p:cNvCxnSpPr>
          <p:nvPr/>
        </p:nvCxnSpPr>
        <p:spPr bwMode="auto">
          <a:xfrm rot="16200000" flipH="1">
            <a:off x="4175918" y="3412332"/>
            <a:ext cx="982663" cy="0"/>
          </a:xfrm>
          <a:prstGeom prst="straightConnector1">
            <a:avLst/>
          </a:prstGeom>
          <a:noFill/>
          <a:ln w="12700" algn="ctr">
            <a:solidFill>
              <a:schemeClr val="tx1"/>
            </a:solidFill>
            <a:round/>
            <a:headEnd type="none" w="sm" len="sm"/>
            <a:tailEnd type="arrow" w="med" len="med"/>
          </a:ln>
        </p:spPr>
      </p:cxnSp>
      <p:cxnSp>
        <p:nvCxnSpPr>
          <p:cNvPr id="19471" name="Straight Arrow Connector 23"/>
          <p:cNvCxnSpPr>
            <a:cxnSpLocks noChangeShapeType="1"/>
            <a:stCxn id="19461" idx="2"/>
          </p:cNvCxnSpPr>
          <p:nvPr/>
        </p:nvCxnSpPr>
        <p:spPr bwMode="auto">
          <a:xfrm rot="16200000" flipH="1">
            <a:off x="5595144" y="1993106"/>
            <a:ext cx="955675" cy="2811463"/>
          </a:xfrm>
          <a:prstGeom prst="straightConnector1">
            <a:avLst/>
          </a:prstGeom>
          <a:noFill/>
          <a:ln w="12700" algn="ctr">
            <a:solidFill>
              <a:schemeClr val="tx1"/>
            </a:solidFill>
            <a:round/>
            <a:headEnd type="none" w="sm" len="sm"/>
            <a:tailEnd type="arrow" w="med" len="med"/>
          </a:ln>
        </p:spPr>
      </p:cxn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4"/>
          <p:cNvSpPr>
            <a:spLocks noGrp="1" noChangeArrowheads="1"/>
          </p:cNvSpPr>
          <p:nvPr>
            <p:ph type="dt" sz="quarter" idx="10"/>
          </p:nvPr>
        </p:nvSpPr>
        <p:spPr>
          <a:noFill/>
        </p:spPr>
        <p:txBody>
          <a:bodyPr/>
          <a:lstStyle/>
          <a:p>
            <a:r>
              <a:rPr lang="en-US" smtClean="0"/>
              <a:t>July 2010</a:t>
            </a:r>
          </a:p>
        </p:txBody>
      </p:sp>
      <p:sp>
        <p:nvSpPr>
          <p:cNvPr id="20482"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20483" name="Rectangle 6"/>
          <p:cNvSpPr>
            <a:spLocks noGrp="1" noChangeArrowheads="1"/>
          </p:cNvSpPr>
          <p:nvPr>
            <p:ph type="sldNum" sz="quarter" idx="12"/>
          </p:nvPr>
        </p:nvSpPr>
        <p:spPr>
          <a:xfrm>
            <a:off x="4395788" y="6475413"/>
            <a:ext cx="428625" cy="182562"/>
          </a:xfrm>
          <a:noFill/>
        </p:spPr>
        <p:txBody>
          <a:bodyPr/>
          <a:lstStyle/>
          <a:p>
            <a:r>
              <a:rPr lang="en-US" smtClean="0"/>
              <a:t>Slide </a:t>
            </a:r>
            <a:fld id="{0E855A9C-7C96-48AC-BE12-4BC5A6BB069A}" type="slidenum">
              <a:rPr lang="en-US" smtClean="0"/>
              <a:pPr/>
              <a:t>6</a:t>
            </a:fld>
            <a:endParaRPr lang="en-US" smtClean="0"/>
          </a:p>
        </p:txBody>
      </p:sp>
      <p:sp>
        <p:nvSpPr>
          <p:cNvPr id="20484" name="Rectangle 2"/>
          <p:cNvSpPr>
            <a:spLocks noGrp="1" noChangeArrowheads="1"/>
          </p:cNvSpPr>
          <p:nvPr>
            <p:ph type="title"/>
          </p:nvPr>
        </p:nvSpPr>
        <p:spPr/>
        <p:txBody>
          <a:bodyPr/>
          <a:lstStyle/>
          <a:p>
            <a:r>
              <a:rPr lang="en-US" sz="3200" smtClean="0"/>
              <a:t>If not, and we have to keep the complex logic of the existing draft 6.3</a:t>
            </a:r>
          </a:p>
        </p:txBody>
      </p:sp>
      <p:sp>
        <p:nvSpPr>
          <p:cNvPr id="20485" name="Rectangle 3"/>
          <p:cNvSpPr>
            <a:spLocks noGrp="1" noChangeArrowheads="1"/>
          </p:cNvSpPr>
          <p:nvPr>
            <p:ph type="body" idx="1"/>
          </p:nvPr>
        </p:nvSpPr>
        <p:spPr/>
        <p:txBody>
          <a:bodyPr/>
          <a:lstStyle/>
          <a:p>
            <a:pPr>
              <a:lnSpc>
                <a:spcPct val="80000"/>
              </a:lnSpc>
            </a:pPr>
            <a:r>
              <a:rPr lang="en-US" sz="2400" smtClean="0"/>
              <a:t>The text change to 6.3 has been defined</a:t>
            </a:r>
          </a:p>
          <a:p>
            <a:pPr>
              <a:lnSpc>
                <a:spcPct val="80000"/>
              </a:lnSpc>
            </a:pPr>
            <a:r>
              <a:rPr lang="en-US" sz="2400" smtClean="0"/>
              <a:t>In section 6.3.2a change</a:t>
            </a:r>
          </a:p>
          <a:p>
            <a:pPr lvl="1">
              <a:lnSpc>
                <a:spcPct val="80000"/>
              </a:lnSpc>
            </a:pPr>
            <a:r>
              <a:rPr lang="en-US" sz="2000" smtClean="0"/>
              <a:t>The Packet Control field is 5 bits in length and is shown in Figure 27a.</a:t>
            </a:r>
          </a:p>
          <a:p>
            <a:pPr lvl="1">
              <a:lnSpc>
                <a:spcPct val="80000"/>
              </a:lnSpc>
            </a:pPr>
            <a:r>
              <a:rPr lang="en-US" sz="2000" smtClean="0"/>
              <a:t>to</a:t>
            </a:r>
          </a:p>
          <a:p>
            <a:pPr lvl="1">
              <a:lnSpc>
                <a:spcPct val="80000"/>
              </a:lnSpc>
            </a:pPr>
            <a:r>
              <a:rPr lang="en-US" sz="2000" smtClean="0"/>
              <a:t>The Packet Control field occupies the first 5 bits of the PHR as shown in Figure 27a.</a:t>
            </a:r>
          </a:p>
          <a:p>
            <a:pPr>
              <a:lnSpc>
                <a:spcPct val="80000"/>
              </a:lnSpc>
            </a:pPr>
            <a:r>
              <a:rPr lang="en-US" sz="2400" smtClean="0"/>
              <a:t>Identify the Packet Control field in the replacement PHR diagram as in the following slides</a:t>
            </a:r>
          </a:p>
          <a:p>
            <a:pPr>
              <a:lnSpc>
                <a:spcPct val="80000"/>
              </a:lnSpc>
            </a:pPr>
            <a:r>
              <a:rPr lang="en-US" sz="2400" i="1" smtClean="0"/>
              <a:t>Question – is it useful to retain the naming of the 5 bits as a field instead of just defining the meaning of each group of bits?</a:t>
            </a:r>
          </a:p>
          <a:p>
            <a:pPr>
              <a:lnSpc>
                <a:spcPct val="80000"/>
              </a:lnSpc>
            </a:pPr>
            <a:endParaRPr lang="en-US"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Grp="1" noChangeArrowheads="1"/>
          </p:cNvSpPr>
          <p:nvPr>
            <p:ph type="dt" sz="quarter" idx="10"/>
          </p:nvPr>
        </p:nvSpPr>
        <p:spPr>
          <a:noFill/>
        </p:spPr>
        <p:txBody>
          <a:bodyPr/>
          <a:lstStyle/>
          <a:p>
            <a:r>
              <a:rPr lang="en-US" smtClean="0"/>
              <a:t>July 2010</a:t>
            </a:r>
          </a:p>
        </p:txBody>
      </p:sp>
      <p:sp>
        <p:nvSpPr>
          <p:cNvPr id="21506"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21507" name="Rectangle 6"/>
          <p:cNvSpPr>
            <a:spLocks noGrp="1" noChangeArrowheads="1"/>
          </p:cNvSpPr>
          <p:nvPr>
            <p:ph type="sldNum" sz="quarter" idx="12"/>
          </p:nvPr>
        </p:nvSpPr>
        <p:spPr>
          <a:xfrm>
            <a:off x="4395788" y="6475413"/>
            <a:ext cx="428625" cy="182562"/>
          </a:xfrm>
          <a:noFill/>
        </p:spPr>
        <p:txBody>
          <a:bodyPr/>
          <a:lstStyle/>
          <a:p>
            <a:r>
              <a:rPr lang="en-US" smtClean="0"/>
              <a:t>Slide </a:t>
            </a:r>
            <a:fld id="{2AB81730-F1E6-4FF4-BAAD-A0D49E5E2F87}" type="slidenum">
              <a:rPr lang="en-US" smtClean="0"/>
              <a:pPr/>
              <a:t>7</a:t>
            </a:fld>
            <a:endParaRPr lang="en-US" smtClean="0"/>
          </a:p>
        </p:txBody>
      </p:sp>
      <p:sp>
        <p:nvSpPr>
          <p:cNvPr id="21508" name="Rectangle 2"/>
          <p:cNvSpPr>
            <a:spLocks noGrp="1" noChangeArrowheads="1"/>
          </p:cNvSpPr>
          <p:nvPr>
            <p:ph type="title"/>
          </p:nvPr>
        </p:nvSpPr>
        <p:spPr/>
        <p:txBody>
          <a:bodyPr/>
          <a:lstStyle/>
          <a:p>
            <a:r>
              <a:rPr lang="en-US" smtClean="0"/>
              <a:t>Change to 6.2.3b</a:t>
            </a:r>
          </a:p>
        </p:txBody>
      </p:sp>
      <p:sp>
        <p:nvSpPr>
          <p:cNvPr id="21509" name="Rectangle 3"/>
          <p:cNvSpPr>
            <a:spLocks noGrp="1" noChangeArrowheads="1"/>
          </p:cNvSpPr>
          <p:nvPr>
            <p:ph type="body" idx="1"/>
          </p:nvPr>
        </p:nvSpPr>
        <p:spPr/>
        <p:txBody>
          <a:bodyPr/>
          <a:lstStyle/>
          <a:p>
            <a:pPr>
              <a:lnSpc>
                <a:spcPct val="80000"/>
              </a:lnSpc>
            </a:pPr>
            <a:r>
              <a:rPr lang="en-US" sz="2800" smtClean="0"/>
              <a:t>Change</a:t>
            </a:r>
          </a:p>
          <a:p>
            <a:pPr lvl="1">
              <a:lnSpc>
                <a:spcPct val="80000"/>
              </a:lnSpc>
            </a:pPr>
            <a:r>
              <a:rPr lang="en-US" sz="2400" smtClean="0"/>
              <a:t>The Packet Control field of the MR-O-QPSK PHY is five bits in length and is shown in Figure 27b</a:t>
            </a:r>
          </a:p>
          <a:p>
            <a:pPr lvl="1">
              <a:lnSpc>
                <a:spcPct val="80000"/>
              </a:lnSpc>
            </a:pPr>
            <a:r>
              <a:rPr lang="en-US" sz="2400" smtClean="0"/>
              <a:t>To</a:t>
            </a:r>
          </a:p>
          <a:p>
            <a:pPr lvl="1">
              <a:lnSpc>
                <a:spcPct val="80000"/>
              </a:lnSpc>
            </a:pPr>
            <a:r>
              <a:rPr lang="en-US" sz="2400" smtClean="0"/>
              <a:t>The Packet Control field occupies the first 5 bits of the PHR as shown in Figure 27b</a:t>
            </a:r>
          </a:p>
          <a:p>
            <a:pPr lvl="1">
              <a:lnSpc>
                <a:spcPct val="80000"/>
              </a:lnSpc>
            </a:pPr>
            <a:r>
              <a:rPr lang="en-US" sz="2400" smtClean="0"/>
              <a:t>Identify the Packet Control field in the replacement PHR diagram in the following slides</a:t>
            </a:r>
          </a:p>
          <a:p>
            <a:pPr>
              <a:lnSpc>
                <a:spcPct val="80000"/>
              </a:lnSpc>
            </a:pPr>
            <a:r>
              <a:rPr lang="en-US" sz="2800" i="1" smtClean="0"/>
              <a:t>Question – is it useful to retain the naming of the 5 bits as a field instead of just defining the meaning of each group of bits?</a:t>
            </a:r>
            <a:endParaRPr lang="en-US" sz="2800" smtClean="0"/>
          </a:p>
          <a:p>
            <a:pPr lvl="1">
              <a:lnSpc>
                <a:spcPct val="80000"/>
              </a:lnSpc>
            </a:pPr>
            <a:endParaRPr lang="en-US"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4"/>
          <p:cNvSpPr>
            <a:spLocks noGrp="1" noChangeArrowheads="1"/>
          </p:cNvSpPr>
          <p:nvPr>
            <p:ph type="dt" sz="quarter" idx="10"/>
          </p:nvPr>
        </p:nvSpPr>
        <p:spPr>
          <a:noFill/>
        </p:spPr>
        <p:txBody>
          <a:bodyPr/>
          <a:lstStyle/>
          <a:p>
            <a:r>
              <a:rPr lang="en-US" smtClean="0"/>
              <a:t>July 2010</a:t>
            </a:r>
          </a:p>
        </p:txBody>
      </p:sp>
      <p:sp>
        <p:nvSpPr>
          <p:cNvPr id="22530"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22531" name="Rectangle 6"/>
          <p:cNvSpPr>
            <a:spLocks noGrp="1" noChangeArrowheads="1"/>
          </p:cNvSpPr>
          <p:nvPr>
            <p:ph type="sldNum" sz="quarter" idx="12"/>
          </p:nvPr>
        </p:nvSpPr>
        <p:spPr>
          <a:xfrm>
            <a:off x="4395788" y="6475413"/>
            <a:ext cx="428625" cy="182562"/>
          </a:xfrm>
          <a:noFill/>
        </p:spPr>
        <p:txBody>
          <a:bodyPr/>
          <a:lstStyle/>
          <a:p>
            <a:r>
              <a:rPr lang="en-US" smtClean="0"/>
              <a:t>Slide </a:t>
            </a:r>
            <a:fld id="{198AE9B4-AD1C-487B-B448-58B6A01ABFA4}"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Text change to 6.3.3</a:t>
            </a:r>
          </a:p>
        </p:txBody>
      </p:sp>
      <p:sp>
        <p:nvSpPr>
          <p:cNvPr id="22533" name="Rectangle 3"/>
          <p:cNvSpPr>
            <a:spLocks noGrp="1" noChangeArrowheads="1"/>
          </p:cNvSpPr>
          <p:nvPr>
            <p:ph type="body" idx="1"/>
          </p:nvPr>
        </p:nvSpPr>
        <p:spPr/>
        <p:txBody>
          <a:bodyPr/>
          <a:lstStyle/>
          <a:p>
            <a:pPr>
              <a:lnSpc>
                <a:spcPct val="80000"/>
              </a:lnSpc>
            </a:pPr>
            <a:r>
              <a:rPr lang="en-US" sz="2000" smtClean="0"/>
              <a:t>Change</a:t>
            </a:r>
          </a:p>
          <a:p>
            <a:pPr lvl="1">
              <a:lnSpc>
                <a:spcPct val="80000"/>
              </a:lnSpc>
            </a:pPr>
            <a:r>
              <a:rPr lang="en-US" sz="1800" smtClean="0"/>
              <a:t>The Frame Length field is 7 bits in length and specifies the total number of octets contained in the PSDU (i.e., PHY payload). For the MR-FSK, OFDM, and MR-O-QPSK PHYs, the Frame Length field is 11 bits in length. The Frame Length field is a value between 0 and </a:t>
            </a:r>
            <a:r>
              <a:rPr lang="en-US" sz="1800" i="1" smtClean="0"/>
              <a:t>aMaxPHYPacketSize </a:t>
            </a:r>
            <a:r>
              <a:rPr lang="en-US" sz="1800" smtClean="0"/>
              <a:t>(see 6.4). For the MR-FSK PHY, the most-significant bit (leftmost) shall be transmitted first.</a:t>
            </a:r>
          </a:p>
          <a:p>
            <a:pPr lvl="1">
              <a:lnSpc>
                <a:spcPct val="80000"/>
              </a:lnSpc>
            </a:pPr>
            <a:r>
              <a:rPr lang="en-US" sz="1800" smtClean="0"/>
              <a:t>To</a:t>
            </a:r>
          </a:p>
          <a:p>
            <a:pPr lvl="1">
              <a:lnSpc>
                <a:spcPct val="80000"/>
              </a:lnSpc>
            </a:pPr>
            <a:r>
              <a:rPr lang="en-US" sz="1800" smtClean="0"/>
              <a:t>The Frame Length field is 7 bits in length and specifies the total number of octets contained in the PSDU (i.e., PHY payload). For the MR-FSK, OFDM, and MR-O-QPSK PHYs, the Frame Length field is 11 bits in length as shown in figures 27a, 27b and 27f respectively. The Frame Length field is a value between 0 and </a:t>
            </a:r>
            <a:r>
              <a:rPr lang="en-US" sz="1800" i="1" smtClean="0"/>
              <a:t>aMaxPHYPacketSize </a:t>
            </a:r>
            <a:r>
              <a:rPr lang="en-US" sz="1800" smtClean="0"/>
              <a:t>(see 6.4). </a:t>
            </a:r>
          </a:p>
          <a:p>
            <a:pPr lvl="1">
              <a:lnSpc>
                <a:spcPct val="80000"/>
              </a:lnSpc>
            </a:pPr>
            <a:endParaRPr lang="en-US" sz="1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4"/>
          <p:cNvSpPr>
            <a:spLocks noGrp="1" noChangeArrowheads="1"/>
          </p:cNvSpPr>
          <p:nvPr>
            <p:ph type="dt" sz="quarter" idx="10"/>
          </p:nvPr>
        </p:nvSpPr>
        <p:spPr>
          <a:noFill/>
        </p:spPr>
        <p:txBody>
          <a:bodyPr/>
          <a:lstStyle/>
          <a:p>
            <a:r>
              <a:rPr lang="en-US" smtClean="0"/>
              <a:t>July 2010</a:t>
            </a:r>
          </a:p>
        </p:txBody>
      </p:sp>
      <p:sp>
        <p:nvSpPr>
          <p:cNvPr id="23554" name="Rectangle 5"/>
          <p:cNvSpPr>
            <a:spLocks noGrp="1" noChangeArrowheads="1"/>
          </p:cNvSpPr>
          <p:nvPr>
            <p:ph type="ftr" sz="quarter" idx="11"/>
          </p:nvPr>
        </p:nvSpPr>
        <p:spPr>
          <a:xfrm>
            <a:off x="5557838" y="6453188"/>
            <a:ext cx="2901950" cy="182562"/>
          </a:xfrm>
          <a:noFill/>
        </p:spPr>
        <p:txBody>
          <a:bodyPr/>
          <a:lstStyle/>
          <a:p>
            <a:r>
              <a:rPr lang="en-US" smtClean="0"/>
              <a:t>Daniel Popa (Itron), Larry Taylor (DTC(UK))</a:t>
            </a:r>
          </a:p>
        </p:txBody>
      </p:sp>
      <p:sp>
        <p:nvSpPr>
          <p:cNvPr id="23555" name="Rectangle 6"/>
          <p:cNvSpPr>
            <a:spLocks noGrp="1" noChangeArrowheads="1"/>
          </p:cNvSpPr>
          <p:nvPr>
            <p:ph type="sldNum" sz="quarter" idx="12"/>
          </p:nvPr>
        </p:nvSpPr>
        <p:spPr>
          <a:xfrm>
            <a:off x="4395788" y="6475413"/>
            <a:ext cx="428625" cy="182562"/>
          </a:xfrm>
          <a:noFill/>
        </p:spPr>
        <p:txBody>
          <a:bodyPr/>
          <a:lstStyle/>
          <a:p>
            <a:r>
              <a:rPr lang="en-US" smtClean="0"/>
              <a:t>Slide </a:t>
            </a:r>
            <a:fld id="{6606810C-A07E-4C0E-A514-6C13D36C788F}" type="slidenum">
              <a:rPr lang="en-US" smtClean="0"/>
              <a:pPr/>
              <a:t>9</a:t>
            </a:fld>
            <a:endParaRPr lang="en-US" smtClean="0"/>
          </a:p>
        </p:txBody>
      </p:sp>
      <p:sp>
        <p:nvSpPr>
          <p:cNvPr id="23556" name="Rectangle 2"/>
          <p:cNvSpPr>
            <a:spLocks noGrp="1" noChangeArrowheads="1"/>
          </p:cNvSpPr>
          <p:nvPr>
            <p:ph type="title"/>
          </p:nvPr>
        </p:nvSpPr>
        <p:spPr/>
        <p:txBody>
          <a:bodyPr/>
          <a:lstStyle/>
          <a:p>
            <a:r>
              <a:rPr lang="en-US" smtClean="0"/>
              <a:t>Text changes to 6.3.3a</a:t>
            </a:r>
          </a:p>
        </p:txBody>
      </p:sp>
      <p:sp>
        <p:nvSpPr>
          <p:cNvPr id="23557" name="Rectangle 3"/>
          <p:cNvSpPr>
            <a:spLocks noGrp="1" noChangeArrowheads="1"/>
          </p:cNvSpPr>
          <p:nvPr>
            <p:ph type="body" idx="1"/>
          </p:nvPr>
        </p:nvSpPr>
        <p:spPr/>
        <p:txBody>
          <a:bodyPr/>
          <a:lstStyle/>
          <a:p>
            <a:pPr>
              <a:lnSpc>
                <a:spcPct val="80000"/>
              </a:lnSpc>
            </a:pPr>
            <a:r>
              <a:rPr lang="en-US" sz="2400" smtClean="0"/>
              <a:t>Change</a:t>
            </a:r>
          </a:p>
          <a:p>
            <a:pPr lvl="1">
              <a:lnSpc>
                <a:spcPct val="80000"/>
              </a:lnSpc>
            </a:pPr>
            <a:r>
              <a:rPr lang="en-US" sz="2000" smtClean="0"/>
              <a:t>The Mode Switch Parameter Entry subfield is 2 bits in length…</a:t>
            </a:r>
          </a:p>
          <a:p>
            <a:pPr lvl="1">
              <a:lnSpc>
                <a:spcPct val="80000"/>
              </a:lnSpc>
            </a:pPr>
            <a:r>
              <a:rPr lang="en-US" sz="2000" smtClean="0"/>
              <a:t>To</a:t>
            </a:r>
          </a:p>
          <a:p>
            <a:pPr lvl="1">
              <a:lnSpc>
                <a:spcPct val="80000"/>
              </a:lnSpc>
            </a:pPr>
            <a:r>
              <a:rPr lang="en-US" sz="2000" smtClean="0"/>
              <a:t>The Mode Switch Parameter Entry sub-field is an unsigned 2-bit integer</a:t>
            </a:r>
            <a:r>
              <a:rPr lang="en-US" sz="2000" smtClean="0">
                <a:solidFill>
                  <a:srgbClr val="FF0000"/>
                </a:solidFill>
              </a:rPr>
              <a:t>…(refer to table defining the values)</a:t>
            </a:r>
          </a:p>
          <a:p>
            <a:pPr lvl="1">
              <a:lnSpc>
                <a:spcPct val="80000"/>
              </a:lnSpc>
            </a:pPr>
            <a:endParaRPr lang="en-US" sz="2000" smtClean="0"/>
          </a:p>
          <a:p>
            <a:pPr lvl="1">
              <a:lnSpc>
                <a:spcPct val="80000"/>
              </a:lnSpc>
            </a:pPr>
            <a:r>
              <a:rPr lang="en-US" sz="2000" smtClean="0"/>
              <a:t>The Modulation Scheme bits indicate the modulation scheme (see 6.1.2.5a)</a:t>
            </a:r>
          </a:p>
          <a:p>
            <a:pPr lvl="1">
              <a:lnSpc>
                <a:spcPct val="80000"/>
              </a:lnSpc>
            </a:pPr>
            <a:r>
              <a:rPr lang="en-US" sz="2000" smtClean="0"/>
              <a:t>To</a:t>
            </a:r>
          </a:p>
          <a:p>
            <a:pPr lvl="1">
              <a:lnSpc>
                <a:spcPct val="80000"/>
              </a:lnSpc>
            </a:pPr>
            <a:r>
              <a:rPr lang="en-US" sz="2000" smtClean="0"/>
              <a:t>If phyCurrentPage = 7 Modulation Scheme is an unsigned 2-bit integer identifying the modulation scheme as in Table 3b, otherwise it is not used.</a:t>
            </a:r>
            <a:endParaRPr lang="en-US" sz="2000" smtClean="0">
              <a:solidFill>
                <a:srgbClr val="FF0000"/>
              </a:solidFill>
            </a:endParaRPr>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5698</TotalTime>
  <Words>1837</Words>
  <Application>Microsoft Office PowerPoint</Application>
  <PresentationFormat>On-screen Show (4:3)</PresentationFormat>
  <Paragraphs>381</Paragraphs>
  <Slides>16</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16</vt:i4>
      </vt:variant>
    </vt:vector>
  </HeadingPairs>
  <TitlesOfParts>
    <vt:vector size="20" baseType="lpstr">
      <vt:lpstr>Times New Roman</vt:lpstr>
      <vt:lpstr>Arial</vt:lpstr>
      <vt:lpstr>Courier New</vt:lpstr>
      <vt:lpstr>IEEE-P802_15</vt:lpstr>
      <vt:lpstr>Slide 1</vt:lpstr>
      <vt:lpstr>Bit Order Comment Group</vt:lpstr>
      <vt:lpstr>Additional Changes</vt:lpstr>
      <vt:lpstr>Text Changes to Draft</vt:lpstr>
      <vt:lpstr>How it will be ?</vt:lpstr>
      <vt:lpstr>If not, and we have to keep the complex logic of the existing draft 6.3</vt:lpstr>
      <vt:lpstr>Change to 6.2.3b</vt:lpstr>
      <vt:lpstr>Text change to 6.3.3</vt:lpstr>
      <vt:lpstr>Text changes to 6.3.3a</vt:lpstr>
      <vt:lpstr>Text changes to 6.3.4a.3</vt:lpstr>
      <vt:lpstr>Changes to 6.12c.4.1</vt:lpstr>
      <vt:lpstr>Text Change Suggestion - Update the 3rd paragraph of 6.3 to say:</vt:lpstr>
      <vt:lpstr>Mapping between bit string and PHR fields: 4g MR-FSK PHY All multi-bit fields are unsigned integers and shall be processed MSB first</vt:lpstr>
      <vt:lpstr>Mapping between bit string and MSF fields  4g MR-FSK PHY  All multi-bit fields are unsigned integers and shall be processed MSB first</vt:lpstr>
      <vt:lpstr>Slide 15</vt:lpstr>
      <vt:lpstr>Slide 16</vt:lpstr>
    </vt:vector>
  </TitlesOfParts>
  <Company>DTC (UK)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Larry Taylor</dc:creator>
  <cp:keywords/>
  <dc:description>&lt;doc#&gt;</dc:description>
  <cp:lastModifiedBy>Larry Taylor</cp:lastModifiedBy>
  <cp:revision>84</cp:revision>
  <cp:lastPrinted>1998-02-10T13:28:06Z</cp:lastPrinted>
  <dcterms:created xsi:type="dcterms:W3CDTF">2010-05-26T10:03:41Z</dcterms:created>
  <dcterms:modified xsi:type="dcterms:W3CDTF">2010-07-13T20:17:13Z</dcterms:modified>
</cp:coreProperties>
</file>