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5" r:id="rId4"/>
    <p:sldId id="261" r:id="rId5"/>
    <p:sldId id="263" r:id="rId6"/>
    <p:sldId id="266"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51" autoAdjust="0"/>
    <p:restoredTop sz="94697" autoAdjust="0"/>
  </p:normalViewPr>
  <p:slideViewPr>
    <p:cSldViewPr>
      <p:cViewPr varScale="1">
        <p:scale>
          <a:sx n="92" d="100"/>
          <a:sy n="92" d="100"/>
        </p:scale>
        <p:origin x="-79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87C5E5B5-9DB0-429E-BA8F-3BDF026E09D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8233D6C6-329C-4004-BFD9-EE1311C851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8233D6C6-329C-4004-BFD9-EE1311C8510D}"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348018CE-AFEA-4463-A233-DEACB3DA3F1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1C442FF-1665-4C9A-9098-19FF9058C2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88FC33D-8CC3-4D91-9022-945967EA7D0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1C6A979E-6BE7-4840-8ABA-F22D8D8DFF6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EFF614C-961A-484F-9100-7B1B586DECB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8664E72B-B00D-49CE-B61C-6952A72AC2E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2010</a:t>
            </a:r>
            <a:endParaRPr lang="en-US" dirty="0"/>
          </a:p>
        </p:txBody>
      </p:sp>
      <p:sp>
        <p:nvSpPr>
          <p:cNvPr id="8" name="Footer Placeholder 7"/>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0C78AB60-850F-47FA-8749-3F180F94BA8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2010</a:t>
            </a:r>
            <a:endParaRPr lang="en-US" dirty="0"/>
          </a:p>
        </p:txBody>
      </p:sp>
      <p:sp>
        <p:nvSpPr>
          <p:cNvPr id="4" name="Footer Placeholder 3"/>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B8D27E25-C7AE-4F3E-9E47-DF30E8F007A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2010</a:t>
            </a:r>
            <a:endParaRPr lang="en-US" dirty="0"/>
          </a:p>
        </p:txBody>
      </p:sp>
      <p:sp>
        <p:nvSpPr>
          <p:cNvPr id="3" name="Footer Placeholder 2"/>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44F949DA-6DC1-48A5-A68B-9225C040069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572AA6EF-2754-44AC-A922-20329262E1A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2010</a:t>
            </a:r>
            <a:endParaRPr lang="en-US" dirty="0"/>
          </a:p>
        </p:txBody>
      </p:sp>
      <p:sp>
        <p:nvSpPr>
          <p:cNvPr id="6" name="Footer Placeholder 5"/>
          <p:cNvSpPr>
            <a:spLocks noGrp="1"/>
          </p:cNvSpPr>
          <p:nvPr>
            <p:ph type="ftr" sz="quarter" idx="11"/>
          </p:nvPr>
        </p:nvSpPr>
        <p:spPr/>
        <p:txBody>
          <a:bodyPr/>
          <a:lstStyle>
            <a:lvl1pPr>
              <a:defRPr/>
            </a:lvl1pPr>
          </a:lstStyle>
          <a:p>
            <a:r>
              <a:rPr lang="en-US" smtClean="0"/>
              <a:t>Roberto Aiello, John Buffington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7D364153-44DC-4450-A93C-DA0CE2C2628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2010</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Roberto Aiello, John Buffington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97AEC2D-0215-4ED6-ACE7-CBA4A5C99407}" type="slidenum">
              <a:rPr lang="en-US"/>
              <a:pPr/>
              <a:t>‹#›</a:t>
            </a:fld>
            <a:endParaRPr lang="en-US"/>
          </a:p>
        </p:txBody>
      </p:sp>
      <p:sp>
        <p:nvSpPr>
          <p:cNvPr id="1031" name="Rectangle 7"/>
          <p:cNvSpPr>
            <a:spLocks noChangeArrowheads="1"/>
          </p:cNvSpPr>
          <p:nvPr/>
        </p:nvSpPr>
        <p:spPr bwMode="auto">
          <a:xfrm>
            <a:off x="4225925" y="394156"/>
            <a:ext cx="4264025" cy="215444"/>
          </a:xfrm>
          <a:prstGeom prst="rect">
            <a:avLst/>
          </a:prstGeom>
          <a:noFill/>
          <a:ln w="9525">
            <a:noFill/>
            <a:miter lim="800000"/>
            <a:headEnd/>
            <a:tailEnd/>
          </a:ln>
          <a:effectLst/>
        </p:spPr>
        <p:txBody>
          <a:bodyPr lIns="0" tIns="0" rIns="0" bIns="0" anchor="b">
            <a:spAutoFit/>
          </a:bodyPr>
          <a:lstStyle/>
          <a:p>
            <a:pPr lvl="4" algn="r"/>
            <a:r>
              <a:rPr lang="en-US" sz="1400" b="1" dirty="0"/>
              <a:t>doc.: </a:t>
            </a:r>
            <a:r>
              <a:rPr lang="en-US" sz="1400" b="1" dirty="0" smtClean="0"/>
              <a:t>IEEE 15-10-0542-00-4g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July 2010</a:t>
            </a:r>
            <a:endParaRPr lang="en-US" dirty="0"/>
          </a:p>
        </p:txBody>
      </p:sp>
      <p:sp>
        <p:nvSpPr>
          <p:cNvPr id="4" name="Footer Placeholder 2"/>
          <p:cNvSpPr>
            <a:spLocks noGrp="1"/>
          </p:cNvSpPr>
          <p:nvPr>
            <p:ph type="ftr" sz="quarter" idx="11"/>
          </p:nvPr>
        </p:nvSpPr>
        <p:spPr/>
        <p:txBody>
          <a:bodyPr/>
          <a:lstStyle/>
          <a:p>
            <a:r>
              <a:rPr lang="en-US" smtClean="0"/>
              <a:t>Roberto Aiello, John Buffington</a:t>
            </a:r>
            <a:endParaRPr lang="en-US" dirty="0"/>
          </a:p>
        </p:txBody>
      </p:sp>
      <p:sp>
        <p:nvSpPr>
          <p:cNvPr id="5" name="Slide Number Placeholder 3"/>
          <p:cNvSpPr>
            <a:spLocks noGrp="1"/>
          </p:cNvSpPr>
          <p:nvPr>
            <p:ph type="sldNum" sz="quarter" idx="12"/>
          </p:nvPr>
        </p:nvSpPr>
        <p:spPr/>
        <p:txBody>
          <a:bodyPr/>
          <a:lstStyle/>
          <a:p>
            <a:r>
              <a:rPr lang="en-US"/>
              <a:t>Slide </a:t>
            </a:r>
            <a:fld id="{CB9CE78F-DA64-4F71-9F79-58F6479410CA}" type="slidenum">
              <a:rPr lang="en-US"/>
              <a:pPr/>
              <a:t>1</a:t>
            </a:fld>
            <a:endParaRPr lang="en-US"/>
          </a:p>
        </p:txBody>
      </p:sp>
      <p:sp>
        <p:nvSpPr>
          <p:cNvPr id="27651" name="Rectangle 3"/>
          <p:cNvSpPr>
            <a:spLocks noChangeArrowheads="1"/>
          </p:cNvSpPr>
          <p:nvPr/>
        </p:nvSpPr>
        <p:spPr bwMode="auto">
          <a:xfrm>
            <a:off x="152400" y="609600"/>
            <a:ext cx="8991600" cy="4370427"/>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a:t>Title:</a:t>
            </a:r>
            <a:r>
              <a:rPr lang="en-US" sz="1600" dirty="0"/>
              <a:t> </a:t>
            </a:r>
            <a:r>
              <a:rPr lang="en-US" sz="1600" dirty="0" smtClean="0"/>
              <a:t>[Data rates in licensed bands]</a:t>
            </a:r>
            <a:r>
              <a:rPr lang="en-US" sz="1600" dirty="0"/>
              <a:t>	</a:t>
            </a:r>
          </a:p>
          <a:p>
            <a:r>
              <a:rPr lang="en-US" sz="1600" b="1" dirty="0"/>
              <a:t>Date Submitted: </a:t>
            </a:r>
            <a:r>
              <a:rPr lang="en-US" sz="1600" dirty="0" smtClean="0"/>
              <a:t>[July 2010]</a:t>
            </a:r>
            <a:r>
              <a:rPr lang="en-US" sz="1600" dirty="0"/>
              <a:t>	</a:t>
            </a:r>
          </a:p>
          <a:p>
            <a:r>
              <a:rPr lang="en-US" sz="1600" b="1" dirty="0"/>
              <a:t>Source:</a:t>
            </a:r>
            <a:r>
              <a:rPr lang="en-US" sz="1600" dirty="0"/>
              <a:t> </a:t>
            </a:r>
            <a:r>
              <a:rPr lang="en-US" sz="1600" dirty="0" smtClean="0"/>
              <a:t>[Roberto Aiello, John Buffington] </a:t>
            </a:r>
            <a:r>
              <a:rPr lang="en-US" sz="1600" dirty="0"/>
              <a:t>Company </a:t>
            </a:r>
            <a:r>
              <a:rPr lang="en-US" sz="1600" dirty="0" smtClean="0"/>
              <a:t>[Itron]</a:t>
            </a:r>
            <a:endParaRPr lang="en-US" sz="1600" dirty="0"/>
          </a:p>
          <a:p>
            <a:r>
              <a:rPr lang="en-US" sz="1600" dirty="0"/>
              <a:t>Address </a:t>
            </a:r>
            <a:r>
              <a:rPr lang="en-US" sz="1600" dirty="0" smtClean="0"/>
              <a:t>[San Diego, CA. Liberty Lake, WA USA</a:t>
            </a:r>
            <a:r>
              <a:rPr lang="en-US" sz="1600" dirty="0"/>
              <a:t>]</a:t>
            </a:r>
          </a:p>
          <a:p>
            <a:r>
              <a:rPr lang="en-US" sz="1600" dirty="0" smtClean="0"/>
              <a:t>Voice:[], </a:t>
            </a:r>
            <a:r>
              <a:rPr lang="en-US" sz="1600" dirty="0"/>
              <a:t>FAX</a:t>
            </a:r>
            <a:r>
              <a:rPr lang="en-US" sz="1600" dirty="0" smtClean="0"/>
              <a:t>:], </a:t>
            </a:r>
            <a:r>
              <a:rPr lang="en-US" sz="1600" dirty="0"/>
              <a:t>E-Mail</a:t>
            </a:r>
            <a:r>
              <a:rPr lang="en-US" sz="1600" dirty="0" smtClean="0"/>
              <a:t>:[aiello@ieee.org, john.buffington@itron.com]</a:t>
            </a:r>
            <a:r>
              <a:rPr lang="en-US" sz="1600" dirty="0"/>
              <a:t>	</a:t>
            </a:r>
            <a:r>
              <a:rPr lang="en-US" dirty="0"/>
              <a:t>	</a:t>
            </a:r>
          </a:p>
          <a:p>
            <a:pPr>
              <a:spcBef>
                <a:spcPts val="600"/>
              </a:spcBef>
              <a:spcAft>
                <a:spcPts val="600"/>
              </a:spcAft>
            </a:pPr>
            <a:r>
              <a:rPr lang="en-US" sz="1600" b="1" dirty="0"/>
              <a:t>Abstract:</a:t>
            </a:r>
            <a:r>
              <a:rPr lang="en-US" sz="1600" dirty="0"/>
              <a:t>	</a:t>
            </a:r>
            <a:r>
              <a:rPr lang="en-US" sz="1600" dirty="0" smtClean="0"/>
              <a:t>[This presentation proposes data rates and modulation parameters for licensed bands in 802.15.4g]</a:t>
            </a:r>
            <a:endParaRPr lang="en-US" sz="1600" dirty="0"/>
          </a:p>
          <a:p>
            <a:pPr>
              <a:spcBef>
                <a:spcPts val="600"/>
              </a:spcBef>
              <a:spcAft>
                <a:spcPts val="600"/>
              </a:spcAft>
            </a:pPr>
            <a:r>
              <a:rPr lang="en-US" sz="1600" b="1" dirty="0"/>
              <a:t>Purpose:</a:t>
            </a:r>
            <a:r>
              <a:rPr lang="en-US" sz="1600" dirty="0"/>
              <a:t>	[For information]</a:t>
            </a:r>
          </a:p>
          <a:p>
            <a:r>
              <a:rPr lang="en-US" sz="1600" b="1" dirty="0"/>
              <a:t>Notice:</a:t>
            </a:r>
            <a:r>
              <a:rPr lang="en-US" sz="1600" dirty="0"/>
              <a:t>	This document</a:t>
            </a:r>
            <a:r>
              <a:rPr lang="en-US" sz="1600" dirty="0">
                <a:solidFill>
                  <a:schemeClr val="tx2"/>
                </a:solidFill>
              </a:rPr>
              <a: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 </a:t>
            </a:r>
            <a:endParaRPr lang="en-US" dirty="0"/>
          </a:p>
        </p:txBody>
      </p:sp>
      <p:sp>
        <p:nvSpPr>
          <p:cNvPr id="6" name="Content Placeholder 5"/>
          <p:cNvSpPr>
            <a:spLocks noGrp="1"/>
          </p:cNvSpPr>
          <p:nvPr>
            <p:ph idx="1"/>
          </p:nvPr>
        </p:nvSpPr>
        <p:spPr/>
        <p:txBody>
          <a:bodyPr/>
          <a:lstStyle/>
          <a:p>
            <a:r>
              <a:rPr lang="en-US" dirty="0" smtClean="0"/>
              <a:t>SUN industry data rate requirements</a:t>
            </a:r>
          </a:p>
          <a:p>
            <a:r>
              <a:rPr lang="en-US" dirty="0" smtClean="0"/>
              <a:t>Licensed bands of interest</a:t>
            </a:r>
          </a:p>
          <a:p>
            <a:r>
              <a:rPr lang="en-US" dirty="0" smtClean="0"/>
              <a:t>Proposed data rates and modulation parameters</a:t>
            </a:r>
            <a:endParaRPr lang="en-US" dirty="0"/>
          </a:p>
        </p:txBody>
      </p:sp>
      <p:sp>
        <p:nvSpPr>
          <p:cNvPr id="2" name="Date Placeholder 1"/>
          <p:cNvSpPr>
            <a:spLocks noGrp="1"/>
          </p:cNvSpPr>
          <p:nvPr>
            <p:ph type="dt" sz="half" idx="10"/>
          </p:nvPr>
        </p:nvSpPr>
        <p:spPr/>
        <p:txBody>
          <a:bodyPr/>
          <a:lstStyle/>
          <a:p>
            <a:r>
              <a:rPr lang="en-US" smtClean="0"/>
              <a:t>July 2010</a:t>
            </a:r>
            <a:endParaRPr lang="en-US" dirty="0"/>
          </a:p>
        </p:txBody>
      </p:sp>
      <p:sp>
        <p:nvSpPr>
          <p:cNvPr id="3" name="Footer Placeholder 2"/>
          <p:cNvSpPr>
            <a:spLocks noGrp="1"/>
          </p:cNvSpPr>
          <p:nvPr>
            <p:ph type="ftr" sz="quarter" idx="11"/>
          </p:nvPr>
        </p:nvSpPr>
        <p:spPr/>
        <p:txBody>
          <a:bodyPr/>
          <a:lstStyle/>
          <a:p>
            <a:r>
              <a:rPr lang="en-US" smtClean="0"/>
              <a:t>Roberto Aiello, John Buffington</a:t>
            </a:r>
            <a:endParaRPr lang="en-US" dirty="0"/>
          </a:p>
        </p:txBody>
      </p:sp>
      <p:sp>
        <p:nvSpPr>
          <p:cNvPr id="4" name="Slide Number Placeholder 3"/>
          <p:cNvSpPr>
            <a:spLocks noGrp="1"/>
          </p:cNvSpPr>
          <p:nvPr>
            <p:ph type="sldNum" sz="quarter" idx="12"/>
          </p:nvPr>
        </p:nvSpPr>
        <p:spPr/>
        <p:txBody>
          <a:bodyPr/>
          <a:lstStyle/>
          <a:p>
            <a:r>
              <a:rPr lang="en-US" smtClean="0"/>
              <a:t>Slide </a:t>
            </a:r>
            <a:fld id="{44F949DA-6DC1-48A5-A68B-9225C040069D}"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Licensed spectrum (low data rate)</a:t>
            </a:r>
            <a:endParaRPr lang="en-US" dirty="0"/>
          </a:p>
        </p:txBody>
      </p:sp>
      <p:sp>
        <p:nvSpPr>
          <p:cNvPr id="3" name="Content Placeholder 2"/>
          <p:cNvSpPr>
            <a:spLocks noGrp="1"/>
          </p:cNvSpPr>
          <p:nvPr>
            <p:ph idx="1"/>
          </p:nvPr>
        </p:nvSpPr>
        <p:spPr/>
        <p:txBody>
          <a:bodyPr/>
          <a:lstStyle/>
          <a:p>
            <a:r>
              <a:rPr lang="en-US" dirty="0" smtClean="0"/>
              <a:t>450-470 MHz</a:t>
            </a:r>
          </a:p>
          <a:p>
            <a:pPr lvl="1"/>
            <a:r>
              <a:rPr lang="en-US" dirty="0" smtClean="0"/>
              <a:t>FCC part 22/90</a:t>
            </a:r>
          </a:p>
          <a:p>
            <a:endParaRPr lang="en-US" dirty="0"/>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5" name="Footer Placeholder 4"/>
          <p:cNvSpPr>
            <a:spLocks noGrp="1"/>
          </p:cNvSpPr>
          <p:nvPr>
            <p:ph type="ftr" sz="quarter" idx="11"/>
          </p:nvPr>
        </p:nvSpPr>
        <p:spPr/>
        <p:txBody>
          <a:body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dirty="0" smtClean="0"/>
              <a:t>Data rate requirements</a:t>
            </a:r>
            <a:endParaRPr lang="en-US" dirty="0"/>
          </a:p>
        </p:txBody>
      </p:sp>
      <p:sp>
        <p:nvSpPr>
          <p:cNvPr id="3" name="Content Placeholder 2"/>
          <p:cNvSpPr>
            <a:spLocks noGrp="1"/>
          </p:cNvSpPr>
          <p:nvPr>
            <p:ph idx="1"/>
          </p:nvPr>
        </p:nvSpPr>
        <p:spPr/>
        <p:txBody>
          <a:bodyPr>
            <a:normAutofit/>
          </a:bodyPr>
          <a:lstStyle/>
          <a:p>
            <a:r>
              <a:rPr lang="en-US" sz="2800" dirty="0" smtClean="0"/>
              <a:t>Example </a:t>
            </a:r>
            <a:r>
              <a:rPr lang="en-US" sz="2800" dirty="0" err="1" smtClean="0"/>
              <a:t>OpenSG</a:t>
            </a:r>
            <a:r>
              <a:rPr lang="en-US" sz="2800" dirty="0" smtClean="0"/>
              <a:t> AMI-Net requirements </a:t>
            </a:r>
            <a:r>
              <a:rPr lang="en-US" sz="2800" dirty="0" smtClean="0"/>
              <a:t>(*)</a:t>
            </a:r>
            <a:endParaRPr lang="en-US" sz="2800" dirty="0" smtClean="0"/>
          </a:p>
          <a:p>
            <a:pPr lvl="1"/>
            <a:r>
              <a:rPr lang="en-US" sz="2400" dirty="0" smtClean="0"/>
              <a:t>Worst case meter read transaction between meter and data access point </a:t>
            </a:r>
          </a:p>
          <a:p>
            <a:pPr lvl="1"/>
            <a:r>
              <a:rPr lang="en-US" sz="2400" dirty="0" smtClean="0"/>
              <a:t>Up to 2,400 bytes delivered in &lt;5 seconds with &gt;98% reliability</a:t>
            </a:r>
          </a:p>
          <a:p>
            <a:r>
              <a:rPr lang="en-US" sz="2800" dirty="0" smtClean="0"/>
              <a:t>Minimum required data rate (no overhead)</a:t>
            </a:r>
          </a:p>
          <a:p>
            <a:pPr lvl="1"/>
            <a:r>
              <a:rPr lang="en-US" sz="2400" dirty="0" smtClean="0"/>
              <a:t>2,400 bytes/ 5 sec = 3.8 </a:t>
            </a:r>
            <a:r>
              <a:rPr lang="en-US" sz="2400" dirty="0" smtClean="0"/>
              <a:t>kbps</a:t>
            </a:r>
          </a:p>
          <a:p>
            <a:pPr>
              <a:buNone/>
            </a:pPr>
            <a:endParaRPr lang="en-US" sz="1800" dirty="0" smtClean="0"/>
          </a:p>
          <a:p>
            <a:pPr>
              <a:buNone/>
            </a:pPr>
            <a:endParaRPr lang="en-US" sz="1800" dirty="0" smtClean="0"/>
          </a:p>
          <a:p>
            <a:pPr>
              <a:buNone/>
            </a:pPr>
            <a:r>
              <a:rPr lang="en-US" sz="1800" dirty="0" smtClean="0"/>
              <a:t>(*) SG </a:t>
            </a:r>
            <a:r>
              <a:rPr lang="en-US" sz="1800" dirty="0" smtClean="0"/>
              <a:t>Network System Requirements Specification v4.0</a:t>
            </a:r>
          </a:p>
          <a:p>
            <a:pPr lvl="1"/>
            <a:endParaRPr lang="en-US" sz="2400" dirty="0" smtClean="0"/>
          </a:p>
          <a:p>
            <a:pPr lvl="1"/>
            <a:endParaRPr lang="en-US" sz="2400" dirty="0" smtClean="0"/>
          </a:p>
          <a:p>
            <a:endParaRPr lang="en-US" sz="2800" dirty="0"/>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5" name="Footer Placeholder 4"/>
          <p:cNvSpPr>
            <a:spLocks noGrp="1"/>
          </p:cNvSpPr>
          <p:nvPr>
            <p:ph type="ftr" sz="quarter" idx="11"/>
          </p:nvPr>
        </p:nvSpPr>
        <p:spPr/>
        <p:txBody>
          <a:body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rates with overhead</a:t>
            </a:r>
            <a:endParaRPr lang="en-US" dirty="0"/>
          </a:p>
        </p:txBody>
      </p:sp>
      <p:sp>
        <p:nvSpPr>
          <p:cNvPr id="10" name="Content Placeholder 9"/>
          <p:cNvSpPr>
            <a:spLocks noGrp="1"/>
          </p:cNvSpPr>
          <p:nvPr>
            <p:ph idx="1"/>
          </p:nvPr>
        </p:nvSpPr>
        <p:spPr>
          <a:xfrm>
            <a:off x="685800" y="4572000"/>
            <a:ext cx="7772400" cy="1524000"/>
          </a:xfrm>
        </p:spPr>
        <p:txBody>
          <a:bodyPr>
            <a:normAutofit/>
          </a:bodyPr>
          <a:lstStyle/>
          <a:p>
            <a:r>
              <a:rPr lang="en-US" sz="2400" dirty="0" smtClean="0"/>
              <a:t>5 kbps too tight</a:t>
            </a:r>
          </a:p>
          <a:p>
            <a:r>
              <a:rPr lang="en-US" sz="2400" dirty="0" smtClean="0"/>
              <a:t>10 kbps marginal</a:t>
            </a:r>
          </a:p>
          <a:p>
            <a:r>
              <a:rPr lang="en-US" sz="2400" dirty="0" smtClean="0"/>
              <a:t>20kbps probably minimum reasonable</a:t>
            </a:r>
            <a:endParaRPr lang="en-US" sz="2400" dirty="0"/>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5" name="Footer Placeholder 4"/>
          <p:cNvSpPr>
            <a:spLocks noGrp="1"/>
          </p:cNvSpPr>
          <p:nvPr>
            <p:ph type="ftr" sz="quarter" idx="11"/>
          </p:nvPr>
        </p:nvSpPr>
        <p:spPr/>
        <p:txBody>
          <a:body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5</a:t>
            </a:fld>
            <a:endParaRPr lang="en-US"/>
          </a:p>
        </p:txBody>
      </p:sp>
      <p:pic>
        <p:nvPicPr>
          <p:cNvPr id="1030" name="Picture 6"/>
          <p:cNvPicPr>
            <a:picLocks noChangeAspect="1" noChangeArrowheads="1"/>
          </p:cNvPicPr>
          <p:nvPr/>
        </p:nvPicPr>
        <p:blipFill>
          <a:blip r:embed="rId3" cstate="print"/>
          <a:srcRect/>
          <a:stretch>
            <a:fillRect/>
          </a:stretch>
        </p:blipFill>
        <p:spPr bwMode="auto">
          <a:xfrm>
            <a:off x="2362200" y="1752600"/>
            <a:ext cx="4346697" cy="2690813"/>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data rates</a:t>
            </a:r>
            <a:endParaRPr lang="en-US" dirty="0"/>
          </a:p>
        </p:txBody>
      </p:sp>
      <p:sp>
        <p:nvSpPr>
          <p:cNvPr id="7" name="Content Placeholder 6"/>
          <p:cNvSpPr>
            <a:spLocks noGrp="1"/>
          </p:cNvSpPr>
          <p:nvPr>
            <p:ph idx="1"/>
          </p:nvPr>
        </p:nvSpPr>
        <p:spPr>
          <a:xfrm>
            <a:off x="685800" y="4229100"/>
            <a:ext cx="7772400" cy="1866900"/>
          </a:xfrm>
        </p:spPr>
        <p:txBody>
          <a:bodyPr>
            <a:normAutofit/>
          </a:bodyPr>
          <a:lstStyle/>
          <a:p>
            <a:r>
              <a:rPr lang="en-US" sz="2400" dirty="0" smtClean="0"/>
              <a:t>Modulation similar to:</a:t>
            </a:r>
          </a:p>
          <a:p>
            <a:pPr lvl="1"/>
            <a:r>
              <a:rPr lang="en-US" sz="2000" dirty="0" smtClean="0"/>
              <a:t>470-510 MHz (China)</a:t>
            </a:r>
          </a:p>
          <a:p>
            <a:pPr lvl="1"/>
            <a:r>
              <a:rPr lang="en-US" sz="2000" dirty="0" smtClean="0"/>
              <a:t>863-870 MHz (Europe)</a:t>
            </a:r>
          </a:p>
          <a:p>
            <a:pPr lvl="1"/>
            <a:r>
              <a:rPr lang="en-US" sz="2000" dirty="0" smtClean="0"/>
              <a:t>950 MHz (Japan)</a:t>
            </a:r>
            <a:endParaRPr lang="en-US" sz="2000" dirty="0"/>
          </a:p>
        </p:txBody>
      </p:sp>
      <p:sp>
        <p:nvSpPr>
          <p:cNvPr id="4" name="Date Placeholder 3"/>
          <p:cNvSpPr>
            <a:spLocks noGrp="1"/>
          </p:cNvSpPr>
          <p:nvPr>
            <p:ph type="dt" sz="half" idx="10"/>
          </p:nvPr>
        </p:nvSpPr>
        <p:spPr/>
        <p:txBody>
          <a:bodyPr/>
          <a:lstStyle/>
          <a:p>
            <a:r>
              <a:rPr lang="en-US" smtClean="0"/>
              <a:t>July 2010</a:t>
            </a:r>
            <a:endParaRPr lang="en-US" dirty="0"/>
          </a:p>
        </p:txBody>
      </p:sp>
      <p:sp>
        <p:nvSpPr>
          <p:cNvPr id="5" name="Footer Placeholder 4"/>
          <p:cNvSpPr>
            <a:spLocks noGrp="1"/>
          </p:cNvSpPr>
          <p:nvPr>
            <p:ph type="ftr" sz="quarter" idx="11"/>
          </p:nvPr>
        </p:nvSpPr>
        <p:spPr/>
        <p:txBody>
          <a:bodyPr/>
          <a:lstStyle/>
          <a:p>
            <a:r>
              <a:rPr lang="en-US" smtClean="0"/>
              <a:t>Roberto Aiello, John Buffington</a:t>
            </a:r>
            <a:endParaRPr lang="en-US" dirty="0"/>
          </a:p>
        </p:txBody>
      </p:sp>
      <p:sp>
        <p:nvSpPr>
          <p:cNvPr id="6" name="Slide Number Placeholder 5"/>
          <p:cNvSpPr>
            <a:spLocks noGrp="1"/>
          </p:cNvSpPr>
          <p:nvPr>
            <p:ph type="sldNum" sz="quarter" idx="12"/>
          </p:nvPr>
        </p:nvSpPr>
        <p:spPr/>
        <p:txBody>
          <a:bodyPr/>
          <a:lstStyle/>
          <a:p>
            <a:r>
              <a:rPr lang="en-US" smtClean="0"/>
              <a:t>Slide </a:t>
            </a:r>
            <a:fld id="{1C6A979E-6BE7-4840-8ABA-F22D8D8DFF6D}" type="slidenum">
              <a:rPr lang="en-US" smtClean="0"/>
              <a:pPr/>
              <a:t>6</a:t>
            </a:fld>
            <a:endParaRPr lang="en-US"/>
          </a:p>
        </p:txBody>
      </p:sp>
      <p:pic>
        <p:nvPicPr>
          <p:cNvPr id="2051" name="Picture 3"/>
          <p:cNvPicPr>
            <a:picLocks noChangeAspect="1" noChangeArrowheads="1"/>
          </p:cNvPicPr>
          <p:nvPr/>
        </p:nvPicPr>
        <p:blipFill>
          <a:blip r:embed="rId3" cstate="print"/>
          <a:srcRect/>
          <a:stretch>
            <a:fillRect/>
          </a:stretch>
        </p:blipFill>
        <p:spPr bwMode="auto">
          <a:xfrm>
            <a:off x="1014984" y="1905000"/>
            <a:ext cx="6595302" cy="21193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313</Words>
  <Application>Microsoft Office PowerPoint</Application>
  <PresentationFormat>On-screen Show (4:3)</PresentationFormat>
  <Paragraphs>79</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Summary </vt:lpstr>
      <vt:lpstr>Licensed spectrum (low data rate)</vt:lpstr>
      <vt:lpstr>Data rate requirements</vt:lpstr>
      <vt:lpstr>Data rates with overhead</vt:lpstr>
      <vt:lpstr>Proposed data rates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2010-07-12T21:36:30Z</dcterms:created>
  <dcterms:modified xsi:type="dcterms:W3CDTF">2010-07-13T18:28:44Z</dcterms:modified>
</cp:coreProperties>
</file>