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9" r:id="rId2"/>
    <p:sldId id="260" r:id="rId3"/>
    <p:sldId id="262" r:id="rId4"/>
    <p:sldId id="265" r:id="rId5"/>
    <p:sldId id="268" r:id="rId6"/>
    <p:sldId id="269" r:id="rId7"/>
    <p:sldId id="276" r:id="rId8"/>
    <p:sldId id="274" r:id="rId9"/>
    <p:sldId id="270" r:id="rId10"/>
    <p:sldId id="271" r:id="rId11"/>
    <p:sldId id="272" r:id="rId12"/>
    <p:sldId id="273" r:id="rId13"/>
    <p:sldId id="275"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1" autoAdjust="0"/>
    <p:restoredTop sz="94697" autoAdjust="0"/>
  </p:normalViewPr>
  <p:slideViewPr>
    <p:cSldViewPr>
      <p:cViewPr varScale="1">
        <p:scale>
          <a:sx n="93" d="100"/>
          <a:sy n="93" d="100"/>
        </p:scale>
        <p:origin x="-158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87C5E5B5-9DB0-429E-BA8F-3BDF026E09D7}"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8233D6C6-329C-4004-BFD9-EE1311C8510D}"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802.15-&lt;doc#&gt;</a:t>
            </a:r>
            <a:endParaRPr lang="en-US"/>
          </a:p>
        </p:txBody>
      </p:sp>
      <p:sp>
        <p:nvSpPr>
          <p:cNvPr id="5" name="Date Placeholder 4"/>
          <p:cNvSpPr>
            <a:spLocks noGrp="1"/>
          </p:cNvSpPr>
          <p:nvPr>
            <p:ph type="dt" idx="11"/>
          </p:nvPr>
        </p:nvSpPr>
        <p:spPr/>
        <p:txBody>
          <a:bodyPr/>
          <a:lstStyle/>
          <a:p>
            <a:pPr>
              <a:defRPr/>
            </a:pPr>
            <a:r>
              <a:rPr lang="en-US" smtClean="0"/>
              <a:t>&lt;month year&gt;</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9B7A1DA6-93CD-4C75-83AC-CD228BB0A3B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802.15-&lt;doc#&gt;</a:t>
            </a:r>
            <a:endParaRPr lang="en-US"/>
          </a:p>
        </p:txBody>
      </p:sp>
      <p:sp>
        <p:nvSpPr>
          <p:cNvPr id="5" name="Date Placeholder 4"/>
          <p:cNvSpPr>
            <a:spLocks noGrp="1"/>
          </p:cNvSpPr>
          <p:nvPr>
            <p:ph type="dt" idx="11"/>
          </p:nvPr>
        </p:nvSpPr>
        <p:spPr/>
        <p:txBody>
          <a:bodyPr/>
          <a:lstStyle/>
          <a:p>
            <a:pPr>
              <a:defRPr/>
            </a:pPr>
            <a:r>
              <a:rPr lang="en-US" smtClean="0"/>
              <a:t>&lt;month year&gt;</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9B7A1DA6-93CD-4C75-83AC-CD228BB0A3B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802.15-&lt;doc#&gt;</a:t>
            </a:r>
            <a:endParaRPr lang="en-US"/>
          </a:p>
        </p:txBody>
      </p:sp>
      <p:sp>
        <p:nvSpPr>
          <p:cNvPr id="5" name="Date Placeholder 4"/>
          <p:cNvSpPr>
            <a:spLocks noGrp="1"/>
          </p:cNvSpPr>
          <p:nvPr>
            <p:ph type="dt" idx="11"/>
          </p:nvPr>
        </p:nvSpPr>
        <p:spPr/>
        <p:txBody>
          <a:bodyPr/>
          <a:lstStyle/>
          <a:p>
            <a:pPr>
              <a:defRPr/>
            </a:pPr>
            <a:r>
              <a:rPr lang="en-US" smtClean="0"/>
              <a:t>&lt;month year&gt;</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9B7A1DA6-93CD-4C75-83AC-CD228BB0A3B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r>
              <a:rPr lang="en-US" smtClean="0"/>
              <a:t>Page </a:t>
            </a:r>
            <a:fld id="{1024026D-E285-4565-AB0D-E59CBEB8D37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2933700" y="8985250"/>
            <a:ext cx="801688" cy="184666"/>
          </a:xfrm>
        </p:spPr>
        <p:txBody>
          <a:bodyPr/>
          <a:lstStyle/>
          <a:p>
            <a:fld id="{3C942205-B031-4EDD-AEE0-191478EF031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154113" y="701675"/>
            <a:ext cx="4625975" cy="3468688"/>
          </a:xfrm>
          <a:ln/>
        </p:spPr>
      </p:sp>
      <p:sp>
        <p:nvSpPr>
          <p:cNvPr id="12291" name="Notes Placeholder 2"/>
          <p:cNvSpPr>
            <a:spLocks noGrp="1"/>
          </p:cNvSpPr>
          <p:nvPr>
            <p:ph type="body" idx="1"/>
          </p:nvPr>
        </p:nvSpPr>
        <p:spPr>
          <a:noFill/>
          <a:ln/>
        </p:spPr>
        <p:txBody>
          <a:bodyPr/>
          <a:lstStyle/>
          <a:p>
            <a:endParaRPr lang="en-US" smtClean="0"/>
          </a:p>
        </p:txBody>
      </p:sp>
      <p:sp>
        <p:nvSpPr>
          <p:cNvPr id="12292" name="Header Placeholder 3"/>
          <p:cNvSpPr>
            <a:spLocks noGrp="1"/>
          </p:cNvSpPr>
          <p:nvPr>
            <p:ph type="hdr" sz="quarter"/>
          </p:nvPr>
        </p:nvSpPr>
        <p:spPr>
          <a:noFill/>
        </p:spPr>
        <p:txBody>
          <a:bodyPr/>
          <a:lstStyle/>
          <a:p>
            <a:r>
              <a:rPr lang="en-US" smtClean="0"/>
              <a:t>doc.: IEEE 802.15-&lt;doc#&gt;</a:t>
            </a:r>
          </a:p>
        </p:txBody>
      </p:sp>
      <p:sp>
        <p:nvSpPr>
          <p:cNvPr id="12293" name="Date Placeholder 4"/>
          <p:cNvSpPr>
            <a:spLocks noGrp="1"/>
          </p:cNvSpPr>
          <p:nvPr>
            <p:ph type="dt" sz="quarter" idx="1"/>
          </p:nvPr>
        </p:nvSpPr>
        <p:spPr>
          <a:noFill/>
        </p:spPr>
        <p:txBody>
          <a:bodyPr/>
          <a:lstStyle/>
          <a:p>
            <a:r>
              <a:rPr lang="en-US" smtClean="0"/>
              <a:t>&lt;month year&gt;</a:t>
            </a:r>
          </a:p>
        </p:txBody>
      </p:sp>
      <p:sp>
        <p:nvSpPr>
          <p:cNvPr id="12294" name="Footer Placeholder 5"/>
          <p:cNvSpPr>
            <a:spLocks noGrp="1"/>
          </p:cNvSpPr>
          <p:nvPr>
            <p:ph type="ftr" sz="quarter" idx="4"/>
          </p:nvPr>
        </p:nvSpPr>
        <p:spPr>
          <a:noFill/>
        </p:spPr>
        <p:txBody>
          <a:bodyPr/>
          <a:lstStyle/>
          <a:p>
            <a:pPr lvl="4"/>
            <a:r>
              <a:rPr lang="en-US" smtClean="0"/>
              <a:t>&lt;author&gt;, &lt;company&gt;</a:t>
            </a:r>
          </a:p>
        </p:txBody>
      </p:sp>
      <p:sp>
        <p:nvSpPr>
          <p:cNvPr id="12295" name="Slide Number Placeholder 6"/>
          <p:cNvSpPr>
            <a:spLocks noGrp="1"/>
          </p:cNvSpPr>
          <p:nvPr>
            <p:ph type="sldNum" sz="quarter" idx="5"/>
          </p:nvPr>
        </p:nvSpPr>
        <p:spPr>
          <a:noFill/>
        </p:spPr>
        <p:txBody>
          <a:bodyPr/>
          <a:lstStyle/>
          <a:p>
            <a:r>
              <a:rPr lang="en-US" smtClean="0"/>
              <a:t>Page </a:t>
            </a:r>
            <a:fld id="{8C2CA948-C058-4763-ADDE-2C4FF5A9F511}"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xfrm>
            <a:off x="1154113" y="701675"/>
            <a:ext cx="4625975" cy="3468688"/>
          </a:xfrm>
          <a:ln/>
        </p:spPr>
      </p:sp>
      <p:sp>
        <p:nvSpPr>
          <p:cNvPr id="18434" name="Notes Placeholder 2"/>
          <p:cNvSpPr>
            <a:spLocks noGrp="1"/>
          </p:cNvSpPr>
          <p:nvPr>
            <p:ph type="body" idx="1"/>
          </p:nvPr>
        </p:nvSpPr>
        <p:spPr>
          <a:noFill/>
          <a:ln/>
        </p:spPr>
        <p:txBody>
          <a:bodyPr/>
          <a:lstStyle/>
          <a:p>
            <a:endParaRPr lang="en-US" smtClean="0"/>
          </a:p>
        </p:txBody>
      </p:sp>
      <p:sp>
        <p:nvSpPr>
          <p:cNvPr id="18435" name="Header Placeholder 3"/>
          <p:cNvSpPr>
            <a:spLocks noGrp="1"/>
          </p:cNvSpPr>
          <p:nvPr>
            <p:ph type="hdr" sz="quarter"/>
          </p:nvPr>
        </p:nvSpPr>
        <p:spPr>
          <a:noFill/>
        </p:spPr>
        <p:txBody>
          <a:bodyPr/>
          <a:lstStyle/>
          <a:p>
            <a:r>
              <a:rPr lang="en-US" smtClean="0"/>
              <a:t>doc.: IEEE 802.15-&lt;doc#&gt;</a:t>
            </a:r>
          </a:p>
        </p:txBody>
      </p:sp>
      <p:sp>
        <p:nvSpPr>
          <p:cNvPr id="18436" name="Date Placeholder 4"/>
          <p:cNvSpPr>
            <a:spLocks noGrp="1"/>
          </p:cNvSpPr>
          <p:nvPr>
            <p:ph type="dt" sz="quarter" idx="1"/>
          </p:nvPr>
        </p:nvSpPr>
        <p:spPr>
          <a:noFill/>
        </p:spPr>
        <p:txBody>
          <a:bodyPr/>
          <a:lstStyle/>
          <a:p>
            <a:r>
              <a:rPr lang="en-US" smtClean="0"/>
              <a:t>&lt;month year&gt;</a:t>
            </a:r>
          </a:p>
        </p:txBody>
      </p:sp>
      <p:sp>
        <p:nvSpPr>
          <p:cNvPr id="18437" name="Footer Placeholder 5"/>
          <p:cNvSpPr>
            <a:spLocks noGrp="1"/>
          </p:cNvSpPr>
          <p:nvPr>
            <p:ph type="ftr" sz="quarter" idx="4"/>
          </p:nvPr>
        </p:nvSpPr>
        <p:spPr>
          <a:noFill/>
        </p:spPr>
        <p:txBody>
          <a:bodyPr/>
          <a:lstStyle/>
          <a:p>
            <a:pPr lvl="4"/>
            <a:r>
              <a:rPr lang="en-US" smtClean="0"/>
              <a:t>&lt;author&gt;, &lt;company&gt;</a:t>
            </a:r>
          </a:p>
        </p:txBody>
      </p:sp>
      <p:sp>
        <p:nvSpPr>
          <p:cNvPr id="18438" name="Slide Number Placeholder 6"/>
          <p:cNvSpPr>
            <a:spLocks noGrp="1"/>
          </p:cNvSpPr>
          <p:nvPr>
            <p:ph type="sldNum" sz="quarter" idx="5"/>
          </p:nvPr>
        </p:nvSpPr>
        <p:spPr>
          <a:noFill/>
        </p:spPr>
        <p:txBody>
          <a:bodyPr/>
          <a:lstStyle/>
          <a:p>
            <a:r>
              <a:rPr lang="en-US" smtClean="0"/>
              <a:t>Page </a:t>
            </a:r>
            <a:fld id="{39459F66-050C-49E6-9DAD-AB540FEC0C07}"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802.15-&lt;doc#&gt;</a:t>
            </a:r>
            <a:endParaRPr lang="en-US"/>
          </a:p>
        </p:txBody>
      </p:sp>
      <p:sp>
        <p:nvSpPr>
          <p:cNvPr id="5" name="Date Placeholder 4"/>
          <p:cNvSpPr>
            <a:spLocks noGrp="1"/>
          </p:cNvSpPr>
          <p:nvPr>
            <p:ph type="dt" idx="11"/>
          </p:nvPr>
        </p:nvSpPr>
        <p:spPr/>
        <p:txBody>
          <a:bodyPr/>
          <a:lstStyle/>
          <a:p>
            <a:pPr>
              <a:defRPr/>
            </a:pPr>
            <a:r>
              <a:rPr lang="en-US" smtClean="0"/>
              <a:t>&lt;month year&gt;</a:t>
            </a:r>
            <a:endParaRPr lang="en-US"/>
          </a:p>
        </p:txBody>
      </p:sp>
      <p:sp>
        <p:nvSpPr>
          <p:cNvPr id="6" name="Footer Placeholder 5"/>
          <p:cNvSpPr>
            <a:spLocks noGrp="1"/>
          </p:cNvSpPr>
          <p:nvPr>
            <p:ph type="ftr" sz="quarter" idx="12"/>
          </p:nvPr>
        </p:nvSpPr>
        <p:spPr/>
        <p:txBody>
          <a:bodyPr/>
          <a:lstStyle/>
          <a:p>
            <a:pPr lvl="4">
              <a:defRPr/>
            </a:pPr>
            <a:r>
              <a:rPr lang="en-US" smtClean="0"/>
              <a:t>&lt;author&gt;, &lt;company&gt;</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9B7A1DA6-93CD-4C75-83AC-CD228BB0A3B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July 2010</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Roberto Aiello</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348018CE-AFEA-4463-A233-DEACB3DA3F1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July 2010</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Roberto Aiello</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81C442FF-1665-4C9A-9098-19FF9058C26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July 2010</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Roberto Aiello</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088FC33D-8CC3-4D91-9022-945967EA7D0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July 2010</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Roberto Aiello</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1C6A979E-6BE7-4840-8ABA-F22D8D8DFF6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July 2010</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Roberto Aiello</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6EFF614C-961A-484F-9100-7B1B586DECB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July 2010</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Roberto Aiello</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8664E72B-B00D-49CE-B61C-6952A72AC2E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July 2010</a:t>
            </a:r>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Roberto Aiello</a:t>
            </a:r>
            <a:endParaRPr lang="en-US" dirty="0"/>
          </a:p>
        </p:txBody>
      </p:sp>
      <p:sp>
        <p:nvSpPr>
          <p:cNvPr id="9" name="Slide Number Placeholder 8"/>
          <p:cNvSpPr>
            <a:spLocks noGrp="1"/>
          </p:cNvSpPr>
          <p:nvPr>
            <p:ph type="sldNum" sz="quarter" idx="12"/>
          </p:nvPr>
        </p:nvSpPr>
        <p:spPr/>
        <p:txBody>
          <a:bodyPr/>
          <a:lstStyle>
            <a:lvl1pPr>
              <a:defRPr/>
            </a:lvl1pPr>
          </a:lstStyle>
          <a:p>
            <a:r>
              <a:rPr lang="en-US"/>
              <a:t>Slide </a:t>
            </a:r>
            <a:fld id="{0C78AB60-850F-47FA-8749-3F180F94BA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July 2010</a:t>
            </a:r>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Roberto Aiello</a:t>
            </a:r>
            <a:endParaRPr lang="en-US" dirty="0"/>
          </a:p>
        </p:txBody>
      </p:sp>
      <p:sp>
        <p:nvSpPr>
          <p:cNvPr id="5" name="Slide Number Placeholder 4"/>
          <p:cNvSpPr>
            <a:spLocks noGrp="1"/>
          </p:cNvSpPr>
          <p:nvPr>
            <p:ph type="sldNum" sz="quarter" idx="12"/>
          </p:nvPr>
        </p:nvSpPr>
        <p:spPr/>
        <p:txBody>
          <a:bodyPr/>
          <a:lstStyle>
            <a:lvl1pPr>
              <a:defRPr/>
            </a:lvl1pPr>
          </a:lstStyle>
          <a:p>
            <a:r>
              <a:rPr lang="en-US"/>
              <a:t>Slide </a:t>
            </a:r>
            <a:fld id="{B8D27E25-C7AE-4F3E-9E47-DF30E8F007A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July 2010</a:t>
            </a:r>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Roberto Aiello</a:t>
            </a:r>
            <a:endParaRPr lang="en-US" dirty="0"/>
          </a:p>
        </p:txBody>
      </p:sp>
      <p:sp>
        <p:nvSpPr>
          <p:cNvPr id="4" name="Slide Number Placeholder 3"/>
          <p:cNvSpPr>
            <a:spLocks noGrp="1"/>
          </p:cNvSpPr>
          <p:nvPr>
            <p:ph type="sldNum" sz="quarter" idx="12"/>
          </p:nvPr>
        </p:nvSpPr>
        <p:spPr/>
        <p:txBody>
          <a:bodyPr/>
          <a:lstStyle>
            <a:lvl1pPr>
              <a:defRPr/>
            </a:lvl1pPr>
          </a:lstStyle>
          <a:p>
            <a:r>
              <a:rPr lang="en-US"/>
              <a:t>Slide </a:t>
            </a:r>
            <a:fld id="{44F949DA-6DC1-48A5-A68B-9225C040069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July 2010</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Roberto Aiello</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572AA6EF-2754-44AC-A922-20329262E1A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July 2010</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Roberto Aiello</a:t>
            </a:r>
            <a:endParaRPr lang="en-US" dirty="0"/>
          </a:p>
        </p:txBody>
      </p:sp>
      <p:sp>
        <p:nvSpPr>
          <p:cNvPr id="7" name="Slide Number Placeholder 6"/>
          <p:cNvSpPr>
            <a:spLocks noGrp="1"/>
          </p:cNvSpPr>
          <p:nvPr>
            <p:ph type="sldNum" sz="quarter" idx="12"/>
          </p:nvPr>
        </p:nvSpPr>
        <p:spPr/>
        <p:txBody>
          <a:bodyPr/>
          <a:lstStyle>
            <a:lvl1pPr>
              <a:defRPr/>
            </a:lvl1pPr>
          </a:lstStyle>
          <a:p>
            <a:r>
              <a:rPr lang="en-US"/>
              <a:t>Slide </a:t>
            </a:r>
            <a:fld id="{7D364153-44DC-4450-A93C-DA0CE2C2628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smtClean="0"/>
              <a:t>July 2010</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smtClean="0"/>
              <a:t>Roberto Aiello</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097AEC2D-0215-4ED6-ACE7-CBA4A5C99407}" type="slidenum">
              <a:rPr lang="en-US"/>
              <a:pPr/>
              <a:t>‹#›</a:t>
            </a:fld>
            <a:endParaRPr lang="en-US"/>
          </a:p>
        </p:txBody>
      </p:sp>
      <p:sp>
        <p:nvSpPr>
          <p:cNvPr id="1031" name="Rectangle 7"/>
          <p:cNvSpPr>
            <a:spLocks noChangeArrowheads="1"/>
          </p:cNvSpPr>
          <p:nvPr/>
        </p:nvSpPr>
        <p:spPr bwMode="auto">
          <a:xfrm>
            <a:off x="4225925" y="394156"/>
            <a:ext cx="4264025" cy="215444"/>
          </a:xfrm>
          <a:prstGeom prst="rect">
            <a:avLst/>
          </a:prstGeom>
          <a:noFill/>
          <a:ln w="9525">
            <a:noFill/>
            <a:miter lim="800000"/>
            <a:headEnd/>
            <a:tailEnd/>
          </a:ln>
          <a:effectLst/>
        </p:spPr>
        <p:txBody>
          <a:bodyPr lIns="0" tIns="0" rIns="0" bIns="0" anchor="b">
            <a:spAutoFit/>
          </a:bodyPr>
          <a:lstStyle/>
          <a:p>
            <a:pPr lvl="4" algn="r"/>
            <a:r>
              <a:rPr lang="en-US" sz="1400" b="1" dirty="0"/>
              <a:t>doc.: </a:t>
            </a:r>
            <a:r>
              <a:rPr lang="en-US" sz="1400" b="1" dirty="0" smtClean="0"/>
              <a:t>IEEE </a:t>
            </a:r>
            <a:r>
              <a:rPr lang="en-US" sz="1400" b="1" dirty="0" smtClean="0"/>
              <a:t>15-10-0533-00-leci</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July 2010</a:t>
            </a:r>
            <a:endParaRPr lang="en-US" dirty="0"/>
          </a:p>
        </p:txBody>
      </p:sp>
      <p:sp>
        <p:nvSpPr>
          <p:cNvPr id="4" name="Footer Placeholder 2"/>
          <p:cNvSpPr>
            <a:spLocks noGrp="1"/>
          </p:cNvSpPr>
          <p:nvPr>
            <p:ph type="ftr" sz="quarter" idx="11"/>
          </p:nvPr>
        </p:nvSpPr>
        <p:spPr/>
        <p:txBody>
          <a:bodyPr/>
          <a:lstStyle/>
          <a:p>
            <a:r>
              <a:rPr lang="en-US" dirty="0" smtClean="0"/>
              <a:t>Roberto Aiello</a:t>
            </a:r>
            <a:endParaRPr lang="en-US" dirty="0"/>
          </a:p>
        </p:txBody>
      </p:sp>
      <p:sp>
        <p:nvSpPr>
          <p:cNvPr id="5" name="Slide Number Placeholder 3"/>
          <p:cNvSpPr>
            <a:spLocks noGrp="1"/>
          </p:cNvSpPr>
          <p:nvPr>
            <p:ph type="sldNum" sz="quarter" idx="12"/>
          </p:nvPr>
        </p:nvSpPr>
        <p:spPr/>
        <p:txBody>
          <a:bodyPr/>
          <a:lstStyle/>
          <a:p>
            <a:r>
              <a:rPr lang="en-US"/>
              <a:t>Slide </a:t>
            </a:r>
            <a:fld id="{CB9CE78F-DA64-4F71-9F79-58F6479410CA}" type="slidenum">
              <a:rPr lang="en-US"/>
              <a:pPr/>
              <a:t>1</a:t>
            </a:fld>
            <a:endParaRPr lang="en-US"/>
          </a:p>
        </p:txBody>
      </p:sp>
      <p:sp>
        <p:nvSpPr>
          <p:cNvPr id="27651" name="Rectangle 3"/>
          <p:cNvSpPr>
            <a:spLocks noChangeArrowheads="1"/>
          </p:cNvSpPr>
          <p:nvPr/>
        </p:nvSpPr>
        <p:spPr bwMode="auto">
          <a:xfrm>
            <a:off x="152400" y="609600"/>
            <a:ext cx="8991600" cy="4124206"/>
          </a:xfrm>
          <a:prstGeom prst="rect">
            <a:avLst/>
          </a:prstGeom>
          <a:noFill/>
          <a:ln w="12700">
            <a:noFill/>
            <a:miter lim="800000"/>
            <a:headEnd type="none" w="sm" len="sm"/>
            <a:tailEnd type="none" w="sm" len="sm"/>
          </a:ln>
          <a:effectLst/>
        </p:spPr>
        <p:txBody>
          <a:bodyPr>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a:t>
            </a:r>
            <a:r>
              <a:rPr lang="en-US" sz="1600" b="1" dirty="0"/>
              <a:t>Title:</a:t>
            </a:r>
            <a:r>
              <a:rPr lang="en-US" sz="1600" dirty="0"/>
              <a:t> </a:t>
            </a:r>
            <a:r>
              <a:rPr lang="en-US" sz="1600" dirty="0" smtClean="0"/>
              <a:t>[LECIM Tutorial - Application Presentations]</a:t>
            </a:r>
            <a:r>
              <a:rPr lang="en-US" sz="1600" dirty="0"/>
              <a:t>	</a:t>
            </a:r>
          </a:p>
          <a:p>
            <a:r>
              <a:rPr lang="en-US" sz="1600" b="1" dirty="0"/>
              <a:t>Date Submitted: </a:t>
            </a:r>
            <a:r>
              <a:rPr lang="en-US" sz="1600" dirty="0" smtClean="0"/>
              <a:t>[July 2010]</a:t>
            </a:r>
            <a:r>
              <a:rPr lang="en-US" sz="1600" dirty="0"/>
              <a:t>	</a:t>
            </a:r>
          </a:p>
          <a:p>
            <a:r>
              <a:rPr lang="en-US" sz="1600" b="1" dirty="0"/>
              <a:t>Source:</a:t>
            </a:r>
            <a:r>
              <a:rPr lang="en-US" sz="1600" dirty="0"/>
              <a:t> </a:t>
            </a:r>
            <a:r>
              <a:rPr lang="en-US" sz="1600" dirty="0" smtClean="0"/>
              <a:t>[Roberto Aiello] </a:t>
            </a:r>
            <a:r>
              <a:rPr lang="en-US" sz="1600" dirty="0"/>
              <a:t>Company </a:t>
            </a:r>
            <a:r>
              <a:rPr lang="en-US" sz="1600" dirty="0" smtClean="0"/>
              <a:t>[Independent]</a:t>
            </a:r>
            <a:endParaRPr lang="en-US" sz="1600" dirty="0"/>
          </a:p>
          <a:p>
            <a:r>
              <a:rPr lang="en-US" sz="1600" dirty="0"/>
              <a:t>Address </a:t>
            </a:r>
            <a:r>
              <a:rPr lang="en-US" sz="1600" dirty="0" smtClean="0"/>
              <a:t>[San Diego, CA USA</a:t>
            </a:r>
            <a:r>
              <a:rPr lang="en-US" sz="1600" dirty="0"/>
              <a:t>]</a:t>
            </a:r>
          </a:p>
          <a:p>
            <a:r>
              <a:rPr lang="en-US" sz="1600" dirty="0" smtClean="0"/>
              <a:t>Voice:[], </a:t>
            </a:r>
            <a:r>
              <a:rPr lang="en-US" sz="1600" dirty="0"/>
              <a:t>FAX</a:t>
            </a:r>
            <a:r>
              <a:rPr lang="en-US" sz="1600" dirty="0" smtClean="0"/>
              <a:t>:], </a:t>
            </a:r>
            <a:r>
              <a:rPr lang="en-US" sz="1600" dirty="0"/>
              <a:t>E-Mail</a:t>
            </a:r>
            <a:r>
              <a:rPr lang="en-US" sz="1600" dirty="0" smtClean="0"/>
              <a:t>:[aiello@ieee.org]</a:t>
            </a:r>
            <a:r>
              <a:rPr lang="en-US" sz="1600" dirty="0"/>
              <a:t>	</a:t>
            </a:r>
            <a:r>
              <a:rPr lang="en-US" dirty="0"/>
              <a:t>	</a:t>
            </a:r>
          </a:p>
          <a:p>
            <a:pPr>
              <a:spcBef>
                <a:spcPts val="600"/>
              </a:spcBef>
              <a:spcAft>
                <a:spcPts val="600"/>
              </a:spcAft>
            </a:pPr>
            <a:r>
              <a:rPr lang="en-US" sz="1600" b="1" dirty="0"/>
              <a:t>Abstract:</a:t>
            </a:r>
            <a:r>
              <a:rPr lang="en-US" sz="1600" dirty="0"/>
              <a:t>	</a:t>
            </a:r>
            <a:r>
              <a:rPr lang="en-US" sz="1600" dirty="0" smtClean="0"/>
              <a:t>[This presentation summarizes application contributions for LECIM]</a:t>
            </a:r>
            <a:endParaRPr lang="en-US" sz="1600" dirty="0"/>
          </a:p>
          <a:p>
            <a:pPr>
              <a:spcBef>
                <a:spcPts val="600"/>
              </a:spcBef>
              <a:spcAft>
                <a:spcPts val="600"/>
              </a:spcAft>
            </a:pPr>
            <a:r>
              <a:rPr lang="en-US" sz="1600" b="1" dirty="0"/>
              <a:t>Purpose:</a:t>
            </a:r>
            <a:r>
              <a:rPr lang="en-US" sz="1600" dirty="0"/>
              <a:t>	[For information]</a:t>
            </a:r>
          </a:p>
          <a:p>
            <a:r>
              <a:rPr lang="en-US" sz="1600" b="1" dirty="0"/>
              <a:t>Notice:</a:t>
            </a:r>
            <a:r>
              <a:rPr lang="en-US" sz="1600" dirty="0"/>
              <a:t>	This document</a:t>
            </a:r>
            <a:r>
              <a:rPr lang="en-US" sz="1600" dirty="0">
                <a:solidFill>
                  <a:schemeClr val="tx2"/>
                </a:solidFill>
              </a:rPr>
              <a: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a:lstStyle/>
          <a:p>
            <a:r>
              <a:rPr lang="en-US" altLang="zh-CN" smtClean="0">
                <a:ea typeface="宋体" pitchFamily="2" charset="-122"/>
              </a:rPr>
              <a:t>Container Monitoring</a:t>
            </a:r>
            <a:endParaRPr lang="zh-CN" altLang="en-US" smtClean="0">
              <a:ea typeface="宋体" pitchFamily="2" charset="-122"/>
            </a:endParaRPr>
          </a:p>
        </p:txBody>
      </p:sp>
      <p:sp>
        <p:nvSpPr>
          <p:cNvPr id="21506" name="日期占位符 3"/>
          <p:cNvSpPr>
            <a:spLocks noGrp="1"/>
          </p:cNvSpPr>
          <p:nvPr>
            <p:ph type="dt" sz="quarter" idx="10"/>
          </p:nvPr>
        </p:nvSpPr>
        <p:spPr>
          <a:noFill/>
        </p:spPr>
        <p:txBody>
          <a:bodyPr/>
          <a:lstStyle/>
          <a:p>
            <a:r>
              <a:rPr lang="en-US"/>
              <a:t>March 2010</a:t>
            </a:r>
          </a:p>
        </p:txBody>
      </p:sp>
      <p:sp>
        <p:nvSpPr>
          <p:cNvPr id="21507" name="灯片编号占位符 5"/>
          <p:cNvSpPr>
            <a:spLocks noGrp="1"/>
          </p:cNvSpPr>
          <p:nvPr>
            <p:ph type="sldNum" sz="quarter" idx="11"/>
          </p:nvPr>
        </p:nvSpPr>
        <p:spPr>
          <a:noFill/>
        </p:spPr>
        <p:txBody>
          <a:bodyPr/>
          <a:lstStyle/>
          <a:p>
            <a:r>
              <a:rPr lang="en-US" smtClean="0"/>
              <a:t>Slide </a:t>
            </a:r>
            <a:fld id="{85233D1C-EC44-48EB-A7C5-33E097CFD88F}" type="slidenum">
              <a:rPr lang="en-US" smtClean="0"/>
              <a:pPr/>
              <a:t>10</a:t>
            </a:fld>
            <a:endParaRPr lang="en-US" smtClean="0"/>
          </a:p>
        </p:txBody>
      </p:sp>
      <p:sp>
        <p:nvSpPr>
          <p:cNvPr id="8" name="Content Placeholder 2"/>
          <p:cNvSpPr txBox="1">
            <a:spLocks/>
          </p:cNvSpPr>
          <p:nvPr/>
        </p:nvSpPr>
        <p:spPr bwMode="auto">
          <a:xfrm>
            <a:off x="571500" y="1790700"/>
            <a:ext cx="8229600" cy="1181100"/>
          </a:xfrm>
          <a:prstGeom prst="rect">
            <a:avLst/>
          </a:prstGeom>
          <a:noFill/>
          <a:ln w="9525">
            <a:noFill/>
            <a:miter lim="800000"/>
            <a:headEnd/>
            <a:tailEnd/>
          </a:ln>
          <a:effectLst/>
        </p:spPr>
        <p:txBody>
          <a:bodyPr lIns="92075" tIns="46038" rIns="92075" bIns="46038"/>
          <a:lstStyle/>
          <a:p>
            <a:pPr marL="342900" indent="-342900" eaLnBrk="0" hangingPunct="0">
              <a:lnSpc>
                <a:spcPct val="125000"/>
              </a:lnSpc>
              <a:spcBef>
                <a:spcPct val="20000"/>
              </a:spcBef>
              <a:buFontTx/>
              <a:buChar char="•"/>
              <a:defRPr/>
            </a:pPr>
            <a:r>
              <a:rPr lang="en-US" sz="2200" kern="0" dirty="0">
                <a:latin typeface="+mj-lt"/>
              </a:rPr>
              <a:t>Real-time tracking of location of containers</a:t>
            </a:r>
          </a:p>
          <a:p>
            <a:pPr marL="342900" indent="-342900" eaLnBrk="0" hangingPunct="0">
              <a:lnSpc>
                <a:spcPct val="125000"/>
              </a:lnSpc>
              <a:spcBef>
                <a:spcPct val="20000"/>
              </a:spcBef>
              <a:buFontTx/>
              <a:buChar char="•"/>
              <a:defRPr/>
            </a:pPr>
            <a:r>
              <a:rPr lang="en-US" sz="2200" kern="0" dirty="0">
                <a:latin typeface="+mj-lt"/>
              </a:rPr>
              <a:t>Condition (temperature, humidity…) of containers monitoring</a:t>
            </a:r>
          </a:p>
          <a:p>
            <a:pPr marL="342900" indent="-342900" eaLnBrk="0" hangingPunct="0">
              <a:spcBef>
                <a:spcPct val="20000"/>
              </a:spcBef>
              <a:buFontTx/>
              <a:buChar char="•"/>
              <a:defRPr/>
            </a:pPr>
            <a:endParaRPr lang="en-US" sz="1800" kern="0" dirty="0">
              <a:latin typeface="+mn-lt"/>
            </a:endParaRPr>
          </a:p>
          <a:p>
            <a:pPr marL="342900" indent="-342900" eaLnBrk="0" hangingPunct="0">
              <a:spcBef>
                <a:spcPct val="20000"/>
              </a:spcBef>
              <a:buFontTx/>
              <a:buChar char="•"/>
              <a:defRPr/>
            </a:pPr>
            <a:endParaRPr lang="en-US" sz="1800" kern="0" dirty="0">
              <a:latin typeface="+mn-lt"/>
            </a:endParaRPr>
          </a:p>
          <a:p>
            <a:pPr marL="342900" indent="-342900" eaLnBrk="0" hangingPunct="0">
              <a:spcBef>
                <a:spcPct val="20000"/>
              </a:spcBef>
              <a:buFontTx/>
              <a:buChar char="•"/>
              <a:defRPr/>
            </a:pPr>
            <a:endParaRPr lang="en-US" sz="1800" kern="0" dirty="0">
              <a:latin typeface="+mn-lt"/>
            </a:endParaRPr>
          </a:p>
        </p:txBody>
      </p:sp>
      <p:pic>
        <p:nvPicPr>
          <p:cNvPr id="10" name="Picture 2"/>
          <p:cNvPicPr>
            <a:picLocks noChangeAspect="1" noChangeArrowheads="1"/>
          </p:cNvPicPr>
          <p:nvPr/>
        </p:nvPicPr>
        <p:blipFill>
          <a:blip r:embed="rId3" cstate="print"/>
          <a:srcRect/>
          <a:stretch>
            <a:fillRect/>
          </a:stretch>
        </p:blipFill>
        <p:spPr bwMode="auto">
          <a:xfrm>
            <a:off x="762000" y="2857500"/>
            <a:ext cx="2262188" cy="2019300"/>
          </a:xfrm>
          <a:prstGeom prst="rect">
            <a:avLst/>
          </a:prstGeom>
          <a:ln>
            <a:noFill/>
          </a:ln>
          <a:effectLst>
            <a:outerShdw blurRad="292100" dist="139700" dir="2700000" algn="tl" rotWithShape="0">
              <a:srgbClr val="333333">
                <a:alpha val="65000"/>
              </a:srgbClr>
            </a:outerShdw>
          </a:effectLst>
        </p:spPr>
      </p:pic>
      <p:pic>
        <p:nvPicPr>
          <p:cNvPr id="11" name="内容占位符 6" descr="1599964_429362.jpg"/>
          <p:cNvPicPr>
            <a:picLocks noChangeAspect="1"/>
          </p:cNvPicPr>
          <p:nvPr/>
        </p:nvPicPr>
        <p:blipFill>
          <a:blip r:embed="rId4" cstate="print"/>
          <a:srcRect r="2538"/>
          <a:stretch>
            <a:fillRect/>
          </a:stretch>
        </p:blipFill>
        <p:spPr bwMode="auto">
          <a:xfrm>
            <a:off x="1562100" y="4038600"/>
            <a:ext cx="3505200" cy="2438400"/>
          </a:xfrm>
          <a:prstGeom prst="rect">
            <a:avLst/>
          </a:prstGeom>
          <a:ln>
            <a:noFill/>
          </a:ln>
          <a:effectLst>
            <a:outerShdw blurRad="292100" dist="139700" dir="2700000" algn="tl" rotWithShape="0">
              <a:srgbClr val="333333">
                <a:alpha val="65000"/>
              </a:srgbClr>
            </a:outerShdw>
          </a:effectLst>
        </p:spPr>
      </p:pic>
      <p:sp>
        <p:nvSpPr>
          <p:cNvPr id="12" name="Content Placeholder 2"/>
          <p:cNvSpPr>
            <a:spLocks noGrp="1"/>
          </p:cNvSpPr>
          <p:nvPr>
            <p:ph idx="1"/>
          </p:nvPr>
        </p:nvSpPr>
        <p:spPr>
          <a:xfrm>
            <a:off x="5143500" y="3009900"/>
            <a:ext cx="3619500" cy="3473450"/>
          </a:xfrm>
        </p:spPr>
        <p:txBody>
          <a:bodyPr>
            <a:noAutofit/>
          </a:bodyPr>
          <a:lstStyle/>
          <a:p>
            <a:pPr>
              <a:lnSpc>
                <a:spcPct val="125000"/>
              </a:lnSpc>
              <a:defRPr/>
            </a:pPr>
            <a:r>
              <a:rPr lang="en-US" sz="2200" dirty="0" smtClean="0">
                <a:latin typeface="+mj-lt"/>
              </a:rPr>
              <a:t>Throughput of containers from China is 1st in the world for these three years</a:t>
            </a:r>
          </a:p>
          <a:p>
            <a:pPr>
              <a:lnSpc>
                <a:spcPct val="125000"/>
              </a:lnSpc>
              <a:defRPr/>
            </a:pPr>
            <a:r>
              <a:rPr lang="en-US" sz="2200" dirty="0" smtClean="0">
                <a:latin typeface="+mj-lt"/>
              </a:rPr>
              <a:t>Three of the world top 5 largest container throughput ports are in China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a:xfrm>
            <a:off x="685800" y="609600"/>
            <a:ext cx="7772400" cy="1066800"/>
          </a:xfrm>
        </p:spPr>
        <p:txBody>
          <a:bodyPr/>
          <a:lstStyle/>
          <a:p>
            <a:r>
              <a:rPr lang="en-US" altLang="zh-CN" smtClean="0">
                <a:ea typeface="宋体" pitchFamily="2" charset="-122"/>
              </a:rPr>
              <a:t>Pipeline Monitoring</a:t>
            </a:r>
            <a:endParaRPr lang="zh-CN" altLang="en-US" smtClean="0">
              <a:ea typeface="宋体" pitchFamily="2" charset="-122"/>
            </a:endParaRPr>
          </a:p>
        </p:txBody>
      </p:sp>
      <p:sp>
        <p:nvSpPr>
          <p:cNvPr id="3" name="内容占位符 2"/>
          <p:cNvSpPr>
            <a:spLocks noGrp="1"/>
          </p:cNvSpPr>
          <p:nvPr>
            <p:ph idx="1"/>
          </p:nvPr>
        </p:nvSpPr>
        <p:spPr>
          <a:xfrm>
            <a:off x="685800" y="1600200"/>
            <a:ext cx="7848600" cy="2819400"/>
          </a:xfrm>
        </p:spPr>
        <p:txBody>
          <a:bodyPr/>
          <a:lstStyle/>
          <a:p>
            <a:pPr>
              <a:lnSpc>
                <a:spcPct val="125000"/>
              </a:lnSpc>
              <a:defRPr/>
            </a:pPr>
            <a:r>
              <a:rPr lang="en-US" altLang="zh-CN" sz="2400" dirty="0" smtClean="0">
                <a:latin typeface="+mj-lt"/>
              </a:rPr>
              <a:t>Pipeline monitory </a:t>
            </a:r>
          </a:p>
          <a:p>
            <a:pPr lvl="1">
              <a:lnSpc>
                <a:spcPct val="125000"/>
              </a:lnSpc>
              <a:defRPr/>
            </a:pPr>
            <a:r>
              <a:rPr lang="en-US" sz="2000" dirty="0" smtClean="0">
                <a:latin typeface="+mj-lt"/>
              </a:rPr>
              <a:t>water pipeline</a:t>
            </a:r>
          </a:p>
          <a:p>
            <a:pPr lvl="2">
              <a:lnSpc>
                <a:spcPct val="125000"/>
              </a:lnSpc>
              <a:defRPr/>
            </a:pPr>
            <a:r>
              <a:rPr lang="en-US" altLang="zh-CN" sz="1600" dirty="0" smtClean="0">
                <a:latin typeface="+mj-lt"/>
              </a:rPr>
              <a:t>Total water pipe line is 236,000 km until 2008, from “National Bureau of Statistics of China”</a:t>
            </a:r>
            <a:endParaRPr lang="en-US" sz="1800" dirty="0" smtClean="0">
              <a:latin typeface="+mj-lt"/>
            </a:endParaRPr>
          </a:p>
          <a:p>
            <a:pPr lvl="1">
              <a:lnSpc>
                <a:spcPct val="125000"/>
              </a:lnSpc>
              <a:defRPr/>
            </a:pPr>
            <a:r>
              <a:rPr lang="en-US" sz="2000" dirty="0" smtClean="0">
                <a:latin typeface="+mj-lt"/>
              </a:rPr>
              <a:t>oil-gas pipeline</a:t>
            </a:r>
          </a:p>
          <a:p>
            <a:pPr lvl="2">
              <a:lnSpc>
                <a:spcPct val="125000"/>
              </a:lnSpc>
              <a:defRPr/>
            </a:pPr>
            <a:r>
              <a:rPr lang="en-US" altLang="zh-CN" sz="1600" dirty="0" smtClean="0">
                <a:latin typeface="+mj-lt"/>
              </a:rPr>
              <a:t>60,000 km oil-gas pipeline in China at present, and will increase to100,000 km by the year of 2015</a:t>
            </a:r>
            <a:endParaRPr lang="en-US" sz="1600" dirty="0" smtClean="0">
              <a:latin typeface="+mj-lt"/>
            </a:endParaRPr>
          </a:p>
        </p:txBody>
      </p:sp>
      <p:sp>
        <p:nvSpPr>
          <p:cNvPr id="24579" name="日期占位符 3"/>
          <p:cNvSpPr>
            <a:spLocks noGrp="1"/>
          </p:cNvSpPr>
          <p:nvPr>
            <p:ph type="dt" sz="quarter" idx="10"/>
          </p:nvPr>
        </p:nvSpPr>
        <p:spPr>
          <a:noFill/>
        </p:spPr>
        <p:txBody>
          <a:bodyPr/>
          <a:lstStyle/>
          <a:p>
            <a:r>
              <a:rPr lang="en-US"/>
              <a:t>March 2010</a:t>
            </a:r>
          </a:p>
        </p:txBody>
      </p:sp>
      <p:sp>
        <p:nvSpPr>
          <p:cNvPr id="24580" name="灯片编号占位符 5"/>
          <p:cNvSpPr>
            <a:spLocks noGrp="1"/>
          </p:cNvSpPr>
          <p:nvPr>
            <p:ph type="sldNum" sz="quarter" idx="11"/>
          </p:nvPr>
        </p:nvSpPr>
        <p:spPr>
          <a:noFill/>
        </p:spPr>
        <p:txBody>
          <a:bodyPr/>
          <a:lstStyle/>
          <a:p>
            <a:r>
              <a:rPr lang="en-US" smtClean="0"/>
              <a:t>Slide </a:t>
            </a:r>
            <a:fld id="{AB9C5A39-EB48-4AD8-970C-A10ACBBD7CE7}" type="slidenum">
              <a:rPr lang="en-US" smtClean="0"/>
              <a:pPr/>
              <a:t>11</a:t>
            </a:fld>
            <a:endParaRPr lang="en-US" smtClean="0"/>
          </a:p>
        </p:txBody>
      </p:sp>
      <p:pic>
        <p:nvPicPr>
          <p:cNvPr id="7170" name="Picture 2"/>
          <p:cNvPicPr>
            <a:picLocks noChangeAspect="1" noChangeArrowheads="1"/>
          </p:cNvPicPr>
          <p:nvPr/>
        </p:nvPicPr>
        <p:blipFill>
          <a:blip r:embed="rId3" cstate="print"/>
          <a:srcRect/>
          <a:stretch>
            <a:fillRect/>
          </a:stretch>
        </p:blipFill>
        <p:spPr bwMode="auto">
          <a:xfrm>
            <a:off x="647700" y="4381500"/>
            <a:ext cx="1943100" cy="1595438"/>
          </a:xfrm>
          <a:prstGeom prst="rect">
            <a:avLst/>
          </a:prstGeom>
          <a:ln>
            <a:noFill/>
          </a:ln>
          <a:effectLst>
            <a:outerShdw blurRad="190500" algn="tl" rotWithShape="0">
              <a:srgbClr val="000000">
                <a:alpha val="70000"/>
              </a:srgbClr>
            </a:outerShdw>
          </a:effectLst>
        </p:spPr>
      </p:pic>
      <p:pic>
        <p:nvPicPr>
          <p:cNvPr id="7171" name="Picture 3"/>
          <p:cNvPicPr>
            <a:picLocks noChangeAspect="1" noChangeArrowheads="1"/>
          </p:cNvPicPr>
          <p:nvPr/>
        </p:nvPicPr>
        <p:blipFill>
          <a:blip r:embed="rId4" cstate="print"/>
          <a:srcRect/>
          <a:stretch>
            <a:fillRect/>
          </a:stretch>
        </p:blipFill>
        <p:spPr bwMode="auto">
          <a:xfrm>
            <a:off x="2400300" y="4876800"/>
            <a:ext cx="1638300" cy="1601788"/>
          </a:xfrm>
          <a:prstGeom prst="rect">
            <a:avLst/>
          </a:prstGeom>
          <a:ln>
            <a:noFill/>
          </a:ln>
          <a:effectLst>
            <a:outerShdw blurRad="190500" algn="tl" rotWithShape="0">
              <a:srgbClr val="000000">
                <a:alpha val="70000"/>
              </a:srgbClr>
            </a:outerShdw>
          </a:effectLst>
        </p:spPr>
      </p:pic>
      <p:pic>
        <p:nvPicPr>
          <p:cNvPr id="7172" name="Picture 4"/>
          <p:cNvPicPr>
            <a:picLocks noChangeAspect="1" noChangeArrowheads="1"/>
          </p:cNvPicPr>
          <p:nvPr/>
        </p:nvPicPr>
        <p:blipFill>
          <a:blip r:embed="rId5" cstate="print"/>
          <a:srcRect/>
          <a:stretch>
            <a:fillRect/>
          </a:stretch>
        </p:blipFill>
        <p:spPr bwMode="auto">
          <a:xfrm>
            <a:off x="4419600" y="4876800"/>
            <a:ext cx="2024063" cy="1600200"/>
          </a:xfrm>
          <a:prstGeom prst="rect">
            <a:avLst/>
          </a:prstGeom>
          <a:ln>
            <a:noFill/>
          </a:ln>
          <a:effectLst>
            <a:outerShdw blurRad="190500" algn="tl" rotWithShape="0">
              <a:srgbClr val="000000">
                <a:alpha val="70000"/>
              </a:srgbClr>
            </a:outerShdw>
          </a:effectLst>
        </p:spPr>
      </p:pic>
      <p:pic>
        <p:nvPicPr>
          <p:cNvPr id="11" name="Picture 2"/>
          <p:cNvPicPr>
            <a:picLocks noChangeAspect="1" noChangeArrowheads="1"/>
          </p:cNvPicPr>
          <p:nvPr/>
        </p:nvPicPr>
        <p:blipFill>
          <a:blip r:embed="rId6" cstate="print"/>
          <a:srcRect/>
          <a:stretch>
            <a:fillRect/>
          </a:stretch>
        </p:blipFill>
        <p:spPr bwMode="auto">
          <a:xfrm>
            <a:off x="6057900" y="4381500"/>
            <a:ext cx="2514600" cy="165893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a:xfrm>
            <a:off x="685800" y="609600"/>
            <a:ext cx="7772400" cy="1066800"/>
          </a:xfrm>
        </p:spPr>
        <p:txBody>
          <a:bodyPr/>
          <a:lstStyle/>
          <a:p>
            <a:r>
              <a:rPr lang="en-US" altLang="zh-CN" smtClean="0">
                <a:ea typeface="宋体" pitchFamily="2" charset="-122"/>
              </a:rPr>
              <a:t>Water Pipeline Leak </a:t>
            </a:r>
            <a:endParaRPr lang="zh-CN" altLang="en-US" smtClean="0">
              <a:ea typeface="宋体" pitchFamily="2" charset="-122"/>
            </a:endParaRPr>
          </a:p>
        </p:txBody>
      </p:sp>
      <p:sp>
        <p:nvSpPr>
          <p:cNvPr id="3" name="内容占位符 2"/>
          <p:cNvSpPr>
            <a:spLocks noGrp="1"/>
          </p:cNvSpPr>
          <p:nvPr>
            <p:ph idx="1"/>
          </p:nvPr>
        </p:nvSpPr>
        <p:spPr>
          <a:xfrm>
            <a:off x="685800" y="1752600"/>
            <a:ext cx="7772400" cy="1676400"/>
          </a:xfrm>
        </p:spPr>
        <p:txBody>
          <a:bodyPr/>
          <a:lstStyle/>
          <a:p>
            <a:pPr>
              <a:lnSpc>
                <a:spcPct val="125000"/>
              </a:lnSpc>
              <a:defRPr/>
            </a:pPr>
            <a:r>
              <a:rPr lang="en-US" altLang="zh-CN" sz="2400" dirty="0" smtClean="0">
                <a:latin typeface="+mj-lt"/>
              </a:rPr>
              <a:t>Large population, but limited resources</a:t>
            </a:r>
          </a:p>
          <a:p>
            <a:pPr>
              <a:lnSpc>
                <a:spcPct val="125000"/>
              </a:lnSpc>
              <a:defRPr/>
            </a:pPr>
            <a:r>
              <a:rPr lang="en-US" altLang="zh-CN" sz="2400" dirty="0" smtClean="0">
                <a:latin typeface="+mj-lt"/>
              </a:rPr>
              <a:t>Average percentage of water pipeline leak is 9.79% in 502 cities of China</a:t>
            </a:r>
          </a:p>
        </p:txBody>
      </p:sp>
      <p:sp>
        <p:nvSpPr>
          <p:cNvPr id="25603" name="日期占位符 3"/>
          <p:cNvSpPr>
            <a:spLocks noGrp="1"/>
          </p:cNvSpPr>
          <p:nvPr>
            <p:ph type="dt" sz="quarter" idx="10"/>
          </p:nvPr>
        </p:nvSpPr>
        <p:spPr>
          <a:noFill/>
        </p:spPr>
        <p:txBody>
          <a:bodyPr/>
          <a:lstStyle/>
          <a:p>
            <a:r>
              <a:rPr lang="en-US"/>
              <a:t>March 2010</a:t>
            </a:r>
          </a:p>
        </p:txBody>
      </p:sp>
      <p:sp>
        <p:nvSpPr>
          <p:cNvPr id="25604" name="灯片编号占位符 5"/>
          <p:cNvSpPr>
            <a:spLocks noGrp="1"/>
          </p:cNvSpPr>
          <p:nvPr>
            <p:ph type="sldNum" sz="quarter" idx="11"/>
          </p:nvPr>
        </p:nvSpPr>
        <p:spPr>
          <a:noFill/>
        </p:spPr>
        <p:txBody>
          <a:bodyPr/>
          <a:lstStyle/>
          <a:p>
            <a:r>
              <a:rPr lang="en-US" smtClean="0"/>
              <a:t>Slide </a:t>
            </a:r>
            <a:fld id="{612635A4-7B84-4E74-ADE1-191688C06CAA}" type="slidenum">
              <a:rPr lang="en-US" smtClean="0"/>
              <a:pPr/>
              <a:t>12</a:t>
            </a:fld>
            <a:endParaRPr lang="en-US" smtClean="0"/>
          </a:p>
        </p:txBody>
      </p:sp>
      <p:pic>
        <p:nvPicPr>
          <p:cNvPr id="13" name="图片 12" descr="OOOPIC_limei1985126_2009042987e7603460b2bf2a.jpg"/>
          <p:cNvPicPr>
            <a:picLocks noChangeAspect="1"/>
          </p:cNvPicPr>
          <p:nvPr/>
        </p:nvPicPr>
        <p:blipFill>
          <a:blip r:embed="rId3" cstate="print"/>
          <a:stretch>
            <a:fillRect/>
          </a:stretch>
        </p:blipFill>
        <p:spPr>
          <a:xfrm>
            <a:off x="6210300" y="3314700"/>
            <a:ext cx="2200275" cy="3149600"/>
          </a:xfrm>
          <a:prstGeom prst="rect">
            <a:avLst/>
          </a:prstGeom>
          <a:ln>
            <a:noFill/>
          </a:ln>
          <a:effectLst>
            <a:outerShdw blurRad="292100" dist="139700" dir="2700000" algn="tl" rotWithShape="0">
              <a:srgbClr val="333333">
                <a:alpha val="65000"/>
              </a:srgbClr>
            </a:outerShdw>
          </a:effectLst>
        </p:spPr>
      </p:pic>
      <p:pic>
        <p:nvPicPr>
          <p:cNvPr id="14" name="图片 13" descr="20bOOOPICb0.jpg"/>
          <p:cNvPicPr>
            <a:picLocks noChangeAspect="1"/>
          </p:cNvPicPr>
          <p:nvPr/>
        </p:nvPicPr>
        <p:blipFill>
          <a:blip r:embed="rId4" cstate="print"/>
          <a:srcRect t="13462" b="17308"/>
          <a:stretch>
            <a:fillRect/>
          </a:stretch>
        </p:blipFill>
        <p:spPr>
          <a:xfrm>
            <a:off x="5372100" y="3048000"/>
            <a:ext cx="1350963" cy="1371600"/>
          </a:xfrm>
          <a:prstGeom prst="rect">
            <a:avLst/>
          </a:prstGeom>
          <a:ln>
            <a:noFill/>
          </a:ln>
          <a:effectLst>
            <a:outerShdw blurRad="292100" dist="139700" dir="2700000" algn="tl" rotWithShape="0">
              <a:srgbClr val="333333">
                <a:alpha val="65000"/>
              </a:srgbClr>
            </a:outerShdw>
          </a:effectLst>
        </p:spPr>
      </p:pic>
      <p:pic>
        <p:nvPicPr>
          <p:cNvPr id="15" name="图片 14" descr="35bOOOPICe7.jpg"/>
          <p:cNvPicPr>
            <a:picLocks noChangeAspect="1"/>
          </p:cNvPicPr>
          <p:nvPr/>
        </p:nvPicPr>
        <p:blipFill>
          <a:blip r:embed="rId5" cstate="print"/>
          <a:srcRect t="11859" b="25320"/>
          <a:stretch>
            <a:fillRect/>
          </a:stretch>
        </p:blipFill>
        <p:spPr>
          <a:xfrm>
            <a:off x="7505700" y="3924300"/>
            <a:ext cx="1131888" cy="1066800"/>
          </a:xfrm>
          <a:prstGeom prst="rect">
            <a:avLst/>
          </a:prstGeom>
          <a:ln>
            <a:noFill/>
          </a:ln>
          <a:effectLst>
            <a:outerShdw blurRad="292100" dist="139700" dir="2700000" algn="tl" rotWithShape="0">
              <a:srgbClr val="333333">
                <a:alpha val="65000"/>
              </a:srgbClr>
            </a:outerShdw>
          </a:effectLst>
        </p:spPr>
      </p:pic>
      <p:sp>
        <p:nvSpPr>
          <p:cNvPr id="17" name="内容占位符 2"/>
          <p:cNvSpPr txBox="1">
            <a:spLocks/>
          </p:cNvSpPr>
          <p:nvPr/>
        </p:nvSpPr>
        <p:spPr bwMode="auto">
          <a:xfrm>
            <a:off x="723900" y="3429000"/>
            <a:ext cx="4457700" cy="3086100"/>
          </a:xfrm>
          <a:prstGeom prst="rect">
            <a:avLst/>
          </a:prstGeom>
          <a:noFill/>
          <a:ln w="9525">
            <a:noFill/>
            <a:miter lim="800000"/>
            <a:headEnd/>
            <a:tailEnd/>
          </a:ln>
          <a:effectLst/>
        </p:spPr>
        <p:txBody>
          <a:bodyPr lIns="92075" tIns="46038" rIns="92075" bIns="46038"/>
          <a:lstStyle/>
          <a:p>
            <a:pPr marL="342900" indent="-342900" eaLnBrk="0" hangingPunct="0">
              <a:lnSpc>
                <a:spcPct val="125000"/>
              </a:lnSpc>
              <a:spcBef>
                <a:spcPct val="20000"/>
              </a:spcBef>
              <a:buFontTx/>
              <a:buChar char="•"/>
            </a:pPr>
            <a:r>
              <a:rPr lang="en-US" altLang="zh-CN" sz="2400">
                <a:ea typeface="宋体" pitchFamily="2" charset="-122"/>
              </a:rPr>
              <a:t>Daily loss of water will be up to hundred million m</a:t>
            </a:r>
          </a:p>
          <a:p>
            <a:pPr marL="342900" indent="-342900" eaLnBrk="0" hangingPunct="0">
              <a:lnSpc>
                <a:spcPct val="125000"/>
              </a:lnSpc>
              <a:spcBef>
                <a:spcPct val="20000"/>
              </a:spcBef>
              <a:buFontTx/>
              <a:buChar char="•"/>
            </a:pPr>
            <a:r>
              <a:rPr lang="en-US" altLang="zh-CN" sz="2400">
                <a:ea typeface="宋体" pitchFamily="2" charset="-122"/>
              </a:rPr>
              <a:t>Water pipeline leak</a:t>
            </a:r>
          </a:p>
          <a:p>
            <a:pPr marL="742950" lvl="1" indent="-285750" eaLnBrk="0" hangingPunct="0">
              <a:lnSpc>
                <a:spcPct val="125000"/>
              </a:lnSpc>
              <a:spcBef>
                <a:spcPct val="20000"/>
              </a:spcBef>
              <a:buFontTx/>
              <a:buChar char="–"/>
            </a:pPr>
            <a:r>
              <a:rPr lang="en-US" altLang="zh-CN" sz="2000">
                <a:ea typeface="宋体" pitchFamily="2" charset="-122"/>
              </a:rPr>
              <a:t>Underground</a:t>
            </a:r>
          </a:p>
          <a:p>
            <a:pPr marL="742950" lvl="1" indent="-285750" eaLnBrk="0" hangingPunct="0">
              <a:lnSpc>
                <a:spcPct val="125000"/>
              </a:lnSpc>
              <a:spcBef>
                <a:spcPct val="20000"/>
              </a:spcBef>
              <a:buFontTx/>
              <a:buChar char="–"/>
            </a:pPr>
            <a:r>
              <a:rPr lang="en-US" altLang="zh-CN" sz="2000">
                <a:ea typeface="宋体" pitchFamily="2" charset="-122"/>
              </a:rPr>
              <a:t>Hard to detect</a:t>
            </a:r>
          </a:p>
          <a:p>
            <a:pPr marL="742950" lvl="1" indent="-285750" eaLnBrk="0" hangingPunct="0">
              <a:lnSpc>
                <a:spcPct val="125000"/>
              </a:lnSpc>
              <a:spcBef>
                <a:spcPct val="20000"/>
              </a:spcBef>
              <a:buFontTx/>
              <a:buChar char="•"/>
            </a:pPr>
            <a:endParaRPr lang="en-US" altLang="zh-CN" sz="2400">
              <a:latin typeface="Arial" charset="0"/>
              <a:ea typeface="宋体" pitchFamily="2" charset="-122"/>
            </a:endParaRPr>
          </a:p>
        </p:txBody>
      </p:sp>
      <p:sp>
        <p:nvSpPr>
          <p:cNvPr id="18" name="TextBox 17"/>
          <p:cNvSpPr txBox="1"/>
          <p:nvPr/>
        </p:nvSpPr>
        <p:spPr>
          <a:xfrm>
            <a:off x="3276600" y="3981450"/>
            <a:ext cx="342900" cy="323850"/>
          </a:xfrm>
          <a:prstGeom prst="rect">
            <a:avLst/>
          </a:prstGeom>
          <a:noFill/>
        </p:spPr>
        <p:txBody>
          <a:bodyPr>
            <a:spAutoFit/>
          </a:bodyPr>
          <a:lstStyle/>
          <a:p>
            <a:pPr eaLnBrk="0" hangingPunct="0"/>
            <a:r>
              <a:rPr lang="en-US" altLang="zh-CN" sz="1500">
                <a:latin typeface="Arial" charset="0"/>
                <a:ea typeface="宋体" pitchFamily="2" charset="-122"/>
              </a:rPr>
              <a:t>3</a:t>
            </a:r>
            <a:endParaRPr lang="zh-CN" altLang="en-US" sz="1500">
              <a:latin typeface="Arial" charset="0"/>
              <a:ea typeface="宋体"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p:txBody>
          <a:bodyPr>
            <a:normAutofit lnSpcReduction="10000"/>
          </a:bodyPr>
          <a:lstStyle/>
          <a:p>
            <a:r>
              <a:rPr lang="en-US" dirty="0" smtClean="0"/>
              <a:t>Summary applications</a:t>
            </a:r>
          </a:p>
          <a:p>
            <a:pPr lvl="1"/>
            <a:r>
              <a:rPr lang="en-US" dirty="0" smtClean="0"/>
              <a:t>6 application presentations</a:t>
            </a:r>
          </a:p>
          <a:p>
            <a:pPr lvl="1"/>
            <a:r>
              <a:rPr lang="en-US" dirty="0" smtClean="0"/>
              <a:t>10 author companies</a:t>
            </a:r>
          </a:p>
          <a:p>
            <a:pPr lvl="1"/>
            <a:r>
              <a:rPr lang="en-US" dirty="0" smtClean="0"/>
              <a:t>15 applications described</a:t>
            </a:r>
          </a:p>
          <a:p>
            <a:r>
              <a:rPr lang="en-US" dirty="0" smtClean="0"/>
              <a:t>Consensus on</a:t>
            </a:r>
          </a:p>
          <a:p>
            <a:pPr lvl="1"/>
            <a:r>
              <a:rPr lang="en-US" dirty="0" smtClean="0"/>
              <a:t>Large opportunity</a:t>
            </a:r>
          </a:p>
          <a:p>
            <a:pPr lvl="1"/>
            <a:r>
              <a:rPr lang="en-US" dirty="0" smtClean="0"/>
              <a:t>Technology gap</a:t>
            </a:r>
          </a:p>
          <a:p>
            <a:pPr lvl="1"/>
            <a:r>
              <a:rPr lang="en-US" dirty="0" smtClean="0"/>
              <a:t>Not well addressed by </a:t>
            </a:r>
            <a:r>
              <a:rPr lang="en-US" smtClean="0"/>
              <a:t>other standards</a:t>
            </a: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July 2010</a:t>
            </a:r>
            <a:endParaRPr lang="en-US" dirty="0"/>
          </a:p>
        </p:txBody>
      </p:sp>
      <p:sp>
        <p:nvSpPr>
          <p:cNvPr id="5" name="Footer Placeholder 4"/>
          <p:cNvSpPr>
            <a:spLocks noGrp="1"/>
          </p:cNvSpPr>
          <p:nvPr>
            <p:ph type="ftr" sz="quarter" idx="11"/>
          </p:nvPr>
        </p:nvSpPr>
        <p:spPr/>
        <p:txBody>
          <a:bodyPr/>
          <a:lstStyle/>
          <a:p>
            <a:r>
              <a:rPr lang="en-US" smtClean="0"/>
              <a:t>Roberto Aiello</a:t>
            </a:r>
            <a:endParaRPr lang="en-US" dirty="0"/>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13</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LECIM Application Presentations</a:t>
            </a:r>
            <a:endParaRPr lang="en-US" dirty="0"/>
          </a:p>
        </p:txBody>
      </p:sp>
      <p:sp>
        <p:nvSpPr>
          <p:cNvPr id="6" name="Content Placeholder 5"/>
          <p:cNvSpPr>
            <a:spLocks noGrp="1"/>
          </p:cNvSpPr>
          <p:nvPr>
            <p:ph idx="1"/>
          </p:nvPr>
        </p:nvSpPr>
        <p:spPr/>
        <p:txBody>
          <a:bodyPr>
            <a:normAutofit fontScale="55000" lnSpcReduction="20000"/>
          </a:bodyPr>
          <a:lstStyle/>
          <a:p>
            <a:r>
              <a:rPr lang="en-US" dirty="0" smtClean="0"/>
              <a:t>15-10-0053 – LECIM applications</a:t>
            </a:r>
          </a:p>
          <a:p>
            <a:pPr lvl="1"/>
            <a:r>
              <a:rPr lang="en-US" dirty="0" smtClean="0"/>
              <a:t>Johan Becker - </a:t>
            </a:r>
            <a:r>
              <a:rPr lang="en-US" dirty="0" err="1" smtClean="0"/>
              <a:t>Amplex</a:t>
            </a:r>
            <a:r>
              <a:rPr lang="en-US" dirty="0" smtClean="0"/>
              <a:t>, Inc, Mike Calcagno - Sempra Energy, David Howard - On-Ramp Wireless, Inc.</a:t>
            </a:r>
          </a:p>
          <a:p>
            <a:r>
              <a:rPr lang="en-US" dirty="0" smtClean="0"/>
              <a:t>15-10-0186 – Container tracking</a:t>
            </a:r>
          </a:p>
          <a:p>
            <a:pPr lvl="1"/>
            <a:r>
              <a:rPr lang="en-US" dirty="0" smtClean="0"/>
              <a:t>Roberto Aiello - Independent</a:t>
            </a:r>
          </a:p>
          <a:p>
            <a:r>
              <a:rPr lang="en-US" dirty="0" smtClean="0"/>
              <a:t>15-10-0291 – Wireless environment in agriculture</a:t>
            </a:r>
          </a:p>
          <a:p>
            <a:pPr lvl="1"/>
            <a:r>
              <a:rPr lang="en-US" dirty="0" smtClean="0"/>
              <a:t>Liang Zhang, Bo </a:t>
            </a:r>
            <a:r>
              <a:rPr lang="en-US" dirty="0" err="1" smtClean="0"/>
              <a:t>Hu</a:t>
            </a:r>
            <a:r>
              <a:rPr lang="en-US" dirty="0" smtClean="0"/>
              <a:t>, Z.F. Zhao, Tao Xing, </a:t>
            </a:r>
            <a:r>
              <a:rPr lang="en-US" dirty="0" err="1" smtClean="0"/>
              <a:t>Haitao</a:t>
            </a:r>
            <a:r>
              <a:rPr lang="en-US" dirty="0" smtClean="0"/>
              <a:t> Liu, Betty Zhao - </a:t>
            </a:r>
            <a:r>
              <a:rPr lang="en-US" dirty="0" err="1" smtClean="0"/>
              <a:t>Vinno</a:t>
            </a:r>
            <a:r>
              <a:rPr lang="en-US" dirty="0" smtClean="0"/>
              <a:t>, SIMIT, China Mobile (BJ), BJ Agriculture Research </a:t>
            </a:r>
            <a:r>
              <a:rPr lang="zh-CN" altLang="en-US" dirty="0" smtClean="0"/>
              <a:t>I</a:t>
            </a:r>
            <a:r>
              <a:rPr lang="en-US" dirty="0" err="1" smtClean="0"/>
              <a:t>nstitute</a:t>
            </a:r>
            <a:r>
              <a:rPr lang="en-US" dirty="0" smtClean="0"/>
              <a:t>, </a:t>
            </a:r>
            <a:r>
              <a:rPr lang="en-US" dirty="0" err="1" smtClean="0"/>
              <a:t>Huawei</a:t>
            </a:r>
            <a:endParaRPr lang="en-US" dirty="0" smtClean="0"/>
          </a:p>
          <a:p>
            <a:r>
              <a:rPr lang="en-US" dirty="0" smtClean="0"/>
              <a:t>15-10-0297 – Remote monitoring</a:t>
            </a:r>
          </a:p>
          <a:p>
            <a:pPr lvl="1"/>
            <a:r>
              <a:rPr lang="hr-HR" dirty="0" smtClean="0"/>
              <a:t>Nikica Mikulandra</a:t>
            </a:r>
            <a:r>
              <a:rPr lang="en-US" dirty="0" smtClean="0"/>
              <a:t> - KONČAR</a:t>
            </a:r>
          </a:p>
          <a:p>
            <a:r>
              <a:rPr lang="en-US" dirty="0" smtClean="0"/>
              <a:t>15-10-0299 – Soil Monitoring</a:t>
            </a:r>
          </a:p>
          <a:p>
            <a:pPr lvl="1"/>
            <a:r>
              <a:rPr lang="en-US" dirty="0" smtClean="0"/>
              <a:t>Peter </a:t>
            </a:r>
            <a:r>
              <a:rPr lang="en-US" dirty="0" err="1" smtClean="0"/>
              <a:t>Ellegaard</a:t>
            </a:r>
            <a:r>
              <a:rPr lang="en-US" dirty="0" smtClean="0"/>
              <a:t> - </a:t>
            </a:r>
            <a:r>
              <a:rPr lang="en-US" dirty="0" err="1" smtClean="0"/>
              <a:t>AquaSpy</a:t>
            </a:r>
            <a:r>
              <a:rPr lang="en-US" dirty="0" smtClean="0"/>
              <a:t>, Inc.</a:t>
            </a:r>
          </a:p>
          <a:p>
            <a:r>
              <a:rPr lang="en-US" dirty="0" smtClean="0"/>
              <a:t>15-10-0307 – Applications in China</a:t>
            </a:r>
          </a:p>
          <a:p>
            <a:pPr lvl="1"/>
            <a:r>
              <a:rPr lang="en-US" altLang="zh-CN" dirty="0" smtClean="0"/>
              <a:t>JF </a:t>
            </a:r>
            <a:r>
              <a:rPr lang="en-US" altLang="zh-CN" dirty="0" err="1" smtClean="0"/>
              <a:t>Luo</a:t>
            </a:r>
            <a:r>
              <a:rPr lang="en-US" altLang="zh-CN" dirty="0" smtClean="0"/>
              <a:t>, Y Yang, Y X Fu, J </a:t>
            </a:r>
            <a:r>
              <a:rPr lang="en-US" altLang="zh-CN" dirty="0" err="1" smtClean="0"/>
              <a:t>Shen</a:t>
            </a:r>
            <a:r>
              <a:rPr lang="en-US" altLang="zh-CN" dirty="0" smtClean="0"/>
              <a:t>, X Wang, X Tao, </a:t>
            </a:r>
            <a:r>
              <a:rPr lang="en-US" altLang="zh-CN" dirty="0" err="1" smtClean="0"/>
              <a:t>Haituo</a:t>
            </a:r>
            <a:r>
              <a:rPr lang="en-US" altLang="zh-CN" dirty="0" smtClean="0"/>
              <a:t> Liu, L Li - </a:t>
            </a:r>
            <a:r>
              <a:rPr lang="en-US" dirty="0" smtClean="0"/>
              <a:t>SIMIT</a:t>
            </a:r>
            <a:r>
              <a:rPr lang="en-US" altLang="zh-CN" dirty="0" smtClean="0"/>
              <a:t>, </a:t>
            </a:r>
            <a:r>
              <a:rPr lang="en-US" altLang="zh-CN" dirty="0" err="1" smtClean="0"/>
              <a:t>Vinno</a:t>
            </a:r>
            <a:r>
              <a:rPr lang="en-US" altLang="zh-CN" dirty="0" smtClean="0"/>
              <a:t>, </a:t>
            </a:r>
            <a:r>
              <a:rPr lang="en-US" altLang="zh-CN" dirty="0" err="1" smtClean="0"/>
              <a:t>Huawei</a:t>
            </a:r>
            <a:endParaRPr lang="en-US" dirty="0" smtClean="0"/>
          </a:p>
        </p:txBody>
      </p:sp>
      <p:sp>
        <p:nvSpPr>
          <p:cNvPr id="2" name="Date Placeholder 1"/>
          <p:cNvSpPr>
            <a:spLocks noGrp="1"/>
          </p:cNvSpPr>
          <p:nvPr>
            <p:ph type="dt" sz="half" idx="10"/>
          </p:nvPr>
        </p:nvSpPr>
        <p:spPr/>
        <p:txBody>
          <a:bodyPr/>
          <a:lstStyle/>
          <a:p>
            <a:r>
              <a:rPr lang="en-US" smtClean="0"/>
              <a:t>July 2010</a:t>
            </a:r>
            <a:endParaRPr lang="en-US" dirty="0"/>
          </a:p>
        </p:txBody>
      </p:sp>
      <p:sp>
        <p:nvSpPr>
          <p:cNvPr id="3" name="Footer Placeholder 2"/>
          <p:cNvSpPr>
            <a:spLocks noGrp="1"/>
          </p:cNvSpPr>
          <p:nvPr>
            <p:ph type="ftr" sz="quarter" idx="11"/>
          </p:nvPr>
        </p:nvSpPr>
        <p:spPr/>
        <p:txBody>
          <a:bodyPr/>
          <a:lstStyle/>
          <a:p>
            <a:r>
              <a:rPr lang="en-US" dirty="0" smtClean="0"/>
              <a:t>Roberto Aiello</a:t>
            </a:r>
            <a:endParaRPr lang="en-US" dirty="0"/>
          </a:p>
        </p:txBody>
      </p:sp>
      <p:sp>
        <p:nvSpPr>
          <p:cNvPr id="4" name="Slide Number Placeholder 3"/>
          <p:cNvSpPr>
            <a:spLocks noGrp="1"/>
          </p:cNvSpPr>
          <p:nvPr>
            <p:ph type="sldNum" sz="quarter" idx="12"/>
          </p:nvPr>
        </p:nvSpPr>
        <p:spPr/>
        <p:txBody>
          <a:bodyPr/>
          <a:lstStyle/>
          <a:p>
            <a:r>
              <a:rPr lang="en-US" smtClean="0"/>
              <a:t>Slide </a:t>
            </a:r>
            <a:fld id="{44F949DA-6DC1-48A5-A68B-9225C040069D}"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647700" y="1866910"/>
            <a:ext cx="2628900" cy="707886"/>
          </a:xfrm>
          <a:prstGeom prst="rect">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anchor="ctr" anchorCtr="0">
            <a:noAutofit/>
          </a:bodyPr>
          <a:lstStyle/>
          <a:p>
            <a:pPr algn="ctr">
              <a:defRPr/>
            </a:pPr>
            <a:r>
              <a:rPr lang="en-US" sz="2000" b="1" dirty="0" smtClean="0">
                <a:solidFill>
                  <a:schemeClr val="tx1"/>
                </a:solidFill>
                <a:latin typeface="+mj-lt"/>
              </a:rPr>
              <a:t>Infrastructure </a:t>
            </a:r>
            <a:br>
              <a:rPr lang="en-US" sz="2000" b="1" dirty="0" smtClean="0">
                <a:solidFill>
                  <a:schemeClr val="tx1"/>
                </a:solidFill>
                <a:latin typeface="+mj-lt"/>
              </a:rPr>
            </a:br>
            <a:r>
              <a:rPr lang="en-US" sz="2000" b="1" dirty="0" smtClean="0">
                <a:solidFill>
                  <a:schemeClr val="tx1"/>
                </a:solidFill>
                <a:latin typeface="+mj-lt"/>
              </a:rPr>
              <a:t>Monitoring</a:t>
            </a:r>
            <a:endParaRPr lang="en-US" sz="2000" b="1" dirty="0">
              <a:solidFill>
                <a:schemeClr val="tx1"/>
              </a:solidFill>
              <a:latin typeface="+mj-lt"/>
            </a:endParaRPr>
          </a:p>
        </p:txBody>
      </p:sp>
      <p:sp>
        <p:nvSpPr>
          <p:cNvPr id="63" name="Rectangle 62"/>
          <p:cNvSpPr/>
          <p:nvPr/>
        </p:nvSpPr>
        <p:spPr>
          <a:xfrm>
            <a:off x="647700" y="2574796"/>
            <a:ext cx="2628900" cy="2911594"/>
          </a:xfrm>
          <a:prstGeom prst="rect">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anchor="t" anchorCtr="0">
            <a:noAutofit/>
          </a:bodyPr>
          <a:lstStyle/>
          <a:p>
            <a:pPr marL="173038" indent="-173038">
              <a:buFont typeface="Arial" pitchFamily="34" charset="0"/>
              <a:buChar char="•"/>
              <a:defRPr/>
            </a:pPr>
            <a:r>
              <a:rPr lang="en-US" sz="1800" dirty="0" smtClean="0">
                <a:solidFill>
                  <a:schemeClr val="tx1"/>
                </a:solidFill>
                <a:latin typeface="+mj-lt"/>
              </a:rPr>
              <a:t>Water leak detection</a:t>
            </a:r>
          </a:p>
          <a:p>
            <a:pPr marL="173038" indent="-173038">
              <a:buFont typeface="Arial" pitchFamily="34" charset="0"/>
              <a:buChar char="•"/>
              <a:defRPr/>
            </a:pPr>
            <a:r>
              <a:rPr lang="en-US" sz="1800" dirty="0" smtClean="0">
                <a:solidFill>
                  <a:schemeClr val="tx1"/>
                </a:solidFill>
                <a:latin typeface="+mj-lt"/>
              </a:rPr>
              <a:t>Sewer monitoring</a:t>
            </a:r>
          </a:p>
          <a:p>
            <a:pPr marL="173038" indent="-173038">
              <a:buFont typeface="Arial" pitchFamily="34" charset="0"/>
              <a:buChar char="•"/>
              <a:defRPr/>
            </a:pPr>
            <a:r>
              <a:rPr lang="en-US" sz="1800" dirty="0" smtClean="0">
                <a:solidFill>
                  <a:schemeClr val="tx1"/>
                </a:solidFill>
                <a:latin typeface="+mj-lt"/>
              </a:rPr>
              <a:t>Bridge/structural integrity monitoring</a:t>
            </a:r>
          </a:p>
          <a:p>
            <a:pPr marL="173038" indent="-173038">
              <a:buFont typeface="Arial" pitchFamily="34" charset="0"/>
              <a:buChar char="•"/>
              <a:defRPr/>
            </a:pPr>
            <a:r>
              <a:rPr lang="en-US" sz="1800" dirty="0" smtClean="0">
                <a:solidFill>
                  <a:schemeClr val="tx1"/>
                </a:solidFill>
                <a:latin typeface="+mj-lt"/>
              </a:rPr>
              <a:t>Streetlight control systems</a:t>
            </a:r>
          </a:p>
          <a:p>
            <a:pPr marL="173038" indent="-173038">
              <a:buFont typeface="Arial" pitchFamily="34" charset="0"/>
              <a:buChar char="•"/>
              <a:defRPr/>
            </a:pPr>
            <a:r>
              <a:rPr lang="en-US" sz="1800" dirty="0" smtClean="0">
                <a:solidFill>
                  <a:schemeClr val="tx1"/>
                </a:solidFill>
                <a:latin typeface="+mj-lt"/>
              </a:rPr>
              <a:t>Fault Circuit Indicators</a:t>
            </a:r>
          </a:p>
          <a:p>
            <a:pPr marL="173038" indent="-173038">
              <a:buFont typeface="Arial" pitchFamily="34" charset="0"/>
              <a:buChar char="•"/>
              <a:defRPr/>
            </a:pPr>
            <a:r>
              <a:rPr lang="en-US" sz="1800" dirty="0" smtClean="0">
                <a:solidFill>
                  <a:schemeClr val="tx1"/>
                </a:solidFill>
                <a:latin typeface="+mj-lt"/>
              </a:rPr>
              <a:t>Soil monitoring</a:t>
            </a:r>
          </a:p>
          <a:p>
            <a:pPr marL="173038" indent="-173038">
              <a:buFont typeface="Arial" pitchFamily="34" charset="0"/>
              <a:buChar char="•"/>
              <a:defRPr/>
            </a:pPr>
            <a:r>
              <a:rPr lang="en-US" sz="1800" dirty="0" smtClean="0">
                <a:solidFill>
                  <a:schemeClr val="tx1"/>
                </a:solidFill>
                <a:latin typeface="+mj-lt"/>
              </a:rPr>
              <a:t>Oil &amp; gas pipeline monitoring</a:t>
            </a:r>
          </a:p>
          <a:p>
            <a:pPr marL="112713" indent="-112713">
              <a:buFont typeface="Arial" pitchFamily="34" charset="0"/>
              <a:buChar char="•"/>
              <a:defRPr/>
            </a:pPr>
            <a:endParaRPr lang="en-US" sz="1800" dirty="0" smtClean="0">
              <a:solidFill>
                <a:schemeClr val="tx1"/>
              </a:solidFill>
              <a:latin typeface="+mj-lt"/>
            </a:endParaRPr>
          </a:p>
          <a:p>
            <a:pPr marL="112713" indent="-112713">
              <a:buFont typeface="Arial" pitchFamily="34" charset="0"/>
              <a:buChar char="•"/>
              <a:defRPr/>
            </a:pPr>
            <a:endParaRPr lang="en-US" sz="1800" dirty="0" smtClean="0">
              <a:solidFill>
                <a:schemeClr val="tx1"/>
              </a:solidFill>
              <a:latin typeface="+mj-lt"/>
            </a:endParaRPr>
          </a:p>
          <a:p>
            <a:pPr marL="112713" indent="-112713">
              <a:buFont typeface="Arial" pitchFamily="34" charset="0"/>
              <a:buChar char="•"/>
              <a:defRPr/>
            </a:pPr>
            <a:endParaRPr lang="en-US" sz="1800" dirty="0" smtClean="0">
              <a:solidFill>
                <a:schemeClr val="tx1"/>
              </a:solidFill>
              <a:latin typeface="+mj-lt"/>
            </a:endParaRPr>
          </a:p>
        </p:txBody>
      </p:sp>
      <p:sp>
        <p:nvSpPr>
          <p:cNvPr id="66" name="Rectangle 65"/>
          <p:cNvSpPr/>
          <p:nvPr/>
        </p:nvSpPr>
        <p:spPr>
          <a:xfrm>
            <a:off x="5905500" y="1866920"/>
            <a:ext cx="2628900" cy="707886"/>
          </a:xfrm>
          <a:prstGeom prst="rect">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anchor="ctr" anchorCtr="0">
            <a:noAutofit/>
          </a:bodyPr>
          <a:lstStyle/>
          <a:p>
            <a:pPr algn="ctr">
              <a:defRPr/>
            </a:pPr>
            <a:r>
              <a:rPr lang="en-US" sz="2000" b="1" dirty="0" smtClean="0">
                <a:solidFill>
                  <a:schemeClr val="tx1"/>
                </a:solidFill>
                <a:latin typeface="+mj-lt"/>
              </a:rPr>
              <a:t>Security &amp;</a:t>
            </a:r>
            <a:br>
              <a:rPr lang="en-US" sz="2000" b="1" dirty="0" smtClean="0">
                <a:solidFill>
                  <a:schemeClr val="tx1"/>
                </a:solidFill>
                <a:latin typeface="+mj-lt"/>
              </a:rPr>
            </a:br>
            <a:r>
              <a:rPr lang="en-US" sz="2000" b="1" dirty="0" smtClean="0">
                <a:solidFill>
                  <a:schemeClr val="tx1"/>
                </a:solidFill>
                <a:latin typeface="+mj-lt"/>
              </a:rPr>
              <a:t> Life Safety</a:t>
            </a:r>
            <a:endParaRPr lang="en-US" sz="2000" b="1" dirty="0">
              <a:solidFill>
                <a:schemeClr val="tx1"/>
              </a:solidFill>
              <a:latin typeface="+mj-lt"/>
            </a:endParaRPr>
          </a:p>
        </p:txBody>
      </p:sp>
      <p:sp>
        <p:nvSpPr>
          <p:cNvPr id="70" name="Rectangle 69"/>
          <p:cNvSpPr/>
          <p:nvPr/>
        </p:nvSpPr>
        <p:spPr>
          <a:xfrm>
            <a:off x="3276600" y="1866900"/>
            <a:ext cx="2628900" cy="707886"/>
          </a:xfrm>
          <a:prstGeom prst="rect">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anchor="ctr" anchorCtr="0">
            <a:noAutofit/>
          </a:bodyPr>
          <a:lstStyle/>
          <a:p>
            <a:pPr algn="ctr">
              <a:defRPr/>
            </a:pPr>
            <a:r>
              <a:rPr lang="en-US" sz="2000" b="1" dirty="0" smtClean="0">
                <a:solidFill>
                  <a:schemeClr val="tx1"/>
                </a:solidFill>
                <a:latin typeface="+mj-lt"/>
              </a:rPr>
              <a:t>Transportation &amp; Asset tracking</a:t>
            </a:r>
            <a:endParaRPr lang="en-US" sz="2000" b="1" dirty="0">
              <a:solidFill>
                <a:schemeClr val="tx1"/>
              </a:solidFill>
              <a:latin typeface="+mj-lt"/>
            </a:endParaRPr>
          </a:p>
        </p:txBody>
      </p:sp>
      <p:sp>
        <p:nvSpPr>
          <p:cNvPr id="72" name="Rectangle 71"/>
          <p:cNvSpPr/>
          <p:nvPr/>
        </p:nvSpPr>
        <p:spPr>
          <a:xfrm>
            <a:off x="3276600" y="2574806"/>
            <a:ext cx="2628900" cy="2911594"/>
          </a:xfrm>
          <a:prstGeom prst="rect">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anchor="t" anchorCtr="0">
            <a:noAutofit/>
          </a:bodyPr>
          <a:lstStyle/>
          <a:p>
            <a:pPr marL="173038" indent="-173038">
              <a:buFont typeface="Arial" pitchFamily="34" charset="0"/>
              <a:buChar char="•"/>
              <a:defRPr/>
            </a:pPr>
            <a:r>
              <a:rPr lang="en-US" sz="1800" dirty="0" smtClean="0">
                <a:solidFill>
                  <a:schemeClr val="tx1"/>
                </a:solidFill>
                <a:latin typeface="+mj-lt"/>
              </a:rPr>
              <a:t>Public transport tracking</a:t>
            </a:r>
          </a:p>
          <a:p>
            <a:pPr marL="173038" indent="-173038">
              <a:buFont typeface="Arial" pitchFamily="34" charset="0"/>
              <a:buChar char="•"/>
              <a:defRPr/>
            </a:pPr>
            <a:r>
              <a:rPr lang="en-US" sz="1800" dirty="0" smtClean="0">
                <a:solidFill>
                  <a:schemeClr val="tx1"/>
                </a:solidFill>
                <a:latin typeface="+mj-lt"/>
              </a:rPr>
              <a:t>Cargo container monitoring</a:t>
            </a:r>
          </a:p>
          <a:p>
            <a:pPr marL="173038" indent="-173038">
              <a:buFont typeface="Arial" pitchFamily="34" charset="0"/>
              <a:buChar char="•"/>
              <a:defRPr/>
            </a:pPr>
            <a:r>
              <a:rPr lang="en-US" sz="1800" dirty="0" smtClean="0">
                <a:solidFill>
                  <a:schemeClr val="tx1"/>
                </a:solidFill>
                <a:latin typeface="+mj-lt"/>
              </a:rPr>
              <a:t>Railroad condition monitoring</a:t>
            </a:r>
          </a:p>
          <a:p>
            <a:pPr marL="173038" indent="-173038">
              <a:buFont typeface="Arial" pitchFamily="34" charset="0"/>
              <a:buChar char="•"/>
              <a:defRPr/>
            </a:pPr>
            <a:r>
              <a:rPr lang="en-US" sz="1800" dirty="0" smtClean="0">
                <a:solidFill>
                  <a:schemeClr val="tx1"/>
                </a:solidFill>
                <a:latin typeface="+mj-lt"/>
              </a:rPr>
              <a:t>Traffic congestion monitoring</a:t>
            </a:r>
          </a:p>
          <a:p>
            <a:pPr marL="112713" indent="-112713">
              <a:buFont typeface="Arial" pitchFamily="34" charset="0"/>
              <a:buChar char="•"/>
              <a:defRPr/>
            </a:pPr>
            <a:endParaRPr lang="en-US" sz="1800" dirty="0" smtClean="0">
              <a:solidFill>
                <a:schemeClr val="tx1"/>
              </a:solidFill>
              <a:latin typeface="+mj-lt"/>
            </a:endParaRPr>
          </a:p>
          <a:p>
            <a:pPr marL="112713" indent="-112713">
              <a:buFont typeface="Arial" pitchFamily="34" charset="0"/>
              <a:buChar char="•"/>
              <a:defRPr/>
            </a:pPr>
            <a:endParaRPr lang="en-US" sz="1800" dirty="0" smtClean="0">
              <a:solidFill>
                <a:schemeClr val="tx1"/>
              </a:solidFill>
              <a:latin typeface="+mj-lt"/>
            </a:endParaRPr>
          </a:p>
          <a:p>
            <a:pPr marL="112713" indent="-112713">
              <a:buFont typeface="Arial" pitchFamily="34" charset="0"/>
              <a:buChar char="•"/>
              <a:defRPr/>
            </a:pPr>
            <a:endParaRPr lang="en-US" sz="1800" dirty="0" smtClean="0">
              <a:solidFill>
                <a:schemeClr val="tx1"/>
              </a:solidFill>
              <a:latin typeface="+mj-lt"/>
            </a:endParaRPr>
          </a:p>
        </p:txBody>
      </p:sp>
      <p:sp>
        <p:nvSpPr>
          <p:cNvPr id="74" name="Rectangle 73"/>
          <p:cNvSpPr/>
          <p:nvPr/>
        </p:nvSpPr>
        <p:spPr>
          <a:xfrm>
            <a:off x="5905500" y="2574806"/>
            <a:ext cx="2628900" cy="2911594"/>
          </a:xfrm>
          <a:prstGeom prst="rect">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anchor="t" anchorCtr="0">
            <a:noAutofit/>
          </a:bodyPr>
          <a:lstStyle/>
          <a:p>
            <a:pPr marL="173038" indent="-173038">
              <a:buFont typeface="Arial" pitchFamily="34" charset="0"/>
              <a:buChar char="•"/>
              <a:defRPr/>
            </a:pPr>
            <a:r>
              <a:rPr lang="en-US" sz="1800" dirty="0" smtClean="0">
                <a:solidFill>
                  <a:schemeClr val="tx1"/>
                </a:solidFill>
                <a:latin typeface="+mj-lt"/>
              </a:rPr>
              <a:t>Gas/hazardous material detection</a:t>
            </a:r>
          </a:p>
          <a:p>
            <a:pPr marL="173038" indent="-173038">
              <a:buFont typeface="Arial" pitchFamily="34" charset="0"/>
              <a:buChar char="•"/>
              <a:defRPr/>
            </a:pPr>
            <a:r>
              <a:rPr lang="en-US" sz="1800" dirty="0" smtClean="0">
                <a:solidFill>
                  <a:schemeClr val="tx1"/>
                </a:solidFill>
                <a:latin typeface="+mj-lt"/>
              </a:rPr>
              <a:t>Perimeter security</a:t>
            </a:r>
          </a:p>
          <a:p>
            <a:pPr marL="173038" indent="-173038">
              <a:buFont typeface="Arial" pitchFamily="34" charset="0"/>
              <a:buChar char="•"/>
              <a:defRPr/>
            </a:pPr>
            <a:r>
              <a:rPr lang="en-US" sz="1800" dirty="0" smtClean="0">
                <a:solidFill>
                  <a:schemeClr val="tx1"/>
                </a:solidFill>
                <a:latin typeface="+mj-lt"/>
              </a:rPr>
              <a:t>Border surveillance</a:t>
            </a:r>
          </a:p>
          <a:p>
            <a:pPr marL="173038" indent="-173038">
              <a:buFont typeface="Arial" pitchFamily="34" charset="0"/>
              <a:buChar char="•"/>
              <a:defRPr/>
            </a:pPr>
            <a:r>
              <a:rPr lang="en-US" sz="1800" dirty="0" smtClean="0">
                <a:solidFill>
                  <a:schemeClr val="tx1"/>
                </a:solidFill>
                <a:latin typeface="+mj-lt"/>
              </a:rPr>
              <a:t>Medical alert for at-risk populations</a:t>
            </a:r>
          </a:p>
          <a:p>
            <a:pPr marL="173038" indent="-173038">
              <a:buFont typeface="Arial" pitchFamily="34" charset="0"/>
              <a:buChar char="•"/>
              <a:defRPr/>
            </a:pPr>
            <a:r>
              <a:rPr lang="en-US" sz="1800" dirty="0" smtClean="0">
                <a:solidFill>
                  <a:schemeClr val="tx1"/>
                </a:solidFill>
                <a:latin typeface="+mj-lt"/>
              </a:rPr>
              <a:t>First responder tracking</a:t>
            </a:r>
          </a:p>
          <a:p>
            <a:pPr marL="173038" indent="-173038">
              <a:buFont typeface="Arial" pitchFamily="34" charset="0"/>
              <a:buChar char="•"/>
              <a:defRPr/>
            </a:pPr>
            <a:endParaRPr lang="en-US" sz="1800" dirty="0" smtClean="0">
              <a:solidFill>
                <a:schemeClr val="tx1"/>
              </a:solidFill>
              <a:latin typeface="+mj-lt"/>
            </a:endParaRPr>
          </a:p>
        </p:txBody>
      </p:sp>
      <p:sp>
        <p:nvSpPr>
          <p:cNvPr id="76" name="Rectangle 75"/>
          <p:cNvSpPr/>
          <p:nvPr/>
        </p:nvSpPr>
        <p:spPr>
          <a:xfrm>
            <a:off x="647700" y="5600700"/>
            <a:ext cx="7886700" cy="609600"/>
          </a:xfrm>
          <a:prstGeom prst="rect">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anchor="ctr" anchorCtr="0">
            <a:noAutofit/>
          </a:bodyPr>
          <a:lstStyle/>
          <a:p>
            <a:pPr marL="112713" indent="-112713" algn="ctr">
              <a:defRPr/>
            </a:pPr>
            <a:r>
              <a:rPr lang="en-US" sz="1600" dirty="0" smtClean="0">
                <a:solidFill>
                  <a:schemeClr val="tx1"/>
                </a:solidFill>
                <a:latin typeface="+mj-lt"/>
              </a:rPr>
              <a:t>Small data packet, widely dispersed endpoints or hard to reach locations, high capacity, battery operated applications requiring a secure, reliable and cost effective wireless network</a:t>
            </a:r>
          </a:p>
        </p:txBody>
      </p:sp>
      <p:sp>
        <p:nvSpPr>
          <p:cNvPr id="13" name="Title 12"/>
          <p:cNvSpPr>
            <a:spLocks noGrp="1"/>
          </p:cNvSpPr>
          <p:nvPr>
            <p:ph type="title"/>
          </p:nvPr>
        </p:nvSpPr>
        <p:spPr>
          <a:noFill/>
          <a:ln w="9525">
            <a:noFill/>
            <a:miter lim="800000"/>
            <a:headEnd/>
            <a:tailEnd/>
          </a:ln>
          <a:effectLst/>
        </p:spPr>
        <p:txBody>
          <a:bodyPr vert="horz" wrap="square" lIns="92075" tIns="46038" rIns="92075" bIns="46038" numCol="1" anchor="ctr" anchorCtr="0" compatLnSpc="1">
            <a:prstTxWarp prst="textNoShape">
              <a:avLst/>
            </a:prstTxWarp>
          </a:bodyPr>
          <a:lstStyle/>
          <a:p>
            <a:r>
              <a:rPr lang="en-US" sz="2800" b="1" dirty="0" smtClean="0"/>
              <a:t>Critical Infrastructure Application Overview</a:t>
            </a:r>
            <a:br>
              <a:rPr lang="en-US" sz="2800" b="1" dirty="0" smtClean="0"/>
            </a:br>
            <a:r>
              <a:rPr lang="en-US" sz="2800" dirty="0" smtClean="0"/>
              <a:t> David Howard - On-Ramp Wireless, Inc.</a:t>
            </a:r>
            <a:endParaRPr lang="en-US" sz="2800" b="1" dirty="0" smtClean="0"/>
          </a:p>
        </p:txBody>
      </p:sp>
      <p:sp>
        <p:nvSpPr>
          <p:cNvPr id="15" name="Footer Placeholder 4"/>
          <p:cNvSpPr>
            <a:spLocks noGrp="1"/>
          </p:cNvSpPr>
          <p:nvPr>
            <p:ph type="ftr" sz="quarter" idx="11"/>
          </p:nvPr>
        </p:nvSpPr>
        <p:spPr>
          <a:xfrm>
            <a:off x="5486400" y="6475413"/>
            <a:ext cx="3124200" cy="184666"/>
          </a:xfrm>
        </p:spPr>
        <p:txBody>
          <a:bodyPr/>
          <a:lstStyle/>
          <a:p>
            <a:r>
              <a:rPr lang="en-US" dirty="0" smtClean="0"/>
              <a:t>Roberto Aiello</a:t>
            </a:r>
            <a:endParaRPr lang="en-US" dirty="0"/>
          </a:p>
        </p:txBody>
      </p:sp>
      <p:sp>
        <p:nvSpPr>
          <p:cNvPr id="16" name="Slide Number Placeholder 5"/>
          <p:cNvSpPr>
            <a:spLocks noGrp="1"/>
          </p:cNvSpPr>
          <p:nvPr>
            <p:ph type="sldNum" sz="quarter" idx="12"/>
          </p:nvPr>
        </p:nvSpPr>
        <p:spPr>
          <a:xfrm>
            <a:off x="4344988" y="6475413"/>
            <a:ext cx="530225" cy="182562"/>
          </a:xfrm>
        </p:spPr>
        <p:txBody>
          <a:bodyPr/>
          <a:lstStyle/>
          <a:p>
            <a:r>
              <a:rPr lang="en-US" smtClean="0"/>
              <a:t>Slide </a:t>
            </a:r>
            <a:fld id="{6EFF614C-961A-484F-9100-7B1B586DECBB}" type="slidenum">
              <a:rPr lang="en-US" smtClean="0"/>
              <a:pPr/>
              <a:t>3</a:t>
            </a:fld>
            <a:endParaRPr lang="en-US"/>
          </a:p>
        </p:txBody>
      </p:sp>
      <p:sp>
        <p:nvSpPr>
          <p:cNvPr id="12" name="Date Placeholder 3"/>
          <p:cNvSpPr>
            <a:spLocks noGrp="1"/>
          </p:cNvSpPr>
          <p:nvPr>
            <p:ph type="dt" sz="half" idx="10"/>
          </p:nvPr>
        </p:nvSpPr>
        <p:spPr>
          <a:xfrm>
            <a:off x="685800" y="378281"/>
            <a:ext cx="1600200" cy="215444"/>
          </a:xfrm>
        </p:spPr>
        <p:txBody>
          <a:bodyPr/>
          <a:lstStyle/>
          <a:p>
            <a:r>
              <a:rPr lang="en-US" smtClean="0"/>
              <a:t>January 2010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Water is an expensive scarce resource</a:t>
            </a:r>
            <a:br>
              <a:rPr lang="en-US" sz="3200" b="1" dirty="0" smtClean="0"/>
            </a:br>
            <a:r>
              <a:rPr lang="en-US" sz="3200" b="1" dirty="0" smtClean="0"/>
              <a:t>Johan Becker - </a:t>
            </a:r>
            <a:r>
              <a:rPr lang="en-US" sz="3200" b="1" dirty="0" err="1" smtClean="0"/>
              <a:t>Amplex</a:t>
            </a:r>
            <a:r>
              <a:rPr lang="en-US" sz="3200" b="1" dirty="0" smtClean="0"/>
              <a:t> Inc.</a:t>
            </a:r>
            <a:endParaRPr lang="en-US" sz="3200" b="1" dirty="0"/>
          </a:p>
        </p:txBody>
      </p:sp>
      <p:sp>
        <p:nvSpPr>
          <p:cNvPr id="4" name="Date Placeholder 3"/>
          <p:cNvSpPr>
            <a:spLocks noGrp="1"/>
          </p:cNvSpPr>
          <p:nvPr>
            <p:ph type="dt" sz="half" idx="10"/>
          </p:nvPr>
        </p:nvSpPr>
        <p:spPr/>
        <p:txBody>
          <a:bodyPr/>
          <a:lstStyle/>
          <a:p>
            <a:r>
              <a:rPr lang="en-US" smtClean="0"/>
              <a:t>January 2010</a:t>
            </a:r>
            <a:endParaRPr lang="en-US"/>
          </a:p>
        </p:txBody>
      </p:sp>
      <p:sp>
        <p:nvSpPr>
          <p:cNvPr id="5" name="Footer Placeholder 4"/>
          <p:cNvSpPr>
            <a:spLocks noGrp="1"/>
          </p:cNvSpPr>
          <p:nvPr>
            <p:ph type="ftr" sz="quarter" idx="11"/>
          </p:nvPr>
        </p:nvSpPr>
        <p:spPr/>
        <p:txBody>
          <a:bodyPr/>
          <a:lstStyle/>
          <a:p>
            <a:r>
              <a:rPr lang="en-US" dirty="0" smtClean="0"/>
              <a:t>Roberto Aiello</a:t>
            </a:r>
            <a:endParaRPr lang="en-US" dirty="0"/>
          </a:p>
        </p:txBody>
      </p:sp>
      <p:sp>
        <p:nvSpPr>
          <p:cNvPr id="6" name="Slide Number Placeholder 5"/>
          <p:cNvSpPr>
            <a:spLocks noGrp="1"/>
          </p:cNvSpPr>
          <p:nvPr>
            <p:ph type="sldNum" sz="quarter" idx="12"/>
          </p:nvPr>
        </p:nvSpPr>
        <p:spPr/>
        <p:txBody>
          <a:bodyPr/>
          <a:lstStyle/>
          <a:p>
            <a:r>
              <a:rPr lang="en-US" smtClean="0"/>
              <a:t>Slide </a:t>
            </a:r>
            <a:fld id="{1C6A979E-6BE7-4840-8ABA-F22D8D8DFF6D}" type="slidenum">
              <a:rPr lang="en-US" smtClean="0"/>
              <a:pPr/>
              <a:t>4</a:t>
            </a:fld>
            <a:endParaRPr lang="en-US"/>
          </a:p>
        </p:txBody>
      </p:sp>
      <p:pic>
        <p:nvPicPr>
          <p:cNvPr id="8" name="Picture 1"/>
          <p:cNvPicPr>
            <a:picLocks noChangeArrowheads="1"/>
          </p:cNvPicPr>
          <p:nvPr/>
        </p:nvPicPr>
        <p:blipFill>
          <a:blip r:embed="rId3" cstate="print"/>
          <a:srcRect l="18072" t="18395" r="14458" b="12404"/>
          <a:stretch>
            <a:fillRect/>
          </a:stretch>
        </p:blipFill>
        <p:spPr bwMode="auto">
          <a:xfrm>
            <a:off x="6553200" y="2667000"/>
            <a:ext cx="2133600" cy="2171700"/>
          </a:xfrm>
          <a:prstGeom prst="rect">
            <a:avLst/>
          </a:prstGeom>
          <a:noFill/>
          <a:ln w="12700">
            <a:noFill/>
            <a:miter lim="800000"/>
            <a:headEnd/>
            <a:tailEnd/>
          </a:ln>
        </p:spPr>
      </p:pic>
      <p:sp>
        <p:nvSpPr>
          <p:cNvPr id="9" name="Content Placeholder 8"/>
          <p:cNvSpPr>
            <a:spLocks noGrp="1"/>
          </p:cNvSpPr>
          <p:nvPr>
            <p:ph idx="1"/>
          </p:nvPr>
        </p:nvSpPr>
        <p:spPr>
          <a:xfrm>
            <a:off x="685800" y="1981200"/>
            <a:ext cx="5867400" cy="4114800"/>
          </a:xfrm>
        </p:spPr>
        <p:txBody>
          <a:bodyPr>
            <a:normAutofit fontScale="92500" lnSpcReduction="10000"/>
          </a:bodyPr>
          <a:lstStyle/>
          <a:p>
            <a:r>
              <a:rPr lang="en-US" sz="2400" dirty="0" smtClean="0"/>
              <a:t>Water resources are often found far away from where it is being used</a:t>
            </a:r>
          </a:p>
          <a:p>
            <a:pPr lvl="1"/>
            <a:r>
              <a:rPr lang="en-US" sz="1800" dirty="0" smtClean="0"/>
              <a:t>Water must be transported from supply to consumer</a:t>
            </a:r>
          </a:p>
          <a:p>
            <a:pPr lvl="1"/>
            <a:r>
              <a:rPr lang="en-US" sz="1800" dirty="0" smtClean="0"/>
              <a:t>Fresh water produced at desalination plants</a:t>
            </a:r>
          </a:p>
          <a:p>
            <a:pPr>
              <a:spcBef>
                <a:spcPts val="1200"/>
              </a:spcBef>
            </a:pPr>
            <a:r>
              <a:rPr lang="en-US" sz="2400" dirty="0" smtClean="0"/>
              <a:t>Global problem</a:t>
            </a:r>
          </a:p>
          <a:p>
            <a:pPr lvl="1"/>
            <a:r>
              <a:rPr lang="en-US" sz="1800" dirty="0" smtClean="0"/>
              <a:t>California has put restrictions on water usage</a:t>
            </a:r>
          </a:p>
          <a:p>
            <a:pPr lvl="1"/>
            <a:r>
              <a:rPr lang="en-US" sz="1800" dirty="0" smtClean="0"/>
              <a:t>Australia is transporting water by trucks to dry regions.</a:t>
            </a:r>
          </a:p>
          <a:p>
            <a:pPr lvl="1"/>
            <a:r>
              <a:rPr lang="en-US" sz="1800" dirty="0" smtClean="0"/>
              <a:t>Within the European Union it is estimated that 11% of the population and 17% of the area has limited water resources</a:t>
            </a:r>
          </a:p>
          <a:p>
            <a:pPr lvl="1"/>
            <a:r>
              <a:rPr lang="en-US" sz="1800" dirty="0" smtClean="0"/>
              <a:t>Mediterranean countries are highly dependant on rainfall (Cyprus needed to ship in water in 2008)</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
          <p:cNvSpPr txBox="1">
            <a:spLocks noGrp="1" noChangeArrowheads="1"/>
          </p:cNvSpPr>
          <p:nvPr/>
        </p:nvSpPr>
        <p:spPr bwMode="auto">
          <a:xfrm>
            <a:off x="8670925" y="6637338"/>
            <a:ext cx="409575" cy="180975"/>
          </a:xfrm>
          <a:prstGeom prst="rect">
            <a:avLst/>
          </a:prstGeom>
          <a:noFill/>
          <a:ln w="9525">
            <a:noFill/>
            <a:miter lim="800000"/>
            <a:headEnd/>
            <a:tailEnd/>
          </a:ln>
        </p:spPr>
        <p:txBody>
          <a:bodyPr anchor="ctr" anchorCtr="1"/>
          <a:lstStyle/>
          <a:p>
            <a:pPr algn="ctr" defTabSz="457200" eaLnBrk="0" latinLnBrk="0" hangingPunct="0"/>
            <a:fld id="{B078D3DC-2330-42E1-946A-EF00F1ECA6A3}" type="slidenum">
              <a:rPr lang="zh-CN" altLang="en-US">
                <a:latin typeface="Arial Rounded MT Bold" pitchFamily="34" charset="0"/>
                <a:ea typeface="MS PGothic" pitchFamily="2" charset="-128"/>
              </a:rPr>
              <a:pPr algn="ctr" defTabSz="457200" eaLnBrk="0" latinLnBrk="0" hangingPunct="0"/>
              <a:t>5</a:t>
            </a:fld>
            <a:endParaRPr lang="en-US">
              <a:latin typeface="Arial Rounded MT Bold" pitchFamily="34" charset="0"/>
              <a:ea typeface="MS PGothic" pitchFamily="2" charset="-128"/>
            </a:endParaRPr>
          </a:p>
        </p:txBody>
      </p:sp>
      <p:sp>
        <p:nvSpPr>
          <p:cNvPr id="7171" name="Title 2"/>
          <p:cNvSpPr>
            <a:spLocks noGrp="1"/>
          </p:cNvSpPr>
          <p:nvPr>
            <p:ph type="title" idx="4294967295"/>
          </p:nvPr>
        </p:nvSpPr>
        <p:spPr>
          <a:xfrm>
            <a:off x="468313" y="647700"/>
            <a:ext cx="8312150" cy="1257300"/>
          </a:xfrm>
        </p:spPr>
        <p:txBody>
          <a:bodyPr>
            <a:noAutofit/>
          </a:bodyPr>
          <a:lstStyle/>
          <a:p>
            <a:r>
              <a:rPr lang="en-US" sz="1800" dirty="0"/>
              <a:t>Sensors and Communication Networks Plays an important role in Green </a:t>
            </a:r>
            <a:r>
              <a:rPr lang="en-US" sz="1800" dirty="0" smtClean="0"/>
              <a:t>Houses</a:t>
            </a:r>
            <a:br>
              <a:rPr lang="en-US" sz="1800" dirty="0" smtClean="0"/>
            </a:br>
            <a:r>
              <a:rPr lang="en-US" sz="1800" dirty="0" smtClean="0"/>
              <a:t/>
            </a:r>
            <a:br>
              <a:rPr lang="en-US" sz="1800" dirty="0" smtClean="0"/>
            </a:br>
            <a:r>
              <a:rPr lang="en-US" sz="1800" dirty="0" smtClean="0"/>
              <a:t> Liang Zhang, Bo </a:t>
            </a:r>
            <a:r>
              <a:rPr lang="en-US" sz="1800" dirty="0" err="1" smtClean="0"/>
              <a:t>Hu</a:t>
            </a:r>
            <a:r>
              <a:rPr lang="en-US" sz="1800" dirty="0" smtClean="0"/>
              <a:t>, Z.F. Zhao, Tao Xing, </a:t>
            </a:r>
            <a:r>
              <a:rPr lang="en-US" sz="1800" dirty="0" err="1" smtClean="0"/>
              <a:t>Haitao</a:t>
            </a:r>
            <a:r>
              <a:rPr lang="en-US" sz="1800" dirty="0" smtClean="0"/>
              <a:t> Liu, Betty Zhao</a:t>
            </a:r>
            <a:r>
              <a:rPr lang="en-US" sz="1800" dirty="0" smtClean="0">
                <a:ea typeface="宋体" charset="-122"/>
              </a:rPr>
              <a:t>] Company [</a:t>
            </a:r>
            <a:r>
              <a:rPr lang="en-US" sz="1800" dirty="0" err="1" smtClean="0"/>
              <a:t>Vinno</a:t>
            </a:r>
            <a:r>
              <a:rPr lang="en-US" sz="1800" dirty="0" smtClean="0"/>
              <a:t>, SIMIT, China Mobile (BJ), BJ Agriculture Research </a:t>
            </a:r>
            <a:r>
              <a:rPr lang="zh-CN" altLang="en-US" sz="1800" dirty="0" smtClean="0">
                <a:ea typeface="宋体" charset="-122"/>
              </a:rPr>
              <a:t>I</a:t>
            </a:r>
            <a:r>
              <a:rPr lang="en-US" sz="1800" dirty="0" err="1" smtClean="0"/>
              <a:t>nstitute</a:t>
            </a:r>
            <a:r>
              <a:rPr lang="en-US" sz="1800" dirty="0" smtClean="0"/>
              <a:t>, </a:t>
            </a:r>
            <a:r>
              <a:rPr lang="en-US" sz="1800" dirty="0" err="1" smtClean="0"/>
              <a:t>Huawei</a:t>
            </a:r>
            <a:endParaRPr lang="en-US" sz="1800" dirty="0"/>
          </a:p>
        </p:txBody>
      </p:sp>
      <p:sp>
        <p:nvSpPr>
          <p:cNvPr id="7172" name="Rectangle 12"/>
          <p:cNvSpPr>
            <a:spLocks noChangeArrowheads="1"/>
          </p:cNvSpPr>
          <p:nvPr/>
        </p:nvSpPr>
        <p:spPr bwMode="auto">
          <a:xfrm>
            <a:off x="611188" y="2073502"/>
            <a:ext cx="4248150" cy="4154984"/>
          </a:xfrm>
          <a:prstGeom prst="rect">
            <a:avLst/>
          </a:prstGeom>
          <a:noFill/>
          <a:ln w="9525">
            <a:noFill/>
            <a:miter lim="800000"/>
            <a:headEnd/>
            <a:tailEnd/>
          </a:ln>
        </p:spPr>
        <p:txBody>
          <a:bodyPr wrap="square" anchor="ctr">
            <a:spAutoFit/>
          </a:bodyPr>
          <a:lstStyle/>
          <a:p>
            <a:pPr marL="228600" indent="-228600">
              <a:spcAft>
                <a:spcPct val="50000"/>
              </a:spcAft>
              <a:buFont typeface="Wingdings" pitchFamily="2" charset="2"/>
              <a:buChar char="Ø"/>
            </a:pPr>
            <a:r>
              <a:rPr lang="zh-CN" altLang="en-US" sz="1600" b="1" dirty="0">
                <a:ea typeface="宋体" charset="-122"/>
              </a:rPr>
              <a:t> </a:t>
            </a:r>
            <a:r>
              <a:rPr lang="en-US" sz="1600" b="1" dirty="0">
                <a:ea typeface="宋体" charset="-122"/>
              </a:rPr>
              <a:t>Sensors Collect the information in Green House as:</a:t>
            </a:r>
          </a:p>
          <a:p>
            <a:pPr marL="685800" lvl="1" indent="-228600">
              <a:spcAft>
                <a:spcPct val="50000"/>
              </a:spcAft>
              <a:buFont typeface="Wingdings" pitchFamily="2" charset="2"/>
              <a:buChar char="Ø"/>
            </a:pPr>
            <a:r>
              <a:rPr lang="zh-CN" altLang="en-US" sz="1600" b="1" dirty="0">
                <a:ea typeface="宋体" charset="-122"/>
              </a:rPr>
              <a:t> </a:t>
            </a:r>
            <a:r>
              <a:rPr lang="en-US" sz="1600" b="1" dirty="0">
                <a:ea typeface="宋体" charset="-122"/>
              </a:rPr>
              <a:t>Temperature </a:t>
            </a:r>
          </a:p>
          <a:p>
            <a:pPr marL="685800" lvl="1" indent="-228600">
              <a:spcAft>
                <a:spcPct val="50000"/>
              </a:spcAft>
              <a:buFont typeface="Wingdings" pitchFamily="2" charset="2"/>
              <a:buChar char="Ø"/>
            </a:pPr>
            <a:r>
              <a:rPr lang="en-US" sz="1600" b="1" dirty="0">
                <a:ea typeface="宋体" charset="-122"/>
              </a:rPr>
              <a:t> </a:t>
            </a:r>
            <a:r>
              <a:rPr lang="en-US" sz="1600" b="1" dirty="0" err="1">
                <a:ea typeface="宋体" charset="-122"/>
              </a:rPr>
              <a:t>Humunity</a:t>
            </a:r>
            <a:r>
              <a:rPr lang="en-US" sz="1600" b="1" dirty="0">
                <a:ea typeface="宋体" charset="-122"/>
              </a:rPr>
              <a:t> </a:t>
            </a:r>
          </a:p>
          <a:p>
            <a:pPr marL="685800" lvl="1" indent="-228600">
              <a:spcAft>
                <a:spcPct val="50000"/>
              </a:spcAft>
              <a:buFont typeface="Wingdings" pitchFamily="2" charset="2"/>
              <a:buChar char="Ø"/>
            </a:pPr>
            <a:r>
              <a:rPr lang="en-US" sz="1600" b="1" dirty="0">
                <a:ea typeface="宋体" charset="-122"/>
              </a:rPr>
              <a:t> PH, CO2 and other soil factors</a:t>
            </a:r>
            <a:r>
              <a:rPr lang="en-US" sz="1600" b="1" dirty="0" smtClean="0">
                <a:ea typeface="宋体" charset="-122"/>
              </a:rPr>
              <a:t>.</a:t>
            </a:r>
            <a:endParaRPr lang="en-US" dirty="0">
              <a:ea typeface="宋体" charset="-122"/>
            </a:endParaRPr>
          </a:p>
          <a:p>
            <a:pPr marL="228600" indent="-228600">
              <a:spcAft>
                <a:spcPct val="50000"/>
              </a:spcAft>
              <a:buFont typeface="Wingdings" pitchFamily="2" charset="2"/>
              <a:buChar char="Ø"/>
            </a:pPr>
            <a:r>
              <a:rPr lang="en-US" sz="1600" b="1" dirty="0">
                <a:ea typeface="宋体" charset="-122"/>
              </a:rPr>
              <a:t>Communication networks implement the remote monitor, real-time control and quick actions</a:t>
            </a:r>
            <a:r>
              <a:rPr lang="en-US" sz="1400" dirty="0">
                <a:ea typeface="宋体" charset="-122"/>
              </a:rPr>
              <a:t>. </a:t>
            </a:r>
          </a:p>
          <a:p>
            <a:pPr marL="685800" lvl="1" indent="-228600">
              <a:spcAft>
                <a:spcPct val="50000"/>
              </a:spcAft>
              <a:buFont typeface="Wingdings" pitchFamily="2" charset="2"/>
              <a:buChar char="Ø"/>
            </a:pPr>
            <a:r>
              <a:rPr lang="zh-CN" altLang="en-US" sz="1400" dirty="0">
                <a:ea typeface="宋体" charset="-122"/>
              </a:rPr>
              <a:t> </a:t>
            </a:r>
            <a:r>
              <a:rPr lang="en-US" sz="1600" b="1" dirty="0">
                <a:ea typeface="宋体" charset="-122"/>
              </a:rPr>
              <a:t>GPRS/GSM/3G</a:t>
            </a:r>
          </a:p>
          <a:p>
            <a:pPr marL="685800" lvl="1" indent="-228600">
              <a:spcAft>
                <a:spcPct val="50000"/>
              </a:spcAft>
              <a:buFont typeface="Wingdings" pitchFamily="2" charset="2"/>
              <a:buChar char="Ø"/>
            </a:pPr>
            <a:r>
              <a:rPr lang="en-US" sz="1600" b="1" dirty="0">
                <a:ea typeface="宋体" charset="-122"/>
              </a:rPr>
              <a:t>Internet   </a:t>
            </a:r>
          </a:p>
          <a:p>
            <a:pPr marL="685800" lvl="1" indent="-228600">
              <a:spcAft>
                <a:spcPct val="50000"/>
              </a:spcAft>
              <a:buFont typeface="Wingdings" pitchFamily="2" charset="2"/>
              <a:buChar char="Ø"/>
            </a:pPr>
            <a:r>
              <a:rPr lang="en-US" sz="1600" b="1" dirty="0">
                <a:ea typeface="宋体" charset="-122"/>
              </a:rPr>
              <a:t>WPAN</a:t>
            </a:r>
          </a:p>
          <a:p>
            <a:pPr marL="228600" indent="-228600">
              <a:spcBef>
                <a:spcPct val="50000"/>
              </a:spcBef>
              <a:spcAft>
                <a:spcPct val="30000"/>
              </a:spcAft>
            </a:pPr>
            <a:r>
              <a:rPr lang="en-US" sz="1600" b="1" dirty="0"/>
              <a:t>The WPAN  + 3G is an excellent applications</a:t>
            </a:r>
            <a:endParaRPr lang="zh-CN" altLang="en-US" sz="1600" dirty="0">
              <a:ea typeface="宋体" charset="-122"/>
            </a:endParaRPr>
          </a:p>
        </p:txBody>
      </p:sp>
      <p:pic>
        <p:nvPicPr>
          <p:cNvPr id="7173" name="Picture 14" descr="大棚"/>
          <p:cNvPicPr>
            <a:picLocks noChangeAspect="1" noChangeArrowheads="1"/>
          </p:cNvPicPr>
          <p:nvPr/>
        </p:nvPicPr>
        <p:blipFill>
          <a:blip r:embed="rId3" cstate="print"/>
          <a:srcRect/>
          <a:stretch>
            <a:fillRect/>
          </a:stretch>
        </p:blipFill>
        <p:spPr bwMode="auto">
          <a:xfrm>
            <a:off x="4859338" y="2286000"/>
            <a:ext cx="4029075"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Smart Buoys</a:t>
            </a:r>
            <a:br>
              <a:rPr lang="en-US" dirty="0" smtClean="0"/>
            </a:br>
            <a:r>
              <a:rPr lang="hr-HR" dirty="0" smtClean="0"/>
              <a:t> Nikica Mikulandra</a:t>
            </a:r>
            <a:r>
              <a:rPr lang="en-US" dirty="0" smtClean="0"/>
              <a:t> - KONČAR</a:t>
            </a:r>
            <a:endParaRPr lang="en-US" dirty="0"/>
          </a:p>
        </p:txBody>
      </p:sp>
      <p:sp>
        <p:nvSpPr>
          <p:cNvPr id="3" name="Content Placeholder 2"/>
          <p:cNvSpPr>
            <a:spLocks noGrp="1"/>
          </p:cNvSpPr>
          <p:nvPr>
            <p:ph idx="1"/>
          </p:nvPr>
        </p:nvSpPr>
        <p:spPr>
          <a:xfrm>
            <a:off x="914400" y="1866900"/>
            <a:ext cx="7149236" cy="4038600"/>
          </a:xfrm>
        </p:spPr>
        <p:txBody>
          <a:bodyPr>
            <a:normAutofit lnSpcReduction="10000"/>
          </a:bodyPr>
          <a:lstStyle/>
          <a:p>
            <a:r>
              <a:rPr lang="en-US" sz="1800" dirty="0" smtClean="0"/>
              <a:t>99,9</a:t>
            </a:r>
            <a:r>
              <a:rPr lang="hr-HR" sz="1800" dirty="0" smtClean="0"/>
              <a:t>9</a:t>
            </a:r>
            <a:r>
              <a:rPr lang="en-US" sz="1800" dirty="0" smtClean="0"/>
              <a:t>% of mooring buoys are</a:t>
            </a:r>
            <a:r>
              <a:rPr lang="hr-HR" sz="1800" dirty="0" smtClean="0"/>
              <a:t> </a:t>
            </a:r>
            <a:r>
              <a:rPr lang="hr-HR" sz="1800" dirty="0" err="1" smtClean="0"/>
              <a:t>so</a:t>
            </a:r>
            <a:r>
              <a:rPr lang="hr-HR" sz="1800" dirty="0" smtClean="0"/>
              <a:t> far</a:t>
            </a:r>
            <a:r>
              <a:rPr lang="en-US" sz="1800" dirty="0" smtClean="0"/>
              <a:t> “manually” </a:t>
            </a:r>
            <a:r>
              <a:rPr lang="hr-HR" sz="1800" dirty="0" smtClean="0"/>
              <a:t>operated</a:t>
            </a:r>
            <a:endParaRPr lang="en-US" sz="1800" dirty="0" smtClean="0"/>
          </a:p>
          <a:p>
            <a:r>
              <a:rPr lang="en-US" sz="1800" dirty="0" smtClean="0"/>
              <a:t>Mooring with buoys VS “free” mooring</a:t>
            </a:r>
          </a:p>
          <a:p>
            <a:pPr lvl="1"/>
            <a:r>
              <a:rPr lang="en-US" sz="1600" dirty="0" smtClean="0"/>
              <a:t>Organized mooring</a:t>
            </a:r>
          </a:p>
          <a:p>
            <a:pPr lvl="1"/>
            <a:r>
              <a:rPr lang="en-US" sz="1600" dirty="0" smtClean="0"/>
              <a:t>Environmentally more friendly</a:t>
            </a:r>
          </a:p>
          <a:p>
            <a:pPr lvl="1"/>
            <a:r>
              <a:rPr lang="en-US" sz="1600" dirty="0" smtClean="0"/>
              <a:t>Possibility of automation </a:t>
            </a:r>
            <a:endParaRPr lang="en-US" sz="1800" dirty="0" smtClean="0"/>
          </a:p>
          <a:p>
            <a:r>
              <a:rPr lang="en-US" sz="1800" dirty="0" smtClean="0"/>
              <a:t>No real-time monitoring of existing mooring buoys</a:t>
            </a:r>
          </a:p>
          <a:p>
            <a:r>
              <a:rPr lang="en-US" sz="1800" dirty="0" smtClean="0"/>
              <a:t>Ad hoc tracking and inspection only at choke points (RFID)</a:t>
            </a:r>
          </a:p>
          <a:p>
            <a:r>
              <a:rPr lang="en-US" sz="2000" dirty="0" smtClean="0"/>
              <a:t>Features </a:t>
            </a:r>
          </a:p>
          <a:p>
            <a:pPr lvl="1"/>
            <a:r>
              <a:rPr lang="en-US" sz="1600" dirty="0" smtClean="0"/>
              <a:t>Ensure secure mooring</a:t>
            </a:r>
          </a:p>
          <a:p>
            <a:pPr lvl="1"/>
            <a:r>
              <a:rPr lang="en-US" sz="1600" dirty="0" smtClean="0"/>
              <a:t>Ensure real time monitoring</a:t>
            </a:r>
          </a:p>
          <a:p>
            <a:pPr lvl="1"/>
            <a:r>
              <a:rPr lang="en-US" sz="1600" dirty="0" smtClean="0"/>
              <a:t>Prevent loss of buoys</a:t>
            </a:r>
          </a:p>
          <a:p>
            <a:pPr lvl="1"/>
            <a:r>
              <a:rPr lang="en-US" sz="1600" dirty="0" smtClean="0"/>
              <a:t>Ensure payment of service</a:t>
            </a:r>
          </a:p>
          <a:p>
            <a:pPr lvl="1"/>
            <a:r>
              <a:rPr lang="en-US" sz="1600" dirty="0" smtClean="0"/>
              <a:t>Reduce cost</a:t>
            </a:r>
          </a:p>
          <a:p>
            <a:pPr lvl="1"/>
            <a:r>
              <a:rPr lang="en-US" sz="1600" dirty="0" smtClean="0"/>
              <a:t>Improve customer service</a:t>
            </a:r>
          </a:p>
        </p:txBody>
      </p:sp>
      <p:sp>
        <p:nvSpPr>
          <p:cNvPr id="4" name="Date Placeholder 3"/>
          <p:cNvSpPr>
            <a:spLocks noGrp="1"/>
          </p:cNvSpPr>
          <p:nvPr>
            <p:ph type="dt" sz="half" idx="10"/>
          </p:nvPr>
        </p:nvSpPr>
        <p:spPr/>
        <p:txBody>
          <a:bodyPr/>
          <a:lstStyle/>
          <a:p>
            <a:r>
              <a:rPr lang="en-US" dirty="0" smtClean="0"/>
              <a:t>May 2010</a:t>
            </a:r>
            <a:endParaRPr lang="en-US" dirty="0"/>
          </a:p>
        </p:txBody>
      </p:sp>
      <p:sp>
        <p:nvSpPr>
          <p:cNvPr id="5" name="Slide Number Placeholder 4"/>
          <p:cNvSpPr>
            <a:spLocks noGrp="1"/>
          </p:cNvSpPr>
          <p:nvPr>
            <p:ph type="sldNum" sz="quarter" idx="12"/>
          </p:nvPr>
        </p:nvSpPr>
        <p:spPr/>
        <p:txBody>
          <a:bodyPr/>
          <a:lstStyle/>
          <a:p>
            <a:r>
              <a:rPr lang="en-US" smtClean="0"/>
              <a:t>Slide </a:t>
            </a:r>
            <a:fld id="{1C6A979E-6BE7-4840-8ABA-F22D8D8DFF6D}" type="slidenum">
              <a:rPr lang="en-US" smtClean="0"/>
              <a:pPr/>
              <a:t>6</a:t>
            </a:fld>
            <a:endParaRPr lang="en-US"/>
          </a:p>
        </p:txBody>
      </p:sp>
      <p:sp>
        <p:nvSpPr>
          <p:cNvPr id="6" name="Footer Placeholder 5"/>
          <p:cNvSpPr>
            <a:spLocks noGrp="1"/>
          </p:cNvSpPr>
          <p:nvPr>
            <p:ph type="ftr" sz="quarter" idx="11"/>
          </p:nvPr>
        </p:nvSpPr>
        <p:spPr/>
        <p:txBody>
          <a:bodyPr/>
          <a:lstStyle/>
          <a:p>
            <a:r>
              <a:rPr lang="en-US" dirty="0" smtClean="0"/>
              <a:t>Roberto Aiello</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title"/>
          </p:nvPr>
        </p:nvSpPr>
        <p:spPr/>
        <p:txBody>
          <a:bodyPr>
            <a:normAutofit fontScale="90000"/>
          </a:bodyPr>
          <a:lstStyle/>
          <a:p>
            <a:r>
              <a:rPr lang="en-US" dirty="0" smtClean="0"/>
              <a:t>Soil monitoring</a:t>
            </a:r>
            <a:br>
              <a:rPr lang="en-US" dirty="0" smtClean="0"/>
            </a:br>
            <a:r>
              <a:rPr lang="en-US" dirty="0" smtClean="0"/>
              <a:t> Peter </a:t>
            </a:r>
            <a:r>
              <a:rPr lang="en-US" dirty="0" err="1" smtClean="0"/>
              <a:t>Ellegaard</a:t>
            </a:r>
            <a:r>
              <a:rPr lang="en-US" dirty="0" smtClean="0"/>
              <a:t> - </a:t>
            </a:r>
            <a:r>
              <a:rPr lang="en-US" dirty="0" err="1" smtClean="0"/>
              <a:t>AquaSpy</a:t>
            </a:r>
            <a:r>
              <a:rPr lang="en-US" dirty="0" smtClean="0"/>
              <a:t>, Inc</a:t>
            </a:r>
          </a:p>
        </p:txBody>
      </p:sp>
      <p:sp>
        <p:nvSpPr>
          <p:cNvPr id="17410" name="Content Placeholder 5"/>
          <p:cNvSpPr>
            <a:spLocks noGrp="1"/>
          </p:cNvSpPr>
          <p:nvPr>
            <p:ph idx="1"/>
          </p:nvPr>
        </p:nvSpPr>
        <p:spPr/>
        <p:txBody>
          <a:bodyPr>
            <a:normAutofit fontScale="85000" lnSpcReduction="20000"/>
          </a:bodyPr>
          <a:lstStyle/>
          <a:p>
            <a:pPr>
              <a:defRPr/>
            </a:pPr>
            <a:r>
              <a:rPr lang="en-US" dirty="0" smtClean="0"/>
              <a:t>Motivation</a:t>
            </a:r>
          </a:p>
          <a:p>
            <a:pPr lvl="1">
              <a:defRPr/>
            </a:pPr>
            <a:r>
              <a:rPr lang="en-US" dirty="0" smtClean="0"/>
              <a:t>Ability to create low operational cost soil moisture sensors where low volume data is transmitted several times a day.   </a:t>
            </a:r>
          </a:p>
          <a:p>
            <a:pPr>
              <a:defRPr/>
            </a:pPr>
            <a:endParaRPr lang="en-US" dirty="0" smtClean="0"/>
          </a:p>
          <a:p>
            <a:pPr>
              <a:defRPr/>
            </a:pPr>
            <a:r>
              <a:rPr lang="en-US" dirty="0" smtClean="0"/>
              <a:t>Objective </a:t>
            </a:r>
          </a:p>
          <a:p>
            <a:pPr lvl="1">
              <a:defRPr/>
            </a:pPr>
            <a:r>
              <a:rPr lang="en-US" dirty="0" smtClean="0"/>
              <a:t>Reliable low energy, low data rate communication up to 20 miles</a:t>
            </a:r>
          </a:p>
          <a:p>
            <a:pPr lvl="1">
              <a:defRPr/>
            </a:pPr>
            <a:r>
              <a:rPr lang="en-US" dirty="0" smtClean="0"/>
              <a:t>Fault tolerant communication that re-engages in case of a break-down</a:t>
            </a:r>
          </a:p>
          <a:p>
            <a:pPr lvl="1">
              <a:defRPr/>
            </a:pPr>
            <a:r>
              <a:rPr lang="en-US" dirty="0" smtClean="0"/>
              <a:t>Ability to overcome bio-mass obstructions </a:t>
            </a:r>
          </a:p>
        </p:txBody>
      </p:sp>
      <p:sp>
        <p:nvSpPr>
          <p:cNvPr id="3076" name="Date Placeholder 1"/>
          <p:cNvSpPr>
            <a:spLocks noGrp="1"/>
          </p:cNvSpPr>
          <p:nvPr>
            <p:ph type="dt" sz="quarter" idx="10"/>
          </p:nvPr>
        </p:nvSpPr>
        <p:spPr>
          <a:noFill/>
        </p:spPr>
        <p:txBody>
          <a:bodyPr/>
          <a:lstStyle/>
          <a:p>
            <a:r>
              <a:rPr lang="en-US"/>
              <a:t>May 2010</a:t>
            </a:r>
          </a:p>
        </p:txBody>
      </p:sp>
      <p:sp>
        <p:nvSpPr>
          <p:cNvPr id="3077" name="Footer Placeholder 2"/>
          <p:cNvSpPr>
            <a:spLocks noGrp="1"/>
          </p:cNvSpPr>
          <p:nvPr>
            <p:ph type="ftr" sz="quarter" idx="11"/>
          </p:nvPr>
        </p:nvSpPr>
        <p:spPr>
          <a:noFill/>
        </p:spPr>
        <p:txBody>
          <a:bodyPr/>
          <a:lstStyle/>
          <a:p>
            <a:r>
              <a:rPr lang="en-US" smtClean="0"/>
              <a:t>Peter Ellegaard</a:t>
            </a:r>
          </a:p>
        </p:txBody>
      </p:sp>
      <p:sp>
        <p:nvSpPr>
          <p:cNvPr id="3078" name="Slide Number Placeholder 3"/>
          <p:cNvSpPr>
            <a:spLocks noGrp="1"/>
          </p:cNvSpPr>
          <p:nvPr>
            <p:ph type="sldNum" sz="quarter" idx="12"/>
          </p:nvPr>
        </p:nvSpPr>
        <p:spPr>
          <a:noFill/>
        </p:spPr>
        <p:txBody>
          <a:bodyPr/>
          <a:lstStyle/>
          <a:p>
            <a:r>
              <a:rPr lang="en-US" smtClean="0"/>
              <a:t>Slide </a:t>
            </a:r>
            <a:fld id="{CDB41DAD-D663-48F6-BD30-8DEEA6C7AC1E}"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p:txBody>
          <a:bodyPr>
            <a:noAutofit/>
          </a:bodyPr>
          <a:lstStyle/>
          <a:p>
            <a:pPr>
              <a:defRPr/>
            </a:pPr>
            <a:r>
              <a:rPr lang="en-US" sz="2000" dirty="0" smtClean="0"/>
              <a:t>Low Energy Critical Infrastructure Monitoring  Application in China</a:t>
            </a:r>
            <a:br>
              <a:rPr lang="en-US" sz="2000" dirty="0" smtClean="0"/>
            </a:br>
            <a:r>
              <a:rPr lang="en-US" altLang="zh-CN" sz="2000" dirty="0" smtClean="0">
                <a:ea typeface="宋体" pitchFamily="2" charset="-122"/>
                <a:cs typeface="Arial" charset="0"/>
              </a:rPr>
              <a:t> JF </a:t>
            </a:r>
            <a:r>
              <a:rPr lang="en-US" altLang="zh-CN" sz="2000" dirty="0" err="1" smtClean="0">
                <a:ea typeface="宋体" pitchFamily="2" charset="-122"/>
                <a:cs typeface="Arial" charset="0"/>
              </a:rPr>
              <a:t>Luo</a:t>
            </a:r>
            <a:r>
              <a:rPr lang="en-US" altLang="zh-CN" sz="2000" dirty="0" smtClean="0">
                <a:ea typeface="宋体" pitchFamily="2" charset="-122"/>
                <a:cs typeface="Arial" charset="0"/>
              </a:rPr>
              <a:t>, Y Yang, Y X Fu, J </a:t>
            </a:r>
            <a:r>
              <a:rPr lang="en-US" altLang="zh-CN" sz="2000" dirty="0" err="1" smtClean="0">
                <a:ea typeface="宋体" pitchFamily="2" charset="-122"/>
                <a:cs typeface="Arial" charset="0"/>
              </a:rPr>
              <a:t>Shen</a:t>
            </a:r>
            <a:r>
              <a:rPr lang="en-US" altLang="zh-CN" sz="2000" dirty="0" smtClean="0">
                <a:ea typeface="宋体" pitchFamily="2" charset="-122"/>
                <a:cs typeface="Arial" charset="0"/>
              </a:rPr>
              <a:t>, X Wang, X Tao, </a:t>
            </a:r>
            <a:r>
              <a:rPr lang="en-US" altLang="zh-CN" sz="2000" dirty="0" err="1" smtClean="0">
                <a:ea typeface="宋体" pitchFamily="2" charset="-122"/>
                <a:cs typeface="Arial" charset="0"/>
              </a:rPr>
              <a:t>Haituo</a:t>
            </a:r>
            <a:r>
              <a:rPr lang="en-US" altLang="zh-CN" sz="2000" dirty="0" smtClean="0">
                <a:ea typeface="宋体" pitchFamily="2" charset="-122"/>
                <a:cs typeface="Arial" charset="0"/>
              </a:rPr>
              <a:t> Liu, L Li</a:t>
            </a:r>
            <a:r>
              <a:rPr lang="en-US" sz="2000" dirty="0" smtClean="0"/>
              <a:t>]</a:t>
            </a:r>
            <a:br>
              <a:rPr lang="en-US" sz="2000" dirty="0" smtClean="0"/>
            </a:br>
            <a:r>
              <a:rPr lang="en-US" sz="2000" b="1" dirty="0" smtClean="0"/>
              <a:t> </a:t>
            </a:r>
            <a:r>
              <a:rPr lang="en-US" sz="2000" dirty="0" smtClean="0"/>
              <a:t>[SIMIT</a:t>
            </a:r>
            <a:r>
              <a:rPr lang="en-US" altLang="zh-CN" sz="2000" dirty="0" smtClean="0">
                <a:ea typeface="宋体" pitchFamily="2" charset="-122"/>
                <a:cs typeface="Arial" charset="0"/>
              </a:rPr>
              <a:t>, </a:t>
            </a:r>
            <a:r>
              <a:rPr lang="en-US" altLang="zh-CN" sz="2000" dirty="0" err="1" smtClean="0">
                <a:ea typeface="宋体" pitchFamily="2" charset="-122"/>
                <a:cs typeface="Arial" charset="0"/>
              </a:rPr>
              <a:t>Vinno</a:t>
            </a:r>
            <a:r>
              <a:rPr lang="en-US" altLang="zh-CN" sz="2000" dirty="0" smtClean="0">
                <a:ea typeface="宋体" pitchFamily="2" charset="-122"/>
                <a:cs typeface="Arial" charset="0"/>
              </a:rPr>
              <a:t>, </a:t>
            </a:r>
            <a:r>
              <a:rPr lang="en-US" altLang="zh-CN" sz="2000" dirty="0" err="1" smtClean="0">
                <a:ea typeface="宋体" pitchFamily="2" charset="-122"/>
                <a:cs typeface="Arial" charset="0"/>
              </a:rPr>
              <a:t>Huawei</a:t>
            </a:r>
            <a:endParaRPr lang="en-US" sz="2000" dirty="0" smtClean="0"/>
          </a:p>
        </p:txBody>
      </p:sp>
      <p:sp>
        <p:nvSpPr>
          <p:cNvPr id="6" name="Content Placeholder 5"/>
          <p:cNvSpPr>
            <a:spLocks noGrp="1"/>
          </p:cNvSpPr>
          <p:nvPr>
            <p:ph idx="1"/>
          </p:nvPr>
        </p:nvSpPr>
        <p:spPr>
          <a:xfrm>
            <a:off x="685800" y="2095500"/>
            <a:ext cx="8039100" cy="4000500"/>
          </a:xfrm>
        </p:spPr>
        <p:txBody>
          <a:bodyPr>
            <a:normAutofit fontScale="92500"/>
          </a:bodyPr>
          <a:lstStyle/>
          <a:p>
            <a:pPr>
              <a:lnSpc>
                <a:spcPct val="125000"/>
              </a:lnSpc>
              <a:defRPr/>
            </a:pPr>
            <a:r>
              <a:rPr lang="en-US" sz="2800" dirty="0" smtClean="0">
                <a:latin typeface="+mj-lt"/>
              </a:rPr>
              <a:t>Motivation</a:t>
            </a:r>
          </a:p>
          <a:p>
            <a:pPr lvl="1">
              <a:lnSpc>
                <a:spcPct val="125000"/>
              </a:lnSpc>
              <a:defRPr/>
            </a:pPr>
            <a:r>
              <a:rPr lang="en-US" sz="2200" dirty="0" smtClean="0">
                <a:latin typeface="+mj-lt"/>
              </a:rPr>
              <a:t>China has many applications which are suitable for the characteristics of low energy critical infrastructure monitoring (LECIM) system.</a:t>
            </a:r>
          </a:p>
          <a:p>
            <a:pPr>
              <a:lnSpc>
                <a:spcPct val="125000"/>
              </a:lnSpc>
              <a:defRPr/>
            </a:pPr>
            <a:r>
              <a:rPr lang="en-US" sz="2800" dirty="0" smtClean="0">
                <a:latin typeface="+mj-lt"/>
              </a:rPr>
              <a:t>Objective</a:t>
            </a:r>
          </a:p>
          <a:p>
            <a:pPr lvl="1">
              <a:lnSpc>
                <a:spcPct val="125000"/>
              </a:lnSpc>
              <a:defRPr/>
            </a:pPr>
            <a:r>
              <a:rPr lang="en-US" sz="2200" dirty="0" smtClean="0">
                <a:latin typeface="+mj-lt"/>
              </a:rPr>
              <a:t>Describe the application situation in China</a:t>
            </a:r>
          </a:p>
          <a:p>
            <a:pPr lvl="2">
              <a:lnSpc>
                <a:spcPct val="125000"/>
              </a:lnSpc>
              <a:defRPr/>
            </a:pPr>
            <a:r>
              <a:rPr lang="en-US" altLang="zh-CN" sz="1600" dirty="0" smtClean="0">
                <a:latin typeface="+mj-lt"/>
              </a:rPr>
              <a:t>Smart Grid</a:t>
            </a:r>
          </a:p>
          <a:p>
            <a:pPr lvl="2">
              <a:lnSpc>
                <a:spcPct val="125000"/>
              </a:lnSpc>
              <a:defRPr/>
            </a:pPr>
            <a:r>
              <a:rPr lang="en-US" altLang="zh-CN" sz="1600" dirty="0" smtClean="0">
                <a:latin typeface="+mj-lt"/>
              </a:rPr>
              <a:t>Container monitoring</a:t>
            </a:r>
          </a:p>
          <a:p>
            <a:pPr lvl="2">
              <a:lnSpc>
                <a:spcPct val="125000"/>
              </a:lnSpc>
              <a:defRPr/>
            </a:pPr>
            <a:r>
              <a:rPr lang="en-US" altLang="zh-CN" sz="1600" dirty="0" smtClean="0">
                <a:latin typeface="+mj-lt"/>
              </a:rPr>
              <a:t>Pipeline monitoring</a:t>
            </a:r>
            <a:endParaRPr lang="en-US" sz="1800" dirty="0" smtClean="0">
              <a:latin typeface="+mj-lt"/>
            </a:endParaRPr>
          </a:p>
          <a:p>
            <a:pPr lvl="1">
              <a:lnSpc>
                <a:spcPct val="125000"/>
              </a:lnSpc>
              <a:defRPr/>
            </a:pPr>
            <a:r>
              <a:rPr lang="en-US" sz="2200" dirty="0" smtClean="0">
                <a:latin typeface="+mj-lt"/>
              </a:rPr>
              <a:t>Provide application requirements for LECIM systems</a:t>
            </a:r>
          </a:p>
        </p:txBody>
      </p:sp>
      <p:sp>
        <p:nvSpPr>
          <p:cNvPr id="17411" name="Date Placeholder 1"/>
          <p:cNvSpPr>
            <a:spLocks noGrp="1"/>
          </p:cNvSpPr>
          <p:nvPr>
            <p:ph type="dt" sz="quarter" idx="10"/>
          </p:nvPr>
        </p:nvSpPr>
        <p:spPr>
          <a:noFill/>
        </p:spPr>
        <p:txBody>
          <a:bodyPr/>
          <a:lstStyle/>
          <a:p>
            <a:r>
              <a:rPr lang="en-US"/>
              <a:t>March 2010</a:t>
            </a:r>
          </a:p>
        </p:txBody>
      </p:sp>
      <p:sp>
        <p:nvSpPr>
          <p:cNvPr id="17412" name="Slide Number Placeholder 3"/>
          <p:cNvSpPr>
            <a:spLocks noGrp="1"/>
          </p:cNvSpPr>
          <p:nvPr>
            <p:ph type="sldNum" sz="quarter" idx="11"/>
          </p:nvPr>
        </p:nvSpPr>
        <p:spPr>
          <a:noFill/>
        </p:spPr>
        <p:txBody>
          <a:bodyPr/>
          <a:lstStyle/>
          <a:p>
            <a:r>
              <a:rPr lang="en-US" dirty="0" smtClean="0"/>
              <a:t>Slide </a:t>
            </a:r>
            <a:fld id="{C909BA94-8573-4298-851E-666905EBD849}" type="slidenum">
              <a:rPr lang="en-US" smtClean="0"/>
              <a:pPr/>
              <a:t>8</a:t>
            </a:fld>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p:txBody>
          <a:bodyPr/>
          <a:lstStyle/>
          <a:p>
            <a:r>
              <a:rPr lang="en-US" altLang="zh-CN" smtClean="0">
                <a:ea typeface="宋体" pitchFamily="2" charset="-122"/>
              </a:rPr>
              <a:t>Electronic Equipment Monitoring</a:t>
            </a:r>
            <a:endParaRPr lang="zh-CN" altLang="en-US" smtClean="0">
              <a:ea typeface="宋体" pitchFamily="2" charset="-122"/>
            </a:endParaRPr>
          </a:p>
        </p:txBody>
      </p:sp>
      <p:sp>
        <p:nvSpPr>
          <p:cNvPr id="20482" name="日期占位符 3"/>
          <p:cNvSpPr>
            <a:spLocks noGrp="1"/>
          </p:cNvSpPr>
          <p:nvPr>
            <p:ph type="dt" sz="quarter" idx="10"/>
          </p:nvPr>
        </p:nvSpPr>
        <p:spPr>
          <a:noFill/>
        </p:spPr>
        <p:txBody>
          <a:bodyPr/>
          <a:lstStyle/>
          <a:p>
            <a:r>
              <a:rPr lang="en-US"/>
              <a:t>March 2010</a:t>
            </a:r>
          </a:p>
        </p:txBody>
      </p:sp>
      <p:sp>
        <p:nvSpPr>
          <p:cNvPr id="20483" name="灯片编号占位符 4"/>
          <p:cNvSpPr>
            <a:spLocks noGrp="1"/>
          </p:cNvSpPr>
          <p:nvPr>
            <p:ph type="sldNum" sz="quarter" idx="11"/>
          </p:nvPr>
        </p:nvSpPr>
        <p:spPr>
          <a:noFill/>
        </p:spPr>
        <p:txBody>
          <a:bodyPr/>
          <a:lstStyle/>
          <a:p>
            <a:r>
              <a:rPr lang="en-US" smtClean="0"/>
              <a:t>Slide </a:t>
            </a:r>
            <a:fld id="{F4F397E4-A055-4C29-95B0-3A461DEF8E4A}" type="slidenum">
              <a:rPr lang="en-US" smtClean="0"/>
              <a:pPr/>
              <a:t>9</a:t>
            </a:fld>
            <a:endParaRPr lang="en-US" smtClean="0"/>
          </a:p>
        </p:txBody>
      </p:sp>
      <p:pic>
        <p:nvPicPr>
          <p:cNvPr id="20484"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05200" y="2971800"/>
            <a:ext cx="5181600" cy="3743325"/>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723900" y="1752600"/>
            <a:ext cx="3390900" cy="2260600"/>
          </a:xfrm>
          <a:prstGeom prst="rect">
            <a:avLst/>
          </a:prstGeom>
          <a:ln>
            <a:noFill/>
          </a:ln>
          <a:effectLst>
            <a:softEdge rad="112500"/>
          </a:effectLst>
        </p:spPr>
      </p:pic>
      <p:sp>
        <p:nvSpPr>
          <p:cNvPr id="11" name="内容占位符 2"/>
          <p:cNvSpPr>
            <a:spLocks noGrp="1"/>
          </p:cNvSpPr>
          <p:nvPr>
            <p:ph idx="1"/>
          </p:nvPr>
        </p:nvSpPr>
        <p:spPr>
          <a:xfrm>
            <a:off x="609600" y="4152900"/>
            <a:ext cx="4495800" cy="2362200"/>
          </a:xfrm>
        </p:spPr>
        <p:txBody>
          <a:bodyPr/>
          <a:lstStyle/>
          <a:p>
            <a:pPr>
              <a:lnSpc>
                <a:spcPct val="125000"/>
              </a:lnSpc>
            </a:pPr>
            <a:r>
              <a:rPr lang="en-US" altLang="zh-CN" sz="2200" smtClean="0">
                <a:latin typeface="Times New Roman" pitchFamily="18" charset="0"/>
                <a:ea typeface="宋体" pitchFamily="2" charset="-122"/>
              </a:rPr>
              <a:t>Small data packet</a:t>
            </a:r>
          </a:p>
          <a:p>
            <a:pPr>
              <a:lnSpc>
                <a:spcPct val="125000"/>
              </a:lnSpc>
            </a:pPr>
            <a:r>
              <a:rPr lang="en-US" altLang="zh-CN" sz="2200" smtClean="0">
                <a:latin typeface="Times New Roman" pitchFamily="18" charset="0"/>
                <a:ea typeface="宋体" pitchFamily="2" charset="-122"/>
              </a:rPr>
              <a:t>Long distance transmission</a:t>
            </a:r>
          </a:p>
          <a:p>
            <a:pPr lvl="1">
              <a:lnSpc>
                <a:spcPct val="125000"/>
              </a:lnSpc>
            </a:pPr>
            <a:r>
              <a:rPr lang="en-US" altLang="zh-CN" sz="1800" smtClean="0">
                <a:latin typeface="Times New Roman" pitchFamily="18" charset="0"/>
                <a:ea typeface="宋体" pitchFamily="2" charset="-122"/>
              </a:rPr>
              <a:t>High gain</a:t>
            </a:r>
          </a:p>
          <a:p>
            <a:pPr>
              <a:lnSpc>
                <a:spcPct val="125000"/>
              </a:lnSpc>
            </a:pPr>
            <a:r>
              <a:rPr lang="en-US" altLang="zh-CN" sz="2200" smtClean="0">
                <a:latin typeface="Times New Roman" pitchFamily="18" charset="0"/>
                <a:ea typeface="宋体" pitchFamily="2" charset="-122"/>
              </a:rPr>
              <a:t>Anti-Interference</a:t>
            </a:r>
            <a:endParaRPr lang="en-US" altLang="zh-CN" sz="2400" smtClean="0">
              <a:latin typeface="Times New Roman" pitchFamily="18" charset="0"/>
              <a:ea typeface="宋体" pitchFamily="2" charset="-122"/>
            </a:endParaRPr>
          </a:p>
          <a:p>
            <a:pPr>
              <a:buFontTx/>
              <a:buNone/>
            </a:pPr>
            <a:endParaRPr lang="zh-CN" altLang="en-US" smtClean="0">
              <a:ea typeface="宋体" pitchFamily="2" charset="-122"/>
            </a:endParaRPr>
          </a:p>
        </p:txBody>
      </p:sp>
      <p:sp>
        <p:nvSpPr>
          <p:cNvPr id="9" name="内容占位符 2"/>
          <p:cNvSpPr txBox="1">
            <a:spLocks/>
          </p:cNvSpPr>
          <p:nvPr/>
        </p:nvSpPr>
        <p:spPr bwMode="auto">
          <a:xfrm>
            <a:off x="4152900" y="1790700"/>
            <a:ext cx="4991100" cy="1714500"/>
          </a:xfrm>
          <a:prstGeom prst="rect">
            <a:avLst/>
          </a:prstGeom>
          <a:noFill/>
          <a:ln w="9525">
            <a:noFill/>
            <a:miter lim="800000"/>
            <a:headEnd/>
            <a:tailEnd/>
          </a:ln>
          <a:effectLst/>
        </p:spPr>
        <p:txBody>
          <a:bodyPr lIns="92075" tIns="46038" rIns="92075" bIns="46038"/>
          <a:lstStyle/>
          <a:p>
            <a:pPr marL="342900" indent="-342900" eaLnBrk="0" hangingPunct="0">
              <a:lnSpc>
                <a:spcPct val="125000"/>
              </a:lnSpc>
              <a:spcBef>
                <a:spcPct val="20000"/>
              </a:spcBef>
              <a:buFontTx/>
              <a:buChar char="•"/>
            </a:pPr>
            <a:r>
              <a:rPr lang="en-US" altLang="zh-CN" sz="2200">
                <a:ea typeface="宋体" pitchFamily="2" charset="-122"/>
              </a:rPr>
              <a:t>Monitoring electronic equipments</a:t>
            </a:r>
          </a:p>
          <a:p>
            <a:pPr marL="742950" lvl="1" indent="-285750" eaLnBrk="0" hangingPunct="0">
              <a:lnSpc>
                <a:spcPct val="125000"/>
              </a:lnSpc>
              <a:spcBef>
                <a:spcPct val="20000"/>
              </a:spcBef>
              <a:buFontTx/>
              <a:buChar char="–"/>
            </a:pPr>
            <a:r>
              <a:rPr lang="en-US" altLang="zh-CN" sz="1800">
                <a:ea typeface="宋体" pitchFamily="2" charset="-122"/>
              </a:rPr>
              <a:t>Find fault circuit quickly</a:t>
            </a:r>
          </a:p>
          <a:p>
            <a:pPr marL="742950" lvl="1" indent="-285750" eaLnBrk="0" hangingPunct="0">
              <a:lnSpc>
                <a:spcPct val="125000"/>
              </a:lnSpc>
              <a:spcBef>
                <a:spcPct val="20000"/>
              </a:spcBef>
              <a:buFontTx/>
              <a:buChar char="–"/>
            </a:pPr>
            <a:r>
              <a:rPr lang="en-US" altLang="zh-CN" sz="1800">
                <a:ea typeface="宋体" pitchFamily="2" charset="-122"/>
              </a:rPr>
              <a:t>Prevent from stolen or damage</a:t>
            </a:r>
          </a:p>
          <a:p>
            <a:pPr marL="742950" lvl="1" indent="-285750" eaLnBrk="0" hangingPunct="0">
              <a:lnSpc>
                <a:spcPct val="125000"/>
              </a:lnSpc>
              <a:spcBef>
                <a:spcPct val="20000"/>
              </a:spcBef>
              <a:buFontTx/>
              <a:buChar char="–"/>
            </a:pPr>
            <a:r>
              <a:rPr lang="en-US" altLang="zh-CN" sz="1800">
                <a:ea typeface="宋体" pitchFamily="2" charset="-122"/>
              </a:rPr>
              <a:t>……</a:t>
            </a:r>
            <a:endParaRPr lang="zh-CN" altLang="en-US" sz="1800">
              <a:ea typeface="宋体"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P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P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P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P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P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P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P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1085</TotalTime>
  <Words>1021</Words>
  <Application>Microsoft Office PowerPoint</Application>
  <PresentationFormat>On-screen Show (4:3)</PresentationFormat>
  <Paragraphs>215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IEEE-P802_15</vt:lpstr>
      <vt:lpstr>Slide 1</vt:lpstr>
      <vt:lpstr>LECIM Application Presentations</vt:lpstr>
      <vt:lpstr>Critical Infrastructure Application Overview  David Howard - On-Ramp Wireless, Inc.</vt:lpstr>
      <vt:lpstr>Water is an expensive scarce resource Johan Becker - Amplex Inc.</vt:lpstr>
      <vt:lpstr>Sensors and Communication Networks Plays an important role in Green Houses   Liang Zhang, Bo Hu, Z.F. Zhao, Tao Xing, Haitao Liu, Betty Zhao] Company [Vinno, SIMIT, China Mobile (BJ), BJ Agriculture Research Institute, Huawei</vt:lpstr>
      <vt:lpstr>Smart Buoys  Nikica Mikulandra - KONČAR</vt:lpstr>
      <vt:lpstr>Soil monitoring  Peter Ellegaard - AquaSpy, Inc</vt:lpstr>
      <vt:lpstr>Low Energy Critical Infrastructure Monitoring  Application in China  JF Luo, Y Yang, Y X Fu, J Shen, X Wang, X Tao, Haituo Liu, L Li]  [SIMIT, Vinno, Huawei</vt:lpstr>
      <vt:lpstr>Electronic Equipment Monitoring</vt:lpstr>
      <vt:lpstr>Container Monitoring</vt:lpstr>
      <vt:lpstr>Pipeline Monitoring</vt:lpstr>
      <vt:lpstr>Water Pipeline Leak </vt:lpstr>
      <vt:lpstr>Conclusions </vt:lpstr>
    </vt:vector>
  </TitlesOfParts>
  <Company>Texas Instruments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cp:lastModifiedBy>Roberto</cp:lastModifiedBy>
  <cp:revision>99</cp:revision>
  <cp:lastPrinted>1998-02-10T13:28:06Z</cp:lastPrinted>
  <dcterms:created xsi:type="dcterms:W3CDTF">2009-08-30T00:33:34Z</dcterms:created>
  <dcterms:modified xsi:type="dcterms:W3CDTF">2010-07-12T17:50:26Z</dcterms:modified>
</cp:coreProperties>
</file>