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
  </p:notesMasterIdLst>
  <p:handoutMasterIdLst>
    <p:handoutMasterId r:id="rId14"/>
  </p:handoutMasterIdLst>
  <p:sldIdLst>
    <p:sldId id="352" r:id="rId2"/>
    <p:sldId id="304" r:id="rId3"/>
    <p:sldId id="340" r:id="rId4"/>
    <p:sldId id="341" r:id="rId5"/>
    <p:sldId id="342" r:id="rId6"/>
    <p:sldId id="343" r:id="rId7"/>
    <p:sldId id="305" r:id="rId8"/>
    <p:sldId id="344" r:id="rId9"/>
    <p:sldId id="345" r:id="rId10"/>
    <p:sldId id="354" r:id="rId11"/>
    <p:sldId id="348"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8871" autoAdjust="0"/>
  </p:normalViewPr>
  <p:slideViewPr>
    <p:cSldViewPr>
      <p:cViewPr>
        <p:scale>
          <a:sx n="80" d="100"/>
          <a:sy n="80" d="100"/>
        </p:scale>
        <p:origin x="-39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87C5E5B5-9DB0-429E-BA8F-3BDF026E09D7}"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8233D6C6-329C-4004-BFD9-EE1311C8510D}"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doc.: IEEE 802.15-&lt;doc#&gt;</a:t>
            </a:r>
            <a:endParaRPr lang="en-US"/>
          </a:p>
        </p:txBody>
      </p:sp>
      <p:sp>
        <p:nvSpPr>
          <p:cNvPr id="5" name="Date Placeholder 4"/>
          <p:cNvSpPr>
            <a:spLocks noGrp="1"/>
          </p:cNvSpPr>
          <p:nvPr>
            <p:ph type="dt" idx="11"/>
          </p:nvPr>
        </p:nvSpPr>
        <p:spPr/>
        <p:txBody>
          <a:bodyPr/>
          <a:lstStyle/>
          <a:p>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8233D6C6-329C-4004-BFD9-EE1311C851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a:p>
        </p:txBody>
      </p:sp>
      <p:sp>
        <p:nvSpPr>
          <p:cNvPr id="5" name="Footer Placeholder 4"/>
          <p:cNvSpPr>
            <a:spLocks noGrp="1"/>
          </p:cNvSpPr>
          <p:nvPr>
            <p:ph type="ftr" sz="quarter" idx="11"/>
          </p:nvPr>
        </p:nvSpPr>
        <p:spPr/>
        <p:txBody>
          <a:bodyPr/>
          <a:lstStyle>
            <a:lvl1pPr>
              <a:defRPr/>
            </a:lvl1pPr>
          </a:lstStyle>
          <a:p>
            <a:r>
              <a:rPr lang="en-US" smtClean="0"/>
              <a:t>Mike Calcagno, Sempra Energy</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348018CE-AFEA-4463-A233-DEACB3DA3F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a:p>
        </p:txBody>
      </p:sp>
      <p:sp>
        <p:nvSpPr>
          <p:cNvPr id="5" name="Footer Placeholder 4"/>
          <p:cNvSpPr>
            <a:spLocks noGrp="1"/>
          </p:cNvSpPr>
          <p:nvPr>
            <p:ph type="ftr" sz="quarter" idx="11"/>
          </p:nvPr>
        </p:nvSpPr>
        <p:spPr/>
        <p:txBody>
          <a:bodyPr/>
          <a:lstStyle>
            <a:lvl1pPr>
              <a:defRPr/>
            </a:lvl1pPr>
          </a:lstStyle>
          <a:p>
            <a:r>
              <a:rPr lang="en-US" smtClean="0"/>
              <a:t>Mike Calcagno, Sempra Energy</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81C442FF-1665-4C9A-9098-19FF9058C2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July 2010</a:t>
            </a:r>
            <a:endParaRPr lang="en-US"/>
          </a:p>
        </p:txBody>
      </p:sp>
      <p:sp>
        <p:nvSpPr>
          <p:cNvPr id="5" name="Footer Placeholder 4"/>
          <p:cNvSpPr>
            <a:spLocks noGrp="1"/>
          </p:cNvSpPr>
          <p:nvPr>
            <p:ph type="ftr" sz="quarter" idx="11"/>
          </p:nvPr>
        </p:nvSpPr>
        <p:spPr/>
        <p:txBody>
          <a:bodyPr/>
          <a:lstStyle>
            <a:lvl1pPr>
              <a:defRPr/>
            </a:lvl1pPr>
          </a:lstStyle>
          <a:p>
            <a:r>
              <a:rPr lang="en-US" smtClean="0"/>
              <a:t>Mike Calcagno, Sempra Energy</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088FC33D-8CC3-4D91-9022-945967EA7D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Mike Calcagno, Sempra Energy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8C714-F774-4153-83CB-C79AEDFD02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r>
              <a:rPr lang="en-US" smtClean="0"/>
              <a:t>July 2010</a:t>
            </a:r>
            <a:endParaRPr lang="en-US"/>
          </a:p>
        </p:txBody>
      </p:sp>
      <p:sp>
        <p:nvSpPr>
          <p:cNvPr id="5" name="Footer Placeholder 4"/>
          <p:cNvSpPr>
            <a:spLocks noGrp="1"/>
          </p:cNvSpPr>
          <p:nvPr>
            <p:ph type="ftr" sz="quarter" idx="11"/>
          </p:nvPr>
        </p:nvSpPr>
        <p:spPr>
          <a:xfrm>
            <a:off x="5105400" y="6475412"/>
            <a:ext cx="3429000" cy="192088"/>
          </a:xfrm>
        </p:spPr>
        <p:txBody>
          <a:bodyPr/>
          <a:lstStyle>
            <a:lvl1pPr>
              <a:defRPr>
                <a:latin typeface="+mj-lt"/>
              </a:defRPr>
            </a:lvl1pPr>
          </a:lstStyle>
          <a:p>
            <a:r>
              <a:rPr lang="en-US" smtClean="0"/>
              <a:t>Mike Calcagno, Sempra Energy</a:t>
            </a:r>
            <a:endParaRPr lang="en-US" dirty="0"/>
          </a:p>
        </p:txBody>
      </p:sp>
      <p:sp>
        <p:nvSpPr>
          <p:cNvPr id="6" name="Slide Number Placeholder 5"/>
          <p:cNvSpPr>
            <a:spLocks noGrp="1"/>
          </p:cNvSpPr>
          <p:nvPr>
            <p:ph type="sldNum" sz="quarter" idx="12"/>
          </p:nvPr>
        </p:nvSpPr>
        <p:spPr>
          <a:xfrm>
            <a:off x="4342400" y="6475413"/>
            <a:ext cx="535403" cy="184666"/>
          </a:xfrm>
        </p:spPr>
        <p:txBody>
          <a:bodyPr/>
          <a:lstStyle>
            <a:lvl1pPr>
              <a:defRPr>
                <a:latin typeface="+mj-lt"/>
              </a:defRPr>
            </a:lvl1pPr>
          </a:lstStyle>
          <a:p>
            <a:r>
              <a:rPr lang="en-US" dirty="0" smtClean="0"/>
              <a:t>Slide </a:t>
            </a:r>
            <a:fld id="{1C6A979E-6BE7-4840-8ABA-F22D8D8DFF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July 2010</a:t>
            </a:r>
            <a:endParaRPr lang="en-US"/>
          </a:p>
        </p:txBody>
      </p:sp>
      <p:sp>
        <p:nvSpPr>
          <p:cNvPr id="5" name="Footer Placeholder 4"/>
          <p:cNvSpPr>
            <a:spLocks noGrp="1"/>
          </p:cNvSpPr>
          <p:nvPr>
            <p:ph type="ftr" sz="quarter" idx="11"/>
          </p:nvPr>
        </p:nvSpPr>
        <p:spPr/>
        <p:txBody>
          <a:bodyPr/>
          <a:lstStyle>
            <a:lvl1pPr>
              <a:defRPr/>
            </a:lvl1pPr>
          </a:lstStyle>
          <a:p>
            <a:r>
              <a:rPr lang="en-US" smtClean="0"/>
              <a:t>Mike Calcagno, Sempra Energy</a:t>
            </a: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6EFF614C-961A-484F-9100-7B1B586DEC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July 2010</a:t>
            </a:r>
            <a:endParaRPr lang="en-US"/>
          </a:p>
        </p:txBody>
      </p:sp>
      <p:sp>
        <p:nvSpPr>
          <p:cNvPr id="6" name="Footer Placeholder 5"/>
          <p:cNvSpPr>
            <a:spLocks noGrp="1"/>
          </p:cNvSpPr>
          <p:nvPr>
            <p:ph type="ftr" sz="quarter" idx="11"/>
          </p:nvPr>
        </p:nvSpPr>
        <p:spPr>
          <a:xfrm>
            <a:off x="5448300" y="6475412"/>
            <a:ext cx="3086100" cy="192088"/>
          </a:xfrm>
        </p:spPr>
        <p:txBody>
          <a:bodyPr/>
          <a:lstStyle>
            <a:lvl1pPr>
              <a:defRPr/>
            </a:lvl1pPr>
          </a:lstStyle>
          <a:p>
            <a:r>
              <a:rPr lang="en-US" smtClean="0"/>
              <a:t>Mike Calcagno, Sempra Energy</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8664E72B-B00D-49CE-B61C-6952A72AC2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July 2010</a:t>
            </a:r>
            <a:endParaRPr lang="en-US"/>
          </a:p>
        </p:txBody>
      </p:sp>
      <p:sp>
        <p:nvSpPr>
          <p:cNvPr id="8" name="Footer Placeholder 7"/>
          <p:cNvSpPr>
            <a:spLocks noGrp="1"/>
          </p:cNvSpPr>
          <p:nvPr>
            <p:ph type="ftr" sz="quarter" idx="11"/>
          </p:nvPr>
        </p:nvSpPr>
        <p:spPr/>
        <p:txBody>
          <a:bodyPr/>
          <a:lstStyle>
            <a:lvl1pPr>
              <a:defRPr/>
            </a:lvl1pPr>
          </a:lstStyle>
          <a:p>
            <a:r>
              <a:rPr lang="en-US" smtClean="0"/>
              <a:t>Mike Calcagno, Sempra Energy</a:t>
            </a:r>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0C78AB60-850F-47FA-8749-3F180F94BA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July 2010</a:t>
            </a:r>
            <a:endParaRPr lang="en-US"/>
          </a:p>
        </p:txBody>
      </p:sp>
      <p:sp>
        <p:nvSpPr>
          <p:cNvPr id="4" name="Footer Placeholder 3"/>
          <p:cNvSpPr>
            <a:spLocks noGrp="1"/>
          </p:cNvSpPr>
          <p:nvPr>
            <p:ph type="ftr" sz="quarter" idx="11"/>
          </p:nvPr>
        </p:nvSpPr>
        <p:spPr/>
        <p:txBody>
          <a:bodyPr/>
          <a:lstStyle>
            <a:lvl1pPr>
              <a:defRPr/>
            </a:lvl1pPr>
          </a:lstStyle>
          <a:p>
            <a:r>
              <a:rPr lang="en-US" smtClean="0"/>
              <a:t>Mike Calcagno, Sempra Energy</a:t>
            </a: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B8D27E25-C7AE-4F3E-9E47-DF30E8F007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July 2010</a:t>
            </a:r>
            <a:endParaRPr lang="en-US"/>
          </a:p>
        </p:txBody>
      </p:sp>
      <p:sp>
        <p:nvSpPr>
          <p:cNvPr id="3" name="Footer Placeholder 2"/>
          <p:cNvSpPr>
            <a:spLocks noGrp="1"/>
          </p:cNvSpPr>
          <p:nvPr>
            <p:ph type="ftr" sz="quarter" idx="11"/>
          </p:nvPr>
        </p:nvSpPr>
        <p:spPr/>
        <p:txBody>
          <a:bodyPr/>
          <a:lstStyle>
            <a:lvl1pPr>
              <a:defRPr/>
            </a:lvl1pPr>
          </a:lstStyle>
          <a:p>
            <a:r>
              <a:rPr lang="en-US" smtClean="0"/>
              <a:t>Mike Calcagno, Sempra Energy</a:t>
            </a: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44F949DA-6DC1-48A5-A68B-9225C04006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2010</a:t>
            </a:r>
            <a:endParaRPr lang="en-US"/>
          </a:p>
        </p:txBody>
      </p:sp>
      <p:sp>
        <p:nvSpPr>
          <p:cNvPr id="6" name="Footer Placeholder 5"/>
          <p:cNvSpPr>
            <a:spLocks noGrp="1"/>
          </p:cNvSpPr>
          <p:nvPr>
            <p:ph type="ftr" sz="quarter" idx="11"/>
          </p:nvPr>
        </p:nvSpPr>
        <p:spPr/>
        <p:txBody>
          <a:bodyPr/>
          <a:lstStyle>
            <a:lvl1pPr>
              <a:defRPr/>
            </a:lvl1pPr>
          </a:lstStyle>
          <a:p>
            <a:r>
              <a:rPr lang="en-US" smtClean="0"/>
              <a:t>Mike Calcagno, Sempra Energy</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572AA6EF-2754-44AC-A922-20329262E1A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July 2010</a:t>
            </a:r>
            <a:endParaRPr lang="en-US"/>
          </a:p>
        </p:txBody>
      </p:sp>
      <p:sp>
        <p:nvSpPr>
          <p:cNvPr id="6" name="Footer Placeholder 5"/>
          <p:cNvSpPr>
            <a:spLocks noGrp="1"/>
          </p:cNvSpPr>
          <p:nvPr>
            <p:ph type="ftr" sz="quarter" idx="11"/>
          </p:nvPr>
        </p:nvSpPr>
        <p:spPr/>
        <p:txBody>
          <a:bodyPr/>
          <a:lstStyle>
            <a:lvl1pPr>
              <a:defRPr/>
            </a:lvl1pPr>
          </a:lstStyle>
          <a:p>
            <a:r>
              <a:rPr lang="en-US" smtClean="0"/>
              <a:t>Mike Calcagno, Sempra Energy</a:t>
            </a: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7D364153-44DC-4450-A93C-DA0CE2C262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atin typeface="+mj-lt"/>
              </a:defRPr>
            </a:lvl1pPr>
          </a:lstStyle>
          <a:p>
            <a:r>
              <a:rPr lang="en-US" smtClean="0"/>
              <a:t>July 2010</a:t>
            </a:r>
            <a:endParaRPr lang="en-US" dirty="0"/>
          </a:p>
        </p:txBody>
      </p:sp>
      <p:sp>
        <p:nvSpPr>
          <p:cNvPr id="1029" name="Rectangle 5"/>
          <p:cNvSpPr>
            <a:spLocks noGrp="1" noChangeArrowheads="1"/>
          </p:cNvSpPr>
          <p:nvPr>
            <p:ph type="ftr" sz="quarter" idx="3"/>
          </p:nvPr>
        </p:nvSpPr>
        <p:spPr bwMode="auto">
          <a:xfrm>
            <a:off x="4876800" y="6475412"/>
            <a:ext cx="36576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latin typeface="+mj-lt"/>
              </a:defRPr>
            </a:lvl1pPr>
          </a:lstStyle>
          <a:p>
            <a:r>
              <a:rPr lang="en-US" dirty="0" smtClean="0"/>
              <a:t>Mike Calcagno, Sempra Energy</a:t>
            </a:r>
            <a:endParaRPr lang="en-US" dirty="0"/>
          </a:p>
        </p:txBody>
      </p:sp>
      <p:sp>
        <p:nvSpPr>
          <p:cNvPr id="1030" name="Rectangle 6"/>
          <p:cNvSpPr>
            <a:spLocks noGrp="1" noChangeArrowheads="1"/>
          </p:cNvSpPr>
          <p:nvPr>
            <p:ph type="sldNum" sz="quarter" idx="4"/>
          </p:nvPr>
        </p:nvSpPr>
        <p:spPr bwMode="auto">
          <a:xfrm>
            <a:off x="43424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mj-lt"/>
              </a:defRPr>
            </a:lvl1pPr>
          </a:lstStyle>
          <a:p>
            <a:r>
              <a:rPr lang="en-US" smtClean="0"/>
              <a:t>Slide </a:t>
            </a:r>
            <a:fld id="{097AEC2D-0215-4ED6-ACE7-CBA4A5C99407}" type="slidenum">
              <a:rPr lang="en-US" smtClean="0"/>
              <a:pPr/>
              <a:t>‹#›</a:t>
            </a:fld>
            <a:endParaRPr lang="en-US"/>
          </a:p>
        </p:txBody>
      </p:sp>
      <p:sp>
        <p:nvSpPr>
          <p:cNvPr id="1031" name="Rectangle 7"/>
          <p:cNvSpPr>
            <a:spLocks noChangeArrowheads="1"/>
          </p:cNvSpPr>
          <p:nvPr/>
        </p:nvSpPr>
        <p:spPr bwMode="auto">
          <a:xfrm>
            <a:off x="2324100" y="394156"/>
            <a:ext cx="6130925" cy="215444"/>
          </a:xfrm>
          <a:prstGeom prst="rect">
            <a:avLst/>
          </a:prstGeom>
          <a:noFill/>
          <a:ln w="9525">
            <a:noFill/>
            <a:miter lim="800000"/>
            <a:headEnd/>
            <a:tailEnd/>
          </a:ln>
          <a:effectLst/>
        </p:spPr>
        <p:txBody>
          <a:bodyPr wrap="square" lIns="0" tIns="0" rIns="0" bIns="0" anchor="b">
            <a:spAutoFit/>
          </a:bodyPr>
          <a:lstStyle/>
          <a:p>
            <a:pPr lvl="4" algn="r"/>
            <a:r>
              <a:rPr lang="en-US" sz="1400" b="1" dirty="0">
                <a:latin typeface="+mj-lt"/>
              </a:rPr>
              <a:t>doc.: </a:t>
            </a:r>
            <a:r>
              <a:rPr lang="en-US" sz="1400" b="1" dirty="0" smtClean="0">
                <a:latin typeface="+mj-lt"/>
              </a:rPr>
              <a:t>IEEE </a:t>
            </a:r>
            <a:r>
              <a:rPr lang="en-US" sz="1400" b="1" dirty="0" smtClean="0"/>
              <a:t>15-10-0529-00-leci</a:t>
            </a:r>
            <a:endParaRPr lang="en-US" sz="1400" b="1" dirty="0">
              <a:latin typeface="+mj-lt"/>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latin typeface="+mj-lt"/>
            </a:endParaRPr>
          </a:p>
        </p:txBody>
      </p:sp>
      <p:sp>
        <p:nvSpPr>
          <p:cNvPr id="1033" name="Rectangle 9"/>
          <p:cNvSpPr>
            <a:spLocks noChangeArrowheads="1"/>
          </p:cNvSpPr>
          <p:nvPr/>
        </p:nvSpPr>
        <p:spPr bwMode="auto">
          <a:xfrm>
            <a:off x="685800" y="6475413"/>
            <a:ext cx="838200" cy="184666"/>
          </a:xfrm>
          <a:prstGeom prst="rect">
            <a:avLst/>
          </a:prstGeom>
          <a:noFill/>
          <a:ln w="9525">
            <a:noFill/>
            <a:miter lim="800000"/>
            <a:headEnd/>
            <a:tailEnd/>
          </a:ln>
          <a:effectLst/>
        </p:spPr>
        <p:txBody>
          <a:bodyPr wrap="square" lIns="0" tIns="0" rIns="0" bIns="0">
            <a:spAutoFit/>
          </a:bodyPr>
          <a:lstStyle/>
          <a:p>
            <a:r>
              <a:rPr lang="en-US" sz="1200" dirty="0">
                <a:latin typeface="+mj-lt"/>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sz="120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085850" indent="-228600" algn="l" rtl="0" eaLnBrk="0" fontAlgn="base" hangingPunct="0">
        <a:spcBef>
          <a:spcPct val="20000"/>
        </a:spcBef>
        <a:spcAft>
          <a:spcPct val="0"/>
        </a:spcAft>
        <a:buChar char="•"/>
        <a:defRPr sz="2400">
          <a:solidFill>
            <a:schemeClr val="tx1"/>
          </a:solidFill>
          <a:latin typeface="+mj-lt"/>
        </a:defRPr>
      </a:lvl3pPr>
      <a:lvl4pPr marL="1428750" indent="-228600" algn="l" rtl="0" eaLnBrk="0" fontAlgn="base" hangingPunct="0">
        <a:spcBef>
          <a:spcPct val="20000"/>
        </a:spcBef>
        <a:spcAft>
          <a:spcPct val="0"/>
        </a:spcAft>
        <a:buChar char="–"/>
        <a:defRPr sz="2000">
          <a:solidFill>
            <a:schemeClr val="tx1"/>
          </a:solidFill>
          <a:latin typeface="+mj-lt"/>
        </a:defRPr>
      </a:lvl4pPr>
      <a:lvl5pPr marL="1771650" indent="-228600" algn="l" rtl="0" eaLnBrk="0" fontAlgn="base" hangingPunct="0">
        <a:spcBef>
          <a:spcPct val="20000"/>
        </a:spcBef>
        <a:spcAft>
          <a:spcPct val="0"/>
        </a:spcAft>
        <a:buChar char="•"/>
        <a:defRPr sz="2000">
          <a:solidFill>
            <a:schemeClr val="tx1"/>
          </a:solidFill>
          <a:latin typeface="+mj-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t>Project: IEEE P802.15 Working Group for Wireless Personal Area Networks (WPANs)</a:t>
            </a:r>
            <a:endParaRPr lang="en-US" sz="2400" b="1" dirty="0"/>
          </a:p>
        </p:txBody>
      </p:sp>
      <p:sp>
        <p:nvSpPr>
          <p:cNvPr id="7" name="Content Placeholder 6"/>
          <p:cNvSpPr>
            <a:spLocks noGrp="1"/>
          </p:cNvSpPr>
          <p:nvPr>
            <p:ph idx="1"/>
          </p:nvPr>
        </p:nvSpPr>
        <p:spPr/>
        <p:txBody>
          <a:bodyPr/>
          <a:lstStyle/>
          <a:p>
            <a:pPr marL="0" indent="0">
              <a:spcBef>
                <a:spcPts val="600"/>
              </a:spcBef>
              <a:spcAft>
                <a:spcPts val="600"/>
              </a:spcAft>
              <a:buNone/>
            </a:pPr>
            <a:r>
              <a:rPr lang="en-US" sz="1400" b="1" dirty="0" smtClean="0">
                <a:solidFill>
                  <a:schemeClr val="tx2"/>
                </a:solidFill>
              </a:rPr>
              <a:t>Submission </a:t>
            </a:r>
            <a:r>
              <a:rPr lang="en-US" sz="1400" b="1" dirty="0" smtClean="0"/>
              <a:t>Title:</a:t>
            </a:r>
            <a:r>
              <a:rPr lang="en-US" sz="1400" dirty="0" smtClean="0"/>
              <a:t> </a:t>
            </a:r>
            <a:r>
              <a:rPr lang="en-US" sz="1400" dirty="0" smtClean="0"/>
              <a:t>[Use Case: Distribution </a:t>
            </a:r>
            <a:r>
              <a:rPr lang="en-US" sz="1400" dirty="0" smtClean="0"/>
              <a:t>Grid and Substation Monitoring</a:t>
            </a:r>
            <a:r>
              <a:rPr lang="en-US" sz="1400" dirty="0" smtClean="0"/>
              <a:t>]</a:t>
            </a:r>
            <a:r>
              <a:rPr lang="en-US" sz="1400" dirty="0" smtClean="0"/>
              <a:t>	</a:t>
            </a:r>
          </a:p>
          <a:p>
            <a:pPr marL="0" indent="0">
              <a:spcBef>
                <a:spcPts val="600"/>
              </a:spcBef>
              <a:spcAft>
                <a:spcPts val="600"/>
              </a:spcAft>
              <a:buNone/>
            </a:pPr>
            <a:r>
              <a:rPr lang="en-US" sz="1400" b="1" dirty="0" smtClean="0"/>
              <a:t>Date Submitted: </a:t>
            </a:r>
            <a:r>
              <a:rPr lang="en-US" sz="1400" dirty="0" smtClean="0"/>
              <a:t>[</a:t>
            </a:r>
            <a:r>
              <a:rPr lang="en-US" sz="1400" dirty="0" smtClean="0"/>
              <a:t>July </a:t>
            </a:r>
            <a:r>
              <a:rPr lang="en-US" sz="1400" dirty="0" smtClean="0"/>
              <a:t>2010]	</a:t>
            </a:r>
          </a:p>
          <a:p>
            <a:pPr marL="0" indent="0">
              <a:spcBef>
                <a:spcPts val="600"/>
              </a:spcBef>
              <a:spcAft>
                <a:spcPts val="600"/>
              </a:spcAft>
              <a:buNone/>
            </a:pPr>
            <a:r>
              <a:rPr lang="en-US" sz="1400" b="1" dirty="0" smtClean="0"/>
              <a:t>Source:</a:t>
            </a:r>
            <a:r>
              <a:rPr lang="en-US" sz="1400" dirty="0" smtClean="0"/>
              <a:t> </a:t>
            </a:r>
            <a:r>
              <a:rPr lang="en-US" sz="1400" dirty="0" smtClean="0"/>
              <a:t>[Mike Calcagno] </a:t>
            </a:r>
            <a:r>
              <a:rPr lang="en-US" sz="1400" dirty="0" smtClean="0"/>
              <a:t>Company: </a:t>
            </a:r>
            <a:r>
              <a:rPr lang="en-US" sz="1400" dirty="0" smtClean="0"/>
              <a:t>[Sempra Energy]</a:t>
            </a:r>
            <a:endParaRPr lang="en-US" sz="1400" dirty="0" smtClean="0"/>
          </a:p>
          <a:p>
            <a:pPr marL="0" indent="0">
              <a:spcBef>
                <a:spcPts val="600"/>
              </a:spcBef>
              <a:spcAft>
                <a:spcPts val="600"/>
              </a:spcAft>
              <a:buNone/>
            </a:pPr>
            <a:r>
              <a:rPr lang="en-US" sz="1400" dirty="0" smtClean="0"/>
              <a:t>Address: </a:t>
            </a:r>
            <a:r>
              <a:rPr lang="en-US" sz="1400" dirty="0" smtClean="0"/>
              <a:t>[San </a:t>
            </a:r>
            <a:r>
              <a:rPr lang="en-US" sz="1400" dirty="0" smtClean="0"/>
              <a:t>Diego, CA </a:t>
            </a:r>
            <a:r>
              <a:rPr lang="en-US" sz="1400" dirty="0" smtClean="0"/>
              <a:t>USA</a:t>
            </a:r>
            <a:r>
              <a:rPr lang="en-US" sz="1400" dirty="0" smtClean="0"/>
              <a:t>]</a:t>
            </a:r>
          </a:p>
          <a:p>
            <a:pPr marL="0" indent="0">
              <a:spcBef>
                <a:spcPts val="600"/>
              </a:spcBef>
              <a:spcAft>
                <a:spcPts val="600"/>
              </a:spcAft>
              <a:buNone/>
            </a:pPr>
            <a:r>
              <a:rPr lang="en-US" sz="1400" dirty="0" smtClean="0"/>
              <a:t>Voice</a:t>
            </a:r>
            <a:r>
              <a:rPr lang="en-US" sz="1400" dirty="0" smtClean="0"/>
              <a:t>:[], </a:t>
            </a:r>
            <a:r>
              <a:rPr lang="en-US" sz="1400" dirty="0" smtClean="0"/>
              <a:t>FAX</a:t>
            </a:r>
            <a:r>
              <a:rPr lang="en-US" sz="1400" dirty="0" smtClean="0"/>
              <a:t>:[], </a:t>
            </a:r>
            <a:r>
              <a:rPr lang="en-US" sz="1400" dirty="0" smtClean="0"/>
              <a:t>E-Mail: </a:t>
            </a:r>
            <a:r>
              <a:rPr lang="en-US" sz="1400" dirty="0" smtClean="0"/>
              <a:t>[MCalcagno@semprautilities.com]</a:t>
            </a:r>
            <a:endParaRPr lang="en-US" sz="1400" dirty="0" smtClean="0"/>
          </a:p>
          <a:p>
            <a:pPr marL="0" indent="0">
              <a:spcBef>
                <a:spcPts val="600"/>
              </a:spcBef>
              <a:spcAft>
                <a:spcPts val="600"/>
              </a:spcAft>
              <a:buNone/>
            </a:pPr>
            <a:r>
              <a:rPr lang="en-US" sz="1400" b="1" dirty="0" smtClean="0"/>
              <a:t>Abstract:</a:t>
            </a:r>
            <a:r>
              <a:rPr lang="en-US" sz="1400" dirty="0" smtClean="0"/>
              <a:t>  [This presentation contains the material related  to </a:t>
            </a:r>
            <a:r>
              <a:rPr lang="en-US" sz="1400" dirty="0" smtClean="0"/>
              <a:t>the IG LECIM tutorial</a:t>
            </a:r>
            <a:r>
              <a:rPr lang="en-US" sz="1400" dirty="0" smtClean="0"/>
              <a:t>]</a:t>
            </a:r>
            <a:endParaRPr lang="en-US" sz="1400" dirty="0" smtClean="0"/>
          </a:p>
          <a:p>
            <a:pPr marL="0" indent="0">
              <a:spcBef>
                <a:spcPts val="600"/>
              </a:spcBef>
              <a:spcAft>
                <a:spcPts val="600"/>
              </a:spcAft>
              <a:buNone/>
            </a:pPr>
            <a:r>
              <a:rPr lang="en-US" sz="1400" b="1" dirty="0" smtClean="0"/>
              <a:t>Purpose:</a:t>
            </a:r>
            <a:r>
              <a:rPr lang="en-US" sz="1400" dirty="0" smtClean="0"/>
              <a:t>  [For information]</a:t>
            </a:r>
          </a:p>
          <a:p>
            <a:pPr marL="0" indent="0">
              <a:spcBef>
                <a:spcPts val="600"/>
              </a:spcBef>
              <a:spcAft>
                <a:spcPts val="600"/>
              </a:spcAft>
              <a:buNone/>
            </a:pPr>
            <a:r>
              <a:rPr lang="en-US" sz="1400" b="1" dirty="0" smtClean="0"/>
              <a:t>Notice:</a:t>
            </a:r>
            <a:r>
              <a:rPr lang="en-US" sz="1400" dirty="0" smtClean="0"/>
              <a:t>  This document</a:t>
            </a:r>
            <a:r>
              <a:rPr lang="en-US" sz="1400" dirty="0" smtClean="0">
                <a:solidFill>
                  <a:schemeClr val="tx2"/>
                </a:solidFill>
              </a:rPr>
              <a: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indent="0">
              <a:spcBef>
                <a:spcPts val="600"/>
              </a:spcBef>
              <a:spcAft>
                <a:spcPts val="600"/>
              </a:spcAft>
              <a:buNone/>
            </a:pPr>
            <a:r>
              <a:rPr lang="en-US" sz="1400" b="1" dirty="0" smtClean="0">
                <a:solidFill>
                  <a:schemeClr val="tx2"/>
                </a:solidFill>
              </a:rPr>
              <a:t>Release:</a:t>
            </a:r>
            <a:r>
              <a:rPr lang="en-US" sz="1400" dirty="0" smtClean="0">
                <a:solidFill>
                  <a:schemeClr val="tx2"/>
                </a:solidFill>
              </a:rPr>
              <a:t>  The contributor acknowledges and accepts that this contribution becomes the property of IEEE and may be made publicly available by P802.15.	</a:t>
            </a:r>
          </a:p>
        </p:txBody>
      </p:sp>
      <p:sp>
        <p:nvSpPr>
          <p:cNvPr id="3" name="Date Placeholder 1"/>
          <p:cNvSpPr>
            <a:spLocks noGrp="1"/>
          </p:cNvSpPr>
          <p:nvPr>
            <p:ph type="dt" sz="half" idx="10"/>
          </p:nvPr>
        </p:nvSpPr>
        <p:spPr/>
        <p:txBody>
          <a:bodyPr/>
          <a:lstStyle/>
          <a:p>
            <a:r>
              <a:rPr lang="en-US" smtClean="0"/>
              <a:t>July 2010</a:t>
            </a:r>
            <a:endParaRPr lang="en-US"/>
          </a:p>
        </p:txBody>
      </p:sp>
      <p:sp>
        <p:nvSpPr>
          <p:cNvPr id="4" name="Footer Placeholder 2"/>
          <p:cNvSpPr>
            <a:spLocks noGrp="1"/>
          </p:cNvSpPr>
          <p:nvPr>
            <p:ph type="ftr" sz="quarter" idx="11"/>
          </p:nvPr>
        </p:nvSpPr>
        <p:spPr>
          <a:xfrm>
            <a:off x="4991100" y="6515100"/>
            <a:ext cx="3543300" cy="184666"/>
          </a:xfrm>
        </p:spPr>
        <p:txBody>
          <a:bodyPr/>
          <a:lstStyle/>
          <a:p>
            <a:r>
              <a:rPr lang="en-US" smtClean="0"/>
              <a:t>Mike Calcagno, Sempra Energy</a:t>
            </a:r>
            <a:endParaRPr lang="en-US" dirty="0"/>
          </a:p>
        </p:txBody>
      </p:sp>
      <p:sp>
        <p:nvSpPr>
          <p:cNvPr id="5" name="Slide Number Placeholder 3"/>
          <p:cNvSpPr>
            <a:spLocks noGrp="1"/>
          </p:cNvSpPr>
          <p:nvPr>
            <p:ph type="sldNum" sz="quarter" idx="12"/>
          </p:nvPr>
        </p:nvSpPr>
        <p:spPr/>
        <p:txBody>
          <a:bodyPr/>
          <a:lstStyle/>
          <a:p>
            <a:r>
              <a:rPr lang="en-US"/>
              <a:t>Slide </a:t>
            </a:r>
            <a:fld id="{CB9CE78F-DA64-4F71-9F79-58F6479410CA}"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Substation Monitoring</a:t>
            </a:r>
          </a:p>
        </p:txBody>
      </p:sp>
      <p:sp>
        <p:nvSpPr>
          <p:cNvPr id="12" name="Date Placeholder 3"/>
          <p:cNvSpPr>
            <a:spLocks noGrp="1"/>
          </p:cNvSpPr>
          <p:nvPr>
            <p:ph type="dt" sz="half" idx="10"/>
          </p:nvPr>
        </p:nvSpPr>
        <p:spPr/>
        <p:txBody>
          <a:bodyPr/>
          <a:lstStyle/>
          <a:p>
            <a:r>
              <a:rPr lang="en-US" smtClean="0"/>
              <a:t>July 2010</a:t>
            </a:r>
            <a:endParaRPr lang="en-US" dirty="0"/>
          </a:p>
        </p:txBody>
      </p:sp>
      <p:sp>
        <p:nvSpPr>
          <p:cNvPr id="15" name="Footer Placeholder 4"/>
          <p:cNvSpPr>
            <a:spLocks noGrp="1"/>
          </p:cNvSpPr>
          <p:nvPr>
            <p:ph type="ftr" sz="quarter" idx="11"/>
          </p:nvPr>
        </p:nvSpPr>
        <p:spPr/>
        <p:txBody>
          <a:bodyPr/>
          <a:lstStyle/>
          <a:p>
            <a:r>
              <a:rPr lang="en-US" smtClean="0"/>
              <a:t>Mike Calcagno, Sempra Energy</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10</a:t>
            </a:fld>
            <a:endParaRPr lang="en-US"/>
          </a:p>
        </p:txBody>
      </p:sp>
      <p:pic>
        <p:nvPicPr>
          <p:cNvPr id="8" name="Picture 1" descr="C:\Users\evoskamp\Documents\Projects\Customers\SDGE\Testing_Sub_San_Miguel_2009-05-07\pictures\DSC00652.JPG"/>
          <p:cNvPicPr>
            <a:picLocks noChangeAspect="1" noChangeArrowheads="1"/>
          </p:cNvPicPr>
          <p:nvPr/>
        </p:nvPicPr>
        <p:blipFill>
          <a:blip r:embed="rId3" cstate="print"/>
          <a:srcRect/>
          <a:stretch>
            <a:fillRect/>
          </a:stretch>
        </p:blipFill>
        <p:spPr bwMode="auto">
          <a:xfrm>
            <a:off x="266700" y="2209800"/>
            <a:ext cx="4381500" cy="4038600"/>
          </a:xfrm>
          <a:prstGeom prst="rect">
            <a:avLst/>
          </a:prstGeom>
          <a:noFill/>
        </p:spPr>
      </p:pic>
      <p:pic>
        <p:nvPicPr>
          <p:cNvPr id="9" name="Picture 2" descr="C:\Users\evoskamp\Documents\Projects\Customers\SDGE\Testing_Sub_San_Miguel_2009-05-07\pictures\DSC00645.JPG"/>
          <p:cNvPicPr>
            <a:picLocks noChangeAspect="1" noChangeArrowheads="1"/>
          </p:cNvPicPr>
          <p:nvPr/>
        </p:nvPicPr>
        <p:blipFill>
          <a:blip r:embed="rId4" cstate="print"/>
          <a:srcRect/>
          <a:stretch>
            <a:fillRect/>
          </a:stretch>
        </p:blipFill>
        <p:spPr bwMode="auto">
          <a:xfrm>
            <a:off x="4686300" y="2209800"/>
            <a:ext cx="4191000" cy="4038600"/>
          </a:xfrm>
          <a:prstGeom prst="rect">
            <a:avLst/>
          </a:prstGeom>
          <a:noFill/>
        </p:spPr>
      </p:pic>
      <p:sp>
        <p:nvSpPr>
          <p:cNvPr id="10" name="Rectangle 2"/>
          <p:cNvSpPr txBox="1">
            <a:spLocks noChangeArrowheads="1"/>
          </p:cNvSpPr>
          <p:nvPr/>
        </p:nvSpPr>
        <p:spPr bwMode="auto">
          <a:xfrm>
            <a:off x="266700" y="1295400"/>
            <a:ext cx="43815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Harsh Environment</a:t>
            </a:r>
          </a:p>
        </p:txBody>
      </p:sp>
      <p:sp>
        <p:nvSpPr>
          <p:cNvPr id="11" name="Rectangle 2"/>
          <p:cNvSpPr txBox="1">
            <a:spLocks noChangeArrowheads="1"/>
          </p:cNvSpPr>
          <p:nvPr/>
        </p:nvSpPr>
        <p:spPr bwMode="auto">
          <a:xfrm>
            <a:off x="4686300" y="1295400"/>
            <a:ext cx="41910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Inside Metal Cabinets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Substation Monitoring</a:t>
            </a:r>
          </a:p>
        </p:txBody>
      </p:sp>
      <p:sp>
        <p:nvSpPr>
          <p:cNvPr id="12" name="Date Placeholder 3"/>
          <p:cNvSpPr>
            <a:spLocks noGrp="1"/>
          </p:cNvSpPr>
          <p:nvPr>
            <p:ph type="dt" sz="half" idx="10"/>
          </p:nvPr>
        </p:nvSpPr>
        <p:spPr/>
        <p:txBody>
          <a:bodyPr/>
          <a:lstStyle/>
          <a:p>
            <a:r>
              <a:rPr lang="en-US" smtClean="0"/>
              <a:t>July 2010</a:t>
            </a:r>
            <a:endParaRPr lang="en-US" dirty="0"/>
          </a:p>
        </p:txBody>
      </p:sp>
      <p:sp>
        <p:nvSpPr>
          <p:cNvPr id="15" name="Footer Placeholder 4"/>
          <p:cNvSpPr>
            <a:spLocks noGrp="1"/>
          </p:cNvSpPr>
          <p:nvPr>
            <p:ph type="ftr" sz="quarter" idx="11"/>
          </p:nvPr>
        </p:nvSpPr>
        <p:spPr/>
        <p:txBody>
          <a:bodyPr/>
          <a:lstStyle/>
          <a:p>
            <a:r>
              <a:rPr lang="en-US" smtClean="0"/>
              <a:t>Mike Calcagno, Sempra Energy</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11</a:t>
            </a:fld>
            <a:endParaRPr lang="en-US"/>
          </a:p>
        </p:txBody>
      </p:sp>
      <p:pic>
        <p:nvPicPr>
          <p:cNvPr id="3074" name="Picture 2" descr="C:\Users\evoskamp\Documents\Projects\Customers\SDGE\Testing_Sub_San_Miguel_2009-05-07\pictures\DSC00659.JPG"/>
          <p:cNvPicPr>
            <a:picLocks noChangeAspect="1" noChangeArrowheads="1"/>
          </p:cNvPicPr>
          <p:nvPr/>
        </p:nvPicPr>
        <p:blipFill>
          <a:blip r:embed="rId3" cstate="print"/>
          <a:srcRect/>
          <a:stretch>
            <a:fillRect/>
          </a:stretch>
        </p:blipFill>
        <p:spPr bwMode="auto">
          <a:xfrm>
            <a:off x="4686300" y="2209800"/>
            <a:ext cx="4381500" cy="3771900"/>
          </a:xfrm>
          <a:prstGeom prst="rect">
            <a:avLst/>
          </a:prstGeom>
          <a:noFill/>
        </p:spPr>
      </p:pic>
      <p:pic>
        <p:nvPicPr>
          <p:cNvPr id="3075" name="Picture 3" descr="C:\Users\evoskamp\Documents\Projects\Customers\SDGE\Testing_Sub_San_Miguel_2009-05-07\pictures\DSC00674.JPG"/>
          <p:cNvPicPr>
            <a:picLocks noChangeAspect="1" noChangeArrowheads="1"/>
          </p:cNvPicPr>
          <p:nvPr/>
        </p:nvPicPr>
        <p:blipFill>
          <a:blip r:embed="rId4" cstate="print"/>
          <a:srcRect/>
          <a:stretch>
            <a:fillRect/>
          </a:stretch>
        </p:blipFill>
        <p:spPr bwMode="auto">
          <a:xfrm>
            <a:off x="266700" y="2209800"/>
            <a:ext cx="4343400" cy="3810000"/>
          </a:xfrm>
          <a:prstGeom prst="rect">
            <a:avLst/>
          </a:prstGeom>
          <a:noFill/>
        </p:spPr>
      </p:pic>
      <p:sp>
        <p:nvSpPr>
          <p:cNvPr id="10"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Harsh Environment: 230 KV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1714500"/>
            <a:ext cx="7772400" cy="3733800"/>
          </a:xfrm>
          <a:noFill/>
          <a:ln w="9525">
            <a:noFill/>
            <a:miter lim="800000"/>
            <a:headEnd/>
            <a:tailEnd/>
          </a:ln>
          <a:effectLst/>
        </p:spPr>
        <p:txBody>
          <a:bodyPr vert="horz" wrap="square" lIns="92075" tIns="46038" rIns="92075" bIns="46038" numCol="1" anchor="ctr" anchorCtr="0" compatLnSpc="1">
            <a:prstTxWarp prst="textNoShape">
              <a:avLst/>
            </a:prstTxWarp>
          </a:bodyPr>
          <a:lstStyle/>
          <a:p>
            <a:r>
              <a:rPr lang="en-US" b="1" dirty="0" smtClean="0"/>
              <a:t>User Case</a:t>
            </a:r>
            <a:br>
              <a:rPr lang="en-US" b="1" dirty="0" smtClean="0"/>
            </a:br>
            <a:r>
              <a:rPr lang="en-US" b="1" dirty="0" smtClean="0"/>
              <a:t/>
            </a:r>
            <a:br>
              <a:rPr lang="en-US" b="1" dirty="0" smtClean="0"/>
            </a:br>
            <a:r>
              <a:rPr lang="en-US" b="1" dirty="0" smtClean="0"/>
              <a:t>Sempra Energy</a:t>
            </a:r>
            <a:br>
              <a:rPr lang="en-US" b="1" dirty="0" smtClean="0"/>
            </a:br>
            <a:r>
              <a:rPr lang="en-US" b="1" dirty="0" smtClean="0"/>
              <a:t>Mike Calcagno</a:t>
            </a:r>
            <a:br>
              <a:rPr lang="en-US" b="1" dirty="0" smtClean="0"/>
            </a:br>
            <a:r>
              <a:rPr lang="en-US" b="1" dirty="0" smtClean="0"/>
              <a:t/>
            </a:r>
            <a:br>
              <a:rPr lang="en-US" b="1" dirty="0" smtClean="0"/>
            </a:br>
            <a:r>
              <a:rPr lang="en-US" b="1" dirty="0" smtClean="0"/>
              <a:t>Distribution Grid Sensor/Fault Current Indicator</a:t>
            </a:r>
            <a:br>
              <a:rPr lang="en-US" b="1" dirty="0" smtClean="0"/>
            </a:br>
            <a:r>
              <a:rPr lang="en-US" b="1" dirty="0" smtClean="0"/>
              <a:t>Substation Monitoring</a:t>
            </a:r>
          </a:p>
        </p:txBody>
      </p:sp>
      <p:sp>
        <p:nvSpPr>
          <p:cNvPr id="15" name="Footer Placeholder 4"/>
          <p:cNvSpPr>
            <a:spLocks noGrp="1"/>
          </p:cNvSpPr>
          <p:nvPr>
            <p:ph type="ftr" sz="quarter" idx="11"/>
          </p:nvPr>
        </p:nvSpPr>
        <p:spPr>
          <a:xfrm>
            <a:off x="5486400" y="6475413"/>
            <a:ext cx="3124200" cy="184666"/>
          </a:xfrm>
        </p:spPr>
        <p:txBody>
          <a:bodyPr/>
          <a:lstStyle/>
          <a:p>
            <a:r>
              <a:rPr lang="en-US" smtClean="0"/>
              <a:t>Mike Calcagno, Sempra Energy</a:t>
            </a:r>
            <a:endParaRPr lang="en-US" dirty="0"/>
          </a:p>
        </p:txBody>
      </p:sp>
      <p:sp>
        <p:nvSpPr>
          <p:cNvPr id="16" name="Slide Number Placeholder 5"/>
          <p:cNvSpPr>
            <a:spLocks noGrp="1"/>
          </p:cNvSpPr>
          <p:nvPr>
            <p:ph type="sldNum" sz="quarter" idx="12"/>
          </p:nvPr>
        </p:nvSpPr>
        <p:spPr>
          <a:xfrm>
            <a:off x="4344988" y="6475413"/>
            <a:ext cx="530225" cy="182562"/>
          </a:xfrm>
        </p:spPr>
        <p:txBody>
          <a:bodyPr/>
          <a:lstStyle/>
          <a:p>
            <a:r>
              <a:rPr lang="en-US" smtClean="0"/>
              <a:t>Slide </a:t>
            </a:r>
            <a:fld id="{6EFF614C-961A-484F-9100-7B1B586DECBB}" type="slidenum">
              <a:rPr lang="en-US" smtClean="0"/>
              <a:pPr/>
              <a:t>2</a:t>
            </a:fld>
            <a:endParaRPr lang="en-US"/>
          </a:p>
        </p:txBody>
      </p:sp>
      <p:sp>
        <p:nvSpPr>
          <p:cNvPr id="12" name="Date Placeholder 3"/>
          <p:cNvSpPr>
            <a:spLocks noGrp="1"/>
          </p:cNvSpPr>
          <p:nvPr>
            <p:ph type="dt" sz="half" idx="10"/>
          </p:nvPr>
        </p:nvSpPr>
        <p:spPr>
          <a:xfrm>
            <a:off x="685800" y="378281"/>
            <a:ext cx="1600200" cy="215444"/>
          </a:xfrm>
        </p:spPr>
        <p:txBody>
          <a:bodyPr/>
          <a:lstStyle/>
          <a:p>
            <a:r>
              <a:rPr lang="en-US" smtClean="0"/>
              <a:t>July 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200" b="1" dirty="0" smtClean="0"/>
              <a:t>SDG&amp;E Background</a:t>
            </a:r>
          </a:p>
        </p:txBody>
      </p:sp>
      <p:sp>
        <p:nvSpPr>
          <p:cNvPr id="3075" name="Rectangle 3"/>
          <p:cNvSpPr>
            <a:spLocks noGrp="1" noChangeArrowheads="1"/>
          </p:cNvSpPr>
          <p:nvPr>
            <p:ph idx="1"/>
          </p:nvPr>
        </p:nvSpPr>
        <p:spPr/>
        <p:txBody>
          <a:bodyPr/>
          <a:lstStyle/>
          <a:p>
            <a:pPr eaLnBrk="1" hangingPunct="1">
              <a:lnSpc>
                <a:spcPct val="90000"/>
              </a:lnSpc>
            </a:pPr>
            <a:r>
              <a:rPr lang="en-US" sz="2800" dirty="0" smtClean="0"/>
              <a:t>3,300,000 population in territory</a:t>
            </a:r>
          </a:p>
          <a:p>
            <a:pPr eaLnBrk="1" hangingPunct="1">
              <a:lnSpc>
                <a:spcPct val="90000"/>
              </a:lnSpc>
              <a:spcBef>
                <a:spcPts val="1200"/>
              </a:spcBef>
            </a:pPr>
            <a:r>
              <a:rPr lang="en-US" sz="2800" dirty="0" smtClean="0"/>
              <a:t>700,000 gas meters</a:t>
            </a:r>
          </a:p>
          <a:p>
            <a:pPr eaLnBrk="1" hangingPunct="1">
              <a:lnSpc>
                <a:spcPct val="90000"/>
              </a:lnSpc>
              <a:spcBef>
                <a:spcPts val="1200"/>
              </a:spcBef>
            </a:pPr>
            <a:r>
              <a:rPr lang="en-US" sz="2800" dirty="0" smtClean="0"/>
              <a:t>&gt; 60 % underground infrastructure</a:t>
            </a:r>
          </a:p>
          <a:p>
            <a:pPr eaLnBrk="1" hangingPunct="1">
              <a:lnSpc>
                <a:spcPct val="90000"/>
              </a:lnSpc>
              <a:spcBef>
                <a:spcPts val="1200"/>
              </a:spcBef>
            </a:pPr>
            <a:r>
              <a:rPr lang="en-US" sz="2800" dirty="0" smtClean="0"/>
              <a:t>1,400,000 electric meters</a:t>
            </a:r>
          </a:p>
          <a:p>
            <a:pPr eaLnBrk="1" hangingPunct="1">
              <a:lnSpc>
                <a:spcPct val="90000"/>
              </a:lnSpc>
              <a:spcBef>
                <a:spcPts val="1200"/>
              </a:spcBef>
            </a:pPr>
            <a:r>
              <a:rPr lang="en-US" sz="2800" dirty="0" smtClean="0"/>
              <a:t>Significant IT programs</a:t>
            </a:r>
          </a:p>
          <a:p>
            <a:pPr lvl="1" eaLnBrk="1" hangingPunct="1">
              <a:lnSpc>
                <a:spcPct val="90000"/>
              </a:lnSpc>
            </a:pPr>
            <a:r>
              <a:rPr lang="en-US" sz="2000" dirty="0" err="1" smtClean="0"/>
              <a:t>OpEx</a:t>
            </a:r>
            <a:r>
              <a:rPr lang="en-US" sz="2000" dirty="0" smtClean="0"/>
              <a:t> 20/20 – leveraging technology</a:t>
            </a:r>
          </a:p>
          <a:p>
            <a:pPr lvl="1" eaLnBrk="1" hangingPunct="1">
              <a:lnSpc>
                <a:spcPct val="90000"/>
              </a:lnSpc>
            </a:pPr>
            <a:r>
              <a:rPr lang="en-US" sz="2000" dirty="0" smtClean="0"/>
              <a:t>VoIP</a:t>
            </a:r>
          </a:p>
          <a:p>
            <a:pPr lvl="1" eaLnBrk="1" hangingPunct="1">
              <a:lnSpc>
                <a:spcPct val="90000"/>
              </a:lnSpc>
            </a:pPr>
            <a:r>
              <a:rPr lang="en-US" sz="2000" dirty="0" smtClean="0"/>
              <a:t>Wide-area network rebuild – TDM to IP/MPLS</a:t>
            </a:r>
          </a:p>
          <a:p>
            <a:pPr lvl="1" eaLnBrk="1" hangingPunct="1">
              <a:lnSpc>
                <a:spcPct val="90000"/>
              </a:lnSpc>
            </a:pPr>
            <a:r>
              <a:rPr lang="en-US" sz="2000" dirty="0" smtClean="0"/>
              <a:t>LAN rebuild</a:t>
            </a:r>
          </a:p>
          <a:p>
            <a:pPr lvl="1" eaLnBrk="1" hangingPunct="1">
              <a:lnSpc>
                <a:spcPct val="90000"/>
              </a:lnSpc>
            </a:pPr>
            <a:r>
              <a:rPr lang="en-US" sz="2000" dirty="0" smtClean="0"/>
              <a:t>Wireless wide area network rebuild</a:t>
            </a:r>
          </a:p>
        </p:txBody>
      </p:sp>
      <p:sp>
        <p:nvSpPr>
          <p:cNvPr id="5" name="Footer Placeholder 4"/>
          <p:cNvSpPr>
            <a:spLocks noGrp="1"/>
          </p:cNvSpPr>
          <p:nvPr>
            <p:ph type="ftr" sz="quarter" idx="11"/>
          </p:nvPr>
        </p:nvSpPr>
        <p:spPr/>
        <p:txBody>
          <a:bodyPr/>
          <a:lstStyle/>
          <a:p>
            <a:r>
              <a:rPr lang="en-US" smtClean="0"/>
              <a:t>Mike Calcagno, Sempra Energy</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3</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July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b="1" dirty="0" smtClean="0"/>
              <a:t>Sample of Wireless at SDG&amp;E</a:t>
            </a:r>
          </a:p>
        </p:txBody>
      </p:sp>
      <p:graphicFrame>
        <p:nvGraphicFramePr>
          <p:cNvPr id="4155" name="Group 59"/>
          <p:cNvGraphicFramePr>
            <a:graphicFrameLocks noGrp="1"/>
          </p:cNvGraphicFramePr>
          <p:nvPr>
            <p:ph idx="1"/>
          </p:nvPr>
        </p:nvGraphicFramePr>
        <p:xfrm>
          <a:off x="685800" y="1828800"/>
          <a:ext cx="7772400" cy="4511040"/>
        </p:xfrm>
        <a:graphic>
          <a:graphicData uri="http://schemas.openxmlformats.org/drawingml/2006/table">
            <a:tbl>
              <a:tblPr/>
              <a:tblGrid>
                <a:gridCol w="1943100"/>
                <a:gridCol w="1943100"/>
                <a:gridCol w="1943100"/>
                <a:gridCol w="1943100"/>
              </a:tblGrid>
              <a:tr h="4376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rPr>
                        <a:t>System</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j-lt"/>
                        </a:rPr>
                        <a:t>Purpose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mj-lt"/>
                        </a:rPr>
                        <a:t>Frequency</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mj-lt"/>
                        </a:rPr>
                        <a:t>Scope</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SCADA</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Distribution monitoring and control</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900 MHz MAS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1500 RTUs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DataTac</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Mobile Data</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800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400 MDTs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Smartzone</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PTT mobile voice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900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2000 units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Wirestring radio</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Tactical field use</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450 MHz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1000 units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0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Satellite links</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Emergency comm</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12 GHz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5 quick deployment</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WiFi</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LAN</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2.4 GHz</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Offices</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Commercial</a:t>
                      </a:r>
                    </a:p>
                  </a:txBody>
                  <a:tcPr marL="86360" marR="863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mj-lt"/>
                        </a:rPr>
                        <a:t>Remote access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Various</a:t>
                      </a:r>
                    </a:p>
                  </a:txBody>
                  <a:tcPr marL="86360" marR="863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16,000</a:t>
                      </a:r>
                    </a:p>
                  </a:txBody>
                  <a:tcPr marL="86360" marR="863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Mike Calcagno, Sempra Energy</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4</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July 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b="1" dirty="0" smtClean="0"/>
              <a:t>Gaps In Technology</a:t>
            </a:r>
          </a:p>
        </p:txBody>
      </p:sp>
      <p:sp>
        <p:nvSpPr>
          <p:cNvPr id="5123" name="Rectangle 3"/>
          <p:cNvSpPr>
            <a:spLocks noGrp="1" noChangeArrowheads="1"/>
          </p:cNvSpPr>
          <p:nvPr>
            <p:ph idx="1"/>
          </p:nvPr>
        </p:nvSpPr>
        <p:spPr/>
        <p:txBody>
          <a:bodyPr/>
          <a:lstStyle/>
          <a:p>
            <a:pPr eaLnBrk="1" hangingPunct="1">
              <a:lnSpc>
                <a:spcPct val="90000"/>
              </a:lnSpc>
            </a:pPr>
            <a:r>
              <a:rPr lang="en-US" sz="2400" dirty="0" smtClean="0"/>
              <a:t>Point to multi-thousands of point communications</a:t>
            </a:r>
          </a:p>
          <a:p>
            <a:pPr eaLnBrk="1" hangingPunct="1">
              <a:lnSpc>
                <a:spcPct val="90000"/>
              </a:lnSpc>
            </a:pPr>
            <a:r>
              <a:rPr lang="en-US" sz="2400" dirty="0" smtClean="0"/>
              <a:t>Relatively small amount of data</a:t>
            </a:r>
          </a:p>
          <a:p>
            <a:pPr eaLnBrk="1" hangingPunct="1">
              <a:lnSpc>
                <a:spcPct val="90000"/>
              </a:lnSpc>
            </a:pPr>
            <a:r>
              <a:rPr lang="en-US" sz="2400" dirty="0" smtClean="0"/>
              <a:t>Latency in seconds</a:t>
            </a:r>
          </a:p>
          <a:p>
            <a:pPr eaLnBrk="1" hangingPunct="1">
              <a:lnSpc>
                <a:spcPct val="90000"/>
              </a:lnSpc>
            </a:pPr>
            <a:r>
              <a:rPr lang="en-US" sz="2400" dirty="0" smtClean="0"/>
              <a:t>Ability to operate without primary power</a:t>
            </a:r>
          </a:p>
          <a:p>
            <a:pPr eaLnBrk="1" hangingPunct="1">
              <a:lnSpc>
                <a:spcPct val="90000"/>
              </a:lnSpc>
            </a:pPr>
            <a:r>
              <a:rPr lang="en-US" sz="2400" dirty="0" smtClean="0"/>
              <a:t>Minimal network complexity and number of active nodes</a:t>
            </a:r>
          </a:p>
          <a:p>
            <a:pPr eaLnBrk="1" hangingPunct="1">
              <a:lnSpc>
                <a:spcPct val="90000"/>
              </a:lnSpc>
            </a:pPr>
            <a:r>
              <a:rPr lang="en-US" sz="2400" dirty="0" smtClean="0"/>
              <a:t>Standard network interface – IP</a:t>
            </a:r>
          </a:p>
          <a:p>
            <a:pPr eaLnBrk="1" hangingPunct="1">
              <a:lnSpc>
                <a:spcPct val="90000"/>
              </a:lnSpc>
            </a:pPr>
            <a:r>
              <a:rPr lang="en-US" sz="2400" dirty="0" smtClean="0"/>
              <a:t>Standard device interface – Serial or IP</a:t>
            </a:r>
          </a:p>
          <a:p>
            <a:pPr eaLnBrk="1" hangingPunct="1">
              <a:lnSpc>
                <a:spcPct val="90000"/>
              </a:lnSpc>
            </a:pPr>
            <a:r>
              <a:rPr lang="en-US" sz="2400" dirty="0" smtClean="0"/>
              <a:t>Available embedded through an OEM</a:t>
            </a:r>
          </a:p>
          <a:p>
            <a:pPr eaLnBrk="1" hangingPunct="1">
              <a:lnSpc>
                <a:spcPct val="90000"/>
              </a:lnSpc>
            </a:pPr>
            <a:r>
              <a:rPr lang="en-US" sz="2400" dirty="0" smtClean="0"/>
              <a:t>Easily deployable</a:t>
            </a:r>
          </a:p>
          <a:p>
            <a:pPr eaLnBrk="1" hangingPunct="1">
              <a:lnSpc>
                <a:spcPct val="90000"/>
              </a:lnSpc>
            </a:pPr>
            <a:r>
              <a:rPr lang="en-US" sz="2400" dirty="0" smtClean="0"/>
              <a:t>Able to communicate to underground assets</a:t>
            </a:r>
          </a:p>
          <a:p>
            <a:pPr eaLnBrk="1" hangingPunct="1">
              <a:lnSpc>
                <a:spcPct val="90000"/>
              </a:lnSpc>
            </a:pPr>
            <a:r>
              <a:rPr lang="en-US" sz="2400" dirty="0" smtClean="0"/>
              <a:t>Addresses spectrum issues</a:t>
            </a:r>
          </a:p>
          <a:p>
            <a:pPr eaLnBrk="1" hangingPunct="1">
              <a:lnSpc>
                <a:spcPct val="90000"/>
              </a:lnSpc>
            </a:pPr>
            <a:endParaRPr lang="en-US" sz="2400" dirty="0" smtClean="0"/>
          </a:p>
          <a:p>
            <a:pPr eaLnBrk="1" hangingPunct="1">
              <a:lnSpc>
                <a:spcPct val="90000"/>
              </a:lnSpc>
            </a:pPr>
            <a:endParaRPr lang="en-US" sz="2400" dirty="0" smtClean="0"/>
          </a:p>
        </p:txBody>
      </p:sp>
      <p:sp>
        <p:nvSpPr>
          <p:cNvPr id="5" name="Footer Placeholder 4"/>
          <p:cNvSpPr>
            <a:spLocks noGrp="1"/>
          </p:cNvSpPr>
          <p:nvPr>
            <p:ph type="ftr" sz="quarter" idx="11"/>
          </p:nvPr>
        </p:nvSpPr>
        <p:spPr/>
        <p:txBody>
          <a:bodyPr/>
          <a:lstStyle/>
          <a:p>
            <a:r>
              <a:rPr lang="en-US" smtClean="0"/>
              <a:t>Mike Calcagno, Sempra Energy</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5</a:t>
            </a:fld>
            <a:endParaRPr lang="en-US"/>
          </a:p>
        </p:txBody>
      </p:sp>
      <p:sp>
        <p:nvSpPr>
          <p:cNvPr id="7" name="Date Placeholder 3"/>
          <p:cNvSpPr>
            <a:spLocks noGrp="1"/>
          </p:cNvSpPr>
          <p:nvPr>
            <p:ph type="dt" sz="half" idx="10"/>
          </p:nvPr>
        </p:nvSpPr>
        <p:spPr>
          <a:xfrm>
            <a:off x="685800" y="378281"/>
            <a:ext cx="1600200" cy="215444"/>
          </a:xfrm>
        </p:spPr>
        <p:txBody>
          <a:bodyPr/>
          <a:lstStyle/>
          <a:p>
            <a:r>
              <a:rPr lang="en-US" smtClean="0"/>
              <a:t>July 2010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b="1" dirty="0" smtClean="0"/>
              <a:t>Target Use Cases at SDG&amp;E</a:t>
            </a:r>
          </a:p>
        </p:txBody>
      </p:sp>
      <p:sp>
        <p:nvSpPr>
          <p:cNvPr id="6147" name="Rectangle 3"/>
          <p:cNvSpPr>
            <a:spLocks noGrp="1" noChangeArrowheads="1"/>
          </p:cNvSpPr>
          <p:nvPr>
            <p:ph idx="1"/>
          </p:nvPr>
        </p:nvSpPr>
        <p:spPr/>
        <p:txBody>
          <a:bodyPr/>
          <a:lstStyle/>
          <a:p>
            <a:pPr eaLnBrk="1" hangingPunct="1"/>
            <a:r>
              <a:rPr lang="en-US" sz="2800" dirty="0" smtClean="0"/>
              <a:t>Distribution Grid Sensor/ Fault Current Indicators</a:t>
            </a:r>
          </a:p>
          <a:p>
            <a:pPr lvl="1" eaLnBrk="1" hangingPunct="1"/>
            <a:r>
              <a:rPr lang="en-US" sz="2000" dirty="0" smtClean="0"/>
              <a:t>In the tens of thousands</a:t>
            </a:r>
          </a:p>
          <a:p>
            <a:pPr lvl="1" eaLnBrk="1" hangingPunct="1"/>
            <a:r>
              <a:rPr lang="en-US" sz="2000" dirty="0" smtClean="0"/>
              <a:t>Overhead  and underground</a:t>
            </a:r>
          </a:p>
          <a:p>
            <a:pPr lvl="1" eaLnBrk="1" hangingPunct="1"/>
            <a:r>
              <a:rPr lang="en-US" sz="2000" dirty="0" smtClean="0"/>
              <a:t>Monitor state, possibly number of events</a:t>
            </a:r>
          </a:p>
          <a:p>
            <a:pPr eaLnBrk="1" hangingPunct="1"/>
            <a:r>
              <a:rPr lang="en-US" sz="2800" dirty="0" smtClean="0"/>
              <a:t>Distribution Transformers</a:t>
            </a:r>
          </a:p>
          <a:p>
            <a:pPr lvl="1" eaLnBrk="1" hangingPunct="1"/>
            <a:r>
              <a:rPr lang="en-US" sz="2000" dirty="0" smtClean="0"/>
              <a:t>In the hundreds of thousands</a:t>
            </a:r>
          </a:p>
          <a:p>
            <a:pPr lvl="1" eaLnBrk="1" hangingPunct="1"/>
            <a:r>
              <a:rPr lang="en-US" sz="2000" dirty="0" smtClean="0"/>
              <a:t>Voltage and current, power out</a:t>
            </a:r>
          </a:p>
          <a:p>
            <a:pPr eaLnBrk="1" hangingPunct="1"/>
            <a:r>
              <a:rPr lang="en-US" sz="2800" dirty="0" smtClean="0"/>
              <a:t>Monitoring Remote Terminal Units</a:t>
            </a:r>
          </a:p>
          <a:p>
            <a:pPr lvl="1" eaLnBrk="1" hangingPunct="1"/>
            <a:r>
              <a:rPr lang="en-US" sz="2400" dirty="0" smtClean="0"/>
              <a:t>Condition based monitoring</a:t>
            </a:r>
          </a:p>
          <a:p>
            <a:pPr lvl="1" eaLnBrk="1" hangingPunct="1"/>
            <a:r>
              <a:rPr lang="en-US" sz="2400" dirty="0" smtClean="0"/>
              <a:t>Improve outage resolution</a:t>
            </a:r>
          </a:p>
          <a:p>
            <a:pPr eaLnBrk="1" hangingPunct="1"/>
            <a:endParaRPr lang="en-US" sz="2400" dirty="0" smtClean="0"/>
          </a:p>
          <a:p>
            <a:pPr eaLnBrk="1" hangingPunct="1"/>
            <a:endParaRPr lang="en-US" sz="2000" dirty="0" smtClean="0"/>
          </a:p>
        </p:txBody>
      </p:sp>
      <p:sp>
        <p:nvSpPr>
          <p:cNvPr id="7" name="Date Placeholder 3"/>
          <p:cNvSpPr>
            <a:spLocks noGrp="1"/>
          </p:cNvSpPr>
          <p:nvPr>
            <p:ph type="dt" sz="half" idx="10"/>
          </p:nvPr>
        </p:nvSpPr>
        <p:spPr/>
        <p:txBody>
          <a:bodyPr/>
          <a:lstStyle/>
          <a:p>
            <a:r>
              <a:rPr lang="en-US" smtClean="0"/>
              <a:t>July 2010</a:t>
            </a:r>
            <a:endParaRPr lang="en-US" dirty="0"/>
          </a:p>
        </p:txBody>
      </p:sp>
      <p:sp>
        <p:nvSpPr>
          <p:cNvPr id="5" name="Footer Placeholder 4"/>
          <p:cNvSpPr>
            <a:spLocks noGrp="1"/>
          </p:cNvSpPr>
          <p:nvPr>
            <p:ph type="ftr" sz="quarter" idx="11"/>
          </p:nvPr>
        </p:nvSpPr>
        <p:spPr/>
        <p:txBody>
          <a:bodyPr/>
          <a:lstStyle/>
          <a:p>
            <a:r>
              <a:rPr lang="en-US" smtClean="0"/>
              <a:t>Mike Calcagno, Sempra Energy</a:t>
            </a:r>
            <a:endParaRPr lang="en-US" dirty="0"/>
          </a:p>
        </p:txBody>
      </p:sp>
      <p:sp>
        <p:nvSpPr>
          <p:cNvPr id="6" name="Slide Number Placeholder 5"/>
          <p:cNvSpPr>
            <a:spLocks noGrp="1"/>
          </p:cNvSpPr>
          <p:nvPr>
            <p:ph type="sldNum" sz="quarter" idx="12"/>
          </p:nvPr>
        </p:nvSpPr>
        <p:spPr/>
        <p:txBody>
          <a:bodyPr/>
          <a:lstStyle/>
          <a:p>
            <a:r>
              <a:rPr lang="en-US" smtClean="0"/>
              <a:t>Slide </a:t>
            </a:r>
            <a:fld id="{6EFF614C-961A-484F-9100-7B1B586DECB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July 2010</a:t>
            </a:r>
            <a:endParaRPr lang="en-US" dirty="0"/>
          </a:p>
        </p:txBody>
      </p:sp>
      <p:sp>
        <p:nvSpPr>
          <p:cNvPr id="15" name="Footer Placeholder 4"/>
          <p:cNvSpPr>
            <a:spLocks noGrp="1"/>
          </p:cNvSpPr>
          <p:nvPr>
            <p:ph type="ftr" sz="quarter" idx="11"/>
          </p:nvPr>
        </p:nvSpPr>
        <p:spPr/>
        <p:txBody>
          <a:bodyPr/>
          <a:lstStyle/>
          <a:p>
            <a:r>
              <a:rPr lang="en-US" smtClean="0"/>
              <a:t>Mike Calcagno, Sempra Energy</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7</a:t>
            </a:fld>
            <a:endParaRPr lang="en-US"/>
          </a:p>
        </p:txBody>
      </p:sp>
      <p:pic>
        <p:nvPicPr>
          <p:cNvPr id="9" name="Picture 2"/>
          <p:cNvPicPr>
            <a:picLocks noChangeAspect="1" noChangeArrowheads="1"/>
          </p:cNvPicPr>
          <p:nvPr/>
        </p:nvPicPr>
        <p:blipFill>
          <a:blip r:embed="rId3" cstate="print"/>
          <a:srcRect l="4820" r="15663"/>
          <a:stretch>
            <a:fillRect/>
          </a:stretch>
        </p:blipFill>
        <p:spPr bwMode="auto">
          <a:xfrm>
            <a:off x="3086100" y="2146300"/>
            <a:ext cx="2857500" cy="4021394"/>
          </a:xfrm>
          <a:prstGeom prst="rect">
            <a:avLst/>
          </a:prstGeom>
          <a:noFill/>
          <a:ln w="9525">
            <a:noFill/>
            <a:miter lim="800000"/>
            <a:headEnd/>
            <a:tailEnd/>
          </a:ln>
          <a:effectLst/>
        </p:spPr>
      </p:pic>
      <p:sp>
        <p:nvSpPr>
          <p:cNvPr id="13"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mj-lt"/>
                <a:ea typeface="+mj-ea"/>
                <a:cs typeface="+mj-cs"/>
              </a:rPr>
              <a:t>Tower Shared </a:t>
            </a:r>
            <a:r>
              <a:rPr lang="en-US" sz="3200" i="1" kern="0" dirty="0" smtClean="0">
                <a:solidFill>
                  <a:schemeClr val="tx2"/>
                </a:solidFill>
                <a:latin typeface="+mj-lt"/>
                <a:ea typeface="+mj-ea"/>
                <a:cs typeface="+mj-cs"/>
              </a:rPr>
              <a:t>S</a:t>
            </a:r>
            <a:r>
              <a:rPr kumimoji="0" lang="en-US" sz="3200" b="0" i="1" u="none" strike="noStrike" kern="0" cap="none" spc="0" normalizeH="0" baseline="0" noProof="0" dirty="0" smtClean="0">
                <a:ln>
                  <a:noFill/>
                </a:ln>
                <a:solidFill>
                  <a:schemeClr val="tx2"/>
                </a:solidFill>
                <a:effectLst/>
                <a:uLnTx/>
                <a:uFillTx/>
                <a:latin typeface="+mj-lt"/>
                <a:ea typeface="+mj-ea"/>
                <a:cs typeface="+mj-cs"/>
              </a:rPr>
              <a:t>pace / High </a:t>
            </a:r>
            <a:r>
              <a:rPr lang="en-US" sz="3200" i="1" kern="0" dirty="0" smtClean="0">
                <a:solidFill>
                  <a:schemeClr val="tx2"/>
                </a:solidFill>
                <a:latin typeface="+mj-lt"/>
                <a:ea typeface="+mj-ea"/>
                <a:cs typeface="+mj-cs"/>
              </a:rPr>
              <a:t>I</a:t>
            </a:r>
            <a:r>
              <a:rPr kumimoji="0" lang="en-US" sz="3200" b="0" i="1" u="none" strike="noStrike" kern="0" cap="none" spc="0" normalizeH="0" baseline="0" noProof="0" dirty="0" err="1" smtClean="0">
                <a:ln>
                  <a:noFill/>
                </a:ln>
                <a:solidFill>
                  <a:schemeClr val="tx2"/>
                </a:solidFill>
                <a:effectLst/>
                <a:uLnTx/>
                <a:uFillTx/>
                <a:latin typeface="+mj-lt"/>
                <a:ea typeface="+mj-ea"/>
                <a:cs typeface="+mj-cs"/>
              </a:rPr>
              <a:t>nterference</a:t>
            </a:r>
            <a:r>
              <a:rPr kumimoji="0" lang="en-US" sz="3200" b="0" i="1" u="none" strike="noStrike" kern="0" cap="none" spc="0" normalizeH="0" baseline="0" noProof="0" dirty="0" smtClean="0">
                <a:ln>
                  <a:noFill/>
                </a:ln>
                <a:solidFill>
                  <a:schemeClr val="tx2"/>
                </a:solidFill>
                <a:effectLst/>
                <a:uLnTx/>
                <a:uFillTx/>
                <a:latin typeface="+mj-lt"/>
                <a:ea typeface="+mj-ea"/>
                <a:cs typeface="+mj-cs"/>
              </a:rPr>
              <a:t> </a:t>
            </a:r>
          </a:p>
        </p:txBody>
      </p:sp>
      <p:pic>
        <p:nvPicPr>
          <p:cNvPr id="1026" name="Picture 2" descr="C:\Users\evoskamp\Documents\Projects\Customers\SDGE\wonderpole_truck_blackmountain.jpg"/>
          <p:cNvPicPr>
            <a:picLocks noChangeAspect="1" noChangeArrowheads="1"/>
          </p:cNvPicPr>
          <p:nvPr/>
        </p:nvPicPr>
        <p:blipFill>
          <a:blip r:embed="rId4" cstate="print"/>
          <a:srcRect r="20000"/>
          <a:stretch>
            <a:fillRect/>
          </a:stretch>
        </p:blipFill>
        <p:spPr bwMode="auto">
          <a:xfrm>
            <a:off x="228600" y="2146300"/>
            <a:ext cx="2819400" cy="4009813"/>
          </a:xfrm>
          <a:prstGeom prst="rect">
            <a:avLst/>
          </a:prstGeom>
          <a:noFill/>
        </p:spPr>
      </p:pic>
      <p:pic>
        <p:nvPicPr>
          <p:cNvPr id="1027" name="Picture 3" descr="C:\Users\evoskamp\Documents\Projects\Customers\SDGE\american_tower_blackmountain.jpg"/>
          <p:cNvPicPr>
            <a:picLocks noChangeAspect="1" noChangeArrowheads="1"/>
          </p:cNvPicPr>
          <p:nvPr/>
        </p:nvPicPr>
        <p:blipFill>
          <a:blip r:embed="rId5" cstate="print"/>
          <a:srcRect r="13750"/>
          <a:stretch>
            <a:fillRect/>
          </a:stretch>
        </p:blipFill>
        <p:spPr bwMode="auto">
          <a:xfrm>
            <a:off x="5981700" y="2146300"/>
            <a:ext cx="2857500" cy="40105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July 2010</a:t>
            </a:r>
            <a:endParaRPr lang="en-US" dirty="0"/>
          </a:p>
        </p:txBody>
      </p:sp>
      <p:sp>
        <p:nvSpPr>
          <p:cNvPr id="15" name="Footer Placeholder 4"/>
          <p:cNvSpPr>
            <a:spLocks noGrp="1"/>
          </p:cNvSpPr>
          <p:nvPr>
            <p:ph type="ftr" sz="quarter" idx="11"/>
          </p:nvPr>
        </p:nvSpPr>
        <p:spPr>
          <a:xfrm>
            <a:off x="5067300" y="6475412"/>
            <a:ext cx="3467100" cy="192088"/>
          </a:xfrm>
        </p:spPr>
        <p:txBody>
          <a:bodyPr/>
          <a:lstStyle/>
          <a:p>
            <a:r>
              <a:rPr lang="en-US" smtClean="0"/>
              <a:t>Mike Calcagno, Sempra Energy</a:t>
            </a:r>
            <a:endParaRPr lang="en-US" dirty="0"/>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8</a:t>
            </a:fld>
            <a:endParaRPr lang="en-US"/>
          </a:p>
        </p:txBody>
      </p:sp>
      <p:pic>
        <p:nvPicPr>
          <p:cNvPr id="2050" name="Picture 1" descr="image001"/>
          <p:cNvPicPr>
            <a:picLocks noChangeAspect="1" noChangeArrowheads="1"/>
          </p:cNvPicPr>
          <p:nvPr/>
        </p:nvPicPr>
        <p:blipFill>
          <a:blip r:embed="rId3" cstate="print"/>
          <a:srcRect/>
          <a:stretch>
            <a:fillRect/>
          </a:stretch>
        </p:blipFill>
        <p:spPr bwMode="auto">
          <a:xfrm>
            <a:off x="190500" y="2590800"/>
            <a:ext cx="3251200" cy="2971800"/>
          </a:xfrm>
          <a:prstGeom prst="rect">
            <a:avLst/>
          </a:prstGeom>
          <a:noFill/>
          <a:ln w="9525">
            <a:noFill/>
            <a:miter lim="800000"/>
            <a:headEnd/>
            <a:tailEnd/>
          </a:ln>
        </p:spPr>
      </p:pic>
      <p:pic>
        <p:nvPicPr>
          <p:cNvPr id="2051" name="Picture 2" descr="image002"/>
          <p:cNvPicPr>
            <a:picLocks noChangeAspect="1" noChangeArrowheads="1"/>
          </p:cNvPicPr>
          <p:nvPr/>
        </p:nvPicPr>
        <p:blipFill>
          <a:blip r:embed="rId4" cstate="print"/>
          <a:srcRect/>
          <a:stretch>
            <a:fillRect/>
          </a:stretch>
        </p:blipFill>
        <p:spPr bwMode="auto">
          <a:xfrm>
            <a:off x="3505200" y="2590800"/>
            <a:ext cx="2798885" cy="2971800"/>
          </a:xfrm>
          <a:prstGeom prst="rect">
            <a:avLst/>
          </a:prstGeom>
          <a:noFill/>
          <a:ln w="9525">
            <a:noFill/>
            <a:miter lim="800000"/>
            <a:headEnd/>
            <a:tailEnd/>
          </a:ln>
        </p:spPr>
      </p:pic>
      <p:pic>
        <p:nvPicPr>
          <p:cNvPr id="2052" name="Picture 3" descr="image003"/>
          <p:cNvPicPr>
            <a:picLocks noChangeAspect="1" noChangeArrowheads="1"/>
          </p:cNvPicPr>
          <p:nvPr/>
        </p:nvPicPr>
        <p:blipFill>
          <a:blip r:embed="rId5" cstate="print"/>
          <a:srcRect/>
          <a:stretch>
            <a:fillRect/>
          </a:stretch>
        </p:blipFill>
        <p:spPr bwMode="auto">
          <a:xfrm>
            <a:off x="6400800" y="2590800"/>
            <a:ext cx="2562225" cy="2971800"/>
          </a:xfrm>
          <a:prstGeom prst="rect">
            <a:avLst/>
          </a:prstGeom>
          <a:noFill/>
          <a:ln w="9525">
            <a:noFill/>
            <a:miter lim="800000"/>
            <a:headEnd/>
            <a:tailEnd/>
          </a:ln>
        </p:spPr>
      </p:pic>
      <p:sp>
        <p:nvSpPr>
          <p:cNvPr id="14"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FCI: Below Ground Deployment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r>
              <a:rPr lang="en-US" sz="3200" b="1" dirty="0" smtClean="0"/>
              <a:t>SDG&amp;E Territory: Examples</a:t>
            </a:r>
          </a:p>
        </p:txBody>
      </p:sp>
      <p:sp>
        <p:nvSpPr>
          <p:cNvPr id="12" name="Date Placeholder 3"/>
          <p:cNvSpPr>
            <a:spLocks noGrp="1"/>
          </p:cNvSpPr>
          <p:nvPr>
            <p:ph type="dt" sz="half" idx="10"/>
          </p:nvPr>
        </p:nvSpPr>
        <p:spPr/>
        <p:txBody>
          <a:bodyPr/>
          <a:lstStyle/>
          <a:p>
            <a:r>
              <a:rPr lang="en-US" smtClean="0"/>
              <a:t>July 2010</a:t>
            </a:r>
            <a:endParaRPr lang="en-US" dirty="0"/>
          </a:p>
        </p:txBody>
      </p:sp>
      <p:sp>
        <p:nvSpPr>
          <p:cNvPr id="15" name="Footer Placeholder 4"/>
          <p:cNvSpPr>
            <a:spLocks noGrp="1"/>
          </p:cNvSpPr>
          <p:nvPr>
            <p:ph type="ftr" sz="quarter" idx="11"/>
          </p:nvPr>
        </p:nvSpPr>
        <p:spPr/>
        <p:txBody>
          <a:bodyPr/>
          <a:lstStyle/>
          <a:p>
            <a:r>
              <a:rPr lang="en-US" smtClean="0"/>
              <a:t>Mike Calcagno, Sempra Energy</a:t>
            </a:r>
            <a:endParaRPr lang="en-US"/>
          </a:p>
        </p:txBody>
      </p:sp>
      <p:sp>
        <p:nvSpPr>
          <p:cNvPr id="16" name="Slide Number Placeholder 5"/>
          <p:cNvSpPr>
            <a:spLocks noGrp="1"/>
          </p:cNvSpPr>
          <p:nvPr>
            <p:ph type="sldNum" sz="quarter" idx="12"/>
          </p:nvPr>
        </p:nvSpPr>
        <p:spPr/>
        <p:txBody>
          <a:bodyPr/>
          <a:lstStyle/>
          <a:p>
            <a:r>
              <a:rPr lang="en-US" smtClean="0"/>
              <a:t>Slide </a:t>
            </a:r>
            <a:fld id="{6EFF614C-961A-484F-9100-7B1B586DECBB}" type="slidenum">
              <a:rPr lang="en-US" smtClean="0"/>
              <a:pPr/>
              <a:t>9</a:t>
            </a:fld>
            <a:endParaRPr lang="en-US"/>
          </a:p>
        </p:txBody>
      </p:sp>
      <p:sp>
        <p:nvSpPr>
          <p:cNvPr id="13" name="Rectangle 2"/>
          <p:cNvSpPr txBox="1">
            <a:spLocks noChangeArrowheads="1"/>
          </p:cNvSpPr>
          <p:nvPr/>
        </p:nvSpPr>
        <p:spPr bwMode="auto">
          <a:xfrm>
            <a:off x="647700" y="11811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1026" name="Picture 2" descr="C:\Users\evoskamp\Documents\Projects\Customers\SDGE\Testing_Sub_San_Miguel_2009-05-07\SubstationMiguelGoogle.jpg"/>
          <p:cNvPicPr>
            <a:picLocks noChangeAspect="1" noChangeArrowheads="1"/>
          </p:cNvPicPr>
          <p:nvPr/>
        </p:nvPicPr>
        <p:blipFill>
          <a:blip r:embed="rId3" cstate="print"/>
          <a:srcRect/>
          <a:stretch>
            <a:fillRect/>
          </a:stretch>
        </p:blipFill>
        <p:spPr bwMode="auto">
          <a:xfrm>
            <a:off x="914400" y="2192031"/>
            <a:ext cx="7162800" cy="4094469"/>
          </a:xfrm>
          <a:prstGeom prst="rect">
            <a:avLst/>
          </a:prstGeom>
          <a:noFill/>
        </p:spPr>
      </p:pic>
      <p:sp>
        <p:nvSpPr>
          <p:cNvPr id="10" name="Rectangle 2"/>
          <p:cNvSpPr txBox="1">
            <a:spLocks noChangeArrowheads="1"/>
          </p:cNvSpPr>
          <p:nvPr/>
        </p:nvSpPr>
        <p:spPr bwMode="auto">
          <a:xfrm>
            <a:off x="590550" y="1295400"/>
            <a:ext cx="79629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lgn="ctr" eaLnBrk="1" hangingPunct="1">
              <a:defRPr/>
            </a:pPr>
            <a:r>
              <a:rPr lang="en-US" sz="3200" i="1" kern="0" dirty="0" smtClean="0">
                <a:solidFill>
                  <a:schemeClr val="tx2"/>
                </a:solidFill>
              </a:rPr>
              <a:t>Substation Monitoring: 500 KV / 230 KV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599</Words>
  <Application>Microsoft Office PowerPoint</Application>
  <PresentationFormat>On-screen Show (4:3)</PresentationFormat>
  <Paragraphs>166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IEEE-P802_15</vt:lpstr>
      <vt:lpstr>Project: IEEE P802.15 Working Group for Wireless Personal Area Networks (WPANs)</vt:lpstr>
      <vt:lpstr>User Case  Sempra Energy Mike Calcagno  Distribution Grid Sensor/Fault Current Indicator Substation Monitoring</vt:lpstr>
      <vt:lpstr>SDG&amp;E Background</vt:lpstr>
      <vt:lpstr>Sample of Wireless at SDG&amp;E</vt:lpstr>
      <vt:lpstr>Gaps In Technology</vt:lpstr>
      <vt:lpstr>Target Use Cases at SDG&amp;E</vt:lpstr>
      <vt:lpstr>SDG&amp;E Territory: Examples</vt:lpstr>
      <vt:lpstr>SDG&amp;E Territory: Examples</vt:lpstr>
      <vt:lpstr>SDG&amp;E Territory: Examples</vt:lpstr>
      <vt:lpstr>SDG&amp;E Territory: Substation Monitoring</vt:lpstr>
      <vt:lpstr>SDG&amp;E Territory: Substation Monitoring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2010-07-12T16:43:30Z</dcterms:created>
  <dcterms:modified xsi:type="dcterms:W3CDTF">2010-07-12T16:45:43Z</dcterms:modified>
</cp:coreProperties>
</file>