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1"/>
  </p:notesMasterIdLst>
  <p:handoutMasterIdLst>
    <p:handoutMasterId r:id="rId12"/>
  </p:handoutMasterIdLst>
  <p:sldIdLst>
    <p:sldId id="352" r:id="rId2"/>
    <p:sldId id="353" r:id="rId3"/>
    <p:sldId id="308" r:id="rId4"/>
    <p:sldId id="309" r:id="rId5"/>
    <p:sldId id="310" r:id="rId6"/>
    <p:sldId id="360" r:id="rId7"/>
    <p:sldId id="325" r:id="rId8"/>
    <p:sldId id="312" r:id="rId9"/>
    <p:sldId id="315"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9" autoAdjust="0"/>
    <p:restoredTop sz="95106" autoAdjust="0"/>
  </p:normalViewPr>
  <p:slideViewPr>
    <p:cSldViewPr>
      <p:cViewPr>
        <p:scale>
          <a:sx n="80" d="100"/>
          <a:sy n="80" d="100"/>
        </p:scale>
        <p:origin x="-390"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87C5E5B5-9DB0-429E-BA8F-3BDF026E09D7}"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8233D6C6-329C-4004-BFD9-EE1311C8510D}"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2010</a:t>
            </a:r>
            <a:endParaRPr lang="en-US"/>
          </a:p>
        </p:txBody>
      </p:sp>
      <p:sp>
        <p:nvSpPr>
          <p:cNvPr id="5" name="Footer Placeholder 4"/>
          <p:cNvSpPr>
            <a:spLocks noGrp="1"/>
          </p:cNvSpPr>
          <p:nvPr>
            <p:ph type="ftr" sz="quarter" idx="11"/>
          </p:nvPr>
        </p:nvSpPr>
        <p:spPr/>
        <p:txBody>
          <a:bodyPr/>
          <a:lstStyle>
            <a:lvl1pPr>
              <a:defRPr/>
            </a:lvl1pPr>
          </a:lstStyle>
          <a:p>
            <a:r>
              <a:rPr lang="fi-FI" smtClean="0"/>
              <a:t>Joaquin Silva, On-Ramp Wireless, Inc.</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348018CE-AFEA-4463-A233-DEACB3DA3F10}"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2010</a:t>
            </a:r>
            <a:endParaRPr lang="en-US"/>
          </a:p>
        </p:txBody>
      </p:sp>
      <p:sp>
        <p:nvSpPr>
          <p:cNvPr id="5" name="Footer Placeholder 4"/>
          <p:cNvSpPr>
            <a:spLocks noGrp="1"/>
          </p:cNvSpPr>
          <p:nvPr>
            <p:ph type="ftr" sz="quarter" idx="11"/>
          </p:nvPr>
        </p:nvSpPr>
        <p:spPr/>
        <p:txBody>
          <a:bodyPr/>
          <a:lstStyle>
            <a:lvl1pPr>
              <a:defRPr/>
            </a:lvl1pPr>
          </a:lstStyle>
          <a:p>
            <a:r>
              <a:rPr lang="fi-FI" smtClean="0"/>
              <a:t>Joaquin Silva, On-Ramp Wireless, Inc.</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81C442FF-1665-4C9A-9098-19FF9058C26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2010</a:t>
            </a:r>
            <a:endParaRPr lang="en-US"/>
          </a:p>
        </p:txBody>
      </p:sp>
      <p:sp>
        <p:nvSpPr>
          <p:cNvPr id="5" name="Footer Placeholder 4"/>
          <p:cNvSpPr>
            <a:spLocks noGrp="1"/>
          </p:cNvSpPr>
          <p:nvPr>
            <p:ph type="ftr" sz="quarter" idx="11"/>
          </p:nvPr>
        </p:nvSpPr>
        <p:spPr/>
        <p:txBody>
          <a:bodyPr/>
          <a:lstStyle>
            <a:lvl1pPr>
              <a:defRPr/>
            </a:lvl1pPr>
          </a:lstStyle>
          <a:p>
            <a:r>
              <a:rPr lang="fi-FI" smtClean="0"/>
              <a:t>Joaquin Silva, On-Ramp Wireless, Inc.</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88FC33D-8CC3-4D91-9022-945967EA7D0C}"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fi-FI" smtClean="0"/>
              <a:t>Joaquin Silva, On-Ramp Wireless, Inc.</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6F8C714-F774-4153-83CB-C79AEDFD02C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atin typeface="+mj-lt"/>
              </a:defRPr>
            </a:lvl1pPr>
          </a:lstStyle>
          <a:p>
            <a:r>
              <a:rPr lang="en-US" smtClean="0"/>
              <a:t>July 2010</a:t>
            </a:r>
            <a:endParaRPr lang="en-US" dirty="0"/>
          </a:p>
        </p:txBody>
      </p:sp>
      <p:sp>
        <p:nvSpPr>
          <p:cNvPr id="5" name="Footer Placeholder 4"/>
          <p:cNvSpPr>
            <a:spLocks noGrp="1"/>
          </p:cNvSpPr>
          <p:nvPr>
            <p:ph type="ftr" sz="quarter" idx="11"/>
          </p:nvPr>
        </p:nvSpPr>
        <p:spPr>
          <a:xfrm>
            <a:off x="5105400" y="6475412"/>
            <a:ext cx="3429000" cy="192088"/>
          </a:xfrm>
        </p:spPr>
        <p:txBody>
          <a:bodyPr/>
          <a:lstStyle>
            <a:lvl1pPr>
              <a:defRPr>
                <a:latin typeface="+mj-lt"/>
              </a:defRPr>
            </a:lvl1pPr>
          </a:lstStyle>
          <a:p>
            <a:r>
              <a:rPr lang="fi-FI" smtClean="0"/>
              <a:t>Joaquin Silva, On-Ramp Wireless, Inc.</a:t>
            </a:r>
            <a:endParaRPr lang="en-US" dirty="0"/>
          </a:p>
        </p:txBody>
      </p:sp>
      <p:sp>
        <p:nvSpPr>
          <p:cNvPr id="6" name="Slide Number Placeholder 5"/>
          <p:cNvSpPr>
            <a:spLocks noGrp="1"/>
          </p:cNvSpPr>
          <p:nvPr>
            <p:ph type="sldNum" sz="quarter" idx="12"/>
          </p:nvPr>
        </p:nvSpPr>
        <p:spPr>
          <a:xfrm>
            <a:off x="4342400" y="6475413"/>
            <a:ext cx="535403" cy="184666"/>
          </a:xfrm>
        </p:spPr>
        <p:txBody>
          <a:bodyPr/>
          <a:lstStyle>
            <a:lvl1pPr>
              <a:defRPr>
                <a:latin typeface="+mj-lt"/>
              </a:defRPr>
            </a:lvl1pPr>
          </a:lstStyle>
          <a:p>
            <a:r>
              <a:rPr lang="en-US" dirty="0" smtClean="0"/>
              <a:t>Slide </a:t>
            </a:r>
            <a:fld id="{1C6A979E-6BE7-4840-8ABA-F22D8D8DFF6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2010</a:t>
            </a:r>
            <a:endParaRPr lang="en-US"/>
          </a:p>
        </p:txBody>
      </p:sp>
      <p:sp>
        <p:nvSpPr>
          <p:cNvPr id="5" name="Footer Placeholder 4"/>
          <p:cNvSpPr>
            <a:spLocks noGrp="1"/>
          </p:cNvSpPr>
          <p:nvPr>
            <p:ph type="ftr" sz="quarter" idx="11"/>
          </p:nvPr>
        </p:nvSpPr>
        <p:spPr/>
        <p:txBody>
          <a:bodyPr/>
          <a:lstStyle>
            <a:lvl1pPr>
              <a:defRPr/>
            </a:lvl1pPr>
          </a:lstStyle>
          <a:p>
            <a:r>
              <a:rPr lang="fi-FI" smtClean="0"/>
              <a:t>Joaquin Silva, On-Ramp Wireless, Inc.</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FF614C-961A-484F-9100-7B1B586DECB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2010</a:t>
            </a:r>
            <a:endParaRPr lang="en-US"/>
          </a:p>
        </p:txBody>
      </p:sp>
      <p:sp>
        <p:nvSpPr>
          <p:cNvPr id="6" name="Footer Placeholder 5"/>
          <p:cNvSpPr>
            <a:spLocks noGrp="1"/>
          </p:cNvSpPr>
          <p:nvPr>
            <p:ph type="ftr" sz="quarter" idx="11"/>
          </p:nvPr>
        </p:nvSpPr>
        <p:spPr>
          <a:xfrm>
            <a:off x="5448300" y="6475412"/>
            <a:ext cx="3086100" cy="192088"/>
          </a:xfrm>
        </p:spPr>
        <p:txBody>
          <a:bodyPr/>
          <a:lstStyle>
            <a:lvl1pPr>
              <a:defRPr/>
            </a:lvl1pPr>
          </a:lstStyle>
          <a:p>
            <a:r>
              <a:rPr lang="fi-FI" smtClean="0"/>
              <a:t>Joaquin Silva, On-Ramp Wireless, Inc.</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664E72B-B00D-49CE-B61C-6952A72AC2E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2010</a:t>
            </a:r>
            <a:endParaRPr lang="en-US"/>
          </a:p>
        </p:txBody>
      </p:sp>
      <p:sp>
        <p:nvSpPr>
          <p:cNvPr id="8" name="Footer Placeholder 7"/>
          <p:cNvSpPr>
            <a:spLocks noGrp="1"/>
          </p:cNvSpPr>
          <p:nvPr>
            <p:ph type="ftr" sz="quarter" idx="11"/>
          </p:nvPr>
        </p:nvSpPr>
        <p:spPr/>
        <p:txBody>
          <a:bodyPr/>
          <a:lstStyle>
            <a:lvl1pPr>
              <a:defRPr/>
            </a:lvl1pPr>
          </a:lstStyle>
          <a:p>
            <a:r>
              <a:rPr lang="fi-FI" smtClean="0"/>
              <a:t>Joaquin Silva, On-Ramp Wireless, Inc.</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0C78AB60-850F-47FA-8749-3F180F94BA8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2010</a:t>
            </a:r>
            <a:endParaRPr lang="en-US"/>
          </a:p>
        </p:txBody>
      </p:sp>
      <p:sp>
        <p:nvSpPr>
          <p:cNvPr id="4" name="Footer Placeholder 3"/>
          <p:cNvSpPr>
            <a:spLocks noGrp="1"/>
          </p:cNvSpPr>
          <p:nvPr>
            <p:ph type="ftr" sz="quarter" idx="11"/>
          </p:nvPr>
        </p:nvSpPr>
        <p:spPr/>
        <p:txBody>
          <a:bodyPr/>
          <a:lstStyle>
            <a:lvl1pPr>
              <a:defRPr/>
            </a:lvl1pPr>
          </a:lstStyle>
          <a:p>
            <a:r>
              <a:rPr lang="fi-FI" smtClean="0"/>
              <a:t>Joaquin Silva, On-Ramp Wireless, Inc.</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8D27E25-C7AE-4F3E-9E47-DF30E8F007A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2010</a:t>
            </a:r>
            <a:endParaRPr lang="en-US"/>
          </a:p>
        </p:txBody>
      </p:sp>
      <p:sp>
        <p:nvSpPr>
          <p:cNvPr id="3" name="Footer Placeholder 2"/>
          <p:cNvSpPr>
            <a:spLocks noGrp="1"/>
          </p:cNvSpPr>
          <p:nvPr>
            <p:ph type="ftr" sz="quarter" idx="11"/>
          </p:nvPr>
        </p:nvSpPr>
        <p:spPr/>
        <p:txBody>
          <a:bodyPr/>
          <a:lstStyle>
            <a:lvl1pPr>
              <a:defRPr/>
            </a:lvl1pPr>
          </a:lstStyle>
          <a:p>
            <a:r>
              <a:rPr lang="fi-FI" smtClean="0"/>
              <a:t>Joaquin Silva, On-Ramp Wireless, Inc.</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44F949DA-6DC1-48A5-A68B-9225C040069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2010</a:t>
            </a:r>
            <a:endParaRPr lang="en-US"/>
          </a:p>
        </p:txBody>
      </p:sp>
      <p:sp>
        <p:nvSpPr>
          <p:cNvPr id="6" name="Footer Placeholder 5"/>
          <p:cNvSpPr>
            <a:spLocks noGrp="1"/>
          </p:cNvSpPr>
          <p:nvPr>
            <p:ph type="ftr" sz="quarter" idx="11"/>
          </p:nvPr>
        </p:nvSpPr>
        <p:spPr/>
        <p:txBody>
          <a:bodyPr/>
          <a:lstStyle>
            <a:lvl1pPr>
              <a:defRPr/>
            </a:lvl1pPr>
          </a:lstStyle>
          <a:p>
            <a:r>
              <a:rPr lang="fi-FI" smtClean="0"/>
              <a:t>Joaquin Silva, On-Ramp Wireless, Inc.</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572AA6EF-2754-44AC-A922-20329262E1A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2010</a:t>
            </a:r>
            <a:endParaRPr lang="en-US"/>
          </a:p>
        </p:txBody>
      </p:sp>
      <p:sp>
        <p:nvSpPr>
          <p:cNvPr id="6" name="Footer Placeholder 5"/>
          <p:cNvSpPr>
            <a:spLocks noGrp="1"/>
          </p:cNvSpPr>
          <p:nvPr>
            <p:ph type="ftr" sz="quarter" idx="11"/>
          </p:nvPr>
        </p:nvSpPr>
        <p:spPr/>
        <p:txBody>
          <a:bodyPr/>
          <a:lstStyle>
            <a:lvl1pPr>
              <a:defRPr/>
            </a:lvl1pPr>
          </a:lstStyle>
          <a:p>
            <a:r>
              <a:rPr lang="fi-FI" smtClean="0"/>
              <a:t>Joaquin Silva, On-Ramp Wireless, Inc.</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7D364153-44DC-4450-A93C-DA0CE2C2628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mj-lt"/>
              </a:defRPr>
            </a:lvl1pPr>
          </a:lstStyle>
          <a:p>
            <a:r>
              <a:rPr lang="en-US" smtClean="0"/>
              <a:t>July 2010</a:t>
            </a:r>
            <a:endParaRPr lang="en-US" dirty="0"/>
          </a:p>
        </p:txBody>
      </p:sp>
      <p:sp>
        <p:nvSpPr>
          <p:cNvPr id="1029" name="Rectangle 5"/>
          <p:cNvSpPr>
            <a:spLocks noGrp="1" noChangeArrowheads="1"/>
          </p:cNvSpPr>
          <p:nvPr>
            <p:ph type="ftr" sz="quarter" idx="3"/>
          </p:nvPr>
        </p:nvSpPr>
        <p:spPr bwMode="auto">
          <a:xfrm>
            <a:off x="4876800" y="6475412"/>
            <a:ext cx="36576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a:latin typeface="+mj-lt"/>
              </a:defRPr>
            </a:lvl1pPr>
          </a:lstStyle>
          <a:p>
            <a:r>
              <a:rPr lang="en-US" dirty="0" smtClean="0"/>
              <a:t>Joaquin Silva, On-Ramp Wireless, Inc.</a:t>
            </a:r>
            <a:endParaRPr lang="en-US" dirty="0"/>
          </a:p>
        </p:txBody>
      </p:sp>
      <p:sp>
        <p:nvSpPr>
          <p:cNvPr id="1030" name="Rectangle 6"/>
          <p:cNvSpPr>
            <a:spLocks noGrp="1" noChangeArrowheads="1"/>
          </p:cNvSpPr>
          <p:nvPr>
            <p:ph type="sldNum" sz="quarter" idx="4"/>
          </p:nvPr>
        </p:nvSpPr>
        <p:spPr bwMode="auto">
          <a:xfrm>
            <a:off x="43424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atin typeface="+mj-lt"/>
              </a:defRPr>
            </a:lvl1pPr>
          </a:lstStyle>
          <a:p>
            <a:r>
              <a:rPr lang="en-US" smtClean="0"/>
              <a:t>Slide </a:t>
            </a:r>
            <a:fld id="{097AEC2D-0215-4ED6-ACE7-CBA4A5C99407}" type="slidenum">
              <a:rPr lang="en-US" smtClean="0"/>
              <a:pPr/>
              <a:t>‹#›</a:t>
            </a:fld>
            <a:endParaRPr lang="en-US"/>
          </a:p>
        </p:txBody>
      </p:sp>
      <p:sp>
        <p:nvSpPr>
          <p:cNvPr id="1031" name="Rectangle 7"/>
          <p:cNvSpPr>
            <a:spLocks noChangeArrowheads="1"/>
          </p:cNvSpPr>
          <p:nvPr/>
        </p:nvSpPr>
        <p:spPr bwMode="auto">
          <a:xfrm>
            <a:off x="2324100" y="394156"/>
            <a:ext cx="6130925" cy="215444"/>
          </a:xfrm>
          <a:prstGeom prst="rect">
            <a:avLst/>
          </a:prstGeom>
          <a:noFill/>
          <a:ln w="9525">
            <a:noFill/>
            <a:miter lim="800000"/>
            <a:headEnd/>
            <a:tailEnd/>
          </a:ln>
          <a:effectLst/>
        </p:spPr>
        <p:txBody>
          <a:bodyPr wrap="square" lIns="0" tIns="0" rIns="0" bIns="0" anchor="b">
            <a:spAutoFit/>
          </a:bodyPr>
          <a:lstStyle/>
          <a:p>
            <a:pPr lvl="4" algn="r"/>
            <a:r>
              <a:rPr lang="en-US" sz="1400" b="1" dirty="0">
                <a:latin typeface="+mj-lt"/>
              </a:rPr>
              <a:t>doc.: IEEE </a:t>
            </a:r>
            <a:r>
              <a:rPr lang="en-US" b="1" dirty="0" smtClean="0"/>
              <a:t>15-10-0528-00-leci</a:t>
            </a:r>
            <a:endParaRPr lang="en-US" sz="1400" b="1" dirty="0">
              <a:latin typeface="+mj-lt"/>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latin typeface="+mj-lt"/>
            </a:endParaRPr>
          </a:p>
        </p:txBody>
      </p:sp>
      <p:sp>
        <p:nvSpPr>
          <p:cNvPr id="1033" name="Rectangle 9"/>
          <p:cNvSpPr>
            <a:spLocks noChangeArrowheads="1"/>
          </p:cNvSpPr>
          <p:nvPr/>
        </p:nvSpPr>
        <p:spPr bwMode="auto">
          <a:xfrm>
            <a:off x="685800" y="6475413"/>
            <a:ext cx="838200" cy="184666"/>
          </a:xfrm>
          <a:prstGeom prst="rect">
            <a:avLst/>
          </a:prstGeom>
          <a:noFill/>
          <a:ln w="9525">
            <a:noFill/>
            <a:miter lim="800000"/>
            <a:headEnd/>
            <a:tailEnd/>
          </a:ln>
          <a:effectLst/>
        </p:spPr>
        <p:txBody>
          <a:bodyPr wrap="square" lIns="0" tIns="0" rIns="0" bIns="0">
            <a:spAutoFit/>
          </a:bodyPr>
          <a:lstStyle/>
          <a:p>
            <a:r>
              <a:rPr lang="en-US" sz="1200" dirty="0">
                <a:latin typeface="+mj-lt"/>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sz="1200">
              <a:latin typeface="+mj-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j-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j-lt"/>
        </a:defRPr>
      </a:lvl2pPr>
      <a:lvl3pPr marL="1085850" indent="-228600" algn="l" rtl="0" eaLnBrk="0" fontAlgn="base" hangingPunct="0">
        <a:spcBef>
          <a:spcPct val="20000"/>
        </a:spcBef>
        <a:spcAft>
          <a:spcPct val="0"/>
        </a:spcAft>
        <a:buChar char="•"/>
        <a:defRPr sz="2400">
          <a:solidFill>
            <a:schemeClr val="tx1"/>
          </a:solidFill>
          <a:latin typeface="+mj-lt"/>
        </a:defRPr>
      </a:lvl3pPr>
      <a:lvl4pPr marL="1428750" indent="-228600" algn="l" rtl="0" eaLnBrk="0" fontAlgn="base" hangingPunct="0">
        <a:spcBef>
          <a:spcPct val="20000"/>
        </a:spcBef>
        <a:spcAft>
          <a:spcPct val="0"/>
        </a:spcAft>
        <a:buChar char="–"/>
        <a:defRPr sz="2000">
          <a:solidFill>
            <a:schemeClr val="tx1"/>
          </a:solidFill>
          <a:latin typeface="+mj-lt"/>
        </a:defRPr>
      </a:lvl4pPr>
      <a:lvl5pPr marL="1771650" indent="-228600" algn="l" rtl="0" eaLnBrk="0" fontAlgn="base" hangingPunct="0">
        <a:spcBef>
          <a:spcPct val="20000"/>
        </a:spcBef>
        <a:spcAft>
          <a:spcPct val="0"/>
        </a:spcAft>
        <a:buChar char="•"/>
        <a:defRPr sz="2000">
          <a:solidFill>
            <a:schemeClr val="tx1"/>
          </a:solidFill>
          <a:latin typeface="+mj-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2800" b="1" smtClean="0"/>
              <a:t>Project: IEEE P802.15 Working Group for Wireless Personal Area Networks (WPANs)</a:t>
            </a:r>
            <a:endParaRPr lang="en-US" sz="2400" b="1" dirty="0"/>
          </a:p>
        </p:txBody>
      </p:sp>
      <p:sp>
        <p:nvSpPr>
          <p:cNvPr id="7" name="Content Placeholder 6"/>
          <p:cNvSpPr>
            <a:spLocks noGrp="1"/>
          </p:cNvSpPr>
          <p:nvPr>
            <p:ph idx="1"/>
          </p:nvPr>
        </p:nvSpPr>
        <p:spPr/>
        <p:txBody>
          <a:bodyPr/>
          <a:lstStyle/>
          <a:p>
            <a:pPr marL="0" indent="0">
              <a:spcBef>
                <a:spcPts val="600"/>
              </a:spcBef>
              <a:spcAft>
                <a:spcPts val="600"/>
              </a:spcAft>
              <a:buNone/>
            </a:pPr>
            <a:r>
              <a:rPr lang="en-US" sz="1400" b="1" smtClean="0">
                <a:solidFill>
                  <a:schemeClr val="tx2"/>
                </a:solidFill>
              </a:rPr>
              <a:t>Submission </a:t>
            </a:r>
            <a:r>
              <a:rPr lang="en-US" sz="1400" b="1" smtClean="0"/>
              <a:t>Title:</a:t>
            </a:r>
            <a:r>
              <a:rPr lang="en-US" sz="1400" smtClean="0"/>
              <a:t> [Low Energy Critical Infrastructure Monitoring]	</a:t>
            </a:r>
          </a:p>
          <a:p>
            <a:pPr marL="0" indent="0">
              <a:spcBef>
                <a:spcPts val="600"/>
              </a:spcBef>
              <a:spcAft>
                <a:spcPts val="600"/>
              </a:spcAft>
              <a:buNone/>
            </a:pPr>
            <a:r>
              <a:rPr lang="en-US" sz="1400" b="1" smtClean="0"/>
              <a:t>Date Submitted: </a:t>
            </a:r>
            <a:r>
              <a:rPr lang="en-US" sz="1400" smtClean="0"/>
              <a:t>[July 2010]	</a:t>
            </a:r>
          </a:p>
          <a:p>
            <a:pPr marL="0" indent="0">
              <a:spcBef>
                <a:spcPts val="600"/>
              </a:spcBef>
              <a:spcAft>
                <a:spcPts val="600"/>
              </a:spcAft>
              <a:buNone/>
            </a:pPr>
            <a:r>
              <a:rPr lang="en-US" sz="1400" b="1" smtClean="0"/>
              <a:t>Source:</a:t>
            </a:r>
            <a:r>
              <a:rPr lang="en-US" sz="1400" smtClean="0"/>
              <a:t> [Joaquin Silva] Company: [On-Ramp Wireless, Inc.]</a:t>
            </a:r>
          </a:p>
          <a:p>
            <a:pPr marL="0" indent="0">
              <a:spcBef>
                <a:spcPts val="600"/>
              </a:spcBef>
              <a:spcAft>
                <a:spcPts val="600"/>
              </a:spcAft>
              <a:buNone/>
            </a:pPr>
            <a:r>
              <a:rPr lang="en-US" sz="1400" smtClean="0"/>
              <a:t>Address: [10920 Via Frontera, Suite 200, San Diego, CA 92127 USA]</a:t>
            </a:r>
          </a:p>
          <a:p>
            <a:pPr marL="0" indent="0">
              <a:spcBef>
                <a:spcPts val="600"/>
              </a:spcBef>
              <a:spcAft>
                <a:spcPts val="600"/>
              </a:spcAft>
              <a:buNone/>
            </a:pPr>
            <a:r>
              <a:rPr lang="en-US" sz="1400" smtClean="0"/>
              <a:t>Voice: [+1 858-592-6008], FAX: [+1 858-592-6009], E-Mail: [joaquin.silva@onrampwireless.com]</a:t>
            </a:r>
          </a:p>
          <a:p>
            <a:pPr marL="0" indent="0">
              <a:spcBef>
                <a:spcPts val="600"/>
              </a:spcBef>
              <a:spcAft>
                <a:spcPts val="600"/>
              </a:spcAft>
              <a:buNone/>
            </a:pPr>
            <a:r>
              <a:rPr lang="en-US" sz="1400" b="1" smtClean="0"/>
              <a:t>Abstract:</a:t>
            </a:r>
            <a:r>
              <a:rPr lang="en-US" sz="1400" smtClean="0"/>
              <a:t>  [This presentation contains the material related  to the panel presentation at WNG]</a:t>
            </a:r>
          </a:p>
          <a:p>
            <a:pPr marL="0" indent="0">
              <a:spcBef>
                <a:spcPts val="600"/>
              </a:spcBef>
              <a:spcAft>
                <a:spcPts val="600"/>
              </a:spcAft>
              <a:buNone/>
            </a:pPr>
            <a:r>
              <a:rPr lang="en-US" sz="1400" b="1" smtClean="0"/>
              <a:t>Purpose:</a:t>
            </a:r>
            <a:r>
              <a:rPr lang="en-US" sz="1400" smtClean="0"/>
              <a:t>  [For information]</a:t>
            </a:r>
          </a:p>
          <a:p>
            <a:pPr marL="0" indent="0">
              <a:spcBef>
                <a:spcPts val="600"/>
              </a:spcBef>
              <a:spcAft>
                <a:spcPts val="600"/>
              </a:spcAft>
              <a:buNone/>
            </a:pPr>
            <a:r>
              <a:rPr lang="en-US" sz="1400" b="1" smtClean="0"/>
              <a:t>Notice:</a:t>
            </a:r>
            <a:r>
              <a:rPr lang="en-US" sz="1400" smtClean="0"/>
              <a:t>  This document</a:t>
            </a:r>
            <a:r>
              <a:rPr lang="en-US" sz="1400" smtClean="0">
                <a:solidFill>
                  <a:schemeClr val="tx2"/>
                </a:solidFill>
              </a:rPr>
              <a: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indent="0">
              <a:spcBef>
                <a:spcPts val="600"/>
              </a:spcBef>
              <a:spcAft>
                <a:spcPts val="600"/>
              </a:spcAft>
              <a:buNone/>
            </a:pPr>
            <a:r>
              <a:rPr lang="en-US" sz="1400" b="1" smtClean="0">
                <a:solidFill>
                  <a:schemeClr val="tx2"/>
                </a:solidFill>
              </a:rPr>
              <a:t>Release:</a:t>
            </a:r>
            <a:r>
              <a:rPr lang="en-US" sz="1400" smtClean="0">
                <a:solidFill>
                  <a:schemeClr val="tx2"/>
                </a:solidFill>
              </a:rPr>
              <a:t>  The contributor acknowledges and accepts that this contribution becomes the property of IEEE and may be made publicly available by P802.15.	</a:t>
            </a:r>
            <a:endParaRPr lang="en-US" sz="1400" dirty="0" smtClean="0">
              <a:solidFill>
                <a:schemeClr val="tx2"/>
              </a:solidFill>
            </a:endParaRPr>
          </a:p>
        </p:txBody>
      </p:sp>
      <p:sp>
        <p:nvSpPr>
          <p:cNvPr id="3" name="Date Placeholder 1"/>
          <p:cNvSpPr>
            <a:spLocks noGrp="1"/>
          </p:cNvSpPr>
          <p:nvPr>
            <p:ph type="dt" sz="half" idx="10"/>
          </p:nvPr>
        </p:nvSpPr>
        <p:spPr/>
        <p:txBody>
          <a:bodyPr/>
          <a:lstStyle/>
          <a:p>
            <a:r>
              <a:rPr lang="en-US" smtClean="0"/>
              <a:t>July 2010</a:t>
            </a:r>
            <a:endParaRPr lang="en-US" dirty="0"/>
          </a:p>
        </p:txBody>
      </p:sp>
      <p:sp>
        <p:nvSpPr>
          <p:cNvPr id="4" name="Footer Placeholder 2"/>
          <p:cNvSpPr>
            <a:spLocks noGrp="1"/>
          </p:cNvSpPr>
          <p:nvPr>
            <p:ph type="ftr" sz="quarter" idx="11"/>
          </p:nvPr>
        </p:nvSpPr>
        <p:spPr>
          <a:xfrm>
            <a:off x="4991100" y="6515100"/>
            <a:ext cx="3543300" cy="184666"/>
          </a:xfrm>
        </p:spPr>
        <p:txBody>
          <a:bodyPr/>
          <a:lstStyle/>
          <a:p>
            <a:r>
              <a:rPr lang="fi-FI" smtClean="0"/>
              <a:t>Joaquin Silva, On-Ramp Wireless, Inc.</a:t>
            </a:r>
            <a:endParaRPr lang="en-US" dirty="0"/>
          </a:p>
        </p:txBody>
      </p:sp>
      <p:sp>
        <p:nvSpPr>
          <p:cNvPr id="5" name="Slide Number Placeholder 3"/>
          <p:cNvSpPr>
            <a:spLocks noGrp="1"/>
          </p:cNvSpPr>
          <p:nvPr>
            <p:ph type="sldNum" sz="quarter" idx="12"/>
          </p:nvPr>
        </p:nvSpPr>
        <p:spPr/>
        <p:txBody>
          <a:bodyPr/>
          <a:lstStyle/>
          <a:p>
            <a:r>
              <a:rPr lang="en-US" smtClean="0"/>
              <a:t>Slide </a:t>
            </a:r>
            <a:fld id="{CB9CE78F-DA64-4F71-9F79-58F6479410CA}" type="slidenum">
              <a:rPr lang="en-US" smtClean="0"/>
              <a:pPr/>
              <a:t>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0" y="685800"/>
            <a:ext cx="7886700" cy="1066800"/>
          </a:xfrm>
        </p:spPr>
        <p:txBody>
          <a:bodyPr/>
          <a:lstStyle/>
          <a:p>
            <a:pPr lvl="0"/>
            <a:r>
              <a:rPr lang="en-US" sz="2800" b="1" dirty="0" smtClean="0"/>
              <a:t>Low Energy Critical Infrastructure Monitoring</a:t>
            </a:r>
            <a:endParaRPr lang="en-US" sz="2800" dirty="0"/>
          </a:p>
        </p:txBody>
      </p:sp>
      <p:sp>
        <p:nvSpPr>
          <p:cNvPr id="3" name="Content Placeholder 2"/>
          <p:cNvSpPr>
            <a:spLocks noGrp="1"/>
          </p:cNvSpPr>
          <p:nvPr>
            <p:ph idx="1"/>
          </p:nvPr>
        </p:nvSpPr>
        <p:spPr/>
        <p:txBody>
          <a:bodyPr/>
          <a:lstStyle/>
          <a:p>
            <a:r>
              <a:rPr lang="en-US" sz="2400" dirty="0" smtClean="0"/>
              <a:t>Addressing assets and infrastructure essential for the functioning of a society and economy</a:t>
            </a:r>
          </a:p>
          <a:p>
            <a:pPr lvl="1"/>
            <a:r>
              <a:rPr lang="en-US" sz="1400" dirty="0" smtClean="0"/>
              <a:t>Water supply, energy production and distribution, agriculture, transportation, security services, bridges, levees, etc.</a:t>
            </a:r>
          </a:p>
          <a:p>
            <a:pPr lvl="1"/>
            <a:r>
              <a:rPr lang="en-US" sz="1400" dirty="0" smtClean="0"/>
              <a:t>More at http://en.wikipedia.org/wiki/Critical_infrastructure</a:t>
            </a:r>
            <a:endParaRPr lang="en-US" sz="800" dirty="0" smtClean="0"/>
          </a:p>
          <a:p>
            <a:pPr>
              <a:spcBef>
                <a:spcPts val="1200"/>
              </a:spcBef>
            </a:pPr>
            <a:r>
              <a:rPr lang="en-US" sz="2400" dirty="0" smtClean="0"/>
              <a:t>Why is monitoring needed?</a:t>
            </a:r>
          </a:p>
          <a:p>
            <a:pPr lvl="1"/>
            <a:r>
              <a:rPr lang="en-US" sz="1400" dirty="0" smtClean="0"/>
              <a:t>Preventive maintenance:  repairs can be scheduled, costs are reduced </a:t>
            </a:r>
          </a:p>
          <a:p>
            <a:pPr lvl="1"/>
            <a:r>
              <a:rPr lang="en-US" sz="1400" dirty="0" smtClean="0"/>
              <a:t>Safety:  prevention of catastrophic failures, environmental damage, hazardous leaks/spills</a:t>
            </a:r>
          </a:p>
          <a:p>
            <a:pPr lvl="1"/>
            <a:r>
              <a:rPr lang="en-US" sz="1400" dirty="0" smtClean="0"/>
              <a:t>Reliability:  reduces outage and speeds restoration of service</a:t>
            </a:r>
          </a:p>
          <a:p>
            <a:pPr lvl="1"/>
            <a:r>
              <a:rPr lang="en-US" sz="1400" dirty="0" smtClean="0"/>
              <a:t>Cost reduction through improved operations and efficiency</a:t>
            </a:r>
          </a:p>
          <a:p>
            <a:pPr>
              <a:spcBef>
                <a:spcPts val="1200"/>
              </a:spcBef>
            </a:pPr>
            <a:r>
              <a:rPr lang="en-US" sz="2400" dirty="0" smtClean="0"/>
              <a:t>Applications represent billions of endpoints which cannot be cost effectively addressed by existing technologies</a:t>
            </a:r>
          </a:p>
          <a:p>
            <a:endParaRPr lang="en-US" sz="1800" dirty="0" smtClean="0"/>
          </a:p>
        </p:txBody>
      </p:sp>
      <p:sp>
        <p:nvSpPr>
          <p:cNvPr id="4" name="Date Placeholder 3"/>
          <p:cNvSpPr>
            <a:spLocks noGrp="1"/>
          </p:cNvSpPr>
          <p:nvPr>
            <p:ph type="dt" sz="half" idx="10"/>
          </p:nvPr>
        </p:nvSpPr>
        <p:spPr/>
        <p:txBody>
          <a:bodyPr/>
          <a:lstStyle/>
          <a:p>
            <a:r>
              <a:rPr lang="en-US" smtClean="0"/>
              <a:t>July 2010</a:t>
            </a:r>
            <a:endParaRPr lang="en-US" dirty="0"/>
          </a:p>
        </p:txBody>
      </p:sp>
      <p:sp>
        <p:nvSpPr>
          <p:cNvPr id="5" name="Footer Placeholder 4"/>
          <p:cNvSpPr>
            <a:spLocks noGrp="1"/>
          </p:cNvSpPr>
          <p:nvPr>
            <p:ph type="ftr" sz="quarter" idx="11"/>
          </p:nvPr>
        </p:nvSpPr>
        <p:spPr>
          <a:xfrm>
            <a:off x="4953000" y="6475412"/>
            <a:ext cx="3581400" cy="230188"/>
          </a:xfrm>
        </p:spPr>
        <p:txBody>
          <a:bodyPr/>
          <a:lstStyle/>
          <a:p>
            <a:r>
              <a:rPr lang="fi-FI" smtClean="0"/>
              <a:t>Joaquin Silva, On-Ramp Wireless, Inc.</a:t>
            </a:r>
            <a:endParaRPr lang="en-US" dirty="0"/>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Existing Architectures</a:t>
            </a:r>
            <a:endParaRPr lang="en-US" sz="3200" b="1" dirty="0"/>
          </a:p>
        </p:txBody>
      </p:sp>
      <p:sp>
        <p:nvSpPr>
          <p:cNvPr id="3" name="Content Placeholder 2"/>
          <p:cNvSpPr>
            <a:spLocks noGrp="1"/>
          </p:cNvSpPr>
          <p:nvPr>
            <p:ph idx="1"/>
          </p:nvPr>
        </p:nvSpPr>
        <p:spPr/>
        <p:txBody>
          <a:bodyPr/>
          <a:lstStyle/>
          <a:p>
            <a:r>
              <a:rPr lang="en-US" sz="1800" b="1" dirty="0" smtClean="0"/>
              <a:t>Satellite link</a:t>
            </a:r>
          </a:p>
          <a:p>
            <a:pPr lvl="1"/>
            <a:r>
              <a:rPr lang="en-US" sz="1800" dirty="0" smtClean="0"/>
              <a:t>high power</a:t>
            </a:r>
          </a:p>
          <a:p>
            <a:pPr lvl="1"/>
            <a:r>
              <a:rPr lang="en-US" sz="1800" dirty="0" smtClean="0"/>
              <a:t>high cost </a:t>
            </a:r>
          </a:p>
          <a:p>
            <a:pPr lvl="1"/>
            <a:r>
              <a:rPr lang="en-US" sz="1800" dirty="0" smtClean="0"/>
              <a:t>subscriber fees</a:t>
            </a:r>
          </a:p>
          <a:p>
            <a:pPr>
              <a:spcBef>
                <a:spcPts val="600"/>
              </a:spcBef>
            </a:pPr>
            <a:r>
              <a:rPr lang="en-US" sz="1800" b="1" dirty="0" smtClean="0"/>
              <a:t>Cellular</a:t>
            </a:r>
          </a:p>
          <a:p>
            <a:pPr lvl="1"/>
            <a:r>
              <a:rPr lang="en-US" sz="1800" dirty="0" smtClean="0"/>
              <a:t>high power</a:t>
            </a:r>
          </a:p>
          <a:p>
            <a:pPr lvl="1"/>
            <a:r>
              <a:rPr lang="en-US" sz="1800" dirty="0" smtClean="0"/>
              <a:t>coverage </a:t>
            </a:r>
          </a:p>
          <a:p>
            <a:pPr lvl="1"/>
            <a:r>
              <a:rPr lang="en-US" sz="1800" dirty="0" smtClean="0"/>
              <a:t>subscriber fees</a:t>
            </a:r>
          </a:p>
          <a:p>
            <a:pPr>
              <a:spcBef>
                <a:spcPts val="600"/>
              </a:spcBef>
            </a:pPr>
            <a:r>
              <a:rPr lang="en-US" sz="1800" b="1" dirty="0" smtClean="0"/>
              <a:t>Wireless SCADA</a:t>
            </a:r>
          </a:p>
          <a:p>
            <a:pPr lvl="1"/>
            <a:r>
              <a:rPr lang="en-US" sz="1800" dirty="0" smtClean="0"/>
              <a:t>high unit, and installation costs</a:t>
            </a:r>
          </a:p>
          <a:p>
            <a:pPr lvl="1"/>
            <a:r>
              <a:rPr lang="en-US" sz="1800" dirty="0" smtClean="0"/>
              <a:t>limited capacity</a:t>
            </a:r>
          </a:p>
          <a:p>
            <a:pPr lvl="1"/>
            <a:r>
              <a:rPr lang="en-US" sz="1800" dirty="0" smtClean="0"/>
              <a:t>high power</a:t>
            </a:r>
          </a:p>
          <a:p>
            <a:pPr lvl="1"/>
            <a:r>
              <a:rPr lang="en-US" sz="1800" dirty="0" smtClean="0"/>
              <a:t>proprietary</a:t>
            </a:r>
          </a:p>
        </p:txBody>
      </p:sp>
      <p:sp>
        <p:nvSpPr>
          <p:cNvPr id="4" name="Date Placeholder 3"/>
          <p:cNvSpPr>
            <a:spLocks noGrp="1"/>
          </p:cNvSpPr>
          <p:nvPr>
            <p:ph type="dt" sz="half" idx="10"/>
          </p:nvPr>
        </p:nvSpPr>
        <p:spPr/>
        <p:txBody>
          <a:bodyPr/>
          <a:lstStyle/>
          <a:p>
            <a:r>
              <a:rPr lang="en-US" smtClean="0"/>
              <a:t>July 2010</a:t>
            </a:r>
            <a:endParaRPr lang="en-US"/>
          </a:p>
        </p:txBody>
      </p:sp>
      <p:sp>
        <p:nvSpPr>
          <p:cNvPr id="5" name="Footer Placeholder 4"/>
          <p:cNvSpPr>
            <a:spLocks noGrp="1"/>
          </p:cNvSpPr>
          <p:nvPr>
            <p:ph type="ftr" sz="quarter" idx="11"/>
          </p:nvPr>
        </p:nvSpPr>
        <p:spPr/>
        <p:txBody>
          <a:bodyPr/>
          <a:lstStyle/>
          <a:p>
            <a:r>
              <a:rPr lang="fi-FI" smtClean="0"/>
              <a:t>Joaquin Silva, On-Ramp Wireless, Inc.</a:t>
            </a:r>
            <a:endParaRPr lang="en-US"/>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Existing architectures (continued)</a:t>
            </a:r>
            <a:br>
              <a:rPr lang="en-US" sz="3200" b="1" dirty="0" smtClean="0"/>
            </a:br>
            <a:r>
              <a:rPr lang="en-US" sz="3200" b="1" dirty="0" smtClean="0"/>
              <a:t>IEEE 802 Wireless</a:t>
            </a:r>
            <a:endParaRPr lang="en-US" sz="3200" b="1" dirty="0"/>
          </a:p>
        </p:txBody>
      </p:sp>
      <p:sp>
        <p:nvSpPr>
          <p:cNvPr id="3" name="Content Placeholder 2"/>
          <p:cNvSpPr>
            <a:spLocks noGrp="1"/>
          </p:cNvSpPr>
          <p:nvPr>
            <p:ph idx="1"/>
          </p:nvPr>
        </p:nvSpPr>
        <p:spPr/>
        <p:txBody>
          <a:bodyPr/>
          <a:lstStyle/>
          <a:p>
            <a:r>
              <a:rPr lang="en-US" dirty="0" smtClean="0"/>
              <a:t>802.11 WLAN</a:t>
            </a:r>
          </a:p>
          <a:p>
            <a:pPr>
              <a:spcBef>
                <a:spcPts val="1200"/>
              </a:spcBef>
            </a:pPr>
            <a:r>
              <a:rPr lang="en-US" dirty="0" smtClean="0"/>
              <a:t>802.15 WPAN</a:t>
            </a:r>
          </a:p>
          <a:p>
            <a:pPr>
              <a:spcBef>
                <a:spcPts val="1200"/>
              </a:spcBef>
            </a:pPr>
            <a:r>
              <a:rPr lang="en-US" dirty="0" smtClean="0"/>
              <a:t>802.16 WMAN</a:t>
            </a:r>
          </a:p>
          <a:p>
            <a:pPr>
              <a:spcBef>
                <a:spcPts val="1200"/>
              </a:spcBef>
            </a:pPr>
            <a:r>
              <a:rPr lang="en-US" dirty="0" smtClean="0"/>
              <a:t>802.20 MBWA</a:t>
            </a:r>
          </a:p>
          <a:p>
            <a:pPr>
              <a:spcBef>
                <a:spcPts val="1200"/>
              </a:spcBef>
            </a:pPr>
            <a:r>
              <a:rPr lang="en-US" dirty="0" smtClean="0"/>
              <a:t>802.22 WRAN</a:t>
            </a:r>
          </a:p>
          <a:p>
            <a:endParaRPr lang="en-US" dirty="0"/>
          </a:p>
        </p:txBody>
      </p:sp>
      <p:sp>
        <p:nvSpPr>
          <p:cNvPr id="4" name="Date Placeholder 3"/>
          <p:cNvSpPr>
            <a:spLocks noGrp="1"/>
          </p:cNvSpPr>
          <p:nvPr>
            <p:ph type="dt" sz="half" idx="10"/>
          </p:nvPr>
        </p:nvSpPr>
        <p:spPr/>
        <p:txBody>
          <a:bodyPr/>
          <a:lstStyle/>
          <a:p>
            <a:r>
              <a:rPr lang="en-US" smtClean="0"/>
              <a:t>July 2010</a:t>
            </a:r>
            <a:endParaRPr lang="en-US"/>
          </a:p>
        </p:txBody>
      </p:sp>
      <p:sp>
        <p:nvSpPr>
          <p:cNvPr id="5" name="Footer Placeholder 4"/>
          <p:cNvSpPr>
            <a:spLocks noGrp="1"/>
          </p:cNvSpPr>
          <p:nvPr>
            <p:ph type="ftr" sz="quarter" idx="11"/>
          </p:nvPr>
        </p:nvSpPr>
        <p:spPr/>
        <p:txBody>
          <a:bodyPr/>
          <a:lstStyle/>
          <a:p>
            <a:r>
              <a:rPr lang="fi-FI" smtClean="0"/>
              <a:t>Joaquin Silva, On-Ramp Wireless, Inc.</a:t>
            </a:r>
            <a:endParaRPr lang="en-US"/>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802.11/ Wi-Fi - WLAN</a:t>
            </a:r>
            <a:endParaRPr lang="en-US" sz="3200" b="1" dirty="0"/>
          </a:p>
        </p:txBody>
      </p:sp>
      <p:sp>
        <p:nvSpPr>
          <p:cNvPr id="3" name="Content Placeholder 2"/>
          <p:cNvSpPr>
            <a:spLocks noGrp="1"/>
          </p:cNvSpPr>
          <p:nvPr>
            <p:ph idx="1"/>
          </p:nvPr>
        </p:nvSpPr>
        <p:spPr/>
        <p:txBody>
          <a:bodyPr/>
          <a:lstStyle/>
          <a:p>
            <a:pPr eaLnBrk="1" hangingPunct="1"/>
            <a:r>
              <a:rPr lang="en-US" sz="2400" dirty="0" smtClean="0"/>
              <a:t>Optimized for computing (and smart phone) applications demanding high data rate, high duty cycle, and high performance in areas such as QOS and roaming</a:t>
            </a:r>
          </a:p>
          <a:p>
            <a:pPr eaLnBrk="1" hangingPunct="1">
              <a:spcBef>
                <a:spcPts val="1200"/>
              </a:spcBef>
            </a:pPr>
            <a:r>
              <a:rPr lang="en-US" sz="2400" dirty="0" smtClean="0"/>
              <a:t>Local area coverage (hot spots)</a:t>
            </a:r>
          </a:p>
          <a:p>
            <a:pPr eaLnBrk="1" hangingPunct="1">
              <a:spcBef>
                <a:spcPts val="1200"/>
              </a:spcBef>
            </a:pPr>
            <a:r>
              <a:rPr lang="en-US" sz="2400" dirty="0" smtClean="0"/>
              <a:t>High power, not suitable for multi year battery life</a:t>
            </a:r>
            <a:endParaRPr lang="en-US" sz="2400" dirty="0"/>
          </a:p>
        </p:txBody>
      </p:sp>
      <p:sp>
        <p:nvSpPr>
          <p:cNvPr id="4" name="Date Placeholder 3"/>
          <p:cNvSpPr>
            <a:spLocks noGrp="1"/>
          </p:cNvSpPr>
          <p:nvPr>
            <p:ph type="dt" sz="half" idx="10"/>
          </p:nvPr>
        </p:nvSpPr>
        <p:spPr/>
        <p:txBody>
          <a:bodyPr/>
          <a:lstStyle/>
          <a:p>
            <a:r>
              <a:rPr lang="en-US" smtClean="0"/>
              <a:t>July 2010</a:t>
            </a:r>
            <a:endParaRPr lang="en-US"/>
          </a:p>
        </p:txBody>
      </p:sp>
      <p:sp>
        <p:nvSpPr>
          <p:cNvPr id="5" name="Footer Placeholder 4"/>
          <p:cNvSpPr>
            <a:spLocks noGrp="1"/>
          </p:cNvSpPr>
          <p:nvPr>
            <p:ph type="ftr" sz="quarter" idx="11"/>
          </p:nvPr>
        </p:nvSpPr>
        <p:spPr/>
        <p:txBody>
          <a:bodyPr/>
          <a:lstStyle/>
          <a:p>
            <a:r>
              <a:rPr lang="fi-FI" smtClean="0"/>
              <a:t>Joaquin Silva, On-Ramp Wireless, Inc.</a:t>
            </a:r>
            <a:endParaRPr lang="en-US"/>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802.15.1/3/4f/6/7 - WPAN</a:t>
            </a:r>
            <a:endParaRPr lang="en-US" sz="3200" b="1" dirty="0"/>
          </a:p>
        </p:txBody>
      </p:sp>
      <p:sp>
        <p:nvSpPr>
          <p:cNvPr id="3" name="Content Placeholder 2"/>
          <p:cNvSpPr>
            <a:spLocks noGrp="1"/>
          </p:cNvSpPr>
          <p:nvPr>
            <p:ph sz="half" idx="1"/>
          </p:nvPr>
        </p:nvSpPr>
        <p:spPr>
          <a:xfrm>
            <a:off x="685800" y="1981200"/>
            <a:ext cx="7810500" cy="4114800"/>
          </a:xfrm>
        </p:spPr>
        <p:txBody>
          <a:bodyPr/>
          <a:lstStyle/>
          <a:p>
            <a:pPr eaLnBrk="1" hangingPunct="1"/>
            <a:r>
              <a:rPr lang="en-US" sz="2400" dirty="0" smtClean="0"/>
              <a:t>15.1 - Bluetooth</a:t>
            </a:r>
          </a:p>
          <a:p>
            <a:pPr lvl="1" eaLnBrk="1" hangingPunct="1"/>
            <a:r>
              <a:rPr lang="en-US" sz="1400" dirty="0" smtClean="0"/>
              <a:t>Short range</a:t>
            </a:r>
          </a:p>
          <a:p>
            <a:pPr lvl="1" eaLnBrk="1" hangingPunct="1"/>
            <a:r>
              <a:rPr lang="en-US" sz="1400" dirty="0" smtClean="0"/>
              <a:t>Low capacity</a:t>
            </a:r>
          </a:p>
          <a:p>
            <a:pPr lvl="1" eaLnBrk="1" hangingPunct="1"/>
            <a:r>
              <a:rPr lang="en-US" sz="1400" dirty="0" smtClean="0"/>
              <a:t>focused on apps of multimedia and regular recharging (days between charges)</a:t>
            </a:r>
          </a:p>
          <a:p>
            <a:pPr eaLnBrk="1" hangingPunct="1">
              <a:spcBef>
                <a:spcPts val="600"/>
              </a:spcBef>
            </a:pPr>
            <a:r>
              <a:rPr lang="en-US" sz="2400" dirty="0" smtClean="0"/>
              <a:t>15.3 - High Rate (multi-media)</a:t>
            </a:r>
          </a:p>
          <a:p>
            <a:pPr lvl="1" eaLnBrk="1" hangingPunct="1"/>
            <a:r>
              <a:rPr lang="en-US" sz="1400" dirty="0" smtClean="0"/>
              <a:t>Short range</a:t>
            </a:r>
          </a:p>
          <a:p>
            <a:pPr eaLnBrk="1" hangingPunct="1">
              <a:spcBef>
                <a:spcPts val="600"/>
              </a:spcBef>
            </a:pPr>
            <a:r>
              <a:rPr lang="en-US" sz="2400" dirty="0" smtClean="0"/>
              <a:t>15.4f - RFID</a:t>
            </a:r>
          </a:p>
          <a:p>
            <a:pPr lvl="1" eaLnBrk="1" hangingPunct="1"/>
            <a:r>
              <a:rPr lang="en-US" sz="1400" dirty="0" smtClean="0"/>
              <a:t>focus is for very low cost with no mechanisms to enhance range</a:t>
            </a:r>
          </a:p>
          <a:p>
            <a:pPr eaLnBrk="1" hangingPunct="1">
              <a:spcBef>
                <a:spcPts val="600"/>
              </a:spcBef>
            </a:pPr>
            <a:r>
              <a:rPr lang="en-US" sz="2400" dirty="0" smtClean="0"/>
              <a:t>15.6 - Body Area Network</a:t>
            </a:r>
          </a:p>
          <a:p>
            <a:pPr lvl="1" eaLnBrk="1" hangingPunct="1"/>
            <a:r>
              <a:rPr lang="en-US" sz="1400" dirty="0" smtClean="0"/>
              <a:t>‘short range, wireless communication in the vicinity of, or inside, a human body (but not limited to humans)’</a:t>
            </a:r>
            <a:endParaRPr lang="en-US" sz="1100" dirty="0" smtClean="0"/>
          </a:p>
          <a:p>
            <a:pPr eaLnBrk="1" hangingPunct="1">
              <a:spcBef>
                <a:spcPts val="600"/>
              </a:spcBef>
            </a:pPr>
            <a:r>
              <a:rPr lang="en-US" sz="2400" dirty="0" smtClean="0"/>
              <a:t>15.7 - Visible Light Communications</a:t>
            </a:r>
          </a:p>
          <a:p>
            <a:pPr lvl="1"/>
            <a:r>
              <a:rPr lang="en-US" sz="1400" dirty="0" smtClean="0"/>
              <a:t>‘short-range optical wireless communication using visible light.’</a:t>
            </a:r>
          </a:p>
          <a:p>
            <a:pPr eaLnBrk="1" hangingPunct="1"/>
            <a:endParaRPr lang="en-US" sz="2400" dirty="0" smtClean="0"/>
          </a:p>
          <a:p>
            <a:endParaRPr lang="en-US" sz="2400" dirty="0"/>
          </a:p>
        </p:txBody>
      </p:sp>
      <p:sp>
        <p:nvSpPr>
          <p:cNvPr id="4" name="Date Placeholder 3"/>
          <p:cNvSpPr>
            <a:spLocks noGrp="1"/>
          </p:cNvSpPr>
          <p:nvPr>
            <p:ph type="dt" sz="half" idx="10"/>
          </p:nvPr>
        </p:nvSpPr>
        <p:spPr/>
        <p:txBody>
          <a:bodyPr/>
          <a:lstStyle/>
          <a:p>
            <a:r>
              <a:rPr lang="en-US" smtClean="0"/>
              <a:t>July 2010</a:t>
            </a:r>
            <a:endParaRPr lang="en-US"/>
          </a:p>
        </p:txBody>
      </p:sp>
      <p:sp>
        <p:nvSpPr>
          <p:cNvPr id="5" name="Footer Placeholder 4"/>
          <p:cNvSpPr>
            <a:spLocks noGrp="1"/>
          </p:cNvSpPr>
          <p:nvPr>
            <p:ph type="ftr" sz="quarter" idx="11"/>
          </p:nvPr>
        </p:nvSpPr>
        <p:spPr/>
        <p:txBody>
          <a:bodyPr/>
          <a:lstStyle/>
          <a:p>
            <a:r>
              <a:rPr lang="fi-FI" smtClean="0"/>
              <a:t>Joaquin Silva, On-Ramp Wireless, Inc.</a:t>
            </a:r>
            <a:endParaRPr lang="en-US"/>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802.15.4/4g – WPAN</a:t>
            </a:r>
            <a:endParaRPr lang="en-US" sz="3200" b="1" dirty="0"/>
          </a:p>
        </p:txBody>
      </p:sp>
      <p:sp>
        <p:nvSpPr>
          <p:cNvPr id="9" name="Content Placeholder 8"/>
          <p:cNvSpPr>
            <a:spLocks noGrp="1"/>
          </p:cNvSpPr>
          <p:nvPr>
            <p:ph sz="half" idx="1"/>
          </p:nvPr>
        </p:nvSpPr>
        <p:spPr>
          <a:xfrm>
            <a:off x="685800" y="2324100"/>
            <a:ext cx="3810000" cy="4114800"/>
          </a:xfrm>
        </p:spPr>
        <p:txBody>
          <a:bodyPr/>
          <a:lstStyle/>
          <a:p>
            <a:pPr eaLnBrk="1" hangingPunct="1"/>
            <a:r>
              <a:rPr lang="en-US" sz="2000" dirty="0" smtClean="0"/>
              <a:t>Unlicensed spectrum</a:t>
            </a:r>
          </a:p>
          <a:p>
            <a:pPr eaLnBrk="1" hangingPunct="1"/>
            <a:r>
              <a:rPr lang="en-US" sz="2000" dirty="0" smtClean="0"/>
              <a:t>Low complexity</a:t>
            </a:r>
          </a:p>
          <a:p>
            <a:pPr eaLnBrk="1" hangingPunct="1"/>
            <a:r>
              <a:rPr lang="en-US" sz="2000" dirty="0" smtClean="0"/>
              <a:t>Compatible data rates</a:t>
            </a:r>
          </a:p>
          <a:p>
            <a:pPr eaLnBrk="1" hangingPunct="1"/>
            <a:r>
              <a:rPr lang="en-US" sz="2000" dirty="0" smtClean="0"/>
              <a:t>Not designed for outdoor propagation environment</a:t>
            </a:r>
          </a:p>
          <a:p>
            <a:pPr eaLnBrk="1" hangingPunct="1"/>
            <a:r>
              <a:rPr lang="en-US" sz="2000" dirty="0" smtClean="0"/>
              <a:t>Short range</a:t>
            </a:r>
          </a:p>
          <a:p>
            <a:pPr eaLnBrk="1" hangingPunct="1"/>
            <a:r>
              <a:rPr lang="en-US" sz="2000" dirty="0" smtClean="0"/>
              <a:t>Requires powered network infrastructure to extend range</a:t>
            </a:r>
          </a:p>
          <a:p>
            <a:pPr eaLnBrk="1" hangingPunct="1"/>
            <a:r>
              <a:rPr lang="en-US" sz="2000" dirty="0" smtClean="0"/>
              <a:t>Low capacity of nodes per collector</a:t>
            </a:r>
          </a:p>
          <a:p>
            <a:pPr>
              <a:buNone/>
            </a:pPr>
            <a:endParaRPr lang="en-US" dirty="0"/>
          </a:p>
        </p:txBody>
      </p:sp>
      <p:sp>
        <p:nvSpPr>
          <p:cNvPr id="7" name="Content Placeholder 6"/>
          <p:cNvSpPr>
            <a:spLocks noGrp="1"/>
          </p:cNvSpPr>
          <p:nvPr>
            <p:ph sz="half" idx="2"/>
          </p:nvPr>
        </p:nvSpPr>
        <p:spPr>
          <a:xfrm>
            <a:off x="4648200" y="2324100"/>
            <a:ext cx="3810000" cy="4114800"/>
          </a:xfrm>
        </p:spPr>
        <p:txBody>
          <a:bodyPr/>
          <a:lstStyle/>
          <a:p>
            <a:pPr eaLnBrk="1" hangingPunct="1"/>
            <a:r>
              <a:rPr lang="en-US" sz="2000" dirty="0" smtClean="0"/>
              <a:t>Neighborhood area range</a:t>
            </a:r>
          </a:p>
          <a:p>
            <a:pPr eaLnBrk="1" hangingPunct="1"/>
            <a:r>
              <a:rPr lang="en-US" sz="2000" dirty="0" smtClean="0"/>
              <a:t>Higher data rate per node</a:t>
            </a:r>
          </a:p>
          <a:p>
            <a:pPr eaLnBrk="1" hangingPunct="1"/>
            <a:r>
              <a:rPr lang="en-US" sz="2000" dirty="0" smtClean="0"/>
              <a:t>Higher power consumption</a:t>
            </a:r>
          </a:p>
          <a:p>
            <a:pPr eaLnBrk="1" hangingPunct="1"/>
            <a:r>
              <a:rPr lang="en-US" sz="2000" dirty="0" smtClean="0"/>
              <a:t>Focused on forming connectivity for electric meters</a:t>
            </a:r>
          </a:p>
          <a:p>
            <a:pPr eaLnBrk="1" hangingPunct="1"/>
            <a:r>
              <a:rPr lang="en-US" sz="2000" dirty="0" smtClean="0"/>
              <a:t>System trade-offs make use of fact that mains power is available for most end nodes</a:t>
            </a:r>
          </a:p>
          <a:p>
            <a:pPr eaLnBrk="1" hangingPunct="1"/>
            <a:r>
              <a:rPr lang="en-US" sz="2000" dirty="0" smtClean="0"/>
              <a:t>Uses mesh for range enhancement</a:t>
            </a:r>
          </a:p>
          <a:p>
            <a:pPr eaLnBrk="1" hangingPunct="1"/>
            <a:r>
              <a:rPr lang="en-US" sz="2000" dirty="0" smtClean="0"/>
              <a:t>Large payload</a:t>
            </a:r>
          </a:p>
        </p:txBody>
      </p:sp>
      <p:sp>
        <p:nvSpPr>
          <p:cNvPr id="4" name="Date Placeholder 3"/>
          <p:cNvSpPr>
            <a:spLocks noGrp="1"/>
          </p:cNvSpPr>
          <p:nvPr>
            <p:ph type="dt" sz="half" idx="10"/>
          </p:nvPr>
        </p:nvSpPr>
        <p:spPr/>
        <p:txBody>
          <a:bodyPr/>
          <a:lstStyle/>
          <a:p>
            <a:r>
              <a:rPr lang="en-US" smtClean="0"/>
              <a:t>July 2010</a:t>
            </a:r>
            <a:endParaRPr lang="en-US"/>
          </a:p>
        </p:txBody>
      </p:sp>
      <p:sp>
        <p:nvSpPr>
          <p:cNvPr id="5" name="Footer Placeholder 4"/>
          <p:cNvSpPr>
            <a:spLocks noGrp="1"/>
          </p:cNvSpPr>
          <p:nvPr>
            <p:ph type="ftr" sz="quarter" idx="11"/>
          </p:nvPr>
        </p:nvSpPr>
        <p:spPr/>
        <p:txBody>
          <a:bodyPr/>
          <a:lstStyle/>
          <a:p>
            <a:r>
              <a:rPr lang="fi-FI" smtClean="0"/>
              <a:t>Joaquin Silva, On-Ramp Wireless, Inc.</a:t>
            </a:r>
            <a:endParaRPr lang="en-US"/>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7</a:t>
            </a:fld>
            <a:endParaRPr lang="en-US"/>
          </a:p>
        </p:txBody>
      </p:sp>
      <p:sp>
        <p:nvSpPr>
          <p:cNvPr id="8" name="Text Placeholder 7"/>
          <p:cNvSpPr>
            <a:spLocks noGrp="1"/>
          </p:cNvSpPr>
          <p:nvPr>
            <p:ph type="body" idx="4294967295"/>
          </p:nvPr>
        </p:nvSpPr>
        <p:spPr>
          <a:xfrm>
            <a:off x="495300" y="1676400"/>
            <a:ext cx="3771900" cy="639762"/>
          </a:xfrm>
          <a:ln>
            <a:solidFill>
              <a:schemeClr val="tx1"/>
            </a:solidFill>
          </a:ln>
        </p:spPr>
        <p:txBody>
          <a:bodyPr anchor="ctr" anchorCtr="0"/>
          <a:lstStyle/>
          <a:p>
            <a:pPr algn="ctr">
              <a:buNone/>
            </a:pPr>
            <a:r>
              <a:rPr lang="en-US" sz="2400" i="1" dirty="0" smtClean="0"/>
              <a:t>15.4-2006</a:t>
            </a:r>
            <a:endParaRPr lang="en-US" sz="2400" i="1" dirty="0"/>
          </a:p>
        </p:txBody>
      </p:sp>
      <p:sp>
        <p:nvSpPr>
          <p:cNvPr id="10" name="Text Placeholder 9"/>
          <p:cNvSpPr>
            <a:spLocks noGrp="1"/>
          </p:cNvSpPr>
          <p:nvPr>
            <p:ph type="body" sz="quarter" idx="4294967295"/>
          </p:nvPr>
        </p:nvSpPr>
        <p:spPr>
          <a:xfrm>
            <a:off x="4762500" y="1676400"/>
            <a:ext cx="3775075" cy="639762"/>
          </a:xfrm>
          <a:ln>
            <a:solidFill>
              <a:schemeClr val="tx1"/>
            </a:solidFill>
          </a:ln>
        </p:spPr>
        <p:txBody>
          <a:bodyPr anchor="ctr" anchorCtr="0"/>
          <a:lstStyle/>
          <a:p>
            <a:pPr algn="ctr">
              <a:buNone/>
            </a:pPr>
            <a:r>
              <a:rPr lang="en-US" sz="2400" i="1" dirty="0" smtClean="0"/>
              <a:t>15.4g Smart Utility Network</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802.16/20/22 – WMAN/MBWA/WRAN</a:t>
            </a:r>
            <a:endParaRPr lang="en-US" sz="3200" b="1" dirty="0"/>
          </a:p>
        </p:txBody>
      </p:sp>
      <p:sp>
        <p:nvSpPr>
          <p:cNvPr id="3" name="Content Placeholder 2"/>
          <p:cNvSpPr>
            <a:spLocks noGrp="1"/>
          </p:cNvSpPr>
          <p:nvPr>
            <p:ph idx="1"/>
          </p:nvPr>
        </p:nvSpPr>
        <p:spPr/>
        <p:txBody>
          <a:bodyPr/>
          <a:lstStyle/>
          <a:p>
            <a:r>
              <a:rPr lang="en-US" sz="2400" dirty="0" smtClean="0"/>
              <a:t>802.16 Metropolitan Area Network </a:t>
            </a:r>
          </a:p>
          <a:p>
            <a:pPr lvl="1"/>
            <a:r>
              <a:rPr lang="en-US" sz="1600" dirty="0" smtClean="0"/>
              <a:t>Broadband Wireless Access Working Group</a:t>
            </a:r>
          </a:p>
          <a:p>
            <a:pPr>
              <a:spcBef>
                <a:spcPts val="1200"/>
              </a:spcBef>
            </a:pPr>
            <a:r>
              <a:rPr lang="en-US" sz="2400" dirty="0" smtClean="0"/>
              <a:t>802.20 Mobile Broadband Wireless Access</a:t>
            </a:r>
          </a:p>
          <a:p>
            <a:pPr>
              <a:spcBef>
                <a:spcPts val="1200"/>
              </a:spcBef>
            </a:pPr>
            <a:r>
              <a:rPr lang="en-US" sz="2400" dirty="0" smtClean="0"/>
              <a:t>802.22 Wireless Regional Area Network</a:t>
            </a:r>
          </a:p>
          <a:p>
            <a:pPr lvl="1"/>
            <a:r>
              <a:rPr lang="en-US" sz="1800" dirty="0" smtClean="0"/>
              <a:t>Designed for broadband - high data rate </a:t>
            </a:r>
          </a:p>
          <a:p>
            <a:pPr lvl="1"/>
            <a:r>
              <a:rPr lang="en-US" sz="1800" dirty="0" smtClean="0"/>
              <a:t>Architectural Complexity</a:t>
            </a:r>
          </a:p>
          <a:p>
            <a:pPr lvl="2"/>
            <a:r>
              <a:rPr lang="en-US" sz="1400" dirty="0" smtClean="0"/>
              <a:t>Infrastructure based architecture</a:t>
            </a:r>
          </a:p>
          <a:p>
            <a:pPr lvl="1"/>
            <a:r>
              <a:rPr lang="en-US" sz="1800" dirty="0" smtClean="0"/>
              <a:t>High cost</a:t>
            </a:r>
          </a:p>
          <a:p>
            <a:pPr lvl="1" eaLnBrk="1" hangingPunct="1">
              <a:lnSpc>
                <a:spcPct val="90000"/>
              </a:lnSpc>
            </a:pPr>
            <a:r>
              <a:rPr lang="en-US" sz="1800" dirty="0" smtClean="0"/>
              <a:t>Infrastructure intensive</a:t>
            </a:r>
          </a:p>
          <a:p>
            <a:pPr lvl="2" eaLnBrk="1" hangingPunct="1">
              <a:lnSpc>
                <a:spcPct val="90000"/>
              </a:lnSpc>
            </a:pPr>
            <a:r>
              <a:rPr lang="en-US" sz="1400" dirty="0" smtClean="0"/>
              <a:t>Deployment cost and complexity</a:t>
            </a:r>
          </a:p>
          <a:p>
            <a:pPr lvl="1"/>
            <a:r>
              <a:rPr lang="en-US" sz="1800" dirty="0" smtClean="0"/>
              <a:t>High power (“cell phone battery life”  .16m)</a:t>
            </a:r>
          </a:p>
          <a:p>
            <a:pPr lvl="1"/>
            <a:r>
              <a:rPr lang="en-US" sz="1800" dirty="0" smtClean="0"/>
              <a:t>Medium capacity (users)</a:t>
            </a:r>
            <a:endParaRPr lang="en-US" sz="1800" dirty="0"/>
          </a:p>
        </p:txBody>
      </p:sp>
      <p:sp>
        <p:nvSpPr>
          <p:cNvPr id="4" name="Date Placeholder 3"/>
          <p:cNvSpPr>
            <a:spLocks noGrp="1"/>
          </p:cNvSpPr>
          <p:nvPr>
            <p:ph type="dt" sz="half" idx="10"/>
          </p:nvPr>
        </p:nvSpPr>
        <p:spPr/>
        <p:txBody>
          <a:bodyPr/>
          <a:lstStyle/>
          <a:p>
            <a:r>
              <a:rPr lang="en-US" smtClean="0"/>
              <a:t>July 2010</a:t>
            </a:r>
            <a:endParaRPr lang="en-US"/>
          </a:p>
        </p:txBody>
      </p:sp>
      <p:sp>
        <p:nvSpPr>
          <p:cNvPr id="5" name="Footer Placeholder 4"/>
          <p:cNvSpPr>
            <a:spLocks noGrp="1"/>
          </p:cNvSpPr>
          <p:nvPr>
            <p:ph type="ftr" sz="quarter" idx="11"/>
          </p:nvPr>
        </p:nvSpPr>
        <p:spPr/>
        <p:txBody>
          <a:bodyPr/>
          <a:lstStyle/>
          <a:p>
            <a:r>
              <a:rPr lang="fi-FI" smtClean="0"/>
              <a:t>Joaquin Silva, On-Ramp Wireless, Inc.</a:t>
            </a:r>
            <a:endParaRPr lang="en-US"/>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Conclusions </a:t>
            </a:r>
            <a:endParaRPr lang="en-US" sz="3200" b="1" dirty="0"/>
          </a:p>
        </p:txBody>
      </p:sp>
      <p:sp>
        <p:nvSpPr>
          <p:cNvPr id="3" name="Content Placeholder 2"/>
          <p:cNvSpPr>
            <a:spLocks noGrp="1"/>
          </p:cNvSpPr>
          <p:nvPr>
            <p:ph idx="1"/>
          </p:nvPr>
        </p:nvSpPr>
        <p:spPr>
          <a:xfrm>
            <a:off x="685800" y="2133600"/>
            <a:ext cx="7772400" cy="4114800"/>
          </a:xfrm>
        </p:spPr>
        <p:txBody>
          <a:bodyPr/>
          <a:lstStyle/>
          <a:p>
            <a:r>
              <a:rPr lang="en-US" sz="2000" dirty="0" smtClean="0"/>
              <a:t>Application requirements for critical infrastructure monitoring</a:t>
            </a:r>
          </a:p>
          <a:p>
            <a:pPr lvl="1"/>
            <a:r>
              <a:rPr lang="en-US" sz="1800" dirty="0" smtClean="0"/>
              <a:t>Low energy</a:t>
            </a:r>
          </a:p>
          <a:p>
            <a:pPr lvl="1"/>
            <a:r>
              <a:rPr lang="en-US" sz="1800" dirty="0" smtClean="0"/>
              <a:t>Low data rate, payload and duty cycle</a:t>
            </a:r>
          </a:p>
          <a:p>
            <a:pPr lvl="1"/>
            <a:r>
              <a:rPr lang="en-US" sz="1800" dirty="0" smtClean="0"/>
              <a:t>Low cost infrastructure and endpoints</a:t>
            </a:r>
          </a:p>
          <a:p>
            <a:pPr lvl="1"/>
            <a:r>
              <a:rPr lang="en-US" sz="1800" dirty="0" smtClean="0"/>
              <a:t>Low maintenance</a:t>
            </a:r>
          </a:p>
          <a:p>
            <a:pPr lvl="1"/>
            <a:r>
              <a:rPr lang="en-US" sz="1800" dirty="0" smtClean="0"/>
              <a:t>High link margin for challenging environments and long range</a:t>
            </a:r>
          </a:p>
          <a:p>
            <a:r>
              <a:rPr lang="en-US" sz="2000" dirty="0" smtClean="0"/>
              <a:t>Application space is not well served by any existing or planned standards</a:t>
            </a:r>
          </a:p>
          <a:p>
            <a:r>
              <a:rPr lang="en-US" sz="2000" dirty="0" smtClean="0"/>
              <a:t>802.15 family is the right place to begin investigating new group</a:t>
            </a:r>
          </a:p>
          <a:p>
            <a:pPr lvl="1"/>
            <a:r>
              <a:rPr lang="en-US" sz="1600" dirty="0" smtClean="0"/>
              <a:t>Good fit for application space</a:t>
            </a:r>
          </a:p>
          <a:p>
            <a:pPr lvl="1"/>
            <a:r>
              <a:rPr lang="en-US" sz="1600" dirty="0" smtClean="0"/>
              <a:t>Good fit for data rates and complexity</a:t>
            </a:r>
          </a:p>
          <a:p>
            <a:pPr lvl="1"/>
            <a:r>
              <a:rPr lang="en-US" sz="1600" dirty="0" smtClean="0"/>
              <a:t>No overlap with existing or planned PHY standards</a:t>
            </a:r>
          </a:p>
          <a:p>
            <a:pPr lvl="1"/>
            <a:endParaRPr lang="en-US" sz="1600" dirty="0" smtClean="0"/>
          </a:p>
          <a:p>
            <a:endParaRPr lang="en-US" sz="2000" dirty="0" smtClean="0"/>
          </a:p>
        </p:txBody>
      </p:sp>
      <p:sp>
        <p:nvSpPr>
          <p:cNvPr id="4" name="Date Placeholder 3"/>
          <p:cNvSpPr>
            <a:spLocks noGrp="1"/>
          </p:cNvSpPr>
          <p:nvPr>
            <p:ph type="dt" sz="half" idx="10"/>
          </p:nvPr>
        </p:nvSpPr>
        <p:spPr/>
        <p:txBody>
          <a:bodyPr/>
          <a:lstStyle/>
          <a:p>
            <a:r>
              <a:rPr lang="en-US" smtClean="0"/>
              <a:t>July 2010</a:t>
            </a:r>
            <a:endParaRPr lang="en-US"/>
          </a:p>
        </p:txBody>
      </p:sp>
      <p:sp>
        <p:nvSpPr>
          <p:cNvPr id="5" name="Footer Placeholder 4"/>
          <p:cNvSpPr>
            <a:spLocks noGrp="1"/>
          </p:cNvSpPr>
          <p:nvPr>
            <p:ph type="ftr" sz="quarter" idx="11"/>
          </p:nvPr>
        </p:nvSpPr>
        <p:spPr/>
        <p:txBody>
          <a:bodyPr/>
          <a:lstStyle/>
          <a:p>
            <a:r>
              <a:rPr lang="fi-FI" smtClean="0"/>
              <a:t>Joaquin Silva, On-Ramp Wireless, Inc.</a:t>
            </a:r>
            <a:endParaRPr lang="en-US"/>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9</a:t>
            </a:fld>
            <a:endParaRPr lang="en-US"/>
          </a:p>
        </p:txBody>
      </p:sp>
      <p:sp>
        <p:nvSpPr>
          <p:cNvPr id="7" name="Rectangle 2"/>
          <p:cNvSpPr txBox="1">
            <a:spLocks noChangeArrowheads="1"/>
          </p:cNvSpPr>
          <p:nvPr/>
        </p:nvSpPr>
        <p:spPr bwMode="auto">
          <a:xfrm>
            <a:off x="590550" y="1295400"/>
            <a:ext cx="79629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a:buNone/>
            </a:pPr>
            <a:r>
              <a:rPr lang="en-US" sz="2000" i="1" dirty="0" smtClean="0"/>
              <a:t>Low Energy Critical Infrastructure Monitoring needs a standard solution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808</Words>
  <Application>Microsoft Office PowerPoint</Application>
  <PresentationFormat>On-screen Show (4:3)</PresentationFormat>
  <Paragraphs>163</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IEEE-P802_15</vt:lpstr>
      <vt:lpstr>Project: IEEE P802.15 Working Group for Wireless Personal Area Networks (WPANs)</vt:lpstr>
      <vt:lpstr>Low Energy Critical Infrastructure Monitoring</vt:lpstr>
      <vt:lpstr>Existing Architectures</vt:lpstr>
      <vt:lpstr>Existing architectures (continued) IEEE 802 Wireless</vt:lpstr>
      <vt:lpstr>802.11/ Wi-Fi - WLAN</vt:lpstr>
      <vt:lpstr>802.15.1/3/4f/6/7 - WPAN</vt:lpstr>
      <vt:lpstr>802.15.4/4g – WPAN</vt:lpstr>
      <vt:lpstr>802.16/20/22 – WMAN/MBWA/WRAN</vt:lpstr>
      <vt:lpstr>Conclusions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2010-07-12T16:28:04Z</dcterms:created>
  <dcterms:modified xsi:type="dcterms:W3CDTF">2010-07-12T16:28:24Z</dcterms:modified>
</cp:coreProperties>
</file>