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xls" ContentType="application/vnd.ms-exce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Default Extension="vml" ContentType="application/vnd.openxmlformats-officedocument.vmlDrawing"/>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59" r:id="rId2"/>
    <p:sldId id="262" r:id="rId3"/>
    <p:sldId id="263" r:id="rId4"/>
    <p:sldId id="264" r:id="rId5"/>
    <p:sldId id="265" r:id="rId6"/>
    <p:sldId id="266" r:id="rId7"/>
    <p:sldId id="267" r:id="rId8"/>
    <p:sldId id="268" r:id="rId9"/>
    <p:sldId id="269" r:id="rId10"/>
    <p:sldId id="270" r:id="rId11"/>
    <p:sldId id="271" r:id="rId12"/>
    <p:sldId id="272" r:id="rId13"/>
    <p:sldId id="283" r:id="rId14"/>
    <p:sldId id="279" r:id="rId15"/>
    <p:sldId id="286" r:id="rId16"/>
    <p:sldId id="284" r:id="rId17"/>
    <p:sldId id="287" r:id="rId18"/>
    <p:sldId id="281"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90" d="100"/>
          <a:sy n="90" d="100"/>
        </p:scale>
        <p:origin x="-1674" y="-3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smtClean="0"/>
              <a:t>doc.: IEEE 802.15-&lt;15-09-0758-00-004e&gt;</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67C2CC5F-6FF0-4410-A041-884C9C5DA798}"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smtClean="0"/>
              <a:t>doc.: IEEE 802.15-&lt;15-09-0758-00-004e&gt;</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1843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33717AEF-97E4-4901-BEA9-858BF70765A6}"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Tree>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p>
            <a:r>
              <a:rPr lang="en-US" smtClean="0"/>
              <a:t>doc.: IEEE 802.15-&lt;15-09-0758-00-004e&gt;</a:t>
            </a:r>
          </a:p>
        </p:txBody>
      </p:sp>
      <p:sp>
        <p:nvSpPr>
          <p:cNvPr id="19459" name="Rectangle 3"/>
          <p:cNvSpPr>
            <a:spLocks noGrp="1" noChangeArrowheads="1"/>
          </p:cNvSpPr>
          <p:nvPr>
            <p:ph type="dt" sz="quarter" idx="1"/>
          </p:nvPr>
        </p:nvSpPr>
        <p:spPr>
          <a:noFill/>
        </p:spPr>
        <p:txBody>
          <a:bodyPr/>
          <a:lstStyle/>
          <a:p>
            <a:r>
              <a:rPr lang="en-US" smtClean="0"/>
              <a:t>&lt;month year&gt;</a:t>
            </a:r>
          </a:p>
        </p:txBody>
      </p:sp>
      <p:sp>
        <p:nvSpPr>
          <p:cNvPr id="19460" name="Rectangle 7"/>
          <p:cNvSpPr>
            <a:spLocks noGrp="1" noChangeArrowheads="1"/>
          </p:cNvSpPr>
          <p:nvPr>
            <p:ph type="sldNum" sz="quarter" idx="5"/>
          </p:nvPr>
        </p:nvSpPr>
        <p:spPr>
          <a:noFill/>
        </p:spPr>
        <p:txBody>
          <a:bodyPr/>
          <a:lstStyle/>
          <a:p>
            <a:r>
              <a:rPr lang="en-US" smtClean="0"/>
              <a:t>Page </a:t>
            </a:r>
            <a:fld id="{843D9276-C24B-410C-8B95-D732657E43EB}" type="slidenum">
              <a:rPr lang="en-US" smtClean="0"/>
              <a:pPr/>
              <a:t>1</a:t>
            </a:fld>
            <a:endParaRPr lang="en-US" smtClean="0"/>
          </a:p>
        </p:txBody>
      </p:sp>
      <p:sp>
        <p:nvSpPr>
          <p:cNvPr id="19461" name="Rectangle 2"/>
          <p:cNvSpPr>
            <a:spLocks noGrp="1" noRot="1" noChangeAspect="1" noChangeArrowheads="1" noTextEdit="1"/>
          </p:cNvSpPr>
          <p:nvPr>
            <p:ph type="sldImg"/>
          </p:nvPr>
        </p:nvSpPr>
        <p:spPr>
          <a:xfrm>
            <a:off x="1154113" y="701675"/>
            <a:ext cx="4625975" cy="3468688"/>
          </a:xfrm>
          <a:ln/>
        </p:spPr>
      </p:sp>
      <p:sp>
        <p:nvSpPr>
          <p:cNvPr id="19462" name="Rectangle 3"/>
          <p:cNvSpPr>
            <a:spLocks noGrp="1" noChangeArrowheads="1"/>
          </p:cNvSpPr>
          <p:nvPr>
            <p:ph type="body" idx="1"/>
          </p:nvPr>
        </p:nvSpPr>
        <p:spPr>
          <a:noFill/>
          <a:ln/>
        </p:spPr>
        <p:txBody>
          <a:bodyPr/>
          <a:lstStyle/>
          <a:p>
            <a:endParaRPr lang="en-US"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noFill/>
        </p:spPr>
        <p:txBody>
          <a:bodyPr/>
          <a:lstStyle/>
          <a:p>
            <a:r>
              <a:rPr lang="en-US" smtClean="0"/>
              <a:t>doc.: IEEE 802.15-&lt;15-09-0758-00-004e&gt;</a:t>
            </a:r>
          </a:p>
        </p:txBody>
      </p:sp>
      <p:sp>
        <p:nvSpPr>
          <p:cNvPr id="28675" name="Rectangle 3"/>
          <p:cNvSpPr>
            <a:spLocks noGrp="1" noChangeArrowheads="1"/>
          </p:cNvSpPr>
          <p:nvPr>
            <p:ph type="dt" sz="quarter" idx="1"/>
          </p:nvPr>
        </p:nvSpPr>
        <p:spPr>
          <a:noFill/>
        </p:spPr>
        <p:txBody>
          <a:bodyPr/>
          <a:lstStyle/>
          <a:p>
            <a:r>
              <a:rPr lang="en-US" smtClean="0"/>
              <a:t>&lt;month year&gt;</a:t>
            </a:r>
          </a:p>
        </p:txBody>
      </p:sp>
      <p:sp>
        <p:nvSpPr>
          <p:cNvPr id="28676" name="Rectangle 7"/>
          <p:cNvSpPr>
            <a:spLocks noGrp="1" noChangeArrowheads="1"/>
          </p:cNvSpPr>
          <p:nvPr>
            <p:ph type="sldNum" sz="quarter" idx="5"/>
          </p:nvPr>
        </p:nvSpPr>
        <p:spPr>
          <a:noFill/>
        </p:spPr>
        <p:txBody>
          <a:bodyPr/>
          <a:lstStyle/>
          <a:p>
            <a:r>
              <a:rPr lang="en-US" smtClean="0"/>
              <a:t>Page </a:t>
            </a:r>
            <a:fld id="{B22D028F-69FB-45BF-AA99-26277CFD25F7}" type="slidenum">
              <a:rPr lang="en-US" smtClean="0"/>
              <a:pPr/>
              <a:t>18</a:t>
            </a:fld>
            <a:endParaRPr lang="en-US" smtClean="0"/>
          </a:p>
        </p:txBody>
      </p:sp>
      <p:sp>
        <p:nvSpPr>
          <p:cNvPr id="28677"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20750"/>
            <a:fld id="{03C5D525-AF29-4047-92D7-60BEE951788C}" type="datetime6">
              <a:rPr lang="en-US" sz="1400" b="1"/>
              <a:pPr defTabSz="920750"/>
              <a:t>July 10</a:t>
            </a:fld>
            <a:endParaRPr lang="en-US" sz="1400" b="1"/>
          </a:p>
        </p:txBody>
      </p:sp>
      <p:sp>
        <p:nvSpPr>
          <p:cNvPr id="28678" name="Rectangle 7"/>
          <p:cNvSpPr txBox="1">
            <a:spLocks noGrp="1" noChangeArrowheads="1"/>
          </p:cNvSpPr>
          <p:nvPr/>
        </p:nvSpPr>
        <p:spPr bwMode="auto">
          <a:xfrm>
            <a:off x="2933700" y="8985250"/>
            <a:ext cx="801688" cy="184150"/>
          </a:xfrm>
          <a:prstGeom prst="rect">
            <a:avLst/>
          </a:prstGeom>
          <a:noFill/>
          <a:ln w="9525">
            <a:noFill/>
            <a:miter lim="800000"/>
            <a:headEnd/>
            <a:tailEnd/>
          </a:ln>
        </p:spPr>
        <p:txBody>
          <a:bodyPr lIns="0" tIns="0" rIns="0" bIns="0">
            <a:spAutoFit/>
          </a:bodyPr>
          <a:lstStyle/>
          <a:p>
            <a:pPr algn="r" defTabSz="920750"/>
            <a:r>
              <a:rPr lang="en-US"/>
              <a:t>Page </a:t>
            </a:r>
            <a:fld id="{89C03D97-2AF7-4902-A2B2-365D5C81F0E5}" type="slidenum">
              <a:rPr lang="en-US"/>
              <a:pPr algn="r" defTabSz="920750"/>
              <a:t>18</a:t>
            </a:fld>
            <a:endParaRPr lang="en-US"/>
          </a:p>
        </p:txBody>
      </p:sp>
      <p:sp>
        <p:nvSpPr>
          <p:cNvPr id="28679" name="Rectangle 2"/>
          <p:cNvSpPr>
            <a:spLocks noGrp="1" noRot="1" noChangeAspect="1" noChangeArrowheads="1" noTextEdit="1"/>
          </p:cNvSpPr>
          <p:nvPr>
            <p:ph type="sldImg"/>
          </p:nvPr>
        </p:nvSpPr>
        <p:spPr>
          <a:xfrm>
            <a:off x="1157288" y="701675"/>
            <a:ext cx="4624387" cy="3468688"/>
          </a:xfrm>
          <a:ln/>
        </p:spPr>
      </p:sp>
      <p:sp>
        <p:nvSpPr>
          <p:cNvPr id="28680" name="Rectangle 3"/>
          <p:cNvSpPr>
            <a:spLocks noGrp="1" noChangeArrowheads="1"/>
          </p:cNvSpPr>
          <p:nvPr>
            <p:ph type="body" idx="1"/>
          </p:nvPr>
        </p:nvSpPr>
        <p:spPr>
          <a:noFill/>
          <a:ln/>
        </p:spPr>
        <p:txBody>
          <a:bodyPr lIns="92756" tIns="46379" rIns="92756" bIns="46379"/>
          <a:lstStyle/>
          <a:p>
            <a:pPr defTabSz="914400"/>
            <a:endParaRPr 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p:spPr>
        <p:txBody>
          <a:bodyPr/>
          <a:lstStyle/>
          <a:p>
            <a:r>
              <a:rPr lang="en-US" smtClean="0"/>
              <a:t>doc.: IEEE 802.15-&lt;15-09-0758-00-004e&gt;</a:t>
            </a:r>
          </a:p>
        </p:txBody>
      </p:sp>
      <p:sp>
        <p:nvSpPr>
          <p:cNvPr id="20483" name="Rectangle 3"/>
          <p:cNvSpPr>
            <a:spLocks noGrp="1" noChangeArrowheads="1"/>
          </p:cNvSpPr>
          <p:nvPr>
            <p:ph type="dt" sz="quarter" idx="1"/>
          </p:nvPr>
        </p:nvSpPr>
        <p:spPr>
          <a:noFill/>
        </p:spPr>
        <p:txBody>
          <a:bodyPr/>
          <a:lstStyle/>
          <a:p>
            <a:r>
              <a:rPr lang="en-US" smtClean="0"/>
              <a:t>&lt;month year&gt;</a:t>
            </a:r>
          </a:p>
        </p:txBody>
      </p:sp>
      <p:sp>
        <p:nvSpPr>
          <p:cNvPr id="20484" name="Rectangle 7"/>
          <p:cNvSpPr>
            <a:spLocks noGrp="1" noChangeArrowheads="1"/>
          </p:cNvSpPr>
          <p:nvPr>
            <p:ph type="sldNum" sz="quarter" idx="5"/>
          </p:nvPr>
        </p:nvSpPr>
        <p:spPr>
          <a:noFill/>
        </p:spPr>
        <p:txBody>
          <a:bodyPr/>
          <a:lstStyle/>
          <a:p>
            <a:r>
              <a:rPr lang="en-US" smtClean="0"/>
              <a:t>Page </a:t>
            </a:r>
            <a:fld id="{69BFF822-28EF-45B4-A06F-20A1D7AE6122}" type="slidenum">
              <a:rPr lang="en-US" smtClean="0"/>
              <a:pPr/>
              <a:t>2</a:t>
            </a:fld>
            <a:endParaRPr lang="en-US" smtClean="0"/>
          </a:p>
        </p:txBody>
      </p:sp>
      <p:sp>
        <p:nvSpPr>
          <p:cNvPr id="20485"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20750"/>
            <a:fld id="{24831225-1B44-4544-9350-430718A5BC41}" type="datetime6">
              <a:rPr lang="en-US" sz="1400" b="1"/>
              <a:pPr defTabSz="920750"/>
              <a:t>July 10</a:t>
            </a:fld>
            <a:endParaRPr lang="en-US" sz="1400" b="1"/>
          </a:p>
        </p:txBody>
      </p:sp>
      <p:sp>
        <p:nvSpPr>
          <p:cNvPr id="20486" name="Rectangle 7"/>
          <p:cNvSpPr txBox="1">
            <a:spLocks noGrp="1" noChangeArrowheads="1"/>
          </p:cNvSpPr>
          <p:nvPr/>
        </p:nvSpPr>
        <p:spPr bwMode="auto">
          <a:xfrm>
            <a:off x="2933700" y="8985250"/>
            <a:ext cx="801688" cy="184150"/>
          </a:xfrm>
          <a:prstGeom prst="rect">
            <a:avLst/>
          </a:prstGeom>
          <a:noFill/>
          <a:ln w="9525">
            <a:noFill/>
            <a:miter lim="800000"/>
            <a:headEnd/>
            <a:tailEnd/>
          </a:ln>
        </p:spPr>
        <p:txBody>
          <a:bodyPr lIns="0" tIns="0" rIns="0" bIns="0">
            <a:spAutoFit/>
          </a:bodyPr>
          <a:lstStyle/>
          <a:p>
            <a:pPr algn="r" defTabSz="920750"/>
            <a:r>
              <a:rPr lang="en-US"/>
              <a:t>Page </a:t>
            </a:r>
            <a:fld id="{59BF5548-E374-4740-B428-50ADDFE72A0A}" type="slidenum">
              <a:rPr lang="en-US"/>
              <a:pPr algn="r" defTabSz="920750"/>
              <a:t>2</a:t>
            </a:fld>
            <a:endParaRPr lang="en-US"/>
          </a:p>
        </p:txBody>
      </p:sp>
      <p:sp>
        <p:nvSpPr>
          <p:cNvPr id="20487" name="Rectangle 2"/>
          <p:cNvSpPr>
            <a:spLocks noGrp="1" noRot="1" noChangeAspect="1" noChangeArrowheads="1" noTextEdit="1"/>
          </p:cNvSpPr>
          <p:nvPr>
            <p:ph type="sldImg"/>
          </p:nvPr>
        </p:nvSpPr>
        <p:spPr>
          <a:xfrm>
            <a:off x="1157288" y="701675"/>
            <a:ext cx="4624387" cy="3468688"/>
          </a:xfrm>
          <a:ln/>
        </p:spPr>
      </p:sp>
      <p:sp>
        <p:nvSpPr>
          <p:cNvPr id="20488" name="Rectangle 3"/>
          <p:cNvSpPr>
            <a:spLocks noGrp="1" noChangeArrowheads="1"/>
          </p:cNvSpPr>
          <p:nvPr>
            <p:ph type="body" idx="1"/>
          </p:nvPr>
        </p:nvSpPr>
        <p:spPr>
          <a:noFill/>
          <a:ln/>
        </p:spPr>
        <p:txBody>
          <a:bodyPr lIns="92756" tIns="46379" rIns="92756" bIns="46379"/>
          <a:lstStyle/>
          <a:p>
            <a:pPr defTabSz="914400"/>
            <a:endParaRPr lang="en-GB"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noFill/>
        </p:spPr>
        <p:txBody>
          <a:bodyPr/>
          <a:lstStyle/>
          <a:p>
            <a:r>
              <a:rPr lang="en-US" smtClean="0"/>
              <a:t>doc.: IEEE 802.15-&lt;15-09-0758-00-004e&gt;</a:t>
            </a:r>
          </a:p>
        </p:txBody>
      </p:sp>
      <p:sp>
        <p:nvSpPr>
          <p:cNvPr id="21507" name="Rectangle 3"/>
          <p:cNvSpPr>
            <a:spLocks noGrp="1" noChangeArrowheads="1"/>
          </p:cNvSpPr>
          <p:nvPr>
            <p:ph type="dt" sz="quarter" idx="1"/>
          </p:nvPr>
        </p:nvSpPr>
        <p:spPr>
          <a:noFill/>
        </p:spPr>
        <p:txBody>
          <a:bodyPr/>
          <a:lstStyle/>
          <a:p>
            <a:r>
              <a:rPr lang="en-US" smtClean="0"/>
              <a:t>&lt;month year&gt;</a:t>
            </a:r>
          </a:p>
        </p:txBody>
      </p:sp>
      <p:sp>
        <p:nvSpPr>
          <p:cNvPr id="21508" name="Rectangle 7"/>
          <p:cNvSpPr>
            <a:spLocks noGrp="1" noChangeArrowheads="1"/>
          </p:cNvSpPr>
          <p:nvPr>
            <p:ph type="sldNum" sz="quarter" idx="5"/>
          </p:nvPr>
        </p:nvSpPr>
        <p:spPr>
          <a:noFill/>
        </p:spPr>
        <p:txBody>
          <a:bodyPr/>
          <a:lstStyle/>
          <a:p>
            <a:r>
              <a:rPr lang="en-US" smtClean="0"/>
              <a:t>Page </a:t>
            </a:r>
            <a:fld id="{4580B3E8-04BC-425D-978C-481CE86723B7}" type="slidenum">
              <a:rPr lang="en-US" smtClean="0"/>
              <a:pPr/>
              <a:t>3</a:t>
            </a:fld>
            <a:endParaRPr lang="en-US" smtClean="0"/>
          </a:p>
        </p:txBody>
      </p:sp>
      <p:sp>
        <p:nvSpPr>
          <p:cNvPr id="21509"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20750"/>
            <a:fld id="{E150BB3D-43BE-4EF8-8C56-F1073D4634D8}" type="datetime6">
              <a:rPr lang="en-US" sz="1400" b="1"/>
              <a:pPr defTabSz="920750"/>
              <a:t>July 10</a:t>
            </a:fld>
            <a:endParaRPr lang="en-US" sz="1400" b="1"/>
          </a:p>
        </p:txBody>
      </p:sp>
      <p:sp>
        <p:nvSpPr>
          <p:cNvPr id="21510" name="Rectangle 7"/>
          <p:cNvSpPr txBox="1">
            <a:spLocks noGrp="1" noChangeArrowheads="1"/>
          </p:cNvSpPr>
          <p:nvPr/>
        </p:nvSpPr>
        <p:spPr bwMode="auto">
          <a:xfrm>
            <a:off x="2933700" y="8985250"/>
            <a:ext cx="801688" cy="184150"/>
          </a:xfrm>
          <a:prstGeom prst="rect">
            <a:avLst/>
          </a:prstGeom>
          <a:noFill/>
          <a:ln w="9525">
            <a:noFill/>
            <a:miter lim="800000"/>
            <a:headEnd/>
            <a:tailEnd/>
          </a:ln>
        </p:spPr>
        <p:txBody>
          <a:bodyPr lIns="0" tIns="0" rIns="0" bIns="0">
            <a:spAutoFit/>
          </a:bodyPr>
          <a:lstStyle/>
          <a:p>
            <a:pPr algn="r" defTabSz="920750"/>
            <a:r>
              <a:rPr lang="en-US"/>
              <a:t>Page </a:t>
            </a:r>
            <a:fld id="{C8AD4FCE-3063-4066-9D4B-DEFAEDD44FD1}" type="slidenum">
              <a:rPr lang="en-US"/>
              <a:pPr algn="r" defTabSz="920750"/>
              <a:t>3</a:t>
            </a:fld>
            <a:endParaRPr lang="en-US"/>
          </a:p>
        </p:txBody>
      </p:sp>
      <p:sp>
        <p:nvSpPr>
          <p:cNvPr id="21511" name="Rectangle 2"/>
          <p:cNvSpPr>
            <a:spLocks noGrp="1" noRot="1" noChangeAspect="1" noChangeArrowheads="1" noTextEdit="1"/>
          </p:cNvSpPr>
          <p:nvPr>
            <p:ph type="sldImg"/>
          </p:nvPr>
        </p:nvSpPr>
        <p:spPr>
          <a:xfrm>
            <a:off x="1157288" y="701675"/>
            <a:ext cx="4624387" cy="3468688"/>
          </a:xfrm>
          <a:ln/>
        </p:spPr>
      </p:sp>
      <p:sp>
        <p:nvSpPr>
          <p:cNvPr id="21512" name="Rectangle 3"/>
          <p:cNvSpPr>
            <a:spLocks noGrp="1" noChangeArrowheads="1"/>
          </p:cNvSpPr>
          <p:nvPr>
            <p:ph type="body" idx="1"/>
          </p:nvPr>
        </p:nvSpPr>
        <p:spPr>
          <a:noFill/>
          <a:ln/>
        </p:spPr>
        <p:txBody>
          <a:bodyPr lIns="92756" tIns="46379" rIns="92756" bIns="46379"/>
          <a:lstStyle/>
          <a:p>
            <a:pPr defTabSz="914400"/>
            <a:endParaRPr lang="en-GB"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noFill/>
        </p:spPr>
        <p:txBody>
          <a:bodyPr/>
          <a:lstStyle/>
          <a:p>
            <a:r>
              <a:rPr lang="en-US" smtClean="0"/>
              <a:t>doc.: IEEE 802.15-&lt;15-09-0758-00-004e&gt;</a:t>
            </a:r>
          </a:p>
        </p:txBody>
      </p:sp>
      <p:sp>
        <p:nvSpPr>
          <p:cNvPr id="22531" name="Rectangle 3"/>
          <p:cNvSpPr>
            <a:spLocks noGrp="1" noChangeArrowheads="1"/>
          </p:cNvSpPr>
          <p:nvPr>
            <p:ph type="dt" sz="quarter" idx="1"/>
          </p:nvPr>
        </p:nvSpPr>
        <p:spPr>
          <a:noFill/>
        </p:spPr>
        <p:txBody>
          <a:bodyPr/>
          <a:lstStyle/>
          <a:p>
            <a:r>
              <a:rPr lang="en-US" smtClean="0"/>
              <a:t>&lt;month year&gt;</a:t>
            </a:r>
          </a:p>
        </p:txBody>
      </p:sp>
      <p:sp>
        <p:nvSpPr>
          <p:cNvPr id="22532" name="Rectangle 7"/>
          <p:cNvSpPr>
            <a:spLocks noGrp="1" noChangeArrowheads="1"/>
          </p:cNvSpPr>
          <p:nvPr>
            <p:ph type="sldNum" sz="quarter" idx="5"/>
          </p:nvPr>
        </p:nvSpPr>
        <p:spPr>
          <a:noFill/>
        </p:spPr>
        <p:txBody>
          <a:bodyPr/>
          <a:lstStyle/>
          <a:p>
            <a:r>
              <a:rPr lang="en-US" smtClean="0"/>
              <a:t>Page </a:t>
            </a:r>
            <a:fld id="{49158715-11AB-499D-AD9C-4BAFDBE77DB5}" type="slidenum">
              <a:rPr lang="en-US" smtClean="0"/>
              <a:pPr/>
              <a:t>4</a:t>
            </a:fld>
            <a:endParaRPr lang="en-US" smtClean="0"/>
          </a:p>
        </p:txBody>
      </p:sp>
      <p:sp>
        <p:nvSpPr>
          <p:cNvPr id="2253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20750"/>
            <a:fld id="{EA0BBC92-FBDE-49BD-996F-8AB0D713BCDD}" type="datetime6">
              <a:rPr lang="en-US" sz="1400" b="1"/>
              <a:pPr defTabSz="920750"/>
              <a:t>July 10</a:t>
            </a:fld>
            <a:endParaRPr lang="en-US" sz="1400" b="1"/>
          </a:p>
        </p:txBody>
      </p:sp>
      <p:sp>
        <p:nvSpPr>
          <p:cNvPr id="22534" name="Rectangle 7"/>
          <p:cNvSpPr txBox="1">
            <a:spLocks noGrp="1" noChangeArrowheads="1"/>
          </p:cNvSpPr>
          <p:nvPr/>
        </p:nvSpPr>
        <p:spPr bwMode="auto">
          <a:xfrm>
            <a:off x="2933700" y="8985250"/>
            <a:ext cx="801688" cy="184150"/>
          </a:xfrm>
          <a:prstGeom prst="rect">
            <a:avLst/>
          </a:prstGeom>
          <a:noFill/>
          <a:ln w="9525">
            <a:noFill/>
            <a:miter lim="800000"/>
            <a:headEnd/>
            <a:tailEnd/>
          </a:ln>
        </p:spPr>
        <p:txBody>
          <a:bodyPr lIns="0" tIns="0" rIns="0" bIns="0">
            <a:spAutoFit/>
          </a:bodyPr>
          <a:lstStyle/>
          <a:p>
            <a:pPr algn="r" defTabSz="920750"/>
            <a:r>
              <a:rPr lang="en-US"/>
              <a:t>Page </a:t>
            </a:r>
            <a:fld id="{86C4BDA4-BD78-481E-A508-FC76C184C2F5}" type="slidenum">
              <a:rPr lang="en-US"/>
              <a:pPr algn="r" defTabSz="920750"/>
              <a:t>4</a:t>
            </a:fld>
            <a:endParaRPr lang="en-US"/>
          </a:p>
        </p:txBody>
      </p:sp>
      <p:sp>
        <p:nvSpPr>
          <p:cNvPr id="22535" name="Rectangle 2"/>
          <p:cNvSpPr>
            <a:spLocks noGrp="1" noRot="1" noChangeAspect="1" noChangeArrowheads="1" noTextEdit="1"/>
          </p:cNvSpPr>
          <p:nvPr>
            <p:ph type="sldImg"/>
          </p:nvPr>
        </p:nvSpPr>
        <p:spPr>
          <a:xfrm>
            <a:off x="1157288" y="701675"/>
            <a:ext cx="4624387" cy="3468688"/>
          </a:xfrm>
          <a:ln/>
        </p:spPr>
      </p:sp>
      <p:sp>
        <p:nvSpPr>
          <p:cNvPr id="22536" name="Rectangle 3"/>
          <p:cNvSpPr>
            <a:spLocks noGrp="1" noChangeArrowheads="1"/>
          </p:cNvSpPr>
          <p:nvPr>
            <p:ph type="body" idx="1"/>
          </p:nvPr>
        </p:nvSpPr>
        <p:spPr>
          <a:noFill/>
          <a:ln/>
        </p:spPr>
        <p:txBody>
          <a:bodyPr lIns="92756" tIns="46379" rIns="92756" bIns="46379"/>
          <a:lstStyle/>
          <a:p>
            <a:pPr defTabSz="914400"/>
            <a:endParaRPr lang="en-GB"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p:spPr>
        <p:txBody>
          <a:bodyPr/>
          <a:lstStyle/>
          <a:p>
            <a:r>
              <a:rPr lang="en-US" smtClean="0"/>
              <a:t>doc.: IEEE 802.15-&lt;15-09-0758-00-004e&gt;</a:t>
            </a:r>
          </a:p>
        </p:txBody>
      </p:sp>
      <p:sp>
        <p:nvSpPr>
          <p:cNvPr id="23555" name="Rectangle 3"/>
          <p:cNvSpPr>
            <a:spLocks noGrp="1" noChangeArrowheads="1"/>
          </p:cNvSpPr>
          <p:nvPr>
            <p:ph type="dt" sz="quarter" idx="1"/>
          </p:nvPr>
        </p:nvSpPr>
        <p:spPr>
          <a:noFill/>
        </p:spPr>
        <p:txBody>
          <a:bodyPr/>
          <a:lstStyle/>
          <a:p>
            <a:r>
              <a:rPr lang="en-US" smtClean="0"/>
              <a:t>&lt;month year&gt;</a:t>
            </a:r>
          </a:p>
        </p:txBody>
      </p:sp>
      <p:sp>
        <p:nvSpPr>
          <p:cNvPr id="23556" name="Rectangle 7"/>
          <p:cNvSpPr>
            <a:spLocks noGrp="1" noChangeArrowheads="1"/>
          </p:cNvSpPr>
          <p:nvPr>
            <p:ph type="sldNum" sz="quarter" idx="5"/>
          </p:nvPr>
        </p:nvSpPr>
        <p:spPr>
          <a:noFill/>
        </p:spPr>
        <p:txBody>
          <a:bodyPr/>
          <a:lstStyle/>
          <a:p>
            <a:r>
              <a:rPr lang="en-US" smtClean="0"/>
              <a:t>Page </a:t>
            </a:r>
            <a:fld id="{942E30C1-DB3D-4281-A73B-E9BCE4F529A9}" type="slidenum">
              <a:rPr lang="en-US" smtClean="0"/>
              <a:pPr/>
              <a:t>5</a:t>
            </a:fld>
            <a:endParaRPr lang="en-US" smtClean="0"/>
          </a:p>
        </p:txBody>
      </p:sp>
      <p:sp>
        <p:nvSpPr>
          <p:cNvPr id="23557" name="Rectangle 2"/>
          <p:cNvSpPr txBox="1">
            <a:spLocks noGrp="1" noChangeArrowheads="1"/>
          </p:cNvSpPr>
          <p:nvPr/>
        </p:nvSpPr>
        <p:spPr bwMode="auto">
          <a:xfrm>
            <a:off x="3467100" y="96838"/>
            <a:ext cx="2814638" cy="217487"/>
          </a:xfrm>
          <a:prstGeom prst="rect">
            <a:avLst/>
          </a:prstGeom>
          <a:noFill/>
          <a:ln w="9525">
            <a:noFill/>
            <a:miter lim="800000"/>
            <a:headEnd/>
            <a:tailEnd/>
          </a:ln>
        </p:spPr>
        <p:txBody>
          <a:bodyPr lIns="0" tIns="0" rIns="0" bIns="0" anchor="b">
            <a:spAutoFit/>
          </a:bodyPr>
          <a:lstStyle/>
          <a:p>
            <a:pPr algn="r" defTabSz="920750"/>
            <a:r>
              <a:rPr lang="en-US" sz="1400" b="1"/>
              <a:t>doc.: IEEE 802.15-&lt;doc#&gt;</a:t>
            </a:r>
          </a:p>
        </p:txBody>
      </p:sp>
      <p:sp>
        <p:nvSpPr>
          <p:cNvPr id="23558" name="Rectangle 3"/>
          <p:cNvSpPr txBox="1">
            <a:spLocks noGrp="1" noChangeArrowheads="1"/>
          </p:cNvSpPr>
          <p:nvPr/>
        </p:nvSpPr>
        <p:spPr bwMode="auto">
          <a:xfrm>
            <a:off x="654050" y="96838"/>
            <a:ext cx="2736850" cy="217487"/>
          </a:xfrm>
          <a:prstGeom prst="rect">
            <a:avLst/>
          </a:prstGeom>
          <a:noFill/>
          <a:ln w="9525">
            <a:noFill/>
            <a:miter lim="800000"/>
            <a:headEnd/>
            <a:tailEnd/>
          </a:ln>
        </p:spPr>
        <p:txBody>
          <a:bodyPr lIns="0" tIns="0" rIns="0" bIns="0" anchor="b">
            <a:spAutoFit/>
          </a:bodyPr>
          <a:lstStyle/>
          <a:p>
            <a:pPr defTabSz="920750"/>
            <a:r>
              <a:rPr lang="en-US" sz="1400" b="1"/>
              <a:t>&lt;month year&gt;</a:t>
            </a:r>
          </a:p>
        </p:txBody>
      </p:sp>
      <p:sp>
        <p:nvSpPr>
          <p:cNvPr id="23559" name="Rectangle 6"/>
          <p:cNvSpPr txBox="1">
            <a:spLocks noGrp="1" noChangeArrowheads="1"/>
          </p:cNvSpPr>
          <p:nvPr/>
        </p:nvSpPr>
        <p:spPr bwMode="auto">
          <a:xfrm>
            <a:off x="3771900" y="8985250"/>
            <a:ext cx="2509838" cy="153988"/>
          </a:xfrm>
          <a:prstGeom prst="rect">
            <a:avLst/>
          </a:prstGeom>
          <a:noFill/>
          <a:ln w="9525">
            <a:noFill/>
            <a:miter lim="800000"/>
            <a:headEnd/>
            <a:tailEnd/>
          </a:ln>
        </p:spPr>
        <p:txBody>
          <a:bodyPr lIns="0" tIns="0" rIns="0" bIns="0">
            <a:spAutoFit/>
          </a:bodyPr>
          <a:lstStyle/>
          <a:p>
            <a:pPr marL="460375" lvl="4" algn="r" defTabSz="920750"/>
            <a:r>
              <a:rPr lang="en-US" sz="1000"/>
              <a:t>&lt;author&gt;, &lt;company&gt;</a:t>
            </a:r>
          </a:p>
        </p:txBody>
      </p:sp>
      <p:sp>
        <p:nvSpPr>
          <p:cNvPr id="23560"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20750"/>
            <a:r>
              <a:rPr lang="en-US"/>
              <a:t>Page </a:t>
            </a:r>
            <a:fld id="{D2DB9284-BFB2-4E9D-BDC7-F2C753DA799C}" type="slidenum">
              <a:rPr lang="en-US"/>
              <a:pPr algn="r" defTabSz="920750"/>
              <a:t>5</a:t>
            </a:fld>
            <a:endParaRPr lang="en-US"/>
          </a:p>
        </p:txBody>
      </p:sp>
      <p:sp>
        <p:nvSpPr>
          <p:cNvPr id="23561" name="Rectangle 2"/>
          <p:cNvSpPr>
            <a:spLocks noGrp="1" noRot="1" noChangeAspect="1" noChangeArrowheads="1" noTextEdit="1"/>
          </p:cNvSpPr>
          <p:nvPr>
            <p:ph type="sldImg"/>
          </p:nvPr>
        </p:nvSpPr>
        <p:spPr>
          <a:xfrm>
            <a:off x="1154113" y="701675"/>
            <a:ext cx="4625975" cy="3468688"/>
          </a:xfrm>
          <a:ln/>
        </p:spPr>
      </p:sp>
      <p:sp>
        <p:nvSpPr>
          <p:cNvPr id="23562" name="Rectangle 3"/>
          <p:cNvSpPr>
            <a:spLocks noGrp="1" noChangeArrowheads="1"/>
          </p:cNvSpPr>
          <p:nvPr>
            <p:ph type="body" idx="1"/>
          </p:nvPr>
        </p:nvSpPr>
        <p:spPr>
          <a:noFill/>
          <a:ln/>
        </p:spPr>
        <p:txBody>
          <a:bodyPr lIns="92756" tIns="46379" rIns="92756" bIns="46379"/>
          <a:lstStyle/>
          <a:p>
            <a:pPr defTabSz="914400"/>
            <a:endParaRPr lang="en-US"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802.15-&lt;15-09-0758-00-004e&gt;</a:t>
            </a:r>
          </a:p>
        </p:txBody>
      </p:sp>
      <p:sp>
        <p:nvSpPr>
          <p:cNvPr id="24579" name="Rectangle 3"/>
          <p:cNvSpPr>
            <a:spLocks noGrp="1" noChangeArrowheads="1"/>
          </p:cNvSpPr>
          <p:nvPr>
            <p:ph type="dt" sz="quarter" idx="1"/>
          </p:nvPr>
        </p:nvSpPr>
        <p:spPr>
          <a:noFill/>
        </p:spPr>
        <p:txBody>
          <a:bodyPr/>
          <a:lstStyle/>
          <a:p>
            <a:r>
              <a:rPr lang="en-US" smtClean="0"/>
              <a:t>&lt;month year&gt;</a:t>
            </a:r>
          </a:p>
        </p:txBody>
      </p:sp>
      <p:sp>
        <p:nvSpPr>
          <p:cNvPr id="24580" name="Rectangle 7"/>
          <p:cNvSpPr>
            <a:spLocks noGrp="1" noChangeArrowheads="1"/>
          </p:cNvSpPr>
          <p:nvPr>
            <p:ph type="sldNum" sz="quarter" idx="5"/>
          </p:nvPr>
        </p:nvSpPr>
        <p:spPr>
          <a:noFill/>
        </p:spPr>
        <p:txBody>
          <a:bodyPr/>
          <a:lstStyle/>
          <a:p>
            <a:r>
              <a:rPr lang="en-US" smtClean="0"/>
              <a:t>Page </a:t>
            </a:r>
            <a:fld id="{BFD65119-D628-4F43-8B00-EFD69C9C62E9}" type="slidenum">
              <a:rPr lang="en-US" smtClean="0"/>
              <a:pPr/>
              <a:t>6</a:t>
            </a:fld>
            <a:endParaRPr lang="en-US" smtClean="0"/>
          </a:p>
        </p:txBody>
      </p:sp>
      <p:sp>
        <p:nvSpPr>
          <p:cNvPr id="24581"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20750"/>
            <a:fld id="{7C5DAE0E-A9F2-4736-86C5-EA4E26E479B2}" type="slidenum">
              <a:rPr lang="en-US"/>
              <a:pPr algn="r" defTabSz="920750"/>
              <a:t>6</a:t>
            </a:fld>
            <a:endParaRPr lang="en-US"/>
          </a:p>
        </p:txBody>
      </p:sp>
      <p:sp>
        <p:nvSpPr>
          <p:cNvPr id="24582" name="Rectangle 1026"/>
          <p:cNvSpPr>
            <a:spLocks noGrp="1" noChangeArrowheads="1"/>
          </p:cNvSpPr>
          <p:nvPr>
            <p:ph type="body" idx="1"/>
          </p:nvPr>
        </p:nvSpPr>
        <p:spPr>
          <a:noFill/>
          <a:ln/>
        </p:spPr>
        <p:txBody>
          <a:bodyPr lIns="91662" tIns="45028" rIns="91662" bIns="45028"/>
          <a:lstStyle/>
          <a:p>
            <a:pPr defTabSz="914400"/>
            <a:endParaRPr lang="en-GB" smtClean="0">
              <a:latin typeface="Times New Roman" pitchFamily="18" charset="0"/>
            </a:endParaRPr>
          </a:p>
        </p:txBody>
      </p:sp>
      <p:sp>
        <p:nvSpPr>
          <p:cNvPr id="24583" name="Rectangle 1027"/>
          <p:cNvSpPr>
            <a:spLocks noGrp="1" noRot="1" noChangeAspect="1" noChangeArrowheads="1" noTextEdit="1"/>
          </p:cNvSpPr>
          <p:nvPr>
            <p:ph type="sldImg"/>
          </p:nvPr>
        </p:nvSpPr>
        <p:spPr>
          <a:xfrm>
            <a:off x="1157288" y="701675"/>
            <a:ext cx="4624387" cy="3468688"/>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noFill/>
        </p:spPr>
        <p:txBody>
          <a:bodyPr/>
          <a:lstStyle/>
          <a:p>
            <a:r>
              <a:rPr lang="en-US" smtClean="0"/>
              <a:t>doc.: IEEE 802.15-&lt;15-09-0758-00-004e&gt;</a:t>
            </a:r>
          </a:p>
        </p:txBody>
      </p:sp>
      <p:sp>
        <p:nvSpPr>
          <p:cNvPr id="25603" name="Rectangle 3"/>
          <p:cNvSpPr>
            <a:spLocks noGrp="1" noChangeArrowheads="1"/>
          </p:cNvSpPr>
          <p:nvPr>
            <p:ph type="dt" sz="quarter" idx="1"/>
          </p:nvPr>
        </p:nvSpPr>
        <p:spPr>
          <a:noFill/>
        </p:spPr>
        <p:txBody>
          <a:bodyPr/>
          <a:lstStyle/>
          <a:p>
            <a:r>
              <a:rPr lang="en-US" smtClean="0"/>
              <a:t>&lt;month year&gt;</a:t>
            </a:r>
          </a:p>
        </p:txBody>
      </p:sp>
      <p:sp>
        <p:nvSpPr>
          <p:cNvPr id="25604" name="Rectangle 7"/>
          <p:cNvSpPr>
            <a:spLocks noGrp="1" noChangeArrowheads="1"/>
          </p:cNvSpPr>
          <p:nvPr>
            <p:ph type="sldNum" sz="quarter" idx="5"/>
          </p:nvPr>
        </p:nvSpPr>
        <p:spPr>
          <a:noFill/>
        </p:spPr>
        <p:txBody>
          <a:bodyPr/>
          <a:lstStyle/>
          <a:p>
            <a:r>
              <a:rPr lang="en-US" smtClean="0"/>
              <a:t>Page </a:t>
            </a:r>
            <a:fld id="{6A861B6E-4661-40C0-874C-F43D14A5F0EB}" type="slidenum">
              <a:rPr lang="en-US" smtClean="0"/>
              <a:pPr/>
              <a:t>7</a:t>
            </a:fld>
            <a:endParaRPr lang="en-US" smtClean="0"/>
          </a:p>
        </p:txBody>
      </p:sp>
      <p:sp>
        <p:nvSpPr>
          <p:cNvPr id="25605"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20750"/>
            <a:fld id="{EE76617A-817A-41D1-AE97-3A7CE851319E}" type="slidenum">
              <a:rPr lang="en-US"/>
              <a:pPr algn="r" defTabSz="920750"/>
              <a:t>7</a:t>
            </a:fld>
            <a:endParaRPr lang="en-US"/>
          </a:p>
        </p:txBody>
      </p:sp>
      <p:sp>
        <p:nvSpPr>
          <p:cNvPr id="25606" name="Rectangle 2"/>
          <p:cNvSpPr>
            <a:spLocks noGrp="1" noRot="1" noChangeAspect="1" noChangeArrowheads="1" noTextEdit="1"/>
          </p:cNvSpPr>
          <p:nvPr>
            <p:ph type="sldImg"/>
          </p:nvPr>
        </p:nvSpPr>
        <p:spPr>
          <a:xfrm>
            <a:off x="1157288" y="701675"/>
            <a:ext cx="4624387" cy="3468688"/>
          </a:xfrm>
          <a:ln/>
        </p:spPr>
      </p:sp>
      <p:sp>
        <p:nvSpPr>
          <p:cNvPr id="25607" name="Rectangle 3"/>
          <p:cNvSpPr>
            <a:spLocks noGrp="1" noChangeArrowheads="1"/>
          </p:cNvSpPr>
          <p:nvPr>
            <p:ph type="body" idx="1"/>
          </p:nvPr>
        </p:nvSpPr>
        <p:spPr>
          <a:noFill/>
          <a:ln/>
        </p:spPr>
        <p:txBody>
          <a:bodyPr lIns="92756" tIns="46379" rIns="92756" bIns="46379"/>
          <a:lstStyle/>
          <a:p>
            <a:pPr defTabSz="914400"/>
            <a:endParaRPr lang="en-GB"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p>
            <a:r>
              <a:rPr lang="en-US" smtClean="0"/>
              <a:t>doc.: IEEE 802.15-&lt;15-09-0758-00-004e&gt;</a:t>
            </a:r>
          </a:p>
        </p:txBody>
      </p:sp>
      <p:sp>
        <p:nvSpPr>
          <p:cNvPr id="26627" name="Rectangle 3"/>
          <p:cNvSpPr>
            <a:spLocks noGrp="1" noChangeArrowheads="1"/>
          </p:cNvSpPr>
          <p:nvPr>
            <p:ph type="dt" sz="quarter" idx="1"/>
          </p:nvPr>
        </p:nvSpPr>
        <p:spPr>
          <a:noFill/>
        </p:spPr>
        <p:txBody>
          <a:bodyPr/>
          <a:lstStyle/>
          <a:p>
            <a:r>
              <a:rPr lang="en-US" smtClean="0"/>
              <a:t>&lt;month year&gt;</a:t>
            </a:r>
          </a:p>
        </p:txBody>
      </p:sp>
      <p:sp>
        <p:nvSpPr>
          <p:cNvPr id="26628" name="Rectangle 7"/>
          <p:cNvSpPr>
            <a:spLocks noGrp="1" noChangeArrowheads="1"/>
          </p:cNvSpPr>
          <p:nvPr>
            <p:ph type="sldNum" sz="quarter" idx="5"/>
          </p:nvPr>
        </p:nvSpPr>
        <p:spPr>
          <a:noFill/>
        </p:spPr>
        <p:txBody>
          <a:bodyPr/>
          <a:lstStyle/>
          <a:p>
            <a:r>
              <a:rPr lang="en-US" smtClean="0"/>
              <a:t>Page </a:t>
            </a:r>
            <a:fld id="{572B80EA-5EEF-407E-B10D-7C1072C2003D}" type="slidenum">
              <a:rPr lang="en-US" smtClean="0"/>
              <a:pPr/>
              <a:t>10</a:t>
            </a:fld>
            <a:endParaRPr lang="en-US" smtClean="0"/>
          </a:p>
        </p:txBody>
      </p:sp>
      <p:sp>
        <p:nvSpPr>
          <p:cNvPr id="26629"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20750"/>
            <a:fld id="{1D280A2B-ABE9-42AD-AD8A-50DECAE13A5A}" type="slidenum">
              <a:rPr lang="en-US"/>
              <a:pPr algn="r" defTabSz="920750"/>
              <a:t>10</a:t>
            </a:fld>
            <a:endParaRPr lang="en-US"/>
          </a:p>
        </p:txBody>
      </p:sp>
      <p:sp>
        <p:nvSpPr>
          <p:cNvPr id="26630" name="Rectangle 2"/>
          <p:cNvSpPr>
            <a:spLocks noGrp="1" noRot="1" noChangeAspect="1" noChangeArrowheads="1" noTextEdit="1"/>
          </p:cNvSpPr>
          <p:nvPr>
            <p:ph type="sldImg"/>
          </p:nvPr>
        </p:nvSpPr>
        <p:spPr>
          <a:xfrm>
            <a:off x="1157288" y="701675"/>
            <a:ext cx="4624387" cy="3468688"/>
          </a:xfrm>
          <a:ln/>
        </p:spPr>
      </p:sp>
      <p:sp>
        <p:nvSpPr>
          <p:cNvPr id="26631" name="Rectangle 3"/>
          <p:cNvSpPr>
            <a:spLocks noGrp="1" noChangeArrowheads="1"/>
          </p:cNvSpPr>
          <p:nvPr>
            <p:ph type="body" idx="1"/>
          </p:nvPr>
        </p:nvSpPr>
        <p:spPr>
          <a:noFill/>
          <a:ln/>
        </p:spPr>
        <p:txBody>
          <a:bodyPr lIns="92756" tIns="46379" rIns="92756" bIns="46379"/>
          <a:lstStyle/>
          <a:p>
            <a:pPr defTabSz="914400"/>
            <a:endParaRPr lang="en-GB"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p:spPr>
        <p:txBody>
          <a:bodyPr/>
          <a:lstStyle/>
          <a:p>
            <a:r>
              <a:rPr lang="en-US" smtClean="0"/>
              <a:t>doc.: IEEE 802.15-&lt;15-09-0758-00-004e&gt;</a:t>
            </a:r>
          </a:p>
        </p:txBody>
      </p:sp>
      <p:sp>
        <p:nvSpPr>
          <p:cNvPr id="27651" name="Rectangle 3"/>
          <p:cNvSpPr>
            <a:spLocks noGrp="1" noChangeArrowheads="1"/>
          </p:cNvSpPr>
          <p:nvPr>
            <p:ph type="dt" sz="quarter" idx="1"/>
          </p:nvPr>
        </p:nvSpPr>
        <p:spPr>
          <a:noFill/>
        </p:spPr>
        <p:txBody>
          <a:bodyPr/>
          <a:lstStyle/>
          <a:p>
            <a:r>
              <a:rPr lang="en-US" smtClean="0"/>
              <a:t>&lt;month year&gt;</a:t>
            </a:r>
          </a:p>
        </p:txBody>
      </p:sp>
      <p:sp>
        <p:nvSpPr>
          <p:cNvPr id="27652" name="Rectangle 7"/>
          <p:cNvSpPr>
            <a:spLocks noGrp="1" noChangeArrowheads="1"/>
          </p:cNvSpPr>
          <p:nvPr>
            <p:ph type="sldNum" sz="quarter" idx="5"/>
          </p:nvPr>
        </p:nvSpPr>
        <p:spPr>
          <a:noFill/>
        </p:spPr>
        <p:txBody>
          <a:bodyPr/>
          <a:lstStyle/>
          <a:p>
            <a:r>
              <a:rPr lang="en-US" smtClean="0"/>
              <a:t>Page </a:t>
            </a:r>
            <a:fld id="{AADA8A00-737F-49A7-85FE-BCD7666DA5D6}" type="slidenum">
              <a:rPr lang="en-US" smtClean="0"/>
              <a:pPr/>
              <a:t>12</a:t>
            </a:fld>
            <a:endParaRPr lang="en-US" smtClean="0"/>
          </a:p>
        </p:txBody>
      </p:sp>
      <p:sp>
        <p:nvSpPr>
          <p:cNvPr id="27653" name="Date Placeholder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20750"/>
            <a:fld id="{73D9AB2A-8362-4EB3-8898-36461718C264}" type="datetime6">
              <a:rPr lang="en-US" sz="1400" b="1"/>
              <a:pPr defTabSz="920750"/>
              <a:t>July 10</a:t>
            </a:fld>
            <a:endParaRPr lang="en-US" sz="1400" b="1"/>
          </a:p>
        </p:txBody>
      </p:sp>
      <p:sp>
        <p:nvSpPr>
          <p:cNvPr id="27654" name="Rectangle 7"/>
          <p:cNvSpPr txBox="1">
            <a:spLocks noGrp="1" noChangeArrowheads="1"/>
          </p:cNvSpPr>
          <p:nvPr/>
        </p:nvSpPr>
        <p:spPr bwMode="auto">
          <a:xfrm>
            <a:off x="2933700" y="8985250"/>
            <a:ext cx="801688" cy="184150"/>
          </a:xfrm>
          <a:prstGeom prst="rect">
            <a:avLst/>
          </a:prstGeom>
          <a:noFill/>
          <a:ln w="9525">
            <a:noFill/>
            <a:miter lim="800000"/>
            <a:headEnd/>
            <a:tailEnd/>
          </a:ln>
        </p:spPr>
        <p:txBody>
          <a:bodyPr lIns="0" tIns="0" rIns="0" bIns="0">
            <a:spAutoFit/>
          </a:bodyPr>
          <a:lstStyle/>
          <a:p>
            <a:pPr algn="r" defTabSz="920750"/>
            <a:r>
              <a:rPr lang="en-US"/>
              <a:t>Page </a:t>
            </a:r>
            <a:fld id="{21E58EB9-CDDC-4D0D-A1B3-7E96720F9B98}" type="slidenum">
              <a:rPr lang="en-US"/>
              <a:pPr algn="r" defTabSz="920750"/>
              <a:t>12</a:t>
            </a:fld>
            <a:endParaRPr lang="en-US"/>
          </a:p>
        </p:txBody>
      </p:sp>
      <p:sp>
        <p:nvSpPr>
          <p:cNvPr id="27655" name="Rectangle 2"/>
          <p:cNvSpPr>
            <a:spLocks noGrp="1" noRot="1" noChangeAspect="1" noChangeArrowheads="1" noTextEdit="1"/>
          </p:cNvSpPr>
          <p:nvPr>
            <p:ph type="sldImg"/>
          </p:nvPr>
        </p:nvSpPr>
        <p:spPr>
          <a:xfrm>
            <a:off x="1157288" y="701675"/>
            <a:ext cx="4624387" cy="3468688"/>
          </a:xfrm>
          <a:ln/>
        </p:spPr>
      </p:sp>
      <p:sp>
        <p:nvSpPr>
          <p:cNvPr id="27656" name="Rectangle 3"/>
          <p:cNvSpPr>
            <a:spLocks noGrp="1" noChangeArrowheads="1"/>
          </p:cNvSpPr>
          <p:nvPr>
            <p:ph type="body" idx="1"/>
          </p:nvPr>
        </p:nvSpPr>
        <p:spPr>
          <a:noFill/>
          <a:ln/>
        </p:spPr>
        <p:txBody>
          <a:bodyPr lIns="92756" tIns="46379" rIns="92756" bIns="46379"/>
          <a:lstStyle/>
          <a:p>
            <a:pPr defTabSz="914400"/>
            <a:r>
              <a:rPr lang="en-US" sz="1000" b="1" smtClean="0">
                <a:latin typeface="Times New Roman" pitchFamily="18" charset="0"/>
              </a:rPr>
              <a:t>Meta-issues </a:t>
            </a:r>
            <a:r>
              <a:rPr lang="en-US" sz="1000" smtClean="0">
                <a:latin typeface="Times New Roman" pitchFamily="18" charset="0"/>
              </a:rPr>
              <a:t>When there are two valid points in opposition, the strategy is to move the group away from polarity. This can be done by raising the meta-issue—“Does the group believe that a decision needs to be made?”. Agreement on that question focuses the group on reaching consensus to resolve the impasse.</a:t>
            </a:r>
          </a:p>
          <a:p>
            <a:pPr defTabSz="914400"/>
            <a:r>
              <a:rPr lang="en-US" sz="1000" b="1" smtClean="0">
                <a:latin typeface="Times New Roman" pitchFamily="18" charset="0"/>
              </a:rPr>
              <a:t>What it Ain’t </a:t>
            </a:r>
            <a:r>
              <a:rPr lang="en-US" sz="1000" smtClean="0">
                <a:latin typeface="Times New Roman" pitchFamily="18" charset="0"/>
              </a:rPr>
              <a:t>Educate members on what standards are and are not! </a:t>
            </a:r>
          </a:p>
          <a:p>
            <a:pPr defTabSz="914400"/>
            <a:r>
              <a:rPr lang="en-US" sz="1000" b="1" smtClean="0">
                <a:latin typeface="Times New Roman" pitchFamily="18" charset="0"/>
              </a:rPr>
              <a:t>Creeping Featurism </a:t>
            </a:r>
            <a:r>
              <a:rPr lang="en-US" sz="1000" smtClean="0">
                <a:latin typeface="Times New Roman" pitchFamily="18" charset="0"/>
              </a:rPr>
              <a:t>Avoid add-ons, new features that would be “nice” as opposed to “necessary”—features that get added after the die has been cast.</a:t>
            </a:r>
          </a:p>
          <a:p>
            <a:pPr defTabSz="914400"/>
            <a:r>
              <a:rPr lang="en-US" sz="1000" b="1" smtClean="0">
                <a:latin typeface="Times New Roman" pitchFamily="18" charset="0"/>
              </a:rPr>
              <a:t>Two Hats </a:t>
            </a:r>
            <a:r>
              <a:rPr lang="en-US" sz="1000" smtClean="0">
                <a:latin typeface="Times New Roman" pitchFamily="18" charset="0"/>
              </a:rPr>
              <a:t>When the chair needs to shift from a management focus to make a technical point, put on a baseball cap with the company logo and move from the head of the table to another seat, signifying that he now wishes to be seen as taking a “company” position on a particular issue. This makes it very clear where he stands and eliminates confusion about what role he is fulfilling at the time. When at the chair’s position, he is perceived as wearing the chairs’ hat by default. </a:t>
            </a:r>
          </a:p>
          <a:p>
            <a:pPr defTabSz="914400"/>
            <a:r>
              <a:rPr lang="en-US" sz="1000" b="1" smtClean="0">
                <a:latin typeface="Times New Roman" pitchFamily="18" charset="0"/>
              </a:rPr>
              <a:t>The Duelists </a:t>
            </a:r>
            <a:r>
              <a:rPr lang="en-US" sz="1000" smtClean="0">
                <a:latin typeface="Times New Roman" pitchFamily="18" charset="0"/>
              </a:rPr>
              <a:t>When two individuals are vehemently opposed or dead-locked on an issue and it appears to be disrupting the group process, send them off to a separate room. The winner will come back to present their position which has been “forged under fire”. A similar suggestion would have the chair form ad hoc groups out of parties in conflict forcing disputing stakeholders together and charging them with resolving their disagreement as a precondition to the committee proceeding with development of the standard. This places the burden on the antagonists to subordinate their individual differences to that of the group.</a:t>
            </a:r>
          </a:p>
          <a:p>
            <a:pPr defTabSz="914400"/>
            <a:endParaRPr lang="en-US" sz="100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C2E7B61-B1E7-44C8-B85A-4E66AEF0CF4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6F13419-8409-4E2D-AFA6-2AB3383ECA7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AB11B56-1B1A-4A23-B5B9-91720BBBB43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58BE6A7-D46A-44E5-B2EC-33E3CC8AA6A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06E315-FE44-4171-AE7C-BB90AD39409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9F35B1D-14A1-4A31-B3BD-7EAEF9243B0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&lt;July 2010&gt;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928B01C-B1C4-4D0E-B59A-BB44C03D490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&lt;July 2010&gt;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B911596-AB62-406A-9689-EA32A857300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defRPr/>
            </a:pPr>
            <a:r>
              <a:rPr lang="en-US" smtClean="0"/>
              <a:t>&lt;July 2010&gt;</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FF7C7EC-FD04-455A-9B41-BA8386E9C2F6}" type="slidenum">
              <a:rPr lang="en-US" smtClean="0"/>
              <a:pPr>
                <a:defRPr/>
              </a:pPr>
              <a:t>‹#›</a:t>
            </a:fld>
            <a:endParaRPr lang="en-US"/>
          </a:p>
        </p:txBody>
      </p:sp>
      <p:sp>
        <p:nvSpPr>
          <p:cNvPr id="7" name="Footer Placeholder 6"/>
          <p:cNvSpPr>
            <a:spLocks noGrp="1"/>
          </p:cNvSpPr>
          <p:nvPr>
            <p:ph type="ftr" sz="quarter" idx="12"/>
          </p:nvPr>
        </p:nvSpPr>
        <p:spPr/>
        <p:txBody>
          <a:bodyPr/>
          <a:lstStyle/>
          <a:p>
            <a:pPr>
              <a:defRPr/>
            </a:pPr>
            <a:r>
              <a:rPr lang="en-US" smtClean="0"/>
              <a:t>&lt;Pat Kinney&gt;, &lt;Kinney Consulting LLC&gt;</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14498DB-6098-4B55-AF7D-9AB2BEEEF9A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5FE01E1-FB18-4ABD-9140-61436060843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smtClean="0"/>
              <a:t>&lt;July 2010&gt;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EFF7C7EC-FD04-455A-9B41-BA8386E9C2F6}"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a:defRPr/>
            </a:pPr>
            <a:r>
              <a:rPr lang="en-US" sz="1400" b="1" dirty="0"/>
              <a:t>doc.: </a:t>
            </a:r>
            <a:r>
              <a:rPr lang="en-US" sz="1400" b="1" dirty="0" smtClean="0"/>
              <a:t>&lt;</a:t>
            </a:r>
            <a:r>
              <a:rPr lang="en-US" b="1" dirty="0" smtClean="0"/>
              <a:t>15-10-0516-00-004e</a:t>
            </a:r>
            <a:r>
              <a:rPr lang="en-US" sz="1400" b="1" dirty="0" smtClean="0"/>
              <a:t>&gt;</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Mike_Spring_Article_on_Stds_Process.pdf"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Excel_97-2003_Worksheet11111111.xls"/></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oter Placeholder 2"/>
          <p:cNvSpPr>
            <a:spLocks noGrp="1"/>
          </p:cNvSpPr>
          <p:nvPr>
            <p:ph type="ftr" sz="quarter" idx="12"/>
          </p:nvPr>
        </p:nvSpPr>
        <p:spPr>
          <a:xfrm>
            <a:off x="5486400" y="6475413"/>
            <a:ext cx="3124200" cy="182562"/>
          </a:xfrm>
          <a:noFill/>
        </p:spPr>
        <p:txBody>
          <a:bodyPr/>
          <a:lstStyle/>
          <a:p>
            <a:r>
              <a:rPr lang="en-US" dirty="0" smtClean="0"/>
              <a:t>&lt;Pat Kinney&gt;, &lt;Kinney Consulting LLC&gt;</a:t>
            </a:r>
          </a:p>
        </p:txBody>
      </p:sp>
      <p:sp>
        <p:nvSpPr>
          <p:cNvPr id="3075" name="Slide Number Placeholder 3"/>
          <p:cNvSpPr>
            <a:spLocks noGrp="1"/>
          </p:cNvSpPr>
          <p:nvPr>
            <p:ph type="sldNum" sz="quarter" idx="11"/>
          </p:nvPr>
        </p:nvSpPr>
        <p:spPr>
          <a:xfrm>
            <a:off x="4344988" y="6475413"/>
            <a:ext cx="530225" cy="182562"/>
          </a:xfrm>
          <a:noFill/>
        </p:spPr>
        <p:txBody>
          <a:bodyPr/>
          <a:lstStyle/>
          <a:p>
            <a:r>
              <a:rPr lang="en-US" dirty="0" smtClean="0"/>
              <a:t>Slide </a:t>
            </a:r>
            <a:fld id="{F2FD15CD-1FDC-49A7-9D76-8DF8903865BE}" type="slidenum">
              <a:rPr lang="en-US" smtClean="0"/>
              <a:pPr/>
              <a:t>1</a:t>
            </a:fld>
            <a:endParaRPr lang="en-US" dirty="0" smtClean="0"/>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a:solidFill>
                  <a:srgbClr val="FF0000"/>
                </a:solidFill>
              </a:rPr>
              <a:t>TG4e Opening Report for </a:t>
            </a:r>
            <a:r>
              <a:rPr lang="en-US" sz="1600" dirty="0" smtClean="0">
                <a:solidFill>
                  <a:srgbClr val="FF0000"/>
                </a:solidFill>
              </a:rPr>
              <a:t>July 2010 </a:t>
            </a:r>
            <a:r>
              <a:rPr lang="en-US" sz="1600" dirty="0">
                <a:solidFill>
                  <a:srgbClr val="FF0000"/>
                </a:solidFill>
              </a:rPr>
              <a:t>Session</a:t>
            </a:r>
            <a:r>
              <a:rPr lang="en-US" sz="1600" dirty="0">
                <a:solidFill>
                  <a:schemeClr val="tx2"/>
                </a:solidFill>
              </a:rPr>
              <a:t>]	</a:t>
            </a:r>
          </a:p>
          <a:p>
            <a:pPr>
              <a:defRPr/>
            </a:pPr>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15 July 2010</a:t>
            </a:r>
            <a:r>
              <a:rPr lang="en-US" sz="1600" dirty="0" smtClean="0">
                <a:solidFill>
                  <a:schemeClr val="tx2"/>
                </a:solidFill>
              </a:rPr>
              <a:t>]</a:t>
            </a:r>
            <a:r>
              <a:rPr lang="en-US" sz="1600" dirty="0">
                <a:solidFill>
                  <a:schemeClr val="tx2"/>
                </a:solidFill>
              </a:rPr>
              <a:t>	</a:t>
            </a:r>
          </a:p>
          <a:p>
            <a:pPr>
              <a:defRPr/>
            </a:pPr>
            <a:r>
              <a:rPr lang="en-US" sz="1600" b="1" dirty="0">
                <a:solidFill>
                  <a:schemeClr val="tx2"/>
                </a:solidFill>
              </a:rPr>
              <a:t>Source:</a:t>
            </a:r>
            <a:r>
              <a:rPr lang="en-US" sz="1600" dirty="0">
                <a:solidFill>
                  <a:schemeClr val="tx2"/>
                </a:solidFill>
              </a:rPr>
              <a:t> [</a:t>
            </a:r>
            <a:r>
              <a:rPr lang="en-US" sz="1600" dirty="0">
                <a:solidFill>
                  <a:srgbClr val="FF0000"/>
                </a:solidFill>
              </a:rPr>
              <a:t>Patrick Kinney</a:t>
            </a:r>
            <a:r>
              <a:rPr lang="en-US" sz="1600" dirty="0">
                <a:solidFill>
                  <a:schemeClr val="tx2"/>
                </a:solidFill>
              </a:rPr>
              <a:t>] Company [</a:t>
            </a:r>
            <a:r>
              <a:rPr lang="en-US" sz="1600" dirty="0">
                <a:solidFill>
                  <a:srgbClr val="FF0000"/>
                </a:solidFill>
              </a:rPr>
              <a:t>Kinney Consulting LLC</a:t>
            </a:r>
            <a:r>
              <a:rPr lang="en-US" sz="1600" dirty="0">
                <a:solidFill>
                  <a:schemeClr val="tx2"/>
                </a:solidFill>
              </a:rPr>
              <a:t>]</a:t>
            </a:r>
          </a:p>
          <a:p>
            <a:pPr>
              <a:defRPr/>
            </a:pPr>
            <a:r>
              <a:rPr lang="en-US" sz="1600" dirty="0">
                <a:solidFill>
                  <a:schemeClr val="tx2"/>
                </a:solidFill>
              </a:rPr>
              <a:t>Address [</a:t>
            </a:r>
            <a:r>
              <a:rPr lang="en-US" sz="1600" dirty="0">
                <a:solidFill>
                  <a:srgbClr val="FF0000"/>
                </a:solidFill>
              </a:rPr>
              <a:t>Chicago area, IL, USA</a:t>
            </a:r>
            <a:r>
              <a:rPr lang="en-US" sz="1600" dirty="0">
                <a:solidFill>
                  <a:schemeClr val="tx2"/>
                </a:solidFill>
              </a:rPr>
              <a:t>]</a:t>
            </a:r>
          </a:p>
          <a:p>
            <a:pPr>
              <a:defRPr/>
            </a:pPr>
            <a:r>
              <a:rPr lang="en-US" sz="1600" dirty="0">
                <a:solidFill>
                  <a:schemeClr val="tx2"/>
                </a:solidFill>
              </a:rPr>
              <a:t>Voice:[</a:t>
            </a:r>
            <a:r>
              <a:rPr lang="en-US" sz="1600" dirty="0">
                <a:solidFill>
                  <a:srgbClr val="FF0000"/>
                </a:solidFill>
              </a:rPr>
              <a:t>+1.847.960.3715</a:t>
            </a:r>
            <a:r>
              <a:rPr lang="en-US" sz="1600" dirty="0">
                <a:solidFill>
                  <a:schemeClr val="tx2"/>
                </a:solidFill>
              </a:rPr>
              <a:t>], E-Mail:[</a:t>
            </a:r>
            <a:r>
              <a:rPr lang="en-US" sz="1600" dirty="0">
                <a:solidFill>
                  <a:srgbClr val="FF0000"/>
                </a:solidFill>
              </a:rPr>
              <a:t>pat.kinney@ieee.org</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a:t>TG4e Opening Report for </a:t>
            </a:r>
            <a:r>
              <a:rPr lang="en-US" sz="1600" dirty="0" smtClean="0"/>
              <a:t>July 2010 Session</a:t>
            </a:r>
            <a:r>
              <a:rPr lang="en-US" sz="1600" dirty="0">
                <a:solidFill>
                  <a:srgbClr val="FF0000"/>
                </a:solidFill>
              </a:rPr>
              <a:t>.</a:t>
            </a:r>
            <a:r>
              <a:rPr lang="en-US" sz="1600" dirty="0">
                <a:solidFill>
                  <a:schemeClr val="tx2"/>
                </a:solidFill>
              </a:rPr>
              <a:t>]</a:t>
            </a:r>
            <a:r>
              <a:rPr lang="en-US" dirty="0">
                <a:solidFill>
                  <a:schemeClr val="accent2"/>
                </a:solidFill>
              </a:rPr>
              <a:t>	</a:t>
            </a:r>
            <a:endParaRPr lang="en-US"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a:t>
            </a:r>
            <a:r>
              <a:rPr lang="en-US" sz="1600" dirty="0"/>
              <a:t>Opening Report for the TG4e Session in </a:t>
            </a:r>
            <a:r>
              <a:rPr lang="en-US" sz="1600" dirty="0" smtClean="0"/>
              <a:t>July</a:t>
            </a:r>
            <a:r>
              <a:rPr lang="en-US" sz="1600" dirty="0" smtClean="0">
                <a:solidFill>
                  <a:schemeClr val="tx2"/>
                </a:solidFill>
              </a:rPr>
              <a:t>]</a:t>
            </a:r>
            <a:endParaRPr lang="en-US" sz="1600" dirty="0">
              <a:solidFill>
                <a:schemeClr val="tx2"/>
              </a:solidFill>
            </a:endParaRPr>
          </a:p>
          <a:p>
            <a:pPr>
              <a:spcBef>
                <a:spcPts val="600"/>
              </a:spcBef>
              <a:spcAft>
                <a:spcPts val="600"/>
              </a:spcAft>
              <a:defRPr/>
            </a:pPr>
            <a:r>
              <a:rPr lang="en-US" sz="1600" b="1" dirty="0">
                <a:solidFill>
                  <a:schemeClr val="tx2"/>
                </a:solidFill>
              </a:rPr>
              <a:t>Purpose:</a:t>
            </a:r>
            <a:r>
              <a:rPr lang="en-US" sz="1600" dirty="0">
                <a:solidFill>
                  <a:schemeClr val="tx2"/>
                </a:solidFill>
              </a:rPr>
              <a:t>	[</a:t>
            </a:r>
            <a:r>
              <a:rPr lang="en-US" sz="1600" dirty="0"/>
              <a:t>Amendments to IEEE 802.15.4 MAC</a:t>
            </a:r>
            <a:r>
              <a:rPr lang="en-US" sz="1600" dirty="0">
                <a:solidFill>
                  <a:schemeClr val="tx2"/>
                </a:solidFill>
              </a:rPr>
              <a:t>]</a:t>
            </a: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3077" name="Date Placeholder 5"/>
          <p:cNvSpPr>
            <a:spLocks noGrp="1"/>
          </p:cNvSpPr>
          <p:nvPr>
            <p:ph type="dt" sz="quarter" idx="10"/>
          </p:nvPr>
        </p:nvSpPr>
        <p:spPr>
          <a:xfrm>
            <a:off x="685800" y="381000"/>
            <a:ext cx="1600200" cy="215900"/>
          </a:xfrm>
          <a:noFill/>
        </p:spPr>
        <p:txBody>
          <a:bodyPr/>
          <a:lstStyle/>
          <a:p>
            <a:r>
              <a:rPr lang="en-US" dirty="0" smtClean="0"/>
              <a:t>&lt;July 2010&gt;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1"/>
          <p:cNvSpPr>
            <a:spLocks noGrp="1"/>
          </p:cNvSpPr>
          <p:nvPr>
            <p:ph type="dt" sz="quarter" idx="10"/>
          </p:nvPr>
        </p:nvSpPr>
        <p:spPr>
          <a:xfrm>
            <a:off x="685800" y="381000"/>
            <a:ext cx="1600200" cy="215900"/>
          </a:xfrm>
          <a:noFill/>
        </p:spPr>
        <p:txBody>
          <a:bodyPr/>
          <a:lstStyle/>
          <a:p>
            <a:r>
              <a:rPr lang="en-US" smtClean="0"/>
              <a:t>&lt;July 2010&gt;</a:t>
            </a:r>
          </a:p>
        </p:txBody>
      </p:sp>
      <p:sp>
        <p:nvSpPr>
          <p:cNvPr id="12291" name="Footer Placeholder 2"/>
          <p:cNvSpPr>
            <a:spLocks noGrp="1"/>
          </p:cNvSpPr>
          <p:nvPr>
            <p:ph type="ftr" sz="quarter" idx="12"/>
          </p:nvPr>
        </p:nvSpPr>
        <p:spPr>
          <a:xfrm>
            <a:off x="5486400" y="6475413"/>
            <a:ext cx="3124200" cy="182562"/>
          </a:xfrm>
          <a:noFill/>
        </p:spPr>
        <p:txBody>
          <a:bodyPr/>
          <a:lstStyle/>
          <a:p>
            <a:r>
              <a:rPr lang="en-US" smtClean="0"/>
              <a:t>&lt;Pat Kinney&gt;, &lt;Kinney Consulting LLC&gt;</a:t>
            </a:r>
          </a:p>
        </p:txBody>
      </p:sp>
      <p:sp>
        <p:nvSpPr>
          <p:cNvPr id="12292" name="Slide Number Placeholder 3"/>
          <p:cNvSpPr>
            <a:spLocks noGrp="1"/>
          </p:cNvSpPr>
          <p:nvPr>
            <p:ph type="sldNum" sz="quarter" idx="11"/>
          </p:nvPr>
        </p:nvSpPr>
        <p:spPr>
          <a:xfrm>
            <a:off x="4344988" y="6475413"/>
            <a:ext cx="530225" cy="182562"/>
          </a:xfrm>
          <a:noFill/>
        </p:spPr>
        <p:txBody>
          <a:bodyPr/>
          <a:lstStyle/>
          <a:p>
            <a:r>
              <a:rPr lang="en-US" smtClean="0"/>
              <a:t>Slide </a:t>
            </a:r>
            <a:fld id="{BC283BC3-78DC-493D-BBBA-528C4752AD20}" type="slidenum">
              <a:rPr lang="en-US" smtClean="0"/>
              <a:pPr/>
              <a:t>10</a:t>
            </a:fld>
            <a:endParaRPr lang="en-US" smtClean="0"/>
          </a:p>
        </p:txBody>
      </p:sp>
      <p:sp>
        <p:nvSpPr>
          <p:cNvPr id="12293" name="Rectangle 2"/>
          <p:cNvSpPr>
            <a:spLocks noGrp="1" noChangeArrowheads="1"/>
          </p:cNvSpPr>
          <p:nvPr>
            <p:ph type="title" idx="4294967295"/>
          </p:nvPr>
        </p:nvSpPr>
        <p:spPr>
          <a:xfrm>
            <a:off x="228600" y="609600"/>
            <a:ext cx="8458200" cy="609600"/>
          </a:xfrm>
        </p:spPr>
        <p:txBody>
          <a:bodyPr/>
          <a:lstStyle/>
          <a:p>
            <a:r>
              <a:rPr lang="en-US" sz="2800" smtClean="0"/>
              <a:t>Other Guidelines for IEEE WG Meetings</a:t>
            </a:r>
          </a:p>
        </p:txBody>
      </p:sp>
      <p:sp>
        <p:nvSpPr>
          <p:cNvPr id="1229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600200"/>
            <a:ext cx="8229600" cy="4572000"/>
          </a:xfrm>
          <a:prstGeom prst="rect">
            <a:avLst/>
          </a:prstGeom>
          <a:noFill/>
          <a:ln w="9525">
            <a:noFill/>
            <a:miter lim="800000"/>
            <a:headEnd/>
            <a:tailEnd/>
          </a:ln>
        </p:spPr>
        <p:txBody>
          <a:bodyPr/>
          <a:lstStyle/>
          <a:p>
            <a:pPr marL="230188" indent="-230188" eaLnBrk="1" hangingPunct="1">
              <a:lnSpc>
                <a:spcPct val="80000"/>
              </a:lnSpc>
              <a:spcBef>
                <a:spcPct val="20000"/>
              </a:spcBef>
              <a:buClr>
                <a:srgbClr val="CC3300"/>
              </a:buClr>
              <a:buSzPct val="50000"/>
              <a:buFont typeface="Monotype Sorts" pitchFamily="-65" charset="2"/>
              <a:buChar char="l"/>
            </a:pPr>
            <a:endParaRPr lang="en-US" sz="700" u="sng">
              <a:solidFill>
                <a:srgbClr val="FF0000"/>
              </a:solidFill>
              <a:latin typeface="Arial" pitchFamily="34" charset="0"/>
            </a:endParaRPr>
          </a:p>
          <a:p>
            <a:pPr marL="230188" indent="-230188" eaLnBrk="1" hangingPunct="1">
              <a:lnSpc>
                <a:spcPct val="80000"/>
              </a:lnSpc>
              <a:spcBef>
                <a:spcPct val="20000"/>
              </a:spcBef>
              <a:spcAft>
                <a:spcPct val="40000"/>
              </a:spcAft>
              <a:buClr>
                <a:srgbClr val="CC3300"/>
              </a:buClr>
              <a:buSzPct val="50000"/>
              <a:buFont typeface="Monotype Sorts" pitchFamily="-65" charset="2"/>
              <a:buChar char="l"/>
            </a:pPr>
            <a:r>
              <a:rPr lang="en-US" sz="1800" b="1">
                <a:solidFill>
                  <a:srgbClr val="000099"/>
                </a:solidFill>
                <a:latin typeface="Arial" pitchFamily="34" charset="0"/>
              </a:rPr>
              <a:t>All IEEE-SA standards meetings shall be conducted in compliance with all applicable laws, including antitrust and competition laws. </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a:solidFill>
                  <a:srgbClr val="000099"/>
                </a:solidFill>
                <a:latin typeface="Arial" pitchFamily="34" charset="0"/>
              </a:rPr>
              <a:t>Don’t discuss the interpretation, validity, or essentiality of patents/patent claims. </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a:solidFill>
                  <a:srgbClr val="000099"/>
                </a:solidFill>
                <a:latin typeface="Arial" pitchFamily="34" charset="0"/>
              </a:rPr>
              <a:t>Don’t discuss specific license rates, terms, or conditions.</a:t>
            </a:r>
          </a:p>
          <a:p>
            <a:pPr marL="1143000" lvl="2" indent="-228600" eaLnBrk="1" hangingPunct="1">
              <a:lnSpc>
                <a:spcPct val="80000"/>
              </a:lnSpc>
              <a:spcBef>
                <a:spcPct val="20000"/>
              </a:spcBef>
              <a:spcAft>
                <a:spcPct val="40000"/>
              </a:spcAft>
              <a:buClr>
                <a:srgbClr val="CC3300"/>
              </a:buClr>
              <a:buSzPct val="50000"/>
              <a:buFont typeface="Monotype Sorts" pitchFamily="-65" charset="2"/>
              <a:buChar char="l"/>
            </a:pPr>
            <a:r>
              <a:rPr lang="en-US" sz="140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eaLnBrk="1" hangingPunct="1">
              <a:lnSpc>
                <a:spcPct val="80000"/>
              </a:lnSpc>
              <a:spcBef>
                <a:spcPct val="20000"/>
              </a:spcBef>
              <a:spcAft>
                <a:spcPct val="40000"/>
              </a:spcAft>
              <a:buClr>
                <a:srgbClr val="CC3300"/>
              </a:buClr>
              <a:buSzPct val="50000"/>
              <a:buFont typeface="Monotype Sorts" pitchFamily="-65" charset="2"/>
              <a:buChar char="l"/>
            </a:pPr>
            <a:r>
              <a:rPr lang="en-GB" sz="1400">
                <a:solidFill>
                  <a:srgbClr val="000099"/>
                </a:solidFill>
                <a:latin typeface="Arial" pitchFamily="34" charset="0"/>
              </a:rPr>
              <a:t>Technical considerations remain primary focus</a:t>
            </a:r>
            <a:endParaRPr lang="en-US" sz="1400">
              <a:solidFill>
                <a:srgbClr val="000099"/>
              </a:solidFill>
              <a:latin typeface="Arial" pitchFamily="34" charset="0"/>
            </a:endParaRP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a:solidFill>
                  <a:srgbClr val="000099"/>
                </a:solidFill>
                <a:latin typeface="Arial" pitchFamily="34" charset="0"/>
              </a:rPr>
              <a:t>Don’t discuss or engage in the fixing of product prices, allocation of customers, or division of sales markets.</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a:solidFill>
                  <a:srgbClr val="000099"/>
                </a:solidFill>
                <a:latin typeface="Arial" pitchFamily="34" charset="0"/>
              </a:rPr>
              <a:t>Don’t discuss the status or substance of ongoing or threatened litigation.</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a:solidFill>
                  <a:srgbClr val="000099"/>
                </a:solidFill>
                <a:latin typeface="Arial" pitchFamily="34" charset="0"/>
              </a:rPr>
              <a:t>Don’t be silent if inappropriate topics are discussed … do formally object.</a:t>
            </a:r>
          </a:p>
          <a:p>
            <a:pPr marL="230188" indent="-230188" algn="ctr" eaLnBrk="1" hangingPunct="1">
              <a:lnSpc>
                <a:spcPct val="80000"/>
              </a:lnSpc>
              <a:spcBef>
                <a:spcPct val="20000"/>
              </a:spcBef>
              <a:buClr>
                <a:srgbClr val="CC3300"/>
              </a:buClr>
              <a:buSzPct val="50000"/>
              <a:buFont typeface="Monotype Sorts" pitchFamily="-65" charset="2"/>
              <a:buNone/>
            </a:pPr>
            <a:r>
              <a:rPr lang="en-US" sz="1000" b="1">
                <a:solidFill>
                  <a:srgbClr val="000099"/>
                </a:solidFill>
                <a:latin typeface="Arial" pitchFamily="34" charset="0"/>
              </a:rPr>
              <a:t>---------------------------------------------------------------   </a:t>
            </a:r>
            <a:endParaRPr lang="en-US" b="1">
              <a:solidFill>
                <a:srgbClr val="000099"/>
              </a:solidFill>
              <a:latin typeface="Arial" pitchFamily="34" charset="0"/>
            </a:endParaRPr>
          </a:p>
          <a:p>
            <a:pPr marL="230188" indent="-230188" algn="ctr" eaLnBrk="1" hangingPunct="1">
              <a:lnSpc>
                <a:spcPct val="80000"/>
              </a:lnSpc>
              <a:spcBef>
                <a:spcPct val="20000"/>
              </a:spcBef>
              <a:buClr>
                <a:srgbClr val="CC3300"/>
              </a:buClr>
              <a:buSzPct val="50000"/>
              <a:buFont typeface="Monotype Sorts" pitchFamily="-65" charset="2"/>
              <a:buNone/>
            </a:pPr>
            <a:r>
              <a:rPr lang="en-US" b="1">
                <a:solidFill>
                  <a:srgbClr val="000099"/>
                </a:solidFill>
                <a:latin typeface="Arial" pitchFamily="34" charset="0"/>
              </a:rPr>
              <a:t>See </a:t>
            </a:r>
            <a:r>
              <a:rPr lang="en-US" b="1" i="1">
                <a:solidFill>
                  <a:srgbClr val="000099"/>
                </a:solidFill>
                <a:latin typeface="Arial" pitchFamily="34" charset="0"/>
              </a:rPr>
              <a:t>IEEE-SA Standards Board Operations Manual</a:t>
            </a:r>
            <a:r>
              <a:rPr lang="en-US" b="1">
                <a:solidFill>
                  <a:srgbClr val="000099"/>
                </a:solidFill>
                <a:latin typeface="Arial" pitchFamily="34" charset="0"/>
              </a:rPr>
              <a:t>, clause 5.3.10 and </a:t>
            </a:r>
            <a:r>
              <a:rPr lang="en-GB" b="1">
                <a:solidFill>
                  <a:srgbClr val="000099"/>
                </a:solidFill>
                <a:latin typeface="Arial" pitchFamily="34" charset="0"/>
              </a:rPr>
              <a:t>“Promoting Competition and Innovation: What You Need to Know about the IEEE Standards Association's Antitrust and Competition Policy”</a:t>
            </a:r>
            <a:r>
              <a:rPr lang="en-US" b="1">
                <a:solidFill>
                  <a:srgbClr val="000099"/>
                </a:solidFill>
                <a:latin typeface="Arial" pitchFamily="34" charset="0"/>
              </a:rPr>
              <a:t> for more details.</a:t>
            </a:r>
          </a:p>
        </p:txBody>
      </p:sp>
      <p:sp>
        <p:nvSpPr>
          <p:cNvPr id="12296" name="Text Box 7"/>
          <p:cNvSpPr txBox="1">
            <a:spLocks noChangeArrowheads="1"/>
          </p:cNvSpPr>
          <p:nvPr/>
        </p:nvSpPr>
        <p:spPr bwMode="auto">
          <a:xfrm>
            <a:off x="4267200" y="5943600"/>
            <a:ext cx="952500" cy="366713"/>
          </a:xfrm>
          <a:prstGeom prst="rect">
            <a:avLst/>
          </a:prstGeom>
          <a:noFill/>
          <a:ln w="9525">
            <a:noFill/>
            <a:miter lim="800000"/>
            <a:headEnd/>
            <a:tailEnd/>
          </a:ln>
        </p:spPr>
        <p:txBody>
          <a:bodyPr wrap="none">
            <a:spAutoFit/>
          </a:bodyPr>
          <a:lstStyle/>
          <a:p>
            <a:pPr eaLnBrk="1" hangingPunct="1"/>
            <a:r>
              <a:rPr lang="en-US" sz="1800" b="1" u="sng"/>
              <a:t>Slide #4</a:t>
            </a:r>
            <a:endParaRPr lang="en-US"/>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10</a:t>
            </a:fld>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1"/>
          <p:cNvSpPr>
            <a:spLocks noGrp="1"/>
          </p:cNvSpPr>
          <p:nvPr>
            <p:ph type="dt" sz="quarter" idx="10"/>
          </p:nvPr>
        </p:nvSpPr>
        <p:spPr>
          <a:xfrm>
            <a:off x="685800" y="381000"/>
            <a:ext cx="1600200" cy="215900"/>
          </a:xfrm>
          <a:noFill/>
        </p:spPr>
        <p:txBody>
          <a:bodyPr/>
          <a:lstStyle/>
          <a:p>
            <a:r>
              <a:rPr lang="en-US" smtClean="0"/>
              <a:t>&lt;July 2010&gt;</a:t>
            </a:r>
          </a:p>
        </p:txBody>
      </p:sp>
      <p:sp>
        <p:nvSpPr>
          <p:cNvPr id="13315" name="Footer Placeholder 2"/>
          <p:cNvSpPr>
            <a:spLocks noGrp="1"/>
          </p:cNvSpPr>
          <p:nvPr>
            <p:ph type="ftr" sz="quarter" idx="12"/>
          </p:nvPr>
        </p:nvSpPr>
        <p:spPr>
          <a:xfrm>
            <a:off x="5486400" y="6475413"/>
            <a:ext cx="3124200" cy="182562"/>
          </a:xfrm>
          <a:noFill/>
        </p:spPr>
        <p:txBody>
          <a:bodyPr/>
          <a:lstStyle/>
          <a:p>
            <a:r>
              <a:rPr lang="en-US" smtClean="0"/>
              <a:t>&lt;Pat Kinney&gt;, &lt;Kinney Consulting LLC&gt;</a:t>
            </a:r>
          </a:p>
        </p:txBody>
      </p:sp>
      <p:sp>
        <p:nvSpPr>
          <p:cNvPr id="13316" name="Slide Number Placeholder 3"/>
          <p:cNvSpPr>
            <a:spLocks noGrp="1"/>
          </p:cNvSpPr>
          <p:nvPr>
            <p:ph type="sldNum" sz="quarter" idx="11"/>
          </p:nvPr>
        </p:nvSpPr>
        <p:spPr>
          <a:xfrm>
            <a:off x="4344988" y="6475413"/>
            <a:ext cx="530225" cy="182562"/>
          </a:xfrm>
          <a:noFill/>
        </p:spPr>
        <p:txBody>
          <a:bodyPr/>
          <a:lstStyle/>
          <a:p>
            <a:r>
              <a:rPr lang="en-US" smtClean="0"/>
              <a:t>Slide </a:t>
            </a:r>
            <a:fld id="{DBD94596-466B-4510-9118-E12C9FAB00BE}" type="slidenum">
              <a:rPr lang="en-US" smtClean="0"/>
              <a:pPr/>
              <a:t>11</a:t>
            </a:fld>
            <a:endParaRPr lang="en-US" smtClean="0"/>
          </a:p>
        </p:txBody>
      </p:sp>
      <p:sp>
        <p:nvSpPr>
          <p:cNvPr id="13317"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F01C7C30-5184-4ED6-B246-14B17BCA8A4A}" type="slidenum">
              <a:rPr lang="en-US"/>
              <a:pPr algn="ctr"/>
              <a:t>11</a:t>
            </a:fld>
            <a:endParaRPr lang="en-US"/>
          </a:p>
        </p:txBody>
      </p:sp>
      <p:sp>
        <p:nvSpPr>
          <p:cNvPr id="13318" name="Rectangle 2"/>
          <p:cNvSpPr>
            <a:spLocks noGrp="1" noChangeArrowheads="1"/>
          </p:cNvSpPr>
          <p:nvPr>
            <p:ph type="title" idx="4294967295"/>
          </p:nvPr>
        </p:nvSpPr>
        <p:spPr/>
        <p:txBody>
          <a:bodyPr/>
          <a:lstStyle/>
          <a:p>
            <a:r>
              <a:rPr lang="en-US" smtClean="0"/>
              <a:t>TG4e Officers</a:t>
            </a:r>
          </a:p>
        </p:txBody>
      </p:sp>
      <p:sp>
        <p:nvSpPr>
          <p:cNvPr id="13319"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smtClean="0"/>
              <a:t>Chair:		Patrick Kinney</a:t>
            </a:r>
          </a:p>
          <a:p>
            <a:pPr>
              <a:lnSpc>
                <a:spcPct val="80000"/>
              </a:lnSpc>
              <a:buFontTx/>
              <a:buNone/>
            </a:pPr>
            <a:endParaRPr lang="en-US" sz="1800" dirty="0" smtClean="0"/>
          </a:p>
          <a:p>
            <a:pPr>
              <a:lnSpc>
                <a:spcPct val="80000"/>
              </a:lnSpc>
              <a:buFontTx/>
              <a:buNone/>
            </a:pPr>
            <a:r>
              <a:rPr lang="en-US" sz="1800" dirty="0" smtClean="0"/>
              <a:t>Vice Chair:	</a:t>
            </a:r>
            <a:r>
              <a:rPr lang="en-US" sz="1800" dirty="0" err="1" smtClean="0"/>
              <a:t>Seong</a:t>
            </a:r>
            <a:r>
              <a:rPr lang="en-US" sz="1800" dirty="0" smtClean="0"/>
              <a:t>-Soon </a:t>
            </a:r>
            <a:r>
              <a:rPr lang="en-US" sz="1800" dirty="0" err="1" smtClean="0"/>
              <a:t>Joo</a:t>
            </a:r>
            <a:r>
              <a:rPr lang="en-US" sz="1800" dirty="0" smtClean="0"/>
              <a:t> </a:t>
            </a:r>
          </a:p>
          <a:p>
            <a:pPr>
              <a:lnSpc>
                <a:spcPct val="80000"/>
              </a:lnSpc>
              <a:buFontTx/>
              <a:buNone/>
            </a:pPr>
            <a:endParaRPr lang="en-US" sz="1800" dirty="0" smtClean="0"/>
          </a:p>
          <a:p>
            <a:pPr>
              <a:lnSpc>
                <a:spcPct val="80000"/>
              </a:lnSpc>
              <a:buFontTx/>
              <a:buNone/>
            </a:pPr>
            <a:r>
              <a:rPr lang="en-US" sz="1800" dirty="0" smtClean="0"/>
              <a:t>Secretary:	TBD</a:t>
            </a:r>
          </a:p>
          <a:p>
            <a:pPr>
              <a:lnSpc>
                <a:spcPct val="80000"/>
              </a:lnSpc>
              <a:buFontTx/>
              <a:buNone/>
            </a:pPr>
            <a:endParaRPr lang="en-US" sz="1800" dirty="0" smtClean="0"/>
          </a:p>
          <a:p>
            <a:pPr>
              <a:lnSpc>
                <a:spcPct val="80000"/>
              </a:lnSpc>
              <a:buFontTx/>
              <a:buNone/>
            </a:pPr>
            <a:r>
              <a:rPr lang="en-US" sz="1800" dirty="0" smtClean="0"/>
              <a:t>Technical Editor:	Ludwig Winkel, </a:t>
            </a:r>
            <a:r>
              <a:rPr lang="en-US" sz="1800" dirty="0" smtClean="0"/>
              <a:t>Liang </a:t>
            </a:r>
            <a:r>
              <a:rPr lang="en-US" sz="1800" dirty="0" smtClean="0"/>
              <a:t>Li</a:t>
            </a:r>
          </a:p>
          <a:p>
            <a:pPr>
              <a:lnSpc>
                <a:spcPct val="80000"/>
              </a:lnSpc>
              <a:buFontTx/>
              <a:buNone/>
            </a:pPr>
            <a:endParaRPr lang="en-US" sz="1800" dirty="0" smtClean="0"/>
          </a:p>
          <a:p>
            <a:pPr>
              <a:lnSpc>
                <a:spcPct val="80000"/>
              </a:lnSpc>
              <a:buFontTx/>
              <a:buNone/>
            </a:pPr>
            <a:r>
              <a:rPr lang="en-US" sz="1800" dirty="0" smtClean="0"/>
              <a:t>Editing Advisor:	Jay Bain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1"/>
          <p:cNvSpPr>
            <a:spLocks noGrp="1"/>
          </p:cNvSpPr>
          <p:nvPr>
            <p:ph type="dt" sz="quarter" idx="10"/>
          </p:nvPr>
        </p:nvSpPr>
        <p:spPr>
          <a:xfrm>
            <a:off x="685800" y="381000"/>
            <a:ext cx="1600200" cy="215900"/>
          </a:xfrm>
          <a:noFill/>
        </p:spPr>
        <p:txBody>
          <a:bodyPr/>
          <a:lstStyle/>
          <a:p>
            <a:r>
              <a:rPr lang="en-US" smtClean="0"/>
              <a:t>&lt;July 2010&gt;</a:t>
            </a:r>
          </a:p>
        </p:txBody>
      </p:sp>
      <p:sp>
        <p:nvSpPr>
          <p:cNvPr id="14339" name="Footer Placeholder 2"/>
          <p:cNvSpPr>
            <a:spLocks noGrp="1"/>
          </p:cNvSpPr>
          <p:nvPr>
            <p:ph type="ftr" sz="quarter" idx="12"/>
          </p:nvPr>
        </p:nvSpPr>
        <p:spPr>
          <a:xfrm>
            <a:off x="5486400" y="6475413"/>
            <a:ext cx="3124200" cy="182562"/>
          </a:xfrm>
          <a:noFill/>
        </p:spPr>
        <p:txBody>
          <a:bodyPr/>
          <a:lstStyle/>
          <a:p>
            <a:r>
              <a:rPr lang="en-US" smtClean="0"/>
              <a:t>&lt;Pat Kinney&gt;, &lt;Kinney Consulting LLC&gt;</a:t>
            </a:r>
          </a:p>
        </p:txBody>
      </p:sp>
      <p:sp>
        <p:nvSpPr>
          <p:cNvPr id="14340" name="Slide Number Placeholder 3"/>
          <p:cNvSpPr>
            <a:spLocks noGrp="1"/>
          </p:cNvSpPr>
          <p:nvPr>
            <p:ph type="sldNum" sz="quarter" idx="11"/>
          </p:nvPr>
        </p:nvSpPr>
        <p:spPr>
          <a:xfrm>
            <a:off x="4344988" y="6475413"/>
            <a:ext cx="530225" cy="182562"/>
          </a:xfrm>
          <a:noFill/>
        </p:spPr>
        <p:txBody>
          <a:bodyPr/>
          <a:lstStyle/>
          <a:p>
            <a:r>
              <a:rPr lang="en-US" smtClean="0"/>
              <a:t>Slide </a:t>
            </a:r>
            <a:fld id="{F6C331C5-CDDE-4330-B73F-BBD1A82D0C4B}" type="slidenum">
              <a:rPr lang="en-US" smtClean="0"/>
              <a:pPr/>
              <a:t>12</a:t>
            </a:fld>
            <a:endParaRPr lang="en-US" smtClean="0"/>
          </a:p>
        </p:txBody>
      </p:sp>
      <p:sp>
        <p:nvSpPr>
          <p:cNvPr id="14341"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B0FEB3BD-7946-4036-A899-E9BB946C7C65}" type="slidenum">
              <a:rPr lang="en-US"/>
              <a:pPr algn="ctr"/>
              <a:t>12</a:t>
            </a:fld>
            <a:endParaRPr lang="en-US"/>
          </a:p>
        </p:txBody>
      </p:sp>
      <p:sp>
        <p:nvSpPr>
          <p:cNvPr id="14342" name="Rectangle 2"/>
          <p:cNvSpPr>
            <a:spLocks noGrp="1" noChangeArrowheads="1"/>
          </p:cNvSpPr>
          <p:nvPr>
            <p:ph type="title" idx="4294967295"/>
          </p:nvPr>
        </p:nvSpPr>
        <p:spPr>
          <a:xfrm>
            <a:off x="762000" y="457200"/>
            <a:ext cx="7772400" cy="762000"/>
          </a:xfrm>
        </p:spPr>
        <p:txBody>
          <a:bodyPr/>
          <a:lstStyle/>
          <a:p>
            <a:r>
              <a:rPr lang="en-US" smtClean="0"/>
              <a:t>Chair’s Role</a:t>
            </a:r>
          </a:p>
        </p:txBody>
      </p:sp>
      <p:sp>
        <p:nvSpPr>
          <p:cNvPr id="14343"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smtClean="0">
                <a:hlinkClick r:id="rId3"/>
              </a:rPr>
              <a:t>http://ieee802.org/Mike_Spring_Article_on_Stds_Process.pdf</a:t>
            </a:r>
            <a:endParaRPr lang="en-US" sz="2400" b="1" smtClean="0"/>
          </a:p>
          <a:p>
            <a:pPr>
              <a:lnSpc>
                <a:spcPct val="80000"/>
              </a:lnSpc>
              <a:buFontTx/>
              <a:buNone/>
            </a:pPr>
            <a:r>
              <a:rPr lang="en-US" sz="2400" i="1" smtClean="0"/>
              <a:t>…the chairperson of the working group is key to what and how fast a standard is produced.</a:t>
            </a:r>
            <a:endParaRPr lang="en-US" sz="2400" smtClean="0"/>
          </a:p>
          <a:p>
            <a:pPr>
              <a:lnSpc>
                <a:spcPct val="80000"/>
              </a:lnSpc>
              <a:buFontTx/>
              <a:buNone/>
            </a:pPr>
            <a:endParaRPr lang="en-US" sz="2400" smtClean="0"/>
          </a:p>
          <a:p>
            <a:pPr>
              <a:lnSpc>
                <a:spcPct val="80000"/>
              </a:lnSpc>
              <a:buFontTx/>
              <a:buNone/>
            </a:pPr>
            <a:r>
              <a:rPr lang="en-US" sz="2400" smtClean="0"/>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802.15.4 MAC Pictorial</a:t>
            </a:r>
            <a:endParaRPr lang="en-US" dirty="0"/>
          </a:p>
        </p:txBody>
      </p:sp>
      <p:sp>
        <p:nvSpPr>
          <p:cNvPr id="4" name="Date Placeholder 3"/>
          <p:cNvSpPr>
            <a:spLocks noGrp="1"/>
          </p:cNvSpPr>
          <p:nvPr>
            <p:ph type="dt" sz="half" idx="10"/>
          </p:nvPr>
        </p:nvSpPr>
        <p:spPr/>
        <p:txBody>
          <a:bodyPr/>
          <a:lstStyle/>
          <a:p>
            <a:r>
              <a:rPr lang="en-US" smtClean="0"/>
              <a:t>&lt;July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13</a:t>
            </a:fld>
            <a:endParaRPr lang="en-US"/>
          </a:p>
        </p:txBody>
      </p:sp>
      <p:grpSp>
        <p:nvGrpSpPr>
          <p:cNvPr id="3" name="Content Placeholder 6"/>
          <p:cNvGrpSpPr>
            <a:grpSpLocks noGrp="1"/>
          </p:cNvGrpSpPr>
          <p:nvPr>
            <p:ph idx="1"/>
          </p:nvPr>
        </p:nvGrpSpPr>
        <p:grpSpPr>
          <a:xfrm>
            <a:off x="533400" y="1295400"/>
            <a:ext cx="7924800" cy="4800600"/>
            <a:chOff x="1660525" y="756837"/>
            <a:chExt cx="6170613" cy="5339163"/>
          </a:xfrm>
        </p:grpSpPr>
        <p:sp>
          <p:nvSpPr>
            <p:cNvPr id="8" name="Line 2"/>
            <p:cNvSpPr>
              <a:spLocks noChangeShapeType="1"/>
            </p:cNvSpPr>
            <p:nvPr/>
          </p:nvSpPr>
          <p:spPr bwMode="auto">
            <a:xfrm flipV="1">
              <a:off x="3886200" y="4114800"/>
              <a:ext cx="0" cy="1981200"/>
            </a:xfrm>
            <a:prstGeom prst="line">
              <a:avLst/>
            </a:prstGeom>
            <a:noFill/>
            <a:ln w="177800" cmpd="tri">
              <a:solidFill>
                <a:schemeClr val="tx1"/>
              </a:solidFill>
              <a:round/>
              <a:headEnd/>
              <a:tailEnd/>
            </a:ln>
          </p:spPr>
          <p:txBody>
            <a:bodyPr/>
            <a:lstStyle/>
            <a:p>
              <a:endParaRPr lang="en-US"/>
            </a:p>
          </p:txBody>
        </p:sp>
        <p:sp>
          <p:nvSpPr>
            <p:cNvPr id="9" name="Line 3"/>
            <p:cNvSpPr>
              <a:spLocks noChangeShapeType="1"/>
            </p:cNvSpPr>
            <p:nvPr/>
          </p:nvSpPr>
          <p:spPr bwMode="auto">
            <a:xfrm flipV="1">
              <a:off x="3886200" y="3200400"/>
              <a:ext cx="2286000" cy="914400"/>
            </a:xfrm>
            <a:prstGeom prst="line">
              <a:avLst/>
            </a:prstGeom>
            <a:noFill/>
            <a:ln w="9525">
              <a:solidFill>
                <a:schemeClr val="tx1"/>
              </a:solidFill>
              <a:round/>
              <a:headEnd/>
              <a:tailEnd/>
            </a:ln>
          </p:spPr>
          <p:txBody>
            <a:bodyPr/>
            <a:lstStyle/>
            <a:p>
              <a:endParaRPr lang="en-US"/>
            </a:p>
          </p:txBody>
        </p:sp>
        <p:sp>
          <p:nvSpPr>
            <p:cNvPr id="10" name="Line 4"/>
            <p:cNvSpPr>
              <a:spLocks noChangeShapeType="1"/>
            </p:cNvSpPr>
            <p:nvPr/>
          </p:nvSpPr>
          <p:spPr bwMode="auto">
            <a:xfrm flipH="1" flipV="1">
              <a:off x="2362200" y="3048000"/>
              <a:ext cx="1524000" cy="1066800"/>
            </a:xfrm>
            <a:prstGeom prst="line">
              <a:avLst/>
            </a:prstGeom>
            <a:noFill/>
            <a:ln w="9525">
              <a:solidFill>
                <a:schemeClr val="tx1"/>
              </a:solidFill>
              <a:round/>
              <a:headEnd/>
              <a:tailEnd/>
            </a:ln>
          </p:spPr>
          <p:txBody>
            <a:bodyPr/>
            <a:lstStyle/>
            <a:p>
              <a:endParaRPr lang="en-US"/>
            </a:p>
          </p:txBody>
        </p:sp>
        <p:sp>
          <p:nvSpPr>
            <p:cNvPr id="11" name="Line 5"/>
            <p:cNvSpPr>
              <a:spLocks noChangeShapeType="1"/>
            </p:cNvSpPr>
            <p:nvPr/>
          </p:nvSpPr>
          <p:spPr bwMode="auto">
            <a:xfrm flipV="1">
              <a:off x="3048000" y="1981200"/>
              <a:ext cx="0" cy="1524000"/>
            </a:xfrm>
            <a:prstGeom prst="line">
              <a:avLst/>
            </a:prstGeom>
            <a:noFill/>
            <a:ln w="19050">
              <a:solidFill>
                <a:schemeClr val="tx1"/>
              </a:solidFill>
              <a:prstDash val="dash"/>
              <a:round/>
              <a:headEnd/>
              <a:tailEnd/>
            </a:ln>
          </p:spPr>
          <p:txBody>
            <a:bodyPr/>
            <a:lstStyle/>
            <a:p>
              <a:endParaRPr lang="en-US"/>
            </a:p>
          </p:txBody>
        </p:sp>
        <p:sp>
          <p:nvSpPr>
            <p:cNvPr id="12" name="Line 6"/>
            <p:cNvSpPr>
              <a:spLocks noChangeShapeType="1"/>
            </p:cNvSpPr>
            <p:nvPr/>
          </p:nvSpPr>
          <p:spPr bwMode="auto">
            <a:xfrm flipV="1">
              <a:off x="5105400" y="1981200"/>
              <a:ext cx="0" cy="1600200"/>
            </a:xfrm>
            <a:prstGeom prst="line">
              <a:avLst/>
            </a:prstGeom>
            <a:noFill/>
            <a:ln w="15875">
              <a:solidFill>
                <a:schemeClr val="tx1"/>
              </a:solidFill>
              <a:prstDash val="dash"/>
              <a:round/>
              <a:headEnd/>
              <a:tailEnd/>
            </a:ln>
          </p:spPr>
          <p:txBody>
            <a:bodyPr/>
            <a:lstStyle/>
            <a:p>
              <a:endParaRPr lang="en-US"/>
            </a:p>
          </p:txBody>
        </p:sp>
        <p:sp>
          <p:nvSpPr>
            <p:cNvPr id="13" name="Text Box 7"/>
            <p:cNvSpPr txBox="1">
              <a:spLocks noChangeArrowheads="1"/>
            </p:cNvSpPr>
            <p:nvPr/>
          </p:nvSpPr>
          <p:spPr bwMode="auto">
            <a:xfrm>
              <a:off x="4724400" y="3733800"/>
              <a:ext cx="2063750" cy="304800"/>
            </a:xfrm>
            <a:prstGeom prst="rect">
              <a:avLst/>
            </a:prstGeom>
            <a:noFill/>
            <a:ln w="9525">
              <a:noFill/>
              <a:miter lim="800000"/>
              <a:headEnd/>
              <a:tailEnd/>
            </a:ln>
          </p:spPr>
          <p:txBody>
            <a:bodyPr wrap="none">
              <a:spAutoFit/>
            </a:bodyPr>
            <a:lstStyle/>
            <a:p>
              <a:r>
                <a:rPr lang="en-US" sz="1400" b="1"/>
                <a:t>nonbeacon-enabled PAN</a:t>
              </a:r>
            </a:p>
          </p:txBody>
        </p:sp>
        <p:sp>
          <p:nvSpPr>
            <p:cNvPr id="14" name="Text Box 8"/>
            <p:cNvSpPr txBox="1">
              <a:spLocks noChangeArrowheads="1"/>
            </p:cNvSpPr>
            <p:nvPr/>
          </p:nvSpPr>
          <p:spPr bwMode="auto">
            <a:xfrm>
              <a:off x="1660525" y="3744913"/>
              <a:ext cx="1778000" cy="304800"/>
            </a:xfrm>
            <a:prstGeom prst="rect">
              <a:avLst/>
            </a:prstGeom>
            <a:noFill/>
            <a:ln w="9525">
              <a:noFill/>
              <a:miter lim="800000"/>
              <a:headEnd/>
              <a:tailEnd/>
            </a:ln>
          </p:spPr>
          <p:txBody>
            <a:bodyPr wrap="none">
              <a:spAutoFit/>
            </a:bodyPr>
            <a:lstStyle/>
            <a:p>
              <a:r>
                <a:rPr lang="en-US" sz="1400" b="1" dirty="0"/>
                <a:t>beacon-enabled PAN</a:t>
              </a:r>
            </a:p>
          </p:txBody>
        </p:sp>
        <p:sp>
          <p:nvSpPr>
            <p:cNvPr id="15" name="Text Box 9"/>
            <p:cNvSpPr txBox="1">
              <a:spLocks noChangeArrowheads="1"/>
            </p:cNvSpPr>
            <p:nvPr/>
          </p:nvSpPr>
          <p:spPr bwMode="auto">
            <a:xfrm>
              <a:off x="2667000" y="1676400"/>
              <a:ext cx="717550" cy="304800"/>
            </a:xfrm>
            <a:prstGeom prst="rect">
              <a:avLst/>
            </a:prstGeom>
            <a:noFill/>
            <a:ln w="9525">
              <a:noFill/>
              <a:miter lim="800000"/>
              <a:headEnd/>
              <a:tailEnd/>
            </a:ln>
          </p:spPr>
          <p:txBody>
            <a:bodyPr wrap="none">
              <a:spAutoFit/>
            </a:bodyPr>
            <a:lstStyle/>
            <a:p>
              <a:r>
                <a:rPr lang="en-US" sz="1400" b="1">
                  <a:solidFill>
                    <a:schemeClr val="accent2"/>
                  </a:solidFill>
                </a:rPr>
                <a:t>E-GTS</a:t>
              </a:r>
            </a:p>
          </p:txBody>
        </p:sp>
        <p:sp>
          <p:nvSpPr>
            <p:cNvPr id="16" name="Text Box 10"/>
            <p:cNvSpPr txBox="1">
              <a:spLocks noChangeArrowheads="1"/>
            </p:cNvSpPr>
            <p:nvPr/>
          </p:nvSpPr>
          <p:spPr bwMode="auto">
            <a:xfrm>
              <a:off x="4800600" y="1651000"/>
              <a:ext cx="728663" cy="304800"/>
            </a:xfrm>
            <a:prstGeom prst="rect">
              <a:avLst/>
            </a:prstGeom>
            <a:noFill/>
            <a:ln w="9525">
              <a:noFill/>
              <a:miter lim="800000"/>
              <a:headEnd/>
              <a:tailEnd/>
            </a:ln>
          </p:spPr>
          <p:txBody>
            <a:bodyPr wrap="none">
              <a:spAutoFit/>
            </a:bodyPr>
            <a:lstStyle/>
            <a:p>
              <a:r>
                <a:rPr lang="en-US" sz="1400" b="1">
                  <a:solidFill>
                    <a:schemeClr val="accent2"/>
                  </a:solidFill>
                </a:rPr>
                <a:t>TDMA</a:t>
              </a:r>
            </a:p>
          </p:txBody>
        </p:sp>
        <p:sp>
          <p:nvSpPr>
            <p:cNvPr id="17" name="Rectangle 12"/>
            <p:cNvSpPr>
              <a:spLocks noChangeArrowheads="1"/>
            </p:cNvSpPr>
            <p:nvPr/>
          </p:nvSpPr>
          <p:spPr bwMode="auto">
            <a:xfrm>
              <a:off x="6096000" y="2971800"/>
              <a:ext cx="1582738" cy="304800"/>
            </a:xfrm>
            <a:prstGeom prst="rect">
              <a:avLst/>
            </a:prstGeom>
            <a:noFill/>
            <a:ln w="9525">
              <a:noFill/>
              <a:miter lim="800000"/>
              <a:headEnd/>
              <a:tailEnd/>
            </a:ln>
          </p:spPr>
          <p:txBody>
            <a:bodyPr wrap="none">
              <a:spAutoFit/>
            </a:bodyPr>
            <a:lstStyle/>
            <a:p>
              <a:r>
                <a:rPr lang="en-US" sz="1400" b="1"/>
                <a:t>Contention Access</a:t>
              </a:r>
            </a:p>
          </p:txBody>
        </p:sp>
        <p:sp>
          <p:nvSpPr>
            <p:cNvPr id="18" name="Text Box 14"/>
            <p:cNvSpPr txBox="1">
              <a:spLocks noChangeArrowheads="1"/>
            </p:cNvSpPr>
            <p:nvPr/>
          </p:nvSpPr>
          <p:spPr bwMode="auto">
            <a:xfrm>
              <a:off x="2590800" y="1371600"/>
              <a:ext cx="1447800" cy="304800"/>
            </a:xfrm>
            <a:prstGeom prst="rect">
              <a:avLst/>
            </a:prstGeom>
            <a:noFill/>
            <a:ln w="9525">
              <a:noFill/>
              <a:miter lim="800000"/>
              <a:headEnd/>
              <a:tailEnd/>
            </a:ln>
          </p:spPr>
          <p:txBody>
            <a:bodyPr>
              <a:spAutoFit/>
            </a:bodyPr>
            <a:lstStyle/>
            <a:p>
              <a:r>
                <a:rPr lang="en-US" sz="1400" b="1"/>
                <a:t>Contention-Free</a:t>
              </a:r>
            </a:p>
          </p:txBody>
        </p:sp>
        <p:sp>
          <p:nvSpPr>
            <p:cNvPr id="19" name="Rectangle 15"/>
            <p:cNvSpPr>
              <a:spLocks noChangeArrowheads="1"/>
            </p:cNvSpPr>
            <p:nvPr/>
          </p:nvSpPr>
          <p:spPr bwMode="auto">
            <a:xfrm>
              <a:off x="4648200" y="1422400"/>
              <a:ext cx="1436688" cy="304800"/>
            </a:xfrm>
            <a:prstGeom prst="rect">
              <a:avLst/>
            </a:prstGeom>
            <a:noFill/>
            <a:ln w="9525">
              <a:noFill/>
              <a:miter lim="800000"/>
              <a:headEnd/>
              <a:tailEnd/>
            </a:ln>
          </p:spPr>
          <p:txBody>
            <a:bodyPr wrap="none">
              <a:spAutoFit/>
            </a:bodyPr>
            <a:lstStyle/>
            <a:p>
              <a:r>
                <a:rPr lang="en-US" sz="1400" b="1"/>
                <a:t>Contention-Free</a:t>
              </a:r>
            </a:p>
          </p:txBody>
        </p:sp>
        <p:sp>
          <p:nvSpPr>
            <p:cNvPr id="20" name="Line 16"/>
            <p:cNvSpPr>
              <a:spLocks noChangeShapeType="1"/>
            </p:cNvSpPr>
            <p:nvPr/>
          </p:nvSpPr>
          <p:spPr bwMode="auto">
            <a:xfrm flipV="1">
              <a:off x="2514600" y="1143000"/>
              <a:ext cx="0" cy="1981200"/>
            </a:xfrm>
            <a:prstGeom prst="line">
              <a:avLst/>
            </a:prstGeom>
            <a:noFill/>
            <a:ln w="15875">
              <a:solidFill>
                <a:schemeClr val="tx1"/>
              </a:solidFill>
              <a:prstDash val="dash"/>
              <a:round/>
              <a:headEnd/>
              <a:tailEnd/>
            </a:ln>
          </p:spPr>
          <p:txBody>
            <a:bodyPr/>
            <a:lstStyle/>
            <a:p>
              <a:endParaRPr lang="en-US"/>
            </a:p>
          </p:txBody>
        </p:sp>
        <p:sp>
          <p:nvSpPr>
            <p:cNvPr id="21" name="Text Box 17"/>
            <p:cNvSpPr txBox="1">
              <a:spLocks noChangeArrowheads="1"/>
            </p:cNvSpPr>
            <p:nvPr/>
          </p:nvSpPr>
          <p:spPr bwMode="auto">
            <a:xfrm>
              <a:off x="1897856" y="756837"/>
              <a:ext cx="1542653" cy="342305"/>
            </a:xfrm>
            <a:prstGeom prst="rect">
              <a:avLst/>
            </a:prstGeom>
            <a:noFill/>
            <a:ln w="9525">
              <a:noFill/>
              <a:miter lim="800000"/>
              <a:headEnd/>
              <a:tailEnd/>
            </a:ln>
          </p:spPr>
          <p:txBody>
            <a:bodyPr wrap="square">
              <a:spAutoFit/>
            </a:bodyPr>
            <a:lstStyle/>
            <a:p>
              <a:r>
                <a:rPr lang="en-US" sz="1400" b="1" dirty="0" smtClean="0">
                  <a:solidFill>
                    <a:schemeClr val="accent2"/>
                  </a:solidFill>
                </a:rPr>
                <a:t>Factory Automation</a:t>
              </a:r>
              <a:endParaRPr lang="en-US" sz="1400" b="1" dirty="0">
                <a:solidFill>
                  <a:schemeClr val="accent2"/>
                </a:solidFill>
              </a:endParaRPr>
            </a:p>
          </p:txBody>
        </p:sp>
        <p:sp>
          <p:nvSpPr>
            <p:cNvPr id="22" name="Text Box 18"/>
            <p:cNvSpPr txBox="1">
              <a:spLocks noChangeArrowheads="1"/>
            </p:cNvSpPr>
            <p:nvPr/>
          </p:nvSpPr>
          <p:spPr bwMode="auto">
            <a:xfrm>
              <a:off x="4800600" y="1066800"/>
              <a:ext cx="944563" cy="304800"/>
            </a:xfrm>
            <a:prstGeom prst="rect">
              <a:avLst/>
            </a:prstGeom>
            <a:noFill/>
            <a:ln w="9525">
              <a:noFill/>
              <a:miter lim="800000"/>
              <a:headEnd/>
              <a:tailEnd/>
            </a:ln>
          </p:spPr>
          <p:txBody>
            <a:bodyPr wrap="none">
              <a:spAutoFit/>
            </a:bodyPr>
            <a:lstStyle/>
            <a:p>
              <a:r>
                <a:rPr lang="en-US" sz="1400" b="1">
                  <a:solidFill>
                    <a:srgbClr val="FF0000"/>
                  </a:solidFill>
                </a:rPr>
                <a:t>ISA, HCF</a:t>
              </a:r>
            </a:p>
          </p:txBody>
        </p:sp>
        <p:sp>
          <p:nvSpPr>
            <p:cNvPr id="23" name="Text Box 19"/>
            <p:cNvSpPr txBox="1">
              <a:spLocks noChangeArrowheads="1"/>
            </p:cNvSpPr>
            <p:nvPr/>
          </p:nvSpPr>
          <p:spPr bwMode="auto">
            <a:xfrm>
              <a:off x="6400800" y="2667000"/>
              <a:ext cx="1430338" cy="304800"/>
            </a:xfrm>
            <a:prstGeom prst="rect">
              <a:avLst/>
            </a:prstGeom>
            <a:noFill/>
            <a:ln w="9525">
              <a:noFill/>
              <a:miter lim="800000"/>
              <a:headEnd/>
              <a:tailEnd/>
            </a:ln>
          </p:spPr>
          <p:txBody>
            <a:bodyPr wrap="none">
              <a:spAutoFit/>
            </a:bodyPr>
            <a:lstStyle/>
            <a:p>
              <a:r>
                <a:rPr lang="en-US" sz="1400" b="1">
                  <a:solidFill>
                    <a:srgbClr val="FF0000"/>
                  </a:solidFill>
                </a:rPr>
                <a:t>ZigBee, 802.15.5</a:t>
              </a:r>
            </a:p>
          </p:txBody>
        </p:sp>
        <p:sp>
          <p:nvSpPr>
            <p:cNvPr id="24" name="Text Box 20"/>
            <p:cNvSpPr txBox="1">
              <a:spLocks noChangeArrowheads="1"/>
            </p:cNvSpPr>
            <p:nvPr/>
          </p:nvSpPr>
          <p:spPr bwMode="auto">
            <a:xfrm>
              <a:off x="3962400" y="4648200"/>
              <a:ext cx="2439988" cy="304800"/>
            </a:xfrm>
            <a:prstGeom prst="rect">
              <a:avLst/>
            </a:prstGeom>
            <a:noFill/>
            <a:ln w="9525">
              <a:noFill/>
              <a:miter lim="800000"/>
              <a:headEnd/>
              <a:tailEnd/>
            </a:ln>
          </p:spPr>
          <p:txBody>
            <a:bodyPr wrap="none">
              <a:spAutoFit/>
            </a:bodyPr>
            <a:lstStyle/>
            <a:p>
              <a:r>
                <a:rPr lang="en-US" sz="1400" b="1">
                  <a:solidFill>
                    <a:schemeClr val="accent2"/>
                  </a:solidFill>
                </a:rPr>
                <a:t>Overhead Reduction/Security</a:t>
              </a:r>
            </a:p>
          </p:txBody>
        </p:sp>
        <p:sp>
          <p:nvSpPr>
            <p:cNvPr id="25" name="Text Box 21"/>
            <p:cNvSpPr txBox="1">
              <a:spLocks noChangeArrowheads="1"/>
            </p:cNvSpPr>
            <p:nvPr/>
          </p:nvSpPr>
          <p:spPr bwMode="auto">
            <a:xfrm>
              <a:off x="3962400" y="4953000"/>
              <a:ext cx="1119188" cy="304800"/>
            </a:xfrm>
            <a:prstGeom prst="rect">
              <a:avLst/>
            </a:prstGeom>
            <a:noFill/>
            <a:ln w="9525">
              <a:noFill/>
              <a:miter lim="800000"/>
              <a:headEnd/>
              <a:tailEnd/>
            </a:ln>
          </p:spPr>
          <p:txBody>
            <a:bodyPr wrap="none">
              <a:spAutoFit/>
            </a:bodyPr>
            <a:lstStyle/>
            <a:p>
              <a:r>
                <a:rPr lang="en-US" sz="1400" b="1">
                  <a:solidFill>
                    <a:schemeClr val="accent2"/>
                  </a:solidFill>
                </a:rPr>
                <a:t>Low Energy</a:t>
              </a:r>
            </a:p>
          </p:txBody>
        </p:sp>
        <p:sp>
          <p:nvSpPr>
            <p:cNvPr id="26" name="Text Box 22"/>
            <p:cNvSpPr txBox="1">
              <a:spLocks noChangeArrowheads="1"/>
            </p:cNvSpPr>
            <p:nvPr/>
          </p:nvSpPr>
          <p:spPr bwMode="auto">
            <a:xfrm>
              <a:off x="3962400" y="5257800"/>
              <a:ext cx="1562100" cy="304800"/>
            </a:xfrm>
            <a:prstGeom prst="rect">
              <a:avLst/>
            </a:prstGeom>
            <a:noFill/>
            <a:ln w="9525">
              <a:noFill/>
              <a:miter lim="800000"/>
              <a:headEnd/>
              <a:tailEnd/>
            </a:ln>
          </p:spPr>
          <p:txBody>
            <a:bodyPr wrap="none">
              <a:spAutoFit/>
            </a:bodyPr>
            <a:lstStyle/>
            <a:p>
              <a:r>
                <a:rPr lang="en-US" sz="1400" b="1" dirty="0">
                  <a:solidFill>
                    <a:schemeClr val="accent2"/>
                  </a:solidFill>
                </a:rPr>
                <a:t>Channel Diversity</a:t>
              </a:r>
            </a:p>
          </p:txBody>
        </p:sp>
        <p:sp>
          <p:nvSpPr>
            <p:cNvPr id="27" name="Line 23"/>
            <p:cNvSpPr>
              <a:spLocks noChangeShapeType="1"/>
            </p:cNvSpPr>
            <p:nvPr/>
          </p:nvSpPr>
          <p:spPr bwMode="auto">
            <a:xfrm>
              <a:off x="3962400" y="4953000"/>
              <a:ext cx="2362200" cy="0"/>
            </a:xfrm>
            <a:prstGeom prst="line">
              <a:avLst/>
            </a:prstGeom>
            <a:noFill/>
            <a:ln w="12700">
              <a:solidFill>
                <a:schemeClr val="tx1"/>
              </a:solidFill>
              <a:round/>
              <a:headEnd type="none" w="sm" len="sm"/>
              <a:tailEnd type="none" w="sm" len="sm"/>
            </a:ln>
          </p:spPr>
          <p:txBody>
            <a:bodyPr/>
            <a:lstStyle/>
            <a:p>
              <a:endParaRPr lang="en-US"/>
            </a:p>
          </p:txBody>
        </p:sp>
        <p:sp>
          <p:nvSpPr>
            <p:cNvPr id="28" name="Line 24"/>
            <p:cNvSpPr>
              <a:spLocks noChangeShapeType="1"/>
            </p:cNvSpPr>
            <p:nvPr/>
          </p:nvSpPr>
          <p:spPr bwMode="auto">
            <a:xfrm>
              <a:off x="3962400" y="5257800"/>
              <a:ext cx="2362200" cy="0"/>
            </a:xfrm>
            <a:prstGeom prst="line">
              <a:avLst/>
            </a:prstGeom>
            <a:noFill/>
            <a:ln w="12700">
              <a:solidFill>
                <a:schemeClr val="tx1"/>
              </a:solidFill>
              <a:round/>
              <a:headEnd type="none" w="sm" len="sm"/>
              <a:tailEnd type="none" w="sm" len="sm"/>
            </a:ln>
          </p:spPr>
          <p:txBody>
            <a:bodyPr/>
            <a:lstStyle/>
            <a:p>
              <a:endParaRPr lang="en-US"/>
            </a:p>
          </p:txBody>
        </p:sp>
        <p:sp>
          <p:nvSpPr>
            <p:cNvPr id="29" name="Line 25"/>
            <p:cNvSpPr>
              <a:spLocks noChangeShapeType="1"/>
            </p:cNvSpPr>
            <p:nvPr/>
          </p:nvSpPr>
          <p:spPr bwMode="auto">
            <a:xfrm>
              <a:off x="3962400" y="5562600"/>
              <a:ext cx="2362200" cy="0"/>
            </a:xfrm>
            <a:prstGeom prst="line">
              <a:avLst/>
            </a:prstGeom>
            <a:noFill/>
            <a:ln w="12700">
              <a:solidFill>
                <a:schemeClr val="tx1"/>
              </a:solidFill>
              <a:round/>
              <a:headEnd type="none" w="sm" len="sm"/>
              <a:tailEnd type="none" w="sm" len="sm"/>
            </a:ln>
          </p:spPr>
          <p:txBody>
            <a:bodyPr/>
            <a:lstStyle/>
            <a:p>
              <a:endParaRPr lang="en-US"/>
            </a:p>
          </p:txBody>
        </p:sp>
        <p:sp>
          <p:nvSpPr>
            <p:cNvPr id="30" name="Rectangle 29"/>
            <p:cNvSpPr/>
            <p:nvPr/>
          </p:nvSpPr>
          <p:spPr>
            <a:xfrm>
              <a:off x="3962400" y="5638800"/>
              <a:ext cx="1779654" cy="307777"/>
            </a:xfrm>
            <a:prstGeom prst="rect">
              <a:avLst/>
            </a:prstGeom>
          </p:spPr>
          <p:txBody>
            <a:bodyPr wrap="none">
              <a:spAutoFit/>
            </a:bodyPr>
            <a:lstStyle/>
            <a:p>
              <a:pPr eaLnBrk="1" hangingPunct="1"/>
              <a:r>
                <a:rPr lang="en-US" sz="1400" b="1" dirty="0" smtClean="0">
                  <a:solidFill>
                    <a:schemeClr val="accent2"/>
                  </a:solidFill>
                </a:rPr>
                <a:t>Blink frames (RFID)</a:t>
              </a:r>
              <a:endParaRPr lang="en-US" sz="1400" b="1" dirty="0">
                <a:solidFill>
                  <a:schemeClr val="accent2"/>
                </a:solidFill>
              </a:endParaRPr>
            </a:p>
          </p:txBody>
        </p:sp>
        <p:sp>
          <p:nvSpPr>
            <p:cNvPr id="31" name="Line 25"/>
            <p:cNvSpPr>
              <a:spLocks noChangeShapeType="1"/>
            </p:cNvSpPr>
            <p:nvPr/>
          </p:nvSpPr>
          <p:spPr bwMode="auto">
            <a:xfrm>
              <a:off x="3962400" y="5943600"/>
              <a:ext cx="2362200" cy="0"/>
            </a:xfrm>
            <a:prstGeom prst="line">
              <a:avLst/>
            </a:prstGeom>
            <a:noFill/>
            <a:ln w="12700">
              <a:solidFill>
                <a:schemeClr val="tx1"/>
              </a:solidFill>
              <a:round/>
              <a:headEnd type="none" w="sm" len="sm"/>
              <a:tailEnd type="none" w="sm" len="sm"/>
            </a:ln>
          </p:spPr>
          <p:txBody>
            <a:bodyPr/>
            <a:lstStyle/>
            <a:p>
              <a:endParaRPr lang="en-US"/>
            </a:p>
          </p:txBody>
        </p:sp>
      </p:grpSp>
      <p:sp>
        <p:nvSpPr>
          <p:cNvPr id="32" name="TextBox 31"/>
          <p:cNvSpPr txBox="1"/>
          <p:nvPr/>
        </p:nvSpPr>
        <p:spPr>
          <a:xfrm>
            <a:off x="609600" y="4876800"/>
            <a:ext cx="2286000" cy="646331"/>
          </a:xfrm>
          <a:prstGeom prst="rect">
            <a:avLst/>
          </a:prstGeom>
          <a:noFill/>
        </p:spPr>
        <p:txBody>
          <a:bodyPr wrap="square" rtlCol="0">
            <a:spAutoFit/>
          </a:bodyPr>
          <a:lstStyle/>
          <a:p>
            <a:r>
              <a:rPr lang="en-US" dirty="0" smtClean="0">
                <a:solidFill>
                  <a:srgbClr val="FF0000"/>
                </a:solidFill>
              </a:rPr>
              <a:t>Red	Existing Users</a:t>
            </a:r>
            <a:r>
              <a:rPr lang="en-US" dirty="0" smtClean="0"/>
              <a:t>	</a:t>
            </a:r>
            <a:endParaRPr lang="en-US" dirty="0"/>
          </a:p>
          <a:p>
            <a:r>
              <a:rPr lang="en-US" dirty="0" smtClean="0">
                <a:solidFill>
                  <a:schemeClr val="accent2"/>
                </a:solidFill>
              </a:rPr>
              <a:t>Blue	TG4e adds</a:t>
            </a:r>
          </a:p>
          <a:p>
            <a:r>
              <a:rPr lang="en-US" dirty="0" smtClean="0"/>
              <a:t>Black	Informational</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p:spPr>
        <p:txBody>
          <a:bodyPr/>
          <a:lstStyle/>
          <a:p>
            <a:r>
              <a:rPr lang="en-US" smtClean="0"/>
              <a:t>&lt;July 2010&gt;</a:t>
            </a:r>
          </a:p>
        </p:txBody>
      </p:sp>
      <p:sp>
        <p:nvSpPr>
          <p:cNvPr id="16387" name="Footer Placeholder 4"/>
          <p:cNvSpPr>
            <a:spLocks noGrp="1"/>
          </p:cNvSpPr>
          <p:nvPr>
            <p:ph type="ftr" sz="quarter" idx="11"/>
          </p:nvPr>
        </p:nvSpPr>
        <p:spPr>
          <a:noFill/>
        </p:spPr>
        <p:txBody>
          <a:bodyPr/>
          <a:lstStyle/>
          <a:p>
            <a:r>
              <a:rPr lang="en-US" smtClean="0"/>
              <a:t>&lt;Pat Kinney&gt;, &lt;Kinney Consulting LLC&gt;</a:t>
            </a:r>
          </a:p>
        </p:txBody>
      </p:sp>
      <p:sp>
        <p:nvSpPr>
          <p:cNvPr id="16388" name="Slide Number Placeholder 5"/>
          <p:cNvSpPr>
            <a:spLocks noGrp="1"/>
          </p:cNvSpPr>
          <p:nvPr>
            <p:ph type="sldNum" sz="quarter" idx="12"/>
          </p:nvPr>
        </p:nvSpPr>
        <p:spPr>
          <a:noFill/>
        </p:spPr>
        <p:txBody>
          <a:bodyPr/>
          <a:lstStyle/>
          <a:p>
            <a:r>
              <a:rPr lang="en-US" smtClean="0"/>
              <a:t>Slide </a:t>
            </a:r>
            <a:fld id="{FAFB4BE5-7443-4543-842F-05993040A8CB}" type="slidenum">
              <a:rPr lang="en-US" smtClean="0"/>
              <a:pPr/>
              <a:t>14</a:t>
            </a:fld>
            <a:endParaRPr lang="en-US" smtClean="0"/>
          </a:p>
        </p:txBody>
      </p:sp>
      <p:sp>
        <p:nvSpPr>
          <p:cNvPr id="16389" name="Rectangle 2"/>
          <p:cNvSpPr>
            <a:spLocks noGrp="1" noChangeArrowheads="1"/>
          </p:cNvSpPr>
          <p:nvPr>
            <p:ph type="title"/>
          </p:nvPr>
        </p:nvSpPr>
        <p:spPr>
          <a:xfrm>
            <a:off x="762000" y="304800"/>
            <a:ext cx="7772400" cy="1066800"/>
          </a:xfrm>
        </p:spPr>
        <p:txBody>
          <a:bodyPr/>
          <a:lstStyle/>
          <a:p>
            <a:r>
              <a:rPr lang="en-US" smtClean="0"/>
              <a:t>Technical Editing Path Forward</a:t>
            </a:r>
          </a:p>
        </p:txBody>
      </p:sp>
      <p:sp>
        <p:nvSpPr>
          <p:cNvPr id="16390" name="Rectangle 3"/>
          <p:cNvSpPr>
            <a:spLocks noGrp="1" noChangeArrowheads="1"/>
          </p:cNvSpPr>
          <p:nvPr>
            <p:ph type="body" idx="1"/>
          </p:nvPr>
        </p:nvSpPr>
        <p:spPr>
          <a:xfrm>
            <a:off x="457200" y="1295400"/>
            <a:ext cx="8382000" cy="5334000"/>
          </a:xfrm>
        </p:spPr>
        <p:txBody>
          <a:bodyPr/>
          <a:lstStyle/>
          <a:p>
            <a:pPr marL="609600" indent="-609600">
              <a:lnSpc>
                <a:spcPct val="80000"/>
              </a:lnSpc>
              <a:buFontTx/>
              <a:buAutoNum type="arabicPeriod"/>
            </a:pPr>
            <a:r>
              <a:rPr lang="en-US" sz="2400" dirty="0" smtClean="0"/>
              <a:t>Assign comment resolution team leads</a:t>
            </a:r>
          </a:p>
          <a:p>
            <a:pPr marL="609600" indent="-609600">
              <a:lnSpc>
                <a:spcPct val="80000"/>
              </a:lnSpc>
              <a:buFontTx/>
              <a:buAutoNum type="arabicPeriod"/>
            </a:pPr>
            <a:r>
              <a:rPr lang="en-US" sz="2400" dirty="0" smtClean="0"/>
              <a:t>Categorize comments as per team</a:t>
            </a:r>
          </a:p>
          <a:p>
            <a:pPr marL="609600" indent="-609600">
              <a:lnSpc>
                <a:spcPct val="80000"/>
              </a:lnSpc>
              <a:buFontTx/>
              <a:buAutoNum type="arabicPeriod"/>
            </a:pPr>
            <a:r>
              <a:rPr lang="en-US" sz="2400" dirty="0" smtClean="0"/>
              <a:t>First review of comments </a:t>
            </a:r>
            <a:r>
              <a:rPr lang="en-US" sz="2400" dirty="0" smtClean="0"/>
              <a:t>by category teams</a:t>
            </a:r>
            <a:endParaRPr lang="en-US" sz="2400" dirty="0" smtClean="0"/>
          </a:p>
          <a:p>
            <a:pPr marL="609600" indent="-609600">
              <a:lnSpc>
                <a:spcPct val="80000"/>
              </a:lnSpc>
              <a:buFontTx/>
              <a:buAutoNum type="arabicPeriod"/>
            </a:pPr>
            <a:r>
              <a:rPr lang="en-US" sz="2400" dirty="0" smtClean="0"/>
              <a:t>Send </a:t>
            </a:r>
            <a:r>
              <a:rPr lang="en-US" sz="2400" dirty="0" smtClean="0"/>
              <a:t>out emails to </a:t>
            </a:r>
            <a:r>
              <a:rPr lang="en-US" sz="2400" dirty="0" err="1" smtClean="0"/>
              <a:t>commenters</a:t>
            </a:r>
            <a:r>
              <a:rPr lang="en-US" sz="2400" dirty="0" smtClean="0"/>
              <a:t> requesting additional information</a:t>
            </a:r>
          </a:p>
          <a:p>
            <a:pPr marL="1009650" lvl="1" indent="-609600">
              <a:lnSpc>
                <a:spcPct val="80000"/>
              </a:lnSpc>
            </a:pPr>
            <a:r>
              <a:rPr lang="en-US" sz="2000" dirty="0" smtClean="0"/>
              <a:t>If no response within ~1-2 week(s), comment will be rejected</a:t>
            </a:r>
          </a:p>
          <a:p>
            <a:pPr marL="609600" indent="-609600">
              <a:lnSpc>
                <a:spcPct val="80000"/>
              </a:lnSpc>
              <a:buFontTx/>
              <a:buAutoNum type="arabicPeriod"/>
            </a:pPr>
            <a:r>
              <a:rPr lang="en-US" sz="2400" dirty="0" smtClean="0"/>
              <a:t>Comment resolution team to work on non-contentious comments</a:t>
            </a:r>
          </a:p>
          <a:p>
            <a:pPr marL="609600" indent="-609600">
              <a:lnSpc>
                <a:spcPct val="80000"/>
              </a:lnSpc>
              <a:buFontTx/>
              <a:buAutoNum type="arabicPeriod"/>
            </a:pPr>
            <a:r>
              <a:rPr lang="en-US" sz="2400" dirty="0" smtClean="0">
                <a:solidFill>
                  <a:srgbClr val="FF0000"/>
                </a:solidFill>
              </a:rPr>
              <a:t>Select comments with high potential for conflict should be scheduled for a face-face meeting</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err="1" smtClean="0"/>
              <a:t>Subteam</a:t>
            </a:r>
            <a:r>
              <a:rPr lang="en-US" dirty="0" smtClean="0"/>
              <a:t>/Categories &amp; Leads</a:t>
            </a:r>
            <a:endParaRPr lang="en-US" dirty="0"/>
          </a:p>
        </p:txBody>
      </p:sp>
      <p:sp>
        <p:nvSpPr>
          <p:cNvPr id="3" name="Content Placeholder 2"/>
          <p:cNvSpPr>
            <a:spLocks noGrp="1"/>
          </p:cNvSpPr>
          <p:nvPr>
            <p:ph idx="1"/>
          </p:nvPr>
        </p:nvSpPr>
        <p:spPr>
          <a:xfrm>
            <a:off x="685800" y="1371600"/>
            <a:ext cx="8305800" cy="4495800"/>
          </a:xfrm>
        </p:spPr>
        <p:txBody>
          <a:bodyPr/>
          <a:lstStyle/>
          <a:p>
            <a:r>
              <a:rPr lang="en-US" sz="2000" dirty="0" smtClean="0"/>
              <a:t>DSME – </a:t>
            </a:r>
            <a:r>
              <a:rPr lang="en-US" sz="2000" dirty="0" err="1" smtClean="0"/>
              <a:t>Myung</a:t>
            </a:r>
            <a:r>
              <a:rPr lang="en-US" sz="2000" dirty="0" smtClean="0"/>
              <a:t> Lee</a:t>
            </a:r>
          </a:p>
          <a:p>
            <a:r>
              <a:rPr lang="en-US" sz="2000" dirty="0" smtClean="0"/>
              <a:t>TSCH – Jonathan Simon</a:t>
            </a:r>
          </a:p>
          <a:p>
            <a:r>
              <a:rPr lang="en-US" sz="2000" dirty="0" smtClean="0"/>
              <a:t>LE – Wei Hong</a:t>
            </a:r>
          </a:p>
          <a:p>
            <a:r>
              <a:rPr lang="en-US" sz="2000" dirty="0" smtClean="0"/>
              <a:t>LL – Michael Bahr</a:t>
            </a:r>
          </a:p>
          <a:p>
            <a:r>
              <a:rPr lang="en-US" sz="2000" dirty="0" smtClean="0"/>
              <a:t>EBR (enhanced beacon request) – Pat </a:t>
            </a:r>
            <a:r>
              <a:rPr lang="en-US" sz="2000" dirty="0" smtClean="0"/>
              <a:t>Kinney/Skip Ashton</a:t>
            </a:r>
            <a:endParaRPr lang="en-US" sz="2000" dirty="0" smtClean="0"/>
          </a:p>
          <a:p>
            <a:r>
              <a:rPr lang="en-US" sz="2000" dirty="0" smtClean="0"/>
              <a:t>ESOR (enhanced security &amp; overhead reduction) – </a:t>
            </a:r>
            <a:r>
              <a:rPr lang="en-US" sz="2000" dirty="0" smtClean="0"/>
              <a:t>Ben Rolfe/Robert </a:t>
            </a:r>
            <a:r>
              <a:rPr lang="en-US" sz="2000" dirty="0" err="1" smtClean="0"/>
              <a:t>Craigie</a:t>
            </a:r>
            <a:endParaRPr lang="en-US" sz="2000" dirty="0" smtClean="0"/>
          </a:p>
          <a:p>
            <a:r>
              <a:rPr lang="en-US" sz="2000" dirty="0" smtClean="0"/>
              <a:t>General (all others) – Pat Kinney</a:t>
            </a:r>
          </a:p>
          <a:p>
            <a:r>
              <a:rPr lang="en-US" sz="2000" dirty="0" smtClean="0"/>
              <a:t>4G – </a:t>
            </a:r>
            <a:r>
              <a:rPr lang="en-US" sz="2000" dirty="0" err="1" smtClean="0"/>
              <a:t>Wun-Cheol</a:t>
            </a:r>
            <a:r>
              <a:rPr lang="en-US" sz="2000" dirty="0" smtClean="0"/>
              <a:t>/Greg </a:t>
            </a:r>
            <a:r>
              <a:rPr lang="en-US" sz="2000" dirty="0" err="1" smtClean="0"/>
              <a:t>Gillooly</a:t>
            </a:r>
            <a:endParaRPr lang="en-US" sz="2000" dirty="0" smtClean="0"/>
          </a:p>
          <a:p>
            <a:r>
              <a:rPr lang="en-US" sz="2000" dirty="0" smtClean="0"/>
              <a:t>4F – Tim Harrington</a:t>
            </a:r>
          </a:p>
          <a:p>
            <a:r>
              <a:rPr lang="en-US" sz="2000" dirty="0" smtClean="0"/>
              <a:t>Metrics – Tim Godfrey</a:t>
            </a:r>
          </a:p>
          <a:p>
            <a:r>
              <a:rPr lang="en-US" sz="2000" dirty="0" err="1" smtClean="0"/>
              <a:t>FastA</a:t>
            </a:r>
            <a:r>
              <a:rPr lang="en-US" sz="2000" dirty="0" smtClean="0"/>
              <a:t> – Betty Zhao</a:t>
            </a:r>
          </a:p>
          <a:p>
            <a:endParaRPr lang="en-US" dirty="0" smtClean="0"/>
          </a:p>
        </p:txBody>
      </p:sp>
      <p:sp>
        <p:nvSpPr>
          <p:cNvPr id="4" name="Date Placeholder 3"/>
          <p:cNvSpPr>
            <a:spLocks noGrp="1"/>
          </p:cNvSpPr>
          <p:nvPr>
            <p:ph type="dt" sz="half" idx="10"/>
          </p:nvPr>
        </p:nvSpPr>
        <p:spPr/>
        <p:txBody>
          <a:bodyPr/>
          <a:lstStyle/>
          <a:p>
            <a:pPr>
              <a:defRPr/>
            </a:pPr>
            <a:r>
              <a:rPr lang="en-US" smtClean="0"/>
              <a:t>&lt;July 2010&gt;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58BE6A7-D46A-44E5-B2EC-33E3CC8AA6A2}"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LB53 Results</a:t>
            </a:r>
            <a:endParaRPr lang="en-US" b="1" dirty="0"/>
          </a:p>
        </p:txBody>
      </p:sp>
      <p:sp>
        <p:nvSpPr>
          <p:cNvPr id="3" name="Content Placeholder 2"/>
          <p:cNvSpPr>
            <a:spLocks noGrp="1"/>
          </p:cNvSpPr>
          <p:nvPr>
            <p:ph idx="1"/>
          </p:nvPr>
        </p:nvSpPr>
        <p:spPr>
          <a:xfrm>
            <a:off x="762000" y="1524000"/>
            <a:ext cx="7772400" cy="4876800"/>
          </a:xfrm>
        </p:spPr>
        <p:txBody>
          <a:bodyPr/>
          <a:lstStyle/>
          <a:p>
            <a:r>
              <a:rPr lang="en-US" dirty="0" smtClean="0"/>
              <a:t>Voters     224</a:t>
            </a:r>
          </a:p>
          <a:p>
            <a:r>
              <a:rPr lang="en-US" dirty="0" smtClean="0"/>
              <a:t>Voted      178 (79.5%)</a:t>
            </a:r>
          </a:p>
          <a:p>
            <a:r>
              <a:rPr lang="en-US" dirty="0" smtClean="0"/>
              <a:t>Yes         120 (73.6%)</a:t>
            </a:r>
          </a:p>
          <a:p>
            <a:r>
              <a:rPr lang="en-US" dirty="0" smtClean="0"/>
              <a:t>No            43</a:t>
            </a:r>
          </a:p>
          <a:p>
            <a:r>
              <a:rPr lang="en-US" dirty="0" smtClean="0"/>
              <a:t>Abstain    15 (8.4%)</a:t>
            </a:r>
          </a:p>
          <a:p>
            <a:r>
              <a:rPr lang="en-US" dirty="0" smtClean="0"/>
              <a:t>Comments         1643</a:t>
            </a:r>
          </a:p>
          <a:p>
            <a:pPr lvl="1"/>
            <a:r>
              <a:rPr lang="en-US" dirty="0" smtClean="0"/>
              <a:t>Editorial      491</a:t>
            </a:r>
          </a:p>
          <a:p>
            <a:pPr lvl="1"/>
            <a:r>
              <a:rPr lang="en-US" dirty="0" smtClean="0"/>
              <a:t>Technical 1152</a:t>
            </a:r>
            <a:endParaRPr lang="en-US" dirty="0"/>
          </a:p>
        </p:txBody>
      </p:sp>
      <p:sp>
        <p:nvSpPr>
          <p:cNvPr id="4" name="Date Placeholder 3"/>
          <p:cNvSpPr>
            <a:spLocks noGrp="1"/>
          </p:cNvSpPr>
          <p:nvPr>
            <p:ph type="dt" sz="half" idx="10"/>
          </p:nvPr>
        </p:nvSpPr>
        <p:spPr/>
        <p:txBody>
          <a:bodyPr/>
          <a:lstStyle/>
          <a:p>
            <a:pPr>
              <a:defRPr/>
            </a:pPr>
            <a:r>
              <a:rPr lang="en-US" smtClean="0"/>
              <a:t>&lt;July 2010&gt;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58BE6A7-D46A-44E5-B2EC-33E3CC8AA6A2}"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from Ad </a:t>
            </a:r>
            <a:r>
              <a:rPr lang="en-US" dirty="0" err="1" smtClean="0"/>
              <a:t>Hocs</a:t>
            </a:r>
            <a:endParaRPr lang="en-US" dirty="0"/>
          </a:p>
        </p:txBody>
      </p:sp>
      <p:sp>
        <p:nvSpPr>
          <p:cNvPr id="3" name="Content Placeholder 2"/>
          <p:cNvSpPr>
            <a:spLocks noGrp="1"/>
          </p:cNvSpPr>
          <p:nvPr>
            <p:ph idx="1"/>
          </p:nvPr>
        </p:nvSpPr>
        <p:spPr>
          <a:xfrm>
            <a:off x="762000" y="1524000"/>
            <a:ext cx="7772400" cy="4114800"/>
          </a:xfrm>
        </p:spPr>
        <p:txBody>
          <a:bodyPr/>
          <a:lstStyle/>
          <a:p>
            <a:r>
              <a:rPr lang="en-US" dirty="0" smtClean="0"/>
              <a:t>Last week:</a:t>
            </a:r>
          </a:p>
          <a:p>
            <a:pPr lvl="1"/>
            <a:r>
              <a:rPr lang="en-US" dirty="0" smtClean="0"/>
              <a:t>General, Metrics, TSCH review complete</a:t>
            </a:r>
          </a:p>
          <a:p>
            <a:pPr lvl="2"/>
            <a:r>
              <a:rPr lang="en-US" dirty="0" smtClean="0"/>
              <a:t>Results captured in docs 321r4, 466r1, 483r0</a:t>
            </a:r>
          </a:p>
          <a:p>
            <a:pPr lvl="1"/>
            <a:r>
              <a:rPr lang="en-US" dirty="0" smtClean="0"/>
              <a:t>New proposal on hopping to include default parameters</a:t>
            </a:r>
          </a:p>
          <a:p>
            <a:pPr lvl="1"/>
            <a:r>
              <a:rPr lang="en-US" dirty="0" smtClean="0"/>
              <a:t>DSME effort is ongoing</a:t>
            </a:r>
          </a:p>
          <a:p>
            <a:pPr lvl="2"/>
            <a:r>
              <a:rPr lang="en-US" dirty="0" smtClean="0"/>
              <a:t>Results captured in doc 482r1</a:t>
            </a:r>
          </a:p>
          <a:p>
            <a:r>
              <a:rPr lang="en-US" dirty="0" smtClean="0"/>
              <a:t>Monday AM1:</a:t>
            </a:r>
          </a:p>
          <a:p>
            <a:pPr lvl="1"/>
            <a:r>
              <a:rPr lang="en-US" dirty="0" smtClean="0"/>
              <a:t>Focus on DSME</a:t>
            </a:r>
            <a:endParaRPr lang="en-US" dirty="0"/>
          </a:p>
        </p:txBody>
      </p:sp>
      <p:sp>
        <p:nvSpPr>
          <p:cNvPr id="4" name="Date Placeholder 3"/>
          <p:cNvSpPr>
            <a:spLocks noGrp="1"/>
          </p:cNvSpPr>
          <p:nvPr>
            <p:ph type="dt" sz="half" idx="10"/>
          </p:nvPr>
        </p:nvSpPr>
        <p:spPr/>
        <p:txBody>
          <a:bodyPr/>
          <a:lstStyle/>
          <a:p>
            <a:pPr>
              <a:defRPr/>
            </a:pPr>
            <a:r>
              <a:rPr lang="en-US" smtClean="0"/>
              <a:t>&lt;July 2010&gt;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58BE6A7-D46A-44E5-B2EC-33E3CC8AA6A2}"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1"/>
          <p:cNvSpPr>
            <a:spLocks noGrp="1"/>
          </p:cNvSpPr>
          <p:nvPr>
            <p:ph type="dt" sz="quarter" idx="10"/>
          </p:nvPr>
        </p:nvSpPr>
        <p:spPr>
          <a:xfrm>
            <a:off x="685800" y="381000"/>
            <a:ext cx="1600200" cy="215900"/>
          </a:xfrm>
          <a:noFill/>
        </p:spPr>
        <p:txBody>
          <a:bodyPr/>
          <a:lstStyle/>
          <a:p>
            <a:r>
              <a:rPr lang="en-US" smtClean="0"/>
              <a:t>&lt;July 2010&gt;</a:t>
            </a:r>
            <a:endParaRPr lang="en-US" dirty="0" smtClean="0"/>
          </a:p>
        </p:txBody>
      </p:sp>
      <p:sp>
        <p:nvSpPr>
          <p:cNvPr id="1028" name="Footer Placeholder 2"/>
          <p:cNvSpPr>
            <a:spLocks noGrp="1"/>
          </p:cNvSpPr>
          <p:nvPr>
            <p:ph type="ftr" sz="quarter" idx="12"/>
          </p:nvPr>
        </p:nvSpPr>
        <p:spPr>
          <a:xfrm>
            <a:off x="5486400" y="6475413"/>
            <a:ext cx="3124200" cy="182562"/>
          </a:xfrm>
          <a:noFill/>
        </p:spPr>
        <p:txBody>
          <a:bodyPr/>
          <a:lstStyle/>
          <a:p>
            <a:r>
              <a:rPr lang="en-US" dirty="0" smtClean="0"/>
              <a:t>&lt;Pat Kinney&gt;, &lt;Kinney Consulting LLC&gt;</a:t>
            </a:r>
          </a:p>
        </p:txBody>
      </p:sp>
      <p:sp>
        <p:nvSpPr>
          <p:cNvPr id="1029" name="Slide Number Placeholder 3"/>
          <p:cNvSpPr>
            <a:spLocks noGrp="1"/>
          </p:cNvSpPr>
          <p:nvPr>
            <p:ph type="sldNum" sz="quarter" idx="11"/>
          </p:nvPr>
        </p:nvSpPr>
        <p:spPr>
          <a:xfrm>
            <a:off x="4344988" y="6475413"/>
            <a:ext cx="530225" cy="182562"/>
          </a:xfrm>
          <a:noFill/>
        </p:spPr>
        <p:txBody>
          <a:bodyPr/>
          <a:lstStyle/>
          <a:p>
            <a:r>
              <a:rPr lang="en-US" dirty="0" smtClean="0"/>
              <a:t>Slide </a:t>
            </a:r>
            <a:fld id="{F308F63D-9B95-4296-A260-8DF365C99FD9}" type="slidenum">
              <a:rPr lang="en-US" smtClean="0"/>
              <a:pPr/>
              <a:t>18</a:t>
            </a:fld>
            <a:endParaRPr lang="en-US" dirty="0" smtClean="0"/>
          </a:p>
        </p:txBody>
      </p:sp>
      <p:sp>
        <p:nvSpPr>
          <p:cNvPr id="1030"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5CE624D0-BD51-4E3F-9649-3329FC213E82}" type="slidenum">
              <a:rPr lang="en-US"/>
              <a:pPr algn="ctr"/>
              <a:t>18</a:t>
            </a:fld>
            <a:endParaRPr lang="en-US"/>
          </a:p>
        </p:txBody>
      </p:sp>
      <p:sp>
        <p:nvSpPr>
          <p:cNvPr id="1031" name="Rectangle 2"/>
          <p:cNvSpPr>
            <a:spLocks noGrp="1" noChangeArrowheads="1"/>
          </p:cNvSpPr>
          <p:nvPr>
            <p:ph type="title" idx="4294967295"/>
          </p:nvPr>
        </p:nvSpPr>
        <p:spPr>
          <a:xfrm>
            <a:off x="685800" y="533400"/>
            <a:ext cx="7772400" cy="838200"/>
          </a:xfrm>
        </p:spPr>
        <p:txBody>
          <a:bodyPr/>
          <a:lstStyle/>
          <a:p>
            <a:r>
              <a:rPr lang="en-US" dirty="0" smtClean="0"/>
              <a:t>Proposed TG4e Baseline Schedule</a:t>
            </a:r>
          </a:p>
        </p:txBody>
      </p:sp>
      <p:graphicFrame>
        <p:nvGraphicFramePr>
          <p:cNvPr id="1026" name="Object 2"/>
          <p:cNvGraphicFramePr>
            <a:graphicFrameLocks noChangeAspect="1"/>
          </p:cNvGraphicFramePr>
          <p:nvPr>
            <p:ph idx="4294967295"/>
          </p:nvPr>
        </p:nvGraphicFramePr>
        <p:xfrm>
          <a:off x="228600" y="1295400"/>
          <a:ext cx="8763000" cy="4630738"/>
        </p:xfrm>
        <a:graphic>
          <a:graphicData uri="http://schemas.openxmlformats.org/presentationml/2006/ole">
            <p:oleObj spid="_x0000_s1026" name="Worksheet" r:id="rId4" imgW="7467505" imgH="3924314" progId="">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xfrm>
            <a:off x="685800" y="381000"/>
            <a:ext cx="1600200" cy="215900"/>
          </a:xfrm>
          <a:noFill/>
        </p:spPr>
        <p:txBody>
          <a:bodyPr/>
          <a:lstStyle/>
          <a:p>
            <a:r>
              <a:rPr lang="en-US" smtClean="0"/>
              <a:t>&lt;July 2010&gt;</a:t>
            </a:r>
          </a:p>
        </p:txBody>
      </p:sp>
      <p:sp>
        <p:nvSpPr>
          <p:cNvPr id="4099" name="Footer Placeholder 2"/>
          <p:cNvSpPr>
            <a:spLocks noGrp="1"/>
          </p:cNvSpPr>
          <p:nvPr>
            <p:ph type="ftr" sz="quarter" idx="12"/>
          </p:nvPr>
        </p:nvSpPr>
        <p:spPr>
          <a:xfrm>
            <a:off x="5486400" y="6475413"/>
            <a:ext cx="3124200" cy="182562"/>
          </a:xfrm>
          <a:noFill/>
        </p:spPr>
        <p:txBody>
          <a:bodyPr/>
          <a:lstStyle/>
          <a:p>
            <a:r>
              <a:rPr lang="en-US" smtClean="0"/>
              <a:t>&lt;Pat Kinney&gt;, &lt;Kinney Consulting LLC&gt;</a:t>
            </a:r>
          </a:p>
        </p:txBody>
      </p:sp>
      <p:sp>
        <p:nvSpPr>
          <p:cNvPr id="4100" name="Slide Number Placeholder 3"/>
          <p:cNvSpPr>
            <a:spLocks noGrp="1"/>
          </p:cNvSpPr>
          <p:nvPr>
            <p:ph type="sldNum" sz="quarter" idx="11"/>
          </p:nvPr>
        </p:nvSpPr>
        <p:spPr>
          <a:xfrm>
            <a:off x="4344988" y="6475413"/>
            <a:ext cx="530225" cy="182562"/>
          </a:xfrm>
          <a:noFill/>
        </p:spPr>
        <p:txBody>
          <a:bodyPr/>
          <a:lstStyle/>
          <a:p>
            <a:r>
              <a:rPr lang="en-US" smtClean="0"/>
              <a:t>Slide </a:t>
            </a:r>
            <a:fld id="{9230D252-BE47-4D81-9CB9-7505A3BA9232}" type="slidenum">
              <a:rPr lang="en-US" smtClean="0"/>
              <a:pPr/>
              <a:t>2</a:t>
            </a:fld>
            <a:endParaRPr lang="en-US" smtClean="0"/>
          </a:p>
        </p:txBody>
      </p:sp>
      <p:sp>
        <p:nvSpPr>
          <p:cNvPr id="410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C828AEEB-CB98-4959-9073-6522584E671D}" type="slidenum">
              <a:rPr lang="en-US"/>
              <a:pPr algn="ctr"/>
              <a:t>2</a:t>
            </a:fld>
            <a:endParaRPr lang="en-US"/>
          </a:p>
        </p:txBody>
      </p:sp>
      <p:sp>
        <p:nvSpPr>
          <p:cNvPr id="4102" name="Rectangle 2"/>
          <p:cNvSpPr>
            <a:spLocks noGrp="1" noChangeArrowheads="1"/>
          </p:cNvSpPr>
          <p:nvPr>
            <p:ph type="title" idx="4294967295"/>
          </p:nvPr>
        </p:nvSpPr>
        <p:spPr>
          <a:xfrm>
            <a:off x="762000" y="533400"/>
            <a:ext cx="7772400" cy="762000"/>
          </a:xfrm>
        </p:spPr>
        <p:txBody>
          <a:bodyPr/>
          <a:lstStyle/>
          <a:p>
            <a:r>
              <a:rPr lang="en-US" sz="3200" smtClean="0"/>
              <a:t>TG4e PAR Scope of Proposed Standard </a:t>
            </a:r>
          </a:p>
        </p:txBody>
      </p:sp>
      <p:sp>
        <p:nvSpPr>
          <p:cNvPr id="4103" name="Rectangle 3"/>
          <p:cNvSpPr>
            <a:spLocks noGrp="1" noChangeArrowheads="1"/>
          </p:cNvSpPr>
          <p:nvPr>
            <p:ph type="body" idx="4294967295"/>
          </p:nvPr>
        </p:nvSpPr>
        <p:spPr>
          <a:xfrm>
            <a:off x="381000" y="1295400"/>
            <a:ext cx="8458200" cy="5105400"/>
          </a:xfrm>
        </p:spPr>
        <p:txBody>
          <a:bodyPr/>
          <a:lstStyle/>
          <a:p>
            <a:pPr>
              <a:lnSpc>
                <a:spcPct val="80000"/>
              </a:lnSpc>
              <a:buFontTx/>
              <a:buNone/>
            </a:pPr>
            <a:r>
              <a:rPr lang="en-US" sz="2200" smtClean="0"/>
              <a:t>The intention of this amendment is to enhance and add functionality to the 802.15.4-2006 MAC to a) better support the industrial markets and b) permit compatibility with modifications being proposed within the Chinese WPAN.</a:t>
            </a:r>
          </a:p>
          <a:p>
            <a:pPr>
              <a:lnSpc>
                <a:spcPct val="80000"/>
              </a:lnSpc>
              <a:buFontTx/>
              <a:buNone/>
            </a:pPr>
            <a:r>
              <a:rPr lang="en-US" sz="2200" smtClean="0"/>
              <a:t>Specifically, the MAC enhancements are limited to:</a:t>
            </a:r>
          </a:p>
          <a:p>
            <a:pPr>
              <a:lnSpc>
                <a:spcPct val="80000"/>
              </a:lnSpc>
            </a:pPr>
            <a:r>
              <a:rPr lang="en-US" sz="2200" smtClean="0"/>
              <a:t>TDMA: to provide a) determinism, b) enhanced utilization of bandwidth</a:t>
            </a:r>
          </a:p>
          <a:p>
            <a:pPr>
              <a:lnSpc>
                <a:spcPct val="80000"/>
              </a:lnSpc>
            </a:pPr>
            <a:r>
              <a:rPr lang="en-US" sz="2200" smtClean="0"/>
              <a:t>Channel Hopping: to provide additional robustness in high interfering environments and enhance coexistence with other wireless networks</a:t>
            </a:r>
          </a:p>
          <a:p>
            <a:pPr>
              <a:lnSpc>
                <a:spcPct val="80000"/>
              </a:lnSpc>
            </a:pPr>
            <a:r>
              <a:rPr lang="en-US" sz="2200" smtClean="0"/>
              <a:t>GTS: to increase its flexibility such as a) supporting peer to peer, b) the length of the slot, and c) number of slots</a:t>
            </a:r>
          </a:p>
          <a:p>
            <a:pPr>
              <a:lnSpc>
                <a:spcPct val="80000"/>
              </a:lnSpc>
            </a:pPr>
            <a:r>
              <a:rPr lang="en-US" sz="2200" smtClean="0"/>
              <a:t>CSMA: to improve throughput and reduce energy consumption</a:t>
            </a:r>
          </a:p>
          <a:p>
            <a:pPr>
              <a:lnSpc>
                <a:spcPct val="80000"/>
              </a:lnSpc>
            </a:pPr>
            <a:r>
              <a:rPr lang="en-US" sz="2200" smtClean="0"/>
              <a:t>Security: to add support for additional options such as asymmetrical keys</a:t>
            </a:r>
          </a:p>
          <a:p>
            <a:pPr>
              <a:lnSpc>
                <a:spcPct val="80000"/>
              </a:lnSpc>
            </a:pPr>
            <a:r>
              <a:rPr lang="en-US" sz="2200" smtClean="0"/>
              <a:t>Low latency: to reduce end to end delivery time such as needed for control applications</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xfrm>
            <a:off x="685800" y="381000"/>
            <a:ext cx="1600200" cy="215900"/>
          </a:xfrm>
          <a:noFill/>
        </p:spPr>
        <p:txBody>
          <a:bodyPr/>
          <a:lstStyle/>
          <a:p>
            <a:r>
              <a:rPr lang="en-US" smtClean="0"/>
              <a:t>&lt;July 2010&gt;</a:t>
            </a:r>
          </a:p>
        </p:txBody>
      </p:sp>
      <p:sp>
        <p:nvSpPr>
          <p:cNvPr id="5123" name="Footer Placeholder 2"/>
          <p:cNvSpPr>
            <a:spLocks noGrp="1"/>
          </p:cNvSpPr>
          <p:nvPr>
            <p:ph type="ftr" sz="quarter" idx="12"/>
          </p:nvPr>
        </p:nvSpPr>
        <p:spPr>
          <a:xfrm>
            <a:off x="5486400" y="6475413"/>
            <a:ext cx="3124200" cy="182562"/>
          </a:xfrm>
          <a:noFill/>
        </p:spPr>
        <p:txBody>
          <a:bodyPr/>
          <a:lstStyle/>
          <a:p>
            <a:r>
              <a:rPr lang="en-US" smtClean="0"/>
              <a:t>&lt;Pat Kinney&gt;, &lt;Kinney Consulting LLC&gt;</a:t>
            </a:r>
          </a:p>
        </p:txBody>
      </p:sp>
      <p:sp>
        <p:nvSpPr>
          <p:cNvPr id="5124" name="Slide Number Placeholder 3"/>
          <p:cNvSpPr>
            <a:spLocks noGrp="1"/>
          </p:cNvSpPr>
          <p:nvPr>
            <p:ph type="sldNum" sz="quarter" idx="11"/>
          </p:nvPr>
        </p:nvSpPr>
        <p:spPr>
          <a:xfrm>
            <a:off x="4344988" y="6475413"/>
            <a:ext cx="530225" cy="182562"/>
          </a:xfrm>
          <a:noFill/>
        </p:spPr>
        <p:txBody>
          <a:bodyPr/>
          <a:lstStyle/>
          <a:p>
            <a:r>
              <a:rPr lang="en-US" smtClean="0"/>
              <a:t>Slide </a:t>
            </a:r>
            <a:fld id="{AA2BD249-70A0-481B-A26C-E7AC791F99DE}" type="slidenum">
              <a:rPr lang="en-US" smtClean="0"/>
              <a:pPr/>
              <a:t>3</a:t>
            </a:fld>
            <a:endParaRPr lang="en-US" smtClean="0"/>
          </a:p>
        </p:txBody>
      </p:sp>
      <p:sp>
        <p:nvSpPr>
          <p:cNvPr id="5125"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CE0BFA60-92B6-450F-BF66-88AA70700007}" type="slidenum">
              <a:rPr lang="en-US"/>
              <a:pPr algn="ctr"/>
              <a:t>3</a:t>
            </a:fld>
            <a:endParaRPr lang="en-US"/>
          </a:p>
        </p:txBody>
      </p:sp>
      <p:sp>
        <p:nvSpPr>
          <p:cNvPr id="5126" name="Rectangle 2"/>
          <p:cNvSpPr>
            <a:spLocks noGrp="1" noChangeArrowheads="1"/>
          </p:cNvSpPr>
          <p:nvPr>
            <p:ph type="title" idx="4294967295"/>
          </p:nvPr>
        </p:nvSpPr>
        <p:spPr>
          <a:xfrm>
            <a:off x="609600" y="609600"/>
            <a:ext cx="7772400" cy="762000"/>
          </a:xfrm>
        </p:spPr>
        <p:txBody>
          <a:bodyPr/>
          <a:lstStyle/>
          <a:p>
            <a:r>
              <a:rPr lang="en-US" b="1" smtClean="0">
                <a:sym typeface="Wingdings" pitchFamily="2" charset="2"/>
              </a:rPr>
              <a:t>Purpose of Proposed Standard</a:t>
            </a:r>
          </a:p>
        </p:txBody>
      </p:sp>
      <p:graphicFrame>
        <p:nvGraphicFramePr>
          <p:cNvPr id="299064" name="Group 56"/>
          <p:cNvGraphicFramePr>
            <a:graphicFrameLocks noGrp="1"/>
          </p:cNvGraphicFramePr>
          <p:nvPr>
            <p:ph sz="half" idx="4294967295"/>
          </p:nvPr>
        </p:nvGraphicFramePr>
        <p:xfrm>
          <a:off x="609600" y="1676400"/>
          <a:ext cx="8077200" cy="3505200"/>
        </p:xfrm>
        <a:graphic>
          <a:graphicData uri="http://schemas.openxmlformats.org/drawingml/2006/table">
            <a:tbl>
              <a:tblPr/>
              <a:tblGrid>
                <a:gridCol w="8077200"/>
              </a:tblGrid>
              <a:tr h="990600">
                <a:tc>
                  <a:txBody>
                    <a:bodyPr/>
                    <a:lstStyle/>
                    <a:p>
                      <a:pPr marL="533400" marR="0" lvl="0" indent="-533400" algn="l" defTabSz="914400" rtl="0" eaLnBrk="0" fontAlgn="b" latinLnBrk="0" hangingPunct="0">
                        <a:lnSpc>
                          <a:spcPct val="100000"/>
                        </a:lnSpc>
                        <a:spcBef>
                          <a:spcPct val="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ea typeface="ＭＳ Ｐゴシック" pitchFamily="-65" charset="-128"/>
                          <a:sym typeface="Wingdings" pitchFamily="2" charset="2"/>
                        </a:rPr>
                        <a:t>This functionality facilitates Industrial applications (such as addressed by HART 7 and the ISA100 proposed standards), and those enhancements defined by the proposed Chinese WPAN standard that aren't included in TG4c. This amendment addresses coexistence with wireless protocols such as 802.11, 802.15.1, 802.15.3, and 802.15.4.</a:t>
                      </a:r>
                      <a:endParaRPr kumimoji="0" lang="en-GB" sz="2800" b="0" i="0" u="none" strike="noStrike" cap="none" normalizeH="0" baseline="0" smtClean="0">
                        <a:ln>
                          <a:noFill/>
                        </a:ln>
                        <a:solidFill>
                          <a:schemeClr val="tx1"/>
                        </a:solidFill>
                        <a:effectLst/>
                        <a:latin typeface="Arial" pitchFamily="34" charset="0"/>
                        <a:ea typeface="ＭＳ Ｐゴシック" pitchFamily="-65" charset="-128"/>
                        <a:sym typeface="Wingdings" pitchFamily="2" charset="2"/>
                      </a:endParaRPr>
                    </a:p>
                  </a:txBody>
                  <a:tcPr anchor="b" horzOverflow="overflow">
                    <a:lnL>
                      <a:noFill/>
                    </a:lnL>
                    <a:lnR>
                      <a:noFill/>
                    </a:lnR>
                    <a:lnT>
                      <a:noFill/>
                    </a:lnT>
                    <a:lnB>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xfrm>
            <a:off x="685800" y="381000"/>
            <a:ext cx="1600200" cy="215900"/>
          </a:xfrm>
          <a:noFill/>
        </p:spPr>
        <p:txBody>
          <a:bodyPr/>
          <a:lstStyle/>
          <a:p>
            <a:r>
              <a:rPr lang="en-US" smtClean="0"/>
              <a:t>&lt;July 2010&gt;</a:t>
            </a:r>
          </a:p>
        </p:txBody>
      </p:sp>
      <p:sp>
        <p:nvSpPr>
          <p:cNvPr id="6147" name="Footer Placeholder 2"/>
          <p:cNvSpPr>
            <a:spLocks noGrp="1"/>
          </p:cNvSpPr>
          <p:nvPr>
            <p:ph type="ftr" sz="quarter" idx="12"/>
          </p:nvPr>
        </p:nvSpPr>
        <p:spPr>
          <a:xfrm>
            <a:off x="5486400" y="6475413"/>
            <a:ext cx="3124200" cy="182562"/>
          </a:xfrm>
          <a:noFill/>
        </p:spPr>
        <p:txBody>
          <a:bodyPr/>
          <a:lstStyle/>
          <a:p>
            <a:r>
              <a:rPr lang="en-US" smtClean="0"/>
              <a:t>&lt;Pat Kinney&gt;, &lt;Kinney Consulting LLC&gt;</a:t>
            </a:r>
          </a:p>
        </p:txBody>
      </p:sp>
      <p:sp>
        <p:nvSpPr>
          <p:cNvPr id="6148" name="Slide Number Placeholder 3"/>
          <p:cNvSpPr>
            <a:spLocks noGrp="1"/>
          </p:cNvSpPr>
          <p:nvPr>
            <p:ph type="sldNum" sz="quarter" idx="11"/>
          </p:nvPr>
        </p:nvSpPr>
        <p:spPr>
          <a:xfrm>
            <a:off x="4344988" y="6475413"/>
            <a:ext cx="530225" cy="182562"/>
          </a:xfrm>
          <a:noFill/>
        </p:spPr>
        <p:txBody>
          <a:bodyPr/>
          <a:lstStyle/>
          <a:p>
            <a:r>
              <a:rPr lang="en-US" smtClean="0"/>
              <a:t>Slide </a:t>
            </a:r>
            <a:fld id="{80799979-859A-40EF-880D-0A6BBFBC7477}" type="slidenum">
              <a:rPr lang="en-US" smtClean="0"/>
              <a:pPr/>
              <a:t>4</a:t>
            </a:fld>
            <a:endParaRPr lang="en-US" smtClean="0"/>
          </a:p>
        </p:txBody>
      </p:sp>
      <p:sp>
        <p:nvSpPr>
          <p:cNvPr id="6149"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2B868BAB-F8BF-4499-8439-1550BEB8A957}" type="slidenum">
              <a:rPr lang="en-US"/>
              <a:pPr algn="ctr"/>
              <a:t>4</a:t>
            </a:fld>
            <a:endParaRPr lang="en-US"/>
          </a:p>
        </p:txBody>
      </p:sp>
      <p:sp>
        <p:nvSpPr>
          <p:cNvPr id="6150" name="Rectangle 2"/>
          <p:cNvSpPr>
            <a:spLocks noGrp="1" noChangeArrowheads="1"/>
          </p:cNvSpPr>
          <p:nvPr>
            <p:ph type="title" idx="4294967295"/>
          </p:nvPr>
        </p:nvSpPr>
        <p:spPr>
          <a:xfrm>
            <a:off x="609600" y="533400"/>
            <a:ext cx="7772400" cy="762000"/>
          </a:xfrm>
        </p:spPr>
        <p:txBody>
          <a:bodyPr/>
          <a:lstStyle/>
          <a:p>
            <a:r>
              <a:rPr lang="en-US" smtClean="0"/>
              <a:t>Meeting Goals</a:t>
            </a:r>
          </a:p>
        </p:txBody>
      </p:sp>
      <p:sp>
        <p:nvSpPr>
          <p:cNvPr id="6151" name="Rectangle 5"/>
          <p:cNvSpPr>
            <a:spLocks noChangeArrowheads="1"/>
          </p:cNvSpPr>
          <p:nvPr/>
        </p:nvSpPr>
        <p:spPr bwMode="auto">
          <a:xfrm>
            <a:off x="228600" y="1371600"/>
            <a:ext cx="8686800" cy="2286000"/>
          </a:xfrm>
          <a:prstGeom prst="rect">
            <a:avLst/>
          </a:prstGeom>
          <a:noFill/>
          <a:ln w="9525">
            <a:noFill/>
            <a:miter lim="800000"/>
            <a:headEnd/>
            <a:tailEnd/>
          </a:ln>
        </p:spPr>
        <p:txBody>
          <a:bodyPr anchor="b"/>
          <a:lstStyle/>
          <a:p>
            <a:pPr marL="533400" indent="-533400" fontAlgn="b"/>
            <a:endParaRPr lang="en-US" sz="2800" b="1" dirty="0" smtClean="0">
              <a:latin typeface="Arial" pitchFamily="34" charset="0"/>
              <a:sym typeface="Wingdings" pitchFamily="2" charset="2"/>
            </a:endParaRPr>
          </a:p>
          <a:p>
            <a:pPr marL="533400" indent="-533400" fontAlgn="b">
              <a:buClr>
                <a:srgbClr val="FF0000"/>
              </a:buClr>
              <a:buFont typeface="Wingdings" pitchFamily="2" charset="2"/>
              <a:buChar char="q"/>
            </a:pPr>
            <a:r>
              <a:rPr lang="en-US" sz="2600" dirty="0" smtClean="0">
                <a:latin typeface="Arial" pitchFamily="34" charset="0"/>
              </a:rPr>
              <a:t>Resolve comments from </a:t>
            </a:r>
            <a:r>
              <a:rPr lang="en-US" sz="2600" dirty="0" smtClean="0">
                <a:latin typeface="Arial" pitchFamily="34" charset="0"/>
              </a:rPr>
              <a:t>Letter Ballot 53</a:t>
            </a:r>
          </a:p>
          <a:p>
            <a:pPr marL="533400" indent="-533400" fontAlgn="b">
              <a:buClr>
                <a:srgbClr val="FF0000"/>
              </a:buClr>
              <a:buFont typeface="Wingdings" pitchFamily="2" charset="2"/>
              <a:buChar char="q"/>
            </a:pPr>
            <a:r>
              <a:rPr lang="en-US" sz="2600" dirty="0" smtClean="0">
                <a:latin typeface="Arial" pitchFamily="34" charset="0"/>
              </a:rPr>
              <a:t>Approve comment resolutions and instruct editor(s) to modify draft document to incorporate changes as per comment resolution document</a:t>
            </a:r>
          </a:p>
          <a:p>
            <a:pPr marL="533400" indent="-533400" fontAlgn="b">
              <a:buClr>
                <a:srgbClr val="FF0000"/>
              </a:buClr>
              <a:buFont typeface="Wingdings" pitchFamily="2" charset="2"/>
              <a:buChar char="q"/>
            </a:pPr>
            <a:r>
              <a:rPr lang="en-US" sz="2600" dirty="0" smtClean="0">
                <a:latin typeface="Arial" pitchFamily="34" charset="0"/>
              </a:rPr>
              <a:t>Request WG for a letter ballot of draft</a:t>
            </a:r>
            <a:endParaRPr lang="en-US" sz="2600" dirty="0" smtClean="0">
              <a:latin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85800" y="381000"/>
            <a:ext cx="1600200" cy="215900"/>
          </a:xfrm>
          <a:noFill/>
        </p:spPr>
        <p:txBody>
          <a:bodyPr/>
          <a:lstStyle/>
          <a:p>
            <a:r>
              <a:rPr lang="en-US" smtClean="0"/>
              <a:t>&lt;July 2010&gt;</a:t>
            </a:r>
          </a:p>
        </p:txBody>
      </p:sp>
      <p:sp>
        <p:nvSpPr>
          <p:cNvPr id="7171" name="Footer Placeholder 2"/>
          <p:cNvSpPr>
            <a:spLocks noGrp="1"/>
          </p:cNvSpPr>
          <p:nvPr>
            <p:ph type="ftr" sz="quarter" idx="12"/>
          </p:nvPr>
        </p:nvSpPr>
        <p:spPr>
          <a:xfrm>
            <a:off x="5486400" y="6475413"/>
            <a:ext cx="3124200" cy="182562"/>
          </a:xfrm>
          <a:noFill/>
        </p:spPr>
        <p:txBody>
          <a:bodyPr/>
          <a:lstStyle/>
          <a:p>
            <a:r>
              <a:rPr lang="en-US" smtClean="0"/>
              <a:t>&lt;Pat Kinney&gt;, &lt;Kinney Consulting LLC&gt;</a:t>
            </a:r>
          </a:p>
        </p:txBody>
      </p:sp>
      <p:sp>
        <p:nvSpPr>
          <p:cNvPr id="7172" name="Slide Number Placeholder 3"/>
          <p:cNvSpPr>
            <a:spLocks noGrp="1"/>
          </p:cNvSpPr>
          <p:nvPr>
            <p:ph type="sldNum" sz="quarter" idx="11"/>
          </p:nvPr>
        </p:nvSpPr>
        <p:spPr>
          <a:xfrm>
            <a:off x="4344988" y="6475413"/>
            <a:ext cx="530225" cy="182562"/>
          </a:xfrm>
          <a:noFill/>
        </p:spPr>
        <p:txBody>
          <a:bodyPr/>
          <a:lstStyle/>
          <a:p>
            <a:r>
              <a:rPr lang="en-US" smtClean="0"/>
              <a:t>Slide </a:t>
            </a:r>
            <a:fld id="{B0C2847D-E81D-4F95-A6A8-D72B9F1BEA4B}" type="slidenum">
              <a:rPr lang="en-US" smtClean="0"/>
              <a:pPr/>
              <a:t>5</a:t>
            </a:fld>
            <a:endParaRPr lang="en-US" smtClean="0"/>
          </a:p>
        </p:txBody>
      </p:sp>
      <p:sp>
        <p:nvSpPr>
          <p:cNvPr id="7173"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0FE58060-DE19-4C2D-BE0D-3A8F4E28A022}" type="slidenum">
              <a:rPr lang="en-US"/>
              <a:pPr algn="ctr"/>
              <a:t>5</a:t>
            </a:fld>
            <a:endParaRPr lang="en-US"/>
          </a:p>
        </p:txBody>
      </p:sp>
      <p:sp>
        <p:nvSpPr>
          <p:cNvPr id="7174" name="Rectangle 4"/>
          <p:cNvSpPr>
            <a:spLocks noGrp="1" noChangeArrowheads="1"/>
          </p:cNvSpPr>
          <p:nvPr>
            <p:ph type="title" idx="4294967295"/>
          </p:nvPr>
        </p:nvSpPr>
        <p:spPr>
          <a:xfrm>
            <a:off x="762000" y="457200"/>
            <a:ext cx="7772400" cy="1066800"/>
          </a:xfrm>
        </p:spPr>
        <p:txBody>
          <a:bodyPr/>
          <a:lstStyle/>
          <a:p>
            <a:r>
              <a:rPr lang="en-US" b="1" smtClean="0"/>
              <a:t>TG4e Meetings This Week</a:t>
            </a:r>
          </a:p>
        </p:txBody>
      </p:sp>
      <p:graphicFrame>
        <p:nvGraphicFramePr>
          <p:cNvPr id="37978" name="Group 90"/>
          <p:cNvGraphicFramePr>
            <a:graphicFrameLocks noGrp="1"/>
          </p:cNvGraphicFramePr>
          <p:nvPr>
            <p:ph type="tbl" idx="4294967295"/>
          </p:nvPr>
        </p:nvGraphicFramePr>
        <p:xfrm>
          <a:off x="152400" y="1371600"/>
          <a:ext cx="8839200" cy="3898901"/>
        </p:xfrm>
        <a:graphic>
          <a:graphicData uri="http://schemas.openxmlformats.org/drawingml/2006/table">
            <a:tbl>
              <a:tblPr/>
              <a:tblGrid>
                <a:gridCol w="762000"/>
                <a:gridCol w="2133600"/>
                <a:gridCol w="1828800"/>
                <a:gridCol w="2057400"/>
                <a:gridCol w="2057400"/>
              </a:tblGrid>
              <a:tr h="4206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24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Monday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Tuesday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Wednesday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Thursday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6873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dirty="0" smtClean="0"/>
                        <a:t>Ad hoc – DSME</a:t>
                      </a:r>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42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42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dirty="0" smtClean="0"/>
                        <a:t>Opening </a:t>
                      </a:r>
                      <a:r>
                        <a:rPr lang="en-US" dirty="0" err="1" smtClean="0"/>
                        <a:t>Mtg</a:t>
                      </a:r>
                      <a:r>
                        <a:rPr lang="en-US" dirty="0" smtClean="0"/>
                        <a:t/>
                      </a:r>
                      <a:br>
                        <a:rPr lang="en-US" dirty="0" smtClean="0"/>
                      </a:br>
                      <a:r>
                        <a:rPr lang="en-US" dirty="0" smtClean="0"/>
                        <a:t>Comment</a:t>
                      </a:r>
                      <a:r>
                        <a:rPr lang="en-US" baseline="0" dirty="0" smtClean="0"/>
                        <a:t> Review/Resolution</a:t>
                      </a:r>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Joint </a:t>
                      </a:r>
                      <a:r>
                        <a:rPr kumimoji="0" lang="en-US" sz="1800" b="0" i="0" u="none" strike="noStrike" cap="none" normalizeH="0" baseline="0" dirty="0" err="1" smtClean="0">
                          <a:ln>
                            <a:noFill/>
                          </a:ln>
                          <a:solidFill>
                            <a:schemeClr val="tx1"/>
                          </a:solidFill>
                          <a:effectLst/>
                          <a:latin typeface="Arial" pitchFamily="34" charset="0"/>
                          <a:ea typeface="ＭＳ Ｐゴシック" pitchFamily="-65" charset="-128"/>
                        </a:rPr>
                        <a:t>Mtg</a:t>
                      </a: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 w/TG4g</a:t>
                      </a:r>
                      <a:b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b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Hopping &amp; Coexistence</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969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 closing logistics</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1"/>
          <p:cNvSpPr>
            <a:spLocks noGrp="1"/>
          </p:cNvSpPr>
          <p:nvPr>
            <p:ph type="dt" sz="quarter" idx="10"/>
          </p:nvPr>
        </p:nvSpPr>
        <p:spPr>
          <a:xfrm>
            <a:off x="685800" y="381000"/>
            <a:ext cx="1600200" cy="215900"/>
          </a:xfrm>
          <a:noFill/>
        </p:spPr>
        <p:txBody>
          <a:bodyPr/>
          <a:lstStyle/>
          <a:p>
            <a:r>
              <a:rPr lang="en-US" smtClean="0"/>
              <a:t>&lt;July 2010&gt;</a:t>
            </a:r>
          </a:p>
        </p:txBody>
      </p:sp>
      <p:sp>
        <p:nvSpPr>
          <p:cNvPr id="8195" name="Footer Placeholder 2"/>
          <p:cNvSpPr>
            <a:spLocks noGrp="1"/>
          </p:cNvSpPr>
          <p:nvPr>
            <p:ph type="ftr" sz="quarter" idx="12"/>
          </p:nvPr>
        </p:nvSpPr>
        <p:spPr>
          <a:xfrm>
            <a:off x="5486400" y="6475413"/>
            <a:ext cx="3124200" cy="182562"/>
          </a:xfrm>
          <a:noFill/>
        </p:spPr>
        <p:txBody>
          <a:bodyPr/>
          <a:lstStyle/>
          <a:p>
            <a:r>
              <a:rPr lang="en-US" smtClean="0"/>
              <a:t>&lt;Pat Kinney&gt;, &lt;Kinney Consulting LLC&gt;</a:t>
            </a:r>
          </a:p>
        </p:txBody>
      </p:sp>
      <p:sp>
        <p:nvSpPr>
          <p:cNvPr id="8196" name="Slide Number Placeholder 3"/>
          <p:cNvSpPr>
            <a:spLocks noGrp="1"/>
          </p:cNvSpPr>
          <p:nvPr>
            <p:ph type="sldNum" sz="quarter" idx="11"/>
          </p:nvPr>
        </p:nvSpPr>
        <p:spPr>
          <a:xfrm>
            <a:off x="4344988" y="6475413"/>
            <a:ext cx="530225" cy="182562"/>
          </a:xfrm>
          <a:noFill/>
        </p:spPr>
        <p:txBody>
          <a:bodyPr/>
          <a:lstStyle/>
          <a:p>
            <a:r>
              <a:rPr lang="en-US" smtClean="0"/>
              <a:t>Slide </a:t>
            </a:r>
            <a:fld id="{C98195D0-58FC-4EB0-B2FA-55859070343C}" type="slidenum">
              <a:rPr lang="en-US" smtClean="0"/>
              <a:pPr/>
              <a:t>6</a:t>
            </a:fld>
            <a:endParaRPr lang="en-US" smtClean="0"/>
          </a:p>
        </p:txBody>
      </p:sp>
      <p:sp>
        <p:nvSpPr>
          <p:cNvPr id="8197" name="Rectangle 1027"/>
          <p:cNvSpPr>
            <a:spLocks noGrp="1" noChangeArrowheads="1"/>
          </p:cNvSpPr>
          <p:nvPr>
            <p:ph type="body" idx="4294967295"/>
          </p:nvPr>
        </p:nvSpPr>
        <p:spPr>
          <a:xfrm>
            <a:off x="152400" y="609600"/>
            <a:ext cx="8763000" cy="5943600"/>
          </a:xfrm>
          <a:noFill/>
        </p:spPr>
        <p:txBody>
          <a:bodyPr lIns="90487" tIns="44450" rIns="90487" bIns="44450"/>
          <a:lstStyle/>
          <a:p>
            <a:pPr>
              <a:lnSpc>
                <a:spcPct val="80000"/>
              </a:lnSpc>
              <a:spcAft>
                <a:spcPct val="30000"/>
              </a:spcAft>
              <a:buFont typeface="Monotype Sorts" pitchFamily="-65" charset="2"/>
              <a:buNone/>
            </a:pPr>
            <a:r>
              <a:rPr lang="en-US" sz="1800" b="1" smtClean="0"/>
              <a:t>	The IEEE-SA strongly recommends that at each WG meeting the chair or a designee:</a:t>
            </a:r>
            <a:endParaRPr lang="en-US" sz="1800" smtClean="0"/>
          </a:p>
          <a:p>
            <a:pPr lvl="1">
              <a:lnSpc>
                <a:spcPct val="80000"/>
              </a:lnSpc>
            </a:pPr>
            <a:r>
              <a:rPr lang="en-US" sz="1400" b="1" smtClean="0">
                <a:ea typeface="ＭＳ Ｐゴシック" pitchFamily="-65" charset="-128"/>
              </a:rPr>
              <a:t>Show slides #1 through #4 of this presentation</a:t>
            </a:r>
          </a:p>
          <a:p>
            <a:pPr lvl="1">
              <a:lnSpc>
                <a:spcPct val="80000"/>
              </a:lnSpc>
            </a:pPr>
            <a:r>
              <a:rPr lang="en-US" sz="1400" b="1" smtClean="0">
                <a:ea typeface="ＭＳ Ｐゴシック" pitchFamily="-65" charset="-128"/>
              </a:rPr>
              <a:t>Advise the WG attendees that:</a:t>
            </a:r>
            <a:r>
              <a:rPr lang="en-US" sz="1400" smtClean="0">
                <a:ea typeface="ＭＳ Ｐゴシック" pitchFamily="-65" charset="-128"/>
              </a:rPr>
              <a:t> </a:t>
            </a:r>
          </a:p>
          <a:p>
            <a:pPr lvl="2">
              <a:lnSpc>
                <a:spcPct val="80000"/>
              </a:lnSpc>
            </a:pPr>
            <a:r>
              <a:rPr lang="en-US" sz="1400" smtClean="0">
                <a:ea typeface="ＭＳ Ｐゴシック" pitchFamily="-65" charset="-128"/>
              </a:rPr>
              <a:t>The IEEE’s patent policy is consistent with the ANSI patent policy and is described in Clause 6 of the </a:t>
            </a:r>
            <a:r>
              <a:rPr lang="en-US" sz="1400" i="1" smtClean="0">
                <a:ea typeface="ＭＳ Ｐゴシック" pitchFamily="-65" charset="-128"/>
              </a:rPr>
              <a:t>IEEE-SA Standards Board Bylaws</a:t>
            </a:r>
            <a:r>
              <a:rPr lang="en-US" sz="1400" smtClean="0">
                <a:ea typeface="ＭＳ Ｐゴシック" pitchFamily="-65" charset="-128"/>
              </a:rPr>
              <a:t>;</a:t>
            </a:r>
          </a:p>
          <a:p>
            <a:pPr lvl="2">
              <a:lnSpc>
                <a:spcPct val="80000"/>
              </a:lnSpc>
            </a:pPr>
            <a:r>
              <a:rPr lang="en-US" sz="1400" smtClean="0">
                <a:ea typeface="ＭＳ Ｐゴシック" pitchFamily="-65" charset="-128"/>
              </a:rPr>
              <a:t>Early identification of patent claims which may be essential for the use of standards under development is strongly encouraged; </a:t>
            </a:r>
          </a:p>
          <a:p>
            <a:pPr lvl="2">
              <a:lnSpc>
                <a:spcPct val="80000"/>
              </a:lnSpc>
            </a:pPr>
            <a:r>
              <a:rPr lang="en-US" sz="1400" smtClean="0">
                <a:ea typeface="ＭＳ Ｐゴシック" pitchFamily="-65" charset="-128"/>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smtClean="0">
                <a:ea typeface="ＭＳ Ｐゴシック" pitchFamily="-65" charset="-128"/>
              </a:rPr>
            </a:br>
            <a:endParaRPr lang="en-US" sz="1400" smtClean="0">
              <a:ea typeface="ＭＳ Ｐゴシック" pitchFamily="-65" charset="-128"/>
            </a:endParaRPr>
          </a:p>
          <a:p>
            <a:pPr lvl="1">
              <a:lnSpc>
                <a:spcPct val="20000"/>
              </a:lnSpc>
            </a:pPr>
            <a:r>
              <a:rPr lang="en-US" sz="1400" b="1" smtClean="0">
                <a:ea typeface="ＭＳ Ｐゴシック" pitchFamily="-65" charset="-128"/>
              </a:rPr>
              <a:t>Instruct the WG Secretary to record in the minutes of the relevant WG meeting:</a:t>
            </a:r>
            <a:r>
              <a:rPr lang="en-US" sz="900" smtClean="0">
                <a:ea typeface="ＭＳ Ｐゴシック" pitchFamily="-65" charset="-128"/>
              </a:rPr>
              <a:t> </a:t>
            </a:r>
          </a:p>
          <a:p>
            <a:pPr lvl="2">
              <a:lnSpc>
                <a:spcPct val="80000"/>
              </a:lnSpc>
            </a:pPr>
            <a:r>
              <a:rPr lang="en-US" sz="1400" smtClean="0">
                <a:ea typeface="ＭＳ Ｐゴシック" pitchFamily="-65" charset="-128"/>
              </a:rPr>
              <a:t>That the foregoing information was provided and that slides 1 through 4 (and this slide 0, if applicable) were shown; </a:t>
            </a:r>
          </a:p>
          <a:p>
            <a:pPr lvl="2">
              <a:lnSpc>
                <a:spcPct val="80000"/>
              </a:lnSpc>
            </a:pPr>
            <a:r>
              <a:rPr lang="en-US" sz="1400" smtClean="0">
                <a:ea typeface="ＭＳ Ｐゴシック" pitchFamily="-65" charset="-128"/>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smtClean="0">
                <a:ea typeface="ＭＳ Ｐゴシック" pitchFamily="-65" charset="-128"/>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smtClean="0">
              <a:ea typeface="ＭＳ Ｐゴシック" pitchFamily="-65" charset="-128"/>
            </a:endParaRPr>
          </a:p>
          <a:p>
            <a:pPr lvl="1">
              <a:lnSpc>
                <a:spcPct val="80000"/>
              </a:lnSpc>
              <a:spcBef>
                <a:spcPct val="5000"/>
              </a:spcBef>
            </a:pPr>
            <a:r>
              <a:rPr lang="en-US" sz="1400" smtClean="0">
                <a:ea typeface="ＭＳ Ｐゴシック" pitchFamily="-65" charset="-128"/>
              </a:rPr>
              <a:t>The WG Chair shall ensure that a request is made to any identified holders of potential essential patent claim(s) to complete and submit a Letter of Assurance.</a:t>
            </a:r>
          </a:p>
          <a:p>
            <a:pPr lvl="1">
              <a:lnSpc>
                <a:spcPct val="80000"/>
              </a:lnSpc>
              <a:spcBef>
                <a:spcPct val="5000"/>
              </a:spcBef>
            </a:pPr>
            <a:r>
              <a:rPr lang="en-US" sz="1400" smtClean="0">
                <a:ea typeface="ＭＳ Ｐゴシック" pitchFamily="-65" charset="-128"/>
              </a:rPr>
              <a:t>It is recommended that the WG chair review the guidance in </a:t>
            </a:r>
            <a:r>
              <a:rPr lang="en-US" sz="1400" i="1" smtClean="0">
                <a:ea typeface="ＭＳ Ｐゴシック" pitchFamily="-65" charset="-128"/>
              </a:rPr>
              <a:t>IEEE-SA Standards Board Operations Manual</a:t>
            </a:r>
            <a:r>
              <a:rPr lang="en-US" sz="1400" smtClean="0">
                <a:ea typeface="ＭＳ Ｐゴシック" pitchFamily="-65" charset="-128"/>
              </a:rPr>
              <a:t> 6.3.5 and in FAQs 12 and 12a on inclusion of potential Essential Patent Claims by incorporation or by reference.</a:t>
            </a:r>
            <a:r>
              <a:rPr lang="en-US" sz="1400" smtClean="0">
                <a:solidFill>
                  <a:srgbClr val="FF3300"/>
                </a:solidFill>
                <a:ea typeface="ＭＳ Ｐゴシック" pitchFamily="-65" charset="-128"/>
              </a:rPr>
              <a:t> </a:t>
            </a:r>
          </a:p>
          <a:p>
            <a:pPr lvl="1">
              <a:lnSpc>
                <a:spcPct val="80000"/>
              </a:lnSpc>
              <a:spcBef>
                <a:spcPct val="5000"/>
              </a:spcBef>
              <a:buFont typeface="Monotype Sorts" pitchFamily="-65" charset="2"/>
              <a:buNone/>
            </a:pPr>
            <a:endParaRPr lang="en-US" sz="1200" smtClean="0">
              <a:ea typeface="ＭＳ Ｐゴシック" pitchFamily="-65" charset="-128"/>
            </a:endParaRPr>
          </a:p>
          <a:p>
            <a:pPr lvl="1">
              <a:lnSpc>
                <a:spcPct val="80000"/>
              </a:lnSpc>
              <a:spcBef>
                <a:spcPct val="5000"/>
              </a:spcBef>
              <a:buFont typeface="Monotype Sorts" pitchFamily="-65" charset="2"/>
              <a:buNone/>
            </a:pPr>
            <a:r>
              <a:rPr lang="en-US" sz="1200" smtClean="0">
                <a:ea typeface="ＭＳ Ｐゴシック" pitchFamily="-65" charset="-128"/>
              </a:rPr>
              <a:t>	Note: </a:t>
            </a:r>
            <a:r>
              <a:rPr lang="en-US" sz="1200" b="1" smtClean="0">
                <a:ea typeface="ＭＳ Ｐゴシック" pitchFamily="-65" charset="-128"/>
              </a:rPr>
              <a:t>WG</a:t>
            </a:r>
            <a:r>
              <a:rPr lang="en-US" sz="1200" smtClean="0">
                <a:ea typeface="ＭＳ Ｐゴシック" pitchFamily="-65" charset="-128"/>
              </a:rPr>
              <a:t> includes Working Groups, Task Groups, and other standards-developing committees with a PAR approved by the IEEE-SA Standards Board.</a:t>
            </a:r>
          </a:p>
        </p:txBody>
      </p:sp>
      <p:sp>
        <p:nvSpPr>
          <p:cNvPr id="8198" name="Rectangle 1026"/>
          <p:cNvSpPr>
            <a:spLocks noGrp="1" noChangeArrowheads="1"/>
          </p:cNvSpPr>
          <p:nvPr>
            <p:ph type="title" idx="4294967295"/>
          </p:nvPr>
        </p:nvSpPr>
        <p:spPr>
          <a:xfrm>
            <a:off x="228600" y="0"/>
            <a:ext cx="7772400" cy="609600"/>
          </a:xfrm>
          <a:noFill/>
        </p:spPr>
        <p:txBody>
          <a:bodyPr lIns="90487" tIns="44450" rIns="90487" bIns="44450"/>
          <a:lstStyle/>
          <a:p>
            <a:r>
              <a:rPr lang="en-US" sz="2400" smtClean="0"/>
              <a:t>Instructions for the WG Chair</a:t>
            </a:r>
          </a:p>
        </p:txBody>
      </p:sp>
      <p:sp>
        <p:nvSpPr>
          <p:cNvPr id="8199"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eaLnBrk="1" hangingPunct="1"/>
            <a:endParaRPr lang="en-GB" sz="3200" b="1" u="sng">
              <a:solidFill>
                <a:srgbClr val="000099"/>
              </a:solidFill>
              <a:latin typeface="Arial" pitchFamily="34" charset="0"/>
            </a:endParaRPr>
          </a:p>
        </p:txBody>
      </p:sp>
      <p:sp>
        <p:nvSpPr>
          <p:cNvPr id="8200"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eaLnBrk="1" hangingPunct="1">
              <a:spcBef>
                <a:spcPct val="20000"/>
              </a:spcBef>
              <a:buClr>
                <a:srgbClr val="CC3300"/>
              </a:buClr>
              <a:buSzPct val="50000"/>
              <a:buFont typeface="Monotype Sorts" pitchFamily="-65" charset="2"/>
              <a:buChar char="l"/>
            </a:pPr>
            <a:endParaRPr lang="en-GB" sz="1800">
              <a:solidFill>
                <a:srgbClr val="000099"/>
              </a:solidFill>
              <a:latin typeface="Arial" pitchFamily="34" charset="0"/>
            </a:endParaRPr>
          </a:p>
        </p:txBody>
      </p:sp>
      <p:sp>
        <p:nvSpPr>
          <p:cNvPr id="8201" name="Slide Number Placeholder 7"/>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CB2085B0-763C-4002-B0F1-C91FAAE3B9B0}" type="slidenum">
              <a:rPr lang="en-US"/>
              <a:pPr algn="ctr"/>
              <a:t>6</a:t>
            </a:fld>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a:xfrm>
            <a:off x="685800" y="381000"/>
            <a:ext cx="1600200" cy="215900"/>
          </a:xfrm>
          <a:noFill/>
        </p:spPr>
        <p:txBody>
          <a:bodyPr/>
          <a:lstStyle/>
          <a:p>
            <a:r>
              <a:rPr lang="en-US" smtClean="0"/>
              <a:t>&lt;July 2010&gt;</a:t>
            </a:r>
          </a:p>
        </p:txBody>
      </p:sp>
      <p:sp>
        <p:nvSpPr>
          <p:cNvPr id="9219" name="Footer Placeholder 2"/>
          <p:cNvSpPr>
            <a:spLocks noGrp="1"/>
          </p:cNvSpPr>
          <p:nvPr>
            <p:ph type="ftr" sz="quarter" idx="12"/>
          </p:nvPr>
        </p:nvSpPr>
        <p:spPr>
          <a:xfrm>
            <a:off x="5486400" y="6475413"/>
            <a:ext cx="3124200" cy="182562"/>
          </a:xfrm>
          <a:noFill/>
        </p:spPr>
        <p:txBody>
          <a:bodyPr/>
          <a:lstStyle/>
          <a:p>
            <a:r>
              <a:rPr lang="en-US" smtClean="0"/>
              <a:t>&lt;Pat Kinney&gt;, &lt;Kinney Consulting LLC&gt;</a:t>
            </a:r>
          </a:p>
        </p:txBody>
      </p:sp>
      <p:sp>
        <p:nvSpPr>
          <p:cNvPr id="9220" name="Slide Number Placeholder 3"/>
          <p:cNvSpPr>
            <a:spLocks noGrp="1"/>
          </p:cNvSpPr>
          <p:nvPr>
            <p:ph type="sldNum" sz="quarter" idx="11"/>
          </p:nvPr>
        </p:nvSpPr>
        <p:spPr>
          <a:xfrm>
            <a:off x="4344988" y="6475413"/>
            <a:ext cx="530225" cy="182562"/>
          </a:xfrm>
          <a:noFill/>
        </p:spPr>
        <p:txBody>
          <a:bodyPr/>
          <a:lstStyle/>
          <a:p>
            <a:r>
              <a:rPr lang="en-US" smtClean="0"/>
              <a:t>Slide </a:t>
            </a:r>
            <a:fld id="{D4676DD5-FB4E-45E0-97A4-7E3374F55DD9}" type="slidenum">
              <a:rPr lang="en-US" smtClean="0"/>
              <a:pPr/>
              <a:t>7</a:t>
            </a:fld>
            <a:endParaRPr lang="en-US" smtClean="0"/>
          </a:p>
        </p:txBody>
      </p:sp>
      <p:sp>
        <p:nvSpPr>
          <p:cNvPr id="9221" name="Rectangle 2"/>
          <p:cNvSpPr>
            <a:spLocks noGrp="1" noChangeArrowheads="1"/>
          </p:cNvSpPr>
          <p:nvPr>
            <p:ph type="title" idx="4294967295"/>
          </p:nvPr>
        </p:nvSpPr>
        <p:spPr>
          <a:xfrm>
            <a:off x="304800" y="457200"/>
            <a:ext cx="8458200" cy="609600"/>
          </a:xfrm>
        </p:spPr>
        <p:txBody>
          <a:bodyPr/>
          <a:lstStyle/>
          <a:p>
            <a:r>
              <a:rPr lang="en-US" sz="2800" smtClean="0"/>
              <a:t>Participants, Patents, and Duty to Inform</a:t>
            </a:r>
          </a:p>
        </p:txBody>
      </p:sp>
      <p:sp>
        <p:nvSpPr>
          <p:cNvPr id="922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9223" name="Rectangle 4"/>
          <p:cNvSpPr>
            <a:spLocks noChangeArrowheads="1"/>
          </p:cNvSpPr>
          <p:nvPr/>
        </p:nvSpPr>
        <p:spPr bwMode="auto">
          <a:xfrm>
            <a:off x="533400" y="914400"/>
            <a:ext cx="8229600" cy="5257800"/>
          </a:xfrm>
          <a:prstGeom prst="rect">
            <a:avLst/>
          </a:prstGeom>
          <a:noFill/>
          <a:ln w="9525">
            <a:noFill/>
            <a:miter lim="800000"/>
            <a:headEnd/>
            <a:tailEnd/>
          </a:ln>
        </p:spPr>
        <p:txBody>
          <a:bodyPr/>
          <a:lstStyle/>
          <a:p>
            <a:pPr marL="230188" indent="-230188" eaLnBrk="1" hangingPunct="1">
              <a:lnSpc>
                <a:spcPct val="80000"/>
              </a:lnSpc>
              <a:spcBef>
                <a:spcPct val="20000"/>
              </a:spcBef>
              <a:buClr>
                <a:srgbClr val="CC3300"/>
              </a:buClr>
              <a:buSzPct val="50000"/>
              <a:buFont typeface="Monotype Sorts" pitchFamily="-65" charset="2"/>
              <a:buChar char="l"/>
            </a:pPr>
            <a:endParaRPr lang="en-US" sz="500" u="sng">
              <a:solidFill>
                <a:srgbClr val="FF0000"/>
              </a:solidFill>
              <a:latin typeface="Arial" pitchFamily="34" charset="0"/>
            </a:endParaRPr>
          </a:p>
          <a:p>
            <a:pPr marL="230188" indent="-230188" eaLnBrk="1" hangingPunct="1">
              <a:spcBef>
                <a:spcPct val="20000"/>
              </a:spcBef>
              <a:buClr>
                <a:srgbClr val="CC3300"/>
              </a:buClr>
              <a:buSzPct val="50000"/>
              <a:buFont typeface="Monotype Sorts" pitchFamily="-65" charset="2"/>
              <a:buNone/>
            </a:pPr>
            <a:r>
              <a:rPr lang="en-US" sz="1600" b="1">
                <a:solidFill>
                  <a:srgbClr val="000099"/>
                </a:solidFill>
                <a:latin typeface="Arial" pitchFamily="34" charset="0"/>
              </a:rPr>
              <a:t>	All participants in this meeting have certain obligations under the IEEE-SA Patent Policy.  Participants: </a:t>
            </a:r>
          </a:p>
          <a:p>
            <a:pPr marL="630238" lvl="1" indent="-285750" eaLnBrk="1" hangingPunct="1">
              <a:spcBef>
                <a:spcPct val="20000"/>
              </a:spcBef>
              <a:buClr>
                <a:srgbClr val="CC3300"/>
              </a:buClr>
              <a:buSzPct val="50000"/>
              <a:buFont typeface="Monotype Sorts" pitchFamily="-65" charset="2"/>
              <a:buChar char="l"/>
            </a:pPr>
            <a:r>
              <a:rPr lang="en-US" sz="1600" b="1">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eaLnBrk="1" hangingPunct="1">
              <a:spcBef>
                <a:spcPct val="20000"/>
              </a:spcBef>
              <a:buClr>
                <a:srgbClr val="CC3300"/>
              </a:buClr>
              <a:buSzPct val="50000"/>
              <a:buFont typeface="Monotype Sorts" pitchFamily="-65" charset="2"/>
              <a:buChar char="l"/>
            </a:pPr>
            <a:r>
              <a:rPr lang="en-US" sz="1400" b="1">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pitchFamily="34" charset="0"/>
              </a:rPr>
              <a:t> </a:t>
            </a:r>
            <a:r>
              <a:rPr lang="en-US" sz="1400" b="1">
                <a:solidFill>
                  <a:srgbClr val="000099"/>
                </a:solidFill>
                <a:latin typeface="Arial" pitchFamily="34" charset="0"/>
              </a:rPr>
              <a:t>patent claims</a:t>
            </a:r>
          </a:p>
          <a:p>
            <a:pPr marL="630238" lvl="1" indent="-285750" eaLnBrk="1" hangingPunct="1">
              <a:spcBef>
                <a:spcPct val="20000"/>
              </a:spcBef>
              <a:buClr>
                <a:srgbClr val="CC3300"/>
              </a:buClr>
              <a:buSzPct val="50000"/>
              <a:buFont typeface="Monotype Sorts" pitchFamily="-65" charset="2"/>
              <a:buChar char="l"/>
            </a:pPr>
            <a:r>
              <a:rPr lang="en-US" sz="1600" b="1">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eaLnBrk="1" hangingPunct="1">
              <a:spcBef>
                <a:spcPct val="20000"/>
              </a:spcBef>
              <a:buClr>
                <a:srgbClr val="CC3300"/>
              </a:buClr>
              <a:buSzPct val="50000"/>
              <a:buFont typeface="Monotype Sorts" pitchFamily="-65" charset="2"/>
              <a:buChar char="l"/>
            </a:pPr>
            <a:r>
              <a:rPr lang="en-US" sz="1600" b="1">
                <a:solidFill>
                  <a:srgbClr val="000099"/>
                </a:solidFill>
                <a:latin typeface="Arial" pitchFamily="34" charset="0"/>
              </a:rPr>
              <a:t>The above does not apply if the patent</a:t>
            </a:r>
            <a:r>
              <a:rPr lang="en-US" sz="1600" b="1">
                <a:solidFill>
                  <a:srgbClr val="FF3300"/>
                </a:solidFill>
                <a:latin typeface="Arial" pitchFamily="34" charset="0"/>
              </a:rPr>
              <a:t> </a:t>
            </a:r>
            <a:r>
              <a:rPr lang="en-US" sz="1600" b="1">
                <a:solidFill>
                  <a:srgbClr val="000099"/>
                </a:solidFill>
                <a:latin typeface="Arial" pitchFamily="34" charset="0"/>
              </a:rPr>
              <a:t>claim is already the subject of an Accepted Letter of Assurance that applies to the proposed standard(s) under consideration by this group</a:t>
            </a:r>
          </a:p>
          <a:p>
            <a:pPr marL="230188" indent="-230188" eaLnBrk="1" hangingPunct="1">
              <a:spcBef>
                <a:spcPct val="20000"/>
              </a:spcBef>
              <a:buClr>
                <a:srgbClr val="CC3300"/>
              </a:buClr>
              <a:buSzPct val="50000"/>
              <a:buFont typeface="Monotype Sorts" pitchFamily="-65" charset="2"/>
              <a:buNone/>
            </a:pPr>
            <a:r>
              <a:rPr lang="en-GB" sz="1600">
                <a:solidFill>
                  <a:srgbClr val="000099"/>
                </a:solidFill>
                <a:latin typeface="Arial" pitchFamily="34" charset="0"/>
              </a:rPr>
              <a:t>		Quoted text excerpted from IEEE-SA Standards Board Bylaws subclause 6.2</a:t>
            </a:r>
            <a:endParaRPr lang="en-US" sz="1600">
              <a:solidFill>
                <a:srgbClr val="000099"/>
              </a:solidFill>
              <a:latin typeface="Arial" pitchFamily="34" charset="0"/>
            </a:endParaRPr>
          </a:p>
          <a:p>
            <a:pPr marL="230188" indent="-230188" eaLnBrk="1" hangingPunct="1">
              <a:spcBef>
                <a:spcPct val="20000"/>
              </a:spcBef>
              <a:buClr>
                <a:srgbClr val="CC3300"/>
              </a:buClr>
              <a:buSzPct val="50000"/>
              <a:buFont typeface="Monotype Sorts" pitchFamily="-65" charset="2"/>
              <a:buChar char="l"/>
            </a:pPr>
            <a:r>
              <a:rPr lang="en-US" sz="1600" b="1">
                <a:solidFill>
                  <a:srgbClr val="000099"/>
                </a:solidFill>
                <a:latin typeface="Arial" pitchFamily="34" charset="0"/>
              </a:rPr>
              <a:t>Early identification of holders of potential Essential Patent Claims is strongly encouraged</a:t>
            </a:r>
          </a:p>
          <a:p>
            <a:pPr marL="230188" indent="-230188" eaLnBrk="1" hangingPunct="1">
              <a:spcBef>
                <a:spcPct val="20000"/>
              </a:spcBef>
              <a:buClr>
                <a:srgbClr val="CC3300"/>
              </a:buClr>
              <a:buSzPct val="50000"/>
              <a:buFont typeface="Monotype Sorts" pitchFamily="-65" charset="2"/>
              <a:buChar char="l"/>
            </a:pPr>
            <a:r>
              <a:rPr lang="en-US" sz="1600" b="1">
                <a:solidFill>
                  <a:srgbClr val="000099"/>
                </a:solidFill>
                <a:latin typeface="Arial" pitchFamily="34" charset="0"/>
              </a:rPr>
              <a:t>No duty to perform a patent search</a:t>
            </a:r>
            <a:endParaRPr lang="en-GB" sz="1600" b="1">
              <a:solidFill>
                <a:srgbClr val="000099"/>
              </a:solidFill>
              <a:latin typeface="Arial" pitchFamily="34" charset="0"/>
            </a:endParaRPr>
          </a:p>
        </p:txBody>
      </p:sp>
      <p:sp>
        <p:nvSpPr>
          <p:cNvPr id="9224" name="Text Box 5"/>
          <p:cNvSpPr txBox="1">
            <a:spLocks noChangeArrowheads="1"/>
          </p:cNvSpPr>
          <p:nvPr/>
        </p:nvSpPr>
        <p:spPr bwMode="auto">
          <a:xfrm>
            <a:off x="4876800" y="6019800"/>
            <a:ext cx="952500" cy="366713"/>
          </a:xfrm>
          <a:prstGeom prst="rect">
            <a:avLst/>
          </a:prstGeom>
          <a:noFill/>
          <a:ln w="9525">
            <a:noFill/>
            <a:miter lim="800000"/>
            <a:headEnd/>
            <a:tailEnd/>
          </a:ln>
        </p:spPr>
        <p:txBody>
          <a:bodyPr wrap="none">
            <a:spAutoFit/>
          </a:bodyPr>
          <a:lstStyle/>
          <a:p>
            <a:pPr eaLnBrk="1" hangingPunct="1"/>
            <a:r>
              <a:rPr lang="en-US" sz="1800" b="1" u="sng"/>
              <a:t>Slide #1</a:t>
            </a:r>
            <a:endParaRPr lang="en-US"/>
          </a:p>
        </p:txBody>
      </p:sp>
      <p:sp>
        <p:nvSpPr>
          <p:cNvPr id="9225"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F84857CD-9890-4D37-BE72-2B133ACEFF49}" type="slidenum">
              <a:rPr lang="en-US"/>
              <a:pPr algn="ctr"/>
              <a:t>7</a:t>
            </a:fld>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xfrm>
            <a:off x="685800" y="381000"/>
            <a:ext cx="1600200" cy="215900"/>
          </a:xfrm>
          <a:noFill/>
        </p:spPr>
        <p:txBody>
          <a:bodyPr/>
          <a:lstStyle/>
          <a:p>
            <a:r>
              <a:rPr lang="en-US" smtClean="0"/>
              <a:t>&lt;July 2010&gt;</a:t>
            </a:r>
          </a:p>
        </p:txBody>
      </p:sp>
      <p:sp>
        <p:nvSpPr>
          <p:cNvPr id="10243" name="Footer Placeholder 2"/>
          <p:cNvSpPr>
            <a:spLocks noGrp="1"/>
          </p:cNvSpPr>
          <p:nvPr>
            <p:ph type="ftr" sz="quarter" idx="12"/>
          </p:nvPr>
        </p:nvSpPr>
        <p:spPr>
          <a:xfrm>
            <a:off x="5486400" y="6475413"/>
            <a:ext cx="3124200" cy="182562"/>
          </a:xfrm>
          <a:noFill/>
        </p:spPr>
        <p:txBody>
          <a:bodyPr/>
          <a:lstStyle/>
          <a:p>
            <a:r>
              <a:rPr lang="en-US" smtClean="0"/>
              <a:t>&lt;Pat Kinney&gt;, &lt;Kinney Consulting LLC&gt;</a:t>
            </a:r>
          </a:p>
        </p:txBody>
      </p:sp>
      <p:sp>
        <p:nvSpPr>
          <p:cNvPr id="10244" name="Slide Number Placeholder 3"/>
          <p:cNvSpPr>
            <a:spLocks noGrp="1"/>
          </p:cNvSpPr>
          <p:nvPr>
            <p:ph type="sldNum" sz="quarter" idx="11"/>
          </p:nvPr>
        </p:nvSpPr>
        <p:spPr>
          <a:xfrm>
            <a:off x="4344988" y="6475413"/>
            <a:ext cx="530225" cy="182562"/>
          </a:xfrm>
          <a:noFill/>
        </p:spPr>
        <p:txBody>
          <a:bodyPr/>
          <a:lstStyle/>
          <a:p>
            <a:r>
              <a:rPr lang="en-US" smtClean="0"/>
              <a:t>Slide </a:t>
            </a:r>
            <a:fld id="{73DFA266-E8F5-4176-96C2-D00ECAF66D03}" type="slidenum">
              <a:rPr lang="en-US" smtClean="0"/>
              <a:pPr/>
              <a:t>8</a:t>
            </a:fld>
            <a:endParaRPr lang="en-US" smtClean="0"/>
          </a:p>
        </p:txBody>
      </p:sp>
      <p:sp>
        <p:nvSpPr>
          <p:cNvPr id="10245" name="Rectangle 2"/>
          <p:cNvSpPr>
            <a:spLocks noGrp="1" noChangeArrowheads="1"/>
          </p:cNvSpPr>
          <p:nvPr>
            <p:ph type="title" idx="4294967295"/>
          </p:nvPr>
        </p:nvSpPr>
        <p:spPr>
          <a:xfrm>
            <a:off x="609600" y="304800"/>
            <a:ext cx="7772400" cy="1143000"/>
          </a:xfrm>
        </p:spPr>
        <p:txBody>
          <a:bodyPr/>
          <a:lstStyle/>
          <a:p>
            <a:r>
              <a:rPr lang="en-GB" smtClean="0"/>
              <a:t>Patent Related Links</a:t>
            </a:r>
            <a:endParaRPr lang="en-US" smtClean="0"/>
          </a:p>
        </p:txBody>
      </p:sp>
      <p:sp>
        <p:nvSpPr>
          <p:cNvPr id="10246" name="Rectangle 3"/>
          <p:cNvSpPr>
            <a:spLocks noGrp="1" noChangeArrowheads="1"/>
          </p:cNvSpPr>
          <p:nvPr>
            <p:ph type="body" idx="4294967295"/>
          </p:nvPr>
        </p:nvSpPr>
        <p:spPr>
          <a:xfrm>
            <a:off x="0" y="1295400"/>
            <a:ext cx="8991600" cy="3733800"/>
          </a:xfrm>
        </p:spPr>
        <p:txBody>
          <a:bodyPr/>
          <a:lstStyle/>
          <a:p>
            <a:pPr lvl="1">
              <a:lnSpc>
                <a:spcPct val="90000"/>
              </a:lnSpc>
              <a:buFont typeface="Monotype Sorts" pitchFamily="-65" charset="2"/>
              <a:buNone/>
            </a:pPr>
            <a:r>
              <a:rPr lang="en-US" sz="2400" smtClean="0">
                <a:ea typeface="ＭＳ Ｐゴシック" pitchFamily="-65"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65" charset="2"/>
              <a:buNone/>
            </a:pPr>
            <a:r>
              <a:rPr lang="en-US" sz="2400" smtClean="0">
                <a:ea typeface="ＭＳ Ｐゴシック" pitchFamily="-65" charset="-128"/>
                <a:cs typeface="Times New Roman" pitchFamily="18" charset="0"/>
              </a:rPr>
              <a:t>	Patent Policy is stated in these sources:</a:t>
            </a:r>
          </a:p>
          <a:p>
            <a:pPr lvl="1">
              <a:lnSpc>
                <a:spcPct val="90000"/>
              </a:lnSpc>
              <a:buFont typeface="Monotype Sorts" pitchFamily="-65" charset="2"/>
              <a:buNone/>
            </a:pPr>
            <a:r>
              <a:rPr lang="en-GB" sz="2400" smtClean="0">
                <a:ea typeface="ＭＳ Ｐゴシック" pitchFamily="-65" charset="-128"/>
              </a:rPr>
              <a:t>		IEEE-SA Standards Boards Bylaws</a:t>
            </a:r>
          </a:p>
          <a:p>
            <a:pPr lvl="1">
              <a:lnSpc>
                <a:spcPct val="90000"/>
              </a:lnSpc>
              <a:buFont typeface="Monotype Sorts" pitchFamily="-65" charset="2"/>
              <a:buNone/>
            </a:pPr>
            <a:r>
              <a:rPr lang="en-US" sz="2100" smtClean="0">
                <a:ea typeface="ＭＳ Ｐゴシック" pitchFamily="-65" charset="-128"/>
              </a:rPr>
              <a:t>		</a:t>
            </a:r>
            <a:r>
              <a:rPr lang="en-US" sz="2100" i="1" smtClean="0">
                <a:ea typeface="ＭＳ Ｐゴシック" pitchFamily="-65" charset="-128"/>
              </a:rPr>
              <a:t>http://standards.ieee.org/guides/bylaws/sect6-7.html#6</a:t>
            </a:r>
          </a:p>
          <a:p>
            <a:pPr lvl="1">
              <a:lnSpc>
                <a:spcPct val="90000"/>
              </a:lnSpc>
              <a:buFont typeface="Monotype Sorts" pitchFamily="-65" charset="2"/>
              <a:buNone/>
            </a:pPr>
            <a:r>
              <a:rPr lang="en-GB" sz="2400" smtClean="0">
                <a:ea typeface="ＭＳ Ｐゴシック" pitchFamily="-65" charset="-128"/>
              </a:rPr>
              <a:t>		IEEE-SA Standards Board Operations Manual</a:t>
            </a:r>
          </a:p>
          <a:p>
            <a:pPr lvl="1">
              <a:lnSpc>
                <a:spcPct val="90000"/>
              </a:lnSpc>
              <a:buFont typeface="Monotype Sorts" pitchFamily="-65" charset="2"/>
              <a:buNone/>
            </a:pPr>
            <a:r>
              <a:rPr lang="en-US" sz="2400" smtClean="0">
                <a:ea typeface="ＭＳ Ｐゴシック" pitchFamily="-65" charset="-128"/>
              </a:rPr>
              <a:t>		</a:t>
            </a:r>
            <a:r>
              <a:rPr lang="en-US" sz="2100" i="1" smtClean="0">
                <a:ea typeface="ＭＳ Ｐゴシック" pitchFamily="-65" charset="-128"/>
              </a:rPr>
              <a:t>http://standards.ieee.org/guides/opman/sect6.html#6.3</a:t>
            </a:r>
            <a:endParaRPr lang="en-US" sz="2400" smtClean="0">
              <a:ea typeface="ＭＳ Ｐゴシック" pitchFamily="-65" charset="-128"/>
            </a:endParaRPr>
          </a:p>
          <a:p>
            <a:pPr lvl="1">
              <a:lnSpc>
                <a:spcPct val="90000"/>
              </a:lnSpc>
              <a:buFont typeface="Monotype Sorts" pitchFamily="-65" charset="2"/>
              <a:buNone/>
            </a:pPr>
            <a:r>
              <a:rPr lang="en-US" sz="2400" smtClean="0">
                <a:ea typeface="ＭＳ Ｐゴシック" pitchFamily="-65" charset="-128"/>
                <a:cs typeface="Times New Roman" pitchFamily="18" charset="0"/>
              </a:rPr>
              <a:t>	Material about the patent policy is available at</a:t>
            </a:r>
            <a:r>
              <a:rPr lang="en-US" sz="2400" smtClean="0">
                <a:ea typeface="ＭＳ Ｐゴシック" pitchFamily="-65" charset="-128"/>
              </a:rPr>
              <a:t> </a:t>
            </a:r>
          </a:p>
          <a:p>
            <a:pPr lvl="1">
              <a:lnSpc>
                <a:spcPct val="90000"/>
              </a:lnSpc>
              <a:buFont typeface="Monotype Sorts" pitchFamily="-65" charset="2"/>
              <a:buNone/>
            </a:pPr>
            <a:r>
              <a:rPr lang="en-US" sz="2400" smtClean="0">
                <a:ea typeface="ＭＳ Ｐゴシック" pitchFamily="-65" charset="-128"/>
              </a:rPr>
              <a:t>		</a:t>
            </a:r>
            <a:r>
              <a:rPr lang="en-US" sz="2100" i="1" smtClean="0">
                <a:ea typeface="ＭＳ Ｐゴシック" pitchFamily="-65" charset="-128"/>
              </a:rPr>
              <a:t>http://standards.ieee.org/board/pat/pat-material.html</a:t>
            </a:r>
          </a:p>
        </p:txBody>
      </p:sp>
      <p:sp>
        <p:nvSpPr>
          <p:cNvPr id="10247" name="Text Box 6"/>
          <p:cNvSpPr txBox="1">
            <a:spLocks noChangeArrowheads="1"/>
          </p:cNvSpPr>
          <p:nvPr/>
        </p:nvSpPr>
        <p:spPr bwMode="auto">
          <a:xfrm>
            <a:off x="3733800" y="5867400"/>
            <a:ext cx="952500" cy="366713"/>
          </a:xfrm>
          <a:prstGeom prst="rect">
            <a:avLst/>
          </a:prstGeom>
          <a:noFill/>
          <a:ln w="9525">
            <a:noFill/>
            <a:miter lim="800000"/>
            <a:headEnd/>
            <a:tailEnd/>
          </a:ln>
        </p:spPr>
        <p:txBody>
          <a:bodyPr wrap="none">
            <a:spAutoFit/>
          </a:bodyPr>
          <a:lstStyle/>
          <a:p>
            <a:pPr eaLnBrk="1" hangingPunct="1"/>
            <a:r>
              <a:rPr lang="en-US" sz="1800" b="1" u="sng"/>
              <a:t>Slide #2</a:t>
            </a:r>
            <a:endParaRPr lang="en-US"/>
          </a:p>
        </p:txBody>
      </p:sp>
      <p:sp>
        <p:nvSpPr>
          <p:cNvPr id="10248" name="Rectangle 7"/>
          <p:cNvSpPr>
            <a:spLocks noChangeArrowheads="1"/>
          </p:cNvSpPr>
          <p:nvPr/>
        </p:nvSpPr>
        <p:spPr bwMode="auto">
          <a:xfrm>
            <a:off x="1143000" y="5029200"/>
            <a:ext cx="6781800" cy="822325"/>
          </a:xfrm>
          <a:prstGeom prst="rect">
            <a:avLst/>
          </a:prstGeom>
          <a:noFill/>
          <a:ln w="9525">
            <a:noFill/>
            <a:miter lim="800000"/>
            <a:headEnd/>
            <a:tailEnd/>
          </a:ln>
        </p:spPr>
        <p:txBody>
          <a:bodyPr>
            <a:spAutoFit/>
          </a:bodyPr>
          <a:lstStyle/>
          <a:p>
            <a:pPr eaLnBrk="1" hangingPunct="1"/>
            <a:r>
              <a:rPr 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eaLnBrk="1" hangingPunct="1">
              <a:lnSpc>
                <a:spcPct val="80000"/>
              </a:lnSpc>
              <a:spcBef>
                <a:spcPct val="20000"/>
              </a:spcBef>
              <a:buClr>
                <a:srgbClr val="CC3300"/>
              </a:buClr>
              <a:buSzPct val="50000"/>
              <a:buFont typeface="Monotype Sorts" pitchFamily="-65" charset="2"/>
              <a:buNone/>
            </a:pPr>
            <a:endParaRPr lang="en-US" b="1">
              <a:solidFill>
                <a:srgbClr val="000099"/>
              </a:solidFill>
              <a:latin typeface="Arial" pitchFamily="34" charset="0"/>
            </a:endParaRPr>
          </a:p>
          <a:p>
            <a:pPr algn="ctr" eaLnBrk="1" hangingPunct="1">
              <a:lnSpc>
                <a:spcPct val="80000"/>
              </a:lnSpc>
              <a:spcBef>
                <a:spcPct val="20000"/>
              </a:spcBef>
              <a:buClr>
                <a:srgbClr val="CC3300"/>
              </a:buClr>
              <a:buSzPct val="50000"/>
              <a:buFont typeface="Monotype Sorts" pitchFamily="-65" charset="2"/>
              <a:buNone/>
            </a:pPr>
            <a:r>
              <a:rPr lang="en-US" b="1">
                <a:solidFill>
                  <a:srgbClr val="000099"/>
                </a:solidFill>
                <a:latin typeface="Arial" pitchFamily="34" charset="0"/>
              </a:rPr>
              <a:t>This slide set is available at http://standards.ieee.org/board/pat/pat-slideset.ppt </a:t>
            </a:r>
          </a:p>
        </p:txBody>
      </p:sp>
      <p:sp>
        <p:nvSpPr>
          <p:cNvPr id="10249"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1E083401-EDCC-45C9-8F9F-1F2D0D4B7A1C}" type="slidenum">
              <a:rPr lang="en-US"/>
              <a:pPr algn="ct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1"/>
          <p:cNvSpPr>
            <a:spLocks noGrp="1"/>
          </p:cNvSpPr>
          <p:nvPr>
            <p:ph type="dt" sz="quarter" idx="10"/>
          </p:nvPr>
        </p:nvSpPr>
        <p:spPr>
          <a:xfrm>
            <a:off x="685800" y="381000"/>
            <a:ext cx="1600200" cy="215900"/>
          </a:xfrm>
          <a:noFill/>
        </p:spPr>
        <p:txBody>
          <a:bodyPr/>
          <a:lstStyle/>
          <a:p>
            <a:r>
              <a:rPr lang="en-US" smtClean="0"/>
              <a:t>&lt;July 2010&gt;</a:t>
            </a:r>
          </a:p>
        </p:txBody>
      </p:sp>
      <p:sp>
        <p:nvSpPr>
          <p:cNvPr id="11267" name="Footer Placeholder 2"/>
          <p:cNvSpPr>
            <a:spLocks noGrp="1"/>
          </p:cNvSpPr>
          <p:nvPr>
            <p:ph type="ftr" sz="quarter" idx="12"/>
          </p:nvPr>
        </p:nvSpPr>
        <p:spPr>
          <a:xfrm>
            <a:off x="5486400" y="6475413"/>
            <a:ext cx="3124200" cy="182562"/>
          </a:xfrm>
          <a:noFill/>
        </p:spPr>
        <p:txBody>
          <a:bodyPr/>
          <a:lstStyle/>
          <a:p>
            <a:r>
              <a:rPr lang="en-US" smtClean="0"/>
              <a:t>&lt;Pat Kinney&gt;, &lt;Kinney Consulting LLC&gt;</a:t>
            </a:r>
          </a:p>
        </p:txBody>
      </p:sp>
      <p:sp>
        <p:nvSpPr>
          <p:cNvPr id="11268" name="Slide Number Placeholder 3"/>
          <p:cNvSpPr>
            <a:spLocks noGrp="1"/>
          </p:cNvSpPr>
          <p:nvPr>
            <p:ph type="sldNum" sz="quarter" idx="11"/>
          </p:nvPr>
        </p:nvSpPr>
        <p:spPr>
          <a:xfrm>
            <a:off x="4344988" y="6475413"/>
            <a:ext cx="530225" cy="182562"/>
          </a:xfrm>
          <a:noFill/>
        </p:spPr>
        <p:txBody>
          <a:bodyPr/>
          <a:lstStyle/>
          <a:p>
            <a:r>
              <a:rPr lang="en-US" smtClean="0"/>
              <a:t>Slide </a:t>
            </a:r>
            <a:fld id="{72FEA50E-EF84-43D5-AA59-B69CEDD30BC9}" type="slidenum">
              <a:rPr lang="en-US" smtClean="0"/>
              <a:pPr/>
              <a:t>9</a:t>
            </a:fld>
            <a:endParaRPr lang="en-US" smtClean="0"/>
          </a:p>
        </p:txBody>
      </p:sp>
      <p:sp>
        <p:nvSpPr>
          <p:cNvPr id="11269" name="Rectangle 1026"/>
          <p:cNvSpPr>
            <a:spLocks noGrp="1" noChangeArrowheads="1"/>
          </p:cNvSpPr>
          <p:nvPr>
            <p:ph type="title" idx="4294967295"/>
          </p:nvPr>
        </p:nvSpPr>
        <p:spPr>
          <a:xfrm>
            <a:off x="304800" y="381000"/>
            <a:ext cx="8686800" cy="1143000"/>
          </a:xfrm>
        </p:spPr>
        <p:txBody>
          <a:bodyPr/>
          <a:lstStyle/>
          <a:p>
            <a:r>
              <a:rPr lang="en-US" smtClean="0"/>
              <a:t>Call for Potentially Essential Patents</a:t>
            </a:r>
          </a:p>
        </p:txBody>
      </p:sp>
      <p:sp>
        <p:nvSpPr>
          <p:cNvPr id="11270" name="Rectangle 1027"/>
          <p:cNvSpPr>
            <a:spLocks noGrp="1" noChangeArrowheads="1"/>
          </p:cNvSpPr>
          <p:nvPr>
            <p:ph type="body" idx="4294967295"/>
          </p:nvPr>
        </p:nvSpPr>
        <p:spPr>
          <a:xfrm>
            <a:off x="381000" y="1295400"/>
            <a:ext cx="7772400" cy="4876800"/>
          </a:xfrm>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ea typeface="ＭＳ Ｐゴシック" pitchFamily="-65" charset="-128"/>
              </a:rPr>
              <a:t>Either speak up now or</a:t>
            </a:r>
          </a:p>
          <a:p>
            <a:pPr lvl="1"/>
            <a:r>
              <a:rPr lang="en-US" sz="2000" smtClean="0">
                <a:ea typeface="ＭＳ Ｐゴシック" pitchFamily="-65" charset="-128"/>
              </a:rPr>
              <a:t>Provide the chair of this group with the identity of the holder(s) of any and all such claims as soon as possible or</a:t>
            </a:r>
          </a:p>
          <a:p>
            <a:pPr lvl="1"/>
            <a:r>
              <a:rPr lang="en-US" sz="2000" smtClean="0">
                <a:ea typeface="ＭＳ Ｐゴシック" pitchFamily="-65" charset="-128"/>
              </a:rPr>
              <a:t>Cause an LOA to be submitted</a:t>
            </a:r>
          </a:p>
        </p:txBody>
      </p:sp>
      <p:sp>
        <p:nvSpPr>
          <p:cNvPr id="11271" name="Text Box 1028"/>
          <p:cNvSpPr txBox="1">
            <a:spLocks noChangeArrowheads="1"/>
          </p:cNvSpPr>
          <p:nvPr/>
        </p:nvSpPr>
        <p:spPr bwMode="auto">
          <a:xfrm>
            <a:off x="3352800" y="5486400"/>
            <a:ext cx="952500" cy="369888"/>
          </a:xfrm>
          <a:prstGeom prst="rect">
            <a:avLst/>
          </a:prstGeom>
          <a:noFill/>
          <a:ln w="9525">
            <a:noFill/>
            <a:miter lim="800000"/>
            <a:headEnd/>
            <a:tailEnd/>
          </a:ln>
        </p:spPr>
        <p:txBody>
          <a:bodyPr>
            <a:spAutoFit/>
          </a:bodyPr>
          <a:lstStyle/>
          <a:p>
            <a:pPr eaLnBrk="1" hangingPunct="1"/>
            <a:r>
              <a:rPr lang="en-US" sz="1800" b="1" u="sng"/>
              <a:t>Slide #3</a:t>
            </a:r>
          </a:p>
        </p:txBody>
      </p:sp>
      <p:sp>
        <p:nvSpPr>
          <p:cNvPr id="11272"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FCB444C3-79C8-4AAF-823C-3C7F52F47B68}" type="slidenum">
              <a:rPr lang="en-US"/>
              <a:pPr algn="ct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4847</TotalTime>
  <Words>1707</Words>
  <Application>Microsoft Office PowerPoint</Application>
  <PresentationFormat>On-screen Show (4:3)</PresentationFormat>
  <Paragraphs>301</Paragraphs>
  <Slides>18</Slides>
  <Notes>10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Default Design</vt:lpstr>
      <vt:lpstr>Worksheet</vt:lpstr>
      <vt:lpstr>Slide 1</vt:lpstr>
      <vt:lpstr>TG4e PAR Scope of Proposed Standard </vt:lpstr>
      <vt:lpstr>Purpose of Proposed Standard</vt:lpstr>
      <vt:lpstr>Meeting Goals</vt:lpstr>
      <vt:lpstr>TG4e Meetings This Week</vt:lpstr>
      <vt:lpstr>Instructions for the WG Chair</vt:lpstr>
      <vt:lpstr>Participants, Patents, and Duty to Inform</vt:lpstr>
      <vt:lpstr>Patent Related Links</vt:lpstr>
      <vt:lpstr>Call for Potentially Essential Patents</vt:lpstr>
      <vt:lpstr>Other Guidelines for IEEE WG Meetings</vt:lpstr>
      <vt:lpstr>TG4e Officers</vt:lpstr>
      <vt:lpstr>Chair’s Role</vt:lpstr>
      <vt:lpstr>802.15.4 MAC Pictorial</vt:lpstr>
      <vt:lpstr>Technical Editing Path Forward</vt:lpstr>
      <vt:lpstr>Subteam/Categories &amp; Leads</vt:lpstr>
      <vt:lpstr>LB53 Results</vt:lpstr>
      <vt:lpstr>Results from Ad Hocs</vt:lpstr>
      <vt:lpstr>Proposed TG4e Baseline Schedule</vt:lpstr>
    </vt:vector>
  </TitlesOfParts>
  <Company>Kinney Consulting LLC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TG4e Opening Report for San Diego</dc:title>
  <dc:subject>IEEE 802.15 &lt;TG4e Opening Report&gt;</dc:subject>
  <dc:creator>Pat Kinney</dc:creator>
  <cp:keywords/>
  <dc:description>&lt;15-10-0516-00-004e&gt;</dc:description>
  <cp:lastModifiedBy>Pat Kinney</cp:lastModifiedBy>
  <cp:revision>277</cp:revision>
  <cp:lastPrinted>1998-02-10T13:28:06Z</cp:lastPrinted>
  <dcterms:created xsi:type="dcterms:W3CDTF">2009-07-12T16:25:16Z</dcterms:created>
  <dcterms:modified xsi:type="dcterms:W3CDTF">2010-07-11T20:51:08Z</dcterms:modified>
</cp:coreProperties>
</file>