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91" r:id="rId2"/>
    <p:sldId id="292" r:id="rId3"/>
    <p:sldId id="294" r:id="rId4"/>
    <p:sldId id="295" r:id="rId5"/>
    <p:sldId id="296" r:id="rId6"/>
    <p:sldId id="29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Grid="0">
      <p:cViewPr varScale="1">
        <p:scale>
          <a:sx n="66" d="100"/>
          <a:sy n="66" d="100"/>
        </p:scale>
        <p:origin x="-91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739C369C-48B5-4C07-B5C7-B4B648132F7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E5DF7336-2512-486B-BBEF-5CDCEE457C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4044F70-2D43-4629-A6A2-EF2FBC4361DF}" type="datetime1">
              <a:rPr lang="en-US"/>
              <a:pPr>
                <a:defRPr/>
              </a:pPr>
              <a:t>7/2/2010</a:t>
            </a:fld>
            <a:r>
              <a:rPr lang="en-US"/>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5B8AD8B-94AA-4172-BAD3-C652141BADA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5E49BBB-02B9-43EE-BCD5-F3A1BEF02CD4}" type="datetime1">
              <a:rPr lang="en-US"/>
              <a:pPr>
                <a:defRPr/>
              </a:pPr>
              <a:t>7/2/2010</a:t>
            </a:fld>
            <a:r>
              <a:rPr lang="en-US"/>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195F66-3547-404C-AEAF-090A8E4C7B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16E3E3E-AAE5-43B5-BF3D-82F5E425AB85}" type="datetime1">
              <a:rPr lang="en-US"/>
              <a:pPr>
                <a:defRPr/>
              </a:pPr>
              <a:t>7/2/2010</a:t>
            </a:fld>
            <a:r>
              <a:rPr lang="en-US"/>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96A1D1-0FB1-4574-9E4E-008A765C3D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A9BDCD9-FE0D-444C-8063-057B76F1EBE6}" type="datetime1">
              <a:rPr lang="en-US"/>
              <a:pPr>
                <a:defRPr/>
              </a:pPr>
              <a:t>7/2/2010</a:t>
            </a:fld>
            <a:r>
              <a:rPr lang="en-US"/>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03F21E-37ED-4BBD-A6CB-DB8FD19DD8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AFBBB12-464A-4219-9FB2-B6E4778C367D}" type="datetime1">
              <a:rPr lang="en-US"/>
              <a:pPr>
                <a:defRPr/>
              </a:pPr>
              <a:t>7/2/2010</a:t>
            </a:fld>
            <a:r>
              <a:rPr lang="en-US"/>
              <a:t>May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C4D448-62E0-466A-8A5D-299124F7FE2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8DC1D9A-71C7-402C-930D-23A3AF92E4C7}" type="datetime1">
              <a:rPr lang="en-US"/>
              <a:pPr>
                <a:defRPr/>
              </a:pPr>
              <a:t>7/2/2010</a:t>
            </a:fld>
            <a:r>
              <a:rPr lang="en-US"/>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2415DB-33BF-4E7C-830D-5A49C4D6D61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A88FB2E-FF45-4B76-A4FE-680B97EEF6EE}" type="datetime1">
              <a:rPr lang="en-US"/>
              <a:pPr>
                <a:defRPr/>
              </a:pPr>
              <a:t>7/2/2010</a:t>
            </a:fld>
            <a:r>
              <a:rPr lang="en-US"/>
              <a:t>May 2010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88F1603-64E8-499E-8657-17879FC5039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D00C595-DB53-448C-9752-32BA0875BDEC}" type="datetime1">
              <a:rPr lang="en-US"/>
              <a:pPr>
                <a:defRPr/>
              </a:pPr>
              <a:t>7/2/2010</a:t>
            </a:fld>
            <a:r>
              <a:rPr lang="en-US"/>
              <a:t>May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C7A2D1E-D22B-44E4-B2F5-0CEB3B92923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00A8917-51F7-4AFE-84AA-249C8C35C059}" type="datetime1">
              <a:rPr lang="en-US"/>
              <a:pPr>
                <a:defRPr/>
              </a:pPr>
              <a:t>7/2/2010</a:t>
            </a:fld>
            <a:r>
              <a:rPr lang="en-US"/>
              <a:t>May 2010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1E915CD-CBF7-46DA-BA7B-70FFDF2634F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B0BF798-34E9-43B5-A8A5-435BCCD6185A}" type="datetime1">
              <a:rPr lang="en-US"/>
              <a:pPr>
                <a:defRPr/>
              </a:pPr>
              <a:t>7/2/2010</a:t>
            </a:fld>
            <a:r>
              <a:rPr lang="en-US"/>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F928AF-7388-4F4C-A27C-81B105F91E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479D1C7-41BE-4076-9FDC-8815BDB509D1}" type="datetime1">
              <a:rPr lang="en-US"/>
              <a:pPr>
                <a:defRPr/>
              </a:pPr>
              <a:t>7/2/2010</a:t>
            </a:fld>
            <a:r>
              <a:rPr lang="en-US"/>
              <a:t>May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 Popa, Itron, J.L.Taylor, DTC (UK)</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F6A4DD7-CD34-4B00-A2F1-B6FD4B7614C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1107D6E9-A9DD-4570-96F6-3AC71C05555E}" type="datetime1">
              <a:rPr lang="en-US"/>
              <a:pPr>
                <a:defRPr/>
              </a:pPr>
              <a:t>7/2/2010</a:t>
            </a:fld>
            <a:r>
              <a:rPr lang="en-US"/>
              <a:t>May 2010</a:t>
            </a:r>
          </a:p>
        </p:txBody>
      </p:sp>
      <p:sp>
        <p:nvSpPr>
          <p:cNvPr id="1029" name="Rectangle 5"/>
          <p:cNvSpPr>
            <a:spLocks noGrp="1" noChangeArrowheads="1"/>
          </p:cNvSpPr>
          <p:nvPr>
            <p:ph type="ftr" sz="quarter" idx="3"/>
          </p:nvPr>
        </p:nvSpPr>
        <p:spPr bwMode="auto">
          <a:xfrm>
            <a:off x="5557838" y="6453188"/>
            <a:ext cx="29019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D. Popa, Itron, J.L.Taylor, DTC (UK)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FCFE50F6-9E63-42A8-91C8-284A459393A9}" type="slidenum">
              <a:rPr lang="en-US"/>
              <a:pPr>
                <a:defRPr/>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ftr" sz="quarter" idx="11"/>
          </p:nvPr>
        </p:nvSpPr>
        <p:spPr>
          <a:noFill/>
        </p:spPr>
        <p:txBody>
          <a:bodyPr/>
          <a:lstStyle/>
          <a:p>
            <a:r>
              <a:rPr lang="en-US" smtClean="0"/>
              <a:t>D. Popa, Itron, J.L.Taylor, DTC (UK)</a:t>
            </a:r>
          </a:p>
        </p:txBody>
      </p:sp>
      <p:sp>
        <p:nvSpPr>
          <p:cNvPr id="15362" name="Rectangle 6"/>
          <p:cNvSpPr>
            <a:spLocks noGrp="1" noChangeArrowheads="1"/>
          </p:cNvSpPr>
          <p:nvPr>
            <p:ph type="sldNum" sz="quarter" idx="12"/>
          </p:nvPr>
        </p:nvSpPr>
        <p:spPr>
          <a:noFill/>
        </p:spPr>
        <p:txBody>
          <a:bodyPr/>
          <a:lstStyle/>
          <a:p>
            <a:r>
              <a:rPr lang="en-US" smtClean="0"/>
              <a:t>Slide </a:t>
            </a:r>
            <a:fld id="{0414D9A4-408A-4784-B7A1-8BAC869E0E77}" type="slidenum">
              <a:rPr lang="en-US" smtClean="0"/>
              <a:pPr/>
              <a:t>1</a:t>
            </a:fld>
            <a:endParaRPr lang="en-US" smtClean="0"/>
          </a:p>
        </p:txBody>
      </p:sp>
      <p:sp>
        <p:nvSpPr>
          <p:cNvPr id="15363" name="Date Placeholder 1"/>
          <p:cNvSpPr>
            <a:spLocks noGrp="1"/>
          </p:cNvSpPr>
          <p:nvPr>
            <p:ph type="dt" sz="quarter" idx="10"/>
          </p:nvPr>
        </p:nvSpPr>
        <p:spPr>
          <a:noFill/>
        </p:spPr>
        <p:txBody>
          <a:bodyPr/>
          <a:lstStyle/>
          <a:p>
            <a:r>
              <a:rPr lang="en-US" dirty="0" smtClean="0"/>
              <a:t>May 2010</a:t>
            </a:r>
          </a:p>
        </p:txBody>
      </p:sp>
      <p:sp>
        <p:nvSpPr>
          <p:cNvPr id="1536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E51ECA36-45CE-4533-B8BD-B39C9F593A87}" type="slidenum">
              <a:rPr lang="en-US"/>
              <a:pPr algn="ctr" eaLnBrk="0" hangingPunct="0"/>
              <a:t>1</a:t>
            </a:fld>
            <a:endParaRPr lang="en-US"/>
          </a:p>
        </p:txBody>
      </p:sp>
      <p:sp>
        <p:nvSpPr>
          <p:cNvPr id="27651" name="Rectangle 3"/>
          <p:cNvSpPr>
            <a:spLocks noChangeArrowheads="1"/>
          </p:cNvSpPr>
          <p:nvPr/>
        </p:nvSpPr>
        <p:spPr bwMode="auto">
          <a:xfrm>
            <a:off x="107950" y="609600"/>
            <a:ext cx="8991600" cy="4735513"/>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endParaRPr lang="en-US" sz="1600" dirty="0">
              <a:solidFill>
                <a:schemeClr val="tx2"/>
              </a:solidFill>
            </a:endParaRPr>
          </a:p>
          <a:p>
            <a:pPr eaLnBrk="0" hangingPunct="0"/>
            <a:r>
              <a:rPr lang="en-US" sz="1600" b="1" dirty="0">
                <a:solidFill>
                  <a:schemeClr val="tx2"/>
                </a:solidFill>
              </a:rPr>
              <a:t>Submission Title:</a:t>
            </a:r>
            <a:r>
              <a:rPr lang="en-US" sz="1600" dirty="0">
                <a:solidFill>
                  <a:schemeClr val="tx2"/>
                </a:solidFill>
              </a:rPr>
              <a:t> [</a:t>
            </a:r>
            <a:r>
              <a:rPr lang="en-US" sz="1600" dirty="0">
                <a:solidFill>
                  <a:srgbClr val="FF0000"/>
                </a:solidFill>
              </a:rPr>
              <a:t>802.15.4g Bit Order Resolution</a:t>
            </a:r>
            <a:r>
              <a:rPr lang="en-US" sz="1600" dirty="0">
                <a:solidFill>
                  <a:schemeClr val="tx2"/>
                </a:solidFill>
              </a:rPr>
              <a:t>]	</a:t>
            </a:r>
          </a:p>
          <a:p>
            <a:pPr eaLnBrk="0" hangingPunct="0"/>
            <a:r>
              <a:rPr lang="en-US" sz="1600" b="1" dirty="0">
                <a:solidFill>
                  <a:schemeClr val="tx2"/>
                </a:solidFill>
              </a:rPr>
              <a:t>Date Submitted: </a:t>
            </a:r>
            <a:r>
              <a:rPr lang="en-US" sz="1600" dirty="0">
                <a:solidFill>
                  <a:schemeClr val="tx2"/>
                </a:solidFill>
              </a:rPr>
              <a:t>[</a:t>
            </a:r>
            <a:r>
              <a:rPr lang="en-US" sz="1600" dirty="0">
                <a:solidFill>
                  <a:srgbClr val="FF0000"/>
                </a:solidFill>
              </a:rPr>
              <a:t> “30 </a:t>
            </a:r>
            <a:r>
              <a:rPr lang="en-US" sz="1600" dirty="0" err="1">
                <a:solidFill>
                  <a:srgbClr val="FF0000"/>
                </a:solidFill>
              </a:rPr>
              <a:t>JUne</a:t>
            </a:r>
            <a:r>
              <a:rPr lang="en-US" sz="1600" dirty="0">
                <a:solidFill>
                  <a:srgbClr val="FF0000"/>
                </a:solidFill>
              </a:rPr>
              <a:t>, 2010”</a:t>
            </a:r>
            <a:r>
              <a:rPr lang="en-US" sz="1600" dirty="0">
                <a:solidFill>
                  <a:schemeClr val="tx2"/>
                </a:solidFill>
              </a:rPr>
              <a:t>]	</a:t>
            </a:r>
          </a:p>
          <a:p>
            <a:pPr eaLnBrk="0" hangingPunct="0"/>
            <a:r>
              <a:rPr lang="en-US" sz="1600" b="1" dirty="0">
                <a:solidFill>
                  <a:schemeClr val="tx2"/>
                </a:solidFill>
              </a:rPr>
              <a:t>Source:</a:t>
            </a:r>
            <a:r>
              <a:rPr lang="en-US" sz="1600" dirty="0">
                <a:solidFill>
                  <a:schemeClr val="tx2"/>
                </a:solidFill>
              </a:rPr>
              <a:t> [</a:t>
            </a:r>
            <a:r>
              <a:rPr lang="en-US" sz="1600" dirty="0">
                <a:solidFill>
                  <a:srgbClr val="FF0000"/>
                </a:solidFill>
              </a:rPr>
              <a:t>Daniel Popa</a:t>
            </a:r>
            <a:r>
              <a:rPr lang="en-US" sz="1600" dirty="0">
                <a:solidFill>
                  <a:schemeClr val="tx2"/>
                </a:solidFill>
              </a:rPr>
              <a:t>], Company [</a:t>
            </a:r>
            <a:r>
              <a:rPr lang="en-US" sz="1600" dirty="0" err="1">
                <a:solidFill>
                  <a:schemeClr val="tx2"/>
                </a:solidFill>
              </a:rPr>
              <a:t>Itron</a:t>
            </a:r>
            <a:r>
              <a:rPr lang="en-US" sz="1600" dirty="0">
                <a:solidFill>
                  <a:schemeClr val="tx2"/>
                </a:solidFill>
              </a:rPr>
              <a:t>, Inc], Address [76 Avenue Pierre </a:t>
            </a:r>
            <a:r>
              <a:rPr lang="en-US" sz="1600" dirty="0" err="1">
                <a:solidFill>
                  <a:schemeClr val="tx2"/>
                </a:solidFill>
              </a:rPr>
              <a:t>Brossolette</a:t>
            </a:r>
            <a:r>
              <a:rPr lang="en-US" sz="1600" dirty="0">
                <a:solidFill>
                  <a:schemeClr val="tx2"/>
                </a:solidFill>
              </a:rPr>
              <a:t>, 92240 Malakoff, France], E-Mail:[daniel.popa@itron.com]</a:t>
            </a:r>
          </a:p>
          <a:p>
            <a:pPr eaLnBrk="0" hangingPunct="0"/>
            <a:r>
              <a:rPr lang="en-US" sz="1600" dirty="0">
                <a:solidFill>
                  <a:schemeClr val="tx2"/>
                </a:solidFill>
              </a:rPr>
              <a:t>[</a:t>
            </a:r>
            <a:r>
              <a:rPr lang="en-US" sz="1600" dirty="0" err="1">
                <a:solidFill>
                  <a:srgbClr val="FF0000"/>
                </a:solidFill>
              </a:rPr>
              <a:t>J.L.Taylor</a:t>
            </a:r>
            <a:r>
              <a:rPr lang="en-US" sz="1600" dirty="0">
                <a:solidFill>
                  <a:schemeClr val="tx2"/>
                </a:solidFill>
              </a:rPr>
              <a:t>], Company [</a:t>
            </a:r>
            <a:r>
              <a:rPr lang="en-US" sz="1600" dirty="0">
                <a:solidFill>
                  <a:srgbClr val="FF0000"/>
                </a:solidFill>
              </a:rPr>
              <a:t>DTC (UK)</a:t>
            </a:r>
            <a:r>
              <a:rPr lang="en-US" sz="1600" dirty="0">
                <a:solidFill>
                  <a:schemeClr val="tx2"/>
                </a:solidFill>
              </a:rPr>
              <a:t>], Address [</a:t>
            </a:r>
            <a:r>
              <a:rPr lang="en-US" sz="1600" dirty="0">
                <a:solidFill>
                  <a:srgbClr val="FF0000"/>
                </a:solidFill>
              </a:rPr>
              <a:t>UK</a:t>
            </a:r>
            <a:r>
              <a:rPr lang="en-US" sz="1600" dirty="0">
                <a:solidFill>
                  <a:schemeClr val="tx2"/>
                </a:solidFill>
              </a:rPr>
              <a:t>], E-Mail:[</a:t>
            </a:r>
            <a:r>
              <a:rPr lang="en-US" sz="1600" dirty="0">
                <a:solidFill>
                  <a:srgbClr val="FF0000"/>
                </a:solidFill>
              </a:rPr>
              <a:t>larry.taylor@discretetime.com</a:t>
            </a:r>
            <a:r>
              <a:rPr lang="en-US" sz="1600" dirty="0">
                <a:solidFill>
                  <a:schemeClr val="tx2"/>
                </a:solidFill>
              </a:rPr>
              <a:t>]</a:t>
            </a:r>
          </a:p>
          <a:p>
            <a:pPr eaLnBrk="0" hangingPunct="0"/>
            <a:r>
              <a:rPr lang="en-US" sz="1600" dirty="0">
                <a:solidFill>
                  <a:schemeClr val="tx2"/>
                </a:solidFill>
              </a:rPr>
              <a:t>	</a:t>
            </a:r>
          </a:p>
          <a:p>
            <a:pPr eaLnBrk="0" hangingPunct="0">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LB51 Comment Resolution</a:t>
            </a:r>
            <a:r>
              <a:rPr lang="en-US" sz="1600" dirty="0">
                <a:solidFill>
                  <a:schemeClr val="tx2"/>
                </a:solidFill>
              </a:rPr>
              <a:t>]</a:t>
            </a:r>
            <a:r>
              <a:rPr lang="en-US" dirty="0">
                <a:solidFill>
                  <a:schemeClr val="accent2"/>
                </a:solidFill>
              </a:rPr>
              <a:t>	</a:t>
            </a:r>
            <a:endParaRPr lang="en-US" dirty="0">
              <a:solidFill>
                <a:schemeClr val="tx2"/>
              </a:solidFill>
            </a:endParaRPr>
          </a:p>
          <a:p>
            <a:pPr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This contribution proposes a resolution to bit order representation for the 4g amendment</a:t>
            </a:r>
            <a:r>
              <a:rPr lang="en-US" sz="1600" dirty="0">
                <a:solidFill>
                  <a:schemeClr val="tx2"/>
                </a:solidFill>
              </a:rPr>
              <a:t>]</a:t>
            </a:r>
          </a:p>
          <a:p>
            <a:pPr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LB#51 Comment Resolution</a:t>
            </a:r>
            <a:r>
              <a:rPr lang="en-US" sz="1600" dirty="0">
                <a:solidFill>
                  <a:schemeClr val="tx2"/>
                </a:solidFill>
              </a:rPr>
              <a:t>]</a:t>
            </a:r>
          </a:p>
          <a:p>
            <a:pPr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p:cNvSpPr>
            <a:spLocks noGrp="1" noChangeArrowheads="1"/>
          </p:cNvSpPr>
          <p:nvPr>
            <p:ph type="ftr" sz="quarter" idx="11"/>
          </p:nvPr>
        </p:nvSpPr>
        <p:spPr>
          <a:noFill/>
        </p:spPr>
        <p:txBody>
          <a:bodyPr/>
          <a:lstStyle/>
          <a:p>
            <a:r>
              <a:rPr lang="en-US" smtClean="0"/>
              <a:t>D. Popa, Itron, J.L.Taylor, DTC (UK)</a:t>
            </a:r>
          </a:p>
        </p:txBody>
      </p:sp>
      <p:sp>
        <p:nvSpPr>
          <p:cNvPr id="16386" name="Rectangle 6"/>
          <p:cNvSpPr>
            <a:spLocks noGrp="1" noChangeArrowheads="1"/>
          </p:cNvSpPr>
          <p:nvPr>
            <p:ph type="sldNum" sz="quarter" idx="12"/>
          </p:nvPr>
        </p:nvSpPr>
        <p:spPr>
          <a:noFill/>
        </p:spPr>
        <p:txBody>
          <a:bodyPr/>
          <a:lstStyle/>
          <a:p>
            <a:r>
              <a:rPr lang="en-US" smtClean="0"/>
              <a:t>Slide </a:t>
            </a:r>
            <a:fld id="{E00E4ADC-5F33-44B5-82DB-D86E197EDD60}" type="slidenum">
              <a:rPr lang="en-US" smtClean="0"/>
              <a:pPr/>
              <a:t>2</a:t>
            </a:fld>
            <a:endParaRPr lang="en-US" smtClean="0"/>
          </a:p>
        </p:txBody>
      </p:sp>
      <p:sp>
        <p:nvSpPr>
          <p:cNvPr id="16387" name="Date Placeholder 1"/>
          <p:cNvSpPr>
            <a:spLocks noGrp="1"/>
          </p:cNvSpPr>
          <p:nvPr>
            <p:ph type="dt" sz="quarter" idx="10"/>
          </p:nvPr>
        </p:nvSpPr>
        <p:spPr>
          <a:noFill/>
        </p:spPr>
        <p:txBody>
          <a:bodyPr/>
          <a:lstStyle/>
          <a:p>
            <a:r>
              <a:rPr lang="en-US" smtClean="0"/>
              <a:t>May 2010</a:t>
            </a:r>
          </a:p>
        </p:txBody>
      </p:sp>
      <p:sp>
        <p:nvSpPr>
          <p:cNvPr id="16388"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A57FFCAE-44E3-4EA3-A457-045258112451}" type="slidenum">
              <a:rPr lang="en-US"/>
              <a:pPr algn="ctr" eaLnBrk="0" hangingPunct="0"/>
              <a:t>2</a:t>
            </a:fld>
            <a:endParaRPr lang="en-US"/>
          </a:p>
        </p:txBody>
      </p:sp>
      <p:sp>
        <p:nvSpPr>
          <p:cNvPr id="16389"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May 2010</a:t>
            </a:r>
          </a:p>
        </p:txBody>
      </p:sp>
      <p:sp>
        <p:nvSpPr>
          <p:cNvPr id="16390" name="Rectangle 2"/>
          <p:cNvSpPr>
            <a:spLocks noGrp="1" noChangeArrowheads="1"/>
          </p:cNvSpPr>
          <p:nvPr>
            <p:ph type="title" idx="4294967295"/>
          </p:nvPr>
        </p:nvSpPr>
        <p:spPr/>
        <p:txBody>
          <a:bodyPr/>
          <a:lstStyle/>
          <a:p>
            <a:r>
              <a:rPr lang="en-US" sz="3200" smtClean="0"/>
              <a:t>Text Change Suggestion - Update the 3</a:t>
            </a:r>
            <a:r>
              <a:rPr lang="en-US" sz="3200" baseline="30000" smtClean="0"/>
              <a:t>rd</a:t>
            </a:r>
            <a:r>
              <a:rPr lang="en-US" sz="3200" smtClean="0"/>
              <a:t> paragraph of 6.3 to say:</a:t>
            </a:r>
          </a:p>
        </p:txBody>
      </p:sp>
      <p:sp>
        <p:nvSpPr>
          <p:cNvPr id="16391" name="Rectangle 3"/>
          <p:cNvSpPr>
            <a:spLocks noGrp="1" noChangeArrowheads="1"/>
          </p:cNvSpPr>
          <p:nvPr>
            <p:ph type="body" idx="4294967295"/>
          </p:nvPr>
        </p:nvSpPr>
        <p:spPr>
          <a:xfrm>
            <a:off x="685800" y="2089150"/>
            <a:ext cx="7772400" cy="2089150"/>
          </a:xfrm>
        </p:spPr>
        <p:txBody>
          <a:bodyPr/>
          <a:lstStyle/>
          <a:p>
            <a:pPr lvl="1">
              <a:lnSpc>
                <a:spcPct val="80000"/>
              </a:lnSpc>
            </a:pPr>
            <a:r>
              <a:rPr lang="en-US" sz="1200" smtClean="0"/>
              <a:t>Delete “</a:t>
            </a:r>
            <a:r>
              <a:rPr lang="en-US" sz="1200" b="1" i="1" smtClean="0"/>
              <a:t>When the transmission order differs from this convention, it is described in the appropriate sub-clause</a:t>
            </a:r>
            <a:r>
              <a:rPr lang="en-US" sz="1200" smtClean="0"/>
              <a:t>” at the end of the 1</a:t>
            </a:r>
            <a:r>
              <a:rPr lang="en-US" sz="1200" baseline="30000" smtClean="0"/>
              <a:t>st</a:t>
            </a:r>
            <a:r>
              <a:rPr lang="en-US" sz="1200" smtClean="0"/>
              <a:t> paragraph of 6.3</a:t>
            </a:r>
          </a:p>
          <a:p>
            <a:pPr lvl="1">
              <a:lnSpc>
                <a:spcPct val="80000"/>
              </a:lnSpc>
            </a:pPr>
            <a:r>
              <a:rPr lang="en-US" sz="1200" smtClean="0"/>
              <a:t>Change 3</a:t>
            </a:r>
            <a:r>
              <a:rPr lang="en-US" sz="1200" baseline="30000" smtClean="0"/>
              <a:t>rd</a:t>
            </a:r>
            <a:r>
              <a:rPr lang="en-US" sz="1200" smtClean="0"/>
              <a:t> paragraph in 6.3 as follows</a:t>
            </a:r>
          </a:p>
          <a:p>
            <a:pPr lvl="1">
              <a:lnSpc>
                <a:spcPct val="80000"/>
              </a:lnSpc>
            </a:pPr>
            <a:r>
              <a:rPr lang="en-US" sz="1200" smtClean="0"/>
              <a:t>“</a:t>
            </a:r>
            <a:r>
              <a:rPr lang="en-US" sz="1200" b="1" i="1" smtClean="0"/>
              <a:t>In general</a:t>
            </a:r>
            <a:r>
              <a:rPr lang="en-US" sz="1200" b="1" smtClean="0"/>
              <a:t>,</a:t>
            </a:r>
            <a:r>
              <a:rPr lang="en-US" sz="1200" smtClean="0"/>
              <a:t> a PPDU packet consists of the following basic components:</a:t>
            </a:r>
          </a:p>
          <a:p>
            <a:pPr lvl="2">
              <a:lnSpc>
                <a:spcPct val="80000"/>
              </a:lnSpc>
            </a:pPr>
            <a:r>
              <a:rPr lang="en-US" sz="1000" smtClean="0"/>
              <a:t>A synchronization header (SHR), which allows….</a:t>
            </a:r>
          </a:p>
          <a:p>
            <a:pPr lvl="2">
              <a:lnSpc>
                <a:spcPct val="80000"/>
              </a:lnSpc>
            </a:pPr>
            <a:r>
              <a:rPr lang="en-US" sz="1000" smtClean="0"/>
              <a:t>A PHY header (PHR), which contains..</a:t>
            </a:r>
          </a:p>
          <a:p>
            <a:pPr lvl="2">
              <a:lnSpc>
                <a:spcPct val="80000"/>
              </a:lnSpc>
            </a:pPr>
            <a:r>
              <a:rPr lang="en-US" sz="1000" smtClean="0"/>
              <a:t>A variable length payload (PSDU), which carries…</a:t>
            </a:r>
          </a:p>
          <a:p>
            <a:pPr lvl="1">
              <a:lnSpc>
                <a:spcPct val="80000"/>
              </a:lnSpc>
            </a:pPr>
            <a:r>
              <a:rPr lang="en-US" sz="1200" smtClean="0"/>
              <a:t>Insert after the last bullet of the 3</a:t>
            </a:r>
            <a:r>
              <a:rPr lang="en-US" sz="1200" baseline="30000" smtClean="0"/>
              <a:t>rd</a:t>
            </a:r>
            <a:r>
              <a:rPr lang="en-US" sz="1200" smtClean="0"/>
              <a:t> paragraph of 6.3</a:t>
            </a:r>
          </a:p>
          <a:p>
            <a:pPr lvl="1">
              <a:lnSpc>
                <a:spcPct val="80000"/>
              </a:lnSpc>
            </a:pPr>
            <a:r>
              <a:rPr lang="en-US" sz="1200" b="1" i="1" smtClean="0"/>
              <a:t>For SUN PHYs (MR-FSK, MR-O-QPSK and OFDM) each component is treated as a bit string of length n, numbered b</a:t>
            </a:r>
            <a:r>
              <a:rPr lang="en-US" sz="1200" b="1" i="1" baseline="-25000" smtClean="0"/>
              <a:t>0</a:t>
            </a:r>
            <a:r>
              <a:rPr lang="en-US" sz="1200" b="1" i="1" smtClean="0"/>
              <a:t> on the left and b</a:t>
            </a:r>
            <a:r>
              <a:rPr lang="en-US" sz="1200" b="1" i="1" baseline="-25000" smtClean="0"/>
              <a:t>n-1</a:t>
            </a:r>
            <a:r>
              <a:rPr lang="en-US" sz="1200" b="1" i="1" smtClean="0"/>
              <a:t> on the right. When transmitted, the PPDU components are processed in the order SHR, PHR, PSDU and each component is processed b</a:t>
            </a:r>
            <a:r>
              <a:rPr lang="en-US" sz="1200" b="1" i="1" baseline="-25000" smtClean="0"/>
              <a:t>0</a:t>
            </a:r>
            <a:r>
              <a:rPr lang="en-US" sz="1200" b="1" i="1" smtClean="0"/>
              <a:t> first to b</a:t>
            </a:r>
            <a:r>
              <a:rPr lang="en-US" sz="1200" b="1" i="1" baseline="-25000" smtClean="0"/>
              <a:t>n-1</a:t>
            </a:r>
            <a:r>
              <a:rPr lang="en-US" sz="1200" b="1" i="1" smtClean="0"/>
              <a:t> last without regard to its content or structure as shown in Figure xx</a:t>
            </a:r>
          </a:p>
        </p:txBody>
      </p:sp>
      <p:cxnSp>
        <p:nvCxnSpPr>
          <p:cNvPr id="16392" name="Straight Arrow Connector 37"/>
          <p:cNvCxnSpPr>
            <a:cxnSpLocks noChangeShapeType="1"/>
          </p:cNvCxnSpPr>
          <p:nvPr/>
        </p:nvCxnSpPr>
        <p:spPr bwMode="auto">
          <a:xfrm>
            <a:off x="2071688" y="4640263"/>
            <a:ext cx="5256212" cy="1587"/>
          </a:xfrm>
          <a:prstGeom prst="straightConnector1">
            <a:avLst/>
          </a:prstGeom>
          <a:noFill/>
          <a:ln w="12700" algn="ctr">
            <a:solidFill>
              <a:schemeClr val="tx1"/>
            </a:solidFill>
            <a:round/>
            <a:headEnd type="none" w="sm" len="sm"/>
            <a:tailEnd type="triangle" w="med" len="med"/>
          </a:ln>
        </p:spPr>
      </p:cxnSp>
      <p:sp>
        <p:nvSpPr>
          <p:cNvPr id="16393" name="TextBox 38"/>
          <p:cNvSpPr txBox="1">
            <a:spLocks noChangeArrowheads="1"/>
          </p:cNvSpPr>
          <p:nvPr/>
        </p:nvSpPr>
        <p:spPr bwMode="auto">
          <a:xfrm>
            <a:off x="3500438" y="4343400"/>
            <a:ext cx="3049587" cy="274638"/>
          </a:xfrm>
          <a:prstGeom prst="rect">
            <a:avLst/>
          </a:prstGeom>
          <a:noFill/>
          <a:ln w="9525">
            <a:noFill/>
            <a:miter lim="800000"/>
            <a:headEnd/>
            <a:tailEnd/>
          </a:ln>
        </p:spPr>
        <p:txBody>
          <a:bodyPr wrap="none">
            <a:spAutoFit/>
          </a:bodyPr>
          <a:lstStyle/>
          <a:p>
            <a:pPr eaLnBrk="0" hangingPunct="0"/>
            <a:r>
              <a:rPr lang="en-US">
                <a:latin typeface="Arial" charset="0"/>
              </a:rPr>
              <a:t>Bit order processing at transmitter/receiver</a:t>
            </a:r>
          </a:p>
        </p:txBody>
      </p:sp>
      <p:graphicFrame>
        <p:nvGraphicFramePr>
          <p:cNvPr id="39987" name="Group 51"/>
          <p:cNvGraphicFramePr>
            <a:graphicFrameLocks noGrp="1"/>
          </p:cNvGraphicFramePr>
          <p:nvPr/>
        </p:nvGraphicFramePr>
        <p:xfrm>
          <a:off x="28575" y="4895850"/>
          <a:ext cx="4686592" cy="647700"/>
        </p:xfrm>
        <a:graphic>
          <a:graphicData uri="http://schemas.openxmlformats.org/drawingml/2006/table">
            <a:tbl>
              <a:tblPr/>
              <a:tblGrid>
                <a:gridCol w="895574"/>
                <a:gridCol w="270787"/>
                <a:gridCol w="270787"/>
                <a:gridCol w="270787"/>
                <a:gridCol w="270787"/>
                <a:gridCol w="270787"/>
                <a:gridCol w="270787"/>
                <a:gridCol w="270787"/>
                <a:gridCol w="270787"/>
                <a:gridCol w="270787"/>
                <a:gridCol w="270787"/>
                <a:gridCol w="270787"/>
                <a:gridCol w="270787"/>
                <a:gridCol w="270787"/>
                <a:gridCol w="270787"/>
              </a:tblGrid>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Octet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1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00" b="0" i="0" u="none" strike="noStrike" cap="none" normalizeH="0" baseline="0" dirty="0" smtClean="0">
                          <a:ln>
                            <a:noFill/>
                          </a:ln>
                          <a:solidFill>
                            <a:schemeClr val="tx1"/>
                          </a:solidFill>
                          <a:effectLst/>
                          <a:latin typeface="Arial" charset="0"/>
                        </a:rPr>
                        <a:t>Component name                                                                       </a:t>
                      </a: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6434" name="TextBox 38"/>
          <p:cNvSpPr txBox="1">
            <a:spLocks noChangeArrowheads="1"/>
          </p:cNvSpPr>
          <p:nvPr/>
        </p:nvSpPr>
        <p:spPr bwMode="auto">
          <a:xfrm>
            <a:off x="428625" y="5695950"/>
            <a:ext cx="8429625" cy="457200"/>
          </a:xfrm>
          <a:prstGeom prst="rect">
            <a:avLst/>
          </a:prstGeom>
          <a:noFill/>
          <a:ln w="9525">
            <a:noFill/>
            <a:miter lim="800000"/>
            <a:headEnd/>
            <a:tailEnd/>
          </a:ln>
        </p:spPr>
        <p:txBody>
          <a:bodyPr>
            <a:spAutoFit/>
          </a:bodyPr>
          <a:lstStyle/>
          <a:p>
            <a:pPr algn="ctr" eaLnBrk="0" hangingPunct="0"/>
            <a:r>
              <a:rPr lang="en-US" b="1">
                <a:latin typeface="Arial" charset="0"/>
              </a:rPr>
              <a:t>Figure xx</a:t>
            </a:r>
            <a:r>
              <a:rPr lang="en-US">
                <a:latin typeface="Arial" charset="0"/>
              </a:rPr>
              <a:t>: Example of bit order processing for a 4g PHY component; the number of octets {</a:t>
            </a:r>
            <a:r>
              <a:rPr lang="en-US" i="1">
                <a:latin typeface="Arial" charset="0"/>
              </a:rPr>
              <a:t>m </a:t>
            </a:r>
            <a:r>
              <a:rPr lang="en-US">
                <a:latin typeface="Arial" charset="0"/>
              </a:rPr>
              <a:t>= (</a:t>
            </a:r>
            <a:r>
              <a:rPr lang="en-US" i="1">
                <a:latin typeface="Arial" charset="0"/>
              </a:rPr>
              <a:t>k+1)} </a:t>
            </a:r>
            <a:r>
              <a:rPr lang="en-US">
                <a:latin typeface="Arial" charset="0"/>
              </a:rPr>
              <a:t>forming a PHY component is not necessarily an integer value.</a:t>
            </a:r>
          </a:p>
        </p:txBody>
      </p:sp>
      <p:sp>
        <p:nvSpPr>
          <p:cNvPr id="16435" name="Text Box 97"/>
          <p:cNvSpPr txBox="1">
            <a:spLocks noChangeArrowheads="1"/>
          </p:cNvSpPr>
          <p:nvPr/>
        </p:nvSpPr>
        <p:spPr bwMode="auto">
          <a:xfrm>
            <a:off x="6804025" y="1385888"/>
            <a:ext cx="2205038" cy="639762"/>
          </a:xfrm>
          <a:prstGeom prst="rect">
            <a:avLst/>
          </a:prstGeom>
          <a:gradFill rotWithShape="1">
            <a:gsLst>
              <a:gs pos="0">
                <a:srgbClr val="FFDE80"/>
              </a:gs>
              <a:gs pos="50000">
                <a:srgbClr val="FFE8B3"/>
              </a:gs>
              <a:gs pos="100000">
                <a:srgbClr val="FFF3DA"/>
              </a:gs>
            </a:gsLst>
            <a:lin ang="10800000" scaled="1"/>
          </a:gradFill>
          <a:ln w="12700" algn="ctr">
            <a:noFill/>
            <a:miter lim="800000"/>
            <a:headEnd type="none" w="sm" len="sm"/>
            <a:tailEnd type="none" w="sm" len="sm"/>
          </a:ln>
        </p:spPr>
        <p:txBody>
          <a:bodyPr>
            <a:spAutoFit/>
          </a:bodyPr>
          <a:lstStyle/>
          <a:p>
            <a:pPr eaLnBrk="0" hangingPunct="0"/>
            <a:r>
              <a:rPr lang="en-US"/>
              <a:t>Note: Changes are in bold italics</a:t>
            </a:r>
          </a:p>
          <a:p>
            <a:pPr eaLnBrk="0" hangingPunct="0"/>
            <a:r>
              <a:rPr lang="en-US"/>
              <a:t>“In general..” is added since the</a:t>
            </a:r>
          </a:p>
          <a:p>
            <a:pPr eaLnBrk="0" hangingPunct="0"/>
            <a:r>
              <a:rPr lang="en-US"/>
              <a:t>MSF PPDU has no PSDU</a:t>
            </a:r>
          </a:p>
        </p:txBody>
      </p:sp>
      <p:cxnSp>
        <p:nvCxnSpPr>
          <p:cNvPr id="16436" name="Straight Connector 24"/>
          <p:cNvCxnSpPr>
            <a:cxnSpLocks noChangeShapeType="1"/>
          </p:cNvCxnSpPr>
          <p:nvPr/>
        </p:nvCxnSpPr>
        <p:spPr bwMode="auto">
          <a:xfrm>
            <a:off x="6011863" y="5529263"/>
            <a:ext cx="214312" cy="0"/>
          </a:xfrm>
          <a:prstGeom prst="line">
            <a:avLst/>
          </a:prstGeom>
          <a:noFill/>
          <a:ln w="12700" algn="ctr">
            <a:solidFill>
              <a:schemeClr val="tx1"/>
            </a:solidFill>
            <a:round/>
            <a:headEnd type="none" w="sm" len="sm"/>
            <a:tailEnd type="none" w="sm" len="sm"/>
          </a:ln>
        </p:spPr>
      </p:cxnSp>
      <p:graphicFrame>
        <p:nvGraphicFramePr>
          <p:cNvPr id="34" name="Group 51"/>
          <p:cNvGraphicFramePr>
            <a:graphicFrameLocks noGrp="1"/>
          </p:cNvGraphicFramePr>
          <p:nvPr/>
        </p:nvGraphicFramePr>
        <p:xfrm>
          <a:off x="4929188" y="4879975"/>
          <a:ext cx="4059237" cy="671195"/>
        </p:xfrm>
        <a:graphic>
          <a:graphicData uri="http://schemas.openxmlformats.org/drawingml/2006/table">
            <a:tbl>
              <a:tblPr/>
              <a:tblGrid>
                <a:gridCol w="285750"/>
                <a:gridCol w="471487"/>
                <a:gridCol w="471488"/>
                <a:gridCol w="471487"/>
                <a:gridCol w="471488"/>
                <a:gridCol w="471487"/>
                <a:gridCol w="471488"/>
                <a:gridCol w="471487"/>
                <a:gridCol w="473075"/>
              </a:tblGrid>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K</a:t>
                      </a:r>
                      <a:endParaRPr kumimoji="0" lang="en-US" sz="9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cs typeface="Courier New" pitchFamily="49"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cs typeface="Courier New" pitchFamily="49" charset="0"/>
                        </a:rPr>
                        <a:t>8(k+1)-1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9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rPr>
                        <a:t>Component name (cont’d)</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16464" name="Straight Connector 42"/>
          <p:cNvCxnSpPr>
            <a:cxnSpLocks noChangeShapeType="1"/>
          </p:cNvCxnSpPr>
          <p:nvPr/>
        </p:nvCxnSpPr>
        <p:spPr bwMode="auto">
          <a:xfrm rot="5400000">
            <a:off x="2983706" y="5012532"/>
            <a:ext cx="214313" cy="0"/>
          </a:xfrm>
          <a:prstGeom prst="line">
            <a:avLst/>
          </a:prstGeom>
          <a:noFill/>
          <a:ln w="12700" algn="ctr">
            <a:solidFill>
              <a:schemeClr val="tx1">
                <a:alpha val="30980"/>
              </a:schemeClr>
            </a:solidFill>
            <a:prstDash val="sysDash"/>
            <a:round/>
            <a:headEnd type="none" w="sm" len="sm"/>
            <a:tailEnd type="none" w="sm" len="sm"/>
          </a:ln>
        </p:spPr>
      </p:cxnSp>
      <p:grpSp>
        <p:nvGrpSpPr>
          <p:cNvPr id="16465" name="Group 70"/>
          <p:cNvGrpSpPr>
            <a:grpSpLocks noChangeAspect="1"/>
          </p:cNvGrpSpPr>
          <p:nvPr/>
        </p:nvGrpSpPr>
        <p:grpSpPr bwMode="auto">
          <a:xfrm>
            <a:off x="4865688" y="4772025"/>
            <a:ext cx="111125" cy="220663"/>
            <a:chOff x="6072198" y="4464780"/>
            <a:chExt cx="117998" cy="234810"/>
          </a:xfrm>
        </p:grpSpPr>
        <p:sp>
          <p:nvSpPr>
            <p:cNvPr id="52" name="Freeform 51"/>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53" name="Freeform 52"/>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66" name="Group 71"/>
          <p:cNvGrpSpPr>
            <a:grpSpLocks noChangeAspect="1"/>
          </p:cNvGrpSpPr>
          <p:nvPr/>
        </p:nvGrpSpPr>
        <p:grpSpPr bwMode="auto">
          <a:xfrm>
            <a:off x="4722813" y="5434013"/>
            <a:ext cx="109537" cy="220662"/>
            <a:chOff x="6072198" y="4464780"/>
            <a:chExt cx="117998" cy="234810"/>
          </a:xfrm>
        </p:grpSpPr>
        <p:sp>
          <p:nvSpPr>
            <p:cNvPr id="73" name="Freeform 72"/>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74" name="Freeform 73"/>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67" name="Group 74"/>
          <p:cNvGrpSpPr>
            <a:grpSpLocks noChangeAspect="1"/>
          </p:cNvGrpSpPr>
          <p:nvPr/>
        </p:nvGrpSpPr>
        <p:grpSpPr bwMode="auto">
          <a:xfrm>
            <a:off x="4873625" y="5440363"/>
            <a:ext cx="111125" cy="220662"/>
            <a:chOff x="6072198" y="4464780"/>
            <a:chExt cx="117998" cy="234810"/>
          </a:xfrm>
        </p:grpSpPr>
        <p:sp>
          <p:nvSpPr>
            <p:cNvPr id="76" name="Freeform 75"/>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77" name="Freeform 76"/>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68" name="Group 77"/>
          <p:cNvGrpSpPr>
            <a:grpSpLocks noChangeAspect="1"/>
          </p:cNvGrpSpPr>
          <p:nvPr/>
        </p:nvGrpSpPr>
        <p:grpSpPr bwMode="auto">
          <a:xfrm>
            <a:off x="4722813" y="4795838"/>
            <a:ext cx="109537" cy="222250"/>
            <a:chOff x="6072198" y="4464780"/>
            <a:chExt cx="117998" cy="234810"/>
          </a:xfrm>
        </p:grpSpPr>
        <p:sp>
          <p:nvSpPr>
            <p:cNvPr id="79" name="Freeform 78"/>
            <p:cNvSpPr/>
            <p:nvPr/>
          </p:nvSpPr>
          <p:spPr bwMode="auto">
            <a:xfrm>
              <a:off x="6072198" y="4468134"/>
              <a:ext cx="73535" cy="231456"/>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0" name="Freeform 79"/>
            <p:cNvSpPr/>
            <p:nvPr/>
          </p:nvSpPr>
          <p:spPr bwMode="auto">
            <a:xfrm>
              <a:off x="6116661" y="4464780"/>
              <a:ext cx="73535" cy="231456"/>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cxnSp>
        <p:nvCxnSpPr>
          <p:cNvPr id="16469" name="Straight Connector 80"/>
          <p:cNvCxnSpPr>
            <a:cxnSpLocks noChangeShapeType="1"/>
          </p:cNvCxnSpPr>
          <p:nvPr/>
        </p:nvCxnSpPr>
        <p:spPr bwMode="auto">
          <a:xfrm rot="5400000">
            <a:off x="5107782" y="4998244"/>
            <a:ext cx="214312" cy="0"/>
          </a:xfrm>
          <a:prstGeom prst="line">
            <a:avLst/>
          </a:prstGeom>
          <a:noFill/>
          <a:ln w="12700" algn="ctr">
            <a:solidFill>
              <a:schemeClr val="tx1">
                <a:alpha val="30980"/>
              </a:schemeClr>
            </a:solidFill>
            <a:prstDash val="sysDash"/>
            <a:round/>
            <a:headEnd type="none" w="sm" len="sm"/>
            <a:tailEnd type="none" w="sm" len="sm"/>
          </a:ln>
        </p:spPr>
      </p:cxnSp>
      <p:grpSp>
        <p:nvGrpSpPr>
          <p:cNvPr id="16470" name="Group 81"/>
          <p:cNvGrpSpPr>
            <a:grpSpLocks noChangeAspect="1"/>
          </p:cNvGrpSpPr>
          <p:nvPr/>
        </p:nvGrpSpPr>
        <p:grpSpPr bwMode="auto">
          <a:xfrm>
            <a:off x="4857750" y="5003800"/>
            <a:ext cx="111125" cy="220663"/>
            <a:chOff x="6072198" y="4464780"/>
            <a:chExt cx="117998" cy="234810"/>
          </a:xfrm>
        </p:grpSpPr>
        <p:sp>
          <p:nvSpPr>
            <p:cNvPr id="83" name="Freeform 82"/>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4" name="Freeform 83"/>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71" name="Group 84"/>
          <p:cNvGrpSpPr>
            <a:grpSpLocks noChangeAspect="1"/>
          </p:cNvGrpSpPr>
          <p:nvPr/>
        </p:nvGrpSpPr>
        <p:grpSpPr bwMode="auto">
          <a:xfrm>
            <a:off x="4714875" y="5022850"/>
            <a:ext cx="111125" cy="220663"/>
            <a:chOff x="6072198" y="4464780"/>
            <a:chExt cx="117998" cy="234810"/>
          </a:xfrm>
        </p:grpSpPr>
        <p:sp>
          <p:nvSpPr>
            <p:cNvPr id="86" name="Freeform 85"/>
            <p:cNvSpPr/>
            <p:nvPr/>
          </p:nvSpPr>
          <p:spPr bwMode="auto">
            <a:xfrm>
              <a:off x="6072198" y="4468159"/>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87" name="Freeform 86"/>
            <p:cNvSpPr/>
            <p:nvPr/>
          </p:nvSpPr>
          <p:spPr bwMode="auto">
            <a:xfrm>
              <a:off x="6116026" y="4464780"/>
              <a:ext cx="74170"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72" name="Group 87"/>
          <p:cNvGrpSpPr>
            <a:grpSpLocks noChangeAspect="1"/>
          </p:cNvGrpSpPr>
          <p:nvPr/>
        </p:nvGrpSpPr>
        <p:grpSpPr bwMode="auto">
          <a:xfrm>
            <a:off x="4722813" y="5235575"/>
            <a:ext cx="109537" cy="220663"/>
            <a:chOff x="6072198" y="4464780"/>
            <a:chExt cx="117998" cy="234810"/>
          </a:xfrm>
        </p:grpSpPr>
        <p:sp>
          <p:nvSpPr>
            <p:cNvPr id="89" name="Freeform 88"/>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90" name="Freeform 89"/>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grpSp>
        <p:nvGrpSpPr>
          <p:cNvPr id="16473" name="Group 90"/>
          <p:cNvGrpSpPr>
            <a:grpSpLocks noChangeAspect="1"/>
          </p:cNvGrpSpPr>
          <p:nvPr/>
        </p:nvGrpSpPr>
        <p:grpSpPr bwMode="auto">
          <a:xfrm>
            <a:off x="4859338" y="5216525"/>
            <a:ext cx="109537" cy="220663"/>
            <a:chOff x="6072198" y="4464780"/>
            <a:chExt cx="117998" cy="234810"/>
          </a:xfrm>
        </p:grpSpPr>
        <p:sp>
          <p:nvSpPr>
            <p:cNvPr id="92" name="Freeform 91"/>
            <p:cNvSpPr/>
            <p:nvPr/>
          </p:nvSpPr>
          <p:spPr bwMode="auto">
            <a:xfrm>
              <a:off x="6072198" y="4468159"/>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sp>
          <p:nvSpPr>
            <p:cNvPr id="93" name="Freeform 92"/>
            <p:cNvSpPr/>
            <p:nvPr/>
          </p:nvSpPr>
          <p:spPr bwMode="auto">
            <a:xfrm>
              <a:off x="6116661" y="4464780"/>
              <a:ext cx="73535" cy="231431"/>
            </a:xfrm>
            <a:custGeom>
              <a:avLst/>
              <a:gdLst>
                <a:gd name="connsiteX0" fmla="*/ 85725 w 88900"/>
                <a:gd name="connsiteY0" fmla="*/ 0 h 285750"/>
                <a:gd name="connsiteX1" fmla="*/ 0 w 88900"/>
                <a:gd name="connsiteY1" fmla="*/ 114300 h 285750"/>
                <a:gd name="connsiteX2" fmla="*/ 85725 w 88900"/>
                <a:gd name="connsiteY2" fmla="*/ 190500 h 285750"/>
                <a:gd name="connsiteX3" fmla="*/ 19050 w 88900"/>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88900" h="285750">
                  <a:moveTo>
                    <a:pt x="85725" y="0"/>
                  </a:moveTo>
                  <a:cubicBezTo>
                    <a:pt x="42862" y="41275"/>
                    <a:pt x="0" y="82550"/>
                    <a:pt x="0" y="114300"/>
                  </a:cubicBezTo>
                  <a:cubicBezTo>
                    <a:pt x="0" y="146050"/>
                    <a:pt x="82550" y="161925"/>
                    <a:pt x="85725" y="190500"/>
                  </a:cubicBezTo>
                  <a:cubicBezTo>
                    <a:pt x="88900" y="219075"/>
                    <a:pt x="53975" y="252412"/>
                    <a:pt x="19050" y="285750"/>
                  </a:cubicBezTo>
                </a:path>
              </a:pathLst>
            </a:cu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grpSp>
      <p:sp>
        <p:nvSpPr>
          <p:cNvPr id="42" name="TextBox 41"/>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ftr" sz="quarter" idx="11"/>
          </p:nvPr>
        </p:nvSpPr>
        <p:spPr>
          <a:noFill/>
        </p:spPr>
        <p:txBody>
          <a:bodyPr/>
          <a:lstStyle/>
          <a:p>
            <a:r>
              <a:rPr lang="en-US" smtClean="0"/>
              <a:t>D. Popa, Itron, J.L.Taylor, DTC (UK)</a:t>
            </a:r>
          </a:p>
        </p:txBody>
      </p:sp>
      <p:sp>
        <p:nvSpPr>
          <p:cNvPr id="17410" name="Rectangle 6"/>
          <p:cNvSpPr>
            <a:spLocks noGrp="1" noChangeArrowheads="1"/>
          </p:cNvSpPr>
          <p:nvPr>
            <p:ph type="sldNum" sz="quarter" idx="12"/>
          </p:nvPr>
        </p:nvSpPr>
        <p:spPr>
          <a:noFill/>
        </p:spPr>
        <p:txBody>
          <a:bodyPr/>
          <a:lstStyle/>
          <a:p>
            <a:r>
              <a:rPr lang="en-US" smtClean="0"/>
              <a:t>Slide </a:t>
            </a:r>
            <a:fld id="{5FDF1EAF-D764-47EB-A322-2747BB3395D9}" type="slidenum">
              <a:rPr lang="en-US" smtClean="0"/>
              <a:pPr/>
              <a:t>3</a:t>
            </a:fld>
            <a:endParaRPr lang="en-US" smtClean="0"/>
          </a:p>
        </p:txBody>
      </p:sp>
      <p:sp>
        <p:nvSpPr>
          <p:cNvPr id="17411" name="Date Placeholder 1"/>
          <p:cNvSpPr>
            <a:spLocks noGrp="1"/>
          </p:cNvSpPr>
          <p:nvPr>
            <p:ph type="dt" sz="quarter" idx="10"/>
          </p:nvPr>
        </p:nvSpPr>
        <p:spPr>
          <a:noFill/>
        </p:spPr>
        <p:txBody>
          <a:bodyPr/>
          <a:lstStyle/>
          <a:p>
            <a:r>
              <a:rPr lang="en-US" smtClean="0"/>
              <a:t>May 2010</a:t>
            </a:r>
          </a:p>
        </p:txBody>
      </p:sp>
      <p:sp>
        <p:nvSpPr>
          <p:cNvPr id="17412"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E3EB727D-3BF7-42F4-B656-65D5E326AB7B}" type="slidenum">
              <a:rPr lang="en-US"/>
              <a:pPr algn="ctr" eaLnBrk="0" hangingPunct="0"/>
              <a:t>3</a:t>
            </a:fld>
            <a:endParaRPr lang="en-US"/>
          </a:p>
        </p:txBody>
      </p:sp>
      <p:sp>
        <p:nvSpPr>
          <p:cNvPr id="17413"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May 2010</a:t>
            </a:r>
          </a:p>
        </p:txBody>
      </p:sp>
      <p:sp>
        <p:nvSpPr>
          <p:cNvPr id="17414" name="Rectangle 2"/>
          <p:cNvSpPr>
            <a:spLocks noGrp="1" noChangeArrowheads="1"/>
          </p:cNvSpPr>
          <p:nvPr>
            <p:ph type="title" idx="4294967295"/>
          </p:nvPr>
        </p:nvSpPr>
        <p:spPr/>
        <p:txBody>
          <a:bodyPr/>
          <a:lstStyle/>
          <a:p>
            <a:r>
              <a:rPr lang="en-US" sz="2400" smtClean="0"/>
              <a:t>4g MR-FSK PHY:</a:t>
            </a:r>
            <a:br>
              <a:rPr lang="en-US" sz="2400" smtClean="0"/>
            </a:br>
            <a:r>
              <a:rPr lang="en-US" sz="2400" smtClean="0"/>
              <a:t>Mapping between bit string and PHR fields; each multi-bit field is processed MSB first</a:t>
            </a:r>
          </a:p>
        </p:txBody>
      </p:sp>
      <p:cxnSp>
        <p:nvCxnSpPr>
          <p:cNvPr id="17415" name="Straight Connector 16"/>
          <p:cNvCxnSpPr>
            <a:cxnSpLocks noChangeShapeType="1"/>
          </p:cNvCxnSpPr>
          <p:nvPr/>
        </p:nvCxnSpPr>
        <p:spPr bwMode="auto">
          <a:xfrm rot="5400000">
            <a:off x="5220493" y="3307557"/>
            <a:ext cx="214313" cy="0"/>
          </a:xfrm>
          <a:prstGeom prst="line">
            <a:avLst/>
          </a:prstGeom>
          <a:noFill/>
          <a:ln w="12700" algn="ctr">
            <a:solidFill>
              <a:schemeClr val="tx1">
                <a:alpha val="30980"/>
              </a:schemeClr>
            </a:solidFill>
            <a:prstDash val="sysDash"/>
            <a:round/>
            <a:headEnd type="none" w="sm" len="sm"/>
            <a:tailEnd type="none" w="sm" len="sm"/>
          </a:ln>
        </p:spPr>
      </p:cxnSp>
      <p:sp>
        <p:nvSpPr>
          <p:cNvPr id="17416" name="TextBox 16"/>
          <p:cNvSpPr txBox="1">
            <a:spLocks noChangeArrowheads="1"/>
          </p:cNvSpPr>
          <p:nvPr/>
        </p:nvSpPr>
        <p:spPr bwMode="auto">
          <a:xfrm>
            <a:off x="654050" y="4406900"/>
            <a:ext cx="2197100" cy="822325"/>
          </a:xfrm>
          <a:prstGeom prst="rect">
            <a:avLst/>
          </a:prstGeom>
          <a:noFill/>
          <a:ln w="9525">
            <a:noFill/>
            <a:miter lim="800000"/>
            <a:headEnd/>
            <a:tailEnd/>
          </a:ln>
        </p:spPr>
        <p:txBody>
          <a:bodyPr wrap="none">
            <a:spAutoFit/>
          </a:bodyPr>
          <a:lstStyle/>
          <a:p>
            <a:pPr eaLnBrk="0" hangingPunct="0"/>
            <a:r>
              <a:rPr lang="en-US"/>
              <a:t>  MS   = Mode Switching </a:t>
            </a:r>
          </a:p>
          <a:p>
            <a:pPr eaLnBrk="0" hangingPunct="0"/>
            <a:r>
              <a:rPr lang="en-US"/>
              <a:t> RFU  = Reserved for further use</a:t>
            </a:r>
          </a:p>
          <a:p>
            <a:pPr eaLnBrk="0" hangingPunct="0"/>
            <a:r>
              <a:rPr lang="en-US"/>
              <a:t> FCS   =  FCS length</a:t>
            </a:r>
          </a:p>
          <a:p>
            <a:pPr eaLnBrk="0" hangingPunct="0"/>
            <a:r>
              <a:rPr lang="en-US"/>
              <a:t> DW    = Data Whitening</a:t>
            </a:r>
          </a:p>
        </p:txBody>
      </p:sp>
      <p:graphicFrame>
        <p:nvGraphicFramePr>
          <p:cNvPr id="27724" name="Group 76"/>
          <p:cNvGraphicFramePr>
            <a:graphicFrameLocks noGrp="1"/>
          </p:cNvGraphicFramePr>
          <p:nvPr/>
        </p:nvGraphicFramePr>
        <p:xfrm>
          <a:off x="727075" y="3186113"/>
          <a:ext cx="7715250" cy="732155"/>
        </p:xfrm>
        <a:graphic>
          <a:graphicData uri="http://schemas.openxmlformats.org/drawingml/2006/table">
            <a:tbl>
              <a:tblPr/>
              <a:tblGrid>
                <a:gridCol w="1473200"/>
                <a:gridCol w="390525"/>
                <a:gridCol w="388938"/>
                <a:gridCol w="390525"/>
                <a:gridCol w="390525"/>
                <a:gridCol w="388937"/>
                <a:gridCol w="392113"/>
                <a:gridCol w="390525"/>
                <a:gridCol w="388937"/>
                <a:gridCol w="390525"/>
                <a:gridCol w="388938"/>
                <a:gridCol w="390525"/>
                <a:gridCol w="388937"/>
                <a:gridCol w="390525"/>
                <a:gridCol w="390525"/>
                <a:gridCol w="388938"/>
                <a:gridCol w="392112"/>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R1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FCS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DW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L10</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L9</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L8</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L7</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L6</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L5</a:t>
                      </a:r>
                      <a:endParaRPr kumimoji="0" lang="en-US" sz="900" b="0" i="0" u="none" strike="noStrike" cap="none" normalizeH="0" baseline="-25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v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17479" name="Straight Connector 13"/>
          <p:cNvCxnSpPr>
            <a:cxnSpLocks noChangeShapeType="1"/>
          </p:cNvCxnSpPr>
          <p:nvPr/>
        </p:nvCxnSpPr>
        <p:spPr bwMode="auto">
          <a:xfrm rot="5400000">
            <a:off x="5217319" y="3305969"/>
            <a:ext cx="214312" cy="0"/>
          </a:xfrm>
          <a:prstGeom prst="line">
            <a:avLst/>
          </a:prstGeom>
          <a:noFill/>
          <a:ln w="12700" algn="ctr">
            <a:solidFill>
              <a:schemeClr val="tx1">
                <a:alpha val="30980"/>
              </a:schemeClr>
            </a:solidFill>
            <a:prstDash val="sysDash"/>
            <a:round/>
            <a:headEnd type="none" w="sm" len="sm"/>
            <a:tailEnd type="none" w="sm" len="sm"/>
          </a:ln>
        </p:spPr>
      </p:cxnSp>
      <p:sp>
        <p:nvSpPr>
          <p:cNvPr id="17480" name="Rectangle 87"/>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Delete 1</a:t>
            </a:r>
            <a:r>
              <a:rPr lang="en-US" sz="1800" baseline="30000">
                <a:latin typeface="Arial" charset="0"/>
              </a:rPr>
              <a:t>st</a:t>
            </a:r>
            <a:r>
              <a:rPr lang="en-US" sz="1800">
                <a:latin typeface="Arial" charset="0"/>
              </a:rPr>
              <a:t> sentence of 6.3.2a as it is already defined in figure 26a</a:t>
            </a:r>
          </a:p>
          <a:p>
            <a:pPr marL="342900" indent="-342900" eaLnBrk="0" hangingPunct="0">
              <a:spcBef>
                <a:spcPct val="20000"/>
              </a:spcBef>
              <a:buFontTx/>
              <a:buChar char="•"/>
            </a:pPr>
            <a:r>
              <a:rPr lang="en-US" sz="1800">
                <a:latin typeface="Arial" charset="0"/>
              </a:rPr>
              <a:t>Replace figure 27a with the following</a:t>
            </a:r>
          </a:p>
        </p:txBody>
      </p:sp>
      <p:sp>
        <p:nvSpPr>
          <p:cNvPr id="17481" name="TextBox 38"/>
          <p:cNvSpPr txBox="1">
            <a:spLocks noChangeArrowheads="1"/>
          </p:cNvSpPr>
          <p:nvPr/>
        </p:nvSpPr>
        <p:spPr bwMode="auto">
          <a:xfrm>
            <a:off x="857250" y="5357813"/>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27a</a:t>
            </a:r>
            <a:r>
              <a:rPr lang="en-US">
                <a:latin typeface="Arial" charset="0"/>
              </a:rPr>
              <a:t>: MR-FSK PHR component</a:t>
            </a:r>
          </a:p>
        </p:txBody>
      </p:sp>
      <p:sp>
        <p:nvSpPr>
          <p:cNvPr id="14" name="TextBox 13"/>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5"/>
          <p:cNvSpPr>
            <a:spLocks noGrp="1" noChangeArrowheads="1"/>
          </p:cNvSpPr>
          <p:nvPr>
            <p:ph type="ftr" sz="quarter" idx="11"/>
          </p:nvPr>
        </p:nvSpPr>
        <p:spPr>
          <a:noFill/>
        </p:spPr>
        <p:txBody>
          <a:bodyPr/>
          <a:lstStyle/>
          <a:p>
            <a:r>
              <a:rPr lang="en-US" smtClean="0"/>
              <a:t>D. Popa, Itron, J.L.Taylor, DTC (UK)</a:t>
            </a:r>
          </a:p>
        </p:txBody>
      </p:sp>
      <p:sp>
        <p:nvSpPr>
          <p:cNvPr id="18434" name="Rectangle 6"/>
          <p:cNvSpPr>
            <a:spLocks noGrp="1" noChangeArrowheads="1"/>
          </p:cNvSpPr>
          <p:nvPr>
            <p:ph type="sldNum" sz="quarter" idx="12"/>
          </p:nvPr>
        </p:nvSpPr>
        <p:spPr>
          <a:noFill/>
        </p:spPr>
        <p:txBody>
          <a:bodyPr/>
          <a:lstStyle/>
          <a:p>
            <a:r>
              <a:rPr lang="en-US" smtClean="0"/>
              <a:t>Slide </a:t>
            </a:r>
            <a:fld id="{1A82013B-A7B8-4099-AB7C-D75097BE452F}" type="slidenum">
              <a:rPr lang="en-US" smtClean="0"/>
              <a:pPr/>
              <a:t>4</a:t>
            </a:fld>
            <a:endParaRPr lang="en-US" smtClean="0"/>
          </a:p>
        </p:txBody>
      </p:sp>
      <p:sp>
        <p:nvSpPr>
          <p:cNvPr id="18435" name="Date Placeholder 1"/>
          <p:cNvSpPr>
            <a:spLocks noGrp="1"/>
          </p:cNvSpPr>
          <p:nvPr>
            <p:ph type="dt" sz="quarter" idx="10"/>
          </p:nvPr>
        </p:nvSpPr>
        <p:spPr>
          <a:noFill/>
        </p:spPr>
        <p:txBody>
          <a:bodyPr/>
          <a:lstStyle/>
          <a:p>
            <a:r>
              <a:rPr lang="en-US" smtClean="0"/>
              <a:t>May 2010</a:t>
            </a:r>
          </a:p>
        </p:txBody>
      </p:sp>
      <p:sp>
        <p:nvSpPr>
          <p:cNvPr id="18436"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53DC4068-75FF-4A21-A7F7-D922EDC7A93E}" type="slidenum">
              <a:rPr lang="en-US"/>
              <a:pPr algn="ctr" eaLnBrk="0" hangingPunct="0"/>
              <a:t>4</a:t>
            </a:fld>
            <a:endParaRPr lang="en-US"/>
          </a:p>
        </p:txBody>
      </p:sp>
      <p:sp>
        <p:nvSpPr>
          <p:cNvPr id="18437"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May 2010</a:t>
            </a:r>
          </a:p>
        </p:txBody>
      </p:sp>
      <p:sp>
        <p:nvSpPr>
          <p:cNvPr id="18438" name="Rectangle 2"/>
          <p:cNvSpPr>
            <a:spLocks noGrp="1" noChangeArrowheads="1"/>
          </p:cNvSpPr>
          <p:nvPr>
            <p:ph type="title" idx="4294967295"/>
          </p:nvPr>
        </p:nvSpPr>
        <p:spPr>
          <a:xfrm>
            <a:off x="614363" y="642938"/>
            <a:ext cx="8101012" cy="1033462"/>
          </a:xfrm>
        </p:spPr>
        <p:txBody>
          <a:bodyPr/>
          <a:lstStyle/>
          <a:p>
            <a:r>
              <a:rPr lang="en-US" sz="2400" smtClean="0"/>
              <a:t>4g MR-FSK PHY:</a:t>
            </a:r>
            <a:br>
              <a:rPr lang="en-US" sz="2400" smtClean="0"/>
            </a:br>
            <a:r>
              <a:rPr lang="en-US" sz="2400" smtClean="0"/>
              <a:t>Mapping between bit string and MSF fields; each multi-bit field is processed MSB first</a:t>
            </a:r>
          </a:p>
        </p:txBody>
      </p:sp>
      <p:cxnSp>
        <p:nvCxnSpPr>
          <p:cNvPr id="18439" name="Straight Connector 16"/>
          <p:cNvCxnSpPr>
            <a:cxnSpLocks noChangeShapeType="1"/>
          </p:cNvCxnSpPr>
          <p:nvPr/>
        </p:nvCxnSpPr>
        <p:spPr bwMode="auto">
          <a:xfrm rot="5400000">
            <a:off x="5106193" y="3612357"/>
            <a:ext cx="214313" cy="0"/>
          </a:xfrm>
          <a:prstGeom prst="line">
            <a:avLst/>
          </a:prstGeom>
          <a:noFill/>
          <a:ln w="12700" algn="ctr">
            <a:solidFill>
              <a:schemeClr val="tx1">
                <a:alpha val="30980"/>
              </a:schemeClr>
            </a:solidFill>
            <a:prstDash val="sysDash"/>
            <a:round/>
            <a:headEnd type="none" w="sm" len="sm"/>
            <a:tailEnd type="none" w="sm" len="sm"/>
          </a:ln>
        </p:spPr>
      </p:cxnSp>
      <p:sp>
        <p:nvSpPr>
          <p:cNvPr id="18440" name="TextBox 16"/>
          <p:cNvSpPr txBox="1">
            <a:spLocks noChangeArrowheads="1"/>
          </p:cNvSpPr>
          <p:nvPr/>
        </p:nvSpPr>
        <p:spPr bwMode="auto">
          <a:xfrm>
            <a:off x="611188" y="4587875"/>
            <a:ext cx="2619375" cy="639763"/>
          </a:xfrm>
          <a:prstGeom prst="rect">
            <a:avLst/>
          </a:prstGeom>
          <a:noFill/>
          <a:ln w="9525">
            <a:noFill/>
            <a:miter lim="800000"/>
            <a:headEnd/>
            <a:tailEnd/>
          </a:ln>
        </p:spPr>
        <p:txBody>
          <a:bodyPr wrap="none">
            <a:spAutoFit/>
          </a:bodyPr>
          <a:lstStyle/>
          <a:p>
            <a:pPr eaLnBrk="0" hangingPunct="0"/>
            <a:r>
              <a:rPr lang="en-US"/>
              <a:t>  MS   = Mode Switching </a:t>
            </a:r>
          </a:p>
          <a:p>
            <a:pPr eaLnBrk="0" hangingPunct="0"/>
            <a:r>
              <a:rPr lang="en-US"/>
              <a:t> MSPE = mode Switch Parameter Entry</a:t>
            </a:r>
          </a:p>
          <a:p>
            <a:pPr eaLnBrk="0" hangingPunct="0"/>
            <a:r>
              <a:rPr lang="en-US"/>
              <a:t> FEC = new mode FEC field</a:t>
            </a:r>
          </a:p>
        </p:txBody>
      </p:sp>
      <p:graphicFrame>
        <p:nvGraphicFramePr>
          <p:cNvPr id="28751" name="Group 79"/>
          <p:cNvGraphicFramePr>
            <a:graphicFrameLocks noGrp="1"/>
          </p:cNvGraphicFramePr>
          <p:nvPr/>
        </p:nvGraphicFramePr>
        <p:xfrm>
          <a:off x="611188" y="3490913"/>
          <a:ext cx="7715250" cy="732155"/>
        </p:xfrm>
        <a:graphic>
          <a:graphicData uri="http://schemas.openxmlformats.org/drawingml/2006/table">
            <a:tbl>
              <a:tblPr/>
              <a:tblGrid>
                <a:gridCol w="1473200"/>
                <a:gridCol w="390525"/>
                <a:gridCol w="388937"/>
                <a:gridCol w="390525"/>
                <a:gridCol w="390525"/>
                <a:gridCol w="388938"/>
                <a:gridCol w="392112"/>
                <a:gridCol w="390525"/>
                <a:gridCol w="388938"/>
                <a:gridCol w="390525"/>
                <a:gridCol w="388937"/>
                <a:gridCol w="390525"/>
                <a:gridCol w="388938"/>
                <a:gridCol w="390525"/>
                <a:gridCol w="390525"/>
                <a:gridCol w="388937"/>
                <a:gridCol w="392113"/>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FEC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F4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F3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F2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F1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F0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MSPE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New Mode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Mode Switch FEC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cxnSp>
        <p:nvCxnSpPr>
          <p:cNvPr id="18504" name="Straight Connector 13"/>
          <p:cNvCxnSpPr>
            <a:cxnSpLocks noChangeShapeType="1"/>
          </p:cNvCxnSpPr>
          <p:nvPr/>
        </p:nvCxnSpPr>
        <p:spPr bwMode="auto">
          <a:xfrm rot="5400000">
            <a:off x="5096668" y="3615532"/>
            <a:ext cx="214313" cy="0"/>
          </a:xfrm>
          <a:prstGeom prst="line">
            <a:avLst/>
          </a:prstGeom>
          <a:noFill/>
          <a:ln w="12700" algn="ctr">
            <a:solidFill>
              <a:schemeClr val="tx1">
                <a:alpha val="30980"/>
              </a:schemeClr>
            </a:solidFill>
            <a:prstDash val="sysDash"/>
            <a:round/>
            <a:headEnd type="none" w="sm" len="sm"/>
            <a:tailEnd type="none" w="sm" len="sm"/>
          </a:ln>
        </p:spPr>
      </p:cxnSp>
      <p:sp>
        <p:nvSpPr>
          <p:cNvPr id="18505" name="Rectangle 89"/>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Replace figure 27c with the following</a:t>
            </a:r>
          </a:p>
        </p:txBody>
      </p:sp>
      <p:sp>
        <p:nvSpPr>
          <p:cNvPr id="18506" name="TextBox 38"/>
          <p:cNvSpPr txBox="1">
            <a:spLocks noChangeArrowheads="1"/>
          </p:cNvSpPr>
          <p:nvPr/>
        </p:nvSpPr>
        <p:spPr bwMode="auto">
          <a:xfrm>
            <a:off x="857250" y="5143500"/>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27c</a:t>
            </a:r>
            <a:r>
              <a:rPr lang="en-US">
                <a:latin typeface="Arial" charset="0"/>
              </a:rPr>
              <a:t>: MR-FSK Mode Switching Frame PHR component</a:t>
            </a:r>
          </a:p>
        </p:txBody>
      </p:sp>
      <p:sp>
        <p:nvSpPr>
          <p:cNvPr id="14" name="TextBox 13"/>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ftr" sz="quarter" idx="11"/>
          </p:nvPr>
        </p:nvSpPr>
        <p:spPr>
          <a:noFill/>
        </p:spPr>
        <p:txBody>
          <a:bodyPr/>
          <a:lstStyle/>
          <a:p>
            <a:r>
              <a:rPr lang="en-US" smtClean="0"/>
              <a:t>D. Popa, Itron, J.L.Taylor, DTC (UK)</a:t>
            </a:r>
          </a:p>
        </p:txBody>
      </p:sp>
      <p:sp>
        <p:nvSpPr>
          <p:cNvPr id="19458" name="Rectangle 6"/>
          <p:cNvSpPr>
            <a:spLocks noGrp="1" noChangeArrowheads="1"/>
          </p:cNvSpPr>
          <p:nvPr>
            <p:ph type="sldNum" sz="quarter" idx="12"/>
          </p:nvPr>
        </p:nvSpPr>
        <p:spPr>
          <a:noFill/>
        </p:spPr>
        <p:txBody>
          <a:bodyPr/>
          <a:lstStyle/>
          <a:p>
            <a:r>
              <a:rPr lang="en-US" smtClean="0"/>
              <a:t>Slide </a:t>
            </a:r>
            <a:fld id="{8A133278-2C44-48BC-B5F6-4EED9D041FD0}" type="slidenum">
              <a:rPr lang="en-US" smtClean="0"/>
              <a:pPr/>
              <a:t>5</a:t>
            </a:fld>
            <a:endParaRPr lang="en-US" smtClean="0"/>
          </a:p>
        </p:txBody>
      </p:sp>
      <p:sp>
        <p:nvSpPr>
          <p:cNvPr id="19459" name="Date Placeholder 1"/>
          <p:cNvSpPr>
            <a:spLocks noGrp="1"/>
          </p:cNvSpPr>
          <p:nvPr>
            <p:ph type="dt" sz="quarter" idx="10"/>
          </p:nvPr>
        </p:nvSpPr>
        <p:spPr>
          <a:noFill/>
        </p:spPr>
        <p:txBody>
          <a:bodyPr/>
          <a:lstStyle/>
          <a:p>
            <a:r>
              <a:rPr lang="en-US" smtClean="0"/>
              <a:t>May 2010</a:t>
            </a:r>
          </a:p>
        </p:txBody>
      </p:sp>
      <p:sp>
        <p:nvSpPr>
          <p:cNvPr id="19460"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2886D90-5696-4BF7-925B-83DA88683F35}" type="slidenum">
              <a:rPr lang="en-US"/>
              <a:pPr algn="ctr" eaLnBrk="0" hangingPunct="0"/>
              <a:t>5</a:t>
            </a:fld>
            <a:endParaRPr lang="en-US"/>
          </a:p>
        </p:txBody>
      </p:sp>
      <p:sp>
        <p:nvSpPr>
          <p:cNvPr id="19461"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May 2010</a:t>
            </a:r>
          </a:p>
        </p:txBody>
      </p:sp>
      <p:sp>
        <p:nvSpPr>
          <p:cNvPr id="19462" name="TextBox 13"/>
          <p:cNvSpPr txBox="1">
            <a:spLocks noChangeArrowheads="1"/>
          </p:cNvSpPr>
          <p:nvPr/>
        </p:nvSpPr>
        <p:spPr bwMode="auto">
          <a:xfrm>
            <a:off x="611188" y="4581525"/>
            <a:ext cx="2349500" cy="639763"/>
          </a:xfrm>
          <a:prstGeom prst="rect">
            <a:avLst/>
          </a:prstGeom>
          <a:noFill/>
          <a:ln w="9525">
            <a:noFill/>
            <a:miter lim="800000"/>
            <a:headEnd/>
            <a:tailEnd/>
          </a:ln>
        </p:spPr>
        <p:txBody>
          <a:bodyPr wrap="none">
            <a:spAutoFit/>
          </a:bodyPr>
          <a:lstStyle/>
          <a:p>
            <a:pPr eaLnBrk="0" hangingPunct="0"/>
            <a:r>
              <a:rPr lang="en-US"/>
              <a:t>   PC    =   Parity Check </a:t>
            </a:r>
          </a:p>
          <a:p>
            <a:pPr eaLnBrk="0" hangingPunct="0"/>
            <a:r>
              <a:rPr lang="en-US"/>
              <a:t>  RM    =   Rate Mode</a:t>
            </a:r>
          </a:p>
          <a:p>
            <a:pPr eaLnBrk="0" hangingPunct="0"/>
            <a:r>
              <a:rPr lang="en-US"/>
              <a:t> RFU    =   Reserved for further use</a:t>
            </a:r>
          </a:p>
        </p:txBody>
      </p:sp>
      <p:sp>
        <p:nvSpPr>
          <p:cNvPr id="15" name="Rectangle 2"/>
          <p:cNvSpPr txBox="1">
            <a:spLocks noChangeArrowheads="1"/>
          </p:cNvSpPr>
          <p:nvPr/>
        </p:nvSpPr>
        <p:spPr bwMode="auto">
          <a:xfrm>
            <a:off x="614363" y="642938"/>
            <a:ext cx="8101012" cy="1100137"/>
          </a:xfrm>
          <a:prstGeom prst="rect">
            <a:avLst/>
          </a:prstGeom>
          <a:noFill/>
          <a:ln w="9525">
            <a:noFill/>
            <a:miter lim="800000"/>
            <a:headEnd/>
            <a:tailEnd/>
          </a:ln>
          <a:effectLst/>
        </p:spPr>
        <p:txBody>
          <a:bodyPr lIns="92075" tIns="46038" rIns="92075" bIns="46038" anchor="ctr"/>
          <a:lstStyle/>
          <a:p>
            <a:pPr algn="ctr" eaLnBrk="0" hangingPunct="0">
              <a:defRPr/>
            </a:pPr>
            <a:r>
              <a:rPr lang="en-US" sz="2400" kern="0" dirty="0">
                <a:solidFill>
                  <a:schemeClr val="tx2"/>
                </a:solidFill>
                <a:latin typeface="+mj-lt"/>
                <a:ea typeface="+mj-ea"/>
                <a:cs typeface="+mj-cs"/>
              </a:rPr>
              <a:t>4g MR-O-QPSK PHY:</a:t>
            </a:r>
            <a:br>
              <a:rPr lang="en-US" sz="2400" kern="0" dirty="0">
                <a:solidFill>
                  <a:schemeClr val="tx2"/>
                </a:solidFill>
                <a:latin typeface="+mj-lt"/>
                <a:ea typeface="+mj-ea"/>
                <a:cs typeface="+mj-cs"/>
              </a:rPr>
            </a:br>
            <a:r>
              <a:rPr lang="en-US" sz="2400" kern="0" dirty="0">
                <a:solidFill>
                  <a:schemeClr val="tx2"/>
                </a:solidFill>
                <a:latin typeface="+mj-lt"/>
                <a:ea typeface="+mj-ea"/>
                <a:cs typeface="+mj-cs"/>
              </a:rPr>
              <a:t>Mapping between bit string and PHR fields; </a:t>
            </a:r>
            <a:r>
              <a:rPr lang="en-US" sz="2400" dirty="0"/>
              <a:t>each multi-bit field is processed MSB first</a:t>
            </a:r>
            <a:endParaRPr lang="en-US" sz="2400" kern="0" dirty="0">
              <a:solidFill>
                <a:schemeClr val="tx2"/>
              </a:solidFill>
              <a:latin typeface="+mj-lt"/>
              <a:ea typeface="+mj-ea"/>
              <a:cs typeface="+mj-cs"/>
            </a:endParaRPr>
          </a:p>
        </p:txBody>
      </p:sp>
      <p:graphicFrame>
        <p:nvGraphicFramePr>
          <p:cNvPr id="29786" name="Group 90"/>
          <p:cNvGraphicFramePr>
            <a:graphicFrameLocks noGrp="1"/>
          </p:cNvGraphicFramePr>
          <p:nvPr/>
        </p:nvGraphicFramePr>
        <p:xfrm>
          <a:off x="714375" y="3486150"/>
          <a:ext cx="7858125" cy="731520"/>
        </p:xfrm>
        <a:graphic>
          <a:graphicData uri="http://schemas.openxmlformats.org/drawingml/2006/table">
            <a:tbl>
              <a:tblPr/>
              <a:tblGrid>
                <a:gridCol w="1465263"/>
                <a:gridCol w="398462"/>
                <a:gridCol w="400050"/>
                <a:gridCol w="398463"/>
                <a:gridCol w="400050"/>
                <a:gridCol w="400050"/>
                <a:gridCol w="400050"/>
                <a:gridCol w="400050"/>
                <a:gridCol w="398462"/>
                <a:gridCol w="400050"/>
                <a:gridCol w="400050"/>
                <a:gridCol w="398463"/>
                <a:gridCol w="400050"/>
                <a:gridCol w="398462"/>
                <a:gridCol w="400050"/>
                <a:gridCol w="398463"/>
                <a:gridCol w="401637"/>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Bit Mapping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RM1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RM0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9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vMerge="1">
                  <a:txBody>
                    <a:bodyPr/>
                    <a:lstStyle/>
                    <a:p>
                      <a:endParaRPr lang="en-US"/>
                    </a:p>
                  </a:txBody>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9526" name="Rectangle 88"/>
          <p:cNvSpPr>
            <a:spLocks noChangeArrowheads="1"/>
          </p:cNvSpPr>
          <p:nvPr/>
        </p:nvSpPr>
        <p:spPr bwMode="auto">
          <a:xfrm>
            <a:off x="685800" y="2241550"/>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Delete 1</a:t>
            </a:r>
            <a:r>
              <a:rPr lang="en-US" sz="1800" baseline="30000">
                <a:latin typeface="Arial" charset="0"/>
              </a:rPr>
              <a:t>st</a:t>
            </a:r>
            <a:r>
              <a:rPr lang="en-US" sz="1800">
                <a:latin typeface="Arial" charset="0"/>
              </a:rPr>
              <a:t> sentence in 6.3.2b</a:t>
            </a:r>
          </a:p>
          <a:p>
            <a:pPr marL="342900" indent="-342900" eaLnBrk="0" hangingPunct="0">
              <a:spcBef>
                <a:spcPct val="20000"/>
              </a:spcBef>
              <a:buFontTx/>
              <a:buChar char="•"/>
            </a:pPr>
            <a:r>
              <a:rPr lang="en-US" sz="1800">
                <a:latin typeface="Arial" charset="0"/>
              </a:rPr>
              <a:t>Replace figure 27b with the following</a:t>
            </a:r>
          </a:p>
        </p:txBody>
      </p:sp>
      <p:sp>
        <p:nvSpPr>
          <p:cNvPr id="19527" name="TextBox 38"/>
          <p:cNvSpPr txBox="1">
            <a:spLocks noChangeArrowheads="1"/>
          </p:cNvSpPr>
          <p:nvPr/>
        </p:nvSpPr>
        <p:spPr bwMode="auto">
          <a:xfrm>
            <a:off x="857250" y="5143500"/>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27b</a:t>
            </a:r>
            <a:r>
              <a:rPr lang="en-US">
                <a:latin typeface="Arial" charset="0"/>
              </a:rPr>
              <a:t>: MR-O-QPSK PHR component</a:t>
            </a:r>
          </a:p>
        </p:txBody>
      </p:sp>
      <p:sp>
        <p:nvSpPr>
          <p:cNvPr id="12" name="TextBox 11"/>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ftr" sz="quarter" idx="11"/>
          </p:nvPr>
        </p:nvSpPr>
        <p:spPr>
          <a:noFill/>
        </p:spPr>
        <p:txBody>
          <a:bodyPr/>
          <a:lstStyle/>
          <a:p>
            <a:r>
              <a:rPr lang="en-US" smtClean="0"/>
              <a:t>D. Popa, Itron, J.L.Taylor, DTC (UK)</a:t>
            </a:r>
          </a:p>
        </p:txBody>
      </p:sp>
      <p:sp>
        <p:nvSpPr>
          <p:cNvPr id="20482" name="Rectangle 6"/>
          <p:cNvSpPr>
            <a:spLocks noGrp="1" noChangeArrowheads="1"/>
          </p:cNvSpPr>
          <p:nvPr>
            <p:ph type="sldNum" sz="quarter" idx="12"/>
          </p:nvPr>
        </p:nvSpPr>
        <p:spPr>
          <a:noFill/>
        </p:spPr>
        <p:txBody>
          <a:bodyPr/>
          <a:lstStyle/>
          <a:p>
            <a:r>
              <a:rPr lang="en-US" smtClean="0"/>
              <a:t>Slide </a:t>
            </a:r>
            <a:fld id="{68BDDE16-9254-493C-BF7B-A89CEDCB59C0}" type="slidenum">
              <a:rPr lang="en-US" smtClean="0"/>
              <a:pPr/>
              <a:t>6</a:t>
            </a:fld>
            <a:endParaRPr lang="en-US" smtClean="0"/>
          </a:p>
        </p:txBody>
      </p:sp>
      <p:sp>
        <p:nvSpPr>
          <p:cNvPr id="20483" name="Date Placeholder 1"/>
          <p:cNvSpPr>
            <a:spLocks noGrp="1"/>
          </p:cNvSpPr>
          <p:nvPr>
            <p:ph type="dt" sz="quarter" idx="10"/>
          </p:nvPr>
        </p:nvSpPr>
        <p:spPr>
          <a:noFill/>
        </p:spPr>
        <p:txBody>
          <a:bodyPr/>
          <a:lstStyle/>
          <a:p>
            <a:r>
              <a:rPr lang="en-US" smtClean="0"/>
              <a:t>May 2010</a:t>
            </a:r>
          </a:p>
        </p:txBody>
      </p:sp>
      <p:sp>
        <p:nvSpPr>
          <p:cNvPr id="20484" name="Slide Number Placeholder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08E46484-1F8D-4C72-AE1D-FFB2B009D284}" type="slidenum">
              <a:rPr lang="en-US"/>
              <a:pPr algn="ctr" eaLnBrk="0" hangingPunct="0"/>
              <a:t>6</a:t>
            </a:fld>
            <a:endParaRPr lang="en-US"/>
          </a:p>
        </p:txBody>
      </p:sp>
      <p:sp>
        <p:nvSpPr>
          <p:cNvPr id="20485"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May 2010</a:t>
            </a:r>
          </a:p>
        </p:txBody>
      </p:sp>
      <p:sp>
        <p:nvSpPr>
          <p:cNvPr id="20486" name="TextBox 41"/>
          <p:cNvSpPr txBox="1">
            <a:spLocks noChangeArrowheads="1"/>
          </p:cNvSpPr>
          <p:nvPr/>
        </p:nvSpPr>
        <p:spPr bwMode="auto">
          <a:xfrm>
            <a:off x="581025" y="4081463"/>
            <a:ext cx="2463800" cy="639762"/>
          </a:xfrm>
          <a:prstGeom prst="rect">
            <a:avLst/>
          </a:prstGeom>
          <a:noFill/>
          <a:ln w="9525">
            <a:noFill/>
            <a:miter lim="800000"/>
            <a:headEnd/>
            <a:tailEnd/>
          </a:ln>
        </p:spPr>
        <p:txBody>
          <a:bodyPr wrap="none">
            <a:spAutoFit/>
          </a:bodyPr>
          <a:lstStyle/>
          <a:p>
            <a:pPr eaLnBrk="0" hangingPunct="0"/>
            <a:r>
              <a:rPr lang="en-US"/>
              <a:t>   RFU    =   Reserved for further use </a:t>
            </a:r>
          </a:p>
          <a:p>
            <a:pPr eaLnBrk="0" hangingPunct="0"/>
            <a:r>
              <a:rPr lang="en-US"/>
              <a:t>         S    =  Scrambler</a:t>
            </a:r>
          </a:p>
          <a:p>
            <a:pPr eaLnBrk="0" hangingPunct="0"/>
            <a:r>
              <a:rPr lang="en-US"/>
              <a:t> HCS      =   Header Check Sequence</a:t>
            </a:r>
          </a:p>
        </p:txBody>
      </p:sp>
      <p:sp>
        <p:nvSpPr>
          <p:cNvPr id="43" name="Rectangle 2"/>
          <p:cNvSpPr txBox="1">
            <a:spLocks noChangeArrowheads="1"/>
          </p:cNvSpPr>
          <p:nvPr/>
        </p:nvSpPr>
        <p:spPr bwMode="auto">
          <a:xfrm>
            <a:off x="614363" y="642938"/>
            <a:ext cx="8101012" cy="1138237"/>
          </a:xfrm>
          <a:prstGeom prst="rect">
            <a:avLst/>
          </a:prstGeom>
          <a:noFill/>
          <a:ln w="9525">
            <a:noFill/>
            <a:miter lim="800000"/>
            <a:headEnd/>
            <a:tailEnd/>
          </a:ln>
          <a:effectLst/>
        </p:spPr>
        <p:txBody>
          <a:bodyPr lIns="92075" tIns="46038" rIns="92075" bIns="46038" anchor="ctr"/>
          <a:lstStyle/>
          <a:p>
            <a:pPr algn="ctr" eaLnBrk="0" hangingPunct="0">
              <a:defRPr/>
            </a:pPr>
            <a:r>
              <a:rPr lang="en-US" sz="2400" kern="0" dirty="0">
                <a:solidFill>
                  <a:schemeClr val="tx2"/>
                </a:solidFill>
                <a:latin typeface="+mj-lt"/>
                <a:ea typeface="+mj-ea"/>
                <a:cs typeface="+mj-cs"/>
              </a:rPr>
              <a:t>4g OFDM PHY:</a:t>
            </a:r>
            <a:br>
              <a:rPr lang="en-US" sz="2400" kern="0" dirty="0">
                <a:solidFill>
                  <a:schemeClr val="tx2"/>
                </a:solidFill>
                <a:latin typeface="+mj-lt"/>
                <a:ea typeface="+mj-ea"/>
                <a:cs typeface="+mj-cs"/>
              </a:rPr>
            </a:br>
            <a:r>
              <a:rPr lang="en-US" sz="2400" kern="0" dirty="0">
                <a:solidFill>
                  <a:schemeClr val="tx2"/>
                </a:solidFill>
                <a:latin typeface="+mj-lt"/>
                <a:ea typeface="+mj-ea"/>
                <a:cs typeface="+mj-cs"/>
              </a:rPr>
              <a:t>Mapping between bit string and PHR fields; </a:t>
            </a:r>
            <a:r>
              <a:rPr lang="en-US" sz="2400" dirty="0"/>
              <a:t>each multi-bit field is processed MSB first</a:t>
            </a:r>
            <a:endParaRPr lang="en-US" sz="2400" kern="0" dirty="0">
              <a:solidFill>
                <a:schemeClr val="tx2"/>
              </a:solidFill>
              <a:latin typeface="+mj-lt"/>
              <a:ea typeface="+mj-ea"/>
              <a:cs typeface="+mj-cs"/>
            </a:endParaRPr>
          </a:p>
        </p:txBody>
      </p:sp>
      <p:graphicFrame>
        <p:nvGraphicFramePr>
          <p:cNvPr id="30790" name="Group 70"/>
          <p:cNvGraphicFramePr>
            <a:graphicFrameLocks noGrp="1"/>
          </p:cNvGraphicFramePr>
          <p:nvPr/>
        </p:nvGraphicFramePr>
        <p:xfrm>
          <a:off x="481013" y="2928938"/>
          <a:ext cx="8054975" cy="732155"/>
        </p:xfrm>
        <a:graphic>
          <a:graphicData uri="http://schemas.openxmlformats.org/drawingml/2006/table">
            <a:tbl>
              <a:tblPr/>
              <a:tblGrid>
                <a:gridCol w="1223962"/>
                <a:gridCol w="906463"/>
                <a:gridCol w="417512"/>
                <a:gridCol w="1457325"/>
                <a:gridCol w="647700"/>
                <a:gridCol w="647700"/>
                <a:gridCol w="560388"/>
                <a:gridCol w="1096962"/>
                <a:gridCol w="1096963"/>
              </a:tblGrid>
              <a:tr h="242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Bit string index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0 - 4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6 - 16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17 - 18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19 - 20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22 - 29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30 – 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R4 ……..R0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charset="0"/>
                        </a:rPr>
                        <a:t>RFU</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L10……L6………L0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R1 | R0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S1 | S0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H7…………H0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T5…………T0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4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Field 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Payload Length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RFU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HCS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rPr>
                        <a:t>Tail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0530" name="Rectangle 73"/>
          <p:cNvSpPr>
            <a:spLocks noChangeArrowheads="1"/>
          </p:cNvSpPr>
          <p:nvPr/>
        </p:nvSpPr>
        <p:spPr bwMode="auto">
          <a:xfrm>
            <a:off x="2354263" y="2919413"/>
            <a:ext cx="260350" cy="274637"/>
          </a:xfrm>
          <a:prstGeom prst="rect">
            <a:avLst/>
          </a:prstGeom>
          <a:noFill/>
          <a:ln w="9525">
            <a:noFill/>
            <a:miter lim="800000"/>
            <a:headEnd/>
            <a:tailEnd/>
          </a:ln>
        </p:spPr>
        <p:txBody>
          <a:bodyPr wrap="none">
            <a:spAutoFit/>
          </a:bodyPr>
          <a:lstStyle/>
          <a:p>
            <a:r>
              <a:rPr lang="en-US"/>
              <a:t>0</a:t>
            </a:r>
          </a:p>
        </p:txBody>
      </p:sp>
      <p:sp>
        <p:nvSpPr>
          <p:cNvPr id="20531" name="Rectangle 78"/>
          <p:cNvSpPr>
            <a:spLocks noChangeArrowheads="1"/>
          </p:cNvSpPr>
          <p:nvPr/>
        </p:nvSpPr>
        <p:spPr bwMode="auto">
          <a:xfrm>
            <a:off x="6991350" y="2911475"/>
            <a:ext cx="260350" cy="274638"/>
          </a:xfrm>
          <a:prstGeom prst="rect">
            <a:avLst/>
          </a:prstGeom>
          <a:noFill/>
          <a:ln w="9525">
            <a:noFill/>
            <a:miter lim="800000"/>
            <a:headEnd/>
            <a:tailEnd/>
          </a:ln>
        </p:spPr>
        <p:txBody>
          <a:bodyPr wrap="none">
            <a:spAutoFit/>
          </a:bodyPr>
          <a:lstStyle/>
          <a:p>
            <a:r>
              <a:rPr lang="en-US"/>
              <a:t>3</a:t>
            </a:r>
          </a:p>
        </p:txBody>
      </p:sp>
      <p:sp>
        <p:nvSpPr>
          <p:cNvPr id="20532" name="Rectangle 80"/>
          <p:cNvSpPr>
            <a:spLocks noChangeArrowheads="1"/>
          </p:cNvSpPr>
          <p:nvPr/>
        </p:nvSpPr>
        <p:spPr bwMode="auto">
          <a:xfrm>
            <a:off x="619125" y="2022475"/>
            <a:ext cx="7772400" cy="811213"/>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1800">
                <a:latin typeface="Arial" charset="0"/>
              </a:rPr>
              <a:t>Replace figure 27f with the following</a:t>
            </a:r>
          </a:p>
        </p:txBody>
      </p:sp>
      <p:sp>
        <p:nvSpPr>
          <p:cNvPr id="20533" name="TextBox 38"/>
          <p:cNvSpPr txBox="1">
            <a:spLocks noChangeArrowheads="1"/>
          </p:cNvSpPr>
          <p:nvPr/>
        </p:nvSpPr>
        <p:spPr bwMode="auto">
          <a:xfrm>
            <a:off x="857250" y="4843463"/>
            <a:ext cx="7858125" cy="276225"/>
          </a:xfrm>
          <a:prstGeom prst="rect">
            <a:avLst/>
          </a:prstGeom>
          <a:noFill/>
          <a:ln w="9525">
            <a:noFill/>
            <a:miter lim="800000"/>
            <a:headEnd/>
            <a:tailEnd/>
          </a:ln>
        </p:spPr>
        <p:txBody>
          <a:bodyPr>
            <a:spAutoFit/>
          </a:bodyPr>
          <a:lstStyle/>
          <a:p>
            <a:pPr algn="ctr" eaLnBrk="0" hangingPunct="0"/>
            <a:r>
              <a:rPr lang="en-US" b="1">
                <a:latin typeface="Arial" charset="0"/>
              </a:rPr>
              <a:t>Figure 27f</a:t>
            </a:r>
            <a:r>
              <a:rPr lang="en-US">
                <a:latin typeface="Arial" charset="0"/>
              </a:rPr>
              <a:t>: OFDM PHR component</a:t>
            </a:r>
          </a:p>
        </p:txBody>
      </p:sp>
      <p:sp>
        <p:nvSpPr>
          <p:cNvPr id="14" name="TextBox 13"/>
          <p:cNvSpPr txBox="1"/>
          <p:nvPr/>
        </p:nvSpPr>
        <p:spPr>
          <a:xfrm>
            <a:off x="6270173" y="261259"/>
            <a:ext cx="2573140" cy="307777"/>
          </a:xfrm>
          <a:prstGeom prst="rect">
            <a:avLst/>
          </a:prstGeom>
          <a:solidFill>
            <a:schemeClr val="bg1"/>
          </a:solidFill>
        </p:spPr>
        <p:txBody>
          <a:bodyPr wrap="none" rtlCol="0">
            <a:spAutoFit/>
          </a:bodyPr>
          <a:lstStyle/>
          <a:p>
            <a:r>
              <a:rPr lang="en-US" sz="1400" b="1" dirty="0" smtClean="0"/>
              <a:t>d</a:t>
            </a:r>
            <a:r>
              <a:rPr lang="en-US" sz="1400" b="1" dirty="0" smtClean="0"/>
              <a:t>oc.: IEEE 15-10-0445-00-004g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3407</TotalTime>
  <Words>797</Words>
  <Application>Microsoft Office PowerPoint</Application>
  <PresentationFormat>On-screen Show (4:3)</PresentationFormat>
  <Paragraphs>264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Text Change Suggestion - Update the 3rd paragraph of 6.3 to say:</vt:lpstr>
      <vt:lpstr>4g MR-FSK PHY: Mapping between bit string and PHR fields; each multi-bit field is processed MSB first</vt:lpstr>
      <vt:lpstr>4g MR-FSK PHY: Mapping between bit string and MSF fields; each multi-bit field is processed MSB first</vt:lpstr>
      <vt:lpstr>Slide 5</vt:lpstr>
      <vt:lpstr>Slide 6</vt:lpstr>
    </vt:vector>
  </TitlesOfParts>
  <Company>DTC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Larry Taylor</dc:creator>
  <cp:keywords/>
  <dc:description>&lt;doc#&gt;</dc:description>
  <cp:lastModifiedBy>Popa, Daniel</cp:lastModifiedBy>
  <cp:revision>72</cp:revision>
  <cp:lastPrinted>1998-02-10T13:28:06Z</cp:lastPrinted>
  <dcterms:created xsi:type="dcterms:W3CDTF">2010-05-26T10:03:41Z</dcterms:created>
  <dcterms:modified xsi:type="dcterms:W3CDTF">2010-07-01T23:05:49Z</dcterms:modified>
</cp:coreProperties>
</file>