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34" r:id="rId2"/>
    <p:sldId id="374" r:id="rId3"/>
    <p:sldId id="375" r:id="rId4"/>
    <p:sldId id="371" r:id="rId5"/>
    <p:sldId id="372" r:id="rId6"/>
    <p:sldId id="353" r:id="rId7"/>
    <p:sldId id="373" r:id="rId8"/>
    <p:sldId id="354" r:id="rId9"/>
    <p:sldId id="355" r:id="rId10"/>
    <p:sldId id="344" r:id="rId11"/>
    <p:sldId id="346" r:id="rId12"/>
    <p:sldId id="356" r:id="rId13"/>
    <p:sldId id="357" r:id="rId14"/>
    <p:sldId id="358" r:id="rId15"/>
    <p:sldId id="360" r:id="rId16"/>
    <p:sldId id="361" r:id="rId17"/>
    <p:sldId id="359" r:id="rId18"/>
    <p:sldId id="370" r:id="rId19"/>
    <p:sldId id="347" r:id="rId20"/>
    <p:sldId id="348" r:id="rId21"/>
    <p:sldId id="362" r:id="rId22"/>
    <p:sldId id="363" r:id="rId23"/>
    <p:sldId id="349" r:id="rId24"/>
    <p:sldId id="3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4" autoAdjust="0"/>
    <p:restoredTop sz="94747" autoAdjust="0"/>
  </p:normalViewPr>
  <p:slideViewPr>
    <p:cSldViewPr>
      <p:cViewPr varScale="1">
        <p:scale>
          <a:sx n="106" d="100"/>
          <a:sy n="106" d="100"/>
        </p:scale>
        <p:origin x="-594" y="-90"/>
      </p:cViewPr>
      <p:guideLst>
        <p:guide orient="horz" pos="2160"/>
        <p:guide pos="839"/>
        <p:guide pos="72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68"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FBF2D987-F991-4E89-9F5F-2BE87D22E335}"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E52F446B-A2BD-45FA-82A2-181BC16F984F}"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1143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2286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3429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4572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슬라이드 이미지 개체 틀 1"/>
          <p:cNvSpPr>
            <a:spLocks noGrp="1" noRot="1" noChangeAspect="1" noTextEdit="1"/>
          </p:cNvSpPr>
          <p:nvPr>
            <p:ph type="sldImg"/>
          </p:nvPr>
        </p:nvSpPr>
        <p:spPr>
          <a:xfrm>
            <a:off x="1154113" y="701675"/>
            <a:ext cx="4625975" cy="3468688"/>
          </a:xfrm>
          <a:ln/>
        </p:spPr>
      </p:sp>
      <p:sp>
        <p:nvSpPr>
          <p:cNvPr id="19459" name="슬라이드 노트 개체 틀 2"/>
          <p:cNvSpPr>
            <a:spLocks noGrp="1"/>
          </p:cNvSpPr>
          <p:nvPr>
            <p:ph type="body" idx="1"/>
          </p:nvPr>
        </p:nvSpPr>
        <p:spPr>
          <a:noFill/>
          <a:ln/>
        </p:spPr>
        <p:txBody>
          <a:bodyPr/>
          <a:lstStyle/>
          <a:p>
            <a:endParaRPr lang="en-US" altLang="ko-KR" dirty="0" smtClean="0">
              <a:latin typeface="굴림" charset="-127"/>
              <a:ea typeface="굴림" charset="-127"/>
            </a:endParaRPr>
          </a:p>
        </p:txBody>
      </p:sp>
      <p:sp>
        <p:nvSpPr>
          <p:cNvPr id="19460" name="머리글 개체 틀 3"/>
          <p:cNvSpPr>
            <a:spLocks noGrp="1"/>
          </p:cNvSpPr>
          <p:nvPr>
            <p:ph type="hdr" sz="quarter"/>
          </p:nvPr>
        </p:nvSpPr>
        <p:spPr>
          <a:noFill/>
        </p:spPr>
        <p:txBody>
          <a:bodyPr/>
          <a:lstStyle/>
          <a:p>
            <a:r>
              <a:rPr lang="ko-KR" altLang="en-US" smtClean="0">
                <a:ea typeface="굴림" charset="-127"/>
              </a:rPr>
              <a:t>doc.: IEEE 802.15-&lt;doc#&gt;</a:t>
            </a:r>
            <a:endParaRPr lang="en-US" altLang="ko-KR" smtClean="0">
              <a:ea typeface="굴림" charset="-127"/>
            </a:endParaRPr>
          </a:p>
        </p:txBody>
      </p:sp>
      <p:sp>
        <p:nvSpPr>
          <p:cNvPr id="19461" name="날짜 개체 틀 4"/>
          <p:cNvSpPr>
            <a:spLocks noGrp="1"/>
          </p:cNvSpPr>
          <p:nvPr>
            <p:ph type="dt" sz="quarter" idx="1"/>
          </p:nvPr>
        </p:nvSpPr>
        <p:spPr>
          <a:noFill/>
        </p:spPr>
        <p:txBody>
          <a:bodyPr/>
          <a:lstStyle/>
          <a:p>
            <a:r>
              <a:rPr lang="ko-KR" altLang="en-US" smtClean="0">
                <a:ea typeface="굴림" charset="-127"/>
              </a:rPr>
              <a:t>&lt;month year&gt;</a:t>
            </a:r>
            <a:endParaRPr lang="en-US" altLang="ko-KR" smtClean="0">
              <a:ea typeface="굴림" charset="-127"/>
            </a:endParaRPr>
          </a:p>
        </p:txBody>
      </p:sp>
      <p:sp>
        <p:nvSpPr>
          <p:cNvPr id="19462" name="바닥글 개체 틀 5"/>
          <p:cNvSpPr>
            <a:spLocks noGrp="1"/>
          </p:cNvSpPr>
          <p:nvPr>
            <p:ph type="ftr" sz="quarter" idx="4"/>
          </p:nvPr>
        </p:nvSpPr>
        <p:spPr>
          <a:noFill/>
        </p:spPr>
        <p:txBody>
          <a:bodyPr/>
          <a:lstStyle/>
          <a:p>
            <a:pPr lvl="4"/>
            <a:r>
              <a:rPr lang="ko-KR" altLang="en-US" smtClean="0">
                <a:ea typeface="굴림" charset="-127"/>
              </a:rPr>
              <a:t>&lt;author&gt;, &lt;company&gt;</a:t>
            </a:r>
            <a:endParaRPr lang="en-US" altLang="ko-KR" smtClean="0">
              <a:ea typeface="굴림" charset="-127"/>
            </a:endParaRPr>
          </a:p>
        </p:txBody>
      </p:sp>
      <p:sp>
        <p:nvSpPr>
          <p:cNvPr id="19463" name="슬라이드 번호 개체 틀 6"/>
          <p:cNvSpPr>
            <a:spLocks noGrp="1"/>
          </p:cNvSpPr>
          <p:nvPr>
            <p:ph type="sldNum" sz="quarter" idx="5"/>
          </p:nvPr>
        </p:nvSpPr>
        <p:spPr>
          <a:noFill/>
        </p:spPr>
        <p:txBody>
          <a:bodyPr/>
          <a:lstStyle/>
          <a:p>
            <a:r>
              <a:rPr lang="en-US" altLang="ko-KR" smtClean="0">
                <a:ea typeface="굴림" charset="-127"/>
              </a:rPr>
              <a:t>Page </a:t>
            </a:r>
            <a:fld id="{298BB172-A0F7-40F2-8F4E-6FDD653EFEFA}" type="slidenum">
              <a:rPr lang="en-US" altLang="ko-KR" smtClean="0">
                <a:ea typeface="굴림" charset="-127"/>
              </a:rPr>
              <a:pPr/>
              <a:t>1</a:t>
            </a:fld>
            <a:endParaRPr lang="en-US" altLang="ko-KR" smtClean="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June 2010</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469CF74-4B5F-4E35-9113-D1E40368CBB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E71D3E2B-199D-483D-BF41-A9C0876725E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9F88F7C-8058-4568-8232-E7DB193D5D7E}"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1066800"/>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73D56ECD-F7FE-4D23-B70A-56FBAB948332}"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June 2010</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ADB01E64-024C-444C-AF96-1461AA8BB74E}"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095F6B4-A560-4102-A2F2-FC5D0D4071C7}"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D3234CE-9BA3-4EE6-B2B8-E37AC24FFD5A}"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04690CD0-CC04-4AB0-983D-313F40E032C2}"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ko-KR" dirty="0" smtClean="0"/>
              <a:t>January 2010</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7749E624-969A-4082-B078-BBD46236715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ko-KR" smtClean="0"/>
              <a:t>June 2010</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00F46177-5189-4A21-8D35-91BBC9F8C63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80ADE19E-0053-4490-8F6A-B2088EC5773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6935AF11-6EF8-459F-BEFC-83421CEA51BC}"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3075" name="Rectangle 3"/>
          <p:cNvSpPr>
            <a:spLocks noGrp="1" noChangeArrowheads="1"/>
          </p:cNvSpPr>
          <p:nvPr>
            <p:ph type="body" idx="1"/>
          </p:nvPr>
        </p:nvSpPr>
        <p:spPr bwMode="auto">
          <a:xfrm>
            <a:off x="685800" y="1844675"/>
            <a:ext cx="7772400" cy="45370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pitchFamily="50" charset="-127"/>
              </a:defRPr>
            </a:lvl1pPr>
          </a:lstStyle>
          <a:p>
            <a:pPr>
              <a:defRPr/>
            </a:pPr>
            <a:r>
              <a:rPr lang="en-US" altLang="ko-KR" smtClean="0"/>
              <a:t>June 2010</a:t>
            </a:r>
            <a:endParaRPr lang="en-US" altLang="ko-KR"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a:t>Dae-Ho Kim,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CCE104D6-181A-4176-8AD8-6A8F6B916E97}" type="slidenum">
              <a:rPr lang="en-US" altLang="ko-KR"/>
              <a:pPr>
                <a:defRPr/>
              </a:pPr>
              <a:t>‹#›</a:t>
            </a:fld>
            <a:endParaRPr lang="en-US" altLang="ko-KR"/>
          </a:p>
        </p:txBody>
      </p:sp>
      <p:sp>
        <p:nvSpPr>
          <p:cNvPr id="1031" name="Rectangle 7"/>
          <p:cNvSpPr>
            <a:spLocks noChangeArrowheads="1"/>
          </p:cNvSpPr>
          <p:nvPr/>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50" charset="-127"/>
              </a:rPr>
              <a:t>doc.: </a:t>
            </a:r>
            <a:r>
              <a:rPr lang="en-US" altLang="ko-KR" sz="1400" b="1">
                <a:ea typeface="굴림" pitchFamily="50" charset="-127"/>
              </a:rPr>
              <a:t>IEEE </a:t>
            </a:r>
            <a:r>
              <a:rPr lang="en-US" altLang="ko-KR" sz="1400" b="1" smtClean="0">
                <a:ea typeface="굴림" pitchFamily="50" charset="-127"/>
              </a:rPr>
              <a:t>802.15</a:t>
            </a:r>
            <a:r>
              <a:rPr lang="en-US" altLang="ko-KR" b="1" smtClean="0">
                <a:ea typeface="굴림" pitchFamily="50" charset="-127"/>
              </a:rPr>
              <a:t>-10-0407-00-0007</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1814513" cy="184150"/>
          </a:xfrm>
          <a:prstGeom prst="rect">
            <a:avLst/>
          </a:prstGeom>
          <a:noFill/>
          <a:ln w="9525">
            <a:noFill/>
            <a:miter lim="800000"/>
            <a:headEnd/>
            <a:tailEnd/>
          </a:ln>
          <a:effectLst/>
        </p:spPr>
        <p:txBody>
          <a:bodyPr lIns="0" tIns="0" rIns="0" bIns="0">
            <a:spAutoFit/>
          </a:bodyPr>
          <a:lstStyle/>
          <a:p>
            <a:pPr>
              <a:defRPr/>
            </a:pPr>
            <a:r>
              <a:rPr lang="en-US" altLang="ko-KR" dirty="0" smtClean="0">
                <a:ea typeface="굴림" pitchFamily="50" charset="-127"/>
              </a:rPr>
              <a:t>TG7 </a:t>
            </a:r>
            <a:r>
              <a:rPr lang="en-US" altLang="ko-KR" dirty="0">
                <a:ea typeface="굴림" pitchFamily="50" charset="-127"/>
              </a:rPr>
              <a:t>VLC 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xfrm>
            <a:off x="685800" y="378281"/>
            <a:ext cx="1600200" cy="215444"/>
          </a:xfrm>
          <a:noFill/>
        </p:spPr>
        <p:txBody>
          <a:bodyPr/>
          <a:lstStyle/>
          <a:p>
            <a:r>
              <a:rPr lang="en-US" altLang="ko-KR" smtClean="0">
                <a:ea typeface="굴림" charset="-127"/>
              </a:rPr>
              <a:t>June</a:t>
            </a:r>
            <a:r>
              <a:rPr lang="en-US" altLang="ko-KR" smtClean="0">
                <a:ea typeface="굴림" charset="-127"/>
              </a:rPr>
              <a:t> </a:t>
            </a:r>
            <a:r>
              <a:rPr lang="en-US" altLang="ko-KR" dirty="0" smtClean="0">
                <a:ea typeface="굴림" charset="-127"/>
              </a:rPr>
              <a:t>2010</a:t>
            </a:r>
          </a:p>
        </p:txBody>
      </p:sp>
      <p:sp>
        <p:nvSpPr>
          <p:cNvPr id="4099" name="바닥글 개체 틀 2"/>
          <p:cNvSpPr>
            <a:spLocks noGrp="1"/>
          </p:cNvSpPr>
          <p:nvPr>
            <p:ph type="ftr" sz="quarter" idx="11"/>
          </p:nvPr>
        </p:nvSpPr>
        <p:spPr>
          <a:noFill/>
        </p:spPr>
        <p:txBody>
          <a:bodyPr/>
          <a:lstStyle/>
          <a:p>
            <a:r>
              <a:rPr lang="en-US" altLang="ko-KR" smtClean="0">
                <a:ea typeface="굴림" charset="-127"/>
              </a:rPr>
              <a:t>Dae-Ho Kim, ETRI</a:t>
            </a: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E27B77E-B6C7-4DDA-AD3B-9B9A9C349804}" type="slidenum">
              <a:rPr lang="en-US" altLang="ko-KR" smtClean="0">
                <a:ea typeface="굴림" charset="-127"/>
              </a:rPr>
              <a:pPr/>
              <a:t>1</a:t>
            </a:fld>
            <a:endParaRPr lang="en-US" altLang="ko-KR" smtClean="0">
              <a:ea typeface="굴림" charset="-127"/>
            </a:endParaRPr>
          </a:p>
        </p:txBody>
      </p:sp>
      <p:sp>
        <p:nvSpPr>
          <p:cNvPr id="5" name="Rectangle 2"/>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[LB50 comment resolution related to </a:t>
            </a:r>
            <a:r>
              <a:rPr lang="en-US" altLang="ko-KR" sz="1600" err="1" smtClean="0">
                <a:solidFill>
                  <a:schemeClr val="tx2"/>
                </a:solidFill>
                <a:ea typeface="굴림" pitchFamily="50" charset="-127"/>
              </a:rPr>
              <a:t>subclause</a:t>
            </a:r>
            <a:r>
              <a:rPr lang="en-US" altLang="ko-KR" sz="1600" smtClean="0">
                <a:solidFill>
                  <a:schemeClr val="tx2"/>
                </a:solidFill>
                <a:ea typeface="굴림" pitchFamily="50" charset="-127"/>
              </a:rPr>
              <a:t> 5.6.1 to 5.6.4]</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dirty="0" smtClean="0">
                <a:solidFill>
                  <a:schemeClr val="tx2"/>
                </a:solidFill>
                <a:ea typeface="굴림" pitchFamily="50" charset="-127"/>
              </a:rPr>
              <a:t>[June, 2010]</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a:ea typeface="굴림" pitchFamily="50" charset="-127"/>
              </a:rPr>
              <a:t>Dae</a:t>
            </a:r>
            <a:r>
              <a:rPr lang="en-US" altLang="ko-KR" sz="1600" dirty="0">
                <a:ea typeface="굴림" pitchFamily="50" charset="-127"/>
              </a:rPr>
              <a:t> Ho Kim, Tae-</a:t>
            </a:r>
            <a:r>
              <a:rPr lang="en-US" altLang="ko-KR" sz="1600" dirty="0" err="1">
                <a:ea typeface="굴림" pitchFamily="50" charset="-127"/>
              </a:rPr>
              <a:t>Gyu</a:t>
            </a:r>
            <a:r>
              <a:rPr lang="en-US" altLang="ko-KR" sz="1600" dirty="0">
                <a:ea typeface="굴림" pitchFamily="50" charset="-127"/>
              </a:rPr>
              <a:t> Kang, Sang-</a:t>
            </a:r>
            <a:r>
              <a:rPr lang="en-US" altLang="ko-KR" sz="1600" dirty="0" err="1">
                <a:ea typeface="굴림" pitchFamily="50" charset="-127"/>
              </a:rPr>
              <a:t>Kyu</a:t>
            </a:r>
            <a:r>
              <a:rPr lang="en-US" altLang="ko-KR" sz="1600" dirty="0">
                <a:ea typeface="굴림" pitchFamily="50" charset="-127"/>
              </a:rPr>
              <a:t> Lim, </a:t>
            </a:r>
            <a:r>
              <a:rPr lang="en-US" altLang="ko-KR" sz="1600" dirty="0" smtClean="0">
                <a:ea typeface="굴림" pitchFamily="50" charset="-127"/>
              </a:rPr>
              <a:t>Il </a:t>
            </a:r>
            <a:r>
              <a:rPr lang="en-US" altLang="ko-KR" sz="1600" dirty="0">
                <a:ea typeface="굴림" pitchFamily="50" charset="-127"/>
              </a:rPr>
              <a:t>Soon </a:t>
            </a:r>
            <a:r>
              <a:rPr lang="en-US" altLang="ko-KR" sz="1600" dirty="0" smtClean="0">
                <a:ea typeface="굴림" pitchFamily="50" charset="-127"/>
              </a:rPr>
              <a:t>Jang, You Jin Kim] </a:t>
            </a:r>
            <a:r>
              <a:rPr lang="en-US" altLang="ko-KR" sz="1600" dirty="0">
                <a:ea typeface="굴림" pitchFamily="50" charset="-127"/>
              </a:rPr>
              <a:t>Company [ETRI]</a:t>
            </a:r>
          </a:p>
          <a:p>
            <a:pPr>
              <a:defRPr/>
            </a:pPr>
            <a:r>
              <a:rPr lang="en-US" altLang="ko-KR" sz="1600" dirty="0">
                <a:solidFill>
                  <a:schemeClr val="tx2"/>
                </a:solidFill>
                <a:ea typeface="굴림" pitchFamily="50" charset="-127"/>
              </a:rPr>
              <a:t>Address [138 </a:t>
            </a:r>
            <a:r>
              <a:rPr lang="en-US" altLang="ko-KR" sz="1600" dirty="0" err="1">
                <a:solidFill>
                  <a:schemeClr val="tx2"/>
                </a:solidFill>
                <a:ea typeface="굴림" pitchFamily="50" charset="-127"/>
              </a:rPr>
              <a:t>Gajeongno</a:t>
            </a:r>
            <a:r>
              <a:rPr lang="en-US" altLang="ko-KR" sz="1600" dirty="0">
                <a:solidFill>
                  <a:schemeClr val="tx2"/>
                </a:solidFill>
                <a:ea typeface="굴림" pitchFamily="50" charset="-127"/>
              </a:rPr>
              <a:t>, </a:t>
            </a:r>
            <a:r>
              <a:rPr lang="en-US" altLang="ko-KR" sz="1600" dirty="0" err="1">
                <a:solidFill>
                  <a:schemeClr val="tx2"/>
                </a:solidFill>
                <a:ea typeface="굴림" pitchFamily="50" charset="-127"/>
              </a:rPr>
              <a:t>Yuseong-gu</a:t>
            </a:r>
            <a:r>
              <a:rPr lang="en-US" altLang="ko-KR" sz="1600" dirty="0">
                <a:solidFill>
                  <a:schemeClr val="tx2"/>
                </a:solidFill>
                <a:ea typeface="굴림" pitchFamily="50" charset="-127"/>
              </a:rPr>
              <a:t>, </a:t>
            </a:r>
            <a:r>
              <a:rPr lang="en-US" altLang="ko-KR" sz="1600" dirty="0" err="1">
                <a:solidFill>
                  <a:schemeClr val="tx2"/>
                </a:solidFill>
                <a:ea typeface="굴림" pitchFamily="50" charset="-127"/>
              </a:rPr>
              <a:t>Daejeon</a:t>
            </a:r>
            <a:r>
              <a:rPr lang="en-US" altLang="ko-KR" sz="1600" dirty="0">
                <a:solidFill>
                  <a:schemeClr val="tx2"/>
                </a:solidFill>
                <a:ea typeface="굴림" pitchFamily="50" charset="-127"/>
              </a:rPr>
              <a:t>, 305-700]</a:t>
            </a:r>
          </a:p>
          <a:p>
            <a:pPr>
              <a:defRPr/>
            </a:pPr>
            <a:r>
              <a:rPr lang="en-US" altLang="ko-KR" sz="1600" dirty="0">
                <a:solidFill>
                  <a:schemeClr val="tx2"/>
                </a:solidFill>
                <a:ea typeface="굴림" pitchFamily="50" charset="-127"/>
              </a:rPr>
              <a:t>Voice:[+82-42-860-5648], FAX: [+82-42-860-5218], E-Mail:[dhkim7256</a:t>
            </a:r>
            <a:r>
              <a:rPr lang="en-US" altLang="ko-KR" sz="1600" dirty="0">
                <a:ea typeface="굴림" pitchFamily="50" charset="-127"/>
              </a:rPr>
              <a:t>@etri.re.kr]</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[Response to </a:t>
            </a:r>
            <a:r>
              <a:rPr lang="en-US" altLang="ko-KR" sz="1600" dirty="0" smtClean="0">
                <a:solidFill>
                  <a:schemeClr val="tx2"/>
                </a:solidFill>
                <a:ea typeface="굴림" pitchFamily="50" charset="-127"/>
              </a:rPr>
              <a:t>LB50 comments]</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[This document describes a </a:t>
            </a:r>
            <a:r>
              <a:rPr lang="en-US" altLang="ko-KR" sz="1600" dirty="0" smtClean="0">
                <a:solidFill>
                  <a:schemeClr val="tx2"/>
                </a:solidFill>
                <a:ea typeface="굴림" pitchFamily="50" charset="-127"/>
              </a:rPr>
              <a:t>LB50 comment resolution related </a:t>
            </a:r>
            <a:r>
              <a:rPr lang="en-US" altLang="ko-KR" sz="1600" smtClean="0">
                <a:solidFill>
                  <a:schemeClr val="tx2"/>
                </a:solidFill>
                <a:ea typeface="굴림" pitchFamily="50" charset="-127"/>
              </a:rPr>
              <a:t>to </a:t>
            </a:r>
            <a:r>
              <a:rPr lang="en-US" altLang="ko-KR" sz="1600" smtClean="0">
                <a:solidFill>
                  <a:schemeClr val="tx2"/>
                </a:solidFill>
                <a:ea typeface="굴림" pitchFamily="50" charset="-127"/>
              </a:rPr>
              <a:t>suclause 5.6.1 to 5.6.4]</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[Proposal </a:t>
            </a:r>
            <a:r>
              <a:rPr lang="en-US" altLang="ko-KR" sz="1600" dirty="0" smtClean="0">
                <a:solidFill>
                  <a:schemeClr val="tx2"/>
                </a:solidFill>
                <a:ea typeface="굴림" pitchFamily="50" charset="-127"/>
              </a:rPr>
              <a:t>to resolve LB50 comments ]</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143, 148 and 154</a:t>
            </a:r>
            <a:endParaRPr lang="ko-KR" altLang="en-US" dirty="0"/>
          </a:p>
        </p:txBody>
      </p:sp>
      <p:sp>
        <p:nvSpPr>
          <p:cNvPr id="3" name="내용 개체 틀 2"/>
          <p:cNvSpPr>
            <a:spLocks noGrp="1"/>
          </p:cNvSpPr>
          <p:nvPr>
            <p:ph idx="1"/>
          </p:nvPr>
        </p:nvSpPr>
        <p:spPr>
          <a:xfrm>
            <a:off x="685800" y="4941168"/>
            <a:ext cx="7772400" cy="1512168"/>
          </a:xfrm>
        </p:spPr>
        <p:txBody>
          <a:bodyPr>
            <a:normAutofit fontScale="70000" lnSpcReduction="20000"/>
          </a:bodyPr>
          <a:lstStyle/>
          <a:p>
            <a:r>
              <a:rPr lang="en-US" altLang="ko-KR" dirty="0" smtClean="0"/>
              <a:t>Resolution/Instruction to editor</a:t>
            </a:r>
          </a:p>
          <a:p>
            <a:pPr lvl="1"/>
            <a:r>
              <a:rPr lang="en-US" altLang="ko-KR" dirty="0" smtClean="0"/>
              <a:t> CID 149 has already resolved these comments.</a:t>
            </a:r>
          </a:p>
          <a:p>
            <a:pPr lvl="1"/>
            <a:r>
              <a:rPr lang="en-US" altLang="ko-KR" dirty="0" smtClean="0"/>
              <a:t> Accept, modify the figures to indicate the last ACK is optional</a:t>
            </a:r>
          </a:p>
          <a:p>
            <a:pPr lvl="2"/>
            <a:r>
              <a:rPr lang="en-US" altLang="ko-KR" dirty="0" smtClean="0"/>
              <a:t>Figure 10, 11 and 12</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smtClean="0"/>
              <a:t>Dae</a:t>
            </a:r>
            <a:r>
              <a:rPr lang="en-US" altLang="ko-KR" dirty="0" smtClean="0"/>
              <a:t>-Ho Kim,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10</a:t>
            </a:fld>
            <a:endParaRPr lang="en-US" altLang="ko-KR"/>
          </a:p>
        </p:txBody>
      </p:sp>
      <p:graphicFrame>
        <p:nvGraphicFramePr>
          <p:cNvPr id="7" name="표 6"/>
          <p:cNvGraphicFramePr>
            <a:graphicFrameLocks noGrp="1"/>
          </p:cNvGraphicFramePr>
          <p:nvPr/>
        </p:nvGraphicFramePr>
        <p:xfrm>
          <a:off x="539552" y="1700808"/>
          <a:ext cx="8143933" cy="31699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text in the paragraph preceding Figure 10  states an optional acknowledgment frame, while the figure shows no option.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Correct inconsistency, 1) add "(if requested)", if this is the correction or 2) remove the work optional from the text, if this is the correction.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text in the paragraph preceding Figure 11  states an optional acknowledgment frame, while the figure shows no option.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Correct inconsistency, 1) add "(if requested)", if this is the correction or 2) remove the work optional from the text, if this is the correction.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text in the paragraph preceding Figure 12  states an optional acknowledgment frame, while the figure shows no option.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Correct inconsistency, 1) add "(if requested)", if this is the correction or 2) remove the work optional from the text, if this is the correction.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145, 151b</a:t>
            </a:r>
            <a:endParaRPr lang="ko-KR" altLang="en-US" dirty="0"/>
          </a:p>
        </p:txBody>
      </p:sp>
      <p:sp>
        <p:nvSpPr>
          <p:cNvPr id="3" name="내용 개체 틀 2"/>
          <p:cNvSpPr>
            <a:spLocks noGrp="1"/>
          </p:cNvSpPr>
          <p:nvPr>
            <p:ph idx="1"/>
          </p:nvPr>
        </p:nvSpPr>
        <p:spPr>
          <a:xfrm>
            <a:off x="685800" y="4437112"/>
            <a:ext cx="7772400" cy="1944638"/>
          </a:xfrm>
        </p:spPr>
        <p:txBody>
          <a:bodyPr>
            <a:normAutofit lnSpcReduction="10000"/>
          </a:bodyPr>
          <a:lstStyle/>
          <a:p>
            <a:r>
              <a:rPr lang="en-US" altLang="ko-KR" dirty="0" smtClean="0"/>
              <a:t>Resolution/Instruction to editor</a:t>
            </a:r>
          </a:p>
          <a:p>
            <a:pPr lvl="1"/>
            <a:r>
              <a:rPr lang="en-US" altLang="ko-KR" dirty="0" smtClean="0"/>
              <a:t> CID 151 has already resolved these comments.</a:t>
            </a:r>
          </a:p>
          <a:p>
            <a:pPr lvl="1"/>
            <a:r>
              <a:rPr lang="en-US" altLang="ko-KR" dirty="0" smtClean="0"/>
              <a:t> Reject, see CID 151</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11</a:t>
            </a:fld>
            <a:endParaRPr lang="en-US" altLang="ko-KR"/>
          </a:p>
        </p:txBody>
      </p:sp>
      <p:graphicFrame>
        <p:nvGraphicFramePr>
          <p:cNvPr id="7" name="표 6"/>
          <p:cNvGraphicFramePr>
            <a:graphicFrameLocks noGrp="1"/>
          </p:cNvGraphicFramePr>
          <p:nvPr/>
        </p:nvGraphicFramePr>
        <p:xfrm>
          <a:off x="539552" y="1700808"/>
          <a:ext cx="8143933" cy="25603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This subclause covers technical details which are described in Clause 7.  There is no reason to describe this in an overview.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subclause 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sz="1400" b="0" i="0" u="none" strike="noStrike">
                          <a:latin typeface="Arial"/>
                        </a:rPr>
                        <a:t>151b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subclause depth is wrong here, 5.6.3.1 and 5.6.3.2 should be at the same depth as 5.6.3.  Luckily, the easy solution is to simply delete all three of these subclauses as they are not needed.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Either delete 5.6.3, 5.6.3.1and 5.6.3.2 (the best answer) or fix the subclause depth to be consistent.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146, 152</a:t>
            </a:r>
            <a:endParaRPr lang="ko-KR" altLang="en-US" dirty="0"/>
          </a:p>
        </p:txBody>
      </p:sp>
      <p:sp>
        <p:nvSpPr>
          <p:cNvPr id="3" name="내용 개체 틀 2"/>
          <p:cNvSpPr>
            <a:spLocks noGrp="1"/>
          </p:cNvSpPr>
          <p:nvPr>
            <p:ph idx="1"/>
          </p:nvPr>
        </p:nvSpPr>
        <p:spPr>
          <a:xfrm>
            <a:off x="685800" y="4437112"/>
            <a:ext cx="7772400" cy="1944638"/>
          </a:xfrm>
        </p:spPr>
        <p:txBody>
          <a:bodyPr>
            <a:normAutofit fontScale="70000" lnSpcReduction="20000"/>
          </a:bodyPr>
          <a:lstStyle/>
          <a:p>
            <a:r>
              <a:rPr lang="en-US" altLang="ko-KR" dirty="0" smtClean="0"/>
              <a:t>Resolution/Instruction to editor</a:t>
            </a:r>
          </a:p>
          <a:p>
            <a:pPr lvl="1"/>
            <a:r>
              <a:rPr lang="en-US" altLang="ko-KR" dirty="0" smtClean="0"/>
              <a:t> We don’t know exactly what the comments about figures 11 and 12 mean.</a:t>
            </a:r>
          </a:p>
          <a:p>
            <a:pPr lvl="1"/>
            <a:r>
              <a:rPr lang="en-US" altLang="ko-KR" dirty="0" smtClean="0"/>
              <a:t> All frame can occupy multiple slots according to frame size</a:t>
            </a:r>
          </a:p>
          <a:p>
            <a:pPr lvl="2"/>
            <a:r>
              <a:rPr lang="en-US" altLang="ko-KR" dirty="0" smtClean="0"/>
              <a:t>related clause 7.6.1</a:t>
            </a:r>
          </a:p>
          <a:p>
            <a:pPr lvl="1"/>
            <a:r>
              <a:rPr lang="en-US" altLang="ko-KR" dirty="0" smtClean="0"/>
              <a:t> Reject</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12</a:t>
            </a:fld>
            <a:endParaRPr lang="en-US" altLang="ko-KR"/>
          </a:p>
        </p:txBody>
      </p:sp>
      <p:graphicFrame>
        <p:nvGraphicFramePr>
          <p:cNvPr id="7" name="표 6"/>
          <p:cNvGraphicFramePr>
            <a:graphicFrameLocks noGrp="1"/>
          </p:cNvGraphicFramePr>
          <p:nvPr/>
        </p:nvGraphicFramePr>
        <p:xfrm>
          <a:off x="539552" y="1700808"/>
          <a:ext cx="8143933" cy="262128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In figure 11, 1. All frames occupies one slot of the same size while they have different sizes. It results in inefficiency in throughput. 2. When using random access, the performance is low with fixed size slots.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Need to modify the scheme or structure.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In figure 12, 1. All frames occupies one slot of the same size while they have different sizes. It results in inefficiency in throughput. 2. When using random access, the performance is low with fixed size slots.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Need to modify the scheme or structure.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147</a:t>
            </a:r>
            <a:endParaRPr lang="ko-KR" altLang="en-US" dirty="0"/>
          </a:p>
        </p:txBody>
      </p:sp>
      <p:sp>
        <p:nvSpPr>
          <p:cNvPr id="3" name="내용 개체 틀 2"/>
          <p:cNvSpPr>
            <a:spLocks noGrp="1"/>
          </p:cNvSpPr>
          <p:nvPr>
            <p:ph idx="1"/>
          </p:nvPr>
        </p:nvSpPr>
        <p:spPr>
          <a:xfrm>
            <a:off x="685800" y="3212976"/>
            <a:ext cx="7772400" cy="3168774"/>
          </a:xfrm>
        </p:spPr>
        <p:txBody>
          <a:bodyPr>
            <a:normAutofit fontScale="85000" lnSpcReduction="20000"/>
          </a:bodyPr>
          <a:lstStyle/>
          <a:p>
            <a:r>
              <a:rPr lang="en-US" altLang="ko-KR" dirty="0" smtClean="0"/>
              <a:t>Resolution/Instruction to editor</a:t>
            </a:r>
          </a:p>
          <a:p>
            <a:pPr lvl="1"/>
            <a:r>
              <a:rPr lang="en-US" altLang="ko-KR" dirty="0" smtClean="0"/>
              <a:t> Related paragraph is a communication to a </a:t>
            </a:r>
            <a:r>
              <a:rPr lang="en-US" altLang="ko-KR" dirty="0" err="1" smtClean="0"/>
              <a:t>coodinator</a:t>
            </a:r>
            <a:r>
              <a:rPr lang="en-US" altLang="ko-KR" dirty="0" smtClean="0"/>
              <a:t> in a </a:t>
            </a:r>
            <a:r>
              <a:rPr lang="en-US" altLang="ko-KR" dirty="0" err="1" smtClean="0"/>
              <a:t>nonbeacon</a:t>
            </a:r>
            <a:r>
              <a:rPr lang="en-US" altLang="ko-KR" dirty="0" smtClean="0"/>
              <a:t>-enabled WPAN associated with Figure 12. </a:t>
            </a:r>
          </a:p>
          <a:p>
            <a:pPr lvl="1"/>
            <a:r>
              <a:rPr lang="en-US" altLang="ko-KR" dirty="0" smtClean="0"/>
              <a:t>Network device can not know whether</a:t>
            </a:r>
            <a:r>
              <a:rPr lang="ko-KR" altLang="en-US" dirty="0" smtClean="0"/>
              <a:t> </a:t>
            </a:r>
            <a:r>
              <a:rPr lang="en-US" altLang="ko-KR" dirty="0" smtClean="0"/>
              <a:t>data is pended or not because </a:t>
            </a:r>
            <a:r>
              <a:rPr lang="en-US" altLang="ko-KR" dirty="0" err="1" smtClean="0"/>
              <a:t>nonbeacon</a:t>
            </a:r>
            <a:r>
              <a:rPr lang="en-US" altLang="ko-KR" dirty="0" smtClean="0"/>
              <a:t>-enabled  WPAN has no beacon.  So data request is transmitted at an application-defined rate.</a:t>
            </a:r>
          </a:p>
          <a:p>
            <a:pPr lvl="1"/>
            <a:r>
              <a:rPr lang="en-US" altLang="ko-KR" dirty="0" smtClean="0"/>
              <a:t>Reject</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13</a:t>
            </a:fld>
            <a:endParaRPr lang="en-US" altLang="ko-KR"/>
          </a:p>
        </p:txBody>
      </p:sp>
      <p:graphicFrame>
        <p:nvGraphicFramePr>
          <p:cNvPr id="7" name="표 6"/>
          <p:cNvGraphicFramePr>
            <a:graphicFrameLocks noGrp="1"/>
          </p:cNvGraphicFramePr>
          <p:nvPr/>
        </p:nvGraphicFramePr>
        <p:xfrm>
          <a:off x="539552" y="1700808"/>
          <a:ext cx="8143933" cy="12801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condition of "If a data frame is pending" is not needed because "Data request" is sent due to its recognition of pending data.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delete  "If a data frame is pending".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151a</a:t>
            </a:r>
            <a:endParaRPr lang="ko-KR" altLang="en-US" dirty="0"/>
          </a:p>
        </p:txBody>
      </p:sp>
      <p:sp>
        <p:nvSpPr>
          <p:cNvPr id="3" name="내용 개체 틀 2"/>
          <p:cNvSpPr>
            <a:spLocks noGrp="1"/>
          </p:cNvSpPr>
          <p:nvPr>
            <p:ph idx="1"/>
          </p:nvPr>
        </p:nvSpPr>
        <p:spPr>
          <a:xfrm>
            <a:off x="685800" y="3212976"/>
            <a:ext cx="7772400" cy="3168774"/>
          </a:xfrm>
        </p:spPr>
        <p:txBody>
          <a:bodyPr>
            <a:normAutofit/>
          </a:bodyPr>
          <a:lstStyle/>
          <a:p>
            <a:r>
              <a:rPr lang="en-US" altLang="ko-KR" dirty="0" smtClean="0"/>
              <a:t>Resolution/Instruction to editor</a:t>
            </a:r>
          </a:p>
          <a:p>
            <a:pPr lvl="1"/>
            <a:r>
              <a:rPr lang="en-US" altLang="ko-KR" dirty="0" smtClean="0"/>
              <a:t> see CID 14a, 14b and CID 2</a:t>
            </a:r>
          </a:p>
          <a:p>
            <a:pPr lvl="2"/>
            <a:r>
              <a:rPr lang="en-US" altLang="ko-KR" dirty="0" smtClean="0"/>
              <a:t>We don’t know whether CIDs 14a, 14b and 2 has been resolved.</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14</a:t>
            </a:fld>
            <a:endParaRPr lang="en-US" altLang="ko-KR"/>
          </a:p>
        </p:txBody>
      </p:sp>
      <p:graphicFrame>
        <p:nvGraphicFramePr>
          <p:cNvPr id="7" name="표 6"/>
          <p:cNvGraphicFramePr>
            <a:graphicFrameLocks noGrp="1"/>
          </p:cNvGraphicFramePr>
          <p:nvPr/>
        </p:nvGraphicFramePr>
        <p:xfrm>
          <a:off x="539552" y="1700808"/>
          <a:ext cx="8143933" cy="12801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sz="1400" b="0" i="0" u="none" strike="noStrike">
                          <a:latin typeface="Arial"/>
                        </a:rPr>
                        <a:t>151a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Larry Taylor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VLC sphere of influence is not a defined term. Use "operating space" or a term defined and used consistently for this concept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162</a:t>
            </a:r>
            <a:endParaRPr lang="ko-KR" altLang="en-US" dirty="0"/>
          </a:p>
        </p:txBody>
      </p:sp>
      <p:sp>
        <p:nvSpPr>
          <p:cNvPr id="3" name="내용 개체 틀 2"/>
          <p:cNvSpPr>
            <a:spLocks noGrp="1"/>
          </p:cNvSpPr>
          <p:nvPr>
            <p:ph idx="1"/>
          </p:nvPr>
        </p:nvSpPr>
        <p:spPr>
          <a:xfrm>
            <a:off x="685800" y="3861048"/>
            <a:ext cx="7772400" cy="2520702"/>
          </a:xfrm>
        </p:spPr>
        <p:txBody>
          <a:bodyPr>
            <a:normAutofit/>
          </a:bodyPr>
          <a:lstStyle/>
          <a:p>
            <a:r>
              <a:rPr lang="en-US" altLang="ko-KR" dirty="0" smtClean="0"/>
              <a:t>Resolution/Instruction to editor</a:t>
            </a:r>
          </a:p>
          <a:p>
            <a:pPr lvl="1"/>
            <a:r>
              <a:rPr lang="en-US" altLang="ko-KR" dirty="0" smtClean="0"/>
              <a:t> only one description about MAC and PHY mixed frame simultaneously</a:t>
            </a:r>
          </a:p>
          <a:p>
            <a:pPr lvl="1"/>
            <a:r>
              <a:rPr lang="en-US" altLang="ko-KR" dirty="0" smtClean="0"/>
              <a:t> Reject</a:t>
            </a:r>
          </a:p>
          <a:p>
            <a:pPr lvl="2"/>
            <a:r>
              <a:rPr lang="en-US" altLang="ko-KR" dirty="0" smtClean="0"/>
              <a:t>If accepted, skip from CID 163 to 179</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15</a:t>
            </a:fld>
            <a:endParaRPr lang="en-US" altLang="ko-KR"/>
          </a:p>
        </p:txBody>
      </p:sp>
      <p:graphicFrame>
        <p:nvGraphicFramePr>
          <p:cNvPr id="7" name="표 6"/>
          <p:cNvGraphicFramePr>
            <a:graphicFrameLocks noGrp="1"/>
          </p:cNvGraphicFramePr>
          <p:nvPr/>
        </p:nvGraphicFramePr>
        <p:xfrm>
          <a:off x="539552" y="1700808"/>
          <a:ext cx="8143933" cy="19202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entire </a:t>
                      </a:r>
                      <a:r>
                        <a:rPr lang="en-US" sz="1400" b="0" i="0" u="none" strike="noStrike" dirty="0" err="1">
                          <a:latin typeface="Arial"/>
                        </a:rPr>
                        <a:t>subclause</a:t>
                      </a:r>
                      <a:r>
                        <a:rPr lang="en-US" sz="1400" b="0" i="0" u="none" strike="noStrike" dirty="0">
                          <a:latin typeface="Arial"/>
                        </a:rPr>
                        <a:t> needs to be deleted because it repeats normative information found in other </a:t>
                      </a:r>
                      <a:r>
                        <a:rPr lang="en-US" sz="1400" b="0" i="0" u="none" strike="noStrike" dirty="0" err="1">
                          <a:latin typeface="Arial"/>
                        </a:rPr>
                        <a:t>subclauses</a:t>
                      </a:r>
                      <a:r>
                        <a:rPr lang="en-US" sz="1400" b="0" i="0" u="none" strike="noStrike" dirty="0">
                          <a:latin typeface="Arial"/>
                        </a:rPr>
                        <a:t>.  This is supposed to be an overview, not a repeat of the normative figures in the other </a:t>
                      </a:r>
                      <a:r>
                        <a:rPr lang="en-US" sz="1400" b="0" i="0" u="none" strike="noStrike" dirty="0" err="1">
                          <a:latin typeface="Arial"/>
                        </a:rPr>
                        <a:t>subclauses</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Subclause 5.6.4.1 through 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164, 167</a:t>
            </a:r>
            <a:endParaRPr lang="ko-KR" altLang="en-US" dirty="0"/>
          </a:p>
        </p:txBody>
      </p:sp>
      <p:sp>
        <p:nvSpPr>
          <p:cNvPr id="3" name="내용 개체 틀 2"/>
          <p:cNvSpPr>
            <a:spLocks noGrp="1"/>
          </p:cNvSpPr>
          <p:nvPr>
            <p:ph idx="1"/>
          </p:nvPr>
        </p:nvSpPr>
        <p:spPr>
          <a:xfrm>
            <a:off x="685800" y="4653136"/>
            <a:ext cx="7772400" cy="1800200"/>
          </a:xfrm>
        </p:spPr>
        <p:txBody>
          <a:bodyPr>
            <a:normAutofit fontScale="62500" lnSpcReduction="20000"/>
          </a:bodyPr>
          <a:lstStyle/>
          <a:p>
            <a:r>
              <a:rPr lang="en-US" altLang="ko-KR" dirty="0" smtClean="0"/>
              <a:t>Resolution/Instruction to editor</a:t>
            </a:r>
          </a:p>
          <a:p>
            <a:pPr lvl="1"/>
            <a:r>
              <a:rPr lang="en-US" altLang="ko-KR" dirty="0" smtClean="0"/>
              <a:t>The figures allow us to know the frame information easier</a:t>
            </a:r>
          </a:p>
          <a:p>
            <a:pPr lvl="1"/>
            <a:r>
              <a:rPr lang="en-US" altLang="ko-KR" dirty="0" smtClean="0"/>
              <a:t> If there is no problem we’d better to remain the figures 13 through 17</a:t>
            </a:r>
          </a:p>
          <a:p>
            <a:pPr lvl="1"/>
            <a:r>
              <a:rPr lang="en-US" altLang="ko-KR" dirty="0" smtClean="0"/>
              <a:t> We need to adjust the sync between the figures </a:t>
            </a:r>
          </a:p>
          <a:p>
            <a:pPr lvl="1"/>
            <a:r>
              <a:rPr lang="en-US" altLang="ko-KR" dirty="0" smtClean="0"/>
              <a:t>Reject</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smtClean="0"/>
              <a:t>Dae</a:t>
            </a:r>
            <a:r>
              <a:rPr lang="en-US" altLang="ko-KR" dirty="0" smtClean="0"/>
              <a:t>-Ho Kim,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16</a:t>
            </a:fld>
            <a:endParaRPr lang="en-US" altLang="ko-KR"/>
          </a:p>
        </p:txBody>
      </p:sp>
      <p:graphicFrame>
        <p:nvGraphicFramePr>
          <p:cNvPr id="7" name="표 6"/>
          <p:cNvGraphicFramePr>
            <a:graphicFrameLocks noGrp="1"/>
          </p:cNvGraphicFramePr>
          <p:nvPr/>
        </p:nvGraphicFramePr>
        <p:xfrm>
          <a:off x="539552" y="1700808"/>
          <a:ext cx="8143933" cy="2849880"/>
        </p:xfrm>
        <a:graphic>
          <a:graphicData uri="http://schemas.openxmlformats.org/drawingml/2006/table">
            <a:tbl>
              <a:tblPr/>
              <a:tblGrid>
                <a:gridCol w="411796"/>
                <a:gridCol w="812340"/>
                <a:gridCol w="576064"/>
                <a:gridCol w="504056"/>
                <a:gridCol w="504056"/>
                <a:gridCol w="432048"/>
                <a:gridCol w="2736304"/>
                <a:gridCol w="2167269"/>
              </a:tblGrid>
              <a:tr h="93531">
                <a:tc>
                  <a:txBody>
                    <a:bodyPr/>
                    <a:lstStyle/>
                    <a:p>
                      <a:pPr algn="ctr" fontAlgn="b"/>
                      <a:r>
                        <a:rPr lang="en-US" sz="11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latin typeface="Arial"/>
                        </a:rPr>
                        <a:t>Suggested Remedy</a:t>
                      </a:r>
                      <a:endParaRPr lang="en-U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100" b="0" i="0" u="none" strike="noStrike">
                          <a:latin typeface="Arial"/>
                        </a:rPr>
                        <a:t>164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The PHY frame format is repeated in all 5 subsections.  This will lead to mistakes.  It should not be in a picture that shows the MAC frame format, after all, the PHY simply gets an MSDU and wraps it the same way regardless of the MAC frame format.  Including this picture with the MAC frame is a mistake.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Delete the PHY layer picture from all of the MAC frame format pictures in 5.6.4. If there is a need for a picture of the PHY frame format, use a separate picture.  However, there isn't a need for the PY frame format figure in an overview, so simply deleting it is the best answer.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100" b="0" i="0" u="none" strike="noStrike">
                          <a:latin typeface="Arial"/>
                        </a:rPr>
                        <a:t>167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This figure is an excellent example of why normative information shall not be repeated in a specification.  The PHR is shown as 1 octet in length, yet in Clause 6 it is defined to be 3 octets in length.  Because the information is repeated not just once, but in 4 figures, there are now four corrections to make.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Delete Figures 13, 14, 15 16 and 17 as they repeat normative information which will results (and indeed has resulted) in technical errors in the draft.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155, 161</a:t>
            </a:r>
            <a:endParaRPr lang="ko-KR" altLang="en-US" dirty="0"/>
          </a:p>
        </p:txBody>
      </p:sp>
      <p:sp>
        <p:nvSpPr>
          <p:cNvPr id="3" name="내용 개체 틀 2"/>
          <p:cNvSpPr>
            <a:spLocks noGrp="1"/>
          </p:cNvSpPr>
          <p:nvPr>
            <p:ph idx="1"/>
          </p:nvPr>
        </p:nvSpPr>
        <p:spPr>
          <a:xfrm>
            <a:off x="685800" y="4365104"/>
            <a:ext cx="7772400" cy="2016646"/>
          </a:xfrm>
        </p:spPr>
        <p:txBody>
          <a:bodyPr>
            <a:normAutofit fontScale="55000" lnSpcReduction="20000"/>
          </a:bodyPr>
          <a:lstStyle/>
          <a:p>
            <a:r>
              <a:rPr lang="en-US" altLang="ko-KR" dirty="0" smtClean="0"/>
              <a:t>Resolution/Instruction to editor</a:t>
            </a:r>
          </a:p>
          <a:p>
            <a:pPr lvl="1"/>
            <a:r>
              <a:rPr lang="en-US" altLang="ko-KR" dirty="0" smtClean="0"/>
              <a:t> CID 158 has been already resolved</a:t>
            </a:r>
          </a:p>
          <a:p>
            <a:pPr lvl="1"/>
            <a:r>
              <a:rPr lang="en-US" altLang="ko-KR" dirty="0" smtClean="0"/>
              <a:t> at CID 155</a:t>
            </a:r>
          </a:p>
          <a:p>
            <a:pPr lvl="2"/>
            <a:r>
              <a:rPr lang="en-US" altLang="ko-KR" dirty="0" smtClean="0"/>
              <a:t>ACK frame type is only one with no payload.</a:t>
            </a:r>
          </a:p>
          <a:p>
            <a:pPr lvl="2"/>
            <a:r>
              <a:rPr lang="en-US" altLang="ko-KR" dirty="0" smtClean="0"/>
              <a:t>see page 17, line 4</a:t>
            </a:r>
          </a:p>
          <a:p>
            <a:pPr lvl="1"/>
            <a:r>
              <a:rPr lang="en-US" altLang="ko-KR" dirty="0" smtClean="0"/>
              <a:t> Accept in principle</a:t>
            </a:r>
          </a:p>
          <a:p>
            <a:pPr lvl="2"/>
            <a:r>
              <a:rPr lang="en-US" altLang="ko-KR" dirty="0" smtClean="0"/>
              <a:t> frame types: beacon, data, ACK, command, visibility and color</a:t>
            </a:r>
          </a:p>
          <a:p>
            <a:pPr lvl="2"/>
            <a:r>
              <a:rPr lang="en-US" altLang="ko-KR" dirty="0" smtClean="0"/>
              <a:t> According to the doc. 10/0348/r0, the color frame has been added</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17</a:t>
            </a:fld>
            <a:endParaRPr lang="en-US" altLang="ko-KR"/>
          </a:p>
        </p:txBody>
      </p:sp>
      <p:graphicFrame>
        <p:nvGraphicFramePr>
          <p:cNvPr id="7" name="표 6"/>
          <p:cNvGraphicFramePr>
            <a:graphicFrameLocks noGrp="1"/>
          </p:cNvGraphicFramePr>
          <p:nvPr/>
        </p:nvGraphicFramePr>
        <p:xfrm>
          <a:off x="539552" y="1700808"/>
          <a:ext cx="8143933" cy="25603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text states four frame types,  and covers five </a:t>
                      </a:r>
                      <a:r>
                        <a:rPr lang="en-US" sz="1400" b="0" i="0" u="none" strike="noStrike" dirty="0" err="1">
                          <a:latin typeface="Arial"/>
                        </a:rPr>
                        <a:t>subclauses</a:t>
                      </a:r>
                      <a:r>
                        <a:rPr lang="en-US" sz="1400" b="0" i="0" u="none" strike="noStrike" dirty="0">
                          <a:latin typeface="Arial"/>
                        </a:rPr>
                        <a:t>, but read the rest of the document there are six.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There are too many inconsistencies to provide a solution.  Are there two </a:t>
                      </a:r>
                      <a:r>
                        <a:rPr lang="en-US" sz="1400" b="0" i="0" u="none" strike="noStrike" dirty="0" err="1">
                          <a:latin typeface="Arial"/>
                        </a:rPr>
                        <a:t>ack</a:t>
                      </a:r>
                      <a:r>
                        <a:rPr lang="en-US" sz="1400" b="0" i="0" u="none" strike="noStrike" dirty="0">
                          <a:latin typeface="Arial"/>
                        </a:rPr>
                        <a:t> frames (one with no payload and one with payload)? As but one example.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Sridhar Rajagopal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missing frame types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add visibility frame, add dimming, color stabilization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160</a:t>
            </a:r>
            <a:endParaRPr lang="ko-KR" altLang="en-US" dirty="0"/>
          </a:p>
        </p:txBody>
      </p:sp>
      <p:sp>
        <p:nvSpPr>
          <p:cNvPr id="3" name="내용 개체 틀 2"/>
          <p:cNvSpPr>
            <a:spLocks noGrp="1"/>
          </p:cNvSpPr>
          <p:nvPr>
            <p:ph idx="1"/>
          </p:nvPr>
        </p:nvSpPr>
        <p:spPr>
          <a:xfrm>
            <a:off x="685800" y="3573016"/>
            <a:ext cx="7772400" cy="2808734"/>
          </a:xfrm>
        </p:spPr>
        <p:txBody>
          <a:bodyPr>
            <a:normAutofit fontScale="85000" lnSpcReduction="20000"/>
          </a:bodyPr>
          <a:lstStyle/>
          <a:p>
            <a:r>
              <a:rPr lang="en-US" altLang="ko-KR" dirty="0" smtClean="0"/>
              <a:t>Resolution/Instruction to editor</a:t>
            </a:r>
          </a:p>
          <a:p>
            <a:pPr lvl="1"/>
            <a:r>
              <a:rPr lang="en-US" altLang="ko-KR" dirty="0" smtClean="0"/>
              <a:t> The first sentence in 5.6.1 describes as “This standard allows the optional use of a </a:t>
            </a:r>
            <a:r>
              <a:rPr lang="en-US" altLang="ko-KR" dirty="0" err="1" smtClean="0"/>
              <a:t>superframe</a:t>
            </a:r>
            <a:r>
              <a:rPr lang="en-US" altLang="ko-KR" dirty="0" smtClean="0"/>
              <a:t> structure.”  </a:t>
            </a:r>
          </a:p>
          <a:p>
            <a:pPr lvl="1"/>
            <a:r>
              <a:rPr lang="en-US" altLang="ko-KR" dirty="0" smtClean="0"/>
              <a:t> </a:t>
            </a:r>
            <a:r>
              <a:rPr lang="en-US" altLang="ko-KR" dirty="0" err="1" smtClean="0"/>
              <a:t>Supferframe</a:t>
            </a:r>
            <a:r>
              <a:rPr lang="en-US" altLang="ko-KR" dirty="0" smtClean="0"/>
              <a:t> structure is optional.</a:t>
            </a:r>
          </a:p>
          <a:p>
            <a:pPr lvl="2"/>
            <a:r>
              <a:rPr lang="en-US" altLang="ko-KR" dirty="0" smtClean="0"/>
              <a:t>If GTS concept is not flexible enough for any applications, we can choose the use of GTS. </a:t>
            </a:r>
          </a:p>
          <a:p>
            <a:pPr lvl="1"/>
            <a:r>
              <a:rPr lang="en-US" altLang="ko-KR" dirty="0" smtClean="0"/>
              <a:t> Reject</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18</a:t>
            </a:fld>
            <a:endParaRPr lang="en-US" altLang="ko-KR"/>
          </a:p>
        </p:txBody>
      </p:sp>
      <p:graphicFrame>
        <p:nvGraphicFramePr>
          <p:cNvPr id="7" name="표 6"/>
          <p:cNvGraphicFramePr>
            <a:graphicFrameLocks noGrp="1"/>
          </p:cNvGraphicFramePr>
          <p:nvPr/>
        </p:nvGraphicFramePr>
        <p:xfrm>
          <a:off x="539552" y="1700808"/>
          <a:ext cx="8143933" cy="1706880"/>
        </p:xfrm>
        <a:graphic>
          <a:graphicData uri="http://schemas.openxmlformats.org/drawingml/2006/table">
            <a:tbl>
              <a:tblPr/>
              <a:tblGrid>
                <a:gridCol w="411796"/>
                <a:gridCol w="957007"/>
                <a:gridCol w="575413"/>
                <a:gridCol w="600302"/>
                <a:gridCol w="527005"/>
                <a:gridCol w="527005"/>
                <a:gridCol w="2090104"/>
                <a:gridCol w="2455301"/>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Michael Bahr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42-22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(see comment on 5.6.1) GTS concept is not flexible enough for todays applications.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 remove "superframe specification, GTS fields," from line 46 on page 15</a:t>
                      </a:r>
                      <a:br>
                        <a:rPr lang="en-US" sz="1400" b="0" i="0" u="none" strike="noStrike">
                          <a:latin typeface="Arial"/>
                        </a:rPr>
                      </a:br>
                      <a:r>
                        <a:rPr lang="en-US" sz="1400" b="0" i="0" u="none" strike="noStrike">
                          <a:latin typeface="Arial"/>
                        </a:rPr>
                        <a:t>* remove fields Superframe Specification and GTS Fields from figure 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165, 166, 169 and 170</a:t>
            </a:r>
            <a:endParaRPr lang="ko-KR" altLang="en-US" dirty="0"/>
          </a:p>
        </p:txBody>
      </p:sp>
      <p:sp>
        <p:nvSpPr>
          <p:cNvPr id="3" name="내용 개체 틀 2"/>
          <p:cNvSpPr>
            <a:spLocks noGrp="1"/>
          </p:cNvSpPr>
          <p:nvPr>
            <p:ph idx="1"/>
          </p:nvPr>
        </p:nvSpPr>
        <p:spPr>
          <a:xfrm>
            <a:off x="685800" y="4725144"/>
            <a:ext cx="7772400" cy="1656606"/>
          </a:xfrm>
        </p:spPr>
        <p:txBody>
          <a:bodyPr>
            <a:normAutofit fontScale="70000" lnSpcReduction="20000"/>
          </a:bodyPr>
          <a:lstStyle/>
          <a:p>
            <a:r>
              <a:rPr lang="en-US" altLang="ko-KR" dirty="0" smtClean="0"/>
              <a:t>Resolution/Instruction to editor</a:t>
            </a:r>
          </a:p>
          <a:p>
            <a:pPr lvl="1"/>
            <a:r>
              <a:rPr lang="en-US" altLang="ko-KR" dirty="0" smtClean="0"/>
              <a:t> PHR format in figure 13 through 16 is wrong.</a:t>
            </a:r>
          </a:p>
          <a:p>
            <a:pPr lvl="1"/>
            <a:r>
              <a:rPr lang="en-US" altLang="ko-KR" dirty="0" smtClean="0"/>
              <a:t> Need to harmonize the packet format of Figure 13, 14, 15 and 16 with Figure 21, 65, 73, 76 and 81.</a:t>
            </a:r>
          </a:p>
          <a:p>
            <a:pPr lvl="1"/>
            <a:r>
              <a:rPr lang="en-US" altLang="ko-KR" dirty="0" smtClean="0"/>
              <a:t> Accept, do as suggested remedy</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19</a:t>
            </a:fld>
            <a:endParaRPr lang="en-US" altLang="ko-KR"/>
          </a:p>
        </p:txBody>
      </p:sp>
      <p:graphicFrame>
        <p:nvGraphicFramePr>
          <p:cNvPr id="7" name="표 6"/>
          <p:cNvGraphicFramePr>
            <a:graphicFrameLocks noGrp="1"/>
          </p:cNvGraphicFramePr>
          <p:nvPr/>
        </p:nvGraphicFramePr>
        <p:xfrm>
          <a:off x="539552" y="1700808"/>
          <a:ext cx="8143933" cy="29870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1 to 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30 to 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14 to 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38 to 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smtClean="0">
                <a:ea typeface="굴림" charset="-127"/>
              </a:rPr>
              <a:t>LB50 comment resolution</a:t>
            </a:r>
            <a:br>
              <a:rPr lang="en-US" altLang="ko-KR" smtClean="0">
                <a:ea typeface="굴림" charset="-127"/>
              </a:rPr>
            </a:br>
            <a:r>
              <a:rPr lang="en-US" altLang="ko-KR" smtClean="0">
                <a:ea typeface="굴림" pitchFamily="50" charset="-127"/>
              </a:rPr>
              <a:t> related to subclause 5.6.1 to 5.6.4</a:t>
            </a:r>
            <a:endParaRPr lang="ko-KR" altLang="en-US"/>
          </a:p>
        </p:txBody>
      </p:sp>
      <p:sp>
        <p:nvSpPr>
          <p:cNvPr id="3" name="부제목 2"/>
          <p:cNvSpPr>
            <a:spLocks noGrp="1"/>
          </p:cNvSpPr>
          <p:nvPr>
            <p:ph type="subTitle" idx="1"/>
          </p:nvPr>
        </p:nvSpPr>
        <p:spPr/>
        <p:txBody>
          <a:bodyPr/>
          <a:lstStyle/>
          <a:p>
            <a:r>
              <a:rPr lang="en-US" altLang="ko-KR" smtClean="0">
                <a:ea typeface="굴림" charset="-127"/>
              </a:rPr>
              <a:t>Dae Ho Kim</a:t>
            </a:r>
          </a:p>
          <a:p>
            <a:r>
              <a:rPr lang="en-US" altLang="ko-KR" smtClean="0">
                <a:ea typeface="굴림" charset="-127"/>
              </a:rPr>
              <a:t>dhkim7256@etri.re.kr</a:t>
            </a:r>
          </a:p>
          <a:p>
            <a:r>
              <a:rPr lang="en-US" altLang="ko-KR" smtClean="0">
                <a:ea typeface="굴림" charset="-127"/>
              </a:rPr>
              <a:t>ETRI</a:t>
            </a:r>
            <a:endParaRPr lang="ko-KR" altLang="en-US"/>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2469CF74-4B5F-4E35-9113-D1E40368CBBD}" type="slidenum">
              <a:rPr lang="en-US" altLang="ko-KR" smtClean="0"/>
              <a:pPr>
                <a:defRPr/>
              </a:pPr>
              <a:t>2</a:t>
            </a:fld>
            <a:endParaRPr lang="en-US" altLang="ko-K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168, 172</a:t>
            </a:r>
            <a:endParaRPr lang="ko-KR" altLang="en-US" dirty="0"/>
          </a:p>
        </p:txBody>
      </p:sp>
      <p:sp>
        <p:nvSpPr>
          <p:cNvPr id="3" name="내용 개체 틀 2"/>
          <p:cNvSpPr>
            <a:spLocks noGrp="1"/>
          </p:cNvSpPr>
          <p:nvPr>
            <p:ph idx="1"/>
          </p:nvPr>
        </p:nvSpPr>
        <p:spPr>
          <a:xfrm>
            <a:off x="685800" y="4653136"/>
            <a:ext cx="7772400" cy="1728614"/>
          </a:xfrm>
        </p:spPr>
        <p:txBody>
          <a:bodyPr>
            <a:normAutofit fontScale="70000" lnSpcReduction="20000"/>
          </a:bodyPr>
          <a:lstStyle/>
          <a:p>
            <a:r>
              <a:rPr lang="en-US" altLang="ko-KR" dirty="0" smtClean="0"/>
              <a:t>Resolution/Instruction to editor</a:t>
            </a:r>
          </a:p>
          <a:p>
            <a:pPr lvl="1"/>
            <a:r>
              <a:rPr lang="en-US" altLang="ko-KR" dirty="0" smtClean="0"/>
              <a:t> These CIDs relate to CID 163</a:t>
            </a:r>
          </a:p>
          <a:p>
            <a:pPr lvl="1"/>
            <a:r>
              <a:rPr lang="en-US" altLang="ko-KR" dirty="0" smtClean="0"/>
              <a:t> CID 163 has been already resolved</a:t>
            </a:r>
          </a:p>
          <a:p>
            <a:pPr lvl="1"/>
            <a:r>
              <a:rPr lang="en-US" altLang="ko-KR" dirty="0" smtClean="0"/>
              <a:t> But we need to discuss the suggested remedy of CID 163</a:t>
            </a:r>
          </a:p>
          <a:p>
            <a:pPr lvl="2"/>
            <a:r>
              <a:rPr lang="en-US" altLang="ko-KR" dirty="0" smtClean="0"/>
              <a:t>see slide 22</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20</a:t>
            </a:fld>
            <a:endParaRPr lang="en-US" altLang="ko-KR"/>
          </a:p>
        </p:txBody>
      </p:sp>
      <p:graphicFrame>
        <p:nvGraphicFramePr>
          <p:cNvPr id="7" name="표 6"/>
          <p:cNvGraphicFramePr>
            <a:graphicFrameLocks noGrp="1"/>
          </p:cNvGraphicFramePr>
          <p:nvPr/>
        </p:nvGraphicFramePr>
        <p:xfrm>
          <a:off x="539552" y="1700808"/>
          <a:ext cx="8143933" cy="29870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sentences "The MAC payload ... form the MAC data frame (i.e., MPDU)."repeat normative information and so need to be deleted.  The Figure shows the fields and the correct order.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sentences "The MAC payload ... form the MAC data frame (i.e., MPDU)."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sentences "The MAC payload ... form the MAC command frame (i.e., MPDU)."repeat normative information and so need to be deleted.  The Figure shows the fields and the correct order.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Delete the sentences "The MAC payload ... form the MAC command frame (i.e., MPDU)."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171</a:t>
            </a:r>
            <a:endParaRPr lang="ko-KR" altLang="en-US" dirty="0"/>
          </a:p>
        </p:txBody>
      </p:sp>
      <p:sp>
        <p:nvSpPr>
          <p:cNvPr id="3" name="내용 개체 틀 2"/>
          <p:cNvSpPr>
            <a:spLocks noGrp="1"/>
          </p:cNvSpPr>
          <p:nvPr>
            <p:ph idx="1"/>
          </p:nvPr>
        </p:nvSpPr>
        <p:spPr>
          <a:xfrm>
            <a:off x="685800" y="3789040"/>
            <a:ext cx="7772400" cy="2592710"/>
          </a:xfrm>
        </p:spPr>
        <p:txBody>
          <a:bodyPr>
            <a:normAutofit fontScale="92500" lnSpcReduction="10000"/>
          </a:bodyPr>
          <a:lstStyle/>
          <a:p>
            <a:r>
              <a:rPr lang="en-US" altLang="ko-KR" dirty="0" smtClean="0"/>
              <a:t>Resolution/Instruction to editor</a:t>
            </a:r>
          </a:p>
          <a:p>
            <a:pPr lvl="1"/>
            <a:r>
              <a:rPr lang="en-US" altLang="ko-KR" dirty="0" smtClean="0"/>
              <a:t> This CID relates to CID 163 and is similar to CIDs 168 and 172</a:t>
            </a:r>
          </a:p>
          <a:p>
            <a:pPr lvl="1"/>
            <a:r>
              <a:rPr lang="en-US" altLang="ko-KR" dirty="0" smtClean="0"/>
              <a:t> But we need to discuss the suggested remedy of CID 163</a:t>
            </a:r>
          </a:p>
          <a:p>
            <a:pPr lvl="2"/>
            <a:r>
              <a:rPr lang="en-US" altLang="ko-KR" dirty="0" smtClean="0"/>
              <a:t>see slide 22</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21</a:t>
            </a:fld>
            <a:endParaRPr lang="en-US" altLang="ko-KR"/>
          </a:p>
        </p:txBody>
      </p:sp>
      <p:graphicFrame>
        <p:nvGraphicFramePr>
          <p:cNvPr id="7" name="표 6"/>
          <p:cNvGraphicFramePr>
            <a:graphicFrameLocks noGrp="1"/>
          </p:cNvGraphicFramePr>
          <p:nvPr/>
        </p:nvGraphicFramePr>
        <p:xfrm>
          <a:off x="539552" y="1700808"/>
          <a:ext cx="8143933" cy="19202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sentences "The MAC acknowledgment ... form the MAC acknowledgment frame (i.e., MPDU)."repeat normative information and so need to be deleted.  The Figure shows the fields and the correct order.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sentences "The MAC acknowledgment frame ... form the MAC acknowledgment frame (i.e., MPDU)."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192</a:t>
            </a:r>
            <a:endParaRPr lang="ko-KR" altLang="en-US" dirty="0"/>
          </a:p>
        </p:txBody>
      </p:sp>
      <p:sp>
        <p:nvSpPr>
          <p:cNvPr id="3" name="내용 개체 틀 2"/>
          <p:cNvSpPr>
            <a:spLocks noGrp="1"/>
          </p:cNvSpPr>
          <p:nvPr>
            <p:ph idx="1"/>
          </p:nvPr>
        </p:nvSpPr>
        <p:spPr>
          <a:xfrm>
            <a:off x="685800" y="4221088"/>
            <a:ext cx="7772400" cy="2160662"/>
          </a:xfrm>
        </p:spPr>
        <p:txBody>
          <a:bodyPr>
            <a:normAutofit fontScale="62500" lnSpcReduction="20000"/>
          </a:bodyPr>
          <a:lstStyle/>
          <a:p>
            <a:r>
              <a:rPr lang="en-US" altLang="ko-KR" dirty="0" smtClean="0"/>
              <a:t>Resolution/Instruction to editor</a:t>
            </a:r>
          </a:p>
          <a:p>
            <a:pPr lvl="1"/>
            <a:r>
              <a:rPr lang="en-US" altLang="ko-KR" dirty="0" smtClean="0"/>
              <a:t> this CID is similar to CIDs 163, 168, 171 and 172</a:t>
            </a:r>
          </a:p>
          <a:p>
            <a:pPr lvl="1"/>
            <a:r>
              <a:rPr lang="en-US" altLang="ko-KR" dirty="0" smtClean="0"/>
              <a:t> But if we accept these suggested remedies, we’d better to delete </a:t>
            </a:r>
            <a:r>
              <a:rPr lang="en-US" altLang="ko-KR" dirty="0" err="1" smtClean="0"/>
              <a:t>subcluse</a:t>
            </a:r>
            <a:r>
              <a:rPr lang="en-US" altLang="ko-KR" dirty="0" smtClean="0"/>
              <a:t> 5.6.4.1 to 5.6.4.5 because no sentence is remained.</a:t>
            </a:r>
          </a:p>
          <a:p>
            <a:pPr lvl="2"/>
            <a:r>
              <a:rPr lang="en-US" altLang="ko-KR" dirty="0" smtClean="0"/>
              <a:t>See CID 162 (slide 15)</a:t>
            </a:r>
          </a:p>
          <a:p>
            <a:pPr lvl="1"/>
            <a:r>
              <a:rPr lang="en-US" altLang="ko-KR" dirty="0" smtClean="0"/>
              <a:t> My suggestion is a reject of CID 163, 168, 171, 172 and 192</a:t>
            </a:r>
          </a:p>
          <a:p>
            <a:pPr lvl="2"/>
            <a:r>
              <a:rPr lang="en-US" altLang="ko-KR" dirty="0" smtClean="0"/>
              <a:t> We can know more information through these </a:t>
            </a:r>
            <a:r>
              <a:rPr lang="en-US" altLang="ko-KR" dirty="0" err="1" smtClean="0"/>
              <a:t>subclauses</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22</a:t>
            </a:fld>
            <a:endParaRPr lang="en-US" altLang="ko-KR"/>
          </a:p>
        </p:txBody>
      </p:sp>
      <p:graphicFrame>
        <p:nvGraphicFramePr>
          <p:cNvPr id="7" name="표 6"/>
          <p:cNvGraphicFramePr>
            <a:graphicFrameLocks noGrp="1"/>
          </p:cNvGraphicFramePr>
          <p:nvPr/>
        </p:nvGraphicFramePr>
        <p:xfrm>
          <a:off x="539552" y="1700808"/>
          <a:ext cx="8143933" cy="23469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 "The MAC beacon frame ... PHY packet (i.e., PPDU)." repeats normative information that is better covered in clause 6. In addition, it is repeated in three other </a:t>
                      </a:r>
                      <a:r>
                        <a:rPr lang="en-US" sz="1400" b="0" i="0" u="none" strike="noStrike" dirty="0" err="1">
                          <a:latin typeface="Arial"/>
                        </a:rPr>
                        <a:t>subclauses</a:t>
                      </a:r>
                      <a:r>
                        <a:rPr lang="en-US" sz="1400" b="0" i="0" u="none" strike="noStrike" dirty="0">
                          <a:latin typeface="Arial"/>
                        </a:rPr>
                        <a:t> in this clause.  The information is not relevant to an overview and should be deleted.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sentences "The MAC beacon frame ... PHY packet (i.e., PPDU)." here and the copies of the paragraph in 5.6.4.2, page 16, line 49, 5.6.4.3, page 17, line 8 and 5.6.4.4, page 17, line 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CID 173, 174 and 178</a:t>
            </a:r>
            <a:endParaRPr lang="ko-KR" altLang="en-US" dirty="0"/>
          </a:p>
        </p:txBody>
      </p:sp>
      <p:sp>
        <p:nvSpPr>
          <p:cNvPr id="3" name="내용 개체 틀 2"/>
          <p:cNvSpPr>
            <a:spLocks noGrp="1"/>
          </p:cNvSpPr>
          <p:nvPr>
            <p:ph idx="1"/>
          </p:nvPr>
        </p:nvSpPr>
        <p:spPr>
          <a:xfrm>
            <a:off x="685800" y="5373216"/>
            <a:ext cx="7772400" cy="1008534"/>
          </a:xfrm>
        </p:spPr>
        <p:txBody>
          <a:bodyPr>
            <a:normAutofit fontScale="55000" lnSpcReduction="20000"/>
          </a:bodyPr>
          <a:lstStyle/>
          <a:p>
            <a:r>
              <a:rPr lang="en-US" altLang="ko-KR" dirty="0" smtClean="0"/>
              <a:t>Resolution/Instruction to editor</a:t>
            </a:r>
          </a:p>
          <a:p>
            <a:pPr lvl="1"/>
            <a:r>
              <a:rPr lang="en-US" altLang="ko-KR" dirty="0" smtClean="0"/>
              <a:t> Need to put more explanation about frame</a:t>
            </a:r>
          </a:p>
          <a:p>
            <a:pPr lvl="1"/>
            <a:r>
              <a:rPr lang="en-US" altLang="ko-KR" dirty="0" smtClean="0"/>
              <a:t> CID 173, 178: Accept, do as suggested remedy</a:t>
            </a:r>
          </a:p>
          <a:p>
            <a:pPr lvl="1"/>
            <a:r>
              <a:rPr lang="en-US" altLang="ko-KR" dirty="0" smtClean="0"/>
              <a:t> CID 174: Accept. But, we need to modify Figure 17 rather than a new figure</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smtClean="0"/>
              <a:t>Dae</a:t>
            </a:r>
            <a:r>
              <a:rPr lang="en-US" altLang="ko-KR" dirty="0" smtClean="0"/>
              <a:t>-Ho Kim,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23</a:t>
            </a:fld>
            <a:endParaRPr lang="en-US" altLang="ko-KR"/>
          </a:p>
        </p:txBody>
      </p:sp>
      <p:graphicFrame>
        <p:nvGraphicFramePr>
          <p:cNvPr id="7" name="표 6"/>
          <p:cNvGraphicFramePr>
            <a:graphicFrameLocks noGrp="1"/>
          </p:cNvGraphicFramePr>
          <p:nvPr/>
        </p:nvGraphicFramePr>
        <p:xfrm>
          <a:off x="539552" y="1700808"/>
          <a:ext cx="8143933" cy="36271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a:latin typeface="Arial"/>
                        </a:rPr>
                        <a:t>Billy Verso, </a:t>
                      </a:r>
                      <a:br>
                        <a:rPr lang="en-US" sz="1400" b="0" i="0" u="none" strike="noStrike">
                          <a:latin typeface="Arial"/>
                        </a:rPr>
                      </a:br>
                      <a:r>
                        <a:rPr lang="en-US" sz="1400" b="0" i="0" u="none" strike="noStrike">
                          <a:latin typeface="Arial"/>
                        </a:rPr>
                        <a:t>(affiliation DecaWave)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altLang="ko-KR" sz="1400" b="0" i="0" u="none" strike="noStrike">
                          <a:latin typeface="Arial"/>
                        </a:rPr>
                        <a:t>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a:latin typeface="Arial"/>
                        </a:rPr>
                        <a:t>3 to 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latin typeface="Arial"/>
                        </a:rPr>
                        <a:t>Figure 17—Visible/Dimming Frame, frame format seems to be special in that the optional data follows the FCS. It would be good to explain why this is done (i.e. as opposed to defining a MAC command frame.)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latin typeface="Arial"/>
                        </a:rPr>
                        <a:t>Add description to explain this special function.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This section needs more detailed explanations on the frame. Figure 17 should be redrawn and PHY Header should be renamed.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Need to put more explanation on this section and a new figure for Figure 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Sridhar Rajagopal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update text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update text to reflect use for dimming and VPM support (and also, for color stabilization)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179</a:t>
            </a:r>
            <a:endParaRPr lang="ko-KR" altLang="en-US" dirty="0"/>
          </a:p>
        </p:txBody>
      </p:sp>
      <p:sp>
        <p:nvSpPr>
          <p:cNvPr id="3" name="내용 개체 틀 2"/>
          <p:cNvSpPr>
            <a:spLocks noGrp="1"/>
          </p:cNvSpPr>
          <p:nvPr>
            <p:ph idx="1"/>
          </p:nvPr>
        </p:nvSpPr>
        <p:spPr>
          <a:xfrm>
            <a:off x="685800" y="3645024"/>
            <a:ext cx="7772400" cy="2736726"/>
          </a:xfrm>
        </p:spPr>
        <p:txBody>
          <a:bodyPr>
            <a:normAutofit/>
          </a:bodyPr>
          <a:lstStyle/>
          <a:p>
            <a:r>
              <a:rPr lang="en-US" altLang="ko-KR" dirty="0" smtClean="0"/>
              <a:t>Resolution/Instruction to editor</a:t>
            </a:r>
          </a:p>
          <a:p>
            <a:pPr lvl="1"/>
            <a:r>
              <a:rPr lang="en-US" altLang="ko-KR" dirty="0" smtClean="0"/>
              <a:t> Visibility frame is in </a:t>
            </a:r>
            <a:r>
              <a:rPr lang="en-US" altLang="ko-KR" dirty="0" err="1" smtClean="0"/>
              <a:t>subclause</a:t>
            </a:r>
            <a:r>
              <a:rPr lang="en-US" altLang="ko-KR" dirty="0" smtClean="0"/>
              <a:t> 7.5</a:t>
            </a:r>
          </a:p>
          <a:p>
            <a:pPr lvl="2"/>
            <a:r>
              <a:rPr lang="en-US" altLang="ko-KR" dirty="0" smtClean="0"/>
              <a:t>need to unify the names of visibility frame or visible/dimming frame to one name</a:t>
            </a:r>
          </a:p>
          <a:p>
            <a:pPr lvl="1"/>
            <a:r>
              <a:rPr lang="en-US" altLang="ko-KR" dirty="0" smtClean="0"/>
              <a:t>Reject</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24</a:t>
            </a:fld>
            <a:endParaRPr lang="en-US" altLang="ko-KR"/>
          </a:p>
        </p:txBody>
      </p:sp>
      <p:graphicFrame>
        <p:nvGraphicFramePr>
          <p:cNvPr id="7" name="표 6"/>
          <p:cNvGraphicFramePr>
            <a:graphicFrameLocks noGrp="1"/>
          </p:cNvGraphicFramePr>
          <p:nvPr/>
        </p:nvGraphicFramePr>
        <p:xfrm>
          <a:off x="539552" y="1700808"/>
          <a:ext cx="8143933" cy="170688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dirty="0">
                          <a:latin typeface="Arial"/>
                        </a:rPr>
                        <a:t>5.6.4.4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There is no Visible/Dimming frame in the draft.  There are some MAC commands that enable these functions, but the format of MAC commands is covered in </a:t>
                      </a:r>
                      <a:r>
                        <a:rPr lang="en-US" sz="1400" b="0" i="0" u="none" strike="noStrike" dirty="0" err="1">
                          <a:latin typeface="Arial"/>
                        </a:rPr>
                        <a:t>subclause</a:t>
                      </a:r>
                      <a:r>
                        <a:rPr lang="en-US" sz="1400" b="0" i="0" u="none" strike="noStrike" dirty="0">
                          <a:latin typeface="Arial"/>
                        </a:rPr>
                        <a:t> 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subclause 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123</a:t>
            </a:r>
            <a:endParaRPr lang="ko-KR" altLang="en-US"/>
          </a:p>
        </p:txBody>
      </p:sp>
      <p:sp>
        <p:nvSpPr>
          <p:cNvPr id="3" name="내용 개체 틀 2"/>
          <p:cNvSpPr>
            <a:spLocks noGrp="1"/>
          </p:cNvSpPr>
          <p:nvPr>
            <p:ph idx="1"/>
          </p:nvPr>
        </p:nvSpPr>
        <p:spPr>
          <a:xfrm>
            <a:off x="685800" y="5013176"/>
            <a:ext cx="7772400" cy="1368574"/>
          </a:xfrm>
        </p:spPr>
        <p:txBody>
          <a:bodyPr>
            <a:normAutofit fontScale="85000" lnSpcReduction="20000"/>
          </a:bodyPr>
          <a:lstStyle/>
          <a:p>
            <a:r>
              <a:rPr lang="en-US" altLang="ko-KR" smtClean="0"/>
              <a:t>Resolution/Instruction to editor</a:t>
            </a:r>
          </a:p>
          <a:p>
            <a:pPr lvl="1"/>
            <a:r>
              <a:rPr lang="en-US" altLang="ko-KR" smtClean="0"/>
              <a:t> We need a more discussion</a:t>
            </a:r>
          </a:p>
          <a:p>
            <a:pPr lvl="2"/>
            <a:r>
              <a:rPr lang="en-US" altLang="ko-KR" smtClean="0"/>
              <a:t>My suggestion is that the random access is better than slotted random access</a:t>
            </a:r>
            <a:r>
              <a:rPr lang="en-US" altLang="ko-KR" smtClean="0"/>
              <a:t>. </a:t>
            </a:r>
            <a:endParaRPr lang="en-US" altLang="ko-KR" smtClean="0"/>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3</a:t>
            </a:fld>
            <a:endParaRPr lang="en-US" altLang="ko-KR"/>
          </a:p>
        </p:txBody>
      </p:sp>
      <p:graphicFrame>
        <p:nvGraphicFramePr>
          <p:cNvPr id="7" name="표 6"/>
          <p:cNvGraphicFramePr>
            <a:graphicFrameLocks noGrp="1"/>
          </p:cNvGraphicFramePr>
          <p:nvPr/>
        </p:nvGraphicFramePr>
        <p:xfrm>
          <a:off x="539552" y="1700808"/>
          <a:ext cx="8143933" cy="3169920"/>
        </p:xfrm>
        <a:graphic>
          <a:graphicData uri="http://schemas.openxmlformats.org/drawingml/2006/table">
            <a:tbl>
              <a:tblPr/>
              <a:tblGrid>
                <a:gridCol w="411796"/>
                <a:gridCol w="957007"/>
                <a:gridCol w="575413"/>
                <a:gridCol w="600302"/>
                <a:gridCol w="527005"/>
                <a:gridCol w="527005"/>
                <a:gridCol w="1802072"/>
                <a:gridCol w="2743333"/>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000" b="0" i="0" u="none" strike="noStrike">
                          <a:latin typeface="Arial"/>
                        </a:rPr>
                        <a:t>123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Michael Bahr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37-45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While it is useful to have the 3 topologies as mentioned at the beginning of clause 5 (P2P, star, broadcast), I do not see the need for a superframe definition, at least not right now. The current definition is not flexible enough for todays applications.</a:t>
                      </a:r>
                      <a:br>
                        <a:rPr lang="en-US" sz="1000" b="0" i="0" u="none" strike="noStrike">
                          <a:latin typeface="Arial"/>
                        </a:rPr>
                      </a:br>
                      <a:r>
                        <a:rPr lang="en-US" sz="1000" b="0" i="0" u="none" strike="noStrike">
                          <a:latin typeface="Arial"/>
                        </a:rPr>
                        <a:t>For instance, only beacon intervals that are powers of 2 are possible (2^0, 2^1,...,2^14). exactly 16 slots are available where one is actually assigned to the beacon. Only 7 guaranteed time slots are possible within the available 15 time slots.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Remove the current </a:t>
                      </a:r>
                      <a:r>
                        <a:rPr lang="en-US" sz="1000" b="0" i="0" u="none" strike="noStrike" dirty="0" err="1">
                          <a:latin typeface="Arial"/>
                        </a:rPr>
                        <a:t>superframe</a:t>
                      </a:r>
                      <a:r>
                        <a:rPr lang="en-US" sz="1000" b="0" i="0" u="none" strike="noStrike" dirty="0">
                          <a:latin typeface="Arial"/>
                        </a:rPr>
                        <a:t> specification from the VLC draft.</a:t>
                      </a:r>
                      <a:br>
                        <a:rPr lang="en-US" sz="1000" b="0" i="0" u="none" strike="noStrike" dirty="0">
                          <a:latin typeface="Arial"/>
                        </a:rPr>
                      </a:br>
                      <a:r>
                        <a:rPr lang="en-US" sz="1000" b="0" i="0" u="none" strike="noStrike" dirty="0">
                          <a:latin typeface="Arial"/>
                        </a:rPr>
                        <a:t>* Use a scheme more similar to IEEE 802.11 (without all the thousand bytes) that simply announces the coordinator in the beacon, so that devices learn about the coordinator.</a:t>
                      </a:r>
                      <a:br>
                        <a:rPr lang="en-US" sz="1000" b="0" i="0" u="none" strike="noStrike" dirty="0">
                          <a:latin typeface="Arial"/>
                        </a:rPr>
                      </a:br>
                      <a:r>
                        <a:rPr lang="en-US" sz="1000" b="0" i="0" u="none" strike="noStrike" dirty="0">
                          <a:latin typeface="Arial"/>
                        </a:rPr>
                        <a:t>* Leave hooks for adding a flexible </a:t>
                      </a:r>
                      <a:r>
                        <a:rPr lang="en-US" sz="1000" b="0" i="0" u="none" strike="noStrike" dirty="0" err="1">
                          <a:latin typeface="Arial"/>
                        </a:rPr>
                        <a:t>superframe</a:t>
                      </a:r>
                      <a:r>
                        <a:rPr lang="en-US" sz="1000" b="0" i="0" u="none" strike="noStrike" dirty="0">
                          <a:latin typeface="Arial"/>
                        </a:rPr>
                        <a:t> structure later, after analysis of the requirements of </a:t>
                      </a:r>
                      <a:r>
                        <a:rPr lang="en-US" sz="1000" b="0" i="0" u="none" strike="noStrike" dirty="0" err="1">
                          <a:latin typeface="Arial"/>
                        </a:rPr>
                        <a:t>todays</a:t>
                      </a:r>
                      <a:r>
                        <a:rPr lang="en-US" sz="1000" b="0" i="0" u="none" strike="noStrike" dirty="0">
                          <a:latin typeface="Arial"/>
                        </a:rPr>
                        <a:t> applications.</a:t>
                      </a:r>
                      <a:br>
                        <a:rPr lang="en-US" sz="1000" b="0" i="0" u="none" strike="noStrike" dirty="0">
                          <a:latin typeface="Arial"/>
                        </a:rPr>
                      </a:br>
                      <a:r>
                        <a:rPr lang="en-US" sz="1000" b="0" i="0" u="none" strike="noStrike" dirty="0">
                          <a:latin typeface="Arial"/>
                        </a:rPr>
                        <a:t>* remove the specification of slotted random access and use random access.</a:t>
                      </a:r>
                      <a:br>
                        <a:rPr lang="en-US" sz="1000" b="0" i="0" u="none" strike="noStrike" dirty="0">
                          <a:latin typeface="Arial"/>
                        </a:rPr>
                      </a:br>
                      <a:r>
                        <a:rPr lang="en-US" sz="1000" b="0" i="0" u="none" strike="noStrike" dirty="0">
                          <a:latin typeface="Arial"/>
                        </a:rPr>
                        <a:t>* change the beacon specification (remove everything except some beacon interval)</a:t>
                      </a:r>
                      <a:br>
                        <a:rPr lang="en-US" sz="1000" b="0" i="0" u="none" strike="noStrike" dirty="0">
                          <a:latin typeface="Arial"/>
                        </a:rPr>
                      </a:br>
                      <a:r>
                        <a:rPr lang="en-US" sz="1000" b="0" i="0" u="none" strike="noStrike" dirty="0">
                          <a:latin typeface="Arial"/>
                        </a:rPr>
                        <a:t>Some specific actions:</a:t>
                      </a:r>
                      <a:br>
                        <a:rPr lang="en-US" sz="1000" b="0" i="0" u="none" strike="noStrike" dirty="0">
                          <a:latin typeface="Arial"/>
                        </a:rPr>
                      </a:br>
                      <a:r>
                        <a:rPr lang="en-US" sz="1000" b="0" i="0" u="none" strike="noStrike" dirty="0">
                          <a:latin typeface="Arial"/>
                        </a:rPr>
                        <a:t>* remove line 18 on page 4 ("Optional allocation of guaranteed time </a:t>
                      </a:r>
                      <a:r>
                        <a:rPr lang="en-US" sz="1000" b="0" i="0" u="none" strike="noStrike" dirty="0" err="1">
                          <a:latin typeface="Arial"/>
                        </a:rPr>
                        <a:t>sltos</a:t>
                      </a:r>
                      <a:r>
                        <a:rPr lang="en-US" sz="1000" b="0" i="0" u="none" strike="noStrike" dirty="0">
                          <a:latin typeface="Arial"/>
                        </a:rPr>
                        <a:t> (GTSs)")</a:t>
                      </a:r>
                      <a:br>
                        <a:rPr lang="en-US" sz="1000" b="0" i="0" u="none" strike="noStrike" dirty="0">
                          <a:latin typeface="Arial"/>
                        </a:rPr>
                      </a:br>
                      <a:r>
                        <a:rPr lang="en-US" sz="1000" b="0" i="0" u="none" strike="noStrike" dirty="0">
                          <a:latin typeface="Arial"/>
                        </a:rPr>
                        <a:t>* remove GTS from clause 4</a:t>
                      </a:r>
                      <a:br>
                        <a:rPr lang="en-US" sz="1000" b="0" i="0" u="none" strike="noStrike" dirty="0">
                          <a:latin typeface="Arial"/>
                        </a:rPr>
                      </a:br>
                      <a:r>
                        <a:rPr lang="en-US" sz="1000" b="0" i="0" u="none" strike="noStrike" dirty="0">
                          <a:latin typeface="Arial"/>
                        </a:rPr>
                        <a:t>* remove clause 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133</a:t>
            </a:r>
            <a:endParaRPr lang="ko-KR" altLang="en-US"/>
          </a:p>
        </p:txBody>
      </p:sp>
      <p:sp>
        <p:nvSpPr>
          <p:cNvPr id="3" name="내용 개체 틀 2"/>
          <p:cNvSpPr>
            <a:spLocks noGrp="1"/>
          </p:cNvSpPr>
          <p:nvPr>
            <p:ph idx="1"/>
          </p:nvPr>
        </p:nvSpPr>
        <p:spPr>
          <a:xfrm>
            <a:off x="685800" y="4365104"/>
            <a:ext cx="7772400" cy="2016646"/>
          </a:xfrm>
        </p:spPr>
        <p:txBody>
          <a:bodyPr>
            <a:normAutofit/>
          </a:bodyPr>
          <a:lstStyle/>
          <a:p>
            <a:r>
              <a:rPr lang="en-US" altLang="ko-KR" smtClean="0"/>
              <a:t>Resolution/Instruction to editor</a:t>
            </a:r>
          </a:p>
          <a:p>
            <a:pPr lvl="1"/>
            <a:r>
              <a:rPr lang="en-US" altLang="ko-KR" smtClean="0"/>
              <a:t> Accept, do as suggested remedy</a:t>
            </a:r>
          </a:p>
        </p:txBody>
      </p:sp>
      <p:sp>
        <p:nvSpPr>
          <p:cNvPr id="4" name="날짜 개체 틀 3"/>
          <p:cNvSpPr>
            <a:spLocks noGrp="1"/>
          </p:cNvSpPr>
          <p:nvPr>
            <p:ph type="dt" sz="half" idx="10"/>
          </p:nvPr>
        </p:nvSpPr>
        <p:spPr/>
        <p:txBody>
          <a:bodyPr/>
          <a:lstStyle/>
          <a:p>
            <a:pPr>
              <a:defRPr/>
            </a:pPr>
            <a:r>
              <a:rPr lang="en-US" altLang="ko-KR" smtClean="0"/>
              <a:t>June</a:t>
            </a:r>
            <a:r>
              <a:rPr lang="en-US" altLang="ko-KR" smtClean="0"/>
              <a:t>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4</a:t>
            </a:fld>
            <a:endParaRPr lang="en-US" altLang="ko-KR"/>
          </a:p>
        </p:txBody>
      </p:sp>
      <p:graphicFrame>
        <p:nvGraphicFramePr>
          <p:cNvPr id="7" name="표 6"/>
          <p:cNvGraphicFramePr>
            <a:graphicFrameLocks noGrp="1"/>
          </p:cNvGraphicFramePr>
          <p:nvPr/>
        </p:nvGraphicFramePr>
        <p:xfrm>
          <a:off x="539552" y="1700808"/>
          <a:ext cx="8143933" cy="243840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draft refers to "slotted random access" but four distinct methods are used, random access, slotted random access and random access with CCA. and slotted random access with CCA.  The correct terms for these are aloha, slotted aloha, CSMA/CA, and slotted CSMA/CA (technically pure aloha doesn't use a backoff, but the one you have is close enough in terms of performance characteristics).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Use the correct terms in the draft.  In this location, you are referring to all four, so it should just be "random access method, as described in 7.6.1.5"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137</a:t>
            </a:r>
            <a:endParaRPr lang="ko-KR" altLang="en-US"/>
          </a:p>
        </p:txBody>
      </p:sp>
      <p:sp>
        <p:nvSpPr>
          <p:cNvPr id="3" name="내용 개체 틀 2"/>
          <p:cNvSpPr>
            <a:spLocks noGrp="1"/>
          </p:cNvSpPr>
          <p:nvPr>
            <p:ph idx="1"/>
          </p:nvPr>
        </p:nvSpPr>
        <p:spPr>
          <a:xfrm>
            <a:off x="685800" y="3212976"/>
            <a:ext cx="7772400" cy="3168774"/>
          </a:xfrm>
        </p:spPr>
        <p:txBody>
          <a:bodyPr>
            <a:normAutofit fontScale="92500"/>
          </a:bodyPr>
          <a:lstStyle/>
          <a:p>
            <a:r>
              <a:rPr lang="en-US" altLang="ko-KR" dirty="0" smtClean="0"/>
              <a:t>Resolution/Instruction to editor</a:t>
            </a:r>
          </a:p>
          <a:p>
            <a:pPr lvl="1"/>
            <a:r>
              <a:rPr lang="en-US" altLang="ko-KR" dirty="0" smtClean="0"/>
              <a:t> This section is overview.</a:t>
            </a:r>
          </a:p>
          <a:p>
            <a:pPr lvl="2"/>
            <a:r>
              <a:rPr lang="en-US" altLang="ko-KR" dirty="0" smtClean="0"/>
              <a:t>Line 31 on page 12 describes as “More information on the </a:t>
            </a:r>
            <a:r>
              <a:rPr lang="en-US" altLang="ko-KR" dirty="0" err="1" smtClean="0"/>
              <a:t>superframe</a:t>
            </a:r>
            <a:r>
              <a:rPr lang="en-US" altLang="ko-KR" dirty="0" smtClean="0"/>
              <a:t> can be found in 7.6.1.1”. </a:t>
            </a:r>
          </a:p>
          <a:p>
            <a:pPr lvl="2"/>
            <a:r>
              <a:rPr lang="en-US" altLang="ko-KR" dirty="0" smtClean="0"/>
              <a:t>More detail information is introduced at clause 7.6.1.1</a:t>
            </a:r>
          </a:p>
          <a:p>
            <a:pPr lvl="1"/>
            <a:r>
              <a:rPr lang="en-US" altLang="ko-KR" dirty="0" smtClean="0"/>
              <a:t> Reject</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5</a:t>
            </a:fld>
            <a:endParaRPr lang="en-US" altLang="ko-KR"/>
          </a:p>
        </p:txBody>
      </p:sp>
      <p:graphicFrame>
        <p:nvGraphicFramePr>
          <p:cNvPr id="7" name="표 6"/>
          <p:cNvGraphicFramePr>
            <a:graphicFrameLocks noGrp="1"/>
          </p:cNvGraphicFramePr>
          <p:nvPr/>
        </p:nvGraphicFramePr>
        <p:xfrm>
          <a:off x="539552" y="1700808"/>
          <a:ext cx="8143933" cy="12801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specify the detailed information on slots such as the number of slots in a frame and slot size in Figures 7 and 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put detailed information to specify slots and a frame.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139</a:t>
            </a:r>
            <a:endParaRPr lang="ko-KR" altLang="en-US"/>
          </a:p>
        </p:txBody>
      </p:sp>
      <p:sp>
        <p:nvSpPr>
          <p:cNvPr id="3" name="내용 개체 틀 2"/>
          <p:cNvSpPr>
            <a:spLocks noGrp="1"/>
          </p:cNvSpPr>
          <p:nvPr>
            <p:ph idx="1"/>
          </p:nvPr>
        </p:nvSpPr>
        <p:spPr>
          <a:xfrm>
            <a:off x="685800" y="3284984"/>
            <a:ext cx="7772400" cy="3096766"/>
          </a:xfrm>
        </p:spPr>
        <p:txBody>
          <a:bodyPr>
            <a:normAutofit/>
          </a:bodyPr>
          <a:lstStyle/>
          <a:p>
            <a:r>
              <a:rPr lang="en-US" altLang="ko-KR" dirty="0" smtClean="0"/>
              <a:t>Resolution/Instruction to editor</a:t>
            </a:r>
          </a:p>
          <a:p>
            <a:pPr lvl="1"/>
            <a:r>
              <a:rPr lang="en-US" altLang="ko-KR" dirty="0" smtClean="0"/>
              <a:t> Figure 8 is the same as the thing in IEEE 802.15.4 standard</a:t>
            </a:r>
          </a:p>
          <a:p>
            <a:pPr lvl="1"/>
            <a:r>
              <a:rPr lang="en-US" altLang="ko-KR" dirty="0" smtClean="0"/>
              <a:t> Accept, do as suggested remedy</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6</a:t>
            </a:fld>
            <a:endParaRPr lang="en-US" altLang="ko-KR"/>
          </a:p>
        </p:txBody>
      </p:sp>
      <p:graphicFrame>
        <p:nvGraphicFramePr>
          <p:cNvPr id="7" name="표 6"/>
          <p:cNvGraphicFramePr>
            <a:graphicFrameLocks noGrp="1"/>
          </p:cNvGraphicFramePr>
          <p:nvPr/>
        </p:nvGraphicFramePr>
        <p:xfrm>
          <a:off x="539552" y="1700808"/>
          <a:ext cx="8143933" cy="1368152"/>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Clint Chaplin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(SY) Figure 8 does not actually show any GTSs, even though the figure text is about GTSs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Show GTSs in the figure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140</a:t>
            </a:r>
            <a:endParaRPr lang="ko-KR" altLang="en-US"/>
          </a:p>
        </p:txBody>
      </p:sp>
      <p:sp>
        <p:nvSpPr>
          <p:cNvPr id="3" name="내용 개체 틀 2"/>
          <p:cNvSpPr>
            <a:spLocks noGrp="1"/>
          </p:cNvSpPr>
          <p:nvPr>
            <p:ph idx="1"/>
          </p:nvPr>
        </p:nvSpPr>
        <p:spPr>
          <a:xfrm>
            <a:off x="685800" y="3284984"/>
            <a:ext cx="7772400" cy="3096766"/>
          </a:xfrm>
        </p:spPr>
        <p:txBody>
          <a:bodyPr>
            <a:normAutofit/>
          </a:bodyPr>
          <a:lstStyle/>
          <a:p>
            <a:r>
              <a:rPr lang="en-US" altLang="ko-KR" dirty="0" smtClean="0"/>
              <a:t>Resolution/Instruction to editor</a:t>
            </a:r>
          </a:p>
          <a:p>
            <a:pPr lvl="1"/>
            <a:r>
              <a:rPr lang="en-US" altLang="ko-KR" dirty="0" smtClean="0"/>
              <a:t> Accept in principle</a:t>
            </a:r>
          </a:p>
          <a:p>
            <a:pPr lvl="2"/>
            <a:r>
              <a:rPr lang="en-US" altLang="ko-KR" dirty="0" smtClean="0"/>
              <a:t> do as suggested remedy or modify the text</a:t>
            </a:r>
          </a:p>
          <a:p>
            <a:pPr lvl="2"/>
            <a:r>
              <a:rPr lang="en-US" altLang="ko-KR" dirty="0" smtClean="0"/>
              <a:t> My suggestion is that do as suggested remedy </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7</a:t>
            </a:fld>
            <a:endParaRPr lang="en-US" altLang="ko-KR"/>
          </a:p>
        </p:txBody>
      </p:sp>
      <p:graphicFrame>
        <p:nvGraphicFramePr>
          <p:cNvPr id="7" name="표 6"/>
          <p:cNvGraphicFramePr>
            <a:graphicFrameLocks noGrp="1"/>
          </p:cNvGraphicFramePr>
          <p:nvPr/>
        </p:nvGraphicFramePr>
        <p:xfrm>
          <a:off x="539552" y="1700808"/>
          <a:ext cx="8143933" cy="1400700"/>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"However, a sufficient ... join the network." is not true.  There may or may not be sufficient time, it is not possible to know.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 "However, a sufficient ... join th network."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141</a:t>
            </a:r>
            <a:endParaRPr lang="ko-KR" altLang="en-US"/>
          </a:p>
        </p:txBody>
      </p:sp>
      <p:sp>
        <p:nvSpPr>
          <p:cNvPr id="3" name="내용 개체 틀 2"/>
          <p:cNvSpPr>
            <a:spLocks noGrp="1"/>
          </p:cNvSpPr>
          <p:nvPr>
            <p:ph idx="1"/>
          </p:nvPr>
        </p:nvSpPr>
        <p:spPr>
          <a:xfrm>
            <a:off x="685800" y="3717032"/>
            <a:ext cx="7772400" cy="2664718"/>
          </a:xfrm>
        </p:spPr>
        <p:txBody>
          <a:bodyPr>
            <a:normAutofit fontScale="85000" lnSpcReduction="20000"/>
          </a:bodyPr>
          <a:lstStyle/>
          <a:p>
            <a:r>
              <a:rPr lang="en-US" altLang="ko-KR" dirty="0" smtClean="0"/>
              <a:t>Resolution/Instruction to editor</a:t>
            </a:r>
          </a:p>
          <a:p>
            <a:pPr lvl="1"/>
            <a:r>
              <a:rPr lang="en-US" altLang="ko-KR" dirty="0" smtClean="0"/>
              <a:t> On line 32 in page 138 of 7.2.2.1,</a:t>
            </a:r>
          </a:p>
          <a:p>
            <a:pPr lvl="2"/>
            <a:r>
              <a:rPr lang="en-US" altLang="ko-KR" dirty="0" smtClean="0"/>
              <a:t>The maximum number of GTS descriptors shall be limited to seven.</a:t>
            </a:r>
          </a:p>
          <a:p>
            <a:pPr lvl="1"/>
            <a:r>
              <a:rPr lang="en-US" altLang="ko-KR" dirty="0" smtClean="0"/>
              <a:t> Accept in principle, remain a related sentence and add a new sentence as “More detailed information about the maximum number of GTS can be found in 7.6.1.1.”</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8</a:t>
            </a:fld>
            <a:endParaRPr lang="en-US" altLang="ko-KR"/>
          </a:p>
        </p:txBody>
      </p:sp>
      <p:graphicFrame>
        <p:nvGraphicFramePr>
          <p:cNvPr id="7" name="표 6"/>
          <p:cNvGraphicFramePr>
            <a:graphicFrameLocks noGrp="1"/>
          </p:cNvGraphicFramePr>
          <p:nvPr/>
        </p:nvGraphicFramePr>
        <p:xfrm>
          <a:off x="539552" y="1700808"/>
          <a:ext cx="8143933" cy="1827420"/>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R. Roberts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offending sentence is …</a:t>
                      </a:r>
                      <a:br>
                        <a:rPr lang="en-US" sz="1400" b="0" i="0" u="none" strike="noStrike" dirty="0">
                          <a:latin typeface="Arial"/>
                        </a:rPr>
                      </a:br>
                      <a:r>
                        <a:rPr lang="en-US" sz="1400" b="0" i="0" u="none" strike="noStrike" dirty="0">
                          <a:latin typeface="Arial"/>
                        </a:rPr>
                        <a:t/>
                      </a:r>
                      <a:br>
                        <a:rPr lang="en-US" sz="1400" b="0" i="0" u="none" strike="noStrike" dirty="0">
                          <a:latin typeface="Arial"/>
                        </a:rPr>
                      </a:br>
                      <a:r>
                        <a:rPr lang="en-US" sz="1400" b="0" i="0" u="none" strike="noStrike" dirty="0">
                          <a:latin typeface="Arial"/>
                        </a:rPr>
                        <a:t>The coordinator may allocate up a number of these GTSs, and a GTS may occupy more than one slot period.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15.4 said the coordinator my allocate up to seven of these GTSs.  Did we really intent to say "a number of these" or is this a typo?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142</a:t>
            </a:r>
            <a:endParaRPr lang="ko-KR" altLang="en-US"/>
          </a:p>
        </p:txBody>
      </p:sp>
      <p:sp>
        <p:nvSpPr>
          <p:cNvPr id="3" name="내용 개체 틀 2"/>
          <p:cNvSpPr>
            <a:spLocks noGrp="1"/>
          </p:cNvSpPr>
          <p:nvPr>
            <p:ph idx="1"/>
          </p:nvPr>
        </p:nvSpPr>
        <p:spPr>
          <a:xfrm>
            <a:off x="685800" y="3284984"/>
            <a:ext cx="7772400" cy="3096766"/>
          </a:xfrm>
        </p:spPr>
        <p:txBody>
          <a:bodyPr>
            <a:normAutofit fontScale="92500" lnSpcReduction="10000"/>
          </a:bodyPr>
          <a:lstStyle/>
          <a:p>
            <a:r>
              <a:rPr lang="en-US" altLang="ko-KR" dirty="0" smtClean="0"/>
              <a:t>Resolution/Instruction to editor</a:t>
            </a:r>
          </a:p>
          <a:p>
            <a:pPr lvl="1"/>
            <a:r>
              <a:rPr lang="en-US" altLang="ko-KR" dirty="0" smtClean="0"/>
              <a:t> Device discovery is explained in 7.6.2.4. </a:t>
            </a:r>
          </a:p>
          <a:p>
            <a:pPr lvl="2"/>
            <a:r>
              <a:rPr lang="en-US" altLang="ko-KR" dirty="0" smtClean="0"/>
              <a:t>It is the almost same function with network discovery.</a:t>
            </a:r>
          </a:p>
          <a:p>
            <a:pPr lvl="1"/>
            <a:r>
              <a:rPr lang="en-US" altLang="ko-KR" dirty="0" smtClean="0"/>
              <a:t> Accept in principle, </a:t>
            </a:r>
          </a:p>
          <a:p>
            <a:pPr lvl="2"/>
            <a:r>
              <a:rPr lang="en-US" altLang="ko-KR" dirty="0" smtClean="0"/>
              <a:t>change the word “network discovery” into “device discovery” </a:t>
            </a:r>
          </a:p>
          <a:p>
            <a:pPr lvl="2"/>
            <a:r>
              <a:rPr lang="en-US" altLang="ko-KR" dirty="0" smtClean="0"/>
              <a:t>add the reference about device discovery(7.6.2.4).</a:t>
            </a:r>
          </a:p>
        </p:txBody>
      </p:sp>
      <p:sp>
        <p:nvSpPr>
          <p:cNvPr id="4" name="날짜 개체 틀 3"/>
          <p:cNvSpPr>
            <a:spLocks noGrp="1"/>
          </p:cNvSpPr>
          <p:nvPr>
            <p:ph type="dt" sz="half" idx="10"/>
          </p:nvPr>
        </p:nvSpPr>
        <p:spPr/>
        <p:txBody>
          <a:bodyPr/>
          <a:lstStyle/>
          <a:p>
            <a:pPr>
              <a:defRPr/>
            </a:pPr>
            <a:r>
              <a:rPr lang="en-US" altLang="ko-KR" smtClean="0"/>
              <a:t>June </a:t>
            </a:r>
            <a:r>
              <a:rPr lang="en-US" altLang="ko-KR" smtClean="0"/>
              <a:t>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9</a:t>
            </a:fld>
            <a:endParaRPr lang="en-US" altLang="ko-KR"/>
          </a:p>
        </p:txBody>
      </p:sp>
      <p:graphicFrame>
        <p:nvGraphicFramePr>
          <p:cNvPr id="7" name="표 6"/>
          <p:cNvGraphicFramePr>
            <a:graphicFrameLocks noGrp="1"/>
          </p:cNvGraphicFramePr>
          <p:nvPr/>
        </p:nvGraphicFramePr>
        <p:xfrm>
          <a:off x="539552" y="1700808"/>
          <a:ext cx="8143933" cy="1368152"/>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Some schemes for network discovery needs to be introduced.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explain some schemes for network discovery.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11196</TotalTime>
  <Words>3167</Words>
  <Application>Microsoft Office PowerPoint</Application>
  <PresentationFormat>화면 슬라이드 쇼(4:3)</PresentationFormat>
  <Paragraphs>658</Paragraphs>
  <Slides>24</Slides>
  <Notes>1</Notes>
  <HiddenSlides>0</HiddenSlides>
  <MMClips>0</MMClips>
  <ScaleCrop>false</ScaleCrop>
  <HeadingPairs>
    <vt:vector size="4" baseType="variant">
      <vt:variant>
        <vt:lpstr>테마</vt:lpstr>
      </vt:variant>
      <vt:variant>
        <vt:i4>1</vt:i4>
      </vt:variant>
      <vt:variant>
        <vt:lpstr>슬라이드 제목</vt:lpstr>
      </vt:variant>
      <vt:variant>
        <vt:i4>24</vt:i4>
      </vt:variant>
    </vt:vector>
  </HeadingPairs>
  <TitlesOfParts>
    <vt:vector size="25" baseType="lpstr">
      <vt:lpstr>IEEE-P802_15</vt:lpstr>
      <vt:lpstr>슬라이드 1</vt:lpstr>
      <vt:lpstr>LB50 comment resolution  related to subclause 5.6.1 to 5.6.4</vt:lpstr>
      <vt:lpstr>CID 123</vt:lpstr>
      <vt:lpstr>CID 133</vt:lpstr>
      <vt:lpstr>CID 137</vt:lpstr>
      <vt:lpstr>CID 139</vt:lpstr>
      <vt:lpstr>CID 140</vt:lpstr>
      <vt:lpstr>CID 141</vt:lpstr>
      <vt:lpstr>CID 142</vt:lpstr>
      <vt:lpstr>CID 143, 148 and 154</vt:lpstr>
      <vt:lpstr>CID 145, 151b</vt:lpstr>
      <vt:lpstr>CID 146, 152</vt:lpstr>
      <vt:lpstr>CID 147</vt:lpstr>
      <vt:lpstr>CID 151a</vt:lpstr>
      <vt:lpstr>CID 162</vt:lpstr>
      <vt:lpstr>CID 164, 167</vt:lpstr>
      <vt:lpstr>CID 155, 161</vt:lpstr>
      <vt:lpstr>CID 160</vt:lpstr>
      <vt:lpstr>CID 165, 166, 169 and 170</vt:lpstr>
      <vt:lpstr>CID 168, 172</vt:lpstr>
      <vt:lpstr>CID 171</vt:lpstr>
      <vt:lpstr>CID 192</vt:lpstr>
      <vt:lpstr>CID 173, 174 and 178</vt:lpstr>
      <vt:lpstr>CID 179</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dc:title>
  <dc:subject>IEEE 802.15 &lt;subject&gt;</dc:subject>
  <dc:creator>Dae Ho Kim</dc:creator>
  <dc:description>&lt;doc#&gt;</dc:description>
  <cp:lastModifiedBy>Admin</cp:lastModifiedBy>
  <cp:revision>664</cp:revision>
  <cp:lastPrinted>1998-02-10T13:28:06Z</cp:lastPrinted>
  <dcterms:created xsi:type="dcterms:W3CDTF">2008-01-08T04:57:08Z</dcterms:created>
  <dcterms:modified xsi:type="dcterms:W3CDTF">2010-06-21T02:36:35Z</dcterms:modified>
</cp:coreProperties>
</file>