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0" r:id="rId4"/>
    <p:sldId id="261" r:id="rId5"/>
    <p:sldId id="262" r:id="rId6"/>
    <p:sldId id="266" r:id="rId7"/>
    <p:sldId id="267" r:id="rId8"/>
    <p:sldId id="264"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&lt;May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&lt;May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&lt;May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&lt;May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15-10-0359-00-004e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&lt;May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a:t>
            </a:r>
            <a:r>
              <a:rPr lang="en-US" sz="1600" dirty="0" smtClean="0"/>
              <a:t>Beijing May2010</a:t>
            </a:r>
            <a:endParaRPr lang="en-US" sz="1600" dirty="0"/>
          </a:p>
          <a:p>
            <a:pPr marL="914400" indent="-914400">
              <a:defRPr/>
            </a:pPr>
            <a:r>
              <a:rPr lang="en-US" sz="1600" b="1" dirty="0"/>
              <a:t>Date Submitted: </a:t>
            </a:r>
            <a:r>
              <a:rPr lang="en-US" sz="1600" dirty="0" smtClean="0"/>
              <a:t>20 May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a:t>
            </a:r>
            <a:r>
              <a:rPr lang="en-US" sz="1600" dirty="0" smtClean="0"/>
              <a:t>May 2010Session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Task </a:t>
            </a:r>
            <a:r>
              <a:rPr lang="en-US" dirty="0" smtClean="0">
                <a:ea typeface="ＭＳ Ｐゴシック" pitchFamily="-65" charset="-128"/>
              </a:rPr>
              <a:t>Group Calls are </a:t>
            </a:r>
            <a:r>
              <a:rPr lang="en-US" dirty="0" smtClean="0">
                <a:ea typeface="ＭＳ Ｐゴシック" pitchFamily="-65" charset="-128"/>
              </a:rPr>
              <a:t>scheduled</a:t>
            </a:r>
          </a:p>
          <a:p>
            <a:pPr lvl="1"/>
            <a:r>
              <a:rPr lang="en-US" dirty="0" smtClean="0">
                <a:ea typeface="ＭＳ Ｐゴシック" pitchFamily="-65" charset="-128"/>
              </a:rPr>
              <a:t>Tuesday 1 </a:t>
            </a:r>
            <a:r>
              <a:rPr lang="en-US" dirty="0" smtClean="0">
                <a:ea typeface="ＭＳ Ｐゴシック" pitchFamily="-65" charset="-128"/>
              </a:rPr>
              <a:t>June at 6:30 PDT</a:t>
            </a:r>
            <a:r>
              <a:rPr lang="en-US" dirty="0" smtClean="0">
                <a:ea typeface="ＭＳ Ｐゴシック" pitchFamily="-65" charset="-128"/>
              </a:rPr>
              <a:t>, </a:t>
            </a:r>
            <a:r>
              <a:rPr lang="en-US" dirty="0" smtClean="0">
                <a:ea typeface="ＭＳ Ｐゴシック" pitchFamily="-65" charset="-128"/>
              </a:rPr>
              <a:t>9:30 EDT</a:t>
            </a:r>
            <a:r>
              <a:rPr lang="en-US" dirty="0" smtClean="0">
                <a:ea typeface="ＭＳ Ｐゴシック" pitchFamily="-65" charset="-128"/>
              </a:rPr>
              <a:t>, </a:t>
            </a:r>
            <a:r>
              <a:rPr lang="en-US" dirty="0" smtClean="0">
                <a:ea typeface="ＭＳ Ｐゴシック" pitchFamily="-65" charset="-128"/>
              </a:rPr>
              <a:t>15:30 CDT</a:t>
            </a:r>
            <a:r>
              <a:rPr lang="en-US" dirty="0" smtClean="0">
                <a:ea typeface="ＭＳ Ｐゴシック" pitchFamily="-65" charset="-128"/>
              </a:rPr>
              <a:t>, </a:t>
            </a:r>
            <a:r>
              <a:rPr lang="en-US" dirty="0" smtClean="0">
                <a:ea typeface="ＭＳ Ｐゴシック" pitchFamily="-65" charset="-128"/>
              </a:rPr>
              <a:t>22:30 </a:t>
            </a:r>
            <a:r>
              <a:rPr lang="en-US" dirty="0" smtClean="0">
                <a:ea typeface="ＭＳ Ｐゴシック" pitchFamily="-65" charset="-128"/>
              </a:rPr>
              <a:t>Tokyo</a:t>
            </a:r>
          </a:p>
          <a:p>
            <a:pPr lvl="1"/>
            <a:r>
              <a:rPr lang="en-US" dirty="0" smtClean="0">
                <a:ea typeface="ＭＳ Ｐゴシック" pitchFamily="-65" charset="-128"/>
              </a:rPr>
              <a:t>Call details are: +1.218.936.4700, participant access code: </a:t>
            </a:r>
            <a:r>
              <a:rPr lang="en-US" dirty="0" smtClean="0">
                <a:ea typeface="ＭＳ Ｐゴシック" pitchFamily="-65" charset="-128"/>
              </a:rPr>
              <a:t>802154</a:t>
            </a:r>
            <a:endParaRPr lang="en-US" dirty="0" smtClean="0">
              <a:ea typeface="ＭＳ Ｐゴシック" pitchFamily="-65" charset="-128"/>
            </a:endParaRPr>
          </a:p>
          <a:p>
            <a:r>
              <a:rPr lang="en-US" dirty="0" err="1" smtClean="0">
                <a:ea typeface="ＭＳ Ｐゴシック" pitchFamily="-65" charset="-128"/>
              </a:rPr>
              <a:t>SubGroup</a:t>
            </a:r>
            <a:r>
              <a:rPr lang="en-US" dirty="0" smtClean="0">
                <a:ea typeface="ＭＳ Ｐゴシック" pitchFamily="-65" charset="-128"/>
              </a:rPr>
              <a:t> calls </a:t>
            </a:r>
            <a:r>
              <a:rPr lang="en-US" dirty="0" smtClean="0">
                <a:ea typeface="ＭＳ Ｐゴシック" pitchFamily="-65" charset="-128"/>
              </a:rPr>
              <a:t>will </a:t>
            </a:r>
            <a:r>
              <a:rPr lang="en-US" dirty="0" smtClean="0">
                <a:ea typeface="ＭＳ Ｐゴシック" pitchFamily="-65" charset="-128"/>
              </a:rPr>
              <a:t>also occur</a:t>
            </a:r>
            <a:endParaRPr lang="en-US" dirty="0" smtClean="0">
              <a:ea typeface="ＭＳ Ｐゴシック" pitchFamily="-65" charset="-128"/>
            </a:endParaRPr>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a:xfrm>
            <a:off x="685800" y="1676400"/>
            <a:ext cx="7772400" cy="4114800"/>
          </a:xfrm>
        </p:spPr>
        <p:txBody>
          <a:bodyPr/>
          <a:lstStyle/>
          <a:p>
            <a:pPr marL="533400" indent="-533400" fontAlgn="b">
              <a:buClr>
                <a:srgbClr val="FF0000"/>
              </a:buClr>
              <a:buFont typeface="Wingdings" pitchFamily="2" charset="2"/>
              <a:buChar char="ü"/>
            </a:pPr>
            <a:r>
              <a:rPr lang="en-US" sz="2600" dirty="0" smtClean="0">
                <a:latin typeface="Arial" pitchFamily="34" charset="0"/>
              </a:rPr>
              <a:t>Review </a:t>
            </a:r>
            <a:r>
              <a:rPr lang="en-US" sz="2600" dirty="0" smtClean="0">
                <a:latin typeface="Arial" pitchFamily="34" charset="0"/>
              </a:rPr>
              <a:t>results from Letter Ballot 53</a:t>
            </a:r>
          </a:p>
          <a:p>
            <a:pPr marL="533400" indent="-533400" fontAlgn="b">
              <a:buClr>
                <a:srgbClr val="FF0000"/>
              </a:buClr>
              <a:buFont typeface="Wingdings" pitchFamily="2" charset="2"/>
              <a:buChar char="ü"/>
            </a:pPr>
            <a:r>
              <a:rPr lang="en-US" sz="2600" dirty="0" smtClean="0">
                <a:latin typeface="Arial" pitchFamily="34" charset="0"/>
              </a:rPr>
              <a:t>Review comments from Letter Ballot 53</a:t>
            </a:r>
          </a:p>
          <a:p>
            <a:pPr marL="990600" lvl="1" indent="-533400" fontAlgn="b">
              <a:buClr>
                <a:srgbClr val="FF0000"/>
              </a:buClr>
              <a:buFont typeface="Wingdings" pitchFamily="2" charset="2"/>
              <a:buChar char="ü"/>
            </a:pPr>
            <a:r>
              <a:rPr lang="en-US" sz="2600" dirty="0" smtClean="0">
                <a:latin typeface="Arial" pitchFamily="34" charset="0"/>
              </a:rPr>
              <a:t>Form ballot resolution teams</a:t>
            </a:r>
          </a:p>
          <a:p>
            <a:pPr marL="990600" lvl="1" indent="-533400" fontAlgn="b">
              <a:buClr>
                <a:srgbClr val="FF0000"/>
              </a:buClr>
              <a:buFont typeface="Wingdings" pitchFamily="2" charset="2"/>
              <a:buChar char="ü"/>
            </a:pPr>
            <a:r>
              <a:rPr lang="en-US" sz="2600" dirty="0" smtClean="0">
                <a:latin typeface="Arial" pitchFamily="34" charset="0"/>
              </a:rPr>
              <a:t>Categorize comments as per ballot resolution team</a:t>
            </a:r>
          </a:p>
          <a:p>
            <a:pPr marL="533400" indent="-533400" fontAlgn="b">
              <a:buClr>
                <a:srgbClr val="FF0000"/>
              </a:buClr>
              <a:buFont typeface="Wingdings" pitchFamily="2" charset="2"/>
              <a:buChar char="ü"/>
            </a:pPr>
            <a:r>
              <a:rPr lang="en-US" sz="2600" dirty="0" smtClean="0">
                <a:latin typeface="Arial" pitchFamily="34" charset="0"/>
              </a:rPr>
              <a:t>Start comment resolution effort</a:t>
            </a:r>
          </a:p>
          <a:p>
            <a:pPr marL="533400" indent="-533400" fontAlgn="b">
              <a:buClr>
                <a:srgbClr val="FF0000"/>
              </a:buClr>
              <a:buFont typeface="Wingdings" pitchFamily="2" charset="2"/>
              <a:buChar char="ü"/>
            </a:pPr>
            <a:endParaRPr lang="en-US" sz="2600" dirty="0" smtClean="0">
              <a:latin typeface="Arial" pitchFamily="34" charset="0"/>
            </a:endParaRPr>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703320"/>
        </p:xfrm>
        <a:graphic>
          <a:graphicData uri="http://schemas.openxmlformats.org/drawingml/2006/table">
            <a:tbl>
              <a:tblPr firstRow="1" bandRow="1">
                <a:tableStyleId>{5C22544A-7EE6-4342-B048-85BDC9FD1C3A}</a:tableStyleId>
              </a:tblPr>
              <a:tblGrid>
                <a:gridCol w="850776"/>
                <a:gridCol w="1054224"/>
                <a:gridCol w="1143000"/>
                <a:gridCol w="2971800"/>
                <a:gridCol w="2743198"/>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canceled</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LB53 result review, Comment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a:t>
                      </a: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categorization</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canceled</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canceled</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categorization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Joint 802.15.4 meeting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Comment resolution,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LB53 Results</a:t>
            </a:r>
            <a:endParaRPr lang="en-US" dirty="0"/>
          </a:p>
        </p:txBody>
      </p:sp>
      <p:sp>
        <p:nvSpPr>
          <p:cNvPr id="3" name="Content Placeholder 2"/>
          <p:cNvSpPr>
            <a:spLocks noGrp="1"/>
          </p:cNvSpPr>
          <p:nvPr>
            <p:ph idx="1"/>
          </p:nvPr>
        </p:nvSpPr>
        <p:spPr>
          <a:xfrm>
            <a:off x="762000" y="1524000"/>
            <a:ext cx="7772400" cy="4648200"/>
          </a:xfrm>
        </p:spPr>
        <p:txBody>
          <a:bodyPr/>
          <a:lstStyle/>
          <a:p>
            <a:r>
              <a:rPr lang="en-US" dirty="0" smtClean="0"/>
              <a:t>Voters     224</a:t>
            </a:r>
          </a:p>
          <a:p>
            <a:r>
              <a:rPr lang="en-US" dirty="0" smtClean="0"/>
              <a:t>Voted      178 (79.5%)</a:t>
            </a:r>
          </a:p>
          <a:p>
            <a:r>
              <a:rPr lang="en-US" dirty="0" smtClean="0"/>
              <a:t>Yes         120 (73.6%)</a:t>
            </a:r>
          </a:p>
          <a:p>
            <a:r>
              <a:rPr lang="en-US" dirty="0" smtClean="0"/>
              <a:t>No            43</a:t>
            </a:r>
          </a:p>
          <a:p>
            <a:r>
              <a:rPr lang="en-US" dirty="0" smtClean="0"/>
              <a:t>Abstain    15 (8.4%)</a:t>
            </a:r>
          </a:p>
          <a:p>
            <a:r>
              <a:rPr lang="en-US" dirty="0" smtClean="0"/>
              <a:t>Comments         1643</a:t>
            </a:r>
          </a:p>
          <a:p>
            <a:pPr lvl="1"/>
            <a:r>
              <a:rPr lang="en-US" dirty="0" smtClean="0"/>
              <a:t>Editorial      491</a:t>
            </a:r>
          </a:p>
          <a:p>
            <a:pPr lvl="1"/>
            <a:r>
              <a:rPr lang="en-US" dirty="0" smtClean="0"/>
              <a:t>Technical 1152</a:t>
            </a:r>
          </a:p>
          <a:p>
            <a:endParaRPr lang="en-US" dirty="0"/>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066800"/>
          </a:xfrm>
        </p:spPr>
        <p:txBody>
          <a:bodyPr/>
          <a:lstStyle/>
          <a:p>
            <a:r>
              <a:rPr lang="en-US" b="1" dirty="0" smtClean="0"/>
              <a:t>LB 53 Comments marked Technical</a:t>
            </a:r>
            <a:endParaRPr lang="en-US" b="1" dirty="0"/>
          </a:p>
        </p:txBody>
      </p:sp>
      <p:sp>
        <p:nvSpPr>
          <p:cNvPr id="3" name="Content Placeholder 2"/>
          <p:cNvSpPr>
            <a:spLocks noGrp="1"/>
          </p:cNvSpPr>
          <p:nvPr>
            <p:ph idx="1"/>
          </p:nvPr>
        </p:nvSpPr>
        <p:spPr>
          <a:xfrm>
            <a:off x="228600" y="1600200"/>
            <a:ext cx="8610600" cy="4724400"/>
          </a:xfrm>
        </p:spPr>
        <p:txBody>
          <a:bodyPr/>
          <a:lstStyle/>
          <a:p>
            <a:r>
              <a:rPr lang="en-US" dirty="0" smtClean="0"/>
              <a:t>DSME	331		</a:t>
            </a:r>
            <a:r>
              <a:rPr lang="en-US" dirty="0" err="1" smtClean="0"/>
              <a:t>Myung</a:t>
            </a:r>
            <a:r>
              <a:rPr lang="en-US" dirty="0" smtClean="0"/>
              <a:t> Lee</a:t>
            </a:r>
          </a:p>
          <a:p>
            <a:r>
              <a:rPr lang="en-US" dirty="0" smtClean="0"/>
              <a:t>TSCH	226		Jonathan Simon</a:t>
            </a:r>
          </a:p>
          <a:p>
            <a:r>
              <a:rPr lang="en-US" dirty="0" smtClean="0"/>
              <a:t>ESOR	186		Will San </a:t>
            </a:r>
            <a:r>
              <a:rPr lang="en-US" dirty="0" err="1" smtClean="0"/>
              <a:t>Filippo</a:t>
            </a:r>
            <a:r>
              <a:rPr lang="en-US" dirty="0" smtClean="0"/>
              <a:t>/R </a:t>
            </a:r>
            <a:r>
              <a:rPr lang="en-US" dirty="0" err="1" smtClean="0"/>
              <a:t>Cragie</a:t>
            </a:r>
            <a:endParaRPr lang="en-US" dirty="0" smtClean="0"/>
          </a:p>
          <a:p>
            <a:r>
              <a:rPr lang="en-US" dirty="0" smtClean="0"/>
              <a:t>General	144		Pat Kinney</a:t>
            </a:r>
          </a:p>
          <a:p>
            <a:r>
              <a:rPr lang="en-US" dirty="0" smtClean="0"/>
              <a:t>4G		124		</a:t>
            </a:r>
            <a:r>
              <a:rPr lang="en-US" dirty="0" err="1" smtClean="0"/>
              <a:t>Wun-Cheol</a:t>
            </a:r>
            <a:r>
              <a:rPr lang="en-US" dirty="0" smtClean="0"/>
              <a:t>/Greg </a:t>
            </a:r>
            <a:r>
              <a:rPr lang="en-US" dirty="0" err="1" smtClean="0"/>
              <a:t>Gillooly</a:t>
            </a:r>
            <a:endParaRPr lang="en-US" dirty="0" smtClean="0"/>
          </a:p>
          <a:p>
            <a:r>
              <a:rPr lang="en-US" dirty="0" smtClean="0"/>
              <a:t>LL		  99		Michael Bahr</a:t>
            </a:r>
          </a:p>
          <a:p>
            <a:r>
              <a:rPr lang="en-US" dirty="0" smtClean="0"/>
              <a:t>LE		  26		Wei Hong</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smtClean="0">
                <a:solidFill>
                  <a:schemeClr val="accent4"/>
                </a:solidFill>
              </a:rPr>
              <a:t>Resolve comments				15 July 2010</a:t>
            </a:r>
          </a:p>
          <a:p>
            <a:pPr marL="609600" indent="-609600">
              <a:lnSpc>
                <a:spcPct val="80000"/>
              </a:lnSpc>
              <a:buFontTx/>
              <a:buNone/>
              <a:defRPr/>
            </a:pPr>
            <a:r>
              <a:rPr lang="en-US" sz="2800" dirty="0" smtClean="0">
                <a:solidFill>
                  <a:schemeClr val="accent4"/>
                </a:solidFill>
              </a:rPr>
              <a:t>R</a:t>
            </a:r>
            <a:r>
              <a:rPr lang="en-US" sz="2800" dirty="0" smtClean="0">
                <a:solidFill>
                  <a:schemeClr val="accent4"/>
                </a:solidFill>
              </a:rPr>
              <a:t>eballot </a:t>
            </a:r>
            <a:r>
              <a:rPr lang="en-US" sz="2800" dirty="0">
                <a:solidFill>
                  <a:schemeClr val="accent4"/>
                </a:solidFill>
              </a:rPr>
              <a:t>		</a:t>
            </a:r>
            <a:r>
              <a:rPr lang="en-US" sz="2800" dirty="0" smtClean="0">
                <a:solidFill>
                  <a:schemeClr val="accent4"/>
                </a:solidFill>
              </a:rPr>
              <a:t>				30 Jul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a:t>
            </a:r>
            <a:r>
              <a:rPr lang="en-US" sz="2800" dirty="0" smtClean="0">
                <a:solidFill>
                  <a:schemeClr val="accent4"/>
                </a:solidFill>
              </a:rPr>
              <a:t>comments</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		17 Sep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smtClean="0">
                <a:solidFill>
                  <a:schemeClr val="accent4"/>
                </a:solidFill>
              </a:rPr>
              <a:t>Reballot						30 Sep 2010</a:t>
            </a:r>
          </a:p>
          <a:p>
            <a:pPr marL="609600" indent="-609600">
              <a:lnSpc>
                <a:spcPct val="80000"/>
              </a:lnSpc>
              <a:buFontTx/>
              <a:buNone/>
              <a:defRPr/>
            </a:pPr>
            <a:r>
              <a:rPr lang="en-US" sz="2800" dirty="0" smtClean="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a:t>
            </a:r>
            <a:r>
              <a:rPr lang="en-US" sz="2800" dirty="0" smtClean="0">
                <a:solidFill>
                  <a:schemeClr val="accent4"/>
                </a:solidFill>
              </a:rPr>
              <a:t>Dec </a:t>
            </a:r>
            <a:r>
              <a:rPr lang="en-US" sz="2800" dirty="0" smtClean="0">
                <a:solidFill>
                  <a:schemeClr val="accent4"/>
                </a:solidFill>
              </a:rPr>
              <a:t>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Feb</a:t>
            </a:r>
            <a:r>
              <a:rPr lang="en-US" sz="2800" dirty="0" smtClean="0">
                <a:solidFill>
                  <a:schemeClr val="accent4"/>
                </a:solidFill>
              </a:rPr>
              <a:t> </a:t>
            </a:r>
            <a:r>
              <a:rPr lang="en-US" sz="2800" dirty="0">
                <a:solidFill>
                  <a:schemeClr val="accent4"/>
                </a:solidFill>
              </a:rPr>
              <a:t>2010</a:t>
            </a: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Mar 2011</a:t>
            </a:r>
            <a:endParaRPr lang="en-US" sz="2800" dirty="0"/>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TG4e approved having an ad hoc along with TG4g</a:t>
            </a:r>
            <a:endParaRPr lang="en-US" dirty="0" smtClean="0"/>
          </a:p>
          <a:p>
            <a:r>
              <a:rPr lang="en-US" dirty="0" smtClean="0"/>
              <a:t>Date:  7 – 9 July (Week </a:t>
            </a:r>
            <a:r>
              <a:rPr lang="en-US" dirty="0" smtClean="0"/>
              <a:t>before San Diego </a:t>
            </a:r>
            <a:r>
              <a:rPr lang="en-US" dirty="0" smtClean="0"/>
              <a:t>Plenary)</a:t>
            </a:r>
            <a:endParaRPr lang="en-US" dirty="0" smtClean="0"/>
          </a:p>
          <a:p>
            <a:r>
              <a:rPr lang="en-US" dirty="0" smtClean="0"/>
              <a:t>Place: San Diego area</a:t>
            </a:r>
          </a:p>
          <a:p>
            <a:r>
              <a:rPr lang="en-US" dirty="0" smtClean="0"/>
              <a:t>Objective</a:t>
            </a:r>
            <a:r>
              <a:rPr lang="en-US" dirty="0" smtClean="0"/>
              <a:t>: continue comment resolution allowing for completion before end of San Diego </a:t>
            </a:r>
            <a:r>
              <a:rPr lang="en-US" dirty="0" smtClean="0"/>
              <a:t>Plenary</a:t>
            </a:r>
            <a:endParaRPr lang="en-US" dirty="0" smtClean="0"/>
          </a:p>
        </p:txBody>
      </p:sp>
      <p:sp>
        <p:nvSpPr>
          <p:cNvPr id="4" name="Date Placeholder 3"/>
          <p:cNvSpPr>
            <a:spLocks noGrp="1"/>
          </p:cNvSpPr>
          <p:nvPr>
            <p:ph type="dt" sz="half" idx="10"/>
          </p:nvPr>
        </p:nvSpPr>
        <p:spPr/>
        <p:txBody>
          <a:bodyPr/>
          <a:lstStyle/>
          <a:p>
            <a:r>
              <a:rPr lang="en-US" smtClean="0"/>
              <a:t>&lt;May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573</Words>
  <Application>Microsoft Office PowerPoint</Application>
  <PresentationFormat>On-screen Show (4:3)</PresentationFormat>
  <Paragraphs>117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TG4e PAR Scope of Proposed Standard </vt:lpstr>
      <vt:lpstr>Purpose of Proposed Standard</vt:lpstr>
      <vt:lpstr>Meeting Goals</vt:lpstr>
      <vt:lpstr>TG4e Meetings This Week</vt:lpstr>
      <vt:lpstr>LB53 Results</vt:lpstr>
      <vt:lpstr>LB 53 Comments marked Technical</vt:lpstr>
      <vt:lpstr>TG4e Schedule</vt:lpstr>
      <vt:lpstr>Ad Hoc</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cp:keywords/>
  <dc:description>&lt;15-10-0359-00&gt;</dc:description>
  <cp:lastModifiedBy>Pat Kinney</cp:lastModifiedBy>
  <cp:revision>63</cp:revision>
  <cp:lastPrinted>1998-02-10T13:28:06Z</cp:lastPrinted>
  <dcterms:created xsi:type="dcterms:W3CDTF">1999-11-08T18:59:45Z</dcterms:created>
  <dcterms:modified xsi:type="dcterms:W3CDTF">2010-05-20T09:21:25Z</dcterms:modified>
</cp:coreProperties>
</file>