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9" r:id="rId2"/>
    <p:sldId id="256" r:id="rId3"/>
    <p:sldId id="260" r:id="rId4"/>
    <p:sldId id="261" r:id="rId5"/>
    <p:sldId id="262" r:id="rId6"/>
    <p:sldId id="266" r:id="rId7"/>
    <p:sldId id="267" r:id="rId8"/>
    <p:sldId id="264" r:id="rId9"/>
    <p:sldId id="268" r:id="rId10"/>
    <p:sldId id="265"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100" d="100"/>
          <a:sy n="100" d="100"/>
        </p:scale>
        <p:origin x="-1374"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96"/>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217BBAC9-6CD1-4E80-898E-CF9D69EA8675}"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339A95DA-48CB-425F-9F5C-C21693BA300D}"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03067868-5483-4376-997C-43F34586B50F}" type="slidenum">
              <a:rPr lang="en-US"/>
              <a:pPr/>
              <a:t>2</a:t>
            </a:fld>
            <a:endParaRPr 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&lt;May 2010&gt;</a:t>
            </a:r>
            <a:endParaRPr lang="en-US"/>
          </a:p>
        </p:txBody>
      </p:sp>
      <p:sp>
        <p:nvSpPr>
          <p:cNvPr id="5" name="Footer Placeholder 4"/>
          <p:cNvSpPr>
            <a:spLocks noGrp="1"/>
          </p:cNvSpPr>
          <p:nvPr>
            <p:ph type="ftr" sz="quarter" idx="11"/>
          </p:nvPr>
        </p:nvSpPr>
        <p:spPr/>
        <p:txBody>
          <a:bodyPr/>
          <a:lstStyle>
            <a:lvl1pPr>
              <a:defRPr/>
            </a:lvl1p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CE18ABF4-FDB7-44A1-BD35-B850452E5D38}"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&lt;May 2010&gt;</a:t>
            </a:r>
            <a:endParaRPr lang="en-US"/>
          </a:p>
        </p:txBody>
      </p:sp>
      <p:sp>
        <p:nvSpPr>
          <p:cNvPr id="5" name="Footer Placeholder 4"/>
          <p:cNvSpPr>
            <a:spLocks noGrp="1"/>
          </p:cNvSpPr>
          <p:nvPr>
            <p:ph type="ftr" sz="quarter" idx="11"/>
          </p:nvPr>
        </p:nvSpPr>
        <p:spPr/>
        <p:txBody>
          <a:bodyPr/>
          <a:lstStyle>
            <a:lvl1pPr>
              <a:defRPr/>
            </a:lvl1p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AB87072-6F18-4068-B695-A17659BCDDCD}"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&lt;May 2010&gt;</a:t>
            </a:r>
            <a:endParaRPr lang="en-US"/>
          </a:p>
        </p:txBody>
      </p:sp>
      <p:sp>
        <p:nvSpPr>
          <p:cNvPr id="5" name="Footer Placeholder 4"/>
          <p:cNvSpPr>
            <a:spLocks noGrp="1"/>
          </p:cNvSpPr>
          <p:nvPr>
            <p:ph type="ftr" sz="quarter" idx="11"/>
          </p:nvPr>
        </p:nvSpPr>
        <p:spPr/>
        <p:txBody>
          <a:bodyPr/>
          <a:lstStyle>
            <a:lvl1pPr>
              <a:defRPr/>
            </a:lvl1p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6253A7A8-D86C-44B5-9562-A7D2716BD9CF}"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&lt;May 2010&gt;</a:t>
            </a:r>
            <a:endParaRPr lang="en-US"/>
          </a:p>
        </p:txBody>
      </p:sp>
      <p:sp>
        <p:nvSpPr>
          <p:cNvPr id="5" name="Footer Placeholder 4"/>
          <p:cNvSpPr>
            <a:spLocks noGrp="1"/>
          </p:cNvSpPr>
          <p:nvPr>
            <p:ph type="ftr" sz="quarter" idx="11"/>
          </p:nvPr>
        </p:nvSpPr>
        <p:spPr/>
        <p:txBody>
          <a:bodyPr/>
          <a:lstStyle>
            <a:lvl1pPr>
              <a:defRPr/>
            </a:lvl1p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3B0C278-6AC6-476A-8463-F9AB6603EE6B}"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&lt;May 2010&gt;</a:t>
            </a:r>
            <a:endParaRPr lang="en-US"/>
          </a:p>
        </p:txBody>
      </p:sp>
      <p:sp>
        <p:nvSpPr>
          <p:cNvPr id="5" name="Footer Placeholder 4"/>
          <p:cNvSpPr>
            <a:spLocks noGrp="1"/>
          </p:cNvSpPr>
          <p:nvPr>
            <p:ph type="ftr" sz="quarter" idx="11"/>
          </p:nvPr>
        </p:nvSpPr>
        <p:spPr/>
        <p:txBody>
          <a:bodyPr/>
          <a:lstStyle>
            <a:lvl1pPr>
              <a:defRPr/>
            </a:lvl1p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529CEE27-8304-4672-9851-FAA40B275CB7}"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&lt;May 2010&gt;</a:t>
            </a:r>
            <a:endParaRPr lang="en-US"/>
          </a:p>
        </p:txBody>
      </p:sp>
      <p:sp>
        <p:nvSpPr>
          <p:cNvPr id="6" name="Footer Placeholder 5"/>
          <p:cNvSpPr>
            <a:spLocks noGrp="1"/>
          </p:cNvSpPr>
          <p:nvPr>
            <p:ph type="ftr" sz="quarter" idx="11"/>
          </p:nvPr>
        </p:nvSpPr>
        <p:spPr/>
        <p:txBody>
          <a:bodyPr/>
          <a:lstStyle>
            <a:lvl1pPr>
              <a:defRPr/>
            </a:lvl1pPr>
          </a:lstStyle>
          <a:p>
            <a:r>
              <a:rPr lang="en-US" smtClean="0"/>
              <a:t>&lt;Pat Kinney&gt;, &lt;Kinney Consulting LLC&gt;</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4B80409A-7C0D-40F2-A110-B6285B173C53}"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&lt;May 2010&gt;</a:t>
            </a:r>
            <a:endParaRPr lang="en-US"/>
          </a:p>
        </p:txBody>
      </p:sp>
      <p:sp>
        <p:nvSpPr>
          <p:cNvPr id="8" name="Footer Placeholder 7"/>
          <p:cNvSpPr>
            <a:spLocks noGrp="1"/>
          </p:cNvSpPr>
          <p:nvPr>
            <p:ph type="ftr" sz="quarter" idx="11"/>
          </p:nvPr>
        </p:nvSpPr>
        <p:spPr/>
        <p:txBody>
          <a:bodyPr/>
          <a:lstStyle>
            <a:lvl1pPr>
              <a:defRPr/>
            </a:lvl1pPr>
          </a:lstStyle>
          <a:p>
            <a:r>
              <a:rPr lang="en-US" smtClean="0"/>
              <a:t>&lt;Pat Kinney&gt;, &lt;Kinney Consulting LLC&gt;</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27D14A2C-AEF0-40D5-B800-40F9819CE21A}"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&lt;May 2010&gt;</a:t>
            </a:r>
            <a:endParaRPr lang="en-US"/>
          </a:p>
        </p:txBody>
      </p:sp>
      <p:sp>
        <p:nvSpPr>
          <p:cNvPr id="4" name="Footer Placeholder 3"/>
          <p:cNvSpPr>
            <a:spLocks noGrp="1"/>
          </p:cNvSpPr>
          <p:nvPr>
            <p:ph type="ftr" sz="quarter" idx="11"/>
          </p:nvPr>
        </p:nvSpPr>
        <p:spPr/>
        <p:txBody>
          <a:bodyPr/>
          <a:lstStyle>
            <a:lvl1pPr>
              <a:defRPr/>
            </a:lvl1pPr>
          </a:lstStyle>
          <a:p>
            <a:r>
              <a:rPr lang="en-US" smtClean="0"/>
              <a:t>&lt;Pat Kinney&gt;, &lt;Kinney Consulting LLC&gt;</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40545732-0B43-4A04-B416-A583AE296B86}"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&lt;May 2010&gt;</a:t>
            </a:r>
            <a:endParaRPr lang="en-US"/>
          </a:p>
        </p:txBody>
      </p:sp>
      <p:sp>
        <p:nvSpPr>
          <p:cNvPr id="3" name="Footer Placeholder 2"/>
          <p:cNvSpPr>
            <a:spLocks noGrp="1"/>
          </p:cNvSpPr>
          <p:nvPr>
            <p:ph type="ftr" sz="quarter" idx="11"/>
          </p:nvPr>
        </p:nvSpPr>
        <p:spPr/>
        <p:txBody>
          <a:bodyPr/>
          <a:lstStyle>
            <a:lvl1pPr>
              <a:defRPr/>
            </a:lvl1pPr>
          </a:lstStyle>
          <a:p>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C5D937D4-0006-4E68-8AC3-84F3F9A519BD}"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&lt;May 2010&gt;</a:t>
            </a:r>
            <a:endParaRPr lang="en-US"/>
          </a:p>
        </p:txBody>
      </p:sp>
      <p:sp>
        <p:nvSpPr>
          <p:cNvPr id="6" name="Footer Placeholder 5"/>
          <p:cNvSpPr>
            <a:spLocks noGrp="1"/>
          </p:cNvSpPr>
          <p:nvPr>
            <p:ph type="ftr" sz="quarter" idx="11"/>
          </p:nvPr>
        </p:nvSpPr>
        <p:spPr/>
        <p:txBody>
          <a:bodyPr/>
          <a:lstStyle>
            <a:lvl1pPr>
              <a:defRPr/>
            </a:lvl1pPr>
          </a:lstStyle>
          <a:p>
            <a:r>
              <a:rPr lang="en-US" smtClean="0"/>
              <a:t>&lt;Pat Kinney&gt;, &lt;Kinney Consulting LLC&gt;</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51786CE8-1582-4099-8D73-7325C4556CDA}"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&lt;May 2010&gt;</a:t>
            </a:r>
            <a:endParaRPr lang="en-US"/>
          </a:p>
        </p:txBody>
      </p:sp>
      <p:sp>
        <p:nvSpPr>
          <p:cNvPr id="6" name="Footer Placeholder 5"/>
          <p:cNvSpPr>
            <a:spLocks noGrp="1"/>
          </p:cNvSpPr>
          <p:nvPr>
            <p:ph type="ftr" sz="quarter" idx="11"/>
          </p:nvPr>
        </p:nvSpPr>
        <p:spPr/>
        <p:txBody>
          <a:bodyPr/>
          <a:lstStyle>
            <a:lvl1pPr>
              <a:defRPr/>
            </a:lvl1pPr>
          </a:lstStyle>
          <a:p>
            <a:r>
              <a:rPr lang="en-US" smtClean="0"/>
              <a:t>&lt;Pat Kinney&gt;, &lt;Kinney Consulting LLC&gt;</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1041B59C-4471-4242-A6DA-36E68CA03394}"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smtClean="0"/>
              <a:t>&lt;May 2010&gt;</a:t>
            </a:r>
            <a:endParaRPr lang="en-US"/>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smtClean="0"/>
              <a:t>&lt;Pat Kinney&gt;, &lt;Kinney Consulting LLC&gt;</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B1C920A4-9FC7-4D7F-9E6C-C2219B5E753A}" type="slidenum">
              <a:rPr lang="en-US"/>
              <a:pPr/>
              <a:t>‹#›</a:t>
            </a:fld>
            <a:endParaRPr lang="en-US"/>
          </a:p>
        </p:txBody>
      </p:sp>
      <p:sp>
        <p:nvSpPr>
          <p:cNvPr id="1031" name="Rectangle 7"/>
          <p:cNvSpPr>
            <a:spLocks noChangeArrowheads="1"/>
          </p:cNvSpPr>
          <p:nvPr/>
        </p:nvSpPr>
        <p:spPr bwMode="auto">
          <a:xfrm>
            <a:off x="2971800" y="394156"/>
            <a:ext cx="5486400" cy="215444"/>
          </a:xfrm>
          <a:prstGeom prst="rect">
            <a:avLst/>
          </a:prstGeom>
          <a:noFill/>
          <a:ln w="9525">
            <a:noFill/>
            <a:miter lim="800000"/>
            <a:headEnd/>
            <a:tailEnd/>
          </a:ln>
          <a:effectLst/>
        </p:spPr>
        <p:txBody>
          <a:bodyPr wrap="square" lIns="0" tIns="0" rIns="0" bIns="0" anchor="b">
            <a:spAutoFit/>
          </a:bodyPr>
          <a:lstStyle/>
          <a:p>
            <a:pPr lvl="4" algn="r"/>
            <a:r>
              <a:rPr lang="en-US" sz="1400" b="1" dirty="0"/>
              <a:t>doc.: IEEE 802.15-</a:t>
            </a:r>
            <a:r>
              <a:rPr lang="en-US" sz="1400" b="1" dirty="0" smtClean="0"/>
              <a:t>&lt;</a:t>
            </a:r>
            <a:r>
              <a:rPr lang="en-US" sz="1400" b="1" dirty="0" smtClean="0"/>
              <a:t>15-10-0359-00-004e</a:t>
            </a:r>
            <a:r>
              <a:rPr lang="en-US" sz="1400" b="1" dirty="0" smtClean="0"/>
              <a:t>&gt;</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US" smtClean="0"/>
              <a:t>&lt;May 2010&gt;</a:t>
            </a:r>
            <a:endParaRPr lang="en-US"/>
          </a:p>
        </p:txBody>
      </p:sp>
      <p:sp>
        <p:nvSpPr>
          <p:cNvPr id="5" name="Footer Placeholder 2"/>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3"/>
          <p:cNvSpPr>
            <a:spLocks noGrp="1"/>
          </p:cNvSpPr>
          <p:nvPr>
            <p:ph type="sldNum" sz="quarter" idx="12"/>
          </p:nvPr>
        </p:nvSpPr>
        <p:spPr/>
        <p:txBody>
          <a:bodyPr/>
          <a:lstStyle/>
          <a:p>
            <a:r>
              <a:rPr lang="en-US"/>
              <a:t>Slide </a:t>
            </a:r>
            <a:fld id="{8AF613A0-8CBA-43A3-B7F2-547E8007A757}" type="slidenum">
              <a:rPr lang="en-US"/>
              <a:pPr/>
              <a:t>1</a:t>
            </a:fld>
            <a:endParaRPr lang="en-US"/>
          </a:p>
        </p:txBody>
      </p:sp>
      <p:sp>
        <p:nvSpPr>
          <p:cNvPr id="27651" name="Rectangle 3"/>
          <p:cNvSpPr>
            <a:spLocks noChangeArrowheads="1"/>
          </p:cNvSpPr>
          <p:nvPr/>
        </p:nvSpPr>
        <p:spPr bwMode="auto">
          <a:xfrm>
            <a:off x="152400" y="609600"/>
            <a:ext cx="8991600" cy="4339650"/>
          </a:xfrm>
          <a:prstGeom prst="rect">
            <a:avLst/>
          </a:prstGeom>
          <a:noFill/>
          <a:ln w="12700">
            <a:noFill/>
            <a:miter lim="800000"/>
            <a:headEnd type="none" w="sm" len="sm"/>
            <a:tailEnd type="none" w="sm" len="sm"/>
          </a:ln>
          <a:effectLst/>
        </p:spPr>
        <p:txBody>
          <a:bodyPr>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pPr marL="914400" indent="-914400">
              <a:defRPr/>
            </a:pPr>
            <a:r>
              <a:rPr lang="en-US" sz="1600" b="1" dirty="0"/>
              <a:t>Submission Title:</a:t>
            </a:r>
            <a:r>
              <a:rPr lang="en-US" sz="1600" dirty="0"/>
              <a:t>  TG4e Closing Report for </a:t>
            </a:r>
            <a:r>
              <a:rPr lang="en-US" sz="1600" dirty="0" smtClean="0"/>
              <a:t>Beijing May2010</a:t>
            </a:r>
            <a:endParaRPr lang="en-US" sz="1600" dirty="0"/>
          </a:p>
          <a:p>
            <a:pPr marL="914400" indent="-914400">
              <a:defRPr/>
            </a:pPr>
            <a:r>
              <a:rPr lang="en-US" sz="1600" b="1" dirty="0"/>
              <a:t>Date Submitted: </a:t>
            </a:r>
            <a:r>
              <a:rPr lang="en-US" sz="1600" dirty="0" smtClean="0"/>
              <a:t>20 May 2010</a:t>
            </a:r>
            <a:endParaRPr lang="en-US" sz="1600" dirty="0"/>
          </a:p>
          <a:p>
            <a:r>
              <a:rPr lang="en-US" sz="1600" b="1" dirty="0" smtClean="0">
                <a:solidFill>
                  <a:schemeClr val="tx2"/>
                </a:solidFill>
              </a:rPr>
              <a:t>Source</a:t>
            </a:r>
            <a:r>
              <a:rPr lang="en-US" sz="1600" b="1" dirty="0">
                <a:solidFill>
                  <a:schemeClr val="tx2"/>
                </a:solidFill>
              </a:rPr>
              <a:t>:</a:t>
            </a:r>
            <a:r>
              <a:rPr lang="en-US" sz="1600" dirty="0">
                <a:solidFill>
                  <a:schemeClr val="tx2"/>
                </a:solidFill>
              </a:rPr>
              <a:t> </a:t>
            </a:r>
            <a:r>
              <a:rPr lang="en-US" sz="1600" dirty="0" smtClean="0">
                <a:solidFill>
                  <a:schemeClr val="tx2"/>
                </a:solidFill>
              </a:rPr>
              <a:t>Pat Kinney 	Company: Kinney Consulting LLC</a:t>
            </a:r>
            <a:endParaRPr lang="en-US" sz="1600" dirty="0">
              <a:solidFill>
                <a:schemeClr val="tx2"/>
              </a:solidFill>
            </a:endParaRPr>
          </a:p>
          <a:p>
            <a:r>
              <a:rPr lang="en-US" sz="1600" dirty="0" smtClean="0">
                <a:solidFill>
                  <a:schemeClr val="tx2"/>
                </a:solidFill>
              </a:rPr>
              <a:t>Voice:+1.847.960.3715, </a:t>
            </a:r>
            <a:r>
              <a:rPr lang="en-US" sz="1600" dirty="0">
                <a:solidFill>
                  <a:schemeClr val="tx2"/>
                </a:solidFill>
              </a:rPr>
              <a:t>FAX: </a:t>
            </a:r>
            <a:r>
              <a:rPr lang="en-US" sz="1600" dirty="0" smtClean="0">
                <a:solidFill>
                  <a:schemeClr val="tx2"/>
                </a:solidFill>
              </a:rPr>
              <a:t>+1.630.524.9054, E-</a:t>
            </a:r>
            <a:r>
              <a:rPr lang="en-US" sz="1600" dirty="0" err="1" smtClean="0">
                <a:solidFill>
                  <a:schemeClr val="tx2"/>
                </a:solidFill>
              </a:rPr>
              <a:t>Mail:pat.kinney@ieee.org</a:t>
            </a:r>
            <a:endParaRPr lang="en-US" sz="1600" dirty="0">
              <a:solidFill>
                <a:schemeClr val="tx2"/>
              </a:solidFill>
            </a:endParaRPr>
          </a:p>
          <a:p>
            <a:pPr>
              <a:spcBef>
                <a:spcPts val="600"/>
              </a:spcBef>
              <a:spcAft>
                <a:spcPts val="600"/>
              </a:spcAft>
            </a:pPr>
            <a:r>
              <a:rPr lang="en-US" sz="1600" b="1" dirty="0">
                <a:solidFill>
                  <a:schemeClr val="tx2"/>
                </a:solidFill>
              </a:rPr>
              <a:t>Re</a:t>
            </a:r>
            <a:r>
              <a:rPr lang="en-US" sz="1600" b="1" dirty="0" smtClean="0">
                <a:solidFill>
                  <a:schemeClr val="tx2"/>
                </a:solidFill>
              </a:rPr>
              <a:t>:</a:t>
            </a:r>
            <a:r>
              <a:rPr lang="en-US" sz="1600" dirty="0" smtClean="0"/>
              <a:t> TG4e Closing Report for </a:t>
            </a:r>
            <a:r>
              <a:rPr lang="en-US" sz="1600" dirty="0" smtClean="0"/>
              <a:t>May 2010Session </a:t>
            </a:r>
            <a:r>
              <a:rPr lang="en-US" dirty="0">
                <a:solidFill>
                  <a:schemeClr val="accent2"/>
                </a:solidFill>
              </a:rPr>
              <a:t>	</a:t>
            </a:r>
            <a:endParaRPr lang="en-US" dirty="0">
              <a:solidFill>
                <a:schemeClr val="tx2"/>
              </a:solidFill>
            </a:endParaRPr>
          </a:p>
          <a:p>
            <a:pPr>
              <a:spcBef>
                <a:spcPts val="600"/>
              </a:spcBef>
              <a:spcAft>
                <a:spcPts val="600"/>
              </a:spcAft>
            </a:pPr>
            <a:r>
              <a:rPr lang="en-US" sz="1600" b="1" dirty="0">
                <a:solidFill>
                  <a:schemeClr val="tx2"/>
                </a:solidFill>
              </a:rPr>
              <a:t>Abstract:</a:t>
            </a:r>
            <a:r>
              <a:rPr lang="en-US" sz="1600" dirty="0">
                <a:solidFill>
                  <a:schemeClr val="tx2"/>
                </a:solidFill>
              </a:rPr>
              <a:t>	</a:t>
            </a:r>
            <a:r>
              <a:rPr lang="en-US" sz="1600" dirty="0" smtClean="0"/>
              <a:t> Closing Report for the TG4e Session</a:t>
            </a:r>
            <a:endParaRPr lang="en-US" sz="1600" dirty="0">
              <a:solidFill>
                <a:schemeClr val="tx2"/>
              </a:solidFill>
            </a:endParaRPr>
          </a:p>
          <a:p>
            <a:pPr>
              <a:spcBef>
                <a:spcPts val="600"/>
              </a:spcBef>
              <a:spcAft>
                <a:spcPts val="600"/>
              </a:spcAft>
            </a:pPr>
            <a:r>
              <a:rPr lang="en-US" sz="1600" b="1" dirty="0">
                <a:solidFill>
                  <a:schemeClr val="tx2"/>
                </a:solidFill>
              </a:rPr>
              <a:t>Purpose:</a:t>
            </a:r>
            <a:r>
              <a:rPr lang="en-US" sz="1600" dirty="0">
                <a:solidFill>
                  <a:schemeClr val="tx2"/>
                </a:solidFill>
              </a:rPr>
              <a:t>	</a:t>
            </a:r>
            <a:r>
              <a:rPr lang="en-US" sz="1600" dirty="0" smtClean="0"/>
              <a:t> Amendments to IEEE 802.15.4 MAC </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Conference Calls</a:t>
            </a:r>
            <a:endParaRPr lang="en-US" dirty="0"/>
          </a:p>
        </p:txBody>
      </p:sp>
      <p:sp>
        <p:nvSpPr>
          <p:cNvPr id="3" name="Content Placeholder 2"/>
          <p:cNvSpPr>
            <a:spLocks noGrp="1"/>
          </p:cNvSpPr>
          <p:nvPr>
            <p:ph idx="1"/>
          </p:nvPr>
        </p:nvSpPr>
        <p:spPr/>
        <p:txBody>
          <a:bodyPr/>
          <a:lstStyle/>
          <a:p>
            <a:r>
              <a:rPr lang="en-US" dirty="0" smtClean="0">
                <a:ea typeface="ＭＳ Ｐゴシック" pitchFamily="-65" charset="-128"/>
              </a:rPr>
              <a:t>Task </a:t>
            </a:r>
            <a:r>
              <a:rPr lang="en-US" dirty="0" smtClean="0">
                <a:ea typeface="ＭＳ Ｐゴシック" pitchFamily="-65" charset="-128"/>
              </a:rPr>
              <a:t>Group Calls are </a:t>
            </a:r>
            <a:r>
              <a:rPr lang="en-US" dirty="0" smtClean="0">
                <a:ea typeface="ＭＳ Ｐゴシック" pitchFamily="-65" charset="-128"/>
              </a:rPr>
              <a:t>scheduled</a:t>
            </a:r>
          </a:p>
          <a:p>
            <a:pPr lvl="1"/>
            <a:r>
              <a:rPr lang="en-US" dirty="0" smtClean="0">
                <a:ea typeface="ＭＳ Ｐゴシック" pitchFamily="-65" charset="-128"/>
              </a:rPr>
              <a:t>Tuesday 1 </a:t>
            </a:r>
            <a:r>
              <a:rPr lang="en-US" dirty="0" smtClean="0">
                <a:ea typeface="ＭＳ Ｐゴシック" pitchFamily="-65" charset="-128"/>
              </a:rPr>
              <a:t>June at 6:30 PDT</a:t>
            </a:r>
            <a:r>
              <a:rPr lang="en-US" dirty="0" smtClean="0">
                <a:ea typeface="ＭＳ Ｐゴシック" pitchFamily="-65" charset="-128"/>
              </a:rPr>
              <a:t>, </a:t>
            </a:r>
            <a:r>
              <a:rPr lang="en-US" dirty="0" smtClean="0">
                <a:ea typeface="ＭＳ Ｐゴシック" pitchFamily="-65" charset="-128"/>
              </a:rPr>
              <a:t>9:30 EDT</a:t>
            </a:r>
            <a:r>
              <a:rPr lang="en-US" dirty="0" smtClean="0">
                <a:ea typeface="ＭＳ Ｐゴシック" pitchFamily="-65" charset="-128"/>
              </a:rPr>
              <a:t>, </a:t>
            </a:r>
            <a:r>
              <a:rPr lang="en-US" dirty="0" smtClean="0">
                <a:ea typeface="ＭＳ Ｐゴシック" pitchFamily="-65" charset="-128"/>
              </a:rPr>
              <a:t>15:30 CDT</a:t>
            </a:r>
            <a:r>
              <a:rPr lang="en-US" dirty="0" smtClean="0">
                <a:ea typeface="ＭＳ Ｐゴシック" pitchFamily="-65" charset="-128"/>
              </a:rPr>
              <a:t>, </a:t>
            </a:r>
            <a:r>
              <a:rPr lang="en-US" dirty="0" smtClean="0">
                <a:ea typeface="ＭＳ Ｐゴシック" pitchFamily="-65" charset="-128"/>
              </a:rPr>
              <a:t>22:30 </a:t>
            </a:r>
            <a:r>
              <a:rPr lang="en-US" dirty="0" smtClean="0">
                <a:ea typeface="ＭＳ Ｐゴシック" pitchFamily="-65" charset="-128"/>
              </a:rPr>
              <a:t>Tokyo</a:t>
            </a:r>
          </a:p>
          <a:p>
            <a:pPr lvl="1"/>
            <a:r>
              <a:rPr lang="en-US" dirty="0" smtClean="0">
                <a:ea typeface="ＭＳ Ｐゴシック" pitchFamily="-65" charset="-128"/>
              </a:rPr>
              <a:t>Call details are: +1.218.936.4700, participant access code: </a:t>
            </a:r>
            <a:r>
              <a:rPr lang="en-US" dirty="0" smtClean="0">
                <a:ea typeface="ＭＳ Ｐゴシック" pitchFamily="-65" charset="-128"/>
              </a:rPr>
              <a:t>802154</a:t>
            </a:r>
            <a:endParaRPr lang="en-US" dirty="0" smtClean="0">
              <a:ea typeface="ＭＳ Ｐゴシック" pitchFamily="-65" charset="-128"/>
            </a:endParaRPr>
          </a:p>
          <a:p>
            <a:r>
              <a:rPr lang="en-US" dirty="0" err="1" smtClean="0">
                <a:ea typeface="ＭＳ Ｐゴシック" pitchFamily="-65" charset="-128"/>
              </a:rPr>
              <a:t>SubGroup</a:t>
            </a:r>
            <a:r>
              <a:rPr lang="en-US" dirty="0" smtClean="0">
                <a:ea typeface="ＭＳ Ｐゴシック" pitchFamily="-65" charset="-128"/>
              </a:rPr>
              <a:t> calls </a:t>
            </a:r>
            <a:r>
              <a:rPr lang="en-US" dirty="0" smtClean="0">
                <a:ea typeface="ＭＳ Ｐゴシック" pitchFamily="-65" charset="-128"/>
              </a:rPr>
              <a:t>will </a:t>
            </a:r>
            <a:r>
              <a:rPr lang="en-US" dirty="0" smtClean="0">
                <a:ea typeface="ＭＳ Ｐゴシック" pitchFamily="-65" charset="-128"/>
              </a:rPr>
              <a:t>also occur</a:t>
            </a:r>
            <a:endParaRPr lang="en-US" dirty="0" smtClean="0">
              <a:ea typeface="ＭＳ Ｐゴシック" pitchFamily="-65" charset="-128"/>
            </a:endParaRPr>
          </a:p>
        </p:txBody>
      </p:sp>
      <p:sp>
        <p:nvSpPr>
          <p:cNvPr id="4" name="Date Placeholder 3"/>
          <p:cNvSpPr>
            <a:spLocks noGrp="1"/>
          </p:cNvSpPr>
          <p:nvPr>
            <p:ph type="dt" sz="half" idx="10"/>
          </p:nvPr>
        </p:nvSpPr>
        <p:spPr/>
        <p:txBody>
          <a:bodyPr/>
          <a:lstStyle/>
          <a:p>
            <a:r>
              <a:rPr lang="en-US" smtClean="0"/>
              <a:t>&lt;May 2010&gt;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smtClean="0"/>
              <a:t>Slide </a:t>
            </a:r>
            <a:fld id="{73B0C278-6AC6-476A-8463-F9AB6603EE6B}" type="slidenum">
              <a:rPr lang="en-US" smtClean="0"/>
              <a:pPr/>
              <a:t>10</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&lt;May 2010&gt;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a:t>Slide </a:t>
            </a:r>
            <a:fld id="{03BD5911-6558-4D4D-85BD-F53938BC6F6B}" type="slidenum">
              <a:rPr lang="en-US"/>
              <a:pPr/>
              <a:t>2</a:t>
            </a:fld>
            <a:endParaRPr lang="en-US"/>
          </a:p>
        </p:txBody>
      </p:sp>
      <p:sp>
        <p:nvSpPr>
          <p:cNvPr id="4098" name="Rectangle 2"/>
          <p:cNvSpPr>
            <a:spLocks noGrp="1" noChangeArrowheads="1"/>
          </p:cNvSpPr>
          <p:nvPr>
            <p:ph type="title"/>
          </p:nvPr>
        </p:nvSpPr>
        <p:spPr>
          <a:ln/>
        </p:spPr>
        <p:txBody>
          <a:bodyPr/>
          <a:lstStyle/>
          <a:p>
            <a:r>
              <a:rPr lang="en-US" sz="3200" dirty="0" smtClean="0">
                <a:ea typeface="ＭＳ Ｐゴシック" pitchFamily="-65" charset="-128"/>
              </a:rPr>
              <a:t>TG4e PAR Scope of Proposed Standard </a:t>
            </a:r>
            <a:endParaRPr lang="en-US" sz="3200" dirty="0"/>
          </a:p>
        </p:txBody>
      </p:sp>
      <p:sp>
        <p:nvSpPr>
          <p:cNvPr id="4099" name="Rectangle 3"/>
          <p:cNvSpPr>
            <a:spLocks noGrp="1" noChangeArrowheads="1"/>
          </p:cNvSpPr>
          <p:nvPr>
            <p:ph type="body" idx="1"/>
          </p:nvPr>
        </p:nvSpPr>
        <p:spPr>
          <a:ln/>
        </p:spPr>
        <p:txBody>
          <a:bodyPr/>
          <a:lstStyle/>
          <a:p>
            <a:pPr>
              <a:lnSpc>
                <a:spcPct val="80000"/>
              </a:lnSpc>
              <a:buFontTx/>
              <a:buNone/>
            </a:pPr>
            <a:r>
              <a:rPr lang="en-US" sz="1800" dirty="0" smtClean="0">
                <a:ea typeface="ＭＳ Ｐゴシック" pitchFamily="-65" charset="-128"/>
              </a:rPr>
              <a:t>The intention of this amendment is to enhance and add functionality to the 802.15.4-2006 MAC to a) better support the industrial markets and b) permit compatibility with modifications being proposed within the Chinese WPAN.</a:t>
            </a:r>
          </a:p>
          <a:p>
            <a:pPr>
              <a:lnSpc>
                <a:spcPct val="80000"/>
              </a:lnSpc>
              <a:buFontTx/>
              <a:buNone/>
            </a:pPr>
            <a:r>
              <a:rPr lang="en-US" sz="1800" dirty="0" smtClean="0">
                <a:ea typeface="ＭＳ Ｐゴシック" pitchFamily="-65" charset="-128"/>
              </a:rPr>
              <a:t>Specifically, the MAC enhancements are limited to:</a:t>
            </a:r>
          </a:p>
          <a:p>
            <a:pPr>
              <a:lnSpc>
                <a:spcPct val="80000"/>
              </a:lnSpc>
            </a:pPr>
            <a:r>
              <a:rPr lang="en-US" sz="1800" dirty="0" smtClean="0">
                <a:ea typeface="ＭＳ Ｐゴシック" pitchFamily="-65" charset="-128"/>
              </a:rPr>
              <a:t>TDMA: to provide a) determinism, b) enhanced utilization of bandwidth</a:t>
            </a:r>
          </a:p>
          <a:p>
            <a:pPr>
              <a:lnSpc>
                <a:spcPct val="80000"/>
              </a:lnSpc>
            </a:pPr>
            <a:r>
              <a:rPr lang="en-US" sz="1800" dirty="0" smtClean="0">
                <a:ea typeface="ＭＳ Ｐゴシック" pitchFamily="-65" charset="-128"/>
              </a:rPr>
              <a:t>Channel Hopping: to provide additional robustness in high interfering environments and enhance coexistence with other wireless networks</a:t>
            </a:r>
          </a:p>
          <a:p>
            <a:pPr>
              <a:lnSpc>
                <a:spcPct val="80000"/>
              </a:lnSpc>
            </a:pPr>
            <a:r>
              <a:rPr lang="en-US" sz="1800" dirty="0" smtClean="0">
                <a:ea typeface="ＭＳ Ｐゴシック" pitchFamily="-65" charset="-128"/>
              </a:rPr>
              <a:t>GTS: to increase its flexibility such as a) supporting peer to peer, b) the length of the slot, and c) number of slots</a:t>
            </a:r>
          </a:p>
          <a:p>
            <a:pPr>
              <a:lnSpc>
                <a:spcPct val="80000"/>
              </a:lnSpc>
            </a:pPr>
            <a:r>
              <a:rPr lang="en-US" sz="1800" dirty="0" smtClean="0">
                <a:ea typeface="ＭＳ Ｐゴシック" pitchFamily="-65" charset="-128"/>
              </a:rPr>
              <a:t>CSMA: to improve throughput and reduce energy consumption</a:t>
            </a:r>
          </a:p>
          <a:p>
            <a:pPr>
              <a:lnSpc>
                <a:spcPct val="80000"/>
              </a:lnSpc>
            </a:pPr>
            <a:r>
              <a:rPr lang="en-US" sz="1800" dirty="0" smtClean="0">
                <a:ea typeface="ＭＳ Ｐゴシック" pitchFamily="-65" charset="-128"/>
              </a:rPr>
              <a:t>Security: to add support for additional options such as asymmetrical keys</a:t>
            </a:r>
          </a:p>
          <a:p>
            <a:pPr>
              <a:lnSpc>
                <a:spcPct val="80000"/>
              </a:lnSpc>
            </a:pPr>
            <a:r>
              <a:rPr lang="en-US" sz="1800" dirty="0" smtClean="0">
                <a:ea typeface="ＭＳ Ｐゴシック" pitchFamily="-65" charset="-128"/>
              </a:rPr>
              <a:t>Low latency: to reduce end to end delivery time such as needed for control applications</a:t>
            </a:r>
          </a:p>
          <a:p>
            <a:endParaRPr lang="en-US" sz="2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a typeface="ＭＳ Ｐゴシック" pitchFamily="-65" charset="-128"/>
                <a:sym typeface="Wingdings" pitchFamily="2" charset="2"/>
              </a:rPr>
              <a:t>Purpose of Proposed Standard</a:t>
            </a:r>
            <a:endParaRPr lang="en-US" dirty="0"/>
          </a:p>
        </p:txBody>
      </p:sp>
      <p:sp>
        <p:nvSpPr>
          <p:cNvPr id="3" name="Content Placeholder 2"/>
          <p:cNvSpPr>
            <a:spLocks noGrp="1"/>
          </p:cNvSpPr>
          <p:nvPr>
            <p:ph idx="1"/>
          </p:nvPr>
        </p:nvSpPr>
        <p:spPr/>
        <p:txBody>
          <a:bodyPr/>
          <a:lstStyle/>
          <a:p>
            <a:pPr lvl="0">
              <a:buNone/>
            </a:pPr>
            <a:r>
              <a:rPr kumimoji="0" lang="en-US" sz="2800" b="0" i="0" u="none" strike="noStrike" cap="none" normalizeH="0" baseline="0" dirty="0" smtClean="0">
                <a:ln>
                  <a:noFill/>
                </a:ln>
                <a:solidFill>
                  <a:schemeClr val="tx1"/>
                </a:solidFill>
                <a:effectLst/>
                <a:latin typeface="Times New Roman" pitchFamily="18" charset="0"/>
                <a:ea typeface="ＭＳ Ｐゴシック" pitchFamily="-65" charset="-128"/>
                <a:sym typeface="Wingdings" pitchFamily="2" charset="2"/>
              </a:rPr>
              <a:t>This functionality facilitates Industrial applications (such as addressed by HART 7 and the ISA100 proposed standards), and those enhancements defined by the proposed Chinese WPAN standard that aren't included in TG4c. This amendment addresses coexistence with wireless protocols such as 802.11, 802.15.1, 802.15.3, and 802.15.4.</a:t>
            </a:r>
            <a:endParaRPr kumimoji="0" lang="en-GB" sz="2800" b="0" i="0" u="none" strike="noStrike" cap="none" normalizeH="0" baseline="0" dirty="0" smtClean="0">
              <a:ln>
                <a:noFill/>
              </a:ln>
              <a:solidFill>
                <a:schemeClr val="tx1"/>
              </a:solidFill>
              <a:effectLst/>
              <a:latin typeface="Times New Roman" pitchFamily="18" charset="0"/>
              <a:ea typeface="ＭＳ Ｐゴシック" pitchFamily="-65" charset="-128"/>
              <a:sym typeface="Wingdings" pitchFamily="2" charset="2"/>
            </a:endParaRPr>
          </a:p>
          <a:p>
            <a:endParaRPr lang="en-US" dirty="0"/>
          </a:p>
        </p:txBody>
      </p:sp>
      <p:sp>
        <p:nvSpPr>
          <p:cNvPr id="4" name="Date Placeholder 3"/>
          <p:cNvSpPr>
            <a:spLocks noGrp="1"/>
          </p:cNvSpPr>
          <p:nvPr>
            <p:ph type="dt" sz="half" idx="10"/>
          </p:nvPr>
        </p:nvSpPr>
        <p:spPr/>
        <p:txBody>
          <a:bodyPr/>
          <a:lstStyle/>
          <a:p>
            <a:r>
              <a:rPr lang="en-US" smtClean="0"/>
              <a:t>&lt;May 2010&gt;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smtClean="0"/>
              <a:t>Slide </a:t>
            </a:r>
            <a:fld id="{73B0C278-6AC6-476A-8463-F9AB6603EE6B}"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a typeface="ＭＳ Ｐゴシック" pitchFamily="-65" charset="-128"/>
              </a:rPr>
              <a:t>Meeting Goals</a:t>
            </a:r>
            <a:endParaRPr lang="en-US" dirty="0"/>
          </a:p>
        </p:txBody>
      </p:sp>
      <p:sp>
        <p:nvSpPr>
          <p:cNvPr id="3" name="Content Placeholder 2"/>
          <p:cNvSpPr>
            <a:spLocks noGrp="1"/>
          </p:cNvSpPr>
          <p:nvPr>
            <p:ph idx="1"/>
          </p:nvPr>
        </p:nvSpPr>
        <p:spPr>
          <a:xfrm>
            <a:off x="685800" y="1676400"/>
            <a:ext cx="7772400" cy="4114800"/>
          </a:xfrm>
        </p:spPr>
        <p:txBody>
          <a:bodyPr/>
          <a:lstStyle/>
          <a:p>
            <a:pPr marL="533400" indent="-533400" fontAlgn="b">
              <a:buClr>
                <a:srgbClr val="FF0000"/>
              </a:buClr>
              <a:buFont typeface="Wingdings" pitchFamily="2" charset="2"/>
              <a:buChar char="ü"/>
            </a:pPr>
            <a:r>
              <a:rPr lang="en-US" sz="2600" dirty="0" smtClean="0">
                <a:latin typeface="Arial" pitchFamily="34" charset="0"/>
              </a:rPr>
              <a:t>Review </a:t>
            </a:r>
            <a:r>
              <a:rPr lang="en-US" sz="2600" dirty="0" smtClean="0">
                <a:latin typeface="Arial" pitchFamily="34" charset="0"/>
              </a:rPr>
              <a:t>results from Letter Ballot 53</a:t>
            </a:r>
          </a:p>
          <a:p>
            <a:pPr marL="533400" indent="-533400" fontAlgn="b">
              <a:buClr>
                <a:srgbClr val="FF0000"/>
              </a:buClr>
              <a:buFont typeface="Wingdings" pitchFamily="2" charset="2"/>
              <a:buChar char="ü"/>
            </a:pPr>
            <a:r>
              <a:rPr lang="en-US" sz="2600" dirty="0" smtClean="0">
                <a:latin typeface="Arial" pitchFamily="34" charset="0"/>
              </a:rPr>
              <a:t>Review comments from Letter Ballot 53</a:t>
            </a:r>
          </a:p>
          <a:p>
            <a:pPr marL="990600" lvl="1" indent="-533400" fontAlgn="b">
              <a:buClr>
                <a:srgbClr val="FF0000"/>
              </a:buClr>
              <a:buFont typeface="Wingdings" pitchFamily="2" charset="2"/>
              <a:buChar char="ü"/>
            </a:pPr>
            <a:r>
              <a:rPr lang="en-US" sz="2600" dirty="0" smtClean="0">
                <a:latin typeface="Arial" pitchFamily="34" charset="0"/>
              </a:rPr>
              <a:t>Form ballot resolution teams</a:t>
            </a:r>
          </a:p>
          <a:p>
            <a:pPr marL="990600" lvl="1" indent="-533400" fontAlgn="b">
              <a:buClr>
                <a:srgbClr val="FF0000"/>
              </a:buClr>
              <a:buFont typeface="Wingdings" pitchFamily="2" charset="2"/>
              <a:buChar char="ü"/>
            </a:pPr>
            <a:r>
              <a:rPr lang="en-US" sz="2600" dirty="0" smtClean="0">
                <a:latin typeface="Arial" pitchFamily="34" charset="0"/>
              </a:rPr>
              <a:t>Categorize comments as per ballot resolution team</a:t>
            </a:r>
          </a:p>
          <a:p>
            <a:pPr marL="533400" indent="-533400" fontAlgn="b">
              <a:buClr>
                <a:srgbClr val="FF0000"/>
              </a:buClr>
              <a:buFont typeface="Wingdings" pitchFamily="2" charset="2"/>
              <a:buChar char="ü"/>
            </a:pPr>
            <a:r>
              <a:rPr lang="en-US" sz="2600" dirty="0" smtClean="0">
                <a:latin typeface="Arial" pitchFamily="34" charset="0"/>
              </a:rPr>
              <a:t>Start comment resolution effort</a:t>
            </a:r>
          </a:p>
          <a:p>
            <a:pPr marL="533400" indent="-533400" fontAlgn="b">
              <a:buClr>
                <a:srgbClr val="FF0000"/>
              </a:buClr>
              <a:buFont typeface="Wingdings" pitchFamily="2" charset="2"/>
              <a:buChar char="ü"/>
            </a:pPr>
            <a:endParaRPr lang="en-US" sz="2600" dirty="0" smtClean="0">
              <a:latin typeface="Arial" pitchFamily="34" charset="0"/>
            </a:endParaRPr>
          </a:p>
        </p:txBody>
      </p:sp>
      <p:sp>
        <p:nvSpPr>
          <p:cNvPr id="4" name="Date Placeholder 3"/>
          <p:cNvSpPr>
            <a:spLocks noGrp="1"/>
          </p:cNvSpPr>
          <p:nvPr>
            <p:ph type="dt" sz="half" idx="10"/>
          </p:nvPr>
        </p:nvSpPr>
        <p:spPr/>
        <p:txBody>
          <a:bodyPr/>
          <a:lstStyle/>
          <a:p>
            <a:r>
              <a:rPr lang="en-US" smtClean="0"/>
              <a:t>&lt;May 2010&gt;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smtClean="0"/>
              <a:t>Slide </a:t>
            </a:r>
            <a:fld id="{73B0C278-6AC6-476A-8463-F9AB6603EE6B}" type="slidenum">
              <a:rPr lang="en-US" smtClean="0"/>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b="1" dirty="0" smtClean="0">
                <a:ea typeface="ＭＳ Ｐゴシック" pitchFamily="-65" charset="-128"/>
              </a:rPr>
              <a:t>TG4e Meetings This Week</a:t>
            </a:r>
            <a:endParaRPr lang="en-US" dirty="0"/>
          </a:p>
        </p:txBody>
      </p:sp>
      <p:graphicFrame>
        <p:nvGraphicFramePr>
          <p:cNvPr id="7" name="Content Placeholder 6"/>
          <p:cNvGraphicFramePr>
            <a:graphicFrameLocks noGrp="1"/>
          </p:cNvGraphicFramePr>
          <p:nvPr>
            <p:ph idx="1"/>
          </p:nvPr>
        </p:nvGraphicFramePr>
        <p:xfrm>
          <a:off x="228600" y="1447800"/>
          <a:ext cx="8762998" cy="3703320"/>
        </p:xfrm>
        <a:graphic>
          <a:graphicData uri="http://schemas.openxmlformats.org/drawingml/2006/table">
            <a:tbl>
              <a:tblPr firstRow="1" bandRow="1">
                <a:tableStyleId>{5C22544A-7EE6-4342-B048-85BDC9FD1C3A}</a:tableStyleId>
              </a:tblPr>
              <a:tblGrid>
                <a:gridCol w="850776"/>
                <a:gridCol w="1054224"/>
                <a:gridCol w="1143000"/>
                <a:gridCol w="2971800"/>
                <a:gridCol w="2743198"/>
              </a:tblGrid>
              <a:tr h="457200">
                <a:tc>
                  <a:txBody>
                    <a:bodyPr/>
                    <a:lstStyle/>
                    <a:p>
                      <a:r>
                        <a:rPr lang="en-US" dirty="0" err="1" smtClean="0">
                          <a:solidFill>
                            <a:schemeClr val="tx1"/>
                          </a:solidFill>
                          <a:latin typeface="+mj-lt"/>
                        </a:rPr>
                        <a:t>Mtg</a:t>
                      </a:r>
                      <a:endParaRPr lang="en-US"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r>
                        <a:rPr lang="en-US" dirty="0" smtClean="0">
                          <a:solidFill>
                            <a:schemeClr val="tx1"/>
                          </a:solidFill>
                          <a:latin typeface="+mj-lt"/>
                        </a:rPr>
                        <a:t>Monday</a:t>
                      </a:r>
                      <a:endParaRPr lang="en-US"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r>
                        <a:rPr lang="en-US" dirty="0" smtClean="0">
                          <a:solidFill>
                            <a:schemeClr val="tx1"/>
                          </a:solidFill>
                          <a:latin typeface="+mj-lt"/>
                        </a:rPr>
                        <a:t>Tuesday</a:t>
                      </a:r>
                      <a:endParaRPr lang="en-US"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r>
                        <a:rPr lang="en-US" dirty="0" smtClean="0">
                          <a:solidFill>
                            <a:schemeClr val="tx1"/>
                          </a:solidFill>
                          <a:latin typeface="+mj-lt"/>
                        </a:rPr>
                        <a:t>Wed</a:t>
                      </a:r>
                      <a:endParaRPr lang="en-US"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r>
                        <a:rPr lang="en-US" dirty="0" smtClean="0">
                          <a:solidFill>
                            <a:schemeClr val="tx1"/>
                          </a:solidFill>
                          <a:latin typeface="+mj-lt"/>
                        </a:rPr>
                        <a:t>Thursday</a:t>
                      </a:r>
                      <a:endParaRPr lang="en-US"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r>
              <a:tr h="777240">
                <a:tc>
                  <a:txBody>
                    <a:bodyPr/>
                    <a:lstStyle/>
                    <a:p>
                      <a:r>
                        <a:rPr lang="en-US" dirty="0" smtClean="0">
                          <a:solidFill>
                            <a:schemeClr val="tx1"/>
                          </a:solidFill>
                          <a:latin typeface="+mj-lt"/>
                        </a:rPr>
                        <a:t>AM1</a:t>
                      </a:r>
                      <a:endParaRPr lang="en-US"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endParaRPr lang="en-US"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r>
                        <a:rPr lang="en-US" dirty="0" smtClean="0"/>
                        <a:t>canceled</a:t>
                      </a:r>
                      <a:endParaRPr lang="en-US"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Opening Logistics, LB53 result review, Comment review</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Comment </a:t>
                      </a: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categorization</a:t>
                      </a:r>
                      <a:endParaRPr kumimoji="0" lang="en-US" sz="1800" b="0" i="0" u="none" strike="noStrike" cap="none" normalizeH="0" baseline="0" dirty="0" smtClean="0">
                        <a:ln>
                          <a:noFill/>
                        </a:ln>
                        <a:solidFill>
                          <a:schemeClr val="tx1"/>
                        </a:solidFill>
                        <a:effectLst/>
                        <a:latin typeface="Arial" pitchFamily="34" charset="0"/>
                        <a:ea typeface="ＭＳ Ｐゴシック" pitchFamily="-65"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r>
              <a:tr h="777240">
                <a:tc>
                  <a:txBody>
                    <a:bodyPr/>
                    <a:lstStyle/>
                    <a:p>
                      <a:r>
                        <a:rPr lang="en-US" dirty="0" smtClean="0">
                          <a:solidFill>
                            <a:schemeClr val="tx1"/>
                          </a:solidFill>
                          <a:latin typeface="+mj-lt"/>
                        </a:rPr>
                        <a:t>AM2</a:t>
                      </a:r>
                      <a:endParaRPr lang="en-US"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endParaRPr lang="en-US"/>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r>
                        <a:rPr lang="en-US" dirty="0" smtClean="0"/>
                        <a:t>canceled</a:t>
                      </a:r>
                      <a:endParaRPr lang="en-US"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a typeface="ＭＳ Ｐゴシック" pitchFamily="-65"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Comment resolution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r>
              <a:tr h="777240">
                <a:tc>
                  <a:txBody>
                    <a:bodyPr/>
                    <a:lstStyle/>
                    <a:p>
                      <a:r>
                        <a:rPr lang="en-US" dirty="0" smtClean="0">
                          <a:solidFill>
                            <a:schemeClr val="tx1"/>
                          </a:solidFill>
                          <a:latin typeface="+mj-lt"/>
                        </a:rPr>
                        <a:t>PM1</a:t>
                      </a:r>
                      <a:endParaRPr lang="en-US"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endParaRPr lang="en-US"/>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r>
                        <a:rPr lang="en-US" dirty="0" smtClean="0"/>
                        <a:t>canceled</a:t>
                      </a:r>
                      <a:endParaRPr lang="en-US"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Comment categorization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Comment resolution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r>
              <a:tr h="777240">
                <a:tc>
                  <a:txBody>
                    <a:bodyPr/>
                    <a:lstStyle/>
                    <a:p>
                      <a:r>
                        <a:rPr lang="en-US" dirty="0" smtClean="0">
                          <a:solidFill>
                            <a:schemeClr val="tx1"/>
                          </a:solidFill>
                          <a:latin typeface="+mj-lt"/>
                        </a:rPr>
                        <a:t>PM2</a:t>
                      </a:r>
                      <a:endParaRPr lang="en-US"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a typeface="ＭＳ Ｐゴシック" pitchFamily="-65"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a typeface="ＭＳ Ｐゴシック" pitchFamily="-65"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Joint 802.15.4 meeting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Comment resolution, closing logistics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r>
            </a:tbl>
          </a:graphicData>
        </a:graphic>
      </p:graphicFrame>
      <p:sp>
        <p:nvSpPr>
          <p:cNvPr id="4" name="Date Placeholder 3"/>
          <p:cNvSpPr>
            <a:spLocks noGrp="1"/>
          </p:cNvSpPr>
          <p:nvPr>
            <p:ph type="dt" sz="half" idx="10"/>
          </p:nvPr>
        </p:nvSpPr>
        <p:spPr/>
        <p:txBody>
          <a:bodyPr/>
          <a:lstStyle/>
          <a:p>
            <a:r>
              <a:rPr lang="en-US" smtClean="0"/>
              <a:t>&lt;May 2010&gt;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smtClean="0"/>
              <a:t>Slide </a:t>
            </a:r>
            <a:fld id="{73B0C278-6AC6-476A-8463-F9AB6603EE6B}" type="slidenum">
              <a:rPr lang="en-US" smtClean="0"/>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LB53 Results</a:t>
            </a:r>
            <a:endParaRPr lang="en-US" dirty="0"/>
          </a:p>
        </p:txBody>
      </p:sp>
      <p:sp>
        <p:nvSpPr>
          <p:cNvPr id="3" name="Content Placeholder 2"/>
          <p:cNvSpPr>
            <a:spLocks noGrp="1"/>
          </p:cNvSpPr>
          <p:nvPr>
            <p:ph idx="1"/>
          </p:nvPr>
        </p:nvSpPr>
        <p:spPr>
          <a:xfrm>
            <a:off x="762000" y="1524000"/>
            <a:ext cx="7772400" cy="4648200"/>
          </a:xfrm>
        </p:spPr>
        <p:txBody>
          <a:bodyPr/>
          <a:lstStyle/>
          <a:p>
            <a:r>
              <a:rPr lang="en-US" dirty="0" smtClean="0"/>
              <a:t>Voters     224</a:t>
            </a:r>
          </a:p>
          <a:p>
            <a:r>
              <a:rPr lang="en-US" dirty="0" smtClean="0"/>
              <a:t>Voted      178 (79.5%)</a:t>
            </a:r>
          </a:p>
          <a:p>
            <a:r>
              <a:rPr lang="en-US" dirty="0" smtClean="0"/>
              <a:t>Yes         120 (73.6%)</a:t>
            </a:r>
          </a:p>
          <a:p>
            <a:r>
              <a:rPr lang="en-US" dirty="0" smtClean="0"/>
              <a:t>No            43</a:t>
            </a:r>
          </a:p>
          <a:p>
            <a:r>
              <a:rPr lang="en-US" dirty="0" smtClean="0"/>
              <a:t>Abstain    15 (8.4%)</a:t>
            </a:r>
          </a:p>
          <a:p>
            <a:r>
              <a:rPr lang="en-US" dirty="0" smtClean="0"/>
              <a:t>Comments         1643</a:t>
            </a:r>
          </a:p>
          <a:p>
            <a:pPr lvl="1"/>
            <a:r>
              <a:rPr lang="en-US" dirty="0" smtClean="0"/>
              <a:t>Editorial      491</a:t>
            </a:r>
          </a:p>
          <a:p>
            <a:pPr lvl="1"/>
            <a:r>
              <a:rPr lang="en-US" dirty="0" smtClean="0"/>
              <a:t>Technical 1152</a:t>
            </a:r>
          </a:p>
          <a:p>
            <a:endParaRPr lang="en-US" dirty="0"/>
          </a:p>
        </p:txBody>
      </p:sp>
      <p:sp>
        <p:nvSpPr>
          <p:cNvPr id="4" name="Date Placeholder 3"/>
          <p:cNvSpPr>
            <a:spLocks noGrp="1"/>
          </p:cNvSpPr>
          <p:nvPr>
            <p:ph type="dt" sz="half" idx="10"/>
          </p:nvPr>
        </p:nvSpPr>
        <p:spPr/>
        <p:txBody>
          <a:bodyPr/>
          <a:lstStyle/>
          <a:p>
            <a:r>
              <a:rPr lang="en-US" smtClean="0"/>
              <a:t>&lt;May 2010&gt;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smtClean="0"/>
              <a:t>Slide </a:t>
            </a:r>
            <a:fld id="{73B0C278-6AC6-476A-8463-F9AB6603EE6B}" type="slidenum">
              <a:rPr lang="en-US" smtClean="0"/>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
            <a:ext cx="7772400" cy="1066800"/>
          </a:xfrm>
        </p:spPr>
        <p:txBody>
          <a:bodyPr/>
          <a:lstStyle/>
          <a:p>
            <a:r>
              <a:rPr lang="en-US" b="1" dirty="0" smtClean="0"/>
              <a:t>LB 53 Comments marked Technical</a:t>
            </a:r>
            <a:endParaRPr lang="en-US" b="1" dirty="0"/>
          </a:p>
        </p:txBody>
      </p:sp>
      <p:sp>
        <p:nvSpPr>
          <p:cNvPr id="3" name="Content Placeholder 2"/>
          <p:cNvSpPr>
            <a:spLocks noGrp="1"/>
          </p:cNvSpPr>
          <p:nvPr>
            <p:ph idx="1"/>
          </p:nvPr>
        </p:nvSpPr>
        <p:spPr>
          <a:xfrm>
            <a:off x="228600" y="1600200"/>
            <a:ext cx="8610600" cy="4724400"/>
          </a:xfrm>
        </p:spPr>
        <p:txBody>
          <a:bodyPr/>
          <a:lstStyle/>
          <a:p>
            <a:r>
              <a:rPr lang="en-US" dirty="0" smtClean="0"/>
              <a:t>DSME	331		</a:t>
            </a:r>
            <a:r>
              <a:rPr lang="en-US" dirty="0" err="1" smtClean="0"/>
              <a:t>Myung</a:t>
            </a:r>
            <a:r>
              <a:rPr lang="en-US" dirty="0" smtClean="0"/>
              <a:t> Lee</a:t>
            </a:r>
          </a:p>
          <a:p>
            <a:r>
              <a:rPr lang="en-US" dirty="0" smtClean="0"/>
              <a:t>TSCH	226		Jonathan Simon</a:t>
            </a:r>
          </a:p>
          <a:p>
            <a:r>
              <a:rPr lang="en-US" dirty="0" smtClean="0"/>
              <a:t>ESOR	186		Will San </a:t>
            </a:r>
            <a:r>
              <a:rPr lang="en-US" dirty="0" err="1" smtClean="0"/>
              <a:t>Filippo</a:t>
            </a:r>
            <a:r>
              <a:rPr lang="en-US" dirty="0" smtClean="0"/>
              <a:t>/R </a:t>
            </a:r>
            <a:r>
              <a:rPr lang="en-US" dirty="0" err="1" smtClean="0"/>
              <a:t>Cragie</a:t>
            </a:r>
            <a:endParaRPr lang="en-US" dirty="0" smtClean="0"/>
          </a:p>
          <a:p>
            <a:r>
              <a:rPr lang="en-US" dirty="0" smtClean="0"/>
              <a:t>General	144		Pat Kinney</a:t>
            </a:r>
          </a:p>
          <a:p>
            <a:r>
              <a:rPr lang="en-US" dirty="0" smtClean="0"/>
              <a:t>4G		124		</a:t>
            </a:r>
            <a:r>
              <a:rPr lang="en-US" dirty="0" err="1" smtClean="0"/>
              <a:t>Wun-Cheol</a:t>
            </a:r>
            <a:r>
              <a:rPr lang="en-US" dirty="0" smtClean="0"/>
              <a:t>/Greg </a:t>
            </a:r>
            <a:r>
              <a:rPr lang="en-US" dirty="0" err="1" smtClean="0"/>
              <a:t>Gillooly</a:t>
            </a:r>
            <a:endParaRPr lang="en-US" dirty="0" smtClean="0"/>
          </a:p>
          <a:p>
            <a:r>
              <a:rPr lang="en-US" dirty="0" smtClean="0"/>
              <a:t>LL		  99		Michael Bahr</a:t>
            </a:r>
          </a:p>
          <a:p>
            <a:r>
              <a:rPr lang="en-US" dirty="0" smtClean="0"/>
              <a:t>LE		  26		Wei Hong</a:t>
            </a:r>
          </a:p>
          <a:p>
            <a:endParaRPr lang="en-US" dirty="0" smtClean="0"/>
          </a:p>
          <a:p>
            <a:endParaRPr lang="en-US" dirty="0"/>
          </a:p>
        </p:txBody>
      </p:sp>
      <p:sp>
        <p:nvSpPr>
          <p:cNvPr id="4" name="Date Placeholder 3"/>
          <p:cNvSpPr>
            <a:spLocks noGrp="1"/>
          </p:cNvSpPr>
          <p:nvPr>
            <p:ph type="dt" sz="half" idx="10"/>
          </p:nvPr>
        </p:nvSpPr>
        <p:spPr/>
        <p:txBody>
          <a:bodyPr/>
          <a:lstStyle/>
          <a:p>
            <a:r>
              <a:rPr lang="en-US" smtClean="0"/>
              <a:t>&lt;May 2010&gt;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smtClean="0"/>
              <a:t>Slide </a:t>
            </a:r>
            <a:fld id="{73B0C278-6AC6-476A-8463-F9AB6603EE6B}" type="slidenum">
              <a:rPr lang="en-US" smtClean="0"/>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TG4e Schedule</a:t>
            </a:r>
            <a:endParaRPr lang="en-US" dirty="0"/>
          </a:p>
        </p:txBody>
      </p:sp>
      <p:sp>
        <p:nvSpPr>
          <p:cNvPr id="3" name="Content Placeholder 2"/>
          <p:cNvSpPr>
            <a:spLocks noGrp="1"/>
          </p:cNvSpPr>
          <p:nvPr>
            <p:ph idx="1"/>
          </p:nvPr>
        </p:nvSpPr>
        <p:spPr>
          <a:xfrm>
            <a:off x="304800" y="1676400"/>
            <a:ext cx="8686800" cy="4495800"/>
          </a:xfrm>
        </p:spPr>
        <p:txBody>
          <a:bodyPr/>
          <a:lstStyle/>
          <a:p>
            <a:pPr marL="609600" indent="-609600">
              <a:lnSpc>
                <a:spcPct val="80000"/>
              </a:lnSpc>
              <a:buFontTx/>
              <a:buNone/>
              <a:defRPr/>
            </a:pPr>
            <a:r>
              <a:rPr lang="en-US" sz="2800" dirty="0" smtClean="0">
                <a:solidFill>
                  <a:schemeClr val="accent4"/>
                </a:solidFill>
              </a:rPr>
              <a:t>Resolve comments				15 July 2010</a:t>
            </a:r>
          </a:p>
          <a:p>
            <a:pPr marL="609600" indent="-609600">
              <a:lnSpc>
                <a:spcPct val="80000"/>
              </a:lnSpc>
              <a:buFontTx/>
              <a:buNone/>
              <a:defRPr/>
            </a:pPr>
            <a:r>
              <a:rPr lang="en-US" sz="2800" dirty="0" smtClean="0">
                <a:solidFill>
                  <a:schemeClr val="accent4"/>
                </a:solidFill>
              </a:rPr>
              <a:t>R</a:t>
            </a:r>
            <a:r>
              <a:rPr lang="en-US" sz="2800" dirty="0" smtClean="0">
                <a:solidFill>
                  <a:schemeClr val="accent4"/>
                </a:solidFill>
              </a:rPr>
              <a:t>eballot </a:t>
            </a:r>
            <a:r>
              <a:rPr lang="en-US" sz="2800" dirty="0">
                <a:solidFill>
                  <a:schemeClr val="accent4"/>
                </a:solidFill>
              </a:rPr>
              <a:t>		</a:t>
            </a:r>
            <a:r>
              <a:rPr lang="en-US" sz="2800" dirty="0" smtClean="0">
                <a:solidFill>
                  <a:schemeClr val="accent4"/>
                </a:solidFill>
              </a:rPr>
              <a:t>				30 Jul </a:t>
            </a:r>
            <a:r>
              <a:rPr lang="en-US" sz="2800" dirty="0" smtClean="0">
                <a:solidFill>
                  <a:schemeClr val="accent4"/>
                </a:solidFill>
              </a:rPr>
              <a:t>2010</a:t>
            </a:r>
            <a:endParaRPr lang="en-US" sz="2800" dirty="0">
              <a:solidFill>
                <a:schemeClr val="accent4"/>
              </a:solidFill>
            </a:endParaRPr>
          </a:p>
          <a:p>
            <a:pPr marL="609600" indent="-609600">
              <a:lnSpc>
                <a:spcPct val="80000"/>
              </a:lnSpc>
              <a:buFontTx/>
              <a:buNone/>
              <a:defRPr/>
            </a:pPr>
            <a:r>
              <a:rPr lang="en-US" sz="2800" dirty="0">
                <a:solidFill>
                  <a:schemeClr val="accent4"/>
                </a:solidFill>
              </a:rPr>
              <a:t>Resolve </a:t>
            </a:r>
            <a:r>
              <a:rPr lang="en-US" sz="2800" dirty="0" smtClean="0">
                <a:solidFill>
                  <a:schemeClr val="accent4"/>
                </a:solidFill>
              </a:rPr>
              <a:t>comments</a:t>
            </a:r>
            <a:r>
              <a:rPr lang="en-US" sz="2800" dirty="0">
                <a:solidFill>
                  <a:schemeClr val="accent4"/>
                </a:solidFill>
              </a:rPr>
              <a:t>	</a:t>
            </a:r>
            <a:r>
              <a:rPr lang="en-US" sz="2800" dirty="0" smtClean="0">
                <a:solidFill>
                  <a:schemeClr val="accent4"/>
                </a:solidFill>
              </a:rPr>
              <a:t>	</a:t>
            </a:r>
            <a:r>
              <a:rPr lang="en-US" sz="2800" dirty="0" smtClean="0">
                <a:solidFill>
                  <a:schemeClr val="accent4"/>
                </a:solidFill>
              </a:rPr>
              <a:t>		17 Sep </a:t>
            </a:r>
            <a:r>
              <a:rPr lang="en-US" sz="2800" dirty="0" smtClean="0">
                <a:solidFill>
                  <a:schemeClr val="accent4"/>
                </a:solidFill>
              </a:rPr>
              <a:t>2010</a:t>
            </a:r>
            <a:endParaRPr lang="en-US" sz="2800" dirty="0">
              <a:solidFill>
                <a:schemeClr val="accent4"/>
              </a:solidFill>
            </a:endParaRPr>
          </a:p>
          <a:p>
            <a:pPr marL="609600" indent="-609600">
              <a:lnSpc>
                <a:spcPct val="80000"/>
              </a:lnSpc>
              <a:buFontTx/>
              <a:buNone/>
              <a:defRPr/>
            </a:pPr>
            <a:r>
              <a:rPr lang="en-US" sz="2800" dirty="0" smtClean="0">
                <a:solidFill>
                  <a:schemeClr val="accent4"/>
                </a:solidFill>
              </a:rPr>
              <a:t>Reballot						30 Sep 2010</a:t>
            </a:r>
          </a:p>
          <a:p>
            <a:pPr marL="609600" indent="-609600">
              <a:lnSpc>
                <a:spcPct val="80000"/>
              </a:lnSpc>
              <a:buFontTx/>
              <a:buNone/>
              <a:defRPr/>
            </a:pPr>
            <a:r>
              <a:rPr lang="en-US" sz="2800" dirty="0" smtClean="0">
                <a:solidFill>
                  <a:schemeClr val="accent4"/>
                </a:solidFill>
              </a:rPr>
              <a:t>Sponsor </a:t>
            </a:r>
            <a:r>
              <a:rPr lang="en-US" sz="2800" dirty="0" smtClean="0">
                <a:solidFill>
                  <a:schemeClr val="accent4"/>
                </a:solidFill>
              </a:rPr>
              <a:t>Ballot </a:t>
            </a:r>
            <a:r>
              <a:rPr lang="en-US" sz="2800" dirty="0">
                <a:solidFill>
                  <a:schemeClr val="accent4"/>
                </a:solidFill>
              </a:rPr>
              <a:t>				</a:t>
            </a:r>
            <a:r>
              <a:rPr lang="en-US" sz="2800" dirty="0" smtClean="0">
                <a:solidFill>
                  <a:schemeClr val="accent4"/>
                </a:solidFill>
              </a:rPr>
              <a:t>	</a:t>
            </a:r>
            <a:r>
              <a:rPr lang="en-US" sz="2800" dirty="0" smtClean="0">
                <a:solidFill>
                  <a:schemeClr val="accent4"/>
                </a:solidFill>
              </a:rPr>
              <a:t>Dec </a:t>
            </a:r>
            <a:r>
              <a:rPr lang="en-US" sz="2800" dirty="0" smtClean="0">
                <a:solidFill>
                  <a:schemeClr val="accent4"/>
                </a:solidFill>
              </a:rPr>
              <a:t>2010</a:t>
            </a:r>
            <a:endParaRPr lang="en-US" sz="2800" dirty="0">
              <a:solidFill>
                <a:schemeClr val="accent4"/>
              </a:solidFill>
            </a:endParaRPr>
          </a:p>
          <a:p>
            <a:pPr marL="609600" indent="-609600">
              <a:lnSpc>
                <a:spcPct val="80000"/>
              </a:lnSpc>
              <a:buFontTx/>
              <a:buNone/>
              <a:defRPr/>
            </a:pPr>
            <a:r>
              <a:rPr lang="en-US" sz="2800" dirty="0">
                <a:solidFill>
                  <a:schemeClr val="accent4"/>
                </a:solidFill>
              </a:rPr>
              <a:t>Comment resolution &amp; reballot		</a:t>
            </a:r>
            <a:r>
              <a:rPr lang="en-US" sz="2800" dirty="0" smtClean="0">
                <a:solidFill>
                  <a:schemeClr val="accent4"/>
                </a:solidFill>
              </a:rPr>
              <a:t>Feb</a:t>
            </a:r>
            <a:r>
              <a:rPr lang="en-US" sz="2800" dirty="0" smtClean="0">
                <a:solidFill>
                  <a:schemeClr val="accent4"/>
                </a:solidFill>
              </a:rPr>
              <a:t> </a:t>
            </a:r>
            <a:r>
              <a:rPr lang="en-US" sz="2800" dirty="0">
                <a:solidFill>
                  <a:schemeClr val="accent4"/>
                </a:solidFill>
              </a:rPr>
              <a:t>2010</a:t>
            </a:r>
          </a:p>
          <a:p>
            <a:pPr marL="609600" indent="-609600">
              <a:lnSpc>
                <a:spcPct val="80000"/>
              </a:lnSpc>
              <a:buFontTx/>
              <a:buNone/>
              <a:defRPr/>
            </a:pPr>
            <a:r>
              <a:rPr lang="en-US" sz="2800" dirty="0">
                <a:solidFill>
                  <a:schemeClr val="accent4"/>
                </a:solidFill>
              </a:rPr>
              <a:t>IEEE </a:t>
            </a:r>
            <a:r>
              <a:rPr lang="en-US" sz="2800" dirty="0" err="1">
                <a:solidFill>
                  <a:schemeClr val="accent4"/>
                </a:solidFill>
              </a:rPr>
              <a:t>RevCom</a:t>
            </a:r>
            <a:r>
              <a:rPr lang="en-US" sz="2800" dirty="0">
                <a:solidFill>
                  <a:schemeClr val="accent4"/>
                </a:solidFill>
              </a:rPr>
              <a:t> </a:t>
            </a:r>
            <a:r>
              <a:rPr lang="en-US" sz="2800" dirty="0" smtClean="0">
                <a:solidFill>
                  <a:schemeClr val="accent4"/>
                </a:solidFill>
              </a:rPr>
              <a:t>approval			Mar 2011</a:t>
            </a:r>
            <a:endParaRPr lang="en-US" sz="2800" dirty="0"/>
          </a:p>
        </p:txBody>
      </p:sp>
      <p:sp>
        <p:nvSpPr>
          <p:cNvPr id="4" name="Date Placeholder 3"/>
          <p:cNvSpPr>
            <a:spLocks noGrp="1"/>
          </p:cNvSpPr>
          <p:nvPr>
            <p:ph type="dt" sz="half" idx="10"/>
          </p:nvPr>
        </p:nvSpPr>
        <p:spPr/>
        <p:txBody>
          <a:bodyPr/>
          <a:lstStyle/>
          <a:p>
            <a:r>
              <a:rPr lang="en-US" smtClean="0"/>
              <a:t>&lt;May 2010&gt;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smtClean="0"/>
              <a:t>Slide </a:t>
            </a:r>
            <a:fld id="{73B0C278-6AC6-476A-8463-F9AB6603EE6B}" type="slidenum">
              <a:rPr lang="en-US" smtClean="0"/>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 Hoc</a:t>
            </a:r>
            <a:endParaRPr lang="en-US" dirty="0"/>
          </a:p>
        </p:txBody>
      </p:sp>
      <p:sp>
        <p:nvSpPr>
          <p:cNvPr id="3" name="Content Placeholder 2"/>
          <p:cNvSpPr>
            <a:spLocks noGrp="1"/>
          </p:cNvSpPr>
          <p:nvPr>
            <p:ph idx="1"/>
          </p:nvPr>
        </p:nvSpPr>
        <p:spPr>
          <a:xfrm>
            <a:off x="685800" y="1600200"/>
            <a:ext cx="7772400" cy="4495800"/>
          </a:xfrm>
        </p:spPr>
        <p:txBody>
          <a:bodyPr/>
          <a:lstStyle/>
          <a:p>
            <a:r>
              <a:rPr lang="en-US" dirty="0" smtClean="0"/>
              <a:t>TG4e approved having an ad hoc along with TG4g</a:t>
            </a:r>
            <a:endParaRPr lang="en-US" dirty="0" smtClean="0"/>
          </a:p>
          <a:p>
            <a:r>
              <a:rPr lang="en-US" dirty="0" smtClean="0"/>
              <a:t>Date:  7 – 9 July (Week </a:t>
            </a:r>
            <a:r>
              <a:rPr lang="en-US" dirty="0" smtClean="0"/>
              <a:t>before San Diego </a:t>
            </a:r>
            <a:r>
              <a:rPr lang="en-US" dirty="0" smtClean="0"/>
              <a:t>Plenary)</a:t>
            </a:r>
            <a:endParaRPr lang="en-US" dirty="0" smtClean="0"/>
          </a:p>
          <a:p>
            <a:r>
              <a:rPr lang="en-US" dirty="0" smtClean="0"/>
              <a:t>Place: San Diego area</a:t>
            </a:r>
          </a:p>
          <a:p>
            <a:r>
              <a:rPr lang="en-US" dirty="0" smtClean="0"/>
              <a:t>Objective</a:t>
            </a:r>
            <a:r>
              <a:rPr lang="en-US" dirty="0" smtClean="0"/>
              <a:t>: continue comment resolution allowing for completion before end of San Diego </a:t>
            </a:r>
            <a:r>
              <a:rPr lang="en-US" dirty="0" smtClean="0"/>
              <a:t>Plenary</a:t>
            </a:r>
            <a:endParaRPr lang="en-US" dirty="0" smtClean="0"/>
          </a:p>
        </p:txBody>
      </p:sp>
      <p:sp>
        <p:nvSpPr>
          <p:cNvPr id="4" name="Date Placeholder 3"/>
          <p:cNvSpPr>
            <a:spLocks noGrp="1"/>
          </p:cNvSpPr>
          <p:nvPr>
            <p:ph type="dt" sz="half" idx="10"/>
          </p:nvPr>
        </p:nvSpPr>
        <p:spPr/>
        <p:txBody>
          <a:bodyPr/>
          <a:lstStyle/>
          <a:p>
            <a:r>
              <a:rPr lang="en-US" smtClean="0"/>
              <a:t>&lt;May 2010&gt;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smtClean="0"/>
              <a:t>Slide </a:t>
            </a:r>
            <a:fld id="{73B0C278-6AC6-476A-8463-F9AB6603EE6B}" type="slidenum">
              <a:rPr lang="en-US" smtClean="0"/>
              <a:pPr/>
              <a:t>9</a:t>
            </a:fld>
            <a:endParaRPr lang="en-US"/>
          </a:p>
        </p:txBody>
      </p:sp>
    </p:spTree>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573</TotalTime>
  <Words>573</Words>
  <Application>Microsoft Office PowerPoint</Application>
  <PresentationFormat>On-screen Show (4:3)</PresentationFormat>
  <Paragraphs>117</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Slide 1</vt:lpstr>
      <vt:lpstr>TG4e PAR Scope of Proposed Standard </vt:lpstr>
      <vt:lpstr>Purpose of Proposed Standard</vt:lpstr>
      <vt:lpstr>Meeting Goals</vt:lpstr>
      <vt:lpstr>TG4e Meetings This Week</vt:lpstr>
      <vt:lpstr>LB53 Results</vt:lpstr>
      <vt:lpstr>LB 53 Comments marked Technical</vt:lpstr>
      <vt:lpstr>TG4e Schedule</vt:lpstr>
      <vt:lpstr>Ad Hoc</vt:lpstr>
      <vt:lpstr>Conference Calls</vt:lpstr>
    </vt:vector>
  </TitlesOfParts>
  <Company>GTE Laboratories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Pat Kinney</dc:creator>
  <cp:keywords/>
  <dc:description>&lt;15-10-0359-00&gt;</dc:description>
  <cp:lastModifiedBy>Pat Kinney</cp:lastModifiedBy>
  <cp:revision>63</cp:revision>
  <cp:lastPrinted>1998-02-10T13:28:06Z</cp:lastPrinted>
  <dcterms:created xsi:type="dcterms:W3CDTF">1999-11-08T18:59:45Z</dcterms:created>
  <dcterms:modified xsi:type="dcterms:W3CDTF">2010-05-20T09:21:25Z</dcterms:modified>
</cp:coreProperties>
</file>