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3648" r:id="rId1"/>
  </p:sldMasterIdLst>
  <p:notesMasterIdLst>
    <p:notesMasterId r:id="rId10"/>
  </p:notesMasterIdLst>
  <p:handoutMasterIdLst>
    <p:handoutMasterId r:id="rId11"/>
  </p:handoutMasterIdLst>
  <p:sldIdLst>
    <p:sldId id="269" r:id="rId2"/>
    <p:sldId id="270" r:id="rId3"/>
    <p:sldId id="262" r:id="rId4"/>
    <p:sldId id="264" r:id="rId5"/>
    <p:sldId id="265" r:id="rId6"/>
    <p:sldId id="268" r:id="rId7"/>
    <p:sldId id="267" r:id="rId8"/>
    <p:sldId id="271" r:id="rId9"/>
  </p:sldIdLst>
  <p:sldSz cx="9144000" cy="6858000" type="screen4x3"/>
  <p:notesSz cx="6797675" cy="9926638"/>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FFCC66"/>
    <a:srgbClr val="FFFF99"/>
    <a:srgbClr val="FFFF66"/>
    <a:srgbClr val="FF0000"/>
    <a:srgbClr val="7A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61" autoAdjust="0"/>
    <p:restoredTop sz="94599" autoAdjust="0"/>
  </p:normalViewPr>
  <p:slideViewPr>
    <p:cSldViewPr>
      <p:cViewPr>
        <p:scale>
          <a:sx n="70" d="100"/>
          <a:sy n="70" d="100"/>
        </p:scale>
        <p:origin x="-1674" y="-126"/>
      </p:cViewPr>
      <p:guideLst>
        <p:guide orient="horz" pos="2160"/>
        <p:guide pos="2880"/>
      </p:guideLst>
    </p:cSldViewPr>
  </p:slideViewPr>
  <p:outlineViewPr>
    <p:cViewPr>
      <p:scale>
        <a:sx n="33" d="100"/>
        <a:sy n="33" d="100"/>
      </p:scale>
      <p:origin x="0" y="12714"/>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190500"/>
            <a:ext cx="2641600" cy="22383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a:t>
            </a:r>
          </a:p>
        </p:txBody>
      </p:sp>
      <p:sp>
        <p:nvSpPr>
          <p:cNvPr id="3075" name="Rectangle 3"/>
          <p:cNvSpPr>
            <a:spLocks noGrp="1" noChangeArrowheads="1"/>
          </p:cNvSpPr>
          <p:nvPr>
            <p:ph type="dt" sz="quarter" idx="1"/>
          </p:nvPr>
        </p:nvSpPr>
        <p:spPr bwMode="auto">
          <a:xfrm>
            <a:off x="681038" y="190500"/>
            <a:ext cx="2265362" cy="22383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&lt;July,2009&gt;</a:t>
            </a:r>
          </a:p>
        </p:txBody>
      </p:sp>
      <p:sp>
        <p:nvSpPr>
          <p:cNvPr id="3076" name="Rectangle 4"/>
          <p:cNvSpPr>
            <a:spLocks noGrp="1" noChangeArrowheads="1"/>
          </p:cNvSpPr>
          <p:nvPr>
            <p:ph type="ftr" sz="quarter" idx="2"/>
          </p:nvPr>
        </p:nvSpPr>
        <p:spPr bwMode="auto">
          <a:xfrm>
            <a:off x="4078288" y="9607550"/>
            <a:ext cx="2116137" cy="1603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cs typeface="+mn-cs"/>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44775" y="9607550"/>
            <a:ext cx="135731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cs typeface="+mn-cs"/>
              </a:defRPr>
            </a:lvl1pPr>
          </a:lstStyle>
          <a:p>
            <a:pPr>
              <a:defRPr/>
            </a:pPr>
            <a:r>
              <a:rPr lang="en-US"/>
              <a:t>Page </a:t>
            </a:r>
            <a:fld id="{1F604FAC-2335-4A6B-96CA-4F074C194B57}" type="slidenum">
              <a:rPr lang="en-US"/>
              <a:pPr>
                <a:defRPr/>
              </a:pPr>
              <a:t>‹#›</a:t>
            </a:fld>
            <a:endParaRPr lang="en-US"/>
          </a:p>
        </p:txBody>
      </p:sp>
      <p:sp>
        <p:nvSpPr>
          <p:cNvPr id="3078" name="Line 6"/>
          <p:cNvSpPr>
            <a:spLocks noChangeShapeType="1"/>
          </p:cNvSpPr>
          <p:nvPr/>
        </p:nvSpPr>
        <p:spPr bwMode="auto">
          <a:xfrm>
            <a:off x="679450" y="414338"/>
            <a:ext cx="543877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79450" y="9607550"/>
            <a:ext cx="698500" cy="369888"/>
          </a:xfrm>
          <a:prstGeom prst="rect">
            <a:avLst/>
          </a:prstGeom>
          <a:noFill/>
          <a:ln w="9525">
            <a:noFill/>
            <a:miter lim="800000"/>
            <a:headEnd/>
            <a:tailEnd/>
          </a:ln>
          <a:effectLst/>
        </p:spPr>
        <p:txBody>
          <a:bodyPr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79450" y="9594850"/>
            <a:ext cx="558958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04775"/>
            <a:ext cx="2759075" cy="22383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a:t>
            </a:r>
          </a:p>
        </p:txBody>
      </p:sp>
      <p:sp>
        <p:nvSpPr>
          <p:cNvPr id="2051" name="Rectangle 3"/>
          <p:cNvSpPr>
            <a:spLocks noGrp="1" noChangeArrowheads="1"/>
          </p:cNvSpPr>
          <p:nvPr>
            <p:ph type="dt" idx="1"/>
          </p:nvPr>
        </p:nvSpPr>
        <p:spPr bwMode="auto">
          <a:xfrm>
            <a:off x="641350" y="104775"/>
            <a:ext cx="2682875" cy="22383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&lt;July,2009&gt;</a:t>
            </a:r>
          </a:p>
        </p:txBody>
      </p:sp>
      <p:sp>
        <p:nvSpPr>
          <p:cNvPr id="4100" name="Rectangle 4"/>
          <p:cNvSpPr>
            <a:spLocks noGrp="1" noRot="1" noChangeAspect="1" noChangeArrowheads="1" noTextEdit="1"/>
          </p:cNvSpPr>
          <p:nvPr>
            <p:ph type="sldImg" idx="2"/>
          </p:nvPr>
        </p:nvSpPr>
        <p:spPr bwMode="auto">
          <a:xfrm>
            <a:off x="925513" y="749300"/>
            <a:ext cx="4946650" cy="37115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714875"/>
            <a:ext cx="4984750" cy="4468813"/>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97288" y="9610725"/>
            <a:ext cx="2460625" cy="1905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876550" y="9610725"/>
            <a:ext cx="785813"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546170A3-6077-4382-80E3-DFC76D320710}" type="slidenum">
              <a:rPr lang="en-US"/>
              <a:pPr>
                <a:defRPr/>
              </a:pPr>
              <a:t>‹#›</a:t>
            </a:fld>
            <a:endParaRPr lang="en-US"/>
          </a:p>
        </p:txBody>
      </p:sp>
      <p:sp>
        <p:nvSpPr>
          <p:cNvPr id="2056" name="Rectangle 8"/>
          <p:cNvSpPr>
            <a:spLocks noChangeArrowheads="1"/>
          </p:cNvSpPr>
          <p:nvPr/>
        </p:nvSpPr>
        <p:spPr bwMode="auto">
          <a:xfrm>
            <a:off x="709613" y="9610725"/>
            <a:ext cx="696912" cy="369888"/>
          </a:xfrm>
          <a:prstGeom prst="rect">
            <a:avLst/>
          </a:prstGeom>
          <a:noFill/>
          <a:ln w="9525">
            <a:noFill/>
            <a:miter lim="800000"/>
            <a:headEnd/>
            <a:tailEnd/>
          </a:ln>
          <a:effectLst/>
        </p:spPr>
        <p:txBody>
          <a:bodyPr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09613" y="9609138"/>
            <a:ext cx="53784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35000" y="317500"/>
            <a:ext cx="552767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FFB365-0D9E-4E75-9DB2-D82E4F6103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902772D-001A-4B81-B8DE-D26AD920256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B2FA4EB-A33E-457B-A6C2-1EEF970913D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4704C3-C870-4F07-917A-B92C3D73EC7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730A03-7A2B-4D04-B0B3-8E5FEC727D3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6"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DA3CCD1-0D11-409C-A070-A647905A63E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8"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35C00FC-3F57-4EE8-8996-FFE2031B21A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4"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F5E933-3C10-4D95-9535-234BB81B066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3"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E9C2861-CC8F-4373-9914-24B18C3BB83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6"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7320B2-0A60-4D46-AC0A-38DE4E3F7C0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6"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0B65F2F-E559-4151-AC01-7A420EBC37E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171450"/>
            <a:ext cx="1600200" cy="4254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r>
              <a:rPr lang="en-US"/>
              <a:t>&lt;July 2009&gt;</a:t>
            </a:r>
          </a:p>
        </p:txBody>
      </p:sp>
      <p:sp>
        <p:nvSpPr>
          <p:cNvPr id="1029" name="Rectangle 5"/>
          <p:cNvSpPr>
            <a:spLocks noGrp="1" noChangeArrowheads="1"/>
          </p:cNvSpPr>
          <p:nvPr>
            <p:ph type="ftr" sz="quarter" idx="3"/>
          </p:nvPr>
        </p:nvSpPr>
        <p:spPr bwMode="auto">
          <a:xfrm>
            <a:off x="5181600" y="6475413"/>
            <a:ext cx="34290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de-DE"/>
              <a:t>Daniel Popa, &lt;Itron&gt;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1EDC33A-52D0-46B1-995A-7AC259D2F8AE}" type="slidenum">
              <a:rPr lang="en-US"/>
              <a:pPr>
                <a:defRPr/>
              </a:pPr>
              <a:t>‹#›</a:t>
            </a:fld>
            <a:endParaRPr lang="en-US"/>
          </a:p>
        </p:txBody>
      </p:sp>
      <p:sp>
        <p:nvSpPr>
          <p:cNvPr id="1031" name="Rectangle 7"/>
          <p:cNvSpPr>
            <a:spLocks noChangeArrowheads="1"/>
          </p:cNvSpPr>
          <p:nvPr/>
        </p:nvSpPr>
        <p:spPr bwMode="auto">
          <a:xfrm>
            <a:off x="3048000" y="400050"/>
            <a:ext cx="5410200" cy="212725"/>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a:t>doc.: IEEE 802.15-&lt;doc </a:t>
            </a:r>
            <a:r>
              <a:rPr lang="en-US" b="1"/>
              <a:t>15-09-0490-01-004g</a:t>
            </a:r>
            <a:r>
              <a:rPr lang="en-US" sz="1400" b="1"/>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50" name="Straight Connector 5"/>
          <p:cNvCxnSpPr>
            <a:cxnSpLocks noChangeShapeType="1"/>
          </p:cNvCxnSpPr>
          <p:nvPr/>
        </p:nvCxnSpPr>
        <p:spPr bwMode="auto">
          <a:xfrm>
            <a:off x="0" y="0"/>
            <a:ext cx="914400" cy="0"/>
          </a:xfrm>
          <a:prstGeom prst="line">
            <a:avLst/>
          </a:prstGeom>
          <a:noFill/>
          <a:ln w="0" algn="ctr">
            <a:solidFill>
              <a:srgbClr val="FBFFFF"/>
            </a:solidFill>
            <a:round/>
            <a:headEnd/>
            <a:tailEnd/>
          </a:ln>
        </p:spPr>
      </p:cxnSp>
      <p:sp>
        <p:nvSpPr>
          <p:cNvPr id="2051" name="Date Placeholder 5"/>
          <p:cNvSpPr>
            <a:spLocks noGrp="1"/>
          </p:cNvSpPr>
          <p:nvPr>
            <p:ph type="dt" sz="quarter" idx="10"/>
          </p:nvPr>
        </p:nvSpPr>
        <p:spPr>
          <a:xfrm>
            <a:off x="685800" y="381000"/>
            <a:ext cx="1600200" cy="215900"/>
          </a:xfrm>
          <a:noFill/>
        </p:spPr>
        <p:txBody>
          <a:bodyPr/>
          <a:lstStyle/>
          <a:p>
            <a:r>
              <a:rPr lang="en-US" dirty="0" smtClean="0"/>
              <a:t>July 2010</a:t>
            </a:r>
          </a:p>
        </p:txBody>
      </p:sp>
      <p:sp>
        <p:nvSpPr>
          <p:cNvPr id="2052" name="Slide Number Placeholder 3"/>
          <p:cNvSpPr>
            <a:spLocks noGrp="1"/>
          </p:cNvSpPr>
          <p:nvPr>
            <p:ph type="sldNum" sz="quarter" idx="12"/>
          </p:nvPr>
        </p:nvSpPr>
        <p:spPr>
          <a:xfrm>
            <a:off x="5181600" y="6475413"/>
            <a:ext cx="3429000" cy="184150"/>
          </a:xfrm>
          <a:noFill/>
        </p:spPr>
        <p:txBody>
          <a:bodyPr wrap="square"/>
          <a:lstStyle/>
          <a:p>
            <a:pPr algn="r"/>
            <a:r>
              <a:rPr lang="en-US" smtClean="0">
                <a:cs typeface="Arial" charset="0"/>
              </a:rPr>
              <a:t>Slide </a:t>
            </a:r>
            <a:fld id="{39C5E523-121B-4AFD-87C4-9D51A264EDA1}" type="slidenum">
              <a:rPr lang="en-US" smtClean="0">
                <a:cs typeface="Arial" charset="0"/>
              </a:rPr>
              <a:pPr algn="r"/>
              <a:t>1</a:t>
            </a:fld>
            <a:endParaRPr lang="en-US" smtClean="0">
              <a:cs typeface="Arial" charset="0"/>
            </a:endParaRPr>
          </a:p>
        </p:txBody>
      </p:sp>
      <p:sp>
        <p:nvSpPr>
          <p:cNvPr id="27651" name="Rectangle 3"/>
          <p:cNvSpPr>
            <a:spLocks noChangeArrowheads="1"/>
          </p:cNvSpPr>
          <p:nvPr/>
        </p:nvSpPr>
        <p:spPr bwMode="auto">
          <a:xfrm>
            <a:off x="179388" y="666750"/>
            <a:ext cx="8820150" cy="5509200"/>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eaLnBrk="0" hangingPunct="0">
              <a:defRPr/>
            </a:pPr>
            <a:endParaRPr lang="en-US" sz="1600" dirty="0">
              <a:solidFill>
                <a:schemeClr val="tx2"/>
              </a:solidFill>
            </a:endParaRPr>
          </a:p>
          <a:p>
            <a:pPr eaLnBrk="0" hangingPunct="0">
              <a:defRPr/>
            </a:pPr>
            <a:r>
              <a:rPr lang="en-US" sz="1600" b="1" dirty="0">
                <a:solidFill>
                  <a:schemeClr val="tx2"/>
                </a:solidFill>
              </a:rPr>
              <a:t>Submission Title:</a:t>
            </a:r>
            <a:r>
              <a:rPr lang="en-US" sz="1600" dirty="0">
                <a:solidFill>
                  <a:schemeClr val="tx2"/>
                </a:solidFill>
              </a:rPr>
              <a:t> [Comments </a:t>
            </a:r>
            <a:r>
              <a:rPr lang="en-US" sz="1600" dirty="0" smtClean="0">
                <a:solidFill>
                  <a:schemeClr val="tx2"/>
                </a:solidFill>
              </a:rPr>
              <a:t>Resolution for issues related to Reference Modulator Diagram for MR-FSK PHY]</a:t>
            </a:r>
            <a:r>
              <a:rPr lang="en-US" sz="1600" dirty="0">
                <a:solidFill>
                  <a:schemeClr val="tx2"/>
                </a:solidFill>
              </a:rPr>
              <a:t>	</a:t>
            </a:r>
          </a:p>
          <a:p>
            <a:pPr eaLnBrk="0" hangingPunct="0">
              <a:defRPr/>
            </a:pPr>
            <a:r>
              <a:rPr lang="en-US" sz="1600" b="1" dirty="0">
                <a:solidFill>
                  <a:schemeClr val="tx2"/>
                </a:solidFill>
              </a:rPr>
              <a:t>Date Submitted:   </a:t>
            </a:r>
            <a:r>
              <a:rPr lang="en-US" sz="1600" dirty="0" smtClean="0">
                <a:solidFill>
                  <a:schemeClr val="tx2"/>
                </a:solidFill>
              </a:rPr>
              <a:t>[</a:t>
            </a:r>
            <a:r>
              <a:rPr lang="en-US" sz="1600" dirty="0" smtClean="0"/>
              <a:t>July, </a:t>
            </a:r>
            <a:r>
              <a:rPr lang="en-US" sz="1600" dirty="0"/>
              <a:t>2010]	</a:t>
            </a:r>
          </a:p>
          <a:p>
            <a:pPr eaLnBrk="0" hangingPunct="0">
              <a:defRPr/>
            </a:pPr>
            <a:r>
              <a:rPr lang="en-US" sz="1600" b="1" dirty="0"/>
              <a:t>Source:</a:t>
            </a:r>
            <a:r>
              <a:rPr lang="en-US" sz="1600" dirty="0"/>
              <a:t> 	[Daniel </a:t>
            </a:r>
            <a:r>
              <a:rPr lang="en-US" sz="1600" dirty="0" smtClean="0"/>
              <a:t>Popa, Hartman Van Wyk] </a:t>
            </a:r>
            <a:r>
              <a:rPr lang="en-US" sz="1600" dirty="0"/>
              <a:t>	Company [</a:t>
            </a:r>
            <a:r>
              <a:rPr lang="en-US" sz="1600" dirty="0" err="1"/>
              <a:t>Itron</a:t>
            </a:r>
            <a:r>
              <a:rPr lang="en-US" sz="1600" dirty="0"/>
              <a:t>, Inc</a:t>
            </a:r>
            <a:r>
              <a:rPr lang="en-US" sz="1600" dirty="0" smtClean="0"/>
              <a:t>.]</a:t>
            </a:r>
          </a:p>
          <a:p>
            <a:pPr eaLnBrk="0" hangingPunct="0">
              <a:defRPr/>
            </a:pPr>
            <a:r>
              <a:rPr lang="en-US" sz="1600" dirty="0" smtClean="0"/>
              <a:t>                  [</a:t>
            </a:r>
            <a:r>
              <a:rPr lang="en-US" sz="1600" dirty="0" err="1" smtClean="0"/>
              <a:t>Alina</a:t>
            </a:r>
            <a:r>
              <a:rPr lang="en-US" sz="1600" dirty="0" smtClean="0"/>
              <a:t> Lu, Hiroshi Harada]                             Company [NICT]</a:t>
            </a:r>
            <a:endParaRPr lang="en-US" sz="1600" dirty="0"/>
          </a:p>
          <a:p>
            <a:pPr eaLnBrk="0" hangingPunct="0">
              <a:defRPr/>
            </a:pPr>
            <a:r>
              <a:rPr lang="en-US" sz="1600" dirty="0"/>
              <a:t>	</a:t>
            </a:r>
          </a:p>
          <a:p>
            <a:pPr eaLnBrk="0" hangingPunct="0">
              <a:defRPr/>
            </a:pPr>
            <a:r>
              <a:rPr lang="en-US" sz="1600" dirty="0">
                <a:solidFill>
                  <a:schemeClr val="tx2"/>
                </a:solidFill>
              </a:rPr>
              <a:t>Address 	[76 Avenue Pierre </a:t>
            </a:r>
            <a:r>
              <a:rPr lang="en-US" sz="1600" dirty="0" err="1">
                <a:solidFill>
                  <a:schemeClr val="tx2"/>
                </a:solidFill>
              </a:rPr>
              <a:t>Brossolette</a:t>
            </a:r>
            <a:r>
              <a:rPr lang="en-US" sz="1600" dirty="0">
                <a:solidFill>
                  <a:schemeClr val="tx2"/>
                </a:solidFill>
              </a:rPr>
              <a:t>, 92240 Malakoff, France]  </a:t>
            </a:r>
          </a:p>
          <a:p>
            <a:pPr eaLnBrk="0" hangingPunct="0">
              <a:defRPr/>
            </a:pPr>
            <a:r>
              <a:rPr lang="en-US" sz="1600" dirty="0">
                <a:solidFill>
                  <a:schemeClr val="tx2"/>
                </a:solidFill>
              </a:rPr>
              <a:t>Voice:	[+33 158351760], E-Mail:[daniel.popa@itron.com]	</a:t>
            </a:r>
          </a:p>
          <a:p>
            <a:pPr eaLnBrk="0" hangingPunct="0">
              <a:spcBef>
                <a:spcPts val="600"/>
              </a:spcBef>
              <a:spcAft>
                <a:spcPts val="600"/>
              </a:spcAft>
              <a:defRPr/>
            </a:pPr>
            <a:r>
              <a:rPr lang="en-US" sz="1600" b="1" dirty="0">
                <a:solidFill>
                  <a:schemeClr val="tx2"/>
                </a:solidFill>
              </a:rPr>
              <a:t>Re:</a:t>
            </a:r>
            <a:r>
              <a:rPr lang="en-US" sz="1600" dirty="0">
                <a:solidFill>
                  <a:schemeClr val="tx2"/>
                </a:solidFill>
              </a:rPr>
              <a:t> []</a:t>
            </a:r>
            <a:r>
              <a:rPr lang="en-US" dirty="0">
                <a:solidFill>
                  <a:schemeClr val="accent2"/>
                </a:solidFill>
              </a:rPr>
              <a:t>	</a:t>
            </a:r>
            <a:endParaRPr lang="en-US" dirty="0">
              <a:solidFill>
                <a:schemeClr val="tx2"/>
              </a:solidFill>
            </a:endParaRPr>
          </a:p>
          <a:p>
            <a:pPr eaLnBrk="0" hangingPunct="0">
              <a:spcBef>
                <a:spcPts val="600"/>
              </a:spcBef>
              <a:spcAft>
                <a:spcPts val="600"/>
              </a:spcAft>
              <a:defRPr/>
            </a:pPr>
            <a:r>
              <a:rPr lang="en-US" sz="1600" b="1" dirty="0">
                <a:solidFill>
                  <a:schemeClr val="tx2"/>
                </a:solidFill>
              </a:rPr>
              <a:t>Abstract:</a:t>
            </a:r>
            <a:r>
              <a:rPr lang="en-US" sz="1600" dirty="0">
                <a:solidFill>
                  <a:schemeClr val="tx2"/>
                </a:solidFill>
              </a:rPr>
              <a:t>	[]</a:t>
            </a:r>
            <a:endParaRPr lang="en-US" sz="1600" dirty="0"/>
          </a:p>
          <a:p>
            <a:pPr eaLnBrk="0" hangingPunct="0">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a:t>Proposed resolution for comments on data flow processing. Presented to the 802.15.4g SUN Task Group for consideration.</a:t>
            </a:r>
            <a:r>
              <a:rPr lang="en-US" sz="1600" dirty="0">
                <a:solidFill>
                  <a:schemeClr val="tx2"/>
                </a:solidFill>
              </a:rPr>
              <a:t>]</a:t>
            </a:r>
          </a:p>
          <a:p>
            <a:pPr eaLnBrk="0" hangingPunct="0">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2054" name="TextBox 6"/>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15-10-0356-04-004g</a:t>
            </a:r>
            <a:r>
              <a:rPr lang="en-US" sz="1400" b="1" dirty="0"/>
              <a:t>&gt;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5" name="Footer Placeholder 4"/>
          <p:cNvSpPr>
            <a:spLocks noGrp="1"/>
          </p:cNvSpPr>
          <p:nvPr>
            <p:ph type="ftr" sz="quarter" idx="11"/>
          </p:nvPr>
        </p:nvSpPr>
        <p:spPr/>
        <p:txBody>
          <a:bodyPr/>
          <a:lstStyle/>
          <a:p>
            <a:pPr>
              <a:defRPr/>
            </a:pPr>
            <a:r>
              <a:rPr lang="de-DE" dirty="0" smtClean="0"/>
              <a:t>Daniel Popa, Alina Lu, &lt;Itron&gt;&lt;NICT&gt;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2B4704C3-C870-4F07-917A-B92C3D73EC7E}" type="slidenum">
              <a:rPr lang="en-US" smtClean="0"/>
              <a:pPr>
                <a:defRPr/>
              </a:pPr>
              <a:t>2</a:t>
            </a:fld>
            <a:endParaRPr lang="en-US"/>
          </a:p>
        </p:txBody>
      </p:sp>
      <p:sp>
        <p:nvSpPr>
          <p:cNvPr id="7" name="TextBox 77"/>
          <p:cNvSpPr txBox="1">
            <a:spLocks noGrp="1" noChangeArrowheads="1"/>
          </p:cNvSpPr>
          <p:nvPr>
            <p:ph idx="1"/>
          </p:nvPr>
        </p:nvSpPr>
        <p:spPr bwMode="auto">
          <a:xfrm>
            <a:off x="685800" y="2782027"/>
            <a:ext cx="7772400" cy="979372"/>
          </a:xfrm>
          <a:prstGeom prst="rect">
            <a:avLst/>
          </a:prstGeom>
          <a:noFill/>
          <a:ln w="9525">
            <a:noFill/>
            <a:miter lim="800000"/>
            <a:headEnd/>
            <a:tailEnd/>
          </a:ln>
        </p:spPr>
        <p:txBody>
          <a:bodyPr wrap="square">
            <a:spAutoFit/>
          </a:bodyPr>
          <a:lstStyle/>
          <a:p>
            <a:pPr algn="ctr">
              <a:buNone/>
            </a:pPr>
            <a:r>
              <a:rPr lang="en-US" sz="1800" dirty="0"/>
              <a:t>This proposal </a:t>
            </a:r>
            <a:r>
              <a:rPr lang="en-US" sz="1800" dirty="0" smtClean="0"/>
              <a:t>provides </a:t>
            </a:r>
            <a:r>
              <a:rPr lang="en-US" sz="1800" dirty="0"/>
              <a:t>a resolution </a:t>
            </a:r>
            <a:r>
              <a:rPr lang="en-US" sz="1800" dirty="0" smtClean="0"/>
              <a:t>to </a:t>
            </a:r>
            <a:r>
              <a:rPr lang="en-US" sz="1800" dirty="0"/>
              <a:t>the following comments</a:t>
            </a:r>
            <a:r>
              <a:rPr lang="en-US" sz="1800" dirty="0" smtClean="0"/>
              <a:t>:</a:t>
            </a:r>
          </a:p>
          <a:p>
            <a:pPr algn="ctr">
              <a:buNone/>
            </a:pPr>
            <a:r>
              <a:rPr lang="en-US" sz="1800" dirty="0" smtClean="0"/>
              <a:t> </a:t>
            </a:r>
            <a:br>
              <a:rPr lang="en-US" sz="1800" dirty="0" smtClean="0"/>
            </a:br>
            <a:r>
              <a:rPr lang="en-US" sz="1800" dirty="0" smtClean="0"/>
              <a:t>1233</a:t>
            </a:r>
            <a:r>
              <a:rPr lang="en-US" sz="1800" dirty="0"/>
              <a:t>, 1264, 1273. </a:t>
            </a:r>
          </a:p>
        </p:txBody>
      </p:sp>
      <p:sp>
        <p:nvSpPr>
          <p:cNvPr id="8" name="TextBox 7"/>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15-10-0356-04-004g</a:t>
            </a:r>
            <a:r>
              <a:rPr lang="en-US" sz="1400" b="1" dirty="0"/>
              <a:t>&gt;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72400" cy="1066800"/>
          </a:xfrm>
        </p:spPr>
        <p:txBody>
          <a:bodyPr/>
          <a:lstStyle/>
          <a:p>
            <a:r>
              <a:rPr lang="en-US" dirty="0" smtClean="0"/>
              <a:t>Comments </a:t>
            </a:r>
            <a:endParaRPr lang="en-US" dirty="0"/>
          </a:p>
        </p:txBody>
      </p:sp>
      <p:sp>
        <p:nvSpPr>
          <p:cNvPr id="3" name="Content Placeholder 2"/>
          <p:cNvSpPr>
            <a:spLocks noGrp="1"/>
          </p:cNvSpPr>
          <p:nvPr>
            <p:ph idx="1"/>
          </p:nvPr>
        </p:nvSpPr>
        <p:spPr>
          <a:xfrm>
            <a:off x="685800" y="1905000"/>
            <a:ext cx="7772400" cy="3962400"/>
          </a:xfrm>
        </p:spPr>
        <p:txBody>
          <a:bodyPr/>
          <a:lstStyle/>
          <a:p>
            <a:r>
              <a:rPr lang="en-US" sz="2000" u="sng" dirty="0" smtClean="0"/>
              <a:t>Comment ID 1233</a:t>
            </a:r>
            <a:r>
              <a:rPr lang="en-US" sz="2000" dirty="0" smtClean="0"/>
              <a:t>  (FSK subgroup)</a:t>
            </a:r>
          </a:p>
          <a:p>
            <a:pPr lvl="1"/>
            <a:r>
              <a:rPr lang="en-US" sz="2000" i="1" dirty="0" smtClean="0"/>
              <a:t>Block diagram in Figure 65a is incomplete, since FEC and Data Whitening are missing. Add boxes for FEC and Data Whitening to Figure 65a.</a:t>
            </a:r>
          </a:p>
          <a:p>
            <a:pPr lvl="1"/>
            <a:endParaRPr lang="en-US" sz="2000" i="1" dirty="0" smtClean="0"/>
          </a:p>
          <a:p>
            <a:r>
              <a:rPr lang="en-US" sz="2000" u="sng" dirty="0" smtClean="0"/>
              <a:t>Response</a:t>
            </a:r>
            <a:r>
              <a:rPr lang="en-US" sz="2000" dirty="0" smtClean="0"/>
              <a:t>:  Accept.</a:t>
            </a:r>
          </a:p>
          <a:p>
            <a:endParaRPr lang="en-US" sz="2000" i="1" dirty="0" smtClean="0"/>
          </a:p>
          <a:p>
            <a:r>
              <a:rPr lang="en-US" sz="2000" u="sng" dirty="0" smtClean="0"/>
              <a:t>Proposed resolution</a:t>
            </a:r>
            <a:r>
              <a:rPr lang="en-US" sz="2000" i="1" dirty="0" smtClean="0"/>
              <a:t>:  </a:t>
            </a:r>
            <a:r>
              <a:rPr lang="en-US" sz="2000" dirty="0" smtClean="0"/>
              <a:t>see document xx-0356-04-xx, pp 7-8. </a:t>
            </a:r>
          </a:p>
        </p:txBody>
      </p:sp>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4704C3-C870-4F07-917A-B92C3D73EC7E}" type="slidenum">
              <a:rPr lang="en-US" smtClean="0"/>
              <a:pPr>
                <a:defRPr/>
              </a:pPr>
              <a:t>3</a:t>
            </a:fld>
            <a:endParaRPr lang="en-US"/>
          </a:p>
        </p:txBody>
      </p:sp>
      <p:sp>
        <p:nvSpPr>
          <p:cNvPr id="7" name="TextBox 6"/>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15-10-0356-04-004g</a:t>
            </a:r>
            <a:r>
              <a:rPr lang="en-US" sz="1400" b="1" dirty="0"/>
              <a:t>&gt;</a:t>
            </a:r>
          </a:p>
        </p:txBody>
      </p:sp>
      <p:sp>
        <p:nvSpPr>
          <p:cNvPr id="8" name="Footer Placeholder 4"/>
          <p:cNvSpPr>
            <a:spLocks noGrp="1"/>
          </p:cNvSpPr>
          <p:nvPr>
            <p:ph type="ftr" sz="quarter" idx="11"/>
          </p:nvPr>
        </p:nvSpPr>
        <p:spPr>
          <a:xfrm>
            <a:off x="5181600" y="6475413"/>
            <a:ext cx="3429000" cy="184150"/>
          </a:xfrm>
        </p:spPr>
        <p:txBody>
          <a:bodyPr/>
          <a:lstStyle/>
          <a:p>
            <a:pPr>
              <a:defRPr/>
            </a:pPr>
            <a:r>
              <a:rPr lang="de-DE" dirty="0" smtClean="0"/>
              <a:t>Daniel Popa, Alina Lu, &lt;Itron&gt;&lt;NICT&gt;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72400" cy="1066800"/>
          </a:xfrm>
        </p:spPr>
        <p:txBody>
          <a:bodyPr/>
          <a:lstStyle/>
          <a:p>
            <a:r>
              <a:rPr lang="en-US" dirty="0" smtClean="0"/>
              <a:t>Comments </a:t>
            </a:r>
            <a:endParaRPr lang="en-US" dirty="0"/>
          </a:p>
        </p:txBody>
      </p:sp>
      <p:sp>
        <p:nvSpPr>
          <p:cNvPr id="3" name="Content Placeholder 2"/>
          <p:cNvSpPr>
            <a:spLocks noGrp="1"/>
          </p:cNvSpPr>
          <p:nvPr>
            <p:ph idx="1"/>
          </p:nvPr>
        </p:nvSpPr>
        <p:spPr>
          <a:xfrm>
            <a:off x="533400" y="1295400"/>
            <a:ext cx="7772400" cy="5029200"/>
          </a:xfrm>
        </p:spPr>
        <p:txBody>
          <a:bodyPr/>
          <a:lstStyle/>
          <a:p>
            <a:r>
              <a:rPr lang="en-US" sz="2400" u="sng" dirty="0" smtClean="0"/>
              <a:t>Comment ID 1264</a:t>
            </a:r>
            <a:r>
              <a:rPr lang="en-US" sz="2400" dirty="0" smtClean="0"/>
              <a:t> (Scrambling subgroup)</a:t>
            </a:r>
          </a:p>
          <a:p>
            <a:pPr lvl="1">
              <a:buNone/>
            </a:pPr>
            <a:r>
              <a:rPr lang="en-US" sz="2000" i="1" dirty="0" smtClean="0"/>
              <a:t>   - The order of data whitening relative to FEC encoding is unclear. </a:t>
            </a:r>
          </a:p>
          <a:p>
            <a:pPr lvl="1">
              <a:buNone/>
            </a:pPr>
            <a:r>
              <a:rPr lang="en-US" sz="2000" i="1" dirty="0" smtClean="0"/>
              <a:t>   - Clarify that, at the transmitter, when FEC is not used, data whitening is applied to the </a:t>
            </a:r>
            <a:r>
              <a:rPr lang="en-US" sz="2000" i="1" dirty="0" err="1" smtClean="0"/>
              <a:t>uncoded</a:t>
            </a:r>
            <a:r>
              <a:rPr lang="en-US" sz="2000" i="1" dirty="0" smtClean="0"/>
              <a:t> PSDU data bits. When FEC is used, data whitening is applied to the coded PSDU data bits following FEC encoding.</a:t>
            </a:r>
          </a:p>
          <a:p>
            <a:endParaRPr lang="en-US" sz="2400" i="1" dirty="0" smtClean="0"/>
          </a:p>
          <a:p>
            <a:r>
              <a:rPr lang="en-US" sz="2400" u="sng" dirty="0" smtClean="0"/>
              <a:t>Response</a:t>
            </a:r>
            <a:r>
              <a:rPr lang="en-US" sz="2400" dirty="0" smtClean="0"/>
              <a:t>: Accept.</a:t>
            </a:r>
            <a:r>
              <a:rPr lang="en-US" sz="2400" i="1" dirty="0" smtClean="0"/>
              <a:t> </a:t>
            </a:r>
          </a:p>
          <a:p>
            <a:r>
              <a:rPr lang="en-US" sz="2400" u="sng" dirty="0" smtClean="0"/>
              <a:t>Proposed resolution</a:t>
            </a:r>
            <a:r>
              <a:rPr lang="en-US" sz="2400" i="1" dirty="0" smtClean="0"/>
              <a:t>: </a:t>
            </a:r>
            <a:r>
              <a:rPr lang="en-US" sz="2400" dirty="0" smtClean="0"/>
              <a:t>see document xx-0356-04-xx, pp 7-8. </a:t>
            </a:r>
          </a:p>
        </p:txBody>
      </p:sp>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4704C3-C870-4F07-917A-B92C3D73EC7E}" type="slidenum">
              <a:rPr lang="en-US" smtClean="0"/>
              <a:pPr>
                <a:defRPr/>
              </a:pPr>
              <a:t>4</a:t>
            </a:fld>
            <a:endParaRPr lang="en-US"/>
          </a:p>
        </p:txBody>
      </p:sp>
      <p:sp>
        <p:nvSpPr>
          <p:cNvPr id="7" name="TextBox 6"/>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15-10-0356-04-004g</a:t>
            </a:r>
            <a:r>
              <a:rPr lang="en-US" sz="1400" b="1" dirty="0"/>
              <a:t>&gt;</a:t>
            </a:r>
          </a:p>
        </p:txBody>
      </p:sp>
      <p:sp>
        <p:nvSpPr>
          <p:cNvPr id="8" name="Footer Placeholder 4"/>
          <p:cNvSpPr>
            <a:spLocks noGrp="1"/>
          </p:cNvSpPr>
          <p:nvPr>
            <p:ph type="ftr" sz="quarter" idx="11"/>
          </p:nvPr>
        </p:nvSpPr>
        <p:spPr>
          <a:xfrm>
            <a:off x="5181600" y="6475413"/>
            <a:ext cx="3429000" cy="184150"/>
          </a:xfrm>
        </p:spPr>
        <p:txBody>
          <a:bodyPr/>
          <a:lstStyle/>
          <a:p>
            <a:pPr>
              <a:defRPr/>
            </a:pPr>
            <a:r>
              <a:rPr lang="de-DE" dirty="0" smtClean="0"/>
              <a:t>Daniel Popa, Alina Lu, &lt;Itron&gt;&lt;NICT&gt;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72400" cy="1066800"/>
          </a:xfrm>
        </p:spPr>
        <p:txBody>
          <a:bodyPr/>
          <a:lstStyle/>
          <a:p>
            <a:r>
              <a:rPr lang="en-US" dirty="0" smtClean="0"/>
              <a:t>Comments </a:t>
            </a:r>
            <a:endParaRPr lang="en-US" dirty="0"/>
          </a:p>
        </p:txBody>
      </p:sp>
      <p:sp>
        <p:nvSpPr>
          <p:cNvPr id="3" name="Content Placeholder 2"/>
          <p:cNvSpPr>
            <a:spLocks noGrp="1"/>
          </p:cNvSpPr>
          <p:nvPr>
            <p:ph idx="1"/>
          </p:nvPr>
        </p:nvSpPr>
        <p:spPr>
          <a:xfrm>
            <a:off x="685800" y="1295400"/>
            <a:ext cx="7772400" cy="4191000"/>
          </a:xfrm>
        </p:spPr>
        <p:txBody>
          <a:bodyPr/>
          <a:lstStyle/>
          <a:p>
            <a:r>
              <a:rPr lang="en-US" sz="2400" u="sng" dirty="0" smtClean="0"/>
              <a:t>Comment ID 1273</a:t>
            </a:r>
            <a:r>
              <a:rPr lang="en-US" sz="2400" dirty="0" smtClean="0"/>
              <a:t> (FSK subgroup)</a:t>
            </a:r>
          </a:p>
          <a:p>
            <a:pPr lvl="1"/>
            <a:r>
              <a:rPr lang="en-US" sz="2000" i="1" dirty="0" smtClean="0"/>
              <a:t>In case of FEC being enabled, is data whitening to be applied to the raw PSDU info bits or to the bits at the output of the FEC and possibly </a:t>
            </a:r>
            <a:r>
              <a:rPr lang="en-US" sz="2000" i="1" dirty="0" err="1" smtClean="0"/>
              <a:t>interleaver</a:t>
            </a:r>
            <a:r>
              <a:rPr lang="en-US" sz="2000" i="1" dirty="0" smtClean="0"/>
              <a:t>? </a:t>
            </a:r>
          </a:p>
          <a:p>
            <a:pPr lvl="1"/>
            <a:r>
              <a:rPr lang="en-US" sz="2000" i="1" dirty="0" smtClean="0"/>
              <a:t>Specify the order of whitening in conjunction with FEC and interleaving. </a:t>
            </a:r>
          </a:p>
          <a:p>
            <a:pPr lvl="1"/>
            <a:endParaRPr lang="en-US" sz="2000" i="1" dirty="0" smtClean="0"/>
          </a:p>
          <a:p>
            <a:r>
              <a:rPr lang="en-US" sz="2400" u="sng" dirty="0" smtClean="0"/>
              <a:t>Response</a:t>
            </a:r>
            <a:r>
              <a:rPr lang="en-US" sz="2400" i="1" dirty="0" smtClean="0"/>
              <a:t>: </a:t>
            </a:r>
            <a:r>
              <a:rPr lang="en-US" sz="2400" dirty="0" smtClean="0"/>
              <a:t>Accept.</a:t>
            </a:r>
          </a:p>
          <a:p>
            <a:r>
              <a:rPr lang="en-US" sz="2400" u="sng" dirty="0" smtClean="0"/>
              <a:t>Proposed resolution</a:t>
            </a:r>
            <a:r>
              <a:rPr lang="en-US" sz="2400" i="1" dirty="0" smtClean="0"/>
              <a:t>: </a:t>
            </a:r>
            <a:r>
              <a:rPr lang="en-US" sz="2400" dirty="0" smtClean="0"/>
              <a:t>see document xx-0356-04-xx, pp 7-8.</a:t>
            </a:r>
            <a:r>
              <a:rPr lang="en-US" sz="2400" i="1" dirty="0" smtClean="0"/>
              <a:t> </a:t>
            </a:r>
          </a:p>
        </p:txBody>
      </p:sp>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4704C3-C870-4F07-917A-B92C3D73EC7E}" type="slidenum">
              <a:rPr lang="en-US" smtClean="0"/>
              <a:pPr>
                <a:defRPr/>
              </a:pPr>
              <a:t>5</a:t>
            </a:fld>
            <a:endParaRPr lang="en-US"/>
          </a:p>
        </p:txBody>
      </p:sp>
      <p:sp>
        <p:nvSpPr>
          <p:cNvPr id="7" name="TextBox 6"/>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15-10-0356-04-004g</a:t>
            </a:r>
            <a:r>
              <a:rPr lang="en-US" sz="1400" b="1" dirty="0"/>
              <a:t>&gt;</a:t>
            </a:r>
          </a:p>
        </p:txBody>
      </p:sp>
      <p:sp>
        <p:nvSpPr>
          <p:cNvPr id="8" name="Footer Placeholder 4"/>
          <p:cNvSpPr>
            <a:spLocks noGrp="1"/>
          </p:cNvSpPr>
          <p:nvPr>
            <p:ph type="ftr" sz="quarter" idx="11"/>
          </p:nvPr>
        </p:nvSpPr>
        <p:spPr>
          <a:xfrm>
            <a:off x="5181600" y="6475413"/>
            <a:ext cx="3429000" cy="184150"/>
          </a:xfrm>
        </p:spPr>
        <p:txBody>
          <a:bodyPr/>
          <a:lstStyle/>
          <a:p>
            <a:pPr>
              <a:defRPr/>
            </a:pPr>
            <a:r>
              <a:rPr lang="de-DE" dirty="0" smtClean="0"/>
              <a:t>Daniel Popa, Alina Lu, &lt;Itron&gt;&lt;NICT&gt;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6" name="Slide Number Placeholder 5"/>
          <p:cNvSpPr>
            <a:spLocks noGrp="1"/>
          </p:cNvSpPr>
          <p:nvPr>
            <p:ph type="sldNum" sz="quarter" idx="12"/>
          </p:nvPr>
        </p:nvSpPr>
        <p:spPr/>
        <p:txBody>
          <a:bodyPr/>
          <a:lstStyle/>
          <a:p>
            <a:pPr>
              <a:defRPr/>
            </a:pPr>
            <a:r>
              <a:rPr lang="en-US" dirty="0" smtClean="0"/>
              <a:t>Slide </a:t>
            </a:r>
            <a:fld id="{2B4704C3-C870-4F07-917A-B92C3D73EC7E}" type="slidenum">
              <a:rPr lang="en-US" smtClean="0"/>
              <a:pPr>
                <a:defRPr/>
              </a:pPr>
              <a:t>6</a:t>
            </a:fld>
            <a:endParaRPr lang="en-US" dirty="0"/>
          </a:p>
        </p:txBody>
      </p:sp>
      <p:sp>
        <p:nvSpPr>
          <p:cNvPr id="7" name="TextBox 77"/>
          <p:cNvSpPr txBox="1">
            <a:spLocks noGrp="1" noChangeArrowheads="1"/>
          </p:cNvSpPr>
          <p:nvPr>
            <p:ph idx="1"/>
          </p:nvPr>
        </p:nvSpPr>
        <p:spPr bwMode="auto">
          <a:xfrm>
            <a:off x="381000" y="2362200"/>
            <a:ext cx="8305800" cy="1607236"/>
          </a:xfrm>
          <a:prstGeom prst="rect">
            <a:avLst/>
          </a:prstGeom>
          <a:noFill/>
          <a:ln w="9525">
            <a:noFill/>
            <a:miter lim="800000"/>
            <a:headEnd/>
            <a:tailEnd/>
          </a:ln>
        </p:spPr>
        <p:txBody>
          <a:bodyPr wrap="square">
            <a:spAutoFit/>
          </a:bodyPr>
          <a:lstStyle/>
          <a:p>
            <a:r>
              <a:rPr lang="en-US" sz="2000" dirty="0" smtClean="0"/>
              <a:t>Proposed resolution:</a:t>
            </a:r>
          </a:p>
          <a:p>
            <a:endParaRPr lang="en-US" sz="2000" dirty="0" smtClean="0"/>
          </a:p>
          <a:p>
            <a:pPr lvl="1"/>
            <a:r>
              <a:rPr lang="en-US" sz="1600" dirty="0" smtClean="0"/>
              <a:t>In Subsection 6.12a.1 “Reference Modulator Diagram”, replace Figure 65.a with Figure X.X provided in document xx-0356-04-xx”, page 7. </a:t>
            </a:r>
          </a:p>
          <a:p>
            <a:pPr lvl="1"/>
            <a:r>
              <a:rPr lang="en-US" sz="1600" dirty="0" smtClean="0"/>
              <a:t>Insert text provided in document xx-0356-04-xx, page 8.</a:t>
            </a:r>
          </a:p>
        </p:txBody>
      </p:sp>
      <p:sp>
        <p:nvSpPr>
          <p:cNvPr id="8" name="TextBox 7"/>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15-10-0356-04-004g</a:t>
            </a:r>
            <a:r>
              <a:rPr lang="en-US" sz="1400" b="1" dirty="0"/>
              <a:t>&gt;</a:t>
            </a:r>
          </a:p>
        </p:txBody>
      </p:sp>
      <p:sp>
        <p:nvSpPr>
          <p:cNvPr id="9" name="Footer Placeholder 4"/>
          <p:cNvSpPr>
            <a:spLocks noGrp="1"/>
          </p:cNvSpPr>
          <p:nvPr>
            <p:ph type="ftr" sz="quarter" idx="11"/>
          </p:nvPr>
        </p:nvSpPr>
        <p:spPr>
          <a:xfrm>
            <a:off x="5181600" y="6475413"/>
            <a:ext cx="3429000" cy="184150"/>
          </a:xfrm>
        </p:spPr>
        <p:txBody>
          <a:bodyPr/>
          <a:lstStyle/>
          <a:p>
            <a:pPr>
              <a:defRPr/>
            </a:pPr>
            <a:r>
              <a:rPr lang="de-DE" dirty="0" smtClean="0"/>
              <a:t>Daniel Popa, Alina Lu, &lt;Itron&gt;&lt;NICT&gt;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xfrm>
            <a:off x="685800" y="381000"/>
            <a:ext cx="1600200" cy="215900"/>
          </a:xfrm>
          <a:noFill/>
        </p:spPr>
        <p:txBody>
          <a:bodyPr/>
          <a:lstStyle/>
          <a:p>
            <a:r>
              <a:rPr lang="en-US" dirty="0" smtClean="0"/>
              <a:t>July 2010</a:t>
            </a:r>
          </a:p>
        </p:txBody>
      </p:sp>
      <p:sp>
        <p:nvSpPr>
          <p:cNvPr id="3076" name="TextBox 17"/>
          <p:cNvSpPr txBox="1">
            <a:spLocks noChangeArrowheads="1"/>
          </p:cNvSpPr>
          <p:nvPr/>
        </p:nvSpPr>
        <p:spPr bwMode="auto">
          <a:xfrm>
            <a:off x="5029200" y="301625"/>
            <a:ext cx="3505200" cy="307975"/>
          </a:xfrm>
          <a:prstGeom prst="rect">
            <a:avLst/>
          </a:prstGeom>
          <a:solidFill>
            <a:schemeClr val="bg1"/>
          </a:solidFill>
          <a:ln w="9525">
            <a:noFill/>
            <a:miter lim="800000"/>
            <a:headEnd/>
            <a:tailEnd/>
          </a:ln>
        </p:spPr>
        <p:txBody>
          <a:bodyPr>
            <a:spAutoFit/>
          </a:bodyPr>
          <a:lstStyle/>
          <a:p>
            <a:r>
              <a:rPr lang="en-US" sz="1400" b="1"/>
              <a:t>doc.: IEEE 802.15&lt;doc 15-09-xxx-xx-004g&gt;</a:t>
            </a:r>
          </a:p>
        </p:txBody>
      </p:sp>
      <p:sp>
        <p:nvSpPr>
          <p:cNvPr id="3077" name="TextBox 6"/>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15-10-0356-04-004g</a:t>
            </a:r>
            <a:r>
              <a:rPr lang="en-US" sz="1400" b="1" dirty="0"/>
              <a:t>&gt;</a:t>
            </a:r>
          </a:p>
        </p:txBody>
      </p:sp>
      <p:sp>
        <p:nvSpPr>
          <p:cNvPr id="3078" name="TextBox 16"/>
          <p:cNvSpPr txBox="1">
            <a:spLocks noChangeArrowheads="1"/>
          </p:cNvSpPr>
          <p:nvPr/>
        </p:nvSpPr>
        <p:spPr bwMode="auto">
          <a:xfrm>
            <a:off x="2675448" y="2317695"/>
            <a:ext cx="1360774" cy="1615827"/>
          </a:xfrm>
          <a:prstGeom prst="rect">
            <a:avLst/>
          </a:prstGeom>
          <a:noFill/>
          <a:ln w="9525">
            <a:solidFill>
              <a:schemeClr val="tx1"/>
            </a:solidFill>
            <a:miter lim="800000"/>
            <a:headEnd/>
            <a:tailEnd/>
          </a:ln>
        </p:spPr>
        <p:txBody>
          <a:bodyPr wrap="square">
            <a:spAutoFit/>
          </a:bodyPr>
          <a:lstStyle/>
          <a:p>
            <a:pPr algn="ctr"/>
            <a:endParaRPr lang="en-US" sz="1100" dirty="0"/>
          </a:p>
          <a:p>
            <a:pPr algn="ctr"/>
            <a:endParaRPr lang="en-US" sz="1100" dirty="0"/>
          </a:p>
          <a:p>
            <a:pPr algn="ctr"/>
            <a:r>
              <a:rPr lang="en-US" altLang="ja-JP" sz="1100" dirty="0" smtClean="0"/>
              <a:t>Forward Error Correction</a:t>
            </a:r>
          </a:p>
          <a:p>
            <a:pPr algn="ctr"/>
            <a:r>
              <a:rPr lang="en-US" altLang="ja-JP" sz="1100" dirty="0" smtClean="0"/>
              <a:t>C</a:t>
            </a:r>
            <a:r>
              <a:rPr lang="en-US" sz="1100" dirty="0" smtClean="0"/>
              <a:t>oding Block</a:t>
            </a:r>
          </a:p>
          <a:p>
            <a:pPr algn="ctr"/>
            <a:r>
              <a:rPr lang="en-US" sz="1100" dirty="0" smtClean="0"/>
              <a:t>(</a:t>
            </a:r>
            <a:r>
              <a:rPr lang="en-US" sz="1100" i="1" dirty="0" smtClean="0"/>
              <a:t>Insert reference to section describing this functionality</a:t>
            </a:r>
            <a:r>
              <a:rPr lang="en-US" sz="1100" dirty="0" smtClean="0"/>
              <a:t>)</a:t>
            </a:r>
            <a:endParaRPr lang="en-US" sz="1100" dirty="0"/>
          </a:p>
          <a:p>
            <a:pPr algn="ctr"/>
            <a:endParaRPr lang="en-US" sz="1100" dirty="0"/>
          </a:p>
        </p:txBody>
      </p:sp>
      <p:cxnSp>
        <p:nvCxnSpPr>
          <p:cNvPr id="3081" name="Straight Arrow Connector 20"/>
          <p:cNvCxnSpPr>
            <a:cxnSpLocks noChangeShapeType="1"/>
          </p:cNvCxnSpPr>
          <p:nvPr/>
        </p:nvCxnSpPr>
        <p:spPr bwMode="auto">
          <a:xfrm>
            <a:off x="2237550" y="3030048"/>
            <a:ext cx="432594" cy="1342"/>
          </a:xfrm>
          <a:prstGeom prst="straightConnector1">
            <a:avLst/>
          </a:prstGeom>
          <a:noFill/>
          <a:ln w="12700" algn="ctr">
            <a:solidFill>
              <a:schemeClr val="tx1"/>
            </a:solidFill>
            <a:round/>
            <a:headEnd type="none" w="lg" len="lg"/>
            <a:tailEnd/>
          </a:ln>
        </p:spPr>
      </p:cxnSp>
      <p:cxnSp>
        <p:nvCxnSpPr>
          <p:cNvPr id="3082" name="Straight Arrow Connector 23"/>
          <p:cNvCxnSpPr>
            <a:cxnSpLocks noChangeShapeType="1"/>
          </p:cNvCxnSpPr>
          <p:nvPr/>
        </p:nvCxnSpPr>
        <p:spPr bwMode="auto">
          <a:xfrm>
            <a:off x="5723106" y="2935552"/>
            <a:ext cx="398866" cy="1342"/>
          </a:xfrm>
          <a:prstGeom prst="straightConnector1">
            <a:avLst/>
          </a:prstGeom>
          <a:noFill/>
          <a:ln w="12700" algn="ctr">
            <a:solidFill>
              <a:schemeClr val="tx1"/>
            </a:solidFill>
            <a:round/>
            <a:headEnd type="none" w="lg" len="lg"/>
            <a:tailEnd type="none" w="lg" len="med"/>
          </a:ln>
        </p:spPr>
      </p:cxnSp>
      <p:sp>
        <p:nvSpPr>
          <p:cNvPr id="3084" name="TextBox 43"/>
          <p:cNvSpPr txBox="1">
            <a:spLocks noChangeArrowheads="1"/>
          </p:cNvSpPr>
          <p:nvPr/>
        </p:nvSpPr>
        <p:spPr bwMode="auto">
          <a:xfrm>
            <a:off x="156073" y="2756848"/>
            <a:ext cx="1388522" cy="253916"/>
          </a:xfrm>
          <a:prstGeom prst="rect">
            <a:avLst/>
          </a:prstGeom>
          <a:noFill/>
          <a:ln w="9525">
            <a:noFill/>
            <a:miter lim="800000"/>
            <a:headEnd/>
            <a:tailEnd/>
          </a:ln>
        </p:spPr>
        <p:txBody>
          <a:bodyPr wrap="none">
            <a:spAutoFit/>
          </a:bodyPr>
          <a:lstStyle/>
          <a:p>
            <a:r>
              <a:rPr lang="en-US" sz="1050" dirty="0" smtClean="0"/>
              <a:t>Binary {PSDU, PHR}</a:t>
            </a:r>
            <a:endParaRPr lang="en-US" sz="1050" dirty="0"/>
          </a:p>
        </p:txBody>
      </p:sp>
      <p:cxnSp>
        <p:nvCxnSpPr>
          <p:cNvPr id="3086" name="Straight Arrow Connector 47"/>
          <p:cNvCxnSpPr>
            <a:cxnSpLocks noChangeShapeType="1"/>
          </p:cNvCxnSpPr>
          <p:nvPr/>
        </p:nvCxnSpPr>
        <p:spPr bwMode="auto">
          <a:xfrm>
            <a:off x="5463804" y="4625117"/>
            <a:ext cx="2350200" cy="1342"/>
          </a:xfrm>
          <a:prstGeom prst="straightConnector1">
            <a:avLst/>
          </a:prstGeom>
          <a:noFill/>
          <a:ln w="12700" algn="ctr">
            <a:solidFill>
              <a:schemeClr val="tx1"/>
            </a:solidFill>
            <a:round/>
            <a:headEnd type="none" w="lg" len="lg"/>
            <a:tailEnd type="triangle" w="lg" len="med"/>
          </a:ln>
        </p:spPr>
      </p:cxnSp>
      <p:cxnSp>
        <p:nvCxnSpPr>
          <p:cNvPr id="3093" name="Straight Connector 69"/>
          <p:cNvCxnSpPr>
            <a:cxnSpLocks noChangeShapeType="1"/>
          </p:cNvCxnSpPr>
          <p:nvPr/>
        </p:nvCxnSpPr>
        <p:spPr bwMode="auto">
          <a:xfrm rot="5400000">
            <a:off x="1823248" y="2315172"/>
            <a:ext cx="648000" cy="0"/>
          </a:xfrm>
          <a:prstGeom prst="line">
            <a:avLst/>
          </a:prstGeom>
          <a:noFill/>
          <a:ln w="12700" algn="ctr">
            <a:solidFill>
              <a:schemeClr val="tx1"/>
            </a:solidFill>
            <a:round/>
            <a:headEnd type="none" w="sm" len="sm"/>
            <a:tailEnd type="none" w="sm" len="sm"/>
          </a:ln>
        </p:spPr>
      </p:cxnSp>
      <p:cxnSp>
        <p:nvCxnSpPr>
          <p:cNvPr id="3096" name="Straight Arrow Connector 23"/>
          <p:cNvCxnSpPr>
            <a:cxnSpLocks noChangeShapeType="1"/>
          </p:cNvCxnSpPr>
          <p:nvPr/>
        </p:nvCxnSpPr>
        <p:spPr bwMode="auto">
          <a:xfrm rot="16200000" flipH="1" flipV="1">
            <a:off x="7016315" y="2464110"/>
            <a:ext cx="972000" cy="1467"/>
          </a:xfrm>
          <a:prstGeom prst="straightConnector1">
            <a:avLst/>
          </a:prstGeom>
          <a:noFill/>
          <a:ln w="12700" algn="ctr">
            <a:solidFill>
              <a:schemeClr val="tx1"/>
            </a:solidFill>
            <a:round/>
            <a:headEnd type="none" w="lg" len="lg"/>
            <a:tailEnd/>
          </a:ln>
        </p:spPr>
      </p:cxnSp>
      <p:cxnSp>
        <p:nvCxnSpPr>
          <p:cNvPr id="3098" name="Straight Connector 76"/>
          <p:cNvCxnSpPr>
            <a:cxnSpLocks noChangeShapeType="1"/>
          </p:cNvCxnSpPr>
          <p:nvPr/>
        </p:nvCxnSpPr>
        <p:spPr bwMode="auto">
          <a:xfrm>
            <a:off x="2147248" y="1989812"/>
            <a:ext cx="2052000" cy="0"/>
          </a:xfrm>
          <a:prstGeom prst="line">
            <a:avLst/>
          </a:prstGeom>
          <a:noFill/>
          <a:ln w="12700" algn="ctr">
            <a:solidFill>
              <a:schemeClr val="tx1"/>
            </a:solidFill>
            <a:round/>
            <a:headEnd type="none" w="sm" len="sm"/>
            <a:tailEnd type="none" w="sm" len="sm"/>
          </a:ln>
        </p:spPr>
      </p:cxnSp>
      <p:cxnSp>
        <p:nvCxnSpPr>
          <p:cNvPr id="3101" name="Straight Connector 69"/>
          <p:cNvCxnSpPr>
            <a:cxnSpLocks noChangeShapeType="1"/>
          </p:cNvCxnSpPr>
          <p:nvPr/>
        </p:nvCxnSpPr>
        <p:spPr bwMode="auto">
          <a:xfrm rot="5400000">
            <a:off x="5390500" y="2248364"/>
            <a:ext cx="540000" cy="0"/>
          </a:xfrm>
          <a:prstGeom prst="line">
            <a:avLst/>
          </a:prstGeom>
          <a:noFill/>
          <a:ln w="12700" algn="ctr">
            <a:solidFill>
              <a:schemeClr val="tx1"/>
            </a:solidFill>
            <a:round/>
            <a:headEnd type="none" w="sm" len="sm"/>
            <a:tailEnd type="none" w="sm" len="sm"/>
          </a:ln>
        </p:spPr>
      </p:cxnSp>
      <p:cxnSp>
        <p:nvCxnSpPr>
          <p:cNvPr id="3102" name="Straight Connector 76"/>
          <p:cNvCxnSpPr>
            <a:cxnSpLocks noChangeShapeType="1"/>
          </p:cNvCxnSpPr>
          <p:nvPr/>
        </p:nvCxnSpPr>
        <p:spPr bwMode="auto">
          <a:xfrm>
            <a:off x="5666096" y="1968204"/>
            <a:ext cx="1836000" cy="0"/>
          </a:xfrm>
          <a:prstGeom prst="line">
            <a:avLst/>
          </a:prstGeom>
          <a:noFill/>
          <a:ln w="12700" algn="ctr">
            <a:solidFill>
              <a:schemeClr val="tx1"/>
            </a:solidFill>
            <a:round/>
            <a:headEnd type="none" w="sm" len="sm"/>
            <a:tailEnd type="none" w="sm" len="sm"/>
          </a:ln>
        </p:spPr>
      </p:cxnSp>
      <p:sp>
        <p:nvSpPr>
          <p:cNvPr id="3105" name="Oval 55"/>
          <p:cNvSpPr>
            <a:spLocks noChangeAspect="1"/>
          </p:cNvSpPr>
          <p:nvPr/>
        </p:nvSpPr>
        <p:spPr bwMode="auto">
          <a:xfrm>
            <a:off x="5690845" y="2917338"/>
            <a:ext cx="42527" cy="37570"/>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cxnSp>
        <p:nvCxnSpPr>
          <p:cNvPr id="3109" name="Straight Arrow Connector 61"/>
          <p:cNvCxnSpPr>
            <a:cxnSpLocks noChangeShapeType="1"/>
            <a:stCxn id="3149" idx="7"/>
          </p:cNvCxnSpPr>
          <p:nvPr/>
        </p:nvCxnSpPr>
        <p:spPr bwMode="auto">
          <a:xfrm rot="5400000" flipH="1" flipV="1">
            <a:off x="1794601" y="2721140"/>
            <a:ext cx="259422" cy="320771"/>
          </a:xfrm>
          <a:prstGeom prst="straightConnector1">
            <a:avLst/>
          </a:prstGeom>
          <a:noFill/>
          <a:ln w="12700" algn="ctr">
            <a:solidFill>
              <a:schemeClr val="tx1"/>
            </a:solidFill>
            <a:round/>
            <a:headEnd type="none" w="sm" len="sm"/>
            <a:tailEnd/>
          </a:ln>
        </p:spPr>
      </p:cxnSp>
      <p:cxnSp>
        <p:nvCxnSpPr>
          <p:cNvPr id="3116" name="Straight Connector 81"/>
          <p:cNvCxnSpPr>
            <a:cxnSpLocks noChangeShapeType="1"/>
          </p:cNvCxnSpPr>
          <p:nvPr/>
        </p:nvCxnSpPr>
        <p:spPr bwMode="auto">
          <a:xfrm>
            <a:off x="4061538" y="2925389"/>
            <a:ext cx="1296915" cy="0"/>
          </a:xfrm>
          <a:prstGeom prst="line">
            <a:avLst/>
          </a:prstGeom>
          <a:noFill/>
          <a:ln w="12700" algn="ctr">
            <a:solidFill>
              <a:schemeClr val="tx1"/>
            </a:solidFill>
            <a:round/>
            <a:headEnd type="none" w="sm" len="sm"/>
            <a:tailEnd type="triangle" w="lg" len="med"/>
          </a:ln>
        </p:spPr>
      </p:cxnSp>
      <p:cxnSp>
        <p:nvCxnSpPr>
          <p:cNvPr id="3117" name="Straight Arrow Connector 82"/>
          <p:cNvCxnSpPr>
            <a:cxnSpLocks noChangeShapeType="1"/>
          </p:cNvCxnSpPr>
          <p:nvPr/>
        </p:nvCxnSpPr>
        <p:spPr bwMode="auto">
          <a:xfrm rot="5400000" flipH="1" flipV="1">
            <a:off x="5371586" y="2626854"/>
            <a:ext cx="321952" cy="267068"/>
          </a:xfrm>
          <a:prstGeom prst="straightConnector1">
            <a:avLst/>
          </a:prstGeom>
          <a:noFill/>
          <a:ln w="12700" algn="ctr">
            <a:solidFill>
              <a:schemeClr val="tx1"/>
            </a:solidFill>
            <a:round/>
            <a:headEnd type="none" w="sm" len="sm"/>
            <a:tailEnd/>
          </a:ln>
        </p:spPr>
      </p:cxnSp>
      <p:sp>
        <p:nvSpPr>
          <p:cNvPr id="3118" name="Oval 55"/>
          <p:cNvSpPr>
            <a:spLocks noChangeAspect="1"/>
          </p:cNvSpPr>
          <p:nvPr/>
        </p:nvSpPr>
        <p:spPr bwMode="auto">
          <a:xfrm>
            <a:off x="5634104" y="2493644"/>
            <a:ext cx="42527" cy="38911"/>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cxnSp>
        <p:nvCxnSpPr>
          <p:cNvPr id="3132" name="Straight Arrow Connector 32"/>
          <p:cNvCxnSpPr>
            <a:cxnSpLocks noChangeShapeType="1"/>
          </p:cNvCxnSpPr>
          <p:nvPr/>
        </p:nvCxnSpPr>
        <p:spPr bwMode="auto">
          <a:xfrm>
            <a:off x="7138363" y="2941490"/>
            <a:ext cx="698339" cy="1342"/>
          </a:xfrm>
          <a:prstGeom prst="straightConnector1">
            <a:avLst/>
          </a:prstGeom>
          <a:noFill/>
          <a:ln w="12700" algn="ctr">
            <a:solidFill>
              <a:schemeClr val="tx1"/>
            </a:solidFill>
            <a:round/>
            <a:headEnd type="none" w="lg" len="lg"/>
            <a:tailEnd type="triangle" w="lg" len="med"/>
          </a:ln>
        </p:spPr>
      </p:cxnSp>
      <p:sp>
        <p:nvSpPr>
          <p:cNvPr id="3147" name="Rectangle 87"/>
          <p:cNvSpPr>
            <a:spLocks noChangeArrowheads="1"/>
          </p:cNvSpPr>
          <p:nvPr/>
        </p:nvSpPr>
        <p:spPr bwMode="auto">
          <a:xfrm>
            <a:off x="1250250" y="923012"/>
            <a:ext cx="1196598" cy="322029"/>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800" dirty="0"/>
              <a:t>Controlled by </a:t>
            </a:r>
            <a:r>
              <a:rPr lang="en-US" sz="800" i="1" dirty="0" err="1" smtClean="0"/>
              <a:t>phyFSKFEC</a:t>
            </a:r>
            <a:endParaRPr lang="en-US" sz="800" i="1" dirty="0" smtClean="0"/>
          </a:p>
          <a:p>
            <a:pPr algn="ctr" eaLnBrk="0" hangingPunct="0"/>
            <a:endParaRPr lang="en-US" sz="800" i="1" dirty="0"/>
          </a:p>
        </p:txBody>
      </p:sp>
      <p:sp>
        <p:nvSpPr>
          <p:cNvPr id="3149" name="Oval 54"/>
          <p:cNvSpPr>
            <a:spLocks noChangeAspect="1"/>
          </p:cNvSpPr>
          <p:nvPr/>
        </p:nvSpPr>
        <p:spPr bwMode="auto">
          <a:xfrm>
            <a:off x="1721371" y="3004555"/>
            <a:ext cx="49858" cy="45621"/>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3150" name="Oval 55"/>
          <p:cNvSpPr>
            <a:spLocks noChangeAspect="1"/>
          </p:cNvSpPr>
          <p:nvPr/>
        </p:nvSpPr>
        <p:spPr bwMode="auto">
          <a:xfrm>
            <a:off x="7471400" y="2927238"/>
            <a:ext cx="42526" cy="37570"/>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3152" name="Oval 55"/>
          <p:cNvSpPr>
            <a:spLocks noChangeAspect="1"/>
          </p:cNvSpPr>
          <p:nvPr/>
        </p:nvSpPr>
        <p:spPr bwMode="auto">
          <a:xfrm>
            <a:off x="5374098" y="2903920"/>
            <a:ext cx="42527" cy="38912"/>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cxnSp>
        <p:nvCxnSpPr>
          <p:cNvPr id="3161" name="Straight Connector 121"/>
          <p:cNvCxnSpPr>
            <a:cxnSpLocks noChangeShapeType="1"/>
          </p:cNvCxnSpPr>
          <p:nvPr/>
        </p:nvCxnSpPr>
        <p:spPr bwMode="auto">
          <a:xfrm rot="5400000">
            <a:off x="1118096" y="1986212"/>
            <a:ext cx="1476000" cy="0"/>
          </a:xfrm>
          <a:prstGeom prst="line">
            <a:avLst/>
          </a:prstGeom>
          <a:noFill/>
          <a:ln w="12700" algn="ctr">
            <a:solidFill>
              <a:schemeClr val="tx1"/>
            </a:solidFill>
            <a:prstDash val="sysDash"/>
            <a:round/>
            <a:headEnd type="none" w="sm" len="med"/>
            <a:tailEnd type="triangle" w="lg" len="med"/>
          </a:ln>
        </p:spPr>
      </p:cxnSp>
      <p:cxnSp>
        <p:nvCxnSpPr>
          <p:cNvPr id="99" name="Straight Connector 69"/>
          <p:cNvCxnSpPr>
            <a:cxnSpLocks noChangeShapeType="1"/>
          </p:cNvCxnSpPr>
          <p:nvPr/>
        </p:nvCxnSpPr>
        <p:spPr bwMode="auto">
          <a:xfrm rot="5400000">
            <a:off x="3760737" y="2457628"/>
            <a:ext cx="900000" cy="0"/>
          </a:xfrm>
          <a:prstGeom prst="line">
            <a:avLst/>
          </a:prstGeom>
          <a:noFill/>
          <a:ln w="12700" algn="ctr">
            <a:solidFill>
              <a:schemeClr val="tx1"/>
            </a:solidFill>
            <a:round/>
            <a:headEnd type="none" w="sm" len="sm"/>
            <a:tailEnd type="none" w="sm" len="sm"/>
          </a:ln>
        </p:spPr>
      </p:cxnSp>
      <p:sp>
        <p:nvSpPr>
          <p:cNvPr id="102" name="Rectangle 101"/>
          <p:cNvSpPr/>
          <p:nvPr/>
        </p:nvSpPr>
        <p:spPr bwMode="auto">
          <a:xfrm>
            <a:off x="7849273" y="2716588"/>
            <a:ext cx="439695" cy="216021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smtClean="0">
              <a:ln>
                <a:noFill/>
              </a:ln>
              <a:solidFill>
                <a:schemeClr val="tx1"/>
              </a:solidFill>
              <a:effectLst/>
              <a:latin typeface="Times New Roman" pitchFamily="18" charset="0"/>
            </a:endParaRPr>
          </a:p>
        </p:txBody>
      </p:sp>
      <p:sp>
        <p:nvSpPr>
          <p:cNvPr id="103" name="TextBox 102"/>
          <p:cNvSpPr txBox="1"/>
          <p:nvPr/>
        </p:nvSpPr>
        <p:spPr>
          <a:xfrm rot="16200000">
            <a:off x="7479128" y="3694080"/>
            <a:ext cx="1143262" cy="307777"/>
          </a:xfrm>
          <a:prstGeom prst="rect">
            <a:avLst/>
          </a:prstGeom>
          <a:noFill/>
        </p:spPr>
        <p:txBody>
          <a:bodyPr wrap="none" rtlCol="0">
            <a:spAutoFit/>
          </a:bodyPr>
          <a:lstStyle/>
          <a:p>
            <a:r>
              <a:rPr lang="en-US" sz="1400" dirty="0" err="1" smtClean="0"/>
              <a:t>Concatenator</a:t>
            </a:r>
            <a:endParaRPr lang="en-US" sz="1400" dirty="0"/>
          </a:p>
        </p:txBody>
      </p:sp>
      <p:sp>
        <p:nvSpPr>
          <p:cNvPr id="3079" name="TextBox 17"/>
          <p:cNvSpPr txBox="1">
            <a:spLocks noChangeArrowheads="1"/>
          </p:cNvSpPr>
          <p:nvPr/>
        </p:nvSpPr>
        <p:spPr bwMode="auto">
          <a:xfrm>
            <a:off x="6028248" y="2393895"/>
            <a:ext cx="1142999" cy="1107996"/>
          </a:xfrm>
          <a:prstGeom prst="rect">
            <a:avLst/>
          </a:prstGeom>
          <a:solidFill>
            <a:schemeClr val="bg1"/>
          </a:solidFill>
          <a:ln w="9525">
            <a:solidFill>
              <a:schemeClr val="tx1"/>
            </a:solidFill>
            <a:miter lim="800000"/>
            <a:headEnd/>
            <a:tailEnd/>
          </a:ln>
        </p:spPr>
        <p:txBody>
          <a:bodyPr wrap="square">
            <a:spAutoFit/>
          </a:bodyPr>
          <a:lstStyle/>
          <a:p>
            <a:pPr algn="ctr"/>
            <a:r>
              <a:rPr lang="en-US" sz="1100" dirty="0" smtClean="0"/>
              <a:t>Data </a:t>
            </a:r>
          </a:p>
          <a:p>
            <a:pPr algn="ctr"/>
            <a:r>
              <a:rPr lang="en-US" sz="1100" dirty="0" smtClean="0"/>
              <a:t>Whitening Block</a:t>
            </a:r>
          </a:p>
          <a:p>
            <a:pPr algn="ctr"/>
            <a:r>
              <a:rPr lang="en-US" sz="1100" dirty="0" smtClean="0"/>
              <a:t>(</a:t>
            </a:r>
            <a:r>
              <a:rPr lang="en-US" sz="1100" i="1" dirty="0" smtClean="0"/>
              <a:t>Insert reference to section describing this functionality</a:t>
            </a:r>
            <a:r>
              <a:rPr lang="en-US" sz="1100" dirty="0" smtClean="0"/>
              <a:t>)</a:t>
            </a:r>
            <a:endParaRPr lang="en-US" sz="1050" dirty="0"/>
          </a:p>
        </p:txBody>
      </p:sp>
      <p:sp>
        <p:nvSpPr>
          <p:cNvPr id="64" name="Footer Placeholder 4"/>
          <p:cNvSpPr>
            <a:spLocks noGrp="1"/>
          </p:cNvSpPr>
          <p:nvPr>
            <p:ph type="ftr" sz="quarter" idx="11"/>
          </p:nvPr>
        </p:nvSpPr>
        <p:spPr>
          <a:xfrm>
            <a:off x="5181600" y="6475413"/>
            <a:ext cx="3429000" cy="184150"/>
          </a:xfrm>
        </p:spPr>
        <p:txBody>
          <a:bodyPr/>
          <a:lstStyle/>
          <a:p>
            <a:pPr>
              <a:defRPr/>
            </a:pPr>
            <a:r>
              <a:rPr lang="de-DE" dirty="0" smtClean="0"/>
              <a:t>Daniel Popa, Alina Lu, &lt;Itron&gt;&lt;NICT&gt;</a:t>
            </a:r>
            <a:endParaRPr lang="en-US" dirty="0"/>
          </a:p>
        </p:txBody>
      </p:sp>
      <p:sp>
        <p:nvSpPr>
          <p:cNvPr id="65" name="Rectangle 87"/>
          <p:cNvSpPr>
            <a:spLocks noChangeArrowheads="1"/>
          </p:cNvSpPr>
          <p:nvPr/>
        </p:nvSpPr>
        <p:spPr bwMode="auto">
          <a:xfrm>
            <a:off x="4885754" y="914400"/>
            <a:ext cx="1196598" cy="322029"/>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800"/>
              <a:t>Controlled by </a:t>
            </a:r>
            <a:r>
              <a:rPr lang="en-US" sz="800" i="1"/>
              <a:t>phyScramblePSDU</a:t>
            </a:r>
          </a:p>
        </p:txBody>
      </p:sp>
      <p:cxnSp>
        <p:nvCxnSpPr>
          <p:cNvPr id="66" name="Straight Connector 121"/>
          <p:cNvCxnSpPr>
            <a:cxnSpLocks noChangeShapeType="1"/>
          </p:cNvCxnSpPr>
          <p:nvPr/>
        </p:nvCxnSpPr>
        <p:spPr bwMode="auto">
          <a:xfrm rot="5400000">
            <a:off x="4828359" y="1917188"/>
            <a:ext cx="1332000" cy="0"/>
          </a:xfrm>
          <a:prstGeom prst="line">
            <a:avLst/>
          </a:prstGeom>
          <a:noFill/>
          <a:ln w="12700" algn="ctr">
            <a:solidFill>
              <a:schemeClr val="tx1"/>
            </a:solidFill>
            <a:prstDash val="sysDash"/>
            <a:round/>
            <a:headEnd type="none" w="sm" len="med"/>
            <a:tailEnd type="triangle" w="lg" len="med"/>
          </a:ln>
        </p:spPr>
      </p:cxnSp>
      <p:cxnSp>
        <p:nvCxnSpPr>
          <p:cNvPr id="40" name="Straight Arrow Connector 47"/>
          <p:cNvCxnSpPr>
            <a:cxnSpLocks noChangeShapeType="1"/>
          </p:cNvCxnSpPr>
          <p:nvPr/>
        </p:nvCxnSpPr>
        <p:spPr bwMode="auto">
          <a:xfrm>
            <a:off x="4461915" y="4038600"/>
            <a:ext cx="3384000" cy="1342"/>
          </a:xfrm>
          <a:prstGeom prst="straightConnector1">
            <a:avLst/>
          </a:prstGeom>
          <a:noFill/>
          <a:ln w="12700" algn="ctr">
            <a:solidFill>
              <a:schemeClr val="tx1"/>
            </a:solidFill>
            <a:round/>
            <a:headEnd type="none" w="lg" len="lg"/>
            <a:tailEnd type="triangle" w="lg" len="med"/>
          </a:ln>
        </p:spPr>
      </p:cxnSp>
      <p:sp>
        <p:nvSpPr>
          <p:cNvPr id="43" name="TextBox 48"/>
          <p:cNvSpPr txBox="1">
            <a:spLocks noChangeArrowheads="1"/>
          </p:cNvSpPr>
          <p:nvPr/>
        </p:nvSpPr>
        <p:spPr bwMode="auto">
          <a:xfrm>
            <a:off x="4572000" y="3784684"/>
            <a:ext cx="447558" cy="253916"/>
          </a:xfrm>
          <a:prstGeom prst="rect">
            <a:avLst/>
          </a:prstGeom>
          <a:noFill/>
          <a:ln w="9525">
            <a:noFill/>
            <a:miter lim="800000"/>
            <a:headEnd/>
            <a:tailEnd/>
          </a:ln>
        </p:spPr>
        <p:txBody>
          <a:bodyPr wrap="none">
            <a:spAutoFit/>
          </a:bodyPr>
          <a:lstStyle/>
          <a:p>
            <a:r>
              <a:rPr lang="en-US" sz="1050" dirty="0" smtClean="0"/>
              <a:t>PHR</a:t>
            </a:r>
            <a:endParaRPr lang="en-US" sz="1050" dirty="0"/>
          </a:p>
        </p:txBody>
      </p:sp>
      <p:sp>
        <p:nvSpPr>
          <p:cNvPr id="44" name="TextBox 48"/>
          <p:cNvSpPr txBox="1">
            <a:spLocks noChangeArrowheads="1"/>
          </p:cNvSpPr>
          <p:nvPr/>
        </p:nvSpPr>
        <p:spPr bwMode="auto">
          <a:xfrm>
            <a:off x="4636555" y="2715712"/>
            <a:ext cx="530915" cy="253916"/>
          </a:xfrm>
          <a:prstGeom prst="rect">
            <a:avLst/>
          </a:prstGeom>
          <a:noFill/>
          <a:ln w="9525">
            <a:noFill/>
            <a:miter lim="800000"/>
            <a:headEnd/>
            <a:tailEnd/>
          </a:ln>
        </p:spPr>
        <p:txBody>
          <a:bodyPr wrap="none">
            <a:spAutoFit/>
          </a:bodyPr>
          <a:lstStyle/>
          <a:p>
            <a:r>
              <a:rPr lang="en-US" sz="1050" dirty="0" smtClean="0"/>
              <a:t>PSDU</a:t>
            </a:r>
            <a:endParaRPr lang="en-US" sz="1050" dirty="0"/>
          </a:p>
        </p:txBody>
      </p:sp>
      <p:cxnSp>
        <p:nvCxnSpPr>
          <p:cNvPr id="47" name="Straight Arrow Connector 23"/>
          <p:cNvCxnSpPr>
            <a:cxnSpLocks noChangeShapeType="1"/>
          </p:cNvCxnSpPr>
          <p:nvPr/>
        </p:nvCxnSpPr>
        <p:spPr bwMode="auto">
          <a:xfrm rot="5400000">
            <a:off x="3899002" y="3484057"/>
            <a:ext cx="1116000" cy="1467"/>
          </a:xfrm>
          <a:prstGeom prst="straightConnector1">
            <a:avLst/>
          </a:prstGeom>
          <a:noFill/>
          <a:ln w="12700" algn="ctr">
            <a:solidFill>
              <a:schemeClr val="tx1"/>
            </a:solidFill>
            <a:round/>
            <a:headEnd type="none" w="lg" len="lg"/>
            <a:tailEnd/>
          </a:ln>
        </p:spPr>
      </p:cxnSp>
      <p:sp>
        <p:nvSpPr>
          <p:cNvPr id="45" name="TextBox 44"/>
          <p:cNvSpPr txBox="1"/>
          <p:nvPr/>
        </p:nvSpPr>
        <p:spPr>
          <a:xfrm>
            <a:off x="2284705" y="637401"/>
            <a:ext cx="5067413" cy="276999"/>
          </a:xfrm>
          <a:prstGeom prst="rect">
            <a:avLst/>
          </a:prstGeom>
          <a:noFill/>
        </p:spPr>
        <p:txBody>
          <a:bodyPr wrap="none" rtlCol="0">
            <a:spAutoFit/>
          </a:bodyPr>
          <a:lstStyle/>
          <a:p>
            <a:r>
              <a:rPr lang="en-US" dirty="0" smtClean="0"/>
              <a:t>Figure X.X: Forward error correction, data whitening and modulator functions.</a:t>
            </a:r>
            <a:endParaRPr lang="en-US" dirty="0"/>
          </a:p>
        </p:txBody>
      </p:sp>
      <p:sp>
        <p:nvSpPr>
          <p:cNvPr id="55" name="TextBox 43"/>
          <p:cNvSpPr txBox="1">
            <a:spLocks noChangeArrowheads="1"/>
          </p:cNvSpPr>
          <p:nvPr/>
        </p:nvSpPr>
        <p:spPr bwMode="auto">
          <a:xfrm>
            <a:off x="3970848" y="4343400"/>
            <a:ext cx="1478844" cy="577081"/>
          </a:xfrm>
          <a:prstGeom prst="rect">
            <a:avLst/>
          </a:prstGeom>
          <a:noFill/>
          <a:ln w="9525">
            <a:solidFill>
              <a:schemeClr val="tx1"/>
            </a:solidFill>
            <a:miter lim="800000"/>
            <a:headEnd/>
            <a:tailEnd/>
          </a:ln>
        </p:spPr>
        <p:txBody>
          <a:bodyPr wrap="square">
            <a:spAutoFit/>
          </a:bodyPr>
          <a:lstStyle/>
          <a:p>
            <a:pPr algn="ctr"/>
            <a:r>
              <a:rPr lang="en-US" sz="1050" dirty="0" smtClean="0"/>
              <a:t>SHR </a:t>
            </a:r>
            <a:r>
              <a:rPr lang="en-US" sz="1050" dirty="0" smtClean="0"/>
              <a:t>Generation Block </a:t>
            </a:r>
            <a:endParaRPr lang="en-US" sz="1050" dirty="0" smtClean="0"/>
          </a:p>
          <a:p>
            <a:pPr algn="ctr"/>
            <a:r>
              <a:rPr lang="en-US" sz="1050" dirty="0" smtClean="0"/>
              <a:t>(</a:t>
            </a:r>
            <a:r>
              <a:rPr lang="en-US" sz="1050" i="1" dirty="0" smtClean="0"/>
              <a:t>Insert reference to  </a:t>
            </a:r>
          </a:p>
          <a:p>
            <a:pPr algn="ctr"/>
            <a:r>
              <a:rPr lang="en-US" sz="1050" i="1" dirty="0" smtClean="0"/>
              <a:t>section describing SHR</a:t>
            </a:r>
            <a:r>
              <a:rPr lang="en-US" sz="1050" dirty="0" smtClean="0"/>
              <a:t>)</a:t>
            </a:r>
            <a:endParaRPr lang="en-US" sz="1050" dirty="0"/>
          </a:p>
        </p:txBody>
      </p:sp>
      <p:sp>
        <p:nvSpPr>
          <p:cNvPr id="5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2B4704C3-C870-4F07-917A-B92C3D73EC7E}" type="slidenum">
              <a:rPr lang="en-US" smtClean="0"/>
              <a:pPr>
                <a:defRPr/>
              </a:pPr>
              <a:t>7</a:t>
            </a:fld>
            <a:endParaRPr lang="en-US" dirty="0"/>
          </a:p>
        </p:txBody>
      </p:sp>
      <p:cxnSp>
        <p:nvCxnSpPr>
          <p:cNvPr id="72" name="Straight Connector 59"/>
          <p:cNvCxnSpPr>
            <a:cxnSpLocks noChangeShapeType="1"/>
          </p:cNvCxnSpPr>
          <p:nvPr/>
        </p:nvCxnSpPr>
        <p:spPr bwMode="auto">
          <a:xfrm>
            <a:off x="304800" y="3020704"/>
            <a:ext cx="1404000" cy="0"/>
          </a:xfrm>
          <a:prstGeom prst="line">
            <a:avLst/>
          </a:prstGeom>
          <a:noFill/>
          <a:ln w="12700" algn="ctr">
            <a:solidFill>
              <a:schemeClr val="tx1"/>
            </a:solidFill>
            <a:round/>
            <a:headEnd type="none" w="sm" len="sm"/>
            <a:tailEnd type="triangle" w="lg" len="med"/>
          </a:ln>
        </p:spPr>
      </p:cxnSp>
      <p:sp>
        <p:nvSpPr>
          <p:cNvPr id="59" name="Oval 54"/>
          <p:cNvSpPr>
            <a:spLocks noChangeAspect="1"/>
          </p:cNvSpPr>
          <p:nvPr/>
        </p:nvSpPr>
        <p:spPr bwMode="auto">
          <a:xfrm>
            <a:off x="4432294" y="2898524"/>
            <a:ext cx="49858" cy="45621"/>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60" name="Oval 54"/>
          <p:cNvSpPr>
            <a:spLocks noChangeAspect="1"/>
          </p:cNvSpPr>
          <p:nvPr/>
        </p:nvSpPr>
        <p:spPr bwMode="auto">
          <a:xfrm>
            <a:off x="4191000" y="2896252"/>
            <a:ext cx="49858" cy="45621"/>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61" name="Oval 54"/>
          <p:cNvSpPr>
            <a:spLocks noChangeAspect="1"/>
          </p:cNvSpPr>
          <p:nvPr/>
        </p:nvSpPr>
        <p:spPr bwMode="auto">
          <a:xfrm>
            <a:off x="2111038" y="2610655"/>
            <a:ext cx="49858" cy="45621"/>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63" name="Oval 54"/>
          <p:cNvSpPr>
            <a:spLocks noChangeAspect="1"/>
          </p:cNvSpPr>
          <p:nvPr/>
        </p:nvSpPr>
        <p:spPr bwMode="auto">
          <a:xfrm>
            <a:off x="2187238" y="3006827"/>
            <a:ext cx="49858" cy="45621"/>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67" name="Oval 54"/>
          <p:cNvSpPr>
            <a:spLocks noChangeAspect="1"/>
          </p:cNvSpPr>
          <p:nvPr/>
        </p:nvSpPr>
        <p:spPr bwMode="auto">
          <a:xfrm>
            <a:off x="7480294" y="2931508"/>
            <a:ext cx="49858" cy="45621"/>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49" name="TextBox 18"/>
          <p:cNvSpPr txBox="1">
            <a:spLocks noChangeArrowheads="1"/>
          </p:cNvSpPr>
          <p:nvPr/>
        </p:nvSpPr>
        <p:spPr bwMode="auto">
          <a:xfrm>
            <a:off x="1944286" y="5561576"/>
            <a:ext cx="2057400" cy="577081"/>
          </a:xfrm>
          <a:prstGeom prst="rect">
            <a:avLst/>
          </a:prstGeom>
          <a:solidFill>
            <a:schemeClr val="bg1"/>
          </a:solidFill>
          <a:ln w="9525">
            <a:solidFill>
              <a:schemeClr val="tx1"/>
            </a:solidFill>
            <a:miter lim="800000"/>
            <a:headEnd/>
            <a:tailEnd/>
          </a:ln>
        </p:spPr>
        <p:txBody>
          <a:bodyPr wrap="square">
            <a:spAutoFit/>
          </a:bodyPr>
          <a:lstStyle/>
          <a:p>
            <a:pPr algn="ctr"/>
            <a:r>
              <a:rPr lang="en-US" sz="1050" dirty="0" smtClean="0"/>
              <a:t>Bit-to-symbol </a:t>
            </a:r>
            <a:r>
              <a:rPr lang="en-US" sz="1050" dirty="0" smtClean="0"/>
              <a:t>mapping Block</a:t>
            </a:r>
            <a:endParaRPr lang="en-US" sz="1050" dirty="0" smtClean="0"/>
          </a:p>
          <a:p>
            <a:pPr algn="ctr"/>
            <a:r>
              <a:rPr lang="en-US" sz="1050" dirty="0" smtClean="0"/>
              <a:t>(</a:t>
            </a:r>
            <a:r>
              <a:rPr lang="en-US" sz="1050" i="1" dirty="0" smtClean="0"/>
              <a:t>Insert reference to section describing this functionality</a:t>
            </a:r>
            <a:r>
              <a:rPr lang="en-US" sz="1050" dirty="0" smtClean="0"/>
              <a:t>)</a:t>
            </a:r>
            <a:endParaRPr lang="en-US" sz="1100" dirty="0"/>
          </a:p>
        </p:txBody>
      </p:sp>
      <p:cxnSp>
        <p:nvCxnSpPr>
          <p:cNvPr id="50" name="Straight Arrow Connector 32"/>
          <p:cNvCxnSpPr>
            <a:cxnSpLocks noChangeShapeType="1"/>
          </p:cNvCxnSpPr>
          <p:nvPr/>
        </p:nvCxnSpPr>
        <p:spPr bwMode="auto">
          <a:xfrm>
            <a:off x="1306420" y="5863147"/>
            <a:ext cx="612000" cy="0"/>
          </a:xfrm>
          <a:prstGeom prst="straightConnector1">
            <a:avLst/>
          </a:prstGeom>
          <a:noFill/>
          <a:ln w="12700" algn="ctr">
            <a:solidFill>
              <a:schemeClr val="tx1"/>
            </a:solidFill>
            <a:round/>
            <a:headEnd type="none" w="lg" len="lg"/>
            <a:tailEnd type="triangle" w="lg" len="med"/>
          </a:ln>
        </p:spPr>
      </p:cxnSp>
      <p:sp>
        <p:nvSpPr>
          <p:cNvPr id="51" name="TextBox 18"/>
          <p:cNvSpPr txBox="1">
            <a:spLocks noChangeArrowheads="1"/>
          </p:cNvSpPr>
          <p:nvPr/>
        </p:nvSpPr>
        <p:spPr bwMode="auto">
          <a:xfrm>
            <a:off x="4916086" y="5572036"/>
            <a:ext cx="2057400" cy="600164"/>
          </a:xfrm>
          <a:prstGeom prst="rect">
            <a:avLst/>
          </a:prstGeom>
          <a:solidFill>
            <a:schemeClr val="bg1"/>
          </a:solidFill>
          <a:ln w="9525">
            <a:solidFill>
              <a:schemeClr val="tx1"/>
            </a:solidFill>
            <a:miter lim="800000"/>
            <a:headEnd/>
            <a:tailEnd/>
          </a:ln>
        </p:spPr>
        <p:txBody>
          <a:bodyPr wrap="square">
            <a:spAutoFit/>
          </a:bodyPr>
          <a:lstStyle/>
          <a:p>
            <a:pPr algn="ctr"/>
            <a:r>
              <a:rPr lang="en-US" sz="1100" dirty="0" smtClean="0"/>
              <a:t>FSK/GFSK </a:t>
            </a:r>
            <a:r>
              <a:rPr lang="en-US" sz="1100" dirty="0" smtClean="0"/>
              <a:t>Modulation Block</a:t>
            </a:r>
            <a:endParaRPr lang="en-US" sz="1100" dirty="0" smtClean="0"/>
          </a:p>
          <a:p>
            <a:pPr algn="ctr"/>
            <a:r>
              <a:rPr lang="en-US" sz="1100" dirty="0" smtClean="0"/>
              <a:t>(</a:t>
            </a:r>
            <a:r>
              <a:rPr lang="en-US" sz="1100" i="1" dirty="0" smtClean="0"/>
              <a:t>Insert reference to section describing this functionality</a:t>
            </a:r>
            <a:r>
              <a:rPr lang="en-US" sz="1100" dirty="0" smtClean="0"/>
              <a:t>)</a:t>
            </a:r>
            <a:endParaRPr lang="en-US" sz="1100" dirty="0"/>
          </a:p>
        </p:txBody>
      </p:sp>
      <p:cxnSp>
        <p:nvCxnSpPr>
          <p:cNvPr id="52" name="Straight Arrow Connector 32"/>
          <p:cNvCxnSpPr>
            <a:cxnSpLocks noChangeShapeType="1"/>
          </p:cNvCxnSpPr>
          <p:nvPr/>
        </p:nvCxnSpPr>
        <p:spPr bwMode="auto">
          <a:xfrm>
            <a:off x="4017664" y="5844317"/>
            <a:ext cx="900000" cy="0"/>
          </a:xfrm>
          <a:prstGeom prst="straightConnector1">
            <a:avLst/>
          </a:prstGeom>
          <a:noFill/>
          <a:ln w="12700" algn="ctr">
            <a:solidFill>
              <a:schemeClr val="tx1"/>
            </a:solidFill>
            <a:round/>
            <a:headEnd type="none" w="lg" len="lg"/>
            <a:tailEnd type="triangle" w="lg" len="med"/>
          </a:ln>
        </p:spPr>
      </p:cxnSp>
      <p:cxnSp>
        <p:nvCxnSpPr>
          <p:cNvPr id="53" name="Straight Arrow Connector 32"/>
          <p:cNvCxnSpPr>
            <a:cxnSpLocks noChangeShapeType="1"/>
          </p:cNvCxnSpPr>
          <p:nvPr/>
        </p:nvCxnSpPr>
        <p:spPr bwMode="auto">
          <a:xfrm>
            <a:off x="6973486" y="5844317"/>
            <a:ext cx="1440000" cy="0"/>
          </a:xfrm>
          <a:prstGeom prst="straightConnector1">
            <a:avLst/>
          </a:prstGeom>
          <a:noFill/>
          <a:ln w="12700" algn="ctr">
            <a:solidFill>
              <a:schemeClr val="tx1"/>
            </a:solidFill>
            <a:round/>
            <a:headEnd type="none" w="lg" len="lg"/>
            <a:tailEnd type="triangle" w="lg" len="med"/>
          </a:ln>
        </p:spPr>
      </p:cxnSp>
      <p:sp>
        <p:nvSpPr>
          <p:cNvPr id="57" name="TextBox 48"/>
          <p:cNvSpPr txBox="1">
            <a:spLocks noChangeArrowheads="1"/>
          </p:cNvSpPr>
          <p:nvPr/>
        </p:nvSpPr>
        <p:spPr bwMode="auto">
          <a:xfrm>
            <a:off x="7162538" y="5615717"/>
            <a:ext cx="1143262" cy="253916"/>
          </a:xfrm>
          <a:prstGeom prst="rect">
            <a:avLst/>
          </a:prstGeom>
          <a:noFill/>
          <a:ln w="9525">
            <a:noFill/>
            <a:miter lim="800000"/>
            <a:headEnd/>
            <a:tailEnd/>
          </a:ln>
        </p:spPr>
        <p:txBody>
          <a:bodyPr wrap="none">
            <a:spAutoFit/>
          </a:bodyPr>
          <a:lstStyle/>
          <a:p>
            <a:r>
              <a:rPr lang="en-US" sz="1050" dirty="0" smtClean="0"/>
              <a:t>Modulated Signal</a:t>
            </a:r>
            <a:endParaRPr lang="en-US" sz="1050" dirty="0"/>
          </a:p>
        </p:txBody>
      </p:sp>
      <p:sp>
        <p:nvSpPr>
          <p:cNvPr id="58" name="TextBox 48"/>
          <p:cNvSpPr txBox="1">
            <a:spLocks noChangeArrowheads="1"/>
          </p:cNvSpPr>
          <p:nvPr/>
        </p:nvSpPr>
        <p:spPr bwMode="auto">
          <a:xfrm>
            <a:off x="8413224" y="5713976"/>
            <a:ext cx="349776" cy="253916"/>
          </a:xfrm>
          <a:prstGeom prst="rect">
            <a:avLst/>
          </a:prstGeom>
          <a:noFill/>
          <a:ln w="9525">
            <a:noFill/>
            <a:miter lim="800000"/>
            <a:headEnd/>
            <a:tailEnd/>
          </a:ln>
        </p:spPr>
        <p:txBody>
          <a:bodyPr wrap="none">
            <a:spAutoFit/>
          </a:bodyPr>
          <a:lstStyle/>
          <a:p>
            <a:r>
              <a:rPr lang="en-US" sz="1050" dirty="0" smtClean="0"/>
              <a:t>RF</a:t>
            </a:r>
            <a:endParaRPr lang="en-US" sz="1050" dirty="0"/>
          </a:p>
        </p:txBody>
      </p:sp>
      <p:cxnSp>
        <p:nvCxnSpPr>
          <p:cNvPr id="71" name="Straight Connector 70"/>
          <p:cNvCxnSpPr/>
          <p:nvPr/>
        </p:nvCxnSpPr>
        <p:spPr bwMode="auto">
          <a:xfrm rot="5400000">
            <a:off x="952500" y="5524500"/>
            <a:ext cx="685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4" name="Straight Connector 73"/>
          <p:cNvCxnSpPr/>
          <p:nvPr/>
        </p:nvCxnSpPr>
        <p:spPr bwMode="auto">
          <a:xfrm>
            <a:off x="1295400" y="5181600"/>
            <a:ext cx="7391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5" name="Straight Connector 74"/>
          <p:cNvCxnSpPr/>
          <p:nvPr/>
        </p:nvCxnSpPr>
        <p:spPr bwMode="auto">
          <a:xfrm rot="5400000">
            <a:off x="8002800" y="4494000"/>
            <a:ext cx="1368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6" name="Straight Connector 75"/>
          <p:cNvCxnSpPr/>
          <p:nvPr/>
        </p:nvCxnSpPr>
        <p:spPr bwMode="auto">
          <a:xfrm>
            <a:off x="8305800" y="3810000"/>
            <a:ext cx="38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xfrm>
            <a:off x="685800" y="381000"/>
            <a:ext cx="1600200" cy="215900"/>
          </a:xfrm>
          <a:noFill/>
        </p:spPr>
        <p:txBody>
          <a:bodyPr/>
          <a:lstStyle/>
          <a:p>
            <a:r>
              <a:rPr lang="en-US" dirty="0" smtClean="0"/>
              <a:t>July 2010</a:t>
            </a:r>
          </a:p>
        </p:txBody>
      </p:sp>
      <p:sp>
        <p:nvSpPr>
          <p:cNvPr id="3076" name="TextBox 17"/>
          <p:cNvSpPr txBox="1">
            <a:spLocks noChangeArrowheads="1"/>
          </p:cNvSpPr>
          <p:nvPr/>
        </p:nvSpPr>
        <p:spPr bwMode="auto">
          <a:xfrm>
            <a:off x="5029200" y="301625"/>
            <a:ext cx="3505200" cy="307975"/>
          </a:xfrm>
          <a:prstGeom prst="rect">
            <a:avLst/>
          </a:prstGeom>
          <a:solidFill>
            <a:schemeClr val="bg1"/>
          </a:solidFill>
          <a:ln w="9525">
            <a:noFill/>
            <a:miter lim="800000"/>
            <a:headEnd/>
            <a:tailEnd/>
          </a:ln>
        </p:spPr>
        <p:txBody>
          <a:bodyPr>
            <a:spAutoFit/>
          </a:bodyPr>
          <a:lstStyle/>
          <a:p>
            <a:r>
              <a:rPr lang="en-US" sz="1400" b="1"/>
              <a:t>doc.: IEEE 802.15&lt;doc 15-09-xxx-xx-004g&gt;</a:t>
            </a:r>
          </a:p>
        </p:txBody>
      </p:sp>
      <p:sp>
        <p:nvSpPr>
          <p:cNvPr id="3077" name="TextBox 6"/>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15-10-0356-04-004g</a:t>
            </a:r>
            <a:r>
              <a:rPr lang="en-US" sz="1400" b="1" dirty="0"/>
              <a:t>&gt;</a:t>
            </a:r>
          </a:p>
        </p:txBody>
      </p:sp>
      <p:sp>
        <p:nvSpPr>
          <p:cNvPr id="3099" name="TextBox 77"/>
          <p:cNvSpPr txBox="1">
            <a:spLocks noChangeArrowheads="1"/>
          </p:cNvSpPr>
          <p:nvPr/>
        </p:nvSpPr>
        <p:spPr bwMode="auto">
          <a:xfrm>
            <a:off x="152400" y="2152233"/>
            <a:ext cx="8839200" cy="2800767"/>
          </a:xfrm>
          <a:prstGeom prst="rect">
            <a:avLst/>
          </a:prstGeom>
          <a:noFill/>
          <a:ln w="9525">
            <a:noFill/>
            <a:miter lim="800000"/>
            <a:headEnd/>
            <a:tailEnd/>
          </a:ln>
        </p:spPr>
        <p:txBody>
          <a:bodyPr wrap="square">
            <a:spAutoFit/>
          </a:bodyPr>
          <a:lstStyle/>
          <a:p>
            <a:r>
              <a:rPr lang="en-US" sz="1600" dirty="0" smtClean="0"/>
              <a:t>Instructions to editors:  </a:t>
            </a:r>
            <a:r>
              <a:rPr lang="en-US" sz="1600" u="sng" dirty="0" smtClean="0"/>
              <a:t>Insert the following paragraphs after the new Figure 65.a:</a:t>
            </a:r>
          </a:p>
          <a:p>
            <a:endParaRPr lang="en-US" sz="1600" dirty="0" smtClean="0"/>
          </a:p>
          <a:p>
            <a:r>
              <a:rPr lang="en-US" sz="1600" dirty="0" smtClean="0"/>
              <a:t>The functional block diagram in Figure X.X is provided as a reference for specifying the MR-FSK PHY data flow processing functions. The number in each block refers to the </a:t>
            </a:r>
            <a:r>
              <a:rPr lang="en-US" sz="1600" dirty="0" err="1" smtClean="0"/>
              <a:t>subclause</a:t>
            </a:r>
            <a:r>
              <a:rPr lang="en-US" sz="1600" dirty="0" smtClean="0"/>
              <a:t> that describes that function. Each bit in the PPDU shall be processed through </a:t>
            </a:r>
            <a:r>
              <a:rPr lang="en-US" sz="1600" dirty="0" err="1" smtClean="0"/>
              <a:t>concatenator</a:t>
            </a:r>
            <a:r>
              <a:rPr lang="en-US" sz="1600" dirty="0" smtClean="0"/>
              <a:t>, FEC, data whitening and modulation functions using bit order rules defined in &lt;</a:t>
            </a:r>
            <a:r>
              <a:rPr lang="en-US" sz="1600" i="1" dirty="0" smtClean="0"/>
              <a:t>Insert reference to clause that defines 4g bit order rules for data processing  of PPDU (today Clause 6.3)</a:t>
            </a:r>
            <a:r>
              <a:rPr lang="en-US" sz="1600" dirty="0" smtClean="0"/>
              <a:t>&gt;. </a:t>
            </a:r>
          </a:p>
          <a:p>
            <a:endParaRPr lang="en-US" sz="1600" dirty="0" smtClean="0"/>
          </a:p>
          <a:p>
            <a:r>
              <a:rPr lang="en-US" sz="1600" dirty="0" smtClean="0"/>
              <a:t>When forward error coding </a:t>
            </a:r>
            <a:r>
              <a:rPr lang="en-US" sz="1600" dirty="0"/>
              <a:t>is </a:t>
            </a:r>
            <a:r>
              <a:rPr lang="en-US" sz="1600" dirty="0" smtClean="0"/>
              <a:t>enabled,  PHR and PSDU shall </a:t>
            </a:r>
            <a:r>
              <a:rPr lang="en-US" sz="1600" dirty="0"/>
              <a:t>be </a:t>
            </a:r>
            <a:r>
              <a:rPr lang="en-US" sz="1600" dirty="0" smtClean="0"/>
              <a:t>processed for coding </a:t>
            </a:r>
            <a:r>
              <a:rPr lang="en-US" sz="1600" dirty="0"/>
              <a:t>as a single block of data, </a:t>
            </a:r>
            <a:r>
              <a:rPr lang="en-US" sz="1600" dirty="0" smtClean="0"/>
              <a:t>as </a:t>
            </a:r>
            <a:r>
              <a:rPr lang="en-US" sz="1600" dirty="0"/>
              <a:t>described in &lt;</a:t>
            </a:r>
            <a:r>
              <a:rPr lang="en-US" sz="1600" i="1" dirty="0"/>
              <a:t>Insert correct </a:t>
            </a:r>
            <a:r>
              <a:rPr lang="en-US" sz="1600" i="1" dirty="0" smtClean="0"/>
              <a:t>sub-clause </a:t>
            </a:r>
            <a:r>
              <a:rPr lang="en-US" sz="1600" i="1" dirty="0"/>
              <a:t>number</a:t>
            </a:r>
            <a:r>
              <a:rPr lang="en-US" sz="1600" dirty="0" smtClean="0"/>
              <a:t>&gt;. When Data Whitening is enabled, the scrambling shall be only applied over the PSDU, as described in &lt;</a:t>
            </a:r>
            <a:r>
              <a:rPr lang="en-US" sz="1600" i="1" dirty="0" smtClean="0"/>
              <a:t>Insert correct sub-clause number</a:t>
            </a:r>
            <a:r>
              <a:rPr lang="en-US" sz="1600" dirty="0" smtClean="0"/>
              <a:t>&gt;. </a:t>
            </a:r>
            <a:endParaRPr lang="en-US" sz="1600" dirty="0"/>
          </a:p>
        </p:txBody>
      </p:sp>
      <p:sp>
        <p:nvSpPr>
          <p:cNvPr id="64" name="Footer Placeholder 4"/>
          <p:cNvSpPr>
            <a:spLocks noGrp="1"/>
          </p:cNvSpPr>
          <p:nvPr>
            <p:ph type="ftr" sz="quarter" idx="11"/>
          </p:nvPr>
        </p:nvSpPr>
        <p:spPr>
          <a:xfrm>
            <a:off x="5181600" y="6475413"/>
            <a:ext cx="3429000" cy="184150"/>
          </a:xfrm>
        </p:spPr>
        <p:txBody>
          <a:bodyPr/>
          <a:lstStyle/>
          <a:p>
            <a:pPr>
              <a:defRPr/>
            </a:pPr>
            <a:r>
              <a:rPr lang="de-DE" dirty="0" smtClean="0"/>
              <a:t>Daniel Popa, Alina Lu, &lt;Itron&gt;&lt;NICT&gt;</a:t>
            </a:r>
            <a:endParaRPr lang="en-US" dirty="0"/>
          </a:p>
        </p:txBody>
      </p:sp>
      <p:sp>
        <p:nvSpPr>
          <p:cNvPr id="46" name="Slide Number Placeholder 5"/>
          <p:cNvSpPr>
            <a:spLocks noGrp="1"/>
          </p:cNvSpPr>
          <p:nvPr>
            <p:ph type="sldNum" sz="quarter" idx="12"/>
          </p:nvPr>
        </p:nvSpPr>
        <p:spPr>
          <a:xfrm>
            <a:off x="4267200" y="6475413"/>
            <a:ext cx="530225" cy="182562"/>
          </a:xfrm>
        </p:spPr>
        <p:txBody>
          <a:bodyPr/>
          <a:lstStyle/>
          <a:p>
            <a:pPr>
              <a:defRPr/>
            </a:pPr>
            <a:r>
              <a:rPr lang="en-US" dirty="0" smtClean="0"/>
              <a:t>Slide </a:t>
            </a:r>
            <a:fld id="{2B4704C3-C870-4F07-917A-B92C3D73EC7E}" type="slidenum">
              <a:rPr lang="en-US" smtClean="0"/>
              <a:pPr>
                <a:defRPr/>
              </a:pPr>
              <a:t>8</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696</Words>
  <Application>Microsoft Office PowerPoint</Application>
  <PresentationFormat>On-screen Show (4:3)</PresentationFormat>
  <Paragraphs>103</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Slide 1</vt:lpstr>
      <vt:lpstr>Slide 2</vt:lpstr>
      <vt:lpstr>Comments </vt:lpstr>
      <vt:lpstr>Comments </vt:lpstr>
      <vt:lpstr>Comments </vt:lpstr>
      <vt:lpstr>Slide 6</vt:lpstr>
      <vt:lpstr>Slide 7</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
  <cp:keywords/>
  <dc:description/>
  <cp:lastModifiedBy/>
  <cp:revision>11</cp:revision>
  <cp:lastPrinted>1901-01-01T05:00:00Z</cp:lastPrinted>
  <dcterms:created xsi:type="dcterms:W3CDTF">2010-07-09T22:58:52Z</dcterms:created>
  <dcterms:modified xsi:type="dcterms:W3CDTF">2010-07-15T22:41:18Z</dcterms:modified>
</cp:coreProperties>
</file>