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9"/>
  </p:notesMasterIdLst>
  <p:handoutMasterIdLst>
    <p:handoutMasterId r:id="rId10"/>
  </p:handoutMasterIdLst>
  <p:sldIdLst>
    <p:sldId id="269" r:id="rId2"/>
    <p:sldId id="270" r:id="rId3"/>
    <p:sldId id="262" r:id="rId4"/>
    <p:sldId id="264" r:id="rId5"/>
    <p:sldId id="265" r:id="rId6"/>
    <p:sldId id="268" r:id="rId7"/>
    <p:sldId id="267" r:id="rId8"/>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CC66"/>
    <a:srgbClr val="FFFF99"/>
    <a:srgbClr val="FFFF66"/>
    <a:srgbClr val="FF0000"/>
    <a:srgbClr val="7A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61" autoAdjust="0"/>
    <p:restoredTop sz="94599" autoAdjust="0"/>
  </p:normalViewPr>
  <p:slideViewPr>
    <p:cSldViewPr>
      <p:cViewPr>
        <p:scale>
          <a:sx n="70" d="100"/>
          <a:sy n="70" d="100"/>
        </p:scale>
        <p:origin x="-1674" y="-126"/>
      </p:cViewPr>
      <p:guideLst>
        <p:guide orient="horz" pos="2160"/>
        <p:guide pos="2880"/>
      </p:guideLst>
    </p:cSldViewPr>
  </p:slideViewPr>
  <p:outlineViewPr>
    <p:cViewPr>
      <p:scale>
        <a:sx n="33" d="100"/>
        <a:sy n="33" d="100"/>
      </p:scale>
      <p:origin x="0" y="1271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190500"/>
            <a:ext cx="2641600"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3075" name="Rectangle 3"/>
          <p:cNvSpPr>
            <a:spLocks noGrp="1" noChangeArrowheads="1"/>
          </p:cNvSpPr>
          <p:nvPr>
            <p:ph type="dt" sz="quarter" idx="1"/>
          </p:nvPr>
        </p:nvSpPr>
        <p:spPr bwMode="auto">
          <a:xfrm>
            <a:off x="681038" y="190500"/>
            <a:ext cx="2265362"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3076" name="Rectangle 4"/>
          <p:cNvSpPr>
            <a:spLocks noGrp="1" noChangeArrowheads="1"/>
          </p:cNvSpPr>
          <p:nvPr>
            <p:ph type="ftr" sz="quarter" idx="2"/>
          </p:nvPr>
        </p:nvSpPr>
        <p:spPr bwMode="auto">
          <a:xfrm>
            <a:off x="4078288" y="9607550"/>
            <a:ext cx="2116137" cy="1603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7550"/>
            <a:ext cx="13573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1F604FAC-2335-4A6B-96CA-4F074C194B57}" type="slidenum">
              <a:rPr lang="en-US"/>
              <a:pPr>
                <a:defRPr/>
              </a:pPr>
              <a:t>‹#›</a:t>
            </a:fld>
            <a:endParaRPr lang="en-US"/>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79450" y="9607550"/>
            <a:ext cx="698500" cy="369888"/>
          </a:xfrm>
          <a:prstGeom prst="rect">
            <a:avLst/>
          </a:prstGeom>
          <a:noFill/>
          <a:ln w="9525">
            <a:noFill/>
            <a:miter lim="800000"/>
            <a:headEnd/>
            <a:tailEnd/>
          </a:ln>
          <a:effectLst/>
        </p:spPr>
        <p:txBody>
          <a:bodyPr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04775"/>
            <a:ext cx="2759075"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2051" name="Rectangle 3"/>
          <p:cNvSpPr>
            <a:spLocks noGrp="1" noChangeArrowheads="1"/>
          </p:cNvSpPr>
          <p:nvPr>
            <p:ph type="dt" idx="1"/>
          </p:nvPr>
        </p:nvSpPr>
        <p:spPr bwMode="auto">
          <a:xfrm>
            <a:off x="641350" y="104775"/>
            <a:ext cx="2682875"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4100"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0725"/>
            <a:ext cx="2460625" cy="1905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6550" y="9610725"/>
            <a:ext cx="7858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546170A3-6077-4382-80E3-DFC76D320710}" type="slidenum">
              <a:rPr lang="en-US"/>
              <a:pPr>
                <a:defRPr/>
              </a:pPr>
              <a:t>‹#›</a:t>
            </a:fld>
            <a:endParaRPr lang="en-US"/>
          </a:p>
        </p:txBody>
      </p:sp>
      <p:sp>
        <p:nvSpPr>
          <p:cNvPr id="2056" name="Rectangle 8"/>
          <p:cNvSpPr>
            <a:spLocks noChangeArrowheads="1"/>
          </p:cNvSpPr>
          <p:nvPr/>
        </p:nvSpPr>
        <p:spPr bwMode="auto">
          <a:xfrm>
            <a:off x="709613" y="9610725"/>
            <a:ext cx="696912" cy="369888"/>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FFB365-0D9E-4E75-9DB2-D82E4F6103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902772D-001A-4B81-B8DE-D26AD92025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2FA4EB-A33E-457B-A6C2-1EEF970913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4704C3-C870-4F07-917A-B92C3D73EC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730A03-7A2B-4D04-B0B3-8E5FEC727D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A3CCD1-0D11-409C-A070-A647905A63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8"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35C00FC-3F57-4EE8-8996-FFE2031B2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4"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F5E933-3C10-4D95-9535-234BB81B06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3"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E9C2861-CC8F-4373-9914-24B18C3BB8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7320B2-0A60-4D46-AC0A-38DE4E3F7C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B65F2F-E559-4151-AC01-7A420EBC37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171450"/>
            <a:ext cx="16002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a:t>&lt;July 2009&gt;</a:t>
            </a:r>
          </a:p>
        </p:txBody>
      </p:sp>
      <p:sp>
        <p:nvSpPr>
          <p:cNvPr id="1029" name="Rectangle 5"/>
          <p:cNvSpPr>
            <a:spLocks noGrp="1" noChangeArrowheads="1"/>
          </p:cNvSpPr>
          <p:nvPr>
            <p:ph type="ftr" sz="quarter" idx="3"/>
          </p:nvPr>
        </p:nvSpPr>
        <p:spPr bwMode="auto">
          <a:xfrm>
            <a:off x="5181600" y="6475413"/>
            <a:ext cx="3429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de-DE"/>
              <a:t>Daniel Popa, &lt;Itron&gt;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1EDC33A-52D0-46B1-995A-7AC259D2F8AE}" type="slidenum">
              <a:rPr lang="en-US"/>
              <a:pPr>
                <a:defRPr/>
              </a:pPr>
              <a:t>‹#›</a:t>
            </a:fld>
            <a:endParaRPr lang="en-US"/>
          </a:p>
        </p:txBody>
      </p:sp>
      <p:sp>
        <p:nvSpPr>
          <p:cNvPr id="1031" name="Rectangle 7"/>
          <p:cNvSpPr>
            <a:spLocks noChangeArrowheads="1"/>
          </p:cNvSpPr>
          <p:nvPr/>
        </p:nvSpPr>
        <p:spPr bwMode="auto">
          <a:xfrm>
            <a:off x="3048000" y="400050"/>
            <a:ext cx="5410200" cy="212725"/>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a:t>doc.: IEEE 802.15-&lt;doc </a:t>
            </a:r>
            <a:r>
              <a:rPr lang="en-US" b="1"/>
              <a:t>15-09-0490-01-004g</a:t>
            </a:r>
            <a:r>
              <a:rPr 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50" name="Straight Connector 5"/>
          <p:cNvCxnSpPr>
            <a:cxnSpLocks noChangeShapeType="1"/>
          </p:cNvCxnSpPr>
          <p:nvPr/>
        </p:nvCxnSpPr>
        <p:spPr bwMode="auto">
          <a:xfrm>
            <a:off x="0" y="0"/>
            <a:ext cx="914400" cy="0"/>
          </a:xfrm>
          <a:prstGeom prst="line">
            <a:avLst/>
          </a:prstGeom>
          <a:noFill/>
          <a:ln w="0" algn="ctr">
            <a:solidFill>
              <a:srgbClr val="FBFFFF"/>
            </a:solidFill>
            <a:round/>
            <a:headEnd/>
            <a:tailEnd/>
          </a:ln>
        </p:spPr>
      </p:cxnSp>
      <p:sp>
        <p:nvSpPr>
          <p:cNvPr id="2051" name="Date Placeholder 5"/>
          <p:cNvSpPr>
            <a:spLocks noGrp="1"/>
          </p:cNvSpPr>
          <p:nvPr>
            <p:ph type="dt" sz="quarter" idx="10"/>
          </p:nvPr>
        </p:nvSpPr>
        <p:spPr>
          <a:xfrm>
            <a:off x="685800" y="381000"/>
            <a:ext cx="1600200" cy="215900"/>
          </a:xfrm>
          <a:noFill/>
        </p:spPr>
        <p:txBody>
          <a:bodyPr/>
          <a:lstStyle/>
          <a:p>
            <a:r>
              <a:rPr lang="en-US" dirty="0" smtClean="0"/>
              <a:t>July 2010</a:t>
            </a:r>
          </a:p>
        </p:txBody>
      </p:sp>
      <p:sp>
        <p:nvSpPr>
          <p:cNvPr id="2052" name="Slide Number Placeholder 3"/>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39C5E523-121B-4AFD-87C4-9D51A264EDA1}" type="slidenum">
              <a:rPr lang="en-US" smtClean="0">
                <a:cs typeface="Arial" charset="0"/>
              </a:rPr>
              <a:pPr algn="r"/>
              <a:t>1</a:t>
            </a:fld>
            <a:endParaRPr lang="en-US" smtClean="0">
              <a:cs typeface="Arial" charset="0"/>
            </a:endParaRPr>
          </a:p>
        </p:txBody>
      </p:sp>
      <p:sp>
        <p:nvSpPr>
          <p:cNvPr id="27651" name="Rectangle 3"/>
          <p:cNvSpPr>
            <a:spLocks noChangeArrowheads="1"/>
          </p:cNvSpPr>
          <p:nvPr/>
        </p:nvSpPr>
        <p:spPr bwMode="auto">
          <a:xfrm>
            <a:off x="179388" y="666750"/>
            <a:ext cx="8820150" cy="5509200"/>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[Comments </a:t>
            </a:r>
            <a:r>
              <a:rPr lang="en-US" sz="1600" dirty="0" smtClean="0">
                <a:solidFill>
                  <a:schemeClr val="tx2"/>
                </a:solidFill>
              </a:rPr>
              <a:t>Resolution for issues related to </a:t>
            </a:r>
            <a:r>
              <a:rPr lang="en-US" sz="1600" dirty="0">
                <a:solidFill>
                  <a:schemeClr val="tx2"/>
                </a:solidFill>
              </a:rPr>
              <a:t>data flow </a:t>
            </a:r>
            <a:r>
              <a:rPr lang="en-US" sz="1600" dirty="0" smtClean="0">
                <a:solidFill>
                  <a:schemeClr val="tx2"/>
                </a:solidFill>
              </a:rPr>
              <a:t>processing for MR-FSK PHY]</a:t>
            </a:r>
            <a:r>
              <a:rPr lang="en-US" sz="1600" dirty="0">
                <a:solidFill>
                  <a:schemeClr val="tx2"/>
                </a:solidFill>
              </a:rPr>
              <a:t>	</a:t>
            </a:r>
          </a:p>
          <a:p>
            <a:pPr eaLnBrk="0" hangingPunct="0">
              <a:defRPr/>
            </a:pPr>
            <a:r>
              <a:rPr lang="en-US" sz="1600" b="1" dirty="0">
                <a:solidFill>
                  <a:schemeClr val="tx2"/>
                </a:solidFill>
              </a:rPr>
              <a:t>Date Submitted:   </a:t>
            </a:r>
            <a:r>
              <a:rPr lang="en-US" sz="1600" dirty="0" smtClean="0">
                <a:solidFill>
                  <a:schemeClr val="tx2"/>
                </a:solidFill>
              </a:rPr>
              <a:t>[</a:t>
            </a:r>
            <a:r>
              <a:rPr lang="en-US" sz="1600" dirty="0" smtClean="0"/>
              <a:t>July, </a:t>
            </a:r>
            <a:r>
              <a:rPr lang="en-US" sz="1600" dirty="0"/>
              <a:t>2010]	</a:t>
            </a:r>
          </a:p>
          <a:p>
            <a:pPr eaLnBrk="0" hangingPunct="0">
              <a:defRPr/>
            </a:pPr>
            <a:r>
              <a:rPr lang="en-US" sz="1600" b="1" dirty="0"/>
              <a:t>Source:</a:t>
            </a:r>
            <a:r>
              <a:rPr lang="en-US" sz="1600" dirty="0"/>
              <a:t> 	[Daniel </a:t>
            </a:r>
            <a:r>
              <a:rPr lang="en-US" sz="1600" dirty="0" smtClean="0"/>
              <a:t>Popa, Hartman Van Wyk] </a:t>
            </a:r>
            <a:r>
              <a:rPr lang="en-US" sz="1600" dirty="0"/>
              <a:t>	Company [</a:t>
            </a:r>
            <a:r>
              <a:rPr lang="en-US" sz="1600" dirty="0" err="1"/>
              <a:t>Itron</a:t>
            </a:r>
            <a:r>
              <a:rPr lang="en-US" sz="1600" dirty="0"/>
              <a:t>, Inc</a:t>
            </a:r>
            <a:r>
              <a:rPr lang="en-US" sz="1600" dirty="0" smtClean="0"/>
              <a:t>.]</a:t>
            </a:r>
          </a:p>
          <a:p>
            <a:pPr eaLnBrk="0" hangingPunct="0">
              <a:defRPr/>
            </a:pPr>
            <a:r>
              <a:rPr lang="en-US" sz="1600" dirty="0" smtClean="0"/>
              <a:t>                  [</a:t>
            </a:r>
            <a:r>
              <a:rPr lang="en-US" sz="1600" dirty="0" err="1" smtClean="0"/>
              <a:t>Alina</a:t>
            </a:r>
            <a:r>
              <a:rPr lang="en-US" sz="1600" dirty="0" smtClean="0"/>
              <a:t> Lu, Hiroshi Harada]                             Company [NICT]</a:t>
            </a:r>
            <a:endParaRPr lang="en-US" sz="1600" dirty="0"/>
          </a:p>
          <a:p>
            <a:pPr eaLnBrk="0" hangingPunct="0">
              <a:defRPr/>
            </a:pPr>
            <a:r>
              <a:rPr lang="en-US" sz="1600" dirty="0"/>
              <a:t>	</a:t>
            </a:r>
          </a:p>
          <a:p>
            <a:pPr eaLnBrk="0" hangingPunct="0">
              <a:defRPr/>
            </a:pPr>
            <a:r>
              <a:rPr lang="en-US" sz="1600" dirty="0">
                <a:solidFill>
                  <a:schemeClr val="tx2"/>
                </a:solidFill>
              </a:rPr>
              <a:t>Address 	[76 Avenue Pierre </a:t>
            </a:r>
            <a:r>
              <a:rPr lang="en-US" sz="1600" dirty="0" err="1">
                <a:solidFill>
                  <a:schemeClr val="tx2"/>
                </a:solidFill>
              </a:rPr>
              <a:t>Brossolette</a:t>
            </a:r>
            <a:r>
              <a:rPr lang="en-US" sz="1600" dirty="0">
                <a:solidFill>
                  <a:schemeClr val="tx2"/>
                </a:solidFill>
              </a:rPr>
              <a:t>, 92240 Malakoff, France]  </a:t>
            </a:r>
          </a:p>
          <a:p>
            <a:pPr eaLnBrk="0" hangingPunct="0">
              <a:defRPr/>
            </a:pPr>
            <a:r>
              <a:rPr lang="en-US" sz="1600" dirty="0">
                <a:solidFill>
                  <a:schemeClr val="tx2"/>
                </a:solidFill>
              </a:rPr>
              <a:t>Voice:	[+33 158351760], E-Mail:[daniel.popa@itron.com]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endParaRPr lang="en-US" sz="1600" dirty="0"/>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Proposed resolution for comments on data flow processing. Presented to the 802.15.4g SUN Task Group for consideration.</a:t>
            </a:r>
            <a:r>
              <a:rPr lang="en-US" sz="1600" dirty="0">
                <a:solidFill>
                  <a:schemeClr val="tx2"/>
                </a:solidFill>
              </a:rPr>
              <a:t>]</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054"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dirty="0" smtClean="0"/>
              <a:t>Daniel Popa, Alina Lu, &lt;Itron&gt;&lt;NICT&gt;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2</a:t>
            </a:fld>
            <a:endParaRPr lang="en-US"/>
          </a:p>
        </p:txBody>
      </p:sp>
      <p:sp>
        <p:nvSpPr>
          <p:cNvPr id="7" name="TextBox 77"/>
          <p:cNvSpPr txBox="1">
            <a:spLocks noGrp="1" noChangeArrowheads="1"/>
          </p:cNvSpPr>
          <p:nvPr>
            <p:ph idx="1"/>
          </p:nvPr>
        </p:nvSpPr>
        <p:spPr bwMode="auto">
          <a:xfrm>
            <a:off x="685800" y="2782027"/>
            <a:ext cx="7772400" cy="646973"/>
          </a:xfrm>
          <a:prstGeom prst="rect">
            <a:avLst/>
          </a:prstGeom>
          <a:noFill/>
          <a:ln w="9525">
            <a:noFill/>
            <a:miter lim="800000"/>
            <a:headEnd/>
            <a:tailEnd/>
          </a:ln>
        </p:spPr>
        <p:txBody>
          <a:bodyPr wrap="square">
            <a:spAutoFit/>
          </a:bodyPr>
          <a:lstStyle/>
          <a:p>
            <a:r>
              <a:rPr lang="en-US" sz="1800" dirty="0"/>
              <a:t>This proposal </a:t>
            </a:r>
            <a:r>
              <a:rPr lang="en-US" sz="1800" dirty="0" smtClean="0"/>
              <a:t>provides </a:t>
            </a:r>
            <a:r>
              <a:rPr lang="en-US" sz="1800" dirty="0"/>
              <a:t>a resolution </a:t>
            </a:r>
            <a:r>
              <a:rPr lang="en-US" sz="1800" dirty="0" smtClean="0"/>
              <a:t>to </a:t>
            </a:r>
            <a:r>
              <a:rPr lang="en-US" sz="1800" dirty="0"/>
              <a:t>the following comments: </a:t>
            </a:r>
            <a:r>
              <a:rPr lang="en-US" sz="1800" dirty="0" smtClean="0"/>
              <a:t>1233</a:t>
            </a:r>
            <a:r>
              <a:rPr lang="en-US" sz="1800" dirty="0"/>
              <a:t>, 1264, 1273. </a:t>
            </a:r>
          </a:p>
        </p:txBody>
      </p:sp>
      <p:sp>
        <p:nvSpPr>
          <p:cNvPr id="8" name="TextBox 7"/>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2057400"/>
            <a:ext cx="7772400" cy="3200400"/>
          </a:xfrm>
        </p:spPr>
        <p:txBody>
          <a:bodyPr/>
          <a:lstStyle/>
          <a:p>
            <a:r>
              <a:rPr lang="en-US" sz="2400" u="sng" dirty="0" smtClean="0"/>
              <a:t>Comment ID 1233 – Classified as FSK subgroup</a:t>
            </a:r>
          </a:p>
          <a:p>
            <a:pPr lvl="1"/>
            <a:r>
              <a:rPr lang="en-US" sz="2000" u="sng" dirty="0" smtClean="0"/>
              <a:t>Comment Content</a:t>
            </a:r>
            <a:r>
              <a:rPr lang="en-US" sz="2000" dirty="0" smtClean="0"/>
              <a:t>: </a:t>
            </a:r>
            <a:br>
              <a:rPr lang="en-US" sz="2000" dirty="0" smtClean="0"/>
            </a:br>
            <a:r>
              <a:rPr lang="en-US" sz="2000" dirty="0" smtClean="0"/>
              <a:t>“</a:t>
            </a:r>
            <a:r>
              <a:rPr lang="en-US" sz="2000" i="1" dirty="0" smtClean="0"/>
              <a:t>Block diagram in Figure 65a is incomplete, since FEC and Data Whitening are missing.”</a:t>
            </a:r>
          </a:p>
          <a:p>
            <a:pPr lvl="1"/>
            <a:r>
              <a:rPr lang="en-US" sz="2000" u="sng" dirty="0" smtClean="0"/>
              <a:t>Resolution proposed by the commenter</a:t>
            </a:r>
            <a:r>
              <a:rPr lang="en-US" sz="2000" dirty="0" smtClean="0"/>
              <a:t>: </a:t>
            </a:r>
            <a:br>
              <a:rPr lang="en-US" sz="2000" dirty="0" smtClean="0"/>
            </a:br>
            <a:r>
              <a:rPr lang="en-US" sz="2000" dirty="0" smtClean="0"/>
              <a:t>“</a:t>
            </a:r>
            <a:r>
              <a:rPr lang="en-US" sz="2000" i="1" dirty="0" smtClean="0"/>
              <a:t>Add boxes for FEC and Data Whitening to Figure 65a.”</a:t>
            </a:r>
          </a:p>
          <a:p>
            <a:pPr lvl="1">
              <a:buNone/>
            </a:pPr>
            <a:endParaRPr lang="en-US" sz="2000" i="1" dirty="0" smtClean="0"/>
          </a:p>
          <a:p>
            <a:r>
              <a:rPr lang="en-US" sz="2400" dirty="0" smtClean="0"/>
              <a:t>Assigned to </a:t>
            </a:r>
            <a:r>
              <a:rPr lang="en-US" sz="2400" dirty="0" err="1" smtClean="0"/>
              <a:t>Alina</a:t>
            </a:r>
            <a:r>
              <a:rPr lang="en-US" sz="2400" dirty="0" smtClean="0"/>
              <a:t> Lu</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3</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
        <p:nvSpPr>
          <p:cNvPr id="8"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524000"/>
            <a:ext cx="7772400" cy="4267200"/>
          </a:xfrm>
        </p:spPr>
        <p:txBody>
          <a:bodyPr/>
          <a:lstStyle/>
          <a:p>
            <a:r>
              <a:rPr lang="en-US" sz="2400" u="sng" dirty="0" smtClean="0"/>
              <a:t>Comment ID 1264 – Classified as Scrambling subgroup</a:t>
            </a:r>
          </a:p>
          <a:p>
            <a:pPr lvl="1"/>
            <a:r>
              <a:rPr lang="en-US" sz="2000" u="sng" dirty="0" smtClean="0"/>
              <a:t>Comment content: </a:t>
            </a:r>
            <a:br>
              <a:rPr lang="en-US" sz="2000" u="sng" dirty="0" smtClean="0"/>
            </a:br>
            <a:r>
              <a:rPr lang="en-US" sz="2000" u="sng" dirty="0" smtClean="0"/>
              <a:t>“</a:t>
            </a:r>
            <a:r>
              <a:rPr lang="en-US" sz="2000" i="1" dirty="0" smtClean="0"/>
              <a:t>The order of data whitening relative to FEC encoding is unclear.”</a:t>
            </a:r>
          </a:p>
          <a:p>
            <a:pPr lvl="1"/>
            <a:r>
              <a:rPr lang="en-US" sz="2000" u="sng" dirty="0" smtClean="0"/>
              <a:t>Resolution proposed by the commenter: </a:t>
            </a:r>
            <a:br>
              <a:rPr lang="en-US" sz="2000" u="sng" dirty="0" smtClean="0"/>
            </a:br>
            <a:r>
              <a:rPr lang="en-US" sz="2000" u="sng" dirty="0" smtClean="0"/>
              <a:t>“</a:t>
            </a:r>
            <a:r>
              <a:rPr lang="en-US" sz="2000" i="1" dirty="0" smtClean="0"/>
              <a:t>Clarify that, at the transmitter, when FEC is not used, data whitening is applied to the </a:t>
            </a:r>
            <a:r>
              <a:rPr lang="en-US" sz="2000" i="1" dirty="0" err="1" smtClean="0"/>
              <a:t>uncoded</a:t>
            </a:r>
            <a:r>
              <a:rPr lang="en-US" sz="2000" i="1" dirty="0" smtClean="0"/>
              <a:t> PSDU data bits. When FEC is used, data whitening is applied to the coded PSDU data bits following FEC encoding.”</a:t>
            </a:r>
          </a:p>
          <a:p>
            <a:pPr lvl="1">
              <a:buNone/>
            </a:pPr>
            <a:endParaRPr lang="en-US" sz="2000" dirty="0" smtClean="0"/>
          </a:p>
          <a:p>
            <a:r>
              <a:rPr lang="en-US" sz="2400" dirty="0" smtClean="0"/>
              <a:t>Assigned to James </a:t>
            </a:r>
            <a:r>
              <a:rPr lang="en-US" sz="2400" dirty="0" err="1" smtClean="0"/>
              <a:t>Gilb</a:t>
            </a:r>
            <a:r>
              <a:rPr lang="en-US" sz="2400" dirty="0" smtClean="0"/>
              <a:t>. </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4</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
        <p:nvSpPr>
          <p:cNvPr id="8"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295400"/>
            <a:ext cx="7772400" cy="3733800"/>
          </a:xfrm>
        </p:spPr>
        <p:txBody>
          <a:bodyPr/>
          <a:lstStyle/>
          <a:p>
            <a:r>
              <a:rPr lang="en-US" sz="2400" u="sng" dirty="0" smtClean="0"/>
              <a:t>Comment ID 1273 – Classified as FSK subgroup</a:t>
            </a:r>
          </a:p>
          <a:p>
            <a:pPr lvl="1"/>
            <a:r>
              <a:rPr lang="en-US" sz="2000" u="sng" dirty="0" smtClean="0"/>
              <a:t>Comment content:</a:t>
            </a:r>
            <a:r>
              <a:rPr lang="en-US" sz="2000" dirty="0" smtClean="0"/>
              <a:t> </a:t>
            </a:r>
            <a:br>
              <a:rPr lang="en-US" sz="2000" dirty="0" smtClean="0"/>
            </a:br>
            <a:r>
              <a:rPr lang="en-US" sz="2000" dirty="0" smtClean="0"/>
              <a:t>“</a:t>
            </a:r>
            <a:r>
              <a:rPr lang="en-US" sz="2000" i="1" dirty="0" smtClean="0"/>
              <a:t>In case of FEC being enabled, is data whitening to be applied to the raw PSDU info bits or to the bits at the output of the FEC and possibly </a:t>
            </a:r>
            <a:r>
              <a:rPr lang="en-US" sz="2000" i="1" dirty="0" err="1" smtClean="0"/>
              <a:t>interleaver</a:t>
            </a:r>
            <a:r>
              <a:rPr lang="en-US" sz="2000" i="1" dirty="0" smtClean="0"/>
              <a:t>?”</a:t>
            </a:r>
          </a:p>
          <a:p>
            <a:pPr lvl="1"/>
            <a:r>
              <a:rPr lang="en-US" sz="2000" u="sng" dirty="0" smtClean="0"/>
              <a:t>Resolution proposed by the commenter:</a:t>
            </a:r>
            <a:r>
              <a:rPr lang="en-US" sz="2000" dirty="0" smtClean="0"/>
              <a:t> </a:t>
            </a:r>
            <a:br>
              <a:rPr lang="en-US" sz="2000" dirty="0" smtClean="0"/>
            </a:br>
            <a:r>
              <a:rPr lang="en-US" sz="2000" i="1" dirty="0" smtClean="0"/>
              <a:t>“Specify the order of whitening in conjunction with FEC and interleaving. “</a:t>
            </a:r>
          </a:p>
          <a:p>
            <a:endParaRPr lang="en-US" sz="2400" dirty="0" smtClean="0"/>
          </a:p>
          <a:p>
            <a:r>
              <a:rPr lang="en-US" sz="2400" dirty="0" smtClean="0"/>
              <a:t>Assigned to James </a:t>
            </a:r>
            <a:r>
              <a:rPr lang="en-US" sz="2400" dirty="0" err="1" smtClean="0"/>
              <a:t>Gilb</a:t>
            </a:r>
            <a:endParaRPr lang="en-US" sz="2400" dirty="0" smtClean="0"/>
          </a:p>
          <a:p>
            <a:pPr lvl="1"/>
            <a:endParaRPr lang="en-US" sz="2000" dirty="0"/>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5</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
        <p:nvSpPr>
          <p:cNvPr id="8"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6</a:t>
            </a:fld>
            <a:endParaRPr lang="en-US"/>
          </a:p>
        </p:txBody>
      </p:sp>
      <p:sp>
        <p:nvSpPr>
          <p:cNvPr id="7" name="TextBox 77"/>
          <p:cNvSpPr txBox="1">
            <a:spLocks noGrp="1" noChangeArrowheads="1"/>
          </p:cNvSpPr>
          <p:nvPr>
            <p:ph idx="1"/>
          </p:nvPr>
        </p:nvSpPr>
        <p:spPr bwMode="auto">
          <a:xfrm>
            <a:off x="381000" y="2362200"/>
            <a:ext cx="8305800" cy="2653676"/>
          </a:xfrm>
          <a:prstGeom prst="rect">
            <a:avLst/>
          </a:prstGeom>
          <a:noFill/>
          <a:ln w="9525">
            <a:noFill/>
            <a:miter lim="800000"/>
            <a:headEnd/>
            <a:tailEnd/>
          </a:ln>
        </p:spPr>
        <p:txBody>
          <a:bodyPr wrap="square">
            <a:spAutoFit/>
          </a:bodyPr>
          <a:lstStyle/>
          <a:p>
            <a:r>
              <a:rPr lang="en-US" sz="2000" dirty="0" smtClean="0"/>
              <a:t>Create a new subsection within the Clause 6.12: MR-FSK PHY, as follows: </a:t>
            </a:r>
          </a:p>
          <a:p>
            <a:pPr lvl="1"/>
            <a:r>
              <a:rPr lang="en-US" sz="1600" dirty="0" smtClean="0"/>
              <a:t>Create </a:t>
            </a:r>
            <a:r>
              <a:rPr lang="en-US" sz="1600" i="1" dirty="0" smtClean="0"/>
              <a:t>Subsection 6.12a.1: Reference data flow processing diagram</a:t>
            </a:r>
            <a:r>
              <a:rPr lang="en-US" sz="1600" dirty="0" smtClean="0"/>
              <a:t>, and insert it before the existing Subsection 6.12a.1 “Reference Modulator Diagram”. </a:t>
            </a:r>
          </a:p>
          <a:p>
            <a:pPr lvl="1"/>
            <a:r>
              <a:rPr lang="en-US" sz="1600" dirty="0" smtClean="0"/>
              <a:t>Use the diagram from the following slide</a:t>
            </a:r>
          </a:p>
          <a:p>
            <a:endParaRPr lang="en-US" sz="2000" dirty="0" smtClean="0"/>
          </a:p>
          <a:p>
            <a:endParaRPr lang="en-US" sz="2000" dirty="0" smtClean="0"/>
          </a:p>
          <a:p>
            <a:r>
              <a:rPr lang="en-US" sz="2000" dirty="0" smtClean="0"/>
              <a:t>Renumber all the following subsections. </a:t>
            </a:r>
          </a:p>
        </p:txBody>
      </p:sp>
      <p:sp>
        <p:nvSpPr>
          <p:cNvPr id="8" name="TextBox 7"/>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
        <p:nvSpPr>
          <p:cNvPr id="9"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85800" y="381000"/>
            <a:ext cx="1600200" cy="215900"/>
          </a:xfrm>
          <a:noFill/>
        </p:spPr>
        <p:txBody>
          <a:bodyPr/>
          <a:lstStyle/>
          <a:p>
            <a:r>
              <a:rPr lang="en-US" dirty="0" smtClean="0"/>
              <a:t>July 2010</a:t>
            </a:r>
          </a:p>
        </p:txBody>
      </p:sp>
      <p:sp>
        <p:nvSpPr>
          <p:cNvPr id="3076" name="TextBox 17"/>
          <p:cNvSpPr txBox="1">
            <a:spLocks noChangeArrowheads="1"/>
          </p:cNvSpPr>
          <p:nvPr/>
        </p:nvSpPr>
        <p:spPr bwMode="auto">
          <a:xfrm>
            <a:off x="5029200" y="301625"/>
            <a:ext cx="3505200" cy="307975"/>
          </a:xfrm>
          <a:prstGeom prst="rect">
            <a:avLst/>
          </a:prstGeom>
          <a:solidFill>
            <a:schemeClr val="bg1"/>
          </a:solidFill>
          <a:ln w="9525">
            <a:noFill/>
            <a:miter lim="800000"/>
            <a:headEnd/>
            <a:tailEnd/>
          </a:ln>
        </p:spPr>
        <p:txBody>
          <a:bodyPr>
            <a:spAutoFit/>
          </a:bodyPr>
          <a:lstStyle/>
          <a:p>
            <a:r>
              <a:rPr lang="en-US" sz="1400" b="1"/>
              <a:t>doc.: IEEE 802.15&lt;doc 15-09-xxx-xx-004g&gt;</a:t>
            </a:r>
          </a:p>
        </p:txBody>
      </p:sp>
      <p:sp>
        <p:nvSpPr>
          <p:cNvPr id="307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15-10-0356-03-004g</a:t>
            </a:r>
            <a:r>
              <a:rPr lang="en-US" sz="1400" b="1" dirty="0"/>
              <a:t>&gt;</a:t>
            </a:r>
          </a:p>
        </p:txBody>
      </p:sp>
      <p:sp>
        <p:nvSpPr>
          <p:cNvPr id="3099" name="TextBox 77"/>
          <p:cNvSpPr txBox="1">
            <a:spLocks noChangeArrowheads="1"/>
          </p:cNvSpPr>
          <p:nvPr/>
        </p:nvSpPr>
        <p:spPr bwMode="auto">
          <a:xfrm>
            <a:off x="381000" y="5410200"/>
            <a:ext cx="8534400" cy="461665"/>
          </a:xfrm>
          <a:prstGeom prst="rect">
            <a:avLst/>
          </a:prstGeom>
          <a:noFill/>
          <a:ln w="9525">
            <a:noFill/>
            <a:miter lim="800000"/>
            <a:headEnd/>
            <a:tailEnd/>
          </a:ln>
        </p:spPr>
        <p:txBody>
          <a:bodyPr wrap="square">
            <a:spAutoFit/>
          </a:bodyPr>
          <a:lstStyle/>
          <a:p>
            <a:r>
              <a:rPr lang="en-US" dirty="0"/>
              <a:t>* When </a:t>
            </a:r>
            <a:r>
              <a:rPr lang="en-US" dirty="0" smtClean="0"/>
              <a:t>forward error coding </a:t>
            </a:r>
            <a:r>
              <a:rPr lang="en-US" dirty="0"/>
              <a:t>is enabled </a:t>
            </a:r>
            <a:r>
              <a:rPr lang="en-US" dirty="0" smtClean="0"/>
              <a:t>the PHR and PSDU shall </a:t>
            </a:r>
            <a:r>
              <a:rPr lang="en-US" dirty="0"/>
              <a:t>be </a:t>
            </a:r>
            <a:r>
              <a:rPr lang="en-US" dirty="0" smtClean="0"/>
              <a:t>processed for coding </a:t>
            </a:r>
            <a:r>
              <a:rPr lang="en-US" dirty="0"/>
              <a:t>as a single block of data, </a:t>
            </a:r>
            <a:r>
              <a:rPr lang="en-US" dirty="0" smtClean="0"/>
              <a:t>as </a:t>
            </a:r>
            <a:r>
              <a:rPr lang="en-US" dirty="0"/>
              <a:t>described in &lt;</a:t>
            </a:r>
            <a:r>
              <a:rPr lang="en-US" i="1" dirty="0"/>
              <a:t>Insert correct </a:t>
            </a:r>
            <a:r>
              <a:rPr lang="en-US" i="1" dirty="0" smtClean="0"/>
              <a:t>sub-clause </a:t>
            </a:r>
            <a:r>
              <a:rPr lang="en-US" i="1" dirty="0"/>
              <a:t>number</a:t>
            </a:r>
            <a:r>
              <a:rPr lang="en-US" dirty="0" smtClean="0"/>
              <a:t>&gt;.</a:t>
            </a:r>
            <a:endParaRPr lang="en-US" dirty="0"/>
          </a:p>
        </p:txBody>
      </p:sp>
      <p:sp>
        <p:nvSpPr>
          <p:cNvPr id="3078" name="TextBox 16"/>
          <p:cNvSpPr txBox="1">
            <a:spLocks noChangeArrowheads="1"/>
          </p:cNvSpPr>
          <p:nvPr/>
        </p:nvSpPr>
        <p:spPr bwMode="auto">
          <a:xfrm>
            <a:off x="2831454" y="2671211"/>
            <a:ext cx="915046" cy="1308050"/>
          </a:xfrm>
          <a:prstGeom prst="rect">
            <a:avLst/>
          </a:prstGeom>
          <a:noFill/>
          <a:ln w="9525">
            <a:solidFill>
              <a:schemeClr val="tx1"/>
            </a:solidFill>
            <a:miter lim="800000"/>
            <a:headEnd/>
            <a:tailEnd/>
          </a:ln>
        </p:spPr>
        <p:txBody>
          <a:bodyPr wrap="square">
            <a:spAutoFit/>
          </a:bodyPr>
          <a:lstStyle/>
          <a:p>
            <a:pPr algn="ctr"/>
            <a:endParaRPr lang="en-US" sz="1100" dirty="0"/>
          </a:p>
          <a:p>
            <a:pPr algn="ctr"/>
            <a:endParaRPr lang="en-US" sz="1100" dirty="0"/>
          </a:p>
          <a:p>
            <a:pPr algn="ctr"/>
            <a:r>
              <a:rPr lang="en-US" altLang="ja-JP" sz="1100" dirty="0" smtClean="0"/>
              <a:t>Forward Error</a:t>
            </a:r>
          </a:p>
          <a:p>
            <a:pPr algn="ctr"/>
            <a:r>
              <a:rPr lang="en-US" altLang="ja-JP" sz="1100" dirty="0" smtClean="0"/>
              <a:t>C</a:t>
            </a:r>
            <a:r>
              <a:rPr lang="en-US" sz="1100" dirty="0" smtClean="0"/>
              <a:t>oding*</a:t>
            </a:r>
          </a:p>
          <a:p>
            <a:pPr algn="ctr"/>
            <a:endParaRPr lang="en-US" sz="1100" dirty="0"/>
          </a:p>
          <a:p>
            <a:pPr algn="ctr"/>
            <a:endParaRPr lang="en-US" sz="1100" dirty="0"/>
          </a:p>
        </p:txBody>
      </p:sp>
      <p:cxnSp>
        <p:nvCxnSpPr>
          <p:cNvPr id="3081" name="Straight Arrow Connector 20"/>
          <p:cNvCxnSpPr>
            <a:cxnSpLocks noChangeShapeType="1"/>
          </p:cNvCxnSpPr>
          <p:nvPr/>
        </p:nvCxnSpPr>
        <p:spPr bwMode="auto">
          <a:xfrm>
            <a:off x="2382729" y="3021436"/>
            <a:ext cx="432594" cy="1342"/>
          </a:xfrm>
          <a:prstGeom prst="straightConnector1">
            <a:avLst/>
          </a:prstGeom>
          <a:noFill/>
          <a:ln w="12700" algn="ctr">
            <a:solidFill>
              <a:schemeClr val="tx1"/>
            </a:solidFill>
            <a:round/>
            <a:headEnd type="none" w="lg" len="lg"/>
            <a:tailEnd/>
          </a:ln>
        </p:spPr>
      </p:cxnSp>
      <p:cxnSp>
        <p:nvCxnSpPr>
          <p:cNvPr id="3082" name="Straight Arrow Connector 23"/>
          <p:cNvCxnSpPr>
            <a:cxnSpLocks noChangeShapeType="1"/>
          </p:cNvCxnSpPr>
          <p:nvPr/>
        </p:nvCxnSpPr>
        <p:spPr bwMode="auto">
          <a:xfrm>
            <a:off x="5409858" y="2913292"/>
            <a:ext cx="398866" cy="1342"/>
          </a:xfrm>
          <a:prstGeom prst="straightConnector1">
            <a:avLst/>
          </a:prstGeom>
          <a:noFill/>
          <a:ln w="12700" algn="ctr">
            <a:solidFill>
              <a:schemeClr val="tx1"/>
            </a:solidFill>
            <a:round/>
            <a:headEnd type="none" w="lg" len="lg"/>
            <a:tailEnd type="none" w="lg" len="med"/>
          </a:ln>
        </p:spPr>
      </p:cxnSp>
      <p:sp>
        <p:nvSpPr>
          <p:cNvPr id="3084" name="TextBox 43"/>
          <p:cNvSpPr txBox="1">
            <a:spLocks noChangeArrowheads="1"/>
          </p:cNvSpPr>
          <p:nvPr/>
        </p:nvSpPr>
        <p:spPr bwMode="auto">
          <a:xfrm>
            <a:off x="550405" y="2774546"/>
            <a:ext cx="530915" cy="253916"/>
          </a:xfrm>
          <a:prstGeom prst="rect">
            <a:avLst/>
          </a:prstGeom>
          <a:noFill/>
          <a:ln w="9525">
            <a:noFill/>
            <a:miter lim="800000"/>
            <a:headEnd/>
            <a:tailEnd/>
          </a:ln>
        </p:spPr>
        <p:txBody>
          <a:bodyPr wrap="none">
            <a:spAutoFit/>
          </a:bodyPr>
          <a:lstStyle/>
          <a:p>
            <a:r>
              <a:rPr lang="en-US" sz="1050" dirty="0"/>
              <a:t>PSDU</a:t>
            </a:r>
          </a:p>
        </p:txBody>
      </p:sp>
      <p:sp>
        <p:nvSpPr>
          <p:cNvPr id="3085" name="TextBox 46"/>
          <p:cNvSpPr txBox="1">
            <a:spLocks noChangeArrowheads="1"/>
          </p:cNvSpPr>
          <p:nvPr/>
        </p:nvSpPr>
        <p:spPr bwMode="auto">
          <a:xfrm>
            <a:off x="691181" y="3580963"/>
            <a:ext cx="447558" cy="253916"/>
          </a:xfrm>
          <a:prstGeom prst="rect">
            <a:avLst/>
          </a:prstGeom>
          <a:noFill/>
          <a:ln w="9525">
            <a:noFill/>
            <a:miter lim="800000"/>
            <a:headEnd/>
            <a:tailEnd/>
          </a:ln>
        </p:spPr>
        <p:txBody>
          <a:bodyPr wrap="none">
            <a:spAutoFit/>
          </a:bodyPr>
          <a:lstStyle/>
          <a:p>
            <a:r>
              <a:rPr lang="en-US" sz="1050" dirty="0"/>
              <a:t>PHR</a:t>
            </a:r>
          </a:p>
        </p:txBody>
      </p:sp>
      <p:cxnSp>
        <p:nvCxnSpPr>
          <p:cNvPr id="3086" name="Straight Arrow Connector 47"/>
          <p:cNvCxnSpPr>
            <a:cxnSpLocks noChangeShapeType="1"/>
          </p:cNvCxnSpPr>
          <p:nvPr/>
        </p:nvCxnSpPr>
        <p:spPr bwMode="auto">
          <a:xfrm>
            <a:off x="761569" y="4803332"/>
            <a:ext cx="6384814" cy="1342"/>
          </a:xfrm>
          <a:prstGeom prst="straightConnector1">
            <a:avLst/>
          </a:prstGeom>
          <a:noFill/>
          <a:ln w="12700" algn="ctr">
            <a:solidFill>
              <a:schemeClr val="tx1"/>
            </a:solidFill>
            <a:round/>
            <a:headEnd type="none" w="lg" len="lg"/>
            <a:tailEnd type="triangle" w="lg" len="med"/>
          </a:ln>
        </p:spPr>
      </p:cxnSp>
      <p:sp>
        <p:nvSpPr>
          <p:cNvPr id="3087" name="TextBox 48"/>
          <p:cNvSpPr txBox="1">
            <a:spLocks noChangeArrowheads="1"/>
          </p:cNvSpPr>
          <p:nvPr/>
        </p:nvSpPr>
        <p:spPr bwMode="auto">
          <a:xfrm>
            <a:off x="736641" y="4555101"/>
            <a:ext cx="447558" cy="253916"/>
          </a:xfrm>
          <a:prstGeom prst="rect">
            <a:avLst/>
          </a:prstGeom>
          <a:noFill/>
          <a:ln w="9525">
            <a:noFill/>
            <a:miter lim="800000"/>
            <a:headEnd/>
            <a:tailEnd/>
          </a:ln>
        </p:spPr>
        <p:txBody>
          <a:bodyPr wrap="none">
            <a:spAutoFit/>
          </a:bodyPr>
          <a:lstStyle/>
          <a:p>
            <a:r>
              <a:rPr lang="en-US" sz="1050" dirty="0"/>
              <a:t>SHR</a:t>
            </a:r>
          </a:p>
        </p:txBody>
      </p:sp>
      <p:cxnSp>
        <p:nvCxnSpPr>
          <p:cNvPr id="3088" name="Straight Arrow Connector 20"/>
          <p:cNvCxnSpPr>
            <a:cxnSpLocks noChangeShapeType="1"/>
          </p:cNvCxnSpPr>
          <p:nvPr/>
        </p:nvCxnSpPr>
        <p:spPr bwMode="auto">
          <a:xfrm>
            <a:off x="2357801" y="3784915"/>
            <a:ext cx="466321" cy="1341"/>
          </a:xfrm>
          <a:prstGeom prst="straightConnector1">
            <a:avLst/>
          </a:prstGeom>
          <a:noFill/>
          <a:ln w="12700" algn="ctr">
            <a:solidFill>
              <a:schemeClr val="tx1"/>
            </a:solidFill>
            <a:round/>
            <a:headEnd type="none" w="lg" len="lg"/>
            <a:tailEnd/>
          </a:ln>
        </p:spPr>
      </p:cxnSp>
      <p:cxnSp>
        <p:nvCxnSpPr>
          <p:cNvPr id="3090" name="Straight Arrow Connector 32"/>
          <p:cNvCxnSpPr>
            <a:cxnSpLocks noChangeShapeType="1"/>
          </p:cNvCxnSpPr>
          <p:nvPr/>
        </p:nvCxnSpPr>
        <p:spPr bwMode="auto">
          <a:xfrm>
            <a:off x="7614152" y="3747291"/>
            <a:ext cx="199525" cy="0"/>
          </a:xfrm>
          <a:prstGeom prst="straightConnector1">
            <a:avLst/>
          </a:prstGeom>
          <a:noFill/>
          <a:ln w="12700" algn="ctr">
            <a:solidFill>
              <a:schemeClr val="tx1"/>
            </a:solidFill>
            <a:round/>
            <a:headEnd type="none" w="lg" len="lg"/>
            <a:tailEnd type="triangle" w="lg" len="med"/>
          </a:ln>
        </p:spPr>
      </p:cxnSp>
      <p:cxnSp>
        <p:nvCxnSpPr>
          <p:cNvPr id="3093" name="Straight Connector 69"/>
          <p:cNvCxnSpPr>
            <a:cxnSpLocks noChangeShapeType="1"/>
          </p:cNvCxnSpPr>
          <p:nvPr/>
        </p:nvCxnSpPr>
        <p:spPr bwMode="auto">
          <a:xfrm rot="5400000">
            <a:off x="2182649" y="2435423"/>
            <a:ext cx="364967" cy="0"/>
          </a:xfrm>
          <a:prstGeom prst="line">
            <a:avLst/>
          </a:prstGeom>
          <a:noFill/>
          <a:ln w="12700" algn="ctr">
            <a:solidFill>
              <a:schemeClr val="tx1"/>
            </a:solidFill>
            <a:round/>
            <a:headEnd type="none" w="sm" len="sm"/>
            <a:tailEnd type="none" w="sm" len="sm"/>
          </a:ln>
        </p:spPr>
      </p:cxnSp>
      <p:cxnSp>
        <p:nvCxnSpPr>
          <p:cNvPr id="3094" name="Straight Connector 70"/>
          <p:cNvCxnSpPr>
            <a:cxnSpLocks noChangeShapeType="1"/>
          </p:cNvCxnSpPr>
          <p:nvPr/>
        </p:nvCxnSpPr>
        <p:spPr bwMode="auto">
          <a:xfrm rot="5400000">
            <a:off x="2441667" y="3568216"/>
            <a:ext cx="242863" cy="0"/>
          </a:xfrm>
          <a:prstGeom prst="line">
            <a:avLst/>
          </a:prstGeom>
          <a:noFill/>
          <a:ln w="12700" algn="ctr">
            <a:solidFill>
              <a:schemeClr val="tx1"/>
            </a:solidFill>
            <a:round/>
            <a:headEnd type="none" w="sm" len="sm"/>
            <a:tailEnd type="none" w="sm" len="sm"/>
          </a:ln>
        </p:spPr>
      </p:cxnSp>
      <p:cxnSp>
        <p:nvCxnSpPr>
          <p:cNvPr id="3095" name="Straight Arrow Connector 23"/>
          <p:cNvCxnSpPr>
            <a:cxnSpLocks noChangeShapeType="1"/>
          </p:cNvCxnSpPr>
          <p:nvPr/>
        </p:nvCxnSpPr>
        <p:spPr bwMode="auto">
          <a:xfrm rot="5400000" flipH="1" flipV="1">
            <a:off x="4584657" y="4028783"/>
            <a:ext cx="545309" cy="1467"/>
          </a:xfrm>
          <a:prstGeom prst="straightConnector1">
            <a:avLst/>
          </a:prstGeom>
          <a:noFill/>
          <a:ln w="12700" algn="ctr">
            <a:solidFill>
              <a:schemeClr val="tx1"/>
            </a:solidFill>
            <a:round/>
            <a:headEnd type="none" w="lg" len="lg"/>
            <a:tailEnd type="none" w="lg" len="lg"/>
          </a:ln>
        </p:spPr>
      </p:cxnSp>
      <p:cxnSp>
        <p:nvCxnSpPr>
          <p:cNvPr id="3096" name="Straight Arrow Connector 23"/>
          <p:cNvCxnSpPr>
            <a:cxnSpLocks noChangeShapeType="1"/>
          </p:cNvCxnSpPr>
          <p:nvPr/>
        </p:nvCxnSpPr>
        <p:spPr bwMode="auto">
          <a:xfrm rot="16200000" flipH="1" flipV="1">
            <a:off x="6493112" y="2589386"/>
            <a:ext cx="669415" cy="1467"/>
          </a:xfrm>
          <a:prstGeom prst="straightConnector1">
            <a:avLst/>
          </a:prstGeom>
          <a:noFill/>
          <a:ln w="12700" algn="ctr">
            <a:solidFill>
              <a:schemeClr val="tx1"/>
            </a:solidFill>
            <a:round/>
            <a:headEnd type="none" w="lg" len="lg"/>
            <a:tailEnd/>
          </a:ln>
        </p:spPr>
      </p:cxnSp>
      <p:cxnSp>
        <p:nvCxnSpPr>
          <p:cNvPr id="3097" name="Straight Connector 74"/>
          <p:cNvCxnSpPr>
            <a:cxnSpLocks noChangeShapeType="1"/>
          </p:cNvCxnSpPr>
          <p:nvPr/>
        </p:nvCxnSpPr>
        <p:spPr bwMode="auto">
          <a:xfrm rot="10800000">
            <a:off x="2563503" y="4304187"/>
            <a:ext cx="2294542" cy="0"/>
          </a:xfrm>
          <a:prstGeom prst="line">
            <a:avLst/>
          </a:prstGeom>
          <a:noFill/>
          <a:ln w="12700" algn="ctr">
            <a:solidFill>
              <a:schemeClr val="tx1"/>
            </a:solidFill>
            <a:round/>
            <a:headEnd type="none" w="sm" len="sm"/>
            <a:tailEnd type="none" w="sm" len="sm"/>
          </a:ln>
        </p:spPr>
      </p:cxnSp>
      <p:cxnSp>
        <p:nvCxnSpPr>
          <p:cNvPr id="3098" name="Straight Connector 76"/>
          <p:cNvCxnSpPr>
            <a:cxnSpLocks noChangeShapeType="1"/>
          </p:cNvCxnSpPr>
          <p:nvPr/>
        </p:nvCxnSpPr>
        <p:spPr bwMode="auto">
          <a:xfrm>
            <a:off x="2384138" y="2247225"/>
            <a:ext cx="2427559" cy="0"/>
          </a:xfrm>
          <a:prstGeom prst="line">
            <a:avLst/>
          </a:prstGeom>
          <a:noFill/>
          <a:ln w="12700" algn="ctr">
            <a:solidFill>
              <a:schemeClr val="tx1"/>
            </a:solidFill>
            <a:round/>
            <a:headEnd type="none" w="sm" len="sm"/>
            <a:tailEnd type="none" w="sm" len="sm"/>
          </a:ln>
        </p:spPr>
      </p:cxnSp>
      <p:cxnSp>
        <p:nvCxnSpPr>
          <p:cNvPr id="3101" name="Straight Connector 69"/>
          <p:cNvCxnSpPr>
            <a:cxnSpLocks noChangeShapeType="1"/>
          </p:cNvCxnSpPr>
          <p:nvPr/>
        </p:nvCxnSpPr>
        <p:spPr bwMode="auto">
          <a:xfrm rot="5400000">
            <a:off x="5135822" y="2463041"/>
            <a:ext cx="395564" cy="0"/>
          </a:xfrm>
          <a:prstGeom prst="line">
            <a:avLst/>
          </a:prstGeom>
          <a:noFill/>
          <a:ln w="12700" algn="ctr">
            <a:solidFill>
              <a:schemeClr val="tx1"/>
            </a:solidFill>
            <a:round/>
            <a:headEnd type="none" w="sm" len="sm"/>
            <a:tailEnd type="none" w="sm" len="sm"/>
          </a:ln>
        </p:spPr>
      </p:cxnSp>
      <p:cxnSp>
        <p:nvCxnSpPr>
          <p:cNvPr id="3102" name="Straight Connector 76"/>
          <p:cNvCxnSpPr>
            <a:cxnSpLocks noChangeShapeType="1"/>
          </p:cNvCxnSpPr>
          <p:nvPr/>
        </p:nvCxnSpPr>
        <p:spPr bwMode="auto">
          <a:xfrm>
            <a:off x="5327738" y="2259892"/>
            <a:ext cx="1497215" cy="0"/>
          </a:xfrm>
          <a:prstGeom prst="line">
            <a:avLst/>
          </a:prstGeom>
          <a:noFill/>
          <a:ln w="12700" algn="ctr">
            <a:solidFill>
              <a:schemeClr val="tx1"/>
            </a:solidFill>
            <a:round/>
            <a:headEnd type="none" w="sm" len="sm"/>
            <a:tailEnd type="none" w="sm" len="sm"/>
          </a:ln>
        </p:spPr>
      </p:cxnSp>
      <p:sp>
        <p:nvSpPr>
          <p:cNvPr id="3103" name="Oval 53"/>
          <p:cNvSpPr>
            <a:spLocks noChangeAspect="1"/>
          </p:cNvSpPr>
          <p:nvPr/>
        </p:nvSpPr>
        <p:spPr bwMode="auto">
          <a:xfrm>
            <a:off x="2346069" y="2999968"/>
            <a:ext cx="42526"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04" name="Oval 54"/>
          <p:cNvSpPr>
            <a:spLocks noChangeAspect="1"/>
          </p:cNvSpPr>
          <p:nvPr/>
        </p:nvSpPr>
        <p:spPr bwMode="auto">
          <a:xfrm>
            <a:off x="2325539" y="3762104"/>
            <a:ext cx="42526"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05" name="Oval 55"/>
          <p:cNvSpPr>
            <a:spLocks noChangeAspect="1"/>
          </p:cNvSpPr>
          <p:nvPr/>
        </p:nvSpPr>
        <p:spPr bwMode="auto">
          <a:xfrm>
            <a:off x="5377597" y="2908726"/>
            <a:ext cx="42527"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07" name="Oval 53"/>
          <p:cNvSpPr>
            <a:spLocks noChangeAspect="1"/>
          </p:cNvSpPr>
          <p:nvPr/>
        </p:nvSpPr>
        <p:spPr bwMode="auto">
          <a:xfrm>
            <a:off x="2341669" y="2620242"/>
            <a:ext cx="43993" cy="3891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08" name="Straight Connector 59"/>
          <p:cNvCxnSpPr>
            <a:cxnSpLocks noChangeShapeType="1"/>
          </p:cNvCxnSpPr>
          <p:nvPr/>
        </p:nvCxnSpPr>
        <p:spPr bwMode="auto">
          <a:xfrm>
            <a:off x="1688661" y="3030288"/>
            <a:ext cx="166271" cy="0"/>
          </a:xfrm>
          <a:prstGeom prst="line">
            <a:avLst/>
          </a:prstGeom>
          <a:noFill/>
          <a:ln w="12700" algn="ctr">
            <a:solidFill>
              <a:schemeClr val="tx1"/>
            </a:solidFill>
            <a:round/>
            <a:headEnd type="none" w="sm" len="sm"/>
            <a:tailEnd type="triangle" w="lg" len="med"/>
          </a:ln>
        </p:spPr>
      </p:cxnSp>
      <p:cxnSp>
        <p:nvCxnSpPr>
          <p:cNvPr id="3109" name="Straight Arrow Connector 61"/>
          <p:cNvCxnSpPr>
            <a:cxnSpLocks noChangeShapeType="1"/>
          </p:cNvCxnSpPr>
          <p:nvPr/>
        </p:nvCxnSpPr>
        <p:spPr bwMode="auto">
          <a:xfrm flipV="1">
            <a:off x="1904676" y="2731610"/>
            <a:ext cx="447258" cy="287143"/>
          </a:xfrm>
          <a:prstGeom prst="straightConnector1">
            <a:avLst/>
          </a:prstGeom>
          <a:noFill/>
          <a:ln w="12700" algn="ctr">
            <a:solidFill>
              <a:schemeClr val="tx1"/>
            </a:solidFill>
            <a:round/>
            <a:headEnd type="none" w="sm" len="sm"/>
            <a:tailEnd/>
          </a:ln>
        </p:spPr>
      </p:cxnSp>
      <p:cxnSp>
        <p:nvCxnSpPr>
          <p:cNvPr id="3110" name="Straight Connector 68"/>
          <p:cNvCxnSpPr>
            <a:cxnSpLocks noChangeShapeType="1"/>
          </p:cNvCxnSpPr>
          <p:nvPr/>
        </p:nvCxnSpPr>
        <p:spPr bwMode="auto">
          <a:xfrm>
            <a:off x="691180" y="3780889"/>
            <a:ext cx="1230407" cy="0"/>
          </a:xfrm>
          <a:prstGeom prst="line">
            <a:avLst/>
          </a:prstGeom>
          <a:noFill/>
          <a:ln w="12700" algn="ctr">
            <a:solidFill>
              <a:schemeClr val="tx1"/>
            </a:solidFill>
            <a:round/>
            <a:headEnd type="none" w="sm" len="sm"/>
            <a:tailEnd type="triangle" w="lg" len="med"/>
          </a:ln>
        </p:spPr>
      </p:cxnSp>
      <p:cxnSp>
        <p:nvCxnSpPr>
          <p:cNvPr id="3111" name="Straight Arrow Connector 69"/>
          <p:cNvCxnSpPr>
            <a:cxnSpLocks noChangeShapeType="1"/>
          </p:cNvCxnSpPr>
          <p:nvPr/>
        </p:nvCxnSpPr>
        <p:spPr bwMode="auto">
          <a:xfrm flipV="1">
            <a:off x="1953069" y="3504480"/>
            <a:ext cx="398866" cy="272384"/>
          </a:xfrm>
          <a:prstGeom prst="straightConnector1">
            <a:avLst/>
          </a:prstGeom>
          <a:noFill/>
          <a:ln w="12700" algn="ctr">
            <a:solidFill>
              <a:schemeClr val="tx1"/>
            </a:solidFill>
            <a:round/>
            <a:headEnd type="none" w="sm" len="sm"/>
            <a:tailEnd/>
          </a:ln>
        </p:spPr>
      </p:cxnSp>
      <p:sp>
        <p:nvSpPr>
          <p:cNvPr id="3112" name="Oval 54"/>
          <p:cNvSpPr>
            <a:spLocks noChangeAspect="1"/>
          </p:cNvSpPr>
          <p:nvPr/>
        </p:nvSpPr>
        <p:spPr bwMode="auto">
          <a:xfrm>
            <a:off x="2322606" y="3423973"/>
            <a:ext cx="42526"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15" name="Straight Arrow Connector 20"/>
          <p:cNvCxnSpPr>
            <a:cxnSpLocks noChangeShapeType="1"/>
          </p:cNvCxnSpPr>
          <p:nvPr/>
        </p:nvCxnSpPr>
        <p:spPr bwMode="auto">
          <a:xfrm>
            <a:off x="3759673" y="3758079"/>
            <a:ext cx="3391932" cy="1341"/>
          </a:xfrm>
          <a:prstGeom prst="straightConnector1">
            <a:avLst/>
          </a:prstGeom>
          <a:noFill/>
          <a:ln w="12700" algn="ctr">
            <a:solidFill>
              <a:schemeClr val="tx1"/>
            </a:solidFill>
            <a:round/>
            <a:headEnd type="none" w="lg" len="lg"/>
            <a:tailEnd type="triangle" w="lg" len="med"/>
          </a:ln>
        </p:spPr>
      </p:cxnSp>
      <p:cxnSp>
        <p:nvCxnSpPr>
          <p:cNvPr id="3116" name="Straight Connector 81"/>
          <p:cNvCxnSpPr>
            <a:cxnSpLocks noChangeShapeType="1"/>
          </p:cNvCxnSpPr>
          <p:nvPr/>
        </p:nvCxnSpPr>
        <p:spPr bwMode="auto">
          <a:xfrm>
            <a:off x="3748290" y="2916777"/>
            <a:ext cx="1296915" cy="0"/>
          </a:xfrm>
          <a:prstGeom prst="line">
            <a:avLst/>
          </a:prstGeom>
          <a:noFill/>
          <a:ln w="12700" algn="ctr">
            <a:solidFill>
              <a:schemeClr val="tx1"/>
            </a:solidFill>
            <a:round/>
            <a:headEnd type="none" w="sm" len="sm"/>
            <a:tailEnd type="triangle" w="lg" len="med"/>
          </a:ln>
        </p:spPr>
      </p:cxnSp>
      <p:cxnSp>
        <p:nvCxnSpPr>
          <p:cNvPr id="3117" name="Straight Arrow Connector 82"/>
          <p:cNvCxnSpPr>
            <a:cxnSpLocks noChangeShapeType="1"/>
          </p:cNvCxnSpPr>
          <p:nvPr/>
        </p:nvCxnSpPr>
        <p:spPr bwMode="auto">
          <a:xfrm flipV="1">
            <a:off x="5085780" y="2731610"/>
            <a:ext cx="244892" cy="181142"/>
          </a:xfrm>
          <a:prstGeom prst="straightConnector1">
            <a:avLst/>
          </a:prstGeom>
          <a:noFill/>
          <a:ln w="12700" algn="ctr">
            <a:solidFill>
              <a:schemeClr val="tx1"/>
            </a:solidFill>
            <a:round/>
            <a:headEnd type="none" w="sm" len="sm"/>
            <a:tailEnd/>
          </a:ln>
        </p:spPr>
      </p:cxnSp>
      <p:sp>
        <p:nvSpPr>
          <p:cNvPr id="3118" name="Oval 55"/>
          <p:cNvSpPr>
            <a:spLocks noChangeAspect="1"/>
          </p:cNvSpPr>
          <p:nvPr/>
        </p:nvSpPr>
        <p:spPr bwMode="auto">
          <a:xfrm>
            <a:off x="5307208" y="2668546"/>
            <a:ext cx="42527" cy="3891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19" name="Straight Connector 68"/>
          <p:cNvCxnSpPr>
            <a:cxnSpLocks noChangeShapeType="1"/>
          </p:cNvCxnSpPr>
          <p:nvPr/>
        </p:nvCxnSpPr>
        <p:spPr bwMode="auto">
          <a:xfrm rot="10800000">
            <a:off x="2363666" y="3440074"/>
            <a:ext cx="199433" cy="0"/>
          </a:xfrm>
          <a:prstGeom prst="line">
            <a:avLst/>
          </a:prstGeom>
          <a:noFill/>
          <a:ln w="12700" algn="ctr">
            <a:solidFill>
              <a:schemeClr val="tx1"/>
            </a:solidFill>
            <a:round/>
            <a:headEnd type="none" w="sm" len="sm"/>
            <a:tailEnd type="none" w="sm" len="sm"/>
          </a:ln>
        </p:spPr>
      </p:cxnSp>
      <p:sp>
        <p:nvSpPr>
          <p:cNvPr id="72" name="Arc 71"/>
          <p:cNvSpPr/>
          <p:nvPr/>
        </p:nvSpPr>
        <p:spPr bwMode="auto">
          <a:xfrm>
            <a:off x="2471419" y="3693673"/>
            <a:ext cx="190635" cy="193218"/>
          </a:xfrm>
          <a:prstGeom prst="arc">
            <a:avLst>
              <a:gd name="adj1" fmla="val 16200000"/>
              <a:gd name="adj2" fmla="val 5349448"/>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cxnSp>
        <p:nvCxnSpPr>
          <p:cNvPr id="3121" name="Straight Connector 70"/>
          <p:cNvCxnSpPr>
            <a:cxnSpLocks noChangeShapeType="1"/>
          </p:cNvCxnSpPr>
          <p:nvPr/>
        </p:nvCxnSpPr>
        <p:spPr bwMode="auto">
          <a:xfrm rot="5400000">
            <a:off x="2349754" y="4096210"/>
            <a:ext cx="426689" cy="0"/>
          </a:xfrm>
          <a:prstGeom prst="line">
            <a:avLst/>
          </a:prstGeom>
          <a:noFill/>
          <a:ln w="12700" algn="ctr">
            <a:solidFill>
              <a:schemeClr val="tx1"/>
            </a:solidFill>
            <a:round/>
            <a:headEnd type="none" w="sm" len="sm"/>
            <a:tailEnd type="none" w="sm" len="sm"/>
          </a:ln>
        </p:spPr>
      </p:cxnSp>
      <p:sp>
        <p:nvSpPr>
          <p:cNvPr id="3122" name="TextBox 46"/>
          <p:cNvSpPr txBox="1">
            <a:spLocks noChangeArrowheads="1"/>
          </p:cNvSpPr>
          <p:nvPr/>
        </p:nvSpPr>
        <p:spPr bwMode="auto">
          <a:xfrm>
            <a:off x="3802223" y="3524607"/>
            <a:ext cx="801823" cy="253916"/>
          </a:xfrm>
          <a:prstGeom prst="rect">
            <a:avLst/>
          </a:prstGeom>
          <a:noFill/>
          <a:ln w="9525">
            <a:noFill/>
            <a:miter lim="800000"/>
            <a:headEnd/>
            <a:tailEnd/>
          </a:ln>
        </p:spPr>
        <p:txBody>
          <a:bodyPr wrap="none">
            <a:spAutoFit/>
          </a:bodyPr>
          <a:lstStyle/>
          <a:p>
            <a:r>
              <a:rPr lang="en-US" sz="1050" dirty="0"/>
              <a:t>coded PHR</a:t>
            </a:r>
          </a:p>
        </p:txBody>
      </p:sp>
      <p:sp>
        <p:nvSpPr>
          <p:cNvPr id="3123" name="TextBox 46"/>
          <p:cNvSpPr txBox="1">
            <a:spLocks noChangeArrowheads="1"/>
          </p:cNvSpPr>
          <p:nvPr/>
        </p:nvSpPr>
        <p:spPr bwMode="auto">
          <a:xfrm>
            <a:off x="3802223" y="2944954"/>
            <a:ext cx="885179" cy="253916"/>
          </a:xfrm>
          <a:prstGeom prst="rect">
            <a:avLst/>
          </a:prstGeom>
          <a:noFill/>
          <a:ln w="9525">
            <a:noFill/>
            <a:miter lim="800000"/>
            <a:headEnd/>
            <a:tailEnd/>
          </a:ln>
        </p:spPr>
        <p:txBody>
          <a:bodyPr wrap="none">
            <a:spAutoFit/>
          </a:bodyPr>
          <a:lstStyle/>
          <a:p>
            <a:r>
              <a:rPr lang="en-US" sz="1050" dirty="0"/>
              <a:t>coded PSDU</a:t>
            </a:r>
          </a:p>
        </p:txBody>
      </p:sp>
      <p:sp>
        <p:nvSpPr>
          <p:cNvPr id="3124" name="TextBox 46"/>
          <p:cNvSpPr txBox="1">
            <a:spLocks noChangeArrowheads="1"/>
          </p:cNvSpPr>
          <p:nvPr/>
        </p:nvSpPr>
        <p:spPr bwMode="auto">
          <a:xfrm>
            <a:off x="2915040" y="2047298"/>
            <a:ext cx="1019831" cy="253916"/>
          </a:xfrm>
          <a:prstGeom prst="rect">
            <a:avLst/>
          </a:prstGeom>
          <a:noFill/>
          <a:ln w="9525">
            <a:noFill/>
            <a:miter lim="800000"/>
            <a:headEnd/>
            <a:tailEnd/>
          </a:ln>
        </p:spPr>
        <p:txBody>
          <a:bodyPr wrap="none">
            <a:spAutoFit/>
          </a:bodyPr>
          <a:lstStyle/>
          <a:p>
            <a:r>
              <a:rPr lang="en-US" sz="1050"/>
              <a:t>uncoded PSDU</a:t>
            </a:r>
          </a:p>
        </p:txBody>
      </p:sp>
      <p:sp>
        <p:nvSpPr>
          <p:cNvPr id="3125" name="TextBox 46"/>
          <p:cNvSpPr txBox="1">
            <a:spLocks noChangeArrowheads="1"/>
          </p:cNvSpPr>
          <p:nvPr/>
        </p:nvSpPr>
        <p:spPr bwMode="auto">
          <a:xfrm>
            <a:off x="3055816" y="4277351"/>
            <a:ext cx="936475" cy="253916"/>
          </a:xfrm>
          <a:prstGeom prst="rect">
            <a:avLst/>
          </a:prstGeom>
          <a:noFill/>
          <a:ln w="9525">
            <a:noFill/>
            <a:miter lim="800000"/>
            <a:headEnd/>
            <a:tailEnd/>
          </a:ln>
        </p:spPr>
        <p:txBody>
          <a:bodyPr wrap="none">
            <a:spAutoFit/>
          </a:bodyPr>
          <a:lstStyle/>
          <a:p>
            <a:r>
              <a:rPr lang="en-US" sz="1050"/>
              <a:t>uncoded PHR</a:t>
            </a:r>
          </a:p>
        </p:txBody>
      </p:sp>
      <p:cxnSp>
        <p:nvCxnSpPr>
          <p:cNvPr id="3132" name="Straight Arrow Connector 32"/>
          <p:cNvCxnSpPr>
            <a:cxnSpLocks noChangeShapeType="1"/>
          </p:cNvCxnSpPr>
          <p:nvPr/>
        </p:nvCxnSpPr>
        <p:spPr bwMode="auto">
          <a:xfrm>
            <a:off x="6463867" y="2932878"/>
            <a:ext cx="698339" cy="1342"/>
          </a:xfrm>
          <a:prstGeom prst="straightConnector1">
            <a:avLst/>
          </a:prstGeom>
          <a:noFill/>
          <a:ln w="12700" algn="ctr">
            <a:solidFill>
              <a:schemeClr val="tx1"/>
            </a:solidFill>
            <a:round/>
            <a:headEnd type="none" w="lg" len="lg"/>
            <a:tailEnd type="triangle" w="lg" len="med"/>
          </a:ln>
        </p:spPr>
      </p:cxnSp>
      <p:sp>
        <p:nvSpPr>
          <p:cNvPr id="3146" name="Rectangle 86"/>
          <p:cNvSpPr>
            <a:spLocks noChangeArrowheads="1"/>
          </p:cNvSpPr>
          <p:nvPr/>
        </p:nvSpPr>
        <p:spPr bwMode="auto">
          <a:xfrm>
            <a:off x="1529273" y="1524000"/>
            <a:ext cx="1357904" cy="339473"/>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800"/>
              <a:t>Controlled by</a:t>
            </a:r>
          </a:p>
          <a:p>
            <a:pPr algn="ctr" eaLnBrk="0" hangingPunct="0"/>
            <a:r>
              <a:rPr lang="en-US" sz="800" i="1"/>
              <a:t>phyFSK_FEC</a:t>
            </a:r>
          </a:p>
        </p:txBody>
      </p:sp>
      <p:sp>
        <p:nvSpPr>
          <p:cNvPr id="3147" name="Rectangle 87"/>
          <p:cNvSpPr>
            <a:spLocks noChangeArrowheads="1"/>
          </p:cNvSpPr>
          <p:nvPr/>
        </p:nvSpPr>
        <p:spPr bwMode="auto">
          <a:xfrm>
            <a:off x="4591596" y="1553519"/>
            <a:ext cx="1196598" cy="322029"/>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800"/>
              <a:t>Controlled by </a:t>
            </a:r>
            <a:r>
              <a:rPr lang="en-US" sz="800" i="1"/>
              <a:t>phyScramblePSDU</a:t>
            </a:r>
          </a:p>
        </p:txBody>
      </p:sp>
      <p:sp>
        <p:nvSpPr>
          <p:cNvPr id="3148" name="Oval 54"/>
          <p:cNvSpPr>
            <a:spLocks noChangeAspect="1"/>
          </p:cNvSpPr>
          <p:nvPr/>
        </p:nvSpPr>
        <p:spPr bwMode="auto">
          <a:xfrm>
            <a:off x="1929606" y="3750028"/>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49" name="Oval 54"/>
          <p:cNvSpPr>
            <a:spLocks noChangeAspect="1"/>
          </p:cNvSpPr>
          <p:nvPr/>
        </p:nvSpPr>
        <p:spPr bwMode="auto">
          <a:xfrm>
            <a:off x="1866550" y="2995943"/>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0" name="Oval 55"/>
          <p:cNvSpPr>
            <a:spLocks noChangeAspect="1"/>
          </p:cNvSpPr>
          <p:nvPr/>
        </p:nvSpPr>
        <p:spPr bwMode="auto">
          <a:xfrm>
            <a:off x="6796904" y="2918626"/>
            <a:ext cx="42526"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2" name="Oval 55"/>
          <p:cNvSpPr>
            <a:spLocks noChangeAspect="1"/>
          </p:cNvSpPr>
          <p:nvPr/>
        </p:nvSpPr>
        <p:spPr bwMode="auto">
          <a:xfrm>
            <a:off x="5060850" y="2895308"/>
            <a:ext cx="42527"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3" name="Oval 55"/>
          <p:cNvSpPr>
            <a:spLocks noChangeAspect="1"/>
          </p:cNvSpPr>
          <p:nvPr/>
        </p:nvSpPr>
        <p:spPr bwMode="auto">
          <a:xfrm>
            <a:off x="4798627" y="2895308"/>
            <a:ext cx="42527"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4" name="Oval 55"/>
          <p:cNvSpPr>
            <a:spLocks noChangeAspect="1"/>
          </p:cNvSpPr>
          <p:nvPr/>
        </p:nvSpPr>
        <p:spPr bwMode="auto">
          <a:xfrm>
            <a:off x="4838924" y="3742508"/>
            <a:ext cx="41060"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60" name="Straight Connector 120"/>
          <p:cNvCxnSpPr>
            <a:cxnSpLocks noChangeShapeType="1"/>
          </p:cNvCxnSpPr>
          <p:nvPr/>
        </p:nvCxnSpPr>
        <p:spPr bwMode="auto">
          <a:xfrm rot="5400000">
            <a:off x="1154134" y="2863776"/>
            <a:ext cx="1979138" cy="0"/>
          </a:xfrm>
          <a:prstGeom prst="line">
            <a:avLst/>
          </a:prstGeom>
          <a:noFill/>
          <a:ln w="12700" algn="ctr">
            <a:solidFill>
              <a:schemeClr val="tx1"/>
            </a:solidFill>
            <a:prstDash val="sysDash"/>
            <a:round/>
            <a:headEnd type="none" w="sm" len="med"/>
            <a:tailEnd type="triangle" w="lg" len="med"/>
          </a:ln>
        </p:spPr>
      </p:cxnSp>
      <p:cxnSp>
        <p:nvCxnSpPr>
          <p:cNvPr id="3161" name="Straight Connector 121"/>
          <p:cNvCxnSpPr>
            <a:cxnSpLocks noChangeShapeType="1"/>
          </p:cNvCxnSpPr>
          <p:nvPr/>
        </p:nvCxnSpPr>
        <p:spPr bwMode="auto">
          <a:xfrm rot="5400000">
            <a:off x="4748688" y="2335540"/>
            <a:ext cx="882411" cy="0"/>
          </a:xfrm>
          <a:prstGeom prst="line">
            <a:avLst/>
          </a:prstGeom>
          <a:noFill/>
          <a:ln w="12700" algn="ctr">
            <a:solidFill>
              <a:schemeClr val="tx1"/>
            </a:solidFill>
            <a:prstDash val="sysDash"/>
            <a:round/>
            <a:headEnd type="none" w="sm" len="med"/>
            <a:tailEnd type="triangle" w="lg" len="med"/>
          </a:ln>
        </p:spPr>
      </p:cxnSp>
      <p:cxnSp>
        <p:nvCxnSpPr>
          <p:cNvPr id="99" name="Straight Connector 69"/>
          <p:cNvCxnSpPr>
            <a:cxnSpLocks noChangeShapeType="1"/>
          </p:cNvCxnSpPr>
          <p:nvPr/>
        </p:nvCxnSpPr>
        <p:spPr bwMode="auto">
          <a:xfrm rot="5400000">
            <a:off x="4485860" y="2577558"/>
            <a:ext cx="669415" cy="0"/>
          </a:xfrm>
          <a:prstGeom prst="line">
            <a:avLst/>
          </a:prstGeom>
          <a:noFill/>
          <a:ln w="12700" algn="ctr">
            <a:solidFill>
              <a:schemeClr val="tx1"/>
            </a:solidFill>
            <a:round/>
            <a:headEnd type="none" w="sm" len="sm"/>
            <a:tailEnd type="none" w="sm" len="sm"/>
          </a:ln>
        </p:spPr>
      </p:cxnSp>
      <p:sp>
        <p:nvSpPr>
          <p:cNvPr id="102" name="Rectangle 101"/>
          <p:cNvSpPr/>
          <p:nvPr/>
        </p:nvSpPr>
        <p:spPr bwMode="auto">
          <a:xfrm>
            <a:off x="7163488" y="2409581"/>
            <a:ext cx="439695" cy="270504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103" name="TextBox 102"/>
          <p:cNvSpPr txBox="1"/>
          <p:nvPr/>
        </p:nvSpPr>
        <p:spPr>
          <a:xfrm rot="16200000">
            <a:off x="6784613" y="3583289"/>
            <a:ext cx="1133644" cy="307777"/>
          </a:xfrm>
          <a:prstGeom prst="rect">
            <a:avLst/>
          </a:prstGeom>
          <a:noFill/>
        </p:spPr>
        <p:txBody>
          <a:bodyPr wrap="none" rtlCol="0">
            <a:spAutoFit/>
          </a:bodyPr>
          <a:lstStyle/>
          <a:p>
            <a:r>
              <a:rPr lang="en-US" sz="1400" dirty="0" err="1" smtClean="0"/>
              <a:t>Concatenater</a:t>
            </a:r>
            <a:endParaRPr lang="en-US" sz="1400" dirty="0"/>
          </a:p>
        </p:txBody>
      </p:sp>
      <p:sp>
        <p:nvSpPr>
          <p:cNvPr id="3079" name="TextBox 17"/>
          <p:cNvSpPr txBox="1">
            <a:spLocks noChangeArrowheads="1"/>
          </p:cNvSpPr>
          <p:nvPr/>
        </p:nvSpPr>
        <p:spPr bwMode="auto">
          <a:xfrm>
            <a:off x="5835257" y="2582080"/>
            <a:ext cx="838261" cy="761747"/>
          </a:xfrm>
          <a:prstGeom prst="rect">
            <a:avLst/>
          </a:prstGeom>
          <a:solidFill>
            <a:schemeClr val="bg1"/>
          </a:solidFill>
          <a:ln w="9525">
            <a:solidFill>
              <a:schemeClr val="tx1"/>
            </a:solidFill>
            <a:miter lim="800000"/>
            <a:headEnd/>
            <a:tailEnd/>
          </a:ln>
        </p:spPr>
        <p:txBody>
          <a:bodyPr wrap="square">
            <a:spAutoFit/>
          </a:bodyPr>
          <a:lstStyle/>
          <a:p>
            <a:pPr algn="ctr"/>
            <a:endParaRPr lang="en-US" sz="1050" dirty="0"/>
          </a:p>
          <a:p>
            <a:pPr algn="ctr"/>
            <a:r>
              <a:rPr lang="en-US" sz="1100" dirty="0" smtClean="0"/>
              <a:t>Data </a:t>
            </a:r>
          </a:p>
          <a:p>
            <a:pPr algn="ctr"/>
            <a:r>
              <a:rPr lang="en-US" sz="1100" dirty="0" smtClean="0"/>
              <a:t>Whitener</a:t>
            </a:r>
            <a:endParaRPr lang="en-US" sz="1100" dirty="0"/>
          </a:p>
          <a:p>
            <a:pPr algn="ctr"/>
            <a:endParaRPr lang="en-US" sz="1050" dirty="0"/>
          </a:p>
        </p:txBody>
      </p:sp>
      <p:sp>
        <p:nvSpPr>
          <p:cNvPr id="62" name="TextBox 17"/>
          <p:cNvSpPr txBox="1">
            <a:spLocks noChangeArrowheads="1"/>
          </p:cNvSpPr>
          <p:nvPr/>
        </p:nvSpPr>
        <p:spPr bwMode="auto">
          <a:xfrm>
            <a:off x="1041885" y="2892085"/>
            <a:ext cx="627096" cy="260140"/>
          </a:xfrm>
          <a:prstGeom prst="rect">
            <a:avLst/>
          </a:prstGeom>
          <a:solidFill>
            <a:schemeClr val="bg1"/>
          </a:solidFill>
          <a:ln w="9525">
            <a:solidFill>
              <a:schemeClr val="tx1"/>
            </a:solidFill>
            <a:miter lim="800000"/>
            <a:headEnd/>
            <a:tailEnd/>
          </a:ln>
        </p:spPr>
        <p:txBody>
          <a:bodyPr wrap="square">
            <a:spAutoFit/>
          </a:bodyPr>
          <a:lstStyle/>
          <a:p>
            <a:pPr algn="ctr"/>
            <a:r>
              <a:rPr lang="en-US" sz="1100" dirty="0" smtClean="0"/>
              <a:t>CRC</a:t>
            </a:r>
            <a:endParaRPr lang="en-US" sz="1050" dirty="0"/>
          </a:p>
        </p:txBody>
      </p:sp>
      <p:cxnSp>
        <p:nvCxnSpPr>
          <p:cNvPr id="63" name="Straight Connector 59"/>
          <p:cNvCxnSpPr>
            <a:cxnSpLocks noChangeShapeType="1"/>
          </p:cNvCxnSpPr>
          <p:nvPr/>
        </p:nvCxnSpPr>
        <p:spPr bwMode="auto">
          <a:xfrm>
            <a:off x="620793" y="3020895"/>
            <a:ext cx="399051" cy="0"/>
          </a:xfrm>
          <a:prstGeom prst="line">
            <a:avLst/>
          </a:prstGeom>
          <a:noFill/>
          <a:ln w="12700" algn="ctr">
            <a:solidFill>
              <a:schemeClr val="tx1"/>
            </a:solidFill>
            <a:round/>
            <a:headEnd type="none" w="sm" len="sm"/>
            <a:tailEnd type="triangle" w="lg" len="med"/>
          </a:ln>
        </p:spPr>
      </p:cxnSp>
      <p:sp>
        <p:nvSpPr>
          <p:cNvPr id="75" name="TextBox 18"/>
          <p:cNvSpPr txBox="1">
            <a:spLocks noChangeArrowheads="1"/>
          </p:cNvSpPr>
          <p:nvPr/>
        </p:nvSpPr>
        <p:spPr bwMode="auto">
          <a:xfrm>
            <a:off x="7865605" y="3505200"/>
            <a:ext cx="821195" cy="754053"/>
          </a:xfrm>
          <a:prstGeom prst="rect">
            <a:avLst/>
          </a:prstGeom>
          <a:solidFill>
            <a:schemeClr val="bg1"/>
          </a:solidFill>
          <a:ln w="9525">
            <a:solidFill>
              <a:schemeClr val="tx1"/>
            </a:solidFill>
            <a:miter lim="800000"/>
            <a:headEnd/>
            <a:tailEnd/>
          </a:ln>
        </p:spPr>
        <p:txBody>
          <a:bodyPr wrap="square">
            <a:spAutoFit/>
          </a:bodyPr>
          <a:lstStyle/>
          <a:p>
            <a:pPr algn="ctr"/>
            <a:endParaRPr lang="en-US" sz="1100" dirty="0" smtClean="0"/>
          </a:p>
          <a:p>
            <a:pPr algn="ctr"/>
            <a:r>
              <a:rPr lang="en-US" sz="1050" dirty="0" smtClean="0"/>
              <a:t>MR-FSK Modulator</a:t>
            </a:r>
          </a:p>
          <a:p>
            <a:pPr algn="ctr"/>
            <a:endParaRPr lang="en-US" sz="1100" dirty="0"/>
          </a:p>
        </p:txBody>
      </p:sp>
      <p:sp>
        <p:nvSpPr>
          <p:cNvPr id="64" name="Footer Placeholder 4"/>
          <p:cNvSpPr>
            <a:spLocks noGrp="1"/>
          </p:cNvSpPr>
          <p:nvPr>
            <p:ph type="ftr" sz="quarter" idx="11"/>
          </p:nvPr>
        </p:nvSpPr>
        <p:spPr>
          <a:xfrm>
            <a:off x="5181600" y="6475413"/>
            <a:ext cx="3429000" cy="184150"/>
          </a:xfrm>
        </p:spPr>
        <p:txBody>
          <a:bodyPr/>
          <a:lstStyle/>
          <a:p>
            <a:pPr>
              <a:defRPr/>
            </a:pPr>
            <a:r>
              <a:rPr lang="de-DE" dirty="0" smtClean="0"/>
              <a:t>Daniel Popa, Alina Lu, &lt;Itron&gt;&lt;NICT&gt;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343</Words>
  <Application>Microsoft Office PowerPoint</Application>
  <PresentationFormat>On-screen Show (4:3)</PresentationFormat>
  <Paragraphs>88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Slide 1</vt:lpstr>
      <vt:lpstr>Slide 2</vt:lpstr>
      <vt:lpstr>Comments </vt:lpstr>
      <vt:lpstr>Comments </vt:lpstr>
      <vt:lpstr>Comments </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
  <cp:revision>11</cp:revision>
  <cp:lastPrinted>1901-01-01T05:00:00Z</cp:lastPrinted>
  <dcterms:created xsi:type="dcterms:W3CDTF">2010-07-09T22:58:52Z</dcterms:created>
  <dcterms:modified xsi:type="dcterms:W3CDTF">2010-07-13T16:12:49Z</dcterms:modified>
</cp:coreProperties>
</file>