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
  </p:notesMasterIdLst>
  <p:handoutMasterIdLst>
    <p:handoutMasterId r:id="rId15"/>
  </p:handoutMasterIdLst>
  <p:sldIdLst>
    <p:sldId id="264" r:id="rId2"/>
    <p:sldId id="265" r:id="rId3"/>
    <p:sldId id="257" r:id="rId4"/>
    <p:sldId id="266" r:id="rId5"/>
    <p:sldId id="289" r:id="rId6"/>
    <p:sldId id="268" r:id="rId7"/>
    <p:sldId id="290" r:id="rId8"/>
    <p:sldId id="258" r:id="rId9"/>
    <p:sldId id="284" r:id="rId10"/>
    <p:sldId id="291" r:id="rId11"/>
    <p:sldId id="282" r:id="rId12"/>
    <p:sldId id="272" r:id="rId13"/>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p:scale>
          <a:sx n="90" d="100"/>
          <a:sy n="90" d="100"/>
        </p:scale>
        <p:origin x="-153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490"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32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32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32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64EB1DF8-D580-4C3E-AF2C-6956031CC0E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latin typeface="Arial" charset="0"/>
              </a:defRPr>
            </a:lvl1pPr>
          </a:lstStyle>
          <a:p>
            <a:endParaRPr lang="en-US"/>
          </a:p>
        </p:txBody>
      </p:sp>
      <p:sp>
        <p:nvSpPr>
          <p:cNvPr id="13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latin typeface="Arial" charset="0"/>
              </a:defRPr>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latin typeface="Arial" charset="0"/>
              </a:defRPr>
            </a:lvl1pPr>
          </a:lstStyle>
          <a:p>
            <a:endParaRPr 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latin typeface="Arial" charset="0"/>
              </a:defRPr>
            </a:lvl1pPr>
          </a:lstStyle>
          <a:p>
            <a:fld id="{6333F335-2A55-471D-A1A6-5B96BE4CC0B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1E888B-CED1-4170-A879-877ECB57E314}" type="slidenum">
              <a:rPr lang="en-US"/>
              <a:pPr/>
              <a:t>1</a:t>
            </a:fld>
            <a:endParaRPr lang="en-US"/>
          </a:p>
        </p:txBody>
      </p:sp>
      <p:sp>
        <p:nvSpPr>
          <p:cNvPr id="14338" name="Rectangle 2"/>
          <p:cNvSpPr>
            <a:spLocks noGrp="1" noRot="1" noChangeAspect="1" noChangeArrowheads="1" noTextEdit="1"/>
          </p:cNvSpPr>
          <p:nvPr>
            <p:ph type="sldImg"/>
          </p:nvPr>
        </p:nvSpPr>
        <p:spPr>
          <a:xfrm>
            <a:off x="1154113" y="692150"/>
            <a:ext cx="4554537" cy="3416300"/>
          </a:xfrm>
          <a:ln/>
        </p:spPr>
      </p:sp>
      <p:sp>
        <p:nvSpPr>
          <p:cNvPr id="14339" name="Rectangle 3"/>
          <p:cNvSpPr>
            <a:spLocks noGrp="1" noChangeArrowheads="1"/>
          </p:cNvSpPr>
          <p:nvPr>
            <p:ph type="body" idx="1"/>
          </p:nvPr>
        </p:nvSpPr>
        <p:spPr>
          <a:xfrm>
            <a:off x="914400" y="4343400"/>
            <a:ext cx="5029200" cy="4114800"/>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8FBA6-E3EC-470F-A282-DBAB4751783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AA87FA5-83C2-4420-A656-731CFAEA0D9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FF05EFD-BEE8-49BC-B7DE-BE6132101F8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381000"/>
            <a:ext cx="1600200" cy="212725"/>
          </a:xfrm>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a:xfrm>
            <a:off x="5486400" y="6475413"/>
            <a:ext cx="3124200" cy="182562"/>
          </a:xfrm>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a:xfrm>
            <a:off x="4344988" y="6475413"/>
            <a:ext cx="530225" cy="182562"/>
          </a:xfrm>
        </p:spPr>
        <p:txBody>
          <a:bodyPr/>
          <a:lstStyle>
            <a:lvl1pPr>
              <a:defRPr/>
            </a:lvl1pPr>
          </a:lstStyle>
          <a:p>
            <a:r>
              <a:rPr lang="en-US"/>
              <a:t>Slide </a:t>
            </a:r>
            <a:fld id="{EEF27BC9-FF56-4D73-A252-3303FB37EEF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2CC0CC-2131-44C8-867A-B987A8223A4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2010</a:t>
            </a:r>
            <a:endParaRPr lang="en-US"/>
          </a:p>
        </p:txBody>
      </p:sp>
      <p:sp>
        <p:nvSpPr>
          <p:cNvPr id="5" name="Footer Placeholder 4"/>
          <p:cNvSpPr>
            <a:spLocks noGrp="1"/>
          </p:cNvSpPr>
          <p:nvPr>
            <p:ph type="ftr" sz="quarter" idx="11"/>
          </p:nvPr>
        </p:nvSpPr>
        <p:spPr/>
        <p:txBody>
          <a:bodyPr/>
          <a:lstStyle>
            <a:lvl1pPr>
              <a:defRPr/>
            </a:lvl1pPr>
          </a:lstStyle>
          <a:p>
            <a:r>
              <a:rPr lang="en-US" smtClean="0"/>
              <a:t>Tim Harrington, WhereNet / Zebra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85716F-CA44-4C04-939D-148F886B267F}"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2010</a:t>
            </a:r>
            <a:endParaRPr lang="en-US"/>
          </a:p>
        </p:txBody>
      </p:sp>
      <p:sp>
        <p:nvSpPr>
          <p:cNvPr id="6" name="Footer Placeholder 5"/>
          <p:cNvSpPr>
            <a:spLocks noGrp="1"/>
          </p:cNvSpPr>
          <p:nvPr>
            <p:ph type="ftr" sz="quarter" idx="11"/>
          </p:nvPr>
        </p:nvSpPr>
        <p:spPr/>
        <p:txBody>
          <a:bodyPr/>
          <a:lstStyle>
            <a:lvl1pPr>
              <a:defRPr/>
            </a:lvl1pPr>
          </a:lstStyle>
          <a:p>
            <a:r>
              <a:rPr lang="en-US" smtClean="0"/>
              <a:t>Tim Harrington, WhereNet / Zebra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6E0F28F-2B73-4C47-933A-E193AB1B4CD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2010</a:t>
            </a:r>
            <a:endParaRPr lang="en-US"/>
          </a:p>
        </p:txBody>
      </p:sp>
      <p:sp>
        <p:nvSpPr>
          <p:cNvPr id="8" name="Footer Placeholder 7"/>
          <p:cNvSpPr>
            <a:spLocks noGrp="1"/>
          </p:cNvSpPr>
          <p:nvPr>
            <p:ph type="ftr" sz="quarter" idx="11"/>
          </p:nvPr>
        </p:nvSpPr>
        <p:spPr/>
        <p:txBody>
          <a:bodyPr/>
          <a:lstStyle>
            <a:lvl1pPr>
              <a:defRPr/>
            </a:lvl1pPr>
          </a:lstStyle>
          <a:p>
            <a:r>
              <a:rPr lang="en-US" smtClean="0"/>
              <a:t>Tim Harrington, WhereNet / Zebra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9F6B6D9-E739-440E-95D1-FFF009BEE9C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2010</a:t>
            </a:r>
            <a:endParaRPr lang="en-US"/>
          </a:p>
        </p:txBody>
      </p:sp>
      <p:sp>
        <p:nvSpPr>
          <p:cNvPr id="4" name="Footer Placeholder 3"/>
          <p:cNvSpPr>
            <a:spLocks noGrp="1"/>
          </p:cNvSpPr>
          <p:nvPr>
            <p:ph type="ftr" sz="quarter" idx="11"/>
          </p:nvPr>
        </p:nvSpPr>
        <p:spPr/>
        <p:txBody>
          <a:bodyPr/>
          <a:lstStyle>
            <a:lvl1pPr>
              <a:defRPr/>
            </a:lvl1pPr>
          </a:lstStyle>
          <a:p>
            <a:r>
              <a:rPr lang="en-US" smtClean="0"/>
              <a:t>Tim Harrington, WhereNet / Zebra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4B01558-F43F-402A-AC8C-9809AF2CBC8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2010</a:t>
            </a:r>
            <a:endParaRPr lang="en-US"/>
          </a:p>
        </p:txBody>
      </p:sp>
      <p:sp>
        <p:nvSpPr>
          <p:cNvPr id="3" name="Footer Placeholder 2"/>
          <p:cNvSpPr>
            <a:spLocks noGrp="1"/>
          </p:cNvSpPr>
          <p:nvPr>
            <p:ph type="ftr" sz="quarter" idx="11"/>
          </p:nvPr>
        </p:nvSpPr>
        <p:spPr/>
        <p:txBody>
          <a:bodyPr/>
          <a:lstStyle>
            <a:lvl1pPr>
              <a:defRPr/>
            </a:lvl1pPr>
          </a:lstStyle>
          <a:p>
            <a:r>
              <a:rPr lang="en-US" smtClean="0"/>
              <a:t>Tim Harrington, WhereNet / Zebra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37648FD1-DB4A-4D1A-8F01-67491EA254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2010</a:t>
            </a:r>
            <a:endParaRPr lang="en-US"/>
          </a:p>
        </p:txBody>
      </p:sp>
      <p:sp>
        <p:nvSpPr>
          <p:cNvPr id="6" name="Footer Placeholder 5"/>
          <p:cNvSpPr>
            <a:spLocks noGrp="1"/>
          </p:cNvSpPr>
          <p:nvPr>
            <p:ph type="ftr" sz="quarter" idx="11"/>
          </p:nvPr>
        </p:nvSpPr>
        <p:spPr/>
        <p:txBody>
          <a:bodyPr/>
          <a:lstStyle>
            <a:lvl1pPr>
              <a:defRPr/>
            </a:lvl1pPr>
          </a:lstStyle>
          <a:p>
            <a:r>
              <a:rPr lang="en-US" smtClean="0"/>
              <a:t>Tim Harrington, WhereNet / Zebra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ADEF06F-5944-4F03-842C-1ACFE7FFB83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2010</a:t>
            </a:r>
            <a:endParaRPr lang="en-US"/>
          </a:p>
        </p:txBody>
      </p:sp>
      <p:sp>
        <p:nvSpPr>
          <p:cNvPr id="6" name="Footer Placeholder 5"/>
          <p:cNvSpPr>
            <a:spLocks noGrp="1"/>
          </p:cNvSpPr>
          <p:nvPr>
            <p:ph type="ftr" sz="quarter" idx="11"/>
          </p:nvPr>
        </p:nvSpPr>
        <p:spPr/>
        <p:txBody>
          <a:bodyPr/>
          <a:lstStyle>
            <a:lvl1pPr>
              <a:defRPr/>
            </a:lvl1pPr>
          </a:lstStyle>
          <a:p>
            <a:r>
              <a:rPr lang="en-US" smtClean="0"/>
              <a:t>Tim Harrington, WhereNet / Zebra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30B6BA8-F2A6-487E-A23B-249E2711F58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May 2010</a:t>
            </a:r>
            <a:endParaRPr lang="en-US"/>
          </a:p>
        </p:txBody>
      </p:sp>
      <p:sp>
        <p:nvSpPr>
          <p:cNvPr id="4101"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Tim Harrington, WhereNet / Zebra</a:t>
            </a:r>
            <a:endParaRPr lang="en-US"/>
          </a:p>
        </p:txBody>
      </p:sp>
      <p:sp>
        <p:nvSpPr>
          <p:cNvPr id="4102"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CF5AE3F4-F059-49EB-AD1C-ED2D3F66B4A9}" type="slidenum">
              <a:rPr lang="en-US"/>
              <a:pPr/>
              <a:t>‹#›</a:t>
            </a:fld>
            <a:endParaRPr lang="en-US"/>
          </a:p>
        </p:txBody>
      </p:sp>
      <p:sp>
        <p:nvSpPr>
          <p:cNvPr id="4103" name="Rectangle 7"/>
          <p:cNvSpPr>
            <a:spLocks noChangeArrowheads="1"/>
          </p:cNvSpPr>
          <p:nvPr/>
        </p:nvSpPr>
        <p:spPr bwMode="auto">
          <a:xfrm>
            <a:off x="3810000" y="396875"/>
            <a:ext cx="4648200" cy="212725"/>
          </a:xfrm>
          <a:prstGeom prst="rect">
            <a:avLst/>
          </a:prstGeom>
          <a:noFill/>
          <a:ln w="9525">
            <a:noFill/>
            <a:miter lim="800000"/>
            <a:headEnd/>
            <a:tailEnd/>
          </a:ln>
          <a:effectLst/>
        </p:spPr>
        <p:txBody>
          <a:bodyPr lIns="0" tIns="0" rIns="0" bIns="0" anchor="b">
            <a:spAutoFit/>
          </a:bodyPr>
          <a:lstStyle/>
          <a:p>
            <a:pPr lvl="4" algn="r"/>
            <a:r>
              <a:rPr lang="en-US" sz="1400" b="1"/>
              <a:t>doc.: IEEE 802.15-10-0223-00-004f</a:t>
            </a:r>
          </a:p>
        </p:txBody>
      </p:sp>
      <p:sp>
        <p:nvSpPr>
          <p:cNvPr id="410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05"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410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TDS-802-15-4f@listserv.ieee.org" TargetMode="External"/><Relationship Id="rId2" Type="http://schemas.openxmlformats.org/officeDocument/2006/relationships/hyperlink" Target="http://grouper.ieee.org/groups/802/15/pub/Subscribe.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5/dcn/10/15-10-0192-04-004f-integration-lengths-for-extended-range-phy.ppt" TargetMode="External"/><Relationship Id="rId13" Type="http://schemas.openxmlformats.org/officeDocument/2006/relationships/hyperlink" Target="https://mentor.ieee.org/802.15/dcn/10/15-10-0300-01-004f-interactive-rfid-technolog.doc" TargetMode="External"/><Relationship Id="rId3" Type="http://schemas.openxmlformats.org/officeDocument/2006/relationships/hyperlink" Target="https://mentor.ieee.org/802.15/dcn/10/15-10-0330-01-004f-long-range-mode-preamble-design.ppt" TargetMode="External"/><Relationship Id="rId7" Type="http://schemas.openxmlformats.org/officeDocument/2006/relationships/hyperlink" Target="https://mentor.ieee.org/802.15/dcn/10/15-10-0192-05-004f-integration-lengths-for-extended-range-phy.ppt" TargetMode="External"/><Relationship Id="rId12" Type="http://schemas.openxmlformats.org/officeDocument/2006/relationships/hyperlink" Target="https://mentor.ieee.org/802.15/dcn/10/15-10-0305-01-004f-real-use-situation-2-4ghz-in-typical-japanese-container-yards.ppt" TargetMode="External"/><Relationship Id="rId2" Type="http://schemas.openxmlformats.org/officeDocument/2006/relationships/hyperlink" Target="https://mentor.ieee.org/802.15/dcn/09/15-09-0804-13-004f-tg4f-merged-proposal-decawave-guard-rfid-time-domain-ubisense-zes.pptx" TargetMode="External"/><Relationship Id="rId1" Type="http://schemas.openxmlformats.org/officeDocument/2006/relationships/slideLayout" Target="../slideLayouts/slideLayout2.xml"/><Relationship Id="rId6" Type="http://schemas.openxmlformats.org/officeDocument/2006/relationships/hyperlink" Target="https://mentor.ieee.org/802.15/dcn/09/15-09-0804-12-004f-tg4f-merged-proposal-decawave-guard-rfid-time-domain-ubisense-zes.pptx" TargetMode="External"/><Relationship Id="rId11" Type="http://schemas.openxmlformats.org/officeDocument/2006/relationships/hyperlink" Target="https://mentor.ieee.org/802.15/dcn/10/15-10-0304-01-004f-data-rate-availability-in-433mhz-with-in-japanese-rr.ppt" TargetMode="External"/><Relationship Id="rId5" Type="http://schemas.openxmlformats.org/officeDocument/2006/relationships/hyperlink" Target="https://mentor.ieee.org/802.15/dcn/10/15-10-0250-01-004f-draft-oscillator-specification-text.docx" TargetMode="External"/><Relationship Id="rId10" Type="http://schemas.openxmlformats.org/officeDocument/2006/relationships/hyperlink" Target="https://mentor.ieee.org/802.15/dcn/10/15-10-0248-01-004f-information-relating-to-default-channel-frequency-selection-for-802-15-4f-2-4ghz-phy.ppt" TargetMode="External"/><Relationship Id="rId4" Type="http://schemas.openxmlformats.org/officeDocument/2006/relationships/hyperlink" Target="https://mentor.ieee.org/802.15/dcn/10/15-10-0330-00-004f-long-range-mode-preamble-design.ppt" TargetMode="External"/><Relationship Id="rId9" Type="http://schemas.openxmlformats.org/officeDocument/2006/relationships/hyperlink" Target="https://mentor.ieee.org/802.15/dcn/10/15-10-0248-02-004f-information-relating-to-default-channel-frequency-selection-for-802-15-4f-2-4ghz-phy.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smtClean="0"/>
              <a:t>May 2010</a:t>
            </a:r>
            <a:endParaRPr lang="en-US"/>
          </a:p>
        </p:txBody>
      </p:sp>
      <p:sp>
        <p:nvSpPr>
          <p:cNvPr id="4" name="Footer Placeholder 4"/>
          <p:cNvSpPr>
            <a:spLocks noGrp="1"/>
          </p:cNvSpPr>
          <p:nvPr>
            <p:ph type="ftr" sz="quarter" idx="11"/>
          </p:nvPr>
        </p:nvSpPr>
        <p:spPr/>
        <p:txBody>
          <a:bodyPr/>
          <a:lstStyle/>
          <a:p>
            <a:r>
              <a:rPr lang="en-US" smtClean="0"/>
              <a:t>Tim Harrington, WhereNet / Zebra</a:t>
            </a:r>
            <a:endParaRPr lang="en-US"/>
          </a:p>
        </p:txBody>
      </p:sp>
      <p:sp>
        <p:nvSpPr>
          <p:cNvPr id="12290" name="Rectangle 2"/>
          <p:cNvSpPr>
            <a:spLocks noChangeArrowheads="1"/>
          </p:cNvSpPr>
          <p:nvPr/>
        </p:nvSpPr>
        <p:spPr bwMode="auto">
          <a:xfrm>
            <a:off x="228600" y="609600"/>
            <a:ext cx="8763000" cy="5816977"/>
          </a:xfrm>
          <a:prstGeom prst="rect">
            <a:avLst/>
          </a:prstGeom>
          <a:noFill/>
          <a:ln w="12700">
            <a:noFill/>
            <a:miter lim="800000"/>
            <a:headEnd type="none" w="sm" len="sm"/>
            <a:tailEnd type="none" w="sm" len="sm"/>
          </a:ln>
          <a:effectLst/>
        </p:spPr>
        <p:txBody>
          <a:bodyPr>
            <a:spAutoFit/>
          </a:bodyPr>
          <a:lstStyle/>
          <a:p>
            <a:pPr marL="914400" indent="-914400"/>
            <a:r>
              <a:rPr lang="en-US" sz="1800" b="1" u="sng" dirty="0">
                <a:effectLst>
                  <a:outerShdw blurRad="38100" dist="38100" dir="2700000" algn="tl">
                    <a:srgbClr val="C0C0C0"/>
                  </a:outerShdw>
                </a:effectLst>
              </a:rPr>
              <a:t>Project: IEEE P802.15 Working Group for Wireless Personal Area Networks (WPANs)</a:t>
            </a:r>
            <a:endParaRPr lang="en-US" sz="1800" b="1" dirty="0"/>
          </a:p>
          <a:p>
            <a:pPr marL="914400" indent="-914400"/>
            <a:endParaRPr lang="en-US" sz="1800" dirty="0"/>
          </a:p>
          <a:p>
            <a:pPr marL="914400" indent="-914400"/>
            <a:r>
              <a:rPr lang="en-US" sz="1400" b="1" dirty="0"/>
              <a:t>Submission Title:</a:t>
            </a:r>
            <a:r>
              <a:rPr lang="en-US" sz="1400" dirty="0"/>
              <a:t>  802.15.4f Task Group Closing Report for </a:t>
            </a:r>
            <a:r>
              <a:rPr lang="en-US" sz="1400" dirty="0" smtClean="0"/>
              <a:t>Beijing, China</a:t>
            </a:r>
            <a:endParaRPr lang="en-US" sz="1400" dirty="0"/>
          </a:p>
          <a:p>
            <a:pPr marL="914400" indent="-914400"/>
            <a:r>
              <a:rPr lang="en-US" sz="1400" b="1" dirty="0"/>
              <a:t>Date Submitted:</a:t>
            </a:r>
            <a:r>
              <a:rPr lang="en-US" sz="1400" dirty="0"/>
              <a:t> </a:t>
            </a:r>
            <a:r>
              <a:rPr lang="en-US" sz="1400" dirty="0" smtClean="0"/>
              <a:t>May 20, </a:t>
            </a:r>
            <a:r>
              <a:rPr lang="en-US" sz="1400" dirty="0"/>
              <a:t>2010</a:t>
            </a:r>
          </a:p>
          <a:p>
            <a:pPr marL="914400" indent="-914400"/>
            <a:r>
              <a:rPr lang="en-US" sz="1400" b="1" dirty="0"/>
              <a:t>Source:</a:t>
            </a:r>
            <a:r>
              <a:rPr lang="en-US" sz="1400" dirty="0"/>
              <a:t> 	</a:t>
            </a:r>
            <a:r>
              <a:rPr lang="en-US" sz="1400" dirty="0" smtClean="0"/>
              <a:t>Tim Harrington, WhereNet / Zebra</a:t>
            </a:r>
            <a:endParaRPr lang="en-US" sz="1400" dirty="0"/>
          </a:p>
          <a:p>
            <a:pPr marL="914400" indent="-914400"/>
            <a:r>
              <a:rPr lang="en-US" sz="1400" b="1" dirty="0"/>
              <a:t>Contact: </a:t>
            </a:r>
            <a:r>
              <a:rPr lang="en-US" sz="1400" dirty="0"/>
              <a:t>	Mike McInnis, The Boeing Company</a:t>
            </a:r>
          </a:p>
          <a:p>
            <a:pPr marL="914400" indent="-914400"/>
            <a:r>
              <a:rPr lang="en-US" sz="1400" b="1" dirty="0"/>
              <a:t>Voice:</a:t>
            </a:r>
            <a:r>
              <a:rPr lang="en-US" sz="1400" dirty="0"/>
              <a:t> 	E-Mail: michael.d.mcinnis@boeing.com	</a:t>
            </a:r>
          </a:p>
          <a:p>
            <a:pPr marL="914400" indent="-914400"/>
            <a:r>
              <a:rPr lang="en-US" sz="1400" b="1" dirty="0"/>
              <a:t>Re:</a:t>
            </a:r>
            <a:r>
              <a:rPr lang="en-US" sz="1400" dirty="0"/>
              <a:t> 	802.15.4f Active RFID Closing Report for the </a:t>
            </a:r>
            <a:r>
              <a:rPr lang="en-US" sz="1400" dirty="0" smtClean="0"/>
              <a:t>May </a:t>
            </a:r>
            <a:r>
              <a:rPr lang="en-US" sz="1400" dirty="0"/>
              <a:t>2010 Session</a:t>
            </a:r>
          </a:p>
          <a:p>
            <a:pPr marL="914400" indent="-914400"/>
            <a:r>
              <a:rPr lang="en-US" sz="1400" b="1" dirty="0"/>
              <a:t>Abstract:    </a:t>
            </a:r>
            <a:r>
              <a:rPr lang="en-US" sz="1400" dirty="0"/>
              <a:t>Closing Report for the </a:t>
            </a:r>
            <a:r>
              <a:rPr lang="en-US" sz="1400" dirty="0" smtClean="0"/>
              <a:t>May </a:t>
            </a:r>
            <a:r>
              <a:rPr lang="en-US" sz="1400" dirty="0"/>
              <a:t>2010 Active RFID Session in </a:t>
            </a:r>
            <a:r>
              <a:rPr lang="en-US" sz="1400" dirty="0" smtClean="0"/>
              <a:t>Beijing, China.</a:t>
            </a:r>
            <a:endParaRPr lang="en-US" sz="1400" dirty="0"/>
          </a:p>
          <a:p>
            <a:pPr marL="914400" indent="-914400"/>
            <a:endParaRPr lang="en-US" sz="1400" dirty="0"/>
          </a:p>
          <a:p>
            <a:pPr marL="914400" indent="-914400"/>
            <a:r>
              <a:rPr lang="en-US" sz="1400" b="1" dirty="0"/>
              <a:t>Purpose:</a:t>
            </a:r>
            <a:r>
              <a:rPr lang="en-US" sz="1400" dirty="0"/>
              <a:t>	</a:t>
            </a:r>
            <a:r>
              <a:rPr lang="en-US" altLang="ja-JP" sz="1400" dirty="0">
                <a:ea typeface="ＭＳ Ｐゴシック" pitchFamily="50" charset="-128"/>
              </a:rPr>
              <a:t>This amendment defines a Physical Layer (PHY), and those Medium Access Control Layer (MAC) modifications required to support it, for Active Radio Frequency Identification (RFID) readers and tags. It allows for efficient communications with active RFID tags and sensor applications in an autonomous manner in a promiscuous network, using very low energy consumption (low duty cycle), and low PHY transmitter power. The PHY parameters are flexible and configurable to provide optimized use in a variety of active RFID tag operations including simplex and duplex transmission (reader-to-tag and tag-to-readers), multicast (reader to a select group of tags), </a:t>
            </a:r>
            <a:r>
              <a:rPr lang="en-US" altLang="ja-JP" sz="1400" dirty="0" err="1">
                <a:ea typeface="ＭＳ Ｐゴシック" pitchFamily="50" charset="-128"/>
              </a:rPr>
              <a:t>uni</a:t>
            </a:r>
            <a:r>
              <a:rPr lang="en-US" altLang="ja-JP" sz="1400" dirty="0">
                <a:ea typeface="ＭＳ Ｐゴシック" pitchFamily="50" charset="-128"/>
              </a:rPr>
              <a:t>-cast as in reader to a single tag, tag-to-tag communication, and multi-hop capability. </a:t>
            </a:r>
          </a:p>
          <a:p>
            <a:pPr marL="914400" indent="-914400"/>
            <a:endParaRPr lang="en-US" sz="1400" dirty="0"/>
          </a:p>
          <a:p>
            <a:pPr marL="914400" indent="-914400"/>
            <a:r>
              <a:rPr lang="en-US" sz="1400" b="1" dirty="0"/>
              <a:t>Notice:</a:t>
            </a:r>
            <a:r>
              <a:rPr lang="en-US" sz="14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endParaRPr lang="en-US" sz="1400" dirty="0"/>
          </a:p>
          <a:p>
            <a:pPr marL="914400" indent="-914400"/>
            <a:r>
              <a:rPr lang="en-US" sz="1400" b="1" dirty="0"/>
              <a:t>Release:</a:t>
            </a:r>
            <a:r>
              <a:rPr lang="en-US" sz="1400" dirty="0"/>
              <a:t>	The contributor acknowledges and accepts that this contribution becomes the property of IEEE and may be made publicly available by P802.15.	</a:t>
            </a:r>
          </a:p>
        </p:txBody>
      </p:sp>
      <p:sp>
        <p:nvSpPr>
          <p:cNvPr id="5" name="Rectangle 4"/>
          <p:cNvSpPr/>
          <p:nvPr/>
        </p:nvSpPr>
        <p:spPr>
          <a:xfrm>
            <a:off x="6172200" y="304800"/>
            <a:ext cx="2438488" cy="307777"/>
          </a:xfrm>
          <a:prstGeom prst="rect">
            <a:avLst/>
          </a:prstGeom>
          <a:solidFill>
            <a:schemeClr val="bg1"/>
          </a:solidFill>
        </p:spPr>
        <p:txBody>
          <a:bodyPr wrap="none">
            <a:spAutoFit/>
          </a:bodyPr>
          <a:lstStyle/>
          <a:p>
            <a:r>
              <a:rPr lang="en-US" sz="1400" b="1" dirty="0" smtClean="0"/>
              <a:t>IEEE </a:t>
            </a:r>
            <a:r>
              <a:rPr lang="en-US" sz="1400" b="1" dirty="0" smtClean="0"/>
              <a:t>802.15-10-0347-01-004f</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3"/>
          <p:cNvSpPr>
            <a:spLocks noGrp="1"/>
          </p:cNvSpPr>
          <p:nvPr>
            <p:ph type="dt" sz="half" idx="10"/>
          </p:nvPr>
        </p:nvSpPr>
        <p:spPr/>
        <p:txBody>
          <a:bodyPr/>
          <a:lstStyle/>
          <a:p>
            <a:r>
              <a:rPr lang="ja-JP" altLang="en-US"/>
              <a:t>May 2010</a:t>
            </a:r>
            <a:endParaRPr lang="en-US" altLang="ja-JP"/>
          </a:p>
        </p:txBody>
      </p:sp>
      <p:sp>
        <p:nvSpPr>
          <p:cNvPr id="18" name="Footer Placeholder 4"/>
          <p:cNvSpPr>
            <a:spLocks noGrp="1"/>
          </p:cNvSpPr>
          <p:nvPr>
            <p:ph type="ftr" sz="quarter" idx="11"/>
          </p:nvPr>
        </p:nvSpPr>
        <p:spPr/>
        <p:txBody>
          <a:bodyPr/>
          <a:lstStyle/>
          <a:p>
            <a:r>
              <a:rPr lang="ja-JP" altLang="en-US"/>
              <a:t>Tim Harrington, Zebra Enterprise Solutions</a:t>
            </a:r>
            <a:endParaRPr lang="en-US" altLang="ja-JP"/>
          </a:p>
        </p:txBody>
      </p:sp>
      <p:sp>
        <p:nvSpPr>
          <p:cNvPr id="19" name="Slide Number Placeholder 5"/>
          <p:cNvSpPr>
            <a:spLocks noGrp="1"/>
          </p:cNvSpPr>
          <p:nvPr>
            <p:ph type="sldNum" sz="quarter" idx="12"/>
          </p:nvPr>
        </p:nvSpPr>
        <p:spPr/>
        <p:txBody>
          <a:bodyPr/>
          <a:lstStyle/>
          <a:p>
            <a:r>
              <a:rPr lang="en-US" altLang="ja-JP"/>
              <a:t>Slide </a:t>
            </a:r>
            <a:fld id="{5C3E0BD9-0711-473A-9D46-354C2699EA36}" type="slidenum">
              <a:rPr lang="en-US" altLang="ja-JP"/>
              <a:pPr/>
              <a:t>10</a:t>
            </a:fld>
            <a:endParaRPr lang="en-US" altLang="ja-JP"/>
          </a:p>
        </p:txBody>
      </p:sp>
      <p:sp>
        <p:nvSpPr>
          <p:cNvPr id="384006" name="Rectangle 6"/>
          <p:cNvSpPr>
            <a:spLocks noGrp="1" noChangeArrowheads="1"/>
          </p:cNvSpPr>
          <p:nvPr>
            <p:ph type="title"/>
          </p:nvPr>
        </p:nvSpPr>
        <p:spPr>
          <a:xfrm>
            <a:off x="0" y="533400"/>
            <a:ext cx="9144000" cy="762000"/>
          </a:xfrm>
        </p:spPr>
        <p:txBody>
          <a:bodyPr/>
          <a:lstStyle/>
          <a:p>
            <a:r>
              <a:rPr lang="en-US" sz="3600"/>
              <a:t>Draft 802.15.4f Timeline</a:t>
            </a:r>
            <a:br>
              <a:rPr lang="en-US" sz="3600"/>
            </a:br>
            <a:endParaRPr lang="en-US" sz="1800"/>
          </a:p>
        </p:txBody>
      </p:sp>
      <p:graphicFrame>
        <p:nvGraphicFramePr>
          <p:cNvPr id="384005" name="Object 5"/>
          <p:cNvGraphicFramePr>
            <a:graphicFrameLocks noChangeAspect="1"/>
          </p:cNvGraphicFramePr>
          <p:nvPr>
            <p:ph idx="1"/>
          </p:nvPr>
        </p:nvGraphicFramePr>
        <p:xfrm>
          <a:off x="1306513" y="1143000"/>
          <a:ext cx="6529387" cy="5181600"/>
        </p:xfrm>
        <a:graphic>
          <a:graphicData uri="http://schemas.openxmlformats.org/presentationml/2006/ole">
            <p:oleObj spid="_x0000_s76802" name="Worksheet" r:id="rId3" imgW="7982102" imgH="6333972" progId="Excel.Sheet.8">
              <p:embed/>
            </p:oleObj>
          </a:graphicData>
        </a:graphic>
      </p:graphicFrame>
      <p:sp>
        <p:nvSpPr>
          <p:cNvPr id="384012" name="Line 12"/>
          <p:cNvSpPr>
            <a:spLocks noChangeShapeType="1"/>
          </p:cNvSpPr>
          <p:nvPr/>
        </p:nvSpPr>
        <p:spPr bwMode="auto">
          <a:xfrm flipV="1">
            <a:off x="6181725" y="3429000"/>
            <a:ext cx="228600" cy="228600"/>
          </a:xfrm>
          <a:prstGeom prst="line">
            <a:avLst/>
          </a:prstGeom>
          <a:noFill/>
          <a:ln w="28575">
            <a:solidFill>
              <a:srgbClr val="FF0000"/>
            </a:solidFill>
            <a:round/>
            <a:headEnd type="triangle" w="med" len="med"/>
            <a:tailEnd type="none" w="sm" len="sm"/>
          </a:ln>
          <a:effectLst/>
        </p:spPr>
        <p:txBody>
          <a:bodyPr/>
          <a:lstStyle/>
          <a:p>
            <a:endParaRPr lang="en-US"/>
          </a:p>
        </p:txBody>
      </p:sp>
      <p:sp>
        <p:nvSpPr>
          <p:cNvPr id="384015" name="Text Box 15"/>
          <p:cNvSpPr txBox="1">
            <a:spLocks noChangeArrowheads="1"/>
          </p:cNvSpPr>
          <p:nvPr/>
        </p:nvSpPr>
        <p:spPr bwMode="auto">
          <a:xfrm>
            <a:off x="6391275" y="2787650"/>
            <a:ext cx="1524000" cy="641350"/>
          </a:xfrm>
          <a:prstGeom prst="rect">
            <a:avLst/>
          </a:prstGeom>
          <a:noFill/>
          <a:ln w="12700">
            <a:noFill/>
            <a:miter lim="800000"/>
            <a:headEnd type="none" w="sm" len="sm"/>
            <a:tailEnd type="none" w="sm" len="sm"/>
          </a:ln>
          <a:effectLst/>
        </p:spPr>
        <p:txBody>
          <a:bodyPr>
            <a:spAutoFit/>
          </a:bodyPr>
          <a:lstStyle/>
          <a:p>
            <a:pPr>
              <a:spcBef>
                <a:spcPct val="50000"/>
              </a:spcBef>
            </a:pPr>
            <a:r>
              <a:rPr lang="en-US" sz="1800" b="1">
                <a:solidFill>
                  <a:srgbClr val="FF0000"/>
                </a:solidFill>
              </a:rPr>
              <a:t>May 2010 Interim</a:t>
            </a:r>
          </a:p>
        </p:txBody>
      </p:sp>
      <p:sp>
        <p:nvSpPr>
          <p:cNvPr id="384017" name="Oval 17"/>
          <p:cNvSpPr>
            <a:spLocks noChangeArrowheads="1"/>
          </p:cNvSpPr>
          <p:nvPr/>
        </p:nvSpPr>
        <p:spPr bwMode="auto">
          <a:xfrm>
            <a:off x="914400" y="3657600"/>
            <a:ext cx="2057400" cy="533400"/>
          </a:xfrm>
          <a:prstGeom prst="ellipse">
            <a:avLst/>
          </a:prstGeom>
          <a:noFill/>
          <a:ln w="12700">
            <a:solidFill>
              <a:srgbClr val="FF0000"/>
            </a:solidFill>
            <a:round/>
            <a:headEnd type="none" w="sm" len="sm"/>
            <a:tailEnd type="none" w="sm" len="sm"/>
          </a:ln>
          <a:effectLst/>
        </p:spPr>
        <p:txBody>
          <a:bodyPr wrap="none" anchor="ctr"/>
          <a:lstStyle/>
          <a:p>
            <a:endParaRPr lang="en-US"/>
          </a:p>
        </p:txBody>
      </p:sp>
      <p:sp>
        <p:nvSpPr>
          <p:cNvPr id="384018" name="Rectangle 18"/>
          <p:cNvSpPr>
            <a:spLocks noChangeArrowheads="1"/>
          </p:cNvSpPr>
          <p:nvPr/>
        </p:nvSpPr>
        <p:spPr bwMode="auto">
          <a:xfrm>
            <a:off x="5391150" y="4181475"/>
            <a:ext cx="885825" cy="914400"/>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384019" name="Rectangle 19"/>
          <p:cNvSpPr>
            <a:spLocks noChangeArrowheads="1"/>
          </p:cNvSpPr>
          <p:nvPr/>
        </p:nvSpPr>
        <p:spPr bwMode="auto">
          <a:xfrm>
            <a:off x="6905625" y="5657850"/>
            <a:ext cx="933450" cy="685800"/>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384020" name="Text Box 20"/>
          <p:cNvSpPr txBox="1">
            <a:spLocks noChangeArrowheads="1"/>
          </p:cNvSpPr>
          <p:nvPr/>
        </p:nvSpPr>
        <p:spPr bwMode="auto">
          <a:xfrm>
            <a:off x="6200775" y="4095750"/>
            <a:ext cx="2362200" cy="33655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1</a:t>
            </a:r>
            <a:r>
              <a:rPr lang="en-US" sz="1600" b="1" baseline="30000">
                <a:solidFill>
                  <a:srgbClr val="FF0000"/>
                </a:solidFill>
              </a:rPr>
              <a:t>st</a:t>
            </a:r>
            <a:r>
              <a:rPr lang="en-US" sz="1600" b="1">
                <a:solidFill>
                  <a:srgbClr val="FF0000"/>
                </a:solidFill>
              </a:rPr>
              <a:t> Letter Ballot cycle</a:t>
            </a:r>
          </a:p>
        </p:txBody>
      </p:sp>
      <p:sp>
        <p:nvSpPr>
          <p:cNvPr id="384021" name="Rectangle 21"/>
          <p:cNvSpPr>
            <a:spLocks noChangeArrowheads="1"/>
          </p:cNvSpPr>
          <p:nvPr/>
        </p:nvSpPr>
        <p:spPr bwMode="auto">
          <a:xfrm>
            <a:off x="6096000" y="4876800"/>
            <a:ext cx="685800" cy="657225"/>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384022" name="Text Box 22"/>
          <p:cNvSpPr txBox="1">
            <a:spLocks noChangeArrowheads="1"/>
          </p:cNvSpPr>
          <p:nvPr/>
        </p:nvSpPr>
        <p:spPr bwMode="auto">
          <a:xfrm>
            <a:off x="6724650" y="4752975"/>
            <a:ext cx="2667000" cy="33655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2nd Letter Ballot cycle</a:t>
            </a:r>
          </a:p>
        </p:txBody>
      </p:sp>
      <p:sp>
        <p:nvSpPr>
          <p:cNvPr id="384023" name="Rectangle 23"/>
          <p:cNvSpPr>
            <a:spLocks noChangeArrowheads="1"/>
          </p:cNvSpPr>
          <p:nvPr/>
        </p:nvSpPr>
        <p:spPr bwMode="auto">
          <a:xfrm>
            <a:off x="6581775" y="5257800"/>
            <a:ext cx="581025" cy="657225"/>
          </a:xfrm>
          <a:prstGeom prst="rect">
            <a:avLst/>
          </a:prstGeom>
          <a:noFill/>
          <a:ln w="25400">
            <a:solidFill>
              <a:srgbClr val="FF0000"/>
            </a:solidFill>
            <a:miter lim="800000"/>
            <a:headEnd type="none" w="sm" len="sm"/>
            <a:tailEnd type="none" w="sm" len="sm"/>
          </a:ln>
          <a:effectLst/>
        </p:spPr>
        <p:txBody>
          <a:bodyPr wrap="none" anchor="ctr"/>
          <a:lstStyle/>
          <a:p>
            <a:endParaRPr lang="en-US"/>
          </a:p>
        </p:txBody>
      </p:sp>
      <p:sp>
        <p:nvSpPr>
          <p:cNvPr id="384024" name="Text Box 24"/>
          <p:cNvSpPr txBox="1">
            <a:spLocks noChangeArrowheads="1"/>
          </p:cNvSpPr>
          <p:nvPr/>
        </p:nvSpPr>
        <p:spPr bwMode="auto">
          <a:xfrm>
            <a:off x="7077075" y="5153025"/>
            <a:ext cx="2209800" cy="33655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3rd Letter Ballot cycle</a:t>
            </a:r>
          </a:p>
        </p:txBody>
      </p:sp>
      <p:sp>
        <p:nvSpPr>
          <p:cNvPr id="384025" name="Text Box 25"/>
          <p:cNvSpPr txBox="1">
            <a:spLocks noChangeArrowheads="1"/>
          </p:cNvSpPr>
          <p:nvPr/>
        </p:nvSpPr>
        <p:spPr bwMode="auto">
          <a:xfrm>
            <a:off x="7924800" y="5562600"/>
            <a:ext cx="1066800" cy="825500"/>
          </a:xfrm>
          <a:prstGeom prst="rect">
            <a:avLst/>
          </a:prstGeom>
          <a:noFill/>
          <a:ln w="12700">
            <a:noFill/>
            <a:miter lim="800000"/>
            <a:headEnd type="none" w="sm" len="sm"/>
            <a:tailEnd type="none" w="sm" len="sm"/>
          </a:ln>
          <a:effectLst/>
        </p:spPr>
        <p:txBody>
          <a:bodyPr>
            <a:spAutoFit/>
          </a:bodyPr>
          <a:lstStyle/>
          <a:p>
            <a:pPr>
              <a:spcBef>
                <a:spcPct val="50000"/>
              </a:spcBef>
            </a:pPr>
            <a:r>
              <a:rPr lang="en-US" sz="1600" b="1">
                <a:solidFill>
                  <a:srgbClr val="FF0000"/>
                </a:solidFill>
              </a:rPr>
              <a:t>Sponsor Ballot cycles</a:t>
            </a:r>
          </a:p>
        </p:txBody>
      </p:sp>
      <p:sp>
        <p:nvSpPr>
          <p:cNvPr id="384027" name="Oval 27"/>
          <p:cNvSpPr>
            <a:spLocks noChangeArrowheads="1"/>
          </p:cNvSpPr>
          <p:nvPr/>
        </p:nvSpPr>
        <p:spPr bwMode="auto">
          <a:xfrm>
            <a:off x="5924550" y="3752850"/>
            <a:ext cx="304800" cy="457200"/>
          </a:xfrm>
          <a:prstGeom prst="ellipse">
            <a:avLst/>
          </a:prstGeom>
          <a:noFill/>
          <a:ln w="31750">
            <a:solidFill>
              <a:srgbClr val="00FF00"/>
            </a:solidFill>
            <a:round/>
            <a:headEnd type="none" w="sm" len="sm"/>
            <a:tailEnd type="none" w="sm" len="sm"/>
          </a:ln>
          <a:effectLst/>
        </p:spPr>
        <p:txBody>
          <a:bodyPr wrap="none" anchor="ctr"/>
          <a:lstStyle/>
          <a:p>
            <a:endParaRPr lang="en-US"/>
          </a:p>
        </p:txBody>
      </p:sp>
      <p:sp>
        <p:nvSpPr>
          <p:cNvPr id="384034" name="Text Box 34"/>
          <p:cNvSpPr txBox="1">
            <a:spLocks noChangeArrowheads="1"/>
          </p:cNvSpPr>
          <p:nvPr/>
        </p:nvSpPr>
        <p:spPr bwMode="auto">
          <a:xfrm>
            <a:off x="5705475" y="2314575"/>
            <a:ext cx="3295650" cy="366713"/>
          </a:xfrm>
          <a:prstGeom prst="rect">
            <a:avLst/>
          </a:prstGeom>
          <a:noFill/>
          <a:ln w="12700">
            <a:noFill/>
            <a:miter lim="800000"/>
            <a:headEnd type="none" w="sm" len="sm"/>
            <a:tailEnd type="none" w="sm" len="sm"/>
          </a:ln>
          <a:effectLst/>
        </p:spPr>
        <p:txBody>
          <a:bodyPr>
            <a:spAutoFit/>
          </a:bodyPr>
          <a:lstStyle/>
          <a:p>
            <a:pPr>
              <a:spcBef>
                <a:spcPct val="50000"/>
              </a:spcBef>
            </a:pPr>
            <a:r>
              <a:rPr lang="en-US" sz="1800">
                <a:solidFill>
                  <a:srgbClr val="FF0000"/>
                </a:solidFill>
              </a:rPr>
              <a:t>Our Timeline is slipping</a:t>
            </a:r>
          </a:p>
        </p:txBody>
      </p:sp>
      <p:sp>
        <p:nvSpPr>
          <p:cNvPr id="20" name="Date Placeholder 1"/>
          <p:cNvSpPr txBox="1">
            <a:spLocks/>
          </p:cNvSpPr>
          <p:nvPr/>
        </p:nvSpPr>
        <p:spPr bwMode="auto">
          <a:xfrm>
            <a:off x="6486525" y="371475"/>
            <a:ext cx="2286000" cy="215444"/>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lvl="0"/>
            <a:r>
              <a:rPr lang="en-US" sz="1400" b="1" dirty="0" smtClean="0"/>
              <a:t>IEEE 15-10-0279-00-004f</a:t>
            </a:r>
            <a:endParaRPr kumimoji="0" lang="en-US" altLang="ja-JP" sz="1400" b="1" i="0" u="none" strike="noStrike" kern="1200" cap="none" spc="0" normalizeH="0" baseline="0" noProof="0" dirty="0" smtClean="0">
              <a:ln>
                <a:noFill/>
              </a:ln>
              <a:solidFill>
                <a:schemeClr val="tx1"/>
              </a:solidFill>
              <a:effectLst/>
              <a:uLnTx/>
              <a:uFillTx/>
              <a:latin typeface="Times New Roman" pitchFamily="18" charset="0"/>
              <a:ea typeface="ＭＳ Ｐゴシック" pitchFamily="50" charset="-128"/>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36866" name="Rectangle 2"/>
          <p:cNvSpPr>
            <a:spLocks noGrp="1" noChangeArrowheads="1"/>
          </p:cNvSpPr>
          <p:nvPr>
            <p:ph type="title"/>
          </p:nvPr>
        </p:nvSpPr>
        <p:spPr>
          <a:xfrm>
            <a:off x="0" y="685800"/>
            <a:ext cx="9144000" cy="1066800"/>
          </a:xfrm>
        </p:spPr>
        <p:txBody>
          <a:bodyPr/>
          <a:lstStyle/>
          <a:p>
            <a:r>
              <a:rPr lang="en-US"/>
              <a:t>TG4f Weekly Teleconference Call Schedule</a:t>
            </a:r>
          </a:p>
        </p:txBody>
      </p:sp>
      <p:sp>
        <p:nvSpPr>
          <p:cNvPr id="6" name="Content Placeholder 5"/>
          <p:cNvSpPr>
            <a:spLocks noGrp="1"/>
          </p:cNvSpPr>
          <p:nvPr>
            <p:ph idx="1"/>
          </p:nvPr>
        </p:nvSpPr>
        <p:spPr>
          <a:xfrm>
            <a:off x="685800" y="1752600"/>
            <a:ext cx="7772400" cy="4114800"/>
          </a:xfrm>
        </p:spPr>
        <p:txBody>
          <a:bodyPr/>
          <a:lstStyle/>
          <a:p>
            <a:pPr lvl="0"/>
            <a:r>
              <a:rPr lang="en-US" sz="2400" dirty="0" smtClean="0"/>
              <a:t>Weekly, Thursdays, 7am Pacific Time (USA)</a:t>
            </a:r>
            <a:endParaRPr lang="en-US" sz="3600" dirty="0" smtClean="0"/>
          </a:p>
          <a:p>
            <a:pPr lvl="1"/>
            <a:r>
              <a:rPr lang="en-US" sz="2000" dirty="0" smtClean="0"/>
              <a:t>June 3, 2010</a:t>
            </a:r>
            <a:endParaRPr lang="en-US" sz="3200" dirty="0" smtClean="0"/>
          </a:p>
          <a:p>
            <a:pPr lvl="1"/>
            <a:r>
              <a:rPr lang="en-US" sz="2000" dirty="0" smtClean="0"/>
              <a:t>June 10, 2010</a:t>
            </a:r>
            <a:endParaRPr lang="en-US" sz="3200" dirty="0" smtClean="0"/>
          </a:p>
          <a:p>
            <a:pPr lvl="1"/>
            <a:r>
              <a:rPr lang="en-US" sz="2000" dirty="0" smtClean="0"/>
              <a:t>June 17, 2010</a:t>
            </a:r>
            <a:endParaRPr lang="en-US" sz="3200" dirty="0" smtClean="0"/>
          </a:p>
          <a:p>
            <a:pPr lvl="1"/>
            <a:r>
              <a:rPr lang="en-US" sz="2000" dirty="0" smtClean="0"/>
              <a:t>June 24, 2010</a:t>
            </a:r>
            <a:endParaRPr lang="en-US" sz="3200" dirty="0" smtClean="0"/>
          </a:p>
          <a:p>
            <a:pPr lvl="1"/>
            <a:r>
              <a:rPr lang="en-US" sz="2000" dirty="0" smtClean="0"/>
              <a:t>July 1, 2010</a:t>
            </a:r>
            <a:endParaRPr lang="en-US" sz="3200" dirty="0" smtClean="0"/>
          </a:p>
          <a:p>
            <a:pPr lvl="1"/>
            <a:r>
              <a:rPr lang="en-US" sz="2000" dirty="0" smtClean="0"/>
              <a:t>July 8, 2010</a:t>
            </a:r>
            <a:endParaRPr lang="en-US" sz="3200" dirty="0" smtClean="0"/>
          </a:p>
          <a:p>
            <a:pPr>
              <a:buNone/>
            </a:pPr>
            <a:endParaRPr lang="en-US" sz="3600" dirty="0" smtClean="0"/>
          </a:p>
          <a:p>
            <a:r>
              <a:rPr lang="en-US" sz="2400" dirty="0" smtClean="0"/>
              <a:t>    Teleconference call details will be distributed through the TG4f e-mail reflector</a:t>
            </a:r>
            <a:r>
              <a:rPr lang="en-US" sz="2400" dirty="0" smtClean="0"/>
              <a:t>:</a:t>
            </a:r>
            <a:br>
              <a:rPr lang="en-US" sz="2400" dirty="0" smtClean="0"/>
            </a:br>
            <a:r>
              <a:rPr lang="en-US" sz="2400" dirty="0" smtClean="0"/>
              <a:t>	STDS-802-15-4F@LISTSERV.IEEE.ORG</a:t>
            </a:r>
            <a:endParaRPr lang="en-US" sz="3600" dirty="0" smtClean="0"/>
          </a:p>
          <a:p>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May 2010</a:t>
            </a:r>
            <a:endParaRPr lang="en-US"/>
          </a:p>
        </p:txBody>
      </p:sp>
      <p:sp>
        <p:nvSpPr>
          <p:cNvPr id="4" name="Footer Placeholder 2"/>
          <p:cNvSpPr>
            <a:spLocks noGrp="1"/>
          </p:cNvSpPr>
          <p:nvPr>
            <p:ph type="ftr" sz="quarter" idx="11"/>
          </p:nvPr>
        </p:nvSpPr>
        <p:spPr/>
        <p:txBody>
          <a:bodyPr/>
          <a:lstStyle/>
          <a:p>
            <a:r>
              <a:rPr lang="en-US" smtClean="0"/>
              <a:t>Tim Harrington, WhereNet / Zebra</a:t>
            </a:r>
            <a:endParaRPr lang="en-US"/>
          </a:p>
        </p:txBody>
      </p:sp>
      <p:sp>
        <p:nvSpPr>
          <p:cNvPr id="24578" name="Rectangle 2"/>
          <p:cNvSpPr>
            <a:spLocks noChangeArrowheads="1"/>
          </p:cNvSpPr>
          <p:nvPr/>
        </p:nvSpPr>
        <p:spPr bwMode="auto">
          <a:xfrm>
            <a:off x="304800" y="1676400"/>
            <a:ext cx="8534400" cy="45339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buFontTx/>
              <a:buChar char="•"/>
            </a:pPr>
            <a:r>
              <a:rPr lang="en-US" sz="2800" b="1" dirty="0">
                <a:latin typeface="Arial" charset="0"/>
              </a:rPr>
              <a:t>Sign up for 802.15.4f Active RFID e-mail reflector</a:t>
            </a:r>
          </a:p>
          <a:p>
            <a:pPr marL="1085850" lvl="2" indent="-228600">
              <a:buFontTx/>
              <a:buChar char="•"/>
            </a:pPr>
            <a:r>
              <a:rPr lang="en-US" sz="1800" dirty="0">
                <a:latin typeface="Arial" charset="0"/>
              </a:rPr>
              <a:t>Sign-up at</a:t>
            </a:r>
            <a:r>
              <a:rPr lang="en-US" sz="1800" dirty="0">
                <a:solidFill>
                  <a:schemeClr val="accent2">
                    <a:lumMod val="60000"/>
                    <a:lumOff val="40000"/>
                  </a:schemeClr>
                </a:solidFill>
                <a:latin typeface="Arial" charset="0"/>
              </a:rPr>
              <a:t>: </a:t>
            </a:r>
            <a:r>
              <a:rPr lang="en-US" sz="1800" dirty="0" smtClean="0">
                <a:solidFill>
                  <a:schemeClr val="accent2">
                    <a:lumMod val="60000"/>
                    <a:lumOff val="40000"/>
                  </a:schemeClr>
                </a:solidFill>
                <a:latin typeface="Arial" charset="0"/>
                <a:hlinkClick r:id="rId2"/>
              </a:rPr>
              <a:t>http://</a:t>
            </a:r>
            <a:r>
              <a:rPr lang="en-US" sz="1800" dirty="0" smtClean="0">
                <a:solidFill>
                  <a:schemeClr val="accent2">
                    <a:lumMod val="60000"/>
                    <a:lumOff val="40000"/>
                  </a:schemeClr>
                </a:solidFill>
                <a:latin typeface="Arial" charset="0"/>
                <a:hlinkClick r:id="rId2"/>
              </a:rPr>
              <a:t>grouper.ieee.org/groups/802/15/pub/Subscribe.html</a:t>
            </a:r>
            <a:endParaRPr lang="en-US" sz="1800" dirty="0">
              <a:solidFill>
                <a:schemeClr val="accent2">
                  <a:lumMod val="60000"/>
                  <a:lumOff val="40000"/>
                </a:schemeClr>
              </a:solidFill>
              <a:latin typeface="Arial" charset="0"/>
            </a:endParaRPr>
          </a:p>
          <a:p>
            <a:pPr marL="1085850" lvl="2" indent="-228600">
              <a:buFontTx/>
              <a:buChar char="•"/>
            </a:pPr>
            <a:r>
              <a:rPr lang="en-US" sz="1800" dirty="0">
                <a:latin typeface="Arial" charset="0"/>
              </a:rPr>
              <a:t>Email reflector address is: </a:t>
            </a:r>
            <a:r>
              <a:rPr lang="en-US" sz="1800" dirty="0">
                <a:latin typeface="Arial" charset="0"/>
                <a:hlinkClick r:id="rId3" tooltip="mailto:STDS-802-15-4f@listserv.ieee.org"/>
              </a:rPr>
              <a:t>STDS-802-15-4f@listserv.ieee.org</a:t>
            </a:r>
            <a:endParaRPr lang="en-US" sz="1800" dirty="0">
              <a:latin typeface="Arial" charset="0"/>
            </a:endParaRPr>
          </a:p>
          <a:p>
            <a:pPr marL="342900" indent="-342900">
              <a:lnSpc>
                <a:spcPct val="90000"/>
              </a:lnSpc>
              <a:spcBef>
                <a:spcPct val="20000"/>
              </a:spcBef>
              <a:buFontTx/>
              <a:buChar char="•"/>
            </a:pPr>
            <a:endParaRPr lang="en-US" sz="1400" dirty="0">
              <a:latin typeface="Arial" charset="0"/>
            </a:endParaRPr>
          </a:p>
          <a:p>
            <a:pPr marL="342900" indent="-342900">
              <a:lnSpc>
                <a:spcPct val="90000"/>
              </a:lnSpc>
              <a:spcBef>
                <a:spcPct val="20000"/>
              </a:spcBef>
              <a:buFontTx/>
              <a:buChar char="•"/>
            </a:pPr>
            <a:endParaRPr lang="en-US" sz="1400" dirty="0">
              <a:latin typeface="Arial" charset="0"/>
            </a:endParaRPr>
          </a:p>
          <a:p>
            <a:pPr marL="342900" indent="-342900">
              <a:lnSpc>
                <a:spcPct val="90000"/>
              </a:lnSpc>
              <a:spcBef>
                <a:spcPct val="20000"/>
              </a:spcBef>
              <a:buFontTx/>
              <a:buChar char="•"/>
            </a:pPr>
            <a:endParaRPr lang="en-US" sz="1400" dirty="0">
              <a:latin typeface="Arial" charset="0"/>
            </a:endParaRPr>
          </a:p>
          <a:p>
            <a:pPr marL="342900" indent="-342900">
              <a:lnSpc>
                <a:spcPct val="90000"/>
              </a:lnSpc>
              <a:spcBef>
                <a:spcPct val="20000"/>
              </a:spcBef>
              <a:buFontTx/>
              <a:buChar char="•"/>
            </a:pPr>
            <a:r>
              <a:rPr lang="en-US" sz="2800" b="1" dirty="0">
                <a:latin typeface="Arial" charset="0"/>
              </a:rPr>
              <a:t>Next Meeting</a:t>
            </a:r>
          </a:p>
          <a:p>
            <a:pPr marL="742950" lvl="1" indent="-285750">
              <a:lnSpc>
                <a:spcPct val="90000"/>
              </a:lnSpc>
              <a:spcBef>
                <a:spcPct val="20000"/>
              </a:spcBef>
              <a:buFontTx/>
              <a:buChar char="–"/>
            </a:pPr>
            <a:r>
              <a:rPr lang="en-US" sz="2400" dirty="0" smtClean="0">
                <a:latin typeface="Arial" charset="0"/>
              </a:rPr>
              <a:t>July 12-15, </a:t>
            </a:r>
            <a:r>
              <a:rPr lang="en-US" sz="2400" dirty="0">
                <a:latin typeface="Arial" charset="0"/>
              </a:rPr>
              <a:t>2010 in </a:t>
            </a:r>
            <a:r>
              <a:rPr lang="en-US" sz="2400" dirty="0" smtClean="0">
                <a:latin typeface="Arial" charset="0"/>
              </a:rPr>
              <a:t>San Diego, CA USA</a:t>
            </a:r>
            <a:endParaRPr lang="en-US" sz="2800" dirty="0">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May 2010</a:t>
            </a:r>
            <a:endParaRPr lang="en-US"/>
          </a:p>
        </p:txBody>
      </p:sp>
      <p:sp>
        <p:nvSpPr>
          <p:cNvPr id="4" name="Footer Placeholder 2"/>
          <p:cNvSpPr>
            <a:spLocks noGrp="1"/>
          </p:cNvSpPr>
          <p:nvPr>
            <p:ph type="ftr" sz="quarter" idx="11"/>
          </p:nvPr>
        </p:nvSpPr>
        <p:spPr/>
        <p:txBody>
          <a:bodyPr/>
          <a:lstStyle/>
          <a:p>
            <a:r>
              <a:rPr lang="en-US" smtClean="0"/>
              <a:t>Tim Harrington, WhereNet / Zebra</a:t>
            </a:r>
            <a:endParaRPr lang="en-US"/>
          </a:p>
        </p:txBody>
      </p:sp>
      <p:sp>
        <p:nvSpPr>
          <p:cNvPr id="15362" name="Rectangle 2"/>
          <p:cNvSpPr>
            <a:spLocks noChangeArrowheads="1"/>
          </p:cNvSpPr>
          <p:nvPr/>
        </p:nvSpPr>
        <p:spPr bwMode="auto">
          <a:xfrm>
            <a:off x="1397000" y="1371600"/>
            <a:ext cx="6382453" cy="4647426"/>
          </a:xfrm>
          <a:prstGeom prst="rect">
            <a:avLst/>
          </a:prstGeom>
          <a:noFill/>
          <a:ln w="12700">
            <a:noFill/>
            <a:miter lim="800000"/>
            <a:headEnd type="none" w="sm" len="sm"/>
            <a:tailEnd type="none" w="sm" len="sm"/>
          </a:ln>
          <a:effectLst/>
        </p:spPr>
        <p:txBody>
          <a:bodyPr wrap="none">
            <a:spAutoFit/>
          </a:bodyPr>
          <a:lstStyle/>
          <a:p>
            <a:pPr algn="ctr"/>
            <a:r>
              <a:rPr lang="en-US" altLang="ja-JP" sz="4000" b="1" dirty="0">
                <a:solidFill>
                  <a:schemeClr val="tx2"/>
                </a:solidFill>
                <a:ea typeface="ＭＳ Ｐゴシック" pitchFamily="50" charset="-128"/>
              </a:rPr>
              <a:t>IEEE 802.15.4f Active RFID</a:t>
            </a:r>
          </a:p>
          <a:p>
            <a:pPr algn="ctr"/>
            <a:endParaRPr lang="en-US" altLang="ja-JP" sz="4000" b="1" dirty="0">
              <a:solidFill>
                <a:schemeClr val="tx2"/>
              </a:solidFill>
              <a:ea typeface="ＭＳ Ｐゴシック" pitchFamily="50" charset="-128"/>
            </a:endParaRPr>
          </a:p>
          <a:p>
            <a:pPr algn="ctr"/>
            <a:r>
              <a:rPr lang="en-US" altLang="ja-JP" sz="4000" b="1" dirty="0">
                <a:solidFill>
                  <a:schemeClr val="tx2"/>
                </a:solidFill>
                <a:ea typeface="ＭＳ Ｐゴシック" pitchFamily="50" charset="-128"/>
              </a:rPr>
              <a:t>Closing Report</a:t>
            </a:r>
          </a:p>
          <a:p>
            <a:pPr algn="ctr"/>
            <a:endParaRPr lang="en-US" altLang="ja-JP" sz="4000" b="1" dirty="0">
              <a:solidFill>
                <a:schemeClr val="tx2"/>
              </a:solidFill>
              <a:ea typeface="ＭＳ Ｐゴシック" pitchFamily="50" charset="-128"/>
            </a:endParaRPr>
          </a:p>
          <a:p>
            <a:pPr algn="ctr"/>
            <a:r>
              <a:rPr lang="en-US" altLang="ja-JP" sz="3200" b="1" dirty="0">
                <a:solidFill>
                  <a:schemeClr val="tx2"/>
                </a:solidFill>
                <a:ea typeface="ＭＳ Ｐゴシック" pitchFamily="50" charset="-128"/>
              </a:rPr>
              <a:t>9</a:t>
            </a:r>
            <a:r>
              <a:rPr lang="en-US" altLang="ja-JP" sz="3200" b="1" dirty="0" smtClean="0">
                <a:solidFill>
                  <a:schemeClr val="tx2"/>
                </a:solidFill>
                <a:ea typeface="ＭＳ Ｐゴシック" pitchFamily="50" charset="-128"/>
              </a:rPr>
              <a:t>th </a:t>
            </a:r>
            <a:r>
              <a:rPr lang="en-US" altLang="ja-JP" sz="3200" b="1" dirty="0">
                <a:solidFill>
                  <a:schemeClr val="tx2"/>
                </a:solidFill>
                <a:ea typeface="ＭＳ Ｐゴシック" pitchFamily="50" charset="-128"/>
              </a:rPr>
              <a:t>Meeting as a Task Group</a:t>
            </a:r>
          </a:p>
          <a:p>
            <a:pPr algn="ctr"/>
            <a:endParaRPr lang="en-US" altLang="ja-JP" sz="2000" b="1" dirty="0">
              <a:solidFill>
                <a:schemeClr val="tx2"/>
              </a:solidFill>
              <a:ea typeface="ＭＳ Ｐゴシック" pitchFamily="50" charset="-128"/>
            </a:endParaRPr>
          </a:p>
          <a:p>
            <a:pPr algn="ctr"/>
            <a:r>
              <a:rPr lang="en-US" altLang="ja-JP" sz="3200" b="1" dirty="0" smtClean="0">
                <a:solidFill>
                  <a:schemeClr val="tx2"/>
                </a:solidFill>
                <a:ea typeface="ＭＳ Ｐゴシック" pitchFamily="50" charset="-128"/>
              </a:rPr>
              <a:t>Beijing, China</a:t>
            </a:r>
            <a:endParaRPr lang="en-US" altLang="ja-JP" sz="3200" b="1" dirty="0">
              <a:solidFill>
                <a:schemeClr val="tx2"/>
              </a:solidFill>
              <a:ea typeface="ＭＳ Ｐゴシック" pitchFamily="50" charset="-128"/>
            </a:endParaRPr>
          </a:p>
          <a:p>
            <a:pPr algn="ctr"/>
            <a:endParaRPr lang="en-US" altLang="ja-JP" sz="2000" b="1" dirty="0">
              <a:solidFill>
                <a:schemeClr val="tx2"/>
              </a:solidFill>
              <a:ea typeface="ＭＳ Ｐゴシック" pitchFamily="50" charset="-128"/>
            </a:endParaRPr>
          </a:p>
          <a:p>
            <a:pPr algn="ctr"/>
            <a:r>
              <a:rPr lang="en-US" altLang="ja-JP" sz="3200" b="1" dirty="0" smtClean="0">
                <a:solidFill>
                  <a:schemeClr val="tx2"/>
                </a:solidFill>
                <a:ea typeface="ＭＳ Ｐゴシック" pitchFamily="50" charset="-128"/>
              </a:rPr>
              <a:t>May 20, </a:t>
            </a:r>
            <a:r>
              <a:rPr lang="en-US" altLang="ja-JP" sz="3200" b="1" dirty="0">
                <a:solidFill>
                  <a:schemeClr val="tx2"/>
                </a:solidFill>
                <a:ea typeface="ＭＳ Ｐゴシック" pitchFamily="50" charset="-128"/>
              </a:rPr>
              <a:t>2010</a:t>
            </a:r>
            <a:endParaRPr lang="en-US" sz="3200" b="1"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5122" name="Rectangle 2"/>
          <p:cNvSpPr>
            <a:spLocks noGrp="1" noChangeArrowheads="1"/>
          </p:cNvSpPr>
          <p:nvPr>
            <p:ph type="title"/>
          </p:nvPr>
        </p:nvSpPr>
        <p:spPr/>
        <p:txBody>
          <a:bodyPr/>
          <a:lstStyle/>
          <a:p>
            <a:r>
              <a:rPr lang="en-US" b="1"/>
              <a:t>802.15.4f PAR Purpose</a:t>
            </a:r>
          </a:p>
        </p:txBody>
      </p:sp>
      <p:sp>
        <p:nvSpPr>
          <p:cNvPr id="5123" name="Rectangle 3"/>
          <p:cNvSpPr>
            <a:spLocks noGrp="1" noChangeArrowheads="1"/>
          </p:cNvSpPr>
          <p:nvPr>
            <p:ph type="body" idx="1"/>
          </p:nvPr>
        </p:nvSpPr>
        <p:spPr>
          <a:xfrm>
            <a:off x="685800" y="1752600"/>
            <a:ext cx="7772400" cy="4724400"/>
          </a:xfrm>
        </p:spPr>
        <p:txBody>
          <a:bodyPr/>
          <a:lstStyle/>
          <a:p>
            <a:pPr>
              <a:buFontTx/>
              <a:buNone/>
            </a:pPr>
            <a:r>
              <a:rPr lang="en-US" sz="2400" b="1"/>
              <a:t>    Paragraph from 802.15.4f Project Authorization Request (PAR) document.</a:t>
            </a:r>
          </a:p>
          <a:p>
            <a:pPr>
              <a:buFontTx/>
              <a:buNone/>
            </a:pPr>
            <a:endParaRPr lang="en-US" sz="2400" b="1"/>
          </a:p>
          <a:p>
            <a:pPr>
              <a:buFontTx/>
              <a:buNone/>
            </a:pPr>
            <a:r>
              <a:rPr lang="en-US" sz="2400" b="1"/>
              <a:t>    </a:t>
            </a:r>
            <a:r>
              <a:rPr lang="en-US" sz="2000" b="1"/>
              <a:t>5.4 Purpose of Proposed Standard:</a:t>
            </a:r>
          </a:p>
          <a:p>
            <a:pPr>
              <a:buFontTx/>
              <a:buNone/>
            </a:pPr>
            <a:r>
              <a:rPr lang="en-US" sz="2400" b="1"/>
              <a:t>    </a:t>
            </a:r>
            <a:r>
              <a:rPr lang="en-US" sz="1800"/>
              <a:t>To provide a standard for low cost, ultra low energy consumption, flexible and highly reliable communication means and air interface protocol for Active RFID and sensor applications. The air interface should be able to support a wide range of needs for which active RFID systems can be useful and enable improved performance and flexibility for future mass deployments of active RFID systems around the world.</a:t>
            </a:r>
          </a:p>
          <a:p>
            <a:endParaRPr lang="en-US" sz="1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May 2010</a:t>
            </a:r>
            <a:endParaRPr lang="en-US"/>
          </a:p>
        </p:txBody>
      </p:sp>
      <p:sp>
        <p:nvSpPr>
          <p:cNvPr id="4" name="Footer Placeholder 2"/>
          <p:cNvSpPr>
            <a:spLocks noGrp="1"/>
          </p:cNvSpPr>
          <p:nvPr>
            <p:ph type="ftr" sz="quarter" idx="11"/>
          </p:nvPr>
        </p:nvSpPr>
        <p:spPr/>
        <p:txBody>
          <a:bodyPr/>
          <a:lstStyle/>
          <a:p>
            <a:r>
              <a:rPr lang="en-US" smtClean="0"/>
              <a:t>Tim Harrington, WhereNet / Zebra</a:t>
            </a:r>
            <a:endParaRPr lang="en-US"/>
          </a:p>
        </p:txBody>
      </p:sp>
      <p:sp>
        <p:nvSpPr>
          <p:cNvPr id="16386" name="Rectangle 2"/>
          <p:cNvSpPr>
            <a:spLocks noChangeArrowheads="1"/>
          </p:cNvSpPr>
          <p:nvPr/>
        </p:nvSpPr>
        <p:spPr bwMode="auto">
          <a:xfrm>
            <a:off x="304800" y="1141413"/>
            <a:ext cx="8534400" cy="5170646"/>
          </a:xfrm>
          <a:prstGeom prst="rect">
            <a:avLst/>
          </a:prstGeom>
          <a:noFill/>
          <a:ln w="12700">
            <a:noFill/>
            <a:miter lim="800000"/>
            <a:headEnd type="none" w="sm" len="sm"/>
            <a:tailEnd type="none" w="sm" len="sm"/>
          </a:ln>
          <a:effectLst/>
        </p:spPr>
        <p:txBody>
          <a:bodyPr>
            <a:spAutoFit/>
          </a:bodyPr>
          <a:lstStyle/>
          <a:p>
            <a:pPr marL="457200" indent="-457200"/>
            <a:r>
              <a:rPr lang="en-US" altLang="ja-JP" sz="2800" b="1" dirty="0">
                <a:ea typeface="ＭＳ Ｐゴシック" pitchFamily="50" charset="-128"/>
              </a:rPr>
              <a:t>IEEE 802.15.4f Active RFID Meeting Overview</a:t>
            </a:r>
          </a:p>
          <a:p>
            <a:pPr marL="457200" indent="-457200">
              <a:buFontTx/>
              <a:buAutoNum type="arabicPeriod"/>
            </a:pPr>
            <a:endParaRPr lang="en-US" altLang="ja-JP" sz="2000" dirty="0">
              <a:ea typeface="ＭＳ Ｐゴシック" pitchFamily="50" charset="-128"/>
            </a:endParaRPr>
          </a:p>
          <a:p>
            <a:pPr marL="457200" indent="-457200">
              <a:buFontTx/>
              <a:buAutoNum type="arabicPeriod"/>
            </a:pPr>
            <a:r>
              <a:rPr lang="en-US" altLang="ja-JP" sz="1800" b="1" dirty="0">
                <a:ea typeface="ＭＳ Ｐゴシック" pitchFamily="50" charset="-128"/>
              </a:rPr>
              <a:t>Chair:</a:t>
            </a:r>
            <a:r>
              <a:rPr lang="en-US" altLang="ja-JP" sz="1800" dirty="0">
                <a:ea typeface="ＭＳ Ｐゴシック" pitchFamily="50" charset="-128"/>
              </a:rPr>
              <a:t>          Mike </a:t>
            </a:r>
            <a:r>
              <a:rPr lang="en-US" altLang="ja-JP" sz="1800" dirty="0" smtClean="0">
                <a:ea typeface="ＭＳ Ｐゴシック" pitchFamily="50" charset="-128"/>
              </a:rPr>
              <a:t>McInnis </a:t>
            </a:r>
            <a:endParaRPr lang="en-US" altLang="ja-JP" sz="1800" dirty="0">
              <a:ea typeface="ＭＳ Ｐゴシック" pitchFamily="50" charset="-128"/>
            </a:endParaRPr>
          </a:p>
          <a:p>
            <a:pPr marL="457200" indent="-457200"/>
            <a:r>
              <a:rPr lang="en-US" altLang="ja-JP" sz="1800" b="1" dirty="0">
                <a:ea typeface="ＭＳ Ｐゴシック" pitchFamily="50" charset="-128"/>
              </a:rPr>
              <a:t>	Vice-Chair:</a:t>
            </a:r>
            <a:r>
              <a:rPr lang="en-US" altLang="ja-JP" sz="1800" dirty="0">
                <a:ea typeface="ＭＳ Ｐゴシック" pitchFamily="50" charset="-128"/>
              </a:rPr>
              <a:t> Tim Harrington </a:t>
            </a:r>
            <a:r>
              <a:rPr lang="en-US" altLang="ja-JP" sz="1800" dirty="0" smtClean="0">
                <a:ea typeface="ＭＳ Ｐゴシック" pitchFamily="50" charset="-128"/>
              </a:rPr>
              <a:t> (Acting Chair Pro Tem)</a:t>
            </a:r>
            <a:endParaRPr lang="en-US" altLang="ja-JP" sz="1800" dirty="0">
              <a:ea typeface="ＭＳ Ｐゴシック" pitchFamily="50" charset="-128"/>
            </a:endParaRPr>
          </a:p>
          <a:p>
            <a:pPr marL="457200" indent="-457200"/>
            <a:r>
              <a:rPr lang="en-US" altLang="ja-JP" sz="1800" dirty="0">
                <a:ea typeface="ＭＳ Ｐゴシック" pitchFamily="50" charset="-128"/>
              </a:rPr>
              <a:t>        </a:t>
            </a:r>
            <a:r>
              <a:rPr lang="en-US" altLang="ja-JP" sz="1800" b="1" dirty="0">
                <a:ea typeface="ＭＳ Ｐゴシック" pitchFamily="50" charset="-128"/>
              </a:rPr>
              <a:t>Secretary:</a:t>
            </a:r>
            <a:r>
              <a:rPr lang="en-US" altLang="ja-JP" sz="1800" dirty="0">
                <a:ea typeface="ＭＳ Ｐゴシック" pitchFamily="50" charset="-128"/>
              </a:rPr>
              <a:t>    George </a:t>
            </a:r>
            <a:r>
              <a:rPr lang="en-US" altLang="ja-JP" sz="1800" dirty="0" smtClean="0">
                <a:ea typeface="ＭＳ Ｐゴシック" pitchFamily="50" charset="-128"/>
              </a:rPr>
              <a:t>Cavage  (Acting Secretary Russell Chandler)</a:t>
            </a:r>
            <a:endParaRPr lang="en-US" altLang="ja-JP" sz="1800" dirty="0">
              <a:ea typeface="ＭＳ Ｐゴシック" pitchFamily="50" charset="-128"/>
            </a:endParaRPr>
          </a:p>
          <a:p>
            <a:pPr marL="457200" indent="-457200"/>
            <a:r>
              <a:rPr lang="en-US" altLang="ja-JP" sz="1800" dirty="0">
                <a:ea typeface="ＭＳ Ｐゴシック" pitchFamily="50" charset="-128"/>
              </a:rPr>
              <a:t>	</a:t>
            </a:r>
            <a:r>
              <a:rPr lang="en-US" altLang="ja-JP" sz="1800" b="1" dirty="0">
                <a:ea typeface="ＭＳ Ｐゴシック" pitchFamily="50" charset="-128"/>
              </a:rPr>
              <a:t>Technical Editor:</a:t>
            </a:r>
            <a:r>
              <a:rPr lang="en-US" altLang="ja-JP" sz="1800" dirty="0">
                <a:ea typeface="ＭＳ Ｐゴシック" pitchFamily="50" charset="-128"/>
              </a:rPr>
              <a:t> Tim Harrington</a:t>
            </a:r>
          </a:p>
          <a:p>
            <a:pPr marL="457200" indent="-457200">
              <a:buFontTx/>
              <a:buAutoNum type="arabicPeriod"/>
            </a:pPr>
            <a:endParaRPr lang="en-US" altLang="ja-JP" sz="1400" dirty="0">
              <a:ea typeface="ＭＳ Ｐゴシック" pitchFamily="50" charset="-128"/>
            </a:endParaRPr>
          </a:p>
          <a:p>
            <a:pPr marL="457200" indent="-457200">
              <a:buFontTx/>
              <a:buAutoNum type="arabicPeriod" startAt="2"/>
            </a:pPr>
            <a:r>
              <a:rPr lang="en-US" altLang="ja-JP" sz="1800" b="1" dirty="0" smtClean="0">
                <a:ea typeface="ＭＳ Ｐゴシック" pitchFamily="50" charset="-128"/>
              </a:rPr>
              <a:t>Five </a:t>
            </a:r>
            <a:r>
              <a:rPr lang="en-US" altLang="ja-JP" sz="1800" b="1" dirty="0">
                <a:ea typeface="ＭＳ Ｐゴシック" pitchFamily="50" charset="-128"/>
              </a:rPr>
              <a:t>each TG4f meeting time slots plus one joint TG4e/f/g meeting time slot assigned for this week. TG4f actual time slot use summary for the week was:</a:t>
            </a:r>
          </a:p>
          <a:p>
            <a:pPr marL="914400" lvl="1" indent="-457200">
              <a:buFontTx/>
              <a:buAutoNum type="arabicPeriod"/>
            </a:pPr>
            <a:r>
              <a:rPr lang="en-US" altLang="ja-JP" sz="1800" b="1" dirty="0">
                <a:ea typeface="ＭＳ Ｐゴシック" pitchFamily="50" charset="-128"/>
              </a:rPr>
              <a:t>TG4f met during </a:t>
            </a:r>
            <a:r>
              <a:rPr lang="en-US" altLang="ja-JP" sz="1800" b="1" dirty="0" smtClean="0">
                <a:ea typeface="ＭＳ Ｐゴシック" pitchFamily="50" charset="-128"/>
              </a:rPr>
              <a:t>5 </a:t>
            </a:r>
            <a:r>
              <a:rPr lang="en-US" altLang="ja-JP" sz="1800" b="1" dirty="0">
                <a:ea typeface="ＭＳ Ｐゴシック" pitchFamily="50" charset="-128"/>
              </a:rPr>
              <a:t>TG4f meeting time slots.</a:t>
            </a:r>
          </a:p>
          <a:p>
            <a:pPr marL="914400" lvl="1" indent="-457200">
              <a:buFontTx/>
              <a:buAutoNum type="arabicPeriod"/>
            </a:pPr>
            <a:r>
              <a:rPr lang="en-US" altLang="ja-JP" sz="1800" b="1" dirty="0">
                <a:ea typeface="ＭＳ Ｐゴシック" pitchFamily="50" charset="-128"/>
              </a:rPr>
              <a:t>TG4f participated in one joint TG4e/f/g meeting time slot.</a:t>
            </a:r>
          </a:p>
          <a:p>
            <a:pPr marL="457200" indent="-457200"/>
            <a:endParaRPr lang="en-US" altLang="ja-JP" sz="1400" dirty="0">
              <a:ea typeface="ＭＳ Ｐゴシック" pitchFamily="50" charset="-128"/>
            </a:endParaRPr>
          </a:p>
          <a:p>
            <a:pPr marL="457200" indent="-457200"/>
            <a:r>
              <a:rPr lang="en-US" altLang="ja-JP" sz="2000" dirty="0">
                <a:ea typeface="ＭＳ Ｐゴシック" pitchFamily="50" charset="-128"/>
              </a:rPr>
              <a:t>3.    </a:t>
            </a:r>
            <a:r>
              <a:rPr lang="en-US" altLang="ja-JP" sz="1800" b="1" dirty="0">
                <a:ea typeface="ＭＳ Ｐゴシック" pitchFamily="50" charset="-128"/>
              </a:rPr>
              <a:t>Administrative Documents during this session:</a:t>
            </a:r>
          </a:p>
          <a:p>
            <a:pPr marL="457200" indent="-457200"/>
            <a:r>
              <a:rPr lang="en-US" altLang="ja-JP" sz="1800" dirty="0">
                <a:ea typeface="ＭＳ Ｐゴシック" pitchFamily="50" charset="-128"/>
              </a:rPr>
              <a:t>        	</a:t>
            </a:r>
            <a:r>
              <a:rPr lang="en-US" altLang="ja-JP" sz="1800" dirty="0" smtClean="0">
                <a:ea typeface="ＭＳ Ｐゴシック" pitchFamily="50" charset="-128"/>
              </a:rPr>
              <a:t>15-10-0247-00 </a:t>
            </a:r>
            <a:r>
              <a:rPr lang="en-US" altLang="ja-JP" sz="1800" dirty="0">
                <a:ea typeface="ＭＳ Ｐゴシック" pitchFamily="50" charset="-128"/>
              </a:rPr>
              <a:t>-</a:t>
            </a:r>
            <a:r>
              <a:rPr lang="en-US" altLang="ja-JP" sz="1800" dirty="0" smtClean="0">
                <a:ea typeface="ＭＳ Ｐゴシック" pitchFamily="50" charset="-128"/>
              </a:rPr>
              <a:t>Agenda-May-2010.xls</a:t>
            </a:r>
            <a:endParaRPr lang="en-US" altLang="ja-JP" sz="1800" dirty="0">
              <a:ea typeface="ＭＳ Ｐゴシック" pitchFamily="50" charset="-128"/>
            </a:endParaRPr>
          </a:p>
          <a:p>
            <a:pPr marL="914400" lvl="1" indent="-457200"/>
            <a:r>
              <a:rPr lang="en-US" altLang="ja-JP" sz="1800" dirty="0">
                <a:ea typeface="ＭＳ Ｐゴシック" pitchFamily="50" charset="-128"/>
              </a:rPr>
              <a:t>	</a:t>
            </a:r>
            <a:r>
              <a:rPr lang="en-US" altLang="ja-JP" sz="1800" dirty="0" smtClean="0">
                <a:ea typeface="ＭＳ Ｐゴシック" pitchFamily="50" charset="-128"/>
              </a:rPr>
              <a:t>15-10-0279-03 </a:t>
            </a:r>
            <a:r>
              <a:rPr lang="en-US" altLang="ja-JP" sz="1800" dirty="0">
                <a:ea typeface="ＭＳ Ｐゴシック" pitchFamily="50" charset="-128"/>
              </a:rPr>
              <a:t>-Opening-Introduction-March-2010.ppt</a:t>
            </a:r>
          </a:p>
          <a:p>
            <a:pPr marL="914400" lvl="1" indent="-457200"/>
            <a:r>
              <a:rPr lang="en-US" altLang="ja-JP" sz="1800" dirty="0">
                <a:ea typeface="ＭＳ Ｐゴシック" pitchFamily="50" charset="-128"/>
              </a:rPr>
              <a:t>	</a:t>
            </a:r>
            <a:r>
              <a:rPr lang="en-US" altLang="ja-JP" sz="1800" dirty="0" smtClean="0">
                <a:ea typeface="ＭＳ Ｐゴシック" pitchFamily="50" charset="-128"/>
              </a:rPr>
              <a:t> 15-10-0355-00 </a:t>
            </a:r>
            <a:r>
              <a:rPr lang="en-US" altLang="ja-JP" sz="1800" dirty="0">
                <a:ea typeface="ＭＳ Ｐゴシック" pitchFamily="50" charset="-128"/>
              </a:rPr>
              <a:t>-</a:t>
            </a:r>
            <a:r>
              <a:rPr lang="en-US" altLang="ja-JP" sz="1800" dirty="0" smtClean="0">
                <a:ea typeface="ＭＳ Ｐゴシック" pitchFamily="50" charset="-128"/>
              </a:rPr>
              <a:t>Active-RFID-Minutes-Beijing-May-2010.doc</a:t>
            </a:r>
            <a:endParaRPr lang="en-US" altLang="ja-JP" sz="1800" dirty="0">
              <a:ea typeface="ＭＳ Ｐゴシック" pitchFamily="50" charset="-128"/>
            </a:endParaRPr>
          </a:p>
          <a:p>
            <a:pPr marL="457200" indent="-457200"/>
            <a:endParaRPr lang="en-US" altLang="ja-JP" sz="1800" dirty="0">
              <a:ea typeface="ＭＳ Ｐゴシック" pitchFamily="50" charset="-128"/>
            </a:endParaRPr>
          </a:p>
          <a:p>
            <a:pPr marL="914400" lvl="1" indent="-457200"/>
            <a:r>
              <a:rPr lang="en-US" altLang="ja-JP" sz="1800" dirty="0">
                <a:ea typeface="ＭＳ Ｐゴシック" pitchFamily="50" charset="-128"/>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Presented During Meeting</a:t>
            </a:r>
            <a:endParaRPr lang="en-US" dirty="0"/>
          </a:p>
        </p:txBody>
      </p:sp>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graphicFrame>
        <p:nvGraphicFramePr>
          <p:cNvPr id="13" name="Content Placeholder 12"/>
          <p:cNvGraphicFramePr>
            <a:graphicFrameLocks noGrp="1"/>
          </p:cNvGraphicFramePr>
          <p:nvPr>
            <p:ph idx="1"/>
          </p:nvPr>
        </p:nvGraphicFramePr>
        <p:xfrm>
          <a:off x="914400" y="1600200"/>
          <a:ext cx="7315200" cy="5008880"/>
        </p:xfrm>
        <a:graphic>
          <a:graphicData uri="http://schemas.openxmlformats.org/drawingml/2006/table">
            <a:tbl>
              <a:tblPr firstRow="1" bandRow="1">
                <a:tableStyleId>{5C22544A-7EE6-4342-B048-85BDC9FD1C3A}</a:tableStyleId>
              </a:tblPr>
              <a:tblGrid>
                <a:gridCol w="914400"/>
                <a:gridCol w="457200"/>
                <a:gridCol w="381000"/>
                <a:gridCol w="1371600"/>
                <a:gridCol w="3352800"/>
                <a:gridCol w="838200"/>
              </a:tblGrid>
              <a:tr h="370840">
                <a:tc>
                  <a:txBody>
                    <a:bodyPr/>
                    <a:lstStyle/>
                    <a:p>
                      <a:pPr marL="0" marR="0">
                        <a:spcBef>
                          <a:spcPts val="0"/>
                        </a:spcBef>
                        <a:spcAft>
                          <a:spcPts val="0"/>
                        </a:spcAft>
                      </a:pPr>
                      <a:r>
                        <a:rPr lang="en-US" sz="900" dirty="0">
                          <a:solidFill>
                            <a:srgbClr val="000000"/>
                          </a:solidFill>
                          <a:latin typeface="Verdana"/>
                          <a:ea typeface="Times New Roman"/>
                        </a:rPr>
                        <a:t>18-May-10</a:t>
                      </a:r>
                      <a:endParaRPr lang="en-US" sz="1200" dirty="0">
                        <a:latin typeface="Times New Roman"/>
                        <a:ea typeface="Times New Roman"/>
                      </a:endParaRPr>
                    </a:p>
                  </a:txBody>
                  <a:tcPr marL="68580" marR="68580" marT="0" marB="0"/>
                </a:tc>
                <a:tc>
                  <a:txBody>
                    <a:bodyPr/>
                    <a:lstStyle/>
                    <a:p>
                      <a:pPr marL="0" marR="0" algn="r">
                        <a:spcBef>
                          <a:spcPts val="0"/>
                        </a:spcBef>
                        <a:spcAft>
                          <a:spcPts val="0"/>
                        </a:spcAft>
                      </a:pPr>
                      <a:r>
                        <a:rPr lang="en-US" sz="900" dirty="0">
                          <a:solidFill>
                            <a:srgbClr val="000000"/>
                          </a:solidFill>
                          <a:latin typeface="Verdana"/>
                          <a:ea typeface="Times New Roman"/>
                        </a:rPr>
                        <a:t>804</a:t>
                      </a:r>
                      <a:endParaRPr lang="en-US" sz="1200" dirty="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13</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TG4f Merged Proposal: Decawave, Guard RFID, Time Domain, Ubisense, ZES</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Michael McLaughlin (</a:t>
                      </a:r>
                      <a:r>
                        <a:rPr lang="en-US" sz="800" dirty="0" err="1">
                          <a:solidFill>
                            <a:srgbClr val="000000"/>
                          </a:solidFill>
                          <a:latin typeface="Verdana"/>
                          <a:ea typeface="Times New Roman"/>
                        </a:rPr>
                        <a:t>Decawave</a:t>
                      </a:r>
                      <a:r>
                        <a:rPr lang="en-US" sz="800" dirty="0">
                          <a:solidFill>
                            <a:srgbClr val="000000"/>
                          </a:solidFill>
                          <a:latin typeface="Verdana"/>
                          <a:ea typeface="Times New Roman"/>
                        </a:rPr>
                        <a:t>), Dalibor Pokrajac (</a:t>
                      </a:r>
                      <a:r>
                        <a:rPr lang="en-US" sz="800" dirty="0" err="1">
                          <a:solidFill>
                            <a:srgbClr val="000000"/>
                          </a:solidFill>
                          <a:latin typeface="Verdana"/>
                          <a:ea typeface="Times New Roman"/>
                        </a:rPr>
                        <a:t>GuardRFID</a:t>
                      </a:r>
                      <a:r>
                        <a:rPr lang="en-US" sz="800" dirty="0">
                          <a:solidFill>
                            <a:srgbClr val="000000"/>
                          </a:solidFill>
                          <a:latin typeface="Verdana"/>
                          <a:ea typeface="Times New Roman"/>
                        </a:rPr>
                        <a:t>), Adrian Jennings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(Time Domain), Andy Ward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(Ubisense), Tim Harrington (Zebra Enterprise Solutions)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2"/>
                        </a:rPr>
                        <a:t>Download</a:t>
                      </a:r>
                      <a:endParaRPr lang="en-US" sz="1200">
                        <a:latin typeface="Times New Roman"/>
                        <a:ea typeface="Times New Roman"/>
                      </a:endParaRPr>
                    </a:p>
                  </a:txBody>
                  <a:tcPr marL="68580" marR="68580" marT="0" marB="0"/>
                </a:tc>
              </a:tr>
              <a:tr h="289560">
                <a:tc>
                  <a:txBody>
                    <a:bodyPr/>
                    <a:lstStyle/>
                    <a:p>
                      <a:pPr marL="0" marR="0">
                        <a:spcBef>
                          <a:spcPts val="0"/>
                        </a:spcBef>
                        <a:spcAft>
                          <a:spcPts val="0"/>
                        </a:spcAft>
                      </a:pPr>
                      <a:r>
                        <a:rPr lang="en-US" sz="900">
                          <a:solidFill>
                            <a:srgbClr val="000000"/>
                          </a:solidFill>
                          <a:latin typeface="Verdana"/>
                          <a:ea typeface="Times New Roman"/>
                        </a:rPr>
                        <a:t>18-May-10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330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Long-range mode preamble design</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Andy Ward </a:t>
                      </a:r>
                      <a:r>
                        <a:rPr lang="en-US" sz="800" dirty="0" smtClean="0">
                          <a:solidFill>
                            <a:srgbClr val="000000"/>
                          </a:solidFill>
                          <a:latin typeface="Verdana"/>
                          <a:ea typeface="Times New Roman"/>
                        </a:rPr>
                        <a:t>(</a:t>
                      </a:r>
                      <a:r>
                        <a:rPr lang="en-US" sz="800" dirty="0">
                          <a:solidFill>
                            <a:srgbClr val="000000"/>
                          </a:solidFill>
                          <a:latin typeface="Verdana"/>
                          <a:ea typeface="Times New Roman"/>
                        </a:rPr>
                        <a:t>Ubisense)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3"/>
                        </a:rPr>
                        <a:t>Download</a:t>
                      </a:r>
                      <a:endParaRPr lang="en-US" sz="1200">
                        <a:latin typeface="Times New Roman"/>
                        <a:ea typeface="Times New Roman"/>
                      </a:endParaRPr>
                    </a:p>
                  </a:txBody>
                  <a:tcPr marL="68580" marR="68580" marT="0" marB="0"/>
                </a:tc>
              </a:tr>
              <a:tr h="304800">
                <a:tc>
                  <a:txBody>
                    <a:bodyPr/>
                    <a:lstStyle/>
                    <a:p>
                      <a:pPr marL="0" marR="0">
                        <a:spcBef>
                          <a:spcPts val="0"/>
                        </a:spcBef>
                        <a:spcAft>
                          <a:spcPts val="0"/>
                        </a:spcAft>
                      </a:pPr>
                      <a:r>
                        <a:rPr lang="en-US" sz="900">
                          <a:solidFill>
                            <a:srgbClr val="000000"/>
                          </a:solidFill>
                          <a:latin typeface="Verdana"/>
                          <a:ea typeface="Times New Roman"/>
                        </a:rPr>
                        <a:t>18-May-10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330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0</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Long-range mode preamble design</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Andy Ward </a:t>
                      </a:r>
                      <a:r>
                        <a:rPr lang="en-US" sz="800" dirty="0" smtClean="0">
                          <a:solidFill>
                            <a:srgbClr val="000000"/>
                          </a:solidFill>
                          <a:latin typeface="Verdana"/>
                          <a:ea typeface="Times New Roman"/>
                        </a:rPr>
                        <a:t>(</a:t>
                      </a:r>
                      <a:r>
                        <a:rPr lang="en-US" sz="800" dirty="0">
                          <a:solidFill>
                            <a:srgbClr val="000000"/>
                          </a:solidFill>
                          <a:latin typeface="Verdana"/>
                          <a:ea typeface="Times New Roman"/>
                        </a:rPr>
                        <a:t>Ubisense)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4"/>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18-May-10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250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Draft Oscillator Specification Text</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Adrian </a:t>
                      </a:r>
                      <a:r>
                        <a:rPr lang="en-US" sz="800">
                          <a:solidFill>
                            <a:srgbClr val="000000"/>
                          </a:solidFill>
                          <a:latin typeface="Verdana"/>
                          <a:ea typeface="Times New Roman"/>
                        </a:rPr>
                        <a:t>Jennings  </a:t>
                      </a:r>
                      <a:r>
                        <a:rPr lang="en-US" sz="800" smtClean="0">
                          <a:solidFill>
                            <a:srgbClr val="000000"/>
                          </a:solidFill>
                          <a:latin typeface="Verdana"/>
                          <a:ea typeface="Times New Roman"/>
                        </a:rPr>
                        <a:t>(</a:t>
                      </a:r>
                      <a:r>
                        <a:rPr lang="en-US" sz="800" dirty="0">
                          <a:solidFill>
                            <a:srgbClr val="000000"/>
                          </a:solidFill>
                          <a:latin typeface="Verdana"/>
                          <a:ea typeface="Times New Roman"/>
                        </a:rPr>
                        <a:t>Time Domain)</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5"/>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18-May-10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804</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12</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TG4f Merged Proposal: Decawave, Guard RFID, Time Domain, Ubisense, ZES</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Michael McLaughlin (</a:t>
                      </a:r>
                      <a:r>
                        <a:rPr lang="en-US" sz="800" dirty="0" err="1">
                          <a:solidFill>
                            <a:srgbClr val="000000"/>
                          </a:solidFill>
                          <a:latin typeface="Verdana"/>
                          <a:ea typeface="Times New Roman"/>
                        </a:rPr>
                        <a:t>Decawave</a:t>
                      </a:r>
                      <a:r>
                        <a:rPr lang="en-US" sz="800" dirty="0">
                          <a:solidFill>
                            <a:srgbClr val="000000"/>
                          </a:solidFill>
                          <a:latin typeface="Verdana"/>
                          <a:ea typeface="Times New Roman"/>
                        </a:rPr>
                        <a:t>), Dalibor Pokrajac (</a:t>
                      </a:r>
                      <a:r>
                        <a:rPr lang="en-US" sz="800" dirty="0" err="1">
                          <a:solidFill>
                            <a:srgbClr val="000000"/>
                          </a:solidFill>
                          <a:latin typeface="Verdana"/>
                          <a:ea typeface="Times New Roman"/>
                        </a:rPr>
                        <a:t>GuardRFID</a:t>
                      </a:r>
                      <a:r>
                        <a:rPr lang="en-US" sz="800" dirty="0">
                          <a:solidFill>
                            <a:srgbClr val="000000"/>
                          </a:solidFill>
                          <a:latin typeface="Verdana"/>
                          <a:ea typeface="Times New Roman"/>
                        </a:rPr>
                        <a:t>), Adrian Jennings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(Time Domain), Andy Ward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(Ubisense), Tim Harrington (Zebra Enterprise Solutions)</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dirty="0">
                          <a:solidFill>
                            <a:srgbClr val="0000FF"/>
                          </a:solidFill>
                          <a:latin typeface="Calibri"/>
                          <a:ea typeface="Times New Roman"/>
                          <a:hlinkClick r:id="rId6"/>
                        </a:rPr>
                        <a:t>Download</a:t>
                      </a:r>
                      <a:endParaRPr lang="en-US" sz="1200" dirty="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18-May-10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192</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5</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Integration lengths for extended-range PHY</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Andy Ward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(Ubisense)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7"/>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18-May-10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192</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4</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Integration lengths for extended-range PHY</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Andy Ward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(Ubisense)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8"/>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17-May-10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248</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2</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Information relating to default channel frequency selection for 802.15.4f 2.4GHz PHY</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Andy Ward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(Ubisense)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9"/>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17-May-10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248</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Information relating to default channel frequency selection for 802.15.4f 2.4GHz PHY</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Andy Ward      </a:t>
                      </a:r>
                      <a:r>
                        <a:rPr lang="en-US" sz="800" dirty="0" smtClean="0">
                          <a:solidFill>
                            <a:srgbClr val="000000"/>
                          </a:solidFill>
                          <a:latin typeface="Verdana"/>
                          <a:ea typeface="Times New Roman"/>
                        </a:rPr>
                        <a:t> </a:t>
                      </a:r>
                      <a:r>
                        <a:rPr lang="en-US" sz="800" dirty="0">
                          <a:solidFill>
                            <a:srgbClr val="000000"/>
                          </a:solidFill>
                          <a:latin typeface="Verdana"/>
                          <a:ea typeface="Times New Roman"/>
                        </a:rPr>
                        <a:t>(Ubisense)</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10"/>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17-May-10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304</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Data rate availability in 433MHz with in Japanese RR</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Masashi Shimizu NTT</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11"/>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a:solidFill>
                            <a:srgbClr val="000000"/>
                          </a:solidFill>
                          <a:latin typeface="Verdana"/>
                          <a:ea typeface="Times New Roman"/>
                        </a:rPr>
                        <a:t>17-May-10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305</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Real use situation 2.4GHz in Typical Japanese Container Yards</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Koichiro Hayashi (NYK Line)</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1100" u="sng">
                          <a:solidFill>
                            <a:srgbClr val="0000FF"/>
                          </a:solidFill>
                          <a:latin typeface="Calibri"/>
                          <a:ea typeface="Times New Roman"/>
                          <a:hlinkClick r:id="rId12"/>
                        </a:rPr>
                        <a:t>Download</a:t>
                      </a:r>
                      <a:endParaRPr lang="en-US" sz="1200">
                        <a:latin typeface="Times New Roman"/>
                        <a:ea typeface="Times New Roman"/>
                      </a:endParaRPr>
                    </a:p>
                  </a:txBody>
                  <a:tcPr marL="68580" marR="68580" marT="0" marB="0"/>
                </a:tc>
              </a:tr>
              <a:tr h="370840">
                <a:tc>
                  <a:txBody>
                    <a:bodyPr/>
                    <a:lstStyle/>
                    <a:p>
                      <a:pPr marL="0" marR="0">
                        <a:spcBef>
                          <a:spcPts val="0"/>
                        </a:spcBef>
                        <a:spcAft>
                          <a:spcPts val="0"/>
                        </a:spcAft>
                      </a:pPr>
                      <a:r>
                        <a:rPr lang="en-US" sz="900" dirty="0">
                          <a:solidFill>
                            <a:srgbClr val="000000"/>
                          </a:solidFill>
                          <a:latin typeface="Verdana"/>
                          <a:ea typeface="Times New Roman"/>
                        </a:rPr>
                        <a:t>16-May-10</a:t>
                      </a:r>
                      <a:endParaRPr lang="en-US" sz="1200" dirty="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300</a:t>
                      </a:r>
                      <a:endParaRPr lang="en-US" sz="1200">
                        <a:latin typeface="Times New Roman"/>
                        <a:ea typeface="Times New Roman"/>
                      </a:endParaRPr>
                    </a:p>
                  </a:txBody>
                  <a:tcPr marL="68580" marR="68580" marT="0" marB="0"/>
                </a:tc>
                <a:tc>
                  <a:txBody>
                    <a:bodyPr/>
                    <a:lstStyle/>
                    <a:p>
                      <a:pPr marL="0" marR="0" algn="r">
                        <a:spcBef>
                          <a:spcPts val="0"/>
                        </a:spcBef>
                        <a:spcAft>
                          <a:spcPts val="0"/>
                        </a:spcAft>
                      </a:pPr>
                      <a:r>
                        <a:rPr lang="en-US" sz="900">
                          <a:solidFill>
                            <a:srgbClr val="000000"/>
                          </a:solidFill>
                          <a:latin typeface="Verdana"/>
                          <a:ea typeface="Times New Roman"/>
                        </a:rPr>
                        <a:t>1</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a:solidFill>
                            <a:srgbClr val="000000"/>
                          </a:solidFill>
                          <a:latin typeface="Verdana"/>
                          <a:ea typeface="Times New Roman"/>
                        </a:rPr>
                        <a:t>Interactive RFID Technolog</a:t>
                      </a:r>
                      <a:endParaRPr lang="en-US" sz="1200">
                        <a:latin typeface="Times New Roman"/>
                        <a:ea typeface="Times New Roman"/>
                      </a:endParaRPr>
                    </a:p>
                  </a:txBody>
                  <a:tcPr marL="68580" marR="68580" marT="0" marB="0"/>
                </a:tc>
                <a:tc>
                  <a:txBody>
                    <a:bodyPr/>
                    <a:lstStyle/>
                    <a:p>
                      <a:pPr marL="0" marR="0">
                        <a:spcBef>
                          <a:spcPts val="0"/>
                        </a:spcBef>
                        <a:spcAft>
                          <a:spcPts val="0"/>
                        </a:spcAft>
                      </a:pPr>
                      <a:r>
                        <a:rPr lang="en-US" sz="800" dirty="0">
                          <a:solidFill>
                            <a:srgbClr val="000000"/>
                          </a:solidFill>
                          <a:latin typeface="Verdana"/>
                          <a:ea typeface="Times New Roman"/>
                        </a:rPr>
                        <a:t>Jason Liao </a:t>
                      </a:r>
                      <a:r>
                        <a:rPr lang="en-US" sz="800" dirty="0" err="1">
                          <a:solidFill>
                            <a:srgbClr val="000000"/>
                          </a:solidFill>
                          <a:latin typeface="Verdana"/>
                          <a:ea typeface="Times New Roman"/>
                        </a:rPr>
                        <a:t>Ph.D</a:t>
                      </a:r>
                      <a:r>
                        <a:rPr lang="en-US" sz="800" dirty="0">
                          <a:solidFill>
                            <a:srgbClr val="000000"/>
                          </a:solidFill>
                          <a:latin typeface="Verdana"/>
                          <a:ea typeface="Times New Roman"/>
                        </a:rPr>
                        <a:t> </a:t>
                      </a:r>
                      <a:r>
                        <a:rPr lang="en-US" sz="800" dirty="0" err="1">
                          <a:solidFill>
                            <a:srgbClr val="000000"/>
                          </a:solidFill>
                          <a:latin typeface="Verdana"/>
                          <a:ea typeface="Times New Roman"/>
                        </a:rPr>
                        <a:t>Changzheng</a:t>
                      </a:r>
                      <a:r>
                        <a:rPr lang="en-US" sz="800" dirty="0">
                          <a:solidFill>
                            <a:srgbClr val="000000"/>
                          </a:solidFill>
                          <a:latin typeface="Verdana"/>
                          <a:ea typeface="Times New Roman"/>
                        </a:rPr>
                        <a:t> Sun </a:t>
                      </a:r>
                      <a:r>
                        <a:rPr lang="en-US" sz="800" dirty="0" err="1">
                          <a:solidFill>
                            <a:srgbClr val="000000"/>
                          </a:solidFill>
                          <a:latin typeface="Verdana"/>
                          <a:ea typeface="Times New Roman"/>
                        </a:rPr>
                        <a:t>Wenfeng</a:t>
                      </a:r>
                      <a:r>
                        <a:rPr lang="en-US" sz="800" dirty="0">
                          <a:solidFill>
                            <a:srgbClr val="000000"/>
                          </a:solidFill>
                          <a:latin typeface="Verdana"/>
                          <a:ea typeface="Times New Roman"/>
                        </a:rPr>
                        <a:t> </a:t>
                      </a:r>
                      <a:r>
                        <a:rPr lang="en-US" sz="800" dirty="0" err="1">
                          <a:solidFill>
                            <a:srgbClr val="000000"/>
                          </a:solidFill>
                          <a:latin typeface="Verdana"/>
                          <a:ea typeface="Times New Roman"/>
                        </a:rPr>
                        <a:t>wang</a:t>
                      </a:r>
                      <a:endParaRPr lang="en-US" sz="1200" dirty="0">
                        <a:latin typeface="Times New Roman"/>
                        <a:ea typeface="Times New Roman"/>
                      </a:endParaRPr>
                    </a:p>
                  </a:txBody>
                  <a:tcPr marL="68580" marR="68580" marT="0" marB="0"/>
                </a:tc>
                <a:tc>
                  <a:txBody>
                    <a:bodyPr/>
                    <a:lstStyle/>
                    <a:p>
                      <a:pPr marL="0" marR="0">
                        <a:spcBef>
                          <a:spcPts val="0"/>
                        </a:spcBef>
                        <a:spcAft>
                          <a:spcPts val="0"/>
                        </a:spcAft>
                      </a:pPr>
                      <a:r>
                        <a:rPr lang="en-US" sz="1100" u="sng" dirty="0">
                          <a:solidFill>
                            <a:srgbClr val="0000FF"/>
                          </a:solidFill>
                          <a:latin typeface="Calibri"/>
                          <a:ea typeface="Times New Roman"/>
                          <a:hlinkClick r:id="rId13"/>
                        </a:rPr>
                        <a:t>Download</a:t>
                      </a:r>
                      <a:endParaRPr lang="en-US" sz="1200" dirty="0">
                        <a:latin typeface="Times New Roman"/>
                        <a:ea typeface="Times New Roman"/>
                      </a:endParaRPr>
                    </a:p>
                  </a:txBody>
                  <a:tcPr marL="68580" marR="68580"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2800" b="1"/>
              <a:t>Active RFID Meeting Achievement summary</a:t>
            </a:r>
          </a:p>
        </p:txBody>
      </p:sp>
      <p:sp>
        <p:nvSpPr>
          <p:cNvPr id="6" name="Content Placeholder 5"/>
          <p:cNvSpPr>
            <a:spLocks noGrp="1"/>
          </p:cNvSpPr>
          <p:nvPr>
            <p:ph idx="1"/>
          </p:nvPr>
        </p:nvSpPr>
        <p:spPr>
          <a:xfrm>
            <a:off x="533400" y="1447800"/>
            <a:ext cx="7772400" cy="457200"/>
          </a:xfrm>
        </p:spPr>
        <p:txBody>
          <a:bodyPr/>
          <a:lstStyle/>
          <a:p>
            <a:r>
              <a:rPr lang="en-US" sz="2000" dirty="0" smtClean="0"/>
              <a:t>The Following TBD’s were Determined and Agreed upon</a:t>
            </a:r>
            <a:endParaRPr lang="en-US" sz="2000" dirty="0"/>
          </a:p>
        </p:txBody>
      </p:sp>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18448" name="Text Box 16"/>
          <p:cNvSpPr txBox="1">
            <a:spLocks noChangeArrowheads="1"/>
          </p:cNvSpPr>
          <p:nvPr/>
        </p:nvSpPr>
        <p:spPr bwMode="auto">
          <a:xfrm>
            <a:off x="609600" y="1905000"/>
            <a:ext cx="8229600" cy="4622804"/>
          </a:xfrm>
          <a:prstGeom prst="rect">
            <a:avLst/>
          </a:prstGeom>
          <a:noFill/>
          <a:ln w="12700">
            <a:noFill/>
            <a:miter lim="800000"/>
            <a:headEnd type="none" w="sm" len="sm"/>
            <a:tailEnd type="none" w="sm" len="sm"/>
          </a:ln>
          <a:effectLst/>
        </p:spPr>
        <p:txBody>
          <a:bodyPr wrap="square">
            <a:spAutoFit/>
          </a:bodyPr>
          <a:lstStyle/>
          <a:p>
            <a:pPr>
              <a:lnSpc>
                <a:spcPct val="80000"/>
              </a:lnSpc>
            </a:pPr>
            <a:r>
              <a:rPr lang="en-US" sz="1400" dirty="0" smtClean="0">
                <a:effectLst>
                  <a:outerShdw blurRad="38100" dist="38100" dir="2700000" algn="tl">
                    <a:srgbClr val="C0C0C0"/>
                  </a:outerShdw>
                </a:effectLst>
              </a:rPr>
              <a:t>Slide 12, Base Mode PHY Fields. </a:t>
            </a:r>
          </a:p>
          <a:p>
            <a:pPr lvl="1">
              <a:lnSpc>
                <a:spcPct val="80000"/>
              </a:lnSpc>
            </a:pPr>
            <a:r>
              <a:rPr lang="en-US" dirty="0" smtClean="0">
                <a:effectLst>
                  <a:outerShdw blurRad="38100" dist="38100" dir="2700000" algn="tl">
                    <a:srgbClr val="C0C0C0"/>
                  </a:outerShdw>
                </a:effectLst>
              </a:rPr>
              <a:t>Michael provided Y=128 max in the Base Mode for this TBD. All agreed so this TBD is </a:t>
            </a:r>
            <a:r>
              <a:rPr lang="en-US" b="1" u="sng" dirty="0" smtClean="0">
                <a:solidFill>
                  <a:srgbClr val="FF0000"/>
                </a:solidFill>
              </a:rPr>
              <a:t>Closed</a:t>
            </a:r>
            <a:r>
              <a:rPr lang="en-US" dirty="0" smtClean="0">
                <a:effectLst>
                  <a:outerShdw blurRad="38100" dist="38100" dir="2700000" algn="tl">
                    <a:srgbClr val="C0C0C0"/>
                  </a:outerShdw>
                </a:effectLst>
              </a:rPr>
              <a:t>.</a:t>
            </a:r>
          </a:p>
          <a:p>
            <a:pPr>
              <a:lnSpc>
                <a:spcPct val="80000"/>
              </a:lnSpc>
            </a:pPr>
            <a:endParaRPr lang="en-US" sz="1400" dirty="0" smtClean="0"/>
          </a:p>
          <a:p>
            <a:pPr>
              <a:lnSpc>
                <a:spcPct val="80000"/>
              </a:lnSpc>
            </a:pPr>
            <a:r>
              <a:rPr lang="en-US" sz="1400" dirty="0" smtClean="0"/>
              <a:t>Side 13, Extended Mode PHY Fields (combined with Slide 18).</a:t>
            </a:r>
          </a:p>
          <a:p>
            <a:pPr lvl="1">
              <a:lnSpc>
                <a:spcPct val="80000"/>
              </a:lnSpc>
            </a:pPr>
            <a:r>
              <a:rPr lang="en-US" dirty="0" smtClean="0"/>
              <a:t>Adrian says that more analysis is needed and asks that everyone ponder a data whitening approach.</a:t>
            </a:r>
          </a:p>
          <a:p>
            <a:pPr lvl="1">
              <a:lnSpc>
                <a:spcPct val="80000"/>
              </a:lnSpc>
            </a:pPr>
            <a:r>
              <a:rPr lang="en-US" dirty="0" smtClean="0"/>
              <a:t>Morph into an optional FEC mode (slide 18). </a:t>
            </a:r>
            <a:r>
              <a:rPr lang="en-US" b="1" u="sng" dirty="0" smtClean="0">
                <a:solidFill>
                  <a:srgbClr val="FF0000"/>
                </a:solidFill>
              </a:rPr>
              <a:t>Closed</a:t>
            </a:r>
          </a:p>
          <a:p>
            <a:pPr>
              <a:lnSpc>
                <a:spcPct val="80000"/>
              </a:lnSpc>
            </a:pPr>
            <a:endParaRPr lang="en-US" sz="1400" dirty="0" smtClean="0"/>
          </a:p>
          <a:p>
            <a:pPr>
              <a:lnSpc>
                <a:spcPct val="80000"/>
              </a:lnSpc>
            </a:pPr>
            <a:r>
              <a:rPr lang="en-US" sz="1400" dirty="0" smtClean="0"/>
              <a:t>Slides 14, Long Range Mode PHY Fields. </a:t>
            </a:r>
          </a:p>
          <a:p>
            <a:pPr lvl="1">
              <a:lnSpc>
                <a:spcPct val="80000"/>
              </a:lnSpc>
            </a:pPr>
            <a:r>
              <a:rPr lang="en-US" dirty="0" smtClean="0"/>
              <a:t>Andy.</a:t>
            </a:r>
            <a:r>
              <a:rPr lang="en-US" b="1" u="sng" dirty="0" smtClean="0">
                <a:solidFill>
                  <a:srgbClr val="FF0000"/>
                </a:solidFill>
              </a:rPr>
              <a:t> Closed</a:t>
            </a:r>
            <a:endParaRPr lang="en-US" dirty="0" smtClean="0"/>
          </a:p>
          <a:p>
            <a:pPr>
              <a:lnSpc>
                <a:spcPct val="80000"/>
              </a:lnSpc>
            </a:pPr>
            <a:endParaRPr lang="en-US" sz="1400" dirty="0" smtClean="0"/>
          </a:p>
          <a:p>
            <a:pPr>
              <a:lnSpc>
                <a:spcPct val="80000"/>
              </a:lnSpc>
            </a:pPr>
            <a:r>
              <a:rPr lang="en-US" sz="1400" dirty="0" smtClean="0"/>
              <a:t>Slide 15, Location Enabling Information (LEI) </a:t>
            </a:r>
            <a:r>
              <a:rPr lang="en-US" sz="1400" dirty="0" err="1" smtClean="0"/>
              <a:t>Postamble</a:t>
            </a:r>
            <a:r>
              <a:rPr lang="en-US" sz="1400" dirty="0" smtClean="0"/>
              <a:t>. </a:t>
            </a:r>
          </a:p>
          <a:p>
            <a:pPr lvl="1">
              <a:lnSpc>
                <a:spcPct val="80000"/>
              </a:lnSpc>
            </a:pPr>
            <a:r>
              <a:rPr lang="en-US" b="1" u="sng" dirty="0" smtClean="0">
                <a:solidFill>
                  <a:srgbClr val="C00000"/>
                </a:solidFill>
              </a:rPr>
              <a:t>Address this during draft text writing</a:t>
            </a:r>
            <a:r>
              <a:rPr lang="en-US" dirty="0" smtClean="0"/>
              <a:t>.</a:t>
            </a:r>
          </a:p>
          <a:p>
            <a:pPr>
              <a:lnSpc>
                <a:spcPct val="80000"/>
              </a:lnSpc>
            </a:pPr>
            <a:endParaRPr lang="en-US" sz="1400" dirty="0" smtClean="0"/>
          </a:p>
          <a:p>
            <a:pPr>
              <a:lnSpc>
                <a:spcPct val="80000"/>
              </a:lnSpc>
            </a:pPr>
            <a:r>
              <a:rPr lang="en-US" sz="1400" dirty="0" smtClean="0"/>
              <a:t>Slide 17, PHY Header. Andy.  </a:t>
            </a:r>
            <a:r>
              <a:rPr lang="en-US" b="1" u="sng" dirty="0" smtClean="0">
                <a:solidFill>
                  <a:srgbClr val="C00000"/>
                </a:solidFill>
              </a:rPr>
              <a:t>Closed</a:t>
            </a:r>
          </a:p>
          <a:p>
            <a:pPr lvl="1">
              <a:lnSpc>
                <a:spcPct val="80000"/>
              </a:lnSpc>
            </a:pPr>
            <a:r>
              <a:rPr lang="en-US" dirty="0" smtClean="0"/>
              <a:t>Last thing we do.</a:t>
            </a:r>
          </a:p>
          <a:p>
            <a:pPr>
              <a:lnSpc>
                <a:spcPct val="80000"/>
              </a:lnSpc>
            </a:pPr>
            <a:endParaRPr lang="en-US" sz="1400" dirty="0" smtClean="0"/>
          </a:p>
          <a:p>
            <a:pPr>
              <a:lnSpc>
                <a:spcPct val="80000"/>
              </a:lnSpc>
            </a:pPr>
            <a:r>
              <a:rPr lang="en-US" sz="1400" dirty="0" smtClean="0"/>
              <a:t>Slide 18, PHY Header - Encoding Type (combined with Slide 13). </a:t>
            </a:r>
          </a:p>
          <a:p>
            <a:pPr lvl="1">
              <a:lnSpc>
                <a:spcPct val="80000"/>
              </a:lnSpc>
            </a:pPr>
            <a:r>
              <a:rPr lang="en-US" dirty="0" smtClean="0"/>
              <a:t>Adrian + Michael. Michael mentioned a possible Convolutional code during the Orlando meeting. (Michael next week) </a:t>
            </a:r>
            <a:r>
              <a:rPr lang="en-US" b="1" u="sng" dirty="0" smtClean="0">
                <a:solidFill>
                  <a:srgbClr val="FF0000"/>
                </a:solidFill>
              </a:rPr>
              <a:t>Closed</a:t>
            </a:r>
          </a:p>
          <a:p>
            <a:pPr>
              <a:lnSpc>
                <a:spcPct val="80000"/>
              </a:lnSpc>
            </a:pPr>
            <a:endParaRPr lang="en-US" sz="1400" dirty="0" smtClean="0"/>
          </a:p>
          <a:p>
            <a:pPr>
              <a:lnSpc>
                <a:spcPct val="80000"/>
              </a:lnSpc>
            </a:pPr>
            <a:r>
              <a:rPr lang="en-US" sz="1400" dirty="0" smtClean="0"/>
              <a:t>Slide 36, 2.4 GHz band Operating bands and channels (2).</a:t>
            </a:r>
          </a:p>
          <a:p>
            <a:pPr lvl="1">
              <a:lnSpc>
                <a:spcPct val="80000"/>
              </a:lnSpc>
            </a:pPr>
            <a:r>
              <a:rPr lang="en-US" dirty="0" smtClean="0"/>
              <a:t>Adrian and Andy. Set of 16 default channels. Pilot channels need to be selected. Ability to over write 12 channels on the page on the fly. (Andy will present something on this next week). Andy to provide U.S., Europe, and Asian 2.4 GHz channel plans. </a:t>
            </a:r>
            <a:r>
              <a:rPr lang="en-US" b="1" u="sng" dirty="0" smtClean="0">
                <a:solidFill>
                  <a:srgbClr val="FF0000"/>
                </a:solidFill>
              </a:rPr>
              <a:t>Closed</a:t>
            </a:r>
          </a:p>
          <a:p>
            <a:pPr>
              <a:lnSpc>
                <a:spcPct val="80000"/>
              </a:lnSpc>
            </a:pPr>
            <a:endParaRPr lang="en-US" sz="1400" dirty="0" smtClean="0"/>
          </a:p>
          <a:p>
            <a:pPr>
              <a:lnSpc>
                <a:spcPct val="80000"/>
              </a:lnSpc>
            </a:pPr>
            <a:r>
              <a:rPr lang="en-US" sz="1400" dirty="0" smtClean="0"/>
              <a:t>New TBD:</a:t>
            </a:r>
          </a:p>
          <a:p>
            <a:pPr>
              <a:lnSpc>
                <a:spcPct val="80000"/>
              </a:lnSpc>
            </a:pPr>
            <a:r>
              <a:rPr lang="en-US" sz="1400" dirty="0" smtClean="0"/>
              <a:t>Crystal tolerance and temperature range issues.</a:t>
            </a:r>
          </a:p>
          <a:p>
            <a:pPr lvl="1">
              <a:lnSpc>
                <a:spcPct val="80000"/>
              </a:lnSpc>
            </a:pPr>
            <a:r>
              <a:rPr lang="en-US" dirty="0" smtClean="0"/>
              <a:t>Adrian is working on a presentation:</a:t>
            </a:r>
            <a:r>
              <a:rPr lang="en-US" b="1" dirty="0" smtClean="0">
                <a:solidFill>
                  <a:srgbClr val="C00000"/>
                </a:solidFill>
              </a:rPr>
              <a:t> </a:t>
            </a:r>
            <a:r>
              <a:rPr lang="en-US" b="1" u="sng" dirty="0" smtClean="0">
                <a:solidFill>
                  <a:srgbClr val="C00000"/>
                </a:solidFill>
              </a:rPr>
              <a:t>Use Text Modified at Meeting; Closed</a:t>
            </a: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ja-JP" altLang="en-US"/>
              <a:t>May 2010</a:t>
            </a:r>
            <a:endParaRPr lang="en-US" altLang="ja-JP"/>
          </a:p>
        </p:txBody>
      </p:sp>
      <p:sp>
        <p:nvSpPr>
          <p:cNvPr id="5" name="Footer Placeholder 4"/>
          <p:cNvSpPr>
            <a:spLocks noGrp="1"/>
          </p:cNvSpPr>
          <p:nvPr>
            <p:ph type="ftr" sz="quarter" idx="11"/>
          </p:nvPr>
        </p:nvSpPr>
        <p:spPr/>
        <p:txBody>
          <a:bodyPr/>
          <a:lstStyle/>
          <a:p>
            <a:r>
              <a:rPr lang="ja-JP" altLang="en-US"/>
              <a:t>Tim Harrington, Zebra Enterprise Solutions</a:t>
            </a:r>
            <a:endParaRPr lang="en-US" altLang="ja-JP"/>
          </a:p>
        </p:txBody>
      </p:sp>
      <p:sp>
        <p:nvSpPr>
          <p:cNvPr id="6" name="Slide Number Placeholder 5"/>
          <p:cNvSpPr>
            <a:spLocks noGrp="1"/>
          </p:cNvSpPr>
          <p:nvPr>
            <p:ph type="sldNum" sz="quarter" idx="12"/>
          </p:nvPr>
        </p:nvSpPr>
        <p:spPr/>
        <p:txBody>
          <a:bodyPr/>
          <a:lstStyle/>
          <a:p>
            <a:r>
              <a:rPr lang="en-US" altLang="ja-JP"/>
              <a:t>Slide </a:t>
            </a:r>
            <a:fld id="{F9F7C28D-F886-4DA4-A75E-A9A028AF8EAA}" type="slidenum">
              <a:rPr lang="en-US" altLang="ja-JP"/>
              <a:pPr/>
              <a:t>7</a:t>
            </a:fld>
            <a:endParaRPr lang="en-US" altLang="ja-JP"/>
          </a:p>
        </p:txBody>
      </p:sp>
      <p:sp>
        <p:nvSpPr>
          <p:cNvPr id="409602" name="Rectangle 2"/>
          <p:cNvSpPr>
            <a:spLocks noGrp="1" noChangeArrowheads="1"/>
          </p:cNvSpPr>
          <p:nvPr>
            <p:ph type="title"/>
          </p:nvPr>
        </p:nvSpPr>
        <p:spPr>
          <a:xfrm>
            <a:off x="685800" y="533400"/>
            <a:ext cx="7772400" cy="609600"/>
          </a:xfrm>
        </p:spPr>
        <p:txBody>
          <a:bodyPr/>
          <a:lstStyle/>
          <a:p>
            <a:r>
              <a:rPr lang="en-US" sz="3600" b="1"/>
              <a:t>TG4f Meeting Sessions This Week</a:t>
            </a:r>
          </a:p>
        </p:txBody>
      </p:sp>
      <p:graphicFrame>
        <p:nvGraphicFramePr>
          <p:cNvPr id="409781" name="Group 181"/>
          <p:cNvGraphicFramePr>
            <a:graphicFrameLocks noGrp="1"/>
          </p:cNvGraphicFramePr>
          <p:nvPr>
            <p:ph idx="1"/>
          </p:nvPr>
        </p:nvGraphicFramePr>
        <p:xfrm>
          <a:off x="266700" y="1143000"/>
          <a:ext cx="8610600" cy="5279136"/>
        </p:xfrm>
        <a:graphic>
          <a:graphicData uri="http://schemas.openxmlformats.org/drawingml/2006/table">
            <a:tbl>
              <a:tblPr/>
              <a:tblGrid>
                <a:gridCol w="742950"/>
                <a:gridCol w="1619250"/>
                <a:gridCol w="1943100"/>
                <a:gridCol w="2300288"/>
                <a:gridCol w="2005012"/>
              </a:tblGrid>
              <a:tr h="23583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Mtg</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508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0800-1000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Presentation on Interactive RFID/Resolution </a:t>
                      </a:r>
                      <a:r>
                        <a:rPr kumimoji="0" lang="en-US" sz="1400" b="0" i="0" u="none" strike="noStrike" cap="none" normalizeH="0" baseline="0" dirty="0" smtClean="0">
                          <a:ln>
                            <a:noFill/>
                          </a:ln>
                          <a:solidFill>
                            <a:schemeClr val="tx1"/>
                          </a:solidFill>
                          <a:effectLst/>
                          <a:latin typeface="Times New Roman" pitchFamily="18" charset="0"/>
                        </a:rPr>
                        <a:t>of 2.4 GHz TBD’s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Resolution of UWB TBD’s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Prepare for May meeting in San Diego.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508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AM2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1030-1230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Resolution of UWB TBD’s</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PM1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1330-1530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1400-15:30 Opening/Agenda / Objectives/March 2010 Minutes/ Timeline / PAR/ </a:t>
                      </a:r>
                      <a:r>
                        <a:rPr kumimoji="0" lang="en-US" sz="1400" b="0" i="0" u="none" strike="noStrike" cap="none" normalizeH="0" baseline="0" dirty="0" smtClean="0">
                          <a:ln>
                            <a:noFill/>
                          </a:ln>
                          <a:solidFill>
                            <a:schemeClr val="tx1"/>
                          </a:solidFill>
                          <a:effectLst/>
                          <a:latin typeface="Times New Roman" pitchFamily="18" charset="0"/>
                        </a:rPr>
                        <a:t>Presentation on 2.4 GHz in Container Terminal/Presentation on 433 MHz Japan</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Resolution of UWB and 2.4 GHz TBD’s</a:t>
                      </a:r>
                      <a:endParaRPr kumimoji="0" lang="en-US" sz="1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528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PM2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1600-1800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Joint TG4e/TG4f/TG4g meeting</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7" name="Date Placeholder 1"/>
          <p:cNvSpPr txBox="1">
            <a:spLocks/>
          </p:cNvSpPr>
          <p:nvPr/>
        </p:nvSpPr>
        <p:spPr bwMode="auto">
          <a:xfrm>
            <a:off x="6486525" y="371475"/>
            <a:ext cx="2286000" cy="215444"/>
          </a:xfrm>
          <a:prstGeom prst="rect">
            <a:avLst/>
          </a:prstGeom>
          <a:solidFill>
            <a:schemeClr val="bg1"/>
          </a:solidFill>
          <a:ln w="9525">
            <a:noFill/>
            <a:miter lim="800000"/>
            <a:headEnd/>
            <a:tailEnd/>
          </a:ln>
          <a:effectLst/>
        </p:spPr>
        <p:txBody>
          <a:bodyPr vert="horz" wrap="square" lIns="0" tIns="0" rIns="0" bIns="0" numCol="1" anchor="b" anchorCtr="0" compatLnSpc="1">
            <a:prstTxWarp prst="textNoShape">
              <a:avLst/>
            </a:prstTxWarp>
            <a:spAutoFit/>
          </a:bodyPr>
          <a:lstStyle/>
          <a:p>
            <a:pPr lvl="0"/>
            <a:r>
              <a:rPr lang="en-US" sz="1400" b="1" dirty="0" smtClean="0"/>
              <a:t>IEEE 15-10-0279-00-004f</a:t>
            </a:r>
            <a:endParaRPr kumimoji="0" lang="en-US" altLang="ja-JP" sz="1400" b="1" i="0" u="none" strike="noStrike" kern="1200" cap="none" spc="0" normalizeH="0" baseline="0" noProof="0" dirty="0" smtClean="0">
              <a:ln>
                <a:noFill/>
              </a:ln>
              <a:solidFill>
                <a:schemeClr val="tx1"/>
              </a:solidFill>
              <a:effectLst/>
              <a:uLnTx/>
              <a:uFillTx/>
              <a:latin typeface="Times New Roman" pitchFamily="18" charset="0"/>
              <a:ea typeface="ＭＳ Ｐゴシック" pitchFamily="50" charset="-128"/>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2010</a:t>
            </a:r>
            <a:endParaRPr lang="en-US"/>
          </a:p>
        </p:txBody>
      </p:sp>
      <p:sp>
        <p:nvSpPr>
          <p:cNvPr id="5" name="Footer Placeholder 4"/>
          <p:cNvSpPr>
            <a:spLocks noGrp="1"/>
          </p:cNvSpPr>
          <p:nvPr>
            <p:ph type="ftr" sz="quarter" idx="11"/>
          </p:nvPr>
        </p:nvSpPr>
        <p:spPr/>
        <p:txBody>
          <a:bodyPr/>
          <a:lstStyle/>
          <a:p>
            <a:r>
              <a:rPr lang="en-US" smtClean="0"/>
              <a:t>Tim Harrington, WhereNet / Zebra</a:t>
            </a:r>
            <a:endParaRPr lang="en-US"/>
          </a:p>
        </p:txBody>
      </p:sp>
      <p:sp>
        <p:nvSpPr>
          <p:cNvPr id="6146" name="Rectangle 2"/>
          <p:cNvSpPr>
            <a:spLocks noGrp="1" noChangeArrowheads="1"/>
          </p:cNvSpPr>
          <p:nvPr>
            <p:ph type="title"/>
          </p:nvPr>
        </p:nvSpPr>
        <p:spPr/>
        <p:txBody>
          <a:bodyPr/>
          <a:lstStyle/>
          <a:p>
            <a:r>
              <a:rPr lang="en-US" sz="3200" b="1" dirty="0"/>
              <a:t>Next TG4f Meeting Goals and Agenda</a:t>
            </a:r>
            <a:br>
              <a:rPr lang="en-US" sz="3200" b="1" dirty="0"/>
            </a:br>
            <a:r>
              <a:rPr lang="en-US" sz="3200" b="1" dirty="0" smtClean="0"/>
              <a:t>July 2010 in San Diego</a:t>
            </a:r>
            <a:endParaRPr lang="en-US" sz="2800" b="1" dirty="0"/>
          </a:p>
        </p:txBody>
      </p:sp>
      <p:sp>
        <p:nvSpPr>
          <p:cNvPr id="6147" name="Rectangle 3"/>
          <p:cNvSpPr>
            <a:spLocks noGrp="1" noChangeArrowheads="1"/>
          </p:cNvSpPr>
          <p:nvPr>
            <p:ph type="body" idx="1"/>
          </p:nvPr>
        </p:nvSpPr>
        <p:spPr>
          <a:xfrm>
            <a:off x="381000" y="1676400"/>
            <a:ext cx="8382000" cy="4876800"/>
          </a:xfrm>
        </p:spPr>
        <p:txBody>
          <a:bodyPr/>
          <a:lstStyle/>
          <a:p>
            <a:pPr>
              <a:lnSpc>
                <a:spcPct val="90000"/>
              </a:lnSpc>
            </a:pPr>
            <a:r>
              <a:rPr lang="en-US" altLang="ja-JP" sz="2400" dirty="0" smtClean="0">
                <a:ea typeface="ＭＳ Ｐゴシック" pitchFamily="50" charset="-128"/>
              </a:rPr>
              <a:t>Review and discuss TG4f draft text presented for the UWB, 2.4 GHz, and 433 MHz PHYs during the week. </a:t>
            </a:r>
            <a:endParaRPr lang="en-US" altLang="ja-JP" sz="2400" dirty="0" smtClean="0">
              <a:ea typeface="ＭＳ Ｐゴシック" pitchFamily="50" charset="-128"/>
            </a:endParaRPr>
          </a:p>
          <a:p>
            <a:pPr>
              <a:lnSpc>
                <a:spcPct val="90000"/>
              </a:lnSpc>
            </a:pPr>
            <a:endParaRPr lang="en-US" altLang="ja-JP" sz="2400" dirty="0" smtClean="0">
              <a:ea typeface="ＭＳ Ｐゴシック" pitchFamily="50" charset="-128"/>
            </a:endParaRPr>
          </a:p>
          <a:p>
            <a:pPr>
              <a:lnSpc>
                <a:spcPct val="90000"/>
              </a:lnSpc>
            </a:pPr>
            <a:r>
              <a:rPr lang="en-US" altLang="ja-JP" sz="2400" dirty="0" smtClean="0">
                <a:ea typeface="ＭＳ Ｐゴシック" pitchFamily="50" charset="-128"/>
              </a:rPr>
              <a:t>Begin Assembly of Multiple portions of draft with UWB, 2.4 GHz, and 433 MHz PHYs</a:t>
            </a:r>
            <a:endParaRPr lang="en-US" altLang="ja-JP" sz="2400" dirty="0">
              <a:ea typeface="ＭＳ Ｐゴシック" pitchFamily="50" charset="-128"/>
            </a:endParaRPr>
          </a:p>
          <a:p>
            <a:pPr>
              <a:lnSpc>
                <a:spcPct val="90000"/>
              </a:lnSpc>
            </a:pPr>
            <a:endParaRPr lang="en-US" altLang="ja-JP" sz="2400" dirty="0">
              <a:ea typeface="ＭＳ Ｐゴシック" pitchFamily="50" charset="-128"/>
            </a:endParaRPr>
          </a:p>
          <a:p>
            <a:pPr>
              <a:lnSpc>
                <a:spcPct val="90000"/>
              </a:lnSpc>
            </a:pPr>
            <a:r>
              <a:rPr lang="en-US" sz="2400" dirty="0"/>
              <a:t>Work on comments which may arise pertaining to the TG4f requested ‘BLINK’ frame and primitives in TG4e draft standard document following the 1</a:t>
            </a:r>
            <a:r>
              <a:rPr lang="en-US" sz="2400" baseline="30000" dirty="0"/>
              <a:t>st</a:t>
            </a:r>
            <a:r>
              <a:rPr lang="en-US" sz="2400" dirty="0"/>
              <a:t> TG4e Letter Ballot cycle.</a:t>
            </a:r>
            <a:endParaRPr lang="en-US" altLang="ja-JP" sz="2400" dirty="0">
              <a:ea typeface="ＭＳ Ｐゴシック" pitchFamily="50" charset="-128"/>
            </a:endParaRPr>
          </a:p>
          <a:p>
            <a:pPr>
              <a:lnSpc>
                <a:spcPct val="90000"/>
              </a:lnSpc>
            </a:pPr>
            <a:endParaRPr lang="en-US" altLang="ja-JP" sz="2400" dirty="0">
              <a:ea typeface="ＭＳ Ｐゴシック" pitchFamily="50" charset="-128"/>
            </a:endParaRPr>
          </a:p>
          <a:p>
            <a:pPr>
              <a:lnSpc>
                <a:spcPct val="90000"/>
              </a:lnSpc>
            </a:pPr>
            <a:r>
              <a:rPr lang="en-US" altLang="ja-JP" sz="2400" dirty="0">
                <a:ea typeface="ＭＳ Ｐゴシック" pitchFamily="50" charset="-128"/>
              </a:rPr>
              <a:t>Discuss next steps and the </a:t>
            </a:r>
            <a:r>
              <a:rPr lang="en-US" altLang="ja-JP" sz="2400" dirty="0" smtClean="0">
                <a:ea typeface="ＭＳ Ｐゴシック" pitchFamily="50" charset="-128"/>
              </a:rPr>
              <a:t>September </a:t>
            </a:r>
            <a:r>
              <a:rPr lang="en-US" altLang="ja-JP" sz="2400" dirty="0">
                <a:ea typeface="ＭＳ Ｐゴシック" pitchFamily="50" charset="-128"/>
              </a:rPr>
              <a:t>2010 meeting in </a:t>
            </a:r>
            <a:r>
              <a:rPr lang="en-US" altLang="ja-JP" sz="2400" dirty="0" smtClean="0">
                <a:ea typeface="ＭＳ Ｐゴシック" pitchFamily="50" charset="-128"/>
              </a:rPr>
              <a:t>Kona Hawaii.</a:t>
            </a:r>
            <a:endParaRPr lang="en-US" altLang="ja-JP" sz="2400" dirty="0">
              <a:ea typeface="ＭＳ Ｐゴシック"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Date Placeholder 3"/>
          <p:cNvSpPr>
            <a:spLocks noGrp="1"/>
          </p:cNvSpPr>
          <p:nvPr>
            <p:ph type="dt" sz="half" idx="10"/>
          </p:nvPr>
        </p:nvSpPr>
        <p:spPr/>
        <p:txBody>
          <a:bodyPr/>
          <a:lstStyle/>
          <a:p>
            <a:r>
              <a:rPr lang="en-US" smtClean="0"/>
              <a:t>May 2010</a:t>
            </a:r>
            <a:endParaRPr lang="en-US"/>
          </a:p>
        </p:txBody>
      </p:sp>
      <p:sp>
        <p:nvSpPr>
          <p:cNvPr id="60" name="Footer Placeholder 4"/>
          <p:cNvSpPr>
            <a:spLocks noGrp="1"/>
          </p:cNvSpPr>
          <p:nvPr>
            <p:ph type="ftr" sz="quarter" idx="11"/>
          </p:nvPr>
        </p:nvSpPr>
        <p:spPr/>
        <p:txBody>
          <a:bodyPr/>
          <a:lstStyle/>
          <a:p>
            <a:r>
              <a:rPr lang="en-US" smtClean="0"/>
              <a:t>Tim Harrington, WhereNet / Zebra</a:t>
            </a:r>
            <a:endParaRPr lang="en-US"/>
          </a:p>
        </p:txBody>
      </p:sp>
      <p:sp>
        <p:nvSpPr>
          <p:cNvPr id="47106" name="Rectangle 2"/>
          <p:cNvSpPr>
            <a:spLocks noGrp="1" noChangeArrowheads="1"/>
          </p:cNvSpPr>
          <p:nvPr>
            <p:ph type="title"/>
          </p:nvPr>
        </p:nvSpPr>
        <p:spPr>
          <a:xfrm>
            <a:off x="685800" y="685800"/>
            <a:ext cx="7772400" cy="639763"/>
          </a:xfrm>
        </p:spPr>
        <p:txBody>
          <a:bodyPr/>
          <a:lstStyle/>
          <a:p>
            <a:r>
              <a:rPr lang="en-US" sz="3200"/>
              <a:t>Project Meeting Dates and Locations</a:t>
            </a:r>
            <a:br>
              <a:rPr lang="en-US" sz="3200"/>
            </a:br>
            <a:r>
              <a:rPr lang="en-US" sz="1000"/>
              <a:t>http://grouper.ieee.org/groups/802/15/pub/Meeting_Plan.html</a:t>
            </a:r>
          </a:p>
        </p:txBody>
      </p:sp>
      <p:graphicFrame>
        <p:nvGraphicFramePr>
          <p:cNvPr id="47107" name="Group 3"/>
          <p:cNvGraphicFramePr>
            <a:graphicFrameLocks noGrp="1"/>
          </p:cNvGraphicFramePr>
          <p:nvPr>
            <p:ph idx="1"/>
          </p:nvPr>
        </p:nvGraphicFramePr>
        <p:xfrm>
          <a:off x="685800" y="1371600"/>
          <a:ext cx="7772400" cy="5108258"/>
        </p:xfrm>
        <a:graphic>
          <a:graphicData uri="http://schemas.openxmlformats.org/drawingml/2006/table">
            <a:tbl>
              <a:tblPr/>
              <a:tblGrid>
                <a:gridCol w="2720975"/>
                <a:gridCol w="1682750"/>
                <a:gridCol w="3368675"/>
              </a:tblGrid>
              <a:tr h="414338">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   Meeting Date</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Type</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Location</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w="12700" cap="flat" cmpd="sng" algn="ctr">
                      <a:solidFill>
                        <a:schemeClr val="tx1"/>
                      </a:solidFill>
                      <a:prstDash val="solid"/>
                      <a:round/>
                      <a:headEnd type="none" w="sm" len="sm"/>
                      <a:tailEnd type="none" w="sm" len="sm"/>
                    </a:lnB>
                    <a:lnTlToBr>
                      <a:noFill/>
                    </a:lnTlToBr>
                    <a:lnBlToTr>
                      <a:noFill/>
                    </a:lnBlToTr>
                    <a:solidFill>
                      <a:schemeClr val="hlink"/>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Jan-09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Los Angeles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w="12700" cap="flat" cmpd="sng" algn="ctr">
                      <a:solidFill>
                        <a:schemeClr val="tx1"/>
                      </a:solidFill>
                      <a:prstDash val="solid"/>
                      <a:round/>
                      <a:headEnd type="none" w="sm" len="sm"/>
                      <a:tailEnd type="none" w="sm" len="sm"/>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Mar-09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Vancouver</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May-09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Montreal</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Jul-09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 Francisco</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Sep-09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Kona, Hawaii</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Nov-09</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Atlanta, GA</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Jan-10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Los Angeles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4325">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Mar-10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Orlando, FLA</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May-10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Beijing, China</a:t>
                      </a: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Jul-10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San Diego</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Sep-10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Kona, Hawaii</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Nov-10</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Dallas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Jan-11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Interim</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Los Angeles</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a:noFill/>
                    </a:lnB>
                    <a:lnTlToBr>
                      <a:noFill/>
                    </a:lnTlToBr>
                    <a:lnBlToTr>
                      <a:noFill/>
                    </a:lnBlToTr>
                    <a:solidFill>
                      <a:schemeClr val="hlink">
                        <a:alpha val="50000"/>
                      </a:schemeClr>
                    </a:solidFill>
                  </a:tcPr>
                </a:tc>
              </a:tr>
              <a:tr h="31273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Mar-11</a:t>
                      </a:r>
                      <a:endParaRPr kumimoji="0" lang="en-US" sz="16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Plenary</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solidFill>
                      <a:schemeClr val="hlink">
                        <a:alpha val="50000"/>
                      </a:schemeClr>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cs typeface="Arial" charset="0"/>
                        </a:rPr>
                        <a:t>Singapore</a:t>
                      </a:r>
                      <a:endParaRPr kumimoji="0" lang="en-US" sz="16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solidFill>
                      <a:schemeClr val="hlink">
                        <a:alpha val="50000"/>
                      </a:schemeClr>
                    </a:solidFill>
                  </a:tcPr>
                </a:tc>
              </a:tr>
            </a:tbl>
          </a:graphicData>
        </a:graphic>
      </p:graphicFrame>
      <p:sp>
        <p:nvSpPr>
          <p:cNvPr id="47162" name="Line 58"/>
          <p:cNvSpPr>
            <a:spLocks noChangeShapeType="1"/>
          </p:cNvSpPr>
          <p:nvPr/>
        </p:nvSpPr>
        <p:spPr bwMode="auto">
          <a:xfrm>
            <a:off x="1676400" y="4648200"/>
            <a:ext cx="838200" cy="0"/>
          </a:xfrm>
          <a:prstGeom prst="line">
            <a:avLst/>
          </a:prstGeom>
          <a:noFill/>
          <a:ln w="38100">
            <a:solidFill>
              <a:schemeClr val="tx1"/>
            </a:solidFill>
            <a:round/>
            <a:headEnd type="none" w="sm" len="sm"/>
            <a:tailEnd type="triangle" w="sm" len="sm"/>
          </a:ln>
          <a:effectLst/>
        </p:spPr>
        <p:txBody>
          <a:bodyPr/>
          <a:lstStyle/>
          <a:p>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1106</TotalTime>
  <Words>1060</Words>
  <Application>Microsoft Office PowerPoint</Application>
  <PresentationFormat>On-screen Show (4:3)</PresentationFormat>
  <Paragraphs>276</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IEEE-P802_15</vt:lpstr>
      <vt:lpstr>Worksheet</vt:lpstr>
      <vt:lpstr>Slide 1</vt:lpstr>
      <vt:lpstr>Slide 2</vt:lpstr>
      <vt:lpstr>802.15.4f PAR Purpose</vt:lpstr>
      <vt:lpstr>Slide 4</vt:lpstr>
      <vt:lpstr>Documents Presented During Meeting</vt:lpstr>
      <vt:lpstr>Active RFID Meeting Achievement summary</vt:lpstr>
      <vt:lpstr>TG4f Meeting Sessions This Week</vt:lpstr>
      <vt:lpstr>Next TG4f Meeting Goals and Agenda July 2010 in San Diego</vt:lpstr>
      <vt:lpstr>Project Meeting Dates and Locations http://grouper.ieee.org/groups/802/15/pub/Meeting_Plan.html</vt:lpstr>
      <vt:lpstr>Draft 802.15.4f Timeline </vt:lpstr>
      <vt:lpstr>TG4f Weekly Teleconference Call Schedule</vt:lpstr>
      <vt:lpstr>Slide 12</vt:lpstr>
    </vt:vector>
  </TitlesOfParts>
  <Company>IEEE 802.15.4f Active RFID Task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McInnis</dc:creator>
  <cp:lastModifiedBy>Tim Harrington</cp:lastModifiedBy>
  <cp:revision>65</cp:revision>
  <dcterms:created xsi:type="dcterms:W3CDTF">2009-03-12T22:43:48Z</dcterms:created>
  <dcterms:modified xsi:type="dcterms:W3CDTF">2010-05-20T03:46:24Z</dcterms:modified>
</cp:coreProperties>
</file>