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264" r:id="rId2"/>
    <p:sldId id="265" r:id="rId3"/>
    <p:sldId id="257" r:id="rId4"/>
    <p:sldId id="266" r:id="rId5"/>
    <p:sldId id="287" r:id="rId6"/>
    <p:sldId id="288" r:id="rId7"/>
    <p:sldId id="289" r:id="rId8"/>
    <p:sldId id="268" r:id="rId9"/>
    <p:sldId id="283" r:id="rId10"/>
    <p:sldId id="286" r:id="rId11"/>
    <p:sldId id="258" r:id="rId12"/>
    <p:sldId id="284" r:id="rId13"/>
    <p:sldId id="285" r:id="rId14"/>
    <p:sldId id="282" r:id="rId15"/>
    <p:sldId id="272" r:id="rId16"/>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75" d="100"/>
          <a:sy n="75" d="100"/>
        </p:scale>
        <p:origin x="-1956" y="-3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2490" y="-12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endParaRPr lang="en-US"/>
          </a:p>
        </p:txBody>
      </p:sp>
      <p:sp>
        <p:nvSpPr>
          <p:cNvPr id="32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endParaRPr lang="en-US"/>
          </a:p>
        </p:txBody>
      </p:sp>
      <p:sp>
        <p:nvSpPr>
          <p:cNvPr id="32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defRPr>
            </a:lvl1pPr>
          </a:lstStyle>
          <a:p>
            <a:endParaRPr lang="en-US"/>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charset="0"/>
              </a:defRPr>
            </a:lvl1pPr>
          </a:lstStyle>
          <a:p>
            <a:fld id="{64EB1DF8-D580-4C3E-AF2C-6956031CC0EF}"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defRPr>
            </a:lvl1pPr>
          </a:lstStyle>
          <a:p>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charset="0"/>
              </a:defRPr>
            </a:lvl1pPr>
          </a:lstStyle>
          <a:p>
            <a:fld id="{6333F335-2A55-471D-A1A6-5B96BE4CC0B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1E888B-CED1-4170-A879-877ECB57E314}" type="slidenum">
              <a:rPr lang="en-US"/>
              <a:pPr/>
              <a:t>1</a:t>
            </a:fld>
            <a:endParaRPr lang="en-US"/>
          </a:p>
        </p:txBody>
      </p:sp>
      <p:sp>
        <p:nvSpPr>
          <p:cNvPr id="14338" name="Rectangle 2"/>
          <p:cNvSpPr>
            <a:spLocks noGrp="1" noRot="1" noChangeAspect="1" noChangeArrowheads="1" noTextEdit="1"/>
          </p:cNvSpPr>
          <p:nvPr>
            <p:ph type="sldImg"/>
          </p:nvPr>
        </p:nvSpPr>
        <p:spPr>
          <a:xfrm>
            <a:off x="1154113" y="692150"/>
            <a:ext cx="4554537" cy="3416300"/>
          </a:xfrm>
          <a:ln/>
        </p:spPr>
      </p:sp>
      <p:sp>
        <p:nvSpPr>
          <p:cNvPr id="14339"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2010</a:t>
            </a:r>
            <a:endParaRPr lang="en-US"/>
          </a:p>
        </p:txBody>
      </p:sp>
      <p:sp>
        <p:nvSpPr>
          <p:cNvPr id="5" name="Footer Placeholder 4"/>
          <p:cNvSpPr>
            <a:spLocks noGrp="1"/>
          </p:cNvSpPr>
          <p:nvPr>
            <p:ph type="ftr" sz="quarter" idx="11"/>
          </p:nvPr>
        </p:nvSpPr>
        <p:spPr/>
        <p:txBody>
          <a:bodyPr/>
          <a:lstStyle>
            <a:lvl1pPr>
              <a:defRPr/>
            </a:lvl1pPr>
          </a:lstStyle>
          <a:p>
            <a:r>
              <a:rPr lang="en-US" smtClean="0"/>
              <a:t>Tim Harrington, WhereNet / Zebra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8FBA6-E3EC-470F-A282-DBAB4751783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2010</a:t>
            </a:r>
            <a:endParaRPr lang="en-US"/>
          </a:p>
        </p:txBody>
      </p:sp>
      <p:sp>
        <p:nvSpPr>
          <p:cNvPr id="5" name="Footer Placeholder 4"/>
          <p:cNvSpPr>
            <a:spLocks noGrp="1"/>
          </p:cNvSpPr>
          <p:nvPr>
            <p:ph type="ftr" sz="quarter" idx="11"/>
          </p:nvPr>
        </p:nvSpPr>
        <p:spPr/>
        <p:txBody>
          <a:bodyPr/>
          <a:lstStyle>
            <a:lvl1pPr>
              <a:defRPr/>
            </a:lvl1pPr>
          </a:lstStyle>
          <a:p>
            <a:r>
              <a:rPr lang="en-US" smtClean="0"/>
              <a:t>Tim Harrington, WhereNet / Zebra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AA87FA5-83C2-4420-A656-731CFAEA0D9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2010</a:t>
            </a:r>
            <a:endParaRPr lang="en-US"/>
          </a:p>
        </p:txBody>
      </p:sp>
      <p:sp>
        <p:nvSpPr>
          <p:cNvPr id="5" name="Footer Placeholder 4"/>
          <p:cNvSpPr>
            <a:spLocks noGrp="1"/>
          </p:cNvSpPr>
          <p:nvPr>
            <p:ph type="ftr" sz="quarter" idx="11"/>
          </p:nvPr>
        </p:nvSpPr>
        <p:spPr/>
        <p:txBody>
          <a:bodyPr/>
          <a:lstStyle>
            <a:lvl1pPr>
              <a:defRPr/>
            </a:lvl1pPr>
          </a:lstStyle>
          <a:p>
            <a:r>
              <a:rPr lang="en-US" smtClean="0"/>
              <a:t>Tim Harrington, WhereNet / Zebra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FF05EFD-BEE8-49BC-B7DE-BE6132101F8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381000"/>
            <a:ext cx="1600200" cy="212725"/>
          </a:xfrm>
        </p:spPr>
        <p:txBody>
          <a:bodyPr/>
          <a:lstStyle>
            <a:lvl1pPr>
              <a:defRPr/>
            </a:lvl1pPr>
          </a:lstStyle>
          <a:p>
            <a:r>
              <a:rPr lang="en-US" smtClean="0"/>
              <a:t>May 2010</a:t>
            </a:r>
            <a:endParaRPr lang="en-US"/>
          </a:p>
        </p:txBody>
      </p:sp>
      <p:sp>
        <p:nvSpPr>
          <p:cNvPr id="5" name="Footer Placeholder 4"/>
          <p:cNvSpPr>
            <a:spLocks noGrp="1"/>
          </p:cNvSpPr>
          <p:nvPr>
            <p:ph type="ftr" sz="quarter" idx="11"/>
          </p:nvPr>
        </p:nvSpPr>
        <p:spPr>
          <a:xfrm>
            <a:off x="5486400" y="6475413"/>
            <a:ext cx="3124200" cy="182562"/>
          </a:xfrm>
        </p:spPr>
        <p:txBody>
          <a:bodyPr/>
          <a:lstStyle>
            <a:lvl1pPr>
              <a:defRPr/>
            </a:lvl1pPr>
          </a:lstStyle>
          <a:p>
            <a:r>
              <a:rPr lang="en-US" smtClean="0"/>
              <a:t>Tim Harrington, WhereNet / Zebra</a:t>
            </a:r>
            <a:endParaRPr lang="en-US"/>
          </a:p>
        </p:txBody>
      </p:sp>
      <p:sp>
        <p:nvSpPr>
          <p:cNvPr id="6" name="Slide Number Placeholder 5"/>
          <p:cNvSpPr>
            <a:spLocks noGrp="1"/>
          </p:cNvSpPr>
          <p:nvPr>
            <p:ph type="sldNum" sz="quarter" idx="12"/>
          </p:nvPr>
        </p:nvSpPr>
        <p:spPr>
          <a:xfrm>
            <a:off x="4344988" y="6475413"/>
            <a:ext cx="530225" cy="182562"/>
          </a:xfrm>
        </p:spPr>
        <p:txBody>
          <a:bodyPr/>
          <a:lstStyle>
            <a:lvl1pPr>
              <a:defRPr/>
            </a:lvl1pPr>
          </a:lstStyle>
          <a:p>
            <a:r>
              <a:rPr lang="en-US"/>
              <a:t>Slide </a:t>
            </a:r>
            <a:fld id="{EEF27BC9-FF56-4D73-A252-3303FB37EEF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2010</a:t>
            </a:r>
            <a:endParaRPr lang="en-US"/>
          </a:p>
        </p:txBody>
      </p:sp>
      <p:sp>
        <p:nvSpPr>
          <p:cNvPr id="5" name="Footer Placeholder 4"/>
          <p:cNvSpPr>
            <a:spLocks noGrp="1"/>
          </p:cNvSpPr>
          <p:nvPr>
            <p:ph type="ftr" sz="quarter" idx="11"/>
          </p:nvPr>
        </p:nvSpPr>
        <p:spPr/>
        <p:txBody>
          <a:bodyPr/>
          <a:lstStyle>
            <a:lvl1pPr>
              <a:defRPr/>
            </a:lvl1pPr>
          </a:lstStyle>
          <a:p>
            <a:r>
              <a:rPr lang="en-US" smtClean="0"/>
              <a:t>Tim Harrington, WhereNet / Zebra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32CC0CC-2131-44C8-867A-B987A8223A4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2010</a:t>
            </a:r>
            <a:endParaRPr lang="en-US"/>
          </a:p>
        </p:txBody>
      </p:sp>
      <p:sp>
        <p:nvSpPr>
          <p:cNvPr id="5" name="Footer Placeholder 4"/>
          <p:cNvSpPr>
            <a:spLocks noGrp="1"/>
          </p:cNvSpPr>
          <p:nvPr>
            <p:ph type="ftr" sz="quarter" idx="11"/>
          </p:nvPr>
        </p:nvSpPr>
        <p:spPr/>
        <p:txBody>
          <a:bodyPr/>
          <a:lstStyle>
            <a:lvl1pPr>
              <a:defRPr/>
            </a:lvl1pPr>
          </a:lstStyle>
          <a:p>
            <a:r>
              <a:rPr lang="en-US" smtClean="0"/>
              <a:t>Tim Harrington, WhereNet / Zebra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C85716F-CA44-4C04-939D-148F886B267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2010</a:t>
            </a:r>
            <a:endParaRPr lang="en-US"/>
          </a:p>
        </p:txBody>
      </p:sp>
      <p:sp>
        <p:nvSpPr>
          <p:cNvPr id="6" name="Footer Placeholder 5"/>
          <p:cNvSpPr>
            <a:spLocks noGrp="1"/>
          </p:cNvSpPr>
          <p:nvPr>
            <p:ph type="ftr" sz="quarter" idx="11"/>
          </p:nvPr>
        </p:nvSpPr>
        <p:spPr/>
        <p:txBody>
          <a:bodyPr/>
          <a:lstStyle>
            <a:lvl1pPr>
              <a:defRPr/>
            </a:lvl1pPr>
          </a:lstStyle>
          <a:p>
            <a:r>
              <a:rPr lang="en-US" smtClean="0"/>
              <a:t>Tim Harrington, WhereNet / Zebra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6E0F28F-2B73-4C47-933A-E193AB1B4CD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2010</a:t>
            </a:r>
            <a:endParaRPr lang="en-US"/>
          </a:p>
        </p:txBody>
      </p:sp>
      <p:sp>
        <p:nvSpPr>
          <p:cNvPr id="8" name="Footer Placeholder 7"/>
          <p:cNvSpPr>
            <a:spLocks noGrp="1"/>
          </p:cNvSpPr>
          <p:nvPr>
            <p:ph type="ftr" sz="quarter" idx="11"/>
          </p:nvPr>
        </p:nvSpPr>
        <p:spPr/>
        <p:txBody>
          <a:bodyPr/>
          <a:lstStyle>
            <a:lvl1pPr>
              <a:defRPr/>
            </a:lvl1pPr>
          </a:lstStyle>
          <a:p>
            <a:r>
              <a:rPr lang="en-US" smtClean="0"/>
              <a:t>Tim Harrington, WhereNet / Zebra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19F6B6D9-E739-440E-95D1-FFF009BEE9C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2010</a:t>
            </a:r>
            <a:endParaRPr lang="en-US"/>
          </a:p>
        </p:txBody>
      </p:sp>
      <p:sp>
        <p:nvSpPr>
          <p:cNvPr id="4" name="Footer Placeholder 3"/>
          <p:cNvSpPr>
            <a:spLocks noGrp="1"/>
          </p:cNvSpPr>
          <p:nvPr>
            <p:ph type="ftr" sz="quarter" idx="11"/>
          </p:nvPr>
        </p:nvSpPr>
        <p:spPr/>
        <p:txBody>
          <a:bodyPr/>
          <a:lstStyle>
            <a:lvl1pPr>
              <a:defRPr/>
            </a:lvl1pPr>
          </a:lstStyle>
          <a:p>
            <a:r>
              <a:rPr lang="en-US" smtClean="0"/>
              <a:t>Tim Harrington, WhereNet / Zebra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4B01558-F43F-402A-AC8C-9809AF2CBC8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2010</a:t>
            </a:r>
            <a:endParaRPr lang="en-US"/>
          </a:p>
        </p:txBody>
      </p:sp>
      <p:sp>
        <p:nvSpPr>
          <p:cNvPr id="3" name="Footer Placeholder 2"/>
          <p:cNvSpPr>
            <a:spLocks noGrp="1"/>
          </p:cNvSpPr>
          <p:nvPr>
            <p:ph type="ftr" sz="quarter" idx="11"/>
          </p:nvPr>
        </p:nvSpPr>
        <p:spPr/>
        <p:txBody>
          <a:bodyPr/>
          <a:lstStyle>
            <a:lvl1pPr>
              <a:defRPr/>
            </a:lvl1pPr>
          </a:lstStyle>
          <a:p>
            <a:r>
              <a:rPr lang="en-US" smtClean="0"/>
              <a:t>Tim Harrington, WhereNet / Zebra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37648FD1-DB4A-4D1A-8F01-67491EA254D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2010</a:t>
            </a:r>
            <a:endParaRPr lang="en-US"/>
          </a:p>
        </p:txBody>
      </p:sp>
      <p:sp>
        <p:nvSpPr>
          <p:cNvPr id="6" name="Footer Placeholder 5"/>
          <p:cNvSpPr>
            <a:spLocks noGrp="1"/>
          </p:cNvSpPr>
          <p:nvPr>
            <p:ph type="ftr" sz="quarter" idx="11"/>
          </p:nvPr>
        </p:nvSpPr>
        <p:spPr/>
        <p:txBody>
          <a:bodyPr/>
          <a:lstStyle>
            <a:lvl1pPr>
              <a:defRPr/>
            </a:lvl1pPr>
          </a:lstStyle>
          <a:p>
            <a:r>
              <a:rPr lang="en-US" smtClean="0"/>
              <a:t>Tim Harrington, WhereNet / Zebra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ADEF06F-5944-4F03-842C-1ACFE7FFB83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2010</a:t>
            </a:r>
            <a:endParaRPr lang="en-US"/>
          </a:p>
        </p:txBody>
      </p:sp>
      <p:sp>
        <p:nvSpPr>
          <p:cNvPr id="6" name="Footer Placeholder 5"/>
          <p:cNvSpPr>
            <a:spLocks noGrp="1"/>
          </p:cNvSpPr>
          <p:nvPr>
            <p:ph type="ftr" sz="quarter" idx="11"/>
          </p:nvPr>
        </p:nvSpPr>
        <p:spPr/>
        <p:txBody>
          <a:bodyPr/>
          <a:lstStyle>
            <a:lvl1pPr>
              <a:defRPr/>
            </a:lvl1pPr>
          </a:lstStyle>
          <a:p>
            <a:r>
              <a:rPr lang="en-US" smtClean="0"/>
              <a:t>Tim Harrington, WhereNet / Zebra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30B6BA8-F2A6-487E-A23B-249E2711F58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May 2010</a:t>
            </a:r>
            <a:endParaRPr lang="en-US"/>
          </a:p>
        </p:txBody>
      </p:sp>
      <p:sp>
        <p:nvSpPr>
          <p:cNvPr id="4101"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Tim Harrington, WhereNet / Zebra</a:t>
            </a:r>
            <a:endParaRPr lang="en-US"/>
          </a:p>
        </p:txBody>
      </p:sp>
      <p:sp>
        <p:nvSpPr>
          <p:cNvPr id="4102"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CF5AE3F4-F059-49EB-AD1C-ED2D3F66B4A9}" type="slidenum">
              <a:rPr lang="en-US"/>
              <a:pPr/>
              <a:t>‹#›</a:t>
            </a:fld>
            <a:endParaRPr lang="en-US"/>
          </a:p>
        </p:txBody>
      </p:sp>
      <p:sp>
        <p:nvSpPr>
          <p:cNvPr id="4103" name="Rectangle 7"/>
          <p:cNvSpPr>
            <a:spLocks noChangeArrowheads="1"/>
          </p:cNvSpPr>
          <p:nvPr/>
        </p:nvSpPr>
        <p:spPr bwMode="auto">
          <a:xfrm>
            <a:off x="3810000" y="396875"/>
            <a:ext cx="4648200" cy="212725"/>
          </a:xfrm>
          <a:prstGeom prst="rect">
            <a:avLst/>
          </a:prstGeom>
          <a:noFill/>
          <a:ln w="9525">
            <a:noFill/>
            <a:miter lim="800000"/>
            <a:headEnd/>
            <a:tailEnd/>
          </a:ln>
          <a:effectLst/>
        </p:spPr>
        <p:txBody>
          <a:bodyPr lIns="0" tIns="0" rIns="0" bIns="0" anchor="b">
            <a:spAutoFit/>
          </a:bodyPr>
          <a:lstStyle/>
          <a:p>
            <a:pPr lvl="4" algn="r"/>
            <a:r>
              <a:rPr lang="en-US" sz="1400" b="1"/>
              <a:t>doc.: IEEE 802.15-10-0223-00-004f</a:t>
            </a:r>
          </a:p>
        </p:txBody>
      </p:sp>
      <p:sp>
        <p:nvSpPr>
          <p:cNvPr id="410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0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410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STDS-802-15-4f@listserv.ieee.org" TargetMode="External"/><Relationship Id="rId2" Type="http://schemas.openxmlformats.org/officeDocument/2006/relationships/hyperlink" Target="http://grouper.ieee.org/groups/802/15/pub/Subscribe.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smtClean="0"/>
              <a:t>May 2010</a:t>
            </a:r>
            <a:endParaRPr lang="en-US"/>
          </a:p>
        </p:txBody>
      </p:sp>
      <p:sp>
        <p:nvSpPr>
          <p:cNvPr id="4" name="Footer Placeholder 4"/>
          <p:cNvSpPr>
            <a:spLocks noGrp="1"/>
          </p:cNvSpPr>
          <p:nvPr>
            <p:ph type="ftr" sz="quarter" idx="11"/>
          </p:nvPr>
        </p:nvSpPr>
        <p:spPr/>
        <p:txBody>
          <a:bodyPr/>
          <a:lstStyle/>
          <a:p>
            <a:r>
              <a:rPr lang="en-US" smtClean="0"/>
              <a:t>Tim Harrington, WhereNet / Zebra</a:t>
            </a:r>
            <a:endParaRPr lang="en-US"/>
          </a:p>
        </p:txBody>
      </p:sp>
      <p:sp>
        <p:nvSpPr>
          <p:cNvPr id="12290" name="Rectangle 2"/>
          <p:cNvSpPr>
            <a:spLocks noChangeArrowheads="1"/>
          </p:cNvSpPr>
          <p:nvPr/>
        </p:nvSpPr>
        <p:spPr bwMode="auto">
          <a:xfrm>
            <a:off x="228600" y="609600"/>
            <a:ext cx="8763000" cy="5816977"/>
          </a:xfrm>
          <a:prstGeom prst="rect">
            <a:avLst/>
          </a:prstGeom>
          <a:noFill/>
          <a:ln w="12700">
            <a:noFill/>
            <a:miter lim="800000"/>
            <a:headEnd type="none" w="sm" len="sm"/>
            <a:tailEnd type="none" w="sm" len="sm"/>
          </a:ln>
          <a:effectLst/>
        </p:spPr>
        <p:txBody>
          <a:bodyPr>
            <a:spAutoFit/>
          </a:bodyPr>
          <a:lstStyle/>
          <a:p>
            <a:pPr marL="914400" indent="-914400"/>
            <a:r>
              <a:rPr lang="en-US" sz="1800" b="1" u="sng" dirty="0">
                <a:effectLst>
                  <a:outerShdw blurRad="38100" dist="38100" dir="2700000" algn="tl">
                    <a:srgbClr val="C0C0C0"/>
                  </a:outerShdw>
                </a:effectLst>
              </a:rPr>
              <a:t>Project: IEEE P802.15 Working Group for Wireless Personal Area Networks (WPANs)</a:t>
            </a:r>
            <a:endParaRPr lang="en-US" sz="1800" b="1" dirty="0"/>
          </a:p>
          <a:p>
            <a:pPr marL="914400" indent="-914400"/>
            <a:endParaRPr lang="en-US" sz="1800" dirty="0"/>
          </a:p>
          <a:p>
            <a:pPr marL="914400" indent="-914400"/>
            <a:r>
              <a:rPr lang="en-US" sz="1400" b="1" dirty="0"/>
              <a:t>Submission Title:</a:t>
            </a:r>
            <a:r>
              <a:rPr lang="en-US" sz="1400" dirty="0"/>
              <a:t>  802.15.4f Task Group Closing Report for </a:t>
            </a:r>
            <a:r>
              <a:rPr lang="en-US" sz="1400" dirty="0" smtClean="0"/>
              <a:t>Beijing, China</a:t>
            </a:r>
            <a:endParaRPr lang="en-US" sz="1400" dirty="0"/>
          </a:p>
          <a:p>
            <a:pPr marL="914400" indent="-914400"/>
            <a:r>
              <a:rPr lang="en-US" sz="1400" b="1" dirty="0"/>
              <a:t>Date Submitted:</a:t>
            </a:r>
            <a:r>
              <a:rPr lang="en-US" sz="1400" dirty="0"/>
              <a:t> </a:t>
            </a:r>
            <a:r>
              <a:rPr lang="en-US" sz="1400" dirty="0" smtClean="0"/>
              <a:t>May 20, </a:t>
            </a:r>
            <a:r>
              <a:rPr lang="en-US" sz="1400" dirty="0"/>
              <a:t>2010</a:t>
            </a:r>
          </a:p>
          <a:p>
            <a:pPr marL="914400" indent="-914400"/>
            <a:r>
              <a:rPr lang="en-US" sz="1400" b="1" dirty="0"/>
              <a:t>Source:</a:t>
            </a:r>
            <a:r>
              <a:rPr lang="en-US" sz="1400" dirty="0"/>
              <a:t> 	</a:t>
            </a:r>
            <a:r>
              <a:rPr lang="en-US" sz="1400" dirty="0" smtClean="0"/>
              <a:t>Tim Harrington, WhereNet / Zebra</a:t>
            </a:r>
            <a:endParaRPr lang="en-US" sz="1400" dirty="0"/>
          </a:p>
          <a:p>
            <a:pPr marL="914400" indent="-914400"/>
            <a:r>
              <a:rPr lang="en-US" sz="1400" b="1" dirty="0"/>
              <a:t>Contact: </a:t>
            </a:r>
            <a:r>
              <a:rPr lang="en-US" sz="1400" dirty="0"/>
              <a:t>	Mike McInnis, The Boeing Company</a:t>
            </a:r>
          </a:p>
          <a:p>
            <a:pPr marL="914400" indent="-914400"/>
            <a:r>
              <a:rPr lang="en-US" sz="1400" b="1" dirty="0"/>
              <a:t>Voice:</a:t>
            </a:r>
            <a:r>
              <a:rPr lang="en-US" sz="1400" dirty="0"/>
              <a:t> 	E-Mail: michael.d.mcinnis@boeing.com	</a:t>
            </a:r>
          </a:p>
          <a:p>
            <a:pPr marL="914400" indent="-914400"/>
            <a:r>
              <a:rPr lang="en-US" sz="1400" b="1" dirty="0"/>
              <a:t>Re:</a:t>
            </a:r>
            <a:r>
              <a:rPr lang="en-US" sz="1400" dirty="0"/>
              <a:t> 	802.15.4f Active RFID Closing Report for the </a:t>
            </a:r>
            <a:r>
              <a:rPr lang="en-US" sz="1400" dirty="0" smtClean="0"/>
              <a:t>May </a:t>
            </a:r>
            <a:r>
              <a:rPr lang="en-US" sz="1400" dirty="0"/>
              <a:t>2010 Session</a:t>
            </a:r>
          </a:p>
          <a:p>
            <a:pPr marL="914400" indent="-914400"/>
            <a:r>
              <a:rPr lang="en-US" sz="1400" b="1" dirty="0"/>
              <a:t>Abstract:    </a:t>
            </a:r>
            <a:r>
              <a:rPr lang="en-US" sz="1400" dirty="0"/>
              <a:t>Closing Report for the </a:t>
            </a:r>
            <a:r>
              <a:rPr lang="en-US" sz="1400" dirty="0" smtClean="0"/>
              <a:t>May </a:t>
            </a:r>
            <a:r>
              <a:rPr lang="en-US" sz="1400" dirty="0"/>
              <a:t>2010 Active RFID Session in </a:t>
            </a:r>
            <a:r>
              <a:rPr lang="en-US" sz="1400" dirty="0" smtClean="0"/>
              <a:t>Beijing, China.</a:t>
            </a:r>
            <a:endParaRPr lang="en-US" sz="1400" dirty="0"/>
          </a:p>
          <a:p>
            <a:pPr marL="914400" indent="-914400"/>
            <a:endParaRPr lang="en-US" sz="1400" dirty="0"/>
          </a:p>
          <a:p>
            <a:pPr marL="914400" indent="-914400"/>
            <a:r>
              <a:rPr lang="en-US" sz="1400" b="1" dirty="0"/>
              <a:t>Purpose:</a:t>
            </a:r>
            <a:r>
              <a:rPr lang="en-US" sz="1400" dirty="0"/>
              <a:t>	</a:t>
            </a:r>
            <a:r>
              <a:rPr lang="en-US" altLang="ja-JP" sz="1400" dirty="0">
                <a:ea typeface="ＭＳ Ｐゴシック" pitchFamily="50" charset="-128"/>
              </a:rPr>
              <a:t>This amendment defines a Physical Layer (PHY), and those Medium Access Control Layer (MAC) modifications required to support it, for Active Radio Frequency Identification (RFID) readers and tags. It allows for efficient communications with active RFID tags and sensor applications in an autonomous manner in a promiscuous network, using very low energy consumption (low duty cycle), and low PHY transmitter power. The PHY parameters are flexible and configurable to provide optimized use in a variety of active RFID tag operations including simplex and duplex transmission (reader-to-tag and tag-to-readers), multicast (reader to a select group of tags), </a:t>
            </a:r>
            <a:r>
              <a:rPr lang="en-US" altLang="ja-JP" sz="1400" dirty="0" err="1">
                <a:ea typeface="ＭＳ Ｐゴシック" pitchFamily="50" charset="-128"/>
              </a:rPr>
              <a:t>uni</a:t>
            </a:r>
            <a:r>
              <a:rPr lang="en-US" altLang="ja-JP" sz="1400" dirty="0">
                <a:ea typeface="ＭＳ Ｐゴシック" pitchFamily="50" charset="-128"/>
              </a:rPr>
              <a:t>-cast as in reader to a single tag, tag-to-tag communication, and multi-hop capability. </a:t>
            </a:r>
          </a:p>
          <a:p>
            <a:pPr marL="914400" indent="-914400"/>
            <a:endParaRPr lang="en-US" sz="1400" dirty="0"/>
          </a:p>
          <a:p>
            <a:pPr marL="914400" indent="-914400"/>
            <a:r>
              <a:rPr lang="en-US" sz="1400" b="1" dirty="0"/>
              <a:t>Notice:</a:t>
            </a:r>
            <a:r>
              <a:rPr lang="en-US" sz="14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endParaRPr lang="en-US" sz="1400" dirty="0"/>
          </a:p>
          <a:p>
            <a:pPr marL="914400" indent="-914400"/>
            <a:r>
              <a:rPr lang="en-US" sz="1400" b="1" dirty="0"/>
              <a:t>Release:</a:t>
            </a:r>
            <a:r>
              <a:rPr lang="en-US" sz="1400" dirty="0"/>
              <a:t>	The contributor acknowledges and accepts that this contribution becomes the property of IEEE and may be made publicly available by P802.15.	</a:t>
            </a:r>
          </a:p>
        </p:txBody>
      </p:sp>
      <p:sp>
        <p:nvSpPr>
          <p:cNvPr id="5" name="Rectangle 4"/>
          <p:cNvSpPr/>
          <p:nvPr/>
        </p:nvSpPr>
        <p:spPr>
          <a:xfrm>
            <a:off x="6172200" y="304800"/>
            <a:ext cx="2438488" cy="307777"/>
          </a:xfrm>
          <a:prstGeom prst="rect">
            <a:avLst/>
          </a:prstGeom>
          <a:solidFill>
            <a:schemeClr val="bg1"/>
          </a:solidFill>
        </p:spPr>
        <p:txBody>
          <a:bodyPr wrap="none">
            <a:spAutoFit/>
          </a:bodyPr>
          <a:lstStyle/>
          <a:p>
            <a:r>
              <a:rPr lang="en-US" sz="1400" b="1" dirty="0" smtClean="0"/>
              <a:t>IEEE 802.15-10-0347-00-004f</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2010</a:t>
            </a:r>
            <a:endParaRPr lang="en-US"/>
          </a:p>
        </p:txBody>
      </p:sp>
      <p:sp>
        <p:nvSpPr>
          <p:cNvPr id="5" name="Footer Placeholder 4"/>
          <p:cNvSpPr>
            <a:spLocks noGrp="1"/>
          </p:cNvSpPr>
          <p:nvPr>
            <p:ph type="ftr" sz="quarter" idx="11"/>
          </p:nvPr>
        </p:nvSpPr>
        <p:spPr/>
        <p:txBody>
          <a:bodyPr/>
          <a:lstStyle/>
          <a:p>
            <a:r>
              <a:rPr lang="en-US" smtClean="0"/>
              <a:t>Tim Harrington, WhereNet / Zebra</a:t>
            </a:r>
            <a:endParaRPr lang="en-US"/>
          </a:p>
        </p:txBody>
      </p:sp>
      <p:sp>
        <p:nvSpPr>
          <p:cNvPr id="49154" name="Rectangle 2"/>
          <p:cNvSpPr>
            <a:spLocks noGrp="1" noChangeArrowheads="1"/>
          </p:cNvSpPr>
          <p:nvPr>
            <p:ph type="title"/>
          </p:nvPr>
        </p:nvSpPr>
        <p:spPr>
          <a:xfrm>
            <a:off x="685800" y="533400"/>
            <a:ext cx="7772400" cy="609600"/>
          </a:xfrm>
        </p:spPr>
        <p:txBody>
          <a:bodyPr/>
          <a:lstStyle/>
          <a:p>
            <a:r>
              <a:rPr lang="en-US" sz="3200" b="1"/>
              <a:t>TG4f Meeting Sessions This Week</a:t>
            </a:r>
          </a:p>
        </p:txBody>
      </p:sp>
      <p:graphicFrame>
        <p:nvGraphicFramePr>
          <p:cNvPr id="49205" name="Group 53"/>
          <p:cNvGraphicFramePr>
            <a:graphicFrameLocks noGrp="1"/>
          </p:cNvGraphicFramePr>
          <p:nvPr>
            <p:ph idx="1"/>
          </p:nvPr>
        </p:nvGraphicFramePr>
        <p:xfrm>
          <a:off x="266700" y="1143000"/>
          <a:ext cx="8610600" cy="5359972"/>
        </p:xfrm>
        <a:graphic>
          <a:graphicData uri="http://schemas.openxmlformats.org/drawingml/2006/table">
            <a:tbl>
              <a:tblPr/>
              <a:tblGrid>
                <a:gridCol w="742950"/>
                <a:gridCol w="1619250"/>
                <a:gridCol w="1943100"/>
                <a:gridCol w="2300288"/>
                <a:gridCol w="2005012"/>
              </a:tblGrid>
              <a:tr h="2905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Mtg</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68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AM1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0800-1000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508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AM2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1030-1230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Joint WG18/TG4e/f/g meeting</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802.15 WG Midweek MTG</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Wireless Next Gen (WNG)</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Tech Editor MTG?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Prepare for May meeting in Bejing.</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PM1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1330-1530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Opening/Agenda / Objectives/Jan010 Minutes/ Timeline / PAR/ Review and discussion of TGe BLINK frame progress.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11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PM2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1600-1800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Joint TGe/f/g Meeting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2010</a:t>
            </a:r>
            <a:endParaRPr lang="en-US"/>
          </a:p>
        </p:txBody>
      </p:sp>
      <p:sp>
        <p:nvSpPr>
          <p:cNvPr id="5" name="Footer Placeholder 4"/>
          <p:cNvSpPr>
            <a:spLocks noGrp="1"/>
          </p:cNvSpPr>
          <p:nvPr>
            <p:ph type="ftr" sz="quarter" idx="11"/>
          </p:nvPr>
        </p:nvSpPr>
        <p:spPr/>
        <p:txBody>
          <a:bodyPr/>
          <a:lstStyle/>
          <a:p>
            <a:r>
              <a:rPr lang="en-US" smtClean="0"/>
              <a:t>Tim Harrington, WhereNet / Zebra</a:t>
            </a:r>
            <a:endParaRPr lang="en-US"/>
          </a:p>
        </p:txBody>
      </p:sp>
      <p:sp>
        <p:nvSpPr>
          <p:cNvPr id="6146" name="Rectangle 2"/>
          <p:cNvSpPr>
            <a:spLocks noGrp="1" noChangeArrowheads="1"/>
          </p:cNvSpPr>
          <p:nvPr>
            <p:ph type="title"/>
          </p:nvPr>
        </p:nvSpPr>
        <p:spPr/>
        <p:txBody>
          <a:bodyPr/>
          <a:lstStyle/>
          <a:p>
            <a:r>
              <a:rPr lang="en-US" sz="3200" b="1"/>
              <a:t>Next TG4f Meeting Goals and Agenda</a:t>
            </a:r>
            <a:br>
              <a:rPr lang="en-US" sz="3200" b="1"/>
            </a:br>
            <a:r>
              <a:rPr lang="en-US" sz="3200" b="1"/>
              <a:t>- May</a:t>
            </a:r>
            <a:r>
              <a:rPr lang="en-US" sz="2800" b="1"/>
              <a:t> 2010 in Beijing</a:t>
            </a:r>
          </a:p>
        </p:txBody>
      </p:sp>
      <p:sp>
        <p:nvSpPr>
          <p:cNvPr id="6147" name="Rectangle 3"/>
          <p:cNvSpPr>
            <a:spLocks noGrp="1" noChangeArrowheads="1"/>
          </p:cNvSpPr>
          <p:nvPr>
            <p:ph type="body" idx="1"/>
          </p:nvPr>
        </p:nvSpPr>
        <p:spPr>
          <a:xfrm>
            <a:off x="381000" y="1676400"/>
            <a:ext cx="8382000" cy="4876800"/>
          </a:xfrm>
        </p:spPr>
        <p:txBody>
          <a:bodyPr/>
          <a:lstStyle/>
          <a:p>
            <a:pPr>
              <a:lnSpc>
                <a:spcPct val="90000"/>
              </a:lnSpc>
            </a:pPr>
            <a:r>
              <a:rPr lang="en-US" altLang="ja-JP" sz="2400">
                <a:ea typeface="ＭＳ Ｐゴシック" pitchFamily="50" charset="-128"/>
              </a:rPr>
              <a:t>Discuss and resolve current UWB PHY and 2.4 GHz PHY ‘TBD’ items in the TG4f merged PHY document 0804-11.</a:t>
            </a:r>
          </a:p>
          <a:p>
            <a:pPr>
              <a:lnSpc>
                <a:spcPct val="90000"/>
              </a:lnSpc>
            </a:pPr>
            <a:endParaRPr lang="en-US" altLang="ja-JP" sz="2400">
              <a:ea typeface="ＭＳ Ｐゴシック" pitchFamily="50" charset="-128"/>
            </a:endParaRPr>
          </a:p>
          <a:p>
            <a:pPr>
              <a:lnSpc>
                <a:spcPct val="90000"/>
              </a:lnSpc>
            </a:pPr>
            <a:r>
              <a:rPr lang="en-US" sz="2400"/>
              <a:t>Work on comments which may arise pertaining to the TG4f requested ‘BLINK’ frame and primitives in TG4e draft standard document following the 1</a:t>
            </a:r>
            <a:r>
              <a:rPr lang="en-US" sz="2400" baseline="30000"/>
              <a:t>st</a:t>
            </a:r>
            <a:r>
              <a:rPr lang="en-US" sz="2400"/>
              <a:t> TG4e Letter Ballot cycle.</a:t>
            </a:r>
            <a:endParaRPr lang="en-US" altLang="ja-JP" sz="2400">
              <a:ea typeface="ＭＳ Ｐゴシック" pitchFamily="50" charset="-128"/>
            </a:endParaRPr>
          </a:p>
          <a:p>
            <a:pPr>
              <a:lnSpc>
                <a:spcPct val="90000"/>
              </a:lnSpc>
            </a:pPr>
            <a:endParaRPr lang="en-US" altLang="ja-JP" sz="2400">
              <a:ea typeface="ＭＳ Ｐゴシック" pitchFamily="50" charset="-128"/>
            </a:endParaRPr>
          </a:p>
          <a:p>
            <a:pPr>
              <a:lnSpc>
                <a:spcPct val="90000"/>
              </a:lnSpc>
            </a:pPr>
            <a:r>
              <a:rPr lang="en-US" altLang="ja-JP" sz="2400">
                <a:ea typeface="ＭＳ Ｐゴシック" pitchFamily="50" charset="-128"/>
              </a:rPr>
              <a:t>Review and discuss TG4f draft text presented for the UWB, 2.4 GHz, and 433 MHz PHYs during the week. </a:t>
            </a:r>
          </a:p>
          <a:p>
            <a:pPr>
              <a:lnSpc>
                <a:spcPct val="90000"/>
              </a:lnSpc>
            </a:pPr>
            <a:endParaRPr lang="en-US" altLang="ja-JP" sz="2400">
              <a:ea typeface="ＭＳ Ｐゴシック" pitchFamily="50" charset="-128"/>
            </a:endParaRPr>
          </a:p>
          <a:p>
            <a:pPr>
              <a:lnSpc>
                <a:spcPct val="90000"/>
              </a:lnSpc>
            </a:pPr>
            <a:r>
              <a:rPr lang="en-US" altLang="ja-JP" sz="2400">
                <a:ea typeface="ＭＳ Ｐゴシック" pitchFamily="50" charset="-128"/>
              </a:rPr>
              <a:t>Discuss next steps and the July 2010 meeting in San Diego, California.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Date Placeholder 3"/>
          <p:cNvSpPr>
            <a:spLocks noGrp="1"/>
          </p:cNvSpPr>
          <p:nvPr>
            <p:ph type="dt" sz="half" idx="10"/>
          </p:nvPr>
        </p:nvSpPr>
        <p:spPr/>
        <p:txBody>
          <a:bodyPr/>
          <a:lstStyle/>
          <a:p>
            <a:r>
              <a:rPr lang="en-US" smtClean="0"/>
              <a:t>May 2010</a:t>
            </a:r>
            <a:endParaRPr lang="en-US"/>
          </a:p>
        </p:txBody>
      </p:sp>
      <p:sp>
        <p:nvSpPr>
          <p:cNvPr id="60" name="Footer Placeholder 4"/>
          <p:cNvSpPr>
            <a:spLocks noGrp="1"/>
          </p:cNvSpPr>
          <p:nvPr>
            <p:ph type="ftr" sz="quarter" idx="11"/>
          </p:nvPr>
        </p:nvSpPr>
        <p:spPr/>
        <p:txBody>
          <a:bodyPr/>
          <a:lstStyle/>
          <a:p>
            <a:r>
              <a:rPr lang="en-US" smtClean="0"/>
              <a:t>Tim Harrington, WhereNet / Zebra</a:t>
            </a:r>
            <a:endParaRPr lang="en-US"/>
          </a:p>
        </p:txBody>
      </p:sp>
      <p:sp>
        <p:nvSpPr>
          <p:cNvPr id="47106" name="Rectangle 2"/>
          <p:cNvSpPr>
            <a:spLocks noGrp="1" noChangeArrowheads="1"/>
          </p:cNvSpPr>
          <p:nvPr>
            <p:ph type="title"/>
          </p:nvPr>
        </p:nvSpPr>
        <p:spPr>
          <a:xfrm>
            <a:off x="685800" y="685800"/>
            <a:ext cx="7772400" cy="639763"/>
          </a:xfrm>
        </p:spPr>
        <p:txBody>
          <a:bodyPr/>
          <a:lstStyle/>
          <a:p>
            <a:r>
              <a:rPr lang="en-US" sz="3200"/>
              <a:t>Project Meeting Dates and Locations</a:t>
            </a:r>
            <a:br>
              <a:rPr lang="en-US" sz="3200"/>
            </a:br>
            <a:r>
              <a:rPr lang="en-US" sz="1000"/>
              <a:t>http://grouper.ieee.org/groups/802/15/pub/Meeting_Plan.html</a:t>
            </a:r>
          </a:p>
        </p:txBody>
      </p:sp>
      <p:graphicFrame>
        <p:nvGraphicFramePr>
          <p:cNvPr id="47107" name="Group 3"/>
          <p:cNvGraphicFramePr>
            <a:graphicFrameLocks noGrp="1"/>
          </p:cNvGraphicFramePr>
          <p:nvPr>
            <p:ph idx="1"/>
          </p:nvPr>
        </p:nvGraphicFramePr>
        <p:xfrm>
          <a:off x="685800" y="1371600"/>
          <a:ext cx="7772400" cy="5108258"/>
        </p:xfrm>
        <a:graphic>
          <a:graphicData uri="http://schemas.openxmlformats.org/drawingml/2006/table">
            <a:tbl>
              <a:tblPr/>
              <a:tblGrid>
                <a:gridCol w="2720975"/>
                <a:gridCol w="1682750"/>
                <a:gridCol w="3368675"/>
              </a:tblGrid>
              <a:tr h="414338">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   Meeting Date</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Type</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Location</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Jan-09</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Los Angeles</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Mar-09</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Vancouver</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May-09</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Montreal</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Jul-09</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 Francisco</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Sep-09</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Kona, Hawaii</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Nov-09</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Atlanta, GA</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Jan-10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Los Angeles</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4325">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Mar-10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Orlando, FLA</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May-10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Beijing, China</a:t>
                      </a: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Jul-10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 Diego</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Sep-10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Kona, Hawaii</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Nov-10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Dallas</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Jan-11</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Los Angeles</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Mar-11</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Singapore</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cap="flat">
                      <a:noFill/>
                    </a:lnB>
                    <a:lnTlToBr>
                      <a:noFill/>
                    </a:lnTlToBr>
                    <a:lnBlToTr>
                      <a:noFill/>
                    </a:lnBlToTr>
                    <a:solidFill>
                      <a:schemeClr val="hlink">
                        <a:alpha val="50000"/>
                      </a:schemeClr>
                    </a:solidFill>
                  </a:tcPr>
                </a:tc>
              </a:tr>
            </a:tbl>
          </a:graphicData>
        </a:graphic>
      </p:graphicFrame>
      <p:sp>
        <p:nvSpPr>
          <p:cNvPr id="47162" name="Line 58"/>
          <p:cNvSpPr>
            <a:spLocks noChangeShapeType="1"/>
          </p:cNvSpPr>
          <p:nvPr/>
        </p:nvSpPr>
        <p:spPr bwMode="auto">
          <a:xfrm>
            <a:off x="1676400" y="4648200"/>
            <a:ext cx="838200" cy="0"/>
          </a:xfrm>
          <a:prstGeom prst="line">
            <a:avLst/>
          </a:prstGeom>
          <a:noFill/>
          <a:ln w="38100">
            <a:solidFill>
              <a:schemeClr val="tx1"/>
            </a:solidFill>
            <a:round/>
            <a:headEnd type="none" w="sm" len="sm"/>
            <a:tailEnd type="triangle" w="sm" len="sm"/>
          </a:ln>
          <a:effectLst/>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smtClean="0"/>
              <a:t>May 2010</a:t>
            </a:r>
            <a:endParaRPr lang="en-US"/>
          </a:p>
        </p:txBody>
      </p:sp>
      <p:sp>
        <p:nvSpPr>
          <p:cNvPr id="17" name="Footer Placeholder 4"/>
          <p:cNvSpPr>
            <a:spLocks noGrp="1"/>
          </p:cNvSpPr>
          <p:nvPr>
            <p:ph type="ftr" sz="quarter" idx="11"/>
          </p:nvPr>
        </p:nvSpPr>
        <p:spPr/>
        <p:txBody>
          <a:bodyPr/>
          <a:lstStyle/>
          <a:p>
            <a:r>
              <a:rPr lang="en-US" smtClean="0"/>
              <a:t>Tim Harrington, WhereNet / Zebra</a:t>
            </a:r>
            <a:endParaRPr lang="en-US"/>
          </a:p>
        </p:txBody>
      </p:sp>
      <p:sp>
        <p:nvSpPr>
          <p:cNvPr id="48130" name="Rectangle 2"/>
          <p:cNvSpPr>
            <a:spLocks noGrp="1" noChangeArrowheads="1"/>
          </p:cNvSpPr>
          <p:nvPr>
            <p:ph type="title"/>
          </p:nvPr>
        </p:nvSpPr>
        <p:spPr>
          <a:xfrm>
            <a:off x="0" y="533400"/>
            <a:ext cx="9144000" cy="762000"/>
          </a:xfrm>
        </p:spPr>
        <p:txBody>
          <a:bodyPr/>
          <a:lstStyle/>
          <a:p>
            <a:r>
              <a:rPr lang="en-US" sz="3200"/>
              <a:t>Draft 802.15.4f Timeline</a:t>
            </a:r>
            <a:br>
              <a:rPr lang="en-US" sz="3200"/>
            </a:br>
            <a:endParaRPr lang="en-US" sz="1600"/>
          </a:p>
        </p:txBody>
      </p:sp>
      <p:graphicFrame>
        <p:nvGraphicFramePr>
          <p:cNvPr id="48131" name="Object 3"/>
          <p:cNvGraphicFramePr>
            <a:graphicFrameLocks noChangeAspect="1"/>
          </p:cNvGraphicFramePr>
          <p:nvPr>
            <p:ph idx="1"/>
          </p:nvPr>
        </p:nvGraphicFramePr>
        <p:xfrm>
          <a:off x="1306513" y="1143000"/>
          <a:ext cx="6529387" cy="5181600"/>
        </p:xfrm>
        <a:graphic>
          <a:graphicData uri="http://schemas.openxmlformats.org/presentationml/2006/ole">
            <p:oleObj spid="_x0000_s48131" name="Worksheet" r:id="rId3" imgW="7982102" imgH="6333972" progId="Excel.Sheet.8">
              <p:embed/>
            </p:oleObj>
          </a:graphicData>
        </a:graphic>
      </p:graphicFrame>
      <p:sp>
        <p:nvSpPr>
          <p:cNvPr id="48132" name="Line 4"/>
          <p:cNvSpPr>
            <a:spLocks noChangeShapeType="1"/>
          </p:cNvSpPr>
          <p:nvPr/>
        </p:nvSpPr>
        <p:spPr bwMode="auto">
          <a:xfrm flipV="1">
            <a:off x="5905500" y="3429000"/>
            <a:ext cx="228600" cy="228600"/>
          </a:xfrm>
          <a:prstGeom prst="line">
            <a:avLst/>
          </a:prstGeom>
          <a:noFill/>
          <a:ln w="28575">
            <a:solidFill>
              <a:srgbClr val="FF0000"/>
            </a:solidFill>
            <a:round/>
            <a:headEnd type="triangle" w="med" len="med"/>
            <a:tailEnd type="none" w="sm" len="sm"/>
          </a:ln>
          <a:effectLst/>
        </p:spPr>
        <p:txBody>
          <a:bodyPr/>
          <a:lstStyle/>
          <a:p>
            <a:endParaRPr lang="en-US"/>
          </a:p>
        </p:txBody>
      </p:sp>
      <p:sp>
        <p:nvSpPr>
          <p:cNvPr id="48133" name="Text Box 5"/>
          <p:cNvSpPr txBox="1">
            <a:spLocks noChangeArrowheads="1"/>
          </p:cNvSpPr>
          <p:nvPr/>
        </p:nvSpPr>
        <p:spPr bwMode="auto">
          <a:xfrm>
            <a:off x="6143625" y="3108325"/>
            <a:ext cx="1524000" cy="641350"/>
          </a:xfrm>
          <a:prstGeom prst="rect">
            <a:avLst/>
          </a:prstGeom>
          <a:noFill/>
          <a:ln w="12700">
            <a:noFill/>
            <a:miter lim="800000"/>
            <a:headEnd type="none" w="sm" len="sm"/>
            <a:tailEnd type="none" w="sm" len="sm"/>
          </a:ln>
          <a:effectLst/>
        </p:spPr>
        <p:txBody>
          <a:bodyPr>
            <a:spAutoFit/>
          </a:bodyPr>
          <a:lstStyle/>
          <a:p>
            <a:pPr>
              <a:spcBef>
                <a:spcPct val="50000"/>
              </a:spcBef>
            </a:pPr>
            <a:r>
              <a:rPr lang="en-US" sz="1800" b="1">
                <a:solidFill>
                  <a:srgbClr val="FF0000"/>
                </a:solidFill>
              </a:rPr>
              <a:t>March 2010 Plenary</a:t>
            </a:r>
          </a:p>
        </p:txBody>
      </p:sp>
      <p:sp>
        <p:nvSpPr>
          <p:cNvPr id="48134" name="Oval 6"/>
          <p:cNvSpPr>
            <a:spLocks noChangeArrowheads="1"/>
          </p:cNvSpPr>
          <p:nvPr/>
        </p:nvSpPr>
        <p:spPr bwMode="auto">
          <a:xfrm>
            <a:off x="914400" y="3657600"/>
            <a:ext cx="2057400" cy="533400"/>
          </a:xfrm>
          <a:prstGeom prst="ellipse">
            <a:avLst/>
          </a:prstGeom>
          <a:noFill/>
          <a:ln w="12700">
            <a:solidFill>
              <a:srgbClr val="FF0000"/>
            </a:solidFill>
            <a:round/>
            <a:headEnd type="none" w="sm" len="sm"/>
            <a:tailEnd type="none" w="sm" len="sm"/>
          </a:ln>
          <a:effectLst/>
        </p:spPr>
        <p:txBody>
          <a:bodyPr wrap="none" anchor="ctr"/>
          <a:lstStyle/>
          <a:p>
            <a:endParaRPr lang="en-US"/>
          </a:p>
        </p:txBody>
      </p:sp>
      <p:sp>
        <p:nvSpPr>
          <p:cNvPr id="48135" name="Rectangle 7"/>
          <p:cNvSpPr>
            <a:spLocks noChangeArrowheads="1"/>
          </p:cNvSpPr>
          <p:nvPr/>
        </p:nvSpPr>
        <p:spPr bwMode="auto">
          <a:xfrm>
            <a:off x="5391150" y="4181475"/>
            <a:ext cx="885825" cy="914400"/>
          </a:xfrm>
          <a:prstGeom prst="rect">
            <a:avLst/>
          </a:prstGeom>
          <a:noFill/>
          <a:ln w="25400">
            <a:solidFill>
              <a:srgbClr val="FF0000"/>
            </a:solidFill>
            <a:miter lim="800000"/>
            <a:headEnd type="none" w="sm" len="sm"/>
            <a:tailEnd type="none" w="sm" len="sm"/>
          </a:ln>
          <a:effectLst/>
        </p:spPr>
        <p:txBody>
          <a:bodyPr wrap="none" anchor="ctr"/>
          <a:lstStyle/>
          <a:p>
            <a:endParaRPr lang="en-US"/>
          </a:p>
        </p:txBody>
      </p:sp>
      <p:sp>
        <p:nvSpPr>
          <p:cNvPr id="48136" name="Rectangle 8"/>
          <p:cNvSpPr>
            <a:spLocks noChangeArrowheads="1"/>
          </p:cNvSpPr>
          <p:nvPr/>
        </p:nvSpPr>
        <p:spPr bwMode="auto">
          <a:xfrm>
            <a:off x="6905625" y="5657850"/>
            <a:ext cx="933450" cy="685800"/>
          </a:xfrm>
          <a:prstGeom prst="rect">
            <a:avLst/>
          </a:prstGeom>
          <a:noFill/>
          <a:ln w="25400">
            <a:solidFill>
              <a:srgbClr val="FF0000"/>
            </a:solidFill>
            <a:miter lim="800000"/>
            <a:headEnd type="none" w="sm" len="sm"/>
            <a:tailEnd type="none" w="sm" len="sm"/>
          </a:ln>
          <a:effectLst/>
        </p:spPr>
        <p:txBody>
          <a:bodyPr wrap="none" anchor="ctr"/>
          <a:lstStyle/>
          <a:p>
            <a:endParaRPr lang="en-US"/>
          </a:p>
        </p:txBody>
      </p:sp>
      <p:sp>
        <p:nvSpPr>
          <p:cNvPr id="48137" name="Text Box 9"/>
          <p:cNvSpPr txBox="1">
            <a:spLocks noChangeArrowheads="1"/>
          </p:cNvSpPr>
          <p:nvPr/>
        </p:nvSpPr>
        <p:spPr bwMode="auto">
          <a:xfrm>
            <a:off x="6191250" y="3886200"/>
            <a:ext cx="2362200" cy="336550"/>
          </a:xfrm>
          <a:prstGeom prst="rect">
            <a:avLst/>
          </a:prstGeom>
          <a:noFill/>
          <a:ln w="12700">
            <a:noFill/>
            <a:miter lim="800000"/>
            <a:headEnd type="none" w="sm" len="sm"/>
            <a:tailEnd type="none" w="sm" len="sm"/>
          </a:ln>
          <a:effectLst/>
        </p:spPr>
        <p:txBody>
          <a:bodyPr>
            <a:spAutoFit/>
          </a:bodyPr>
          <a:lstStyle/>
          <a:p>
            <a:pPr>
              <a:spcBef>
                <a:spcPct val="50000"/>
              </a:spcBef>
            </a:pPr>
            <a:r>
              <a:rPr lang="en-US" sz="1600" b="1">
                <a:solidFill>
                  <a:srgbClr val="FF0000"/>
                </a:solidFill>
              </a:rPr>
              <a:t>1</a:t>
            </a:r>
            <a:r>
              <a:rPr lang="en-US" sz="1600" b="1" baseline="30000">
                <a:solidFill>
                  <a:srgbClr val="FF0000"/>
                </a:solidFill>
              </a:rPr>
              <a:t>st</a:t>
            </a:r>
            <a:r>
              <a:rPr lang="en-US" sz="1600" b="1">
                <a:solidFill>
                  <a:srgbClr val="FF0000"/>
                </a:solidFill>
              </a:rPr>
              <a:t> Letter Ballot cycle</a:t>
            </a:r>
          </a:p>
        </p:txBody>
      </p:sp>
      <p:sp>
        <p:nvSpPr>
          <p:cNvPr id="48138" name="Rectangle 10"/>
          <p:cNvSpPr>
            <a:spLocks noChangeArrowheads="1"/>
          </p:cNvSpPr>
          <p:nvPr/>
        </p:nvSpPr>
        <p:spPr bwMode="auto">
          <a:xfrm>
            <a:off x="6096000" y="4876800"/>
            <a:ext cx="685800" cy="657225"/>
          </a:xfrm>
          <a:prstGeom prst="rect">
            <a:avLst/>
          </a:prstGeom>
          <a:noFill/>
          <a:ln w="25400">
            <a:solidFill>
              <a:srgbClr val="FF0000"/>
            </a:solidFill>
            <a:miter lim="800000"/>
            <a:headEnd type="none" w="sm" len="sm"/>
            <a:tailEnd type="none" w="sm" len="sm"/>
          </a:ln>
          <a:effectLst/>
        </p:spPr>
        <p:txBody>
          <a:bodyPr wrap="none" anchor="ctr"/>
          <a:lstStyle/>
          <a:p>
            <a:endParaRPr lang="en-US"/>
          </a:p>
        </p:txBody>
      </p:sp>
      <p:sp>
        <p:nvSpPr>
          <p:cNvPr id="48139" name="Text Box 11"/>
          <p:cNvSpPr txBox="1">
            <a:spLocks noChangeArrowheads="1"/>
          </p:cNvSpPr>
          <p:nvPr/>
        </p:nvSpPr>
        <p:spPr bwMode="auto">
          <a:xfrm>
            <a:off x="6724650" y="4657725"/>
            <a:ext cx="2667000" cy="336550"/>
          </a:xfrm>
          <a:prstGeom prst="rect">
            <a:avLst/>
          </a:prstGeom>
          <a:noFill/>
          <a:ln w="12700">
            <a:noFill/>
            <a:miter lim="800000"/>
            <a:headEnd type="none" w="sm" len="sm"/>
            <a:tailEnd type="none" w="sm" len="sm"/>
          </a:ln>
          <a:effectLst/>
        </p:spPr>
        <p:txBody>
          <a:bodyPr>
            <a:spAutoFit/>
          </a:bodyPr>
          <a:lstStyle/>
          <a:p>
            <a:pPr>
              <a:spcBef>
                <a:spcPct val="50000"/>
              </a:spcBef>
            </a:pPr>
            <a:r>
              <a:rPr lang="en-US" sz="1600" b="1">
                <a:solidFill>
                  <a:srgbClr val="FF0000"/>
                </a:solidFill>
              </a:rPr>
              <a:t>2nd Letter Ballot cycle</a:t>
            </a:r>
          </a:p>
        </p:txBody>
      </p:sp>
      <p:sp>
        <p:nvSpPr>
          <p:cNvPr id="48140" name="Rectangle 12"/>
          <p:cNvSpPr>
            <a:spLocks noChangeArrowheads="1"/>
          </p:cNvSpPr>
          <p:nvPr/>
        </p:nvSpPr>
        <p:spPr bwMode="auto">
          <a:xfrm>
            <a:off x="6581775" y="5257800"/>
            <a:ext cx="581025" cy="657225"/>
          </a:xfrm>
          <a:prstGeom prst="rect">
            <a:avLst/>
          </a:prstGeom>
          <a:noFill/>
          <a:ln w="25400">
            <a:solidFill>
              <a:srgbClr val="FF0000"/>
            </a:solidFill>
            <a:miter lim="800000"/>
            <a:headEnd type="none" w="sm" len="sm"/>
            <a:tailEnd type="none" w="sm" len="sm"/>
          </a:ln>
          <a:effectLst/>
        </p:spPr>
        <p:txBody>
          <a:bodyPr wrap="none" anchor="ctr"/>
          <a:lstStyle/>
          <a:p>
            <a:endParaRPr lang="en-US"/>
          </a:p>
        </p:txBody>
      </p:sp>
      <p:sp>
        <p:nvSpPr>
          <p:cNvPr id="48141" name="Text Box 13"/>
          <p:cNvSpPr txBox="1">
            <a:spLocks noChangeArrowheads="1"/>
          </p:cNvSpPr>
          <p:nvPr/>
        </p:nvSpPr>
        <p:spPr bwMode="auto">
          <a:xfrm>
            <a:off x="7077075" y="5029200"/>
            <a:ext cx="2209800" cy="336550"/>
          </a:xfrm>
          <a:prstGeom prst="rect">
            <a:avLst/>
          </a:prstGeom>
          <a:noFill/>
          <a:ln w="12700">
            <a:noFill/>
            <a:miter lim="800000"/>
            <a:headEnd type="none" w="sm" len="sm"/>
            <a:tailEnd type="none" w="sm" len="sm"/>
          </a:ln>
          <a:effectLst/>
        </p:spPr>
        <p:txBody>
          <a:bodyPr>
            <a:spAutoFit/>
          </a:bodyPr>
          <a:lstStyle/>
          <a:p>
            <a:pPr>
              <a:spcBef>
                <a:spcPct val="50000"/>
              </a:spcBef>
            </a:pPr>
            <a:r>
              <a:rPr lang="en-US" sz="1600" b="1">
                <a:solidFill>
                  <a:srgbClr val="FF0000"/>
                </a:solidFill>
              </a:rPr>
              <a:t>3rd Letter Ballot cycle</a:t>
            </a:r>
          </a:p>
        </p:txBody>
      </p:sp>
      <p:sp>
        <p:nvSpPr>
          <p:cNvPr id="48142" name="Text Box 14"/>
          <p:cNvSpPr txBox="1">
            <a:spLocks noChangeArrowheads="1"/>
          </p:cNvSpPr>
          <p:nvPr/>
        </p:nvSpPr>
        <p:spPr bwMode="auto">
          <a:xfrm>
            <a:off x="7924800" y="5562600"/>
            <a:ext cx="1066800" cy="825500"/>
          </a:xfrm>
          <a:prstGeom prst="rect">
            <a:avLst/>
          </a:prstGeom>
          <a:noFill/>
          <a:ln w="12700">
            <a:noFill/>
            <a:miter lim="800000"/>
            <a:headEnd type="none" w="sm" len="sm"/>
            <a:tailEnd type="none" w="sm" len="sm"/>
          </a:ln>
          <a:effectLst/>
        </p:spPr>
        <p:txBody>
          <a:bodyPr>
            <a:spAutoFit/>
          </a:bodyPr>
          <a:lstStyle/>
          <a:p>
            <a:pPr>
              <a:spcBef>
                <a:spcPct val="50000"/>
              </a:spcBef>
            </a:pPr>
            <a:r>
              <a:rPr lang="en-US" sz="1600" b="1">
                <a:solidFill>
                  <a:srgbClr val="FF0000"/>
                </a:solidFill>
              </a:rPr>
              <a:t>Sponsor Ballot cycles</a:t>
            </a:r>
          </a:p>
        </p:txBody>
      </p:sp>
      <p:sp>
        <p:nvSpPr>
          <p:cNvPr id="48143" name="Oval 15"/>
          <p:cNvSpPr>
            <a:spLocks noChangeArrowheads="1"/>
          </p:cNvSpPr>
          <p:nvPr/>
        </p:nvSpPr>
        <p:spPr bwMode="auto">
          <a:xfrm>
            <a:off x="5638800" y="3733800"/>
            <a:ext cx="304800" cy="457200"/>
          </a:xfrm>
          <a:prstGeom prst="ellipse">
            <a:avLst/>
          </a:prstGeom>
          <a:noFill/>
          <a:ln w="31750">
            <a:solidFill>
              <a:srgbClr val="00FF00"/>
            </a:solidFill>
            <a:round/>
            <a:headEnd type="none" w="sm" len="sm"/>
            <a:tailEnd type="none" w="sm" len="sm"/>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2010</a:t>
            </a:r>
            <a:endParaRPr lang="en-US"/>
          </a:p>
        </p:txBody>
      </p:sp>
      <p:sp>
        <p:nvSpPr>
          <p:cNvPr id="5" name="Footer Placeholder 4"/>
          <p:cNvSpPr>
            <a:spLocks noGrp="1"/>
          </p:cNvSpPr>
          <p:nvPr>
            <p:ph type="ftr" sz="quarter" idx="11"/>
          </p:nvPr>
        </p:nvSpPr>
        <p:spPr/>
        <p:txBody>
          <a:bodyPr/>
          <a:lstStyle/>
          <a:p>
            <a:r>
              <a:rPr lang="en-US" smtClean="0"/>
              <a:t>Tim Harrington, WhereNet / Zebra</a:t>
            </a:r>
            <a:endParaRPr lang="en-US"/>
          </a:p>
        </p:txBody>
      </p:sp>
      <p:sp>
        <p:nvSpPr>
          <p:cNvPr id="36866" name="Rectangle 2"/>
          <p:cNvSpPr>
            <a:spLocks noGrp="1" noChangeArrowheads="1"/>
          </p:cNvSpPr>
          <p:nvPr>
            <p:ph type="title"/>
          </p:nvPr>
        </p:nvSpPr>
        <p:spPr>
          <a:xfrm>
            <a:off x="0" y="685800"/>
            <a:ext cx="9144000" cy="1066800"/>
          </a:xfrm>
        </p:spPr>
        <p:txBody>
          <a:bodyPr/>
          <a:lstStyle/>
          <a:p>
            <a:r>
              <a:rPr lang="en-US"/>
              <a:t>TG4f Weekly Teleconference Call Schedule</a:t>
            </a:r>
          </a:p>
        </p:txBody>
      </p:sp>
      <p:sp>
        <p:nvSpPr>
          <p:cNvPr id="36867" name="Rectangle 3"/>
          <p:cNvSpPr>
            <a:spLocks noGrp="1" noChangeArrowheads="1"/>
          </p:cNvSpPr>
          <p:nvPr>
            <p:ph type="body" idx="1"/>
          </p:nvPr>
        </p:nvSpPr>
        <p:spPr>
          <a:xfrm>
            <a:off x="685800" y="1752600"/>
            <a:ext cx="7772400" cy="4343400"/>
          </a:xfrm>
        </p:spPr>
        <p:txBody>
          <a:bodyPr/>
          <a:lstStyle/>
          <a:p>
            <a:pPr>
              <a:lnSpc>
                <a:spcPct val="90000"/>
              </a:lnSpc>
            </a:pPr>
            <a:r>
              <a:rPr lang="en-US" sz="2400"/>
              <a:t>Weekly, Thursdays, 8am Pacific Time (USA)</a:t>
            </a:r>
          </a:p>
          <a:p>
            <a:pPr lvl="1">
              <a:lnSpc>
                <a:spcPct val="90000"/>
              </a:lnSpc>
            </a:pPr>
            <a:r>
              <a:rPr lang="en-US" sz="2000"/>
              <a:t>April   1, 2010</a:t>
            </a:r>
          </a:p>
          <a:p>
            <a:pPr lvl="1">
              <a:lnSpc>
                <a:spcPct val="90000"/>
              </a:lnSpc>
            </a:pPr>
            <a:r>
              <a:rPr lang="en-US" sz="2000"/>
              <a:t>April   8, 2010</a:t>
            </a:r>
          </a:p>
          <a:p>
            <a:pPr lvl="1">
              <a:lnSpc>
                <a:spcPct val="90000"/>
              </a:lnSpc>
            </a:pPr>
            <a:r>
              <a:rPr lang="en-US" sz="2000"/>
              <a:t>April 15, 2010</a:t>
            </a:r>
          </a:p>
          <a:p>
            <a:pPr lvl="1">
              <a:lnSpc>
                <a:spcPct val="90000"/>
              </a:lnSpc>
            </a:pPr>
            <a:r>
              <a:rPr lang="en-US" sz="2000"/>
              <a:t>April 22, 2010</a:t>
            </a:r>
          </a:p>
          <a:p>
            <a:pPr lvl="1">
              <a:lnSpc>
                <a:spcPct val="90000"/>
              </a:lnSpc>
            </a:pPr>
            <a:r>
              <a:rPr lang="en-US" sz="2000"/>
              <a:t>April 29  2010</a:t>
            </a:r>
          </a:p>
          <a:p>
            <a:pPr lvl="1">
              <a:lnSpc>
                <a:spcPct val="90000"/>
              </a:lnSpc>
            </a:pPr>
            <a:r>
              <a:rPr lang="en-US" sz="2000"/>
              <a:t>May   6  2010</a:t>
            </a:r>
          </a:p>
          <a:p>
            <a:pPr lvl="1">
              <a:lnSpc>
                <a:spcPct val="90000"/>
              </a:lnSpc>
            </a:pPr>
            <a:r>
              <a:rPr lang="en-US" sz="2000"/>
              <a:t>May 13, 2010</a:t>
            </a:r>
          </a:p>
          <a:p>
            <a:pPr>
              <a:lnSpc>
                <a:spcPct val="90000"/>
              </a:lnSpc>
              <a:buFontTx/>
              <a:buNone/>
            </a:pPr>
            <a:endParaRPr lang="en-US" sz="2400"/>
          </a:p>
          <a:p>
            <a:pPr>
              <a:lnSpc>
                <a:spcPct val="90000"/>
              </a:lnSpc>
              <a:buFontTx/>
              <a:buNone/>
            </a:pPr>
            <a:r>
              <a:rPr lang="en-US" sz="2400"/>
              <a:t>    Teleconference call details will be distributed through the TG4f e-mail reflector:</a:t>
            </a:r>
          </a:p>
          <a:p>
            <a:pPr>
              <a:lnSpc>
                <a:spcPct val="90000"/>
              </a:lnSpc>
              <a:buFontTx/>
              <a:buNone/>
            </a:pPr>
            <a:r>
              <a:rPr lang="en-US" sz="2400"/>
              <a:t>	STDS-802-15-4F@LISTSERV.IEEE.ORG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May 2010</a:t>
            </a:r>
            <a:endParaRPr lang="en-US"/>
          </a:p>
        </p:txBody>
      </p:sp>
      <p:sp>
        <p:nvSpPr>
          <p:cNvPr id="4" name="Footer Placeholder 2"/>
          <p:cNvSpPr>
            <a:spLocks noGrp="1"/>
          </p:cNvSpPr>
          <p:nvPr>
            <p:ph type="ftr" sz="quarter" idx="11"/>
          </p:nvPr>
        </p:nvSpPr>
        <p:spPr/>
        <p:txBody>
          <a:bodyPr/>
          <a:lstStyle/>
          <a:p>
            <a:r>
              <a:rPr lang="en-US" smtClean="0"/>
              <a:t>Tim Harrington, WhereNet / Zebra</a:t>
            </a:r>
            <a:endParaRPr lang="en-US"/>
          </a:p>
        </p:txBody>
      </p:sp>
      <p:sp>
        <p:nvSpPr>
          <p:cNvPr id="24578" name="Rectangle 2"/>
          <p:cNvSpPr>
            <a:spLocks noChangeArrowheads="1"/>
          </p:cNvSpPr>
          <p:nvPr/>
        </p:nvSpPr>
        <p:spPr bwMode="auto">
          <a:xfrm>
            <a:off x="304800" y="1676400"/>
            <a:ext cx="8534400" cy="4533900"/>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FontTx/>
              <a:buChar char="•"/>
            </a:pPr>
            <a:r>
              <a:rPr lang="en-US" sz="2800" b="1">
                <a:latin typeface="Arial" charset="0"/>
              </a:rPr>
              <a:t>Sign up for 802.15.4f Active RFID e-mail reflector</a:t>
            </a:r>
          </a:p>
          <a:p>
            <a:pPr marL="1085850" lvl="2" indent="-228600">
              <a:buFontTx/>
              <a:buChar char="•"/>
            </a:pPr>
            <a:r>
              <a:rPr lang="en-US" sz="1800">
                <a:latin typeface="Arial" charset="0"/>
              </a:rPr>
              <a:t>Sign-up at: </a:t>
            </a:r>
            <a:r>
              <a:rPr lang="en-US" sz="1800">
                <a:latin typeface="Arial" charset="0"/>
                <a:hlinkClick r:id="rId2" tooltip="http://grouper.ieee.org/groups/802/15/pub/Subscribe.html"/>
              </a:rPr>
              <a:t>http://grouper.ieee.org/groups/802/15/pub/Subscribe.html</a:t>
            </a:r>
            <a:endParaRPr lang="en-US" sz="1800">
              <a:latin typeface="Arial" charset="0"/>
            </a:endParaRPr>
          </a:p>
          <a:p>
            <a:pPr marL="1085850" lvl="2" indent="-228600">
              <a:buFontTx/>
              <a:buChar char="•"/>
            </a:pPr>
            <a:r>
              <a:rPr lang="en-US" sz="1800">
                <a:latin typeface="Arial" charset="0"/>
              </a:rPr>
              <a:t>Email reflector address is: </a:t>
            </a:r>
            <a:r>
              <a:rPr lang="en-US" sz="1800">
                <a:latin typeface="Arial" charset="0"/>
                <a:hlinkClick r:id="rId3" tooltip="mailto:STDS-802-15-4f@listserv.ieee.org"/>
              </a:rPr>
              <a:t>STDS-802-15-4f@listserv.ieee.org</a:t>
            </a:r>
            <a:endParaRPr lang="en-US" sz="18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r>
              <a:rPr lang="en-US" sz="2800" b="1">
                <a:latin typeface="Arial" charset="0"/>
              </a:rPr>
              <a:t>Next Meeting</a:t>
            </a:r>
          </a:p>
          <a:p>
            <a:pPr marL="742950" lvl="1" indent="-285750">
              <a:lnSpc>
                <a:spcPct val="90000"/>
              </a:lnSpc>
              <a:spcBef>
                <a:spcPct val="20000"/>
              </a:spcBef>
              <a:buFontTx/>
              <a:buChar char="–"/>
            </a:pPr>
            <a:r>
              <a:rPr lang="en-US" sz="2400">
                <a:latin typeface="Arial" charset="0"/>
              </a:rPr>
              <a:t>May 17-20, 2010 in Beijing, China</a:t>
            </a:r>
            <a:endParaRPr lang="en-US" sz="2800">
              <a:latin typeface="Arial" charset="0"/>
            </a:endParaRPr>
          </a:p>
          <a:p>
            <a:pPr marL="742950" lvl="1" indent="-285750">
              <a:lnSpc>
                <a:spcPct val="90000"/>
              </a:lnSpc>
              <a:spcBef>
                <a:spcPct val="20000"/>
              </a:spcBef>
              <a:buFontTx/>
              <a:buChar char="–"/>
            </a:pPr>
            <a:r>
              <a:rPr lang="en-US" sz="2400">
                <a:latin typeface="Arial" charset="0"/>
              </a:rPr>
              <a:t>Register for the next meeting at:</a:t>
            </a:r>
          </a:p>
          <a:p>
            <a:pPr marL="1085850" lvl="2" indent="-228600">
              <a:lnSpc>
                <a:spcPct val="90000"/>
              </a:lnSpc>
              <a:spcBef>
                <a:spcPct val="20000"/>
              </a:spcBef>
              <a:buFontTx/>
              <a:buChar char="•"/>
            </a:pPr>
            <a:r>
              <a:rPr lang="en-US" sz="2400">
                <a:latin typeface="Arial" charset="0"/>
              </a:rPr>
              <a:t>https://ei.eventinfotech.com.au/ei/rs.esp?id=914&amp;scriptid=REG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May 2010</a:t>
            </a:r>
            <a:endParaRPr lang="en-US"/>
          </a:p>
        </p:txBody>
      </p:sp>
      <p:sp>
        <p:nvSpPr>
          <p:cNvPr id="4" name="Footer Placeholder 2"/>
          <p:cNvSpPr>
            <a:spLocks noGrp="1"/>
          </p:cNvSpPr>
          <p:nvPr>
            <p:ph type="ftr" sz="quarter" idx="11"/>
          </p:nvPr>
        </p:nvSpPr>
        <p:spPr/>
        <p:txBody>
          <a:bodyPr/>
          <a:lstStyle/>
          <a:p>
            <a:r>
              <a:rPr lang="en-US" smtClean="0"/>
              <a:t>Tim Harrington, WhereNet / Zebra</a:t>
            </a:r>
            <a:endParaRPr lang="en-US"/>
          </a:p>
        </p:txBody>
      </p:sp>
      <p:sp>
        <p:nvSpPr>
          <p:cNvPr id="15362" name="Rectangle 2"/>
          <p:cNvSpPr>
            <a:spLocks noChangeArrowheads="1"/>
          </p:cNvSpPr>
          <p:nvPr/>
        </p:nvSpPr>
        <p:spPr bwMode="auto">
          <a:xfrm>
            <a:off x="1397000" y="1371600"/>
            <a:ext cx="6382453" cy="4647426"/>
          </a:xfrm>
          <a:prstGeom prst="rect">
            <a:avLst/>
          </a:prstGeom>
          <a:noFill/>
          <a:ln w="12700">
            <a:noFill/>
            <a:miter lim="800000"/>
            <a:headEnd type="none" w="sm" len="sm"/>
            <a:tailEnd type="none" w="sm" len="sm"/>
          </a:ln>
          <a:effectLst/>
        </p:spPr>
        <p:txBody>
          <a:bodyPr wrap="none">
            <a:spAutoFit/>
          </a:bodyPr>
          <a:lstStyle/>
          <a:p>
            <a:pPr algn="ctr"/>
            <a:r>
              <a:rPr lang="en-US" altLang="ja-JP" sz="4000" b="1" dirty="0">
                <a:solidFill>
                  <a:schemeClr val="tx2"/>
                </a:solidFill>
                <a:ea typeface="ＭＳ Ｐゴシック" pitchFamily="50" charset="-128"/>
              </a:rPr>
              <a:t>IEEE 802.15.4f Active RFID</a:t>
            </a:r>
          </a:p>
          <a:p>
            <a:pPr algn="ctr"/>
            <a:endParaRPr lang="en-US" altLang="ja-JP" sz="4000" b="1" dirty="0">
              <a:solidFill>
                <a:schemeClr val="tx2"/>
              </a:solidFill>
              <a:ea typeface="ＭＳ Ｐゴシック" pitchFamily="50" charset="-128"/>
            </a:endParaRPr>
          </a:p>
          <a:p>
            <a:pPr algn="ctr"/>
            <a:r>
              <a:rPr lang="en-US" altLang="ja-JP" sz="4000" b="1" dirty="0">
                <a:solidFill>
                  <a:schemeClr val="tx2"/>
                </a:solidFill>
                <a:ea typeface="ＭＳ Ｐゴシック" pitchFamily="50" charset="-128"/>
              </a:rPr>
              <a:t>Closing Report</a:t>
            </a:r>
          </a:p>
          <a:p>
            <a:pPr algn="ctr"/>
            <a:endParaRPr lang="en-US" altLang="ja-JP" sz="4000" b="1" dirty="0">
              <a:solidFill>
                <a:schemeClr val="tx2"/>
              </a:solidFill>
              <a:ea typeface="ＭＳ Ｐゴシック" pitchFamily="50" charset="-128"/>
            </a:endParaRPr>
          </a:p>
          <a:p>
            <a:pPr algn="ctr"/>
            <a:r>
              <a:rPr lang="en-US" altLang="ja-JP" sz="3200" b="1" dirty="0">
                <a:solidFill>
                  <a:schemeClr val="tx2"/>
                </a:solidFill>
                <a:ea typeface="ＭＳ Ｐゴシック" pitchFamily="50" charset="-128"/>
              </a:rPr>
              <a:t>9</a:t>
            </a:r>
            <a:r>
              <a:rPr lang="en-US" altLang="ja-JP" sz="3200" b="1" dirty="0" smtClean="0">
                <a:solidFill>
                  <a:schemeClr val="tx2"/>
                </a:solidFill>
                <a:ea typeface="ＭＳ Ｐゴシック" pitchFamily="50" charset="-128"/>
              </a:rPr>
              <a:t>th </a:t>
            </a:r>
            <a:r>
              <a:rPr lang="en-US" altLang="ja-JP" sz="3200" b="1" dirty="0">
                <a:solidFill>
                  <a:schemeClr val="tx2"/>
                </a:solidFill>
                <a:ea typeface="ＭＳ Ｐゴシック" pitchFamily="50" charset="-128"/>
              </a:rPr>
              <a:t>Meeting as a Task Group</a:t>
            </a:r>
          </a:p>
          <a:p>
            <a:pPr algn="ctr"/>
            <a:endParaRPr lang="en-US" altLang="ja-JP" sz="2000" b="1" dirty="0">
              <a:solidFill>
                <a:schemeClr val="tx2"/>
              </a:solidFill>
              <a:ea typeface="ＭＳ Ｐゴシック" pitchFamily="50" charset="-128"/>
            </a:endParaRPr>
          </a:p>
          <a:p>
            <a:pPr algn="ctr"/>
            <a:r>
              <a:rPr lang="en-US" altLang="ja-JP" sz="3200" b="1" dirty="0" smtClean="0">
                <a:solidFill>
                  <a:schemeClr val="tx2"/>
                </a:solidFill>
                <a:ea typeface="ＭＳ Ｐゴシック" pitchFamily="50" charset="-128"/>
              </a:rPr>
              <a:t>Beijing, China</a:t>
            </a:r>
            <a:endParaRPr lang="en-US" altLang="ja-JP" sz="3200" b="1" dirty="0">
              <a:solidFill>
                <a:schemeClr val="tx2"/>
              </a:solidFill>
              <a:ea typeface="ＭＳ Ｐゴシック" pitchFamily="50" charset="-128"/>
            </a:endParaRPr>
          </a:p>
          <a:p>
            <a:pPr algn="ctr"/>
            <a:endParaRPr lang="en-US" altLang="ja-JP" sz="2000" b="1" dirty="0">
              <a:solidFill>
                <a:schemeClr val="tx2"/>
              </a:solidFill>
              <a:ea typeface="ＭＳ Ｐゴシック" pitchFamily="50" charset="-128"/>
            </a:endParaRPr>
          </a:p>
          <a:p>
            <a:pPr algn="ctr"/>
            <a:r>
              <a:rPr lang="en-US" altLang="ja-JP" sz="3200" b="1" dirty="0" smtClean="0">
                <a:solidFill>
                  <a:schemeClr val="tx2"/>
                </a:solidFill>
                <a:ea typeface="ＭＳ Ｐゴシック" pitchFamily="50" charset="-128"/>
              </a:rPr>
              <a:t>May 20, </a:t>
            </a:r>
            <a:r>
              <a:rPr lang="en-US" altLang="ja-JP" sz="3200" b="1" dirty="0">
                <a:solidFill>
                  <a:schemeClr val="tx2"/>
                </a:solidFill>
                <a:ea typeface="ＭＳ Ｐゴシック" pitchFamily="50" charset="-128"/>
              </a:rPr>
              <a:t>2010</a:t>
            </a:r>
            <a:endParaRPr lang="en-US" sz="3200" b="1" dirty="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2010</a:t>
            </a:r>
            <a:endParaRPr lang="en-US"/>
          </a:p>
        </p:txBody>
      </p:sp>
      <p:sp>
        <p:nvSpPr>
          <p:cNvPr id="5" name="Footer Placeholder 4"/>
          <p:cNvSpPr>
            <a:spLocks noGrp="1"/>
          </p:cNvSpPr>
          <p:nvPr>
            <p:ph type="ftr" sz="quarter" idx="11"/>
          </p:nvPr>
        </p:nvSpPr>
        <p:spPr/>
        <p:txBody>
          <a:bodyPr/>
          <a:lstStyle/>
          <a:p>
            <a:r>
              <a:rPr lang="en-US" smtClean="0"/>
              <a:t>Tim Harrington, WhereNet / Zebra</a:t>
            </a:r>
            <a:endParaRPr lang="en-US"/>
          </a:p>
        </p:txBody>
      </p:sp>
      <p:sp>
        <p:nvSpPr>
          <p:cNvPr id="5122" name="Rectangle 2"/>
          <p:cNvSpPr>
            <a:spLocks noGrp="1" noChangeArrowheads="1"/>
          </p:cNvSpPr>
          <p:nvPr>
            <p:ph type="title"/>
          </p:nvPr>
        </p:nvSpPr>
        <p:spPr/>
        <p:txBody>
          <a:bodyPr/>
          <a:lstStyle/>
          <a:p>
            <a:r>
              <a:rPr lang="en-US" b="1"/>
              <a:t>802.15.4f PAR Purpose</a:t>
            </a:r>
          </a:p>
        </p:txBody>
      </p:sp>
      <p:sp>
        <p:nvSpPr>
          <p:cNvPr id="5123" name="Rectangle 3"/>
          <p:cNvSpPr>
            <a:spLocks noGrp="1" noChangeArrowheads="1"/>
          </p:cNvSpPr>
          <p:nvPr>
            <p:ph type="body" idx="1"/>
          </p:nvPr>
        </p:nvSpPr>
        <p:spPr>
          <a:xfrm>
            <a:off x="685800" y="1752600"/>
            <a:ext cx="7772400" cy="4724400"/>
          </a:xfrm>
        </p:spPr>
        <p:txBody>
          <a:bodyPr/>
          <a:lstStyle/>
          <a:p>
            <a:pPr>
              <a:buFontTx/>
              <a:buNone/>
            </a:pPr>
            <a:r>
              <a:rPr lang="en-US" sz="2400" b="1"/>
              <a:t>    Paragraph from 802.15.4f Project Authorization Request (PAR) document.</a:t>
            </a:r>
          </a:p>
          <a:p>
            <a:pPr>
              <a:buFontTx/>
              <a:buNone/>
            </a:pPr>
            <a:endParaRPr lang="en-US" sz="2400" b="1"/>
          </a:p>
          <a:p>
            <a:pPr>
              <a:buFontTx/>
              <a:buNone/>
            </a:pPr>
            <a:r>
              <a:rPr lang="en-US" sz="2400" b="1"/>
              <a:t>    </a:t>
            </a:r>
            <a:r>
              <a:rPr lang="en-US" sz="2000" b="1"/>
              <a:t>5.4 Purpose of Proposed Standard:</a:t>
            </a:r>
          </a:p>
          <a:p>
            <a:pPr>
              <a:buFontTx/>
              <a:buNone/>
            </a:pPr>
            <a:r>
              <a:rPr lang="en-US" sz="2400" b="1"/>
              <a:t>    </a:t>
            </a:r>
            <a:r>
              <a:rPr lang="en-US" sz="1800"/>
              <a:t>To provide a standard for low cost, ultra low energy consumption, flexible and highly reliable communication means and air interface protocol for Active RFID and sensor applications. The air interface should be able to support a wide range of needs for which active RFID systems can be useful and enable improved performance and flexibility for future mass deployments of active RFID systems around the world.</a:t>
            </a:r>
          </a:p>
          <a:p>
            <a:endParaRPr lang="en-US"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May 2010</a:t>
            </a:r>
            <a:endParaRPr lang="en-US"/>
          </a:p>
        </p:txBody>
      </p:sp>
      <p:sp>
        <p:nvSpPr>
          <p:cNvPr id="4" name="Footer Placeholder 2"/>
          <p:cNvSpPr>
            <a:spLocks noGrp="1"/>
          </p:cNvSpPr>
          <p:nvPr>
            <p:ph type="ftr" sz="quarter" idx="11"/>
          </p:nvPr>
        </p:nvSpPr>
        <p:spPr/>
        <p:txBody>
          <a:bodyPr/>
          <a:lstStyle/>
          <a:p>
            <a:r>
              <a:rPr lang="en-US" smtClean="0"/>
              <a:t>Tim Harrington, WhereNet / Zebra</a:t>
            </a:r>
            <a:endParaRPr lang="en-US"/>
          </a:p>
        </p:txBody>
      </p:sp>
      <p:sp>
        <p:nvSpPr>
          <p:cNvPr id="16386" name="Rectangle 2"/>
          <p:cNvSpPr>
            <a:spLocks noChangeArrowheads="1"/>
          </p:cNvSpPr>
          <p:nvPr/>
        </p:nvSpPr>
        <p:spPr bwMode="auto">
          <a:xfrm>
            <a:off x="304800" y="1141413"/>
            <a:ext cx="8534400" cy="5399087"/>
          </a:xfrm>
          <a:prstGeom prst="rect">
            <a:avLst/>
          </a:prstGeom>
          <a:noFill/>
          <a:ln w="12700">
            <a:noFill/>
            <a:miter lim="800000"/>
            <a:headEnd type="none" w="sm" len="sm"/>
            <a:tailEnd type="none" w="sm" len="sm"/>
          </a:ln>
          <a:effectLst/>
        </p:spPr>
        <p:txBody>
          <a:bodyPr>
            <a:spAutoFit/>
          </a:bodyPr>
          <a:lstStyle/>
          <a:p>
            <a:pPr marL="457200" indent="-457200"/>
            <a:r>
              <a:rPr lang="en-US" altLang="ja-JP" sz="2800" b="1" dirty="0">
                <a:ea typeface="ＭＳ Ｐゴシック" pitchFamily="50" charset="-128"/>
              </a:rPr>
              <a:t>IEEE 802.15.4f Active RFID Meeting Overview</a:t>
            </a:r>
          </a:p>
          <a:p>
            <a:pPr marL="457200" indent="-457200">
              <a:buFontTx/>
              <a:buAutoNum type="arabicPeriod"/>
            </a:pPr>
            <a:endParaRPr lang="en-US" altLang="ja-JP" sz="2000" dirty="0">
              <a:ea typeface="ＭＳ Ｐゴシック" pitchFamily="50" charset="-128"/>
            </a:endParaRPr>
          </a:p>
          <a:p>
            <a:pPr marL="457200" indent="-457200">
              <a:buFontTx/>
              <a:buAutoNum type="arabicPeriod"/>
            </a:pPr>
            <a:r>
              <a:rPr lang="en-US" altLang="ja-JP" sz="1800" b="1" dirty="0">
                <a:ea typeface="ＭＳ Ｐゴシック" pitchFamily="50" charset="-128"/>
              </a:rPr>
              <a:t>Chair:</a:t>
            </a:r>
            <a:r>
              <a:rPr lang="en-US" altLang="ja-JP" sz="1800" dirty="0">
                <a:ea typeface="ＭＳ Ｐゴシック" pitchFamily="50" charset="-128"/>
              </a:rPr>
              <a:t>          Mike </a:t>
            </a:r>
            <a:r>
              <a:rPr lang="en-US" altLang="ja-JP" sz="1800" dirty="0" smtClean="0">
                <a:ea typeface="ＭＳ Ｐゴシック" pitchFamily="50" charset="-128"/>
              </a:rPr>
              <a:t>McInnis </a:t>
            </a:r>
            <a:endParaRPr lang="en-US" altLang="ja-JP" sz="1800" dirty="0">
              <a:ea typeface="ＭＳ Ｐゴシック" pitchFamily="50" charset="-128"/>
            </a:endParaRPr>
          </a:p>
          <a:p>
            <a:pPr marL="457200" indent="-457200"/>
            <a:r>
              <a:rPr lang="en-US" altLang="ja-JP" sz="1800" b="1" dirty="0">
                <a:ea typeface="ＭＳ Ｐゴシック" pitchFamily="50" charset="-128"/>
              </a:rPr>
              <a:t>	Vice-Chair:</a:t>
            </a:r>
            <a:r>
              <a:rPr lang="en-US" altLang="ja-JP" sz="1800" dirty="0">
                <a:ea typeface="ＭＳ Ｐゴシック" pitchFamily="50" charset="-128"/>
              </a:rPr>
              <a:t> Tim Harrington </a:t>
            </a:r>
          </a:p>
          <a:p>
            <a:pPr marL="457200" indent="-457200"/>
            <a:r>
              <a:rPr lang="en-US" altLang="ja-JP" sz="1800" dirty="0">
                <a:ea typeface="ＭＳ Ｐゴシック" pitchFamily="50" charset="-128"/>
              </a:rPr>
              <a:t>        </a:t>
            </a:r>
            <a:r>
              <a:rPr lang="en-US" altLang="ja-JP" sz="1800" b="1" dirty="0">
                <a:ea typeface="ＭＳ Ｐゴシック" pitchFamily="50" charset="-128"/>
              </a:rPr>
              <a:t>Secretary:</a:t>
            </a:r>
            <a:r>
              <a:rPr lang="en-US" altLang="ja-JP" sz="1800" dirty="0">
                <a:ea typeface="ＭＳ Ｐゴシック" pitchFamily="50" charset="-128"/>
              </a:rPr>
              <a:t>    George Cavage </a:t>
            </a:r>
          </a:p>
          <a:p>
            <a:pPr marL="457200" indent="-457200"/>
            <a:r>
              <a:rPr lang="en-US" altLang="ja-JP" sz="1800" dirty="0">
                <a:ea typeface="ＭＳ Ｐゴシック" pitchFamily="50" charset="-128"/>
              </a:rPr>
              <a:t>	</a:t>
            </a:r>
            <a:r>
              <a:rPr lang="en-US" altLang="ja-JP" sz="1800" b="1" dirty="0">
                <a:ea typeface="ＭＳ Ｐゴシック" pitchFamily="50" charset="-128"/>
              </a:rPr>
              <a:t>Technical Editor:</a:t>
            </a:r>
            <a:r>
              <a:rPr lang="en-US" altLang="ja-JP" sz="1800" dirty="0">
                <a:ea typeface="ＭＳ Ｐゴシック" pitchFamily="50" charset="-128"/>
              </a:rPr>
              <a:t> Tim Harrington</a:t>
            </a:r>
          </a:p>
          <a:p>
            <a:pPr marL="457200" indent="-457200">
              <a:buFontTx/>
              <a:buAutoNum type="arabicPeriod"/>
            </a:pPr>
            <a:endParaRPr lang="en-US" altLang="ja-JP" sz="1400" dirty="0">
              <a:ea typeface="ＭＳ Ｐゴシック" pitchFamily="50" charset="-128"/>
            </a:endParaRPr>
          </a:p>
          <a:p>
            <a:pPr marL="457200" indent="-457200">
              <a:buFontTx/>
              <a:buAutoNum type="arabicPeriod" startAt="2"/>
            </a:pPr>
            <a:r>
              <a:rPr lang="en-US" altLang="ja-JP" sz="1800" b="1" dirty="0">
                <a:ea typeface="ＭＳ Ｐゴシック" pitchFamily="50" charset="-128"/>
              </a:rPr>
              <a:t>Eight each TG4f meeting time slots plus one joint TG4e/f/g meeting time slot assigned for this week. TG4f actual time slot use summary for the week was:</a:t>
            </a:r>
          </a:p>
          <a:p>
            <a:pPr marL="914400" lvl="1" indent="-457200">
              <a:buFontTx/>
              <a:buAutoNum type="arabicPeriod"/>
            </a:pPr>
            <a:r>
              <a:rPr lang="en-US" altLang="ja-JP" sz="1800" b="1" dirty="0">
                <a:ea typeface="ＭＳ Ｐゴシック" pitchFamily="50" charset="-128"/>
              </a:rPr>
              <a:t>TG4f met during 8 TG4f meeting time slots.</a:t>
            </a:r>
          </a:p>
          <a:p>
            <a:pPr marL="914400" lvl="1" indent="-457200">
              <a:buFontTx/>
              <a:buAutoNum type="arabicPeriod"/>
            </a:pPr>
            <a:r>
              <a:rPr lang="en-US" altLang="ja-JP" sz="1800" b="1" dirty="0">
                <a:ea typeface="ＭＳ Ｐゴシック" pitchFamily="50" charset="-128"/>
              </a:rPr>
              <a:t>TG4f participated in one joint TG4e/f/g meeting time slot.</a:t>
            </a:r>
          </a:p>
          <a:p>
            <a:pPr marL="914400" lvl="1" indent="-457200">
              <a:buFontTx/>
              <a:buAutoNum type="arabicPeriod"/>
            </a:pPr>
            <a:r>
              <a:rPr lang="en-US" altLang="ja-JP" sz="1800" b="1" dirty="0">
                <a:ea typeface="ＭＳ Ｐゴシック" pitchFamily="50" charset="-128"/>
              </a:rPr>
              <a:t>TG4f participated in one joint 802.18 and TG4e/f/g meeting time slot.</a:t>
            </a:r>
          </a:p>
          <a:p>
            <a:pPr marL="457200" indent="-457200"/>
            <a:endParaRPr lang="en-US" altLang="ja-JP" sz="1400" dirty="0">
              <a:ea typeface="ＭＳ Ｐゴシック" pitchFamily="50" charset="-128"/>
            </a:endParaRPr>
          </a:p>
          <a:p>
            <a:pPr marL="457200" indent="-457200"/>
            <a:r>
              <a:rPr lang="en-US" altLang="ja-JP" sz="2000" dirty="0">
                <a:ea typeface="ＭＳ Ｐゴシック" pitchFamily="50" charset="-128"/>
              </a:rPr>
              <a:t>3.    </a:t>
            </a:r>
            <a:r>
              <a:rPr lang="en-US" altLang="ja-JP" sz="1800" b="1" dirty="0">
                <a:ea typeface="ＭＳ Ｐゴシック" pitchFamily="50" charset="-128"/>
              </a:rPr>
              <a:t>Administrative Documents during this session:</a:t>
            </a:r>
          </a:p>
          <a:p>
            <a:pPr marL="457200" indent="-457200"/>
            <a:r>
              <a:rPr lang="en-US" altLang="ja-JP" sz="1800" dirty="0">
                <a:ea typeface="ＭＳ Ｐゴシック" pitchFamily="50" charset="-128"/>
              </a:rPr>
              <a:t>        	15-10-0131-03 -Agenda-March-2010.xls</a:t>
            </a:r>
          </a:p>
          <a:p>
            <a:pPr marL="914400" lvl="1" indent="-457200"/>
            <a:r>
              <a:rPr lang="en-US" altLang="ja-JP" sz="1800" dirty="0">
                <a:ea typeface="ＭＳ Ｐゴシック" pitchFamily="50" charset="-128"/>
              </a:rPr>
              <a:t>	15-10-0167-01 -Opening-Introduction-March-2010.ppt</a:t>
            </a:r>
          </a:p>
          <a:p>
            <a:pPr marL="914400" lvl="1" indent="-457200"/>
            <a:r>
              <a:rPr lang="en-US" altLang="ja-JP" sz="1800" dirty="0">
                <a:ea typeface="ＭＳ Ｐゴシック" pitchFamily="50" charset="-128"/>
              </a:rPr>
              <a:t>	15-10-0222-00 -Active-RFID-Minutes-Orlando-March-2010.doc</a:t>
            </a:r>
          </a:p>
          <a:p>
            <a:pPr marL="457200" indent="-457200"/>
            <a:endParaRPr lang="en-US" altLang="ja-JP" sz="1800" dirty="0">
              <a:ea typeface="ＭＳ Ｐゴシック" pitchFamily="50" charset="-128"/>
            </a:endParaRPr>
          </a:p>
          <a:p>
            <a:pPr marL="914400" lvl="1" indent="-457200"/>
            <a:r>
              <a:rPr lang="en-US" altLang="ja-JP" sz="1800" dirty="0">
                <a:ea typeface="ＭＳ Ｐゴシック" pitchFamily="50" charset="-128"/>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This Slide Intentionally Blank </a:t>
            </a:r>
            <a:endParaRPr lang="en-US" dirty="0"/>
          </a:p>
        </p:txBody>
      </p:sp>
      <p:sp>
        <p:nvSpPr>
          <p:cNvPr id="5" name="Content Placeholder 4"/>
          <p:cNvSpPr>
            <a:spLocks noGrp="1"/>
          </p:cNvSpPr>
          <p:nvPr>
            <p:ph idx="1"/>
          </p:nvPr>
        </p:nvSpPr>
        <p:spPr/>
        <p:txBody>
          <a:bodyPr/>
          <a:lstStyle/>
          <a:p>
            <a:r>
              <a:rPr lang="en-US" dirty="0" smtClean="0"/>
              <a:t>This slide and following slides should be disregarded </a:t>
            </a:r>
            <a:r>
              <a:rPr lang="en-US" smtClean="0"/>
              <a:t>until update</a:t>
            </a:r>
          </a:p>
          <a:p>
            <a:r>
              <a:rPr lang="en-US" smtClean="0"/>
              <a:t>Blank </a:t>
            </a:r>
            <a:r>
              <a:rPr lang="en-US" dirty="0" smtClean="0"/>
              <a:t>until update</a:t>
            </a:r>
            <a:endParaRPr lang="en-US" dirty="0"/>
          </a:p>
        </p:txBody>
      </p:sp>
      <p:sp>
        <p:nvSpPr>
          <p:cNvPr id="2" name="Date Placeholder 1"/>
          <p:cNvSpPr>
            <a:spLocks noGrp="1"/>
          </p:cNvSpPr>
          <p:nvPr>
            <p:ph type="dt" sz="half" idx="10"/>
          </p:nvPr>
        </p:nvSpPr>
        <p:spPr/>
        <p:txBody>
          <a:bodyPr/>
          <a:lstStyle/>
          <a:p>
            <a:r>
              <a:rPr lang="en-US" smtClean="0"/>
              <a:t>May 2010</a:t>
            </a:r>
            <a:endParaRPr lang="en-US"/>
          </a:p>
        </p:txBody>
      </p:sp>
      <p:sp>
        <p:nvSpPr>
          <p:cNvPr id="3" name="Footer Placeholder 2"/>
          <p:cNvSpPr>
            <a:spLocks noGrp="1"/>
          </p:cNvSpPr>
          <p:nvPr>
            <p:ph type="ftr" sz="quarter" idx="11"/>
          </p:nvPr>
        </p:nvSpPr>
        <p:spPr/>
        <p:txBody>
          <a:bodyPr/>
          <a:lstStyle/>
          <a:p>
            <a:r>
              <a:rPr lang="en-US" smtClean="0"/>
              <a:t>Tim Harrington, WhereNet / Zebra</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US" smtClean="0"/>
              <a:t>May 2010</a:t>
            </a:r>
            <a:endParaRPr lang="en-US"/>
          </a:p>
        </p:txBody>
      </p:sp>
      <p:sp>
        <p:nvSpPr>
          <p:cNvPr id="5" name="Footer Placeholder 4"/>
          <p:cNvSpPr>
            <a:spLocks noGrp="1"/>
          </p:cNvSpPr>
          <p:nvPr>
            <p:ph type="ftr" sz="quarter" idx="11"/>
          </p:nvPr>
        </p:nvSpPr>
        <p:spPr/>
        <p:txBody>
          <a:bodyPr/>
          <a:lstStyle/>
          <a:p>
            <a:r>
              <a:rPr lang="en-US" smtClean="0"/>
              <a:t>Tim Harrington, WhereNet / Zebra</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US" smtClean="0"/>
              <a:t>May 2010</a:t>
            </a:r>
            <a:endParaRPr lang="en-US"/>
          </a:p>
        </p:txBody>
      </p:sp>
      <p:sp>
        <p:nvSpPr>
          <p:cNvPr id="5" name="Footer Placeholder 4"/>
          <p:cNvSpPr>
            <a:spLocks noGrp="1"/>
          </p:cNvSpPr>
          <p:nvPr>
            <p:ph type="ftr" sz="quarter" idx="11"/>
          </p:nvPr>
        </p:nvSpPr>
        <p:spPr/>
        <p:txBody>
          <a:bodyPr/>
          <a:lstStyle/>
          <a:p>
            <a:r>
              <a:rPr lang="en-US" smtClean="0"/>
              <a:t>Tim Harrington, WhereNet / Zebra</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2010</a:t>
            </a:r>
            <a:endParaRPr lang="en-US"/>
          </a:p>
        </p:txBody>
      </p:sp>
      <p:sp>
        <p:nvSpPr>
          <p:cNvPr id="5" name="Footer Placeholder 4"/>
          <p:cNvSpPr>
            <a:spLocks noGrp="1"/>
          </p:cNvSpPr>
          <p:nvPr>
            <p:ph type="ftr" sz="quarter" idx="11"/>
          </p:nvPr>
        </p:nvSpPr>
        <p:spPr/>
        <p:txBody>
          <a:bodyPr/>
          <a:lstStyle/>
          <a:p>
            <a:r>
              <a:rPr lang="en-US" smtClean="0"/>
              <a:t>Tim Harrington, WhereNet / Zebra</a:t>
            </a:r>
            <a:endParaRPr lang="en-US"/>
          </a:p>
        </p:txBody>
      </p:sp>
      <p:sp>
        <p:nvSpPr>
          <p:cNvPr id="18434" name="Rectangle 2"/>
          <p:cNvSpPr>
            <a:spLocks noGrp="1" noChangeArrowheads="1"/>
          </p:cNvSpPr>
          <p:nvPr>
            <p:ph type="title"/>
          </p:nvPr>
        </p:nvSpPr>
        <p:spPr>
          <a:xfrm>
            <a:off x="0" y="685800"/>
            <a:ext cx="9144000" cy="609600"/>
          </a:xfrm>
        </p:spPr>
        <p:txBody>
          <a:bodyPr/>
          <a:lstStyle/>
          <a:p>
            <a:r>
              <a:rPr lang="en-US" sz="2800" b="1"/>
              <a:t>Active RFID Meeting Achievement summary</a:t>
            </a:r>
          </a:p>
        </p:txBody>
      </p:sp>
      <p:sp>
        <p:nvSpPr>
          <p:cNvPr id="18448" name="Text Box 16"/>
          <p:cNvSpPr txBox="1">
            <a:spLocks noChangeArrowheads="1"/>
          </p:cNvSpPr>
          <p:nvPr/>
        </p:nvSpPr>
        <p:spPr bwMode="auto">
          <a:xfrm>
            <a:off x="0" y="1447800"/>
            <a:ext cx="9144000" cy="4198938"/>
          </a:xfrm>
          <a:prstGeom prst="rect">
            <a:avLst/>
          </a:prstGeom>
          <a:noFill/>
          <a:ln w="12700">
            <a:noFill/>
            <a:miter lim="800000"/>
            <a:headEnd type="none" w="sm" len="sm"/>
            <a:tailEnd type="none" w="sm" len="sm"/>
          </a:ln>
          <a:effectLst/>
        </p:spPr>
        <p:txBody>
          <a:bodyPr>
            <a:spAutoFit/>
          </a:bodyPr>
          <a:lstStyle/>
          <a:p>
            <a:pPr marL="342900" indent="-342900">
              <a:spcBef>
                <a:spcPct val="50000"/>
              </a:spcBef>
              <a:buFontTx/>
              <a:buChar char="•"/>
            </a:pPr>
            <a:r>
              <a:rPr lang="en-US" sz="2000"/>
              <a:t>Discussed and approved proposals that resolved many of the ‘to be determined’ items listed in TG4f merged PHY document 15-09-0804-06 approved during the January 2010 meeting. Document 0804-06 was then updated to 0804-08 and approved early in the week then to 0804-11 and approved at the end of the week.</a:t>
            </a:r>
          </a:p>
          <a:p>
            <a:pPr marL="800100" lvl="1" indent="-342900">
              <a:spcBef>
                <a:spcPct val="50000"/>
              </a:spcBef>
              <a:buFontTx/>
              <a:buChar char="•"/>
            </a:pPr>
            <a:r>
              <a:rPr lang="en-US" sz="1800"/>
              <a:t>Some TBD items remain in the 0804-11 document and we will work on these during ad-hoc conference calls between the end of this meeting and the Bejing meeting.</a:t>
            </a:r>
          </a:p>
          <a:p>
            <a:pPr marL="800100" lvl="1" indent="-342900">
              <a:spcBef>
                <a:spcPct val="50000"/>
              </a:spcBef>
            </a:pPr>
            <a:endParaRPr lang="en-US" sz="1800"/>
          </a:p>
          <a:p>
            <a:pPr marL="342900" indent="-342900">
              <a:spcBef>
                <a:spcPct val="50000"/>
              </a:spcBef>
              <a:buFontTx/>
              <a:buChar char="•"/>
            </a:pPr>
            <a:r>
              <a:rPr lang="en-US" sz="1800"/>
              <a:t>Billy Verso completed draft text describing Blink Frame MAC Primitives and created document 15-10-0211-00-004e.</a:t>
            </a:r>
          </a:p>
          <a:p>
            <a:pPr marL="800100" lvl="1" indent="-342900">
              <a:spcBef>
                <a:spcPct val="50000"/>
              </a:spcBef>
              <a:buFontTx/>
              <a:buChar char="•"/>
            </a:pPr>
            <a:r>
              <a:rPr lang="en-US" sz="1800"/>
              <a:t>This document was reviewed and voted upon within TG4f and then submitted to TG4e.</a:t>
            </a:r>
          </a:p>
          <a:p>
            <a:pPr marL="800100" lvl="1" indent="-342900">
              <a:spcBef>
                <a:spcPct val="50000"/>
              </a:spcBef>
              <a:buFontTx/>
              <a:buChar char="•"/>
            </a:pPr>
            <a:r>
              <a:rPr lang="en-US" sz="1800"/>
              <a:t>TG4f requests that TG4e insert the draft text from document 0211-00 into their draft MAC standard document prior to letter ballot.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May 2010</a:t>
            </a:r>
            <a:endParaRPr lang="en-US"/>
          </a:p>
        </p:txBody>
      </p:sp>
      <p:sp>
        <p:nvSpPr>
          <p:cNvPr id="5" name="Footer Placeholder 2"/>
          <p:cNvSpPr>
            <a:spLocks noGrp="1"/>
          </p:cNvSpPr>
          <p:nvPr>
            <p:ph type="ftr" sz="quarter" idx="11"/>
          </p:nvPr>
        </p:nvSpPr>
        <p:spPr/>
        <p:txBody>
          <a:bodyPr/>
          <a:lstStyle/>
          <a:p>
            <a:r>
              <a:rPr lang="en-US" smtClean="0"/>
              <a:t>Tim Harrington, WhereNet / Zebra</a:t>
            </a:r>
            <a:endParaRPr lang="en-US"/>
          </a:p>
        </p:txBody>
      </p:sp>
      <p:pic>
        <p:nvPicPr>
          <p:cNvPr id="46679" name="Picture 599"/>
          <p:cNvPicPr>
            <a:picLocks noChangeAspect="1" noChangeArrowheads="1"/>
          </p:cNvPicPr>
          <p:nvPr/>
        </p:nvPicPr>
        <p:blipFill>
          <a:blip r:embed="rId2"/>
          <a:srcRect/>
          <a:stretch>
            <a:fillRect/>
          </a:stretch>
        </p:blipFill>
        <p:spPr bwMode="auto">
          <a:xfrm>
            <a:off x="2743200" y="685800"/>
            <a:ext cx="5972175" cy="5738813"/>
          </a:xfrm>
          <a:prstGeom prst="rect">
            <a:avLst/>
          </a:prstGeom>
          <a:noFill/>
        </p:spPr>
      </p:pic>
      <p:sp>
        <p:nvSpPr>
          <p:cNvPr id="46680" name="Text Box 600"/>
          <p:cNvSpPr txBox="1">
            <a:spLocks noChangeArrowheads="1"/>
          </p:cNvSpPr>
          <p:nvPr/>
        </p:nvSpPr>
        <p:spPr bwMode="auto">
          <a:xfrm>
            <a:off x="304800" y="1660525"/>
            <a:ext cx="2514600" cy="2073275"/>
          </a:xfrm>
          <a:prstGeom prst="rect">
            <a:avLst/>
          </a:prstGeom>
          <a:noFill/>
          <a:ln w="12700">
            <a:noFill/>
            <a:miter lim="800000"/>
            <a:headEnd type="none" w="sm" len="sm"/>
            <a:tailEnd type="none" w="sm" len="sm"/>
          </a:ln>
          <a:effectLst/>
        </p:spPr>
        <p:txBody>
          <a:bodyPr>
            <a:spAutoFit/>
          </a:bodyPr>
          <a:lstStyle/>
          <a:p>
            <a:pPr>
              <a:spcBef>
                <a:spcPct val="20000"/>
              </a:spcBef>
            </a:pPr>
            <a:r>
              <a:rPr lang="en-US" sz="2000" b="1"/>
              <a:t>Documents presented and discussed during this TG4f meeting session.</a:t>
            </a:r>
          </a:p>
          <a:p>
            <a:pPr>
              <a:spcBef>
                <a:spcPct val="50000"/>
              </a:spcBef>
            </a:pPr>
            <a:endParaRPr lang="en-US" sz="2000"/>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993</TotalTime>
  <Words>851</Words>
  <Application>Microsoft Office PowerPoint</Application>
  <PresentationFormat>On-screen Show (4:3)</PresentationFormat>
  <Paragraphs>199</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IEEE-P802_15</vt:lpstr>
      <vt:lpstr>Worksheet</vt:lpstr>
      <vt:lpstr>Slide 1</vt:lpstr>
      <vt:lpstr>Slide 2</vt:lpstr>
      <vt:lpstr>802.15.4f PAR Purpose</vt:lpstr>
      <vt:lpstr>Slide 4</vt:lpstr>
      <vt:lpstr>This Slide Intentionally Blank </vt:lpstr>
      <vt:lpstr>Slide 6</vt:lpstr>
      <vt:lpstr>Slide 7</vt:lpstr>
      <vt:lpstr>Active RFID Meeting Achievement summary</vt:lpstr>
      <vt:lpstr>Slide 9</vt:lpstr>
      <vt:lpstr>TG4f Meeting Sessions This Week</vt:lpstr>
      <vt:lpstr>Next TG4f Meeting Goals and Agenda - May 2010 in Beijing</vt:lpstr>
      <vt:lpstr>Project Meeting Dates and Locations http://grouper.ieee.org/groups/802/15/pub/Meeting_Plan.html</vt:lpstr>
      <vt:lpstr>Draft 802.15.4f Timeline </vt:lpstr>
      <vt:lpstr>TG4f Weekly Teleconference Call Schedule</vt:lpstr>
      <vt:lpstr>Slide 15</vt:lpstr>
    </vt:vector>
  </TitlesOfParts>
  <Company>IEEE 802.15.4f Active RFID Task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McInnis</dc:creator>
  <cp:lastModifiedBy>Tim Harrington</cp:lastModifiedBy>
  <cp:revision>52</cp:revision>
  <dcterms:created xsi:type="dcterms:W3CDTF">2009-03-12T22:43:48Z</dcterms:created>
  <dcterms:modified xsi:type="dcterms:W3CDTF">2010-05-19T11:39:40Z</dcterms:modified>
</cp:coreProperties>
</file>