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4" r:id="rId2"/>
    <p:sldId id="256" r:id="rId3"/>
    <p:sldId id="283" r:id="rId4"/>
    <p:sldId id="327" r:id="rId5"/>
    <p:sldId id="328" r:id="rId6"/>
    <p:sldId id="329" r:id="rId7"/>
    <p:sldId id="330" r:id="rId8"/>
    <p:sldId id="326" r:id="rId9"/>
    <p:sldId id="325" r:id="rId10"/>
    <p:sldId id="322" r:id="rId11"/>
    <p:sldId id="299" r:id="rId12"/>
    <p:sldId id="301" r:id="rId13"/>
    <p:sldId id="316" r:id="rId14"/>
    <p:sldId id="302" r:id="rId15"/>
    <p:sldId id="33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620"/>
    <p:restoredTop sz="94660"/>
  </p:normalViewPr>
  <p:slideViewPr>
    <p:cSldViewPr>
      <p:cViewPr varScale="1">
        <p:scale>
          <a:sx n="71" d="100"/>
          <a:sy n="71" d="100"/>
        </p:scale>
        <p:origin x="-127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B9E46F-3B3C-499B-81D5-2E7513A75523}" type="datetimeFigureOut">
              <a:rPr lang="en-US" smtClean="0"/>
              <a:pPr/>
              <a:t>5/18/2010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cxnSp>
        <p:nvCxnSpPr>
          <p:cNvPr id="7" name="Straight Connector 6"/>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57200" y="152400"/>
            <a:ext cx="12954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 2010</a:t>
            </a:r>
            <a:endParaRPr lang="en-US" sz="1400" b="1" dirty="0">
              <a:latin typeface="Times New Roman" pitchFamily="18" charset="0"/>
              <a:cs typeface="Times New Roman" pitchFamily="18" charset="0"/>
            </a:endParaRPr>
          </a:p>
        </p:txBody>
      </p:sp>
      <p:sp>
        <p:nvSpPr>
          <p:cNvPr id="9" name="TextBox 8"/>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a:t>
            </a:r>
            <a:r>
              <a:rPr lang="en-US" sz="1400" b="1" dirty="0" smtClean="0">
                <a:latin typeface="Times New Roman" pitchFamily="18" charset="0"/>
                <a:cs typeface="Times New Roman" pitchFamily="18" charset="0"/>
              </a:rPr>
              <a:t>15-10-0328-00-0007</a:t>
            </a:r>
            <a:endParaRPr lang="en-US" sz="1400" b="1" dirty="0">
              <a:latin typeface="Times New Roman" pitchFamily="18" charset="0"/>
              <a:cs typeface="Times New Roman" pitchFamily="18" charset="0"/>
            </a:endParaRPr>
          </a:p>
        </p:txBody>
      </p: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2"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Soo</a:t>
            </a: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-Young Chang, CSUS</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B9E46F-3B3C-499B-81D5-2E7513A75523}" type="datetimeFigureOut">
              <a:rPr lang="en-US" smtClean="0"/>
              <a:pPr/>
              <a:t>5/16/2010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B9E46F-3B3C-499B-81D5-2E7513A75523}" type="datetimeFigureOut">
              <a:rPr lang="en-US" smtClean="0"/>
              <a:pPr/>
              <a:t>5/16/2010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B9E46F-3B3C-499B-81D5-2E7513A75523}" type="datetimeFigureOut">
              <a:rPr lang="en-US" smtClean="0"/>
              <a:pPr/>
              <a:t>5/18/2010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Soo</a:t>
            </a: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-Young Chang, CSUS</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0" name="Straight Connector 9"/>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2954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 2010</a:t>
            </a:r>
            <a:endParaRPr lang="en-US"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a:t>
            </a:r>
            <a:r>
              <a:rPr lang="en-US" sz="1400" b="1" smtClean="0">
                <a:latin typeface="Times New Roman" pitchFamily="18" charset="0"/>
                <a:cs typeface="Times New Roman" pitchFamily="18" charset="0"/>
              </a:rPr>
              <a:t>IEEE </a:t>
            </a:r>
            <a:r>
              <a:rPr lang="en-US" sz="1400" b="1" smtClean="0">
                <a:latin typeface="Times New Roman" pitchFamily="18" charset="0"/>
                <a:cs typeface="Times New Roman" pitchFamily="18" charset="0"/>
              </a:rPr>
              <a:t>15-10-0328-00-0007</a:t>
            </a:r>
            <a:endParaRPr lang="en-US" sz="1400" b="1" dirty="0">
              <a:latin typeface="Times New Roman" pitchFamily="18" charset="0"/>
              <a:cs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B9E46F-3B3C-499B-81D5-2E7513A75523}" type="datetimeFigureOut">
              <a:rPr lang="en-US" smtClean="0"/>
              <a:pPr/>
              <a:t>5/16/2010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B9E46F-3B3C-499B-81D5-2E7513A75523}" type="datetimeFigureOut">
              <a:rPr lang="en-US" smtClean="0"/>
              <a:pPr/>
              <a:t>5/16/2010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B9E46F-3B3C-499B-81D5-2E7513A75523}" type="datetimeFigureOut">
              <a:rPr lang="en-US" smtClean="0"/>
              <a:pPr/>
              <a:t>5/16/2010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B9E46F-3B3C-499B-81D5-2E7513A75523}" type="datetimeFigureOut">
              <a:rPr lang="en-US" smtClean="0"/>
              <a:pPr/>
              <a:t>5/16/2010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B9E46F-3B3C-499B-81D5-2E7513A75523}" type="datetimeFigureOut">
              <a:rPr lang="en-US" smtClean="0"/>
              <a:pPr/>
              <a:t>5/16/2010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B9E46F-3B3C-499B-81D5-2E7513A75523}" type="datetimeFigureOut">
              <a:rPr lang="en-US" smtClean="0"/>
              <a:pPr/>
              <a:t>5/16/2010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B9E46F-3B3C-499B-81D5-2E7513A75523}" type="datetimeFigureOut">
              <a:rPr lang="en-US" smtClean="0"/>
              <a:pPr/>
              <a:t>5/16/2010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B9E46F-3B3C-499B-81D5-2E7513A75523}" type="datetimeFigureOut">
              <a:rPr lang="en-US" smtClean="0"/>
              <a:pPr/>
              <a:t>5/16/2010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8F476-1752-4E10-A7F6-CBA497807E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 y="609600"/>
            <a:ext cx="8991600" cy="4832092"/>
          </a:xfrm>
          <a:prstGeom prst="rect">
            <a:avLst/>
          </a:prstGeom>
          <a:noFill/>
          <a:ln w="12700">
            <a:noFill/>
            <a:miter lim="800000"/>
            <a:headEnd type="none" w="sm" len="sm"/>
            <a:tailEnd type="none" w="sm" len="sm"/>
          </a:ln>
          <a:effectLst/>
        </p:spPr>
        <p:txBody>
          <a:bodyPr>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Submission Title: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Contribution for CSK </a:t>
            </a:r>
            <a:r>
              <a:rPr lang="en-US" sz="1600" dirty="0" smtClean="0">
                <a:latin typeface="Times New Roman" pitchFamily="18" charset="0"/>
                <a:cs typeface="Times New Roman" pitchFamily="18" charset="0"/>
              </a:rPr>
              <a:t>R</a:t>
            </a:r>
            <a:r>
              <a:rPr lang="en-US" sz="1600" dirty="0" smtClean="0">
                <a:latin typeface="Times New Roman" pitchFamily="18" charset="0"/>
                <a:cs typeface="Times New Roman" pitchFamily="18" charset="0"/>
              </a:rPr>
              <a:t>elated Comments</a:t>
            </a:r>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Date Submitted: </a:t>
            </a:r>
            <a:r>
              <a:rPr lang="en-US" sz="1600" dirty="0" smtClean="0">
                <a:latin typeface="Times New Roman" pitchFamily="18" charset="0"/>
                <a:cs typeface="Times New Roman" pitchFamily="18" charset="0"/>
              </a:rPr>
              <a:t>May 2010</a:t>
            </a:r>
            <a:r>
              <a:rPr lang="en-US" sz="1600" dirty="0">
                <a:latin typeface="Times New Roman" pitchFamily="18" charset="0"/>
                <a:cs typeface="Times New Roman" pitchFamily="18" charset="0"/>
              </a:rPr>
              <a:t>	</a:t>
            </a:r>
          </a:p>
          <a:p>
            <a:pPr marL="228600"/>
            <a:r>
              <a:rPr lang="en-US" sz="1600" b="1" dirty="0">
                <a:latin typeface="Times New Roman" pitchFamily="18" charset="0"/>
                <a:cs typeface="Times New Roman" pitchFamily="18" charset="0"/>
              </a:rPr>
              <a:t>Source:</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Soo</a:t>
            </a:r>
            <a:r>
              <a:rPr lang="en-US" sz="1600" dirty="0" smtClean="0">
                <a:latin typeface="Times New Roman" pitchFamily="18" charset="0"/>
                <a:cs typeface="Times New Roman" pitchFamily="18" charset="0"/>
              </a:rPr>
              <a:t>-Young Chang, CSUS</a:t>
            </a:r>
            <a:endParaRPr lang="en-US" sz="1600" dirty="0">
              <a:latin typeface="Times New Roman" pitchFamily="18" charset="0"/>
              <a:cs typeface="Times New Roman" pitchFamily="18" charset="0"/>
            </a:endParaRPr>
          </a:p>
          <a:p>
            <a:pPr marL="228600"/>
            <a:r>
              <a:rPr lang="en-US" sz="1600" dirty="0" smtClean="0">
                <a:latin typeface="Times New Roman" pitchFamily="18" charset="0"/>
                <a:cs typeface="Times New Roman" pitchFamily="18" charset="0"/>
              </a:rPr>
              <a:t>Address:</a:t>
            </a:r>
            <a:endParaRPr lang="en-US" sz="1600" dirty="0">
              <a:latin typeface="Times New Roman" pitchFamily="18" charset="0"/>
              <a:cs typeface="Times New Roman" pitchFamily="18" charset="0"/>
            </a:endParaRPr>
          </a:p>
          <a:p>
            <a:pPr marL="228600"/>
            <a:r>
              <a:rPr lang="en-US" sz="1600" dirty="0" smtClean="0">
                <a:latin typeface="Times New Roman" pitchFamily="18" charset="0"/>
                <a:cs typeface="Times New Roman" pitchFamily="18" charset="0"/>
              </a:rPr>
              <a:t>Contact Information: 530 574 2741 [sychang@ecs.csus.edu]</a:t>
            </a:r>
            <a:r>
              <a:rPr lang="en-US" sz="1600" dirty="0">
                <a:latin typeface="Times New Roman" pitchFamily="18" charset="0"/>
                <a:cs typeface="Times New Roman" pitchFamily="18" charset="0"/>
              </a:rPr>
              <a:t>	</a:t>
            </a:r>
          </a:p>
          <a:p>
            <a:pPr marL="228600">
              <a:spcBef>
                <a:spcPts val="600"/>
              </a:spcBef>
              <a:spcAft>
                <a:spcPts val="600"/>
              </a:spcAft>
            </a:pPr>
            <a:r>
              <a:rPr lang="en-US" sz="1600" b="1" dirty="0">
                <a:latin typeface="Times New Roman" pitchFamily="18" charset="0"/>
                <a:cs typeface="Times New Roman" pitchFamily="18" charset="0"/>
              </a:rPr>
              <a:t>Re</a:t>
            </a:r>
            <a:r>
              <a:rPr lang="en-US" sz="1600" b="1"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marL="228600">
              <a:spcBef>
                <a:spcPts val="600"/>
              </a:spcBef>
              <a:spcAft>
                <a:spcPts val="600"/>
              </a:spcAft>
            </a:pPr>
            <a:r>
              <a:rPr lang="en-US" sz="1600" b="1" dirty="0" smtClean="0">
                <a:latin typeface="Times New Roman" pitchFamily="18" charset="0"/>
                <a:cs typeface="Times New Roman" pitchFamily="18" charset="0"/>
              </a:rPr>
              <a:t>Abstract: </a:t>
            </a:r>
            <a:r>
              <a:rPr lang="en-US" sz="1600" dirty="0" smtClean="0">
                <a:latin typeface="Times New Roman" pitchFamily="18" charset="0"/>
                <a:cs typeface="Times New Roman" pitchFamily="18" charset="0"/>
              </a:rPr>
              <a:t>Remedies for CSK related comments, </a:t>
            </a:r>
            <a:r>
              <a:rPr lang="en-US" sz="1600" dirty="0" smtClean="0">
                <a:latin typeface="Times New Roman" pitchFamily="18" charset="0"/>
                <a:cs typeface="Times New Roman" pitchFamily="18" charset="0"/>
              </a:rPr>
              <a:t>Comments 334, 500, 501, 515, 522, and 538 </a:t>
            </a:r>
            <a:r>
              <a:rPr lang="en-US" sz="1600" dirty="0" smtClean="0">
                <a:latin typeface="Times New Roman" pitchFamily="18" charset="0"/>
                <a:cs typeface="Times New Roman" pitchFamily="18" charset="0"/>
              </a:rPr>
              <a:t>are</a:t>
            </a:r>
            <a:r>
              <a:rPr lang="en-US"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suggested for the 15.7 standard.</a:t>
            </a:r>
            <a:r>
              <a:rPr lang="en-US" sz="1600" dirty="0">
                <a:latin typeface="Times New Roman" pitchFamily="18" charset="0"/>
                <a:cs typeface="Times New Roman" pitchFamily="18" charset="0"/>
              </a:rPr>
              <a:t>	</a:t>
            </a:r>
          </a:p>
          <a:p>
            <a:pPr marL="228600">
              <a:spcBef>
                <a:spcPts val="600"/>
              </a:spcBef>
              <a:spcAft>
                <a:spcPts val="600"/>
              </a:spcAft>
            </a:pPr>
            <a:r>
              <a:rPr lang="en-US" sz="1600" b="1" dirty="0">
                <a:latin typeface="Times New Roman" pitchFamily="18" charset="0"/>
                <a:cs typeface="Times New Roman" pitchFamily="18" charset="0"/>
              </a:rPr>
              <a:t>Purpose:</a:t>
            </a:r>
            <a:r>
              <a:rPr lang="en-US" sz="1600" dirty="0">
                <a:latin typeface="Times New Roman" pitchFamily="18" charset="0"/>
                <a:cs typeface="Times New Roman" pitchFamily="18" charset="0"/>
              </a:rPr>
              <a:t>	</a:t>
            </a:r>
          </a:p>
          <a:p>
            <a:pPr marL="228600"/>
            <a:r>
              <a:rPr lang="en-US" sz="1600" b="1" dirty="0">
                <a:latin typeface="Times New Roman" pitchFamily="18" charset="0"/>
                <a:cs typeface="Times New Roman" pitchFamily="18" charset="0"/>
              </a:rPr>
              <a:t>Notice:</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r>
              <a:rPr lang="en-US" sz="1600" b="1" dirty="0" smtClean="0">
                <a:latin typeface="Times New Roman" pitchFamily="18" charset="0"/>
                <a:cs typeface="Times New Roman" pitchFamily="18" charset="0"/>
              </a:rPr>
              <a:t>Release: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contributor acknowledges and accepts that this contribution becomes the property of IEEE and may be made publicly available by P802.15.	</a:t>
            </a:r>
          </a:p>
        </p:txBody>
      </p:sp>
      <p:sp>
        <p:nvSpPr>
          <p:cNvPr id="5" name="TextBox 4"/>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a:t>
            </a:r>
            <a:endParaRPr lang="en-US" sz="14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rgbClr val="FF0000"/>
                </a:solidFill>
                <a:cs typeface="Times New Roman" pitchFamily="18" charset="0"/>
              </a:rPr>
              <a:t>REMEDY FOR COMMENT </a:t>
            </a:r>
            <a:r>
              <a:rPr lang="en-US" sz="3200" b="1" i="1" dirty="0" smtClean="0">
                <a:solidFill>
                  <a:srgbClr val="FF0000"/>
                </a:solidFill>
                <a:cs typeface="Times New Roman" pitchFamily="18" charset="0"/>
              </a:rPr>
              <a:t>334</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r>
              <a:rPr lang="en-US" sz="1800" dirty="0" smtClean="0">
                <a:latin typeface="Times New Roman" pitchFamily="18" charset="0"/>
                <a:cs typeface="Times New Roman" pitchFamily="18" charset="0"/>
              </a:rPr>
              <a:t>Comment for the </a:t>
            </a:r>
            <a:r>
              <a:rPr lang="en-US" sz="1800" dirty="0" smtClean="0">
                <a:latin typeface="Times New Roman" pitchFamily="18" charset="0"/>
                <a:cs typeface="Times New Roman" pitchFamily="18" charset="0"/>
              </a:rPr>
              <a:t>current 15.7 draft </a:t>
            </a:r>
            <a:endParaRPr lang="en-US" sz="1800" dirty="0" smtClean="0">
              <a:latin typeface="Times New Roman" pitchFamily="18" charset="0"/>
              <a:cs typeface="Times New Roman" pitchFamily="18" charset="0"/>
            </a:endParaRPr>
          </a:p>
          <a:p>
            <a:pPr lvl="1"/>
            <a:r>
              <a:rPr lang="en-US" sz="1800" dirty="0" smtClean="0">
                <a:latin typeface="Times New Roman" pitchFamily="18" charset="0"/>
                <a:cs typeface="Times New Roman" pitchFamily="18" charset="0"/>
              </a:rPr>
              <a:t>In the current draft, some information should be exchanged for channel estimation or calibration. It is not needed because the receiver can compensate the inference effect from channel.</a:t>
            </a:r>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Fact</a:t>
            </a:r>
          </a:p>
          <a:p>
            <a:pPr lvl="1"/>
            <a:r>
              <a:rPr lang="en-US" sz="1800" dirty="0" smtClean="0">
                <a:latin typeface="Times New Roman" pitchFamily="18" charset="0"/>
                <a:cs typeface="Times New Roman" pitchFamily="18" charset="0"/>
              </a:rPr>
              <a:t>At the </a:t>
            </a:r>
            <a:r>
              <a:rPr lang="en-US" sz="1800" dirty="0" smtClean="0">
                <a:latin typeface="Times New Roman" pitchFamily="18" charset="0"/>
                <a:cs typeface="Times New Roman" pitchFamily="18" charset="0"/>
              </a:rPr>
              <a:t>receiver, the constellation for data symbol points can easily be identified at the receiver </a:t>
            </a:r>
            <a:r>
              <a:rPr lang="en-US" sz="1800" dirty="0" smtClean="0">
                <a:solidFill>
                  <a:srgbClr val="FF0000"/>
                </a:solidFill>
                <a:latin typeface="Times New Roman" pitchFamily="18" charset="0"/>
                <a:cs typeface="Times New Roman" pitchFamily="18" charset="0"/>
              </a:rPr>
              <a:t>by simply examining a fixed number of previous received points. </a:t>
            </a:r>
            <a:r>
              <a:rPr lang="en-US" sz="1800" dirty="0" smtClean="0">
                <a:latin typeface="Times New Roman" pitchFamily="18" charset="0"/>
                <a:cs typeface="Times New Roman" pitchFamily="18" charset="0"/>
              </a:rPr>
              <a:t>From these points, the constellation can be re-established/calibrated at the receiver without any information from outside.</a:t>
            </a:r>
          </a:p>
          <a:p>
            <a:pPr lvl="1"/>
            <a:r>
              <a:rPr lang="en-US" sz="1800" dirty="0" smtClean="0">
                <a:latin typeface="Times New Roman" pitchFamily="18" charset="0"/>
                <a:cs typeface="Times New Roman" pitchFamily="18" charset="0"/>
              </a:rPr>
              <a:t>Therefore channel estimation or calibration by exchanging information between transmitter and receiver is redundant and not needed.</a:t>
            </a:r>
          </a:p>
          <a:p>
            <a:pPr lvl="1"/>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Suggested </a:t>
            </a:r>
            <a:r>
              <a:rPr lang="en-US" sz="1800" dirty="0" smtClean="0">
                <a:latin typeface="Times New Roman" pitchFamily="18" charset="0"/>
                <a:cs typeface="Times New Roman" pitchFamily="18" charset="0"/>
              </a:rPr>
              <a:t>Remedy</a:t>
            </a:r>
          </a:p>
          <a:p>
            <a:pPr lvl="1"/>
            <a:r>
              <a:rPr lang="en-US" sz="1800" dirty="0" smtClean="0">
                <a:latin typeface="Times New Roman" pitchFamily="18" charset="0"/>
                <a:cs typeface="Times New Roman" pitchFamily="18" charset="0"/>
              </a:rPr>
              <a:t>“A </a:t>
            </a:r>
            <a:r>
              <a:rPr lang="en-US" sz="1800" dirty="0" smtClean="0">
                <a:latin typeface="Times New Roman" pitchFamily="18" charset="0"/>
                <a:cs typeface="Times New Roman" pitchFamily="18" charset="0"/>
              </a:rPr>
              <a:t>channel compensation algorithm can rearrange constellation points at receiver without channel estimation for better performance</a:t>
            </a:r>
            <a:r>
              <a:rPr lang="en-US" sz="1800" dirty="0" smtClean="0">
                <a:latin typeface="Times New Roman" pitchFamily="18" charset="0"/>
                <a:cs typeface="Times New Roman" pitchFamily="18" charset="0"/>
              </a:rPr>
              <a:t>.” Therefore , </a:t>
            </a:r>
            <a:r>
              <a:rPr lang="en-US" sz="1800" dirty="0" smtClean="0">
                <a:solidFill>
                  <a:srgbClr val="FF0000"/>
                </a:solidFill>
                <a:latin typeface="Times New Roman" pitchFamily="18" charset="0"/>
                <a:cs typeface="Times New Roman" pitchFamily="18" charset="0"/>
              </a:rPr>
              <a:t>delete this estimation. No estimation or calibration is needed.</a:t>
            </a:r>
            <a:endParaRPr lang="en-US" sz="1800" dirty="0">
              <a:solidFill>
                <a:srgbClr val="FF0000"/>
              </a:solidFill>
              <a:latin typeface="Times New Roman" pitchFamily="18" charset="0"/>
              <a:cs typeface="Times New Roman" pitchFamily="18" charset="0"/>
            </a:endParaRPr>
          </a:p>
        </p:txBody>
      </p:sp>
      <p:sp>
        <p:nvSpPr>
          <p:cNvPr id="5" name="TextBox 4"/>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a:t>
            </a:r>
            <a:r>
              <a:rPr lang="en-US" sz="1400" dirty="0" smtClean="0">
                <a:latin typeface="Times New Roman" pitchFamily="18" charset="0"/>
                <a:cs typeface="Times New Roman" pitchFamily="18" charset="0"/>
              </a:rPr>
              <a:t>10</a:t>
            </a:r>
            <a:endParaRPr lang="en-US" sz="14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rgbClr val="FF0000"/>
                </a:solidFill>
                <a:cs typeface="Times New Roman" pitchFamily="18" charset="0"/>
              </a:rPr>
              <a:t>COMMENT 500</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p:txBody>
          <a:bodyPr>
            <a:normAutofit/>
          </a:bodyPr>
          <a:lstStyle/>
          <a:p>
            <a:pPr marL="342900" lvl="1" indent="-342900">
              <a:buFont typeface="Arial" pitchFamily="34" charset="0"/>
              <a:buChar char="•"/>
            </a:pPr>
            <a:r>
              <a:rPr lang="en-US" sz="2000" dirty="0" smtClean="0">
                <a:latin typeface="Times New Roman" pitchFamily="18" charset="0"/>
                <a:cs typeface="Times New Roman" pitchFamily="18" charset="0"/>
              </a:rPr>
              <a:t>Clause and </a:t>
            </a:r>
            <a:r>
              <a:rPr lang="en-US" sz="2000" dirty="0" smtClean="0">
                <a:latin typeface="Times New Roman" pitchFamily="18" charset="0"/>
                <a:cs typeface="Times New Roman" pitchFamily="18" charset="0"/>
              </a:rPr>
              <a:t>Page: 	</a:t>
            </a:r>
            <a:r>
              <a:rPr lang="en-US" sz="1800" b="1" dirty="0" smtClean="0"/>
              <a:t>6.8.4 Run Length Limiting </a:t>
            </a:r>
            <a:r>
              <a:rPr lang="en-US" sz="1800" b="1" dirty="0" smtClean="0"/>
              <a:t>Encoder</a:t>
            </a:r>
            <a:endParaRPr lang="en-US" sz="1800" dirty="0" smtClean="0">
              <a:latin typeface="Times New Roman" pitchFamily="18" charset="0"/>
              <a:cs typeface="Times New Roman" pitchFamily="18" charset="0"/>
            </a:endParaRPr>
          </a:p>
          <a:p>
            <a:pPr lvl="1"/>
            <a:r>
              <a:rPr lang="en-US" sz="1800" dirty="0" smtClean="0"/>
              <a:t>All </a:t>
            </a:r>
            <a:r>
              <a:rPr lang="en-US" sz="1800" dirty="0" smtClean="0"/>
              <a:t>CSK modes use the 8B10B RLL code as defined in 6.7.3.2</a:t>
            </a:r>
            <a:r>
              <a:rPr lang="en-US" sz="1800" dirty="0" smtClean="0"/>
              <a:t>.</a:t>
            </a:r>
          </a:p>
          <a:p>
            <a:pPr lvl="1"/>
            <a:endParaRPr lang="en-US" sz="18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Comment 500: 	 6.8.4	Page 55	Line 17</a:t>
            </a:r>
            <a:endParaRPr lang="en-US" sz="2000" dirty="0" smtClean="0">
              <a:latin typeface="Times New Roman" pitchFamily="18" charset="0"/>
              <a:cs typeface="Times New Roman" pitchFamily="18" charset="0"/>
            </a:endParaRPr>
          </a:p>
          <a:p>
            <a:pPr lvl="1"/>
            <a:r>
              <a:rPr lang="en-US" sz="1800" dirty="0" smtClean="0">
                <a:latin typeface="Times New Roman" pitchFamily="18" charset="0"/>
                <a:cs typeface="Times New Roman" pitchFamily="18" charset="0"/>
              </a:rPr>
              <a:t>“CSK </a:t>
            </a:r>
            <a:r>
              <a:rPr lang="en-US" sz="1800" dirty="0" smtClean="0">
                <a:latin typeface="Times New Roman" pitchFamily="18" charset="0"/>
                <a:cs typeface="Times New Roman" pitchFamily="18" charset="0"/>
              </a:rPr>
              <a:t>does not need RLL because it is a constant intensity modulation</a:t>
            </a:r>
            <a:r>
              <a:rPr lang="en-US" sz="1800" dirty="0" smtClean="0">
                <a:latin typeface="Times New Roman" pitchFamily="18" charset="0"/>
                <a:cs typeface="Times New Roman" pitchFamily="18" charset="0"/>
              </a:rPr>
              <a:t>.”</a:t>
            </a:r>
          </a:p>
          <a:p>
            <a:pPr lvl="1"/>
            <a:r>
              <a:rPr lang="en-US" sz="1800" dirty="0" smtClean="0">
                <a:solidFill>
                  <a:srgbClr val="FF0000"/>
                </a:solidFill>
                <a:latin typeface="Times New Roman" pitchFamily="18" charset="0"/>
                <a:cs typeface="Times New Roman" pitchFamily="18" charset="0"/>
              </a:rPr>
              <a:t>RLL is needed only for </a:t>
            </a:r>
            <a:r>
              <a:rPr lang="en-US" sz="1800" dirty="0" smtClean="0">
                <a:solidFill>
                  <a:srgbClr val="FF0000"/>
                </a:solidFill>
                <a:latin typeface="Times New Roman" pitchFamily="18" charset="0"/>
                <a:cs typeface="Times New Roman" pitchFamily="18" charset="0"/>
              </a:rPr>
              <a:t>intensity (or power) balancing among symbol elements, which is not the case for CSK.</a:t>
            </a:r>
            <a:endParaRPr lang="en-US" sz="1800" dirty="0" smtClean="0">
              <a:solidFill>
                <a:srgbClr val="FF0000"/>
              </a:solidFill>
              <a:latin typeface="Times New Roman" pitchFamily="18" charset="0"/>
              <a:cs typeface="Times New Roman" pitchFamily="18" charset="0"/>
            </a:endParaRPr>
          </a:p>
          <a:p>
            <a:pPr lvl="1"/>
            <a:endParaRPr lang="en-US" sz="18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Suggested Remedy</a:t>
            </a:r>
          </a:p>
          <a:p>
            <a:pPr lvl="1"/>
            <a:r>
              <a:rPr lang="en-US" sz="1800"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Figure 36 needs </a:t>
            </a:r>
            <a:r>
              <a:rPr lang="en-US" sz="1800" dirty="0" smtClean="0">
                <a:latin typeface="Times New Roman" pitchFamily="18" charset="0"/>
                <a:cs typeface="Times New Roman" pitchFamily="18" charset="0"/>
              </a:rPr>
              <a:t>to be modified and add explanations</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p:txBody>
      </p:sp>
      <p:sp>
        <p:nvSpPr>
          <p:cNvPr id="4" name="TextBox 3"/>
          <p:cNvSpPr txBox="1"/>
          <p:nvPr/>
        </p:nvSpPr>
        <p:spPr>
          <a:xfrm>
            <a:off x="4191000" y="6400800"/>
            <a:ext cx="7711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a:t>
            </a:r>
            <a:r>
              <a:rPr lang="en-US" sz="1400" dirty="0" smtClean="0">
                <a:latin typeface="Times New Roman" pitchFamily="18" charset="0"/>
                <a:cs typeface="Times New Roman" pitchFamily="18" charset="0"/>
              </a:rPr>
              <a:t>11</a:t>
            </a:r>
            <a:endParaRPr lang="en-US" sz="14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rgbClr val="FF0000"/>
                </a:solidFill>
                <a:cs typeface="Times New Roman" pitchFamily="18" charset="0"/>
              </a:rPr>
              <a:t>COMMENTS 501 &amp; 538 </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r>
              <a:rPr lang="en-US" sz="2000" dirty="0" smtClean="0">
                <a:latin typeface="Times New Roman" pitchFamily="18" charset="0"/>
                <a:cs typeface="Times New Roman" pitchFamily="18" charset="0"/>
              </a:rPr>
              <a:t>Clause and </a:t>
            </a:r>
            <a:r>
              <a:rPr lang="en-US" sz="2000" dirty="0" smtClean="0">
                <a:latin typeface="Times New Roman" pitchFamily="18" charset="0"/>
                <a:cs typeface="Times New Roman" pitchFamily="18" charset="0"/>
              </a:rPr>
              <a:t>Page: </a:t>
            </a:r>
            <a:r>
              <a:rPr lang="en-US" sz="2000" b="1" dirty="0" smtClean="0"/>
              <a:t>6.8.5 </a:t>
            </a:r>
            <a:r>
              <a:rPr lang="en-US" sz="2000" b="1" dirty="0" smtClean="0"/>
              <a:t>CSK bit to symbol </a:t>
            </a:r>
            <a:r>
              <a:rPr lang="en-US" sz="2000" b="1" dirty="0" smtClean="0"/>
              <a:t>mapping &amp; </a:t>
            </a:r>
            <a:r>
              <a:rPr lang="en-US" sz="2000" b="1" dirty="0" smtClean="0"/>
              <a:t>6.8.6.1 CSK Calibration</a:t>
            </a:r>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pPr marL="342900" lvl="1" indent="-342900">
              <a:buFont typeface="Arial" pitchFamily="34" charset="0"/>
              <a:buChar char="•"/>
            </a:pPr>
            <a:r>
              <a:rPr lang="en-US" sz="1900" dirty="0" smtClean="0">
                <a:latin typeface="Times New Roman" pitchFamily="18" charset="0"/>
                <a:cs typeface="Times New Roman" pitchFamily="18" charset="0"/>
              </a:rPr>
              <a:t>Comment 501: 6.8.5 Page 55 Line 21 &amp; Comment 538: 6.8.6.2 Page 59 Line 22</a:t>
            </a:r>
            <a:endParaRPr lang="en-US" sz="1900" dirty="0" smtClean="0">
              <a:latin typeface="Times New Roman" pitchFamily="18" charset="0"/>
              <a:cs typeface="Times New Roman" pitchFamily="18" charset="0"/>
            </a:endParaRPr>
          </a:p>
          <a:p>
            <a:pPr lvl="1"/>
            <a:r>
              <a:rPr lang="en-US" sz="1800" dirty="0" smtClean="0">
                <a:latin typeface="Times New Roman" pitchFamily="18" charset="0"/>
                <a:cs typeface="Times New Roman" pitchFamily="18" charset="0"/>
              </a:rPr>
              <a:t>“CSK's </a:t>
            </a:r>
            <a:r>
              <a:rPr lang="en-US" sz="1800" dirty="0" smtClean="0">
                <a:latin typeface="Times New Roman" pitchFamily="18" charset="0"/>
                <a:cs typeface="Times New Roman" pitchFamily="18" charset="0"/>
              </a:rPr>
              <a:t>constellation can be optimized with the characteristics light sources used. Therefore better constellation can be used for better performance for CSK</a:t>
            </a:r>
            <a:r>
              <a:rPr lang="en-US" sz="1800" dirty="0" smtClean="0">
                <a:latin typeface="Times New Roman" pitchFamily="18" charset="0"/>
                <a:cs typeface="Times New Roman" pitchFamily="18" charset="0"/>
              </a:rPr>
              <a:t>.”</a:t>
            </a:r>
            <a:endParaRPr lang="en-US" sz="18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Suggested Remedy</a:t>
            </a:r>
          </a:p>
          <a:p>
            <a:pPr lvl="1"/>
            <a:r>
              <a:rPr lang="en-US" sz="1800" dirty="0" smtClean="0">
                <a:latin typeface="Times New Roman" pitchFamily="18" charset="0"/>
                <a:cs typeface="Times New Roman" pitchFamily="18" charset="0"/>
              </a:rPr>
              <a:t>Better constellations depending on the symbol sizes should be used for better performance. </a:t>
            </a:r>
            <a:r>
              <a:rPr lang="en-US" sz="1800" dirty="0" smtClean="0">
                <a:solidFill>
                  <a:srgbClr val="FF0000"/>
                </a:solidFill>
                <a:latin typeface="Times New Roman" pitchFamily="18" charset="0"/>
                <a:cs typeface="Times New Roman" pitchFamily="18" charset="0"/>
              </a:rPr>
              <a:t>Apply the modified constellation and corresponding mapping formulae described in one of previous slides.</a:t>
            </a:r>
            <a:endParaRPr lang="en-US" sz="1800" dirty="0">
              <a:solidFill>
                <a:srgbClr val="FF0000"/>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533400" y="1981200"/>
            <a:ext cx="8229600" cy="1981200"/>
          </a:xfrm>
          <a:prstGeom prst="rect">
            <a:avLst/>
          </a:prstGeom>
          <a:noFill/>
          <a:ln w="9525">
            <a:noFill/>
            <a:miter lim="800000"/>
            <a:headEnd/>
            <a:tailEnd/>
          </a:ln>
        </p:spPr>
      </p:pic>
      <p:sp>
        <p:nvSpPr>
          <p:cNvPr id="5" name="TextBox 4"/>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a:t>
            </a:r>
            <a:r>
              <a:rPr lang="en-US" sz="1400" dirty="0" smtClean="0">
                <a:latin typeface="Times New Roman" pitchFamily="18" charset="0"/>
                <a:cs typeface="Times New Roman" pitchFamily="18" charset="0"/>
              </a:rPr>
              <a:t>12</a:t>
            </a:r>
            <a:endParaRPr lang="en-US" sz="14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rgbClr val="FF0000"/>
                </a:solidFill>
                <a:cs typeface="Times New Roman" pitchFamily="18" charset="0"/>
              </a:rPr>
              <a:t>COMMENT 515</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4495800" cy="4724400"/>
          </a:xfrm>
        </p:spPr>
        <p:txBody>
          <a:bodyPr>
            <a:normAutofit lnSpcReduction="10000"/>
          </a:bodyPr>
          <a:lstStyle/>
          <a:p>
            <a:r>
              <a:rPr lang="en-US" sz="1800" dirty="0" smtClean="0">
                <a:latin typeface="Times New Roman" pitchFamily="18" charset="0"/>
                <a:cs typeface="Times New Roman" pitchFamily="18" charset="0"/>
              </a:rPr>
              <a:t>Clause and </a:t>
            </a:r>
            <a:r>
              <a:rPr lang="en-US" sz="1800" dirty="0" smtClean="0">
                <a:latin typeface="Times New Roman" pitchFamily="18" charset="0"/>
                <a:cs typeface="Times New Roman" pitchFamily="18" charset="0"/>
              </a:rPr>
              <a:t>Page</a:t>
            </a:r>
            <a:r>
              <a:rPr lang="en-US" sz="1800" b="1" dirty="0" smtClean="0"/>
              <a:t> </a:t>
            </a:r>
            <a:r>
              <a:rPr lang="en-US" sz="1800" b="1" dirty="0" smtClean="0"/>
              <a:t>:   6.8.6 </a:t>
            </a:r>
            <a:r>
              <a:rPr lang="en-US" sz="1800" b="1" dirty="0" smtClean="0"/>
              <a:t>Symbol to Optical </a:t>
            </a:r>
            <a:r>
              <a:rPr lang="en-US" sz="1800" b="1" dirty="0" smtClean="0"/>
              <a:t>Mapping</a:t>
            </a:r>
            <a:endParaRPr lang="en-US" sz="2000" dirty="0" smtClean="0">
              <a:latin typeface="Times New Roman" pitchFamily="18" charset="0"/>
              <a:cs typeface="Times New Roman" pitchFamily="18" charset="0"/>
            </a:endParaRPr>
          </a:p>
          <a:p>
            <a:pPr marL="342900" lvl="1" indent="-342900">
              <a:buFont typeface="Arial" pitchFamily="34" charset="0"/>
              <a:buChar char="•"/>
            </a:pPr>
            <a:endParaRPr lang="en-US" sz="1800" dirty="0" smtClean="0">
              <a:latin typeface="Times New Roman" pitchFamily="18" charset="0"/>
              <a:cs typeface="Times New Roman" pitchFamily="18" charset="0"/>
            </a:endParaRPr>
          </a:p>
          <a:p>
            <a:pPr marL="342900" lvl="1" indent="-342900">
              <a:buFont typeface="Arial" pitchFamily="34" charset="0"/>
              <a:buChar char="•"/>
            </a:pPr>
            <a:r>
              <a:rPr lang="en-US" sz="1800" dirty="0" smtClean="0">
                <a:latin typeface="Times New Roman" pitchFamily="18" charset="0"/>
                <a:cs typeface="Times New Roman" pitchFamily="18" charset="0"/>
              </a:rPr>
              <a:t>Comment 515: 	</a:t>
            </a:r>
            <a:r>
              <a:rPr lang="en-US" sz="1800" dirty="0" smtClean="0">
                <a:latin typeface="Times New Roman" pitchFamily="18" charset="0"/>
                <a:cs typeface="Times New Roman" pitchFamily="18" charset="0"/>
              </a:rPr>
              <a:t>6.8.6  Page 56  Line 25</a:t>
            </a:r>
            <a:endParaRPr lang="en-US" sz="1800" dirty="0" smtClean="0">
              <a:latin typeface="Times New Roman" pitchFamily="18" charset="0"/>
              <a:cs typeface="Times New Roman" pitchFamily="18" charset="0"/>
            </a:endParaRPr>
          </a:p>
          <a:p>
            <a:pPr lvl="1"/>
            <a:r>
              <a:rPr lang="en-US" sz="1800" dirty="0" smtClean="0">
                <a:latin typeface="Times New Roman" pitchFamily="18" charset="0"/>
                <a:cs typeface="Times New Roman" pitchFamily="18" charset="0"/>
              </a:rPr>
              <a:t>“Same </a:t>
            </a:r>
            <a:r>
              <a:rPr lang="en-US" sz="1800" dirty="0" smtClean="0">
                <a:latin typeface="Times New Roman" pitchFamily="18" charset="0"/>
                <a:cs typeface="Times New Roman" pitchFamily="18" charset="0"/>
              </a:rPr>
              <a:t>issue as for Section 6.8.5. CSK's constellation can be optimized with the characteristics light sources used. Therefore better constellation can be applied for better performance for CSK</a:t>
            </a:r>
            <a:r>
              <a:rPr lang="en-US" sz="1800" dirty="0" smtClean="0">
                <a:latin typeface="Times New Roman" pitchFamily="18" charset="0"/>
                <a:cs typeface="Times New Roman" pitchFamily="18" charset="0"/>
              </a:rPr>
              <a:t>.”</a:t>
            </a:r>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Suggested Remedy</a:t>
            </a:r>
          </a:p>
          <a:p>
            <a:pPr lvl="1"/>
            <a:r>
              <a:rPr lang="en-US" sz="1800" dirty="0" smtClean="0">
                <a:latin typeface="Times New Roman" pitchFamily="18" charset="0"/>
                <a:cs typeface="Times New Roman" pitchFamily="18" charset="0"/>
              </a:rPr>
              <a:t>Better constellations depending on the symbol sizes should be used for better performance. </a:t>
            </a:r>
            <a:r>
              <a:rPr lang="en-US" sz="1800" dirty="0" smtClean="0">
                <a:solidFill>
                  <a:srgbClr val="FF0000"/>
                </a:solidFill>
                <a:latin typeface="Times New Roman" pitchFamily="18" charset="0"/>
                <a:cs typeface="Times New Roman" pitchFamily="18" charset="0"/>
              </a:rPr>
              <a:t>Apply the modified constellation and corresponding mapping formulae described in one of previous slides.</a:t>
            </a:r>
            <a:endParaRPr lang="en-US" sz="1800" dirty="0">
              <a:solidFill>
                <a:srgbClr val="FF0000"/>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4953000" y="1219200"/>
            <a:ext cx="4014788" cy="3916114"/>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5410200" y="5257800"/>
            <a:ext cx="2514600" cy="990600"/>
          </a:xfrm>
          <a:prstGeom prst="rect">
            <a:avLst/>
          </a:prstGeom>
          <a:noFill/>
          <a:ln w="9525">
            <a:noFill/>
            <a:miter lim="800000"/>
            <a:headEnd/>
            <a:tailEnd/>
          </a:ln>
        </p:spPr>
      </p:pic>
      <p:sp>
        <p:nvSpPr>
          <p:cNvPr id="7" name="TextBox 6"/>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a:t>
            </a:r>
            <a:r>
              <a:rPr lang="en-US" sz="1400" dirty="0" smtClean="0">
                <a:latin typeface="Times New Roman" pitchFamily="18" charset="0"/>
                <a:cs typeface="Times New Roman" pitchFamily="18" charset="0"/>
              </a:rPr>
              <a:t>13</a:t>
            </a:r>
            <a:endParaRPr lang="en-US" sz="14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rgbClr val="FF0000"/>
                </a:solidFill>
                <a:cs typeface="Times New Roman" pitchFamily="18" charset="0"/>
              </a:rPr>
              <a:t>COMMENT 522</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5105400" cy="4648200"/>
          </a:xfrm>
        </p:spPr>
        <p:txBody>
          <a:bodyPr>
            <a:normAutofit fontScale="92500" lnSpcReduction="10000"/>
          </a:bodyPr>
          <a:lstStyle/>
          <a:p>
            <a:r>
              <a:rPr lang="en-US" sz="2000" dirty="0" smtClean="0">
                <a:latin typeface="Times New Roman" pitchFamily="18" charset="0"/>
                <a:cs typeface="Times New Roman" pitchFamily="18" charset="0"/>
              </a:rPr>
              <a:t>Clause and </a:t>
            </a:r>
            <a:r>
              <a:rPr lang="en-US" sz="2000" dirty="0" smtClean="0">
                <a:latin typeface="Times New Roman" pitchFamily="18" charset="0"/>
                <a:cs typeface="Times New Roman" pitchFamily="18" charset="0"/>
              </a:rPr>
              <a:t>Page: 	</a:t>
            </a:r>
            <a:r>
              <a:rPr lang="en-US" sz="2000" b="1" dirty="0" smtClean="0"/>
              <a:t>6.8.6.1 CSK Calibration</a:t>
            </a:r>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pPr marL="342900" lvl="1" indent="-342900">
              <a:buFont typeface="Arial" pitchFamily="34" charset="0"/>
              <a:buChar char="•"/>
            </a:pPr>
            <a:r>
              <a:rPr lang="en-US" sz="2000" dirty="0" smtClean="0">
                <a:latin typeface="Times New Roman" pitchFamily="18" charset="0"/>
                <a:cs typeface="Times New Roman" pitchFamily="18" charset="0"/>
              </a:rPr>
              <a:t>Comment 522: 	</a:t>
            </a:r>
            <a:r>
              <a:rPr lang="en-US" sz="1800" dirty="0" smtClean="0">
                <a:latin typeface="Times New Roman" pitchFamily="18" charset="0"/>
                <a:cs typeface="Times New Roman" pitchFamily="18" charset="0"/>
              </a:rPr>
              <a:t>6.8.6.1  Page 57  Line 21</a:t>
            </a:r>
            <a:endParaRPr lang="en-US" sz="2000" dirty="0" smtClean="0">
              <a:latin typeface="Times New Roman" pitchFamily="18" charset="0"/>
              <a:cs typeface="Times New Roman" pitchFamily="18" charset="0"/>
            </a:endParaRPr>
          </a:p>
          <a:p>
            <a:pPr lvl="1"/>
            <a:r>
              <a:rPr lang="en-US" sz="1800" dirty="0" smtClean="0">
                <a:latin typeface="Times New Roman" pitchFamily="18" charset="0"/>
                <a:cs typeface="Times New Roman" pitchFamily="18" charset="0"/>
              </a:rPr>
              <a:t>“CSK </a:t>
            </a:r>
            <a:r>
              <a:rPr lang="en-US" sz="1800" dirty="0" smtClean="0">
                <a:latin typeface="Times New Roman" pitchFamily="18" charset="0"/>
                <a:cs typeface="Times New Roman" pitchFamily="18" charset="0"/>
              </a:rPr>
              <a:t>does not need to have calibration. The receiver can calibrate by itself using received signals</a:t>
            </a:r>
            <a:r>
              <a:rPr lang="en-US" sz="1800" dirty="0" smtClean="0">
                <a:latin typeface="Times New Roman" pitchFamily="18" charset="0"/>
                <a:cs typeface="Times New Roman" pitchFamily="18" charset="0"/>
              </a:rPr>
              <a:t>.”</a:t>
            </a:r>
          </a:p>
          <a:p>
            <a:pPr lvl="1"/>
            <a:r>
              <a:rPr lang="en-US" sz="1800" dirty="0" smtClean="0">
                <a:latin typeface="Times New Roman" pitchFamily="18" charset="0"/>
                <a:cs typeface="Times New Roman" pitchFamily="18" charset="0"/>
              </a:rPr>
              <a:t>This calibration makes systems more complicated and becomes burdensome for link establishment.</a:t>
            </a:r>
            <a:endParaRPr lang="en-US" sz="18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Suggested Remedy</a:t>
            </a:r>
          </a:p>
          <a:p>
            <a:pPr lvl="1"/>
            <a:r>
              <a:rPr lang="en-US" sz="1800" dirty="0" smtClean="0">
                <a:latin typeface="Times New Roman" pitchFamily="18" charset="0"/>
                <a:cs typeface="Times New Roman" pitchFamily="18" charset="0"/>
              </a:rPr>
              <a:t>“Constellations </a:t>
            </a:r>
            <a:r>
              <a:rPr lang="en-US" sz="1800" dirty="0" smtClean="0">
                <a:latin typeface="Times New Roman" pitchFamily="18" charset="0"/>
                <a:cs typeface="Times New Roman" pitchFamily="18" charset="0"/>
              </a:rPr>
              <a:t>can be calibrated at the receiver without calibration signals from the transmitter</a:t>
            </a:r>
            <a:r>
              <a:rPr lang="en-US" sz="1800" dirty="0" smtClean="0">
                <a:latin typeface="Times New Roman" pitchFamily="18" charset="0"/>
                <a:cs typeface="Times New Roman" pitchFamily="18" charset="0"/>
              </a:rPr>
              <a:t>.”</a:t>
            </a:r>
          </a:p>
          <a:p>
            <a:pPr lvl="1"/>
            <a:r>
              <a:rPr lang="en-US" sz="1800" dirty="0" smtClean="0">
                <a:solidFill>
                  <a:srgbClr val="FF0000"/>
                </a:solidFill>
                <a:latin typeface="Times New Roman" pitchFamily="18" charset="0"/>
                <a:cs typeface="Times New Roman" pitchFamily="18" charset="0"/>
              </a:rPr>
              <a:t>No calibration is needed. So deletion of this clause is recommended.</a:t>
            </a:r>
            <a:endParaRPr lang="en-US" sz="1800" dirty="0">
              <a:solidFill>
                <a:srgbClr val="FF0000"/>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print"/>
          <a:srcRect/>
          <a:stretch>
            <a:fillRect/>
          </a:stretch>
        </p:blipFill>
        <p:spPr bwMode="auto">
          <a:xfrm>
            <a:off x="6400800" y="1524000"/>
            <a:ext cx="1828800" cy="1600200"/>
          </a:xfrm>
          <a:prstGeom prst="rect">
            <a:avLst/>
          </a:prstGeom>
          <a:noFill/>
          <a:ln w="9525">
            <a:noFill/>
            <a:miter lim="800000"/>
            <a:headEnd/>
            <a:tailEnd/>
          </a:ln>
        </p:spPr>
      </p:pic>
      <p:sp>
        <p:nvSpPr>
          <p:cNvPr id="5" name="TextBox 4"/>
          <p:cNvSpPr txBox="1"/>
          <p:nvPr/>
        </p:nvSpPr>
        <p:spPr>
          <a:xfrm>
            <a:off x="5943600" y="3124200"/>
            <a:ext cx="2667000" cy="646331"/>
          </a:xfrm>
          <a:prstGeom prst="rect">
            <a:avLst/>
          </a:prstGeom>
          <a:noFill/>
        </p:spPr>
        <p:txBody>
          <a:bodyPr wrap="square" rtlCol="0">
            <a:spAutoFit/>
          </a:bodyPr>
          <a:lstStyle/>
          <a:p>
            <a:pPr algn="ctr"/>
            <a:r>
              <a:rPr lang="en-US" b="1" dirty="0" smtClean="0"/>
              <a:t>Figure 42—channel propagation matrix</a:t>
            </a:r>
            <a:endParaRPr lang="en-US" dirty="0"/>
          </a:p>
        </p:txBody>
      </p:sp>
      <p:pic>
        <p:nvPicPr>
          <p:cNvPr id="5123" name="Picture 3"/>
          <p:cNvPicPr>
            <a:picLocks noChangeAspect="1" noChangeArrowheads="1"/>
          </p:cNvPicPr>
          <p:nvPr/>
        </p:nvPicPr>
        <p:blipFill>
          <a:blip r:embed="rId3" cstate="print"/>
          <a:srcRect/>
          <a:stretch>
            <a:fillRect/>
          </a:stretch>
        </p:blipFill>
        <p:spPr bwMode="auto">
          <a:xfrm>
            <a:off x="5848350" y="3962400"/>
            <a:ext cx="3295650" cy="1543201"/>
          </a:xfrm>
          <a:prstGeom prst="rect">
            <a:avLst/>
          </a:prstGeom>
          <a:noFill/>
          <a:ln w="9525">
            <a:noFill/>
            <a:miter lim="800000"/>
            <a:headEnd/>
            <a:tailEnd/>
          </a:ln>
        </p:spPr>
      </p:pic>
      <p:sp>
        <p:nvSpPr>
          <p:cNvPr id="8" name="TextBox 7"/>
          <p:cNvSpPr txBox="1"/>
          <p:nvPr/>
        </p:nvSpPr>
        <p:spPr>
          <a:xfrm>
            <a:off x="6096000" y="5638800"/>
            <a:ext cx="2667000" cy="646331"/>
          </a:xfrm>
          <a:prstGeom prst="rect">
            <a:avLst/>
          </a:prstGeom>
          <a:noFill/>
        </p:spPr>
        <p:txBody>
          <a:bodyPr wrap="square" rtlCol="0">
            <a:spAutoFit/>
          </a:bodyPr>
          <a:lstStyle/>
          <a:p>
            <a:pPr algn="ctr"/>
            <a:r>
              <a:rPr lang="en-US" b="1" dirty="0" smtClean="0"/>
              <a:t>Figure 43—Propagation compensation</a:t>
            </a:r>
            <a:endParaRPr lang="en-US" dirty="0"/>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a:t>
            </a:r>
            <a:r>
              <a:rPr lang="en-US" sz="1400" dirty="0" smtClean="0">
                <a:latin typeface="Times New Roman" pitchFamily="18" charset="0"/>
                <a:cs typeface="Times New Roman" pitchFamily="18" charset="0"/>
              </a:rPr>
              <a:t>14</a:t>
            </a:r>
            <a:endParaRPr lang="en-US" sz="14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rgbClr val="FF0000"/>
                </a:solidFill>
                <a:cs typeface="Times New Roman" pitchFamily="18" charset="0"/>
              </a:rPr>
              <a:t>SUMMARY</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648200"/>
          </a:xfrm>
        </p:spPr>
        <p:txBody>
          <a:bodyPr>
            <a:normAutofit lnSpcReduction="10000"/>
          </a:bodyPr>
          <a:lstStyle/>
          <a:p>
            <a:r>
              <a:rPr lang="en-US" sz="2000" dirty="0" smtClean="0">
                <a:latin typeface="Times New Roman" pitchFamily="18" charset="0"/>
                <a:cs typeface="Times New Roman" pitchFamily="18" charset="0"/>
              </a:rPr>
              <a:t>This contribution is prepared to provide remedies for Comments 334, 500, 501, 515, 522, and 538.</a:t>
            </a:r>
          </a:p>
          <a:p>
            <a:r>
              <a:rPr lang="en-US" sz="2000" dirty="0" smtClean="0">
                <a:solidFill>
                  <a:srgbClr val="000000"/>
                </a:solidFill>
                <a:latin typeface="Times New Roman" pitchFamily="18" charset="0"/>
                <a:cs typeface="Times New Roman" pitchFamily="18" charset="0"/>
              </a:rPr>
              <a:t>CSK does not require information exchange between transmitters and receivers for any estimation and calibration.</a:t>
            </a:r>
          </a:p>
          <a:p>
            <a:pPr lvl="1"/>
            <a:r>
              <a:rPr lang="en-US" sz="1800" dirty="0" smtClean="0">
                <a:solidFill>
                  <a:srgbClr val="000000"/>
                </a:solidFill>
                <a:latin typeface="Times New Roman" pitchFamily="18" charset="0"/>
                <a:cs typeface="Times New Roman" pitchFamily="18" charset="0"/>
              </a:rPr>
              <a:t>This exchange should be unnecessary burden for communication networks.</a:t>
            </a:r>
          </a:p>
          <a:p>
            <a:r>
              <a:rPr lang="en-US" sz="2000" dirty="0" smtClean="0">
                <a:solidFill>
                  <a:srgbClr val="000000"/>
                </a:solidFill>
                <a:latin typeface="Times New Roman" pitchFamily="18" charset="0"/>
                <a:cs typeface="Times New Roman" pitchFamily="18" charset="0"/>
              </a:rPr>
              <a:t>Modified constellation and corresponding formulae for determining intensities of light sources are suggested for better performance.</a:t>
            </a:r>
          </a:p>
          <a:p>
            <a:pPr lvl="1"/>
            <a:r>
              <a:rPr lang="en-US" sz="1800" dirty="0" smtClean="0">
                <a:solidFill>
                  <a:srgbClr val="000000"/>
                </a:solidFill>
                <a:latin typeface="Times New Roman" pitchFamily="18" charset="0"/>
                <a:cs typeface="Times New Roman" pitchFamily="18" charset="0"/>
              </a:rPr>
              <a:t>Current constellation in D1 has a problem when light sources are located outside the constellation.</a:t>
            </a:r>
          </a:p>
          <a:p>
            <a:pPr lvl="1"/>
            <a:r>
              <a:rPr lang="en-US" sz="1800" dirty="0" smtClean="0">
                <a:solidFill>
                  <a:srgbClr val="000000"/>
                </a:solidFill>
                <a:latin typeface="Times New Roman" pitchFamily="18" charset="0"/>
                <a:cs typeface="Times New Roman" pitchFamily="18" charset="0"/>
              </a:rPr>
              <a:t>Thus it needs to be modified and corresponding formulae for light source intensities.</a:t>
            </a:r>
          </a:p>
          <a:p>
            <a:pPr lvl="1"/>
            <a:r>
              <a:rPr lang="en-US" sz="1800" dirty="0" smtClean="0">
                <a:solidFill>
                  <a:srgbClr val="000000"/>
                </a:solidFill>
                <a:latin typeface="Times New Roman" pitchFamily="18" charset="0"/>
                <a:cs typeface="Times New Roman" pitchFamily="18" charset="0"/>
              </a:rPr>
              <a:t>Modified constellation allows us to have freedom for realization of any target color with any number of light sources.</a:t>
            </a:r>
          </a:p>
          <a:p>
            <a:pPr lvl="1"/>
            <a:r>
              <a:rPr lang="en-US" sz="1800" dirty="0" smtClean="0">
                <a:solidFill>
                  <a:srgbClr val="000000"/>
                </a:solidFill>
                <a:latin typeface="Times New Roman" pitchFamily="18" charset="0"/>
                <a:cs typeface="Times New Roman" pitchFamily="18" charset="0"/>
              </a:rPr>
              <a:t>Modified constellation has less dispersion and better BER performance that current constellation.</a:t>
            </a:r>
            <a:endParaRPr lang="en-US" sz="1800" dirty="0">
              <a:solidFill>
                <a:srgbClr val="000000"/>
              </a:solidFill>
              <a:latin typeface="Times New Roman" pitchFamily="18" charset="0"/>
              <a:cs typeface="Times New Roman" pitchFamily="18" charset="0"/>
            </a:endParaRPr>
          </a:p>
        </p:txBody>
      </p:sp>
      <p:sp>
        <p:nvSpPr>
          <p:cNvPr id="9" name="TextBox 8"/>
          <p:cNvSpPr txBox="1"/>
          <p:nvPr/>
        </p:nvSpPr>
        <p:spPr>
          <a:xfrm>
            <a:off x="4191000" y="6400800"/>
            <a:ext cx="777777"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a:t>
            </a:r>
            <a:r>
              <a:rPr lang="en-US" sz="1400" dirty="0" smtClean="0">
                <a:latin typeface="Times New Roman" pitchFamily="18" charset="0"/>
                <a:cs typeface="Times New Roman" pitchFamily="18" charset="0"/>
              </a:rPr>
              <a:t>15</a:t>
            </a:r>
            <a:endParaRPr lang="en-US" sz="1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0070C0"/>
                </a:solidFill>
              </a:rPr>
              <a:t>CSK RELATED COMMENTS AND </a:t>
            </a:r>
            <a:r>
              <a:rPr lang="en-US" b="1" dirty="0" smtClean="0">
                <a:solidFill>
                  <a:srgbClr val="0070C0"/>
                </a:solidFill>
              </a:rPr>
              <a:t>REMEDIES </a:t>
            </a:r>
            <a:endParaRPr lang="en-US" b="1" dirty="0">
              <a:solidFill>
                <a:srgbClr val="0070C0"/>
              </a:solidFill>
            </a:endParaRPr>
          </a:p>
        </p:txBody>
      </p:sp>
      <p:sp>
        <p:nvSpPr>
          <p:cNvPr id="3" name="Subtitle 2"/>
          <p:cNvSpPr>
            <a:spLocks noGrp="1"/>
          </p:cNvSpPr>
          <p:nvPr>
            <p:ph type="subTitle" idx="1"/>
          </p:nvPr>
        </p:nvSpPr>
        <p:spPr/>
        <p:txBody>
          <a:bodyPr/>
          <a:lstStyle/>
          <a:p>
            <a:r>
              <a:rPr lang="en-US" dirty="0" err="1" smtClean="0"/>
              <a:t>Soo</a:t>
            </a:r>
            <a:r>
              <a:rPr lang="en-US" dirty="0" smtClean="0"/>
              <a:t>-Young Chang</a:t>
            </a:r>
          </a:p>
          <a:p>
            <a:r>
              <a:rPr lang="en-US" dirty="0" smtClean="0"/>
              <a:t>CSUS</a:t>
            </a:r>
            <a:endParaRPr lang="en-US" dirty="0"/>
          </a:p>
        </p:txBody>
      </p:sp>
      <p:sp>
        <p:nvSpPr>
          <p:cNvPr id="4" name="TextBox 3"/>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a:t>
            </a:r>
            <a:r>
              <a:rPr lang="en-US" sz="1400" dirty="0" smtClean="0">
                <a:latin typeface="Times New Roman" pitchFamily="18" charset="0"/>
                <a:cs typeface="Times New Roman" pitchFamily="18" charset="0"/>
              </a:rPr>
              <a:t>2</a:t>
            </a:r>
            <a:endParaRPr lang="en-US" sz="14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rgbClr val="FF0000"/>
                </a:solidFill>
                <a:cs typeface="Times New Roman" pitchFamily="18" charset="0"/>
              </a:rPr>
              <a:t>CURRENT CONSTELLATION IN D1</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229600" cy="4724400"/>
          </a:xfrm>
        </p:spPr>
        <p:txBody>
          <a:bodyPr>
            <a:normAutofit fontScale="92500" lnSpcReduction="10000"/>
          </a:bodyPr>
          <a:lstStyle/>
          <a:p>
            <a:pPr marL="342900" lvl="1" indent="-342900">
              <a:buFont typeface="Arial" pitchFamily="34" charset="0"/>
              <a:buChar char="•"/>
            </a:pPr>
            <a:r>
              <a:rPr lang="en-US" sz="2000" dirty="0" smtClean="0"/>
              <a:t>A </a:t>
            </a:r>
            <a:r>
              <a:rPr lang="en-US" sz="2000" dirty="0" smtClean="0"/>
              <a:t>constellation </a:t>
            </a:r>
            <a:r>
              <a:rPr lang="en-US" sz="2000" dirty="0" smtClean="0"/>
              <a:t>diagram for quaternary </a:t>
            </a:r>
            <a:r>
              <a:rPr lang="en-US" sz="2000" dirty="0" smtClean="0"/>
              <a:t>cases (6.8.6) </a:t>
            </a:r>
            <a:endParaRPr lang="en-US" sz="20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Problem with this constellation</a:t>
            </a:r>
          </a:p>
          <a:p>
            <a:pPr lvl="1"/>
            <a:r>
              <a:rPr lang="en-US" sz="1800" dirty="0" smtClean="0">
                <a:solidFill>
                  <a:srgbClr val="FF0000"/>
                </a:solidFill>
                <a:latin typeface="Times New Roman" pitchFamily="18" charset="0"/>
                <a:cs typeface="Times New Roman" pitchFamily="18" charset="0"/>
              </a:rPr>
              <a:t>Points of light sources should</a:t>
            </a:r>
          </a:p>
          <a:p>
            <a:pPr lvl="1">
              <a:buNone/>
            </a:pPr>
            <a:r>
              <a:rPr lang="en-US" sz="1800" dirty="0" smtClean="0">
                <a:solidFill>
                  <a:srgbClr val="FF0000"/>
                </a:solidFill>
                <a:latin typeface="Times New Roman" pitchFamily="18" charset="0"/>
                <a:cs typeface="Times New Roman" pitchFamily="18" charset="0"/>
              </a:rPr>
              <a:t>	be outside of the constellation.</a:t>
            </a:r>
          </a:p>
          <a:p>
            <a:pPr lvl="1"/>
            <a:r>
              <a:rPr lang="en-US" sz="1800" dirty="0" smtClean="0">
                <a:solidFill>
                  <a:srgbClr val="FF0000"/>
                </a:solidFill>
                <a:latin typeface="Times New Roman" pitchFamily="18" charset="0"/>
                <a:cs typeface="Times New Roman" pitchFamily="18" charset="0"/>
              </a:rPr>
              <a:t>Some light sources can be </a:t>
            </a:r>
          </a:p>
          <a:p>
            <a:pPr lvl="1">
              <a:buNone/>
            </a:pPr>
            <a:r>
              <a:rPr lang="en-US" sz="1800" dirty="0" smtClean="0">
                <a:solidFill>
                  <a:srgbClr val="FF0000"/>
                </a:solidFill>
                <a:latin typeface="Times New Roman" pitchFamily="18" charset="0"/>
                <a:cs typeface="Times New Roman" pitchFamily="18" charset="0"/>
              </a:rPr>
              <a:t>	</a:t>
            </a:r>
            <a:r>
              <a:rPr lang="en-US" sz="1800" dirty="0" smtClean="0">
                <a:solidFill>
                  <a:srgbClr val="FF0000"/>
                </a:solidFill>
                <a:latin typeface="Times New Roman" pitchFamily="18" charset="0"/>
                <a:cs typeface="Times New Roman" pitchFamily="18" charset="0"/>
              </a:rPr>
              <a:t>located inside the constellation.</a:t>
            </a:r>
          </a:p>
          <a:p>
            <a:pPr lvl="1">
              <a:buFont typeface="Wingdings"/>
              <a:buChar char="à"/>
            </a:pPr>
            <a:r>
              <a:rPr lang="en-US" sz="1800" dirty="0" smtClean="0">
                <a:solidFill>
                  <a:srgbClr val="FF0000"/>
                </a:solidFill>
                <a:latin typeface="Times New Roman" pitchFamily="18" charset="0"/>
                <a:cs typeface="Times New Roman" pitchFamily="18" charset="0"/>
                <a:sym typeface="Wingdings" pitchFamily="2" charset="2"/>
              </a:rPr>
              <a:t>For this case, light signals for </a:t>
            </a:r>
          </a:p>
          <a:p>
            <a:pPr lvl="1">
              <a:buNone/>
            </a:pPr>
            <a:r>
              <a:rPr lang="en-US" sz="1800" dirty="0" smtClean="0">
                <a:solidFill>
                  <a:srgbClr val="FF0000"/>
                </a:solidFill>
                <a:latin typeface="Times New Roman" pitchFamily="18" charset="0"/>
                <a:cs typeface="Times New Roman" pitchFamily="18" charset="0"/>
                <a:sym typeface="Wingdings" pitchFamily="2" charset="2"/>
              </a:rPr>
              <a:t>	</a:t>
            </a:r>
            <a:r>
              <a:rPr lang="en-US" sz="1800" dirty="0" smtClean="0">
                <a:solidFill>
                  <a:srgbClr val="FF0000"/>
                </a:solidFill>
                <a:latin typeface="Times New Roman" pitchFamily="18" charset="0"/>
                <a:cs typeface="Times New Roman" pitchFamily="18" charset="0"/>
                <a:sym typeface="Wingdings" pitchFamily="2" charset="2"/>
              </a:rPr>
              <a:t>corresponding constellation </a:t>
            </a:r>
          </a:p>
          <a:p>
            <a:pPr lvl="1">
              <a:buNone/>
            </a:pPr>
            <a:r>
              <a:rPr lang="en-US" sz="1800" dirty="0" smtClean="0">
                <a:solidFill>
                  <a:srgbClr val="FF0000"/>
                </a:solidFill>
                <a:latin typeface="Times New Roman" pitchFamily="18" charset="0"/>
                <a:cs typeface="Times New Roman" pitchFamily="18" charset="0"/>
                <a:sym typeface="Wingdings" pitchFamily="2" charset="2"/>
              </a:rPr>
              <a:t>	</a:t>
            </a:r>
            <a:r>
              <a:rPr lang="en-US" sz="1800" dirty="0" smtClean="0">
                <a:solidFill>
                  <a:srgbClr val="FF0000"/>
                </a:solidFill>
                <a:latin typeface="Times New Roman" pitchFamily="18" charset="0"/>
                <a:cs typeface="Times New Roman" pitchFamily="18" charset="0"/>
                <a:sym typeface="Wingdings" pitchFamily="2" charset="2"/>
              </a:rPr>
              <a:t>points can not be generated.</a:t>
            </a:r>
          </a:p>
          <a:p>
            <a:pPr lvl="1">
              <a:buFont typeface="Wingdings"/>
              <a:buChar char="à"/>
            </a:pPr>
            <a:r>
              <a:rPr lang="en-US" sz="1800" dirty="0" smtClean="0">
                <a:solidFill>
                  <a:srgbClr val="FF0000"/>
                </a:solidFill>
                <a:latin typeface="Times New Roman" pitchFamily="18" charset="0"/>
                <a:cs typeface="Times New Roman" pitchFamily="18" charset="0"/>
                <a:sym typeface="Wingdings" pitchFamily="2" charset="2"/>
              </a:rPr>
              <a:t>Constellation and formulae in the</a:t>
            </a:r>
          </a:p>
          <a:p>
            <a:pPr lvl="1">
              <a:buNone/>
            </a:pPr>
            <a:r>
              <a:rPr lang="en-US" sz="1800" dirty="0" smtClean="0">
                <a:solidFill>
                  <a:srgbClr val="FF0000"/>
                </a:solidFill>
                <a:latin typeface="Times New Roman" pitchFamily="18" charset="0"/>
                <a:cs typeface="Times New Roman" pitchFamily="18" charset="0"/>
                <a:sym typeface="Wingdings" pitchFamily="2" charset="2"/>
              </a:rPr>
              <a:t>	above should be modified.</a:t>
            </a:r>
            <a:endParaRPr lang="en-US" sz="1800" dirty="0" smtClean="0">
              <a:solidFill>
                <a:srgbClr val="FF0000"/>
              </a:solidFill>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p:txBody>
      </p:sp>
      <p:pic>
        <p:nvPicPr>
          <p:cNvPr id="6" name="Picture 5"/>
          <p:cNvPicPr/>
          <p:nvPr/>
        </p:nvPicPr>
        <p:blipFill>
          <a:blip r:embed="rId2" cstate="print"/>
          <a:srcRect/>
          <a:stretch>
            <a:fillRect/>
          </a:stretch>
        </p:blipFill>
        <p:spPr bwMode="auto">
          <a:xfrm>
            <a:off x="4267200" y="2209800"/>
            <a:ext cx="4419600" cy="38481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990600" y="2057400"/>
            <a:ext cx="2819401" cy="1240536"/>
          </a:xfrm>
          <a:prstGeom prst="rect">
            <a:avLst/>
          </a:prstGeom>
          <a:noFill/>
          <a:ln w="9525">
            <a:noFill/>
            <a:miter lim="800000"/>
            <a:headEnd/>
            <a:tailEnd/>
          </a:ln>
        </p:spPr>
      </p:pic>
      <p:sp>
        <p:nvSpPr>
          <p:cNvPr id="8" name="TextBox 7"/>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a:t>
            </a:r>
            <a:r>
              <a:rPr lang="en-US" sz="1400" dirty="0" smtClean="0">
                <a:latin typeface="Times New Roman" pitchFamily="18" charset="0"/>
                <a:cs typeface="Times New Roman" pitchFamily="18" charset="0"/>
              </a:rPr>
              <a:t>3</a:t>
            </a:r>
            <a:endParaRPr lang="en-US" sz="1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sz="3200" b="1" i="1" dirty="0" smtClean="0">
                <a:solidFill>
                  <a:srgbClr val="FF0000"/>
                </a:solidFill>
                <a:cs typeface="Times New Roman" pitchFamily="18" charset="0"/>
              </a:rPr>
              <a:t>MODIFIED CONSTELLATION</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a:xfrm>
            <a:off x="457200" y="1600200"/>
            <a:ext cx="8305800" cy="4800600"/>
          </a:xfrm>
        </p:spPr>
        <p:txBody>
          <a:bodyPr>
            <a:normAutofit lnSpcReduction="10000"/>
          </a:bodyPr>
          <a:lstStyle/>
          <a:p>
            <a:pPr marL="342900" lvl="1" indent="-342900">
              <a:buFont typeface="Arial" pitchFamily="34" charset="0"/>
              <a:buChar char="•"/>
            </a:pPr>
            <a:r>
              <a:rPr lang="en-US" sz="2000" dirty="0" smtClean="0"/>
              <a:t>Formation of a maximum constellation </a:t>
            </a:r>
            <a:r>
              <a:rPr lang="en-US" sz="2000" dirty="0" smtClean="0"/>
              <a:t>area</a:t>
            </a:r>
          </a:p>
          <a:p>
            <a:pPr marL="742950" lvl="2" indent="-342900"/>
            <a:r>
              <a:rPr lang="en-US" sz="1600" dirty="0" smtClean="0">
                <a:latin typeface="Times New Roman" pitchFamily="18" charset="0"/>
                <a:cs typeface="Times New Roman" pitchFamily="18" charset="0"/>
              </a:rPr>
              <a:t>Light sources </a:t>
            </a:r>
          </a:p>
          <a:p>
            <a:pPr marL="742950" lvl="2" indent="-342900">
              <a:buNone/>
            </a:pPr>
            <a:r>
              <a:rPr lang="en-US"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determine the gamut</a:t>
            </a:r>
          </a:p>
          <a:p>
            <a:pPr marL="742950" lvl="2" indent="-342900">
              <a:buNone/>
            </a:pPr>
            <a:r>
              <a:rPr lang="en-US"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area.</a:t>
            </a:r>
          </a:p>
          <a:p>
            <a:pPr marL="742950" lvl="2" indent="-342900"/>
            <a:r>
              <a:rPr lang="en-US" sz="1600" dirty="0" smtClean="0">
                <a:latin typeface="Times New Roman" pitchFamily="18" charset="0"/>
                <a:cs typeface="Times New Roman" pitchFamily="18" charset="0"/>
              </a:rPr>
              <a:t>Depending on the</a:t>
            </a:r>
          </a:p>
          <a:p>
            <a:pPr marL="742950" lvl="2" indent="-342900">
              <a:buNone/>
            </a:pPr>
            <a:r>
              <a:rPr lang="en-US"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t</a:t>
            </a:r>
            <a:r>
              <a:rPr lang="en-US" sz="1600" dirty="0" smtClean="0">
                <a:latin typeface="Times New Roman" pitchFamily="18" charset="0"/>
                <a:cs typeface="Times New Roman" pitchFamily="18" charset="0"/>
              </a:rPr>
              <a:t>arget color</a:t>
            </a:r>
          </a:p>
          <a:p>
            <a:pPr marL="742950" lvl="2" indent="-342900">
              <a:buFont typeface="Wingdings"/>
              <a:buChar char="à"/>
            </a:pPr>
            <a:r>
              <a:rPr lang="en-US" sz="1600" dirty="0" smtClean="0">
                <a:latin typeface="Times New Roman" pitchFamily="18" charset="0"/>
                <a:cs typeface="Times New Roman" pitchFamily="18" charset="0"/>
                <a:sym typeface="Wingdings" pitchFamily="2" charset="2"/>
              </a:rPr>
              <a:t>A specific target</a:t>
            </a:r>
          </a:p>
          <a:p>
            <a:pPr marL="742950" lvl="2" indent="-342900">
              <a:buNone/>
            </a:pPr>
            <a:r>
              <a:rPr lang="en-US" sz="1600" dirty="0" smtClean="0">
                <a:latin typeface="Times New Roman" pitchFamily="18" charset="0"/>
                <a:cs typeface="Times New Roman" pitchFamily="18" charset="0"/>
                <a:sym typeface="Wingdings" pitchFamily="2" charset="2"/>
              </a:rPr>
              <a:t>	color can be </a:t>
            </a:r>
          </a:p>
          <a:p>
            <a:pPr marL="742950" lvl="2" indent="-342900">
              <a:buNone/>
            </a:pPr>
            <a:r>
              <a:rPr lang="en-US" sz="1600" dirty="0" smtClean="0">
                <a:latin typeface="Times New Roman" pitchFamily="18" charset="0"/>
                <a:cs typeface="Times New Roman" pitchFamily="18" charset="0"/>
                <a:sym typeface="Wingdings" pitchFamily="2" charset="2"/>
              </a:rPr>
              <a:t>	</a:t>
            </a:r>
            <a:r>
              <a:rPr lang="en-US" sz="1600" dirty="0" smtClean="0">
                <a:latin typeface="Times New Roman" pitchFamily="18" charset="0"/>
                <a:cs typeface="Times New Roman" pitchFamily="18" charset="0"/>
                <a:sym typeface="Wingdings" pitchFamily="2" charset="2"/>
              </a:rPr>
              <a:t>generated.</a:t>
            </a:r>
          </a:p>
          <a:p>
            <a:pPr marL="742950" lvl="2" indent="-342900">
              <a:buFont typeface="Wingdings"/>
              <a:buChar char="à"/>
            </a:pPr>
            <a:r>
              <a:rPr lang="en-US" sz="1600" dirty="0" smtClean="0">
                <a:latin typeface="Times New Roman" pitchFamily="18" charset="0"/>
                <a:cs typeface="Times New Roman" pitchFamily="18" charset="0"/>
                <a:sym typeface="Wingdings" pitchFamily="2" charset="2"/>
              </a:rPr>
              <a:t>Current constellation</a:t>
            </a:r>
          </a:p>
          <a:p>
            <a:pPr marL="742950" lvl="2" indent="-342900">
              <a:buNone/>
            </a:pPr>
            <a:r>
              <a:rPr lang="en-US" sz="1600" dirty="0" smtClean="0">
                <a:latin typeface="Times New Roman" pitchFamily="18" charset="0"/>
                <a:cs typeface="Times New Roman" pitchFamily="18" charset="0"/>
                <a:sym typeface="Wingdings" pitchFamily="2" charset="2"/>
              </a:rPr>
              <a:t>	</a:t>
            </a:r>
            <a:r>
              <a:rPr lang="en-US" sz="1600" dirty="0" smtClean="0">
                <a:latin typeface="Times New Roman" pitchFamily="18" charset="0"/>
                <a:cs typeface="Times New Roman" pitchFamily="18" charset="0"/>
                <a:sym typeface="Wingdings" pitchFamily="2" charset="2"/>
              </a:rPr>
              <a:t>is one with white </a:t>
            </a:r>
          </a:p>
          <a:p>
            <a:pPr marL="742950" lvl="2" indent="-342900">
              <a:buNone/>
            </a:pPr>
            <a:r>
              <a:rPr lang="en-US" sz="1600" dirty="0" smtClean="0">
                <a:latin typeface="Times New Roman" pitchFamily="18" charset="0"/>
                <a:cs typeface="Times New Roman" pitchFamily="18" charset="0"/>
                <a:sym typeface="Wingdings" pitchFamily="2" charset="2"/>
              </a:rPr>
              <a:t>	</a:t>
            </a:r>
            <a:r>
              <a:rPr lang="en-US" sz="1600" dirty="0" smtClean="0">
                <a:latin typeface="Times New Roman" pitchFamily="18" charset="0"/>
                <a:cs typeface="Times New Roman" pitchFamily="18" charset="0"/>
                <a:sym typeface="Wingdings" pitchFamily="2" charset="2"/>
              </a:rPr>
              <a:t>target color and three</a:t>
            </a:r>
          </a:p>
          <a:p>
            <a:pPr marL="742950" lvl="2" indent="-342900">
              <a:buNone/>
            </a:pPr>
            <a:r>
              <a:rPr lang="en-US" sz="1600" dirty="0" smtClean="0">
                <a:latin typeface="Times New Roman" pitchFamily="18" charset="0"/>
                <a:cs typeface="Times New Roman" pitchFamily="18" charset="0"/>
                <a:sym typeface="Wingdings" pitchFamily="2" charset="2"/>
              </a:rPr>
              <a:t>	</a:t>
            </a:r>
            <a:r>
              <a:rPr lang="en-US" sz="1600" dirty="0" smtClean="0">
                <a:latin typeface="Times New Roman" pitchFamily="18" charset="0"/>
                <a:cs typeface="Times New Roman" pitchFamily="18" charset="0"/>
                <a:sym typeface="Wingdings" pitchFamily="2" charset="2"/>
              </a:rPr>
              <a:t>light sources.</a:t>
            </a:r>
          </a:p>
          <a:p>
            <a:pPr marL="349250" lvl="2" indent="-349250"/>
            <a:r>
              <a:rPr lang="en-US" sz="1800" dirty="0" smtClean="0">
                <a:latin typeface="Times New Roman" pitchFamily="18" charset="0"/>
                <a:cs typeface="Times New Roman" pitchFamily="18" charset="0"/>
                <a:sym typeface="Wingdings" pitchFamily="2" charset="2"/>
              </a:rPr>
              <a:t>M</a:t>
            </a:r>
            <a:r>
              <a:rPr lang="en-US" sz="1800" dirty="0" smtClean="0">
                <a:latin typeface="Times New Roman" pitchFamily="18" charset="0"/>
                <a:cs typeface="Times New Roman" pitchFamily="18" charset="0"/>
                <a:sym typeface="Wingdings" pitchFamily="2" charset="2"/>
              </a:rPr>
              <a:t>ore </a:t>
            </a:r>
            <a:r>
              <a:rPr lang="en-US" sz="1800" dirty="0" smtClean="0">
                <a:latin typeface="Times New Roman" pitchFamily="18" charset="0"/>
                <a:cs typeface="Times New Roman" pitchFamily="18" charset="0"/>
                <a:sym typeface="Wingdings" pitchFamily="2" charset="2"/>
              </a:rPr>
              <a:t>flexibility</a:t>
            </a:r>
          </a:p>
          <a:p>
            <a:pPr marL="806450" lvl="3" indent="-349250">
              <a:buFont typeface="Arial" pitchFamily="34" charset="0"/>
              <a:buChar char="•"/>
            </a:pPr>
            <a:r>
              <a:rPr lang="en-US" sz="1600" dirty="0" smtClean="0">
                <a:latin typeface="Times New Roman" pitchFamily="18" charset="0"/>
                <a:cs typeface="Times New Roman" pitchFamily="18" charset="0"/>
              </a:rPr>
              <a:t>Any target color</a:t>
            </a:r>
          </a:p>
          <a:p>
            <a:pPr marL="806450" lvl="3" indent="-349250">
              <a:buFont typeface="Arial" pitchFamily="34" charset="0"/>
              <a:buChar char="•"/>
            </a:pPr>
            <a:r>
              <a:rPr lang="en-US" sz="1600" dirty="0" smtClean="0">
                <a:latin typeface="Times New Roman" pitchFamily="18" charset="0"/>
                <a:cs typeface="Times New Roman" pitchFamily="18" charset="0"/>
              </a:rPr>
              <a:t>Any number of light</a:t>
            </a:r>
          </a:p>
          <a:p>
            <a:pPr marL="806450" lvl="3" indent="-349250">
              <a:buNone/>
            </a:pPr>
            <a:r>
              <a:rPr lang="en-US" sz="1600" dirty="0" smtClean="0">
                <a:latin typeface="Times New Roman" pitchFamily="18" charset="0"/>
                <a:cs typeface="Times New Roman" pitchFamily="18" charset="0"/>
              </a:rPr>
              <a:t>	sources</a:t>
            </a:r>
            <a:endParaRPr lang="en-US" sz="16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p:txBody>
      </p:sp>
      <p:pic>
        <p:nvPicPr>
          <p:cNvPr id="5" name="Picture 4"/>
          <p:cNvPicPr/>
          <p:nvPr/>
        </p:nvPicPr>
        <p:blipFill>
          <a:blip r:embed="rId2" cstate="print"/>
          <a:srcRect/>
          <a:stretch>
            <a:fillRect/>
          </a:stretch>
        </p:blipFill>
        <p:spPr bwMode="auto">
          <a:xfrm>
            <a:off x="3048000" y="1905000"/>
            <a:ext cx="5791200" cy="4191000"/>
          </a:xfrm>
          <a:prstGeom prst="rect">
            <a:avLst/>
          </a:prstGeom>
          <a:noFill/>
          <a:ln w="9525">
            <a:noFill/>
            <a:miter lim="800000"/>
            <a:headEnd/>
            <a:tailEnd/>
          </a:ln>
        </p:spPr>
      </p:pic>
      <p:sp>
        <p:nvSpPr>
          <p:cNvPr id="8" name="TextBox 7"/>
          <p:cNvSpPr txBox="1"/>
          <p:nvPr/>
        </p:nvSpPr>
        <p:spPr>
          <a:xfrm>
            <a:off x="3962400" y="5867400"/>
            <a:ext cx="4522456" cy="369332"/>
          </a:xfrm>
          <a:prstGeom prst="rect">
            <a:avLst/>
          </a:prstGeom>
          <a:solidFill>
            <a:srgbClr val="FFFF00"/>
          </a:solidFill>
        </p:spPr>
        <p:txBody>
          <a:bodyPr wrap="none" rtlCol="0">
            <a:spAutoFit/>
          </a:bodyPr>
          <a:lstStyle/>
          <a:p>
            <a:r>
              <a:rPr lang="en-US" dirty="0" smtClean="0"/>
              <a:t>an </a:t>
            </a:r>
            <a:r>
              <a:rPr lang="en-US" dirty="0" smtClean="0"/>
              <a:t>example with seven light emitting </a:t>
            </a:r>
            <a:r>
              <a:rPr lang="en-US" dirty="0" smtClean="0"/>
              <a:t>devices</a:t>
            </a:r>
            <a:endParaRPr lang="en-US" dirty="0"/>
          </a:p>
        </p:txBody>
      </p:sp>
      <p:sp>
        <p:nvSpPr>
          <p:cNvPr id="9" name="TextBox 8"/>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a:t>
            </a:r>
            <a:r>
              <a:rPr lang="en-US" sz="1400" dirty="0" smtClean="0">
                <a:latin typeface="Times New Roman" pitchFamily="18" charset="0"/>
                <a:cs typeface="Times New Roman" pitchFamily="18" charset="0"/>
              </a:rPr>
              <a:t>4</a:t>
            </a:r>
            <a:endParaRPr lang="en-US" sz="14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rgbClr val="FF0000"/>
                </a:solidFill>
                <a:cs typeface="Times New Roman" pitchFamily="18" charset="0"/>
              </a:rPr>
              <a:t>SYMBOL POINT DISPERSION (1)</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p:txBody>
          <a:bodyPr>
            <a:normAutofit/>
          </a:bodyPr>
          <a:lstStyle/>
          <a:p>
            <a:r>
              <a:rPr lang="en-US" sz="2000" dirty="0" smtClean="0"/>
              <a:t>Dispersion </a:t>
            </a:r>
            <a:r>
              <a:rPr lang="en-US" sz="2000" dirty="0" smtClean="0"/>
              <a:t>of received symbols for </a:t>
            </a:r>
            <a:r>
              <a:rPr lang="en-US" sz="2000" dirty="0" smtClean="0"/>
              <a:t>CSK </a:t>
            </a:r>
            <a:r>
              <a:rPr lang="en-US" sz="2000" dirty="0" smtClean="0"/>
              <a:t>due to added AWGN noise on CIE </a:t>
            </a:r>
            <a:r>
              <a:rPr lang="en-US" sz="2000" dirty="0" smtClean="0"/>
              <a:t>1931 with current formulae</a:t>
            </a:r>
          </a:p>
          <a:p>
            <a:pPr lvl="1"/>
            <a:r>
              <a:rPr lang="en-US" sz="1800" dirty="0" smtClean="0"/>
              <a:t>Each symbol has a different </a:t>
            </a:r>
          </a:p>
          <a:p>
            <a:pPr lvl="1">
              <a:buNone/>
            </a:pPr>
            <a:r>
              <a:rPr lang="en-US" sz="1800" dirty="0" smtClean="0"/>
              <a:t>	</a:t>
            </a:r>
            <a:r>
              <a:rPr lang="en-US" sz="1800" dirty="0" smtClean="0"/>
              <a:t>dispersion area depending</a:t>
            </a:r>
          </a:p>
          <a:p>
            <a:pPr lvl="1">
              <a:buNone/>
            </a:pPr>
            <a:r>
              <a:rPr lang="en-US" sz="1800" dirty="0" smtClean="0"/>
              <a:t>	</a:t>
            </a:r>
            <a:r>
              <a:rPr lang="en-US" sz="1800" dirty="0" smtClean="0"/>
              <a:t>on the location of the point.</a:t>
            </a:r>
            <a:endParaRPr lang="en-US" sz="1800" dirty="0" smtClean="0"/>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p:txBody>
      </p:sp>
      <p:pic>
        <p:nvPicPr>
          <p:cNvPr id="6" name="Picture 5" descr="수신심벌모양.bmp"/>
          <p:cNvPicPr/>
          <p:nvPr/>
        </p:nvPicPr>
        <p:blipFill>
          <a:blip r:embed="rId2" cstate="print"/>
          <a:stretch>
            <a:fillRect/>
          </a:stretch>
        </p:blipFill>
        <p:spPr>
          <a:xfrm>
            <a:off x="3962400" y="2362200"/>
            <a:ext cx="5181600" cy="3857625"/>
          </a:xfrm>
          <a:prstGeom prst="rect">
            <a:avLst/>
          </a:prstGeom>
        </p:spPr>
      </p:pic>
      <p:sp>
        <p:nvSpPr>
          <p:cNvPr id="7" name="TextBox 6"/>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a:t>
            </a:r>
            <a:r>
              <a:rPr lang="en-US" sz="1400" dirty="0" smtClean="0">
                <a:latin typeface="Times New Roman" pitchFamily="18" charset="0"/>
                <a:cs typeface="Times New Roman" pitchFamily="18" charset="0"/>
              </a:rPr>
              <a:t>5</a:t>
            </a:r>
            <a:endParaRPr lang="en-US" sz="14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rgbClr val="FF0000"/>
                </a:solidFill>
                <a:cs typeface="Times New Roman" pitchFamily="18" charset="0"/>
              </a:rPr>
              <a:t>SYMBOL POINT DISPERSION </a:t>
            </a:r>
            <a:r>
              <a:rPr lang="en-US" sz="3200" b="1" i="1" dirty="0" smtClean="0">
                <a:solidFill>
                  <a:srgbClr val="FF0000"/>
                </a:solidFill>
                <a:cs typeface="Times New Roman" pitchFamily="18" charset="0"/>
              </a:rPr>
              <a:t>(2)</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p:txBody>
          <a:bodyPr>
            <a:normAutofit/>
          </a:bodyPr>
          <a:lstStyle/>
          <a:p>
            <a:r>
              <a:rPr lang="en-US" sz="2000" dirty="0" smtClean="0"/>
              <a:t>Subareas each of which represents its own </a:t>
            </a:r>
            <a:r>
              <a:rPr lang="en-US" sz="2000" dirty="0" smtClean="0"/>
              <a:t>symbol</a:t>
            </a:r>
            <a:r>
              <a:rPr lang="en-US" sz="2000" dirty="0" smtClean="0"/>
              <a:t> due to added AWGN noise on CIE </a:t>
            </a:r>
            <a:r>
              <a:rPr lang="en-US" sz="2000" dirty="0" smtClean="0"/>
              <a:t>1931 with current formulae</a:t>
            </a:r>
            <a:endParaRPr lang="en-US" sz="2000" dirty="0" smtClean="0">
              <a:latin typeface="Times New Roman" pitchFamily="18" charset="0"/>
              <a:cs typeface="Times New Roman" pitchFamily="18" charset="0"/>
            </a:endParaRPr>
          </a:p>
          <a:p>
            <a:pPr lvl="1"/>
            <a:r>
              <a:rPr lang="en-US" sz="1800" dirty="0" smtClean="0"/>
              <a:t>Each symbol has a different </a:t>
            </a:r>
          </a:p>
          <a:p>
            <a:pPr lvl="1">
              <a:buNone/>
            </a:pPr>
            <a:r>
              <a:rPr lang="en-US" sz="1800" dirty="0" smtClean="0"/>
              <a:t>	dispersion area depending</a:t>
            </a:r>
          </a:p>
          <a:p>
            <a:pPr lvl="1">
              <a:buNone/>
            </a:pPr>
            <a:r>
              <a:rPr lang="en-US" sz="1800" dirty="0" smtClean="0"/>
              <a:t>	on the location of the point.</a:t>
            </a: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p:txBody>
      </p:sp>
      <p:pic>
        <p:nvPicPr>
          <p:cNvPr id="5" name="_x110045496" descr="EMB0000092459a9"/>
          <p:cNvPicPr/>
          <p:nvPr/>
        </p:nvPicPr>
        <p:blipFill>
          <a:blip r:embed="rId2" cstate="print"/>
          <a:srcRect/>
          <a:stretch>
            <a:fillRect/>
          </a:stretch>
        </p:blipFill>
        <p:spPr bwMode="auto">
          <a:xfrm>
            <a:off x="3886200" y="2286000"/>
            <a:ext cx="5257800" cy="3809999"/>
          </a:xfrm>
          <a:prstGeom prst="rect">
            <a:avLst/>
          </a:prstGeom>
          <a:noFill/>
          <a:ln w="9525">
            <a:noFill/>
            <a:miter lim="800000"/>
            <a:headEnd/>
            <a:tailEnd/>
          </a:ln>
        </p:spPr>
      </p:pic>
      <p:sp>
        <p:nvSpPr>
          <p:cNvPr id="7" name="TextBox 6"/>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a:t>
            </a:r>
            <a:r>
              <a:rPr lang="en-US" sz="1400" dirty="0" smtClean="0">
                <a:latin typeface="Times New Roman" pitchFamily="18" charset="0"/>
                <a:cs typeface="Times New Roman" pitchFamily="18" charset="0"/>
              </a:rPr>
              <a:t>6</a:t>
            </a:r>
            <a:endParaRPr lang="en-US" sz="14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rgbClr val="FF0000"/>
                </a:solidFill>
                <a:cs typeface="Times New Roman" pitchFamily="18" charset="0"/>
              </a:rPr>
              <a:t>SYMBOL POINT DISPERSION </a:t>
            </a:r>
            <a:r>
              <a:rPr lang="en-US" sz="3200" b="1" i="1" dirty="0" smtClean="0">
                <a:solidFill>
                  <a:srgbClr val="FF0000"/>
                </a:solidFill>
                <a:cs typeface="Times New Roman" pitchFamily="18" charset="0"/>
              </a:rPr>
              <a:t>(3)</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p:txBody>
          <a:bodyPr>
            <a:normAutofit/>
          </a:bodyPr>
          <a:lstStyle/>
          <a:p>
            <a:r>
              <a:rPr lang="en-US" sz="2000" dirty="0" smtClean="0"/>
              <a:t>Dispersion of received symbols for </a:t>
            </a:r>
            <a:r>
              <a:rPr lang="en-US" sz="2000" dirty="0" smtClean="0"/>
              <a:t>CSK </a:t>
            </a:r>
            <a:r>
              <a:rPr lang="en-US" sz="2000" dirty="0" smtClean="0"/>
              <a:t>which results in degradation of </a:t>
            </a:r>
            <a:r>
              <a:rPr lang="en-US" sz="2000" dirty="0" smtClean="0"/>
              <a:t>performance </a:t>
            </a:r>
            <a:r>
              <a:rPr lang="en-US" sz="2000" dirty="0" smtClean="0"/>
              <a:t>on CIE 1976</a:t>
            </a: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p:txBody>
      </p:sp>
      <p:pic>
        <p:nvPicPr>
          <p:cNvPr id="6" name="그림 1" descr="EMB000013a05161"/>
          <p:cNvPicPr/>
          <p:nvPr/>
        </p:nvPicPr>
        <p:blipFill>
          <a:blip r:embed="rId2" cstate="print"/>
          <a:srcRect/>
          <a:stretch>
            <a:fillRect/>
          </a:stretch>
        </p:blipFill>
        <p:spPr bwMode="auto">
          <a:xfrm>
            <a:off x="685800" y="2286000"/>
            <a:ext cx="3962400" cy="3581400"/>
          </a:xfrm>
          <a:prstGeom prst="rect">
            <a:avLst/>
          </a:prstGeom>
          <a:noFill/>
        </p:spPr>
      </p:pic>
      <p:pic>
        <p:nvPicPr>
          <p:cNvPr id="7" name="그림 1" descr="C:\Documents and Settings\LK\My Documents\MATLAB\MWIM\그래프\14.jpg"/>
          <p:cNvPicPr/>
          <p:nvPr/>
        </p:nvPicPr>
        <p:blipFill>
          <a:blip r:embed="rId3" cstate="print"/>
          <a:srcRect/>
          <a:stretch>
            <a:fillRect/>
          </a:stretch>
        </p:blipFill>
        <p:spPr bwMode="auto">
          <a:xfrm>
            <a:off x="4953000" y="2514600"/>
            <a:ext cx="3733800" cy="3124200"/>
          </a:xfrm>
          <a:prstGeom prst="rect">
            <a:avLst/>
          </a:prstGeom>
          <a:noFill/>
          <a:ln w="9525">
            <a:noFill/>
            <a:miter lim="800000"/>
            <a:headEnd/>
            <a:tailEnd/>
          </a:ln>
        </p:spPr>
      </p:pic>
      <p:sp>
        <p:nvSpPr>
          <p:cNvPr id="9" name="TextBox 8"/>
          <p:cNvSpPr txBox="1"/>
          <p:nvPr/>
        </p:nvSpPr>
        <p:spPr>
          <a:xfrm>
            <a:off x="990600" y="5638800"/>
            <a:ext cx="3428999" cy="646331"/>
          </a:xfrm>
          <a:prstGeom prst="rect">
            <a:avLst/>
          </a:prstGeom>
          <a:solidFill>
            <a:srgbClr val="FFFF00"/>
          </a:solidFill>
        </p:spPr>
        <p:txBody>
          <a:bodyPr wrap="square" rtlCol="0">
            <a:spAutoFit/>
          </a:bodyPr>
          <a:lstStyle/>
          <a:p>
            <a:pPr algn="ctr"/>
            <a:r>
              <a:rPr lang="en-US" dirty="0" smtClean="0"/>
              <a:t>Dispersion with current constellation and formulae</a:t>
            </a:r>
            <a:endParaRPr lang="en-US" dirty="0"/>
          </a:p>
        </p:txBody>
      </p:sp>
      <p:sp>
        <p:nvSpPr>
          <p:cNvPr id="10" name="TextBox 9"/>
          <p:cNvSpPr txBox="1"/>
          <p:nvPr/>
        </p:nvSpPr>
        <p:spPr>
          <a:xfrm>
            <a:off x="5105400" y="5638800"/>
            <a:ext cx="3428999" cy="646331"/>
          </a:xfrm>
          <a:prstGeom prst="rect">
            <a:avLst/>
          </a:prstGeom>
          <a:solidFill>
            <a:srgbClr val="FFFF00"/>
          </a:solidFill>
        </p:spPr>
        <p:txBody>
          <a:bodyPr wrap="square" rtlCol="0">
            <a:spAutoFit/>
          </a:bodyPr>
          <a:lstStyle/>
          <a:p>
            <a:pPr algn="ctr"/>
            <a:r>
              <a:rPr lang="en-US" dirty="0" smtClean="0"/>
              <a:t>Dispersion with modified constellation and formulae</a:t>
            </a:r>
            <a:endParaRPr lang="en-US" dirty="0"/>
          </a:p>
        </p:txBody>
      </p:sp>
      <p:sp>
        <p:nvSpPr>
          <p:cNvPr id="11" name="TextBox 10"/>
          <p:cNvSpPr txBox="1"/>
          <p:nvPr/>
        </p:nvSpPr>
        <p:spPr>
          <a:xfrm>
            <a:off x="2819400" y="2743200"/>
            <a:ext cx="1713354" cy="369332"/>
          </a:xfrm>
          <a:prstGeom prst="rect">
            <a:avLst/>
          </a:prstGeom>
          <a:solidFill>
            <a:srgbClr val="FF0000"/>
          </a:solidFill>
        </p:spPr>
        <p:txBody>
          <a:bodyPr wrap="none" rtlCol="0">
            <a:spAutoFit/>
          </a:bodyPr>
          <a:lstStyle/>
          <a:p>
            <a:r>
              <a:rPr lang="en-US" dirty="0" smtClean="0"/>
              <a:t>More dispersion</a:t>
            </a:r>
            <a:endParaRPr lang="en-US" dirty="0"/>
          </a:p>
        </p:txBody>
      </p:sp>
      <p:sp>
        <p:nvSpPr>
          <p:cNvPr id="12" name="TextBox 11"/>
          <p:cNvSpPr txBox="1"/>
          <p:nvPr/>
        </p:nvSpPr>
        <p:spPr>
          <a:xfrm>
            <a:off x="6858000" y="2743200"/>
            <a:ext cx="1594539" cy="369332"/>
          </a:xfrm>
          <a:prstGeom prst="rect">
            <a:avLst/>
          </a:prstGeom>
          <a:solidFill>
            <a:srgbClr val="FF0000"/>
          </a:solidFill>
        </p:spPr>
        <p:txBody>
          <a:bodyPr wrap="none" rtlCol="0">
            <a:spAutoFit/>
          </a:bodyPr>
          <a:lstStyle/>
          <a:p>
            <a:r>
              <a:rPr lang="en-US" dirty="0" smtClean="0"/>
              <a:t>Less dispersion</a:t>
            </a:r>
            <a:endParaRPr lang="en-US" dirty="0"/>
          </a:p>
        </p:txBody>
      </p:sp>
      <p:sp>
        <p:nvSpPr>
          <p:cNvPr id="13" name="TextBox 12"/>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a:t>
            </a:r>
            <a:r>
              <a:rPr lang="en-US" sz="1400" dirty="0" smtClean="0">
                <a:latin typeface="Times New Roman" pitchFamily="18" charset="0"/>
                <a:cs typeface="Times New Roman" pitchFamily="18" charset="0"/>
              </a:rPr>
              <a:t>7</a:t>
            </a:r>
            <a:endParaRPr lang="en-US" sz="14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rgbClr val="FF0000"/>
                </a:solidFill>
                <a:cs typeface="Times New Roman" pitchFamily="18" charset="0"/>
              </a:rPr>
              <a:t>PERFORMANCE COMPARISON</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p:txBody>
          <a:bodyPr>
            <a:normAutofit/>
          </a:bodyPr>
          <a:lstStyle/>
          <a:p>
            <a:r>
              <a:rPr lang="en-US" sz="2000" dirty="0" smtClean="0"/>
              <a:t>BER performance comparison between </a:t>
            </a:r>
            <a:r>
              <a:rPr lang="en-US" sz="2000" dirty="0" smtClean="0"/>
              <a:t>current constellation and modified constellation</a:t>
            </a:r>
            <a:endParaRPr lang="en-US" sz="2000" dirty="0" smtClean="0"/>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p:txBody>
      </p:sp>
      <p:pic>
        <p:nvPicPr>
          <p:cNvPr id="5" name="그림 2" descr="C:\Documents and Settings\LK\My Documents\MATLAB\MWIM\그래프\15.jpg"/>
          <p:cNvPicPr/>
          <p:nvPr/>
        </p:nvPicPr>
        <p:blipFill>
          <a:blip r:embed="rId2" cstate="print"/>
          <a:srcRect/>
          <a:stretch>
            <a:fillRect/>
          </a:stretch>
        </p:blipFill>
        <p:spPr bwMode="auto">
          <a:xfrm>
            <a:off x="2286000" y="1905000"/>
            <a:ext cx="6400800" cy="4572000"/>
          </a:xfrm>
          <a:prstGeom prst="rect">
            <a:avLst/>
          </a:prstGeom>
          <a:noFill/>
          <a:ln w="9525">
            <a:noFill/>
            <a:miter lim="800000"/>
            <a:headEnd/>
            <a:tailEnd/>
          </a:ln>
        </p:spPr>
      </p:pic>
      <p:sp>
        <p:nvSpPr>
          <p:cNvPr id="6" name="TextBox 5"/>
          <p:cNvSpPr txBox="1"/>
          <p:nvPr/>
        </p:nvSpPr>
        <p:spPr>
          <a:xfrm>
            <a:off x="3810000" y="5029200"/>
            <a:ext cx="1524000" cy="777136"/>
          </a:xfrm>
          <a:prstGeom prst="rect">
            <a:avLst/>
          </a:prstGeom>
          <a:solidFill>
            <a:schemeClr val="bg1"/>
          </a:solidFill>
        </p:spPr>
        <p:txBody>
          <a:bodyPr wrap="square" rtlCol="0">
            <a:spAutoFit/>
          </a:bodyPr>
          <a:lstStyle/>
          <a:p>
            <a:r>
              <a:rPr lang="en-US" sz="1050" dirty="0" smtClean="0"/>
              <a:t>Modified constellation</a:t>
            </a:r>
          </a:p>
          <a:p>
            <a:r>
              <a:rPr lang="en-US" sz="1050" dirty="0" smtClean="0"/>
              <a:t>(</a:t>
            </a:r>
            <a:r>
              <a:rPr lang="en-US" sz="1050" dirty="0" smtClean="0"/>
              <a:t>boundary decision)</a:t>
            </a:r>
          </a:p>
          <a:p>
            <a:pPr>
              <a:spcBef>
                <a:spcPts val="300"/>
              </a:spcBef>
            </a:pPr>
            <a:r>
              <a:rPr lang="en-US" sz="1050" dirty="0" smtClean="0"/>
              <a:t>Modified constellation</a:t>
            </a:r>
          </a:p>
          <a:p>
            <a:r>
              <a:rPr lang="en-US" sz="1050" dirty="0" smtClean="0"/>
              <a:t>Current constellation</a:t>
            </a:r>
            <a:endParaRPr lang="en-US" sz="1050" dirty="0"/>
          </a:p>
        </p:txBody>
      </p:sp>
      <p:cxnSp>
        <p:nvCxnSpPr>
          <p:cNvPr id="8" name="Straight Connector 7"/>
          <p:cNvCxnSpPr/>
          <p:nvPr/>
        </p:nvCxnSpPr>
        <p:spPr>
          <a:xfrm>
            <a:off x="609600" y="6324600"/>
            <a:ext cx="807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429000" y="5791200"/>
            <a:ext cx="1905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a:t>
            </a:r>
            <a:r>
              <a:rPr lang="en-US" sz="1400" dirty="0" smtClean="0">
                <a:latin typeface="Times New Roman" pitchFamily="18" charset="0"/>
                <a:cs typeface="Times New Roman" pitchFamily="18" charset="0"/>
              </a:rPr>
              <a:t>8</a:t>
            </a:r>
            <a:endParaRPr lang="en-US" sz="14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rgbClr val="FF0000"/>
                </a:solidFill>
                <a:cs typeface="Times New Roman" pitchFamily="18" charset="0"/>
              </a:rPr>
              <a:t>COMMENT 334</a:t>
            </a:r>
            <a:endParaRPr lang="en-US" sz="3200" b="1" i="1" dirty="0">
              <a:solidFill>
                <a:srgbClr val="FF0000"/>
              </a:solidFill>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pPr marL="342900" lvl="1" indent="-342900">
              <a:buFont typeface="Arial" pitchFamily="34" charset="0"/>
              <a:buChar char="•"/>
            </a:pPr>
            <a:r>
              <a:rPr lang="en-US" sz="1800" dirty="0" smtClean="0">
                <a:latin typeface="Times New Roman" pitchFamily="18" charset="0"/>
                <a:cs typeface="Times New Roman" pitchFamily="18" charset="0"/>
              </a:rPr>
              <a:t>Clause and </a:t>
            </a:r>
            <a:r>
              <a:rPr lang="en-US" sz="1800" dirty="0" smtClean="0">
                <a:latin typeface="Times New Roman" pitchFamily="18" charset="0"/>
                <a:cs typeface="Times New Roman" pitchFamily="18" charset="0"/>
              </a:rPr>
              <a:t>Page: 	</a:t>
            </a:r>
            <a:r>
              <a:rPr lang="en-US" sz="1800" dirty="0" smtClean="0">
                <a:latin typeface="Times New Roman" pitchFamily="18" charset="0"/>
                <a:cs typeface="Times New Roman" pitchFamily="18" charset="0"/>
              </a:rPr>
              <a:t>6.4.1	Page 39	Line </a:t>
            </a:r>
            <a:r>
              <a:rPr lang="en-US" sz="1800" dirty="0" smtClean="0">
                <a:latin typeface="Times New Roman" pitchFamily="18" charset="0"/>
                <a:cs typeface="Times New Roman" pitchFamily="18" charset="0"/>
              </a:rPr>
              <a:t>21</a:t>
            </a:r>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Comment 334</a:t>
            </a:r>
            <a:endParaRPr lang="en-US" sz="1800" dirty="0" smtClean="0">
              <a:latin typeface="Times New Roman" pitchFamily="18" charset="0"/>
              <a:cs typeface="Times New Roman" pitchFamily="18" charset="0"/>
            </a:endParaRPr>
          </a:p>
          <a:p>
            <a:pPr lvl="1"/>
            <a:r>
              <a:rPr lang="en-US" sz="1800" dirty="0" smtClean="0">
                <a:latin typeface="Times New Roman" pitchFamily="18" charset="0"/>
                <a:cs typeface="Times New Roman" pitchFamily="18" charset="0"/>
              </a:rPr>
              <a:t>“In </a:t>
            </a:r>
            <a:r>
              <a:rPr lang="en-US" sz="1800" dirty="0" smtClean="0">
                <a:latin typeface="Times New Roman" pitchFamily="18" charset="0"/>
                <a:cs typeface="Times New Roman" pitchFamily="18" charset="0"/>
              </a:rPr>
              <a:t>Figure 22, channel estimation sequence may not be needed if the receiver is able to compensate distortion from the channel</a:t>
            </a:r>
            <a:r>
              <a:rPr lang="en-US" sz="1800" dirty="0" smtClean="0">
                <a:latin typeface="Times New Roman" pitchFamily="18" charset="0"/>
                <a:cs typeface="Times New Roman" pitchFamily="18" charset="0"/>
              </a:rPr>
              <a:t>.”</a:t>
            </a:r>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Suggested Remedy</a:t>
            </a:r>
          </a:p>
          <a:p>
            <a:pPr lvl="1"/>
            <a:r>
              <a:rPr lang="en-US" sz="1800" dirty="0" smtClean="0">
                <a:latin typeface="Times New Roman" pitchFamily="18" charset="0"/>
                <a:cs typeface="Times New Roman" pitchFamily="18" charset="0"/>
              </a:rPr>
              <a:t>“A </a:t>
            </a:r>
            <a:r>
              <a:rPr lang="en-US" sz="1800" dirty="0" smtClean="0">
                <a:latin typeface="Times New Roman" pitchFamily="18" charset="0"/>
                <a:cs typeface="Times New Roman" pitchFamily="18" charset="0"/>
              </a:rPr>
              <a:t>channel compensation algorithm can rearrange constellation points at receiver without channel estimation for better performance</a:t>
            </a:r>
            <a:r>
              <a:rPr lang="en-US" sz="1800" dirty="0" smtClean="0">
                <a:latin typeface="Times New Roman" pitchFamily="18" charset="0"/>
                <a:cs typeface="Times New Roman" pitchFamily="18" charset="0"/>
              </a:rPr>
              <a:t>.”</a:t>
            </a:r>
            <a:endParaRPr lang="en-US" sz="1800" dirty="0">
              <a:solidFill>
                <a:srgbClr val="FF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838200" y="1905000"/>
            <a:ext cx="7467600" cy="2286000"/>
          </a:xfrm>
          <a:prstGeom prst="rect">
            <a:avLst/>
          </a:prstGeom>
          <a:noFill/>
          <a:ln w="9525">
            <a:noFill/>
            <a:miter lim="800000"/>
            <a:headEnd/>
            <a:tailEnd/>
          </a:ln>
        </p:spPr>
      </p:pic>
      <p:sp>
        <p:nvSpPr>
          <p:cNvPr id="5" name="TextBox 4"/>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a:t>
            </a:r>
            <a:r>
              <a:rPr lang="en-US" sz="1400" dirty="0" smtClean="0">
                <a:latin typeface="Times New Roman" pitchFamily="18" charset="0"/>
                <a:cs typeface="Times New Roman" pitchFamily="18" charset="0"/>
              </a:rPr>
              <a:t>9</a:t>
            </a:r>
            <a:endParaRPr lang="en-US" sz="14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5522</TotalTime>
  <Words>618</Words>
  <Application>Microsoft Office PowerPoint</Application>
  <PresentationFormat>On-screen Show (4:3)</PresentationFormat>
  <Paragraphs>193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CSK RELATED COMMENTS AND REMEDIES </vt:lpstr>
      <vt:lpstr>CURRENT CONSTELLATION IN D1</vt:lpstr>
      <vt:lpstr>MODIFIED CONSTELLATION</vt:lpstr>
      <vt:lpstr>SYMBOL POINT DISPERSION (1)</vt:lpstr>
      <vt:lpstr>SYMBOL POINT DISPERSION (2)</vt:lpstr>
      <vt:lpstr>SYMBOL POINT DISPERSION (3)</vt:lpstr>
      <vt:lpstr>PERFORMANCE COMPARISON</vt:lpstr>
      <vt:lpstr>COMMENT 334</vt:lpstr>
      <vt:lpstr>REMEDY FOR COMMENT 334</vt:lpstr>
      <vt:lpstr>COMMENT 500</vt:lpstr>
      <vt:lpstr>COMMENTS 501 &amp; 538 </vt:lpstr>
      <vt:lpstr>COMMENT 515</vt:lpstr>
      <vt:lpstr>COMMENT 522</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resolutions for 15.7 May 2010 meeting</dc:title>
  <dc:creator>Soo-Young Chang</dc:creator>
  <cp:lastModifiedBy>Soo-Young Chang</cp:lastModifiedBy>
  <cp:revision>77</cp:revision>
  <dcterms:created xsi:type="dcterms:W3CDTF">2010-05-03T18:32:55Z</dcterms:created>
  <dcterms:modified xsi:type="dcterms:W3CDTF">2010-05-18T23:00:19Z</dcterms:modified>
</cp:coreProperties>
</file>