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56" r:id="rId3"/>
    <p:sldId id="258" r:id="rId4"/>
    <p:sldId id="260" r:id="rId5"/>
    <p:sldId id="261" r:id="rId6"/>
    <p:sldId id="262" r:id="rId7"/>
    <p:sldId id="263" r:id="rId8"/>
    <p:sldId id="264" r:id="rId9"/>
    <p:sldId id="265" r:id="rId10"/>
    <p:sldId id="266" r:id="rId11"/>
    <p:sldId id="268" r:id="rId12"/>
    <p:sldId id="270" r:id="rId13"/>
    <p:sldId id="271" r:id="rId14"/>
    <p:sldId id="267" r:id="rId15"/>
    <p:sldId id="269" r:id="rId16"/>
    <p:sldId id="275" r:id="rId17"/>
    <p:sldId id="277" r:id="rId18"/>
    <p:sldId id="278" r:id="rId19"/>
    <p:sldId id="279" r:id="rId20"/>
    <p:sldId id="272"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1" d="100"/>
          <a:sy n="71" d="100"/>
        </p:scale>
        <p:origin x="-127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B02F16-3722-46AD-9C30-A010DD8099D5}" type="datetimeFigureOut">
              <a:rPr lang="en-US" smtClean="0"/>
              <a:pPr/>
              <a:t>5/18/2010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Soo</a:t>
            </a: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-Young Chang, CSUS</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457200" y="152400"/>
            <a:ext cx="12954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 2010</a:t>
            </a:r>
            <a:endParaRPr lang="en-US" sz="1400" b="1" dirty="0">
              <a:latin typeface="Times New Roman" pitchFamily="18" charset="0"/>
              <a:cs typeface="Times New Roman" pitchFamily="18" charset="0"/>
            </a:endParaRPr>
          </a:p>
        </p:txBody>
      </p:sp>
      <p:sp>
        <p:nvSpPr>
          <p:cNvPr id="13" name="TextBox 12"/>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15-10-0327-00-0007</a:t>
            </a:r>
            <a:endParaRPr lang="en-US" sz="1400" b="1" dirty="0">
              <a:latin typeface="Times New Roman" pitchFamily="18" charset="0"/>
              <a:cs typeface="Times New Roman"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B02F16-3722-46AD-9C30-A010DD8099D5}" type="datetimeFigureOut">
              <a:rPr lang="en-US" smtClean="0"/>
              <a:pPr/>
              <a:t>5/18/2010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B02F16-3722-46AD-9C30-A010DD8099D5}" type="datetimeFigureOut">
              <a:rPr lang="en-US" smtClean="0"/>
              <a:pPr/>
              <a:t>5/18/2010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2954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 2010</a:t>
            </a:r>
            <a:endParaRPr lang="en-US"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15-10-0327-00-0007</a:t>
            </a:r>
            <a:endParaRPr lang="en-US" sz="1400" b="1" dirty="0">
              <a:latin typeface="Times New Roman" pitchFamily="18" charset="0"/>
              <a:cs typeface="Times New Roman" pitchFamily="18" charset="0"/>
            </a:endParaRP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Soo</a:t>
            </a: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-Young Chang, CSUS</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B02F16-3722-46AD-9C30-A010DD8099D5}" type="datetimeFigureOut">
              <a:rPr lang="en-US" smtClean="0"/>
              <a:pPr/>
              <a:t>5/18/2010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B02F16-3722-46AD-9C30-A010DD8099D5}" type="datetimeFigureOut">
              <a:rPr lang="en-US" smtClean="0"/>
              <a:pPr/>
              <a:t>5/18/2010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B02F16-3722-46AD-9C30-A010DD8099D5}" type="datetimeFigureOut">
              <a:rPr lang="en-US" smtClean="0"/>
              <a:pPr/>
              <a:t>5/18/2010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B02F16-3722-46AD-9C30-A010DD8099D5}" type="datetimeFigureOut">
              <a:rPr lang="en-US" smtClean="0"/>
              <a:pPr/>
              <a:t>5/18/2010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B02F16-3722-46AD-9C30-A010DD8099D5}" type="datetimeFigureOut">
              <a:rPr lang="en-US" smtClean="0"/>
              <a:pPr/>
              <a:t>5/18/2010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B02F16-3722-46AD-9C30-A010DD8099D5}" type="datetimeFigureOut">
              <a:rPr lang="en-US" smtClean="0"/>
              <a:pPr/>
              <a:t>5/18/2010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B02F16-3722-46AD-9C30-A010DD8099D5}" type="datetimeFigureOut">
              <a:rPr lang="en-US" smtClean="0"/>
              <a:pPr/>
              <a:t>5/18/2010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B02F16-3722-46AD-9C30-A010DD8099D5}" type="datetimeFigureOut">
              <a:rPr lang="en-US" smtClean="0"/>
              <a:pPr/>
              <a:t>5/18/2010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3948B-9904-4F55-AB85-19EFE6CFA1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 y="609600"/>
            <a:ext cx="8991600" cy="4524315"/>
          </a:xfrm>
          <a:prstGeom prst="rect">
            <a:avLst/>
          </a:prstGeom>
          <a:noFill/>
          <a:ln w="12700">
            <a:noFill/>
            <a:miter lim="800000"/>
            <a:headEnd type="none" w="sm" len="sm"/>
            <a:tailEnd type="none" w="sm" len="sm"/>
          </a:ln>
          <a:effectLst/>
        </p:spPr>
        <p:txBody>
          <a:bodyPr>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Submission Title:</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A NEW BAND PLAN FOR 15.7</a:t>
            </a:r>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Date Submitted: </a:t>
            </a:r>
            <a:r>
              <a:rPr lang="en-US" sz="1600" dirty="0" smtClean="0">
                <a:latin typeface="Times New Roman" pitchFamily="18" charset="0"/>
                <a:cs typeface="Times New Roman" pitchFamily="18" charset="0"/>
              </a:rPr>
              <a:t>May 2010</a:t>
            </a:r>
            <a:r>
              <a:rPr lang="en-US" sz="1600" dirty="0">
                <a:latin typeface="Times New Roman" pitchFamily="18" charset="0"/>
                <a:cs typeface="Times New Roman" pitchFamily="18" charset="0"/>
              </a:rPr>
              <a:t>	</a:t>
            </a:r>
          </a:p>
          <a:p>
            <a:pPr marL="228600"/>
            <a:r>
              <a:rPr lang="en-US" sz="1600" b="1" dirty="0">
                <a:latin typeface="Times New Roman" pitchFamily="18" charset="0"/>
                <a:cs typeface="Times New Roman" pitchFamily="18" charset="0"/>
              </a:rPr>
              <a:t>Source:</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Soo</a:t>
            </a:r>
            <a:r>
              <a:rPr lang="en-US" sz="1600" dirty="0" smtClean="0">
                <a:latin typeface="Times New Roman" pitchFamily="18" charset="0"/>
                <a:cs typeface="Times New Roman" pitchFamily="18" charset="0"/>
              </a:rPr>
              <a:t>-Young Chang, CSUS</a:t>
            </a:r>
            <a:endParaRPr lang="en-US" sz="1600" dirty="0">
              <a:latin typeface="Times New Roman" pitchFamily="18" charset="0"/>
              <a:cs typeface="Times New Roman" pitchFamily="18" charset="0"/>
            </a:endParaRPr>
          </a:p>
          <a:p>
            <a:pPr marL="228600"/>
            <a:r>
              <a:rPr lang="en-US" sz="1600" dirty="0" smtClean="0">
                <a:latin typeface="Times New Roman" pitchFamily="18" charset="0"/>
                <a:cs typeface="Times New Roman" pitchFamily="18" charset="0"/>
              </a:rPr>
              <a:t>Address:</a:t>
            </a:r>
            <a:endParaRPr lang="en-US" sz="1600" dirty="0">
              <a:latin typeface="Times New Roman" pitchFamily="18" charset="0"/>
              <a:cs typeface="Times New Roman" pitchFamily="18" charset="0"/>
            </a:endParaRPr>
          </a:p>
          <a:p>
            <a:pPr marL="228600"/>
            <a:r>
              <a:rPr lang="en-US" sz="1600" dirty="0" smtClean="0">
                <a:latin typeface="Times New Roman" pitchFamily="18" charset="0"/>
                <a:cs typeface="Times New Roman" pitchFamily="18" charset="0"/>
              </a:rPr>
              <a:t>Contact Information: 530 574 2741 [sychang@ecs.csus.edu]</a:t>
            </a:r>
            <a:r>
              <a:rPr lang="en-US" sz="1600" dirty="0">
                <a:latin typeface="Times New Roman" pitchFamily="18" charset="0"/>
                <a:cs typeface="Times New Roman" pitchFamily="18" charset="0"/>
              </a:rPr>
              <a:t>	</a:t>
            </a:r>
          </a:p>
          <a:p>
            <a:pPr marL="228600">
              <a:spcBef>
                <a:spcPts val="600"/>
              </a:spcBef>
              <a:spcAft>
                <a:spcPts val="600"/>
              </a:spcAft>
            </a:pPr>
            <a:r>
              <a:rPr lang="en-US" sz="1600" b="1" dirty="0">
                <a:latin typeface="Times New Roman" pitchFamily="18" charset="0"/>
                <a:cs typeface="Times New Roman" pitchFamily="18" charset="0"/>
              </a:rPr>
              <a:t>Re</a:t>
            </a:r>
            <a:r>
              <a:rPr lang="en-US" sz="1600" b="1"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marL="228600">
              <a:spcBef>
                <a:spcPts val="600"/>
              </a:spcBef>
              <a:spcAft>
                <a:spcPts val="600"/>
              </a:spcAft>
            </a:pPr>
            <a:r>
              <a:rPr lang="en-US" sz="1600" b="1" dirty="0" smtClean="0">
                <a:latin typeface="Times New Roman" pitchFamily="18" charset="0"/>
                <a:cs typeface="Times New Roman" pitchFamily="18" charset="0"/>
              </a:rPr>
              <a:t>Abstract: </a:t>
            </a:r>
            <a:r>
              <a:rPr lang="en-US" sz="1600" dirty="0" smtClean="0">
                <a:latin typeface="Times New Roman" pitchFamily="18" charset="0"/>
                <a:cs typeface="Times New Roman" pitchFamily="18" charset="0"/>
              </a:rPr>
              <a:t>A new band plan is suggested for the 15.7 standard.</a:t>
            </a:r>
            <a:r>
              <a:rPr lang="en-US" sz="1600" dirty="0">
                <a:latin typeface="Times New Roman" pitchFamily="18" charset="0"/>
                <a:cs typeface="Times New Roman" pitchFamily="18" charset="0"/>
              </a:rPr>
              <a:t>	</a:t>
            </a:r>
          </a:p>
          <a:p>
            <a:pPr marL="228600">
              <a:spcBef>
                <a:spcPts val="600"/>
              </a:spcBef>
              <a:spcAft>
                <a:spcPts val="600"/>
              </a:spcAft>
            </a:pPr>
            <a:r>
              <a:rPr lang="en-US" sz="1600" b="1" dirty="0">
                <a:latin typeface="Times New Roman" pitchFamily="18" charset="0"/>
                <a:cs typeface="Times New Roman" pitchFamily="18" charset="0"/>
              </a:rPr>
              <a:t>Purpose:</a:t>
            </a:r>
            <a:r>
              <a:rPr lang="en-US" sz="1600" dirty="0">
                <a:latin typeface="Times New Roman" pitchFamily="18" charset="0"/>
                <a:cs typeface="Times New Roman" pitchFamily="18" charset="0"/>
              </a:rPr>
              <a:t>	</a:t>
            </a:r>
          </a:p>
          <a:p>
            <a:pPr marL="228600"/>
            <a:r>
              <a:rPr lang="en-US" sz="1600" b="1" dirty="0">
                <a:latin typeface="Times New Roman" pitchFamily="18" charset="0"/>
                <a:cs typeface="Times New Roman" pitchFamily="18" charset="0"/>
              </a:rPr>
              <a:t>Notice:</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r>
              <a:rPr lang="en-US" sz="1600" b="1" dirty="0" smtClean="0">
                <a:latin typeface="Times New Roman" pitchFamily="18" charset="0"/>
                <a:cs typeface="Times New Roman" pitchFamily="18" charset="0"/>
              </a:rPr>
              <a:t>Release:</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contributor acknowledges and accepts that this contribution becomes the property of IEEE and may be made publicly available by P802.15.	</a:t>
            </a:r>
          </a:p>
        </p:txBody>
      </p:sp>
      <p:sp>
        <p:nvSpPr>
          <p:cNvPr id="5" name="TextBox 4"/>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a:t>
            </a:r>
            <a:endParaRPr lang="en-US" sz="14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i="1" dirty="0" smtClean="0">
                <a:solidFill>
                  <a:srgbClr val="0070C0"/>
                </a:solidFill>
              </a:rPr>
              <a:t>USE OF RESPONSIVITY OF PHOTO DETECTORS</a:t>
            </a:r>
            <a:endParaRPr lang="en-US" sz="3200" b="1" i="1" dirty="0">
              <a:solidFill>
                <a:srgbClr val="0070C0"/>
              </a:solidFill>
            </a:endParaRPr>
          </a:p>
        </p:txBody>
      </p:sp>
      <p:sp>
        <p:nvSpPr>
          <p:cNvPr id="5" name="Content Placeholder 4"/>
          <p:cNvSpPr>
            <a:spLocks noGrp="1"/>
          </p:cNvSpPr>
          <p:nvPr>
            <p:ph idx="1"/>
          </p:nvPr>
        </p:nvSpPr>
        <p:spPr/>
        <p:txBody>
          <a:bodyPr>
            <a:normAutofit/>
          </a:bodyPr>
          <a:lstStyle/>
          <a:p>
            <a:r>
              <a:rPr lang="en-US" sz="2000" dirty="0" smtClean="0"/>
              <a:t>Average Photo </a:t>
            </a:r>
            <a:r>
              <a:rPr lang="en-US" sz="2000" dirty="0"/>
              <a:t>Detector Responsivity</a:t>
            </a:r>
          </a:p>
          <a:p>
            <a:pPr lvl="1"/>
            <a:r>
              <a:rPr lang="en-US" sz="1800" dirty="0"/>
              <a:t>Average responsivity of photo detectors which is calculated by averaging responsivity values of various types of photo detection devices from multiple </a:t>
            </a:r>
            <a:r>
              <a:rPr lang="en-US" sz="1800" dirty="0" smtClean="0"/>
              <a:t>vendors, shown in red. </a:t>
            </a:r>
            <a:endParaRPr lang="en-US" sz="1800" dirty="0"/>
          </a:p>
        </p:txBody>
      </p:sp>
      <p:pic>
        <p:nvPicPr>
          <p:cNvPr id="7" name="Picture 6"/>
          <p:cNvPicPr/>
          <p:nvPr/>
        </p:nvPicPr>
        <p:blipFill>
          <a:blip r:embed="rId2" cstate="print"/>
          <a:srcRect/>
          <a:stretch>
            <a:fillRect/>
          </a:stretch>
        </p:blipFill>
        <p:spPr bwMode="auto">
          <a:xfrm>
            <a:off x="609600" y="2971800"/>
            <a:ext cx="7924800" cy="3086100"/>
          </a:xfrm>
          <a:prstGeom prst="rect">
            <a:avLst/>
          </a:prstGeom>
          <a:noFill/>
          <a:ln w="9525">
            <a:noFill/>
            <a:miter lim="800000"/>
            <a:headEnd/>
            <a:tailEnd/>
          </a:ln>
        </p:spPr>
      </p:pic>
      <p:sp>
        <p:nvSpPr>
          <p:cNvPr id="8" name="TextBox 2"/>
          <p:cNvSpPr txBox="1"/>
          <p:nvPr/>
        </p:nvSpPr>
        <p:spPr>
          <a:xfrm>
            <a:off x="5334000" y="4648200"/>
            <a:ext cx="1652825" cy="923330"/>
          </a:xfrm>
          <a:prstGeom prst="rect">
            <a:avLst/>
          </a:prstGeom>
          <a:solidFill>
            <a:srgbClr val="FFC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A specific </a:t>
            </a:r>
          </a:p>
          <a:p>
            <a:pPr algn="ctr"/>
            <a:r>
              <a:rPr lang="en-US" dirty="0" smtClean="0"/>
              <a:t>photo detector </a:t>
            </a:r>
          </a:p>
          <a:p>
            <a:pPr algn="ctr"/>
            <a:r>
              <a:rPr lang="en-US" dirty="0" smtClean="0"/>
              <a:t>responsivity</a:t>
            </a:r>
            <a:endParaRPr lang="en-US" dirty="0"/>
          </a:p>
        </p:txBody>
      </p:sp>
      <p:cxnSp>
        <p:nvCxnSpPr>
          <p:cNvPr id="9" name="Straight Arrow Connector 8"/>
          <p:cNvCxnSpPr>
            <a:stCxn id="8" idx="3"/>
          </p:cNvCxnSpPr>
          <p:nvPr/>
        </p:nvCxnSpPr>
        <p:spPr>
          <a:xfrm flipV="1">
            <a:off x="6986825" y="4953001"/>
            <a:ext cx="175975" cy="15686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10</a:t>
            </a:r>
            <a:endParaRPr lang="en-US" sz="14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ts val="2800"/>
              </a:lnSpc>
            </a:pPr>
            <a:r>
              <a:rPr lang="en-US" sz="3200" b="1" i="1" dirty="0" smtClean="0">
                <a:solidFill>
                  <a:srgbClr val="0070C0"/>
                </a:solidFill>
              </a:rPr>
              <a:t>NEW BAND DIVISION METHOD USING RESPONSIVITIES  (1)</a:t>
            </a:r>
            <a:endParaRPr lang="en-US" sz="3200" b="1" i="1" dirty="0">
              <a:solidFill>
                <a:srgbClr val="0070C0"/>
              </a:solidFill>
            </a:endParaRPr>
          </a:p>
        </p:txBody>
      </p:sp>
      <p:sp>
        <p:nvSpPr>
          <p:cNvPr id="5" name="Content Placeholder 4"/>
          <p:cNvSpPr>
            <a:spLocks noGrp="1"/>
          </p:cNvSpPr>
          <p:nvPr>
            <p:ph idx="1"/>
          </p:nvPr>
        </p:nvSpPr>
        <p:spPr/>
        <p:txBody>
          <a:bodyPr>
            <a:normAutofit/>
          </a:bodyPr>
          <a:lstStyle/>
          <a:p>
            <a:r>
              <a:rPr lang="en-US" sz="2000" b="1" dirty="0" smtClean="0">
                <a:solidFill>
                  <a:srgbClr val="FF0000"/>
                </a:solidFill>
              </a:rPr>
              <a:t>Based on responsivities of photo detection devices</a:t>
            </a:r>
            <a:r>
              <a:rPr lang="en-US" sz="2000" dirty="0" smtClean="0"/>
              <a:t>, rather than human eye sensitivity </a:t>
            </a:r>
          </a:p>
          <a:p>
            <a:pPr lvl="1"/>
            <a:r>
              <a:rPr lang="en-US" sz="1800" dirty="0" smtClean="0"/>
              <a:t>In </a:t>
            </a:r>
            <a:r>
              <a:rPr lang="en-US" sz="1800" dirty="0"/>
              <a:t>order to make a receiver have evenly distributed power for all </a:t>
            </a:r>
            <a:r>
              <a:rPr lang="en-US" sz="1800" dirty="0" smtClean="0"/>
              <a:t>subbands</a:t>
            </a:r>
          </a:p>
          <a:p>
            <a:pPr lvl="1"/>
            <a:endParaRPr lang="en-US" sz="1800" dirty="0"/>
          </a:p>
          <a:p>
            <a:pPr lvl="1"/>
            <a:endParaRPr lang="en-US" sz="1800" dirty="0" smtClean="0"/>
          </a:p>
          <a:p>
            <a:pPr lvl="1">
              <a:buNone/>
            </a:pPr>
            <a:r>
              <a:rPr lang="en-US" sz="1800" dirty="0"/>
              <a:t>where </a:t>
            </a:r>
            <a:r>
              <a:rPr lang="en-US" sz="1800" i="1" dirty="0" err="1"/>
              <a:t>s</a:t>
            </a:r>
            <a:r>
              <a:rPr lang="en-US" sz="1800" i="1" baseline="-25000" dirty="0" err="1"/>
              <a:t>i</a:t>
            </a:r>
            <a:r>
              <a:rPr lang="en-US" sz="1800" dirty="0"/>
              <a:t> </a:t>
            </a:r>
            <a:r>
              <a:rPr lang="en-US" sz="1800" dirty="0" smtClean="0"/>
              <a:t>is the </a:t>
            </a:r>
            <a:r>
              <a:rPr lang="en-US" sz="1800" dirty="0"/>
              <a:t>frequency range of the </a:t>
            </a:r>
            <a:r>
              <a:rPr lang="en-US" sz="1800" i="1" dirty="0" err="1"/>
              <a:t>i</a:t>
            </a:r>
            <a:r>
              <a:rPr lang="en-US" sz="1800" dirty="0" err="1"/>
              <a:t>th</a:t>
            </a:r>
            <a:r>
              <a:rPr lang="en-US" sz="1800" dirty="0"/>
              <a:t> subband and </a:t>
            </a:r>
            <a:r>
              <a:rPr lang="en-US" sz="1800" i="1" dirty="0"/>
              <a:t>R</a:t>
            </a:r>
            <a:r>
              <a:rPr lang="en-US" sz="1800" dirty="0"/>
              <a:t>(</a:t>
            </a:r>
            <a:r>
              <a:rPr lang="en-US" sz="1800" i="1" dirty="0"/>
              <a:t>f</a:t>
            </a:r>
            <a:r>
              <a:rPr lang="en-US" sz="1800" dirty="0"/>
              <a:t>) is the average responsivity of photo detection devices as a function of frequency, </a:t>
            </a:r>
            <a:r>
              <a:rPr lang="en-US" sz="1800" i="1" dirty="0"/>
              <a:t>f</a:t>
            </a:r>
            <a:r>
              <a:rPr lang="en-US" sz="1800" dirty="0"/>
              <a:t>.</a:t>
            </a: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altLang="ko-KR"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219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altLang="ko-K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053" name="Object 5"/>
          <p:cNvGraphicFramePr>
            <a:graphicFrameLocks noChangeAspect="1"/>
          </p:cNvGraphicFramePr>
          <p:nvPr/>
        </p:nvGraphicFramePr>
        <p:xfrm>
          <a:off x="1600200" y="2667000"/>
          <a:ext cx="4410202" cy="615950"/>
        </p:xfrm>
        <a:graphic>
          <a:graphicData uri="http://schemas.openxmlformats.org/presentationml/2006/ole">
            <p:oleObj spid="_x0000_s2053" name="Equation" r:id="rId3" imgW="2273040" imgH="317160" progId="Equation.3">
              <p:embed/>
            </p:oleObj>
          </a:graphicData>
        </a:graphic>
      </p:graphicFrame>
      <p:pic>
        <p:nvPicPr>
          <p:cNvPr id="12" name="Picture 11"/>
          <p:cNvPicPr/>
          <p:nvPr/>
        </p:nvPicPr>
        <p:blipFill>
          <a:blip r:embed="rId4" cstate="print"/>
          <a:srcRect/>
          <a:stretch>
            <a:fillRect/>
          </a:stretch>
        </p:blipFill>
        <p:spPr bwMode="auto">
          <a:xfrm>
            <a:off x="914400" y="3962400"/>
            <a:ext cx="7543800" cy="2057399"/>
          </a:xfrm>
          <a:prstGeom prst="rect">
            <a:avLst/>
          </a:prstGeom>
          <a:noFill/>
          <a:ln w="9525">
            <a:noFill/>
            <a:miter lim="800000"/>
            <a:headEnd/>
            <a:tailEnd/>
          </a:ln>
        </p:spPr>
      </p:pic>
      <p:sp>
        <p:nvSpPr>
          <p:cNvPr id="8" name="TextBox 7"/>
          <p:cNvSpPr txBox="1"/>
          <p:nvPr/>
        </p:nvSpPr>
        <p:spPr>
          <a:xfrm>
            <a:off x="4191000" y="6400800"/>
            <a:ext cx="7711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11</a:t>
            </a:r>
            <a:endParaRPr lang="en-US" sz="14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ts val="2800"/>
              </a:lnSpc>
            </a:pPr>
            <a:r>
              <a:rPr lang="en-US" sz="3200" b="1" i="1" dirty="0" smtClean="0">
                <a:solidFill>
                  <a:srgbClr val="0070C0"/>
                </a:solidFill>
              </a:rPr>
              <a:t>NEW BAND DIVISION METHOD USING RESPONSIVITIES  (2)</a:t>
            </a:r>
            <a:endParaRPr lang="en-US" sz="3200" b="1" i="1" dirty="0">
              <a:solidFill>
                <a:srgbClr val="0070C0"/>
              </a:solidFill>
            </a:endParaRPr>
          </a:p>
        </p:txBody>
      </p:sp>
      <p:sp>
        <p:nvSpPr>
          <p:cNvPr id="5" name="Content Placeholder 4"/>
          <p:cNvSpPr>
            <a:spLocks noGrp="1"/>
          </p:cNvSpPr>
          <p:nvPr>
            <p:ph idx="1"/>
          </p:nvPr>
        </p:nvSpPr>
        <p:spPr/>
        <p:txBody>
          <a:bodyPr>
            <a:normAutofit/>
          </a:bodyPr>
          <a:lstStyle/>
          <a:p>
            <a:r>
              <a:rPr lang="en-US" sz="2000" dirty="0" smtClean="0"/>
              <a:t>Responsivities of photo detection devices, rather than human eye sensitivity applied for band division</a:t>
            </a: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altLang="ko-KR"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219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altLang="ko-K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 name="Table 7"/>
          <p:cNvGraphicFramePr>
            <a:graphicFrameLocks noGrp="1"/>
          </p:cNvGraphicFramePr>
          <p:nvPr/>
        </p:nvGraphicFramePr>
        <p:xfrm>
          <a:off x="914400" y="2506981"/>
          <a:ext cx="7239001" cy="3349398"/>
        </p:xfrm>
        <a:graphic>
          <a:graphicData uri="http://schemas.openxmlformats.org/drawingml/2006/table">
            <a:tbl>
              <a:tblPr/>
              <a:tblGrid>
                <a:gridCol w="1072445"/>
                <a:gridCol w="1072445"/>
                <a:gridCol w="1055510"/>
                <a:gridCol w="1089379"/>
                <a:gridCol w="1425221"/>
                <a:gridCol w="1524001"/>
              </a:tblGrid>
              <a:tr h="388619">
                <a:tc gridSpan="4">
                  <a:txBody>
                    <a:bodyPr/>
                    <a:lstStyle/>
                    <a:p>
                      <a:pPr marL="0" marR="0" indent="0" algn="ctr">
                        <a:lnSpc>
                          <a:spcPct val="95000"/>
                        </a:lnSpc>
                        <a:spcBef>
                          <a:spcPts val="0"/>
                        </a:spcBef>
                        <a:spcAft>
                          <a:spcPts val="0"/>
                        </a:spcAft>
                        <a:tabLst>
                          <a:tab pos="411480" algn="l"/>
                          <a:tab pos="457200" algn="l"/>
                        </a:tabLst>
                      </a:pPr>
                      <a:r>
                        <a:rPr lang="en-US" sz="2000" b="1" spc="-5" dirty="0">
                          <a:latin typeface="Times New Roman"/>
                          <a:ea typeface="Times New Roman"/>
                        </a:rPr>
                        <a:t>Frequency Band</a:t>
                      </a:r>
                      <a:endParaRPr lang="en-US" sz="2000" b="1" spc="-5"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182880" marR="0" indent="0" algn="ctr">
                        <a:lnSpc>
                          <a:spcPct val="95000"/>
                        </a:lnSpc>
                        <a:spcBef>
                          <a:spcPts val="0"/>
                        </a:spcBef>
                        <a:spcAft>
                          <a:spcPts val="0"/>
                        </a:spcAft>
                        <a:tabLst>
                          <a:tab pos="411480" algn="l"/>
                          <a:tab pos="457200" algn="l"/>
                        </a:tabLst>
                      </a:pPr>
                      <a:r>
                        <a:rPr lang="en-US" sz="2000" b="1" spc="-5" dirty="0">
                          <a:latin typeface="Times New Roman"/>
                          <a:ea typeface="Times New Roman"/>
                        </a:rPr>
                        <a:t>Bandwidth</a:t>
                      </a:r>
                      <a:endParaRPr lang="en-US" sz="2000" b="1" spc="-5"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r>
              <a:tr h="379866">
                <a:tc gridSpan="2">
                  <a:txBody>
                    <a:bodyPr/>
                    <a:lstStyle/>
                    <a:p>
                      <a:pPr marL="0" marR="0" indent="0" algn="ctr">
                        <a:lnSpc>
                          <a:spcPct val="95000"/>
                        </a:lnSpc>
                        <a:spcBef>
                          <a:spcPts val="0"/>
                        </a:spcBef>
                        <a:spcAft>
                          <a:spcPts val="0"/>
                        </a:spcAft>
                        <a:tabLst>
                          <a:tab pos="411480" algn="l"/>
                          <a:tab pos="457200" algn="l"/>
                        </a:tabLst>
                      </a:pPr>
                      <a:r>
                        <a:rPr lang="en-US" sz="2000" b="1" spc="-5" dirty="0">
                          <a:latin typeface="Times New Roman"/>
                          <a:ea typeface="Times New Roman"/>
                        </a:rPr>
                        <a:t>(nm)</a:t>
                      </a:r>
                      <a:endParaRPr lang="en-US" sz="2000" b="1" spc="-5"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gridSpan="2">
                  <a:txBody>
                    <a:bodyPr/>
                    <a:lstStyle/>
                    <a:p>
                      <a:pPr marL="0" marR="0" indent="0" algn="ctr">
                        <a:lnSpc>
                          <a:spcPct val="95000"/>
                        </a:lnSpc>
                        <a:spcBef>
                          <a:spcPts val="0"/>
                        </a:spcBef>
                        <a:spcAft>
                          <a:spcPts val="0"/>
                        </a:spcAft>
                        <a:tabLst>
                          <a:tab pos="411480" algn="l"/>
                          <a:tab pos="457200" algn="l"/>
                        </a:tabLst>
                      </a:pPr>
                      <a:r>
                        <a:rPr lang="en-US" sz="2000" b="1" spc="-5">
                          <a:latin typeface="Times New Roman"/>
                          <a:ea typeface="Times New Roman"/>
                        </a:rPr>
                        <a:t>(THz)</a:t>
                      </a:r>
                      <a:endParaRPr lang="en-US" sz="2000" b="1" spc="-5">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a:txBody>
                    <a:bodyPr/>
                    <a:lstStyle/>
                    <a:p>
                      <a:pPr marL="22860" marR="0" indent="-160020" algn="ctr">
                        <a:lnSpc>
                          <a:spcPct val="95000"/>
                        </a:lnSpc>
                        <a:spcBef>
                          <a:spcPts val="0"/>
                        </a:spcBef>
                        <a:spcAft>
                          <a:spcPts val="0"/>
                        </a:spcAft>
                        <a:tabLst>
                          <a:tab pos="411480" algn="l"/>
                          <a:tab pos="457200" algn="l"/>
                        </a:tabLst>
                      </a:pPr>
                      <a:r>
                        <a:rPr lang="en-US" sz="2000" b="1" spc="-5">
                          <a:latin typeface="Times New Roman"/>
                          <a:ea typeface="Times New Roman"/>
                        </a:rPr>
                        <a:t>(nm)</a:t>
                      </a:r>
                      <a:endParaRPr lang="en-US" sz="2000" b="1" spc="-5">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a:lnSpc>
                          <a:spcPct val="95000"/>
                        </a:lnSpc>
                        <a:spcBef>
                          <a:spcPts val="0"/>
                        </a:spcBef>
                        <a:spcAft>
                          <a:spcPts val="0"/>
                        </a:spcAft>
                        <a:tabLst>
                          <a:tab pos="411480" algn="l"/>
                          <a:tab pos="457200" algn="l"/>
                        </a:tabLst>
                      </a:pPr>
                      <a:r>
                        <a:rPr lang="en-US" sz="2000" b="1" spc="-5" dirty="0">
                          <a:latin typeface="Times New Roman"/>
                          <a:ea typeface="Times New Roman"/>
                        </a:rPr>
                        <a:t>(THz)</a:t>
                      </a:r>
                      <a:endParaRPr lang="en-US" sz="2000" b="1" spc="-5"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398316">
                <a:tc>
                  <a:txBody>
                    <a:bodyPr/>
                    <a:lstStyle/>
                    <a:p>
                      <a:pPr marL="0" marR="0" indent="0" algn="ctr">
                        <a:lnSpc>
                          <a:spcPct val="95000"/>
                        </a:lnSpc>
                        <a:spcBef>
                          <a:spcPts val="0"/>
                        </a:spcBef>
                        <a:spcAft>
                          <a:spcPts val="0"/>
                        </a:spcAft>
                        <a:tabLst>
                          <a:tab pos="411480" algn="l"/>
                          <a:tab pos="457200" algn="l"/>
                        </a:tabLst>
                      </a:pPr>
                      <a:r>
                        <a:rPr lang="en-US" sz="2000" spc="-5">
                          <a:latin typeface="Times New Roman"/>
                          <a:ea typeface="Times New Roman"/>
                        </a:rPr>
                        <a:t>380</a:t>
                      </a:r>
                      <a:endParaRPr lang="en-US" sz="2000" spc="-5">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0"/>
                        </a:spcAft>
                        <a:tabLst>
                          <a:tab pos="411480" algn="l"/>
                          <a:tab pos="457200" algn="l"/>
                        </a:tabLst>
                      </a:pPr>
                      <a:r>
                        <a:rPr lang="en-US" sz="2000" spc="-5" dirty="0">
                          <a:latin typeface="Times New Roman"/>
                          <a:ea typeface="Times New Roman"/>
                        </a:rPr>
                        <a:t>4</a:t>
                      </a:r>
                      <a:r>
                        <a:rPr lang="en-US" sz="2000" spc="-5" dirty="0">
                          <a:latin typeface="Times New Roman"/>
                          <a:ea typeface="Malgun Gothic"/>
                        </a:rPr>
                        <a:t>7</a:t>
                      </a:r>
                      <a:r>
                        <a:rPr lang="en-US" sz="2000" spc="-5" dirty="0">
                          <a:latin typeface="Times New Roman"/>
                          <a:ea typeface="Times New Roman"/>
                        </a:rPr>
                        <a:t>8</a:t>
                      </a:r>
                      <a:endParaRPr lang="en-US" sz="2000" spc="-5"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0"/>
                        </a:spcAft>
                        <a:tabLst>
                          <a:tab pos="411480" algn="l"/>
                          <a:tab pos="457200" algn="l"/>
                        </a:tabLst>
                      </a:pPr>
                      <a:r>
                        <a:rPr lang="en-US" sz="2000" spc="-5">
                          <a:latin typeface="Times New Roman"/>
                          <a:ea typeface="Times New Roman"/>
                        </a:rPr>
                        <a:t>6</a:t>
                      </a:r>
                      <a:r>
                        <a:rPr lang="en-US" sz="2000" spc="-5">
                          <a:latin typeface="Times New Roman"/>
                          <a:ea typeface="Malgun Gothic"/>
                        </a:rPr>
                        <a:t>28</a:t>
                      </a:r>
                      <a:endParaRPr lang="en-US" sz="2000" spc="-5">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0"/>
                        </a:spcAft>
                        <a:tabLst>
                          <a:tab pos="411480" algn="l"/>
                          <a:tab pos="457200" algn="l"/>
                        </a:tabLst>
                      </a:pPr>
                      <a:r>
                        <a:rPr lang="en-US" sz="2000" spc="-5">
                          <a:latin typeface="Times New Roman"/>
                          <a:ea typeface="Times New Roman"/>
                        </a:rPr>
                        <a:t>790</a:t>
                      </a:r>
                      <a:endParaRPr lang="en-US" sz="2000" spc="-5">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0"/>
                        </a:spcAft>
                        <a:tabLst>
                          <a:tab pos="411480" algn="l"/>
                          <a:tab pos="457200" algn="l"/>
                        </a:tabLst>
                      </a:pPr>
                      <a:r>
                        <a:rPr lang="en-US" sz="2000" spc="-5">
                          <a:latin typeface="Times New Roman"/>
                          <a:ea typeface="Malgun Gothic"/>
                        </a:rPr>
                        <a:t>9</a:t>
                      </a:r>
                      <a:r>
                        <a:rPr lang="en-US" sz="2000" spc="-5">
                          <a:latin typeface="Times New Roman"/>
                          <a:ea typeface="Times New Roman"/>
                        </a:rPr>
                        <a:t>8</a:t>
                      </a:r>
                      <a:endParaRPr lang="en-US" sz="2000" spc="-5">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0"/>
                        </a:spcAft>
                        <a:tabLst>
                          <a:tab pos="411480" algn="l"/>
                          <a:tab pos="457200" algn="l"/>
                        </a:tabLst>
                      </a:pPr>
                      <a:r>
                        <a:rPr lang="en-US" sz="2000" spc="-5" dirty="0">
                          <a:latin typeface="Times New Roman"/>
                          <a:ea typeface="Times New Roman"/>
                        </a:rPr>
                        <a:t>1</a:t>
                      </a:r>
                      <a:r>
                        <a:rPr lang="en-US" sz="2000" spc="-5" dirty="0">
                          <a:latin typeface="Times New Roman"/>
                          <a:ea typeface="Malgun Gothic"/>
                        </a:rPr>
                        <a:t>62</a:t>
                      </a:r>
                      <a:endParaRPr lang="en-US" sz="2000" spc="-5"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753">
                <a:tc>
                  <a:txBody>
                    <a:bodyPr/>
                    <a:lstStyle/>
                    <a:p>
                      <a:pPr marL="0" marR="0" indent="0" algn="ctr">
                        <a:lnSpc>
                          <a:spcPct val="95000"/>
                        </a:lnSpc>
                        <a:spcBef>
                          <a:spcPts val="0"/>
                        </a:spcBef>
                        <a:spcAft>
                          <a:spcPts val="0"/>
                        </a:spcAft>
                        <a:tabLst>
                          <a:tab pos="411480" algn="l"/>
                          <a:tab pos="457200" algn="l"/>
                        </a:tabLst>
                      </a:pPr>
                      <a:r>
                        <a:rPr lang="en-US" sz="2000" spc="-5">
                          <a:latin typeface="Times New Roman"/>
                          <a:ea typeface="Times New Roman"/>
                        </a:rPr>
                        <a:t>4</a:t>
                      </a:r>
                      <a:r>
                        <a:rPr lang="en-US" sz="2000" spc="-5">
                          <a:latin typeface="Times New Roman"/>
                          <a:ea typeface="Malgun Gothic"/>
                        </a:rPr>
                        <a:t>7</a:t>
                      </a:r>
                      <a:r>
                        <a:rPr lang="en-US" sz="2000" spc="-5">
                          <a:latin typeface="Times New Roman"/>
                          <a:ea typeface="Times New Roman"/>
                        </a:rPr>
                        <a:t>8</a:t>
                      </a:r>
                      <a:endParaRPr lang="en-US" sz="2000" spc="-5">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0"/>
                        </a:spcAft>
                        <a:tabLst>
                          <a:tab pos="411480" algn="l"/>
                          <a:tab pos="457200" algn="l"/>
                        </a:tabLst>
                      </a:pPr>
                      <a:r>
                        <a:rPr lang="en-US" sz="2000" spc="-5" dirty="0">
                          <a:latin typeface="Times New Roman"/>
                          <a:ea typeface="Malgun Gothic"/>
                        </a:rPr>
                        <a:t>540</a:t>
                      </a:r>
                      <a:endParaRPr lang="en-US" sz="2000" spc="-5"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0"/>
                        </a:spcAft>
                        <a:tabLst>
                          <a:tab pos="411480" algn="l"/>
                          <a:tab pos="457200" algn="l"/>
                        </a:tabLst>
                      </a:pPr>
                      <a:r>
                        <a:rPr lang="en-US" sz="2000" spc="-5" dirty="0">
                          <a:latin typeface="Times New Roman"/>
                          <a:ea typeface="Malgun Gothic"/>
                        </a:rPr>
                        <a:t>556</a:t>
                      </a:r>
                      <a:endParaRPr lang="en-US" sz="2000" spc="-5"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0"/>
                        </a:spcAft>
                        <a:tabLst>
                          <a:tab pos="411480" algn="l"/>
                          <a:tab pos="457200" algn="l"/>
                        </a:tabLst>
                      </a:pPr>
                      <a:r>
                        <a:rPr lang="en-US" sz="2000" spc="-5">
                          <a:latin typeface="Times New Roman"/>
                          <a:ea typeface="Times New Roman"/>
                        </a:rPr>
                        <a:t>6</a:t>
                      </a:r>
                      <a:r>
                        <a:rPr lang="en-US" sz="2000" spc="-5">
                          <a:latin typeface="Times New Roman"/>
                          <a:ea typeface="Malgun Gothic"/>
                        </a:rPr>
                        <a:t>28</a:t>
                      </a:r>
                      <a:endParaRPr lang="en-US" sz="2000" spc="-5">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indent="0" algn="ctr">
                        <a:lnSpc>
                          <a:spcPct val="95000"/>
                        </a:lnSpc>
                        <a:spcBef>
                          <a:spcPts val="0"/>
                        </a:spcBef>
                        <a:spcAft>
                          <a:spcPts val="0"/>
                        </a:spcAft>
                        <a:tabLst>
                          <a:tab pos="411480" algn="l"/>
                          <a:tab pos="457200" algn="l"/>
                        </a:tabLst>
                      </a:pPr>
                      <a:r>
                        <a:rPr lang="en-US" sz="2000" spc="-5">
                          <a:latin typeface="Times New Roman"/>
                          <a:ea typeface="Malgun Gothic"/>
                        </a:rPr>
                        <a:t>62</a:t>
                      </a:r>
                      <a:endParaRPr lang="en-US" sz="2000" spc="-5">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0"/>
                        </a:spcAft>
                        <a:tabLst>
                          <a:tab pos="411480" algn="l"/>
                          <a:tab pos="457200" algn="l"/>
                        </a:tabLst>
                      </a:pPr>
                      <a:r>
                        <a:rPr lang="en-US" sz="2000" spc="-5" dirty="0">
                          <a:latin typeface="Times New Roman"/>
                          <a:ea typeface="Times New Roman"/>
                        </a:rPr>
                        <a:t>7</a:t>
                      </a:r>
                      <a:r>
                        <a:rPr lang="en-US" sz="2000" spc="-5" dirty="0">
                          <a:latin typeface="Times New Roman"/>
                          <a:ea typeface="Malgun Gothic"/>
                        </a:rPr>
                        <a:t>2</a:t>
                      </a:r>
                      <a:endParaRPr lang="en-US" sz="2000" spc="-5"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753">
                <a:tc>
                  <a:txBody>
                    <a:bodyPr/>
                    <a:lstStyle/>
                    <a:p>
                      <a:pPr marL="0" marR="0" indent="0" algn="ctr">
                        <a:lnSpc>
                          <a:spcPct val="95000"/>
                        </a:lnSpc>
                        <a:spcBef>
                          <a:spcPts val="0"/>
                        </a:spcBef>
                        <a:spcAft>
                          <a:spcPts val="0"/>
                        </a:spcAft>
                        <a:tabLst>
                          <a:tab pos="411480" algn="l"/>
                          <a:tab pos="457200" algn="l"/>
                        </a:tabLst>
                      </a:pPr>
                      <a:r>
                        <a:rPr lang="en-US" sz="2000" spc="-5">
                          <a:latin typeface="Times New Roman"/>
                          <a:ea typeface="Malgun Gothic"/>
                        </a:rPr>
                        <a:t>540</a:t>
                      </a:r>
                      <a:endParaRPr lang="en-US" sz="2000" spc="-5">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0"/>
                        </a:spcAft>
                        <a:tabLst>
                          <a:tab pos="411480" algn="l"/>
                          <a:tab pos="457200" algn="l"/>
                        </a:tabLst>
                      </a:pPr>
                      <a:r>
                        <a:rPr lang="en-US" sz="2000" spc="-5">
                          <a:latin typeface="Times New Roman"/>
                          <a:ea typeface="Times New Roman"/>
                        </a:rPr>
                        <a:t>5</a:t>
                      </a:r>
                      <a:r>
                        <a:rPr lang="en-US" sz="2000" spc="-5">
                          <a:latin typeface="Times New Roman"/>
                          <a:ea typeface="Malgun Gothic"/>
                        </a:rPr>
                        <a:t>88</a:t>
                      </a:r>
                      <a:endParaRPr lang="en-US" sz="2000" spc="-5">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0"/>
                        </a:spcAft>
                        <a:tabLst>
                          <a:tab pos="411480" algn="l"/>
                          <a:tab pos="457200" algn="l"/>
                        </a:tabLst>
                      </a:pPr>
                      <a:r>
                        <a:rPr lang="en-US" sz="2000" spc="-5" dirty="0">
                          <a:latin typeface="Times New Roman"/>
                          <a:ea typeface="Times New Roman"/>
                        </a:rPr>
                        <a:t>5</a:t>
                      </a:r>
                      <a:r>
                        <a:rPr lang="en-US" sz="2000" spc="-5" dirty="0">
                          <a:latin typeface="Times New Roman"/>
                          <a:ea typeface="Malgun Gothic"/>
                        </a:rPr>
                        <a:t>10</a:t>
                      </a:r>
                      <a:endParaRPr lang="en-US" sz="2000" spc="-5"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0"/>
                        </a:spcAft>
                        <a:tabLst>
                          <a:tab pos="411480" algn="l"/>
                          <a:tab pos="457200" algn="l"/>
                        </a:tabLst>
                      </a:pPr>
                      <a:r>
                        <a:rPr lang="en-US" sz="2000" spc="-5">
                          <a:latin typeface="Times New Roman"/>
                          <a:ea typeface="Malgun Gothic"/>
                        </a:rPr>
                        <a:t>556</a:t>
                      </a:r>
                      <a:endParaRPr lang="en-US" sz="2000" spc="-5">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indent="0" algn="ctr">
                        <a:lnSpc>
                          <a:spcPct val="95000"/>
                        </a:lnSpc>
                        <a:spcBef>
                          <a:spcPts val="0"/>
                        </a:spcBef>
                        <a:spcAft>
                          <a:spcPts val="0"/>
                        </a:spcAft>
                        <a:tabLst>
                          <a:tab pos="411480" algn="l"/>
                          <a:tab pos="457200" algn="l"/>
                        </a:tabLst>
                      </a:pPr>
                      <a:r>
                        <a:rPr lang="en-US" sz="2000" spc="-5">
                          <a:latin typeface="Times New Roman"/>
                          <a:ea typeface="Malgun Gothic"/>
                        </a:rPr>
                        <a:t>48</a:t>
                      </a:r>
                      <a:endParaRPr lang="en-US" sz="2000" spc="-5">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0"/>
                        </a:spcAft>
                        <a:tabLst>
                          <a:tab pos="411480" algn="l"/>
                          <a:tab pos="457200" algn="l"/>
                        </a:tabLst>
                      </a:pPr>
                      <a:r>
                        <a:rPr lang="en-US" sz="2000" spc="-5">
                          <a:latin typeface="Times New Roman"/>
                          <a:ea typeface="Malgun Gothic"/>
                        </a:rPr>
                        <a:t>46</a:t>
                      </a:r>
                      <a:endParaRPr lang="en-US" sz="2000" spc="-5">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753">
                <a:tc>
                  <a:txBody>
                    <a:bodyPr/>
                    <a:lstStyle/>
                    <a:p>
                      <a:pPr marL="411163" marR="0" indent="-411163" algn="ctr">
                        <a:lnSpc>
                          <a:spcPct val="95000"/>
                        </a:lnSpc>
                        <a:spcBef>
                          <a:spcPts val="0"/>
                        </a:spcBef>
                        <a:spcAft>
                          <a:spcPts val="0"/>
                        </a:spcAft>
                        <a:tabLst>
                          <a:tab pos="411480" algn="l"/>
                          <a:tab pos="457200" algn="l"/>
                        </a:tabLst>
                      </a:pPr>
                      <a:r>
                        <a:rPr lang="en-US" sz="2000" spc="-5" dirty="0">
                          <a:latin typeface="Times New Roman"/>
                          <a:ea typeface="Times New Roman"/>
                        </a:rPr>
                        <a:t>5</a:t>
                      </a:r>
                      <a:r>
                        <a:rPr lang="en-US" sz="2000" spc="-5" dirty="0">
                          <a:latin typeface="Times New Roman"/>
                          <a:ea typeface="Malgun Gothic"/>
                        </a:rPr>
                        <a:t>88</a:t>
                      </a:r>
                      <a:endParaRPr lang="en-US" sz="2000" spc="-5"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1163" marR="0" indent="-411163" algn="ctr">
                        <a:lnSpc>
                          <a:spcPct val="95000"/>
                        </a:lnSpc>
                        <a:spcBef>
                          <a:spcPts val="0"/>
                        </a:spcBef>
                        <a:spcAft>
                          <a:spcPts val="0"/>
                        </a:spcAft>
                        <a:tabLst>
                          <a:tab pos="411480" algn="l"/>
                          <a:tab pos="457200" algn="l"/>
                        </a:tabLst>
                      </a:pPr>
                      <a:r>
                        <a:rPr lang="en-US" sz="2000" spc="-5" dirty="0">
                          <a:latin typeface="Times New Roman"/>
                          <a:ea typeface="Malgun Gothic"/>
                        </a:rPr>
                        <a:t>63</a:t>
                      </a:r>
                      <a:r>
                        <a:rPr lang="en-US" sz="2000" spc="-5" dirty="0">
                          <a:latin typeface="Times New Roman"/>
                          <a:ea typeface="Times New Roman"/>
                        </a:rPr>
                        <a:t>3</a:t>
                      </a:r>
                      <a:endParaRPr lang="en-US" sz="2000" spc="-5"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1163" marR="0" indent="-411163" algn="ctr">
                        <a:lnSpc>
                          <a:spcPct val="95000"/>
                        </a:lnSpc>
                        <a:spcBef>
                          <a:spcPts val="0"/>
                        </a:spcBef>
                        <a:spcAft>
                          <a:spcPts val="0"/>
                        </a:spcAft>
                        <a:tabLst>
                          <a:tab pos="411480" algn="l"/>
                          <a:tab pos="457200" algn="l"/>
                        </a:tabLst>
                      </a:pPr>
                      <a:r>
                        <a:rPr lang="en-US" sz="2000" spc="-5" dirty="0">
                          <a:latin typeface="Times New Roman"/>
                          <a:ea typeface="Malgun Gothic"/>
                        </a:rPr>
                        <a:t>474</a:t>
                      </a:r>
                      <a:endParaRPr lang="en-US" sz="2000" spc="-5"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1163" marR="0" indent="-411163" algn="ctr">
                        <a:lnSpc>
                          <a:spcPct val="95000"/>
                        </a:lnSpc>
                        <a:spcBef>
                          <a:spcPts val="0"/>
                        </a:spcBef>
                        <a:spcAft>
                          <a:spcPts val="0"/>
                        </a:spcAft>
                        <a:tabLst>
                          <a:tab pos="411480" algn="l"/>
                          <a:tab pos="457200" algn="l"/>
                        </a:tabLst>
                      </a:pPr>
                      <a:r>
                        <a:rPr lang="en-US" sz="2000" spc="-5" dirty="0">
                          <a:latin typeface="Times New Roman"/>
                          <a:ea typeface="Times New Roman"/>
                        </a:rPr>
                        <a:t>5</a:t>
                      </a:r>
                      <a:r>
                        <a:rPr lang="en-US" sz="2000" spc="-5" dirty="0">
                          <a:latin typeface="Times New Roman"/>
                          <a:ea typeface="Malgun Gothic"/>
                        </a:rPr>
                        <a:t>10</a:t>
                      </a:r>
                      <a:endParaRPr lang="en-US" sz="2000" spc="-5"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1163" marR="0" indent="-411163" algn="ctr">
                        <a:lnSpc>
                          <a:spcPct val="95000"/>
                        </a:lnSpc>
                        <a:spcBef>
                          <a:spcPts val="0"/>
                        </a:spcBef>
                        <a:spcAft>
                          <a:spcPts val="0"/>
                        </a:spcAft>
                        <a:tabLst>
                          <a:tab pos="411480" algn="l"/>
                          <a:tab pos="457200" algn="l"/>
                        </a:tabLst>
                      </a:pPr>
                      <a:r>
                        <a:rPr lang="en-US" sz="2000" spc="-5" dirty="0">
                          <a:latin typeface="Times New Roman"/>
                          <a:ea typeface="Malgun Gothic"/>
                        </a:rPr>
                        <a:t>45</a:t>
                      </a:r>
                      <a:endParaRPr lang="en-US" sz="2000" spc="-5"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0"/>
                        </a:spcAft>
                        <a:tabLst>
                          <a:tab pos="457200" algn="l"/>
                        </a:tabLst>
                      </a:pPr>
                      <a:r>
                        <a:rPr lang="en-US" sz="2000" spc="-5" dirty="0">
                          <a:latin typeface="Times New Roman"/>
                          <a:ea typeface="Malgun Gothic"/>
                        </a:rPr>
                        <a:t>36</a:t>
                      </a:r>
                      <a:endParaRPr lang="en-US" sz="2000" spc="-5"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753">
                <a:tc>
                  <a:txBody>
                    <a:bodyPr/>
                    <a:lstStyle/>
                    <a:p>
                      <a:pPr marL="411163" marR="0" indent="-411163" algn="ctr">
                        <a:lnSpc>
                          <a:spcPct val="95000"/>
                        </a:lnSpc>
                        <a:spcBef>
                          <a:spcPts val="0"/>
                        </a:spcBef>
                        <a:spcAft>
                          <a:spcPts val="0"/>
                        </a:spcAft>
                        <a:tabLst>
                          <a:tab pos="411480" algn="l"/>
                          <a:tab pos="457200" algn="l"/>
                        </a:tabLst>
                      </a:pPr>
                      <a:r>
                        <a:rPr lang="en-US" sz="2000" spc="-5" dirty="0">
                          <a:latin typeface="Times New Roman"/>
                          <a:ea typeface="Malgun Gothic"/>
                        </a:rPr>
                        <a:t>633</a:t>
                      </a:r>
                      <a:endParaRPr lang="en-US" sz="2000" spc="-5"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1163" marR="0" indent="-411163" algn="ctr">
                        <a:lnSpc>
                          <a:spcPct val="95000"/>
                        </a:lnSpc>
                        <a:spcBef>
                          <a:spcPts val="0"/>
                        </a:spcBef>
                        <a:spcAft>
                          <a:spcPts val="0"/>
                        </a:spcAft>
                        <a:tabLst>
                          <a:tab pos="411480" algn="l"/>
                          <a:tab pos="457200" algn="l"/>
                        </a:tabLst>
                      </a:pPr>
                      <a:r>
                        <a:rPr lang="en-US" sz="2000" spc="-5" dirty="0">
                          <a:latin typeface="Times New Roman"/>
                          <a:ea typeface="Times New Roman"/>
                        </a:rPr>
                        <a:t>6</a:t>
                      </a:r>
                      <a:r>
                        <a:rPr lang="en-US" sz="2000" spc="-5" dirty="0">
                          <a:latin typeface="Times New Roman"/>
                          <a:ea typeface="Malgun Gothic"/>
                        </a:rPr>
                        <a:t>79</a:t>
                      </a:r>
                      <a:endParaRPr lang="en-US" sz="2000" spc="-5"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1163" marR="0" indent="-411163" algn="ctr">
                        <a:lnSpc>
                          <a:spcPct val="95000"/>
                        </a:lnSpc>
                        <a:spcBef>
                          <a:spcPts val="0"/>
                        </a:spcBef>
                        <a:spcAft>
                          <a:spcPts val="0"/>
                        </a:spcAft>
                        <a:tabLst>
                          <a:tab pos="411480" algn="l"/>
                          <a:tab pos="457200" algn="l"/>
                        </a:tabLst>
                      </a:pPr>
                      <a:r>
                        <a:rPr lang="en-US" sz="2000" spc="-5" dirty="0">
                          <a:latin typeface="Times New Roman"/>
                          <a:ea typeface="Times New Roman"/>
                        </a:rPr>
                        <a:t>4</a:t>
                      </a:r>
                      <a:r>
                        <a:rPr lang="en-US" sz="2000" spc="-5" dirty="0">
                          <a:latin typeface="Times New Roman"/>
                          <a:ea typeface="Malgun Gothic"/>
                        </a:rPr>
                        <a:t>42</a:t>
                      </a:r>
                      <a:endParaRPr lang="en-US" sz="2000" spc="-5"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1163" marR="0" indent="-411163" algn="ctr">
                        <a:lnSpc>
                          <a:spcPct val="95000"/>
                        </a:lnSpc>
                        <a:spcBef>
                          <a:spcPts val="0"/>
                        </a:spcBef>
                        <a:spcAft>
                          <a:spcPts val="0"/>
                        </a:spcAft>
                        <a:tabLst>
                          <a:tab pos="411480" algn="l"/>
                          <a:tab pos="457200" algn="l"/>
                        </a:tabLst>
                      </a:pPr>
                      <a:r>
                        <a:rPr lang="en-US" sz="2000" spc="-5" dirty="0">
                          <a:latin typeface="Times New Roman"/>
                          <a:ea typeface="Malgun Gothic"/>
                        </a:rPr>
                        <a:t>474</a:t>
                      </a:r>
                      <a:endParaRPr lang="en-US" sz="2000" spc="-5"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1163" marR="0" indent="-411163" algn="ctr">
                        <a:lnSpc>
                          <a:spcPct val="95000"/>
                        </a:lnSpc>
                        <a:spcBef>
                          <a:spcPts val="0"/>
                        </a:spcBef>
                        <a:spcAft>
                          <a:spcPts val="0"/>
                        </a:spcAft>
                        <a:tabLst>
                          <a:tab pos="411480" algn="l"/>
                          <a:tab pos="457200" algn="l"/>
                        </a:tabLst>
                      </a:pPr>
                      <a:r>
                        <a:rPr lang="en-US" sz="2000" spc="-5" dirty="0">
                          <a:latin typeface="Times New Roman"/>
                          <a:ea typeface="Malgun Gothic"/>
                        </a:rPr>
                        <a:t>46</a:t>
                      </a:r>
                      <a:endParaRPr lang="en-US" sz="2000" spc="-5"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0"/>
                        </a:spcAft>
                        <a:tabLst>
                          <a:tab pos="411480" algn="l"/>
                          <a:tab pos="457200" algn="l"/>
                        </a:tabLst>
                      </a:pPr>
                      <a:r>
                        <a:rPr lang="en-US" sz="2000" spc="-5" dirty="0">
                          <a:latin typeface="Times New Roman"/>
                          <a:ea typeface="Malgun Gothic"/>
                        </a:rPr>
                        <a:t>3</a:t>
                      </a:r>
                      <a:r>
                        <a:rPr lang="en-US" sz="2000" spc="-5" dirty="0">
                          <a:latin typeface="Times New Roman"/>
                          <a:ea typeface="Times New Roman"/>
                        </a:rPr>
                        <a:t>2</a:t>
                      </a:r>
                      <a:endParaRPr lang="en-US" sz="2000" spc="-5"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753">
                <a:tc>
                  <a:txBody>
                    <a:bodyPr/>
                    <a:lstStyle/>
                    <a:p>
                      <a:pPr marL="411163" marR="0" indent="-411163" algn="ctr">
                        <a:lnSpc>
                          <a:spcPct val="95000"/>
                        </a:lnSpc>
                        <a:spcBef>
                          <a:spcPts val="0"/>
                        </a:spcBef>
                        <a:spcAft>
                          <a:spcPts val="0"/>
                        </a:spcAft>
                        <a:tabLst>
                          <a:tab pos="411480" algn="l"/>
                          <a:tab pos="457200" algn="l"/>
                        </a:tabLst>
                      </a:pPr>
                      <a:r>
                        <a:rPr lang="en-US" sz="2000" spc="-5" dirty="0">
                          <a:latin typeface="Times New Roman"/>
                          <a:ea typeface="Times New Roman"/>
                        </a:rPr>
                        <a:t>6</a:t>
                      </a:r>
                      <a:r>
                        <a:rPr lang="en-US" sz="2000" spc="-5" dirty="0">
                          <a:latin typeface="Times New Roman"/>
                          <a:ea typeface="Malgun Gothic"/>
                        </a:rPr>
                        <a:t>79</a:t>
                      </a:r>
                      <a:endParaRPr lang="en-US" sz="2000" spc="-5"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1163" marR="0" indent="-411163" algn="ctr">
                        <a:lnSpc>
                          <a:spcPct val="95000"/>
                        </a:lnSpc>
                        <a:spcBef>
                          <a:spcPts val="0"/>
                        </a:spcBef>
                        <a:spcAft>
                          <a:spcPts val="0"/>
                        </a:spcAft>
                        <a:tabLst>
                          <a:tab pos="411480" algn="l"/>
                          <a:tab pos="457200" algn="l"/>
                        </a:tabLst>
                      </a:pPr>
                      <a:r>
                        <a:rPr lang="en-US" sz="2000" spc="-5" dirty="0">
                          <a:latin typeface="Times New Roman"/>
                          <a:ea typeface="Times New Roman"/>
                        </a:rPr>
                        <a:t>7</a:t>
                      </a:r>
                      <a:r>
                        <a:rPr lang="en-US" sz="2000" spc="-5" dirty="0">
                          <a:latin typeface="Times New Roman"/>
                          <a:ea typeface="Malgun Gothic"/>
                        </a:rPr>
                        <a:t>26</a:t>
                      </a:r>
                      <a:endParaRPr lang="en-US" sz="2000" spc="-5"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1163" marR="0" indent="-411163" algn="ctr">
                        <a:lnSpc>
                          <a:spcPct val="95000"/>
                        </a:lnSpc>
                        <a:spcBef>
                          <a:spcPts val="0"/>
                        </a:spcBef>
                        <a:spcAft>
                          <a:spcPts val="0"/>
                        </a:spcAft>
                        <a:tabLst>
                          <a:tab pos="411480" algn="l"/>
                          <a:tab pos="457200" algn="l"/>
                        </a:tabLst>
                      </a:pPr>
                      <a:r>
                        <a:rPr lang="en-US" sz="2000" spc="-5" dirty="0">
                          <a:latin typeface="Times New Roman"/>
                          <a:ea typeface="Times New Roman"/>
                        </a:rPr>
                        <a:t>4</a:t>
                      </a:r>
                      <a:r>
                        <a:rPr lang="en-US" sz="2000" spc="-5" dirty="0">
                          <a:latin typeface="Times New Roman"/>
                          <a:ea typeface="Malgun Gothic"/>
                        </a:rPr>
                        <a:t>13</a:t>
                      </a:r>
                      <a:endParaRPr lang="en-US" sz="2000" spc="-5"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1163" marR="0" indent="-411163" algn="ctr">
                        <a:lnSpc>
                          <a:spcPct val="95000"/>
                        </a:lnSpc>
                        <a:spcBef>
                          <a:spcPts val="0"/>
                        </a:spcBef>
                        <a:spcAft>
                          <a:spcPts val="0"/>
                        </a:spcAft>
                        <a:tabLst>
                          <a:tab pos="411480" algn="l"/>
                          <a:tab pos="457200" algn="l"/>
                        </a:tabLst>
                      </a:pPr>
                      <a:r>
                        <a:rPr lang="en-US" sz="2000" spc="-5" dirty="0">
                          <a:latin typeface="Times New Roman"/>
                          <a:ea typeface="Times New Roman"/>
                        </a:rPr>
                        <a:t>4</a:t>
                      </a:r>
                      <a:r>
                        <a:rPr lang="en-US" sz="2000" spc="-5" dirty="0">
                          <a:latin typeface="Times New Roman"/>
                          <a:ea typeface="Malgun Gothic"/>
                        </a:rPr>
                        <a:t>42</a:t>
                      </a:r>
                      <a:endParaRPr lang="en-US" sz="2000" spc="-5"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1163" marR="0" indent="-411163" algn="ctr">
                        <a:lnSpc>
                          <a:spcPct val="95000"/>
                        </a:lnSpc>
                        <a:spcBef>
                          <a:spcPts val="0"/>
                        </a:spcBef>
                        <a:spcAft>
                          <a:spcPts val="0"/>
                        </a:spcAft>
                        <a:tabLst>
                          <a:tab pos="411480" algn="l"/>
                          <a:tab pos="457200" algn="l"/>
                        </a:tabLst>
                      </a:pPr>
                      <a:r>
                        <a:rPr lang="en-US" sz="2000" spc="-5" dirty="0">
                          <a:latin typeface="Times New Roman"/>
                          <a:ea typeface="Malgun Gothic"/>
                        </a:rPr>
                        <a:t>47</a:t>
                      </a:r>
                      <a:endParaRPr lang="en-US" sz="2000" spc="-5"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0"/>
                        </a:spcAft>
                        <a:tabLst>
                          <a:tab pos="0" algn="l"/>
                          <a:tab pos="457200" algn="l"/>
                        </a:tabLst>
                      </a:pPr>
                      <a:r>
                        <a:rPr lang="en-US" sz="2000" spc="-5" dirty="0">
                          <a:latin typeface="Times New Roman"/>
                          <a:ea typeface="Malgun Gothic"/>
                        </a:rPr>
                        <a:t>29</a:t>
                      </a:r>
                      <a:endParaRPr lang="en-US" sz="2000" spc="-5"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832">
                <a:tc>
                  <a:txBody>
                    <a:bodyPr/>
                    <a:lstStyle/>
                    <a:p>
                      <a:pPr marL="411163" marR="0" indent="-411163" algn="ctr">
                        <a:lnSpc>
                          <a:spcPct val="95000"/>
                        </a:lnSpc>
                        <a:spcBef>
                          <a:spcPts val="0"/>
                        </a:spcBef>
                        <a:spcAft>
                          <a:spcPts val="0"/>
                        </a:spcAft>
                        <a:tabLst>
                          <a:tab pos="411480" algn="l"/>
                          <a:tab pos="457200" algn="l"/>
                        </a:tabLst>
                      </a:pPr>
                      <a:r>
                        <a:rPr lang="en-US" sz="2000" spc="-5" dirty="0">
                          <a:latin typeface="Times New Roman"/>
                          <a:ea typeface="Times New Roman"/>
                        </a:rPr>
                        <a:t>7</a:t>
                      </a:r>
                      <a:r>
                        <a:rPr lang="en-US" sz="2000" spc="-5" dirty="0">
                          <a:latin typeface="Times New Roman"/>
                          <a:ea typeface="Malgun Gothic"/>
                        </a:rPr>
                        <a:t>26</a:t>
                      </a:r>
                      <a:endParaRPr lang="en-US" sz="2000" spc="-5"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1163" marR="0" indent="-411163" algn="ctr">
                        <a:lnSpc>
                          <a:spcPct val="95000"/>
                        </a:lnSpc>
                        <a:spcBef>
                          <a:spcPts val="0"/>
                        </a:spcBef>
                        <a:spcAft>
                          <a:spcPts val="0"/>
                        </a:spcAft>
                        <a:tabLst>
                          <a:tab pos="411480" algn="l"/>
                          <a:tab pos="457200" algn="l"/>
                        </a:tabLst>
                      </a:pPr>
                      <a:r>
                        <a:rPr lang="en-US" sz="2000" spc="-5" dirty="0">
                          <a:latin typeface="Times New Roman"/>
                          <a:ea typeface="Times New Roman"/>
                        </a:rPr>
                        <a:t>780</a:t>
                      </a:r>
                      <a:endParaRPr lang="en-US" sz="2000" spc="-5"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1163" marR="0" indent="-411163" algn="ctr">
                        <a:lnSpc>
                          <a:spcPct val="95000"/>
                        </a:lnSpc>
                        <a:spcBef>
                          <a:spcPts val="0"/>
                        </a:spcBef>
                        <a:spcAft>
                          <a:spcPts val="0"/>
                        </a:spcAft>
                        <a:tabLst>
                          <a:tab pos="411480" algn="l"/>
                          <a:tab pos="457200" algn="l"/>
                        </a:tabLst>
                      </a:pPr>
                      <a:r>
                        <a:rPr lang="en-US" sz="2000" spc="-5" dirty="0">
                          <a:latin typeface="Times New Roman"/>
                          <a:ea typeface="Times New Roman"/>
                        </a:rPr>
                        <a:t>385</a:t>
                      </a:r>
                      <a:endParaRPr lang="en-US" sz="2000" spc="-5"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1163" marR="0" indent="-411163" algn="ctr">
                        <a:lnSpc>
                          <a:spcPct val="95000"/>
                        </a:lnSpc>
                        <a:spcBef>
                          <a:spcPts val="0"/>
                        </a:spcBef>
                        <a:spcAft>
                          <a:spcPts val="0"/>
                        </a:spcAft>
                        <a:tabLst>
                          <a:tab pos="411480" algn="l"/>
                          <a:tab pos="457200" algn="l"/>
                        </a:tabLst>
                      </a:pPr>
                      <a:r>
                        <a:rPr lang="en-US" sz="2000" spc="-5" dirty="0">
                          <a:latin typeface="Times New Roman"/>
                          <a:ea typeface="Times New Roman"/>
                        </a:rPr>
                        <a:t>4</a:t>
                      </a:r>
                      <a:r>
                        <a:rPr lang="en-US" sz="2000" spc="-5" dirty="0">
                          <a:latin typeface="Times New Roman"/>
                          <a:ea typeface="Malgun Gothic"/>
                        </a:rPr>
                        <a:t>13</a:t>
                      </a:r>
                      <a:endParaRPr lang="en-US" sz="2000" spc="-5"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1163" marR="0" indent="-411163" algn="ctr">
                        <a:lnSpc>
                          <a:spcPct val="95000"/>
                        </a:lnSpc>
                        <a:spcBef>
                          <a:spcPts val="0"/>
                        </a:spcBef>
                        <a:spcAft>
                          <a:spcPts val="0"/>
                        </a:spcAft>
                        <a:tabLst>
                          <a:tab pos="411480" algn="l"/>
                          <a:tab pos="457200" algn="l"/>
                        </a:tabLst>
                      </a:pPr>
                      <a:r>
                        <a:rPr lang="en-US" sz="2000" spc="-5" dirty="0">
                          <a:latin typeface="Times New Roman"/>
                          <a:ea typeface="Malgun Gothic"/>
                        </a:rPr>
                        <a:t>54</a:t>
                      </a:r>
                      <a:endParaRPr lang="en-US" sz="2000" spc="-5"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95000"/>
                        </a:lnSpc>
                        <a:spcBef>
                          <a:spcPts val="0"/>
                        </a:spcBef>
                        <a:spcAft>
                          <a:spcPts val="0"/>
                        </a:spcAft>
                        <a:tabLst>
                          <a:tab pos="411480" algn="l"/>
                          <a:tab pos="457200" algn="l"/>
                        </a:tabLst>
                      </a:pPr>
                      <a:r>
                        <a:rPr lang="en-US" sz="2000" spc="-5" dirty="0">
                          <a:latin typeface="Times New Roman"/>
                          <a:ea typeface="Malgun Gothic"/>
                        </a:rPr>
                        <a:t>28</a:t>
                      </a:r>
                      <a:endParaRPr lang="en-US" sz="2000" spc="-5"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12</a:t>
            </a:r>
            <a:endParaRPr lang="en-US" sz="14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ts val="2800"/>
              </a:lnSpc>
            </a:pPr>
            <a:r>
              <a:rPr lang="en-US" sz="3200" b="1" i="1" dirty="0" smtClean="0">
                <a:solidFill>
                  <a:srgbClr val="0070C0"/>
                </a:solidFill>
              </a:rPr>
              <a:t>COMPARISON OF TWO METHODS</a:t>
            </a:r>
            <a:endParaRPr lang="en-US" sz="3200" b="1" i="1" dirty="0">
              <a:solidFill>
                <a:srgbClr val="0070C0"/>
              </a:solidFill>
            </a:endParaRPr>
          </a:p>
        </p:txBody>
      </p:sp>
      <p:sp>
        <p:nvSpPr>
          <p:cNvPr id="5" name="Content Placeholder 4"/>
          <p:cNvSpPr>
            <a:spLocks noGrp="1"/>
          </p:cNvSpPr>
          <p:nvPr>
            <p:ph idx="1"/>
          </p:nvPr>
        </p:nvSpPr>
        <p:spPr/>
        <p:txBody>
          <a:bodyPr>
            <a:normAutofit/>
          </a:bodyPr>
          <a:lstStyle/>
          <a:p>
            <a:r>
              <a:rPr lang="en-US" sz="2000" dirty="0"/>
              <a:t>Comparison of band divisions </a:t>
            </a:r>
            <a:r>
              <a:rPr lang="en-US" sz="2000" dirty="0" smtClean="0"/>
              <a:t>vs. </a:t>
            </a:r>
            <a:r>
              <a:rPr lang="en-US" sz="2000" dirty="0"/>
              <a:t>various LED spectral distributions. (dotted line: existing band division, solid line: new band division</a:t>
            </a:r>
            <a:r>
              <a:rPr lang="en-US" sz="2000" dirty="0" smtClean="0"/>
              <a:t>).</a:t>
            </a:r>
            <a:endParaRPr lang="en-US" sz="2000"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altLang="ko-KR"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219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altLang="ko-KR"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6"/>
          <p:cNvPicPr/>
          <p:nvPr/>
        </p:nvPicPr>
        <p:blipFill>
          <a:blip r:embed="rId2" cstate="print"/>
          <a:srcRect/>
          <a:stretch>
            <a:fillRect/>
          </a:stretch>
        </p:blipFill>
        <p:spPr bwMode="auto">
          <a:xfrm>
            <a:off x="609600" y="2333624"/>
            <a:ext cx="8153400" cy="3533776"/>
          </a:xfrm>
          <a:prstGeom prst="rect">
            <a:avLst/>
          </a:prstGeom>
          <a:noFill/>
          <a:ln w="9525">
            <a:noFill/>
            <a:miter lim="800000"/>
            <a:headEnd/>
            <a:tailEnd/>
          </a:ln>
        </p:spPr>
      </p:pic>
      <p:sp>
        <p:nvSpPr>
          <p:cNvPr id="8" name="TextBox 7"/>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13</a:t>
            </a:r>
            <a:endParaRPr lang="en-US" sz="14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ts val="2800"/>
              </a:lnSpc>
            </a:pPr>
            <a:r>
              <a:rPr lang="en-US" sz="3200" b="1" i="1" dirty="0" smtClean="0">
                <a:solidFill>
                  <a:srgbClr val="0070C0"/>
                </a:solidFill>
              </a:rPr>
              <a:t>PERFORMANCE METRIC AND OPTIMALITY DEFINITION</a:t>
            </a:r>
            <a:endParaRPr lang="en-US" sz="3200" b="1" i="1" cap="small" dirty="0">
              <a:solidFill>
                <a:srgbClr val="0070C0"/>
              </a:solidFill>
            </a:endParaRPr>
          </a:p>
        </p:txBody>
      </p:sp>
      <p:sp>
        <p:nvSpPr>
          <p:cNvPr id="5" name="Content Placeholder 4"/>
          <p:cNvSpPr>
            <a:spLocks noGrp="1"/>
          </p:cNvSpPr>
          <p:nvPr>
            <p:ph idx="1"/>
          </p:nvPr>
        </p:nvSpPr>
        <p:spPr>
          <a:xfrm>
            <a:off x="457200" y="1676401"/>
            <a:ext cx="8229600" cy="4343399"/>
          </a:xfrm>
        </p:spPr>
        <p:txBody>
          <a:bodyPr>
            <a:normAutofit lnSpcReduction="10000"/>
          </a:bodyPr>
          <a:lstStyle/>
          <a:p>
            <a:r>
              <a:rPr lang="en-US" sz="2000" dirty="0" smtClean="0"/>
              <a:t>To lower BER,</a:t>
            </a:r>
          </a:p>
          <a:p>
            <a:pPr lvl="1"/>
            <a:r>
              <a:rPr lang="en-US" sz="1800" dirty="0"/>
              <a:t>Assuming additive white Gaussian noise at a receiver, for most modulation </a:t>
            </a:r>
            <a:r>
              <a:rPr lang="en-US" sz="1800" dirty="0" smtClean="0"/>
              <a:t>schemes,</a:t>
            </a:r>
          </a:p>
          <a:p>
            <a:pPr lvl="1"/>
            <a:endParaRPr lang="en-US" sz="1800" dirty="0"/>
          </a:p>
          <a:p>
            <a:pPr lvl="1">
              <a:buNone/>
            </a:pPr>
            <a:endParaRPr lang="en-US" sz="1800" dirty="0"/>
          </a:p>
          <a:p>
            <a:pPr lvl="1">
              <a:buNone/>
            </a:pPr>
            <a:r>
              <a:rPr lang="en-US" sz="1800" dirty="0" smtClean="0"/>
              <a:t>	where </a:t>
            </a:r>
            <a:r>
              <a:rPr lang="en-US" sz="1800" dirty="0"/>
              <a:t>Q is the Q-function of a normal distribution and </a:t>
            </a:r>
            <a:r>
              <a:rPr lang="en-US" sz="1800" i="1" dirty="0"/>
              <a:t>a</a:t>
            </a:r>
            <a:r>
              <a:rPr lang="en-US" sz="1800" dirty="0"/>
              <a:t> and </a:t>
            </a:r>
            <a:r>
              <a:rPr lang="en-US" sz="1800" i="1" dirty="0"/>
              <a:t>c</a:t>
            </a:r>
            <a:r>
              <a:rPr lang="en-US" sz="1800" dirty="0"/>
              <a:t> are arbitrary constants corresponding to the modulation scheme </a:t>
            </a:r>
            <a:r>
              <a:rPr lang="en-US" sz="1800" dirty="0" smtClean="0"/>
              <a:t>applied.</a:t>
            </a:r>
          </a:p>
          <a:p>
            <a:pPr lvl="1"/>
            <a:r>
              <a:rPr lang="en-US" sz="1800" dirty="0"/>
              <a:t>Therefore, BER i</a:t>
            </a:r>
            <a:r>
              <a:rPr lang="en-US" sz="1800" dirty="0" smtClean="0"/>
              <a:t>s </a:t>
            </a:r>
            <a:r>
              <a:rPr lang="en-US" sz="1800" dirty="0"/>
              <a:t>a monotonically decreasing function with respect to </a:t>
            </a:r>
            <a:r>
              <a:rPr lang="en-US" sz="1800" dirty="0" err="1"/>
              <a:t>E</a:t>
            </a:r>
            <a:r>
              <a:rPr lang="en-US" sz="1800" baseline="-25000" dirty="0" err="1"/>
              <a:t>b</a:t>
            </a:r>
            <a:r>
              <a:rPr lang="en-US" sz="1800" dirty="0"/>
              <a:t>/N</a:t>
            </a:r>
            <a:r>
              <a:rPr lang="en-US" sz="1800" baseline="-25000" dirty="0"/>
              <a:t>o</a:t>
            </a:r>
            <a:r>
              <a:rPr lang="en-US" sz="1800" dirty="0"/>
              <a:t>. </a:t>
            </a:r>
            <a:endParaRPr lang="en-US" sz="1800" dirty="0" smtClean="0"/>
          </a:p>
          <a:p>
            <a:r>
              <a:rPr lang="en-US" sz="2000" dirty="0" smtClean="0"/>
              <a:t>To maximize </a:t>
            </a:r>
            <a:r>
              <a:rPr lang="en-US" sz="2000" dirty="0"/>
              <a:t>achievable spectral </a:t>
            </a:r>
            <a:r>
              <a:rPr lang="en-US" sz="2000" dirty="0" smtClean="0"/>
              <a:t>efficiency  of overall network,</a:t>
            </a:r>
          </a:p>
          <a:p>
            <a:endParaRPr lang="en-US" sz="2000" dirty="0"/>
          </a:p>
          <a:p>
            <a:endParaRPr lang="en-US" sz="2000" dirty="0" smtClean="0"/>
          </a:p>
          <a:p>
            <a:pPr>
              <a:buNone/>
            </a:pPr>
            <a:endParaRPr lang="en-US" sz="2000" dirty="0" smtClean="0"/>
          </a:p>
          <a:p>
            <a:pPr>
              <a:buNone/>
            </a:pPr>
            <a:r>
              <a:rPr lang="en-US" sz="2000" b="1" dirty="0" smtClean="0">
                <a:solidFill>
                  <a:srgbClr val="00B050"/>
                </a:solidFill>
                <a:sym typeface="Wingdings" pitchFamily="2" charset="2"/>
              </a:rPr>
              <a:t>	</a:t>
            </a:r>
            <a:r>
              <a:rPr lang="en-US" sz="2000" b="1" dirty="0" smtClean="0">
                <a:solidFill>
                  <a:srgbClr val="00B050"/>
                </a:solidFill>
              </a:rPr>
              <a:t>Performance metric :  </a:t>
            </a:r>
            <a:r>
              <a:rPr lang="en-US" sz="2000" b="1" i="1" dirty="0" err="1" smtClean="0">
                <a:solidFill>
                  <a:srgbClr val="00B050"/>
                </a:solidFill>
              </a:rPr>
              <a:t>E</a:t>
            </a:r>
            <a:r>
              <a:rPr lang="en-US" sz="2000" b="1" i="1" baseline="-25000" dirty="0" err="1" smtClean="0">
                <a:solidFill>
                  <a:srgbClr val="00B050"/>
                </a:solidFill>
              </a:rPr>
              <a:t>b</a:t>
            </a:r>
            <a:r>
              <a:rPr lang="en-US" sz="2000" b="1" i="1" dirty="0" smtClean="0">
                <a:solidFill>
                  <a:srgbClr val="00B050"/>
                </a:solidFill>
              </a:rPr>
              <a:t>/N</a:t>
            </a:r>
            <a:r>
              <a:rPr lang="en-US" sz="2000" b="1" i="1" baseline="-25000" dirty="0" smtClean="0">
                <a:solidFill>
                  <a:srgbClr val="00B050"/>
                </a:solidFill>
              </a:rPr>
              <a:t>0</a:t>
            </a:r>
          </a:p>
        </p:txBody>
      </p:sp>
      <p:graphicFrame>
        <p:nvGraphicFramePr>
          <p:cNvPr id="1027" name="Object 3"/>
          <p:cNvGraphicFramePr>
            <a:graphicFrameLocks noChangeAspect="1"/>
          </p:cNvGraphicFramePr>
          <p:nvPr/>
        </p:nvGraphicFramePr>
        <p:xfrm>
          <a:off x="1371600" y="2590800"/>
          <a:ext cx="2590800" cy="473320"/>
        </p:xfrm>
        <a:graphic>
          <a:graphicData uri="http://schemas.openxmlformats.org/presentationml/2006/ole">
            <p:oleObj spid="_x0000_s1027" name="Equation" r:id="rId3" imgW="1320480" imgH="241200" progId="Equation.3">
              <p:embed/>
            </p:oleObj>
          </a:graphicData>
        </a:graphic>
      </p:graphicFrame>
      <p:graphicFrame>
        <p:nvGraphicFramePr>
          <p:cNvPr id="1028" name="Object 4"/>
          <p:cNvGraphicFramePr>
            <a:graphicFrameLocks noChangeAspect="1"/>
          </p:cNvGraphicFramePr>
          <p:nvPr/>
        </p:nvGraphicFramePr>
        <p:xfrm>
          <a:off x="1371600" y="4419600"/>
          <a:ext cx="4191000" cy="457200"/>
        </p:xfrm>
        <a:graphic>
          <a:graphicData uri="http://schemas.openxmlformats.org/presentationml/2006/ole">
            <p:oleObj spid="_x0000_s1028" name="Equation" r:id="rId4" imgW="2095200" imgH="228600" progId="Equation.3">
              <p:embed/>
            </p:oleObj>
          </a:graphicData>
        </a:graphic>
      </p:graphicFrame>
      <p:graphicFrame>
        <p:nvGraphicFramePr>
          <p:cNvPr id="8" name="Object 7"/>
          <p:cNvGraphicFramePr>
            <a:graphicFrameLocks noChangeAspect="1"/>
          </p:cNvGraphicFramePr>
          <p:nvPr/>
        </p:nvGraphicFramePr>
        <p:xfrm>
          <a:off x="4114800" y="3321050"/>
          <a:ext cx="914400" cy="215900"/>
        </p:xfrm>
        <a:graphic>
          <a:graphicData uri="http://schemas.openxmlformats.org/presentationml/2006/ole">
            <p:oleObj spid="_x0000_s1029" name="Equation" r:id="rId5" imgW="914400" imgH="215640" progId="Equation.3">
              <p:embed/>
            </p:oleObj>
          </a:graphicData>
        </a:graphic>
      </p:graphicFrame>
      <p:graphicFrame>
        <p:nvGraphicFramePr>
          <p:cNvPr id="1030" name="Object 6"/>
          <p:cNvGraphicFramePr>
            <a:graphicFrameLocks noChangeAspect="1"/>
          </p:cNvGraphicFramePr>
          <p:nvPr/>
        </p:nvGraphicFramePr>
        <p:xfrm>
          <a:off x="1371600" y="4876800"/>
          <a:ext cx="2285999" cy="663677"/>
        </p:xfrm>
        <a:graphic>
          <a:graphicData uri="http://schemas.openxmlformats.org/presentationml/2006/ole">
            <p:oleObj spid="_x0000_s1030" name="Equation" r:id="rId6" imgW="1180800" imgH="342720" progId="Equation.3">
              <p:embed/>
            </p:oleObj>
          </a:graphicData>
        </a:graphic>
      </p:graphicFrame>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14</a:t>
            </a:r>
            <a:endParaRPr lang="en-US" sz="14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ts val="2800"/>
              </a:lnSpc>
            </a:pPr>
            <a:r>
              <a:rPr lang="en-US" sz="3200" b="1" i="1" dirty="0" smtClean="0">
                <a:solidFill>
                  <a:srgbClr val="0070C0"/>
                </a:solidFill>
              </a:rPr>
              <a:t>PERFORMANCE EVALUATION (1)</a:t>
            </a:r>
            <a:br>
              <a:rPr lang="en-US" sz="3200" b="1" i="1" dirty="0" smtClean="0">
                <a:solidFill>
                  <a:srgbClr val="0070C0"/>
                </a:solidFill>
              </a:rPr>
            </a:br>
            <a:r>
              <a:rPr lang="en-US" sz="3200" b="1" i="1" dirty="0" smtClean="0">
                <a:solidFill>
                  <a:srgbClr val="0070C0"/>
                </a:solidFill>
              </a:rPr>
              <a:t>RELATIVE SIGNAL POWER</a:t>
            </a:r>
            <a:endParaRPr lang="en-US" sz="3200" b="1" i="1" cap="small" dirty="0">
              <a:solidFill>
                <a:srgbClr val="0070C0"/>
              </a:solidFill>
            </a:endParaRPr>
          </a:p>
        </p:txBody>
      </p:sp>
      <p:cxnSp>
        <p:nvCxnSpPr>
          <p:cNvPr id="48" name="Straight Arrow Connector 47"/>
          <p:cNvCxnSpPr/>
          <p:nvPr/>
        </p:nvCxnSpPr>
        <p:spPr>
          <a:xfrm rot="5400000" flipH="1" flipV="1">
            <a:off x="-304006" y="3886200"/>
            <a:ext cx="33520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1371600" y="5562600"/>
            <a:ext cx="6705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71600" y="3733800"/>
            <a:ext cx="670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371600" y="2819400"/>
            <a:ext cx="670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371600" y="4648200"/>
            <a:ext cx="6705600"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Box 77"/>
          <p:cNvSpPr txBox="1"/>
          <p:nvPr/>
        </p:nvSpPr>
        <p:spPr>
          <a:xfrm>
            <a:off x="914400" y="4419600"/>
            <a:ext cx="41870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10</a:t>
            </a:r>
            <a:endParaRPr lang="en-US" dirty="0"/>
          </a:p>
        </p:txBody>
      </p:sp>
      <p:sp>
        <p:nvSpPr>
          <p:cNvPr id="54" name="TextBox 78"/>
          <p:cNvSpPr txBox="1"/>
          <p:nvPr/>
        </p:nvSpPr>
        <p:spPr>
          <a:xfrm>
            <a:off x="914400" y="3581400"/>
            <a:ext cx="41870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20</a:t>
            </a:r>
            <a:endParaRPr lang="en-US" dirty="0"/>
          </a:p>
        </p:txBody>
      </p:sp>
      <p:sp>
        <p:nvSpPr>
          <p:cNvPr id="55" name="TextBox 79"/>
          <p:cNvSpPr txBox="1"/>
          <p:nvPr/>
        </p:nvSpPr>
        <p:spPr>
          <a:xfrm>
            <a:off x="914400" y="2667000"/>
            <a:ext cx="41870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30</a:t>
            </a:r>
            <a:endParaRPr lang="en-US" dirty="0"/>
          </a:p>
        </p:txBody>
      </p:sp>
      <p:sp>
        <p:nvSpPr>
          <p:cNvPr id="56" name="Rectangle 55"/>
          <p:cNvSpPr/>
          <p:nvPr/>
        </p:nvSpPr>
        <p:spPr>
          <a:xfrm>
            <a:off x="1981200" y="3429000"/>
            <a:ext cx="3048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 name="Rectangle 56"/>
          <p:cNvSpPr/>
          <p:nvPr/>
        </p:nvSpPr>
        <p:spPr>
          <a:xfrm>
            <a:off x="2895600" y="3429000"/>
            <a:ext cx="3048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Rectangle 57"/>
          <p:cNvSpPr/>
          <p:nvPr/>
        </p:nvSpPr>
        <p:spPr>
          <a:xfrm>
            <a:off x="3810000" y="3429000"/>
            <a:ext cx="3048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Rectangle 58"/>
          <p:cNvSpPr/>
          <p:nvPr/>
        </p:nvSpPr>
        <p:spPr>
          <a:xfrm>
            <a:off x="4724400" y="3429000"/>
            <a:ext cx="3048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0" name="Rectangle 59"/>
          <p:cNvSpPr/>
          <p:nvPr/>
        </p:nvSpPr>
        <p:spPr>
          <a:xfrm>
            <a:off x="5638800" y="3429000"/>
            <a:ext cx="3048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1" name="Rectangle 60"/>
          <p:cNvSpPr/>
          <p:nvPr/>
        </p:nvSpPr>
        <p:spPr>
          <a:xfrm>
            <a:off x="6553200" y="3429000"/>
            <a:ext cx="3048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2" name="Rectangle 61"/>
          <p:cNvSpPr/>
          <p:nvPr/>
        </p:nvSpPr>
        <p:spPr>
          <a:xfrm>
            <a:off x="7467600" y="3429000"/>
            <a:ext cx="3048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3" name="Rectangle 62"/>
          <p:cNvSpPr/>
          <p:nvPr/>
        </p:nvSpPr>
        <p:spPr>
          <a:xfrm>
            <a:off x="1676400" y="4343400"/>
            <a:ext cx="304800" cy="12192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4" name="Rectangle 63"/>
          <p:cNvSpPr/>
          <p:nvPr/>
        </p:nvSpPr>
        <p:spPr>
          <a:xfrm>
            <a:off x="3505200" y="3429000"/>
            <a:ext cx="304800" cy="21336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5" name="Rectangle 64"/>
          <p:cNvSpPr/>
          <p:nvPr/>
        </p:nvSpPr>
        <p:spPr>
          <a:xfrm>
            <a:off x="4419600" y="3657600"/>
            <a:ext cx="304800" cy="1905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6" name="Rectangle 65"/>
          <p:cNvSpPr/>
          <p:nvPr/>
        </p:nvSpPr>
        <p:spPr>
          <a:xfrm>
            <a:off x="5334000" y="3200400"/>
            <a:ext cx="304800" cy="23622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7" name="Rectangle 66"/>
          <p:cNvSpPr/>
          <p:nvPr/>
        </p:nvSpPr>
        <p:spPr>
          <a:xfrm>
            <a:off x="6248400" y="2819400"/>
            <a:ext cx="304800" cy="27432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8" name="Rectangle 67"/>
          <p:cNvSpPr/>
          <p:nvPr/>
        </p:nvSpPr>
        <p:spPr>
          <a:xfrm>
            <a:off x="7162800" y="2743200"/>
            <a:ext cx="304800" cy="28194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9" name="Rectangle 68"/>
          <p:cNvSpPr/>
          <p:nvPr/>
        </p:nvSpPr>
        <p:spPr>
          <a:xfrm>
            <a:off x="2590800" y="3733800"/>
            <a:ext cx="304800" cy="18288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0" name="TextBox 94"/>
          <p:cNvSpPr txBox="1"/>
          <p:nvPr/>
        </p:nvSpPr>
        <p:spPr>
          <a:xfrm>
            <a:off x="914400" y="1752600"/>
            <a:ext cx="2533066"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latin typeface="Times New Roman" pitchFamily="18" charset="0"/>
                <a:cs typeface="Times New Roman" pitchFamily="18" charset="0"/>
              </a:rPr>
              <a:t>Relative signal power</a:t>
            </a:r>
            <a:endParaRPr lang="en-US" sz="2000" b="1" dirty="0">
              <a:latin typeface="Times New Roman" pitchFamily="18" charset="0"/>
              <a:cs typeface="Times New Roman" pitchFamily="18" charset="0"/>
            </a:endParaRPr>
          </a:p>
        </p:txBody>
      </p:sp>
      <p:sp>
        <p:nvSpPr>
          <p:cNvPr id="71" name="Rectangle 70"/>
          <p:cNvSpPr/>
          <p:nvPr/>
        </p:nvSpPr>
        <p:spPr>
          <a:xfrm>
            <a:off x="3733800" y="1676400"/>
            <a:ext cx="304800" cy="381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2" name="Rectangle 71"/>
          <p:cNvSpPr/>
          <p:nvPr/>
        </p:nvSpPr>
        <p:spPr>
          <a:xfrm>
            <a:off x="3733800" y="2133600"/>
            <a:ext cx="304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TextBox 97"/>
          <p:cNvSpPr txBox="1"/>
          <p:nvPr/>
        </p:nvSpPr>
        <p:spPr>
          <a:xfrm>
            <a:off x="4114800" y="1676400"/>
            <a:ext cx="363682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Times New Roman" pitchFamily="18" charset="0"/>
                <a:cs typeface="Times New Roman" pitchFamily="18" charset="0"/>
              </a:rPr>
              <a:t>: method </a:t>
            </a:r>
            <a:r>
              <a:rPr lang="en-US" dirty="0" smtClean="0">
                <a:latin typeface="Times New Roman" pitchFamily="18" charset="0"/>
                <a:cs typeface="Times New Roman" pitchFamily="18" charset="0"/>
              </a:rPr>
              <a:t>using human eye sensitivity</a:t>
            </a:r>
            <a:endParaRPr lang="en-US" dirty="0">
              <a:latin typeface="Times New Roman" pitchFamily="18" charset="0"/>
              <a:cs typeface="Times New Roman" pitchFamily="18" charset="0"/>
            </a:endParaRPr>
          </a:p>
        </p:txBody>
      </p:sp>
      <p:sp>
        <p:nvSpPr>
          <p:cNvPr id="74" name="TextBox 98"/>
          <p:cNvSpPr txBox="1"/>
          <p:nvPr/>
        </p:nvSpPr>
        <p:spPr>
          <a:xfrm>
            <a:off x="4114800" y="2133600"/>
            <a:ext cx="423064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Times New Roman" pitchFamily="18" charset="0"/>
                <a:cs typeface="Times New Roman" pitchFamily="18" charset="0"/>
              </a:rPr>
              <a:t>: method </a:t>
            </a:r>
            <a:r>
              <a:rPr lang="en-US" dirty="0" smtClean="0">
                <a:latin typeface="Times New Roman" pitchFamily="18" charset="0"/>
                <a:cs typeface="Times New Roman" pitchFamily="18" charset="0"/>
              </a:rPr>
              <a:t>using photo detection responsivity</a:t>
            </a:r>
            <a:endParaRPr lang="en-US" dirty="0">
              <a:latin typeface="Times New Roman" pitchFamily="18" charset="0"/>
              <a:cs typeface="Times New Roman" pitchFamily="18" charset="0"/>
            </a:endParaRPr>
          </a:p>
        </p:txBody>
      </p:sp>
      <p:sp>
        <p:nvSpPr>
          <p:cNvPr id="75" name="TextBox 99"/>
          <p:cNvSpPr txBox="1"/>
          <p:nvPr/>
        </p:nvSpPr>
        <p:spPr>
          <a:xfrm>
            <a:off x="1600200" y="5638800"/>
            <a:ext cx="806631" cy="48308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00"/>
              </a:lnSpc>
            </a:pPr>
            <a:r>
              <a:rPr lang="en-US" dirty="0" smtClean="0">
                <a:latin typeface="Times New Roman" pitchFamily="18" charset="0"/>
                <a:cs typeface="Times New Roman" pitchFamily="18" charset="0"/>
              </a:rPr>
              <a:t>Sub-</a:t>
            </a:r>
          </a:p>
          <a:p>
            <a:pPr algn="ctr">
              <a:lnSpc>
                <a:spcPts val="1500"/>
              </a:lnSpc>
            </a:pPr>
            <a:r>
              <a:rPr lang="en-US" dirty="0" smtClean="0">
                <a:latin typeface="Times New Roman" pitchFamily="18" charset="0"/>
                <a:cs typeface="Times New Roman" pitchFamily="18" charset="0"/>
              </a:rPr>
              <a:t>band 1</a:t>
            </a:r>
            <a:endParaRPr lang="en-US" dirty="0">
              <a:latin typeface="Times New Roman" pitchFamily="18" charset="0"/>
              <a:cs typeface="Times New Roman" pitchFamily="18" charset="0"/>
            </a:endParaRPr>
          </a:p>
        </p:txBody>
      </p:sp>
      <p:sp>
        <p:nvSpPr>
          <p:cNvPr id="76" name="TextBox 100"/>
          <p:cNvSpPr txBox="1"/>
          <p:nvPr/>
        </p:nvSpPr>
        <p:spPr>
          <a:xfrm>
            <a:off x="2514600" y="5638800"/>
            <a:ext cx="806631" cy="48308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00"/>
              </a:lnSpc>
            </a:pPr>
            <a:r>
              <a:rPr lang="en-US" dirty="0" smtClean="0">
                <a:latin typeface="Times New Roman" pitchFamily="18" charset="0"/>
                <a:cs typeface="Times New Roman" pitchFamily="18" charset="0"/>
              </a:rPr>
              <a:t>Sub-</a:t>
            </a:r>
          </a:p>
          <a:p>
            <a:pPr algn="ctr">
              <a:lnSpc>
                <a:spcPts val="1500"/>
              </a:lnSpc>
            </a:pPr>
            <a:r>
              <a:rPr lang="en-US" dirty="0" smtClean="0">
                <a:latin typeface="Times New Roman" pitchFamily="18" charset="0"/>
                <a:cs typeface="Times New Roman" pitchFamily="18" charset="0"/>
              </a:rPr>
              <a:t>band 2</a:t>
            </a:r>
            <a:endParaRPr lang="en-US" dirty="0">
              <a:latin typeface="Times New Roman" pitchFamily="18" charset="0"/>
              <a:cs typeface="Times New Roman" pitchFamily="18" charset="0"/>
            </a:endParaRPr>
          </a:p>
        </p:txBody>
      </p:sp>
      <p:sp>
        <p:nvSpPr>
          <p:cNvPr id="77" name="TextBox 101"/>
          <p:cNvSpPr txBox="1"/>
          <p:nvPr/>
        </p:nvSpPr>
        <p:spPr>
          <a:xfrm>
            <a:off x="5257800" y="5638800"/>
            <a:ext cx="806631" cy="48308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00"/>
              </a:lnSpc>
            </a:pPr>
            <a:r>
              <a:rPr lang="en-US" dirty="0" smtClean="0">
                <a:latin typeface="Times New Roman" pitchFamily="18" charset="0"/>
                <a:cs typeface="Times New Roman" pitchFamily="18" charset="0"/>
              </a:rPr>
              <a:t>Sub-</a:t>
            </a:r>
          </a:p>
          <a:p>
            <a:pPr algn="ctr">
              <a:lnSpc>
                <a:spcPts val="1500"/>
              </a:lnSpc>
            </a:pPr>
            <a:r>
              <a:rPr lang="en-US" dirty="0" smtClean="0">
                <a:latin typeface="Times New Roman" pitchFamily="18" charset="0"/>
                <a:cs typeface="Times New Roman" pitchFamily="18" charset="0"/>
              </a:rPr>
              <a:t>band 5</a:t>
            </a:r>
            <a:endParaRPr lang="en-US" dirty="0">
              <a:latin typeface="Times New Roman" pitchFamily="18" charset="0"/>
              <a:cs typeface="Times New Roman" pitchFamily="18" charset="0"/>
            </a:endParaRPr>
          </a:p>
        </p:txBody>
      </p:sp>
      <p:sp>
        <p:nvSpPr>
          <p:cNvPr id="78" name="TextBox 102"/>
          <p:cNvSpPr txBox="1"/>
          <p:nvPr/>
        </p:nvSpPr>
        <p:spPr>
          <a:xfrm>
            <a:off x="4343400" y="5638800"/>
            <a:ext cx="806631" cy="48308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00"/>
              </a:lnSpc>
            </a:pPr>
            <a:r>
              <a:rPr lang="en-US" dirty="0" smtClean="0">
                <a:latin typeface="Times New Roman" pitchFamily="18" charset="0"/>
                <a:cs typeface="Times New Roman" pitchFamily="18" charset="0"/>
              </a:rPr>
              <a:t>Sub-</a:t>
            </a:r>
          </a:p>
          <a:p>
            <a:pPr algn="ctr">
              <a:lnSpc>
                <a:spcPts val="1500"/>
              </a:lnSpc>
            </a:pPr>
            <a:r>
              <a:rPr lang="en-US" dirty="0" smtClean="0">
                <a:latin typeface="Times New Roman" pitchFamily="18" charset="0"/>
                <a:cs typeface="Times New Roman" pitchFamily="18" charset="0"/>
              </a:rPr>
              <a:t>band 4</a:t>
            </a:r>
            <a:endParaRPr lang="en-US" dirty="0">
              <a:latin typeface="Times New Roman" pitchFamily="18" charset="0"/>
              <a:cs typeface="Times New Roman" pitchFamily="18" charset="0"/>
            </a:endParaRPr>
          </a:p>
        </p:txBody>
      </p:sp>
      <p:sp>
        <p:nvSpPr>
          <p:cNvPr id="79" name="TextBox 103"/>
          <p:cNvSpPr txBox="1"/>
          <p:nvPr/>
        </p:nvSpPr>
        <p:spPr>
          <a:xfrm>
            <a:off x="3429000" y="5638800"/>
            <a:ext cx="806631" cy="48308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00"/>
              </a:lnSpc>
            </a:pPr>
            <a:r>
              <a:rPr lang="en-US" dirty="0" smtClean="0">
                <a:latin typeface="Times New Roman" pitchFamily="18" charset="0"/>
                <a:cs typeface="Times New Roman" pitchFamily="18" charset="0"/>
              </a:rPr>
              <a:t>Sub-</a:t>
            </a:r>
          </a:p>
          <a:p>
            <a:pPr algn="ctr">
              <a:lnSpc>
                <a:spcPts val="1500"/>
              </a:lnSpc>
            </a:pPr>
            <a:r>
              <a:rPr lang="en-US" dirty="0" smtClean="0">
                <a:latin typeface="Times New Roman" pitchFamily="18" charset="0"/>
                <a:cs typeface="Times New Roman" pitchFamily="18" charset="0"/>
              </a:rPr>
              <a:t>band 3</a:t>
            </a:r>
            <a:endParaRPr lang="en-US" dirty="0">
              <a:latin typeface="Times New Roman" pitchFamily="18" charset="0"/>
              <a:cs typeface="Times New Roman" pitchFamily="18" charset="0"/>
            </a:endParaRPr>
          </a:p>
        </p:txBody>
      </p:sp>
      <p:sp>
        <p:nvSpPr>
          <p:cNvPr id="80" name="TextBox 104"/>
          <p:cNvSpPr txBox="1"/>
          <p:nvPr/>
        </p:nvSpPr>
        <p:spPr>
          <a:xfrm>
            <a:off x="7086600" y="5638800"/>
            <a:ext cx="806631" cy="48308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00"/>
              </a:lnSpc>
            </a:pPr>
            <a:r>
              <a:rPr lang="en-US" dirty="0" smtClean="0">
                <a:latin typeface="Times New Roman" pitchFamily="18" charset="0"/>
                <a:cs typeface="Times New Roman" pitchFamily="18" charset="0"/>
              </a:rPr>
              <a:t>Sub-</a:t>
            </a:r>
          </a:p>
          <a:p>
            <a:pPr algn="ctr">
              <a:lnSpc>
                <a:spcPts val="1500"/>
              </a:lnSpc>
            </a:pPr>
            <a:r>
              <a:rPr lang="en-US" dirty="0" smtClean="0">
                <a:latin typeface="Times New Roman" pitchFamily="18" charset="0"/>
                <a:cs typeface="Times New Roman" pitchFamily="18" charset="0"/>
              </a:rPr>
              <a:t>band 7</a:t>
            </a:r>
            <a:endParaRPr lang="en-US" dirty="0">
              <a:latin typeface="Times New Roman" pitchFamily="18" charset="0"/>
              <a:cs typeface="Times New Roman" pitchFamily="18" charset="0"/>
            </a:endParaRPr>
          </a:p>
        </p:txBody>
      </p:sp>
      <p:sp>
        <p:nvSpPr>
          <p:cNvPr id="81" name="TextBox 105"/>
          <p:cNvSpPr txBox="1"/>
          <p:nvPr/>
        </p:nvSpPr>
        <p:spPr>
          <a:xfrm>
            <a:off x="6172200" y="5638800"/>
            <a:ext cx="806631" cy="48308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00"/>
              </a:lnSpc>
            </a:pPr>
            <a:r>
              <a:rPr lang="en-US" dirty="0" smtClean="0">
                <a:latin typeface="Times New Roman" pitchFamily="18" charset="0"/>
                <a:cs typeface="Times New Roman" pitchFamily="18" charset="0"/>
              </a:rPr>
              <a:t>Sub-</a:t>
            </a:r>
          </a:p>
          <a:p>
            <a:pPr algn="ctr">
              <a:lnSpc>
                <a:spcPts val="1500"/>
              </a:lnSpc>
            </a:pPr>
            <a:r>
              <a:rPr lang="en-US" dirty="0" smtClean="0">
                <a:latin typeface="Times New Roman" pitchFamily="18" charset="0"/>
                <a:cs typeface="Times New Roman" pitchFamily="18" charset="0"/>
              </a:rPr>
              <a:t>band 6</a:t>
            </a:r>
            <a:endParaRPr lang="en-US" dirty="0">
              <a:latin typeface="Times New Roman" pitchFamily="18" charset="0"/>
              <a:cs typeface="Times New Roman" pitchFamily="18" charset="0"/>
            </a:endParaRPr>
          </a:p>
        </p:txBody>
      </p:sp>
      <p:sp>
        <p:nvSpPr>
          <p:cNvPr id="83" name="TextBox 82"/>
          <p:cNvSpPr txBox="1"/>
          <p:nvPr/>
        </p:nvSpPr>
        <p:spPr>
          <a:xfrm>
            <a:off x="1447801" y="2133600"/>
            <a:ext cx="2209800" cy="646331"/>
          </a:xfrm>
          <a:prstGeom prst="rect">
            <a:avLst/>
          </a:prstGeom>
          <a:solidFill>
            <a:schemeClr val="accent2">
              <a:lumMod val="20000"/>
              <a:lumOff val="80000"/>
            </a:schemeClr>
          </a:solidFill>
        </p:spPr>
        <p:txBody>
          <a:bodyPr wrap="square" rtlCol="0">
            <a:spAutoFit/>
          </a:bodyPr>
          <a:lstStyle/>
          <a:p>
            <a:r>
              <a:rPr lang="en-US" b="1" dirty="0">
                <a:solidFill>
                  <a:srgbClr val="00B050"/>
                </a:solidFill>
              </a:rPr>
              <a:t>b</a:t>
            </a:r>
            <a:r>
              <a:rPr lang="en-US" b="1" dirty="0" smtClean="0">
                <a:solidFill>
                  <a:srgbClr val="00B050"/>
                </a:solidFill>
              </a:rPr>
              <a:t>y calculating total power in a subband</a:t>
            </a:r>
            <a:endParaRPr lang="en-US" b="1" dirty="0">
              <a:solidFill>
                <a:srgbClr val="00B050"/>
              </a:solidFill>
            </a:endParaRPr>
          </a:p>
        </p:txBody>
      </p:sp>
      <p:sp>
        <p:nvSpPr>
          <p:cNvPr id="38" name="TextBox 37"/>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15</a:t>
            </a:r>
            <a:endParaRPr lang="en-US" sz="14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ts val="2800"/>
              </a:lnSpc>
            </a:pPr>
            <a:r>
              <a:rPr lang="en-US" sz="3200" b="1" i="1" dirty="0" smtClean="0">
                <a:solidFill>
                  <a:srgbClr val="0070C0"/>
                </a:solidFill>
              </a:rPr>
              <a:t>PERFORMANCE EVALUATION (2)</a:t>
            </a:r>
            <a:br>
              <a:rPr lang="en-US" sz="3200" b="1" i="1" dirty="0" smtClean="0">
                <a:solidFill>
                  <a:srgbClr val="0070C0"/>
                </a:solidFill>
              </a:rPr>
            </a:br>
            <a:r>
              <a:rPr lang="en-US" sz="3200" b="1" i="1" dirty="0" smtClean="0">
                <a:solidFill>
                  <a:srgbClr val="0070C0"/>
                </a:solidFill>
              </a:rPr>
              <a:t>RELATIVE CAPACITY</a:t>
            </a:r>
            <a:endParaRPr lang="en-US" sz="3200" b="1" i="1" cap="small" dirty="0">
              <a:solidFill>
                <a:srgbClr val="0070C0"/>
              </a:solidFill>
            </a:endParaRPr>
          </a:p>
        </p:txBody>
      </p:sp>
      <p:cxnSp>
        <p:nvCxnSpPr>
          <p:cNvPr id="48" name="Straight Arrow Connector 47"/>
          <p:cNvCxnSpPr/>
          <p:nvPr/>
        </p:nvCxnSpPr>
        <p:spPr>
          <a:xfrm rot="5400000" flipH="1" flipV="1">
            <a:off x="-304006" y="3886200"/>
            <a:ext cx="33520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1371600" y="5562600"/>
            <a:ext cx="6705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71600" y="4495800"/>
            <a:ext cx="670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371600" y="2895600"/>
            <a:ext cx="670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371600" y="5029200"/>
            <a:ext cx="6705600"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Box 77"/>
          <p:cNvSpPr txBox="1"/>
          <p:nvPr/>
        </p:nvSpPr>
        <p:spPr>
          <a:xfrm>
            <a:off x="1066800" y="4876800"/>
            <a:ext cx="30168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a:t>
            </a:r>
            <a:endParaRPr lang="en-US" dirty="0"/>
          </a:p>
        </p:txBody>
      </p:sp>
      <p:sp>
        <p:nvSpPr>
          <p:cNvPr id="54" name="TextBox 78"/>
          <p:cNvSpPr txBox="1"/>
          <p:nvPr/>
        </p:nvSpPr>
        <p:spPr>
          <a:xfrm>
            <a:off x="1066800" y="4343400"/>
            <a:ext cx="30168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a:t>
            </a:r>
            <a:endParaRPr lang="en-US" dirty="0"/>
          </a:p>
        </p:txBody>
      </p:sp>
      <p:sp>
        <p:nvSpPr>
          <p:cNvPr id="55" name="TextBox 79"/>
          <p:cNvSpPr txBox="1"/>
          <p:nvPr/>
        </p:nvSpPr>
        <p:spPr>
          <a:xfrm>
            <a:off x="1066800" y="3810000"/>
            <a:ext cx="30168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3</a:t>
            </a:r>
            <a:endParaRPr lang="en-US" dirty="0"/>
          </a:p>
        </p:txBody>
      </p:sp>
      <p:sp>
        <p:nvSpPr>
          <p:cNvPr id="56" name="Rectangle 55"/>
          <p:cNvSpPr/>
          <p:nvPr/>
        </p:nvSpPr>
        <p:spPr>
          <a:xfrm>
            <a:off x="1981200" y="3124200"/>
            <a:ext cx="304800" cy="2438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 name="Rectangle 56"/>
          <p:cNvSpPr/>
          <p:nvPr/>
        </p:nvSpPr>
        <p:spPr>
          <a:xfrm>
            <a:off x="2895600" y="3124200"/>
            <a:ext cx="304800" cy="2438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Rectangle 57"/>
          <p:cNvSpPr/>
          <p:nvPr/>
        </p:nvSpPr>
        <p:spPr>
          <a:xfrm>
            <a:off x="3810000" y="3124200"/>
            <a:ext cx="304800" cy="2438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Rectangle 58"/>
          <p:cNvSpPr/>
          <p:nvPr/>
        </p:nvSpPr>
        <p:spPr>
          <a:xfrm>
            <a:off x="4724400" y="3124200"/>
            <a:ext cx="304800" cy="2438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0" name="Rectangle 59"/>
          <p:cNvSpPr/>
          <p:nvPr/>
        </p:nvSpPr>
        <p:spPr>
          <a:xfrm>
            <a:off x="5638800" y="3124200"/>
            <a:ext cx="304800" cy="2438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1" name="Rectangle 60"/>
          <p:cNvSpPr/>
          <p:nvPr/>
        </p:nvSpPr>
        <p:spPr>
          <a:xfrm>
            <a:off x="6553200" y="3124200"/>
            <a:ext cx="304800" cy="2438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2" name="Rectangle 61"/>
          <p:cNvSpPr/>
          <p:nvPr/>
        </p:nvSpPr>
        <p:spPr>
          <a:xfrm>
            <a:off x="7467600" y="3124200"/>
            <a:ext cx="304800" cy="2438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3" name="Rectangle 62"/>
          <p:cNvSpPr/>
          <p:nvPr/>
        </p:nvSpPr>
        <p:spPr>
          <a:xfrm>
            <a:off x="1676400" y="3505200"/>
            <a:ext cx="304800" cy="2057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4" name="Rectangle 63"/>
          <p:cNvSpPr/>
          <p:nvPr/>
        </p:nvSpPr>
        <p:spPr>
          <a:xfrm>
            <a:off x="3505200" y="3124200"/>
            <a:ext cx="304800" cy="2438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5" name="Rectangle 64"/>
          <p:cNvSpPr/>
          <p:nvPr/>
        </p:nvSpPr>
        <p:spPr>
          <a:xfrm>
            <a:off x="4419600" y="3200400"/>
            <a:ext cx="304800" cy="2362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6" name="Rectangle 65"/>
          <p:cNvSpPr/>
          <p:nvPr/>
        </p:nvSpPr>
        <p:spPr>
          <a:xfrm>
            <a:off x="5334000" y="3048000"/>
            <a:ext cx="304800" cy="2514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7" name="Rectangle 66"/>
          <p:cNvSpPr/>
          <p:nvPr/>
        </p:nvSpPr>
        <p:spPr>
          <a:xfrm>
            <a:off x="6248400" y="2971800"/>
            <a:ext cx="304800" cy="2590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8" name="Rectangle 67"/>
          <p:cNvSpPr/>
          <p:nvPr/>
        </p:nvSpPr>
        <p:spPr>
          <a:xfrm>
            <a:off x="7162800" y="2895600"/>
            <a:ext cx="304800" cy="2667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9" name="Rectangle 68"/>
          <p:cNvSpPr/>
          <p:nvPr/>
        </p:nvSpPr>
        <p:spPr>
          <a:xfrm>
            <a:off x="2590800" y="3276600"/>
            <a:ext cx="304800" cy="2286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0" name="TextBox 94"/>
          <p:cNvSpPr txBox="1"/>
          <p:nvPr/>
        </p:nvSpPr>
        <p:spPr>
          <a:xfrm>
            <a:off x="914400" y="1752600"/>
            <a:ext cx="2055371"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latin typeface="Times New Roman" pitchFamily="18" charset="0"/>
                <a:cs typeface="Times New Roman" pitchFamily="18" charset="0"/>
              </a:rPr>
              <a:t>Relative capacity</a:t>
            </a:r>
            <a:endParaRPr lang="en-US" sz="2000" b="1" dirty="0">
              <a:latin typeface="Times New Roman" pitchFamily="18" charset="0"/>
              <a:cs typeface="Times New Roman" pitchFamily="18" charset="0"/>
            </a:endParaRPr>
          </a:p>
        </p:txBody>
      </p:sp>
      <p:sp>
        <p:nvSpPr>
          <p:cNvPr id="71" name="Rectangle 70"/>
          <p:cNvSpPr/>
          <p:nvPr/>
        </p:nvSpPr>
        <p:spPr>
          <a:xfrm>
            <a:off x="3733800" y="1676400"/>
            <a:ext cx="304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2" name="Rectangle 71"/>
          <p:cNvSpPr/>
          <p:nvPr/>
        </p:nvSpPr>
        <p:spPr>
          <a:xfrm>
            <a:off x="3733800" y="2133600"/>
            <a:ext cx="3048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TextBox 97"/>
          <p:cNvSpPr txBox="1"/>
          <p:nvPr/>
        </p:nvSpPr>
        <p:spPr>
          <a:xfrm>
            <a:off x="4114800" y="1676400"/>
            <a:ext cx="363682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Times New Roman" pitchFamily="18" charset="0"/>
                <a:cs typeface="Times New Roman" pitchFamily="18" charset="0"/>
              </a:rPr>
              <a:t>: method </a:t>
            </a:r>
            <a:r>
              <a:rPr lang="en-US" dirty="0" smtClean="0">
                <a:latin typeface="Times New Roman" pitchFamily="18" charset="0"/>
                <a:cs typeface="Times New Roman" pitchFamily="18" charset="0"/>
              </a:rPr>
              <a:t>using human eye sensitivity</a:t>
            </a:r>
            <a:endParaRPr lang="en-US" dirty="0">
              <a:latin typeface="Times New Roman" pitchFamily="18" charset="0"/>
              <a:cs typeface="Times New Roman" pitchFamily="18" charset="0"/>
            </a:endParaRPr>
          </a:p>
        </p:txBody>
      </p:sp>
      <p:sp>
        <p:nvSpPr>
          <p:cNvPr id="74" name="TextBox 98"/>
          <p:cNvSpPr txBox="1"/>
          <p:nvPr/>
        </p:nvSpPr>
        <p:spPr>
          <a:xfrm>
            <a:off x="4114800" y="2133600"/>
            <a:ext cx="423064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Times New Roman" pitchFamily="18" charset="0"/>
                <a:cs typeface="Times New Roman" pitchFamily="18" charset="0"/>
              </a:rPr>
              <a:t>: method </a:t>
            </a:r>
            <a:r>
              <a:rPr lang="en-US" dirty="0" smtClean="0">
                <a:latin typeface="Times New Roman" pitchFamily="18" charset="0"/>
                <a:cs typeface="Times New Roman" pitchFamily="18" charset="0"/>
              </a:rPr>
              <a:t>using photo detection responsivity</a:t>
            </a:r>
            <a:endParaRPr lang="en-US" dirty="0">
              <a:latin typeface="Times New Roman" pitchFamily="18" charset="0"/>
              <a:cs typeface="Times New Roman" pitchFamily="18" charset="0"/>
            </a:endParaRPr>
          </a:p>
        </p:txBody>
      </p:sp>
      <p:sp>
        <p:nvSpPr>
          <p:cNvPr id="75" name="TextBox 99"/>
          <p:cNvSpPr txBox="1"/>
          <p:nvPr/>
        </p:nvSpPr>
        <p:spPr>
          <a:xfrm>
            <a:off x="1600200" y="5638800"/>
            <a:ext cx="806631" cy="48308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00"/>
              </a:lnSpc>
            </a:pPr>
            <a:r>
              <a:rPr lang="en-US" dirty="0" smtClean="0">
                <a:latin typeface="Times New Roman" pitchFamily="18" charset="0"/>
                <a:cs typeface="Times New Roman" pitchFamily="18" charset="0"/>
              </a:rPr>
              <a:t>Sub-</a:t>
            </a:r>
          </a:p>
          <a:p>
            <a:pPr algn="ctr">
              <a:lnSpc>
                <a:spcPts val="1500"/>
              </a:lnSpc>
            </a:pPr>
            <a:r>
              <a:rPr lang="en-US" dirty="0" smtClean="0">
                <a:latin typeface="Times New Roman" pitchFamily="18" charset="0"/>
                <a:cs typeface="Times New Roman" pitchFamily="18" charset="0"/>
              </a:rPr>
              <a:t>band 1</a:t>
            </a:r>
            <a:endParaRPr lang="en-US" dirty="0">
              <a:latin typeface="Times New Roman" pitchFamily="18" charset="0"/>
              <a:cs typeface="Times New Roman" pitchFamily="18" charset="0"/>
            </a:endParaRPr>
          </a:p>
        </p:txBody>
      </p:sp>
      <p:sp>
        <p:nvSpPr>
          <p:cNvPr id="76" name="TextBox 100"/>
          <p:cNvSpPr txBox="1"/>
          <p:nvPr/>
        </p:nvSpPr>
        <p:spPr>
          <a:xfrm>
            <a:off x="2514600" y="5638800"/>
            <a:ext cx="806631" cy="48308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00"/>
              </a:lnSpc>
            </a:pPr>
            <a:r>
              <a:rPr lang="en-US" dirty="0" smtClean="0">
                <a:latin typeface="Times New Roman" pitchFamily="18" charset="0"/>
                <a:cs typeface="Times New Roman" pitchFamily="18" charset="0"/>
              </a:rPr>
              <a:t>Sub-</a:t>
            </a:r>
          </a:p>
          <a:p>
            <a:pPr algn="ctr">
              <a:lnSpc>
                <a:spcPts val="1500"/>
              </a:lnSpc>
            </a:pPr>
            <a:r>
              <a:rPr lang="en-US" dirty="0" smtClean="0">
                <a:latin typeface="Times New Roman" pitchFamily="18" charset="0"/>
                <a:cs typeface="Times New Roman" pitchFamily="18" charset="0"/>
              </a:rPr>
              <a:t>band 2</a:t>
            </a:r>
            <a:endParaRPr lang="en-US" dirty="0">
              <a:latin typeface="Times New Roman" pitchFamily="18" charset="0"/>
              <a:cs typeface="Times New Roman" pitchFamily="18" charset="0"/>
            </a:endParaRPr>
          </a:p>
        </p:txBody>
      </p:sp>
      <p:sp>
        <p:nvSpPr>
          <p:cNvPr id="77" name="TextBox 101"/>
          <p:cNvSpPr txBox="1"/>
          <p:nvPr/>
        </p:nvSpPr>
        <p:spPr>
          <a:xfrm>
            <a:off x="5257800" y="5638800"/>
            <a:ext cx="806631" cy="48308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00"/>
              </a:lnSpc>
            </a:pPr>
            <a:r>
              <a:rPr lang="en-US" dirty="0" smtClean="0">
                <a:latin typeface="Times New Roman" pitchFamily="18" charset="0"/>
                <a:cs typeface="Times New Roman" pitchFamily="18" charset="0"/>
              </a:rPr>
              <a:t>Sub-</a:t>
            </a:r>
          </a:p>
          <a:p>
            <a:pPr algn="ctr">
              <a:lnSpc>
                <a:spcPts val="1500"/>
              </a:lnSpc>
            </a:pPr>
            <a:r>
              <a:rPr lang="en-US" dirty="0" smtClean="0">
                <a:latin typeface="Times New Roman" pitchFamily="18" charset="0"/>
                <a:cs typeface="Times New Roman" pitchFamily="18" charset="0"/>
              </a:rPr>
              <a:t>band 5</a:t>
            </a:r>
            <a:endParaRPr lang="en-US" dirty="0">
              <a:latin typeface="Times New Roman" pitchFamily="18" charset="0"/>
              <a:cs typeface="Times New Roman" pitchFamily="18" charset="0"/>
            </a:endParaRPr>
          </a:p>
        </p:txBody>
      </p:sp>
      <p:sp>
        <p:nvSpPr>
          <p:cNvPr id="78" name="TextBox 102"/>
          <p:cNvSpPr txBox="1"/>
          <p:nvPr/>
        </p:nvSpPr>
        <p:spPr>
          <a:xfrm>
            <a:off x="4343400" y="5638800"/>
            <a:ext cx="806631" cy="48308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00"/>
              </a:lnSpc>
            </a:pPr>
            <a:r>
              <a:rPr lang="en-US" dirty="0" smtClean="0">
                <a:latin typeface="Times New Roman" pitchFamily="18" charset="0"/>
                <a:cs typeface="Times New Roman" pitchFamily="18" charset="0"/>
              </a:rPr>
              <a:t>Sub-</a:t>
            </a:r>
          </a:p>
          <a:p>
            <a:pPr algn="ctr">
              <a:lnSpc>
                <a:spcPts val="1500"/>
              </a:lnSpc>
            </a:pPr>
            <a:r>
              <a:rPr lang="en-US" dirty="0" smtClean="0">
                <a:latin typeface="Times New Roman" pitchFamily="18" charset="0"/>
                <a:cs typeface="Times New Roman" pitchFamily="18" charset="0"/>
              </a:rPr>
              <a:t>band 4</a:t>
            </a:r>
            <a:endParaRPr lang="en-US" dirty="0">
              <a:latin typeface="Times New Roman" pitchFamily="18" charset="0"/>
              <a:cs typeface="Times New Roman" pitchFamily="18" charset="0"/>
            </a:endParaRPr>
          </a:p>
        </p:txBody>
      </p:sp>
      <p:sp>
        <p:nvSpPr>
          <p:cNvPr id="79" name="TextBox 103"/>
          <p:cNvSpPr txBox="1"/>
          <p:nvPr/>
        </p:nvSpPr>
        <p:spPr>
          <a:xfrm>
            <a:off x="3429000" y="5638800"/>
            <a:ext cx="806631" cy="48308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00"/>
              </a:lnSpc>
            </a:pPr>
            <a:r>
              <a:rPr lang="en-US" dirty="0" smtClean="0">
                <a:latin typeface="Times New Roman" pitchFamily="18" charset="0"/>
                <a:cs typeface="Times New Roman" pitchFamily="18" charset="0"/>
              </a:rPr>
              <a:t>Sub-</a:t>
            </a:r>
          </a:p>
          <a:p>
            <a:pPr algn="ctr">
              <a:lnSpc>
                <a:spcPts val="1500"/>
              </a:lnSpc>
            </a:pPr>
            <a:r>
              <a:rPr lang="en-US" dirty="0" smtClean="0">
                <a:latin typeface="Times New Roman" pitchFamily="18" charset="0"/>
                <a:cs typeface="Times New Roman" pitchFamily="18" charset="0"/>
              </a:rPr>
              <a:t>band 3</a:t>
            </a:r>
            <a:endParaRPr lang="en-US" dirty="0">
              <a:latin typeface="Times New Roman" pitchFamily="18" charset="0"/>
              <a:cs typeface="Times New Roman" pitchFamily="18" charset="0"/>
            </a:endParaRPr>
          </a:p>
        </p:txBody>
      </p:sp>
      <p:sp>
        <p:nvSpPr>
          <p:cNvPr id="80" name="TextBox 104"/>
          <p:cNvSpPr txBox="1"/>
          <p:nvPr/>
        </p:nvSpPr>
        <p:spPr>
          <a:xfrm>
            <a:off x="7086600" y="5638800"/>
            <a:ext cx="806631" cy="48308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00"/>
              </a:lnSpc>
            </a:pPr>
            <a:r>
              <a:rPr lang="en-US" dirty="0" smtClean="0">
                <a:latin typeface="Times New Roman" pitchFamily="18" charset="0"/>
                <a:cs typeface="Times New Roman" pitchFamily="18" charset="0"/>
              </a:rPr>
              <a:t>Sub-</a:t>
            </a:r>
          </a:p>
          <a:p>
            <a:pPr algn="ctr">
              <a:lnSpc>
                <a:spcPts val="1500"/>
              </a:lnSpc>
            </a:pPr>
            <a:r>
              <a:rPr lang="en-US" dirty="0" smtClean="0">
                <a:latin typeface="Times New Roman" pitchFamily="18" charset="0"/>
                <a:cs typeface="Times New Roman" pitchFamily="18" charset="0"/>
              </a:rPr>
              <a:t>band 7</a:t>
            </a:r>
            <a:endParaRPr lang="en-US" dirty="0">
              <a:latin typeface="Times New Roman" pitchFamily="18" charset="0"/>
              <a:cs typeface="Times New Roman" pitchFamily="18" charset="0"/>
            </a:endParaRPr>
          </a:p>
        </p:txBody>
      </p:sp>
      <p:sp>
        <p:nvSpPr>
          <p:cNvPr id="81" name="TextBox 105"/>
          <p:cNvSpPr txBox="1"/>
          <p:nvPr/>
        </p:nvSpPr>
        <p:spPr>
          <a:xfrm>
            <a:off x="6172200" y="5638800"/>
            <a:ext cx="806631" cy="48308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00"/>
              </a:lnSpc>
            </a:pPr>
            <a:r>
              <a:rPr lang="en-US" dirty="0" smtClean="0">
                <a:latin typeface="Times New Roman" pitchFamily="18" charset="0"/>
                <a:cs typeface="Times New Roman" pitchFamily="18" charset="0"/>
              </a:rPr>
              <a:t>Sub-</a:t>
            </a:r>
          </a:p>
          <a:p>
            <a:pPr algn="ctr">
              <a:lnSpc>
                <a:spcPts val="1500"/>
              </a:lnSpc>
            </a:pPr>
            <a:r>
              <a:rPr lang="en-US" dirty="0" smtClean="0">
                <a:latin typeface="Times New Roman" pitchFamily="18" charset="0"/>
                <a:cs typeface="Times New Roman" pitchFamily="18" charset="0"/>
              </a:rPr>
              <a:t>band 6</a:t>
            </a:r>
            <a:endParaRPr lang="en-US" dirty="0">
              <a:latin typeface="Times New Roman" pitchFamily="18" charset="0"/>
              <a:cs typeface="Times New Roman" pitchFamily="18" charset="0"/>
            </a:endParaRPr>
          </a:p>
        </p:txBody>
      </p:sp>
      <p:cxnSp>
        <p:nvCxnSpPr>
          <p:cNvPr id="38" name="Straight Connector 37"/>
          <p:cNvCxnSpPr/>
          <p:nvPr/>
        </p:nvCxnSpPr>
        <p:spPr>
          <a:xfrm>
            <a:off x="1371600" y="3962400"/>
            <a:ext cx="670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371600" y="3429000"/>
            <a:ext cx="6705600"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79"/>
          <p:cNvSpPr txBox="1"/>
          <p:nvPr/>
        </p:nvSpPr>
        <p:spPr>
          <a:xfrm>
            <a:off x="1066800" y="2743200"/>
            <a:ext cx="30168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5</a:t>
            </a:r>
            <a:endParaRPr lang="en-US" dirty="0"/>
          </a:p>
        </p:txBody>
      </p:sp>
      <p:sp>
        <p:nvSpPr>
          <p:cNvPr id="41" name="TextBox 79"/>
          <p:cNvSpPr txBox="1"/>
          <p:nvPr/>
        </p:nvSpPr>
        <p:spPr>
          <a:xfrm>
            <a:off x="1066800" y="3276600"/>
            <a:ext cx="30168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4</a:t>
            </a:r>
            <a:endParaRPr lang="en-US" dirty="0"/>
          </a:p>
        </p:txBody>
      </p:sp>
      <p:sp>
        <p:nvSpPr>
          <p:cNvPr id="42" name="TextBox 41"/>
          <p:cNvSpPr txBox="1"/>
          <p:nvPr/>
        </p:nvSpPr>
        <p:spPr>
          <a:xfrm>
            <a:off x="1447801" y="2133600"/>
            <a:ext cx="1600199" cy="788036"/>
          </a:xfrm>
          <a:prstGeom prst="rect">
            <a:avLst/>
          </a:prstGeom>
          <a:solidFill>
            <a:schemeClr val="accent2">
              <a:lumMod val="20000"/>
              <a:lumOff val="80000"/>
            </a:schemeClr>
          </a:solidFill>
        </p:spPr>
        <p:txBody>
          <a:bodyPr wrap="square" rtlCol="0">
            <a:spAutoFit/>
          </a:bodyPr>
          <a:lstStyle/>
          <a:p>
            <a:pPr>
              <a:lnSpc>
                <a:spcPts val="1800"/>
              </a:lnSpc>
            </a:pPr>
            <a:r>
              <a:rPr lang="en-US" b="1" dirty="0" smtClean="0">
                <a:solidFill>
                  <a:srgbClr val="00B050"/>
                </a:solidFill>
              </a:rPr>
              <a:t>Using spectral efficiency expression</a:t>
            </a:r>
            <a:endParaRPr lang="en-US" b="1" dirty="0">
              <a:solidFill>
                <a:srgbClr val="00B050"/>
              </a:solidFill>
            </a:endParaRPr>
          </a:p>
        </p:txBody>
      </p:sp>
      <p:sp>
        <p:nvSpPr>
          <p:cNvPr id="43" name="TextBox 42"/>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16</a:t>
            </a:r>
            <a:endParaRPr lang="en-US" sz="14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p:spPr>
        <p:txBody>
          <a:bodyPr>
            <a:normAutofit/>
          </a:bodyPr>
          <a:lstStyle/>
          <a:p>
            <a:pPr>
              <a:lnSpc>
                <a:spcPts val="2800"/>
              </a:lnSpc>
            </a:pPr>
            <a:r>
              <a:rPr lang="en-US" sz="3200" b="1" i="1" dirty="0" smtClean="0">
                <a:solidFill>
                  <a:srgbClr val="0070C0"/>
                </a:solidFill>
              </a:rPr>
              <a:t>PERFORMANCE EVALUATION (3)</a:t>
            </a:r>
            <a:br>
              <a:rPr lang="en-US" sz="3200" b="1" i="1" dirty="0" smtClean="0">
                <a:solidFill>
                  <a:srgbClr val="0070C0"/>
                </a:solidFill>
              </a:rPr>
            </a:br>
            <a:r>
              <a:rPr lang="en-US" sz="3200" b="1" i="1" dirty="0" smtClean="0">
                <a:solidFill>
                  <a:srgbClr val="0070C0"/>
                </a:solidFill>
              </a:rPr>
              <a:t>RELATIVE COMM. RANGE</a:t>
            </a:r>
            <a:endParaRPr lang="en-US" sz="3200" b="1" i="1" cap="small" dirty="0">
              <a:solidFill>
                <a:srgbClr val="0070C0"/>
              </a:solidFill>
            </a:endParaRPr>
          </a:p>
        </p:txBody>
      </p:sp>
      <p:cxnSp>
        <p:nvCxnSpPr>
          <p:cNvPr id="48" name="Straight Arrow Connector 47"/>
          <p:cNvCxnSpPr/>
          <p:nvPr/>
        </p:nvCxnSpPr>
        <p:spPr>
          <a:xfrm rot="5400000" flipH="1" flipV="1">
            <a:off x="-304006" y="3886200"/>
            <a:ext cx="33520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1371600" y="5562600"/>
            <a:ext cx="6705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71600" y="4495800"/>
            <a:ext cx="670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371600" y="2895600"/>
            <a:ext cx="670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371600" y="5029200"/>
            <a:ext cx="6705600"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Box 77"/>
          <p:cNvSpPr txBox="1"/>
          <p:nvPr/>
        </p:nvSpPr>
        <p:spPr>
          <a:xfrm>
            <a:off x="1066800" y="4876800"/>
            <a:ext cx="30168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a:t>
            </a:r>
            <a:endParaRPr lang="en-US" dirty="0"/>
          </a:p>
        </p:txBody>
      </p:sp>
      <p:sp>
        <p:nvSpPr>
          <p:cNvPr id="54" name="TextBox 78"/>
          <p:cNvSpPr txBox="1"/>
          <p:nvPr/>
        </p:nvSpPr>
        <p:spPr>
          <a:xfrm>
            <a:off x="1066800" y="4343400"/>
            <a:ext cx="30168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a:t>
            </a:r>
            <a:endParaRPr lang="en-US" dirty="0"/>
          </a:p>
        </p:txBody>
      </p:sp>
      <p:sp>
        <p:nvSpPr>
          <p:cNvPr id="55" name="TextBox 79"/>
          <p:cNvSpPr txBox="1"/>
          <p:nvPr/>
        </p:nvSpPr>
        <p:spPr>
          <a:xfrm>
            <a:off x="1066800" y="3810000"/>
            <a:ext cx="30168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3</a:t>
            </a:r>
            <a:endParaRPr lang="en-US" dirty="0"/>
          </a:p>
        </p:txBody>
      </p:sp>
      <p:sp>
        <p:nvSpPr>
          <p:cNvPr id="56" name="Rectangle 55"/>
          <p:cNvSpPr/>
          <p:nvPr/>
        </p:nvSpPr>
        <p:spPr>
          <a:xfrm>
            <a:off x="1981200" y="2971800"/>
            <a:ext cx="304800" cy="2590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 name="Rectangle 56"/>
          <p:cNvSpPr/>
          <p:nvPr/>
        </p:nvSpPr>
        <p:spPr>
          <a:xfrm>
            <a:off x="2895600" y="2971800"/>
            <a:ext cx="304800" cy="2590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Rectangle 57"/>
          <p:cNvSpPr/>
          <p:nvPr/>
        </p:nvSpPr>
        <p:spPr>
          <a:xfrm>
            <a:off x="3810000" y="2971800"/>
            <a:ext cx="304800" cy="2590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Rectangle 58"/>
          <p:cNvSpPr/>
          <p:nvPr/>
        </p:nvSpPr>
        <p:spPr>
          <a:xfrm>
            <a:off x="4724400" y="2971800"/>
            <a:ext cx="304800" cy="2590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0" name="Rectangle 59"/>
          <p:cNvSpPr/>
          <p:nvPr/>
        </p:nvSpPr>
        <p:spPr>
          <a:xfrm>
            <a:off x="5638800" y="2971800"/>
            <a:ext cx="304800" cy="2590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1" name="Rectangle 60"/>
          <p:cNvSpPr/>
          <p:nvPr/>
        </p:nvSpPr>
        <p:spPr>
          <a:xfrm>
            <a:off x="6553200" y="2971800"/>
            <a:ext cx="304800" cy="2590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2" name="Rectangle 61"/>
          <p:cNvSpPr/>
          <p:nvPr/>
        </p:nvSpPr>
        <p:spPr>
          <a:xfrm>
            <a:off x="7467600" y="2971800"/>
            <a:ext cx="304800" cy="2590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3" name="Rectangle 62"/>
          <p:cNvSpPr/>
          <p:nvPr/>
        </p:nvSpPr>
        <p:spPr>
          <a:xfrm>
            <a:off x="1676400" y="3581400"/>
            <a:ext cx="304800" cy="1981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4" name="Rectangle 63"/>
          <p:cNvSpPr/>
          <p:nvPr/>
        </p:nvSpPr>
        <p:spPr>
          <a:xfrm>
            <a:off x="3505200" y="2971800"/>
            <a:ext cx="304800" cy="2590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5" name="Rectangle 64"/>
          <p:cNvSpPr/>
          <p:nvPr/>
        </p:nvSpPr>
        <p:spPr>
          <a:xfrm>
            <a:off x="4419600" y="3124200"/>
            <a:ext cx="304800" cy="2438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6" name="Rectangle 65"/>
          <p:cNvSpPr/>
          <p:nvPr/>
        </p:nvSpPr>
        <p:spPr>
          <a:xfrm>
            <a:off x="5334000" y="2819400"/>
            <a:ext cx="304800" cy="2743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7" name="Rectangle 66"/>
          <p:cNvSpPr/>
          <p:nvPr/>
        </p:nvSpPr>
        <p:spPr>
          <a:xfrm>
            <a:off x="6248400" y="2667000"/>
            <a:ext cx="304800" cy="2895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8" name="Rectangle 67"/>
          <p:cNvSpPr/>
          <p:nvPr/>
        </p:nvSpPr>
        <p:spPr>
          <a:xfrm>
            <a:off x="7162800" y="2514600"/>
            <a:ext cx="304800" cy="304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9" name="Rectangle 68"/>
          <p:cNvSpPr/>
          <p:nvPr/>
        </p:nvSpPr>
        <p:spPr>
          <a:xfrm>
            <a:off x="2590800" y="3276600"/>
            <a:ext cx="304800" cy="2286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0" name="TextBox 94"/>
          <p:cNvSpPr txBox="1"/>
          <p:nvPr/>
        </p:nvSpPr>
        <p:spPr>
          <a:xfrm>
            <a:off x="914400" y="1752600"/>
            <a:ext cx="2568332"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latin typeface="Times New Roman" pitchFamily="18" charset="0"/>
                <a:cs typeface="Times New Roman" pitchFamily="18" charset="0"/>
              </a:rPr>
              <a:t>Relative comm. range</a:t>
            </a:r>
            <a:endParaRPr lang="en-US" sz="2000" b="1" dirty="0">
              <a:latin typeface="Times New Roman" pitchFamily="18" charset="0"/>
              <a:cs typeface="Times New Roman" pitchFamily="18" charset="0"/>
            </a:endParaRPr>
          </a:p>
        </p:txBody>
      </p:sp>
      <p:sp>
        <p:nvSpPr>
          <p:cNvPr id="71" name="Rectangle 70"/>
          <p:cNvSpPr/>
          <p:nvPr/>
        </p:nvSpPr>
        <p:spPr>
          <a:xfrm>
            <a:off x="3733800" y="1676400"/>
            <a:ext cx="304800" cy="381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2" name="Rectangle 71"/>
          <p:cNvSpPr/>
          <p:nvPr/>
        </p:nvSpPr>
        <p:spPr>
          <a:xfrm>
            <a:off x="3733800" y="2133600"/>
            <a:ext cx="3048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TextBox 97"/>
          <p:cNvSpPr txBox="1"/>
          <p:nvPr/>
        </p:nvSpPr>
        <p:spPr>
          <a:xfrm>
            <a:off x="4114800" y="1676400"/>
            <a:ext cx="363682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Times New Roman" pitchFamily="18" charset="0"/>
                <a:cs typeface="Times New Roman" pitchFamily="18" charset="0"/>
              </a:rPr>
              <a:t>: method </a:t>
            </a:r>
            <a:r>
              <a:rPr lang="en-US" dirty="0" smtClean="0">
                <a:latin typeface="Times New Roman" pitchFamily="18" charset="0"/>
                <a:cs typeface="Times New Roman" pitchFamily="18" charset="0"/>
              </a:rPr>
              <a:t>using human eye sensitivity</a:t>
            </a:r>
            <a:endParaRPr lang="en-US" dirty="0">
              <a:latin typeface="Times New Roman" pitchFamily="18" charset="0"/>
              <a:cs typeface="Times New Roman" pitchFamily="18" charset="0"/>
            </a:endParaRPr>
          </a:p>
        </p:txBody>
      </p:sp>
      <p:sp>
        <p:nvSpPr>
          <p:cNvPr id="74" name="TextBox 98"/>
          <p:cNvSpPr txBox="1"/>
          <p:nvPr/>
        </p:nvSpPr>
        <p:spPr>
          <a:xfrm>
            <a:off x="4114800" y="2133600"/>
            <a:ext cx="423064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Times New Roman" pitchFamily="18" charset="0"/>
                <a:cs typeface="Times New Roman" pitchFamily="18" charset="0"/>
              </a:rPr>
              <a:t>: method </a:t>
            </a:r>
            <a:r>
              <a:rPr lang="en-US" dirty="0" smtClean="0">
                <a:latin typeface="Times New Roman" pitchFamily="18" charset="0"/>
                <a:cs typeface="Times New Roman" pitchFamily="18" charset="0"/>
              </a:rPr>
              <a:t>using photo detection responsivity</a:t>
            </a:r>
            <a:endParaRPr lang="en-US" dirty="0">
              <a:latin typeface="Times New Roman" pitchFamily="18" charset="0"/>
              <a:cs typeface="Times New Roman" pitchFamily="18" charset="0"/>
            </a:endParaRPr>
          </a:p>
        </p:txBody>
      </p:sp>
      <p:sp>
        <p:nvSpPr>
          <p:cNvPr id="75" name="TextBox 99"/>
          <p:cNvSpPr txBox="1"/>
          <p:nvPr/>
        </p:nvSpPr>
        <p:spPr>
          <a:xfrm>
            <a:off x="1600200" y="5638800"/>
            <a:ext cx="806631" cy="48308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00"/>
              </a:lnSpc>
            </a:pPr>
            <a:r>
              <a:rPr lang="en-US" dirty="0" smtClean="0">
                <a:latin typeface="Times New Roman" pitchFamily="18" charset="0"/>
                <a:cs typeface="Times New Roman" pitchFamily="18" charset="0"/>
              </a:rPr>
              <a:t>Sub-</a:t>
            </a:r>
          </a:p>
          <a:p>
            <a:pPr algn="ctr">
              <a:lnSpc>
                <a:spcPts val="1500"/>
              </a:lnSpc>
            </a:pPr>
            <a:r>
              <a:rPr lang="en-US" dirty="0" smtClean="0">
                <a:latin typeface="Times New Roman" pitchFamily="18" charset="0"/>
                <a:cs typeface="Times New Roman" pitchFamily="18" charset="0"/>
              </a:rPr>
              <a:t>band 1</a:t>
            </a:r>
            <a:endParaRPr lang="en-US" dirty="0">
              <a:latin typeface="Times New Roman" pitchFamily="18" charset="0"/>
              <a:cs typeface="Times New Roman" pitchFamily="18" charset="0"/>
            </a:endParaRPr>
          </a:p>
        </p:txBody>
      </p:sp>
      <p:sp>
        <p:nvSpPr>
          <p:cNvPr id="76" name="TextBox 100"/>
          <p:cNvSpPr txBox="1"/>
          <p:nvPr/>
        </p:nvSpPr>
        <p:spPr>
          <a:xfrm>
            <a:off x="2514600" y="5638800"/>
            <a:ext cx="806631" cy="48308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00"/>
              </a:lnSpc>
            </a:pPr>
            <a:r>
              <a:rPr lang="en-US" dirty="0" smtClean="0">
                <a:latin typeface="Times New Roman" pitchFamily="18" charset="0"/>
                <a:cs typeface="Times New Roman" pitchFamily="18" charset="0"/>
              </a:rPr>
              <a:t>Sub-</a:t>
            </a:r>
          </a:p>
          <a:p>
            <a:pPr algn="ctr">
              <a:lnSpc>
                <a:spcPts val="1500"/>
              </a:lnSpc>
            </a:pPr>
            <a:r>
              <a:rPr lang="en-US" dirty="0" smtClean="0">
                <a:latin typeface="Times New Roman" pitchFamily="18" charset="0"/>
                <a:cs typeface="Times New Roman" pitchFamily="18" charset="0"/>
              </a:rPr>
              <a:t>band 2</a:t>
            </a:r>
            <a:endParaRPr lang="en-US" dirty="0">
              <a:latin typeface="Times New Roman" pitchFamily="18" charset="0"/>
              <a:cs typeface="Times New Roman" pitchFamily="18" charset="0"/>
            </a:endParaRPr>
          </a:p>
        </p:txBody>
      </p:sp>
      <p:sp>
        <p:nvSpPr>
          <p:cNvPr id="77" name="TextBox 101"/>
          <p:cNvSpPr txBox="1"/>
          <p:nvPr/>
        </p:nvSpPr>
        <p:spPr>
          <a:xfrm>
            <a:off x="5257800" y="5638800"/>
            <a:ext cx="806631" cy="48308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00"/>
              </a:lnSpc>
            </a:pPr>
            <a:r>
              <a:rPr lang="en-US" dirty="0" smtClean="0">
                <a:latin typeface="Times New Roman" pitchFamily="18" charset="0"/>
                <a:cs typeface="Times New Roman" pitchFamily="18" charset="0"/>
              </a:rPr>
              <a:t>Sub-</a:t>
            </a:r>
          </a:p>
          <a:p>
            <a:pPr algn="ctr">
              <a:lnSpc>
                <a:spcPts val="1500"/>
              </a:lnSpc>
            </a:pPr>
            <a:r>
              <a:rPr lang="en-US" dirty="0" smtClean="0">
                <a:latin typeface="Times New Roman" pitchFamily="18" charset="0"/>
                <a:cs typeface="Times New Roman" pitchFamily="18" charset="0"/>
              </a:rPr>
              <a:t>band 5</a:t>
            </a:r>
            <a:endParaRPr lang="en-US" dirty="0">
              <a:latin typeface="Times New Roman" pitchFamily="18" charset="0"/>
              <a:cs typeface="Times New Roman" pitchFamily="18" charset="0"/>
            </a:endParaRPr>
          </a:p>
        </p:txBody>
      </p:sp>
      <p:sp>
        <p:nvSpPr>
          <p:cNvPr id="78" name="TextBox 102"/>
          <p:cNvSpPr txBox="1"/>
          <p:nvPr/>
        </p:nvSpPr>
        <p:spPr>
          <a:xfrm>
            <a:off x="4343400" y="5638800"/>
            <a:ext cx="806631" cy="48308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00"/>
              </a:lnSpc>
            </a:pPr>
            <a:r>
              <a:rPr lang="en-US" dirty="0" smtClean="0">
                <a:latin typeface="Times New Roman" pitchFamily="18" charset="0"/>
                <a:cs typeface="Times New Roman" pitchFamily="18" charset="0"/>
              </a:rPr>
              <a:t>Sub-</a:t>
            </a:r>
          </a:p>
          <a:p>
            <a:pPr algn="ctr">
              <a:lnSpc>
                <a:spcPts val="1500"/>
              </a:lnSpc>
            </a:pPr>
            <a:r>
              <a:rPr lang="en-US" dirty="0" smtClean="0">
                <a:latin typeface="Times New Roman" pitchFamily="18" charset="0"/>
                <a:cs typeface="Times New Roman" pitchFamily="18" charset="0"/>
              </a:rPr>
              <a:t>band 4</a:t>
            </a:r>
            <a:endParaRPr lang="en-US" dirty="0">
              <a:latin typeface="Times New Roman" pitchFamily="18" charset="0"/>
              <a:cs typeface="Times New Roman" pitchFamily="18" charset="0"/>
            </a:endParaRPr>
          </a:p>
        </p:txBody>
      </p:sp>
      <p:sp>
        <p:nvSpPr>
          <p:cNvPr id="79" name="TextBox 103"/>
          <p:cNvSpPr txBox="1"/>
          <p:nvPr/>
        </p:nvSpPr>
        <p:spPr>
          <a:xfrm>
            <a:off x="3429000" y="5638800"/>
            <a:ext cx="806631" cy="48308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00"/>
              </a:lnSpc>
            </a:pPr>
            <a:r>
              <a:rPr lang="en-US" dirty="0" smtClean="0">
                <a:latin typeface="Times New Roman" pitchFamily="18" charset="0"/>
                <a:cs typeface="Times New Roman" pitchFamily="18" charset="0"/>
              </a:rPr>
              <a:t>Sub-</a:t>
            </a:r>
          </a:p>
          <a:p>
            <a:pPr algn="ctr">
              <a:lnSpc>
                <a:spcPts val="1500"/>
              </a:lnSpc>
            </a:pPr>
            <a:r>
              <a:rPr lang="en-US" dirty="0" smtClean="0">
                <a:latin typeface="Times New Roman" pitchFamily="18" charset="0"/>
                <a:cs typeface="Times New Roman" pitchFamily="18" charset="0"/>
              </a:rPr>
              <a:t>band 3</a:t>
            </a:r>
            <a:endParaRPr lang="en-US" dirty="0">
              <a:latin typeface="Times New Roman" pitchFamily="18" charset="0"/>
              <a:cs typeface="Times New Roman" pitchFamily="18" charset="0"/>
            </a:endParaRPr>
          </a:p>
        </p:txBody>
      </p:sp>
      <p:sp>
        <p:nvSpPr>
          <p:cNvPr id="80" name="TextBox 104"/>
          <p:cNvSpPr txBox="1"/>
          <p:nvPr/>
        </p:nvSpPr>
        <p:spPr>
          <a:xfrm>
            <a:off x="7086600" y="5638800"/>
            <a:ext cx="806631" cy="48308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00"/>
              </a:lnSpc>
            </a:pPr>
            <a:r>
              <a:rPr lang="en-US" dirty="0" smtClean="0">
                <a:latin typeface="Times New Roman" pitchFamily="18" charset="0"/>
                <a:cs typeface="Times New Roman" pitchFamily="18" charset="0"/>
              </a:rPr>
              <a:t>Sub-</a:t>
            </a:r>
          </a:p>
          <a:p>
            <a:pPr algn="ctr">
              <a:lnSpc>
                <a:spcPts val="1500"/>
              </a:lnSpc>
            </a:pPr>
            <a:r>
              <a:rPr lang="en-US" dirty="0" smtClean="0">
                <a:latin typeface="Times New Roman" pitchFamily="18" charset="0"/>
                <a:cs typeface="Times New Roman" pitchFamily="18" charset="0"/>
              </a:rPr>
              <a:t>band 7</a:t>
            </a:r>
            <a:endParaRPr lang="en-US" dirty="0">
              <a:latin typeface="Times New Roman" pitchFamily="18" charset="0"/>
              <a:cs typeface="Times New Roman" pitchFamily="18" charset="0"/>
            </a:endParaRPr>
          </a:p>
        </p:txBody>
      </p:sp>
      <p:sp>
        <p:nvSpPr>
          <p:cNvPr id="81" name="TextBox 105"/>
          <p:cNvSpPr txBox="1"/>
          <p:nvPr/>
        </p:nvSpPr>
        <p:spPr>
          <a:xfrm>
            <a:off x="6172200" y="5638800"/>
            <a:ext cx="806631" cy="48308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00"/>
              </a:lnSpc>
            </a:pPr>
            <a:r>
              <a:rPr lang="en-US" dirty="0" smtClean="0">
                <a:latin typeface="Times New Roman" pitchFamily="18" charset="0"/>
                <a:cs typeface="Times New Roman" pitchFamily="18" charset="0"/>
              </a:rPr>
              <a:t>Sub-</a:t>
            </a:r>
          </a:p>
          <a:p>
            <a:pPr algn="ctr">
              <a:lnSpc>
                <a:spcPts val="1500"/>
              </a:lnSpc>
            </a:pPr>
            <a:r>
              <a:rPr lang="en-US" dirty="0" smtClean="0">
                <a:latin typeface="Times New Roman" pitchFamily="18" charset="0"/>
                <a:cs typeface="Times New Roman" pitchFamily="18" charset="0"/>
              </a:rPr>
              <a:t>band 6</a:t>
            </a:r>
            <a:endParaRPr lang="en-US" dirty="0">
              <a:latin typeface="Times New Roman" pitchFamily="18" charset="0"/>
              <a:cs typeface="Times New Roman" pitchFamily="18" charset="0"/>
            </a:endParaRPr>
          </a:p>
        </p:txBody>
      </p:sp>
      <p:cxnSp>
        <p:nvCxnSpPr>
          <p:cNvPr id="38" name="Straight Connector 37"/>
          <p:cNvCxnSpPr/>
          <p:nvPr/>
        </p:nvCxnSpPr>
        <p:spPr>
          <a:xfrm>
            <a:off x="1371600" y="3962400"/>
            <a:ext cx="670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371600" y="3429000"/>
            <a:ext cx="6705600"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79"/>
          <p:cNvSpPr txBox="1"/>
          <p:nvPr/>
        </p:nvSpPr>
        <p:spPr>
          <a:xfrm>
            <a:off x="1066800" y="2743200"/>
            <a:ext cx="30168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5</a:t>
            </a:r>
            <a:endParaRPr lang="en-US" dirty="0"/>
          </a:p>
        </p:txBody>
      </p:sp>
      <p:sp>
        <p:nvSpPr>
          <p:cNvPr id="41" name="TextBox 79"/>
          <p:cNvSpPr txBox="1"/>
          <p:nvPr/>
        </p:nvSpPr>
        <p:spPr>
          <a:xfrm>
            <a:off x="1066800" y="3276600"/>
            <a:ext cx="30168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4</a:t>
            </a:r>
            <a:endParaRPr lang="en-US" dirty="0"/>
          </a:p>
        </p:txBody>
      </p:sp>
      <p:sp>
        <p:nvSpPr>
          <p:cNvPr id="42" name="TextBox 41"/>
          <p:cNvSpPr txBox="1"/>
          <p:nvPr/>
        </p:nvSpPr>
        <p:spPr>
          <a:xfrm>
            <a:off x="1447800" y="2133600"/>
            <a:ext cx="2228687" cy="369332"/>
          </a:xfrm>
          <a:prstGeom prst="rect">
            <a:avLst/>
          </a:prstGeom>
          <a:solidFill>
            <a:schemeClr val="accent2">
              <a:lumMod val="20000"/>
              <a:lumOff val="80000"/>
            </a:schemeClr>
          </a:solidFill>
        </p:spPr>
        <p:txBody>
          <a:bodyPr wrap="none" rtlCol="0">
            <a:spAutoFit/>
          </a:bodyPr>
          <a:lstStyle/>
          <a:p>
            <a:r>
              <a:rPr lang="en-US" b="1" dirty="0" smtClean="0">
                <a:solidFill>
                  <a:srgbClr val="00B050"/>
                </a:solidFill>
              </a:rPr>
              <a:t>path loss exponent=2</a:t>
            </a:r>
            <a:endParaRPr lang="en-US" b="1" dirty="0">
              <a:solidFill>
                <a:srgbClr val="00B050"/>
              </a:solidFill>
            </a:endParaRPr>
          </a:p>
        </p:txBody>
      </p:sp>
      <p:sp>
        <p:nvSpPr>
          <p:cNvPr id="43" name="TextBox 42"/>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17</a:t>
            </a:r>
            <a:endParaRPr lang="en-US" sz="14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ts val="2800"/>
              </a:lnSpc>
            </a:pPr>
            <a:r>
              <a:rPr lang="en-US" sz="3200" b="1" i="1" dirty="0" smtClean="0">
                <a:solidFill>
                  <a:srgbClr val="0070C0"/>
                </a:solidFill>
              </a:rPr>
              <a:t>PERFORMANCE EVALUATION (4)</a:t>
            </a:r>
            <a:br>
              <a:rPr lang="en-US" sz="3200" b="1" i="1" dirty="0" smtClean="0">
                <a:solidFill>
                  <a:srgbClr val="0070C0"/>
                </a:solidFill>
              </a:rPr>
            </a:br>
            <a:r>
              <a:rPr lang="en-US" sz="3200" b="1" i="1" dirty="0" smtClean="0">
                <a:solidFill>
                  <a:srgbClr val="0070C0"/>
                </a:solidFill>
              </a:rPr>
              <a:t>SUMMARY </a:t>
            </a:r>
            <a:endParaRPr lang="en-US" sz="3200" b="1" i="1" cap="small" dirty="0">
              <a:solidFill>
                <a:srgbClr val="0070C0"/>
              </a:solidFill>
            </a:endParaRPr>
          </a:p>
        </p:txBody>
      </p:sp>
      <p:graphicFrame>
        <p:nvGraphicFramePr>
          <p:cNvPr id="6" name="Content Placeholder 5"/>
          <p:cNvGraphicFramePr>
            <a:graphicFrameLocks noGrp="1"/>
          </p:cNvGraphicFramePr>
          <p:nvPr>
            <p:ph idx="1"/>
          </p:nvPr>
        </p:nvGraphicFramePr>
        <p:xfrm>
          <a:off x="457200" y="1524000"/>
          <a:ext cx="8229600" cy="4394200"/>
        </p:xfrm>
        <a:graphic>
          <a:graphicData uri="http://schemas.openxmlformats.org/drawingml/2006/table">
            <a:tbl>
              <a:tblPr firstRow="1" bandRow="1">
                <a:tableStyleId>{93296810-A885-4BE3-A3E7-6D5BEEA58F35}</a:tableStyleId>
              </a:tblPr>
              <a:tblGrid>
                <a:gridCol w="1447800"/>
                <a:gridCol w="3276600"/>
                <a:gridCol w="3505200"/>
              </a:tblGrid>
              <a:tr h="370840">
                <a:tc>
                  <a:txBody>
                    <a:bodyPr/>
                    <a:lstStyle/>
                    <a:p>
                      <a:endParaRPr lang="en-US" dirty="0"/>
                    </a:p>
                  </a:txBody>
                  <a:tcPr/>
                </a:tc>
                <a:tc>
                  <a:txBody>
                    <a:bodyPr/>
                    <a:lstStyle/>
                    <a:p>
                      <a:pPr algn="ctr"/>
                      <a:r>
                        <a:rPr lang="en-US" dirty="0" smtClean="0"/>
                        <a:t>Human</a:t>
                      </a:r>
                      <a:r>
                        <a:rPr lang="en-US" baseline="0" dirty="0" smtClean="0"/>
                        <a:t> eye based</a:t>
                      </a:r>
                      <a:r>
                        <a:rPr lang="en-US" dirty="0" smtClean="0"/>
                        <a:t> method</a:t>
                      </a:r>
                      <a:endParaRPr lang="en-US" dirty="0"/>
                    </a:p>
                  </a:txBody>
                  <a:tcPr/>
                </a:tc>
                <a:tc>
                  <a:txBody>
                    <a:bodyPr/>
                    <a:lstStyle/>
                    <a:p>
                      <a:pPr algn="ctr"/>
                      <a:r>
                        <a:rPr lang="en-US" dirty="0" smtClean="0"/>
                        <a:t>Photo detector based method</a:t>
                      </a:r>
                      <a:endParaRPr lang="en-US" dirty="0"/>
                    </a:p>
                  </a:txBody>
                  <a:tcPr/>
                </a:tc>
              </a:tr>
              <a:tr h="370840">
                <a:tc>
                  <a:txBody>
                    <a:bodyPr/>
                    <a:lstStyle/>
                    <a:p>
                      <a:r>
                        <a:rPr lang="en-US" dirty="0" smtClean="0"/>
                        <a:t>Rate performance</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Char char="-"/>
                        <a:tabLst/>
                        <a:defRPr/>
                      </a:pPr>
                      <a:r>
                        <a:rPr lang="en-US" sz="1800" baseline="0" dirty="0" smtClean="0"/>
                        <a:t> R</a:t>
                      </a:r>
                      <a:r>
                        <a:rPr lang="en-US" sz="1800" dirty="0" smtClean="0"/>
                        <a:t>ate fluctuation by the uneven received power</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a:t>
                      </a:r>
                      <a:r>
                        <a:rPr lang="en-US" sz="1800" baseline="0" dirty="0" smtClean="0"/>
                        <a:t> S</a:t>
                      </a:r>
                      <a:r>
                        <a:rPr lang="en-US" sz="1800" dirty="0" smtClean="0"/>
                        <a:t>erious unbalanced network performance among subbands</a:t>
                      </a:r>
                    </a:p>
                    <a:p>
                      <a:pPr marL="0" marR="0" lvl="1" indent="0" algn="l" defTabSz="914400" rtl="0" eaLnBrk="1" fontAlgn="auto" latinLnBrk="0" hangingPunct="1">
                        <a:lnSpc>
                          <a:spcPct val="100000"/>
                        </a:lnSpc>
                        <a:spcBef>
                          <a:spcPts val="0"/>
                        </a:spcBef>
                        <a:spcAft>
                          <a:spcPts val="0"/>
                        </a:spcAft>
                        <a:buClrTx/>
                        <a:buSzTx/>
                        <a:buFontTx/>
                        <a:buChar char="-"/>
                        <a:tabLst/>
                        <a:defRPr/>
                      </a:pPr>
                      <a:r>
                        <a:rPr lang="en-US" sz="1800" dirty="0" smtClean="0"/>
                        <a:t> A significantly different communication capacity for each subband</a:t>
                      </a:r>
                    </a:p>
                  </a:txBody>
                  <a:tcPr/>
                </a:tc>
                <a:tc>
                  <a:txBody>
                    <a:bodyPr/>
                    <a:lstStyle/>
                    <a:p>
                      <a:r>
                        <a:rPr lang="en-US" dirty="0" smtClean="0"/>
                        <a:t>- The same rate for all subband</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- 0.05dB rate spectral efficiency gain, or more than 1.1% rate spectral efficiency gain for </a:t>
                      </a:r>
                      <a:r>
                        <a:rPr lang="en-US" sz="1800" i="1" dirty="0" err="1" smtClean="0"/>
                        <a:t>E</a:t>
                      </a:r>
                      <a:r>
                        <a:rPr lang="en-US" sz="1800" i="1" baseline="-25000" dirty="0" err="1" smtClean="0"/>
                        <a:t>b</a:t>
                      </a:r>
                      <a:r>
                        <a:rPr lang="en-US" sz="1800" dirty="0" smtClean="0"/>
                        <a:t>/</a:t>
                      </a:r>
                      <a:r>
                        <a:rPr lang="en-US" sz="1800" i="1" dirty="0" smtClean="0"/>
                        <a:t>N</a:t>
                      </a:r>
                      <a:r>
                        <a:rPr lang="en-US" sz="1800" i="1" baseline="-25000" dirty="0" smtClean="0"/>
                        <a:t>o</a:t>
                      </a:r>
                      <a:r>
                        <a:rPr lang="en-US" sz="1800" i="1" dirty="0" smtClean="0"/>
                        <a:t> </a:t>
                      </a:r>
                      <a:r>
                        <a:rPr lang="en-US" sz="1800" dirty="0" smtClean="0"/>
                        <a:t>=24</a:t>
                      </a:r>
                      <a:endParaRPr lang="en-US" dirty="0" smtClean="0"/>
                    </a:p>
                    <a:p>
                      <a:endParaRPr lang="en-US" dirty="0"/>
                    </a:p>
                  </a:txBody>
                  <a:tcPr/>
                </a:tc>
              </a:tr>
              <a:tr h="370840">
                <a:tc>
                  <a:txBody>
                    <a:bodyPr/>
                    <a:lstStyle/>
                    <a:p>
                      <a:r>
                        <a:rPr lang="en-US" dirty="0" smtClean="0"/>
                        <a:t>Range</a:t>
                      </a:r>
                      <a:endParaRPr lang="en-US" dirty="0"/>
                    </a:p>
                  </a:txBody>
                  <a:tcPr/>
                </a:tc>
                <a:tc>
                  <a:txBody>
                    <a:bodyPr/>
                    <a:lstStyle/>
                    <a:p>
                      <a:pPr>
                        <a:buFontTx/>
                        <a:buChar char="-"/>
                      </a:pPr>
                      <a:r>
                        <a:rPr lang="en-US" sz="1800" dirty="0" smtClean="0"/>
                        <a:t>Switching to a channel that has lower received power</a:t>
                      </a:r>
                      <a:r>
                        <a:rPr lang="en-US" sz="1800" baseline="0" dirty="0" smtClean="0"/>
                        <a:t> </a:t>
                      </a:r>
                      <a:r>
                        <a:rPr lang="en-US" sz="1800" dirty="0" smtClean="0"/>
                        <a:t>may result in communication</a:t>
                      </a:r>
                      <a:r>
                        <a:rPr lang="en-US" sz="1800" baseline="0" dirty="0" smtClean="0"/>
                        <a:t> f</a:t>
                      </a:r>
                      <a:r>
                        <a:rPr lang="en-US" sz="1800" dirty="0" smtClean="0"/>
                        <a:t>ailure.</a:t>
                      </a:r>
                    </a:p>
                    <a:p>
                      <a:pPr>
                        <a:buFontTx/>
                        <a:buChar char="-"/>
                      </a:pPr>
                      <a:r>
                        <a:rPr lang="en-US" sz="1800" dirty="0" smtClean="0"/>
                        <a:t> The receiver has fallen outside of the transmitter’s transmission range, i.e., lower level of received SNR at the receiver. </a:t>
                      </a:r>
                      <a:endParaRPr lang="en-US" dirty="0"/>
                    </a:p>
                  </a:txBody>
                  <a:tcPr/>
                </a:tc>
                <a:tc>
                  <a:txBody>
                    <a:bodyPr/>
                    <a:lstStyle/>
                    <a:p>
                      <a:r>
                        <a:rPr lang="en-US" sz="1800" dirty="0" smtClean="0"/>
                        <a:t>-  Improvement</a:t>
                      </a:r>
                      <a:r>
                        <a:rPr lang="en-US" sz="1800" baseline="0" dirty="0" smtClean="0"/>
                        <a:t> of</a:t>
                      </a:r>
                      <a:r>
                        <a:rPr lang="en-US" sz="1800" dirty="0" smtClean="0"/>
                        <a:t> reliability performance in a multi-channel environment (e.g., providing a basis to increase spectral efficiency by allowing dynamic spectrum access) </a:t>
                      </a:r>
                    </a:p>
                    <a:p>
                      <a:pPr>
                        <a:buFontTx/>
                        <a:buChar char="-"/>
                      </a:pPr>
                      <a:r>
                        <a:rPr lang="en-US" sz="1800" baseline="0" dirty="0" smtClean="0"/>
                        <a:t> A</a:t>
                      </a:r>
                      <a:r>
                        <a:rPr lang="en-US" sz="1800" dirty="0" smtClean="0"/>
                        <a:t> VLC transmitter can maintain a constant transmission range.</a:t>
                      </a:r>
                    </a:p>
                  </a:txBody>
                  <a:tcPr/>
                </a:tc>
              </a:tr>
            </a:tbl>
          </a:graphicData>
        </a:graphic>
      </p:graphicFrame>
      <p:sp>
        <p:nvSpPr>
          <p:cNvPr id="5" name="TextBox 4"/>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18</a:t>
            </a:r>
            <a:endParaRPr lang="en-US" sz="14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ts val="2800"/>
              </a:lnSpc>
            </a:pPr>
            <a:r>
              <a:rPr lang="en-US" sz="3200" b="1" i="1" dirty="0" smtClean="0">
                <a:solidFill>
                  <a:srgbClr val="0070C0"/>
                </a:solidFill>
              </a:rPr>
              <a:t>PERFORMANCE EVALUATION (4)</a:t>
            </a:r>
            <a:br>
              <a:rPr lang="en-US" sz="3200" b="1" i="1" dirty="0" smtClean="0">
                <a:solidFill>
                  <a:srgbClr val="0070C0"/>
                </a:solidFill>
              </a:rPr>
            </a:br>
            <a:r>
              <a:rPr lang="en-US" sz="3200" b="1" i="1" dirty="0" smtClean="0">
                <a:solidFill>
                  <a:srgbClr val="0070C0"/>
                </a:solidFill>
              </a:rPr>
              <a:t>SUMMARY (CONT’D)</a:t>
            </a:r>
            <a:endParaRPr lang="en-US" sz="3200" b="1" i="1" cap="small" dirty="0">
              <a:solidFill>
                <a:srgbClr val="0070C0"/>
              </a:solidFill>
            </a:endParaRPr>
          </a:p>
        </p:txBody>
      </p:sp>
      <p:graphicFrame>
        <p:nvGraphicFramePr>
          <p:cNvPr id="6" name="Content Placeholder 5"/>
          <p:cNvGraphicFramePr>
            <a:graphicFrameLocks noGrp="1"/>
          </p:cNvGraphicFramePr>
          <p:nvPr>
            <p:ph idx="1"/>
          </p:nvPr>
        </p:nvGraphicFramePr>
        <p:xfrm>
          <a:off x="457200" y="1676400"/>
          <a:ext cx="8229600" cy="1559560"/>
        </p:xfrm>
        <a:graphic>
          <a:graphicData uri="http://schemas.openxmlformats.org/drawingml/2006/table">
            <a:tbl>
              <a:tblPr firstRow="1" bandRow="1">
                <a:tableStyleId>{93296810-A885-4BE3-A3E7-6D5BEEA58F35}</a:tableStyleId>
              </a:tblPr>
              <a:tblGrid>
                <a:gridCol w="1447800"/>
                <a:gridCol w="3276600"/>
                <a:gridCol w="3505200"/>
              </a:tblGrid>
              <a:tr h="370840">
                <a:tc>
                  <a:txBody>
                    <a:bodyPr/>
                    <a:lstStyle/>
                    <a:p>
                      <a:endParaRPr lang="en-US" dirty="0"/>
                    </a:p>
                  </a:txBody>
                  <a:tcPr/>
                </a:tc>
                <a:tc>
                  <a:txBody>
                    <a:bodyPr/>
                    <a:lstStyle/>
                    <a:p>
                      <a:pPr algn="ctr"/>
                      <a:r>
                        <a:rPr lang="en-US" dirty="0" smtClean="0"/>
                        <a:t>Human</a:t>
                      </a:r>
                      <a:r>
                        <a:rPr lang="en-US" baseline="0" dirty="0" smtClean="0"/>
                        <a:t> eye based</a:t>
                      </a:r>
                      <a:r>
                        <a:rPr lang="en-US" dirty="0" smtClean="0"/>
                        <a:t> method</a:t>
                      </a:r>
                      <a:endParaRPr lang="en-US" dirty="0"/>
                    </a:p>
                  </a:txBody>
                  <a:tcPr/>
                </a:tc>
                <a:tc>
                  <a:txBody>
                    <a:bodyPr/>
                    <a:lstStyle/>
                    <a:p>
                      <a:pPr algn="ctr"/>
                      <a:r>
                        <a:rPr lang="en-US" dirty="0" smtClean="0"/>
                        <a:t>Photo detector based method</a:t>
                      </a:r>
                      <a:endParaRPr lang="en-US" dirty="0"/>
                    </a:p>
                  </a:txBody>
                  <a:tcPr/>
                </a:tc>
              </a:tr>
              <a:tr h="370840">
                <a:tc>
                  <a:txBody>
                    <a:bodyPr/>
                    <a:lstStyle/>
                    <a:p>
                      <a:r>
                        <a:rPr lang="en-US" sz="1800" dirty="0" smtClean="0"/>
                        <a:t>Balance of received power: fairness</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a:t>
                      </a:r>
                      <a:r>
                        <a:rPr lang="en-US" sz="1800" baseline="0" dirty="0" smtClean="0"/>
                        <a:t> T</a:t>
                      </a:r>
                      <a:r>
                        <a:rPr lang="en-US" sz="1800" dirty="0" smtClean="0"/>
                        <a:t>he </a:t>
                      </a:r>
                      <a:r>
                        <a:rPr lang="en-US" sz="1800" dirty="0" err="1" smtClean="0"/>
                        <a:t>E</a:t>
                      </a:r>
                      <a:r>
                        <a:rPr lang="en-US" sz="1800" baseline="-25000" dirty="0" err="1" smtClean="0"/>
                        <a:t>b</a:t>
                      </a:r>
                      <a:r>
                        <a:rPr lang="en-US" sz="1800" dirty="0" smtClean="0"/>
                        <a:t>/N</a:t>
                      </a:r>
                      <a:r>
                        <a:rPr lang="en-US" sz="1800" baseline="-25000" dirty="0" smtClean="0"/>
                        <a:t>o</a:t>
                      </a:r>
                      <a:r>
                        <a:rPr lang="en-US" sz="1800" dirty="0" smtClean="0"/>
                        <a:t> performance varies with respect to the deployed subband (as much as 3.43dB, or more than 2.2 times, difference).</a:t>
                      </a:r>
                    </a:p>
                  </a:txBody>
                  <a:tcPr/>
                </a:tc>
                <a:tc>
                  <a:txBody>
                    <a:bodyPr/>
                    <a:lstStyle/>
                    <a:p>
                      <a:r>
                        <a:rPr lang="en-US" sz="1800" dirty="0" smtClean="0"/>
                        <a:t>- This method yields equal performance for all the subbands.</a:t>
                      </a:r>
                      <a:endParaRPr lang="en-US" dirty="0"/>
                    </a:p>
                  </a:txBody>
                  <a:tcPr/>
                </a:tc>
              </a:tr>
            </a:tbl>
          </a:graphicData>
        </a:graphic>
      </p:graphicFrame>
      <p:sp>
        <p:nvSpPr>
          <p:cNvPr id="5" name="TextBox 4"/>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19</a:t>
            </a:r>
            <a:endParaRPr lang="en-US" sz="14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470025"/>
          </a:xfrm>
        </p:spPr>
        <p:txBody>
          <a:bodyPr/>
          <a:lstStyle/>
          <a:p>
            <a:r>
              <a:rPr lang="en-US" b="1" dirty="0" smtClean="0">
                <a:solidFill>
                  <a:srgbClr val="0070C0"/>
                </a:solidFill>
              </a:rPr>
              <a:t>A NEW BAND PLAN FOR 15.7</a:t>
            </a:r>
            <a:endParaRPr lang="en-US" b="1" dirty="0">
              <a:solidFill>
                <a:srgbClr val="0070C0"/>
              </a:solidFill>
            </a:endParaRPr>
          </a:p>
        </p:txBody>
      </p:sp>
      <p:sp>
        <p:nvSpPr>
          <p:cNvPr id="3" name="Subtitle 2"/>
          <p:cNvSpPr>
            <a:spLocks noGrp="1"/>
          </p:cNvSpPr>
          <p:nvPr>
            <p:ph type="subTitle" idx="1"/>
          </p:nvPr>
        </p:nvSpPr>
        <p:spPr/>
        <p:txBody>
          <a:bodyPr/>
          <a:lstStyle/>
          <a:p>
            <a:r>
              <a:rPr lang="en-US" dirty="0" err="1" smtClean="0">
                <a:solidFill>
                  <a:schemeClr val="tx2"/>
                </a:solidFill>
              </a:rPr>
              <a:t>Soo</a:t>
            </a:r>
            <a:r>
              <a:rPr lang="en-US" dirty="0" smtClean="0">
                <a:solidFill>
                  <a:schemeClr val="tx2"/>
                </a:solidFill>
              </a:rPr>
              <a:t>-Young Chang</a:t>
            </a:r>
          </a:p>
          <a:p>
            <a:r>
              <a:rPr lang="en-US" b="1" dirty="0" smtClean="0">
                <a:solidFill>
                  <a:schemeClr val="tx2"/>
                </a:solidFill>
              </a:rPr>
              <a:t>CSUS</a:t>
            </a:r>
          </a:p>
          <a:p>
            <a:r>
              <a:rPr lang="en-US" sz="2000" b="1" dirty="0" smtClean="0">
                <a:solidFill>
                  <a:schemeClr val="tx2"/>
                </a:solidFill>
              </a:rPr>
              <a:t>sychang@ecs.csus.edu</a:t>
            </a:r>
            <a:endParaRPr lang="en-US" sz="2000" b="1" dirty="0">
              <a:solidFill>
                <a:schemeClr val="tx2"/>
              </a:solidFill>
            </a:endParaRPr>
          </a:p>
        </p:txBody>
      </p:sp>
      <p:sp>
        <p:nvSpPr>
          <p:cNvPr id="4" name="TextBox 3"/>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a:t>
            </a:r>
            <a:endParaRPr lang="en-US" sz="14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ts val="2800"/>
              </a:lnSpc>
            </a:pPr>
            <a:r>
              <a:rPr lang="en-US" sz="3200" b="1" i="1" dirty="0" smtClean="0">
                <a:solidFill>
                  <a:srgbClr val="0070C0"/>
                </a:solidFill>
              </a:rPr>
              <a:t>CONCLUSION</a:t>
            </a:r>
            <a:endParaRPr lang="en-US" sz="3200" b="1" i="1" cap="small" dirty="0">
              <a:solidFill>
                <a:srgbClr val="0070C0"/>
              </a:solidFill>
            </a:endParaRPr>
          </a:p>
        </p:txBody>
      </p:sp>
      <p:sp>
        <p:nvSpPr>
          <p:cNvPr id="5" name="Content Placeholder 4"/>
          <p:cNvSpPr>
            <a:spLocks noGrp="1"/>
          </p:cNvSpPr>
          <p:nvPr>
            <p:ph idx="1"/>
          </p:nvPr>
        </p:nvSpPr>
        <p:spPr>
          <a:xfrm>
            <a:off x="457200" y="1676400"/>
            <a:ext cx="8229600" cy="4525963"/>
          </a:xfrm>
        </p:spPr>
        <p:txBody>
          <a:bodyPr>
            <a:normAutofit lnSpcReduction="10000"/>
          </a:bodyPr>
          <a:lstStyle/>
          <a:p>
            <a:r>
              <a:rPr lang="en-US" sz="2000" dirty="0" smtClean="0">
                <a:solidFill>
                  <a:srgbClr val="FF0000"/>
                </a:solidFill>
              </a:rPr>
              <a:t>The author can not see any </a:t>
            </a:r>
            <a:r>
              <a:rPr lang="en-US" sz="2000" dirty="0" err="1" smtClean="0">
                <a:solidFill>
                  <a:srgbClr val="FF0000"/>
                </a:solidFill>
              </a:rPr>
              <a:t>persuasible</a:t>
            </a:r>
            <a:r>
              <a:rPr lang="en-US" sz="2000" dirty="0" smtClean="0">
                <a:solidFill>
                  <a:srgbClr val="FF0000"/>
                </a:solidFill>
              </a:rPr>
              <a:t> reason to utilize human eye sensitivity for band division.</a:t>
            </a:r>
          </a:p>
          <a:p>
            <a:r>
              <a:rPr lang="en-US" sz="2000" dirty="0" smtClean="0"/>
              <a:t>We </a:t>
            </a:r>
            <a:r>
              <a:rPr lang="en-US" sz="2000" dirty="0"/>
              <a:t>propose a novel metric to be used for visible light band division, namely the photo detection responsivity. By using the photo detection responsivity of the receiver device rather than the currently existing metric of the third party (not participating in communication), i.e., human’s eye sensitivity, we achieve higher rate performance and more reliable communication, i.e., lower error rates. </a:t>
            </a:r>
            <a:endParaRPr lang="en-US" sz="2000" dirty="0" smtClean="0"/>
          </a:p>
          <a:p>
            <a:r>
              <a:rPr lang="en-US" sz="2000" dirty="0" smtClean="0"/>
              <a:t>The </a:t>
            </a:r>
            <a:r>
              <a:rPr lang="en-US" sz="2000" dirty="0"/>
              <a:t>scheme divides the band so that all bands have equal </a:t>
            </a:r>
            <a:r>
              <a:rPr lang="en-US" sz="2000" dirty="0" err="1"/>
              <a:t>E</a:t>
            </a:r>
            <a:r>
              <a:rPr lang="en-US" sz="2000" baseline="-25000" dirty="0" err="1"/>
              <a:t>b</a:t>
            </a:r>
            <a:r>
              <a:rPr lang="en-US" sz="2000" dirty="0"/>
              <a:t>/N</a:t>
            </a:r>
            <a:r>
              <a:rPr lang="en-US" sz="2000" baseline="-25000" dirty="0"/>
              <a:t>o</a:t>
            </a:r>
            <a:r>
              <a:rPr lang="en-US" sz="2000" dirty="0"/>
              <a:t> and thus results in fairness for all users. Furthermore, simulation shows the superiority of our scheme over the band division method using human eye sensitivity.</a:t>
            </a:r>
          </a:p>
          <a:p>
            <a:r>
              <a:rPr lang="en-US" sz="2000" dirty="0" smtClean="0"/>
              <a:t>The new method improves reliability performance in a multi-channel environment since it enables a VLC transmitter to maintain a constant transmission range and make the communication link more robust.</a:t>
            </a:r>
          </a:p>
        </p:txBody>
      </p:sp>
      <p:sp>
        <p:nvSpPr>
          <p:cNvPr id="6" name="TextBox 5"/>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20</a:t>
            </a:r>
            <a:endParaRPr lang="en-US" sz="14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ts val="2800"/>
              </a:lnSpc>
            </a:pPr>
            <a:r>
              <a:rPr lang="en-US" sz="3200" b="1" i="1" dirty="0" smtClean="0">
                <a:solidFill>
                  <a:srgbClr val="0070C0"/>
                </a:solidFill>
              </a:rPr>
              <a:t>REFERENCES</a:t>
            </a:r>
            <a:endParaRPr lang="en-US" sz="3200" b="1" i="1" cap="small" dirty="0">
              <a:solidFill>
                <a:srgbClr val="0070C0"/>
              </a:solidFill>
            </a:endParaRPr>
          </a:p>
        </p:txBody>
      </p:sp>
      <p:sp>
        <p:nvSpPr>
          <p:cNvPr id="5" name="Content Placeholder 4"/>
          <p:cNvSpPr>
            <a:spLocks noGrp="1"/>
          </p:cNvSpPr>
          <p:nvPr>
            <p:ph idx="1"/>
          </p:nvPr>
        </p:nvSpPr>
        <p:spPr>
          <a:xfrm>
            <a:off x="457200" y="1676400"/>
            <a:ext cx="8229600" cy="4525963"/>
          </a:xfrm>
        </p:spPr>
        <p:txBody>
          <a:bodyPr>
            <a:normAutofit fontScale="92500" lnSpcReduction="10000"/>
          </a:bodyPr>
          <a:lstStyle/>
          <a:p>
            <a:pPr marL="457200" indent="-457200">
              <a:buFont typeface="+mj-lt"/>
              <a:buAutoNum type="arabicPeriod"/>
            </a:pPr>
            <a:r>
              <a:rPr lang="en-US" sz="2000" dirty="0"/>
              <a:t>T. </a:t>
            </a:r>
            <a:r>
              <a:rPr lang="en-US" sz="2000" dirty="0" err="1"/>
              <a:t>Bae</a:t>
            </a:r>
            <a:r>
              <a:rPr lang="en-US" sz="2000" dirty="0"/>
              <a:t>, H. Kwon, J. Son, Y. Li, S. </a:t>
            </a:r>
            <a:r>
              <a:rPr lang="en-US" sz="2000" dirty="0" err="1"/>
              <a:t>Rajagopal</a:t>
            </a:r>
            <a:r>
              <a:rPr lang="en-US" sz="2000" dirty="0"/>
              <a:t>, and F. Khan, “Physical Layer proposal outline,” IEEE802.15-09-0550-01-0007, July 2009. </a:t>
            </a:r>
          </a:p>
          <a:p>
            <a:pPr marL="457200" indent="-457200">
              <a:buFont typeface="+mj-lt"/>
              <a:buAutoNum type="arabicPeriod"/>
            </a:pPr>
            <a:r>
              <a:rPr lang="en-US" sz="2000" dirty="0"/>
              <a:t>Y </a:t>
            </a:r>
            <a:r>
              <a:rPr lang="en-US" sz="2000" dirty="0" err="1"/>
              <a:t>Ohno</a:t>
            </a:r>
            <a:r>
              <a:rPr lang="en-US" sz="2000" dirty="0"/>
              <a:t>,</a:t>
            </a:r>
            <a:r>
              <a:rPr lang="en-US" sz="2000" b="1" dirty="0"/>
              <a:t> </a:t>
            </a:r>
            <a:r>
              <a:rPr lang="en-US" sz="2000" dirty="0"/>
              <a:t>“LED Photometric Standards,” ATP National Meeting, Photonics Manufacturing, San Jose, November 15-16, 1999 .</a:t>
            </a:r>
          </a:p>
          <a:p>
            <a:pPr marL="457200" indent="-457200">
              <a:buFont typeface="+mj-lt"/>
              <a:buAutoNum type="arabicPeriod"/>
            </a:pPr>
            <a:r>
              <a:rPr lang="en-US" sz="2000" dirty="0"/>
              <a:t>Photo Diode Technical Guide, Hamamatsu Photonics, K.K., http://sales.hamamatsu.com/assets/html/ssd/si-photodiode/index.htm .</a:t>
            </a:r>
          </a:p>
          <a:p>
            <a:pPr marL="457200" indent="-457200">
              <a:buFont typeface="+mj-lt"/>
              <a:buAutoNum type="arabicPeriod"/>
            </a:pPr>
            <a:r>
              <a:rPr lang="en-US" sz="2000" dirty="0"/>
              <a:t>L. Couch II, Digital and </a:t>
            </a:r>
            <a:r>
              <a:rPr lang="en-US" sz="2000" dirty="0" smtClean="0"/>
              <a:t>Analog Communication </a:t>
            </a:r>
            <a:r>
              <a:rPr lang="en-US" sz="2000" dirty="0"/>
              <a:t>Systems, Fifth Edition, Prentice-Hall Inc., 1997.</a:t>
            </a:r>
          </a:p>
          <a:p>
            <a:pPr marL="457200" indent="-457200">
              <a:buFont typeface="+mj-lt"/>
              <a:buAutoNum type="arabicPeriod"/>
            </a:pPr>
            <a:r>
              <a:rPr lang="en-US" sz="2000" dirty="0" err="1"/>
              <a:t>Xiaoming</a:t>
            </a:r>
            <a:r>
              <a:rPr lang="en-US" sz="2000" dirty="0"/>
              <a:t> Zhu and Joseph M. Kahn</a:t>
            </a:r>
            <a:r>
              <a:rPr lang="en-US" sz="2000" i="1" dirty="0"/>
              <a:t>,</a:t>
            </a:r>
            <a:r>
              <a:rPr lang="en-US" sz="2000" dirty="0"/>
              <a:t> “Performance Bounds for Coded Free-Space Optical Communications Through Atmospheric Turbulence Channels,” IEEE Trans. on </a:t>
            </a:r>
            <a:r>
              <a:rPr lang="en-US" sz="2000" dirty="0" smtClean="0"/>
              <a:t>Communications</a:t>
            </a:r>
            <a:r>
              <a:rPr lang="en-US" sz="2000" dirty="0"/>
              <a:t>, vol. 51, no. 8, Aug. 2003.</a:t>
            </a:r>
          </a:p>
          <a:p>
            <a:pPr marL="457200" indent="-457200">
              <a:buFont typeface="+mj-lt"/>
              <a:buAutoNum type="arabicPeriod"/>
            </a:pPr>
            <a:r>
              <a:rPr lang="en-US" sz="2000" dirty="0"/>
              <a:t>F. P. Kelly, A. </a:t>
            </a:r>
            <a:r>
              <a:rPr lang="en-US" sz="2000" dirty="0" err="1"/>
              <a:t>Maulloo</a:t>
            </a:r>
            <a:r>
              <a:rPr lang="en-US" sz="2000" dirty="0"/>
              <a:t>, and D. Tan, “Rate Control in Communication Networks: Shadow Prices, Proportional Fairness and Stability,” Journal of the Operational Research Society, 49, 1998.</a:t>
            </a:r>
          </a:p>
          <a:p>
            <a:pPr marL="457200" indent="-457200">
              <a:buFont typeface="+mj-lt"/>
              <a:buAutoNum type="arabicPeriod"/>
            </a:pPr>
            <a:r>
              <a:rPr lang="en-US" sz="2000" dirty="0"/>
              <a:t>David Chandler, Introduction to Modern Statistical Mechanics. Oxford, 1987</a:t>
            </a:r>
            <a:r>
              <a:rPr lang="en-US" sz="2000" dirty="0" smtClean="0"/>
              <a:t>.</a:t>
            </a:r>
            <a:endParaRPr lang="en-US" sz="2000" dirty="0"/>
          </a:p>
        </p:txBody>
      </p:sp>
      <p:sp>
        <p:nvSpPr>
          <p:cNvPr id="6" name="TextBox 5"/>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21</a:t>
            </a:r>
            <a:endParaRPr lang="en-US" sz="14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solidFill>
                  <a:srgbClr val="0070C0"/>
                </a:solidFill>
                <a:cs typeface="Times New Roman" pitchFamily="18" charset="0"/>
              </a:rPr>
              <a:t>COMMENT 226</a:t>
            </a:r>
            <a:endParaRPr lang="en-US" sz="3200" b="1" i="1" dirty="0">
              <a:solidFill>
                <a:srgbClr val="0070C0"/>
              </a:solidFill>
              <a:cs typeface="Times New Roman" pitchFamily="18" charset="0"/>
            </a:endParaRPr>
          </a:p>
        </p:txBody>
      </p:sp>
      <p:sp>
        <p:nvSpPr>
          <p:cNvPr id="3" name="Content Placeholder 2"/>
          <p:cNvSpPr>
            <a:spLocks noGrp="1"/>
          </p:cNvSpPr>
          <p:nvPr>
            <p:ph idx="1"/>
          </p:nvPr>
        </p:nvSpPr>
        <p:spPr/>
        <p:txBody>
          <a:bodyPr>
            <a:normAutofit/>
          </a:bodyPr>
          <a:lstStyle/>
          <a:p>
            <a:r>
              <a:rPr lang="en-US" sz="2000" dirty="0" smtClean="0">
                <a:latin typeface="Times New Roman" pitchFamily="18" charset="0"/>
                <a:cs typeface="Times New Roman" pitchFamily="18" charset="0"/>
              </a:rPr>
              <a:t>Clause and Page</a:t>
            </a:r>
          </a:p>
          <a:p>
            <a:pPr lvl="1"/>
            <a:r>
              <a:rPr lang="en-US" sz="1800" dirty="0" smtClean="0">
                <a:latin typeface="Times New Roman" pitchFamily="18" charset="0"/>
                <a:cs typeface="Times New Roman" pitchFamily="18" charset="0"/>
              </a:rPr>
              <a:t>6.1.2	Page 22	Line 25</a:t>
            </a:r>
          </a:p>
          <a:p>
            <a:pPr lvl="1"/>
            <a:endParaRPr lang="en-US" sz="18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Comment</a:t>
            </a:r>
          </a:p>
          <a:p>
            <a:pPr lvl="1"/>
            <a:r>
              <a:rPr lang="en-US" sz="1800" dirty="0" smtClean="0">
                <a:latin typeface="Times New Roman" pitchFamily="18" charset="0"/>
                <a:cs typeface="Times New Roman" pitchFamily="18" charset="0"/>
              </a:rPr>
              <a:t>“Band plan should be established using detector sensitivity rather than human eye sensitivity to have better performance. Therefore a new band plan can be introduced using photo detection device responsivities.”</a:t>
            </a:r>
          </a:p>
          <a:p>
            <a:pPr lvl="1"/>
            <a:endParaRPr lang="en-US" sz="18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Suggested Remedy</a:t>
            </a:r>
          </a:p>
          <a:p>
            <a:pPr lvl="1"/>
            <a:r>
              <a:rPr lang="en-US" sz="1800" dirty="0" smtClean="0">
                <a:latin typeface="Times New Roman" pitchFamily="18" charset="0"/>
                <a:cs typeface="Times New Roman" pitchFamily="18" charset="0"/>
              </a:rPr>
              <a:t>“A new band plan is needed for better performance. Refer to a contribution document which will be posted later.”</a:t>
            </a:r>
            <a:endParaRPr lang="en-US" sz="1800" dirty="0">
              <a:latin typeface="Times New Roman" pitchFamily="18" charset="0"/>
              <a:cs typeface="Times New Roman" pitchFamily="18" charset="0"/>
            </a:endParaRPr>
          </a:p>
        </p:txBody>
      </p:sp>
      <p:sp>
        <p:nvSpPr>
          <p:cNvPr id="4" name="TextBox 3"/>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3</a:t>
            </a:r>
            <a:endParaRPr lang="en-US" sz="14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i="1" dirty="0" smtClean="0">
                <a:solidFill>
                  <a:srgbClr val="0070C0"/>
                </a:solidFill>
              </a:rPr>
              <a:t>INTRODUCTION</a:t>
            </a:r>
            <a:endParaRPr lang="en-US" sz="3200" b="1" i="1" dirty="0">
              <a:solidFill>
                <a:srgbClr val="0070C0"/>
              </a:solidFill>
            </a:endParaRPr>
          </a:p>
        </p:txBody>
      </p:sp>
      <p:sp>
        <p:nvSpPr>
          <p:cNvPr id="5" name="Content Placeholder 4"/>
          <p:cNvSpPr>
            <a:spLocks noGrp="1"/>
          </p:cNvSpPr>
          <p:nvPr>
            <p:ph idx="1"/>
          </p:nvPr>
        </p:nvSpPr>
        <p:spPr/>
        <p:txBody>
          <a:bodyPr>
            <a:normAutofit/>
          </a:bodyPr>
          <a:lstStyle/>
          <a:p>
            <a:r>
              <a:rPr lang="en-US" sz="2000" dirty="0"/>
              <a:t>Recently visible light communications (VLC), wireless communications operating in the visible light range, were introduced as an alternative way to be used for short range and medium range </a:t>
            </a:r>
            <a:r>
              <a:rPr lang="en-US" sz="2000" dirty="0" smtClean="0"/>
              <a:t>communications. </a:t>
            </a:r>
          </a:p>
          <a:p>
            <a:r>
              <a:rPr lang="en-US" sz="2000" dirty="0"/>
              <a:t>Visible light signals have wavelengths that range from 380 nm to 780 nm [1]. This frequency (or wavelength) band can be divided into multiple communication channels or </a:t>
            </a:r>
            <a:r>
              <a:rPr lang="en-US" sz="2000" dirty="0" smtClean="0"/>
              <a:t>subbands. </a:t>
            </a:r>
          </a:p>
          <a:p>
            <a:r>
              <a:rPr lang="en-US" sz="2000" dirty="0" smtClean="0"/>
              <a:t>Due </a:t>
            </a:r>
            <a:r>
              <a:rPr lang="en-US" sz="2000" dirty="0"/>
              <a:t>to the increasing demand for wireless communications, a frequency band must be divided into channels in a manner that maximizes the efficiency of the band. </a:t>
            </a:r>
            <a:endParaRPr lang="en-US" sz="2000" dirty="0" smtClean="0"/>
          </a:p>
          <a:p>
            <a:r>
              <a:rPr lang="en-US" sz="2000" dirty="0" smtClean="0"/>
              <a:t>Light’s </a:t>
            </a:r>
            <a:r>
              <a:rPr lang="en-US" sz="2000" dirty="0"/>
              <a:t>unique </a:t>
            </a:r>
            <a:r>
              <a:rPr lang="en-US" sz="2000" dirty="0" smtClean="0"/>
              <a:t>characteristics are considered </a:t>
            </a:r>
            <a:r>
              <a:rPr lang="en-US" sz="2000" dirty="0"/>
              <a:t>in order to efficiently divide the visible light band</a:t>
            </a:r>
            <a:r>
              <a:rPr lang="en-US" sz="2000" dirty="0" smtClean="0"/>
              <a:t>.</a:t>
            </a:r>
          </a:p>
        </p:txBody>
      </p:sp>
      <p:sp>
        <p:nvSpPr>
          <p:cNvPr id="6" name="TextBox 5"/>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4</a:t>
            </a:r>
            <a:endParaRPr lang="en-US" sz="14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i="1" dirty="0" smtClean="0">
                <a:solidFill>
                  <a:srgbClr val="0070C0"/>
                </a:solidFill>
              </a:rPr>
              <a:t>MOTIVATIONS FOR NEW SCHEME</a:t>
            </a:r>
            <a:endParaRPr lang="en-US" sz="3200" b="1" i="1" dirty="0">
              <a:solidFill>
                <a:srgbClr val="0070C0"/>
              </a:solidFill>
            </a:endParaRPr>
          </a:p>
        </p:txBody>
      </p:sp>
      <p:sp>
        <p:nvSpPr>
          <p:cNvPr id="5" name="Content Placeholder 4"/>
          <p:cNvSpPr>
            <a:spLocks noGrp="1"/>
          </p:cNvSpPr>
          <p:nvPr>
            <p:ph idx="1"/>
          </p:nvPr>
        </p:nvSpPr>
        <p:spPr/>
        <p:txBody>
          <a:bodyPr>
            <a:normAutofit lnSpcReduction="10000"/>
          </a:bodyPr>
          <a:lstStyle/>
          <a:p>
            <a:r>
              <a:rPr lang="en-US" sz="2000" dirty="0" smtClean="0"/>
              <a:t>A </a:t>
            </a:r>
            <a:r>
              <a:rPr lang="en-US" sz="2000" dirty="0"/>
              <a:t>method </a:t>
            </a:r>
            <a:r>
              <a:rPr lang="en-US" sz="2000" dirty="0" smtClean="0"/>
              <a:t>suggested for 15.7 </a:t>
            </a:r>
            <a:r>
              <a:rPr lang="en-US" sz="2000" dirty="0"/>
              <a:t>divides the frequency channel based on human eye sensitivity </a:t>
            </a:r>
            <a:r>
              <a:rPr lang="en-US" sz="2000" dirty="0" smtClean="0"/>
              <a:t>[1].</a:t>
            </a:r>
          </a:p>
          <a:p>
            <a:pPr lvl="1"/>
            <a:r>
              <a:rPr lang="en-US" sz="1800" dirty="0" smtClean="0"/>
              <a:t>This </a:t>
            </a:r>
            <a:r>
              <a:rPr lang="en-US" sz="1800" dirty="0"/>
              <a:t>method is not optimal for communication performance because the light signals for communications are not detected by human eyes, but by photo detection devices at receivers. </a:t>
            </a:r>
            <a:endParaRPr lang="en-US" sz="1800" dirty="0" smtClean="0"/>
          </a:p>
          <a:p>
            <a:pPr lvl="1"/>
            <a:r>
              <a:rPr lang="en-US" sz="1800" dirty="0"/>
              <a:t>Thus characteristics of photo detection devices should be considered for better communication performance. </a:t>
            </a:r>
            <a:endParaRPr lang="en-US" sz="1800" dirty="0" smtClean="0"/>
          </a:p>
          <a:p>
            <a:r>
              <a:rPr lang="en-US" sz="1800" dirty="0"/>
              <a:t>Another motivation for </a:t>
            </a:r>
            <a:r>
              <a:rPr lang="en-US" sz="1800" dirty="0" smtClean="0"/>
              <a:t>the new scheme </a:t>
            </a:r>
            <a:r>
              <a:rPr lang="en-US" sz="2000" dirty="0"/>
              <a:t>is to ensure power-fairness across the channels (i.e., equal received power for all channels). </a:t>
            </a:r>
            <a:endParaRPr lang="en-US" sz="2000" dirty="0" smtClean="0"/>
          </a:p>
          <a:p>
            <a:pPr lvl="1"/>
            <a:r>
              <a:rPr lang="en-US" sz="1800" dirty="0" smtClean="0"/>
              <a:t>This </a:t>
            </a:r>
            <a:r>
              <a:rPr lang="en-US" sz="1800" dirty="0"/>
              <a:t>fairness is very important in scenarios where wireless users have capability of accessing more than one </a:t>
            </a:r>
            <a:r>
              <a:rPr lang="en-US" sz="1800" dirty="0" smtClean="0"/>
              <a:t>channel.</a:t>
            </a:r>
          </a:p>
          <a:p>
            <a:pPr lvl="1"/>
            <a:r>
              <a:rPr lang="en-US" sz="1800" dirty="0"/>
              <a:t>Having a constant received power, regardless of which channel the user operates on, enables users to have the same transmission range and thus makes the link more robust to failure. In contrast, having varied received power levels for </a:t>
            </a:r>
            <a:r>
              <a:rPr lang="en-US" sz="1800" dirty="0" smtClean="0"/>
              <a:t>the subbands </a:t>
            </a:r>
            <a:r>
              <a:rPr lang="en-US" sz="1800" dirty="0"/>
              <a:t>increases potential for the link to fail. </a:t>
            </a:r>
          </a:p>
        </p:txBody>
      </p:sp>
      <p:sp>
        <p:nvSpPr>
          <p:cNvPr id="6" name="TextBox 5"/>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5</a:t>
            </a:r>
            <a:endParaRPr lang="en-US" sz="14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ts val="3000"/>
              </a:lnSpc>
            </a:pPr>
            <a:r>
              <a:rPr lang="en-US" sz="3200" b="1" i="1" dirty="0" smtClean="0">
                <a:solidFill>
                  <a:srgbClr val="0070C0"/>
                </a:solidFill>
              </a:rPr>
              <a:t>FACTORS TO BE CONSIDERED (1)</a:t>
            </a:r>
            <a:br>
              <a:rPr lang="en-US" sz="3200" b="1" i="1" dirty="0" smtClean="0">
                <a:solidFill>
                  <a:srgbClr val="0070C0"/>
                </a:solidFill>
              </a:rPr>
            </a:br>
            <a:r>
              <a:rPr lang="en-US" sz="3200" b="1" i="1" dirty="0" smtClean="0">
                <a:solidFill>
                  <a:srgbClr val="0070C0"/>
                </a:solidFill>
              </a:rPr>
              <a:t>LED SPECTRAL DISTRIBUTION</a:t>
            </a:r>
            <a:endParaRPr lang="en-US" sz="3200" b="1" i="1" dirty="0">
              <a:solidFill>
                <a:srgbClr val="0070C0"/>
              </a:solidFill>
            </a:endParaRPr>
          </a:p>
        </p:txBody>
      </p:sp>
      <p:sp>
        <p:nvSpPr>
          <p:cNvPr id="5" name="Content Placeholder 4"/>
          <p:cNvSpPr>
            <a:spLocks noGrp="1"/>
          </p:cNvSpPr>
          <p:nvPr>
            <p:ph idx="1"/>
          </p:nvPr>
        </p:nvSpPr>
        <p:spPr/>
        <p:txBody>
          <a:bodyPr>
            <a:normAutofit/>
          </a:bodyPr>
          <a:lstStyle/>
          <a:p>
            <a:r>
              <a:rPr lang="en-US" sz="2000" dirty="0"/>
              <a:t>LED Spectral </a:t>
            </a:r>
            <a:r>
              <a:rPr lang="en-US" sz="2000" dirty="0" smtClean="0"/>
              <a:t>Distribution</a:t>
            </a:r>
          </a:p>
          <a:p>
            <a:pPr lvl="1"/>
            <a:r>
              <a:rPr lang="en-US" sz="1600" dirty="0"/>
              <a:t>Spectral distributions for various color LEDs [2]. Colored LEDs have narrower bands while white LEDs have broader bands</a:t>
            </a:r>
            <a:r>
              <a:rPr lang="en-US" sz="1600" dirty="0" smtClean="0"/>
              <a:t>.</a:t>
            </a:r>
            <a:endParaRPr lang="en-US" sz="1600" dirty="0"/>
          </a:p>
        </p:txBody>
      </p:sp>
      <p:pic>
        <p:nvPicPr>
          <p:cNvPr id="6" name="Picture 5"/>
          <p:cNvPicPr/>
          <p:nvPr/>
        </p:nvPicPr>
        <p:blipFill>
          <a:blip r:embed="rId2" cstate="print"/>
          <a:srcRect/>
          <a:stretch>
            <a:fillRect/>
          </a:stretch>
        </p:blipFill>
        <p:spPr bwMode="auto">
          <a:xfrm>
            <a:off x="1066800" y="2667000"/>
            <a:ext cx="7086600" cy="3428999"/>
          </a:xfrm>
          <a:prstGeom prst="rect">
            <a:avLst/>
          </a:prstGeom>
          <a:noFill/>
          <a:ln w="9525">
            <a:noFill/>
            <a:miter lim="800000"/>
            <a:headEnd/>
            <a:tailEnd/>
          </a:ln>
        </p:spPr>
      </p:pic>
      <p:sp>
        <p:nvSpPr>
          <p:cNvPr id="7" name="TextBox 6"/>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6</a:t>
            </a:r>
            <a:endParaRPr lang="en-US" sz="14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ts val="3000"/>
              </a:lnSpc>
            </a:pPr>
            <a:r>
              <a:rPr lang="en-US" sz="3200" b="1" i="1" dirty="0" smtClean="0">
                <a:solidFill>
                  <a:srgbClr val="0070C0"/>
                </a:solidFill>
              </a:rPr>
              <a:t>FACTORS TO BE CONSIDERED (2)</a:t>
            </a:r>
            <a:br>
              <a:rPr lang="en-US" sz="3200" b="1" i="1" dirty="0" smtClean="0">
                <a:solidFill>
                  <a:srgbClr val="0070C0"/>
                </a:solidFill>
              </a:rPr>
            </a:br>
            <a:r>
              <a:rPr lang="en-US" sz="3200" b="1" i="1" dirty="0" smtClean="0">
                <a:solidFill>
                  <a:srgbClr val="0070C0"/>
                </a:solidFill>
              </a:rPr>
              <a:t>HUMAN EYE SENSITIVITY</a:t>
            </a:r>
            <a:endParaRPr lang="en-US" sz="3200" b="1" i="1" dirty="0">
              <a:solidFill>
                <a:srgbClr val="0070C0"/>
              </a:solidFill>
            </a:endParaRPr>
          </a:p>
        </p:txBody>
      </p:sp>
      <p:sp>
        <p:nvSpPr>
          <p:cNvPr id="5" name="Content Placeholder 4"/>
          <p:cNvSpPr>
            <a:spLocks noGrp="1"/>
          </p:cNvSpPr>
          <p:nvPr>
            <p:ph idx="1"/>
          </p:nvPr>
        </p:nvSpPr>
        <p:spPr/>
        <p:txBody>
          <a:bodyPr>
            <a:normAutofit/>
          </a:bodyPr>
          <a:lstStyle/>
          <a:p>
            <a:r>
              <a:rPr lang="en-US" sz="2000" dirty="0"/>
              <a:t>Human Eye </a:t>
            </a:r>
            <a:r>
              <a:rPr lang="en-US" sz="2000" dirty="0" smtClean="0"/>
              <a:t>Sensitivity</a:t>
            </a:r>
          </a:p>
          <a:p>
            <a:pPr lvl="1"/>
            <a:r>
              <a:rPr lang="en-US" sz="1600" dirty="0"/>
              <a:t>Human eye sensitivity - luminosity function, the luminance response of the human eye cone photoreceptors. Human eyes are more sensitive to light components in the central part of visible light band. </a:t>
            </a:r>
          </a:p>
          <a:p>
            <a:pPr lvl="1"/>
            <a:endParaRPr lang="en-US" sz="1600" dirty="0"/>
          </a:p>
        </p:txBody>
      </p:sp>
      <p:pic>
        <p:nvPicPr>
          <p:cNvPr id="7" name="Picture 6"/>
          <p:cNvPicPr/>
          <p:nvPr/>
        </p:nvPicPr>
        <p:blipFill>
          <a:blip r:embed="rId2" cstate="print"/>
          <a:srcRect/>
          <a:stretch>
            <a:fillRect/>
          </a:stretch>
        </p:blipFill>
        <p:spPr bwMode="auto">
          <a:xfrm>
            <a:off x="990600" y="2895600"/>
            <a:ext cx="7010400" cy="2971799"/>
          </a:xfrm>
          <a:prstGeom prst="rect">
            <a:avLst/>
          </a:prstGeom>
          <a:noFill/>
          <a:ln w="9525">
            <a:noFill/>
            <a:miter lim="800000"/>
            <a:headEnd/>
            <a:tailEnd/>
          </a:ln>
        </p:spPr>
      </p:pic>
      <p:sp>
        <p:nvSpPr>
          <p:cNvPr id="6" name="TextBox 5"/>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7</a:t>
            </a:r>
            <a:endParaRPr lang="en-US" sz="14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ts val="3000"/>
              </a:lnSpc>
            </a:pPr>
            <a:r>
              <a:rPr lang="en-US" sz="3200" b="1" i="1" dirty="0" smtClean="0">
                <a:solidFill>
                  <a:srgbClr val="0070C0"/>
                </a:solidFill>
              </a:rPr>
              <a:t>FACTORS TO BE CONSIDERED (3)</a:t>
            </a:r>
            <a:br>
              <a:rPr lang="en-US" sz="3200" b="1" i="1" dirty="0" smtClean="0">
                <a:solidFill>
                  <a:srgbClr val="0070C0"/>
                </a:solidFill>
              </a:rPr>
            </a:br>
            <a:r>
              <a:rPr lang="en-US" sz="3200" b="1" i="1" dirty="0" smtClean="0">
                <a:solidFill>
                  <a:srgbClr val="0070C0"/>
                </a:solidFill>
              </a:rPr>
              <a:t>PHOTO DETECTION RESPONSIVITY</a:t>
            </a:r>
            <a:endParaRPr lang="en-US" sz="3200" b="1" i="1" dirty="0">
              <a:solidFill>
                <a:srgbClr val="0070C0"/>
              </a:solidFill>
            </a:endParaRPr>
          </a:p>
        </p:txBody>
      </p:sp>
      <p:sp>
        <p:nvSpPr>
          <p:cNvPr id="5" name="Content Placeholder 4"/>
          <p:cNvSpPr>
            <a:spLocks noGrp="1"/>
          </p:cNvSpPr>
          <p:nvPr>
            <p:ph idx="1"/>
          </p:nvPr>
        </p:nvSpPr>
        <p:spPr/>
        <p:txBody>
          <a:bodyPr>
            <a:normAutofit/>
          </a:bodyPr>
          <a:lstStyle/>
          <a:p>
            <a:r>
              <a:rPr lang="en-US" sz="2000" dirty="0"/>
              <a:t>Photo Detector Responsivity</a:t>
            </a:r>
          </a:p>
          <a:p>
            <a:pPr lvl="1"/>
            <a:r>
              <a:rPr lang="en-US" sz="1800" dirty="0"/>
              <a:t>Examples of responsivity curves for various photo detection devices [3]. In the visible light band, the responsivity increases approximately linearly with respect to wavelength.</a:t>
            </a:r>
          </a:p>
          <a:p>
            <a:pPr lvl="2"/>
            <a:endParaRPr lang="en-US" sz="1800" dirty="0"/>
          </a:p>
        </p:txBody>
      </p:sp>
      <p:pic>
        <p:nvPicPr>
          <p:cNvPr id="6" name="Picture 5"/>
          <p:cNvPicPr/>
          <p:nvPr/>
        </p:nvPicPr>
        <p:blipFill>
          <a:blip r:embed="rId2" cstate="print"/>
          <a:srcRect/>
          <a:stretch>
            <a:fillRect/>
          </a:stretch>
        </p:blipFill>
        <p:spPr bwMode="auto">
          <a:xfrm>
            <a:off x="990600" y="2819400"/>
            <a:ext cx="7239000" cy="3352800"/>
          </a:xfrm>
          <a:prstGeom prst="rect">
            <a:avLst/>
          </a:prstGeom>
          <a:noFill/>
          <a:ln w="9525">
            <a:noFill/>
            <a:miter lim="800000"/>
            <a:headEnd/>
            <a:tailEnd/>
          </a:ln>
        </p:spPr>
      </p:pic>
      <p:sp>
        <p:nvSpPr>
          <p:cNvPr id="7" name="TextBox 6"/>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8</a:t>
            </a:r>
            <a:endParaRPr lang="en-US" sz="14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i="1" cap="small" dirty="0" smtClean="0">
                <a:solidFill>
                  <a:srgbClr val="0070C0"/>
                </a:solidFill>
              </a:rPr>
              <a:t>EXISTING FREQUENCY DIVISION METHOD</a:t>
            </a:r>
            <a:endParaRPr lang="en-US" sz="3200" b="1" i="1" cap="small" dirty="0">
              <a:solidFill>
                <a:srgbClr val="0070C0"/>
              </a:solidFill>
            </a:endParaRPr>
          </a:p>
        </p:txBody>
      </p:sp>
      <p:sp>
        <p:nvSpPr>
          <p:cNvPr id="5" name="Content Placeholder 4"/>
          <p:cNvSpPr>
            <a:spLocks noGrp="1"/>
          </p:cNvSpPr>
          <p:nvPr>
            <p:ph idx="1"/>
          </p:nvPr>
        </p:nvSpPr>
        <p:spPr/>
        <p:txBody>
          <a:bodyPr>
            <a:normAutofit/>
          </a:bodyPr>
          <a:lstStyle/>
          <a:p>
            <a:r>
              <a:rPr lang="en-US" sz="2000" b="1" dirty="0" smtClean="0">
                <a:solidFill>
                  <a:srgbClr val="FF0000"/>
                </a:solidFill>
              </a:rPr>
              <a:t>Based on human eye sensitivity</a:t>
            </a:r>
            <a:r>
              <a:rPr lang="en-US" sz="2000" dirty="0" smtClean="0"/>
              <a:t>: </a:t>
            </a:r>
          </a:p>
          <a:p>
            <a:pPr lvl="1"/>
            <a:r>
              <a:rPr lang="en-US" sz="1800" dirty="0" smtClean="0"/>
              <a:t>Band </a:t>
            </a:r>
            <a:r>
              <a:rPr lang="en-US" sz="1800" dirty="0"/>
              <a:t>division of the entire visible light band based on human eye response to wavelength (an example for seven subbands case). </a:t>
            </a:r>
            <a:endParaRPr lang="en-US" sz="1800" dirty="0" smtClean="0"/>
          </a:p>
          <a:p>
            <a:pPr lvl="1"/>
            <a:r>
              <a:rPr lang="en-US" sz="1800" b="1" dirty="0" smtClean="0">
                <a:solidFill>
                  <a:srgbClr val="00B050"/>
                </a:solidFill>
              </a:rPr>
              <a:t>This sensitivity is already considered in illumination systems design for appropriate visibility.</a:t>
            </a:r>
          </a:p>
        </p:txBody>
      </p:sp>
      <p:pic>
        <p:nvPicPr>
          <p:cNvPr id="7" name="Picture 6"/>
          <p:cNvPicPr/>
          <p:nvPr/>
        </p:nvPicPr>
        <p:blipFill>
          <a:blip r:embed="rId2" cstate="print"/>
          <a:srcRect/>
          <a:stretch>
            <a:fillRect/>
          </a:stretch>
        </p:blipFill>
        <p:spPr bwMode="auto">
          <a:xfrm>
            <a:off x="990600" y="3429000"/>
            <a:ext cx="7162799" cy="2590800"/>
          </a:xfrm>
          <a:prstGeom prst="rect">
            <a:avLst/>
          </a:prstGeom>
          <a:noFill/>
          <a:ln w="9525">
            <a:noFill/>
            <a:miter lim="800000"/>
            <a:headEnd/>
            <a:tailEnd/>
          </a:ln>
        </p:spPr>
      </p:pic>
      <p:sp>
        <p:nvSpPr>
          <p:cNvPr id="6" name="TextBox 5"/>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9</a:t>
            </a:r>
            <a:endParaRPr lang="en-US" sz="14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2851</TotalTime>
  <Words>1447</Words>
  <Application>Microsoft Office PowerPoint</Application>
  <PresentationFormat>On-screen Show (4:3)</PresentationFormat>
  <Paragraphs>256</Paragraphs>
  <Slides>21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Equation</vt:lpstr>
      <vt:lpstr>Slide 1</vt:lpstr>
      <vt:lpstr>A NEW BAND PLAN FOR 15.7</vt:lpstr>
      <vt:lpstr>COMMENT 226</vt:lpstr>
      <vt:lpstr>INTRODUCTION</vt:lpstr>
      <vt:lpstr>MOTIVATIONS FOR NEW SCHEME</vt:lpstr>
      <vt:lpstr>FACTORS TO BE CONSIDERED (1) LED SPECTRAL DISTRIBUTION</vt:lpstr>
      <vt:lpstr>FACTORS TO BE CONSIDERED (2) HUMAN EYE SENSITIVITY</vt:lpstr>
      <vt:lpstr>FACTORS TO BE CONSIDERED (3) PHOTO DETECTION RESPONSIVITY</vt:lpstr>
      <vt:lpstr>EXISTING FREQUENCY DIVISION METHOD</vt:lpstr>
      <vt:lpstr>USE OF RESPONSIVITY OF PHOTO DETECTORS</vt:lpstr>
      <vt:lpstr>NEW BAND DIVISION METHOD USING RESPONSIVITIES  (1)</vt:lpstr>
      <vt:lpstr>NEW BAND DIVISION METHOD USING RESPONSIVITIES  (2)</vt:lpstr>
      <vt:lpstr>COMPARISON OF TWO METHODS</vt:lpstr>
      <vt:lpstr>PERFORMANCE METRIC AND OPTIMALITY DEFINITION</vt:lpstr>
      <vt:lpstr>PERFORMANCE EVALUATION (1) RELATIVE SIGNAL POWER</vt:lpstr>
      <vt:lpstr>PERFORMANCE EVALUATION (2) RELATIVE CAPACITY</vt:lpstr>
      <vt:lpstr>PERFORMANCE EVALUATION (3) RELATIVE COMM. RANGE</vt:lpstr>
      <vt:lpstr>PERFORMANCE EVALUATION (4) SUMMARY </vt:lpstr>
      <vt:lpstr>PERFORMANCE EVALUATION (4) SUMMARY (CONT’D)</vt:lpstr>
      <vt:lpstr>CONCLUSION</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Soo-Young Chang</cp:lastModifiedBy>
  <cp:revision>50</cp:revision>
  <dcterms:created xsi:type="dcterms:W3CDTF">2010-05-15T17:50:32Z</dcterms:created>
  <dcterms:modified xsi:type="dcterms:W3CDTF">2010-05-18T17:32:24Z</dcterms:modified>
</cp:coreProperties>
</file>