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9" r:id="rId2"/>
    <p:sldId id="260" r:id="rId3"/>
    <p:sldId id="293" r:id="rId4"/>
    <p:sldId id="303" r:id="rId5"/>
    <p:sldId id="286" r:id="rId6"/>
    <p:sldId id="304" r:id="rId7"/>
    <p:sldId id="287" r:id="rId8"/>
    <p:sldId id="296" r:id="rId9"/>
    <p:sldId id="297" r:id="rId10"/>
    <p:sldId id="302" r:id="rId11"/>
    <p:sldId id="299" r:id="rId1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snapVertSplitter="1" vertBarState="minimized" horzBarState="maximized">
    <p:restoredLeft sz="15651" autoAdjust="0"/>
    <p:restoredTop sz="94697" autoAdjust="0"/>
  </p:normalViewPr>
  <p:slideViewPr>
    <p:cSldViewPr>
      <p:cViewPr>
        <p:scale>
          <a:sx n="100" d="100"/>
          <a:sy n="100" d="100"/>
        </p:scale>
        <p:origin x="-87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vl1pPr>
          </a:lstStyle>
          <a:p>
            <a:pPr>
              <a:defRPr/>
            </a:pPr>
            <a:r>
              <a:rPr lang="en-US"/>
              <a:t>Page </a:t>
            </a:r>
            <a:fld id="{080A45C8-1167-4520-8DA5-03082B1BCDF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eaLnBrk="0" hangingPunct="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vl1pPr>
          </a:lstStyle>
          <a:p>
            <a:pPr>
              <a:defRPr/>
            </a:pPr>
            <a:r>
              <a:rPr lang="en-US"/>
              <a:t>&lt;month year&gt;</a:t>
            </a:r>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vl1pPr>
          </a:lstStyle>
          <a:p>
            <a:pPr>
              <a:defRPr/>
            </a:pPr>
            <a:r>
              <a:rPr lang="en-US"/>
              <a:t>Page </a:t>
            </a:r>
            <a:fld id="{9B7A1DA6-93CD-4C75-83AC-CD228BB0A3BE}"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xfrm>
            <a:off x="1154113" y="701675"/>
            <a:ext cx="4625975" cy="3468688"/>
          </a:xfrm>
          <a:ln/>
        </p:spPr>
      </p:sp>
      <p:sp>
        <p:nvSpPr>
          <p:cNvPr id="16386" name="Notes Placeholder 2"/>
          <p:cNvSpPr>
            <a:spLocks noGrp="1"/>
          </p:cNvSpPr>
          <p:nvPr>
            <p:ph type="body" idx="1"/>
          </p:nvPr>
        </p:nvSpPr>
        <p:spPr>
          <a:noFill/>
          <a:ln/>
        </p:spPr>
        <p:txBody>
          <a:bodyPr/>
          <a:lstStyle/>
          <a:p>
            <a:endParaRPr lang="en-US" smtClean="0"/>
          </a:p>
        </p:txBody>
      </p:sp>
      <p:sp>
        <p:nvSpPr>
          <p:cNvPr id="16387" name="Header Placeholder 3"/>
          <p:cNvSpPr>
            <a:spLocks noGrp="1"/>
          </p:cNvSpPr>
          <p:nvPr>
            <p:ph type="hdr" sz="quarter"/>
          </p:nvPr>
        </p:nvSpPr>
        <p:spPr>
          <a:noFill/>
        </p:spPr>
        <p:txBody>
          <a:bodyPr/>
          <a:lstStyle/>
          <a:p>
            <a:r>
              <a:rPr lang="en-US" smtClean="0"/>
              <a:t>doc.: IEEE 802.15-&lt;doc#&gt;</a:t>
            </a:r>
          </a:p>
        </p:txBody>
      </p:sp>
      <p:sp>
        <p:nvSpPr>
          <p:cNvPr id="16388" name="Date Placeholder 4"/>
          <p:cNvSpPr>
            <a:spLocks noGrp="1"/>
          </p:cNvSpPr>
          <p:nvPr>
            <p:ph type="dt" sz="quarter" idx="1"/>
          </p:nvPr>
        </p:nvSpPr>
        <p:spPr>
          <a:noFill/>
        </p:spPr>
        <p:txBody>
          <a:bodyPr/>
          <a:lstStyle/>
          <a:p>
            <a:r>
              <a:rPr lang="en-US" smtClean="0"/>
              <a:t>&lt;month year&gt;</a:t>
            </a:r>
          </a:p>
        </p:txBody>
      </p:sp>
      <p:sp>
        <p:nvSpPr>
          <p:cNvPr id="16389" name="Footer Placeholder 5"/>
          <p:cNvSpPr>
            <a:spLocks noGrp="1"/>
          </p:cNvSpPr>
          <p:nvPr>
            <p:ph type="ftr" sz="quarter" idx="4"/>
          </p:nvPr>
        </p:nvSpPr>
        <p:spPr>
          <a:noFill/>
        </p:spPr>
        <p:txBody>
          <a:bodyPr/>
          <a:lstStyle/>
          <a:p>
            <a:pPr lvl="4"/>
            <a:r>
              <a:rPr lang="en-US" smtClean="0"/>
              <a:t>&lt;author&gt;, &lt;company&gt;</a:t>
            </a:r>
          </a:p>
        </p:txBody>
      </p:sp>
      <p:sp>
        <p:nvSpPr>
          <p:cNvPr id="16390" name="Slide Number Placeholder 6"/>
          <p:cNvSpPr>
            <a:spLocks noGrp="1"/>
          </p:cNvSpPr>
          <p:nvPr>
            <p:ph type="sldNum" sz="quarter" idx="5"/>
          </p:nvPr>
        </p:nvSpPr>
        <p:spPr>
          <a:noFill/>
        </p:spPr>
        <p:txBody>
          <a:bodyPr/>
          <a:lstStyle/>
          <a:p>
            <a:r>
              <a:rPr lang="en-US" smtClean="0"/>
              <a:t>Page </a:t>
            </a:r>
            <a:fld id="{CE3D5A07-BD9B-4CF5-900F-631BA086660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xfrm>
            <a:off x="1154113" y="701675"/>
            <a:ext cx="4625975" cy="3468688"/>
          </a:xfrm>
          <a:ln/>
        </p:spPr>
      </p:sp>
      <p:sp>
        <p:nvSpPr>
          <p:cNvPr id="18434" name="Notes Placeholder 2"/>
          <p:cNvSpPr>
            <a:spLocks noGrp="1"/>
          </p:cNvSpPr>
          <p:nvPr>
            <p:ph type="body" idx="1"/>
          </p:nvPr>
        </p:nvSpPr>
        <p:spPr>
          <a:noFill/>
          <a:ln/>
        </p:spPr>
        <p:txBody>
          <a:bodyPr/>
          <a:lstStyle/>
          <a:p>
            <a:endParaRPr lang="en-US" smtClean="0"/>
          </a:p>
        </p:txBody>
      </p:sp>
      <p:sp>
        <p:nvSpPr>
          <p:cNvPr id="18435" name="Header Placeholder 3"/>
          <p:cNvSpPr>
            <a:spLocks noGrp="1"/>
          </p:cNvSpPr>
          <p:nvPr>
            <p:ph type="hdr" sz="quarter"/>
          </p:nvPr>
        </p:nvSpPr>
        <p:spPr>
          <a:noFill/>
        </p:spPr>
        <p:txBody>
          <a:bodyPr/>
          <a:lstStyle/>
          <a:p>
            <a:r>
              <a:rPr lang="en-US" smtClean="0"/>
              <a:t>doc.: IEEE 802.15-&lt;doc#&gt;</a:t>
            </a:r>
          </a:p>
        </p:txBody>
      </p:sp>
      <p:sp>
        <p:nvSpPr>
          <p:cNvPr id="18436" name="Date Placeholder 4"/>
          <p:cNvSpPr>
            <a:spLocks noGrp="1"/>
          </p:cNvSpPr>
          <p:nvPr>
            <p:ph type="dt" sz="quarter" idx="1"/>
          </p:nvPr>
        </p:nvSpPr>
        <p:spPr>
          <a:noFill/>
        </p:spPr>
        <p:txBody>
          <a:bodyPr/>
          <a:lstStyle/>
          <a:p>
            <a:r>
              <a:rPr lang="en-US" smtClean="0"/>
              <a:t>&lt;month year&gt;</a:t>
            </a:r>
          </a:p>
        </p:txBody>
      </p:sp>
      <p:sp>
        <p:nvSpPr>
          <p:cNvPr id="18437" name="Footer Placeholder 5"/>
          <p:cNvSpPr>
            <a:spLocks noGrp="1"/>
          </p:cNvSpPr>
          <p:nvPr>
            <p:ph type="ftr" sz="quarter" idx="4"/>
          </p:nvPr>
        </p:nvSpPr>
        <p:spPr>
          <a:noFill/>
        </p:spPr>
        <p:txBody>
          <a:bodyPr/>
          <a:lstStyle/>
          <a:p>
            <a:pPr lvl="4"/>
            <a:r>
              <a:rPr lang="en-US" smtClean="0"/>
              <a:t>&lt;author&gt;, &lt;company&gt;</a:t>
            </a:r>
          </a:p>
        </p:txBody>
      </p:sp>
      <p:sp>
        <p:nvSpPr>
          <p:cNvPr id="18438" name="Slide Number Placeholder 6"/>
          <p:cNvSpPr>
            <a:spLocks noGrp="1"/>
          </p:cNvSpPr>
          <p:nvPr>
            <p:ph type="sldNum" sz="quarter" idx="5"/>
          </p:nvPr>
        </p:nvSpPr>
        <p:spPr>
          <a:noFill/>
        </p:spPr>
        <p:txBody>
          <a:bodyPr/>
          <a:lstStyle/>
          <a:p>
            <a:r>
              <a:rPr lang="en-US" smtClean="0"/>
              <a:t>Page </a:t>
            </a:r>
            <a:fld id="{39459F66-050C-49E6-9DAD-AB540FEC0C07}"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DDD274D2-7F66-4153-A18D-ABB8916AAD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3E4FCFA3-F6A7-420E-997D-7075E413B0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4C48DB53-18BD-4CEE-B6BB-374A262CC8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5F98E46-C9CC-4EA5-B71D-29FFF634D1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5BD80CA-7B04-4903-B2FF-851222E508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110CE5FD-B171-4FF4-9BA0-80B21D02B0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BF2744E8-53CA-4077-BA66-93D0A69C2B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A298323C-E8E8-4E3C-8732-59068C851C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EB2ED796-1585-432D-8793-77755762DD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FAFFA10-D229-4D25-B813-8F5F5F968C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2010</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3DEF9D37-A807-4763-B686-DAB44ECDB6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dirty="0" smtClean="0"/>
            </a:lvl1pPr>
          </a:lstStyle>
          <a:p>
            <a:pPr>
              <a:defRPr/>
            </a:pPr>
            <a:r>
              <a:rPr lang="en-US"/>
              <a:t>March 2010</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3CE68B2B-18A6-43C1-A458-5E8F3485570C}" type="slidenum">
              <a:rPr lang="en-US"/>
              <a:pPr>
                <a:defRPr/>
              </a:pPr>
              <a:t>‹#›</a:t>
            </a:fld>
            <a:endParaRPr lang="en-US"/>
          </a:p>
        </p:txBody>
      </p:sp>
      <p:sp>
        <p:nvSpPr>
          <p:cNvPr id="1031" name="Rectangle 7"/>
          <p:cNvSpPr>
            <a:spLocks noChangeArrowheads="1"/>
          </p:cNvSpPr>
          <p:nvPr/>
        </p:nvSpPr>
        <p:spPr bwMode="auto">
          <a:xfrm>
            <a:off x="4225925" y="396875"/>
            <a:ext cx="4264025" cy="212725"/>
          </a:xfrm>
          <a:prstGeom prst="rect">
            <a:avLst/>
          </a:prstGeom>
          <a:noFill/>
          <a:ln w="9525">
            <a:noFill/>
            <a:miter lim="800000"/>
            <a:headEnd/>
            <a:tailEnd/>
          </a:ln>
          <a:effectLst/>
        </p:spPr>
        <p:txBody>
          <a:bodyPr lIns="0" tIns="0" rIns="0" bIns="0" anchor="b">
            <a:spAutoFit/>
          </a:bodyPr>
          <a:lstStyle/>
          <a:p>
            <a:pPr lvl="4" algn="r" eaLnBrk="0" hangingPunct="0"/>
            <a:r>
              <a:rPr lang="en-US" sz="1400" b="1"/>
              <a:t>doc.: IEEE 15-10-0307-00-leci</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1"/>
          <p:cNvSpPr>
            <a:spLocks noGrp="1"/>
          </p:cNvSpPr>
          <p:nvPr>
            <p:ph type="dt" sz="quarter" idx="10"/>
          </p:nvPr>
        </p:nvSpPr>
        <p:spPr>
          <a:noFill/>
        </p:spPr>
        <p:txBody>
          <a:bodyPr/>
          <a:lstStyle/>
          <a:p>
            <a:r>
              <a:rPr lang="en-US"/>
              <a:t>May 2010</a:t>
            </a:r>
          </a:p>
        </p:txBody>
      </p:sp>
      <p:sp>
        <p:nvSpPr>
          <p:cNvPr id="15362" name="Slide Number Placeholder 3"/>
          <p:cNvSpPr>
            <a:spLocks noGrp="1"/>
          </p:cNvSpPr>
          <p:nvPr>
            <p:ph type="sldNum" sz="quarter" idx="11"/>
          </p:nvPr>
        </p:nvSpPr>
        <p:spPr>
          <a:noFill/>
        </p:spPr>
        <p:txBody>
          <a:bodyPr/>
          <a:lstStyle/>
          <a:p>
            <a:r>
              <a:rPr lang="en-US" smtClean="0"/>
              <a:t>Slide </a:t>
            </a:r>
            <a:fld id="{9FFD6A18-135A-434C-AEBD-443724855A7A}" type="slidenum">
              <a:rPr lang="en-US" smtClean="0"/>
              <a:pPr/>
              <a:t>1</a:t>
            </a:fld>
            <a:endParaRPr lang="en-US" smtClean="0"/>
          </a:p>
        </p:txBody>
      </p:sp>
      <p:sp>
        <p:nvSpPr>
          <p:cNvPr id="27651" name="Rectangle 3"/>
          <p:cNvSpPr>
            <a:spLocks noChangeArrowheads="1"/>
          </p:cNvSpPr>
          <p:nvPr/>
        </p:nvSpPr>
        <p:spPr bwMode="auto">
          <a:xfrm>
            <a:off x="152400" y="609600"/>
            <a:ext cx="8991600" cy="4616450"/>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eaLnBrk="0" hangingPunct="0">
              <a:defRPr/>
            </a:pPr>
            <a:endParaRPr lang="en-US" sz="1600" dirty="0">
              <a:solidFill>
                <a:schemeClr val="tx2"/>
              </a:solidFill>
            </a:endParaRPr>
          </a:p>
          <a:p>
            <a:pPr eaLnBrk="0" hangingPunct="0">
              <a:defRPr/>
            </a:pPr>
            <a:r>
              <a:rPr lang="en-US" sz="1600" b="1" dirty="0">
                <a:solidFill>
                  <a:schemeClr val="tx2"/>
                </a:solidFill>
              </a:rPr>
              <a:t>Submission </a:t>
            </a:r>
            <a:r>
              <a:rPr lang="en-US" sz="1600" b="1" dirty="0"/>
              <a:t>Title:</a:t>
            </a:r>
            <a:r>
              <a:rPr lang="en-US" sz="1600" dirty="0"/>
              <a:t> </a:t>
            </a:r>
            <a:r>
              <a:rPr lang="en-US" sz="1600" dirty="0"/>
              <a:t>[Low Energy Critical Infrastructure Monitoring  Application in China]</a:t>
            </a:r>
            <a:r>
              <a:rPr lang="en-US" sz="1600" dirty="0"/>
              <a:t>	</a:t>
            </a:r>
          </a:p>
          <a:p>
            <a:pPr eaLnBrk="0" hangingPunct="0">
              <a:defRPr/>
            </a:pPr>
            <a:r>
              <a:rPr lang="en-US" sz="1600" b="1" dirty="0"/>
              <a:t>Date Submitted: </a:t>
            </a:r>
            <a:r>
              <a:rPr lang="en-US" sz="1600" dirty="0"/>
              <a:t>[May 2010]</a:t>
            </a:r>
            <a:r>
              <a:rPr lang="en-US" sz="1600" dirty="0"/>
              <a:t>	</a:t>
            </a:r>
          </a:p>
          <a:p>
            <a:pPr eaLnBrk="0" hangingPunct="0">
              <a:defRPr/>
            </a:pPr>
            <a:r>
              <a:rPr lang="en-US" sz="1600" b="1" dirty="0"/>
              <a:t>Source:</a:t>
            </a:r>
            <a:r>
              <a:rPr lang="en-US" sz="1600" dirty="0"/>
              <a:t> </a:t>
            </a:r>
            <a:r>
              <a:rPr lang="en-US" altLang="zh-CN" sz="1600" dirty="0">
                <a:solidFill>
                  <a:schemeClr val="tx2"/>
                </a:solidFill>
                <a:latin typeface="Arial" charset="0"/>
                <a:ea typeface="宋体" pitchFamily="2" charset="-122"/>
                <a:cs typeface="Arial" charset="0"/>
              </a:rPr>
              <a:t>[JF </a:t>
            </a:r>
            <a:r>
              <a:rPr lang="en-US" altLang="zh-CN" sz="1600" dirty="0" err="1">
                <a:solidFill>
                  <a:schemeClr val="tx2"/>
                </a:solidFill>
                <a:latin typeface="Arial" charset="0"/>
                <a:ea typeface="宋体" pitchFamily="2" charset="-122"/>
                <a:cs typeface="Arial" charset="0"/>
              </a:rPr>
              <a:t>Luo</a:t>
            </a:r>
            <a:r>
              <a:rPr lang="en-US" altLang="zh-CN" sz="1600" dirty="0">
                <a:solidFill>
                  <a:schemeClr val="tx2"/>
                </a:solidFill>
                <a:latin typeface="Arial" charset="0"/>
                <a:ea typeface="宋体" pitchFamily="2" charset="-122"/>
                <a:cs typeface="Arial" charset="0"/>
              </a:rPr>
              <a:t>, Y Yang, Y X Fu, J </a:t>
            </a:r>
            <a:r>
              <a:rPr lang="en-US" altLang="zh-CN" sz="1600" dirty="0" err="1">
                <a:solidFill>
                  <a:schemeClr val="tx2"/>
                </a:solidFill>
                <a:latin typeface="Arial" charset="0"/>
                <a:ea typeface="宋体" pitchFamily="2" charset="-122"/>
                <a:cs typeface="Arial" charset="0"/>
              </a:rPr>
              <a:t>Shen</a:t>
            </a:r>
            <a:r>
              <a:rPr lang="en-US" altLang="zh-CN" sz="1600" dirty="0">
                <a:solidFill>
                  <a:schemeClr val="tx2"/>
                </a:solidFill>
                <a:latin typeface="Arial" charset="0"/>
                <a:ea typeface="宋体" pitchFamily="2" charset="-122"/>
                <a:cs typeface="Arial" charset="0"/>
              </a:rPr>
              <a:t>, X Wang, X Tao, </a:t>
            </a:r>
            <a:r>
              <a:rPr lang="en-US" altLang="zh-CN" sz="1600" dirty="0" err="1">
                <a:solidFill>
                  <a:schemeClr val="tx2"/>
                </a:solidFill>
                <a:latin typeface="Arial" charset="0"/>
                <a:ea typeface="宋体" pitchFamily="2" charset="-122"/>
                <a:cs typeface="Arial" charset="0"/>
              </a:rPr>
              <a:t>Haituo</a:t>
            </a:r>
            <a:r>
              <a:rPr lang="en-US" altLang="zh-CN" sz="1600" dirty="0">
                <a:solidFill>
                  <a:schemeClr val="tx2"/>
                </a:solidFill>
                <a:latin typeface="Arial" charset="0"/>
                <a:ea typeface="宋体" pitchFamily="2" charset="-122"/>
                <a:cs typeface="Arial" charset="0"/>
              </a:rPr>
              <a:t> Liu, L Li</a:t>
            </a:r>
            <a:r>
              <a:rPr lang="en-US" sz="1600" dirty="0"/>
              <a:t>]</a:t>
            </a:r>
          </a:p>
          <a:p>
            <a:pPr eaLnBrk="0" hangingPunct="0">
              <a:defRPr/>
            </a:pPr>
            <a:r>
              <a:rPr lang="en-US" sz="1600" b="1" dirty="0"/>
              <a:t>Company: </a:t>
            </a:r>
            <a:r>
              <a:rPr lang="en-US" sz="1600" dirty="0"/>
              <a:t>[SIMIT</a:t>
            </a:r>
            <a:r>
              <a:rPr lang="en-US" altLang="zh-CN" sz="1600" dirty="0">
                <a:solidFill>
                  <a:schemeClr val="tx2"/>
                </a:solidFill>
                <a:latin typeface="Arial" charset="0"/>
                <a:ea typeface="宋体" pitchFamily="2" charset="-122"/>
                <a:cs typeface="Arial" charset="0"/>
              </a:rPr>
              <a:t>, </a:t>
            </a:r>
            <a:r>
              <a:rPr lang="en-US" altLang="zh-CN" sz="1600" dirty="0" err="1">
                <a:solidFill>
                  <a:schemeClr val="tx2"/>
                </a:solidFill>
                <a:latin typeface="Arial" charset="0"/>
                <a:ea typeface="宋体" pitchFamily="2" charset="-122"/>
                <a:cs typeface="Arial" charset="0"/>
              </a:rPr>
              <a:t>Vinno</a:t>
            </a:r>
            <a:r>
              <a:rPr lang="en-US" altLang="zh-CN" sz="1600" dirty="0">
                <a:solidFill>
                  <a:schemeClr val="tx2"/>
                </a:solidFill>
                <a:latin typeface="Arial" charset="0"/>
                <a:ea typeface="宋体" pitchFamily="2" charset="-122"/>
                <a:cs typeface="Arial" charset="0"/>
              </a:rPr>
              <a:t>, </a:t>
            </a:r>
            <a:r>
              <a:rPr lang="en-US" altLang="zh-CN" sz="1600" dirty="0" err="1">
                <a:solidFill>
                  <a:schemeClr val="tx2"/>
                </a:solidFill>
                <a:latin typeface="Arial" charset="0"/>
                <a:ea typeface="宋体" pitchFamily="2" charset="-122"/>
                <a:cs typeface="Arial" charset="0"/>
              </a:rPr>
              <a:t>Huawei</a:t>
            </a:r>
            <a:r>
              <a:rPr lang="en-US" sz="1600" dirty="0"/>
              <a:t>]</a:t>
            </a:r>
            <a:endParaRPr lang="en-US" sz="1600" dirty="0"/>
          </a:p>
          <a:p>
            <a:pPr eaLnBrk="0" hangingPunct="0">
              <a:defRPr/>
            </a:pPr>
            <a:r>
              <a:rPr lang="en-US" sz="1600" b="1" dirty="0"/>
              <a:t>Address</a:t>
            </a:r>
            <a:r>
              <a:rPr lang="en-US" altLang="zh-CN" sz="1600" b="1" dirty="0">
                <a:solidFill>
                  <a:schemeClr val="tx2"/>
                </a:solidFill>
                <a:latin typeface="Arial" charset="0"/>
                <a:ea typeface="宋体" pitchFamily="2" charset="-122"/>
                <a:cs typeface="Arial" charset="0"/>
              </a:rPr>
              <a:t> :</a:t>
            </a:r>
            <a:r>
              <a:rPr lang="en-US" altLang="zh-CN" sz="1600" dirty="0">
                <a:solidFill>
                  <a:schemeClr val="tx2"/>
                </a:solidFill>
                <a:latin typeface="Arial" charset="0"/>
                <a:ea typeface="宋体" pitchFamily="2" charset="-122"/>
                <a:cs typeface="Arial" charset="0"/>
              </a:rPr>
              <a:t> [NO.865 </a:t>
            </a:r>
            <a:r>
              <a:rPr lang="en-US" altLang="zh-CN" sz="1600" dirty="0" err="1">
                <a:solidFill>
                  <a:schemeClr val="tx2"/>
                </a:solidFill>
                <a:latin typeface="Arial" charset="0"/>
                <a:ea typeface="宋体" pitchFamily="2" charset="-122"/>
                <a:cs typeface="Arial" charset="0"/>
              </a:rPr>
              <a:t>Changning</a:t>
            </a:r>
            <a:r>
              <a:rPr lang="en-US" altLang="zh-CN" sz="1600" dirty="0">
                <a:solidFill>
                  <a:schemeClr val="tx2"/>
                </a:solidFill>
                <a:latin typeface="Arial" charset="0"/>
                <a:ea typeface="宋体" pitchFamily="2" charset="-122"/>
                <a:cs typeface="Arial" charset="0"/>
              </a:rPr>
              <a:t> Road, Shanghai, 200050, China] </a:t>
            </a:r>
            <a:endParaRPr lang="en-US" sz="1600" dirty="0"/>
          </a:p>
          <a:p>
            <a:pPr eaLnBrk="0" hangingPunct="0">
              <a:defRPr/>
            </a:pPr>
            <a:r>
              <a:rPr lang="en-US" sz="1600" b="1" dirty="0"/>
              <a:t>Voice</a:t>
            </a:r>
            <a:r>
              <a:rPr lang="en-US" altLang="zh-CN" sz="1600" b="1" dirty="0">
                <a:solidFill>
                  <a:schemeClr val="tx2"/>
                </a:solidFill>
                <a:latin typeface="Arial" charset="0"/>
                <a:ea typeface="宋体" pitchFamily="2" charset="-122"/>
                <a:cs typeface="Arial" charset="0"/>
              </a:rPr>
              <a:t>:</a:t>
            </a:r>
            <a:r>
              <a:rPr lang="en-US" altLang="zh-CN" sz="1600" dirty="0">
                <a:solidFill>
                  <a:schemeClr val="tx2"/>
                </a:solidFill>
                <a:latin typeface="Arial" charset="0"/>
                <a:ea typeface="宋体" pitchFamily="2" charset="-122"/>
                <a:cs typeface="Arial" charset="0"/>
              </a:rPr>
              <a:t>[+86 21 6251 1070</a:t>
            </a:r>
            <a:r>
              <a:rPr lang="en-US" sz="1600" dirty="0"/>
              <a:t>], </a:t>
            </a:r>
            <a:r>
              <a:rPr lang="en-US" altLang="zh-CN" sz="1600" b="1" dirty="0">
                <a:solidFill>
                  <a:schemeClr val="tx2"/>
                </a:solidFill>
                <a:latin typeface="+mj-lt"/>
                <a:ea typeface="宋体" pitchFamily="2" charset="-122"/>
                <a:cs typeface="Arial" charset="0"/>
              </a:rPr>
              <a:t>FAX</a:t>
            </a:r>
            <a:r>
              <a:rPr lang="en-US" altLang="zh-CN" sz="1600" b="1" dirty="0">
                <a:solidFill>
                  <a:schemeClr val="tx2"/>
                </a:solidFill>
                <a:latin typeface="Arial" charset="0"/>
                <a:ea typeface="宋体" pitchFamily="2" charset="-122"/>
                <a:cs typeface="Arial" charset="0"/>
              </a:rPr>
              <a:t>:</a:t>
            </a:r>
            <a:r>
              <a:rPr lang="en-US" altLang="zh-CN" sz="1600" dirty="0">
                <a:solidFill>
                  <a:schemeClr val="tx2"/>
                </a:solidFill>
                <a:latin typeface="Arial" charset="0"/>
                <a:ea typeface="宋体" pitchFamily="2" charset="-122"/>
                <a:cs typeface="Arial" charset="0"/>
              </a:rPr>
              <a:t>[+86 21 6213 2314], </a:t>
            </a:r>
          </a:p>
          <a:p>
            <a:pPr eaLnBrk="0" hangingPunct="0">
              <a:defRPr/>
            </a:pPr>
            <a:r>
              <a:rPr lang="en-US" sz="1600" b="1" dirty="0"/>
              <a:t>E-Mail</a:t>
            </a:r>
            <a:r>
              <a:rPr lang="en-US" sz="1600" dirty="0"/>
              <a:t>:[</a:t>
            </a:r>
            <a:r>
              <a:rPr lang="en-US" sz="1600" dirty="0">
                <a:latin typeface="Arial" pitchFamily="34" charset="0"/>
                <a:cs typeface="Arial" pitchFamily="34" charset="0"/>
              </a:rPr>
              <a:t>ljufeng@mail.sim.ac.cn</a:t>
            </a:r>
            <a:r>
              <a:rPr lang="en-US" sz="1600" dirty="0"/>
              <a:t>, </a:t>
            </a:r>
            <a:r>
              <a:rPr lang="en-US" altLang="zh-CN" sz="1600" dirty="0">
                <a:solidFill>
                  <a:schemeClr val="tx2"/>
                </a:solidFill>
                <a:latin typeface="Arial" charset="0"/>
                <a:ea typeface="宋体" pitchFamily="2" charset="-122"/>
                <a:cs typeface="Arial" charset="0"/>
              </a:rPr>
              <a:t>fxy@mail.sim.ac.cn</a:t>
            </a:r>
            <a:r>
              <a:rPr lang="en-US" sz="1600" dirty="0"/>
              <a:t>]</a:t>
            </a:r>
            <a:r>
              <a:rPr lang="en-US" sz="1600" dirty="0"/>
              <a:t>	</a:t>
            </a:r>
            <a:r>
              <a:rPr lang="en-US" dirty="0"/>
              <a:t>	</a:t>
            </a:r>
          </a:p>
          <a:p>
            <a:pPr eaLnBrk="0" hangingPunct="0">
              <a:spcBef>
                <a:spcPts val="600"/>
              </a:spcBef>
              <a:spcAft>
                <a:spcPts val="600"/>
              </a:spcAft>
              <a:defRPr/>
            </a:pPr>
            <a:r>
              <a:rPr lang="en-US" sz="1600" b="1" dirty="0"/>
              <a:t>Abstract:</a:t>
            </a:r>
            <a:r>
              <a:rPr lang="en-US" sz="1600" dirty="0"/>
              <a:t>	</a:t>
            </a:r>
            <a:r>
              <a:rPr lang="en-US" sz="1600" dirty="0"/>
              <a:t>[This presentation describes low energy critical infrastructure applications in China]</a:t>
            </a:r>
            <a:endParaRPr lang="en-US" sz="1600" dirty="0"/>
          </a:p>
          <a:p>
            <a:pPr eaLnBrk="0" hangingPunct="0">
              <a:spcBef>
                <a:spcPts val="600"/>
              </a:spcBef>
              <a:spcAft>
                <a:spcPts val="600"/>
              </a:spcAft>
              <a:defRPr/>
            </a:pPr>
            <a:r>
              <a:rPr lang="en-US" sz="1600" b="1" dirty="0"/>
              <a:t>Purpose:</a:t>
            </a:r>
            <a:r>
              <a:rPr lang="en-US" sz="1600" dirty="0"/>
              <a:t>	[For information]</a:t>
            </a:r>
          </a:p>
          <a:p>
            <a:pPr eaLnBrk="0" hangingPunct="0">
              <a:defRPr/>
            </a:pPr>
            <a:r>
              <a:rPr lang="en-US" sz="1600" b="1" dirty="0"/>
              <a:t>Notice:</a:t>
            </a:r>
            <a:r>
              <a:rPr lang="en-US" sz="1600" dirty="0"/>
              <a:t>	This document</a:t>
            </a:r>
            <a:r>
              <a:rPr lang="en-US" sz="1600" dirty="0">
                <a:solidFill>
                  <a:schemeClr val="tx2"/>
                </a:solidFill>
              </a:rPr>
              <a: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en-US" altLang="zh-CN" smtClean="0">
                <a:ea typeface="宋体" pitchFamily="2" charset="-122"/>
              </a:rPr>
              <a:t>Traditional Water Leak Detection</a:t>
            </a:r>
            <a:endParaRPr lang="zh-CN" altLang="en-US" smtClean="0">
              <a:ea typeface="宋体" pitchFamily="2" charset="-122"/>
            </a:endParaRPr>
          </a:p>
        </p:txBody>
      </p:sp>
      <p:sp>
        <p:nvSpPr>
          <p:cNvPr id="3" name="内容占位符 2"/>
          <p:cNvSpPr>
            <a:spLocks noGrp="1"/>
          </p:cNvSpPr>
          <p:nvPr>
            <p:ph sz="half" idx="1"/>
          </p:nvPr>
        </p:nvSpPr>
        <p:spPr>
          <a:xfrm>
            <a:off x="723900" y="1866900"/>
            <a:ext cx="7848600" cy="4229100"/>
          </a:xfrm>
        </p:spPr>
        <p:txBody>
          <a:bodyPr/>
          <a:lstStyle/>
          <a:p>
            <a:pPr marL="342900" lvl="1" indent="-342900">
              <a:lnSpc>
                <a:spcPct val="125000"/>
              </a:lnSpc>
              <a:buFontTx/>
              <a:buChar char="•"/>
            </a:pPr>
            <a:r>
              <a:rPr lang="en-US" altLang="zh-CN" smtClean="0">
                <a:latin typeface="Times New Roman" pitchFamily="18" charset="0"/>
                <a:ea typeface="宋体" pitchFamily="2" charset="-122"/>
              </a:rPr>
              <a:t>Need professional leak detection team</a:t>
            </a:r>
          </a:p>
          <a:p>
            <a:pPr marL="342900" lvl="1" indent="-342900">
              <a:lnSpc>
                <a:spcPct val="125000"/>
              </a:lnSpc>
              <a:buFontTx/>
              <a:buChar char="•"/>
            </a:pPr>
            <a:r>
              <a:rPr lang="en-US" altLang="zh-CN" smtClean="0">
                <a:latin typeface="Times New Roman" pitchFamily="18" charset="0"/>
                <a:ea typeface="宋体" pitchFamily="2" charset="-122"/>
              </a:rPr>
              <a:t>Need leak detection instruments</a:t>
            </a:r>
          </a:p>
          <a:p>
            <a:pPr marL="342900" lvl="1" indent="-342900">
              <a:lnSpc>
                <a:spcPct val="125000"/>
              </a:lnSpc>
              <a:buFontTx/>
              <a:buChar char="•"/>
            </a:pPr>
            <a:r>
              <a:rPr lang="en-US" altLang="zh-CN" smtClean="0">
                <a:latin typeface="Times New Roman" pitchFamily="18" charset="0"/>
                <a:ea typeface="宋体" pitchFamily="2" charset="-122"/>
              </a:rPr>
              <a:t>Need quiet environment</a:t>
            </a:r>
          </a:p>
          <a:p>
            <a:pPr marL="342900" lvl="1" indent="-342900">
              <a:lnSpc>
                <a:spcPct val="125000"/>
              </a:lnSpc>
            </a:pPr>
            <a:r>
              <a:rPr lang="en-US" altLang="zh-CN" sz="2000" smtClean="0">
                <a:latin typeface="Times New Roman" pitchFamily="18" charset="0"/>
                <a:ea typeface="宋体" pitchFamily="2" charset="-122"/>
              </a:rPr>
              <a:t>Listen to each pipeline, find if there is a noise</a:t>
            </a:r>
          </a:p>
          <a:p>
            <a:pPr marL="342900" lvl="1" indent="-342900">
              <a:buFontTx/>
              <a:buChar char="•"/>
            </a:pPr>
            <a:endParaRPr lang="zh-CN" altLang="en-US" smtClean="0">
              <a:ea typeface="宋体" pitchFamily="2" charset="-122"/>
            </a:endParaRPr>
          </a:p>
        </p:txBody>
      </p:sp>
      <p:sp>
        <p:nvSpPr>
          <p:cNvPr id="26627" name="日期占位符 3"/>
          <p:cNvSpPr>
            <a:spLocks noGrp="1"/>
          </p:cNvSpPr>
          <p:nvPr>
            <p:ph type="dt" sz="quarter" idx="10"/>
          </p:nvPr>
        </p:nvSpPr>
        <p:spPr>
          <a:noFill/>
        </p:spPr>
        <p:txBody>
          <a:bodyPr/>
          <a:lstStyle/>
          <a:p>
            <a:r>
              <a:rPr lang="en-US"/>
              <a:t>March 2010</a:t>
            </a:r>
          </a:p>
        </p:txBody>
      </p:sp>
      <p:sp>
        <p:nvSpPr>
          <p:cNvPr id="26628" name="灯片编号占位符 5"/>
          <p:cNvSpPr>
            <a:spLocks noGrp="1"/>
          </p:cNvSpPr>
          <p:nvPr>
            <p:ph type="sldNum" sz="quarter" idx="11"/>
          </p:nvPr>
        </p:nvSpPr>
        <p:spPr>
          <a:noFill/>
        </p:spPr>
        <p:txBody>
          <a:bodyPr/>
          <a:lstStyle/>
          <a:p>
            <a:r>
              <a:rPr lang="en-US" smtClean="0"/>
              <a:t>Slide </a:t>
            </a:r>
            <a:fld id="{F766598F-CD89-47A4-ABBA-36F619BB2ED9}" type="slidenum">
              <a:rPr lang="en-US" smtClean="0"/>
              <a:pPr/>
              <a:t>10</a:t>
            </a:fld>
            <a:endParaRPr lang="en-US" smtClean="0"/>
          </a:p>
        </p:txBody>
      </p:sp>
      <p:pic>
        <p:nvPicPr>
          <p:cNvPr id="6149" name="Picture 5"/>
          <p:cNvPicPr>
            <a:picLocks noChangeAspect="1" noChangeArrowheads="1"/>
          </p:cNvPicPr>
          <p:nvPr/>
        </p:nvPicPr>
        <p:blipFill>
          <a:blip r:embed="rId2"/>
          <a:srcRect/>
          <a:stretch>
            <a:fillRect/>
          </a:stretch>
        </p:blipFill>
        <p:spPr bwMode="auto">
          <a:xfrm>
            <a:off x="4953000" y="4419600"/>
            <a:ext cx="2857500" cy="1963738"/>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3"/>
          <a:srcRect t="2125" b="4378"/>
          <a:stretch>
            <a:fillRect/>
          </a:stretch>
        </p:blipFill>
        <p:spPr bwMode="auto">
          <a:xfrm>
            <a:off x="1143000" y="4038600"/>
            <a:ext cx="2400300" cy="1676400"/>
          </a:xfrm>
          <a:prstGeom prst="rect">
            <a:avLst/>
          </a:prstGeom>
          <a:ln>
            <a:noFill/>
          </a:ln>
          <a:effectLst>
            <a:outerShdw blurRad="292100" dist="139700" dir="2700000" algn="tl" rotWithShape="0">
              <a:srgbClr val="333333">
                <a:alpha val="65000"/>
              </a:srgbClr>
            </a:outerShdw>
          </a:effectLst>
        </p:spPr>
      </p:pic>
      <p:pic>
        <p:nvPicPr>
          <p:cNvPr id="11" name="图片 10" descr="at20099520192985419.jpg"/>
          <p:cNvPicPr>
            <a:picLocks noChangeAspect="1"/>
          </p:cNvPicPr>
          <p:nvPr/>
        </p:nvPicPr>
        <p:blipFill>
          <a:blip r:embed="rId4"/>
          <a:stretch>
            <a:fillRect/>
          </a:stretch>
        </p:blipFill>
        <p:spPr>
          <a:xfrm>
            <a:off x="3390900" y="4762500"/>
            <a:ext cx="1295400" cy="172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a:lstStyle/>
          <a:p>
            <a:r>
              <a:rPr lang="en-US" altLang="zh-CN" smtClean="0">
                <a:ea typeface="宋体" pitchFamily="2" charset="-122"/>
              </a:rPr>
              <a:t>Pipeline Monitoring</a:t>
            </a:r>
            <a:endParaRPr lang="zh-CN" altLang="en-US" smtClean="0">
              <a:ea typeface="宋体" pitchFamily="2" charset="-122"/>
            </a:endParaRPr>
          </a:p>
        </p:txBody>
      </p:sp>
      <p:sp>
        <p:nvSpPr>
          <p:cNvPr id="3" name="内容占位符 2"/>
          <p:cNvSpPr>
            <a:spLocks noGrp="1"/>
          </p:cNvSpPr>
          <p:nvPr>
            <p:ph idx="1"/>
          </p:nvPr>
        </p:nvSpPr>
        <p:spPr>
          <a:xfrm>
            <a:off x="685800" y="1752600"/>
            <a:ext cx="8077200" cy="800100"/>
          </a:xfrm>
        </p:spPr>
        <p:txBody>
          <a:bodyPr/>
          <a:lstStyle/>
          <a:p>
            <a:pPr>
              <a:lnSpc>
                <a:spcPct val="125000"/>
              </a:lnSpc>
              <a:defRPr/>
            </a:pPr>
            <a:r>
              <a:rPr lang="en-US" sz="2400" dirty="0" smtClean="0">
                <a:latin typeface="+mj-lt"/>
              </a:rPr>
              <a:t>Installed sensors on pipes to monitoring the pipelines</a:t>
            </a:r>
          </a:p>
        </p:txBody>
      </p:sp>
      <p:sp>
        <p:nvSpPr>
          <p:cNvPr id="27651" name="日期占位符 3"/>
          <p:cNvSpPr>
            <a:spLocks noGrp="1"/>
          </p:cNvSpPr>
          <p:nvPr>
            <p:ph type="dt" sz="quarter" idx="10"/>
          </p:nvPr>
        </p:nvSpPr>
        <p:spPr>
          <a:noFill/>
        </p:spPr>
        <p:txBody>
          <a:bodyPr/>
          <a:lstStyle/>
          <a:p>
            <a:r>
              <a:rPr lang="en-US"/>
              <a:t>March 2010</a:t>
            </a:r>
          </a:p>
        </p:txBody>
      </p:sp>
      <p:sp>
        <p:nvSpPr>
          <p:cNvPr id="27652" name="灯片编号占位符 5"/>
          <p:cNvSpPr>
            <a:spLocks noGrp="1"/>
          </p:cNvSpPr>
          <p:nvPr>
            <p:ph type="sldNum" sz="quarter" idx="11"/>
          </p:nvPr>
        </p:nvSpPr>
        <p:spPr>
          <a:noFill/>
        </p:spPr>
        <p:txBody>
          <a:bodyPr/>
          <a:lstStyle/>
          <a:p>
            <a:r>
              <a:rPr lang="en-US" smtClean="0"/>
              <a:t>Slide </a:t>
            </a:r>
            <a:fld id="{37CF23BE-B22A-4D77-A7CA-B4DE038E3F73}" type="slidenum">
              <a:rPr lang="en-US" smtClean="0"/>
              <a:pPr/>
              <a:t>11</a:t>
            </a:fld>
            <a:endParaRPr lang="en-US" smtClean="0"/>
          </a:p>
        </p:txBody>
      </p:sp>
      <p:pic>
        <p:nvPicPr>
          <p:cNvPr id="37890" name="Picture 2"/>
          <p:cNvPicPr>
            <a:picLocks noChangeAspect="1" noChangeArrowheads="1"/>
          </p:cNvPicPr>
          <p:nvPr/>
        </p:nvPicPr>
        <p:blipFill>
          <a:blip r:embed="rId2"/>
          <a:srcRect/>
          <a:stretch>
            <a:fillRect/>
          </a:stretch>
        </p:blipFill>
        <p:spPr bwMode="auto">
          <a:xfrm>
            <a:off x="4533900" y="2895600"/>
            <a:ext cx="4021138" cy="3267075"/>
          </a:xfrm>
          <a:prstGeom prst="rect">
            <a:avLst/>
          </a:prstGeom>
          <a:ln>
            <a:noFill/>
          </a:ln>
          <a:effectLst>
            <a:outerShdw blurRad="292100" dist="139700" dir="2700000" algn="tl" rotWithShape="0">
              <a:srgbClr val="333333">
                <a:alpha val="65000"/>
              </a:srgbClr>
            </a:outerShdw>
          </a:effectLst>
        </p:spPr>
      </p:pic>
      <p:sp>
        <p:nvSpPr>
          <p:cNvPr id="8" name="内容占位符 2"/>
          <p:cNvSpPr txBox="1">
            <a:spLocks/>
          </p:cNvSpPr>
          <p:nvPr/>
        </p:nvSpPr>
        <p:spPr bwMode="auto">
          <a:xfrm>
            <a:off x="685800" y="2400300"/>
            <a:ext cx="4114800" cy="36957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pPr>
            <a:r>
              <a:rPr lang="en-US" sz="2400"/>
              <a:t>Application requirements</a:t>
            </a:r>
          </a:p>
          <a:p>
            <a:pPr marL="742950" lvl="1" indent="-285750" eaLnBrk="0" hangingPunct="0">
              <a:lnSpc>
                <a:spcPct val="125000"/>
              </a:lnSpc>
              <a:spcBef>
                <a:spcPct val="20000"/>
              </a:spcBef>
              <a:buFontTx/>
              <a:buChar char="–"/>
            </a:pPr>
            <a:r>
              <a:rPr lang="en-US" sz="1800"/>
              <a:t>Small data packet</a:t>
            </a:r>
          </a:p>
          <a:p>
            <a:pPr marL="742950" lvl="1" indent="-285750" eaLnBrk="0" hangingPunct="0">
              <a:lnSpc>
                <a:spcPct val="125000"/>
              </a:lnSpc>
              <a:spcBef>
                <a:spcPct val="20000"/>
              </a:spcBef>
              <a:buFontTx/>
              <a:buChar char="–"/>
            </a:pPr>
            <a:r>
              <a:rPr lang="en-US" sz="1800"/>
              <a:t>Low energy</a:t>
            </a:r>
          </a:p>
          <a:p>
            <a:pPr marL="742950" lvl="1" indent="-285750" eaLnBrk="0" hangingPunct="0">
              <a:lnSpc>
                <a:spcPct val="125000"/>
              </a:lnSpc>
              <a:spcBef>
                <a:spcPct val="20000"/>
              </a:spcBef>
              <a:buFontTx/>
              <a:buChar char="–"/>
            </a:pPr>
            <a:r>
              <a:rPr lang="en-US" sz="1800"/>
              <a:t>Underground communication  need high gain</a:t>
            </a:r>
          </a:p>
          <a:p>
            <a:pPr marL="742950" lvl="1" indent="-285750" eaLnBrk="0" hangingPunct="0">
              <a:lnSpc>
                <a:spcPct val="125000"/>
              </a:lnSpc>
              <a:spcBef>
                <a:spcPct val="20000"/>
              </a:spcBef>
              <a:buFontTx/>
              <a:buChar char="–"/>
            </a:pPr>
            <a:r>
              <a:rPr lang="en-US" sz="1800"/>
              <a:t>Severe environment</a:t>
            </a:r>
          </a:p>
          <a:p>
            <a:pPr marL="742950" lvl="1" indent="-285750" eaLnBrk="0" hangingPunct="0">
              <a:lnSpc>
                <a:spcPct val="125000"/>
              </a:lnSpc>
              <a:spcBef>
                <a:spcPct val="20000"/>
              </a:spcBef>
              <a:buFontTx/>
              <a:buChar char="–"/>
            </a:pPr>
            <a:r>
              <a:rPr lang="en-US" sz="1800"/>
              <a:t>Low install cost</a:t>
            </a:r>
          </a:p>
          <a:p>
            <a:pPr marL="742950" lvl="1" indent="-285750" eaLnBrk="0" hangingPunct="0">
              <a:lnSpc>
                <a:spcPct val="125000"/>
              </a:lnSpc>
              <a:spcBef>
                <a:spcPct val="20000"/>
              </a:spcBef>
              <a:buFontTx/>
              <a:buChar char="–"/>
            </a:pPr>
            <a:endParaRPr lang="en-US" sz="1800">
              <a:latin typeface="Arial" charset="0"/>
            </a:endParaRPr>
          </a:p>
          <a:p>
            <a:pPr marL="342900" indent="-342900" eaLnBrk="0" hangingPunct="0">
              <a:lnSpc>
                <a:spcPct val="125000"/>
              </a:lnSpc>
              <a:spcBef>
                <a:spcPct val="20000"/>
              </a:spcBef>
              <a:buFontTx/>
              <a:buChar char="•"/>
            </a:pPr>
            <a:endParaRPr lang="en-US" sz="2400">
              <a:latin typeface="Arial" charset="0"/>
            </a:endParaRPr>
          </a:p>
          <a:p>
            <a:pPr marL="342900" indent="-342900" eaLnBrk="0" hangingPunct="0">
              <a:lnSpc>
                <a:spcPct val="125000"/>
              </a:lnSpc>
              <a:spcBef>
                <a:spcPct val="20000"/>
              </a:spcBef>
            </a:pPr>
            <a:endParaRPr lang="zh-CN" altLang="en-US" sz="2400">
              <a:latin typeface="Arial" charset="0"/>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lstStyle/>
          <a:p>
            <a:r>
              <a:rPr lang="en-US" smtClean="0"/>
              <a:t>Summary</a:t>
            </a:r>
          </a:p>
        </p:txBody>
      </p:sp>
      <p:sp>
        <p:nvSpPr>
          <p:cNvPr id="6" name="Content Placeholder 5"/>
          <p:cNvSpPr>
            <a:spLocks noGrp="1"/>
          </p:cNvSpPr>
          <p:nvPr>
            <p:ph idx="1"/>
          </p:nvPr>
        </p:nvSpPr>
        <p:spPr>
          <a:xfrm>
            <a:off x="685800" y="1714500"/>
            <a:ext cx="8039100" cy="4381500"/>
          </a:xfrm>
        </p:spPr>
        <p:txBody>
          <a:bodyPr/>
          <a:lstStyle/>
          <a:p>
            <a:pPr>
              <a:lnSpc>
                <a:spcPct val="125000"/>
              </a:lnSpc>
              <a:defRPr/>
            </a:pPr>
            <a:r>
              <a:rPr lang="en-US" sz="2800" dirty="0" smtClean="0">
                <a:latin typeface="+mj-lt"/>
              </a:rPr>
              <a:t>Motivation</a:t>
            </a:r>
          </a:p>
          <a:p>
            <a:pPr lvl="1">
              <a:lnSpc>
                <a:spcPct val="125000"/>
              </a:lnSpc>
              <a:defRPr/>
            </a:pPr>
            <a:r>
              <a:rPr lang="en-US" sz="2200" dirty="0" smtClean="0">
                <a:latin typeface="+mj-lt"/>
              </a:rPr>
              <a:t>China has many applications which are suitable for the characteristics of low energy critical infrastructure monitoring (LECIM) system.</a:t>
            </a:r>
          </a:p>
          <a:p>
            <a:pPr>
              <a:lnSpc>
                <a:spcPct val="125000"/>
              </a:lnSpc>
              <a:defRPr/>
            </a:pPr>
            <a:r>
              <a:rPr lang="en-US" sz="2800" dirty="0" smtClean="0">
                <a:latin typeface="+mj-lt"/>
              </a:rPr>
              <a:t>Objective</a:t>
            </a:r>
          </a:p>
          <a:p>
            <a:pPr lvl="1">
              <a:lnSpc>
                <a:spcPct val="125000"/>
              </a:lnSpc>
              <a:defRPr/>
            </a:pPr>
            <a:r>
              <a:rPr lang="en-US" sz="2200" dirty="0" smtClean="0">
                <a:latin typeface="+mj-lt"/>
              </a:rPr>
              <a:t>Describe the application situation in China</a:t>
            </a:r>
          </a:p>
          <a:p>
            <a:pPr lvl="2">
              <a:lnSpc>
                <a:spcPct val="125000"/>
              </a:lnSpc>
              <a:defRPr/>
            </a:pPr>
            <a:r>
              <a:rPr lang="en-US" altLang="zh-CN" sz="1600" dirty="0" smtClean="0">
                <a:latin typeface="+mj-lt"/>
              </a:rPr>
              <a:t>Smart Grid</a:t>
            </a:r>
          </a:p>
          <a:p>
            <a:pPr lvl="2">
              <a:lnSpc>
                <a:spcPct val="125000"/>
              </a:lnSpc>
              <a:defRPr/>
            </a:pPr>
            <a:r>
              <a:rPr lang="en-US" altLang="zh-CN" sz="1600" dirty="0" smtClean="0">
                <a:latin typeface="+mj-lt"/>
              </a:rPr>
              <a:t>Container monitoring</a:t>
            </a:r>
          </a:p>
          <a:p>
            <a:pPr lvl="2">
              <a:lnSpc>
                <a:spcPct val="125000"/>
              </a:lnSpc>
              <a:defRPr/>
            </a:pPr>
            <a:r>
              <a:rPr lang="en-US" altLang="zh-CN" sz="1600" dirty="0" smtClean="0">
                <a:latin typeface="+mj-lt"/>
              </a:rPr>
              <a:t>Pipeline monitoring</a:t>
            </a:r>
            <a:endParaRPr lang="en-US" sz="1800" dirty="0" smtClean="0">
              <a:latin typeface="+mj-lt"/>
            </a:endParaRPr>
          </a:p>
          <a:p>
            <a:pPr lvl="1">
              <a:lnSpc>
                <a:spcPct val="125000"/>
              </a:lnSpc>
              <a:defRPr/>
            </a:pPr>
            <a:r>
              <a:rPr lang="en-US" sz="2200" dirty="0" smtClean="0">
                <a:latin typeface="+mj-lt"/>
              </a:rPr>
              <a:t>Provide application requirements for LECIM systems</a:t>
            </a:r>
          </a:p>
        </p:txBody>
      </p:sp>
      <p:sp>
        <p:nvSpPr>
          <p:cNvPr id="17411" name="Date Placeholder 1"/>
          <p:cNvSpPr>
            <a:spLocks noGrp="1"/>
          </p:cNvSpPr>
          <p:nvPr>
            <p:ph type="dt" sz="quarter" idx="10"/>
          </p:nvPr>
        </p:nvSpPr>
        <p:spPr>
          <a:noFill/>
        </p:spPr>
        <p:txBody>
          <a:bodyPr/>
          <a:lstStyle/>
          <a:p>
            <a:r>
              <a:rPr lang="en-US"/>
              <a:t>March 2010</a:t>
            </a:r>
          </a:p>
        </p:txBody>
      </p:sp>
      <p:sp>
        <p:nvSpPr>
          <p:cNvPr id="17412" name="Slide Number Placeholder 3"/>
          <p:cNvSpPr>
            <a:spLocks noGrp="1"/>
          </p:cNvSpPr>
          <p:nvPr>
            <p:ph type="sldNum" sz="quarter" idx="11"/>
          </p:nvPr>
        </p:nvSpPr>
        <p:spPr>
          <a:noFill/>
        </p:spPr>
        <p:txBody>
          <a:bodyPr/>
          <a:lstStyle/>
          <a:p>
            <a:r>
              <a:rPr lang="en-US" smtClean="0"/>
              <a:t>Slide </a:t>
            </a:r>
            <a:fld id="{C909BA94-8573-4298-851E-666905EBD849}" type="slidenum">
              <a:rPr lang="en-US" smtClean="0"/>
              <a:pPr/>
              <a:t>2</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pPr marL="342900" indent="-342900"/>
            <a:r>
              <a:rPr lang="en-US" altLang="zh-CN" smtClean="0">
                <a:ea typeface="宋体" pitchFamily="2" charset="-122"/>
              </a:rPr>
              <a:t>Smart Grid in China</a:t>
            </a:r>
            <a:endParaRPr lang="zh-CN" altLang="en-US" smtClean="0">
              <a:ea typeface="宋体" pitchFamily="2" charset="-122"/>
            </a:endParaRPr>
          </a:p>
        </p:txBody>
      </p:sp>
      <p:sp>
        <p:nvSpPr>
          <p:cNvPr id="3" name="内容占位符 2"/>
          <p:cNvSpPr>
            <a:spLocks noGrp="1"/>
          </p:cNvSpPr>
          <p:nvPr>
            <p:ph idx="1"/>
          </p:nvPr>
        </p:nvSpPr>
        <p:spPr>
          <a:xfrm>
            <a:off x="533400" y="1676400"/>
            <a:ext cx="8343900" cy="2590800"/>
          </a:xfrm>
        </p:spPr>
        <p:txBody>
          <a:bodyPr/>
          <a:lstStyle/>
          <a:p>
            <a:pPr>
              <a:lnSpc>
                <a:spcPct val="125000"/>
              </a:lnSpc>
            </a:pPr>
            <a:r>
              <a:rPr lang="en-US" altLang="zh-CN" sz="2200" smtClean="0">
                <a:latin typeface="Times New Roman" pitchFamily="18" charset="0"/>
                <a:ea typeface="宋体" pitchFamily="2" charset="-122"/>
              </a:rPr>
              <a:t>The Chinese State Grid firstly published the plan of developing smart grid on May 21th 2009.</a:t>
            </a:r>
          </a:p>
          <a:p>
            <a:pPr lvl="1">
              <a:lnSpc>
                <a:spcPct val="125000"/>
              </a:lnSpc>
            </a:pPr>
            <a:r>
              <a:rPr lang="en-US" altLang="zh-CN" sz="1800" smtClean="0">
                <a:latin typeface="Times New Roman" pitchFamily="18" charset="0"/>
                <a:ea typeface="宋体" pitchFamily="2" charset="-122"/>
              </a:rPr>
              <a:t>Different with other countries, include generation, transmission, substation, distribution and scheduling</a:t>
            </a:r>
          </a:p>
          <a:p>
            <a:pPr lvl="1">
              <a:lnSpc>
                <a:spcPct val="125000"/>
              </a:lnSpc>
            </a:pPr>
            <a:r>
              <a:rPr lang="en-US" altLang="zh-CN" sz="1800" smtClean="0">
                <a:latin typeface="Times New Roman" pitchFamily="18" charset="0"/>
                <a:ea typeface="宋体" pitchFamily="2" charset="-122"/>
              </a:rPr>
              <a:t>Focus on reliable, safe, economical and efficient</a:t>
            </a:r>
            <a:endParaRPr lang="zh-CN" altLang="en-US" sz="1800" smtClean="0">
              <a:latin typeface="Times New Roman" pitchFamily="18" charset="0"/>
              <a:ea typeface="宋体" pitchFamily="2" charset="-122"/>
            </a:endParaRPr>
          </a:p>
        </p:txBody>
      </p:sp>
      <p:sp>
        <p:nvSpPr>
          <p:cNvPr id="19459" name="日期占位符 3"/>
          <p:cNvSpPr>
            <a:spLocks noGrp="1"/>
          </p:cNvSpPr>
          <p:nvPr>
            <p:ph type="dt" sz="quarter" idx="10"/>
          </p:nvPr>
        </p:nvSpPr>
        <p:spPr>
          <a:noFill/>
        </p:spPr>
        <p:txBody>
          <a:bodyPr/>
          <a:lstStyle/>
          <a:p>
            <a:r>
              <a:rPr lang="en-US"/>
              <a:t>March 2010</a:t>
            </a:r>
          </a:p>
        </p:txBody>
      </p:sp>
      <p:sp>
        <p:nvSpPr>
          <p:cNvPr id="19460" name="灯片编号占位符 5"/>
          <p:cNvSpPr>
            <a:spLocks noGrp="1"/>
          </p:cNvSpPr>
          <p:nvPr>
            <p:ph type="sldNum" sz="quarter" idx="11"/>
          </p:nvPr>
        </p:nvSpPr>
        <p:spPr>
          <a:xfrm>
            <a:off x="4230688" y="6475413"/>
            <a:ext cx="530225" cy="182562"/>
          </a:xfrm>
          <a:noFill/>
        </p:spPr>
        <p:txBody>
          <a:bodyPr/>
          <a:lstStyle/>
          <a:p>
            <a:r>
              <a:rPr lang="en-US" smtClean="0"/>
              <a:t>Slide </a:t>
            </a:r>
            <a:fld id="{09435F66-14A1-4512-97F2-D448561B67B9}" type="slidenum">
              <a:rPr lang="en-US" smtClean="0"/>
              <a:pPr/>
              <a:t>3</a:t>
            </a:fld>
            <a:endParaRPr lang="en-US" smtClean="0"/>
          </a:p>
        </p:txBody>
      </p:sp>
      <p:pic>
        <p:nvPicPr>
          <p:cNvPr id="19461"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14900" y="4686300"/>
            <a:ext cx="3817938" cy="1820863"/>
          </a:xfrm>
          <a:prstGeom prst="rect">
            <a:avLst/>
          </a:prstGeom>
          <a:noFill/>
          <a:ln w="9525">
            <a:noFill/>
            <a:miter lim="800000"/>
            <a:headEnd/>
            <a:tailEnd/>
          </a:ln>
        </p:spPr>
      </p:pic>
      <p:pic>
        <p:nvPicPr>
          <p:cNvPr id="564" name="图片 563" descr="16300000098168124988009263415.jpg"/>
          <p:cNvPicPr>
            <a:picLocks noChangeAspect="1"/>
          </p:cNvPicPr>
          <p:nvPr/>
        </p:nvPicPr>
        <p:blipFill>
          <a:blip r:embed="rId3">
            <a:clrChange>
              <a:clrFrom>
                <a:srgbClr val="FFFFFF"/>
              </a:clrFrom>
              <a:clrTo>
                <a:srgbClr val="FFFFFF">
                  <a:alpha val="0"/>
                </a:srgbClr>
              </a:clrTo>
            </a:clrChange>
          </a:blip>
          <a:srcRect r="1315"/>
          <a:stretch>
            <a:fillRect/>
          </a:stretch>
        </p:blipFill>
        <p:spPr>
          <a:xfrm>
            <a:off x="495300" y="3914775"/>
            <a:ext cx="4800600" cy="25701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a:lstStyle/>
          <a:p>
            <a:r>
              <a:rPr lang="en-US" altLang="zh-CN" smtClean="0">
                <a:ea typeface="宋体" pitchFamily="2" charset="-122"/>
              </a:rPr>
              <a:t>Electronic Equipment Monitoring</a:t>
            </a:r>
            <a:endParaRPr lang="zh-CN" altLang="en-US" smtClean="0">
              <a:ea typeface="宋体" pitchFamily="2" charset="-122"/>
            </a:endParaRPr>
          </a:p>
        </p:txBody>
      </p:sp>
      <p:sp>
        <p:nvSpPr>
          <p:cNvPr id="20482" name="日期占位符 3"/>
          <p:cNvSpPr>
            <a:spLocks noGrp="1"/>
          </p:cNvSpPr>
          <p:nvPr>
            <p:ph type="dt" sz="quarter" idx="10"/>
          </p:nvPr>
        </p:nvSpPr>
        <p:spPr>
          <a:noFill/>
        </p:spPr>
        <p:txBody>
          <a:bodyPr/>
          <a:lstStyle/>
          <a:p>
            <a:r>
              <a:rPr lang="en-US"/>
              <a:t>March 2010</a:t>
            </a:r>
          </a:p>
        </p:txBody>
      </p:sp>
      <p:sp>
        <p:nvSpPr>
          <p:cNvPr id="20483" name="灯片编号占位符 4"/>
          <p:cNvSpPr>
            <a:spLocks noGrp="1"/>
          </p:cNvSpPr>
          <p:nvPr>
            <p:ph type="sldNum" sz="quarter" idx="11"/>
          </p:nvPr>
        </p:nvSpPr>
        <p:spPr>
          <a:noFill/>
        </p:spPr>
        <p:txBody>
          <a:bodyPr/>
          <a:lstStyle/>
          <a:p>
            <a:r>
              <a:rPr lang="en-US" smtClean="0"/>
              <a:t>Slide </a:t>
            </a:r>
            <a:fld id="{F4F397E4-A055-4C29-95B0-3A461DEF8E4A}" type="slidenum">
              <a:rPr lang="en-US" smtClean="0"/>
              <a:pPr/>
              <a:t>4</a:t>
            </a:fld>
            <a:endParaRPr lang="en-US" smtClean="0"/>
          </a:p>
        </p:txBody>
      </p:sp>
      <p:pic>
        <p:nvPicPr>
          <p:cNvPr id="20484"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5200" y="2971800"/>
            <a:ext cx="5181600" cy="3743325"/>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723900" y="1752600"/>
            <a:ext cx="3390900" cy="2260600"/>
          </a:xfrm>
          <a:prstGeom prst="rect">
            <a:avLst/>
          </a:prstGeom>
          <a:ln>
            <a:noFill/>
          </a:ln>
          <a:effectLst>
            <a:softEdge rad="112500"/>
          </a:effectLst>
        </p:spPr>
      </p:pic>
      <p:sp>
        <p:nvSpPr>
          <p:cNvPr id="11" name="内容占位符 2"/>
          <p:cNvSpPr>
            <a:spLocks noGrp="1"/>
          </p:cNvSpPr>
          <p:nvPr>
            <p:ph idx="1"/>
          </p:nvPr>
        </p:nvSpPr>
        <p:spPr>
          <a:xfrm>
            <a:off x="609600" y="4152900"/>
            <a:ext cx="4495800" cy="2362200"/>
          </a:xfrm>
        </p:spPr>
        <p:txBody>
          <a:bodyPr/>
          <a:lstStyle/>
          <a:p>
            <a:pPr>
              <a:lnSpc>
                <a:spcPct val="125000"/>
              </a:lnSpc>
            </a:pPr>
            <a:r>
              <a:rPr lang="en-US" altLang="zh-CN" sz="2200" smtClean="0">
                <a:latin typeface="Times New Roman" pitchFamily="18" charset="0"/>
                <a:ea typeface="宋体" pitchFamily="2" charset="-122"/>
              </a:rPr>
              <a:t>Small data packet</a:t>
            </a:r>
          </a:p>
          <a:p>
            <a:pPr>
              <a:lnSpc>
                <a:spcPct val="125000"/>
              </a:lnSpc>
            </a:pPr>
            <a:r>
              <a:rPr lang="en-US" altLang="zh-CN" sz="2200" smtClean="0">
                <a:latin typeface="Times New Roman" pitchFamily="18" charset="0"/>
                <a:ea typeface="宋体" pitchFamily="2" charset="-122"/>
              </a:rPr>
              <a:t>Long distance transmission</a:t>
            </a:r>
          </a:p>
          <a:p>
            <a:pPr lvl="1">
              <a:lnSpc>
                <a:spcPct val="125000"/>
              </a:lnSpc>
            </a:pPr>
            <a:r>
              <a:rPr lang="en-US" altLang="zh-CN" sz="1800" smtClean="0">
                <a:latin typeface="Times New Roman" pitchFamily="18" charset="0"/>
                <a:ea typeface="宋体" pitchFamily="2" charset="-122"/>
              </a:rPr>
              <a:t>High gain</a:t>
            </a:r>
          </a:p>
          <a:p>
            <a:pPr>
              <a:lnSpc>
                <a:spcPct val="125000"/>
              </a:lnSpc>
            </a:pPr>
            <a:r>
              <a:rPr lang="en-US" altLang="zh-CN" sz="2200" smtClean="0">
                <a:latin typeface="Times New Roman" pitchFamily="18" charset="0"/>
                <a:ea typeface="宋体" pitchFamily="2" charset="-122"/>
              </a:rPr>
              <a:t>Anti-Interference</a:t>
            </a:r>
            <a:endParaRPr lang="en-US" altLang="zh-CN" sz="2400" smtClean="0">
              <a:latin typeface="Times New Roman" pitchFamily="18" charset="0"/>
              <a:ea typeface="宋体" pitchFamily="2" charset="-122"/>
            </a:endParaRPr>
          </a:p>
          <a:p>
            <a:pPr>
              <a:buFontTx/>
              <a:buNone/>
            </a:pPr>
            <a:endParaRPr lang="zh-CN" altLang="en-US" smtClean="0">
              <a:ea typeface="宋体" pitchFamily="2" charset="-122"/>
            </a:endParaRPr>
          </a:p>
        </p:txBody>
      </p:sp>
      <p:sp>
        <p:nvSpPr>
          <p:cNvPr id="9" name="内容占位符 2"/>
          <p:cNvSpPr txBox="1">
            <a:spLocks/>
          </p:cNvSpPr>
          <p:nvPr/>
        </p:nvSpPr>
        <p:spPr bwMode="auto">
          <a:xfrm>
            <a:off x="4152900" y="1790700"/>
            <a:ext cx="4991100" cy="17145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pPr>
            <a:r>
              <a:rPr lang="en-US" altLang="zh-CN" sz="2200">
                <a:ea typeface="宋体" pitchFamily="2" charset="-122"/>
              </a:rPr>
              <a:t>Monitoring electronic equipments</a:t>
            </a:r>
          </a:p>
          <a:p>
            <a:pPr marL="742950" lvl="1" indent="-285750" eaLnBrk="0" hangingPunct="0">
              <a:lnSpc>
                <a:spcPct val="125000"/>
              </a:lnSpc>
              <a:spcBef>
                <a:spcPct val="20000"/>
              </a:spcBef>
              <a:buFontTx/>
              <a:buChar char="–"/>
            </a:pPr>
            <a:r>
              <a:rPr lang="en-US" altLang="zh-CN" sz="1800">
                <a:ea typeface="宋体" pitchFamily="2" charset="-122"/>
              </a:rPr>
              <a:t>Find fault circuit quickly</a:t>
            </a:r>
          </a:p>
          <a:p>
            <a:pPr marL="742950" lvl="1" indent="-285750" eaLnBrk="0" hangingPunct="0">
              <a:lnSpc>
                <a:spcPct val="125000"/>
              </a:lnSpc>
              <a:spcBef>
                <a:spcPct val="20000"/>
              </a:spcBef>
              <a:buFontTx/>
              <a:buChar char="–"/>
            </a:pPr>
            <a:r>
              <a:rPr lang="en-US" altLang="zh-CN" sz="1800">
                <a:ea typeface="宋体" pitchFamily="2" charset="-122"/>
              </a:rPr>
              <a:t>Prevent from stolen or damage</a:t>
            </a:r>
          </a:p>
          <a:p>
            <a:pPr marL="742950" lvl="1" indent="-285750" eaLnBrk="0" hangingPunct="0">
              <a:lnSpc>
                <a:spcPct val="125000"/>
              </a:lnSpc>
              <a:spcBef>
                <a:spcPct val="20000"/>
              </a:spcBef>
              <a:buFontTx/>
              <a:buChar char="–"/>
            </a:pPr>
            <a:r>
              <a:rPr lang="en-US" altLang="zh-CN" sz="1800">
                <a:ea typeface="宋体" pitchFamily="2" charset="-122"/>
              </a:rPr>
              <a:t>……</a:t>
            </a:r>
            <a:endParaRPr lang="zh-CN" altLang="en-US" sz="1800">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en-US" altLang="zh-CN" smtClean="0">
                <a:ea typeface="宋体" pitchFamily="2" charset="-122"/>
              </a:rPr>
              <a:t>Container Monitoring</a:t>
            </a:r>
            <a:endParaRPr lang="zh-CN" altLang="en-US" smtClean="0">
              <a:ea typeface="宋体" pitchFamily="2" charset="-122"/>
            </a:endParaRPr>
          </a:p>
        </p:txBody>
      </p:sp>
      <p:sp>
        <p:nvSpPr>
          <p:cNvPr id="21506" name="日期占位符 3"/>
          <p:cNvSpPr>
            <a:spLocks noGrp="1"/>
          </p:cNvSpPr>
          <p:nvPr>
            <p:ph type="dt" sz="quarter" idx="10"/>
          </p:nvPr>
        </p:nvSpPr>
        <p:spPr>
          <a:noFill/>
        </p:spPr>
        <p:txBody>
          <a:bodyPr/>
          <a:lstStyle/>
          <a:p>
            <a:r>
              <a:rPr lang="en-US"/>
              <a:t>March 2010</a:t>
            </a:r>
          </a:p>
        </p:txBody>
      </p:sp>
      <p:sp>
        <p:nvSpPr>
          <p:cNvPr id="21507" name="灯片编号占位符 5"/>
          <p:cNvSpPr>
            <a:spLocks noGrp="1"/>
          </p:cNvSpPr>
          <p:nvPr>
            <p:ph type="sldNum" sz="quarter" idx="11"/>
          </p:nvPr>
        </p:nvSpPr>
        <p:spPr>
          <a:noFill/>
        </p:spPr>
        <p:txBody>
          <a:bodyPr/>
          <a:lstStyle/>
          <a:p>
            <a:r>
              <a:rPr lang="en-US" smtClean="0"/>
              <a:t>Slide </a:t>
            </a:r>
            <a:fld id="{85233D1C-EC44-48EB-A7C5-33E097CFD88F}" type="slidenum">
              <a:rPr lang="en-US" smtClean="0"/>
              <a:pPr/>
              <a:t>5</a:t>
            </a:fld>
            <a:endParaRPr lang="en-US" smtClean="0"/>
          </a:p>
        </p:txBody>
      </p:sp>
      <p:sp>
        <p:nvSpPr>
          <p:cNvPr id="8" name="Content Placeholder 2"/>
          <p:cNvSpPr txBox="1">
            <a:spLocks/>
          </p:cNvSpPr>
          <p:nvPr/>
        </p:nvSpPr>
        <p:spPr bwMode="auto">
          <a:xfrm>
            <a:off x="571500" y="1790700"/>
            <a:ext cx="8229600" cy="11811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defRPr/>
            </a:pPr>
            <a:r>
              <a:rPr lang="en-US" sz="2200" kern="0" dirty="0">
                <a:latin typeface="+mj-lt"/>
              </a:rPr>
              <a:t>Real-time tracking of location of containers</a:t>
            </a:r>
          </a:p>
          <a:p>
            <a:pPr marL="342900" indent="-342900" eaLnBrk="0" hangingPunct="0">
              <a:lnSpc>
                <a:spcPct val="125000"/>
              </a:lnSpc>
              <a:spcBef>
                <a:spcPct val="20000"/>
              </a:spcBef>
              <a:buFontTx/>
              <a:buChar char="•"/>
              <a:defRPr/>
            </a:pPr>
            <a:r>
              <a:rPr lang="en-US" sz="2200" kern="0" dirty="0">
                <a:latin typeface="+mj-lt"/>
              </a:rPr>
              <a:t>Condition (temperature, humidity…) of containers monitoring</a:t>
            </a:r>
          </a:p>
          <a:p>
            <a:pPr marL="342900" indent="-342900" eaLnBrk="0" hangingPunct="0">
              <a:spcBef>
                <a:spcPct val="20000"/>
              </a:spcBef>
              <a:buFontTx/>
              <a:buChar char="•"/>
              <a:defRPr/>
            </a:pPr>
            <a:endParaRPr lang="en-US" sz="1800" kern="0" dirty="0">
              <a:latin typeface="+mn-lt"/>
            </a:endParaRPr>
          </a:p>
          <a:p>
            <a:pPr marL="342900" indent="-342900" eaLnBrk="0" hangingPunct="0">
              <a:spcBef>
                <a:spcPct val="20000"/>
              </a:spcBef>
              <a:buFontTx/>
              <a:buChar char="•"/>
              <a:defRPr/>
            </a:pPr>
            <a:endParaRPr lang="en-US" sz="1800" kern="0" dirty="0">
              <a:latin typeface="+mn-lt"/>
            </a:endParaRPr>
          </a:p>
          <a:p>
            <a:pPr marL="342900" indent="-342900" eaLnBrk="0" hangingPunct="0">
              <a:spcBef>
                <a:spcPct val="20000"/>
              </a:spcBef>
              <a:buFontTx/>
              <a:buChar char="•"/>
              <a:defRPr/>
            </a:pPr>
            <a:endParaRPr lang="en-US" sz="1800" kern="0" dirty="0">
              <a:latin typeface="+mn-lt"/>
            </a:endParaRPr>
          </a:p>
        </p:txBody>
      </p:sp>
      <p:pic>
        <p:nvPicPr>
          <p:cNvPr id="10" name="Picture 2"/>
          <p:cNvPicPr>
            <a:picLocks noChangeAspect="1" noChangeArrowheads="1"/>
          </p:cNvPicPr>
          <p:nvPr/>
        </p:nvPicPr>
        <p:blipFill>
          <a:blip r:embed="rId2"/>
          <a:srcRect/>
          <a:stretch>
            <a:fillRect/>
          </a:stretch>
        </p:blipFill>
        <p:spPr bwMode="auto">
          <a:xfrm>
            <a:off x="762000" y="2857500"/>
            <a:ext cx="2262188" cy="2019300"/>
          </a:xfrm>
          <a:prstGeom prst="rect">
            <a:avLst/>
          </a:prstGeom>
          <a:ln>
            <a:noFill/>
          </a:ln>
          <a:effectLst>
            <a:outerShdw blurRad="292100" dist="139700" dir="2700000" algn="tl" rotWithShape="0">
              <a:srgbClr val="333333">
                <a:alpha val="65000"/>
              </a:srgbClr>
            </a:outerShdw>
          </a:effectLst>
        </p:spPr>
      </p:pic>
      <p:pic>
        <p:nvPicPr>
          <p:cNvPr id="11" name="内容占位符 6" descr="1599964_429362.jpg"/>
          <p:cNvPicPr>
            <a:picLocks noChangeAspect="1"/>
          </p:cNvPicPr>
          <p:nvPr/>
        </p:nvPicPr>
        <p:blipFill>
          <a:blip r:embed="rId3"/>
          <a:srcRect r="2538"/>
          <a:stretch>
            <a:fillRect/>
          </a:stretch>
        </p:blipFill>
        <p:spPr bwMode="auto">
          <a:xfrm>
            <a:off x="1562100" y="4038600"/>
            <a:ext cx="3505200" cy="2438400"/>
          </a:xfrm>
          <a:prstGeom prst="rect">
            <a:avLst/>
          </a:prstGeom>
          <a:ln>
            <a:noFill/>
          </a:ln>
          <a:effectLst>
            <a:outerShdw blurRad="292100" dist="139700" dir="2700000" algn="tl" rotWithShape="0">
              <a:srgbClr val="333333">
                <a:alpha val="65000"/>
              </a:srgbClr>
            </a:outerShdw>
          </a:effectLst>
        </p:spPr>
      </p:pic>
      <p:sp>
        <p:nvSpPr>
          <p:cNvPr id="12" name="Content Placeholder 2"/>
          <p:cNvSpPr>
            <a:spLocks noGrp="1"/>
          </p:cNvSpPr>
          <p:nvPr>
            <p:ph idx="1"/>
          </p:nvPr>
        </p:nvSpPr>
        <p:spPr>
          <a:xfrm>
            <a:off x="5143500" y="3009900"/>
            <a:ext cx="3619500" cy="3473450"/>
          </a:xfrm>
        </p:spPr>
        <p:txBody>
          <a:bodyPr>
            <a:noAutofit/>
          </a:bodyPr>
          <a:lstStyle/>
          <a:p>
            <a:pPr>
              <a:lnSpc>
                <a:spcPct val="125000"/>
              </a:lnSpc>
              <a:defRPr/>
            </a:pPr>
            <a:r>
              <a:rPr lang="en-US" sz="2200" dirty="0" smtClean="0">
                <a:latin typeface="+mj-lt"/>
              </a:rPr>
              <a:t>Throughput of containers from China is 1st in the world for these three years</a:t>
            </a:r>
          </a:p>
          <a:p>
            <a:pPr>
              <a:lnSpc>
                <a:spcPct val="125000"/>
              </a:lnSpc>
              <a:defRPr/>
            </a:pPr>
            <a:r>
              <a:rPr lang="en-US" sz="2200" dirty="0" smtClean="0">
                <a:latin typeface="+mj-lt"/>
              </a:rPr>
              <a:t>Three of the world top 5 largest container throughput ports are in China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en-US" altLang="zh-CN" smtClean="0">
                <a:ea typeface="宋体" pitchFamily="2" charset="-122"/>
              </a:rPr>
              <a:t>Container Monitoring</a:t>
            </a:r>
            <a:endParaRPr lang="zh-CN" altLang="en-US" smtClean="0">
              <a:ea typeface="宋体" pitchFamily="2" charset="-122"/>
            </a:endParaRPr>
          </a:p>
        </p:txBody>
      </p:sp>
      <p:sp>
        <p:nvSpPr>
          <p:cNvPr id="3" name="内容占位符 2"/>
          <p:cNvSpPr>
            <a:spLocks noGrp="1"/>
          </p:cNvSpPr>
          <p:nvPr>
            <p:ph idx="1"/>
          </p:nvPr>
        </p:nvSpPr>
        <p:spPr>
          <a:xfrm>
            <a:off x="685800" y="1981200"/>
            <a:ext cx="7086600" cy="4114800"/>
          </a:xfrm>
        </p:spPr>
        <p:txBody>
          <a:bodyPr/>
          <a:lstStyle/>
          <a:p>
            <a:r>
              <a:rPr lang="en-US" altLang="zh-CN" sz="2000" smtClean="0">
                <a:latin typeface="Times New Roman" pitchFamily="18" charset="0"/>
                <a:ea typeface="宋体" pitchFamily="2" charset="-122"/>
              </a:rPr>
              <a:t>up to $200 billion global losses due to theft of container annually</a:t>
            </a:r>
          </a:p>
          <a:p>
            <a:r>
              <a:rPr lang="en-US" altLang="zh-CN" sz="2000" smtClean="0">
                <a:latin typeface="Times New Roman" pitchFamily="18" charset="0"/>
                <a:ea typeface="宋体" pitchFamily="2" charset="-122"/>
              </a:rPr>
              <a:t>Impossible to check every containers by human being or X-ray, random check can’t effectively prevent  criminals smuggling in containers or transport of prohibited goods</a:t>
            </a:r>
          </a:p>
          <a:p>
            <a:r>
              <a:rPr lang="en-US" altLang="zh-CN" sz="2000" smtClean="0">
                <a:latin typeface="Times New Roman" pitchFamily="18" charset="0"/>
                <a:ea typeface="宋体" pitchFamily="2" charset="-122"/>
              </a:rPr>
              <a:t>RFID provides the ability to real-time identify and track of containers.</a:t>
            </a:r>
          </a:p>
          <a:p>
            <a:pPr lvl="1"/>
            <a:r>
              <a:rPr lang="en-US" altLang="zh-CN" sz="1600" smtClean="0">
                <a:latin typeface="Times New Roman" pitchFamily="18" charset="0"/>
                <a:ea typeface="宋体" pitchFamily="2" charset="-122"/>
              </a:rPr>
              <a:t>RFID can’t provide more detail information (radiation, biological, lighting, temperature, explosives and chemicals etc.)</a:t>
            </a:r>
          </a:p>
          <a:p>
            <a:pPr lvl="1"/>
            <a:r>
              <a:rPr lang="en-US" altLang="zh-CN" sz="1600" smtClean="0">
                <a:latin typeface="Times New Roman" pitchFamily="18" charset="0"/>
                <a:ea typeface="宋体" pitchFamily="2" charset="-122"/>
              </a:rPr>
              <a:t>the sensors inside of the containers can provide detail information</a:t>
            </a:r>
          </a:p>
          <a:p>
            <a:pPr lvl="1"/>
            <a:endParaRPr lang="en-US" altLang="zh-CN" sz="1600" smtClean="0">
              <a:latin typeface="Times New Roman" pitchFamily="18" charset="0"/>
              <a:ea typeface="宋体" pitchFamily="2" charset="-122"/>
            </a:endParaRPr>
          </a:p>
          <a:p>
            <a:endParaRPr lang="zh-CN" altLang="en-US" sz="2000" smtClean="0">
              <a:ea typeface="宋体" pitchFamily="2" charset="-122"/>
            </a:endParaRPr>
          </a:p>
        </p:txBody>
      </p:sp>
      <p:sp>
        <p:nvSpPr>
          <p:cNvPr id="22531" name="日期占位符 3"/>
          <p:cNvSpPr>
            <a:spLocks noGrp="1"/>
          </p:cNvSpPr>
          <p:nvPr>
            <p:ph type="dt" sz="quarter" idx="10"/>
          </p:nvPr>
        </p:nvSpPr>
        <p:spPr>
          <a:noFill/>
        </p:spPr>
        <p:txBody>
          <a:bodyPr/>
          <a:lstStyle/>
          <a:p>
            <a:r>
              <a:rPr lang="en-US"/>
              <a:t>March 2010</a:t>
            </a:r>
          </a:p>
        </p:txBody>
      </p:sp>
      <p:sp>
        <p:nvSpPr>
          <p:cNvPr id="22532" name="灯片编号占位符 4"/>
          <p:cNvSpPr>
            <a:spLocks noGrp="1"/>
          </p:cNvSpPr>
          <p:nvPr>
            <p:ph type="sldNum" sz="quarter" idx="11"/>
          </p:nvPr>
        </p:nvSpPr>
        <p:spPr>
          <a:noFill/>
        </p:spPr>
        <p:txBody>
          <a:bodyPr/>
          <a:lstStyle/>
          <a:p>
            <a:r>
              <a:rPr lang="en-US" smtClean="0"/>
              <a:t>Slide </a:t>
            </a:r>
            <a:fld id="{FE6CD357-A3DA-4351-9CB5-D023294DF9F7}"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en-US" altLang="zh-CN" smtClean="0">
                <a:ea typeface="宋体" pitchFamily="2" charset="-122"/>
              </a:rPr>
              <a:t>Application Requirements</a:t>
            </a:r>
            <a:endParaRPr lang="zh-CN" altLang="en-US" smtClean="0">
              <a:ea typeface="宋体" pitchFamily="2" charset="-122"/>
            </a:endParaRPr>
          </a:p>
        </p:txBody>
      </p:sp>
      <p:sp>
        <p:nvSpPr>
          <p:cNvPr id="3" name="内容占位符 2"/>
          <p:cNvSpPr>
            <a:spLocks noGrp="1"/>
          </p:cNvSpPr>
          <p:nvPr>
            <p:ph idx="1"/>
          </p:nvPr>
        </p:nvSpPr>
        <p:spPr>
          <a:xfrm>
            <a:off x="685800" y="1981200"/>
            <a:ext cx="5334000" cy="2552700"/>
          </a:xfrm>
        </p:spPr>
        <p:txBody>
          <a:bodyPr/>
          <a:lstStyle/>
          <a:p>
            <a:pPr>
              <a:lnSpc>
                <a:spcPct val="125000"/>
              </a:lnSpc>
            </a:pPr>
            <a:r>
              <a:rPr lang="en-US" altLang="zh-CN" sz="2400" smtClean="0">
                <a:latin typeface="Times New Roman" pitchFamily="18" charset="0"/>
                <a:ea typeface="宋体" pitchFamily="2" charset="-122"/>
              </a:rPr>
              <a:t>Container information collect</a:t>
            </a:r>
          </a:p>
          <a:p>
            <a:pPr lvl="1">
              <a:lnSpc>
                <a:spcPct val="125000"/>
              </a:lnSpc>
            </a:pPr>
            <a:r>
              <a:rPr lang="en-US" sz="1900" smtClean="0">
                <a:latin typeface="Times New Roman" pitchFamily="18" charset="0"/>
              </a:rPr>
              <a:t>Efficiency </a:t>
            </a:r>
          </a:p>
          <a:p>
            <a:pPr lvl="1">
              <a:lnSpc>
                <a:spcPct val="125000"/>
              </a:lnSpc>
            </a:pPr>
            <a:r>
              <a:rPr lang="en-US" sz="1900" smtClean="0">
                <a:latin typeface="Times New Roman" pitchFamily="18" charset="0"/>
              </a:rPr>
              <a:t>Low energy</a:t>
            </a:r>
          </a:p>
          <a:p>
            <a:pPr lvl="1">
              <a:lnSpc>
                <a:spcPct val="125000"/>
              </a:lnSpc>
            </a:pPr>
            <a:r>
              <a:rPr lang="en-US" sz="1900" smtClean="0">
                <a:latin typeface="Times New Roman" pitchFamily="18" charset="0"/>
              </a:rPr>
              <a:t>Low infrastructure and operational cost</a:t>
            </a:r>
          </a:p>
          <a:p>
            <a:pPr>
              <a:lnSpc>
                <a:spcPct val="125000"/>
              </a:lnSpc>
            </a:pPr>
            <a:r>
              <a:rPr lang="en-US" altLang="zh-CN" sz="2400" smtClean="0">
                <a:latin typeface="Times New Roman" pitchFamily="18" charset="0"/>
                <a:ea typeface="宋体" pitchFamily="2" charset="-122"/>
              </a:rPr>
              <a:t>Real-time tracking</a:t>
            </a:r>
          </a:p>
          <a:p>
            <a:pPr>
              <a:buFontTx/>
              <a:buNone/>
            </a:pPr>
            <a:endParaRPr lang="zh-CN" altLang="en-US" smtClean="0">
              <a:ea typeface="宋体" pitchFamily="2" charset="-122"/>
            </a:endParaRPr>
          </a:p>
        </p:txBody>
      </p:sp>
      <p:sp>
        <p:nvSpPr>
          <p:cNvPr id="23555" name="日期占位符 3"/>
          <p:cNvSpPr>
            <a:spLocks noGrp="1"/>
          </p:cNvSpPr>
          <p:nvPr>
            <p:ph type="dt" sz="quarter" idx="10"/>
          </p:nvPr>
        </p:nvSpPr>
        <p:spPr>
          <a:noFill/>
        </p:spPr>
        <p:txBody>
          <a:bodyPr/>
          <a:lstStyle/>
          <a:p>
            <a:r>
              <a:rPr lang="en-US"/>
              <a:t>March 2010</a:t>
            </a:r>
          </a:p>
        </p:txBody>
      </p:sp>
      <p:sp>
        <p:nvSpPr>
          <p:cNvPr id="23556" name="灯片编号占位符 5"/>
          <p:cNvSpPr>
            <a:spLocks noGrp="1"/>
          </p:cNvSpPr>
          <p:nvPr>
            <p:ph type="sldNum" sz="quarter" idx="11"/>
          </p:nvPr>
        </p:nvSpPr>
        <p:spPr>
          <a:noFill/>
        </p:spPr>
        <p:txBody>
          <a:bodyPr/>
          <a:lstStyle/>
          <a:p>
            <a:r>
              <a:rPr lang="en-US" smtClean="0"/>
              <a:t>Slide </a:t>
            </a:r>
            <a:fld id="{179F1898-77FE-4EDC-8915-02C2A7C952C5}" type="slidenum">
              <a:rPr lang="en-US" smtClean="0"/>
              <a:pPr/>
              <a:t>7</a:t>
            </a:fld>
            <a:endParaRPr lang="en-US" smtClean="0"/>
          </a:p>
        </p:txBody>
      </p:sp>
      <p:pic>
        <p:nvPicPr>
          <p:cNvPr id="12289" name="Picture 1"/>
          <p:cNvPicPr>
            <a:picLocks noChangeAspect="1" noChangeArrowheads="1"/>
          </p:cNvPicPr>
          <p:nvPr/>
        </p:nvPicPr>
        <p:blipFill>
          <a:blip r:embed="rId2"/>
          <a:stretch>
            <a:fillRect/>
          </a:stretch>
        </p:blipFill>
        <p:spPr bwMode="auto">
          <a:xfrm>
            <a:off x="4889500" y="3771900"/>
            <a:ext cx="3606800" cy="2705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685800" y="609600"/>
            <a:ext cx="7772400" cy="1066800"/>
          </a:xfrm>
        </p:spPr>
        <p:txBody>
          <a:bodyPr/>
          <a:lstStyle/>
          <a:p>
            <a:r>
              <a:rPr lang="en-US" altLang="zh-CN" smtClean="0">
                <a:ea typeface="宋体" pitchFamily="2" charset="-122"/>
              </a:rPr>
              <a:t>Pipeline Monitoring</a:t>
            </a:r>
            <a:endParaRPr lang="zh-CN" altLang="en-US" smtClean="0">
              <a:ea typeface="宋体" pitchFamily="2" charset="-122"/>
            </a:endParaRPr>
          </a:p>
        </p:txBody>
      </p:sp>
      <p:sp>
        <p:nvSpPr>
          <p:cNvPr id="3" name="内容占位符 2"/>
          <p:cNvSpPr>
            <a:spLocks noGrp="1"/>
          </p:cNvSpPr>
          <p:nvPr>
            <p:ph idx="1"/>
          </p:nvPr>
        </p:nvSpPr>
        <p:spPr>
          <a:xfrm>
            <a:off x="685800" y="1600200"/>
            <a:ext cx="7848600" cy="2819400"/>
          </a:xfrm>
        </p:spPr>
        <p:txBody>
          <a:bodyPr/>
          <a:lstStyle/>
          <a:p>
            <a:pPr>
              <a:lnSpc>
                <a:spcPct val="125000"/>
              </a:lnSpc>
              <a:defRPr/>
            </a:pPr>
            <a:r>
              <a:rPr lang="en-US" altLang="zh-CN" sz="2400" dirty="0" smtClean="0">
                <a:latin typeface="+mj-lt"/>
              </a:rPr>
              <a:t>Pipeline monitory </a:t>
            </a:r>
          </a:p>
          <a:p>
            <a:pPr lvl="1">
              <a:lnSpc>
                <a:spcPct val="125000"/>
              </a:lnSpc>
              <a:defRPr/>
            </a:pPr>
            <a:r>
              <a:rPr lang="en-US" sz="2000" dirty="0" smtClean="0">
                <a:latin typeface="+mj-lt"/>
              </a:rPr>
              <a:t>water pipeline</a:t>
            </a:r>
          </a:p>
          <a:p>
            <a:pPr lvl="2">
              <a:lnSpc>
                <a:spcPct val="125000"/>
              </a:lnSpc>
              <a:defRPr/>
            </a:pPr>
            <a:r>
              <a:rPr lang="en-US" altLang="zh-CN" sz="1600" dirty="0" smtClean="0">
                <a:latin typeface="+mj-lt"/>
              </a:rPr>
              <a:t>Total water pipe line is 236,000 km until 2008, from “National Bureau of Statistics of China”</a:t>
            </a:r>
            <a:endParaRPr lang="en-US" sz="1800" dirty="0" smtClean="0">
              <a:latin typeface="+mj-lt"/>
            </a:endParaRPr>
          </a:p>
          <a:p>
            <a:pPr lvl="1">
              <a:lnSpc>
                <a:spcPct val="125000"/>
              </a:lnSpc>
              <a:defRPr/>
            </a:pPr>
            <a:r>
              <a:rPr lang="en-US" sz="2000" dirty="0" smtClean="0">
                <a:latin typeface="+mj-lt"/>
              </a:rPr>
              <a:t>oil-gas pipeline</a:t>
            </a:r>
          </a:p>
          <a:p>
            <a:pPr lvl="2">
              <a:lnSpc>
                <a:spcPct val="125000"/>
              </a:lnSpc>
              <a:defRPr/>
            </a:pPr>
            <a:r>
              <a:rPr lang="en-US" altLang="zh-CN" sz="1600" dirty="0" smtClean="0">
                <a:latin typeface="+mj-lt"/>
              </a:rPr>
              <a:t>60,000 km oil-gas pipeline in China at present, and will increase to100,000 km by the year of 2015</a:t>
            </a:r>
            <a:endParaRPr lang="en-US" sz="1600" dirty="0" smtClean="0">
              <a:latin typeface="+mj-lt"/>
            </a:endParaRPr>
          </a:p>
        </p:txBody>
      </p:sp>
      <p:sp>
        <p:nvSpPr>
          <p:cNvPr id="24579" name="日期占位符 3"/>
          <p:cNvSpPr>
            <a:spLocks noGrp="1"/>
          </p:cNvSpPr>
          <p:nvPr>
            <p:ph type="dt" sz="quarter" idx="10"/>
          </p:nvPr>
        </p:nvSpPr>
        <p:spPr>
          <a:noFill/>
        </p:spPr>
        <p:txBody>
          <a:bodyPr/>
          <a:lstStyle/>
          <a:p>
            <a:r>
              <a:rPr lang="en-US"/>
              <a:t>March 2010</a:t>
            </a:r>
          </a:p>
        </p:txBody>
      </p:sp>
      <p:sp>
        <p:nvSpPr>
          <p:cNvPr id="24580" name="灯片编号占位符 5"/>
          <p:cNvSpPr>
            <a:spLocks noGrp="1"/>
          </p:cNvSpPr>
          <p:nvPr>
            <p:ph type="sldNum" sz="quarter" idx="11"/>
          </p:nvPr>
        </p:nvSpPr>
        <p:spPr>
          <a:noFill/>
        </p:spPr>
        <p:txBody>
          <a:bodyPr/>
          <a:lstStyle/>
          <a:p>
            <a:r>
              <a:rPr lang="en-US" smtClean="0"/>
              <a:t>Slide </a:t>
            </a:r>
            <a:fld id="{AB9C5A39-EB48-4AD8-970C-A10ACBBD7CE7}" type="slidenum">
              <a:rPr lang="en-US" smtClean="0"/>
              <a:pPr/>
              <a:t>8</a:t>
            </a:fld>
            <a:endParaRPr lang="en-US" smtClean="0"/>
          </a:p>
        </p:txBody>
      </p:sp>
      <p:pic>
        <p:nvPicPr>
          <p:cNvPr id="7170" name="Picture 2"/>
          <p:cNvPicPr>
            <a:picLocks noChangeAspect="1" noChangeArrowheads="1"/>
          </p:cNvPicPr>
          <p:nvPr/>
        </p:nvPicPr>
        <p:blipFill>
          <a:blip r:embed="rId2"/>
          <a:srcRect/>
          <a:stretch>
            <a:fillRect/>
          </a:stretch>
        </p:blipFill>
        <p:spPr bwMode="auto">
          <a:xfrm>
            <a:off x="647700" y="4381500"/>
            <a:ext cx="1943100" cy="1595438"/>
          </a:xfrm>
          <a:prstGeom prst="rect">
            <a:avLst/>
          </a:prstGeom>
          <a:ln>
            <a:noFill/>
          </a:ln>
          <a:effectLst>
            <a:outerShdw blurRad="190500" algn="tl" rotWithShape="0">
              <a:srgbClr val="000000">
                <a:alpha val="70000"/>
              </a:srgbClr>
            </a:outerShdw>
          </a:effectLst>
        </p:spPr>
      </p:pic>
      <p:pic>
        <p:nvPicPr>
          <p:cNvPr id="7171" name="Picture 3"/>
          <p:cNvPicPr>
            <a:picLocks noChangeAspect="1" noChangeArrowheads="1"/>
          </p:cNvPicPr>
          <p:nvPr/>
        </p:nvPicPr>
        <p:blipFill>
          <a:blip r:embed="rId3"/>
          <a:srcRect/>
          <a:stretch>
            <a:fillRect/>
          </a:stretch>
        </p:blipFill>
        <p:spPr bwMode="auto">
          <a:xfrm>
            <a:off x="2400300" y="4876800"/>
            <a:ext cx="1638300" cy="1601788"/>
          </a:xfrm>
          <a:prstGeom prst="rect">
            <a:avLst/>
          </a:prstGeom>
          <a:ln>
            <a:noFill/>
          </a:ln>
          <a:effectLst>
            <a:outerShdw blurRad="190500" algn="tl" rotWithShape="0">
              <a:srgbClr val="000000">
                <a:alpha val="70000"/>
              </a:srgbClr>
            </a:outerShdw>
          </a:effectLst>
        </p:spPr>
      </p:pic>
      <p:pic>
        <p:nvPicPr>
          <p:cNvPr id="7172" name="Picture 4"/>
          <p:cNvPicPr>
            <a:picLocks noChangeAspect="1" noChangeArrowheads="1"/>
          </p:cNvPicPr>
          <p:nvPr/>
        </p:nvPicPr>
        <p:blipFill>
          <a:blip r:embed="rId4"/>
          <a:srcRect/>
          <a:stretch>
            <a:fillRect/>
          </a:stretch>
        </p:blipFill>
        <p:spPr bwMode="auto">
          <a:xfrm>
            <a:off x="4419600" y="4876800"/>
            <a:ext cx="2024063" cy="1600200"/>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5"/>
          <a:srcRect/>
          <a:stretch>
            <a:fillRect/>
          </a:stretch>
        </p:blipFill>
        <p:spPr bwMode="auto">
          <a:xfrm>
            <a:off x="6057900" y="4381500"/>
            <a:ext cx="2514600" cy="165893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685800" y="609600"/>
            <a:ext cx="7772400" cy="1066800"/>
          </a:xfrm>
        </p:spPr>
        <p:txBody>
          <a:bodyPr/>
          <a:lstStyle/>
          <a:p>
            <a:r>
              <a:rPr lang="en-US" altLang="zh-CN" smtClean="0">
                <a:ea typeface="宋体" pitchFamily="2" charset="-122"/>
              </a:rPr>
              <a:t>Water Pipeline Leak </a:t>
            </a:r>
            <a:endParaRPr lang="zh-CN" altLang="en-US" smtClean="0">
              <a:ea typeface="宋体" pitchFamily="2" charset="-122"/>
            </a:endParaRPr>
          </a:p>
        </p:txBody>
      </p:sp>
      <p:sp>
        <p:nvSpPr>
          <p:cNvPr id="3" name="内容占位符 2"/>
          <p:cNvSpPr>
            <a:spLocks noGrp="1"/>
          </p:cNvSpPr>
          <p:nvPr>
            <p:ph idx="1"/>
          </p:nvPr>
        </p:nvSpPr>
        <p:spPr>
          <a:xfrm>
            <a:off x="685800" y="1752600"/>
            <a:ext cx="7772400" cy="1676400"/>
          </a:xfrm>
        </p:spPr>
        <p:txBody>
          <a:bodyPr/>
          <a:lstStyle/>
          <a:p>
            <a:pPr>
              <a:lnSpc>
                <a:spcPct val="125000"/>
              </a:lnSpc>
              <a:defRPr/>
            </a:pPr>
            <a:r>
              <a:rPr lang="en-US" altLang="zh-CN" sz="2400" dirty="0" smtClean="0">
                <a:latin typeface="+mj-lt"/>
              </a:rPr>
              <a:t>Large population, but limited resources</a:t>
            </a:r>
          </a:p>
          <a:p>
            <a:pPr>
              <a:lnSpc>
                <a:spcPct val="125000"/>
              </a:lnSpc>
              <a:defRPr/>
            </a:pPr>
            <a:r>
              <a:rPr lang="en-US" altLang="zh-CN" sz="2400" dirty="0" smtClean="0">
                <a:latin typeface="+mj-lt"/>
              </a:rPr>
              <a:t>Average percentage of water pipeline leak is 9.79% in 502 cities of China</a:t>
            </a:r>
          </a:p>
        </p:txBody>
      </p:sp>
      <p:sp>
        <p:nvSpPr>
          <p:cNvPr id="25603" name="日期占位符 3"/>
          <p:cNvSpPr>
            <a:spLocks noGrp="1"/>
          </p:cNvSpPr>
          <p:nvPr>
            <p:ph type="dt" sz="quarter" idx="10"/>
          </p:nvPr>
        </p:nvSpPr>
        <p:spPr>
          <a:noFill/>
        </p:spPr>
        <p:txBody>
          <a:bodyPr/>
          <a:lstStyle/>
          <a:p>
            <a:r>
              <a:rPr lang="en-US"/>
              <a:t>March 2010</a:t>
            </a:r>
          </a:p>
        </p:txBody>
      </p:sp>
      <p:sp>
        <p:nvSpPr>
          <p:cNvPr id="25604" name="灯片编号占位符 5"/>
          <p:cNvSpPr>
            <a:spLocks noGrp="1"/>
          </p:cNvSpPr>
          <p:nvPr>
            <p:ph type="sldNum" sz="quarter" idx="11"/>
          </p:nvPr>
        </p:nvSpPr>
        <p:spPr>
          <a:noFill/>
        </p:spPr>
        <p:txBody>
          <a:bodyPr/>
          <a:lstStyle/>
          <a:p>
            <a:r>
              <a:rPr lang="en-US" smtClean="0"/>
              <a:t>Slide </a:t>
            </a:r>
            <a:fld id="{612635A4-7B84-4E74-ADE1-191688C06CAA}" type="slidenum">
              <a:rPr lang="en-US" smtClean="0"/>
              <a:pPr/>
              <a:t>9</a:t>
            </a:fld>
            <a:endParaRPr lang="en-US" smtClean="0"/>
          </a:p>
        </p:txBody>
      </p:sp>
      <p:pic>
        <p:nvPicPr>
          <p:cNvPr id="13" name="图片 12" descr="OOOPIC_limei1985126_2009042987e7603460b2bf2a.jpg"/>
          <p:cNvPicPr>
            <a:picLocks noChangeAspect="1"/>
          </p:cNvPicPr>
          <p:nvPr/>
        </p:nvPicPr>
        <p:blipFill>
          <a:blip r:embed="rId2"/>
          <a:stretch>
            <a:fillRect/>
          </a:stretch>
        </p:blipFill>
        <p:spPr>
          <a:xfrm>
            <a:off x="6210300" y="3314700"/>
            <a:ext cx="2200275" cy="3149600"/>
          </a:xfrm>
          <a:prstGeom prst="rect">
            <a:avLst/>
          </a:prstGeom>
          <a:ln>
            <a:noFill/>
          </a:ln>
          <a:effectLst>
            <a:outerShdw blurRad="292100" dist="139700" dir="2700000" algn="tl" rotWithShape="0">
              <a:srgbClr val="333333">
                <a:alpha val="65000"/>
              </a:srgbClr>
            </a:outerShdw>
          </a:effectLst>
        </p:spPr>
      </p:pic>
      <p:pic>
        <p:nvPicPr>
          <p:cNvPr id="14" name="图片 13" descr="20bOOOPICb0.jpg"/>
          <p:cNvPicPr>
            <a:picLocks noChangeAspect="1"/>
          </p:cNvPicPr>
          <p:nvPr/>
        </p:nvPicPr>
        <p:blipFill>
          <a:blip r:embed="rId3"/>
          <a:srcRect t="13462" b="17308"/>
          <a:stretch>
            <a:fillRect/>
          </a:stretch>
        </p:blipFill>
        <p:spPr>
          <a:xfrm>
            <a:off x="5372100" y="3048000"/>
            <a:ext cx="1350963" cy="1371600"/>
          </a:xfrm>
          <a:prstGeom prst="rect">
            <a:avLst/>
          </a:prstGeom>
          <a:ln>
            <a:noFill/>
          </a:ln>
          <a:effectLst>
            <a:outerShdw blurRad="292100" dist="139700" dir="2700000" algn="tl" rotWithShape="0">
              <a:srgbClr val="333333">
                <a:alpha val="65000"/>
              </a:srgbClr>
            </a:outerShdw>
          </a:effectLst>
        </p:spPr>
      </p:pic>
      <p:pic>
        <p:nvPicPr>
          <p:cNvPr id="15" name="图片 14" descr="35bOOOPICe7.jpg"/>
          <p:cNvPicPr>
            <a:picLocks noChangeAspect="1"/>
          </p:cNvPicPr>
          <p:nvPr/>
        </p:nvPicPr>
        <p:blipFill>
          <a:blip r:embed="rId4"/>
          <a:srcRect t="11859" b="25320"/>
          <a:stretch>
            <a:fillRect/>
          </a:stretch>
        </p:blipFill>
        <p:spPr>
          <a:xfrm>
            <a:off x="7505700" y="3924300"/>
            <a:ext cx="1131888" cy="1066800"/>
          </a:xfrm>
          <a:prstGeom prst="rect">
            <a:avLst/>
          </a:prstGeom>
          <a:ln>
            <a:noFill/>
          </a:ln>
          <a:effectLst>
            <a:outerShdw blurRad="292100" dist="139700" dir="2700000" algn="tl" rotWithShape="0">
              <a:srgbClr val="333333">
                <a:alpha val="65000"/>
              </a:srgbClr>
            </a:outerShdw>
          </a:effectLst>
        </p:spPr>
      </p:pic>
      <p:sp>
        <p:nvSpPr>
          <p:cNvPr id="17" name="内容占位符 2"/>
          <p:cNvSpPr txBox="1">
            <a:spLocks/>
          </p:cNvSpPr>
          <p:nvPr/>
        </p:nvSpPr>
        <p:spPr bwMode="auto">
          <a:xfrm>
            <a:off x="723900" y="3429000"/>
            <a:ext cx="4457700" cy="3086100"/>
          </a:xfrm>
          <a:prstGeom prst="rect">
            <a:avLst/>
          </a:prstGeom>
          <a:noFill/>
          <a:ln w="9525">
            <a:noFill/>
            <a:miter lim="800000"/>
            <a:headEnd/>
            <a:tailEnd/>
          </a:ln>
          <a:effectLst/>
        </p:spPr>
        <p:txBody>
          <a:bodyPr lIns="92075" tIns="46038" rIns="92075" bIns="46038"/>
          <a:lstStyle/>
          <a:p>
            <a:pPr marL="342900" indent="-342900" eaLnBrk="0" hangingPunct="0">
              <a:lnSpc>
                <a:spcPct val="125000"/>
              </a:lnSpc>
              <a:spcBef>
                <a:spcPct val="20000"/>
              </a:spcBef>
              <a:buFontTx/>
              <a:buChar char="•"/>
            </a:pPr>
            <a:r>
              <a:rPr lang="en-US" altLang="zh-CN" sz="2400">
                <a:ea typeface="宋体" pitchFamily="2" charset="-122"/>
              </a:rPr>
              <a:t>Daily loss of water will be up to hundred million m</a:t>
            </a:r>
          </a:p>
          <a:p>
            <a:pPr marL="342900" indent="-342900" eaLnBrk="0" hangingPunct="0">
              <a:lnSpc>
                <a:spcPct val="125000"/>
              </a:lnSpc>
              <a:spcBef>
                <a:spcPct val="20000"/>
              </a:spcBef>
              <a:buFontTx/>
              <a:buChar char="•"/>
            </a:pPr>
            <a:r>
              <a:rPr lang="en-US" altLang="zh-CN" sz="2400">
                <a:ea typeface="宋体" pitchFamily="2" charset="-122"/>
              </a:rPr>
              <a:t>Water pipeline leak</a:t>
            </a:r>
          </a:p>
          <a:p>
            <a:pPr marL="742950" lvl="1" indent="-285750" eaLnBrk="0" hangingPunct="0">
              <a:lnSpc>
                <a:spcPct val="125000"/>
              </a:lnSpc>
              <a:spcBef>
                <a:spcPct val="20000"/>
              </a:spcBef>
              <a:buFontTx/>
              <a:buChar char="–"/>
            </a:pPr>
            <a:r>
              <a:rPr lang="en-US" altLang="zh-CN" sz="2000">
                <a:ea typeface="宋体" pitchFamily="2" charset="-122"/>
              </a:rPr>
              <a:t>Underground</a:t>
            </a:r>
          </a:p>
          <a:p>
            <a:pPr marL="742950" lvl="1" indent="-285750" eaLnBrk="0" hangingPunct="0">
              <a:lnSpc>
                <a:spcPct val="125000"/>
              </a:lnSpc>
              <a:spcBef>
                <a:spcPct val="20000"/>
              </a:spcBef>
              <a:buFontTx/>
              <a:buChar char="–"/>
            </a:pPr>
            <a:r>
              <a:rPr lang="en-US" altLang="zh-CN" sz="2000">
                <a:ea typeface="宋体" pitchFamily="2" charset="-122"/>
              </a:rPr>
              <a:t>Hard to detect</a:t>
            </a:r>
          </a:p>
          <a:p>
            <a:pPr marL="742950" lvl="1" indent="-285750" eaLnBrk="0" hangingPunct="0">
              <a:lnSpc>
                <a:spcPct val="125000"/>
              </a:lnSpc>
              <a:spcBef>
                <a:spcPct val="20000"/>
              </a:spcBef>
              <a:buFontTx/>
              <a:buChar char="•"/>
            </a:pPr>
            <a:endParaRPr lang="en-US" altLang="zh-CN" sz="2400">
              <a:latin typeface="Arial" charset="0"/>
              <a:ea typeface="宋体" pitchFamily="2" charset="-122"/>
            </a:endParaRPr>
          </a:p>
        </p:txBody>
      </p:sp>
      <p:sp>
        <p:nvSpPr>
          <p:cNvPr id="18" name="TextBox 17"/>
          <p:cNvSpPr txBox="1"/>
          <p:nvPr/>
        </p:nvSpPr>
        <p:spPr>
          <a:xfrm>
            <a:off x="3276600" y="3981450"/>
            <a:ext cx="342900" cy="323850"/>
          </a:xfrm>
          <a:prstGeom prst="rect">
            <a:avLst/>
          </a:prstGeom>
          <a:noFill/>
        </p:spPr>
        <p:txBody>
          <a:bodyPr>
            <a:spAutoFit/>
          </a:bodyPr>
          <a:lstStyle/>
          <a:p>
            <a:pPr eaLnBrk="0" hangingPunct="0"/>
            <a:r>
              <a:rPr lang="en-US" altLang="zh-CN" sz="1500">
                <a:latin typeface="Arial" charset="0"/>
                <a:ea typeface="宋体" pitchFamily="2" charset="-122"/>
              </a:rPr>
              <a:t>3</a:t>
            </a:r>
            <a:endParaRPr lang="zh-CN" altLang="en-US" sz="1500">
              <a:latin typeface="Arial" charset="0"/>
              <a:ea typeface="宋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3894</TotalTime>
  <Words>590</Words>
  <Application>Microsoft Office PowerPoint</Application>
  <PresentationFormat>On-screen Show (4:3)</PresentationFormat>
  <Paragraphs>111</Paragraphs>
  <Slides>11</Slides>
  <Notes>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11</vt:i4>
      </vt:variant>
    </vt:vector>
  </HeadingPairs>
  <TitlesOfParts>
    <vt:vector size="15" baseType="lpstr">
      <vt:lpstr>Times New Roman</vt:lpstr>
      <vt:lpstr>Arial</vt:lpstr>
      <vt:lpstr>宋体</vt:lpstr>
      <vt:lpstr>IEEE-P802_15</vt:lpstr>
      <vt:lpstr>Slide 1</vt:lpstr>
      <vt:lpstr>Summary</vt:lpstr>
      <vt:lpstr>Smart Grid in China</vt:lpstr>
      <vt:lpstr>Electronic Equipment Monitoring</vt:lpstr>
      <vt:lpstr>Container Monitoring</vt:lpstr>
      <vt:lpstr>Container Monitoring</vt:lpstr>
      <vt:lpstr>Application Requirements</vt:lpstr>
      <vt:lpstr>Pipeline Monitoring</vt:lpstr>
      <vt:lpstr>Water Pipeline Leak </vt:lpstr>
      <vt:lpstr>Traditional Water Leak Detection</vt:lpstr>
      <vt:lpstr>Pipeline Monitoring</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dc:creator>
  <cp:lastModifiedBy>L73860</cp:lastModifiedBy>
  <cp:revision>340</cp:revision>
  <cp:lastPrinted>1998-02-10T13:28:06Z</cp:lastPrinted>
  <dcterms:created xsi:type="dcterms:W3CDTF">2009-08-30T00:33:34Z</dcterms:created>
  <dcterms:modified xsi:type="dcterms:W3CDTF">2010-05-17T08:43:38Z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1274085623</vt:lpwstr>
  </property>
</Properties>
</file>