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370" r:id="rId2"/>
    <p:sldId id="371" r:id="rId3"/>
    <p:sldId id="373" r:id="rId4"/>
    <p:sldId id="372" r:id="rId5"/>
    <p:sldId id="374" r:id="rId6"/>
    <p:sldId id="376" r:id="rId7"/>
    <p:sldId id="377" r:id="rId8"/>
    <p:sldId id="378" r:id="rId9"/>
    <p:sldId id="379" r:id="rId10"/>
    <p:sldId id="380" r:id="rId11"/>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4" d="100"/>
          <a:sy n="84" d="100"/>
        </p:scale>
        <p:origin x="-1824" y="-420"/>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780" y="10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5/16/2010</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5/16/2010</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May 10</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5</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5</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6</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6</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7</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7</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10</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10</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15-10-0237-00-leci</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LECIM IG</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March 2010</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March 2010</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David Howard, On Ramp Wireless</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A3DC52E-B10F-48B2-ABD6-EE93EC506125}" type="slidenum">
              <a:rPr lang="en-US"/>
              <a:pPr algn="ctr" eaLnBrk="0" hangingPunct="0"/>
              <a:t>1</a:t>
            </a:fld>
            <a:endParaRPr lang="en-US"/>
          </a:p>
        </p:txBody>
      </p:sp>
      <p:sp>
        <p:nvSpPr>
          <p:cNvPr id="256004" name="Rectangle 4"/>
          <p:cNvSpPr>
            <a:spLocks noChangeArrowheads="1"/>
          </p:cNvSpPr>
          <p:nvPr/>
        </p:nvSpPr>
        <p:spPr bwMode="auto">
          <a:xfrm>
            <a:off x="381000"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LECIM-IG </a:t>
            </a:r>
            <a:r>
              <a:rPr lang="en-US" sz="1800" dirty="0" smtClean="0"/>
              <a:t>Open</a:t>
            </a:r>
            <a:r>
              <a:rPr lang="en-US" sz="1800" dirty="0" smtClean="0"/>
              <a:t>ing </a:t>
            </a:r>
            <a:r>
              <a:rPr lang="en-US" sz="1800" dirty="0"/>
              <a:t>Report for </a:t>
            </a:r>
            <a:r>
              <a:rPr lang="en-US" sz="1800" dirty="0" smtClean="0"/>
              <a:t>Beijing, May </a:t>
            </a:r>
            <a:r>
              <a:rPr lang="en-US" sz="1800" dirty="0"/>
              <a:t>2010</a:t>
            </a:r>
          </a:p>
          <a:p>
            <a:pPr marL="914400" indent="-914400" eaLnBrk="0" hangingPunct="0">
              <a:defRPr/>
            </a:pPr>
            <a:r>
              <a:rPr lang="en-US" sz="1800" b="1" dirty="0"/>
              <a:t>Date Submitted: </a:t>
            </a:r>
            <a:r>
              <a:rPr lang="en-US" sz="1800" dirty="0" smtClean="0"/>
              <a:t>May </a:t>
            </a:r>
            <a:r>
              <a:rPr lang="en-US" sz="1800" dirty="0"/>
              <a:t>2010</a:t>
            </a:r>
          </a:p>
          <a:p>
            <a:pPr marL="914400" indent="-914400" eaLnBrk="0" hangingPunct="0">
              <a:defRPr/>
            </a:pPr>
            <a:r>
              <a:rPr lang="en-US" sz="1800" b="1" dirty="0"/>
              <a:t>Source:</a:t>
            </a:r>
            <a:r>
              <a:rPr lang="en-US" sz="1800" dirty="0"/>
              <a:t> 	</a:t>
            </a:r>
            <a:r>
              <a:rPr lang="en-US" sz="1800" dirty="0" smtClean="0"/>
              <a:t>David Howard, On Ramp Wireless</a:t>
            </a:r>
            <a:endParaRPr lang="en-US" sz="1800" dirty="0"/>
          </a:p>
          <a:p>
            <a:pPr marL="914400" indent="-914400" eaLnBrk="0" hangingPunct="0">
              <a:defRPr/>
            </a:pPr>
            <a:r>
              <a:rPr lang="en-US" sz="1800" b="1" dirty="0"/>
              <a:t>Contact: </a:t>
            </a:r>
            <a:r>
              <a:rPr lang="en-US" sz="1800" dirty="0" smtClean="0"/>
              <a:t>David Howard, On Ramp Wireless</a:t>
            </a:r>
            <a:endParaRPr lang="en-US" sz="1800" dirty="0"/>
          </a:p>
          <a:p>
            <a:pPr marL="914400" indent="-914400" eaLnBrk="0" hangingPunct="0">
              <a:defRPr/>
            </a:pPr>
            <a:r>
              <a:rPr lang="en-US" sz="1800" b="1" dirty="0"/>
              <a:t>Voice:</a:t>
            </a:r>
            <a:r>
              <a:rPr lang="en-US" sz="1800" dirty="0"/>
              <a:t> 	+1 (858)592-6008 x221 </a:t>
            </a:r>
            <a:r>
              <a:rPr lang="en-US" sz="1800" dirty="0" smtClean="0"/>
              <a:t>, </a:t>
            </a:r>
            <a:r>
              <a:rPr lang="en-US" sz="1800" dirty="0"/>
              <a:t>E-Mail: </a:t>
            </a:r>
            <a:r>
              <a:rPr lang="en-US" sz="1800" dirty="0" smtClean="0"/>
              <a:t>david.howard@onrampwireless.com</a:t>
            </a:r>
            <a:r>
              <a:rPr lang="en-US" sz="1800" dirty="0"/>
              <a:t>	</a:t>
            </a:r>
          </a:p>
          <a:p>
            <a:pPr marL="914400" indent="-914400" eaLnBrk="0" hangingPunct="0">
              <a:defRPr/>
            </a:pPr>
            <a:r>
              <a:rPr lang="en-US" sz="1800" b="1" dirty="0"/>
              <a:t>Re:</a:t>
            </a:r>
            <a:r>
              <a:rPr lang="en-US" sz="1800" dirty="0"/>
              <a:t> 	</a:t>
            </a:r>
            <a:r>
              <a:rPr lang="en-US" sz="1800" dirty="0" smtClean="0"/>
              <a:t>LECIM </a:t>
            </a:r>
            <a:r>
              <a:rPr lang="en-US" sz="1800" dirty="0" smtClean="0"/>
              <a:t>Open</a:t>
            </a:r>
            <a:r>
              <a:rPr lang="en-US" sz="1800" dirty="0" smtClean="0"/>
              <a:t>ing </a:t>
            </a:r>
            <a:r>
              <a:rPr lang="en-US" sz="1800" dirty="0"/>
              <a:t>Report for </a:t>
            </a:r>
            <a:r>
              <a:rPr lang="en-US" sz="1800" dirty="0" smtClean="0"/>
              <a:t>May </a:t>
            </a:r>
            <a:r>
              <a:rPr lang="en-US" sz="1800" dirty="0" smtClean="0"/>
              <a:t>2010 </a:t>
            </a:r>
            <a:r>
              <a:rPr lang="en-US" sz="1800" dirty="0"/>
              <a:t>Session</a:t>
            </a:r>
          </a:p>
          <a:p>
            <a:pPr marL="914400" indent="-914400" eaLnBrk="0" hangingPunct="0">
              <a:defRPr/>
            </a:pPr>
            <a:r>
              <a:rPr lang="en-US" sz="1800" b="1" dirty="0"/>
              <a:t>Abstract: </a:t>
            </a:r>
            <a:r>
              <a:rPr lang="en-US" sz="1800" dirty="0" smtClean="0"/>
              <a:t>LECIM </a:t>
            </a:r>
            <a:r>
              <a:rPr lang="en-US" sz="1800" dirty="0" smtClean="0"/>
              <a:t>Open</a:t>
            </a:r>
            <a:r>
              <a:rPr lang="en-US" sz="1800" dirty="0" smtClean="0"/>
              <a:t>ing </a:t>
            </a:r>
            <a:r>
              <a:rPr lang="en-US" sz="1800" dirty="0"/>
              <a:t>Report for </a:t>
            </a:r>
            <a:r>
              <a:rPr lang="en-US" sz="1800" dirty="0" smtClean="0"/>
              <a:t>Beijing</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US" smtClean="0"/>
              <a:t>&lt;May 2010&gt;</a:t>
            </a:r>
          </a:p>
        </p:txBody>
      </p:sp>
      <p:sp>
        <p:nvSpPr>
          <p:cNvPr id="12291" name="Footer Placeholder 2"/>
          <p:cNvSpPr>
            <a:spLocks noGrp="1"/>
          </p:cNvSpPr>
          <p:nvPr>
            <p:ph type="ftr" sz="quarter" idx="11"/>
          </p:nvPr>
        </p:nvSpPr>
        <p:spPr>
          <a:noFill/>
        </p:spPr>
        <p:txBody>
          <a:bodyPr/>
          <a:lstStyle/>
          <a:p>
            <a:r>
              <a:rPr lang="en-US" smtClean="0"/>
              <a:t>&lt;Pat Kinney&gt;, &lt;Kinney Consulting LLC&gt;</a:t>
            </a:r>
          </a:p>
        </p:txBody>
      </p:sp>
      <p:sp>
        <p:nvSpPr>
          <p:cNvPr id="12292" name="Slide Number Placeholder 3"/>
          <p:cNvSpPr>
            <a:spLocks noGrp="1"/>
          </p:cNvSpPr>
          <p:nvPr>
            <p:ph type="sldNum" sz="quarter" idx="12"/>
          </p:nvPr>
        </p:nvSpPr>
        <p:spPr>
          <a:noFill/>
        </p:spPr>
        <p:txBody>
          <a:bodyPr/>
          <a:lstStyle/>
          <a:p>
            <a:r>
              <a:rPr lang="en-US" smtClean="0"/>
              <a:t>Slide </a:t>
            </a:r>
            <a:fld id="{BC283BC3-78DC-493D-BBBA-528C4752AD20}" type="slidenum">
              <a:rPr lang="en-US" smtClean="0"/>
              <a:pPr/>
              <a:t>10</a:t>
            </a:fld>
            <a:endParaRPr lang="en-US" smtClean="0"/>
          </a:p>
        </p:txBody>
      </p:sp>
      <p:sp>
        <p:nvSpPr>
          <p:cNvPr id="12293" name="Rectangle 2"/>
          <p:cNvSpPr>
            <a:spLocks noGrp="1" noChangeArrowheads="1"/>
          </p:cNvSpPr>
          <p:nvPr>
            <p:ph type="title" idx="4294967295"/>
          </p:nvPr>
        </p:nvSpPr>
        <p:spPr>
          <a:xfrm>
            <a:off x="228600" y="609600"/>
            <a:ext cx="8458200" cy="609600"/>
          </a:xfrm>
        </p:spPr>
        <p:txBody>
          <a:bodyPr/>
          <a:lstStyle/>
          <a:p>
            <a:r>
              <a:rPr lang="en-US" sz="280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a:solidFill>
                  <a:srgbClr val="000099"/>
                </a:solidFill>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b="1">
                <a:solidFill>
                  <a:srgbClr val="000099"/>
                </a:solidFill>
                <a:latin typeface="Arial" pitchFamily="34" charset="0"/>
              </a:rPr>
              <a:t>“Promoting Competition and Innovation: What You Need to Know about the IEEE Standards Association's Antitrust and Competition Policy”</a:t>
            </a:r>
            <a:r>
              <a:rPr lang="en-US" b="1">
                <a:solidFill>
                  <a:srgbClr val="000099"/>
                </a:solidFill>
                <a:latin typeface="Arial" pitchFamily="34" charset="0"/>
              </a:rPr>
              <a:t> for more details.</a:t>
            </a:r>
          </a:p>
        </p:txBody>
      </p:sp>
      <p:sp>
        <p:nvSpPr>
          <p:cNvPr id="12296" name="Text Box 7"/>
          <p:cNvSpPr txBox="1">
            <a:spLocks noChangeArrowheads="1"/>
          </p:cNvSpPr>
          <p:nvPr/>
        </p:nvSpPr>
        <p:spPr bwMode="auto">
          <a:xfrm>
            <a:off x="4267200" y="5943600"/>
            <a:ext cx="952500" cy="366713"/>
          </a:xfrm>
          <a:prstGeom prst="rect">
            <a:avLst/>
          </a:prstGeom>
          <a:noFill/>
          <a:ln w="9525">
            <a:noFill/>
            <a:miter lim="800000"/>
            <a:headEnd/>
            <a:tailEnd/>
          </a:ln>
        </p:spPr>
        <p:txBody>
          <a:bodyPr wrap="none">
            <a:spAutoFit/>
          </a:bodyPr>
          <a:lstStyle/>
          <a:p>
            <a:pPr eaLnBrk="1" hangingPunct="1"/>
            <a:r>
              <a:rPr lang="en-US" sz="1800" b="1" u="sng"/>
              <a:t>Slide #4</a:t>
            </a:r>
            <a:endParaRPr lang="en-US"/>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10</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Low Energy Critical Infrastructure Monitoring</a:t>
            </a:r>
          </a:p>
        </p:txBody>
      </p:sp>
      <p:sp>
        <p:nvSpPr>
          <p:cNvPr id="3075" name="Content Placeholder 2"/>
          <p:cNvSpPr>
            <a:spLocks noGrp="1"/>
          </p:cNvSpPr>
          <p:nvPr>
            <p:ph idx="1"/>
          </p:nvPr>
        </p:nvSpPr>
        <p:spPr>
          <a:xfrm>
            <a:off x="304800" y="1905000"/>
            <a:ext cx="8686800" cy="4648200"/>
          </a:xfrm>
        </p:spPr>
        <p:txBody>
          <a:bodyPr/>
          <a:lstStyle/>
          <a:p>
            <a:r>
              <a:rPr lang="en-US" sz="2800" dirty="0" smtClean="0"/>
              <a:t>Addressing assets and infrastructure essential for the functioning of a society and economy</a:t>
            </a:r>
          </a:p>
          <a:p>
            <a:pPr lvl="1"/>
            <a:r>
              <a:rPr lang="en-US" sz="1600" dirty="0" smtClean="0"/>
              <a:t>Water supply, energy production and distribution, agriculture, transportation, security services, bridges, levees, etc.</a:t>
            </a:r>
          </a:p>
          <a:p>
            <a:pPr lvl="1"/>
            <a:r>
              <a:rPr lang="en-US" sz="1600" dirty="0" smtClean="0"/>
              <a:t>More at http://en.wikipedia.org/wiki/Critical_infrastructure</a:t>
            </a:r>
            <a:endParaRPr lang="en-US" sz="900" dirty="0" smtClean="0"/>
          </a:p>
          <a:p>
            <a:pPr>
              <a:spcBef>
                <a:spcPts val="1200"/>
              </a:spcBef>
            </a:pPr>
            <a:r>
              <a:rPr lang="en-US" sz="2800" dirty="0" smtClean="0"/>
              <a:t>Why is monitoring needed?</a:t>
            </a:r>
          </a:p>
          <a:p>
            <a:pPr lvl="1"/>
            <a:r>
              <a:rPr lang="en-US" sz="1600" dirty="0" smtClean="0"/>
              <a:t>Preventive maintenance:  repairs can be scheduled, costs are reduced </a:t>
            </a:r>
          </a:p>
          <a:p>
            <a:pPr lvl="1"/>
            <a:r>
              <a:rPr lang="en-US" sz="1600" dirty="0" smtClean="0"/>
              <a:t>Safety:  prevention of catastrophic failures, environmental damage, hazardous leaks/spills</a:t>
            </a:r>
          </a:p>
          <a:p>
            <a:pPr lvl="1"/>
            <a:r>
              <a:rPr lang="en-US" sz="1600" dirty="0" smtClean="0"/>
              <a:t>Reliability:  reduces outage and speeds restoration of service</a:t>
            </a:r>
          </a:p>
          <a:p>
            <a:pPr lvl="1"/>
            <a:r>
              <a:rPr lang="en-US" sz="1600" dirty="0" smtClean="0"/>
              <a:t>Cost reduction through improved operations and efficiency</a:t>
            </a: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smtClean="0"/>
              <a:t>March 2010</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LECIM Status</a:t>
            </a:r>
            <a:endParaRPr lang="en-US" dirty="0" smtClean="0">
              <a:ea typeface="ＭＳ Ｐゴシック" pitchFamily="-65" charset="-128"/>
            </a:endParaRPr>
          </a:p>
        </p:txBody>
      </p:sp>
      <p:sp>
        <p:nvSpPr>
          <p:cNvPr id="3075" name="Content Placeholder 2"/>
          <p:cNvSpPr>
            <a:spLocks noGrp="1"/>
          </p:cNvSpPr>
          <p:nvPr>
            <p:ph idx="1"/>
          </p:nvPr>
        </p:nvSpPr>
        <p:spPr>
          <a:xfrm>
            <a:off x="304800" y="1905000"/>
            <a:ext cx="8686800" cy="4648200"/>
          </a:xfrm>
        </p:spPr>
        <p:txBody>
          <a:bodyPr/>
          <a:lstStyle/>
          <a:p>
            <a:r>
              <a:rPr lang="en-US" dirty="0" smtClean="0">
                <a:ea typeface="ＭＳ Ｐゴシック" pitchFamily="-65" charset="-128"/>
              </a:rPr>
              <a:t>Presentations made on Container Tracking Application </a:t>
            </a:r>
            <a:r>
              <a:rPr lang="en-US" dirty="0" smtClean="0"/>
              <a:t>(15-10-0186-00), 802.15 process for new projects, and Low Energy Critical Infrastructure Monitoring (15-10-0053-00) </a:t>
            </a:r>
            <a:endParaRPr lang="en-US" dirty="0" smtClean="0">
              <a:ea typeface="ＭＳ Ｐゴシック" pitchFamily="-65" charset="-128"/>
            </a:endParaRPr>
          </a:p>
          <a:p>
            <a:pPr marL="342900" lvl="1" indent="-342900">
              <a:buFontTx/>
              <a:buChar char="•"/>
            </a:pPr>
            <a:r>
              <a:rPr lang="en-US" sz="3200" dirty="0" smtClean="0">
                <a:ea typeface="ＭＳ Ｐゴシック" pitchFamily="-65" charset="-128"/>
              </a:rPr>
              <a:t>Started an applications requirement matrix leading to a technical requirements overview </a:t>
            </a:r>
            <a:br>
              <a:rPr lang="en-US" sz="3200" dirty="0" smtClean="0">
                <a:ea typeface="ＭＳ Ｐゴシック" pitchFamily="-65" charset="-128"/>
              </a:rPr>
            </a:br>
            <a:r>
              <a:rPr lang="en-US" sz="3200" dirty="0" smtClean="0">
                <a:ea typeface="ＭＳ Ｐゴシック" pitchFamily="-65" charset="-128"/>
              </a:rPr>
              <a:t>(15-10-208-01-leci)</a:t>
            </a: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3</a:t>
            </a:fld>
            <a:endParaRPr lang="en-US" smtClean="0"/>
          </a:p>
        </p:txBody>
      </p:sp>
      <p:sp>
        <p:nvSpPr>
          <p:cNvPr id="3078" name="Date Placeholder 5"/>
          <p:cNvSpPr>
            <a:spLocks noGrp="1"/>
          </p:cNvSpPr>
          <p:nvPr>
            <p:ph type="dt" sz="quarter" idx="12"/>
          </p:nvPr>
        </p:nvSpPr>
        <p:spPr>
          <a:noFill/>
        </p:spPr>
        <p:txBody>
          <a:bodyPr/>
          <a:lstStyle/>
          <a:p>
            <a:r>
              <a:rPr lang="en-US" smtClean="0"/>
              <a:t>March 2010</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a:t>
            </a:r>
            <a:r>
              <a:rPr lang="en-US" dirty="0" smtClean="0"/>
              <a:t>IG Meeting Goals</a:t>
            </a:r>
            <a:endParaRPr lang="en-US" dirty="0"/>
          </a:p>
        </p:txBody>
      </p:sp>
      <p:sp>
        <p:nvSpPr>
          <p:cNvPr id="3" name="Content Placeholder 2"/>
          <p:cNvSpPr>
            <a:spLocks noGrp="1"/>
          </p:cNvSpPr>
          <p:nvPr>
            <p:ph idx="1"/>
          </p:nvPr>
        </p:nvSpPr>
        <p:spPr/>
        <p:txBody>
          <a:bodyPr/>
          <a:lstStyle/>
          <a:p>
            <a:r>
              <a:rPr lang="en-US" dirty="0" smtClean="0">
                <a:ea typeface="ＭＳ Ｐゴシック" pitchFamily="-65" charset="-128"/>
              </a:rPr>
              <a:t>Hear presentations on:</a:t>
            </a:r>
          </a:p>
          <a:p>
            <a:pPr lvl="1"/>
            <a:r>
              <a:rPr lang="en-US" dirty="0" smtClean="0">
                <a:ea typeface="ＭＳ Ｐゴシック" pitchFamily="-65" charset="-128"/>
              </a:rPr>
              <a:t> </a:t>
            </a:r>
            <a:r>
              <a:rPr lang="en-US" dirty="0" smtClean="0"/>
              <a:t>Soil Monitoring </a:t>
            </a:r>
            <a:r>
              <a:rPr lang="en-US" dirty="0" smtClean="0"/>
              <a:t>Application, </a:t>
            </a:r>
          </a:p>
          <a:p>
            <a:pPr lvl="1"/>
            <a:r>
              <a:rPr lang="en-US" dirty="0" smtClean="0"/>
              <a:t>Soil </a:t>
            </a:r>
            <a:r>
              <a:rPr lang="en-US" dirty="0" smtClean="0"/>
              <a:t>Monitoring </a:t>
            </a:r>
            <a:r>
              <a:rPr lang="en-US" dirty="0" smtClean="0"/>
              <a:t>Application, </a:t>
            </a:r>
            <a:r>
              <a:rPr lang="en-US" dirty="0" smtClean="0"/>
              <a:t>Super-low Energy Consumption WPAN Application Case: Wireless Environment Monitor in Smart </a:t>
            </a:r>
            <a:r>
              <a:rPr lang="en-US" dirty="0" smtClean="0"/>
              <a:t>Agriculture, and </a:t>
            </a:r>
          </a:p>
          <a:p>
            <a:pPr lvl="1"/>
            <a:r>
              <a:rPr lang="en-US" dirty="0" smtClean="0"/>
              <a:t>Low </a:t>
            </a:r>
            <a:r>
              <a:rPr lang="en-US" dirty="0" smtClean="0"/>
              <a:t>Energy Consumption WPAN Application Case: Wireless Environment Monitor in Smart Agriculture</a:t>
            </a:r>
            <a:r>
              <a:rPr lang="en-US" dirty="0" smtClean="0">
                <a:ea typeface="ＭＳ Ｐゴシック" pitchFamily="-65" charset="-128"/>
              </a:rPr>
              <a:t> </a:t>
            </a:r>
            <a:endParaRPr lang="en-US" dirty="0" smtClean="0">
              <a:ea typeface="ＭＳ Ｐゴシック" pitchFamily="-65" charset="-128"/>
            </a:endParaRPr>
          </a:p>
          <a:p>
            <a:r>
              <a:rPr lang="en-US" dirty="0" smtClean="0">
                <a:ea typeface="ＭＳ Ｐゴシック" pitchFamily="-65" charset="-128"/>
              </a:rPr>
              <a:t>Continue effort on application requirements</a:t>
            </a:r>
            <a:endParaRPr lang="en-US" dirty="0" smtClean="0">
              <a:ea typeface="ＭＳ Ｐゴシック" pitchFamily="-65" charset="-128"/>
            </a:endParaRP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March 2010</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&lt;May 2010&gt;</a:t>
            </a:r>
            <a:endParaRPr lang="en-US" dirty="0" smtClean="0"/>
          </a:p>
        </p:txBody>
      </p:sp>
      <p:sp>
        <p:nvSpPr>
          <p:cNvPr id="7171" name="Footer Placeholder 2"/>
          <p:cNvSpPr>
            <a:spLocks noGrp="1"/>
          </p:cNvSpPr>
          <p:nvPr>
            <p:ph type="ftr" sz="quarter" idx="11"/>
          </p:nvPr>
        </p:nvSpPr>
        <p:spPr>
          <a:noFill/>
        </p:spPr>
        <p:txBody>
          <a:bodyPr/>
          <a:lstStyle/>
          <a:p>
            <a:r>
              <a:rPr lang="en-US" dirty="0" smtClean="0"/>
              <a:t>&lt;Pat Kinney&gt;, &lt;Kinney Consulting LLC&gt;</a:t>
            </a:r>
          </a:p>
        </p:txBody>
      </p:sp>
      <p:sp>
        <p:nvSpPr>
          <p:cNvPr id="7172" name="Slide Number Placeholder 3"/>
          <p:cNvSpPr>
            <a:spLocks noGrp="1"/>
          </p:cNvSpPr>
          <p:nvPr>
            <p:ph type="sldNum" sz="quarter" idx="12"/>
          </p:nvPr>
        </p:nvSpPr>
        <p:spPr>
          <a:noFill/>
        </p:spPr>
        <p:txBody>
          <a:bodyPr/>
          <a:lstStyle/>
          <a:p>
            <a:r>
              <a:rPr lang="en-US" dirty="0" smtClean="0"/>
              <a:t>Slide </a:t>
            </a:r>
            <a:fld id="{B0C2847D-E81D-4F95-A6A8-D72B9F1BEA4B}" type="slidenum">
              <a:rPr lang="en-US" smtClean="0"/>
              <a:pPr/>
              <a:t>5</a:t>
            </a:fld>
            <a:endParaRPr lang="en-US" dirty="0" smtClean="0"/>
          </a:p>
        </p:txBody>
      </p:sp>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5</a:t>
            </a:fld>
            <a:endParaRPr lang="en-US" dirty="0"/>
          </a:p>
        </p:txBody>
      </p:sp>
      <p:sp>
        <p:nvSpPr>
          <p:cNvPr id="7174" name="Rectangle 4"/>
          <p:cNvSpPr>
            <a:spLocks noGrp="1" noChangeArrowheads="1"/>
          </p:cNvSpPr>
          <p:nvPr>
            <p:ph type="title" idx="4294967295"/>
          </p:nvPr>
        </p:nvSpPr>
        <p:spPr>
          <a:xfrm>
            <a:off x="762000" y="457200"/>
            <a:ext cx="7772400" cy="1066800"/>
          </a:xfrm>
        </p:spPr>
        <p:txBody>
          <a:bodyPr/>
          <a:lstStyle/>
          <a:p>
            <a:r>
              <a:rPr lang="en-US" b="1" dirty="0" smtClean="0"/>
              <a:t>LECIM IG </a:t>
            </a:r>
            <a:r>
              <a:rPr lang="en-US" b="1" dirty="0" smtClean="0"/>
              <a:t>Meetings This Week</a:t>
            </a:r>
          </a:p>
        </p:txBody>
      </p:sp>
      <p:graphicFrame>
        <p:nvGraphicFramePr>
          <p:cNvPr id="37978" name="Group 90"/>
          <p:cNvGraphicFramePr>
            <a:graphicFrameLocks noGrp="1"/>
          </p:cNvGraphicFramePr>
          <p:nvPr>
            <p:ph type="tbl" idx="4294967295"/>
          </p:nvPr>
        </p:nvGraphicFramePr>
        <p:xfrm>
          <a:off x="152400" y="1371600"/>
          <a:ext cx="8839200" cy="4019234"/>
        </p:xfrm>
        <a:graphic>
          <a:graphicData uri="http://schemas.openxmlformats.org/drawingml/2006/table">
            <a:tbl>
              <a:tblPr/>
              <a:tblGrid>
                <a:gridCol w="762000"/>
                <a:gridCol w="1905000"/>
                <a:gridCol w="2057400"/>
                <a:gridCol w="2057400"/>
                <a:gridCol w="2057400"/>
              </a:tblGrid>
              <a:tr h="4206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7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6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Opening Logistics, Presentations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Presentations and application requirement definition effort</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1"/>
          <p:cNvSpPr>
            <a:spLocks noGrp="1"/>
          </p:cNvSpPr>
          <p:nvPr>
            <p:ph type="dt" sz="quarter" idx="10"/>
          </p:nvPr>
        </p:nvSpPr>
        <p:spPr>
          <a:noFill/>
        </p:spPr>
        <p:txBody>
          <a:bodyPr/>
          <a:lstStyle/>
          <a:p>
            <a:r>
              <a:rPr lang="en-US" smtClean="0"/>
              <a:t>&lt;May 2010&gt;</a:t>
            </a:r>
          </a:p>
        </p:txBody>
      </p:sp>
      <p:sp>
        <p:nvSpPr>
          <p:cNvPr id="8195" name="Footer Placeholder 2"/>
          <p:cNvSpPr>
            <a:spLocks noGrp="1"/>
          </p:cNvSpPr>
          <p:nvPr>
            <p:ph type="ftr" sz="quarter" idx="11"/>
          </p:nvPr>
        </p:nvSpPr>
        <p:spPr>
          <a:noFill/>
        </p:spPr>
        <p:txBody>
          <a:bodyPr/>
          <a:lstStyle/>
          <a:p>
            <a:r>
              <a:rPr lang="en-US" smtClean="0"/>
              <a:t>&lt;Pat Kinney&gt;, &lt;Kinney Consulting LLC&gt;</a:t>
            </a:r>
          </a:p>
        </p:txBody>
      </p:sp>
      <p:sp>
        <p:nvSpPr>
          <p:cNvPr id="8196" name="Slide Number Placeholder 3"/>
          <p:cNvSpPr>
            <a:spLocks noGrp="1"/>
          </p:cNvSpPr>
          <p:nvPr>
            <p:ph type="sldNum" sz="quarter" idx="12"/>
          </p:nvPr>
        </p:nvSpPr>
        <p:spPr>
          <a:noFill/>
        </p:spPr>
        <p:txBody>
          <a:bodyPr/>
          <a:lstStyle/>
          <a:p>
            <a:r>
              <a:rPr lang="en-US" smtClean="0"/>
              <a:t>Slide </a:t>
            </a:r>
            <a:fld id="{C98195D0-58FC-4EB0-B2FA-55859070343C}" type="slidenum">
              <a:rPr lang="en-US" smtClean="0"/>
              <a:pPr/>
              <a:t>6</a:t>
            </a:fld>
            <a:endParaRPr lang="en-US" smtClean="0"/>
          </a:p>
        </p:txBody>
      </p:sp>
      <p:sp>
        <p:nvSpPr>
          <p:cNvPr id="8197" name="Rectangle 1027"/>
          <p:cNvSpPr>
            <a:spLocks noGrp="1" noChangeArrowheads="1"/>
          </p:cNvSpPr>
          <p:nvPr>
            <p:ph type="body" idx="4294967295"/>
          </p:nvPr>
        </p:nvSpPr>
        <p:spPr>
          <a:xfrm>
            <a:off x="152400" y="609600"/>
            <a:ext cx="8763000" cy="5943600"/>
          </a:xfrm>
          <a:noFill/>
        </p:spPr>
        <p:txBody>
          <a:bodyPr lIns="90487" tIns="44450" rIns="90487" bIns="44450"/>
          <a:lstStyle/>
          <a:p>
            <a:pPr>
              <a:lnSpc>
                <a:spcPct val="80000"/>
              </a:lnSpc>
              <a:spcAft>
                <a:spcPct val="30000"/>
              </a:spcAft>
              <a:buFont typeface="Monotype Sorts" pitchFamily="-65" charset="2"/>
              <a:buNone/>
            </a:pPr>
            <a:r>
              <a:rPr lang="en-US" sz="1800" b="1" smtClean="0"/>
              <a:t>	The IEEE-SA strongly recommends that at each WG meeting the chair or a designee:</a:t>
            </a:r>
            <a:endParaRPr lang="en-US" sz="1800" smtClean="0"/>
          </a:p>
          <a:p>
            <a:pPr lvl="1">
              <a:lnSpc>
                <a:spcPct val="80000"/>
              </a:lnSpc>
            </a:pPr>
            <a:r>
              <a:rPr lang="en-US" sz="1400" b="1" smtClean="0">
                <a:ea typeface="ＭＳ Ｐゴシック" pitchFamily="-65" charset="-128"/>
              </a:rPr>
              <a:t>Show slides #1 through #4 of this presentation</a:t>
            </a:r>
          </a:p>
          <a:p>
            <a:pPr lvl="1">
              <a:lnSpc>
                <a:spcPct val="80000"/>
              </a:lnSpc>
            </a:pPr>
            <a:r>
              <a:rPr lang="en-US" sz="1400" b="1" smtClean="0">
                <a:ea typeface="ＭＳ Ｐゴシック" pitchFamily="-65" charset="-128"/>
              </a:rPr>
              <a:t>Advise the WG attendees that:</a:t>
            </a:r>
            <a:r>
              <a:rPr lang="en-US" sz="1400" smtClean="0">
                <a:ea typeface="ＭＳ Ｐゴシック" pitchFamily="-65" charset="-128"/>
              </a:rPr>
              <a:t> </a:t>
            </a:r>
          </a:p>
          <a:p>
            <a:pPr lvl="2">
              <a:lnSpc>
                <a:spcPct val="80000"/>
              </a:lnSpc>
            </a:pPr>
            <a:r>
              <a:rPr lang="en-US" sz="1400" smtClean="0">
                <a:ea typeface="ＭＳ Ｐゴシック" pitchFamily="-65" charset="-128"/>
              </a:rPr>
              <a:t>The IEEE’s patent policy is consistent with the ANSI patent policy and is described in Clause 6 of the </a:t>
            </a:r>
            <a:r>
              <a:rPr lang="en-US" sz="1400" i="1" smtClean="0">
                <a:ea typeface="ＭＳ Ｐゴシック" pitchFamily="-65" charset="-128"/>
              </a:rPr>
              <a:t>IEEE-SA Standards Board Bylaws</a:t>
            </a:r>
            <a:r>
              <a:rPr lang="en-US" sz="1400" smtClean="0">
                <a:ea typeface="ＭＳ Ｐゴシック" pitchFamily="-65" charset="-128"/>
              </a:rPr>
              <a:t>;</a:t>
            </a:r>
          </a:p>
          <a:p>
            <a:pPr lvl="2">
              <a:lnSpc>
                <a:spcPct val="80000"/>
              </a:lnSpc>
            </a:pPr>
            <a:r>
              <a:rPr lang="en-US" sz="140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ea typeface="ＭＳ Ｐゴシック" pitchFamily="-65" charset="-128"/>
              </a:rPr>
            </a:br>
            <a:endParaRPr lang="en-US" sz="1400" smtClean="0">
              <a:ea typeface="ＭＳ Ｐゴシック" pitchFamily="-65" charset="-128"/>
            </a:endParaRPr>
          </a:p>
          <a:p>
            <a:pPr lvl="1">
              <a:lnSpc>
                <a:spcPct val="20000"/>
              </a:lnSpc>
            </a:pPr>
            <a:r>
              <a:rPr lang="en-US" sz="1400" b="1" smtClean="0">
                <a:ea typeface="ＭＳ Ｐゴシック" pitchFamily="-65" charset="-128"/>
              </a:rPr>
              <a:t>Instruct the WG Secretary to record in the minutes of the relevant WG meeting:</a:t>
            </a:r>
            <a:r>
              <a:rPr lang="en-US" sz="900" smtClean="0">
                <a:ea typeface="ＭＳ Ｐゴシック" pitchFamily="-65" charset="-128"/>
              </a:rPr>
              <a:t> </a:t>
            </a:r>
          </a:p>
          <a:p>
            <a:pPr lvl="2">
              <a:lnSpc>
                <a:spcPct val="80000"/>
              </a:lnSpc>
            </a:pPr>
            <a:r>
              <a:rPr lang="en-US" sz="1400" smtClean="0">
                <a:ea typeface="ＭＳ Ｐゴシック" pitchFamily="-65" charset="-128"/>
              </a:rPr>
              <a:t>That the foregoing information was provided and that slides 1 through 4 (and this slide 0, if applicable) were shown; </a:t>
            </a:r>
          </a:p>
          <a:p>
            <a:pPr lvl="2">
              <a:lnSpc>
                <a:spcPct val="80000"/>
              </a:lnSpc>
            </a:pPr>
            <a:r>
              <a:rPr lang="en-US" sz="140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ea typeface="ＭＳ Ｐゴシック" pitchFamily="-65" charset="-128"/>
            </a:endParaRPr>
          </a:p>
          <a:p>
            <a:pPr lvl="1">
              <a:lnSpc>
                <a:spcPct val="80000"/>
              </a:lnSpc>
              <a:spcBef>
                <a:spcPct val="5000"/>
              </a:spcBef>
            </a:pPr>
            <a:r>
              <a:rPr lang="en-US" sz="140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ea typeface="ＭＳ Ｐゴシック" pitchFamily="-65" charset="-128"/>
              </a:rPr>
              <a:t>It is recommended that the WG chair review the guidance in </a:t>
            </a:r>
            <a:r>
              <a:rPr lang="en-US" sz="1400" i="1" smtClean="0">
                <a:ea typeface="ＭＳ Ｐゴシック" pitchFamily="-65" charset="-128"/>
              </a:rPr>
              <a:t>IEEE-SA Standards Board Operations Manual</a:t>
            </a:r>
            <a:r>
              <a:rPr lang="en-US" sz="1400" smtClean="0">
                <a:ea typeface="ＭＳ Ｐゴシック" pitchFamily="-65" charset="-128"/>
              </a:rPr>
              <a:t> 6.3.5 and in FAQs 12 and 12a on inclusion of potential Essential Patent Claims by incorporation or by reference.</a:t>
            </a:r>
            <a:r>
              <a:rPr lang="en-US" sz="140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smtClean="0">
              <a:ea typeface="ＭＳ Ｐゴシック" pitchFamily="-65" charset="-128"/>
            </a:endParaRPr>
          </a:p>
          <a:p>
            <a:pPr lvl="1">
              <a:lnSpc>
                <a:spcPct val="80000"/>
              </a:lnSpc>
              <a:spcBef>
                <a:spcPct val="5000"/>
              </a:spcBef>
              <a:buFont typeface="Monotype Sorts" pitchFamily="-65" charset="2"/>
              <a:buNone/>
            </a:pPr>
            <a:r>
              <a:rPr lang="en-US" sz="1200" smtClean="0">
                <a:ea typeface="ＭＳ Ｐゴシック" pitchFamily="-65" charset="-128"/>
              </a:rPr>
              <a:t>	Note: </a:t>
            </a:r>
            <a:r>
              <a:rPr lang="en-US" sz="1200" b="1" smtClean="0">
                <a:ea typeface="ＭＳ Ｐゴシック" pitchFamily="-65" charset="-128"/>
              </a:rPr>
              <a:t>WG</a:t>
            </a:r>
            <a:r>
              <a:rPr lang="en-US" sz="120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228600" y="0"/>
            <a:ext cx="7772400" cy="609600"/>
          </a:xfrm>
          <a:noFill/>
        </p:spPr>
        <p:txBody>
          <a:bodyPr lIns="90487" tIns="44450" rIns="90487" bIns="44450"/>
          <a:lstStyle/>
          <a:p>
            <a:r>
              <a:rPr lang="en-US" sz="240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CB2085B0-763C-4002-B0F1-C91FAAE3B9B0}" type="slidenum">
              <a:rPr lang="en-US"/>
              <a:pPr algn="ct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a:noFill/>
        </p:spPr>
        <p:txBody>
          <a:bodyPr/>
          <a:lstStyle/>
          <a:p>
            <a:r>
              <a:rPr lang="en-US" smtClean="0"/>
              <a:t>&lt;May 2010&gt;</a:t>
            </a:r>
          </a:p>
        </p:txBody>
      </p:sp>
      <p:sp>
        <p:nvSpPr>
          <p:cNvPr id="9219" name="Footer Placeholder 2"/>
          <p:cNvSpPr>
            <a:spLocks noGrp="1"/>
          </p:cNvSpPr>
          <p:nvPr>
            <p:ph type="ftr" sz="quarter" idx="11"/>
          </p:nvPr>
        </p:nvSpPr>
        <p:spPr>
          <a:noFill/>
        </p:spPr>
        <p:txBody>
          <a:bodyPr/>
          <a:lstStyle/>
          <a:p>
            <a:r>
              <a:rPr lang="en-US" smtClean="0"/>
              <a:t>&lt;Pat Kinney&gt;, &lt;Kinney Consulting LLC&gt;</a:t>
            </a:r>
          </a:p>
        </p:txBody>
      </p:sp>
      <p:sp>
        <p:nvSpPr>
          <p:cNvPr id="9220" name="Slide Number Placeholder 3"/>
          <p:cNvSpPr>
            <a:spLocks noGrp="1"/>
          </p:cNvSpPr>
          <p:nvPr>
            <p:ph type="sldNum" sz="quarter" idx="12"/>
          </p:nvPr>
        </p:nvSpPr>
        <p:spPr>
          <a:noFill/>
        </p:spPr>
        <p:txBody>
          <a:bodyPr/>
          <a:lstStyle/>
          <a:p>
            <a:r>
              <a:rPr lang="en-US" smtClean="0"/>
              <a:t>Slide </a:t>
            </a:r>
            <a:fld id="{D4676DD5-FB4E-45E0-97A4-7E3374F55DD9}" type="slidenum">
              <a:rPr lang="en-US" smtClean="0"/>
              <a:pPr/>
              <a:t>7</a:t>
            </a:fld>
            <a:endParaRPr lang="en-US" smtClean="0"/>
          </a:p>
        </p:txBody>
      </p:sp>
      <p:sp>
        <p:nvSpPr>
          <p:cNvPr id="9221" name="Rectangle 2"/>
          <p:cNvSpPr>
            <a:spLocks noGrp="1" noChangeArrowheads="1"/>
          </p:cNvSpPr>
          <p:nvPr>
            <p:ph type="title" idx="4294967295"/>
          </p:nvPr>
        </p:nvSpPr>
        <p:spPr>
          <a:xfrm>
            <a:off x="304800" y="457200"/>
            <a:ext cx="8458200" cy="609600"/>
          </a:xfrm>
        </p:spPr>
        <p:txBody>
          <a:bodyPr/>
          <a:lstStyle/>
          <a:p>
            <a:r>
              <a:rPr lang="en-US" sz="2800" smtClean="0"/>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533400" y="914400"/>
            <a:ext cx="82296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a:solidFill>
                  <a:srgbClr val="000099"/>
                </a:solidFill>
                <a:latin typeface="Arial" pitchFamily="34" charset="0"/>
              </a:rPr>
              <a:t>	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pitchFamily="34" charset="0"/>
              </a:rPr>
              <a:t> </a:t>
            </a:r>
            <a:r>
              <a:rPr lang="en-US" sz="1400" b="1">
                <a:solidFill>
                  <a:srgbClr val="000099"/>
                </a:solidFill>
                <a:latin typeface="Arial" pitchFamily="34" charset="0"/>
              </a:rPr>
              <a:t>patent claims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The above does not apply if the patent</a:t>
            </a:r>
            <a:r>
              <a:rPr lang="en-US" sz="1600" b="1">
                <a:solidFill>
                  <a:srgbClr val="FF3300"/>
                </a:solidFill>
                <a:latin typeface="Arial" pitchFamily="34" charset="0"/>
              </a:rPr>
              <a:t> </a:t>
            </a:r>
            <a:r>
              <a:rPr lang="en-US" sz="1600" b="1">
                <a:solidFill>
                  <a:srgbClr val="000099"/>
                </a:solidFill>
                <a:latin typeface="Arial" pitchFamily="34" charset="0"/>
              </a:rPr>
              <a:t>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a:solidFill>
                  <a:srgbClr val="000099"/>
                </a:solidFill>
                <a:latin typeface="Arial" pitchFamily="34" charset="0"/>
              </a:rPr>
              <a:t>		Quoted text excerpted from IEEE-SA Standards Board Bylaws subclause 6.2</a:t>
            </a:r>
            <a:endParaRPr lang="en-US" sz="1600">
              <a:solidFill>
                <a:srgbClr val="000099"/>
              </a:solidFill>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a:solidFill>
                  <a:srgbClr val="000099"/>
                </a:solidFill>
                <a:latin typeface="Arial" pitchFamily="34" charset="0"/>
              </a:rPr>
              <a:t>No duty to perform a patent search</a:t>
            </a:r>
            <a:endParaRPr lang="en-GB" sz="1600" b="1">
              <a:solidFill>
                <a:srgbClr val="000099"/>
              </a:solidFill>
              <a:latin typeface="Arial" pitchFamily="34" charset="0"/>
            </a:endParaRPr>
          </a:p>
        </p:txBody>
      </p:sp>
      <p:sp>
        <p:nvSpPr>
          <p:cNvPr id="9224" name="Text Box 5"/>
          <p:cNvSpPr txBox="1">
            <a:spLocks noChangeArrowheads="1"/>
          </p:cNvSpPr>
          <p:nvPr/>
        </p:nvSpPr>
        <p:spPr bwMode="auto">
          <a:xfrm>
            <a:off x="4876800" y="6019800"/>
            <a:ext cx="952500" cy="366713"/>
          </a:xfrm>
          <a:prstGeom prst="rect">
            <a:avLst/>
          </a:prstGeom>
          <a:noFill/>
          <a:ln w="9525">
            <a:noFill/>
            <a:miter lim="800000"/>
            <a:headEnd/>
            <a:tailEnd/>
          </a:ln>
        </p:spPr>
        <p:txBody>
          <a:bodyPr wrap="none">
            <a:spAutoFit/>
          </a:bodyPr>
          <a:lstStyle/>
          <a:p>
            <a:pPr eaLnBrk="1" hangingPunct="1"/>
            <a:r>
              <a:rPr lang="en-US" sz="1800" b="1" u="sng"/>
              <a:t>Slide #1</a:t>
            </a:r>
            <a:endParaRPr lang="en-US"/>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p:spPr>
        <p:txBody>
          <a:bodyPr/>
          <a:lstStyle/>
          <a:p>
            <a:r>
              <a:rPr lang="en-US" smtClean="0"/>
              <a:t>&lt;May 2010&gt;</a:t>
            </a:r>
          </a:p>
        </p:txBody>
      </p:sp>
      <p:sp>
        <p:nvSpPr>
          <p:cNvPr id="10243" name="Footer Placeholder 2"/>
          <p:cNvSpPr>
            <a:spLocks noGrp="1"/>
          </p:cNvSpPr>
          <p:nvPr>
            <p:ph type="ftr" sz="quarter" idx="11"/>
          </p:nvPr>
        </p:nvSpPr>
        <p:spPr>
          <a:noFill/>
        </p:spPr>
        <p:txBody>
          <a:bodyPr/>
          <a:lstStyle/>
          <a:p>
            <a:r>
              <a:rPr lang="en-US" smtClean="0"/>
              <a:t>&lt;Pat Kinney&gt;, &lt;Kinney Consulting LLC&gt;</a:t>
            </a:r>
          </a:p>
        </p:txBody>
      </p:sp>
      <p:sp>
        <p:nvSpPr>
          <p:cNvPr id="10244" name="Slide Number Placeholder 3"/>
          <p:cNvSpPr>
            <a:spLocks noGrp="1"/>
          </p:cNvSpPr>
          <p:nvPr>
            <p:ph type="sldNum" sz="quarter" idx="12"/>
          </p:nvPr>
        </p:nvSpPr>
        <p:spPr>
          <a:noFill/>
        </p:spPr>
        <p:txBody>
          <a:bodyPr/>
          <a:lstStyle/>
          <a:p>
            <a:r>
              <a:rPr lang="en-US" smtClean="0"/>
              <a:t>Slide </a:t>
            </a:r>
            <a:fld id="{73DFA266-E8F5-4176-96C2-D00ECAF66D03}" type="slidenum">
              <a:rPr lang="en-US" smtClean="0"/>
              <a:pPr/>
              <a:t>8</a:t>
            </a:fld>
            <a:endParaRPr lang="en-US" smtClean="0"/>
          </a:p>
        </p:txBody>
      </p:sp>
      <p:sp>
        <p:nvSpPr>
          <p:cNvPr id="10245" name="Rectangle 2"/>
          <p:cNvSpPr>
            <a:spLocks noGrp="1" noChangeArrowheads="1"/>
          </p:cNvSpPr>
          <p:nvPr>
            <p:ph type="title" idx="4294967295"/>
          </p:nvPr>
        </p:nvSpPr>
        <p:spPr>
          <a:xfrm>
            <a:off x="609600" y="304800"/>
            <a:ext cx="7772400" cy="1143000"/>
          </a:xfrm>
        </p:spPr>
        <p:txBody>
          <a:bodyPr/>
          <a:lstStyle/>
          <a:p>
            <a:r>
              <a:rPr lang="en-GB" smtClean="0"/>
              <a:t>Patent Related Links</a:t>
            </a:r>
            <a:endParaRPr lang="en-US" smtClean="0"/>
          </a:p>
        </p:txBody>
      </p:sp>
      <p:sp>
        <p:nvSpPr>
          <p:cNvPr id="10246"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pitchFamily="-65" charset="2"/>
              <a:buNone/>
            </a:pPr>
            <a:r>
              <a:rPr lang="en-US" sz="240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smtClean="0">
                <a:ea typeface="ＭＳ Ｐゴシック" pitchFamily="-65" charset="-128"/>
              </a:rPr>
              <a:t>		IEEE-SA Standards Boards Bylaws</a:t>
            </a:r>
          </a:p>
          <a:p>
            <a:pPr lvl="1">
              <a:lnSpc>
                <a:spcPct val="90000"/>
              </a:lnSpc>
              <a:buFont typeface="Monotype Sorts" pitchFamily="-65" charset="2"/>
              <a:buNone/>
            </a:pPr>
            <a:r>
              <a:rPr lang="en-US" sz="2100" smtClean="0">
                <a:ea typeface="ＭＳ Ｐゴシック" pitchFamily="-65" charset="-128"/>
              </a:rPr>
              <a:t>		</a:t>
            </a:r>
            <a:r>
              <a:rPr lang="en-US" sz="2100" i="1" smtClean="0">
                <a:ea typeface="ＭＳ Ｐゴシック" pitchFamily="-65" charset="-128"/>
              </a:rPr>
              <a:t>http://standards.ieee.org/guides/bylaws/sect6-7.html#6</a:t>
            </a:r>
          </a:p>
          <a:p>
            <a:pPr lvl="1">
              <a:lnSpc>
                <a:spcPct val="90000"/>
              </a:lnSpc>
              <a:buFont typeface="Monotype Sorts" pitchFamily="-65" charset="2"/>
              <a:buNone/>
            </a:pPr>
            <a:r>
              <a:rPr lang="en-GB" sz="2400" smtClean="0">
                <a:ea typeface="ＭＳ Ｐゴシック" pitchFamily="-65" charset="-128"/>
              </a:rPr>
              <a:t>		IEEE-SA Standards Board Operations Manual</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http://standards.ieee.org/guides/opman/sect6.html#6.3</a:t>
            </a:r>
            <a:endParaRPr lang="en-US" sz="2400" smtClean="0">
              <a:ea typeface="ＭＳ Ｐゴシック" pitchFamily="-65" charset="-128"/>
            </a:endParaRPr>
          </a:p>
          <a:p>
            <a:pPr lvl="1">
              <a:lnSpc>
                <a:spcPct val="90000"/>
              </a:lnSpc>
              <a:buFont typeface="Monotype Sorts" pitchFamily="-65" charset="2"/>
              <a:buNone/>
            </a:pPr>
            <a:r>
              <a:rPr lang="en-US" sz="2400" smtClean="0">
                <a:ea typeface="ＭＳ Ｐゴシック" pitchFamily="-65" charset="-128"/>
                <a:cs typeface="Times New Roman" pitchFamily="18" charset="0"/>
              </a:rPr>
              <a:t>	Material about the patent policy is available at</a:t>
            </a:r>
            <a:r>
              <a:rPr lang="en-US" sz="2400" smtClean="0">
                <a:ea typeface="ＭＳ Ｐゴシック" pitchFamily="-65" charset="-128"/>
              </a:rPr>
              <a:t> </a:t>
            </a:r>
          </a:p>
          <a:p>
            <a:pPr lvl="1">
              <a:lnSpc>
                <a:spcPct val="90000"/>
              </a:lnSpc>
              <a:buFont typeface="Monotype Sorts" pitchFamily="-65" charset="2"/>
              <a:buNone/>
            </a:pPr>
            <a:r>
              <a:rPr lang="en-US" sz="2400" smtClean="0">
                <a:ea typeface="ＭＳ Ｐゴシック" pitchFamily="-65" charset="-128"/>
              </a:rPr>
              <a:t>		</a:t>
            </a:r>
            <a:r>
              <a:rPr lang="en-US" sz="2100" i="1"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3733800" y="5867400"/>
            <a:ext cx="952500" cy="366713"/>
          </a:xfrm>
          <a:prstGeom prst="rect">
            <a:avLst/>
          </a:prstGeom>
          <a:noFill/>
          <a:ln w="9525">
            <a:noFill/>
            <a:miter lim="800000"/>
            <a:headEnd/>
            <a:tailEnd/>
          </a:ln>
        </p:spPr>
        <p:txBody>
          <a:bodyPr wrap="none">
            <a:spAutoFit/>
          </a:bodyPr>
          <a:lstStyle/>
          <a:p>
            <a:pPr eaLnBrk="1" hangingPunct="1"/>
            <a:r>
              <a:rPr lang="en-US" sz="1800" b="1" u="sng"/>
              <a:t>Slide #2</a:t>
            </a:r>
            <a:endParaRPr lang="en-US"/>
          </a:p>
        </p:txBody>
      </p:sp>
      <p:sp>
        <p:nvSpPr>
          <p:cNvPr id="10248" name="Rectangle 7"/>
          <p:cNvSpPr>
            <a:spLocks noChangeArrowheads="1"/>
          </p:cNvSpPr>
          <p:nvPr/>
        </p:nvSpPr>
        <p:spPr bwMode="auto">
          <a:xfrm>
            <a:off x="1143000" y="5029200"/>
            <a:ext cx="6781800" cy="822325"/>
          </a:xfrm>
          <a:prstGeom prst="rect">
            <a:avLst/>
          </a:prstGeom>
          <a:noFill/>
          <a:ln w="9525">
            <a:noFill/>
            <a:miter lim="800000"/>
            <a:headEnd/>
            <a:tailEnd/>
          </a:ln>
        </p:spPr>
        <p:txBody>
          <a:bodyPr>
            <a:spAutoFit/>
          </a:bodyPr>
          <a:lstStyle/>
          <a:p>
            <a:pPr eaLnBrk="1" hangingPunct="1"/>
            <a:r>
              <a:rPr 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1"/>
          <p:cNvSpPr>
            <a:spLocks noGrp="1"/>
          </p:cNvSpPr>
          <p:nvPr>
            <p:ph type="dt" sz="quarter" idx="10"/>
          </p:nvPr>
        </p:nvSpPr>
        <p:spPr>
          <a:noFill/>
        </p:spPr>
        <p:txBody>
          <a:bodyPr/>
          <a:lstStyle/>
          <a:p>
            <a:r>
              <a:rPr lang="en-US" smtClean="0"/>
              <a:t>&lt;May 2010&gt;</a:t>
            </a:r>
          </a:p>
        </p:txBody>
      </p:sp>
      <p:sp>
        <p:nvSpPr>
          <p:cNvPr id="11267" name="Footer Placeholder 2"/>
          <p:cNvSpPr>
            <a:spLocks noGrp="1"/>
          </p:cNvSpPr>
          <p:nvPr>
            <p:ph type="ftr" sz="quarter" idx="11"/>
          </p:nvPr>
        </p:nvSpPr>
        <p:spPr>
          <a:noFill/>
        </p:spPr>
        <p:txBody>
          <a:bodyPr/>
          <a:lstStyle/>
          <a:p>
            <a:r>
              <a:rPr lang="en-US" smtClean="0"/>
              <a:t>&lt;Pat Kinney&gt;, &lt;Kinney Consulting LLC&gt;</a:t>
            </a:r>
          </a:p>
        </p:txBody>
      </p:sp>
      <p:sp>
        <p:nvSpPr>
          <p:cNvPr id="11268" name="Slide Number Placeholder 3"/>
          <p:cNvSpPr>
            <a:spLocks noGrp="1"/>
          </p:cNvSpPr>
          <p:nvPr>
            <p:ph type="sldNum" sz="quarter" idx="12"/>
          </p:nvPr>
        </p:nvSpPr>
        <p:spPr>
          <a:noFill/>
        </p:spPr>
        <p:txBody>
          <a:bodyPr/>
          <a:lstStyle/>
          <a:p>
            <a:r>
              <a:rPr lang="en-US" smtClean="0"/>
              <a:t>Slide </a:t>
            </a:r>
            <a:fld id="{72FEA50E-EF84-43D5-AA59-B69CEDD30BC9}" type="slidenum">
              <a:rPr lang="en-US" smtClean="0"/>
              <a:pPr/>
              <a:t>9</a:t>
            </a:fld>
            <a:endParaRPr lang="en-US" smtClean="0"/>
          </a:p>
        </p:txBody>
      </p:sp>
      <p:sp>
        <p:nvSpPr>
          <p:cNvPr id="11269" name="Rectangle 1026"/>
          <p:cNvSpPr>
            <a:spLocks noGrp="1" noChangeArrowheads="1"/>
          </p:cNvSpPr>
          <p:nvPr>
            <p:ph type="title" idx="4294967295"/>
          </p:nvPr>
        </p:nvSpPr>
        <p:spPr>
          <a:xfrm>
            <a:off x="304800" y="381000"/>
            <a:ext cx="8686800" cy="1143000"/>
          </a:xfrm>
        </p:spPr>
        <p:txBody>
          <a:bodyPr/>
          <a:lstStyle/>
          <a:p>
            <a:r>
              <a:rPr lang="en-US" smtClean="0"/>
              <a:t>Call for Potentially Essential Patents</a:t>
            </a:r>
          </a:p>
        </p:txBody>
      </p:sp>
      <p:sp>
        <p:nvSpPr>
          <p:cNvPr id="11270" name="Rectangle 1027"/>
          <p:cNvSpPr>
            <a:spLocks noGrp="1" noChangeArrowheads="1"/>
          </p:cNvSpPr>
          <p:nvPr>
            <p:ph type="body" idx="4294967295"/>
          </p:nvPr>
        </p:nvSpPr>
        <p:spPr>
          <a:xfrm>
            <a:off x="381000" y="1295400"/>
            <a:ext cx="7772400" cy="48768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ea typeface="ＭＳ Ｐゴシック" pitchFamily="-65" charset="-128"/>
              </a:rPr>
              <a:t>Either speak up now or</a:t>
            </a:r>
          </a:p>
          <a:p>
            <a:pPr lvl="1"/>
            <a:r>
              <a:rPr lang="en-US" sz="2000" smtClean="0">
                <a:ea typeface="ＭＳ Ｐゴシック" pitchFamily="-65" charset="-128"/>
              </a:rPr>
              <a:t>Provide the chair of this group with the identity of the holder(s) of any and all such claims as soon as possible or</a:t>
            </a:r>
          </a:p>
          <a:p>
            <a:pPr lvl="1"/>
            <a:r>
              <a:rPr lang="en-US" sz="2000" smtClean="0">
                <a:ea typeface="ＭＳ Ｐゴシック" pitchFamily="-65" charset="-128"/>
              </a:rPr>
              <a:t>Cause an LOA to be submitted</a:t>
            </a:r>
          </a:p>
        </p:txBody>
      </p:sp>
      <p:sp>
        <p:nvSpPr>
          <p:cNvPr id="11271" name="Text Box 1028"/>
          <p:cNvSpPr txBox="1">
            <a:spLocks noChangeArrowheads="1"/>
          </p:cNvSpPr>
          <p:nvPr/>
        </p:nvSpPr>
        <p:spPr bwMode="auto">
          <a:xfrm>
            <a:off x="3352800" y="5486400"/>
            <a:ext cx="952500" cy="369888"/>
          </a:xfrm>
          <a:prstGeom prst="rect">
            <a:avLst/>
          </a:prstGeom>
          <a:noFill/>
          <a:ln w="9525">
            <a:noFill/>
            <a:miter lim="800000"/>
            <a:headEnd/>
            <a:tailEnd/>
          </a:ln>
        </p:spPr>
        <p:txBody>
          <a:bodyPr>
            <a:spAutoFit/>
          </a:bodyPr>
          <a:lstStyle/>
          <a:p>
            <a:pPr eaLnBrk="1" hangingPunct="1"/>
            <a:r>
              <a:rPr lang="en-US" sz="1800" b="1" u="sng"/>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16159</TotalTime>
  <Words>754</Words>
  <Application>Microsoft Office PowerPoint</Application>
  <PresentationFormat>On-screen Show (4:3)</PresentationFormat>
  <Paragraphs>159</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Slide 1</vt:lpstr>
      <vt:lpstr>Low Energy Critical Infrastructure Monitoring</vt:lpstr>
      <vt:lpstr>LECIM Status</vt:lpstr>
      <vt:lpstr>LECIM IG Meeting Goals</vt:lpstr>
      <vt:lpstr>LECIM IG Meetings This Week</vt:lpstr>
      <vt:lpstr>Instructions for the WG Chair</vt:lpstr>
      <vt:lpstr>Participants, Patents, and Duty to Inform</vt:lpstr>
      <vt:lpstr>Patent Related Links</vt:lpstr>
      <vt:lpstr>Call for Potentially Essential Patents</vt:lpstr>
      <vt:lpstr>Other Guidelines for IEEE WG Meetings</vt:lpstr>
    </vt:vector>
  </TitlesOfParts>
  <Manager/>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LECI Opening Report</dc:title>
  <dc:subject/>
  <dc:creator>David Howard</dc:creator>
  <cp:keywords/>
  <dc:description/>
  <cp:lastModifiedBy>Pat Kinney</cp:lastModifiedBy>
  <cp:revision>799</cp:revision>
  <cp:lastPrinted>2000-03-07T00:55:37Z</cp:lastPrinted>
  <dcterms:created xsi:type="dcterms:W3CDTF">2008-07-14T18:46:05Z</dcterms:created>
  <dcterms:modified xsi:type="dcterms:W3CDTF">2010-05-17T02:30:50Z</dcterms:modified>
  <cp:category>15-10-0298-00-leci</cp:category>
</cp:coreProperties>
</file>