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86" r:id="rId3"/>
    <p:sldId id="287" r:id="rId4"/>
    <p:sldId id="288" r:id="rId5"/>
    <p:sldId id="289" r:id="rId6"/>
    <p:sldId id="290" r:id="rId7"/>
    <p:sldId id="291" r:id="rId8"/>
    <p:sldId id="292" r:id="rId9"/>
    <p:sldId id="293" r:id="rId10"/>
    <p:sldId id="294" r:id="rId11"/>
    <p:sldId id="260" r:id="rId12"/>
    <p:sldId id="269" r:id="rId13"/>
    <p:sldId id="272" r:id="rId14"/>
    <p:sldId id="277" r:id="rId15"/>
    <p:sldId id="278" r:id="rId16"/>
    <p:sldId id="27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51" autoAdjust="0"/>
    <p:restoredTop sz="94697" autoAdjust="0"/>
  </p:normalViewPr>
  <p:slideViewPr>
    <p:cSldViewPr>
      <p:cViewPr varScale="1">
        <p:scale>
          <a:sx n="90" d="100"/>
          <a:sy n="90" d="100"/>
        </p:scale>
        <p:origin x="-36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2412" y="-108"/>
      </p:cViewPr>
      <p:guideLst>
        <p:guide orient="horz" pos="2923"/>
        <p:guide pos="2184"/>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87C5E5B5-9DB0-429E-BA8F-3BDF026E09D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8233D6C6-329C-4004-BFD9-EE1311C851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8233D6C6-329C-4004-BFD9-EE1311C8510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48018CE-AFEA-4463-A233-DEACB3DA3F1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1C442FF-1665-4C9A-9098-19FF9058C2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88FC33D-8CC3-4D91-9022-945967EA7D0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C6A979E-6BE7-4840-8ABA-F22D8D8DFF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EFF614C-961A-484F-9100-7B1B586DECB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Nikica Mikulandra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8664E72B-B00D-49CE-B61C-6952A72AC2E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2010</a:t>
            </a:r>
            <a:endParaRPr lang="en-US" dirty="0"/>
          </a:p>
        </p:txBody>
      </p:sp>
      <p:sp>
        <p:nvSpPr>
          <p:cNvPr id="8" name="Footer Placeholder 7"/>
          <p:cNvSpPr>
            <a:spLocks noGrp="1"/>
          </p:cNvSpPr>
          <p:nvPr>
            <p:ph type="ftr" sz="quarter" idx="11"/>
          </p:nvPr>
        </p:nvSpPr>
        <p:spPr/>
        <p:txBody>
          <a:bodyPr/>
          <a:lstStyle>
            <a:lvl1pPr>
              <a:defRPr/>
            </a:lvl1pPr>
          </a:lstStyle>
          <a:p>
            <a:r>
              <a:rPr lang="en-US" smtClean="0"/>
              <a:t>Nikica Mikulandra</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0C78AB60-850F-47FA-8749-3F180F94BA8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2010</a:t>
            </a:r>
            <a:endParaRPr lang="en-US" dirty="0"/>
          </a:p>
        </p:txBody>
      </p:sp>
      <p:sp>
        <p:nvSpPr>
          <p:cNvPr id="4" name="Footer Placeholder 3"/>
          <p:cNvSpPr>
            <a:spLocks noGrp="1"/>
          </p:cNvSpPr>
          <p:nvPr>
            <p:ph type="ftr" sz="quarter" idx="11"/>
          </p:nvPr>
        </p:nvSpPr>
        <p:spPr/>
        <p:txBody>
          <a:bodyPr/>
          <a:lstStyle>
            <a:lvl1pPr>
              <a:defRPr/>
            </a:lvl1pPr>
          </a:lstStyle>
          <a:p>
            <a:r>
              <a:rPr lang="en-US" smtClean="0"/>
              <a:t>Nikica Mikulandra</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B8D27E25-C7AE-4F3E-9E47-DF30E8F007A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2010</a:t>
            </a:r>
            <a:endParaRPr lang="en-US" dirty="0"/>
          </a:p>
        </p:txBody>
      </p:sp>
      <p:sp>
        <p:nvSpPr>
          <p:cNvPr id="3" name="Footer Placeholder 2"/>
          <p:cNvSpPr>
            <a:spLocks noGrp="1"/>
          </p:cNvSpPr>
          <p:nvPr>
            <p:ph type="ftr" sz="quarter" idx="11"/>
          </p:nvPr>
        </p:nvSpPr>
        <p:spPr/>
        <p:txBody>
          <a:bodyPr/>
          <a:lstStyle>
            <a:lvl1pPr>
              <a:defRPr/>
            </a:lvl1pPr>
          </a:lstStyle>
          <a:p>
            <a:r>
              <a:rPr lang="en-US" smtClean="0"/>
              <a:t>Nikica Mikulandra</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44F949DA-6DC1-48A5-A68B-9225C040069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Nikica Mikulandra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572AA6EF-2754-44AC-A922-20329262E1A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Nikica Mikulandra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D364153-44DC-4450-A93C-DA0CE2C2628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2010</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Nikica Mikulandra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97AEC2D-0215-4ED6-ACE7-CBA4A5C99407}" type="slidenum">
              <a:rPr lang="en-US"/>
              <a:pPr/>
              <a:t>‹#›</a:t>
            </a:fld>
            <a:endParaRPr lang="en-US"/>
          </a:p>
        </p:txBody>
      </p:sp>
      <p:sp>
        <p:nvSpPr>
          <p:cNvPr id="1031" name="Rectangle 7"/>
          <p:cNvSpPr>
            <a:spLocks noChangeArrowheads="1"/>
          </p:cNvSpPr>
          <p:nvPr/>
        </p:nvSpPr>
        <p:spPr bwMode="auto">
          <a:xfrm>
            <a:off x="4225925" y="394156"/>
            <a:ext cx="4264025" cy="215444"/>
          </a:xfrm>
          <a:prstGeom prst="rect">
            <a:avLst/>
          </a:prstGeom>
          <a:noFill/>
          <a:ln w="9525">
            <a:noFill/>
            <a:miter lim="800000"/>
            <a:headEnd/>
            <a:tailEnd/>
          </a:ln>
          <a:effectLst/>
        </p:spPr>
        <p:txBody>
          <a:bodyPr lIns="0" tIns="0" rIns="0" bIns="0" anchor="b">
            <a:spAutoFit/>
          </a:bodyPr>
          <a:lstStyle/>
          <a:p>
            <a:pPr lvl="4" algn="r"/>
            <a:r>
              <a:rPr lang="en-US" sz="1400" b="1" dirty="0"/>
              <a:t>doc.: </a:t>
            </a:r>
            <a:r>
              <a:rPr lang="en-US" sz="1400" b="1" dirty="0" smtClean="0"/>
              <a:t>IEEE </a:t>
            </a:r>
            <a:r>
              <a:rPr lang="en-US" sz="1400" b="1" dirty="0" smtClean="0"/>
              <a:t>15-10-0297-02-leci</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dirty="0" smtClean="0"/>
              <a:t>May 2010</a:t>
            </a:r>
            <a:endParaRPr lang="en-US" dirty="0"/>
          </a:p>
        </p:txBody>
      </p:sp>
      <p:sp>
        <p:nvSpPr>
          <p:cNvPr id="4" name="Footer Placeholder 2"/>
          <p:cNvSpPr>
            <a:spLocks noGrp="1"/>
          </p:cNvSpPr>
          <p:nvPr>
            <p:ph type="ftr" sz="quarter" idx="11"/>
          </p:nvPr>
        </p:nvSpPr>
        <p:spPr>
          <a:xfrm>
            <a:off x="5486400" y="6475413"/>
            <a:ext cx="3124200" cy="184666"/>
          </a:xfrm>
        </p:spPr>
        <p:txBody>
          <a:bodyPr/>
          <a:lstStyle/>
          <a:p>
            <a:r>
              <a:rPr lang="hr-HR" dirty="0" smtClean="0"/>
              <a:t>Nikica Mikulandra</a:t>
            </a:r>
            <a:endParaRPr lang="en-US" dirty="0"/>
          </a:p>
        </p:txBody>
      </p:sp>
      <p:sp>
        <p:nvSpPr>
          <p:cNvPr id="5" name="Slide Number Placeholder 3"/>
          <p:cNvSpPr>
            <a:spLocks noGrp="1"/>
          </p:cNvSpPr>
          <p:nvPr>
            <p:ph type="sldNum" sz="quarter" idx="12"/>
          </p:nvPr>
        </p:nvSpPr>
        <p:spPr/>
        <p:txBody>
          <a:bodyPr/>
          <a:lstStyle/>
          <a:p>
            <a:r>
              <a:rPr lang="en-US" dirty="0"/>
              <a:t>Slide </a:t>
            </a:r>
            <a:fld id="{CB9CE78F-DA64-4F71-9F79-58F6479410CA}" type="slidenum">
              <a:rPr lang="en-US"/>
              <a:pPr/>
              <a:t>1</a:t>
            </a:fld>
            <a:endParaRPr lang="en-US" dirty="0"/>
          </a:p>
        </p:txBody>
      </p:sp>
      <p:sp>
        <p:nvSpPr>
          <p:cNvPr id="27651" name="Rectangle 3"/>
          <p:cNvSpPr>
            <a:spLocks noChangeArrowheads="1"/>
          </p:cNvSpPr>
          <p:nvPr/>
        </p:nvSpPr>
        <p:spPr bwMode="auto">
          <a:xfrm>
            <a:off x="152400" y="609600"/>
            <a:ext cx="8991600" cy="4124206"/>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a:t>Title</a:t>
            </a:r>
            <a:r>
              <a:rPr lang="en-US" sz="1600" b="1" dirty="0" smtClean="0"/>
              <a:t>:</a:t>
            </a:r>
            <a:r>
              <a:rPr lang="en-US" sz="1600" dirty="0" smtClean="0"/>
              <a:t>[Remote Monitoring Applications]</a:t>
            </a:r>
          </a:p>
          <a:p>
            <a:r>
              <a:rPr lang="en-US" sz="1600" b="1" dirty="0"/>
              <a:t>Date Submitted: </a:t>
            </a:r>
            <a:r>
              <a:rPr lang="en-US" sz="1600" dirty="0" smtClean="0"/>
              <a:t>[May 2010]</a:t>
            </a:r>
          </a:p>
          <a:p>
            <a:r>
              <a:rPr lang="en-US" sz="1600" b="1" dirty="0"/>
              <a:t>Source</a:t>
            </a:r>
            <a:r>
              <a:rPr lang="en-US" sz="1600" b="1" dirty="0" smtClean="0"/>
              <a:t>:</a:t>
            </a:r>
            <a:r>
              <a:rPr lang="en-US" sz="1600" dirty="0" smtClean="0"/>
              <a:t>[</a:t>
            </a:r>
            <a:r>
              <a:rPr lang="hr-HR" sz="1600" dirty="0" smtClean="0"/>
              <a:t>Nikica Mikulandra</a:t>
            </a:r>
            <a:r>
              <a:rPr lang="en-US" sz="1600" dirty="0" smtClean="0"/>
              <a:t>] </a:t>
            </a:r>
            <a:r>
              <a:rPr lang="en-US" sz="1600" dirty="0"/>
              <a:t>Company </a:t>
            </a:r>
            <a:r>
              <a:rPr lang="en-US" sz="1600" dirty="0" smtClean="0"/>
              <a:t>[KONČAR]</a:t>
            </a:r>
            <a:endParaRPr lang="en-US" sz="1600" dirty="0"/>
          </a:p>
          <a:p>
            <a:r>
              <a:rPr lang="en-US" sz="1600" dirty="0"/>
              <a:t>Address </a:t>
            </a:r>
            <a:r>
              <a:rPr lang="en-US" sz="1600" dirty="0" smtClean="0"/>
              <a:t>[Zagreb, Croatia]</a:t>
            </a:r>
            <a:endParaRPr lang="en-US" sz="1600" dirty="0"/>
          </a:p>
          <a:p>
            <a:r>
              <a:rPr lang="en-US" sz="1600" dirty="0" smtClean="0"/>
              <a:t>Voice:[+385 1 3655 555], </a:t>
            </a:r>
            <a:r>
              <a:rPr lang="en-US" sz="1600" dirty="0"/>
              <a:t>FAX</a:t>
            </a:r>
            <a:r>
              <a:rPr lang="en-US" sz="1600" dirty="0" smtClean="0"/>
              <a:t>:[], </a:t>
            </a:r>
            <a:r>
              <a:rPr lang="en-US" sz="1600" dirty="0"/>
              <a:t>E-Mail</a:t>
            </a:r>
            <a:r>
              <a:rPr lang="en-US" sz="1600" dirty="0" smtClean="0"/>
              <a:t>:[nmikulandra@koncar-inem.hr], Web:[http://www.koncar.com]</a:t>
            </a:r>
          </a:p>
          <a:p>
            <a:pPr>
              <a:spcBef>
                <a:spcPts val="600"/>
              </a:spcBef>
              <a:spcAft>
                <a:spcPts val="600"/>
              </a:spcAft>
            </a:pPr>
            <a:r>
              <a:rPr lang="en-US" sz="1600" b="1" dirty="0"/>
              <a:t>Abstract:</a:t>
            </a:r>
            <a:r>
              <a:rPr lang="en-US" sz="1600" dirty="0" smtClean="0"/>
              <a:t>[This presentation describes potential applications for LECIM]</a:t>
            </a:r>
            <a:endParaRPr lang="en-US" sz="1600" dirty="0"/>
          </a:p>
          <a:p>
            <a:pPr>
              <a:spcBef>
                <a:spcPts val="600"/>
              </a:spcBef>
              <a:spcAft>
                <a:spcPts val="600"/>
              </a:spcAft>
            </a:pPr>
            <a:r>
              <a:rPr lang="en-US" sz="1600" b="1" dirty="0"/>
              <a:t>Purpose:</a:t>
            </a:r>
            <a:r>
              <a:rPr lang="en-US" sz="1600" dirty="0"/>
              <a:t>	[For information]</a:t>
            </a:r>
          </a:p>
          <a:p>
            <a:r>
              <a:rPr lang="en-US" sz="1600" b="1" dirty="0"/>
              <a:t>Notice:</a:t>
            </a:r>
            <a:r>
              <a:rPr lang="en-US" sz="1600" dirty="0"/>
              <a:t>	This document</a:t>
            </a:r>
            <a:r>
              <a:rPr lang="en-US" sz="1600" dirty="0">
                <a:solidFill>
                  <a:schemeClr val="tx2"/>
                </a:solidFill>
              </a:rPr>
              <a: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gas meters</a:t>
            </a:r>
            <a:endParaRPr lang="en-US"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a:xfrm>
            <a:off x="685800" y="1981200"/>
            <a:ext cx="8039100" cy="4114800"/>
          </a:xfrm>
        </p:spPr>
        <p:txBody>
          <a:bodyPr/>
          <a:lstStyle/>
          <a:p>
            <a:r>
              <a:rPr lang="en-US" sz="2800" dirty="0" smtClean="0"/>
              <a:t>Motivation</a:t>
            </a:r>
          </a:p>
          <a:p>
            <a:pPr lvl="1"/>
            <a:r>
              <a:rPr lang="en-US" sz="2400" dirty="0" smtClean="0"/>
              <a:t>Water/ Gas </a:t>
            </a:r>
            <a:r>
              <a:rPr lang="hr-HR" sz="2400" dirty="0" smtClean="0"/>
              <a:t>Meter</a:t>
            </a:r>
            <a:r>
              <a:rPr lang="en-US" sz="2400" dirty="0" smtClean="0"/>
              <a:t>s</a:t>
            </a:r>
          </a:p>
          <a:p>
            <a:pPr lvl="1"/>
            <a:r>
              <a:rPr lang="hr-HR" sz="2400" dirty="0" err="1" smtClean="0"/>
              <a:t>Basic</a:t>
            </a:r>
            <a:r>
              <a:rPr lang="hr-HR" sz="2400" dirty="0" smtClean="0"/>
              <a:t> project for </a:t>
            </a:r>
            <a:r>
              <a:rPr lang="hr-HR" sz="2400" dirty="0" err="1" smtClean="0"/>
              <a:t>Smart</a:t>
            </a:r>
            <a:r>
              <a:rPr lang="hr-HR" sz="2400" dirty="0" smtClean="0"/>
              <a:t> Grid </a:t>
            </a:r>
            <a:r>
              <a:rPr lang="hr-HR" sz="2400" dirty="0" err="1" smtClean="0"/>
              <a:t>implementation</a:t>
            </a:r>
            <a:endParaRPr lang="en-US" sz="2400" dirty="0" smtClean="0"/>
          </a:p>
          <a:p>
            <a:endParaRPr lang="en-US" sz="2800" dirty="0" smtClean="0"/>
          </a:p>
          <a:p>
            <a:r>
              <a:rPr lang="en-US" sz="2800" dirty="0" smtClean="0"/>
              <a:t>Objective </a:t>
            </a:r>
          </a:p>
          <a:p>
            <a:pPr lvl="1"/>
            <a:r>
              <a:rPr lang="en-US" sz="2400" dirty="0" smtClean="0"/>
              <a:t>Application description</a:t>
            </a:r>
          </a:p>
          <a:p>
            <a:pPr lvl="1"/>
            <a:r>
              <a:rPr lang="en-US" sz="2400" dirty="0" smtClean="0"/>
              <a:t>Application requirements</a:t>
            </a:r>
          </a:p>
          <a:p>
            <a:pPr lvl="1"/>
            <a:r>
              <a:rPr lang="en-US" sz="2400" dirty="0" smtClean="0"/>
              <a:t>Challenges </a:t>
            </a:r>
          </a:p>
        </p:txBody>
      </p:sp>
      <p:sp>
        <p:nvSpPr>
          <p:cNvPr id="2" name="Date Placeholder 1"/>
          <p:cNvSpPr>
            <a:spLocks noGrp="1"/>
          </p:cNvSpPr>
          <p:nvPr>
            <p:ph type="dt" sz="half" idx="10"/>
          </p:nvPr>
        </p:nvSpPr>
        <p:spPr/>
        <p:txBody>
          <a:bodyPr/>
          <a:lstStyle/>
          <a:p>
            <a:r>
              <a:rPr lang="en-US" dirty="0" smtClean="0"/>
              <a:t>May 2010</a:t>
            </a:r>
            <a:endParaRPr lang="en-US" dirty="0"/>
          </a:p>
        </p:txBody>
      </p:sp>
      <p:sp>
        <p:nvSpPr>
          <p:cNvPr id="3" name="Footer Placeholder 2"/>
          <p:cNvSpPr>
            <a:spLocks noGrp="1"/>
          </p:cNvSpPr>
          <p:nvPr>
            <p:ph type="ftr" sz="quarter" idx="11"/>
          </p:nvPr>
        </p:nvSpPr>
        <p:spPr/>
        <p:txBody>
          <a:bodyPr/>
          <a:lstStyle/>
          <a:p>
            <a:r>
              <a:rPr lang="en-US" smtClean="0"/>
              <a:t>Nikica Mikulandra</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Opportunity </a:t>
            </a:r>
            <a:endParaRPr lang="en-US" dirty="0"/>
          </a:p>
        </p:txBody>
      </p:sp>
      <p:sp>
        <p:nvSpPr>
          <p:cNvPr id="3" name="Content Placeholder 2"/>
          <p:cNvSpPr>
            <a:spLocks noGrp="1"/>
          </p:cNvSpPr>
          <p:nvPr>
            <p:ph idx="1"/>
          </p:nvPr>
        </p:nvSpPr>
        <p:spPr/>
        <p:txBody>
          <a:bodyPr/>
          <a:lstStyle/>
          <a:p>
            <a:r>
              <a:rPr lang="hr-HR" sz="2400" dirty="0" smtClean="0"/>
              <a:t>€</a:t>
            </a:r>
            <a:r>
              <a:rPr lang="en-US" sz="2400" dirty="0" smtClean="0"/>
              <a:t>1</a:t>
            </a:r>
            <a:r>
              <a:rPr lang="hr-HR" sz="2400" dirty="0" smtClean="0"/>
              <a:t>0</a:t>
            </a:r>
            <a:r>
              <a:rPr lang="en-US" sz="2400" dirty="0" smtClean="0"/>
              <a:t>0B industry</a:t>
            </a:r>
          </a:p>
          <a:p>
            <a:pPr lvl="1"/>
            <a:r>
              <a:rPr lang="hr-HR" sz="2400" dirty="0" smtClean="0"/>
              <a:t>Over 6</a:t>
            </a:r>
            <a:r>
              <a:rPr lang="en-US" sz="2400" dirty="0" smtClean="0"/>
              <a:t>0% of </a:t>
            </a:r>
            <a:r>
              <a:rPr lang="hr-HR" sz="2400" dirty="0" smtClean="0"/>
              <a:t>present meters are not smart yet</a:t>
            </a:r>
            <a:endParaRPr lang="en-US" sz="2400" dirty="0" smtClean="0"/>
          </a:p>
          <a:p>
            <a:endParaRPr lang="en-US" sz="2400" dirty="0" smtClean="0"/>
          </a:p>
          <a:p>
            <a:r>
              <a:rPr lang="hr-HR" sz="2400" dirty="0" smtClean="0"/>
              <a:t>EU regulation: all meters have to smart by year 2020</a:t>
            </a:r>
            <a:endParaRPr lang="en-US" sz="2400" dirty="0" smtClean="0"/>
          </a:p>
          <a:p>
            <a:endParaRPr lang="en-US" sz="2400" dirty="0" smtClean="0"/>
          </a:p>
          <a:p>
            <a:r>
              <a:rPr lang="hr-HR" sz="2400" dirty="0" smtClean="0"/>
              <a:t>Problems with existing technologies</a:t>
            </a:r>
          </a:p>
          <a:p>
            <a:endParaRPr lang="hr-HR" sz="2400" dirty="0" smtClean="0"/>
          </a:p>
          <a:p>
            <a:r>
              <a:rPr lang="hr-HR" sz="2400" dirty="0" smtClean="0"/>
              <a:t>There is no acctepted standard</a:t>
            </a:r>
            <a:endParaRPr lang="en-US" sz="2400" dirty="0" smtClean="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6" name="Footer Placeholder 5"/>
          <p:cNvSpPr>
            <a:spLocks noGrp="1"/>
          </p:cNvSpPr>
          <p:nvPr>
            <p:ph type="ftr" sz="quarter" idx="11"/>
          </p:nvPr>
        </p:nvSpPr>
        <p:spPr/>
        <p:txBody>
          <a:bodyPr/>
          <a:lstStyle/>
          <a:p>
            <a:r>
              <a:rPr lang="en-US" smtClean="0"/>
              <a:t>Nikica Mikulandra</a:t>
            </a:r>
            <a:endParaRPr lang="en-US" dirty="0"/>
          </a:p>
        </p:txBody>
      </p:sp>
      <p:sp>
        <p:nvSpPr>
          <p:cNvPr id="5" name="Slide Number Placeholder 4"/>
          <p:cNvSpPr>
            <a:spLocks noGrp="1"/>
          </p:cNvSpPr>
          <p:nvPr>
            <p:ph type="sldNum" sz="quarter" idx="12"/>
          </p:nvPr>
        </p:nvSpPr>
        <p:spPr/>
        <p:txBody>
          <a:bodyPr/>
          <a:lstStyle/>
          <a:p>
            <a:r>
              <a:rPr lang="en-US" smtClean="0"/>
              <a:t>Slide </a:t>
            </a:r>
            <a:fld id="{1C6A979E-6BE7-4840-8ABA-F22D8D8DFF6D}"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challenges</a:t>
            </a:r>
            <a:endParaRPr lang="en-US" dirty="0"/>
          </a:p>
        </p:txBody>
      </p:sp>
      <p:sp>
        <p:nvSpPr>
          <p:cNvPr id="3" name="Content Placeholder 2"/>
          <p:cNvSpPr>
            <a:spLocks noGrp="1"/>
          </p:cNvSpPr>
          <p:nvPr>
            <p:ph idx="1"/>
          </p:nvPr>
        </p:nvSpPr>
        <p:spPr>
          <a:xfrm>
            <a:off x="685800" y="1981200"/>
            <a:ext cx="7772400" cy="3619500"/>
          </a:xfrm>
        </p:spPr>
        <p:txBody>
          <a:bodyPr/>
          <a:lstStyle/>
          <a:p>
            <a:r>
              <a:rPr lang="hr-HR" sz="2000" dirty="0" err="1" smtClean="0"/>
              <a:t>Bidirectional</a:t>
            </a:r>
            <a:r>
              <a:rPr lang="hr-HR" sz="2000" dirty="0" smtClean="0"/>
              <a:t> </a:t>
            </a:r>
            <a:r>
              <a:rPr lang="hr-HR" sz="2000" dirty="0" err="1" smtClean="0"/>
              <a:t>communication</a:t>
            </a:r>
            <a:r>
              <a:rPr lang="hr-HR" sz="2000" dirty="0" smtClean="0"/>
              <a:t> </a:t>
            </a:r>
            <a:r>
              <a:rPr lang="hr-HR" sz="2000" dirty="0" err="1" smtClean="0"/>
              <a:t>between</a:t>
            </a:r>
            <a:r>
              <a:rPr lang="hr-HR" sz="2000" dirty="0" smtClean="0"/>
              <a:t> </a:t>
            </a:r>
            <a:r>
              <a:rPr lang="hr-HR" sz="2000" dirty="0" err="1" smtClean="0"/>
              <a:t>system</a:t>
            </a:r>
            <a:r>
              <a:rPr lang="hr-HR" sz="2000" dirty="0" smtClean="0"/>
              <a:t> </a:t>
            </a:r>
            <a:r>
              <a:rPr lang="hr-HR" sz="2000" dirty="0" err="1" smtClean="0"/>
              <a:t>and</a:t>
            </a:r>
            <a:r>
              <a:rPr lang="hr-HR" sz="2000" dirty="0" smtClean="0"/>
              <a:t> </a:t>
            </a:r>
            <a:r>
              <a:rPr lang="hr-HR" sz="2000" dirty="0" err="1" smtClean="0"/>
              <a:t>meter</a:t>
            </a:r>
            <a:endParaRPr lang="en-US" sz="2000" dirty="0" smtClean="0"/>
          </a:p>
          <a:p>
            <a:r>
              <a:rPr lang="en-US" sz="2000" dirty="0" smtClean="0"/>
              <a:t>Large number of </a:t>
            </a:r>
            <a:r>
              <a:rPr lang="hr-HR" sz="2000" dirty="0" err="1" smtClean="0"/>
              <a:t>meters</a:t>
            </a:r>
            <a:r>
              <a:rPr lang="hr-HR" sz="2000" dirty="0" smtClean="0"/>
              <a:t> </a:t>
            </a:r>
            <a:r>
              <a:rPr lang="hr-HR" sz="2000" dirty="0" err="1" smtClean="0"/>
              <a:t>within</a:t>
            </a:r>
            <a:r>
              <a:rPr lang="hr-HR" sz="2000" dirty="0" smtClean="0"/>
              <a:t> urban </a:t>
            </a:r>
            <a:r>
              <a:rPr lang="hr-HR" sz="2000" dirty="0" err="1" smtClean="0"/>
              <a:t>areas</a:t>
            </a:r>
            <a:endParaRPr lang="en-US" sz="2000" dirty="0" smtClean="0"/>
          </a:p>
          <a:p>
            <a:r>
              <a:rPr lang="hr-HR" sz="2000" dirty="0" err="1" smtClean="0"/>
              <a:t>Large</a:t>
            </a:r>
            <a:r>
              <a:rPr lang="hr-HR" sz="2000" dirty="0" smtClean="0"/>
              <a:t> </a:t>
            </a:r>
            <a:r>
              <a:rPr lang="hr-HR" sz="2000" dirty="0" err="1" smtClean="0"/>
              <a:t>area</a:t>
            </a:r>
            <a:r>
              <a:rPr lang="hr-HR" sz="2000" dirty="0" smtClean="0"/>
              <a:t> </a:t>
            </a:r>
            <a:r>
              <a:rPr lang="hr-HR" sz="2000" dirty="0" err="1" smtClean="0"/>
              <a:t>of</a:t>
            </a:r>
            <a:r>
              <a:rPr lang="hr-HR" sz="2000" dirty="0" smtClean="0"/>
              <a:t> </a:t>
            </a:r>
            <a:r>
              <a:rPr lang="hr-HR" sz="2000" dirty="0" err="1" smtClean="0"/>
              <a:t>coverage</a:t>
            </a:r>
            <a:r>
              <a:rPr lang="hr-HR" sz="2000" dirty="0" smtClean="0"/>
              <a:t> for </a:t>
            </a:r>
            <a:r>
              <a:rPr lang="hr-HR" sz="2000" dirty="0" err="1" smtClean="0"/>
              <a:t>rural</a:t>
            </a:r>
            <a:r>
              <a:rPr lang="hr-HR" sz="2000" dirty="0" smtClean="0"/>
              <a:t> </a:t>
            </a:r>
            <a:r>
              <a:rPr lang="hr-HR" sz="2000" dirty="0" err="1" smtClean="0"/>
              <a:t>areas</a:t>
            </a:r>
            <a:endParaRPr lang="en-US" sz="2000" dirty="0" smtClean="0"/>
          </a:p>
          <a:p>
            <a:r>
              <a:rPr lang="en-US" sz="2000" dirty="0" smtClean="0"/>
              <a:t>Features </a:t>
            </a:r>
          </a:p>
          <a:p>
            <a:pPr lvl="1"/>
            <a:r>
              <a:rPr lang="hr-HR" sz="1600" dirty="0" err="1" smtClean="0"/>
              <a:t>Monthly</a:t>
            </a:r>
            <a:r>
              <a:rPr lang="hr-HR" sz="1600" dirty="0" smtClean="0"/>
              <a:t>, </a:t>
            </a:r>
            <a:r>
              <a:rPr lang="hr-HR" sz="1600" dirty="0" err="1" smtClean="0"/>
              <a:t>daily</a:t>
            </a:r>
            <a:r>
              <a:rPr lang="hr-HR" sz="1600" dirty="0" smtClean="0"/>
              <a:t>, 15-min </a:t>
            </a:r>
            <a:r>
              <a:rPr lang="hr-HR" sz="1600" dirty="0" err="1" smtClean="0"/>
              <a:t>measuring</a:t>
            </a:r>
            <a:endParaRPr lang="en-US" sz="1600" dirty="0" smtClean="0"/>
          </a:p>
          <a:p>
            <a:pPr lvl="1"/>
            <a:r>
              <a:rPr lang="hr-HR" sz="1600" dirty="0" err="1" smtClean="0"/>
              <a:t>Measuring</a:t>
            </a:r>
            <a:r>
              <a:rPr lang="hr-HR" sz="1600" dirty="0" smtClean="0"/>
              <a:t> on </a:t>
            </a:r>
            <a:r>
              <a:rPr lang="hr-HR" sz="1600" dirty="0" err="1" smtClean="0"/>
              <a:t>demand</a:t>
            </a:r>
            <a:endParaRPr lang="en-US" sz="1600" dirty="0" smtClean="0"/>
          </a:p>
          <a:p>
            <a:pPr lvl="1"/>
            <a:r>
              <a:rPr lang="hr-HR" sz="1600" dirty="0" smtClean="0"/>
              <a:t>Dynamic pricing</a:t>
            </a:r>
            <a:endParaRPr lang="en-US" sz="1600" dirty="0" smtClean="0"/>
          </a:p>
          <a:p>
            <a:pPr lvl="1"/>
            <a:r>
              <a:rPr lang="en-US" sz="1600" dirty="0" smtClean="0"/>
              <a:t>Reduce cost</a:t>
            </a:r>
          </a:p>
          <a:p>
            <a:pPr lvl="1"/>
            <a:r>
              <a:rPr lang="en-US" sz="1600" dirty="0" smtClean="0"/>
              <a:t>Improve customer service</a:t>
            </a:r>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a:t>
            </a:r>
            <a:r>
              <a:rPr lang="hr-HR" dirty="0" err="1" smtClean="0"/>
              <a:t>Smart</a:t>
            </a:r>
            <a:r>
              <a:rPr lang="hr-HR" dirty="0" smtClean="0"/>
              <a:t> </a:t>
            </a:r>
            <a:r>
              <a:rPr lang="hr-HR" dirty="0" err="1" smtClean="0"/>
              <a:t>Meters</a:t>
            </a:r>
            <a:endParaRPr lang="en-US" dirty="0"/>
          </a:p>
        </p:txBody>
      </p:sp>
      <p:sp>
        <p:nvSpPr>
          <p:cNvPr id="3" name="Content Placeholder 2"/>
          <p:cNvSpPr>
            <a:spLocks noGrp="1"/>
          </p:cNvSpPr>
          <p:nvPr>
            <p:ph idx="1"/>
          </p:nvPr>
        </p:nvSpPr>
        <p:spPr>
          <a:xfrm>
            <a:off x="952500" y="1981200"/>
            <a:ext cx="7277100" cy="4114800"/>
          </a:xfrm>
        </p:spPr>
        <p:txBody>
          <a:bodyPr/>
          <a:lstStyle/>
          <a:p>
            <a:r>
              <a:rPr lang="hr-HR" sz="2400" dirty="0" smtClean="0"/>
              <a:t>Precise measurement of consumed water / gas</a:t>
            </a:r>
            <a:endParaRPr lang="en-US" sz="2000" dirty="0" smtClean="0"/>
          </a:p>
          <a:p>
            <a:r>
              <a:rPr lang="hr-HR" sz="2400" dirty="0" err="1" smtClean="0"/>
              <a:t>Communication</a:t>
            </a:r>
            <a:r>
              <a:rPr lang="hr-HR" sz="2400" dirty="0" smtClean="0"/>
              <a:t> </a:t>
            </a:r>
            <a:r>
              <a:rPr lang="hr-HR" sz="2400" dirty="0" err="1" smtClean="0"/>
              <a:t>capabilities</a:t>
            </a:r>
            <a:endParaRPr lang="en-US" sz="2400" dirty="0" smtClean="0"/>
          </a:p>
          <a:p>
            <a:r>
              <a:rPr lang="hr-HR" sz="2400" dirty="0" err="1" smtClean="0"/>
              <a:t>Dynamic</a:t>
            </a:r>
            <a:r>
              <a:rPr lang="hr-HR" sz="2400" dirty="0" smtClean="0"/>
              <a:t> </a:t>
            </a:r>
            <a:r>
              <a:rPr lang="hr-HR" sz="2400" dirty="0" err="1" smtClean="0"/>
              <a:t>pricing</a:t>
            </a:r>
            <a:r>
              <a:rPr lang="hr-HR" sz="2400" dirty="0" smtClean="0"/>
              <a:t> </a:t>
            </a:r>
            <a:r>
              <a:rPr lang="hr-HR" sz="2400" dirty="0" err="1" smtClean="0"/>
              <a:t>capabilities</a:t>
            </a:r>
            <a:r>
              <a:rPr lang="hr-HR" sz="2400" dirty="0" smtClean="0"/>
              <a:t>, </a:t>
            </a:r>
            <a:r>
              <a:rPr lang="hr-HR" sz="2400" dirty="0" err="1" smtClean="0"/>
              <a:t>different</a:t>
            </a:r>
            <a:r>
              <a:rPr lang="hr-HR" sz="2400" dirty="0" smtClean="0"/>
              <a:t> </a:t>
            </a:r>
            <a:r>
              <a:rPr lang="hr-HR" sz="2400" dirty="0" err="1" smtClean="0"/>
              <a:t>tariffs</a:t>
            </a:r>
            <a:endParaRPr lang="en-US" sz="2400" dirty="0" smtClean="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Metering</a:t>
            </a:r>
            <a:r>
              <a:rPr lang="hr-HR" dirty="0" smtClean="0"/>
              <a:t> </a:t>
            </a:r>
            <a:r>
              <a:rPr lang="en-US" dirty="0" smtClean="0"/>
              <a:t>communication technologies</a:t>
            </a:r>
            <a:endParaRPr lang="en-US" dirty="0"/>
          </a:p>
        </p:txBody>
      </p:sp>
      <p:sp>
        <p:nvSpPr>
          <p:cNvPr id="3" name="Content Placeholder 2"/>
          <p:cNvSpPr>
            <a:spLocks noGrp="1"/>
          </p:cNvSpPr>
          <p:nvPr>
            <p:ph idx="1"/>
          </p:nvPr>
        </p:nvSpPr>
        <p:spPr/>
        <p:txBody>
          <a:bodyPr/>
          <a:lstStyle/>
          <a:p>
            <a:r>
              <a:rPr lang="en-US" sz="2400" dirty="0" smtClean="0"/>
              <a:t>Licensed and proprietary</a:t>
            </a:r>
            <a:endParaRPr lang="en-US" sz="2400" dirty="0" smtClean="0"/>
          </a:p>
          <a:p>
            <a:pPr lvl="1"/>
            <a:r>
              <a:rPr lang="en-US" sz="2400" dirty="0" smtClean="0"/>
              <a:t>Advantage: </a:t>
            </a:r>
            <a:r>
              <a:rPr lang="hr-HR" sz="2400" dirty="0" smtClean="0"/>
              <a:t>low </a:t>
            </a:r>
            <a:r>
              <a:rPr lang="hr-HR" sz="2400" dirty="0" smtClean="0"/>
              <a:t>module </a:t>
            </a:r>
            <a:r>
              <a:rPr lang="hr-HR" sz="2400" dirty="0" smtClean="0"/>
              <a:t>cost </a:t>
            </a:r>
            <a:endParaRPr lang="en-US" sz="2400" dirty="0" smtClean="0"/>
          </a:p>
          <a:p>
            <a:pPr lvl="1"/>
            <a:r>
              <a:rPr lang="en-US" sz="2400" dirty="0" smtClean="0"/>
              <a:t>Disadvantage: </a:t>
            </a:r>
            <a:r>
              <a:rPr lang="hr-HR" sz="2400" dirty="0" err="1" smtClean="0"/>
              <a:t>technology</a:t>
            </a:r>
            <a:r>
              <a:rPr lang="hr-HR" sz="2400" dirty="0" smtClean="0"/>
              <a:t> </a:t>
            </a:r>
            <a:r>
              <a:rPr lang="hr-HR" sz="2400" dirty="0" err="1" smtClean="0"/>
              <a:t>problems</a:t>
            </a:r>
            <a:endParaRPr lang="en-US" sz="2400" dirty="0" smtClean="0"/>
          </a:p>
          <a:p>
            <a:r>
              <a:rPr lang="hr-HR" sz="2400" dirty="0" smtClean="0"/>
              <a:t>GSM</a:t>
            </a:r>
            <a:endParaRPr lang="en-US" sz="2400" dirty="0" smtClean="0"/>
          </a:p>
          <a:p>
            <a:pPr lvl="1"/>
            <a:r>
              <a:rPr lang="en-US" sz="2400" dirty="0" smtClean="0"/>
              <a:t>Advantage: </a:t>
            </a:r>
            <a:r>
              <a:rPr lang="hr-HR" sz="2400" dirty="0" err="1" smtClean="0"/>
              <a:t>often</a:t>
            </a:r>
            <a:r>
              <a:rPr lang="hr-HR" sz="2400" dirty="0" smtClean="0"/>
              <a:t> </a:t>
            </a:r>
            <a:r>
              <a:rPr lang="hr-HR" sz="2400" dirty="0" err="1" smtClean="0"/>
              <a:t>good</a:t>
            </a:r>
            <a:r>
              <a:rPr lang="hr-HR" sz="2400" dirty="0" smtClean="0"/>
              <a:t> </a:t>
            </a:r>
            <a:r>
              <a:rPr lang="hr-HR" sz="2400" dirty="0" err="1" smtClean="0"/>
              <a:t>coverage</a:t>
            </a:r>
            <a:endParaRPr lang="en-US" sz="2400" dirty="0" smtClean="0"/>
          </a:p>
          <a:p>
            <a:pPr lvl="1"/>
            <a:r>
              <a:rPr lang="en-US" sz="2400" dirty="0" smtClean="0"/>
              <a:t>Disadvantage: expensive infrastructure</a:t>
            </a:r>
            <a:r>
              <a:rPr lang="hr-HR" sz="2400" dirty="0" smtClean="0"/>
              <a:t> </a:t>
            </a:r>
            <a:r>
              <a:rPr lang="hr-HR" sz="2400" dirty="0" err="1" smtClean="0"/>
              <a:t>and</a:t>
            </a:r>
            <a:r>
              <a:rPr lang="hr-HR" sz="2400" dirty="0" smtClean="0"/>
              <a:t> </a:t>
            </a:r>
            <a:r>
              <a:rPr lang="hr-HR" sz="2400" dirty="0" err="1" smtClean="0"/>
              <a:t>operational</a:t>
            </a:r>
            <a:r>
              <a:rPr lang="hr-HR" sz="2400" dirty="0" smtClean="0"/>
              <a:t> </a:t>
            </a:r>
            <a:r>
              <a:rPr lang="hr-HR" sz="2400" dirty="0" err="1" smtClean="0"/>
              <a:t>costs</a:t>
            </a:r>
            <a:endParaRPr lang="en-US" sz="2400" dirty="0" smtClean="0"/>
          </a:p>
          <a:p>
            <a:r>
              <a:rPr lang="en-US" sz="2400" dirty="0" smtClean="0"/>
              <a:t>Others</a:t>
            </a:r>
          </a:p>
          <a:p>
            <a:pPr lvl="1"/>
            <a:r>
              <a:rPr lang="hr-HR" sz="2400" dirty="0" smtClean="0"/>
              <a:t>D</a:t>
            </a:r>
            <a:r>
              <a:rPr lang="en-US" sz="2400" dirty="0" err="1" smtClean="0"/>
              <a:t>eployments</a:t>
            </a:r>
            <a:r>
              <a:rPr lang="en-US" sz="2400" dirty="0" smtClean="0"/>
              <a:t> with </a:t>
            </a:r>
            <a:r>
              <a:rPr lang="hr-HR" sz="2400" dirty="0" err="1" smtClean="0"/>
              <a:t>Euridis</a:t>
            </a:r>
            <a:r>
              <a:rPr lang="en-US" sz="2400" dirty="0" smtClean="0"/>
              <a:t>, </a:t>
            </a:r>
            <a:r>
              <a:rPr lang="en-US" sz="2400" dirty="0" err="1" smtClean="0"/>
              <a:t>ZigBee</a:t>
            </a:r>
            <a:endParaRPr lang="en-US" sz="2400" dirty="0" smtClean="0"/>
          </a:p>
          <a:p>
            <a:pPr lvl="1"/>
            <a:endParaRPr lang="en-US" sz="2400"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itle 311"/>
          <p:cNvSpPr>
            <a:spLocks noGrp="1"/>
          </p:cNvSpPr>
          <p:nvPr>
            <p:ph type="title"/>
          </p:nvPr>
        </p:nvSpPr>
        <p:spPr>
          <a:xfrm>
            <a:off x="381000" y="1158602"/>
            <a:ext cx="3086100" cy="2057400"/>
          </a:xfrm>
        </p:spPr>
        <p:txBody>
          <a:bodyPr>
            <a:noAutofit/>
          </a:bodyPr>
          <a:lstStyle/>
          <a:p>
            <a:r>
              <a:rPr lang="en-US" dirty="0" smtClean="0"/>
              <a:t>Application requirements </a:t>
            </a:r>
            <a:endParaRPr lang="en-US" dirty="0"/>
          </a:p>
        </p:txBody>
      </p:sp>
      <p:sp>
        <p:nvSpPr>
          <p:cNvPr id="137" name="Round Diagonal Corner Rectangle 136"/>
          <p:cNvSpPr/>
          <p:nvPr/>
        </p:nvSpPr>
        <p:spPr>
          <a:xfrm>
            <a:off x="5000628" y="3000392"/>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err="1" smtClean="0">
                <a:solidFill>
                  <a:srgbClr val="FF0000"/>
                </a:solidFill>
              </a:rPr>
              <a:t>Information</a:t>
            </a:r>
            <a:r>
              <a:rPr lang="hr-HR" b="1" dirty="0" smtClean="0">
                <a:solidFill>
                  <a:srgbClr val="FF0000"/>
                </a:solidFill>
              </a:rPr>
              <a:t> </a:t>
            </a:r>
            <a:r>
              <a:rPr lang="hr-HR" b="1" dirty="0" err="1" smtClean="0">
                <a:solidFill>
                  <a:srgbClr val="FF0000"/>
                </a:solidFill>
              </a:rPr>
              <a:t>system</a:t>
            </a:r>
            <a:endParaRPr lang="hr-HR" b="1" dirty="0">
              <a:solidFill>
                <a:srgbClr val="FF0000"/>
              </a:solidFill>
            </a:endParaRPr>
          </a:p>
        </p:txBody>
      </p:sp>
      <p:sp>
        <p:nvSpPr>
          <p:cNvPr id="138" name="Round Diagonal Corner Rectangle 137"/>
          <p:cNvSpPr/>
          <p:nvPr/>
        </p:nvSpPr>
        <p:spPr>
          <a:xfrm>
            <a:off x="4071934" y="3500458"/>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Data </a:t>
            </a:r>
            <a:r>
              <a:rPr lang="hr-HR" b="1" dirty="0" err="1" smtClean="0">
                <a:solidFill>
                  <a:srgbClr val="FF0000"/>
                </a:solidFill>
              </a:rPr>
              <a:t>processing</a:t>
            </a:r>
            <a:endParaRPr lang="hr-HR" b="1" dirty="0">
              <a:solidFill>
                <a:srgbClr val="FF0000"/>
              </a:solidFill>
            </a:endParaRPr>
          </a:p>
        </p:txBody>
      </p:sp>
      <p:sp>
        <p:nvSpPr>
          <p:cNvPr id="140" name="Rounded Rectangle 139"/>
          <p:cNvSpPr/>
          <p:nvPr/>
        </p:nvSpPr>
        <p:spPr>
          <a:xfrm>
            <a:off x="428596" y="4755592"/>
            <a:ext cx="1571636" cy="785818"/>
          </a:xfrm>
          <a:prstGeom prst="roundRect">
            <a:avLst>
              <a:gd name="adj" fmla="val 4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600" dirty="0" err="1" smtClean="0"/>
              <a:t>Water</a:t>
            </a:r>
            <a:r>
              <a:rPr lang="hr-HR" sz="1600" dirty="0" smtClean="0"/>
              <a:t> </a:t>
            </a:r>
            <a:r>
              <a:rPr lang="hr-HR" sz="1600" dirty="0" err="1" smtClean="0"/>
              <a:t>meter</a:t>
            </a:r>
            <a:endParaRPr lang="hr-HR" sz="1600" dirty="0"/>
          </a:p>
        </p:txBody>
      </p:sp>
      <p:sp>
        <p:nvSpPr>
          <p:cNvPr id="141" name="Rounded Rectangle 140"/>
          <p:cNvSpPr/>
          <p:nvPr/>
        </p:nvSpPr>
        <p:spPr>
          <a:xfrm>
            <a:off x="428596" y="5612848"/>
            <a:ext cx="1571636" cy="785818"/>
          </a:xfrm>
          <a:prstGeom prst="roundRect">
            <a:avLst>
              <a:gd name="adj" fmla="val 4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600" dirty="0" smtClean="0"/>
              <a:t>Gas </a:t>
            </a:r>
            <a:r>
              <a:rPr lang="hr-HR" sz="1600" dirty="0" err="1" smtClean="0"/>
              <a:t>meter</a:t>
            </a:r>
            <a:endParaRPr lang="hr-HR" sz="1600" dirty="0"/>
          </a:p>
        </p:txBody>
      </p:sp>
      <p:sp>
        <p:nvSpPr>
          <p:cNvPr id="148" name="Round Diagonal Corner Rectangle 147"/>
          <p:cNvSpPr/>
          <p:nvPr/>
        </p:nvSpPr>
        <p:spPr>
          <a:xfrm>
            <a:off x="3214678" y="4000524"/>
            <a:ext cx="2500330" cy="943818"/>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Data </a:t>
            </a:r>
            <a:r>
              <a:rPr lang="hr-HR" b="1" dirty="0" err="1" smtClean="0">
                <a:solidFill>
                  <a:srgbClr val="FF0000"/>
                </a:solidFill>
              </a:rPr>
              <a:t>acquisition</a:t>
            </a:r>
            <a:endParaRPr lang="hr-HR" b="1" dirty="0">
              <a:solidFill>
                <a:srgbClr val="FF0000"/>
              </a:solidFill>
            </a:endParaRPr>
          </a:p>
        </p:txBody>
      </p:sp>
      <p:cxnSp>
        <p:nvCxnSpPr>
          <p:cNvPr id="154" name="Straight Arrow Connector 153"/>
          <p:cNvCxnSpPr>
            <a:stCxn id="140" idx="3"/>
          </p:cNvCxnSpPr>
          <p:nvPr/>
        </p:nvCxnSpPr>
        <p:spPr>
          <a:xfrm flipV="1">
            <a:off x="2000232" y="4469840"/>
            <a:ext cx="1214446" cy="67866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a:stCxn id="141" idx="3"/>
          </p:cNvCxnSpPr>
          <p:nvPr/>
        </p:nvCxnSpPr>
        <p:spPr>
          <a:xfrm flipV="1">
            <a:off x="2000232" y="4684154"/>
            <a:ext cx="1214446" cy="132160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7" name="Round Diagonal Corner Rectangle 156"/>
          <p:cNvSpPr/>
          <p:nvPr/>
        </p:nvSpPr>
        <p:spPr>
          <a:xfrm>
            <a:off x="1797610" y="571500"/>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ERP</a:t>
            </a:r>
            <a:endParaRPr lang="hr-HR" b="1" dirty="0">
              <a:solidFill>
                <a:srgbClr val="FF0000"/>
              </a:solidFill>
            </a:endParaRPr>
          </a:p>
        </p:txBody>
      </p:sp>
      <p:sp>
        <p:nvSpPr>
          <p:cNvPr id="158" name="Round Diagonal Corner Rectangle 157"/>
          <p:cNvSpPr/>
          <p:nvPr/>
        </p:nvSpPr>
        <p:spPr>
          <a:xfrm>
            <a:off x="3214678" y="1071566"/>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BILLING</a:t>
            </a:r>
            <a:endParaRPr lang="hr-HR" b="1" dirty="0">
              <a:solidFill>
                <a:srgbClr val="FF0000"/>
              </a:solidFill>
            </a:endParaRPr>
          </a:p>
        </p:txBody>
      </p:sp>
      <p:sp>
        <p:nvSpPr>
          <p:cNvPr id="159" name="Up Arrow 158"/>
          <p:cNvSpPr/>
          <p:nvPr/>
        </p:nvSpPr>
        <p:spPr>
          <a:xfrm>
            <a:off x="4000496" y="1785946"/>
            <a:ext cx="642942" cy="164307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160" name="TextBox 159"/>
          <p:cNvSpPr txBox="1"/>
          <p:nvPr/>
        </p:nvSpPr>
        <p:spPr>
          <a:xfrm rot="16200000">
            <a:off x="3922987" y="2494255"/>
            <a:ext cx="928694" cy="369332"/>
          </a:xfrm>
          <a:prstGeom prst="rect">
            <a:avLst/>
          </a:prstGeom>
          <a:noFill/>
        </p:spPr>
        <p:txBody>
          <a:bodyPr wrap="square" rtlCol="0">
            <a:spAutoFit/>
          </a:bodyPr>
          <a:lstStyle/>
          <a:p>
            <a:r>
              <a:rPr lang="hr-HR" dirty="0" smtClean="0">
                <a:solidFill>
                  <a:srgbClr val="FFFF00"/>
                </a:solidFill>
              </a:rPr>
              <a:t>EXPORT</a:t>
            </a:r>
            <a:endParaRPr lang="hr-HR" dirty="0">
              <a:solidFill>
                <a:srgbClr val="FFFF00"/>
              </a:solidFill>
            </a:endParaRPr>
          </a:p>
        </p:txBody>
      </p:sp>
      <p:cxnSp>
        <p:nvCxnSpPr>
          <p:cNvPr id="162" name="Straight Arrow Connector 161"/>
          <p:cNvCxnSpPr/>
          <p:nvPr/>
        </p:nvCxnSpPr>
        <p:spPr>
          <a:xfrm>
            <a:off x="5744881" y="1214442"/>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744881" y="1500194"/>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4786314" y="630796"/>
            <a:ext cx="3643306" cy="276999"/>
          </a:xfrm>
          <a:prstGeom prst="rect">
            <a:avLst/>
          </a:prstGeom>
          <a:noFill/>
        </p:spPr>
        <p:txBody>
          <a:bodyPr wrap="square" rtlCol="0">
            <a:spAutoFit/>
          </a:bodyPr>
          <a:lstStyle/>
          <a:p>
            <a:r>
              <a:rPr lang="hr-HR" dirty="0" err="1" smtClean="0"/>
              <a:t>payments</a:t>
            </a:r>
            <a:endParaRPr lang="hr-HR" dirty="0"/>
          </a:p>
        </p:txBody>
      </p:sp>
      <p:cxnSp>
        <p:nvCxnSpPr>
          <p:cNvPr id="165" name="Straight Arrow Connector 164"/>
          <p:cNvCxnSpPr/>
          <p:nvPr/>
        </p:nvCxnSpPr>
        <p:spPr>
          <a:xfrm rot="10800000" flipV="1">
            <a:off x="4316121" y="927102"/>
            <a:ext cx="4000528" cy="247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6" name="Straight Arrow Connector 165"/>
          <p:cNvCxnSpPr/>
          <p:nvPr/>
        </p:nvCxnSpPr>
        <p:spPr>
          <a:xfrm rot="-5400000">
            <a:off x="6380157" y="4493945"/>
            <a:ext cx="1643074"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7" name="TextBox 166"/>
          <p:cNvSpPr txBox="1"/>
          <p:nvPr/>
        </p:nvSpPr>
        <p:spPr>
          <a:xfrm rot="-5400000">
            <a:off x="6425012" y="4182391"/>
            <a:ext cx="1142976" cy="276999"/>
          </a:xfrm>
          <a:prstGeom prst="rect">
            <a:avLst/>
          </a:prstGeom>
          <a:noFill/>
        </p:spPr>
        <p:txBody>
          <a:bodyPr wrap="square" rtlCol="0">
            <a:spAutoFit/>
          </a:bodyPr>
          <a:lstStyle/>
          <a:p>
            <a:r>
              <a:rPr lang="hr-HR" dirty="0" err="1" smtClean="0"/>
              <a:t>Help</a:t>
            </a:r>
            <a:r>
              <a:rPr lang="hr-HR" dirty="0" smtClean="0"/>
              <a:t> desk</a:t>
            </a:r>
            <a:endParaRPr lang="hr-HR" dirty="0"/>
          </a:p>
        </p:txBody>
      </p:sp>
      <p:cxnSp>
        <p:nvCxnSpPr>
          <p:cNvPr id="168" name="Straight Arrow Connector 167"/>
          <p:cNvCxnSpPr/>
          <p:nvPr/>
        </p:nvCxnSpPr>
        <p:spPr>
          <a:xfrm>
            <a:off x="1484148" y="3714772"/>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9" name="TextBox 168"/>
          <p:cNvSpPr txBox="1"/>
          <p:nvPr/>
        </p:nvSpPr>
        <p:spPr>
          <a:xfrm>
            <a:off x="1428728" y="3416878"/>
            <a:ext cx="2007199" cy="276999"/>
          </a:xfrm>
          <a:prstGeom prst="rect">
            <a:avLst/>
          </a:prstGeom>
          <a:noFill/>
        </p:spPr>
        <p:txBody>
          <a:bodyPr wrap="square" rtlCol="0">
            <a:spAutoFit/>
          </a:bodyPr>
          <a:lstStyle/>
          <a:p>
            <a:r>
              <a:rPr lang="hr-HR" dirty="0" err="1" smtClean="0"/>
              <a:t>Pricing</a:t>
            </a:r>
            <a:r>
              <a:rPr lang="hr-HR" dirty="0" smtClean="0"/>
              <a:t> </a:t>
            </a:r>
            <a:r>
              <a:rPr lang="hr-HR" dirty="0" err="1" smtClean="0"/>
              <a:t>system</a:t>
            </a:r>
            <a:endParaRPr lang="hr-HR" dirty="0"/>
          </a:p>
        </p:txBody>
      </p:sp>
      <p:cxnSp>
        <p:nvCxnSpPr>
          <p:cNvPr id="170" name="Straight Connector 169"/>
          <p:cNvCxnSpPr/>
          <p:nvPr/>
        </p:nvCxnSpPr>
        <p:spPr>
          <a:xfrm rot="5400000" flipH="1" flipV="1">
            <a:off x="5366621" y="2678127"/>
            <a:ext cx="642942" cy="158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1" name="TextBox 170"/>
          <p:cNvSpPr txBox="1"/>
          <p:nvPr/>
        </p:nvSpPr>
        <p:spPr>
          <a:xfrm>
            <a:off x="6000759" y="2144737"/>
            <a:ext cx="2616768" cy="461665"/>
          </a:xfrm>
          <a:prstGeom prst="rect">
            <a:avLst/>
          </a:prstGeom>
          <a:noFill/>
        </p:spPr>
        <p:txBody>
          <a:bodyPr wrap="square" rtlCol="0">
            <a:spAutoFit/>
          </a:bodyPr>
          <a:lstStyle/>
          <a:p>
            <a:r>
              <a:rPr lang="hr-HR" dirty="0" err="1" smtClean="0"/>
              <a:t>utility</a:t>
            </a:r>
            <a:endParaRPr lang="hr-HR" dirty="0" smtClean="0"/>
          </a:p>
          <a:p>
            <a:r>
              <a:rPr lang="hr-HR" dirty="0" err="1" smtClean="0"/>
              <a:t>customers</a:t>
            </a:r>
            <a:endParaRPr lang="hr-HR" dirty="0"/>
          </a:p>
        </p:txBody>
      </p:sp>
      <p:cxnSp>
        <p:nvCxnSpPr>
          <p:cNvPr id="209" name="Straight Arrow Connector 208"/>
          <p:cNvCxnSpPr/>
          <p:nvPr/>
        </p:nvCxnSpPr>
        <p:spPr>
          <a:xfrm>
            <a:off x="5673443" y="2354061"/>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0" name="Straight Arrow Connector 209"/>
          <p:cNvCxnSpPr/>
          <p:nvPr/>
        </p:nvCxnSpPr>
        <p:spPr>
          <a:xfrm>
            <a:off x="5673443" y="2667523"/>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8" name="Date Placeholder 27"/>
          <p:cNvSpPr>
            <a:spLocks noGrp="1"/>
          </p:cNvSpPr>
          <p:nvPr>
            <p:ph type="dt" sz="half" idx="10"/>
          </p:nvPr>
        </p:nvSpPr>
        <p:spPr/>
        <p:txBody>
          <a:bodyPr/>
          <a:lstStyle/>
          <a:p>
            <a:r>
              <a:rPr lang="en-US" smtClean="0"/>
              <a:t>May 2010</a:t>
            </a:r>
            <a:endParaRPr lang="en-US" dirty="0"/>
          </a:p>
        </p:txBody>
      </p:sp>
      <p:sp>
        <p:nvSpPr>
          <p:cNvPr id="29" name="Slide Number Placeholder 28"/>
          <p:cNvSpPr>
            <a:spLocks noGrp="1"/>
          </p:cNvSpPr>
          <p:nvPr>
            <p:ph type="sldNum" sz="quarter" idx="12"/>
          </p:nvPr>
        </p:nvSpPr>
        <p:spPr/>
        <p:txBody>
          <a:bodyPr/>
          <a:lstStyle/>
          <a:p>
            <a:r>
              <a:rPr lang="en-US" smtClean="0"/>
              <a:t>Slide </a:t>
            </a:r>
            <a:fld id="{1C6A979E-6BE7-4840-8ABA-F22D8D8DFF6D}" type="slidenum">
              <a:rPr lang="en-US" smtClean="0"/>
              <a:pPr/>
              <a:t>16</a:t>
            </a:fld>
            <a:endParaRPr lang="en-US"/>
          </a:p>
        </p:txBody>
      </p:sp>
      <p:sp>
        <p:nvSpPr>
          <p:cNvPr id="30" name="Footer Placeholder 29"/>
          <p:cNvSpPr>
            <a:spLocks noGrp="1"/>
          </p:cNvSpPr>
          <p:nvPr>
            <p:ph type="ftr" sz="quarter" idx="11"/>
          </p:nvPr>
        </p:nvSpPr>
        <p:spPr/>
        <p:txBody>
          <a:bodyPr/>
          <a:lstStyle/>
          <a:p>
            <a:r>
              <a:rPr lang="en-US" smtClean="0"/>
              <a:t>Nikica Mikulandra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Outline</a:t>
            </a:r>
            <a:endParaRPr lang="en-US" dirty="0"/>
          </a:p>
        </p:txBody>
      </p:sp>
      <p:sp>
        <p:nvSpPr>
          <p:cNvPr id="6" name="Content Placeholder 5"/>
          <p:cNvSpPr>
            <a:spLocks noGrp="1"/>
          </p:cNvSpPr>
          <p:nvPr>
            <p:ph idx="1"/>
          </p:nvPr>
        </p:nvSpPr>
        <p:spPr/>
        <p:txBody>
          <a:bodyPr/>
          <a:lstStyle/>
          <a:p>
            <a:r>
              <a:rPr lang="en-US" dirty="0" smtClean="0"/>
              <a:t>Two applications</a:t>
            </a:r>
          </a:p>
          <a:p>
            <a:pPr lvl="1"/>
            <a:r>
              <a:rPr lang="en-US" dirty="0" smtClean="0"/>
              <a:t>Smart Buoys</a:t>
            </a:r>
          </a:p>
          <a:p>
            <a:pPr lvl="1"/>
            <a:r>
              <a:rPr lang="en-US" dirty="0" smtClean="0"/>
              <a:t>Smart water meters</a:t>
            </a:r>
          </a:p>
          <a:p>
            <a:pPr lvl="1"/>
            <a:r>
              <a:rPr lang="en-US" dirty="0" smtClean="0"/>
              <a:t>Smart gas meters</a:t>
            </a:r>
          </a:p>
          <a:p>
            <a:pPr lvl="1"/>
            <a:endParaRPr lang="en-US" dirty="0"/>
          </a:p>
        </p:txBody>
      </p:sp>
      <p:sp>
        <p:nvSpPr>
          <p:cNvPr id="2" name="Date Placeholder 1"/>
          <p:cNvSpPr>
            <a:spLocks noGrp="1"/>
          </p:cNvSpPr>
          <p:nvPr>
            <p:ph type="dt" sz="half" idx="10"/>
          </p:nvPr>
        </p:nvSpPr>
        <p:spPr/>
        <p:txBody>
          <a:bodyPr/>
          <a:lstStyle/>
          <a:p>
            <a:r>
              <a:rPr lang="en-US" dirty="0" smtClean="0"/>
              <a:t>May 2010</a:t>
            </a:r>
            <a:endParaRPr lang="en-US" dirty="0"/>
          </a:p>
        </p:txBody>
      </p:sp>
      <p:sp>
        <p:nvSpPr>
          <p:cNvPr id="3" name="Footer Placeholder 2"/>
          <p:cNvSpPr>
            <a:spLocks noGrp="1"/>
          </p:cNvSpPr>
          <p:nvPr>
            <p:ph type="ftr" sz="quarter" idx="11"/>
          </p:nvPr>
        </p:nvSpPr>
        <p:spPr/>
        <p:txBody>
          <a:bodyPr/>
          <a:lstStyle/>
          <a:p>
            <a:r>
              <a:rPr lang="en-US" dirty="0" err="1" smtClean="0"/>
              <a:t>Nikica</a:t>
            </a:r>
            <a:r>
              <a:rPr lang="en-US" smtClean="0"/>
              <a:t> Mikulandra</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Buoys</a:t>
            </a:r>
            <a:endParaRPr lang="en-US"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a:xfrm>
            <a:off x="685800" y="1981200"/>
            <a:ext cx="8039100" cy="4114800"/>
          </a:xfrm>
        </p:spPr>
        <p:txBody>
          <a:bodyPr/>
          <a:lstStyle/>
          <a:p>
            <a:r>
              <a:rPr lang="en-US" sz="2800" dirty="0" smtClean="0"/>
              <a:t>Motivation</a:t>
            </a:r>
          </a:p>
          <a:p>
            <a:pPr lvl="1"/>
            <a:r>
              <a:rPr lang="hr-HR" sz="2400" dirty="0" smtClean="0"/>
              <a:t>SB</a:t>
            </a:r>
            <a:r>
              <a:rPr lang="en-US" sz="2400" dirty="0" smtClean="0"/>
              <a:t>: </a:t>
            </a:r>
            <a:r>
              <a:rPr lang="hr-HR" sz="2400" dirty="0" err="1" smtClean="0"/>
              <a:t>Smart</a:t>
            </a:r>
            <a:r>
              <a:rPr lang="hr-HR" sz="2400" dirty="0" smtClean="0"/>
              <a:t> </a:t>
            </a:r>
            <a:r>
              <a:rPr lang="hr-HR" sz="2400" dirty="0" err="1" smtClean="0"/>
              <a:t>Buoys</a:t>
            </a:r>
            <a:r>
              <a:rPr lang="hr-HR" sz="2400" dirty="0" smtClean="0"/>
              <a:t> project</a:t>
            </a:r>
            <a:endParaRPr lang="en-US" sz="2400" dirty="0" smtClean="0"/>
          </a:p>
          <a:p>
            <a:pPr lvl="1"/>
            <a:r>
              <a:rPr lang="hr-HR" sz="2400" dirty="0" smtClean="0"/>
              <a:t>I</a:t>
            </a:r>
            <a:r>
              <a:rPr lang="en-US" sz="2400" dirty="0" err="1" smtClean="0"/>
              <a:t>nteresting</a:t>
            </a:r>
            <a:r>
              <a:rPr lang="en-US" sz="2400" dirty="0" smtClean="0"/>
              <a:t> application</a:t>
            </a:r>
            <a:r>
              <a:rPr lang="hr-HR" sz="2400" dirty="0" smtClean="0"/>
              <a:t> for all nautical destinati</a:t>
            </a:r>
            <a:r>
              <a:rPr lang="en-US" sz="2400" dirty="0" smtClean="0"/>
              <a:t>o</a:t>
            </a:r>
            <a:r>
              <a:rPr lang="hr-HR" sz="2400" dirty="0" smtClean="0"/>
              <a:t>ns</a:t>
            </a:r>
            <a:endParaRPr lang="en-US" sz="2400" dirty="0" smtClean="0"/>
          </a:p>
          <a:p>
            <a:endParaRPr lang="en-US" sz="2800" dirty="0" smtClean="0"/>
          </a:p>
          <a:p>
            <a:r>
              <a:rPr lang="en-US" sz="2800" dirty="0" smtClean="0"/>
              <a:t>Objective </a:t>
            </a:r>
          </a:p>
          <a:p>
            <a:pPr lvl="1"/>
            <a:r>
              <a:rPr lang="en-US" sz="2400" dirty="0" smtClean="0"/>
              <a:t>Application description</a:t>
            </a:r>
          </a:p>
          <a:p>
            <a:pPr lvl="1"/>
            <a:r>
              <a:rPr lang="en-US" sz="2400" dirty="0" smtClean="0"/>
              <a:t>Application requirements</a:t>
            </a:r>
          </a:p>
          <a:p>
            <a:pPr lvl="1"/>
            <a:r>
              <a:rPr lang="en-US" sz="2400" dirty="0" smtClean="0"/>
              <a:t>Challenges </a:t>
            </a:r>
          </a:p>
        </p:txBody>
      </p:sp>
      <p:sp>
        <p:nvSpPr>
          <p:cNvPr id="2" name="Date Placeholder 1"/>
          <p:cNvSpPr>
            <a:spLocks noGrp="1"/>
          </p:cNvSpPr>
          <p:nvPr>
            <p:ph type="dt" sz="half" idx="10"/>
          </p:nvPr>
        </p:nvSpPr>
        <p:spPr/>
        <p:txBody>
          <a:bodyPr/>
          <a:lstStyle/>
          <a:p>
            <a:r>
              <a:rPr lang="en-US" dirty="0" smtClean="0"/>
              <a:t>May 2010</a:t>
            </a:r>
            <a:endParaRPr lang="en-US" dirty="0"/>
          </a:p>
        </p:txBody>
      </p:sp>
      <p:sp>
        <p:nvSpPr>
          <p:cNvPr id="3" name="Footer Placeholder 2"/>
          <p:cNvSpPr>
            <a:spLocks noGrp="1"/>
          </p:cNvSpPr>
          <p:nvPr>
            <p:ph type="ftr" sz="quarter" idx="11"/>
          </p:nvPr>
        </p:nvSpPr>
        <p:spPr/>
        <p:txBody>
          <a:bodyPr/>
          <a:lstStyle/>
          <a:p>
            <a:r>
              <a:rPr lang="en-US" dirty="0" err="1" smtClean="0"/>
              <a:t>Nikica</a:t>
            </a:r>
            <a:r>
              <a:rPr lang="en-US" dirty="0" smtClean="0"/>
              <a:t> </a:t>
            </a:r>
            <a:r>
              <a:rPr lang="en-US" dirty="0" err="1" smtClean="0"/>
              <a:t>Mikulandra</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Opportunity </a:t>
            </a:r>
            <a:endParaRPr lang="en-US" dirty="0"/>
          </a:p>
        </p:txBody>
      </p:sp>
      <p:sp>
        <p:nvSpPr>
          <p:cNvPr id="3" name="Content Placeholder 2"/>
          <p:cNvSpPr>
            <a:spLocks noGrp="1"/>
          </p:cNvSpPr>
          <p:nvPr>
            <p:ph idx="1"/>
          </p:nvPr>
        </p:nvSpPr>
        <p:spPr>
          <a:xfrm>
            <a:off x="914400" y="1866900"/>
            <a:ext cx="7149236" cy="4038600"/>
          </a:xfrm>
        </p:spPr>
        <p:txBody>
          <a:bodyPr>
            <a:noAutofit/>
          </a:bodyPr>
          <a:lstStyle/>
          <a:p>
            <a:r>
              <a:rPr lang="en-US" sz="1800" dirty="0" smtClean="0"/>
              <a:t>99,9</a:t>
            </a:r>
            <a:r>
              <a:rPr lang="hr-HR" sz="1800" dirty="0" smtClean="0"/>
              <a:t>9</a:t>
            </a:r>
            <a:r>
              <a:rPr lang="en-US" sz="1800" dirty="0" smtClean="0"/>
              <a:t>% of mooring buoys are</a:t>
            </a:r>
            <a:r>
              <a:rPr lang="hr-HR" sz="1800" dirty="0" smtClean="0"/>
              <a:t> </a:t>
            </a:r>
            <a:r>
              <a:rPr lang="hr-HR" sz="1800" dirty="0" err="1" smtClean="0"/>
              <a:t>so</a:t>
            </a:r>
            <a:r>
              <a:rPr lang="hr-HR" sz="1800" dirty="0" smtClean="0"/>
              <a:t> far</a:t>
            </a:r>
            <a:r>
              <a:rPr lang="en-US" sz="1800" dirty="0" smtClean="0"/>
              <a:t> “manually” </a:t>
            </a:r>
            <a:r>
              <a:rPr lang="hr-HR" sz="1800" dirty="0" err="1" smtClean="0"/>
              <a:t>operated</a:t>
            </a:r>
            <a:endParaRPr lang="en-US" sz="1800" dirty="0" smtClean="0"/>
          </a:p>
          <a:p>
            <a:endParaRPr lang="en-US" sz="1800" dirty="0" smtClean="0"/>
          </a:p>
          <a:p>
            <a:r>
              <a:rPr lang="en-US" sz="1800" dirty="0" smtClean="0"/>
              <a:t>Mooring with buoys VS “free” mooring</a:t>
            </a:r>
          </a:p>
          <a:p>
            <a:pPr lvl="1"/>
            <a:r>
              <a:rPr lang="en-US" sz="1600" dirty="0" smtClean="0"/>
              <a:t>Organized mooring</a:t>
            </a:r>
          </a:p>
          <a:p>
            <a:pPr lvl="1"/>
            <a:r>
              <a:rPr lang="en-US" sz="1600" dirty="0" smtClean="0"/>
              <a:t>Environmentally more friendly</a:t>
            </a:r>
          </a:p>
          <a:p>
            <a:pPr lvl="1"/>
            <a:r>
              <a:rPr lang="en-US" sz="1600" dirty="0" smtClean="0"/>
              <a:t>Possibility of automation </a:t>
            </a:r>
          </a:p>
          <a:p>
            <a:endParaRPr lang="en-US" sz="1800" dirty="0" smtClean="0"/>
          </a:p>
          <a:p>
            <a:r>
              <a:rPr lang="en-US" sz="1800" dirty="0" smtClean="0"/>
              <a:t>No real-time monitoring of existing mooring buoys</a:t>
            </a:r>
          </a:p>
          <a:p>
            <a:r>
              <a:rPr lang="en-US" sz="1800" dirty="0" smtClean="0"/>
              <a:t>Ad hoc tracking and inspection only at choke points (RFID)</a:t>
            </a:r>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Slide Number Placeholder 4"/>
          <p:cNvSpPr>
            <a:spLocks noGrp="1"/>
          </p:cNvSpPr>
          <p:nvPr>
            <p:ph type="sldNum" sz="quarter" idx="12"/>
          </p:nvPr>
        </p:nvSpPr>
        <p:spPr/>
        <p:txBody>
          <a:bodyPr/>
          <a:lstStyle/>
          <a:p>
            <a:r>
              <a:rPr lang="en-US" smtClean="0"/>
              <a:t>Slide </a:t>
            </a:r>
            <a:fld id="{1C6A979E-6BE7-4840-8ABA-F22D8D8DFF6D}"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Nikica Mikulandra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challenges</a:t>
            </a:r>
            <a:endParaRPr lang="en-US" dirty="0"/>
          </a:p>
        </p:txBody>
      </p:sp>
      <p:sp>
        <p:nvSpPr>
          <p:cNvPr id="3" name="Content Placeholder 2"/>
          <p:cNvSpPr>
            <a:spLocks noGrp="1"/>
          </p:cNvSpPr>
          <p:nvPr>
            <p:ph idx="1"/>
          </p:nvPr>
        </p:nvSpPr>
        <p:spPr/>
        <p:txBody>
          <a:bodyPr/>
          <a:lstStyle/>
          <a:p>
            <a:r>
              <a:rPr lang="en-US" sz="2000" dirty="0" smtClean="0"/>
              <a:t>All kind of possible different user vessels</a:t>
            </a:r>
          </a:p>
          <a:p>
            <a:r>
              <a:rPr lang="hr-HR" sz="2000" dirty="0" smtClean="0"/>
              <a:t>Minimum maint</a:t>
            </a:r>
            <a:r>
              <a:rPr lang="en-US" sz="2000" dirty="0" smtClean="0"/>
              <a:t>a</a:t>
            </a:r>
            <a:r>
              <a:rPr lang="hr-HR" sz="2000" dirty="0" smtClean="0"/>
              <a:t>nance costs</a:t>
            </a:r>
            <a:endParaRPr lang="en-US" sz="2000" dirty="0" smtClean="0"/>
          </a:p>
          <a:p>
            <a:r>
              <a:rPr lang="en-US" sz="2000" dirty="0" smtClean="0"/>
              <a:t>Features </a:t>
            </a:r>
          </a:p>
          <a:p>
            <a:pPr lvl="1"/>
            <a:r>
              <a:rPr lang="en-US" sz="1600" dirty="0" smtClean="0"/>
              <a:t>Ensure secure mooring</a:t>
            </a:r>
          </a:p>
          <a:p>
            <a:pPr lvl="1"/>
            <a:r>
              <a:rPr lang="en-US" sz="1600" dirty="0" smtClean="0"/>
              <a:t>Ensure real time monitoring</a:t>
            </a:r>
          </a:p>
          <a:p>
            <a:pPr lvl="1"/>
            <a:r>
              <a:rPr lang="en-US" sz="1600" dirty="0" smtClean="0"/>
              <a:t>Prevent loss of buoys</a:t>
            </a:r>
          </a:p>
          <a:p>
            <a:pPr lvl="1"/>
            <a:r>
              <a:rPr lang="en-US" sz="1600" dirty="0" smtClean="0"/>
              <a:t>Ensure payment of service</a:t>
            </a:r>
          </a:p>
          <a:p>
            <a:pPr lvl="1"/>
            <a:r>
              <a:rPr lang="en-US" sz="1600" dirty="0" smtClean="0"/>
              <a:t>Reduce cost</a:t>
            </a:r>
          </a:p>
          <a:p>
            <a:pPr lvl="1"/>
            <a:r>
              <a:rPr lang="en-US" sz="1600" dirty="0" smtClean="0"/>
              <a:t>Improve customer service</a:t>
            </a:r>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dirty="0" err="1" smtClean="0"/>
              <a:t>Nikica</a:t>
            </a:r>
            <a:r>
              <a:rPr lang="en-US" dirty="0" smtClean="0"/>
              <a:t> </a:t>
            </a:r>
            <a:r>
              <a:rPr lang="en-US" dirty="0" err="1" smtClean="0"/>
              <a:t>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S</a:t>
            </a:r>
            <a:r>
              <a:rPr lang="hr-HR" dirty="0" smtClean="0"/>
              <a:t>mart </a:t>
            </a:r>
            <a:r>
              <a:rPr lang="en-US" dirty="0" smtClean="0"/>
              <a:t>B</a:t>
            </a:r>
            <a:r>
              <a:rPr lang="hr-HR" dirty="0" smtClean="0"/>
              <a:t>uoys</a:t>
            </a:r>
            <a:endParaRPr lang="en-US" dirty="0"/>
          </a:p>
        </p:txBody>
      </p:sp>
      <p:sp>
        <p:nvSpPr>
          <p:cNvPr id="3" name="Content Placeholder 2"/>
          <p:cNvSpPr>
            <a:spLocks noGrp="1"/>
          </p:cNvSpPr>
          <p:nvPr>
            <p:ph idx="1"/>
          </p:nvPr>
        </p:nvSpPr>
        <p:spPr/>
        <p:txBody>
          <a:bodyPr/>
          <a:lstStyle/>
          <a:p>
            <a:r>
              <a:rPr lang="hr-HR" sz="2400" dirty="0" smtClean="0"/>
              <a:t>Have to ensure secure mooring for different kind o</a:t>
            </a:r>
            <a:r>
              <a:rPr lang="en-US" sz="2400" dirty="0" smtClean="0"/>
              <a:t>f</a:t>
            </a:r>
            <a:r>
              <a:rPr lang="hr-HR" sz="2400" dirty="0" smtClean="0"/>
              <a:t> vessels</a:t>
            </a:r>
            <a:endParaRPr lang="en-US" sz="2400" dirty="0" smtClean="0"/>
          </a:p>
          <a:p>
            <a:r>
              <a:rPr lang="hr-HR" sz="2400" dirty="0" smtClean="0"/>
              <a:t>In the se</a:t>
            </a:r>
            <a:r>
              <a:rPr lang="en-US" sz="2400" dirty="0" smtClean="0"/>
              <a:t>a</a:t>
            </a:r>
            <a:r>
              <a:rPr lang="hr-HR" sz="2400" dirty="0" smtClean="0"/>
              <a:t> water </a:t>
            </a:r>
            <a:r>
              <a:rPr lang="en-US" sz="2400" dirty="0" smtClean="0"/>
              <a:t>for </a:t>
            </a:r>
            <a:r>
              <a:rPr lang="hr-HR" sz="2400" dirty="0" smtClean="0"/>
              <a:t>whole year</a:t>
            </a:r>
            <a:endParaRPr lang="en-US" sz="2400" dirty="0" smtClean="0"/>
          </a:p>
          <a:p>
            <a:r>
              <a:rPr lang="hr-HR" sz="2400" dirty="0" err="1" smtClean="0"/>
              <a:t>All</a:t>
            </a:r>
            <a:r>
              <a:rPr lang="hr-HR" sz="2400" dirty="0" smtClean="0"/>
              <a:t> electronics </a:t>
            </a:r>
            <a:r>
              <a:rPr lang="hr-HR" sz="2400" dirty="0" err="1" smtClean="0"/>
              <a:t>inside</a:t>
            </a:r>
            <a:r>
              <a:rPr lang="hr-HR" sz="2400" dirty="0" smtClean="0"/>
              <a:t> </a:t>
            </a:r>
            <a:r>
              <a:rPr lang="hr-HR" sz="2400" dirty="0" err="1" smtClean="0"/>
              <a:t>battery</a:t>
            </a:r>
            <a:r>
              <a:rPr lang="hr-HR" sz="2400" dirty="0" smtClean="0"/>
              <a:t> </a:t>
            </a:r>
            <a:r>
              <a:rPr lang="hr-HR" sz="2400" dirty="0" err="1" smtClean="0"/>
              <a:t>operated</a:t>
            </a:r>
            <a:r>
              <a:rPr lang="hr-HR" sz="2400" dirty="0" smtClean="0"/>
              <a:t> </a:t>
            </a:r>
            <a:endParaRPr lang="en-US" sz="2400" dirty="0" smtClean="0"/>
          </a:p>
          <a:p>
            <a:r>
              <a:rPr lang="hr-HR" sz="2400" dirty="0" err="1" smtClean="0"/>
              <a:t>Several</a:t>
            </a:r>
            <a:r>
              <a:rPr lang="hr-HR" sz="2400" dirty="0" smtClean="0"/>
              <a:t> </a:t>
            </a:r>
            <a:r>
              <a:rPr lang="hr-HR" sz="2400" dirty="0" err="1" smtClean="0"/>
              <a:t>different</a:t>
            </a:r>
            <a:r>
              <a:rPr lang="hr-HR" sz="2400" dirty="0" smtClean="0"/>
              <a:t> </a:t>
            </a:r>
            <a:r>
              <a:rPr lang="hr-HR" sz="2400" dirty="0" err="1" smtClean="0"/>
              <a:t>sensors</a:t>
            </a:r>
            <a:r>
              <a:rPr lang="hr-HR" sz="2400" dirty="0" smtClean="0"/>
              <a:t> </a:t>
            </a:r>
            <a:r>
              <a:rPr lang="hr-HR" sz="2400" dirty="0" err="1" smtClean="0"/>
              <a:t>included</a:t>
            </a:r>
            <a:endParaRPr lang="en-US" sz="2000" dirty="0" smtClean="0"/>
          </a:p>
          <a:p>
            <a:pPr lvl="1"/>
            <a:endParaRPr lang="en-US" sz="2000"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Monitoring communication technologies</a:t>
            </a:r>
            <a:endParaRPr lang="en-US" dirty="0"/>
          </a:p>
        </p:txBody>
      </p:sp>
      <p:sp>
        <p:nvSpPr>
          <p:cNvPr id="3" name="Content Placeholder 2"/>
          <p:cNvSpPr>
            <a:spLocks noGrp="1"/>
          </p:cNvSpPr>
          <p:nvPr>
            <p:ph idx="1"/>
          </p:nvPr>
        </p:nvSpPr>
        <p:spPr/>
        <p:txBody>
          <a:bodyPr>
            <a:normAutofit lnSpcReduction="10000"/>
          </a:bodyPr>
          <a:lstStyle/>
          <a:p>
            <a:r>
              <a:rPr lang="en-US" dirty="0" smtClean="0"/>
              <a:t>Satellite communication</a:t>
            </a:r>
          </a:p>
          <a:p>
            <a:pPr lvl="1"/>
            <a:r>
              <a:rPr lang="en-US" dirty="0" smtClean="0"/>
              <a:t>Advantage: </a:t>
            </a:r>
            <a:r>
              <a:rPr lang="hr-HR" dirty="0" smtClean="0"/>
              <a:t>global </a:t>
            </a:r>
            <a:r>
              <a:rPr lang="en-US" dirty="0" smtClean="0"/>
              <a:t>coverage</a:t>
            </a:r>
          </a:p>
          <a:p>
            <a:pPr lvl="1"/>
            <a:r>
              <a:rPr lang="en-US" dirty="0" smtClean="0"/>
              <a:t>Disadvantage: expensive</a:t>
            </a:r>
          </a:p>
          <a:p>
            <a:r>
              <a:rPr lang="hr-HR" dirty="0" smtClean="0"/>
              <a:t>GSM</a:t>
            </a:r>
            <a:endParaRPr lang="en-US" dirty="0" smtClean="0"/>
          </a:p>
          <a:p>
            <a:pPr lvl="1"/>
            <a:r>
              <a:rPr lang="en-US" dirty="0" smtClean="0"/>
              <a:t>Advantage: </a:t>
            </a:r>
            <a:r>
              <a:rPr lang="hr-HR" dirty="0" smtClean="0"/>
              <a:t>often good coverage </a:t>
            </a:r>
            <a:endParaRPr lang="en-US" dirty="0" smtClean="0"/>
          </a:p>
          <a:p>
            <a:pPr lvl="1"/>
            <a:r>
              <a:rPr lang="en-US" dirty="0" smtClean="0"/>
              <a:t>Disadvantage: expensive</a:t>
            </a:r>
          </a:p>
          <a:p>
            <a:r>
              <a:rPr lang="en-US" dirty="0" smtClean="0"/>
              <a:t>Others</a:t>
            </a:r>
          </a:p>
          <a:p>
            <a:pPr lvl="1"/>
            <a:r>
              <a:rPr lang="hr-HR" dirty="0" smtClean="0"/>
              <a:t>none</a:t>
            </a:r>
            <a:endParaRPr lang="en-US" dirty="0" smtClean="0"/>
          </a:p>
          <a:p>
            <a:pPr lvl="1"/>
            <a:endParaRPr lang="en-US"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itle 311"/>
          <p:cNvSpPr>
            <a:spLocks noGrp="1"/>
          </p:cNvSpPr>
          <p:nvPr>
            <p:ph type="title"/>
          </p:nvPr>
        </p:nvSpPr>
        <p:spPr/>
        <p:txBody>
          <a:bodyPr>
            <a:noAutofit/>
          </a:bodyPr>
          <a:lstStyle/>
          <a:p>
            <a:r>
              <a:rPr lang="en-US" dirty="0" smtClean="0"/>
              <a:t>Application requirements </a:t>
            </a:r>
            <a:endParaRPr lang="en-US" dirty="0"/>
          </a:p>
        </p:txBody>
      </p:sp>
      <p:sp>
        <p:nvSpPr>
          <p:cNvPr id="313" name="Content Placeholder 312"/>
          <p:cNvSpPr>
            <a:spLocks noGrp="1"/>
          </p:cNvSpPr>
          <p:nvPr>
            <p:ph idx="1"/>
          </p:nvPr>
        </p:nvSpPr>
        <p:spPr>
          <a:xfrm>
            <a:off x="685800" y="1981200"/>
            <a:ext cx="3695700" cy="4229100"/>
          </a:xfrm>
        </p:spPr>
        <p:txBody>
          <a:bodyPr>
            <a:noAutofit/>
          </a:bodyPr>
          <a:lstStyle/>
          <a:p>
            <a:r>
              <a:rPr lang="en-US" sz="1600" dirty="0" smtClean="0"/>
              <a:t>Real Time Monitoring</a:t>
            </a:r>
          </a:p>
          <a:p>
            <a:pPr lvl="1"/>
            <a:r>
              <a:rPr lang="en-US" sz="1400" dirty="0" smtClean="0"/>
              <a:t>Good coverage</a:t>
            </a:r>
          </a:p>
          <a:p>
            <a:pPr lvl="1"/>
            <a:r>
              <a:rPr lang="en-US" sz="1400" dirty="0" smtClean="0"/>
              <a:t>Low infrastructure cost</a:t>
            </a:r>
          </a:p>
          <a:p>
            <a:pPr lvl="1"/>
            <a:r>
              <a:rPr lang="en-US" sz="1400" dirty="0" smtClean="0"/>
              <a:t>Low operational cost</a:t>
            </a:r>
          </a:p>
          <a:p>
            <a:r>
              <a:rPr lang="en-US" sz="1600" dirty="0" smtClean="0"/>
              <a:t>Ability to install node inside </a:t>
            </a:r>
            <a:r>
              <a:rPr lang="hr-HR" sz="1600" dirty="0" err="1" smtClean="0"/>
              <a:t>buoys</a:t>
            </a:r>
            <a:endParaRPr lang="en-US" sz="1600" dirty="0" smtClean="0"/>
          </a:p>
          <a:p>
            <a:r>
              <a:rPr lang="en-US" sz="1600" dirty="0" smtClean="0"/>
              <a:t>Battery life: &gt; </a:t>
            </a:r>
            <a:r>
              <a:rPr lang="hr-HR" sz="1600" dirty="0" smtClean="0"/>
              <a:t>1</a:t>
            </a:r>
            <a:r>
              <a:rPr lang="en-US" sz="1600" dirty="0" smtClean="0"/>
              <a:t> year</a:t>
            </a:r>
          </a:p>
          <a:p>
            <a:r>
              <a:rPr lang="en-US" sz="1600" dirty="0" smtClean="0"/>
              <a:t>Includes variety of sensors in same node (</a:t>
            </a:r>
            <a:r>
              <a:rPr lang="hr-HR" sz="1600" dirty="0" err="1" smtClean="0"/>
              <a:t>see</a:t>
            </a:r>
            <a:r>
              <a:rPr lang="hr-HR" sz="1600" dirty="0" smtClean="0"/>
              <a:t> </a:t>
            </a:r>
            <a:r>
              <a:rPr lang="hr-HR" sz="1600" dirty="0" err="1" smtClean="0"/>
              <a:t>water</a:t>
            </a:r>
            <a:r>
              <a:rPr lang="hr-HR" sz="1600" dirty="0" smtClean="0"/>
              <a:t> </a:t>
            </a:r>
            <a:r>
              <a:rPr lang="en-US" sz="1600" dirty="0" smtClean="0"/>
              <a:t>temperature, </a:t>
            </a:r>
            <a:r>
              <a:rPr lang="hr-HR" sz="1600" dirty="0" err="1" smtClean="0"/>
              <a:t>water</a:t>
            </a:r>
            <a:r>
              <a:rPr lang="hr-HR" sz="1600" dirty="0" smtClean="0"/>
              <a:t> </a:t>
            </a:r>
            <a:r>
              <a:rPr lang="hr-HR" sz="1600" dirty="0" err="1" smtClean="0"/>
              <a:t>inside</a:t>
            </a:r>
            <a:r>
              <a:rPr lang="hr-HR" sz="1600" dirty="0" smtClean="0"/>
              <a:t> </a:t>
            </a:r>
            <a:r>
              <a:rPr lang="hr-HR" sz="1600" dirty="0" err="1" smtClean="0"/>
              <a:t>buoy</a:t>
            </a:r>
            <a:r>
              <a:rPr lang="en-US" sz="1600" dirty="0" smtClean="0"/>
              <a:t>, </a:t>
            </a:r>
            <a:r>
              <a:rPr lang="hr-HR" sz="1600" dirty="0" err="1" smtClean="0"/>
              <a:t>vessel</a:t>
            </a:r>
            <a:r>
              <a:rPr lang="hr-HR" sz="1600" dirty="0" smtClean="0"/>
              <a:t> </a:t>
            </a:r>
            <a:r>
              <a:rPr lang="hr-HR" sz="1600" dirty="0" err="1" smtClean="0"/>
              <a:t>connected</a:t>
            </a:r>
            <a:r>
              <a:rPr lang="hr-HR" sz="1600" dirty="0" smtClean="0"/>
              <a:t>)</a:t>
            </a:r>
          </a:p>
          <a:p>
            <a:r>
              <a:rPr lang="hr-HR" sz="1600" dirty="0" err="1" smtClean="0"/>
              <a:t>several</a:t>
            </a:r>
            <a:r>
              <a:rPr lang="hr-HR" sz="1600" dirty="0" smtClean="0"/>
              <a:t> </a:t>
            </a:r>
            <a:r>
              <a:rPr lang="hr-HR" sz="1600" dirty="0" err="1" smtClean="0"/>
              <a:t>square</a:t>
            </a:r>
            <a:r>
              <a:rPr lang="hr-HR" sz="1600" dirty="0" smtClean="0"/>
              <a:t> </a:t>
            </a:r>
            <a:r>
              <a:rPr lang="hr-HR" sz="1600" dirty="0" err="1" smtClean="0"/>
              <a:t>miles</a:t>
            </a:r>
            <a:r>
              <a:rPr lang="hr-HR" sz="1600" dirty="0" smtClean="0"/>
              <a:t> </a:t>
            </a:r>
            <a:r>
              <a:rPr lang="hr-HR" sz="1600" dirty="0" err="1" smtClean="0"/>
              <a:t>coverage</a:t>
            </a:r>
            <a:r>
              <a:rPr lang="hr-HR" sz="1600" dirty="0" smtClean="0"/>
              <a:t> </a:t>
            </a:r>
            <a:r>
              <a:rPr lang="hr-HR" sz="1600" dirty="0" err="1" smtClean="0"/>
              <a:t>with</a:t>
            </a:r>
            <a:r>
              <a:rPr lang="hr-HR" sz="1600" dirty="0" smtClean="0"/>
              <a:t> </a:t>
            </a:r>
            <a:r>
              <a:rPr lang="hr-HR" sz="1600" dirty="0" err="1" smtClean="0"/>
              <a:t>hundreds</a:t>
            </a:r>
            <a:r>
              <a:rPr lang="hr-HR" sz="1600" dirty="0" smtClean="0"/>
              <a:t> </a:t>
            </a:r>
            <a:r>
              <a:rPr lang="hr-HR" sz="1600" dirty="0" err="1" smtClean="0"/>
              <a:t>of</a:t>
            </a:r>
            <a:r>
              <a:rPr lang="hr-HR" sz="1600" dirty="0" smtClean="0"/>
              <a:t> </a:t>
            </a:r>
            <a:r>
              <a:rPr lang="hr-HR" sz="1600" dirty="0" err="1" smtClean="0"/>
              <a:t>buoys</a:t>
            </a:r>
            <a:endParaRPr lang="en-US" sz="1600" dirty="0" smtClean="0"/>
          </a:p>
          <a:p>
            <a:r>
              <a:rPr lang="en-US" sz="1600" dirty="0" smtClean="0"/>
              <a:t>Access point connected to backhaul</a:t>
            </a:r>
            <a:r>
              <a:rPr lang="hr-HR" sz="1600" dirty="0" smtClean="0"/>
              <a:t> –&gt; SCADA </a:t>
            </a:r>
            <a:endParaRPr lang="en-US" sz="1600" dirty="0" smtClean="0"/>
          </a:p>
        </p:txBody>
      </p:sp>
      <p:sp>
        <p:nvSpPr>
          <p:cNvPr id="302" name="Rectangle 301"/>
          <p:cNvSpPr/>
          <p:nvPr/>
        </p:nvSpPr>
        <p:spPr>
          <a:xfrm>
            <a:off x="8026125" y="3076577"/>
            <a:ext cx="965475" cy="733423"/>
          </a:xfrm>
          <a:prstGeom prst="rect">
            <a:avLst/>
          </a:prstGeom>
          <a:solidFill>
            <a:schemeClr val="bg1"/>
          </a:solidFill>
          <a:ln w="9525" cap="flat" cmpd="sng" algn="ctr">
            <a:solidFill>
              <a:schemeClr val="accent1">
                <a:shade val="95000"/>
                <a:satMod val="105000"/>
              </a:schemeClr>
            </a:solidFill>
            <a:prstDash val="dashDot"/>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t"/>
          <a:lstStyle/>
          <a:p>
            <a:r>
              <a:rPr lang="en-US" sz="1000" dirty="0" smtClean="0">
                <a:solidFill>
                  <a:srgbClr val="3B3D3C"/>
                </a:solidFill>
              </a:rPr>
              <a:t>LAN TCP/IP  backhaul</a:t>
            </a:r>
            <a:endParaRPr lang="en-US" sz="1000" dirty="0">
              <a:solidFill>
                <a:srgbClr val="3B3D3C"/>
              </a:solidFill>
            </a:endParaRPr>
          </a:p>
        </p:txBody>
      </p:sp>
      <p:cxnSp>
        <p:nvCxnSpPr>
          <p:cNvPr id="303" name="Straight Connector 302"/>
          <p:cNvCxnSpPr>
            <a:cxnSpLocks noChangeShapeType="1"/>
          </p:cNvCxnSpPr>
          <p:nvPr/>
        </p:nvCxnSpPr>
        <p:spPr bwMode="auto">
          <a:xfrm rot="16200000" flipH="1">
            <a:off x="6061336" y="2206363"/>
            <a:ext cx="1015202" cy="7934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4" name="Straight Connector 303"/>
          <p:cNvCxnSpPr>
            <a:cxnSpLocks noChangeShapeType="1"/>
          </p:cNvCxnSpPr>
          <p:nvPr/>
        </p:nvCxnSpPr>
        <p:spPr bwMode="auto">
          <a:xfrm>
            <a:off x="5582961" y="2455860"/>
            <a:ext cx="1239839" cy="791369"/>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5" name="Straight Connector 304"/>
          <p:cNvCxnSpPr>
            <a:cxnSpLocks noChangeShapeType="1"/>
          </p:cNvCxnSpPr>
          <p:nvPr/>
        </p:nvCxnSpPr>
        <p:spPr bwMode="auto">
          <a:xfrm flipV="1">
            <a:off x="5341662" y="3632992"/>
            <a:ext cx="1481138" cy="474662"/>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6" name="Straight Connector 305"/>
          <p:cNvCxnSpPr>
            <a:cxnSpLocks noChangeShapeType="1"/>
          </p:cNvCxnSpPr>
          <p:nvPr/>
        </p:nvCxnSpPr>
        <p:spPr bwMode="auto">
          <a:xfrm flipV="1">
            <a:off x="5679800" y="3780629"/>
            <a:ext cx="1228725" cy="78422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7" name="Straight Connector 306"/>
          <p:cNvCxnSpPr>
            <a:cxnSpLocks noChangeShapeType="1"/>
          </p:cNvCxnSpPr>
          <p:nvPr/>
        </p:nvCxnSpPr>
        <p:spPr bwMode="auto">
          <a:xfrm rot="5400000" flipH="1" flipV="1">
            <a:off x="6847743" y="3967498"/>
            <a:ext cx="353338" cy="2317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8" name="Straight Connector 307"/>
          <p:cNvCxnSpPr>
            <a:cxnSpLocks noChangeShapeType="1"/>
          </p:cNvCxnSpPr>
          <p:nvPr/>
        </p:nvCxnSpPr>
        <p:spPr bwMode="auto">
          <a:xfrm rot="10800000">
            <a:off x="5713137" y="3268659"/>
            <a:ext cx="1046957" cy="177007"/>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sp>
        <p:nvSpPr>
          <p:cNvPr id="311" name="TextBox 100"/>
          <p:cNvSpPr txBox="1">
            <a:spLocks noChangeArrowheads="1"/>
          </p:cNvSpPr>
          <p:nvPr/>
        </p:nvSpPr>
        <p:spPr bwMode="auto">
          <a:xfrm>
            <a:off x="4762533" y="3319790"/>
            <a:ext cx="1542410" cy="261610"/>
          </a:xfrm>
          <a:prstGeom prst="rect">
            <a:avLst/>
          </a:prstGeom>
          <a:noFill/>
          <a:ln w="9525">
            <a:noFill/>
            <a:miter lim="800000"/>
            <a:headEnd/>
            <a:tailEnd/>
          </a:ln>
        </p:spPr>
        <p:txBody>
          <a:bodyPr wrap="none">
            <a:prstTxWarp prst="textNoShape">
              <a:avLst/>
            </a:prstTxWarp>
            <a:spAutoFit/>
          </a:bodyPr>
          <a:lstStyle/>
          <a:p>
            <a:r>
              <a:rPr lang="hr-HR" sz="1100" dirty="0" err="1" smtClean="0">
                <a:latin typeface="Calibri" pitchFamily="-110" charset="0"/>
              </a:rPr>
              <a:t>Transmitter</a:t>
            </a:r>
            <a:r>
              <a:rPr lang="hr-HR" sz="1100" dirty="0" smtClean="0">
                <a:latin typeface="Calibri" pitchFamily="-110" charset="0"/>
              </a:rPr>
              <a:t> </a:t>
            </a:r>
            <a:r>
              <a:rPr lang="hr-HR" sz="1100" dirty="0" err="1" smtClean="0">
                <a:latin typeface="Calibri" pitchFamily="-110" charset="0"/>
              </a:rPr>
              <a:t>inside</a:t>
            </a:r>
            <a:r>
              <a:rPr lang="hr-HR" sz="1100" dirty="0" smtClean="0">
                <a:latin typeface="Calibri" pitchFamily="-110" charset="0"/>
              </a:rPr>
              <a:t> </a:t>
            </a:r>
            <a:r>
              <a:rPr lang="hr-HR" sz="1100" dirty="0" err="1" smtClean="0">
                <a:latin typeface="Calibri" pitchFamily="-110" charset="0"/>
              </a:rPr>
              <a:t>buoy</a:t>
            </a:r>
            <a:endParaRPr lang="en-US" sz="1100" dirty="0">
              <a:latin typeface="Calibri" pitchFamily="-110" charset="0"/>
            </a:endParaRPr>
          </a:p>
        </p:txBody>
      </p:sp>
      <p:sp>
        <p:nvSpPr>
          <p:cNvPr id="314" name="TextBox 112"/>
          <p:cNvSpPr txBox="1">
            <a:spLocks noChangeArrowheads="1"/>
          </p:cNvSpPr>
          <p:nvPr/>
        </p:nvSpPr>
        <p:spPr bwMode="auto">
          <a:xfrm>
            <a:off x="4149450" y="1600200"/>
            <a:ext cx="838200" cy="1107996"/>
          </a:xfrm>
          <a:prstGeom prst="rect">
            <a:avLst/>
          </a:prstGeom>
          <a:noFill/>
          <a:ln w="6350" cap="flat" cmpd="sng" algn="ctr">
            <a:solidFill>
              <a:schemeClr val="accent1"/>
            </a:solidFill>
            <a:prstDash val="dashDot"/>
            <a:miter lim="800000"/>
            <a:headEnd type="none" w="med" len="med"/>
            <a:tailEnd type="none" w="med" len="med"/>
          </a:ln>
        </p:spPr>
        <p:txBody>
          <a:bodyPr wrap="square">
            <a:prstTxWarp prst="textNoShape">
              <a:avLst/>
            </a:prstTxWarp>
            <a:spAutoFit/>
          </a:bodyPr>
          <a:lstStyle/>
          <a:p>
            <a:r>
              <a:rPr lang="en-US" sz="1100" dirty="0" smtClean="0">
                <a:latin typeface="Calibri" pitchFamily="-110" charset="0"/>
              </a:rPr>
              <a:t>Sensors:</a:t>
            </a:r>
          </a:p>
          <a:p>
            <a:r>
              <a:rPr lang="en-US" sz="1100" dirty="0" smtClean="0">
                <a:latin typeface="Calibri" pitchFamily="-110" charset="0"/>
              </a:rPr>
              <a:t>GPS</a:t>
            </a:r>
          </a:p>
          <a:p>
            <a:r>
              <a:rPr lang="en-US" sz="1100" dirty="0" smtClean="0">
                <a:latin typeface="Calibri" pitchFamily="-110" charset="0"/>
              </a:rPr>
              <a:t>Temp</a:t>
            </a:r>
            <a:endParaRPr lang="en-US" sz="1100" dirty="0">
              <a:latin typeface="Calibri" pitchFamily="-110" charset="0"/>
            </a:endParaRPr>
          </a:p>
          <a:p>
            <a:r>
              <a:rPr lang="en-US" sz="1100" dirty="0">
                <a:latin typeface="Calibri" pitchFamily="-110" charset="0"/>
              </a:rPr>
              <a:t>Vibration</a:t>
            </a:r>
            <a:endParaRPr lang="en-US" sz="1100" dirty="0" smtClean="0">
              <a:latin typeface="Calibri" pitchFamily="-110" charset="0"/>
            </a:endParaRPr>
          </a:p>
          <a:p>
            <a:r>
              <a:rPr lang="en-US" sz="1100" dirty="0" smtClean="0">
                <a:latin typeface="Calibri" pitchFamily="-110" charset="0"/>
              </a:rPr>
              <a:t>Intrusion</a:t>
            </a:r>
          </a:p>
          <a:p>
            <a:r>
              <a:rPr lang="hr-HR" sz="1100" dirty="0" err="1" smtClean="0">
                <a:latin typeface="Calibri" pitchFamily="-110" charset="0"/>
              </a:rPr>
              <a:t>Connection</a:t>
            </a:r>
            <a:endParaRPr lang="en-US" sz="1100" dirty="0">
              <a:latin typeface="Calibri" pitchFamily="-110" charset="0"/>
            </a:endParaRPr>
          </a:p>
        </p:txBody>
      </p:sp>
      <p:grpSp>
        <p:nvGrpSpPr>
          <p:cNvPr id="2" name="Group 29"/>
          <p:cNvGrpSpPr>
            <a:grpSpLocks noChangeAspect="1"/>
          </p:cNvGrpSpPr>
          <p:nvPr/>
        </p:nvGrpSpPr>
        <p:grpSpPr bwMode="auto">
          <a:xfrm>
            <a:off x="5867400" y="1676400"/>
            <a:ext cx="282575" cy="457200"/>
            <a:chOff x="4343400" y="2057400"/>
            <a:chExt cx="990600" cy="1600200"/>
          </a:xfrm>
        </p:grpSpPr>
        <p:sp>
          <p:nvSpPr>
            <p:cNvPr id="317" name="Rounded Rectangle 316"/>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18" name="Rectangle 317"/>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19" name="Donut 318"/>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3" name="Group 29"/>
          <p:cNvGrpSpPr>
            <a:grpSpLocks noChangeAspect="1"/>
          </p:cNvGrpSpPr>
          <p:nvPr/>
        </p:nvGrpSpPr>
        <p:grpSpPr bwMode="auto">
          <a:xfrm>
            <a:off x="4781275" y="3750467"/>
            <a:ext cx="282575" cy="457200"/>
            <a:chOff x="4343400" y="2057400"/>
            <a:chExt cx="990600" cy="1600200"/>
          </a:xfrm>
        </p:grpSpPr>
        <p:sp>
          <p:nvSpPr>
            <p:cNvPr id="321" name="Rounded Rectangle 320"/>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2" name="Rectangle 321"/>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3" name="Donut 322"/>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4" name="Group 29"/>
          <p:cNvGrpSpPr>
            <a:grpSpLocks noChangeAspect="1"/>
          </p:cNvGrpSpPr>
          <p:nvPr/>
        </p:nvGrpSpPr>
        <p:grpSpPr bwMode="auto">
          <a:xfrm>
            <a:off x="5300386" y="2129629"/>
            <a:ext cx="282575" cy="457200"/>
            <a:chOff x="4343400" y="2057400"/>
            <a:chExt cx="990600" cy="1600200"/>
          </a:xfrm>
        </p:grpSpPr>
        <p:sp>
          <p:nvSpPr>
            <p:cNvPr id="325" name="Rounded Rectangle 324"/>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6" name="Rectangle 325"/>
            <p:cNvSpPr/>
            <p:nvPr/>
          </p:nvSpPr>
          <p:spPr>
            <a:xfrm>
              <a:off x="5066872" y="2362992"/>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7" name="Donut 326"/>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5" name="Group 29"/>
          <p:cNvGrpSpPr>
            <a:grpSpLocks noChangeAspect="1"/>
          </p:cNvGrpSpPr>
          <p:nvPr/>
        </p:nvGrpSpPr>
        <p:grpSpPr bwMode="auto">
          <a:xfrm>
            <a:off x="5308325" y="4302917"/>
            <a:ext cx="282575" cy="457200"/>
            <a:chOff x="4343400" y="2057400"/>
            <a:chExt cx="990600" cy="1600200"/>
          </a:xfrm>
        </p:grpSpPr>
        <p:sp>
          <p:nvSpPr>
            <p:cNvPr id="329" name="Rounded Rectangle 328"/>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0" name="Rectangle 329"/>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1" name="Donut 330"/>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6" name="Group 29"/>
          <p:cNvGrpSpPr>
            <a:grpSpLocks noChangeAspect="1"/>
          </p:cNvGrpSpPr>
          <p:nvPr/>
        </p:nvGrpSpPr>
        <p:grpSpPr bwMode="auto">
          <a:xfrm>
            <a:off x="6540225" y="4107654"/>
            <a:ext cx="282575" cy="457200"/>
            <a:chOff x="4343400" y="2057400"/>
            <a:chExt cx="990600" cy="1600200"/>
          </a:xfrm>
        </p:grpSpPr>
        <p:sp>
          <p:nvSpPr>
            <p:cNvPr id="333" name="Rounded Rectangle 332"/>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4" name="Rectangle 333"/>
            <p:cNvSpPr/>
            <p:nvPr/>
          </p:nvSpPr>
          <p:spPr>
            <a:xfrm>
              <a:off x="5066872" y="2362996"/>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5" name="Donut 334"/>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7" name="Group 29"/>
          <p:cNvGrpSpPr>
            <a:grpSpLocks noChangeAspect="1"/>
          </p:cNvGrpSpPr>
          <p:nvPr/>
        </p:nvGrpSpPr>
        <p:grpSpPr bwMode="auto">
          <a:xfrm>
            <a:off x="5267049" y="2882103"/>
            <a:ext cx="282575" cy="457200"/>
            <a:chOff x="4343400" y="2057400"/>
            <a:chExt cx="990600" cy="1600200"/>
          </a:xfrm>
        </p:grpSpPr>
        <p:sp>
          <p:nvSpPr>
            <p:cNvPr id="337" name="Rounded Rectangle 336"/>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8" name="Rectangle 337"/>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9" name="Donut 338"/>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8" name="Group 44"/>
          <p:cNvGrpSpPr>
            <a:grpSpLocks noChangeAspect="1"/>
          </p:cNvGrpSpPr>
          <p:nvPr/>
        </p:nvGrpSpPr>
        <p:grpSpPr bwMode="auto">
          <a:xfrm>
            <a:off x="7356167" y="2766221"/>
            <a:ext cx="163511" cy="522282"/>
            <a:chOff x="2518457" y="2095708"/>
            <a:chExt cx="108981" cy="348442"/>
          </a:xfrm>
          <a:solidFill>
            <a:schemeClr val="tx1">
              <a:lumMod val="20000"/>
              <a:lumOff val="80000"/>
            </a:schemeClr>
          </a:solidFill>
        </p:grpSpPr>
        <p:sp>
          <p:nvSpPr>
            <p:cNvPr id="341" name="Rectangle 340"/>
            <p:cNvSpPr>
              <a:spLocks noChangeAspect="1"/>
            </p:cNvSpPr>
            <p:nvPr/>
          </p:nvSpPr>
          <p:spPr>
            <a:xfrm>
              <a:off x="2551258" y="2182552"/>
              <a:ext cx="43381" cy="261598"/>
            </a:xfrm>
            <a:prstGeom prst="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42" name="Donut 341"/>
            <p:cNvSpPr>
              <a:spLocks noChangeAspect="1"/>
            </p:cNvSpPr>
            <p:nvPr/>
          </p:nvSpPr>
          <p:spPr>
            <a:xfrm>
              <a:off x="2518457" y="2095708"/>
              <a:ext cx="108981" cy="109087"/>
            </a:xfrm>
            <a:prstGeom prst="donu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sp>
        <p:nvSpPr>
          <p:cNvPr id="343" name="Rounded Rectangle 342"/>
          <p:cNvSpPr/>
          <p:nvPr/>
        </p:nvSpPr>
        <p:spPr bwMode="auto">
          <a:xfrm>
            <a:off x="6856137" y="3184526"/>
            <a:ext cx="798511" cy="517525"/>
          </a:xfrm>
          <a:prstGeom prst="roundRect">
            <a:avLst/>
          </a:prstGeom>
          <a:solidFill>
            <a:schemeClr val="tx1">
              <a:lumMod val="20000"/>
              <a:lumOff val="80000"/>
            </a:schemeClr>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100" dirty="0" smtClean="0"/>
              <a:t>Access Point</a:t>
            </a:r>
            <a:endParaRPr lang="en-US" sz="1100" dirty="0"/>
          </a:p>
        </p:txBody>
      </p:sp>
      <p:grpSp>
        <p:nvGrpSpPr>
          <p:cNvPr id="9" name="Group 200"/>
          <p:cNvGrpSpPr>
            <a:grpSpLocks noChangeAspect="1"/>
          </p:cNvGrpSpPr>
          <p:nvPr/>
        </p:nvGrpSpPr>
        <p:grpSpPr>
          <a:xfrm>
            <a:off x="6130985" y="4915670"/>
            <a:ext cx="1167729" cy="1512888"/>
            <a:chOff x="2725738" y="1096962"/>
            <a:chExt cx="2873373" cy="3722688"/>
          </a:xfrm>
        </p:grpSpPr>
        <p:cxnSp>
          <p:nvCxnSpPr>
            <p:cNvPr id="345" name="Straight Connector 344"/>
            <p:cNvCxnSpPr>
              <a:cxnSpLocks noChangeShapeType="1"/>
            </p:cNvCxnSpPr>
            <p:nvPr/>
          </p:nvCxnSpPr>
          <p:spPr bwMode="auto">
            <a:xfrm rot="16200000" flipH="1">
              <a:off x="3470276" y="1730373"/>
              <a:ext cx="1593849" cy="12858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6" name="Straight Connector 345"/>
            <p:cNvCxnSpPr>
              <a:cxnSpLocks noChangeShapeType="1"/>
              <a:stCxn id="371" idx="3"/>
            </p:cNvCxnSpPr>
            <p:nvPr/>
          </p:nvCxnSpPr>
          <p:spPr bwMode="auto">
            <a:xfrm>
              <a:off x="3527424" y="2515393"/>
              <a:ext cx="1239839" cy="791369"/>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7" name="Straight Connector 346"/>
            <p:cNvCxnSpPr>
              <a:cxnSpLocks noChangeShapeType="1"/>
            </p:cNvCxnSpPr>
            <p:nvPr/>
          </p:nvCxnSpPr>
          <p:spPr bwMode="auto">
            <a:xfrm flipV="1">
              <a:off x="3286125" y="3692525"/>
              <a:ext cx="1481138" cy="474662"/>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8" name="Straight Connector 347"/>
            <p:cNvCxnSpPr>
              <a:cxnSpLocks noChangeShapeType="1"/>
            </p:cNvCxnSpPr>
            <p:nvPr/>
          </p:nvCxnSpPr>
          <p:spPr bwMode="auto">
            <a:xfrm flipV="1">
              <a:off x="3624263" y="3840162"/>
              <a:ext cx="1228725" cy="78422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9" name="Straight Connector 348"/>
            <p:cNvCxnSpPr>
              <a:cxnSpLocks noChangeShapeType="1"/>
            </p:cNvCxnSpPr>
            <p:nvPr/>
          </p:nvCxnSpPr>
          <p:spPr bwMode="auto">
            <a:xfrm rot="5400000" flipH="1" flipV="1">
              <a:off x="4792206" y="4027031"/>
              <a:ext cx="353338" cy="2317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50" name="Straight Connector 349"/>
            <p:cNvCxnSpPr>
              <a:cxnSpLocks noChangeShapeType="1"/>
            </p:cNvCxnSpPr>
            <p:nvPr/>
          </p:nvCxnSpPr>
          <p:spPr bwMode="auto">
            <a:xfrm rot="10800000">
              <a:off x="3657600" y="3328192"/>
              <a:ext cx="1046957" cy="177007"/>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grpSp>
          <p:nvGrpSpPr>
            <p:cNvPr id="10" name="Group 29"/>
            <p:cNvGrpSpPr>
              <a:grpSpLocks noChangeAspect="1"/>
            </p:cNvGrpSpPr>
            <p:nvPr/>
          </p:nvGrpSpPr>
          <p:grpSpPr bwMode="auto">
            <a:xfrm>
              <a:off x="3286125" y="1096962"/>
              <a:ext cx="282575" cy="457200"/>
              <a:chOff x="4343400" y="2057400"/>
              <a:chExt cx="990600" cy="1600201"/>
            </a:xfrm>
          </p:grpSpPr>
          <p:sp>
            <p:nvSpPr>
              <p:cNvPr id="377" name="Rounded Rectangle 376"/>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8" name="Rectangle 377"/>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9" name="Donut 378"/>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1" name="Group 29"/>
            <p:cNvGrpSpPr>
              <a:grpSpLocks noChangeAspect="1"/>
            </p:cNvGrpSpPr>
            <p:nvPr/>
          </p:nvGrpSpPr>
          <p:grpSpPr bwMode="auto">
            <a:xfrm>
              <a:off x="2725738" y="3810000"/>
              <a:ext cx="282575" cy="457200"/>
              <a:chOff x="4343400" y="2057400"/>
              <a:chExt cx="990600" cy="1600201"/>
            </a:xfrm>
          </p:grpSpPr>
          <p:sp>
            <p:nvSpPr>
              <p:cNvPr id="374" name="Rounded Rectangle 373"/>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5" name="Rectangle 374"/>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6" name="Donut 375"/>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2" name="Group 29"/>
            <p:cNvGrpSpPr>
              <a:grpSpLocks noChangeAspect="1"/>
            </p:cNvGrpSpPr>
            <p:nvPr/>
          </p:nvGrpSpPr>
          <p:grpSpPr bwMode="auto">
            <a:xfrm>
              <a:off x="3244849" y="2189162"/>
              <a:ext cx="282575" cy="457200"/>
              <a:chOff x="4343400" y="2057400"/>
              <a:chExt cx="990600" cy="1600200"/>
            </a:xfrm>
          </p:grpSpPr>
          <p:sp>
            <p:nvSpPr>
              <p:cNvPr id="371" name="Rounded Rectangle 370"/>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2" name="Rectangle 371"/>
              <p:cNvSpPr/>
              <p:nvPr/>
            </p:nvSpPr>
            <p:spPr>
              <a:xfrm>
                <a:off x="5066872" y="2362992"/>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3" name="Donut 372"/>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3" name="Group 29"/>
            <p:cNvGrpSpPr>
              <a:grpSpLocks noChangeAspect="1"/>
            </p:cNvGrpSpPr>
            <p:nvPr/>
          </p:nvGrpSpPr>
          <p:grpSpPr bwMode="auto">
            <a:xfrm>
              <a:off x="3252788" y="4362450"/>
              <a:ext cx="282575" cy="457200"/>
              <a:chOff x="4343400" y="2057400"/>
              <a:chExt cx="990600" cy="1600200"/>
            </a:xfrm>
          </p:grpSpPr>
          <p:sp>
            <p:nvSpPr>
              <p:cNvPr id="368" name="Rounded Rectangle 367"/>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9" name="Rectangle 368"/>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0" name="Donut 369"/>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4" name="Group 29"/>
            <p:cNvGrpSpPr>
              <a:grpSpLocks noChangeAspect="1"/>
            </p:cNvGrpSpPr>
            <p:nvPr/>
          </p:nvGrpSpPr>
          <p:grpSpPr bwMode="auto">
            <a:xfrm>
              <a:off x="4484688" y="4167187"/>
              <a:ext cx="282575" cy="457200"/>
              <a:chOff x="4343400" y="2057400"/>
              <a:chExt cx="990600" cy="1600201"/>
            </a:xfrm>
          </p:grpSpPr>
          <p:sp>
            <p:nvSpPr>
              <p:cNvPr id="365" name="Rounded Rectangle 364"/>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6" name="Rectangle 365"/>
              <p:cNvSpPr/>
              <p:nvPr/>
            </p:nvSpPr>
            <p:spPr>
              <a:xfrm>
                <a:off x="5066872" y="2362996"/>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7" name="Donut 366"/>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5" name="Group 29"/>
            <p:cNvGrpSpPr>
              <a:grpSpLocks noChangeAspect="1"/>
            </p:cNvGrpSpPr>
            <p:nvPr/>
          </p:nvGrpSpPr>
          <p:grpSpPr bwMode="auto">
            <a:xfrm>
              <a:off x="3211512" y="2941636"/>
              <a:ext cx="282575" cy="457200"/>
              <a:chOff x="4343400" y="2057400"/>
              <a:chExt cx="990600" cy="1600200"/>
            </a:xfrm>
          </p:grpSpPr>
          <p:sp>
            <p:nvSpPr>
              <p:cNvPr id="362" name="Rounded Rectangle 361"/>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3" name="Rectangle 362"/>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4" name="Donut 363"/>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6" name="Group 45"/>
            <p:cNvGrpSpPr>
              <a:grpSpLocks noChangeAspect="1"/>
            </p:cNvGrpSpPr>
            <p:nvPr/>
          </p:nvGrpSpPr>
          <p:grpSpPr bwMode="auto">
            <a:xfrm>
              <a:off x="4800601" y="2825752"/>
              <a:ext cx="798509" cy="984245"/>
              <a:chOff x="-292122" y="2286737"/>
              <a:chExt cx="838232" cy="1034211"/>
            </a:xfrm>
            <a:solidFill>
              <a:schemeClr val="tx1">
                <a:lumMod val="20000"/>
                <a:lumOff val="80000"/>
              </a:schemeClr>
            </a:solidFill>
          </p:grpSpPr>
          <p:grpSp>
            <p:nvGrpSpPr>
              <p:cNvPr id="17" name="Group 44"/>
              <p:cNvGrpSpPr>
                <a:grpSpLocks noChangeAspect="1"/>
              </p:cNvGrpSpPr>
              <p:nvPr/>
            </p:nvGrpSpPr>
            <p:grpSpPr bwMode="auto">
              <a:xfrm>
                <a:off x="232781" y="2286737"/>
                <a:ext cx="171645" cy="548796"/>
                <a:chOff x="2518457" y="2095708"/>
                <a:chExt cx="108981" cy="348442"/>
              </a:xfrm>
              <a:grpFill/>
            </p:grpSpPr>
            <p:sp>
              <p:nvSpPr>
                <p:cNvPr id="360" name="Rectangle 359"/>
                <p:cNvSpPr>
                  <a:spLocks noChangeAspect="1"/>
                </p:cNvSpPr>
                <p:nvPr/>
              </p:nvSpPr>
              <p:spPr>
                <a:xfrm>
                  <a:off x="2551258" y="2182552"/>
                  <a:ext cx="43381" cy="261598"/>
                </a:xfrm>
                <a:prstGeom prst="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1" name="Donut 360"/>
                <p:cNvSpPr>
                  <a:spLocks noChangeAspect="1"/>
                </p:cNvSpPr>
                <p:nvPr/>
              </p:nvSpPr>
              <p:spPr>
                <a:xfrm>
                  <a:off x="2518457" y="2095708"/>
                  <a:ext cx="108981" cy="109087"/>
                </a:xfrm>
                <a:prstGeom prst="donu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sp>
            <p:nvSpPr>
              <p:cNvPr id="359" name="Rounded Rectangle 358"/>
              <p:cNvSpPr/>
              <p:nvPr/>
            </p:nvSpPr>
            <p:spPr>
              <a:xfrm>
                <a:off x="-292122" y="2777151"/>
                <a:ext cx="838232" cy="543797"/>
              </a:xfrm>
              <a:prstGeom prst="round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100" dirty="0"/>
              </a:p>
            </p:txBody>
          </p:sp>
        </p:grpSp>
      </p:grpSp>
      <p:grpSp>
        <p:nvGrpSpPr>
          <p:cNvPr id="18" name="Group 202"/>
          <p:cNvGrpSpPr>
            <a:grpSpLocks noChangeAspect="1"/>
          </p:cNvGrpSpPr>
          <p:nvPr/>
        </p:nvGrpSpPr>
        <p:grpSpPr>
          <a:xfrm>
            <a:off x="6916783" y="942972"/>
            <a:ext cx="1167729" cy="1512888"/>
            <a:chOff x="2725738" y="1096962"/>
            <a:chExt cx="2873373" cy="3722688"/>
          </a:xfrm>
        </p:grpSpPr>
        <p:cxnSp>
          <p:nvCxnSpPr>
            <p:cNvPr id="381" name="Straight Connector 380"/>
            <p:cNvCxnSpPr>
              <a:cxnSpLocks noChangeShapeType="1"/>
            </p:cNvCxnSpPr>
            <p:nvPr/>
          </p:nvCxnSpPr>
          <p:spPr bwMode="auto">
            <a:xfrm rot="16200000" flipH="1">
              <a:off x="3470276" y="1730373"/>
              <a:ext cx="1593849" cy="12858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2" name="Straight Connector 381"/>
            <p:cNvCxnSpPr>
              <a:cxnSpLocks noChangeShapeType="1"/>
              <a:stCxn id="407" idx="3"/>
            </p:cNvCxnSpPr>
            <p:nvPr/>
          </p:nvCxnSpPr>
          <p:spPr bwMode="auto">
            <a:xfrm>
              <a:off x="3527424" y="2515393"/>
              <a:ext cx="1239839" cy="791369"/>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3" name="Straight Connector 382"/>
            <p:cNvCxnSpPr>
              <a:cxnSpLocks noChangeShapeType="1"/>
            </p:cNvCxnSpPr>
            <p:nvPr/>
          </p:nvCxnSpPr>
          <p:spPr bwMode="auto">
            <a:xfrm flipV="1">
              <a:off x="3286125" y="3692525"/>
              <a:ext cx="1481138" cy="474662"/>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4" name="Straight Connector 383"/>
            <p:cNvCxnSpPr>
              <a:cxnSpLocks noChangeShapeType="1"/>
            </p:cNvCxnSpPr>
            <p:nvPr/>
          </p:nvCxnSpPr>
          <p:spPr bwMode="auto">
            <a:xfrm flipV="1">
              <a:off x="3624263" y="3840162"/>
              <a:ext cx="1228725" cy="78422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5" name="Straight Connector 384"/>
            <p:cNvCxnSpPr>
              <a:cxnSpLocks noChangeShapeType="1"/>
            </p:cNvCxnSpPr>
            <p:nvPr/>
          </p:nvCxnSpPr>
          <p:spPr bwMode="auto">
            <a:xfrm rot="5400000" flipH="1" flipV="1">
              <a:off x="4792206" y="4027031"/>
              <a:ext cx="353338" cy="2317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6" name="Straight Connector 385"/>
            <p:cNvCxnSpPr>
              <a:cxnSpLocks noChangeShapeType="1"/>
            </p:cNvCxnSpPr>
            <p:nvPr/>
          </p:nvCxnSpPr>
          <p:spPr bwMode="auto">
            <a:xfrm rot="10800000">
              <a:off x="3657600" y="3328192"/>
              <a:ext cx="1046957" cy="177007"/>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grpSp>
          <p:nvGrpSpPr>
            <p:cNvPr id="19" name="Group 29"/>
            <p:cNvGrpSpPr>
              <a:grpSpLocks noChangeAspect="1"/>
            </p:cNvGrpSpPr>
            <p:nvPr/>
          </p:nvGrpSpPr>
          <p:grpSpPr bwMode="auto">
            <a:xfrm>
              <a:off x="3286125" y="1096962"/>
              <a:ext cx="282575" cy="457200"/>
              <a:chOff x="4343400" y="2057400"/>
              <a:chExt cx="990600" cy="1600201"/>
            </a:xfrm>
          </p:grpSpPr>
          <p:sp>
            <p:nvSpPr>
              <p:cNvPr id="413" name="Rounded Rectangle 412"/>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4" name="Rectangle 413"/>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5" name="Donut 414"/>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0" name="Group 29"/>
            <p:cNvGrpSpPr>
              <a:grpSpLocks noChangeAspect="1"/>
            </p:cNvGrpSpPr>
            <p:nvPr/>
          </p:nvGrpSpPr>
          <p:grpSpPr bwMode="auto">
            <a:xfrm>
              <a:off x="2725738" y="3810000"/>
              <a:ext cx="282575" cy="457200"/>
              <a:chOff x="4343400" y="2057400"/>
              <a:chExt cx="990600" cy="1600201"/>
            </a:xfrm>
          </p:grpSpPr>
          <p:sp>
            <p:nvSpPr>
              <p:cNvPr id="410" name="Rounded Rectangle 409"/>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1" name="Rectangle 410"/>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2" name="Donut 411"/>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1" name="Group 29"/>
            <p:cNvGrpSpPr>
              <a:grpSpLocks noChangeAspect="1"/>
            </p:cNvGrpSpPr>
            <p:nvPr/>
          </p:nvGrpSpPr>
          <p:grpSpPr bwMode="auto">
            <a:xfrm>
              <a:off x="3244849" y="2189162"/>
              <a:ext cx="282575" cy="457200"/>
              <a:chOff x="4343400" y="2057400"/>
              <a:chExt cx="990600" cy="1600200"/>
            </a:xfrm>
          </p:grpSpPr>
          <p:sp>
            <p:nvSpPr>
              <p:cNvPr id="407" name="Rounded Rectangle 406"/>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8" name="Rectangle 407"/>
              <p:cNvSpPr/>
              <p:nvPr/>
            </p:nvSpPr>
            <p:spPr>
              <a:xfrm>
                <a:off x="5066872" y="2362992"/>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9" name="Donut 408"/>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2" name="Group 29"/>
            <p:cNvGrpSpPr>
              <a:grpSpLocks noChangeAspect="1"/>
            </p:cNvGrpSpPr>
            <p:nvPr/>
          </p:nvGrpSpPr>
          <p:grpSpPr bwMode="auto">
            <a:xfrm>
              <a:off x="3252788" y="4362450"/>
              <a:ext cx="282575" cy="457200"/>
              <a:chOff x="4343400" y="2057400"/>
              <a:chExt cx="990600" cy="1600200"/>
            </a:xfrm>
          </p:grpSpPr>
          <p:sp>
            <p:nvSpPr>
              <p:cNvPr id="404" name="Rounded Rectangle 403"/>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5" name="Rectangle 404"/>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6" name="Donut 405"/>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3" name="Group 29"/>
            <p:cNvGrpSpPr>
              <a:grpSpLocks noChangeAspect="1"/>
            </p:cNvGrpSpPr>
            <p:nvPr/>
          </p:nvGrpSpPr>
          <p:grpSpPr bwMode="auto">
            <a:xfrm>
              <a:off x="4484688" y="4167187"/>
              <a:ext cx="282575" cy="457200"/>
              <a:chOff x="4343400" y="2057400"/>
              <a:chExt cx="990600" cy="1600201"/>
            </a:xfrm>
          </p:grpSpPr>
          <p:sp>
            <p:nvSpPr>
              <p:cNvPr id="401" name="Rounded Rectangle 400"/>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2" name="Rectangle 401"/>
              <p:cNvSpPr/>
              <p:nvPr/>
            </p:nvSpPr>
            <p:spPr>
              <a:xfrm>
                <a:off x="5066872" y="2362996"/>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3" name="Donut 402"/>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4" name="Group 29"/>
            <p:cNvGrpSpPr>
              <a:grpSpLocks noChangeAspect="1"/>
            </p:cNvGrpSpPr>
            <p:nvPr/>
          </p:nvGrpSpPr>
          <p:grpSpPr bwMode="auto">
            <a:xfrm>
              <a:off x="3211512" y="2941636"/>
              <a:ext cx="282575" cy="457200"/>
              <a:chOff x="4343400" y="2057400"/>
              <a:chExt cx="990600" cy="1600200"/>
            </a:xfrm>
          </p:grpSpPr>
          <p:sp>
            <p:nvSpPr>
              <p:cNvPr id="398" name="Rounded Rectangle 397"/>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99" name="Rectangle 398"/>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0" name="Donut 399"/>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5" name="Group 45"/>
            <p:cNvGrpSpPr>
              <a:grpSpLocks noChangeAspect="1"/>
            </p:cNvGrpSpPr>
            <p:nvPr/>
          </p:nvGrpSpPr>
          <p:grpSpPr bwMode="auto">
            <a:xfrm>
              <a:off x="4800601" y="2825752"/>
              <a:ext cx="798509" cy="984245"/>
              <a:chOff x="-292122" y="2286737"/>
              <a:chExt cx="838232" cy="1034211"/>
            </a:xfrm>
            <a:solidFill>
              <a:schemeClr val="tx1">
                <a:lumMod val="20000"/>
                <a:lumOff val="80000"/>
              </a:schemeClr>
            </a:solidFill>
          </p:grpSpPr>
          <p:grpSp>
            <p:nvGrpSpPr>
              <p:cNvPr id="26" name="Group 44"/>
              <p:cNvGrpSpPr>
                <a:grpSpLocks noChangeAspect="1"/>
              </p:cNvGrpSpPr>
              <p:nvPr/>
            </p:nvGrpSpPr>
            <p:grpSpPr bwMode="auto">
              <a:xfrm>
                <a:off x="232781" y="2286737"/>
                <a:ext cx="171645" cy="548796"/>
                <a:chOff x="2518457" y="2095708"/>
                <a:chExt cx="108981" cy="348442"/>
              </a:xfrm>
              <a:grpFill/>
            </p:grpSpPr>
            <p:sp>
              <p:nvSpPr>
                <p:cNvPr id="396" name="Rectangle 395"/>
                <p:cNvSpPr>
                  <a:spLocks noChangeAspect="1"/>
                </p:cNvSpPr>
                <p:nvPr/>
              </p:nvSpPr>
              <p:spPr>
                <a:xfrm>
                  <a:off x="2551258" y="2182552"/>
                  <a:ext cx="43381" cy="261598"/>
                </a:xfrm>
                <a:prstGeom prst="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97" name="Donut 396"/>
                <p:cNvSpPr>
                  <a:spLocks noChangeAspect="1"/>
                </p:cNvSpPr>
                <p:nvPr/>
              </p:nvSpPr>
              <p:spPr>
                <a:xfrm>
                  <a:off x="2518457" y="2095708"/>
                  <a:ext cx="108981" cy="109087"/>
                </a:xfrm>
                <a:prstGeom prst="donu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sp>
            <p:nvSpPr>
              <p:cNvPr id="395" name="Rounded Rectangle 394"/>
              <p:cNvSpPr/>
              <p:nvPr/>
            </p:nvSpPr>
            <p:spPr>
              <a:xfrm>
                <a:off x="-292122" y="2777151"/>
                <a:ext cx="838232" cy="543797"/>
              </a:xfrm>
              <a:prstGeom prst="round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100" dirty="0"/>
              </a:p>
            </p:txBody>
          </p:sp>
        </p:grpSp>
      </p:grpSp>
      <p:cxnSp>
        <p:nvCxnSpPr>
          <p:cNvPr id="416" name="Straight Arrow Connector 415"/>
          <p:cNvCxnSpPr>
            <a:stCxn id="343" idx="3"/>
            <a:endCxn id="302" idx="1"/>
          </p:cNvCxnSpPr>
          <p:nvPr/>
        </p:nvCxnSpPr>
        <p:spPr>
          <a:xfrm>
            <a:off x="7654648" y="3443289"/>
            <a:ext cx="371477" cy="1588"/>
          </a:xfrm>
          <a:prstGeom prst="straightConnector1">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cxnSp>
        <p:nvCxnSpPr>
          <p:cNvPr id="417" name="Elbow Connector 254"/>
          <p:cNvCxnSpPr>
            <a:endCxn id="302" idx="0"/>
          </p:cNvCxnSpPr>
          <p:nvPr/>
        </p:nvCxnSpPr>
        <p:spPr>
          <a:xfrm>
            <a:off x="8084511" y="1940380"/>
            <a:ext cx="424352" cy="1136197"/>
          </a:xfrm>
          <a:prstGeom prst="bentConnector2">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cxnSp>
        <p:nvCxnSpPr>
          <p:cNvPr id="418" name="Elbow Connector 254"/>
          <p:cNvCxnSpPr>
            <a:endCxn id="302" idx="2"/>
          </p:cNvCxnSpPr>
          <p:nvPr/>
        </p:nvCxnSpPr>
        <p:spPr>
          <a:xfrm flipV="1">
            <a:off x="7298714" y="3810000"/>
            <a:ext cx="1210149" cy="2103079"/>
          </a:xfrm>
          <a:prstGeom prst="bentConnector2">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cxnSp>
        <p:nvCxnSpPr>
          <p:cNvPr id="419" name="Elbow Connector 254"/>
          <p:cNvCxnSpPr>
            <a:stCxn id="314" idx="3"/>
          </p:cNvCxnSpPr>
          <p:nvPr/>
        </p:nvCxnSpPr>
        <p:spPr>
          <a:xfrm>
            <a:off x="4987650" y="2154198"/>
            <a:ext cx="312736" cy="301662"/>
          </a:xfrm>
          <a:prstGeom prst="bentConnector3">
            <a:avLst>
              <a:gd name="adj1" fmla="val 50000"/>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sp>
        <p:nvSpPr>
          <p:cNvPr id="117" name="Date Placeholder 116"/>
          <p:cNvSpPr>
            <a:spLocks noGrp="1"/>
          </p:cNvSpPr>
          <p:nvPr>
            <p:ph type="dt" sz="half" idx="10"/>
          </p:nvPr>
        </p:nvSpPr>
        <p:spPr/>
        <p:txBody>
          <a:bodyPr/>
          <a:lstStyle/>
          <a:p>
            <a:r>
              <a:rPr lang="en-US" dirty="0" smtClean="0"/>
              <a:t>May 2010</a:t>
            </a:r>
            <a:endParaRPr lang="en-US" dirty="0"/>
          </a:p>
        </p:txBody>
      </p:sp>
      <p:sp>
        <p:nvSpPr>
          <p:cNvPr id="118" name="Slide Number Placeholder 117"/>
          <p:cNvSpPr>
            <a:spLocks noGrp="1"/>
          </p:cNvSpPr>
          <p:nvPr>
            <p:ph type="sldNum" sz="quarter" idx="12"/>
          </p:nvPr>
        </p:nvSpPr>
        <p:spPr/>
        <p:txBody>
          <a:bodyPr/>
          <a:lstStyle/>
          <a:p>
            <a:r>
              <a:rPr lang="en-US" smtClean="0"/>
              <a:t>Slide </a:t>
            </a:r>
            <a:fld id="{1C6A979E-6BE7-4840-8ABA-F22D8D8DFF6D}" type="slidenum">
              <a:rPr lang="en-US" smtClean="0"/>
              <a:pPr/>
              <a:t>9</a:t>
            </a:fld>
            <a:endParaRPr lang="en-US"/>
          </a:p>
        </p:txBody>
      </p:sp>
      <p:sp>
        <p:nvSpPr>
          <p:cNvPr id="119" name="Footer Placeholder 118"/>
          <p:cNvSpPr>
            <a:spLocks noGrp="1"/>
          </p:cNvSpPr>
          <p:nvPr>
            <p:ph type="ftr" sz="quarter" idx="11"/>
          </p:nvPr>
        </p:nvSpPr>
        <p:spPr/>
        <p:txBody>
          <a:bodyPr/>
          <a:lstStyle/>
          <a:p>
            <a:r>
              <a:rPr lang="en-US" smtClean="0"/>
              <a:t>Nikica Mikulandra</a:t>
            </a:r>
            <a:endParaRPr lang="en-US" dirty="0"/>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1078</TotalTime>
  <Words>825</Words>
  <Application>Microsoft Office PowerPoint</Application>
  <PresentationFormat>On-screen Show (4:3)</PresentationFormat>
  <Paragraphs>235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Slide 1</vt:lpstr>
      <vt:lpstr>Outline</vt:lpstr>
      <vt:lpstr>Smart Buoys</vt:lpstr>
      <vt:lpstr>Summary</vt:lpstr>
      <vt:lpstr>Opportunity </vt:lpstr>
      <vt:lpstr>Application challenges</vt:lpstr>
      <vt:lpstr>About Smart Buoys</vt:lpstr>
      <vt:lpstr>Monitoring communication technologies</vt:lpstr>
      <vt:lpstr>Application requirements </vt:lpstr>
      <vt:lpstr>Water/ gas meters</vt:lpstr>
      <vt:lpstr>Summary</vt:lpstr>
      <vt:lpstr>Opportunity </vt:lpstr>
      <vt:lpstr>Application challenges</vt:lpstr>
      <vt:lpstr>About Smart Meters</vt:lpstr>
      <vt:lpstr>Metering communication technologies</vt:lpstr>
      <vt:lpstr>Application requirements </vt:lpstr>
    </vt:vector>
  </TitlesOfParts>
  <Company>Texas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Roberto</cp:lastModifiedBy>
  <cp:revision>104</cp:revision>
  <cp:lastPrinted>1998-02-10T13:28:06Z</cp:lastPrinted>
  <dcterms:created xsi:type="dcterms:W3CDTF">2010-04-22T21:25:07Z</dcterms:created>
  <dcterms:modified xsi:type="dcterms:W3CDTF">2010-05-17T04:22:57Z</dcterms:modified>
</cp:coreProperties>
</file>