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70" r:id="rId2"/>
    <p:sldId id="271" r:id="rId3"/>
    <p:sldId id="297" r:id="rId4"/>
    <p:sldId id="284" r:id="rId5"/>
    <p:sldId id="348" r:id="rId6"/>
    <p:sldId id="285" r:id="rId7"/>
    <p:sldId id="287" r:id="rId8"/>
    <p:sldId id="288" r:id="rId9"/>
    <p:sldId id="291" r:id="rId10"/>
    <p:sldId id="292" r:id="rId11"/>
    <p:sldId id="295" r:id="rId12"/>
    <p:sldId id="296" r:id="rId13"/>
    <p:sldId id="298" r:id="rId14"/>
    <p:sldId id="299" r:id="rId15"/>
    <p:sldId id="300" r:id="rId16"/>
    <p:sldId id="302" r:id="rId17"/>
    <p:sldId id="303" r:id="rId18"/>
    <p:sldId id="305" r:id="rId19"/>
    <p:sldId id="306" r:id="rId20"/>
    <p:sldId id="307" r:id="rId21"/>
    <p:sldId id="309" r:id="rId22"/>
    <p:sldId id="310" r:id="rId23"/>
    <p:sldId id="311" r:id="rId24"/>
    <p:sldId id="312" r:id="rId25"/>
    <p:sldId id="313" r:id="rId26"/>
    <p:sldId id="316" r:id="rId27"/>
    <p:sldId id="318" r:id="rId28"/>
    <p:sldId id="319" r:id="rId29"/>
    <p:sldId id="320" r:id="rId30"/>
    <p:sldId id="321" r:id="rId31"/>
    <p:sldId id="322" r:id="rId32"/>
    <p:sldId id="323" r:id="rId33"/>
    <p:sldId id="324" r:id="rId34"/>
    <p:sldId id="350" r:id="rId35"/>
    <p:sldId id="351" r:id="rId36"/>
    <p:sldId id="352" r:id="rId37"/>
    <p:sldId id="326" r:id="rId38"/>
    <p:sldId id="353" r:id="rId39"/>
    <p:sldId id="354" r:id="rId40"/>
    <p:sldId id="355" r:id="rId41"/>
    <p:sldId id="356" r:id="rId42"/>
    <p:sldId id="357" r:id="rId43"/>
    <p:sldId id="358" r:id="rId44"/>
    <p:sldId id="359" r:id="rId45"/>
    <p:sldId id="362" r:id="rId46"/>
    <p:sldId id="360" r:id="rId47"/>
    <p:sldId id="327" r:id="rId48"/>
    <p:sldId id="361" r:id="rId49"/>
    <p:sldId id="328" r:id="rId50"/>
    <p:sldId id="329" r:id="rId51"/>
  </p:sldIdLst>
  <p:sldSz cx="9144000" cy="6858000" type="screen4x3"/>
  <p:notesSz cx="6743700" cy="9875838"/>
  <p:defaultTextStyle>
    <a:defPPr>
      <a:defRPr lang="en-US"/>
    </a:defPPr>
    <a:lvl1pPr algn="l" rtl="0" fontAlgn="base" latinLnBrk="1">
      <a:spcBef>
        <a:spcPct val="0"/>
      </a:spcBef>
      <a:spcAft>
        <a:spcPct val="0"/>
      </a:spcAft>
      <a:defRPr kumimoji="1" kern="1200">
        <a:solidFill>
          <a:schemeClr val="tx1"/>
        </a:solidFill>
        <a:latin typeface="Arial" charset="0"/>
        <a:ea typeface="굴림" pitchFamily="50" charset="-127"/>
        <a:cs typeface="+mn-cs"/>
      </a:defRPr>
    </a:lvl1pPr>
    <a:lvl2pPr marL="457200" algn="l" rtl="0" fontAlgn="base" latinLnBrk="1">
      <a:spcBef>
        <a:spcPct val="0"/>
      </a:spcBef>
      <a:spcAft>
        <a:spcPct val="0"/>
      </a:spcAft>
      <a:defRPr kumimoji="1" kern="1200">
        <a:solidFill>
          <a:schemeClr val="tx1"/>
        </a:solidFill>
        <a:latin typeface="Arial" charset="0"/>
        <a:ea typeface="굴림" pitchFamily="50" charset="-127"/>
        <a:cs typeface="+mn-cs"/>
      </a:defRPr>
    </a:lvl2pPr>
    <a:lvl3pPr marL="914400" algn="l" rtl="0" fontAlgn="base" latinLnBrk="1">
      <a:spcBef>
        <a:spcPct val="0"/>
      </a:spcBef>
      <a:spcAft>
        <a:spcPct val="0"/>
      </a:spcAft>
      <a:defRPr kumimoji="1" kern="1200">
        <a:solidFill>
          <a:schemeClr val="tx1"/>
        </a:solidFill>
        <a:latin typeface="Arial" charset="0"/>
        <a:ea typeface="굴림" pitchFamily="50" charset="-127"/>
        <a:cs typeface="+mn-cs"/>
      </a:defRPr>
    </a:lvl3pPr>
    <a:lvl4pPr marL="1371600" algn="l" rtl="0" fontAlgn="base" latinLnBrk="1">
      <a:spcBef>
        <a:spcPct val="0"/>
      </a:spcBef>
      <a:spcAft>
        <a:spcPct val="0"/>
      </a:spcAft>
      <a:defRPr kumimoji="1" kern="1200">
        <a:solidFill>
          <a:schemeClr val="tx1"/>
        </a:solidFill>
        <a:latin typeface="Arial" charset="0"/>
        <a:ea typeface="굴림" pitchFamily="50" charset="-127"/>
        <a:cs typeface="+mn-cs"/>
      </a:defRPr>
    </a:lvl4pPr>
    <a:lvl5pPr marL="1828800" algn="l" rtl="0" fontAlgn="base" latinLnBrk="1">
      <a:spcBef>
        <a:spcPct val="0"/>
      </a:spcBef>
      <a:spcAft>
        <a:spcPct val="0"/>
      </a:spcAft>
      <a:defRPr kumimoji="1" kern="1200">
        <a:solidFill>
          <a:schemeClr val="tx1"/>
        </a:solidFill>
        <a:latin typeface="Arial" charset="0"/>
        <a:ea typeface="굴림" pitchFamily="50" charset="-127"/>
        <a:cs typeface="+mn-cs"/>
      </a:defRPr>
    </a:lvl5pPr>
    <a:lvl6pPr marL="2286000" algn="l" defTabSz="914400" rtl="0" eaLnBrk="1" latinLnBrk="1" hangingPunct="1">
      <a:defRPr kumimoji="1" kern="1200">
        <a:solidFill>
          <a:schemeClr val="tx1"/>
        </a:solidFill>
        <a:latin typeface="Arial" charset="0"/>
        <a:ea typeface="굴림" pitchFamily="50" charset="-127"/>
        <a:cs typeface="+mn-cs"/>
      </a:defRPr>
    </a:lvl6pPr>
    <a:lvl7pPr marL="2743200" algn="l" defTabSz="914400" rtl="0" eaLnBrk="1" latinLnBrk="1" hangingPunct="1">
      <a:defRPr kumimoji="1" kern="1200">
        <a:solidFill>
          <a:schemeClr val="tx1"/>
        </a:solidFill>
        <a:latin typeface="Arial" charset="0"/>
        <a:ea typeface="굴림" pitchFamily="50" charset="-127"/>
        <a:cs typeface="+mn-cs"/>
      </a:defRPr>
    </a:lvl7pPr>
    <a:lvl8pPr marL="3200400" algn="l" defTabSz="914400" rtl="0" eaLnBrk="1" latinLnBrk="1" hangingPunct="1">
      <a:defRPr kumimoji="1" kern="1200">
        <a:solidFill>
          <a:schemeClr val="tx1"/>
        </a:solidFill>
        <a:latin typeface="Arial" charset="0"/>
        <a:ea typeface="굴림" pitchFamily="50" charset="-127"/>
        <a:cs typeface="+mn-cs"/>
      </a:defRPr>
    </a:lvl8pPr>
    <a:lvl9pPr marL="3657600" algn="l" defTabSz="914400" rtl="0" eaLnBrk="1" latinLnBrk="1" hangingPunct="1">
      <a:defRPr kumimoji="1" kern="1200">
        <a:solidFill>
          <a:schemeClr val="tx1"/>
        </a:solidFill>
        <a:latin typeface="Arial"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444" autoAdjust="0"/>
    <p:restoredTop sz="94660"/>
  </p:normalViewPr>
  <p:slideViewPr>
    <p:cSldViewPr>
      <p:cViewPr varScale="1">
        <p:scale>
          <a:sx n="60" d="100"/>
          <a:sy n="60" d="100"/>
        </p:scale>
        <p:origin x="-90" y="-1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526"/>
    </p:cViewPr>
  </p:sorterViewPr>
  <p:notesViewPr>
    <p:cSldViewPr>
      <p:cViewPr varScale="1">
        <p:scale>
          <a:sx n="69" d="100"/>
          <a:sy n="69" d="100"/>
        </p:scale>
        <p:origin x="-132" y="-108"/>
      </p:cViewPr>
      <p:guideLst>
        <p:guide orient="horz" pos="3111"/>
        <p:guide pos="212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7" name="Rectangle 3"/>
          <p:cNvSpPr>
            <a:spLocks noGrp="1" noChangeArrowheads="1"/>
          </p:cNvSpPr>
          <p:nvPr>
            <p:ph type="dt" sz="quarter"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1748" name="Rectangle 4"/>
          <p:cNvSpPr>
            <a:spLocks noGrp="1" noChangeArrowheads="1"/>
          </p:cNvSpPr>
          <p:nvPr>
            <p:ph type="ftr" sz="quarter" idx="2"/>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9" name="Rectangle 5"/>
          <p:cNvSpPr>
            <a:spLocks noGrp="1" noChangeArrowheads="1"/>
          </p:cNvSpPr>
          <p:nvPr>
            <p:ph type="sldNum" sz="quarter" idx="3"/>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983F546B-11DF-4731-B5E0-76D2C691374A}"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5" name="Rectangle 3"/>
          <p:cNvSpPr>
            <a:spLocks noGrp="1" noChangeArrowheads="1"/>
          </p:cNvSpPr>
          <p:nvPr>
            <p:ph type="dt"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6868" name="Rectangle 4"/>
          <p:cNvSpPr>
            <a:spLocks noGrp="1" noRot="1" noChangeAspect="1" noChangeArrowheads="1" noTextEdit="1"/>
          </p:cNvSpPr>
          <p:nvPr>
            <p:ph type="sldImg" idx="2"/>
          </p:nvPr>
        </p:nvSpPr>
        <p:spPr bwMode="auto">
          <a:xfrm>
            <a:off x="904875" y="741363"/>
            <a:ext cx="4933950" cy="37020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74688" y="4691063"/>
            <a:ext cx="5394325" cy="4443412"/>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9" name="Rectangle 7"/>
          <p:cNvSpPr>
            <a:spLocks noGrp="1" noChangeArrowheads="1"/>
          </p:cNvSpPr>
          <p:nvPr>
            <p:ph type="sldNum" sz="quarter" idx="5"/>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07ACA07A-3707-4FB3-9B3F-1A73462026BB}"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19525" y="9380538"/>
            <a:ext cx="2922588" cy="493712"/>
          </a:xfrm>
          <a:prstGeom prst="rect">
            <a:avLst/>
          </a:prstGeom>
          <a:noFill/>
          <a:ln w="9525">
            <a:noFill/>
            <a:miter lim="800000"/>
            <a:headEnd/>
            <a:tailEnd/>
          </a:ln>
        </p:spPr>
        <p:txBody>
          <a:bodyPr lIns="94957" tIns="47479" rIns="94957" bIns="47479" anchor="b"/>
          <a:lstStyle/>
          <a:p>
            <a:pPr algn="r" latinLnBrk="0"/>
            <a:fld id="{F67B35DD-0251-4DC2-9C47-EE08915E4282}" type="slidenum">
              <a:rPr kumimoji="0" lang="ko-KR" altLang="en-US" sz="1200"/>
              <a:pPr algn="r" latinLnBrk="0"/>
              <a:t>1</a:t>
            </a:fld>
            <a:endParaRPr kumimoji="0" lang="en-US" altLang="ko-KR"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ko-KR" altLang="en-US"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r>
              <a:rPr lang="en-US" altLang="ko-KR"/>
              <a:t>Slide </a:t>
            </a:r>
            <a:fld id="{40B6D842-C0A2-4A7E-9699-1268177C9FB5}"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r>
              <a:rPr lang="en-US" altLang="ko-KR"/>
              <a:t>Slide </a:t>
            </a:r>
            <a:fld id="{B87635B8-9EEE-4CFF-85CF-9491B5689605}"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5" name="Rectangle 11"/>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atin typeface="Times New Roman" pitchFamily="18" charset="0"/>
                <a:ea typeface="ＭＳ Ｐゴシック" pitchFamily="34" charset="-128"/>
              </a:defRPr>
            </a:lvl1pPr>
          </a:lstStyle>
          <a:p>
            <a:pPr>
              <a:defRPr/>
            </a:pPr>
            <a:r>
              <a:rPr lang="en-US" altLang="ko-KR"/>
              <a:t>Slide </a:t>
            </a:r>
            <a:fld id="{637ED1A9-107A-44E5-867F-B40F3C5AD9D3}" type="slidenum">
              <a:rPr lang="en-US" altLang="ko-KR"/>
              <a:pPr>
                <a:defRPr/>
              </a:pPr>
              <a:t>‹#›</a:t>
            </a:fld>
            <a:endParaRPr lang="en-US" altLang="ko-KR"/>
          </a:p>
        </p:txBody>
      </p:sp>
      <p:sp>
        <p:nvSpPr>
          <p:cNvPr id="1036" name="Rectangle 12"/>
          <p:cNvSpPr>
            <a:spLocks noChangeArrowheads="1"/>
          </p:cNvSpPr>
          <p:nvPr/>
        </p:nvSpPr>
        <p:spPr bwMode="auto">
          <a:xfrm>
            <a:off x="4386263" y="338138"/>
            <a:ext cx="4059237" cy="276225"/>
          </a:xfrm>
          <a:prstGeom prst="rect">
            <a:avLst/>
          </a:prstGeom>
          <a:noFill/>
          <a:ln w="9525">
            <a:noFill/>
            <a:miter lim="800000"/>
            <a:headEnd/>
            <a:tailEnd/>
          </a:ln>
          <a:effectLst/>
        </p:spPr>
        <p:txBody>
          <a:bodyPr wrap="none" lIns="0" tIns="0" rIns="0" bIns="0" anchor="b">
            <a:spAutoFit/>
          </a:bodyPr>
          <a:lstStyle/>
          <a:p>
            <a:pPr marL="457200" lvl="4" algn="r" eaLnBrk="0" latinLnBrk="0" hangingPunct="0">
              <a:defRPr/>
            </a:pPr>
            <a:r>
              <a:rPr kumimoji="0" lang="en-US" altLang="ko-KR" b="1" dirty="0">
                <a:latin typeface="Times New Roman" pitchFamily="18" charset="0"/>
                <a:ea typeface="ＭＳ Ｐゴシック" pitchFamily="34" charset="-128"/>
              </a:rPr>
              <a:t>doc.: IEEE 802.15-10-xxxx-00-0007</a:t>
            </a:r>
            <a:r>
              <a:rPr kumimoji="0" lang="en-US" altLang="ko-KR" dirty="0">
                <a:ea typeface="굴림" charset="-127"/>
              </a:rPr>
              <a:t> </a:t>
            </a:r>
            <a:r>
              <a:rPr kumimoji="0" lang="en-US" altLang="ko-KR" dirty="0">
                <a:latin typeface="Times New Roman" pitchFamily="18" charset="0"/>
                <a:ea typeface="굴림" charset="-127"/>
              </a:rPr>
              <a:t> </a:t>
            </a:r>
          </a:p>
        </p:txBody>
      </p:sp>
      <p:sp>
        <p:nvSpPr>
          <p:cNvPr id="1037" name="Line 13"/>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1038" name="Rectangle 14"/>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latinLnBrk="0" hangingPunct="0">
              <a:defRPr/>
            </a:pPr>
            <a:r>
              <a:rPr kumimoji="0" lang="en-US" sz="1200">
                <a:latin typeface="Times New Roman" pitchFamily="18" charset="0"/>
                <a:ea typeface="MS PGothic" pitchFamily="34" charset="-128"/>
              </a:rPr>
              <a:t>Submission</a:t>
            </a:r>
          </a:p>
        </p:txBody>
      </p:sp>
      <p:sp>
        <p:nvSpPr>
          <p:cNvPr id="1039" name="Line 15"/>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2" name="Date Placeholder 3"/>
          <p:cNvSpPr txBox="1">
            <a:spLocks noGrp="1"/>
          </p:cNvSpPr>
          <p:nvPr/>
        </p:nvSpPr>
        <p:spPr bwMode="auto">
          <a:xfrm>
            <a:off x="696913" y="336550"/>
            <a:ext cx="968214" cy="276999"/>
          </a:xfrm>
          <a:prstGeom prst="rect">
            <a:avLst/>
          </a:prstGeom>
          <a:noFill/>
          <a:ln w="9525">
            <a:noFill/>
            <a:miter lim="800000"/>
            <a:headEnd/>
            <a:tailEnd/>
          </a:ln>
        </p:spPr>
        <p:txBody>
          <a:bodyPr wrap="none" lIns="0" tIns="0" rIns="0" bIns="0" anchor="b">
            <a:spAutoFit/>
          </a:bodyPr>
          <a:lstStyle/>
          <a:p>
            <a:pPr eaLnBrk="0" latinLnBrk="0" hangingPunct="0">
              <a:defRPr/>
            </a:pPr>
            <a:r>
              <a:rPr kumimoji="0" lang="en-US" altLang="ko-KR" b="1" dirty="0" smtClean="0">
                <a:latin typeface="Times New Roman" pitchFamily="18" charset="0"/>
                <a:ea typeface="ＭＳ Ｐゴシック" pitchFamily="34" charset="-128"/>
              </a:rPr>
              <a:t>May </a:t>
            </a:r>
            <a:r>
              <a:rPr kumimoji="0" lang="en-US" altLang="ko-KR" b="1" dirty="0">
                <a:latin typeface="Times New Roman" pitchFamily="18" charset="0"/>
                <a:ea typeface="ＭＳ Ｐゴシック" pitchFamily="34" charset="-128"/>
              </a:rPr>
              <a:t>2010</a:t>
            </a:r>
          </a:p>
        </p:txBody>
      </p:sp>
      <p:sp>
        <p:nvSpPr>
          <p:cNvPr id="3" name="Footer Placeholder 4"/>
          <p:cNvSpPr txBox="1">
            <a:spLocks noGrp="1"/>
          </p:cNvSpPr>
          <p:nvPr/>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defRPr/>
            </a:pPr>
            <a:r>
              <a:rPr kumimoji="0" lang="en-US" altLang="ko-KR" sz="1200">
                <a:latin typeface="Times New Roman" pitchFamily="18" charset="0"/>
                <a:ea typeface="MS PGothic" pitchFamily="34" charset="-128"/>
              </a:rPr>
              <a:t>Euntae Won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txBox="1">
            <a:spLocks noGrp="1"/>
          </p:cNvSpPr>
          <p:nvPr/>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r>
              <a:rPr kumimoji="0" lang="en-US" altLang="ko-KR" sz="1200">
                <a:latin typeface="Times New Roman" pitchFamily="18" charset="0"/>
                <a:ea typeface="ＭＳ Ｐゴシック" pitchFamily="34" charset="-128"/>
              </a:rPr>
              <a:t>Euntae Won</a:t>
            </a:r>
          </a:p>
        </p:txBody>
      </p:sp>
      <p:sp>
        <p:nvSpPr>
          <p:cNvPr id="205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sz="1200">
                <a:latin typeface="Times New Roman" pitchFamily="18" charset="0"/>
                <a:ea typeface="ＭＳ Ｐゴシック" pitchFamily="34" charset="-128"/>
              </a:rPr>
              <a:t>Slide </a:t>
            </a:r>
            <a:fld id="{866944AA-9DF7-4E3B-802E-7F1A24ADF4D3}" type="slidenum">
              <a:rPr kumimoji="0" lang="en-US" altLang="ko-KR" sz="1200">
                <a:latin typeface="Times New Roman" pitchFamily="18" charset="0"/>
                <a:ea typeface="ＭＳ Ｐゴシック" pitchFamily="34" charset="-128"/>
              </a:rPr>
              <a:pPr algn="ctr" eaLnBrk="0" latinLnBrk="0" hangingPunct="0"/>
              <a:t>1</a:t>
            </a:fld>
            <a:endParaRPr kumimoji="0" lang="en-US" altLang="ko-KR" sz="1200">
              <a:latin typeface="Times New Roman" pitchFamily="18" charset="0"/>
              <a:ea typeface="ＭＳ Ｐゴシック" pitchFamily="34" charset="-128"/>
            </a:endParaRPr>
          </a:p>
        </p:txBody>
      </p:sp>
      <p:sp>
        <p:nvSpPr>
          <p:cNvPr id="256004" name="Rectangle 4"/>
          <p:cNvSpPr>
            <a:spLocks noChangeArrowheads="1"/>
          </p:cNvSpPr>
          <p:nvPr/>
        </p:nvSpPr>
        <p:spPr bwMode="auto">
          <a:xfrm>
            <a:off x="152400" y="762000"/>
            <a:ext cx="8839200" cy="5109091"/>
          </a:xfrm>
          <a:prstGeom prst="rect">
            <a:avLst/>
          </a:prstGeom>
          <a:noFill/>
          <a:ln w="12700">
            <a:noFill/>
            <a:miter lim="800000"/>
            <a:headEnd type="none" w="sm" len="sm"/>
            <a:tailEnd type="none" w="sm" len="sm"/>
          </a:ln>
          <a:effectLst/>
        </p:spPr>
        <p:txBody>
          <a:bodyPr>
            <a:spAutoFit/>
          </a:bodyPr>
          <a:lstStyle/>
          <a:p>
            <a:pPr marL="914400" indent="-914400" eaLnBrk="0" latinLnBrk="0" hangingPunct="0">
              <a:defRPr/>
            </a:pPr>
            <a:r>
              <a:rPr kumimoji="0" lang="en-US" altLang="ko-KR" b="1" u="sng" dirty="0">
                <a:effectLst>
                  <a:outerShdw blurRad="38100" dist="38100" dir="2700000" algn="tl">
                    <a:srgbClr val="C0C0C0"/>
                  </a:outerShdw>
                </a:effectLst>
                <a:latin typeface="Times New Roman" pitchFamily="18" charset="0"/>
                <a:ea typeface="굴림" pitchFamily="34" charset="-127"/>
              </a:rPr>
              <a:t>Project: IEEE P802.15 Working Group for Wireless Personal Area Networks (WPANs)</a:t>
            </a:r>
            <a:endParaRPr kumimoji="0" lang="en-US" altLang="ko-KR" b="1" dirty="0">
              <a:latin typeface="Times New Roman" pitchFamily="18" charset="0"/>
              <a:ea typeface="굴림" pitchFamily="34" charset="-127"/>
            </a:endParaRPr>
          </a:p>
          <a:p>
            <a:pPr marL="914400" indent="-914400" eaLnBrk="0" latinLnBrk="0" hangingPunct="0">
              <a:defRPr/>
            </a:pPr>
            <a:endParaRPr kumimoji="0" lang="en-US" altLang="ko-KR" sz="2000" dirty="0">
              <a:latin typeface="Times New Roman" pitchFamily="18" charset="0"/>
              <a:ea typeface="굴림" pitchFamily="34" charset="-127"/>
            </a:endParaRPr>
          </a:p>
          <a:p>
            <a:pPr marL="914400" indent="-914400" eaLnBrk="0" latinLnBrk="0" hangingPunct="0"/>
            <a:r>
              <a:rPr kumimoji="0" lang="en-US" altLang="ko-KR" b="1" dirty="0" smtClean="0">
                <a:latin typeface="Times New Roman" pitchFamily="18" charset="0"/>
              </a:rPr>
              <a:t>Submission Title: </a:t>
            </a:r>
            <a:r>
              <a:rPr kumimoji="0" lang="en-US" altLang="ko-KR" dirty="0" smtClean="0">
                <a:latin typeface="Times New Roman" pitchFamily="18" charset="0"/>
              </a:rPr>
              <a:t>PHY Layer</a:t>
            </a:r>
            <a:r>
              <a:rPr kumimoji="0" lang="en-US" altLang="ko-KR" b="1" dirty="0" smtClean="0">
                <a:latin typeface="Times New Roman" pitchFamily="18" charset="0"/>
              </a:rPr>
              <a:t> </a:t>
            </a:r>
            <a:r>
              <a:rPr kumimoji="0" lang="en-US" altLang="ko-KR" dirty="0" smtClean="0">
                <a:latin typeface="Times New Roman" pitchFamily="18" charset="0"/>
              </a:rPr>
              <a:t>Comment Resolution</a:t>
            </a:r>
          </a:p>
          <a:p>
            <a:pPr marL="914400" indent="-914400" eaLnBrk="0" latinLnBrk="0" hangingPunct="0"/>
            <a:r>
              <a:rPr kumimoji="0" lang="en-US" altLang="ko-KR" b="1" dirty="0" smtClean="0">
                <a:latin typeface="Times New Roman" pitchFamily="18" charset="0"/>
              </a:rPr>
              <a:t>Date Submitted: </a:t>
            </a:r>
            <a:r>
              <a:rPr kumimoji="0" lang="en-US" altLang="ko-KR" dirty="0" smtClean="0">
                <a:latin typeface="Times New Roman" pitchFamily="18" charset="0"/>
              </a:rPr>
              <a:t>17. May 2010</a:t>
            </a:r>
          </a:p>
          <a:p>
            <a:pPr marL="914400" indent="-914400" eaLnBrk="0" latinLnBrk="0" hangingPunct="0"/>
            <a:r>
              <a:rPr kumimoji="0" lang="en-US" altLang="ko-KR" b="1" dirty="0" smtClean="0">
                <a:latin typeface="Times New Roman" pitchFamily="18" charset="0"/>
              </a:rPr>
              <a:t>Source:</a:t>
            </a:r>
            <a:r>
              <a:rPr kumimoji="0" lang="en-US" altLang="ko-KR" dirty="0" smtClean="0">
                <a:latin typeface="Times New Roman" pitchFamily="18" charset="0"/>
              </a:rPr>
              <a:t> [Jaeseung Son, </a:t>
            </a:r>
            <a:r>
              <a:rPr kumimoji="0" lang="en-US" altLang="ko-KR" dirty="0" err="1" smtClean="0">
                <a:latin typeface="Times New Roman" pitchFamily="18" charset="0"/>
              </a:rPr>
              <a:t>Taehan</a:t>
            </a:r>
            <a:r>
              <a:rPr kumimoji="0" lang="en-US" altLang="ko-KR" dirty="0" smtClean="0">
                <a:latin typeface="Times New Roman" pitchFamily="18" charset="0"/>
              </a:rPr>
              <a:t> </a:t>
            </a:r>
            <a:r>
              <a:rPr kumimoji="0" lang="en-US" altLang="ko-KR" dirty="0" err="1" smtClean="0">
                <a:latin typeface="Times New Roman" pitchFamily="18" charset="0"/>
              </a:rPr>
              <a:t>Bae,Sridhar</a:t>
            </a:r>
            <a:r>
              <a:rPr kumimoji="0" lang="en-US" altLang="ko-KR" dirty="0" smtClean="0">
                <a:latin typeface="Times New Roman" pitchFamily="18" charset="0"/>
              </a:rPr>
              <a:t> Rajagopal, Ying Li, </a:t>
            </a:r>
            <a:r>
              <a:rPr kumimoji="0" lang="en-US" altLang="ko-KR" dirty="0" err="1" smtClean="0">
                <a:latin typeface="Times New Roman" pitchFamily="18" charset="0"/>
              </a:rPr>
              <a:t>Atsuya</a:t>
            </a:r>
            <a:r>
              <a:rPr kumimoji="0" lang="en-US" altLang="ko-KR" dirty="0" smtClean="0">
                <a:latin typeface="Times New Roman" pitchFamily="18" charset="0"/>
              </a:rPr>
              <a:t> Yokoi, E.T. Won]	</a:t>
            </a:r>
          </a:p>
          <a:p>
            <a:pPr marL="914400" indent="-914400" eaLnBrk="0" latinLnBrk="0" hangingPunct="0"/>
            <a:r>
              <a:rPr kumimoji="0" lang="en-US" altLang="ko-KR" b="1" dirty="0" smtClean="0">
                <a:latin typeface="Times New Roman" pitchFamily="18" charset="0"/>
              </a:rPr>
              <a:t>Contact: </a:t>
            </a:r>
            <a:r>
              <a:rPr kumimoji="0" lang="en-US" altLang="ko-KR" sz="1200" dirty="0" smtClean="0">
                <a:latin typeface="Times New Roman" pitchFamily="18" charset="0"/>
              </a:rPr>
              <a:t>	</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Voice: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E-Mail</a:t>
            </a:r>
            <a:r>
              <a:rPr kumimoji="0" lang="en-US" altLang="ko-KR" dirty="0" smtClean="0">
                <a:latin typeface="Times New Roman" pitchFamily="18" charset="0"/>
              </a:rPr>
              <a:t>: js1007.son@samsung.com</a:t>
            </a:r>
          </a:p>
          <a:p>
            <a:pPr marL="914400" indent="-914400" eaLnBrk="0" latinLnBrk="0" hangingPunct="0"/>
            <a:r>
              <a:rPr kumimoji="0" lang="en-US" altLang="ko-KR" b="1" dirty="0" smtClean="0">
                <a:latin typeface="Times New Roman" pitchFamily="18" charset="0"/>
              </a:rPr>
              <a:t>Re: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Abstract:</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Purpose:</a:t>
            </a:r>
            <a:r>
              <a:rPr kumimoji="0" lang="en-US" altLang="ko-KR" dirty="0" smtClean="0">
                <a:latin typeface="Times New Roman" pitchFamily="18" charset="0"/>
              </a:rPr>
              <a:t>	 addresses comments pending on input from Samsung for comment resolution</a:t>
            </a:r>
            <a:endParaRPr kumimoji="0" lang="en-US" altLang="ko-KR" b="1" dirty="0" smtClean="0">
              <a:latin typeface="Times New Roman" pitchFamily="18" charset="0"/>
            </a:endParaRPr>
          </a:p>
          <a:p>
            <a:pPr marL="914400" indent="-914400" eaLnBrk="0" latinLnBrk="0" hangingPunct="0"/>
            <a:r>
              <a:rPr kumimoji="0" lang="en-US" altLang="ko-KR" b="1" dirty="0" smtClean="0">
                <a:latin typeface="Times New Roman" pitchFamily="18" charset="0"/>
              </a:rPr>
              <a:t>Notice:</a:t>
            </a:r>
            <a:r>
              <a:rPr kumimoji="0" lang="en-US" altLang="ko-KR" dirty="0" smtClean="0">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latinLnBrk="0" hangingPunct="0"/>
            <a:r>
              <a:rPr kumimoji="0" lang="en-US" altLang="ko-KR" b="1" dirty="0" smtClean="0">
                <a:latin typeface="Times New Roman" pitchFamily="18" charset="0"/>
              </a:rPr>
              <a:t>Release:</a:t>
            </a:r>
            <a:r>
              <a:rPr kumimoji="0" lang="en-US" altLang="ko-KR" dirty="0" smtClean="0">
                <a:latin typeface="Times New Roman" pitchFamily="18" charset="0"/>
              </a:rPr>
              <a:t>	The contributor acknowledges and accepts that this contribution becomes the property of IEEE and may be made publicly available by P802.15.	</a:t>
            </a:r>
            <a:endParaRPr kumimoji="0" lang="en-US" altLang="ko-KR" dirty="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10</a:t>
            </a:fld>
            <a:endParaRPr lang="en-US" altLang="ko-KR"/>
          </a:p>
        </p:txBody>
      </p:sp>
      <p:pic>
        <p:nvPicPr>
          <p:cNvPr id="4098" name="Picture 2"/>
          <p:cNvPicPr>
            <a:picLocks noChangeAspect="1" noChangeArrowheads="1"/>
          </p:cNvPicPr>
          <p:nvPr/>
        </p:nvPicPr>
        <p:blipFill>
          <a:blip r:embed="rId2"/>
          <a:srcRect/>
          <a:stretch>
            <a:fillRect/>
          </a:stretch>
        </p:blipFill>
        <p:spPr bwMode="auto">
          <a:xfrm>
            <a:off x="519113" y="1447800"/>
            <a:ext cx="8105775" cy="1485900"/>
          </a:xfrm>
          <a:prstGeom prst="rect">
            <a:avLst/>
          </a:prstGeom>
          <a:noFill/>
          <a:ln w="9525">
            <a:noFill/>
            <a:miter lim="800000"/>
            <a:headEnd/>
            <a:tailEnd/>
          </a:ln>
          <a:effectLst/>
        </p:spPr>
      </p:pic>
      <p:sp>
        <p:nvSpPr>
          <p:cNvPr id="4" name="내용 개체 틀 3"/>
          <p:cNvSpPr txBox="1">
            <a:spLocks/>
          </p:cNvSpPr>
          <p:nvPr/>
        </p:nvSpPr>
        <p:spPr bwMode="auto">
          <a:xfrm>
            <a:off x="609600" y="32004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Accept</a:t>
            </a:r>
          </a:p>
          <a:p>
            <a:pPr marL="342900" indent="-342900" eaLnBrk="0" latinLnBrk="0" hangingPunct="0">
              <a:spcBef>
                <a:spcPct val="20000"/>
              </a:spcBef>
              <a:buFontTx/>
              <a:buChar char="•"/>
            </a:pPr>
            <a:r>
              <a:rPr kumimoji="0" lang="en-US" altLang="ko-KR" sz="2800" dirty="0" smtClean="0">
                <a:latin typeface="Times New Roman" pitchFamily="18" charset="0"/>
              </a:rPr>
              <a:t>We will upload document.</a:t>
            </a:r>
          </a:p>
          <a:p>
            <a:pPr marL="342900" indent="-342900" eaLnBrk="0" latinLnBrk="0" hangingPunct="0">
              <a:spcBef>
                <a:spcPct val="20000"/>
              </a:spcBef>
              <a:buFontTx/>
              <a:buChar char="•"/>
            </a:pPr>
            <a:r>
              <a:rPr kumimoji="0" lang="en-US" altLang="ko-KR" sz="2800" dirty="0" smtClean="0">
                <a:latin typeface="Times New Roman" pitchFamily="18" charset="0"/>
              </a:rPr>
              <a:t>Please refer contribution </a:t>
            </a:r>
            <a:r>
              <a:rPr kumimoji="0" lang="en-US" altLang="ko-KR" sz="2800" dirty="0" err="1" smtClean="0">
                <a:latin typeface="Times New Roman" pitchFamily="18" charset="0"/>
              </a:rPr>
              <a:t>xxxx</a:t>
            </a:r>
            <a:endParaRPr kumimoji="0" lang="en-US" altLang="ko-KR" sz="2800" dirty="0" smtClean="0">
              <a:latin typeface="Times New Roman" pitchFamily="18" charset="0"/>
            </a:endParaRP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416</a:t>
            </a:r>
            <a:endParaRPr kumimoji="0" lang="en-US" altLang="ko-KR" sz="4400" b="1" dirty="0">
              <a:solidFill>
                <a:schemeClr val="tx2"/>
              </a:solidFill>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11</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518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362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need more explanation.</a:t>
            </a:r>
          </a:p>
        </p:txBody>
      </p:sp>
      <p:pic>
        <p:nvPicPr>
          <p:cNvPr id="6147" name="Picture 3"/>
          <p:cNvPicPr>
            <a:picLocks noChangeAspect="1" noChangeArrowheads="1"/>
          </p:cNvPicPr>
          <p:nvPr/>
        </p:nvPicPr>
        <p:blipFill>
          <a:blip r:embed="rId2"/>
          <a:srcRect/>
          <a:stretch>
            <a:fillRect/>
          </a:stretch>
        </p:blipFill>
        <p:spPr bwMode="auto">
          <a:xfrm>
            <a:off x="519113" y="1524000"/>
            <a:ext cx="8105775" cy="70485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12</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525</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362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They have a different performance</a:t>
            </a:r>
          </a:p>
        </p:txBody>
      </p:sp>
      <p:pic>
        <p:nvPicPr>
          <p:cNvPr id="6147" name="Picture 3"/>
          <p:cNvPicPr>
            <a:picLocks noChangeAspect="1" noChangeArrowheads="1"/>
          </p:cNvPicPr>
          <p:nvPr/>
        </p:nvPicPr>
        <p:blipFill>
          <a:blip r:embed="rId2"/>
          <a:srcRect/>
          <a:stretch>
            <a:fillRect/>
          </a:stretch>
        </p:blipFill>
        <p:spPr bwMode="auto">
          <a:xfrm>
            <a:off x="519113" y="1524000"/>
            <a:ext cx="8105775" cy="70485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13</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527</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895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They have a different performance</a:t>
            </a:r>
          </a:p>
        </p:txBody>
      </p:sp>
      <p:pic>
        <p:nvPicPr>
          <p:cNvPr id="7170" name="Picture 2"/>
          <p:cNvPicPr>
            <a:picLocks noChangeAspect="1" noChangeArrowheads="1"/>
          </p:cNvPicPr>
          <p:nvPr/>
        </p:nvPicPr>
        <p:blipFill>
          <a:blip r:embed="rId2"/>
          <a:srcRect/>
          <a:stretch>
            <a:fillRect/>
          </a:stretch>
        </p:blipFill>
        <p:spPr bwMode="auto">
          <a:xfrm>
            <a:off x="504825" y="1371600"/>
            <a:ext cx="8134350" cy="155257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14</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529</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895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This sentence is from IEEE 802.15.4. </a:t>
            </a:r>
          </a:p>
          <a:p>
            <a:pPr marL="342900" indent="-342900" eaLnBrk="0" latinLnBrk="0" hangingPunct="0">
              <a:spcBef>
                <a:spcPct val="20000"/>
              </a:spcBef>
              <a:buFontTx/>
              <a:buChar char="•"/>
            </a:pPr>
            <a:r>
              <a:rPr kumimoji="0" lang="en-US" altLang="ko-KR" sz="2800" dirty="0" smtClean="0">
                <a:latin typeface="Times New Roman" pitchFamily="18" charset="0"/>
              </a:rPr>
              <a:t>We need a discussion with IEEE 15.7 members.</a:t>
            </a:r>
          </a:p>
        </p:txBody>
      </p:sp>
      <p:pic>
        <p:nvPicPr>
          <p:cNvPr id="8194" name="Picture 2"/>
          <p:cNvPicPr>
            <a:picLocks noChangeAspect="1" noChangeArrowheads="1"/>
          </p:cNvPicPr>
          <p:nvPr/>
        </p:nvPicPr>
        <p:blipFill>
          <a:blip r:embed="rId2"/>
          <a:srcRect/>
          <a:stretch>
            <a:fillRect/>
          </a:stretch>
        </p:blipFill>
        <p:spPr bwMode="auto">
          <a:xfrm>
            <a:off x="509588" y="1524000"/>
            <a:ext cx="8124825" cy="1000125"/>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15</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557</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895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can not understand the comment.</a:t>
            </a:r>
          </a:p>
        </p:txBody>
      </p:sp>
      <p:pic>
        <p:nvPicPr>
          <p:cNvPr id="9218" name="Picture 2"/>
          <p:cNvPicPr>
            <a:picLocks noChangeAspect="1" noChangeArrowheads="1"/>
          </p:cNvPicPr>
          <p:nvPr/>
        </p:nvPicPr>
        <p:blipFill>
          <a:blip r:embed="rId2"/>
          <a:srcRect/>
          <a:stretch>
            <a:fillRect/>
          </a:stretch>
        </p:blipFill>
        <p:spPr bwMode="auto">
          <a:xfrm>
            <a:off x="504825" y="1676400"/>
            <a:ext cx="8134350" cy="86677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16</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610</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895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need a discussion with IEEE 15.7 members.</a:t>
            </a:r>
          </a:p>
        </p:txBody>
      </p:sp>
      <p:pic>
        <p:nvPicPr>
          <p:cNvPr id="11266" name="Picture 2"/>
          <p:cNvPicPr>
            <a:picLocks noChangeAspect="1" noChangeArrowheads="1"/>
          </p:cNvPicPr>
          <p:nvPr/>
        </p:nvPicPr>
        <p:blipFill>
          <a:blip r:embed="rId2"/>
          <a:srcRect/>
          <a:stretch>
            <a:fillRect/>
          </a:stretch>
        </p:blipFill>
        <p:spPr bwMode="auto">
          <a:xfrm>
            <a:off x="514350" y="1524000"/>
            <a:ext cx="8115300" cy="11715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17</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649</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895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will add more explanation.</a:t>
            </a:r>
          </a:p>
        </p:txBody>
      </p:sp>
      <p:pic>
        <p:nvPicPr>
          <p:cNvPr id="12290" name="Picture 2"/>
          <p:cNvPicPr>
            <a:picLocks noChangeAspect="1" noChangeArrowheads="1"/>
          </p:cNvPicPr>
          <p:nvPr/>
        </p:nvPicPr>
        <p:blipFill>
          <a:blip r:embed="rId2"/>
          <a:srcRect/>
          <a:stretch>
            <a:fillRect/>
          </a:stretch>
        </p:blipFill>
        <p:spPr bwMode="auto">
          <a:xfrm>
            <a:off x="514350" y="1447800"/>
            <a:ext cx="8115300" cy="1457325"/>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18</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680</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743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VPM is used</a:t>
            </a:r>
          </a:p>
        </p:txBody>
      </p:sp>
      <p:pic>
        <p:nvPicPr>
          <p:cNvPr id="14338" name="Picture 2"/>
          <p:cNvPicPr>
            <a:picLocks noChangeAspect="1" noChangeArrowheads="1"/>
          </p:cNvPicPr>
          <p:nvPr/>
        </p:nvPicPr>
        <p:blipFill>
          <a:blip r:embed="rId2"/>
          <a:srcRect/>
          <a:stretch>
            <a:fillRect/>
          </a:stretch>
        </p:blipFill>
        <p:spPr bwMode="auto">
          <a:xfrm>
            <a:off x="547688" y="1447800"/>
            <a:ext cx="8048625" cy="116205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19</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681</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733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Agree</a:t>
            </a:r>
          </a:p>
          <a:p>
            <a:pPr marL="342900" indent="-342900" eaLnBrk="0" latinLnBrk="0" hangingPunct="0">
              <a:spcBef>
                <a:spcPct val="20000"/>
              </a:spcBef>
              <a:buFontTx/>
              <a:buChar char="•"/>
            </a:pPr>
            <a:r>
              <a:rPr kumimoji="0" lang="en-US" altLang="ko-KR" sz="2800" dirty="0" smtClean="0">
                <a:latin typeface="Times New Roman" pitchFamily="18" charset="0"/>
              </a:rPr>
              <a:t>P1 is default</a:t>
            </a:r>
          </a:p>
        </p:txBody>
      </p:sp>
      <p:pic>
        <p:nvPicPr>
          <p:cNvPr id="15362" name="Picture 2"/>
          <p:cNvPicPr>
            <a:picLocks noChangeAspect="1" noChangeArrowheads="1"/>
          </p:cNvPicPr>
          <p:nvPr/>
        </p:nvPicPr>
        <p:blipFill>
          <a:blip r:embed="rId2"/>
          <a:srcRect/>
          <a:stretch>
            <a:fillRect/>
          </a:stretch>
        </p:blipFill>
        <p:spPr bwMode="auto">
          <a:xfrm>
            <a:off x="514350" y="1323975"/>
            <a:ext cx="8115300" cy="24860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966788" y="1905000"/>
            <a:ext cx="7072769" cy="1938992"/>
          </a:xfrm>
          <a:prstGeom prst="rect">
            <a:avLst/>
          </a:prstGeom>
          <a:noFill/>
          <a:ln w="12700">
            <a:noFill/>
            <a:miter lim="800000"/>
            <a:headEnd type="none" w="sm" len="sm"/>
            <a:tailEnd type="none" w="sm" len="sm"/>
          </a:ln>
        </p:spPr>
        <p:txBody>
          <a:bodyPr wrap="none">
            <a:spAutoFit/>
          </a:bodyPr>
          <a:lstStyle/>
          <a:p>
            <a:pPr algn="ctr" eaLnBrk="0" latinLnBrk="0" hangingPunct="0"/>
            <a:r>
              <a:rPr kumimoji="0" lang="en-US" altLang="ko-KR" sz="4000" b="1" dirty="0" smtClean="0">
                <a:latin typeface="Times New Roman" pitchFamily="18" charset="0"/>
                <a:ea typeface="ＭＳ Ｐゴシック" pitchFamily="34" charset="-128"/>
              </a:rPr>
              <a:t>Samsung Comment </a:t>
            </a:r>
            <a:r>
              <a:rPr kumimoji="0" lang="en-US" altLang="ko-KR" sz="4000" b="1" dirty="0">
                <a:latin typeface="Times New Roman" pitchFamily="18" charset="0"/>
                <a:ea typeface="ＭＳ Ｐゴシック" pitchFamily="34" charset="-128"/>
              </a:rPr>
              <a:t>Resolution </a:t>
            </a:r>
            <a:r>
              <a:rPr kumimoji="0" lang="en-US" altLang="ja-JP" sz="4000" b="1" dirty="0">
                <a:latin typeface="Times New Roman" pitchFamily="18" charset="0"/>
                <a:ea typeface="ＭＳ Ｐゴシック" pitchFamily="34" charset="-128"/>
              </a:rPr>
              <a:t/>
            </a:r>
            <a:br>
              <a:rPr kumimoji="0" lang="en-US" altLang="ja-JP" sz="4000" b="1" dirty="0">
                <a:latin typeface="Times New Roman" pitchFamily="18" charset="0"/>
                <a:ea typeface="ＭＳ Ｐゴシック" pitchFamily="34" charset="-128"/>
              </a:rPr>
            </a:br>
            <a:r>
              <a:rPr kumimoji="0" lang="en-US" altLang="ja-JP" sz="4000" b="1" dirty="0">
                <a:latin typeface="Times New Roman" pitchFamily="18" charset="0"/>
                <a:ea typeface="ＭＳ Ｐゴシック" pitchFamily="34" charset="-128"/>
              </a:rPr>
              <a:t/>
            </a:r>
            <a:br>
              <a:rPr kumimoji="0" lang="en-US" altLang="ja-JP" sz="4000" b="1" dirty="0">
                <a:latin typeface="Times New Roman" pitchFamily="18" charset="0"/>
                <a:ea typeface="ＭＳ Ｐゴシック" pitchFamily="34" charset="-128"/>
              </a:rPr>
            </a:br>
            <a:r>
              <a:rPr kumimoji="0" lang="en-US" altLang="ja-JP" sz="4000" b="1" dirty="0" smtClean="0">
                <a:latin typeface="Times New Roman" pitchFamily="18" charset="0"/>
                <a:ea typeface="ＭＳ Ｐゴシック" pitchFamily="34" charset="-128"/>
              </a:rPr>
              <a:t>xx May, </a:t>
            </a:r>
            <a:r>
              <a:rPr kumimoji="0" lang="en-US" altLang="ja-JP" sz="4000" b="1" dirty="0">
                <a:latin typeface="Times New Roman" pitchFamily="18" charset="0"/>
                <a:ea typeface="ＭＳ Ｐゴシック" pitchFamily="34" charset="-128"/>
              </a:rPr>
              <a:t>2010</a:t>
            </a:r>
            <a:endParaRPr kumimoji="0" lang="en-US" altLang="ko-KR" sz="4000" b="1" dirty="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20</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686</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048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Simultaneously means that different frequency bands.</a:t>
            </a:r>
          </a:p>
          <a:p>
            <a:pPr marL="342900" indent="-342900" eaLnBrk="0" latinLnBrk="0" hangingPunct="0">
              <a:spcBef>
                <a:spcPct val="20000"/>
              </a:spcBef>
              <a:buFontTx/>
              <a:buChar char="•"/>
            </a:pPr>
            <a:r>
              <a:rPr kumimoji="0" lang="en-US" altLang="ko-KR" sz="2800" dirty="0" smtClean="0">
                <a:latin typeface="Times New Roman" pitchFamily="18" charset="0"/>
              </a:rPr>
              <a:t>We need more explanation.</a:t>
            </a:r>
          </a:p>
        </p:txBody>
      </p:sp>
      <p:pic>
        <p:nvPicPr>
          <p:cNvPr id="16386" name="Picture 2"/>
          <p:cNvPicPr>
            <a:picLocks noChangeAspect="1" noChangeArrowheads="1"/>
          </p:cNvPicPr>
          <p:nvPr/>
        </p:nvPicPr>
        <p:blipFill>
          <a:blip r:embed="rId2"/>
          <a:srcRect/>
          <a:stretch>
            <a:fillRect/>
          </a:stretch>
        </p:blipFill>
        <p:spPr bwMode="auto">
          <a:xfrm>
            <a:off x="528638" y="1371600"/>
            <a:ext cx="8086725" cy="1476375"/>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21</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700</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51054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Preamble is too short to make a problem.</a:t>
            </a:r>
          </a:p>
        </p:txBody>
      </p:sp>
      <p:pic>
        <p:nvPicPr>
          <p:cNvPr id="18436" name="Picture 4"/>
          <p:cNvPicPr>
            <a:picLocks noChangeAspect="1" noChangeArrowheads="1"/>
          </p:cNvPicPr>
          <p:nvPr/>
        </p:nvPicPr>
        <p:blipFill>
          <a:blip r:embed="rId2"/>
          <a:srcRect/>
          <a:stretch>
            <a:fillRect/>
          </a:stretch>
        </p:blipFill>
        <p:spPr bwMode="auto">
          <a:xfrm>
            <a:off x="523875" y="1257300"/>
            <a:ext cx="8096250" cy="39243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22</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720</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362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Sridhar will present about it.</a:t>
            </a:r>
          </a:p>
          <a:p>
            <a:pPr marL="342900" indent="-342900" eaLnBrk="0" latinLnBrk="0" hangingPunct="0">
              <a:spcBef>
                <a:spcPct val="20000"/>
              </a:spcBef>
              <a:buFontTx/>
              <a:buChar char="•"/>
            </a:pPr>
            <a:r>
              <a:rPr kumimoji="0" lang="en-US" altLang="ko-KR" sz="2800" dirty="0" smtClean="0">
                <a:latin typeface="Times New Roman" pitchFamily="18" charset="0"/>
              </a:rPr>
              <a:t>Please refer document 15-10-xxxx-00-0007</a:t>
            </a:r>
          </a:p>
        </p:txBody>
      </p:sp>
      <p:pic>
        <p:nvPicPr>
          <p:cNvPr id="19458" name="Picture 2"/>
          <p:cNvPicPr>
            <a:picLocks noChangeAspect="1" noChangeArrowheads="1"/>
          </p:cNvPicPr>
          <p:nvPr/>
        </p:nvPicPr>
        <p:blipFill>
          <a:blip r:embed="rId2"/>
          <a:srcRect/>
          <a:stretch>
            <a:fillRect/>
          </a:stretch>
        </p:blipFill>
        <p:spPr bwMode="auto">
          <a:xfrm>
            <a:off x="514350" y="1524000"/>
            <a:ext cx="8115300" cy="676275"/>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23</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749</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048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Simultaneously means that different frequency bands.</a:t>
            </a:r>
          </a:p>
          <a:p>
            <a:pPr marL="342900" indent="-342900" eaLnBrk="0" latinLnBrk="0" hangingPunct="0">
              <a:spcBef>
                <a:spcPct val="20000"/>
              </a:spcBef>
              <a:buFontTx/>
              <a:buChar char="•"/>
            </a:pPr>
            <a:r>
              <a:rPr kumimoji="0" lang="en-US" altLang="ko-KR" sz="2800" dirty="0" smtClean="0">
                <a:latin typeface="Times New Roman" pitchFamily="18" charset="0"/>
              </a:rPr>
              <a:t>We need more explanation.</a:t>
            </a:r>
          </a:p>
        </p:txBody>
      </p:sp>
      <p:pic>
        <p:nvPicPr>
          <p:cNvPr id="20482" name="Picture 2"/>
          <p:cNvPicPr>
            <a:picLocks noChangeAspect="1" noChangeArrowheads="1"/>
          </p:cNvPicPr>
          <p:nvPr/>
        </p:nvPicPr>
        <p:blipFill>
          <a:blip r:embed="rId2"/>
          <a:srcRect/>
          <a:stretch>
            <a:fillRect/>
          </a:stretch>
        </p:blipFill>
        <p:spPr bwMode="auto">
          <a:xfrm>
            <a:off x="519113" y="1419225"/>
            <a:ext cx="8105775" cy="1476375"/>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24</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778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8194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0-6</a:t>
            </a:r>
          </a:p>
          <a:p>
            <a:pPr marL="342900" indent="-342900" eaLnBrk="0" latinLnBrk="0" hangingPunct="0">
              <a:spcBef>
                <a:spcPct val="20000"/>
              </a:spcBef>
              <a:buFontTx/>
              <a:buChar char="•"/>
            </a:pPr>
            <a:r>
              <a:rPr kumimoji="0" lang="en-US" altLang="ko-KR" sz="2800" dirty="0" smtClean="0">
                <a:latin typeface="Times New Roman" pitchFamily="18" charset="0"/>
              </a:rPr>
              <a:t>26 is from </a:t>
            </a:r>
            <a:r>
              <a:rPr kumimoji="0" lang="en-US" altLang="ko-KR" sz="2800" dirty="0" err="1" smtClean="0">
                <a:latin typeface="Times New Roman" pitchFamily="18" charset="0"/>
              </a:rPr>
              <a:t>Zigbee</a:t>
            </a:r>
            <a:endParaRPr kumimoji="0" lang="en-US" altLang="ko-KR" sz="2800" dirty="0" smtClean="0">
              <a:latin typeface="Times New Roman" pitchFamily="18" charset="0"/>
            </a:endParaRPr>
          </a:p>
        </p:txBody>
      </p:sp>
      <p:pic>
        <p:nvPicPr>
          <p:cNvPr id="21506" name="Picture 2"/>
          <p:cNvPicPr>
            <a:picLocks noChangeAspect="1" noChangeArrowheads="1"/>
          </p:cNvPicPr>
          <p:nvPr/>
        </p:nvPicPr>
        <p:blipFill>
          <a:blip r:embed="rId2"/>
          <a:srcRect/>
          <a:stretch>
            <a:fillRect/>
          </a:stretch>
        </p:blipFill>
        <p:spPr bwMode="auto">
          <a:xfrm>
            <a:off x="523875" y="1581150"/>
            <a:ext cx="8096250" cy="100965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25</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799</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5814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already defined in the document. But we need a clarification.</a:t>
            </a:r>
          </a:p>
        </p:txBody>
      </p:sp>
      <p:pic>
        <p:nvPicPr>
          <p:cNvPr id="22530" name="Picture 2"/>
          <p:cNvPicPr>
            <a:picLocks noChangeAspect="1" noChangeArrowheads="1"/>
          </p:cNvPicPr>
          <p:nvPr/>
        </p:nvPicPr>
        <p:blipFill>
          <a:blip r:embed="rId2"/>
          <a:srcRect/>
          <a:stretch>
            <a:fillRect/>
          </a:stretch>
        </p:blipFill>
        <p:spPr bwMode="auto">
          <a:xfrm>
            <a:off x="514350" y="1524000"/>
            <a:ext cx="8115300" cy="168592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26</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813</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971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Accept or we can explanation or delete</a:t>
            </a:r>
          </a:p>
        </p:txBody>
      </p:sp>
      <p:pic>
        <p:nvPicPr>
          <p:cNvPr id="24578" name="Picture 2"/>
          <p:cNvPicPr>
            <a:picLocks noChangeAspect="1" noChangeArrowheads="1"/>
          </p:cNvPicPr>
          <p:nvPr/>
        </p:nvPicPr>
        <p:blipFill>
          <a:blip r:embed="rId2"/>
          <a:srcRect/>
          <a:stretch>
            <a:fillRect/>
          </a:stretch>
        </p:blipFill>
        <p:spPr bwMode="auto">
          <a:xfrm>
            <a:off x="519113" y="1600200"/>
            <a:ext cx="8105775" cy="100965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27</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821</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276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already presented. </a:t>
            </a:r>
          </a:p>
          <a:p>
            <a:pPr marL="342900" indent="-342900" eaLnBrk="0" latinLnBrk="0" hangingPunct="0">
              <a:spcBef>
                <a:spcPct val="20000"/>
              </a:spcBef>
              <a:buFontTx/>
              <a:buChar char="•"/>
            </a:pPr>
            <a:r>
              <a:rPr kumimoji="0" lang="en-US" altLang="ko-KR" sz="2800" dirty="0" smtClean="0">
                <a:latin typeface="Times New Roman" pitchFamily="18" charset="0"/>
              </a:rPr>
              <a:t>Please refer 15-09-0846-00-0009.</a:t>
            </a:r>
          </a:p>
        </p:txBody>
      </p:sp>
      <p:pic>
        <p:nvPicPr>
          <p:cNvPr id="26626" name="Picture 2"/>
          <p:cNvPicPr>
            <a:picLocks noChangeAspect="1" noChangeArrowheads="1"/>
          </p:cNvPicPr>
          <p:nvPr/>
        </p:nvPicPr>
        <p:blipFill>
          <a:blip r:embed="rId2"/>
          <a:srcRect/>
          <a:stretch>
            <a:fillRect/>
          </a:stretch>
        </p:blipFill>
        <p:spPr bwMode="auto">
          <a:xfrm>
            <a:off x="514350" y="1524000"/>
            <a:ext cx="8115300" cy="97155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28</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825</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276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Agree</a:t>
            </a:r>
          </a:p>
          <a:p>
            <a:pPr marL="342900" indent="-342900" eaLnBrk="0" latinLnBrk="0" hangingPunct="0">
              <a:spcBef>
                <a:spcPct val="20000"/>
              </a:spcBef>
              <a:buFontTx/>
              <a:buChar char="•"/>
            </a:pPr>
            <a:r>
              <a:rPr kumimoji="0" lang="en-US" altLang="ko-KR" sz="2800" dirty="0" smtClean="0">
                <a:latin typeface="Times New Roman" pitchFamily="18" charset="0"/>
              </a:rPr>
              <a:t>It is editorial comment.</a:t>
            </a:r>
          </a:p>
        </p:txBody>
      </p:sp>
      <p:pic>
        <p:nvPicPr>
          <p:cNvPr id="27650" name="Picture 2"/>
          <p:cNvPicPr>
            <a:picLocks noChangeAspect="1" noChangeArrowheads="1"/>
          </p:cNvPicPr>
          <p:nvPr/>
        </p:nvPicPr>
        <p:blipFill>
          <a:blip r:embed="rId2"/>
          <a:srcRect/>
          <a:stretch>
            <a:fillRect/>
          </a:stretch>
        </p:blipFill>
        <p:spPr bwMode="auto">
          <a:xfrm>
            <a:off x="504825" y="1524000"/>
            <a:ext cx="8134350" cy="13716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29</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828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429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Agree</a:t>
            </a:r>
          </a:p>
          <a:p>
            <a:pPr marL="342900" indent="-342900" eaLnBrk="0" latinLnBrk="0" hangingPunct="0">
              <a:spcBef>
                <a:spcPct val="20000"/>
              </a:spcBef>
              <a:buFontTx/>
              <a:buChar char="•"/>
            </a:pPr>
            <a:r>
              <a:rPr kumimoji="0" lang="en-US" altLang="ko-KR" sz="2800" dirty="0" smtClean="0">
                <a:latin typeface="Times New Roman" pitchFamily="18" charset="0"/>
              </a:rPr>
              <a:t>We will have to clarify about header.</a:t>
            </a:r>
          </a:p>
        </p:txBody>
      </p:sp>
      <p:pic>
        <p:nvPicPr>
          <p:cNvPr id="28674" name="Picture 2"/>
          <p:cNvPicPr>
            <a:picLocks noChangeAspect="1" noChangeArrowheads="1"/>
          </p:cNvPicPr>
          <p:nvPr/>
        </p:nvPicPr>
        <p:blipFill>
          <a:blip r:embed="rId2"/>
          <a:srcRect/>
          <a:stretch>
            <a:fillRect/>
          </a:stretch>
        </p:blipFill>
        <p:spPr bwMode="auto">
          <a:xfrm>
            <a:off x="509588" y="1371600"/>
            <a:ext cx="8124825" cy="19716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1039440" y="3069456"/>
            <a:ext cx="7037760" cy="707886"/>
          </a:xfrm>
          <a:prstGeom prst="rect">
            <a:avLst/>
          </a:prstGeom>
          <a:noFill/>
          <a:ln w="12700">
            <a:noFill/>
            <a:miter lim="800000"/>
            <a:headEnd type="none" w="sm" len="sm"/>
            <a:tailEnd type="none" w="sm" len="sm"/>
          </a:ln>
        </p:spPr>
        <p:txBody>
          <a:bodyPr wrap="none">
            <a:spAutoFit/>
          </a:bodyPr>
          <a:lstStyle/>
          <a:p>
            <a:pPr algn="ctr" eaLnBrk="0" latinLnBrk="0" hangingPunct="0"/>
            <a:r>
              <a:rPr kumimoji="0" lang="en-US" altLang="ko-KR" sz="4000" b="1" dirty="0" smtClean="0">
                <a:latin typeface="Times New Roman" pitchFamily="18" charset="0"/>
                <a:ea typeface="ＭＳ Ｐゴシック" pitchFamily="34" charset="-128"/>
              </a:rPr>
              <a:t>PHY Layer Technical comment</a:t>
            </a:r>
            <a:endParaRPr kumimoji="0" lang="en-US" altLang="ko-KR" sz="4000" b="1" dirty="0">
              <a:latin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30</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836</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733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Dimming is not mandatory.</a:t>
            </a:r>
          </a:p>
        </p:txBody>
      </p:sp>
      <p:pic>
        <p:nvPicPr>
          <p:cNvPr id="29698" name="Picture 2"/>
          <p:cNvPicPr>
            <a:picLocks noChangeAspect="1" noChangeArrowheads="1"/>
          </p:cNvPicPr>
          <p:nvPr/>
        </p:nvPicPr>
        <p:blipFill>
          <a:blip r:embed="rId2"/>
          <a:srcRect/>
          <a:stretch>
            <a:fillRect/>
          </a:stretch>
        </p:blipFill>
        <p:spPr bwMode="auto">
          <a:xfrm>
            <a:off x="519113" y="1447800"/>
            <a:ext cx="8105775" cy="215265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31</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838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733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The equation is already in the draft.</a:t>
            </a:r>
          </a:p>
        </p:txBody>
      </p:sp>
      <p:pic>
        <p:nvPicPr>
          <p:cNvPr id="30722" name="Picture 2"/>
          <p:cNvPicPr>
            <a:picLocks noChangeAspect="1" noChangeArrowheads="1"/>
          </p:cNvPicPr>
          <p:nvPr/>
        </p:nvPicPr>
        <p:blipFill>
          <a:blip r:embed="rId2"/>
          <a:srcRect/>
          <a:stretch>
            <a:fillRect/>
          </a:stretch>
        </p:blipFill>
        <p:spPr bwMode="auto">
          <a:xfrm>
            <a:off x="523875" y="1343025"/>
            <a:ext cx="8096250" cy="2466975"/>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32</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843</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667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can explain.</a:t>
            </a:r>
          </a:p>
        </p:txBody>
      </p:sp>
      <p:pic>
        <p:nvPicPr>
          <p:cNvPr id="31746" name="Picture 2"/>
          <p:cNvPicPr>
            <a:picLocks noChangeAspect="1" noChangeArrowheads="1"/>
          </p:cNvPicPr>
          <p:nvPr/>
        </p:nvPicPr>
        <p:blipFill>
          <a:blip r:embed="rId2"/>
          <a:srcRect/>
          <a:stretch>
            <a:fillRect/>
          </a:stretch>
        </p:blipFill>
        <p:spPr bwMode="auto">
          <a:xfrm>
            <a:off x="509588" y="1524000"/>
            <a:ext cx="8124825" cy="100012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33</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858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657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Dimming is not mandatory.</a:t>
            </a:r>
          </a:p>
        </p:txBody>
      </p:sp>
      <p:pic>
        <p:nvPicPr>
          <p:cNvPr id="32770" name="Picture 2"/>
          <p:cNvPicPr>
            <a:picLocks noChangeAspect="1" noChangeArrowheads="1"/>
          </p:cNvPicPr>
          <p:nvPr/>
        </p:nvPicPr>
        <p:blipFill>
          <a:blip r:embed="rId2"/>
          <a:srcRect/>
          <a:stretch>
            <a:fillRect/>
          </a:stretch>
        </p:blipFill>
        <p:spPr bwMode="auto">
          <a:xfrm>
            <a:off x="533400" y="1371600"/>
            <a:ext cx="8077200" cy="2143125"/>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34</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873</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657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Please refer contribution 15-10-0285-00-0007</a:t>
            </a:r>
          </a:p>
        </p:txBody>
      </p:sp>
      <p:pic>
        <p:nvPicPr>
          <p:cNvPr id="2050" name="Picture 2"/>
          <p:cNvPicPr>
            <a:picLocks noChangeAspect="1" noChangeArrowheads="1"/>
          </p:cNvPicPr>
          <p:nvPr/>
        </p:nvPicPr>
        <p:blipFill>
          <a:blip r:embed="rId2"/>
          <a:srcRect/>
          <a:stretch>
            <a:fillRect/>
          </a:stretch>
        </p:blipFill>
        <p:spPr bwMode="auto">
          <a:xfrm>
            <a:off x="476250" y="1447800"/>
            <a:ext cx="8191500" cy="2085975"/>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dirty="0" smtClean="0"/>
              <a:t>Slide </a:t>
            </a:r>
            <a:fld id="{B87635B8-9EEE-4CFF-85CF-9491B5689605}" type="slidenum">
              <a:rPr lang="en-US" altLang="ko-KR" smtClean="0"/>
              <a:pPr>
                <a:defRPr/>
              </a:pPr>
              <a:t>35</a:t>
            </a:fld>
            <a:endParaRPr lang="en-US" altLang="ko-KR" dirty="0"/>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877,884,885</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4572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Numerical values of CSK symbols in </a:t>
            </a:r>
            <a:r>
              <a:rPr kumimoji="0" lang="en-US" altLang="ko-KR" sz="2800" dirty="0" err="1" smtClean="0">
                <a:latin typeface="Times New Roman" pitchFamily="18" charset="0"/>
              </a:rPr>
              <a:t>xy</a:t>
            </a:r>
            <a:r>
              <a:rPr kumimoji="0" lang="en-US" altLang="ko-KR" sz="2800" dirty="0" smtClean="0">
                <a:latin typeface="Times New Roman" pitchFamily="18" charset="0"/>
              </a:rPr>
              <a:t> color coordinates should be shown as standard relating color bands.</a:t>
            </a:r>
          </a:p>
          <a:p>
            <a:pPr marL="342900" indent="-342900" eaLnBrk="0" latinLnBrk="0" hangingPunct="0">
              <a:spcBef>
                <a:spcPct val="20000"/>
              </a:spcBef>
              <a:buFontTx/>
              <a:buChar char="•"/>
            </a:pPr>
            <a:r>
              <a:rPr kumimoji="0" lang="en-US" altLang="ko-KR" sz="2800" dirty="0" smtClean="0">
                <a:latin typeface="Times New Roman" pitchFamily="18" charset="0"/>
              </a:rPr>
              <a:t>Please refer contribution 15-10-0287-00-0007</a:t>
            </a:r>
          </a:p>
        </p:txBody>
      </p:sp>
      <p:pic>
        <p:nvPicPr>
          <p:cNvPr id="3074" name="Picture 2"/>
          <p:cNvPicPr>
            <a:picLocks noChangeAspect="1" noChangeArrowheads="1"/>
          </p:cNvPicPr>
          <p:nvPr/>
        </p:nvPicPr>
        <p:blipFill>
          <a:blip r:embed="rId2"/>
          <a:srcRect/>
          <a:stretch>
            <a:fillRect/>
          </a:stretch>
        </p:blipFill>
        <p:spPr bwMode="auto">
          <a:xfrm>
            <a:off x="466725" y="1295400"/>
            <a:ext cx="8210550" cy="131445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85775" y="2590800"/>
            <a:ext cx="8201025" cy="205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dirty="0" smtClean="0"/>
              <a:t>Slide </a:t>
            </a:r>
            <a:fld id="{B87635B8-9EEE-4CFF-85CF-9491B5689605}" type="slidenum">
              <a:rPr lang="en-US" altLang="ko-KR" smtClean="0"/>
              <a:pPr>
                <a:defRPr/>
              </a:pPr>
              <a:t>36</a:t>
            </a:fld>
            <a:endParaRPr lang="en-US" altLang="ko-KR" dirty="0"/>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879</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667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Agree</a:t>
            </a:r>
          </a:p>
          <a:p>
            <a:pPr marL="342900" indent="-342900" eaLnBrk="0" latinLnBrk="0" hangingPunct="0">
              <a:spcBef>
                <a:spcPct val="20000"/>
              </a:spcBef>
              <a:buFontTx/>
              <a:buChar char="•"/>
            </a:pPr>
            <a:r>
              <a:rPr kumimoji="0" lang="en-US" altLang="ko-KR" sz="2800" dirty="0" smtClean="0">
                <a:latin typeface="Times New Roman" pitchFamily="18" charset="0"/>
              </a:rPr>
              <a:t>Please refer contribution 15-10-0285-00-0007</a:t>
            </a:r>
          </a:p>
        </p:txBody>
      </p:sp>
      <p:pic>
        <p:nvPicPr>
          <p:cNvPr id="4098" name="Picture 2"/>
          <p:cNvPicPr>
            <a:picLocks noChangeAspect="1" noChangeArrowheads="1"/>
          </p:cNvPicPr>
          <p:nvPr/>
        </p:nvPicPr>
        <p:blipFill>
          <a:blip r:embed="rId2"/>
          <a:srcRect/>
          <a:stretch>
            <a:fillRect/>
          </a:stretch>
        </p:blipFill>
        <p:spPr bwMode="auto">
          <a:xfrm>
            <a:off x="466725" y="1371600"/>
            <a:ext cx="8210550" cy="114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37</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880</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743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Merge Table 2,3 and 4</a:t>
            </a:r>
          </a:p>
        </p:txBody>
      </p:sp>
      <p:pic>
        <p:nvPicPr>
          <p:cNvPr id="33794" name="Picture 2"/>
          <p:cNvPicPr>
            <a:picLocks noChangeAspect="1" noChangeArrowheads="1"/>
          </p:cNvPicPr>
          <p:nvPr/>
        </p:nvPicPr>
        <p:blipFill>
          <a:blip r:embed="rId2"/>
          <a:srcRect/>
          <a:stretch>
            <a:fillRect/>
          </a:stretch>
        </p:blipFill>
        <p:spPr bwMode="auto">
          <a:xfrm>
            <a:off x="523875" y="1371600"/>
            <a:ext cx="8096250" cy="13335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38</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888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4114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'Training sequence' means 'Channel estimation sequence' in PPDU.</a:t>
            </a:r>
          </a:p>
          <a:p>
            <a:pPr marL="342900" indent="-342900" eaLnBrk="0" latinLnBrk="0" hangingPunct="0">
              <a:spcBef>
                <a:spcPct val="20000"/>
              </a:spcBef>
              <a:buFontTx/>
              <a:buChar char="•"/>
            </a:pPr>
            <a:r>
              <a:rPr kumimoji="0" lang="en-US" altLang="ko-KR" sz="2800" dirty="0" smtClean="0">
                <a:latin typeface="Times New Roman" pitchFamily="18" charset="0"/>
              </a:rPr>
              <a:t>Replace 'Training sequence' to 'Channel estimation sequence' in figure 40 &amp; figure 44.</a:t>
            </a:r>
          </a:p>
        </p:txBody>
      </p:sp>
      <p:pic>
        <p:nvPicPr>
          <p:cNvPr id="5122" name="Picture 2"/>
          <p:cNvPicPr>
            <a:picLocks noChangeAspect="1" noChangeArrowheads="1"/>
          </p:cNvPicPr>
          <p:nvPr/>
        </p:nvPicPr>
        <p:blipFill>
          <a:blip r:embed="rId2"/>
          <a:srcRect/>
          <a:stretch>
            <a:fillRect/>
          </a:stretch>
        </p:blipFill>
        <p:spPr bwMode="auto">
          <a:xfrm>
            <a:off x="476250" y="1343025"/>
            <a:ext cx="8191500" cy="2619375"/>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39</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889</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41148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Please refer contribution 15-10-0285-00-0007</a:t>
            </a:r>
          </a:p>
        </p:txBody>
      </p:sp>
      <p:pic>
        <p:nvPicPr>
          <p:cNvPr id="6146" name="Picture 2"/>
          <p:cNvPicPr>
            <a:picLocks noChangeAspect="1" noChangeArrowheads="1"/>
          </p:cNvPicPr>
          <p:nvPr/>
        </p:nvPicPr>
        <p:blipFill>
          <a:blip r:embed="rId2"/>
          <a:srcRect/>
          <a:stretch>
            <a:fillRect/>
          </a:stretch>
        </p:blipFill>
        <p:spPr bwMode="auto">
          <a:xfrm>
            <a:off x="476250" y="1524000"/>
            <a:ext cx="8191500" cy="13239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r>
              <a:rPr lang="en-US" altLang="ko-KR" smtClean="0"/>
              <a:t>Slide </a:t>
            </a:r>
            <a:fld id="{6608822D-D352-46BC-9D3E-1C387C734B1C}" type="slidenum">
              <a:rPr lang="en-US" altLang="ko-KR" smtClean="0"/>
              <a:pPr/>
              <a:t>4</a:t>
            </a:fld>
            <a:endParaRPr lang="en-US" altLang="ko-KR" smtClean="0"/>
          </a:p>
        </p:txBody>
      </p:sp>
      <p:sp>
        <p:nvSpPr>
          <p:cNvPr id="5123" name="내용 개체 틀 3"/>
          <p:cNvSpPr txBox="1">
            <a:spLocks/>
          </p:cNvSpPr>
          <p:nvPr/>
        </p:nvSpPr>
        <p:spPr bwMode="auto">
          <a:xfrm>
            <a:off x="609600" y="2819400"/>
            <a:ext cx="7924800" cy="21336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Agree</a:t>
            </a:r>
          </a:p>
        </p:txBody>
      </p:sp>
      <p:sp>
        <p:nvSpPr>
          <p:cNvPr id="5124"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107</a:t>
            </a:r>
            <a:endParaRPr kumimoji="0" lang="en-US" altLang="ko-KR" sz="4400" b="1" dirty="0">
              <a:solidFill>
                <a:schemeClr val="tx2"/>
              </a:solidFill>
              <a:latin typeface="Times New Roman" pitchFamily="18" charset="0"/>
            </a:endParaRPr>
          </a:p>
        </p:txBody>
      </p:sp>
      <p:pic>
        <p:nvPicPr>
          <p:cNvPr id="5127" name="Picture 7"/>
          <p:cNvPicPr>
            <a:picLocks noChangeAspect="1" noChangeArrowheads="1"/>
          </p:cNvPicPr>
          <p:nvPr/>
        </p:nvPicPr>
        <p:blipFill>
          <a:blip r:embed="rId2"/>
          <a:srcRect/>
          <a:stretch>
            <a:fillRect/>
          </a:stretch>
        </p:blipFill>
        <p:spPr bwMode="auto">
          <a:xfrm>
            <a:off x="519113" y="1524000"/>
            <a:ext cx="8105775" cy="1152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40</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891</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429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This figure is shown for explaining CSK symbol mapping principle, </a:t>
            </a:r>
          </a:p>
          <a:p>
            <a:pPr marL="342900" indent="-342900" eaLnBrk="0" latinLnBrk="0" hangingPunct="0">
              <a:spcBef>
                <a:spcPct val="20000"/>
              </a:spcBef>
              <a:buFontTx/>
              <a:buChar char="•"/>
            </a:pPr>
            <a:r>
              <a:rPr kumimoji="0" lang="en-US" altLang="ko-KR" sz="2800" dirty="0" smtClean="0">
                <a:latin typeface="Times New Roman" pitchFamily="18" charset="0"/>
              </a:rPr>
              <a:t>so the figure don't have to add the numerical values.</a:t>
            </a:r>
          </a:p>
        </p:txBody>
      </p:sp>
      <p:pic>
        <p:nvPicPr>
          <p:cNvPr id="7170" name="Picture 2"/>
          <p:cNvPicPr>
            <a:picLocks noChangeAspect="1" noChangeArrowheads="1"/>
          </p:cNvPicPr>
          <p:nvPr/>
        </p:nvPicPr>
        <p:blipFill>
          <a:blip r:embed="rId2"/>
          <a:srcRect/>
          <a:stretch>
            <a:fillRect/>
          </a:stretch>
        </p:blipFill>
        <p:spPr bwMode="auto">
          <a:xfrm>
            <a:off x="476250" y="1524000"/>
            <a:ext cx="8191500" cy="1704975"/>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41</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892</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124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Please refer contribution 15-10-0285-00-0007</a:t>
            </a:r>
          </a:p>
        </p:txBody>
      </p:sp>
      <p:pic>
        <p:nvPicPr>
          <p:cNvPr id="8194" name="Picture 2"/>
          <p:cNvPicPr>
            <a:picLocks noChangeAspect="1" noChangeArrowheads="1"/>
          </p:cNvPicPr>
          <p:nvPr/>
        </p:nvPicPr>
        <p:blipFill>
          <a:blip r:embed="rId2"/>
          <a:srcRect/>
          <a:stretch>
            <a:fillRect/>
          </a:stretch>
        </p:blipFill>
        <p:spPr bwMode="auto">
          <a:xfrm>
            <a:off x="476250" y="1524000"/>
            <a:ext cx="8191500" cy="131445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42</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896, 902 </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743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"Figure 42" --&gt; "Figure 44"</a:t>
            </a:r>
          </a:p>
        </p:txBody>
      </p:sp>
      <p:pic>
        <p:nvPicPr>
          <p:cNvPr id="9218" name="Picture 2"/>
          <p:cNvPicPr>
            <a:picLocks noChangeAspect="1" noChangeArrowheads="1"/>
          </p:cNvPicPr>
          <p:nvPr/>
        </p:nvPicPr>
        <p:blipFill>
          <a:blip r:embed="rId2"/>
          <a:srcRect/>
          <a:stretch>
            <a:fillRect/>
          </a:stretch>
        </p:blipFill>
        <p:spPr bwMode="auto">
          <a:xfrm>
            <a:off x="447675" y="1524000"/>
            <a:ext cx="8248650" cy="952500"/>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43</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897, 898</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2004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897: "below" --&gt; "Figure 42“</a:t>
            </a:r>
          </a:p>
          <a:p>
            <a:pPr marL="342900" indent="-342900" eaLnBrk="0" latinLnBrk="0" hangingPunct="0">
              <a:spcBef>
                <a:spcPct val="20000"/>
              </a:spcBef>
              <a:buFontTx/>
              <a:buChar char="•"/>
            </a:pPr>
            <a:r>
              <a:rPr kumimoji="0" lang="en-US" altLang="ko-KR" sz="2800" dirty="0" smtClean="0">
                <a:latin typeface="Times New Roman" pitchFamily="18" charset="0"/>
              </a:rPr>
              <a:t>898: "below equation" --&gt; "Figure 43"</a:t>
            </a:r>
          </a:p>
        </p:txBody>
      </p:sp>
      <p:pic>
        <p:nvPicPr>
          <p:cNvPr id="10242" name="Picture 2"/>
          <p:cNvPicPr>
            <a:picLocks noChangeAspect="1" noChangeArrowheads="1"/>
          </p:cNvPicPr>
          <p:nvPr/>
        </p:nvPicPr>
        <p:blipFill>
          <a:blip r:embed="rId2"/>
          <a:srcRect/>
          <a:stretch>
            <a:fillRect/>
          </a:stretch>
        </p:blipFill>
        <p:spPr bwMode="auto">
          <a:xfrm>
            <a:off x="466725" y="1371600"/>
            <a:ext cx="8210550" cy="1704975"/>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44</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905</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657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000" dirty="0" smtClean="0">
                <a:latin typeface="Times New Roman" pitchFamily="18" charset="0"/>
              </a:rPr>
              <a:t>VLC performance can be kept with current color compensation at Rx.</a:t>
            </a:r>
          </a:p>
          <a:p>
            <a:pPr marL="342900" indent="-342900" eaLnBrk="0" latinLnBrk="0" hangingPunct="0">
              <a:spcBef>
                <a:spcPct val="20000"/>
              </a:spcBef>
              <a:buFontTx/>
              <a:buChar char="•"/>
            </a:pPr>
            <a:r>
              <a:rPr kumimoji="0" lang="en-US" altLang="ko-KR" sz="2000" dirty="0" smtClean="0">
                <a:latin typeface="Times New Roman" pitchFamily="18" charset="0"/>
              </a:rPr>
              <a:t>The extension scheme would be effective for guarantee color stability of light sources at </a:t>
            </a:r>
            <a:r>
              <a:rPr kumimoji="0" lang="en-US" altLang="ko-KR" sz="2000" dirty="0" err="1" smtClean="0">
                <a:latin typeface="Times New Roman" pitchFamily="18" charset="0"/>
              </a:rPr>
              <a:t>Tx</a:t>
            </a:r>
            <a:r>
              <a:rPr kumimoji="0" lang="en-US" altLang="ko-KR" sz="2000" dirty="0" smtClean="0">
                <a:latin typeface="Times New Roman" pitchFamily="18" charset="0"/>
              </a:rPr>
              <a:t>.</a:t>
            </a:r>
          </a:p>
          <a:p>
            <a:pPr marL="342900" indent="-342900" eaLnBrk="0" latinLnBrk="0" hangingPunct="0">
              <a:spcBef>
                <a:spcPct val="20000"/>
              </a:spcBef>
              <a:buFontTx/>
              <a:buChar char="•"/>
            </a:pPr>
            <a:r>
              <a:rPr kumimoji="0" lang="en-US" altLang="ko-KR" sz="2000" dirty="0" smtClean="0">
                <a:latin typeface="Times New Roman" pitchFamily="18" charset="0"/>
              </a:rPr>
              <a:t>And, the extension scheme needs a up link for feedback information.</a:t>
            </a:r>
          </a:p>
          <a:p>
            <a:pPr marL="342900" indent="-342900" eaLnBrk="0" latinLnBrk="0" hangingPunct="0">
              <a:spcBef>
                <a:spcPct val="20000"/>
              </a:spcBef>
              <a:buFontTx/>
              <a:buChar char="•"/>
            </a:pPr>
            <a:r>
              <a:rPr kumimoji="0" lang="en-US" altLang="ko-KR" sz="2000" dirty="0" smtClean="0">
                <a:latin typeface="Times New Roman" pitchFamily="18" charset="0"/>
              </a:rPr>
              <a:t>Therefore, the extension scheme should be described as a extension mode for color compensation in another clause.</a:t>
            </a:r>
          </a:p>
          <a:p>
            <a:pPr marL="342900" indent="-342900" eaLnBrk="0" latinLnBrk="0" hangingPunct="0">
              <a:spcBef>
                <a:spcPct val="20000"/>
              </a:spcBef>
              <a:buFontTx/>
              <a:buChar char="•"/>
            </a:pPr>
            <a:r>
              <a:rPr kumimoji="0" lang="en-US" altLang="ko-KR" sz="2000" dirty="0" smtClean="0">
                <a:latin typeface="Times New Roman" pitchFamily="18" charset="0"/>
              </a:rPr>
              <a:t>Please refer contribution 15-10-0286-00-0007</a:t>
            </a:r>
          </a:p>
        </p:txBody>
      </p:sp>
      <p:pic>
        <p:nvPicPr>
          <p:cNvPr id="11266" name="Picture 2"/>
          <p:cNvPicPr>
            <a:picLocks noChangeAspect="1" noChangeArrowheads="1"/>
          </p:cNvPicPr>
          <p:nvPr/>
        </p:nvPicPr>
        <p:blipFill>
          <a:blip r:embed="rId2"/>
          <a:srcRect/>
          <a:stretch>
            <a:fillRect/>
          </a:stretch>
        </p:blipFill>
        <p:spPr bwMode="auto">
          <a:xfrm>
            <a:off x="466725" y="1371600"/>
            <a:ext cx="8210550" cy="2209800"/>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45</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907</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895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Accept</a:t>
            </a:r>
          </a:p>
        </p:txBody>
      </p:sp>
      <p:pic>
        <p:nvPicPr>
          <p:cNvPr id="14338" name="Picture 2"/>
          <p:cNvPicPr>
            <a:picLocks noChangeAspect="1" noChangeArrowheads="1"/>
          </p:cNvPicPr>
          <p:nvPr/>
        </p:nvPicPr>
        <p:blipFill>
          <a:blip r:embed="rId2"/>
          <a:srcRect/>
          <a:stretch>
            <a:fillRect/>
          </a:stretch>
        </p:blipFill>
        <p:spPr bwMode="auto">
          <a:xfrm>
            <a:off x="461963" y="1600200"/>
            <a:ext cx="8220075" cy="1152525"/>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46</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910</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2971800"/>
            <a:ext cx="7924800" cy="914400"/>
          </a:xfrm>
          <a:prstGeom prst="rect">
            <a:avLst/>
          </a:prstGeom>
          <a:noFill/>
          <a:ln w="9525">
            <a:noFill/>
            <a:miter lim="800000"/>
            <a:headEnd/>
            <a:tailEnd/>
          </a:ln>
        </p:spPr>
        <p:txBody>
          <a:bodyPr/>
          <a:lstStyle/>
          <a:p>
            <a:pPr marL="342900" lvl="0" indent="-342900" eaLnBrk="0" latinLnBrk="0" hangingPunct="0">
              <a:spcBef>
                <a:spcPct val="20000"/>
              </a:spcBef>
              <a:buFontTx/>
              <a:buChar char="•"/>
            </a:pPr>
            <a:r>
              <a:rPr kumimoji="0" lang="en-US" altLang="ko-KR" sz="2800" dirty="0" smtClean="0">
                <a:solidFill>
                  <a:srgbClr val="000000"/>
                </a:solidFill>
                <a:latin typeface="Times New Roman" pitchFamily="18" charset="0"/>
              </a:rPr>
              <a:t>Please refer contribution 15-10-0285-00-0007</a:t>
            </a:r>
          </a:p>
        </p:txBody>
      </p:sp>
      <p:pic>
        <p:nvPicPr>
          <p:cNvPr id="12290" name="Picture 2"/>
          <p:cNvPicPr>
            <a:picLocks noChangeAspect="1" noChangeArrowheads="1"/>
          </p:cNvPicPr>
          <p:nvPr/>
        </p:nvPicPr>
        <p:blipFill>
          <a:blip r:embed="rId2"/>
          <a:srcRect/>
          <a:stretch>
            <a:fillRect/>
          </a:stretch>
        </p:blipFill>
        <p:spPr bwMode="auto">
          <a:xfrm>
            <a:off x="476250" y="1447800"/>
            <a:ext cx="8191500" cy="1333500"/>
          </a:xfrm>
          <a:prstGeom prst="rect">
            <a:avLst/>
          </a:prstGeom>
          <a:noFill/>
          <a:ln w="9525">
            <a:noFill/>
            <a:miter lim="800000"/>
            <a:headEnd/>
            <a:tailEnd/>
          </a:ln>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47</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916</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5410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keep the original channel estimation code.</a:t>
            </a:r>
          </a:p>
        </p:txBody>
      </p:sp>
      <p:pic>
        <p:nvPicPr>
          <p:cNvPr id="34818" name="Picture 2"/>
          <p:cNvPicPr>
            <a:picLocks noChangeAspect="1" noChangeArrowheads="1"/>
          </p:cNvPicPr>
          <p:nvPr/>
        </p:nvPicPr>
        <p:blipFill>
          <a:blip r:embed="rId2"/>
          <a:srcRect/>
          <a:stretch>
            <a:fillRect/>
          </a:stretch>
        </p:blipFill>
        <p:spPr bwMode="auto">
          <a:xfrm>
            <a:off x="528638" y="1371600"/>
            <a:ext cx="8086725" cy="3600450"/>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48</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917, 919,920,931,933</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048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The contents in 6.8.6.2 are same as 6.8.5.Therefore 6.8.6.2 should be deleted.</a:t>
            </a:r>
          </a:p>
        </p:txBody>
      </p:sp>
      <p:pic>
        <p:nvPicPr>
          <p:cNvPr id="13314" name="Picture 2"/>
          <p:cNvPicPr>
            <a:picLocks noChangeAspect="1" noChangeArrowheads="1"/>
          </p:cNvPicPr>
          <p:nvPr/>
        </p:nvPicPr>
        <p:blipFill>
          <a:blip r:embed="rId2"/>
          <a:srcRect/>
          <a:stretch>
            <a:fillRect/>
          </a:stretch>
        </p:blipFill>
        <p:spPr bwMode="auto">
          <a:xfrm>
            <a:off x="471488" y="1524000"/>
            <a:ext cx="8201025" cy="1323975"/>
          </a:xfrm>
          <a:prstGeom prst="rect">
            <a:avLst/>
          </a:prstGeom>
          <a:noFill/>
          <a:ln w="9525">
            <a:noFill/>
            <a:miter lim="800000"/>
            <a:headEnd/>
            <a:tailEnd/>
          </a:ln>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49</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925</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886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asked to R&amp;D team about this issue, but they said it is dependent on LED specification. </a:t>
            </a:r>
          </a:p>
        </p:txBody>
      </p:sp>
      <p:pic>
        <p:nvPicPr>
          <p:cNvPr id="35842" name="Picture 2"/>
          <p:cNvPicPr>
            <a:picLocks noChangeAspect="1" noChangeArrowheads="1"/>
          </p:cNvPicPr>
          <p:nvPr/>
        </p:nvPicPr>
        <p:blipFill>
          <a:blip r:embed="rId2"/>
          <a:srcRect/>
          <a:stretch>
            <a:fillRect/>
          </a:stretch>
        </p:blipFill>
        <p:spPr bwMode="auto">
          <a:xfrm>
            <a:off x="519113" y="1447800"/>
            <a:ext cx="8105775" cy="230505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r>
              <a:rPr lang="en-US" altLang="ko-KR" smtClean="0"/>
              <a:t>Slide </a:t>
            </a:r>
            <a:fld id="{6608822D-D352-46BC-9D3E-1C387C734B1C}" type="slidenum">
              <a:rPr lang="en-US" altLang="ko-KR" smtClean="0"/>
              <a:pPr/>
              <a:t>5</a:t>
            </a:fld>
            <a:endParaRPr lang="en-US" altLang="ko-KR" smtClean="0"/>
          </a:p>
        </p:txBody>
      </p:sp>
      <p:sp>
        <p:nvSpPr>
          <p:cNvPr id="5123" name="내용 개체 틀 3"/>
          <p:cNvSpPr txBox="1">
            <a:spLocks/>
          </p:cNvSpPr>
          <p:nvPr/>
        </p:nvSpPr>
        <p:spPr bwMode="auto">
          <a:xfrm>
            <a:off x="609600" y="3124200"/>
            <a:ext cx="7924800" cy="21336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PHY1 and PHY 2 can coexist. </a:t>
            </a:r>
          </a:p>
          <a:p>
            <a:pPr marL="342900" indent="-342900" eaLnBrk="0" latinLnBrk="0" hangingPunct="0">
              <a:spcBef>
                <a:spcPct val="20000"/>
              </a:spcBef>
              <a:buFontTx/>
              <a:buChar char="•"/>
            </a:pPr>
            <a:r>
              <a:rPr kumimoji="0" lang="en-US" altLang="ko-KR" sz="2800" dirty="0" smtClean="0">
                <a:latin typeface="Times New Roman" pitchFamily="18" charset="0"/>
              </a:rPr>
              <a:t>PHY CSK can not coexist with PHY 1 and PHY 2.</a:t>
            </a:r>
          </a:p>
          <a:p>
            <a:pPr marL="342900" indent="-342900" eaLnBrk="0" latinLnBrk="0" hangingPunct="0">
              <a:spcBef>
                <a:spcPct val="20000"/>
              </a:spcBef>
              <a:buFontTx/>
              <a:buChar char="•"/>
            </a:pPr>
            <a:r>
              <a:rPr kumimoji="0" lang="en-US" altLang="ko-KR" sz="2800" dirty="0" smtClean="0">
                <a:latin typeface="Times New Roman" pitchFamily="18" charset="0"/>
              </a:rPr>
              <a:t>Sridhar proposed a contribution about CSK connection procedure in last meeting.</a:t>
            </a:r>
          </a:p>
          <a:p>
            <a:pPr marL="342900" indent="-342900" eaLnBrk="0" latinLnBrk="0" hangingPunct="0">
              <a:spcBef>
                <a:spcPct val="20000"/>
              </a:spcBef>
              <a:buFontTx/>
              <a:buChar char="•"/>
            </a:pPr>
            <a:r>
              <a:rPr kumimoji="0" lang="en-US" altLang="ko-KR" sz="2800" dirty="0" smtClean="0">
                <a:latin typeface="Times New Roman" pitchFamily="18" charset="0"/>
              </a:rPr>
              <a:t>Please refer 15-10-0027-00-0007-csk-operating-procedure-for-co-existence</a:t>
            </a:r>
          </a:p>
        </p:txBody>
      </p:sp>
      <p:sp>
        <p:nvSpPr>
          <p:cNvPr id="5124"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181</a:t>
            </a:r>
            <a:endParaRPr kumimoji="0" lang="en-US" altLang="ko-KR" sz="4400" b="1" dirty="0">
              <a:solidFill>
                <a:schemeClr val="tx2"/>
              </a:solidFill>
              <a:latin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481013" y="1333500"/>
            <a:ext cx="8181975" cy="1714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p>
            <a:pPr>
              <a:defRPr/>
            </a:pPr>
            <a:r>
              <a:rPr lang="en-US" altLang="ko-KR" smtClean="0"/>
              <a:t>Slide </a:t>
            </a:r>
            <a:fld id="{B87635B8-9EEE-4CFF-85CF-9491B5689605}" type="slidenum">
              <a:rPr lang="en-US" altLang="ko-KR" smtClean="0"/>
              <a:pPr>
                <a:defRPr/>
              </a:pPr>
              <a:t>50</a:t>
            </a:fld>
            <a:endParaRPr lang="en-US" altLang="ko-KR"/>
          </a:p>
        </p:txBody>
      </p:sp>
      <p:sp>
        <p:nvSpPr>
          <p:cNvPr id="5"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982</a:t>
            </a:r>
            <a:endParaRPr kumimoji="0" lang="en-US" altLang="ko-KR" sz="4400" b="1" dirty="0">
              <a:solidFill>
                <a:schemeClr val="tx2"/>
              </a:solidFill>
              <a:latin typeface="Times New Roman" pitchFamily="18" charset="0"/>
            </a:endParaRPr>
          </a:p>
        </p:txBody>
      </p:sp>
      <p:sp>
        <p:nvSpPr>
          <p:cNvPr id="6" name="내용 개체 틀 3"/>
          <p:cNvSpPr txBox="1">
            <a:spLocks/>
          </p:cNvSpPr>
          <p:nvPr/>
        </p:nvSpPr>
        <p:spPr bwMode="auto">
          <a:xfrm>
            <a:off x="609600" y="38862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VPM cannot generate high resolution duty cycles. </a:t>
            </a:r>
          </a:p>
        </p:txBody>
      </p:sp>
      <p:pic>
        <p:nvPicPr>
          <p:cNvPr id="36866" name="Picture 2"/>
          <p:cNvPicPr>
            <a:picLocks noChangeAspect="1" noChangeArrowheads="1"/>
          </p:cNvPicPr>
          <p:nvPr/>
        </p:nvPicPr>
        <p:blipFill>
          <a:blip r:embed="rId2"/>
          <a:srcRect/>
          <a:stretch>
            <a:fillRect/>
          </a:stretch>
        </p:blipFill>
        <p:spPr bwMode="auto">
          <a:xfrm>
            <a:off x="504825" y="1371600"/>
            <a:ext cx="8134350" cy="246697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r>
              <a:rPr lang="en-US" altLang="ko-KR" smtClean="0"/>
              <a:t>Slide </a:t>
            </a:r>
            <a:fld id="{6608822D-D352-46BC-9D3E-1C387C734B1C}" type="slidenum">
              <a:rPr lang="en-US" altLang="ko-KR" smtClean="0"/>
              <a:pPr/>
              <a:t>6</a:t>
            </a:fld>
            <a:endParaRPr lang="en-US" altLang="ko-KR" smtClean="0"/>
          </a:p>
        </p:txBody>
      </p:sp>
      <p:sp>
        <p:nvSpPr>
          <p:cNvPr id="5123" name="내용 개체 틀 3"/>
          <p:cNvSpPr txBox="1">
            <a:spLocks/>
          </p:cNvSpPr>
          <p:nvPr/>
        </p:nvSpPr>
        <p:spPr bwMode="auto">
          <a:xfrm>
            <a:off x="609600" y="2819400"/>
            <a:ext cx="7924800" cy="21336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Rewrite sentence</a:t>
            </a:r>
          </a:p>
        </p:txBody>
      </p:sp>
      <p:sp>
        <p:nvSpPr>
          <p:cNvPr id="5124"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264</a:t>
            </a:r>
            <a:endParaRPr kumimoji="0" lang="en-US" altLang="ko-KR" sz="4400" b="1" dirty="0">
              <a:solidFill>
                <a:schemeClr val="tx2"/>
              </a:solidFill>
              <a:latin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509588" y="1600200"/>
            <a:ext cx="8124825" cy="1028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r>
              <a:rPr lang="en-US" altLang="ko-KR" smtClean="0"/>
              <a:t>Slide </a:t>
            </a:r>
            <a:fld id="{6608822D-D352-46BC-9D3E-1C387C734B1C}" type="slidenum">
              <a:rPr lang="en-US" altLang="ko-KR" smtClean="0"/>
              <a:pPr/>
              <a:t>7</a:t>
            </a:fld>
            <a:endParaRPr lang="en-US" altLang="ko-KR" smtClean="0"/>
          </a:p>
        </p:txBody>
      </p:sp>
      <p:sp>
        <p:nvSpPr>
          <p:cNvPr id="5123" name="내용 개체 틀 3"/>
          <p:cNvSpPr txBox="1">
            <a:spLocks/>
          </p:cNvSpPr>
          <p:nvPr/>
        </p:nvSpPr>
        <p:spPr bwMode="auto">
          <a:xfrm>
            <a:off x="609600" y="4267200"/>
            <a:ext cx="7924800" cy="21336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need a discussion within IEEE 15.7 members.</a:t>
            </a:r>
          </a:p>
        </p:txBody>
      </p:sp>
      <p:sp>
        <p:nvSpPr>
          <p:cNvPr id="5124"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274</a:t>
            </a:r>
            <a:endParaRPr kumimoji="0" lang="en-US" altLang="ko-KR" sz="4400" b="1" dirty="0">
              <a:solidFill>
                <a:schemeClr val="tx2"/>
              </a:solidFill>
              <a:latin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457200" y="1371600"/>
            <a:ext cx="8096250" cy="2933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r>
              <a:rPr lang="en-US" altLang="ko-KR" smtClean="0"/>
              <a:t>Slide </a:t>
            </a:r>
            <a:fld id="{6608822D-D352-46BC-9D3E-1C387C734B1C}" type="slidenum">
              <a:rPr lang="en-US" altLang="ko-KR" smtClean="0"/>
              <a:pPr/>
              <a:t>8</a:t>
            </a:fld>
            <a:endParaRPr lang="en-US" altLang="ko-KR" smtClean="0"/>
          </a:p>
        </p:txBody>
      </p:sp>
      <p:sp>
        <p:nvSpPr>
          <p:cNvPr id="5123" name="내용 개체 틀 3"/>
          <p:cNvSpPr txBox="1">
            <a:spLocks/>
          </p:cNvSpPr>
          <p:nvPr/>
        </p:nvSpPr>
        <p:spPr bwMode="auto">
          <a:xfrm>
            <a:off x="609600" y="57150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need a discussion within IEEE 15.7 members.</a:t>
            </a:r>
          </a:p>
        </p:txBody>
      </p:sp>
      <p:sp>
        <p:nvSpPr>
          <p:cNvPr id="5124"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321</a:t>
            </a:r>
            <a:endParaRPr kumimoji="0" lang="en-US" altLang="ko-KR" sz="4400" b="1" dirty="0">
              <a:solidFill>
                <a:schemeClr val="tx2"/>
              </a:solidFill>
              <a:latin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685800" y="1295400"/>
            <a:ext cx="7772400" cy="43696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r>
              <a:rPr lang="en-US" altLang="ko-KR" smtClean="0"/>
              <a:t>Slide </a:t>
            </a:r>
            <a:fld id="{6608822D-D352-46BC-9D3E-1C387C734B1C}" type="slidenum">
              <a:rPr lang="en-US" altLang="ko-KR" smtClean="0"/>
              <a:pPr/>
              <a:t>9</a:t>
            </a:fld>
            <a:endParaRPr lang="en-US" altLang="ko-KR" smtClean="0"/>
          </a:p>
        </p:txBody>
      </p:sp>
      <p:sp>
        <p:nvSpPr>
          <p:cNvPr id="5123" name="내용 개체 틀 3"/>
          <p:cNvSpPr txBox="1">
            <a:spLocks/>
          </p:cNvSpPr>
          <p:nvPr/>
        </p:nvSpPr>
        <p:spPr bwMode="auto">
          <a:xfrm>
            <a:off x="609600" y="2514600"/>
            <a:ext cx="7924800" cy="914400"/>
          </a:xfrm>
          <a:prstGeom prst="rect">
            <a:avLst/>
          </a:prstGeom>
          <a:noFill/>
          <a:ln w="9525">
            <a:noFill/>
            <a:miter lim="800000"/>
            <a:headEnd/>
            <a:tailEnd/>
          </a:ln>
        </p:spPr>
        <p:txBody>
          <a:bodyPr/>
          <a:lstStyle/>
          <a:p>
            <a:pPr marL="342900" indent="-342900" eaLnBrk="0" latinLnBrk="0" hangingPunct="0">
              <a:spcBef>
                <a:spcPct val="20000"/>
              </a:spcBef>
              <a:buFontTx/>
              <a:buChar char="•"/>
            </a:pPr>
            <a:r>
              <a:rPr kumimoji="0" lang="en-US" altLang="ko-KR" sz="2800" dirty="0" smtClean="0">
                <a:latin typeface="Times New Roman" pitchFamily="18" charset="0"/>
              </a:rPr>
              <a:t>We already presented about it.</a:t>
            </a:r>
          </a:p>
          <a:p>
            <a:pPr marL="342900" indent="-342900" eaLnBrk="0" latinLnBrk="0" hangingPunct="0">
              <a:spcBef>
                <a:spcPct val="20000"/>
              </a:spcBef>
              <a:buFontTx/>
              <a:buChar char="•"/>
            </a:pPr>
            <a:r>
              <a:rPr kumimoji="0" lang="en-US" altLang="ko-KR" sz="2800" dirty="0" smtClean="0">
                <a:latin typeface="Times New Roman" pitchFamily="18" charset="0"/>
              </a:rPr>
              <a:t>Please refer contribution 15-09-0660-00-0007-samsung-vlc-phy-proposal</a:t>
            </a:r>
          </a:p>
        </p:txBody>
      </p:sp>
      <p:sp>
        <p:nvSpPr>
          <p:cNvPr id="5124" name="Rectangle 2"/>
          <p:cNvSpPr>
            <a:spLocks noChangeArrowheads="1"/>
          </p:cNvSpPr>
          <p:nvPr/>
        </p:nvSpPr>
        <p:spPr bwMode="auto">
          <a:xfrm>
            <a:off x="609600" y="609600"/>
            <a:ext cx="7772400" cy="762000"/>
          </a:xfrm>
          <a:prstGeom prst="rect">
            <a:avLst/>
          </a:prstGeom>
          <a:noFill/>
          <a:ln w="9525">
            <a:noFill/>
            <a:miter lim="800000"/>
            <a:headEnd/>
            <a:tailEnd/>
          </a:ln>
        </p:spPr>
        <p:txBody>
          <a:bodyPr lIns="92075" tIns="46038" rIns="92075" bIns="46038" anchor="ctr"/>
          <a:lstStyle/>
          <a:p>
            <a:pPr algn="ctr" eaLnBrk="0" latinLnBrk="0" hangingPunct="0"/>
            <a:r>
              <a:rPr kumimoji="0" lang="en-US" altLang="ko-KR" sz="4400" b="1" dirty="0">
                <a:solidFill>
                  <a:schemeClr val="tx2"/>
                </a:solidFill>
                <a:latin typeface="Times New Roman" pitchFamily="18" charset="0"/>
              </a:rPr>
              <a:t>CID </a:t>
            </a:r>
            <a:r>
              <a:rPr kumimoji="0" lang="en-US" altLang="ko-KR" sz="4400" b="1" dirty="0" smtClean="0">
                <a:solidFill>
                  <a:schemeClr val="tx2"/>
                </a:solidFill>
                <a:latin typeface="Times New Roman" pitchFamily="18" charset="0"/>
              </a:rPr>
              <a:t>386</a:t>
            </a:r>
            <a:endParaRPr kumimoji="0" lang="en-US" altLang="ko-KR" sz="4400" b="1" dirty="0">
              <a:solidFill>
                <a:schemeClr val="tx2"/>
              </a:solidFill>
              <a:latin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390257" y="1666875"/>
            <a:ext cx="8363486" cy="6953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4186</TotalTime>
  <Words>742</Words>
  <Application>Microsoft Office PowerPoint</Application>
  <PresentationFormat>화면 슬라이드 쇼(4:3)</PresentationFormat>
  <Paragraphs>183</Paragraphs>
  <Slides>50</Slides>
  <Notes>1</Notes>
  <HiddenSlides>0</HiddenSlides>
  <MMClips>0</MMClips>
  <ScaleCrop>false</ScaleCrop>
  <HeadingPairs>
    <vt:vector size="4" baseType="variant">
      <vt:variant>
        <vt:lpstr>테마</vt:lpstr>
      </vt:variant>
      <vt:variant>
        <vt:i4>1</vt:i4>
      </vt:variant>
      <vt:variant>
        <vt:lpstr>슬라이드 제목</vt:lpstr>
      </vt:variant>
      <vt:variant>
        <vt:i4>50</vt:i4>
      </vt:variant>
    </vt:vector>
  </HeadingPairs>
  <TitlesOfParts>
    <vt:vector size="51" baseType="lpstr">
      <vt:lpstr>Default Design</vt:lpstr>
      <vt:lpstr>슬라이드 1</vt:lpstr>
      <vt:lpstr>슬라이드 2</vt:lpstr>
      <vt:lpstr>슬라이드 3</vt:lpstr>
      <vt:lpstr>슬라이드 4</vt:lpstr>
      <vt:lpstr>슬라이드 5</vt:lpstr>
      <vt:lpstr>슬라이드 6</vt:lpstr>
      <vt:lpstr>슬라이드 7</vt:lpstr>
      <vt:lpstr>슬라이드 8</vt:lpstr>
      <vt:lpstr>슬라이드 9</vt:lpstr>
      <vt:lpstr>슬라이드 10</vt:lpstr>
      <vt:lpstr>슬라이드 11</vt:lpstr>
      <vt:lpstr>슬라이드 12</vt:lpstr>
      <vt:lpstr>슬라이드 13</vt:lpstr>
      <vt:lpstr>슬라이드 14</vt:lpstr>
      <vt:lpstr>슬라이드 15</vt:lpstr>
      <vt:lpstr>슬라이드 16</vt:lpstr>
      <vt:lpstr>슬라이드 17</vt:lpstr>
      <vt:lpstr>슬라이드 18</vt:lpstr>
      <vt:lpstr>슬라이드 19</vt:lpstr>
      <vt:lpstr>슬라이드 20</vt:lpstr>
      <vt:lpstr>슬라이드 21</vt:lpstr>
      <vt:lpstr>슬라이드 22</vt:lpstr>
      <vt:lpstr>슬라이드 23</vt:lpstr>
      <vt:lpstr>슬라이드 24</vt:lpstr>
      <vt:lpstr>슬라이드 25</vt:lpstr>
      <vt:lpstr>슬라이드 26</vt:lpstr>
      <vt:lpstr>슬라이드 27</vt:lpstr>
      <vt:lpstr>슬라이드 28</vt:lpstr>
      <vt:lpstr>슬라이드 29</vt:lpstr>
      <vt:lpstr>슬라이드 30</vt:lpstr>
      <vt:lpstr>슬라이드 31</vt:lpstr>
      <vt:lpstr>슬라이드 32</vt:lpstr>
      <vt:lpstr>슬라이드 33</vt:lpstr>
      <vt:lpstr>슬라이드 34</vt:lpstr>
      <vt:lpstr>슬라이드 35</vt:lpstr>
      <vt:lpstr>슬라이드 36</vt:lpstr>
      <vt:lpstr>슬라이드 37</vt:lpstr>
      <vt:lpstr>슬라이드 38</vt:lpstr>
      <vt:lpstr>슬라이드 39</vt:lpstr>
      <vt:lpstr>슬라이드 40</vt:lpstr>
      <vt:lpstr>슬라이드 41</vt:lpstr>
      <vt:lpstr>슬라이드 42</vt:lpstr>
      <vt:lpstr>슬라이드 43</vt:lpstr>
      <vt:lpstr>슬라이드 44</vt:lpstr>
      <vt:lpstr>슬라이드 45</vt:lpstr>
      <vt:lpstr>슬라이드 46</vt:lpstr>
      <vt:lpstr>슬라이드 47</vt:lpstr>
      <vt:lpstr>슬라이드 48</vt:lpstr>
      <vt:lpstr>슬라이드 49</vt:lpstr>
      <vt:lpstr>슬라이드 50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Arthur Astrin</dc:creator>
  <cp:lastModifiedBy>Jason(Jaeseung Son)</cp:lastModifiedBy>
  <cp:revision>408</cp:revision>
  <dcterms:created xsi:type="dcterms:W3CDTF">2007-03-15T15:04:56Z</dcterms:created>
  <dcterms:modified xsi:type="dcterms:W3CDTF">2010-05-18T13:40:39Z</dcterms:modified>
</cp:coreProperties>
</file>