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70" r:id="rId2"/>
    <p:sldId id="271"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Lst>
  <p:sldSz cx="9144000" cy="6858000" type="screen4x3"/>
  <p:notesSz cx="6743700" cy="9875838"/>
  <p:defaultTextStyle>
    <a:defPPr>
      <a:defRPr lang="en-US"/>
    </a:defPPr>
    <a:lvl1pPr algn="l" rtl="0" fontAlgn="base" latinLnBrk="1">
      <a:spcBef>
        <a:spcPct val="0"/>
      </a:spcBef>
      <a:spcAft>
        <a:spcPct val="0"/>
      </a:spcAft>
      <a:defRPr kumimoji="1" kern="1200">
        <a:solidFill>
          <a:schemeClr val="tx1"/>
        </a:solidFill>
        <a:latin typeface="Arial" charset="0"/>
        <a:ea typeface="굴림" pitchFamily="50" charset="-127"/>
        <a:cs typeface="+mn-cs"/>
      </a:defRPr>
    </a:lvl1pPr>
    <a:lvl2pPr marL="457200" algn="l" rtl="0" fontAlgn="base" latinLnBrk="1">
      <a:spcBef>
        <a:spcPct val="0"/>
      </a:spcBef>
      <a:spcAft>
        <a:spcPct val="0"/>
      </a:spcAft>
      <a:defRPr kumimoji="1" kern="1200">
        <a:solidFill>
          <a:schemeClr val="tx1"/>
        </a:solidFill>
        <a:latin typeface="Arial" charset="0"/>
        <a:ea typeface="굴림" pitchFamily="50" charset="-127"/>
        <a:cs typeface="+mn-cs"/>
      </a:defRPr>
    </a:lvl2pPr>
    <a:lvl3pPr marL="914400" algn="l" rtl="0" fontAlgn="base" latinLnBrk="1">
      <a:spcBef>
        <a:spcPct val="0"/>
      </a:spcBef>
      <a:spcAft>
        <a:spcPct val="0"/>
      </a:spcAft>
      <a:defRPr kumimoji="1" kern="1200">
        <a:solidFill>
          <a:schemeClr val="tx1"/>
        </a:solidFill>
        <a:latin typeface="Arial" charset="0"/>
        <a:ea typeface="굴림" pitchFamily="50" charset="-127"/>
        <a:cs typeface="+mn-cs"/>
      </a:defRPr>
    </a:lvl3pPr>
    <a:lvl4pPr marL="1371600" algn="l" rtl="0" fontAlgn="base" latinLnBrk="1">
      <a:spcBef>
        <a:spcPct val="0"/>
      </a:spcBef>
      <a:spcAft>
        <a:spcPct val="0"/>
      </a:spcAft>
      <a:defRPr kumimoji="1" kern="1200">
        <a:solidFill>
          <a:schemeClr val="tx1"/>
        </a:solidFill>
        <a:latin typeface="Arial" charset="0"/>
        <a:ea typeface="굴림" pitchFamily="50" charset="-127"/>
        <a:cs typeface="+mn-cs"/>
      </a:defRPr>
    </a:lvl4pPr>
    <a:lvl5pPr marL="1828800" algn="l" rtl="0" fontAlgn="base" latinLnBrk="1">
      <a:spcBef>
        <a:spcPct val="0"/>
      </a:spcBef>
      <a:spcAft>
        <a:spcPct val="0"/>
      </a:spcAft>
      <a:defRPr kumimoji="1" kern="1200">
        <a:solidFill>
          <a:schemeClr val="tx1"/>
        </a:solidFill>
        <a:latin typeface="Arial" charset="0"/>
        <a:ea typeface="굴림" pitchFamily="50" charset="-127"/>
        <a:cs typeface="+mn-cs"/>
      </a:defRPr>
    </a:lvl5pPr>
    <a:lvl6pPr marL="2286000" algn="l" defTabSz="914400" rtl="0" eaLnBrk="1" latinLnBrk="1" hangingPunct="1">
      <a:defRPr kumimoji="1" kern="1200">
        <a:solidFill>
          <a:schemeClr val="tx1"/>
        </a:solidFill>
        <a:latin typeface="Arial" charset="0"/>
        <a:ea typeface="굴림" pitchFamily="50" charset="-127"/>
        <a:cs typeface="+mn-cs"/>
      </a:defRPr>
    </a:lvl6pPr>
    <a:lvl7pPr marL="2743200" algn="l" defTabSz="914400" rtl="0" eaLnBrk="1" latinLnBrk="1" hangingPunct="1">
      <a:defRPr kumimoji="1" kern="1200">
        <a:solidFill>
          <a:schemeClr val="tx1"/>
        </a:solidFill>
        <a:latin typeface="Arial" charset="0"/>
        <a:ea typeface="굴림" pitchFamily="50" charset="-127"/>
        <a:cs typeface="+mn-cs"/>
      </a:defRPr>
    </a:lvl7pPr>
    <a:lvl8pPr marL="3200400" algn="l" defTabSz="914400" rtl="0" eaLnBrk="1" latinLnBrk="1" hangingPunct="1">
      <a:defRPr kumimoji="1" kern="1200">
        <a:solidFill>
          <a:schemeClr val="tx1"/>
        </a:solidFill>
        <a:latin typeface="Arial" charset="0"/>
        <a:ea typeface="굴림" pitchFamily="50" charset="-127"/>
        <a:cs typeface="+mn-cs"/>
      </a:defRPr>
    </a:lvl8pPr>
    <a:lvl9pPr marL="3657600" algn="l" defTabSz="914400" rtl="0" eaLnBrk="1" latinLnBrk="1" hangingPunct="1">
      <a:defRPr kumimoji="1" kern="1200">
        <a:solidFill>
          <a:schemeClr val="tx1"/>
        </a:solidFill>
        <a:latin typeface="Arial"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1561" autoAdjust="0"/>
    <p:restoredTop sz="94660"/>
  </p:normalViewPr>
  <p:slideViewPr>
    <p:cSldViewPr>
      <p:cViewPr varScale="1">
        <p:scale>
          <a:sx n="61" d="100"/>
          <a:sy n="61" d="100"/>
        </p:scale>
        <p:origin x="-7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48"/>
    </p:cViewPr>
  </p:sorterViewPr>
  <p:notesViewPr>
    <p:cSldViewPr>
      <p:cViewPr varScale="1">
        <p:scale>
          <a:sx n="69" d="100"/>
          <a:sy n="69" d="100"/>
        </p:scale>
        <p:origin x="-132" y="-108"/>
      </p:cViewPr>
      <p:guideLst>
        <p:guide orient="horz" pos="3111"/>
        <p:guide pos="212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7" name="Rectangle 3"/>
          <p:cNvSpPr>
            <a:spLocks noGrp="1" noChangeArrowheads="1"/>
          </p:cNvSpPr>
          <p:nvPr>
            <p:ph type="dt" sz="quarter"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1748" name="Rectangle 4"/>
          <p:cNvSpPr>
            <a:spLocks noGrp="1" noChangeArrowheads="1"/>
          </p:cNvSpPr>
          <p:nvPr>
            <p:ph type="ftr" sz="quarter" idx="2"/>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1749" name="Rectangle 5"/>
          <p:cNvSpPr>
            <a:spLocks noGrp="1" noChangeArrowheads="1"/>
          </p:cNvSpPr>
          <p:nvPr>
            <p:ph type="sldNum" sz="quarter" idx="3"/>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983F546B-11DF-4731-B5E0-76D2C691374A}"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5" name="Rectangle 3"/>
          <p:cNvSpPr>
            <a:spLocks noGrp="1" noChangeArrowheads="1"/>
          </p:cNvSpPr>
          <p:nvPr>
            <p:ph type="dt"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latinLnBrk="0">
              <a:defRPr kumimoji="0" sz="1200">
                <a:ea typeface="굴림" pitchFamily="34" charset="-127"/>
              </a:defRPr>
            </a:lvl1pPr>
          </a:lstStyle>
          <a:p>
            <a:pPr>
              <a:defRPr/>
            </a:pPr>
            <a:endParaRPr lang="ko-KR" altLang="en-US"/>
          </a:p>
        </p:txBody>
      </p:sp>
      <p:sp>
        <p:nvSpPr>
          <p:cNvPr id="36868" name="Rectangle 4"/>
          <p:cNvSpPr>
            <a:spLocks noGrp="1" noRot="1" noChangeAspect="1" noChangeArrowheads="1" noTextEdit="1"/>
          </p:cNvSpPr>
          <p:nvPr>
            <p:ph type="sldImg" idx="2"/>
          </p:nvPr>
        </p:nvSpPr>
        <p:spPr bwMode="auto">
          <a:xfrm>
            <a:off x="904875" y="741363"/>
            <a:ext cx="4933950" cy="37020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674688" y="4691063"/>
            <a:ext cx="5394325" cy="4443412"/>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latinLnBrk="0">
              <a:defRPr kumimoji="0" sz="1200">
                <a:ea typeface="굴림" pitchFamily="34" charset="-127"/>
              </a:defRPr>
            </a:lvl1pPr>
          </a:lstStyle>
          <a:p>
            <a:pPr>
              <a:defRPr/>
            </a:pPr>
            <a:endParaRPr lang="ko-KR" altLang="en-US"/>
          </a:p>
        </p:txBody>
      </p:sp>
      <p:sp>
        <p:nvSpPr>
          <p:cNvPr id="33799" name="Rectangle 7"/>
          <p:cNvSpPr>
            <a:spLocks noGrp="1" noChangeArrowheads="1"/>
          </p:cNvSpPr>
          <p:nvPr>
            <p:ph type="sldNum" sz="quarter" idx="5"/>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latinLnBrk="0">
              <a:defRPr kumimoji="0" sz="1200">
                <a:ea typeface="굴림" pitchFamily="34" charset="-127"/>
              </a:defRPr>
            </a:lvl1pPr>
          </a:lstStyle>
          <a:p>
            <a:pPr>
              <a:defRPr/>
            </a:pPr>
            <a:fld id="{07ACA07A-3707-4FB3-9B3F-1A73462026BB}" type="slidenum">
              <a:rPr lang="ko-KR" altLang="en-US"/>
              <a:pPr>
                <a:defRPr/>
              </a:pPr>
              <a:t>‹#›</a:t>
            </a:fld>
            <a:endParaRPr lang="en-US" altLang="ko-K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19525" y="9380538"/>
            <a:ext cx="2922588" cy="493712"/>
          </a:xfrm>
          <a:prstGeom prst="rect">
            <a:avLst/>
          </a:prstGeom>
          <a:noFill/>
          <a:ln w="9525">
            <a:noFill/>
            <a:miter lim="800000"/>
            <a:headEnd/>
            <a:tailEnd/>
          </a:ln>
        </p:spPr>
        <p:txBody>
          <a:bodyPr lIns="94957" tIns="47479" rIns="94957" bIns="47479" anchor="b"/>
          <a:lstStyle/>
          <a:p>
            <a:pPr algn="r" latinLnBrk="0"/>
            <a:fld id="{F67B35DD-0251-4DC2-9C47-EE08915E4282}" type="slidenum">
              <a:rPr kumimoji="0" lang="ko-KR" altLang="en-US" sz="1200"/>
              <a:pPr algn="r" latinLnBrk="0"/>
              <a:t>1</a:t>
            </a:fld>
            <a:endParaRPr kumimoji="0" lang="en-US" altLang="ko-KR"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ko-KR" altLang="en-US" smtClean="0">
              <a:ea typeface="굴림" pitchFamily="50"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Rot="1" noChangeArrowheads="1" noTextEdit="1"/>
          </p:cNvSpPr>
          <p:nvPr>
            <p:ph type="sldImg"/>
          </p:nvPr>
        </p:nvSpPr>
        <p:spPr>
          <a:xfrm>
            <a:off x="914400" y="747713"/>
            <a:ext cx="4916488" cy="3689350"/>
          </a:xfrm>
          <a:ln/>
        </p:spPr>
      </p:sp>
      <p:sp>
        <p:nvSpPr>
          <p:cNvPr id="167939" name="Rectangle 3"/>
          <p:cNvSpPr>
            <a:spLocks noGrp="1" noChangeArrowheads="1"/>
          </p:cNvSpPr>
          <p:nvPr>
            <p:ph type="body" idx="1"/>
          </p:nvPr>
        </p:nvSpPr>
        <p:spPr>
          <a:xfrm>
            <a:off x="899160" y="4691023"/>
            <a:ext cx="4945380" cy="4445842"/>
          </a:xfrm>
        </p:spPr>
        <p:txBody>
          <a:bodyPr/>
          <a:lstStyle/>
          <a:p>
            <a:r>
              <a:rPr lang="en-US" altLang="ja-JP">
                <a:ea typeface="굴림" charset="-127"/>
              </a:rPr>
              <a:t>This slides shows </a:t>
            </a:r>
            <a:r>
              <a:rPr lang="en-US" altLang="ja-JP">
                <a:latin typeface="Times New Roman"/>
                <a:ea typeface="굴림" charset="-127"/>
              </a:rPr>
              <a:t>‘</a:t>
            </a:r>
            <a:r>
              <a:rPr lang="en-US" altLang="ja-JP">
                <a:ea typeface="굴림" charset="-127"/>
              </a:rPr>
              <a:t>What is CMC?</a:t>
            </a:r>
            <a:r>
              <a:rPr lang="en-US" altLang="ja-JP">
                <a:latin typeface="Times New Roman"/>
                <a:ea typeface="굴림" charset="-127"/>
              </a:rPr>
              <a:t>’</a:t>
            </a:r>
            <a:r>
              <a:rPr lang="en-US" altLang="ja-JP">
                <a:ea typeface="굴림" charset="-127"/>
              </a:rPr>
              <a:t>.</a:t>
            </a:r>
          </a:p>
          <a:p>
            <a:r>
              <a:rPr lang="en-US" altLang="ja-JP">
                <a:ea typeface="굴림" charset="-127"/>
              </a:rPr>
              <a:t>This block diagram is the CMC system configuration.</a:t>
            </a:r>
          </a:p>
          <a:p>
            <a:r>
              <a:rPr lang="en-US" altLang="ja-JP">
                <a:ea typeface="굴림" charset="-127"/>
              </a:rPr>
              <a:t>First, transmit data is coded by the color coding block into xy values according to the xy color coordinate.</a:t>
            </a:r>
          </a:p>
          <a:p>
            <a:r>
              <a:rPr lang="en-US" altLang="ja-JP">
                <a:ea typeface="굴림" charset="-127"/>
              </a:rPr>
              <a:t>This picture shows the CIE1931 xy color coordinate with the example for CMC symbol positions.</a:t>
            </a:r>
          </a:p>
          <a:p>
            <a:r>
              <a:rPr lang="en-US" altLang="ja-JP">
                <a:ea typeface="굴림" charset="-127"/>
              </a:rPr>
              <a:t>All visible colors in the color palette defined by xy values.</a:t>
            </a:r>
          </a:p>
          <a:p>
            <a:r>
              <a:rPr lang="en-US" altLang="ja-JP">
                <a:ea typeface="굴림" charset="-127"/>
              </a:rPr>
              <a:t>And the numbers around the color palette show the wave lengths at each single tone colors.</a:t>
            </a:r>
          </a:p>
          <a:p>
            <a:r>
              <a:rPr lang="en-US" altLang="ja-JP">
                <a:ea typeface="굴림" charset="-127"/>
              </a:rPr>
              <a:t>And R,G,B figures shows the center wave length of the actual RGB LED devices.</a:t>
            </a:r>
          </a:p>
          <a:p>
            <a:r>
              <a:rPr lang="en-US" altLang="ja-JP">
                <a:ea typeface="굴림" charset="-127"/>
              </a:rPr>
              <a:t>In this case, 4 Symbol points are placed in the RGB tri angle.</a:t>
            </a:r>
          </a:p>
          <a:p>
            <a:r>
              <a:rPr lang="en-US" altLang="ja-JP">
                <a:ea typeface="굴림" charset="-127"/>
              </a:rPr>
              <a:t>That means this system can send 2 bits data information per symbol.</a:t>
            </a:r>
          </a:p>
          <a:p>
            <a:r>
              <a:rPr lang="en-US" altLang="ja-JP">
                <a:ea typeface="굴림" charset="-127"/>
              </a:rPr>
              <a:t>Next, these xy values are transformed into RGB values.</a:t>
            </a:r>
          </a:p>
          <a:p>
            <a:r>
              <a:rPr lang="en-US" altLang="ja-JP">
                <a:ea typeface="굴림" charset="-127"/>
              </a:rPr>
              <a:t>The relation between xy and RGB is showed by thses equations (according to </a:t>
            </a:r>
            <a:r>
              <a:rPr lang="en-US" altLang="ja-JP">
                <a:latin typeface="Times New Roman"/>
                <a:ea typeface="굴림" charset="-127"/>
              </a:rPr>
              <a:t>“</a:t>
            </a:r>
            <a:r>
              <a:rPr lang="en-US" altLang="ja-JP">
                <a:ea typeface="굴림" charset="-127"/>
              </a:rPr>
              <a:t>CIE1931 RGB color space</a:t>
            </a:r>
            <a:r>
              <a:rPr lang="en-US" altLang="ja-JP">
                <a:latin typeface="Times New Roman"/>
                <a:ea typeface="굴림" charset="-127"/>
              </a:rPr>
              <a:t>”</a:t>
            </a:r>
            <a:r>
              <a:rPr lang="en-US" altLang="ja-JP">
                <a:ea typeface="굴림" charset="-127"/>
              </a:rPr>
              <a:t>).</a:t>
            </a:r>
          </a:p>
          <a:p>
            <a:r>
              <a:rPr lang="ja-JP" altLang="en-US">
                <a:ea typeface="굴림" charset="-127"/>
              </a:rPr>
              <a:t> </a:t>
            </a:r>
            <a:r>
              <a:rPr lang="en-US" altLang="ja-JP">
                <a:ea typeface="굴림" charset="-127"/>
              </a:rPr>
              <a:t>Those coefficients are defined by the RGB wave length. In this case RGB wave length are these (R:700nm, G:546.1nm, B:435.8nm).</a:t>
            </a:r>
          </a:p>
          <a:p>
            <a:r>
              <a:rPr lang="en-US" altLang="ja-JP">
                <a:ea typeface="굴림" charset="-127"/>
              </a:rPr>
              <a:t>In the receiver side, xy values are calculated from received RGB values.</a:t>
            </a:r>
          </a:p>
          <a:p>
            <a:r>
              <a:rPr lang="en-US" altLang="ja-JP">
                <a:ea typeface="굴림" charset="-127"/>
              </a:rPr>
              <a:t>And xy values are decoded into the received data. </a:t>
            </a:r>
          </a:p>
          <a:p>
            <a:r>
              <a:rPr lang="en-US" altLang="ja-JP">
                <a:ea typeface="굴림" charset="-127"/>
              </a:rPr>
              <a:t>In this system,</a:t>
            </a:r>
          </a:p>
          <a:p>
            <a:r>
              <a:rPr lang="en-US" altLang="ja-JP">
                <a:ea typeface="굴림" charset="-127"/>
              </a:rPr>
              <a:t>CMC symbols are provided as the visible colors which are made by RGB light sources.</a:t>
            </a:r>
          </a:p>
          <a:p>
            <a:r>
              <a:rPr lang="en-US" altLang="ja-JP">
                <a:ea typeface="굴림" charset="-127"/>
              </a:rPr>
              <a:t>And, the information is transmitted as the intensity ratio among RGB. Not as the each RGB absolute values like WDM.</a:t>
            </a:r>
          </a:p>
          <a:p>
            <a:endParaRPr lang="en-US" altLang="ja-JP">
              <a:ea typeface="굴림" charset="-127"/>
            </a:endParaRPr>
          </a:p>
          <a:p>
            <a:endParaRPr lang="en-US" altLang="ja-JP">
              <a:ea typeface="굴림" charset="-127"/>
            </a:endParaRPr>
          </a:p>
          <a:p>
            <a:r>
              <a:rPr lang="en-US" altLang="ja-JP">
                <a:ea typeface="굴림" charset="-127"/>
              </a:rPr>
              <a:t>CIE (</a:t>
            </a:r>
            <a:r>
              <a:rPr lang="en-US" altLang="ja-JP"/>
              <a:t>Commission internationale de l'</a:t>
            </a:r>
            <a:r>
              <a:rPr lang="en-US" altLang="ja-JP">
                <a:latin typeface="Times New Roman"/>
              </a:rPr>
              <a:t>é</a:t>
            </a:r>
            <a:r>
              <a:rPr lang="en-US" altLang="ja-JP"/>
              <a:t>clairage)</a:t>
            </a:r>
          </a:p>
          <a:p>
            <a:r>
              <a:rPr lang="en-US" altLang="ja-JP"/>
              <a:t>In 1931, CIE defined color standard as </a:t>
            </a:r>
            <a:r>
              <a:rPr lang="en-US" altLang="ja-JP">
                <a:latin typeface="Times New Roman"/>
              </a:rPr>
              <a:t>‘</a:t>
            </a:r>
            <a:r>
              <a:rPr lang="en-US" altLang="ja-JP"/>
              <a:t>CIE1931 RGB color space</a:t>
            </a:r>
            <a:r>
              <a:rPr lang="en-US" altLang="ja-JP">
                <a:latin typeface="Times New Roman"/>
              </a:rPr>
              <a:t>’</a:t>
            </a:r>
            <a:r>
              <a:rPr lang="en-US" altLang="ja-JP"/>
              <a:t>.</a:t>
            </a:r>
          </a:p>
          <a:p>
            <a:r>
              <a:rPr kumimoji="1" lang="en-US" altLang="ja-JP"/>
              <a:t>3 primary colors in CIE1931 are R:700nm, G:546.1nm, B:435.8nm.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Rot="1" noChangeArrowheads="1" noTextEdit="1"/>
          </p:cNvSpPr>
          <p:nvPr>
            <p:ph type="sldImg"/>
          </p:nvPr>
        </p:nvSpPr>
        <p:spPr>
          <a:xfrm>
            <a:off x="914400" y="747713"/>
            <a:ext cx="4916488" cy="3689350"/>
          </a:xfrm>
          <a:ln/>
        </p:spPr>
      </p:sp>
      <p:sp>
        <p:nvSpPr>
          <p:cNvPr id="173059"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Rot="1" noChangeArrowheads="1" noTextEdit="1"/>
          </p:cNvSpPr>
          <p:nvPr>
            <p:ph type="sldImg"/>
          </p:nvPr>
        </p:nvSpPr>
        <p:spPr>
          <a:xfrm>
            <a:off x="914400" y="747713"/>
            <a:ext cx="4916488" cy="3689350"/>
          </a:xfrm>
          <a:ln/>
        </p:spPr>
      </p:sp>
      <p:sp>
        <p:nvSpPr>
          <p:cNvPr id="179203"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Rot="1" noChangeArrowheads="1" noTextEdit="1"/>
          </p:cNvSpPr>
          <p:nvPr>
            <p:ph type="sldImg"/>
          </p:nvPr>
        </p:nvSpPr>
        <p:spPr>
          <a:xfrm>
            <a:off x="914400" y="747713"/>
            <a:ext cx="4916488" cy="3689350"/>
          </a:xfrm>
          <a:ln/>
        </p:spPr>
      </p:sp>
      <p:sp>
        <p:nvSpPr>
          <p:cNvPr id="181251"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Rot="1" noChangeArrowheads="1" noTextEdit="1"/>
          </p:cNvSpPr>
          <p:nvPr>
            <p:ph type="sldImg"/>
          </p:nvPr>
        </p:nvSpPr>
        <p:spPr>
          <a:xfrm>
            <a:off x="914400" y="747713"/>
            <a:ext cx="4916488" cy="3689350"/>
          </a:xfrm>
          <a:ln/>
        </p:spPr>
      </p:sp>
      <p:sp>
        <p:nvSpPr>
          <p:cNvPr id="185347" name="Rectangle 3"/>
          <p:cNvSpPr>
            <a:spLocks noGrp="1" noChangeArrowheads="1"/>
          </p:cNvSpPr>
          <p:nvPr>
            <p:ph type="body" idx="1"/>
          </p:nvPr>
        </p:nvSpPr>
        <p:spPr>
          <a:xfrm>
            <a:off x="899160" y="4691023"/>
            <a:ext cx="4945380" cy="4445842"/>
          </a:xfrm>
        </p:spPr>
        <p:txBody>
          <a:bodyPr/>
          <a:lstStyle/>
          <a:p>
            <a:r>
              <a:rPr lang="en-US" altLang="ja-JP">
                <a:ea typeface="굴림" charset="-127"/>
              </a:rPr>
              <a:t>This slides shows </a:t>
            </a:r>
            <a:r>
              <a:rPr lang="en-US" altLang="ja-JP">
                <a:latin typeface="Times New Roman"/>
                <a:ea typeface="굴림" charset="-127"/>
              </a:rPr>
              <a:t>‘</a:t>
            </a:r>
            <a:r>
              <a:rPr lang="en-US" altLang="ja-JP">
                <a:ea typeface="굴림" charset="-127"/>
              </a:rPr>
              <a:t>What is CMC?</a:t>
            </a:r>
            <a:r>
              <a:rPr lang="en-US" altLang="ja-JP">
                <a:latin typeface="Times New Roman"/>
                <a:ea typeface="굴림" charset="-127"/>
              </a:rPr>
              <a:t>’</a:t>
            </a:r>
            <a:r>
              <a:rPr lang="en-US" altLang="ja-JP">
                <a:ea typeface="굴림" charset="-127"/>
              </a:rPr>
              <a:t>.</a:t>
            </a:r>
          </a:p>
          <a:p>
            <a:r>
              <a:rPr lang="en-US" altLang="ja-JP">
                <a:ea typeface="굴림" charset="-127"/>
              </a:rPr>
              <a:t>This block diagram is the CMC system configuration.</a:t>
            </a:r>
          </a:p>
          <a:p>
            <a:r>
              <a:rPr lang="en-US" altLang="ja-JP">
                <a:ea typeface="굴림" charset="-127"/>
              </a:rPr>
              <a:t>First, transmit data is coded by the color coding block into xy values according to the xy color coordinate.</a:t>
            </a:r>
          </a:p>
          <a:p>
            <a:r>
              <a:rPr lang="en-US" altLang="ja-JP">
                <a:ea typeface="굴림" charset="-127"/>
              </a:rPr>
              <a:t>This picture shows the CIE1931 xy color coordinate with the example for CMC symbol positions.</a:t>
            </a:r>
          </a:p>
          <a:p>
            <a:r>
              <a:rPr lang="en-US" altLang="ja-JP">
                <a:ea typeface="굴림" charset="-127"/>
              </a:rPr>
              <a:t>All visible colors in the color palette defined by xy values.</a:t>
            </a:r>
          </a:p>
          <a:p>
            <a:r>
              <a:rPr lang="en-US" altLang="ja-JP">
                <a:ea typeface="굴림" charset="-127"/>
              </a:rPr>
              <a:t>And the numbers around the color palette show the wave lengths at each single tone colors.</a:t>
            </a:r>
          </a:p>
          <a:p>
            <a:r>
              <a:rPr lang="en-US" altLang="ja-JP">
                <a:ea typeface="굴림" charset="-127"/>
              </a:rPr>
              <a:t>And R,G,B figures shows the center wave length of the actual RGB LED devices.</a:t>
            </a:r>
          </a:p>
          <a:p>
            <a:r>
              <a:rPr lang="en-US" altLang="ja-JP">
                <a:ea typeface="굴림" charset="-127"/>
              </a:rPr>
              <a:t>In this case, 4 Symbol points are placed in the RGB tri angle.</a:t>
            </a:r>
          </a:p>
          <a:p>
            <a:r>
              <a:rPr lang="en-US" altLang="ja-JP">
                <a:ea typeface="굴림" charset="-127"/>
              </a:rPr>
              <a:t>That means this system can send 2 bits data information per symbol.</a:t>
            </a:r>
          </a:p>
          <a:p>
            <a:r>
              <a:rPr lang="en-US" altLang="ja-JP">
                <a:ea typeface="굴림" charset="-127"/>
              </a:rPr>
              <a:t>Next, these xy values are transformed into RGB values.</a:t>
            </a:r>
          </a:p>
          <a:p>
            <a:r>
              <a:rPr lang="en-US" altLang="ja-JP">
                <a:ea typeface="굴림" charset="-127"/>
              </a:rPr>
              <a:t>The relation between xy and RGB is showed by thses equations (according to </a:t>
            </a:r>
            <a:r>
              <a:rPr lang="en-US" altLang="ja-JP">
                <a:latin typeface="Times New Roman"/>
                <a:ea typeface="굴림" charset="-127"/>
              </a:rPr>
              <a:t>“</a:t>
            </a:r>
            <a:r>
              <a:rPr lang="en-US" altLang="ja-JP">
                <a:ea typeface="굴림" charset="-127"/>
              </a:rPr>
              <a:t>CIE1931 RGB color space</a:t>
            </a:r>
            <a:r>
              <a:rPr lang="en-US" altLang="ja-JP">
                <a:latin typeface="Times New Roman"/>
                <a:ea typeface="굴림" charset="-127"/>
              </a:rPr>
              <a:t>”</a:t>
            </a:r>
            <a:r>
              <a:rPr lang="en-US" altLang="ja-JP">
                <a:ea typeface="굴림" charset="-127"/>
              </a:rPr>
              <a:t>).</a:t>
            </a:r>
          </a:p>
          <a:p>
            <a:r>
              <a:rPr lang="ja-JP" altLang="en-US">
                <a:ea typeface="굴림" charset="-127"/>
              </a:rPr>
              <a:t> </a:t>
            </a:r>
            <a:r>
              <a:rPr lang="en-US" altLang="ja-JP">
                <a:ea typeface="굴림" charset="-127"/>
              </a:rPr>
              <a:t>Those coefficients are defined by the RGB wave length. In this case RGB wave length are these (R:700nm, G:546.1nm, B:435.8nm).</a:t>
            </a:r>
          </a:p>
          <a:p>
            <a:r>
              <a:rPr lang="en-US" altLang="ja-JP">
                <a:ea typeface="굴림" charset="-127"/>
              </a:rPr>
              <a:t>In the receiver side, xy values are calculated from received RGB values.</a:t>
            </a:r>
          </a:p>
          <a:p>
            <a:r>
              <a:rPr lang="en-US" altLang="ja-JP">
                <a:ea typeface="굴림" charset="-127"/>
              </a:rPr>
              <a:t>And xy values are decoded into the received data. </a:t>
            </a:r>
          </a:p>
          <a:p>
            <a:r>
              <a:rPr lang="en-US" altLang="ja-JP">
                <a:ea typeface="굴림" charset="-127"/>
              </a:rPr>
              <a:t>In this system,</a:t>
            </a:r>
          </a:p>
          <a:p>
            <a:r>
              <a:rPr lang="en-US" altLang="ja-JP">
                <a:ea typeface="굴림" charset="-127"/>
              </a:rPr>
              <a:t>CMC symbols are provided as the visible colors which are made by RGB light sources.</a:t>
            </a:r>
          </a:p>
          <a:p>
            <a:r>
              <a:rPr lang="en-US" altLang="ja-JP">
                <a:ea typeface="굴림" charset="-127"/>
              </a:rPr>
              <a:t>And, the information is transmitted as the intensity ratio among RGB. Not as the each RGB absolute values like WDM.</a:t>
            </a:r>
          </a:p>
          <a:p>
            <a:endParaRPr lang="en-US" altLang="ja-JP">
              <a:ea typeface="굴림" charset="-127"/>
            </a:endParaRPr>
          </a:p>
          <a:p>
            <a:endParaRPr lang="en-US" altLang="ja-JP">
              <a:ea typeface="굴림" charset="-127"/>
            </a:endParaRPr>
          </a:p>
          <a:p>
            <a:r>
              <a:rPr lang="en-US" altLang="ja-JP">
                <a:ea typeface="굴림" charset="-127"/>
              </a:rPr>
              <a:t>CIE (</a:t>
            </a:r>
            <a:r>
              <a:rPr lang="en-US" altLang="ja-JP"/>
              <a:t>Commission internationale de l'</a:t>
            </a:r>
            <a:r>
              <a:rPr lang="en-US" altLang="ja-JP">
                <a:latin typeface="Times New Roman"/>
              </a:rPr>
              <a:t>é</a:t>
            </a:r>
            <a:r>
              <a:rPr lang="en-US" altLang="ja-JP"/>
              <a:t>clairage)</a:t>
            </a:r>
          </a:p>
          <a:p>
            <a:r>
              <a:rPr lang="en-US" altLang="ja-JP"/>
              <a:t>In 1931, CIE defined color standard as </a:t>
            </a:r>
            <a:r>
              <a:rPr lang="en-US" altLang="ja-JP">
                <a:latin typeface="Times New Roman"/>
              </a:rPr>
              <a:t>‘</a:t>
            </a:r>
            <a:r>
              <a:rPr lang="en-US" altLang="ja-JP"/>
              <a:t>CIE1931 RGB color space</a:t>
            </a:r>
            <a:r>
              <a:rPr lang="en-US" altLang="ja-JP">
                <a:latin typeface="Times New Roman"/>
              </a:rPr>
              <a:t>’</a:t>
            </a:r>
            <a:r>
              <a:rPr lang="en-US" altLang="ja-JP"/>
              <a:t>.</a:t>
            </a:r>
          </a:p>
          <a:p>
            <a:r>
              <a:rPr kumimoji="1" lang="en-US" altLang="ja-JP"/>
              <a:t>3 primary colors in CIE1931 are R:700nm, G:546.1nm, B:435.8nm.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Rot="1" noChangeArrowheads="1" noTextEdit="1"/>
          </p:cNvSpPr>
          <p:nvPr>
            <p:ph type="sldImg"/>
          </p:nvPr>
        </p:nvSpPr>
        <p:spPr>
          <a:xfrm>
            <a:off x="914400" y="747713"/>
            <a:ext cx="4916488" cy="3689350"/>
          </a:xfrm>
          <a:ln/>
        </p:spPr>
      </p:sp>
      <p:sp>
        <p:nvSpPr>
          <p:cNvPr id="187395"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Rot="1" noChangeArrowheads="1" noTextEdit="1"/>
          </p:cNvSpPr>
          <p:nvPr>
            <p:ph type="sldImg"/>
          </p:nvPr>
        </p:nvSpPr>
        <p:spPr>
          <a:xfrm>
            <a:off x="914400" y="747713"/>
            <a:ext cx="4916488" cy="3689350"/>
          </a:xfrm>
          <a:ln/>
        </p:spPr>
      </p:sp>
      <p:sp>
        <p:nvSpPr>
          <p:cNvPr id="189443"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Rot="1" noChangeArrowheads="1" noTextEdit="1"/>
          </p:cNvSpPr>
          <p:nvPr>
            <p:ph type="sldImg"/>
          </p:nvPr>
        </p:nvSpPr>
        <p:spPr>
          <a:xfrm>
            <a:off x="914400" y="747713"/>
            <a:ext cx="4916488" cy="3689350"/>
          </a:xfrm>
          <a:ln/>
        </p:spPr>
      </p:sp>
      <p:sp>
        <p:nvSpPr>
          <p:cNvPr id="191491"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Rot="1" noChangeArrowheads="1" noTextEdit="1"/>
          </p:cNvSpPr>
          <p:nvPr>
            <p:ph type="sldImg"/>
          </p:nvPr>
        </p:nvSpPr>
        <p:spPr>
          <a:xfrm>
            <a:off x="914400" y="747713"/>
            <a:ext cx="4916488" cy="3689350"/>
          </a:xfrm>
          <a:ln/>
        </p:spPr>
      </p:sp>
      <p:sp>
        <p:nvSpPr>
          <p:cNvPr id="193539" name="Rectangle 3"/>
          <p:cNvSpPr>
            <a:spLocks noGrp="1" noChangeArrowheads="1"/>
          </p:cNvSpPr>
          <p:nvPr>
            <p:ph type="body" idx="1"/>
          </p:nvPr>
        </p:nvSpPr>
        <p:spPr>
          <a:xfrm>
            <a:off x="899160" y="4691023"/>
            <a:ext cx="4945380" cy="4445842"/>
          </a:xfrm>
        </p:spPr>
        <p:txBody>
          <a:bodyPr/>
          <a:lstStyle/>
          <a:p>
            <a:r>
              <a:rPr lang="en-US" altLang="ja-JP">
                <a:ea typeface="굴림" charset="-127"/>
              </a:rPr>
              <a:t>This slides shows </a:t>
            </a:r>
            <a:r>
              <a:rPr lang="en-US" altLang="ja-JP">
                <a:latin typeface="Times New Roman"/>
                <a:ea typeface="굴림" charset="-127"/>
              </a:rPr>
              <a:t>‘</a:t>
            </a:r>
            <a:r>
              <a:rPr lang="en-US" altLang="ja-JP">
                <a:ea typeface="굴림" charset="-127"/>
              </a:rPr>
              <a:t>What is CMC?</a:t>
            </a:r>
            <a:r>
              <a:rPr lang="en-US" altLang="ja-JP">
                <a:latin typeface="Times New Roman"/>
                <a:ea typeface="굴림" charset="-127"/>
              </a:rPr>
              <a:t>’</a:t>
            </a:r>
            <a:r>
              <a:rPr lang="en-US" altLang="ja-JP">
                <a:ea typeface="굴림" charset="-127"/>
              </a:rPr>
              <a:t>.</a:t>
            </a:r>
          </a:p>
          <a:p>
            <a:r>
              <a:rPr lang="en-US" altLang="ja-JP">
                <a:ea typeface="굴림" charset="-127"/>
              </a:rPr>
              <a:t>This block diagram is the CMC system configuration.</a:t>
            </a:r>
          </a:p>
          <a:p>
            <a:r>
              <a:rPr lang="en-US" altLang="ja-JP">
                <a:ea typeface="굴림" charset="-127"/>
              </a:rPr>
              <a:t>First, transmit data is coded by the color coding block into xy values according to the xy color coordinate.</a:t>
            </a:r>
          </a:p>
          <a:p>
            <a:r>
              <a:rPr lang="en-US" altLang="ja-JP">
                <a:ea typeface="굴림" charset="-127"/>
              </a:rPr>
              <a:t>This picture shows the CIE1931 xy color coordinate with the example for CMC symbol positions.</a:t>
            </a:r>
          </a:p>
          <a:p>
            <a:r>
              <a:rPr lang="en-US" altLang="ja-JP">
                <a:ea typeface="굴림" charset="-127"/>
              </a:rPr>
              <a:t>All visible colors in the color palette defined by xy values.</a:t>
            </a:r>
          </a:p>
          <a:p>
            <a:r>
              <a:rPr lang="en-US" altLang="ja-JP">
                <a:ea typeface="굴림" charset="-127"/>
              </a:rPr>
              <a:t>And the numbers around the color palette show the wave lengths at each single tone colors.</a:t>
            </a:r>
          </a:p>
          <a:p>
            <a:r>
              <a:rPr lang="en-US" altLang="ja-JP">
                <a:ea typeface="굴림" charset="-127"/>
              </a:rPr>
              <a:t>And R,G,B figures shows the center wave length of the actual RGB LED devices.</a:t>
            </a:r>
          </a:p>
          <a:p>
            <a:r>
              <a:rPr lang="en-US" altLang="ja-JP">
                <a:ea typeface="굴림" charset="-127"/>
              </a:rPr>
              <a:t>In this case, 4 Symbol points are placed in the RGB tri angle.</a:t>
            </a:r>
          </a:p>
          <a:p>
            <a:r>
              <a:rPr lang="en-US" altLang="ja-JP">
                <a:ea typeface="굴림" charset="-127"/>
              </a:rPr>
              <a:t>That means this system can send 2 bits data information per symbol.</a:t>
            </a:r>
          </a:p>
          <a:p>
            <a:r>
              <a:rPr lang="en-US" altLang="ja-JP">
                <a:ea typeface="굴림" charset="-127"/>
              </a:rPr>
              <a:t>Next, these xy values are transformed into RGB values.</a:t>
            </a:r>
          </a:p>
          <a:p>
            <a:r>
              <a:rPr lang="en-US" altLang="ja-JP">
                <a:ea typeface="굴림" charset="-127"/>
              </a:rPr>
              <a:t>The relation between xy and RGB is showed by thses equations (according to </a:t>
            </a:r>
            <a:r>
              <a:rPr lang="en-US" altLang="ja-JP">
                <a:latin typeface="Times New Roman"/>
                <a:ea typeface="굴림" charset="-127"/>
              </a:rPr>
              <a:t>“</a:t>
            </a:r>
            <a:r>
              <a:rPr lang="en-US" altLang="ja-JP">
                <a:ea typeface="굴림" charset="-127"/>
              </a:rPr>
              <a:t>CIE1931 RGB color space</a:t>
            </a:r>
            <a:r>
              <a:rPr lang="en-US" altLang="ja-JP">
                <a:latin typeface="Times New Roman"/>
                <a:ea typeface="굴림" charset="-127"/>
              </a:rPr>
              <a:t>”</a:t>
            </a:r>
            <a:r>
              <a:rPr lang="en-US" altLang="ja-JP">
                <a:ea typeface="굴림" charset="-127"/>
              </a:rPr>
              <a:t>).</a:t>
            </a:r>
          </a:p>
          <a:p>
            <a:r>
              <a:rPr lang="ja-JP" altLang="en-US">
                <a:ea typeface="굴림" charset="-127"/>
              </a:rPr>
              <a:t> </a:t>
            </a:r>
            <a:r>
              <a:rPr lang="en-US" altLang="ja-JP">
                <a:ea typeface="굴림" charset="-127"/>
              </a:rPr>
              <a:t>Those coefficients are defined by the RGB wave length. In this case RGB wave length are these (R:700nm, G:546.1nm, B:435.8nm).</a:t>
            </a:r>
          </a:p>
          <a:p>
            <a:r>
              <a:rPr lang="en-US" altLang="ja-JP">
                <a:ea typeface="굴림" charset="-127"/>
              </a:rPr>
              <a:t>In the receiver side, xy values are calculated from received RGB values.</a:t>
            </a:r>
          </a:p>
          <a:p>
            <a:r>
              <a:rPr lang="en-US" altLang="ja-JP">
                <a:ea typeface="굴림" charset="-127"/>
              </a:rPr>
              <a:t>And xy values are decoded into the received data. </a:t>
            </a:r>
          </a:p>
          <a:p>
            <a:r>
              <a:rPr lang="en-US" altLang="ja-JP">
                <a:ea typeface="굴림" charset="-127"/>
              </a:rPr>
              <a:t>In this system,</a:t>
            </a:r>
          </a:p>
          <a:p>
            <a:r>
              <a:rPr lang="en-US" altLang="ja-JP">
                <a:ea typeface="굴림" charset="-127"/>
              </a:rPr>
              <a:t>CMC symbols are provided as the visible colors which are made by RGB light sources.</a:t>
            </a:r>
          </a:p>
          <a:p>
            <a:r>
              <a:rPr lang="en-US" altLang="ja-JP">
                <a:ea typeface="굴림" charset="-127"/>
              </a:rPr>
              <a:t>And, the information is transmitted as the intensity ratio among RGB. Not as the each RGB absolute values like WDM.</a:t>
            </a:r>
          </a:p>
          <a:p>
            <a:endParaRPr lang="en-US" altLang="ja-JP">
              <a:ea typeface="굴림" charset="-127"/>
            </a:endParaRPr>
          </a:p>
          <a:p>
            <a:endParaRPr lang="en-US" altLang="ja-JP">
              <a:ea typeface="굴림" charset="-127"/>
            </a:endParaRPr>
          </a:p>
          <a:p>
            <a:r>
              <a:rPr lang="en-US" altLang="ja-JP">
                <a:ea typeface="굴림" charset="-127"/>
              </a:rPr>
              <a:t>CIE (</a:t>
            </a:r>
            <a:r>
              <a:rPr lang="en-US" altLang="ja-JP"/>
              <a:t>Commission internationale de l'</a:t>
            </a:r>
            <a:r>
              <a:rPr lang="en-US" altLang="ja-JP">
                <a:latin typeface="Times New Roman"/>
              </a:rPr>
              <a:t>é</a:t>
            </a:r>
            <a:r>
              <a:rPr lang="en-US" altLang="ja-JP"/>
              <a:t>clairage)</a:t>
            </a:r>
          </a:p>
          <a:p>
            <a:r>
              <a:rPr lang="en-US" altLang="ja-JP"/>
              <a:t>In 1931, CIE defined color standard as </a:t>
            </a:r>
            <a:r>
              <a:rPr lang="en-US" altLang="ja-JP">
                <a:latin typeface="Times New Roman"/>
              </a:rPr>
              <a:t>‘</a:t>
            </a:r>
            <a:r>
              <a:rPr lang="en-US" altLang="ja-JP"/>
              <a:t>CIE1931 RGB color space</a:t>
            </a:r>
            <a:r>
              <a:rPr lang="en-US" altLang="ja-JP">
                <a:latin typeface="Times New Roman"/>
              </a:rPr>
              <a:t>’</a:t>
            </a:r>
            <a:r>
              <a:rPr lang="en-US" altLang="ja-JP"/>
              <a:t>.</a:t>
            </a:r>
          </a:p>
          <a:p>
            <a:r>
              <a:rPr kumimoji="1" lang="en-US" altLang="ja-JP"/>
              <a:t>3 primary colors in CIE1931 are R:700nm, G:546.1nm, B:435.8nm.</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Rot="1" noChangeArrowheads="1" noTextEdit="1"/>
          </p:cNvSpPr>
          <p:nvPr>
            <p:ph type="sldImg"/>
          </p:nvPr>
        </p:nvSpPr>
        <p:spPr>
          <a:xfrm>
            <a:off x="914400" y="747713"/>
            <a:ext cx="4916488" cy="3689350"/>
          </a:xfrm>
          <a:ln/>
        </p:spPr>
      </p:sp>
      <p:sp>
        <p:nvSpPr>
          <p:cNvPr id="195587"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Rot="1" noChangeArrowheads="1" noTextEdit="1"/>
          </p:cNvSpPr>
          <p:nvPr>
            <p:ph type="sldImg"/>
          </p:nvPr>
        </p:nvSpPr>
        <p:spPr>
          <a:xfrm>
            <a:off x="914400" y="747713"/>
            <a:ext cx="4916488" cy="3689350"/>
          </a:xfrm>
          <a:ln/>
        </p:spPr>
      </p:sp>
      <p:sp>
        <p:nvSpPr>
          <p:cNvPr id="204803" name="Rectangle 3"/>
          <p:cNvSpPr>
            <a:spLocks noGrp="1" noChangeArrowheads="1"/>
          </p:cNvSpPr>
          <p:nvPr>
            <p:ph type="body" idx="1"/>
          </p:nvPr>
        </p:nvSpPr>
        <p:spPr>
          <a:xfrm>
            <a:off x="899160" y="4691023"/>
            <a:ext cx="4945380" cy="4445842"/>
          </a:xfrm>
        </p:spPr>
        <p:txBody>
          <a:bodyPr/>
          <a:lstStyle/>
          <a:p>
            <a:r>
              <a:rPr lang="en-US" altLang="ja-JP">
                <a:ea typeface="굴림" charset="-127"/>
              </a:rPr>
              <a:t>This slides shows </a:t>
            </a:r>
            <a:r>
              <a:rPr lang="en-US" altLang="ja-JP">
                <a:latin typeface="Times New Roman"/>
                <a:ea typeface="굴림" charset="-127"/>
              </a:rPr>
              <a:t>‘</a:t>
            </a:r>
            <a:r>
              <a:rPr lang="en-US" altLang="ja-JP">
                <a:ea typeface="굴림" charset="-127"/>
              </a:rPr>
              <a:t>What is CMC?</a:t>
            </a:r>
            <a:r>
              <a:rPr lang="en-US" altLang="ja-JP">
                <a:latin typeface="Times New Roman"/>
                <a:ea typeface="굴림" charset="-127"/>
              </a:rPr>
              <a:t>’</a:t>
            </a:r>
            <a:r>
              <a:rPr lang="en-US" altLang="ja-JP">
                <a:ea typeface="굴림" charset="-127"/>
              </a:rPr>
              <a:t>.</a:t>
            </a:r>
          </a:p>
          <a:p>
            <a:r>
              <a:rPr lang="en-US" altLang="ja-JP">
                <a:ea typeface="굴림" charset="-127"/>
              </a:rPr>
              <a:t>This block diagram is the CMC system configuration.</a:t>
            </a:r>
          </a:p>
          <a:p>
            <a:r>
              <a:rPr lang="en-US" altLang="ja-JP">
                <a:ea typeface="굴림" charset="-127"/>
              </a:rPr>
              <a:t>First, transmit data is coded by the color coding block into xy values according to the xy color coordinate.</a:t>
            </a:r>
          </a:p>
          <a:p>
            <a:r>
              <a:rPr lang="en-US" altLang="ja-JP">
                <a:ea typeface="굴림" charset="-127"/>
              </a:rPr>
              <a:t>This picture shows the CIE1931 xy color coordinate with the example for CMC symbol positions.</a:t>
            </a:r>
          </a:p>
          <a:p>
            <a:r>
              <a:rPr lang="en-US" altLang="ja-JP">
                <a:ea typeface="굴림" charset="-127"/>
              </a:rPr>
              <a:t>All visible colors in the color palette defined by xy values.</a:t>
            </a:r>
          </a:p>
          <a:p>
            <a:r>
              <a:rPr lang="en-US" altLang="ja-JP">
                <a:ea typeface="굴림" charset="-127"/>
              </a:rPr>
              <a:t>And the numbers around the color palette show the wave lengths at each single tone colors.</a:t>
            </a:r>
          </a:p>
          <a:p>
            <a:r>
              <a:rPr lang="en-US" altLang="ja-JP">
                <a:ea typeface="굴림" charset="-127"/>
              </a:rPr>
              <a:t>And R,G,B figures shows the center wave length of the actual RGB LED devices.</a:t>
            </a:r>
          </a:p>
          <a:p>
            <a:r>
              <a:rPr lang="en-US" altLang="ja-JP">
                <a:ea typeface="굴림" charset="-127"/>
              </a:rPr>
              <a:t>In this case, 4 Symbol points are placed in the RGB tri angle.</a:t>
            </a:r>
          </a:p>
          <a:p>
            <a:r>
              <a:rPr lang="en-US" altLang="ja-JP">
                <a:ea typeface="굴림" charset="-127"/>
              </a:rPr>
              <a:t>That means this system can send 2 bits data information per symbol.</a:t>
            </a:r>
          </a:p>
          <a:p>
            <a:r>
              <a:rPr lang="en-US" altLang="ja-JP">
                <a:ea typeface="굴림" charset="-127"/>
              </a:rPr>
              <a:t>Next, these xy values are transformed into RGB values.</a:t>
            </a:r>
          </a:p>
          <a:p>
            <a:r>
              <a:rPr lang="en-US" altLang="ja-JP">
                <a:ea typeface="굴림" charset="-127"/>
              </a:rPr>
              <a:t>The relation between xy and RGB is showed by thses equations (according to </a:t>
            </a:r>
            <a:r>
              <a:rPr lang="en-US" altLang="ja-JP">
                <a:latin typeface="Times New Roman"/>
                <a:ea typeface="굴림" charset="-127"/>
              </a:rPr>
              <a:t>“</a:t>
            </a:r>
            <a:r>
              <a:rPr lang="en-US" altLang="ja-JP">
                <a:ea typeface="굴림" charset="-127"/>
              </a:rPr>
              <a:t>CIE1931 RGB color space</a:t>
            </a:r>
            <a:r>
              <a:rPr lang="en-US" altLang="ja-JP">
                <a:latin typeface="Times New Roman"/>
                <a:ea typeface="굴림" charset="-127"/>
              </a:rPr>
              <a:t>”</a:t>
            </a:r>
            <a:r>
              <a:rPr lang="en-US" altLang="ja-JP">
                <a:ea typeface="굴림" charset="-127"/>
              </a:rPr>
              <a:t>).</a:t>
            </a:r>
          </a:p>
          <a:p>
            <a:r>
              <a:rPr lang="ja-JP" altLang="en-US">
                <a:ea typeface="굴림" charset="-127"/>
              </a:rPr>
              <a:t> </a:t>
            </a:r>
            <a:r>
              <a:rPr lang="en-US" altLang="ja-JP">
                <a:ea typeface="굴림" charset="-127"/>
              </a:rPr>
              <a:t>Those coefficients are defined by the RGB wave length. In this case RGB wave length are these (R:700nm, G:546.1nm, B:435.8nm).</a:t>
            </a:r>
          </a:p>
          <a:p>
            <a:r>
              <a:rPr lang="en-US" altLang="ja-JP">
                <a:ea typeface="굴림" charset="-127"/>
              </a:rPr>
              <a:t>In the receiver side, xy values are calculated from received RGB values.</a:t>
            </a:r>
          </a:p>
          <a:p>
            <a:r>
              <a:rPr lang="en-US" altLang="ja-JP">
                <a:ea typeface="굴림" charset="-127"/>
              </a:rPr>
              <a:t>And xy values are decoded into the received data. </a:t>
            </a:r>
          </a:p>
          <a:p>
            <a:r>
              <a:rPr lang="en-US" altLang="ja-JP">
                <a:ea typeface="굴림" charset="-127"/>
              </a:rPr>
              <a:t>In this system,</a:t>
            </a:r>
          </a:p>
          <a:p>
            <a:r>
              <a:rPr lang="en-US" altLang="ja-JP">
                <a:ea typeface="굴림" charset="-127"/>
              </a:rPr>
              <a:t>CMC symbols are provided as the visible colors which are made by RGB light sources.</a:t>
            </a:r>
          </a:p>
          <a:p>
            <a:r>
              <a:rPr lang="en-US" altLang="ja-JP">
                <a:ea typeface="굴림" charset="-127"/>
              </a:rPr>
              <a:t>And, the information is transmitted as the intensity ratio among RGB. Not as the each RGB absolute values like WDM.</a:t>
            </a:r>
          </a:p>
          <a:p>
            <a:endParaRPr lang="en-US" altLang="ja-JP">
              <a:ea typeface="굴림" charset="-127"/>
            </a:endParaRPr>
          </a:p>
          <a:p>
            <a:endParaRPr lang="en-US" altLang="ja-JP">
              <a:ea typeface="굴림" charset="-127"/>
            </a:endParaRPr>
          </a:p>
          <a:p>
            <a:r>
              <a:rPr lang="en-US" altLang="ja-JP">
                <a:ea typeface="굴림" charset="-127"/>
              </a:rPr>
              <a:t>CIE (</a:t>
            </a:r>
            <a:r>
              <a:rPr lang="en-US" altLang="ja-JP"/>
              <a:t>Commission internationale de l'</a:t>
            </a:r>
            <a:r>
              <a:rPr lang="en-US" altLang="ja-JP">
                <a:latin typeface="Times New Roman"/>
              </a:rPr>
              <a:t>é</a:t>
            </a:r>
            <a:r>
              <a:rPr lang="en-US" altLang="ja-JP"/>
              <a:t>clairage)</a:t>
            </a:r>
          </a:p>
          <a:p>
            <a:r>
              <a:rPr lang="en-US" altLang="ja-JP"/>
              <a:t>In 1931, CIE defined color standard as </a:t>
            </a:r>
            <a:r>
              <a:rPr lang="en-US" altLang="ja-JP">
                <a:latin typeface="Times New Roman"/>
              </a:rPr>
              <a:t>‘</a:t>
            </a:r>
            <a:r>
              <a:rPr lang="en-US" altLang="ja-JP"/>
              <a:t>CIE1931 RGB color space</a:t>
            </a:r>
            <a:r>
              <a:rPr lang="en-US" altLang="ja-JP">
                <a:latin typeface="Times New Roman"/>
              </a:rPr>
              <a:t>’</a:t>
            </a:r>
            <a:r>
              <a:rPr lang="en-US" altLang="ja-JP"/>
              <a:t>.</a:t>
            </a:r>
          </a:p>
          <a:p>
            <a:r>
              <a:rPr kumimoji="1" lang="en-US" altLang="ja-JP"/>
              <a:t>3 primary colors in CIE1931 are R:700nm, G:546.1nm, B:435.8nm.</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Rot="1" noChangeArrowheads="1" noTextEdit="1"/>
          </p:cNvSpPr>
          <p:nvPr>
            <p:ph type="sldImg"/>
          </p:nvPr>
        </p:nvSpPr>
        <p:spPr>
          <a:xfrm>
            <a:off x="914400" y="747713"/>
            <a:ext cx="4916488" cy="3689350"/>
          </a:xfrm>
          <a:ln/>
        </p:spPr>
      </p:sp>
      <p:sp>
        <p:nvSpPr>
          <p:cNvPr id="197635"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Rot="1" noChangeArrowheads="1" noTextEdit="1"/>
          </p:cNvSpPr>
          <p:nvPr>
            <p:ph type="sldImg"/>
          </p:nvPr>
        </p:nvSpPr>
        <p:spPr>
          <a:xfrm>
            <a:off x="914400" y="747713"/>
            <a:ext cx="4916488" cy="3689350"/>
          </a:xfrm>
          <a:ln/>
        </p:spPr>
      </p:sp>
      <p:sp>
        <p:nvSpPr>
          <p:cNvPr id="199683"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Rot="1" noChangeArrowheads="1" noTextEdit="1"/>
          </p:cNvSpPr>
          <p:nvPr>
            <p:ph type="sldImg"/>
          </p:nvPr>
        </p:nvSpPr>
        <p:spPr>
          <a:xfrm>
            <a:off x="914400" y="747713"/>
            <a:ext cx="4916488" cy="3689350"/>
          </a:xfrm>
          <a:ln/>
        </p:spPr>
      </p:sp>
      <p:sp>
        <p:nvSpPr>
          <p:cNvPr id="202755" name="Rectangle 3"/>
          <p:cNvSpPr>
            <a:spLocks noGrp="1" noChangeArrowheads="1"/>
          </p:cNvSpPr>
          <p:nvPr>
            <p:ph type="body" idx="1"/>
          </p:nvPr>
        </p:nvSpPr>
        <p:spPr>
          <a:xfrm>
            <a:off x="899160" y="4691023"/>
            <a:ext cx="4945380" cy="4445842"/>
          </a:xfrm>
        </p:spPr>
        <p:txBody>
          <a:bodyPr/>
          <a:lstStyle/>
          <a:p>
            <a:r>
              <a:rPr lang="en-US" altLang="ja-JP">
                <a:ea typeface="굴림" charset="-127"/>
              </a:rPr>
              <a:t>This slides shows </a:t>
            </a:r>
            <a:r>
              <a:rPr lang="en-US" altLang="ja-JP">
                <a:latin typeface="Times New Roman"/>
                <a:ea typeface="굴림" charset="-127"/>
              </a:rPr>
              <a:t>‘</a:t>
            </a:r>
            <a:r>
              <a:rPr lang="en-US" altLang="ja-JP">
                <a:ea typeface="굴림" charset="-127"/>
              </a:rPr>
              <a:t>What is CMC?</a:t>
            </a:r>
            <a:r>
              <a:rPr lang="en-US" altLang="ja-JP">
                <a:latin typeface="Times New Roman"/>
                <a:ea typeface="굴림" charset="-127"/>
              </a:rPr>
              <a:t>’</a:t>
            </a:r>
            <a:r>
              <a:rPr lang="en-US" altLang="ja-JP">
                <a:ea typeface="굴림" charset="-127"/>
              </a:rPr>
              <a:t>.</a:t>
            </a:r>
          </a:p>
          <a:p>
            <a:r>
              <a:rPr lang="en-US" altLang="ja-JP">
                <a:ea typeface="굴림" charset="-127"/>
              </a:rPr>
              <a:t>This block diagram is the CMC system configuration.</a:t>
            </a:r>
          </a:p>
          <a:p>
            <a:r>
              <a:rPr lang="en-US" altLang="ja-JP">
                <a:ea typeface="굴림" charset="-127"/>
              </a:rPr>
              <a:t>First, transmit data is coded by the color coding block into xy values according to the xy color coordinate.</a:t>
            </a:r>
          </a:p>
          <a:p>
            <a:r>
              <a:rPr lang="en-US" altLang="ja-JP">
                <a:ea typeface="굴림" charset="-127"/>
              </a:rPr>
              <a:t>This picture shows the CIE1931 xy color coordinate with the example for CMC symbol positions.</a:t>
            </a:r>
          </a:p>
          <a:p>
            <a:r>
              <a:rPr lang="en-US" altLang="ja-JP">
                <a:ea typeface="굴림" charset="-127"/>
              </a:rPr>
              <a:t>All visible colors in the color palette defined by xy values.</a:t>
            </a:r>
          </a:p>
          <a:p>
            <a:r>
              <a:rPr lang="en-US" altLang="ja-JP">
                <a:ea typeface="굴림" charset="-127"/>
              </a:rPr>
              <a:t>And the numbers around the color palette show the wave lengths at each single tone colors.</a:t>
            </a:r>
          </a:p>
          <a:p>
            <a:r>
              <a:rPr lang="en-US" altLang="ja-JP">
                <a:ea typeface="굴림" charset="-127"/>
              </a:rPr>
              <a:t>And R,G,B figures shows the center wave length of the actual RGB LED devices.</a:t>
            </a:r>
          </a:p>
          <a:p>
            <a:r>
              <a:rPr lang="en-US" altLang="ja-JP">
                <a:ea typeface="굴림" charset="-127"/>
              </a:rPr>
              <a:t>In this case, 4 Symbol points are placed in the RGB tri angle.</a:t>
            </a:r>
          </a:p>
          <a:p>
            <a:r>
              <a:rPr lang="en-US" altLang="ja-JP">
                <a:ea typeface="굴림" charset="-127"/>
              </a:rPr>
              <a:t>That means this system can send 2 bits data information per symbol.</a:t>
            </a:r>
          </a:p>
          <a:p>
            <a:r>
              <a:rPr lang="en-US" altLang="ja-JP">
                <a:ea typeface="굴림" charset="-127"/>
              </a:rPr>
              <a:t>Next, these xy values are transformed into RGB values.</a:t>
            </a:r>
          </a:p>
          <a:p>
            <a:r>
              <a:rPr lang="en-US" altLang="ja-JP">
                <a:ea typeface="굴림" charset="-127"/>
              </a:rPr>
              <a:t>The relation between xy and RGB is showed by thses equations (according to </a:t>
            </a:r>
            <a:r>
              <a:rPr lang="en-US" altLang="ja-JP">
                <a:latin typeface="Times New Roman"/>
                <a:ea typeface="굴림" charset="-127"/>
              </a:rPr>
              <a:t>“</a:t>
            </a:r>
            <a:r>
              <a:rPr lang="en-US" altLang="ja-JP">
                <a:ea typeface="굴림" charset="-127"/>
              </a:rPr>
              <a:t>CIE1931 RGB color space</a:t>
            </a:r>
            <a:r>
              <a:rPr lang="en-US" altLang="ja-JP">
                <a:latin typeface="Times New Roman"/>
                <a:ea typeface="굴림" charset="-127"/>
              </a:rPr>
              <a:t>”</a:t>
            </a:r>
            <a:r>
              <a:rPr lang="en-US" altLang="ja-JP">
                <a:ea typeface="굴림" charset="-127"/>
              </a:rPr>
              <a:t>).</a:t>
            </a:r>
          </a:p>
          <a:p>
            <a:r>
              <a:rPr lang="ja-JP" altLang="en-US">
                <a:ea typeface="굴림" charset="-127"/>
              </a:rPr>
              <a:t> </a:t>
            </a:r>
            <a:r>
              <a:rPr lang="en-US" altLang="ja-JP">
                <a:ea typeface="굴림" charset="-127"/>
              </a:rPr>
              <a:t>Those coefficients are defined by the RGB wave length. In this case RGB wave length are these (R:700nm, G:546.1nm, B:435.8nm).</a:t>
            </a:r>
          </a:p>
          <a:p>
            <a:r>
              <a:rPr lang="en-US" altLang="ja-JP">
                <a:ea typeface="굴림" charset="-127"/>
              </a:rPr>
              <a:t>In the receiver side, xy values are calculated from received RGB values.</a:t>
            </a:r>
          </a:p>
          <a:p>
            <a:r>
              <a:rPr lang="en-US" altLang="ja-JP">
                <a:ea typeface="굴림" charset="-127"/>
              </a:rPr>
              <a:t>And xy values are decoded into the received data. </a:t>
            </a:r>
          </a:p>
          <a:p>
            <a:r>
              <a:rPr lang="en-US" altLang="ja-JP">
                <a:ea typeface="굴림" charset="-127"/>
              </a:rPr>
              <a:t>In this system,</a:t>
            </a:r>
          </a:p>
          <a:p>
            <a:r>
              <a:rPr lang="en-US" altLang="ja-JP">
                <a:ea typeface="굴림" charset="-127"/>
              </a:rPr>
              <a:t>CMC symbols are provided as the visible colors which are made by RGB light sources.</a:t>
            </a:r>
          </a:p>
          <a:p>
            <a:r>
              <a:rPr lang="en-US" altLang="ja-JP">
                <a:ea typeface="굴림" charset="-127"/>
              </a:rPr>
              <a:t>And, the information is transmitted as the intensity ratio among RGB. Not as the each RGB absolute values like WDM.</a:t>
            </a:r>
          </a:p>
          <a:p>
            <a:endParaRPr lang="en-US" altLang="ja-JP">
              <a:ea typeface="굴림" charset="-127"/>
            </a:endParaRPr>
          </a:p>
          <a:p>
            <a:endParaRPr lang="en-US" altLang="ja-JP">
              <a:ea typeface="굴림" charset="-127"/>
            </a:endParaRPr>
          </a:p>
          <a:p>
            <a:r>
              <a:rPr lang="en-US" altLang="ja-JP">
                <a:ea typeface="굴림" charset="-127"/>
              </a:rPr>
              <a:t>CIE (</a:t>
            </a:r>
            <a:r>
              <a:rPr lang="en-US" altLang="ja-JP"/>
              <a:t>Commission internationale de l'</a:t>
            </a:r>
            <a:r>
              <a:rPr lang="en-US" altLang="ja-JP">
                <a:latin typeface="Times New Roman"/>
              </a:rPr>
              <a:t>é</a:t>
            </a:r>
            <a:r>
              <a:rPr lang="en-US" altLang="ja-JP"/>
              <a:t>clairage)</a:t>
            </a:r>
          </a:p>
          <a:p>
            <a:r>
              <a:rPr lang="en-US" altLang="ja-JP"/>
              <a:t>In 1931, CIE defined color standard as </a:t>
            </a:r>
            <a:r>
              <a:rPr lang="en-US" altLang="ja-JP">
                <a:latin typeface="Times New Roman"/>
              </a:rPr>
              <a:t>‘</a:t>
            </a:r>
            <a:r>
              <a:rPr lang="en-US" altLang="ja-JP"/>
              <a:t>CIE1931 RGB color space</a:t>
            </a:r>
            <a:r>
              <a:rPr lang="en-US" altLang="ja-JP">
                <a:latin typeface="Times New Roman"/>
              </a:rPr>
              <a:t>’</a:t>
            </a:r>
            <a:r>
              <a:rPr lang="en-US" altLang="ja-JP"/>
              <a:t>.</a:t>
            </a:r>
          </a:p>
          <a:p>
            <a:r>
              <a:rPr kumimoji="1" lang="en-US" altLang="ja-JP"/>
              <a:t>3 primary colors in CIE1931 are R:700nm, G:546.1nm, B:435.8nm.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Rot="1" noChangeArrowheads="1" noTextEdit="1"/>
          </p:cNvSpPr>
          <p:nvPr>
            <p:ph type="sldImg"/>
          </p:nvPr>
        </p:nvSpPr>
        <p:spPr>
          <a:xfrm>
            <a:off x="914400" y="747713"/>
            <a:ext cx="4916488" cy="3689350"/>
          </a:xfrm>
          <a:ln/>
        </p:spPr>
      </p:sp>
      <p:sp>
        <p:nvSpPr>
          <p:cNvPr id="143363"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Rot="1" noChangeArrowheads="1" noTextEdit="1"/>
          </p:cNvSpPr>
          <p:nvPr>
            <p:ph type="sldImg"/>
          </p:nvPr>
        </p:nvSpPr>
        <p:spPr>
          <a:xfrm>
            <a:off x="914400" y="747713"/>
            <a:ext cx="4916488" cy="3689350"/>
          </a:xfrm>
          <a:ln/>
        </p:spPr>
      </p:sp>
      <p:sp>
        <p:nvSpPr>
          <p:cNvPr id="145411"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Rot="1" noChangeArrowheads="1" noTextEdit="1"/>
          </p:cNvSpPr>
          <p:nvPr>
            <p:ph type="sldImg"/>
          </p:nvPr>
        </p:nvSpPr>
        <p:spPr>
          <a:xfrm>
            <a:off x="914400" y="747713"/>
            <a:ext cx="4916488" cy="3689350"/>
          </a:xfrm>
          <a:ln/>
        </p:spPr>
      </p:sp>
      <p:sp>
        <p:nvSpPr>
          <p:cNvPr id="141315"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Rot="1" noChangeArrowheads="1" noTextEdit="1"/>
          </p:cNvSpPr>
          <p:nvPr>
            <p:ph type="sldImg"/>
          </p:nvPr>
        </p:nvSpPr>
        <p:spPr>
          <a:xfrm>
            <a:off x="914400" y="747713"/>
            <a:ext cx="4916488" cy="3689350"/>
          </a:xfrm>
          <a:ln/>
        </p:spPr>
      </p:sp>
      <p:sp>
        <p:nvSpPr>
          <p:cNvPr id="147459"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Rot="1" noChangeArrowheads="1" noTextEdit="1"/>
          </p:cNvSpPr>
          <p:nvPr>
            <p:ph type="sldImg"/>
          </p:nvPr>
        </p:nvSpPr>
        <p:spPr>
          <a:xfrm>
            <a:off x="914400" y="747713"/>
            <a:ext cx="4916488" cy="3689350"/>
          </a:xfrm>
          <a:ln/>
        </p:spPr>
      </p:sp>
      <p:sp>
        <p:nvSpPr>
          <p:cNvPr id="149507"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Rot="1" noChangeArrowheads="1" noTextEdit="1"/>
          </p:cNvSpPr>
          <p:nvPr>
            <p:ph type="sldImg"/>
          </p:nvPr>
        </p:nvSpPr>
        <p:spPr>
          <a:xfrm>
            <a:off x="914400" y="747713"/>
            <a:ext cx="4916488" cy="3689350"/>
          </a:xfrm>
          <a:ln/>
        </p:spPr>
      </p:sp>
      <p:sp>
        <p:nvSpPr>
          <p:cNvPr id="151555" name="Rectangle 3"/>
          <p:cNvSpPr>
            <a:spLocks noGrp="1" noChangeArrowheads="1"/>
          </p:cNvSpPr>
          <p:nvPr>
            <p:ph type="body" idx="1"/>
          </p:nvPr>
        </p:nvSpPr>
        <p:spPr>
          <a:xfrm>
            <a:off x="899160" y="4691023"/>
            <a:ext cx="4945380" cy="4445842"/>
          </a:xfrm>
        </p:spPr>
        <p:txBody>
          <a:bodyPr/>
          <a:lstStyle/>
          <a:p>
            <a:endParaRPr kumimoji="1" lang="en-US" altLang="ja-JP" b="1"/>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r>
              <a:rPr lang="en-US" altLang="ko-KR"/>
              <a:t>Slide </a:t>
            </a:r>
            <a:fld id="{40B6D842-C0A2-4A7E-9699-1268177C9FB5}"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r>
              <a:rPr lang="en-US" altLang="ko-KR"/>
              <a:t>Slide </a:t>
            </a:r>
            <a:fld id="{B87635B8-9EEE-4CFF-85CF-9491B5689605}"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F5FB289B-D90B-4857-A245-B0D4D8427454}" type="datetime1">
              <a:rPr lang="ja-JP" altLang="en-US"/>
              <a:pPr/>
              <a:t>2010/5/16</a:t>
            </a:fld>
            <a:endParaRPr lang="en-US" altLang="ja-JP"/>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ltLang="ja-JP"/>
          </a:p>
        </p:txBody>
      </p:sp>
      <p:sp>
        <p:nvSpPr>
          <p:cNvPr id="7" name="Slide Number Placeholder 5"/>
          <p:cNvSpPr>
            <a:spLocks noGrp="1"/>
          </p:cNvSpPr>
          <p:nvPr>
            <p:ph type="sldNum" sz="quarter" idx="12"/>
          </p:nvPr>
        </p:nvSpPr>
        <p:spPr/>
        <p:txBody>
          <a:bodyPr/>
          <a:lstStyle>
            <a:lvl1pPr>
              <a:defRPr/>
            </a:lvl1pPr>
          </a:lstStyle>
          <a:p>
            <a:fld id="{8B49CBB3-CBAF-4B73-BDD1-93504BD6BF13}"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457200" y="1600200"/>
            <a:ext cx="8229600" cy="4525963"/>
          </a:xfrm>
        </p:spPr>
        <p:txBody>
          <a:bodyPr/>
          <a:lstStyle/>
          <a:p>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lvl1pPr>
              <a:defRPr/>
            </a:lvl1pPr>
          </a:lstStyle>
          <a:p>
            <a:fld id="{780BF54B-1575-410F-9D4C-5DA7A0B1ACB5}" type="datetime1">
              <a:rPr lang="ja-JP" altLang="en-US"/>
              <a:pPr/>
              <a:t>2010/5/16</a:t>
            </a:fld>
            <a:endParaRPr lang="en-US" altLang="ja-JP"/>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lvl1pPr>
              <a:defRPr/>
            </a:lvl1pPr>
          </a:lstStyle>
          <a:p>
            <a:endParaRPr lang="en-US" altLang="ja-JP"/>
          </a:p>
        </p:txBody>
      </p:sp>
      <p:sp>
        <p:nvSpPr>
          <p:cNvPr id="6" name="슬라이드 번호 개체 틀 5"/>
          <p:cNvSpPr>
            <a:spLocks noGrp="1"/>
          </p:cNvSpPr>
          <p:nvPr>
            <p:ph type="sldNum" sz="quarter" idx="12"/>
          </p:nvPr>
        </p:nvSpPr>
        <p:spPr>
          <a:xfrm>
            <a:off x="6553200" y="6356350"/>
            <a:ext cx="2133600" cy="365125"/>
          </a:xfrm>
        </p:spPr>
        <p:txBody>
          <a:bodyPr/>
          <a:lstStyle>
            <a:lvl1pPr>
              <a:defRPr/>
            </a:lvl1pPr>
          </a:lstStyle>
          <a:p>
            <a:fld id="{16D6B513-608B-4AB2-B7B7-E870C21B2C30}"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5" name="Rectangle 11"/>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atin typeface="Times New Roman" pitchFamily="18" charset="0"/>
                <a:ea typeface="ＭＳ Ｐゴシック" pitchFamily="34" charset="-128"/>
              </a:defRPr>
            </a:lvl1pPr>
          </a:lstStyle>
          <a:p>
            <a:pPr>
              <a:defRPr/>
            </a:pPr>
            <a:r>
              <a:rPr lang="en-US" altLang="ko-KR"/>
              <a:t>Slide </a:t>
            </a:r>
            <a:fld id="{637ED1A9-107A-44E5-867F-B40F3C5AD9D3}" type="slidenum">
              <a:rPr lang="en-US" altLang="ko-KR"/>
              <a:pPr>
                <a:defRPr/>
              </a:pPr>
              <a:t>‹#›</a:t>
            </a:fld>
            <a:endParaRPr lang="en-US" altLang="ko-KR"/>
          </a:p>
        </p:txBody>
      </p:sp>
      <p:sp>
        <p:nvSpPr>
          <p:cNvPr id="1036" name="Rectangle 12"/>
          <p:cNvSpPr>
            <a:spLocks noChangeArrowheads="1"/>
          </p:cNvSpPr>
          <p:nvPr userDrawn="1"/>
        </p:nvSpPr>
        <p:spPr bwMode="auto">
          <a:xfrm>
            <a:off x="4386699" y="338138"/>
            <a:ext cx="4058803" cy="276999"/>
          </a:xfrm>
          <a:prstGeom prst="rect">
            <a:avLst/>
          </a:prstGeom>
          <a:noFill/>
          <a:ln w="9525">
            <a:noFill/>
            <a:miter lim="800000"/>
            <a:headEnd/>
            <a:tailEnd/>
          </a:ln>
          <a:effectLst/>
        </p:spPr>
        <p:txBody>
          <a:bodyPr wrap="none" lIns="0" tIns="0" rIns="0" bIns="0" anchor="b">
            <a:spAutoFit/>
          </a:bodyPr>
          <a:lstStyle/>
          <a:p>
            <a:pPr marL="457200" lvl="4" algn="r" eaLnBrk="0" latinLnBrk="0" hangingPunct="0">
              <a:defRPr/>
            </a:pPr>
            <a:r>
              <a:rPr kumimoji="0" lang="en-US" altLang="ko-KR" b="1" dirty="0">
                <a:latin typeface="Times New Roman" pitchFamily="18" charset="0"/>
                <a:ea typeface="ＭＳ Ｐゴシック" pitchFamily="34" charset="-128"/>
              </a:rPr>
              <a:t>doc.: IEEE </a:t>
            </a:r>
            <a:r>
              <a:rPr kumimoji="0" lang="en-US" altLang="ko-KR" b="1" dirty="0" smtClean="0">
                <a:latin typeface="Times New Roman" pitchFamily="18" charset="0"/>
                <a:ea typeface="ＭＳ Ｐゴシック" pitchFamily="34" charset="-128"/>
              </a:rPr>
              <a:t>802.15-10-0287-00-0007</a:t>
            </a:r>
            <a:r>
              <a:rPr kumimoji="0" lang="en-US" altLang="ko-KR" dirty="0" smtClean="0">
                <a:ea typeface="굴림" charset="-127"/>
              </a:rPr>
              <a:t> </a:t>
            </a:r>
            <a:r>
              <a:rPr kumimoji="0" lang="en-US" altLang="ko-KR" dirty="0" smtClean="0">
                <a:latin typeface="Times New Roman" pitchFamily="18" charset="0"/>
                <a:ea typeface="굴림" charset="-127"/>
              </a:rPr>
              <a:t> </a:t>
            </a:r>
            <a:endParaRPr kumimoji="0" lang="en-US" altLang="ko-KR" dirty="0">
              <a:latin typeface="Times New Roman" pitchFamily="18" charset="0"/>
              <a:ea typeface="굴림" charset="-127"/>
            </a:endParaRPr>
          </a:p>
        </p:txBody>
      </p:sp>
      <p:sp>
        <p:nvSpPr>
          <p:cNvPr id="1037" name="Line 13"/>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1038" name="Rectangle 14"/>
          <p:cNvSpPr>
            <a:spLocks noChangeArrowheads="1"/>
          </p:cNvSpPr>
          <p:nvPr userDrawn="1"/>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latinLnBrk="0" hangingPunct="0">
              <a:defRPr/>
            </a:pPr>
            <a:r>
              <a:rPr kumimoji="0" lang="en-US" sz="1200">
                <a:latin typeface="Times New Roman" pitchFamily="18" charset="0"/>
                <a:ea typeface="MS PGothic" pitchFamily="34" charset="-128"/>
              </a:rPr>
              <a:t>Submission</a:t>
            </a:r>
          </a:p>
        </p:txBody>
      </p:sp>
      <p:sp>
        <p:nvSpPr>
          <p:cNvPr id="1039" name="Line 15"/>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latinLnBrk="0">
              <a:defRPr/>
            </a:pPr>
            <a:endParaRPr kumimoji="0" lang="en-US">
              <a:ea typeface="+mn-ea"/>
            </a:endParaRPr>
          </a:p>
        </p:txBody>
      </p:sp>
      <p:sp>
        <p:nvSpPr>
          <p:cNvPr id="2" name="Date Placeholder 3"/>
          <p:cNvSpPr txBox="1">
            <a:spLocks noGrp="1"/>
          </p:cNvSpPr>
          <p:nvPr userDrawn="1"/>
        </p:nvSpPr>
        <p:spPr bwMode="auto">
          <a:xfrm>
            <a:off x="696913" y="336550"/>
            <a:ext cx="968214" cy="276999"/>
          </a:xfrm>
          <a:prstGeom prst="rect">
            <a:avLst/>
          </a:prstGeom>
          <a:noFill/>
          <a:ln w="9525">
            <a:noFill/>
            <a:miter lim="800000"/>
            <a:headEnd/>
            <a:tailEnd/>
          </a:ln>
        </p:spPr>
        <p:txBody>
          <a:bodyPr wrap="none" lIns="0" tIns="0" rIns="0" bIns="0" anchor="b">
            <a:spAutoFit/>
          </a:bodyPr>
          <a:lstStyle/>
          <a:p>
            <a:pPr eaLnBrk="0" latinLnBrk="0" hangingPunct="0">
              <a:defRPr/>
            </a:pPr>
            <a:r>
              <a:rPr kumimoji="0" lang="en-US" altLang="ko-KR" b="1" dirty="0" smtClean="0">
                <a:latin typeface="Times New Roman" pitchFamily="18" charset="0"/>
                <a:ea typeface="ＭＳ Ｐゴシック" pitchFamily="34" charset="-128"/>
              </a:rPr>
              <a:t>May </a:t>
            </a:r>
            <a:r>
              <a:rPr kumimoji="0" lang="en-US" altLang="ko-KR" b="1" dirty="0">
                <a:latin typeface="Times New Roman" pitchFamily="18" charset="0"/>
                <a:ea typeface="ＭＳ Ｐゴシック" pitchFamily="34" charset="-128"/>
              </a:rPr>
              <a:t>2010</a:t>
            </a:r>
          </a:p>
        </p:txBody>
      </p:sp>
      <p:sp>
        <p:nvSpPr>
          <p:cNvPr id="3" name="Footer Placeholder 4"/>
          <p:cNvSpPr txBox="1">
            <a:spLocks noGrp="1"/>
          </p:cNvSpPr>
          <p:nvPr userDrawn="1"/>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defRPr/>
            </a:pPr>
            <a:r>
              <a:rPr kumimoji="0" lang="en-US" altLang="ko-KR" sz="1200">
                <a:latin typeface="Times New Roman" pitchFamily="18" charset="0"/>
                <a:ea typeface="MS PGothic" pitchFamily="34" charset="-128"/>
              </a:rPr>
              <a:t>Euntae Won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txBox="1">
            <a:spLocks noGrp="1"/>
          </p:cNvSpPr>
          <p:nvPr/>
        </p:nvSpPr>
        <p:spPr bwMode="auto">
          <a:xfrm>
            <a:off x="7783513" y="6475413"/>
            <a:ext cx="760412" cy="182562"/>
          </a:xfrm>
          <a:prstGeom prst="rect">
            <a:avLst/>
          </a:prstGeom>
          <a:noFill/>
          <a:ln w="9525">
            <a:noFill/>
            <a:miter lim="800000"/>
            <a:headEnd/>
            <a:tailEnd/>
          </a:ln>
        </p:spPr>
        <p:txBody>
          <a:bodyPr wrap="none" lIns="0" tIns="0" rIns="0" bIns="0">
            <a:spAutoFit/>
          </a:bodyPr>
          <a:lstStyle/>
          <a:p>
            <a:pPr algn="r" eaLnBrk="0" latinLnBrk="0" hangingPunct="0"/>
            <a:r>
              <a:rPr kumimoji="0" lang="en-US" altLang="ko-KR" sz="1200">
                <a:latin typeface="Times New Roman" pitchFamily="18" charset="0"/>
                <a:ea typeface="ＭＳ Ｐゴシック" pitchFamily="34" charset="-128"/>
              </a:rPr>
              <a:t>Euntae Won</a:t>
            </a:r>
          </a:p>
        </p:txBody>
      </p:sp>
      <p:sp>
        <p:nvSpPr>
          <p:cNvPr id="205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latinLnBrk="0" hangingPunct="0"/>
            <a:r>
              <a:rPr kumimoji="0" lang="en-US" altLang="ko-KR" sz="1200">
                <a:latin typeface="Times New Roman" pitchFamily="18" charset="0"/>
                <a:ea typeface="ＭＳ Ｐゴシック" pitchFamily="34" charset="-128"/>
              </a:rPr>
              <a:t>Slide </a:t>
            </a:r>
            <a:fld id="{866944AA-9DF7-4E3B-802E-7F1A24ADF4D3}" type="slidenum">
              <a:rPr kumimoji="0" lang="en-US" altLang="ko-KR" sz="1200">
                <a:latin typeface="Times New Roman" pitchFamily="18" charset="0"/>
                <a:ea typeface="ＭＳ Ｐゴシック" pitchFamily="34" charset="-128"/>
              </a:rPr>
              <a:pPr algn="ctr" eaLnBrk="0" latinLnBrk="0" hangingPunct="0"/>
              <a:t>1</a:t>
            </a:fld>
            <a:endParaRPr kumimoji="0" lang="en-US" altLang="ko-KR" sz="1200">
              <a:latin typeface="Times New Roman" pitchFamily="18" charset="0"/>
              <a:ea typeface="ＭＳ Ｐゴシック" pitchFamily="34" charset="-128"/>
            </a:endParaRPr>
          </a:p>
        </p:txBody>
      </p:sp>
      <p:sp>
        <p:nvSpPr>
          <p:cNvPr id="256004" name="Rectangle 4"/>
          <p:cNvSpPr>
            <a:spLocks noChangeArrowheads="1"/>
          </p:cNvSpPr>
          <p:nvPr/>
        </p:nvSpPr>
        <p:spPr bwMode="auto">
          <a:xfrm>
            <a:off x="152400" y="762000"/>
            <a:ext cx="8839200" cy="5109091"/>
          </a:xfrm>
          <a:prstGeom prst="rect">
            <a:avLst/>
          </a:prstGeom>
          <a:noFill/>
          <a:ln w="12700">
            <a:noFill/>
            <a:miter lim="800000"/>
            <a:headEnd type="none" w="sm" len="sm"/>
            <a:tailEnd type="none" w="sm" len="sm"/>
          </a:ln>
          <a:effectLst/>
        </p:spPr>
        <p:txBody>
          <a:bodyPr>
            <a:spAutoFit/>
          </a:bodyPr>
          <a:lstStyle/>
          <a:p>
            <a:pPr marL="914400" indent="-914400" eaLnBrk="0" latinLnBrk="0" hangingPunct="0">
              <a:defRPr/>
            </a:pPr>
            <a:r>
              <a:rPr kumimoji="0" lang="en-US" altLang="ko-KR" b="1" u="sng" dirty="0">
                <a:effectLst>
                  <a:outerShdw blurRad="38100" dist="38100" dir="2700000" algn="tl">
                    <a:srgbClr val="C0C0C0"/>
                  </a:outerShdw>
                </a:effectLst>
                <a:latin typeface="Times New Roman" pitchFamily="18" charset="0"/>
                <a:ea typeface="굴림" pitchFamily="34" charset="-127"/>
              </a:rPr>
              <a:t>Project: IEEE P802.15 Working Group for Wireless Personal Area Networks (WPANs)</a:t>
            </a:r>
            <a:endParaRPr kumimoji="0" lang="en-US" altLang="ko-KR" b="1" dirty="0">
              <a:latin typeface="Times New Roman" pitchFamily="18" charset="0"/>
              <a:ea typeface="굴림" pitchFamily="34" charset="-127"/>
            </a:endParaRPr>
          </a:p>
          <a:p>
            <a:pPr marL="914400" indent="-914400" eaLnBrk="0" latinLnBrk="0" hangingPunct="0">
              <a:defRPr/>
            </a:pPr>
            <a:endParaRPr kumimoji="0" lang="en-US" altLang="ko-KR" sz="2000" dirty="0">
              <a:latin typeface="Times New Roman" pitchFamily="18" charset="0"/>
              <a:ea typeface="굴림" pitchFamily="34" charset="-127"/>
            </a:endParaRPr>
          </a:p>
          <a:p>
            <a:pPr marL="914400" indent="-914400" eaLnBrk="0" latinLnBrk="0" hangingPunct="0"/>
            <a:r>
              <a:rPr kumimoji="0" lang="en-US" altLang="ko-KR" b="1" dirty="0" smtClean="0">
                <a:latin typeface="Times New Roman" pitchFamily="18" charset="0"/>
              </a:rPr>
              <a:t>Submission Title: </a:t>
            </a:r>
            <a:r>
              <a:rPr kumimoji="0" lang="en-US" altLang="ko-KR" dirty="0" smtClean="0">
                <a:latin typeface="Times New Roman" pitchFamily="18" charset="0"/>
              </a:rPr>
              <a:t>CSK related</a:t>
            </a:r>
            <a:r>
              <a:rPr kumimoji="0" lang="en-US" altLang="ko-KR" b="1" dirty="0" smtClean="0">
                <a:latin typeface="Times New Roman" pitchFamily="18" charset="0"/>
              </a:rPr>
              <a:t> </a:t>
            </a:r>
            <a:r>
              <a:rPr kumimoji="0" lang="en-US" altLang="ko-KR" dirty="0" smtClean="0">
                <a:latin typeface="Times New Roman" pitchFamily="18" charset="0"/>
              </a:rPr>
              <a:t>Comment Resolution Input Summary</a:t>
            </a:r>
          </a:p>
          <a:p>
            <a:pPr marL="914400" indent="-914400" eaLnBrk="0" latinLnBrk="0" hangingPunct="0"/>
            <a:r>
              <a:rPr kumimoji="0" lang="en-US" altLang="ko-KR" b="1" dirty="0" smtClean="0">
                <a:latin typeface="Times New Roman" pitchFamily="18" charset="0"/>
              </a:rPr>
              <a:t>Date Submitted: </a:t>
            </a:r>
            <a:r>
              <a:rPr kumimoji="0" lang="en-US" altLang="ko-KR" dirty="0" smtClean="0">
                <a:latin typeface="Times New Roman" pitchFamily="18" charset="0"/>
              </a:rPr>
              <a:t>17. May 2010</a:t>
            </a:r>
          </a:p>
          <a:p>
            <a:pPr marL="914400" indent="-914400" eaLnBrk="0" latinLnBrk="0" hangingPunct="0"/>
            <a:r>
              <a:rPr kumimoji="0" lang="en-US" altLang="ko-KR" b="1" dirty="0" smtClean="0">
                <a:latin typeface="Times New Roman" pitchFamily="18" charset="0"/>
              </a:rPr>
              <a:t>Source:</a:t>
            </a:r>
            <a:r>
              <a:rPr kumimoji="0" lang="en-US" altLang="ko-KR" dirty="0" smtClean="0">
                <a:latin typeface="Times New Roman" pitchFamily="18" charset="0"/>
              </a:rPr>
              <a:t> [Jaeseung Son, </a:t>
            </a:r>
            <a:r>
              <a:rPr kumimoji="0" lang="en-US" altLang="ko-KR" dirty="0" err="1" smtClean="0">
                <a:latin typeface="Times New Roman" pitchFamily="18" charset="0"/>
              </a:rPr>
              <a:t>Taehan</a:t>
            </a:r>
            <a:r>
              <a:rPr kumimoji="0" lang="en-US" altLang="ko-KR" dirty="0" smtClean="0">
                <a:latin typeface="Times New Roman" pitchFamily="18" charset="0"/>
              </a:rPr>
              <a:t> </a:t>
            </a:r>
            <a:r>
              <a:rPr kumimoji="0" lang="en-US" altLang="ko-KR" dirty="0" err="1" smtClean="0">
                <a:latin typeface="Times New Roman" pitchFamily="18" charset="0"/>
              </a:rPr>
              <a:t>Bae,Sridhar</a:t>
            </a:r>
            <a:r>
              <a:rPr kumimoji="0" lang="en-US" altLang="ko-KR" dirty="0" smtClean="0">
                <a:latin typeface="Times New Roman" pitchFamily="18" charset="0"/>
              </a:rPr>
              <a:t> Rajagopal, </a:t>
            </a:r>
            <a:r>
              <a:rPr kumimoji="0" lang="en-US" altLang="ko-KR" dirty="0" err="1" smtClean="0">
                <a:latin typeface="Times New Roman" pitchFamily="18" charset="0"/>
              </a:rPr>
              <a:t>Atsuya</a:t>
            </a:r>
            <a:r>
              <a:rPr kumimoji="0" lang="en-US" altLang="ko-KR" dirty="0" smtClean="0">
                <a:latin typeface="Times New Roman" pitchFamily="18" charset="0"/>
              </a:rPr>
              <a:t> Yokoi, E.T. Won]	</a:t>
            </a:r>
          </a:p>
          <a:p>
            <a:pPr marL="914400" indent="-914400" eaLnBrk="0" latinLnBrk="0" hangingPunct="0"/>
            <a:r>
              <a:rPr kumimoji="0" lang="en-US" altLang="ko-KR" b="1" dirty="0" smtClean="0">
                <a:latin typeface="Times New Roman" pitchFamily="18" charset="0"/>
              </a:rPr>
              <a:t>Contact: </a:t>
            </a:r>
            <a:r>
              <a:rPr kumimoji="0" lang="en-US" altLang="ko-KR" sz="1200" dirty="0" smtClean="0">
                <a:latin typeface="Times New Roman" pitchFamily="18" charset="0"/>
              </a:rPr>
              <a:t>	</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Voice: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E-Mail</a:t>
            </a:r>
            <a:r>
              <a:rPr kumimoji="0" lang="en-US" altLang="ko-KR" dirty="0" smtClean="0">
                <a:latin typeface="Times New Roman" pitchFamily="18" charset="0"/>
              </a:rPr>
              <a:t>: js1007.son@samsung.com</a:t>
            </a:r>
          </a:p>
          <a:p>
            <a:pPr marL="914400" indent="-914400" eaLnBrk="0" latinLnBrk="0" hangingPunct="0"/>
            <a:r>
              <a:rPr kumimoji="0" lang="en-US" altLang="ko-KR" b="1" dirty="0" smtClean="0">
                <a:latin typeface="Times New Roman" pitchFamily="18" charset="0"/>
              </a:rPr>
              <a:t>Re:</a:t>
            </a:r>
            <a:r>
              <a:rPr kumimoji="0" lang="en-US" altLang="ko-KR" dirty="0" smtClean="0">
                <a:latin typeface="Times New Roman" pitchFamily="18" charset="0"/>
              </a:rPr>
              <a:t> 	</a:t>
            </a:r>
          </a:p>
          <a:p>
            <a:pPr marL="914400" indent="-914400" eaLnBrk="0" latinLnBrk="0" hangingPunct="0"/>
            <a:r>
              <a:rPr kumimoji="0" lang="en-US" altLang="ko-KR" b="1" dirty="0" smtClean="0">
                <a:latin typeface="Times New Roman" pitchFamily="18" charset="0"/>
              </a:rPr>
              <a:t>Abstract:</a:t>
            </a:r>
            <a:endParaRPr kumimoji="0" lang="en-US" altLang="ko-KR" dirty="0" smtClean="0">
              <a:latin typeface="Times New Roman" pitchFamily="18" charset="0"/>
            </a:endParaRPr>
          </a:p>
          <a:p>
            <a:pPr marL="914400" indent="-914400" eaLnBrk="0" latinLnBrk="0" hangingPunct="0"/>
            <a:r>
              <a:rPr kumimoji="0" lang="en-US" altLang="ko-KR" b="1" dirty="0" smtClean="0">
                <a:latin typeface="Times New Roman" pitchFamily="18" charset="0"/>
              </a:rPr>
              <a:t>Purpose:</a:t>
            </a:r>
            <a:r>
              <a:rPr kumimoji="0" lang="en-US" altLang="ko-KR" dirty="0" smtClean="0">
                <a:latin typeface="Times New Roman" pitchFamily="18" charset="0"/>
              </a:rPr>
              <a:t>	 addresses comments pending on input from Samsung for comment resolution</a:t>
            </a:r>
            <a:endParaRPr kumimoji="0" lang="en-US" altLang="ko-KR" b="1" dirty="0" smtClean="0">
              <a:latin typeface="Times New Roman" pitchFamily="18" charset="0"/>
            </a:endParaRPr>
          </a:p>
          <a:p>
            <a:pPr marL="914400" indent="-914400" eaLnBrk="0" latinLnBrk="0" hangingPunct="0"/>
            <a:r>
              <a:rPr kumimoji="0" lang="en-US" altLang="ko-KR" b="1" dirty="0" smtClean="0">
                <a:latin typeface="Times New Roman" pitchFamily="18" charset="0"/>
              </a:rPr>
              <a:t>Notice:</a:t>
            </a:r>
            <a:r>
              <a:rPr kumimoji="0" lang="en-US" altLang="ko-KR" dirty="0" smtClean="0">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latinLnBrk="0" hangingPunct="0"/>
            <a:r>
              <a:rPr kumimoji="0" lang="en-US" altLang="ko-KR" b="1" dirty="0" smtClean="0">
                <a:latin typeface="Times New Roman" pitchFamily="18" charset="0"/>
              </a:rPr>
              <a:t>Release:</a:t>
            </a:r>
            <a:r>
              <a:rPr kumimoji="0" lang="en-US" altLang="ko-KR" dirty="0" smtClean="0">
                <a:latin typeface="Times New Roman" pitchFamily="18" charset="0"/>
              </a:rPr>
              <a:t>	The contributor acknowledges and accepts that this contribution becomes the property of IEEE and may be made publicly available by P802.15.	</a:t>
            </a:r>
            <a:endParaRPr kumimoji="0" lang="en-US" altLang="ko-KR" dirty="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2" name="Picture 2"/>
          <p:cNvPicPr>
            <a:picLocks noChangeAspect="1" noChangeArrowheads="1"/>
          </p:cNvPicPr>
          <p:nvPr/>
        </p:nvPicPr>
        <p:blipFill>
          <a:blip r:embed="rId3"/>
          <a:srcRect/>
          <a:stretch>
            <a:fillRect/>
          </a:stretch>
        </p:blipFill>
        <p:spPr bwMode="auto">
          <a:xfrm>
            <a:off x="293688" y="1176338"/>
            <a:ext cx="5984875" cy="4429125"/>
          </a:xfrm>
          <a:prstGeom prst="rect">
            <a:avLst/>
          </a:prstGeom>
          <a:noFill/>
          <a:ln w="9525">
            <a:noFill/>
            <a:miter lim="800000"/>
            <a:headEnd/>
            <a:tailEnd/>
          </a:ln>
          <a:effectLst/>
        </p:spPr>
      </p:pic>
      <p:sp>
        <p:nvSpPr>
          <p:cNvPr id="148483" name="Rectangle 3"/>
          <p:cNvSpPr>
            <a:spLocks noGrp="1"/>
          </p:cNvSpPr>
          <p:nvPr>
            <p:ph type="title"/>
          </p:nvPr>
        </p:nvSpPr>
        <p:spPr>
          <a:xfrm>
            <a:off x="684213" y="631825"/>
            <a:ext cx="7772400" cy="511175"/>
          </a:xfrm>
        </p:spPr>
        <p:txBody>
          <a:bodyPr/>
          <a:lstStyle/>
          <a:p>
            <a:r>
              <a:rPr lang="en-US" altLang="ja-JP" dirty="0" smtClean="0"/>
              <a:t>8CSK data allocation</a:t>
            </a:r>
          </a:p>
        </p:txBody>
      </p:sp>
      <p:sp>
        <p:nvSpPr>
          <p:cNvPr id="148510" name="Text Box 30"/>
          <p:cNvSpPr txBox="1">
            <a:spLocks noChangeArrowheads="1"/>
          </p:cNvSpPr>
          <p:nvPr/>
        </p:nvSpPr>
        <p:spPr bwMode="auto">
          <a:xfrm>
            <a:off x="2871788" y="2081213"/>
            <a:ext cx="676275" cy="304800"/>
          </a:xfrm>
          <a:prstGeom prst="rect">
            <a:avLst/>
          </a:prstGeom>
          <a:noFill/>
          <a:ln w="9525">
            <a:noFill/>
            <a:miter lim="800000"/>
            <a:headEnd/>
            <a:tailEnd/>
          </a:ln>
          <a:effectLst/>
        </p:spPr>
        <p:txBody>
          <a:bodyPr wrap="none">
            <a:spAutoFit/>
          </a:bodyPr>
          <a:lstStyle/>
          <a:p>
            <a:r>
              <a:rPr lang="en-US" altLang="ja-JP" sz="1400"/>
              <a:t>[0 0 0]</a:t>
            </a:r>
          </a:p>
        </p:txBody>
      </p:sp>
      <p:sp>
        <p:nvSpPr>
          <p:cNvPr id="148511" name="Text Box 31"/>
          <p:cNvSpPr txBox="1">
            <a:spLocks noChangeArrowheads="1"/>
          </p:cNvSpPr>
          <p:nvPr/>
        </p:nvSpPr>
        <p:spPr bwMode="auto">
          <a:xfrm>
            <a:off x="3468688" y="2817813"/>
            <a:ext cx="676275" cy="304800"/>
          </a:xfrm>
          <a:prstGeom prst="rect">
            <a:avLst/>
          </a:prstGeom>
          <a:noFill/>
          <a:ln w="9525">
            <a:noFill/>
            <a:miter lim="800000"/>
            <a:headEnd/>
            <a:tailEnd/>
          </a:ln>
          <a:effectLst/>
        </p:spPr>
        <p:txBody>
          <a:bodyPr wrap="none">
            <a:spAutoFit/>
          </a:bodyPr>
          <a:lstStyle/>
          <a:p>
            <a:r>
              <a:rPr lang="en-US" altLang="ja-JP" sz="1400"/>
              <a:t>[0 1 0]</a:t>
            </a:r>
          </a:p>
        </p:txBody>
      </p:sp>
      <p:sp>
        <p:nvSpPr>
          <p:cNvPr id="148512" name="Text Box 32"/>
          <p:cNvSpPr txBox="1">
            <a:spLocks noChangeArrowheads="1"/>
          </p:cNvSpPr>
          <p:nvPr/>
        </p:nvSpPr>
        <p:spPr bwMode="auto">
          <a:xfrm>
            <a:off x="1287463" y="4164013"/>
            <a:ext cx="676275" cy="304800"/>
          </a:xfrm>
          <a:prstGeom prst="rect">
            <a:avLst/>
          </a:prstGeom>
          <a:noFill/>
          <a:ln w="9525">
            <a:noFill/>
            <a:miter lim="800000"/>
            <a:headEnd/>
            <a:tailEnd/>
          </a:ln>
          <a:effectLst/>
        </p:spPr>
        <p:txBody>
          <a:bodyPr wrap="none">
            <a:spAutoFit/>
          </a:bodyPr>
          <a:lstStyle/>
          <a:p>
            <a:r>
              <a:rPr lang="en-US" altLang="ja-JP" sz="1400"/>
              <a:t>[1 0 0]</a:t>
            </a:r>
          </a:p>
        </p:txBody>
      </p:sp>
      <p:sp>
        <p:nvSpPr>
          <p:cNvPr id="148513" name="Text Box 33"/>
          <p:cNvSpPr txBox="1">
            <a:spLocks noChangeArrowheads="1"/>
          </p:cNvSpPr>
          <p:nvPr/>
        </p:nvSpPr>
        <p:spPr bwMode="auto">
          <a:xfrm>
            <a:off x="4429125" y="4183063"/>
            <a:ext cx="676275" cy="304800"/>
          </a:xfrm>
          <a:prstGeom prst="rect">
            <a:avLst/>
          </a:prstGeom>
          <a:noFill/>
          <a:ln w="9525">
            <a:noFill/>
            <a:miter lim="800000"/>
            <a:headEnd/>
            <a:tailEnd/>
          </a:ln>
          <a:effectLst/>
        </p:spPr>
        <p:txBody>
          <a:bodyPr wrap="none">
            <a:spAutoFit/>
          </a:bodyPr>
          <a:lstStyle/>
          <a:p>
            <a:r>
              <a:rPr lang="en-US" altLang="ja-JP" sz="1400"/>
              <a:t>[1 1 1]</a:t>
            </a:r>
          </a:p>
        </p:txBody>
      </p:sp>
      <p:sp>
        <p:nvSpPr>
          <p:cNvPr id="148514" name="Text Box 34"/>
          <p:cNvSpPr txBox="1">
            <a:spLocks noChangeArrowheads="1"/>
          </p:cNvSpPr>
          <p:nvPr/>
        </p:nvSpPr>
        <p:spPr bwMode="auto">
          <a:xfrm>
            <a:off x="2405063" y="2806700"/>
            <a:ext cx="676275" cy="304800"/>
          </a:xfrm>
          <a:prstGeom prst="rect">
            <a:avLst/>
          </a:prstGeom>
          <a:noFill/>
          <a:ln w="9525">
            <a:noFill/>
            <a:miter lim="800000"/>
            <a:headEnd/>
            <a:tailEnd/>
          </a:ln>
          <a:effectLst/>
        </p:spPr>
        <p:txBody>
          <a:bodyPr wrap="none">
            <a:spAutoFit/>
          </a:bodyPr>
          <a:lstStyle/>
          <a:p>
            <a:r>
              <a:rPr lang="en-US" altLang="ja-JP" sz="1400"/>
              <a:t>[0 0 1]</a:t>
            </a:r>
          </a:p>
        </p:txBody>
      </p:sp>
      <p:sp>
        <p:nvSpPr>
          <p:cNvPr id="148515" name="Text Box 35"/>
          <p:cNvSpPr txBox="1">
            <a:spLocks noChangeArrowheads="1"/>
          </p:cNvSpPr>
          <p:nvPr/>
        </p:nvSpPr>
        <p:spPr bwMode="auto">
          <a:xfrm>
            <a:off x="3817938" y="3590925"/>
            <a:ext cx="676275" cy="304800"/>
          </a:xfrm>
          <a:prstGeom prst="rect">
            <a:avLst/>
          </a:prstGeom>
          <a:noFill/>
          <a:ln w="9525">
            <a:noFill/>
            <a:miter lim="800000"/>
            <a:headEnd/>
            <a:tailEnd/>
          </a:ln>
          <a:effectLst/>
        </p:spPr>
        <p:txBody>
          <a:bodyPr wrap="none">
            <a:spAutoFit/>
          </a:bodyPr>
          <a:lstStyle/>
          <a:p>
            <a:r>
              <a:rPr lang="en-US" altLang="ja-JP" sz="1400"/>
              <a:t>[0 1 1]</a:t>
            </a:r>
          </a:p>
        </p:txBody>
      </p:sp>
      <p:sp>
        <p:nvSpPr>
          <p:cNvPr id="148516" name="Text Box 36"/>
          <p:cNvSpPr txBox="1">
            <a:spLocks noChangeArrowheads="1"/>
          </p:cNvSpPr>
          <p:nvPr/>
        </p:nvSpPr>
        <p:spPr bwMode="auto">
          <a:xfrm>
            <a:off x="2217738" y="3595688"/>
            <a:ext cx="627062" cy="304800"/>
          </a:xfrm>
          <a:prstGeom prst="rect">
            <a:avLst/>
          </a:prstGeom>
          <a:noFill/>
          <a:ln w="9525">
            <a:noFill/>
            <a:miter lim="800000"/>
            <a:headEnd/>
            <a:tailEnd/>
          </a:ln>
          <a:effectLst/>
        </p:spPr>
        <p:txBody>
          <a:bodyPr wrap="none">
            <a:spAutoFit/>
          </a:bodyPr>
          <a:lstStyle/>
          <a:p>
            <a:r>
              <a:rPr lang="en-US" altLang="ja-JP" sz="1400"/>
              <a:t>[10 1]</a:t>
            </a:r>
          </a:p>
        </p:txBody>
      </p:sp>
      <p:sp>
        <p:nvSpPr>
          <p:cNvPr id="148517" name="Text Box 37"/>
          <p:cNvSpPr txBox="1">
            <a:spLocks noChangeArrowheads="1"/>
          </p:cNvSpPr>
          <p:nvPr/>
        </p:nvSpPr>
        <p:spPr bwMode="auto">
          <a:xfrm>
            <a:off x="2954338" y="4195763"/>
            <a:ext cx="676275" cy="304800"/>
          </a:xfrm>
          <a:prstGeom prst="rect">
            <a:avLst/>
          </a:prstGeom>
          <a:noFill/>
          <a:ln w="9525">
            <a:noFill/>
            <a:miter lim="800000"/>
            <a:headEnd/>
            <a:tailEnd/>
          </a:ln>
          <a:effectLst/>
        </p:spPr>
        <p:txBody>
          <a:bodyPr wrap="none">
            <a:spAutoFit/>
          </a:bodyPr>
          <a:lstStyle/>
          <a:p>
            <a:r>
              <a:rPr lang="en-US" altLang="ja-JP" sz="1400"/>
              <a:t>[1 1 0]</a:t>
            </a:r>
          </a:p>
        </p:txBody>
      </p:sp>
      <p:sp>
        <p:nvSpPr>
          <p:cNvPr id="148518" name="Line 38"/>
          <p:cNvSpPr>
            <a:spLocks noChangeShapeType="1"/>
          </p:cNvSpPr>
          <p:nvPr/>
        </p:nvSpPr>
        <p:spPr bwMode="auto">
          <a:xfrm flipH="1">
            <a:off x="1838325" y="2428875"/>
            <a:ext cx="1562100" cy="2095500"/>
          </a:xfrm>
          <a:prstGeom prst="line">
            <a:avLst/>
          </a:prstGeom>
          <a:noFill/>
          <a:ln w="9525">
            <a:solidFill>
              <a:schemeClr val="tx1"/>
            </a:solidFill>
            <a:round/>
            <a:headEnd/>
            <a:tailEnd/>
          </a:ln>
          <a:effectLst/>
        </p:spPr>
        <p:txBody>
          <a:bodyPr/>
          <a:lstStyle/>
          <a:p>
            <a:endParaRPr lang="ko-KR" altLang="en-US"/>
          </a:p>
        </p:txBody>
      </p:sp>
      <p:sp>
        <p:nvSpPr>
          <p:cNvPr id="148519" name="Line 39"/>
          <p:cNvSpPr>
            <a:spLocks noChangeShapeType="1"/>
          </p:cNvSpPr>
          <p:nvPr/>
        </p:nvSpPr>
        <p:spPr bwMode="auto">
          <a:xfrm>
            <a:off x="1828800" y="4533900"/>
            <a:ext cx="3124200" cy="0"/>
          </a:xfrm>
          <a:prstGeom prst="line">
            <a:avLst/>
          </a:prstGeom>
          <a:noFill/>
          <a:ln w="9525">
            <a:solidFill>
              <a:schemeClr val="tx1"/>
            </a:solidFill>
            <a:round/>
            <a:headEnd/>
            <a:tailEnd/>
          </a:ln>
          <a:effectLst/>
        </p:spPr>
        <p:txBody>
          <a:bodyPr/>
          <a:lstStyle/>
          <a:p>
            <a:endParaRPr lang="ko-KR" altLang="en-US"/>
          </a:p>
        </p:txBody>
      </p:sp>
      <p:sp>
        <p:nvSpPr>
          <p:cNvPr id="148520" name="Line 40"/>
          <p:cNvSpPr>
            <a:spLocks noChangeShapeType="1"/>
          </p:cNvSpPr>
          <p:nvPr/>
        </p:nvSpPr>
        <p:spPr bwMode="auto">
          <a:xfrm>
            <a:off x="3400425" y="2438400"/>
            <a:ext cx="1552575" cy="2105025"/>
          </a:xfrm>
          <a:prstGeom prst="line">
            <a:avLst/>
          </a:prstGeom>
          <a:noFill/>
          <a:ln w="9525">
            <a:solidFill>
              <a:schemeClr val="tx1"/>
            </a:solidFill>
            <a:round/>
            <a:headEnd/>
            <a:tailEnd/>
          </a:ln>
          <a:effectLst/>
        </p:spPr>
        <p:txBody>
          <a:bodyPr/>
          <a:lstStyle/>
          <a:p>
            <a:endParaRPr lang="ko-KR" altLang="en-US"/>
          </a:p>
        </p:txBody>
      </p:sp>
      <p:sp>
        <p:nvSpPr>
          <p:cNvPr id="148521" name="Text Box 41"/>
          <p:cNvSpPr txBox="1">
            <a:spLocks noChangeArrowheads="1"/>
          </p:cNvSpPr>
          <p:nvPr/>
        </p:nvSpPr>
        <p:spPr bwMode="auto">
          <a:xfrm>
            <a:off x="6161088" y="1412875"/>
            <a:ext cx="1619250" cy="366713"/>
          </a:xfrm>
          <a:prstGeom prst="rect">
            <a:avLst/>
          </a:prstGeom>
          <a:noFill/>
          <a:ln w="9525">
            <a:noFill/>
            <a:miter lim="800000"/>
            <a:headEnd/>
            <a:tailEnd/>
          </a:ln>
          <a:effectLst/>
        </p:spPr>
        <p:txBody>
          <a:bodyPr wrap="none">
            <a:spAutoFit/>
          </a:bodyPr>
          <a:lstStyle/>
          <a:p>
            <a:r>
              <a:rPr lang="en-US" altLang="ja-JP"/>
              <a:t>3bits / Symbol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p:cNvPicPr>
            <a:picLocks noChangeAspect="1" noChangeArrowheads="1"/>
          </p:cNvPicPr>
          <p:nvPr/>
        </p:nvPicPr>
        <p:blipFill>
          <a:blip r:embed="rId3"/>
          <a:srcRect/>
          <a:stretch>
            <a:fillRect/>
          </a:stretch>
        </p:blipFill>
        <p:spPr bwMode="auto">
          <a:xfrm>
            <a:off x="293688" y="1185863"/>
            <a:ext cx="5984875" cy="4429125"/>
          </a:xfrm>
          <a:prstGeom prst="rect">
            <a:avLst/>
          </a:prstGeom>
          <a:noFill/>
          <a:ln w="9525">
            <a:noFill/>
            <a:miter lim="800000"/>
            <a:headEnd/>
            <a:tailEnd/>
          </a:ln>
          <a:effectLst/>
        </p:spPr>
      </p:pic>
      <p:sp>
        <p:nvSpPr>
          <p:cNvPr id="150531" name="Rectangle 3"/>
          <p:cNvSpPr>
            <a:spLocks noGrp="1"/>
          </p:cNvSpPr>
          <p:nvPr>
            <p:ph type="title"/>
          </p:nvPr>
        </p:nvSpPr>
        <p:spPr>
          <a:xfrm>
            <a:off x="684213" y="631825"/>
            <a:ext cx="7772400" cy="511175"/>
          </a:xfrm>
        </p:spPr>
        <p:txBody>
          <a:bodyPr/>
          <a:lstStyle/>
          <a:p>
            <a:r>
              <a:rPr lang="en-US" altLang="ja-JP" dirty="0" smtClean="0"/>
              <a:t>16CSK data allocation</a:t>
            </a:r>
          </a:p>
        </p:txBody>
      </p:sp>
      <p:sp>
        <p:nvSpPr>
          <p:cNvPr id="150553" name="Text Box 25"/>
          <p:cNvSpPr txBox="1">
            <a:spLocks noChangeArrowheads="1"/>
          </p:cNvSpPr>
          <p:nvPr/>
        </p:nvSpPr>
        <p:spPr bwMode="auto">
          <a:xfrm>
            <a:off x="3001963" y="2081213"/>
            <a:ext cx="823912" cy="304800"/>
          </a:xfrm>
          <a:prstGeom prst="rect">
            <a:avLst/>
          </a:prstGeom>
          <a:noFill/>
          <a:ln w="9525">
            <a:noFill/>
            <a:miter lim="800000"/>
            <a:headEnd/>
            <a:tailEnd/>
          </a:ln>
          <a:effectLst/>
        </p:spPr>
        <p:txBody>
          <a:bodyPr wrap="none">
            <a:spAutoFit/>
          </a:bodyPr>
          <a:lstStyle/>
          <a:p>
            <a:r>
              <a:rPr lang="en-US" altLang="ja-JP" sz="1400"/>
              <a:t>[0 0 0 0]</a:t>
            </a:r>
          </a:p>
        </p:txBody>
      </p:sp>
      <p:sp>
        <p:nvSpPr>
          <p:cNvPr id="150554" name="Text Box 26"/>
          <p:cNvSpPr txBox="1">
            <a:spLocks noChangeArrowheads="1"/>
          </p:cNvSpPr>
          <p:nvPr/>
        </p:nvSpPr>
        <p:spPr bwMode="auto">
          <a:xfrm>
            <a:off x="3005138" y="3500438"/>
            <a:ext cx="823912" cy="304800"/>
          </a:xfrm>
          <a:prstGeom prst="rect">
            <a:avLst/>
          </a:prstGeom>
          <a:noFill/>
          <a:ln w="9525">
            <a:noFill/>
            <a:miter lim="800000"/>
            <a:headEnd/>
            <a:tailEnd/>
          </a:ln>
          <a:effectLst/>
        </p:spPr>
        <p:txBody>
          <a:bodyPr wrap="none">
            <a:spAutoFit/>
          </a:bodyPr>
          <a:lstStyle/>
          <a:p>
            <a:r>
              <a:rPr lang="en-US" altLang="ja-JP" sz="1400"/>
              <a:t>[0 1 0 1]</a:t>
            </a:r>
          </a:p>
        </p:txBody>
      </p:sp>
      <p:sp>
        <p:nvSpPr>
          <p:cNvPr id="150555" name="Text Box 27"/>
          <p:cNvSpPr txBox="1">
            <a:spLocks noChangeArrowheads="1"/>
          </p:cNvSpPr>
          <p:nvPr/>
        </p:nvSpPr>
        <p:spPr bwMode="auto">
          <a:xfrm>
            <a:off x="1195388" y="4524375"/>
            <a:ext cx="823912" cy="304800"/>
          </a:xfrm>
          <a:prstGeom prst="rect">
            <a:avLst/>
          </a:prstGeom>
          <a:noFill/>
          <a:ln w="9525">
            <a:noFill/>
            <a:miter lim="800000"/>
            <a:headEnd/>
            <a:tailEnd/>
          </a:ln>
          <a:effectLst/>
        </p:spPr>
        <p:txBody>
          <a:bodyPr wrap="none">
            <a:spAutoFit/>
          </a:bodyPr>
          <a:lstStyle/>
          <a:p>
            <a:r>
              <a:rPr lang="en-US" altLang="ja-JP" sz="1400"/>
              <a:t>[1 0 1 0]</a:t>
            </a:r>
          </a:p>
        </p:txBody>
      </p:sp>
      <p:sp>
        <p:nvSpPr>
          <p:cNvPr id="150556" name="Text Box 28"/>
          <p:cNvSpPr txBox="1">
            <a:spLocks noChangeArrowheads="1"/>
          </p:cNvSpPr>
          <p:nvPr/>
        </p:nvSpPr>
        <p:spPr bwMode="auto">
          <a:xfrm>
            <a:off x="4797425" y="4533900"/>
            <a:ext cx="823913" cy="304800"/>
          </a:xfrm>
          <a:prstGeom prst="rect">
            <a:avLst/>
          </a:prstGeom>
          <a:noFill/>
          <a:ln w="9525">
            <a:noFill/>
            <a:miter lim="800000"/>
            <a:headEnd/>
            <a:tailEnd/>
          </a:ln>
          <a:effectLst/>
        </p:spPr>
        <p:txBody>
          <a:bodyPr wrap="none">
            <a:spAutoFit/>
          </a:bodyPr>
          <a:lstStyle/>
          <a:p>
            <a:r>
              <a:rPr lang="en-US" altLang="ja-JP" sz="1400"/>
              <a:t>[1 1 1 1]</a:t>
            </a:r>
          </a:p>
        </p:txBody>
      </p:sp>
      <p:sp>
        <p:nvSpPr>
          <p:cNvPr id="150557" name="Text Box 29"/>
          <p:cNvSpPr txBox="1">
            <a:spLocks noChangeArrowheads="1"/>
          </p:cNvSpPr>
          <p:nvPr/>
        </p:nvSpPr>
        <p:spPr bwMode="auto">
          <a:xfrm>
            <a:off x="2303463" y="2816225"/>
            <a:ext cx="823912" cy="304800"/>
          </a:xfrm>
          <a:prstGeom prst="rect">
            <a:avLst/>
          </a:prstGeom>
          <a:noFill/>
          <a:ln w="9525">
            <a:noFill/>
            <a:miter lim="800000"/>
            <a:headEnd/>
            <a:tailEnd/>
          </a:ln>
          <a:effectLst/>
        </p:spPr>
        <p:txBody>
          <a:bodyPr wrap="none">
            <a:spAutoFit/>
          </a:bodyPr>
          <a:lstStyle/>
          <a:p>
            <a:r>
              <a:rPr lang="en-US" altLang="ja-JP" sz="1400"/>
              <a:t>[0 0 1 0]</a:t>
            </a:r>
          </a:p>
        </p:txBody>
      </p:sp>
      <p:sp>
        <p:nvSpPr>
          <p:cNvPr id="150558" name="Text Box 30"/>
          <p:cNvSpPr txBox="1">
            <a:spLocks noChangeArrowheads="1"/>
          </p:cNvSpPr>
          <p:nvPr/>
        </p:nvSpPr>
        <p:spPr bwMode="auto">
          <a:xfrm>
            <a:off x="3005138" y="2566988"/>
            <a:ext cx="823912" cy="304800"/>
          </a:xfrm>
          <a:prstGeom prst="rect">
            <a:avLst/>
          </a:prstGeom>
          <a:noFill/>
          <a:ln w="9525">
            <a:noFill/>
            <a:miter lim="800000"/>
            <a:headEnd/>
            <a:tailEnd/>
          </a:ln>
          <a:effectLst/>
        </p:spPr>
        <p:txBody>
          <a:bodyPr wrap="none">
            <a:spAutoFit/>
          </a:bodyPr>
          <a:lstStyle/>
          <a:p>
            <a:r>
              <a:rPr lang="en-US" altLang="ja-JP" sz="1400"/>
              <a:t>[0 0 0 1]</a:t>
            </a:r>
          </a:p>
        </p:txBody>
      </p:sp>
      <p:sp>
        <p:nvSpPr>
          <p:cNvPr id="150559" name="Text Box 31"/>
          <p:cNvSpPr txBox="1">
            <a:spLocks noChangeArrowheads="1"/>
          </p:cNvSpPr>
          <p:nvPr/>
        </p:nvSpPr>
        <p:spPr bwMode="auto">
          <a:xfrm>
            <a:off x="3752850" y="2816225"/>
            <a:ext cx="823913" cy="304800"/>
          </a:xfrm>
          <a:prstGeom prst="rect">
            <a:avLst/>
          </a:prstGeom>
          <a:noFill/>
          <a:ln w="9525">
            <a:noFill/>
            <a:miter lim="800000"/>
            <a:headEnd/>
            <a:tailEnd/>
          </a:ln>
          <a:effectLst/>
        </p:spPr>
        <p:txBody>
          <a:bodyPr wrap="none">
            <a:spAutoFit/>
          </a:bodyPr>
          <a:lstStyle/>
          <a:p>
            <a:r>
              <a:rPr lang="en-US" altLang="ja-JP" sz="1400"/>
              <a:t>[0 0 1 1]</a:t>
            </a:r>
          </a:p>
        </p:txBody>
      </p:sp>
      <p:sp>
        <p:nvSpPr>
          <p:cNvPr id="150560" name="Text Box 32"/>
          <p:cNvSpPr txBox="1">
            <a:spLocks noChangeArrowheads="1"/>
          </p:cNvSpPr>
          <p:nvPr/>
        </p:nvSpPr>
        <p:spPr bwMode="auto">
          <a:xfrm>
            <a:off x="2303463" y="3278188"/>
            <a:ext cx="823912" cy="304800"/>
          </a:xfrm>
          <a:prstGeom prst="rect">
            <a:avLst/>
          </a:prstGeom>
          <a:noFill/>
          <a:ln w="9525">
            <a:noFill/>
            <a:miter lim="800000"/>
            <a:headEnd/>
            <a:tailEnd/>
          </a:ln>
          <a:effectLst/>
        </p:spPr>
        <p:txBody>
          <a:bodyPr wrap="none">
            <a:spAutoFit/>
          </a:bodyPr>
          <a:lstStyle/>
          <a:p>
            <a:r>
              <a:rPr lang="en-US" altLang="ja-JP" sz="1400"/>
              <a:t>[0 1 0 0]</a:t>
            </a:r>
          </a:p>
        </p:txBody>
      </p:sp>
      <p:sp>
        <p:nvSpPr>
          <p:cNvPr id="150561" name="Text Box 33"/>
          <p:cNvSpPr txBox="1">
            <a:spLocks noChangeArrowheads="1"/>
          </p:cNvSpPr>
          <p:nvPr/>
        </p:nvSpPr>
        <p:spPr bwMode="auto">
          <a:xfrm>
            <a:off x="1630363" y="3516313"/>
            <a:ext cx="823912" cy="304800"/>
          </a:xfrm>
          <a:prstGeom prst="rect">
            <a:avLst/>
          </a:prstGeom>
          <a:noFill/>
          <a:ln w="9525">
            <a:noFill/>
            <a:miter lim="800000"/>
            <a:headEnd/>
            <a:tailEnd/>
          </a:ln>
          <a:effectLst/>
        </p:spPr>
        <p:txBody>
          <a:bodyPr wrap="none">
            <a:spAutoFit/>
          </a:bodyPr>
          <a:lstStyle/>
          <a:p>
            <a:r>
              <a:rPr lang="en-US" altLang="ja-JP" sz="1400"/>
              <a:t>[1 0 0 0]</a:t>
            </a:r>
          </a:p>
        </p:txBody>
      </p:sp>
      <p:sp>
        <p:nvSpPr>
          <p:cNvPr id="150562" name="Text Box 34"/>
          <p:cNvSpPr txBox="1">
            <a:spLocks noChangeArrowheads="1"/>
          </p:cNvSpPr>
          <p:nvPr/>
        </p:nvSpPr>
        <p:spPr bwMode="auto">
          <a:xfrm>
            <a:off x="3836988" y="3259138"/>
            <a:ext cx="823912" cy="304800"/>
          </a:xfrm>
          <a:prstGeom prst="rect">
            <a:avLst/>
          </a:prstGeom>
          <a:noFill/>
          <a:ln w="9525">
            <a:noFill/>
            <a:miter lim="800000"/>
            <a:headEnd/>
            <a:tailEnd/>
          </a:ln>
          <a:effectLst/>
        </p:spPr>
        <p:txBody>
          <a:bodyPr wrap="none">
            <a:spAutoFit/>
          </a:bodyPr>
          <a:lstStyle/>
          <a:p>
            <a:r>
              <a:rPr lang="en-US" altLang="ja-JP" sz="1400"/>
              <a:t>[0 1 1 0]</a:t>
            </a:r>
          </a:p>
        </p:txBody>
      </p:sp>
      <p:sp>
        <p:nvSpPr>
          <p:cNvPr id="150563" name="Text Box 35"/>
          <p:cNvSpPr txBox="1">
            <a:spLocks noChangeArrowheads="1"/>
          </p:cNvSpPr>
          <p:nvPr/>
        </p:nvSpPr>
        <p:spPr bwMode="auto">
          <a:xfrm>
            <a:off x="3005138" y="3979863"/>
            <a:ext cx="823912" cy="304800"/>
          </a:xfrm>
          <a:prstGeom prst="rect">
            <a:avLst/>
          </a:prstGeom>
          <a:noFill/>
          <a:ln w="9525">
            <a:noFill/>
            <a:miter lim="800000"/>
            <a:headEnd/>
            <a:tailEnd/>
          </a:ln>
          <a:effectLst/>
        </p:spPr>
        <p:txBody>
          <a:bodyPr wrap="none">
            <a:spAutoFit/>
          </a:bodyPr>
          <a:lstStyle/>
          <a:p>
            <a:r>
              <a:rPr lang="en-US" altLang="ja-JP" sz="1400"/>
              <a:t>[0 1 1 1]</a:t>
            </a:r>
          </a:p>
        </p:txBody>
      </p:sp>
      <p:sp>
        <p:nvSpPr>
          <p:cNvPr id="150564" name="Text Box 36"/>
          <p:cNvSpPr txBox="1">
            <a:spLocks noChangeArrowheads="1"/>
          </p:cNvSpPr>
          <p:nvPr/>
        </p:nvSpPr>
        <p:spPr bwMode="auto">
          <a:xfrm>
            <a:off x="4297363" y="3517900"/>
            <a:ext cx="823912" cy="304800"/>
          </a:xfrm>
          <a:prstGeom prst="rect">
            <a:avLst/>
          </a:prstGeom>
          <a:noFill/>
          <a:ln w="9525">
            <a:noFill/>
            <a:miter lim="800000"/>
            <a:headEnd/>
            <a:tailEnd/>
          </a:ln>
          <a:effectLst/>
        </p:spPr>
        <p:txBody>
          <a:bodyPr wrap="none">
            <a:spAutoFit/>
          </a:bodyPr>
          <a:lstStyle/>
          <a:p>
            <a:r>
              <a:rPr lang="en-US" altLang="ja-JP" sz="1400"/>
              <a:t>[1 1 0 0]</a:t>
            </a:r>
          </a:p>
        </p:txBody>
      </p:sp>
      <p:sp>
        <p:nvSpPr>
          <p:cNvPr id="150565" name="Text Box 37"/>
          <p:cNvSpPr txBox="1">
            <a:spLocks noChangeArrowheads="1"/>
          </p:cNvSpPr>
          <p:nvPr/>
        </p:nvSpPr>
        <p:spPr bwMode="auto">
          <a:xfrm>
            <a:off x="1906588" y="3979863"/>
            <a:ext cx="823912" cy="304800"/>
          </a:xfrm>
          <a:prstGeom prst="rect">
            <a:avLst/>
          </a:prstGeom>
          <a:noFill/>
          <a:ln w="9525">
            <a:noFill/>
            <a:miter lim="800000"/>
            <a:headEnd/>
            <a:tailEnd/>
          </a:ln>
          <a:effectLst/>
        </p:spPr>
        <p:txBody>
          <a:bodyPr wrap="none">
            <a:spAutoFit/>
          </a:bodyPr>
          <a:lstStyle/>
          <a:p>
            <a:r>
              <a:rPr lang="en-US" altLang="ja-JP" sz="1400"/>
              <a:t>[1 0 0 1]</a:t>
            </a:r>
          </a:p>
        </p:txBody>
      </p:sp>
      <p:sp>
        <p:nvSpPr>
          <p:cNvPr id="150566" name="Text Box 38"/>
          <p:cNvSpPr txBox="1">
            <a:spLocks noChangeArrowheads="1"/>
          </p:cNvSpPr>
          <p:nvPr/>
        </p:nvSpPr>
        <p:spPr bwMode="auto">
          <a:xfrm>
            <a:off x="2478088" y="4514850"/>
            <a:ext cx="823912" cy="304800"/>
          </a:xfrm>
          <a:prstGeom prst="rect">
            <a:avLst/>
          </a:prstGeom>
          <a:noFill/>
          <a:ln w="9525">
            <a:noFill/>
            <a:miter lim="800000"/>
            <a:headEnd/>
            <a:tailEnd/>
          </a:ln>
          <a:effectLst/>
        </p:spPr>
        <p:txBody>
          <a:bodyPr wrap="none">
            <a:spAutoFit/>
          </a:bodyPr>
          <a:lstStyle/>
          <a:p>
            <a:r>
              <a:rPr lang="en-US" altLang="ja-JP" sz="1400"/>
              <a:t>[1 0 1 1]</a:t>
            </a:r>
          </a:p>
        </p:txBody>
      </p:sp>
      <p:sp>
        <p:nvSpPr>
          <p:cNvPr id="150567" name="Text Box 39"/>
          <p:cNvSpPr txBox="1">
            <a:spLocks noChangeArrowheads="1"/>
          </p:cNvSpPr>
          <p:nvPr/>
        </p:nvSpPr>
        <p:spPr bwMode="auto">
          <a:xfrm>
            <a:off x="3559175" y="4533900"/>
            <a:ext cx="823913" cy="304800"/>
          </a:xfrm>
          <a:prstGeom prst="rect">
            <a:avLst/>
          </a:prstGeom>
          <a:noFill/>
          <a:ln w="9525">
            <a:noFill/>
            <a:miter lim="800000"/>
            <a:headEnd/>
            <a:tailEnd/>
          </a:ln>
          <a:effectLst/>
        </p:spPr>
        <p:txBody>
          <a:bodyPr wrap="none">
            <a:spAutoFit/>
          </a:bodyPr>
          <a:lstStyle/>
          <a:p>
            <a:r>
              <a:rPr lang="en-US" altLang="ja-JP" sz="1400"/>
              <a:t>[1 1 1 0]</a:t>
            </a:r>
          </a:p>
        </p:txBody>
      </p:sp>
      <p:sp>
        <p:nvSpPr>
          <p:cNvPr id="150568" name="Text Box 40"/>
          <p:cNvSpPr txBox="1">
            <a:spLocks noChangeArrowheads="1"/>
          </p:cNvSpPr>
          <p:nvPr/>
        </p:nvSpPr>
        <p:spPr bwMode="auto">
          <a:xfrm>
            <a:off x="4225925" y="3970338"/>
            <a:ext cx="823913" cy="304800"/>
          </a:xfrm>
          <a:prstGeom prst="rect">
            <a:avLst/>
          </a:prstGeom>
          <a:noFill/>
          <a:ln w="9525">
            <a:noFill/>
            <a:miter lim="800000"/>
            <a:headEnd/>
            <a:tailEnd/>
          </a:ln>
          <a:effectLst/>
        </p:spPr>
        <p:txBody>
          <a:bodyPr wrap="none">
            <a:spAutoFit/>
          </a:bodyPr>
          <a:lstStyle/>
          <a:p>
            <a:r>
              <a:rPr lang="en-US" altLang="ja-JP" sz="1400"/>
              <a:t>[1 1 0 1]</a:t>
            </a:r>
          </a:p>
        </p:txBody>
      </p:sp>
      <p:sp>
        <p:nvSpPr>
          <p:cNvPr id="150569" name="Line 41"/>
          <p:cNvSpPr>
            <a:spLocks noChangeShapeType="1"/>
          </p:cNvSpPr>
          <p:nvPr/>
        </p:nvSpPr>
        <p:spPr bwMode="auto">
          <a:xfrm flipH="1">
            <a:off x="1838325" y="2428875"/>
            <a:ext cx="1562100" cy="2095500"/>
          </a:xfrm>
          <a:prstGeom prst="line">
            <a:avLst/>
          </a:prstGeom>
          <a:noFill/>
          <a:ln w="9525">
            <a:solidFill>
              <a:schemeClr val="tx1"/>
            </a:solidFill>
            <a:round/>
            <a:headEnd/>
            <a:tailEnd/>
          </a:ln>
          <a:effectLst/>
        </p:spPr>
        <p:txBody>
          <a:bodyPr/>
          <a:lstStyle/>
          <a:p>
            <a:endParaRPr lang="ko-KR" altLang="en-US"/>
          </a:p>
        </p:txBody>
      </p:sp>
      <p:sp>
        <p:nvSpPr>
          <p:cNvPr id="150570" name="Line 42"/>
          <p:cNvSpPr>
            <a:spLocks noChangeShapeType="1"/>
          </p:cNvSpPr>
          <p:nvPr/>
        </p:nvSpPr>
        <p:spPr bwMode="auto">
          <a:xfrm>
            <a:off x="1828800" y="4533900"/>
            <a:ext cx="3124200" cy="0"/>
          </a:xfrm>
          <a:prstGeom prst="line">
            <a:avLst/>
          </a:prstGeom>
          <a:noFill/>
          <a:ln w="9525">
            <a:solidFill>
              <a:schemeClr val="tx1"/>
            </a:solidFill>
            <a:round/>
            <a:headEnd/>
            <a:tailEnd/>
          </a:ln>
          <a:effectLst/>
        </p:spPr>
        <p:txBody>
          <a:bodyPr/>
          <a:lstStyle/>
          <a:p>
            <a:endParaRPr lang="ko-KR" altLang="en-US"/>
          </a:p>
        </p:txBody>
      </p:sp>
      <p:sp>
        <p:nvSpPr>
          <p:cNvPr id="150571" name="Line 43"/>
          <p:cNvSpPr>
            <a:spLocks noChangeShapeType="1"/>
          </p:cNvSpPr>
          <p:nvPr/>
        </p:nvSpPr>
        <p:spPr bwMode="auto">
          <a:xfrm>
            <a:off x="3400425" y="2438400"/>
            <a:ext cx="1552575" cy="2105025"/>
          </a:xfrm>
          <a:prstGeom prst="line">
            <a:avLst/>
          </a:prstGeom>
          <a:noFill/>
          <a:ln w="9525">
            <a:solidFill>
              <a:schemeClr val="tx1"/>
            </a:solidFill>
            <a:round/>
            <a:headEnd/>
            <a:tailEnd/>
          </a:ln>
          <a:effectLst/>
        </p:spPr>
        <p:txBody>
          <a:bodyPr/>
          <a:lstStyle/>
          <a:p>
            <a:endParaRPr lang="ko-KR" altLang="en-US"/>
          </a:p>
        </p:txBody>
      </p:sp>
      <p:sp>
        <p:nvSpPr>
          <p:cNvPr id="150572" name="Text Box 44"/>
          <p:cNvSpPr txBox="1">
            <a:spLocks noChangeArrowheads="1"/>
          </p:cNvSpPr>
          <p:nvPr/>
        </p:nvSpPr>
        <p:spPr bwMode="auto">
          <a:xfrm>
            <a:off x="6161088" y="1412875"/>
            <a:ext cx="1619250" cy="366713"/>
          </a:xfrm>
          <a:prstGeom prst="rect">
            <a:avLst/>
          </a:prstGeom>
          <a:noFill/>
          <a:ln w="9525">
            <a:noFill/>
            <a:miter lim="800000"/>
            <a:headEnd/>
            <a:tailEnd/>
          </a:ln>
          <a:effectLst/>
        </p:spPr>
        <p:txBody>
          <a:bodyPr wrap="none">
            <a:spAutoFit/>
          </a:bodyPr>
          <a:lstStyle/>
          <a:p>
            <a:r>
              <a:rPr lang="en-US" altLang="ja-JP"/>
              <a:t>4bits / Symbol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p:cNvSpPr>
          <p:nvPr>
            <p:ph type="title"/>
          </p:nvPr>
        </p:nvSpPr>
        <p:spPr/>
        <p:txBody>
          <a:bodyPr/>
          <a:lstStyle/>
          <a:p>
            <a:r>
              <a:rPr lang="en-US" altLang="ja-JP" sz="3600" dirty="0" smtClean="0"/>
              <a:t>CSK constellations</a:t>
            </a:r>
          </a:p>
        </p:txBody>
      </p:sp>
      <p:sp>
        <p:nvSpPr>
          <p:cNvPr id="209923" name="Rectangle 3"/>
          <p:cNvSpPr>
            <a:spLocks noGrp="1"/>
          </p:cNvSpPr>
          <p:nvPr>
            <p:ph type="body" idx="1"/>
          </p:nvPr>
        </p:nvSpPr>
        <p:spPr/>
        <p:txBody>
          <a:bodyPr>
            <a:normAutofit fontScale="92500"/>
          </a:bodyPr>
          <a:lstStyle/>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CSK constellation is decided by the combination of the 3 color bands.</a:t>
            </a:r>
          </a:p>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The performance of CSK depends on the form of the CSK constellation triangle.</a:t>
            </a:r>
          </a:p>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The system can not select the combination which can not make a triangle on the </a:t>
            </a:r>
            <a:r>
              <a:rPr kumimoji="1" lang="en-US" altLang="ja-JP" sz="2800" kern="1200" dirty="0" err="1" smtClean="0">
                <a:latin typeface="Times New Roman" pitchFamily="18" charset="0"/>
                <a:ea typeface="굴림" charset="-127"/>
                <a:cs typeface="Times New Roman" pitchFamily="18" charset="0"/>
              </a:rPr>
              <a:t>xy</a:t>
            </a:r>
            <a:r>
              <a:rPr kumimoji="1" lang="en-US" altLang="ja-JP" sz="2800" kern="1200" dirty="0" smtClean="0">
                <a:latin typeface="Times New Roman" pitchFamily="18" charset="0"/>
                <a:ea typeface="굴림" charset="-127"/>
                <a:cs typeface="Times New Roman" pitchFamily="18" charset="0"/>
              </a:rPr>
              <a:t> color coordinates, like as (110-101-100) or (100-011-010).</a:t>
            </a:r>
          </a:p>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Some color band combination examples and their </a:t>
            </a:r>
            <a:r>
              <a:rPr kumimoji="1" lang="en-US" altLang="ja-JP" sz="2800" kern="1200" dirty="0" err="1" smtClean="0">
                <a:latin typeface="Times New Roman" pitchFamily="18" charset="0"/>
                <a:ea typeface="굴림" charset="-127"/>
                <a:cs typeface="Times New Roman" pitchFamily="18" charset="0"/>
              </a:rPr>
              <a:t>xy</a:t>
            </a:r>
            <a:r>
              <a:rPr kumimoji="1" lang="en-US" altLang="ja-JP" sz="2800" kern="1200" dirty="0" smtClean="0">
                <a:latin typeface="Times New Roman" pitchFamily="18" charset="0"/>
                <a:ea typeface="굴림" charset="-127"/>
                <a:cs typeface="Times New Roman" pitchFamily="18" charset="0"/>
              </a:rPr>
              <a:t> coordinates’ values are shown in page12-23</a:t>
            </a:r>
            <a:r>
              <a:rPr kumimoji="1" lang="en-US" altLang="ja-JP" sz="2800" kern="1200" dirty="0" smtClean="0">
                <a:latin typeface="Times New Roman" pitchFamily="18" charset="0"/>
                <a:ea typeface="굴림" charset="-127"/>
                <a:cs typeface="Times New Roman" pitchFamily="18" charset="0"/>
              </a:rPr>
              <a:t>.</a:t>
            </a:r>
            <a:endParaRPr kumimoji="1" lang="en-US" altLang="ja-JP" sz="2800" kern="1200" dirty="0" smtClean="0">
              <a:latin typeface="Times New Roman" pitchFamily="18" charset="0"/>
              <a:ea typeface="굴림" charset="-127"/>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90B3227F-2704-46B9-9A4A-237D9569025D}" type="slidenum">
              <a:rPr lang="ja-JP" altLang="en-US"/>
              <a:pPr/>
              <a:t>13</a:t>
            </a:fld>
            <a:endParaRPr lang="en-US" altLang="ja-JP" dirty="0"/>
          </a:p>
        </p:txBody>
      </p:sp>
      <p:sp>
        <p:nvSpPr>
          <p:cNvPr id="166914" name="Rectangle 2"/>
          <p:cNvSpPr>
            <a:spLocks noGrp="1"/>
          </p:cNvSpPr>
          <p:nvPr>
            <p:ph type="title"/>
          </p:nvPr>
        </p:nvSpPr>
        <p:spPr>
          <a:xfrm>
            <a:off x="457200" y="592138"/>
            <a:ext cx="8229600" cy="855662"/>
          </a:xfrm>
          <a:noFill/>
          <a:ln/>
        </p:spPr>
        <p:txBody>
          <a:bodyPr lIns="92075" tIns="46038" rIns="92075" bIns="46038">
            <a:normAutofit fontScale="90000"/>
          </a:bodyPr>
          <a:lstStyle/>
          <a:p>
            <a:r>
              <a:rPr lang="en-US" altLang="ja-JP" sz="3200" dirty="0" smtClean="0"/>
              <a:t>Color band combination for CSK (110-010-000)</a:t>
            </a:r>
            <a:endParaRPr lang="ko-KR" altLang="en-US" sz="3200" dirty="0" smtClean="0">
              <a:ea typeface="굴림" charset="-127"/>
            </a:endParaRPr>
          </a:p>
        </p:txBody>
      </p:sp>
      <p:grpSp>
        <p:nvGrpSpPr>
          <p:cNvPr id="2" name="Group 3"/>
          <p:cNvGrpSpPr>
            <a:grpSpLocks/>
          </p:cNvGrpSpPr>
          <p:nvPr/>
        </p:nvGrpSpPr>
        <p:grpSpPr bwMode="auto">
          <a:xfrm>
            <a:off x="2052638" y="1890712"/>
            <a:ext cx="4560887" cy="4468813"/>
            <a:chOff x="1610" y="1071"/>
            <a:chExt cx="2160" cy="2406"/>
          </a:xfrm>
        </p:grpSpPr>
        <p:pic>
          <p:nvPicPr>
            <p:cNvPr id="166916" name="Picture 4" descr="図12 XYZ表色系色度図"/>
            <p:cNvPicPr>
              <a:picLocks noChangeAspect="1" noChangeArrowheads="1"/>
            </p:cNvPicPr>
            <p:nvPr/>
          </p:nvPicPr>
          <p:blipFill>
            <a:blip r:embed="rId3"/>
            <a:srcRect/>
            <a:stretch>
              <a:fillRect/>
            </a:stretch>
          </p:blipFill>
          <p:spPr bwMode="auto">
            <a:xfrm>
              <a:off x="1610" y="1071"/>
              <a:ext cx="2160" cy="1350"/>
            </a:xfrm>
            <a:prstGeom prst="rect">
              <a:avLst/>
            </a:prstGeom>
            <a:noFill/>
          </p:spPr>
        </p:pic>
        <p:pic>
          <p:nvPicPr>
            <p:cNvPr id="166917" name="Picture 5" descr="図12 XYZ表色系色度図"/>
            <p:cNvPicPr>
              <a:picLocks noChangeAspect="1" noChangeArrowheads="1"/>
            </p:cNvPicPr>
            <p:nvPr/>
          </p:nvPicPr>
          <p:blipFill>
            <a:blip r:embed="rId4"/>
            <a:srcRect/>
            <a:stretch>
              <a:fillRect/>
            </a:stretch>
          </p:blipFill>
          <p:spPr bwMode="auto">
            <a:xfrm>
              <a:off x="1610" y="2421"/>
              <a:ext cx="2160" cy="1056"/>
            </a:xfrm>
            <a:prstGeom prst="rect">
              <a:avLst/>
            </a:prstGeom>
            <a:noFill/>
          </p:spPr>
        </p:pic>
        <p:sp>
          <p:nvSpPr>
            <p:cNvPr id="166918" name="Text Box 6"/>
            <p:cNvSpPr txBox="1">
              <a:spLocks noChangeArrowheads="1"/>
            </p:cNvSpPr>
            <p:nvPr/>
          </p:nvSpPr>
          <p:spPr bwMode="auto">
            <a:xfrm>
              <a:off x="3483" y="2679"/>
              <a:ext cx="134" cy="148"/>
            </a:xfrm>
            <a:prstGeom prst="rect">
              <a:avLst/>
            </a:prstGeom>
            <a:noFill/>
            <a:ln w="9525">
              <a:noFill/>
              <a:miter lim="800000"/>
              <a:headEnd/>
              <a:tailEnd/>
            </a:ln>
          </p:spPr>
          <p:txBody>
            <a:bodyPr>
              <a:spAutoFit/>
            </a:bodyPr>
            <a:lstStyle/>
            <a:p>
              <a:pPr eaLnBrk="0" hangingPunct="0"/>
              <a:endParaRPr lang="en-US" altLang="ja-JP" sz="1200">
                <a:latin typeface="Times New Roman" pitchFamily="18" charset="0"/>
                <a:ea typeface="굴림" charset="-127"/>
              </a:endParaRPr>
            </a:p>
          </p:txBody>
        </p:sp>
      </p:grpSp>
      <p:sp>
        <p:nvSpPr>
          <p:cNvPr id="166919" name="Rectangle 7"/>
          <p:cNvSpPr>
            <a:spLocks noChangeArrowheads="1"/>
          </p:cNvSpPr>
          <p:nvPr/>
        </p:nvSpPr>
        <p:spPr bwMode="auto">
          <a:xfrm>
            <a:off x="3986213" y="1962150"/>
            <a:ext cx="1143000" cy="209550"/>
          </a:xfrm>
          <a:prstGeom prst="rect">
            <a:avLst/>
          </a:prstGeom>
          <a:solidFill>
            <a:schemeClr val="bg1"/>
          </a:solidFill>
          <a:ln w="9525">
            <a:noFill/>
            <a:miter lim="800000"/>
            <a:headEnd/>
            <a:tailEnd/>
          </a:ln>
          <a:effectLst/>
        </p:spPr>
        <p:txBody>
          <a:bodyPr wrap="none" anchor="ctr"/>
          <a:lstStyle/>
          <a:p>
            <a:endParaRPr lang="ko-KR" altLang="en-US"/>
          </a:p>
        </p:txBody>
      </p:sp>
      <p:sp>
        <p:nvSpPr>
          <p:cNvPr id="166920" name="Oval 8"/>
          <p:cNvSpPr>
            <a:spLocks noChangeArrowheads="1"/>
          </p:cNvSpPr>
          <p:nvPr/>
        </p:nvSpPr>
        <p:spPr bwMode="auto">
          <a:xfrm>
            <a:off x="3419475" y="6078537"/>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66921" name="Oval 9"/>
          <p:cNvSpPr>
            <a:spLocks noChangeArrowheads="1"/>
          </p:cNvSpPr>
          <p:nvPr/>
        </p:nvSpPr>
        <p:spPr bwMode="auto">
          <a:xfrm>
            <a:off x="2971800" y="5527675"/>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66922" name="Oval 10"/>
          <p:cNvSpPr>
            <a:spLocks noChangeArrowheads="1"/>
          </p:cNvSpPr>
          <p:nvPr/>
        </p:nvSpPr>
        <p:spPr bwMode="auto">
          <a:xfrm>
            <a:off x="3452813" y="2655887"/>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166923" name="Oval 11"/>
          <p:cNvSpPr>
            <a:spLocks noChangeArrowheads="1"/>
          </p:cNvSpPr>
          <p:nvPr/>
        </p:nvSpPr>
        <p:spPr bwMode="auto">
          <a:xfrm>
            <a:off x="5068888" y="3940175"/>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166924" name="Oval 12"/>
          <p:cNvSpPr>
            <a:spLocks noChangeArrowheads="1"/>
          </p:cNvSpPr>
          <p:nvPr/>
        </p:nvSpPr>
        <p:spPr bwMode="auto">
          <a:xfrm>
            <a:off x="6038850" y="4779962"/>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66925" name="Oval 13"/>
          <p:cNvSpPr>
            <a:spLocks noChangeArrowheads="1"/>
          </p:cNvSpPr>
          <p:nvPr/>
        </p:nvSpPr>
        <p:spPr bwMode="auto">
          <a:xfrm>
            <a:off x="6111875" y="4864100"/>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66926" name="Oval 14"/>
          <p:cNvSpPr>
            <a:spLocks noChangeArrowheads="1"/>
          </p:cNvSpPr>
          <p:nvPr/>
        </p:nvSpPr>
        <p:spPr bwMode="auto">
          <a:xfrm>
            <a:off x="6184900" y="4929187"/>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66930" name="Line 18"/>
          <p:cNvSpPr>
            <a:spLocks noChangeShapeType="1"/>
          </p:cNvSpPr>
          <p:nvPr/>
        </p:nvSpPr>
        <p:spPr bwMode="auto">
          <a:xfrm flipH="1">
            <a:off x="6326188" y="4756150"/>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66931" name="Text Box 19"/>
          <p:cNvSpPr txBox="1">
            <a:spLocks noChangeArrowheads="1"/>
          </p:cNvSpPr>
          <p:nvPr/>
        </p:nvSpPr>
        <p:spPr bwMode="auto">
          <a:xfrm>
            <a:off x="7204075" y="4606925"/>
            <a:ext cx="436563" cy="274637"/>
          </a:xfrm>
          <a:prstGeom prst="rect">
            <a:avLst/>
          </a:prstGeom>
          <a:noFill/>
          <a:ln w="9525">
            <a:noFill/>
            <a:miter lim="800000"/>
            <a:headEnd/>
            <a:tailEnd/>
          </a:ln>
          <a:effectLst/>
        </p:spPr>
        <p:txBody>
          <a:bodyPr wrap="none">
            <a:spAutoFit/>
          </a:bodyPr>
          <a:lstStyle/>
          <a:p>
            <a:r>
              <a:rPr lang="en-US" altLang="ja-JP" sz="1200"/>
              <a:t>110</a:t>
            </a:r>
          </a:p>
        </p:txBody>
      </p:sp>
      <p:sp>
        <p:nvSpPr>
          <p:cNvPr id="166932" name="Line 20"/>
          <p:cNvSpPr>
            <a:spLocks noChangeShapeType="1"/>
          </p:cNvSpPr>
          <p:nvPr/>
        </p:nvSpPr>
        <p:spPr bwMode="auto">
          <a:xfrm flipH="1">
            <a:off x="6257925" y="4649787"/>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66933" name="Text Box 21"/>
          <p:cNvSpPr txBox="1">
            <a:spLocks noChangeArrowheads="1"/>
          </p:cNvSpPr>
          <p:nvPr/>
        </p:nvSpPr>
        <p:spPr bwMode="auto">
          <a:xfrm>
            <a:off x="7118350" y="4481512"/>
            <a:ext cx="436563" cy="274638"/>
          </a:xfrm>
          <a:prstGeom prst="rect">
            <a:avLst/>
          </a:prstGeom>
          <a:noFill/>
          <a:ln w="9525">
            <a:noFill/>
            <a:miter lim="800000"/>
            <a:headEnd/>
            <a:tailEnd/>
          </a:ln>
          <a:effectLst/>
        </p:spPr>
        <p:txBody>
          <a:bodyPr wrap="none">
            <a:spAutoFit/>
          </a:bodyPr>
          <a:lstStyle/>
          <a:p>
            <a:r>
              <a:rPr lang="en-US" altLang="ja-JP" sz="1200"/>
              <a:t>101</a:t>
            </a:r>
          </a:p>
        </p:txBody>
      </p:sp>
      <p:sp>
        <p:nvSpPr>
          <p:cNvPr id="166934" name="Line 22"/>
          <p:cNvSpPr>
            <a:spLocks noChangeShapeType="1"/>
          </p:cNvSpPr>
          <p:nvPr/>
        </p:nvSpPr>
        <p:spPr bwMode="auto">
          <a:xfrm flipH="1">
            <a:off x="6164263" y="4530725"/>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66935" name="Text Box 23"/>
          <p:cNvSpPr txBox="1">
            <a:spLocks noChangeArrowheads="1"/>
          </p:cNvSpPr>
          <p:nvPr/>
        </p:nvSpPr>
        <p:spPr bwMode="auto">
          <a:xfrm>
            <a:off x="7005638" y="4316412"/>
            <a:ext cx="436562" cy="274638"/>
          </a:xfrm>
          <a:prstGeom prst="rect">
            <a:avLst/>
          </a:prstGeom>
          <a:noFill/>
          <a:ln w="9525">
            <a:noFill/>
            <a:miter lim="800000"/>
            <a:headEnd/>
            <a:tailEnd/>
          </a:ln>
          <a:effectLst/>
        </p:spPr>
        <p:txBody>
          <a:bodyPr wrap="none">
            <a:spAutoFit/>
          </a:bodyPr>
          <a:lstStyle/>
          <a:p>
            <a:r>
              <a:rPr lang="en-US" altLang="ja-JP" sz="1200"/>
              <a:t>100</a:t>
            </a:r>
          </a:p>
        </p:txBody>
      </p:sp>
      <p:sp>
        <p:nvSpPr>
          <p:cNvPr id="166936" name="Line 24"/>
          <p:cNvSpPr>
            <a:spLocks noChangeShapeType="1"/>
          </p:cNvSpPr>
          <p:nvPr/>
        </p:nvSpPr>
        <p:spPr bwMode="auto">
          <a:xfrm flipH="1">
            <a:off x="5213350" y="3790950"/>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66937" name="Text Box 25"/>
          <p:cNvSpPr txBox="1">
            <a:spLocks noChangeArrowheads="1"/>
          </p:cNvSpPr>
          <p:nvPr/>
        </p:nvSpPr>
        <p:spPr bwMode="auto">
          <a:xfrm>
            <a:off x="6091238" y="3641725"/>
            <a:ext cx="436562" cy="274637"/>
          </a:xfrm>
          <a:prstGeom prst="rect">
            <a:avLst/>
          </a:prstGeom>
          <a:noFill/>
          <a:ln w="9525">
            <a:noFill/>
            <a:miter lim="800000"/>
            <a:headEnd/>
            <a:tailEnd/>
          </a:ln>
          <a:effectLst/>
        </p:spPr>
        <p:txBody>
          <a:bodyPr wrap="none">
            <a:spAutoFit/>
          </a:bodyPr>
          <a:lstStyle/>
          <a:p>
            <a:r>
              <a:rPr lang="en-US" altLang="ja-JP" sz="1200"/>
              <a:t>011</a:t>
            </a:r>
          </a:p>
        </p:txBody>
      </p:sp>
      <p:sp>
        <p:nvSpPr>
          <p:cNvPr id="166938" name="Line 26"/>
          <p:cNvSpPr>
            <a:spLocks noChangeShapeType="1"/>
          </p:cNvSpPr>
          <p:nvPr/>
        </p:nvSpPr>
        <p:spPr bwMode="auto">
          <a:xfrm flipH="1">
            <a:off x="3578225" y="2451100"/>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66939" name="Text Box 27"/>
          <p:cNvSpPr txBox="1">
            <a:spLocks noChangeArrowheads="1"/>
          </p:cNvSpPr>
          <p:nvPr/>
        </p:nvSpPr>
        <p:spPr bwMode="auto">
          <a:xfrm>
            <a:off x="4456113" y="2301875"/>
            <a:ext cx="436562" cy="274637"/>
          </a:xfrm>
          <a:prstGeom prst="rect">
            <a:avLst/>
          </a:prstGeom>
          <a:noFill/>
          <a:ln w="9525">
            <a:noFill/>
            <a:miter lim="800000"/>
            <a:headEnd/>
            <a:tailEnd/>
          </a:ln>
          <a:effectLst/>
        </p:spPr>
        <p:txBody>
          <a:bodyPr wrap="none">
            <a:spAutoFit/>
          </a:bodyPr>
          <a:lstStyle/>
          <a:p>
            <a:r>
              <a:rPr lang="en-US" altLang="ja-JP" sz="1200"/>
              <a:t>010</a:t>
            </a:r>
          </a:p>
        </p:txBody>
      </p:sp>
      <p:sp>
        <p:nvSpPr>
          <p:cNvPr id="166940" name="Line 28"/>
          <p:cNvSpPr>
            <a:spLocks noChangeShapeType="1"/>
          </p:cNvSpPr>
          <p:nvPr/>
        </p:nvSpPr>
        <p:spPr bwMode="auto">
          <a:xfrm>
            <a:off x="1971675" y="5305425"/>
            <a:ext cx="950913" cy="212725"/>
          </a:xfrm>
          <a:prstGeom prst="line">
            <a:avLst/>
          </a:prstGeom>
          <a:noFill/>
          <a:ln w="9525">
            <a:solidFill>
              <a:schemeClr val="tx1"/>
            </a:solidFill>
            <a:round/>
            <a:headEnd/>
            <a:tailEnd type="triangle" w="med" len="med"/>
          </a:ln>
          <a:effectLst/>
        </p:spPr>
        <p:txBody>
          <a:bodyPr/>
          <a:lstStyle/>
          <a:p>
            <a:endParaRPr lang="ko-KR" altLang="en-US"/>
          </a:p>
        </p:txBody>
      </p:sp>
      <p:sp>
        <p:nvSpPr>
          <p:cNvPr id="166941" name="Text Box 29"/>
          <p:cNvSpPr txBox="1">
            <a:spLocks noChangeArrowheads="1"/>
          </p:cNvSpPr>
          <p:nvPr/>
        </p:nvSpPr>
        <p:spPr bwMode="auto">
          <a:xfrm>
            <a:off x="1554163" y="5146675"/>
            <a:ext cx="436562" cy="274637"/>
          </a:xfrm>
          <a:prstGeom prst="rect">
            <a:avLst/>
          </a:prstGeom>
          <a:noFill/>
          <a:ln w="9525">
            <a:noFill/>
            <a:miter lim="800000"/>
            <a:headEnd/>
            <a:tailEnd/>
          </a:ln>
          <a:effectLst/>
        </p:spPr>
        <p:txBody>
          <a:bodyPr wrap="none">
            <a:spAutoFit/>
          </a:bodyPr>
          <a:lstStyle/>
          <a:p>
            <a:r>
              <a:rPr lang="en-US" altLang="ja-JP" sz="1200"/>
              <a:t>001</a:t>
            </a:r>
          </a:p>
        </p:txBody>
      </p:sp>
      <p:sp>
        <p:nvSpPr>
          <p:cNvPr id="166942" name="Line 30"/>
          <p:cNvSpPr>
            <a:spLocks noChangeShapeType="1"/>
          </p:cNvSpPr>
          <p:nvPr/>
        </p:nvSpPr>
        <p:spPr bwMode="auto">
          <a:xfrm flipV="1">
            <a:off x="2317750" y="6149975"/>
            <a:ext cx="1079500" cy="120650"/>
          </a:xfrm>
          <a:prstGeom prst="line">
            <a:avLst/>
          </a:prstGeom>
          <a:noFill/>
          <a:ln w="9525">
            <a:solidFill>
              <a:schemeClr val="tx1"/>
            </a:solidFill>
            <a:round/>
            <a:headEnd/>
            <a:tailEnd type="triangle" w="med" len="med"/>
          </a:ln>
          <a:effectLst/>
        </p:spPr>
        <p:txBody>
          <a:bodyPr/>
          <a:lstStyle/>
          <a:p>
            <a:endParaRPr lang="ko-KR" altLang="en-US"/>
          </a:p>
        </p:txBody>
      </p:sp>
      <p:sp>
        <p:nvSpPr>
          <p:cNvPr id="166943" name="Text Box 31"/>
          <p:cNvSpPr txBox="1">
            <a:spLocks noChangeArrowheads="1"/>
          </p:cNvSpPr>
          <p:nvPr/>
        </p:nvSpPr>
        <p:spPr bwMode="auto">
          <a:xfrm>
            <a:off x="1900238" y="6111875"/>
            <a:ext cx="436562" cy="274637"/>
          </a:xfrm>
          <a:prstGeom prst="rect">
            <a:avLst/>
          </a:prstGeom>
          <a:noFill/>
          <a:ln w="9525">
            <a:noFill/>
            <a:miter lim="800000"/>
            <a:headEnd/>
            <a:tailEnd/>
          </a:ln>
          <a:effectLst/>
        </p:spPr>
        <p:txBody>
          <a:bodyPr wrap="none">
            <a:spAutoFit/>
          </a:bodyPr>
          <a:lstStyle/>
          <a:p>
            <a:r>
              <a:rPr lang="en-US" altLang="ja-JP" sz="1200"/>
              <a:t>000</a:t>
            </a:r>
          </a:p>
        </p:txBody>
      </p:sp>
      <p:sp>
        <p:nvSpPr>
          <p:cNvPr id="166944" name="Line 32"/>
          <p:cNvSpPr>
            <a:spLocks noChangeShapeType="1"/>
          </p:cNvSpPr>
          <p:nvPr/>
        </p:nvSpPr>
        <p:spPr bwMode="auto">
          <a:xfrm flipH="1">
            <a:off x="3463925" y="2716212"/>
            <a:ext cx="38100" cy="3417888"/>
          </a:xfrm>
          <a:prstGeom prst="line">
            <a:avLst/>
          </a:prstGeom>
          <a:noFill/>
          <a:ln w="25400">
            <a:solidFill>
              <a:srgbClr val="FF0000"/>
            </a:solidFill>
            <a:round/>
            <a:headEnd/>
            <a:tailEnd/>
          </a:ln>
          <a:effectLst/>
        </p:spPr>
        <p:txBody>
          <a:bodyPr/>
          <a:lstStyle/>
          <a:p>
            <a:endParaRPr lang="ko-KR" altLang="en-US"/>
          </a:p>
        </p:txBody>
      </p:sp>
      <p:sp>
        <p:nvSpPr>
          <p:cNvPr id="166945" name="Line 33"/>
          <p:cNvSpPr>
            <a:spLocks noChangeShapeType="1"/>
          </p:cNvSpPr>
          <p:nvPr/>
        </p:nvSpPr>
        <p:spPr bwMode="auto">
          <a:xfrm>
            <a:off x="3505200" y="2719387"/>
            <a:ext cx="2724150" cy="2246313"/>
          </a:xfrm>
          <a:prstGeom prst="line">
            <a:avLst/>
          </a:prstGeom>
          <a:noFill/>
          <a:ln w="25400">
            <a:solidFill>
              <a:srgbClr val="FF0000"/>
            </a:solidFill>
            <a:round/>
            <a:headEnd/>
            <a:tailEnd/>
          </a:ln>
          <a:effectLst/>
        </p:spPr>
        <p:txBody>
          <a:bodyPr/>
          <a:lstStyle/>
          <a:p>
            <a:endParaRPr lang="ko-KR" altLang="en-US"/>
          </a:p>
        </p:txBody>
      </p:sp>
      <p:sp>
        <p:nvSpPr>
          <p:cNvPr id="166946" name="Line 34"/>
          <p:cNvSpPr>
            <a:spLocks noChangeShapeType="1"/>
          </p:cNvSpPr>
          <p:nvPr/>
        </p:nvSpPr>
        <p:spPr bwMode="auto">
          <a:xfrm flipH="1">
            <a:off x="3449638" y="4981575"/>
            <a:ext cx="2781300" cy="1147762"/>
          </a:xfrm>
          <a:prstGeom prst="line">
            <a:avLst/>
          </a:prstGeom>
          <a:noFill/>
          <a:ln w="25400">
            <a:solidFill>
              <a:srgbClr val="FF0000"/>
            </a:solidFill>
            <a:round/>
            <a:headEnd/>
            <a:tailEnd/>
          </a:ln>
          <a:effectLst/>
        </p:spPr>
        <p:txBody>
          <a:bodyPr/>
          <a:lstStyle/>
          <a:p>
            <a:endParaRPr lang="ko-KR" altLang="en-US"/>
          </a:p>
        </p:txBody>
      </p:sp>
      <p:sp>
        <p:nvSpPr>
          <p:cNvPr id="166947" name="Oval 35"/>
          <p:cNvSpPr>
            <a:spLocks noChangeArrowheads="1"/>
          </p:cNvSpPr>
          <p:nvPr/>
        </p:nvSpPr>
        <p:spPr bwMode="auto">
          <a:xfrm>
            <a:off x="1865313" y="6067425"/>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66948" name="Oval 36"/>
          <p:cNvSpPr>
            <a:spLocks noChangeArrowheads="1"/>
          </p:cNvSpPr>
          <p:nvPr/>
        </p:nvSpPr>
        <p:spPr bwMode="auto">
          <a:xfrm>
            <a:off x="7208838" y="4603750"/>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66949" name="Oval 37"/>
          <p:cNvSpPr>
            <a:spLocks noChangeArrowheads="1"/>
          </p:cNvSpPr>
          <p:nvPr/>
        </p:nvSpPr>
        <p:spPr bwMode="auto">
          <a:xfrm>
            <a:off x="4446588" y="2257425"/>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66950" name="Text Box 38"/>
          <p:cNvSpPr txBox="1">
            <a:spLocks noChangeArrowheads="1"/>
          </p:cNvSpPr>
          <p:nvPr/>
        </p:nvSpPr>
        <p:spPr bwMode="auto">
          <a:xfrm>
            <a:off x="7685088" y="4424362"/>
            <a:ext cx="831850" cy="366713"/>
          </a:xfrm>
          <a:prstGeom prst="rect">
            <a:avLst/>
          </a:prstGeom>
          <a:noFill/>
          <a:ln w="9525">
            <a:noFill/>
            <a:miter lim="800000"/>
            <a:headEnd/>
            <a:tailEnd/>
          </a:ln>
          <a:effectLst/>
        </p:spPr>
        <p:txBody>
          <a:bodyPr wrap="none">
            <a:spAutoFit/>
          </a:bodyPr>
          <a:lstStyle/>
          <a:p>
            <a:r>
              <a:rPr lang="en-US" altLang="ja-JP">
                <a:solidFill>
                  <a:srgbClr val="FF3300"/>
                </a:solidFill>
              </a:rPr>
              <a:t>Band i</a:t>
            </a:r>
          </a:p>
        </p:txBody>
      </p:sp>
      <p:sp>
        <p:nvSpPr>
          <p:cNvPr id="166951" name="Text Box 39"/>
          <p:cNvSpPr txBox="1">
            <a:spLocks noChangeArrowheads="1"/>
          </p:cNvSpPr>
          <p:nvPr/>
        </p:nvSpPr>
        <p:spPr bwMode="auto">
          <a:xfrm>
            <a:off x="4973638" y="2230437"/>
            <a:ext cx="831850" cy="366713"/>
          </a:xfrm>
          <a:prstGeom prst="rect">
            <a:avLst/>
          </a:prstGeom>
          <a:noFill/>
          <a:ln w="9525">
            <a:noFill/>
            <a:miter lim="800000"/>
            <a:headEnd/>
            <a:tailEnd/>
          </a:ln>
          <a:effectLst/>
        </p:spPr>
        <p:txBody>
          <a:bodyPr wrap="none">
            <a:spAutoFit/>
          </a:bodyPr>
          <a:lstStyle/>
          <a:p>
            <a:r>
              <a:rPr lang="en-US" altLang="ja-JP">
                <a:solidFill>
                  <a:srgbClr val="FF3300"/>
                </a:solidFill>
              </a:rPr>
              <a:t>Band j</a:t>
            </a:r>
          </a:p>
        </p:txBody>
      </p:sp>
      <p:sp>
        <p:nvSpPr>
          <p:cNvPr id="166952" name="Text Box 40"/>
          <p:cNvSpPr txBox="1">
            <a:spLocks noChangeArrowheads="1"/>
          </p:cNvSpPr>
          <p:nvPr/>
        </p:nvSpPr>
        <p:spPr bwMode="auto">
          <a:xfrm>
            <a:off x="1206500" y="5638800"/>
            <a:ext cx="895350" cy="366712"/>
          </a:xfrm>
          <a:prstGeom prst="rect">
            <a:avLst/>
          </a:prstGeom>
          <a:noFill/>
          <a:ln w="9525">
            <a:noFill/>
            <a:miter lim="800000"/>
            <a:headEnd/>
            <a:tailEnd/>
          </a:ln>
          <a:effectLst/>
        </p:spPr>
        <p:txBody>
          <a:bodyPr wrap="none">
            <a:spAutoFit/>
          </a:bodyPr>
          <a:lstStyle/>
          <a:p>
            <a:r>
              <a:rPr lang="en-US" altLang="ja-JP">
                <a:solidFill>
                  <a:srgbClr val="FF3300"/>
                </a:solidFill>
              </a:rPr>
              <a:t>Band k</a:t>
            </a:r>
          </a:p>
        </p:txBody>
      </p:sp>
      <p:sp>
        <p:nvSpPr>
          <p:cNvPr id="166953" name="Text Box 41"/>
          <p:cNvSpPr txBox="1">
            <a:spLocks noChangeArrowheads="1"/>
          </p:cNvSpPr>
          <p:nvPr/>
        </p:nvSpPr>
        <p:spPr bwMode="auto">
          <a:xfrm>
            <a:off x="0" y="1309687"/>
            <a:ext cx="2940050" cy="366713"/>
          </a:xfrm>
          <a:prstGeom prst="rect">
            <a:avLst/>
          </a:prstGeom>
          <a:noFill/>
          <a:ln w="9525">
            <a:noFill/>
            <a:miter lim="800000"/>
            <a:headEnd/>
            <a:tailEnd/>
          </a:ln>
          <a:effectLst/>
        </p:spPr>
        <p:txBody>
          <a:bodyPr wrap="none">
            <a:spAutoFit/>
          </a:bodyPr>
          <a:lstStyle/>
          <a:p>
            <a:r>
              <a:rPr lang="en-US" altLang="ja-JP" dirty="0">
                <a:solidFill>
                  <a:schemeClr val="hlink"/>
                </a:solidFill>
              </a:rPr>
              <a:t>Color band combination (1)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42" name="Rectangle 10"/>
          <p:cNvSpPr>
            <a:spLocks noChangeArrowheads="1"/>
          </p:cNvSpPr>
          <p:nvPr/>
        </p:nvSpPr>
        <p:spPr bwMode="auto">
          <a:xfrm>
            <a:off x="5626100" y="2652713"/>
            <a:ext cx="1763713" cy="1263650"/>
          </a:xfrm>
          <a:prstGeom prst="rect">
            <a:avLst/>
          </a:prstGeom>
          <a:solidFill>
            <a:srgbClr val="FFFF99"/>
          </a:solidFill>
          <a:ln w="9525">
            <a:noFill/>
            <a:miter lim="800000"/>
            <a:headEnd/>
            <a:tailEnd/>
          </a:ln>
          <a:effectLst/>
        </p:spPr>
        <p:txBody>
          <a:bodyPr wrap="none" anchor="ctr"/>
          <a:lstStyle/>
          <a:p>
            <a:endParaRPr lang="ko-KR" altLang="en-US"/>
          </a:p>
        </p:txBody>
      </p:sp>
      <p:sp>
        <p:nvSpPr>
          <p:cNvPr id="172034" name="Rectangle 2"/>
          <p:cNvSpPr>
            <a:spLocks noGrp="1"/>
          </p:cNvSpPr>
          <p:nvPr>
            <p:ph type="title"/>
          </p:nvPr>
        </p:nvSpPr>
        <p:spPr>
          <a:xfrm>
            <a:off x="684213" y="631825"/>
            <a:ext cx="7772400" cy="511175"/>
          </a:xfrm>
        </p:spPr>
        <p:txBody>
          <a:bodyPr>
            <a:normAutofit fontScale="90000"/>
          </a:bodyPr>
          <a:lstStyle/>
          <a:p>
            <a:r>
              <a:rPr lang="en-US" altLang="ja-JP" sz="3200" dirty="0" smtClean="0"/>
              <a:t>4CSK </a:t>
            </a:r>
            <a:r>
              <a:rPr lang="en-US" altLang="ja-JP" sz="3200" dirty="0" err="1" smtClean="0"/>
              <a:t>xy</a:t>
            </a:r>
            <a:r>
              <a:rPr lang="en-US" altLang="ja-JP" sz="3200" dirty="0" smtClean="0"/>
              <a:t> coordinates values (110-010-000)</a:t>
            </a:r>
          </a:p>
        </p:txBody>
      </p:sp>
      <p:pic>
        <p:nvPicPr>
          <p:cNvPr id="172043" name="Picture 11"/>
          <p:cNvPicPr>
            <a:picLocks noChangeAspect="1" noChangeArrowheads="1"/>
          </p:cNvPicPr>
          <p:nvPr/>
        </p:nvPicPr>
        <p:blipFill>
          <a:blip r:embed="rId3"/>
          <a:srcRect/>
          <a:stretch>
            <a:fillRect/>
          </a:stretch>
        </p:blipFill>
        <p:spPr bwMode="auto">
          <a:xfrm>
            <a:off x="0" y="1123950"/>
            <a:ext cx="5984875" cy="4429125"/>
          </a:xfrm>
          <a:prstGeom prst="rect">
            <a:avLst/>
          </a:prstGeom>
          <a:noFill/>
          <a:ln w="9525">
            <a:noFill/>
            <a:miter lim="800000"/>
            <a:headEnd/>
            <a:tailEnd/>
          </a:ln>
          <a:effectLst/>
        </p:spPr>
      </p:pic>
      <p:sp>
        <p:nvSpPr>
          <p:cNvPr id="172044" name="Rectangle 12"/>
          <p:cNvSpPr>
            <a:spLocks noChangeArrowheads="1"/>
          </p:cNvSpPr>
          <p:nvPr/>
        </p:nvSpPr>
        <p:spPr bwMode="auto">
          <a:xfrm>
            <a:off x="5583238" y="1508125"/>
            <a:ext cx="2900362" cy="2530475"/>
          </a:xfrm>
          <a:prstGeom prst="rect">
            <a:avLst/>
          </a:prstGeom>
          <a:noFill/>
          <a:ln w="9525">
            <a:noFill/>
            <a:miter lim="800000"/>
            <a:headEnd/>
            <a:tailEnd/>
          </a:ln>
          <a:effectLst/>
        </p:spPr>
        <p:txBody>
          <a:bodyPr>
            <a:spAutoFit/>
          </a:bodyPr>
          <a:lstStyle/>
          <a:p>
            <a:pPr>
              <a:spcBef>
                <a:spcPct val="50000"/>
              </a:spcBef>
            </a:pPr>
            <a:r>
              <a:rPr lang="ja-JP" altLang="en-US" sz="1000" dirty="0"/>
              <a:t>*** </a:t>
            </a:r>
            <a:r>
              <a:rPr lang="en-US" altLang="ja-JP" sz="1000" dirty="0"/>
              <a:t>CSK constellation ***</a:t>
            </a:r>
          </a:p>
          <a:p>
            <a:pPr>
              <a:spcBef>
                <a:spcPct val="50000"/>
              </a:spcBef>
            </a:pPr>
            <a:r>
              <a:rPr lang="en-US" altLang="ja-JP" sz="1000" dirty="0" err="1"/>
              <a:t>xy</a:t>
            </a:r>
            <a:r>
              <a:rPr lang="en-US" altLang="ja-JP" sz="1000" dirty="0"/>
              <a:t> coordinates of color band </a:t>
            </a:r>
            <a:r>
              <a:rPr lang="en-US" altLang="ja-JP" sz="1000" dirty="0" err="1"/>
              <a:t>i</a:t>
            </a:r>
            <a:r>
              <a:rPr lang="en-US" altLang="ja-JP" sz="1000" dirty="0"/>
              <a:t>, j, k</a:t>
            </a:r>
          </a:p>
          <a:p>
            <a:pPr>
              <a:spcBef>
                <a:spcPct val="50000"/>
              </a:spcBef>
            </a:pPr>
            <a:r>
              <a:rPr lang="en-US" altLang="ja-JP" sz="1000" dirty="0"/>
              <a:t>(xi  </a:t>
            </a:r>
            <a:r>
              <a:rPr lang="en-US" altLang="ja-JP" sz="1000" dirty="0" err="1"/>
              <a:t>yi</a:t>
            </a:r>
            <a:r>
              <a:rPr lang="en-US" altLang="ja-JP" sz="1000" dirty="0"/>
              <a:t>) = (0.730  0.270)</a:t>
            </a:r>
          </a:p>
          <a:p>
            <a:pPr>
              <a:spcBef>
                <a:spcPct val="50000"/>
              </a:spcBef>
            </a:pPr>
            <a:r>
              <a:rPr lang="en-US" altLang="ja-JP" sz="1000" dirty="0"/>
              <a:t>(</a:t>
            </a:r>
            <a:r>
              <a:rPr lang="en-US" altLang="ja-JP" sz="1000" dirty="0" err="1"/>
              <a:t>xj</a:t>
            </a:r>
            <a:r>
              <a:rPr lang="en-US" altLang="ja-JP" sz="1000" dirty="0"/>
              <a:t>  </a:t>
            </a:r>
            <a:r>
              <a:rPr lang="en-US" altLang="ja-JP" sz="1000" dirty="0" err="1"/>
              <a:t>yj</a:t>
            </a:r>
            <a:r>
              <a:rPr lang="en-US" altLang="ja-JP" sz="1000" dirty="0"/>
              <a:t>) = (0.190  0.780)</a:t>
            </a:r>
          </a:p>
          <a:p>
            <a:pPr>
              <a:spcBef>
                <a:spcPct val="50000"/>
              </a:spcBef>
            </a:pPr>
            <a:r>
              <a:rPr lang="en-US" altLang="ja-JP" sz="1000" dirty="0"/>
              <a:t>(</a:t>
            </a:r>
            <a:r>
              <a:rPr lang="en-US" altLang="ja-JP" sz="1000" dirty="0" err="1"/>
              <a:t>xk</a:t>
            </a:r>
            <a:r>
              <a:rPr lang="en-US" altLang="ja-JP" sz="1000" dirty="0"/>
              <a:t>  </a:t>
            </a:r>
            <a:r>
              <a:rPr lang="en-US" altLang="ja-JP" sz="1000" dirty="0" err="1"/>
              <a:t>yk</a:t>
            </a:r>
            <a:r>
              <a:rPr lang="en-US" altLang="ja-JP" sz="1000" dirty="0"/>
              <a:t>) = (0.180  0.010)</a:t>
            </a:r>
          </a:p>
          <a:p>
            <a:pPr>
              <a:spcBef>
                <a:spcPct val="50000"/>
              </a:spcBef>
            </a:pPr>
            <a:r>
              <a:rPr lang="en-US" altLang="ja-JP" sz="1000" dirty="0"/>
              <a:t>Symbol data allocation on </a:t>
            </a:r>
            <a:r>
              <a:rPr lang="en-US" altLang="ja-JP" sz="1000" dirty="0" err="1"/>
              <a:t>xy</a:t>
            </a:r>
            <a:r>
              <a:rPr lang="en-US" altLang="ja-JP" sz="1000" dirty="0"/>
              <a:t> coordinates </a:t>
            </a:r>
          </a:p>
          <a:p>
            <a:pPr>
              <a:spcBef>
                <a:spcPct val="50000"/>
              </a:spcBef>
            </a:pPr>
            <a:r>
              <a:rPr lang="en-US" altLang="ja-JP" sz="1000" dirty="0"/>
              <a:t>[Data]  --&gt;  (</a:t>
            </a:r>
            <a:r>
              <a:rPr lang="en-US" altLang="ja-JP" sz="1000" dirty="0" err="1"/>
              <a:t>xp</a:t>
            </a:r>
            <a:r>
              <a:rPr lang="en-US" altLang="ja-JP" sz="1000" dirty="0"/>
              <a:t>  </a:t>
            </a:r>
            <a:r>
              <a:rPr lang="en-US" altLang="ja-JP" sz="1000" dirty="0" err="1"/>
              <a:t>yp</a:t>
            </a:r>
            <a:r>
              <a:rPr lang="en-US" altLang="ja-JP" sz="1000" dirty="0"/>
              <a:t>) </a:t>
            </a:r>
          </a:p>
          <a:p>
            <a:pPr>
              <a:spcBef>
                <a:spcPct val="50000"/>
              </a:spcBef>
            </a:pPr>
            <a:r>
              <a:rPr lang="en-US" altLang="ja-JP" sz="1000" dirty="0"/>
              <a:t>[0 0] --&gt; (0.190  0.780)</a:t>
            </a:r>
          </a:p>
          <a:p>
            <a:pPr>
              <a:spcBef>
                <a:spcPct val="50000"/>
              </a:spcBef>
            </a:pPr>
            <a:r>
              <a:rPr lang="en-US" altLang="ja-JP" sz="1000" dirty="0"/>
              <a:t>[0 1] --&gt; (0.367  0.353)</a:t>
            </a:r>
          </a:p>
          <a:p>
            <a:pPr>
              <a:spcBef>
                <a:spcPct val="50000"/>
              </a:spcBef>
            </a:pPr>
            <a:r>
              <a:rPr lang="en-US" altLang="ja-JP" sz="1000" dirty="0"/>
              <a:t>[1 0] --&gt; (0.180  0.010)</a:t>
            </a:r>
          </a:p>
          <a:p>
            <a:pPr>
              <a:spcBef>
                <a:spcPct val="50000"/>
              </a:spcBef>
            </a:pPr>
            <a:r>
              <a:rPr lang="en-US" altLang="ja-JP" sz="1000" dirty="0"/>
              <a:t>[1 1] --&gt; (0.730  0.270)</a:t>
            </a:r>
            <a:endParaRPr lang="ja-JP" altLang="en-US" sz="1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1" name="Rectangle 5"/>
          <p:cNvSpPr>
            <a:spLocks noChangeArrowheads="1"/>
          </p:cNvSpPr>
          <p:nvPr/>
        </p:nvSpPr>
        <p:spPr bwMode="auto">
          <a:xfrm>
            <a:off x="5626100" y="3059112"/>
            <a:ext cx="1763713" cy="2184400"/>
          </a:xfrm>
          <a:prstGeom prst="rect">
            <a:avLst/>
          </a:prstGeom>
          <a:solidFill>
            <a:srgbClr val="FFFF99"/>
          </a:solidFill>
          <a:ln w="9525">
            <a:noFill/>
            <a:miter lim="800000"/>
            <a:headEnd/>
            <a:tailEnd/>
          </a:ln>
          <a:effectLst/>
        </p:spPr>
        <p:txBody>
          <a:bodyPr wrap="none" anchor="ctr"/>
          <a:lstStyle/>
          <a:p>
            <a:endParaRPr lang="ko-KR" altLang="en-US"/>
          </a:p>
        </p:txBody>
      </p:sp>
      <p:sp>
        <p:nvSpPr>
          <p:cNvPr id="178178" name="Rectangle 2"/>
          <p:cNvSpPr>
            <a:spLocks noGrp="1"/>
          </p:cNvSpPr>
          <p:nvPr>
            <p:ph type="title"/>
          </p:nvPr>
        </p:nvSpPr>
        <p:spPr>
          <a:xfrm>
            <a:off x="684213" y="609600"/>
            <a:ext cx="7772400" cy="511175"/>
          </a:xfrm>
        </p:spPr>
        <p:txBody>
          <a:bodyPr>
            <a:normAutofit fontScale="90000"/>
          </a:bodyPr>
          <a:lstStyle/>
          <a:p>
            <a:r>
              <a:rPr lang="en-US" altLang="ja-JP" sz="3200" dirty="0" smtClean="0"/>
              <a:t>8CSK </a:t>
            </a:r>
            <a:r>
              <a:rPr lang="en-US" altLang="ja-JP" sz="3200" dirty="0" err="1" smtClean="0"/>
              <a:t>xy</a:t>
            </a:r>
            <a:r>
              <a:rPr lang="en-US" altLang="ja-JP" sz="3200" dirty="0" smtClean="0"/>
              <a:t> coordinates values (110-010-000)</a:t>
            </a:r>
          </a:p>
        </p:txBody>
      </p:sp>
      <p:pic>
        <p:nvPicPr>
          <p:cNvPr id="178182" name="Picture 6"/>
          <p:cNvPicPr>
            <a:picLocks noChangeAspect="1" noChangeArrowheads="1"/>
          </p:cNvPicPr>
          <p:nvPr/>
        </p:nvPicPr>
        <p:blipFill>
          <a:blip r:embed="rId3"/>
          <a:srcRect/>
          <a:stretch>
            <a:fillRect/>
          </a:stretch>
        </p:blipFill>
        <p:spPr bwMode="auto">
          <a:xfrm>
            <a:off x="0" y="1285875"/>
            <a:ext cx="5984875" cy="4429125"/>
          </a:xfrm>
          <a:prstGeom prst="rect">
            <a:avLst/>
          </a:prstGeom>
          <a:noFill/>
          <a:ln w="9525">
            <a:noFill/>
            <a:miter lim="800000"/>
            <a:headEnd/>
            <a:tailEnd/>
          </a:ln>
          <a:effectLst/>
        </p:spPr>
      </p:pic>
      <p:sp>
        <p:nvSpPr>
          <p:cNvPr id="178184" name="Rectangle 8"/>
          <p:cNvSpPr>
            <a:spLocks noChangeArrowheads="1"/>
          </p:cNvSpPr>
          <p:nvPr/>
        </p:nvSpPr>
        <p:spPr bwMode="auto">
          <a:xfrm>
            <a:off x="5610225" y="1689099"/>
            <a:ext cx="2844800" cy="3444875"/>
          </a:xfrm>
          <a:prstGeom prst="rect">
            <a:avLst/>
          </a:prstGeom>
          <a:noFill/>
          <a:ln w="9525">
            <a:noFill/>
            <a:miter lim="800000"/>
            <a:headEnd/>
            <a:tailEnd/>
          </a:ln>
          <a:effectLst/>
        </p:spPr>
        <p:txBody>
          <a:bodyPr>
            <a:spAutoFit/>
          </a:bodyPr>
          <a:lstStyle/>
          <a:p>
            <a:pPr>
              <a:spcBef>
                <a:spcPct val="50000"/>
              </a:spcBef>
            </a:pPr>
            <a:r>
              <a:rPr lang="ja-JP" altLang="en-US" sz="1000"/>
              <a:t>*** </a:t>
            </a:r>
            <a:r>
              <a:rPr lang="en-US" altLang="ja-JP" sz="1000"/>
              <a:t>CSK constellation ***</a:t>
            </a:r>
          </a:p>
          <a:p>
            <a:pPr>
              <a:spcBef>
                <a:spcPct val="50000"/>
              </a:spcBef>
            </a:pPr>
            <a:r>
              <a:rPr lang="en-US" altLang="ja-JP" sz="1000"/>
              <a:t>xy coordinates of color band i, j, k</a:t>
            </a:r>
          </a:p>
          <a:p>
            <a:pPr>
              <a:spcBef>
                <a:spcPct val="50000"/>
              </a:spcBef>
            </a:pPr>
            <a:r>
              <a:rPr lang="en-US" altLang="ja-JP" sz="1000"/>
              <a:t>(xi  yi) = (0.730  0.270)</a:t>
            </a:r>
          </a:p>
          <a:p>
            <a:pPr>
              <a:spcBef>
                <a:spcPct val="50000"/>
              </a:spcBef>
            </a:pPr>
            <a:r>
              <a:rPr lang="en-US" altLang="ja-JP" sz="1000"/>
              <a:t>(xj  yj) = (0.190  0.780)</a:t>
            </a:r>
          </a:p>
          <a:p>
            <a:pPr>
              <a:spcBef>
                <a:spcPct val="50000"/>
              </a:spcBef>
            </a:pPr>
            <a:r>
              <a:rPr lang="en-US" altLang="ja-JP" sz="1000"/>
              <a:t>(xk  yk) = (0.180  0.010)</a:t>
            </a:r>
          </a:p>
          <a:p>
            <a:pPr>
              <a:spcBef>
                <a:spcPct val="50000"/>
              </a:spcBef>
            </a:pPr>
            <a:r>
              <a:rPr lang="en-US" altLang="ja-JP" sz="1000"/>
              <a:t>Symbol data allocation on xy coordinates </a:t>
            </a:r>
          </a:p>
          <a:p>
            <a:pPr>
              <a:spcBef>
                <a:spcPct val="50000"/>
              </a:spcBef>
            </a:pPr>
            <a:r>
              <a:rPr lang="en-US" altLang="ja-JP" sz="1000"/>
              <a:t>[Data]  --&gt;  (xp  yp) </a:t>
            </a:r>
          </a:p>
          <a:p>
            <a:pPr>
              <a:spcBef>
                <a:spcPct val="50000"/>
              </a:spcBef>
            </a:pPr>
            <a:r>
              <a:rPr lang="en-US" altLang="ja-JP" sz="1000"/>
              <a:t>[0 0 0] --&gt; (0.190  0.780)</a:t>
            </a:r>
          </a:p>
          <a:p>
            <a:pPr>
              <a:spcBef>
                <a:spcPct val="50000"/>
              </a:spcBef>
            </a:pPr>
            <a:r>
              <a:rPr lang="en-US" altLang="ja-JP" sz="1000"/>
              <a:t>[0 0 1] --&gt; (0.187  0.523)</a:t>
            </a:r>
          </a:p>
          <a:p>
            <a:pPr>
              <a:spcBef>
                <a:spcPct val="50000"/>
              </a:spcBef>
            </a:pPr>
            <a:r>
              <a:rPr lang="en-US" altLang="ja-JP" sz="1000"/>
              <a:t>[0 1 0] --&gt; (0.370  0.610)</a:t>
            </a:r>
          </a:p>
          <a:p>
            <a:pPr>
              <a:spcBef>
                <a:spcPct val="50000"/>
              </a:spcBef>
            </a:pPr>
            <a:r>
              <a:rPr lang="en-US" altLang="ja-JP" sz="1000"/>
              <a:t>[0 1 1] --&gt; (0.519  0.383)</a:t>
            </a:r>
          </a:p>
          <a:p>
            <a:pPr>
              <a:spcBef>
                <a:spcPct val="50000"/>
              </a:spcBef>
            </a:pPr>
            <a:r>
              <a:rPr lang="en-US" altLang="ja-JP" sz="1000"/>
              <a:t>[1 0 0] --&gt; (0.180  0.010)</a:t>
            </a:r>
          </a:p>
          <a:p>
            <a:pPr>
              <a:spcBef>
                <a:spcPct val="50000"/>
              </a:spcBef>
            </a:pPr>
            <a:r>
              <a:rPr lang="en-US" altLang="ja-JP" sz="1000"/>
              <a:t>[1 0 1] --&gt; (0.244  0.253)</a:t>
            </a:r>
          </a:p>
          <a:p>
            <a:pPr>
              <a:spcBef>
                <a:spcPct val="50000"/>
              </a:spcBef>
            </a:pPr>
            <a:r>
              <a:rPr lang="en-US" altLang="ja-JP" sz="1000"/>
              <a:t>[1 1 0] --&gt; (0.455  0.140)</a:t>
            </a:r>
          </a:p>
          <a:p>
            <a:pPr>
              <a:spcBef>
                <a:spcPct val="50000"/>
              </a:spcBef>
            </a:pPr>
            <a:r>
              <a:rPr lang="en-US" altLang="ja-JP" sz="1000"/>
              <a:t>[1 1 1] --&gt; (0.730  0.270)</a:t>
            </a:r>
            <a:endParaRPr lang="ja-JP" altLang="en-US" sz="10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9" name="Rectangle 5"/>
          <p:cNvSpPr>
            <a:spLocks noChangeArrowheads="1"/>
          </p:cNvSpPr>
          <p:nvPr/>
        </p:nvSpPr>
        <p:spPr bwMode="auto">
          <a:xfrm>
            <a:off x="5626100" y="2430463"/>
            <a:ext cx="1763713" cy="3873500"/>
          </a:xfrm>
          <a:prstGeom prst="rect">
            <a:avLst/>
          </a:prstGeom>
          <a:solidFill>
            <a:srgbClr val="FFFF99"/>
          </a:solidFill>
          <a:ln w="9525">
            <a:noFill/>
            <a:miter lim="800000"/>
            <a:headEnd/>
            <a:tailEnd/>
          </a:ln>
          <a:effectLst/>
        </p:spPr>
        <p:txBody>
          <a:bodyPr wrap="none" anchor="ctr"/>
          <a:lstStyle/>
          <a:p>
            <a:endParaRPr lang="ko-KR" altLang="en-US"/>
          </a:p>
        </p:txBody>
      </p:sp>
      <p:sp>
        <p:nvSpPr>
          <p:cNvPr id="180226" name="Rectangle 2"/>
          <p:cNvSpPr>
            <a:spLocks noGrp="1"/>
          </p:cNvSpPr>
          <p:nvPr>
            <p:ph type="title"/>
          </p:nvPr>
        </p:nvSpPr>
        <p:spPr>
          <a:xfrm>
            <a:off x="684213" y="609600"/>
            <a:ext cx="7772400" cy="511175"/>
          </a:xfrm>
        </p:spPr>
        <p:txBody>
          <a:bodyPr/>
          <a:lstStyle/>
          <a:p>
            <a:r>
              <a:rPr lang="en-US" altLang="ja-JP" sz="2800" dirty="0" smtClean="0"/>
              <a:t>16CSK </a:t>
            </a:r>
            <a:r>
              <a:rPr lang="en-US" altLang="ja-JP" sz="2800" dirty="0" err="1" smtClean="0"/>
              <a:t>xy</a:t>
            </a:r>
            <a:r>
              <a:rPr lang="en-US" altLang="ja-JP" sz="2800" dirty="0" smtClean="0"/>
              <a:t> coordinates values (110-010-000)</a:t>
            </a:r>
          </a:p>
        </p:txBody>
      </p:sp>
      <p:pic>
        <p:nvPicPr>
          <p:cNvPr id="180230" name="Picture 6"/>
          <p:cNvPicPr>
            <a:picLocks noChangeAspect="1" noChangeArrowheads="1"/>
          </p:cNvPicPr>
          <p:nvPr/>
        </p:nvPicPr>
        <p:blipFill>
          <a:blip r:embed="rId3"/>
          <a:srcRect/>
          <a:stretch>
            <a:fillRect/>
          </a:stretch>
        </p:blipFill>
        <p:spPr bwMode="auto">
          <a:xfrm>
            <a:off x="0" y="1003300"/>
            <a:ext cx="5984875" cy="4429125"/>
          </a:xfrm>
          <a:prstGeom prst="rect">
            <a:avLst/>
          </a:prstGeom>
          <a:noFill/>
          <a:ln w="9525">
            <a:noFill/>
            <a:miter lim="800000"/>
            <a:headEnd/>
            <a:tailEnd/>
          </a:ln>
          <a:effectLst/>
        </p:spPr>
      </p:pic>
      <p:sp>
        <p:nvSpPr>
          <p:cNvPr id="180231" name="Rectangle 7"/>
          <p:cNvSpPr>
            <a:spLocks noChangeArrowheads="1"/>
          </p:cNvSpPr>
          <p:nvPr/>
        </p:nvSpPr>
        <p:spPr bwMode="auto">
          <a:xfrm>
            <a:off x="5648325" y="1033463"/>
            <a:ext cx="2762250" cy="5273675"/>
          </a:xfrm>
          <a:prstGeom prst="rect">
            <a:avLst/>
          </a:prstGeom>
          <a:noFill/>
          <a:ln w="9525">
            <a:noFill/>
            <a:miter lim="800000"/>
            <a:headEnd/>
            <a:tailEnd/>
          </a:ln>
          <a:effectLst/>
        </p:spPr>
        <p:txBody>
          <a:bodyPr>
            <a:spAutoFit/>
          </a:bodyPr>
          <a:lstStyle/>
          <a:p>
            <a:pPr>
              <a:spcBef>
                <a:spcPct val="50000"/>
              </a:spcBef>
            </a:pPr>
            <a:r>
              <a:rPr lang="ja-JP" altLang="en-US" sz="1000"/>
              <a:t>*** </a:t>
            </a:r>
            <a:r>
              <a:rPr lang="en-US" altLang="ja-JP" sz="1000"/>
              <a:t>CSK constellation ***</a:t>
            </a:r>
          </a:p>
          <a:p>
            <a:pPr>
              <a:spcBef>
                <a:spcPct val="50000"/>
              </a:spcBef>
            </a:pPr>
            <a:r>
              <a:rPr lang="en-US" altLang="ja-JP" sz="1000"/>
              <a:t>xy coordinates of color band i, j, k</a:t>
            </a:r>
          </a:p>
          <a:p>
            <a:pPr>
              <a:spcBef>
                <a:spcPct val="50000"/>
              </a:spcBef>
            </a:pPr>
            <a:r>
              <a:rPr lang="en-US" altLang="ja-JP" sz="1000"/>
              <a:t>(xi  yi) = (0.730  0.270)</a:t>
            </a:r>
          </a:p>
          <a:p>
            <a:pPr>
              <a:spcBef>
                <a:spcPct val="50000"/>
              </a:spcBef>
            </a:pPr>
            <a:r>
              <a:rPr lang="en-US" altLang="ja-JP" sz="1000"/>
              <a:t>(xj  yj) = (0.190  0.780)</a:t>
            </a:r>
          </a:p>
          <a:p>
            <a:pPr>
              <a:spcBef>
                <a:spcPct val="50000"/>
              </a:spcBef>
            </a:pPr>
            <a:r>
              <a:rPr lang="en-US" altLang="ja-JP" sz="1000"/>
              <a:t>(xk  yk) = (0.180  0.010)</a:t>
            </a:r>
          </a:p>
          <a:p>
            <a:pPr>
              <a:spcBef>
                <a:spcPct val="50000"/>
              </a:spcBef>
            </a:pPr>
            <a:r>
              <a:rPr lang="en-US" altLang="ja-JP" sz="1000"/>
              <a:t>Symbol data allocation on xy coordinates </a:t>
            </a:r>
          </a:p>
          <a:p>
            <a:pPr>
              <a:spcBef>
                <a:spcPct val="50000"/>
              </a:spcBef>
            </a:pPr>
            <a:r>
              <a:rPr lang="en-US" altLang="ja-JP" sz="1000"/>
              <a:t>[Data]  --&gt;  (xp  yp) </a:t>
            </a:r>
          </a:p>
          <a:p>
            <a:pPr>
              <a:spcBef>
                <a:spcPct val="50000"/>
              </a:spcBef>
            </a:pPr>
            <a:r>
              <a:rPr lang="en-US" altLang="ja-JP" sz="1000"/>
              <a:t>[0 0 0 0] --&gt; (0.190  0.780)</a:t>
            </a:r>
          </a:p>
          <a:p>
            <a:pPr>
              <a:spcBef>
                <a:spcPct val="50000"/>
              </a:spcBef>
            </a:pPr>
            <a:r>
              <a:rPr lang="en-US" altLang="ja-JP" sz="1000"/>
              <a:t>[0 0 0 1] --&gt; (0.249  0.638)</a:t>
            </a:r>
          </a:p>
          <a:p>
            <a:pPr>
              <a:spcBef>
                <a:spcPct val="50000"/>
              </a:spcBef>
            </a:pPr>
            <a:r>
              <a:rPr lang="en-US" altLang="ja-JP" sz="1000"/>
              <a:t>[0 0 1 0] --&gt; (0.187  0.523)</a:t>
            </a:r>
          </a:p>
          <a:p>
            <a:pPr>
              <a:spcBef>
                <a:spcPct val="50000"/>
              </a:spcBef>
            </a:pPr>
            <a:r>
              <a:rPr lang="en-US" altLang="ja-JP" sz="1000"/>
              <a:t>[0 0 1 1] --&gt; (0.370  0.610)</a:t>
            </a:r>
          </a:p>
          <a:p>
            <a:pPr>
              <a:spcBef>
                <a:spcPct val="50000"/>
              </a:spcBef>
            </a:pPr>
            <a:r>
              <a:rPr lang="en-US" altLang="ja-JP" sz="1000"/>
              <a:t>[0 1 0 0] --&gt; (0.246  0.381)</a:t>
            </a:r>
          </a:p>
          <a:p>
            <a:pPr>
              <a:spcBef>
                <a:spcPct val="50000"/>
              </a:spcBef>
            </a:pPr>
            <a:r>
              <a:rPr lang="en-US" altLang="ja-JP" sz="1000"/>
              <a:t>[0 1 0 1] --&gt; (0.367  0.353)</a:t>
            </a:r>
          </a:p>
          <a:p>
            <a:pPr>
              <a:spcBef>
                <a:spcPct val="50000"/>
              </a:spcBef>
            </a:pPr>
            <a:r>
              <a:rPr lang="en-US" altLang="ja-JP" sz="1000"/>
              <a:t>[0 1 1 0] --&gt; (0.429  0.468)</a:t>
            </a:r>
          </a:p>
          <a:p>
            <a:pPr>
              <a:spcBef>
                <a:spcPct val="50000"/>
              </a:spcBef>
            </a:pPr>
            <a:r>
              <a:rPr lang="en-US" altLang="ja-JP" sz="1000"/>
              <a:t>[0 1 1 1] --&gt; (0.426  0.211)</a:t>
            </a:r>
          </a:p>
          <a:p>
            <a:pPr>
              <a:spcBef>
                <a:spcPct val="50000"/>
              </a:spcBef>
            </a:pPr>
            <a:r>
              <a:rPr lang="en-US" altLang="ja-JP" sz="1000"/>
              <a:t>[1 0 0 0] --&gt; (0.183  0.267)</a:t>
            </a:r>
          </a:p>
          <a:p>
            <a:pPr>
              <a:spcBef>
                <a:spcPct val="50000"/>
              </a:spcBef>
            </a:pPr>
            <a:r>
              <a:rPr lang="en-US" altLang="ja-JP" sz="1000"/>
              <a:t>[1 0 0 1] --&gt; (0.242  0.124)</a:t>
            </a:r>
          </a:p>
          <a:p>
            <a:pPr>
              <a:spcBef>
                <a:spcPct val="50000"/>
              </a:spcBef>
            </a:pPr>
            <a:r>
              <a:rPr lang="en-US" altLang="ja-JP" sz="1000"/>
              <a:t>[1 0 1 0] --&gt; (0.180  0.010)</a:t>
            </a:r>
          </a:p>
          <a:p>
            <a:pPr>
              <a:spcBef>
                <a:spcPct val="50000"/>
              </a:spcBef>
            </a:pPr>
            <a:r>
              <a:rPr lang="en-US" altLang="ja-JP" sz="1000"/>
              <a:t>[1 0 1 1] --&gt; (0.363  0.097)</a:t>
            </a:r>
          </a:p>
          <a:p>
            <a:pPr>
              <a:spcBef>
                <a:spcPct val="50000"/>
              </a:spcBef>
            </a:pPr>
            <a:r>
              <a:rPr lang="en-US" altLang="ja-JP" sz="1000"/>
              <a:t>[1 1 0 0] --&gt; (0.550  0.440)</a:t>
            </a:r>
          </a:p>
          <a:p>
            <a:pPr>
              <a:spcBef>
                <a:spcPct val="50000"/>
              </a:spcBef>
            </a:pPr>
            <a:r>
              <a:rPr lang="en-US" altLang="ja-JP" sz="1000"/>
              <a:t>[1 1 0 1] --&gt; (0.609  0.298)</a:t>
            </a:r>
          </a:p>
          <a:p>
            <a:pPr>
              <a:spcBef>
                <a:spcPct val="50000"/>
              </a:spcBef>
            </a:pPr>
            <a:r>
              <a:rPr lang="en-US" altLang="ja-JP" sz="1000"/>
              <a:t>[1 1 1 0] --&gt; (0.547  0.183)</a:t>
            </a:r>
          </a:p>
          <a:p>
            <a:pPr>
              <a:spcBef>
                <a:spcPct val="50000"/>
              </a:spcBef>
            </a:pPr>
            <a:r>
              <a:rPr lang="en-US" altLang="ja-JP" sz="1000"/>
              <a:t>[1 1 1 1] --&gt; (0.730  0.270)</a:t>
            </a:r>
            <a:endParaRPr lang="ja-JP" altLang="en-US" sz="1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A043E0FB-B710-418F-8676-3DB832B3EE5A}" type="slidenum">
              <a:rPr lang="ja-JP" altLang="en-US"/>
              <a:pPr/>
              <a:t>17</a:t>
            </a:fld>
            <a:endParaRPr lang="en-US" altLang="ja-JP"/>
          </a:p>
        </p:txBody>
      </p:sp>
      <p:sp>
        <p:nvSpPr>
          <p:cNvPr id="184322" name="Rectangle 2"/>
          <p:cNvSpPr>
            <a:spLocks noGrp="1"/>
          </p:cNvSpPr>
          <p:nvPr>
            <p:ph type="title"/>
          </p:nvPr>
        </p:nvSpPr>
        <p:spPr>
          <a:xfrm>
            <a:off x="457200" y="592138"/>
            <a:ext cx="8229600" cy="855662"/>
          </a:xfrm>
          <a:noFill/>
          <a:ln/>
        </p:spPr>
        <p:txBody>
          <a:bodyPr lIns="92075" tIns="46038" rIns="92075" bIns="46038">
            <a:normAutofit fontScale="90000"/>
          </a:bodyPr>
          <a:lstStyle/>
          <a:p>
            <a:r>
              <a:rPr lang="en-US" altLang="ja-JP" sz="3200" dirty="0" smtClean="0"/>
              <a:t>Color band combination for CSK (100-010-001)</a:t>
            </a:r>
            <a:endParaRPr lang="ko-KR" altLang="en-US" sz="3200" dirty="0" smtClean="0">
              <a:ea typeface="굴림" charset="-127"/>
            </a:endParaRPr>
          </a:p>
        </p:txBody>
      </p:sp>
      <p:grpSp>
        <p:nvGrpSpPr>
          <p:cNvPr id="2" name="Group 3"/>
          <p:cNvGrpSpPr>
            <a:grpSpLocks/>
          </p:cNvGrpSpPr>
          <p:nvPr/>
        </p:nvGrpSpPr>
        <p:grpSpPr bwMode="auto">
          <a:xfrm>
            <a:off x="2052638" y="1828800"/>
            <a:ext cx="4560887" cy="4468813"/>
            <a:chOff x="1610" y="1071"/>
            <a:chExt cx="2160" cy="2406"/>
          </a:xfrm>
        </p:grpSpPr>
        <p:pic>
          <p:nvPicPr>
            <p:cNvPr id="184324" name="Picture 4" descr="図12 XYZ表色系色度図"/>
            <p:cNvPicPr>
              <a:picLocks noChangeAspect="1" noChangeArrowheads="1"/>
            </p:cNvPicPr>
            <p:nvPr/>
          </p:nvPicPr>
          <p:blipFill>
            <a:blip r:embed="rId3"/>
            <a:srcRect/>
            <a:stretch>
              <a:fillRect/>
            </a:stretch>
          </p:blipFill>
          <p:spPr bwMode="auto">
            <a:xfrm>
              <a:off x="1610" y="1071"/>
              <a:ext cx="2160" cy="1350"/>
            </a:xfrm>
            <a:prstGeom prst="rect">
              <a:avLst/>
            </a:prstGeom>
            <a:noFill/>
          </p:spPr>
        </p:pic>
        <p:pic>
          <p:nvPicPr>
            <p:cNvPr id="184325" name="Picture 5" descr="図12 XYZ表色系色度図"/>
            <p:cNvPicPr>
              <a:picLocks noChangeAspect="1" noChangeArrowheads="1"/>
            </p:cNvPicPr>
            <p:nvPr/>
          </p:nvPicPr>
          <p:blipFill>
            <a:blip r:embed="rId4"/>
            <a:srcRect/>
            <a:stretch>
              <a:fillRect/>
            </a:stretch>
          </p:blipFill>
          <p:spPr bwMode="auto">
            <a:xfrm>
              <a:off x="1610" y="2421"/>
              <a:ext cx="2160" cy="1056"/>
            </a:xfrm>
            <a:prstGeom prst="rect">
              <a:avLst/>
            </a:prstGeom>
            <a:noFill/>
          </p:spPr>
        </p:pic>
        <p:sp>
          <p:nvSpPr>
            <p:cNvPr id="184326" name="Text Box 6"/>
            <p:cNvSpPr txBox="1">
              <a:spLocks noChangeArrowheads="1"/>
            </p:cNvSpPr>
            <p:nvPr/>
          </p:nvSpPr>
          <p:spPr bwMode="auto">
            <a:xfrm>
              <a:off x="3483" y="2679"/>
              <a:ext cx="134" cy="148"/>
            </a:xfrm>
            <a:prstGeom prst="rect">
              <a:avLst/>
            </a:prstGeom>
            <a:noFill/>
            <a:ln w="9525">
              <a:noFill/>
              <a:miter lim="800000"/>
              <a:headEnd/>
              <a:tailEnd/>
            </a:ln>
          </p:spPr>
          <p:txBody>
            <a:bodyPr>
              <a:spAutoFit/>
            </a:bodyPr>
            <a:lstStyle/>
            <a:p>
              <a:pPr eaLnBrk="0" hangingPunct="0"/>
              <a:endParaRPr lang="en-US" altLang="ja-JP" sz="1200">
                <a:latin typeface="Times New Roman" pitchFamily="18" charset="0"/>
                <a:ea typeface="굴림" charset="-127"/>
              </a:endParaRPr>
            </a:p>
          </p:txBody>
        </p:sp>
      </p:grpSp>
      <p:sp>
        <p:nvSpPr>
          <p:cNvPr id="184327" name="Rectangle 7"/>
          <p:cNvSpPr>
            <a:spLocks noChangeArrowheads="1"/>
          </p:cNvSpPr>
          <p:nvPr/>
        </p:nvSpPr>
        <p:spPr bwMode="auto">
          <a:xfrm>
            <a:off x="3986213" y="1900238"/>
            <a:ext cx="1143000" cy="209550"/>
          </a:xfrm>
          <a:prstGeom prst="rect">
            <a:avLst/>
          </a:prstGeom>
          <a:solidFill>
            <a:schemeClr val="bg1"/>
          </a:solidFill>
          <a:ln w="9525">
            <a:noFill/>
            <a:miter lim="800000"/>
            <a:headEnd/>
            <a:tailEnd/>
          </a:ln>
          <a:effectLst/>
        </p:spPr>
        <p:txBody>
          <a:bodyPr wrap="none" anchor="ctr"/>
          <a:lstStyle/>
          <a:p>
            <a:endParaRPr lang="ko-KR" altLang="en-US"/>
          </a:p>
        </p:txBody>
      </p:sp>
      <p:sp>
        <p:nvSpPr>
          <p:cNvPr id="184328" name="Oval 8"/>
          <p:cNvSpPr>
            <a:spLocks noChangeArrowheads="1"/>
          </p:cNvSpPr>
          <p:nvPr/>
        </p:nvSpPr>
        <p:spPr bwMode="auto">
          <a:xfrm>
            <a:off x="3419475" y="6016625"/>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84329" name="Oval 9"/>
          <p:cNvSpPr>
            <a:spLocks noChangeArrowheads="1"/>
          </p:cNvSpPr>
          <p:nvPr/>
        </p:nvSpPr>
        <p:spPr bwMode="auto">
          <a:xfrm>
            <a:off x="2971800" y="5465763"/>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84330" name="Oval 10"/>
          <p:cNvSpPr>
            <a:spLocks noChangeArrowheads="1"/>
          </p:cNvSpPr>
          <p:nvPr/>
        </p:nvSpPr>
        <p:spPr bwMode="auto">
          <a:xfrm>
            <a:off x="3452813" y="2593975"/>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184331" name="Oval 11"/>
          <p:cNvSpPr>
            <a:spLocks noChangeArrowheads="1"/>
          </p:cNvSpPr>
          <p:nvPr/>
        </p:nvSpPr>
        <p:spPr bwMode="auto">
          <a:xfrm>
            <a:off x="5068888" y="3878263"/>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184332" name="Oval 12"/>
          <p:cNvSpPr>
            <a:spLocks noChangeArrowheads="1"/>
          </p:cNvSpPr>
          <p:nvPr/>
        </p:nvSpPr>
        <p:spPr bwMode="auto">
          <a:xfrm>
            <a:off x="6038850" y="4718050"/>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84333" name="Oval 13"/>
          <p:cNvSpPr>
            <a:spLocks noChangeArrowheads="1"/>
          </p:cNvSpPr>
          <p:nvPr/>
        </p:nvSpPr>
        <p:spPr bwMode="auto">
          <a:xfrm>
            <a:off x="6111875" y="4802188"/>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84334" name="Oval 14"/>
          <p:cNvSpPr>
            <a:spLocks noChangeArrowheads="1"/>
          </p:cNvSpPr>
          <p:nvPr/>
        </p:nvSpPr>
        <p:spPr bwMode="auto">
          <a:xfrm>
            <a:off x="6184900" y="4867275"/>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84335" name="Line 15"/>
          <p:cNvSpPr>
            <a:spLocks noChangeShapeType="1"/>
          </p:cNvSpPr>
          <p:nvPr/>
        </p:nvSpPr>
        <p:spPr bwMode="auto">
          <a:xfrm flipH="1">
            <a:off x="6326188" y="469423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84336" name="Text Box 16"/>
          <p:cNvSpPr txBox="1">
            <a:spLocks noChangeArrowheads="1"/>
          </p:cNvSpPr>
          <p:nvPr/>
        </p:nvSpPr>
        <p:spPr bwMode="auto">
          <a:xfrm>
            <a:off x="7204075" y="4545013"/>
            <a:ext cx="436563" cy="274637"/>
          </a:xfrm>
          <a:prstGeom prst="rect">
            <a:avLst/>
          </a:prstGeom>
          <a:noFill/>
          <a:ln w="9525">
            <a:noFill/>
            <a:miter lim="800000"/>
            <a:headEnd/>
            <a:tailEnd/>
          </a:ln>
          <a:effectLst/>
        </p:spPr>
        <p:txBody>
          <a:bodyPr wrap="none">
            <a:spAutoFit/>
          </a:bodyPr>
          <a:lstStyle/>
          <a:p>
            <a:r>
              <a:rPr lang="en-US" altLang="ja-JP" sz="1200"/>
              <a:t>110</a:t>
            </a:r>
          </a:p>
        </p:txBody>
      </p:sp>
      <p:sp>
        <p:nvSpPr>
          <p:cNvPr id="184337" name="Line 17"/>
          <p:cNvSpPr>
            <a:spLocks noChangeShapeType="1"/>
          </p:cNvSpPr>
          <p:nvPr/>
        </p:nvSpPr>
        <p:spPr bwMode="auto">
          <a:xfrm flipH="1">
            <a:off x="6257925" y="4587875"/>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84338" name="Text Box 18"/>
          <p:cNvSpPr txBox="1">
            <a:spLocks noChangeArrowheads="1"/>
          </p:cNvSpPr>
          <p:nvPr/>
        </p:nvSpPr>
        <p:spPr bwMode="auto">
          <a:xfrm>
            <a:off x="7118350" y="4419600"/>
            <a:ext cx="436563" cy="274638"/>
          </a:xfrm>
          <a:prstGeom prst="rect">
            <a:avLst/>
          </a:prstGeom>
          <a:noFill/>
          <a:ln w="9525">
            <a:noFill/>
            <a:miter lim="800000"/>
            <a:headEnd/>
            <a:tailEnd/>
          </a:ln>
          <a:effectLst/>
        </p:spPr>
        <p:txBody>
          <a:bodyPr wrap="none">
            <a:spAutoFit/>
          </a:bodyPr>
          <a:lstStyle/>
          <a:p>
            <a:r>
              <a:rPr lang="en-US" altLang="ja-JP" sz="1200"/>
              <a:t>101</a:t>
            </a:r>
          </a:p>
        </p:txBody>
      </p:sp>
      <p:sp>
        <p:nvSpPr>
          <p:cNvPr id="184339" name="Line 19"/>
          <p:cNvSpPr>
            <a:spLocks noChangeShapeType="1"/>
          </p:cNvSpPr>
          <p:nvPr/>
        </p:nvSpPr>
        <p:spPr bwMode="auto">
          <a:xfrm flipH="1">
            <a:off x="6164263" y="4468813"/>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84340" name="Text Box 20"/>
          <p:cNvSpPr txBox="1">
            <a:spLocks noChangeArrowheads="1"/>
          </p:cNvSpPr>
          <p:nvPr/>
        </p:nvSpPr>
        <p:spPr bwMode="auto">
          <a:xfrm>
            <a:off x="7005638" y="4254500"/>
            <a:ext cx="436562" cy="274638"/>
          </a:xfrm>
          <a:prstGeom prst="rect">
            <a:avLst/>
          </a:prstGeom>
          <a:noFill/>
          <a:ln w="9525">
            <a:noFill/>
            <a:miter lim="800000"/>
            <a:headEnd/>
            <a:tailEnd/>
          </a:ln>
          <a:effectLst/>
        </p:spPr>
        <p:txBody>
          <a:bodyPr wrap="none">
            <a:spAutoFit/>
          </a:bodyPr>
          <a:lstStyle/>
          <a:p>
            <a:r>
              <a:rPr lang="en-US" altLang="ja-JP" sz="1200"/>
              <a:t>100</a:t>
            </a:r>
          </a:p>
        </p:txBody>
      </p:sp>
      <p:sp>
        <p:nvSpPr>
          <p:cNvPr id="184341" name="Line 21"/>
          <p:cNvSpPr>
            <a:spLocks noChangeShapeType="1"/>
          </p:cNvSpPr>
          <p:nvPr/>
        </p:nvSpPr>
        <p:spPr bwMode="auto">
          <a:xfrm flipH="1">
            <a:off x="5213350" y="372903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84342" name="Text Box 22"/>
          <p:cNvSpPr txBox="1">
            <a:spLocks noChangeArrowheads="1"/>
          </p:cNvSpPr>
          <p:nvPr/>
        </p:nvSpPr>
        <p:spPr bwMode="auto">
          <a:xfrm>
            <a:off x="6091238" y="3579813"/>
            <a:ext cx="436562" cy="274637"/>
          </a:xfrm>
          <a:prstGeom prst="rect">
            <a:avLst/>
          </a:prstGeom>
          <a:noFill/>
          <a:ln w="9525">
            <a:noFill/>
            <a:miter lim="800000"/>
            <a:headEnd/>
            <a:tailEnd/>
          </a:ln>
          <a:effectLst/>
        </p:spPr>
        <p:txBody>
          <a:bodyPr wrap="none">
            <a:spAutoFit/>
          </a:bodyPr>
          <a:lstStyle/>
          <a:p>
            <a:r>
              <a:rPr lang="en-US" altLang="ja-JP" sz="1200"/>
              <a:t>011</a:t>
            </a:r>
          </a:p>
        </p:txBody>
      </p:sp>
      <p:sp>
        <p:nvSpPr>
          <p:cNvPr id="184343" name="Line 23"/>
          <p:cNvSpPr>
            <a:spLocks noChangeShapeType="1"/>
          </p:cNvSpPr>
          <p:nvPr/>
        </p:nvSpPr>
        <p:spPr bwMode="auto">
          <a:xfrm flipH="1">
            <a:off x="3578225" y="238918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84344" name="Text Box 24"/>
          <p:cNvSpPr txBox="1">
            <a:spLocks noChangeArrowheads="1"/>
          </p:cNvSpPr>
          <p:nvPr/>
        </p:nvSpPr>
        <p:spPr bwMode="auto">
          <a:xfrm>
            <a:off x="4456113" y="2239963"/>
            <a:ext cx="436562" cy="274637"/>
          </a:xfrm>
          <a:prstGeom prst="rect">
            <a:avLst/>
          </a:prstGeom>
          <a:noFill/>
          <a:ln w="9525">
            <a:noFill/>
            <a:miter lim="800000"/>
            <a:headEnd/>
            <a:tailEnd/>
          </a:ln>
          <a:effectLst/>
        </p:spPr>
        <p:txBody>
          <a:bodyPr wrap="none">
            <a:spAutoFit/>
          </a:bodyPr>
          <a:lstStyle/>
          <a:p>
            <a:r>
              <a:rPr lang="en-US" altLang="ja-JP" sz="1200"/>
              <a:t>010</a:t>
            </a:r>
          </a:p>
        </p:txBody>
      </p:sp>
      <p:sp>
        <p:nvSpPr>
          <p:cNvPr id="184345" name="Line 25"/>
          <p:cNvSpPr>
            <a:spLocks noChangeShapeType="1"/>
          </p:cNvSpPr>
          <p:nvPr/>
        </p:nvSpPr>
        <p:spPr bwMode="auto">
          <a:xfrm>
            <a:off x="1971675" y="5243513"/>
            <a:ext cx="950913" cy="212725"/>
          </a:xfrm>
          <a:prstGeom prst="line">
            <a:avLst/>
          </a:prstGeom>
          <a:noFill/>
          <a:ln w="9525">
            <a:solidFill>
              <a:schemeClr val="tx1"/>
            </a:solidFill>
            <a:round/>
            <a:headEnd/>
            <a:tailEnd type="triangle" w="med" len="med"/>
          </a:ln>
          <a:effectLst/>
        </p:spPr>
        <p:txBody>
          <a:bodyPr/>
          <a:lstStyle/>
          <a:p>
            <a:endParaRPr lang="ko-KR" altLang="en-US"/>
          </a:p>
        </p:txBody>
      </p:sp>
      <p:sp>
        <p:nvSpPr>
          <p:cNvPr id="184346" name="Text Box 26"/>
          <p:cNvSpPr txBox="1">
            <a:spLocks noChangeArrowheads="1"/>
          </p:cNvSpPr>
          <p:nvPr/>
        </p:nvSpPr>
        <p:spPr bwMode="auto">
          <a:xfrm>
            <a:off x="1554163" y="5084763"/>
            <a:ext cx="436562" cy="274637"/>
          </a:xfrm>
          <a:prstGeom prst="rect">
            <a:avLst/>
          </a:prstGeom>
          <a:noFill/>
          <a:ln w="9525">
            <a:noFill/>
            <a:miter lim="800000"/>
            <a:headEnd/>
            <a:tailEnd/>
          </a:ln>
          <a:effectLst/>
        </p:spPr>
        <p:txBody>
          <a:bodyPr wrap="none">
            <a:spAutoFit/>
          </a:bodyPr>
          <a:lstStyle/>
          <a:p>
            <a:r>
              <a:rPr lang="en-US" altLang="ja-JP" sz="1200"/>
              <a:t>001</a:t>
            </a:r>
          </a:p>
        </p:txBody>
      </p:sp>
      <p:sp>
        <p:nvSpPr>
          <p:cNvPr id="184347" name="Line 27"/>
          <p:cNvSpPr>
            <a:spLocks noChangeShapeType="1"/>
          </p:cNvSpPr>
          <p:nvPr/>
        </p:nvSpPr>
        <p:spPr bwMode="auto">
          <a:xfrm flipV="1">
            <a:off x="2317750" y="6088063"/>
            <a:ext cx="1079500" cy="120650"/>
          </a:xfrm>
          <a:prstGeom prst="line">
            <a:avLst/>
          </a:prstGeom>
          <a:noFill/>
          <a:ln w="9525">
            <a:solidFill>
              <a:schemeClr val="tx1"/>
            </a:solidFill>
            <a:round/>
            <a:headEnd/>
            <a:tailEnd type="triangle" w="med" len="med"/>
          </a:ln>
          <a:effectLst/>
        </p:spPr>
        <p:txBody>
          <a:bodyPr/>
          <a:lstStyle/>
          <a:p>
            <a:endParaRPr lang="ko-KR" altLang="en-US"/>
          </a:p>
        </p:txBody>
      </p:sp>
      <p:sp>
        <p:nvSpPr>
          <p:cNvPr id="184348" name="Text Box 28"/>
          <p:cNvSpPr txBox="1">
            <a:spLocks noChangeArrowheads="1"/>
          </p:cNvSpPr>
          <p:nvPr/>
        </p:nvSpPr>
        <p:spPr bwMode="auto">
          <a:xfrm>
            <a:off x="1900238" y="6049963"/>
            <a:ext cx="436562" cy="274637"/>
          </a:xfrm>
          <a:prstGeom prst="rect">
            <a:avLst/>
          </a:prstGeom>
          <a:noFill/>
          <a:ln w="9525">
            <a:noFill/>
            <a:miter lim="800000"/>
            <a:headEnd/>
            <a:tailEnd/>
          </a:ln>
          <a:effectLst/>
        </p:spPr>
        <p:txBody>
          <a:bodyPr wrap="none">
            <a:spAutoFit/>
          </a:bodyPr>
          <a:lstStyle/>
          <a:p>
            <a:r>
              <a:rPr lang="en-US" altLang="ja-JP" sz="1200"/>
              <a:t>000</a:t>
            </a:r>
          </a:p>
        </p:txBody>
      </p:sp>
      <p:sp>
        <p:nvSpPr>
          <p:cNvPr id="184349" name="Line 29"/>
          <p:cNvSpPr>
            <a:spLocks noChangeShapeType="1"/>
          </p:cNvSpPr>
          <p:nvPr/>
        </p:nvSpPr>
        <p:spPr bwMode="auto">
          <a:xfrm flipH="1">
            <a:off x="3028950" y="2654300"/>
            <a:ext cx="473075" cy="2900363"/>
          </a:xfrm>
          <a:prstGeom prst="line">
            <a:avLst/>
          </a:prstGeom>
          <a:noFill/>
          <a:ln w="25400">
            <a:solidFill>
              <a:srgbClr val="FF0000"/>
            </a:solidFill>
            <a:round/>
            <a:headEnd/>
            <a:tailEnd/>
          </a:ln>
          <a:effectLst/>
        </p:spPr>
        <p:txBody>
          <a:bodyPr/>
          <a:lstStyle/>
          <a:p>
            <a:endParaRPr lang="ko-KR" altLang="en-US"/>
          </a:p>
        </p:txBody>
      </p:sp>
      <p:sp>
        <p:nvSpPr>
          <p:cNvPr id="184350" name="Line 30"/>
          <p:cNvSpPr>
            <a:spLocks noChangeShapeType="1"/>
          </p:cNvSpPr>
          <p:nvPr/>
        </p:nvSpPr>
        <p:spPr bwMode="auto">
          <a:xfrm>
            <a:off x="3505200" y="2657475"/>
            <a:ext cx="2605088" cy="2106613"/>
          </a:xfrm>
          <a:prstGeom prst="line">
            <a:avLst/>
          </a:prstGeom>
          <a:noFill/>
          <a:ln w="25400">
            <a:solidFill>
              <a:srgbClr val="FF0000"/>
            </a:solidFill>
            <a:round/>
            <a:headEnd/>
            <a:tailEnd/>
          </a:ln>
          <a:effectLst/>
        </p:spPr>
        <p:txBody>
          <a:bodyPr/>
          <a:lstStyle/>
          <a:p>
            <a:endParaRPr lang="ko-KR" altLang="en-US"/>
          </a:p>
        </p:txBody>
      </p:sp>
      <p:sp>
        <p:nvSpPr>
          <p:cNvPr id="184351" name="Line 31"/>
          <p:cNvSpPr>
            <a:spLocks noChangeShapeType="1"/>
          </p:cNvSpPr>
          <p:nvPr/>
        </p:nvSpPr>
        <p:spPr bwMode="auto">
          <a:xfrm flipH="1">
            <a:off x="3005138" y="4751388"/>
            <a:ext cx="3087687" cy="798512"/>
          </a:xfrm>
          <a:prstGeom prst="line">
            <a:avLst/>
          </a:prstGeom>
          <a:noFill/>
          <a:ln w="25400">
            <a:solidFill>
              <a:srgbClr val="FF0000"/>
            </a:solidFill>
            <a:round/>
            <a:headEnd/>
            <a:tailEnd/>
          </a:ln>
          <a:effectLst/>
        </p:spPr>
        <p:txBody>
          <a:bodyPr/>
          <a:lstStyle/>
          <a:p>
            <a:endParaRPr lang="ko-KR" altLang="en-US"/>
          </a:p>
        </p:txBody>
      </p:sp>
      <p:sp>
        <p:nvSpPr>
          <p:cNvPr id="184352" name="Oval 32"/>
          <p:cNvSpPr>
            <a:spLocks noChangeArrowheads="1"/>
          </p:cNvSpPr>
          <p:nvPr/>
        </p:nvSpPr>
        <p:spPr bwMode="auto">
          <a:xfrm>
            <a:off x="1497013" y="5064125"/>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84353" name="Oval 33"/>
          <p:cNvSpPr>
            <a:spLocks noChangeArrowheads="1"/>
          </p:cNvSpPr>
          <p:nvPr/>
        </p:nvSpPr>
        <p:spPr bwMode="auto">
          <a:xfrm>
            <a:off x="6997700" y="4181475"/>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84354" name="Oval 34"/>
          <p:cNvSpPr>
            <a:spLocks noChangeArrowheads="1"/>
          </p:cNvSpPr>
          <p:nvPr/>
        </p:nvSpPr>
        <p:spPr bwMode="auto">
          <a:xfrm>
            <a:off x="4446588" y="2195513"/>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84355" name="Text Box 35"/>
          <p:cNvSpPr txBox="1">
            <a:spLocks noChangeArrowheads="1"/>
          </p:cNvSpPr>
          <p:nvPr/>
        </p:nvSpPr>
        <p:spPr bwMode="auto">
          <a:xfrm>
            <a:off x="7508875" y="4130675"/>
            <a:ext cx="831850" cy="366713"/>
          </a:xfrm>
          <a:prstGeom prst="rect">
            <a:avLst/>
          </a:prstGeom>
          <a:noFill/>
          <a:ln w="9525">
            <a:noFill/>
            <a:miter lim="800000"/>
            <a:headEnd/>
            <a:tailEnd/>
          </a:ln>
          <a:effectLst/>
        </p:spPr>
        <p:txBody>
          <a:bodyPr wrap="none">
            <a:spAutoFit/>
          </a:bodyPr>
          <a:lstStyle/>
          <a:p>
            <a:r>
              <a:rPr lang="en-US" altLang="ja-JP">
                <a:solidFill>
                  <a:srgbClr val="FF3300"/>
                </a:solidFill>
              </a:rPr>
              <a:t>Band i</a:t>
            </a:r>
          </a:p>
        </p:txBody>
      </p:sp>
      <p:sp>
        <p:nvSpPr>
          <p:cNvPr id="184356" name="Text Box 36"/>
          <p:cNvSpPr txBox="1">
            <a:spLocks noChangeArrowheads="1"/>
          </p:cNvSpPr>
          <p:nvPr/>
        </p:nvSpPr>
        <p:spPr bwMode="auto">
          <a:xfrm>
            <a:off x="4973638" y="2168525"/>
            <a:ext cx="831850" cy="366713"/>
          </a:xfrm>
          <a:prstGeom prst="rect">
            <a:avLst/>
          </a:prstGeom>
          <a:noFill/>
          <a:ln w="9525">
            <a:noFill/>
            <a:miter lim="800000"/>
            <a:headEnd/>
            <a:tailEnd/>
          </a:ln>
          <a:effectLst/>
        </p:spPr>
        <p:txBody>
          <a:bodyPr wrap="none">
            <a:spAutoFit/>
          </a:bodyPr>
          <a:lstStyle/>
          <a:p>
            <a:r>
              <a:rPr lang="en-US" altLang="ja-JP">
                <a:solidFill>
                  <a:srgbClr val="FF3300"/>
                </a:solidFill>
              </a:rPr>
              <a:t>Band j</a:t>
            </a:r>
          </a:p>
        </p:txBody>
      </p:sp>
      <p:sp>
        <p:nvSpPr>
          <p:cNvPr id="184357" name="Text Box 37"/>
          <p:cNvSpPr txBox="1">
            <a:spLocks noChangeArrowheads="1"/>
          </p:cNvSpPr>
          <p:nvPr/>
        </p:nvSpPr>
        <p:spPr bwMode="auto">
          <a:xfrm>
            <a:off x="762000" y="4635500"/>
            <a:ext cx="895350" cy="366713"/>
          </a:xfrm>
          <a:prstGeom prst="rect">
            <a:avLst/>
          </a:prstGeom>
          <a:noFill/>
          <a:ln w="9525">
            <a:noFill/>
            <a:miter lim="800000"/>
            <a:headEnd/>
            <a:tailEnd/>
          </a:ln>
          <a:effectLst/>
        </p:spPr>
        <p:txBody>
          <a:bodyPr wrap="none">
            <a:spAutoFit/>
          </a:bodyPr>
          <a:lstStyle/>
          <a:p>
            <a:r>
              <a:rPr lang="en-US" altLang="ja-JP">
                <a:solidFill>
                  <a:srgbClr val="FF3300"/>
                </a:solidFill>
              </a:rPr>
              <a:t>Band k</a:t>
            </a:r>
          </a:p>
        </p:txBody>
      </p:sp>
      <p:sp>
        <p:nvSpPr>
          <p:cNvPr id="184358" name="Text Box 38"/>
          <p:cNvSpPr txBox="1">
            <a:spLocks noChangeArrowheads="1"/>
          </p:cNvSpPr>
          <p:nvPr/>
        </p:nvSpPr>
        <p:spPr bwMode="auto">
          <a:xfrm>
            <a:off x="333375" y="1309687"/>
            <a:ext cx="2940050" cy="366713"/>
          </a:xfrm>
          <a:prstGeom prst="rect">
            <a:avLst/>
          </a:prstGeom>
          <a:noFill/>
          <a:ln w="9525">
            <a:noFill/>
            <a:miter lim="800000"/>
            <a:headEnd/>
            <a:tailEnd/>
          </a:ln>
          <a:effectLst/>
        </p:spPr>
        <p:txBody>
          <a:bodyPr wrap="none">
            <a:spAutoFit/>
          </a:bodyPr>
          <a:lstStyle/>
          <a:p>
            <a:r>
              <a:rPr lang="en-US" altLang="ja-JP" dirty="0">
                <a:solidFill>
                  <a:schemeClr val="hlink"/>
                </a:solidFill>
              </a:rPr>
              <a:t>Color band combination (2)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p>
            <a:fld id="{B159E4BA-ACFA-43CA-8745-3C143D2FF598}" type="slidenum">
              <a:rPr lang="ja-JP" altLang="en-US"/>
              <a:pPr/>
              <a:t>18</a:t>
            </a:fld>
            <a:endParaRPr lang="en-US" altLang="ja-JP"/>
          </a:p>
        </p:txBody>
      </p:sp>
      <p:sp>
        <p:nvSpPr>
          <p:cNvPr id="186370" name="Rectangle 2"/>
          <p:cNvSpPr>
            <a:spLocks noChangeArrowheads="1"/>
          </p:cNvSpPr>
          <p:nvPr/>
        </p:nvSpPr>
        <p:spPr bwMode="auto">
          <a:xfrm>
            <a:off x="5626100" y="2689225"/>
            <a:ext cx="1763713" cy="1227138"/>
          </a:xfrm>
          <a:prstGeom prst="rect">
            <a:avLst/>
          </a:prstGeom>
          <a:solidFill>
            <a:srgbClr val="FFFF99"/>
          </a:solidFill>
          <a:ln w="9525">
            <a:noFill/>
            <a:miter lim="800000"/>
            <a:headEnd/>
            <a:tailEnd/>
          </a:ln>
          <a:effectLst/>
        </p:spPr>
        <p:txBody>
          <a:bodyPr wrap="none" anchor="ctr"/>
          <a:lstStyle/>
          <a:p>
            <a:endParaRPr lang="ko-KR" altLang="en-US"/>
          </a:p>
        </p:txBody>
      </p:sp>
      <p:sp>
        <p:nvSpPr>
          <p:cNvPr id="186371" name="Rectangle 3"/>
          <p:cNvSpPr>
            <a:spLocks noGrp="1"/>
          </p:cNvSpPr>
          <p:nvPr>
            <p:ph type="title"/>
          </p:nvPr>
        </p:nvSpPr>
        <p:spPr>
          <a:xfrm>
            <a:off x="684213" y="631825"/>
            <a:ext cx="7772400" cy="511175"/>
          </a:xfrm>
        </p:spPr>
        <p:txBody>
          <a:bodyPr>
            <a:normAutofit fontScale="90000"/>
          </a:bodyPr>
          <a:lstStyle/>
          <a:p>
            <a:r>
              <a:rPr lang="en-US" altLang="ja-JP" sz="3200" dirty="0" smtClean="0"/>
              <a:t>4CSK </a:t>
            </a:r>
            <a:r>
              <a:rPr lang="en-US" altLang="ja-JP" sz="3200" dirty="0" err="1" smtClean="0"/>
              <a:t>xy</a:t>
            </a:r>
            <a:r>
              <a:rPr lang="en-US" altLang="ja-JP" sz="3200" dirty="0" smtClean="0"/>
              <a:t> coordinates values (100-010-001)</a:t>
            </a:r>
          </a:p>
        </p:txBody>
      </p:sp>
      <p:sp>
        <p:nvSpPr>
          <p:cNvPr id="186377" name="Rectangle 9"/>
          <p:cNvSpPr>
            <a:spLocks noChangeArrowheads="1"/>
          </p:cNvSpPr>
          <p:nvPr/>
        </p:nvSpPr>
        <p:spPr bwMode="auto">
          <a:xfrm>
            <a:off x="5638800" y="1584325"/>
            <a:ext cx="2613025" cy="2530475"/>
          </a:xfrm>
          <a:prstGeom prst="rect">
            <a:avLst/>
          </a:prstGeom>
          <a:noFill/>
          <a:ln w="9525">
            <a:noFill/>
            <a:miter lim="800000"/>
            <a:headEnd/>
            <a:tailEnd/>
          </a:ln>
          <a:effectLst/>
        </p:spPr>
        <p:txBody>
          <a:bodyPr>
            <a:spAutoFit/>
          </a:bodyPr>
          <a:lstStyle/>
          <a:p>
            <a:pPr>
              <a:spcBef>
                <a:spcPct val="50000"/>
              </a:spcBef>
            </a:pPr>
            <a:r>
              <a:rPr lang="ja-JP" altLang="en-US" sz="1000" dirty="0"/>
              <a:t>*** </a:t>
            </a:r>
            <a:r>
              <a:rPr lang="en-US" altLang="ja-JP" sz="1000" dirty="0"/>
              <a:t>CSK constellation ***</a:t>
            </a:r>
          </a:p>
          <a:p>
            <a:pPr>
              <a:spcBef>
                <a:spcPct val="50000"/>
              </a:spcBef>
            </a:pPr>
            <a:r>
              <a:rPr lang="en-US" altLang="ja-JP" sz="1000" dirty="0" err="1"/>
              <a:t>xy</a:t>
            </a:r>
            <a:r>
              <a:rPr lang="en-US" altLang="ja-JP" sz="1000" dirty="0"/>
              <a:t> coordinates of color band </a:t>
            </a:r>
            <a:r>
              <a:rPr lang="en-US" altLang="ja-JP" sz="1000" dirty="0" err="1"/>
              <a:t>i</a:t>
            </a:r>
            <a:r>
              <a:rPr lang="en-US" altLang="ja-JP" sz="1000" dirty="0"/>
              <a:t>, j, k</a:t>
            </a:r>
          </a:p>
          <a:p>
            <a:pPr>
              <a:spcBef>
                <a:spcPct val="50000"/>
              </a:spcBef>
            </a:pPr>
            <a:r>
              <a:rPr lang="en-US" altLang="ja-JP" sz="1000" dirty="0"/>
              <a:t>(xi  </a:t>
            </a:r>
            <a:r>
              <a:rPr lang="en-US" altLang="ja-JP" sz="1000" dirty="0" err="1"/>
              <a:t>yi</a:t>
            </a:r>
            <a:r>
              <a:rPr lang="en-US" altLang="ja-JP" sz="1000" dirty="0"/>
              <a:t>) = (0.700  0.300)</a:t>
            </a:r>
          </a:p>
          <a:p>
            <a:pPr>
              <a:spcBef>
                <a:spcPct val="50000"/>
              </a:spcBef>
            </a:pPr>
            <a:r>
              <a:rPr lang="en-US" altLang="ja-JP" sz="1000" dirty="0"/>
              <a:t>(</a:t>
            </a:r>
            <a:r>
              <a:rPr lang="en-US" altLang="ja-JP" sz="1000" dirty="0" err="1"/>
              <a:t>xj</a:t>
            </a:r>
            <a:r>
              <a:rPr lang="en-US" altLang="ja-JP" sz="1000" dirty="0"/>
              <a:t>  </a:t>
            </a:r>
            <a:r>
              <a:rPr lang="en-US" altLang="ja-JP" sz="1000" dirty="0" err="1"/>
              <a:t>yj</a:t>
            </a:r>
            <a:r>
              <a:rPr lang="en-US" altLang="ja-JP" sz="1000" dirty="0"/>
              <a:t>) = (0.190  0.780)</a:t>
            </a:r>
          </a:p>
          <a:p>
            <a:pPr>
              <a:spcBef>
                <a:spcPct val="50000"/>
              </a:spcBef>
            </a:pPr>
            <a:r>
              <a:rPr lang="en-US" altLang="ja-JP" sz="1000" dirty="0"/>
              <a:t>(</a:t>
            </a:r>
            <a:r>
              <a:rPr lang="en-US" altLang="ja-JP" sz="1000" dirty="0" err="1"/>
              <a:t>xk</a:t>
            </a:r>
            <a:r>
              <a:rPr lang="en-US" altLang="ja-JP" sz="1000" dirty="0"/>
              <a:t>  </a:t>
            </a:r>
            <a:r>
              <a:rPr lang="en-US" altLang="ja-JP" sz="1000" dirty="0" err="1"/>
              <a:t>yk</a:t>
            </a:r>
            <a:r>
              <a:rPr lang="en-US" altLang="ja-JP" sz="1000" dirty="0"/>
              <a:t>) = (0.090  0.130)</a:t>
            </a:r>
          </a:p>
          <a:p>
            <a:pPr>
              <a:spcBef>
                <a:spcPct val="50000"/>
              </a:spcBef>
            </a:pPr>
            <a:r>
              <a:rPr lang="en-US" altLang="ja-JP" sz="1000" dirty="0"/>
              <a:t>Symbol data allocation on </a:t>
            </a:r>
            <a:r>
              <a:rPr lang="en-US" altLang="ja-JP" sz="1000" dirty="0" err="1"/>
              <a:t>xy</a:t>
            </a:r>
            <a:r>
              <a:rPr lang="en-US" altLang="ja-JP" sz="1000" dirty="0"/>
              <a:t> coordinates </a:t>
            </a:r>
          </a:p>
          <a:p>
            <a:pPr>
              <a:spcBef>
                <a:spcPct val="50000"/>
              </a:spcBef>
            </a:pPr>
            <a:r>
              <a:rPr lang="en-US" altLang="ja-JP" sz="1000" dirty="0"/>
              <a:t>[Data]  --&gt;  (</a:t>
            </a:r>
            <a:r>
              <a:rPr lang="en-US" altLang="ja-JP" sz="1000" dirty="0" err="1"/>
              <a:t>xp</a:t>
            </a:r>
            <a:r>
              <a:rPr lang="en-US" altLang="ja-JP" sz="1000" dirty="0"/>
              <a:t>  </a:t>
            </a:r>
            <a:r>
              <a:rPr lang="en-US" altLang="ja-JP" sz="1000" dirty="0" err="1"/>
              <a:t>yp</a:t>
            </a:r>
            <a:r>
              <a:rPr lang="en-US" altLang="ja-JP" sz="1000" dirty="0"/>
              <a:t>) </a:t>
            </a:r>
          </a:p>
          <a:p>
            <a:pPr>
              <a:spcBef>
                <a:spcPct val="50000"/>
              </a:spcBef>
            </a:pPr>
            <a:r>
              <a:rPr lang="en-US" altLang="ja-JP" sz="1000" dirty="0"/>
              <a:t>[0 0] --&gt; (0.190  0.780)</a:t>
            </a:r>
          </a:p>
          <a:p>
            <a:pPr>
              <a:spcBef>
                <a:spcPct val="50000"/>
              </a:spcBef>
            </a:pPr>
            <a:r>
              <a:rPr lang="en-US" altLang="ja-JP" sz="1000" dirty="0"/>
              <a:t>[0 1] --&gt; (0.327  0.403)</a:t>
            </a:r>
          </a:p>
          <a:p>
            <a:pPr>
              <a:spcBef>
                <a:spcPct val="50000"/>
              </a:spcBef>
            </a:pPr>
            <a:r>
              <a:rPr lang="en-US" altLang="ja-JP" sz="1000" dirty="0"/>
              <a:t>[1 0] --&gt; (0.090  0.130)</a:t>
            </a:r>
          </a:p>
          <a:p>
            <a:pPr>
              <a:spcBef>
                <a:spcPct val="50000"/>
              </a:spcBef>
            </a:pPr>
            <a:r>
              <a:rPr lang="en-US" altLang="ja-JP" sz="1000" dirty="0"/>
              <a:t>[1 1] --&gt; (0.700  0.300)</a:t>
            </a:r>
            <a:endParaRPr lang="ja-JP" altLang="en-US" sz="1000" dirty="0"/>
          </a:p>
        </p:txBody>
      </p:sp>
      <p:pic>
        <p:nvPicPr>
          <p:cNvPr id="186378" name="Picture 10"/>
          <p:cNvPicPr>
            <a:picLocks noChangeAspect="1" noChangeArrowheads="1"/>
          </p:cNvPicPr>
          <p:nvPr/>
        </p:nvPicPr>
        <p:blipFill>
          <a:blip r:embed="rId3"/>
          <a:srcRect/>
          <a:stretch>
            <a:fillRect/>
          </a:stretch>
        </p:blipFill>
        <p:spPr bwMode="auto">
          <a:xfrm>
            <a:off x="0" y="1223963"/>
            <a:ext cx="5984875" cy="4429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ChangeArrowheads="1"/>
          </p:cNvSpPr>
          <p:nvPr/>
        </p:nvSpPr>
        <p:spPr bwMode="auto">
          <a:xfrm>
            <a:off x="5626100" y="2430463"/>
            <a:ext cx="1763713" cy="2184400"/>
          </a:xfrm>
          <a:prstGeom prst="rect">
            <a:avLst/>
          </a:prstGeom>
          <a:solidFill>
            <a:srgbClr val="FFFF99"/>
          </a:solidFill>
          <a:ln w="9525">
            <a:noFill/>
            <a:miter lim="800000"/>
            <a:headEnd/>
            <a:tailEnd/>
          </a:ln>
          <a:effectLst/>
        </p:spPr>
        <p:txBody>
          <a:bodyPr wrap="none" anchor="ctr"/>
          <a:lstStyle/>
          <a:p>
            <a:endParaRPr lang="ko-KR" altLang="en-US"/>
          </a:p>
        </p:txBody>
      </p:sp>
      <p:sp>
        <p:nvSpPr>
          <p:cNvPr id="188419" name="Rectangle 3"/>
          <p:cNvSpPr>
            <a:spLocks noGrp="1"/>
          </p:cNvSpPr>
          <p:nvPr>
            <p:ph type="title"/>
          </p:nvPr>
        </p:nvSpPr>
        <p:spPr>
          <a:xfrm>
            <a:off x="684213" y="631825"/>
            <a:ext cx="7772400" cy="511175"/>
          </a:xfrm>
        </p:spPr>
        <p:txBody>
          <a:bodyPr>
            <a:normAutofit fontScale="90000"/>
          </a:bodyPr>
          <a:lstStyle/>
          <a:p>
            <a:r>
              <a:rPr lang="en-US" altLang="ja-JP" sz="3200" dirty="0" smtClean="0"/>
              <a:t>8CSK </a:t>
            </a:r>
            <a:r>
              <a:rPr lang="en-US" altLang="ja-JP" sz="3200" dirty="0" err="1" smtClean="0"/>
              <a:t>xy</a:t>
            </a:r>
            <a:r>
              <a:rPr lang="en-US" altLang="ja-JP" sz="3200" dirty="0" smtClean="0"/>
              <a:t> coordinates values (100-010-001)</a:t>
            </a:r>
          </a:p>
        </p:txBody>
      </p:sp>
      <p:pic>
        <p:nvPicPr>
          <p:cNvPr id="188422" name="Picture 6"/>
          <p:cNvPicPr>
            <a:picLocks noChangeAspect="1" noChangeArrowheads="1"/>
          </p:cNvPicPr>
          <p:nvPr/>
        </p:nvPicPr>
        <p:blipFill>
          <a:blip r:embed="rId3"/>
          <a:srcRect/>
          <a:stretch>
            <a:fillRect/>
          </a:stretch>
        </p:blipFill>
        <p:spPr bwMode="auto">
          <a:xfrm>
            <a:off x="0" y="1514475"/>
            <a:ext cx="5984875" cy="4429125"/>
          </a:xfrm>
          <a:prstGeom prst="rect">
            <a:avLst/>
          </a:prstGeom>
          <a:noFill/>
          <a:ln w="9525">
            <a:noFill/>
            <a:miter lim="800000"/>
            <a:headEnd/>
            <a:tailEnd/>
          </a:ln>
          <a:effectLst/>
        </p:spPr>
      </p:pic>
      <p:sp>
        <p:nvSpPr>
          <p:cNvPr id="188423" name="Rectangle 7"/>
          <p:cNvSpPr>
            <a:spLocks noChangeArrowheads="1"/>
          </p:cNvSpPr>
          <p:nvPr/>
        </p:nvSpPr>
        <p:spPr bwMode="auto">
          <a:xfrm>
            <a:off x="5629275" y="1570038"/>
            <a:ext cx="2716213" cy="3444875"/>
          </a:xfrm>
          <a:prstGeom prst="rect">
            <a:avLst/>
          </a:prstGeom>
          <a:noFill/>
          <a:ln w="9525">
            <a:noFill/>
            <a:miter lim="800000"/>
            <a:headEnd/>
            <a:tailEnd/>
          </a:ln>
          <a:effectLst/>
        </p:spPr>
        <p:txBody>
          <a:bodyPr>
            <a:spAutoFit/>
          </a:bodyPr>
          <a:lstStyle/>
          <a:p>
            <a:pPr>
              <a:spcBef>
                <a:spcPct val="50000"/>
              </a:spcBef>
            </a:pPr>
            <a:r>
              <a:rPr lang="ja-JP" altLang="en-US" sz="1000" dirty="0"/>
              <a:t>*** </a:t>
            </a:r>
            <a:r>
              <a:rPr lang="en-US" altLang="ja-JP" sz="1000" dirty="0"/>
              <a:t>CSK constellation ***</a:t>
            </a:r>
          </a:p>
          <a:p>
            <a:pPr>
              <a:spcBef>
                <a:spcPct val="50000"/>
              </a:spcBef>
            </a:pPr>
            <a:r>
              <a:rPr lang="en-US" altLang="ja-JP" sz="1000" dirty="0" err="1"/>
              <a:t>xy</a:t>
            </a:r>
            <a:r>
              <a:rPr lang="en-US" altLang="ja-JP" sz="1000" dirty="0"/>
              <a:t> coordinates of color band </a:t>
            </a:r>
            <a:r>
              <a:rPr lang="en-US" altLang="ja-JP" sz="1000" dirty="0" err="1"/>
              <a:t>i</a:t>
            </a:r>
            <a:r>
              <a:rPr lang="en-US" altLang="ja-JP" sz="1000" dirty="0"/>
              <a:t>, j, k</a:t>
            </a:r>
          </a:p>
          <a:p>
            <a:pPr>
              <a:spcBef>
                <a:spcPct val="50000"/>
              </a:spcBef>
            </a:pPr>
            <a:r>
              <a:rPr lang="en-US" altLang="ja-JP" sz="1000" dirty="0"/>
              <a:t>(xi  </a:t>
            </a:r>
            <a:r>
              <a:rPr lang="en-US" altLang="ja-JP" sz="1000" dirty="0" err="1"/>
              <a:t>yi</a:t>
            </a:r>
            <a:r>
              <a:rPr lang="en-US" altLang="ja-JP" sz="1000" dirty="0"/>
              <a:t>) = (0.700  0.300)</a:t>
            </a:r>
          </a:p>
          <a:p>
            <a:pPr>
              <a:spcBef>
                <a:spcPct val="50000"/>
              </a:spcBef>
            </a:pPr>
            <a:r>
              <a:rPr lang="en-US" altLang="ja-JP" sz="1000" dirty="0"/>
              <a:t>(</a:t>
            </a:r>
            <a:r>
              <a:rPr lang="en-US" altLang="ja-JP" sz="1000" dirty="0" err="1"/>
              <a:t>xj</a:t>
            </a:r>
            <a:r>
              <a:rPr lang="en-US" altLang="ja-JP" sz="1000" dirty="0"/>
              <a:t>  </a:t>
            </a:r>
            <a:r>
              <a:rPr lang="en-US" altLang="ja-JP" sz="1000" dirty="0" err="1"/>
              <a:t>yj</a:t>
            </a:r>
            <a:r>
              <a:rPr lang="en-US" altLang="ja-JP" sz="1000" dirty="0"/>
              <a:t>) = (0.190  0.780)</a:t>
            </a:r>
          </a:p>
          <a:p>
            <a:pPr>
              <a:spcBef>
                <a:spcPct val="50000"/>
              </a:spcBef>
            </a:pPr>
            <a:r>
              <a:rPr lang="en-US" altLang="ja-JP" sz="1000" dirty="0"/>
              <a:t>(</a:t>
            </a:r>
            <a:r>
              <a:rPr lang="en-US" altLang="ja-JP" sz="1000" dirty="0" err="1"/>
              <a:t>xk</a:t>
            </a:r>
            <a:r>
              <a:rPr lang="en-US" altLang="ja-JP" sz="1000" dirty="0"/>
              <a:t>  </a:t>
            </a:r>
            <a:r>
              <a:rPr lang="en-US" altLang="ja-JP" sz="1000" dirty="0" err="1"/>
              <a:t>yk</a:t>
            </a:r>
            <a:r>
              <a:rPr lang="en-US" altLang="ja-JP" sz="1000" dirty="0"/>
              <a:t>) = (0.090  0.130)</a:t>
            </a:r>
          </a:p>
          <a:p>
            <a:pPr>
              <a:spcBef>
                <a:spcPct val="50000"/>
              </a:spcBef>
            </a:pPr>
            <a:r>
              <a:rPr lang="en-US" altLang="ja-JP" sz="1000" dirty="0"/>
              <a:t>Symbol data allocation on </a:t>
            </a:r>
            <a:r>
              <a:rPr lang="en-US" altLang="ja-JP" sz="1000" dirty="0" err="1"/>
              <a:t>xy</a:t>
            </a:r>
            <a:r>
              <a:rPr lang="en-US" altLang="ja-JP" sz="1000" dirty="0"/>
              <a:t> coordinates </a:t>
            </a:r>
          </a:p>
          <a:p>
            <a:pPr>
              <a:spcBef>
                <a:spcPct val="50000"/>
              </a:spcBef>
            </a:pPr>
            <a:r>
              <a:rPr lang="en-US" altLang="ja-JP" sz="1000" dirty="0"/>
              <a:t>[Data]  --&gt;  (</a:t>
            </a:r>
            <a:r>
              <a:rPr lang="en-US" altLang="ja-JP" sz="1000" dirty="0" err="1"/>
              <a:t>xp</a:t>
            </a:r>
            <a:r>
              <a:rPr lang="en-US" altLang="ja-JP" sz="1000" dirty="0"/>
              <a:t>  </a:t>
            </a:r>
            <a:r>
              <a:rPr lang="en-US" altLang="ja-JP" sz="1000" dirty="0" err="1"/>
              <a:t>yp</a:t>
            </a:r>
            <a:r>
              <a:rPr lang="en-US" altLang="ja-JP" sz="1000" dirty="0"/>
              <a:t>) </a:t>
            </a:r>
          </a:p>
          <a:p>
            <a:pPr>
              <a:spcBef>
                <a:spcPct val="50000"/>
              </a:spcBef>
            </a:pPr>
            <a:r>
              <a:rPr lang="en-US" altLang="ja-JP" sz="1000" dirty="0"/>
              <a:t>[0 0 0] --&gt; (0.190  0.780)</a:t>
            </a:r>
          </a:p>
          <a:p>
            <a:pPr>
              <a:spcBef>
                <a:spcPct val="50000"/>
              </a:spcBef>
            </a:pPr>
            <a:r>
              <a:rPr lang="en-US" altLang="ja-JP" sz="1000" dirty="0"/>
              <a:t>[0 0 1] --&gt; (0.157  0.563)</a:t>
            </a:r>
          </a:p>
          <a:p>
            <a:pPr>
              <a:spcBef>
                <a:spcPct val="50000"/>
              </a:spcBef>
            </a:pPr>
            <a:r>
              <a:rPr lang="en-US" altLang="ja-JP" sz="1000" dirty="0"/>
              <a:t>[0 1 0] --&gt; (0.360  0.620)</a:t>
            </a:r>
          </a:p>
          <a:p>
            <a:pPr>
              <a:spcBef>
                <a:spcPct val="50000"/>
              </a:spcBef>
            </a:pPr>
            <a:r>
              <a:rPr lang="en-US" altLang="ja-JP" sz="1000" dirty="0"/>
              <a:t>[0 1 1] --&gt; (0.491  0.414)</a:t>
            </a:r>
          </a:p>
          <a:p>
            <a:pPr>
              <a:spcBef>
                <a:spcPct val="50000"/>
              </a:spcBef>
            </a:pPr>
            <a:r>
              <a:rPr lang="en-US" altLang="ja-JP" sz="1000" dirty="0"/>
              <a:t>[1 0 0] --&gt; (0.090  0.130)</a:t>
            </a:r>
          </a:p>
          <a:p>
            <a:pPr>
              <a:spcBef>
                <a:spcPct val="50000"/>
              </a:spcBef>
            </a:pPr>
            <a:r>
              <a:rPr lang="en-US" altLang="ja-JP" sz="1000" dirty="0"/>
              <a:t>[1 0 1] --&gt; (0.186  0.329)</a:t>
            </a:r>
          </a:p>
          <a:p>
            <a:pPr>
              <a:spcBef>
                <a:spcPct val="50000"/>
              </a:spcBef>
            </a:pPr>
            <a:r>
              <a:rPr lang="en-US" altLang="ja-JP" sz="1000" dirty="0"/>
              <a:t>[1 1 0] --&gt; (0.395  0.215)</a:t>
            </a:r>
          </a:p>
          <a:p>
            <a:pPr>
              <a:spcBef>
                <a:spcPct val="50000"/>
              </a:spcBef>
            </a:pPr>
            <a:r>
              <a:rPr lang="en-US" altLang="ja-JP" sz="1000" dirty="0"/>
              <a:t>[1 1 1] --&gt; (0.700  0.300)</a:t>
            </a:r>
            <a:endParaRPr lang="ja-JP" altLang="en-US" sz="1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27999" y="2838271"/>
            <a:ext cx="8435001" cy="1200329"/>
          </a:xfrm>
          <a:prstGeom prst="rect">
            <a:avLst/>
          </a:prstGeom>
          <a:noFill/>
          <a:ln w="12700">
            <a:noFill/>
            <a:miter lim="800000"/>
            <a:headEnd type="none" w="sm" len="sm"/>
            <a:tailEnd type="none" w="sm" len="sm"/>
          </a:ln>
        </p:spPr>
        <p:txBody>
          <a:bodyPr wrap="none">
            <a:spAutoFit/>
          </a:bodyPr>
          <a:lstStyle/>
          <a:p>
            <a:pPr algn="ctr" eaLnBrk="0" latinLnBrk="0" hangingPunct="0"/>
            <a:r>
              <a:rPr kumimoji="0" lang="en-US" altLang="ko-KR" sz="3600" b="1" dirty="0" smtClean="0">
                <a:latin typeface="Times New Roman" pitchFamily="18" charset="0"/>
                <a:ea typeface="ＭＳ Ｐゴシック" pitchFamily="34" charset="-128"/>
              </a:rPr>
              <a:t>Samsung response about </a:t>
            </a:r>
            <a:r>
              <a:rPr kumimoji="0" lang="en-US" altLang="ko-KR" sz="3600" b="1" dirty="0" smtClean="0">
                <a:latin typeface="Times New Roman" pitchFamily="18" charset="0"/>
                <a:ea typeface="ＭＳ Ｐゴシック" pitchFamily="34" charset="-128"/>
              </a:rPr>
              <a:t>CID 877,884,885</a:t>
            </a:r>
            <a:endParaRPr kumimoji="0" lang="en-US" altLang="ko-KR" sz="3600" b="1" dirty="0" smtClean="0">
              <a:latin typeface="Times New Roman" pitchFamily="18" charset="0"/>
              <a:ea typeface="ＭＳ Ｐゴシック" pitchFamily="34" charset="-128"/>
            </a:endParaRPr>
          </a:p>
          <a:p>
            <a:pPr algn="ctr" eaLnBrk="0" latinLnBrk="0" hangingPunct="0"/>
            <a:r>
              <a:rPr kumimoji="0" lang="en-US" altLang="ko-KR" sz="3600" b="1" dirty="0" smtClean="0">
                <a:latin typeface="Times New Roman" pitchFamily="18" charset="0"/>
                <a:ea typeface="ＭＳ Ｐゴシック" pitchFamily="34" charset="-128"/>
              </a:rPr>
              <a:t>17. May 2010</a:t>
            </a:r>
            <a:endParaRPr kumimoji="0" lang="en-US" altLang="ko-KR" sz="3600" b="1" dirty="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5626100" y="2430463"/>
            <a:ext cx="1763713" cy="3873500"/>
          </a:xfrm>
          <a:prstGeom prst="rect">
            <a:avLst/>
          </a:prstGeom>
          <a:solidFill>
            <a:srgbClr val="FFFF99"/>
          </a:solidFill>
          <a:ln w="9525">
            <a:noFill/>
            <a:miter lim="800000"/>
            <a:headEnd/>
            <a:tailEnd/>
          </a:ln>
          <a:effectLst/>
        </p:spPr>
        <p:txBody>
          <a:bodyPr wrap="none" anchor="ctr"/>
          <a:lstStyle/>
          <a:p>
            <a:endParaRPr lang="ko-KR" altLang="en-US"/>
          </a:p>
        </p:txBody>
      </p:sp>
      <p:sp>
        <p:nvSpPr>
          <p:cNvPr id="190467" name="Rectangle 3"/>
          <p:cNvSpPr>
            <a:spLocks noGrp="1"/>
          </p:cNvSpPr>
          <p:nvPr>
            <p:ph type="title"/>
          </p:nvPr>
        </p:nvSpPr>
        <p:spPr>
          <a:xfrm>
            <a:off x="377826" y="609601"/>
            <a:ext cx="8385174" cy="533400"/>
          </a:xfrm>
        </p:spPr>
        <p:txBody>
          <a:bodyPr>
            <a:normAutofit fontScale="90000"/>
          </a:bodyPr>
          <a:lstStyle/>
          <a:p>
            <a:r>
              <a:rPr lang="en-US" altLang="ja-JP" sz="3200" dirty="0" smtClean="0"/>
              <a:t>16CSK </a:t>
            </a:r>
            <a:r>
              <a:rPr lang="en-US" altLang="ja-JP" sz="3200" dirty="0" err="1" smtClean="0"/>
              <a:t>xy</a:t>
            </a:r>
            <a:r>
              <a:rPr lang="en-US" altLang="ja-JP" sz="3200" dirty="0" smtClean="0"/>
              <a:t> coordinates values (100-010-001)</a:t>
            </a:r>
          </a:p>
        </p:txBody>
      </p:sp>
      <p:pic>
        <p:nvPicPr>
          <p:cNvPr id="190470" name="Picture 6"/>
          <p:cNvPicPr>
            <a:picLocks noChangeAspect="1" noChangeArrowheads="1"/>
          </p:cNvPicPr>
          <p:nvPr/>
        </p:nvPicPr>
        <p:blipFill>
          <a:blip r:embed="rId3"/>
          <a:srcRect/>
          <a:stretch>
            <a:fillRect/>
          </a:stretch>
        </p:blipFill>
        <p:spPr bwMode="auto">
          <a:xfrm>
            <a:off x="0" y="1133475"/>
            <a:ext cx="5984875" cy="4429125"/>
          </a:xfrm>
          <a:prstGeom prst="rect">
            <a:avLst/>
          </a:prstGeom>
          <a:noFill/>
          <a:ln w="9525">
            <a:noFill/>
            <a:miter lim="800000"/>
            <a:headEnd/>
            <a:tailEnd/>
          </a:ln>
          <a:effectLst/>
        </p:spPr>
      </p:pic>
      <p:sp>
        <p:nvSpPr>
          <p:cNvPr id="190471" name="Rectangle 7"/>
          <p:cNvSpPr>
            <a:spLocks noChangeArrowheads="1"/>
          </p:cNvSpPr>
          <p:nvPr/>
        </p:nvSpPr>
        <p:spPr bwMode="auto">
          <a:xfrm>
            <a:off x="5592763" y="1031875"/>
            <a:ext cx="2992437" cy="5273675"/>
          </a:xfrm>
          <a:prstGeom prst="rect">
            <a:avLst/>
          </a:prstGeom>
          <a:noFill/>
          <a:ln w="9525">
            <a:noFill/>
            <a:miter lim="800000"/>
            <a:headEnd/>
            <a:tailEnd/>
          </a:ln>
          <a:effectLst/>
        </p:spPr>
        <p:txBody>
          <a:bodyPr>
            <a:spAutoFit/>
          </a:bodyPr>
          <a:lstStyle/>
          <a:p>
            <a:pPr>
              <a:spcBef>
                <a:spcPct val="50000"/>
              </a:spcBef>
            </a:pPr>
            <a:r>
              <a:rPr lang="ja-JP" altLang="en-US" sz="1000"/>
              <a:t>*** </a:t>
            </a:r>
            <a:r>
              <a:rPr lang="en-US" altLang="ja-JP" sz="1000"/>
              <a:t>CSK constellation ***</a:t>
            </a:r>
          </a:p>
          <a:p>
            <a:pPr>
              <a:spcBef>
                <a:spcPct val="50000"/>
              </a:spcBef>
            </a:pPr>
            <a:r>
              <a:rPr lang="en-US" altLang="ja-JP" sz="1000"/>
              <a:t>xy coordinates of color band i, j, k</a:t>
            </a:r>
          </a:p>
          <a:p>
            <a:pPr>
              <a:spcBef>
                <a:spcPct val="50000"/>
              </a:spcBef>
            </a:pPr>
            <a:r>
              <a:rPr lang="en-US" altLang="ja-JP" sz="1000"/>
              <a:t>(xi  yi) = (0.700  0.300)</a:t>
            </a:r>
          </a:p>
          <a:p>
            <a:pPr>
              <a:spcBef>
                <a:spcPct val="50000"/>
              </a:spcBef>
            </a:pPr>
            <a:r>
              <a:rPr lang="en-US" altLang="ja-JP" sz="1000"/>
              <a:t>(xj  yj) = (0.190  0.780)</a:t>
            </a:r>
          </a:p>
          <a:p>
            <a:pPr>
              <a:spcBef>
                <a:spcPct val="50000"/>
              </a:spcBef>
            </a:pPr>
            <a:r>
              <a:rPr lang="en-US" altLang="ja-JP" sz="1000"/>
              <a:t>(xk  yk) = (0.090  0.130)</a:t>
            </a:r>
          </a:p>
          <a:p>
            <a:pPr>
              <a:spcBef>
                <a:spcPct val="50000"/>
              </a:spcBef>
            </a:pPr>
            <a:r>
              <a:rPr lang="en-US" altLang="ja-JP" sz="1000"/>
              <a:t>Symbol data allocation on xy coordinates </a:t>
            </a:r>
          </a:p>
          <a:p>
            <a:pPr>
              <a:spcBef>
                <a:spcPct val="50000"/>
              </a:spcBef>
            </a:pPr>
            <a:r>
              <a:rPr lang="en-US" altLang="ja-JP" sz="1000"/>
              <a:t>[Data]  --&gt;  (xp  yp) </a:t>
            </a:r>
          </a:p>
          <a:p>
            <a:pPr>
              <a:spcBef>
                <a:spcPct val="50000"/>
              </a:spcBef>
            </a:pPr>
            <a:r>
              <a:rPr lang="en-US" altLang="ja-JP" sz="1000"/>
              <a:t>[0 0 0 0] --&gt; (0.190  0.780)</a:t>
            </a:r>
          </a:p>
          <a:p>
            <a:pPr>
              <a:spcBef>
                <a:spcPct val="50000"/>
              </a:spcBef>
            </a:pPr>
            <a:r>
              <a:rPr lang="en-US" altLang="ja-JP" sz="1000"/>
              <a:t>[0 0 0 1] --&gt; (0.236  0.654)</a:t>
            </a:r>
          </a:p>
          <a:p>
            <a:pPr>
              <a:spcBef>
                <a:spcPct val="50000"/>
              </a:spcBef>
            </a:pPr>
            <a:r>
              <a:rPr lang="en-US" altLang="ja-JP" sz="1000"/>
              <a:t>[0 0 1 0] --&gt; (0.157  0.563)</a:t>
            </a:r>
          </a:p>
          <a:p>
            <a:pPr>
              <a:spcBef>
                <a:spcPct val="50000"/>
              </a:spcBef>
            </a:pPr>
            <a:r>
              <a:rPr lang="en-US" altLang="ja-JP" sz="1000"/>
              <a:t>[0 0 1 1] --&gt; (0.360  0.620)</a:t>
            </a:r>
          </a:p>
          <a:p>
            <a:pPr>
              <a:spcBef>
                <a:spcPct val="50000"/>
              </a:spcBef>
            </a:pPr>
            <a:r>
              <a:rPr lang="en-US" altLang="ja-JP" sz="1000"/>
              <a:t>[0 1 0 0] --&gt; (0.202  0.438)</a:t>
            </a:r>
          </a:p>
          <a:p>
            <a:pPr>
              <a:spcBef>
                <a:spcPct val="50000"/>
              </a:spcBef>
            </a:pPr>
            <a:r>
              <a:rPr lang="en-US" altLang="ja-JP" sz="1000"/>
              <a:t>[0 1 0 1] --&gt; (0.327  0.403)</a:t>
            </a:r>
          </a:p>
          <a:p>
            <a:pPr>
              <a:spcBef>
                <a:spcPct val="50000"/>
              </a:spcBef>
            </a:pPr>
            <a:r>
              <a:rPr lang="en-US" altLang="ja-JP" sz="1000"/>
              <a:t>[0 1 1 0] --&gt; (0.406  0.494)</a:t>
            </a:r>
          </a:p>
          <a:p>
            <a:pPr>
              <a:spcBef>
                <a:spcPct val="50000"/>
              </a:spcBef>
            </a:pPr>
            <a:r>
              <a:rPr lang="en-US" altLang="ja-JP" sz="1000"/>
              <a:t>[0 1 1 1] --&gt; (0.372  0.278)</a:t>
            </a:r>
          </a:p>
          <a:p>
            <a:pPr>
              <a:spcBef>
                <a:spcPct val="50000"/>
              </a:spcBef>
            </a:pPr>
            <a:r>
              <a:rPr lang="en-US" altLang="ja-JP" sz="1000"/>
              <a:t>[1 0 0 0] --&gt; (0.123  0.347)</a:t>
            </a:r>
          </a:p>
          <a:p>
            <a:pPr>
              <a:spcBef>
                <a:spcPct val="50000"/>
              </a:spcBef>
            </a:pPr>
            <a:r>
              <a:rPr lang="en-US" altLang="ja-JP" sz="1000"/>
              <a:t>[1 0 0 1] --&gt; (0.169  0.221)</a:t>
            </a:r>
          </a:p>
          <a:p>
            <a:pPr>
              <a:spcBef>
                <a:spcPct val="50000"/>
              </a:spcBef>
            </a:pPr>
            <a:r>
              <a:rPr lang="en-US" altLang="ja-JP" sz="1000"/>
              <a:t>[1 0 1 0] --&gt; (0.090  0.130)</a:t>
            </a:r>
          </a:p>
          <a:p>
            <a:pPr>
              <a:spcBef>
                <a:spcPct val="50000"/>
              </a:spcBef>
            </a:pPr>
            <a:r>
              <a:rPr lang="en-US" altLang="ja-JP" sz="1000"/>
              <a:t>[1 0 1 1] --&gt; (0.293  0.187)</a:t>
            </a:r>
          </a:p>
          <a:p>
            <a:pPr>
              <a:spcBef>
                <a:spcPct val="50000"/>
              </a:spcBef>
            </a:pPr>
            <a:r>
              <a:rPr lang="en-US" altLang="ja-JP" sz="1000"/>
              <a:t>[1 1 0 0] --&gt; (0.530  0.460)</a:t>
            </a:r>
          </a:p>
          <a:p>
            <a:pPr>
              <a:spcBef>
                <a:spcPct val="50000"/>
              </a:spcBef>
            </a:pPr>
            <a:r>
              <a:rPr lang="en-US" altLang="ja-JP" sz="1000"/>
              <a:t>[1 1 0 1] --&gt; (0.576  0.334)</a:t>
            </a:r>
          </a:p>
          <a:p>
            <a:pPr>
              <a:spcBef>
                <a:spcPct val="50000"/>
              </a:spcBef>
            </a:pPr>
            <a:r>
              <a:rPr lang="en-US" altLang="ja-JP" sz="1000"/>
              <a:t>[1 1 1 0] --&gt; (0.497  0.243)</a:t>
            </a:r>
          </a:p>
          <a:p>
            <a:pPr>
              <a:spcBef>
                <a:spcPct val="50000"/>
              </a:spcBef>
            </a:pPr>
            <a:r>
              <a:rPr lang="en-US" altLang="ja-JP" sz="1000"/>
              <a:t>[1 1 1 1] --&gt; (0.700  0.300)</a:t>
            </a:r>
            <a:endParaRPr lang="ja-JP" altLang="en-US" sz="10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40EAC459-C492-4EDE-98BC-F6D32D1DB7D5}" type="slidenum">
              <a:rPr lang="ja-JP" altLang="en-US"/>
              <a:pPr/>
              <a:t>21</a:t>
            </a:fld>
            <a:endParaRPr lang="en-US" altLang="ja-JP"/>
          </a:p>
        </p:txBody>
      </p:sp>
      <p:sp>
        <p:nvSpPr>
          <p:cNvPr id="192514" name="Rectangle 2"/>
          <p:cNvSpPr>
            <a:spLocks noGrp="1"/>
          </p:cNvSpPr>
          <p:nvPr>
            <p:ph type="title"/>
          </p:nvPr>
        </p:nvSpPr>
        <p:spPr>
          <a:xfrm>
            <a:off x="457200" y="457200"/>
            <a:ext cx="8229600" cy="855662"/>
          </a:xfrm>
          <a:noFill/>
          <a:ln/>
        </p:spPr>
        <p:txBody>
          <a:bodyPr lIns="92075" tIns="46038" rIns="92075" bIns="46038">
            <a:normAutofit fontScale="90000"/>
          </a:bodyPr>
          <a:lstStyle/>
          <a:p>
            <a:r>
              <a:rPr lang="en-US" altLang="ja-JP" sz="3200" dirty="0" smtClean="0"/>
              <a:t>Color band combination for CSK (011-010-001)</a:t>
            </a:r>
            <a:endParaRPr lang="ko-KR" altLang="en-US" sz="3200" dirty="0" smtClean="0">
              <a:ea typeface="굴림" charset="-127"/>
            </a:endParaRPr>
          </a:p>
        </p:txBody>
      </p:sp>
      <p:grpSp>
        <p:nvGrpSpPr>
          <p:cNvPr id="2" name="Group 3"/>
          <p:cNvGrpSpPr>
            <a:grpSpLocks/>
          </p:cNvGrpSpPr>
          <p:nvPr/>
        </p:nvGrpSpPr>
        <p:grpSpPr bwMode="auto">
          <a:xfrm>
            <a:off x="2052638" y="1244600"/>
            <a:ext cx="4560887" cy="4468813"/>
            <a:chOff x="1610" y="1071"/>
            <a:chExt cx="2160" cy="2406"/>
          </a:xfrm>
        </p:grpSpPr>
        <p:pic>
          <p:nvPicPr>
            <p:cNvPr id="192516" name="Picture 4" descr="図12 XYZ表色系色度図"/>
            <p:cNvPicPr>
              <a:picLocks noChangeAspect="1" noChangeArrowheads="1"/>
            </p:cNvPicPr>
            <p:nvPr/>
          </p:nvPicPr>
          <p:blipFill>
            <a:blip r:embed="rId3"/>
            <a:srcRect/>
            <a:stretch>
              <a:fillRect/>
            </a:stretch>
          </p:blipFill>
          <p:spPr bwMode="auto">
            <a:xfrm>
              <a:off x="1610" y="1071"/>
              <a:ext cx="2160" cy="1350"/>
            </a:xfrm>
            <a:prstGeom prst="rect">
              <a:avLst/>
            </a:prstGeom>
            <a:noFill/>
          </p:spPr>
        </p:pic>
        <p:pic>
          <p:nvPicPr>
            <p:cNvPr id="192517" name="Picture 5" descr="図12 XYZ表色系色度図"/>
            <p:cNvPicPr>
              <a:picLocks noChangeAspect="1" noChangeArrowheads="1"/>
            </p:cNvPicPr>
            <p:nvPr/>
          </p:nvPicPr>
          <p:blipFill>
            <a:blip r:embed="rId4"/>
            <a:srcRect/>
            <a:stretch>
              <a:fillRect/>
            </a:stretch>
          </p:blipFill>
          <p:spPr bwMode="auto">
            <a:xfrm>
              <a:off x="1610" y="2421"/>
              <a:ext cx="2160" cy="1056"/>
            </a:xfrm>
            <a:prstGeom prst="rect">
              <a:avLst/>
            </a:prstGeom>
            <a:noFill/>
          </p:spPr>
        </p:pic>
        <p:sp>
          <p:nvSpPr>
            <p:cNvPr id="192518" name="Text Box 6"/>
            <p:cNvSpPr txBox="1">
              <a:spLocks noChangeArrowheads="1"/>
            </p:cNvSpPr>
            <p:nvPr/>
          </p:nvSpPr>
          <p:spPr bwMode="auto">
            <a:xfrm>
              <a:off x="3483" y="2679"/>
              <a:ext cx="134" cy="148"/>
            </a:xfrm>
            <a:prstGeom prst="rect">
              <a:avLst/>
            </a:prstGeom>
            <a:noFill/>
            <a:ln w="9525">
              <a:noFill/>
              <a:miter lim="800000"/>
              <a:headEnd/>
              <a:tailEnd/>
            </a:ln>
          </p:spPr>
          <p:txBody>
            <a:bodyPr>
              <a:spAutoFit/>
            </a:bodyPr>
            <a:lstStyle/>
            <a:p>
              <a:pPr eaLnBrk="0" hangingPunct="0"/>
              <a:endParaRPr lang="en-US" altLang="ja-JP" sz="1200">
                <a:latin typeface="Times New Roman" pitchFamily="18" charset="0"/>
                <a:ea typeface="굴림" charset="-127"/>
              </a:endParaRPr>
            </a:p>
          </p:txBody>
        </p:sp>
      </p:grpSp>
      <p:sp>
        <p:nvSpPr>
          <p:cNvPr id="192519" name="Rectangle 7"/>
          <p:cNvSpPr>
            <a:spLocks noChangeArrowheads="1"/>
          </p:cNvSpPr>
          <p:nvPr/>
        </p:nvSpPr>
        <p:spPr bwMode="auto">
          <a:xfrm>
            <a:off x="3986213" y="1316038"/>
            <a:ext cx="1143000" cy="209550"/>
          </a:xfrm>
          <a:prstGeom prst="rect">
            <a:avLst/>
          </a:prstGeom>
          <a:solidFill>
            <a:schemeClr val="bg1"/>
          </a:solidFill>
          <a:ln w="9525">
            <a:noFill/>
            <a:miter lim="800000"/>
            <a:headEnd/>
            <a:tailEnd/>
          </a:ln>
          <a:effectLst/>
        </p:spPr>
        <p:txBody>
          <a:bodyPr wrap="none" anchor="ctr"/>
          <a:lstStyle/>
          <a:p>
            <a:endParaRPr lang="ko-KR" altLang="en-US"/>
          </a:p>
        </p:txBody>
      </p:sp>
      <p:sp>
        <p:nvSpPr>
          <p:cNvPr id="192520" name="Oval 8"/>
          <p:cNvSpPr>
            <a:spLocks noChangeArrowheads="1"/>
          </p:cNvSpPr>
          <p:nvPr/>
        </p:nvSpPr>
        <p:spPr bwMode="auto">
          <a:xfrm>
            <a:off x="3419475" y="5432425"/>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92521" name="Oval 9"/>
          <p:cNvSpPr>
            <a:spLocks noChangeArrowheads="1"/>
          </p:cNvSpPr>
          <p:nvPr/>
        </p:nvSpPr>
        <p:spPr bwMode="auto">
          <a:xfrm>
            <a:off x="2971800" y="4881563"/>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92522" name="Oval 10"/>
          <p:cNvSpPr>
            <a:spLocks noChangeArrowheads="1"/>
          </p:cNvSpPr>
          <p:nvPr/>
        </p:nvSpPr>
        <p:spPr bwMode="auto">
          <a:xfrm>
            <a:off x="3452813" y="2009775"/>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192523" name="Oval 11"/>
          <p:cNvSpPr>
            <a:spLocks noChangeArrowheads="1"/>
          </p:cNvSpPr>
          <p:nvPr/>
        </p:nvSpPr>
        <p:spPr bwMode="auto">
          <a:xfrm>
            <a:off x="5068888" y="3294063"/>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192524" name="Oval 12"/>
          <p:cNvSpPr>
            <a:spLocks noChangeArrowheads="1"/>
          </p:cNvSpPr>
          <p:nvPr/>
        </p:nvSpPr>
        <p:spPr bwMode="auto">
          <a:xfrm>
            <a:off x="6038850" y="4133850"/>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92525" name="Oval 13"/>
          <p:cNvSpPr>
            <a:spLocks noChangeArrowheads="1"/>
          </p:cNvSpPr>
          <p:nvPr/>
        </p:nvSpPr>
        <p:spPr bwMode="auto">
          <a:xfrm>
            <a:off x="6111875" y="4217988"/>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92526" name="Oval 14"/>
          <p:cNvSpPr>
            <a:spLocks noChangeArrowheads="1"/>
          </p:cNvSpPr>
          <p:nvPr/>
        </p:nvSpPr>
        <p:spPr bwMode="auto">
          <a:xfrm>
            <a:off x="6184900" y="4283075"/>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192527" name="Line 15"/>
          <p:cNvSpPr>
            <a:spLocks noChangeShapeType="1"/>
          </p:cNvSpPr>
          <p:nvPr/>
        </p:nvSpPr>
        <p:spPr bwMode="auto">
          <a:xfrm flipH="1">
            <a:off x="6326188" y="411003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92528" name="Text Box 16"/>
          <p:cNvSpPr txBox="1">
            <a:spLocks noChangeArrowheads="1"/>
          </p:cNvSpPr>
          <p:nvPr/>
        </p:nvSpPr>
        <p:spPr bwMode="auto">
          <a:xfrm>
            <a:off x="7204075" y="3960813"/>
            <a:ext cx="436563" cy="274637"/>
          </a:xfrm>
          <a:prstGeom prst="rect">
            <a:avLst/>
          </a:prstGeom>
          <a:noFill/>
          <a:ln w="9525">
            <a:noFill/>
            <a:miter lim="800000"/>
            <a:headEnd/>
            <a:tailEnd/>
          </a:ln>
          <a:effectLst/>
        </p:spPr>
        <p:txBody>
          <a:bodyPr wrap="none">
            <a:spAutoFit/>
          </a:bodyPr>
          <a:lstStyle/>
          <a:p>
            <a:r>
              <a:rPr lang="en-US" altLang="ja-JP" sz="1200"/>
              <a:t>110</a:t>
            </a:r>
          </a:p>
        </p:txBody>
      </p:sp>
      <p:sp>
        <p:nvSpPr>
          <p:cNvPr id="192529" name="Line 17"/>
          <p:cNvSpPr>
            <a:spLocks noChangeShapeType="1"/>
          </p:cNvSpPr>
          <p:nvPr/>
        </p:nvSpPr>
        <p:spPr bwMode="auto">
          <a:xfrm flipH="1">
            <a:off x="6257925" y="4003675"/>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92530" name="Text Box 18"/>
          <p:cNvSpPr txBox="1">
            <a:spLocks noChangeArrowheads="1"/>
          </p:cNvSpPr>
          <p:nvPr/>
        </p:nvSpPr>
        <p:spPr bwMode="auto">
          <a:xfrm>
            <a:off x="7118350" y="3835400"/>
            <a:ext cx="436563" cy="274638"/>
          </a:xfrm>
          <a:prstGeom prst="rect">
            <a:avLst/>
          </a:prstGeom>
          <a:noFill/>
          <a:ln w="9525">
            <a:noFill/>
            <a:miter lim="800000"/>
            <a:headEnd/>
            <a:tailEnd/>
          </a:ln>
          <a:effectLst/>
        </p:spPr>
        <p:txBody>
          <a:bodyPr wrap="none">
            <a:spAutoFit/>
          </a:bodyPr>
          <a:lstStyle/>
          <a:p>
            <a:r>
              <a:rPr lang="en-US" altLang="ja-JP" sz="1200"/>
              <a:t>101</a:t>
            </a:r>
          </a:p>
        </p:txBody>
      </p:sp>
      <p:sp>
        <p:nvSpPr>
          <p:cNvPr id="192531" name="Line 19"/>
          <p:cNvSpPr>
            <a:spLocks noChangeShapeType="1"/>
          </p:cNvSpPr>
          <p:nvPr/>
        </p:nvSpPr>
        <p:spPr bwMode="auto">
          <a:xfrm flipH="1">
            <a:off x="6164263" y="3884613"/>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92532" name="Text Box 20"/>
          <p:cNvSpPr txBox="1">
            <a:spLocks noChangeArrowheads="1"/>
          </p:cNvSpPr>
          <p:nvPr/>
        </p:nvSpPr>
        <p:spPr bwMode="auto">
          <a:xfrm>
            <a:off x="7005638" y="3670300"/>
            <a:ext cx="436562" cy="274638"/>
          </a:xfrm>
          <a:prstGeom prst="rect">
            <a:avLst/>
          </a:prstGeom>
          <a:noFill/>
          <a:ln w="9525">
            <a:noFill/>
            <a:miter lim="800000"/>
            <a:headEnd/>
            <a:tailEnd/>
          </a:ln>
          <a:effectLst/>
        </p:spPr>
        <p:txBody>
          <a:bodyPr wrap="none">
            <a:spAutoFit/>
          </a:bodyPr>
          <a:lstStyle/>
          <a:p>
            <a:r>
              <a:rPr lang="en-US" altLang="ja-JP" sz="1200"/>
              <a:t>100</a:t>
            </a:r>
          </a:p>
        </p:txBody>
      </p:sp>
      <p:sp>
        <p:nvSpPr>
          <p:cNvPr id="192533" name="Line 21"/>
          <p:cNvSpPr>
            <a:spLocks noChangeShapeType="1"/>
          </p:cNvSpPr>
          <p:nvPr/>
        </p:nvSpPr>
        <p:spPr bwMode="auto">
          <a:xfrm flipH="1">
            <a:off x="5213350" y="314483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92534" name="Text Box 22"/>
          <p:cNvSpPr txBox="1">
            <a:spLocks noChangeArrowheads="1"/>
          </p:cNvSpPr>
          <p:nvPr/>
        </p:nvSpPr>
        <p:spPr bwMode="auto">
          <a:xfrm>
            <a:off x="6091238" y="2995613"/>
            <a:ext cx="436562" cy="274637"/>
          </a:xfrm>
          <a:prstGeom prst="rect">
            <a:avLst/>
          </a:prstGeom>
          <a:noFill/>
          <a:ln w="9525">
            <a:noFill/>
            <a:miter lim="800000"/>
            <a:headEnd/>
            <a:tailEnd/>
          </a:ln>
          <a:effectLst/>
        </p:spPr>
        <p:txBody>
          <a:bodyPr wrap="none">
            <a:spAutoFit/>
          </a:bodyPr>
          <a:lstStyle/>
          <a:p>
            <a:r>
              <a:rPr lang="en-US" altLang="ja-JP" sz="1200"/>
              <a:t>011</a:t>
            </a:r>
          </a:p>
        </p:txBody>
      </p:sp>
      <p:sp>
        <p:nvSpPr>
          <p:cNvPr id="192535" name="Line 23"/>
          <p:cNvSpPr>
            <a:spLocks noChangeShapeType="1"/>
          </p:cNvSpPr>
          <p:nvPr/>
        </p:nvSpPr>
        <p:spPr bwMode="auto">
          <a:xfrm flipH="1">
            <a:off x="3578225" y="180498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192536" name="Text Box 24"/>
          <p:cNvSpPr txBox="1">
            <a:spLocks noChangeArrowheads="1"/>
          </p:cNvSpPr>
          <p:nvPr/>
        </p:nvSpPr>
        <p:spPr bwMode="auto">
          <a:xfrm>
            <a:off x="4456113" y="1655763"/>
            <a:ext cx="436562" cy="274637"/>
          </a:xfrm>
          <a:prstGeom prst="rect">
            <a:avLst/>
          </a:prstGeom>
          <a:noFill/>
          <a:ln w="9525">
            <a:noFill/>
            <a:miter lim="800000"/>
            <a:headEnd/>
            <a:tailEnd/>
          </a:ln>
          <a:effectLst/>
        </p:spPr>
        <p:txBody>
          <a:bodyPr wrap="none">
            <a:spAutoFit/>
          </a:bodyPr>
          <a:lstStyle/>
          <a:p>
            <a:r>
              <a:rPr lang="en-US" altLang="ja-JP" sz="1200"/>
              <a:t>010</a:t>
            </a:r>
          </a:p>
        </p:txBody>
      </p:sp>
      <p:sp>
        <p:nvSpPr>
          <p:cNvPr id="192537" name="Line 25"/>
          <p:cNvSpPr>
            <a:spLocks noChangeShapeType="1"/>
          </p:cNvSpPr>
          <p:nvPr/>
        </p:nvSpPr>
        <p:spPr bwMode="auto">
          <a:xfrm>
            <a:off x="1971675" y="4659313"/>
            <a:ext cx="950913" cy="212725"/>
          </a:xfrm>
          <a:prstGeom prst="line">
            <a:avLst/>
          </a:prstGeom>
          <a:noFill/>
          <a:ln w="9525">
            <a:solidFill>
              <a:schemeClr val="tx1"/>
            </a:solidFill>
            <a:round/>
            <a:headEnd/>
            <a:tailEnd type="triangle" w="med" len="med"/>
          </a:ln>
          <a:effectLst/>
        </p:spPr>
        <p:txBody>
          <a:bodyPr/>
          <a:lstStyle/>
          <a:p>
            <a:endParaRPr lang="ko-KR" altLang="en-US"/>
          </a:p>
        </p:txBody>
      </p:sp>
      <p:sp>
        <p:nvSpPr>
          <p:cNvPr id="192538" name="Text Box 26"/>
          <p:cNvSpPr txBox="1">
            <a:spLocks noChangeArrowheads="1"/>
          </p:cNvSpPr>
          <p:nvPr/>
        </p:nvSpPr>
        <p:spPr bwMode="auto">
          <a:xfrm>
            <a:off x="1554163" y="4500563"/>
            <a:ext cx="436562" cy="274637"/>
          </a:xfrm>
          <a:prstGeom prst="rect">
            <a:avLst/>
          </a:prstGeom>
          <a:noFill/>
          <a:ln w="9525">
            <a:noFill/>
            <a:miter lim="800000"/>
            <a:headEnd/>
            <a:tailEnd/>
          </a:ln>
          <a:effectLst/>
        </p:spPr>
        <p:txBody>
          <a:bodyPr wrap="none">
            <a:spAutoFit/>
          </a:bodyPr>
          <a:lstStyle/>
          <a:p>
            <a:r>
              <a:rPr lang="en-US" altLang="ja-JP" sz="1200"/>
              <a:t>001</a:t>
            </a:r>
          </a:p>
        </p:txBody>
      </p:sp>
      <p:sp>
        <p:nvSpPr>
          <p:cNvPr id="192539" name="Line 27"/>
          <p:cNvSpPr>
            <a:spLocks noChangeShapeType="1"/>
          </p:cNvSpPr>
          <p:nvPr/>
        </p:nvSpPr>
        <p:spPr bwMode="auto">
          <a:xfrm flipV="1">
            <a:off x="2317750" y="5503863"/>
            <a:ext cx="1079500" cy="120650"/>
          </a:xfrm>
          <a:prstGeom prst="line">
            <a:avLst/>
          </a:prstGeom>
          <a:noFill/>
          <a:ln w="9525">
            <a:solidFill>
              <a:schemeClr val="tx1"/>
            </a:solidFill>
            <a:round/>
            <a:headEnd/>
            <a:tailEnd type="triangle" w="med" len="med"/>
          </a:ln>
          <a:effectLst/>
        </p:spPr>
        <p:txBody>
          <a:bodyPr/>
          <a:lstStyle/>
          <a:p>
            <a:endParaRPr lang="ko-KR" altLang="en-US"/>
          </a:p>
        </p:txBody>
      </p:sp>
      <p:sp>
        <p:nvSpPr>
          <p:cNvPr id="192540" name="Text Box 28"/>
          <p:cNvSpPr txBox="1">
            <a:spLocks noChangeArrowheads="1"/>
          </p:cNvSpPr>
          <p:nvPr/>
        </p:nvSpPr>
        <p:spPr bwMode="auto">
          <a:xfrm>
            <a:off x="1900238" y="5465763"/>
            <a:ext cx="436562" cy="274637"/>
          </a:xfrm>
          <a:prstGeom prst="rect">
            <a:avLst/>
          </a:prstGeom>
          <a:noFill/>
          <a:ln w="9525">
            <a:noFill/>
            <a:miter lim="800000"/>
            <a:headEnd/>
            <a:tailEnd/>
          </a:ln>
          <a:effectLst/>
        </p:spPr>
        <p:txBody>
          <a:bodyPr wrap="none">
            <a:spAutoFit/>
          </a:bodyPr>
          <a:lstStyle/>
          <a:p>
            <a:r>
              <a:rPr lang="en-US" altLang="ja-JP" sz="1200"/>
              <a:t>000</a:t>
            </a:r>
          </a:p>
        </p:txBody>
      </p:sp>
      <p:sp>
        <p:nvSpPr>
          <p:cNvPr id="192541" name="Line 29"/>
          <p:cNvSpPr>
            <a:spLocks noChangeShapeType="1"/>
          </p:cNvSpPr>
          <p:nvPr/>
        </p:nvSpPr>
        <p:spPr bwMode="auto">
          <a:xfrm flipH="1">
            <a:off x="3028950" y="2070100"/>
            <a:ext cx="473075" cy="2900363"/>
          </a:xfrm>
          <a:prstGeom prst="line">
            <a:avLst/>
          </a:prstGeom>
          <a:noFill/>
          <a:ln w="25400">
            <a:solidFill>
              <a:srgbClr val="FF0000"/>
            </a:solidFill>
            <a:round/>
            <a:headEnd/>
            <a:tailEnd/>
          </a:ln>
          <a:effectLst/>
        </p:spPr>
        <p:txBody>
          <a:bodyPr/>
          <a:lstStyle/>
          <a:p>
            <a:endParaRPr lang="ko-KR" altLang="en-US"/>
          </a:p>
        </p:txBody>
      </p:sp>
      <p:sp>
        <p:nvSpPr>
          <p:cNvPr id="192542" name="Line 30"/>
          <p:cNvSpPr>
            <a:spLocks noChangeShapeType="1"/>
          </p:cNvSpPr>
          <p:nvPr/>
        </p:nvSpPr>
        <p:spPr bwMode="auto">
          <a:xfrm>
            <a:off x="3505200" y="2073275"/>
            <a:ext cx="1598613" cy="1284288"/>
          </a:xfrm>
          <a:prstGeom prst="line">
            <a:avLst/>
          </a:prstGeom>
          <a:noFill/>
          <a:ln w="25400">
            <a:solidFill>
              <a:srgbClr val="FF0000"/>
            </a:solidFill>
            <a:round/>
            <a:headEnd/>
            <a:tailEnd/>
          </a:ln>
          <a:effectLst/>
        </p:spPr>
        <p:txBody>
          <a:bodyPr/>
          <a:lstStyle/>
          <a:p>
            <a:endParaRPr lang="ko-KR" altLang="en-US"/>
          </a:p>
        </p:txBody>
      </p:sp>
      <p:sp>
        <p:nvSpPr>
          <p:cNvPr id="192543" name="Line 31"/>
          <p:cNvSpPr>
            <a:spLocks noChangeShapeType="1"/>
          </p:cNvSpPr>
          <p:nvPr/>
        </p:nvSpPr>
        <p:spPr bwMode="auto">
          <a:xfrm flipH="1">
            <a:off x="3005138" y="3354388"/>
            <a:ext cx="2108200" cy="1611312"/>
          </a:xfrm>
          <a:prstGeom prst="line">
            <a:avLst/>
          </a:prstGeom>
          <a:noFill/>
          <a:ln w="25400">
            <a:solidFill>
              <a:srgbClr val="FF0000"/>
            </a:solidFill>
            <a:round/>
            <a:headEnd/>
            <a:tailEnd/>
          </a:ln>
          <a:effectLst/>
        </p:spPr>
        <p:txBody>
          <a:bodyPr/>
          <a:lstStyle/>
          <a:p>
            <a:endParaRPr lang="ko-KR" altLang="en-US"/>
          </a:p>
        </p:txBody>
      </p:sp>
      <p:sp>
        <p:nvSpPr>
          <p:cNvPr id="192544" name="Oval 32"/>
          <p:cNvSpPr>
            <a:spLocks noChangeArrowheads="1"/>
          </p:cNvSpPr>
          <p:nvPr/>
        </p:nvSpPr>
        <p:spPr bwMode="auto">
          <a:xfrm>
            <a:off x="1497013" y="4479925"/>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92545" name="Oval 33"/>
          <p:cNvSpPr>
            <a:spLocks noChangeArrowheads="1"/>
          </p:cNvSpPr>
          <p:nvPr/>
        </p:nvSpPr>
        <p:spPr bwMode="auto">
          <a:xfrm>
            <a:off x="6056313" y="2978150"/>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92546" name="Oval 34"/>
          <p:cNvSpPr>
            <a:spLocks noChangeArrowheads="1"/>
          </p:cNvSpPr>
          <p:nvPr/>
        </p:nvSpPr>
        <p:spPr bwMode="auto">
          <a:xfrm>
            <a:off x="4446588" y="1611313"/>
            <a:ext cx="498475" cy="333375"/>
          </a:xfrm>
          <a:prstGeom prst="ellipse">
            <a:avLst/>
          </a:prstGeom>
          <a:noFill/>
          <a:ln w="19050">
            <a:solidFill>
              <a:srgbClr val="FF0000"/>
            </a:solidFill>
            <a:round/>
            <a:headEnd/>
            <a:tailEnd/>
          </a:ln>
          <a:effectLst/>
        </p:spPr>
        <p:txBody>
          <a:bodyPr wrap="none" anchor="ctr"/>
          <a:lstStyle/>
          <a:p>
            <a:endParaRPr lang="ko-KR" altLang="en-US"/>
          </a:p>
        </p:txBody>
      </p:sp>
      <p:sp>
        <p:nvSpPr>
          <p:cNvPr id="192547" name="Text Box 35"/>
          <p:cNvSpPr txBox="1">
            <a:spLocks noChangeArrowheads="1"/>
          </p:cNvSpPr>
          <p:nvPr/>
        </p:nvSpPr>
        <p:spPr bwMode="auto">
          <a:xfrm>
            <a:off x="6483350" y="2622550"/>
            <a:ext cx="831850" cy="366713"/>
          </a:xfrm>
          <a:prstGeom prst="rect">
            <a:avLst/>
          </a:prstGeom>
          <a:noFill/>
          <a:ln w="9525">
            <a:noFill/>
            <a:miter lim="800000"/>
            <a:headEnd/>
            <a:tailEnd/>
          </a:ln>
          <a:effectLst/>
        </p:spPr>
        <p:txBody>
          <a:bodyPr wrap="none">
            <a:spAutoFit/>
          </a:bodyPr>
          <a:lstStyle/>
          <a:p>
            <a:r>
              <a:rPr lang="en-US" altLang="ja-JP">
                <a:solidFill>
                  <a:srgbClr val="FF3300"/>
                </a:solidFill>
              </a:rPr>
              <a:t>Band i</a:t>
            </a:r>
          </a:p>
        </p:txBody>
      </p:sp>
      <p:sp>
        <p:nvSpPr>
          <p:cNvPr id="192548" name="Text Box 36"/>
          <p:cNvSpPr txBox="1">
            <a:spLocks noChangeArrowheads="1"/>
          </p:cNvSpPr>
          <p:nvPr/>
        </p:nvSpPr>
        <p:spPr bwMode="auto">
          <a:xfrm>
            <a:off x="4973638" y="1584325"/>
            <a:ext cx="831850" cy="366713"/>
          </a:xfrm>
          <a:prstGeom prst="rect">
            <a:avLst/>
          </a:prstGeom>
          <a:noFill/>
          <a:ln w="9525">
            <a:noFill/>
            <a:miter lim="800000"/>
            <a:headEnd/>
            <a:tailEnd/>
          </a:ln>
          <a:effectLst/>
        </p:spPr>
        <p:txBody>
          <a:bodyPr wrap="none">
            <a:spAutoFit/>
          </a:bodyPr>
          <a:lstStyle/>
          <a:p>
            <a:r>
              <a:rPr lang="en-US" altLang="ja-JP">
                <a:solidFill>
                  <a:srgbClr val="FF3300"/>
                </a:solidFill>
              </a:rPr>
              <a:t>Band j</a:t>
            </a:r>
          </a:p>
        </p:txBody>
      </p:sp>
      <p:sp>
        <p:nvSpPr>
          <p:cNvPr id="192549" name="Text Box 37"/>
          <p:cNvSpPr txBox="1">
            <a:spLocks noChangeArrowheads="1"/>
          </p:cNvSpPr>
          <p:nvPr/>
        </p:nvSpPr>
        <p:spPr bwMode="auto">
          <a:xfrm>
            <a:off x="762000" y="4051300"/>
            <a:ext cx="895350" cy="366713"/>
          </a:xfrm>
          <a:prstGeom prst="rect">
            <a:avLst/>
          </a:prstGeom>
          <a:noFill/>
          <a:ln w="9525">
            <a:noFill/>
            <a:miter lim="800000"/>
            <a:headEnd/>
            <a:tailEnd/>
          </a:ln>
          <a:effectLst/>
        </p:spPr>
        <p:txBody>
          <a:bodyPr wrap="none">
            <a:spAutoFit/>
          </a:bodyPr>
          <a:lstStyle/>
          <a:p>
            <a:r>
              <a:rPr lang="en-US" altLang="ja-JP">
                <a:solidFill>
                  <a:srgbClr val="FF3300"/>
                </a:solidFill>
              </a:rPr>
              <a:t>Band k</a:t>
            </a:r>
          </a:p>
        </p:txBody>
      </p:sp>
      <p:sp>
        <p:nvSpPr>
          <p:cNvPr id="192550" name="Text Box 38"/>
          <p:cNvSpPr txBox="1">
            <a:spLocks noChangeArrowheads="1"/>
          </p:cNvSpPr>
          <p:nvPr/>
        </p:nvSpPr>
        <p:spPr bwMode="auto">
          <a:xfrm>
            <a:off x="152400" y="1066800"/>
            <a:ext cx="2940050" cy="366713"/>
          </a:xfrm>
          <a:prstGeom prst="rect">
            <a:avLst/>
          </a:prstGeom>
          <a:noFill/>
          <a:ln w="9525">
            <a:noFill/>
            <a:miter lim="800000"/>
            <a:headEnd/>
            <a:tailEnd/>
          </a:ln>
          <a:effectLst/>
        </p:spPr>
        <p:txBody>
          <a:bodyPr wrap="none">
            <a:spAutoFit/>
          </a:bodyPr>
          <a:lstStyle/>
          <a:p>
            <a:r>
              <a:rPr lang="en-US" altLang="ja-JP">
                <a:solidFill>
                  <a:schemeClr val="hlink"/>
                </a:solidFill>
              </a:rPr>
              <a:t>Color band combination (3)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ChangeArrowheads="1"/>
          </p:cNvSpPr>
          <p:nvPr/>
        </p:nvSpPr>
        <p:spPr bwMode="auto">
          <a:xfrm>
            <a:off x="5626100" y="2671763"/>
            <a:ext cx="1763713" cy="1244600"/>
          </a:xfrm>
          <a:prstGeom prst="rect">
            <a:avLst/>
          </a:prstGeom>
          <a:solidFill>
            <a:srgbClr val="FFFF99"/>
          </a:solidFill>
          <a:ln w="9525">
            <a:noFill/>
            <a:miter lim="800000"/>
            <a:headEnd/>
            <a:tailEnd/>
          </a:ln>
          <a:effectLst/>
        </p:spPr>
        <p:txBody>
          <a:bodyPr wrap="none" anchor="ctr"/>
          <a:lstStyle/>
          <a:p>
            <a:endParaRPr lang="ko-KR" altLang="en-US"/>
          </a:p>
        </p:txBody>
      </p:sp>
      <p:sp>
        <p:nvSpPr>
          <p:cNvPr id="194563" name="Rectangle 3"/>
          <p:cNvSpPr>
            <a:spLocks noGrp="1"/>
          </p:cNvSpPr>
          <p:nvPr>
            <p:ph type="title"/>
          </p:nvPr>
        </p:nvSpPr>
        <p:spPr>
          <a:xfrm>
            <a:off x="684213" y="631825"/>
            <a:ext cx="7772400" cy="511175"/>
          </a:xfrm>
        </p:spPr>
        <p:txBody>
          <a:bodyPr>
            <a:normAutofit fontScale="90000"/>
          </a:bodyPr>
          <a:lstStyle/>
          <a:p>
            <a:r>
              <a:rPr lang="en-US" altLang="ja-JP" sz="3200" dirty="0" smtClean="0"/>
              <a:t>4CSK </a:t>
            </a:r>
            <a:r>
              <a:rPr lang="en-US" altLang="ja-JP" sz="3200" dirty="0" err="1" smtClean="0"/>
              <a:t>xy</a:t>
            </a:r>
            <a:r>
              <a:rPr lang="en-US" altLang="ja-JP" sz="3200" dirty="0" smtClean="0"/>
              <a:t> coordinates values (011-010-001)</a:t>
            </a:r>
          </a:p>
        </p:txBody>
      </p:sp>
      <p:pic>
        <p:nvPicPr>
          <p:cNvPr id="194565" name="Picture 5"/>
          <p:cNvPicPr>
            <a:picLocks noChangeAspect="1" noChangeArrowheads="1"/>
          </p:cNvPicPr>
          <p:nvPr/>
        </p:nvPicPr>
        <p:blipFill>
          <a:blip r:embed="rId3"/>
          <a:srcRect/>
          <a:stretch>
            <a:fillRect/>
          </a:stretch>
        </p:blipFill>
        <p:spPr bwMode="auto">
          <a:xfrm>
            <a:off x="0" y="1590675"/>
            <a:ext cx="5984875" cy="4429125"/>
          </a:xfrm>
          <a:prstGeom prst="rect">
            <a:avLst/>
          </a:prstGeom>
          <a:noFill/>
          <a:ln w="9525">
            <a:noFill/>
            <a:miter lim="800000"/>
            <a:headEnd/>
            <a:tailEnd/>
          </a:ln>
          <a:effectLst/>
        </p:spPr>
      </p:pic>
      <p:sp>
        <p:nvSpPr>
          <p:cNvPr id="194566" name="Rectangle 6"/>
          <p:cNvSpPr>
            <a:spLocks noChangeArrowheads="1"/>
          </p:cNvSpPr>
          <p:nvPr/>
        </p:nvSpPr>
        <p:spPr bwMode="auto">
          <a:xfrm>
            <a:off x="5657850" y="1854200"/>
            <a:ext cx="2771775" cy="2530475"/>
          </a:xfrm>
          <a:prstGeom prst="rect">
            <a:avLst/>
          </a:prstGeom>
          <a:noFill/>
          <a:ln w="9525">
            <a:noFill/>
            <a:miter lim="800000"/>
            <a:headEnd/>
            <a:tailEnd/>
          </a:ln>
          <a:effectLst/>
        </p:spPr>
        <p:txBody>
          <a:bodyPr>
            <a:spAutoFit/>
          </a:bodyPr>
          <a:lstStyle/>
          <a:p>
            <a:pPr>
              <a:spcBef>
                <a:spcPct val="50000"/>
              </a:spcBef>
            </a:pPr>
            <a:r>
              <a:rPr lang="ja-JP" altLang="en-US" sz="1000"/>
              <a:t>*** </a:t>
            </a:r>
            <a:r>
              <a:rPr lang="en-US" altLang="ja-JP" sz="1000"/>
              <a:t>CSK constellation ***</a:t>
            </a:r>
          </a:p>
          <a:p>
            <a:pPr>
              <a:spcBef>
                <a:spcPct val="50000"/>
              </a:spcBef>
            </a:pPr>
            <a:r>
              <a:rPr lang="en-US" altLang="ja-JP" sz="1000"/>
              <a:t>xy coordinates of color band i, j, k</a:t>
            </a:r>
          </a:p>
          <a:p>
            <a:pPr>
              <a:spcBef>
                <a:spcPct val="50000"/>
              </a:spcBef>
            </a:pPr>
            <a:r>
              <a:rPr lang="en-US" altLang="ja-JP" sz="1000"/>
              <a:t>(xi  yi) = (0.510  0.490)</a:t>
            </a:r>
          </a:p>
          <a:p>
            <a:pPr>
              <a:spcBef>
                <a:spcPct val="50000"/>
              </a:spcBef>
            </a:pPr>
            <a:r>
              <a:rPr lang="en-US" altLang="ja-JP" sz="1000"/>
              <a:t>(xj  yj) = (0.190  0.780)</a:t>
            </a:r>
          </a:p>
          <a:p>
            <a:pPr>
              <a:spcBef>
                <a:spcPct val="50000"/>
              </a:spcBef>
            </a:pPr>
            <a:r>
              <a:rPr lang="en-US" altLang="ja-JP" sz="1000"/>
              <a:t>(xk  yk) = (0.090  0.130)</a:t>
            </a:r>
          </a:p>
          <a:p>
            <a:pPr>
              <a:spcBef>
                <a:spcPct val="50000"/>
              </a:spcBef>
            </a:pPr>
            <a:r>
              <a:rPr lang="en-US" altLang="ja-JP" sz="1000"/>
              <a:t>Symbol data allocation on xy coordinates </a:t>
            </a:r>
          </a:p>
          <a:p>
            <a:pPr>
              <a:spcBef>
                <a:spcPct val="50000"/>
              </a:spcBef>
            </a:pPr>
            <a:r>
              <a:rPr lang="en-US" altLang="ja-JP" sz="1000"/>
              <a:t>[Data]  --&gt;  (xp  yp) </a:t>
            </a:r>
          </a:p>
          <a:p>
            <a:pPr>
              <a:spcBef>
                <a:spcPct val="50000"/>
              </a:spcBef>
            </a:pPr>
            <a:r>
              <a:rPr lang="en-US" altLang="ja-JP" sz="1000"/>
              <a:t>[0 0] --&gt; (0.190  0.780)</a:t>
            </a:r>
          </a:p>
          <a:p>
            <a:pPr>
              <a:spcBef>
                <a:spcPct val="50000"/>
              </a:spcBef>
            </a:pPr>
            <a:r>
              <a:rPr lang="en-US" altLang="ja-JP" sz="1000"/>
              <a:t>[0 1] --&gt; (0.263  0.467)</a:t>
            </a:r>
          </a:p>
          <a:p>
            <a:pPr>
              <a:spcBef>
                <a:spcPct val="50000"/>
              </a:spcBef>
            </a:pPr>
            <a:r>
              <a:rPr lang="en-US" altLang="ja-JP" sz="1000"/>
              <a:t>[1 0] --&gt; (0.090  0.130)</a:t>
            </a:r>
          </a:p>
          <a:p>
            <a:pPr>
              <a:spcBef>
                <a:spcPct val="50000"/>
              </a:spcBef>
            </a:pPr>
            <a:r>
              <a:rPr lang="en-US" altLang="ja-JP" sz="1000"/>
              <a:t>[1 1] --&gt; (0.510  0.490)</a:t>
            </a:r>
            <a:endParaRPr lang="ja-JP" altLang="en-US" sz="10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5626100" y="2430463"/>
            <a:ext cx="1763713" cy="2184400"/>
          </a:xfrm>
          <a:prstGeom prst="rect">
            <a:avLst/>
          </a:prstGeom>
          <a:solidFill>
            <a:srgbClr val="FFFF99"/>
          </a:solidFill>
          <a:ln w="9525">
            <a:noFill/>
            <a:miter lim="800000"/>
            <a:headEnd/>
            <a:tailEnd/>
          </a:ln>
          <a:effectLst/>
        </p:spPr>
        <p:txBody>
          <a:bodyPr wrap="none" anchor="ctr"/>
          <a:lstStyle/>
          <a:p>
            <a:endParaRPr lang="ko-KR" altLang="en-US"/>
          </a:p>
        </p:txBody>
      </p:sp>
      <p:sp>
        <p:nvSpPr>
          <p:cNvPr id="196611" name="Rectangle 3"/>
          <p:cNvSpPr>
            <a:spLocks noGrp="1"/>
          </p:cNvSpPr>
          <p:nvPr>
            <p:ph type="title"/>
          </p:nvPr>
        </p:nvSpPr>
        <p:spPr>
          <a:xfrm>
            <a:off x="684213" y="631825"/>
            <a:ext cx="7772400" cy="511175"/>
          </a:xfrm>
        </p:spPr>
        <p:txBody>
          <a:bodyPr>
            <a:normAutofit fontScale="90000"/>
          </a:bodyPr>
          <a:lstStyle/>
          <a:p>
            <a:r>
              <a:rPr lang="en-US" altLang="ja-JP" sz="3200" dirty="0" smtClean="0"/>
              <a:t>8CSK </a:t>
            </a:r>
            <a:r>
              <a:rPr lang="en-US" altLang="ja-JP" sz="3200" dirty="0" err="1" smtClean="0"/>
              <a:t>xy</a:t>
            </a:r>
            <a:r>
              <a:rPr lang="en-US" altLang="ja-JP" sz="3200" dirty="0" smtClean="0"/>
              <a:t> coordinates values (011-010-001)</a:t>
            </a:r>
          </a:p>
        </p:txBody>
      </p:sp>
      <p:pic>
        <p:nvPicPr>
          <p:cNvPr id="196613" name="Picture 5"/>
          <p:cNvPicPr>
            <a:picLocks noChangeAspect="1" noChangeArrowheads="1"/>
          </p:cNvPicPr>
          <p:nvPr/>
        </p:nvPicPr>
        <p:blipFill>
          <a:blip r:embed="rId3"/>
          <a:srcRect/>
          <a:stretch>
            <a:fillRect/>
          </a:stretch>
        </p:blipFill>
        <p:spPr bwMode="auto">
          <a:xfrm>
            <a:off x="0" y="1285875"/>
            <a:ext cx="5984875" cy="4429125"/>
          </a:xfrm>
          <a:prstGeom prst="rect">
            <a:avLst/>
          </a:prstGeom>
          <a:noFill/>
          <a:ln w="9525">
            <a:noFill/>
            <a:miter lim="800000"/>
            <a:headEnd/>
            <a:tailEnd/>
          </a:ln>
          <a:effectLst/>
        </p:spPr>
      </p:pic>
      <p:sp>
        <p:nvSpPr>
          <p:cNvPr id="196614" name="Rectangle 6"/>
          <p:cNvSpPr>
            <a:spLocks noChangeArrowheads="1"/>
          </p:cNvSpPr>
          <p:nvPr/>
        </p:nvSpPr>
        <p:spPr bwMode="auto">
          <a:xfrm>
            <a:off x="5619750" y="1649412"/>
            <a:ext cx="2613025" cy="3444875"/>
          </a:xfrm>
          <a:prstGeom prst="rect">
            <a:avLst/>
          </a:prstGeom>
          <a:noFill/>
          <a:ln w="9525">
            <a:noFill/>
            <a:miter lim="800000"/>
            <a:headEnd/>
            <a:tailEnd/>
          </a:ln>
          <a:effectLst/>
        </p:spPr>
        <p:txBody>
          <a:bodyPr>
            <a:spAutoFit/>
          </a:bodyPr>
          <a:lstStyle/>
          <a:p>
            <a:pPr>
              <a:spcBef>
                <a:spcPct val="50000"/>
              </a:spcBef>
            </a:pPr>
            <a:r>
              <a:rPr lang="ja-JP" altLang="en-US" sz="1000" dirty="0"/>
              <a:t>*** </a:t>
            </a:r>
            <a:r>
              <a:rPr lang="en-US" altLang="ja-JP" sz="1000" dirty="0"/>
              <a:t>CSK constellation ***</a:t>
            </a:r>
          </a:p>
          <a:p>
            <a:pPr>
              <a:spcBef>
                <a:spcPct val="50000"/>
              </a:spcBef>
            </a:pPr>
            <a:r>
              <a:rPr lang="en-US" altLang="ja-JP" sz="1000" dirty="0" err="1"/>
              <a:t>xy</a:t>
            </a:r>
            <a:r>
              <a:rPr lang="en-US" altLang="ja-JP" sz="1000" dirty="0"/>
              <a:t> coordinates of color band </a:t>
            </a:r>
            <a:r>
              <a:rPr lang="en-US" altLang="ja-JP" sz="1000" dirty="0" err="1"/>
              <a:t>i</a:t>
            </a:r>
            <a:r>
              <a:rPr lang="en-US" altLang="ja-JP" sz="1000" dirty="0"/>
              <a:t>, j, k</a:t>
            </a:r>
          </a:p>
          <a:p>
            <a:pPr>
              <a:spcBef>
                <a:spcPct val="50000"/>
              </a:spcBef>
            </a:pPr>
            <a:r>
              <a:rPr lang="en-US" altLang="ja-JP" sz="1000" dirty="0"/>
              <a:t>(xi  </a:t>
            </a:r>
            <a:r>
              <a:rPr lang="en-US" altLang="ja-JP" sz="1000" dirty="0" err="1"/>
              <a:t>yi</a:t>
            </a:r>
            <a:r>
              <a:rPr lang="en-US" altLang="ja-JP" sz="1000" dirty="0"/>
              <a:t>) = (0.510  0.490)</a:t>
            </a:r>
          </a:p>
          <a:p>
            <a:pPr>
              <a:spcBef>
                <a:spcPct val="50000"/>
              </a:spcBef>
            </a:pPr>
            <a:r>
              <a:rPr lang="en-US" altLang="ja-JP" sz="1000" dirty="0"/>
              <a:t>(</a:t>
            </a:r>
            <a:r>
              <a:rPr lang="en-US" altLang="ja-JP" sz="1000" dirty="0" err="1"/>
              <a:t>xj</a:t>
            </a:r>
            <a:r>
              <a:rPr lang="en-US" altLang="ja-JP" sz="1000" dirty="0"/>
              <a:t>  </a:t>
            </a:r>
            <a:r>
              <a:rPr lang="en-US" altLang="ja-JP" sz="1000" dirty="0" err="1"/>
              <a:t>yj</a:t>
            </a:r>
            <a:r>
              <a:rPr lang="en-US" altLang="ja-JP" sz="1000" dirty="0"/>
              <a:t>) = (0.190  0.780)</a:t>
            </a:r>
          </a:p>
          <a:p>
            <a:pPr>
              <a:spcBef>
                <a:spcPct val="50000"/>
              </a:spcBef>
            </a:pPr>
            <a:r>
              <a:rPr lang="en-US" altLang="ja-JP" sz="1000" dirty="0"/>
              <a:t>(</a:t>
            </a:r>
            <a:r>
              <a:rPr lang="en-US" altLang="ja-JP" sz="1000" dirty="0" err="1"/>
              <a:t>xk</a:t>
            </a:r>
            <a:r>
              <a:rPr lang="en-US" altLang="ja-JP" sz="1000" dirty="0"/>
              <a:t>  </a:t>
            </a:r>
            <a:r>
              <a:rPr lang="en-US" altLang="ja-JP" sz="1000" dirty="0" err="1"/>
              <a:t>yk</a:t>
            </a:r>
            <a:r>
              <a:rPr lang="en-US" altLang="ja-JP" sz="1000" dirty="0"/>
              <a:t>) = (0.090  0.130)</a:t>
            </a:r>
          </a:p>
          <a:p>
            <a:pPr>
              <a:spcBef>
                <a:spcPct val="50000"/>
              </a:spcBef>
            </a:pPr>
            <a:r>
              <a:rPr lang="en-US" altLang="ja-JP" sz="1000" dirty="0"/>
              <a:t>Symbol data allocation on </a:t>
            </a:r>
            <a:r>
              <a:rPr lang="en-US" altLang="ja-JP" sz="1000" dirty="0" err="1"/>
              <a:t>xy</a:t>
            </a:r>
            <a:r>
              <a:rPr lang="en-US" altLang="ja-JP" sz="1000" dirty="0"/>
              <a:t> coordinates </a:t>
            </a:r>
          </a:p>
          <a:p>
            <a:pPr>
              <a:spcBef>
                <a:spcPct val="50000"/>
              </a:spcBef>
            </a:pPr>
            <a:r>
              <a:rPr lang="en-US" altLang="ja-JP" sz="1000" dirty="0"/>
              <a:t>[Data]  --&gt;  (</a:t>
            </a:r>
            <a:r>
              <a:rPr lang="en-US" altLang="ja-JP" sz="1000" dirty="0" err="1"/>
              <a:t>xp</a:t>
            </a:r>
            <a:r>
              <a:rPr lang="en-US" altLang="ja-JP" sz="1000" dirty="0"/>
              <a:t>  </a:t>
            </a:r>
            <a:r>
              <a:rPr lang="en-US" altLang="ja-JP" sz="1000" dirty="0" err="1"/>
              <a:t>yp</a:t>
            </a:r>
            <a:r>
              <a:rPr lang="en-US" altLang="ja-JP" sz="1000" dirty="0"/>
              <a:t>) </a:t>
            </a:r>
          </a:p>
          <a:p>
            <a:pPr>
              <a:spcBef>
                <a:spcPct val="50000"/>
              </a:spcBef>
            </a:pPr>
            <a:r>
              <a:rPr lang="en-US" altLang="ja-JP" sz="1000" dirty="0"/>
              <a:t>[0 0 0] --&gt; (0.190  0.780)</a:t>
            </a:r>
          </a:p>
          <a:p>
            <a:pPr>
              <a:spcBef>
                <a:spcPct val="50000"/>
              </a:spcBef>
            </a:pPr>
            <a:r>
              <a:rPr lang="en-US" altLang="ja-JP" sz="1000" dirty="0"/>
              <a:t>[0 0 1] --&gt; (0.157  0.563)</a:t>
            </a:r>
          </a:p>
          <a:p>
            <a:pPr>
              <a:spcBef>
                <a:spcPct val="50000"/>
              </a:spcBef>
            </a:pPr>
            <a:r>
              <a:rPr lang="en-US" altLang="ja-JP" sz="1000" dirty="0"/>
              <a:t>[0 1 0] --&gt; (0.297  0.683)</a:t>
            </a:r>
          </a:p>
          <a:p>
            <a:pPr>
              <a:spcBef>
                <a:spcPct val="50000"/>
              </a:spcBef>
            </a:pPr>
            <a:r>
              <a:rPr lang="en-US" altLang="ja-JP" sz="1000" dirty="0"/>
              <a:t>[0 1 1] --&gt; (0.374  0.531)</a:t>
            </a:r>
          </a:p>
          <a:p>
            <a:pPr>
              <a:spcBef>
                <a:spcPct val="50000"/>
              </a:spcBef>
            </a:pPr>
            <a:r>
              <a:rPr lang="en-US" altLang="ja-JP" sz="1000" dirty="0"/>
              <a:t>[1 0 0] --&gt; (0.090  0.130)</a:t>
            </a:r>
          </a:p>
          <a:p>
            <a:pPr>
              <a:spcBef>
                <a:spcPct val="50000"/>
              </a:spcBef>
            </a:pPr>
            <a:r>
              <a:rPr lang="en-US" altLang="ja-JP" sz="1000" dirty="0"/>
              <a:t>[1 0 1] --&gt; (0.164  0.351)</a:t>
            </a:r>
          </a:p>
          <a:p>
            <a:pPr>
              <a:spcBef>
                <a:spcPct val="50000"/>
              </a:spcBef>
            </a:pPr>
            <a:r>
              <a:rPr lang="en-US" altLang="ja-JP" sz="1000" dirty="0"/>
              <a:t>[1 1 0] --&gt; (0.300  0.310)</a:t>
            </a:r>
          </a:p>
          <a:p>
            <a:pPr>
              <a:spcBef>
                <a:spcPct val="50000"/>
              </a:spcBef>
            </a:pPr>
            <a:r>
              <a:rPr lang="en-US" altLang="ja-JP" sz="1000" dirty="0"/>
              <a:t>[1 1 1] --&gt; (0.510  0.490)</a:t>
            </a:r>
            <a:endParaRPr lang="ja-JP" altLang="en-US" sz="1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ChangeArrowheads="1"/>
          </p:cNvSpPr>
          <p:nvPr/>
        </p:nvSpPr>
        <p:spPr bwMode="auto">
          <a:xfrm>
            <a:off x="5626100" y="2430463"/>
            <a:ext cx="1763713" cy="3873500"/>
          </a:xfrm>
          <a:prstGeom prst="rect">
            <a:avLst/>
          </a:prstGeom>
          <a:solidFill>
            <a:srgbClr val="FFFF99"/>
          </a:solidFill>
          <a:ln w="9525">
            <a:noFill/>
            <a:miter lim="800000"/>
            <a:headEnd/>
            <a:tailEnd/>
          </a:ln>
          <a:effectLst/>
        </p:spPr>
        <p:txBody>
          <a:bodyPr wrap="none" anchor="ctr"/>
          <a:lstStyle/>
          <a:p>
            <a:endParaRPr lang="ko-KR" altLang="en-US"/>
          </a:p>
        </p:txBody>
      </p:sp>
      <p:sp>
        <p:nvSpPr>
          <p:cNvPr id="198659" name="Rectangle 3"/>
          <p:cNvSpPr>
            <a:spLocks noGrp="1"/>
          </p:cNvSpPr>
          <p:nvPr>
            <p:ph type="title"/>
          </p:nvPr>
        </p:nvSpPr>
        <p:spPr>
          <a:xfrm>
            <a:off x="684213" y="631825"/>
            <a:ext cx="7772400" cy="511175"/>
          </a:xfrm>
        </p:spPr>
        <p:txBody>
          <a:bodyPr>
            <a:normAutofit fontScale="90000"/>
          </a:bodyPr>
          <a:lstStyle/>
          <a:p>
            <a:r>
              <a:rPr lang="en-US" altLang="ja-JP" sz="3200" dirty="0" smtClean="0"/>
              <a:t>16CSK </a:t>
            </a:r>
            <a:r>
              <a:rPr lang="en-US" altLang="ja-JP" sz="3200" dirty="0" err="1" smtClean="0"/>
              <a:t>xy</a:t>
            </a:r>
            <a:r>
              <a:rPr lang="en-US" altLang="ja-JP" sz="3200" dirty="0" smtClean="0"/>
              <a:t> coordinates values (011-010-001)</a:t>
            </a:r>
          </a:p>
        </p:txBody>
      </p:sp>
      <p:pic>
        <p:nvPicPr>
          <p:cNvPr id="198661" name="Picture 5"/>
          <p:cNvPicPr>
            <a:picLocks noChangeAspect="1" noChangeArrowheads="1"/>
          </p:cNvPicPr>
          <p:nvPr/>
        </p:nvPicPr>
        <p:blipFill>
          <a:blip r:embed="rId3"/>
          <a:srcRect/>
          <a:stretch>
            <a:fillRect/>
          </a:stretch>
        </p:blipFill>
        <p:spPr bwMode="auto">
          <a:xfrm>
            <a:off x="0" y="1133475"/>
            <a:ext cx="5984875" cy="4429125"/>
          </a:xfrm>
          <a:prstGeom prst="rect">
            <a:avLst/>
          </a:prstGeom>
          <a:noFill/>
          <a:ln w="9525">
            <a:noFill/>
            <a:miter lim="800000"/>
            <a:headEnd/>
            <a:tailEnd/>
          </a:ln>
          <a:effectLst/>
        </p:spPr>
      </p:pic>
      <p:sp>
        <p:nvSpPr>
          <p:cNvPr id="198663" name="Rectangle 7"/>
          <p:cNvSpPr>
            <a:spLocks noChangeArrowheads="1"/>
          </p:cNvSpPr>
          <p:nvPr/>
        </p:nvSpPr>
        <p:spPr bwMode="auto">
          <a:xfrm>
            <a:off x="5600700" y="1042988"/>
            <a:ext cx="2779713" cy="5273675"/>
          </a:xfrm>
          <a:prstGeom prst="rect">
            <a:avLst/>
          </a:prstGeom>
          <a:noFill/>
          <a:ln w="9525">
            <a:noFill/>
            <a:miter lim="800000"/>
            <a:headEnd/>
            <a:tailEnd/>
          </a:ln>
          <a:effectLst/>
        </p:spPr>
        <p:txBody>
          <a:bodyPr>
            <a:spAutoFit/>
          </a:bodyPr>
          <a:lstStyle/>
          <a:p>
            <a:pPr>
              <a:spcBef>
                <a:spcPct val="50000"/>
              </a:spcBef>
            </a:pPr>
            <a:r>
              <a:rPr lang="ja-JP" altLang="en-US" sz="1000"/>
              <a:t>*** </a:t>
            </a:r>
            <a:r>
              <a:rPr lang="en-US" altLang="ja-JP" sz="1000"/>
              <a:t>CSK constellation ***</a:t>
            </a:r>
          </a:p>
          <a:p>
            <a:pPr>
              <a:spcBef>
                <a:spcPct val="50000"/>
              </a:spcBef>
            </a:pPr>
            <a:r>
              <a:rPr lang="en-US" altLang="ja-JP" sz="1000"/>
              <a:t>xy coordinates of color band i, j, k</a:t>
            </a:r>
          </a:p>
          <a:p>
            <a:pPr>
              <a:spcBef>
                <a:spcPct val="50000"/>
              </a:spcBef>
            </a:pPr>
            <a:r>
              <a:rPr lang="en-US" altLang="ja-JP" sz="1000"/>
              <a:t>(xi  yi) = (0.510  0.490)</a:t>
            </a:r>
          </a:p>
          <a:p>
            <a:pPr>
              <a:spcBef>
                <a:spcPct val="50000"/>
              </a:spcBef>
            </a:pPr>
            <a:r>
              <a:rPr lang="en-US" altLang="ja-JP" sz="1000"/>
              <a:t>(xj  yj) = (0.190  0.780)</a:t>
            </a:r>
          </a:p>
          <a:p>
            <a:pPr>
              <a:spcBef>
                <a:spcPct val="50000"/>
              </a:spcBef>
            </a:pPr>
            <a:r>
              <a:rPr lang="en-US" altLang="ja-JP" sz="1000"/>
              <a:t>(xk  yk) = (0.090  0.130)</a:t>
            </a:r>
          </a:p>
          <a:p>
            <a:pPr>
              <a:spcBef>
                <a:spcPct val="50000"/>
              </a:spcBef>
            </a:pPr>
            <a:r>
              <a:rPr lang="en-US" altLang="ja-JP" sz="1000"/>
              <a:t>Symbol data allocation on xy coordinates </a:t>
            </a:r>
          </a:p>
          <a:p>
            <a:pPr>
              <a:spcBef>
                <a:spcPct val="50000"/>
              </a:spcBef>
            </a:pPr>
            <a:r>
              <a:rPr lang="en-US" altLang="ja-JP" sz="1000"/>
              <a:t>[Data]  --&gt;  (xp  yp) </a:t>
            </a:r>
          </a:p>
          <a:p>
            <a:pPr>
              <a:spcBef>
                <a:spcPct val="50000"/>
              </a:spcBef>
            </a:pPr>
            <a:r>
              <a:rPr lang="en-US" altLang="ja-JP" sz="1000"/>
              <a:t>[0 0 0 0] --&gt; (0.190  0.780)</a:t>
            </a:r>
          </a:p>
          <a:p>
            <a:pPr>
              <a:spcBef>
                <a:spcPct val="50000"/>
              </a:spcBef>
            </a:pPr>
            <a:r>
              <a:rPr lang="en-US" altLang="ja-JP" sz="1000"/>
              <a:t>[0 0 0 1] --&gt; (0.214  0.676)</a:t>
            </a:r>
          </a:p>
          <a:p>
            <a:pPr>
              <a:spcBef>
                <a:spcPct val="50000"/>
              </a:spcBef>
            </a:pPr>
            <a:r>
              <a:rPr lang="en-US" altLang="ja-JP" sz="1000"/>
              <a:t>[0 0 1 0] --&gt; (0.157  0.563)</a:t>
            </a:r>
          </a:p>
          <a:p>
            <a:pPr>
              <a:spcBef>
                <a:spcPct val="50000"/>
              </a:spcBef>
            </a:pPr>
            <a:r>
              <a:rPr lang="en-US" altLang="ja-JP" sz="1000"/>
              <a:t>[0 0 1 1] --&gt; (0.297  0.683)</a:t>
            </a:r>
          </a:p>
          <a:p>
            <a:pPr>
              <a:spcBef>
                <a:spcPct val="50000"/>
              </a:spcBef>
            </a:pPr>
            <a:r>
              <a:rPr lang="en-US" altLang="ja-JP" sz="1000"/>
              <a:t>[0 1 0 0] --&gt; (0.181  0.459)</a:t>
            </a:r>
          </a:p>
          <a:p>
            <a:pPr>
              <a:spcBef>
                <a:spcPct val="50000"/>
              </a:spcBef>
            </a:pPr>
            <a:r>
              <a:rPr lang="en-US" altLang="ja-JP" sz="1000"/>
              <a:t>[0 1 0 1] --&gt; (0.263  0.467)</a:t>
            </a:r>
          </a:p>
          <a:p>
            <a:pPr>
              <a:spcBef>
                <a:spcPct val="50000"/>
              </a:spcBef>
            </a:pPr>
            <a:r>
              <a:rPr lang="en-US" altLang="ja-JP" sz="1000"/>
              <a:t>[0 1 1 0] --&gt; (0.321  0.579)</a:t>
            </a:r>
          </a:p>
          <a:p>
            <a:pPr>
              <a:spcBef>
                <a:spcPct val="50000"/>
              </a:spcBef>
            </a:pPr>
            <a:r>
              <a:rPr lang="en-US" altLang="ja-JP" sz="1000"/>
              <a:t>[0 1 1 1] --&gt; (0.288  0.362)</a:t>
            </a:r>
          </a:p>
          <a:p>
            <a:pPr>
              <a:spcBef>
                <a:spcPct val="50000"/>
              </a:spcBef>
            </a:pPr>
            <a:r>
              <a:rPr lang="en-US" altLang="ja-JP" sz="1000"/>
              <a:t>[1 0 0 0] --&gt; (0.123  0.347)</a:t>
            </a:r>
          </a:p>
          <a:p>
            <a:pPr>
              <a:spcBef>
                <a:spcPct val="50000"/>
              </a:spcBef>
            </a:pPr>
            <a:r>
              <a:rPr lang="en-US" altLang="ja-JP" sz="1000"/>
              <a:t>[1 0 0 1] --&gt; (0.148  0.242)</a:t>
            </a:r>
          </a:p>
          <a:p>
            <a:pPr>
              <a:spcBef>
                <a:spcPct val="50000"/>
              </a:spcBef>
            </a:pPr>
            <a:r>
              <a:rPr lang="en-US" altLang="ja-JP" sz="1000"/>
              <a:t>[1 0 1 0] --&gt; (0.090  0.130)</a:t>
            </a:r>
          </a:p>
          <a:p>
            <a:pPr>
              <a:spcBef>
                <a:spcPct val="50000"/>
              </a:spcBef>
            </a:pPr>
            <a:r>
              <a:rPr lang="en-US" altLang="ja-JP" sz="1000"/>
              <a:t>[1 0 1 1] --&gt; (0.230  0.250)</a:t>
            </a:r>
          </a:p>
          <a:p>
            <a:pPr>
              <a:spcBef>
                <a:spcPct val="50000"/>
              </a:spcBef>
            </a:pPr>
            <a:r>
              <a:rPr lang="en-US" altLang="ja-JP" sz="1000"/>
              <a:t>[1 1 0 0] --&gt; (0.403  0.587)</a:t>
            </a:r>
          </a:p>
          <a:p>
            <a:pPr>
              <a:spcBef>
                <a:spcPct val="50000"/>
              </a:spcBef>
            </a:pPr>
            <a:r>
              <a:rPr lang="en-US" altLang="ja-JP" sz="1000"/>
              <a:t>[1 1 0 1] --&gt; (0.428  0.482)</a:t>
            </a:r>
          </a:p>
          <a:p>
            <a:pPr>
              <a:spcBef>
                <a:spcPct val="50000"/>
              </a:spcBef>
            </a:pPr>
            <a:r>
              <a:rPr lang="en-US" altLang="ja-JP" sz="1000"/>
              <a:t>[1 1 1 0] --&gt; (0.370  0.370)</a:t>
            </a:r>
          </a:p>
          <a:p>
            <a:pPr>
              <a:spcBef>
                <a:spcPct val="50000"/>
              </a:spcBef>
            </a:pPr>
            <a:r>
              <a:rPr lang="en-US" altLang="ja-JP" sz="1000"/>
              <a:t>[1 1 1 1] --&gt; (0.510  0.490)</a:t>
            </a:r>
            <a:endParaRPr lang="ja-JP" altLang="en-US" sz="1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p:cNvSpPr>
          <p:nvPr>
            <p:ph type="title"/>
          </p:nvPr>
        </p:nvSpPr>
        <p:spPr/>
        <p:txBody>
          <a:bodyPr/>
          <a:lstStyle/>
          <a:p>
            <a:r>
              <a:rPr lang="en-US" altLang="ja-JP" dirty="0" smtClean="0"/>
              <a:t>Assumptions</a:t>
            </a:r>
          </a:p>
        </p:txBody>
      </p:sp>
      <p:sp>
        <p:nvSpPr>
          <p:cNvPr id="200707" name="Rectangle 3"/>
          <p:cNvSpPr>
            <a:spLocks noGrp="1"/>
          </p:cNvSpPr>
          <p:nvPr>
            <p:ph type="body" idx="1"/>
          </p:nvPr>
        </p:nvSpPr>
        <p:spPr/>
        <p:txBody>
          <a:bodyPr>
            <a:normAutofit lnSpcReduction="10000"/>
          </a:bodyPr>
          <a:lstStyle/>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CSK signal is generated by 3 color light sources in 7 color bands that are defined in TG7 standard draft. </a:t>
            </a:r>
          </a:p>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The 3 tops of CSK constellation triangle are decided by the center wave length of the 3 color bands on </a:t>
            </a:r>
            <a:r>
              <a:rPr kumimoji="1" lang="en-US" altLang="ja-JP" sz="2800" kern="1200" dirty="0" err="1" smtClean="0">
                <a:latin typeface="Times New Roman" pitchFamily="18" charset="0"/>
                <a:ea typeface="굴림" charset="-127"/>
                <a:cs typeface="Times New Roman" pitchFamily="18" charset="0"/>
              </a:rPr>
              <a:t>xy</a:t>
            </a:r>
            <a:r>
              <a:rPr kumimoji="1" lang="en-US" altLang="ja-JP" sz="2800" kern="1200" dirty="0" smtClean="0">
                <a:latin typeface="Times New Roman" pitchFamily="18" charset="0"/>
                <a:ea typeface="굴림" charset="-127"/>
                <a:cs typeface="Times New Roman" pitchFamily="18" charset="0"/>
              </a:rPr>
              <a:t> color coordinates. (page 3-4)</a:t>
            </a:r>
          </a:p>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Symbol points of CSK constellation are defined by the symbol allocation design rules. (page5-7)</a:t>
            </a:r>
          </a:p>
          <a:p>
            <a:pPr marL="609600" indent="-609600">
              <a:buFont typeface="Arial" charset="0"/>
              <a:buAutoNum type="arabicPeriod"/>
            </a:pPr>
            <a:r>
              <a:rPr kumimoji="1" lang="en-US" altLang="ja-JP" sz="2800" kern="1200" dirty="0" smtClean="0">
                <a:latin typeface="Times New Roman" pitchFamily="18" charset="0"/>
                <a:ea typeface="굴림" charset="-127"/>
                <a:cs typeface="Times New Roman" pitchFamily="18" charset="0"/>
              </a:rPr>
              <a:t>Data allocations are shown in page 8-10</a:t>
            </a:r>
            <a:r>
              <a:rPr kumimoji="1" lang="en-US" altLang="ja-JP" sz="2800" kern="1200" dirty="0" smtClean="0">
                <a:latin typeface="Times New Roman" pitchFamily="18" charset="0"/>
                <a:ea typeface="굴림" charset="-127"/>
                <a:cs typeface="Times New Roman" pitchFamily="18" charset="0"/>
              </a:rPr>
              <a:t>.</a:t>
            </a:r>
            <a:endParaRPr kumimoji="1" lang="en-US" altLang="ja-JP" sz="2800" kern="1200" dirty="0" smtClean="0">
              <a:latin typeface="Times New Roman" pitchFamily="18" charset="0"/>
              <a:ea typeface="굴림" charset="-127"/>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p:cNvSpPr>
          <p:nvPr>
            <p:ph type="title"/>
          </p:nvPr>
        </p:nvSpPr>
        <p:spPr>
          <a:xfrm>
            <a:off x="228600" y="609600"/>
            <a:ext cx="8686800" cy="1143000"/>
          </a:xfrm>
          <a:noFill/>
          <a:ln/>
        </p:spPr>
        <p:txBody>
          <a:bodyPr lIns="92075" tIns="46038" rIns="92075" bIns="46038"/>
          <a:lstStyle/>
          <a:p>
            <a:r>
              <a:rPr lang="en-US" altLang="ja-JP" sz="3200" dirty="0" err="1" smtClean="0"/>
              <a:t>xy</a:t>
            </a:r>
            <a:r>
              <a:rPr lang="en-US" altLang="ja-JP" sz="3200" dirty="0" smtClean="0"/>
              <a:t> color coordinates values for each color band</a:t>
            </a:r>
            <a:endParaRPr lang="ko-KR" altLang="en-US" sz="3200" dirty="0" smtClean="0"/>
          </a:p>
        </p:txBody>
      </p:sp>
      <p:graphicFrame>
        <p:nvGraphicFramePr>
          <p:cNvPr id="203779" name="Group 3"/>
          <p:cNvGraphicFramePr>
            <a:graphicFrameLocks noGrp="1"/>
          </p:cNvGraphicFramePr>
          <p:nvPr>
            <p:ph idx="1"/>
          </p:nvPr>
        </p:nvGraphicFramePr>
        <p:xfrm>
          <a:off x="419100" y="1981200"/>
          <a:ext cx="8229600" cy="4064002"/>
        </p:xfrm>
        <a:graphic>
          <a:graphicData uri="http://schemas.openxmlformats.org/drawingml/2006/table">
            <a:tbl>
              <a:tblPr/>
              <a:tblGrid>
                <a:gridCol w="1646238"/>
                <a:gridCol w="1646237"/>
                <a:gridCol w="1644650"/>
                <a:gridCol w="1646238"/>
                <a:gridCol w="1646237"/>
              </a:tblGrid>
              <a:tr h="450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Color Code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color</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Band (nm)</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Center (nm)</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(x , y)</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000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pB</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380-450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415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(0.18, 0.01)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001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B,BG</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450-510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480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(0.09, 0.13)</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010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G</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510-560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535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(0.19, 0.78)</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011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yG,gY</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560-600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580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(0.51, 0.49)</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100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rO</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600-650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625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(0.70, 0.30)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101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R</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650-710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680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(0.72, 0.28)</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110</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R</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710-780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745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(0.73, 0.27)</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r>
              <a:tr h="450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111</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Reserved</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smtClean="0">
                          <a:ln>
                            <a:noFill/>
                          </a:ln>
                          <a:solidFill>
                            <a:schemeClr val="tx1"/>
                          </a:solidFill>
                          <a:effectLst/>
                          <a:latin typeface="Calibri" pitchFamily="34" charset="0"/>
                          <a:ea typeface="ＭＳ Ｐゴシック" pitchFamily="50" charset="-128"/>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altLang="ja-JP" sz="18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697B604C-0942-49D0-9DC8-91FD1E98026E}" type="slidenum">
              <a:rPr lang="ja-JP" altLang="en-US"/>
              <a:pPr/>
              <a:t>5</a:t>
            </a:fld>
            <a:endParaRPr lang="en-US" altLang="ja-JP"/>
          </a:p>
        </p:txBody>
      </p:sp>
      <p:sp>
        <p:nvSpPr>
          <p:cNvPr id="201730" name="Rectangle 2"/>
          <p:cNvSpPr>
            <a:spLocks noGrp="1"/>
          </p:cNvSpPr>
          <p:nvPr>
            <p:ph type="title"/>
          </p:nvPr>
        </p:nvSpPr>
        <p:spPr>
          <a:xfrm>
            <a:off x="457200" y="592138"/>
            <a:ext cx="8229600" cy="855662"/>
          </a:xfrm>
          <a:noFill/>
          <a:ln/>
        </p:spPr>
        <p:txBody>
          <a:bodyPr lIns="92075" tIns="46038" rIns="92075" bIns="46038"/>
          <a:lstStyle/>
          <a:p>
            <a:r>
              <a:rPr lang="en-US" altLang="ja-JP" sz="2800" dirty="0" smtClean="0"/>
              <a:t>Center of color bands on </a:t>
            </a:r>
            <a:r>
              <a:rPr lang="en-US" altLang="ja-JP" sz="2800" dirty="0" err="1" smtClean="0"/>
              <a:t>xy</a:t>
            </a:r>
            <a:r>
              <a:rPr lang="en-US" altLang="ja-JP" sz="2800" dirty="0" smtClean="0"/>
              <a:t> color coordinates</a:t>
            </a:r>
            <a:endParaRPr lang="ko-KR" altLang="en-US" sz="2800" dirty="0" smtClean="0"/>
          </a:p>
        </p:txBody>
      </p:sp>
      <p:grpSp>
        <p:nvGrpSpPr>
          <p:cNvPr id="2" name="Group 3"/>
          <p:cNvGrpSpPr>
            <a:grpSpLocks/>
          </p:cNvGrpSpPr>
          <p:nvPr/>
        </p:nvGrpSpPr>
        <p:grpSpPr bwMode="auto">
          <a:xfrm>
            <a:off x="2052638" y="1449387"/>
            <a:ext cx="4560887" cy="4468813"/>
            <a:chOff x="1610" y="1071"/>
            <a:chExt cx="2160" cy="2406"/>
          </a:xfrm>
        </p:grpSpPr>
        <p:pic>
          <p:nvPicPr>
            <p:cNvPr id="201732" name="Picture 4" descr="図12 XYZ表色系色度図"/>
            <p:cNvPicPr>
              <a:picLocks noChangeAspect="1" noChangeArrowheads="1"/>
            </p:cNvPicPr>
            <p:nvPr/>
          </p:nvPicPr>
          <p:blipFill>
            <a:blip r:embed="rId3"/>
            <a:srcRect/>
            <a:stretch>
              <a:fillRect/>
            </a:stretch>
          </p:blipFill>
          <p:spPr bwMode="auto">
            <a:xfrm>
              <a:off x="1610" y="1071"/>
              <a:ext cx="2160" cy="1350"/>
            </a:xfrm>
            <a:prstGeom prst="rect">
              <a:avLst/>
            </a:prstGeom>
            <a:noFill/>
          </p:spPr>
        </p:pic>
        <p:pic>
          <p:nvPicPr>
            <p:cNvPr id="201733" name="Picture 5" descr="図12 XYZ表色系色度図"/>
            <p:cNvPicPr>
              <a:picLocks noChangeAspect="1" noChangeArrowheads="1"/>
            </p:cNvPicPr>
            <p:nvPr/>
          </p:nvPicPr>
          <p:blipFill>
            <a:blip r:embed="rId4"/>
            <a:srcRect/>
            <a:stretch>
              <a:fillRect/>
            </a:stretch>
          </p:blipFill>
          <p:spPr bwMode="auto">
            <a:xfrm>
              <a:off x="1610" y="2421"/>
              <a:ext cx="2160" cy="1056"/>
            </a:xfrm>
            <a:prstGeom prst="rect">
              <a:avLst/>
            </a:prstGeom>
            <a:noFill/>
          </p:spPr>
        </p:pic>
        <p:sp>
          <p:nvSpPr>
            <p:cNvPr id="201734" name="Text Box 6"/>
            <p:cNvSpPr txBox="1">
              <a:spLocks noChangeArrowheads="1"/>
            </p:cNvSpPr>
            <p:nvPr/>
          </p:nvSpPr>
          <p:spPr bwMode="auto">
            <a:xfrm>
              <a:off x="3483" y="2679"/>
              <a:ext cx="134" cy="148"/>
            </a:xfrm>
            <a:prstGeom prst="rect">
              <a:avLst/>
            </a:prstGeom>
            <a:noFill/>
            <a:ln w="9525">
              <a:noFill/>
              <a:miter lim="800000"/>
              <a:headEnd/>
              <a:tailEnd/>
            </a:ln>
          </p:spPr>
          <p:txBody>
            <a:bodyPr>
              <a:spAutoFit/>
            </a:bodyPr>
            <a:lstStyle/>
            <a:p>
              <a:pPr eaLnBrk="0" hangingPunct="0"/>
              <a:endParaRPr lang="en-US" altLang="ja-JP" sz="1200">
                <a:latin typeface="Times New Roman" pitchFamily="18" charset="0"/>
                <a:ea typeface="굴림" charset="-127"/>
              </a:endParaRPr>
            </a:p>
          </p:txBody>
        </p:sp>
      </p:grpSp>
      <p:sp>
        <p:nvSpPr>
          <p:cNvPr id="201735" name="Rectangle 7"/>
          <p:cNvSpPr>
            <a:spLocks noChangeArrowheads="1"/>
          </p:cNvSpPr>
          <p:nvPr/>
        </p:nvSpPr>
        <p:spPr bwMode="auto">
          <a:xfrm>
            <a:off x="3986213" y="1519238"/>
            <a:ext cx="1143000" cy="209550"/>
          </a:xfrm>
          <a:prstGeom prst="rect">
            <a:avLst/>
          </a:prstGeom>
          <a:solidFill>
            <a:schemeClr val="bg1"/>
          </a:solidFill>
          <a:ln w="9525">
            <a:noFill/>
            <a:miter lim="800000"/>
            <a:headEnd/>
            <a:tailEnd/>
          </a:ln>
          <a:effectLst/>
        </p:spPr>
        <p:txBody>
          <a:bodyPr wrap="none" anchor="ctr"/>
          <a:lstStyle/>
          <a:p>
            <a:endParaRPr lang="ko-KR" altLang="en-US"/>
          </a:p>
        </p:txBody>
      </p:sp>
      <p:sp>
        <p:nvSpPr>
          <p:cNvPr id="201736" name="Oval 8"/>
          <p:cNvSpPr>
            <a:spLocks noChangeArrowheads="1"/>
          </p:cNvSpPr>
          <p:nvPr/>
        </p:nvSpPr>
        <p:spPr bwMode="auto">
          <a:xfrm>
            <a:off x="3419475" y="5635625"/>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201737" name="Oval 9"/>
          <p:cNvSpPr>
            <a:spLocks noChangeArrowheads="1"/>
          </p:cNvSpPr>
          <p:nvPr/>
        </p:nvSpPr>
        <p:spPr bwMode="auto">
          <a:xfrm>
            <a:off x="2971800" y="5084763"/>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201738" name="Oval 10"/>
          <p:cNvSpPr>
            <a:spLocks noChangeArrowheads="1"/>
          </p:cNvSpPr>
          <p:nvPr/>
        </p:nvSpPr>
        <p:spPr bwMode="auto">
          <a:xfrm>
            <a:off x="3452813" y="2212975"/>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201739" name="Oval 11"/>
          <p:cNvSpPr>
            <a:spLocks noChangeArrowheads="1"/>
          </p:cNvSpPr>
          <p:nvPr/>
        </p:nvSpPr>
        <p:spPr bwMode="auto">
          <a:xfrm>
            <a:off x="5068888" y="3497263"/>
            <a:ext cx="109537" cy="111125"/>
          </a:xfrm>
          <a:prstGeom prst="ellipse">
            <a:avLst/>
          </a:prstGeom>
          <a:noFill/>
          <a:ln w="19050">
            <a:solidFill>
              <a:schemeClr val="tx1"/>
            </a:solidFill>
            <a:round/>
            <a:headEnd/>
            <a:tailEnd/>
          </a:ln>
          <a:effectLst/>
        </p:spPr>
        <p:txBody>
          <a:bodyPr wrap="none" anchor="ctr"/>
          <a:lstStyle/>
          <a:p>
            <a:endParaRPr lang="ko-KR" altLang="en-US"/>
          </a:p>
        </p:txBody>
      </p:sp>
      <p:sp>
        <p:nvSpPr>
          <p:cNvPr id="201740" name="Oval 12"/>
          <p:cNvSpPr>
            <a:spLocks noChangeArrowheads="1"/>
          </p:cNvSpPr>
          <p:nvPr/>
        </p:nvSpPr>
        <p:spPr bwMode="auto">
          <a:xfrm>
            <a:off x="6038850" y="4337050"/>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201741" name="Oval 13"/>
          <p:cNvSpPr>
            <a:spLocks noChangeArrowheads="1"/>
          </p:cNvSpPr>
          <p:nvPr/>
        </p:nvSpPr>
        <p:spPr bwMode="auto">
          <a:xfrm>
            <a:off x="6111875" y="4421188"/>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201742" name="Oval 14"/>
          <p:cNvSpPr>
            <a:spLocks noChangeArrowheads="1"/>
          </p:cNvSpPr>
          <p:nvPr/>
        </p:nvSpPr>
        <p:spPr bwMode="auto">
          <a:xfrm>
            <a:off x="6184900" y="4486275"/>
            <a:ext cx="109538" cy="111125"/>
          </a:xfrm>
          <a:prstGeom prst="ellipse">
            <a:avLst/>
          </a:prstGeom>
          <a:noFill/>
          <a:ln w="19050">
            <a:solidFill>
              <a:schemeClr val="tx1"/>
            </a:solidFill>
            <a:round/>
            <a:headEnd/>
            <a:tailEnd/>
          </a:ln>
          <a:effectLst/>
        </p:spPr>
        <p:txBody>
          <a:bodyPr wrap="none" anchor="ctr"/>
          <a:lstStyle/>
          <a:p>
            <a:endParaRPr lang="ko-KR" altLang="en-US"/>
          </a:p>
        </p:txBody>
      </p:sp>
      <p:sp>
        <p:nvSpPr>
          <p:cNvPr id="201743" name="Line 15"/>
          <p:cNvSpPr>
            <a:spLocks noChangeShapeType="1"/>
          </p:cNvSpPr>
          <p:nvPr/>
        </p:nvSpPr>
        <p:spPr bwMode="auto">
          <a:xfrm flipH="1">
            <a:off x="6326188" y="431323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201744" name="Text Box 16"/>
          <p:cNvSpPr txBox="1">
            <a:spLocks noChangeArrowheads="1"/>
          </p:cNvSpPr>
          <p:nvPr/>
        </p:nvSpPr>
        <p:spPr bwMode="auto">
          <a:xfrm>
            <a:off x="7204075" y="4164013"/>
            <a:ext cx="436563" cy="274637"/>
          </a:xfrm>
          <a:prstGeom prst="rect">
            <a:avLst/>
          </a:prstGeom>
          <a:noFill/>
          <a:ln w="9525">
            <a:noFill/>
            <a:miter lim="800000"/>
            <a:headEnd/>
            <a:tailEnd/>
          </a:ln>
          <a:effectLst/>
        </p:spPr>
        <p:txBody>
          <a:bodyPr wrap="none">
            <a:spAutoFit/>
          </a:bodyPr>
          <a:lstStyle/>
          <a:p>
            <a:r>
              <a:rPr lang="en-US" altLang="ja-JP" sz="1200"/>
              <a:t>110</a:t>
            </a:r>
          </a:p>
        </p:txBody>
      </p:sp>
      <p:sp>
        <p:nvSpPr>
          <p:cNvPr id="201745" name="Line 17"/>
          <p:cNvSpPr>
            <a:spLocks noChangeShapeType="1"/>
          </p:cNvSpPr>
          <p:nvPr/>
        </p:nvSpPr>
        <p:spPr bwMode="auto">
          <a:xfrm flipH="1">
            <a:off x="6257925" y="4206875"/>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201746" name="Text Box 18"/>
          <p:cNvSpPr txBox="1">
            <a:spLocks noChangeArrowheads="1"/>
          </p:cNvSpPr>
          <p:nvPr/>
        </p:nvSpPr>
        <p:spPr bwMode="auto">
          <a:xfrm>
            <a:off x="7118350" y="4038600"/>
            <a:ext cx="436563" cy="274638"/>
          </a:xfrm>
          <a:prstGeom prst="rect">
            <a:avLst/>
          </a:prstGeom>
          <a:noFill/>
          <a:ln w="9525">
            <a:noFill/>
            <a:miter lim="800000"/>
            <a:headEnd/>
            <a:tailEnd/>
          </a:ln>
          <a:effectLst/>
        </p:spPr>
        <p:txBody>
          <a:bodyPr wrap="none">
            <a:spAutoFit/>
          </a:bodyPr>
          <a:lstStyle/>
          <a:p>
            <a:r>
              <a:rPr lang="en-US" altLang="ja-JP" sz="1200"/>
              <a:t>101</a:t>
            </a:r>
          </a:p>
        </p:txBody>
      </p:sp>
      <p:sp>
        <p:nvSpPr>
          <p:cNvPr id="201747" name="Line 19"/>
          <p:cNvSpPr>
            <a:spLocks noChangeShapeType="1"/>
          </p:cNvSpPr>
          <p:nvPr/>
        </p:nvSpPr>
        <p:spPr bwMode="auto">
          <a:xfrm flipH="1">
            <a:off x="6164263" y="4087813"/>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201748" name="Text Box 20"/>
          <p:cNvSpPr txBox="1">
            <a:spLocks noChangeArrowheads="1"/>
          </p:cNvSpPr>
          <p:nvPr/>
        </p:nvSpPr>
        <p:spPr bwMode="auto">
          <a:xfrm>
            <a:off x="7005638" y="3873500"/>
            <a:ext cx="436562" cy="274638"/>
          </a:xfrm>
          <a:prstGeom prst="rect">
            <a:avLst/>
          </a:prstGeom>
          <a:noFill/>
          <a:ln w="9525">
            <a:noFill/>
            <a:miter lim="800000"/>
            <a:headEnd/>
            <a:tailEnd/>
          </a:ln>
          <a:effectLst/>
        </p:spPr>
        <p:txBody>
          <a:bodyPr wrap="none">
            <a:spAutoFit/>
          </a:bodyPr>
          <a:lstStyle/>
          <a:p>
            <a:r>
              <a:rPr lang="en-US" altLang="ja-JP" sz="1200"/>
              <a:t>100</a:t>
            </a:r>
          </a:p>
        </p:txBody>
      </p:sp>
      <p:sp>
        <p:nvSpPr>
          <p:cNvPr id="201749" name="Line 21"/>
          <p:cNvSpPr>
            <a:spLocks noChangeShapeType="1"/>
          </p:cNvSpPr>
          <p:nvPr/>
        </p:nvSpPr>
        <p:spPr bwMode="auto">
          <a:xfrm flipH="1">
            <a:off x="5213350" y="334803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201750" name="Text Box 22"/>
          <p:cNvSpPr txBox="1">
            <a:spLocks noChangeArrowheads="1"/>
          </p:cNvSpPr>
          <p:nvPr/>
        </p:nvSpPr>
        <p:spPr bwMode="auto">
          <a:xfrm>
            <a:off x="6091238" y="3198813"/>
            <a:ext cx="436562" cy="274637"/>
          </a:xfrm>
          <a:prstGeom prst="rect">
            <a:avLst/>
          </a:prstGeom>
          <a:noFill/>
          <a:ln w="9525">
            <a:noFill/>
            <a:miter lim="800000"/>
            <a:headEnd/>
            <a:tailEnd/>
          </a:ln>
          <a:effectLst/>
        </p:spPr>
        <p:txBody>
          <a:bodyPr wrap="none">
            <a:spAutoFit/>
          </a:bodyPr>
          <a:lstStyle/>
          <a:p>
            <a:r>
              <a:rPr lang="en-US" altLang="ja-JP" sz="1200"/>
              <a:t>011</a:t>
            </a:r>
          </a:p>
        </p:txBody>
      </p:sp>
      <p:sp>
        <p:nvSpPr>
          <p:cNvPr id="201751" name="Line 23"/>
          <p:cNvSpPr>
            <a:spLocks noChangeShapeType="1"/>
          </p:cNvSpPr>
          <p:nvPr/>
        </p:nvSpPr>
        <p:spPr bwMode="auto">
          <a:xfrm flipH="1">
            <a:off x="3578225" y="2008188"/>
            <a:ext cx="923925" cy="203200"/>
          </a:xfrm>
          <a:prstGeom prst="line">
            <a:avLst/>
          </a:prstGeom>
          <a:noFill/>
          <a:ln w="9525">
            <a:solidFill>
              <a:schemeClr val="tx1"/>
            </a:solidFill>
            <a:round/>
            <a:headEnd/>
            <a:tailEnd type="triangle" w="med" len="med"/>
          </a:ln>
          <a:effectLst/>
        </p:spPr>
        <p:txBody>
          <a:bodyPr/>
          <a:lstStyle/>
          <a:p>
            <a:endParaRPr lang="ko-KR" altLang="en-US"/>
          </a:p>
        </p:txBody>
      </p:sp>
      <p:sp>
        <p:nvSpPr>
          <p:cNvPr id="201752" name="Text Box 24"/>
          <p:cNvSpPr txBox="1">
            <a:spLocks noChangeArrowheads="1"/>
          </p:cNvSpPr>
          <p:nvPr/>
        </p:nvSpPr>
        <p:spPr bwMode="auto">
          <a:xfrm>
            <a:off x="4456113" y="1858963"/>
            <a:ext cx="436562" cy="274637"/>
          </a:xfrm>
          <a:prstGeom prst="rect">
            <a:avLst/>
          </a:prstGeom>
          <a:noFill/>
          <a:ln w="9525">
            <a:noFill/>
            <a:miter lim="800000"/>
            <a:headEnd/>
            <a:tailEnd/>
          </a:ln>
          <a:effectLst/>
        </p:spPr>
        <p:txBody>
          <a:bodyPr wrap="none">
            <a:spAutoFit/>
          </a:bodyPr>
          <a:lstStyle/>
          <a:p>
            <a:r>
              <a:rPr lang="en-US" altLang="ja-JP" sz="1200"/>
              <a:t>010</a:t>
            </a:r>
          </a:p>
        </p:txBody>
      </p:sp>
      <p:sp>
        <p:nvSpPr>
          <p:cNvPr id="201753" name="Line 25"/>
          <p:cNvSpPr>
            <a:spLocks noChangeShapeType="1"/>
          </p:cNvSpPr>
          <p:nvPr/>
        </p:nvSpPr>
        <p:spPr bwMode="auto">
          <a:xfrm>
            <a:off x="1971675" y="4862513"/>
            <a:ext cx="950913" cy="212725"/>
          </a:xfrm>
          <a:prstGeom prst="line">
            <a:avLst/>
          </a:prstGeom>
          <a:noFill/>
          <a:ln w="9525">
            <a:solidFill>
              <a:schemeClr val="tx1"/>
            </a:solidFill>
            <a:round/>
            <a:headEnd/>
            <a:tailEnd type="triangle" w="med" len="med"/>
          </a:ln>
          <a:effectLst/>
        </p:spPr>
        <p:txBody>
          <a:bodyPr/>
          <a:lstStyle/>
          <a:p>
            <a:endParaRPr lang="ko-KR" altLang="en-US"/>
          </a:p>
        </p:txBody>
      </p:sp>
      <p:sp>
        <p:nvSpPr>
          <p:cNvPr id="201754" name="Text Box 26"/>
          <p:cNvSpPr txBox="1">
            <a:spLocks noChangeArrowheads="1"/>
          </p:cNvSpPr>
          <p:nvPr/>
        </p:nvSpPr>
        <p:spPr bwMode="auto">
          <a:xfrm>
            <a:off x="1554163" y="4703763"/>
            <a:ext cx="436562" cy="274637"/>
          </a:xfrm>
          <a:prstGeom prst="rect">
            <a:avLst/>
          </a:prstGeom>
          <a:noFill/>
          <a:ln w="9525">
            <a:noFill/>
            <a:miter lim="800000"/>
            <a:headEnd/>
            <a:tailEnd/>
          </a:ln>
          <a:effectLst/>
        </p:spPr>
        <p:txBody>
          <a:bodyPr wrap="none">
            <a:spAutoFit/>
          </a:bodyPr>
          <a:lstStyle/>
          <a:p>
            <a:r>
              <a:rPr lang="en-US" altLang="ja-JP" sz="1200"/>
              <a:t>001</a:t>
            </a:r>
          </a:p>
        </p:txBody>
      </p:sp>
      <p:sp>
        <p:nvSpPr>
          <p:cNvPr id="201755" name="Line 27"/>
          <p:cNvSpPr>
            <a:spLocks noChangeShapeType="1"/>
          </p:cNvSpPr>
          <p:nvPr/>
        </p:nvSpPr>
        <p:spPr bwMode="auto">
          <a:xfrm flipV="1">
            <a:off x="2317750" y="5707063"/>
            <a:ext cx="1079500" cy="120650"/>
          </a:xfrm>
          <a:prstGeom prst="line">
            <a:avLst/>
          </a:prstGeom>
          <a:noFill/>
          <a:ln w="9525">
            <a:solidFill>
              <a:schemeClr val="tx1"/>
            </a:solidFill>
            <a:round/>
            <a:headEnd/>
            <a:tailEnd type="triangle" w="med" len="med"/>
          </a:ln>
          <a:effectLst/>
        </p:spPr>
        <p:txBody>
          <a:bodyPr/>
          <a:lstStyle/>
          <a:p>
            <a:endParaRPr lang="ko-KR" altLang="en-US"/>
          </a:p>
        </p:txBody>
      </p:sp>
      <p:sp>
        <p:nvSpPr>
          <p:cNvPr id="201756" name="Text Box 28"/>
          <p:cNvSpPr txBox="1">
            <a:spLocks noChangeArrowheads="1"/>
          </p:cNvSpPr>
          <p:nvPr/>
        </p:nvSpPr>
        <p:spPr bwMode="auto">
          <a:xfrm>
            <a:off x="1900238" y="5668963"/>
            <a:ext cx="436562" cy="274637"/>
          </a:xfrm>
          <a:prstGeom prst="rect">
            <a:avLst/>
          </a:prstGeom>
          <a:noFill/>
          <a:ln w="9525">
            <a:noFill/>
            <a:miter lim="800000"/>
            <a:headEnd/>
            <a:tailEnd/>
          </a:ln>
          <a:effectLst/>
        </p:spPr>
        <p:txBody>
          <a:bodyPr wrap="none">
            <a:spAutoFit/>
          </a:bodyPr>
          <a:lstStyle/>
          <a:p>
            <a:r>
              <a:rPr lang="en-US" altLang="ja-JP" sz="1200"/>
              <a:t>000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2349" name="Picture 13"/>
          <p:cNvPicPr>
            <a:picLocks noChangeAspect="1" noChangeArrowheads="1"/>
          </p:cNvPicPr>
          <p:nvPr/>
        </p:nvPicPr>
        <p:blipFill>
          <a:blip r:embed="rId3"/>
          <a:srcRect/>
          <a:stretch>
            <a:fillRect/>
          </a:stretch>
        </p:blipFill>
        <p:spPr bwMode="auto">
          <a:xfrm>
            <a:off x="293688" y="1185863"/>
            <a:ext cx="5984875" cy="4429125"/>
          </a:xfrm>
          <a:prstGeom prst="rect">
            <a:avLst/>
          </a:prstGeom>
          <a:noFill/>
          <a:ln w="9525">
            <a:noFill/>
            <a:miter lim="800000"/>
            <a:headEnd/>
            <a:tailEnd/>
          </a:ln>
          <a:effectLst/>
        </p:spPr>
      </p:pic>
      <p:sp>
        <p:nvSpPr>
          <p:cNvPr id="142338" name="Rectangle 2"/>
          <p:cNvSpPr>
            <a:spLocks noGrp="1"/>
          </p:cNvSpPr>
          <p:nvPr>
            <p:ph type="title"/>
          </p:nvPr>
        </p:nvSpPr>
        <p:spPr>
          <a:xfrm>
            <a:off x="684213" y="609600"/>
            <a:ext cx="7772400" cy="511175"/>
          </a:xfrm>
        </p:spPr>
        <p:txBody>
          <a:bodyPr>
            <a:noAutofit/>
          </a:bodyPr>
          <a:lstStyle/>
          <a:p>
            <a:r>
              <a:rPr lang="en-US" altLang="ja-JP" sz="3600" dirty="0" smtClean="0"/>
              <a:t>4CSK symbol allocation design rule</a:t>
            </a:r>
          </a:p>
        </p:txBody>
      </p:sp>
      <p:sp>
        <p:nvSpPr>
          <p:cNvPr id="142340" name="Line 4"/>
          <p:cNvSpPr>
            <a:spLocks noChangeShapeType="1"/>
          </p:cNvSpPr>
          <p:nvPr/>
        </p:nvSpPr>
        <p:spPr bwMode="auto">
          <a:xfrm flipH="1">
            <a:off x="1838325" y="2428875"/>
            <a:ext cx="1562100" cy="2095500"/>
          </a:xfrm>
          <a:prstGeom prst="line">
            <a:avLst/>
          </a:prstGeom>
          <a:noFill/>
          <a:ln w="9525">
            <a:solidFill>
              <a:schemeClr val="tx1"/>
            </a:solidFill>
            <a:round/>
            <a:headEnd/>
            <a:tailEnd/>
          </a:ln>
          <a:effectLst/>
        </p:spPr>
        <p:txBody>
          <a:bodyPr/>
          <a:lstStyle/>
          <a:p>
            <a:endParaRPr lang="ko-KR" altLang="en-US"/>
          </a:p>
        </p:txBody>
      </p:sp>
      <p:sp>
        <p:nvSpPr>
          <p:cNvPr id="142341" name="Line 5"/>
          <p:cNvSpPr>
            <a:spLocks noChangeShapeType="1"/>
          </p:cNvSpPr>
          <p:nvPr/>
        </p:nvSpPr>
        <p:spPr bwMode="auto">
          <a:xfrm>
            <a:off x="1828800" y="4533900"/>
            <a:ext cx="3124200" cy="0"/>
          </a:xfrm>
          <a:prstGeom prst="line">
            <a:avLst/>
          </a:prstGeom>
          <a:noFill/>
          <a:ln w="9525">
            <a:solidFill>
              <a:schemeClr val="tx1"/>
            </a:solidFill>
            <a:round/>
            <a:headEnd/>
            <a:tailEnd/>
          </a:ln>
          <a:effectLst/>
        </p:spPr>
        <p:txBody>
          <a:bodyPr/>
          <a:lstStyle/>
          <a:p>
            <a:endParaRPr lang="ko-KR" altLang="en-US"/>
          </a:p>
        </p:txBody>
      </p:sp>
      <p:sp>
        <p:nvSpPr>
          <p:cNvPr id="142342" name="Line 6"/>
          <p:cNvSpPr>
            <a:spLocks noChangeShapeType="1"/>
          </p:cNvSpPr>
          <p:nvPr/>
        </p:nvSpPr>
        <p:spPr bwMode="auto">
          <a:xfrm>
            <a:off x="3400425" y="2438400"/>
            <a:ext cx="1552575" cy="2105025"/>
          </a:xfrm>
          <a:prstGeom prst="line">
            <a:avLst/>
          </a:prstGeom>
          <a:noFill/>
          <a:ln w="9525">
            <a:solidFill>
              <a:schemeClr val="tx1"/>
            </a:solidFill>
            <a:round/>
            <a:headEnd/>
            <a:tailEnd/>
          </a:ln>
          <a:effectLst/>
        </p:spPr>
        <p:txBody>
          <a:bodyPr/>
          <a:lstStyle/>
          <a:p>
            <a:endParaRPr lang="ko-KR" altLang="en-US"/>
          </a:p>
        </p:txBody>
      </p:sp>
      <p:sp>
        <p:nvSpPr>
          <p:cNvPr id="142343" name="Line 7"/>
          <p:cNvSpPr>
            <a:spLocks noChangeShapeType="1"/>
          </p:cNvSpPr>
          <p:nvPr/>
        </p:nvSpPr>
        <p:spPr bwMode="auto">
          <a:xfrm flipH="1">
            <a:off x="3448050" y="2933700"/>
            <a:ext cx="2419350" cy="866775"/>
          </a:xfrm>
          <a:prstGeom prst="line">
            <a:avLst/>
          </a:prstGeom>
          <a:noFill/>
          <a:ln w="9525">
            <a:solidFill>
              <a:srgbClr val="008000"/>
            </a:solidFill>
            <a:round/>
            <a:headEnd/>
            <a:tailEnd type="triangle" w="med" len="med"/>
          </a:ln>
          <a:effectLst/>
        </p:spPr>
        <p:txBody>
          <a:bodyPr/>
          <a:lstStyle/>
          <a:p>
            <a:endParaRPr lang="ko-KR" altLang="en-US"/>
          </a:p>
        </p:txBody>
      </p:sp>
      <p:sp>
        <p:nvSpPr>
          <p:cNvPr id="142344" name="Text Box 8"/>
          <p:cNvSpPr txBox="1">
            <a:spLocks noChangeArrowheads="1"/>
          </p:cNvSpPr>
          <p:nvPr/>
        </p:nvSpPr>
        <p:spPr bwMode="auto">
          <a:xfrm>
            <a:off x="4994275" y="4294188"/>
            <a:ext cx="247650" cy="366712"/>
          </a:xfrm>
          <a:prstGeom prst="rect">
            <a:avLst/>
          </a:prstGeom>
          <a:noFill/>
          <a:ln w="9525">
            <a:noFill/>
            <a:miter lim="800000"/>
            <a:headEnd/>
            <a:tailEnd/>
          </a:ln>
          <a:effectLst/>
        </p:spPr>
        <p:txBody>
          <a:bodyPr wrap="none">
            <a:spAutoFit/>
          </a:bodyPr>
          <a:lstStyle/>
          <a:p>
            <a:r>
              <a:rPr lang="en-US" altLang="ja-JP"/>
              <a:t>I</a:t>
            </a:r>
          </a:p>
        </p:txBody>
      </p:sp>
      <p:sp>
        <p:nvSpPr>
          <p:cNvPr id="142345" name="Text Box 9"/>
          <p:cNvSpPr txBox="1">
            <a:spLocks noChangeArrowheads="1"/>
          </p:cNvSpPr>
          <p:nvPr/>
        </p:nvSpPr>
        <p:spPr bwMode="auto">
          <a:xfrm>
            <a:off x="3441700" y="2141538"/>
            <a:ext cx="298450" cy="366712"/>
          </a:xfrm>
          <a:prstGeom prst="rect">
            <a:avLst/>
          </a:prstGeom>
          <a:noFill/>
          <a:ln w="9525">
            <a:noFill/>
            <a:miter lim="800000"/>
            <a:headEnd/>
            <a:tailEnd/>
          </a:ln>
          <a:effectLst/>
        </p:spPr>
        <p:txBody>
          <a:bodyPr wrap="none">
            <a:spAutoFit/>
          </a:bodyPr>
          <a:lstStyle/>
          <a:p>
            <a:r>
              <a:rPr lang="en-US" altLang="ja-JP"/>
              <a:t>J</a:t>
            </a:r>
          </a:p>
        </p:txBody>
      </p:sp>
      <p:sp>
        <p:nvSpPr>
          <p:cNvPr id="142346" name="Text Box 10"/>
          <p:cNvSpPr txBox="1">
            <a:spLocks noChangeArrowheads="1"/>
          </p:cNvSpPr>
          <p:nvPr/>
        </p:nvSpPr>
        <p:spPr bwMode="auto">
          <a:xfrm>
            <a:off x="1574800" y="4532313"/>
            <a:ext cx="336550" cy="366712"/>
          </a:xfrm>
          <a:prstGeom prst="rect">
            <a:avLst/>
          </a:prstGeom>
          <a:noFill/>
          <a:ln w="9525">
            <a:noFill/>
            <a:miter lim="800000"/>
            <a:headEnd/>
            <a:tailEnd/>
          </a:ln>
          <a:effectLst/>
        </p:spPr>
        <p:txBody>
          <a:bodyPr wrap="none">
            <a:spAutoFit/>
          </a:bodyPr>
          <a:lstStyle/>
          <a:p>
            <a:r>
              <a:rPr lang="en-US" altLang="ja-JP"/>
              <a:t>K</a:t>
            </a:r>
          </a:p>
        </p:txBody>
      </p:sp>
      <p:sp>
        <p:nvSpPr>
          <p:cNvPr id="142347" name="Text Box 11"/>
          <p:cNvSpPr txBox="1">
            <a:spLocks noChangeArrowheads="1"/>
          </p:cNvSpPr>
          <p:nvPr/>
        </p:nvSpPr>
        <p:spPr bwMode="auto">
          <a:xfrm>
            <a:off x="5889625" y="2754313"/>
            <a:ext cx="1968500" cy="304800"/>
          </a:xfrm>
          <a:prstGeom prst="rect">
            <a:avLst/>
          </a:prstGeom>
          <a:noFill/>
          <a:ln w="9525">
            <a:noFill/>
            <a:miter lim="800000"/>
            <a:headEnd/>
            <a:tailEnd/>
          </a:ln>
          <a:effectLst/>
        </p:spPr>
        <p:txBody>
          <a:bodyPr wrap="none">
            <a:spAutoFit/>
          </a:bodyPr>
          <a:lstStyle/>
          <a:p>
            <a:r>
              <a:rPr lang="en-US" altLang="ja-JP" sz="1400"/>
              <a:t>Gravity center of </a:t>
            </a:r>
            <a:r>
              <a:rPr lang="ja-JP" altLang="en-US" sz="1400"/>
              <a:t>△</a:t>
            </a:r>
            <a:r>
              <a:rPr lang="en-US" altLang="ja-JP" sz="1400"/>
              <a:t>IJK</a:t>
            </a:r>
          </a:p>
        </p:txBody>
      </p:sp>
      <p:sp>
        <p:nvSpPr>
          <p:cNvPr id="142350" name="Text Box 14"/>
          <p:cNvSpPr txBox="1">
            <a:spLocks noChangeArrowheads="1"/>
          </p:cNvSpPr>
          <p:nvPr/>
        </p:nvSpPr>
        <p:spPr bwMode="auto">
          <a:xfrm>
            <a:off x="5943600" y="2209800"/>
            <a:ext cx="2570163" cy="517525"/>
          </a:xfrm>
          <a:prstGeom prst="rect">
            <a:avLst/>
          </a:prstGeom>
          <a:noFill/>
          <a:ln w="9525">
            <a:noFill/>
            <a:miter lim="800000"/>
            <a:headEnd/>
            <a:tailEnd/>
          </a:ln>
          <a:effectLst/>
        </p:spPr>
        <p:txBody>
          <a:bodyPr wrap="none">
            <a:spAutoFit/>
          </a:bodyPr>
          <a:lstStyle/>
          <a:p>
            <a:r>
              <a:rPr lang="en-US" altLang="ja-JP" sz="1400"/>
              <a:t>3 bands’ decide tops of a CSK</a:t>
            </a:r>
          </a:p>
          <a:p>
            <a:r>
              <a:rPr lang="en-US" altLang="ja-JP" sz="1400"/>
              <a:t>Triangle (I, J, K). </a:t>
            </a:r>
          </a:p>
        </p:txBody>
      </p:sp>
      <p:sp>
        <p:nvSpPr>
          <p:cNvPr id="142351" name="Line 15"/>
          <p:cNvSpPr>
            <a:spLocks noChangeShapeType="1"/>
          </p:cNvSpPr>
          <p:nvPr/>
        </p:nvSpPr>
        <p:spPr bwMode="auto">
          <a:xfrm flipH="1" flipV="1">
            <a:off x="3514725" y="2447925"/>
            <a:ext cx="2381250" cy="57150"/>
          </a:xfrm>
          <a:prstGeom prst="line">
            <a:avLst/>
          </a:prstGeom>
          <a:noFill/>
          <a:ln w="9525">
            <a:solidFill>
              <a:srgbClr val="008000"/>
            </a:solidFill>
            <a:round/>
            <a:headEnd/>
            <a:tailEnd type="triangle" w="med" len="med"/>
          </a:ln>
          <a:effectLst/>
        </p:spPr>
        <p:txBody>
          <a:bodyPr/>
          <a:lstStyle/>
          <a:p>
            <a:endParaRPr lang="ko-KR"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396" name="Picture 12"/>
          <p:cNvPicPr>
            <a:picLocks noChangeAspect="1" noChangeArrowheads="1"/>
          </p:cNvPicPr>
          <p:nvPr/>
        </p:nvPicPr>
        <p:blipFill>
          <a:blip r:embed="rId3"/>
          <a:srcRect/>
          <a:stretch>
            <a:fillRect/>
          </a:stretch>
        </p:blipFill>
        <p:spPr bwMode="auto">
          <a:xfrm>
            <a:off x="293688" y="1176338"/>
            <a:ext cx="5984875" cy="4429125"/>
          </a:xfrm>
          <a:prstGeom prst="rect">
            <a:avLst/>
          </a:prstGeom>
          <a:noFill/>
          <a:ln w="9525">
            <a:noFill/>
            <a:miter lim="800000"/>
            <a:headEnd/>
            <a:tailEnd/>
          </a:ln>
          <a:effectLst/>
        </p:spPr>
      </p:pic>
      <p:sp>
        <p:nvSpPr>
          <p:cNvPr id="144387" name="Rectangle 3"/>
          <p:cNvSpPr>
            <a:spLocks noGrp="1"/>
          </p:cNvSpPr>
          <p:nvPr>
            <p:ph type="title"/>
          </p:nvPr>
        </p:nvSpPr>
        <p:spPr>
          <a:xfrm>
            <a:off x="684213" y="631825"/>
            <a:ext cx="7772400" cy="511175"/>
          </a:xfrm>
        </p:spPr>
        <p:txBody>
          <a:bodyPr>
            <a:noAutofit/>
          </a:bodyPr>
          <a:lstStyle/>
          <a:p>
            <a:r>
              <a:rPr lang="en-US" altLang="ja-JP" sz="3600" dirty="0" smtClean="0"/>
              <a:t>8CSK symbol allocation design rule</a:t>
            </a:r>
          </a:p>
        </p:txBody>
      </p:sp>
      <p:sp>
        <p:nvSpPr>
          <p:cNvPr id="144388" name="Line 4"/>
          <p:cNvSpPr>
            <a:spLocks noChangeShapeType="1"/>
          </p:cNvSpPr>
          <p:nvPr/>
        </p:nvSpPr>
        <p:spPr bwMode="auto">
          <a:xfrm flipH="1">
            <a:off x="1838325" y="2428875"/>
            <a:ext cx="1562100" cy="2095500"/>
          </a:xfrm>
          <a:prstGeom prst="line">
            <a:avLst/>
          </a:prstGeom>
          <a:noFill/>
          <a:ln w="9525">
            <a:solidFill>
              <a:schemeClr val="tx1"/>
            </a:solidFill>
            <a:round/>
            <a:headEnd/>
            <a:tailEnd/>
          </a:ln>
          <a:effectLst/>
        </p:spPr>
        <p:txBody>
          <a:bodyPr/>
          <a:lstStyle/>
          <a:p>
            <a:endParaRPr lang="ko-KR" altLang="en-US"/>
          </a:p>
        </p:txBody>
      </p:sp>
      <p:sp>
        <p:nvSpPr>
          <p:cNvPr id="144389" name="Line 5"/>
          <p:cNvSpPr>
            <a:spLocks noChangeShapeType="1"/>
          </p:cNvSpPr>
          <p:nvPr/>
        </p:nvSpPr>
        <p:spPr bwMode="auto">
          <a:xfrm>
            <a:off x="1828800" y="4533900"/>
            <a:ext cx="3124200" cy="0"/>
          </a:xfrm>
          <a:prstGeom prst="line">
            <a:avLst/>
          </a:prstGeom>
          <a:noFill/>
          <a:ln w="9525">
            <a:solidFill>
              <a:schemeClr val="tx1"/>
            </a:solidFill>
            <a:round/>
            <a:headEnd/>
            <a:tailEnd/>
          </a:ln>
          <a:effectLst/>
        </p:spPr>
        <p:txBody>
          <a:bodyPr/>
          <a:lstStyle/>
          <a:p>
            <a:endParaRPr lang="ko-KR" altLang="en-US"/>
          </a:p>
        </p:txBody>
      </p:sp>
      <p:sp>
        <p:nvSpPr>
          <p:cNvPr id="144390" name="Line 6"/>
          <p:cNvSpPr>
            <a:spLocks noChangeShapeType="1"/>
          </p:cNvSpPr>
          <p:nvPr/>
        </p:nvSpPr>
        <p:spPr bwMode="auto">
          <a:xfrm>
            <a:off x="3400425" y="2438400"/>
            <a:ext cx="1552575" cy="2105025"/>
          </a:xfrm>
          <a:prstGeom prst="line">
            <a:avLst/>
          </a:prstGeom>
          <a:noFill/>
          <a:ln w="9525">
            <a:solidFill>
              <a:schemeClr val="tx1"/>
            </a:solidFill>
            <a:round/>
            <a:headEnd/>
            <a:tailEnd/>
          </a:ln>
          <a:effectLst/>
        </p:spPr>
        <p:txBody>
          <a:bodyPr/>
          <a:lstStyle/>
          <a:p>
            <a:endParaRPr lang="ko-KR" altLang="en-US"/>
          </a:p>
        </p:txBody>
      </p:sp>
      <p:sp>
        <p:nvSpPr>
          <p:cNvPr id="144391" name="Line 7"/>
          <p:cNvSpPr>
            <a:spLocks noChangeShapeType="1"/>
          </p:cNvSpPr>
          <p:nvPr/>
        </p:nvSpPr>
        <p:spPr bwMode="auto">
          <a:xfrm flipH="1">
            <a:off x="3971925" y="2933700"/>
            <a:ext cx="1895475" cy="180975"/>
          </a:xfrm>
          <a:prstGeom prst="line">
            <a:avLst/>
          </a:prstGeom>
          <a:noFill/>
          <a:ln w="9525">
            <a:solidFill>
              <a:srgbClr val="008000"/>
            </a:solidFill>
            <a:round/>
            <a:headEnd/>
            <a:tailEnd type="triangle" w="med" len="med"/>
          </a:ln>
          <a:effectLst/>
        </p:spPr>
        <p:txBody>
          <a:bodyPr/>
          <a:lstStyle/>
          <a:p>
            <a:endParaRPr lang="ko-KR" altLang="en-US"/>
          </a:p>
        </p:txBody>
      </p:sp>
      <p:sp>
        <p:nvSpPr>
          <p:cNvPr id="144392" name="Text Box 8"/>
          <p:cNvSpPr txBox="1">
            <a:spLocks noChangeArrowheads="1"/>
          </p:cNvSpPr>
          <p:nvPr/>
        </p:nvSpPr>
        <p:spPr bwMode="auto">
          <a:xfrm>
            <a:off x="4994275" y="4294188"/>
            <a:ext cx="247650" cy="366712"/>
          </a:xfrm>
          <a:prstGeom prst="rect">
            <a:avLst/>
          </a:prstGeom>
          <a:noFill/>
          <a:ln w="9525">
            <a:noFill/>
            <a:miter lim="800000"/>
            <a:headEnd/>
            <a:tailEnd/>
          </a:ln>
          <a:effectLst/>
        </p:spPr>
        <p:txBody>
          <a:bodyPr wrap="none">
            <a:spAutoFit/>
          </a:bodyPr>
          <a:lstStyle/>
          <a:p>
            <a:r>
              <a:rPr lang="en-US" altLang="ja-JP"/>
              <a:t>I</a:t>
            </a:r>
          </a:p>
        </p:txBody>
      </p:sp>
      <p:sp>
        <p:nvSpPr>
          <p:cNvPr id="144393" name="Text Box 9"/>
          <p:cNvSpPr txBox="1">
            <a:spLocks noChangeArrowheads="1"/>
          </p:cNvSpPr>
          <p:nvPr/>
        </p:nvSpPr>
        <p:spPr bwMode="auto">
          <a:xfrm>
            <a:off x="3441700" y="2141538"/>
            <a:ext cx="298450" cy="366712"/>
          </a:xfrm>
          <a:prstGeom prst="rect">
            <a:avLst/>
          </a:prstGeom>
          <a:noFill/>
          <a:ln w="9525">
            <a:noFill/>
            <a:miter lim="800000"/>
            <a:headEnd/>
            <a:tailEnd/>
          </a:ln>
          <a:effectLst/>
        </p:spPr>
        <p:txBody>
          <a:bodyPr wrap="none">
            <a:spAutoFit/>
          </a:bodyPr>
          <a:lstStyle/>
          <a:p>
            <a:r>
              <a:rPr lang="en-US" altLang="ja-JP"/>
              <a:t>J</a:t>
            </a:r>
          </a:p>
        </p:txBody>
      </p:sp>
      <p:sp>
        <p:nvSpPr>
          <p:cNvPr id="144394" name="Text Box 10"/>
          <p:cNvSpPr txBox="1">
            <a:spLocks noChangeArrowheads="1"/>
          </p:cNvSpPr>
          <p:nvPr/>
        </p:nvSpPr>
        <p:spPr bwMode="auto">
          <a:xfrm>
            <a:off x="1574800" y="4532313"/>
            <a:ext cx="336550" cy="366712"/>
          </a:xfrm>
          <a:prstGeom prst="rect">
            <a:avLst/>
          </a:prstGeom>
          <a:noFill/>
          <a:ln w="9525">
            <a:noFill/>
            <a:miter lim="800000"/>
            <a:headEnd/>
            <a:tailEnd/>
          </a:ln>
          <a:effectLst/>
        </p:spPr>
        <p:txBody>
          <a:bodyPr wrap="none">
            <a:spAutoFit/>
          </a:bodyPr>
          <a:lstStyle/>
          <a:p>
            <a:r>
              <a:rPr lang="en-US" altLang="ja-JP"/>
              <a:t>K</a:t>
            </a:r>
          </a:p>
        </p:txBody>
      </p:sp>
      <p:sp>
        <p:nvSpPr>
          <p:cNvPr id="144395" name="Text Box 11"/>
          <p:cNvSpPr txBox="1">
            <a:spLocks noChangeArrowheads="1"/>
          </p:cNvSpPr>
          <p:nvPr/>
        </p:nvSpPr>
        <p:spPr bwMode="auto">
          <a:xfrm>
            <a:off x="5824538" y="2754313"/>
            <a:ext cx="2924175" cy="517525"/>
          </a:xfrm>
          <a:prstGeom prst="rect">
            <a:avLst/>
          </a:prstGeom>
          <a:noFill/>
          <a:ln w="9525">
            <a:noFill/>
            <a:miter lim="800000"/>
            <a:headEnd/>
            <a:tailEnd/>
          </a:ln>
          <a:effectLst/>
        </p:spPr>
        <p:txBody>
          <a:bodyPr wrap="none">
            <a:spAutoFit/>
          </a:bodyPr>
          <a:lstStyle/>
          <a:p>
            <a:r>
              <a:rPr lang="en-US" altLang="ja-JP" sz="1400">
                <a:solidFill>
                  <a:schemeClr val="hlink"/>
                </a:solidFill>
              </a:rPr>
              <a:t> </a:t>
            </a:r>
            <a:r>
              <a:rPr lang="en-US" altLang="ja-JP" sz="1400"/>
              <a:t>Points divide sides in the ratio 1:2.</a:t>
            </a:r>
          </a:p>
          <a:p>
            <a:r>
              <a:rPr lang="en-US" altLang="ja-JP" sz="1400"/>
              <a:t>(2 points)</a:t>
            </a:r>
          </a:p>
        </p:txBody>
      </p:sp>
      <p:sp>
        <p:nvSpPr>
          <p:cNvPr id="144397" name="Text Box 13"/>
          <p:cNvSpPr txBox="1">
            <a:spLocks noChangeArrowheads="1"/>
          </p:cNvSpPr>
          <p:nvPr/>
        </p:nvSpPr>
        <p:spPr bwMode="auto">
          <a:xfrm>
            <a:off x="5908675" y="2211388"/>
            <a:ext cx="2570163" cy="517525"/>
          </a:xfrm>
          <a:prstGeom prst="rect">
            <a:avLst/>
          </a:prstGeom>
          <a:noFill/>
          <a:ln w="9525">
            <a:noFill/>
            <a:miter lim="800000"/>
            <a:headEnd/>
            <a:tailEnd/>
          </a:ln>
          <a:effectLst/>
        </p:spPr>
        <p:txBody>
          <a:bodyPr wrap="none">
            <a:spAutoFit/>
          </a:bodyPr>
          <a:lstStyle/>
          <a:p>
            <a:r>
              <a:rPr lang="en-US" altLang="ja-JP" sz="1400"/>
              <a:t>3 bands’ decide tops of a CSK</a:t>
            </a:r>
          </a:p>
          <a:p>
            <a:r>
              <a:rPr lang="en-US" altLang="ja-JP" sz="1400"/>
              <a:t>Triangle (I, J, K). </a:t>
            </a:r>
          </a:p>
        </p:txBody>
      </p:sp>
      <p:sp>
        <p:nvSpPr>
          <p:cNvPr id="144398" name="Line 14"/>
          <p:cNvSpPr>
            <a:spLocks noChangeShapeType="1"/>
          </p:cNvSpPr>
          <p:nvPr/>
        </p:nvSpPr>
        <p:spPr bwMode="auto">
          <a:xfrm flipH="1" flipV="1">
            <a:off x="3514725" y="2447925"/>
            <a:ext cx="2381250" cy="57150"/>
          </a:xfrm>
          <a:prstGeom prst="line">
            <a:avLst/>
          </a:prstGeom>
          <a:noFill/>
          <a:ln w="9525">
            <a:solidFill>
              <a:srgbClr val="008000"/>
            </a:solidFill>
            <a:round/>
            <a:headEnd/>
            <a:tailEnd type="triangle" w="med" len="med"/>
          </a:ln>
          <a:effectLst/>
        </p:spPr>
        <p:txBody>
          <a:bodyPr/>
          <a:lstStyle/>
          <a:p>
            <a:endParaRPr lang="ko-KR" altLang="en-US"/>
          </a:p>
        </p:txBody>
      </p:sp>
      <p:sp>
        <p:nvSpPr>
          <p:cNvPr id="144399" name="Line 15"/>
          <p:cNvSpPr>
            <a:spLocks noChangeShapeType="1"/>
          </p:cNvSpPr>
          <p:nvPr/>
        </p:nvSpPr>
        <p:spPr bwMode="auto">
          <a:xfrm flipV="1">
            <a:off x="2590800" y="3495675"/>
            <a:ext cx="1590675" cy="0"/>
          </a:xfrm>
          <a:prstGeom prst="line">
            <a:avLst/>
          </a:prstGeom>
          <a:noFill/>
          <a:ln w="9525">
            <a:solidFill>
              <a:schemeClr val="tx1"/>
            </a:solidFill>
            <a:prstDash val="dash"/>
            <a:round/>
            <a:headEnd/>
            <a:tailEnd/>
          </a:ln>
          <a:effectLst/>
        </p:spPr>
        <p:txBody>
          <a:bodyPr/>
          <a:lstStyle/>
          <a:p>
            <a:endParaRPr lang="ko-KR" altLang="en-US"/>
          </a:p>
        </p:txBody>
      </p:sp>
      <p:sp>
        <p:nvSpPr>
          <p:cNvPr id="144400" name="Line 16"/>
          <p:cNvSpPr>
            <a:spLocks noChangeShapeType="1"/>
          </p:cNvSpPr>
          <p:nvPr/>
        </p:nvSpPr>
        <p:spPr bwMode="auto">
          <a:xfrm>
            <a:off x="2600325" y="3514725"/>
            <a:ext cx="800100" cy="1028700"/>
          </a:xfrm>
          <a:prstGeom prst="line">
            <a:avLst/>
          </a:prstGeom>
          <a:noFill/>
          <a:ln w="9525">
            <a:solidFill>
              <a:schemeClr val="tx1"/>
            </a:solidFill>
            <a:prstDash val="dash"/>
            <a:round/>
            <a:headEnd/>
            <a:tailEnd/>
          </a:ln>
          <a:effectLst/>
        </p:spPr>
        <p:txBody>
          <a:bodyPr/>
          <a:lstStyle/>
          <a:p>
            <a:endParaRPr lang="ko-KR" altLang="en-US"/>
          </a:p>
        </p:txBody>
      </p:sp>
      <p:sp>
        <p:nvSpPr>
          <p:cNvPr id="144401" name="Line 17"/>
          <p:cNvSpPr>
            <a:spLocks noChangeShapeType="1"/>
          </p:cNvSpPr>
          <p:nvPr/>
        </p:nvSpPr>
        <p:spPr bwMode="auto">
          <a:xfrm>
            <a:off x="2600325" y="3514725"/>
            <a:ext cx="28575" cy="1023938"/>
          </a:xfrm>
          <a:prstGeom prst="line">
            <a:avLst/>
          </a:prstGeom>
          <a:noFill/>
          <a:ln w="9525">
            <a:solidFill>
              <a:schemeClr val="tx1"/>
            </a:solidFill>
            <a:prstDash val="sysDot"/>
            <a:round/>
            <a:headEnd/>
            <a:tailEnd/>
          </a:ln>
          <a:effectLst/>
        </p:spPr>
        <p:txBody>
          <a:bodyPr/>
          <a:lstStyle/>
          <a:p>
            <a:endParaRPr lang="ko-KR" altLang="en-US"/>
          </a:p>
        </p:txBody>
      </p:sp>
      <p:sp>
        <p:nvSpPr>
          <p:cNvPr id="144402" name="Line 18"/>
          <p:cNvSpPr>
            <a:spLocks noChangeShapeType="1"/>
          </p:cNvSpPr>
          <p:nvPr/>
        </p:nvSpPr>
        <p:spPr bwMode="auto">
          <a:xfrm flipV="1">
            <a:off x="3390900" y="3495675"/>
            <a:ext cx="766763" cy="1042988"/>
          </a:xfrm>
          <a:prstGeom prst="line">
            <a:avLst/>
          </a:prstGeom>
          <a:noFill/>
          <a:ln w="9525">
            <a:solidFill>
              <a:schemeClr val="tx1"/>
            </a:solidFill>
            <a:prstDash val="dash"/>
            <a:round/>
            <a:headEnd/>
            <a:tailEnd/>
          </a:ln>
          <a:effectLst/>
        </p:spPr>
        <p:txBody>
          <a:bodyPr/>
          <a:lstStyle/>
          <a:p>
            <a:endParaRPr lang="ko-KR" altLang="en-US"/>
          </a:p>
        </p:txBody>
      </p:sp>
      <p:sp>
        <p:nvSpPr>
          <p:cNvPr id="144403" name="Line 19"/>
          <p:cNvSpPr>
            <a:spLocks noChangeShapeType="1"/>
          </p:cNvSpPr>
          <p:nvPr/>
        </p:nvSpPr>
        <p:spPr bwMode="auto">
          <a:xfrm>
            <a:off x="4157663" y="3476625"/>
            <a:ext cx="28575" cy="1066800"/>
          </a:xfrm>
          <a:prstGeom prst="line">
            <a:avLst/>
          </a:prstGeom>
          <a:noFill/>
          <a:ln w="9525">
            <a:solidFill>
              <a:schemeClr val="tx1"/>
            </a:solidFill>
            <a:prstDash val="sysDot"/>
            <a:round/>
            <a:headEnd/>
            <a:tailEnd/>
          </a:ln>
          <a:effectLst/>
        </p:spPr>
        <p:txBody>
          <a:bodyPr/>
          <a:lstStyle/>
          <a:p>
            <a:endParaRPr lang="ko-KR" altLang="en-US"/>
          </a:p>
        </p:txBody>
      </p:sp>
      <p:sp>
        <p:nvSpPr>
          <p:cNvPr id="144404" name="Text Box 20"/>
          <p:cNvSpPr txBox="1">
            <a:spLocks noChangeArrowheads="1"/>
          </p:cNvSpPr>
          <p:nvPr/>
        </p:nvSpPr>
        <p:spPr bwMode="auto">
          <a:xfrm>
            <a:off x="4073525" y="4484688"/>
            <a:ext cx="296863" cy="336550"/>
          </a:xfrm>
          <a:prstGeom prst="rect">
            <a:avLst/>
          </a:prstGeom>
          <a:noFill/>
          <a:ln w="9525">
            <a:noFill/>
            <a:miter lim="800000"/>
            <a:headEnd/>
            <a:tailEnd/>
          </a:ln>
          <a:effectLst/>
        </p:spPr>
        <p:txBody>
          <a:bodyPr wrap="none">
            <a:spAutoFit/>
          </a:bodyPr>
          <a:lstStyle/>
          <a:p>
            <a:r>
              <a:rPr lang="en-US" altLang="ja-JP" sz="1600"/>
              <a:t>a</a:t>
            </a:r>
          </a:p>
        </p:txBody>
      </p:sp>
      <p:sp>
        <p:nvSpPr>
          <p:cNvPr id="144405" name="Text Box 21"/>
          <p:cNvSpPr txBox="1">
            <a:spLocks noChangeArrowheads="1"/>
          </p:cNvSpPr>
          <p:nvPr/>
        </p:nvSpPr>
        <p:spPr bwMode="auto">
          <a:xfrm>
            <a:off x="4079875" y="3232150"/>
            <a:ext cx="296863" cy="336550"/>
          </a:xfrm>
          <a:prstGeom prst="rect">
            <a:avLst/>
          </a:prstGeom>
          <a:noFill/>
          <a:ln w="9525">
            <a:noFill/>
            <a:miter lim="800000"/>
            <a:headEnd/>
            <a:tailEnd/>
          </a:ln>
          <a:effectLst/>
        </p:spPr>
        <p:txBody>
          <a:bodyPr wrap="none">
            <a:spAutoFit/>
          </a:bodyPr>
          <a:lstStyle/>
          <a:p>
            <a:r>
              <a:rPr lang="en-US" altLang="ja-JP" sz="1600"/>
              <a:t>b</a:t>
            </a:r>
          </a:p>
        </p:txBody>
      </p:sp>
      <p:sp>
        <p:nvSpPr>
          <p:cNvPr id="144406" name="Text Box 22"/>
          <p:cNvSpPr txBox="1">
            <a:spLocks noChangeArrowheads="1"/>
          </p:cNvSpPr>
          <p:nvPr/>
        </p:nvSpPr>
        <p:spPr bwMode="auto">
          <a:xfrm>
            <a:off x="2354263" y="3275013"/>
            <a:ext cx="285750" cy="336550"/>
          </a:xfrm>
          <a:prstGeom prst="rect">
            <a:avLst/>
          </a:prstGeom>
          <a:noFill/>
          <a:ln w="9525">
            <a:noFill/>
            <a:miter lim="800000"/>
            <a:headEnd/>
            <a:tailEnd/>
          </a:ln>
          <a:effectLst/>
        </p:spPr>
        <p:txBody>
          <a:bodyPr wrap="none">
            <a:spAutoFit/>
          </a:bodyPr>
          <a:lstStyle/>
          <a:p>
            <a:r>
              <a:rPr lang="en-US" altLang="ja-JP" sz="1600"/>
              <a:t>c</a:t>
            </a:r>
          </a:p>
        </p:txBody>
      </p:sp>
      <p:sp>
        <p:nvSpPr>
          <p:cNvPr id="144407" name="Text Box 23"/>
          <p:cNvSpPr txBox="1">
            <a:spLocks noChangeArrowheads="1"/>
          </p:cNvSpPr>
          <p:nvPr/>
        </p:nvSpPr>
        <p:spPr bwMode="auto">
          <a:xfrm>
            <a:off x="2446338" y="4503738"/>
            <a:ext cx="296862" cy="336550"/>
          </a:xfrm>
          <a:prstGeom prst="rect">
            <a:avLst/>
          </a:prstGeom>
          <a:noFill/>
          <a:ln w="9525">
            <a:noFill/>
            <a:miter lim="800000"/>
            <a:headEnd/>
            <a:tailEnd/>
          </a:ln>
          <a:effectLst/>
        </p:spPr>
        <p:txBody>
          <a:bodyPr wrap="none">
            <a:spAutoFit/>
          </a:bodyPr>
          <a:lstStyle/>
          <a:p>
            <a:r>
              <a:rPr lang="en-US" altLang="ja-JP" sz="1600"/>
              <a:t>d</a:t>
            </a:r>
          </a:p>
        </p:txBody>
      </p:sp>
      <p:sp>
        <p:nvSpPr>
          <p:cNvPr id="144410" name="Line 26"/>
          <p:cNvSpPr>
            <a:spLocks noChangeShapeType="1"/>
          </p:cNvSpPr>
          <p:nvPr/>
        </p:nvSpPr>
        <p:spPr bwMode="auto">
          <a:xfrm flipH="1" flipV="1">
            <a:off x="4300538" y="3441700"/>
            <a:ext cx="1655762" cy="96838"/>
          </a:xfrm>
          <a:prstGeom prst="line">
            <a:avLst/>
          </a:prstGeom>
          <a:noFill/>
          <a:ln w="9525">
            <a:solidFill>
              <a:srgbClr val="008000"/>
            </a:solidFill>
            <a:round/>
            <a:headEnd/>
            <a:tailEnd type="triangle" w="med" len="med"/>
          </a:ln>
          <a:effectLst/>
        </p:spPr>
        <p:txBody>
          <a:bodyPr/>
          <a:lstStyle/>
          <a:p>
            <a:endParaRPr lang="ko-KR" altLang="en-US"/>
          </a:p>
        </p:txBody>
      </p:sp>
      <p:sp>
        <p:nvSpPr>
          <p:cNvPr id="144413" name="Text Box 29"/>
          <p:cNvSpPr txBox="1">
            <a:spLocks noChangeArrowheads="1"/>
          </p:cNvSpPr>
          <p:nvPr/>
        </p:nvSpPr>
        <p:spPr bwMode="auto">
          <a:xfrm>
            <a:off x="5903913" y="3365500"/>
            <a:ext cx="1908175" cy="304800"/>
          </a:xfrm>
          <a:prstGeom prst="rect">
            <a:avLst/>
          </a:prstGeom>
          <a:noFill/>
          <a:ln w="9525">
            <a:noFill/>
            <a:miter lim="800000"/>
            <a:headEnd/>
            <a:tailEnd/>
          </a:ln>
          <a:effectLst/>
        </p:spPr>
        <p:txBody>
          <a:bodyPr wrap="none">
            <a:spAutoFit/>
          </a:bodyPr>
          <a:lstStyle/>
          <a:p>
            <a:r>
              <a:rPr lang="en-US" altLang="ja-JP" sz="1400"/>
              <a:t>Midpoint of the side IJ</a:t>
            </a:r>
          </a:p>
        </p:txBody>
      </p:sp>
      <p:sp>
        <p:nvSpPr>
          <p:cNvPr id="144414" name="Rectangle 30"/>
          <p:cNvSpPr>
            <a:spLocks noChangeArrowheads="1"/>
          </p:cNvSpPr>
          <p:nvPr/>
        </p:nvSpPr>
        <p:spPr bwMode="auto">
          <a:xfrm>
            <a:off x="5880100" y="3595688"/>
            <a:ext cx="3263900" cy="517525"/>
          </a:xfrm>
          <a:prstGeom prst="rect">
            <a:avLst/>
          </a:prstGeom>
          <a:noFill/>
          <a:ln w="9525">
            <a:noFill/>
            <a:miter lim="800000"/>
            <a:headEnd/>
            <a:tailEnd/>
          </a:ln>
          <a:effectLst/>
        </p:spPr>
        <p:txBody>
          <a:bodyPr>
            <a:spAutoFit/>
          </a:bodyPr>
          <a:lstStyle/>
          <a:p>
            <a:r>
              <a:rPr lang="en-US" altLang="ja-JP" sz="1400"/>
              <a:t>Line ba and line cd meet at right angles with line KI.</a:t>
            </a:r>
          </a:p>
        </p:txBody>
      </p:sp>
      <p:sp>
        <p:nvSpPr>
          <p:cNvPr id="144415" name="Line 31"/>
          <p:cNvSpPr>
            <a:spLocks noChangeShapeType="1"/>
          </p:cNvSpPr>
          <p:nvPr/>
        </p:nvSpPr>
        <p:spPr bwMode="auto">
          <a:xfrm flipH="1" flipV="1">
            <a:off x="4264025" y="3943350"/>
            <a:ext cx="1722438" cy="436563"/>
          </a:xfrm>
          <a:prstGeom prst="line">
            <a:avLst/>
          </a:prstGeom>
          <a:noFill/>
          <a:ln w="9525">
            <a:solidFill>
              <a:srgbClr val="008000"/>
            </a:solidFill>
            <a:round/>
            <a:headEnd/>
            <a:tailEnd type="triangle" w="med" len="med"/>
          </a:ln>
          <a:effectLst/>
        </p:spPr>
        <p:txBody>
          <a:bodyPr/>
          <a:lstStyle/>
          <a:p>
            <a:endParaRPr lang="ko-KR" altLang="en-US"/>
          </a:p>
        </p:txBody>
      </p:sp>
      <p:sp>
        <p:nvSpPr>
          <p:cNvPr id="144416" name="Text Box 32"/>
          <p:cNvSpPr txBox="1">
            <a:spLocks noChangeArrowheads="1"/>
          </p:cNvSpPr>
          <p:nvPr/>
        </p:nvSpPr>
        <p:spPr bwMode="auto">
          <a:xfrm>
            <a:off x="5864225" y="4246563"/>
            <a:ext cx="2874963" cy="517525"/>
          </a:xfrm>
          <a:prstGeom prst="rect">
            <a:avLst/>
          </a:prstGeom>
          <a:noFill/>
          <a:ln w="9525">
            <a:noFill/>
            <a:miter lim="800000"/>
            <a:headEnd/>
            <a:tailEnd/>
          </a:ln>
          <a:effectLst/>
        </p:spPr>
        <p:txBody>
          <a:bodyPr wrap="none">
            <a:spAutoFit/>
          </a:bodyPr>
          <a:lstStyle/>
          <a:p>
            <a:r>
              <a:rPr lang="en-US" altLang="ja-JP" sz="1400">
                <a:solidFill>
                  <a:schemeClr val="hlink"/>
                </a:solidFill>
              </a:rPr>
              <a:t> </a:t>
            </a:r>
            <a:r>
              <a:rPr lang="en-US" altLang="ja-JP" sz="1400"/>
              <a:t>Points divide lines in the ratio 1:2.</a:t>
            </a:r>
          </a:p>
          <a:p>
            <a:r>
              <a:rPr lang="en-US" altLang="ja-JP" sz="1400"/>
              <a:t>(2 points)</a:t>
            </a:r>
          </a:p>
        </p:txBody>
      </p:sp>
      <p:sp>
        <p:nvSpPr>
          <p:cNvPr id="144417" name="Line 33"/>
          <p:cNvSpPr>
            <a:spLocks noChangeShapeType="1"/>
          </p:cNvSpPr>
          <p:nvPr/>
        </p:nvSpPr>
        <p:spPr bwMode="auto">
          <a:xfrm flipH="1" flipV="1">
            <a:off x="3463925" y="4595813"/>
            <a:ext cx="2428875" cy="946150"/>
          </a:xfrm>
          <a:prstGeom prst="line">
            <a:avLst/>
          </a:prstGeom>
          <a:noFill/>
          <a:ln w="9525">
            <a:solidFill>
              <a:srgbClr val="008000"/>
            </a:solidFill>
            <a:round/>
            <a:headEnd/>
            <a:tailEnd type="triangle" w="med" len="med"/>
          </a:ln>
          <a:effectLst/>
        </p:spPr>
        <p:txBody>
          <a:bodyPr/>
          <a:lstStyle/>
          <a:p>
            <a:endParaRPr lang="ko-KR" altLang="en-US"/>
          </a:p>
        </p:txBody>
      </p:sp>
      <p:sp>
        <p:nvSpPr>
          <p:cNvPr id="144418" name="Text Box 34"/>
          <p:cNvSpPr txBox="1">
            <a:spLocks noChangeArrowheads="1"/>
          </p:cNvSpPr>
          <p:nvPr/>
        </p:nvSpPr>
        <p:spPr bwMode="auto">
          <a:xfrm>
            <a:off x="5905500" y="5392738"/>
            <a:ext cx="1938338" cy="304800"/>
          </a:xfrm>
          <a:prstGeom prst="rect">
            <a:avLst/>
          </a:prstGeom>
          <a:noFill/>
          <a:ln w="9525">
            <a:noFill/>
            <a:miter lim="800000"/>
            <a:headEnd/>
            <a:tailEnd/>
          </a:ln>
          <a:effectLst/>
        </p:spPr>
        <p:txBody>
          <a:bodyPr wrap="none">
            <a:spAutoFit/>
          </a:bodyPr>
          <a:lstStyle/>
          <a:p>
            <a:r>
              <a:rPr lang="en-US" altLang="ja-JP" sz="1400"/>
              <a:t>Midpoint of the side KI</a:t>
            </a:r>
          </a:p>
        </p:txBody>
      </p:sp>
      <p:sp>
        <p:nvSpPr>
          <p:cNvPr id="144419" name="Line 35"/>
          <p:cNvSpPr>
            <a:spLocks noChangeShapeType="1"/>
          </p:cNvSpPr>
          <p:nvPr/>
        </p:nvSpPr>
        <p:spPr bwMode="auto">
          <a:xfrm flipH="1">
            <a:off x="2924175" y="2927350"/>
            <a:ext cx="2901950" cy="163513"/>
          </a:xfrm>
          <a:prstGeom prst="line">
            <a:avLst/>
          </a:prstGeom>
          <a:noFill/>
          <a:ln w="9525">
            <a:solidFill>
              <a:srgbClr val="008000"/>
            </a:solidFill>
            <a:round/>
            <a:headEnd/>
            <a:tailEnd type="triangle" w="med" len="med"/>
          </a:ln>
          <a:effectLst/>
        </p:spPr>
        <p:txBody>
          <a:bodyPr/>
          <a:lstStyle/>
          <a:p>
            <a:endParaRPr lang="ko-KR" altLang="en-US"/>
          </a:p>
        </p:txBody>
      </p:sp>
      <p:sp>
        <p:nvSpPr>
          <p:cNvPr id="144420" name="Line 36"/>
          <p:cNvSpPr>
            <a:spLocks noChangeShapeType="1"/>
          </p:cNvSpPr>
          <p:nvPr/>
        </p:nvSpPr>
        <p:spPr bwMode="auto">
          <a:xfrm flipH="1" flipV="1">
            <a:off x="2679700" y="3948113"/>
            <a:ext cx="3321050" cy="446087"/>
          </a:xfrm>
          <a:prstGeom prst="line">
            <a:avLst/>
          </a:prstGeom>
          <a:noFill/>
          <a:ln w="9525">
            <a:solidFill>
              <a:srgbClr val="008000"/>
            </a:solidFill>
            <a:round/>
            <a:headEnd/>
            <a:tailEnd type="triangle" w="med" len="med"/>
          </a:ln>
          <a:effectLst/>
        </p:spPr>
        <p:txBody>
          <a:bodyPr/>
          <a:lstStyle/>
          <a:p>
            <a:endParaRPr lang="ko-KR"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315" name="Picture 27"/>
          <p:cNvPicPr>
            <a:picLocks noChangeAspect="1" noChangeArrowheads="1"/>
          </p:cNvPicPr>
          <p:nvPr/>
        </p:nvPicPr>
        <p:blipFill>
          <a:blip r:embed="rId3"/>
          <a:srcRect/>
          <a:stretch>
            <a:fillRect/>
          </a:stretch>
        </p:blipFill>
        <p:spPr bwMode="auto">
          <a:xfrm>
            <a:off x="293688" y="1185863"/>
            <a:ext cx="5984875" cy="4429125"/>
          </a:xfrm>
          <a:prstGeom prst="rect">
            <a:avLst/>
          </a:prstGeom>
          <a:noFill/>
          <a:ln w="9525">
            <a:noFill/>
            <a:miter lim="800000"/>
            <a:headEnd/>
            <a:tailEnd/>
          </a:ln>
          <a:effectLst/>
        </p:spPr>
      </p:pic>
      <p:sp>
        <p:nvSpPr>
          <p:cNvPr id="140297" name="Rectangle 9"/>
          <p:cNvSpPr>
            <a:spLocks noGrp="1"/>
          </p:cNvSpPr>
          <p:nvPr>
            <p:ph type="title"/>
          </p:nvPr>
        </p:nvSpPr>
        <p:spPr>
          <a:xfrm>
            <a:off x="684213" y="631825"/>
            <a:ext cx="7772400" cy="511175"/>
          </a:xfrm>
        </p:spPr>
        <p:txBody>
          <a:bodyPr>
            <a:noAutofit/>
          </a:bodyPr>
          <a:lstStyle/>
          <a:p>
            <a:r>
              <a:rPr lang="en-US" altLang="ja-JP" sz="3600" dirty="0" smtClean="0"/>
              <a:t>16CSK symbol allocation design rule</a:t>
            </a:r>
          </a:p>
        </p:txBody>
      </p:sp>
      <p:sp>
        <p:nvSpPr>
          <p:cNvPr id="140307" name="Line 19"/>
          <p:cNvSpPr>
            <a:spLocks noChangeShapeType="1"/>
          </p:cNvSpPr>
          <p:nvPr/>
        </p:nvSpPr>
        <p:spPr bwMode="auto">
          <a:xfrm flipH="1">
            <a:off x="1838325" y="2428875"/>
            <a:ext cx="1562100" cy="2095500"/>
          </a:xfrm>
          <a:prstGeom prst="line">
            <a:avLst/>
          </a:prstGeom>
          <a:noFill/>
          <a:ln w="9525">
            <a:solidFill>
              <a:schemeClr val="tx1"/>
            </a:solidFill>
            <a:round/>
            <a:headEnd/>
            <a:tailEnd/>
          </a:ln>
          <a:effectLst/>
        </p:spPr>
        <p:txBody>
          <a:bodyPr/>
          <a:lstStyle/>
          <a:p>
            <a:endParaRPr lang="ko-KR" altLang="en-US"/>
          </a:p>
        </p:txBody>
      </p:sp>
      <p:sp>
        <p:nvSpPr>
          <p:cNvPr id="140308" name="Line 20"/>
          <p:cNvSpPr>
            <a:spLocks noChangeShapeType="1"/>
          </p:cNvSpPr>
          <p:nvPr/>
        </p:nvSpPr>
        <p:spPr bwMode="auto">
          <a:xfrm>
            <a:off x="1828800" y="4533900"/>
            <a:ext cx="3124200" cy="0"/>
          </a:xfrm>
          <a:prstGeom prst="line">
            <a:avLst/>
          </a:prstGeom>
          <a:noFill/>
          <a:ln w="9525">
            <a:solidFill>
              <a:schemeClr val="tx1"/>
            </a:solidFill>
            <a:round/>
            <a:headEnd/>
            <a:tailEnd/>
          </a:ln>
          <a:effectLst/>
        </p:spPr>
        <p:txBody>
          <a:bodyPr/>
          <a:lstStyle/>
          <a:p>
            <a:endParaRPr lang="ko-KR" altLang="en-US"/>
          </a:p>
        </p:txBody>
      </p:sp>
      <p:sp>
        <p:nvSpPr>
          <p:cNvPr id="140309" name="Line 21"/>
          <p:cNvSpPr>
            <a:spLocks noChangeShapeType="1"/>
          </p:cNvSpPr>
          <p:nvPr/>
        </p:nvSpPr>
        <p:spPr bwMode="auto">
          <a:xfrm>
            <a:off x="3400425" y="2438400"/>
            <a:ext cx="1552575" cy="2105025"/>
          </a:xfrm>
          <a:prstGeom prst="line">
            <a:avLst/>
          </a:prstGeom>
          <a:noFill/>
          <a:ln w="9525">
            <a:solidFill>
              <a:schemeClr val="tx1"/>
            </a:solidFill>
            <a:round/>
            <a:headEnd/>
            <a:tailEnd/>
          </a:ln>
          <a:effectLst/>
        </p:spPr>
        <p:txBody>
          <a:bodyPr/>
          <a:lstStyle/>
          <a:p>
            <a:endParaRPr lang="ko-KR" altLang="en-US"/>
          </a:p>
        </p:txBody>
      </p:sp>
      <p:sp>
        <p:nvSpPr>
          <p:cNvPr id="140310" name="Line 22"/>
          <p:cNvSpPr>
            <a:spLocks noChangeShapeType="1"/>
          </p:cNvSpPr>
          <p:nvPr/>
        </p:nvSpPr>
        <p:spPr bwMode="auto">
          <a:xfrm flipH="1" flipV="1">
            <a:off x="3438525" y="3846513"/>
            <a:ext cx="2589213" cy="414337"/>
          </a:xfrm>
          <a:prstGeom prst="line">
            <a:avLst/>
          </a:prstGeom>
          <a:noFill/>
          <a:ln w="9525">
            <a:solidFill>
              <a:srgbClr val="008000"/>
            </a:solidFill>
            <a:round/>
            <a:headEnd/>
            <a:tailEnd type="triangle" w="med" len="med"/>
          </a:ln>
          <a:effectLst/>
        </p:spPr>
        <p:txBody>
          <a:bodyPr/>
          <a:lstStyle/>
          <a:p>
            <a:endParaRPr lang="ko-KR" altLang="en-US"/>
          </a:p>
        </p:txBody>
      </p:sp>
      <p:sp>
        <p:nvSpPr>
          <p:cNvPr id="140311" name="Text Box 23"/>
          <p:cNvSpPr txBox="1">
            <a:spLocks noChangeArrowheads="1"/>
          </p:cNvSpPr>
          <p:nvPr/>
        </p:nvSpPr>
        <p:spPr bwMode="auto">
          <a:xfrm>
            <a:off x="4994275" y="4294188"/>
            <a:ext cx="247650" cy="366712"/>
          </a:xfrm>
          <a:prstGeom prst="rect">
            <a:avLst/>
          </a:prstGeom>
          <a:noFill/>
          <a:ln w="9525">
            <a:noFill/>
            <a:miter lim="800000"/>
            <a:headEnd/>
            <a:tailEnd/>
          </a:ln>
          <a:effectLst/>
        </p:spPr>
        <p:txBody>
          <a:bodyPr wrap="none">
            <a:spAutoFit/>
          </a:bodyPr>
          <a:lstStyle/>
          <a:p>
            <a:r>
              <a:rPr lang="en-US" altLang="ja-JP"/>
              <a:t>I</a:t>
            </a:r>
          </a:p>
        </p:txBody>
      </p:sp>
      <p:sp>
        <p:nvSpPr>
          <p:cNvPr id="140312" name="Text Box 24"/>
          <p:cNvSpPr txBox="1">
            <a:spLocks noChangeArrowheads="1"/>
          </p:cNvSpPr>
          <p:nvPr/>
        </p:nvSpPr>
        <p:spPr bwMode="auto">
          <a:xfrm>
            <a:off x="3441700" y="2141538"/>
            <a:ext cx="298450" cy="366712"/>
          </a:xfrm>
          <a:prstGeom prst="rect">
            <a:avLst/>
          </a:prstGeom>
          <a:noFill/>
          <a:ln w="9525">
            <a:noFill/>
            <a:miter lim="800000"/>
            <a:headEnd/>
            <a:tailEnd/>
          </a:ln>
          <a:effectLst/>
        </p:spPr>
        <p:txBody>
          <a:bodyPr wrap="none">
            <a:spAutoFit/>
          </a:bodyPr>
          <a:lstStyle/>
          <a:p>
            <a:r>
              <a:rPr lang="en-US" altLang="ja-JP"/>
              <a:t>J</a:t>
            </a:r>
          </a:p>
        </p:txBody>
      </p:sp>
      <p:sp>
        <p:nvSpPr>
          <p:cNvPr id="140313" name="Text Box 25"/>
          <p:cNvSpPr txBox="1">
            <a:spLocks noChangeArrowheads="1"/>
          </p:cNvSpPr>
          <p:nvPr/>
        </p:nvSpPr>
        <p:spPr bwMode="auto">
          <a:xfrm>
            <a:off x="1574800" y="4532313"/>
            <a:ext cx="336550" cy="366712"/>
          </a:xfrm>
          <a:prstGeom prst="rect">
            <a:avLst/>
          </a:prstGeom>
          <a:noFill/>
          <a:ln w="9525">
            <a:noFill/>
            <a:miter lim="800000"/>
            <a:headEnd/>
            <a:tailEnd/>
          </a:ln>
          <a:effectLst/>
        </p:spPr>
        <p:txBody>
          <a:bodyPr wrap="none">
            <a:spAutoFit/>
          </a:bodyPr>
          <a:lstStyle/>
          <a:p>
            <a:r>
              <a:rPr lang="en-US" altLang="ja-JP"/>
              <a:t>K</a:t>
            </a:r>
          </a:p>
        </p:txBody>
      </p:sp>
      <p:sp>
        <p:nvSpPr>
          <p:cNvPr id="140314" name="Text Box 26"/>
          <p:cNvSpPr txBox="1">
            <a:spLocks noChangeArrowheads="1"/>
          </p:cNvSpPr>
          <p:nvPr/>
        </p:nvSpPr>
        <p:spPr bwMode="auto">
          <a:xfrm>
            <a:off x="6007100" y="4090988"/>
            <a:ext cx="1968500" cy="304800"/>
          </a:xfrm>
          <a:prstGeom prst="rect">
            <a:avLst/>
          </a:prstGeom>
          <a:noFill/>
          <a:ln w="9525">
            <a:noFill/>
            <a:miter lim="800000"/>
            <a:headEnd/>
            <a:tailEnd/>
          </a:ln>
          <a:effectLst/>
        </p:spPr>
        <p:txBody>
          <a:bodyPr wrap="none">
            <a:spAutoFit/>
          </a:bodyPr>
          <a:lstStyle/>
          <a:p>
            <a:r>
              <a:rPr lang="en-US" altLang="ja-JP" sz="1400"/>
              <a:t>Gravity center of </a:t>
            </a:r>
            <a:r>
              <a:rPr lang="ja-JP" altLang="en-US" sz="1400"/>
              <a:t>△</a:t>
            </a:r>
            <a:r>
              <a:rPr lang="en-US" altLang="ja-JP" sz="1400"/>
              <a:t>IJK</a:t>
            </a:r>
          </a:p>
        </p:txBody>
      </p:sp>
      <p:sp>
        <p:nvSpPr>
          <p:cNvPr id="140316" name="Text Box 28"/>
          <p:cNvSpPr txBox="1">
            <a:spLocks noChangeArrowheads="1"/>
          </p:cNvSpPr>
          <p:nvPr/>
        </p:nvSpPr>
        <p:spPr bwMode="auto">
          <a:xfrm>
            <a:off x="5908675" y="2211388"/>
            <a:ext cx="2570163" cy="517525"/>
          </a:xfrm>
          <a:prstGeom prst="rect">
            <a:avLst/>
          </a:prstGeom>
          <a:noFill/>
          <a:ln w="9525">
            <a:noFill/>
            <a:miter lim="800000"/>
            <a:headEnd/>
            <a:tailEnd/>
          </a:ln>
          <a:effectLst/>
        </p:spPr>
        <p:txBody>
          <a:bodyPr wrap="none">
            <a:spAutoFit/>
          </a:bodyPr>
          <a:lstStyle/>
          <a:p>
            <a:r>
              <a:rPr lang="en-US" altLang="ja-JP" sz="1400"/>
              <a:t>3 bands’ decide tops of a CSK</a:t>
            </a:r>
          </a:p>
          <a:p>
            <a:r>
              <a:rPr lang="en-US" altLang="ja-JP" sz="1400"/>
              <a:t>Triangle (I, J, K). </a:t>
            </a:r>
          </a:p>
        </p:txBody>
      </p:sp>
      <p:sp>
        <p:nvSpPr>
          <p:cNvPr id="140317" name="Line 29"/>
          <p:cNvSpPr>
            <a:spLocks noChangeShapeType="1"/>
          </p:cNvSpPr>
          <p:nvPr/>
        </p:nvSpPr>
        <p:spPr bwMode="auto">
          <a:xfrm flipH="1" flipV="1">
            <a:off x="3514725" y="2447925"/>
            <a:ext cx="2381250" cy="57150"/>
          </a:xfrm>
          <a:prstGeom prst="line">
            <a:avLst/>
          </a:prstGeom>
          <a:noFill/>
          <a:ln w="9525">
            <a:solidFill>
              <a:srgbClr val="008000"/>
            </a:solidFill>
            <a:round/>
            <a:headEnd/>
            <a:tailEnd type="triangle" w="med" len="med"/>
          </a:ln>
          <a:effectLst/>
        </p:spPr>
        <p:txBody>
          <a:bodyPr/>
          <a:lstStyle/>
          <a:p>
            <a:endParaRPr lang="ko-KR" altLang="en-US"/>
          </a:p>
        </p:txBody>
      </p:sp>
      <p:sp>
        <p:nvSpPr>
          <p:cNvPr id="140318" name="Line 30"/>
          <p:cNvSpPr>
            <a:spLocks noChangeShapeType="1"/>
          </p:cNvSpPr>
          <p:nvPr/>
        </p:nvSpPr>
        <p:spPr bwMode="auto">
          <a:xfrm>
            <a:off x="2867025" y="3133725"/>
            <a:ext cx="1047750" cy="0"/>
          </a:xfrm>
          <a:prstGeom prst="line">
            <a:avLst/>
          </a:prstGeom>
          <a:noFill/>
          <a:ln w="9525">
            <a:solidFill>
              <a:schemeClr val="tx1"/>
            </a:solidFill>
            <a:prstDash val="dash"/>
            <a:round/>
            <a:headEnd/>
            <a:tailEnd/>
          </a:ln>
          <a:effectLst/>
        </p:spPr>
        <p:txBody>
          <a:bodyPr/>
          <a:lstStyle/>
          <a:p>
            <a:endParaRPr lang="ko-KR" altLang="en-US"/>
          </a:p>
        </p:txBody>
      </p:sp>
      <p:sp>
        <p:nvSpPr>
          <p:cNvPr id="140319" name="Line 31"/>
          <p:cNvSpPr>
            <a:spLocks noChangeShapeType="1"/>
          </p:cNvSpPr>
          <p:nvPr/>
        </p:nvSpPr>
        <p:spPr bwMode="auto">
          <a:xfrm>
            <a:off x="2371725" y="3838575"/>
            <a:ext cx="2038350" cy="0"/>
          </a:xfrm>
          <a:prstGeom prst="line">
            <a:avLst/>
          </a:prstGeom>
          <a:noFill/>
          <a:ln w="9525">
            <a:solidFill>
              <a:schemeClr val="tx1"/>
            </a:solidFill>
            <a:prstDash val="dash"/>
            <a:round/>
            <a:headEnd/>
            <a:tailEnd/>
          </a:ln>
          <a:effectLst/>
        </p:spPr>
        <p:txBody>
          <a:bodyPr/>
          <a:lstStyle/>
          <a:p>
            <a:endParaRPr lang="ko-KR" altLang="en-US"/>
          </a:p>
        </p:txBody>
      </p:sp>
      <p:sp>
        <p:nvSpPr>
          <p:cNvPr id="140320" name="Line 32"/>
          <p:cNvSpPr>
            <a:spLocks noChangeShapeType="1"/>
          </p:cNvSpPr>
          <p:nvPr/>
        </p:nvSpPr>
        <p:spPr bwMode="auto">
          <a:xfrm>
            <a:off x="2876550" y="3152775"/>
            <a:ext cx="1028700" cy="1390650"/>
          </a:xfrm>
          <a:prstGeom prst="line">
            <a:avLst/>
          </a:prstGeom>
          <a:noFill/>
          <a:ln w="9525">
            <a:solidFill>
              <a:schemeClr val="tx1"/>
            </a:solidFill>
            <a:prstDash val="dash"/>
            <a:round/>
            <a:headEnd/>
            <a:tailEnd/>
          </a:ln>
          <a:effectLst/>
        </p:spPr>
        <p:txBody>
          <a:bodyPr/>
          <a:lstStyle/>
          <a:p>
            <a:endParaRPr lang="ko-KR" altLang="en-US"/>
          </a:p>
        </p:txBody>
      </p:sp>
      <p:sp>
        <p:nvSpPr>
          <p:cNvPr id="140321" name="Line 33"/>
          <p:cNvSpPr>
            <a:spLocks noChangeShapeType="1"/>
          </p:cNvSpPr>
          <p:nvPr/>
        </p:nvSpPr>
        <p:spPr bwMode="auto">
          <a:xfrm flipV="1">
            <a:off x="2867025" y="3152775"/>
            <a:ext cx="1038225" cy="1381125"/>
          </a:xfrm>
          <a:prstGeom prst="line">
            <a:avLst/>
          </a:prstGeom>
          <a:noFill/>
          <a:ln w="9525">
            <a:solidFill>
              <a:schemeClr val="tx1"/>
            </a:solidFill>
            <a:prstDash val="dash"/>
            <a:round/>
            <a:headEnd/>
            <a:tailEnd/>
          </a:ln>
          <a:effectLst/>
        </p:spPr>
        <p:txBody>
          <a:bodyPr/>
          <a:lstStyle/>
          <a:p>
            <a:endParaRPr lang="ko-KR" altLang="en-US"/>
          </a:p>
        </p:txBody>
      </p:sp>
      <p:sp>
        <p:nvSpPr>
          <p:cNvPr id="140322" name="Line 34"/>
          <p:cNvSpPr>
            <a:spLocks noChangeShapeType="1"/>
          </p:cNvSpPr>
          <p:nvPr/>
        </p:nvSpPr>
        <p:spPr bwMode="auto">
          <a:xfrm>
            <a:off x="2352675" y="3838575"/>
            <a:ext cx="504825" cy="704850"/>
          </a:xfrm>
          <a:prstGeom prst="line">
            <a:avLst/>
          </a:prstGeom>
          <a:noFill/>
          <a:ln w="9525">
            <a:solidFill>
              <a:schemeClr val="tx1"/>
            </a:solidFill>
            <a:prstDash val="dash"/>
            <a:round/>
            <a:headEnd/>
            <a:tailEnd/>
          </a:ln>
          <a:effectLst/>
        </p:spPr>
        <p:txBody>
          <a:bodyPr/>
          <a:lstStyle/>
          <a:p>
            <a:endParaRPr lang="ko-KR" altLang="en-US"/>
          </a:p>
        </p:txBody>
      </p:sp>
      <p:sp>
        <p:nvSpPr>
          <p:cNvPr id="140323" name="Line 35"/>
          <p:cNvSpPr>
            <a:spLocks noChangeShapeType="1"/>
          </p:cNvSpPr>
          <p:nvPr/>
        </p:nvSpPr>
        <p:spPr bwMode="auto">
          <a:xfrm flipV="1">
            <a:off x="3895725" y="3838575"/>
            <a:ext cx="504825" cy="676275"/>
          </a:xfrm>
          <a:prstGeom prst="line">
            <a:avLst/>
          </a:prstGeom>
          <a:noFill/>
          <a:ln w="9525">
            <a:solidFill>
              <a:schemeClr val="tx1"/>
            </a:solidFill>
            <a:prstDash val="dash"/>
            <a:round/>
            <a:headEnd/>
            <a:tailEnd/>
          </a:ln>
          <a:effectLst/>
        </p:spPr>
        <p:txBody>
          <a:bodyPr/>
          <a:lstStyle/>
          <a:p>
            <a:endParaRPr lang="ko-KR" altLang="en-US"/>
          </a:p>
        </p:txBody>
      </p:sp>
      <p:sp>
        <p:nvSpPr>
          <p:cNvPr id="140332" name="Text Box 44"/>
          <p:cNvSpPr txBox="1">
            <a:spLocks noChangeArrowheads="1"/>
          </p:cNvSpPr>
          <p:nvPr/>
        </p:nvSpPr>
        <p:spPr bwMode="auto">
          <a:xfrm>
            <a:off x="5761038" y="5294313"/>
            <a:ext cx="2608262" cy="517525"/>
          </a:xfrm>
          <a:prstGeom prst="rect">
            <a:avLst/>
          </a:prstGeom>
          <a:noFill/>
          <a:ln w="9525">
            <a:noFill/>
            <a:miter lim="800000"/>
            <a:headEnd/>
            <a:tailEnd/>
          </a:ln>
          <a:effectLst/>
        </p:spPr>
        <p:txBody>
          <a:bodyPr wrap="none">
            <a:spAutoFit/>
          </a:bodyPr>
          <a:lstStyle/>
          <a:p>
            <a:r>
              <a:rPr lang="en-US" altLang="ja-JP" sz="1400"/>
              <a:t>Gravity center of each small </a:t>
            </a:r>
            <a:r>
              <a:rPr lang="ja-JP" altLang="en-US" sz="1400"/>
              <a:t>△</a:t>
            </a:r>
          </a:p>
          <a:p>
            <a:r>
              <a:rPr lang="en-US" altLang="ja-JP" sz="1400"/>
              <a:t>(6 points)</a:t>
            </a:r>
          </a:p>
        </p:txBody>
      </p:sp>
      <p:sp>
        <p:nvSpPr>
          <p:cNvPr id="140333" name="Text Box 45"/>
          <p:cNvSpPr txBox="1">
            <a:spLocks noChangeArrowheads="1"/>
          </p:cNvSpPr>
          <p:nvPr/>
        </p:nvSpPr>
        <p:spPr bwMode="auto">
          <a:xfrm>
            <a:off x="5894388" y="3219450"/>
            <a:ext cx="2579687" cy="517525"/>
          </a:xfrm>
          <a:prstGeom prst="rect">
            <a:avLst/>
          </a:prstGeom>
          <a:noFill/>
          <a:ln w="9525">
            <a:noFill/>
            <a:miter lim="800000"/>
            <a:headEnd/>
            <a:tailEnd/>
          </a:ln>
          <a:effectLst/>
        </p:spPr>
        <p:txBody>
          <a:bodyPr wrap="none">
            <a:spAutoFit/>
          </a:bodyPr>
          <a:lstStyle/>
          <a:p>
            <a:r>
              <a:rPr lang="en-US" altLang="ja-JP" sz="1400"/>
              <a:t>Points divide sides in one third</a:t>
            </a:r>
          </a:p>
          <a:p>
            <a:r>
              <a:rPr lang="en-US" altLang="ja-JP" sz="1400"/>
              <a:t>(6 points)</a:t>
            </a:r>
          </a:p>
        </p:txBody>
      </p:sp>
      <p:sp>
        <p:nvSpPr>
          <p:cNvPr id="140334" name="Line 46"/>
          <p:cNvSpPr>
            <a:spLocks noChangeShapeType="1"/>
          </p:cNvSpPr>
          <p:nvPr/>
        </p:nvSpPr>
        <p:spPr bwMode="auto">
          <a:xfrm flipH="1">
            <a:off x="4468813" y="3370263"/>
            <a:ext cx="1512887" cy="412750"/>
          </a:xfrm>
          <a:prstGeom prst="line">
            <a:avLst/>
          </a:prstGeom>
          <a:noFill/>
          <a:ln w="9525">
            <a:solidFill>
              <a:srgbClr val="008000"/>
            </a:solidFill>
            <a:round/>
            <a:headEnd/>
            <a:tailEnd type="triangle" w="med" len="med"/>
          </a:ln>
          <a:effectLst/>
        </p:spPr>
        <p:txBody>
          <a:bodyPr/>
          <a:lstStyle/>
          <a:p>
            <a:endParaRPr lang="ko-KR" altLang="en-US"/>
          </a:p>
        </p:txBody>
      </p:sp>
      <p:sp>
        <p:nvSpPr>
          <p:cNvPr id="140335" name="Line 47"/>
          <p:cNvSpPr>
            <a:spLocks noChangeShapeType="1"/>
          </p:cNvSpPr>
          <p:nvPr/>
        </p:nvSpPr>
        <p:spPr bwMode="auto">
          <a:xfrm flipH="1" flipV="1">
            <a:off x="4486275" y="4370388"/>
            <a:ext cx="1338263" cy="1068387"/>
          </a:xfrm>
          <a:prstGeom prst="line">
            <a:avLst/>
          </a:prstGeom>
          <a:noFill/>
          <a:ln w="9525">
            <a:solidFill>
              <a:srgbClr val="008000"/>
            </a:solidFill>
            <a:round/>
            <a:headEnd/>
            <a:tailEnd type="triangle" w="med" len="med"/>
          </a:ln>
          <a:effectLst/>
        </p:spPr>
        <p:txBody>
          <a:bodyPr/>
          <a:lstStyle/>
          <a:p>
            <a:endParaRPr lang="ko-KR" altLang="en-US"/>
          </a:p>
        </p:txBody>
      </p:sp>
      <p:sp>
        <p:nvSpPr>
          <p:cNvPr id="140336" name="Line 48"/>
          <p:cNvSpPr>
            <a:spLocks noChangeShapeType="1"/>
          </p:cNvSpPr>
          <p:nvPr/>
        </p:nvSpPr>
        <p:spPr bwMode="auto">
          <a:xfrm flipH="1" flipV="1">
            <a:off x="4011613" y="3130550"/>
            <a:ext cx="1919287" cy="234950"/>
          </a:xfrm>
          <a:prstGeom prst="line">
            <a:avLst/>
          </a:prstGeom>
          <a:noFill/>
          <a:ln w="9525">
            <a:solidFill>
              <a:srgbClr val="008000"/>
            </a:solidFill>
            <a:round/>
            <a:headEnd/>
            <a:tailEnd type="triangle" w="med" len="med"/>
          </a:ln>
          <a:effectLst/>
        </p:spPr>
        <p:txBody>
          <a:bodyPr/>
          <a:lstStyle/>
          <a:p>
            <a:endParaRPr lang="ko-KR"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4" name="Picture 2"/>
          <p:cNvPicPr>
            <a:picLocks noChangeAspect="1" noChangeArrowheads="1"/>
          </p:cNvPicPr>
          <p:nvPr/>
        </p:nvPicPr>
        <p:blipFill>
          <a:blip r:embed="rId3"/>
          <a:srcRect/>
          <a:stretch>
            <a:fillRect/>
          </a:stretch>
        </p:blipFill>
        <p:spPr bwMode="auto">
          <a:xfrm>
            <a:off x="293688" y="1185863"/>
            <a:ext cx="5984875" cy="4429125"/>
          </a:xfrm>
          <a:prstGeom prst="rect">
            <a:avLst/>
          </a:prstGeom>
          <a:noFill/>
          <a:ln w="9525">
            <a:noFill/>
            <a:miter lim="800000"/>
            <a:headEnd/>
            <a:tailEnd/>
          </a:ln>
          <a:effectLst/>
        </p:spPr>
      </p:pic>
      <p:sp>
        <p:nvSpPr>
          <p:cNvPr id="146435" name="Rectangle 3"/>
          <p:cNvSpPr>
            <a:spLocks noGrp="1"/>
          </p:cNvSpPr>
          <p:nvPr>
            <p:ph type="title"/>
          </p:nvPr>
        </p:nvSpPr>
        <p:spPr>
          <a:xfrm>
            <a:off x="684213" y="631825"/>
            <a:ext cx="7772400" cy="511175"/>
          </a:xfrm>
        </p:spPr>
        <p:txBody>
          <a:bodyPr>
            <a:normAutofit fontScale="90000"/>
          </a:bodyPr>
          <a:lstStyle/>
          <a:p>
            <a:r>
              <a:rPr lang="en-US" altLang="ja-JP" dirty="0" smtClean="0"/>
              <a:t>4CSK data allocation</a:t>
            </a:r>
          </a:p>
        </p:txBody>
      </p:sp>
      <p:sp>
        <p:nvSpPr>
          <p:cNvPr id="146446" name="Text Box 14"/>
          <p:cNvSpPr txBox="1">
            <a:spLocks noChangeArrowheads="1"/>
          </p:cNvSpPr>
          <p:nvPr/>
        </p:nvSpPr>
        <p:spPr bwMode="auto">
          <a:xfrm>
            <a:off x="2871788" y="2081213"/>
            <a:ext cx="528637" cy="304800"/>
          </a:xfrm>
          <a:prstGeom prst="rect">
            <a:avLst/>
          </a:prstGeom>
          <a:noFill/>
          <a:ln w="9525">
            <a:noFill/>
            <a:miter lim="800000"/>
            <a:headEnd/>
            <a:tailEnd/>
          </a:ln>
          <a:effectLst/>
        </p:spPr>
        <p:txBody>
          <a:bodyPr wrap="none">
            <a:spAutoFit/>
          </a:bodyPr>
          <a:lstStyle/>
          <a:p>
            <a:r>
              <a:rPr lang="en-US" altLang="ja-JP" sz="1400"/>
              <a:t>[0 0]</a:t>
            </a:r>
          </a:p>
        </p:txBody>
      </p:sp>
      <p:sp>
        <p:nvSpPr>
          <p:cNvPr id="146447" name="Text Box 15"/>
          <p:cNvSpPr txBox="1">
            <a:spLocks noChangeArrowheads="1"/>
          </p:cNvSpPr>
          <p:nvPr/>
        </p:nvSpPr>
        <p:spPr bwMode="auto">
          <a:xfrm>
            <a:off x="3060700" y="3500438"/>
            <a:ext cx="528638" cy="304800"/>
          </a:xfrm>
          <a:prstGeom prst="rect">
            <a:avLst/>
          </a:prstGeom>
          <a:noFill/>
          <a:ln w="9525">
            <a:noFill/>
            <a:miter lim="800000"/>
            <a:headEnd/>
            <a:tailEnd/>
          </a:ln>
          <a:effectLst/>
        </p:spPr>
        <p:txBody>
          <a:bodyPr wrap="none">
            <a:spAutoFit/>
          </a:bodyPr>
          <a:lstStyle/>
          <a:p>
            <a:r>
              <a:rPr lang="en-US" altLang="ja-JP" sz="1400"/>
              <a:t>[0 1]</a:t>
            </a:r>
          </a:p>
        </p:txBody>
      </p:sp>
      <p:sp>
        <p:nvSpPr>
          <p:cNvPr id="146448" name="Text Box 16"/>
          <p:cNvSpPr txBox="1">
            <a:spLocks noChangeArrowheads="1"/>
          </p:cNvSpPr>
          <p:nvPr/>
        </p:nvSpPr>
        <p:spPr bwMode="auto">
          <a:xfrm>
            <a:off x="1287463" y="4164013"/>
            <a:ext cx="528637" cy="304800"/>
          </a:xfrm>
          <a:prstGeom prst="rect">
            <a:avLst/>
          </a:prstGeom>
          <a:noFill/>
          <a:ln w="9525">
            <a:noFill/>
            <a:miter lim="800000"/>
            <a:headEnd/>
            <a:tailEnd/>
          </a:ln>
          <a:effectLst/>
        </p:spPr>
        <p:txBody>
          <a:bodyPr wrap="none">
            <a:spAutoFit/>
          </a:bodyPr>
          <a:lstStyle/>
          <a:p>
            <a:r>
              <a:rPr lang="en-US" altLang="ja-JP" sz="1400"/>
              <a:t>[1 0]</a:t>
            </a:r>
          </a:p>
        </p:txBody>
      </p:sp>
      <p:sp>
        <p:nvSpPr>
          <p:cNvPr id="146449" name="Text Box 17"/>
          <p:cNvSpPr txBox="1">
            <a:spLocks noChangeArrowheads="1"/>
          </p:cNvSpPr>
          <p:nvPr/>
        </p:nvSpPr>
        <p:spPr bwMode="auto">
          <a:xfrm>
            <a:off x="4779963" y="4192588"/>
            <a:ext cx="528637" cy="304800"/>
          </a:xfrm>
          <a:prstGeom prst="rect">
            <a:avLst/>
          </a:prstGeom>
          <a:noFill/>
          <a:ln w="9525">
            <a:noFill/>
            <a:miter lim="800000"/>
            <a:headEnd/>
            <a:tailEnd/>
          </a:ln>
          <a:effectLst/>
        </p:spPr>
        <p:txBody>
          <a:bodyPr wrap="none">
            <a:spAutoFit/>
          </a:bodyPr>
          <a:lstStyle/>
          <a:p>
            <a:r>
              <a:rPr lang="en-US" altLang="ja-JP" sz="1400"/>
              <a:t>[1 1]</a:t>
            </a:r>
          </a:p>
        </p:txBody>
      </p:sp>
      <p:sp>
        <p:nvSpPr>
          <p:cNvPr id="146450" name="Line 18"/>
          <p:cNvSpPr>
            <a:spLocks noChangeShapeType="1"/>
          </p:cNvSpPr>
          <p:nvPr/>
        </p:nvSpPr>
        <p:spPr bwMode="auto">
          <a:xfrm flipH="1">
            <a:off x="1838325" y="2428875"/>
            <a:ext cx="1562100" cy="2095500"/>
          </a:xfrm>
          <a:prstGeom prst="line">
            <a:avLst/>
          </a:prstGeom>
          <a:noFill/>
          <a:ln w="9525">
            <a:solidFill>
              <a:schemeClr val="tx1"/>
            </a:solidFill>
            <a:round/>
            <a:headEnd/>
            <a:tailEnd/>
          </a:ln>
          <a:effectLst/>
        </p:spPr>
        <p:txBody>
          <a:bodyPr/>
          <a:lstStyle/>
          <a:p>
            <a:endParaRPr lang="ko-KR" altLang="en-US"/>
          </a:p>
        </p:txBody>
      </p:sp>
      <p:sp>
        <p:nvSpPr>
          <p:cNvPr id="146451" name="Line 19"/>
          <p:cNvSpPr>
            <a:spLocks noChangeShapeType="1"/>
          </p:cNvSpPr>
          <p:nvPr/>
        </p:nvSpPr>
        <p:spPr bwMode="auto">
          <a:xfrm>
            <a:off x="1828800" y="4533900"/>
            <a:ext cx="3124200" cy="0"/>
          </a:xfrm>
          <a:prstGeom prst="line">
            <a:avLst/>
          </a:prstGeom>
          <a:noFill/>
          <a:ln w="9525">
            <a:solidFill>
              <a:schemeClr val="tx1"/>
            </a:solidFill>
            <a:round/>
            <a:headEnd/>
            <a:tailEnd/>
          </a:ln>
          <a:effectLst/>
        </p:spPr>
        <p:txBody>
          <a:bodyPr/>
          <a:lstStyle/>
          <a:p>
            <a:endParaRPr lang="ko-KR" altLang="en-US"/>
          </a:p>
        </p:txBody>
      </p:sp>
      <p:sp>
        <p:nvSpPr>
          <p:cNvPr id="146452" name="Line 20"/>
          <p:cNvSpPr>
            <a:spLocks noChangeShapeType="1"/>
          </p:cNvSpPr>
          <p:nvPr/>
        </p:nvSpPr>
        <p:spPr bwMode="auto">
          <a:xfrm>
            <a:off x="3400425" y="2438400"/>
            <a:ext cx="1552575" cy="2105025"/>
          </a:xfrm>
          <a:prstGeom prst="line">
            <a:avLst/>
          </a:prstGeom>
          <a:noFill/>
          <a:ln w="9525">
            <a:solidFill>
              <a:schemeClr val="tx1"/>
            </a:solidFill>
            <a:round/>
            <a:headEnd/>
            <a:tailEnd/>
          </a:ln>
          <a:effectLst/>
        </p:spPr>
        <p:txBody>
          <a:bodyPr/>
          <a:lstStyle/>
          <a:p>
            <a:endParaRPr lang="ko-KR" altLang="en-US"/>
          </a:p>
        </p:txBody>
      </p:sp>
      <p:sp>
        <p:nvSpPr>
          <p:cNvPr id="146453" name="Text Box 21"/>
          <p:cNvSpPr txBox="1">
            <a:spLocks noChangeArrowheads="1"/>
          </p:cNvSpPr>
          <p:nvPr/>
        </p:nvSpPr>
        <p:spPr bwMode="auto">
          <a:xfrm>
            <a:off x="6161088" y="1412875"/>
            <a:ext cx="1619250" cy="366713"/>
          </a:xfrm>
          <a:prstGeom prst="rect">
            <a:avLst/>
          </a:prstGeom>
          <a:noFill/>
          <a:ln w="9525">
            <a:noFill/>
            <a:miter lim="800000"/>
            <a:headEnd/>
            <a:tailEnd/>
          </a:ln>
          <a:effectLst/>
        </p:spPr>
        <p:txBody>
          <a:bodyPr wrap="none">
            <a:spAutoFit/>
          </a:bodyPr>
          <a:lstStyle/>
          <a:p>
            <a:r>
              <a:rPr lang="en-US" altLang="ja-JP"/>
              <a:t>2bits / Symbol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3721</TotalTime>
  <Words>3575</Words>
  <Application>Microsoft Office PowerPoint</Application>
  <PresentationFormat>화면 슬라이드 쇼(4:3)</PresentationFormat>
  <Paragraphs>458</Paragraphs>
  <Slides>24</Slides>
  <Notes>21</Notes>
  <HiddenSlides>0</HiddenSlides>
  <MMClips>0</MMClips>
  <ScaleCrop>false</ScaleCrop>
  <HeadingPairs>
    <vt:vector size="4" baseType="variant">
      <vt:variant>
        <vt:lpstr>테마</vt:lpstr>
      </vt:variant>
      <vt:variant>
        <vt:i4>1</vt:i4>
      </vt:variant>
      <vt:variant>
        <vt:lpstr>슬라이드 제목</vt:lpstr>
      </vt:variant>
      <vt:variant>
        <vt:i4>24</vt:i4>
      </vt:variant>
    </vt:vector>
  </HeadingPairs>
  <TitlesOfParts>
    <vt:vector size="25" baseType="lpstr">
      <vt:lpstr>Default Design</vt:lpstr>
      <vt:lpstr>슬라이드 1</vt:lpstr>
      <vt:lpstr>슬라이드 2</vt:lpstr>
      <vt:lpstr>Assumptions</vt:lpstr>
      <vt:lpstr>xy color coordinates values for each color band</vt:lpstr>
      <vt:lpstr>Center of color bands on xy color coordinates</vt:lpstr>
      <vt:lpstr>4CSK symbol allocation design rule</vt:lpstr>
      <vt:lpstr>8CSK symbol allocation design rule</vt:lpstr>
      <vt:lpstr>16CSK symbol allocation design rule</vt:lpstr>
      <vt:lpstr>4CSK data allocation</vt:lpstr>
      <vt:lpstr>8CSK data allocation</vt:lpstr>
      <vt:lpstr>16CSK data allocation</vt:lpstr>
      <vt:lpstr>CSK constellations</vt:lpstr>
      <vt:lpstr>Color band combination for CSK (110-010-000)</vt:lpstr>
      <vt:lpstr>4CSK xy coordinates values (110-010-000)</vt:lpstr>
      <vt:lpstr>8CSK xy coordinates values (110-010-000)</vt:lpstr>
      <vt:lpstr>16CSK xy coordinates values (110-010-000)</vt:lpstr>
      <vt:lpstr>Color band combination for CSK (100-010-001)</vt:lpstr>
      <vt:lpstr>4CSK xy coordinates values (100-010-001)</vt:lpstr>
      <vt:lpstr>8CSK xy coordinates values (100-010-001)</vt:lpstr>
      <vt:lpstr>16CSK xy coordinates values (100-010-001)</vt:lpstr>
      <vt:lpstr>Color band combination for CSK (011-010-001)</vt:lpstr>
      <vt:lpstr>4CSK xy coordinates values (011-010-001)</vt:lpstr>
      <vt:lpstr>8CSK xy coordinates values (011-010-001)</vt:lpstr>
      <vt:lpstr>16CSK xy coordinates values (011-010-001)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Arthur Astrin</dc:creator>
  <cp:lastModifiedBy>Jason(Jaeseung Son)</cp:lastModifiedBy>
  <cp:revision>393</cp:revision>
  <dcterms:created xsi:type="dcterms:W3CDTF">2007-03-15T15:04:56Z</dcterms:created>
  <dcterms:modified xsi:type="dcterms:W3CDTF">2010-05-16T13:59:12Z</dcterms:modified>
</cp:coreProperties>
</file>