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Default Extension="bin" ContentType="application/vnd.openxmlformats-officedocument.oleObject"/>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Default Extension="vml" ContentType="application/vnd.openxmlformats-officedocument.vmlDrawing"/>
  <Override PartName="/ppt/handoutMasters/handoutMaster1.xml" ContentType="application/vnd.openxmlformats-officedocument.presentationml.handoutMaster+xml"/>
  <Override PartName="/ppt/viewProps.xml" ContentType="application/vnd.openxmlformats-officedocument.presentationml.viewProps+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handoutMasterIdLst>
    <p:handoutMasterId r:id="rId9"/>
  </p:handoutMasterIdLst>
  <p:sldIdLst>
    <p:sldId id="270" r:id="rId2"/>
    <p:sldId id="271" r:id="rId3"/>
    <p:sldId id="286" r:id="rId4"/>
    <p:sldId id="288" r:id="rId5"/>
    <p:sldId id="285" r:id="rId6"/>
    <p:sldId id="287" r:id="rId7"/>
  </p:sldIdLst>
  <p:sldSz cx="9144000" cy="6858000" type="screen4x3"/>
  <p:notesSz cx="6743700" cy="9875838"/>
  <p:defaultTextStyle>
    <a:defPPr>
      <a:defRPr lang="en-US"/>
    </a:defPPr>
    <a:lvl1pPr algn="l" rtl="0" fontAlgn="base" latinLnBrk="1">
      <a:spcBef>
        <a:spcPct val="0"/>
      </a:spcBef>
      <a:spcAft>
        <a:spcPct val="0"/>
      </a:spcAft>
      <a:defRPr kumimoji="1" kern="1200">
        <a:solidFill>
          <a:schemeClr val="tx1"/>
        </a:solidFill>
        <a:latin typeface="Arial" charset="0"/>
        <a:ea typeface="굴림" pitchFamily="50" charset="-127"/>
        <a:cs typeface="+mn-cs"/>
      </a:defRPr>
    </a:lvl1pPr>
    <a:lvl2pPr marL="457200" algn="l" rtl="0" fontAlgn="base" latinLnBrk="1">
      <a:spcBef>
        <a:spcPct val="0"/>
      </a:spcBef>
      <a:spcAft>
        <a:spcPct val="0"/>
      </a:spcAft>
      <a:defRPr kumimoji="1" kern="1200">
        <a:solidFill>
          <a:schemeClr val="tx1"/>
        </a:solidFill>
        <a:latin typeface="Arial" charset="0"/>
        <a:ea typeface="굴림" pitchFamily="50" charset="-127"/>
        <a:cs typeface="+mn-cs"/>
      </a:defRPr>
    </a:lvl2pPr>
    <a:lvl3pPr marL="914400" algn="l" rtl="0" fontAlgn="base" latinLnBrk="1">
      <a:spcBef>
        <a:spcPct val="0"/>
      </a:spcBef>
      <a:spcAft>
        <a:spcPct val="0"/>
      </a:spcAft>
      <a:defRPr kumimoji="1" kern="1200">
        <a:solidFill>
          <a:schemeClr val="tx1"/>
        </a:solidFill>
        <a:latin typeface="Arial" charset="0"/>
        <a:ea typeface="굴림" pitchFamily="50" charset="-127"/>
        <a:cs typeface="+mn-cs"/>
      </a:defRPr>
    </a:lvl3pPr>
    <a:lvl4pPr marL="1371600" algn="l" rtl="0" fontAlgn="base" latinLnBrk="1">
      <a:spcBef>
        <a:spcPct val="0"/>
      </a:spcBef>
      <a:spcAft>
        <a:spcPct val="0"/>
      </a:spcAft>
      <a:defRPr kumimoji="1" kern="1200">
        <a:solidFill>
          <a:schemeClr val="tx1"/>
        </a:solidFill>
        <a:latin typeface="Arial" charset="0"/>
        <a:ea typeface="굴림" pitchFamily="50" charset="-127"/>
        <a:cs typeface="+mn-cs"/>
      </a:defRPr>
    </a:lvl4pPr>
    <a:lvl5pPr marL="1828800" algn="l" rtl="0" fontAlgn="base" latinLnBrk="1">
      <a:spcBef>
        <a:spcPct val="0"/>
      </a:spcBef>
      <a:spcAft>
        <a:spcPct val="0"/>
      </a:spcAft>
      <a:defRPr kumimoji="1" kern="1200">
        <a:solidFill>
          <a:schemeClr val="tx1"/>
        </a:solidFill>
        <a:latin typeface="Arial" charset="0"/>
        <a:ea typeface="굴림" pitchFamily="50" charset="-127"/>
        <a:cs typeface="+mn-cs"/>
      </a:defRPr>
    </a:lvl5pPr>
    <a:lvl6pPr marL="2286000" algn="l" defTabSz="914400" rtl="0" eaLnBrk="1" latinLnBrk="1" hangingPunct="1">
      <a:defRPr kumimoji="1" kern="1200">
        <a:solidFill>
          <a:schemeClr val="tx1"/>
        </a:solidFill>
        <a:latin typeface="Arial" charset="0"/>
        <a:ea typeface="굴림" pitchFamily="50" charset="-127"/>
        <a:cs typeface="+mn-cs"/>
      </a:defRPr>
    </a:lvl6pPr>
    <a:lvl7pPr marL="2743200" algn="l" defTabSz="914400" rtl="0" eaLnBrk="1" latinLnBrk="1" hangingPunct="1">
      <a:defRPr kumimoji="1" kern="1200">
        <a:solidFill>
          <a:schemeClr val="tx1"/>
        </a:solidFill>
        <a:latin typeface="Arial" charset="0"/>
        <a:ea typeface="굴림" pitchFamily="50" charset="-127"/>
        <a:cs typeface="+mn-cs"/>
      </a:defRPr>
    </a:lvl7pPr>
    <a:lvl8pPr marL="3200400" algn="l" defTabSz="914400" rtl="0" eaLnBrk="1" latinLnBrk="1" hangingPunct="1">
      <a:defRPr kumimoji="1" kern="1200">
        <a:solidFill>
          <a:schemeClr val="tx1"/>
        </a:solidFill>
        <a:latin typeface="Arial" charset="0"/>
        <a:ea typeface="굴림" pitchFamily="50" charset="-127"/>
        <a:cs typeface="+mn-cs"/>
      </a:defRPr>
    </a:lvl8pPr>
    <a:lvl9pPr marL="3657600" algn="l" defTabSz="914400" rtl="0" eaLnBrk="1" latinLnBrk="1" hangingPunct="1">
      <a:defRPr kumimoji="1" kern="1200">
        <a:solidFill>
          <a:schemeClr val="tx1"/>
        </a:solidFill>
        <a:latin typeface="Arial" charset="0"/>
        <a:ea typeface="굴림" pitchFamily="50" charset="-127"/>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vertBarState="minimized" horzBarState="maximized">
    <p:restoredLeft sz="11561" autoAdjust="0"/>
    <p:restoredTop sz="94660"/>
  </p:normalViewPr>
  <p:slideViewPr>
    <p:cSldViewPr>
      <p:cViewPr varScale="1">
        <p:scale>
          <a:sx n="62" d="100"/>
          <a:sy n="62" d="100"/>
        </p:scale>
        <p:origin x="-90" y="-90"/>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1248"/>
    </p:cViewPr>
  </p:sorterViewPr>
  <p:notesViewPr>
    <p:cSldViewPr>
      <p:cViewPr varScale="1">
        <p:scale>
          <a:sx n="69" d="100"/>
          <a:sy n="69" d="100"/>
        </p:scale>
        <p:origin x="-132" y="-108"/>
      </p:cViewPr>
      <p:guideLst>
        <p:guide orient="horz" pos="3111"/>
        <p:guide pos="2124"/>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6.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1746" name="Rectangle 2"/>
          <p:cNvSpPr>
            <a:spLocks noGrp="1" noChangeArrowheads="1"/>
          </p:cNvSpPr>
          <p:nvPr>
            <p:ph type="hdr" sz="quarter"/>
          </p:nvPr>
        </p:nvSpPr>
        <p:spPr bwMode="auto">
          <a:xfrm>
            <a:off x="0" y="0"/>
            <a:ext cx="2922588" cy="493713"/>
          </a:xfrm>
          <a:prstGeom prst="rect">
            <a:avLst/>
          </a:prstGeom>
          <a:noFill/>
          <a:ln w="9525">
            <a:noFill/>
            <a:miter lim="800000"/>
            <a:headEnd/>
            <a:tailEnd/>
          </a:ln>
          <a:effectLst/>
        </p:spPr>
        <p:txBody>
          <a:bodyPr vert="horz" wrap="square" lIns="94957" tIns="47479" rIns="94957" bIns="47479" numCol="1" anchor="t" anchorCtr="0" compatLnSpc="1">
            <a:prstTxWarp prst="textNoShape">
              <a:avLst/>
            </a:prstTxWarp>
          </a:bodyPr>
          <a:lstStyle>
            <a:lvl1pPr latinLnBrk="0">
              <a:defRPr kumimoji="0" sz="1200">
                <a:ea typeface="굴림" pitchFamily="34" charset="-127"/>
              </a:defRPr>
            </a:lvl1pPr>
          </a:lstStyle>
          <a:p>
            <a:pPr>
              <a:defRPr/>
            </a:pPr>
            <a:endParaRPr lang="ko-KR" altLang="en-US"/>
          </a:p>
        </p:txBody>
      </p:sp>
      <p:sp>
        <p:nvSpPr>
          <p:cNvPr id="31747" name="Rectangle 3"/>
          <p:cNvSpPr>
            <a:spLocks noGrp="1" noChangeArrowheads="1"/>
          </p:cNvSpPr>
          <p:nvPr>
            <p:ph type="dt" sz="quarter" idx="1"/>
          </p:nvPr>
        </p:nvSpPr>
        <p:spPr bwMode="auto">
          <a:xfrm>
            <a:off x="3819525" y="0"/>
            <a:ext cx="2922588" cy="493713"/>
          </a:xfrm>
          <a:prstGeom prst="rect">
            <a:avLst/>
          </a:prstGeom>
          <a:noFill/>
          <a:ln w="9525">
            <a:noFill/>
            <a:miter lim="800000"/>
            <a:headEnd/>
            <a:tailEnd/>
          </a:ln>
          <a:effectLst/>
        </p:spPr>
        <p:txBody>
          <a:bodyPr vert="horz" wrap="square" lIns="94957" tIns="47479" rIns="94957" bIns="47479" numCol="1" anchor="t" anchorCtr="0" compatLnSpc="1">
            <a:prstTxWarp prst="textNoShape">
              <a:avLst/>
            </a:prstTxWarp>
          </a:bodyPr>
          <a:lstStyle>
            <a:lvl1pPr algn="r" latinLnBrk="0">
              <a:defRPr kumimoji="0" sz="1200">
                <a:ea typeface="굴림" pitchFamily="34" charset="-127"/>
              </a:defRPr>
            </a:lvl1pPr>
          </a:lstStyle>
          <a:p>
            <a:pPr>
              <a:defRPr/>
            </a:pPr>
            <a:endParaRPr lang="ko-KR" altLang="en-US"/>
          </a:p>
        </p:txBody>
      </p:sp>
      <p:sp>
        <p:nvSpPr>
          <p:cNvPr id="31748" name="Rectangle 4"/>
          <p:cNvSpPr>
            <a:spLocks noGrp="1" noChangeArrowheads="1"/>
          </p:cNvSpPr>
          <p:nvPr>
            <p:ph type="ftr" sz="quarter" idx="2"/>
          </p:nvPr>
        </p:nvSpPr>
        <p:spPr bwMode="auto">
          <a:xfrm>
            <a:off x="0" y="9380538"/>
            <a:ext cx="2922588" cy="493712"/>
          </a:xfrm>
          <a:prstGeom prst="rect">
            <a:avLst/>
          </a:prstGeom>
          <a:noFill/>
          <a:ln w="9525">
            <a:noFill/>
            <a:miter lim="800000"/>
            <a:headEnd/>
            <a:tailEnd/>
          </a:ln>
          <a:effectLst/>
        </p:spPr>
        <p:txBody>
          <a:bodyPr vert="horz" wrap="square" lIns="94957" tIns="47479" rIns="94957" bIns="47479" numCol="1" anchor="b" anchorCtr="0" compatLnSpc="1">
            <a:prstTxWarp prst="textNoShape">
              <a:avLst/>
            </a:prstTxWarp>
          </a:bodyPr>
          <a:lstStyle>
            <a:lvl1pPr latinLnBrk="0">
              <a:defRPr kumimoji="0" sz="1200">
                <a:ea typeface="굴림" pitchFamily="34" charset="-127"/>
              </a:defRPr>
            </a:lvl1pPr>
          </a:lstStyle>
          <a:p>
            <a:pPr>
              <a:defRPr/>
            </a:pPr>
            <a:endParaRPr lang="ko-KR" altLang="en-US"/>
          </a:p>
        </p:txBody>
      </p:sp>
      <p:sp>
        <p:nvSpPr>
          <p:cNvPr id="31749" name="Rectangle 5"/>
          <p:cNvSpPr>
            <a:spLocks noGrp="1" noChangeArrowheads="1"/>
          </p:cNvSpPr>
          <p:nvPr>
            <p:ph type="sldNum" sz="quarter" idx="3"/>
          </p:nvPr>
        </p:nvSpPr>
        <p:spPr bwMode="auto">
          <a:xfrm>
            <a:off x="3819525" y="9380538"/>
            <a:ext cx="2922588" cy="493712"/>
          </a:xfrm>
          <a:prstGeom prst="rect">
            <a:avLst/>
          </a:prstGeom>
          <a:noFill/>
          <a:ln w="9525">
            <a:noFill/>
            <a:miter lim="800000"/>
            <a:headEnd/>
            <a:tailEnd/>
          </a:ln>
          <a:effectLst/>
        </p:spPr>
        <p:txBody>
          <a:bodyPr vert="horz" wrap="square" lIns="94957" tIns="47479" rIns="94957" bIns="47479" numCol="1" anchor="b" anchorCtr="0" compatLnSpc="1">
            <a:prstTxWarp prst="textNoShape">
              <a:avLst/>
            </a:prstTxWarp>
          </a:bodyPr>
          <a:lstStyle>
            <a:lvl1pPr algn="r" latinLnBrk="0">
              <a:defRPr kumimoji="0" sz="1200">
                <a:ea typeface="굴림" pitchFamily="34" charset="-127"/>
              </a:defRPr>
            </a:lvl1pPr>
          </a:lstStyle>
          <a:p>
            <a:pPr>
              <a:defRPr/>
            </a:pPr>
            <a:fld id="{983F546B-11DF-4731-B5E0-76D2C691374A}" type="slidenum">
              <a:rPr lang="ko-KR" altLang="en-US"/>
              <a:pPr>
                <a:defRPr/>
              </a:pPr>
              <a:t>‹#›</a:t>
            </a:fld>
            <a:endParaRPr lang="en-US" altLang="ko-KR"/>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3794" name="Rectangle 2"/>
          <p:cNvSpPr>
            <a:spLocks noGrp="1" noChangeArrowheads="1"/>
          </p:cNvSpPr>
          <p:nvPr>
            <p:ph type="hdr" sz="quarter"/>
          </p:nvPr>
        </p:nvSpPr>
        <p:spPr bwMode="auto">
          <a:xfrm>
            <a:off x="0" y="0"/>
            <a:ext cx="2922588" cy="493713"/>
          </a:xfrm>
          <a:prstGeom prst="rect">
            <a:avLst/>
          </a:prstGeom>
          <a:noFill/>
          <a:ln w="9525">
            <a:noFill/>
            <a:miter lim="800000"/>
            <a:headEnd/>
            <a:tailEnd/>
          </a:ln>
          <a:effectLst/>
        </p:spPr>
        <p:txBody>
          <a:bodyPr vert="horz" wrap="square" lIns="94957" tIns="47479" rIns="94957" bIns="47479" numCol="1" anchor="t" anchorCtr="0" compatLnSpc="1">
            <a:prstTxWarp prst="textNoShape">
              <a:avLst/>
            </a:prstTxWarp>
          </a:bodyPr>
          <a:lstStyle>
            <a:lvl1pPr latinLnBrk="0">
              <a:defRPr kumimoji="0" sz="1200">
                <a:ea typeface="굴림" pitchFamily="34" charset="-127"/>
              </a:defRPr>
            </a:lvl1pPr>
          </a:lstStyle>
          <a:p>
            <a:pPr>
              <a:defRPr/>
            </a:pPr>
            <a:endParaRPr lang="ko-KR" altLang="en-US"/>
          </a:p>
        </p:txBody>
      </p:sp>
      <p:sp>
        <p:nvSpPr>
          <p:cNvPr id="33795" name="Rectangle 3"/>
          <p:cNvSpPr>
            <a:spLocks noGrp="1" noChangeArrowheads="1"/>
          </p:cNvSpPr>
          <p:nvPr>
            <p:ph type="dt" idx="1"/>
          </p:nvPr>
        </p:nvSpPr>
        <p:spPr bwMode="auto">
          <a:xfrm>
            <a:off x="3819525" y="0"/>
            <a:ext cx="2922588" cy="493713"/>
          </a:xfrm>
          <a:prstGeom prst="rect">
            <a:avLst/>
          </a:prstGeom>
          <a:noFill/>
          <a:ln w="9525">
            <a:noFill/>
            <a:miter lim="800000"/>
            <a:headEnd/>
            <a:tailEnd/>
          </a:ln>
          <a:effectLst/>
        </p:spPr>
        <p:txBody>
          <a:bodyPr vert="horz" wrap="square" lIns="94957" tIns="47479" rIns="94957" bIns="47479" numCol="1" anchor="t" anchorCtr="0" compatLnSpc="1">
            <a:prstTxWarp prst="textNoShape">
              <a:avLst/>
            </a:prstTxWarp>
          </a:bodyPr>
          <a:lstStyle>
            <a:lvl1pPr algn="r" latinLnBrk="0">
              <a:defRPr kumimoji="0" sz="1200">
                <a:ea typeface="굴림" pitchFamily="34" charset="-127"/>
              </a:defRPr>
            </a:lvl1pPr>
          </a:lstStyle>
          <a:p>
            <a:pPr>
              <a:defRPr/>
            </a:pPr>
            <a:endParaRPr lang="ko-KR" altLang="en-US"/>
          </a:p>
        </p:txBody>
      </p:sp>
      <p:sp>
        <p:nvSpPr>
          <p:cNvPr id="36868" name="Rectangle 4"/>
          <p:cNvSpPr>
            <a:spLocks noGrp="1" noRot="1" noChangeAspect="1" noChangeArrowheads="1" noTextEdit="1"/>
          </p:cNvSpPr>
          <p:nvPr>
            <p:ph type="sldImg" idx="2"/>
          </p:nvPr>
        </p:nvSpPr>
        <p:spPr bwMode="auto">
          <a:xfrm>
            <a:off x="904875" y="741363"/>
            <a:ext cx="4933950" cy="3702050"/>
          </a:xfrm>
          <a:prstGeom prst="rect">
            <a:avLst/>
          </a:prstGeom>
          <a:noFill/>
          <a:ln w="9525">
            <a:solidFill>
              <a:srgbClr val="000000"/>
            </a:solidFill>
            <a:miter lim="800000"/>
            <a:headEnd/>
            <a:tailEnd/>
          </a:ln>
        </p:spPr>
      </p:sp>
      <p:sp>
        <p:nvSpPr>
          <p:cNvPr id="33797" name="Rectangle 5"/>
          <p:cNvSpPr>
            <a:spLocks noGrp="1" noChangeArrowheads="1"/>
          </p:cNvSpPr>
          <p:nvPr>
            <p:ph type="body" sz="quarter" idx="3"/>
          </p:nvPr>
        </p:nvSpPr>
        <p:spPr bwMode="auto">
          <a:xfrm>
            <a:off x="674688" y="4691063"/>
            <a:ext cx="5394325" cy="4443412"/>
          </a:xfrm>
          <a:prstGeom prst="rect">
            <a:avLst/>
          </a:prstGeom>
          <a:noFill/>
          <a:ln w="9525">
            <a:noFill/>
            <a:miter lim="800000"/>
            <a:headEnd/>
            <a:tailEnd/>
          </a:ln>
          <a:effectLst/>
        </p:spPr>
        <p:txBody>
          <a:bodyPr vert="horz" wrap="square" lIns="94957" tIns="47479" rIns="94957" bIns="47479"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33798" name="Rectangle 6"/>
          <p:cNvSpPr>
            <a:spLocks noGrp="1" noChangeArrowheads="1"/>
          </p:cNvSpPr>
          <p:nvPr>
            <p:ph type="ftr" sz="quarter" idx="4"/>
          </p:nvPr>
        </p:nvSpPr>
        <p:spPr bwMode="auto">
          <a:xfrm>
            <a:off x="0" y="9380538"/>
            <a:ext cx="2922588" cy="493712"/>
          </a:xfrm>
          <a:prstGeom prst="rect">
            <a:avLst/>
          </a:prstGeom>
          <a:noFill/>
          <a:ln w="9525">
            <a:noFill/>
            <a:miter lim="800000"/>
            <a:headEnd/>
            <a:tailEnd/>
          </a:ln>
          <a:effectLst/>
        </p:spPr>
        <p:txBody>
          <a:bodyPr vert="horz" wrap="square" lIns="94957" tIns="47479" rIns="94957" bIns="47479" numCol="1" anchor="b" anchorCtr="0" compatLnSpc="1">
            <a:prstTxWarp prst="textNoShape">
              <a:avLst/>
            </a:prstTxWarp>
          </a:bodyPr>
          <a:lstStyle>
            <a:lvl1pPr latinLnBrk="0">
              <a:defRPr kumimoji="0" sz="1200">
                <a:ea typeface="굴림" pitchFamily="34" charset="-127"/>
              </a:defRPr>
            </a:lvl1pPr>
          </a:lstStyle>
          <a:p>
            <a:pPr>
              <a:defRPr/>
            </a:pPr>
            <a:endParaRPr lang="ko-KR" altLang="en-US"/>
          </a:p>
        </p:txBody>
      </p:sp>
      <p:sp>
        <p:nvSpPr>
          <p:cNvPr id="33799" name="Rectangle 7"/>
          <p:cNvSpPr>
            <a:spLocks noGrp="1" noChangeArrowheads="1"/>
          </p:cNvSpPr>
          <p:nvPr>
            <p:ph type="sldNum" sz="quarter" idx="5"/>
          </p:nvPr>
        </p:nvSpPr>
        <p:spPr bwMode="auto">
          <a:xfrm>
            <a:off x="3819525" y="9380538"/>
            <a:ext cx="2922588" cy="493712"/>
          </a:xfrm>
          <a:prstGeom prst="rect">
            <a:avLst/>
          </a:prstGeom>
          <a:noFill/>
          <a:ln w="9525">
            <a:noFill/>
            <a:miter lim="800000"/>
            <a:headEnd/>
            <a:tailEnd/>
          </a:ln>
          <a:effectLst/>
        </p:spPr>
        <p:txBody>
          <a:bodyPr vert="horz" wrap="square" lIns="94957" tIns="47479" rIns="94957" bIns="47479" numCol="1" anchor="b" anchorCtr="0" compatLnSpc="1">
            <a:prstTxWarp prst="textNoShape">
              <a:avLst/>
            </a:prstTxWarp>
          </a:bodyPr>
          <a:lstStyle>
            <a:lvl1pPr algn="r" latinLnBrk="0">
              <a:defRPr kumimoji="0" sz="1200">
                <a:ea typeface="굴림" pitchFamily="34" charset="-127"/>
              </a:defRPr>
            </a:lvl1pPr>
          </a:lstStyle>
          <a:p>
            <a:pPr>
              <a:defRPr/>
            </a:pPr>
            <a:fld id="{07ACA07A-3707-4FB3-9B3F-1A73462026BB}" type="slidenum">
              <a:rPr lang="ko-KR" altLang="en-US"/>
              <a:pPr>
                <a:defRPr/>
              </a:pPr>
              <a:t>‹#›</a:t>
            </a:fld>
            <a:endParaRPr lang="en-US" altLang="ko-KR"/>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txBox="1">
            <a:spLocks noGrp="1" noChangeArrowheads="1"/>
          </p:cNvSpPr>
          <p:nvPr/>
        </p:nvSpPr>
        <p:spPr bwMode="auto">
          <a:xfrm>
            <a:off x="3819525" y="9380538"/>
            <a:ext cx="2922588" cy="493712"/>
          </a:xfrm>
          <a:prstGeom prst="rect">
            <a:avLst/>
          </a:prstGeom>
          <a:noFill/>
          <a:ln w="9525">
            <a:noFill/>
            <a:miter lim="800000"/>
            <a:headEnd/>
            <a:tailEnd/>
          </a:ln>
        </p:spPr>
        <p:txBody>
          <a:bodyPr lIns="94957" tIns="47479" rIns="94957" bIns="47479" anchor="b"/>
          <a:lstStyle/>
          <a:p>
            <a:pPr algn="r" latinLnBrk="0"/>
            <a:fld id="{F67B35DD-0251-4DC2-9C47-EE08915E4282}" type="slidenum">
              <a:rPr kumimoji="0" lang="ko-KR" altLang="en-US" sz="1200"/>
              <a:pPr algn="r" latinLnBrk="0"/>
              <a:t>1</a:t>
            </a:fld>
            <a:endParaRPr kumimoji="0" lang="en-US" altLang="ko-KR" sz="1200"/>
          </a:p>
        </p:txBody>
      </p:sp>
      <p:sp>
        <p:nvSpPr>
          <p:cNvPr id="37891" name="Rectangle 2"/>
          <p:cNvSpPr>
            <a:spLocks noGrp="1" noRot="1" noChangeAspect="1" noChangeArrowheads="1" noTextEdit="1"/>
          </p:cNvSpPr>
          <p:nvPr>
            <p:ph type="sldImg"/>
          </p:nvPr>
        </p:nvSpPr>
        <p:spPr>
          <a:ln/>
        </p:spPr>
      </p:sp>
      <p:sp>
        <p:nvSpPr>
          <p:cNvPr id="37892" name="Rectangle 3"/>
          <p:cNvSpPr>
            <a:spLocks noGrp="1" noChangeArrowheads="1"/>
          </p:cNvSpPr>
          <p:nvPr>
            <p:ph type="body" idx="1"/>
          </p:nvPr>
        </p:nvSpPr>
        <p:spPr>
          <a:noFill/>
          <a:ln/>
        </p:spPr>
        <p:txBody>
          <a:bodyPr/>
          <a:lstStyle/>
          <a:p>
            <a:pPr eaLnBrk="1" hangingPunct="1"/>
            <a:endParaRPr lang="ko-KR" altLang="en-US" smtClean="0">
              <a:ea typeface="굴림" pitchFamily="50" charset="-127"/>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8" name="Rectangle 2"/>
          <p:cNvSpPr>
            <a:spLocks noGrp="1" noRot="1" noChangeAspect="1" noChangeArrowheads="1" noTextEdit="1"/>
          </p:cNvSpPr>
          <p:nvPr>
            <p:ph type="sldImg"/>
          </p:nvPr>
        </p:nvSpPr>
        <p:spPr>
          <a:xfrm>
            <a:off x="914400" y="747713"/>
            <a:ext cx="4916488" cy="3689350"/>
          </a:xfrm>
          <a:ln/>
        </p:spPr>
      </p:sp>
      <p:sp>
        <p:nvSpPr>
          <p:cNvPr id="126979" name="Rectangle 3"/>
          <p:cNvSpPr>
            <a:spLocks noGrp="1" noChangeArrowheads="1"/>
          </p:cNvSpPr>
          <p:nvPr>
            <p:ph type="body" idx="1"/>
          </p:nvPr>
        </p:nvSpPr>
        <p:spPr>
          <a:xfrm>
            <a:off x="899160" y="4691023"/>
            <a:ext cx="4945380" cy="4445842"/>
          </a:xfrm>
        </p:spPr>
        <p:txBody>
          <a:bodyPr/>
          <a:lstStyle/>
          <a:p>
            <a:pPr marL="342900" lvl="1" indent="-228600" defTabSz="933450"/>
            <a:r>
              <a:rPr kumimoji="1" lang="en-US" altLang="ja-JP"/>
              <a:t>In actual, VLC system could have some degradation, for example, RGB imbalance, RGB interference or other error on xy color coordinate caused by ambient light or own light device characteristics.</a:t>
            </a:r>
          </a:p>
          <a:p>
            <a:pPr marL="342900" lvl="1" indent="-228600" defTabSz="933450"/>
            <a:r>
              <a:rPr kumimoji="1" lang="en-US" altLang="ja-JP"/>
              <a:t>Therefore, we have to prepare RGB compensation method.</a:t>
            </a:r>
          </a:p>
          <a:p>
            <a:pPr marL="342900" lvl="1" indent="-228600" defTabSz="933450"/>
            <a:r>
              <a:rPr kumimoji="1" lang="en-US" altLang="ja-JP"/>
              <a:t>This shows RGB calibration for solving the problem.</a:t>
            </a:r>
          </a:p>
          <a:p>
            <a:pPr marL="342900" lvl="1" indent="-228600" defTabSz="933450"/>
            <a:r>
              <a:rPr kumimoji="1" lang="en-US" altLang="ja-JP"/>
              <a:t>By preamble symbols on the header of the frame.</a:t>
            </a:r>
          </a:p>
          <a:p>
            <a:pPr marL="342900" lvl="1" indent="-228600" defTabSz="933450"/>
            <a:r>
              <a:rPr kumimoji="1" lang="en-US" altLang="ja-JP"/>
              <a:t>The system estimates the channel propagation matrix.</a:t>
            </a:r>
          </a:p>
          <a:p>
            <a:pPr marL="342900" lvl="1" indent="-228600" defTabSz="933450"/>
            <a:r>
              <a:rPr kumimoji="1" lang="en-US" altLang="ja-JP"/>
              <a:t>And data symbols are compensated by using the estimated channel matrix.</a:t>
            </a:r>
          </a:p>
          <a:p>
            <a:pPr marL="342900" lvl="1" indent="-228600" defTabSz="933450"/>
            <a:r>
              <a:rPr kumimoji="1" lang="en-US" altLang="ja-JP"/>
              <a:t>It is similar as MIMO algorithm on radio systems.</a:t>
            </a:r>
          </a:p>
          <a:p>
            <a:pPr marL="342900" lvl="1" indent="-228600" defTabSz="933450"/>
            <a:endParaRPr kumimoji="1" lang="ja-JP" altLang="en-US">
              <a:solidFill>
                <a:srgbClr val="FF0000"/>
              </a:solidFill>
            </a:endParaRPr>
          </a:p>
          <a:p>
            <a:pPr marL="228600" indent="-228600" defTabSz="933450"/>
            <a:r>
              <a:rPr kumimoji="1" lang="en-US" altLang="ja-JP"/>
              <a:t>Signal detection / Timing synchronization</a:t>
            </a:r>
          </a:p>
          <a:p>
            <a:pPr marL="342900" lvl="1" indent="-228600" defTabSz="933450"/>
            <a:r>
              <a:rPr kumimoji="1" lang="en-US" altLang="ja-JP"/>
              <a:t>Using random sequence that has good auto-correlation like M sequence</a:t>
            </a:r>
            <a:endParaRPr kumimoji="1" lang="ja-JP" altLang="en-US"/>
          </a:p>
          <a:p>
            <a:pPr marL="342900" lvl="1" indent="-228600" defTabSz="933450"/>
            <a:r>
              <a:rPr kumimoji="1" lang="en-US" altLang="ja-JP"/>
              <a:t>Same code is used with RGB</a:t>
            </a:r>
          </a:p>
          <a:p>
            <a:pPr marL="228600" indent="-228600" defTabSz="933450"/>
            <a:r>
              <a:rPr kumimoji="1" lang="en-US" altLang="ja-JP"/>
              <a:t>RGB Calibration</a:t>
            </a:r>
          </a:p>
          <a:p>
            <a:pPr marL="342900" lvl="1" indent="-228600" defTabSz="933450"/>
            <a:r>
              <a:rPr kumimoji="1" lang="en-US" altLang="ja-JP"/>
              <a:t>Using orthogonal sequence like Hadamard code</a:t>
            </a:r>
          </a:p>
          <a:p>
            <a:pPr marL="342900" lvl="1" indent="-228600" defTabSz="933450"/>
            <a:r>
              <a:rPr kumimoji="1" lang="en-US" altLang="ja-JP"/>
              <a:t>Channel estimation is done by the different orthogonal code with RGB</a:t>
            </a:r>
            <a:endParaRPr kumimoji="1" lang="ja-JP" altLang="en-US"/>
          </a:p>
          <a:p>
            <a:pPr marL="342900" lvl="1" indent="-228600" defTabSz="933450"/>
            <a:r>
              <a:rPr kumimoji="1" lang="en-US" altLang="ja-JP"/>
              <a:t>RGB compensation is done according to the channel estimation result by MIMO algorithm</a:t>
            </a:r>
          </a:p>
          <a:p>
            <a:pPr marL="342900" lvl="1" indent="-228600" defTabSz="933450"/>
            <a:endParaRPr kumimoji="1" lang="ja-JP" altLang="en-US">
              <a:solidFill>
                <a:srgbClr val="FF0000"/>
              </a:solidFill>
            </a:endParaRPr>
          </a:p>
          <a:p>
            <a:pPr marL="228600" indent="-228600" defTabSz="933450"/>
            <a:endParaRPr lang="ja-JP"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218" name="Rectangle 2"/>
          <p:cNvSpPr>
            <a:spLocks noGrp="1" noRot="1" noChangeAspect="1" noChangeArrowheads="1" noTextEdit="1"/>
          </p:cNvSpPr>
          <p:nvPr>
            <p:ph type="sldImg"/>
          </p:nvPr>
        </p:nvSpPr>
        <p:spPr>
          <a:xfrm>
            <a:off x="914400" y="747713"/>
            <a:ext cx="4916488" cy="3689350"/>
          </a:xfrm>
          <a:ln/>
        </p:spPr>
      </p:sp>
      <p:sp>
        <p:nvSpPr>
          <p:cNvPr id="137219" name="Rectangle 3"/>
          <p:cNvSpPr>
            <a:spLocks noGrp="1" noChangeArrowheads="1"/>
          </p:cNvSpPr>
          <p:nvPr>
            <p:ph type="body" idx="1"/>
          </p:nvPr>
        </p:nvSpPr>
        <p:spPr>
          <a:xfrm>
            <a:off x="899160" y="4691023"/>
            <a:ext cx="4945380" cy="4445842"/>
          </a:xfrm>
        </p:spPr>
        <p:txBody>
          <a:bodyPr/>
          <a:lstStyle/>
          <a:p>
            <a:pPr marL="342900" lvl="1" indent="-228600" defTabSz="933450"/>
            <a:r>
              <a:rPr kumimoji="1" lang="en-US" altLang="ja-JP"/>
              <a:t>In actual, VLC system could have some degradation, for example, RGB imbalance, RGB interference or other error on xy color coordinate caused by ambient light or own light device characteristics.</a:t>
            </a:r>
          </a:p>
          <a:p>
            <a:pPr marL="342900" lvl="1" indent="-228600" defTabSz="933450"/>
            <a:r>
              <a:rPr kumimoji="1" lang="en-US" altLang="ja-JP"/>
              <a:t>Therefore, we have to prepare RGB compensation method.</a:t>
            </a:r>
          </a:p>
          <a:p>
            <a:pPr marL="342900" lvl="1" indent="-228600" defTabSz="933450"/>
            <a:r>
              <a:rPr kumimoji="1" lang="en-US" altLang="ja-JP"/>
              <a:t>This shows RGB calibration for solving the problem.</a:t>
            </a:r>
          </a:p>
          <a:p>
            <a:pPr marL="342900" lvl="1" indent="-228600" defTabSz="933450"/>
            <a:r>
              <a:rPr kumimoji="1" lang="en-US" altLang="ja-JP"/>
              <a:t>By preamble symbols on the header of the frame.</a:t>
            </a:r>
          </a:p>
          <a:p>
            <a:pPr marL="342900" lvl="1" indent="-228600" defTabSz="933450"/>
            <a:r>
              <a:rPr kumimoji="1" lang="en-US" altLang="ja-JP"/>
              <a:t>The system estimates the channel propagation matrix.</a:t>
            </a:r>
          </a:p>
          <a:p>
            <a:pPr marL="342900" lvl="1" indent="-228600" defTabSz="933450"/>
            <a:r>
              <a:rPr kumimoji="1" lang="en-US" altLang="ja-JP"/>
              <a:t>And data symbols are compensated by using the estimated channel matrix.</a:t>
            </a:r>
          </a:p>
          <a:p>
            <a:pPr marL="342900" lvl="1" indent="-228600" defTabSz="933450"/>
            <a:r>
              <a:rPr kumimoji="1" lang="en-US" altLang="ja-JP"/>
              <a:t>It is similar as MIMO algorithm on radio systems.</a:t>
            </a:r>
          </a:p>
          <a:p>
            <a:pPr marL="342900" lvl="1" indent="-228600" defTabSz="933450"/>
            <a:endParaRPr kumimoji="1" lang="ja-JP" altLang="en-US">
              <a:solidFill>
                <a:srgbClr val="FF0000"/>
              </a:solidFill>
            </a:endParaRPr>
          </a:p>
          <a:p>
            <a:pPr marL="228600" indent="-228600" defTabSz="933450"/>
            <a:r>
              <a:rPr kumimoji="1" lang="en-US" altLang="ja-JP"/>
              <a:t>Signal detection / Timing synchronization</a:t>
            </a:r>
          </a:p>
          <a:p>
            <a:pPr marL="342900" lvl="1" indent="-228600" defTabSz="933450"/>
            <a:r>
              <a:rPr kumimoji="1" lang="en-US" altLang="ja-JP"/>
              <a:t>Using random sequence that has good auto-correlation like M sequence</a:t>
            </a:r>
            <a:endParaRPr kumimoji="1" lang="ja-JP" altLang="en-US"/>
          </a:p>
          <a:p>
            <a:pPr marL="342900" lvl="1" indent="-228600" defTabSz="933450"/>
            <a:r>
              <a:rPr kumimoji="1" lang="en-US" altLang="ja-JP"/>
              <a:t>Same code is used with RGB</a:t>
            </a:r>
          </a:p>
          <a:p>
            <a:pPr marL="228600" indent="-228600" defTabSz="933450"/>
            <a:r>
              <a:rPr kumimoji="1" lang="en-US" altLang="ja-JP"/>
              <a:t>RGB Calibration</a:t>
            </a:r>
          </a:p>
          <a:p>
            <a:pPr marL="342900" lvl="1" indent="-228600" defTabSz="933450"/>
            <a:r>
              <a:rPr kumimoji="1" lang="en-US" altLang="ja-JP"/>
              <a:t>Using orthogonal sequence like Hadamard code</a:t>
            </a:r>
          </a:p>
          <a:p>
            <a:pPr marL="342900" lvl="1" indent="-228600" defTabSz="933450"/>
            <a:r>
              <a:rPr kumimoji="1" lang="en-US" altLang="ja-JP"/>
              <a:t>Channel estimation is done by the different orthogonal code with RGB</a:t>
            </a:r>
            <a:endParaRPr kumimoji="1" lang="ja-JP" altLang="en-US"/>
          </a:p>
          <a:p>
            <a:pPr marL="342900" lvl="1" indent="-228600" defTabSz="933450"/>
            <a:r>
              <a:rPr kumimoji="1" lang="en-US" altLang="ja-JP"/>
              <a:t>RGB compensation is done according to the channel estimation result by MIMO algorithm</a:t>
            </a:r>
          </a:p>
          <a:p>
            <a:pPr marL="342900" lvl="1" indent="-228600" defTabSz="933450"/>
            <a:endParaRPr kumimoji="1" lang="ja-JP" altLang="en-US">
              <a:solidFill>
                <a:srgbClr val="FF0000"/>
              </a:solidFill>
            </a:endParaRPr>
          </a:p>
          <a:p>
            <a:pPr marL="228600" indent="-228600" defTabSz="933450"/>
            <a:endParaRPr lang="ja-JP"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Rot="1" noChangeAspect="1" noChangeArrowheads="1" noTextEdit="1"/>
          </p:cNvSpPr>
          <p:nvPr>
            <p:ph type="sldImg"/>
          </p:nvPr>
        </p:nvSpPr>
        <p:spPr>
          <a:xfrm>
            <a:off x="914400" y="747713"/>
            <a:ext cx="4916488" cy="3689350"/>
          </a:xfrm>
          <a:ln/>
        </p:spPr>
      </p:sp>
      <p:sp>
        <p:nvSpPr>
          <p:cNvPr id="35843" name="Rectangle 3"/>
          <p:cNvSpPr>
            <a:spLocks noGrp="1" noChangeArrowheads="1"/>
          </p:cNvSpPr>
          <p:nvPr>
            <p:ph type="body" idx="1"/>
          </p:nvPr>
        </p:nvSpPr>
        <p:spPr>
          <a:xfrm>
            <a:off x="899160" y="4691023"/>
            <a:ext cx="4945380" cy="4445842"/>
          </a:xfrm>
        </p:spPr>
        <p:txBody>
          <a:bodyPr/>
          <a:lstStyle/>
          <a:p>
            <a:r>
              <a:rPr kumimoji="1" lang="en-US" altLang="ja-JP" b="1"/>
              <a:t>Next, I</a:t>
            </a:r>
            <a:r>
              <a:rPr kumimoji="1" lang="en-US" altLang="ja-JP" b="1">
                <a:latin typeface="Times New Roman"/>
              </a:rPr>
              <a:t>’</a:t>
            </a:r>
            <a:r>
              <a:rPr kumimoji="1" lang="en-US" altLang="ja-JP" b="1"/>
              <a:t>d like to show some results of evaluating CMC performance.</a:t>
            </a:r>
          </a:p>
          <a:p>
            <a:r>
              <a:rPr kumimoji="1" lang="en-US" altLang="ja-JP" b="1"/>
              <a:t>These three pictures show the symbol position in xy color coordinate for the CMC evaluation.</a:t>
            </a:r>
          </a:p>
          <a:p>
            <a:r>
              <a:rPr kumimoji="1" lang="en-US" altLang="ja-JP" b="1"/>
              <a:t>We call 4CMC which has 4 symbol positions. In this case, system can send 2bits per every symbol.</a:t>
            </a:r>
          </a:p>
          <a:p>
            <a:r>
              <a:rPr kumimoji="1" lang="en-US" altLang="ja-JP" b="1"/>
              <a:t>And also, we prepared 16CMC with 4bits/symbol and 64CMC with 6bits/symbol.</a:t>
            </a:r>
          </a:p>
          <a:p>
            <a:pPr>
              <a:spcBef>
                <a:spcPct val="0"/>
              </a:spcBef>
            </a:pPr>
            <a:r>
              <a:rPr kumimoji="1" lang="en-US" altLang="ja-JP" b="1"/>
              <a:t>Those symbol positions were decided for having same distance from adjacent symbols.</a:t>
            </a:r>
          </a:p>
          <a:p>
            <a:endParaRPr kumimoji="1" lang="en-US" altLang="ja-JP" b="1"/>
          </a:p>
          <a:p>
            <a:endParaRPr kumimoji="1" lang="ja-JP" altLang="en-US" b="1"/>
          </a:p>
          <a:p>
            <a:endParaRPr kumimoji="1" lang="ja-JP" altLang="en-US" b="1"/>
          </a:p>
          <a:p>
            <a:r>
              <a:rPr kumimoji="1" lang="ja-JP" altLang="en-US" b="1"/>
              <a:t>＊上記の信号点配置は、隣接する信号点との距離が一定であり、且つ</a:t>
            </a:r>
          </a:p>
          <a:p>
            <a:r>
              <a:rPr kumimoji="1" lang="en-US" altLang="ja-JP" b="1"/>
              <a:t>RGB</a:t>
            </a:r>
            <a:r>
              <a:rPr kumimoji="1" lang="ja-JP" altLang="en-US" b="1"/>
              <a:t>で囲まれる面内で出来るだけ間隔が大きくなることを考慮して決定した</a:t>
            </a:r>
            <a:endParaRPr kumimoji="1" lang="en-US" altLang="ja-JP" b="1"/>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Rectangle 2"/>
          <p:cNvSpPr>
            <a:spLocks noGrp="1" noRot="1" noChangeAspect="1" noChangeArrowheads="1" noTextEdit="1"/>
          </p:cNvSpPr>
          <p:nvPr>
            <p:ph type="sldImg"/>
          </p:nvPr>
        </p:nvSpPr>
        <p:spPr>
          <a:xfrm>
            <a:off x="914400" y="747713"/>
            <a:ext cx="4916488" cy="3689350"/>
          </a:xfrm>
          <a:ln/>
        </p:spPr>
      </p:sp>
      <p:sp>
        <p:nvSpPr>
          <p:cNvPr id="124931" name="Rectangle 3"/>
          <p:cNvSpPr>
            <a:spLocks noGrp="1" noChangeArrowheads="1"/>
          </p:cNvSpPr>
          <p:nvPr>
            <p:ph type="body" idx="1"/>
          </p:nvPr>
        </p:nvSpPr>
        <p:spPr>
          <a:xfrm>
            <a:off x="899160" y="4691023"/>
            <a:ext cx="4945380" cy="4445842"/>
          </a:xfrm>
        </p:spPr>
        <p:txBody>
          <a:bodyPr/>
          <a:lstStyle/>
          <a:p>
            <a:r>
              <a:rPr lang="en-US" altLang="ja-JP">
                <a:ea typeface="굴림" charset="-127"/>
              </a:rPr>
              <a:t>This slides shows </a:t>
            </a:r>
            <a:r>
              <a:rPr lang="en-US" altLang="ja-JP">
                <a:latin typeface="Times New Roman"/>
                <a:ea typeface="굴림" charset="-127"/>
              </a:rPr>
              <a:t>‘</a:t>
            </a:r>
            <a:r>
              <a:rPr lang="en-US" altLang="ja-JP">
                <a:ea typeface="굴림" charset="-127"/>
              </a:rPr>
              <a:t>What is CMC?</a:t>
            </a:r>
            <a:r>
              <a:rPr lang="en-US" altLang="ja-JP">
                <a:latin typeface="Times New Roman"/>
                <a:ea typeface="굴림" charset="-127"/>
              </a:rPr>
              <a:t>’</a:t>
            </a:r>
            <a:r>
              <a:rPr lang="en-US" altLang="ja-JP">
                <a:ea typeface="굴림" charset="-127"/>
              </a:rPr>
              <a:t>.</a:t>
            </a:r>
          </a:p>
          <a:p>
            <a:r>
              <a:rPr lang="en-US" altLang="ja-JP">
                <a:ea typeface="굴림" charset="-127"/>
              </a:rPr>
              <a:t>This block diagram is the CMC system configuration.</a:t>
            </a:r>
          </a:p>
          <a:p>
            <a:r>
              <a:rPr lang="en-US" altLang="ja-JP">
                <a:ea typeface="굴림" charset="-127"/>
              </a:rPr>
              <a:t>First, transmit data is coded by the color coding block into xy values according to the xy color coordinate.</a:t>
            </a:r>
          </a:p>
          <a:p>
            <a:r>
              <a:rPr lang="en-US" altLang="ja-JP">
                <a:ea typeface="굴림" charset="-127"/>
              </a:rPr>
              <a:t>This picture shows the CIE1931 xy color coordinate with the example for CMC symbol positions.</a:t>
            </a:r>
          </a:p>
          <a:p>
            <a:r>
              <a:rPr lang="en-US" altLang="ja-JP">
                <a:ea typeface="굴림" charset="-127"/>
              </a:rPr>
              <a:t>All visible colors in the color palette defined by xy values.</a:t>
            </a:r>
          </a:p>
          <a:p>
            <a:r>
              <a:rPr lang="en-US" altLang="ja-JP">
                <a:ea typeface="굴림" charset="-127"/>
              </a:rPr>
              <a:t>And the numbers around the color palette show the wave lengths at each single tone colors.</a:t>
            </a:r>
          </a:p>
          <a:p>
            <a:r>
              <a:rPr lang="en-US" altLang="ja-JP">
                <a:ea typeface="굴림" charset="-127"/>
              </a:rPr>
              <a:t>And R,G,B figures shows the center wave length of the actual RGB LED devices.</a:t>
            </a:r>
          </a:p>
          <a:p>
            <a:r>
              <a:rPr lang="en-US" altLang="ja-JP">
                <a:ea typeface="굴림" charset="-127"/>
              </a:rPr>
              <a:t>In this case, 4 Symbol points are placed in the RGB tri angle.</a:t>
            </a:r>
          </a:p>
          <a:p>
            <a:r>
              <a:rPr lang="en-US" altLang="ja-JP">
                <a:ea typeface="굴림" charset="-127"/>
              </a:rPr>
              <a:t>That means this system can send 2 bits data information per symbol.</a:t>
            </a:r>
          </a:p>
          <a:p>
            <a:r>
              <a:rPr lang="en-US" altLang="ja-JP">
                <a:ea typeface="굴림" charset="-127"/>
              </a:rPr>
              <a:t>Next, these xy values are transformed into RGB values.</a:t>
            </a:r>
          </a:p>
          <a:p>
            <a:r>
              <a:rPr lang="en-US" altLang="ja-JP">
                <a:ea typeface="굴림" charset="-127"/>
              </a:rPr>
              <a:t>The relation between xy and RGB is showed by thses equations (according to </a:t>
            </a:r>
            <a:r>
              <a:rPr lang="en-US" altLang="ja-JP">
                <a:latin typeface="Times New Roman"/>
                <a:ea typeface="굴림" charset="-127"/>
              </a:rPr>
              <a:t>“</a:t>
            </a:r>
            <a:r>
              <a:rPr lang="en-US" altLang="ja-JP">
                <a:ea typeface="굴림" charset="-127"/>
              </a:rPr>
              <a:t>CIE1931 RGB color space</a:t>
            </a:r>
            <a:r>
              <a:rPr lang="en-US" altLang="ja-JP">
                <a:latin typeface="Times New Roman"/>
                <a:ea typeface="굴림" charset="-127"/>
              </a:rPr>
              <a:t>”</a:t>
            </a:r>
            <a:r>
              <a:rPr lang="en-US" altLang="ja-JP">
                <a:ea typeface="굴림" charset="-127"/>
              </a:rPr>
              <a:t>).</a:t>
            </a:r>
          </a:p>
          <a:p>
            <a:r>
              <a:rPr lang="ja-JP" altLang="en-US">
                <a:ea typeface="굴림" charset="-127"/>
              </a:rPr>
              <a:t> </a:t>
            </a:r>
            <a:r>
              <a:rPr lang="en-US" altLang="ja-JP">
                <a:ea typeface="굴림" charset="-127"/>
              </a:rPr>
              <a:t>Those coefficients are defined by the RGB wave length. In this case RGB wave length are these (R:700nm, G:546.1nm, B:435.8nm).</a:t>
            </a:r>
          </a:p>
          <a:p>
            <a:r>
              <a:rPr lang="en-US" altLang="ja-JP">
                <a:ea typeface="굴림" charset="-127"/>
              </a:rPr>
              <a:t>In the receiver side, xy values are calculated from received RGB values.</a:t>
            </a:r>
          </a:p>
          <a:p>
            <a:r>
              <a:rPr lang="en-US" altLang="ja-JP">
                <a:ea typeface="굴림" charset="-127"/>
              </a:rPr>
              <a:t>And xy values are decoded into the received data. </a:t>
            </a:r>
          </a:p>
          <a:p>
            <a:r>
              <a:rPr lang="en-US" altLang="ja-JP">
                <a:ea typeface="굴림" charset="-127"/>
              </a:rPr>
              <a:t>In this system,</a:t>
            </a:r>
          </a:p>
          <a:p>
            <a:r>
              <a:rPr lang="en-US" altLang="ja-JP">
                <a:ea typeface="굴림" charset="-127"/>
              </a:rPr>
              <a:t>CMC symbols are provided as the visible colors which are made by RGB light sources.</a:t>
            </a:r>
          </a:p>
          <a:p>
            <a:r>
              <a:rPr lang="en-US" altLang="ja-JP">
                <a:ea typeface="굴림" charset="-127"/>
              </a:rPr>
              <a:t>And, the information is transmitted as the intensity ratio among RGB. Not as the each RGB absolute values like WDM.</a:t>
            </a:r>
          </a:p>
          <a:p>
            <a:endParaRPr lang="en-US" altLang="ja-JP">
              <a:ea typeface="굴림" charset="-127"/>
            </a:endParaRPr>
          </a:p>
          <a:p>
            <a:endParaRPr lang="en-US" altLang="ja-JP">
              <a:ea typeface="굴림" charset="-127"/>
            </a:endParaRPr>
          </a:p>
          <a:p>
            <a:r>
              <a:rPr lang="en-US" altLang="ja-JP">
                <a:ea typeface="굴림" charset="-127"/>
              </a:rPr>
              <a:t>CIE (</a:t>
            </a:r>
            <a:r>
              <a:rPr lang="en-US" altLang="ja-JP"/>
              <a:t>Commission internationale de l'</a:t>
            </a:r>
            <a:r>
              <a:rPr lang="en-US" altLang="ja-JP">
                <a:latin typeface="Times New Roman"/>
              </a:rPr>
              <a:t>é</a:t>
            </a:r>
            <a:r>
              <a:rPr lang="en-US" altLang="ja-JP"/>
              <a:t>clairage)</a:t>
            </a:r>
          </a:p>
          <a:p>
            <a:r>
              <a:rPr lang="en-US" altLang="ja-JP"/>
              <a:t>In 1931, CIE defined color standard as </a:t>
            </a:r>
            <a:r>
              <a:rPr lang="en-US" altLang="ja-JP">
                <a:latin typeface="Times New Roman"/>
              </a:rPr>
              <a:t>‘</a:t>
            </a:r>
            <a:r>
              <a:rPr lang="en-US" altLang="ja-JP"/>
              <a:t>CIE1931 RGB color space</a:t>
            </a:r>
            <a:r>
              <a:rPr lang="en-US" altLang="ja-JP">
                <a:latin typeface="Times New Roman"/>
              </a:rPr>
              <a:t>’</a:t>
            </a:r>
            <a:r>
              <a:rPr lang="en-US" altLang="ja-JP"/>
              <a:t>.</a:t>
            </a:r>
          </a:p>
          <a:p>
            <a:r>
              <a:rPr kumimoji="1" lang="en-US" altLang="ja-JP"/>
              <a:t>3 primary colors in CIE1931 are R:700nm, G:546.1nm, B:435.8nm.</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1"/>
          <p:cNvSpPr>
            <a:spLocks noGrp="1" noChangeArrowheads="1"/>
          </p:cNvSpPr>
          <p:nvPr>
            <p:ph type="sldNum" sz="quarter" idx="10"/>
          </p:nvPr>
        </p:nvSpPr>
        <p:spPr>
          <a:ln/>
        </p:spPr>
        <p:txBody>
          <a:bodyPr/>
          <a:lstStyle>
            <a:lvl1pPr>
              <a:defRPr/>
            </a:lvl1pPr>
          </a:lstStyle>
          <a:p>
            <a:pPr>
              <a:defRPr/>
            </a:pPr>
            <a:r>
              <a:rPr lang="en-US" altLang="ko-KR"/>
              <a:t>Slide </a:t>
            </a:r>
            <a:fld id="{40B6D842-C0A2-4A7E-9699-1268177C9FB5}" type="slidenum">
              <a:rPr lang="en-US" altLang="ko-KR"/>
              <a:pPr>
                <a:defRPr/>
              </a:pPr>
              <a:t>‹#›</a:t>
            </a:fld>
            <a:endParaRPr lang="en-US" altLang="ko-K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1"/>
          <p:cNvSpPr>
            <a:spLocks noGrp="1" noChangeArrowheads="1"/>
          </p:cNvSpPr>
          <p:nvPr>
            <p:ph type="sldNum" sz="quarter" idx="10"/>
          </p:nvPr>
        </p:nvSpPr>
        <p:spPr>
          <a:ln/>
        </p:spPr>
        <p:txBody>
          <a:bodyPr/>
          <a:lstStyle>
            <a:lvl1pPr>
              <a:defRPr/>
            </a:lvl1pPr>
          </a:lstStyle>
          <a:p>
            <a:pPr>
              <a:defRPr/>
            </a:pPr>
            <a:r>
              <a:rPr lang="en-US" altLang="ko-KR"/>
              <a:t>Slide </a:t>
            </a:r>
            <a:fld id="{B87635B8-9EEE-4CFF-85CF-9491B5689605}" type="slidenum">
              <a:rPr lang="en-US" altLang="ko-KR"/>
              <a:pPr>
                <a:defRPr/>
              </a:pPr>
              <a:t>‹#›</a:t>
            </a:fld>
            <a:endParaRPr lang="en-US" altLang="ko-K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a:xfrm>
            <a:off x="457200" y="6356350"/>
            <a:ext cx="2133600" cy="365125"/>
          </a:xfrm>
          <a:prstGeom prst="rect">
            <a:avLst/>
          </a:prstGeom>
        </p:spPr>
        <p:txBody>
          <a:bodyPr/>
          <a:lstStyle>
            <a:lvl1pPr>
              <a:defRPr/>
            </a:lvl1pPr>
          </a:lstStyle>
          <a:p>
            <a:fld id="{F5FB289B-D90B-4857-A245-B0D4D8427454}" type="datetime1">
              <a:rPr lang="ja-JP" altLang="en-US"/>
              <a:pPr/>
              <a:t>2010/5/16</a:t>
            </a:fld>
            <a:endParaRPr lang="en-US" altLang="ja-JP"/>
          </a:p>
        </p:txBody>
      </p:sp>
      <p:sp>
        <p:nvSpPr>
          <p:cNvPr id="6" name="Footer Placeholder 4"/>
          <p:cNvSpPr>
            <a:spLocks noGrp="1"/>
          </p:cNvSpPr>
          <p:nvPr>
            <p:ph type="ftr" sz="quarter" idx="11"/>
          </p:nvPr>
        </p:nvSpPr>
        <p:spPr>
          <a:xfrm>
            <a:off x="3124200" y="6356350"/>
            <a:ext cx="2895600" cy="365125"/>
          </a:xfrm>
          <a:prstGeom prst="rect">
            <a:avLst/>
          </a:prstGeom>
        </p:spPr>
        <p:txBody>
          <a:bodyPr/>
          <a:lstStyle>
            <a:lvl1pPr>
              <a:defRPr/>
            </a:lvl1pPr>
          </a:lstStyle>
          <a:p>
            <a:endParaRPr lang="en-US" altLang="ja-JP"/>
          </a:p>
        </p:txBody>
      </p:sp>
      <p:sp>
        <p:nvSpPr>
          <p:cNvPr id="7" name="Slide Number Placeholder 5"/>
          <p:cNvSpPr>
            <a:spLocks noGrp="1"/>
          </p:cNvSpPr>
          <p:nvPr>
            <p:ph type="sldNum" sz="quarter" idx="12"/>
          </p:nvPr>
        </p:nvSpPr>
        <p:spPr/>
        <p:txBody>
          <a:bodyPr/>
          <a:lstStyle>
            <a:lvl1pPr>
              <a:defRPr/>
            </a:lvl1pPr>
          </a:lstStyle>
          <a:p>
            <a:fld id="{8B49CBB3-CBAF-4B73-BDD1-93504BD6BF13}" type="slidenum">
              <a:rPr lang="ja-JP" altLang="en-US"/>
              <a:pPr/>
              <a:t>‹#›</a:t>
            </a:fld>
            <a:endParaRPr lang="en-US" altLang="ja-JP"/>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7"/>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ko-KR" smtClean="0"/>
              <a:t>Click to edit Master title style</a:t>
            </a:r>
          </a:p>
        </p:txBody>
      </p:sp>
      <p:sp>
        <p:nvSpPr>
          <p:cNvPr id="1027" name="Rectangle 8"/>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ko-KR" smtClean="0"/>
              <a:t>Click to edit Master text styles</a:t>
            </a:r>
          </a:p>
          <a:p>
            <a:pPr lvl="1"/>
            <a:r>
              <a:rPr lang="en-US" altLang="ko-KR" smtClean="0"/>
              <a:t>Second level</a:t>
            </a:r>
          </a:p>
          <a:p>
            <a:pPr lvl="2"/>
            <a:r>
              <a:rPr lang="en-US" altLang="ko-KR" smtClean="0"/>
              <a:t>Third level</a:t>
            </a:r>
          </a:p>
          <a:p>
            <a:pPr lvl="3"/>
            <a:r>
              <a:rPr lang="en-US" altLang="ko-KR" smtClean="0"/>
              <a:t>Fourth level</a:t>
            </a:r>
          </a:p>
          <a:p>
            <a:pPr lvl="4"/>
            <a:r>
              <a:rPr lang="en-US" altLang="ko-KR" smtClean="0"/>
              <a:t>Fifth level</a:t>
            </a:r>
          </a:p>
        </p:txBody>
      </p:sp>
      <p:sp>
        <p:nvSpPr>
          <p:cNvPr id="1035" name="Rectangle 11"/>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latinLnBrk="0" hangingPunct="0">
              <a:defRPr kumimoji="0" sz="1200">
                <a:latin typeface="Times New Roman" pitchFamily="18" charset="0"/>
                <a:ea typeface="ＭＳ Ｐゴシック" pitchFamily="34" charset="-128"/>
              </a:defRPr>
            </a:lvl1pPr>
          </a:lstStyle>
          <a:p>
            <a:pPr>
              <a:defRPr/>
            </a:pPr>
            <a:r>
              <a:rPr lang="en-US" altLang="ko-KR"/>
              <a:t>Slide </a:t>
            </a:r>
            <a:fld id="{637ED1A9-107A-44E5-867F-B40F3C5AD9D3}" type="slidenum">
              <a:rPr lang="en-US" altLang="ko-KR"/>
              <a:pPr>
                <a:defRPr/>
              </a:pPr>
              <a:t>‹#›</a:t>
            </a:fld>
            <a:endParaRPr lang="en-US" altLang="ko-KR"/>
          </a:p>
        </p:txBody>
      </p:sp>
      <p:sp>
        <p:nvSpPr>
          <p:cNvPr id="1036" name="Rectangle 12"/>
          <p:cNvSpPr>
            <a:spLocks noChangeArrowheads="1"/>
          </p:cNvSpPr>
          <p:nvPr userDrawn="1"/>
        </p:nvSpPr>
        <p:spPr bwMode="auto">
          <a:xfrm>
            <a:off x="4386699" y="338138"/>
            <a:ext cx="4058803" cy="276999"/>
          </a:xfrm>
          <a:prstGeom prst="rect">
            <a:avLst/>
          </a:prstGeom>
          <a:noFill/>
          <a:ln w="9525">
            <a:noFill/>
            <a:miter lim="800000"/>
            <a:headEnd/>
            <a:tailEnd/>
          </a:ln>
          <a:effectLst/>
        </p:spPr>
        <p:txBody>
          <a:bodyPr wrap="none" lIns="0" tIns="0" rIns="0" bIns="0" anchor="b">
            <a:spAutoFit/>
          </a:bodyPr>
          <a:lstStyle/>
          <a:p>
            <a:pPr marL="457200" lvl="4" algn="r" eaLnBrk="0" latinLnBrk="0" hangingPunct="0">
              <a:defRPr/>
            </a:pPr>
            <a:r>
              <a:rPr kumimoji="0" lang="en-US" altLang="ko-KR" b="1" dirty="0">
                <a:latin typeface="Times New Roman" pitchFamily="18" charset="0"/>
                <a:ea typeface="ＭＳ Ｐゴシック" pitchFamily="34" charset="-128"/>
              </a:rPr>
              <a:t>doc.: IEEE </a:t>
            </a:r>
            <a:r>
              <a:rPr kumimoji="0" lang="en-US" altLang="ko-KR" b="1" dirty="0" smtClean="0">
                <a:latin typeface="Times New Roman" pitchFamily="18" charset="0"/>
                <a:ea typeface="ＭＳ Ｐゴシック" pitchFamily="34" charset="-128"/>
              </a:rPr>
              <a:t>802.15-10-0285-00-0007</a:t>
            </a:r>
            <a:r>
              <a:rPr kumimoji="0" lang="en-US" altLang="ko-KR" dirty="0" smtClean="0">
                <a:ea typeface="굴림" charset="-127"/>
              </a:rPr>
              <a:t> </a:t>
            </a:r>
            <a:r>
              <a:rPr kumimoji="0" lang="en-US" altLang="ko-KR" dirty="0" smtClean="0">
                <a:latin typeface="Times New Roman" pitchFamily="18" charset="0"/>
                <a:ea typeface="굴림" charset="-127"/>
              </a:rPr>
              <a:t> </a:t>
            </a:r>
            <a:endParaRPr kumimoji="0" lang="en-US" altLang="ko-KR" dirty="0">
              <a:latin typeface="Times New Roman" pitchFamily="18" charset="0"/>
              <a:ea typeface="굴림" charset="-127"/>
            </a:endParaRPr>
          </a:p>
        </p:txBody>
      </p:sp>
      <p:sp>
        <p:nvSpPr>
          <p:cNvPr id="1037" name="Line 13"/>
          <p:cNvSpPr>
            <a:spLocks noChangeShapeType="1"/>
          </p:cNvSpPr>
          <p:nvPr userDrawn="1"/>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latinLnBrk="0">
              <a:defRPr/>
            </a:pPr>
            <a:endParaRPr kumimoji="0" lang="en-US">
              <a:ea typeface="+mn-ea"/>
            </a:endParaRPr>
          </a:p>
        </p:txBody>
      </p:sp>
      <p:sp>
        <p:nvSpPr>
          <p:cNvPr id="1038" name="Rectangle 14"/>
          <p:cNvSpPr>
            <a:spLocks noChangeArrowheads="1"/>
          </p:cNvSpPr>
          <p:nvPr userDrawn="1"/>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latinLnBrk="0" hangingPunct="0">
              <a:defRPr/>
            </a:pPr>
            <a:r>
              <a:rPr kumimoji="0" lang="en-US" sz="1200">
                <a:latin typeface="Times New Roman" pitchFamily="18" charset="0"/>
                <a:ea typeface="MS PGothic" pitchFamily="34" charset="-128"/>
              </a:rPr>
              <a:t>Submission</a:t>
            </a:r>
          </a:p>
        </p:txBody>
      </p:sp>
      <p:sp>
        <p:nvSpPr>
          <p:cNvPr id="1039" name="Line 15"/>
          <p:cNvSpPr>
            <a:spLocks noChangeShapeType="1"/>
          </p:cNvSpPr>
          <p:nvPr userDrawn="1"/>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latinLnBrk="0">
              <a:defRPr/>
            </a:pPr>
            <a:endParaRPr kumimoji="0" lang="en-US">
              <a:ea typeface="+mn-ea"/>
            </a:endParaRPr>
          </a:p>
        </p:txBody>
      </p:sp>
      <p:sp>
        <p:nvSpPr>
          <p:cNvPr id="2" name="Date Placeholder 3"/>
          <p:cNvSpPr txBox="1">
            <a:spLocks noGrp="1"/>
          </p:cNvSpPr>
          <p:nvPr userDrawn="1"/>
        </p:nvSpPr>
        <p:spPr bwMode="auto">
          <a:xfrm>
            <a:off x="696913" y="336550"/>
            <a:ext cx="968214" cy="276999"/>
          </a:xfrm>
          <a:prstGeom prst="rect">
            <a:avLst/>
          </a:prstGeom>
          <a:noFill/>
          <a:ln w="9525">
            <a:noFill/>
            <a:miter lim="800000"/>
            <a:headEnd/>
            <a:tailEnd/>
          </a:ln>
        </p:spPr>
        <p:txBody>
          <a:bodyPr wrap="none" lIns="0" tIns="0" rIns="0" bIns="0" anchor="b">
            <a:spAutoFit/>
          </a:bodyPr>
          <a:lstStyle/>
          <a:p>
            <a:pPr eaLnBrk="0" latinLnBrk="0" hangingPunct="0">
              <a:defRPr/>
            </a:pPr>
            <a:r>
              <a:rPr kumimoji="0" lang="en-US" altLang="ko-KR" b="1" dirty="0" smtClean="0">
                <a:latin typeface="Times New Roman" pitchFamily="18" charset="0"/>
                <a:ea typeface="ＭＳ Ｐゴシック" pitchFamily="34" charset="-128"/>
              </a:rPr>
              <a:t>May </a:t>
            </a:r>
            <a:r>
              <a:rPr kumimoji="0" lang="en-US" altLang="ko-KR" b="1" dirty="0">
                <a:latin typeface="Times New Roman" pitchFamily="18" charset="0"/>
                <a:ea typeface="ＭＳ Ｐゴシック" pitchFamily="34" charset="-128"/>
              </a:rPr>
              <a:t>2010</a:t>
            </a:r>
          </a:p>
        </p:txBody>
      </p:sp>
      <p:sp>
        <p:nvSpPr>
          <p:cNvPr id="3" name="Footer Placeholder 4"/>
          <p:cNvSpPr txBox="1">
            <a:spLocks noGrp="1"/>
          </p:cNvSpPr>
          <p:nvPr userDrawn="1"/>
        </p:nvSpPr>
        <p:spPr bwMode="auto">
          <a:xfrm>
            <a:off x="7783513" y="6475413"/>
            <a:ext cx="760412" cy="182562"/>
          </a:xfrm>
          <a:prstGeom prst="rect">
            <a:avLst/>
          </a:prstGeom>
          <a:noFill/>
          <a:ln w="9525">
            <a:noFill/>
            <a:miter lim="800000"/>
            <a:headEnd/>
            <a:tailEnd/>
          </a:ln>
        </p:spPr>
        <p:txBody>
          <a:bodyPr wrap="none" lIns="0" tIns="0" rIns="0" bIns="0">
            <a:spAutoFit/>
          </a:bodyPr>
          <a:lstStyle/>
          <a:p>
            <a:pPr algn="r" eaLnBrk="0" latinLnBrk="0" hangingPunct="0">
              <a:defRPr/>
            </a:pPr>
            <a:r>
              <a:rPr kumimoji="0" lang="en-US" altLang="ko-KR" sz="1200">
                <a:latin typeface="Times New Roman" pitchFamily="18" charset="0"/>
                <a:ea typeface="MS PGothic" pitchFamily="34" charset="-128"/>
              </a:rPr>
              <a:t>Euntae Won</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hf hdr="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3.xml"/><Relationship Id="rId1" Type="http://schemas.openxmlformats.org/officeDocument/2006/relationships/vmlDrawing" Target="../drawings/vmlDrawing1.vml"/><Relationship Id="rId5" Type="http://schemas.openxmlformats.org/officeDocument/2006/relationships/oleObject" Target="../embeddings/oleObject2.bin"/><Relationship Id="rId4" Type="http://schemas.openxmlformats.org/officeDocument/2006/relationships/oleObject" Target="../embeddings/oleObject1.bin"/></Relationships>
</file>

<file path=ppt/slides/_rels/slide5.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notesSlide" Target="../notesSlides/notesSlide4.xml"/><Relationship Id="rId1" Type="http://schemas.openxmlformats.org/officeDocument/2006/relationships/slideLayout" Target="../slideLayouts/slideLayout1.xml"/><Relationship Id="rId5" Type="http://schemas.openxmlformats.org/officeDocument/2006/relationships/image" Target="../media/image5.wmf"/><Relationship Id="rId4" Type="http://schemas.openxmlformats.org/officeDocument/2006/relationships/image" Target="../media/image4.wmf"/></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3.xml"/><Relationship Id="rId1" Type="http://schemas.openxmlformats.org/officeDocument/2006/relationships/vmlDrawing" Target="../drawings/vmlDrawing2.vml"/><Relationship Id="rId6" Type="http://schemas.openxmlformats.org/officeDocument/2006/relationships/image" Target="../media/image8.jpeg"/><Relationship Id="rId5" Type="http://schemas.openxmlformats.org/officeDocument/2006/relationships/image" Target="../media/image7.jpeg"/><Relationship Id="rId4" Type="http://schemas.openxmlformats.org/officeDocument/2006/relationships/oleObject" Target="../embeddings/oleObject3.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Footer Placeholder 4"/>
          <p:cNvSpPr txBox="1">
            <a:spLocks noGrp="1"/>
          </p:cNvSpPr>
          <p:nvPr/>
        </p:nvSpPr>
        <p:spPr bwMode="auto">
          <a:xfrm>
            <a:off x="7783513" y="6475413"/>
            <a:ext cx="760412" cy="182562"/>
          </a:xfrm>
          <a:prstGeom prst="rect">
            <a:avLst/>
          </a:prstGeom>
          <a:noFill/>
          <a:ln w="9525">
            <a:noFill/>
            <a:miter lim="800000"/>
            <a:headEnd/>
            <a:tailEnd/>
          </a:ln>
        </p:spPr>
        <p:txBody>
          <a:bodyPr wrap="none" lIns="0" tIns="0" rIns="0" bIns="0">
            <a:spAutoFit/>
          </a:bodyPr>
          <a:lstStyle/>
          <a:p>
            <a:pPr algn="r" eaLnBrk="0" latinLnBrk="0" hangingPunct="0"/>
            <a:r>
              <a:rPr kumimoji="0" lang="en-US" altLang="ko-KR" sz="1200">
                <a:latin typeface="Times New Roman" pitchFamily="18" charset="0"/>
                <a:ea typeface="ＭＳ Ｐゴシック" pitchFamily="34" charset="-128"/>
              </a:rPr>
              <a:t>Euntae Won</a:t>
            </a:r>
          </a:p>
        </p:txBody>
      </p:sp>
      <p:sp>
        <p:nvSpPr>
          <p:cNvPr id="2051"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spAutoFit/>
          </a:bodyPr>
          <a:lstStyle/>
          <a:p>
            <a:pPr algn="ctr" eaLnBrk="0" latinLnBrk="0" hangingPunct="0"/>
            <a:r>
              <a:rPr kumimoji="0" lang="en-US" altLang="ko-KR" sz="1200">
                <a:latin typeface="Times New Roman" pitchFamily="18" charset="0"/>
                <a:ea typeface="ＭＳ Ｐゴシック" pitchFamily="34" charset="-128"/>
              </a:rPr>
              <a:t>Slide </a:t>
            </a:r>
            <a:fld id="{866944AA-9DF7-4E3B-802E-7F1A24ADF4D3}" type="slidenum">
              <a:rPr kumimoji="0" lang="en-US" altLang="ko-KR" sz="1200">
                <a:latin typeface="Times New Roman" pitchFamily="18" charset="0"/>
                <a:ea typeface="ＭＳ Ｐゴシック" pitchFamily="34" charset="-128"/>
              </a:rPr>
              <a:pPr algn="ctr" eaLnBrk="0" latinLnBrk="0" hangingPunct="0"/>
              <a:t>1</a:t>
            </a:fld>
            <a:endParaRPr kumimoji="0" lang="en-US" altLang="ko-KR" sz="1200">
              <a:latin typeface="Times New Roman" pitchFamily="18" charset="0"/>
              <a:ea typeface="ＭＳ Ｐゴシック" pitchFamily="34" charset="-128"/>
            </a:endParaRPr>
          </a:p>
        </p:txBody>
      </p:sp>
      <p:sp>
        <p:nvSpPr>
          <p:cNvPr id="256004" name="Rectangle 4"/>
          <p:cNvSpPr>
            <a:spLocks noChangeArrowheads="1"/>
          </p:cNvSpPr>
          <p:nvPr/>
        </p:nvSpPr>
        <p:spPr bwMode="auto">
          <a:xfrm>
            <a:off x="152400" y="762000"/>
            <a:ext cx="8839200" cy="5109091"/>
          </a:xfrm>
          <a:prstGeom prst="rect">
            <a:avLst/>
          </a:prstGeom>
          <a:noFill/>
          <a:ln w="12700">
            <a:noFill/>
            <a:miter lim="800000"/>
            <a:headEnd type="none" w="sm" len="sm"/>
            <a:tailEnd type="none" w="sm" len="sm"/>
          </a:ln>
          <a:effectLst/>
        </p:spPr>
        <p:txBody>
          <a:bodyPr>
            <a:spAutoFit/>
          </a:bodyPr>
          <a:lstStyle/>
          <a:p>
            <a:pPr marL="914400" indent="-914400" eaLnBrk="0" latinLnBrk="0" hangingPunct="0">
              <a:defRPr/>
            </a:pPr>
            <a:r>
              <a:rPr kumimoji="0" lang="en-US" altLang="ko-KR" b="1" u="sng" dirty="0">
                <a:effectLst>
                  <a:outerShdw blurRad="38100" dist="38100" dir="2700000" algn="tl">
                    <a:srgbClr val="C0C0C0"/>
                  </a:outerShdw>
                </a:effectLst>
                <a:latin typeface="Times New Roman" pitchFamily="18" charset="0"/>
                <a:ea typeface="굴림" pitchFamily="34" charset="-127"/>
              </a:rPr>
              <a:t>Project: IEEE P802.15 Working Group for Wireless Personal Area Networks (WPANs)</a:t>
            </a:r>
            <a:endParaRPr kumimoji="0" lang="en-US" altLang="ko-KR" b="1" dirty="0">
              <a:latin typeface="Times New Roman" pitchFamily="18" charset="0"/>
              <a:ea typeface="굴림" pitchFamily="34" charset="-127"/>
            </a:endParaRPr>
          </a:p>
          <a:p>
            <a:pPr marL="914400" indent="-914400" eaLnBrk="0" latinLnBrk="0" hangingPunct="0">
              <a:defRPr/>
            </a:pPr>
            <a:endParaRPr kumimoji="0" lang="en-US" altLang="ko-KR" sz="2000" dirty="0">
              <a:latin typeface="Times New Roman" pitchFamily="18" charset="0"/>
              <a:ea typeface="굴림" pitchFamily="34" charset="-127"/>
            </a:endParaRPr>
          </a:p>
          <a:p>
            <a:pPr marL="914400" indent="-914400" eaLnBrk="0" latinLnBrk="0" hangingPunct="0"/>
            <a:r>
              <a:rPr kumimoji="0" lang="en-US" altLang="ko-KR" b="1" dirty="0" smtClean="0">
                <a:latin typeface="Times New Roman" pitchFamily="18" charset="0"/>
              </a:rPr>
              <a:t>Submission Title: </a:t>
            </a:r>
            <a:r>
              <a:rPr kumimoji="0" lang="en-US" altLang="ko-KR" dirty="0" smtClean="0">
                <a:latin typeface="Times New Roman" pitchFamily="18" charset="0"/>
              </a:rPr>
              <a:t>CSK related</a:t>
            </a:r>
            <a:r>
              <a:rPr kumimoji="0" lang="en-US" altLang="ko-KR" b="1" dirty="0" smtClean="0">
                <a:latin typeface="Times New Roman" pitchFamily="18" charset="0"/>
              </a:rPr>
              <a:t> </a:t>
            </a:r>
            <a:r>
              <a:rPr kumimoji="0" lang="en-US" altLang="ko-KR" dirty="0" smtClean="0">
                <a:latin typeface="Times New Roman" pitchFamily="18" charset="0"/>
              </a:rPr>
              <a:t>Comment Resolution Input Summary</a:t>
            </a:r>
          </a:p>
          <a:p>
            <a:pPr marL="914400" indent="-914400" eaLnBrk="0" latinLnBrk="0" hangingPunct="0"/>
            <a:r>
              <a:rPr kumimoji="0" lang="en-US" altLang="ko-KR" b="1" dirty="0" smtClean="0">
                <a:latin typeface="Times New Roman" pitchFamily="18" charset="0"/>
              </a:rPr>
              <a:t>Date Submitted: </a:t>
            </a:r>
            <a:r>
              <a:rPr kumimoji="0" lang="en-US" altLang="ko-KR" dirty="0" smtClean="0">
                <a:latin typeface="Times New Roman" pitchFamily="18" charset="0"/>
              </a:rPr>
              <a:t>17. May 2010</a:t>
            </a:r>
          </a:p>
          <a:p>
            <a:pPr marL="914400" indent="-914400" eaLnBrk="0" latinLnBrk="0" hangingPunct="0"/>
            <a:r>
              <a:rPr kumimoji="0" lang="en-US" altLang="ko-KR" b="1" dirty="0" smtClean="0">
                <a:latin typeface="Times New Roman" pitchFamily="18" charset="0"/>
              </a:rPr>
              <a:t>Source:</a:t>
            </a:r>
            <a:r>
              <a:rPr kumimoji="0" lang="en-US" altLang="ko-KR" dirty="0" smtClean="0">
                <a:latin typeface="Times New Roman" pitchFamily="18" charset="0"/>
              </a:rPr>
              <a:t> [Jaeseung Son, </a:t>
            </a:r>
            <a:r>
              <a:rPr kumimoji="0" lang="en-US" altLang="ko-KR" dirty="0" err="1" smtClean="0">
                <a:latin typeface="Times New Roman" pitchFamily="18" charset="0"/>
              </a:rPr>
              <a:t>Taehan</a:t>
            </a:r>
            <a:r>
              <a:rPr kumimoji="0" lang="en-US" altLang="ko-KR" dirty="0" smtClean="0">
                <a:latin typeface="Times New Roman" pitchFamily="18" charset="0"/>
              </a:rPr>
              <a:t> </a:t>
            </a:r>
            <a:r>
              <a:rPr kumimoji="0" lang="en-US" altLang="ko-KR" dirty="0" err="1" smtClean="0">
                <a:latin typeface="Times New Roman" pitchFamily="18" charset="0"/>
              </a:rPr>
              <a:t>Bae,Sridhar</a:t>
            </a:r>
            <a:r>
              <a:rPr kumimoji="0" lang="en-US" altLang="ko-KR" dirty="0" smtClean="0">
                <a:latin typeface="Times New Roman" pitchFamily="18" charset="0"/>
              </a:rPr>
              <a:t> Rajagopal, </a:t>
            </a:r>
            <a:r>
              <a:rPr kumimoji="0" lang="en-US" altLang="ko-KR" dirty="0" err="1" smtClean="0">
                <a:latin typeface="Times New Roman" pitchFamily="18" charset="0"/>
              </a:rPr>
              <a:t>Atsuya</a:t>
            </a:r>
            <a:r>
              <a:rPr kumimoji="0" lang="en-US" altLang="ko-KR" dirty="0" smtClean="0">
                <a:latin typeface="Times New Roman" pitchFamily="18" charset="0"/>
              </a:rPr>
              <a:t> Yokoi, E.T. Won]	</a:t>
            </a:r>
          </a:p>
          <a:p>
            <a:pPr marL="914400" indent="-914400" eaLnBrk="0" latinLnBrk="0" hangingPunct="0"/>
            <a:r>
              <a:rPr kumimoji="0" lang="en-US" altLang="ko-KR" b="1" dirty="0" smtClean="0">
                <a:latin typeface="Times New Roman" pitchFamily="18" charset="0"/>
              </a:rPr>
              <a:t>Contact: </a:t>
            </a:r>
            <a:r>
              <a:rPr kumimoji="0" lang="en-US" altLang="ko-KR" sz="1200" dirty="0" smtClean="0">
                <a:latin typeface="Times New Roman" pitchFamily="18" charset="0"/>
              </a:rPr>
              <a:t>	</a:t>
            </a:r>
            <a:endParaRPr kumimoji="0" lang="en-US" altLang="ko-KR" dirty="0" smtClean="0">
              <a:latin typeface="Times New Roman" pitchFamily="18" charset="0"/>
            </a:endParaRPr>
          </a:p>
          <a:p>
            <a:pPr marL="914400" indent="-914400" eaLnBrk="0" latinLnBrk="0" hangingPunct="0"/>
            <a:r>
              <a:rPr kumimoji="0" lang="en-US" altLang="ko-KR" b="1" dirty="0" smtClean="0">
                <a:latin typeface="Times New Roman" pitchFamily="18" charset="0"/>
              </a:rPr>
              <a:t>Voice:</a:t>
            </a:r>
            <a:r>
              <a:rPr kumimoji="0" lang="en-US" altLang="ko-KR" dirty="0" smtClean="0">
                <a:latin typeface="Times New Roman" pitchFamily="18" charset="0"/>
              </a:rPr>
              <a:t> 	</a:t>
            </a:r>
          </a:p>
          <a:p>
            <a:pPr marL="914400" indent="-914400" eaLnBrk="0" latinLnBrk="0" hangingPunct="0"/>
            <a:r>
              <a:rPr kumimoji="0" lang="en-US" altLang="ko-KR" b="1" dirty="0" smtClean="0">
                <a:latin typeface="Times New Roman" pitchFamily="18" charset="0"/>
              </a:rPr>
              <a:t>E-Mail</a:t>
            </a:r>
            <a:r>
              <a:rPr kumimoji="0" lang="en-US" altLang="ko-KR" dirty="0" smtClean="0">
                <a:latin typeface="Times New Roman" pitchFamily="18" charset="0"/>
              </a:rPr>
              <a:t>: js1007.son@samsung.com</a:t>
            </a:r>
          </a:p>
          <a:p>
            <a:pPr marL="914400" indent="-914400" eaLnBrk="0" latinLnBrk="0" hangingPunct="0"/>
            <a:r>
              <a:rPr kumimoji="0" lang="en-US" altLang="ko-KR" b="1" dirty="0" smtClean="0">
                <a:latin typeface="Times New Roman" pitchFamily="18" charset="0"/>
              </a:rPr>
              <a:t>Re:</a:t>
            </a:r>
            <a:r>
              <a:rPr kumimoji="0" lang="en-US" altLang="ko-KR" dirty="0" smtClean="0">
                <a:latin typeface="Times New Roman" pitchFamily="18" charset="0"/>
              </a:rPr>
              <a:t> 	</a:t>
            </a:r>
          </a:p>
          <a:p>
            <a:pPr marL="914400" indent="-914400" eaLnBrk="0" latinLnBrk="0" hangingPunct="0"/>
            <a:r>
              <a:rPr kumimoji="0" lang="en-US" altLang="ko-KR" b="1" dirty="0" smtClean="0">
                <a:latin typeface="Times New Roman" pitchFamily="18" charset="0"/>
              </a:rPr>
              <a:t>Abstract:</a:t>
            </a:r>
            <a:endParaRPr kumimoji="0" lang="en-US" altLang="ko-KR" dirty="0" smtClean="0">
              <a:latin typeface="Times New Roman" pitchFamily="18" charset="0"/>
            </a:endParaRPr>
          </a:p>
          <a:p>
            <a:pPr marL="914400" indent="-914400" eaLnBrk="0" latinLnBrk="0" hangingPunct="0"/>
            <a:r>
              <a:rPr kumimoji="0" lang="en-US" altLang="ko-KR" b="1" dirty="0" smtClean="0">
                <a:latin typeface="Times New Roman" pitchFamily="18" charset="0"/>
              </a:rPr>
              <a:t>Purpose:</a:t>
            </a:r>
            <a:r>
              <a:rPr kumimoji="0" lang="en-US" altLang="ko-KR" dirty="0" smtClean="0">
                <a:latin typeface="Times New Roman" pitchFamily="18" charset="0"/>
              </a:rPr>
              <a:t>	 addresses comments pending on input from Samsung for comment resolution</a:t>
            </a:r>
            <a:endParaRPr kumimoji="0" lang="en-US" altLang="ko-KR" b="1" dirty="0" smtClean="0">
              <a:latin typeface="Times New Roman" pitchFamily="18" charset="0"/>
            </a:endParaRPr>
          </a:p>
          <a:p>
            <a:pPr marL="914400" indent="-914400" eaLnBrk="0" latinLnBrk="0" hangingPunct="0"/>
            <a:r>
              <a:rPr kumimoji="0" lang="en-US" altLang="ko-KR" b="1" dirty="0" smtClean="0">
                <a:latin typeface="Times New Roman" pitchFamily="18" charset="0"/>
              </a:rPr>
              <a:t>Notice:</a:t>
            </a:r>
            <a:r>
              <a:rPr kumimoji="0" lang="en-US" altLang="ko-KR" dirty="0" smtClean="0">
                <a:latin typeface="Times New Roman"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914400" indent="-914400" eaLnBrk="0" latinLnBrk="0" hangingPunct="0"/>
            <a:r>
              <a:rPr kumimoji="0" lang="en-US" altLang="ko-KR" b="1" dirty="0" smtClean="0">
                <a:latin typeface="Times New Roman" pitchFamily="18" charset="0"/>
              </a:rPr>
              <a:t>Release:</a:t>
            </a:r>
            <a:r>
              <a:rPr kumimoji="0" lang="en-US" altLang="ko-KR" dirty="0" smtClean="0">
                <a:latin typeface="Times New Roman" pitchFamily="18" charset="0"/>
              </a:rPr>
              <a:t>	The contributor acknowledges and accepts that this contribution becomes the property of IEEE and may be made publicly available by P802.15.	</a:t>
            </a:r>
            <a:endParaRPr kumimoji="0" lang="en-US" altLang="ko-KR" dirty="0">
              <a:latin typeface="Times New Roman" pitchFamily="18"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4"/>
          <p:cNvSpPr>
            <a:spLocks noChangeArrowheads="1"/>
          </p:cNvSpPr>
          <p:nvPr/>
        </p:nvSpPr>
        <p:spPr bwMode="auto">
          <a:xfrm>
            <a:off x="76200" y="2743200"/>
            <a:ext cx="8930971" cy="1323439"/>
          </a:xfrm>
          <a:prstGeom prst="rect">
            <a:avLst/>
          </a:prstGeom>
          <a:noFill/>
          <a:ln w="12700">
            <a:noFill/>
            <a:miter lim="800000"/>
            <a:headEnd type="none" w="sm" len="sm"/>
            <a:tailEnd type="none" w="sm" len="sm"/>
          </a:ln>
        </p:spPr>
        <p:txBody>
          <a:bodyPr wrap="none">
            <a:spAutoFit/>
          </a:bodyPr>
          <a:lstStyle/>
          <a:p>
            <a:pPr algn="ctr" eaLnBrk="0" latinLnBrk="0" hangingPunct="0"/>
            <a:r>
              <a:rPr kumimoji="0" lang="en-US" altLang="ko-KR" sz="4000" b="1" dirty="0" smtClean="0">
                <a:latin typeface="Times New Roman" pitchFamily="18" charset="0"/>
                <a:ea typeface="ＭＳ Ｐゴシック" pitchFamily="34" charset="-128"/>
              </a:rPr>
              <a:t>Samsung response about CSK comment</a:t>
            </a:r>
          </a:p>
          <a:p>
            <a:pPr algn="ctr" eaLnBrk="0" latinLnBrk="0" hangingPunct="0"/>
            <a:r>
              <a:rPr kumimoji="0" lang="en-US" altLang="ko-KR" sz="4000" b="1" smtClean="0">
                <a:latin typeface="Times New Roman" pitchFamily="18" charset="0"/>
                <a:ea typeface="ＭＳ Ｐゴシック" pitchFamily="34" charset="-128"/>
              </a:rPr>
              <a:t>17. </a:t>
            </a:r>
            <a:r>
              <a:rPr kumimoji="0" lang="en-US" altLang="ko-KR" sz="4000" b="1" dirty="0" smtClean="0">
                <a:latin typeface="Times New Roman" pitchFamily="18" charset="0"/>
                <a:ea typeface="ＭＳ Ｐゴシック" pitchFamily="34" charset="-128"/>
              </a:rPr>
              <a:t>May 2010</a:t>
            </a:r>
            <a:endParaRPr kumimoji="0" lang="en-US" altLang="ko-KR" sz="4000" b="1" dirty="0">
              <a:latin typeface="Times New Roman" pitchFamily="18"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 name="Slide Number Placeholder 5"/>
          <p:cNvSpPr>
            <a:spLocks noGrp="1"/>
          </p:cNvSpPr>
          <p:nvPr>
            <p:ph type="sldNum" sz="quarter" idx="12"/>
          </p:nvPr>
        </p:nvSpPr>
        <p:spPr/>
        <p:txBody>
          <a:bodyPr/>
          <a:lstStyle/>
          <a:p>
            <a:fld id="{D6D3FD18-322D-4D31-920C-0D9C2CD7D8AA}" type="slidenum">
              <a:rPr lang="ja-JP" altLang="en-US"/>
              <a:pPr/>
              <a:t>3</a:t>
            </a:fld>
            <a:endParaRPr lang="en-US" altLang="ja-JP"/>
          </a:p>
        </p:txBody>
      </p:sp>
      <p:sp>
        <p:nvSpPr>
          <p:cNvPr id="44" name="Rectangle 7"/>
          <p:cNvSpPr txBox="1">
            <a:spLocks/>
          </p:cNvSpPr>
          <p:nvPr/>
        </p:nvSpPr>
        <p:spPr bwMode="auto">
          <a:xfrm>
            <a:off x="149226" y="4746625"/>
            <a:ext cx="8842374" cy="511175"/>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marL="342900" lvl="0" indent="-342900" eaLnBrk="0" latinLnBrk="0" hangingPunct="0">
              <a:spcBef>
                <a:spcPct val="20000"/>
              </a:spcBef>
              <a:buFontTx/>
              <a:buChar char="•"/>
            </a:pPr>
            <a:r>
              <a:rPr lang="en-US" altLang="ja-JP" sz="2800" dirty="0" smtClean="0">
                <a:latin typeface="Times New Roman" pitchFamily="18" charset="0"/>
                <a:ea typeface="굴림" charset="-127"/>
                <a:cs typeface="Times New Roman" pitchFamily="18" charset="0"/>
              </a:rPr>
              <a:t>Figure </a:t>
            </a:r>
            <a:r>
              <a:rPr lang="en-US" altLang="ja-JP" sz="2800" dirty="0" smtClean="0">
                <a:latin typeface="Times New Roman" pitchFamily="18" charset="0"/>
                <a:cs typeface="Times New Roman" pitchFamily="18" charset="0"/>
              </a:rPr>
              <a:t>40</a:t>
            </a:r>
            <a:r>
              <a:rPr lang="en-US" altLang="ja-JP" sz="2800" dirty="0" smtClean="0">
                <a:latin typeface="Times New Roman" pitchFamily="18" charset="0"/>
                <a:ea typeface="굴림" charset="-127"/>
                <a:cs typeface="Times New Roman" pitchFamily="18" charset="0"/>
              </a:rPr>
              <a:t> – CSK system</a:t>
            </a:r>
            <a:endParaRPr kumimoji="0" lang="en-US" altLang="ja-JP" sz="2800" b="0" i="0" u="none" strike="noStrike" kern="1200" cap="none" spc="0" normalizeH="0" baseline="0" noProof="0" dirty="0" smtClean="0">
              <a:ln>
                <a:noFill/>
              </a:ln>
              <a:solidFill>
                <a:schemeClr val="tx1"/>
              </a:solidFill>
              <a:effectLst/>
              <a:uLnTx/>
              <a:uFillTx/>
              <a:latin typeface="Times New Roman" pitchFamily="18" charset="0"/>
              <a:cs typeface="Times New Roman" pitchFamily="18" charset="0"/>
            </a:endParaRPr>
          </a:p>
        </p:txBody>
      </p:sp>
      <p:sp>
        <p:nvSpPr>
          <p:cNvPr id="45" name="Rectangle 2"/>
          <p:cNvSpPr>
            <a:spLocks noChangeArrowheads="1"/>
          </p:cNvSpPr>
          <p:nvPr/>
        </p:nvSpPr>
        <p:spPr bwMode="auto">
          <a:xfrm>
            <a:off x="609600" y="609600"/>
            <a:ext cx="7772400" cy="762000"/>
          </a:xfrm>
          <a:prstGeom prst="rect">
            <a:avLst/>
          </a:prstGeom>
          <a:noFill/>
          <a:ln w="9525">
            <a:noFill/>
            <a:miter lim="800000"/>
            <a:headEnd/>
            <a:tailEnd/>
          </a:ln>
        </p:spPr>
        <p:txBody>
          <a:bodyPr lIns="92075" tIns="46038" rIns="92075" bIns="46038" anchor="ctr"/>
          <a:lstStyle/>
          <a:p>
            <a:pPr algn="ctr" eaLnBrk="0" latinLnBrk="0" hangingPunct="0"/>
            <a:r>
              <a:rPr kumimoji="0" lang="en-US" altLang="ko-KR" sz="4400" b="1" dirty="0">
                <a:solidFill>
                  <a:schemeClr val="tx2"/>
                </a:solidFill>
                <a:latin typeface="Times New Roman" pitchFamily="18" charset="0"/>
              </a:rPr>
              <a:t>CID </a:t>
            </a:r>
            <a:r>
              <a:rPr kumimoji="0" lang="en-US" altLang="ko-KR" sz="4400" b="1" dirty="0" smtClean="0">
                <a:solidFill>
                  <a:schemeClr val="tx2"/>
                </a:solidFill>
                <a:latin typeface="Times New Roman" pitchFamily="18" charset="0"/>
              </a:rPr>
              <a:t>399</a:t>
            </a:r>
            <a:endParaRPr kumimoji="0" lang="en-US" altLang="ko-KR" sz="4400" b="1" dirty="0">
              <a:solidFill>
                <a:schemeClr val="tx2"/>
              </a:solidFill>
              <a:latin typeface="Times New Roman" pitchFamily="18" charset="0"/>
            </a:endParaRPr>
          </a:p>
        </p:txBody>
      </p:sp>
      <p:grpSp>
        <p:nvGrpSpPr>
          <p:cNvPr id="84" name="그룹 83"/>
          <p:cNvGrpSpPr/>
          <p:nvPr/>
        </p:nvGrpSpPr>
        <p:grpSpPr>
          <a:xfrm>
            <a:off x="1385888" y="1905000"/>
            <a:ext cx="5762625" cy="2308225"/>
            <a:chOff x="1385888" y="1905000"/>
            <a:chExt cx="5762625" cy="2308225"/>
          </a:xfrm>
        </p:grpSpPr>
        <p:sp>
          <p:nvSpPr>
            <p:cNvPr id="85" name="Text Box 6"/>
            <p:cNvSpPr txBox="1">
              <a:spLocks noChangeArrowheads="1"/>
            </p:cNvSpPr>
            <p:nvPr/>
          </p:nvSpPr>
          <p:spPr bwMode="auto">
            <a:xfrm>
              <a:off x="5641975" y="2212975"/>
              <a:ext cx="455613" cy="284163"/>
            </a:xfrm>
            <a:prstGeom prst="rect">
              <a:avLst/>
            </a:prstGeom>
            <a:noFill/>
            <a:ln w="9525">
              <a:solidFill>
                <a:schemeClr val="tx1"/>
              </a:solidFill>
              <a:miter lim="800000"/>
              <a:headEnd/>
              <a:tailEnd/>
            </a:ln>
            <a:effectLst/>
          </p:spPr>
          <p:txBody>
            <a:bodyPr wrap="none">
              <a:spAutoFit/>
            </a:bodyPr>
            <a:lstStyle/>
            <a:p>
              <a:r>
                <a:rPr kumimoji="1" lang="en-US" altLang="ja-JP" sz="1200">
                  <a:latin typeface="Times New Roman" pitchFamily="18" charset="0"/>
                </a:rPr>
                <a:t>D/A</a:t>
              </a:r>
            </a:p>
          </p:txBody>
        </p:sp>
        <p:sp>
          <p:nvSpPr>
            <p:cNvPr id="86" name="Line 10"/>
            <p:cNvSpPr>
              <a:spLocks noChangeShapeType="1"/>
            </p:cNvSpPr>
            <p:nvPr/>
          </p:nvSpPr>
          <p:spPr bwMode="auto">
            <a:xfrm>
              <a:off x="6097588" y="2355850"/>
              <a:ext cx="200025" cy="0"/>
            </a:xfrm>
            <a:prstGeom prst="line">
              <a:avLst/>
            </a:prstGeom>
            <a:noFill/>
            <a:ln w="9525">
              <a:solidFill>
                <a:schemeClr val="tx1"/>
              </a:solidFill>
              <a:round/>
              <a:headEnd/>
              <a:tailEnd type="triangle" w="med" len="med"/>
            </a:ln>
            <a:effectLst/>
          </p:spPr>
          <p:txBody>
            <a:bodyPr/>
            <a:lstStyle/>
            <a:p>
              <a:endParaRPr lang="ko-KR" altLang="en-US"/>
            </a:p>
          </p:txBody>
        </p:sp>
        <p:sp>
          <p:nvSpPr>
            <p:cNvPr id="87" name="Line 11"/>
            <p:cNvSpPr>
              <a:spLocks noChangeShapeType="1"/>
            </p:cNvSpPr>
            <p:nvPr/>
          </p:nvSpPr>
          <p:spPr bwMode="auto">
            <a:xfrm>
              <a:off x="6097588" y="2716213"/>
              <a:ext cx="200025" cy="0"/>
            </a:xfrm>
            <a:prstGeom prst="line">
              <a:avLst/>
            </a:prstGeom>
            <a:noFill/>
            <a:ln w="9525">
              <a:solidFill>
                <a:schemeClr val="tx1"/>
              </a:solidFill>
              <a:round/>
              <a:headEnd/>
              <a:tailEnd type="triangle" w="med" len="med"/>
            </a:ln>
            <a:effectLst/>
          </p:spPr>
          <p:txBody>
            <a:bodyPr/>
            <a:lstStyle/>
            <a:p>
              <a:endParaRPr lang="ko-KR" altLang="en-US"/>
            </a:p>
          </p:txBody>
        </p:sp>
        <p:sp>
          <p:nvSpPr>
            <p:cNvPr id="88" name="Line 12"/>
            <p:cNvSpPr>
              <a:spLocks noChangeShapeType="1"/>
            </p:cNvSpPr>
            <p:nvPr/>
          </p:nvSpPr>
          <p:spPr bwMode="auto">
            <a:xfrm>
              <a:off x="6097588" y="3076575"/>
              <a:ext cx="200025" cy="0"/>
            </a:xfrm>
            <a:prstGeom prst="line">
              <a:avLst/>
            </a:prstGeom>
            <a:noFill/>
            <a:ln w="9525">
              <a:solidFill>
                <a:schemeClr val="tx1"/>
              </a:solidFill>
              <a:round/>
              <a:headEnd/>
              <a:tailEnd type="triangle" w="med" len="med"/>
            </a:ln>
            <a:effectLst/>
          </p:spPr>
          <p:txBody>
            <a:bodyPr/>
            <a:lstStyle/>
            <a:p>
              <a:endParaRPr lang="ko-KR" altLang="en-US"/>
            </a:p>
          </p:txBody>
        </p:sp>
        <p:sp>
          <p:nvSpPr>
            <p:cNvPr id="89" name="Text Box 13"/>
            <p:cNvSpPr txBox="1">
              <a:spLocks noChangeArrowheads="1"/>
            </p:cNvSpPr>
            <p:nvPr/>
          </p:nvSpPr>
          <p:spPr bwMode="auto">
            <a:xfrm>
              <a:off x="5641975" y="2597150"/>
              <a:ext cx="455613" cy="284163"/>
            </a:xfrm>
            <a:prstGeom prst="rect">
              <a:avLst/>
            </a:prstGeom>
            <a:noFill/>
            <a:ln w="9525">
              <a:solidFill>
                <a:schemeClr val="tx1"/>
              </a:solidFill>
              <a:miter lim="800000"/>
              <a:headEnd/>
              <a:tailEnd/>
            </a:ln>
            <a:effectLst/>
          </p:spPr>
          <p:txBody>
            <a:bodyPr wrap="none">
              <a:spAutoFit/>
            </a:bodyPr>
            <a:lstStyle/>
            <a:p>
              <a:r>
                <a:rPr kumimoji="1" lang="en-US" altLang="ja-JP" sz="1200">
                  <a:latin typeface="Times New Roman" pitchFamily="18" charset="0"/>
                </a:rPr>
                <a:t>D/A</a:t>
              </a:r>
            </a:p>
          </p:txBody>
        </p:sp>
        <p:sp>
          <p:nvSpPr>
            <p:cNvPr id="90" name="Text Box 14"/>
            <p:cNvSpPr txBox="1">
              <a:spLocks noChangeArrowheads="1"/>
            </p:cNvSpPr>
            <p:nvPr/>
          </p:nvSpPr>
          <p:spPr bwMode="auto">
            <a:xfrm>
              <a:off x="5641975" y="2957513"/>
              <a:ext cx="455613" cy="284162"/>
            </a:xfrm>
            <a:prstGeom prst="rect">
              <a:avLst/>
            </a:prstGeom>
            <a:noFill/>
            <a:ln w="9525">
              <a:solidFill>
                <a:schemeClr val="tx1"/>
              </a:solidFill>
              <a:miter lim="800000"/>
              <a:headEnd/>
              <a:tailEnd/>
            </a:ln>
            <a:effectLst/>
          </p:spPr>
          <p:txBody>
            <a:bodyPr wrap="none">
              <a:spAutoFit/>
            </a:bodyPr>
            <a:lstStyle/>
            <a:p>
              <a:r>
                <a:rPr kumimoji="1" lang="en-US" altLang="ja-JP" sz="1200">
                  <a:latin typeface="Times New Roman" pitchFamily="18" charset="0"/>
                </a:rPr>
                <a:t>D/A</a:t>
              </a:r>
            </a:p>
          </p:txBody>
        </p:sp>
        <p:sp>
          <p:nvSpPr>
            <p:cNvPr id="91" name="Text Box 30"/>
            <p:cNvSpPr txBox="1">
              <a:spLocks noChangeArrowheads="1"/>
            </p:cNvSpPr>
            <p:nvPr/>
          </p:nvSpPr>
          <p:spPr bwMode="auto">
            <a:xfrm>
              <a:off x="6076950" y="1905000"/>
              <a:ext cx="1071563" cy="274638"/>
            </a:xfrm>
            <a:prstGeom prst="rect">
              <a:avLst/>
            </a:prstGeom>
            <a:noFill/>
            <a:ln w="9525">
              <a:noFill/>
              <a:miter lim="800000"/>
              <a:headEnd/>
              <a:tailEnd/>
            </a:ln>
            <a:effectLst/>
          </p:spPr>
          <p:txBody>
            <a:bodyPr wrap="none">
              <a:spAutoFit/>
            </a:bodyPr>
            <a:lstStyle/>
            <a:p>
              <a:r>
                <a:rPr kumimoji="1" lang="en-US" altLang="ja-JP" sz="1200">
                  <a:latin typeface="Times New Roman" pitchFamily="18" charset="0"/>
                </a:rPr>
                <a:t>Optical source</a:t>
              </a:r>
            </a:p>
          </p:txBody>
        </p:sp>
        <p:sp>
          <p:nvSpPr>
            <p:cNvPr id="92" name="Rectangle 44"/>
            <p:cNvSpPr>
              <a:spLocks noChangeArrowheads="1"/>
            </p:cNvSpPr>
            <p:nvPr/>
          </p:nvSpPr>
          <p:spPr bwMode="auto">
            <a:xfrm>
              <a:off x="4578350" y="2217738"/>
              <a:ext cx="661988" cy="1008062"/>
            </a:xfrm>
            <a:prstGeom prst="rect">
              <a:avLst/>
            </a:prstGeom>
            <a:noFill/>
            <a:ln w="9525">
              <a:solidFill>
                <a:schemeClr val="tx1"/>
              </a:solidFill>
              <a:miter lim="800000"/>
              <a:headEnd/>
              <a:tailEnd/>
            </a:ln>
            <a:effectLst/>
          </p:spPr>
          <p:txBody>
            <a:bodyPr wrap="none" anchor="ctr"/>
            <a:lstStyle/>
            <a:p>
              <a:endParaRPr lang="ko-KR" altLang="en-US"/>
            </a:p>
          </p:txBody>
        </p:sp>
        <p:sp>
          <p:nvSpPr>
            <p:cNvPr id="93" name="Text Box 45"/>
            <p:cNvSpPr txBox="1">
              <a:spLocks noChangeArrowheads="1"/>
            </p:cNvSpPr>
            <p:nvPr/>
          </p:nvSpPr>
          <p:spPr bwMode="auto">
            <a:xfrm>
              <a:off x="4568825" y="2387600"/>
              <a:ext cx="674688" cy="639763"/>
            </a:xfrm>
            <a:prstGeom prst="rect">
              <a:avLst/>
            </a:prstGeom>
            <a:noFill/>
            <a:ln w="9525">
              <a:noFill/>
              <a:miter lim="800000"/>
              <a:headEnd/>
              <a:tailEnd/>
            </a:ln>
            <a:effectLst/>
          </p:spPr>
          <p:txBody>
            <a:bodyPr wrap="none">
              <a:spAutoFit/>
            </a:bodyPr>
            <a:lstStyle/>
            <a:p>
              <a:pPr algn="ctr"/>
              <a:r>
                <a:rPr kumimoji="1" lang="en-US" altLang="ja-JP" sz="1200">
                  <a:latin typeface="Times New Roman" pitchFamily="18" charset="0"/>
                </a:rPr>
                <a:t>xy</a:t>
              </a:r>
            </a:p>
            <a:p>
              <a:pPr algn="ctr"/>
              <a:r>
                <a:rPr kumimoji="1" lang="en-US" altLang="ja-JP" sz="1200">
                  <a:latin typeface="Times New Roman" pitchFamily="18" charset="0"/>
                </a:rPr>
                <a:t>to</a:t>
              </a:r>
            </a:p>
            <a:p>
              <a:pPr algn="ctr"/>
              <a:r>
                <a:rPr kumimoji="1" lang="en-US" altLang="ja-JP" sz="1200">
                  <a:latin typeface="Times New Roman" pitchFamily="18" charset="0"/>
                </a:rPr>
                <a:t>Pi,Pj,Pk</a:t>
              </a:r>
            </a:p>
          </p:txBody>
        </p:sp>
        <p:sp>
          <p:nvSpPr>
            <p:cNvPr id="94" name="Rectangle 46"/>
            <p:cNvSpPr>
              <a:spLocks noChangeArrowheads="1"/>
            </p:cNvSpPr>
            <p:nvPr/>
          </p:nvSpPr>
          <p:spPr bwMode="auto">
            <a:xfrm>
              <a:off x="3795713" y="2217738"/>
              <a:ext cx="522287" cy="1008062"/>
            </a:xfrm>
            <a:prstGeom prst="rect">
              <a:avLst/>
            </a:prstGeom>
            <a:noFill/>
            <a:ln w="9525">
              <a:solidFill>
                <a:schemeClr val="tx1"/>
              </a:solidFill>
              <a:miter lim="800000"/>
              <a:headEnd/>
              <a:tailEnd/>
            </a:ln>
            <a:effectLst/>
          </p:spPr>
          <p:txBody>
            <a:bodyPr wrap="none" anchor="ctr"/>
            <a:lstStyle/>
            <a:p>
              <a:endParaRPr lang="ko-KR" altLang="en-US"/>
            </a:p>
          </p:txBody>
        </p:sp>
        <p:sp>
          <p:nvSpPr>
            <p:cNvPr id="95" name="Text Box 47"/>
            <p:cNvSpPr txBox="1">
              <a:spLocks noChangeArrowheads="1"/>
            </p:cNvSpPr>
            <p:nvPr/>
          </p:nvSpPr>
          <p:spPr bwMode="auto">
            <a:xfrm>
              <a:off x="3733800" y="2460625"/>
              <a:ext cx="633413" cy="457200"/>
            </a:xfrm>
            <a:prstGeom prst="rect">
              <a:avLst/>
            </a:prstGeom>
            <a:noFill/>
            <a:ln w="9525">
              <a:noFill/>
              <a:miter lim="800000"/>
              <a:headEnd/>
              <a:tailEnd/>
            </a:ln>
            <a:effectLst/>
          </p:spPr>
          <p:txBody>
            <a:bodyPr wrap="none">
              <a:spAutoFit/>
            </a:bodyPr>
            <a:lstStyle/>
            <a:p>
              <a:pPr algn="ctr"/>
              <a:r>
                <a:rPr kumimoji="1" lang="en-US" altLang="ja-JP" sz="1200">
                  <a:latin typeface="Times New Roman" pitchFamily="18" charset="0"/>
                </a:rPr>
                <a:t>Color</a:t>
              </a:r>
            </a:p>
            <a:p>
              <a:pPr algn="ctr"/>
              <a:r>
                <a:rPr kumimoji="1" lang="en-US" altLang="ja-JP" sz="1200">
                  <a:latin typeface="Times New Roman" pitchFamily="18" charset="0"/>
                </a:rPr>
                <a:t>Coding</a:t>
              </a:r>
            </a:p>
          </p:txBody>
        </p:sp>
        <p:sp>
          <p:nvSpPr>
            <p:cNvPr id="96" name="Line 48"/>
            <p:cNvSpPr>
              <a:spLocks noChangeShapeType="1"/>
            </p:cNvSpPr>
            <p:nvPr/>
          </p:nvSpPr>
          <p:spPr bwMode="auto">
            <a:xfrm>
              <a:off x="4316413" y="2506663"/>
              <a:ext cx="266700" cy="0"/>
            </a:xfrm>
            <a:prstGeom prst="line">
              <a:avLst/>
            </a:prstGeom>
            <a:noFill/>
            <a:ln w="9525">
              <a:solidFill>
                <a:schemeClr val="tx1"/>
              </a:solidFill>
              <a:round/>
              <a:headEnd/>
              <a:tailEnd type="triangle" w="med" len="med"/>
            </a:ln>
            <a:effectLst/>
          </p:spPr>
          <p:txBody>
            <a:bodyPr/>
            <a:lstStyle/>
            <a:p>
              <a:endParaRPr lang="ko-KR" altLang="en-US"/>
            </a:p>
          </p:txBody>
        </p:sp>
        <p:sp>
          <p:nvSpPr>
            <p:cNvPr id="97" name="Line 49"/>
            <p:cNvSpPr>
              <a:spLocks noChangeShapeType="1"/>
            </p:cNvSpPr>
            <p:nvPr/>
          </p:nvSpPr>
          <p:spPr bwMode="auto">
            <a:xfrm>
              <a:off x="4316413" y="2867025"/>
              <a:ext cx="266700" cy="0"/>
            </a:xfrm>
            <a:prstGeom prst="line">
              <a:avLst/>
            </a:prstGeom>
            <a:noFill/>
            <a:ln w="9525">
              <a:solidFill>
                <a:schemeClr val="tx1"/>
              </a:solidFill>
              <a:round/>
              <a:headEnd/>
              <a:tailEnd type="triangle" w="med" len="med"/>
            </a:ln>
            <a:effectLst/>
          </p:spPr>
          <p:txBody>
            <a:bodyPr/>
            <a:lstStyle/>
            <a:p>
              <a:endParaRPr lang="ko-KR" altLang="en-US"/>
            </a:p>
          </p:txBody>
        </p:sp>
        <p:sp>
          <p:nvSpPr>
            <p:cNvPr id="98" name="Text Box 50"/>
            <p:cNvSpPr txBox="1">
              <a:spLocks noChangeArrowheads="1"/>
            </p:cNvSpPr>
            <p:nvPr/>
          </p:nvSpPr>
          <p:spPr bwMode="auto">
            <a:xfrm>
              <a:off x="4316413" y="2244725"/>
              <a:ext cx="287337" cy="304800"/>
            </a:xfrm>
            <a:prstGeom prst="rect">
              <a:avLst/>
            </a:prstGeom>
            <a:noFill/>
            <a:ln w="9525" algn="ctr">
              <a:noFill/>
              <a:miter lim="800000"/>
              <a:headEnd/>
              <a:tailEnd/>
            </a:ln>
            <a:effectLst/>
          </p:spPr>
          <p:txBody>
            <a:bodyPr wrap="none" lIns="90000" tIns="46800" rIns="90000" bIns="46800">
              <a:spAutoFit/>
            </a:bodyPr>
            <a:lstStyle/>
            <a:p>
              <a:pPr latinLnBrk="1"/>
              <a:r>
                <a:rPr kumimoji="1" lang="en-US" altLang="ja-JP" sz="1400" b="1">
                  <a:latin typeface="HY헤드라인M" pitchFamily="18" charset="-127"/>
                  <a:ea typeface="HY헤드라인M" pitchFamily="18" charset="-127"/>
                  <a:sym typeface="Wingdings 2" pitchFamily="18" charset="2"/>
                </a:rPr>
                <a:t>x</a:t>
              </a:r>
            </a:p>
          </p:txBody>
        </p:sp>
        <p:sp>
          <p:nvSpPr>
            <p:cNvPr id="99" name="Text Box 51"/>
            <p:cNvSpPr txBox="1">
              <a:spLocks noChangeArrowheads="1"/>
            </p:cNvSpPr>
            <p:nvPr/>
          </p:nvSpPr>
          <p:spPr bwMode="auto">
            <a:xfrm>
              <a:off x="4316413" y="2605088"/>
              <a:ext cx="284162" cy="304800"/>
            </a:xfrm>
            <a:prstGeom prst="rect">
              <a:avLst/>
            </a:prstGeom>
            <a:noFill/>
            <a:ln w="9525" algn="ctr">
              <a:noFill/>
              <a:miter lim="800000"/>
              <a:headEnd/>
              <a:tailEnd/>
            </a:ln>
            <a:effectLst/>
          </p:spPr>
          <p:txBody>
            <a:bodyPr wrap="none" lIns="90000" tIns="46800" rIns="90000" bIns="46800">
              <a:spAutoFit/>
            </a:bodyPr>
            <a:lstStyle/>
            <a:p>
              <a:pPr latinLnBrk="1"/>
              <a:r>
                <a:rPr kumimoji="1" lang="en-US" altLang="ja-JP" sz="1400" b="1">
                  <a:latin typeface="HY헤드라인M" pitchFamily="18" charset="-127"/>
                  <a:ea typeface="HY헤드라인M" pitchFamily="18" charset="-127"/>
                  <a:sym typeface="Wingdings 2" pitchFamily="18" charset="2"/>
                </a:rPr>
                <a:t>y</a:t>
              </a:r>
            </a:p>
          </p:txBody>
        </p:sp>
        <p:sp>
          <p:nvSpPr>
            <p:cNvPr id="100" name="Line 65"/>
            <p:cNvSpPr>
              <a:spLocks noChangeShapeType="1"/>
            </p:cNvSpPr>
            <p:nvPr/>
          </p:nvSpPr>
          <p:spPr bwMode="auto">
            <a:xfrm>
              <a:off x="5240338" y="2362200"/>
              <a:ext cx="382587" cy="1588"/>
            </a:xfrm>
            <a:prstGeom prst="line">
              <a:avLst/>
            </a:prstGeom>
            <a:noFill/>
            <a:ln w="9525">
              <a:solidFill>
                <a:schemeClr val="tx1"/>
              </a:solidFill>
              <a:round/>
              <a:headEnd/>
              <a:tailEnd type="triangle" w="med" len="med"/>
            </a:ln>
            <a:effectLst/>
          </p:spPr>
          <p:txBody>
            <a:bodyPr/>
            <a:lstStyle/>
            <a:p>
              <a:endParaRPr lang="ko-KR" altLang="en-US"/>
            </a:p>
          </p:txBody>
        </p:sp>
        <p:sp>
          <p:nvSpPr>
            <p:cNvPr id="101" name="Line 66"/>
            <p:cNvSpPr>
              <a:spLocks noChangeShapeType="1"/>
            </p:cNvSpPr>
            <p:nvPr/>
          </p:nvSpPr>
          <p:spPr bwMode="auto">
            <a:xfrm>
              <a:off x="5240338" y="2722563"/>
              <a:ext cx="395287" cy="1587"/>
            </a:xfrm>
            <a:prstGeom prst="line">
              <a:avLst/>
            </a:prstGeom>
            <a:noFill/>
            <a:ln w="9525">
              <a:solidFill>
                <a:schemeClr val="tx1"/>
              </a:solidFill>
              <a:round/>
              <a:headEnd/>
              <a:tailEnd type="triangle" w="med" len="med"/>
            </a:ln>
            <a:effectLst/>
          </p:spPr>
          <p:txBody>
            <a:bodyPr/>
            <a:lstStyle/>
            <a:p>
              <a:endParaRPr lang="ko-KR" altLang="en-US"/>
            </a:p>
          </p:txBody>
        </p:sp>
        <p:sp>
          <p:nvSpPr>
            <p:cNvPr id="102" name="Line 67"/>
            <p:cNvSpPr>
              <a:spLocks noChangeShapeType="1"/>
            </p:cNvSpPr>
            <p:nvPr/>
          </p:nvSpPr>
          <p:spPr bwMode="auto">
            <a:xfrm>
              <a:off x="5240338" y="3082925"/>
              <a:ext cx="395287" cy="1588"/>
            </a:xfrm>
            <a:prstGeom prst="line">
              <a:avLst/>
            </a:prstGeom>
            <a:noFill/>
            <a:ln w="9525">
              <a:solidFill>
                <a:schemeClr val="tx1"/>
              </a:solidFill>
              <a:round/>
              <a:headEnd/>
              <a:tailEnd type="triangle" w="med" len="med"/>
            </a:ln>
            <a:effectLst/>
          </p:spPr>
          <p:txBody>
            <a:bodyPr/>
            <a:lstStyle/>
            <a:p>
              <a:endParaRPr lang="ko-KR" altLang="en-US"/>
            </a:p>
          </p:txBody>
        </p:sp>
        <p:sp>
          <p:nvSpPr>
            <p:cNvPr id="103" name="Text Box 68"/>
            <p:cNvSpPr txBox="1">
              <a:spLocks noChangeArrowheads="1"/>
            </p:cNvSpPr>
            <p:nvPr/>
          </p:nvSpPr>
          <p:spPr bwMode="auto">
            <a:xfrm>
              <a:off x="5189538" y="2119313"/>
              <a:ext cx="298450" cy="244475"/>
            </a:xfrm>
            <a:prstGeom prst="rect">
              <a:avLst/>
            </a:prstGeom>
            <a:noFill/>
            <a:ln w="9525" algn="ctr">
              <a:noFill/>
              <a:miter lim="800000"/>
              <a:headEnd/>
              <a:tailEnd/>
            </a:ln>
            <a:effectLst/>
          </p:spPr>
          <p:txBody>
            <a:bodyPr wrap="none" lIns="90000" tIns="46800" rIns="90000" bIns="46800">
              <a:spAutoFit/>
            </a:bodyPr>
            <a:lstStyle/>
            <a:p>
              <a:pPr latinLnBrk="1"/>
              <a:r>
                <a:rPr kumimoji="1" lang="en-US" altLang="ja-JP" sz="1000" b="1">
                  <a:latin typeface="HY헤드라인M" pitchFamily="18" charset="-127"/>
                  <a:ea typeface="HY헤드라인M" pitchFamily="18" charset="-127"/>
                  <a:sym typeface="Wingdings 2" pitchFamily="18" charset="2"/>
                </a:rPr>
                <a:t>Pi</a:t>
              </a:r>
            </a:p>
          </p:txBody>
        </p:sp>
        <p:sp>
          <p:nvSpPr>
            <p:cNvPr id="104" name="Text Box 69"/>
            <p:cNvSpPr txBox="1">
              <a:spLocks noChangeArrowheads="1"/>
            </p:cNvSpPr>
            <p:nvPr/>
          </p:nvSpPr>
          <p:spPr bwMode="auto">
            <a:xfrm>
              <a:off x="5183188" y="2466975"/>
              <a:ext cx="339725" cy="244475"/>
            </a:xfrm>
            <a:prstGeom prst="rect">
              <a:avLst/>
            </a:prstGeom>
            <a:noFill/>
            <a:ln w="9525" algn="ctr">
              <a:noFill/>
              <a:miter lim="800000"/>
              <a:headEnd/>
              <a:tailEnd/>
            </a:ln>
            <a:effectLst/>
          </p:spPr>
          <p:txBody>
            <a:bodyPr lIns="90000" tIns="46800" rIns="90000" bIns="46800">
              <a:spAutoFit/>
            </a:bodyPr>
            <a:lstStyle/>
            <a:p>
              <a:pPr latinLnBrk="1"/>
              <a:r>
                <a:rPr kumimoji="1" lang="en-US" altLang="ja-JP" sz="1000" b="1">
                  <a:latin typeface="HY헤드라인M" pitchFamily="18" charset="-127"/>
                  <a:ea typeface="HY헤드라인M" pitchFamily="18" charset="-127"/>
                  <a:sym typeface="Wingdings 2" pitchFamily="18" charset="2"/>
                </a:rPr>
                <a:t>Pj</a:t>
              </a:r>
            </a:p>
          </p:txBody>
        </p:sp>
        <p:sp>
          <p:nvSpPr>
            <p:cNvPr id="105" name="Text Box 70"/>
            <p:cNvSpPr txBox="1">
              <a:spLocks noChangeArrowheads="1"/>
            </p:cNvSpPr>
            <p:nvPr/>
          </p:nvSpPr>
          <p:spPr bwMode="auto">
            <a:xfrm>
              <a:off x="5183188" y="2836863"/>
              <a:ext cx="333375" cy="244475"/>
            </a:xfrm>
            <a:prstGeom prst="rect">
              <a:avLst/>
            </a:prstGeom>
            <a:noFill/>
            <a:ln w="9525" algn="ctr">
              <a:noFill/>
              <a:miter lim="800000"/>
              <a:headEnd/>
              <a:tailEnd/>
            </a:ln>
            <a:effectLst/>
          </p:spPr>
          <p:txBody>
            <a:bodyPr wrap="none" lIns="90000" tIns="46800" rIns="90000" bIns="46800">
              <a:spAutoFit/>
            </a:bodyPr>
            <a:lstStyle/>
            <a:p>
              <a:pPr latinLnBrk="1"/>
              <a:r>
                <a:rPr kumimoji="1" lang="en-US" altLang="ja-JP" sz="1000" b="1">
                  <a:latin typeface="HY헤드라인M" pitchFamily="18" charset="-127"/>
                  <a:ea typeface="HY헤드라인M" pitchFamily="18" charset="-127"/>
                  <a:sym typeface="Wingdings 2" pitchFamily="18" charset="2"/>
                </a:rPr>
                <a:t>Pk</a:t>
              </a:r>
            </a:p>
          </p:txBody>
        </p:sp>
        <p:sp>
          <p:nvSpPr>
            <p:cNvPr id="106" name="Line 71"/>
            <p:cNvSpPr>
              <a:spLocks noChangeShapeType="1"/>
            </p:cNvSpPr>
            <p:nvPr/>
          </p:nvSpPr>
          <p:spPr bwMode="auto">
            <a:xfrm>
              <a:off x="3533775" y="2689225"/>
              <a:ext cx="260350" cy="0"/>
            </a:xfrm>
            <a:prstGeom prst="line">
              <a:avLst/>
            </a:prstGeom>
            <a:noFill/>
            <a:ln w="9525">
              <a:solidFill>
                <a:schemeClr val="tx1"/>
              </a:solidFill>
              <a:round/>
              <a:headEnd/>
              <a:tailEnd type="triangle" w="med" len="med"/>
            </a:ln>
            <a:effectLst/>
          </p:spPr>
          <p:txBody>
            <a:bodyPr lIns="90000" tIns="46800" rIns="90000" bIns="46800">
              <a:spAutoFit/>
            </a:bodyPr>
            <a:lstStyle/>
            <a:p>
              <a:endParaRPr lang="ko-KR" altLang="en-US"/>
            </a:p>
          </p:txBody>
        </p:sp>
        <p:sp>
          <p:nvSpPr>
            <p:cNvPr id="107" name="Text Box 72"/>
            <p:cNvSpPr txBox="1">
              <a:spLocks noChangeArrowheads="1"/>
            </p:cNvSpPr>
            <p:nvPr/>
          </p:nvSpPr>
          <p:spPr bwMode="auto">
            <a:xfrm>
              <a:off x="1385888" y="2392363"/>
              <a:ext cx="454025" cy="244475"/>
            </a:xfrm>
            <a:prstGeom prst="rect">
              <a:avLst/>
            </a:prstGeom>
            <a:noFill/>
            <a:ln w="9525" algn="ctr">
              <a:noFill/>
              <a:miter lim="800000"/>
              <a:headEnd/>
              <a:tailEnd/>
            </a:ln>
            <a:effectLst/>
          </p:spPr>
          <p:txBody>
            <a:bodyPr wrap="none" lIns="90000" tIns="46800" rIns="90000" bIns="46800">
              <a:spAutoFit/>
            </a:bodyPr>
            <a:lstStyle/>
            <a:p>
              <a:pPr latinLnBrk="1"/>
              <a:r>
                <a:rPr kumimoji="1" lang="en-US" altLang="ja-JP" sz="1000" b="1">
                  <a:latin typeface="HY헤드라인M" pitchFamily="18" charset="-127"/>
                  <a:ea typeface="HY헤드라인M" pitchFamily="18" charset="-127"/>
                  <a:sym typeface="Wingdings 2" pitchFamily="18" charset="2"/>
                </a:rPr>
                <a:t>Data</a:t>
              </a:r>
            </a:p>
          </p:txBody>
        </p:sp>
        <p:sp>
          <p:nvSpPr>
            <p:cNvPr id="108" name="Rectangle 79"/>
            <p:cNvSpPr>
              <a:spLocks noChangeArrowheads="1"/>
            </p:cNvSpPr>
            <p:nvPr/>
          </p:nvSpPr>
          <p:spPr bwMode="auto">
            <a:xfrm>
              <a:off x="4227513" y="3554413"/>
              <a:ext cx="881062" cy="658812"/>
            </a:xfrm>
            <a:prstGeom prst="rect">
              <a:avLst/>
            </a:prstGeom>
            <a:noFill/>
            <a:ln w="9525">
              <a:solidFill>
                <a:schemeClr val="tx1"/>
              </a:solidFill>
              <a:miter lim="800000"/>
              <a:headEnd/>
              <a:tailEnd/>
            </a:ln>
            <a:effectLst/>
          </p:spPr>
          <p:txBody>
            <a:bodyPr wrap="none" anchor="ctr"/>
            <a:lstStyle/>
            <a:p>
              <a:pPr algn="ctr"/>
              <a:r>
                <a:rPr kumimoji="1" lang="en-US" altLang="ja-JP" sz="1200"/>
                <a:t>Channel</a:t>
              </a:r>
            </a:p>
            <a:p>
              <a:pPr algn="ctr"/>
              <a:r>
                <a:rPr kumimoji="1" lang="en-US" altLang="ja-JP" sz="1200"/>
                <a:t>Estimation</a:t>
              </a:r>
            </a:p>
            <a:p>
              <a:pPr algn="ctr"/>
              <a:r>
                <a:rPr kumimoji="1" lang="en-US" altLang="ja-JP" sz="1200"/>
                <a:t>Sequence</a:t>
              </a:r>
              <a:endParaRPr kumimoji="1" lang="ja-JP" altLang="en-US" sz="1200"/>
            </a:p>
          </p:txBody>
        </p:sp>
        <p:sp>
          <p:nvSpPr>
            <p:cNvPr id="109" name="Line 83"/>
            <p:cNvSpPr>
              <a:spLocks noChangeShapeType="1"/>
            </p:cNvSpPr>
            <p:nvPr/>
          </p:nvSpPr>
          <p:spPr bwMode="auto">
            <a:xfrm flipV="1">
              <a:off x="5099050" y="3800475"/>
              <a:ext cx="417513" cy="1588"/>
            </a:xfrm>
            <a:prstGeom prst="line">
              <a:avLst/>
            </a:prstGeom>
            <a:noFill/>
            <a:ln w="9525">
              <a:solidFill>
                <a:schemeClr val="tx1"/>
              </a:solidFill>
              <a:round/>
              <a:headEnd/>
              <a:tailEnd/>
            </a:ln>
            <a:effectLst/>
          </p:spPr>
          <p:txBody>
            <a:bodyPr lIns="90000" tIns="46800" rIns="90000" bIns="46800">
              <a:spAutoFit/>
            </a:bodyPr>
            <a:lstStyle/>
            <a:p>
              <a:endParaRPr lang="ko-KR" altLang="en-US"/>
            </a:p>
          </p:txBody>
        </p:sp>
        <p:sp>
          <p:nvSpPr>
            <p:cNvPr id="110" name="Line 84"/>
            <p:cNvSpPr>
              <a:spLocks noChangeShapeType="1"/>
            </p:cNvSpPr>
            <p:nvPr/>
          </p:nvSpPr>
          <p:spPr bwMode="auto">
            <a:xfrm flipV="1">
              <a:off x="5370513" y="3081338"/>
              <a:ext cx="0" cy="719137"/>
            </a:xfrm>
            <a:prstGeom prst="line">
              <a:avLst/>
            </a:prstGeom>
            <a:noFill/>
            <a:ln w="9525">
              <a:solidFill>
                <a:schemeClr val="tx1"/>
              </a:solidFill>
              <a:round/>
              <a:headEnd/>
              <a:tailEnd type="triangle" w="med" len="med"/>
            </a:ln>
            <a:effectLst/>
          </p:spPr>
          <p:txBody>
            <a:bodyPr/>
            <a:lstStyle/>
            <a:p>
              <a:endParaRPr lang="ko-KR" altLang="en-US"/>
            </a:p>
          </p:txBody>
        </p:sp>
        <p:sp>
          <p:nvSpPr>
            <p:cNvPr id="111" name="Rectangle 100"/>
            <p:cNvSpPr>
              <a:spLocks noChangeArrowheads="1"/>
            </p:cNvSpPr>
            <p:nvPr/>
          </p:nvSpPr>
          <p:spPr bwMode="auto">
            <a:xfrm>
              <a:off x="2843213" y="2217738"/>
              <a:ext cx="687387" cy="1008062"/>
            </a:xfrm>
            <a:prstGeom prst="rect">
              <a:avLst/>
            </a:prstGeom>
            <a:noFill/>
            <a:ln w="9525">
              <a:solidFill>
                <a:schemeClr val="tx1"/>
              </a:solidFill>
              <a:miter lim="800000"/>
              <a:headEnd/>
              <a:tailEnd/>
            </a:ln>
            <a:effectLst/>
          </p:spPr>
          <p:txBody>
            <a:bodyPr wrap="none" anchor="ctr"/>
            <a:lstStyle/>
            <a:p>
              <a:endParaRPr lang="ko-KR" altLang="en-US"/>
            </a:p>
          </p:txBody>
        </p:sp>
        <p:sp>
          <p:nvSpPr>
            <p:cNvPr id="112" name="Text Box 101"/>
            <p:cNvSpPr txBox="1">
              <a:spLocks noChangeArrowheads="1"/>
            </p:cNvSpPr>
            <p:nvPr/>
          </p:nvSpPr>
          <p:spPr bwMode="auto">
            <a:xfrm>
              <a:off x="2854325" y="2460625"/>
              <a:ext cx="693738" cy="457200"/>
            </a:xfrm>
            <a:prstGeom prst="rect">
              <a:avLst/>
            </a:prstGeom>
            <a:noFill/>
            <a:ln w="9525">
              <a:noFill/>
              <a:miter lim="800000"/>
              <a:headEnd/>
              <a:tailEnd/>
            </a:ln>
            <a:effectLst/>
          </p:spPr>
          <p:txBody>
            <a:bodyPr wrap="none">
              <a:spAutoFit/>
            </a:bodyPr>
            <a:lstStyle/>
            <a:p>
              <a:pPr algn="ctr"/>
              <a:r>
                <a:rPr kumimoji="1" lang="en-US" altLang="ja-JP" sz="1200">
                  <a:latin typeface="Times New Roman" pitchFamily="18" charset="0"/>
                </a:rPr>
                <a:t>Channel</a:t>
              </a:r>
            </a:p>
            <a:p>
              <a:pPr algn="ctr"/>
              <a:r>
                <a:rPr kumimoji="1" lang="en-US" altLang="ja-JP" sz="1200">
                  <a:latin typeface="Times New Roman" pitchFamily="18" charset="0"/>
                </a:rPr>
                <a:t>Encoder</a:t>
              </a:r>
            </a:p>
          </p:txBody>
        </p:sp>
        <p:sp>
          <p:nvSpPr>
            <p:cNvPr id="113" name="Line 102"/>
            <p:cNvSpPr>
              <a:spLocks noChangeShapeType="1"/>
            </p:cNvSpPr>
            <p:nvPr/>
          </p:nvSpPr>
          <p:spPr bwMode="auto">
            <a:xfrm>
              <a:off x="2581275" y="2689225"/>
              <a:ext cx="260350" cy="0"/>
            </a:xfrm>
            <a:prstGeom prst="line">
              <a:avLst/>
            </a:prstGeom>
            <a:noFill/>
            <a:ln w="9525">
              <a:solidFill>
                <a:schemeClr val="tx1"/>
              </a:solidFill>
              <a:round/>
              <a:headEnd/>
              <a:tailEnd type="triangle" w="med" len="med"/>
            </a:ln>
            <a:effectLst/>
          </p:spPr>
          <p:txBody>
            <a:bodyPr lIns="90000" tIns="46800" rIns="90000" bIns="46800">
              <a:spAutoFit/>
            </a:bodyPr>
            <a:lstStyle/>
            <a:p>
              <a:endParaRPr lang="ko-KR" altLang="en-US"/>
            </a:p>
          </p:txBody>
        </p:sp>
        <p:sp>
          <p:nvSpPr>
            <p:cNvPr id="114" name="Rectangle 103"/>
            <p:cNvSpPr>
              <a:spLocks noChangeArrowheads="1"/>
            </p:cNvSpPr>
            <p:nvPr/>
          </p:nvSpPr>
          <p:spPr bwMode="auto">
            <a:xfrm>
              <a:off x="1897063" y="2224088"/>
              <a:ext cx="687387" cy="1008062"/>
            </a:xfrm>
            <a:prstGeom prst="rect">
              <a:avLst/>
            </a:prstGeom>
            <a:noFill/>
            <a:ln w="9525">
              <a:solidFill>
                <a:schemeClr val="tx1"/>
              </a:solidFill>
              <a:miter lim="800000"/>
              <a:headEnd/>
              <a:tailEnd/>
            </a:ln>
            <a:effectLst/>
          </p:spPr>
          <p:txBody>
            <a:bodyPr wrap="none" anchor="ctr"/>
            <a:lstStyle/>
            <a:p>
              <a:endParaRPr lang="ko-KR" altLang="en-US"/>
            </a:p>
          </p:txBody>
        </p:sp>
        <p:sp>
          <p:nvSpPr>
            <p:cNvPr id="115" name="Text Box 104"/>
            <p:cNvSpPr txBox="1">
              <a:spLocks noChangeArrowheads="1"/>
            </p:cNvSpPr>
            <p:nvPr/>
          </p:nvSpPr>
          <p:spPr bwMode="auto">
            <a:xfrm>
              <a:off x="1852613" y="2543175"/>
              <a:ext cx="812800" cy="274638"/>
            </a:xfrm>
            <a:prstGeom prst="rect">
              <a:avLst/>
            </a:prstGeom>
            <a:noFill/>
            <a:ln w="9525">
              <a:noFill/>
              <a:miter lim="800000"/>
              <a:headEnd/>
              <a:tailEnd/>
            </a:ln>
            <a:effectLst/>
          </p:spPr>
          <p:txBody>
            <a:bodyPr wrap="none">
              <a:spAutoFit/>
            </a:bodyPr>
            <a:lstStyle/>
            <a:p>
              <a:pPr algn="ctr"/>
              <a:r>
                <a:rPr kumimoji="1" lang="en-US" altLang="ja-JP" sz="1200">
                  <a:latin typeface="Times New Roman" pitchFamily="18" charset="0"/>
                </a:rPr>
                <a:t>Scrambler</a:t>
              </a:r>
            </a:p>
          </p:txBody>
        </p:sp>
        <p:sp>
          <p:nvSpPr>
            <p:cNvPr id="116" name="Line 105"/>
            <p:cNvSpPr>
              <a:spLocks noChangeShapeType="1"/>
            </p:cNvSpPr>
            <p:nvPr/>
          </p:nvSpPr>
          <p:spPr bwMode="auto">
            <a:xfrm>
              <a:off x="1635125" y="2695575"/>
              <a:ext cx="260350" cy="0"/>
            </a:xfrm>
            <a:prstGeom prst="line">
              <a:avLst/>
            </a:prstGeom>
            <a:noFill/>
            <a:ln w="9525">
              <a:solidFill>
                <a:schemeClr val="tx1"/>
              </a:solidFill>
              <a:round/>
              <a:headEnd/>
              <a:tailEnd type="triangle" w="med" len="med"/>
            </a:ln>
            <a:effectLst/>
          </p:spPr>
          <p:txBody>
            <a:bodyPr lIns="90000" tIns="46800" rIns="90000" bIns="46800">
              <a:spAutoFit/>
            </a:bodyPr>
            <a:lstStyle/>
            <a:p>
              <a:endParaRPr lang="ko-KR" altLang="en-US"/>
            </a:p>
          </p:txBody>
        </p:sp>
        <p:sp>
          <p:nvSpPr>
            <p:cNvPr id="117" name="Text Box 106"/>
            <p:cNvSpPr txBox="1">
              <a:spLocks noChangeArrowheads="1"/>
            </p:cNvSpPr>
            <p:nvPr/>
          </p:nvSpPr>
          <p:spPr bwMode="auto">
            <a:xfrm>
              <a:off x="6299200" y="2206625"/>
              <a:ext cx="596900" cy="284163"/>
            </a:xfrm>
            <a:prstGeom prst="rect">
              <a:avLst/>
            </a:prstGeom>
            <a:noFill/>
            <a:ln w="9525">
              <a:solidFill>
                <a:schemeClr val="tx1"/>
              </a:solidFill>
              <a:miter lim="800000"/>
              <a:headEnd/>
              <a:tailEnd/>
            </a:ln>
            <a:effectLst/>
          </p:spPr>
          <p:txBody>
            <a:bodyPr wrap="none">
              <a:spAutoFit/>
            </a:bodyPr>
            <a:lstStyle/>
            <a:p>
              <a:r>
                <a:rPr kumimoji="1" lang="en-US" altLang="ja-JP" sz="1200">
                  <a:latin typeface="Times New Roman" pitchFamily="18" charset="0"/>
                </a:rPr>
                <a:t>Band i</a:t>
              </a:r>
            </a:p>
          </p:txBody>
        </p:sp>
        <p:sp>
          <p:nvSpPr>
            <p:cNvPr id="118" name="Text Box 110"/>
            <p:cNvSpPr txBox="1">
              <a:spLocks noChangeArrowheads="1"/>
            </p:cNvSpPr>
            <p:nvPr/>
          </p:nvSpPr>
          <p:spPr bwMode="auto">
            <a:xfrm>
              <a:off x="6299200" y="2590800"/>
              <a:ext cx="596900" cy="284163"/>
            </a:xfrm>
            <a:prstGeom prst="rect">
              <a:avLst/>
            </a:prstGeom>
            <a:noFill/>
            <a:ln w="9525">
              <a:solidFill>
                <a:schemeClr val="tx1"/>
              </a:solidFill>
              <a:miter lim="800000"/>
              <a:headEnd/>
              <a:tailEnd/>
            </a:ln>
            <a:effectLst/>
          </p:spPr>
          <p:txBody>
            <a:bodyPr wrap="none">
              <a:spAutoFit/>
            </a:bodyPr>
            <a:lstStyle/>
            <a:p>
              <a:r>
                <a:rPr kumimoji="1" lang="en-US" altLang="ja-JP" sz="1200">
                  <a:latin typeface="Times New Roman" pitchFamily="18" charset="0"/>
                </a:rPr>
                <a:t>Band j</a:t>
              </a:r>
            </a:p>
          </p:txBody>
        </p:sp>
        <p:sp>
          <p:nvSpPr>
            <p:cNvPr id="119" name="Text Box 111"/>
            <p:cNvSpPr txBox="1">
              <a:spLocks noChangeArrowheads="1"/>
            </p:cNvSpPr>
            <p:nvPr/>
          </p:nvSpPr>
          <p:spPr bwMode="auto">
            <a:xfrm>
              <a:off x="6299200" y="2951163"/>
              <a:ext cx="630238" cy="284162"/>
            </a:xfrm>
            <a:prstGeom prst="rect">
              <a:avLst/>
            </a:prstGeom>
            <a:noFill/>
            <a:ln w="9525">
              <a:solidFill>
                <a:schemeClr val="tx1"/>
              </a:solidFill>
              <a:miter lim="800000"/>
              <a:headEnd/>
              <a:tailEnd/>
            </a:ln>
            <a:effectLst/>
          </p:spPr>
          <p:txBody>
            <a:bodyPr wrap="none">
              <a:spAutoFit/>
            </a:bodyPr>
            <a:lstStyle/>
            <a:p>
              <a:r>
                <a:rPr kumimoji="1" lang="en-US" altLang="ja-JP" sz="1200">
                  <a:latin typeface="Times New Roman" pitchFamily="18" charset="0"/>
                </a:rPr>
                <a:t>Band k</a:t>
              </a:r>
            </a:p>
          </p:txBody>
        </p:sp>
        <p:sp>
          <p:nvSpPr>
            <p:cNvPr id="120" name="Line 112"/>
            <p:cNvSpPr>
              <a:spLocks noChangeShapeType="1"/>
            </p:cNvSpPr>
            <p:nvPr/>
          </p:nvSpPr>
          <p:spPr bwMode="auto">
            <a:xfrm flipH="1" flipV="1">
              <a:off x="5440363" y="2725738"/>
              <a:ext cx="6350" cy="1074737"/>
            </a:xfrm>
            <a:prstGeom prst="line">
              <a:avLst/>
            </a:prstGeom>
            <a:noFill/>
            <a:ln w="9525">
              <a:solidFill>
                <a:schemeClr val="tx1"/>
              </a:solidFill>
              <a:round/>
              <a:headEnd/>
              <a:tailEnd type="triangle" w="med" len="med"/>
            </a:ln>
            <a:effectLst/>
          </p:spPr>
          <p:txBody>
            <a:bodyPr/>
            <a:lstStyle/>
            <a:p>
              <a:endParaRPr lang="ko-KR" altLang="en-US"/>
            </a:p>
          </p:txBody>
        </p:sp>
        <p:sp>
          <p:nvSpPr>
            <p:cNvPr id="121" name="Line 113"/>
            <p:cNvSpPr>
              <a:spLocks noChangeShapeType="1"/>
            </p:cNvSpPr>
            <p:nvPr/>
          </p:nvSpPr>
          <p:spPr bwMode="auto">
            <a:xfrm flipH="1" flipV="1">
              <a:off x="5522913" y="2382838"/>
              <a:ext cx="0" cy="1417637"/>
            </a:xfrm>
            <a:prstGeom prst="line">
              <a:avLst/>
            </a:prstGeom>
            <a:noFill/>
            <a:ln w="9525">
              <a:solidFill>
                <a:schemeClr val="tx1"/>
              </a:solidFill>
              <a:round/>
              <a:headEnd/>
              <a:tailEnd type="triangle" w="med" len="med"/>
            </a:ln>
            <a:effectLst/>
          </p:spPr>
          <p:txBody>
            <a:bodyPr/>
            <a:lstStyle/>
            <a:p>
              <a:endParaRPr lang="ko-KR" altLang="en-US"/>
            </a:p>
          </p:txBody>
        </p:sp>
      </p:gr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 name="Slide Number Placeholder 5"/>
          <p:cNvSpPr>
            <a:spLocks noGrp="1"/>
          </p:cNvSpPr>
          <p:nvPr>
            <p:ph type="sldNum" sz="quarter" idx="12"/>
          </p:nvPr>
        </p:nvSpPr>
        <p:spPr/>
        <p:txBody>
          <a:bodyPr/>
          <a:lstStyle/>
          <a:p>
            <a:fld id="{B0C20C16-0E14-4C42-AA34-6F62D4DFAD3C}" type="slidenum">
              <a:rPr lang="ja-JP" altLang="en-US"/>
              <a:pPr/>
              <a:t>4</a:t>
            </a:fld>
            <a:endParaRPr lang="en-US" altLang="ja-JP"/>
          </a:p>
        </p:txBody>
      </p:sp>
      <p:sp>
        <p:nvSpPr>
          <p:cNvPr id="91" name="Rectangle 2"/>
          <p:cNvSpPr>
            <a:spLocks noChangeArrowheads="1"/>
          </p:cNvSpPr>
          <p:nvPr/>
        </p:nvSpPr>
        <p:spPr bwMode="auto">
          <a:xfrm>
            <a:off x="609600" y="609600"/>
            <a:ext cx="7772400" cy="762000"/>
          </a:xfrm>
          <a:prstGeom prst="rect">
            <a:avLst/>
          </a:prstGeom>
          <a:noFill/>
          <a:ln w="9525">
            <a:noFill/>
            <a:miter lim="800000"/>
            <a:headEnd/>
            <a:tailEnd/>
          </a:ln>
        </p:spPr>
        <p:txBody>
          <a:bodyPr lIns="92075" tIns="46038" rIns="92075" bIns="46038" anchor="ctr"/>
          <a:lstStyle/>
          <a:p>
            <a:pPr algn="ctr" eaLnBrk="0" latinLnBrk="0" hangingPunct="0"/>
            <a:r>
              <a:rPr kumimoji="0" lang="en-US" altLang="ko-KR" sz="4400" b="1" dirty="0" smtClean="0">
                <a:solidFill>
                  <a:schemeClr val="tx2"/>
                </a:solidFill>
                <a:latin typeface="Times New Roman" pitchFamily="18" charset="0"/>
              </a:rPr>
              <a:t>CID 404, 405</a:t>
            </a:r>
            <a:endParaRPr kumimoji="0" lang="en-US" altLang="ko-KR" sz="4400" b="1" dirty="0">
              <a:solidFill>
                <a:schemeClr val="tx2"/>
              </a:solidFill>
              <a:latin typeface="Times New Roman" pitchFamily="18" charset="0"/>
            </a:endParaRPr>
          </a:p>
        </p:txBody>
      </p:sp>
      <p:sp>
        <p:nvSpPr>
          <p:cNvPr id="92" name="Rectangle 7"/>
          <p:cNvSpPr txBox="1">
            <a:spLocks/>
          </p:cNvSpPr>
          <p:nvPr/>
        </p:nvSpPr>
        <p:spPr bwMode="auto">
          <a:xfrm>
            <a:off x="152400" y="5584825"/>
            <a:ext cx="6784974" cy="511175"/>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marL="342900" lvl="0" indent="-342900" eaLnBrk="0" latinLnBrk="0" hangingPunct="0">
              <a:spcBef>
                <a:spcPct val="20000"/>
              </a:spcBef>
              <a:buFontTx/>
              <a:buChar char="•"/>
            </a:pPr>
            <a:r>
              <a:rPr lang="en-US" altLang="ja-JP" sz="2800" dirty="0" smtClean="0">
                <a:latin typeface="Times New Roman" pitchFamily="18" charset="0"/>
                <a:ea typeface="굴림" charset="-127"/>
                <a:cs typeface="Times New Roman" pitchFamily="18" charset="0"/>
              </a:rPr>
              <a:t>Figure 44 – Color Calibration</a:t>
            </a:r>
            <a:endParaRPr kumimoji="0" lang="en-US" altLang="ja-JP" sz="2800" b="0" i="0" u="none" strike="noStrike" kern="1200" cap="none" spc="0" normalizeH="0" baseline="0" noProof="0" dirty="0" smtClean="0">
              <a:ln>
                <a:noFill/>
              </a:ln>
              <a:solidFill>
                <a:schemeClr val="tx1"/>
              </a:solidFill>
              <a:effectLst/>
              <a:uLnTx/>
              <a:uFillTx/>
              <a:latin typeface="Times New Roman" pitchFamily="18" charset="0"/>
              <a:ea typeface="굴림" pitchFamily="50" charset="-127"/>
              <a:cs typeface="+mn-cs"/>
            </a:endParaRPr>
          </a:p>
        </p:txBody>
      </p:sp>
      <p:sp>
        <p:nvSpPr>
          <p:cNvPr id="95" name="Text Box 3"/>
          <p:cNvSpPr txBox="1">
            <a:spLocks noChangeArrowheads="1"/>
          </p:cNvSpPr>
          <p:nvPr/>
        </p:nvSpPr>
        <p:spPr bwMode="auto">
          <a:xfrm>
            <a:off x="2314575" y="2759075"/>
            <a:ext cx="455613" cy="284163"/>
          </a:xfrm>
          <a:prstGeom prst="rect">
            <a:avLst/>
          </a:prstGeom>
          <a:noFill/>
          <a:ln w="9525">
            <a:solidFill>
              <a:schemeClr val="tx1"/>
            </a:solidFill>
            <a:miter lim="800000"/>
            <a:headEnd/>
            <a:tailEnd/>
          </a:ln>
          <a:effectLst/>
        </p:spPr>
        <p:txBody>
          <a:bodyPr wrap="none">
            <a:spAutoFit/>
          </a:bodyPr>
          <a:lstStyle/>
          <a:p>
            <a:r>
              <a:rPr kumimoji="1" lang="en-US" altLang="ja-JP" sz="1200">
                <a:latin typeface="Times New Roman" pitchFamily="18" charset="0"/>
              </a:rPr>
              <a:t>D/A</a:t>
            </a:r>
          </a:p>
        </p:txBody>
      </p:sp>
      <p:sp>
        <p:nvSpPr>
          <p:cNvPr id="96" name="Line 4"/>
          <p:cNvSpPr>
            <a:spLocks noChangeShapeType="1"/>
          </p:cNvSpPr>
          <p:nvPr/>
        </p:nvSpPr>
        <p:spPr bwMode="auto">
          <a:xfrm>
            <a:off x="2770188" y="2901950"/>
            <a:ext cx="200025" cy="0"/>
          </a:xfrm>
          <a:prstGeom prst="line">
            <a:avLst/>
          </a:prstGeom>
          <a:noFill/>
          <a:ln w="9525">
            <a:solidFill>
              <a:schemeClr val="tx1"/>
            </a:solidFill>
            <a:round/>
            <a:headEnd/>
            <a:tailEnd type="triangle" w="med" len="med"/>
          </a:ln>
          <a:effectLst/>
        </p:spPr>
        <p:txBody>
          <a:bodyPr/>
          <a:lstStyle/>
          <a:p>
            <a:endParaRPr lang="ko-KR" altLang="en-US"/>
          </a:p>
        </p:txBody>
      </p:sp>
      <p:sp>
        <p:nvSpPr>
          <p:cNvPr id="97" name="Line 5"/>
          <p:cNvSpPr>
            <a:spLocks noChangeShapeType="1"/>
          </p:cNvSpPr>
          <p:nvPr/>
        </p:nvSpPr>
        <p:spPr bwMode="auto">
          <a:xfrm>
            <a:off x="2770188" y="3262313"/>
            <a:ext cx="200025" cy="0"/>
          </a:xfrm>
          <a:prstGeom prst="line">
            <a:avLst/>
          </a:prstGeom>
          <a:noFill/>
          <a:ln w="9525">
            <a:solidFill>
              <a:schemeClr val="tx1"/>
            </a:solidFill>
            <a:round/>
            <a:headEnd/>
            <a:tailEnd type="triangle" w="med" len="med"/>
          </a:ln>
          <a:effectLst/>
        </p:spPr>
        <p:txBody>
          <a:bodyPr/>
          <a:lstStyle/>
          <a:p>
            <a:endParaRPr lang="ko-KR" altLang="en-US"/>
          </a:p>
        </p:txBody>
      </p:sp>
      <p:sp>
        <p:nvSpPr>
          <p:cNvPr id="98" name="Line 6"/>
          <p:cNvSpPr>
            <a:spLocks noChangeShapeType="1"/>
          </p:cNvSpPr>
          <p:nvPr/>
        </p:nvSpPr>
        <p:spPr bwMode="auto">
          <a:xfrm>
            <a:off x="2770188" y="3622675"/>
            <a:ext cx="200025" cy="0"/>
          </a:xfrm>
          <a:prstGeom prst="line">
            <a:avLst/>
          </a:prstGeom>
          <a:noFill/>
          <a:ln w="9525">
            <a:solidFill>
              <a:schemeClr val="tx1"/>
            </a:solidFill>
            <a:round/>
            <a:headEnd/>
            <a:tailEnd type="triangle" w="med" len="med"/>
          </a:ln>
          <a:effectLst/>
        </p:spPr>
        <p:txBody>
          <a:bodyPr/>
          <a:lstStyle/>
          <a:p>
            <a:endParaRPr lang="ko-KR" altLang="en-US"/>
          </a:p>
        </p:txBody>
      </p:sp>
      <p:sp>
        <p:nvSpPr>
          <p:cNvPr id="99" name="Text Box 7"/>
          <p:cNvSpPr txBox="1">
            <a:spLocks noChangeArrowheads="1"/>
          </p:cNvSpPr>
          <p:nvPr/>
        </p:nvSpPr>
        <p:spPr bwMode="auto">
          <a:xfrm>
            <a:off x="2314575" y="3143250"/>
            <a:ext cx="455613" cy="284163"/>
          </a:xfrm>
          <a:prstGeom prst="rect">
            <a:avLst/>
          </a:prstGeom>
          <a:noFill/>
          <a:ln w="9525">
            <a:solidFill>
              <a:schemeClr val="tx1"/>
            </a:solidFill>
            <a:miter lim="800000"/>
            <a:headEnd/>
            <a:tailEnd/>
          </a:ln>
          <a:effectLst/>
        </p:spPr>
        <p:txBody>
          <a:bodyPr wrap="none">
            <a:spAutoFit/>
          </a:bodyPr>
          <a:lstStyle/>
          <a:p>
            <a:r>
              <a:rPr kumimoji="1" lang="en-US" altLang="ja-JP" sz="1200">
                <a:latin typeface="Times New Roman" pitchFamily="18" charset="0"/>
              </a:rPr>
              <a:t>D/A</a:t>
            </a:r>
          </a:p>
        </p:txBody>
      </p:sp>
      <p:sp>
        <p:nvSpPr>
          <p:cNvPr id="100" name="Text Box 8"/>
          <p:cNvSpPr txBox="1">
            <a:spLocks noChangeArrowheads="1"/>
          </p:cNvSpPr>
          <p:nvPr/>
        </p:nvSpPr>
        <p:spPr bwMode="auto">
          <a:xfrm>
            <a:off x="2314575" y="3503613"/>
            <a:ext cx="455613" cy="284162"/>
          </a:xfrm>
          <a:prstGeom prst="rect">
            <a:avLst/>
          </a:prstGeom>
          <a:noFill/>
          <a:ln w="9525">
            <a:solidFill>
              <a:schemeClr val="tx1"/>
            </a:solidFill>
            <a:miter lim="800000"/>
            <a:headEnd/>
            <a:tailEnd/>
          </a:ln>
          <a:effectLst/>
        </p:spPr>
        <p:txBody>
          <a:bodyPr wrap="none">
            <a:spAutoFit/>
          </a:bodyPr>
          <a:lstStyle/>
          <a:p>
            <a:r>
              <a:rPr kumimoji="1" lang="en-US" altLang="ja-JP" sz="1200">
                <a:latin typeface="Times New Roman" pitchFamily="18" charset="0"/>
              </a:rPr>
              <a:t>D/A</a:t>
            </a:r>
          </a:p>
        </p:txBody>
      </p:sp>
      <p:sp>
        <p:nvSpPr>
          <p:cNvPr id="101" name="Text Box 9"/>
          <p:cNvSpPr txBox="1">
            <a:spLocks noChangeArrowheads="1"/>
          </p:cNvSpPr>
          <p:nvPr/>
        </p:nvSpPr>
        <p:spPr bwMode="auto">
          <a:xfrm>
            <a:off x="2749550" y="2451100"/>
            <a:ext cx="1130300" cy="274638"/>
          </a:xfrm>
          <a:prstGeom prst="rect">
            <a:avLst/>
          </a:prstGeom>
          <a:noFill/>
          <a:ln w="9525">
            <a:noFill/>
            <a:miter lim="800000"/>
            <a:headEnd/>
            <a:tailEnd/>
          </a:ln>
          <a:effectLst/>
        </p:spPr>
        <p:txBody>
          <a:bodyPr wrap="none">
            <a:spAutoFit/>
          </a:bodyPr>
          <a:lstStyle/>
          <a:p>
            <a:r>
              <a:rPr kumimoji="1" lang="en-US" altLang="ja-JP" sz="1200">
                <a:latin typeface="Times New Roman" pitchFamily="18" charset="0"/>
              </a:rPr>
              <a:t>Optical sources</a:t>
            </a:r>
          </a:p>
        </p:txBody>
      </p:sp>
      <p:sp>
        <p:nvSpPr>
          <p:cNvPr id="102" name="Rectangle 10"/>
          <p:cNvSpPr>
            <a:spLocks noChangeArrowheads="1"/>
          </p:cNvSpPr>
          <p:nvPr/>
        </p:nvSpPr>
        <p:spPr bwMode="auto">
          <a:xfrm>
            <a:off x="1250950" y="2763838"/>
            <a:ext cx="661988" cy="1008062"/>
          </a:xfrm>
          <a:prstGeom prst="rect">
            <a:avLst/>
          </a:prstGeom>
          <a:noFill/>
          <a:ln w="9525">
            <a:solidFill>
              <a:schemeClr val="tx1"/>
            </a:solidFill>
            <a:miter lim="800000"/>
            <a:headEnd/>
            <a:tailEnd/>
          </a:ln>
          <a:effectLst/>
        </p:spPr>
        <p:txBody>
          <a:bodyPr wrap="none" anchor="ctr"/>
          <a:lstStyle/>
          <a:p>
            <a:endParaRPr lang="ko-KR" altLang="en-US"/>
          </a:p>
        </p:txBody>
      </p:sp>
      <p:sp>
        <p:nvSpPr>
          <p:cNvPr id="103" name="Text Box 11"/>
          <p:cNvSpPr txBox="1">
            <a:spLocks noChangeArrowheads="1"/>
          </p:cNvSpPr>
          <p:nvPr/>
        </p:nvSpPr>
        <p:spPr bwMode="auto">
          <a:xfrm>
            <a:off x="1241425" y="2933700"/>
            <a:ext cx="674688" cy="639763"/>
          </a:xfrm>
          <a:prstGeom prst="rect">
            <a:avLst/>
          </a:prstGeom>
          <a:noFill/>
          <a:ln w="9525">
            <a:noFill/>
            <a:miter lim="800000"/>
            <a:headEnd/>
            <a:tailEnd/>
          </a:ln>
          <a:effectLst/>
        </p:spPr>
        <p:txBody>
          <a:bodyPr wrap="none">
            <a:spAutoFit/>
          </a:bodyPr>
          <a:lstStyle/>
          <a:p>
            <a:pPr algn="ctr"/>
            <a:r>
              <a:rPr kumimoji="1" lang="en-US" altLang="ja-JP" sz="1200">
                <a:latin typeface="Times New Roman" pitchFamily="18" charset="0"/>
              </a:rPr>
              <a:t>xy</a:t>
            </a:r>
          </a:p>
          <a:p>
            <a:pPr algn="ctr"/>
            <a:r>
              <a:rPr kumimoji="1" lang="en-US" altLang="ja-JP" sz="1200">
                <a:latin typeface="Times New Roman" pitchFamily="18" charset="0"/>
              </a:rPr>
              <a:t>to</a:t>
            </a:r>
          </a:p>
          <a:p>
            <a:pPr algn="ctr"/>
            <a:r>
              <a:rPr kumimoji="1" lang="en-US" altLang="ja-JP" sz="1200">
                <a:latin typeface="Times New Roman" pitchFamily="18" charset="0"/>
              </a:rPr>
              <a:t>Pi,Pj,Pk</a:t>
            </a:r>
          </a:p>
        </p:txBody>
      </p:sp>
      <p:sp>
        <p:nvSpPr>
          <p:cNvPr id="104" name="Rectangle 12"/>
          <p:cNvSpPr>
            <a:spLocks noChangeArrowheads="1"/>
          </p:cNvSpPr>
          <p:nvPr/>
        </p:nvSpPr>
        <p:spPr bwMode="auto">
          <a:xfrm>
            <a:off x="468313" y="2763838"/>
            <a:ext cx="522287" cy="1008062"/>
          </a:xfrm>
          <a:prstGeom prst="rect">
            <a:avLst/>
          </a:prstGeom>
          <a:noFill/>
          <a:ln w="9525">
            <a:solidFill>
              <a:schemeClr val="tx1"/>
            </a:solidFill>
            <a:miter lim="800000"/>
            <a:headEnd/>
            <a:tailEnd/>
          </a:ln>
          <a:effectLst/>
        </p:spPr>
        <p:txBody>
          <a:bodyPr wrap="none" anchor="ctr"/>
          <a:lstStyle/>
          <a:p>
            <a:endParaRPr lang="ko-KR" altLang="en-US"/>
          </a:p>
        </p:txBody>
      </p:sp>
      <p:sp>
        <p:nvSpPr>
          <p:cNvPr id="105" name="Text Box 13"/>
          <p:cNvSpPr txBox="1">
            <a:spLocks noChangeArrowheads="1"/>
          </p:cNvSpPr>
          <p:nvPr/>
        </p:nvSpPr>
        <p:spPr bwMode="auto">
          <a:xfrm>
            <a:off x="406400" y="3006725"/>
            <a:ext cx="633413" cy="457200"/>
          </a:xfrm>
          <a:prstGeom prst="rect">
            <a:avLst/>
          </a:prstGeom>
          <a:noFill/>
          <a:ln w="9525">
            <a:noFill/>
            <a:miter lim="800000"/>
            <a:headEnd/>
            <a:tailEnd/>
          </a:ln>
          <a:effectLst/>
        </p:spPr>
        <p:txBody>
          <a:bodyPr wrap="none">
            <a:spAutoFit/>
          </a:bodyPr>
          <a:lstStyle/>
          <a:p>
            <a:pPr algn="ctr"/>
            <a:r>
              <a:rPr kumimoji="1" lang="en-US" altLang="ja-JP" sz="1200">
                <a:latin typeface="Times New Roman" pitchFamily="18" charset="0"/>
              </a:rPr>
              <a:t>Color</a:t>
            </a:r>
          </a:p>
          <a:p>
            <a:pPr algn="ctr"/>
            <a:r>
              <a:rPr kumimoji="1" lang="en-US" altLang="ja-JP" sz="1200">
                <a:latin typeface="Times New Roman" pitchFamily="18" charset="0"/>
              </a:rPr>
              <a:t>Coding</a:t>
            </a:r>
          </a:p>
        </p:txBody>
      </p:sp>
      <p:sp>
        <p:nvSpPr>
          <p:cNvPr id="106" name="Line 14"/>
          <p:cNvSpPr>
            <a:spLocks noChangeShapeType="1"/>
          </p:cNvSpPr>
          <p:nvPr/>
        </p:nvSpPr>
        <p:spPr bwMode="auto">
          <a:xfrm>
            <a:off x="989013" y="3052763"/>
            <a:ext cx="266700" cy="0"/>
          </a:xfrm>
          <a:prstGeom prst="line">
            <a:avLst/>
          </a:prstGeom>
          <a:noFill/>
          <a:ln w="9525">
            <a:solidFill>
              <a:schemeClr val="tx1"/>
            </a:solidFill>
            <a:round/>
            <a:headEnd/>
            <a:tailEnd type="triangle" w="med" len="med"/>
          </a:ln>
          <a:effectLst/>
        </p:spPr>
        <p:txBody>
          <a:bodyPr/>
          <a:lstStyle/>
          <a:p>
            <a:endParaRPr lang="ko-KR" altLang="en-US"/>
          </a:p>
        </p:txBody>
      </p:sp>
      <p:sp>
        <p:nvSpPr>
          <p:cNvPr id="107" name="Line 15"/>
          <p:cNvSpPr>
            <a:spLocks noChangeShapeType="1"/>
          </p:cNvSpPr>
          <p:nvPr/>
        </p:nvSpPr>
        <p:spPr bwMode="auto">
          <a:xfrm>
            <a:off x="989013" y="3413125"/>
            <a:ext cx="266700" cy="0"/>
          </a:xfrm>
          <a:prstGeom prst="line">
            <a:avLst/>
          </a:prstGeom>
          <a:noFill/>
          <a:ln w="9525">
            <a:solidFill>
              <a:schemeClr val="tx1"/>
            </a:solidFill>
            <a:round/>
            <a:headEnd/>
            <a:tailEnd type="triangle" w="med" len="med"/>
          </a:ln>
          <a:effectLst/>
        </p:spPr>
        <p:txBody>
          <a:bodyPr/>
          <a:lstStyle/>
          <a:p>
            <a:endParaRPr lang="ko-KR" altLang="en-US"/>
          </a:p>
        </p:txBody>
      </p:sp>
      <p:sp>
        <p:nvSpPr>
          <p:cNvPr id="108" name="Text Box 16"/>
          <p:cNvSpPr txBox="1">
            <a:spLocks noChangeArrowheads="1"/>
          </p:cNvSpPr>
          <p:nvPr/>
        </p:nvSpPr>
        <p:spPr bwMode="auto">
          <a:xfrm>
            <a:off x="989013" y="2790825"/>
            <a:ext cx="287337" cy="304800"/>
          </a:xfrm>
          <a:prstGeom prst="rect">
            <a:avLst/>
          </a:prstGeom>
          <a:noFill/>
          <a:ln w="9525" algn="ctr">
            <a:noFill/>
            <a:miter lim="800000"/>
            <a:headEnd/>
            <a:tailEnd/>
          </a:ln>
          <a:effectLst/>
        </p:spPr>
        <p:txBody>
          <a:bodyPr wrap="none" lIns="90000" tIns="46800" rIns="90000" bIns="46800">
            <a:spAutoFit/>
          </a:bodyPr>
          <a:lstStyle/>
          <a:p>
            <a:pPr latinLnBrk="1"/>
            <a:r>
              <a:rPr kumimoji="1" lang="en-US" altLang="ja-JP" sz="1400" b="1">
                <a:latin typeface="HY헤드라인M" pitchFamily="18" charset="-127"/>
                <a:ea typeface="HY헤드라인M" pitchFamily="18" charset="-127"/>
                <a:sym typeface="Wingdings 2" pitchFamily="18" charset="2"/>
              </a:rPr>
              <a:t>x</a:t>
            </a:r>
          </a:p>
        </p:txBody>
      </p:sp>
      <p:sp>
        <p:nvSpPr>
          <p:cNvPr id="109" name="Text Box 17"/>
          <p:cNvSpPr txBox="1">
            <a:spLocks noChangeArrowheads="1"/>
          </p:cNvSpPr>
          <p:nvPr/>
        </p:nvSpPr>
        <p:spPr bwMode="auto">
          <a:xfrm>
            <a:off x="989013" y="3151188"/>
            <a:ext cx="284162" cy="304800"/>
          </a:xfrm>
          <a:prstGeom prst="rect">
            <a:avLst/>
          </a:prstGeom>
          <a:noFill/>
          <a:ln w="9525" algn="ctr">
            <a:noFill/>
            <a:miter lim="800000"/>
            <a:headEnd/>
            <a:tailEnd/>
          </a:ln>
          <a:effectLst/>
        </p:spPr>
        <p:txBody>
          <a:bodyPr wrap="none" lIns="90000" tIns="46800" rIns="90000" bIns="46800">
            <a:spAutoFit/>
          </a:bodyPr>
          <a:lstStyle/>
          <a:p>
            <a:pPr latinLnBrk="1"/>
            <a:r>
              <a:rPr kumimoji="1" lang="en-US" altLang="ja-JP" sz="1400" b="1">
                <a:latin typeface="HY헤드라인M" pitchFamily="18" charset="-127"/>
                <a:ea typeface="HY헤드라인M" pitchFamily="18" charset="-127"/>
                <a:sym typeface="Wingdings 2" pitchFamily="18" charset="2"/>
              </a:rPr>
              <a:t>y</a:t>
            </a:r>
          </a:p>
        </p:txBody>
      </p:sp>
      <p:sp>
        <p:nvSpPr>
          <p:cNvPr id="110" name="Line 18"/>
          <p:cNvSpPr>
            <a:spLocks noChangeShapeType="1"/>
          </p:cNvSpPr>
          <p:nvPr/>
        </p:nvSpPr>
        <p:spPr bwMode="auto">
          <a:xfrm>
            <a:off x="1912938" y="2908300"/>
            <a:ext cx="382587" cy="1588"/>
          </a:xfrm>
          <a:prstGeom prst="line">
            <a:avLst/>
          </a:prstGeom>
          <a:noFill/>
          <a:ln w="9525">
            <a:solidFill>
              <a:schemeClr val="tx1"/>
            </a:solidFill>
            <a:round/>
            <a:headEnd/>
            <a:tailEnd type="triangle" w="med" len="med"/>
          </a:ln>
          <a:effectLst/>
        </p:spPr>
        <p:txBody>
          <a:bodyPr/>
          <a:lstStyle/>
          <a:p>
            <a:endParaRPr lang="ko-KR" altLang="en-US"/>
          </a:p>
        </p:txBody>
      </p:sp>
      <p:sp>
        <p:nvSpPr>
          <p:cNvPr id="111" name="Line 19"/>
          <p:cNvSpPr>
            <a:spLocks noChangeShapeType="1"/>
          </p:cNvSpPr>
          <p:nvPr/>
        </p:nvSpPr>
        <p:spPr bwMode="auto">
          <a:xfrm>
            <a:off x="1912938" y="3268663"/>
            <a:ext cx="395287" cy="1587"/>
          </a:xfrm>
          <a:prstGeom prst="line">
            <a:avLst/>
          </a:prstGeom>
          <a:noFill/>
          <a:ln w="9525">
            <a:solidFill>
              <a:schemeClr val="tx1"/>
            </a:solidFill>
            <a:round/>
            <a:headEnd/>
            <a:tailEnd type="triangle" w="med" len="med"/>
          </a:ln>
          <a:effectLst/>
        </p:spPr>
        <p:txBody>
          <a:bodyPr/>
          <a:lstStyle/>
          <a:p>
            <a:endParaRPr lang="ko-KR" altLang="en-US"/>
          </a:p>
        </p:txBody>
      </p:sp>
      <p:sp>
        <p:nvSpPr>
          <p:cNvPr id="112" name="Line 20"/>
          <p:cNvSpPr>
            <a:spLocks noChangeShapeType="1"/>
          </p:cNvSpPr>
          <p:nvPr/>
        </p:nvSpPr>
        <p:spPr bwMode="auto">
          <a:xfrm>
            <a:off x="1912938" y="3629025"/>
            <a:ext cx="395287" cy="1588"/>
          </a:xfrm>
          <a:prstGeom prst="line">
            <a:avLst/>
          </a:prstGeom>
          <a:noFill/>
          <a:ln w="9525">
            <a:solidFill>
              <a:schemeClr val="tx1"/>
            </a:solidFill>
            <a:round/>
            <a:headEnd/>
            <a:tailEnd type="triangle" w="med" len="med"/>
          </a:ln>
          <a:effectLst/>
        </p:spPr>
        <p:txBody>
          <a:bodyPr/>
          <a:lstStyle/>
          <a:p>
            <a:endParaRPr lang="ko-KR" altLang="en-US"/>
          </a:p>
        </p:txBody>
      </p:sp>
      <p:sp>
        <p:nvSpPr>
          <p:cNvPr id="113" name="Text Box 21"/>
          <p:cNvSpPr txBox="1">
            <a:spLocks noChangeArrowheads="1"/>
          </p:cNvSpPr>
          <p:nvPr/>
        </p:nvSpPr>
        <p:spPr bwMode="auto">
          <a:xfrm>
            <a:off x="1862138" y="2665413"/>
            <a:ext cx="298450" cy="244475"/>
          </a:xfrm>
          <a:prstGeom prst="rect">
            <a:avLst/>
          </a:prstGeom>
          <a:noFill/>
          <a:ln w="9525" algn="ctr">
            <a:noFill/>
            <a:miter lim="800000"/>
            <a:headEnd/>
            <a:tailEnd/>
          </a:ln>
          <a:effectLst/>
        </p:spPr>
        <p:txBody>
          <a:bodyPr wrap="none" lIns="90000" tIns="46800" rIns="90000" bIns="46800">
            <a:spAutoFit/>
          </a:bodyPr>
          <a:lstStyle/>
          <a:p>
            <a:pPr latinLnBrk="1"/>
            <a:r>
              <a:rPr kumimoji="1" lang="en-US" altLang="ja-JP" sz="1000" b="1">
                <a:latin typeface="HY헤드라인M" pitchFamily="18" charset="-127"/>
                <a:ea typeface="HY헤드라인M" pitchFamily="18" charset="-127"/>
                <a:sym typeface="Wingdings 2" pitchFamily="18" charset="2"/>
              </a:rPr>
              <a:t>Pi</a:t>
            </a:r>
          </a:p>
        </p:txBody>
      </p:sp>
      <p:sp>
        <p:nvSpPr>
          <p:cNvPr id="114" name="Text Box 22"/>
          <p:cNvSpPr txBox="1">
            <a:spLocks noChangeArrowheads="1"/>
          </p:cNvSpPr>
          <p:nvPr/>
        </p:nvSpPr>
        <p:spPr bwMode="auto">
          <a:xfrm>
            <a:off x="1855788" y="3013075"/>
            <a:ext cx="339725" cy="244475"/>
          </a:xfrm>
          <a:prstGeom prst="rect">
            <a:avLst/>
          </a:prstGeom>
          <a:noFill/>
          <a:ln w="9525" algn="ctr">
            <a:noFill/>
            <a:miter lim="800000"/>
            <a:headEnd/>
            <a:tailEnd/>
          </a:ln>
          <a:effectLst/>
        </p:spPr>
        <p:txBody>
          <a:bodyPr lIns="90000" tIns="46800" rIns="90000" bIns="46800">
            <a:spAutoFit/>
          </a:bodyPr>
          <a:lstStyle/>
          <a:p>
            <a:pPr latinLnBrk="1"/>
            <a:r>
              <a:rPr kumimoji="1" lang="en-US" altLang="ja-JP" sz="1000" b="1">
                <a:latin typeface="HY헤드라인M" pitchFamily="18" charset="-127"/>
                <a:ea typeface="HY헤드라인M" pitchFamily="18" charset="-127"/>
                <a:sym typeface="Wingdings 2" pitchFamily="18" charset="2"/>
              </a:rPr>
              <a:t>Pj</a:t>
            </a:r>
          </a:p>
        </p:txBody>
      </p:sp>
      <p:sp>
        <p:nvSpPr>
          <p:cNvPr id="115" name="Text Box 23"/>
          <p:cNvSpPr txBox="1">
            <a:spLocks noChangeArrowheads="1"/>
          </p:cNvSpPr>
          <p:nvPr/>
        </p:nvSpPr>
        <p:spPr bwMode="auto">
          <a:xfrm>
            <a:off x="1855788" y="3382963"/>
            <a:ext cx="333375" cy="244475"/>
          </a:xfrm>
          <a:prstGeom prst="rect">
            <a:avLst/>
          </a:prstGeom>
          <a:noFill/>
          <a:ln w="9525" algn="ctr">
            <a:noFill/>
            <a:miter lim="800000"/>
            <a:headEnd/>
            <a:tailEnd/>
          </a:ln>
          <a:effectLst/>
        </p:spPr>
        <p:txBody>
          <a:bodyPr wrap="none" lIns="90000" tIns="46800" rIns="90000" bIns="46800">
            <a:spAutoFit/>
          </a:bodyPr>
          <a:lstStyle/>
          <a:p>
            <a:pPr latinLnBrk="1"/>
            <a:r>
              <a:rPr kumimoji="1" lang="en-US" altLang="ja-JP" sz="1000" b="1">
                <a:latin typeface="HY헤드라인M" pitchFamily="18" charset="-127"/>
                <a:ea typeface="HY헤드라인M" pitchFamily="18" charset="-127"/>
                <a:sym typeface="Wingdings 2" pitchFamily="18" charset="2"/>
              </a:rPr>
              <a:t>Pk</a:t>
            </a:r>
          </a:p>
        </p:txBody>
      </p:sp>
      <p:sp>
        <p:nvSpPr>
          <p:cNvPr id="116" name="Line 24"/>
          <p:cNvSpPr>
            <a:spLocks noChangeShapeType="1"/>
          </p:cNvSpPr>
          <p:nvPr/>
        </p:nvSpPr>
        <p:spPr bwMode="auto">
          <a:xfrm>
            <a:off x="206375" y="3235325"/>
            <a:ext cx="260350" cy="0"/>
          </a:xfrm>
          <a:prstGeom prst="line">
            <a:avLst/>
          </a:prstGeom>
          <a:noFill/>
          <a:ln w="9525">
            <a:solidFill>
              <a:schemeClr val="tx1"/>
            </a:solidFill>
            <a:round/>
            <a:headEnd/>
            <a:tailEnd type="triangle" w="med" len="med"/>
          </a:ln>
          <a:effectLst/>
        </p:spPr>
        <p:txBody>
          <a:bodyPr lIns="90000" tIns="46800" rIns="90000" bIns="46800">
            <a:spAutoFit/>
          </a:bodyPr>
          <a:lstStyle/>
          <a:p>
            <a:endParaRPr lang="ko-KR" altLang="en-US"/>
          </a:p>
        </p:txBody>
      </p:sp>
      <p:sp>
        <p:nvSpPr>
          <p:cNvPr id="117" name="Line 30"/>
          <p:cNvSpPr>
            <a:spLocks noChangeShapeType="1"/>
          </p:cNvSpPr>
          <p:nvPr/>
        </p:nvSpPr>
        <p:spPr bwMode="auto">
          <a:xfrm flipV="1">
            <a:off x="1847850" y="4346575"/>
            <a:ext cx="341313" cy="0"/>
          </a:xfrm>
          <a:prstGeom prst="line">
            <a:avLst/>
          </a:prstGeom>
          <a:noFill/>
          <a:ln w="9525">
            <a:solidFill>
              <a:schemeClr val="tx1"/>
            </a:solidFill>
            <a:round/>
            <a:headEnd/>
            <a:tailEnd/>
          </a:ln>
          <a:effectLst/>
        </p:spPr>
        <p:txBody>
          <a:bodyPr lIns="90000" tIns="46800" rIns="90000" bIns="46800">
            <a:spAutoFit/>
          </a:bodyPr>
          <a:lstStyle/>
          <a:p>
            <a:endParaRPr lang="ko-KR" altLang="en-US"/>
          </a:p>
        </p:txBody>
      </p:sp>
      <p:sp>
        <p:nvSpPr>
          <p:cNvPr id="118" name="Line 31"/>
          <p:cNvSpPr>
            <a:spLocks noChangeShapeType="1"/>
          </p:cNvSpPr>
          <p:nvPr/>
        </p:nvSpPr>
        <p:spPr bwMode="auto">
          <a:xfrm flipV="1">
            <a:off x="2043113" y="3627438"/>
            <a:ext cx="0" cy="719137"/>
          </a:xfrm>
          <a:prstGeom prst="line">
            <a:avLst/>
          </a:prstGeom>
          <a:noFill/>
          <a:ln w="9525">
            <a:solidFill>
              <a:schemeClr val="tx1"/>
            </a:solidFill>
            <a:round/>
            <a:headEnd/>
            <a:tailEnd type="triangle" w="med" len="med"/>
          </a:ln>
          <a:effectLst/>
        </p:spPr>
        <p:txBody>
          <a:bodyPr/>
          <a:lstStyle/>
          <a:p>
            <a:endParaRPr lang="ko-KR" altLang="en-US"/>
          </a:p>
        </p:txBody>
      </p:sp>
      <p:sp>
        <p:nvSpPr>
          <p:cNvPr id="119" name="Text Box 38"/>
          <p:cNvSpPr txBox="1">
            <a:spLocks noChangeArrowheads="1"/>
          </p:cNvSpPr>
          <p:nvPr/>
        </p:nvSpPr>
        <p:spPr bwMode="auto">
          <a:xfrm>
            <a:off x="2971800" y="2752725"/>
            <a:ext cx="596900" cy="284163"/>
          </a:xfrm>
          <a:prstGeom prst="rect">
            <a:avLst/>
          </a:prstGeom>
          <a:noFill/>
          <a:ln w="9525">
            <a:solidFill>
              <a:schemeClr val="tx1"/>
            </a:solidFill>
            <a:miter lim="800000"/>
            <a:headEnd/>
            <a:tailEnd/>
          </a:ln>
          <a:effectLst/>
        </p:spPr>
        <p:txBody>
          <a:bodyPr wrap="none">
            <a:spAutoFit/>
          </a:bodyPr>
          <a:lstStyle/>
          <a:p>
            <a:r>
              <a:rPr kumimoji="1" lang="en-US" altLang="ja-JP" sz="1200">
                <a:latin typeface="Times New Roman" pitchFamily="18" charset="0"/>
              </a:rPr>
              <a:t>Band i</a:t>
            </a:r>
          </a:p>
        </p:txBody>
      </p:sp>
      <p:sp>
        <p:nvSpPr>
          <p:cNvPr id="120" name="Text Box 39"/>
          <p:cNvSpPr txBox="1">
            <a:spLocks noChangeArrowheads="1"/>
          </p:cNvSpPr>
          <p:nvPr/>
        </p:nvSpPr>
        <p:spPr bwMode="auto">
          <a:xfrm>
            <a:off x="2971800" y="3136900"/>
            <a:ext cx="596900" cy="284163"/>
          </a:xfrm>
          <a:prstGeom prst="rect">
            <a:avLst/>
          </a:prstGeom>
          <a:noFill/>
          <a:ln w="9525">
            <a:solidFill>
              <a:schemeClr val="tx1"/>
            </a:solidFill>
            <a:miter lim="800000"/>
            <a:headEnd/>
            <a:tailEnd/>
          </a:ln>
          <a:effectLst/>
        </p:spPr>
        <p:txBody>
          <a:bodyPr wrap="none">
            <a:spAutoFit/>
          </a:bodyPr>
          <a:lstStyle/>
          <a:p>
            <a:r>
              <a:rPr kumimoji="1" lang="en-US" altLang="ja-JP" sz="1200">
                <a:latin typeface="Times New Roman" pitchFamily="18" charset="0"/>
              </a:rPr>
              <a:t>Band j</a:t>
            </a:r>
          </a:p>
        </p:txBody>
      </p:sp>
      <p:sp>
        <p:nvSpPr>
          <p:cNvPr id="121" name="Text Box 40"/>
          <p:cNvSpPr txBox="1">
            <a:spLocks noChangeArrowheads="1"/>
          </p:cNvSpPr>
          <p:nvPr/>
        </p:nvSpPr>
        <p:spPr bwMode="auto">
          <a:xfrm>
            <a:off x="2971800" y="3497263"/>
            <a:ext cx="630238" cy="284162"/>
          </a:xfrm>
          <a:prstGeom prst="rect">
            <a:avLst/>
          </a:prstGeom>
          <a:noFill/>
          <a:ln w="9525">
            <a:solidFill>
              <a:schemeClr val="tx1"/>
            </a:solidFill>
            <a:miter lim="800000"/>
            <a:headEnd/>
            <a:tailEnd/>
          </a:ln>
          <a:effectLst/>
        </p:spPr>
        <p:txBody>
          <a:bodyPr wrap="none">
            <a:spAutoFit/>
          </a:bodyPr>
          <a:lstStyle/>
          <a:p>
            <a:r>
              <a:rPr kumimoji="1" lang="en-US" altLang="ja-JP" sz="1200">
                <a:latin typeface="Times New Roman" pitchFamily="18" charset="0"/>
              </a:rPr>
              <a:t>Band k</a:t>
            </a:r>
          </a:p>
        </p:txBody>
      </p:sp>
      <p:sp>
        <p:nvSpPr>
          <p:cNvPr id="122" name="Line 41"/>
          <p:cNvSpPr>
            <a:spLocks noChangeShapeType="1"/>
          </p:cNvSpPr>
          <p:nvPr/>
        </p:nvSpPr>
        <p:spPr bwMode="auto">
          <a:xfrm flipH="1" flipV="1">
            <a:off x="2112963" y="3271838"/>
            <a:ext cx="6350" cy="1074737"/>
          </a:xfrm>
          <a:prstGeom prst="line">
            <a:avLst/>
          </a:prstGeom>
          <a:noFill/>
          <a:ln w="9525">
            <a:solidFill>
              <a:schemeClr val="tx1"/>
            </a:solidFill>
            <a:round/>
            <a:headEnd/>
            <a:tailEnd type="triangle" w="med" len="med"/>
          </a:ln>
          <a:effectLst/>
        </p:spPr>
        <p:txBody>
          <a:bodyPr/>
          <a:lstStyle/>
          <a:p>
            <a:endParaRPr lang="ko-KR" altLang="en-US"/>
          </a:p>
        </p:txBody>
      </p:sp>
      <p:sp>
        <p:nvSpPr>
          <p:cNvPr id="123" name="Line 42"/>
          <p:cNvSpPr>
            <a:spLocks noChangeShapeType="1"/>
          </p:cNvSpPr>
          <p:nvPr/>
        </p:nvSpPr>
        <p:spPr bwMode="auto">
          <a:xfrm flipH="1" flipV="1">
            <a:off x="2195513" y="2928938"/>
            <a:ext cx="0" cy="1417637"/>
          </a:xfrm>
          <a:prstGeom prst="line">
            <a:avLst/>
          </a:prstGeom>
          <a:noFill/>
          <a:ln w="9525">
            <a:solidFill>
              <a:schemeClr val="tx1"/>
            </a:solidFill>
            <a:round/>
            <a:headEnd/>
            <a:tailEnd type="triangle" w="med" len="med"/>
          </a:ln>
          <a:effectLst/>
        </p:spPr>
        <p:txBody>
          <a:bodyPr/>
          <a:lstStyle/>
          <a:p>
            <a:endParaRPr lang="ko-KR" altLang="en-US"/>
          </a:p>
        </p:txBody>
      </p:sp>
      <p:sp>
        <p:nvSpPr>
          <p:cNvPr id="124" name="AutoShape 43"/>
          <p:cNvSpPr>
            <a:spLocks noChangeArrowheads="1"/>
          </p:cNvSpPr>
          <p:nvPr/>
        </p:nvSpPr>
        <p:spPr bwMode="auto">
          <a:xfrm>
            <a:off x="7234238" y="3914775"/>
            <a:ext cx="1441450" cy="1081088"/>
          </a:xfrm>
          <a:prstGeom prst="wedgeRoundRectCallout">
            <a:avLst>
              <a:gd name="adj1" fmla="val -78634"/>
              <a:gd name="adj2" fmla="val -19310"/>
              <a:gd name="adj3" fmla="val 16667"/>
            </a:avLst>
          </a:prstGeom>
          <a:noFill/>
          <a:ln w="12700">
            <a:solidFill>
              <a:schemeClr val="tx1"/>
            </a:solidFill>
            <a:miter lim="800000"/>
            <a:headEnd type="none" w="sm" len="sm"/>
            <a:tailEnd type="none" w="sm" len="sm"/>
          </a:ln>
          <a:effectLst/>
        </p:spPr>
        <p:txBody>
          <a:bodyPr/>
          <a:lstStyle/>
          <a:p>
            <a:pPr algn="ctr" eaLnBrk="0" hangingPunct="0"/>
            <a:endParaRPr lang="ja-JP" altLang="en-US" sz="1200">
              <a:latin typeface="Times New Roman" pitchFamily="18" charset="0"/>
              <a:ea typeface="굴림" charset="-127"/>
            </a:endParaRPr>
          </a:p>
        </p:txBody>
      </p:sp>
      <p:graphicFrame>
        <p:nvGraphicFramePr>
          <p:cNvPr id="125" name="Object 44"/>
          <p:cNvGraphicFramePr>
            <a:graphicFrameLocks noGrp="1" noChangeAspect="1"/>
          </p:cNvGraphicFramePr>
          <p:nvPr/>
        </p:nvGraphicFramePr>
        <p:xfrm>
          <a:off x="7562850" y="3946525"/>
          <a:ext cx="901700" cy="963613"/>
        </p:xfrm>
        <a:graphic>
          <a:graphicData uri="http://schemas.openxmlformats.org/presentationml/2006/ole">
            <p:oleObj spid="_x0000_s2052" name="数式" r:id="rId4" imgW="736560" imgH="787320" progId="Equation.3">
              <p:embed/>
            </p:oleObj>
          </a:graphicData>
        </a:graphic>
      </p:graphicFrame>
      <p:sp>
        <p:nvSpPr>
          <p:cNvPr id="126" name="Line 48"/>
          <p:cNvSpPr>
            <a:spLocks noChangeShapeType="1"/>
          </p:cNvSpPr>
          <p:nvPr/>
        </p:nvSpPr>
        <p:spPr bwMode="auto">
          <a:xfrm>
            <a:off x="5000625" y="2881313"/>
            <a:ext cx="130175" cy="0"/>
          </a:xfrm>
          <a:prstGeom prst="line">
            <a:avLst/>
          </a:prstGeom>
          <a:noFill/>
          <a:ln w="9525">
            <a:solidFill>
              <a:schemeClr val="tx1"/>
            </a:solidFill>
            <a:round/>
            <a:headEnd/>
            <a:tailEnd type="triangle" w="med" len="med"/>
          </a:ln>
          <a:effectLst/>
        </p:spPr>
        <p:txBody>
          <a:bodyPr/>
          <a:lstStyle/>
          <a:p>
            <a:endParaRPr lang="ko-KR" altLang="en-US"/>
          </a:p>
        </p:txBody>
      </p:sp>
      <p:sp>
        <p:nvSpPr>
          <p:cNvPr id="127" name="Line 49"/>
          <p:cNvSpPr>
            <a:spLocks noChangeShapeType="1"/>
          </p:cNvSpPr>
          <p:nvPr/>
        </p:nvSpPr>
        <p:spPr bwMode="auto">
          <a:xfrm>
            <a:off x="5000625" y="3241675"/>
            <a:ext cx="130175" cy="0"/>
          </a:xfrm>
          <a:prstGeom prst="line">
            <a:avLst/>
          </a:prstGeom>
          <a:noFill/>
          <a:ln w="9525">
            <a:solidFill>
              <a:schemeClr val="tx1"/>
            </a:solidFill>
            <a:round/>
            <a:headEnd/>
            <a:tailEnd type="triangle" w="med" len="med"/>
          </a:ln>
          <a:effectLst/>
        </p:spPr>
        <p:txBody>
          <a:bodyPr/>
          <a:lstStyle/>
          <a:p>
            <a:endParaRPr lang="ko-KR" altLang="en-US"/>
          </a:p>
        </p:txBody>
      </p:sp>
      <p:sp>
        <p:nvSpPr>
          <p:cNvPr id="128" name="Line 50"/>
          <p:cNvSpPr>
            <a:spLocks noChangeShapeType="1"/>
          </p:cNvSpPr>
          <p:nvPr/>
        </p:nvSpPr>
        <p:spPr bwMode="auto">
          <a:xfrm>
            <a:off x="5000625" y="3602038"/>
            <a:ext cx="130175" cy="0"/>
          </a:xfrm>
          <a:prstGeom prst="line">
            <a:avLst/>
          </a:prstGeom>
          <a:noFill/>
          <a:ln w="9525">
            <a:solidFill>
              <a:schemeClr val="tx1"/>
            </a:solidFill>
            <a:round/>
            <a:headEnd/>
            <a:tailEnd type="triangle" w="med" len="med"/>
          </a:ln>
          <a:effectLst/>
        </p:spPr>
        <p:txBody>
          <a:bodyPr/>
          <a:lstStyle/>
          <a:p>
            <a:endParaRPr lang="ko-KR" altLang="en-US"/>
          </a:p>
        </p:txBody>
      </p:sp>
      <p:sp>
        <p:nvSpPr>
          <p:cNvPr id="129" name="Text Box 51"/>
          <p:cNvSpPr txBox="1">
            <a:spLocks noChangeArrowheads="1"/>
          </p:cNvSpPr>
          <p:nvPr/>
        </p:nvSpPr>
        <p:spPr bwMode="auto">
          <a:xfrm>
            <a:off x="5130800" y="2740025"/>
            <a:ext cx="455613" cy="284163"/>
          </a:xfrm>
          <a:prstGeom prst="rect">
            <a:avLst/>
          </a:prstGeom>
          <a:noFill/>
          <a:ln w="9525">
            <a:solidFill>
              <a:schemeClr val="tx1"/>
            </a:solidFill>
            <a:miter lim="800000"/>
            <a:headEnd/>
            <a:tailEnd/>
          </a:ln>
          <a:effectLst/>
        </p:spPr>
        <p:txBody>
          <a:bodyPr wrap="none">
            <a:spAutoFit/>
          </a:bodyPr>
          <a:lstStyle/>
          <a:p>
            <a:r>
              <a:rPr kumimoji="1" lang="en-US" altLang="ja-JP" sz="1200">
                <a:latin typeface="Times New Roman" pitchFamily="18" charset="0"/>
              </a:rPr>
              <a:t>A/D</a:t>
            </a:r>
          </a:p>
        </p:txBody>
      </p:sp>
      <p:sp>
        <p:nvSpPr>
          <p:cNvPr id="130" name="Text Box 52"/>
          <p:cNvSpPr txBox="1">
            <a:spLocks noChangeArrowheads="1"/>
          </p:cNvSpPr>
          <p:nvPr/>
        </p:nvSpPr>
        <p:spPr bwMode="auto">
          <a:xfrm>
            <a:off x="5130800" y="3124200"/>
            <a:ext cx="455613" cy="284163"/>
          </a:xfrm>
          <a:prstGeom prst="rect">
            <a:avLst/>
          </a:prstGeom>
          <a:noFill/>
          <a:ln w="9525">
            <a:solidFill>
              <a:schemeClr val="tx1"/>
            </a:solidFill>
            <a:miter lim="800000"/>
            <a:headEnd/>
            <a:tailEnd/>
          </a:ln>
          <a:effectLst/>
        </p:spPr>
        <p:txBody>
          <a:bodyPr wrap="none">
            <a:spAutoFit/>
          </a:bodyPr>
          <a:lstStyle/>
          <a:p>
            <a:r>
              <a:rPr kumimoji="1" lang="en-US" altLang="ja-JP" sz="1200">
                <a:latin typeface="Times New Roman" pitchFamily="18" charset="0"/>
              </a:rPr>
              <a:t>A/D</a:t>
            </a:r>
          </a:p>
        </p:txBody>
      </p:sp>
      <p:sp>
        <p:nvSpPr>
          <p:cNvPr id="131" name="Text Box 53"/>
          <p:cNvSpPr txBox="1">
            <a:spLocks noChangeArrowheads="1"/>
          </p:cNvSpPr>
          <p:nvPr/>
        </p:nvSpPr>
        <p:spPr bwMode="auto">
          <a:xfrm>
            <a:off x="5130800" y="3484563"/>
            <a:ext cx="455613" cy="284162"/>
          </a:xfrm>
          <a:prstGeom prst="rect">
            <a:avLst/>
          </a:prstGeom>
          <a:noFill/>
          <a:ln w="9525">
            <a:solidFill>
              <a:schemeClr val="tx1"/>
            </a:solidFill>
            <a:miter lim="800000"/>
            <a:headEnd/>
            <a:tailEnd/>
          </a:ln>
          <a:effectLst/>
        </p:spPr>
        <p:txBody>
          <a:bodyPr wrap="none">
            <a:spAutoFit/>
          </a:bodyPr>
          <a:lstStyle/>
          <a:p>
            <a:r>
              <a:rPr kumimoji="1" lang="en-US" altLang="ja-JP" sz="1200">
                <a:latin typeface="Times New Roman" pitchFamily="18" charset="0"/>
              </a:rPr>
              <a:t>A/D</a:t>
            </a:r>
          </a:p>
        </p:txBody>
      </p:sp>
      <p:sp>
        <p:nvSpPr>
          <p:cNvPr id="132" name="Line 54"/>
          <p:cNvSpPr>
            <a:spLocks noChangeShapeType="1"/>
          </p:cNvSpPr>
          <p:nvPr/>
        </p:nvSpPr>
        <p:spPr bwMode="auto">
          <a:xfrm>
            <a:off x="7048500" y="2906713"/>
            <a:ext cx="261938" cy="1587"/>
          </a:xfrm>
          <a:prstGeom prst="line">
            <a:avLst/>
          </a:prstGeom>
          <a:noFill/>
          <a:ln w="9525">
            <a:solidFill>
              <a:schemeClr val="tx1"/>
            </a:solidFill>
            <a:round/>
            <a:headEnd/>
            <a:tailEnd type="triangle" w="med" len="med"/>
          </a:ln>
          <a:effectLst/>
        </p:spPr>
        <p:txBody>
          <a:bodyPr/>
          <a:lstStyle/>
          <a:p>
            <a:endParaRPr lang="ko-KR" altLang="en-US"/>
          </a:p>
        </p:txBody>
      </p:sp>
      <p:sp>
        <p:nvSpPr>
          <p:cNvPr id="133" name="Line 55"/>
          <p:cNvSpPr>
            <a:spLocks noChangeShapeType="1"/>
          </p:cNvSpPr>
          <p:nvPr/>
        </p:nvSpPr>
        <p:spPr bwMode="auto">
          <a:xfrm>
            <a:off x="7048500" y="3267075"/>
            <a:ext cx="261938" cy="1588"/>
          </a:xfrm>
          <a:prstGeom prst="line">
            <a:avLst/>
          </a:prstGeom>
          <a:noFill/>
          <a:ln w="9525">
            <a:solidFill>
              <a:schemeClr val="tx1"/>
            </a:solidFill>
            <a:round/>
            <a:headEnd/>
            <a:tailEnd type="triangle" w="med" len="med"/>
          </a:ln>
          <a:effectLst/>
        </p:spPr>
        <p:txBody>
          <a:bodyPr/>
          <a:lstStyle/>
          <a:p>
            <a:endParaRPr lang="ko-KR" altLang="en-US"/>
          </a:p>
        </p:txBody>
      </p:sp>
      <p:sp>
        <p:nvSpPr>
          <p:cNvPr id="134" name="Line 56"/>
          <p:cNvSpPr>
            <a:spLocks noChangeShapeType="1"/>
          </p:cNvSpPr>
          <p:nvPr/>
        </p:nvSpPr>
        <p:spPr bwMode="auto">
          <a:xfrm>
            <a:off x="7048500" y="3627438"/>
            <a:ext cx="261938" cy="1587"/>
          </a:xfrm>
          <a:prstGeom prst="line">
            <a:avLst/>
          </a:prstGeom>
          <a:noFill/>
          <a:ln w="9525">
            <a:solidFill>
              <a:schemeClr val="tx1"/>
            </a:solidFill>
            <a:round/>
            <a:headEnd/>
            <a:tailEnd type="triangle" w="med" len="med"/>
          </a:ln>
          <a:effectLst/>
        </p:spPr>
        <p:txBody>
          <a:bodyPr/>
          <a:lstStyle/>
          <a:p>
            <a:endParaRPr lang="ko-KR" altLang="en-US"/>
          </a:p>
        </p:txBody>
      </p:sp>
      <p:sp>
        <p:nvSpPr>
          <p:cNvPr id="135" name="Line 57"/>
          <p:cNvSpPr>
            <a:spLocks noChangeShapeType="1"/>
          </p:cNvSpPr>
          <p:nvPr/>
        </p:nvSpPr>
        <p:spPr bwMode="auto">
          <a:xfrm>
            <a:off x="3597275" y="2882900"/>
            <a:ext cx="782638" cy="1588"/>
          </a:xfrm>
          <a:prstGeom prst="line">
            <a:avLst/>
          </a:prstGeom>
          <a:noFill/>
          <a:ln w="9525">
            <a:solidFill>
              <a:schemeClr val="tx1"/>
            </a:solidFill>
            <a:prstDash val="dash"/>
            <a:round/>
            <a:headEnd/>
            <a:tailEnd type="triangle" w="med" len="med"/>
          </a:ln>
          <a:effectLst/>
        </p:spPr>
        <p:txBody>
          <a:bodyPr/>
          <a:lstStyle/>
          <a:p>
            <a:endParaRPr lang="ko-KR" altLang="en-US"/>
          </a:p>
        </p:txBody>
      </p:sp>
      <p:sp>
        <p:nvSpPr>
          <p:cNvPr id="136" name="Line 58"/>
          <p:cNvSpPr>
            <a:spLocks noChangeShapeType="1"/>
          </p:cNvSpPr>
          <p:nvPr/>
        </p:nvSpPr>
        <p:spPr bwMode="auto">
          <a:xfrm>
            <a:off x="3597275" y="3243263"/>
            <a:ext cx="782638" cy="0"/>
          </a:xfrm>
          <a:prstGeom prst="line">
            <a:avLst/>
          </a:prstGeom>
          <a:noFill/>
          <a:ln w="9525">
            <a:solidFill>
              <a:schemeClr val="tx1"/>
            </a:solidFill>
            <a:prstDash val="dash"/>
            <a:round/>
            <a:headEnd/>
            <a:tailEnd type="triangle" w="med" len="med"/>
          </a:ln>
          <a:effectLst/>
        </p:spPr>
        <p:txBody>
          <a:bodyPr/>
          <a:lstStyle/>
          <a:p>
            <a:endParaRPr lang="ko-KR" altLang="en-US"/>
          </a:p>
        </p:txBody>
      </p:sp>
      <p:sp>
        <p:nvSpPr>
          <p:cNvPr id="137" name="Line 59"/>
          <p:cNvSpPr>
            <a:spLocks noChangeShapeType="1"/>
          </p:cNvSpPr>
          <p:nvPr/>
        </p:nvSpPr>
        <p:spPr bwMode="auto">
          <a:xfrm>
            <a:off x="3597275" y="3603625"/>
            <a:ext cx="782638" cy="0"/>
          </a:xfrm>
          <a:prstGeom prst="line">
            <a:avLst/>
          </a:prstGeom>
          <a:noFill/>
          <a:ln w="9525">
            <a:solidFill>
              <a:schemeClr val="tx1"/>
            </a:solidFill>
            <a:prstDash val="dash"/>
            <a:round/>
            <a:headEnd/>
            <a:tailEnd type="triangle" w="med" len="med"/>
          </a:ln>
          <a:effectLst/>
        </p:spPr>
        <p:txBody>
          <a:bodyPr/>
          <a:lstStyle/>
          <a:p>
            <a:endParaRPr lang="ko-KR" altLang="en-US"/>
          </a:p>
        </p:txBody>
      </p:sp>
      <p:sp>
        <p:nvSpPr>
          <p:cNvPr id="138" name="Text Box 60"/>
          <p:cNvSpPr txBox="1">
            <a:spLocks noChangeArrowheads="1"/>
          </p:cNvSpPr>
          <p:nvPr/>
        </p:nvSpPr>
        <p:spPr bwMode="auto">
          <a:xfrm>
            <a:off x="4154488" y="2463800"/>
            <a:ext cx="1163637" cy="274638"/>
          </a:xfrm>
          <a:prstGeom prst="rect">
            <a:avLst/>
          </a:prstGeom>
          <a:noFill/>
          <a:ln w="9525">
            <a:noFill/>
            <a:miter lim="800000"/>
            <a:headEnd/>
            <a:tailEnd/>
          </a:ln>
          <a:effectLst/>
        </p:spPr>
        <p:txBody>
          <a:bodyPr wrap="none">
            <a:spAutoFit/>
          </a:bodyPr>
          <a:lstStyle/>
          <a:p>
            <a:r>
              <a:rPr kumimoji="1" lang="en-US" altLang="ja-JP" sz="1200">
                <a:latin typeface="Times New Roman" pitchFamily="18" charset="0"/>
              </a:rPr>
              <a:t>Photo Detectors</a:t>
            </a:r>
          </a:p>
        </p:txBody>
      </p:sp>
      <p:sp>
        <p:nvSpPr>
          <p:cNvPr id="139" name="Line 61"/>
          <p:cNvSpPr>
            <a:spLocks noChangeShapeType="1"/>
          </p:cNvSpPr>
          <p:nvPr/>
        </p:nvSpPr>
        <p:spPr bwMode="auto">
          <a:xfrm>
            <a:off x="5578475" y="2908300"/>
            <a:ext cx="360363" cy="0"/>
          </a:xfrm>
          <a:prstGeom prst="line">
            <a:avLst/>
          </a:prstGeom>
          <a:noFill/>
          <a:ln w="9525">
            <a:solidFill>
              <a:schemeClr val="tx1"/>
            </a:solidFill>
            <a:round/>
            <a:headEnd/>
            <a:tailEnd type="triangle" w="med" len="med"/>
          </a:ln>
          <a:effectLst/>
        </p:spPr>
        <p:txBody>
          <a:bodyPr/>
          <a:lstStyle/>
          <a:p>
            <a:endParaRPr lang="ko-KR" altLang="en-US"/>
          </a:p>
        </p:txBody>
      </p:sp>
      <p:sp>
        <p:nvSpPr>
          <p:cNvPr id="140" name="Line 62"/>
          <p:cNvSpPr>
            <a:spLocks noChangeShapeType="1"/>
          </p:cNvSpPr>
          <p:nvPr/>
        </p:nvSpPr>
        <p:spPr bwMode="auto">
          <a:xfrm>
            <a:off x="5578475" y="3268663"/>
            <a:ext cx="360363" cy="0"/>
          </a:xfrm>
          <a:prstGeom prst="line">
            <a:avLst/>
          </a:prstGeom>
          <a:noFill/>
          <a:ln w="9525">
            <a:solidFill>
              <a:schemeClr val="tx1"/>
            </a:solidFill>
            <a:round/>
            <a:headEnd/>
            <a:tailEnd type="triangle" w="med" len="med"/>
          </a:ln>
          <a:effectLst/>
        </p:spPr>
        <p:txBody>
          <a:bodyPr/>
          <a:lstStyle/>
          <a:p>
            <a:endParaRPr lang="ko-KR" altLang="en-US"/>
          </a:p>
        </p:txBody>
      </p:sp>
      <p:sp>
        <p:nvSpPr>
          <p:cNvPr id="141" name="Line 63"/>
          <p:cNvSpPr>
            <a:spLocks noChangeShapeType="1"/>
          </p:cNvSpPr>
          <p:nvPr/>
        </p:nvSpPr>
        <p:spPr bwMode="auto">
          <a:xfrm>
            <a:off x="5578475" y="3627438"/>
            <a:ext cx="360363" cy="0"/>
          </a:xfrm>
          <a:prstGeom prst="line">
            <a:avLst/>
          </a:prstGeom>
          <a:noFill/>
          <a:ln w="9525">
            <a:solidFill>
              <a:schemeClr val="tx1"/>
            </a:solidFill>
            <a:round/>
            <a:headEnd/>
            <a:tailEnd type="triangle" w="med" len="med"/>
          </a:ln>
          <a:effectLst/>
        </p:spPr>
        <p:txBody>
          <a:bodyPr/>
          <a:lstStyle/>
          <a:p>
            <a:endParaRPr lang="ko-KR" altLang="en-US"/>
          </a:p>
        </p:txBody>
      </p:sp>
      <p:sp>
        <p:nvSpPr>
          <p:cNvPr id="142" name="Rectangle 64"/>
          <p:cNvSpPr>
            <a:spLocks noChangeArrowheads="1"/>
          </p:cNvSpPr>
          <p:nvPr/>
        </p:nvSpPr>
        <p:spPr bwMode="auto">
          <a:xfrm>
            <a:off x="6010275" y="3987800"/>
            <a:ext cx="819150" cy="792163"/>
          </a:xfrm>
          <a:prstGeom prst="rect">
            <a:avLst/>
          </a:prstGeom>
          <a:noFill/>
          <a:ln w="9525">
            <a:solidFill>
              <a:schemeClr val="tx1"/>
            </a:solidFill>
            <a:miter lim="800000"/>
            <a:headEnd/>
            <a:tailEnd/>
          </a:ln>
          <a:effectLst/>
        </p:spPr>
        <p:txBody>
          <a:bodyPr wrap="none" anchor="ctr"/>
          <a:lstStyle/>
          <a:p>
            <a:endParaRPr lang="ko-KR" altLang="en-US"/>
          </a:p>
        </p:txBody>
      </p:sp>
      <p:sp>
        <p:nvSpPr>
          <p:cNvPr id="143" name="Text Box 65"/>
          <p:cNvSpPr txBox="1">
            <a:spLocks noChangeArrowheads="1"/>
          </p:cNvSpPr>
          <p:nvPr/>
        </p:nvSpPr>
        <p:spPr bwMode="auto">
          <a:xfrm>
            <a:off x="5965825" y="4151313"/>
            <a:ext cx="893763" cy="457200"/>
          </a:xfrm>
          <a:prstGeom prst="rect">
            <a:avLst/>
          </a:prstGeom>
          <a:noFill/>
          <a:ln w="9525">
            <a:noFill/>
            <a:miter lim="800000"/>
            <a:headEnd/>
            <a:tailEnd/>
          </a:ln>
          <a:effectLst/>
        </p:spPr>
        <p:txBody>
          <a:bodyPr wrap="none">
            <a:spAutoFit/>
          </a:bodyPr>
          <a:lstStyle/>
          <a:p>
            <a:r>
              <a:rPr kumimoji="1" lang="en-US" altLang="ja-JP" sz="1200"/>
              <a:t>Channel</a:t>
            </a:r>
          </a:p>
          <a:p>
            <a:r>
              <a:rPr kumimoji="1" lang="en-US" altLang="ja-JP" sz="1200"/>
              <a:t>Estimation</a:t>
            </a:r>
          </a:p>
        </p:txBody>
      </p:sp>
      <p:sp>
        <p:nvSpPr>
          <p:cNvPr id="144" name="AutoShape 66"/>
          <p:cNvSpPr>
            <a:spLocks noChangeArrowheads="1"/>
          </p:cNvSpPr>
          <p:nvPr/>
        </p:nvSpPr>
        <p:spPr bwMode="auto">
          <a:xfrm>
            <a:off x="6272213" y="3770313"/>
            <a:ext cx="261937" cy="217487"/>
          </a:xfrm>
          <a:prstGeom prst="upArrow">
            <a:avLst>
              <a:gd name="adj1" fmla="val 50000"/>
              <a:gd name="adj2" fmla="val 25000"/>
            </a:avLst>
          </a:prstGeom>
          <a:noFill/>
          <a:ln w="9525">
            <a:solidFill>
              <a:schemeClr val="tx1"/>
            </a:solidFill>
            <a:miter lim="800000"/>
            <a:headEnd/>
            <a:tailEnd/>
          </a:ln>
          <a:effectLst/>
        </p:spPr>
        <p:txBody>
          <a:bodyPr vert="eaVert" wrap="none" anchor="ctr"/>
          <a:lstStyle/>
          <a:p>
            <a:endParaRPr lang="ko-KR" altLang="en-US"/>
          </a:p>
        </p:txBody>
      </p:sp>
      <p:sp>
        <p:nvSpPr>
          <p:cNvPr id="145" name="Line 67"/>
          <p:cNvSpPr>
            <a:spLocks noChangeShapeType="1"/>
          </p:cNvSpPr>
          <p:nvPr/>
        </p:nvSpPr>
        <p:spPr bwMode="auto">
          <a:xfrm>
            <a:off x="3597275" y="2882900"/>
            <a:ext cx="782638" cy="720725"/>
          </a:xfrm>
          <a:prstGeom prst="line">
            <a:avLst/>
          </a:prstGeom>
          <a:noFill/>
          <a:ln w="9525">
            <a:solidFill>
              <a:schemeClr val="tx1"/>
            </a:solidFill>
            <a:prstDash val="dash"/>
            <a:round/>
            <a:headEnd/>
            <a:tailEnd type="triangle" w="med" len="med"/>
          </a:ln>
          <a:effectLst/>
        </p:spPr>
        <p:txBody>
          <a:bodyPr/>
          <a:lstStyle/>
          <a:p>
            <a:endParaRPr lang="ko-KR" altLang="en-US"/>
          </a:p>
        </p:txBody>
      </p:sp>
      <p:sp>
        <p:nvSpPr>
          <p:cNvPr id="146" name="Line 68"/>
          <p:cNvSpPr>
            <a:spLocks noChangeShapeType="1"/>
          </p:cNvSpPr>
          <p:nvPr/>
        </p:nvSpPr>
        <p:spPr bwMode="auto">
          <a:xfrm>
            <a:off x="3597275" y="2882900"/>
            <a:ext cx="782638" cy="360363"/>
          </a:xfrm>
          <a:prstGeom prst="line">
            <a:avLst/>
          </a:prstGeom>
          <a:noFill/>
          <a:ln w="9525">
            <a:solidFill>
              <a:schemeClr val="tx1"/>
            </a:solidFill>
            <a:prstDash val="dash"/>
            <a:round/>
            <a:headEnd/>
            <a:tailEnd type="triangle" w="med" len="med"/>
          </a:ln>
          <a:effectLst/>
        </p:spPr>
        <p:txBody>
          <a:bodyPr/>
          <a:lstStyle/>
          <a:p>
            <a:endParaRPr lang="ko-KR" altLang="en-US"/>
          </a:p>
        </p:txBody>
      </p:sp>
      <p:sp>
        <p:nvSpPr>
          <p:cNvPr id="147" name="Line 69"/>
          <p:cNvSpPr>
            <a:spLocks noChangeShapeType="1"/>
          </p:cNvSpPr>
          <p:nvPr/>
        </p:nvSpPr>
        <p:spPr bwMode="auto">
          <a:xfrm flipV="1">
            <a:off x="3597275" y="2882900"/>
            <a:ext cx="782638" cy="360363"/>
          </a:xfrm>
          <a:prstGeom prst="line">
            <a:avLst/>
          </a:prstGeom>
          <a:noFill/>
          <a:ln w="9525">
            <a:solidFill>
              <a:schemeClr val="tx1"/>
            </a:solidFill>
            <a:prstDash val="dash"/>
            <a:round/>
            <a:headEnd/>
            <a:tailEnd type="triangle" w="med" len="med"/>
          </a:ln>
          <a:effectLst/>
        </p:spPr>
        <p:txBody>
          <a:bodyPr/>
          <a:lstStyle/>
          <a:p>
            <a:endParaRPr lang="ko-KR" altLang="en-US"/>
          </a:p>
        </p:txBody>
      </p:sp>
      <p:sp>
        <p:nvSpPr>
          <p:cNvPr id="148" name="Line 70"/>
          <p:cNvSpPr>
            <a:spLocks noChangeShapeType="1"/>
          </p:cNvSpPr>
          <p:nvPr/>
        </p:nvSpPr>
        <p:spPr bwMode="auto">
          <a:xfrm>
            <a:off x="3597275" y="3243263"/>
            <a:ext cx="782638" cy="360362"/>
          </a:xfrm>
          <a:prstGeom prst="line">
            <a:avLst/>
          </a:prstGeom>
          <a:noFill/>
          <a:ln w="9525">
            <a:solidFill>
              <a:schemeClr val="tx1"/>
            </a:solidFill>
            <a:prstDash val="dash"/>
            <a:round/>
            <a:headEnd/>
            <a:tailEnd type="triangle" w="med" len="med"/>
          </a:ln>
          <a:effectLst/>
        </p:spPr>
        <p:txBody>
          <a:bodyPr/>
          <a:lstStyle/>
          <a:p>
            <a:endParaRPr lang="ko-KR" altLang="en-US"/>
          </a:p>
        </p:txBody>
      </p:sp>
      <p:sp>
        <p:nvSpPr>
          <p:cNvPr id="149" name="Line 71"/>
          <p:cNvSpPr>
            <a:spLocks noChangeShapeType="1"/>
          </p:cNvSpPr>
          <p:nvPr/>
        </p:nvSpPr>
        <p:spPr bwMode="auto">
          <a:xfrm flipV="1">
            <a:off x="3597275" y="2882900"/>
            <a:ext cx="782638" cy="720725"/>
          </a:xfrm>
          <a:prstGeom prst="line">
            <a:avLst/>
          </a:prstGeom>
          <a:noFill/>
          <a:ln w="9525">
            <a:solidFill>
              <a:schemeClr val="tx1"/>
            </a:solidFill>
            <a:prstDash val="dash"/>
            <a:round/>
            <a:headEnd/>
            <a:tailEnd type="triangle" w="med" len="med"/>
          </a:ln>
          <a:effectLst/>
        </p:spPr>
        <p:txBody>
          <a:bodyPr/>
          <a:lstStyle/>
          <a:p>
            <a:endParaRPr lang="ko-KR" altLang="en-US"/>
          </a:p>
        </p:txBody>
      </p:sp>
      <p:sp>
        <p:nvSpPr>
          <p:cNvPr id="150" name="Line 72"/>
          <p:cNvSpPr>
            <a:spLocks noChangeShapeType="1"/>
          </p:cNvSpPr>
          <p:nvPr/>
        </p:nvSpPr>
        <p:spPr bwMode="auto">
          <a:xfrm flipV="1">
            <a:off x="3597275" y="3243263"/>
            <a:ext cx="782638" cy="360362"/>
          </a:xfrm>
          <a:prstGeom prst="line">
            <a:avLst/>
          </a:prstGeom>
          <a:noFill/>
          <a:ln w="9525">
            <a:solidFill>
              <a:schemeClr val="tx1"/>
            </a:solidFill>
            <a:prstDash val="dash"/>
            <a:round/>
            <a:headEnd/>
            <a:tailEnd type="triangle" w="med" len="med"/>
          </a:ln>
          <a:effectLst/>
        </p:spPr>
        <p:txBody>
          <a:bodyPr/>
          <a:lstStyle/>
          <a:p>
            <a:endParaRPr lang="ko-KR" altLang="en-US"/>
          </a:p>
        </p:txBody>
      </p:sp>
      <p:sp>
        <p:nvSpPr>
          <p:cNvPr id="151" name="Rectangle 73"/>
          <p:cNvSpPr>
            <a:spLocks noChangeArrowheads="1"/>
          </p:cNvSpPr>
          <p:nvPr/>
        </p:nvSpPr>
        <p:spPr bwMode="auto">
          <a:xfrm>
            <a:off x="5946775" y="2762250"/>
            <a:ext cx="1082675" cy="1008063"/>
          </a:xfrm>
          <a:prstGeom prst="rect">
            <a:avLst/>
          </a:prstGeom>
          <a:noFill/>
          <a:ln w="9525">
            <a:solidFill>
              <a:schemeClr val="tx1"/>
            </a:solidFill>
            <a:miter lim="800000"/>
            <a:headEnd/>
            <a:tailEnd/>
          </a:ln>
          <a:effectLst/>
        </p:spPr>
        <p:txBody>
          <a:bodyPr wrap="none" anchor="ctr"/>
          <a:lstStyle/>
          <a:p>
            <a:endParaRPr lang="ko-KR" altLang="en-US"/>
          </a:p>
        </p:txBody>
      </p:sp>
      <p:sp>
        <p:nvSpPr>
          <p:cNvPr id="152" name="Text Box 74"/>
          <p:cNvSpPr txBox="1">
            <a:spLocks noChangeArrowheads="1"/>
          </p:cNvSpPr>
          <p:nvPr/>
        </p:nvSpPr>
        <p:spPr bwMode="auto">
          <a:xfrm>
            <a:off x="5899150" y="2982913"/>
            <a:ext cx="1162050" cy="822325"/>
          </a:xfrm>
          <a:prstGeom prst="rect">
            <a:avLst/>
          </a:prstGeom>
          <a:noFill/>
          <a:ln w="9525">
            <a:noFill/>
            <a:miter lim="800000"/>
            <a:headEnd/>
            <a:tailEnd/>
          </a:ln>
          <a:effectLst/>
        </p:spPr>
        <p:txBody>
          <a:bodyPr wrap="none">
            <a:spAutoFit/>
          </a:bodyPr>
          <a:lstStyle/>
          <a:p>
            <a:r>
              <a:rPr kumimoji="1" lang="en-US" altLang="ja-JP" sz="1200">
                <a:ea typeface="굴림" charset="-127"/>
              </a:rPr>
              <a:t>RGB</a:t>
            </a:r>
          </a:p>
          <a:p>
            <a:r>
              <a:rPr kumimoji="1" lang="en-US" altLang="ja-JP" sz="1200">
                <a:ea typeface="굴림" charset="-127"/>
              </a:rPr>
              <a:t>Compensation</a:t>
            </a:r>
          </a:p>
          <a:p>
            <a:endParaRPr kumimoji="1" lang="en-US" altLang="ja-JP" sz="1200">
              <a:ea typeface="굴림" charset="-127"/>
            </a:endParaRPr>
          </a:p>
          <a:p>
            <a:endParaRPr kumimoji="1" lang="en-US" altLang="ja-JP" sz="1200">
              <a:ea typeface="굴림" charset="-127"/>
            </a:endParaRPr>
          </a:p>
        </p:txBody>
      </p:sp>
      <p:sp>
        <p:nvSpPr>
          <p:cNvPr id="153" name="Rectangle 75"/>
          <p:cNvSpPr>
            <a:spLocks noChangeArrowheads="1"/>
          </p:cNvSpPr>
          <p:nvPr/>
        </p:nvSpPr>
        <p:spPr bwMode="auto">
          <a:xfrm>
            <a:off x="7310438" y="2762250"/>
            <a:ext cx="523875" cy="1008063"/>
          </a:xfrm>
          <a:prstGeom prst="rect">
            <a:avLst/>
          </a:prstGeom>
          <a:noFill/>
          <a:ln w="9525">
            <a:solidFill>
              <a:schemeClr val="tx1"/>
            </a:solidFill>
            <a:miter lim="800000"/>
            <a:headEnd/>
            <a:tailEnd/>
          </a:ln>
          <a:effectLst/>
        </p:spPr>
        <p:txBody>
          <a:bodyPr wrap="none" anchor="ctr"/>
          <a:lstStyle/>
          <a:p>
            <a:endParaRPr lang="ko-KR" altLang="en-US"/>
          </a:p>
        </p:txBody>
      </p:sp>
      <p:sp>
        <p:nvSpPr>
          <p:cNvPr id="154" name="Text Box 76"/>
          <p:cNvSpPr txBox="1">
            <a:spLocks noChangeArrowheads="1"/>
          </p:cNvSpPr>
          <p:nvPr/>
        </p:nvSpPr>
        <p:spPr bwMode="auto">
          <a:xfrm>
            <a:off x="7312025" y="2932113"/>
            <a:ext cx="496888" cy="639762"/>
          </a:xfrm>
          <a:prstGeom prst="rect">
            <a:avLst/>
          </a:prstGeom>
          <a:noFill/>
          <a:ln w="9525">
            <a:noFill/>
            <a:miter lim="800000"/>
            <a:headEnd/>
            <a:tailEnd/>
          </a:ln>
          <a:effectLst/>
        </p:spPr>
        <p:txBody>
          <a:bodyPr wrap="none">
            <a:spAutoFit/>
          </a:bodyPr>
          <a:lstStyle/>
          <a:p>
            <a:pPr algn="ctr"/>
            <a:r>
              <a:rPr kumimoji="1" lang="en-US" altLang="ja-JP" sz="1200">
                <a:latin typeface="Times New Roman" pitchFamily="18" charset="0"/>
              </a:rPr>
              <a:t>RGB</a:t>
            </a:r>
          </a:p>
          <a:p>
            <a:pPr algn="ctr"/>
            <a:r>
              <a:rPr kumimoji="1" lang="en-US" altLang="ja-JP" sz="1200">
                <a:latin typeface="Times New Roman" pitchFamily="18" charset="0"/>
              </a:rPr>
              <a:t>to</a:t>
            </a:r>
          </a:p>
          <a:p>
            <a:pPr algn="ctr"/>
            <a:r>
              <a:rPr kumimoji="1" lang="en-US" altLang="ja-JP" sz="1200">
                <a:latin typeface="Times New Roman" pitchFamily="18" charset="0"/>
              </a:rPr>
              <a:t>xy</a:t>
            </a:r>
          </a:p>
        </p:txBody>
      </p:sp>
      <p:sp>
        <p:nvSpPr>
          <p:cNvPr id="155" name="Line 77"/>
          <p:cNvSpPr>
            <a:spLocks noChangeShapeType="1"/>
          </p:cNvSpPr>
          <p:nvPr/>
        </p:nvSpPr>
        <p:spPr bwMode="auto">
          <a:xfrm>
            <a:off x="7832725" y="3124200"/>
            <a:ext cx="266700" cy="0"/>
          </a:xfrm>
          <a:prstGeom prst="line">
            <a:avLst/>
          </a:prstGeom>
          <a:noFill/>
          <a:ln w="9525">
            <a:solidFill>
              <a:schemeClr val="tx1"/>
            </a:solidFill>
            <a:round/>
            <a:headEnd/>
            <a:tailEnd type="triangle" w="med" len="med"/>
          </a:ln>
          <a:effectLst/>
        </p:spPr>
        <p:txBody>
          <a:bodyPr/>
          <a:lstStyle/>
          <a:p>
            <a:endParaRPr lang="ko-KR" altLang="en-US"/>
          </a:p>
        </p:txBody>
      </p:sp>
      <p:sp>
        <p:nvSpPr>
          <p:cNvPr id="156" name="Line 78"/>
          <p:cNvSpPr>
            <a:spLocks noChangeShapeType="1"/>
          </p:cNvSpPr>
          <p:nvPr/>
        </p:nvSpPr>
        <p:spPr bwMode="auto">
          <a:xfrm>
            <a:off x="7832725" y="3484563"/>
            <a:ext cx="266700" cy="0"/>
          </a:xfrm>
          <a:prstGeom prst="line">
            <a:avLst/>
          </a:prstGeom>
          <a:noFill/>
          <a:ln w="9525">
            <a:solidFill>
              <a:schemeClr val="tx1"/>
            </a:solidFill>
            <a:round/>
            <a:headEnd/>
            <a:tailEnd type="triangle" w="med" len="med"/>
          </a:ln>
          <a:effectLst/>
        </p:spPr>
        <p:txBody>
          <a:bodyPr/>
          <a:lstStyle/>
          <a:p>
            <a:endParaRPr lang="ko-KR" altLang="en-US"/>
          </a:p>
        </p:txBody>
      </p:sp>
      <p:sp>
        <p:nvSpPr>
          <p:cNvPr id="157" name="Text Box 79"/>
          <p:cNvSpPr txBox="1">
            <a:spLocks noChangeArrowheads="1"/>
          </p:cNvSpPr>
          <p:nvPr/>
        </p:nvSpPr>
        <p:spPr bwMode="auto">
          <a:xfrm>
            <a:off x="7832725" y="2862263"/>
            <a:ext cx="287338" cy="304800"/>
          </a:xfrm>
          <a:prstGeom prst="rect">
            <a:avLst/>
          </a:prstGeom>
          <a:noFill/>
          <a:ln w="9525" algn="ctr">
            <a:noFill/>
            <a:miter lim="800000"/>
            <a:headEnd/>
            <a:tailEnd/>
          </a:ln>
          <a:effectLst/>
        </p:spPr>
        <p:txBody>
          <a:bodyPr wrap="none" lIns="90000" tIns="46800" rIns="90000" bIns="46800">
            <a:spAutoFit/>
          </a:bodyPr>
          <a:lstStyle/>
          <a:p>
            <a:pPr latinLnBrk="1"/>
            <a:r>
              <a:rPr kumimoji="1" lang="en-US" altLang="ja-JP" sz="1400" b="1">
                <a:latin typeface="HY헤드라인M" pitchFamily="18" charset="-127"/>
                <a:ea typeface="HY헤드라인M" pitchFamily="18" charset="-127"/>
                <a:sym typeface="Wingdings 2" pitchFamily="18" charset="2"/>
              </a:rPr>
              <a:t>x</a:t>
            </a:r>
          </a:p>
        </p:txBody>
      </p:sp>
      <p:sp>
        <p:nvSpPr>
          <p:cNvPr id="158" name="Text Box 80"/>
          <p:cNvSpPr txBox="1">
            <a:spLocks noChangeArrowheads="1"/>
          </p:cNvSpPr>
          <p:nvPr/>
        </p:nvSpPr>
        <p:spPr bwMode="auto">
          <a:xfrm>
            <a:off x="7832725" y="3222625"/>
            <a:ext cx="284163" cy="304800"/>
          </a:xfrm>
          <a:prstGeom prst="rect">
            <a:avLst/>
          </a:prstGeom>
          <a:noFill/>
          <a:ln w="9525" algn="ctr">
            <a:noFill/>
            <a:miter lim="800000"/>
            <a:headEnd/>
            <a:tailEnd/>
          </a:ln>
          <a:effectLst/>
        </p:spPr>
        <p:txBody>
          <a:bodyPr wrap="none" lIns="90000" tIns="46800" rIns="90000" bIns="46800">
            <a:spAutoFit/>
          </a:bodyPr>
          <a:lstStyle/>
          <a:p>
            <a:pPr latinLnBrk="1"/>
            <a:r>
              <a:rPr kumimoji="1" lang="en-US" altLang="ja-JP" sz="1400" b="1">
                <a:latin typeface="HY헤드라인M" pitchFamily="18" charset="-127"/>
                <a:ea typeface="HY헤드라인M" pitchFamily="18" charset="-127"/>
                <a:sym typeface="Wingdings 2" pitchFamily="18" charset="2"/>
              </a:rPr>
              <a:t>y</a:t>
            </a:r>
          </a:p>
        </p:txBody>
      </p:sp>
      <p:sp>
        <p:nvSpPr>
          <p:cNvPr id="159" name="Rectangle 81"/>
          <p:cNvSpPr>
            <a:spLocks noChangeArrowheads="1"/>
          </p:cNvSpPr>
          <p:nvPr/>
        </p:nvSpPr>
        <p:spPr bwMode="auto">
          <a:xfrm>
            <a:off x="8094663" y="2762250"/>
            <a:ext cx="652462" cy="1008063"/>
          </a:xfrm>
          <a:prstGeom prst="rect">
            <a:avLst/>
          </a:prstGeom>
          <a:noFill/>
          <a:ln w="9525">
            <a:solidFill>
              <a:schemeClr val="tx1"/>
            </a:solidFill>
            <a:miter lim="800000"/>
            <a:headEnd/>
            <a:tailEnd/>
          </a:ln>
          <a:effectLst/>
        </p:spPr>
        <p:txBody>
          <a:bodyPr wrap="none" anchor="ctr"/>
          <a:lstStyle/>
          <a:p>
            <a:endParaRPr lang="ko-KR" altLang="en-US"/>
          </a:p>
        </p:txBody>
      </p:sp>
      <p:sp>
        <p:nvSpPr>
          <p:cNvPr id="160" name="Text Box 82"/>
          <p:cNvSpPr txBox="1">
            <a:spLocks noChangeArrowheads="1"/>
          </p:cNvSpPr>
          <p:nvPr/>
        </p:nvSpPr>
        <p:spPr bwMode="auto">
          <a:xfrm>
            <a:off x="8039100" y="3005138"/>
            <a:ext cx="777875" cy="457200"/>
          </a:xfrm>
          <a:prstGeom prst="rect">
            <a:avLst/>
          </a:prstGeom>
          <a:noFill/>
          <a:ln w="9525">
            <a:noFill/>
            <a:miter lim="800000"/>
            <a:headEnd/>
            <a:tailEnd/>
          </a:ln>
          <a:effectLst/>
        </p:spPr>
        <p:txBody>
          <a:bodyPr wrap="none">
            <a:spAutoFit/>
          </a:bodyPr>
          <a:lstStyle/>
          <a:p>
            <a:pPr algn="ctr"/>
            <a:r>
              <a:rPr kumimoji="1" lang="en-US" altLang="ja-JP" sz="1200">
                <a:latin typeface="Times New Roman" pitchFamily="18" charset="0"/>
              </a:rPr>
              <a:t>Color</a:t>
            </a:r>
          </a:p>
          <a:p>
            <a:pPr algn="ctr"/>
            <a:r>
              <a:rPr kumimoji="1" lang="en-US" altLang="ja-JP" sz="1200">
                <a:latin typeface="Times New Roman" pitchFamily="18" charset="0"/>
              </a:rPr>
              <a:t>Decoding</a:t>
            </a:r>
          </a:p>
        </p:txBody>
      </p:sp>
      <p:sp>
        <p:nvSpPr>
          <p:cNvPr id="161" name="Text Box 83"/>
          <p:cNvSpPr txBox="1">
            <a:spLocks noChangeArrowheads="1"/>
          </p:cNvSpPr>
          <p:nvPr/>
        </p:nvSpPr>
        <p:spPr bwMode="auto">
          <a:xfrm>
            <a:off x="7048500" y="2670175"/>
            <a:ext cx="298450" cy="244475"/>
          </a:xfrm>
          <a:prstGeom prst="rect">
            <a:avLst/>
          </a:prstGeom>
          <a:noFill/>
          <a:ln w="9525" algn="ctr">
            <a:noFill/>
            <a:miter lim="800000"/>
            <a:headEnd/>
            <a:tailEnd/>
          </a:ln>
          <a:effectLst/>
        </p:spPr>
        <p:txBody>
          <a:bodyPr wrap="none" lIns="90000" tIns="46800" rIns="90000" bIns="46800">
            <a:spAutoFit/>
          </a:bodyPr>
          <a:lstStyle/>
          <a:p>
            <a:pPr latinLnBrk="1"/>
            <a:r>
              <a:rPr kumimoji="1" lang="en-US" altLang="ja-JP" sz="1000" b="1">
                <a:latin typeface="HY헤드라인M" pitchFamily="18" charset="-127"/>
                <a:ea typeface="HY헤드라인M" pitchFamily="18" charset="-127"/>
                <a:sym typeface="Wingdings 2" pitchFamily="18" charset="2"/>
              </a:rPr>
              <a:t>Pi</a:t>
            </a:r>
          </a:p>
        </p:txBody>
      </p:sp>
      <p:sp>
        <p:nvSpPr>
          <p:cNvPr id="162" name="Text Box 84"/>
          <p:cNvSpPr txBox="1">
            <a:spLocks noChangeArrowheads="1"/>
          </p:cNvSpPr>
          <p:nvPr/>
        </p:nvSpPr>
        <p:spPr bwMode="auto">
          <a:xfrm>
            <a:off x="7048500" y="2979738"/>
            <a:ext cx="382588" cy="244475"/>
          </a:xfrm>
          <a:prstGeom prst="rect">
            <a:avLst/>
          </a:prstGeom>
          <a:noFill/>
          <a:ln w="9525" algn="ctr">
            <a:noFill/>
            <a:miter lim="800000"/>
            <a:headEnd/>
            <a:tailEnd/>
          </a:ln>
          <a:effectLst/>
        </p:spPr>
        <p:txBody>
          <a:bodyPr lIns="90000" tIns="46800" rIns="90000" bIns="46800">
            <a:spAutoFit/>
          </a:bodyPr>
          <a:lstStyle/>
          <a:p>
            <a:pPr latinLnBrk="1"/>
            <a:r>
              <a:rPr kumimoji="1" lang="en-US" altLang="ja-JP" sz="1000" b="1">
                <a:latin typeface="HY헤드라인M" pitchFamily="18" charset="-127"/>
                <a:ea typeface="HY헤드라인M" pitchFamily="18" charset="-127"/>
                <a:sym typeface="Wingdings 2" pitchFamily="18" charset="2"/>
              </a:rPr>
              <a:t>Pj</a:t>
            </a:r>
          </a:p>
        </p:txBody>
      </p:sp>
      <p:sp>
        <p:nvSpPr>
          <p:cNvPr id="163" name="Text Box 85"/>
          <p:cNvSpPr txBox="1">
            <a:spLocks noChangeArrowheads="1"/>
          </p:cNvSpPr>
          <p:nvPr/>
        </p:nvSpPr>
        <p:spPr bwMode="auto">
          <a:xfrm>
            <a:off x="7048500" y="3362325"/>
            <a:ext cx="333375" cy="244475"/>
          </a:xfrm>
          <a:prstGeom prst="rect">
            <a:avLst/>
          </a:prstGeom>
          <a:noFill/>
          <a:ln w="9525" algn="ctr">
            <a:noFill/>
            <a:miter lim="800000"/>
            <a:headEnd/>
            <a:tailEnd/>
          </a:ln>
          <a:effectLst/>
        </p:spPr>
        <p:txBody>
          <a:bodyPr wrap="none" lIns="90000" tIns="46800" rIns="90000" bIns="46800">
            <a:spAutoFit/>
          </a:bodyPr>
          <a:lstStyle/>
          <a:p>
            <a:pPr latinLnBrk="1"/>
            <a:r>
              <a:rPr kumimoji="1" lang="en-US" altLang="ja-JP" sz="1000" b="1">
                <a:latin typeface="HY헤드라인M" pitchFamily="18" charset="-127"/>
                <a:ea typeface="HY헤드라인M" pitchFamily="18" charset="-127"/>
                <a:sym typeface="Wingdings 2" pitchFamily="18" charset="2"/>
              </a:rPr>
              <a:t>Pk</a:t>
            </a:r>
          </a:p>
        </p:txBody>
      </p:sp>
      <p:sp>
        <p:nvSpPr>
          <p:cNvPr id="164" name="Line 86"/>
          <p:cNvSpPr>
            <a:spLocks noChangeShapeType="1"/>
          </p:cNvSpPr>
          <p:nvPr/>
        </p:nvSpPr>
        <p:spPr bwMode="auto">
          <a:xfrm>
            <a:off x="8747125" y="3267075"/>
            <a:ext cx="260350" cy="0"/>
          </a:xfrm>
          <a:prstGeom prst="line">
            <a:avLst/>
          </a:prstGeom>
          <a:noFill/>
          <a:ln w="9525">
            <a:solidFill>
              <a:schemeClr val="tx1"/>
            </a:solidFill>
            <a:round/>
            <a:headEnd/>
            <a:tailEnd type="triangle" w="med" len="med"/>
          </a:ln>
          <a:effectLst/>
        </p:spPr>
        <p:txBody>
          <a:bodyPr lIns="90000" tIns="46800" rIns="90000" bIns="46800">
            <a:spAutoFit/>
          </a:bodyPr>
          <a:lstStyle/>
          <a:p>
            <a:endParaRPr lang="ko-KR" altLang="en-US"/>
          </a:p>
        </p:txBody>
      </p:sp>
      <p:sp>
        <p:nvSpPr>
          <p:cNvPr id="165" name="Text Box 87"/>
          <p:cNvSpPr txBox="1">
            <a:spLocks noChangeArrowheads="1"/>
          </p:cNvSpPr>
          <p:nvPr/>
        </p:nvSpPr>
        <p:spPr bwMode="auto">
          <a:xfrm>
            <a:off x="8689975" y="3003550"/>
            <a:ext cx="454025" cy="244475"/>
          </a:xfrm>
          <a:prstGeom prst="rect">
            <a:avLst/>
          </a:prstGeom>
          <a:noFill/>
          <a:ln w="9525" algn="ctr">
            <a:noFill/>
            <a:miter lim="800000"/>
            <a:headEnd/>
            <a:tailEnd/>
          </a:ln>
          <a:effectLst/>
        </p:spPr>
        <p:txBody>
          <a:bodyPr wrap="none" lIns="90000" tIns="46800" rIns="90000" bIns="46800">
            <a:spAutoFit/>
          </a:bodyPr>
          <a:lstStyle/>
          <a:p>
            <a:pPr latinLnBrk="1"/>
            <a:r>
              <a:rPr kumimoji="1" lang="en-US" altLang="ja-JP" sz="1000" b="1">
                <a:latin typeface="HY헤드라인M" pitchFamily="18" charset="-127"/>
                <a:ea typeface="HY헤드라인M" pitchFamily="18" charset="-127"/>
                <a:sym typeface="Wingdings 2" pitchFamily="18" charset="2"/>
              </a:rPr>
              <a:t>Data</a:t>
            </a:r>
          </a:p>
        </p:txBody>
      </p:sp>
      <p:sp>
        <p:nvSpPr>
          <p:cNvPr id="166" name="Line 89"/>
          <p:cNvSpPr>
            <a:spLocks noChangeShapeType="1"/>
          </p:cNvSpPr>
          <p:nvPr/>
        </p:nvSpPr>
        <p:spPr bwMode="auto">
          <a:xfrm>
            <a:off x="5722938" y="3627438"/>
            <a:ext cx="0" cy="792162"/>
          </a:xfrm>
          <a:prstGeom prst="line">
            <a:avLst/>
          </a:prstGeom>
          <a:noFill/>
          <a:ln w="9525">
            <a:solidFill>
              <a:schemeClr val="tx1"/>
            </a:solidFill>
            <a:round/>
            <a:headEnd/>
            <a:tailEnd/>
          </a:ln>
          <a:effectLst/>
        </p:spPr>
        <p:txBody>
          <a:bodyPr lIns="90000" tIns="46800" rIns="90000" bIns="46800">
            <a:spAutoFit/>
          </a:bodyPr>
          <a:lstStyle/>
          <a:p>
            <a:endParaRPr lang="ko-KR" altLang="en-US"/>
          </a:p>
        </p:txBody>
      </p:sp>
      <p:sp>
        <p:nvSpPr>
          <p:cNvPr id="167" name="Line 90"/>
          <p:cNvSpPr>
            <a:spLocks noChangeShapeType="1"/>
          </p:cNvSpPr>
          <p:nvPr/>
        </p:nvSpPr>
        <p:spPr bwMode="auto">
          <a:xfrm>
            <a:off x="5722938" y="4419600"/>
            <a:ext cx="287337" cy="0"/>
          </a:xfrm>
          <a:prstGeom prst="line">
            <a:avLst/>
          </a:prstGeom>
          <a:noFill/>
          <a:ln w="9525">
            <a:solidFill>
              <a:schemeClr val="tx1"/>
            </a:solidFill>
            <a:round/>
            <a:headEnd/>
            <a:tailEnd type="triangle" w="med" len="med"/>
          </a:ln>
          <a:effectLst/>
        </p:spPr>
        <p:txBody>
          <a:bodyPr/>
          <a:lstStyle/>
          <a:p>
            <a:endParaRPr lang="ko-KR" altLang="en-US"/>
          </a:p>
        </p:txBody>
      </p:sp>
      <p:sp>
        <p:nvSpPr>
          <p:cNvPr id="168" name="Line 91"/>
          <p:cNvSpPr>
            <a:spLocks noChangeShapeType="1"/>
          </p:cNvSpPr>
          <p:nvPr/>
        </p:nvSpPr>
        <p:spPr bwMode="auto">
          <a:xfrm flipV="1">
            <a:off x="5794375" y="4348163"/>
            <a:ext cx="65088" cy="144462"/>
          </a:xfrm>
          <a:prstGeom prst="line">
            <a:avLst/>
          </a:prstGeom>
          <a:noFill/>
          <a:ln w="9525">
            <a:solidFill>
              <a:schemeClr val="tx1"/>
            </a:solidFill>
            <a:round/>
            <a:headEnd/>
            <a:tailEnd/>
          </a:ln>
          <a:effectLst/>
        </p:spPr>
        <p:txBody>
          <a:bodyPr/>
          <a:lstStyle/>
          <a:p>
            <a:endParaRPr lang="ko-KR" altLang="en-US"/>
          </a:p>
        </p:txBody>
      </p:sp>
      <p:sp>
        <p:nvSpPr>
          <p:cNvPr id="169" name="Text Box 92"/>
          <p:cNvSpPr txBox="1">
            <a:spLocks noChangeArrowheads="1"/>
          </p:cNvSpPr>
          <p:nvPr/>
        </p:nvSpPr>
        <p:spPr bwMode="auto">
          <a:xfrm>
            <a:off x="5578475" y="2692400"/>
            <a:ext cx="339725" cy="244475"/>
          </a:xfrm>
          <a:prstGeom prst="rect">
            <a:avLst/>
          </a:prstGeom>
          <a:noFill/>
          <a:ln w="9525" algn="ctr">
            <a:noFill/>
            <a:miter lim="800000"/>
            <a:headEnd/>
            <a:tailEnd/>
          </a:ln>
          <a:effectLst/>
        </p:spPr>
        <p:txBody>
          <a:bodyPr wrap="none" lIns="90000" tIns="46800" rIns="90000" bIns="46800">
            <a:spAutoFit/>
          </a:bodyPr>
          <a:lstStyle/>
          <a:p>
            <a:pPr latinLnBrk="1"/>
            <a:r>
              <a:rPr kumimoji="1" lang="en-US" altLang="ja-JP" sz="1000" b="1">
                <a:latin typeface="HY헤드라인M" pitchFamily="18" charset="-127"/>
                <a:ea typeface="HY헤드라인M" pitchFamily="18" charset="-127"/>
                <a:sym typeface="Wingdings 2" pitchFamily="18" charset="2"/>
              </a:rPr>
              <a:t>Pi</a:t>
            </a:r>
            <a:r>
              <a:rPr kumimoji="1" lang="en-US" altLang="ja-JP" sz="1000" b="1">
                <a:latin typeface="굴림"/>
                <a:ea typeface="HY헤드라인M" pitchFamily="18" charset="-127"/>
                <a:sym typeface="Wingdings 2" pitchFamily="18" charset="2"/>
              </a:rPr>
              <a:t>’</a:t>
            </a:r>
            <a:endParaRPr kumimoji="1" lang="en-US" altLang="ja-JP" sz="1000" b="1">
              <a:latin typeface="HY헤드라인M" pitchFamily="18" charset="-127"/>
              <a:sym typeface="Wingdings 2" pitchFamily="18" charset="2"/>
            </a:endParaRPr>
          </a:p>
        </p:txBody>
      </p:sp>
      <p:sp>
        <p:nvSpPr>
          <p:cNvPr id="170" name="Text Box 93"/>
          <p:cNvSpPr txBox="1">
            <a:spLocks noChangeArrowheads="1"/>
          </p:cNvSpPr>
          <p:nvPr/>
        </p:nvSpPr>
        <p:spPr bwMode="auto">
          <a:xfrm>
            <a:off x="5578475" y="3052763"/>
            <a:ext cx="358775" cy="244475"/>
          </a:xfrm>
          <a:prstGeom prst="rect">
            <a:avLst/>
          </a:prstGeom>
          <a:noFill/>
          <a:ln w="9525" algn="ctr">
            <a:noFill/>
            <a:miter lim="800000"/>
            <a:headEnd/>
            <a:tailEnd/>
          </a:ln>
          <a:effectLst/>
        </p:spPr>
        <p:txBody>
          <a:bodyPr lIns="90000" tIns="46800" rIns="90000" bIns="46800">
            <a:spAutoFit/>
          </a:bodyPr>
          <a:lstStyle/>
          <a:p>
            <a:pPr latinLnBrk="1"/>
            <a:r>
              <a:rPr kumimoji="1" lang="en-US" altLang="ja-JP" sz="1000" b="1">
                <a:latin typeface="HY헤드라인M" pitchFamily="18" charset="-127"/>
                <a:ea typeface="HY헤드라인M" pitchFamily="18" charset="-127"/>
                <a:sym typeface="Wingdings 2" pitchFamily="18" charset="2"/>
              </a:rPr>
              <a:t>Pj</a:t>
            </a:r>
            <a:r>
              <a:rPr kumimoji="1" lang="en-US" altLang="ja-JP" sz="1000" b="1">
                <a:latin typeface="굴림"/>
                <a:ea typeface="HY헤드라인M" pitchFamily="18" charset="-127"/>
                <a:sym typeface="Wingdings 2" pitchFamily="18" charset="2"/>
              </a:rPr>
              <a:t>’</a:t>
            </a:r>
            <a:endParaRPr kumimoji="1" lang="en-US" altLang="ja-JP" sz="1000" b="1">
              <a:latin typeface="HY헤드라인M" pitchFamily="18" charset="-127"/>
              <a:ea typeface="HY헤드라인M" pitchFamily="18" charset="-127"/>
              <a:sym typeface="Wingdings 2" pitchFamily="18" charset="2"/>
            </a:endParaRPr>
          </a:p>
        </p:txBody>
      </p:sp>
      <p:sp>
        <p:nvSpPr>
          <p:cNvPr id="171" name="Text Box 94"/>
          <p:cNvSpPr txBox="1">
            <a:spLocks noChangeArrowheads="1"/>
          </p:cNvSpPr>
          <p:nvPr/>
        </p:nvSpPr>
        <p:spPr bwMode="auto">
          <a:xfrm>
            <a:off x="5578475" y="3411538"/>
            <a:ext cx="374650" cy="244475"/>
          </a:xfrm>
          <a:prstGeom prst="rect">
            <a:avLst/>
          </a:prstGeom>
          <a:noFill/>
          <a:ln w="9525" algn="ctr">
            <a:noFill/>
            <a:miter lim="800000"/>
            <a:headEnd/>
            <a:tailEnd/>
          </a:ln>
          <a:effectLst/>
        </p:spPr>
        <p:txBody>
          <a:bodyPr wrap="none" lIns="90000" tIns="46800" rIns="90000" bIns="46800">
            <a:spAutoFit/>
          </a:bodyPr>
          <a:lstStyle/>
          <a:p>
            <a:pPr latinLnBrk="1"/>
            <a:r>
              <a:rPr kumimoji="1" lang="en-US" altLang="ja-JP" sz="1000" b="1">
                <a:latin typeface="HY헤드라인M" pitchFamily="18" charset="-127"/>
                <a:ea typeface="HY헤드라인M" pitchFamily="18" charset="-127"/>
                <a:sym typeface="Wingdings 2" pitchFamily="18" charset="2"/>
              </a:rPr>
              <a:t>Pk</a:t>
            </a:r>
            <a:r>
              <a:rPr kumimoji="1" lang="en-US" altLang="ja-JP" sz="1000" b="1">
                <a:latin typeface="굴림"/>
                <a:ea typeface="HY헤드라인M" pitchFamily="18" charset="-127"/>
                <a:sym typeface="Wingdings 2" pitchFamily="18" charset="2"/>
              </a:rPr>
              <a:t>’</a:t>
            </a:r>
            <a:endParaRPr kumimoji="1" lang="en-US" altLang="ja-JP" sz="1000" b="1">
              <a:latin typeface="HY헤드라인M" pitchFamily="18" charset="-127"/>
              <a:ea typeface="HY헤드라인M" pitchFamily="18" charset="-127"/>
              <a:sym typeface="Wingdings 2" pitchFamily="18" charset="2"/>
            </a:endParaRPr>
          </a:p>
        </p:txBody>
      </p:sp>
      <p:sp>
        <p:nvSpPr>
          <p:cNvPr id="172" name="Text Box 95"/>
          <p:cNvSpPr txBox="1">
            <a:spLocks noChangeArrowheads="1"/>
          </p:cNvSpPr>
          <p:nvPr/>
        </p:nvSpPr>
        <p:spPr bwMode="auto">
          <a:xfrm>
            <a:off x="4381500" y="2752725"/>
            <a:ext cx="647700" cy="284163"/>
          </a:xfrm>
          <a:prstGeom prst="rect">
            <a:avLst/>
          </a:prstGeom>
          <a:noFill/>
          <a:ln w="9525">
            <a:solidFill>
              <a:schemeClr val="tx1"/>
            </a:solidFill>
            <a:miter lim="800000"/>
            <a:headEnd/>
            <a:tailEnd/>
          </a:ln>
          <a:effectLst/>
        </p:spPr>
        <p:txBody>
          <a:bodyPr wrap="none">
            <a:spAutoFit/>
          </a:bodyPr>
          <a:lstStyle/>
          <a:p>
            <a:r>
              <a:rPr kumimoji="1" lang="en-US" altLang="ja-JP" sz="1200">
                <a:latin typeface="Times New Roman" pitchFamily="18" charset="0"/>
              </a:rPr>
              <a:t>Band i’</a:t>
            </a:r>
          </a:p>
        </p:txBody>
      </p:sp>
      <p:sp>
        <p:nvSpPr>
          <p:cNvPr id="173" name="Text Box 96"/>
          <p:cNvSpPr txBox="1">
            <a:spLocks noChangeArrowheads="1"/>
          </p:cNvSpPr>
          <p:nvPr/>
        </p:nvSpPr>
        <p:spPr bwMode="auto">
          <a:xfrm>
            <a:off x="4381500" y="3136900"/>
            <a:ext cx="647700" cy="284163"/>
          </a:xfrm>
          <a:prstGeom prst="rect">
            <a:avLst/>
          </a:prstGeom>
          <a:noFill/>
          <a:ln w="9525">
            <a:solidFill>
              <a:schemeClr val="tx1"/>
            </a:solidFill>
            <a:miter lim="800000"/>
            <a:headEnd/>
            <a:tailEnd/>
          </a:ln>
          <a:effectLst/>
        </p:spPr>
        <p:txBody>
          <a:bodyPr wrap="none">
            <a:spAutoFit/>
          </a:bodyPr>
          <a:lstStyle/>
          <a:p>
            <a:r>
              <a:rPr kumimoji="1" lang="en-US" altLang="ja-JP" sz="1200">
                <a:latin typeface="Times New Roman" pitchFamily="18" charset="0"/>
              </a:rPr>
              <a:t>Band j’</a:t>
            </a:r>
          </a:p>
        </p:txBody>
      </p:sp>
      <p:sp>
        <p:nvSpPr>
          <p:cNvPr id="174" name="Text Box 97"/>
          <p:cNvSpPr txBox="1">
            <a:spLocks noChangeArrowheads="1"/>
          </p:cNvSpPr>
          <p:nvPr/>
        </p:nvSpPr>
        <p:spPr bwMode="auto">
          <a:xfrm>
            <a:off x="4381500" y="3497263"/>
            <a:ext cx="681038" cy="284162"/>
          </a:xfrm>
          <a:prstGeom prst="rect">
            <a:avLst/>
          </a:prstGeom>
          <a:noFill/>
          <a:ln w="9525">
            <a:solidFill>
              <a:schemeClr val="tx1"/>
            </a:solidFill>
            <a:miter lim="800000"/>
            <a:headEnd/>
            <a:tailEnd/>
          </a:ln>
          <a:effectLst/>
        </p:spPr>
        <p:txBody>
          <a:bodyPr wrap="none">
            <a:spAutoFit/>
          </a:bodyPr>
          <a:lstStyle/>
          <a:p>
            <a:r>
              <a:rPr kumimoji="1" lang="en-US" altLang="ja-JP" sz="1200">
                <a:latin typeface="Times New Roman" pitchFamily="18" charset="0"/>
              </a:rPr>
              <a:t>Band k’</a:t>
            </a:r>
          </a:p>
        </p:txBody>
      </p:sp>
      <p:sp>
        <p:nvSpPr>
          <p:cNvPr id="175" name="AutoShape 98"/>
          <p:cNvSpPr>
            <a:spLocks noChangeArrowheads="1"/>
          </p:cNvSpPr>
          <p:nvPr/>
        </p:nvSpPr>
        <p:spPr bwMode="auto">
          <a:xfrm>
            <a:off x="5948363" y="1500188"/>
            <a:ext cx="2808287" cy="936625"/>
          </a:xfrm>
          <a:prstGeom prst="wedgeRoundRectCallout">
            <a:avLst>
              <a:gd name="adj1" fmla="val -36546"/>
              <a:gd name="adj2" fmla="val 85255"/>
              <a:gd name="adj3" fmla="val 16667"/>
            </a:avLst>
          </a:prstGeom>
          <a:noFill/>
          <a:ln w="12700">
            <a:solidFill>
              <a:schemeClr val="tx1"/>
            </a:solidFill>
            <a:miter lim="800000"/>
            <a:headEnd type="none" w="sm" len="sm"/>
            <a:tailEnd type="none" w="sm" len="sm"/>
          </a:ln>
          <a:effectLst/>
        </p:spPr>
        <p:txBody>
          <a:bodyPr/>
          <a:lstStyle/>
          <a:p>
            <a:pPr algn="ctr" eaLnBrk="0" hangingPunct="0"/>
            <a:endParaRPr lang="ja-JP" altLang="en-US" sz="1200">
              <a:latin typeface="Times New Roman" pitchFamily="18" charset="0"/>
              <a:ea typeface="굴림" charset="-127"/>
            </a:endParaRPr>
          </a:p>
        </p:txBody>
      </p:sp>
      <p:graphicFrame>
        <p:nvGraphicFramePr>
          <p:cNvPr id="176" name="Object 99"/>
          <p:cNvGraphicFramePr>
            <a:graphicFrameLocks noChangeAspect="1"/>
          </p:cNvGraphicFramePr>
          <p:nvPr/>
        </p:nvGraphicFramePr>
        <p:xfrm>
          <a:off x="6505575" y="1530350"/>
          <a:ext cx="1695450" cy="835025"/>
        </p:xfrm>
        <a:graphic>
          <a:graphicData uri="http://schemas.openxmlformats.org/presentationml/2006/ole">
            <p:oleObj spid="_x0000_s2053" name="数式" r:id="rId5" imgW="1650960" imgH="812520" progId="Equation.3">
              <p:embed/>
            </p:oleObj>
          </a:graphicData>
        </a:graphic>
      </p:graphicFrame>
      <p:sp>
        <p:nvSpPr>
          <p:cNvPr id="177" name="Text Box 100"/>
          <p:cNvSpPr txBox="1">
            <a:spLocks noChangeArrowheads="1"/>
          </p:cNvSpPr>
          <p:nvPr/>
        </p:nvSpPr>
        <p:spPr bwMode="auto">
          <a:xfrm>
            <a:off x="0" y="2901950"/>
            <a:ext cx="454025" cy="244475"/>
          </a:xfrm>
          <a:prstGeom prst="rect">
            <a:avLst/>
          </a:prstGeom>
          <a:noFill/>
          <a:ln w="9525" algn="ctr">
            <a:noFill/>
            <a:miter lim="800000"/>
            <a:headEnd/>
            <a:tailEnd/>
          </a:ln>
          <a:effectLst/>
        </p:spPr>
        <p:txBody>
          <a:bodyPr wrap="none" lIns="90000" tIns="46800" rIns="90000" bIns="46800">
            <a:spAutoFit/>
          </a:bodyPr>
          <a:lstStyle/>
          <a:p>
            <a:pPr latinLnBrk="1"/>
            <a:r>
              <a:rPr kumimoji="1" lang="en-US" altLang="ja-JP" sz="1000" b="1">
                <a:latin typeface="HY헤드라인M" pitchFamily="18" charset="-127"/>
                <a:ea typeface="HY헤드라인M" pitchFamily="18" charset="-127"/>
                <a:sym typeface="Wingdings 2" pitchFamily="18" charset="2"/>
              </a:rPr>
              <a:t>Data</a:t>
            </a:r>
          </a:p>
        </p:txBody>
      </p:sp>
      <p:sp>
        <p:nvSpPr>
          <p:cNvPr id="178" name="Rectangle 101"/>
          <p:cNvSpPr>
            <a:spLocks noChangeArrowheads="1"/>
          </p:cNvSpPr>
          <p:nvPr/>
        </p:nvSpPr>
        <p:spPr bwMode="auto">
          <a:xfrm>
            <a:off x="979488" y="4030663"/>
            <a:ext cx="881062" cy="658812"/>
          </a:xfrm>
          <a:prstGeom prst="rect">
            <a:avLst/>
          </a:prstGeom>
          <a:noFill/>
          <a:ln w="9525">
            <a:solidFill>
              <a:schemeClr val="tx1"/>
            </a:solidFill>
            <a:miter lim="800000"/>
            <a:headEnd/>
            <a:tailEnd/>
          </a:ln>
          <a:effectLst/>
        </p:spPr>
        <p:txBody>
          <a:bodyPr wrap="none" anchor="ctr"/>
          <a:lstStyle/>
          <a:p>
            <a:pPr algn="ctr"/>
            <a:r>
              <a:rPr kumimoji="1" lang="en-US" altLang="ja-JP" sz="1200"/>
              <a:t>Channel</a:t>
            </a:r>
          </a:p>
          <a:p>
            <a:pPr algn="ctr"/>
            <a:r>
              <a:rPr kumimoji="1" lang="en-US" altLang="ja-JP" sz="1200"/>
              <a:t>Estimation</a:t>
            </a:r>
          </a:p>
          <a:p>
            <a:pPr algn="ctr"/>
            <a:r>
              <a:rPr kumimoji="1" lang="en-US" altLang="ja-JP" sz="1200"/>
              <a:t>Sequence</a:t>
            </a:r>
            <a:endParaRPr kumimoji="1" lang="ja-JP" altLang="en-US" sz="1200"/>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Slide Number Placeholder 5"/>
          <p:cNvSpPr>
            <a:spLocks noGrp="1"/>
          </p:cNvSpPr>
          <p:nvPr>
            <p:ph type="sldNum" sz="quarter" idx="4294967295"/>
          </p:nvPr>
        </p:nvSpPr>
        <p:spPr>
          <a:xfrm>
            <a:off x="6553200" y="6356350"/>
            <a:ext cx="2133600" cy="365125"/>
          </a:xfrm>
          <a:prstGeom prst="rect">
            <a:avLst/>
          </a:prstGeom>
        </p:spPr>
        <p:txBody>
          <a:bodyPr/>
          <a:lstStyle/>
          <a:p>
            <a:fld id="{64CDDD29-4E77-45E7-A26F-7E89514F83C6}" type="slidenum">
              <a:rPr lang="ja-JP" altLang="en-US"/>
              <a:pPr/>
              <a:t>5</a:t>
            </a:fld>
            <a:endParaRPr lang="en-US" altLang="ja-JP"/>
          </a:p>
        </p:txBody>
      </p:sp>
      <p:sp>
        <p:nvSpPr>
          <p:cNvPr id="34823" name="Rectangle 7"/>
          <p:cNvSpPr>
            <a:spLocks noGrp="1"/>
          </p:cNvSpPr>
          <p:nvPr>
            <p:ph type="title"/>
          </p:nvPr>
        </p:nvSpPr>
        <p:spPr>
          <a:xfrm>
            <a:off x="149226" y="4572000"/>
            <a:ext cx="8842374" cy="511175"/>
          </a:xfrm>
          <a:noFill/>
          <a:ln w="9525">
            <a:noFill/>
            <a:miter lim="800000"/>
            <a:headEnd/>
            <a:tailEnd/>
          </a:ln>
        </p:spPr>
        <p:txBody>
          <a:bodyPr/>
          <a:lstStyle/>
          <a:p>
            <a:pPr marL="342900" indent="-342900" algn="l">
              <a:spcBef>
                <a:spcPct val="20000"/>
              </a:spcBef>
              <a:buFontTx/>
              <a:buChar char="•"/>
            </a:pPr>
            <a:r>
              <a:rPr lang="en-US" altLang="ja-JP" sz="2800" kern="1200" dirty="0" smtClean="0">
                <a:solidFill>
                  <a:schemeClr val="tx1"/>
                </a:solidFill>
                <a:latin typeface="Times New Roman" pitchFamily="18" charset="0"/>
                <a:ea typeface="굴림" pitchFamily="50" charset="-127"/>
                <a:cs typeface="+mn-cs"/>
              </a:rPr>
              <a:t>Figure 39 – Color constellations for CSK</a:t>
            </a:r>
          </a:p>
        </p:txBody>
      </p:sp>
      <p:sp>
        <p:nvSpPr>
          <p:cNvPr id="19" name="Rectangle 2"/>
          <p:cNvSpPr>
            <a:spLocks noChangeArrowheads="1"/>
          </p:cNvSpPr>
          <p:nvPr/>
        </p:nvSpPr>
        <p:spPr bwMode="auto">
          <a:xfrm>
            <a:off x="609600" y="609600"/>
            <a:ext cx="7772400" cy="762000"/>
          </a:xfrm>
          <a:prstGeom prst="rect">
            <a:avLst/>
          </a:prstGeom>
          <a:noFill/>
          <a:ln w="9525">
            <a:noFill/>
            <a:miter lim="800000"/>
            <a:headEnd/>
            <a:tailEnd/>
          </a:ln>
        </p:spPr>
        <p:txBody>
          <a:bodyPr lIns="92075" tIns="46038" rIns="92075" bIns="46038" anchor="ctr"/>
          <a:lstStyle/>
          <a:p>
            <a:pPr algn="ctr" eaLnBrk="0" latinLnBrk="0" hangingPunct="0"/>
            <a:r>
              <a:rPr kumimoji="0" lang="en-US" altLang="ko-KR" sz="4400" b="1" dirty="0">
                <a:solidFill>
                  <a:schemeClr val="tx2"/>
                </a:solidFill>
                <a:latin typeface="Times New Roman" pitchFamily="18" charset="0"/>
              </a:rPr>
              <a:t>CID </a:t>
            </a:r>
            <a:r>
              <a:rPr kumimoji="0" lang="en-US" altLang="ko-KR" sz="4400" b="1" dirty="0" smtClean="0">
                <a:solidFill>
                  <a:schemeClr val="tx2"/>
                </a:solidFill>
                <a:latin typeface="Times New Roman" pitchFamily="18" charset="0"/>
              </a:rPr>
              <a:t>873</a:t>
            </a:r>
            <a:endParaRPr kumimoji="0" lang="en-US" altLang="ko-KR" sz="4400" b="1" dirty="0">
              <a:solidFill>
                <a:schemeClr val="tx2"/>
              </a:solidFill>
              <a:latin typeface="Times New Roman" pitchFamily="18" charset="0"/>
            </a:endParaRPr>
          </a:p>
        </p:txBody>
      </p:sp>
      <p:pic>
        <p:nvPicPr>
          <p:cNvPr id="20" name="Picture 21"/>
          <p:cNvPicPr>
            <a:picLocks noChangeAspect="1" noChangeArrowheads="1"/>
          </p:cNvPicPr>
          <p:nvPr/>
        </p:nvPicPr>
        <p:blipFill>
          <a:blip r:embed="rId3"/>
          <a:srcRect/>
          <a:stretch>
            <a:fillRect/>
          </a:stretch>
        </p:blipFill>
        <p:spPr bwMode="auto">
          <a:xfrm>
            <a:off x="-182563" y="1400175"/>
            <a:ext cx="3413126" cy="2525713"/>
          </a:xfrm>
          <a:prstGeom prst="rect">
            <a:avLst/>
          </a:prstGeom>
          <a:noFill/>
          <a:ln w="9525">
            <a:noFill/>
            <a:miter lim="800000"/>
            <a:headEnd/>
            <a:tailEnd/>
          </a:ln>
          <a:effectLst/>
        </p:spPr>
      </p:pic>
      <p:pic>
        <p:nvPicPr>
          <p:cNvPr id="21" name="Picture 20"/>
          <p:cNvPicPr>
            <a:picLocks noChangeAspect="1" noChangeArrowheads="1"/>
          </p:cNvPicPr>
          <p:nvPr/>
        </p:nvPicPr>
        <p:blipFill>
          <a:blip r:embed="rId4"/>
          <a:srcRect/>
          <a:stretch>
            <a:fillRect/>
          </a:stretch>
        </p:blipFill>
        <p:spPr bwMode="auto">
          <a:xfrm>
            <a:off x="2751138" y="1397000"/>
            <a:ext cx="3390900" cy="2509838"/>
          </a:xfrm>
          <a:prstGeom prst="rect">
            <a:avLst/>
          </a:prstGeom>
          <a:noFill/>
          <a:ln w="9525">
            <a:noFill/>
            <a:miter lim="800000"/>
            <a:headEnd/>
            <a:tailEnd/>
          </a:ln>
          <a:effectLst/>
        </p:spPr>
      </p:pic>
      <p:pic>
        <p:nvPicPr>
          <p:cNvPr id="22" name="Picture 19"/>
          <p:cNvPicPr>
            <a:picLocks noChangeAspect="1" noChangeArrowheads="1"/>
          </p:cNvPicPr>
          <p:nvPr/>
        </p:nvPicPr>
        <p:blipFill>
          <a:blip r:embed="rId5"/>
          <a:srcRect/>
          <a:stretch>
            <a:fillRect/>
          </a:stretch>
        </p:blipFill>
        <p:spPr bwMode="auto">
          <a:xfrm>
            <a:off x="5672138" y="1347788"/>
            <a:ext cx="3471862" cy="2570162"/>
          </a:xfrm>
          <a:prstGeom prst="rect">
            <a:avLst/>
          </a:prstGeom>
          <a:noFill/>
          <a:ln w="9525">
            <a:noFill/>
            <a:miter lim="800000"/>
            <a:headEnd/>
            <a:tailEnd/>
          </a:ln>
          <a:effectLst/>
        </p:spPr>
      </p:pic>
      <p:sp>
        <p:nvSpPr>
          <p:cNvPr id="23" name="Text Box 3"/>
          <p:cNvSpPr txBox="1">
            <a:spLocks noChangeArrowheads="1"/>
          </p:cNvSpPr>
          <p:nvPr/>
        </p:nvSpPr>
        <p:spPr bwMode="auto">
          <a:xfrm>
            <a:off x="909638" y="3821113"/>
            <a:ext cx="1317625" cy="517525"/>
          </a:xfrm>
          <a:prstGeom prst="rect">
            <a:avLst/>
          </a:prstGeom>
          <a:noFill/>
          <a:ln w="9525" algn="ctr">
            <a:noFill/>
            <a:miter lim="800000"/>
            <a:headEnd/>
            <a:tailEnd/>
          </a:ln>
          <a:effectLst/>
        </p:spPr>
        <p:txBody>
          <a:bodyPr wrap="none">
            <a:spAutoFit/>
          </a:bodyPr>
          <a:lstStyle/>
          <a:p>
            <a:pPr algn="ctr"/>
            <a:r>
              <a:rPr kumimoji="1" lang="en-US" altLang="ja-JP" sz="1400"/>
              <a:t>4 CSK</a:t>
            </a:r>
          </a:p>
          <a:p>
            <a:pPr algn="ctr"/>
            <a:r>
              <a:rPr kumimoji="1" lang="en-US" altLang="ja-JP" sz="1400"/>
              <a:t>(2bits/Symbol)</a:t>
            </a:r>
          </a:p>
        </p:txBody>
      </p:sp>
      <p:sp>
        <p:nvSpPr>
          <p:cNvPr id="24" name="Text Box 4"/>
          <p:cNvSpPr txBox="1">
            <a:spLocks noChangeArrowheads="1"/>
          </p:cNvSpPr>
          <p:nvPr/>
        </p:nvSpPr>
        <p:spPr bwMode="auto">
          <a:xfrm>
            <a:off x="2232025" y="2641600"/>
            <a:ext cx="276225" cy="244475"/>
          </a:xfrm>
          <a:prstGeom prst="rect">
            <a:avLst/>
          </a:prstGeom>
          <a:noFill/>
          <a:ln w="9525" algn="ctr">
            <a:noFill/>
            <a:miter lim="800000"/>
            <a:headEnd/>
            <a:tailEnd/>
          </a:ln>
          <a:effectLst/>
        </p:spPr>
        <p:txBody>
          <a:bodyPr wrap="none">
            <a:spAutoFit/>
          </a:bodyPr>
          <a:lstStyle/>
          <a:p>
            <a:pPr algn="ctr"/>
            <a:r>
              <a:rPr kumimoji="1" lang="en-US" altLang="ja-JP" sz="1000" b="1">
                <a:solidFill>
                  <a:srgbClr val="FF0000"/>
                </a:solidFill>
              </a:rPr>
              <a:t>R</a:t>
            </a:r>
          </a:p>
        </p:txBody>
      </p:sp>
      <p:sp>
        <p:nvSpPr>
          <p:cNvPr id="25" name="Text Box 5"/>
          <p:cNvSpPr txBox="1">
            <a:spLocks noChangeArrowheads="1"/>
          </p:cNvSpPr>
          <p:nvPr/>
        </p:nvSpPr>
        <p:spPr bwMode="auto">
          <a:xfrm>
            <a:off x="1187450" y="1849438"/>
            <a:ext cx="282575" cy="244475"/>
          </a:xfrm>
          <a:prstGeom prst="rect">
            <a:avLst/>
          </a:prstGeom>
          <a:noFill/>
          <a:ln w="9525" algn="ctr">
            <a:noFill/>
            <a:miter lim="800000"/>
            <a:headEnd/>
            <a:tailEnd/>
          </a:ln>
          <a:effectLst/>
        </p:spPr>
        <p:txBody>
          <a:bodyPr wrap="none">
            <a:spAutoFit/>
          </a:bodyPr>
          <a:lstStyle/>
          <a:p>
            <a:pPr algn="ctr"/>
            <a:r>
              <a:rPr kumimoji="1" lang="en-US" altLang="ja-JP" sz="1000" b="1">
                <a:solidFill>
                  <a:srgbClr val="008000"/>
                </a:solidFill>
              </a:rPr>
              <a:t>G</a:t>
            </a:r>
          </a:p>
        </p:txBody>
      </p:sp>
      <p:sp>
        <p:nvSpPr>
          <p:cNvPr id="26" name="Text Box 6"/>
          <p:cNvSpPr txBox="1">
            <a:spLocks noChangeArrowheads="1"/>
          </p:cNvSpPr>
          <p:nvPr/>
        </p:nvSpPr>
        <p:spPr bwMode="auto">
          <a:xfrm>
            <a:off x="827088" y="3038475"/>
            <a:ext cx="276225" cy="244475"/>
          </a:xfrm>
          <a:prstGeom prst="rect">
            <a:avLst/>
          </a:prstGeom>
          <a:noFill/>
          <a:ln w="9525" algn="ctr">
            <a:noFill/>
            <a:miter lim="800000"/>
            <a:headEnd/>
            <a:tailEnd/>
          </a:ln>
          <a:effectLst/>
        </p:spPr>
        <p:txBody>
          <a:bodyPr wrap="none">
            <a:spAutoFit/>
          </a:bodyPr>
          <a:lstStyle/>
          <a:p>
            <a:pPr algn="ctr"/>
            <a:r>
              <a:rPr kumimoji="1" lang="en-US" altLang="ja-JP" sz="1000" b="1">
                <a:solidFill>
                  <a:schemeClr val="accent2"/>
                </a:solidFill>
              </a:rPr>
              <a:t>B</a:t>
            </a:r>
          </a:p>
        </p:txBody>
      </p:sp>
      <p:sp>
        <p:nvSpPr>
          <p:cNvPr id="27" name="Text Box 10"/>
          <p:cNvSpPr txBox="1">
            <a:spLocks noChangeArrowheads="1"/>
          </p:cNvSpPr>
          <p:nvPr/>
        </p:nvSpPr>
        <p:spPr bwMode="auto">
          <a:xfrm>
            <a:off x="3889375" y="3794125"/>
            <a:ext cx="1317625" cy="517525"/>
          </a:xfrm>
          <a:prstGeom prst="rect">
            <a:avLst/>
          </a:prstGeom>
          <a:noFill/>
          <a:ln w="9525" algn="ctr">
            <a:noFill/>
            <a:miter lim="800000"/>
            <a:headEnd/>
            <a:tailEnd/>
          </a:ln>
          <a:effectLst/>
        </p:spPr>
        <p:txBody>
          <a:bodyPr wrap="none">
            <a:spAutoFit/>
          </a:bodyPr>
          <a:lstStyle/>
          <a:p>
            <a:pPr algn="ctr"/>
            <a:r>
              <a:rPr kumimoji="1" lang="en-US" altLang="ja-JP" sz="1400"/>
              <a:t>8 CSK</a:t>
            </a:r>
          </a:p>
          <a:p>
            <a:pPr algn="ctr"/>
            <a:r>
              <a:rPr kumimoji="1" lang="en-US" altLang="ja-JP" sz="1400"/>
              <a:t>(3bits/Symbol)</a:t>
            </a:r>
          </a:p>
        </p:txBody>
      </p:sp>
      <p:sp>
        <p:nvSpPr>
          <p:cNvPr id="28" name="Text Box 11"/>
          <p:cNvSpPr txBox="1">
            <a:spLocks noChangeArrowheads="1"/>
          </p:cNvSpPr>
          <p:nvPr/>
        </p:nvSpPr>
        <p:spPr bwMode="auto">
          <a:xfrm>
            <a:off x="6804025" y="3795713"/>
            <a:ext cx="1317625" cy="517525"/>
          </a:xfrm>
          <a:prstGeom prst="rect">
            <a:avLst/>
          </a:prstGeom>
          <a:noFill/>
          <a:ln w="9525" algn="ctr">
            <a:noFill/>
            <a:miter lim="800000"/>
            <a:headEnd/>
            <a:tailEnd/>
          </a:ln>
          <a:effectLst/>
        </p:spPr>
        <p:txBody>
          <a:bodyPr wrap="none">
            <a:spAutoFit/>
          </a:bodyPr>
          <a:lstStyle/>
          <a:p>
            <a:pPr algn="ctr"/>
            <a:r>
              <a:rPr kumimoji="1" lang="en-US" altLang="ja-JP" sz="1400"/>
              <a:t>16 CSK</a:t>
            </a:r>
          </a:p>
          <a:p>
            <a:pPr algn="ctr"/>
            <a:r>
              <a:rPr kumimoji="1" lang="en-US" altLang="ja-JP" sz="1400"/>
              <a:t>(4bits/Symbol)</a:t>
            </a:r>
          </a:p>
        </p:txBody>
      </p:sp>
      <p:sp>
        <p:nvSpPr>
          <p:cNvPr id="29" name="Text Box 12"/>
          <p:cNvSpPr txBox="1">
            <a:spLocks noChangeArrowheads="1"/>
          </p:cNvSpPr>
          <p:nvPr/>
        </p:nvSpPr>
        <p:spPr bwMode="auto">
          <a:xfrm>
            <a:off x="8101013" y="2570163"/>
            <a:ext cx="276225" cy="244475"/>
          </a:xfrm>
          <a:prstGeom prst="rect">
            <a:avLst/>
          </a:prstGeom>
          <a:noFill/>
          <a:ln w="9525" algn="ctr">
            <a:noFill/>
            <a:miter lim="800000"/>
            <a:headEnd/>
            <a:tailEnd/>
          </a:ln>
          <a:effectLst/>
        </p:spPr>
        <p:txBody>
          <a:bodyPr wrap="none">
            <a:spAutoFit/>
          </a:bodyPr>
          <a:lstStyle/>
          <a:p>
            <a:pPr algn="ctr"/>
            <a:r>
              <a:rPr kumimoji="1" lang="en-US" altLang="ja-JP" sz="1000" b="1">
                <a:solidFill>
                  <a:srgbClr val="FF0000"/>
                </a:solidFill>
              </a:rPr>
              <a:t>R</a:t>
            </a:r>
          </a:p>
        </p:txBody>
      </p:sp>
      <p:sp>
        <p:nvSpPr>
          <p:cNvPr id="30" name="Text Box 13"/>
          <p:cNvSpPr txBox="1">
            <a:spLocks noChangeArrowheads="1"/>
          </p:cNvSpPr>
          <p:nvPr/>
        </p:nvSpPr>
        <p:spPr bwMode="auto">
          <a:xfrm>
            <a:off x="7056438" y="1778000"/>
            <a:ext cx="282575" cy="244475"/>
          </a:xfrm>
          <a:prstGeom prst="rect">
            <a:avLst/>
          </a:prstGeom>
          <a:noFill/>
          <a:ln w="9525" algn="ctr">
            <a:noFill/>
            <a:miter lim="800000"/>
            <a:headEnd/>
            <a:tailEnd/>
          </a:ln>
          <a:effectLst/>
        </p:spPr>
        <p:txBody>
          <a:bodyPr wrap="none">
            <a:spAutoFit/>
          </a:bodyPr>
          <a:lstStyle/>
          <a:p>
            <a:pPr algn="ctr"/>
            <a:r>
              <a:rPr kumimoji="1" lang="en-US" altLang="ja-JP" sz="1000" b="1">
                <a:solidFill>
                  <a:srgbClr val="008000"/>
                </a:solidFill>
              </a:rPr>
              <a:t>G</a:t>
            </a:r>
          </a:p>
        </p:txBody>
      </p:sp>
      <p:sp>
        <p:nvSpPr>
          <p:cNvPr id="31" name="Text Box 14"/>
          <p:cNvSpPr txBox="1">
            <a:spLocks noChangeArrowheads="1"/>
          </p:cNvSpPr>
          <p:nvPr/>
        </p:nvSpPr>
        <p:spPr bwMode="auto">
          <a:xfrm>
            <a:off x="6732588" y="3001963"/>
            <a:ext cx="276225" cy="244475"/>
          </a:xfrm>
          <a:prstGeom prst="rect">
            <a:avLst/>
          </a:prstGeom>
          <a:noFill/>
          <a:ln w="9525" algn="ctr">
            <a:noFill/>
            <a:miter lim="800000"/>
            <a:headEnd/>
            <a:tailEnd/>
          </a:ln>
          <a:effectLst/>
        </p:spPr>
        <p:txBody>
          <a:bodyPr wrap="none">
            <a:spAutoFit/>
          </a:bodyPr>
          <a:lstStyle/>
          <a:p>
            <a:pPr algn="ctr"/>
            <a:r>
              <a:rPr kumimoji="1" lang="en-US" altLang="ja-JP" sz="1000" b="1">
                <a:solidFill>
                  <a:schemeClr val="accent2"/>
                </a:solidFill>
              </a:rPr>
              <a:t>B</a:t>
            </a:r>
          </a:p>
        </p:txBody>
      </p:sp>
      <p:sp>
        <p:nvSpPr>
          <p:cNvPr id="32" name="Text Box 15"/>
          <p:cNvSpPr txBox="1">
            <a:spLocks noChangeArrowheads="1"/>
          </p:cNvSpPr>
          <p:nvPr/>
        </p:nvSpPr>
        <p:spPr bwMode="auto">
          <a:xfrm>
            <a:off x="5148263" y="2570163"/>
            <a:ext cx="276225" cy="244475"/>
          </a:xfrm>
          <a:prstGeom prst="rect">
            <a:avLst/>
          </a:prstGeom>
          <a:noFill/>
          <a:ln w="9525" algn="ctr">
            <a:noFill/>
            <a:miter lim="800000"/>
            <a:headEnd/>
            <a:tailEnd/>
          </a:ln>
          <a:effectLst/>
        </p:spPr>
        <p:txBody>
          <a:bodyPr wrap="none">
            <a:spAutoFit/>
          </a:bodyPr>
          <a:lstStyle/>
          <a:p>
            <a:pPr algn="ctr"/>
            <a:r>
              <a:rPr kumimoji="1" lang="en-US" altLang="ja-JP" sz="1000" b="1">
                <a:solidFill>
                  <a:srgbClr val="FF0000"/>
                </a:solidFill>
              </a:rPr>
              <a:t>R</a:t>
            </a:r>
          </a:p>
        </p:txBody>
      </p:sp>
      <p:sp>
        <p:nvSpPr>
          <p:cNvPr id="33" name="Text Box 16"/>
          <p:cNvSpPr txBox="1">
            <a:spLocks noChangeArrowheads="1"/>
          </p:cNvSpPr>
          <p:nvPr/>
        </p:nvSpPr>
        <p:spPr bwMode="auto">
          <a:xfrm>
            <a:off x="4103688" y="1778000"/>
            <a:ext cx="282575" cy="244475"/>
          </a:xfrm>
          <a:prstGeom prst="rect">
            <a:avLst/>
          </a:prstGeom>
          <a:noFill/>
          <a:ln w="9525" algn="ctr">
            <a:noFill/>
            <a:miter lim="800000"/>
            <a:headEnd/>
            <a:tailEnd/>
          </a:ln>
          <a:effectLst/>
        </p:spPr>
        <p:txBody>
          <a:bodyPr wrap="none">
            <a:spAutoFit/>
          </a:bodyPr>
          <a:lstStyle/>
          <a:p>
            <a:pPr algn="ctr"/>
            <a:r>
              <a:rPr kumimoji="1" lang="en-US" altLang="ja-JP" sz="1000" b="1">
                <a:solidFill>
                  <a:srgbClr val="008000"/>
                </a:solidFill>
              </a:rPr>
              <a:t>G</a:t>
            </a:r>
          </a:p>
        </p:txBody>
      </p:sp>
      <p:sp>
        <p:nvSpPr>
          <p:cNvPr id="34" name="Text Box 17"/>
          <p:cNvSpPr txBox="1">
            <a:spLocks noChangeArrowheads="1"/>
          </p:cNvSpPr>
          <p:nvPr/>
        </p:nvSpPr>
        <p:spPr bwMode="auto">
          <a:xfrm>
            <a:off x="3779838" y="3001963"/>
            <a:ext cx="276225" cy="244475"/>
          </a:xfrm>
          <a:prstGeom prst="rect">
            <a:avLst/>
          </a:prstGeom>
          <a:noFill/>
          <a:ln w="9525" algn="ctr">
            <a:noFill/>
            <a:miter lim="800000"/>
            <a:headEnd/>
            <a:tailEnd/>
          </a:ln>
          <a:effectLst/>
        </p:spPr>
        <p:txBody>
          <a:bodyPr wrap="none">
            <a:spAutoFit/>
          </a:bodyPr>
          <a:lstStyle/>
          <a:p>
            <a:pPr algn="ctr"/>
            <a:r>
              <a:rPr kumimoji="1" lang="en-US" altLang="ja-JP" sz="1000" b="1">
                <a:solidFill>
                  <a:schemeClr val="accent2"/>
                </a:solidFill>
              </a:rPr>
              <a:t>B</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Slide Number Placeholder 5"/>
          <p:cNvSpPr>
            <a:spLocks noGrp="1"/>
          </p:cNvSpPr>
          <p:nvPr>
            <p:ph type="sldNum" sz="quarter" idx="12"/>
          </p:nvPr>
        </p:nvSpPr>
        <p:spPr/>
        <p:txBody>
          <a:bodyPr/>
          <a:lstStyle/>
          <a:p>
            <a:fld id="{D7CB06EE-D430-48C8-AFD2-00045D2B0901}" type="slidenum">
              <a:rPr lang="ja-JP" altLang="en-US"/>
              <a:pPr/>
              <a:t>6</a:t>
            </a:fld>
            <a:endParaRPr lang="en-US" altLang="ja-JP"/>
          </a:p>
        </p:txBody>
      </p:sp>
      <p:sp>
        <p:nvSpPr>
          <p:cNvPr id="27" name="Rectangle 2"/>
          <p:cNvSpPr>
            <a:spLocks noChangeArrowheads="1"/>
          </p:cNvSpPr>
          <p:nvPr/>
        </p:nvSpPr>
        <p:spPr bwMode="auto">
          <a:xfrm>
            <a:off x="609600" y="609600"/>
            <a:ext cx="7772400" cy="762000"/>
          </a:xfrm>
          <a:prstGeom prst="rect">
            <a:avLst/>
          </a:prstGeom>
          <a:noFill/>
          <a:ln w="9525">
            <a:noFill/>
            <a:miter lim="800000"/>
            <a:headEnd/>
            <a:tailEnd/>
          </a:ln>
        </p:spPr>
        <p:txBody>
          <a:bodyPr lIns="92075" tIns="46038" rIns="92075" bIns="46038" anchor="ctr"/>
          <a:lstStyle/>
          <a:p>
            <a:pPr algn="ctr" eaLnBrk="0" latinLnBrk="0" hangingPunct="0"/>
            <a:r>
              <a:rPr kumimoji="0" lang="en-US" altLang="ko-KR" sz="4400" b="1" dirty="0">
                <a:solidFill>
                  <a:schemeClr val="tx2"/>
                </a:solidFill>
                <a:latin typeface="Times New Roman" pitchFamily="18" charset="0"/>
              </a:rPr>
              <a:t>CID </a:t>
            </a:r>
            <a:r>
              <a:rPr kumimoji="0" lang="en-US" altLang="ko-KR" sz="4400" b="1" dirty="0" smtClean="0">
                <a:solidFill>
                  <a:schemeClr val="tx2"/>
                </a:solidFill>
                <a:latin typeface="Times New Roman" pitchFamily="18" charset="0"/>
              </a:rPr>
              <a:t>879</a:t>
            </a:r>
            <a:endParaRPr kumimoji="0" lang="en-US" altLang="ko-KR" sz="4400" b="1" dirty="0">
              <a:solidFill>
                <a:schemeClr val="tx2"/>
              </a:solidFill>
              <a:latin typeface="Times New Roman" pitchFamily="18" charset="0"/>
            </a:endParaRPr>
          </a:p>
        </p:txBody>
      </p:sp>
      <p:sp>
        <p:nvSpPr>
          <p:cNvPr id="28" name="Rectangle 7"/>
          <p:cNvSpPr txBox="1">
            <a:spLocks/>
          </p:cNvSpPr>
          <p:nvPr/>
        </p:nvSpPr>
        <p:spPr bwMode="auto">
          <a:xfrm>
            <a:off x="152400" y="4876800"/>
            <a:ext cx="6784974" cy="511175"/>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marL="342900" lvl="0" indent="-342900" eaLnBrk="0" latinLnBrk="0" hangingPunct="0">
              <a:spcBef>
                <a:spcPct val="20000"/>
              </a:spcBef>
              <a:buFontTx/>
              <a:buChar char="•"/>
            </a:pPr>
            <a:r>
              <a:rPr lang="en-US" altLang="ja-JP" sz="2800" dirty="0" smtClean="0">
                <a:latin typeface="Times New Roman" pitchFamily="18" charset="0"/>
                <a:ea typeface="굴림" charset="-127"/>
                <a:cs typeface="Times New Roman" pitchFamily="18" charset="0"/>
              </a:rPr>
              <a:t>Figure 41 – CIE 1931 </a:t>
            </a:r>
            <a:r>
              <a:rPr lang="en-US" altLang="ja-JP" sz="2800" dirty="0" err="1" smtClean="0">
                <a:latin typeface="Times New Roman" pitchFamily="18" charset="0"/>
                <a:ea typeface="굴림" charset="-127"/>
                <a:cs typeface="Times New Roman" pitchFamily="18" charset="0"/>
              </a:rPr>
              <a:t>xy</a:t>
            </a:r>
            <a:r>
              <a:rPr lang="en-US" altLang="ja-JP" sz="2800" dirty="0" smtClean="0">
                <a:latin typeface="Times New Roman" pitchFamily="18" charset="0"/>
                <a:ea typeface="굴림" charset="-127"/>
                <a:cs typeface="Times New Roman" pitchFamily="18" charset="0"/>
              </a:rPr>
              <a:t> color coordinates</a:t>
            </a:r>
            <a:endParaRPr kumimoji="0" lang="en-US" altLang="ja-JP" sz="2800" b="0" i="0" u="none" strike="noStrike" kern="1200" cap="none" spc="0" normalizeH="0" baseline="0" noProof="0" dirty="0" smtClean="0">
              <a:ln>
                <a:noFill/>
              </a:ln>
              <a:solidFill>
                <a:schemeClr val="tx1"/>
              </a:solidFill>
              <a:effectLst/>
              <a:uLnTx/>
              <a:uFillTx/>
              <a:latin typeface="Times New Roman" pitchFamily="18" charset="0"/>
              <a:ea typeface="굴림" pitchFamily="50" charset="-127"/>
              <a:cs typeface="+mn-cs"/>
            </a:endParaRPr>
          </a:p>
        </p:txBody>
      </p:sp>
      <p:graphicFrame>
        <p:nvGraphicFramePr>
          <p:cNvPr id="30" name="Object 91"/>
          <p:cNvGraphicFramePr>
            <a:graphicFrameLocks noChangeAspect="1"/>
          </p:cNvGraphicFramePr>
          <p:nvPr>
            <p:ph sz="half" idx="2"/>
          </p:nvPr>
        </p:nvGraphicFramePr>
        <p:xfrm>
          <a:off x="4821237" y="2849563"/>
          <a:ext cx="3103563" cy="1363662"/>
        </p:xfrm>
        <a:graphic>
          <a:graphicData uri="http://schemas.openxmlformats.org/presentationml/2006/ole">
            <p:oleObj spid="_x0000_s1027" name="数式" r:id="rId4" imgW="1676160" imgH="736560" progId="Equation.3">
              <p:embed/>
            </p:oleObj>
          </a:graphicData>
        </a:graphic>
      </p:graphicFrame>
      <p:grpSp>
        <p:nvGrpSpPr>
          <p:cNvPr id="31" name="Group 93"/>
          <p:cNvGrpSpPr>
            <a:grpSpLocks/>
          </p:cNvGrpSpPr>
          <p:nvPr/>
        </p:nvGrpSpPr>
        <p:grpSpPr bwMode="auto">
          <a:xfrm>
            <a:off x="939800" y="1600200"/>
            <a:ext cx="3602037" cy="3263900"/>
            <a:chOff x="1123" y="1230"/>
            <a:chExt cx="2269" cy="2056"/>
          </a:xfrm>
        </p:grpSpPr>
        <p:grpSp>
          <p:nvGrpSpPr>
            <p:cNvPr id="32" name="Group 3"/>
            <p:cNvGrpSpPr>
              <a:grpSpLocks/>
            </p:cNvGrpSpPr>
            <p:nvPr/>
          </p:nvGrpSpPr>
          <p:grpSpPr bwMode="auto">
            <a:xfrm>
              <a:off x="1123" y="1260"/>
              <a:ext cx="1993" cy="1997"/>
              <a:chOff x="158" y="935"/>
              <a:chExt cx="2203" cy="2459"/>
            </a:xfrm>
          </p:grpSpPr>
          <p:grpSp>
            <p:nvGrpSpPr>
              <p:cNvPr id="38" name="Group 4"/>
              <p:cNvGrpSpPr>
                <a:grpSpLocks/>
              </p:cNvGrpSpPr>
              <p:nvPr/>
            </p:nvGrpSpPr>
            <p:grpSpPr bwMode="auto">
              <a:xfrm>
                <a:off x="158" y="935"/>
                <a:ext cx="2160" cy="2406"/>
                <a:chOff x="1610" y="1071"/>
                <a:chExt cx="2160" cy="2406"/>
              </a:xfrm>
            </p:grpSpPr>
            <p:pic>
              <p:nvPicPr>
                <p:cNvPr id="50" name="Picture 5" descr="図12 XYZ表色系色度図"/>
                <p:cNvPicPr>
                  <a:picLocks noChangeAspect="1" noChangeArrowheads="1"/>
                </p:cNvPicPr>
                <p:nvPr/>
              </p:nvPicPr>
              <p:blipFill>
                <a:blip r:embed="rId5"/>
                <a:srcRect/>
                <a:stretch>
                  <a:fillRect/>
                </a:stretch>
              </p:blipFill>
              <p:spPr bwMode="auto">
                <a:xfrm>
                  <a:off x="1610" y="1071"/>
                  <a:ext cx="2160" cy="1350"/>
                </a:xfrm>
                <a:prstGeom prst="rect">
                  <a:avLst/>
                </a:prstGeom>
                <a:noFill/>
              </p:spPr>
            </p:pic>
            <p:pic>
              <p:nvPicPr>
                <p:cNvPr id="51" name="Picture 6" descr="図12 XYZ表色系色度図"/>
                <p:cNvPicPr>
                  <a:picLocks noChangeAspect="1" noChangeArrowheads="1"/>
                </p:cNvPicPr>
                <p:nvPr/>
              </p:nvPicPr>
              <p:blipFill>
                <a:blip r:embed="rId6"/>
                <a:srcRect/>
                <a:stretch>
                  <a:fillRect/>
                </a:stretch>
              </p:blipFill>
              <p:spPr bwMode="auto">
                <a:xfrm>
                  <a:off x="1610" y="2421"/>
                  <a:ext cx="2160" cy="1056"/>
                </a:xfrm>
                <a:prstGeom prst="rect">
                  <a:avLst/>
                </a:prstGeom>
                <a:noFill/>
              </p:spPr>
            </p:pic>
            <p:sp>
              <p:nvSpPr>
                <p:cNvPr id="52" name="Text Box 7"/>
                <p:cNvSpPr txBox="1">
                  <a:spLocks noChangeArrowheads="1"/>
                </p:cNvSpPr>
                <p:nvPr/>
              </p:nvSpPr>
              <p:spPr bwMode="auto">
                <a:xfrm>
                  <a:off x="3483" y="2679"/>
                  <a:ext cx="134" cy="213"/>
                </a:xfrm>
                <a:prstGeom prst="rect">
                  <a:avLst/>
                </a:prstGeom>
                <a:noFill/>
                <a:ln w="9525">
                  <a:noFill/>
                  <a:miter lim="800000"/>
                  <a:headEnd/>
                  <a:tailEnd/>
                </a:ln>
              </p:spPr>
              <p:txBody>
                <a:bodyPr>
                  <a:spAutoFit/>
                </a:bodyPr>
                <a:lstStyle/>
                <a:p>
                  <a:pPr eaLnBrk="0" hangingPunct="0"/>
                  <a:endParaRPr lang="en-US" altLang="ja-JP" sz="1200">
                    <a:latin typeface="Times New Roman" pitchFamily="18" charset="0"/>
                    <a:ea typeface="굴림" charset="-127"/>
                  </a:endParaRPr>
                </a:p>
              </p:txBody>
            </p:sp>
          </p:grpSp>
          <p:sp>
            <p:nvSpPr>
              <p:cNvPr id="39" name="Oval 8"/>
              <p:cNvSpPr>
                <a:spLocks noChangeArrowheads="1"/>
              </p:cNvSpPr>
              <p:nvPr/>
            </p:nvSpPr>
            <p:spPr bwMode="auto">
              <a:xfrm>
                <a:off x="1262" y="2443"/>
                <a:ext cx="66" cy="66"/>
              </a:xfrm>
              <a:prstGeom prst="ellipse">
                <a:avLst/>
              </a:prstGeom>
              <a:solidFill>
                <a:srgbClr val="FFFFFF"/>
              </a:solidFill>
              <a:ln w="9525">
                <a:solidFill>
                  <a:srgbClr val="000000"/>
                </a:solidFill>
                <a:round/>
                <a:headEnd/>
                <a:tailEnd/>
              </a:ln>
            </p:spPr>
            <p:txBody>
              <a:bodyPr/>
              <a:lstStyle/>
              <a:p>
                <a:endParaRPr lang="ko-KR" altLang="en-US"/>
              </a:p>
            </p:txBody>
          </p:sp>
          <p:sp>
            <p:nvSpPr>
              <p:cNvPr id="40" name="Oval 9"/>
              <p:cNvSpPr>
                <a:spLocks noChangeArrowheads="1"/>
              </p:cNvSpPr>
              <p:nvPr/>
            </p:nvSpPr>
            <p:spPr bwMode="auto">
              <a:xfrm>
                <a:off x="1882" y="2478"/>
                <a:ext cx="66" cy="66"/>
              </a:xfrm>
              <a:prstGeom prst="ellipse">
                <a:avLst/>
              </a:prstGeom>
              <a:solidFill>
                <a:srgbClr val="FFFFFF"/>
              </a:solidFill>
              <a:ln w="9525">
                <a:solidFill>
                  <a:srgbClr val="000000"/>
                </a:solidFill>
                <a:round/>
                <a:headEnd/>
                <a:tailEnd/>
              </a:ln>
            </p:spPr>
            <p:txBody>
              <a:bodyPr/>
              <a:lstStyle/>
              <a:p>
                <a:endParaRPr lang="ko-KR" altLang="en-US"/>
              </a:p>
            </p:txBody>
          </p:sp>
          <p:sp>
            <p:nvSpPr>
              <p:cNvPr id="41" name="Oval 10"/>
              <p:cNvSpPr>
                <a:spLocks noChangeArrowheads="1"/>
              </p:cNvSpPr>
              <p:nvPr/>
            </p:nvSpPr>
            <p:spPr bwMode="auto">
              <a:xfrm>
                <a:off x="1171" y="1905"/>
                <a:ext cx="66" cy="66"/>
              </a:xfrm>
              <a:prstGeom prst="ellipse">
                <a:avLst/>
              </a:prstGeom>
              <a:solidFill>
                <a:srgbClr val="FFFFFF"/>
              </a:solidFill>
              <a:ln w="9525">
                <a:solidFill>
                  <a:srgbClr val="000000"/>
                </a:solidFill>
                <a:round/>
                <a:headEnd/>
                <a:tailEnd/>
              </a:ln>
            </p:spPr>
            <p:txBody>
              <a:bodyPr/>
              <a:lstStyle/>
              <a:p>
                <a:endParaRPr lang="ko-KR" altLang="en-US"/>
              </a:p>
            </p:txBody>
          </p:sp>
          <p:sp>
            <p:nvSpPr>
              <p:cNvPr id="42" name="Oval 11"/>
              <p:cNvSpPr>
                <a:spLocks noChangeArrowheads="1"/>
              </p:cNvSpPr>
              <p:nvPr/>
            </p:nvSpPr>
            <p:spPr bwMode="auto">
              <a:xfrm>
                <a:off x="933" y="2857"/>
                <a:ext cx="66" cy="66"/>
              </a:xfrm>
              <a:prstGeom prst="ellipse">
                <a:avLst/>
              </a:prstGeom>
              <a:solidFill>
                <a:srgbClr val="FFFFFF"/>
              </a:solidFill>
              <a:ln w="9525">
                <a:solidFill>
                  <a:srgbClr val="000000"/>
                </a:solidFill>
                <a:round/>
                <a:headEnd/>
                <a:tailEnd/>
              </a:ln>
            </p:spPr>
            <p:txBody>
              <a:bodyPr/>
              <a:lstStyle/>
              <a:p>
                <a:endParaRPr lang="ko-KR" altLang="en-US"/>
              </a:p>
            </p:txBody>
          </p:sp>
          <p:sp>
            <p:nvSpPr>
              <p:cNvPr id="43" name="Text Box 12"/>
              <p:cNvSpPr txBox="1">
                <a:spLocks noChangeArrowheads="1"/>
              </p:cNvSpPr>
              <p:nvPr/>
            </p:nvSpPr>
            <p:spPr bwMode="auto">
              <a:xfrm>
                <a:off x="1292" y="2341"/>
                <a:ext cx="239" cy="213"/>
              </a:xfrm>
              <a:prstGeom prst="rect">
                <a:avLst/>
              </a:prstGeom>
              <a:noFill/>
              <a:ln w="9525">
                <a:noFill/>
                <a:miter lim="800000"/>
                <a:headEnd/>
                <a:tailEnd/>
              </a:ln>
            </p:spPr>
            <p:txBody>
              <a:bodyPr>
                <a:spAutoFit/>
              </a:bodyPr>
              <a:lstStyle/>
              <a:p>
                <a:pPr eaLnBrk="0" hangingPunct="0"/>
                <a:r>
                  <a:rPr lang="en-US" altLang="ja-JP" sz="1200" b="1">
                    <a:latin typeface="Times New Roman" pitchFamily="18" charset="0"/>
                    <a:ea typeface="굴림" charset="-127"/>
                  </a:rPr>
                  <a:t>01</a:t>
                </a:r>
              </a:p>
            </p:txBody>
          </p:sp>
          <p:sp>
            <p:nvSpPr>
              <p:cNvPr id="44" name="Text Box 13"/>
              <p:cNvSpPr txBox="1">
                <a:spLocks noChangeArrowheads="1"/>
              </p:cNvSpPr>
              <p:nvPr/>
            </p:nvSpPr>
            <p:spPr bwMode="auto">
              <a:xfrm>
                <a:off x="884" y="2704"/>
                <a:ext cx="244" cy="213"/>
              </a:xfrm>
              <a:prstGeom prst="rect">
                <a:avLst/>
              </a:prstGeom>
              <a:noFill/>
              <a:ln w="9525">
                <a:noFill/>
                <a:miter lim="800000"/>
                <a:headEnd/>
                <a:tailEnd/>
              </a:ln>
            </p:spPr>
            <p:txBody>
              <a:bodyPr>
                <a:spAutoFit/>
              </a:bodyPr>
              <a:lstStyle/>
              <a:p>
                <a:pPr eaLnBrk="0" hangingPunct="0"/>
                <a:r>
                  <a:rPr lang="en-US" altLang="ja-JP" sz="1200" b="1">
                    <a:latin typeface="Times New Roman" pitchFamily="18" charset="0"/>
                    <a:ea typeface="굴림" charset="-127"/>
                  </a:rPr>
                  <a:t>10</a:t>
                </a:r>
              </a:p>
            </p:txBody>
          </p:sp>
          <p:sp>
            <p:nvSpPr>
              <p:cNvPr id="45" name="Text Box 14"/>
              <p:cNvSpPr txBox="1">
                <a:spLocks noChangeArrowheads="1"/>
              </p:cNvSpPr>
              <p:nvPr/>
            </p:nvSpPr>
            <p:spPr bwMode="auto">
              <a:xfrm>
                <a:off x="1066" y="1753"/>
                <a:ext cx="237" cy="213"/>
              </a:xfrm>
              <a:prstGeom prst="rect">
                <a:avLst/>
              </a:prstGeom>
              <a:noFill/>
              <a:ln w="9525">
                <a:noFill/>
                <a:miter lim="800000"/>
                <a:headEnd/>
                <a:tailEnd/>
              </a:ln>
            </p:spPr>
            <p:txBody>
              <a:bodyPr>
                <a:spAutoFit/>
              </a:bodyPr>
              <a:lstStyle/>
              <a:p>
                <a:pPr eaLnBrk="0" hangingPunct="0"/>
                <a:r>
                  <a:rPr lang="en-US" altLang="ja-JP" sz="1200" b="1">
                    <a:latin typeface="Times New Roman" pitchFamily="18" charset="0"/>
                    <a:ea typeface="굴림" charset="-127"/>
                  </a:rPr>
                  <a:t>00</a:t>
                </a:r>
              </a:p>
            </p:txBody>
          </p:sp>
          <p:sp>
            <p:nvSpPr>
              <p:cNvPr id="46" name="Text Box 15"/>
              <p:cNvSpPr txBox="1">
                <a:spLocks noChangeArrowheads="1"/>
              </p:cNvSpPr>
              <p:nvPr/>
            </p:nvSpPr>
            <p:spPr bwMode="auto">
              <a:xfrm>
                <a:off x="1746" y="2341"/>
                <a:ext cx="245" cy="213"/>
              </a:xfrm>
              <a:prstGeom prst="rect">
                <a:avLst/>
              </a:prstGeom>
              <a:noFill/>
              <a:ln w="9525">
                <a:noFill/>
                <a:miter lim="800000"/>
                <a:headEnd/>
                <a:tailEnd/>
              </a:ln>
            </p:spPr>
            <p:txBody>
              <a:bodyPr>
                <a:spAutoFit/>
              </a:bodyPr>
              <a:lstStyle/>
              <a:p>
                <a:pPr eaLnBrk="0" hangingPunct="0"/>
                <a:r>
                  <a:rPr lang="en-US" altLang="ja-JP" sz="1200" b="1">
                    <a:latin typeface="Times New Roman" pitchFamily="18" charset="0"/>
                    <a:ea typeface="굴림" charset="-127"/>
                  </a:rPr>
                  <a:t>11</a:t>
                </a:r>
              </a:p>
            </p:txBody>
          </p:sp>
          <p:sp>
            <p:nvSpPr>
              <p:cNvPr id="47" name="Text Box 16"/>
              <p:cNvSpPr txBox="1">
                <a:spLocks noChangeArrowheads="1"/>
              </p:cNvSpPr>
              <p:nvPr/>
            </p:nvSpPr>
            <p:spPr bwMode="auto">
              <a:xfrm>
                <a:off x="2143" y="2387"/>
                <a:ext cx="218" cy="236"/>
              </a:xfrm>
              <a:prstGeom prst="rect">
                <a:avLst/>
              </a:prstGeom>
              <a:noFill/>
              <a:ln w="9525" algn="ctr">
                <a:noFill/>
                <a:miter lim="800000"/>
                <a:headEnd/>
                <a:tailEnd/>
              </a:ln>
              <a:effectLst/>
            </p:spPr>
            <p:txBody>
              <a:bodyPr wrap="none">
                <a:spAutoFit/>
              </a:bodyPr>
              <a:lstStyle/>
              <a:p>
                <a:pPr algn="ctr"/>
                <a:r>
                  <a:rPr kumimoji="1" lang="en-US" altLang="ja-JP" sz="1400" b="1">
                    <a:solidFill>
                      <a:srgbClr val="FF0000"/>
                    </a:solidFill>
                  </a:rPr>
                  <a:t>R</a:t>
                </a:r>
              </a:p>
            </p:txBody>
          </p:sp>
          <p:sp>
            <p:nvSpPr>
              <p:cNvPr id="48" name="Text Box 17"/>
              <p:cNvSpPr txBox="1">
                <a:spLocks noChangeArrowheads="1"/>
              </p:cNvSpPr>
              <p:nvPr/>
            </p:nvSpPr>
            <p:spPr bwMode="auto">
              <a:xfrm>
                <a:off x="511" y="3158"/>
                <a:ext cx="217" cy="236"/>
              </a:xfrm>
              <a:prstGeom prst="rect">
                <a:avLst/>
              </a:prstGeom>
              <a:noFill/>
              <a:ln w="9525" algn="ctr">
                <a:noFill/>
                <a:miter lim="800000"/>
                <a:headEnd/>
                <a:tailEnd/>
              </a:ln>
              <a:effectLst/>
            </p:spPr>
            <p:txBody>
              <a:bodyPr wrap="none">
                <a:spAutoFit/>
              </a:bodyPr>
              <a:lstStyle/>
              <a:p>
                <a:pPr algn="ctr"/>
                <a:r>
                  <a:rPr kumimoji="1" lang="en-US" altLang="ja-JP" sz="1400" b="1">
                    <a:solidFill>
                      <a:schemeClr val="accent2"/>
                    </a:solidFill>
                  </a:rPr>
                  <a:t>B</a:t>
                </a:r>
              </a:p>
            </p:txBody>
          </p:sp>
          <p:sp>
            <p:nvSpPr>
              <p:cNvPr id="49" name="Text Box 18"/>
              <p:cNvSpPr txBox="1">
                <a:spLocks noChangeArrowheads="1"/>
              </p:cNvSpPr>
              <p:nvPr/>
            </p:nvSpPr>
            <p:spPr bwMode="auto">
              <a:xfrm>
                <a:off x="964" y="1344"/>
                <a:ext cx="224" cy="236"/>
              </a:xfrm>
              <a:prstGeom prst="rect">
                <a:avLst/>
              </a:prstGeom>
              <a:noFill/>
              <a:ln w="9525" algn="ctr">
                <a:noFill/>
                <a:miter lim="800000"/>
                <a:headEnd/>
                <a:tailEnd/>
              </a:ln>
              <a:effectLst/>
            </p:spPr>
            <p:txBody>
              <a:bodyPr wrap="none">
                <a:spAutoFit/>
              </a:bodyPr>
              <a:lstStyle/>
              <a:p>
                <a:pPr algn="ctr"/>
                <a:r>
                  <a:rPr kumimoji="1" lang="en-US" altLang="ja-JP" sz="1400" b="1">
                    <a:solidFill>
                      <a:srgbClr val="33CC33"/>
                    </a:solidFill>
                  </a:rPr>
                  <a:t>G</a:t>
                </a:r>
              </a:p>
            </p:txBody>
          </p:sp>
        </p:grpSp>
        <p:sp>
          <p:nvSpPr>
            <p:cNvPr id="33" name="Text Box 19"/>
            <p:cNvSpPr txBox="1">
              <a:spLocks noChangeArrowheads="1"/>
            </p:cNvSpPr>
            <p:nvPr/>
          </p:nvSpPr>
          <p:spPr bwMode="auto">
            <a:xfrm>
              <a:off x="1939" y="1578"/>
              <a:ext cx="410" cy="212"/>
            </a:xfrm>
            <a:prstGeom prst="rect">
              <a:avLst/>
            </a:prstGeom>
            <a:noFill/>
            <a:ln w="12700">
              <a:noFill/>
              <a:miter lim="800000"/>
              <a:headEnd type="none" w="sm" len="sm"/>
              <a:tailEnd type="none" w="sm" len="sm"/>
            </a:ln>
            <a:effectLst/>
          </p:spPr>
          <p:txBody>
            <a:bodyPr wrap="none">
              <a:spAutoFit/>
            </a:bodyPr>
            <a:lstStyle/>
            <a:p>
              <a:pPr eaLnBrk="0" hangingPunct="0"/>
              <a:r>
                <a:rPr lang="en-US" altLang="ja-JP" sz="1600">
                  <a:latin typeface="Times New Roman" pitchFamily="18" charset="0"/>
                </a:rPr>
                <a:t>(x</a:t>
              </a:r>
              <a:r>
                <a:rPr lang="en-US" altLang="ja-JP" sz="1600" baseline="-25000">
                  <a:latin typeface="Times New Roman" pitchFamily="18" charset="0"/>
                </a:rPr>
                <a:t>j</a:t>
              </a:r>
              <a:r>
                <a:rPr lang="en-US" altLang="ja-JP" sz="1600">
                  <a:latin typeface="Times New Roman" pitchFamily="18" charset="0"/>
                </a:rPr>
                <a:t>,y</a:t>
              </a:r>
              <a:r>
                <a:rPr lang="en-US" altLang="ja-JP" sz="1600" baseline="-25000">
                  <a:latin typeface="Times New Roman" pitchFamily="18" charset="0"/>
                </a:rPr>
                <a:t>j</a:t>
              </a:r>
              <a:r>
                <a:rPr lang="en-US" altLang="ja-JP" sz="1600">
                  <a:latin typeface="Times New Roman" pitchFamily="18" charset="0"/>
                </a:rPr>
                <a:t>)</a:t>
              </a:r>
            </a:p>
          </p:txBody>
        </p:sp>
        <p:sp>
          <p:nvSpPr>
            <p:cNvPr id="34" name="Text Box 20"/>
            <p:cNvSpPr txBox="1">
              <a:spLocks noChangeArrowheads="1"/>
            </p:cNvSpPr>
            <p:nvPr/>
          </p:nvSpPr>
          <p:spPr bwMode="auto">
            <a:xfrm>
              <a:off x="2982" y="2439"/>
              <a:ext cx="410" cy="212"/>
            </a:xfrm>
            <a:prstGeom prst="rect">
              <a:avLst/>
            </a:prstGeom>
            <a:noFill/>
            <a:ln w="12700">
              <a:noFill/>
              <a:miter lim="800000"/>
              <a:headEnd type="none" w="sm" len="sm"/>
              <a:tailEnd type="none" w="sm" len="sm"/>
            </a:ln>
            <a:effectLst/>
          </p:spPr>
          <p:txBody>
            <a:bodyPr wrap="none">
              <a:spAutoFit/>
            </a:bodyPr>
            <a:lstStyle/>
            <a:p>
              <a:pPr eaLnBrk="0" hangingPunct="0"/>
              <a:r>
                <a:rPr lang="en-US" altLang="ja-JP" sz="1600">
                  <a:latin typeface="Times New Roman" pitchFamily="18" charset="0"/>
                </a:rPr>
                <a:t>(x</a:t>
              </a:r>
              <a:r>
                <a:rPr lang="en-US" altLang="ja-JP" sz="1600" baseline="-25000">
                  <a:latin typeface="Times New Roman" pitchFamily="18" charset="0"/>
                </a:rPr>
                <a:t>i</a:t>
              </a:r>
              <a:r>
                <a:rPr lang="en-US" altLang="ja-JP" sz="1600">
                  <a:latin typeface="Times New Roman" pitchFamily="18" charset="0"/>
                </a:rPr>
                <a:t>,y</a:t>
              </a:r>
              <a:r>
                <a:rPr lang="en-US" altLang="ja-JP" sz="1600" baseline="-25000">
                  <a:latin typeface="Times New Roman" pitchFamily="18" charset="0"/>
                </a:rPr>
                <a:t>i</a:t>
              </a:r>
              <a:r>
                <a:rPr lang="en-US" altLang="ja-JP" sz="1600">
                  <a:latin typeface="Times New Roman" pitchFamily="18" charset="0"/>
                </a:rPr>
                <a:t>)</a:t>
              </a:r>
            </a:p>
          </p:txBody>
        </p:sp>
        <p:sp>
          <p:nvSpPr>
            <p:cNvPr id="35" name="Text Box 21"/>
            <p:cNvSpPr txBox="1">
              <a:spLocks noChangeArrowheads="1"/>
            </p:cNvSpPr>
            <p:nvPr/>
          </p:nvSpPr>
          <p:spPr bwMode="auto">
            <a:xfrm>
              <a:off x="1531" y="3074"/>
              <a:ext cx="450" cy="212"/>
            </a:xfrm>
            <a:prstGeom prst="rect">
              <a:avLst/>
            </a:prstGeom>
            <a:noFill/>
            <a:ln w="12700">
              <a:noFill/>
              <a:miter lim="800000"/>
              <a:headEnd type="none" w="sm" len="sm"/>
              <a:tailEnd type="none" w="sm" len="sm"/>
            </a:ln>
            <a:effectLst/>
          </p:spPr>
          <p:txBody>
            <a:bodyPr wrap="none">
              <a:spAutoFit/>
            </a:bodyPr>
            <a:lstStyle/>
            <a:p>
              <a:pPr eaLnBrk="0" hangingPunct="0"/>
              <a:r>
                <a:rPr lang="en-US" altLang="ja-JP" sz="1600">
                  <a:latin typeface="Times New Roman" pitchFamily="18" charset="0"/>
                </a:rPr>
                <a:t>(x</a:t>
              </a:r>
              <a:r>
                <a:rPr lang="en-US" altLang="ja-JP" sz="1600" baseline="-25000">
                  <a:latin typeface="Times New Roman" pitchFamily="18" charset="0"/>
                </a:rPr>
                <a:t>k</a:t>
              </a:r>
              <a:r>
                <a:rPr lang="en-US" altLang="ja-JP" sz="1600">
                  <a:latin typeface="Times New Roman" pitchFamily="18" charset="0"/>
                </a:rPr>
                <a:t>,y</a:t>
              </a:r>
              <a:r>
                <a:rPr lang="en-US" altLang="ja-JP" sz="1600" baseline="-25000">
                  <a:latin typeface="Times New Roman" pitchFamily="18" charset="0"/>
                </a:rPr>
                <a:t>k</a:t>
              </a:r>
              <a:r>
                <a:rPr lang="en-US" altLang="ja-JP" sz="1600">
                  <a:latin typeface="Times New Roman" pitchFamily="18" charset="0"/>
                </a:rPr>
                <a:t>)</a:t>
              </a:r>
            </a:p>
          </p:txBody>
        </p:sp>
        <p:sp>
          <p:nvSpPr>
            <p:cNvPr id="36" name="Text Box 22"/>
            <p:cNvSpPr txBox="1">
              <a:spLocks noChangeArrowheads="1"/>
            </p:cNvSpPr>
            <p:nvPr/>
          </p:nvSpPr>
          <p:spPr bwMode="auto">
            <a:xfrm>
              <a:off x="1939" y="2077"/>
              <a:ext cx="450" cy="212"/>
            </a:xfrm>
            <a:prstGeom prst="rect">
              <a:avLst/>
            </a:prstGeom>
            <a:noFill/>
            <a:ln w="12700">
              <a:noFill/>
              <a:miter lim="800000"/>
              <a:headEnd type="none" w="sm" len="sm"/>
              <a:tailEnd type="none" w="sm" len="sm"/>
            </a:ln>
            <a:effectLst/>
          </p:spPr>
          <p:txBody>
            <a:bodyPr wrap="none">
              <a:spAutoFit/>
            </a:bodyPr>
            <a:lstStyle/>
            <a:p>
              <a:pPr eaLnBrk="0" hangingPunct="0"/>
              <a:r>
                <a:rPr lang="en-US" altLang="ja-JP" sz="1600">
                  <a:latin typeface="Times New Roman" pitchFamily="18" charset="0"/>
                </a:rPr>
                <a:t>(x</a:t>
              </a:r>
              <a:r>
                <a:rPr lang="en-US" altLang="ja-JP" sz="1600" baseline="-25000">
                  <a:latin typeface="Times New Roman" pitchFamily="18" charset="0"/>
                </a:rPr>
                <a:t>p</a:t>
              </a:r>
              <a:r>
                <a:rPr lang="en-US" altLang="ja-JP" sz="1600">
                  <a:latin typeface="Times New Roman" pitchFamily="18" charset="0"/>
                </a:rPr>
                <a:t>,y</a:t>
              </a:r>
              <a:r>
                <a:rPr lang="en-US" altLang="ja-JP" sz="1600" baseline="-25000">
                  <a:latin typeface="Times New Roman" pitchFamily="18" charset="0"/>
                </a:rPr>
                <a:t>p</a:t>
              </a:r>
              <a:r>
                <a:rPr lang="en-US" altLang="ja-JP" sz="1600">
                  <a:latin typeface="Times New Roman" pitchFamily="18" charset="0"/>
                </a:rPr>
                <a:t>)</a:t>
              </a:r>
            </a:p>
          </p:txBody>
        </p:sp>
        <p:sp>
          <p:nvSpPr>
            <p:cNvPr id="37" name="Rectangle 92"/>
            <p:cNvSpPr>
              <a:spLocks noChangeArrowheads="1"/>
            </p:cNvSpPr>
            <p:nvPr/>
          </p:nvSpPr>
          <p:spPr bwMode="auto">
            <a:xfrm>
              <a:off x="2394" y="1230"/>
              <a:ext cx="720" cy="132"/>
            </a:xfrm>
            <a:prstGeom prst="rect">
              <a:avLst/>
            </a:prstGeom>
            <a:solidFill>
              <a:schemeClr val="bg1"/>
            </a:solidFill>
            <a:ln w="9525">
              <a:noFill/>
              <a:miter lim="800000"/>
              <a:headEnd/>
              <a:tailEnd/>
            </a:ln>
            <a:effectLst/>
          </p:spPr>
          <p:txBody>
            <a:bodyPr wrap="none" anchor="ctr"/>
            <a:lstStyle/>
            <a:p>
              <a:endParaRPr lang="ko-KR" altLang="en-US"/>
            </a:p>
          </p:txBody>
        </p:sp>
      </p:grpSp>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3699</TotalTime>
  <Words>948</Words>
  <Application>Microsoft Office PowerPoint</Application>
  <PresentationFormat>화면 슬라이드 쇼(4:3)</PresentationFormat>
  <Paragraphs>188</Paragraphs>
  <Slides>6</Slides>
  <Notes>5</Notes>
  <HiddenSlides>0</HiddenSlides>
  <MMClips>0</MMClips>
  <ScaleCrop>false</ScaleCrop>
  <HeadingPairs>
    <vt:vector size="6" baseType="variant">
      <vt:variant>
        <vt:lpstr>테마</vt:lpstr>
      </vt:variant>
      <vt:variant>
        <vt:i4>1</vt:i4>
      </vt:variant>
      <vt:variant>
        <vt:lpstr>포함된 OLE 서버</vt:lpstr>
      </vt:variant>
      <vt:variant>
        <vt:i4>1</vt:i4>
      </vt:variant>
      <vt:variant>
        <vt:lpstr>슬라이드 제목</vt:lpstr>
      </vt:variant>
      <vt:variant>
        <vt:i4>6</vt:i4>
      </vt:variant>
    </vt:vector>
  </HeadingPairs>
  <TitlesOfParts>
    <vt:vector size="8" baseType="lpstr">
      <vt:lpstr>Default Design</vt:lpstr>
      <vt:lpstr>Microsoft 数式 3.0</vt:lpstr>
      <vt:lpstr>슬라이드 1</vt:lpstr>
      <vt:lpstr>슬라이드 2</vt:lpstr>
      <vt:lpstr>슬라이드 3</vt:lpstr>
      <vt:lpstr>슬라이드 4</vt:lpstr>
      <vt:lpstr>Figure 39 – Color constellations for CSK</vt:lpstr>
      <vt:lpstr>슬라이드 6</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Arthur Astrin</dc:creator>
  <cp:lastModifiedBy>Jason(Jaeseung Son)</cp:lastModifiedBy>
  <cp:revision>380</cp:revision>
  <dcterms:created xsi:type="dcterms:W3CDTF">2007-03-15T15:04:56Z</dcterms:created>
  <dcterms:modified xsi:type="dcterms:W3CDTF">2010-05-16T10:22:54Z</dcterms:modified>
</cp:coreProperties>
</file>