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80" r:id="rId2"/>
    <p:sldId id="381" r:id="rId3"/>
    <p:sldId id="442" r:id="rId4"/>
    <p:sldId id="438" r:id="rId5"/>
    <p:sldId id="439" r:id="rId6"/>
    <p:sldId id="440" r:id="rId7"/>
    <p:sldId id="452" r:id="rId8"/>
    <p:sldId id="453" r:id="rId9"/>
    <p:sldId id="441" r:id="rId10"/>
    <p:sldId id="450" r:id="rId11"/>
    <p:sldId id="445" r:id="rId12"/>
    <p:sldId id="446" r:id="rId13"/>
    <p:sldId id="432" r:id="rId14"/>
    <p:sldId id="431" r:id="rId15"/>
    <p:sldId id="447" r:id="rId16"/>
    <p:sldId id="448" r:id="rId17"/>
    <p:sldId id="433" r:id="rId18"/>
    <p:sldId id="451" r:id="rId19"/>
    <p:sldId id="434" r:id="rId20"/>
    <p:sldId id="435" r:id="rId21"/>
    <p:sldId id="443" r:id="rId22"/>
    <p:sldId id="454" r:id="rId23"/>
    <p:sldId id="429" r:id="rId24"/>
    <p:sldId id="449" r:id="rId25"/>
  </p:sldIdLst>
  <p:sldSz cx="9144000" cy="6858000" type="screen4x3"/>
  <p:notesSz cx="6858000" cy="923607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00"/>
    <a:srgbClr val="006666"/>
    <a:srgbClr val="FF3300"/>
    <a:srgbClr val="000000"/>
    <a:srgbClr val="0066FF"/>
    <a:srgbClr val="CC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19" autoAdjust="0"/>
    <p:restoredTop sz="44660" autoAdjust="0"/>
  </p:normalViewPr>
  <p:slideViewPr>
    <p:cSldViewPr snapToGrid="0">
      <p:cViewPr>
        <p:scale>
          <a:sx n="100" d="100"/>
          <a:sy n="100" d="100"/>
        </p:scale>
        <p:origin x="-1236" y="156"/>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46" y="-72"/>
      </p:cViewPr>
      <p:guideLst>
        <p:guide orient="horz" pos="290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6788" y="173038"/>
            <a:ext cx="266382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400" b="1"/>
            </a:lvl1pPr>
          </a:lstStyle>
          <a:p>
            <a:endParaRPr lang="en-US" altLang="ja-JP"/>
          </a:p>
        </p:txBody>
      </p:sp>
      <p:sp>
        <p:nvSpPr>
          <p:cNvPr id="3075" name="Rectangle 3"/>
          <p:cNvSpPr>
            <a:spLocks noGrp="1" noChangeArrowheads="1"/>
          </p:cNvSpPr>
          <p:nvPr>
            <p:ph type="dt" sz="quarter" idx="1"/>
          </p:nvPr>
        </p:nvSpPr>
        <p:spPr bwMode="auto">
          <a:xfrm>
            <a:off x="687388" y="173038"/>
            <a:ext cx="2284412"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fld id="{BB69EA5E-7BA3-4BA2-9063-D392245DB87D}" type="datetime1">
              <a:rPr lang="en-US"/>
              <a:pPr/>
              <a:t>5/15/2010</a:t>
            </a:fld>
            <a:endParaRPr lang="en-US" altLang="ja-JP"/>
          </a:p>
        </p:txBody>
      </p:sp>
      <p:sp>
        <p:nvSpPr>
          <p:cNvPr id="3076" name="Rectangle 4"/>
          <p:cNvSpPr>
            <a:spLocks noGrp="1" noChangeArrowheads="1"/>
          </p:cNvSpPr>
          <p:nvPr>
            <p:ph type="ftr" sz="quarter" idx="2"/>
          </p:nvPr>
        </p:nvSpPr>
        <p:spPr bwMode="auto">
          <a:xfrm>
            <a:off x="4114800" y="8939213"/>
            <a:ext cx="21336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endParaRPr lang="en-US" altLang="ja-JP"/>
          </a:p>
        </p:txBody>
      </p:sp>
      <p:sp>
        <p:nvSpPr>
          <p:cNvPr id="3077" name="Rectangle 5"/>
          <p:cNvSpPr>
            <a:spLocks noGrp="1" noChangeArrowheads="1"/>
          </p:cNvSpPr>
          <p:nvPr>
            <p:ph type="sldNum" sz="quarter" idx="3"/>
          </p:nvPr>
        </p:nvSpPr>
        <p:spPr bwMode="auto">
          <a:xfrm>
            <a:off x="2667000" y="8939213"/>
            <a:ext cx="13716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a:defRPr sz="1000"/>
            </a:lvl1pPr>
          </a:lstStyle>
          <a:p>
            <a:r>
              <a:rPr lang="en-US" altLang="ja-JP"/>
              <a:t>Page </a:t>
            </a:r>
            <a:fld id="{F3E9F96A-57C2-47B1-8439-98839B72D676}" type="slidenum">
              <a:rPr lang="en-US" altLang="ja-JP"/>
              <a:pPr/>
              <a:t>‹#›</a:t>
            </a:fld>
            <a:endParaRPr lang="en-US" altLang="ja-JP"/>
          </a:p>
        </p:txBody>
      </p:sp>
      <p:sp>
        <p:nvSpPr>
          <p:cNvPr id="3078" name="Line 6"/>
          <p:cNvSpPr>
            <a:spLocks noChangeShapeType="1"/>
          </p:cNvSpPr>
          <p:nvPr/>
        </p:nvSpPr>
        <p:spPr bwMode="auto">
          <a:xfrm>
            <a:off x="706438" y="382588"/>
            <a:ext cx="546576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85800" y="8610600"/>
            <a:ext cx="2209800" cy="184150"/>
          </a:xfrm>
          <a:prstGeom prst="rect">
            <a:avLst/>
          </a:prstGeom>
          <a:noFill/>
          <a:ln w="9525">
            <a:noFill/>
            <a:miter lim="800000"/>
            <a:headEnd/>
            <a:tailEnd/>
          </a:ln>
          <a:effectLst/>
        </p:spPr>
        <p:txBody>
          <a:bodyPr lIns="0" tIns="0" rIns="0" bIns="0">
            <a:spAutoFit/>
          </a:bodyPr>
          <a:lstStyle/>
          <a:p>
            <a:r>
              <a:rPr lang="en-US" altLang="ja-JP"/>
              <a:t>Tentative agenda Full WG</a:t>
            </a:r>
          </a:p>
        </p:txBody>
      </p:sp>
      <p:sp>
        <p:nvSpPr>
          <p:cNvPr id="3080" name="Line 8"/>
          <p:cNvSpPr>
            <a:spLocks noChangeShapeType="1"/>
          </p:cNvSpPr>
          <p:nvPr/>
        </p:nvSpPr>
        <p:spPr bwMode="auto">
          <a:xfrm>
            <a:off x="706438" y="8928100"/>
            <a:ext cx="561816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29000" y="96838"/>
            <a:ext cx="278447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400" b="1"/>
            </a:lvl1pPr>
          </a:lstStyle>
          <a:p>
            <a:endParaRPr lang="en-US" altLang="ja-JP"/>
          </a:p>
        </p:txBody>
      </p:sp>
      <p:sp>
        <p:nvSpPr>
          <p:cNvPr id="2051" name="Rectangle 3"/>
          <p:cNvSpPr>
            <a:spLocks noGrp="1" noChangeArrowheads="1"/>
          </p:cNvSpPr>
          <p:nvPr>
            <p:ph type="dt" idx="1"/>
          </p:nvPr>
        </p:nvSpPr>
        <p:spPr bwMode="auto">
          <a:xfrm>
            <a:off x="646113" y="96838"/>
            <a:ext cx="270827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fld id="{AE193B0E-03B4-4F94-BAD2-9520AF7D2F81}" type="datetime1">
              <a:rPr lang="en-US"/>
              <a:pPr/>
              <a:t>5/15/2010</a:t>
            </a:fld>
            <a:endParaRPr lang="en-US" altLang="ja-JP"/>
          </a:p>
        </p:txBody>
      </p:sp>
      <p:sp>
        <p:nvSpPr>
          <p:cNvPr id="2052" name="Rectangle 4"/>
          <p:cNvSpPr>
            <a:spLocks noChangeArrowheads="1" noTextEdit="1"/>
          </p:cNvSpPr>
          <p:nvPr>
            <p:ph type="sldImg" idx="2"/>
          </p:nvPr>
        </p:nvSpPr>
        <p:spPr bwMode="auto">
          <a:xfrm>
            <a:off x="1130300" y="698500"/>
            <a:ext cx="4602163" cy="345122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87850"/>
            <a:ext cx="5029200" cy="41560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30625" y="8942388"/>
            <a:ext cx="248285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a:defRPr sz="1000"/>
            </a:lvl5pPr>
          </a:lstStyle>
          <a:p>
            <a:pPr lvl="4"/>
            <a:endParaRPr lang="en-US" altLang="ja-JP"/>
          </a:p>
        </p:txBody>
      </p:sp>
      <p:sp>
        <p:nvSpPr>
          <p:cNvPr id="2055" name="Rectangle 7"/>
          <p:cNvSpPr>
            <a:spLocks noGrp="1" noChangeArrowheads="1"/>
          </p:cNvSpPr>
          <p:nvPr>
            <p:ph type="sldNum" sz="quarter" idx="5"/>
          </p:nvPr>
        </p:nvSpPr>
        <p:spPr bwMode="auto">
          <a:xfrm>
            <a:off x="2901950" y="8942388"/>
            <a:ext cx="792163"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altLang="ja-JP"/>
              <a:t>Page </a:t>
            </a:r>
            <a:fld id="{24E1E421-F847-410F-9EE9-0C77279FF6F4}" type="slidenum">
              <a:rPr lang="en-US" altLang="ja-JP"/>
              <a:pPr/>
              <a:t>‹#›</a:t>
            </a:fld>
            <a:endParaRPr lang="en-US" altLang="ja-JP"/>
          </a:p>
        </p:txBody>
      </p:sp>
      <p:sp>
        <p:nvSpPr>
          <p:cNvPr id="2056" name="Rectangle 8"/>
          <p:cNvSpPr>
            <a:spLocks noChangeArrowheads="1"/>
          </p:cNvSpPr>
          <p:nvPr/>
        </p:nvSpPr>
        <p:spPr bwMode="auto">
          <a:xfrm>
            <a:off x="715963" y="8942388"/>
            <a:ext cx="2255837" cy="182562"/>
          </a:xfrm>
          <a:prstGeom prst="rect">
            <a:avLst/>
          </a:prstGeom>
          <a:noFill/>
          <a:ln w="9525">
            <a:noFill/>
            <a:miter lim="800000"/>
            <a:headEnd/>
            <a:tailEnd/>
          </a:ln>
          <a:effectLst/>
        </p:spPr>
        <p:txBody>
          <a:bodyPr lIns="0" tIns="0" rIns="0" bIns="0">
            <a:spAutoFit/>
          </a:bodyPr>
          <a:lstStyle/>
          <a:p>
            <a:pPr defTabSz="895350"/>
            <a:r>
              <a:rPr lang="en-US" altLang="ja-JP"/>
              <a:t>Tentative agenda Full WG</a:t>
            </a:r>
          </a:p>
        </p:txBody>
      </p:sp>
      <p:sp>
        <p:nvSpPr>
          <p:cNvPr id="2057" name="Line 9"/>
          <p:cNvSpPr>
            <a:spLocks noChangeShapeType="1"/>
          </p:cNvSpPr>
          <p:nvPr/>
        </p:nvSpPr>
        <p:spPr bwMode="auto">
          <a:xfrm>
            <a:off x="736600" y="8940800"/>
            <a:ext cx="54054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61988" y="295275"/>
            <a:ext cx="555466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5C85012-6BEA-4481-BA7B-5672F30F92EF}" type="datetime1">
              <a:rPr lang="en-US"/>
              <a:pPr/>
              <a:t>5/15/2010</a:t>
            </a:fld>
            <a:endParaRPr lang="en-US" altLang="ja-JP"/>
          </a:p>
        </p:txBody>
      </p:sp>
      <p:sp>
        <p:nvSpPr>
          <p:cNvPr id="288770" name="Rectangle 2"/>
          <p:cNvSpPr>
            <a:spLocks noChangeArrowheads="1" noTextEdit="1"/>
          </p:cNvSpPr>
          <p:nvPr>
            <p:ph type="sldImg"/>
          </p:nvPr>
        </p:nvSpPr>
        <p:spPr>
          <a:xfrm>
            <a:off x="1128713" y="698500"/>
            <a:ext cx="4600575" cy="3451225"/>
          </a:xfrm>
          <a:ln/>
        </p:spPr>
      </p:sp>
      <p:sp>
        <p:nvSpPr>
          <p:cNvPr id="28877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5F221FC-CEEA-44FF-95EC-807A9C95EB60}" type="datetime1">
              <a:rPr lang="en-US"/>
              <a:pPr/>
              <a:t>5/15/2010</a:t>
            </a:fld>
            <a:endParaRPr lang="en-US" altLang="ja-JP"/>
          </a:p>
        </p:txBody>
      </p:sp>
      <p:sp>
        <p:nvSpPr>
          <p:cNvPr id="403458" name="Rectangle 2"/>
          <p:cNvSpPr>
            <a:spLocks noGrp="1" noChangeArrowheads="1"/>
          </p:cNvSpPr>
          <p:nvPr>
            <p:ph type="body" idx="1"/>
          </p:nvPr>
        </p:nvSpPr>
        <p:spPr>
          <a:xfrm>
            <a:off x="915988" y="4387850"/>
            <a:ext cx="5026025" cy="4154488"/>
          </a:xfrm>
          <a:ln/>
        </p:spPr>
        <p:txBody>
          <a:bodyPr lIns="90989" tIns="44697" rIns="90989" bIns="44697"/>
          <a:lstStyle/>
          <a:p>
            <a:endParaRPr lang="en-GB"/>
          </a:p>
        </p:txBody>
      </p:sp>
      <p:sp>
        <p:nvSpPr>
          <p:cNvPr id="403459" name="Rectangle 3"/>
          <p:cNvSpPr>
            <a:spLocks noChangeArrowheads="1" noTextEdit="1"/>
          </p:cNvSpPr>
          <p:nvPr>
            <p:ph type="sldImg"/>
          </p:nvPr>
        </p:nvSpPr>
        <p:spPr>
          <a:xfrm>
            <a:off x="1122363" y="693738"/>
            <a:ext cx="4616450" cy="3462337"/>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40078D1-8849-4A2A-8597-6EF6D0B0478A}" type="datetime1">
              <a:rPr lang="en-US"/>
              <a:pPr/>
              <a:t>5/15/2010</a:t>
            </a:fld>
            <a:endParaRPr lang="en-US" altLang="ja-JP"/>
          </a:p>
        </p:txBody>
      </p:sp>
      <p:sp>
        <p:nvSpPr>
          <p:cNvPr id="397314" name="Rectangle 2"/>
          <p:cNvSpPr>
            <a:spLocks noChangeArrowheads="1" noTextEdit="1"/>
          </p:cNvSpPr>
          <p:nvPr>
            <p:ph type="sldImg"/>
          </p:nvPr>
        </p:nvSpPr>
        <p:spPr>
          <a:xfrm>
            <a:off x="1122363" y="693738"/>
            <a:ext cx="4616450" cy="3462337"/>
          </a:xfrm>
          <a:ln/>
        </p:spPr>
      </p:sp>
      <p:sp>
        <p:nvSpPr>
          <p:cNvPr id="397315" name="Rectangle 3"/>
          <p:cNvSpPr>
            <a:spLocks noGrp="1" noChangeArrowheads="1"/>
          </p:cNvSpPr>
          <p:nvPr>
            <p:ph type="body" idx="1"/>
          </p:nvPr>
        </p:nvSpPr>
        <p:spPr>
          <a:xfrm>
            <a:off x="915988" y="4387850"/>
            <a:ext cx="5026025" cy="4154488"/>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8D0258F-D4B2-40E2-85BB-5DF6F5E97FFB}" type="datetime1">
              <a:rPr lang="en-US"/>
              <a:pPr/>
              <a:t>5/15/2010</a:t>
            </a:fld>
            <a:endParaRPr lang="en-US" altLang="ja-JP"/>
          </a:p>
        </p:txBody>
      </p:sp>
      <p:sp>
        <p:nvSpPr>
          <p:cNvPr id="401410" name="Rectangle 2"/>
          <p:cNvSpPr>
            <a:spLocks noChangeArrowheads="1" noTextEdit="1"/>
          </p:cNvSpPr>
          <p:nvPr>
            <p:ph type="sldImg"/>
          </p:nvPr>
        </p:nvSpPr>
        <p:spPr>
          <a:xfrm>
            <a:off x="1122363" y="693738"/>
            <a:ext cx="4616450" cy="3462337"/>
          </a:xfrm>
          <a:ln/>
        </p:spPr>
      </p:sp>
      <p:sp>
        <p:nvSpPr>
          <p:cNvPr id="401411" name="Rectangle 3"/>
          <p:cNvSpPr>
            <a:spLocks noGrp="1" noChangeArrowheads="1"/>
          </p:cNvSpPr>
          <p:nvPr>
            <p:ph type="body" idx="1"/>
          </p:nvPr>
        </p:nvSpPr>
        <p:spPr>
          <a:xfrm>
            <a:off x="915988" y="4387850"/>
            <a:ext cx="5026025" cy="4154488"/>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24CBFAD1-ECBD-449F-99F3-DC1DFB8DCBB2}"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B09C9557-3917-4478-A338-4BAEF11D7B58}"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85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0E607D9B-EA54-4CCB-8E24-F88FEA858C8E}"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524000"/>
            <a:ext cx="7772400" cy="4876800"/>
          </a:xfrm>
        </p:spPr>
        <p:txBody>
          <a:bodyPr/>
          <a:lstStyle/>
          <a:p>
            <a:endParaRPr lang="en-US"/>
          </a:p>
        </p:txBody>
      </p:sp>
      <p:sp>
        <p:nvSpPr>
          <p:cNvPr id="4" name="Date Placeholder 3"/>
          <p:cNvSpPr>
            <a:spLocks noGrp="1"/>
          </p:cNvSpPr>
          <p:nvPr>
            <p:ph type="dt" sz="half" idx="10"/>
          </p:nvPr>
        </p:nvSpPr>
        <p:spPr>
          <a:xfrm>
            <a:off x="609600" y="381000"/>
            <a:ext cx="2286000" cy="212725"/>
          </a:xfrm>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a:xfrm>
            <a:off x="5486400" y="6475413"/>
            <a:ext cx="3124200" cy="182562"/>
          </a:xfrm>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a:xfrm>
            <a:off x="4344988" y="6475413"/>
            <a:ext cx="530225" cy="182562"/>
          </a:xfrm>
        </p:spPr>
        <p:txBody>
          <a:bodyPr/>
          <a:lstStyle>
            <a:lvl1pPr>
              <a:defRPr/>
            </a:lvl1pPr>
          </a:lstStyle>
          <a:p>
            <a:r>
              <a:rPr lang="en-US" altLang="ja-JP"/>
              <a:t>Slide </a:t>
            </a:r>
            <a:fld id="{2FA52507-3A7B-456D-88AA-87EBF93221BF}"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15C28EFE-EB8A-4C90-9F92-FA25280553C8}"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686731F2-E1B0-4674-BE1E-6F506A337EA3}"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24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ja-JP" altLang="en-US"/>
              <a:t>May 2010</a:t>
            </a:r>
            <a:endParaRPr lang="en-US" altLang="ja-JP"/>
          </a:p>
        </p:txBody>
      </p:sp>
      <p:sp>
        <p:nvSpPr>
          <p:cNvPr id="6" name="Footer Placeholder 5"/>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7" name="Slide Number Placeholder 6"/>
          <p:cNvSpPr>
            <a:spLocks noGrp="1"/>
          </p:cNvSpPr>
          <p:nvPr>
            <p:ph type="sldNum" sz="quarter" idx="12"/>
          </p:nvPr>
        </p:nvSpPr>
        <p:spPr/>
        <p:txBody>
          <a:bodyPr/>
          <a:lstStyle>
            <a:lvl1pPr>
              <a:defRPr/>
            </a:lvl1pPr>
          </a:lstStyle>
          <a:p>
            <a:r>
              <a:rPr lang="en-US" altLang="ja-JP"/>
              <a:t>Slide </a:t>
            </a:r>
            <a:fld id="{8AECC417-F85E-41A5-89A5-861C094B3AA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ja-JP" altLang="en-US"/>
              <a:t>May 2010</a:t>
            </a:r>
            <a:endParaRPr lang="en-US" altLang="ja-JP"/>
          </a:p>
        </p:txBody>
      </p:sp>
      <p:sp>
        <p:nvSpPr>
          <p:cNvPr id="8" name="Footer Placeholder 7"/>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9" name="Slide Number Placeholder 8"/>
          <p:cNvSpPr>
            <a:spLocks noGrp="1"/>
          </p:cNvSpPr>
          <p:nvPr>
            <p:ph type="sldNum" sz="quarter" idx="12"/>
          </p:nvPr>
        </p:nvSpPr>
        <p:spPr/>
        <p:txBody>
          <a:bodyPr/>
          <a:lstStyle>
            <a:lvl1pPr>
              <a:defRPr/>
            </a:lvl1pPr>
          </a:lstStyle>
          <a:p>
            <a:r>
              <a:rPr lang="en-US" altLang="ja-JP"/>
              <a:t>Slide </a:t>
            </a:r>
            <a:fld id="{2B264B67-8399-41B9-8130-852DA5D7A103}"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ja-JP" altLang="en-US"/>
              <a:t>May 2010</a:t>
            </a:r>
            <a:endParaRPr lang="en-US" altLang="ja-JP"/>
          </a:p>
        </p:txBody>
      </p:sp>
      <p:sp>
        <p:nvSpPr>
          <p:cNvPr id="4" name="Footer Placeholder 3"/>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5" name="Slide Number Placeholder 4"/>
          <p:cNvSpPr>
            <a:spLocks noGrp="1"/>
          </p:cNvSpPr>
          <p:nvPr>
            <p:ph type="sldNum" sz="quarter" idx="12"/>
          </p:nvPr>
        </p:nvSpPr>
        <p:spPr/>
        <p:txBody>
          <a:bodyPr/>
          <a:lstStyle>
            <a:lvl1pPr>
              <a:defRPr/>
            </a:lvl1pPr>
          </a:lstStyle>
          <a:p>
            <a:r>
              <a:rPr lang="en-US" altLang="ja-JP"/>
              <a:t>Slide </a:t>
            </a:r>
            <a:fld id="{B9D4C7CC-601C-40EF-B5CB-9E96BCD49498}"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ja-JP" altLang="en-US"/>
              <a:t>May 2010</a:t>
            </a:r>
            <a:endParaRPr lang="en-US" altLang="ja-JP"/>
          </a:p>
        </p:txBody>
      </p:sp>
      <p:sp>
        <p:nvSpPr>
          <p:cNvPr id="3" name="Footer Placeholder 2"/>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4" name="Slide Number Placeholder 3"/>
          <p:cNvSpPr>
            <a:spLocks noGrp="1"/>
          </p:cNvSpPr>
          <p:nvPr>
            <p:ph type="sldNum" sz="quarter" idx="12"/>
          </p:nvPr>
        </p:nvSpPr>
        <p:spPr/>
        <p:txBody>
          <a:bodyPr/>
          <a:lstStyle>
            <a:lvl1pPr>
              <a:defRPr/>
            </a:lvl1pPr>
          </a:lstStyle>
          <a:p>
            <a:r>
              <a:rPr lang="en-US" altLang="ja-JP"/>
              <a:t>Slide </a:t>
            </a:r>
            <a:fld id="{E4A93B21-1F3D-4E9D-9C46-F546A70A17F9}"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ja-JP" altLang="en-US"/>
              <a:t>May 2010</a:t>
            </a:r>
            <a:endParaRPr lang="en-US" altLang="ja-JP"/>
          </a:p>
        </p:txBody>
      </p:sp>
      <p:sp>
        <p:nvSpPr>
          <p:cNvPr id="6" name="Footer Placeholder 5"/>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7" name="Slide Number Placeholder 6"/>
          <p:cNvSpPr>
            <a:spLocks noGrp="1"/>
          </p:cNvSpPr>
          <p:nvPr>
            <p:ph type="sldNum" sz="quarter" idx="12"/>
          </p:nvPr>
        </p:nvSpPr>
        <p:spPr/>
        <p:txBody>
          <a:bodyPr/>
          <a:lstStyle>
            <a:lvl1pPr>
              <a:defRPr/>
            </a:lvl1pPr>
          </a:lstStyle>
          <a:p>
            <a:r>
              <a:rPr lang="en-US" altLang="ja-JP"/>
              <a:t>Slide </a:t>
            </a:r>
            <a:fld id="{F5646E4D-E5DC-4F26-BAE9-EE3299C32BF0}"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ja-JP" altLang="en-US"/>
              <a:t>May 2010</a:t>
            </a:r>
            <a:endParaRPr lang="en-US" altLang="ja-JP"/>
          </a:p>
        </p:txBody>
      </p:sp>
      <p:sp>
        <p:nvSpPr>
          <p:cNvPr id="6" name="Footer Placeholder 5"/>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7" name="Slide Number Placeholder 6"/>
          <p:cNvSpPr>
            <a:spLocks noGrp="1"/>
          </p:cNvSpPr>
          <p:nvPr>
            <p:ph type="sldNum" sz="quarter" idx="12"/>
          </p:nvPr>
        </p:nvSpPr>
        <p:spPr/>
        <p:txBody>
          <a:bodyPr/>
          <a:lstStyle>
            <a:lvl1pPr>
              <a:defRPr/>
            </a:lvl1pPr>
          </a:lstStyle>
          <a:p>
            <a:r>
              <a:rPr lang="en-US" altLang="ja-JP"/>
              <a:t>Slide </a:t>
            </a:r>
            <a:fld id="{4D17B604-7170-4D16-A111-B7E47BBFAA2F}"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85800"/>
            <a:ext cx="77724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762000" y="1524000"/>
            <a:ext cx="7772400"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609600" y="381000"/>
            <a:ext cx="22860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ja-JP" altLang="en-US"/>
              <a:t>May 2010</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ja-JP" altLang="en-US"/>
              <a:t>Tim Harrington, Zebra Enterprise Solutions</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BA063709-66E6-458D-BAEA-6372343E87C6}" type="slidenum">
              <a:rPr lang="en-US" altLang="ja-JP"/>
              <a:pPr/>
              <a:t>‹#›</a:t>
            </a:fld>
            <a:endParaRPr lang="en-US" altLang="ja-JP"/>
          </a:p>
        </p:txBody>
      </p:sp>
      <p:sp>
        <p:nvSpPr>
          <p:cNvPr id="1031" name="Rectangle 7"/>
          <p:cNvSpPr>
            <a:spLocks noChangeArrowheads="1"/>
          </p:cNvSpPr>
          <p:nvPr/>
        </p:nvSpPr>
        <p:spPr bwMode="auto">
          <a:xfrm>
            <a:off x="4572000" y="381000"/>
            <a:ext cx="3962400" cy="212725"/>
          </a:xfrm>
          <a:prstGeom prst="rect">
            <a:avLst/>
          </a:prstGeom>
          <a:noFill/>
          <a:ln w="9525">
            <a:noFill/>
            <a:miter lim="800000"/>
            <a:headEnd/>
            <a:tailEnd/>
          </a:ln>
          <a:effectLst/>
        </p:spPr>
        <p:txBody>
          <a:bodyPr lIns="0" tIns="0" rIns="0" bIns="0" anchor="b">
            <a:spAutoFit/>
          </a:bodyPr>
          <a:lstStyle/>
          <a:p>
            <a:pPr marL="1428750" lvl="4" algn="r"/>
            <a:r>
              <a:rPr lang="en-US" altLang="ja-JP" sz="1400" b="1">
                <a:ea typeface="ＭＳ Ｐゴシック" pitchFamily="50" charset="-128"/>
              </a:rPr>
              <a:t>doc.: IEEE 15-10-0000-00-TG4f</a:t>
            </a:r>
            <a:r>
              <a:rPr lang="en-US" altLang="ja-JP" sz="1400">
                <a:ea typeface="ＭＳ Ｐゴシック" pitchFamily="50" charset="-128"/>
              </a:rPr>
              <a:t> </a:t>
            </a:r>
          </a:p>
        </p:txBody>
      </p:sp>
      <p:sp>
        <p:nvSpPr>
          <p:cNvPr id="1032"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3276600" cy="182562"/>
          </a:xfrm>
          <a:prstGeom prst="rect">
            <a:avLst/>
          </a:prstGeom>
          <a:noFill/>
          <a:ln w="9525">
            <a:noFill/>
            <a:miter lim="800000"/>
            <a:headEnd/>
            <a:tailEnd/>
          </a:ln>
          <a:effectLst/>
        </p:spPr>
        <p:txBody>
          <a:bodyPr lIns="0" tIns="0" rIns="0" bIns="0">
            <a:spAutoFit/>
          </a:bodyPr>
          <a:lstStyle/>
          <a:p>
            <a:r>
              <a:rPr lang="en-US" altLang="ja-JP">
                <a:ea typeface="ＭＳ Ｐゴシック" pitchFamily="50" charset="-128"/>
              </a:rPr>
              <a:t>IEEE 802.15.4f Active RFID System Task Group</a:t>
            </a:r>
          </a:p>
        </p:txBody>
      </p:sp>
      <p:sp>
        <p:nvSpPr>
          <p:cNvPr id="1034" name="Line 10"/>
          <p:cNvSpPr>
            <a:spLocks noChangeShapeType="1"/>
          </p:cNvSpPr>
          <p:nvPr/>
        </p:nvSpPr>
        <p:spPr bwMode="auto">
          <a:xfrm>
            <a:off x="706438" y="6477000"/>
            <a:ext cx="782796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ieee802.org/Mike_Spring_Article_on_Stds_Proces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tandards.ieee.org/getieee802/" TargetMode="External"/><Relationship Id="rId2" Type="http://schemas.openxmlformats.org/officeDocument/2006/relationships/hyperlink" Target="http://ieee802.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ieee802.org/newcomer_orientation-v3.ppt" TargetMode="External"/><Relationship Id="rId2" Type="http://schemas.openxmlformats.org/officeDocument/2006/relationships/hyperlink" Target="http://ieee802.org/" TargetMode="External"/><Relationship Id="rId1" Type="http://schemas.openxmlformats.org/officeDocument/2006/relationships/slideLayout" Target="../slideLayouts/slideLayout2.xml"/><Relationship Id="rId6" Type="http://schemas.openxmlformats.org/officeDocument/2006/relationships/hyperlink" Target="http://ieee802.org/stdstools.html" TargetMode="External"/><Relationship Id="rId5" Type="http://schemas.openxmlformats.org/officeDocument/2006/relationships/hyperlink" Target="http://ieee802.org/IEEE-802-LMSC-Overview-and-Guide-01.pdf" TargetMode="External"/><Relationship Id="rId4" Type="http://schemas.openxmlformats.org/officeDocument/2006/relationships/hyperlink" Target="http://ieee802.org/training.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eee802.org/15/pub/TG4e.html" TargetMode="External"/><Relationship Id="rId2" Type="http://schemas.openxmlformats.org/officeDocument/2006/relationships/hyperlink" Target="http://grouper.ieee.org/groups/802/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ewton.events.ieee.org/" TargetMode="External"/><Relationship Id="rId2" Type="http://schemas.openxmlformats.org/officeDocument/2006/relationships/hyperlink" Target="https://mentor.ieee.org/802.15/documen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alfvin@gmail.com" TargetMode="External"/><Relationship Id="rId2" Type="http://schemas.openxmlformats.org/officeDocument/2006/relationships/hyperlink" Target="https://murphy.events.ieee.org/imat/login" TargetMode="External"/><Relationship Id="rId1" Type="http://schemas.openxmlformats.org/officeDocument/2006/relationships/slideLayout" Target="../slideLayouts/slideLayout2.xml"/><Relationship Id="rId4" Type="http://schemas.openxmlformats.org/officeDocument/2006/relationships/hyperlink" Target="mailto:alfvin@ieee.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STDS-802-15-4f@listserv.ieee.org" TargetMode="External"/><Relationship Id="rId2" Type="http://schemas.openxmlformats.org/officeDocument/2006/relationships/hyperlink" Target="http://grouper.ieee.org/groups/802/15/pub/Subscribe.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ja-JP" altLang="en-US"/>
              <a:t>May 2010</a:t>
            </a:r>
            <a:endParaRPr lang="en-US" altLang="ja-JP" dirty="0"/>
          </a:p>
        </p:txBody>
      </p:sp>
      <p:sp>
        <p:nvSpPr>
          <p:cNvPr id="4"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5" name="Slide Number Placeholder 3"/>
          <p:cNvSpPr>
            <a:spLocks noGrp="1"/>
          </p:cNvSpPr>
          <p:nvPr>
            <p:ph type="sldNum" sz="quarter" idx="12"/>
          </p:nvPr>
        </p:nvSpPr>
        <p:spPr/>
        <p:txBody>
          <a:bodyPr/>
          <a:lstStyle/>
          <a:p>
            <a:r>
              <a:rPr lang="en-US" altLang="ja-JP"/>
              <a:t>Slide </a:t>
            </a:r>
            <a:fld id="{58864A62-1D7B-43FF-A8ED-3A236A290A89}" type="slidenum">
              <a:rPr lang="en-US" altLang="ja-JP"/>
              <a:pPr/>
              <a:t>1</a:t>
            </a:fld>
            <a:endParaRPr lang="en-US" altLang="ja-JP"/>
          </a:p>
        </p:txBody>
      </p:sp>
      <p:sp>
        <p:nvSpPr>
          <p:cNvPr id="287746" name="Rectangle 2"/>
          <p:cNvSpPr>
            <a:spLocks noChangeArrowheads="1"/>
          </p:cNvSpPr>
          <p:nvPr/>
        </p:nvSpPr>
        <p:spPr bwMode="auto">
          <a:xfrm>
            <a:off x="152400" y="609600"/>
            <a:ext cx="8991600" cy="5803900"/>
          </a:xfrm>
          <a:prstGeom prst="rect">
            <a:avLst/>
          </a:prstGeom>
          <a:noFill/>
          <a:ln w="12700">
            <a:noFill/>
            <a:miter lim="800000"/>
            <a:headEnd type="none" w="sm" len="sm"/>
            <a:tailEnd type="none" w="sm" len="sm"/>
          </a:ln>
          <a:effec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600" dirty="0">
              <a:ea typeface="ＭＳ Ｐゴシック" pitchFamily="50" charset="-128"/>
            </a:endParaRPr>
          </a:p>
          <a:p>
            <a:r>
              <a:rPr lang="en-US" altLang="ja-JP" sz="1600" b="1" dirty="0">
                <a:ea typeface="ＭＳ Ｐゴシック" pitchFamily="50" charset="-128"/>
              </a:rPr>
              <a:t>Submission Title:</a:t>
            </a:r>
            <a:r>
              <a:rPr lang="en-US" altLang="ja-JP" sz="1600" dirty="0">
                <a:ea typeface="ＭＳ Ｐゴシック" pitchFamily="50" charset="-128"/>
              </a:rPr>
              <a:t> [IEEE 802.15.4f Active RFID System Task Group Opening Introduction Document]	</a:t>
            </a:r>
          </a:p>
          <a:p>
            <a:r>
              <a:rPr lang="en-US" altLang="ja-JP" sz="1600" b="1" dirty="0">
                <a:ea typeface="ＭＳ Ｐゴシック" pitchFamily="50" charset="-128"/>
              </a:rPr>
              <a:t>Date Submitted: </a:t>
            </a:r>
            <a:r>
              <a:rPr lang="en-US" altLang="ja-JP" sz="1600" dirty="0">
                <a:ea typeface="ＭＳ Ｐゴシック" pitchFamily="50" charset="-128"/>
              </a:rPr>
              <a:t>[  ]</a:t>
            </a:r>
          </a:p>
          <a:p>
            <a:r>
              <a:rPr lang="en-US" altLang="ja-JP" sz="1600" dirty="0">
                <a:ea typeface="ＭＳ Ｐゴシック" pitchFamily="50" charset="-128"/>
              </a:rPr>
              <a:t>	</a:t>
            </a:r>
          </a:p>
          <a:p>
            <a:r>
              <a:rPr lang="en-US" altLang="ja-JP" sz="1600" b="1" dirty="0">
                <a:ea typeface="ＭＳ Ｐゴシック" pitchFamily="50" charset="-128"/>
              </a:rPr>
              <a:t>Source:</a:t>
            </a:r>
            <a:r>
              <a:rPr lang="en-US" altLang="ja-JP" sz="1600" dirty="0">
                <a:ea typeface="ＭＳ Ｐゴシック" pitchFamily="50" charset="-128"/>
              </a:rPr>
              <a:t> Tim Harrington </a:t>
            </a:r>
          </a:p>
          <a:p>
            <a:r>
              <a:rPr lang="en-US" altLang="ja-JP" sz="1600" dirty="0">
                <a:ea typeface="ＭＳ Ｐゴシック" pitchFamily="50" charset="-128"/>
              </a:rPr>
              <a:t>              Zebra Enterprise Solutions </a:t>
            </a:r>
            <a:r>
              <a:rPr lang="en-US" altLang="ja-JP" sz="1600" dirty="0" err="1">
                <a:ea typeface="ＭＳ Ｐゴシック" pitchFamily="50" charset="-128"/>
              </a:rPr>
              <a:t>Corp.Company</a:t>
            </a:r>
            <a:endParaRPr lang="en-US" altLang="ja-JP" sz="1600" dirty="0">
              <a:ea typeface="ＭＳ Ｐゴシック" pitchFamily="50" charset="-128"/>
            </a:endParaRPr>
          </a:p>
          <a:p>
            <a:r>
              <a:rPr lang="en-US" altLang="ja-JP" sz="1600" dirty="0">
                <a:ea typeface="ＭＳ Ｐゴシック" pitchFamily="50" charset="-128"/>
              </a:rPr>
              <a:t>              Address [  ]</a:t>
            </a:r>
          </a:p>
          <a:p>
            <a:r>
              <a:rPr lang="en-US" altLang="ja-JP" sz="1600" dirty="0">
                <a:ea typeface="ＭＳ Ｐゴシック" pitchFamily="50" charset="-128"/>
              </a:rPr>
              <a:t>              tharrington@zebra.com</a:t>
            </a:r>
          </a:p>
          <a:p>
            <a:r>
              <a:rPr lang="en-US" altLang="ja-JP" sz="1600" dirty="0">
                <a:ea typeface="ＭＳ Ｐゴシック" pitchFamily="50" charset="-128"/>
              </a:rPr>
              <a:t>	</a:t>
            </a:r>
          </a:p>
          <a:p>
            <a:r>
              <a:rPr lang="en-US" altLang="ja-JP" sz="1600" b="1" dirty="0">
                <a:ea typeface="ＭＳ Ｐゴシック" pitchFamily="50" charset="-128"/>
              </a:rPr>
              <a:t>Re      :</a:t>
            </a:r>
            <a:r>
              <a:rPr lang="en-US" altLang="ja-JP" sz="1600" dirty="0">
                <a:ea typeface="ＭＳ Ｐゴシック" pitchFamily="50" charset="-128"/>
              </a:rPr>
              <a:t>  Opening Introduction document</a:t>
            </a:r>
            <a:r>
              <a:rPr lang="en-US" altLang="ja-JP" dirty="0">
                <a:ea typeface="ＭＳ Ｐゴシック" pitchFamily="50" charset="-128"/>
              </a:rPr>
              <a:t>	</a:t>
            </a:r>
          </a:p>
          <a:p>
            <a:endParaRPr lang="en-US" altLang="ja-JP" dirty="0">
              <a:ea typeface="ＭＳ Ｐゴシック" pitchFamily="50" charset="-128"/>
            </a:endParaRPr>
          </a:p>
          <a:p>
            <a:pPr>
              <a:lnSpc>
                <a:spcPct val="50000"/>
              </a:lnSpc>
              <a:spcBef>
                <a:spcPts val="600"/>
              </a:spcBef>
              <a:spcAft>
                <a:spcPts val="600"/>
              </a:spcAft>
            </a:pPr>
            <a:r>
              <a:rPr lang="en-US" altLang="ja-JP" sz="1600" b="1" dirty="0">
                <a:solidFill>
                  <a:schemeClr val="tx2"/>
                </a:solidFill>
                <a:ea typeface="ＭＳ Ｐゴシック" pitchFamily="50" charset="-128"/>
              </a:rPr>
              <a:t>Abstract:</a:t>
            </a:r>
            <a:r>
              <a:rPr lang="en-US" altLang="ja-JP" sz="1600" dirty="0">
                <a:solidFill>
                  <a:schemeClr val="tx2"/>
                </a:solidFill>
                <a:ea typeface="ＭＳ Ｐゴシック" pitchFamily="50" charset="-128"/>
              </a:rPr>
              <a:t> Description of IEEE 802.15.4f Task Group May 2010 meeting proceedings</a:t>
            </a:r>
          </a:p>
          <a:p>
            <a:pPr>
              <a:lnSpc>
                <a:spcPct val="50000"/>
              </a:lnSpc>
              <a:spcBef>
                <a:spcPts val="600"/>
              </a:spcBef>
              <a:spcAft>
                <a:spcPts val="600"/>
              </a:spcAft>
            </a:pPr>
            <a:endParaRPr lang="en-US" altLang="ja-JP" sz="1600" dirty="0">
              <a:solidFill>
                <a:schemeClr val="tx2"/>
              </a:solidFill>
              <a:ea typeface="ＭＳ Ｐゴシック" pitchFamily="50" charset="-128"/>
            </a:endParaRPr>
          </a:p>
          <a:p>
            <a:pPr>
              <a:lnSpc>
                <a:spcPct val="50000"/>
              </a:lnSpc>
              <a:spcBef>
                <a:spcPts val="600"/>
              </a:spcBef>
              <a:spcAft>
                <a:spcPts val="600"/>
              </a:spcAft>
            </a:pPr>
            <a:r>
              <a:rPr lang="en-US" altLang="ja-JP" sz="1600" b="1" dirty="0">
                <a:solidFill>
                  <a:schemeClr val="tx2"/>
                </a:solidFill>
                <a:ea typeface="ＭＳ Ｐゴシック" pitchFamily="50" charset="-128"/>
              </a:rPr>
              <a:t>Purpose:</a:t>
            </a:r>
            <a:r>
              <a:rPr lang="en-US" altLang="ja-JP" sz="1600" dirty="0">
                <a:solidFill>
                  <a:schemeClr val="tx2"/>
                </a:solidFill>
                <a:ea typeface="ＭＳ Ｐゴシック" pitchFamily="50" charset="-128"/>
              </a:rPr>
              <a:t> Introductory opening message to the IEEE 802.15.4f TG meeting attendees</a:t>
            </a:r>
          </a:p>
          <a:p>
            <a:pPr>
              <a:lnSpc>
                <a:spcPct val="50000"/>
              </a:lnSpc>
              <a:spcBef>
                <a:spcPts val="600"/>
              </a:spcBef>
              <a:spcAft>
                <a:spcPts val="600"/>
              </a:spcAft>
            </a:pPr>
            <a:endParaRPr lang="en-US" altLang="ja-JP" sz="1600" dirty="0">
              <a:solidFill>
                <a:schemeClr val="tx2"/>
              </a:solidFill>
              <a:ea typeface="ＭＳ Ｐゴシック" pitchFamily="50" charset="-128"/>
            </a:endParaRPr>
          </a:p>
          <a:p>
            <a:r>
              <a:rPr lang="en-US" altLang="ja-JP" sz="1600" b="1" dirty="0">
                <a:solidFill>
                  <a:schemeClr val="tx2"/>
                </a:solidFill>
                <a:ea typeface="ＭＳ Ｐゴシック" pitchFamily="50" charset="-128"/>
              </a:rPr>
              <a:t>Notice   :</a:t>
            </a:r>
            <a:r>
              <a:rPr lang="en-US" altLang="ja-JP" sz="1600" dirty="0">
                <a:solidFill>
                  <a:schemeClr val="tx2"/>
                </a:solidFill>
                <a:ea typeface="ＭＳ Ｐゴシック" pitchFamily="50" charset="-128"/>
              </a:rPr>
              <a:t>This document has been prepared to assist the IEEE P802.15.  It is offered as a basis for </a:t>
            </a:r>
          </a:p>
          <a:p>
            <a:r>
              <a:rPr lang="en-US" altLang="ja-JP" sz="1600" dirty="0">
                <a:solidFill>
                  <a:schemeClr val="tx2"/>
                </a:solidFill>
                <a:ea typeface="ＭＳ Ｐゴシック" pitchFamily="50" charset="-128"/>
              </a:rPr>
              <a:t>              discussion and is not binding on the contributing individual(s) or organization(s). The material in</a:t>
            </a:r>
          </a:p>
          <a:p>
            <a:r>
              <a:rPr lang="en-US" altLang="ja-JP" sz="1600" dirty="0">
                <a:solidFill>
                  <a:schemeClr val="tx2"/>
                </a:solidFill>
                <a:ea typeface="ＭＳ Ｐゴシック" pitchFamily="50" charset="-128"/>
              </a:rPr>
              <a:t>              this document is subject to change in form and content after further study. The contributor(s) </a:t>
            </a:r>
          </a:p>
          <a:p>
            <a:r>
              <a:rPr lang="en-US" altLang="ja-JP" sz="1600" dirty="0">
                <a:solidFill>
                  <a:schemeClr val="tx2"/>
                </a:solidFill>
                <a:ea typeface="ＭＳ Ｐゴシック" pitchFamily="50" charset="-128"/>
              </a:rPr>
              <a:t>              reserve(s) the right to add, amend or withdraw material contained herein.</a:t>
            </a:r>
          </a:p>
          <a:p>
            <a:r>
              <a:rPr lang="en-US" altLang="ja-JP" sz="1600" b="1" dirty="0" err="1">
                <a:solidFill>
                  <a:schemeClr val="tx2"/>
                </a:solidFill>
                <a:ea typeface="ＭＳ Ｐゴシック" pitchFamily="50" charset="-128"/>
              </a:rPr>
              <a:t>Release:</a:t>
            </a:r>
            <a:r>
              <a:rPr lang="en-US" altLang="ja-JP" sz="1600" dirty="0" err="1">
                <a:solidFill>
                  <a:schemeClr val="tx2"/>
                </a:solidFill>
                <a:ea typeface="ＭＳ Ｐゴシック" pitchFamily="50" charset="-128"/>
              </a:rPr>
              <a:t>The</a:t>
            </a:r>
            <a:r>
              <a:rPr lang="en-US" altLang="ja-JP" sz="1600" dirty="0">
                <a:solidFill>
                  <a:schemeClr val="tx2"/>
                </a:solidFill>
                <a:ea typeface="ＭＳ Ｐゴシック" pitchFamily="50" charset="-128"/>
              </a:rPr>
              <a:t> contributor acknowledges and accepts that this contribution becomes the property of IEEE</a:t>
            </a:r>
          </a:p>
          <a:p>
            <a:r>
              <a:rPr lang="en-US" altLang="ja-JP" sz="1600" dirty="0">
                <a:solidFill>
                  <a:schemeClr val="tx2"/>
                </a:solidFill>
                <a:ea typeface="ＭＳ Ｐゴシック" pitchFamily="50" charset="-128"/>
              </a:rPr>
              <a:t>               and may be made publicly available by P802.15.	</a:t>
            </a:r>
          </a:p>
        </p:txBody>
      </p:sp>
      <p:sp>
        <p:nvSpPr>
          <p:cNvPr id="6"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3D2409FA-7E91-42B0-B60C-55979CAD260B}" type="slidenum">
              <a:rPr lang="en-US" altLang="ja-JP"/>
              <a:pPr/>
              <a:t>10</a:t>
            </a:fld>
            <a:endParaRPr lang="en-US" altLang="ja-JP"/>
          </a:p>
        </p:txBody>
      </p:sp>
      <p:sp>
        <p:nvSpPr>
          <p:cNvPr id="412674" name="Rectangle 2"/>
          <p:cNvSpPr>
            <a:spLocks noGrp="1" noChangeArrowheads="1"/>
          </p:cNvSpPr>
          <p:nvPr>
            <p:ph type="title"/>
          </p:nvPr>
        </p:nvSpPr>
        <p:spPr/>
        <p:txBody>
          <a:bodyPr/>
          <a:lstStyle/>
          <a:p>
            <a:r>
              <a:rPr lang="en-US" b="1"/>
              <a:t>Chair’s Role</a:t>
            </a:r>
          </a:p>
        </p:txBody>
      </p:sp>
      <p:sp>
        <p:nvSpPr>
          <p:cNvPr id="412676" name="Rectangle 3"/>
          <p:cNvSpPr>
            <a:spLocks noChangeArrowheads="1"/>
          </p:cNvSpPr>
          <p:nvPr/>
        </p:nvSpPr>
        <p:spPr bwMode="auto">
          <a:xfrm>
            <a:off x="685800" y="1600200"/>
            <a:ext cx="7772400" cy="4572000"/>
          </a:xfrm>
          <a:prstGeom prst="rect">
            <a:avLst/>
          </a:prstGeom>
          <a:noFill/>
          <a:ln w="9525">
            <a:noFill/>
            <a:miter lim="800000"/>
            <a:headEnd/>
            <a:tailEnd/>
          </a:ln>
          <a:effectLst/>
        </p:spPr>
        <p:txBody>
          <a:bodyPr lIns="92075" tIns="46038" rIns="92075" bIns="46038"/>
          <a:lstStyle/>
          <a:p>
            <a:pPr marL="342900" indent="-342900">
              <a:lnSpc>
                <a:spcPct val="80000"/>
              </a:lnSpc>
              <a:spcBef>
                <a:spcPct val="20000"/>
              </a:spcBef>
              <a:buFontTx/>
              <a:buChar char="•"/>
            </a:pPr>
            <a:r>
              <a:rPr lang="en-US" sz="2400" b="1" dirty="0">
                <a:hlinkClick r:id="rId2"/>
              </a:rPr>
              <a:t>http://ieee802.org/Mike_Spring_Article_on_Stds_Process.pdf</a:t>
            </a:r>
            <a:endParaRPr lang="en-US" sz="2400" b="1" dirty="0"/>
          </a:p>
          <a:p>
            <a:pPr marL="342900" indent="-342900">
              <a:lnSpc>
                <a:spcPct val="80000"/>
              </a:lnSpc>
              <a:spcBef>
                <a:spcPct val="20000"/>
              </a:spcBef>
            </a:pPr>
            <a:r>
              <a:rPr lang="en-US" sz="2400" i="1" dirty="0"/>
              <a:t>…the chairperson of the working group is key to what and how fast a standard is produced.</a:t>
            </a:r>
            <a:endParaRPr lang="en-US" sz="2400" dirty="0"/>
          </a:p>
          <a:p>
            <a:pPr marL="342900" indent="-342900">
              <a:lnSpc>
                <a:spcPct val="80000"/>
              </a:lnSpc>
              <a:spcBef>
                <a:spcPct val="20000"/>
              </a:spcBef>
            </a:pPr>
            <a:endParaRPr lang="en-US" sz="2400" dirty="0"/>
          </a:p>
          <a:p>
            <a:pPr marL="342900" indent="-342900">
              <a:lnSpc>
                <a:spcPct val="80000"/>
              </a:lnSpc>
              <a:spcBef>
                <a:spcPct val="20000"/>
              </a:spcBef>
            </a:pPr>
            <a:r>
              <a:rPr lang="en-US" sz="2400" dirty="0"/>
              <a:t>    The chair of the committee acts as a facilitator with little power to legislate. The chair must be knowledgeable about the subject but also know how a standard may be used by various segments of the industry. A chairperson should be a leader-diplomat-observer, in equal proportions. Also, the chairperson should not be a doer, perfectionist or obstructionist. This is consistent with the view of the chairperson as a skilled leader with strong negotiation skills who delegates. </a:t>
            </a:r>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FA5FCA06-6741-4329-854E-B4D3FA265620}" type="slidenum">
              <a:rPr lang="en-US" altLang="ja-JP"/>
              <a:pPr/>
              <a:t>11</a:t>
            </a:fld>
            <a:endParaRPr lang="en-US" altLang="ja-JP"/>
          </a:p>
        </p:txBody>
      </p:sp>
      <p:sp>
        <p:nvSpPr>
          <p:cNvPr id="406530" name="Rectangle 2"/>
          <p:cNvSpPr>
            <a:spLocks noGrp="1" noChangeArrowheads="1"/>
          </p:cNvSpPr>
          <p:nvPr>
            <p:ph type="title"/>
          </p:nvPr>
        </p:nvSpPr>
        <p:spPr/>
        <p:txBody>
          <a:bodyPr/>
          <a:lstStyle/>
          <a:p>
            <a:r>
              <a:rPr lang="en-US" b="1"/>
              <a:t>802.15.4f PAR Scope</a:t>
            </a:r>
          </a:p>
        </p:txBody>
      </p:sp>
      <p:sp>
        <p:nvSpPr>
          <p:cNvPr id="406531" name="Rectangle 3"/>
          <p:cNvSpPr>
            <a:spLocks noGrp="1" noChangeArrowheads="1"/>
          </p:cNvSpPr>
          <p:nvPr>
            <p:ph type="body" idx="1"/>
          </p:nvPr>
        </p:nvSpPr>
        <p:spPr>
          <a:xfrm>
            <a:off x="685800" y="1447800"/>
            <a:ext cx="7772400" cy="5029200"/>
          </a:xfrm>
        </p:spPr>
        <p:txBody>
          <a:bodyPr/>
          <a:lstStyle/>
          <a:p>
            <a:pPr>
              <a:lnSpc>
                <a:spcPct val="80000"/>
              </a:lnSpc>
              <a:buFontTx/>
              <a:buNone/>
            </a:pPr>
            <a:r>
              <a:rPr lang="en-US" sz="1800" b="1"/>
              <a:t>5.2 Scope of Proposed Standard: </a:t>
            </a:r>
            <a:r>
              <a:rPr lang="en-US" sz="1800"/>
              <a:t>This amendment defines a PHY layer, and only those MAC modifications required to support it, for Active RFID (readers and tags). It allows for efficient communications with active RFID tags and sensor applications in an autonomous manner in a promiscuous network, using very low energy consumption (low-duty-cycle), and low PHY transmitter power. The PHY parameters are flexible and configurable to provide optimized use in a variety of active RFID tag operations including simplex and duplex transmission (reader-to-tags and tag-to-readers), multicast (reader to a select group of tags) uni-cast (reader to a single tag), tag-to-tag communication, and multi-hop capability.</a:t>
            </a:r>
          </a:p>
          <a:p>
            <a:pPr>
              <a:lnSpc>
                <a:spcPct val="80000"/>
              </a:lnSpc>
              <a:buFontTx/>
              <a:buNone/>
            </a:pPr>
            <a:r>
              <a:rPr lang="en-US" sz="1800"/>
              <a:t>      The PHY specification supports a large tag population (hundreds of thousands) which may consist of a number of densely populated (closely situated or packed) tags within a single reader field and supports basic applications such as read and write with authentication and an accurate location determination capability. The communication reliability of the system is very high for applications such as active tag inventory counting or auditing.</a:t>
            </a:r>
          </a:p>
          <a:p>
            <a:pPr>
              <a:lnSpc>
                <a:spcPct val="80000"/>
              </a:lnSpc>
              <a:buFontTx/>
              <a:buNone/>
            </a:pPr>
            <a:r>
              <a:rPr lang="en-US" sz="1800"/>
              <a:t>      The active RFID device frequency band(s) used are available world-wide, with or without licensing, and the active RFID PHY is capable of avoiding, or  operating in the presence of interference from other devices operating within the Active RFID’s frequency band of operation. Where unlicensed bands are utilized, this amendment also addresses coexistence with other 802 wireless standards operating in the same bands.</a:t>
            </a:r>
          </a:p>
          <a:p>
            <a:pPr>
              <a:lnSpc>
                <a:spcPct val="80000"/>
              </a:lnSpc>
              <a:buFontTx/>
              <a:buNone/>
            </a:pPr>
            <a:endParaRPr lang="en-US" sz="18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DD10FA3A-558E-473C-9DB3-7E834819DE4C}" type="slidenum">
              <a:rPr lang="en-US" altLang="ja-JP"/>
              <a:pPr/>
              <a:t>12</a:t>
            </a:fld>
            <a:endParaRPr lang="en-US" altLang="ja-JP"/>
          </a:p>
        </p:txBody>
      </p:sp>
      <p:sp>
        <p:nvSpPr>
          <p:cNvPr id="407554" name="Rectangle 2"/>
          <p:cNvSpPr>
            <a:spLocks noGrp="1" noChangeArrowheads="1"/>
          </p:cNvSpPr>
          <p:nvPr>
            <p:ph type="title"/>
          </p:nvPr>
        </p:nvSpPr>
        <p:spPr/>
        <p:txBody>
          <a:bodyPr/>
          <a:lstStyle/>
          <a:p>
            <a:r>
              <a:rPr lang="en-US" b="1"/>
              <a:t>802.15.4f PAR Purpose</a:t>
            </a:r>
          </a:p>
        </p:txBody>
      </p:sp>
      <p:sp>
        <p:nvSpPr>
          <p:cNvPr id="407555" name="Rectangle 3"/>
          <p:cNvSpPr>
            <a:spLocks noGrp="1" noChangeArrowheads="1"/>
          </p:cNvSpPr>
          <p:nvPr>
            <p:ph type="body" idx="1"/>
          </p:nvPr>
        </p:nvSpPr>
        <p:spPr>
          <a:xfrm>
            <a:off x="762000" y="1828800"/>
            <a:ext cx="7772400" cy="4572000"/>
          </a:xfrm>
        </p:spPr>
        <p:txBody>
          <a:bodyPr/>
          <a:lstStyle/>
          <a:p>
            <a:pPr>
              <a:buFontTx/>
              <a:buNone/>
            </a:pPr>
            <a:r>
              <a:rPr lang="en-US" sz="2800" b="1"/>
              <a:t>5.4 Purpose of Proposed Standard: </a:t>
            </a:r>
            <a:r>
              <a:rPr lang="en-US" sz="2800"/>
              <a:t>To provide a standard for low cost, ultra low energy consumption, flexible and highly reliable communication means and air interface protocol for Active RFID and sensor applications. The air interface should be able to support a wide range of needs for which active RFID systems can be useful and enable improved performance and flexibility for future mass deployments of active RFID systems around the world.</a:t>
            </a:r>
          </a:p>
          <a:p>
            <a:endParaRPr lang="en-US" sz="28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3"/>
          <p:cNvSpPr>
            <a:spLocks noGrp="1"/>
          </p:cNvSpPr>
          <p:nvPr>
            <p:ph type="dt" sz="half" idx="10"/>
          </p:nvPr>
        </p:nvSpPr>
        <p:spPr/>
        <p:txBody>
          <a:bodyPr/>
          <a:lstStyle/>
          <a:p>
            <a:r>
              <a:rPr lang="ja-JP" altLang="en-US"/>
              <a:t>May 2010</a:t>
            </a:r>
            <a:endParaRPr lang="en-US" altLang="ja-JP"/>
          </a:p>
        </p:txBody>
      </p:sp>
      <p:sp>
        <p:nvSpPr>
          <p:cNvPr id="60"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1" name="Slide Number Placeholder 5"/>
          <p:cNvSpPr>
            <a:spLocks noGrp="1"/>
          </p:cNvSpPr>
          <p:nvPr>
            <p:ph type="sldNum" sz="quarter" idx="12"/>
          </p:nvPr>
        </p:nvSpPr>
        <p:spPr/>
        <p:txBody>
          <a:bodyPr/>
          <a:lstStyle/>
          <a:p>
            <a:r>
              <a:rPr lang="en-US" altLang="ja-JP"/>
              <a:t>Slide </a:t>
            </a:r>
            <a:fld id="{52003A12-FF63-4CEF-A489-B3C591D446BD}" type="slidenum">
              <a:rPr lang="en-US" altLang="ja-JP"/>
              <a:pPr/>
              <a:t>13</a:t>
            </a:fld>
            <a:endParaRPr lang="en-US" altLang="ja-JP"/>
          </a:p>
        </p:txBody>
      </p:sp>
      <p:sp>
        <p:nvSpPr>
          <p:cNvPr id="387132" name="Rectangle 60"/>
          <p:cNvSpPr>
            <a:spLocks noGrp="1" noChangeArrowheads="1"/>
          </p:cNvSpPr>
          <p:nvPr>
            <p:ph type="title"/>
          </p:nvPr>
        </p:nvSpPr>
        <p:spPr>
          <a:xfrm>
            <a:off x="762000" y="685800"/>
            <a:ext cx="7772400" cy="457200"/>
          </a:xfrm>
        </p:spPr>
        <p:txBody>
          <a:bodyPr/>
          <a:lstStyle/>
          <a:p>
            <a:r>
              <a:rPr lang="en-US" sz="3600"/>
              <a:t>Project Meeting Dates and Locations</a:t>
            </a:r>
            <a:br>
              <a:rPr lang="en-US" sz="3600"/>
            </a:br>
            <a:r>
              <a:rPr lang="en-US" sz="1200"/>
              <a:t>http://grouper.ieee.org/groups/802/15/pub/Meeting_Plan.html</a:t>
            </a:r>
          </a:p>
        </p:txBody>
      </p:sp>
      <p:graphicFrame>
        <p:nvGraphicFramePr>
          <p:cNvPr id="387144" name="Group 72"/>
          <p:cNvGraphicFramePr>
            <a:graphicFrameLocks noGrp="1"/>
          </p:cNvGraphicFramePr>
          <p:nvPr>
            <p:ph idx="1"/>
          </p:nvPr>
        </p:nvGraphicFramePr>
        <p:xfrm>
          <a:off x="685800" y="1371600"/>
          <a:ext cx="7772400" cy="5108258"/>
        </p:xfrm>
        <a:graphic>
          <a:graphicData uri="http://schemas.openxmlformats.org/drawingml/2006/table">
            <a:tbl>
              <a:tblPr/>
              <a:tblGrid>
                <a:gridCol w="2720975"/>
                <a:gridCol w="1682750"/>
                <a:gridCol w="3368675"/>
              </a:tblGrid>
              <a:tr h="4143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Meeting Date</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cap="flat">
                      <a:noFill/>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Type</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Location</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cap="flat">
                      <a:noFill/>
                    </a:lnT>
                    <a:lnB w="12700" cap="flat" cmpd="sng" algn="ctr">
                      <a:solidFill>
                        <a:schemeClr val="tx1"/>
                      </a:solidFill>
                      <a:prstDash val="solid"/>
                      <a:round/>
                      <a:headEnd type="none" w="sm" len="sm"/>
                      <a:tailEnd type="none" w="sm" len="sm"/>
                    </a:lnB>
                    <a:lnTlToBr>
                      <a:noFill/>
                    </a:lnTlToBr>
                    <a:lnBlToTr>
                      <a:noFill/>
                    </a:lnBlToTr>
                    <a:solidFill>
                      <a:schemeClr val="hlink"/>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Jan-09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Los Angeles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Mar-09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Vancouver</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May-09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Montreal</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Jul-09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San Francisco</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Sep-09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Kona, Hawaii</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Nov-09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Atlanta, GA</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Jan-10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Los Angeles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43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Mar-10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Orlando, FLA</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May-10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Beijing, China</a:t>
                      </a: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Jul-10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San Diego</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Sep-10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Kona, Hawaii</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Nov-10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Dallas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Jan-11</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Los Angeles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Mar-11</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Singapore</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solidFill>
                      <a:schemeClr val="hlink">
                        <a:alpha val="50000"/>
                      </a:schemeClr>
                    </a:solidFill>
                  </a:tcPr>
                </a:tc>
              </a:tr>
            </a:tbl>
          </a:graphicData>
        </a:graphic>
      </p:graphicFrame>
      <p:sp>
        <p:nvSpPr>
          <p:cNvPr id="387142" name="Line 70"/>
          <p:cNvSpPr>
            <a:spLocks noChangeShapeType="1"/>
          </p:cNvSpPr>
          <p:nvPr/>
        </p:nvSpPr>
        <p:spPr bwMode="auto">
          <a:xfrm>
            <a:off x="1695450" y="4648200"/>
            <a:ext cx="838200" cy="0"/>
          </a:xfrm>
          <a:prstGeom prst="line">
            <a:avLst/>
          </a:prstGeom>
          <a:noFill/>
          <a:ln w="38100">
            <a:solidFill>
              <a:schemeClr val="tx1"/>
            </a:solidFill>
            <a:round/>
            <a:headEnd type="none" w="sm" len="sm"/>
            <a:tailEnd type="triangle" w="sm" len="sm"/>
          </a:ln>
          <a:effectLst/>
        </p:spPr>
        <p:txBody>
          <a:bodyPr/>
          <a:lstStyle/>
          <a:p>
            <a:endParaRPr lang="en-US"/>
          </a:p>
        </p:txBody>
      </p:sp>
      <p:sp>
        <p:nvSpPr>
          <p:cNvPr id="62"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ja-JP" altLang="en-US"/>
              <a:t>May 2010</a:t>
            </a:r>
            <a:endParaRPr lang="en-US" altLang="ja-JP"/>
          </a:p>
        </p:txBody>
      </p:sp>
      <p:sp>
        <p:nvSpPr>
          <p:cNvPr id="18"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19" name="Slide Number Placeholder 5"/>
          <p:cNvSpPr>
            <a:spLocks noGrp="1"/>
          </p:cNvSpPr>
          <p:nvPr>
            <p:ph type="sldNum" sz="quarter" idx="12"/>
          </p:nvPr>
        </p:nvSpPr>
        <p:spPr/>
        <p:txBody>
          <a:bodyPr/>
          <a:lstStyle/>
          <a:p>
            <a:r>
              <a:rPr lang="en-US" altLang="ja-JP"/>
              <a:t>Slide </a:t>
            </a:r>
            <a:fld id="{5C3E0BD9-0711-473A-9D46-354C2699EA36}" type="slidenum">
              <a:rPr lang="en-US" altLang="ja-JP"/>
              <a:pPr/>
              <a:t>14</a:t>
            </a:fld>
            <a:endParaRPr lang="en-US" altLang="ja-JP"/>
          </a:p>
        </p:txBody>
      </p:sp>
      <p:sp>
        <p:nvSpPr>
          <p:cNvPr id="384006" name="Rectangle 6"/>
          <p:cNvSpPr>
            <a:spLocks noGrp="1" noChangeArrowheads="1"/>
          </p:cNvSpPr>
          <p:nvPr>
            <p:ph type="title"/>
          </p:nvPr>
        </p:nvSpPr>
        <p:spPr>
          <a:xfrm>
            <a:off x="0" y="533400"/>
            <a:ext cx="9144000" cy="762000"/>
          </a:xfrm>
        </p:spPr>
        <p:txBody>
          <a:bodyPr/>
          <a:lstStyle/>
          <a:p>
            <a:r>
              <a:rPr lang="en-US" sz="3600"/>
              <a:t>Draft 802.15.4f Timeline</a:t>
            </a:r>
            <a:br>
              <a:rPr lang="en-US" sz="3600"/>
            </a:br>
            <a:endParaRPr lang="en-US" sz="1800"/>
          </a:p>
        </p:txBody>
      </p:sp>
      <p:graphicFrame>
        <p:nvGraphicFramePr>
          <p:cNvPr id="384005" name="Object 5"/>
          <p:cNvGraphicFramePr>
            <a:graphicFrameLocks noChangeAspect="1"/>
          </p:cNvGraphicFramePr>
          <p:nvPr>
            <p:ph idx="1"/>
          </p:nvPr>
        </p:nvGraphicFramePr>
        <p:xfrm>
          <a:off x="1306513" y="1143000"/>
          <a:ext cx="6529387" cy="5181600"/>
        </p:xfrm>
        <a:graphic>
          <a:graphicData uri="http://schemas.openxmlformats.org/presentationml/2006/ole">
            <p:oleObj spid="_x0000_s384005" name="Worksheet" r:id="rId3" imgW="7982102" imgH="6333972" progId="Excel.Sheet.8">
              <p:embed/>
            </p:oleObj>
          </a:graphicData>
        </a:graphic>
      </p:graphicFrame>
      <p:sp>
        <p:nvSpPr>
          <p:cNvPr id="384012" name="Line 12"/>
          <p:cNvSpPr>
            <a:spLocks noChangeShapeType="1"/>
          </p:cNvSpPr>
          <p:nvPr/>
        </p:nvSpPr>
        <p:spPr bwMode="auto">
          <a:xfrm flipV="1">
            <a:off x="6181725" y="3429000"/>
            <a:ext cx="228600" cy="228600"/>
          </a:xfrm>
          <a:prstGeom prst="line">
            <a:avLst/>
          </a:prstGeom>
          <a:noFill/>
          <a:ln w="28575">
            <a:solidFill>
              <a:srgbClr val="FF0000"/>
            </a:solidFill>
            <a:round/>
            <a:headEnd type="triangle" w="med" len="med"/>
            <a:tailEnd type="none" w="sm" len="sm"/>
          </a:ln>
          <a:effectLst/>
        </p:spPr>
        <p:txBody>
          <a:bodyPr/>
          <a:lstStyle/>
          <a:p>
            <a:endParaRPr lang="en-US"/>
          </a:p>
        </p:txBody>
      </p:sp>
      <p:sp>
        <p:nvSpPr>
          <p:cNvPr id="384015" name="Text Box 15"/>
          <p:cNvSpPr txBox="1">
            <a:spLocks noChangeArrowheads="1"/>
          </p:cNvSpPr>
          <p:nvPr/>
        </p:nvSpPr>
        <p:spPr bwMode="auto">
          <a:xfrm>
            <a:off x="6391275" y="2787650"/>
            <a:ext cx="15240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1">
                <a:solidFill>
                  <a:srgbClr val="FF0000"/>
                </a:solidFill>
              </a:rPr>
              <a:t>May 2010 Interim</a:t>
            </a:r>
          </a:p>
        </p:txBody>
      </p:sp>
      <p:sp>
        <p:nvSpPr>
          <p:cNvPr id="384017" name="Oval 17"/>
          <p:cNvSpPr>
            <a:spLocks noChangeArrowheads="1"/>
          </p:cNvSpPr>
          <p:nvPr/>
        </p:nvSpPr>
        <p:spPr bwMode="auto">
          <a:xfrm>
            <a:off x="914400" y="3657600"/>
            <a:ext cx="2057400" cy="533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384018" name="Rectangle 18"/>
          <p:cNvSpPr>
            <a:spLocks noChangeArrowheads="1"/>
          </p:cNvSpPr>
          <p:nvPr/>
        </p:nvSpPr>
        <p:spPr bwMode="auto">
          <a:xfrm>
            <a:off x="5391150" y="4181475"/>
            <a:ext cx="885825" cy="914400"/>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19" name="Rectangle 19"/>
          <p:cNvSpPr>
            <a:spLocks noChangeArrowheads="1"/>
          </p:cNvSpPr>
          <p:nvPr/>
        </p:nvSpPr>
        <p:spPr bwMode="auto">
          <a:xfrm>
            <a:off x="6905625" y="5657850"/>
            <a:ext cx="933450" cy="685800"/>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20" name="Text Box 20"/>
          <p:cNvSpPr txBox="1">
            <a:spLocks noChangeArrowheads="1"/>
          </p:cNvSpPr>
          <p:nvPr/>
        </p:nvSpPr>
        <p:spPr bwMode="auto">
          <a:xfrm>
            <a:off x="6200775" y="4095750"/>
            <a:ext cx="23622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1</a:t>
            </a:r>
            <a:r>
              <a:rPr lang="en-US" sz="1600" b="1" baseline="30000">
                <a:solidFill>
                  <a:srgbClr val="FF0000"/>
                </a:solidFill>
              </a:rPr>
              <a:t>st</a:t>
            </a:r>
            <a:r>
              <a:rPr lang="en-US" sz="1600" b="1">
                <a:solidFill>
                  <a:srgbClr val="FF0000"/>
                </a:solidFill>
              </a:rPr>
              <a:t> Letter Ballot cycle</a:t>
            </a:r>
          </a:p>
        </p:txBody>
      </p:sp>
      <p:sp>
        <p:nvSpPr>
          <p:cNvPr id="384021" name="Rectangle 21"/>
          <p:cNvSpPr>
            <a:spLocks noChangeArrowheads="1"/>
          </p:cNvSpPr>
          <p:nvPr/>
        </p:nvSpPr>
        <p:spPr bwMode="auto">
          <a:xfrm>
            <a:off x="6096000" y="4876800"/>
            <a:ext cx="685800" cy="657225"/>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22" name="Text Box 22"/>
          <p:cNvSpPr txBox="1">
            <a:spLocks noChangeArrowheads="1"/>
          </p:cNvSpPr>
          <p:nvPr/>
        </p:nvSpPr>
        <p:spPr bwMode="auto">
          <a:xfrm>
            <a:off x="6724650" y="4752975"/>
            <a:ext cx="26670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2nd Letter Ballot cycle</a:t>
            </a:r>
          </a:p>
        </p:txBody>
      </p:sp>
      <p:sp>
        <p:nvSpPr>
          <p:cNvPr id="384023" name="Rectangle 23"/>
          <p:cNvSpPr>
            <a:spLocks noChangeArrowheads="1"/>
          </p:cNvSpPr>
          <p:nvPr/>
        </p:nvSpPr>
        <p:spPr bwMode="auto">
          <a:xfrm>
            <a:off x="6581775" y="5257800"/>
            <a:ext cx="581025" cy="657225"/>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24" name="Text Box 24"/>
          <p:cNvSpPr txBox="1">
            <a:spLocks noChangeArrowheads="1"/>
          </p:cNvSpPr>
          <p:nvPr/>
        </p:nvSpPr>
        <p:spPr bwMode="auto">
          <a:xfrm>
            <a:off x="7077075" y="5153025"/>
            <a:ext cx="2209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3rd Letter Ballot cycle</a:t>
            </a:r>
          </a:p>
        </p:txBody>
      </p:sp>
      <p:sp>
        <p:nvSpPr>
          <p:cNvPr id="384025" name="Text Box 25"/>
          <p:cNvSpPr txBox="1">
            <a:spLocks noChangeArrowheads="1"/>
          </p:cNvSpPr>
          <p:nvPr/>
        </p:nvSpPr>
        <p:spPr bwMode="auto">
          <a:xfrm>
            <a:off x="7924800" y="5562600"/>
            <a:ext cx="1066800" cy="82550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Sponsor Ballot cycles</a:t>
            </a:r>
          </a:p>
        </p:txBody>
      </p:sp>
      <p:sp>
        <p:nvSpPr>
          <p:cNvPr id="384027" name="Oval 27"/>
          <p:cNvSpPr>
            <a:spLocks noChangeArrowheads="1"/>
          </p:cNvSpPr>
          <p:nvPr/>
        </p:nvSpPr>
        <p:spPr bwMode="auto">
          <a:xfrm>
            <a:off x="5924550" y="3752850"/>
            <a:ext cx="304800" cy="457200"/>
          </a:xfrm>
          <a:prstGeom prst="ellipse">
            <a:avLst/>
          </a:prstGeom>
          <a:noFill/>
          <a:ln w="31750">
            <a:solidFill>
              <a:srgbClr val="00FF00"/>
            </a:solidFill>
            <a:round/>
            <a:headEnd type="none" w="sm" len="sm"/>
            <a:tailEnd type="none" w="sm" len="sm"/>
          </a:ln>
          <a:effectLst/>
        </p:spPr>
        <p:txBody>
          <a:bodyPr wrap="none" anchor="ctr"/>
          <a:lstStyle/>
          <a:p>
            <a:endParaRPr lang="en-US"/>
          </a:p>
        </p:txBody>
      </p:sp>
      <p:sp>
        <p:nvSpPr>
          <p:cNvPr id="384034" name="Text Box 34"/>
          <p:cNvSpPr txBox="1">
            <a:spLocks noChangeArrowheads="1"/>
          </p:cNvSpPr>
          <p:nvPr/>
        </p:nvSpPr>
        <p:spPr bwMode="auto">
          <a:xfrm>
            <a:off x="5705475" y="2314575"/>
            <a:ext cx="329565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solidFill>
                  <a:srgbClr val="FF0000"/>
                </a:solidFill>
              </a:rPr>
              <a:t>Our Timeline is slipping</a:t>
            </a:r>
          </a:p>
        </p:txBody>
      </p:sp>
      <p:sp>
        <p:nvSpPr>
          <p:cNvPr id="20"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ja-JP" altLang="en-US"/>
              <a:t>May 2010</a:t>
            </a:r>
            <a:endParaRPr lang="en-US" altLang="ja-JP"/>
          </a:p>
        </p:txBody>
      </p:sp>
      <p:sp>
        <p:nvSpPr>
          <p:cNvPr id="6"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7" name="Slide Number Placeholder 5"/>
          <p:cNvSpPr>
            <a:spLocks noGrp="1"/>
          </p:cNvSpPr>
          <p:nvPr>
            <p:ph type="sldNum" sz="quarter" idx="12"/>
          </p:nvPr>
        </p:nvSpPr>
        <p:spPr/>
        <p:txBody>
          <a:bodyPr/>
          <a:lstStyle/>
          <a:p>
            <a:r>
              <a:rPr lang="en-US" altLang="ja-JP"/>
              <a:t>Slide </a:t>
            </a:r>
            <a:fld id="{658B14D1-0B23-4D29-AB04-A9B3F93D6723}" type="slidenum">
              <a:rPr lang="en-US" altLang="ja-JP"/>
              <a:pPr/>
              <a:t>15</a:t>
            </a:fld>
            <a:endParaRPr lang="en-US" altLang="ja-JP"/>
          </a:p>
        </p:txBody>
      </p:sp>
      <p:sp>
        <p:nvSpPr>
          <p:cNvPr id="408580" name="Rectangle 4"/>
          <p:cNvSpPr>
            <a:spLocks noChangeArrowheads="1"/>
          </p:cNvSpPr>
          <p:nvPr/>
        </p:nvSpPr>
        <p:spPr bwMode="auto">
          <a:xfrm>
            <a:off x="685800" y="609600"/>
            <a:ext cx="7772400" cy="1066800"/>
          </a:xfrm>
          <a:prstGeom prst="rect">
            <a:avLst/>
          </a:prstGeom>
          <a:noFill/>
          <a:ln w="9525">
            <a:noFill/>
            <a:miter lim="800000"/>
            <a:headEnd/>
            <a:tailEnd/>
          </a:ln>
          <a:effectLst/>
        </p:spPr>
        <p:txBody>
          <a:bodyPr lIns="92075" tIns="46038" rIns="92075" bIns="46038" anchor="ctr"/>
          <a:lstStyle/>
          <a:p>
            <a:pPr algn="ctr"/>
            <a:r>
              <a:rPr lang="en-US" sz="3600" b="1">
                <a:solidFill>
                  <a:schemeClr val="tx2"/>
                </a:solidFill>
              </a:rPr>
              <a:t>TG4f Meeting Goals and Agenda</a:t>
            </a:r>
            <a:br>
              <a:rPr lang="en-US" sz="3600" b="1">
                <a:solidFill>
                  <a:schemeClr val="tx2"/>
                </a:solidFill>
              </a:rPr>
            </a:br>
            <a:r>
              <a:rPr lang="en-US" sz="3600" b="1">
                <a:solidFill>
                  <a:schemeClr val="tx2"/>
                </a:solidFill>
              </a:rPr>
              <a:t>May 2010</a:t>
            </a:r>
            <a:r>
              <a:rPr lang="en-US" sz="3200" b="1">
                <a:solidFill>
                  <a:schemeClr val="tx2"/>
                </a:solidFill>
              </a:rPr>
              <a:t> in Beijing, PRC</a:t>
            </a:r>
          </a:p>
        </p:txBody>
      </p:sp>
      <p:sp>
        <p:nvSpPr>
          <p:cNvPr id="408581" name="Rectangle 5"/>
          <p:cNvSpPr>
            <a:spLocks noChangeArrowheads="1"/>
          </p:cNvSpPr>
          <p:nvPr/>
        </p:nvSpPr>
        <p:spPr bwMode="auto">
          <a:xfrm>
            <a:off x="381000" y="1752600"/>
            <a:ext cx="8382000" cy="4876800"/>
          </a:xfrm>
          <a:prstGeom prst="rect">
            <a:avLst/>
          </a:prstGeom>
          <a:noFill/>
          <a:ln w="9525">
            <a:noFill/>
            <a:miter lim="800000"/>
            <a:headEnd/>
            <a:tailEnd/>
          </a:ln>
          <a:effectLst/>
        </p:spPr>
        <p:txBody>
          <a:bodyPr lIns="92075" tIns="46038" rIns="92075" bIns="46038"/>
          <a:lstStyle/>
          <a:p>
            <a:pPr marL="342900" indent="-342900">
              <a:lnSpc>
                <a:spcPct val="80000"/>
              </a:lnSpc>
              <a:spcBef>
                <a:spcPct val="20000"/>
              </a:spcBef>
              <a:buFontTx/>
              <a:buChar char="•"/>
            </a:pPr>
            <a:endParaRPr lang="en-US" altLang="ja-JP" sz="1600">
              <a:ea typeface="ＭＳ Ｐゴシック" pitchFamily="50" charset="-128"/>
            </a:endParaRPr>
          </a:p>
        </p:txBody>
      </p:sp>
      <p:sp>
        <p:nvSpPr>
          <p:cNvPr id="408585" name="Rectangle 9"/>
          <p:cNvSpPr>
            <a:spLocks noGrp="1" noChangeArrowheads="1"/>
          </p:cNvSpPr>
          <p:nvPr>
            <p:ph type="body" idx="1"/>
          </p:nvPr>
        </p:nvSpPr>
        <p:spPr>
          <a:xfrm>
            <a:off x="381000" y="2181225"/>
            <a:ext cx="8382000" cy="3771900"/>
          </a:xfrm>
          <a:noFill/>
          <a:ln/>
        </p:spPr>
        <p:txBody>
          <a:bodyPr/>
          <a:lstStyle/>
          <a:p>
            <a:pPr>
              <a:lnSpc>
                <a:spcPct val="80000"/>
              </a:lnSpc>
            </a:pPr>
            <a:r>
              <a:rPr lang="en-US" altLang="ja-JP" sz="2400" dirty="0">
                <a:ea typeface="ＭＳ Ｐゴシック" pitchFamily="50" charset="-128"/>
              </a:rPr>
              <a:t>Discuss and resolve current UWB PHY and 2.4 GHz PHY TBD items in the TG4f merged PHY document.</a:t>
            </a:r>
          </a:p>
          <a:p>
            <a:pPr>
              <a:lnSpc>
                <a:spcPct val="80000"/>
              </a:lnSpc>
            </a:pPr>
            <a:endParaRPr lang="en-US" altLang="ja-JP" sz="2400" dirty="0">
              <a:ea typeface="ＭＳ Ｐゴシック" pitchFamily="50" charset="-128"/>
            </a:endParaRPr>
          </a:p>
          <a:p>
            <a:pPr>
              <a:lnSpc>
                <a:spcPct val="80000"/>
              </a:lnSpc>
            </a:pPr>
            <a:r>
              <a:rPr lang="en-US" sz="2400" dirty="0"/>
              <a:t>Work on comments which may arise pertaining to the TG4f requested ‘BLINK’ frame in TG4e draft standard document.</a:t>
            </a:r>
            <a:endParaRPr lang="en-US" altLang="ja-JP" sz="2400" dirty="0">
              <a:ea typeface="ＭＳ Ｐゴシック" pitchFamily="50" charset="-128"/>
            </a:endParaRPr>
          </a:p>
          <a:p>
            <a:pPr>
              <a:lnSpc>
                <a:spcPct val="80000"/>
              </a:lnSpc>
            </a:pPr>
            <a:endParaRPr lang="en-US" altLang="ja-JP" sz="2400" dirty="0">
              <a:ea typeface="ＭＳ Ｐゴシック" pitchFamily="50" charset="-128"/>
            </a:endParaRPr>
          </a:p>
          <a:p>
            <a:pPr>
              <a:lnSpc>
                <a:spcPct val="80000"/>
              </a:lnSpc>
            </a:pPr>
            <a:r>
              <a:rPr lang="en-US" altLang="ja-JP" sz="2400" dirty="0">
                <a:ea typeface="ＭＳ Ｐゴシック" pitchFamily="50" charset="-128"/>
              </a:rPr>
              <a:t>Review and discuss TG4f draft text presented for the UWB, 2.4 GHz, and 433 MHz PHYs during the week. </a:t>
            </a:r>
          </a:p>
          <a:p>
            <a:pPr>
              <a:lnSpc>
                <a:spcPct val="80000"/>
              </a:lnSpc>
            </a:pPr>
            <a:endParaRPr lang="en-US" altLang="ja-JP" sz="2400" dirty="0">
              <a:ea typeface="ＭＳ Ｐゴシック" pitchFamily="50" charset="-128"/>
            </a:endParaRPr>
          </a:p>
          <a:p>
            <a:pPr>
              <a:lnSpc>
                <a:spcPct val="80000"/>
              </a:lnSpc>
            </a:pPr>
            <a:r>
              <a:rPr lang="en-US" altLang="ja-JP" sz="2400" dirty="0">
                <a:ea typeface="ＭＳ Ｐゴシック" pitchFamily="50" charset="-128"/>
              </a:rPr>
              <a:t>Discuss next steps and the July 2010 meeting in San Diego, USA.</a:t>
            </a:r>
          </a:p>
        </p:txBody>
      </p:sp>
      <p:sp>
        <p:nvSpPr>
          <p:cNvPr id="8"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F9F7C28D-F886-4DA4-A75E-A9A028AF8EAA}" type="slidenum">
              <a:rPr lang="en-US" altLang="ja-JP"/>
              <a:pPr/>
              <a:t>16</a:t>
            </a:fld>
            <a:endParaRPr lang="en-US" altLang="ja-JP"/>
          </a:p>
        </p:txBody>
      </p:sp>
      <p:sp>
        <p:nvSpPr>
          <p:cNvPr id="409602" name="Rectangle 2"/>
          <p:cNvSpPr>
            <a:spLocks noGrp="1" noChangeArrowheads="1"/>
          </p:cNvSpPr>
          <p:nvPr>
            <p:ph type="title"/>
          </p:nvPr>
        </p:nvSpPr>
        <p:spPr>
          <a:xfrm>
            <a:off x="685800" y="533400"/>
            <a:ext cx="7772400" cy="609600"/>
          </a:xfrm>
        </p:spPr>
        <p:txBody>
          <a:bodyPr/>
          <a:lstStyle/>
          <a:p>
            <a:r>
              <a:rPr lang="en-US" sz="3600" b="1"/>
              <a:t>TG4f Meeting Sessions This Week</a:t>
            </a:r>
          </a:p>
        </p:txBody>
      </p:sp>
      <p:graphicFrame>
        <p:nvGraphicFramePr>
          <p:cNvPr id="409781" name="Group 181"/>
          <p:cNvGraphicFramePr>
            <a:graphicFrameLocks noGrp="1"/>
          </p:cNvGraphicFramePr>
          <p:nvPr>
            <p:ph idx="1"/>
          </p:nvPr>
        </p:nvGraphicFramePr>
        <p:xfrm>
          <a:off x="266700" y="1143000"/>
          <a:ext cx="8610600" cy="5065776"/>
        </p:xfrm>
        <a:graphic>
          <a:graphicData uri="http://schemas.openxmlformats.org/drawingml/2006/table">
            <a:tbl>
              <a:tblPr/>
              <a:tblGrid>
                <a:gridCol w="742950"/>
                <a:gridCol w="1619250"/>
                <a:gridCol w="1943100"/>
                <a:gridCol w="2300288"/>
                <a:gridCol w="2005012"/>
              </a:tblGrid>
              <a:tr h="2358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Mtg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Monday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Tuesday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Wednesday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Thursday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AM1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0800-1000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Resolution of 2.4 GHz TBD’s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Draft TG4f PHY standard text writing, planning, and discussion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AM2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1030-1230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Draft TG4f PHY standard text writing, planning, and discussion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Draft TG4f PHY standard text writing, planning, and discussion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Prepare for May meeting in San Diego.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42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PM1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1330-1530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1400-15:30 Opening/Agenda / Objectives/March 2010 Minutes/ Timeline / PAR/ Review and discussion of TGe BLINK frame progress.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Draft TG4f PHY standard text writing, planning, and discussion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8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PM2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1600-1800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Joint TG4e/TG4f/TG4g meeting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644FE893-BD65-4E41-B6CA-F544A66FEE18}" type="slidenum">
              <a:rPr lang="en-US" altLang="ja-JP"/>
              <a:pPr/>
              <a:t>17</a:t>
            </a:fld>
            <a:endParaRPr lang="en-US" altLang="ja-JP"/>
          </a:p>
        </p:txBody>
      </p:sp>
      <p:sp>
        <p:nvSpPr>
          <p:cNvPr id="390146" name="Rectangle 2"/>
          <p:cNvSpPr>
            <a:spLocks noGrp="1" noChangeArrowheads="1"/>
          </p:cNvSpPr>
          <p:nvPr>
            <p:ph type="title"/>
          </p:nvPr>
        </p:nvSpPr>
        <p:spPr>
          <a:xfrm>
            <a:off x="762000" y="685800"/>
            <a:ext cx="7772400" cy="1066800"/>
          </a:xfrm>
        </p:spPr>
        <p:txBody>
          <a:bodyPr/>
          <a:lstStyle/>
          <a:p>
            <a:r>
              <a:rPr lang="en-US" sz="3600" b="1"/>
              <a:t>Home IEEE 802 Organization</a:t>
            </a:r>
            <a:r>
              <a:rPr lang="en-US" sz="3600"/>
              <a:t> </a:t>
            </a:r>
            <a:r>
              <a:rPr lang="en-US" sz="3600" b="1"/>
              <a:t>Standards Download availability</a:t>
            </a:r>
          </a:p>
        </p:txBody>
      </p:sp>
      <p:sp>
        <p:nvSpPr>
          <p:cNvPr id="390147" name="Rectangle 3"/>
          <p:cNvSpPr>
            <a:spLocks noGrp="1" noChangeArrowheads="1"/>
          </p:cNvSpPr>
          <p:nvPr>
            <p:ph type="body" idx="1"/>
          </p:nvPr>
        </p:nvSpPr>
        <p:spPr>
          <a:xfrm>
            <a:off x="762000" y="2057400"/>
            <a:ext cx="7772400" cy="4343400"/>
          </a:xfrm>
        </p:spPr>
        <p:txBody>
          <a:bodyPr/>
          <a:lstStyle/>
          <a:p>
            <a:pPr>
              <a:lnSpc>
                <a:spcPct val="80000"/>
              </a:lnSpc>
              <a:buFontTx/>
              <a:buNone/>
            </a:pPr>
            <a:r>
              <a:rPr lang="en-US" sz="2000">
                <a:hlinkClick r:id="rId2"/>
              </a:rPr>
              <a:t>http://ieee802.org/</a:t>
            </a:r>
            <a:endParaRPr lang="en-US" sz="2000"/>
          </a:p>
          <a:p>
            <a:pPr>
              <a:lnSpc>
                <a:spcPct val="80000"/>
              </a:lnSpc>
              <a:buFontTx/>
              <a:buNone/>
            </a:pPr>
            <a:endParaRPr lang="en-US" sz="2000"/>
          </a:p>
          <a:p>
            <a:pPr>
              <a:lnSpc>
                <a:spcPct val="80000"/>
              </a:lnSpc>
              <a:buFontTx/>
              <a:buNone/>
            </a:pPr>
            <a:r>
              <a:rPr lang="en-US" sz="2000"/>
              <a:t>The IEEE 802 LAN/MAN Standards Committee develops Local Area Network standards and Metropolitan Area Network standards. The most widely used standards are for the Ethernet family, Token Ring, Wireless LAN, Wireless PAN, Wireless MAN, Bridging and Virtual Bridged LANs. An individual Working Group provides the focus for each area. </a:t>
            </a:r>
          </a:p>
          <a:p>
            <a:pPr>
              <a:lnSpc>
                <a:spcPct val="80000"/>
              </a:lnSpc>
              <a:buFontTx/>
              <a:buNone/>
            </a:pPr>
            <a:endParaRPr lang="en-US" sz="2000" b="1"/>
          </a:p>
          <a:p>
            <a:pPr>
              <a:lnSpc>
                <a:spcPct val="80000"/>
              </a:lnSpc>
              <a:buFontTx/>
              <a:buNone/>
            </a:pPr>
            <a:r>
              <a:rPr lang="en-US" sz="2000" b="1"/>
              <a:t>IEEE 802 Standards Available for Free Download!</a:t>
            </a:r>
          </a:p>
          <a:p>
            <a:pPr>
              <a:lnSpc>
                <a:spcPct val="80000"/>
              </a:lnSpc>
              <a:buFontTx/>
              <a:buNone/>
            </a:pPr>
            <a:r>
              <a:rPr lang="en-US" sz="2000"/>
              <a:t>The IEEE has begun making 802 standards available for download from the web.  Twelve months after the initial publication of a standard, it will be available for download at </a:t>
            </a:r>
            <a:r>
              <a:rPr lang="en-US" sz="2000">
                <a:hlinkClick r:id="rId3"/>
              </a:rPr>
              <a:t>http://standards.ieee.org/getieee802/</a:t>
            </a:r>
            <a:endParaRPr lang="en-US" sz="2000"/>
          </a:p>
          <a:p>
            <a:pPr>
              <a:lnSpc>
                <a:spcPct val="80000"/>
              </a:lnSpc>
              <a:buFontTx/>
              <a:buNone/>
            </a:pPr>
            <a:r>
              <a:rPr lang="en-US" sz="2000"/>
              <a:t>. </a:t>
            </a:r>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ja-JP" altLang="en-US"/>
              <a:t>May 2010</a:t>
            </a:r>
            <a:endParaRPr lang="en-US" altLang="ja-JP"/>
          </a:p>
        </p:txBody>
      </p:sp>
      <p:sp>
        <p:nvSpPr>
          <p:cNvPr id="7"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3"/>
          <p:cNvSpPr>
            <a:spLocks noGrp="1"/>
          </p:cNvSpPr>
          <p:nvPr>
            <p:ph type="sldNum" sz="quarter" idx="12"/>
          </p:nvPr>
        </p:nvSpPr>
        <p:spPr/>
        <p:txBody>
          <a:bodyPr/>
          <a:lstStyle/>
          <a:p>
            <a:r>
              <a:rPr lang="en-US" altLang="ja-JP"/>
              <a:t>Slide </a:t>
            </a:r>
            <a:fld id="{5FA8B497-3C06-41AE-B707-2A07643D2FC0}" type="slidenum">
              <a:rPr lang="en-US" altLang="ja-JP"/>
              <a:pPr/>
              <a:t>18</a:t>
            </a:fld>
            <a:endParaRPr lang="en-US" altLang="ja-JP"/>
          </a:p>
        </p:txBody>
      </p:sp>
      <p:pic>
        <p:nvPicPr>
          <p:cNvPr id="416772" name="Picture 4"/>
          <p:cNvPicPr>
            <a:picLocks noChangeAspect="1" noChangeArrowheads="1"/>
          </p:cNvPicPr>
          <p:nvPr/>
        </p:nvPicPr>
        <p:blipFill>
          <a:blip r:embed="rId2"/>
          <a:srcRect/>
          <a:stretch>
            <a:fillRect/>
          </a:stretch>
        </p:blipFill>
        <p:spPr bwMode="auto">
          <a:xfrm>
            <a:off x="1125538" y="990600"/>
            <a:ext cx="6892925" cy="5373688"/>
          </a:xfrm>
          <a:prstGeom prst="rect">
            <a:avLst/>
          </a:prstGeom>
          <a:noFill/>
        </p:spPr>
      </p:pic>
      <p:sp>
        <p:nvSpPr>
          <p:cNvPr id="416773" name="Line 5"/>
          <p:cNvSpPr>
            <a:spLocks noChangeShapeType="1"/>
          </p:cNvSpPr>
          <p:nvPr/>
        </p:nvSpPr>
        <p:spPr bwMode="auto">
          <a:xfrm flipV="1">
            <a:off x="5943600" y="4724400"/>
            <a:ext cx="1371600" cy="685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416774" name="Text Box 6"/>
          <p:cNvSpPr txBox="1">
            <a:spLocks noChangeArrowheads="1"/>
          </p:cNvSpPr>
          <p:nvPr/>
        </p:nvSpPr>
        <p:spPr bwMode="auto">
          <a:xfrm>
            <a:off x="7315200" y="4343400"/>
            <a:ext cx="8382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solidFill>
                  <a:srgbClr val="FF0000"/>
                </a:solidFill>
              </a:rPr>
              <a:t>Click Here</a:t>
            </a:r>
          </a:p>
        </p:txBody>
      </p:sp>
      <p:sp>
        <p:nvSpPr>
          <p:cNvPr id="416775" name="Text Box 7"/>
          <p:cNvSpPr txBox="1">
            <a:spLocks noChangeArrowheads="1"/>
          </p:cNvSpPr>
          <p:nvPr/>
        </p:nvSpPr>
        <p:spPr bwMode="auto">
          <a:xfrm>
            <a:off x="1143000" y="609600"/>
            <a:ext cx="6858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t>http://standards.ieee.org/getieee802/</a:t>
            </a:r>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954C035C-A20E-4784-9DEB-61AB71CC8CB8}" type="slidenum">
              <a:rPr lang="en-US" altLang="ja-JP"/>
              <a:pPr/>
              <a:t>19</a:t>
            </a:fld>
            <a:endParaRPr lang="en-US" altLang="ja-JP"/>
          </a:p>
        </p:txBody>
      </p:sp>
      <p:sp>
        <p:nvSpPr>
          <p:cNvPr id="391170" name="Rectangle 2"/>
          <p:cNvSpPr>
            <a:spLocks noGrp="1" noChangeArrowheads="1"/>
          </p:cNvSpPr>
          <p:nvPr>
            <p:ph type="title"/>
          </p:nvPr>
        </p:nvSpPr>
        <p:spPr>
          <a:xfrm>
            <a:off x="152400" y="838200"/>
            <a:ext cx="8839200" cy="533400"/>
          </a:xfrm>
        </p:spPr>
        <p:txBody>
          <a:bodyPr/>
          <a:lstStyle/>
          <a:p>
            <a:r>
              <a:rPr lang="en-US" sz="3600" b="1"/>
              <a:t>IEEE 802 GENERAL INFORMATION</a:t>
            </a:r>
            <a:br>
              <a:rPr lang="en-US" sz="3600" b="1"/>
            </a:br>
            <a:endParaRPr lang="en-US" sz="3600" b="1"/>
          </a:p>
        </p:txBody>
      </p:sp>
      <p:sp>
        <p:nvSpPr>
          <p:cNvPr id="391171" name="Rectangle 3"/>
          <p:cNvSpPr>
            <a:spLocks noGrp="1" noChangeArrowheads="1"/>
          </p:cNvSpPr>
          <p:nvPr>
            <p:ph type="body" idx="1"/>
          </p:nvPr>
        </p:nvSpPr>
        <p:spPr/>
        <p:txBody>
          <a:bodyPr/>
          <a:lstStyle/>
          <a:p>
            <a:pPr>
              <a:lnSpc>
                <a:spcPct val="90000"/>
              </a:lnSpc>
              <a:buFontTx/>
              <a:buNone/>
            </a:pPr>
            <a:r>
              <a:rPr lang="en-US" sz="2400">
                <a:hlinkClick r:id="rId2"/>
              </a:rPr>
              <a:t>http://ieee802.org/</a:t>
            </a:r>
            <a:endParaRPr lang="en-US" sz="2400"/>
          </a:p>
          <a:p>
            <a:pPr>
              <a:lnSpc>
                <a:spcPct val="90000"/>
              </a:lnSpc>
              <a:buFontTx/>
              <a:buNone/>
            </a:pPr>
            <a:endParaRPr lang="en-US" sz="2400" b="1"/>
          </a:p>
          <a:p>
            <a:pPr>
              <a:lnSpc>
                <a:spcPct val="90000"/>
              </a:lnSpc>
              <a:buFontTx/>
              <a:buNone/>
            </a:pPr>
            <a:r>
              <a:rPr lang="en-US" sz="2400"/>
              <a:t>IEEE 802 Orientation for new participants</a:t>
            </a:r>
          </a:p>
          <a:p>
            <a:pPr lvl="1">
              <a:lnSpc>
                <a:spcPct val="90000"/>
              </a:lnSpc>
              <a:buFontTx/>
              <a:buNone/>
            </a:pPr>
            <a:r>
              <a:rPr lang="en-US" sz="2000">
                <a:hlinkClick r:id="rId3"/>
              </a:rPr>
              <a:t>http://ieee802.org/newcomer_orientation-v3.ppt</a:t>
            </a:r>
            <a:endParaRPr lang="en-US" sz="2000"/>
          </a:p>
          <a:p>
            <a:pPr lvl="1">
              <a:lnSpc>
                <a:spcPct val="90000"/>
              </a:lnSpc>
              <a:buFontTx/>
              <a:buNone/>
            </a:pPr>
            <a:endParaRPr lang="en-US" sz="2000"/>
          </a:p>
          <a:p>
            <a:pPr>
              <a:lnSpc>
                <a:spcPct val="90000"/>
              </a:lnSpc>
              <a:buFontTx/>
              <a:buNone/>
            </a:pPr>
            <a:r>
              <a:rPr lang="en-US" sz="2400"/>
              <a:t>IEEE 802 Standards Process Course</a:t>
            </a:r>
          </a:p>
          <a:p>
            <a:pPr lvl="1">
              <a:lnSpc>
                <a:spcPct val="90000"/>
              </a:lnSpc>
              <a:buFontTx/>
              <a:buNone/>
            </a:pPr>
            <a:r>
              <a:rPr lang="en-US" sz="2000">
                <a:hlinkClick r:id="rId4"/>
              </a:rPr>
              <a:t>http://ieee802.org/training.htm</a:t>
            </a:r>
            <a:endParaRPr lang="en-US" sz="2000"/>
          </a:p>
          <a:p>
            <a:pPr lvl="1">
              <a:lnSpc>
                <a:spcPct val="90000"/>
              </a:lnSpc>
              <a:buFontTx/>
              <a:buNone/>
            </a:pPr>
            <a:endParaRPr lang="en-US" sz="2000"/>
          </a:p>
          <a:p>
            <a:pPr>
              <a:lnSpc>
                <a:spcPct val="90000"/>
              </a:lnSpc>
              <a:buFontTx/>
              <a:buNone/>
            </a:pPr>
            <a:r>
              <a:rPr lang="en-US" sz="2400"/>
              <a:t>IEEE 802 Detailed Overview</a:t>
            </a:r>
          </a:p>
          <a:p>
            <a:pPr lvl="1">
              <a:lnSpc>
                <a:spcPct val="90000"/>
              </a:lnSpc>
              <a:buFontTx/>
              <a:buNone/>
            </a:pPr>
            <a:r>
              <a:rPr lang="en-US" sz="2000">
                <a:hlinkClick r:id="rId5"/>
              </a:rPr>
              <a:t>http://ieee802.org/IEEE-802-LMSC-Overview-and-Guide-01.pdf</a:t>
            </a:r>
            <a:endParaRPr lang="en-US" sz="2000"/>
          </a:p>
          <a:p>
            <a:pPr lvl="1">
              <a:lnSpc>
                <a:spcPct val="90000"/>
              </a:lnSpc>
              <a:buFontTx/>
              <a:buNone/>
            </a:pPr>
            <a:endParaRPr lang="en-US" sz="2000"/>
          </a:p>
          <a:p>
            <a:pPr>
              <a:lnSpc>
                <a:spcPct val="90000"/>
              </a:lnSpc>
              <a:buFontTx/>
              <a:buNone/>
            </a:pPr>
            <a:r>
              <a:rPr lang="en-US" sz="2400"/>
              <a:t>Recommended Tools for Standards Developers</a:t>
            </a:r>
          </a:p>
          <a:p>
            <a:pPr lvl="1">
              <a:lnSpc>
                <a:spcPct val="90000"/>
              </a:lnSpc>
              <a:buFontTx/>
              <a:buNone/>
            </a:pPr>
            <a:r>
              <a:rPr lang="en-US" sz="2000">
                <a:hlinkClick r:id="rId6"/>
              </a:rPr>
              <a:t>http://ieee802.org/stdstools.html</a:t>
            </a:r>
            <a:endParaRPr lang="en-US" sz="20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56D4BE22-F245-4EFA-BB7B-4C8E526D937F}" type="slidenum">
              <a:rPr lang="en-US" altLang="ja-JP"/>
              <a:pPr/>
              <a:t>2</a:t>
            </a:fld>
            <a:endParaRPr lang="en-US" altLang="ja-JP"/>
          </a:p>
        </p:txBody>
      </p:sp>
      <p:sp>
        <p:nvSpPr>
          <p:cNvPr id="289794" name="Rectangle 1026"/>
          <p:cNvSpPr>
            <a:spLocks noGrp="1" noChangeArrowheads="1"/>
          </p:cNvSpPr>
          <p:nvPr>
            <p:ph type="ctrTitle"/>
          </p:nvPr>
        </p:nvSpPr>
        <p:spPr>
          <a:xfrm>
            <a:off x="685800" y="990600"/>
            <a:ext cx="7772400" cy="1143000"/>
          </a:xfrm>
        </p:spPr>
        <p:txBody>
          <a:bodyPr/>
          <a:lstStyle/>
          <a:p>
            <a:r>
              <a:rPr lang="ja-JP" altLang="ja-JP">
                <a:ea typeface="ＭＳ Ｐゴシック" pitchFamily="50" charset="-128"/>
              </a:rPr>
              <a:t> </a:t>
            </a:r>
          </a:p>
        </p:txBody>
      </p:sp>
      <p:sp>
        <p:nvSpPr>
          <p:cNvPr id="289795" name="Rectangle 1027"/>
          <p:cNvSpPr>
            <a:spLocks noChangeArrowheads="1"/>
          </p:cNvSpPr>
          <p:nvPr/>
        </p:nvSpPr>
        <p:spPr bwMode="auto">
          <a:xfrm>
            <a:off x="0" y="1828800"/>
            <a:ext cx="9144000" cy="3124200"/>
          </a:xfrm>
          <a:prstGeom prst="rect">
            <a:avLst/>
          </a:prstGeom>
          <a:noFill/>
          <a:ln w="9525">
            <a:noFill/>
            <a:miter lim="800000"/>
            <a:headEnd/>
            <a:tailEnd/>
          </a:ln>
          <a:effectLst/>
        </p:spPr>
        <p:txBody>
          <a:bodyPr lIns="92075" tIns="46038" rIns="92075" bIns="46038" anchor="ctr"/>
          <a:lstStyle/>
          <a:p>
            <a:pPr algn="ctr"/>
            <a:r>
              <a:rPr lang="en-US" altLang="ja-JP" sz="3600" b="1" dirty="0">
                <a:solidFill>
                  <a:schemeClr val="tx2"/>
                </a:solidFill>
                <a:ea typeface="ＭＳ Ｐゴシック" pitchFamily="50" charset="-128"/>
              </a:rPr>
              <a:t>802.15.4f Active RFID System Task Group</a:t>
            </a:r>
            <a:br>
              <a:rPr lang="en-US" altLang="ja-JP" sz="3600" b="1" dirty="0">
                <a:solidFill>
                  <a:schemeClr val="tx2"/>
                </a:solidFill>
                <a:ea typeface="ＭＳ Ｐゴシック" pitchFamily="50" charset="-128"/>
              </a:rPr>
            </a:br>
            <a:r>
              <a:rPr lang="en-US" altLang="ja-JP" sz="3600" b="1" dirty="0">
                <a:solidFill>
                  <a:schemeClr val="tx2"/>
                </a:solidFill>
                <a:ea typeface="ＭＳ Ｐゴシック" pitchFamily="50" charset="-128"/>
              </a:rPr>
              <a:t/>
            </a:r>
            <a:br>
              <a:rPr lang="en-US" altLang="ja-JP" sz="3600" b="1" dirty="0">
                <a:solidFill>
                  <a:schemeClr val="tx2"/>
                </a:solidFill>
                <a:ea typeface="ＭＳ Ｐゴシック" pitchFamily="50" charset="-128"/>
              </a:rPr>
            </a:br>
            <a:r>
              <a:rPr lang="en-US" altLang="ja-JP" sz="4000" dirty="0">
                <a:solidFill>
                  <a:schemeClr val="tx2"/>
                </a:solidFill>
                <a:ea typeface="ＭＳ Ｐゴシック" pitchFamily="50" charset="-128"/>
              </a:rPr>
              <a:t> Beijing, PRC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Opening Introduction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 May 17, 2010</a:t>
            </a:r>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50057B0E-B39A-426A-A2D2-F2BE242EBD56}" type="slidenum">
              <a:rPr lang="en-US" altLang="ja-JP"/>
              <a:pPr/>
              <a:t>20</a:t>
            </a:fld>
            <a:endParaRPr lang="en-US" altLang="ja-JP"/>
          </a:p>
        </p:txBody>
      </p:sp>
      <p:sp>
        <p:nvSpPr>
          <p:cNvPr id="392194" name="Rectangle 2"/>
          <p:cNvSpPr>
            <a:spLocks noGrp="1" noChangeArrowheads="1"/>
          </p:cNvSpPr>
          <p:nvPr>
            <p:ph type="title"/>
          </p:nvPr>
        </p:nvSpPr>
        <p:spPr>
          <a:xfrm>
            <a:off x="0" y="685800"/>
            <a:ext cx="9144000" cy="1066800"/>
          </a:xfrm>
        </p:spPr>
        <p:txBody>
          <a:bodyPr/>
          <a:lstStyle/>
          <a:p>
            <a:r>
              <a:rPr lang="en-US" sz="2800" b="1"/>
              <a:t>Suggestion - Review IEEE 802.15.4e MAC amendment </a:t>
            </a:r>
            <a:r>
              <a:rPr lang="en-US" sz="2400" b="1"/>
              <a:t>Application Presentations/Preliminary Proposals/Final Proposals</a:t>
            </a:r>
          </a:p>
        </p:txBody>
      </p:sp>
      <p:sp>
        <p:nvSpPr>
          <p:cNvPr id="392195" name="Rectangle 3"/>
          <p:cNvSpPr>
            <a:spLocks noGrp="1" noChangeArrowheads="1"/>
          </p:cNvSpPr>
          <p:nvPr>
            <p:ph type="body" idx="1"/>
          </p:nvPr>
        </p:nvSpPr>
        <p:spPr>
          <a:xfrm>
            <a:off x="228600" y="2362200"/>
            <a:ext cx="8686800" cy="4038600"/>
          </a:xfrm>
        </p:spPr>
        <p:txBody>
          <a:bodyPr/>
          <a:lstStyle/>
          <a:p>
            <a:r>
              <a:rPr lang="en-US" sz="2400" b="1" dirty="0"/>
              <a:t>IEEE 802.15 Working Group for WPAN</a:t>
            </a:r>
            <a:r>
              <a:rPr lang="en-US" sz="2400" dirty="0"/>
              <a:t> </a:t>
            </a:r>
          </a:p>
          <a:p>
            <a:pPr lvl="1"/>
            <a:r>
              <a:rPr lang="en-US" sz="2400" dirty="0">
                <a:hlinkClick r:id="rId2"/>
              </a:rPr>
              <a:t>http://grouper.ieee.org/groups/802/15/</a:t>
            </a:r>
            <a:endParaRPr lang="en-US" sz="2400" dirty="0"/>
          </a:p>
          <a:p>
            <a:pPr lvl="1"/>
            <a:endParaRPr lang="en-US" sz="2400" b="1" dirty="0"/>
          </a:p>
          <a:p>
            <a:r>
              <a:rPr lang="en-US" sz="2400" b="1" dirty="0"/>
              <a:t>IEEE 802.15 WPAN™ Task Group 4e (TG4e)</a:t>
            </a:r>
          </a:p>
          <a:p>
            <a:pPr lvl="1"/>
            <a:r>
              <a:rPr lang="en-US" sz="2400" dirty="0">
                <a:hlinkClick r:id="rId3"/>
              </a:rPr>
              <a:t>http://www.ieee802.org/15/pub/TG4e.html</a:t>
            </a:r>
            <a:endParaRPr lang="en-US" sz="2400" dirty="0"/>
          </a:p>
          <a:p>
            <a:pPr lvl="1"/>
            <a:r>
              <a:rPr lang="en-US" sz="2000" dirty="0"/>
              <a:t>The IEEE 802.15 Task Group 4e is chartered to define a MAC amendment to the existing standard 802.15.4-2006. The intent of this amendment is to enhance and add functionality to the 802.15.4-2006 MAC to a) better support the industrial markets </a:t>
            </a:r>
            <a:endParaRPr lang="en-US" dirty="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FB0E1208-F223-4C50-AEEF-FD10927CFD31}" type="slidenum">
              <a:rPr lang="en-US" altLang="ja-JP"/>
              <a:pPr/>
              <a:t>21</a:t>
            </a:fld>
            <a:endParaRPr lang="en-US" altLang="ja-JP"/>
          </a:p>
        </p:txBody>
      </p:sp>
      <p:sp>
        <p:nvSpPr>
          <p:cNvPr id="404482" name="Rectangle 2"/>
          <p:cNvSpPr>
            <a:spLocks noGrp="1" noChangeArrowheads="1"/>
          </p:cNvSpPr>
          <p:nvPr>
            <p:ph type="title"/>
          </p:nvPr>
        </p:nvSpPr>
        <p:spPr>
          <a:xfrm>
            <a:off x="152400" y="914400"/>
            <a:ext cx="8839200" cy="762000"/>
          </a:xfrm>
        </p:spPr>
        <p:txBody>
          <a:bodyPr/>
          <a:lstStyle/>
          <a:p>
            <a:r>
              <a:rPr lang="en-US" sz="2800" b="1"/>
              <a:t>Suggestion – Review IEEE 802.15.4c, 15.4d, and 15.4g PHY development documents</a:t>
            </a:r>
          </a:p>
        </p:txBody>
      </p:sp>
      <p:sp>
        <p:nvSpPr>
          <p:cNvPr id="404483" name="Rectangle 3"/>
          <p:cNvSpPr>
            <a:spLocks noGrp="1" noChangeArrowheads="1"/>
          </p:cNvSpPr>
          <p:nvPr>
            <p:ph type="body" idx="1"/>
          </p:nvPr>
        </p:nvSpPr>
        <p:spPr>
          <a:xfrm>
            <a:off x="762000" y="2286000"/>
            <a:ext cx="7772400" cy="4114800"/>
          </a:xfrm>
        </p:spPr>
        <p:txBody>
          <a:bodyPr/>
          <a:lstStyle/>
          <a:p>
            <a:r>
              <a:rPr lang="en-US" sz="2800"/>
              <a:t>All IEEE 802.15 presentations are available;</a:t>
            </a:r>
          </a:p>
          <a:p>
            <a:pPr lvl="1"/>
            <a:r>
              <a:rPr lang="en-US" sz="2000"/>
              <a:t>Via Internet - </a:t>
            </a:r>
            <a:r>
              <a:rPr lang="en-US" sz="2000">
                <a:hlinkClick r:id="rId2"/>
              </a:rPr>
              <a:t>https://mentor.ieee.org/802.15/documents</a:t>
            </a:r>
            <a:endParaRPr lang="en-US" sz="2000"/>
          </a:p>
          <a:p>
            <a:pPr lvl="1"/>
            <a:r>
              <a:rPr lang="en-US" sz="2000"/>
              <a:t>Via Meeting WLAN - </a:t>
            </a:r>
            <a:r>
              <a:rPr lang="en-US" sz="2000">
                <a:hlinkClick r:id="rId3"/>
              </a:rPr>
              <a:t>http://newton.events.ieee.org/</a:t>
            </a:r>
            <a:endParaRPr lang="en-US" sz="2000"/>
          </a:p>
          <a:p>
            <a:pPr lvl="1"/>
            <a:endParaRPr lang="en-US" sz="2000"/>
          </a:p>
          <a:p>
            <a:pPr lvl="1"/>
            <a:endParaRPr lang="en-US" sz="2000"/>
          </a:p>
          <a:p>
            <a:endParaRPr lang="en-US"/>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E0DCA9C9-78C8-4CA1-89A8-6DC75608138F}" type="slidenum">
              <a:rPr lang="en-US" altLang="ja-JP"/>
              <a:pPr/>
              <a:t>22</a:t>
            </a:fld>
            <a:endParaRPr lang="en-US" altLang="ja-JP"/>
          </a:p>
        </p:txBody>
      </p:sp>
      <p:sp>
        <p:nvSpPr>
          <p:cNvPr id="419842" name="Rectangle 2"/>
          <p:cNvSpPr>
            <a:spLocks noGrp="1" noChangeArrowheads="1"/>
          </p:cNvSpPr>
          <p:nvPr>
            <p:ph type="title"/>
          </p:nvPr>
        </p:nvSpPr>
        <p:spPr>
          <a:xfrm>
            <a:off x="685800" y="457200"/>
            <a:ext cx="7772400" cy="762000"/>
          </a:xfrm>
        </p:spPr>
        <p:txBody>
          <a:bodyPr/>
          <a:lstStyle/>
          <a:p>
            <a:r>
              <a:rPr lang="en-US"/>
              <a:t>Become a ‘Voter’</a:t>
            </a:r>
          </a:p>
        </p:txBody>
      </p:sp>
      <p:sp>
        <p:nvSpPr>
          <p:cNvPr id="419843" name="Rectangle 3"/>
          <p:cNvSpPr>
            <a:spLocks noGrp="1" noChangeArrowheads="1"/>
          </p:cNvSpPr>
          <p:nvPr>
            <p:ph type="body" idx="1"/>
          </p:nvPr>
        </p:nvSpPr>
        <p:spPr>
          <a:xfrm>
            <a:off x="304800" y="1371600"/>
            <a:ext cx="8534400" cy="4876800"/>
          </a:xfrm>
        </p:spPr>
        <p:txBody>
          <a:bodyPr/>
          <a:lstStyle/>
          <a:p>
            <a:pPr>
              <a:lnSpc>
                <a:spcPct val="80000"/>
              </a:lnSpc>
              <a:buFontTx/>
              <a:buNone/>
            </a:pPr>
            <a:r>
              <a:rPr lang="en-US" sz="2400" b="1" dirty="0"/>
              <a:t>Keep your meeting attendance up to date.</a:t>
            </a:r>
          </a:p>
          <a:p>
            <a:pPr lvl="1">
              <a:lnSpc>
                <a:spcPct val="80000"/>
              </a:lnSpc>
            </a:pPr>
            <a:r>
              <a:rPr lang="en-US" sz="2400" dirty="0">
                <a:hlinkClick r:id="rId2"/>
              </a:rPr>
              <a:t>https://murphy.events.ieee.org/imat/login</a:t>
            </a:r>
            <a:endParaRPr lang="en-US" sz="2400" dirty="0"/>
          </a:p>
          <a:p>
            <a:pPr lvl="1">
              <a:lnSpc>
                <a:spcPct val="80000"/>
              </a:lnSpc>
            </a:pPr>
            <a:endParaRPr lang="en-US" sz="2400" dirty="0"/>
          </a:p>
          <a:p>
            <a:pPr algn="just" eaLnBrk="1" hangingPunct="1">
              <a:lnSpc>
                <a:spcPct val="80000"/>
              </a:lnSpc>
            </a:pPr>
            <a:r>
              <a:rPr lang="en-US" sz="2400" b="1" dirty="0"/>
              <a:t>15 Regular Time Slots</a:t>
            </a:r>
            <a:r>
              <a:rPr lang="en-US" sz="2400" dirty="0"/>
              <a:t> (May 2010 Interim Session)</a:t>
            </a:r>
          </a:p>
          <a:p>
            <a:pPr algn="just" eaLnBrk="1" hangingPunct="1">
              <a:lnSpc>
                <a:spcPct val="80000"/>
              </a:lnSpc>
            </a:pPr>
            <a:r>
              <a:rPr lang="en-US" sz="2400" b="1" dirty="0"/>
              <a:t>Must attend at least 12 Time Slots to meet the minimum 75% attendance requirement</a:t>
            </a:r>
            <a:r>
              <a:rPr lang="en-US" sz="2400" dirty="0"/>
              <a:t>.</a:t>
            </a:r>
          </a:p>
          <a:p>
            <a:pPr algn="just" eaLnBrk="1" hangingPunct="1">
              <a:lnSpc>
                <a:spcPct val="80000"/>
              </a:lnSpc>
            </a:pPr>
            <a:endParaRPr lang="en-US" sz="2400" dirty="0"/>
          </a:p>
          <a:p>
            <a:pPr algn="just" eaLnBrk="1" hangingPunct="1">
              <a:lnSpc>
                <a:spcPct val="80000"/>
              </a:lnSpc>
            </a:pPr>
            <a:r>
              <a:rPr lang="en-US" sz="2400" b="1" dirty="0"/>
              <a:t>Attendance closes at the end of the 802.15 closing plenary on Thursday evening.</a:t>
            </a:r>
            <a:r>
              <a:rPr lang="en-US" sz="2400" dirty="0"/>
              <a:t> </a:t>
            </a:r>
          </a:p>
          <a:p>
            <a:pPr lvl="1" algn="just" eaLnBrk="1" hangingPunct="1">
              <a:lnSpc>
                <a:spcPct val="80000"/>
              </a:lnSpc>
            </a:pPr>
            <a:r>
              <a:rPr lang="en-US" sz="2400" dirty="0"/>
              <a:t>All requests for corrections to attendance credit must be submitted to Rick Alfvin by the end of the closing plenary on Thursday Eve.</a:t>
            </a:r>
          </a:p>
          <a:p>
            <a:pPr lvl="2" algn="just" eaLnBrk="1" hangingPunct="1">
              <a:lnSpc>
                <a:spcPct val="80000"/>
              </a:lnSpc>
            </a:pPr>
            <a:r>
              <a:rPr lang="en-US" dirty="0">
                <a:hlinkClick r:id="rId3"/>
              </a:rPr>
              <a:t>ralfvin@gmail.com</a:t>
            </a:r>
            <a:endParaRPr lang="en-US" dirty="0"/>
          </a:p>
          <a:p>
            <a:pPr lvl="2" algn="just" eaLnBrk="1" hangingPunct="1">
              <a:lnSpc>
                <a:spcPct val="80000"/>
              </a:lnSpc>
            </a:pPr>
            <a:r>
              <a:rPr lang="en-US" dirty="0">
                <a:hlinkClick r:id="rId4"/>
              </a:rPr>
              <a:t>alfvin@ieee.org</a:t>
            </a:r>
            <a:endParaRPr lang="en-US" dirty="0"/>
          </a:p>
          <a:p>
            <a:pPr lvl="2" algn="just" eaLnBrk="1" hangingPunct="1">
              <a:lnSpc>
                <a:spcPct val="80000"/>
              </a:lnSpc>
            </a:pPr>
            <a:endParaRPr lang="en-US" dirty="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ja-JP" altLang="en-US"/>
              <a:t>May 2010</a:t>
            </a:r>
            <a:endParaRPr lang="en-US" altLang="ja-JP"/>
          </a:p>
        </p:txBody>
      </p:sp>
      <p:sp>
        <p:nvSpPr>
          <p:cNvPr id="4"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5" name="Slide Number Placeholder 3"/>
          <p:cNvSpPr>
            <a:spLocks noGrp="1"/>
          </p:cNvSpPr>
          <p:nvPr>
            <p:ph type="sldNum" sz="quarter" idx="12"/>
          </p:nvPr>
        </p:nvSpPr>
        <p:spPr/>
        <p:txBody>
          <a:bodyPr/>
          <a:lstStyle/>
          <a:p>
            <a:r>
              <a:rPr lang="en-US" altLang="ja-JP"/>
              <a:t>Slide </a:t>
            </a:r>
            <a:fld id="{A95391BD-B60D-4B22-A3AA-084BA47B0CB1}" type="slidenum">
              <a:rPr lang="en-US" altLang="ja-JP"/>
              <a:pPr/>
              <a:t>23</a:t>
            </a:fld>
            <a:endParaRPr lang="en-US" altLang="ja-JP"/>
          </a:p>
        </p:txBody>
      </p:sp>
      <p:sp>
        <p:nvSpPr>
          <p:cNvPr id="361477" name="Rectangle 5"/>
          <p:cNvSpPr>
            <a:spLocks noChangeArrowheads="1"/>
          </p:cNvSpPr>
          <p:nvPr/>
        </p:nvSpPr>
        <p:spPr bwMode="auto">
          <a:xfrm>
            <a:off x="190500" y="647700"/>
            <a:ext cx="8763000" cy="58293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FontTx/>
              <a:buChar char="•"/>
            </a:pPr>
            <a:r>
              <a:rPr lang="en-US" sz="3200"/>
              <a:t>Next Steps</a:t>
            </a:r>
          </a:p>
          <a:p>
            <a:pPr marL="742950" lvl="1" indent="-285750">
              <a:lnSpc>
                <a:spcPct val="90000"/>
              </a:lnSpc>
              <a:spcBef>
                <a:spcPct val="20000"/>
              </a:spcBef>
              <a:buFontTx/>
              <a:buChar char="–"/>
            </a:pPr>
            <a:r>
              <a:rPr lang="en-US" sz="2400"/>
              <a:t>Sign up for 802.15.4f Active RFID e-mail reflector</a:t>
            </a:r>
          </a:p>
          <a:p>
            <a:pPr marL="1085850" lvl="2" indent="-228600">
              <a:buFontTx/>
              <a:buChar char="•"/>
            </a:pPr>
            <a:r>
              <a:rPr lang="en-US" sz="1800">
                <a:hlinkClick r:id="rId2" tooltip="http://grouper.ieee.org/groups/802/15/pub/Subscribe.html"/>
              </a:rPr>
              <a:t>http://grouper.ieee.org/groups/802/15/pub/Subscribe.html</a:t>
            </a:r>
            <a:endParaRPr lang="en-US" sz="1800"/>
          </a:p>
          <a:p>
            <a:pPr marL="1085850" lvl="2" indent="-228600">
              <a:buFontTx/>
              <a:buChar char="•"/>
            </a:pPr>
            <a:r>
              <a:rPr lang="en-US" sz="1800">
                <a:hlinkClick r:id="rId3" tooltip="mailto:STDS-802-15-4f@listserv.ieee.org"/>
              </a:rPr>
              <a:t>STDS-802-15-4f@listserv.ieee.org</a:t>
            </a:r>
            <a:endParaRPr lang="en-US" sz="1800"/>
          </a:p>
          <a:p>
            <a:pPr marL="342900" indent="-342900"/>
            <a:endParaRPr lang="en-US" sz="1400"/>
          </a:p>
          <a:p>
            <a:pPr marL="342900" indent="-342900">
              <a:lnSpc>
                <a:spcPct val="90000"/>
              </a:lnSpc>
              <a:spcBef>
                <a:spcPct val="20000"/>
              </a:spcBef>
              <a:buFontTx/>
              <a:buChar char="•"/>
            </a:pPr>
            <a:r>
              <a:rPr lang="en-US" sz="3200"/>
              <a:t>Next Meeting</a:t>
            </a:r>
          </a:p>
          <a:p>
            <a:pPr marL="742950" lvl="1" indent="-285750">
              <a:lnSpc>
                <a:spcPct val="90000"/>
              </a:lnSpc>
              <a:spcBef>
                <a:spcPct val="20000"/>
              </a:spcBef>
              <a:buFontTx/>
              <a:buChar char="–"/>
            </a:pPr>
            <a:r>
              <a:rPr lang="en-US" sz="2800"/>
              <a:t>July 11-16, 2010 in San Diego, CA, USA</a:t>
            </a:r>
          </a:p>
          <a:p>
            <a:pPr marL="1085850" lvl="2" indent="-228600">
              <a:lnSpc>
                <a:spcPct val="90000"/>
              </a:lnSpc>
              <a:spcBef>
                <a:spcPct val="20000"/>
              </a:spcBef>
              <a:buFontTx/>
              <a:buChar char="•"/>
            </a:pPr>
            <a:r>
              <a:rPr lang="en-US" sz="2400"/>
              <a:t>Manchester Grand Hyatt San Diego Hotel</a:t>
            </a:r>
            <a:r>
              <a:rPr lang="en-US" sz="3200"/>
              <a:t> </a:t>
            </a:r>
            <a:endParaRPr lang="en-US" sz="2000" b="1"/>
          </a:p>
          <a:p>
            <a:pPr marL="1085850" lvl="2" indent="-228600">
              <a:lnSpc>
                <a:spcPct val="90000"/>
              </a:lnSpc>
              <a:spcBef>
                <a:spcPct val="20000"/>
              </a:spcBef>
              <a:buFontTx/>
              <a:buChar char="•"/>
            </a:pPr>
            <a:endParaRPr lang="en-US" sz="2000" b="1"/>
          </a:p>
        </p:txBody>
      </p:sp>
      <p:sp>
        <p:nvSpPr>
          <p:cNvPr id="6"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843180FD-CBFE-4543-AC3E-631002205ABA}" type="slidenum">
              <a:rPr lang="en-US" altLang="ja-JP"/>
              <a:pPr/>
              <a:t>24</a:t>
            </a:fld>
            <a:endParaRPr lang="en-US" altLang="ja-JP"/>
          </a:p>
        </p:txBody>
      </p:sp>
      <p:sp>
        <p:nvSpPr>
          <p:cNvPr id="411650" name="Rectangle 2"/>
          <p:cNvSpPr>
            <a:spLocks noGrp="1" noChangeArrowheads="1"/>
          </p:cNvSpPr>
          <p:nvPr>
            <p:ph type="title"/>
          </p:nvPr>
        </p:nvSpPr>
        <p:spPr/>
        <p:txBody>
          <a:bodyPr/>
          <a:lstStyle/>
          <a:p>
            <a:r>
              <a:rPr lang="en-US" b="1"/>
              <a:t>TG4f Officers</a:t>
            </a:r>
          </a:p>
        </p:txBody>
      </p:sp>
      <p:sp>
        <p:nvSpPr>
          <p:cNvPr id="411652" name="Rectangle 3"/>
          <p:cNvSpPr>
            <a:spLocks noChangeArrowheads="1"/>
          </p:cNvSpPr>
          <p:nvPr/>
        </p:nvSpPr>
        <p:spPr bwMode="auto">
          <a:xfrm>
            <a:off x="685800" y="2209800"/>
            <a:ext cx="7772400" cy="4419600"/>
          </a:xfrm>
          <a:prstGeom prst="rect">
            <a:avLst/>
          </a:prstGeom>
          <a:noFill/>
          <a:ln w="9525">
            <a:noFill/>
            <a:miter lim="800000"/>
            <a:headEnd/>
            <a:tailEnd/>
          </a:ln>
          <a:effectLst/>
        </p:spPr>
        <p:txBody>
          <a:bodyPr lIns="92075" tIns="46038" rIns="92075" bIns="46038"/>
          <a:lstStyle/>
          <a:p>
            <a:pPr marL="342900" indent="-342900">
              <a:lnSpc>
                <a:spcPct val="80000"/>
              </a:lnSpc>
              <a:spcBef>
                <a:spcPct val="20000"/>
              </a:spcBef>
            </a:pPr>
            <a:r>
              <a:rPr lang="en-US" sz="1800"/>
              <a:t>Chair:		Mike McInnis</a:t>
            </a:r>
          </a:p>
          <a:p>
            <a:pPr marL="342900" indent="-342900">
              <a:lnSpc>
                <a:spcPct val="80000"/>
              </a:lnSpc>
              <a:spcBef>
                <a:spcPct val="20000"/>
              </a:spcBef>
            </a:pPr>
            <a:endParaRPr lang="en-US" sz="1800"/>
          </a:p>
          <a:p>
            <a:pPr marL="342900" indent="-342900">
              <a:lnSpc>
                <a:spcPct val="80000"/>
              </a:lnSpc>
              <a:spcBef>
                <a:spcPct val="20000"/>
              </a:spcBef>
            </a:pPr>
            <a:r>
              <a:rPr lang="en-US" sz="1800"/>
              <a:t>Vice Chair:	Tim Harrington </a:t>
            </a:r>
          </a:p>
          <a:p>
            <a:pPr marL="342900" indent="-342900">
              <a:lnSpc>
                <a:spcPct val="80000"/>
              </a:lnSpc>
              <a:spcBef>
                <a:spcPct val="20000"/>
              </a:spcBef>
            </a:pPr>
            <a:endParaRPr lang="en-US" sz="1800"/>
          </a:p>
          <a:p>
            <a:pPr marL="342900" indent="-342900">
              <a:lnSpc>
                <a:spcPct val="80000"/>
              </a:lnSpc>
              <a:spcBef>
                <a:spcPct val="20000"/>
              </a:spcBef>
            </a:pPr>
            <a:r>
              <a:rPr lang="en-US" sz="1800"/>
              <a:t>Secretary:	George Cavage</a:t>
            </a:r>
          </a:p>
          <a:p>
            <a:pPr marL="342900" indent="-342900">
              <a:lnSpc>
                <a:spcPct val="80000"/>
              </a:lnSpc>
              <a:spcBef>
                <a:spcPct val="20000"/>
              </a:spcBef>
            </a:pPr>
            <a:endParaRPr lang="en-US" sz="1800"/>
          </a:p>
          <a:p>
            <a:pPr marL="342900" indent="-342900">
              <a:lnSpc>
                <a:spcPct val="80000"/>
              </a:lnSpc>
              <a:spcBef>
                <a:spcPct val="20000"/>
              </a:spcBef>
            </a:pPr>
            <a:r>
              <a:rPr lang="en-US" sz="1800"/>
              <a:t>Technical Editors:	Tim Harrington</a:t>
            </a:r>
          </a:p>
          <a:p>
            <a:pPr marL="342900" indent="-342900">
              <a:lnSpc>
                <a:spcPct val="80000"/>
              </a:lnSpc>
              <a:spcBef>
                <a:spcPct val="20000"/>
              </a:spcBef>
            </a:pPr>
            <a:endParaRPr lang="en-US" sz="18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ja-JP" altLang="en-US"/>
              <a:t>May 2010</a:t>
            </a:r>
            <a:endParaRPr lang="en-US" altLang="ja-JP"/>
          </a:p>
        </p:txBody>
      </p:sp>
      <p:sp>
        <p:nvSpPr>
          <p:cNvPr id="9"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10" name="Slide Number Placeholder 5"/>
          <p:cNvSpPr>
            <a:spLocks noGrp="1"/>
          </p:cNvSpPr>
          <p:nvPr>
            <p:ph type="sldNum" sz="quarter" idx="12"/>
          </p:nvPr>
        </p:nvSpPr>
        <p:spPr/>
        <p:txBody>
          <a:bodyPr/>
          <a:lstStyle/>
          <a:p>
            <a:r>
              <a:rPr lang="en-US" altLang="ja-JP"/>
              <a:t>Slide </a:t>
            </a:r>
            <a:fld id="{C8C866F1-FF03-4731-BB48-8C5DCF3B29CB}" type="slidenum">
              <a:rPr lang="en-US" altLang="ja-JP"/>
              <a:pPr/>
              <a:t>3</a:t>
            </a:fld>
            <a:endParaRPr lang="en-US" altLang="ja-JP"/>
          </a:p>
        </p:txBody>
      </p:sp>
      <p:sp>
        <p:nvSpPr>
          <p:cNvPr id="402434" name="Rectangle 2"/>
          <p:cNvSpPr>
            <a:spLocks noGrp="1" noChangeArrowheads="1"/>
          </p:cNvSpPr>
          <p:nvPr>
            <p:ph type="body" idx="1"/>
          </p:nvPr>
        </p:nvSpPr>
        <p:spPr>
          <a:xfrm>
            <a:off x="190500" y="1143000"/>
            <a:ext cx="8763000" cy="5943600"/>
          </a:xfrm>
          <a:noFill/>
          <a:ln/>
        </p:spPr>
        <p:txBody>
          <a:bodyPr lIns="90487" tIns="44450" rIns="90487" bIns="44450"/>
          <a:lstStyle/>
          <a:p>
            <a:pPr>
              <a:lnSpc>
                <a:spcPct val="80000"/>
              </a:lnSpc>
              <a:spcAft>
                <a:spcPct val="30000"/>
              </a:spcAft>
              <a:buFontTx/>
              <a:buNone/>
            </a:pPr>
            <a:r>
              <a:rPr lang="en-US" sz="1800" b="1" dirty="0"/>
              <a:t>	</a:t>
            </a:r>
            <a:r>
              <a:rPr lang="en-US" sz="1600" b="1" dirty="0"/>
              <a:t>The IEEE-SA strongly recommends that at each WG meeting the chair or a designee:</a:t>
            </a:r>
            <a:endParaRPr lang="en-US" sz="1600" dirty="0"/>
          </a:p>
          <a:p>
            <a:pPr lvl="1">
              <a:lnSpc>
                <a:spcPct val="80000"/>
              </a:lnSpc>
            </a:pPr>
            <a:r>
              <a:rPr lang="en-US" sz="1400" b="1" dirty="0"/>
              <a:t>Show slides #1 through #4 of this presentation</a:t>
            </a:r>
          </a:p>
          <a:p>
            <a:pPr lvl="1">
              <a:lnSpc>
                <a:spcPct val="80000"/>
              </a:lnSpc>
            </a:pPr>
            <a:r>
              <a:rPr lang="en-US" sz="1400" b="1" dirty="0"/>
              <a:t>Advise the WG attendees that:</a:t>
            </a:r>
            <a:r>
              <a:rPr lang="en-US" sz="1400" dirty="0"/>
              <a:t> </a:t>
            </a:r>
          </a:p>
          <a:p>
            <a:pPr lvl="2">
              <a:lnSpc>
                <a:spcPct val="80000"/>
              </a:lnSpc>
            </a:pPr>
            <a:r>
              <a:rPr lang="en-US" sz="1400" dirty="0"/>
              <a:t>The IEEE’s patent policy is consistent with the ANSI patent policy and is described in Clause 6 of the </a:t>
            </a:r>
            <a:r>
              <a:rPr lang="en-US" sz="1400" i="1" dirty="0"/>
              <a:t>IEEE-SA Standards Board Bylaws</a:t>
            </a:r>
            <a:r>
              <a:rPr lang="en-US" sz="1400" dirty="0"/>
              <a:t>;</a:t>
            </a:r>
          </a:p>
          <a:p>
            <a:pPr lvl="2">
              <a:lnSpc>
                <a:spcPct val="80000"/>
              </a:lnSpc>
            </a:pPr>
            <a:r>
              <a:rPr lang="en-US" sz="1400" dirty="0"/>
              <a:t>Early identification of patent claims which may be essential for the use of standards under development is strongly encouraged; </a:t>
            </a:r>
          </a:p>
          <a:p>
            <a:pPr lvl="2">
              <a:lnSpc>
                <a:spcPct val="80000"/>
              </a:lnSpc>
            </a:pPr>
            <a:r>
              <a:rPr lang="en-US" sz="1400" dirty="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sz="1400" dirty="0"/>
            </a:br>
            <a:endParaRPr lang="en-US" sz="1400" dirty="0"/>
          </a:p>
          <a:p>
            <a:pPr lvl="1">
              <a:lnSpc>
                <a:spcPct val="20000"/>
              </a:lnSpc>
            </a:pPr>
            <a:r>
              <a:rPr lang="en-US" sz="1400" b="1" dirty="0"/>
              <a:t>Instruct the WG Secretary to record in the minutes of the relevant WG meeting:</a:t>
            </a:r>
            <a:r>
              <a:rPr lang="en-US" sz="900" dirty="0"/>
              <a:t> </a:t>
            </a:r>
          </a:p>
          <a:p>
            <a:pPr lvl="2">
              <a:lnSpc>
                <a:spcPct val="80000"/>
              </a:lnSpc>
            </a:pPr>
            <a:r>
              <a:rPr lang="en-US" sz="1400" dirty="0"/>
              <a:t>That the foregoing information was provided and that slides 1 through 4 (and this slide 0, if applicable) were shown; </a:t>
            </a:r>
          </a:p>
          <a:p>
            <a:pPr lvl="2">
              <a:lnSpc>
                <a:spcPct val="80000"/>
              </a:lnSpc>
            </a:pPr>
            <a:r>
              <a:rPr lang="en-US" sz="1400" dirty="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pPr>
            <a:r>
              <a:rPr lang="en-US" sz="1400" dirty="0"/>
              <a:t>Any responses that were given, specifically the patent claim(s)/patent application claim(s) and/or the holder of the patent claim(s)/patent application claim(s) that were identified (if any) and by whom.</a:t>
            </a:r>
          </a:p>
          <a:p>
            <a:pPr lvl="2">
              <a:lnSpc>
                <a:spcPct val="80000"/>
              </a:lnSpc>
            </a:pPr>
            <a:endParaRPr lang="en-US" sz="800" dirty="0"/>
          </a:p>
          <a:p>
            <a:pPr lvl="1">
              <a:lnSpc>
                <a:spcPct val="80000"/>
              </a:lnSpc>
              <a:spcBef>
                <a:spcPct val="5000"/>
              </a:spcBef>
            </a:pPr>
            <a:r>
              <a:rPr lang="en-US" sz="1400" dirty="0"/>
              <a:t>The WG Chair shall ensure that a request is made to any identified holders of potential essential patent claim(s) to complete and submit a Letter of Assurance.</a:t>
            </a:r>
          </a:p>
          <a:p>
            <a:pPr lvl="1">
              <a:lnSpc>
                <a:spcPct val="80000"/>
              </a:lnSpc>
              <a:spcBef>
                <a:spcPct val="5000"/>
              </a:spcBef>
            </a:pPr>
            <a:r>
              <a:rPr lang="en-US" sz="1400" dirty="0"/>
              <a:t>It is recommended that the WG chair review the guidance in </a:t>
            </a:r>
            <a:r>
              <a:rPr lang="en-US" sz="1400" i="1" dirty="0"/>
              <a:t>IEEE-SA Standards Board Operations Manual</a:t>
            </a:r>
            <a:r>
              <a:rPr lang="en-US" sz="1400" dirty="0"/>
              <a:t> 6.3.5 and in FAQs 12 and 12a on inclusion of potential Essential Patent Claims by incorporation or by reference.</a:t>
            </a:r>
            <a:r>
              <a:rPr lang="en-US" sz="1400" dirty="0">
                <a:solidFill>
                  <a:srgbClr val="FF3300"/>
                </a:solidFill>
              </a:rPr>
              <a:t> </a:t>
            </a:r>
          </a:p>
          <a:p>
            <a:pPr lvl="1">
              <a:lnSpc>
                <a:spcPct val="80000"/>
              </a:lnSpc>
              <a:spcBef>
                <a:spcPct val="5000"/>
              </a:spcBef>
              <a:buFontTx/>
              <a:buNone/>
            </a:pPr>
            <a:endParaRPr lang="en-US" sz="1200" dirty="0"/>
          </a:p>
          <a:p>
            <a:pPr lvl="1">
              <a:lnSpc>
                <a:spcPct val="80000"/>
              </a:lnSpc>
              <a:spcBef>
                <a:spcPct val="5000"/>
              </a:spcBef>
              <a:buFontTx/>
              <a:buNone/>
            </a:pPr>
            <a:r>
              <a:rPr lang="en-US" sz="1200" dirty="0"/>
              <a:t>	Note: </a:t>
            </a:r>
            <a:r>
              <a:rPr lang="en-US" sz="1200" b="1" dirty="0"/>
              <a:t>WG</a:t>
            </a:r>
            <a:r>
              <a:rPr lang="en-US" sz="1200" dirty="0"/>
              <a:t> includes Working Groups, Task Groups, and other standards-developing committees with a PAR approved by the IEEE-SA Standards Board.</a:t>
            </a:r>
          </a:p>
        </p:txBody>
      </p:sp>
      <p:sp>
        <p:nvSpPr>
          <p:cNvPr id="402435" name="Rectangle 3"/>
          <p:cNvSpPr>
            <a:spLocks noGrp="1" noChangeArrowheads="1"/>
          </p:cNvSpPr>
          <p:nvPr>
            <p:ph type="title"/>
          </p:nvPr>
        </p:nvSpPr>
        <p:spPr>
          <a:xfrm>
            <a:off x="685800" y="533400"/>
            <a:ext cx="7772400" cy="609600"/>
          </a:xfrm>
          <a:noFill/>
          <a:ln/>
        </p:spPr>
        <p:txBody>
          <a:bodyPr lIns="90487" tIns="44450" rIns="90487" bIns="44450"/>
          <a:lstStyle/>
          <a:p>
            <a:r>
              <a:rPr lang="en-US" sz="3200" b="1" u="sng"/>
              <a:t>Instructions for the WG Chair</a:t>
            </a:r>
          </a:p>
        </p:txBody>
      </p:sp>
      <p:sp>
        <p:nvSpPr>
          <p:cNvPr id="402436" name="Rectangle 4"/>
          <p:cNvSpPr>
            <a:spLocks noChangeArrowheads="1"/>
          </p:cNvSpPr>
          <p:nvPr/>
        </p:nvSpPr>
        <p:spPr bwMode="auto">
          <a:xfrm>
            <a:off x="685800" y="-228600"/>
            <a:ext cx="7772400" cy="1069975"/>
          </a:xfrm>
          <a:prstGeom prst="rect">
            <a:avLst/>
          </a:prstGeom>
          <a:noFill/>
          <a:ln w="9525">
            <a:noFill/>
            <a:miter lim="800000"/>
            <a:headEnd/>
            <a:tailEnd/>
          </a:ln>
          <a:effectLst/>
        </p:spPr>
        <p:txBody>
          <a:bodyPr anchor="ctr"/>
          <a:lstStyle/>
          <a:p>
            <a:pPr algn="ctr"/>
            <a:endParaRPr lang="en-GB" sz="3600" u="sng">
              <a:solidFill>
                <a:schemeClr val="tx2"/>
              </a:solidFill>
            </a:endParaRPr>
          </a:p>
        </p:txBody>
      </p:sp>
      <p:sp>
        <p:nvSpPr>
          <p:cNvPr id="402437" name="Rectangle 5"/>
          <p:cNvSpPr>
            <a:spLocks noChangeArrowheads="1"/>
          </p:cNvSpPr>
          <p:nvPr/>
        </p:nvSpPr>
        <p:spPr bwMode="auto">
          <a:xfrm>
            <a:off x="381000" y="838200"/>
            <a:ext cx="8458200" cy="5562600"/>
          </a:xfrm>
          <a:prstGeom prst="rect">
            <a:avLst/>
          </a:prstGeom>
          <a:noFill/>
          <a:ln w="9525">
            <a:noFill/>
            <a:miter lim="800000"/>
            <a:headEnd/>
            <a:tailEnd/>
          </a:ln>
          <a:effectLst/>
        </p:spPr>
        <p:txBody>
          <a:bodyPr/>
          <a:lstStyle/>
          <a:p>
            <a:pPr marL="233363" indent="-180975">
              <a:spcBef>
                <a:spcPct val="20000"/>
              </a:spcBef>
              <a:buFontTx/>
              <a:buChar char="•"/>
            </a:pPr>
            <a:endParaRPr lang="en-GB" sz="1800"/>
          </a:p>
        </p:txBody>
      </p:sp>
      <p:sp>
        <p:nvSpPr>
          <p:cNvPr id="402438" name="Text Box 6"/>
          <p:cNvSpPr txBox="1">
            <a:spLocks noChangeArrowheads="1"/>
          </p:cNvSpPr>
          <p:nvPr/>
        </p:nvSpPr>
        <p:spPr bwMode="auto">
          <a:xfrm>
            <a:off x="0" y="6553200"/>
            <a:ext cx="1914525" cy="304800"/>
          </a:xfrm>
          <a:prstGeom prst="rect">
            <a:avLst/>
          </a:prstGeom>
          <a:noFill/>
          <a:ln w="9525">
            <a:noFill/>
            <a:miter lim="800000"/>
            <a:headEnd/>
            <a:tailEnd/>
          </a:ln>
          <a:effectLst/>
        </p:spPr>
        <p:txBody>
          <a:bodyPr wrap="none">
            <a:spAutoFit/>
          </a:bodyPr>
          <a:lstStyle/>
          <a:p>
            <a:r>
              <a:rPr lang="en-US" sz="1400" b="1"/>
              <a:t>(Optional to be shown)</a:t>
            </a:r>
          </a:p>
        </p:txBody>
      </p:sp>
      <p:sp>
        <p:nvSpPr>
          <p:cNvPr id="402439" name="Text Box 7"/>
          <p:cNvSpPr txBox="1">
            <a:spLocks noChangeArrowheads="1"/>
          </p:cNvSpPr>
          <p:nvPr/>
        </p:nvSpPr>
        <p:spPr bwMode="auto">
          <a:xfrm>
            <a:off x="2209800" y="152400"/>
            <a:ext cx="3429000" cy="274638"/>
          </a:xfrm>
          <a:prstGeom prst="rect">
            <a:avLst/>
          </a:prstGeom>
          <a:noFill/>
          <a:ln w="12700">
            <a:noFill/>
            <a:miter lim="800000"/>
            <a:headEnd type="none" w="sm" len="sm"/>
            <a:tailEnd type="none" w="sm" len="sm"/>
          </a:ln>
          <a:effectLst/>
        </p:spPr>
        <p:txBody>
          <a:bodyPr>
            <a:spAutoFit/>
          </a:bodyPr>
          <a:lstStyle/>
          <a:p>
            <a:pPr>
              <a:spcBef>
                <a:spcPct val="50000"/>
              </a:spcBef>
            </a:pPr>
            <a:r>
              <a:rPr lang="en-US"/>
              <a:t>http://standards.ieee.org/board/pat/pat-slideset.ppt</a:t>
            </a:r>
          </a:p>
        </p:txBody>
      </p:sp>
      <p:sp>
        <p:nvSpPr>
          <p:cNvPr id="11"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ja-JP" altLang="en-US"/>
              <a:t>May 2010</a:t>
            </a:r>
            <a:endParaRPr lang="en-US" altLang="ja-JP"/>
          </a:p>
        </p:txBody>
      </p:sp>
      <p:sp>
        <p:nvSpPr>
          <p:cNvPr id="7"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5"/>
          <p:cNvSpPr>
            <a:spLocks noGrp="1"/>
          </p:cNvSpPr>
          <p:nvPr>
            <p:ph type="sldNum" sz="quarter" idx="12"/>
          </p:nvPr>
        </p:nvSpPr>
        <p:spPr/>
        <p:txBody>
          <a:bodyPr/>
          <a:lstStyle/>
          <a:p>
            <a:r>
              <a:rPr lang="en-US" altLang="ja-JP"/>
              <a:t>Slide </a:t>
            </a:r>
            <a:fld id="{2C37FF17-B8A7-4F94-86C5-4BDA2FF81F63}" type="slidenum">
              <a:rPr lang="en-US" altLang="ja-JP"/>
              <a:pPr/>
              <a:t>4</a:t>
            </a:fld>
            <a:endParaRPr lang="en-US" altLang="ja-JP"/>
          </a:p>
        </p:txBody>
      </p:sp>
      <p:sp>
        <p:nvSpPr>
          <p:cNvPr id="396290" name="Rectangle 2"/>
          <p:cNvSpPr>
            <a:spLocks noGrp="1" noChangeArrowheads="1"/>
          </p:cNvSpPr>
          <p:nvPr>
            <p:ph type="title"/>
          </p:nvPr>
        </p:nvSpPr>
        <p:spPr>
          <a:xfrm>
            <a:off x="342900" y="762000"/>
            <a:ext cx="8458200" cy="609600"/>
          </a:xfrm>
        </p:spPr>
        <p:txBody>
          <a:bodyPr/>
          <a:lstStyle/>
          <a:p>
            <a:r>
              <a:rPr lang="en-US" sz="3600" b="1" u="sng"/>
              <a:t>Participants, Patents, and Duty to Inform</a:t>
            </a:r>
          </a:p>
        </p:txBody>
      </p:sp>
      <p:sp>
        <p:nvSpPr>
          <p:cNvPr id="396291" name="Rectangle 3"/>
          <p:cNvSpPr>
            <a:spLocks noChangeArrowheads="1"/>
          </p:cNvSpPr>
          <p:nvPr/>
        </p:nvSpPr>
        <p:spPr bwMode="auto">
          <a:xfrm>
            <a:off x="533400" y="228600"/>
            <a:ext cx="8229600" cy="762000"/>
          </a:xfrm>
          <a:prstGeom prst="rect">
            <a:avLst/>
          </a:prstGeom>
          <a:noFill/>
          <a:ln w="9525">
            <a:noFill/>
            <a:miter lim="800000"/>
            <a:headEnd/>
            <a:tailEnd/>
          </a:ln>
          <a:effectLst/>
        </p:spPr>
        <p:txBody>
          <a:bodyPr anchor="ctr"/>
          <a:lstStyle/>
          <a:p>
            <a:pPr algn="ctr"/>
            <a:endParaRPr lang="en-GB" sz="2800" u="sng">
              <a:solidFill>
                <a:schemeClr val="tx2"/>
              </a:solidFill>
              <a:latin typeface="Helvetica" pitchFamily="34" charset="0"/>
            </a:endParaRPr>
          </a:p>
        </p:txBody>
      </p:sp>
      <p:sp>
        <p:nvSpPr>
          <p:cNvPr id="396292" name="Rectangle 4"/>
          <p:cNvSpPr>
            <a:spLocks noChangeArrowheads="1"/>
          </p:cNvSpPr>
          <p:nvPr/>
        </p:nvSpPr>
        <p:spPr bwMode="auto">
          <a:xfrm>
            <a:off x="457200" y="1219200"/>
            <a:ext cx="8229600" cy="5257800"/>
          </a:xfrm>
          <a:prstGeom prst="rect">
            <a:avLst/>
          </a:prstGeom>
          <a:noFill/>
          <a:ln w="9525">
            <a:noFill/>
            <a:miter lim="800000"/>
            <a:headEnd/>
            <a:tailEnd/>
          </a:ln>
          <a:effectLst/>
        </p:spPr>
        <p:txBody>
          <a:bodyPr/>
          <a:lstStyle/>
          <a:p>
            <a:pPr marL="230188" indent="-230188">
              <a:lnSpc>
                <a:spcPct val="80000"/>
              </a:lnSpc>
              <a:spcBef>
                <a:spcPct val="20000"/>
              </a:spcBef>
              <a:buFontTx/>
              <a:buChar char="•"/>
            </a:pPr>
            <a:endParaRPr lang="en-US" sz="500" u="sng" dirty="0">
              <a:solidFill>
                <a:srgbClr val="FF0000"/>
              </a:solidFill>
            </a:endParaRPr>
          </a:p>
          <a:p>
            <a:pPr marL="230188" indent="-230188">
              <a:spcBef>
                <a:spcPct val="20000"/>
              </a:spcBef>
            </a:pPr>
            <a:r>
              <a:rPr lang="en-US" sz="1600" b="1" dirty="0"/>
              <a:t>	All participants in this meeting have certain obligations under the IEEE-SA Patent Policy.  Participants: </a:t>
            </a:r>
          </a:p>
          <a:p>
            <a:pPr marL="630238" lvl="1" indent="-285750">
              <a:spcBef>
                <a:spcPct val="20000"/>
              </a:spcBef>
              <a:buFontTx/>
              <a:buChar char="–"/>
            </a:pPr>
            <a:r>
              <a:rPr lang="en-US" sz="1600" b="1" dirty="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a:spcBef>
                <a:spcPct val="20000"/>
              </a:spcBef>
              <a:buFontTx/>
              <a:buChar char="•"/>
            </a:pPr>
            <a:r>
              <a:rPr lang="en-US" sz="1400" b="1" dirty="0"/>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rPr>
              <a:t> </a:t>
            </a:r>
            <a:r>
              <a:rPr lang="en-US" sz="1400" b="1" dirty="0"/>
              <a:t>patent claims</a:t>
            </a:r>
          </a:p>
          <a:p>
            <a:pPr marL="630238" lvl="1" indent="-285750">
              <a:spcBef>
                <a:spcPct val="20000"/>
              </a:spcBef>
              <a:buFontTx/>
              <a:buChar char="–"/>
            </a:pPr>
            <a:r>
              <a:rPr lang="en-US" sz="1600" b="1" dirty="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a:spcBef>
                <a:spcPct val="20000"/>
              </a:spcBef>
              <a:buFontTx/>
              <a:buChar char="–"/>
            </a:pPr>
            <a:r>
              <a:rPr lang="en-US" sz="1600" b="1" dirty="0"/>
              <a:t>The above does not apply if the patent</a:t>
            </a:r>
            <a:r>
              <a:rPr lang="en-US" sz="1600" b="1" dirty="0">
                <a:solidFill>
                  <a:srgbClr val="FF3300"/>
                </a:solidFill>
              </a:rPr>
              <a:t> </a:t>
            </a:r>
            <a:r>
              <a:rPr lang="en-US" sz="1600" b="1" dirty="0"/>
              <a:t>claim is already the subject of an Accepted Letter of Assurance that applies to the proposed standard(s) under consideration by this group</a:t>
            </a:r>
          </a:p>
          <a:p>
            <a:pPr marL="230188" indent="-230188">
              <a:spcBef>
                <a:spcPct val="20000"/>
              </a:spcBef>
            </a:pPr>
            <a:r>
              <a:rPr lang="en-GB" sz="1600" dirty="0"/>
              <a:t>		Quoted text excerpted from IEEE-SA Standards Board Bylaws </a:t>
            </a:r>
            <a:r>
              <a:rPr lang="en-GB" sz="1600" dirty="0" err="1"/>
              <a:t>subclause</a:t>
            </a:r>
            <a:r>
              <a:rPr lang="en-GB" sz="1600" dirty="0"/>
              <a:t> 6.2</a:t>
            </a:r>
            <a:endParaRPr lang="en-US" sz="1600" dirty="0"/>
          </a:p>
          <a:p>
            <a:pPr marL="230188" indent="-230188">
              <a:spcBef>
                <a:spcPct val="20000"/>
              </a:spcBef>
              <a:buFontTx/>
              <a:buChar char="•"/>
            </a:pPr>
            <a:r>
              <a:rPr lang="en-US" sz="1600" b="1" dirty="0"/>
              <a:t>Early identification of holders of potential Essential Patent Claims is strongly encouraged</a:t>
            </a:r>
          </a:p>
          <a:p>
            <a:pPr marL="230188" indent="-230188">
              <a:spcBef>
                <a:spcPct val="20000"/>
              </a:spcBef>
              <a:buFontTx/>
              <a:buChar char="•"/>
            </a:pPr>
            <a:r>
              <a:rPr lang="en-US" sz="1600" b="1" dirty="0"/>
              <a:t>No duty to perform a patent search</a:t>
            </a:r>
            <a:endParaRPr lang="en-GB" sz="1600" b="1" dirty="0"/>
          </a:p>
        </p:txBody>
      </p:sp>
      <p:sp>
        <p:nvSpPr>
          <p:cNvPr id="396293" name="Text Box 5"/>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#1</a:t>
            </a:r>
            <a:endParaRPr lang="en-US" sz="1400"/>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ja-JP" altLang="en-US"/>
              <a:t>May 2010</a:t>
            </a:r>
            <a:endParaRPr lang="en-US" altLang="ja-JP"/>
          </a:p>
        </p:txBody>
      </p:sp>
      <p:sp>
        <p:nvSpPr>
          <p:cNvPr id="7"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5"/>
          <p:cNvSpPr>
            <a:spLocks noGrp="1"/>
          </p:cNvSpPr>
          <p:nvPr>
            <p:ph type="sldNum" sz="quarter" idx="12"/>
          </p:nvPr>
        </p:nvSpPr>
        <p:spPr/>
        <p:txBody>
          <a:bodyPr/>
          <a:lstStyle/>
          <a:p>
            <a:r>
              <a:rPr lang="en-US" altLang="ja-JP"/>
              <a:t>Slide </a:t>
            </a:r>
            <a:fld id="{1ECAD897-0A6E-47ED-9348-C7CCAD1D7CA3}" type="slidenum">
              <a:rPr lang="en-US" altLang="ja-JP"/>
              <a:pPr/>
              <a:t>5</a:t>
            </a:fld>
            <a:endParaRPr lang="en-US" altLang="ja-JP"/>
          </a:p>
        </p:txBody>
      </p:sp>
      <p:sp>
        <p:nvSpPr>
          <p:cNvPr id="398338" name="Rectangle 2"/>
          <p:cNvSpPr>
            <a:spLocks noGrp="1" noChangeArrowheads="1"/>
          </p:cNvSpPr>
          <p:nvPr>
            <p:ph type="title"/>
          </p:nvPr>
        </p:nvSpPr>
        <p:spPr>
          <a:xfrm>
            <a:off x="685800" y="304800"/>
            <a:ext cx="7772400" cy="1143000"/>
          </a:xfrm>
        </p:spPr>
        <p:txBody>
          <a:bodyPr/>
          <a:lstStyle/>
          <a:p>
            <a:r>
              <a:rPr lang="en-GB" b="1" u="sng"/>
              <a:t>Patent Related Links</a:t>
            </a:r>
            <a:endParaRPr lang="en-US" b="1" u="sng"/>
          </a:p>
        </p:txBody>
      </p:sp>
      <p:sp>
        <p:nvSpPr>
          <p:cNvPr id="398339" name="Rectangle 3"/>
          <p:cNvSpPr>
            <a:spLocks noGrp="1" noChangeArrowheads="1"/>
          </p:cNvSpPr>
          <p:nvPr>
            <p:ph type="body" idx="1"/>
          </p:nvPr>
        </p:nvSpPr>
        <p:spPr>
          <a:xfrm>
            <a:off x="0" y="1295400"/>
            <a:ext cx="8991600" cy="3886200"/>
          </a:xfrm>
        </p:spPr>
        <p:txBody>
          <a:bodyPr/>
          <a:lstStyle/>
          <a:p>
            <a:pPr lvl="1">
              <a:lnSpc>
                <a:spcPct val="90000"/>
              </a:lnSpc>
              <a:buFontTx/>
              <a:buNone/>
            </a:pPr>
            <a:r>
              <a:rPr lang="en-US" sz="2400" dirty="0">
                <a:cs typeface="Times New Roman" pitchFamily="18" charset="0"/>
              </a:rPr>
              <a:t>	All participants should be familiar with their obligations under the IEEE-SA Policies &amp; Procedures for standards development.</a:t>
            </a:r>
          </a:p>
          <a:p>
            <a:pPr lvl="1">
              <a:lnSpc>
                <a:spcPct val="90000"/>
              </a:lnSpc>
              <a:buFontTx/>
              <a:buNone/>
            </a:pPr>
            <a:r>
              <a:rPr lang="en-US" sz="2400" dirty="0">
                <a:cs typeface="Times New Roman" pitchFamily="18" charset="0"/>
              </a:rPr>
              <a:t>	Patent Policy is stated in these sources:</a:t>
            </a:r>
          </a:p>
          <a:p>
            <a:pPr lvl="1">
              <a:lnSpc>
                <a:spcPct val="90000"/>
              </a:lnSpc>
              <a:buFontTx/>
              <a:buNone/>
            </a:pPr>
            <a:r>
              <a:rPr lang="en-GB" sz="2400" dirty="0"/>
              <a:t>		IEEE-SA Standards Boards Bylaws</a:t>
            </a:r>
          </a:p>
          <a:p>
            <a:pPr lvl="1">
              <a:lnSpc>
                <a:spcPct val="90000"/>
              </a:lnSpc>
              <a:buFontTx/>
              <a:buNone/>
            </a:pPr>
            <a:r>
              <a:rPr lang="en-US" sz="2100" dirty="0"/>
              <a:t>		</a:t>
            </a:r>
            <a:r>
              <a:rPr lang="en-US" sz="2100" i="1" dirty="0"/>
              <a:t>http://standards.ieee.org/guides/bylaws/sect6-7.html#6</a:t>
            </a:r>
          </a:p>
          <a:p>
            <a:pPr lvl="1">
              <a:lnSpc>
                <a:spcPct val="90000"/>
              </a:lnSpc>
              <a:buFontTx/>
              <a:buNone/>
            </a:pPr>
            <a:r>
              <a:rPr lang="en-GB" sz="2400" dirty="0"/>
              <a:t>		IEEE-SA Standards Board Operations Manual</a:t>
            </a:r>
          </a:p>
          <a:p>
            <a:pPr lvl="1">
              <a:lnSpc>
                <a:spcPct val="90000"/>
              </a:lnSpc>
              <a:buFontTx/>
              <a:buNone/>
            </a:pPr>
            <a:r>
              <a:rPr lang="en-US" sz="2400" dirty="0"/>
              <a:t>		</a:t>
            </a:r>
            <a:r>
              <a:rPr lang="en-US" sz="2100" i="1" dirty="0"/>
              <a:t>http://standards.ieee.org/guides/opman/sect6.html#6.3</a:t>
            </a:r>
            <a:endParaRPr lang="en-US" sz="2400" dirty="0"/>
          </a:p>
          <a:p>
            <a:pPr lvl="1">
              <a:lnSpc>
                <a:spcPct val="90000"/>
              </a:lnSpc>
              <a:buFontTx/>
              <a:buNone/>
            </a:pPr>
            <a:r>
              <a:rPr lang="en-US" sz="2400" dirty="0">
                <a:cs typeface="Times New Roman" pitchFamily="18" charset="0"/>
              </a:rPr>
              <a:t>	Material about the patent policy is available at</a:t>
            </a:r>
            <a:r>
              <a:rPr lang="en-US" sz="2400" dirty="0"/>
              <a:t> </a:t>
            </a:r>
          </a:p>
          <a:p>
            <a:pPr lvl="1">
              <a:lnSpc>
                <a:spcPct val="90000"/>
              </a:lnSpc>
              <a:buFontTx/>
              <a:buNone/>
            </a:pPr>
            <a:r>
              <a:rPr lang="en-US" sz="2400" dirty="0"/>
              <a:t>		</a:t>
            </a:r>
            <a:r>
              <a:rPr lang="en-US" sz="2100" i="1" dirty="0"/>
              <a:t>http://standards.ieee.org/board/pat/pat-material.html</a:t>
            </a:r>
          </a:p>
        </p:txBody>
      </p:sp>
      <p:sp>
        <p:nvSpPr>
          <p:cNvPr id="398340" name="Text Box 4"/>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#2</a:t>
            </a:r>
            <a:endParaRPr lang="en-US" sz="1400"/>
          </a:p>
        </p:txBody>
      </p:sp>
      <p:sp>
        <p:nvSpPr>
          <p:cNvPr id="398341" name="Rectangle 5"/>
          <p:cNvSpPr>
            <a:spLocks noChangeArrowheads="1"/>
          </p:cNvSpPr>
          <p:nvPr/>
        </p:nvSpPr>
        <p:spPr bwMode="auto">
          <a:xfrm>
            <a:off x="1295400" y="5273675"/>
            <a:ext cx="6781800" cy="822325"/>
          </a:xfrm>
          <a:prstGeom prst="rect">
            <a:avLst/>
          </a:prstGeom>
          <a:noFill/>
          <a:ln w="9525">
            <a:noFill/>
            <a:miter lim="800000"/>
            <a:headEnd/>
            <a:tailEnd/>
          </a:ln>
          <a:effectLst/>
        </p:spPr>
        <p:txBody>
          <a:bodyPr>
            <a:spAutoFit/>
          </a:bodyPr>
          <a:lstStyle/>
          <a:p>
            <a:r>
              <a:rPr lang="en-US" b="1">
                <a:solidFill>
                  <a:srgbClr val="000099"/>
                </a:solidFill>
                <a:latin typeface="Arial" charset="0"/>
              </a:rPr>
              <a:t>If you have questions, contact the IEEE-SA Standards Board Patent Committee Administrator at patcom@ieee.org or visit http://standards.ieee.org/board/pat/index.html</a:t>
            </a:r>
          </a:p>
          <a:p>
            <a:pPr algn="ctr">
              <a:lnSpc>
                <a:spcPct val="80000"/>
              </a:lnSpc>
              <a:spcBef>
                <a:spcPct val="20000"/>
              </a:spcBef>
              <a:buClr>
                <a:srgbClr val="CC3300"/>
              </a:buClr>
              <a:buSzPct val="50000"/>
              <a:buFont typeface="Monotype Sorts" pitchFamily="2" charset="2"/>
              <a:buNone/>
            </a:pPr>
            <a:endParaRPr lang="en-US" b="1">
              <a:solidFill>
                <a:srgbClr val="000099"/>
              </a:solidFill>
              <a:latin typeface="Arial" charset="0"/>
            </a:endParaRPr>
          </a:p>
          <a:p>
            <a:pPr algn="ctr">
              <a:lnSpc>
                <a:spcPct val="80000"/>
              </a:lnSpc>
              <a:spcBef>
                <a:spcPct val="20000"/>
              </a:spcBef>
              <a:buClr>
                <a:srgbClr val="CC3300"/>
              </a:buClr>
              <a:buSzPct val="50000"/>
              <a:buFont typeface="Monotype Sorts" pitchFamily="2" charset="2"/>
              <a:buNone/>
            </a:pPr>
            <a:r>
              <a:rPr lang="en-US" b="1">
                <a:solidFill>
                  <a:srgbClr val="000099"/>
                </a:solidFill>
                <a:latin typeface="Arial" charset="0"/>
              </a:rPr>
              <a:t>This slide set is available at http://standards.ieee.org/board/pat/pat-slideset.ppt </a:t>
            </a:r>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ja-JP" altLang="en-US"/>
              <a:t>May 2010</a:t>
            </a:r>
            <a:endParaRPr lang="en-US" altLang="ja-JP"/>
          </a:p>
        </p:txBody>
      </p:sp>
      <p:sp>
        <p:nvSpPr>
          <p:cNvPr id="6"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7" name="Slide Number Placeholder 5"/>
          <p:cNvSpPr>
            <a:spLocks noGrp="1"/>
          </p:cNvSpPr>
          <p:nvPr>
            <p:ph type="sldNum" sz="quarter" idx="12"/>
          </p:nvPr>
        </p:nvSpPr>
        <p:spPr/>
        <p:txBody>
          <a:bodyPr/>
          <a:lstStyle/>
          <a:p>
            <a:r>
              <a:rPr lang="en-US" altLang="ja-JP"/>
              <a:t>Slide </a:t>
            </a:r>
            <a:fld id="{174FDA2F-E1C6-4ABE-A650-90AD786CAC13}" type="slidenum">
              <a:rPr lang="en-US" altLang="ja-JP"/>
              <a:pPr/>
              <a:t>6</a:t>
            </a:fld>
            <a:endParaRPr lang="en-US" altLang="ja-JP"/>
          </a:p>
        </p:txBody>
      </p:sp>
      <p:sp>
        <p:nvSpPr>
          <p:cNvPr id="399362" name="Rectangle 2"/>
          <p:cNvSpPr>
            <a:spLocks noGrp="1" noChangeArrowheads="1"/>
          </p:cNvSpPr>
          <p:nvPr>
            <p:ph type="title"/>
          </p:nvPr>
        </p:nvSpPr>
        <p:spPr>
          <a:xfrm>
            <a:off x="304800" y="381000"/>
            <a:ext cx="8686800" cy="1143000"/>
          </a:xfrm>
        </p:spPr>
        <p:txBody>
          <a:bodyPr/>
          <a:lstStyle/>
          <a:p>
            <a:r>
              <a:rPr lang="en-US" b="1"/>
              <a:t>Call for Potentially Essential Patents</a:t>
            </a:r>
          </a:p>
        </p:txBody>
      </p:sp>
      <p:sp>
        <p:nvSpPr>
          <p:cNvPr id="399363" name="Rectangle 3"/>
          <p:cNvSpPr>
            <a:spLocks noGrp="1" noChangeArrowheads="1"/>
          </p:cNvSpPr>
          <p:nvPr>
            <p:ph type="body" idx="1"/>
          </p:nvPr>
        </p:nvSpPr>
        <p:spPr/>
        <p:txBody>
          <a:bodyPr/>
          <a:lstStyle/>
          <a:p>
            <a:r>
              <a:rPr lang="en-US" sz="2800" dirty="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sz="2000" dirty="0"/>
              <a:t>Either speak up now or</a:t>
            </a:r>
          </a:p>
          <a:p>
            <a:pPr lvl="1"/>
            <a:r>
              <a:rPr lang="en-US" sz="2000" dirty="0"/>
              <a:t>Provide the chair of this group with the identity of the holder(s) of any and all such claims as soon as possible or</a:t>
            </a:r>
          </a:p>
          <a:p>
            <a:pPr lvl="1"/>
            <a:r>
              <a:rPr lang="en-US" sz="2000" dirty="0"/>
              <a:t>Cause an LOA to be submitted</a:t>
            </a:r>
          </a:p>
        </p:txBody>
      </p:sp>
      <p:sp>
        <p:nvSpPr>
          <p:cNvPr id="399364" name="Text Box 4"/>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#3</a:t>
            </a:r>
          </a:p>
        </p:txBody>
      </p:sp>
      <p:sp>
        <p:nvSpPr>
          <p:cNvPr id="8"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ja-JP" altLang="en-US"/>
              <a:t>May 2010</a:t>
            </a:r>
            <a:endParaRPr lang="en-US" altLang="ja-JP"/>
          </a:p>
        </p:txBody>
      </p:sp>
      <p:sp>
        <p:nvSpPr>
          <p:cNvPr id="7"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3"/>
          <p:cNvSpPr>
            <a:spLocks noGrp="1"/>
          </p:cNvSpPr>
          <p:nvPr>
            <p:ph type="sldNum" sz="quarter" idx="12"/>
          </p:nvPr>
        </p:nvSpPr>
        <p:spPr/>
        <p:txBody>
          <a:bodyPr/>
          <a:lstStyle/>
          <a:p>
            <a:r>
              <a:rPr lang="en-US" altLang="ja-JP"/>
              <a:t>Slide </a:t>
            </a:r>
            <a:fld id="{0961A88A-B863-409B-A390-19884DCF409B}" type="slidenum">
              <a:rPr lang="en-US" altLang="ja-JP"/>
              <a:pPr/>
              <a:t>7</a:t>
            </a:fld>
            <a:endParaRPr lang="en-US" altLang="ja-JP"/>
          </a:p>
        </p:txBody>
      </p:sp>
      <p:pic>
        <p:nvPicPr>
          <p:cNvPr id="417796" name="Picture 4"/>
          <p:cNvPicPr>
            <a:picLocks noChangeAspect="1" noChangeArrowheads="1"/>
          </p:cNvPicPr>
          <p:nvPr/>
        </p:nvPicPr>
        <p:blipFill>
          <a:blip r:embed="rId2"/>
          <a:srcRect/>
          <a:stretch>
            <a:fillRect/>
          </a:stretch>
        </p:blipFill>
        <p:spPr bwMode="auto">
          <a:xfrm>
            <a:off x="1130300" y="990600"/>
            <a:ext cx="6883400" cy="5410200"/>
          </a:xfrm>
          <a:prstGeom prst="rect">
            <a:avLst/>
          </a:prstGeom>
          <a:noFill/>
        </p:spPr>
      </p:pic>
      <p:sp>
        <p:nvSpPr>
          <p:cNvPr id="417797" name="Text Box 5"/>
          <p:cNvSpPr txBox="1">
            <a:spLocks noChangeArrowheads="1"/>
          </p:cNvSpPr>
          <p:nvPr/>
        </p:nvSpPr>
        <p:spPr bwMode="auto">
          <a:xfrm>
            <a:off x="1143000" y="609600"/>
            <a:ext cx="6858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t>http://standards.ieee.org/board/pat/index.html</a:t>
            </a:r>
          </a:p>
        </p:txBody>
      </p:sp>
      <p:sp>
        <p:nvSpPr>
          <p:cNvPr id="417798" name="Line 6"/>
          <p:cNvSpPr>
            <a:spLocks noChangeShapeType="1"/>
          </p:cNvSpPr>
          <p:nvPr/>
        </p:nvSpPr>
        <p:spPr bwMode="auto">
          <a:xfrm flipV="1">
            <a:off x="3886200" y="4495800"/>
            <a:ext cx="838200" cy="685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417799" name="Line 7"/>
          <p:cNvSpPr>
            <a:spLocks noChangeShapeType="1"/>
          </p:cNvSpPr>
          <p:nvPr/>
        </p:nvSpPr>
        <p:spPr bwMode="auto">
          <a:xfrm flipV="1">
            <a:off x="6096000" y="4114800"/>
            <a:ext cx="838200" cy="685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ja-JP" altLang="en-US"/>
              <a:t>May 2010</a:t>
            </a:r>
            <a:endParaRPr lang="en-US" altLang="ja-JP"/>
          </a:p>
        </p:txBody>
      </p:sp>
      <p:sp>
        <p:nvSpPr>
          <p:cNvPr id="6"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7" name="Slide Number Placeholder 3"/>
          <p:cNvSpPr>
            <a:spLocks noGrp="1"/>
          </p:cNvSpPr>
          <p:nvPr>
            <p:ph type="sldNum" sz="quarter" idx="12"/>
          </p:nvPr>
        </p:nvSpPr>
        <p:spPr/>
        <p:txBody>
          <a:bodyPr/>
          <a:lstStyle/>
          <a:p>
            <a:r>
              <a:rPr lang="en-US" altLang="ja-JP"/>
              <a:t>Slide </a:t>
            </a:r>
            <a:fld id="{E3CB4449-337E-4C87-B778-F9485280C5A9}" type="slidenum">
              <a:rPr lang="en-US" altLang="ja-JP"/>
              <a:pPr/>
              <a:t>8</a:t>
            </a:fld>
            <a:endParaRPr lang="en-US" altLang="ja-JP"/>
          </a:p>
        </p:txBody>
      </p:sp>
      <p:pic>
        <p:nvPicPr>
          <p:cNvPr id="418820" name="Picture 4"/>
          <p:cNvPicPr>
            <a:picLocks noChangeAspect="1" noChangeArrowheads="1"/>
          </p:cNvPicPr>
          <p:nvPr/>
        </p:nvPicPr>
        <p:blipFill>
          <a:blip r:embed="rId2"/>
          <a:srcRect/>
          <a:stretch>
            <a:fillRect/>
          </a:stretch>
        </p:blipFill>
        <p:spPr bwMode="auto">
          <a:xfrm>
            <a:off x="1120775" y="990600"/>
            <a:ext cx="6900863" cy="5445125"/>
          </a:xfrm>
          <a:prstGeom prst="rect">
            <a:avLst/>
          </a:prstGeom>
          <a:noFill/>
        </p:spPr>
      </p:pic>
      <p:sp>
        <p:nvSpPr>
          <p:cNvPr id="418821" name="Text Box 5"/>
          <p:cNvSpPr txBox="1">
            <a:spLocks noChangeArrowheads="1"/>
          </p:cNvSpPr>
          <p:nvPr/>
        </p:nvSpPr>
        <p:spPr bwMode="auto">
          <a:xfrm>
            <a:off x="1143000" y="609600"/>
            <a:ext cx="6858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t>http://standards.ieee.org/db/patents/index.html</a:t>
            </a:r>
          </a:p>
        </p:txBody>
      </p:sp>
      <p:sp>
        <p:nvSpPr>
          <p:cNvPr id="418822" name="Line 6"/>
          <p:cNvSpPr>
            <a:spLocks noChangeShapeType="1"/>
          </p:cNvSpPr>
          <p:nvPr/>
        </p:nvSpPr>
        <p:spPr bwMode="auto">
          <a:xfrm>
            <a:off x="5791200" y="5791200"/>
            <a:ext cx="1143000" cy="304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8"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ja-JP" altLang="en-US"/>
              <a:t>May 2010</a:t>
            </a:r>
            <a:endParaRPr lang="en-US" altLang="ja-JP"/>
          </a:p>
        </p:txBody>
      </p:sp>
      <p:sp>
        <p:nvSpPr>
          <p:cNvPr id="7"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5"/>
          <p:cNvSpPr>
            <a:spLocks noGrp="1"/>
          </p:cNvSpPr>
          <p:nvPr>
            <p:ph type="sldNum" sz="quarter" idx="12"/>
          </p:nvPr>
        </p:nvSpPr>
        <p:spPr/>
        <p:txBody>
          <a:bodyPr/>
          <a:lstStyle/>
          <a:p>
            <a:r>
              <a:rPr lang="en-US" altLang="ja-JP"/>
              <a:t>Slide </a:t>
            </a:r>
            <a:fld id="{65ECFB08-87FC-468E-BCDB-615B608A1118}" type="slidenum">
              <a:rPr lang="en-US" altLang="ja-JP"/>
              <a:pPr/>
              <a:t>9</a:t>
            </a:fld>
            <a:endParaRPr lang="en-US" altLang="ja-JP"/>
          </a:p>
        </p:txBody>
      </p:sp>
      <p:sp>
        <p:nvSpPr>
          <p:cNvPr id="400386" name="Rectangle 2"/>
          <p:cNvSpPr>
            <a:spLocks noGrp="1" noChangeArrowheads="1"/>
          </p:cNvSpPr>
          <p:nvPr>
            <p:ph type="title"/>
          </p:nvPr>
        </p:nvSpPr>
        <p:spPr>
          <a:xfrm>
            <a:off x="342900" y="762000"/>
            <a:ext cx="8458200" cy="609600"/>
          </a:xfrm>
        </p:spPr>
        <p:txBody>
          <a:bodyPr/>
          <a:lstStyle/>
          <a:p>
            <a:r>
              <a:rPr lang="en-US" sz="3600" b="1" u="sng"/>
              <a:t>Other Guidelines for IEEE WG Meetings</a:t>
            </a:r>
          </a:p>
        </p:txBody>
      </p:sp>
      <p:sp>
        <p:nvSpPr>
          <p:cNvPr id="400387" name="Rectangle 3"/>
          <p:cNvSpPr>
            <a:spLocks noChangeArrowheads="1"/>
          </p:cNvSpPr>
          <p:nvPr/>
        </p:nvSpPr>
        <p:spPr bwMode="auto">
          <a:xfrm>
            <a:off x="533400" y="228600"/>
            <a:ext cx="8229600" cy="762000"/>
          </a:xfrm>
          <a:prstGeom prst="rect">
            <a:avLst/>
          </a:prstGeom>
          <a:noFill/>
          <a:ln w="9525">
            <a:noFill/>
            <a:miter lim="800000"/>
            <a:headEnd/>
            <a:tailEnd/>
          </a:ln>
          <a:effectLst/>
        </p:spPr>
        <p:txBody>
          <a:bodyPr anchor="ctr"/>
          <a:lstStyle/>
          <a:p>
            <a:pPr algn="ctr"/>
            <a:endParaRPr lang="en-GB" sz="2800" u="sng">
              <a:solidFill>
                <a:schemeClr val="tx2"/>
              </a:solidFill>
              <a:latin typeface="Helvetica" pitchFamily="34" charset="0"/>
            </a:endParaRPr>
          </a:p>
        </p:txBody>
      </p:sp>
      <p:sp>
        <p:nvSpPr>
          <p:cNvPr id="400388" name="Rectangle 4"/>
          <p:cNvSpPr>
            <a:spLocks noChangeArrowheads="1"/>
          </p:cNvSpPr>
          <p:nvPr/>
        </p:nvSpPr>
        <p:spPr bwMode="auto">
          <a:xfrm>
            <a:off x="457200" y="1447800"/>
            <a:ext cx="8229600" cy="5181600"/>
          </a:xfrm>
          <a:prstGeom prst="rect">
            <a:avLst/>
          </a:prstGeom>
          <a:noFill/>
          <a:ln w="9525">
            <a:noFill/>
            <a:miter lim="800000"/>
            <a:headEnd/>
            <a:tailEnd/>
          </a:ln>
          <a:effectLst/>
        </p:spPr>
        <p:txBody>
          <a:bodyPr/>
          <a:lstStyle/>
          <a:p>
            <a:pPr marL="230188" indent="-230188">
              <a:lnSpc>
                <a:spcPct val="80000"/>
              </a:lnSpc>
              <a:spcBef>
                <a:spcPct val="20000"/>
              </a:spcBef>
              <a:buFontTx/>
              <a:buChar char="•"/>
            </a:pPr>
            <a:endParaRPr lang="en-US" sz="700" u="sng" dirty="0">
              <a:solidFill>
                <a:srgbClr val="FF0000"/>
              </a:solidFill>
            </a:endParaRPr>
          </a:p>
          <a:p>
            <a:pPr marL="230188" indent="-230188">
              <a:lnSpc>
                <a:spcPct val="80000"/>
              </a:lnSpc>
              <a:spcBef>
                <a:spcPct val="20000"/>
              </a:spcBef>
              <a:spcAft>
                <a:spcPct val="40000"/>
              </a:spcAft>
              <a:buFontTx/>
              <a:buChar char="•"/>
            </a:pPr>
            <a:r>
              <a:rPr lang="en-US" sz="1800" b="1" dirty="0"/>
              <a:t>All IEEE-SA standards meetings shall be conducted in compliance with all applicable laws, including antitrust and competition laws. </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the interpretation, validity, or essentiality of patents/patent claims. </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specific license rates, terms, or conditions.</a:t>
            </a:r>
          </a:p>
          <a:p>
            <a:pPr marL="1143000" lvl="2" indent="-228600">
              <a:lnSpc>
                <a:spcPct val="80000"/>
              </a:lnSpc>
              <a:spcBef>
                <a:spcPct val="20000"/>
              </a:spcBef>
              <a:spcAft>
                <a:spcPct val="40000"/>
              </a:spcAft>
              <a:buFontTx/>
              <a:buChar char="•"/>
            </a:pPr>
            <a:r>
              <a:rPr lang="en-US" sz="1400" dirty="0"/>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FontTx/>
              <a:buChar char="–"/>
            </a:pPr>
            <a:r>
              <a:rPr lang="en-GB" sz="1400" dirty="0"/>
              <a:t>Technical considerations remain primary focus</a:t>
            </a:r>
            <a:endParaRPr lang="en-US" sz="1400" dirty="0"/>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or engage in the fixing of product prices, allocation of customers, or division of sales markets.</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the status or substance of ongoing or threatened litigation.</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be silent if inappropriate topics are discussed </a:t>
            </a:r>
            <a:r>
              <a:rPr lang="en-US" sz="1600" b="1" dirty="0">
                <a:latin typeface="Arial"/>
              </a:rPr>
              <a:t>…</a:t>
            </a:r>
            <a:r>
              <a:rPr lang="en-US" sz="1600" b="1" dirty="0"/>
              <a:t> do formally object.</a:t>
            </a:r>
          </a:p>
          <a:p>
            <a:pPr marL="230188" indent="-230188" algn="ctr">
              <a:lnSpc>
                <a:spcPct val="80000"/>
              </a:lnSpc>
              <a:spcBef>
                <a:spcPct val="20000"/>
              </a:spcBef>
            </a:pPr>
            <a:r>
              <a:rPr lang="en-US" sz="1000" b="1" dirty="0"/>
              <a:t>---------------------------------------------------------------   </a:t>
            </a:r>
            <a:endParaRPr lang="en-US" b="1" dirty="0"/>
          </a:p>
          <a:p>
            <a:pPr marL="230188" indent="-230188" algn="ctr">
              <a:lnSpc>
                <a:spcPct val="80000"/>
              </a:lnSpc>
              <a:spcBef>
                <a:spcPct val="20000"/>
              </a:spcBef>
            </a:pPr>
            <a:r>
              <a:rPr lang="en-US" b="1" dirty="0"/>
              <a:t>See </a:t>
            </a:r>
            <a:r>
              <a:rPr lang="en-US" b="1" i="1" dirty="0"/>
              <a:t>IEEE-SA Standards Board Operations Manual</a:t>
            </a:r>
            <a:r>
              <a:rPr lang="en-US" b="1" dirty="0"/>
              <a:t>, clause 5.3.10 and </a:t>
            </a:r>
            <a:r>
              <a:rPr lang="en-GB" b="1" dirty="0"/>
              <a:t>“Promoting Competition and Innovation: What You Need to Know about the IEEE Standards Association's Antitrust and Competition Policy”</a:t>
            </a:r>
            <a:r>
              <a:rPr lang="en-US" b="1" dirty="0"/>
              <a:t> for more details.</a:t>
            </a:r>
          </a:p>
        </p:txBody>
      </p:sp>
      <p:sp>
        <p:nvSpPr>
          <p:cNvPr id="400389" name="Text Box 5"/>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#4</a:t>
            </a:r>
            <a:endParaRPr lang="en-US" sz="1400"/>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11780</TotalTime>
  <Words>1734</Words>
  <Application>Microsoft PowerPoint</Application>
  <PresentationFormat>On-screen Show (4:3)</PresentationFormat>
  <Paragraphs>344</Paragraphs>
  <Slides>24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Times New Roman</vt:lpstr>
      <vt:lpstr>ＭＳ Ｐゴシック</vt:lpstr>
      <vt:lpstr>Helvetica</vt:lpstr>
      <vt:lpstr>Arial</vt:lpstr>
      <vt:lpstr>Monotype Sorts</vt:lpstr>
      <vt:lpstr>Default Design</vt:lpstr>
      <vt:lpstr>Microsoft Office Excel Worksheet</vt:lpstr>
      <vt:lpstr>Slide 1</vt:lpstr>
      <vt:lpstr> </vt:lpstr>
      <vt:lpstr>Instructions for the WG Chair</vt:lpstr>
      <vt:lpstr>Participants, Patents, and Duty to Inform</vt:lpstr>
      <vt:lpstr>Patent Related Links</vt:lpstr>
      <vt:lpstr>Call for Potentially Essential Patents</vt:lpstr>
      <vt:lpstr>Slide 7</vt:lpstr>
      <vt:lpstr>Slide 8</vt:lpstr>
      <vt:lpstr>Other Guidelines for IEEE WG Meetings</vt:lpstr>
      <vt:lpstr>Chair’s Role</vt:lpstr>
      <vt:lpstr>802.15.4f PAR Scope</vt:lpstr>
      <vt:lpstr>802.15.4f PAR Purpose</vt:lpstr>
      <vt:lpstr>Project Meeting Dates and Locations http://grouper.ieee.org/groups/802/15/pub/Meeting_Plan.html</vt:lpstr>
      <vt:lpstr>Draft 802.15.4f Timeline </vt:lpstr>
      <vt:lpstr>Slide 15</vt:lpstr>
      <vt:lpstr>TG4f Meeting Sessions This Week</vt:lpstr>
      <vt:lpstr>Home IEEE 802 Organization Standards Download availability</vt:lpstr>
      <vt:lpstr>Slide 18</vt:lpstr>
      <vt:lpstr>IEEE 802 GENERAL INFORMATION </vt:lpstr>
      <vt:lpstr>Suggestion - Review IEEE 802.15.4e MAC amendment Application Presentations/Preliminary Proposals/Final Proposals</vt:lpstr>
      <vt:lpstr>Suggestion – Review IEEE 802.15.4c, 15.4d, and 15.4g PHY development documents</vt:lpstr>
      <vt:lpstr>Become a ‘Voter’</vt:lpstr>
      <vt:lpstr>Slide 23</vt:lpstr>
      <vt:lpstr>TG4f Officers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TG3c Opening introduction</dc:title>
  <dc:creator/>
  <cp:lastModifiedBy>Tim Harrington</cp:lastModifiedBy>
  <cp:revision>753</cp:revision>
  <cp:lastPrinted>2000-03-07T00:55:37Z</cp:lastPrinted>
  <dcterms:created xsi:type="dcterms:W3CDTF">1998-02-10T13:07:52Z</dcterms:created>
  <dcterms:modified xsi:type="dcterms:W3CDTF">2010-05-15T11:20:45Z</dcterms:modified>
  <cp:category>15-06-0523-00-003c</cp:category>
</cp:coreProperties>
</file>