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5"/>
  </p:notesMasterIdLst>
  <p:handoutMasterIdLst>
    <p:handoutMasterId r:id="rId6"/>
  </p:handoutMasterIdLst>
  <p:sldIdLst>
    <p:sldId id="256" r:id="rId2"/>
    <p:sldId id="259" r:id="rId3"/>
    <p:sldId id="260" r:id="rId4"/>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CC66"/>
    <a:srgbClr val="FFFF99"/>
    <a:srgbClr val="FFFF66"/>
    <a:srgbClr val="FF0000"/>
    <a:srgbClr val="7A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61" autoAdjust="0"/>
    <p:restoredTop sz="94599" autoAdjust="0"/>
  </p:normalViewPr>
  <p:slideViewPr>
    <p:cSldViewPr>
      <p:cViewPr>
        <p:scale>
          <a:sx n="70" d="100"/>
          <a:sy n="70" d="100"/>
        </p:scale>
        <p:origin x="-1674" y="-126"/>
      </p:cViewPr>
      <p:guideLst>
        <p:guide orient="horz" pos="2160"/>
        <p:guide pos="2880"/>
      </p:guideLst>
    </p:cSldViewPr>
  </p:slideViewPr>
  <p:outlineViewPr>
    <p:cViewPr>
      <p:scale>
        <a:sx n="33" d="100"/>
        <a:sy n="33" d="100"/>
      </p:scale>
      <p:origin x="0" y="1271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40150" y="184150"/>
            <a:ext cx="284162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3075" name="Rectangle 3"/>
          <p:cNvSpPr>
            <a:spLocks noGrp="1" noChangeArrowheads="1"/>
          </p:cNvSpPr>
          <p:nvPr>
            <p:ph type="dt" sz="quarter" idx="1"/>
          </p:nvPr>
        </p:nvSpPr>
        <p:spPr bwMode="auto">
          <a:xfrm>
            <a:off x="733425" y="184150"/>
            <a:ext cx="2436813"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3076" name="Rectangle 4"/>
          <p:cNvSpPr>
            <a:spLocks noGrp="1" noChangeArrowheads="1"/>
          </p:cNvSpPr>
          <p:nvPr>
            <p:ph type="ftr" sz="quarter" idx="2"/>
          </p:nvPr>
        </p:nvSpPr>
        <p:spPr bwMode="auto">
          <a:xfrm>
            <a:off x="4389438" y="9293225"/>
            <a:ext cx="2276475"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846388" y="9293225"/>
            <a:ext cx="146050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2F5840BB-17D2-4B69-B134-1CBECB57D787}" type="slidenum">
              <a:rPr lang="en-US"/>
              <a:pPr>
                <a:defRPr/>
              </a:pPr>
              <a:t>‹#›</a:t>
            </a:fld>
            <a:endParaRPr lang="en-US"/>
          </a:p>
        </p:txBody>
      </p:sp>
      <p:sp>
        <p:nvSpPr>
          <p:cNvPr id="3078" name="Line 6"/>
          <p:cNvSpPr>
            <a:spLocks noChangeShapeType="1"/>
          </p:cNvSpPr>
          <p:nvPr/>
        </p:nvSpPr>
        <p:spPr bwMode="auto">
          <a:xfrm>
            <a:off x="731838" y="400050"/>
            <a:ext cx="58515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731838" y="9293225"/>
            <a:ext cx="750887" cy="184150"/>
          </a:xfrm>
          <a:prstGeom prst="rect">
            <a:avLst/>
          </a:prstGeom>
          <a:noFill/>
          <a:ln w="9525">
            <a:noFill/>
            <a:miter lim="800000"/>
            <a:headEnd/>
            <a:tailEnd/>
          </a:ln>
          <a:effectLst/>
        </p:spPr>
        <p:txBody>
          <a:bodyPr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731838" y="9280525"/>
            <a:ext cx="6015037"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101600"/>
            <a:ext cx="296862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2051" name="Rectangle 3"/>
          <p:cNvSpPr>
            <a:spLocks noGrp="1" noChangeArrowheads="1"/>
          </p:cNvSpPr>
          <p:nvPr>
            <p:ph type="dt" idx="1"/>
          </p:nvPr>
        </p:nvSpPr>
        <p:spPr bwMode="auto">
          <a:xfrm>
            <a:off x="690563" y="101600"/>
            <a:ext cx="2886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5124"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78275" y="9296400"/>
            <a:ext cx="26479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95625" y="9296400"/>
            <a:ext cx="846138"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DE1B209-4C11-4694-9521-DB103DA3C05B}" type="slidenum">
              <a:rPr lang="en-US"/>
              <a:pPr>
                <a:defRPr/>
              </a:pPr>
              <a:t>‹#›</a:t>
            </a:fld>
            <a:endParaRPr lang="en-US"/>
          </a:p>
        </p:txBody>
      </p:sp>
      <p:sp>
        <p:nvSpPr>
          <p:cNvPr id="2056" name="Rectangle 8"/>
          <p:cNvSpPr>
            <a:spLocks noChangeArrowheads="1"/>
          </p:cNvSpPr>
          <p:nvPr/>
        </p:nvSpPr>
        <p:spPr bwMode="auto">
          <a:xfrm>
            <a:off x="763588" y="9296400"/>
            <a:ext cx="749300" cy="184150"/>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63588" y="9294813"/>
            <a:ext cx="57880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82625" y="306388"/>
            <a:ext cx="59499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B25F3C-037B-4125-A13A-C45297B27C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05C7E7-4BEE-4654-8455-DA88A33BE27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1D1D39B-7EA1-4CC9-A7D4-3E93883859B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A2C469A-6447-4900-B98D-A11FEE9FEF2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64051B-14DA-4B08-A906-088391CCB3F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200A40-7031-4C64-920E-60D2D3645A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8"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31BF4E1-7B2D-48C5-823A-8D0405E040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4"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8F94991-1634-4E5A-97B3-C051402602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3"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EE1F0D5F-446A-4FB9-83E3-77A5A87C6B7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2792070-D980-49ED-912D-1B422C4CB8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7220728-66DD-4663-AD2F-E996DB5CA38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171450"/>
            <a:ext cx="16002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a:t>&lt;July 2009&gt;</a:t>
            </a:r>
          </a:p>
        </p:txBody>
      </p:sp>
      <p:sp>
        <p:nvSpPr>
          <p:cNvPr id="1029" name="Rectangle 5"/>
          <p:cNvSpPr>
            <a:spLocks noGrp="1" noChangeArrowheads="1"/>
          </p:cNvSpPr>
          <p:nvPr>
            <p:ph type="ftr" sz="quarter" idx="3"/>
          </p:nvPr>
        </p:nvSpPr>
        <p:spPr bwMode="auto">
          <a:xfrm>
            <a:off x="5181600" y="6475413"/>
            <a:ext cx="3429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de-DE"/>
              <a:t>Daniel Popa, &lt;Itron&gt;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2668FFF5-383E-462B-831F-8ECA0E12472E}" type="slidenum">
              <a:rPr lang="en-US"/>
              <a:pPr>
                <a:defRPr/>
              </a:pPr>
              <a:t>‹#›</a:t>
            </a:fld>
            <a:endParaRPr lang="en-US"/>
          </a:p>
        </p:txBody>
      </p:sp>
      <p:sp>
        <p:nvSpPr>
          <p:cNvPr id="1031" name="Rectangle 7"/>
          <p:cNvSpPr>
            <a:spLocks noChangeArrowheads="1"/>
          </p:cNvSpPr>
          <p:nvPr/>
        </p:nvSpPr>
        <p:spPr bwMode="auto">
          <a:xfrm>
            <a:off x="3048000" y="400050"/>
            <a:ext cx="5410200" cy="212725"/>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a:t>doc.: IEEE 802.15-&lt;doc </a:t>
            </a:r>
            <a:r>
              <a:rPr lang="en-US" b="1"/>
              <a:t>15-09-0490-01-004g</a:t>
            </a:r>
            <a:r>
              <a:rPr 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50" name="Straight Connector 5"/>
          <p:cNvCxnSpPr>
            <a:cxnSpLocks noChangeShapeType="1"/>
          </p:cNvCxnSpPr>
          <p:nvPr/>
        </p:nvCxnSpPr>
        <p:spPr bwMode="auto">
          <a:xfrm>
            <a:off x="0" y="0"/>
            <a:ext cx="914400" cy="0"/>
          </a:xfrm>
          <a:prstGeom prst="line">
            <a:avLst/>
          </a:prstGeom>
          <a:noFill/>
          <a:ln w="0" algn="ctr">
            <a:solidFill>
              <a:srgbClr val="FBFFFF"/>
            </a:solidFill>
            <a:round/>
            <a:headEnd/>
            <a:tailEnd/>
          </a:ln>
        </p:spPr>
      </p:cxnSp>
      <p:sp>
        <p:nvSpPr>
          <p:cNvPr id="2051" name="Date Placeholder 5"/>
          <p:cNvSpPr>
            <a:spLocks noGrp="1"/>
          </p:cNvSpPr>
          <p:nvPr>
            <p:ph type="dt" sz="quarter" idx="10"/>
          </p:nvPr>
        </p:nvSpPr>
        <p:spPr>
          <a:xfrm>
            <a:off x="685800" y="381000"/>
            <a:ext cx="1600200" cy="215900"/>
          </a:xfrm>
          <a:noFill/>
        </p:spPr>
        <p:txBody>
          <a:bodyPr/>
          <a:lstStyle/>
          <a:p>
            <a:r>
              <a:rPr lang="en-US" smtClean="0"/>
              <a:t>May 2010</a:t>
            </a:r>
          </a:p>
        </p:txBody>
      </p:sp>
      <p:sp>
        <p:nvSpPr>
          <p:cNvPr id="2052" name="Slide Number Placeholder 3"/>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DBF718C3-2D89-436E-8129-8ECC2266DCB3}" type="slidenum">
              <a:rPr lang="en-US" smtClean="0">
                <a:cs typeface="Arial" charset="0"/>
              </a:rPr>
              <a:pPr algn="r"/>
              <a:t>1</a:t>
            </a:fld>
            <a:endParaRPr lang="en-US" smtClean="0">
              <a:cs typeface="Arial" charset="0"/>
            </a:endParaRPr>
          </a:p>
        </p:txBody>
      </p:sp>
      <p:sp>
        <p:nvSpPr>
          <p:cNvPr id="27651" name="Rectangle 3"/>
          <p:cNvSpPr>
            <a:spLocks noChangeArrowheads="1"/>
          </p:cNvSpPr>
          <p:nvPr/>
        </p:nvSpPr>
        <p:spPr bwMode="auto">
          <a:xfrm>
            <a:off x="179388" y="666750"/>
            <a:ext cx="8820150" cy="526256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[Comments Resolution on Transmission Order  of bits forming the PHR &amp; Mode Switching Fields]	</a:t>
            </a:r>
          </a:p>
          <a:p>
            <a:pPr eaLnBrk="0" hangingPunct="0">
              <a:defRPr/>
            </a:pPr>
            <a:r>
              <a:rPr lang="en-US" sz="1600" b="1" dirty="0">
                <a:solidFill>
                  <a:schemeClr val="tx2"/>
                </a:solidFill>
              </a:rPr>
              <a:t>Date Submitted:   </a:t>
            </a:r>
            <a:r>
              <a:rPr lang="en-US" sz="1600" dirty="0">
                <a:solidFill>
                  <a:schemeClr val="tx2"/>
                </a:solidFill>
              </a:rPr>
              <a:t>[</a:t>
            </a:r>
            <a:r>
              <a:rPr lang="en-US" sz="1600" dirty="0"/>
              <a:t>May, 2010]	</a:t>
            </a:r>
          </a:p>
          <a:p>
            <a:pPr eaLnBrk="0" hangingPunct="0">
              <a:defRPr/>
            </a:pPr>
            <a:r>
              <a:rPr lang="en-US" sz="1600" b="1" dirty="0"/>
              <a:t>Source:</a:t>
            </a:r>
            <a:r>
              <a:rPr lang="en-US" sz="1600" dirty="0"/>
              <a:t> 	[Daniel Popa]    			Company [</a:t>
            </a:r>
            <a:r>
              <a:rPr lang="en-US" sz="1600" dirty="0" err="1"/>
              <a:t>Itron</a:t>
            </a:r>
            <a:r>
              <a:rPr lang="en-US" sz="1600" dirty="0"/>
              <a:t>, Inc.]</a:t>
            </a:r>
          </a:p>
          <a:p>
            <a:pPr eaLnBrk="0" hangingPunct="0">
              <a:defRPr/>
            </a:pPr>
            <a:r>
              <a:rPr lang="en-US" sz="1600" dirty="0"/>
              <a:t>	</a:t>
            </a:r>
          </a:p>
          <a:p>
            <a:pPr eaLnBrk="0" hangingPunct="0">
              <a:defRPr/>
            </a:pPr>
            <a:r>
              <a:rPr lang="en-US" sz="1600" dirty="0">
                <a:solidFill>
                  <a:schemeClr val="tx2"/>
                </a:solidFill>
              </a:rPr>
              <a:t>Address 	[76 Avenue Pierre </a:t>
            </a:r>
            <a:r>
              <a:rPr lang="en-US" sz="1600" dirty="0" err="1">
                <a:solidFill>
                  <a:schemeClr val="tx2"/>
                </a:solidFill>
              </a:rPr>
              <a:t>Brossolette</a:t>
            </a:r>
            <a:r>
              <a:rPr lang="en-US" sz="1600" dirty="0">
                <a:solidFill>
                  <a:schemeClr val="tx2"/>
                </a:solidFill>
              </a:rPr>
              <a:t>, 92240 Malakoff, France]  </a:t>
            </a:r>
          </a:p>
          <a:p>
            <a:pPr eaLnBrk="0" hangingPunct="0">
              <a:defRPr/>
            </a:pPr>
            <a:r>
              <a:rPr lang="en-US" sz="1600" dirty="0">
                <a:solidFill>
                  <a:schemeClr val="tx2"/>
                </a:solidFill>
              </a:rPr>
              <a:t>Voice:	[+33 158351760], E-Mail:[daniel.popa@itron.com]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endParaRPr lang="en-US" sz="1600" dirty="0"/>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Proposed resolution for comment on bit order transmission for PHR fields. Presented to the 802.15.4g SUN Task Group for consideration.</a:t>
            </a:r>
            <a:r>
              <a:rPr lang="en-US" sz="1600" dirty="0">
                <a:solidFill>
                  <a:schemeClr val="tx2"/>
                </a:solidFill>
              </a:rPr>
              <a:t>]</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054"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15-10-0265-01-004g</a:t>
            </a:r>
            <a:r>
              <a:rPr lang="en-US" sz="1400" b="1" dirty="0"/>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800100" y="642938"/>
            <a:ext cx="7772400" cy="638175"/>
          </a:xfrm>
        </p:spPr>
        <p:txBody>
          <a:bodyPr/>
          <a:lstStyle/>
          <a:p>
            <a:r>
              <a:rPr lang="en-US" sz="3200" smtClean="0"/>
              <a:t>Transmission order for PHR bits</a:t>
            </a:r>
          </a:p>
        </p:txBody>
      </p:sp>
      <p:sp>
        <p:nvSpPr>
          <p:cNvPr id="3075" name="Date Placeholder 1"/>
          <p:cNvSpPr>
            <a:spLocks noGrp="1"/>
          </p:cNvSpPr>
          <p:nvPr>
            <p:ph type="dt" sz="quarter" idx="10"/>
          </p:nvPr>
        </p:nvSpPr>
        <p:spPr>
          <a:xfrm>
            <a:off x="685800" y="381000"/>
            <a:ext cx="1600200" cy="215900"/>
          </a:xfrm>
          <a:noFill/>
        </p:spPr>
        <p:txBody>
          <a:bodyPr/>
          <a:lstStyle/>
          <a:p>
            <a:r>
              <a:rPr lang="en-US" smtClean="0"/>
              <a:t>May 2010</a:t>
            </a:r>
          </a:p>
        </p:txBody>
      </p:sp>
      <p:sp>
        <p:nvSpPr>
          <p:cNvPr id="3076" name="Slide Number Placeholder 2"/>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7E051554-62DC-46D6-BDD7-33411FDF26AD}" type="slidenum">
              <a:rPr lang="en-US" smtClean="0">
                <a:cs typeface="Arial" charset="0"/>
              </a:rPr>
              <a:pPr algn="r"/>
              <a:t>2</a:t>
            </a:fld>
            <a:endParaRPr lang="en-US" smtClean="0">
              <a:cs typeface="Arial" charset="0"/>
            </a:endParaRPr>
          </a:p>
        </p:txBody>
      </p:sp>
      <p:graphicFrame>
        <p:nvGraphicFramePr>
          <p:cNvPr id="8" name="Table 7"/>
          <p:cNvGraphicFramePr>
            <a:graphicFrameLocks noGrp="1"/>
          </p:cNvGraphicFramePr>
          <p:nvPr/>
        </p:nvGraphicFramePr>
        <p:xfrm>
          <a:off x="1857375" y="4357688"/>
          <a:ext cx="6096000" cy="571504"/>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285752">
                <a:tc>
                  <a:txBody>
                    <a:bodyPr/>
                    <a:lstStyle/>
                    <a:p>
                      <a:pPr algn="ct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(b1,b2)</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(b3)</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2">
                <a:tc>
                  <a:txBody>
                    <a:bodyPr/>
                    <a:lstStyle/>
                    <a:p>
                      <a:pPr algn="ctr"/>
                      <a:r>
                        <a:rPr lang="en-US" sz="1100" b="0" dirty="0" smtClean="0">
                          <a:solidFill>
                            <a:schemeClr val="tx1"/>
                          </a:solidFill>
                        </a:rPr>
                        <a:t>(Sub)field name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Mode Switching</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Reserved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FCS 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Data whitening</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nvGraphicFramePr>
        <p:xfrm>
          <a:off x="4119563" y="1714500"/>
          <a:ext cx="1524000" cy="285752"/>
        </p:xfrm>
        <a:graphic>
          <a:graphicData uri="http://schemas.openxmlformats.org/drawingml/2006/table">
            <a:tbl>
              <a:tblPr firstRow="1" bandRow="1">
                <a:tableStyleId>{5C22544A-7EE6-4342-B048-85BDC9FD1C3A}</a:tableStyleId>
              </a:tblPr>
              <a:tblGrid>
                <a:gridCol w="1524000"/>
              </a:tblGrid>
              <a:tr h="285752">
                <a:tc>
                  <a:txBody>
                    <a:bodyPr/>
                    <a:lstStyle/>
                    <a:p>
                      <a:pPr algn="ctr"/>
                      <a:r>
                        <a:rPr lang="en-US" sz="1100" b="0" dirty="0" smtClean="0">
                          <a:solidFill>
                            <a:schemeClr val="tx1"/>
                          </a:solidFill>
                        </a:rPr>
                        <a:t>PHR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nvGraphicFramePr>
        <p:xfrm>
          <a:off x="3143250" y="2786063"/>
          <a:ext cx="3657600" cy="571504"/>
        </p:xfrm>
        <a:graphic>
          <a:graphicData uri="http://schemas.openxmlformats.org/drawingml/2006/table">
            <a:tbl>
              <a:tblPr firstRow="1" bandRow="1">
                <a:tableStyleId>{5C22544A-7EE6-4342-B048-85BDC9FD1C3A}</a:tableStyleId>
              </a:tblPr>
              <a:tblGrid>
                <a:gridCol w="1219200"/>
                <a:gridCol w="1219200"/>
                <a:gridCol w="1219200"/>
              </a:tblGrid>
              <a:tr h="285752">
                <a:tc>
                  <a:txBody>
                    <a:bodyPr/>
                    <a:lstStyle/>
                    <a:p>
                      <a:pPr algn="ct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(b0,b1,b2,b3,b4)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(b5,b6, …, b15)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2">
                <a:tc>
                  <a:txBody>
                    <a:bodyPr/>
                    <a:lstStyle/>
                    <a:p>
                      <a:pPr algn="ctr"/>
                      <a:r>
                        <a:rPr lang="en-US" sz="1100" b="0" dirty="0" smtClean="0">
                          <a:solidFill>
                            <a:schemeClr val="tx1"/>
                          </a:solidFill>
                        </a:rPr>
                        <a:t>(Sub)field name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Packet control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Payload 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3117" name="Straight Connector 12"/>
          <p:cNvCxnSpPr>
            <a:cxnSpLocks noChangeShapeType="1"/>
          </p:cNvCxnSpPr>
          <p:nvPr/>
        </p:nvCxnSpPr>
        <p:spPr bwMode="auto">
          <a:xfrm rot="10800000" flipV="1">
            <a:off x="3143250" y="2000250"/>
            <a:ext cx="1000125" cy="785813"/>
          </a:xfrm>
          <a:prstGeom prst="line">
            <a:avLst/>
          </a:prstGeom>
          <a:noFill/>
          <a:ln w="12700" algn="ctr">
            <a:solidFill>
              <a:srgbClr val="FF0000"/>
            </a:solidFill>
            <a:prstDash val="dash"/>
            <a:round/>
            <a:headEnd/>
            <a:tailEnd/>
          </a:ln>
        </p:spPr>
      </p:cxnSp>
      <p:cxnSp>
        <p:nvCxnSpPr>
          <p:cNvPr id="3118" name="Straight Connector 14"/>
          <p:cNvCxnSpPr>
            <a:cxnSpLocks noChangeShapeType="1"/>
          </p:cNvCxnSpPr>
          <p:nvPr/>
        </p:nvCxnSpPr>
        <p:spPr bwMode="auto">
          <a:xfrm>
            <a:off x="5643563" y="2000250"/>
            <a:ext cx="1143000" cy="785813"/>
          </a:xfrm>
          <a:prstGeom prst="line">
            <a:avLst/>
          </a:prstGeom>
          <a:noFill/>
          <a:ln w="12700" algn="ctr">
            <a:solidFill>
              <a:srgbClr val="FF0000"/>
            </a:solidFill>
            <a:prstDash val="dash"/>
            <a:round/>
            <a:headEnd/>
            <a:tailEnd/>
          </a:ln>
        </p:spPr>
      </p:cxnSp>
      <p:cxnSp>
        <p:nvCxnSpPr>
          <p:cNvPr id="3119" name="Straight Connector 16"/>
          <p:cNvCxnSpPr>
            <a:cxnSpLocks noChangeShapeType="1"/>
          </p:cNvCxnSpPr>
          <p:nvPr/>
        </p:nvCxnSpPr>
        <p:spPr bwMode="auto">
          <a:xfrm rot="10800000" flipV="1">
            <a:off x="3071813" y="3352800"/>
            <a:ext cx="1271587" cy="1004888"/>
          </a:xfrm>
          <a:prstGeom prst="line">
            <a:avLst/>
          </a:prstGeom>
          <a:noFill/>
          <a:ln w="12700" algn="ctr">
            <a:solidFill>
              <a:srgbClr val="FF0000"/>
            </a:solidFill>
            <a:prstDash val="dash"/>
            <a:round/>
            <a:headEnd/>
            <a:tailEnd/>
          </a:ln>
        </p:spPr>
      </p:cxnSp>
      <p:cxnSp>
        <p:nvCxnSpPr>
          <p:cNvPr id="3120" name="Straight Connector 18"/>
          <p:cNvCxnSpPr>
            <a:cxnSpLocks noChangeShapeType="1"/>
          </p:cNvCxnSpPr>
          <p:nvPr/>
        </p:nvCxnSpPr>
        <p:spPr bwMode="auto">
          <a:xfrm>
            <a:off x="5562600" y="3352800"/>
            <a:ext cx="2366963" cy="1004888"/>
          </a:xfrm>
          <a:prstGeom prst="line">
            <a:avLst/>
          </a:prstGeom>
          <a:noFill/>
          <a:ln w="12700" algn="ctr">
            <a:solidFill>
              <a:srgbClr val="FF0000"/>
            </a:solidFill>
            <a:prstDash val="dash"/>
            <a:round/>
            <a:headEnd/>
            <a:tailEnd/>
          </a:ln>
        </p:spPr>
      </p:cxnSp>
      <p:sp>
        <p:nvSpPr>
          <p:cNvPr id="3121" name="Content Placeholder 4"/>
          <p:cNvSpPr>
            <a:spLocks noGrp="1"/>
          </p:cNvSpPr>
          <p:nvPr>
            <p:ph idx="1"/>
          </p:nvPr>
        </p:nvSpPr>
        <p:spPr>
          <a:xfrm>
            <a:off x="533400" y="5486400"/>
            <a:ext cx="7772400" cy="609600"/>
          </a:xfrm>
        </p:spPr>
        <p:txBody>
          <a:bodyPr/>
          <a:lstStyle/>
          <a:p>
            <a:r>
              <a:rPr lang="en-US" sz="1200" dirty="0" smtClean="0"/>
              <a:t>Add the following statement: </a:t>
            </a:r>
            <a:r>
              <a:rPr lang="en-US" sz="1200" i="1" dirty="0" smtClean="0"/>
              <a:t>Each (sub)field inside the PHR is (over-the-air) transmitted starting from the leftmost bit, where the leftmost bit is the LSB</a:t>
            </a:r>
            <a:r>
              <a:rPr lang="en-US" sz="1200" dirty="0" smtClean="0"/>
              <a:t>.</a:t>
            </a:r>
          </a:p>
        </p:txBody>
      </p:sp>
      <p:sp>
        <p:nvSpPr>
          <p:cNvPr id="3122" name="TextBox 17"/>
          <p:cNvSpPr txBox="1">
            <a:spLocks noChangeArrowheads="1"/>
          </p:cNvSpPr>
          <p:nvPr/>
        </p:nvSpPr>
        <p:spPr bwMode="auto">
          <a:xfrm>
            <a:off x="5029200" y="301625"/>
            <a:ext cx="3505200" cy="307975"/>
          </a:xfrm>
          <a:prstGeom prst="rect">
            <a:avLst/>
          </a:prstGeom>
          <a:solidFill>
            <a:schemeClr val="bg1"/>
          </a:solidFill>
          <a:ln w="9525">
            <a:noFill/>
            <a:miter lim="800000"/>
            <a:headEnd/>
            <a:tailEnd/>
          </a:ln>
        </p:spPr>
        <p:txBody>
          <a:bodyPr>
            <a:spAutoFit/>
          </a:bodyPr>
          <a:lstStyle/>
          <a:p>
            <a:r>
              <a:rPr lang="en-US" sz="1400" b="1"/>
              <a:t>doc.: IEEE 802.15&lt;doc 15-09-xxx-xx-004g&gt;</a:t>
            </a:r>
          </a:p>
        </p:txBody>
      </p:sp>
      <p:sp>
        <p:nvSpPr>
          <p:cNvPr id="3123"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15-10-0265-01-004g</a:t>
            </a:r>
            <a:r>
              <a:rPr lang="en-US" sz="1400" b="1" dirty="0"/>
              <a:t>&gt;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800100" y="642938"/>
            <a:ext cx="7772400" cy="638175"/>
          </a:xfrm>
        </p:spPr>
        <p:txBody>
          <a:bodyPr/>
          <a:lstStyle/>
          <a:p>
            <a:r>
              <a:rPr lang="en-US" sz="2800" smtClean="0"/>
              <a:t>Transmission order for Mode Switching Frame bits</a:t>
            </a:r>
          </a:p>
        </p:txBody>
      </p:sp>
      <p:sp>
        <p:nvSpPr>
          <p:cNvPr id="4099" name="Date Placeholder 1"/>
          <p:cNvSpPr>
            <a:spLocks noGrp="1"/>
          </p:cNvSpPr>
          <p:nvPr>
            <p:ph type="dt" sz="quarter" idx="10"/>
          </p:nvPr>
        </p:nvSpPr>
        <p:spPr>
          <a:noFill/>
        </p:spPr>
        <p:txBody>
          <a:bodyPr/>
          <a:lstStyle/>
          <a:p>
            <a:r>
              <a:rPr lang="en-US" smtClean="0"/>
              <a:t>March 2010</a:t>
            </a:r>
          </a:p>
        </p:txBody>
      </p:sp>
      <p:sp>
        <p:nvSpPr>
          <p:cNvPr id="4100" name="Slide Number Placeholder 2"/>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07AF437C-A025-4D50-8A8A-AA86DEA504DA}" type="slidenum">
              <a:rPr lang="en-US" smtClean="0">
                <a:cs typeface="Arial" charset="0"/>
              </a:rPr>
              <a:pPr algn="r"/>
              <a:t>3</a:t>
            </a:fld>
            <a:endParaRPr lang="en-US" smtClean="0">
              <a:cs typeface="Arial" charset="0"/>
            </a:endParaRPr>
          </a:p>
        </p:txBody>
      </p:sp>
      <p:graphicFrame>
        <p:nvGraphicFramePr>
          <p:cNvPr id="8" name="Table 7"/>
          <p:cNvGraphicFramePr>
            <a:graphicFrameLocks noGrp="1"/>
          </p:cNvGraphicFramePr>
          <p:nvPr/>
        </p:nvGraphicFramePr>
        <p:xfrm>
          <a:off x="785813" y="3071813"/>
          <a:ext cx="7572426" cy="712472"/>
        </p:xfrm>
        <a:graphic>
          <a:graphicData uri="http://schemas.openxmlformats.org/drawingml/2006/table">
            <a:tbl>
              <a:tblPr firstRow="1" bandRow="1">
                <a:tableStyleId>{5C22544A-7EE6-4342-B048-85BDC9FD1C3A}</a:tableStyleId>
              </a:tblPr>
              <a:tblGrid>
                <a:gridCol w="1214446"/>
                <a:gridCol w="1214446"/>
                <a:gridCol w="1357321"/>
                <a:gridCol w="1262071"/>
                <a:gridCol w="1166822"/>
                <a:gridCol w="1357320"/>
              </a:tblGrid>
              <a:tr h="285752">
                <a:tc>
                  <a:txBody>
                    <a:bodyPr/>
                    <a:lstStyle/>
                    <a:p>
                      <a:pPr algn="ct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(b1,b2)</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(b3)</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(b4,b5,…,b10)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(b11,…,b15)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2">
                <a:tc>
                  <a:txBody>
                    <a:bodyPr/>
                    <a:lstStyle/>
                    <a:p>
                      <a:pPr algn="ctr"/>
                      <a:r>
                        <a:rPr lang="en-US" sz="1100" b="0" dirty="0" smtClean="0">
                          <a:solidFill>
                            <a:schemeClr val="tx1"/>
                          </a:solidFill>
                        </a:rPr>
                        <a:t>(Sub)field name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smtClean="0">
                          <a:solidFill>
                            <a:schemeClr val="tx1"/>
                          </a:solidFill>
                        </a:rPr>
                        <a:t>Mode switching</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Mode</a:t>
                      </a:r>
                      <a:r>
                        <a:rPr lang="en-US" sz="1100" b="0" baseline="0" dirty="0" smtClean="0">
                          <a:solidFill>
                            <a:schemeClr val="tx1"/>
                          </a:solidFill>
                        </a:rPr>
                        <a:t> switch parameter entry </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New Mode FEC</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New Mode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Mode Switch FEC</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nvGraphicFramePr>
        <p:xfrm>
          <a:off x="4048125" y="1500188"/>
          <a:ext cx="1819275" cy="285752"/>
        </p:xfrm>
        <a:graphic>
          <a:graphicData uri="http://schemas.openxmlformats.org/drawingml/2006/table">
            <a:tbl>
              <a:tblPr firstRow="1" bandRow="1">
                <a:tableStyleId>{5C22544A-7EE6-4342-B048-85BDC9FD1C3A}</a:tableStyleId>
              </a:tblPr>
              <a:tblGrid>
                <a:gridCol w="1819275"/>
              </a:tblGrid>
              <a:tr h="285752">
                <a:tc>
                  <a:txBody>
                    <a:bodyPr/>
                    <a:lstStyle/>
                    <a:p>
                      <a:pPr algn="ctr"/>
                      <a:r>
                        <a:rPr lang="en-US" sz="1100" b="0" dirty="0" smtClean="0">
                          <a:solidFill>
                            <a:schemeClr val="tx1"/>
                          </a:solidFill>
                        </a:rPr>
                        <a:t>Mode Switching Frame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4130" name="Straight Connector 16"/>
          <p:cNvCxnSpPr>
            <a:cxnSpLocks noChangeShapeType="1"/>
          </p:cNvCxnSpPr>
          <p:nvPr/>
        </p:nvCxnSpPr>
        <p:spPr bwMode="auto">
          <a:xfrm rot="10800000" flipV="1">
            <a:off x="2000250" y="1785938"/>
            <a:ext cx="2071688" cy="1285875"/>
          </a:xfrm>
          <a:prstGeom prst="line">
            <a:avLst/>
          </a:prstGeom>
          <a:noFill/>
          <a:ln w="12700" algn="ctr">
            <a:solidFill>
              <a:srgbClr val="FF0000"/>
            </a:solidFill>
            <a:prstDash val="dash"/>
            <a:round/>
            <a:headEnd/>
            <a:tailEnd/>
          </a:ln>
        </p:spPr>
      </p:cxnSp>
      <p:cxnSp>
        <p:nvCxnSpPr>
          <p:cNvPr id="4131" name="Straight Connector 18"/>
          <p:cNvCxnSpPr>
            <a:cxnSpLocks noChangeShapeType="1"/>
          </p:cNvCxnSpPr>
          <p:nvPr/>
        </p:nvCxnSpPr>
        <p:spPr bwMode="auto">
          <a:xfrm>
            <a:off x="5943600" y="1828800"/>
            <a:ext cx="2414588" cy="1243013"/>
          </a:xfrm>
          <a:prstGeom prst="line">
            <a:avLst/>
          </a:prstGeom>
          <a:noFill/>
          <a:ln w="12700" algn="ctr">
            <a:solidFill>
              <a:srgbClr val="FF0000"/>
            </a:solidFill>
            <a:prstDash val="dash"/>
            <a:round/>
            <a:headEnd/>
            <a:tailEnd/>
          </a:ln>
        </p:spPr>
      </p:cxnSp>
      <p:sp>
        <p:nvSpPr>
          <p:cNvPr id="4132" name="Content Placeholder 4"/>
          <p:cNvSpPr>
            <a:spLocks noGrp="1"/>
          </p:cNvSpPr>
          <p:nvPr>
            <p:ph idx="1"/>
          </p:nvPr>
        </p:nvSpPr>
        <p:spPr>
          <a:xfrm>
            <a:off x="500063" y="5791200"/>
            <a:ext cx="7772400" cy="476250"/>
          </a:xfrm>
        </p:spPr>
        <p:txBody>
          <a:bodyPr/>
          <a:lstStyle/>
          <a:p>
            <a:r>
              <a:rPr lang="en-US" sz="1200" dirty="0" smtClean="0"/>
              <a:t>Add the following statement: </a:t>
            </a:r>
            <a:r>
              <a:rPr lang="en-US" sz="1200" i="1" dirty="0" smtClean="0"/>
              <a:t>Each (sub)field inside the Mode Switching Frame is (over-the-air) transmitted starting from the leftmost bit, where the leftmost bit is the LSB</a:t>
            </a:r>
            <a:r>
              <a:rPr lang="en-US" sz="1200" dirty="0" smtClean="0"/>
              <a:t>.</a:t>
            </a:r>
          </a:p>
        </p:txBody>
      </p:sp>
      <p:graphicFrame>
        <p:nvGraphicFramePr>
          <p:cNvPr id="24" name="Table 23"/>
          <p:cNvGraphicFramePr>
            <a:graphicFrameLocks noGrp="1"/>
          </p:cNvGraphicFramePr>
          <p:nvPr/>
        </p:nvGraphicFramePr>
        <p:xfrm>
          <a:off x="3309938" y="4714875"/>
          <a:ext cx="5048284" cy="712472"/>
        </p:xfrm>
        <a:graphic>
          <a:graphicData uri="http://schemas.openxmlformats.org/drawingml/2006/table">
            <a:tbl>
              <a:tblPr firstRow="1" bandRow="1">
                <a:tableStyleId>{5C22544A-7EE6-4342-B048-85BDC9FD1C3A}</a:tableStyleId>
              </a:tblPr>
              <a:tblGrid>
                <a:gridCol w="1214446"/>
                <a:gridCol w="1214446"/>
                <a:gridCol w="1357321"/>
                <a:gridCol w="1262071"/>
              </a:tblGrid>
              <a:tr h="285752">
                <a:tc>
                  <a:txBody>
                    <a:bodyPr/>
                    <a:lstStyle/>
                    <a:p>
                      <a:pPr algn="ct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(b5,b6)</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(b7,b8,b9,b10)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2">
                <a:tc>
                  <a:txBody>
                    <a:bodyPr/>
                    <a:lstStyle/>
                    <a:p>
                      <a:pPr algn="ctr"/>
                      <a:r>
                        <a:rPr lang="en-US" sz="1100" b="0" dirty="0" smtClean="0">
                          <a:solidFill>
                            <a:schemeClr val="tx1"/>
                          </a:solidFill>
                        </a:rPr>
                        <a:t>(Sub)field name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Page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baseline="0" dirty="0" smtClean="0">
                          <a:solidFill>
                            <a:schemeClr val="tx1"/>
                          </a:solidFill>
                        </a:rPr>
                        <a:t>Modulation Scheme </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b="0" dirty="0" smtClean="0">
                          <a:solidFill>
                            <a:schemeClr val="tx1"/>
                          </a:solidFill>
                        </a:rPr>
                        <a:t>Mode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4150" name="Straight Connector 25"/>
          <p:cNvCxnSpPr>
            <a:cxnSpLocks noChangeShapeType="1"/>
          </p:cNvCxnSpPr>
          <p:nvPr/>
        </p:nvCxnSpPr>
        <p:spPr bwMode="auto">
          <a:xfrm rot="10800000" flipV="1">
            <a:off x="4500563" y="3786188"/>
            <a:ext cx="1357312" cy="928687"/>
          </a:xfrm>
          <a:prstGeom prst="line">
            <a:avLst/>
          </a:prstGeom>
          <a:noFill/>
          <a:ln w="12700" algn="ctr">
            <a:solidFill>
              <a:srgbClr val="FF0000"/>
            </a:solidFill>
            <a:prstDash val="dash"/>
            <a:round/>
            <a:headEnd/>
            <a:tailEnd/>
          </a:ln>
        </p:spPr>
      </p:cxnSp>
      <p:cxnSp>
        <p:nvCxnSpPr>
          <p:cNvPr id="4151" name="Straight Connector 26"/>
          <p:cNvCxnSpPr>
            <a:cxnSpLocks noChangeShapeType="1"/>
          </p:cNvCxnSpPr>
          <p:nvPr/>
        </p:nvCxnSpPr>
        <p:spPr bwMode="auto">
          <a:xfrm>
            <a:off x="7000875" y="3786188"/>
            <a:ext cx="1357313" cy="928687"/>
          </a:xfrm>
          <a:prstGeom prst="line">
            <a:avLst/>
          </a:prstGeom>
          <a:noFill/>
          <a:ln w="12700" algn="ctr">
            <a:solidFill>
              <a:srgbClr val="FF0000"/>
            </a:solidFill>
            <a:prstDash val="dash"/>
            <a:round/>
            <a:headEnd/>
            <a:tailEnd/>
          </a:ln>
        </p:spPr>
      </p:cxnSp>
      <p:sp>
        <p:nvSpPr>
          <p:cNvPr id="4152"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15-10-0265-01-004g</a:t>
            </a:r>
            <a:r>
              <a:rPr lang="en-US" sz="1400" b="1" dirty="0"/>
              <a:t>&gt;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237</Words>
  <Application>Microsoft Office PowerPoint</Application>
  <PresentationFormat>On-screen Show (4:3)</PresentationFormat>
  <Paragraphs>61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Slide 1</vt:lpstr>
      <vt:lpstr>Transmission order for PHR bits</vt:lpstr>
      <vt:lpstr>Transmission order for Mode Switching Frame bits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
  <cp:revision>10</cp:revision>
  <cp:lastPrinted>1901-01-01T05:00:00Z</cp:lastPrinted>
  <dcterms:created xsi:type="dcterms:W3CDTF">1901-01-01T05:00:00Z</dcterms:created>
  <dcterms:modified xsi:type="dcterms:W3CDTF">2010-05-18T08:08:47Z</dcterms:modified>
</cp:coreProperties>
</file>