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68" r:id="rId2"/>
    <p:sldId id="256" r:id="rId3"/>
    <p:sldId id="273" r:id="rId4"/>
    <p:sldId id="272" r:id="rId5"/>
    <p:sldId id="276" r:id="rId6"/>
    <p:sldId id="281" r:id="rId7"/>
    <p:sldId id="282" r:id="rId8"/>
    <p:sldId id="275" r:id="rId9"/>
    <p:sldId id="290" r:id="rId10"/>
    <p:sldId id="277" r:id="rId11"/>
    <p:sldId id="291" r:id="rId12"/>
    <p:sldId id="292" r:id="rId13"/>
    <p:sldId id="293" r:id="rId14"/>
    <p:sldId id="288" r:id="rId15"/>
    <p:sldId id="287" r:id="rId16"/>
    <p:sldId id="284" r:id="rId17"/>
    <p:sldId id="285" r:id="rId18"/>
    <p:sldId id="286" r:id="rId19"/>
    <p:sldId id="289" r:id="rId20"/>
    <p:sldId id="294" r:id="rId21"/>
    <p:sldId id="280" r:id="rId22"/>
    <p:sldId id="27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086" y="-336"/>
      </p:cViewPr>
      <p:guideLst>
        <p:guide orient="horz" pos="1389"/>
        <p:guide pos="1338"/>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AAAF02-F62C-4D81-A9F1-0852C5C0BF02}" type="datetimeFigureOut">
              <a:rPr lang="en-US" smtClean="0"/>
              <a:pPr/>
              <a:t>5/7/2010</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8D0F9B-3D57-4044-A187-CDA4A1864DF3}" type="slidenum">
              <a:rPr lang="en-IE" smtClean="0"/>
              <a:pPr/>
              <a:t>‹#›</a:t>
            </a:fld>
            <a:endParaRPr lang="en-I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1B32DF6-CDE7-462C-9C7E-1E7D56AF7246}" type="datetimeFigureOut">
              <a:rPr lang="en-US" smtClean="0"/>
              <a:pPr/>
              <a:t>5/7/2010</a:t>
            </a:fld>
            <a:endParaRPr lang="en-IE"/>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IE"/>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73C3ADD-7446-462D-9E15-D2292E58CF51}" type="slidenum">
              <a:rPr lang="en-IE" smtClean="0"/>
              <a:pPr/>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lstStyle>
            <a:lvl1pPr algn="r">
              <a:defRPr i="1"/>
            </a:lvl1pPr>
          </a:lstStyle>
          <a:p>
            <a:r>
              <a:rPr lang="en-US" dirty="0" smtClean="0"/>
              <a:t>Click to edit Master title style</a:t>
            </a:r>
            <a:endParaRPr lang="en-IE"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E" dirty="0"/>
          </a:p>
        </p:txBody>
      </p:sp>
      <p:sp>
        <p:nvSpPr>
          <p:cNvPr id="7" name="Text Box 1"/>
          <p:cNvSpPr txBox="1">
            <a:spLocks noChangeArrowheads="1"/>
          </p:cNvSpPr>
          <p:nvPr userDrawn="1"/>
        </p:nvSpPr>
        <p:spPr bwMode="auto">
          <a:xfrm>
            <a:off x="4527550" y="6480175"/>
            <a:ext cx="165100" cy="1778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lvl1pPr>
              <a:defRPr sz="1200">
                <a:solidFill>
                  <a:schemeClr val="tx1"/>
                </a:solidFill>
                <a:latin typeface="+mj-lt"/>
                <a:cs typeface="Times New Roman" charset="0"/>
                <a:sym typeface="Times New Roman"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4003C8EE-6B1F-4C13-97D8-4C2C378DD9ED}" type="slidenum">
              <a:rPr kumimoji="0" lang="en-US" sz="1200" b="0" i="0" u="none" strike="noStrike" kern="1200" cap="none" spc="0" normalizeH="0" baseline="0" noProof="0" smtClean="0">
                <a:ln>
                  <a:noFill/>
                </a:ln>
                <a:solidFill>
                  <a:schemeClr val="tx1"/>
                </a:solidFill>
                <a:effectLst/>
                <a:uLnTx/>
                <a:uFillTx/>
                <a:latin typeface="+mj-lt"/>
                <a:ea typeface="+mn-ea"/>
                <a:cs typeface="Times New Roman" charset="0"/>
                <a:sym typeface="Times New Roman" charset="0"/>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chemeClr val="tx1"/>
              </a:solidFill>
              <a:effectLst/>
              <a:uLnTx/>
              <a:uFillTx/>
              <a:latin typeface="+mj-lt"/>
              <a:ea typeface="+mn-ea"/>
              <a:cs typeface="Times New Roman" charset="0"/>
              <a:sym typeface="Times New Roman" charset="0"/>
            </a:endParaRPr>
          </a:p>
        </p:txBody>
      </p:sp>
      <p:sp>
        <p:nvSpPr>
          <p:cNvPr id="8" name="Rectangle 5"/>
          <p:cNvSpPr>
            <a:spLocks/>
          </p:cNvSpPr>
          <p:nvPr userDrawn="1"/>
        </p:nvSpPr>
        <p:spPr bwMode="auto">
          <a:xfrm>
            <a:off x="71438" y="71438"/>
            <a:ext cx="1612900" cy="190500"/>
          </a:xfrm>
          <a:prstGeom prst="rect">
            <a:avLst/>
          </a:prstGeom>
          <a:noFill/>
          <a:ln w="9525" cap="flat">
            <a:noFill/>
            <a:miter lim="800000"/>
            <a:headEnd type="none" w="med" len="med"/>
            <a:tailEnd type="none" w="med" len="med"/>
          </a:ln>
        </p:spPr>
        <p:txBody>
          <a:bodyPr lIns="0" tIns="0" rIns="0" bIns="0" anchor="b"/>
          <a:lstStyle/>
          <a:p>
            <a:pPr algn="l">
              <a:defRPr/>
            </a:pPr>
            <a:r>
              <a:rPr lang="en-US" sz="1400" dirty="0" smtClean="0">
                <a:solidFill>
                  <a:schemeClr val="tx1"/>
                </a:solidFill>
                <a:latin typeface="+mn-lt"/>
                <a:cs typeface="Times New Roman" charset="0"/>
                <a:sym typeface="Times New Roman" charset="0"/>
              </a:rPr>
              <a:t>May 2010</a:t>
            </a:r>
            <a:endParaRPr lang="en-US" sz="1400" dirty="0">
              <a:solidFill>
                <a:schemeClr val="tx1"/>
              </a:solidFill>
              <a:latin typeface="+mn-lt"/>
              <a:cs typeface="Times New Roman" charset="0"/>
              <a:sym typeface="Times New Roman" charset="0"/>
            </a:endParaRPr>
          </a:p>
        </p:txBody>
      </p:sp>
      <p:sp>
        <p:nvSpPr>
          <p:cNvPr id="9" name="Rectangle 6"/>
          <p:cNvSpPr>
            <a:spLocks/>
          </p:cNvSpPr>
          <p:nvPr userDrawn="1"/>
        </p:nvSpPr>
        <p:spPr bwMode="auto">
          <a:xfrm>
            <a:off x="5935663" y="6608763"/>
            <a:ext cx="3136900" cy="177800"/>
          </a:xfrm>
          <a:prstGeom prst="rect">
            <a:avLst/>
          </a:prstGeom>
          <a:noFill/>
          <a:ln w="9525" cap="flat">
            <a:noFill/>
            <a:miter lim="800000"/>
            <a:headEnd type="none" w="med" len="med"/>
            <a:tailEnd type="none" w="med" len="med"/>
          </a:ln>
        </p:spPr>
        <p:txBody>
          <a:bodyPr lIns="0" tIns="0" rIns="0" bIns="0"/>
          <a:lstStyle/>
          <a:p>
            <a:pPr algn="r">
              <a:defRPr/>
            </a:pPr>
            <a:r>
              <a:rPr lang="en-US" sz="1200" dirty="0" smtClean="0">
                <a:solidFill>
                  <a:schemeClr val="tx1"/>
                </a:solidFill>
                <a:latin typeface="+mn-lt"/>
                <a:cs typeface="Times New Roman" charset="0"/>
                <a:sym typeface="Times New Roman" charset="0"/>
              </a:rPr>
              <a:t>Michael </a:t>
            </a:r>
            <a:r>
              <a:rPr lang="en-US" sz="1200" dirty="0">
                <a:solidFill>
                  <a:schemeClr val="tx1"/>
                </a:solidFill>
                <a:latin typeface="+mn-lt"/>
                <a:cs typeface="Times New Roman" charset="0"/>
                <a:sym typeface="Times New Roman" charset="0"/>
              </a:rPr>
              <a:t>McLaughlin, DecaWave</a:t>
            </a:r>
          </a:p>
        </p:txBody>
      </p:sp>
      <p:sp>
        <p:nvSpPr>
          <p:cNvPr id="10" name="Rectangle 3"/>
          <p:cNvSpPr>
            <a:spLocks/>
          </p:cNvSpPr>
          <p:nvPr userDrawn="1"/>
        </p:nvSpPr>
        <p:spPr bwMode="auto">
          <a:xfrm>
            <a:off x="71438" y="6546850"/>
            <a:ext cx="814387" cy="239713"/>
          </a:xfrm>
          <a:prstGeom prst="rect">
            <a:avLst/>
          </a:prstGeom>
          <a:noFill/>
          <a:ln w="9525" cap="flat">
            <a:noFill/>
            <a:miter lim="800000"/>
            <a:headEnd type="none" w="med" len="med"/>
            <a:tailEnd type="none" w="med" len="med"/>
          </a:ln>
        </p:spPr>
        <p:txBody>
          <a:bodyPr lIns="0" tIns="0" rIns="0" bIns="0"/>
          <a:lstStyle/>
          <a:p>
            <a:pPr algn="l">
              <a:defRPr/>
            </a:pPr>
            <a:r>
              <a:rPr lang="en-US" sz="1200" dirty="0">
                <a:solidFill>
                  <a:schemeClr val="tx1"/>
                </a:solidFill>
                <a:latin typeface="+mn-lt"/>
                <a:cs typeface="Times New Roman" charset="0"/>
                <a:sym typeface="Times New Roman" charset="0"/>
              </a:rPr>
              <a:t>Submission</a:t>
            </a:r>
          </a:p>
        </p:txBody>
      </p:sp>
      <p:sp>
        <p:nvSpPr>
          <p:cNvPr id="11" name="TextBox 10"/>
          <p:cNvSpPr txBox="1"/>
          <p:nvPr userDrawn="1"/>
        </p:nvSpPr>
        <p:spPr>
          <a:xfrm>
            <a:off x="6000750" y="0"/>
            <a:ext cx="3143250" cy="307975"/>
          </a:xfrm>
          <a:prstGeom prst="rect">
            <a:avLst/>
          </a:prstGeom>
          <a:noFill/>
        </p:spPr>
        <p:txBody>
          <a:bodyPr>
            <a:spAutoFit/>
          </a:bodyPr>
          <a:lstStyle/>
          <a:p>
            <a:pPr algn="r">
              <a:defRPr/>
            </a:pPr>
            <a:r>
              <a:rPr lang="en-US" sz="1400" dirty="0" smtClean="0">
                <a:solidFill>
                  <a:schemeClr val="tx1"/>
                </a:solidFill>
                <a:cs typeface="Times New Roman Bold" charset="0"/>
                <a:sym typeface="Times New Roman Bold" charset="0"/>
              </a:rPr>
              <a:t>IEEE </a:t>
            </a:r>
            <a:r>
              <a:rPr lang="en-US" sz="1400" dirty="0">
                <a:solidFill>
                  <a:schemeClr val="tx1"/>
                </a:solidFill>
                <a:cs typeface="Times New Roman Bold" charset="0"/>
                <a:sym typeface="Times New Roman Bold" charset="0"/>
              </a:rPr>
              <a:t>802. </a:t>
            </a:r>
            <a:r>
              <a:rPr lang="en-US" sz="1400" dirty="0" smtClean="0">
                <a:solidFill>
                  <a:schemeClr val="tx1"/>
                </a:solidFill>
                <a:cs typeface="Times New Roman Bold" charset="0"/>
                <a:sym typeface="Times New Roman Bold" charset="0"/>
              </a:rPr>
              <a:t>15-10-0249-01-004f</a:t>
            </a:r>
            <a:endParaRPr lang="en-IE"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Line 2"/>
          <p:cNvSpPr>
            <a:spLocks noChangeShapeType="1"/>
          </p:cNvSpPr>
          <p:nvPr/>
        </p:nvSpPr>
        <p:spPr bwMode="auto">
          <a:xfrm>
            <a:off x="685800" y="609600"/>
            <a:ext cx="7772400" cy="0"/>
          </a:xfrm>
          <a:prstGeom prst="line">
            <a:avLst/>
          </a:prstGeom>
          <a:noFill/>
          <a:ln w="12700">
            <a:solidFill>
              <a:schemeClr val="tx1"/>
            </a:solidFill>
            <a:round/>
            <a:headEnd/>
            <a:tailEnd/>
          </a:ln>
        </p:spPr>
        <p:txBody>
          <a:bodyPr lIns="0" tIns="0" rIns="0" bIns="0"/>
          <a:lstStyle/>
          <a:p>
            <a:endParaRPr lang="en-IE"/>
          </a:p>
        </p:txBody>
      </p:sp>
      <p:sp>
        <p:nvSpPr>
          <p:cNvPr id="2052" name="Line 4"/>
          <p:cNvSpPr>
            <a:spLocks noChangeShapeType="1"/>
          </p:cNvSpPr>
          <p:nvPr/>
        </p:nvSpPr>
        <p:spPr bwMode="auto">
          <a:xfrm>
            <a:off x="685800" y="6477000"/>
            <a:ext cx="7848600" cy="0"/>
          </a:xfrm>
          <a:prstGeom prst="line">
            <a:avLst/>
          </a:prstGeom>
          <a:noFill/>
          <a:ln w="12700">
            <a:solidFill>
              <a:schemeClr val="tx1"/>
            </a:solidFill>
            <a:round/>
            <a:headEnd/>
            <a:tailEnd/>
          </a:ln>
        </p:spPr>
        <p:txBody>
          <a:bodyPr lIns="0" tIns="0" rIns="0" bIns="0"/>
          <a:lstStyle/>
          <a:p>
            <a:endParaRPr lang="en-IE"/>
          </a:p>
        </p:txBody>
      </p:sp>
      <p:sp>
        <p:nvSpPr>
          <p:cNvPr id="6151" name="Rectangle 7"/>
          <p:cNvSpPr>
            <a:spLocks/>
          </p:cNvSpPr>
          <p:nvPr/>
        </p:nvSpPr>
        <p:spPr bwMode="auto">
          <a:xfrm>
            <a:off x="152400" y="609600"/>
            <a:ext cx="9004300" cy="4978400"/>
          </a:xfrm>
          <a:prstGeom prst="rect">
            <a:avLst/>
          </a:prstGeom>
          <a:noFill/>
          <a:ln w="12700" cap="flat">
            <a:noFill/>
            <a:miter lim="800000"/>
            <a:headEnd type="none" w="med" len="med"/>
            <a:tailEnd type="none" w="med" len="med"/>
          </a:ln>
        </p:spPr>
        <p:txBody>
          <a:bodyPr lIns="38100" tIns="38100" rIns="38100" bIns="38100"/>
          <a:lstStyle/>
          <a:p>
            <a:pPr>
              <a:defRPr/>
            </a:pPr>
            <a:r>
              <a:rPr lang="en-US" sz="1800" u="sng" dirty="0">
                <a:solidFill>
                  <a:schemeClr val="tx1"/>
                </a:solidFill>
                <a:effectLst>
                  <a:outerShdw blurRad="38100" dist="38100" dir="2700000" algn="tl">
                    <a:srgbClr val="C0C0C0"/>
                  </a:outerShdw>
                </a:effectLst>
                <a:latin typeface="+mn-lt"/>
                <a:cs typeface="Times New Roman Bold" charset="0"/>
                <a:sym typeface="Times New Roman Bold" charset="0"/>
              </a:rPr>
              <a:t>Project: IEEE P802.15 Working Group for Wireless Personal Area Networks (WPANs)</a:t>
            </a:r>
            <a:endParaRPr lang="en-US" sz="1200" dirty="0">
              <a:solidFill>
                <a:schemeClr val="tx1"/>
              </a:solidFill>
              <a:latin typeface="+mn-lt"/>
              <a:cs typeface="Times" charset="0"/>
              <a:sym typeface="Times New Roman" charset="0"/>
            </a:endParaRPr>
          </a:p>
          <a:p>
            <a:pPr algn="l">
              <a:defRPr/>
            </a:pPr>
            <a:endParaRPr lang="en-US" sz="1600" dirty="0">
              <a:solidFill>
                <a:schemeClr val="tx1"/>
              </a:solidFill>
              <a:latin typeface="+mn-lt"/>
              <a:cs typeface="Times" charset="0"/>
              <a:sym typeface="Times New Roman" charset="0"/>
            </a:endParaRPr>
          </a:p>
          <a:p>
            <a:pPr algn="l">
              <a:defRPr/>
            </a:pPr>
            <a:r>
              <a:rPr lang="en-US" sz="1600" dirty="0">
                <a:solidFill>
                  <a:schemeClr val="tx1"/>
                </a:solidFill>
                <a:latin typeface="+mn-lt"/>
                <a:cs typeface="Times New Roman Bold" charset="0"/>
                <a:sym typeface="Times New Roman Bold" charset="0"/>
              </a:rPr>
              <a:t>Submission Title:</a:t>
            </a:r>
            <a:r>
              <a:rPr lang="en-US" sz="1600" dirty="0">
                <a:solidFill>
                  <a:schemeClr val="tx1"/>
                </a:solidFill>
                <a:latin typeface="+mn-lt"/>
                <a:cs typeface="Times New Roman" charset="0"/>
                <a:sym typeface="Times New Roman" charset="0"/>
              </a:rPr>
              <a:t> </a:t>
            </a:r>
            <a:r>
              <a:rPr lang="en-US" sz="1600" dirty="0" smtClean="0">
                <a:solidFill>
                  <a:schemeClr val="tx1"/>
                </a:solidFill>
                <a:latin typeface="+mn-lt"/>
                <a:cs typeface="Times New Roman" charset="0"/>
                <a:sym typeface="Times New Roman" charset="0"/>
              </a:rPr>
              <a:t>[Convolutional code for extended mode in 802.15.4f ]</a:t>
            </a:r>
            <a:endParaRPr lang="en-US" sz="1200" dirty="0">
              <a:solidFill>
                <a:schemeClr val="tx1"/>
              </a:solidFill>
              <a:latin typeface="+mn-lt"/>
              <a:cs typeface="Times" charset="0"/>
              <a:sym typeface="Times New Roman" charset="0"/>
            </a:endParaRPr>
          </a:p>
          <a:p>
            <a:pPr algn="l">
              <a:defRPr/>
            </a:pPr>
            <a:r>
              <a:rPr lang="en-US" sz="1600" dirty="0">
                <a:solidFill>
                  <a:schemeClr val="tx1"/>
                </a:solidFill>
                <a:latin typeface="+mn-lt"/>
                <a:cs typeface="Times" charset="0"/>
                <a:sym typeface="Times New Roman" charset="0"/>
              </a:rPr>
              <a:t>	</a:t>
            </a:r>
            <a:endParaRPr lang="en-US" sz="1200" dirty="0">
              <a:solidFill>
                <a:schemeClr val="tx1"/>
              </a:solidFill>
              <a:latin typeface="+mn-lt"/>
              <a:cs typeface="Times" charset="0"/>
              <a:sym typeface="Times New Roman" charset="0"/>
            </a:endParaRPr>
          </a:p>
          <a:p>
            <a:pPr algn="l">
              <a:defRPr/>
            </a:pPr>
            <a:r>
              <a:rPr lang="en-US" sz="1600" dirty="0">
                <a:solidFill>
                  <a:schemeClr val="tx1"/>
                </a:solidFill>
                <a:latin typeface="+mn-lt"/>
                <a:cs typeface="Times New Roman Bold" charset="0"/>
                <a:sym typeface="Times New Roman Bold" charset="0"/>
              </a:rPr>
              <a:t>Date Submitted: </a:t>
            </a:r>
            <a:r>
              <a:rPr lang="en-US" sz="1600" dirty="0" smtClean="0">
                <a:solidFill>
                  <a:schemeClr val="tx1"/>
                </a:solidFill>
                <a:latin typeface="+mn-lt"/>
                <a:cs typeface="Times New Roman" charset="0"/>
                <a:sym typeface="Times New Roman" charset="0"/>
              </a:rPr>
              <a:t>[</a:t>
            </a:r>
            <a:r>
              <a:rPr lang="en-US" sz="1600" dirty="0" smtClean="0">
                <a:cs typeface="Times New Roman" charset="0"/>
                <a:sym typeface="Times New Roman" charset="0"/>
              </a:rPr>
              <a:t>7</a:t>
            </a:r>
            <a:r>
              <a:rPr lang="en-US" sz="1600" dirty="0" smtClean="0">
                <a:cs typeface="Times New Roman" charset="0"/>
                <a:sym typeface="Times New Roman" charset="0"/>
              </a:rPr>
              <a:t> </a:t>
            </a:r>
            <a:r>
              <a:rPr lang="en-US" sz="1600" dirty="0" smtClean="0">
                <a:cs typeface="Times New Roman" charset="0"/>
                <a:sym typeface="Times New Roman" charset="0"/>
              </a:rPr>
              <a:t>May</a:t>
            </a:r>
            <a:r>
              <a:rPr lang="en-US" sz="1600" dirty="0" smtClean="0">
                <a:solidFill>
                  <a:schemeClr val="tx1"/>
                </a:solidFill>
                <a:latin typeface="+mn-lt"/>
                <a:cs typeface="Times New Roman" charset="0"/>
                <a:sym typeface="Times New Roman" charset="0"/>
              </a:rPr>
              <a:t> </a:t>
            </a:r>
            <a:r>
              <a:rPr lang="en-US" sz="1600" dirty="0">
                <a:solidFill>
                  <a:schemeClr val="tx1"/>
                </a:solidFill>
                <a:latin typeface="+mn-lt"/>
                <a:cs typeface="Times New Roman" charset="0"/>
                <a:sym typeface="Times New Roman" charset="0"/>
              </a:rPr>
              <a:t>2010]	</a:t>
            </a:r>
            <a:endParaRPr lang="en-US" sz="1200" dirty="0">
              <a:solidFill>
                <a:schemeClr val="tx1"/>
              </a:solidFill>
              <a:latin typeface="+mn-lt"/>
              <a:cs typeface="Times" charset="0"/>
              <a:sym typeface="Times New Roman" charset="0"/>
            </a:endParaRPr>
          </a:p>
          <a:p>
            <a:pPr algn="l">
              <a:defRPr/>
            </a:pPr>
            <a:endParaRPr lang="en-US" sz="1600" dirty="0">
              <a:solidFill>
                <a:schemeClr val="tx1"/>
              </a:solidFill>
              <a:latin typeface="+mn-lt"/>
              <a:cs typeface="Times" charset="0"/>
              <a:sym typeface="Times New Roman" charset="0"/>
            </a:endParaRPr>
          </a:p>
          <a:p>
            <a:pPr algn="l">
              <a:defRPr/>
            </a:pPr>
            <a:r>
              <a:rPr lang="en-US" sz="1600" dirty="0">
                <a:solidFill>
                  <a:schemeClr val="tx1"/>
                </a:solidFill>
                <a:latin typeface="+mn-lt"/>
                <a:cs typeface="Times New Roman Bold" charset="0"/>
                <a:sym typeface="Times New Roman Bold" charset="0"/>
              </a:rPr>
              <a:t>Source:</a:t>
            </a:r>
            <a:r>
              <a:rPr lang="en-US" sz="1600" dirty="0">
                <a:solidFill>
                  <a:schemeClr val="tx1"/>
                </a:solidFill>
                <a:latin typeface="+mn-lt"/>
                <a:cs typeface="Times New Roman" charset="0"/>
                <a:sym typeface="Times New Roman" charset="0"/>
              </a:rPr>
              <a:t> [Michael McLaughlin] Company [DecaWave]</a:t>
            </a:r>
            <a:endParaRPr lang="en-US" sz="1200" dirty="0">
              <a:solidFill>
                <a:schemeClr val="tx1"/>
              </a:solidFill>
              <a:latin typeface="+mn-lt"/>
              <a:cs typeface="Times" charset="0"/>
              <a:sym typeface="Times New Roman" charset="0"/>
            </a:endParaRPr>
          </a:p>
          <a:p>
            <a:pPr algn="l">
              <a:defRPr/>
            </a:pPr>
            <a:r>
              <a:rPr lang="en-US" sz="1600" dirty="0">
                <a:solidFill>
                  <a:schemeClr val="tx1"/>
                </a:solidFill>
                <a:latin typeface="+mn-lt"/>
                <a:cs typeface="Times New Roman" charset="0"/>
                <a:sym typeface="Times New Roman" charset="0"/>
              </a:rPr>
              <a:t>Address [Digital Depot, Thomas Street, Dublin 8, Ireland]</a:t>
            </a:r>
            <a:endParaRPr lang="en-US" sz="1200" dirty="0">
              <a:solidFill>
                <a:schemeClr val="tx1"/>
              </a:solidFill>
              <a:latin typeface="+mn-lt"/>
              <a:cs typeface="Times" charset="0"/>
              <a:sym typeface="Times New Roman" charset="0"/>
            </a:endParaRPr>
          </a:p>
          <a:p>
            <a:pPr algn="l">
              <a:defRPr/>
            </a:pPr>
            <a:r>
              <a:rPr lang="en-US" sz="1600" dirty="0">
                <a:solidFill>
                  <a:schemeClr val="tx1"/>
                </a:solidFill>
                <a:latin typeface="+mn-lt"/>
                <a:cs typeface="Times New Roman" charset="0"/>
                <a:sym typeface="Times New Roman" charset="0"/>
              </a:rPr>
              <a:t>Voice:[+353 688 2514], FAX: [none], E-Mail:[michael.mclaughlin@decawave.com]	</a:t>
            </a:r>
            <a:endParaRPr lang="en-US" sz="1200" dirty="0">
              <a:solidFill>
                <a:schemeClr val="tx1"/>
              </a:solidFill>
              <a:latin typeface="+mn-lt"/>
              <a:cs typeface="Times" charset="0"/>
              <a:sym typeface="Times New Roman" charset="0"/>
            </a:endParaRPr>
          </a:p>
          <a:p>
            <a:pPr>
              <a:spcBef>
                <a:spcPts val="600"/>
              </a:spcBef>
              <a:defRPr/>
            </a:pPr>
            <a:r>
              <a:rPr lang="en-US" sz="1600" dirty="0">
                <a:solidFill>
                  <a:schemeClr val="tx1"/>
                </a:solidFill>
                <a:latin typeface="+mn-lt"/>
                <a:cs typeface="Times New Roman Bold" charset="0"/>
                <a:sym typeface="Times New Roman Bold" charset="0"/>
              </a:rPr>
              <a:t>Re:</a:t>
            </a:r>
            <a:r>
              <a:rPr lang="en-US" sz="1600" dirty="0">
                <a:solidFill>
                  <a:schemeClr val="tx1"/>
                </a:solidFill>
                <a:latin typeface="+mn-lt"/>
                <a:cs typeface="Times New Roman" charset="0"/>
                <a:sym typeface="Times New Roman" charset="0"/>
              </a:rPr>
              <a:t> </a:t>
            </a:r>
            <a:r>
              <a:rPr lang="en-US" sz="1600" dirty="0" smtClean="0">
                <a:solidFill>
                  <a:schemeClr val="tx1"/>
                </a:solidFill>
                <a:latin typeface="+mn-lt"/>
                <a:cs typeface="Times New Roman" charset="0"/>
                <a:sym typeface="Times New Roman" charset="0"/>
              </a:rPr>
              <a:t>[</a:t>
            </a:r>
            <a:r>
              <a:rPr lang="en-US" sz="1600" dirty="0" smtClean="0">
                <a:cs typeface="Times New Roman" charset="0"/>
                <a:sym typeface="Times New Roman" charset="0"/>
              </a:rPr>
              <a:t>extended mode in 802.15.4f</a:t>
            </a:r>
            <a:r>
              <a:rPr lang="en-US" sz="1600" dirty="0" smtClean="0">
                <a:solidFill>
                  <a:schemeClr val="tx1"/>
                </a:solidFill>
                <a:latin typeface="+mn-lt"/>
                <a:cs typeface="Times New Roman" charset="0"/>
                <a:sym typeface="Times New Roman" charset="0"/>
              </a:rPr>
              <a:t>]</a:t>
            </a:r>
            <a:endParaRPr lang="en-US" sz="1200" dirty="0">
              <a:solidFill>
                <a:schemeClr val="tx1"/>
              </a:solidFill>
              <a:latin typeface="+mn-lt"/>
              <a:cs typeface="Times" charset="0"/>
              <a:sym typeface="Times New Roman" charset="0"/>
            </a:endParaRPr>
          </a:p>
          <a:p>
            <a:pPr>
              <a:spcBef>
                <a:spcPts val="600"/>
              </a:spcBef>
              <a:defRPr/>
            </a:pPr>
            <a:r>
              <a:rPr lang="en-US" sz="1600" dirty="0">
                <a:solidFill>
                  <a:schemeClr val="tx1"/>
                </a:solidFill>
                <a:latin typeface="+mn-lt"/>
                <a:cs typeface="Times New Roman Bold" charset="0"/>
                <a:sym typeface="Times New Roman Bold" charset="0"/>
              </a:rPr>
              <a:t>Abstract:</a:t>
            </a:r>
            <a:r>
              <a:rPr lang="en-US" sz="1600" dirty="0">
                <a:solidFill>
                  <a:schemeClr val="tx1"/>
                </a:solidFill>
                <a:latin typeface="+mn-lt"/>
                <a:cs typeface="Times" charset="0"/>
                <a:sym typeface="Times New Roman" charset="0"/>
              </a:rPr>
              <a:t>	</a:t>
            </a:r>
            <a:r>
              <a:rPr lang="en-US" sz="1600" dirty="0" smtClean="0">
                <a:solidFill>
                  <a:schemeClr val="tx1"/>
                </a:solidFill>
                <a:latin typeface="+mn-lt"/>
                <a:cs typeface="Times" charset="0"/>
                <a:sym typeface="Times New Roman" charset="0"/>
              </a:rPr>
              <a:t>[</a:t>
            </a:r>
            <a:r>
              <a:rPr lang="en-US" sz="1600" dirty="0" smtClean="0">
                <a:cs typeface="Times New Roman" charset="0"/>
                <a:sym typeface="Times New Roman" charset="0"/>
              </a:rPr>
              <a:t>Convolutional code for extended mode in 802.15.4f </a:t>
            </a:r>
            <a:r>
              <a:rPr lang="en-US" sz="1600" dirty="0" smtClean="0">
                <a:solidFill>
                  <a:schemeClr val="tx1"/>
                </a:solidFill>
                <a:latin typeface="+mn-lt"/>
                <a:cs typeface="Times" charset="0"/>
                <a:sym typeface="Times New Roman" charset="0"/>
              </a:rPr>
              <a:t>]</a:t>
            </a:r>
            <a:endParaRPr lang="en-US" sz="1200" dirty="0">
              <a:solidFill>
                <a:schemeClr val="tx1"/>
              </a:solidFill>
              <a:latin typeface="+mn-lt"/>
              <a:cs typeface="Times" charset="0"/>
              <a:sym typeface="Times New Roman" charset="0"/>
            </a:endParaRPr>
          </a:p>
          <a:p>
            <a:pPr>
              <a:spcBef>
                <a:spcPts val="600"/>
              </a:spcBef>
              <a:defRPr/>
            </a:pPr>
            <a:r>
              <a:rPr lang="en-US" sz="1600" dirty="0">
                <a:solidFill>
                  <a:schemeClr val="tx1"/>
                </a:solidFill>
                <a:latin typeface="+mn-lt"/>
                <a:cs typeface="Times New Roman Bold" charset="0"/>
                <a:sym typeface="Times New Roman Bold" charset="0"/>
              </a:rPr>
              <a:t>Purpose:</a:t>
            </a:r>
            <a:r>
              <a:rPr lang="en-US" sz="1600" dirty="0">
                <a:solidFill>
                  <a:schemeClr val="tx1"/>
                </a:solidFill>
                <a:latin typeface="+mn-lt"/>
                <a:cs typeface="Times" charset="0"/>
                <a:sym typeface="Times New Roman" charset="0"/>
              </a:rPr>
              <a:t>	</a:t>
            </a:r>
            <a:r>
              <a:rPr lang="en-US" sz="1600" dirty="0" smtClean="0">
                <a:solidFill>
                  <a:schemeClr val="tx1"/>
                </a:solidFill>
                <a:latin typeface="+mn-lt"/>
                <a:cs typeface="Times" charset="0"/>
                <a:sym typeface="Times New Roman" charset="0"/>
              </a:rPr>
              <a:t>[</a:t>
            </a:r>
            <a:r>
              <a:rPr lang="en-US" sz="1600" dirty="0" smtClean="0">
                <a:cs typeface="Times New Roman" charset="0"/>
                <a:sym typeface="Times New Roman" charset="0"/>
              </a:rPr>
              <a:t>Convolutional code for extended mode in 802.15.4f </a:t>
            </a:r>
            <a:r>
              <a:rPr lang="en-US" sz="1600" dirty="0" smtClean="0">
                <a:solidFill>
                  <a:schemeClr val="tx1"/>
                </a:solidFill>
                <a:latin typeface="+mn-lt"/>
                <a:cs typeface="Times" charset="0"/>
                <a:sym typeface="Times New Roman" charset="0"/>
              </a:rPr>
              <a:t>]</a:t>
            </a:r>
            <a:endParaRPr lang="en-US" sz="1200" dirty="0">
              <a:solidFill>
                <a:schemeClr val="tx1"/>
              </a:solidFill>
              <a:latin typeface="+mn-lt"/>
              <a:cs typeface="Times" charset="0"/>
              <a:sym typeface="Times New Roman" charset="0"/>
            </a:endParaRPr>
          </a:p>
          <a:p>
            <a:pPr algn="l">
              <a:spcBef>
                <a:spcPts val="600"/>
              </a:spcBef>
              <a:defRPr/>
            </a:pPr>
            <a:r>
              <a:rPr lang="en-US" sz="1600" dirty="0">
                <a:solidFill>
                  <a:schemeClr val="tx1"/>
                </a:solidFill>
                <a:latin typeface="+mn-lt"/>
                <a:cs typeface="Times New Roman Bold" charset="0"/>
                <a:sym typeface="Times New Roman Bold" charset="0"/>
              </a:rPr>
              <a:t>Notice:</a:t>
            </a:r>
            <a:r>
              <a:rPr lang="en-US" sz="1600" dirty="0">
                <a:solidFill>
                  <a:schemeClr val="tx1"/>
                </a:solidFill>
                <a:latin typeface="+mn-lt"/>
                <a:cs typeface="Times" charset="0"/>
                <a:sym typeface="Times New Roman"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sz="1200" dirty="0">
              <a:solidFill>
                <a:schemeClr val="tx1"/>
              </a:solidFill>
              <a:latin typeface="+mn-lt"/>
              <a:cs typeface="Times" charset="0"/>
              <a:sym typeface="Times New Roman" charset="0"/>
            </a:endParaRPr>
          </a:p>
          <a:p>
            <a:pPr algn="l">
              <a:defRPr/>
            </a:pPr>
            <a:endParaRPr lang="en-US" sz="1600" dirty="0">
              <a:solidFill>
                <a:schemeClr val="tx1"/>
              </a:solidFill>
              <a:latin typeface="+mn-lt"/>
              <a:cs typeface="Times" charset="0"/>
              <a:sym typeface="Times New Roman" charset="0"/>
            </a:endParaRPr>
          </a:p>
          <a:p>
            <a:pPr algn="l">
              <a:defRPr/>
            </a:pPr>
            <a:r>
              <a:rPr lang="en-US" sz="1600" dirty="0">
                <a:solidFill>
                  <a:schemeClr val="tx1"/>
                </a:solidFill>
                <a:latin typeface="+mn-lt"/>
                <a:cs typeface="Times New Roman Bold" charset="0"/>
                <a:sym typeface="Times New Roman Bold" charset="0"/>
              </a:rPr>
              <a:t>Release:</a:t>
            </a:r>
            <a:r>
              <a:rPr lang="en-US" sz="1600" dirty="0">
                <a:solidFill>
                  <a:schemeClr val="tx1"/>
                </a:solidFill>
                <a:latin typeface="+mn-lt"/>
                <a:cs typeface="Times" charset="0"/>
                <a:sym typeface="Times New Roman" charset="0"/>
              </a:rPr>
              <a:t>	The contributor acknowledges and accepts that this contribution becomes the property of IEEE and may be made publicly available by P802.15.	</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smtClean="0"/>
              <a:t>Standard Rate ¼ code: Cons</a:t>
            </a:r>
          </a:p>
        </p:txBody>
      </p:sp>
      <p:sp>
        <p:nvSpPr>
          <p:cNvPr id="3" name="Content Placeholder 2"/>
          <p:cNvSpPr>
            <a:spLocks noGrp="1"/>
          </p:cNvSpPr>
          <p:nvPr>
            <p:ph idx="1"/>
          </p:nvPr>
        </p:nvSpPr>
        <p:spPr>
          <a:xfrm>
            <a:off x="457200" y="1214422"/>
            <a:ext cx="8229600" cy="5214974"/>
          </a:xfrm>
        </p:spPr>
        <p:txBody>
          <a:bodyPr>
            <a:normAutofit fontScale="62500" lnSpcReduction="20000"/>
          </a:bodyPr>
          <a:lstStyle/>
          <a:p>
            <a:r>
              <a:rPr lang="en-IE" dirty="0" smtClean="0"/>
              <a:t>Peak &amp; Average limiting:</a:t>
            </a:r>
          </a:p>
          <a:p>
            <a:pPr lvl="1"/>
            <a:r>
              <a:rPr lang="en-IE" dirty="0" smtClean="0"/>
              <a:t> In order to comply with FCC and ECC UWB regulations, at 1MHz PRF, packets which have fewer than 186 pulses are peak limited. </a:t>
            </a:r>
          </a:p>
          <a:p>
            <a:pPr lvl="1"/>
            <a:r>
              <a:rPr lang="en-IE" dirty="0" smtClean="0"/>
              <a:t>This means that for all packets with 186 or fewer pulses, the individual pulses have to be a maximum power of 0dBm in any 50MHz region of spectrum, regardless of how few pulses there are. </a:t>
            </a:r>
          </a:p>
          <a:p>
            <a:pPr lvl="1"/>
            <a:r>
              <a:rPr lang="en-IE" dirty="0" smtClean="0"/>
              <a:t>Another limitation is on mean power. This is measured as the average power in 1ms in any 1MHz bandwidth. This must be below -41.3dBm.</a:t>
            </a:r>
          </a:p>
          <a:p>
            <a:pPr lvl="1"/>
            <a:r>
              <a:rPr lang="en-IE" dirty="0" smtClean="0"/>
              <a:t>This means that for packets with more than 186 pulses in any 1ms timeframe, the individual pulses must be sent at a lower power than packets with 186 pulses or less</a:t>
            </a:r>
          </a:p>
          <a:p>
            <a:pPr lvl="1"/>
            <a:r>
              <a:rPr lang="en-IE" dirty="0" smtClean="0"/>
              <a:t>For example: a packet which is shorter than 1ms but has 372 pulses needs to be sent at half the power that a sub 1ms packet with 186 pulses can be sent at.</a:t>
            </a:r>
          </a:p>
          <a:p>
            <a:r>
              <a:rPr lang="en-IE" dirty="0" smtClean="0"/>
              <a:t>This rate ¼ code increases the number of pulses by a factor of four. If this causes the packet to have more than 186 pulses, the power each pulse can be sent at must be reduced, dropping the overall performance by up to 6dBs for a coherent receiver. </a:t>
            </a:r>
          </a:p>
          <a:p>
            <a:r>
              <a:rPr lang="en-IE" dirty="0" smtClean="0"/>
              <a:t>Non-coherent receivers typically use a squaring operation so they will be even more adversely affected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74638"/>
            <a:ext cx="8643998" cy="868346"/>
          </a:xfrm>
        </p:spPr>
        <p:txBody>
          <a:bodyPr>
            <a:normAutofit fontScale="90000"/>
          </a:bodyPr>
          <a:lstStyle/>
          <a:p>
            <a:r>
              <a:rPr lang="en-IE" sz="3600" dirty="0" smtClean="0"/>
              <a:t>Pulse Position Modulation: Pulse Density Reduction</a:t>
            </a:r>
            <a:endParaRPr lang="en-IE" sz="3600" dirty="0"/>
          </a:p>
        </p:txBody>
      </p:sp>
      <p:sp>
        <p:nvSpPr>
          <p:cNvPr id="3" name="Content Placeholder 2"/>
          <p:cNvSpPr>
            <a:spLocks noGrp="1"/>
          </p:cNvSpPr>
          <p:nvPr>
            <p:ph idx="1"/>
          </p:nvPr>
        </p:nvSpPr>
        <p:spPr/>
        <p:txBody>
          <a:bodyPr>
            <a:normAutofit fontScale="85000" lnSpcReduction="20000"/>
          </a:bodyPr>
          <a:lstStyle/>
          <a:p>
            <a:r>
              <a:rPr lang="en-IE" dirty="0" smtClean="0"/>
              <a:t>Gather together 4 bits of data</a:t>
            </a:r>
          </a:p>
          <a:p>
            <a:r>
              <a:rPr lang="en-IE" dirty="0" smtClean="0"/>
              <a:t>Instead of sending these bits as 4 pulses, send them as just one pulse in one of the next 16 possible pulse positions</a:t>
            </a:r>
          </a:p>
          <a:p>
            <a:r>
              <a:rPr lang="en-IE" dirty="0" smtClean="0"/>
              <a:t>This gives pulse density reduction in 3 ways</a:t>
            </a:r>
          </a:p>
          <a:p>
            <a:pPr lvl="1"/>
            <a:r>
              <a:rPr lang="en-IE" dirty="0" smtClean="0"/>
              <a:t>Average of 1 pulse for 4 bits instead of 2 pulses</a:t>
            </a:r>
          </a:p>
          <a:p>
            <a:pPr lvl="1"/>
            <a:r>
              <a:rPr lang="en-IE" dirty="0" smtClean="0"/>
              <a:t>Worst case 1 pulse for 4 bits instead of 4 pulses</a:t>
            </a:r>
          </a:p>
          <a:p>
            <a:pPr lvl="1"/>
            <a:r>
              <a:rPr lang="en-IE" dirty="0" smtClean="0"/>
              <a:t>Pulses are spread out over period 4 times as long </a:t>
            </a:r>
          </a:p>
          <a:p>
            <a:r>
              <a:rPr lang="en-IE" dirty="0" smtClean="0"/>
              <a:t>e.g. Worst case of 1ms of 1000 pulses becomes 4ms with ~63 pulses in each 1ms portion</a:t>
            </a:r>
          </a:p>
          <a:p>
            <a:r>
              <a:rPr lang="en-IE" dirty="0" smtClean="0"/>
              <a:t>This would allow an increase to as much as 3MHz PRF and still have a peak limited signal</a:t>
            </a:r>
          </a:p>
          <a:p>
            <a:endParaRPr lang="en-IE"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74638"/>
            <a:ext cx="8643998" cy="868346"/>
          </a:xfrm>
        </p:spPr>
        <p:txBody>
          <a:bodyPr>
            <a:noAutofit/>
          </a:bodyPr>
          <a:lstStyle/>
          <a:p>
            <a:r>
              <a:rPr lang="en-IE" sz="3600" dirty="0" smtClean="0"/>
              <a:t>16-ary Pulse Position </a:t>
            </a:r>
            <a:r>
              <a:rPr lang="en-IE" sz="3600" dirty="0" smtClean="0"/>
              <a:t>Modulation Transmitter</a:t>
            </a:r>
            <a:endParaRPr lang="en-IE" sz="3600" dirty="0"/>
          </a:p>
        </p:txBody>
      </p:sp>
      <p:sp>
        <p:nvSpPr>
          <p:cNvPr id="5" name="Content Placeholder 4"/>
          <p:cNvSpPr>
            <a:spLocks noGrp="1"/>
          </p:cNvSpPr>
          <p:nvPr>
            <p:ph idx="1"/>
          </p:nvPr>
        </p:nvSpPr>
        <p:spPr/>
        <p:txBody>
          <a:bodyPr>
            <a:normAutofit fontScale="92500"/>
          </a:bodyPr>
          <a:lstStyle/>
          <a:p>
            <a:endParaRPr lang="en-IE" dirty="0" smtClean="0"/>
          </a:p>
          <a:p>
            <a:endParaRPr lang="en-IE" dirty="0" smtClean="0"/>
          </a:p>
          <a:p>
            <a:endParaRPr lang="en-IE" dirty="0" smtClean="0"/>
          </a:p>
          <a:p>
            <a:endParaRPr lang="en-IE" dirty="0" smtClean="0"/>
          </a:p>
          <a:p>
            <a:r>
              <a:rPr lang="en-IE" sz="2400" dirty="0" smtClean="0"/>
              <a:t>For a 1MHz PRF, every 16µs, the counter here outputs a single 1µs wide pulse after the count programmed by L</a:t>
            </a:r>
            <a:r>
              <a:rPr lang="en-IE" sz="2400" baseline="-25000" dirty="0" smtClean="0"/>
              <a:t>1 </a:t>
            </a:r>
            <a:r>
              <a:rPr lang="en-IE" sz="2400" baseline="30000" dirty="0" smtClean="0"/>
              <a:t>.. </a:t>
            </a:r>
            <a:r>
              <a:rPr lang="en-IE" sz="2400" dirty="0" smtClean="0"/>
              <a:t>L</a:t>
            </a:r>
            <a:r>
              <a:rPr lang="en-IE" sz="2400" baseline="-25000" dirty="0" smtClean="0"/>
              <a:t>4</a:t>
            </a:r>
          </a:p>
          <a:p>
            <a:pPr lvl="1"/>
            <a:r>
              <a:rPr lang="en-IE" sz="2000" dirty="0" smtClean="0"/>
              <a:t>Data</a:t>
            </a:r>
            <a:r>
              <a:rPr lang="en-IE" sz="2000" baseline="-25000" dirty="0" smtClean="0"/>
              <a:t> </a:t>
            </a:r>
            <a:r>
              <a:rPr lang="en-IE" sz="2000" dirty="0" smtClean="0"/>
              <a:t>rate is therefore, 250kbps</a:t>
            </a:r>
            <a:endParaRPr lang="en-IE" sz="2000" baseline="-25000" dirty="0" smtClean="0"/>
          </a:p>
          <a:p>
            <a:endParaRPr lang="en-IE" baseline="30000" dirty="0" smtClean="0"/>
          </a:p>
          <a:p>
            <a:r>
              <a:rPr lang="en-IE" sz="2400" dirty="0" smtClean="0"/>
              <a:t>There is a small penalty to pay (0.4dB) in the receiver, because for every 4 bits, there are 16 ways to make an error instead of 4 ways</a:t>
            </a:r>
            <a:endParaRPr lang="en-IE" sz="2400" dirty="0"/>
          </a:p>
        </p:txBody>
      </p:sp>
      <p:pic>
        <p:nvPicPr>
          <p:cNvPr id="23555" name="Picture 3"/>
          <p:cNvPicPr>
            <a:picLocks noChangeAspect="1" noChangeArrowheads="1"/>
          </p:cNvPicPr>
          <p:nvPr/>
        </p:nvPicPr>
        <p:blipFill>
          <a:blip r:embed="rId2" cstate="print"/>
          <a:srcRect/>
          <a:stretch>
            <a:fillRect/>
          </a:stretch>
        </p:blipFill>
        <p:spPr bwMode="auto">
          <a:xfrm>
            <a:off x="2285984" y="1785926"/>
            <a:ext cx="4867275" cy="1247775"/>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smtClean="0"/>
              <a:t>16-ary PPM Performance</a:t>
            </a:r>
            <a:endParaRPr lang="en-IE" dirty="0"/>
          </a:p>
        </p:txBody>
      </p:sp>
      <p:pic>
        <p:nvPicPr>
          <p:cNvPr id="24655" name="Picture 79"/>
          <p:cNvPicPr>
            <a:picLocks noChangeAspect="1" noChangeArrowheads="1"/>
          </p:cNvPicPr>
          <p:nvPr/>
        </p:nvPicPr>
        <p:blipFill>
          <a:blip r:embed="rId3" cstate="print"/>
          <a:srcRect/>
          <a:stretch>
            <a:fillRect/>
          </a:stretch>
        </p:blipFill>
        <p:spPr bwMode="auto">
          <a:xfrm>
            <a:off x="785785" y="1262392"/>
            <a:ext cx="7624803" cy="4663103"/>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smtClean="0"/>
              <a:t>New Proposal: </a:t>
            </a:r>
            <a:r>
              <a:rPr lang="en-IE" dirty="0" smtClean="0"/>
              <a:t>Add </a:t>
            </a:r>
            <a:r>
              <a:rPr lang="en-IE" dirty="0" smtClean="0"/>
              <a:t>FEC to PPM</a:t>
            </a:r>
            <a:endParaRPr lang="en-IE" dirty="0"/>
          </a:p>
        </p:txBody>
      </p:sp>
      <p:sp>
        <p:nvSpPr>
          <p:cNvPr id="3" name="Content Placeholder 2"/>
          <p:cNvSpPr>
            <a:spLocks noGrp="1"/>
          </p:cNvSpPr>
          <p:nvPr>
            <p:ph idx="1"/>
          </p:nvPr>
        </p:nvSpPr>
        <p:spPr>
          <a:xfrm>
            <a:off x="457200" y="1357298"/>
            <a:ext cx="8401080" cy="5000660"/>
          </a:xfrm>
        </p:spPr>
        <p:txBody>
          <a:bodyPr>
            <a:normAutofit fontScale="47500" lnSpcReduction="20000"/>
          </a:bodyPr>
          <a:lstStyle/>
          <a:p>
            <a:r>
              <a:rPr lang="en-IE" sz="3600" dirty="0" smtClean="0"/>
              <a:t>Code data with a standard, K=3, rate ½ convolutional code,.</a:t>
            </a:r>
          </a:p>
          <a:p>
            <a:pPr lvl="1"/>
            <a:r>
              <a:rPr lang="en-IE" sz="3600" dirty="0" smtClean="0"/>
              <a:t>Octal generators (5,7) are best (Same as for BPSK)</a:t>
            </a:r>
          </a:p>
          <a:p>
            <a:pPr lvl="1"/>
            <a:r>
              <a:rPr lang="en-IE" sz="3600" dirty="0" smtClean="0"/>
              <a:t>Low complexity Viterbi decoder (~3.3k gates for soft decoder)</a:t>
            </a:r>
          </a:p>
          <a:p>
            <a:endParaRPr lang="en-IE" sz="3600" dirty="0" smtClean="0"/>
          </a:p>
          <a:p>
            <a:r>
              <a:rPr lang="en-IE" sz="3600" dirty="0" smtClean="0"/>
              <a:t>Gather together 4 bits of </a:t>
            </a:r>
            <a:r>
              <a:rPr lang="en-IE" sz="3600" i="1" dirty="0" smtClean="0"/>
              <a:t>coded</a:t>
            </a:r>
            <a:r>
              <a:rPr lang="en-IE" sz="3600" dirty="0" smtClean="0"/>
              <a:t> data</a:t>
            </a:r>
          </a:p>
          <a:p>
            <a:endParaRPr lang="en-IE" sz="3600" dirty="0" smtClean="0"/>
          </a:p>
          <a:p>
            <a:r>
              <a:rPr lang="en-IE" sz="3600" dirty="0" smtClean="0"/>
              <a:t>Instead of sending these bits as 4 pulses, send them as just one pulse in one of the next 16 possible pulse positions, i.e. Use 16-ary </a:t>
            </a:r>
            <a:r>
              <a:rPr lang="en-IE" sz="3600" dirty="0" err="1" smtClean="0"/>
              <a:t>ppm</a:t>
            </a:r>
            <a:endParaRPr lang="en-IE" sz="3600" dirty="0" smtClean="0"/>
          </a:p>
          <a:p>
            <a:endParaRPr lang="en-IE" sz="3600" dirty="0" smtClean="0"/>
          </a:p>
          <a:p>
            <a:r>
              <a:rPr lang="en-IE" sz="3600" dirty="0" err="1" smtClean="0"/>
              <a:t>dfree</a:t>
            </a:r>
            <a:r>
              <a:rPr lang="en-IE" sz="3600" dirty="0" smtClean="0"/>
              <a:t> = 6 =&gt; Asymptotic gain = 7.8dB</a:t>
            </a:r>
          </a:p>
          <a:p>
            <a:endParaRPr lang="en-IE" sz="3600" dirty="0" smtClean="0"/>
          </a:p>
          <a:p>
            <a:r>
              <a:rPr lang="en-IE" sz="3600" dirty="0" smtClean="0"/>
              <a:t>Actual gain = 5.8dB at 10</a:t>
            </a:r>
            <a:r>
              <a:rPr lang="en-IE" sz="3600" baseline="30000" dirty="0" smtClean="0"/>
              <a:t>-4</a:t>
            </a:r>
            <a:r>
              <a:rPr lang="en-IE" sz="3600" dirty="0" smtClean="0"/>
              <a:t>BER (Lose 1.6dB for 10</a:t>
            </a:r>
            <a:r>
              <a:rPr lang="en-IE" sz="3600" baseline="30000" dirty="0" smtClean="0"/>
              <a:t>-4</a:t>
            </a:r>
            <a:r>
              <a:rPr lang="en-IE" sz="3600" dirty="0" smtClean="0"/>
              <a:t>BER + 0.4dB noted above)</a:t>
            </a:r>
            <a:endParaRPr lang="en-IE" sz="3600" baseline="30000" dirty="0" smtClean="0"/>
          </a:p>
          <a:p>
            <a:endParaRPr lang="en-IE" sz="3600" dirty="0" smtClean="0"/>
          </a:p>
          <a:p>
            <a:pPr marL="342900" lvl="1" indent="-342900">
              <a:buFont typeface="Arial" pitchFamily="34" charset="0"/>
              <a:buChar char="•"/>
            </a:pPr>
            <a:r>
              <a:rPr lang="en-IE" sz="3600" dirty="0" smtClean="0"/>
              <a:t>Could use a higher constraint length K</a:t>
            </a:r>
          </a:p>
          <a:p>
            <a:pPr marL="742950" lvl="2" indent="-342900"/>
            <a:r>
              <a:rPr lang="en-IE" sz="3600" dirty="0" smtClean="0"/>
              <a:t>Each increment of K approximately doubles  complexity of Viterbi decoder </a:t>
            </a:r>
          </a:p>
          <a:p>
            <a:pPr marL="742950" lvl="2" indent="-342900"/>
            <a:r>
              <a:rPr lang="en-IE" sz="3600" dirty="0" smtClean="0"/>
              <a:t>K=4  =&gt;  </a:t>
            </a:r>
            <a:r>
              <a:rPr lang="en-IE" sz="3600" dirty="0" err="1" smtClean="0"/>
              <a:t>dfree</a:t>
            </a:r>
            <a:r>
              <a:rPr lang="en-IE" sz="3600" dirty="0" smtClean="0"/>
              <a:t> = </a:t>
            </a:r>
            <a:r>
              <a:rPr lang="en-IE" sz="3600" dirty="0" smtClean="0"/>
              <a:t>8  </a:t>
            </a:r>
            <a:r>
              <a:rPr lang="en-IE" sz="3600" dirty="0" smtClean="0"/>
              <a:t>=&gt;  9dB asymptotic gain</a:t>
            </a:r>
          </a:p>
          <a:p>
            <a:pPr marL="742950" lvl="2" indent="-342900"/>
            <a:r>
              <a:rPr lang="en-IE" sz="3600" dirty="0" smtClean="0"/>
              <a:t>K=5 =&gt;   </a:t>
            </a:r>
            <a:r>
              <a:rPr lang="en-IE" sz="3600" dirty="0" err="1" smtClean="0"/>
              <a:t>dfree</a:t>
            </a:r>
            <a:r>
              <a:rPr lang="en-IE" sz="3600" dirty="0" smtClean="0"/>
              <a:t> = 10  =&gt;  10dB asymptotic gain</a:t>
            </a:r>
          </a:p>
          <a:p>
            <a:pPr marL="742950" lvl="2" indent="-342900"/>
            <a:r>
              <a:rPr lang="en-IE" sz="3600" dirty="0" smtClean="0"/>
              <a:t>K=6 =&gt;   </a:t>
            </a:r>
            <a:r>
              <a:rPr lang="en-IE" sz="3600" dirty="0" err="1" smtClean="0"/>
              <a:t>dfree</a:t>
            </a:r>
            <a:r>
              <a:rPr lang="en-IE" sz="3600" dirty="0" smtClean="0"/>
              <a:t> = 12  =&gt;  10.8dB asymptotic gain</a:t>
            </a:r>
          </a:p>
          <a:p>
            <a:pPr marL="742950" lvl="2" indent="-342900"/>
            <a:r>
              <a:rPr lang="en-IE" sz="3600" dirty="0" smtClean="0"/>
              <a:t>K=7 =&gt;   </a:t>
            </a:r>
            <a:r>
              <a:rPr lang="en-IE" sz="3600" dirty="0" err="1" smtClean="0"/>
              <a:t>dfree</a:t>
            </a:r>
            <a:r>
              <a:rPr lang="en-IE" sz="3600" dirty="0" smtClean="0"/>
              <a:t> = 14  =&gt;  11.5dB asymptotic gain</a:t>
            </a:r>
          </a:p>
          <a:p>
            <a:pPr marL="742950" lvl="2" indent="-342900"/>
            <a:endParaRPr lang="en-IE" sz="36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Proposed New Transmitter</a:t>
            </a:r>
            <a:endParaRPr lang="en-IE" dirty="0"/>
          </a:p>
        </p:txBody>
      </p:sp>
      <p:sp>
        <p:nvSpPr>
          <p:cNvPr id="5" name="Content Placeholder 4"/>
          <p:cNvSpPr>
            <a:spLocks noGrp="1"/>
          </p:cNvSpPr>
          <p:nvPr>
            <p:ph idx="1"/>
          </p:nvPr>
        </p:nvSpPr>
        <p:spPr/>
        <p:txBody>
          <a:bodyPr/>
          <a:lstStyle/>
          <a:p>
            <a:endParaRPr lang="en-IE" dirty="0" smtClean="0"/>
          </a:p>
          <a:p>
            <a:endParaRPr lang="en-IE" dirty="0" smtClean="0"/>
          </a:p>
          <a:p>
            <a:endParaRPr lang="en-IE" dirty="0" smtClean="0"/>
          </a:p>
          <a:p>
            <a:endParaRPr lang="en-IE" dirty="0" smtClean="0"/>
          </a:p>
          <a:p>
            <a:r>
              <a:rPr lang="en-IE" sz="2400" dirty="0" smtClean="0"/>
              <a:t>At 1MHz PRF, every 16µs, the counter here outputs a single 1µs wide pulse after the count programmed by L</a:t>
            </a:r>
            <a:r>
              <a:rPr lang="en-IE" sz="2400" baseline="-25000" dirty="0" smtClean="0"/>
              <a:t>1 </a:t>
            </a:r>
            <a:r>
              <a:rPr lang="en-IE" sz="2400" baseline="30000" dirty="0" smtClean="0"/>
              <a:t>.. </a:t>
            </a:r>
            <a:r>
              <a:rPr lang="en-IE" sz="2400" dirty="0" smtClean="0"/>
              <a:t>L</a:t>
            </a:r>
            <a:r>
              <a:rPr lang="en-IE" sz="2400" baseline="-25000" dirty="0" smtClean="0"/>
              <a:t>4</a:t>
            </a:r>
          </a:p>
          <a:p>
            <a:pPr lvl="1"/>
            <a:r>
              <a:rPr lang="en-IE" sz="2000" dirty="0" smtClean="0"/>
              <a:t>Each pulse represents 4 coded bits or 2 data bits</a:t>
            </a:r>
          </a:p>
          <a:p>
            <a:pPr lvl="1"/>
            <a:r>
              <a:rPr lang="en-IE" sz="2000" dirty="0" smtClean="0"/>
              <a:t>Bit rate is </a:t>
            </a:r>
            <a:r>
              <a:rPr lang="en-IE" sz="2000" dirty="0" smtClean="0"/>
              <a:t>125kbps</a:t>
            </a:r>
            <a:endParaRPr lang="en-IE" sz="2000" dirty="0" smtClean="0"/>
          </a:p>
          <a:p>
            <a:pPr lvl="1"/>
            <a:r>
              <a:rPr lang="en-IE" sz="2000" dirty="0" smtClean="0"/>
              <a:t>3MHz PRF would give 375kbps and pulses would still be max power</a:t>
            </a:r>
          </a:p>
          <a:p>
            <a:endParaRPr lang="en-IE" baseline="30000" dirty="0"/>
          </a:p>
        </p:txBody>
      </p:sp>
      <p:pic>
        <p:nvPicPr>
          <p:cNvPr id="5123" name="Picture 3"/>
          <p:cNvPicPr>
            <a:picLocks noChangeAspect="1" noChangeArrowheads="1"/>
          </p:cNvPicPr>
          <p:nvPr/>
        </p:nvPicPr>
        <p:blipFill>
          <a:blip r:embed="rId2" cstate="print"/>
          <a:srcRect/>
          <a:stretch>
            <a:fillRect/>
          </a:stretch>
        </p:blipFill>
        <p:spPr bwMode="auto">
          <a:xfrm>
            <a:off x="1585913" y="1785926"/>
            <a:ext cx="5972175" cy="20955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Pulse Power</a:t>
            </a:r>
            <a:endParaRPr lang="en-IE" dirty="0"/>
          </a:p>
        </p:txBody>
      </p:sp>
      <p:sp>
        <p:nvSpPr>
          <p:cNvPr id="9" name="Rectangle 8"/>
          <p:cNvSpPr/>
          <p:nvPr/>
        </p:nvSpPr>
        <p:spPr>
          <a:xfrm>
            <a:off x="2000232" y="6072206"/>
            <a:ext cx="5336717" cy="369332"/>
          </a:xfrm>
          <a:prstGeom prst="rect">
            <a:avLst/>
          </a:prstGeom>
        </p:spPr>
        <p:txBody>
          <a:bodyPr wrap="none">
            <a:spAutoFit/>
          </a:bodyPr>
          <a:lstStyle/>
          <a:p>
            <a:pPr>
              <a:buFont typeface="Arial" pitchFamily="34" charset="0"/>
              <a:buChar char="•"/>
            </a:pPr>
            <a:r>
              <a:rPr lang="en-IE" dirty="0" smtClean="0"/>
              <a:t>Always peak Limited =&gt; same range for all packet sizes</a:t>
            </a:r>
            <a:endParaRPr lang="en-IE" dirty="0"/>
          </a:p>
        </p:txBody>
      </p:sp>
      <p:pic>
        <p:nvPicPr>
          <p:cNvPr id="3075" name="Picture 3"/>
          <p:cNvPicPr>
            <a:picLocks noChangeAspect="1" noChangeArrowheads="1"/>
          </p:cNvPicPr>
          <p:nvPr/>
        </p:nvPicPr>
        <p:blipFill>
          <a:blip r:embed="rId2" cstate="print"/>
          <a:srcRect/>
          <a:stretch>
            <a:fillRect/>
          </a:stretch>
        </p:blipFill>
        <p:spPr bwMode="auto">
          <a:xfrm>
            <a:off x="1067679" y="1285861"/>
            <a:ext cx="7538159" cy="4610114"/>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Performance </a:t>
            </a:r>
            <a:r>
              <a:rPr lang="en-IE" dirty="0" err="1" smtClean="0"/>
              <a:t>vs</a:t>
            </a:r>
            <a:r>
              <a:rPr lang="en-IE" dirty="0" smtClean="0"/>
              <a:t> Base Mode</a:t>
            </a:r>
            <a:endParaRPr lang="en-IE" dirty="0"/>
          </a:p>
        </p:txBody>
      </p:sp>
      <p:sp>
        <p:nvSpPr>
          <p:cNvPr id="11" name="TextBox 10"/>
          <p:cNvSpPr txBox="1"/>
          <p:nvPr/>
        </p:nvSpPr>
        <p:spPr>
          <a:xfrm>
            <a:off x="1071538" y="5786454"/>
            <a:ext cx="7286676" cy="646331"/>
          </a:xfrm>
          <a:prstGeom prst="rect">
            <a:avLst/>
          </a:prstGeom>
          <a:noFill/>
        </p:spPr>
        <p:txBody>
          <a:bodyPr wrap="square" rtlCol="0">
            <a:spAutoFit/>
          </a:bodyPr>
          <a:lstStyle/>
          <a:p>
            <a:r>
              <a:rPr lang="en-IE" dirty="0" smtClean="0"/>
              <a:t>Assumes coherent demodulation but non-coherent </a:t>
            </a:r>
            <a:r>
              <a:rPr lang="en-IE" dirty="0" smtClean="0"/>
              <a:t>demodulation </a:t>
            </a:r>
            <a:r>
              <a:rPr lang="en-IE" dirty="0" smtClean="0"/>
              <a:t>will have similar gain compared to base mode because pulses are at maximum power</a:t>
            </a:r>
            <a:endParaRPr lang="en-IE" dirty="0"/>
          </a:p>
        </p:txBody>
      </p:sp>
      <p:pic>
        <p:nvPicPr>
          <p:cNvPr id="5124" name="Picture 4"/>
          <p:cNvPicPr>
            <a:picLocks noChangeAspect="1" noChangeArrowheads="1"/>
          </p:cNvPicPr>
          <p:nvPr/>
        </p:nvPicPr>
        <p:blipFill>
          <a:blip r:embed="rId2" cstate="print"/>
          <a:srcRect/>
          <a:stretch>
            <a:fillRect/>
          </a:stretch>
        </p:blipFill>
        <p:spPr bwMode="auto">
          <a:xfrm>
            <a:off x="839209" y="1214422"/>
            <a:ext cx="7322707" cy="4659904"/>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Gain translated to range increase</a:t>
            </a:r>
            <a:endParaRPr lang="en-IE" dirty="0"/>
          </a:p>
        </p:txBody>
      </p:sp>
      <p:sp>
        <p:nvSpPr>
          <p:cNvPr id="9" name="TextBox 8"/>
          <p:cNvSpPr txBox="1"/>
          <p:nvPr/>
        </p:nvSpPr>
        <p:spPr>
          <a:xfrm>
            <a:off x="1571604" y="5929330"/>
            <a:ext cx="5286412" cy="646331"/>
          </a:xfrm>
          <a:prstGeom prst="rect">
            <a:avLst/>
          </a:prstGeom>
          <a:noFill/>
        </p:spPr>
        <p:txBody>
          <a:bodyPr wrap="square" rtlCol="0">
            <a:spAutoFit/>
          </a:bodyPr>
          <a:lstStyle/>
          <a:p>
            <a:r>
              <a:rPr lang="en-IE" dirty="0" smtClean="0"/>
              <a:t>Range improvement is twofold for small packets and almost fivefold for the longest packets</a:t>
            </a:r>
            <a:endParaRPr lang="en-IE" dirty="0"/>
          </a:p>
        </p:txBody>
      </p:sp>
      <p:pic>
        <p:nvPicPr>
          <p:cNvPr id="4100" name="Picture 4"/>
          <p:cNvPicPr>
            <a:picLocks noChangeAspect="1" noChangeArrowheads="1"/>
          </p:cNvPicPr>
          <p:nvPr/>
        </p:nvPicPr>
        <p:blipFill>
          <a:blip r:embed="rId2" cstate="print"/>
          <a:srcRect/>
          <a:stretch>
            <a:fillRect/>
          </a:stretch>
        </p:blipFill>
        <p:spPr bwMode="auto">
          <a:xfrm>
            <a:off x="785786" y="1229688"/>
            <a:ext cx="7319986" cy="4485328"/>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Other Advantages</a:t>
            </a:r>
            <a:endParaRPr lang="en-IE" dirty="0"/>
          </a:p>
        </p:txBody>
      </p:sp>
      <p:sp>
        <p:nvSpPr>
          <p:cNvPr id="3" name="Content Placeholder 2"/>
          <p:cNvSpPr>
            <a:spLocks noGrp="1"/>
          </p:cNvSpPr>
          <p:nvPr>
            <p:ph idx="1"/>
          </p:nvPr>
        </p:nvSpPr>
        <p:spPr/>
        <p:txBody>
          <a:bodyPr>
            <a:normAutofit fontScale="85000" lnSpcReduction="10000"/>
          </a:bodyPr>
          <a:lstStyle/>
          <a:p>
            <a:r>
              <a:rPr lang="en-IE" dirty="0" smtClean="0"/>
              <a:t>There is </a:t>
            </a:r>
            <a:r>
              <a:rPr lang="en-IE" i="1" dirty="0" smtClean="0"/>
              <a:t>always</a:t>
            </a:r>
            <a:r>
              <a:rPr lang="en-IE" dirty="0" smtClean="0"/>
              <a:t> one pulse for every two input data bits</a:t>
            </a:r>
          </a:p>
          <a:p>
            <a:pPr lvl="1"/>
            <a:r>
              <a:rPr lang="en-IE" dirty="0" smtClean="0"/>
              <a:t>Base mode has an </a:t>
            </a:r>
            <a:r>
              <a:rPr lang="en-IE" i="1" dirty="0" smtClean="0"/>
              <a:t>average</a:t>
            </a:r>
            <a:r>
              <a:rPr lang="en-IE" dirty="0" smtClean="0"/>
              <a:t> of one pulse per two data bits</a:t>
            </a:r>
          </a:p>
          <a:p>
            <a:pPr lvl="1"/>
            <a:r>
              <a:rPr lang="en-IE" dirty="0" smtClean="0"/>
              <a:t>Base mode has a </a:t>
            </a:r>
            <a:r>
              <a:rPr lang="en-IE" i="1" dirty="0" smtClean="0"/>
              <a:t>worst case </a:t>
            </a:r>
            <a:r>
              <a:rPr lang="en-IE" dirty="0" smtClean="0"/>
              <a:t>of two pulses per two data bits</a:t>
            </a:r>
          </a:p>
          <a:p>
            <a:endParaRPr lang="en-IE" i="1" dirty="0" smtClean="0"/>
          </a:p>
          <a:p>
            <a:r>
              <a:rPr lang="en-IE" i="1" dirty="0" smtClean="0"/>
              <a:t>Guarantees</a:t>
            </a:r>
            <a:r>
              <a:rPr lang="en-IE" dirty="0" smtClean="0"/>
              <a:t> </a:t>
            </a:r>
            <a:r>
              <a:rPr lang="en-IE" dirty="0" smtClean="0"/>
              <a:t>a pulse in each 16 pulse slot </a:t>
            </a:r>
          </a:p>
          <a:p>
            <a:pPr lvl="1"/>
            <a:r>
              <a:rPr lang="en-IE" dirty="0" smtClean="0"/>
              <a:t>Great for timing recovery</a:t>
            </a:r>
          </a:p>
          <a:p>
            <a:endParaRPr lang="en-IE" dirty="0" smtClean="0"/>
          </a:p>
          <a:p>
            <a:r>
              <a:rPr lang="en-IE" dirty="0" smtClean="0"/>
              <a:t>Pulses </a:t>
            </a:r>
            <a:r>
              <a:rPr lang="en-IE" dirty="0" smtClean="0"/>
              <a:t>are always at max power, so non-coherent receiver can see them after squaring operation</a:t>
            </a:r>
          </a:p>
          <a:p>
            <a:pPr lvl="1"/>
            <a:endParaRPr lang="en-I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cs typeface="Times New Roman" charset="0"/>
                <a:sym typeface="Times New Roman" charset="0"/>
              </a:rPr>
              <a:t>Convolutional code for extended mode in 802.15.4f </a:t>
            </a:r>
            <a:endParaRPr lang="en-IE"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Decoder options</a:t>
            </a:r>
            <a:endParaRPr lang="en-IE" dirty="0"/>
          </a:p>
        </p:txBody>
      </p:sp>
      <p:sp>
        <p:nvSpPr>
          <p:cNvPr id="3" name="Content Placeholder 2"/>
          <p:cNvSpPr>
            <a:spLocks noGrp="1"/>
          </p:cNvSpPr>
          <p:nvPr>
            <p:ph idx="1"/>
          </p:nvPr>
        </p:nvSpPr>
        <p:spPr>
          <a:xfrm>
            <a:off x="457200" y="1046177"/>
            <a:ext cx="8229600" cy="5526095"/>
          </a:xfrm>
        </p:spPr>
        <p:txBody>
          <a:bodyPr>
            <a:normAutofit fontScale="62500" lnSpcReduction="20000"/>
          </a:bodyPr>
          <a:lstStyle/>
          <a:p>
            <a:r>
              <a:rPr lang="en-IE" dirty="0" smtClean="0"/>
              <a:t>A) Use </a:t>
            </a:r>
            <a:r>
              <a:rPr lang="en-IE" dirty="0" smtClean="0"/>
              <a:t>a conventional soft decision </a:t>
            </a:r>
            <a:r>
              <a:rPr lang="en-IE" dirty="0" smtClean="0"/>
              <a:t>Viterbi Decoder </a:t>
            </a:r>
            <a:r>
              <a:rPr lang="en-IE" dirty="0" smtClean="0"/>
              <a:t>(3k3 gates)</a:t>
            </a:r>
            <a:endParaRPr lang="en-IE" dirty="0" smtClean="0"/>
          </a:p>
          <a:p>
            <a:r>
              <a:rPr lang="en-IE" dirty="0" smtClean="0"/>
              <a:t>B) Use hard </a:t>
            </a:r>
            <a:r>
              <a:rPr lang="en-IE" dirty="0" smtClean="0"/>
              <a:t>decision Viterbi Decoder </a:t>
            </a:r>
            <a:r>
              <a:rPr lang="en-IE" dirty="0" smtClean="0"/>
              <a:t> (much smaller but lose 2dBs)</a:t>
            </a:r>
            <a:endParaRPr lang="en-IE" dirty="0" smtClean="0"/>
          </a:p>
          <a:p>
            <a:r>
              <a:rPr lang="en-IE" dirty="0" smtClean="0"/>
              <a:t>C) Make an immediate decision on biggest pulse of 16 positions</a:t>
            </a:r>
            <a:endParaRPr lang="en-IE" dirty="0" smtClean="0"/>
          </a:p>
          <a:p>
            <a:pPr>
              <a:buNone/>
            </a:pPr>
            <a:endParaRPr lang="en-IE" i="1" dirty="0" smtClean="0"/>
          </a:p>
          <a:p>
            <a:endParaRPr lang="en-IE" dirty="0" smtClean="0"/>
          </a:p>
          <a:p>
            <a:endParaRPr lang="en-IE" dirty="0" smtClean="0"/>
          </a:p>
          <a:p>
            <a:endParaRPr lang="en-IE" dirty="0" smtClean="0"/>
          </a:p>
          <a:p>
            <a:endParaRPr lang="en-IE" dirty="0" smtClean="0"/>
          </a:p>
          <a:p>
            <a:endParaRPr lang="en-IE" dirty="0" smtClean="0"/>
          </a:p>
          <a:p>
            <a:endParaRPr lang="en-IE" dirty="0" smtClean="0"/>
          </a:p>
          <a:p>
            <a:endParaRPr lang="en-IE" dirty="0" smtClean="0"/>
          </a:p>
          <a:p>
            <a:endParaRPr lang="en-IE" dirty="0" smtClean="0"/>
          </a:p>
          <a:p>
            <a:endParaRPr lang="en-IE" dirty="0" smtClean="0"/>
          </a:p>
          <a:p>
            <a:pPr lvl="1"/>
            <a:r>
              <a:rPr lang="en-IE" dirty="0" smtClean="0"/>
              <a:t>Error </a:t>
            </a:r>
            <a:r>
              <a:rPr lang="en-IE" dirty="0" smtClean="0"/>
              <a:t>propagation: 1 bit error propagates for rest of the packet.</a:t>
            </a:r>
          </a:p>
          <a:p>
            <a:pPr lvl="1"/>
            <a:r>
              <a:rPr lang="en-IE" dirty="0" smtClean="0"/>
              <a:t>Bit error means that the packet is trashed anyway, so no problem</a:t>
            </a:r>
            <a:r>
              <a:rPr lang="en-IE" dirty="0" smtClean="0"/>
              <a:t>!</a:t>
            </a:r>
          </a:p>
          <a:p>
            <a:pPr lvl="1"/>
            <a:r>
              <a:rPr lang="en-IE" dirty="0" smtClean="0"/>
              <a:t>Don’t need to decode both bits. Data out in both cases should be identical. but could decode both and use the CRC to decide which stream was right</a:t>
            </a:r>
          </a:p>
          <a:p>
            <a:pPr lvl="1"/>
            <a:r>
              <a:rPr lang="en-IE" dirty="0" smtClean="0"/>
              <a:t>Lose the 6dBs coding gain, so no better than base mode for short packets</a:t>
            </a:r>
            <a:endParaRPr lang="en-IE" dirty="0" smtClean="0"/>
          </a:p>
          <a:p>
            <a:endParaRPr lang="en-IE" dirty="0"/>
          </a:p>
        </p:txBody>
      </p:sp>
      <p:pic>
        <p:nvPicPr>
          <p:cNvPr id="41987" name="Picture 3"/>
          <p:cNvPicPr>
            <a:picLocks noChangeAspect="1" noChangeArrowheads="1"/>
          </p:cNvPicPr>
          <p:nvPr/>
        </p:nvPicPr>
        <p:blipFill>
          <a:blip r:embed="rId2" cstate="print"/>
          <a:srcRect/>
          <a:stretch>
            <a:fillRect/>
          </a:stretch>
        </p:blipFill>
        <p:spPr bwMode="auto">
          <a:xfrm>
            <a:off x="1866900" y="2247909"/>
            <a:ext cx="5410200" cy="2466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Extended Mode PHY Fields</a:t>
            </a:r>
            <a:endParaRPr lang="en-IE" dirty="0"/>
          </a:p>
        </p:txBody>
      </p:sp>
      <p:sp>
        <p:nvSpPr>
          <p:cNvPr id="5" name="Rectangle 4"/>
          <p:cNvSpPr/>
          <p:nvPr/>
        </p:nvSpPr>
        <p:spPr bwMode="auto">
          <a:xfrm>
            <a:off x="4391167" y="2736376"/>
            <a:ext cx="236106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0001 0011 0101 1110</a:t>
            </a:r>
            <a:endParaRPr kumimoji="0" lang="en-US" sz="1600" b="1" i="0" u="none" strike="noStrike" cap="none" normalizeH="0" baseline="0" dirty="0" smtClean="0">
              <a:ln>
                <a:noFill/>
              </a:ln>
              <a:solidFill>
                <a:schemeClr val="tx1"/>
              </a:solidFill>
              <a:effectLst/>
              <a:latin typeface="+mn-lt"/>
            </a:endParaRPr>
          </a:p>
        </p:txBody>
      </p:sp>
      <p:sp>
        <p:nvSpPr>
          <p:cNvPr id="6" name="Rectangle 5"/>
          <p:cNvSpPr/>
          <p:nvPr/>
        </p:nvSpPr>
        <p:spPr bwMode="auto">
          <a:xfrm>
            <a:off x="477672" y="2736376"/>
            <a:ext cx="3913495"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Up to 96 pulses (TBD)</a:t>
            </a:r>
            <a:endParaRPr kumimoji="0" lang="en-US" sz="1600" b="1" i="0" u="none" strike="noStrike" cap="none" normalizeH="0" baseline="0" dirty="0" smtClean="0">
              <a:ln>
                <a:noFill/>
              </a:ln>
              <a:solidFill>
                <a:schemeClr val="tx1"/>
              </a:solidFill>
              <a:effectLst/>
              <a:latin typeface="+mn-lt"/>
            </a:endParaRPr>
          </a:p>
        </p:txBody>
      </p:sp>
      <p:sp>
        <p:nvSpPr>
          <p:cNvPr id="7" name="Rectangle 6"/>
          <p:cNvSpPr/>
          <p:nvPr/>
        </p:nvSpPr>
        <p:spPr bwMode="auto">
          <a:xfrm>
            <a:off x="6752229" y="2736376"/>
            <a:ext cx="207787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22 bits</a:t>
            </a:r>
            <a:endParaRPr kumimoji="0" lang="en-US" sz="1600" b="1" i="0" u="none" strike="noStrike" cap="none" normalizeH="0" baseline="0" dirty="0" smtClean="0">
              <a:ln>
                <a:noFill/>
              </a:ln>
              <a:solidFill>
                <a:schemeClr val="tx1"/>
              </a:solidFill>
              <a:effectLst/>
              <a:latin typeface="+mn-lt"/>
            </a:endParaRPr>
          </a:p>
        </p:txBody>
      </p:sp>
      <p:sp>
        <p:nvSpPr>
          <p:cNvPr id="8" name="TextBox 7"/>
          <p:cNvSpPr txBox="1"/>
          <p:nvPr/>
        </p:nvSpPr>
        <p:spPr>
          <a:xfrm>
            <a:off x="1869741" y="2306469"/>
            <a:ext cx="1223412" cy="369332"/>
          </a:xfrm>
          <a:prstGeom prst="rect">
            <a:avLst/>
          </a:prstGeom>
          <a:noFill/>
        </p:spPr>
        <p:txBody>
          <a:bodyPr wrap="none" rtlCol="0">
            <a:spAutoFit/>
          </a:bodyPr>
          <a:lstStyle/>
          <a:p>
            <a:r>
              <a:rPr lang="en-US" sz="1800" b="1" dirty="0" smtClean="0">
                <a:latin typeface="+mn-lt"/>
              </a:rPr>
              <a:t>Preamble</a:t>
            </a:r>
            <a:endParaRPr lang="en-US" sz="1800" b="1" dirty="0">
              <a:latin typeface="+mn-lt"/>
            </a:endParaRPr>
          </a:p>
        </p:txBody>
      </p:sp>
      <p:sp>
        <p:nvSpPr>
          <p:cNvPr id="9" name="TextBox 8"/>
          <p:cNvSpPr txBox="1"/>
          <p:nvPr/>
        </p:nvSpPr>
        <p:spPr>
          <a:xfrm>
            <a:off x="5163234" y="2306469"/>
            <a:ext cx="646331" cy="369332"/>
          </a:xfrm>
          <a:prstGeom prst="rect">
            <a:avLst/>
          </a:prstGeom>
          <a:noFill/>
        </p:spPr>
        <p:txBody>
          <a:bodyPr wrap="none" rtlCol="0">
            <a:spAutoFit/>
          </a:bodyPr>
          <a:lstStyle/>
          <a:p>
            <a:r>
              <a:rPr lang="en-US" sz="1800" b="1" dirty="0" smtClean="0">
                <a:latin typeface="+mn-lt"/>
              </a:rPr>
              <a:t>SFD</a:t>
            </a:r>
            <a:endParaRPr lang="en-US" sz="1800" b="1" dirty="0">
              <a:latin typeface="+mn-lt"/>
            </a:endParaRPr>
          </a:p>
        </p:txBody>
      </p:sp>
      <p:sp>
        <p:nvSpPr>
          <p:cNvPr id="10" name="TextBox 9"/>
          <p:cNvSpPr txBox="1"/>
          <p:nvPr/>
        </p:nvSpPr>
        <p:spPr>
          <a:xfrm>
            <a:off x="7469709" y="2306469"/>
            <a:ext cx="671979" cy="369332"/>
          </a:xfrm>
          <a:prstGeom prst="rect">
            <a:avLst/>
          </a:prstGeom>
          <a:noFill/>
        </p:spPr>
        <p:txBody>
          <a:bodyPr wrap="none" rtlCol="0">
            <a:spAutoFit/>
          </a:bodyPr>
          <a:lstStyle/>
          <a:p>
            <a:r>
              <a:rPr lang="en-US" sz="1800" b="1" dirty="0" smtClean="0">
                <a:latin typeface="+mn-lt"/>
              </a:rPr>
              <a:t>PHR</a:t>
            </a:r>
            <a:endParaRPr lang="en-US" sz="1800" b="1" dirty="0">
              <a:latin typeface="+mn-lt"/>
            </a:endParaRPr>
          </a:p>
        </p:txBody>
      </p:sp>
      <p:sp>
        <p:nvSpPr>
          <p:cNvPr id="11" name="Content Placeholder 7"/>
          <p:cNvSpPr txBox="1">
            <a:spLocks/>
          </p:cNvSpPr>
          <p:nvPr/>
        </p:nvSpPr>
        <p:spPr>
          <a:xfrm>
            <a:off x="1083060" y="4009717"/>
            <a:ext cx="7375140" cy="2036241"/>
          </a:xfrm>
          <a:prstGeom prst="rect">
            <a:avLst/>
          </a:prstGeom>
        </p:spPr>
        <p:txBody>
          <a:bodyPr vert="horz" lIns="91440" tIns="45720" rIns="91440" bIns="45720" rtlCol="0">
            <a:normAutofit fontScale="92500"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Exact number of preamble pulses TBD</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Runs @ 1 MHz PRF</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SFD at 1 pulse per symbol (SFD is very robust)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First 3 bits of PHR at 1 pulse per symbol</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000" dirty="0" smtClean="0"/>
              <a:t>Rest of PHR coded as for data</a:t>
            </a: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Rest of packet coded with pulse</a:t>
            </a:r>
            <a:r>
              <a:rPr kumimoji="0" lang="en-US" sz="2000" b="0" i="0" u="none" strike="noStrike" kern="1200" cap="none" spc="0" normalizeH="0" noProof="0" dirty="0" smtClean="0">
                <a:ln>
                  <a:noFill/>
                </a:ln>
                <a:solidFill>
                  <a:schemeClr val="tx1"/>
                </a:solidFill>
                <a:effectLst/>
                <a:uLnTx/>
                <a:uFillTx/>
                <a:latin typeface="+mn-lt"/>
                <a:ea typeface="+mn-ea"/>
                <a:cs typeface="+mn-cs"/>
              </a:rPr>
              <a:t> remapping and rate ½ conv. code</a:t>
            </a:r>
            <a:endParaRPr kumimoji="0" lang="en-US" sz="2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PHY Header – Encoding Type</a:t>
            </a:r>
            <a:endParaRPr lang="en-IE" dirty="0"/>
          </a:p>
        </p:txBody>
      </p:sp>
      <p:sp>
        <p:nvSpPr>
          <p:cNvPr id="4" name="Title 1"/>
          <p:cNvSpPr txBox="1">
            <a:spLocks/>
          </p:cNvSpPr>
          <p:nvPr/>
        </p:nvSpPr>
        <p:spPr>
          <a:xfrm>
            <a:off x="685800" y="685800"/>
            <a:ext cx="7772400" cy="1066800"/>
          </a:xfrm>
          <a:prstGeom prst="rect">
            <a:avLst/>
          </a:prstGeom>
        </p:spPr>
        <p:txBody>
          <a:bodyPr vert="horz" lIns="91440" tIns="45720" rIns="91440" bIns="45720" rtlCol="0" anchor="ct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endParaRPr kumimoji="0" lang="en-US" sz="4400" b="0" i="1"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5" name="Table 4"/>
          <p:cNvGraphicFramePr>
            <a:graphicFrameLocks noGrp="1"/>
          </p:cNvGraphicFramePr>
          <p:nvPr/>
        </p:nvGraphicFramePr>
        <p:xfrm>
          <a:off x="1000100" y="4841064"/>
          <a:ext cx="7492952" cy="1016828"/>
        </p:xfrm>
        <a:graphic>
          <a:graphicData uri="http://schemas.openxmlformats.org/drawingml/2006/table">
            <a:tbl>
              <a:tblPr/>
              <a:tblGrid>
                <a:gridCol w="1785950"/>
                <a:gridCol w="5707002"/>
              </a:tblGrid>
              <a:tr h="285308">
                <a:tc>
                  <a:txBody>
                    <a:bodyPr/>
                    <a:lstStyle/>
                    <a:p>
                      <a:pPr marL="0" marR="0" algn="ctr">
                        <a:spcBef>
                          <a:spcPts val="0"/>
                        </a:spcBef>
                        <a:spcAft>
                          <a:spcPts val="0"/>
                        </a:spcAft>
                      </a:pPr>
                      <a:r>
                        <a:rPr lang="en-US" sz="1600" b="1" dirty="0">
                          <a:latin typeface="Calibri"/>
                          <a:ea typeface="Times New Roman"/>
                          <a:cs typeface="Times New Roman"/>
                        </a:rPr>
                        <a:t>Field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latin typeface="Calibri"/>
                          <a:ea typeface="Times New Roman"/>
                          <a:cs typeface="Times New Roman"/>
                        </a:rPr>
                        <a:t>Value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smtClean="0">
                          <a:latin typeface="Calibri"/>
                          <a:ea typeface="Times New Roman"/>
                          <a:cs typeface="Times New Roman"/>
                        </a:rPr>
                        <a:t>Encoding Type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0b000:		Base mode: 1 pulse</a:t>
                      </a:r>
                      <a:r>
                        <a:rPr lang="en-US" sz="1600" baseline="0" dirty="0" smtClean="0">
                          <a:latin typeface="Calibri"/>
                          <a:ea typeface="Times New Roman"/>
                          <a:cs typeface="Times New Roman"/>
                        </a:rPr>
                        <a:t> per bit</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smtClean="0">
                          <a:latin typeface="+mn-lt"/>
                          <a:ea typeface="Times New Roman"/>
                          <a:cs typeface="Times New Roman"/>
                        </a:rPr>
                        <a:t>0b001 – 0b110: 	Reserved </a:t>
                      </a:r>
                      <a:r>
                        <a:rPr lang="en-US" sz="1600" baseline="0" dirty="0" smtClean="0">
                          <a:solidFill>
                            <a:srgbClr val="FF0000"/>
                          </a:solidFill>
                          <a:latin typeface="+mn-lt"/>
                          <a:ea typeface="Times New Roman"/>
                          <a:cs typeface="Times New Roman"/>
                        </a:rPr>
                        <a:t>(Already know if long range mode)</a:t>
                      </a:r>
                      <a:endParaRPr lang="en-US" sz="1600" dirty="0" smtClean="0">
                        <a:solidFill>
                          <a:srgbClr val="FF0000"/>
                        </a:solidFill>
                        <a:latin typeface="+mn-lt"/>
                        <a:ea typeface="Times New Roman"/>
                        <a:cs typeface="Times New Roman"/>
                      </a:endParaRPr>
                    </a:p>
                    <a:p>
                      <a:pPr marL="0" marR="0">
                        <a:spcBef>
                          <a:spcPts val="0"/>
                        </a:spcBef>
                        <a:spcAft>
                          <a:spcPts val="0"/>
                        </a:spcAft>
                      </a:pPr>
                      <a:r>
                        <a:rPr lang="en-US" sz="1600" baseline="0" dirty="0" smtClean="0">
                          <a:latin typeface="Calibri"/>
                          <a:ea typeface="Times New Roman"/>
                          <a:cs typeface="Times New Roman"/>
                        </a:rPr>
                        <a:t>0b111:		Extended mode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Rectangle 6"/>
          <p:cNvSpPr/>
          <p:nvPr/>
        </p:nvSpPr>
        <p:spPr bwMode="auto">
          <a:xfrm>
            <a:off x="2589582" y="2528611"/>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600" b="1" dirty="0" smtClean="0">
                <a:latin typeface="+mn-lt"/>
              </a:rPr>
              <a:t>Frame</a:t>
            </a:r>
          </a:p>
          <a:p>
            <a:pPr marL="0" marR="0" indent="0" algn="ctr" defTabSz="914400" latinLnBrk="0">
              <a:lnSpc>
                <a:spcPct val="100000"/>
              </a:lnSpc>
              <a:buClrTx/>
              <a:buSzTx/>
              <a:buFontTx/>
              <a:buNone/>
              <a:tabLst/>
            </a:pPr>
            <a:r>
              <a:rPr lang="en-US" sz="1600" b="1" dirty="0" smtClean="0">
                <a:latin typeface="+mn-lt"/>
              </a:rPr>
              <a:t>Length</a:t>
            </a:r>
          </a:p>
        </p:txBody>
      </p:sp>
      <p:sp>
        <p:nvSpPr>
          <p:cNvPr id="8" name="Rectangle 7"/>
          <p:cNvSpPr/>
          <p:nvPr/>
        </p:nvSpPr>
        <p:spPr bwMode="auto">
          <a:xfrm>
            <a:off x="1349252" y="2528611"/>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Encoding Type</a:t>
            </a:r>
          </a:p>
        </p:txBody>
      </p:sp>
      <p:sp>
        <p:nvSpPr>
          <p:cNvPr id="9" name="Rectangle 8"/>
          <p:cNvSpPr/>
          <p:nvPr/>
        </p:nvSpPr>
        <p:spPr bwMode="auto">
          <a:xfrm>
            <a:off x="6369582" y="2528611"/>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SECDED bits</a:t>
            </a:r>
          </a:p>
        </p:txBody>
      </p:sp>
      <p:sp>
        <p:nvSpPr>
          <p:cNvPr id="10" name="TextBox 9"/>
          <p:cNvSpPr txBox="1"/>
          <p:nvPr/>
        </p:nvSpPr>
        <p:spPr>
          <a:xfrm>
            <a:off x="1748559" y="3875627"/>
            <a:ext cx="460382" cy="523220"/>
          </a:xfrm>
          <a:prstGeom prst="rect">
            <a:avLst/>
          </a:prstGeom>
          <a:noFill/>
        </p:spPr>
        <p:txBody>
          <a:bodyPr wrap="none" rtlCol="0">
            <a:spAutoFit/>
          </a:bodyPr>
          <a:lstStyle/>
          <a:p>
            <a:pPr algn="ctr"/>
            <a:r>
              <a:rPr lang="en-US" sz="1400" b="1" dirty="0" smtClean="0">
                <a:latin typeface="+mn-lt"/>
              </a:rPr>
              <a:t>3</a:t>
            </a:r>
          </a:p>
          <a:p>
            <a:pPr algn="ctr"/>
            <a:r>
              <a:rPr lang="en-US" sz="1400" b="1" dirty="0" smtClean="0">
                <a:latin typeface="+mn-lt"/>
              </a:rPr>
              <a:t>bits</a:t>
            </a:r>
            <a:endParaRPr lang="en-US" sz="1400" b="1" dirty="0">
              <a:latin typeface="+mn-lt"/>
            </a:endParaRPr>
          </a:p>
        </p:txBody>
      </p:sp>
      <p:sp>
        <p:nvSpPr>
          <p:cNvPr id="11" name="TextBox 10"/>
          <p:cNvSpPr txBox="1"/>
          <p:nvPr/>
        </p:nvSpPr>
        <p:spPr>
          <a:xfrm>
            <a:off x="2983734" y="3875627"/>
            <a:ext cx="460382" cy="523220"/>
          </a:xfrm>
          <a:prstGeom prst="rect">
            <a:avLst/>
          </a:prstGeom>
          <a:noFill/>
        </p:spPr>
        <p:txBody>
          <a:bodyPr wrap="none" rtlCol="0">
            <a:spAutoFit/>
          </a:bodyPr>
          <a:lstStyle/>
          <a:p>
            <a:pPr algn="ctr"/>
            <a:r>
              <a:rPr lang="en-US" sz="1400" b="1" dirty="0" smtClean="0">
                <a:latin typeface="+mn-lt"/>
              </a:rPr>
              <a:t>7</a:t>
            </a:r>
          </a:p>
          <a:p>
            <a:pPr algn="ctr"/>
            <a:r>
              <a:rPr lang="en-US" sz="1400" b="1" dirty="0" smtClean="0">
                <a:latin typeface="+mn-lt"/>
              </a:rPr>
              <a:t>bits</a:t>
            </a:r>
            <a:endParaRPr lang="en-US" sz="1400" b="1" dirty="0">
              <a:latin typeface="+mn-lt"/>
            </a:endParaRPr>
          </a:p>
        </p:txBody>
      </p:sp>
      <p:sp>
        <p:nvSpPr>
          <p:cNvPr id="12" name="TextBox 11"/>
          <p:cNvSpPr txBox="1"/>
          <p:nvPr/>
        </p:nvSpPr>
        <p:spPr>
          <a:xfrm>
            <a:off x="6763083" y="3875627"/>
            <a:ext cx="502062" cy="523220"/>
          </a:xfrm>
          <a:prstGeom prst="rect">
            <a:avLst/>
          </a:prstGeom>
          <a:noFill/>
        </p:spPr>
        <p:txBody>
          <a:bodyPr wrap="none" rtlCol="0">
            <a:spAutoFit/>
          </a:bodyPr>
          <a:lstStyle/>
          <a:p>
            <a:pPr algn="ctr"/>
            <a:r>
              <a:rPr lang="en-US" sz="1400" b="1" dirty="0" smtClean="0">
                <a:latin typeface="+mn-lt"/>
              </a:rPr>
              <a:t>6</a:t>
            </a:r>
          </a:p>
          <a:p>
            <a:pPr algn="ctr"/>
            <a:r>
              <a:rPr lang="en-US" sz="1400" b="1" dirty="0" smtClean="0">
                <a:latin typeface="+mn-lt"/>
              </a:rPr>
              <a:t>bits</a:t>
            </a:r>
            <a:endParaRPr lang="en-US" sz="1400" b="1" dirty="0">
              <a:latin typeface="+mn-lt"/>
            </a:endParaRPr>
          </a:p>
        </p:txBody>
      </p:sp>
      <p:sp>
        <p:nvSpPr>
          <p:cNvPr id="13" name="Rectangle 12"/>
          <p:cNvSpPr/>
          <p:nvPr/>
        </p:nvSpPr>
        <p:spPr bwMode="auto">
          <a:xfrm>
            <a:off x="3849582" y="2528611"/>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LEI</a:t>
            </a:r>
          </a:p>
          <a:p>
            <a:pPr algn="ctr"/>
            <a:r>
              <a:rPr lang="en-US" sz="1600" b="1" dirty="0" smtClean="0">
                <a:latin typeface="+mn-lt"/>
              </a:rPr>
              <a:t>Type</a:t>
            </a:r>
          </a:p>
        </p:txBody>
      </p:sp>
      <p:sp>
        <p:nvSpPr>
          <p:cNvPr id="14" name="TextBox 13"/>
          <p:cNvSpPr txBox="1"/>
          <p:nvPr/>
        </p:nvSpPr>
        <p:spPr>
          <a:xfrm>
            <a:off x="4222894" y="3875627"/>
            <a:ext cx="502062" cy="523220"/>
          </a:xfrm>
          <a:prstGeom prst="rect">
            <a:avLst/>
          </a:prstGeom>
          <a:noFill/>
        </p:spPr>
        <p:txBody>
          <a:bodyPr wrap="none" rtlCol="0">
            <a:spAutoFit/>
          </a:bodyPr>
          <a:lstStyle/>
          <a:p>
            <a:pPr algn="ctr"/>
            <a:r>
              <a:rPr lang="en-US" sz="1400" b="1" dirty="0" smtClean="0">
                <a:latin typeface="+mn-lt"/>
              </a:rPr>
              <a:t>5</a:t>
            </a:r>
          </a:p>
          <a:p>
            <a:pPr algn="ctr"/>
            <a:r>
              <a:rPr lang="en-US" sz="1400" b="1" dirty="0" smtClean="0">
                <a:latin typeface="+mn-lt"/>
              </a:rPr>
              <a:t>bits</a:t>
            </a:r>
            <a:endParaRPr lang="en-US" sz="1400" b="1" dirty="0">
              <a:latin typeface="+mn-lt"/>
            </a:endParaRPr>
          </a:p>
        </p:txBody>
      </p:sp>
      <p:sp>
        <p:nvSpPr>
          <p:cNvPr id="15" name="Rectangle 14"/>
          <p:cNvSpPr/>
          <p:nvPr/>
        </p:nvSpPr>
        <p:spPr bwMode="auto">
          <a:xfrm>
            <a:off x="5109582" y="2528611"/>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Header Extension</a:t>
            </a:r>
          </a:p>
        </p:txBody>
      </p:sp>
      <p:sp>
        <p:nvSpPr>
          <p:cNvPr id="16" name="TextBox 15"/>
          <p:cNvSpPr txBox="1"/>
          <p:nvPr/>
        </p:nvSpPr>
        <p:spPr>
          <a:xfrm>
            <a:off x="5552777" y="3875627"/>
            <a:ext cx="402674" cy="523220"/>
          </a:xfrm>
          <a:prstGeom prst="rect">
            <a:avLst/>
          </a:prstGeom>
          <a:noFill/>
        </p:spPr>
        <p:txBody>
          <a:bodyPr wrap="none" rtlCol="0">
            <a:spAutoFit/>
          </a:bodyPr>
          <a:lstStyle/>
          <a:p>
            <a:pPr algn="ctr"/>
            <a:r>
              <a:rPr lang="en-US" sz="1400" b="1" dirty="0" smtClean="0">
                <a:latin typeface="+mn-lt"/>
              </a:rPr>
              <a:t>1</a:t>
            </a:r>
          </a:p>
          <a:p>
            <a:pPr algn="ctr"/>
            <a:r>
              <a:rPr lang="en-US" sz="1400" b="1" dirty="0" smtClean="0">
                <a:latin typeface="+mn-lt"/>
              </a:rPr>
              <a:t>bit</a:t>
            </a:r>
            <a:endParaRPr lang="en-US" sz="1400" b="1" dirty="0">
              <a:latin typeface="+mn-lt"/>
            </a:endParaRPr>
          </a:p>
        </p:txBody>
      </p:sp>
      <p:sp>
        <p:nvSpPr>
          <p:cNvPr id="18" name="Curved Down Arrow 17"/>
          <p:cNvSpPr/>
          <p:nvPr/>
        </p:nvSpPr>
        <p:spPr>
          <a:xfrm flipH="1">
            <a:off x="2000232" y="1857364"/>
            <a:ext cx="1071570" cy="58864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
        <p:nvSpPr>
          <p:cNvPr id="19" name="TextBox 18"/>
          <p:cNvSpPr txBox="1"/>
          <p:nvPr/>
        </p:nvSpPr>
        <p:spPr>
          <a:xfrm>
            <a:off x="3000364" y="1639661"/>
            <a:ext cx="1571636" cy="646331"/>
          </a:xfrm>
          <a:prstGeom prst="rect">
            <a:avLst/>
          </a:prstGeom>
          <a:noFill/>
        </p:spPr>
        <p:txBody>
          <a:bodyPr wrap="square" rtlCol="0">
            <a:spAutoFit/>
          </a:bodyPr>
          <a:lstStyle/>
          <a:p>
            <a:r>
              <a:rPr lang="en-IE" dirty="0" smtClean="0">
                <a:solidFill>
                  <a:srgbClr val="FF0000"/>
                </a:solidFill>
              </a:rPr>
              <a:t>Have swapped these around</a:t>
            </a:r>
            <a:endParaRPr lang="en-IE"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1845743" y="1357298"/>
            <a:ext cx="5545375" cy="4929222"/>
          </a:xfrm>
          <a:prstGeom prst="rect">
            <a:avLst/>
          </a:prstGeom>
          <a:noFill/>
          <a:ln w="9525">
            <a:noFill/>
            <a:miter lim="800000"/>
            <a:headEnd/>
            <a:tailEnd/>
          </a:ln>
        </p:spPr>
      </p:pic>
      <p:sp>
        <p:nvSpPr>
          <p:cNvPr id="2" name="Title 1"/>
          <p:cNvSpPr>
            <a:spLocks noGrp="1"/>
          </p:cNvSpPr>
          <p:nvPr>
            <p:ph type="title"/>
          </p:nvPr>
        </p:nvSpPr>
        <p:spPr/>
        <p:txBody>
          <a:bodyPr>
            <a:normAutofit fontScale="90000"/>
          </a:bodyPr>
          <a:lstStyle/>
          <a:p>
            <a:r>
              <a:rPr lang="en-IE" dirty="0" err="1" smtClean="0"/>
              <a:t>Proakis</a:t>
            </a:r>
            <a:r>
              <a:rPr lang="en-IE" dirty="0" smtClean="0"/>
              <a:t> – Digital Communications Fourth edition :- page 493</a:t>
            </a:r>
            <a:endParaRPr lang="en-IE" dirty="0"/>
          </a:p>
        </p:txBody>
      </p:sp>
      <p:sp>
        <p:nvSpPr>
          <p:cNvPr id="5" name="Oval 4"/>
          <p:cNvSpPr/>
          <p:nvPr/>
        </p:nvSpPr>
        <p:spPr>
          <a:xfrm>
            <a:off x="1714480" y="4643446"/>
            <a:ext cx="4572032" cy="35719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Rate ¼ Convolutional Code</a:t>
            </a:r>
            <a:endParaRPr lang="en-IE" dirty="0"/>
          </a:p>
        </p:txBody>
      </p:sp>
      <p:sp>
        <p:nvSpPr>
          <p:cNvPr id="6" name="Content Placeholder 5"/>
          <p:cNvSpPr>
            <a:spLocks noGrp="1"/>
          </p:cNvSpPr>
          <p:nvPr>
            <p:ph idx="1"/>
          </p:nvPr>
        </p:nvSpPr>
        <p:spPr>
          <a:xfrm>
            <a:off x="285720" y="1600200"/>
            <a:ext cx="8643998" cy="4757758"/>
          </a:xfrm>
        </p:spPr>
        <p:txBody>
          <a:bodyPr>
            <a:normAutofit fontScale="85000" lnSpcReduction="10000"/>
          </a:bodyPr>
          <a:lstStyle/>
          <a:p>
            <a:r>
              <a:rPr lang="en-IE" dirty="0" smtClean="0"/>
              <a:t>Coder in transmitter. Octal generators are 5,7,7,7 for k=3</a:t>
            </a:r>
          </a:p>
          <a:p>
            <a:pPr lvl="1"/>
            <a:r>
              <a:rPr lang="en-IE" dirty="0" smtClean="0"/>
              <a:t>4 pulses per input bit</a:t>
            </a:r>
          </a:p>
          <a:p>
            <a:pPr lvl="1"/>
            <a:endParaRPr lang="en-IE" dirty="0" smtClean="0"/>
          </a:p>
          <a:p>
            <a:pPr lvl="1"/>
            <a:endParaRPr lang="en-IE" dirty="0" smtClean="0"/>
          </a:p>
          <a:p>
            <a:pPr lvl="1"/>
            <a:endParaRPr lang="en-IE" dirty="0" smtClean="0"/>
          </a:p>
          <a:p>
            <a:pPr lvl="1"/>
            <a:endParaRPr lang="en-IE" dirty="0" smtClean="0"/>
          </a:p>
          <a:p>
            <a:pPr lvl="1"/>
            <a:endParaRPr lang="en-IE" dirty="0" smtClean="0"/>
          </a:p>
          <a:p>
            <a:endParaRPr lang="en-IE" dirty="0" smtClean="0"/>
          </a:p>
          <a:p>
            <a:endParaRPr lang="en-IE" dirty="0" smtClean="0"/>
          </a:p>
          <a:p>
            <a:r>
              <a:rPr lang="en-IE" dirty="0" smtClean="0"/>
              <a:t>Code designed for BPSK </a:t>
            </a:r>
          </a:p>
          <a:p>
            <a:pPr lvl="1"/>
            <a:r>
              <a:rPr lang="en-IE" dirty="0" smtClean="0"/>
              <a:t>works equally well OOK pulses</a:t>
            </a:r>
            <a:endParaRPr lang="en-IE" dirty="0"/>
          </a:p>
        </p:txBody>
      </p:sp>
      <p:pic>
        <p:nvPicPr>
          <p:cNvPr id="3" name="Picture 2"/>
          <p:cNvPicPr>
            <a:picLocks noChangeAspect="1" noChangeArrowheads="1"/>
          </p:cNvPicPr>
          <p:nvPr/>
        </p:nvPicPr>
        <p:blipFill>
          <a:blip r:embed="rId2" cstate="print"/>
          <a:srcRect/>
          <a:stretch>
            <a:fillRect/>
          </a:stretch>
        </p:blipFill>
        <p:spPr bwMode="auto">
          <a:xfrm>
            <a:off x="2062163" y="2857496"/>
            <a:ext cx="5019675" cy="2266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Simple Pulse Voting Decoder possible</a:t>
            </a:r>
            <a:endParaRPr lang="en-IE" dirty="0"/>
          </a:p>
        </p:txBody>
      </p:sp>
      <p:sp>
        <p:nvSpPr>
          <p:cNvPr id="3" name="Content Placeholder 2"/>
          <p:cNvSpPr>
            <a:spLocks noGrp="1"/>
          </p:cNvSpPr>
          <p:nvPr>
            <p:ph idx="1"/>
          </p:nvPr>
        </p:nvSpPr>
        <p:spPr/>
        <p:txBody>
          <a:bodyPr>
            <a:normAutofit fontScale="85000" lnSpcReduction="20000"/>
          </a:bodyPr>
          <a:lstStyle/>
          <a:p>
            <a:r>
              <a:rPr lang="en-IE" dirty="0" smtClean="0"/>
              <a:t>Because the code has three identical generators, three of the pulses will be identical.</a:t>
            </a:r>
          </a:p>
          <a:p>
            <a:endParaRPr lang="en-IE" dirty="0" smtClean="0"/>
          </a:p>
          <a:p>
            <a:r>
              <a:rPr lang="en-IE" dirty="0" smtClean="0"/>
              <a:t>Receiver can “Vote” on these three pulses</a:t>
            </a:r>
          </a:p>
          <a:p>
            <a:endParaRPr lang="en-IE" dirty="0" smtClean="0"/>
          </a:p>
          <a:p>
            <a:r>
              <a:rPr lang="en-IE" dirty="0" smtClean="0"/>
              <a:t>Convolutional code can be “undone” by feedback arrangement in the receiver.</a:t>
            </a:r>
          </a:p>
          <a:p>
            <a:endParaRPr lang="en-IE" dirty="0" smtClean="0"/>
          </a:p>
          <a:p>
            <a:r>
              <a:rPr lang="en-IE" dirty="0" smtClean="0"/>
              <a:t>Lose 1.2dB by sending the extra pulse (which is not used by the voting decoder), but this allows the option of a receiver using a full Viterbi decoder.</a:t>
            </a:r>
          </a:p>
          <a:p>
            <a:endParaRPr lang="en-IE" dirty="0" smtClean="0"/>
          </a:p>
          <a:p>
            <a:endParaRPr lang="en-I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Decoder options</a:t>
            </a:r>
            <a:endParaRPr lang="en-IE" dirty="0"/>
          </a:p>
        </p:txBody>
      </p:sp>
      <p:sp>
        <p:nvSpPr>
          <p:cNvPr id="3" name="Content Placeholder 2"/>
          <p:cNvSpPr>
            <a:spLocks noGrp="1"/>
          </p:cNvSpPr>
          <p:nvPr>
            <p:ph idx="1"/>
          </p:nvPr>
        </p:nvSpPr>
        <p:spPr>
          <a:xfrm>
            <a:off x="457200" y="1046177"/>
            <a:ext cx="8229600" cy="5526095"/>
          </a:xfrm>
        </p:spPr>
        <p:txBody>
          <a:bodyPr>
            <a:normAutofit fontScale="70000" lnSpcReduction="20000"/>
          </a:bodyPr>
          <a:lstStyle/>
          <a:p>
            <a:r>
              <a:rPr lang="en-IE" dirty="0" smtClean="0"/>
              <a:t>Use a conventional soft decision or hard decision Viterbi Decoder </a:t>
            </a:r>
          </a:p>
          <a:p>
            <a:pPr>
              <a:buNone/>
            </a:pPr>
            <a:endParaRPr lang="en-IE" i="1" dirty="0" smtClean="0"/>
          </a:p>
          <a:p>
            <a:pPr>
              <a:buNone/>
            </a:pPr>
            <a:r>
              <a:rPr lang="en-IE" i="1" dirty="0" smtClean="0"/>
              <a:t>Or we could threshold each pulse and then vote on the outcome</a:t>
            </a:r>
          </a:p>
          <a:p>
            <a:pPr>
              <a:buNone/>
            </a:pPr>
            <a:endParaRPr lang="en-IE" i="1" dirty="0" smtClean="0"/>
          </a:p>
          <a:p>
            <a:pPr>
              <a:buNone/>
            </a:pPr>
            <a:endParaRPr lang="en-IE" i="1" dirty="0" smtClean="0"/>
          </a:p>
          <a:p>
            <a:endParaRPr lang="en-IE" dirty="0" smtClean="0"/>
          </a:p>
          <a:p>
            <a:endParaRPr lang="en-IE" dirty="0" smtClean="0"/>
          </a:p>
          <a:p>
            <a:endParaRPr lang="en-IE" dirty="0" smtClean="0"/>
          </a:p>
          <a:p>
            <a:endParaRPr lang="en-IE" dirty="0" smtClean="0"/>
          </a:p>
          <a:p>
            <a:endParaRPr lang="en-IE" dirty="0" smtClean="0"/>
          </a:p>
          <a:p>
            <a:endParaRPr lang="en-IE" dirty="0" smtClean="0"/>
          </a:p>
          <a:p>
            <a:endParaRPr lang="en-IE" dirty="0" smtClean="0"/>
          </a:p>
          <a:p>
            <a:endParaRPr lang="en-IE" dirty="0" smtClean="0"/>
          </a:p>
          <a:p>
            <a:r>
              <a:rPr lang="en-IE" dirty="0" smtClean="0"/>
              <a:t>Error propagation: 1 bit error propagates for rest of the packet.</a:t>
            </a:r>
          </a:p>
          <a:p>
            <a:r>
              <a:rPr lang="en-IE" dirty="0" smtClean="0"/>
              <a:t>Bit error means that the packet is trashed anyway, so no problem!</a:t>
            </a:r>
          </a:p>
          <a:p>
            <a:endParaRPr lang="en-IE" dirty="0"/>
          </a:p>
        </p:txBody>
      </p:sp>
      <p:pic>
        <p:nvPicPr>
          <p:cNvPr id="1028" name="Picture 4"/>
          <p:cNvPicPr>
            <a:picLocks noChangeAspect="1" noChangeArrowheads="1"/>
          </p:cNvPicPr>
          <p:nvPr/>
        </p:nvPicPr>
        <p:blipFill>
          <a:blip r:embed="rId2" cstate="print"/>
          <a:srcRect/>
          <a:stretch>
            <a:fillRect/>
          </a:stretch>
        </p:blipFill>
        <p:spPr bwMode="auto">
          <a:xfrm>
            <a:off x="2509838" y="2224100"/>
            <a:ext cx="4124325" cy="2990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274638"/>
            <a:ext cx="9001156" cy="868346"/>
          </a:xfrm>
        </p:spPr>
        <p:txBody>
          <a:bodyPr>
            <a:normAutofit/>
          </a:bodyPr>
          <a:lstStyle/>
          <a:p>
            <a:r>
              <a:rPr lang="en-IE" sz="3600" dirty="0" smtClean="0"/>
              <a:t>Better still we can threshold after summing</a:t>
            </a:r>
            <a:endParaRPr lang="en-IE" sz="3600" dirty="0"/>
          </a:p>
        </p:txBody>
      </p:sp>
      <p:pic>
        <p:nvPicPr>
          <p:cNvPr id="4" name="Picture 2"/>
          <p:cNvPicPr>
            <a:picLocks noGrp="1" noChangeAspect="1" noChangeArrowheads="1"/>
          </p:cNvPicPr>
          <p:nvPr>
            <p:ph idx="1"/>
          </p:nvPr>
        </p:nvPicPr>
        <p:blipFill>
          <a:blip r:embed="rId2" cstate="print"/>
          <a:srcRect/>
          <a:stretch>
            <a:fillRect/>
          </a:stretch>
        </p:blipFill>
        <p:spPr bwMode="auto">
          <a:xfrm>
            <a:off x="2076450" y="2863056"/>
            <a:ext cx="4991100" cy="2000250"/>
          </a:xfrm>
          <a:prstGeom prst="rect">
            <a:avLst/>
          </a:prstGeom>
          <a:noFill/>
          <a:ln w="9525">
            <a:noFill/>
            <a:miter lim="800000"/>
            <a:headEnd/>
            <a:tailEnd/>
          </a:ln>
        </p:spPr>
      </p:pic>
      <p:sp>
        <p:nvSpPr>
          <p:cNvPr id="7" name="Rectangle 6"/>
          <p:cNvSpPr/>
          <p:nvPr/>
        </p:nvSpPr>
        <p:spPr>
          <a:xfrm>
            <a:off x="2000232" y="5143512"/>
            <a:ext cx="4572000" cy="646331"/>
          </a:xfrm>
          <a:prstGeom prst="rect">
            <a:avLst/>
          </a:prstGeom>
        </p:spPr>
        <p:txBody>
          <a:bodyPr>
            <a:spAutoFit/>
          </a:bodyPr>
          <a:lstStyle/>
          <a:p>
            <a:r>
              <a:rPr lang="en-IE" dirty="0" smtClean="0"/>
              <a:t>Again there is error propagation; but again it does not reduce the packet error rate.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Viterbi Decoder Option</a:t>
            </a:r>
            <a:endParaRPr lang="en-IE" dirty="0"/>
          </a:p>
        </p:txBody>
      </p:sp>
      <p:sp>
        <p:nvSpPr>
          <p:cNvPr id="3" name="Content Placeholder 2"/>
          <p:cNvSpPr>
            <a:spLocks noGrp="1"/>
          </p:cNvSpPr>
          <p:nvPr>
            <p:ph idx="1"/>
          </p:nvPr>
        </p:nvSpPr>
        <p:spPr>
          <a:xfrm>
            <a:off x="457200" y="1600200"/>
            <a:ext cx="8472518" cy="4525963"/>
          </a:xfrm>
        </p:spPr>
        <p:txBody>
          <a:bodyPr>
            <a:normAutofit fontScale="85000" lnSpcReduction="20000"/>
          </a:bodyPr>
          <a:lstStyle/>
          <a:p>
            <a:r>
              <a:rPr lang="en-IE" dirty="0" smtClean="0"/>
              <a:t>Conventional Soft Decision Viterbi Decoder </a:t>
            </a:r>
          </a:p>
          <a:p>
            <a:pPr lvl="1"/>
            <a:r>
              <a:rPr lang="en-IE" dirty="0" smtClean="0"/>
              <a:t>802.15.4a Rate ½, K=3  complexity ~3100 gates</a:t>
            </a:r>
          </a:p>
          <a:p>
            <a:pPr lvl="1"/>
            <a:r>
              <a:rPr lang="en-IE" dirty="0" smtClean="0"/>
              <a:t>Rate ¼, K=3  ~5000 gates</a:t>
            </a:r>
          </a:p>
          <a:p>
            <a:pPr lvl="1"/>
            <a:r>
              <a:rPr lang="en-IE" dirty="0" smtClean="0"/>
              <a:t>Small FPGA, a very few dollars, low power consumption</a:t>
            </a:r>
          </a:p>
          <a:p>
            <a:endParaRPr lang="en-IE" dirty="0" smtClean="0"/>
          </a:p>
          <a:p>
            <a:r>
              <a:rPr lang="en-IE" dirty="0" err="1" smtClean="0"/>
              <a:t>d</a:t>
            </a:r>
            <a:r>
              <a:rPr lang="en-IE" baseline="-25000" dirty="0" err="1" smtClean="0"/>
              <a:t>free</a:t>
            </a:r>
            <a:r>
              <a:rPr lang="en-IE" baseline="-25000" dirty="0" smtClean="0"/>
              <a:t> </a:t>
            </a:r>
            <a:r>
              <a:rPr lang="en-IE" baseline="30000" dirty="0" smtClean="0"/>
              <a:t>=</a:t>
            </a:r>
            <a:r>
              <a:rPr lang="en-IE" dirty="0" smtClean="0"/>
              <a:t> 10</a:t>
            </a:r>
            <a:endParaRPr lang="en-IE" baseline="-25000" dirty="0" smtClean="0"/>
          </a:p>
          <a:p>
            <a:pPr lvl="1"/>
            <a:endParaRPr lang="en-IE" dirty="0" smtClean="0"/>
          </a:p>
          <a:p>
            <a:pPr lvl="1"/>
            <a:r>
              <a:rPr lang="en-IE" dirty="0" smtClean="0"/>
              <a:t>Coding gain of up to 10dB </a:t>
            </a:r>
            <a:r>
              <a:rPr lang="en-IE" dirty="0" err="1" smtClean="0"/>
              <a:t>vs</a:t>
            </a:r>
            <a:r>
              <a:rPr lang="en-IE" dirty="0" smtClean="0"/>
              <a:t> base mode of 1 pulse / bit</a:t>
            </a:r>
          </a:p>
          <a:p>
            <a:pPr lvl="2"/>
            <a:r>
              <a:rPr lang="en-IE" dirty="0" smtClean="0"/>
              <a:t>&gt; x 3 times the range</a:t>
            </a:r>
          </a:p>
          <a:p>
            <a:pPr lvl="1"/>
            <a:endParaRPr lang="en-IE" dirty="0" smtClean="0"/>
          </a:p>
          <a:p>
            <a:pPr lvl="1"/>
            <a:r>
              <a:rPr lang="en-IE" dirty="0" smtClean="0"/>
              <a:t>Compares with up to 4.7dB gain for x3 repetition code</a:t>
            </a:r>
          </a:p>
          <a:p>
            <a:pPr lvl="2"/>
            <a:r>
              <a:rPr lang="en-IE" dirty="0" smtClean="0"/>
              <a:t>Less for hard decision voting</a:t>
            </a:r>
          </a:p>
          <a:p>
            <a:endParaRPr lang="en-IE" baseline="-25000" dirty="0" smtClean="0"/>
          </a:p>
          <a:p>
            <a:endParaRPr lang="en-IE"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smtClean="0"/>
              <a:t>Standard Rate ¼ code: Pros</a:t>
            </a:r>
          </a:p>
        </p:txBody>
      </p:sp>
      <p:sp>
        <p:nvSpPr>
          <p:cNvPr id="3" name="Content Placeholder 2"/>
          <p:cNvSpPr>
            <a:spLocks noGrp="1"/>
          </p:cNvSpPr>
          <p:nvPr>
            <p:ph idx="1"/>
          </p:nvPr>
        </p:nvSpPr>
        <p:spPr/>
        <p:txBody>
          <a:bodyPr>
            <a:normAutofit fontScale="92500" lnSpcReduction="20000"/>
          </a:bodyPr>
          <a:lstStyle/>
          <a:p>
            <a:r>
              <a:rPr lang="en-IE" dirty="0" smtClean="0"/>
              <a:t>Close to 10dB of coding gain is possible</a:t>
            </a:r>
          </a:p>
          <a:p>
            <a:endParaRPr lang="en-IE" dirty="0" smtClean="0"/>
          </a:p>
          <a:p>
            <a:r>
              <a:rPr lang="en-IE" dirty="0" smtClean="0"/>
              <a:t>Transmit is ultra low complexity</a:t>
            </a:r>
          </a:p>
          <a:p>
            <a:endParaRPr lang="en-IE" dirty="0" smtClean="0"/>
          </a:p>
          <a:p>
            <a:r>
              <a:rPr lang="en-IE" dirty="0" smtClean="0"/>
              <a:t>Viterbi decoder in receiver in ~5k gates</a:t>
            </a:r>
          </a:p>
          <a:p>
            <a:endParaRPr lang="en-IE" dirty="0" smtClean="0"/>
          </a:p>
          <a:p>
            <a:r>
              <a:rPr lang="en-IE" dirty="0" smtClean="0"/>
              <a:t>Allows an even lower complexity “voting” receiver to be used which gives up to 3.5dBs of gain versus sending just one pulse per bit. </a:t>
            </a:r>
          </a:p>
          <a:p>
            <a:pPr lvl="1"/>
            <a:r>
              <a:rPr lang="en-IE" dirty="0" smtClean="0"/>
              <a:t>Voting is particularly robust against impulse noise</a:t>
            </a:r>
          </a:p>
          <a:p>
            <a:pPr lvl="1"/>
            <a:endParaRPr lang="en-IE"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9802</TotalTime>
  <Words>1328</Words>
  <Application>Microsoft Office PowerPoint</Application>
  <PresentationFormat>On-screen Show (4:3)</PresentationFormat>
  <Paragraphs>204</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Slide 1</vt:lpstr>
      <vt:lpstr>Convolutional code for extended mode in 802.15.4f </vt:lpstr>
      <vt:lpstr>Proakis – Digital Communications Fourth edition :- page 493</vt:lpstr>
      <vt:lpstr>Rate ¼ Convolutional Code</vt:lpstr>
      <vt:lpstr>Simple Pulse Voting Decoder possible</vt:lpstr>
      <vt:lpstr>Decoder options</vt:lpstr>
      <vt:lpstr>Better still we can threshold after summing</vt:lpstr>
      <vt:lpstr>Viterbi Decoder Option</vt:lpstr>
      <vt:lpstr>Standard Rate ¼ code: Pros</vt:lpstr>
      <vt:lpstr>Standard Rate ¼ code: Cons</vt:lpstr>
      <vt:lpstr>Pulse Position Modulation: Pulse Density Reduction</vt:lpstr>
      <vt:lpstr>16-ary Pulse Position Modulation Transmitter</vt:lpstr>
      <vt:lpstr>16-ary PPM Performance</vt:lpstr>
      <vt:lpstr>New Proposal: Add FEC to PPM</vt:lpstr>
      <vt:lpstr>Proposed New Transmitter</vt:lpstr>
      <vt:lpstr>Pulse Power</vt:lpstr>
      <vt:lpstr>Performance vs Base Mode</vt:lpstr>
      <vt:lpstr>Gain translated to range increase</vt:lpstr>
      <vt:lpstr>Other Advantages</vt:lpstr>
      <vt:lpstr>Decoder options</vt:lpstr>
      <vt:lpstr>Extended Mode PHY Fields</vt:lpstr>
      <vt:lpstr>PHY Header – Encoding Type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michael.mclaughlin</dc:creator>
  <cp:lastModifiedBy>Michael McLaughlin</cp:lastModifiedBy>
  <cp:revision>656</cp:revision>
  <dcterms:created xsi:type="dcterms:W3CDTF">2009-08-20T17:37:25Z</dcterms:created>
  <dcterms:modified xsi:type="dcterms:W3CDTF">2010-05-07T11:54:41Z</dcterms:modified>
</cp:coreProperties>
</file>