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6" r:id="rId3"/>
    <p:sldId id="273" r:id="rId4"/>
    <p:sldId id="272" r:id="rId5"/>
    <p:sldId id="276" r:id="rId6"/>
    <p:sldId id="274" r:id="rId7"/>
    <p:sldId id="275" r:id="rId8"/>
    <p:sldId id="27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086" y="-3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1B32DF6-CDE7-462C-9C7E-1E7D56AF7246}" type="datetimeFigureOut">
              <a:rPr lang="en-US" smtClean="0"/>
              <a:pPr/>
              <a:t>4/22/2010</a:t>
            </a:fld>
            <a:endParaRPr lang="en-IE"/>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IE"/>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73C3ADD-7446-462D-9E15-D2292E58CF51}"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lvl1pPr algn="r">
              <a:defRPr i="1"/>
            </a:lvl1pPr>
          </a:lstStyle>
          <a:p>
            <a:r>
              <a:rPr lang="en-US" dirty="0" smtClean="0"/>
              <a:t>Click to edit Master title style</a:t>
            </a:r>
            <a:endParaRPr lang="en-IE"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7" name="Text Box 1"/>
          <p:cNvSpPr txBox="1">
            <a:spLocks noChangeArrowheads="1"/>
          </p:cNvSpPr>
          <p:nvPr userDrawn="1"/>
        </p:nvSpPr>
        <p:spPr bwMode="auto">
          <a:xfrm>
            <a:off x="4527550" y="6480175"/>
            <a:ext cx="165100" cy="1778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defRPr sz="1200">
                <a:solidFill>
                  <a:schemeClr val="tx1"/>
                </a:solidFill>
                <a:latin typeface="+mj-lt"/>
                <a:cs typeface="Times New Roman" charset="0"/>
                <a:sym typeface="Times New Roman"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003C8EE-6B1F-4C13-97D8-4C2C378DD9ED}" type="slidenum">
              <a:rPr kumimoji="0" lang="en-US" sz="1200" b="0" i="0" u="none" strike="noStrike" kern="1200" cap="none" spc="0" normalizeH="0" baseline="0" noProof="0" smtClean="0">
                <a:ln>
                  <a:noFill/>
                </a:ln>
                <a:solidFill>
                  <a:schemeClr val="tx1"/>
                </a:solidFill>
                <a:effectLst/>
                <a:uLnTx/>
                <a:uFillTx/>
                <a:latin typeface="+mj-lt"/>
                <a:ea typeface="+mn-ea"/>
                <a:cs typeface="Times New Roman" charset="0"/>
                <a:sym typeface="Times New Roman"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chemeClr val="tx1"/>
              </a:solidFill>
              <a:effectLst/>
              <a:uLnTx/>
              <a:uFillTx/>
              <a:latin typeface="+mj-lt"/>
              <a:ea typeface="+mn-ea"/>
              <a:cs typeface="Times New Roman" charset="0"/>
              <a:sym typeface="Times New Roman" charset="0"/>
            </a:endParaRPr>
          </a:p>
        </p:txBody>
      </p:sp>
      <p:sp>
        <p:nvSpPr>
          <p:cNvPr id="8" name="Rectangle 5"/>
          <p:cNvSpPr>
            <a:spLocks/>
          </p:cNvSpPr>
          <p:nvPr userDrawn="1"/>
        </p:nvSpPr>
        <p:spPr bwMode="auto">
          <a:xfrm>
            <a:off x="71438" y="71438"/>
            <a:ext cx="1612900" cy="190500"/>
          </a:xfrm>
          <a:prstGeom prst="rect">
            <a:avLst/>
          </a:prstGeom>
          <a:noFill/>
          <a:ln w="9525" cap="flat">
            <a:noFill/>
            <a:miter lim="800000"/>
            <a:headEnd type="none" w="med" len="med"/>
            <a:tailEnd type="none" w="med" len="med"/>
          </a:ln>
        </p:spPr>
        <p:txBody>
          <a:bodyPr lIns="0" tIns="0" rIns="0" bIns="0" anchor="b"/>
          <a:lstStyle/>
          <a:p>
            <a:pPr algn="l">
              <a:defRPr/>
            </a:pPr>
            <a:r>
              <a:rPr lang="en-US" sz="1400" dirty="0" smtClean="0">
                <a:solidFill>
                  <a:schemeClr val="tx1"/>
                </a:solidFill>
                <a:latin typeface="+mn-lt"/>
                <a:cs typeface="Times New Roman" charset="0"/>
                <a:sym typeface="Times New Roman" charset="0"/>
              </a:rPr>
              <a:t>April 2010</a:t>
            </a:r>
            <a:endParaRPr lang="en-US" sz="1400" dirty="0">
              <a:solidFill>
                <a:schemeClr val="tx1"/>
              </a:solidFill>
              <a:latin typeface="+mn-lt"/>
              <a:cs typeface="Times New Roman" charset="0"/>
              <a:sym typeface="Times New Roman" charset="0"/>
            </a:endParaRPr>
          </a:p>
        </p:txBody>
      </p:sp>
      <p:sp>
        <p:nvSpPr>
          <p:cNvPr id="9" name="Rectangle 6"/>
          <p:cNvSpPr>
            <a:spLocks/>
          </p:cNvSpPr>
          <p:nvPr userDrawn="1"/>
        </p:nvSpPr>
        <p:spPr bwMode="auto">
          <a:xfrm>
            <a:off x="5935663" y="6608763"/>
            <a:ext cx="3136900" cy="177800"/>
          </a:xfrm>
          <a:prstGeom prst="rect">
            <a:avLst/>
          </a:prstGeom>
          <a:noFill/>
          <a:ln w="9525" cap="flat">
            <a:noFill/>
            <a:miter lim="800000"/>
            <a:headEnd type="none" w="med" len="med"/>
            <a:tailEnd type="none" w="med" len="med"/>
          </a:ln>
        </p:spPr>
        <p:txBody>
          <a:bodyPr lIns="0" tIns="0" rIns="0" bIns="0"/>
          <a:lstStyle/>
          <a:p>
            <a:pPr algn="r">
              <a:defRPr/>
            </a:pPr>
            <a:r>
              <a:rPr lang="en-US" sz="1200" dirty="0" smtClean="0">
                <a:solidFill>
                  <a:schemeClr val="tx1"/>
                </a:solidFill>
                <a:latin typeface="+mn-lt"/>
                <a:cs typeface="Times New Roman" charset="0"/>
                <a:sym typeface="Times New Roman" charset="0"/>
              </a:rPr>
              <a:t>Michael </a:t>
            </a:r>
            <a:r>
              <a:rPr lang="en-US" sz="1200" dirty="0">
                <a:solidFill>
                  <a:schemeClr val="tx1"/>
                </a:solidFill>
                <a:latin typeface="+mn-lt"/>
                <a:cs typeface="Times New Roman" charset="0"/>
                <a:sym typeface="Times New Roman" charset="0"/>
              </a:rPr>
              <a:t>McLaughlin, DecaWave</a:t>
            </a:r>
          </a:p>
        </p:txBody>
      </p:sp>
      <p:sp>
        <p:nvSpPr>
          <p:cNvPr id="10" name="Rectangle 3"/>
          <p:cNvSpPr>
            <a:spLocks/>
          </p:cNvSpPr>
          <p:nvPr userDrawn="1"/>
        </p:nvSpPr>
        <p:spPr bwMode="auto">
          <a:xfrm>
            <a:off x="71438" y="6546850"/>
            <a:ext cx="814387" cy="239713"/>
          </a:xfrm>
          <a:prstGeom prst="rect">
            <a:avLst/>
          </a:prstGeom>
          <a:noFill/>
          <a:ln w="9525" cap="flat">
            <a:noFill/>
            <a:miter lim="800000"/>
            <a:headEnd type="none" w="med" len="med"/>
            <a:tailEnd type="none" w="med" len="med"/>
          </a:ln>
        </p:spPr>
        <p:txBody>
          <a:bodyPr lIns="0" tIns="0" rIns="0" bIns="0"/>
          <a:lstStyle/>
          <a:p>
            <a:pPr algn="l">
              <a:defRPr/>
            </a:pPr>
            <a:r>
              <a:rPr lang="en-US" sz="1200" dirty="0">
                <a:solidFill>
                  <a:schemeClr val="tx1"/>
                </a:solidFill>
                <a:latin typeface="+mn-lt"/>
                <a:cs typeface="Times New Roman" charset="0"/>
                <a:sym typeface="Times New Roman" charset="0"/>
              </a:rPr>
              <a:t>Submission</a:t>
            </a:r>
          </a:p>
        </p:txBody>
      </p:sp>
      <p:sp>
        <p:nvSpPr>
          <p:cNvPr id="11" name="TextBox 10"/>
          <p:cNvSpPr txBox="1"/>
          <p:nvPr userDrawn="1"/>
        </p:nvSpPr>
        <p:spPr>
          <a:xfrm>
            <a:off x="6000750" y="0"/>
            <a:ext cx="3143250" cy="307975"/>
          </a:xfrm>
          <a:prstGeom prst="rect">
            <a:avLst/>
          </a:prstGeom>
          <a:noFill/>
        </p:spPr>
        <p:txBody>
          <a:bodyPr>
            <a:spAutoFit/>
          </a:bodyPr>
          <a:lstStyle/>
          <a:p>
            <a:pPr algn="r">
              <a:defRPr/>
            </a:pPr>
            <a:r>
              <a:rPr lang="en-US" sz="1400" dirty="0" smtClean="0">
                <a:solidFill>
                  <a:schemeClr val="tx1"/>
                </a:solidFill>
                <a:cs typeface="Times New Roman Bold" charset="0"/>
                <a:sym typeface="Times New Roman Bold" charset="0"/>
              </a:rPr>
              <a:t>IEEE </a:t>
            </a:r>
            <a:r>
              <a:rPr lang="en-US" sz="1400" dirty="0">
                <a:solidFill>
                  <a:schemeClr val="tx1"/>
                </a:solidFill>
                <a:cs typeface="Times New Roman Bold" charset="0"/>
                <a:sym typeface="Times New Roman Bold" charset="0"/>
              </a:rPr>
              <a:t>802. </a:t>
            </a:r>
            <a:r>
              <a:rPr lang="en-US" sz="1400" dirty="0" smtClean="0">
                <a:solidFill>
                  <a:schemeClr val="tx1"/>
                </a:solidFill>
                <a:cs typeface="Times New Roman Bold" charset="0"/>
                <a:sym typeface="Times New Roman Bold" charset="0"/>
              </a:rPr>
              <a:t>15-10-0249-00-004f</a:t>
            </a:r>
            <a:endParaRPr lang="en-IE"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Line 2"/>
          <p:cNvSpPr>
            <a:spLocks noChangeShapeType="1"/>
          </p:cNvSpPr>
          <p:nvPr/>
        </p:nvSpPr>
        <p:spPr bwMode="auto">
          <a:xfrm>
            <a:off x="685800" y="609600"/>
            <a:ext cx="7772400" cy="0"/>
          </a:xfrm>
          <a:prstGeom prst="line">
            <a:avLst/>
          </a:prstGeom>
          <a:noFill/>
          <a:ln w="12700">
            <a:solidFill>
              <a:schemeClr val="tx1"/>
            </a:solidFill>
            <a:round/>
            <a:headEnd/>
            <a:tailEnd/>
          </a:ln>
        </p:spPr>
        <p:txBody>
          <a:bodyPr lIns="0" tIns="0" rIns="0" bIns="0"/>
          <a:lstStyle/>
          <a:p>
            <a:endParaRPr lang="en-IE"/>
          </a:p>
        </p:txBody>
      </p:sp>
      <p:sp>
        <p:nvSpPr>
          <p:cNvPr id="2052" name="Line 4"/>
          <p:cNvSpPr>
            <a:spLocks noChangeShapeType="1"/>
          </p:cNvSpPr>
          <p:nvPr/>
        </p:nvSpPr>
        <p:spPr bwMode="auto">
          <a:xfrm>
            <a:off x="685800" y="6477000"/>
            <a:ext cx="7848600" cy="0"/>
          </a:xfrm>
          <a:prstGeom prst="line">
            <a:avLst/>
          </a:prstGeom>
          <a:noFill/>
          <a:ln w="12700">
            <a:solidFill>
              <a:schemeClr val="tx1"/>
            </a:solidFill>
            <a:round/>
            <a:headEnd/>
            <a:tailEnd/>
          </a:ln>
        </p:spPr>
        <p:txBody>
          <a:bodyPr lIns="0" tIns="0" rIns="0" bIns="0"/>
          <a:lstStyle/>
          <a:p>
            <a:endParaRPr lang="en-IE"/>
          </a:p>
        </p:txBody>
      </p:sp>
      <p:sp>
        <p:nvSpPr>
          <p:cNvPr id="6151" name="Rectangle 7"/>
          <p:cNvSpPr>
            <a:spLocks/>
          </p:cNvSpPr>
          <p:nvPr/>
        </p:nvSpPr>
        <p:spPr bwMode="auto">
          <a:xfrm>
            <a:off x="152400" y="609600"/>
            <a:ext cx="9004300" cy="4978400"/>
          </a:xfrm>
          <a:prstGeom prst="rect">
            <a:avLst/>
          </a:prstGeom>
          <a:noFill/>
          <a:ln w="12700" cap="flat">
            <a:noFill/>
            <a:miter lim="800000"/>
            <a:headEnd type="none" w="med" len="med"/>
            <a:tailEnd type="none" w="med" len="med"/>
          </a:ln>
        </p:spPr>
        <p:txBody>
          <a:bodyPr lIns="38100" tIns="38100" rIns="38100" bIns="38100"/>
          <a:lstStyle/>
          <a:p>
            <a:pPr>
              <a:defRPr/>
            </a:pPr>
            <a:r>
              <a:rPr lang="en-US" sz="1800" u="sng" dirty="0">
                <a:solidFill>
                  <a:schemeClr val="tx1"/>
                </a:solidFill>
                <a:effectLst>
                  <a:outerShdw blurRad="38100" dist="38100" dir="2700000" algn="tl">
                    <a:srgbClr val="C0C0C0"/>
                  </a:outerShdw>
                </a:effectLst>
                <a:latin typeface="+mn-lt"/>
                <a:cs typeface="Times New Roman Bold" charset="0"/>
                <a:sym typeface="Times New Roman Bold" charset="0"/>
              </a:rPr>
              <a:t>Project: IEEE P802.15 Working Group for Wireless Personal Area Networks (WPANs)</a:t>
            </a:r>
            <a:endParaRPr lang="en-US" sz="1200" dirty="0">
              <a:solidFill>
                <a:schemeClr val="tx1"/>
              </a:solidFill>
              <a:latin typeface="+mn-lt"/>
              <a:cs typeface="Times" charset="0"/>
              <a:sym typeface="Times New Roman" charset="0"/>
            </a:endParaRPr>
          </a:p>
          <a:p>
            <a:pPr algn="l">
              <a:defRPr/>
            </a:pPr>
            <a:endParaRPr lang="en-US" sz="16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Bold" charset="0"/>
                <a:sym typeface="Times New Roman Bold" charset="0"/>
              </a:rPr>
              <a:t>Submission Title:</a:t>
            </a:r>
            <a:r>
              <a:rPr lang="en-US" sz="1600" dirty="0">
                <a:solidFill>
                  <a:schemeClr val="tx1"/>
                </a:solidFill>
                <a:latin typeface="+mn-lt"/>
                <a:cs typeface="Times New Roman" charset="0"/>
                <a:sym typeface="Times New Roman" charset="0"/>
              </a:rPr>
              <a:t> </a:t>
            </a:r>
            <a:r>
              <a:rPr lang="en-US" sz="1600" dirty="0" smtClean="0">
                <a:solidFill>
                  <a:schemeClr val="tx1"/>
                </a:solidFill>
                <a:latin typeface="+mn-lt"/>
                <a:cs typeface="Times New Roman" charset="0"/>
                <a:sym typeface="Times New Roman" charset="0"/>
              </a:rPr>
              <a:t>[Convolutional code for extended mode in 802.15.4f ]</a:t>
            </a:r>
            <a:endParaRPr lang="en-US" sz="12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charset="0"/>
                <a:sym typeface="Times New Roman" charset="0"/>
              </a:rPr>
              <a:t>	</a:t>
            </a:r>
            <a:endParaRPr lang="en-US" sz="12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Bold" charset="0"/>
                <a:sym typeface="Times New Roman Bold" charset="0"/>
              </a:rPr>
              <a:t>Date Submitted: </a:t>
            </a:r>
            <a:r>
              <a:rPr lang="en-US" sz="1600" dirty="0" smtClean="0">
                <a:solidFill>
                  <a:schemeClr val="tx1"/>
                </a:solidFill>
                <a:latin typeface="+mn-lt"/>
                <a:cs typeface="Times New Roman" charset="0"/>
                <a:sym typeface="Times New Roman" charset="0"/>
              </a:rPr>
              <a:t>[</a:t>
            </a:r>
            <a:r>
              <a:rPr lang="en-US" sz="1600" dirty="0" smtClean="0">
                <a:cs typeface="Times New Roman" charset="0"/>
                <a:sym typeface="Times New Roman" charset="0"/>
              </a:rPr>
              <a:t>22</a:t>
            </a:r>
            <a:r>
              <a:rPr lang="en-US" sz="1600" dirty="0" smtClean="0">
                <a:solidFill>
                  <a:schemeClr val="tx1"/>
                </a:solidFill>
                <a:latin typeface="+mn-lt"/>
                <a:cs typeface="Times New Roman" charset="0"/>
                <a:sym typeface="Times New Roman" charset="0"/>
              </a:rPr>
              <a:t> </a:t>
            </a:r>
            <a:r>
              <a:rPr lang="en-US" sz="1600" dirty="0" smtClean="0">
                <a:solidFill>
                  <a:schemeClr val="tx1"/>
                </a:solidFill>
                <a:latin typeface="+mn-lt"/>
                <a:cs typeface="Times New Roman" charset="0"/>
                <a:sym typeface="Times New Roman" charset="0"/>
              </a:rPr>
              <a:t>April, </a:t>
            </a:r>
            <a:r>
              <a:rPr lang="en-US" sz="1600" dirty="0">
                <a:solidFill>
                  <a:schemeClr val="tx1"/>
                </a:solidFill>
                <a:latin typeface="+mn-lt"/>
                <a:cs typeface="Times New Roman" charset="0"/>
                <a:sym typeface="Times New Roman" charset="0"/>
              </a:rPr>
              <a:t>2010]	</a:t>
            </a:r>
            <a:endParaRPr lang="en-US" sz="1200" dirty="0">
              <a:solidFill>
                <a:schemeClr val="tx1"/>
              </a:solidFill>
              <a:latin typeface="+mn-lt"/>
              <a:cs typeface="Times" charset="0"/>
              <a:sym typeface="Times New Roman" charset="0"/>
            </a:endParaRPr>
          </a:p>
          <a:p>
            <a:pPr algn="l">
              <a:defRPr/>
            </a:pPr>
            <a:endParaRPr lang="en-US" sz="16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Bold" charset="0"/>
                <a:sym typeface="Times New Roman Bold" charset="0"/>
              </a:rPr>
              <a:t>Source:</a:t>
            </a:r>
            <a:r>
              <a:rPr lang="en-US" sz="1600" dirty="0">
                <a:solidFill>
                  <a:schemeClr val="tx1"/>
                </a:solidFill>
                <a:latin typeface="+mn-lt"/>
                <a:cs typeface="Times New Roman" charset="0"/>
                <a:sym typeface="Times New Roman" charset="0"/>
              </a:rPr>
              <a:t> [Michael McLaughlin] Company [DecaWave]</a:t>
            </a:r>
            <a:endParaRPr lang="en-US" sz="12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charset="0"/>
                <a:sym typeface="Times New Roman" charset="0"/>
              </a:rPr>
              <a:t>Address [Digital Depot, Thomas Street, Dublin 8, Ireland]</a:t>
            </a:r>
            <a:endParaRPr lang="en-US" sz="12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charset="0"/>
                <a:sym typeface="Times New Roman" charset="0"/>
              </a:rPr>
              <a:t>Voice:[+353 688 2514], FAX: [none], E-Mail:[michael.mclaughlin@decawave.com]	</a:t>
            </a:r>
            <a:endParaRPr lang="en-US" sz="1200" dirty="0">
              <a:solidFill>
                <a:schemeClr val="tx1"/>
              </a:solidFill>
              <a:latin typeface="+mn-lt"/>
              <a:cs typeface="Times" charset="0"/>
              <a:sym typeface="Times New Roman" charset="0"/>
            </a:endParaRPr>
          </a:p>
          <a:p>
            <a:pPr>
              <a:spcBef>
                <a:spcPts val="600"/>
              </a:spcBef>
              <a:defRPr/>
            </a:pPr>
            <a:r>
              <a:rPr lang="en-US" sz="1600" dirty="0">
                <a:solidFill>
                  <a:schemeClr val="tx1"/>
                </a:solidFill>
                <a:latin typeface="+mn-lt"/>
                <a:cs typeface="Times New Roman Bold" charset="0"/>
                <a:sym typeface="Times New Roman Bold" charset="0"/>
              </a:rPr>
              <a:t>Re:</a:t>
            </a:r>
            <a:r>
              <a:rPr lang="en-US" sz="1600" dirty="0">
                <a:solidFill>
                  <a:schemeClr val="tx1"/>
                </a:solidFill>
                <a:latin typeface="+mn-lt"/>
                <a:cs typeface="Times New Roman" charset="0"/>
                <a:sym typeface="Times New Roman" charset="0"/>
              </a:rPr>
              <a:t> </a:t>
            </a:r>
            <a:r>
              <a:rPr lang="en-US" sz="1600" dirty="0" smtClean="0">
                <a:solidFill>
                  <a:schemeClr val="tx1"/>
                </a:solidFill>
                <a:latin typeface="+mn-lt"/>
                <a:cs typeface="Times New Roman" charset="0"/>
                <a:sym typeface="Times New Roman" charset="0"/>
              </a:rPr>
              <a:t>[</a:t>
            </a:r>
            <a:r>
              <a:rPr lang="en-US" sz="1600" dirty="0" smtClean="0">
                <a:cs typeface="Times New Roman" charset="0"/>
                <a:sym typeface="Times New Roman" charset="0"/>
              </a:rPr>
              <a:t>extended mode in 802.15.4f</a:t>
            </a:r>
            <a:r>
              <a:rPr lang="en-US" sz="1600" dirty="0" smtClean="0">
                <a:solidFill>
                  <a:schemeClr val="tx1"/>
                </a:solidFill>
                <a:latin typeface="+mn-lt"/>
                <a:cs typeface="Times New Roman" charset="0"/>
                <a:sym typeface="Times New Roman" charset="0"/>
              </a:rPr>
              <a:t>]</a:t>
            </a:r>
            <a:endParaRPr lang="en-US" sz="1200" dirty="0">
              <a:solidFill>
                <a:schemeClr val="tx1"/>
              </a:solidFill>
              <a:latin typeface="+mn-lt"/>
              <a:cs typeface="Times" charset="0"/>
              <a:sym typeface="Times New Roman" charset="0"/>
            </a:endParaRPr>
          </a:p>
          <a:p>
            <a:pPr>
              <a:spcBef>
                <a:spcPts val="600"/>
              </a:spcBef>
              <a:defRPr/>
            </a:pPr>
            <a:r>
              <a:rPr lang="en-US" sz="1600" dirty="0">
                <a:solidFill>
                  <a:schemeClr val="tx1"/>
                </a:solidFill>
                <a:latin typeface="+mn-lt"/>
                <a:cs typeface="Times New Roman Bold" charset="0"/>
                <a:sym typeface="Times New Roman Bold" charset="0"/>
              </a:rPr>
              <a:t>Abstract:</a:t>
            </a:r>
            <a:r>
              <a:rPr lang="en-US" sz="1600" dirty="0">
                <a:solidFill>
                  <a:schemeClr val="tx1"/>
                </a:solidFill>
                <a:latin typeface="+mn-lt"/>
                <a:cs typeface="Times" charset="0"/>
                <a:sym typeface="Times New Roman" charset="0"/>
              </a:rPr>
              <a:t>	</a:t>
            </a:r>
            <a:r>
              <a:rPr lang="en-US" sz="1600" dirty="0" smtClean="0">
                <a:solidFill>
                  <a:schemeClr val="tx1"/>
                </a:solidFill>
                <a:latin typeface="+mn-lt"/>
                <a:cs typeface="Times" charset="0"/>
                <a:sym typeface="Times New Roman" charset="0"/>
              </a:rPr>
              <a:t>[</a:t>
            </a:r>
            <a:r>
              <a:rPr lang="en-US" sz="1600" dirty="0" smtClean="0">
                <a:cs typeface="Times New Roman" charset="0"/>
                <a:sym typeface="Times New Roman" charset="0"/>
              </a:rPr>
              <a:t>Convolutional code for extended mode in 802.15.4f </a:t>
            </a:r>
            <a:r>
              <a:rPr lang="en-US" sz="1600" dirty="0" smtClean="0">
                <a:solidFill>
                  <a:schemeClr val="tx1"/>
                </a:solidFill>
                <a:latin typeface="+mn-lt"/>
                <a:cs typeface="Times" charset="0"/>
                <a:sym typeface="Times New Roman" charset="0"/>
              </a:rPr>
              <a:t>]</a:t>
            </a:r>
            <a:endParaRPr lang="en-US" sz="1200" dirty="0">
              <a:solidFill>
                <a:schemeClr val="tx1"/>
              </a:solidFill>
              <a:latin typeface="+mn-lt"/>
              <a:cs typeface="Times" charset="0"/>
              <a:sym typeface="Times New Roman" charset="0"/>
            </a:endParaRPr>
          </a:p>
          <a:p>
            <a:pPr>
              <a:spcBef>
                <a:spcPts val="600"/>
              </a:spcBef>
              <a:defRPr/>
            </a:pPr>
            <a:r>
              <a:rPr lang="en-US" sz="1600" dirty="0">
                <a:solidFill>
                  <a:schemeClr val="tx1"/>
                </a:solidFill>
                <a:latin typeface="+mn-lt"/>
                <a:cs typeface="Times New Roman Bold" charset="0"/>
                <a:sym typeface="Times New Roman Bold" charset="0"/>
              </a:rPr>
              <a:t>Purpose:</a:t>
            </a:r>
            <a:r>
              <a:rPr lang="en-US" sz="1600" dirty="0">
                <a:solidFill>
                  <a:schemeClr val="tx1"/>
                </a:solidFill>
                <a:latin typeface="+mn-lt"/>
                <a:cs typeface="Times" charset="0"/>
                <a:sym typeface="Times New Roman" charset="0"/>
              </a:rPr>
              <a:t>	</a:t>
            </a:r>
            <a:r>
              <a:rPr lang="en-US" sz="1600" dirty="0" smtClean="0">
                <a:solidFill>
                  <a:schemeClr val="tx1"/>
                </a:solidFill>
                <a:latin typeface="+mn-lt"/>
                <a:cs typeface="Times" charset="0"/>
                <a:sym typeface="Times New Roman" charset="0"/>
              </a:rPr>
              <a:t>[</a:t>
            </a:r>
            <a:r>
              <a:rPr lang="en-US" sz="1600" dirty="0" smtClean="0">
                <a:cs typeface="Times New Roman" charset="0"/>
                <a:sym typeface="Times New Roman" charset="0"/>
              </a:rPr>
              <a:t>Convolutional code for extended mode in 802.15.4f </a:t>
            </a:r>
            <a:r>
              <a:rPr lang="en-US" sz="1600" dirty="0" smtClean="0">
                <a:solidFill>
                  <a:schemeClr val="tx1"/>
                </a:solidFill>
                <a:latin typeface="+mn-lt"/>
                <a:cs typeface="Times" charset="0"/>
                <a:sym typeface="Times New Roman" charset="0"/>
              </a:rPr>
              <a:t>]</a:t>
            </a:r>
            <a:endParaRPr lang="en-US" sz="1200" dirty="0">
              <a:solidFill>
                <a:schemeClr val="tx1"/>
              </a:solidFill>
              <a:latin typeface="+mn-lt"/>
              <a:cs typeface="Times" charset="0"/>
              <a:sym typeface="Times New Roman" charset="0"/>
            </a:endParaRPr>
          </a:p>
          <a:p>
            <a:pPr algn="l">
              <a:spcBef>
                <a:spcPts val="600"/>
              </a:spcBef>
              <a:defRPr/>
            </a:pPr>
            <a:r>
              <a:rPr lang="en-US" sz="1600" dirty="0">
                <a:solidFill>
                  <a:schemeClr val="tx1"/>
                </a:solidFill>
                <a:latin typeface="+mn-lt"/>
                <a:cs typeface="Times New Roman Bold" charset="0"/>
                <a:sym typeface="Times New Roman Bold" charset="0"/>
              </a:rPr>
              <a:t>Notice:</a:t>
            </a:r>
            <a:r>
              <a:rPr lang="en-US" sz="1600" dirty="0">
                <a:solidFill>
                  <a:schemeClr val="tx1"/>
                </a:solidFill>
                <a:latin typeface="+mn-lt"/>
                <a:cs typeface="Times" charset="0"/>
                <a:sym typeface="Times New Roman"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200" dirty="0">
              <a:solidFill>
                <a:schemeClr val="tx1"/>
              </a:solidFill>
              <a:latin typeface="+mn-lt"/>
              <a:cs typeface="Times" charset="0"/>
              <a:sym typeface="Times New Roman" charset="0"/>
            </a:endParaRPr>
          </a:p>
          <a:p>
            <a:pPr algn="l">
              <a:defRPr/>
            </a:pPr>
            <a:endParaRPr lang="en-US" sz="16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Bold" charset="0"/>
                <a:sym typeface="Times New Roman Bold" charset="0"/>
              </a:rPr>
              <a:t>Release:</a:t>
            </a:r>
            <a:r>
              <a:rPr lang="en-US" sz="1600" dirty="0">
                <a:solidFill>
                  <a:schemeClr val="tx1"/>
                </a:solidFill>
                <a:latin typeface="+mn-lt"/>
                <a:cs typeface="Times" charset="0"/>
                <a:sym typeface="Times New Roman" charset="0"/>
              </a:rPr>
              <a:t>	The contributor acknowledges and accepts that this contribution becomes the property of IEEE and may be made publicly available by P802.15.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cs typeface="Times New Roman" charset="0"/>
                <a:sym typeface="Times New Roman" charset="0"/>
              </a:rPr>
              <a:t>Convolutional code for extended mode in 802.15.4f </a:t>
            </a:r>
            <a:endParaRPr lang="en-I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1845743" y="1357298"/>
            <a:ext cx="5545375" cy="4929222"/>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r>
              <a:rPr lang="en-IE" dirty="0" err="1" smtClean="0"/>
              <a:t>Proakis</a:t>
            </a:r>
            <a:r>
              <a:rPr lang="en-IE" dirty="0" smtClean="0"/>
              <a:t> – Digital Communications Fourth edition :- page 493</a:t>
            </a:r>
            <a:endParaRPr lang="en-IE" dirty="0"/>
          </a:p>
        </p:txBody>
      </p:sp>
      <p:sp>
        <p:nvSpPr>
          <p:cNvPr id="5" name="Oval 4"/>
          <p:cNvSpPr/>
          <p:nvPr/>
        </p:nvSpPr>
        <p:spPr>
          <a:xfrm>
            <a:off x="1714480" y="4643446"/>
            <a:ext cx="4572032"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Rate ¼ Convolutional Code</a:t>
            </a:r>
            <a:endParaRPr lang="en-IE" dirty="0"/>
          </a:p>
        </p:txBody>
      </p:sp>
      <p:sp>
        <p:nvSpPr>
          <p:cNvPr id="6" name="Content Placeholder 5"/>
          <p:cNvSpPr>
            <a:spLocks noGrp="1"/>
          </p:cNvSpPr>
          <p:nvPr>
            <p:ph idx="1"/>
          </p:nvPr>
        </p:nvSpPr>
        <p:spPr>
          <a:xfrm>
            <a:off x="285720" y="1600200"/>
            <a:ext cx="8643998" cy="4757758"/>
          </a:xfrm>
        </p:spPr>
        <p:txBody>
          <a:bodyPr>
            <a:normAutofit fontScale="85000" lnSpcReduction="10000"/>
          </a:bodyPr>
          <a:lstStyle/>
          <a:p>
            <a:r>
              <a:rPr lang="en-IE" dirty="0" smtClean="0"/>
              <a:t>Coder in transmitter. Octal </a:t>
            </a:r>
            <a:r>
              <a:rPr lang="en-IE" dirty="0" smtClean="0"/>
              <a:t>generators </a:t>
            </a:r>
            <a:r>
              <a:rPr lang="en-IE" dirty="0" smtClean="0"/>
              <a:t>are </a:t>
            </a:r>
            <a:r>
              <a:rPr lang="en-IE" dirty="0" smtClean="0"/>
              <a:t>5,7,7,7 for k=3</a:t>
            </a:r>
            <a:endParaRPr lang="en-IE" dirty="0" smtClean="0"/>
          </a:p>
          <a:p>
            <a:pPr lvl="1"/>
            <a:r>
              <a:rPr lang="en-IE" dirty="0" smtClean="0"/>
              <a:t>4 pulses per input bit</a:t>
            </a:r>
          </a:p>
          <a:p>
            <a:pPr lvl="1"/>
            <a:endParaRPr lang="en-IE" dirty="0" smtClean="0"/>
          </a:p>
          <a:p>
            <a:pPr lvl="1"/>
            <a:endParaRPr lang="en-IE" dirty="0" smtClean="0"/>
          </a:p>
          <a:p>
            <a:pPr lvl="1"/>
            <a:endParaRPr lang="en-IE" dirty="0" smtClean="0"/>
          </a:p>
          <a:p>
            <a:pPr lvl="1"/>
            <a:endParaRPr lang="en-IE" dirty="0" smtClean="0"/>
          </a:p>
          <a:p>
            <a:pPr lvl="1"/>
            <a:endParaRPr lang="en-IE" dirty="0" smtClean="0"/>
          </a:p>
          <a:p>
            <a:endParaRPr lang="en-IE" dirty="0" smtClean="0"/>
          </a:p>
          <a:p>
            <a:endParaRPr lang="en-IE" dirty="0" smtClean="0"/>
          </a:p>
          <a:p>
            <a:r>
              <a:rPr lang="en-IE" dirty="0" smtClean="0"/>
              <a:t>Code designed for BPSK </a:t>
            </a:r>
          </a:p>
          <a:p>
            <a:pPr lvl="1"/>
            <a:r>
              <a:rPr lang="en-IE" dirty="0" smtClean="0"/>
              <a:t>works equally well OOK </a:t>
            </a:r>
            <a:r>
              <a:rPr lang="en-IE" dirty="0" smtClean="0"/>
              <a:t>pulses</a:t>
            </a:r>
            <a:endParaRPr lang="en-IE" dirty="0"/>
          </a:p>
        </p:txBody>
      </p:sp>
      <p:pic>
        <p:nvPicPr>
          <p:cNvPr id="3" name="Picture 2"/>
          <p:cNvPicPr>
            <a:picLocks noChangeAspect="1" noChangeArrowheads="1"/>
          </p:cNvPicPr>
          <p:nvPr/>
        </p:nvPicPr>
        <p:blipFill>
          <a:blip r:embed="rId2" cstate="print"/>
          <a:srcRect/>
          <a:stretch>
            <a:fillRect/>
          </a:stretch>
        </p:blipFill>
        <p:spPr bwMode="auto">
          <a:xfrm>
            <a:off x="2062163" y="2857496"/>
            <a:ext cx="5019675" cy="2266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Simple Pulse Voting Decoder possible</a:t>
            </a:r>
            <a:endParaRPr lang="en-IE" dirty="0"/>
          </a:p>
        </p:txBody>
      </p:sp>
      <p:sp>
        <p:nvSpPr>
          <p:cNvPr id="3" name="Content Placeholder 2"/>
          <p:cNvSpPr>
            <a:spLocks noGrp="1"/>
          </p:cNvSpPr>
          <p:nvPr>
            <p:ph idx="1"/>
          </p:nvPr>
        </p:nvSpPr>
        <p:spPr/>
        <p:txBody>
          <a:bodyPr>
            <a:normAutofit fontScale="85000" lnSpcReduction="20000"/>
          </a:bodyPr>
          <a:lstStyle/>
          <a:p>
            <a:r>
              <a:rPr lang="en-IE" dirty="0" smtClean="0"/>
              <a:t>Because the code has three identical generators, three of the pulses will be identical.</a:t>
            </a:r>
          </a:p>
          <a:p>
            <a:endParaRPr lang="en-IE" dirty="0" smtClean="0"/>
          </a:p>
          <a:p>
            <a:r>
              <a:rPr lang="en-IE" dirty="0" smtClean="0"/>
              <a:t>Receiver can “Vote” on these three pulses</a:t>
            </a:r>
          </a:p>
          <a:p>
            <a:endParaRPr lang="en-IE" dirty="0" smtClean="0"/>
          </a:p>
          <a:p>
            <a:r>
              <a:rPr lang="en-IE" dirty="0" smtClean="0"/>
              <a:t>Convolutional code can be “undone” by feedback arrangement in the receiver.</a:t>
            </a:r>
          </a:p>
          <a:p>
            <a:endParaRPr lang="en-IE" dirty="0" smtClean="0"/>
          </a:p>
          <a:p>
            <a:r>
              <a:rPr lang="en-IE" dirty="0" smtClean="0"/>
              <a:t>Lose 1.2dB by sending the extra pulse (which is not used by the voting decoder), but this allows the option of a receiver using a full Viterbi decoder.</a:t>
            </a:r>
          </a:p>
          <a:p>
            <a:endParaRPr lang="en-IE" dirty="0" smtClean="0"/>
          </a:p>
          <a:p>
            <a:endParaRPr lang="en-I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Decoder options</a:t>
            </a:r>
            <a:endParaRPr lang="en-IE" dirty="0"/>
          </a:p>
        </p:txBody>
      </p:sp>
      <p:sp>
        <p:nvSpPr>
          <p:cNvPr id="3" name="Content Placeholder 2"/>
          <p:cNvSpPr>
            <a:spLocks noGrp="1"/>
          </p:cNvSpPr>
          <p:nvPr>
            <p:ph idx="1"/>
          </p:nvPr>
        </p:nvSpPr>
        <p:spPr>
          <a:xfrm>
            <a:off x="457200" y="1046177"/>
            <a:ext cx="8229600" cy="5526095"/>
          </a:xfrm>
        </p:spPr>
        <p:txBody>
          <a:bodyPr>
            <a:normAutofit fontScale="70000" lnSpcReduction="20000"/>
          </a:bodyPr>
          <a:lstStyle/>
          <a:p>
            <a:r>
              <a:rPr lang="en-IE" dirty="0" smtClean="0"/>
              <a:t>Conventional Viterbi Decoder </a:t>
            </a:r>
          </a:p>
          <a:p>
            <a:pPr>
              <a:buNone/>
            </a:pPr>
            <a:endParaRPr lang="en-IE" i="1" dirty="0" smtClean="0"/>
          </a:p>
          <a:p>
            <a:pPr>
              <a:buNone/>
            </a:pPr>
            <a:r>
              <a:rPr lang="en-IE" i="1" dirty="0" smtClean="0"/>
              <a:t>or</a:t>
            </a:r>
          </a:p>
          <a:p>
            <a:pPr>
              <a:buNone/>
            </a:pPr>
            <a:endParaRPr lang="en-IE" i="1" dirty="0" smtClean="0"/>
          </a:p>
          <a:p>
            <a:pPr>
              <a:buNone/>
            </a:pPr>
            <a:endParaRPr lang="en-IE" i="1" dirty="0" smtClean="0"/>
          </a:p>
          <a:p>
            <a:endParaRPr lang="en-IE" dirty="0" smtClean="0"/>
          </a:p>
          <a:p>
            <a:endParaRPr lang="en-IE" dirty="0" smtClean="0"/>
          </a:p>
          <a:p>
            <a:endParaRPr lang="en-IE" dirty="0" smtClean="0"/>
          </a:p>
          <a:p>
            <a:endParaRPr lang="en-IE" dirty="0" smtClean="0"/>
          </a:p>
          <a:p>
            <a:endParaRPr lang="en-IE" dirty="0" smtClean="0"/>
          </a:p>
          <a:p>
            <a:endParaRPr lang="en-IE" dirty="0" smtClean="0"/>
          </a:p>
          <a:p>
            <a:endParaRPr lang="en-IE" dirty="0" smtClean="0"/>
          </a:p>
          <a:p>
            <a:endParaRPr lang="en-IE" dirty="0" smtClean="0"/>
          </a:p>
          <a:p>
            <a:r>
              <a:rPr lang="en-IE" dirty="0" smtClean="0"/>
              <a:t>Error propagation: 1 bit error propagates for rest of the packet.</a:t>
            </a:r>
          </a:p>
          <a:p>
            <a:r>
              <a:rPr lang="en-IE" dirty="0" smtClean="0"/>
              <a:t>Bit error means that the packet is trashed anyway, so no problem!</a:t>
            </a:r>
          </a:p>
          <a:p>
            <a:endParaRPr lang="en-IE" dirty="0"/>
          </a:p>
        </p:txBody>
      </p:sp>
      <p:pic>
        <p:nvPicPr>
          <p:cNvPr id="2050" name="Picture 2"/>
          <p:cNvPicPr>
            <a:picLocks noChangeAspect="1" noChangeArrowheads="1"/>
          </p:cNvPicPr>
          <p:nvPr/>
        </p:nvPicPr>
        <p:blipFill>
          <a:blip r:embed="rId2" cstate="print"/>
          <a:srcRect/>
          <a:stretch>
            <a:fillRect/>
          </a:stretch>
        </p:blipFill>
        <p:spPr bwMode="auto">
          <a:xfrm>
            <a:off x="2524125" y="2252663"/>
            <a:ext cx="4095750" cy="2352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Viterbi Decoder Option</a:t>
            </a:r>
            <a:endParaRPr lang="en-IE" dirty="0"/>
          </a:p>
        </p:txBody>
      </p:sp>
      <p:sp>
        <p:nvSpPr>
          <p:cNvPr id="3" name="Content Placeholder 2"/>
          <p:cNvSpPr>
            <a:spLocks noGrp="1"/>
          </p:cNvSpPr>
          <p:nvPr>
            <p:ph idx="1"/>
          </p:nvPr>
        </p:nvSpPr>
        <p:spPr>
          <a:xfrm>
            <a:off x="457200" y="1600200"/>
            <a:ext cx="8472518" cy="4525963"/>
          </a:xfrm>
        </p:spPr>
        <p:txBody>
          <a:bodyPr>
            <a:normAutofit fontScale="85000" lnSpcReduction="20000"/>
          </a:bodyPr>
          <a:lstStyle/>
          <a:p>
            <a:r>
              <a:rPr lang="en-IE" dirty="0" smtClean="0"/>
              <a:t>Conventional Soft Decision Viterbi Decoder </a:t>
            </a:r>
          </a:p>
          <a:p>
            <a:pPr lvl="1"/>
            <a:r>
              <a:rPr lang="en-IE" dirty="0" smtClean="0"/>
              <a:t>802.15.4a rate ½, K=3  complexity ~3100 gates</a:t>
            </a:r>
          </a:p>
          <a:p>
            <a:pPr lvl="1"/>
            <a:r>
              <a:rPr lang="en-IE" dirty="0" smtClean="0"/>
              <a:t>Rate ¼, K=3  &lt;5000 gates</a:t>
            </a:r>
          </a:p>
          <a:p>
            <a:pPr lvl="1"/>
            <a:r>
              <a:rPr lang="en-IE" dirty="0" smtClean="0"/>
              <a:t>Small FPGA, few dollars, low power consumption</a:t>
            </a:r>
          </a:p>
          <a:p>
            <a:endParaRPr lang="en-IE" dirty="0" smtClean="0"/>
          </a:p>
          <a:p>
            <a:r>
              <a:rPr lang="en-IE" dirty="0" err="1" smtClean="0"/>
              <a:t>d</a:t>
            </a:r>
            <a:r>
              <a:rPr lang="en-IE" baseline="-25000" dirty="0" err="1" smtClean="0"/>
              <a:t>free</a:t>
            </a:r>
            <a:r>
              <a:rPr lang="en-IE" baseline="-25000" dirty="0" smtClean="0"/>
              <a:t> </a:t>
            </a:r>
            <a:r>
              <a:rPr lang="en-IE" baseline="30000" dirty="0" smtClean="0"/>
              <a:t>=</a:t>
            </a:r>
            <a:r>
              <a:rPr lang="en-IE" dirty="0" smtClean="0"/>
              <a:t> 10</a:t>
            </a:r>
            <a:endParaRPr lang="en-IE" baseline="-25000" dirty="0" smtClean="0"/>
          </a:p>
          <a:p>
            <a:pPr lvl="1"/>
            <a:endParaRPr lang="en-IE" dirty="0" smtClean="0"/>
          </a:p>
          <a:p>
            <a:pPr lvl="1"/>
            <a:r>
              <a:rPr lang="en-IE" dirty="0" smtClean="0"/>
              <a:t>Coding gain of up to 10dB </a:t>
            </a:r>
            <a:r>
              <a:rPr lang="en-IE" dirty="0" err="1" smtClean="0"/>
              <a:t>vs</a:t>
            </a:r>
            <a:r>
              <a:rPr lang="en-IE" dirty="0" smtClean="0"/>
              <a:t> base mode of 1 pulse / bit</a:t>
            </a:r>
          </a:p>
          <a:p>
            <a:pPr lvl="2"/>
            <a:r>
              <a:rPr lang="en-IE" dirty="0" smtClean="0"/>
              <a:t>&gt; x 3 times the range</a:t>
            </a:r>
          </a:p>
          <a:p>
            <a:pPr lvl="1"/>
            <a:endParaRPr lang="en-IE" dirty="0" smtClean="0"/>
          </a:p>
          <a:p>
            <a:pPr lvl="1"/>
            <a:r>
              <a:rPr lang="en-IE" dirty="0" smtClean="0"/>
              <a:t>Compares with up to 4.7dB gain for x3 repetition code</a:t>
            </a:r>
          </a:p>
          <a:p>
            <a:pPr lvl="2"/>
            <a:r>
              <a:rPr lang="en-IE" dirty="0" smtClean="0"/>
              <a:t>Less for hard decision voting</a:t>
            </a:r>
          </a:p>
          <a:p>
            <a:endParaRPr lang="en-IE" baseline="-25000" dirty="0" smtClean="0"/>
          </a:p>
          <a:p>
            <a:endParaRPr lang="en-I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Code is good for two main reasons</a:t>
            </a:r>
          </a:p>
        </p:txBody>
      </p:sp>
      <p:sp>
        <p:nvSpPr>
          <p:cNvPr id="3" name="Content Placeholder 2"/>
          <p:cNvSpPr>
            <a:spLocks noGrp="1"/>
          </p:cNvSpPr>
          <p:nvPr>
            <p:ph idx="1"/>
          </p:nvPr>
        </p:nvSpPr>
        <p:spPr/>
        <p:txBody>
          <a:bodyPr>
            <a:normAutofit/>
          </a:bodyPr>
          <a:lstStyle/>
          <a:p>
            <a:r>
              <a:rPr lang="en-IE" dirty="0" smtClean="0"/>
              <a:t>Allows a low complexity Viterbi decoder to be used and </a:t>
            </a:r>
            <a:r>
              <a:rPr lang="en-IE" smtClean="0"/>
              <a:t>give </a:t>
            </a:r>
            <a:r>
              <a:rPr lang="en-IE" smtClean="0"/>
              <a:t>close to 10dB </a:t>
            </a:r>
            <a:r>
              <a:rPr lang="en-IE" dirty="0" smtClean="0"/>
              <a:t>of gain over sending just one pulse per bit.</a:t>
            </a:r>
          </a:p>
          <a:p>
            <a:endParaRPr lang="en-IE" dirty="0" smtClean="0"/>
          </a:p>
          <a:p>
            <a:r>
              <a:rPr lang="en-IE" dirty="0" smtClean="0"/>
              <a:t>Allows an even lower complexity “voting” receiver to be used which gives up to 3.5dBs of gain versus sending just one pulse per bit. </a:t>
            </a:r>
          </a:p>
          <a:p>
            <a:pPr lvl="1"/>
            <a:r>
              <a:rPr lang="en-IE" dirty="0" smtClean="0"/>
              <a:t>Voting is particularly robust against impulse noise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2037</TotalTime>
  <Words>312</Words>
  <Application>Microsoft Office PowerPoint</Application>
  <PresentationFormat>On-screen Show (4:3)</PresentationFormat>
  <Paragraphs>71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Convolutional code for extended mode in 802.15.4f </vt:lpstr>
      <vt:lpstr>Proakis – Digital Communications Fourth edition :- page 493</vt:lpstr>
      <vt:lpstr>Rate ¼ Convolutional Code</vt:lpstr>
      <vt:lpstr>Simple Pulse Voting Decoder possible</vt:lpstr>
      <vt:lpstr>Decoder options</vt:lpstr>
      <vt:lpstr>Viterbi Decoder Option</vt:lpstr>
      <vt:lpstr>Code is good for two main reasons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michael.mclaughlin</dc:creator>
  <cp:lastModifiedBy>Michael McLaughlin</cp:lastModifiedBy>
  <cp:revision>98</cp:revision>
  <dcterms:created xsi:type="dcterms:W3CDTF">2009-08-20T17:37:25Z</dcterms:created>
  <dcterms:modified xsi:type="dcterms:W3CDTF">2010-04-22T12:08:51Z</dcterms:modified>
</cp:coreProperties>
</file>