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70" r:id="rId5"/>
    <p:sldId id="271" r:id="rId6"/>
    <p:sldId id="262" r:id="rId7"/>
    <p:sldId id="264"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37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r>
              <a:rPr lang="en-US"/>
              <a:t>802.15-10-0238-00-004fdoc.: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fld id="{8AED4552-2A37-4FE2-86CC-E2A7F30CF632}" type="datetime1">
              <a:rPr lang="en-US"/>
              <a:pPr/>
              <a:t>4/7/2010</a:t>
            </a:fld>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pPr>
              <a:defRPr/>
            </a:pPr>
            <a:r>
              <a:rPr lang="en-US"/>
              <a:t>Page </a:t>
            </a:r>
            <a:fld id="{B86C557F-6B4E-4997-8020-FB1E7F991C3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vl1pPr>
          </a:lstStyle>
          <a:p>
            <a:r>
              <a:rPr lang="en-US"/>
              <a:t>802.15-10-0238-00-004fdoc.: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vl1pPr>
          </a:lstStyle>
          <a:p>
            <a:fld id="{7F2046A0-D33B-4CC8-88C1-51801E9B144E}" type="datetime1">
              <a:rPr lang="en-US"/>
              <a:pPr/>
              <a:t>4/7/2010</a:t>
            </a:fld>
            <a:r>
              <a:rPr lang="en-US"/>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8A758FCC-676A-467E-825C-40096A41A215}"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802.15-10-0238-00-004fdoc.: IEEE 802.15-&lt;doc#&gt;</a:t>
            </a:r>
          </a:p>
        </p:txBody>
      </p:sp>
      <p:sp>
        <p:nvSpPr>
          <p:cNvPr id="5" name="Rectangle 6"/>
          <p:cNvSpPr>
            <a:spLocks noGrp="1" noChangeArrowheads="1"/>
          </p:cNvSpPr>
          <p:nvPr>
            <p:ph type="ftr" sz="quarter" idx="4"/>
          </p:nvPr>
        </p:nvSpPr>
        <p:spPr>
          <a:ln/>
        </p:spPr>
        <p:txBody>
          <a:bodyPr/>
          <a:lstStyle/>
          <a:p>
            <a:pPr lvl="4"/>
            <a:r>
              <a:rPr lang="en-US"/>
              <a:t>&lt;author&gt;, &lt;company&gt;</a:t>
            </a:r>
          </a:p>
        </p:txBody>
      </p:sp>
      <p:sp>
        <p:nvSpPr>
          <p:cNvPr id="16385" name="Rectangle 2"/>
          <p:cNvSpPr>
            <a:spLocks noGrp="1" noRot="1" noChangeAspect="1" noChangeArrowheads="1" noTextEdit="1"/>
          </p:cNvSpPr>
          <p:nvPr>
            <p:ph type="sldImg"/>
          </p:nvPr>
        </p:nvSpPr>
        <p:spPr>
          <a:xfrm>
            <a:off x="1154113" y="701675"/>
            <a:ext cx="4625975" cy="3468688"/>
          </a:xfrm>
          <a:ln/>
        </p:spPr>
      </p:sp>
      <p:sp>
        <p:nvSpPr>
          <p:cNvPr id="1638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802.15-10-0238-00-004fdoc.: IEEE 802.15-&lt;doc#&gt;</a:t>
            </a:r>
          </a:p>
        </p:txBody>
      </p:sp>
      <p:sp>
        <p:nvSpPr>
          <p:cNvPr id="5" name="Rectangle 6"/>
          <p:cNvSpPr>
            <a:spLocks noGrp="1" noChangeArrowheads="1"/>
          </p:cNvSpPr>
          <p:nvPr>
            <p:ph type="ftr" sz="quarter" idx="4"/>
          </p:nvPr>
        </p:nvSpPr>
        <p:spPr>
          <a:ln/>
        </p:spPr>
        <p:txBody>
          <a:bodyPr/>
          <a:lstStyle/>
          <a:p>
            <a:pPr lvl="4"/>
            <a:r>
              <a:rPr lang="en-US"/>
              <a:t>&lt;author&gt;, &lt;company&gt;</a:t>
            </a:r>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171450"/>
            <a:ext cx="1600200" cy="425450"/>
          </a:xfrm>
        </p:spPr>
        <p:txBody>
          <a:bodyPr/>
          <a:lstStyle>
            <a:lvl1pPr>
              <a:defRPr/>
            </a:lvl1pPr>
          </a:lstStyle>
          <a:p>
            <a:fld id="{FB6808EE-604B-4C48-9BB7-A460FDA024D8}" type="datetime1">
              <a:rPr lang="en-US"/>
              <a:pPr/>
              <a:t>4/7/2010</a:t>
            </a:fld>
            <a:r>
              <a:rPr lang="en-US"/>
              <a:t>&lt;March 2010&gt;</a:t>
            </a:r>
          </a:p>
        </p:txBody>
      </p:sp>
      <p:sp>
        <p:nvSpPr>
          <p:cNvPr id="5" name="Rectangle 5"/>
          <p:cNvSpPr>
            <a:spLocks noGrp="1" noChangeArrowheads="1"/>
          </p:cNvSpPr>
          <p:nvPr>
            <p:ph type="ftr" sz="quarter" idx="11"/>
          </p:nvPr>
        </p:nvSpPr>
        <p:spPr/>
        <p:txBody>
          <a:bodyPr/>
          <a:lstStyle>
            <a:lvl1pPr>
              <a:defRPr/>
            </a:lvl1pPr>
          </a:lstStyle>
          <a:p>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13ABA16-D1A3-45F5-9408-6DEB5BB04DF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21E13FAF-CF9B-4B9C-8049-C057D8E03696}" type="datetime1">
              <a:rPr lang="en-US"/>
              <a:pPr/>
              <a:t>4/7/2010</a:t>
            </a:fld>
            <a:r>
              <a:rPr lang="en-US"/>
              <a:t>&lt;month year&gt;</a:t>
            </a:r>
          </a:p>
        </p:txBody>
      </p:sp>
      <p:sp>
        <p:nvSpPr>
          <p:cNvPr id="5" name="Rectangle 5"/>
          <p:cNvSpPr>
            <a:spLocks noGrp="1" noChangeArrowheads="1"/>
          </p:cNvSpPr>
          <p:nvPr>
            <p:ph type="ftr" sz="quarter" idx="11"/>
          </p:nvPr>
        </p:nvSpPr>
        <p:spPr>
          <a:ln/>
        </p:spPr>
        <p:txBody>
          <a:bodyPr/>
          <a:lstStyle>
            <a:lvl1pPr>
              <a:defRPr/>
            </a:lvl1pPr>
          </a:lstStyle>
          <a:p>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51D7BF-AD83-47A2-AE4B-0D68175D1B8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10F8581A-E36D-4A6F-96C4-46405C9AB7A9}" type="datetime1">
              <a:rPr lang="en-US"/>
              <a:pPr/>
              <a:t>4/7/2010</a:t>
            </a:fld>
            <a:r>
              <a:rPr lang="en-US"/>
              <a:t>&lt;month year&gt;</a:t>
            </a:r>
          </a:p>
        </p:txBody>
      </p:sp>
      <p:sp>
        <p:nvSpPr>
          <p:cNvPr id="5" name="Rectangle 5"/>
          <p:cNvSpPr>
            <a:spLocks noGrp="1" noChangeArrowheads="1"/>
          </p:cNvSpPr>
          <p:nvPr>
            <p:ph type="ftr" sz="quarter" idx="11"/>
          </p:nvPr>
        </p:nvSpPr>
        <p:spPr>
          <a:ln/>
        </p:spPr>
        <p:txBody>
          <a:bodyPr/>
          <a:lstStyle>
            <a:lvl1pPr>
              <a:defRPr/>
            </a:lvl1pPr>
          </a:lstStyle>
          <a:p>
            <a:r>
              <a:rPr lang="en-US"/>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532576-ED27-4CAF-8301-47F35B7A6C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85800" y="171450"/>
            <a:ext cx="1600200" cy="425450"/>
          </a:xfrm>
        </p:spPr>
        <p:txBody>
          <a:bodyPr/>
          <a:lstStyle>
            <a:lvl1pPr>
              <a:defRPr/>
            </a:lvl1pPr>
          </a:lstStyle>
          <a:p>
            <a:fld id="{1DE4B06F-B207-433B-B5B5-956ADBEB4917}" type="datetime1">
              <a:rPr lang="en-US"/>
              <a:pPr/>
              <a:t>4/7/2010</a:t>
            </a:fld>
            <a:r>
              <a:rPr lang="en-US"/>
              <a:t>March 2010</a:t>
            </a:r>
          </a:p>
        </p:txBody>
      </p:sp>
      <p:sp>
        <p:nvSpPr>
          <p:cNvPr id="5" name="Rectangle 5"/>
          <p:cNvSpPr>
            <a:spLocks noGrp="1" noChangeArrowheads="1"/>
          </p:cNvSpPr>
          <p:nvPr>
            <p:ph type="ftr" sz="quarter" idx="11"/>
          </p:nvPr>
        </p:nvSpPr>
        <p:spPr>
          <a:xfrm>
            <a:off x="5486400" y="6475413"/>
            <a:ext cx="3124200" cy="365125"/>
          </a:xfrm>
        </p:spPr>
        <p:txBody>
          <a:bodyPr/>
          <a:lstStyle>
            <a:lvl1pPr>
              <a:defRPr/>
            </a:lvl1pPr>
          </a:lstStyle>
          <a:p>
            <a:r>
              <a:rPr lang="en-US"/>
              <a:t>Tim Harrington, Zebra Enterprise Solutions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DA6CE13-B64B-4059-94AE-E054FB7C507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4"/>
          <p:cNvSpPr>
            <a:spLocks noGrp="1" noChangeArrowheads="1"/>
          </p:cNvSpPr>
          <p:nvPr>
            <p:ph type="dt" sz="half" idx="10"/>
          </p:nvPr>
        </p:nvSpPr>
        <p:spPr>
          <a:xfrm>
            <a:off x="685800" y="171450"/>
            <a:ext cx="1600200" cy="425450"/>
          </a:xfrm>
        </p:spPr>
        <p:txBody>
          <a:bodyPr/>
          <a:lstStyle>
            <a:lvl1pPr>
              <a:defRPr/>
            </a:lvl1pPr>
          </a:lstStyle>
          <a:p>
            <a:fld id="{8A59BAFA-A662-4794-BB9A-9A90F5DA335C}" type="datetime1">
              <a:rPr lang="en-US"/>
              <a:pPr/>
              <a:t>4/7/2010</a:t>
            </a:fld>
            <a:r>
              <a:rPr lang="en-US"/>
              <a:t>March 2010</a:t>
            </a:r>
          </a:p>
        </p:txBody>
      </p:sp>
      <p:sp>
        <p:nvSpPr>
          <p:cNvPr id="5" name="Rectangle 5"/>
          <p:cNvSpPr>
            <a:spLocks noGrp="1" noChangeArrowheads="1"/>
          </p:cNvSpPr>
          <p:nvPr>
            <p:ph type="ftr" sz="quarter" idx="11"/>
          </p:nvPr>
        </p:nvSpPr>
        <p:spPr>
          <a:xfrm>
            <a:off x="5486400" y="6475413"/>
            <a:ext cx="3124200" cy="365125"/>
          </a:xfrm>
        </p:spPr>
        <p:txBody>
          <a:bodyPr/>
          <a:lstStyle>
            <a:lvl1pPr>
              <a:defRPr/>
            </a:lvl1pPr>
          </a:lstStyle>
          <a:p>
            <a:r>
              <a:rPr lang="en-US"/>
              <a:t>Tim Harrington, Zebra Enterprise Solutions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2C116545-F792-4660-94F2-70D4369F999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85800" y="171450"/>
            <a:ext cx="1600200" cy="425450"/>
          </a:xfrm>
        </p:spPr>
        <p:txBody>
          <a:bodyPr/>
          <a:lstStyle>
            <a:lvl1pPr>
              <a:defRPr/>
            </a:lvl1pPr>
          </a:lstStyle>
          <a:p>
            <a:fld id="{01D26E79-BA2F-45E6-B4B0-01AD7A7DB923}" type="datetime1">
              <a:rPr lang="en-US"/>
              <a:pPr/>
              <a:t>4/7/2010</a:t>
            </a:fld>
            <a:r>
              <a:rPr lang="en-US"/>
              <a:t>March 2010</a:t>
            </a:r>
          </a:p>
        </p:txBody>
      </p:sp>
      <p:sp>
        <p:nvSpPr>
          <p:cNvPr id="6" name="Rectangle 5"/>
          <p:cNvSpPr>
            <a:spLocks noGrp="1" noChangeArrowheads="1"/>
          </p:cNvSpPr>
          <p:nvPr>
            <p:ph type="ftr" sz="quarter" idx="11"/>
          </p:nvPr>
        </p:nvSpPr>
        <p:spPr>
          <a:xfrm>
            <a:off x="5486400" y="6475413"/>
            <a:ext cx="3124200" cy="365125"/>
          </a:xfrm>
        </p:spPr>
        <p:txBody>
          <a:bodyPr/>
          <a:lstStyle>
            <a:lvl1pPr>
              <a:defRPr/>
            </a:lvl1pPr>
          </a:lstStyle>
          <a:p>
            <a:r>
              <a:rPr lang="en-US"/>
              <a:t>Tim Harrington, Zebra Enterprise Solutions</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CEE4D12C-B235-4B22-B9E0-538EFB47DF5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85800" y="171450"/>
            <a:ext cx="1600200" cy="425450"/>
          </a:xfrm>
        </p:spPr>
        <p:txBody>
          <a:bodyPr/>
          <a:lstStyle>
            <a:lvl1pPr>
              <a:defRPr/>
            </a:lvl1pPr>
          </a:lstStyle>
          <a:p>
            <a:fld id="{0CF990CD-249F-4104-99AA-EDE3A256F410}" type="datetime1">
              <a:rPr lang="en-US"/>
              <a:pPr/>
              <a:t>4/7/2010</a:t>
            </a:fld>
            <a:r>
              <a:rPr lang="en-US"/>
              <a:t>March 2010</a:t>
            </a:r>
          </a:p>
        </p:txBody>
      </p:sp>
      <p:sp>
        <p:nvSpPr>
          <p:cNvPr id="8" name="Rectangle 5"/>
          <p:cNvSpPr>
            <a:spLocks noGrp="1" noChangeArrowheads="1"/>
          </p:cNvSpPr>
          <p:nvPr>
            <p:ph type="ftr" sz="quarter" idx="11"/>
          </p:nvPr>
        </p:nvSpPr>
        <p:spPr>
          <a:xfrm>
            <a:off x="5468938" y="6500813"/>
            <a:ext cx="3124200" cy="365125"/>
          </a:xfrm>
        </p:spPr>
        <p:txBody>
          <a:bodyPr/>
          <a:lstStyle>
            <a:lvl1pPr>
              <a:defRPr/>
            </a:lvl1pPr>
          </a:lstStyle>
          <a:p>
            <a:r>
              <a:rPr lang="en-US"/>
              <a:t>Tim Harrington, Zebra Enterprise Solutions</a:t>
            </a:r>
          </a:p>
        </p:txBody>
      </p:sp>
      <p:sp>
        <p:nvSpPr>
          <p:cNvPr id="9" name="Rectangle 6"/>
          <p:cNvSpPr>
            <a:spLocks noGrp="1" noChangeArrowheads="1"/>
          </p:cNvSpPr>
          <p:nvPr>
            <p:ph type="sldNum" sz="quarter" idx="12"/>
          </p:nvPr>
        </p:nvSpPr>
        <p:spPr>
          <a:xfrm>
            <a:off x="4362450" y="6507163"/>
            <a:ext cx="530225" cy="182562"/>
          </a:xfrm>
        </p:spPr>
        <p:txBody>
          <a:bodyPr/>
          <a:lstStyle>
            <a:lvl1pPr>
              <a:defRPr/>
            </a:lvl1pPr>
          </a:lstStyle>
          <a:p>
            <a:pPr>
              <a:defRPr/>
            </a:pPr>
            <a:r>
              <a:rPr lang="en-US"/>
              <a:t>Slide </a:t>
            </a:r>
            <a:fld id="{02D9F1BA-040C-4622-BAB2-D245BE64C20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982B7218-B1C5-4A51-AC07-E16378995396}" type="datetime1">
              <a:rPr lang="en-US"/>
              <a:pPr/>
              <a:t>4/7/2010</a:t>
            </a:fld>
            <a:r>
              <a:rPr lang="en-US"/>
              <a:t>&lt;month year&gt;</a:t>
            </a:r>
          </a:p>
        </p:txBody>
      </p:sp>
      <p:sp>
        <p:nvSpPr>
          <p:cNvPr id="4" name="Rectangle 5"/>
          <p:cNvSpPr>
            <a:spLocks noGrp="1" noChangeArrowheads="1"/>
          </p:cNvSpPr>
          <p:nvPr>
            <p:ph type="ftr" sz="quarter" idx="11"/>
          </p:nvPr>
        </p:nvSpPr>
        <p:spPr>
          <a:ln/>
        </p:spPr>
        <p:txBody>
          <a:bodyPr/>
          <a:lstStyle>
            <a:lvl1pPr>
              <a:defRPr/>
            </a:lvl1pPr>
          </a:lstStyle>
          <a:p>
            <a:r>
              <a:rPr lang="en-US"/>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B637AA6E-4C39-4462-8D0F-E929D64F924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p:nvPr userDrawn="1"/>
        </p:nvSpPr>
        <p:spPr bwMode="auto">
          <a:xfrm>
            <a:off x="6172200" y="381000"/>
            <a:ext cx="2368550" cy="188913"/>
          </a:xfrm>
          <a:prstGeom prst="rect">
            <a:avLst/>
          </a:prstGeom>
          <a:solidFill>
            <a:schemeClr val="bg1"/>
          </a:solidFill>
          <a:ln w="12700" cap="flat" cmpd="sng" algn="ctr">
            <a:noFill/>
            <a:prstDash val="solid"/>
            <a:round/>
            <a:headEnd type="none" w="sm" len="sm"/>
            <a:tailEnd type="none" w="sm" len="sm"/>
          </a:ln>
          <a:effectLst/>
        </p:spPr>
        <p:txBody>
          <a:bodyPr/>
          <a:lstStyle/>
          <a:p>
            <a:pPr eaLnBrk="0" hangingPunct="0">
              <a:defRPr/>
            </a:pPr>
            <a:endParaRPr lang="en-US"/>
          </a:p>
        </p:txBody>
      </p:sp>
      <p:sp>
        <p:nvSpPr>
          <p:cNvPr id="3" name="TextBox 4"/>
          <p:cNvSpPr txBox="1"/>
          <p:nvPr userDrawn="1"/>
        </p:nvSpPr>
        <p:spPr>
          <a:xfrm>
            <a:off x="6172200" y="381000"/>
            <a:ext cx="2682875" cy="276225"/>
          </a:xfrm>
          <a:prstGeom prst="rect">
            <a:avLst/>
          </a:prstGeom>
          <a:noFill/>
        </p:spPr>
        <p:txBody>
          <a:bodyPr>
            <a:spAutoFit/>
          </a:bodyPr>
          <a:lstStyle/>
          <a:p>
            <a:pPr>
              <a:defRPr/>
            </a:pPr>
            <a:r>
              <a:rPr lang="en-US" dirty="0">
                <a:latin typeface="+mn-lt"/>
              </a:rPr>
              <a:t>IEEE 802.15-10-0161-00-004f</a:t>
            </a:r>
          </a:p>
        </p:txBody>
      </p:sp>
      <p:sp>
        <p:nvSpPr>
          <p:cNvPr id="4" name="Rectangle 4"/>
          <p:cNvSpPr>
            <a:spLocks noGrp="1" noChangeArrowheads="1"/>
          </p:cNvSpPr>
          <p:nvPr>
            <p:ph type="dt" sz="half" idx="10"/>
          </p:nvPr>
        </p:nvSpPr>
        <p:spPr/>
        <p:txBody>
          <a:bodyPr/>
          <a:lstStyle>
            <a:lvl1pPr>
              <a:defRPr/>
            </a:lvl1pPr>
          </a:lstStyle>
          <a:p>
            <a:fld id="{DCD54962-EB01-4B35-984A-7C1CF00BBC71}" type="datetime1">
              <a:rPr lang="en-US"/>
              <a:pPr/>
              <a:t>4/7/2010</a:t>
            </a:fld>
            <a:r>
              <a:rPr lang="en-US"/>
              <a:t>&lt;month year&gt;</a:t>
            </a:r>
          </a:p>
        </p:txBody>
      </p:sp>
      <p:sp>
        <p:nvSpPr>
          <p:cNvPr id="5" name="Rectangle 5"/>
          <p:cNvSpPr>
            <a:spLocks noGrp="1" noChangeArrowheads="1"/>
          </p:cNvSpPr>
          <p:nvPr>
            <p:ph type="ftr" sz="quarter" idx="11"/>
          </p:nvPr>
        </p:nvSpPr>
        <p:spPr/>
        <p:txBody>
          <a:bodyPr/>
          <a:lstStyle>
            <a:lvl1pPr>
              <a:defRPr/>
            </a:lvl1pPr>
          </a:lstStyle>
          <a:p>
            <a:r>
              <a:rPr lang="en-US"/>
              <a:t>&lt;author&gt;, &lt;company&gt;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C271573-578F-4737-B533-99F73618006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9F80A53-04B1-4797-B361-7D78F8B8D730}" type="datetime1">
              <a:rPr lang="en-US"/>
              <a:pPr/>
              <a:t>4/7/2010</a:t>
            </a:fld>
            <a:r>
              <a:rPr lang="en-US"/>
              <a:t>&lt;month year&gt;</a:t>
            </a:r>
          </a:p>
        </p:txBody>
      </p:sp>
      <p:sp>
        <p:nvSpPr>
          <p:cNvPr id="6" name="Rectangle 5"/>
          <p:cNvSpPr>
            <a:spLocks noGrp="1" noChangeArrowheads="1"/>
          </p:cNvSpPr>
          <p:nvPr>
            <p:ph type="ftr" sz="quarter" idx="11"/>
          </p:nvPr>
        </p:nvSpPr>
        <p:spPr>
          <a:ln/>
        </p:spPr>
        <p:txBody>
          <a:bodyPr/>
          <a:lstStyle>
            <a:lvl1pPr>
              <a:defRPr/>
            </a:lvl1pPr>
          </a:lstStyle>
          <a:p>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7E99532-1A83-41F0-9549-F4822AF988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E5E2ED4-D9CB-404A-91CA-9385AF85B807}" type="datetime1">
              <a:rPr lang="en-US"/>
              <a:pPr/>
              <a:t>4/7/2010</a:t>
            </a:fld>
            <a:r>
              <a:rPr lang="en-US"/>
              <a:t>&lt;month year&gt;</a:t>
            </a:r>
          </a:p>
        </p:txBody>
      </p:sp>
      <p:sp>
        <p:nvSpPr>
          <p:cNvPr id="6" name="Rectangle 5"/>
          <p:cNvSpPr>
            <a:spLocks noGrp="1" noChangeArrowheads="1"/>
          </p:cNvSpPr>
          <p:nvPr>
            <p:ph type="ftr" sz="quarter" idx="11"/>
          </p:nvPr>
        </p:nvSpPr>
        <p:spPr>
          <a:ln/>
        </p:spPr>
        <p:txBody>
          <a:bodyPr/>
          <a:lstStyle>
            <a:lvl1pPr>
              <a:defRPr/>
            </a:lvl1pPr>
          </a:lstStyle>
          <a:p>
            <a:r>
              <a:rPr lang="en-US"/>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459530-3B2C-4B4F-90E8-BF263621AE4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168275"/>
            <a:ext cx="1600200" cy="42545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fld id="{E4570852-3D89-49DC-9AB2-1DBCCBCA20F3}" type="datetime1">
              <a:rPr lang="en-US"/>
              <a:pPr/>
              <a:t>4/7/2010</a:t>
            </a:fld>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C62F39F0-1861-4802-B108-B7F14F304770}" type="slidenum">
              <a:rPr lang="en-US"/>
              <a:pPr>
                <a:defRPr/>
              </a:pPr>
              <a:t>‹#›</a:t>
            </a:fld>
            <a:endParaRPr lang="en-US"/>
          </a:p>
        </p:txBody>
      </p:sp>
      <p:sp>
        <p:nvSpPr>
          <p:cNvPr id="1031" name="Rectangle 7"/>
          <p:cNvSpPr>
            <a:spLocks noChangeArrowheads="1"/>
          </p:cNvSpPr>
          <p:nvPr/>
        </p:nvSpPr>
        <p:spPr bwMode="auto">
          <a:xfrm>
            <a:off x="3429000" y="396875"/>
            <a:ext cx="50292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802.15-10-0161-00-004f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59" r:id="rId6"/>
    <p:sldLayoutId id="2147483665" r:id="rId7"/>
    <p:sldLayoutId id="2147483658" r:id="rId8"/>
    <p:sldLayoutId id="2147483657" r:id="rId9"/>
    <p:sldLayoutId id="2147483656" r:id="rId10"/>
    <p:sldLayoutId id="2147483655"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tharrington@zebra.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1"/>
          <p:cNvSpPr>
            <a:spLocks noGrp="1"/>
          </p:cNvSpPr>
          <p:nvPr>
            <p:ph type="dt" sz="quarter" idx="10"/>
          </p:nvPr>
        </p:nvSpPr>
        <p:spPr>
          <a:xfrm>
            <a:off x="685800" y="384175"/>
            <a:ext cx="1600200" cy="212725"/>
          </a:xfrm>
          <a:noFill/>
        </p:spPr>
        <p:txBody>
          <a:bodyPr/>
          <a:lstStyle/>
          <a:p>
            <a:r>
              <a:rPr lang="en-US"/>
              <a:t>April 2010</a:t>
            </a:r>
          </a:p>
        </p:txBody>
      </p:sp>
      <p:sp>
        <p:nvSpPr>
          <p:cNvPr id="15362" name="Footer Placeholder 2"/>
          <p:cNvSpPr>
            <a:spLocks noGrp="1"/>
          </p:cNvSpPr>
          <p:nvPr>
            <p:ph type="ftr" sz="quarter" idx="11"/>
          </p:nvPr>
        </p:nvSpPr>
        <p:spPr>
          <a:xfrm>
            <a:off x="5486400" y="6475413"/>
            <a:ext cx="3124200" cy="184150"/>
          </a:xfrm>
          <a:noFill/>
        </p:spPr>
        <p:txBody>
          <a:bodyPr/>
          <a:lstStyle/>
          <a:p>
            <a:r>
              <a:rPr lang="en-US"/>
              <a:t>Ed Richley, Zebra Enterprise Solutions</a:t>
            </a:r>
          </a:p>
        </p:txBody>
      </p:sp>
      <p:sp>
        <p:nvSpPr>
          <p:cNvPr id="15363" name="Slide Number Placeholder 3"/>
          <p:cNvSpPr>
            <a:spLocks noGrp="1"/>
          </p:cNvSpPr>
          <p:nvPr>
            <p:ph type="sldNum" sz="quarter" idx="12"/>
          </p:nvPr>
        </p:nvSpPr>
        <p:spPr>
          <a:noFill/>
        </p:spPr>
        <p:txBody>
          <a:bodyPr/>
          <a:lstStyle/>
          <a:p>
            <a:r>
              <a:rPr lang="en-US" smtClean="0"/>
              <a:t>Slide </a:t>
            </a:r>
            <a:fld id="{35E0DC6F-235A-4F2C-AD85-23EC0A7715C9}" type="slidenum">
              <a:rPr lang="en-US" smtClean="0"/>
              <a:pPr/>
              <a:t>1</a:t>
            </a:fld>
            <a:endParaRPr lang="en-US" smtClean="0"/>
          </a:p>
        </p:txBody>
      </p:sp>
      <p:sp>
        <p:nvSpPr>
          <p:cNvPr id="6" name="Rectangle 3"/>
          <p:cNvSpPr>
            <a:spLocks noChangeArrowheads="1"/>
          </p:cNvSpPr>
          <p:nvPr/>
        </p:nvSpPr>
        <p:spPr bwMode="auto">
          <a:xfrm>
            <a:off x="152400" y="914400"/>
            <a:ext cx="8991600" cy="4735513"/>
          </a:xfrm>
          <a:prstGeom prst="rect">
            <a:avLst/>
          </a:prstGeom>
          <a:noFill/>
          <a:ln w="12700">
            <a:noFill/>
            <a:miter lim="800000"/>
            <a:headEnd type="none" w="sm" len="sm"/>
            <a:tailEnd type="none" w="sm" len="sm"/>
          </a:ln>
          <a:effectLst/>
        </p:spPr>
        <p:txBody>
          <a:bodyPr>
            <a:spAutoFit/>
          </a:bodyPr>
          <a:lstStyle/>
          <a:p>
            <a:pPr algn="ctr"/>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endParaRPr lang="en-US" sz="1600">
              <a:solidFill>
                <a:schemeClr val="tx2"/>
              </a:solidFill>
            </a:endParaRPr>
          </a:p>
          <a:p>
            <a:r>
              <a:rPr lang="en-US" sz="1600" b="1"/>
              <a:t>Submission Title:</a:t>
            </a:r>
            <a:r>
              <a:rPr lang="en-US" sz="1600"/>
              <a:t> [Non-coherent UWB Tag Crystal Tolerance Issues]</a:t>
            </a:r>
          </a:p>
          <a:p>
            <a:r>
              <a:rPr lang="en-US" sz="1600" b="1"/>
              <a:t>Date Submitted: </a:t>
            </a:r>
            <a:r>
              <a:rPr lang="en-US" sz="1600"/>
              <a:t>[7 April, 2010]	</a:t>
            </a:r>
          </a:p>
          <a:p>
            <a:r>
              <a:rPr lang="en-US" sz="1600" b="1">
                <a:solidFill>
                  <a:schemeClr val="tx2"/>
                </a:solidFill>
              </a:rPr>
              <a:t>Source:</a:t>
            </a:r>
            <a:r>
              <a:rPr lang="en-US" sz="1600">
                <a:solidFill>
                  <a:schemeClr val="tx2"/>
                </a:solidFill>
              </a:rPr>
              <a:t> </a:t>
            </a:r>
            <a:r>
              <a:rPr lang="en-US" sz="1600">
                <a:cs typeface="Times New Roman" pitchFamily="18" charset="0"/>
                <a:sym typeface="Times New Roman" pitchFamily="18" charset="0"/>
              </a:rPr>
              <a:t> [Ed Richley] Company [Zebra Enterprise Solutions]</a:t>
            </a:r>
            <a:endParaRPr lang="en-US" sz="1600">
              <a:ea typeface="Times"/>
              <a:cs typeface="Times"/>
              <a:sym typeface="Times New Roman" pitchFamily="18" charset="0"/>
            </a:endParaRPr>
          </a:p>
          <a:p>
            <a:r>
              <a:rPr lang="en-US" sz="1600">
                <a:cs typeface="Times New Roman" pitchFamily="18" charset="0"/>
                <a:sym typeface="Times New Roman" pitchFamily="18" charset="0"/>
              </a:rPr>
              <a:t>Address [20300 Century Blvd., Germantown, MD 20874 USA]</a:t>
            </a:r>
            <a:endParaRPr lang="en-US" sz="1600">
              <a:ea typeface="Times"/>
              <a:cs typeface="Times"/>
              <a:sym typeface="Times New Roman" pitchFamily="18" charset="0"/>
            </a:endParaRPr>
          </a:p>
          <a:p>
            <a:r>
              <a:rPr lang="en-US" sz="1600">
                <a:cs typeface="Times New Roman" pitchFamily="18" charset="0"/>
                <a:sym typeface="Times New Roman" pitchFamily="18" charset="0"/>
              </a:rPr>
              <a:t>Voice:[+1 301-528-1745 x1117], FAX: [+1 301-528-1749], E-Mail:[erichley@zebra.com]</a:t>
            </a:r>
            <a:r>
              <a:rPr lang="en-US" sz="1600">
                <a:solidFill>
                  <a:schemeClr val="tx2"/>
                </a:solidFill>
              </a:rPr>
              <a:t>	</a:t>
            </a:r>
          </a:p>
          <a:p>
            <a:pPr>
              <a:spcBef>
                <a:spcPts val="600"/>
              </a:spcBef>
              <a:spcAft>
                <a:spcPts val="600"/>
              </a:spcAft>
            </a:pPr>
            <a:r>
              <a:rPr lang="en-US" sz="1600" b="1"/>
              <a:t>Re:</a:t>
            </a:r>
            <a:r>
              <a:rPr lang="en-US" sz="1600"/>
              <a:t> [Non-coherent UWB tag crystal tolerance issues.]</a:t>
            </a:r>
          </a:p>
          <a:p>
            <a:pPr>
              <a:spcBef>
                <a:spcPts val="600"/>
              </a:spcBef>
              <a:spcAft>
                <a:spcPts val="600"/>
              </a:spcAft>
            </a:pPr>
            <a:r>
              <a:rPr lang="en-US" sz="1600" b="1"/>
              <a:t>Abstract:</a:t>
            </a:r>
            <a:r>
              <a:rPr lang="en-US" sz="1600"/>
              <a:t>	[This document presents issues associated with crystal tolerances for UWB tags.]</a:t>
            </a:r>
          </a:p>
          <a:p>
            <a:pPr>
              <a:spcBef>
                <a:spcPts val="600"/>
              </a:spcBef>
              <a:spcAft>
                <a:spcPts val="600"/>
              </a:spcAft>
            </a:pPr>
            <a:r>
              <a:rPr lang="en-US" sz="1600" b="1"/>
              <a:t>Purpose:</a:t>
            </a:r>
            <a:r>
              <a:rPr lang="en-US" sz="1600"/>
              <a:t>	[To resolve outstanding issues on the current baseline proposal]</a:t>
            </a:r>
          </a:p>
          <a:p>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1600">
              <a:solidFill>
                <a:schemeClr val="tx2"/>
              </a:solidFill>
            </a:endParaRPr>
          </a:p>
          <a:p>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
        <p:nvSpPr>
          <p:cNvPr id="15366" name="Text Box 6"/>
          <p:cNvSpPr txBox="1">
            <a:spLocks noChangeArrowheads="1"/>
          </p:cNvSpPr>
          <p:nvPr/>
        </p:nvSpPr>
        <p:spPr bwMode="auto">
          <a:xfrm>
            <a:off x="6248400" y="304800"/>
            <a:ext cx="2133600" cy="274638"/>
          </a:xfrm>
          <a:prstGeom prst="rect">
            <a:avLst/>
          </a:prstGeom>
          <a:solidFill>
            <a:schemeClr val="bg1"/>
          </a:solidFill>
          <a:ln w="9525">
            <a:noFill/>
            <a:miter lim="800000"/>
            <a:headEnd/>
            <a:tailEnd/>
          </a:ln>
          <a:effectLst/>
        </p:spPr>
        <p:txBody>
          <a:bodyPr>
            <a:spAutoFit/>
          </a:bodyPr>
          <a:lstStyle/>
          <a:p>
            <a:r>
              <a:rPr lang="en-US" b="1"/>
              <a:t>IEEE 802.15-10-0238-00-004f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4"/>
          <p:cNvSpPr>
            <a:spLocks noGrp="1"/>
          </p:cNvSpPr>
          <p:nvPr>
            <p:ph type="ctrTitle"/>
          </p:nvPr>
        </p:nvSpPr>
        <p:spPr/>
        <p:txBody>
          <a:bodyPr/>
          <a:lstStyle/>
          <a:p>
            <a:r>
              <a:rPr lang="en-US" smtClean="0"/>
              <a:t>Non-Coherent UWB tag crystal tolerance issues</a:t>
            </a:r>
          </a:p>
        </p:txBody>
      </p:sp>
      <p:sp>
        <p:nvSpPr>
          <p:cNvPr id="17410" name="Subtitle 5"/>
          <p:cNvSpPr>
            <a:spLocks noGrp="1"/>
          </p:cNvSpPr>
          <p:nvPr>
            <p:ph type="subTitle" idx="1"/>
          </p:nvPr>
        </p:nvSpPr>
        <p:spPr/>
        <p:txBody>
          <a:bodyPr/>
          <a:lstStyle/>
          <a:p>
            <a:r>
              <a:rPr lang="en-US" smtClean="0"/>
              <a:t>Ed Richley</a:t>
            </a:r>
          </a:p>
          <a:p>
            <a:r>
              <a:rPr lang="en-US" smtClean="0"/>
              <a:t>erichley</a:t>
            </a:r>
            <a:r>
              <a:rPr lang="en-US" smtClean="0">
                <a:hlinkClick r:id="rId2"/>
              </a:rPr>
              <a:t>@zebra.com</a:t>
            </a:r>
            <a:endParaRPr lang="en-US" smtClean="0"/>
          </a:p>
          <a:p>
            <a:r>
              <a:rPr lang="en-US" smtClean="0"/>
              <a:t>+1-301-528-1745</a:t>
            </a:r>
          </a:p>
        </p:txBody>
      </p:sp>
      <p:sp>
        <p:nvSpPr>
          <p:cNvPr id="17411" name="Date Placeholder 1"/>
          <p:cNvSpPr>
            <a:spLocks noGrp="1"/>
          </p:cNvSpPr>
          <p:nvPr>
            <p:ph type="dt" sz="quarter" idx="10"/>
          </p:nvPr>
        </p:nvSpPr>
        <p:spPr>
          <a:xfrm>
            <a:off x="685800" y="384175"/>
            <a:ext cx="1600200" cy="212725"/>
          </a:xfrm>
          <a:noFill/>
        </p:spPr>
        <p:txBody>
          <a:bodyPr/>
          <a:lstStyle/>
          <a:p>
            <a:r>
              <a:rPr lang="en-US"/>
              <a:t>April 2010</a:t>
            </a:r>
          </a:p>
        </p:txBody>
      </p:sp>
      <p:sp>
        <p:nvSpPr>
          <p:cNvPr id="17412" name="Footer Placeholder 2"/>
          <p:cNvSpPr>
            <a:spLocks noGrp="1"/>
          </p:cNvSpPr>
          <p:nvPr>
            <p:ph type="ftr" sz="quarter" idx="11"/>
          </p:nvPr>
        </p:nvSpPr>
        <p:spPr>
          <a:xfrm>
            <a:off x="5486400" y="6475413"/>
            <a:ext cx="3124200" cy="184150"/>
          </a:xfrm>
          <a:noFill/>
        </p:spPr>
        <p:txBody>
          <a:bodyPr/>
          <a:lstStyle/>
          <a:p>
            <a:r>
              <a:rPr lang="en-US"/>
              <a:t>Ed Richley, Zebra Enterprise Solutions</a:t>
            </a:r>
          </a:p>
        </p:txBody>
      </p:sp>
      <p:sp>
        <p:nvSpPr>
          <p:cNvPr id="17413" name="Slide Number Placeholder 3"/>
          <p:cNvSpPr>
            <a:spLocks noGrp="1"/>
          </p:cNvSpPr>
          <p:nvPr>
            <p:ph type="sldNum" sz="quarter" idx="12"/>
          </p:nvPr>
        </p:nvSpPr>
        <p:spPr>
          <a:noFill/>
        </p:spPr>
        <p:txBody>
          <a:bodyPr/>
          <a:lstStyle/>
          <a:p>
            <a:r>
              <a:rPr lang="en-US" smtClean="0"/>
              <a:t>Slide </a:t>
            </a:r>
            <a:fld id="{89AFB4D5-0C97-4B28-BEEF-884105DE8BD1}" type="slidenum">
              <a:rPr lang="en-US" smtClean="0"/>
              <a:pPr/>
              <a:t>2</a:t>
            </a:fld>
            <a:endParaRPr lang="en-US" smtClean="0"/>
          </a:p>
        </p:txBody>
      </p:sp>
      <p:sp>
        <p:nvSpPr>
          <p:cNvPr id="17415" name="Text Box 7"/>
          <p:cNvSpPr txBox="1">
            <a:spLocks noChangeArrowheads="1"/>
          </p:cNvSpPr>
          <p:nvPr/>
        </p:nvSpPr>
        <p:spPr bwMode="auto">
          <a:xfrm>
            <a:off x="6172200" y="304800"/>
            <a:ext cx="2286000" cy="274638"/>
          </a:xfrm>
          <a:prstGeom prst="rect">
            <a:avLst/>
          </a:prstGeom>
          <a:solidFill>
            <a:schemeClr val="bg1"/>
          </a:solidFill>
          <a:ln w="9525">
            <a:noFill/>
            <a:miter lim="800000"/>
            <a:headEnd/>
            <a:tailEnd/>
          </a:ln>
          <a:effectLst/>
        </p:spPr>
        <p:txBody>
          <a:bodyPr>
            <a:spAutoFit/>
          </a:bodyPr>
          <a:lstStyle/>
          <a:p>
            <a:r>
              <a:rPr lang="en-US" b="1"/>
              <a:t>IEEE 802.15-10-0238-00-004f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9"/>
          <p:cNvSpPr>
            <a:spLocks noGrp="1"/>
          </p:cNvSpPr>
          <p:nvPr>
            <p:ph type="title"/>
          </p:nvPr>
        </p:nvSpPr>
        <p:spPr/>
        <p:txBody>
          <a:bodyPr/>
          <a:lstStyle/>
          <a:p>
            <a:r>
              <a:rPr lang="en-US" smtClean="0"/>
              <a:t>Background</a:t>
            </a:r>
          </a:p>
        </p:txBody>
      </p:sp>
      <p:sp>
        <p:nvSpPr>
          <p:cNvPr id="18434" name="Content Placeholder 10"/>
          <p:cNvSpPr>
            <a:spLocks noGrp="1"/>
          </p:cNvSpPr>
          <p:nvPr>
            <p:ph idx="1"/>
          </p:nvPr>
        </p:nvSpPr>
        <p:spPr/>
        <p:txBody>
          <a:bodyPr/>
          <a:lstStyle/>
          <a:p>
            <a:r>
              <a:rPr lang="en-US" smtClean="0"/>
              <a:t>802.15.4a specifies 20ppm tolerance with temperature range of 0 to 40C.</a:t>
            </a:r>
          </a:p>
          <a:p>
            <a:r>
              <a:rPr lang="en-US" smtClean="0"/>
              <a:t>RFID tags are expected to experience wider temperature ranges</a:t>
            </a:r>
          </a:p>
          <a:p>
            <a:r>
              <a:rPr lang="en-US" smtClean="0"/>
              <a:t>AT-cut crystals deviate strongly far from room temp</a:t>
            </a:r>
          </a:p>
          <a:p>
            <a:r>
              <a:rPr lang="en-US" smtClean="0"/>
              <a:t>Tolerance requirement may be tighter than needed for most tags</a:t>
            </a:r>
          </a:p>
        </p:txBody>
      </p:sp>
      <p:sp>
        <p:nvSpPr>
          <p:cNvPr id="18435" name="Date Placeholder 3"/>
          <p:cNvSpPr>
            <a:spLocks noGrp="1"/>
          </p:cNvSpPr>
          <p:nvPr>
            <p:ph type="dt" sz="quarter" idx="10"/>
          </p:nvPr>
        </p:nvSpPr>
        <p:spPr>
          <a:xfrm>
            <a:off x="685800" y="384175"/>
            <a:ext cx="1600200" cy="212725"/>
          </a:xfrm>
          <a:noFill/>
        </p:spPr>
        <p:txBody>
          <a:bodyPr/>
          <a:lstStyle/>
          <a:p>
            <a:r>
              <a:rPr lang="en-US"/>
              <a:t>April 2010</a:t>
            </a:r>
          </a:p>
        </p:txBody>
      </p:sp>
      <p:sp>
        <p:nvSpPr>
          <p:cNvPr id="18436" name="Footer Placeholder 4"/>
          <p:cNvSpPr>
            <a:spLocks noGrp="1"/>
          </p:cNvSpPr>
          <p:nvPr>
            <p:ph type="ftr" sz="quarter" idx="11"/>
          </p:nvPr>
        </p:nvSpPr>
        <p:spPr>
          <a:xfrm>
            <a:off x="5486400" y="6475413"/>
            <a:ext cx="3124200" cy="184150"/>
          </a:xfrm>
          <a:noFill/>
        </p:spPr>
        <p:txBody>
          <a:bodyPr/>
          <a:lstStyle/>
          <a:p>
            <a:r>
              <a:rPr lang="en-US"/>
              <a:t>Ed Richley, Zebra Enterprise Solutions</a:t>
            </a:r>
          </a:p>
        </p:txBody>
      </p:sp>
      <p:sp>
        <p:nvSpPr>
          <p:cNvPr id="18437" name="Slide Number Placeholder 5"/>
          <p:cNvSpPr>
            <a:spLocks noGrp="1"/>
          </p:cNvSpPr>
          <p:nvPr>
            <p:ph type="sldNum" sz="quarter" idx="12"/>
          </p:nvPr>
        </p:nvSpPr>
        <p:spPr>
          <a:noFill/>
        </p:spPr>
        <p:txBody>
          <a:bodyPr/>
          <a:lstStyle/>
          <a:p>
            <a:r>
              <a:rPr lang="en-US" smtClean="0"/>
              <a:t>Slide </a:t>
            </a:r>
            <a:fld id="{024F093F-358E-4A77-8FFB-E75284152CF2}" type="slidenum">
              <a:rPr lang="en-US" smtClean="0"/>
              <a:pPr/>
              <a:t>3</a:t>
            </a:fld>
            <a:endParaRPr lang="en-US" smtClean="0"/>
          </a:p>
        </p:txBody>
      </p:sp>
      <p:sp>
        <p:nvSpPr>
          <p:cNvPr id="18439" name="Text Box 7"/>
          <p:cNvSpPr txBox="1">
            <a:spLocks noChangeArrowheads="1"/>
          </p:cNvSpPr>
          <p:nvPr/>
        </p:nvSpPr>
        <p:spPr bwMode="auto">
          <a:xfrm>
            <a:off x="6172200" y="304800"/>
            <a:ext cx="2286000" cy="274638"/>
          </a:xfrm>
          <a:prstGeom prst="rect">
            <a:avLst/>
          </a:prstGeom>
          <a:solidFill>
            <a:schemeClr val="bg1"/>
          </a:solidFill>
          <a:ln w="9525">
            <a:noFill/>
            <a:miter lim="800000"/>
            <a:headEnd/>
            <a:tailEnd/>
          </a:ln>
          <a:effectLst/>
        </p:spPr>
        <p:txBody>
          <a:bodyPr>
            <a:spAutoFit/>
          </a:bodyPr>
          <a:lstStyle/>
          <a:p>
            <a:r>
              <a:rPr lang="en-US" b="1"/>
              <a:t>IEEE 802.15-10-0238-00-004f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4" descr="Temp Data"/>
          <p:cNvPicPr>
            <a:picLocks noChangeAspect="1" noChangeArrowheads="1"/>
          </p:cNvPicPr>
          <p:nvPr/>
        </p:nvPicPr>
        <p:blipFill>
          <a:blip r:embed="rId2"/>
          <a:srcRect l="9091" t="11765" r="9091" b="11765"/>
          <a:stretch>
            <a:fillRect/>
          </a:stretch>
        </p:blipFill>
        <p:spPr bwMode="auto">
          <a:xfrm>
            <a:off x="457200" y="720725"/>
            <a:ext cx="8382000" cy="5748338"/>
          </a:xfrm>
          <a:prstGeom prst="rect">
            <a:avLst/>
          </a:prstGeom>
          <a:noFill/>
          <a:ln w="9525">
            <a:noFill/>
            <a:miter lim="800000"/>
            <a:headEnd/>
            <a:tailEnd/>
          </a:ln>
        </p:spPr>
      </p:pic>
      <p:sp>
        <p:nvSpPr>
          <p:cNvPr id="19459" name="Text Box 3"/>
          <p:cNvSpPr txBox="1">
            <a:spLocks noChangeArrowheads="1"/>
          </p:cNvSpPr>
          <p:nvPr/>
        </p:nvSpPr>
        <p:spPr bwMode="auto">
          <a:xfrm>
            <a:off x="6172200" y="304800"/>
            <a:ext cx="2286000" cy="274638"/>
          </a:xfrm>
          <a:prstGeom prst="rect">
            <a:avLst/>
          </a:prstGeom>
          <a:solidFill>
            <a:schemeClr val="bg1"/>
          </a:solidFill>
          <a:ln w="9525">
            <a:noFill/>
            <a:miter lim="800000"/>
            <a:headEnd/>
            <a:tailEnd/>
          </a:ln>
          <a:effectLst/>
        </p:spPr>
        <p:txBody>
          <a:bodyPr>
            <a:spAutoFit/>
          </a:bodyPr>
          <a:lstStyle/>
          <a:p>
            <a:r>
              <a:rPr lang="en-US" b="1"/>
              <a:t>IEEE 802.15-10-0238-00-004f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36"/>
          <p:cNvSpPr>
            <a:spLocks noGrp="1" noChangeArrowheads="1"/>
          </p:cNvSpPr>
          <p:nvPr>
            <p:ph type="title" idx="4294967295"/>
          </p:nvPr>
        </p:nvSpPr>
        <p:spPr/>
        <p:txBody>
          <a:bodyPr/>
          <a:lstStyle/>
          <a:p>
            <a:r>
              <a:rPr lang="en-US" smtClean="0"/>
              <a:t>Quote from Crystal Manufacturer:</a:t>
            </a:r>
          </a:p>
        </p:txBody>
      </p:sp>
      <p:graphicFrame>
        <p:nvGraphicFramePr>
          <p:cNvPr id="31825" name="Group 81"/>
          <p:cNvGraphicFramePr>
            <a:graphicFrameLocks noGrp="1"/>
          </p:cNvGraphicFramePr>
          <p:nvPr>
            <p:ph idx="4294967295"/>
          </p:nvPr>
        </p:nvGraphicFramePr>
        <p:xfrm>
          <a:off x="685800" y="1981200"/>
          <a:ext cx="7772400" cy="4114800"/>
        </p:xfrm>
        <a:graphic>
          <a:graphicData uri="http://schemas.openxmlformats.org/drawingml/2006/table">
            <a:tbl>
              <a:tblPr/>
              <a:tblGrid>
                <a:gridCol w="2667000"/>
                <a:gridCol w="2895600"/>
                <a:gridCol w="2209800"/>
              </a:tblGrid>
              <a:tr h="685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Total tolerance:</a:t>
                      </a: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Spec Temp Range:</a:t>
                      </a: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Cost:</a:t>
                      </a:r>
                    </a:p>
                  </a:txBody>
                  <a:tcPr anchor="ctr" horzOverflow="overflow">
                    <a:lnL>
                      <a:noFill/>
                    </a:lnL>
                    <a:lnR cap="flat">
                      <a:noFill/>
                    </a:lnR>
                    <a:lnT cap="flat">
                      <a:noFill/>
                    </a:lnT>
                    <a:lnB>
                      <a:noFill/>
                    </a:lnB>
                    <a:lnTlToBr>
                      <a:noFill/>
                    </a:lnTlToBr>
                    <a:lnBlToTr>
                      <a:noFill/>
                    </a:lnBlToTr>
                    <a:noFill/>
                  </a:tcPr>
                </a:tc>
              </a:tr>
              <a:tr h="685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20ppm</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-40 to +80C</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Can’t supply</a:t>
                      </a:r>
                    </a:p>
                  </a:txBody>
                  <a:tcPr anchor="ctr" horzOverflow="overflow">
                    <a:lnL>
                      <a:noFill/>
                    </a:lnL>
                    <a:lnR cap="flat">
                      <a:noFill/>
                    </a:lnR>
                    <a:lnT>
                      <a:noFill/>
                    </a:lnT>
                    <a:lnB>
                      <a:noFill/>
                    </a:lnB>
                    <a:lnTlToBr>
                      <a:noFill/>
                    </a:lnTlToBr>
                    <a:lnBlToTr>
                      <a:noFill/>
                    </a:lnBlToTr>
                    <a:noFill/>
                  </a:tcPr>
                </a:tc>
              </a:tr>
              <a:tr h="685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20ppm</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-20 to +50C</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$0.21</a:t>
                      </a:r>
                    </a:p>
                  </a:txBody>
                  <a:tcPr anchor="ctr" horzOverflow="overflow">
                    <a:lnL>
                      <a:noFill/>
                    </a:lnL>
                    <a:lnR cap="flat">
                      <a:noFill/>
                    </a:lnR>
                    <a:lnT>
                      <a:noFill/>
                    </a:lnT>
                    <a:lnB>
                      <a:noFill/>
                    </a:lnB>
                    <a:lnTlToBr>
                      <a:noFill/>
                    </a:lnTlToBr>
                    <a:lnBlToTr>
                      <a:noFill/>
                    </a:lnBlToTr>
                    <a:noFill/>
                  </a:tcPr>
                </a:tc>
              </a:tr>
              <a:tr h="685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25ppm</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-20 to +70C</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$0.20</a:t>
                      </a:r>
                    </a:p>
                  </a:txBody>
                  <a:tcPr anchor="ctr" horzOverflow="overflow">
                    <a:lnL>
                      <a:noFill/>
                    </a:lnL>
                    <a:lnR cap="flat">
                      <a:noFill/>
                    </a:lnR>
                    <a:lnT>
                      <a:noFill/>
                    </a:lnT>
                    <a:lnB>
                      <a:noFill/>
                    </a:lnB>
                    <a:lnTlToBr>
                      <a:noFill/>
                    </a:lnTlToBr>
                    <a:lnBlToTr>
                      <a:noFill/>
                    </a:lnBlToTr>
                    <a:noFill/>
                  </a:tcPr>
                </a:tc>
              </a:tr>
              <a:tr h="685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40ppm</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-40 to +80C</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$0.20</a:t>
                      </a:r>
                    </a:p>
                  </a:txBody>
                  <a:tcPr anchor="ctr" horzOverflow="overflow">
                    <a:lnL>
                      <a:noFill/>
                    </a:lnL>
                    <a:lnR cap="flat">
                      <a:noFill/>
                    </a:lnR>
                    <a:lnT>
                      <a:noFill/>
                    </a:lnT>
                    <a:lnB>
                      <a:noFill/>
                    </a:lnB>
                    <a:lnTlToBr>
                      <a:noFill/>
                    </a:lnTlToBr>
                    <a:lnBlToTr>
                      <a:noFill/>
                    </a:lnBlToTr>
                    <a:noFill/>
                  </a:tcPr>
                </a:tc>
              </a:tr>
              <a:tr h="685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80ppm</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-40 to +85C</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Arial" charset="0"/>
                        </a:rPr>
                        <a:t>$0.195</a:t>
                      </a:r>
                    </a:p>
                  </a:txBody>
                  <a:tcPr anchor="ctr" horzOverflow="overflow">
                    <a:lnL>
                      <a:noFill/>
                    </a:lnL>
                    <a:lnR cap="flat">
                      <a:noFill/>
                    </a:lnR>
                    <a:lnT>
                      <a:noFill/>
                    </a:lnT>
                    <a:lnB cap="flat">
                      <a:noFill/>
                    </a:lnB>
                    <a:lnTlToBr>
                      <a:noFill/>
                    </a:lnTlToBr>
                    <a:lnBlToTr>
                      <a:noFill/>
                    </a:lnBlToTr>
                    <a:noFill/>
                  </a:tcPr>
                </a:tc>
              </a:tr>
            </a:tbl>
          </a:graphicData>
        </a:graphic>
      </p:graphicFrame>
      <p:sp>
        <p:nvSpPr>
          <p:cNvPr id="20502" name="Text Box 22"/>
          <p:cNvSpPr txBox="1">
            <a:spLocks noChangeArrowheads="1"/>
          </p:cNvSpPr>
          <p:nvPr/>
        </p:nvSpPr>
        <p:spPr bwMode="auto">
          <a:xfrm>
            <a:off x="6172200" y="304800"/>
            <a:ext cx="2286000" cy="274638"/>
          </a:xfrm>
          <a:prstGeom prst="rect">
            <a:avLst/>
          </a:prstGeom>
          <a:solidFill>
            <a:schemeClr val="bg1"/>
          </a:solidFill>
          <a:ln w="9525">
            <a:noFill/>
            <a:miter lim="800000"/>
            <a:headEnd/>
            <a:tailEnd/>
          </a:ln>
          <a:effectLst/>
        </p:spPr>
        <p:txBody>
          <a:bodyPr>
            <a:spAutoFit/>
          </a:bodyPr>
          <a:lstStyle/>
          <a:p>
            <a:r>
              <a:rPr lang="en-US" b="1"/>
              <a:t>IEEE 802.15-10-0238-00-004f</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Tolerance Requirement</a:t>
            </a:r>
          </a:p>
        </p:txBody>
      </p:sp>
      <p:sp>
        <p:nvSpPr>
          <p:cNvPr id="21506" name="Content Placeholder 2"/>
          <p:cNvSpPr>
            <a:spLocks noGrp="1"/>
          </p:cNvSpPr>
          <p:nvPr>
            <p:ph idx="1"/>
          </p:nvPr>
        </p:nvSpPr>
        <p:spPr>
          <a:xfrm>
            <a:off x="609600" y="1600200"/>
            <a:ext cx="7772400" cy="4114800"/>
          </a:xfrm>
        </p:spPr>
        <p:txBody>
          <a:bodyPr/>
          <a:lstStyle/>
          <a:p>
            <a:r>
              <a:rPr lang="en-US" sz="2800" smtClean="0"/>
              <a:t>Based on longest string of “0”s</a:t>
            </a:r>
          </a:p>
          <a:p>
            <a:r>
              <a:rPr lang="en-US" sz="2800" smtClean="0"/>
              <a:t>ppm = 10^4/N for 10nsec window, 1Mpps</a:t>
            </a:r>
          </a:p>
          <a:p>
            <a:r>
              <a:rPr lang="en-US" sz="2800" smtClean="0"/>
              <a:t>For N = 500, ppm = 20</a:t>
            </a:r>
          </a:p>
          <a:p>
            <a:r>
              <a:rPr lang="en-US" sz="2800" smtClean="0"/>
              <a:t>For N = 64, ppm = 156</a:t>
            </a:r>
          </a:p>
          <a:p>
            <a:r>
              <a:rPr lang="en-US" sz="2800" smtClean="0"/>
              <a:t>For N = 32, ppm = 312</a:t>
            </a:r>
          </a:p>
          <a:p>
            <a:endParaRPr lang="en-US" sz="2800" smtClean="0"/>
          </a:p>
          <a:p>
            <a:endParaRPr lang="en-US" sz="2800" smtClean="0"/>
          </a:p>
        </p:txBody>
      </p:sp>
      <p:sp>
        <p:nvSpPr>
          <p:cNvPr id="21507" name="Date Placeholder 3"/>
          <p:cNvSpPr>
            <a:spLocks noGrp="1"/>
          </p:cNvSpPr>
          <p:nvPr>
            <p:ph type="dt" sz="quarter" idx="10"/>
          </p:nvPr>
        </p:nvSpPr>
        <p:spPr>
          <a:xfrm>
            <a:off x="685800" y="384175"/>
            <a:ext cx="1600200" cy="212725"/>
          </a:xfrm>
          <a:noFill/>
        </p:spPr>
        <p:txBody>
          <a:bodyPr/>
          <a:lstStyle/>
          <a:p>
            <a:r>
              <a:rPr lang="en-US"/>
              <a:t>April 2010</a:t>
            </a:r>
          </a:p>
        </p:txBody>
      </p:sp>
      <p:sp>
        <p:nvSpPr>
          <p:cNvPr id="21508" name="Footer Placeholder 4"/>
          <p:cNvSpPr>
            <a:spLocks noGrp="1"/>
          </p:cNvSpPr>
          <p:nvPr>
            <p:ph type="ftr" sz="quarter" idx="11"/>
          </p:nvPr>
        </p:nvSpPr>
        <p:spPr>
          <a:xfrm>
            <a:off x="5486400" y="6475413"/>
            <a:ext cx="3124200" cy="184150"/>
          </a:xfrm>
          <a:noFill/>
        </p:spPr>
        <p:txBody>
          <a:bodyPr/>
          <a:lstStyle/>
          <a:p>
            <a:r>
              <a:rPr lang="en-US"/>
              <a:t>Ed Richley, Zebra Enterprise Solutions</a:t>
            </a:r>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593E3DD6-5F8A-4F13-8856-9C23EEC5E6B1}" type="slidenum">
              <a:rPr lang="en-US" smtClean="0"/>
              <a:pPr/>
              <a:t>6</a:t>
            </a:fld>
            <a:endParaRPr lang="en-US" smtClean="0"/>
          </a:p>
        </p:txBody>
      </p:sp>
      <p:sp>
        <p:nvSpPr>
          <p:cNvPr id="21511" name="Text Box 7"/>
          <p:cNvSpPr txBox="1">
            <a:spLocks noChangeArrowheads="1"/>
          </p:cNvSpPr>
          <p:nvPr/>
        </p:nvSpPr>
        <p:spPr bwMode="auto">
          <a:xfrm>
            <a:off x="6172200" y="304800"/>
            <a:ext cx="2286000" cy="274638"/>
          </a:xfrm>
          <a:prstGeom prst="rect">
            <a:avLst/>
          </a:prstGeom>
          <a:solidFill>
            <a:schemeClr val="bg1"/>
          </a:solidFill>
          <a:ln w="9525">
            <a:noFill/>
            <a:miter lim="800000"/>
            <a:headEnd/>
            <a:tailEnd/>
          </a:ln>
          <a:effectLst/>
        </p:spPr>
        <p:txBody>
          <a:bodyPr>
            <a:spAutoFit/>
          </a:bodyPr>
          <a:lstStyle/>
          <a:p>
            <a:r>
              <a:rPr lang="en-US" b="1"/>
              <a:t>IEEE 802.15-10-0238-00-004f</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US" smtClean="0"/>
              <a:t>Additional Considerations</a:t>
            </a:r>
          </a:p>
        </p:txBody>
      </p:sp>
      <p:sp>
        <p:nvSpPr>
          <p:cNvPr id="22530" name="Content Placeholder 2"/>
          <p:cNvSpPr>
            <a:spLocks noGrp="1"/>
          </p:cNvSpPr>
          <p:nvPr>
            <p:ph idx="1"/>
          </p:nvPr>
        </p:nvSpPr>
        <p:spPr>
          <a:xfrm>
            <a:off x="609600" y="1676400"/>
            <a:ext cx="7772400" cy="4114800"/>
          </a:xfrm>
        </p:spPr>
        <p:txBody>
          <a:bodyPr/>
          <a:lstStyle/>
          <a:p>
            <a:r>
              <a:rPr lang="en-US" sz="2400" smtClean="0"/>
              <a:t>Standard Blink has 64-bit ID</a:t>
            </a:r>
          </a:p>
          <a:p>
            <a:r>
              <a:rPr lang="en-US" sz="2400" smtClean="0"/>
              <a:t>With no payload, very unlikely to have run of 64 “0”s. </a:t>
            </a:r>
          </a:p>
          <a:p>
            <a:r>
              <a:rPr lang="en-US" sz="2400" smtClean="0"/>
              <a:t>Can easily eliminate runs of 32 or more</a:t>
            </a:r>
          </a:p>
          <a:p>
            <a:r>
              <a:rPr lang="en-US" sz="2400" smtClean="0"/>
              <a:t>Lower tolerance can satisfy drift constraint with lots of margin over wide temp range</a:t>
            </a:r>
          </a:p>
          <a:p>
            <a:r>
              <a:rPr lang="en-US" sz="2400" smtClean="0"/>
              <a:t>SC-cut is more accurate, but expensive and not common (mainly for OCXOs)</a:t>
            </a:r>
          </a:p>
        </p:txBody>
      </p:sp>
      <p:sp>
        <p:nvSpPr>
          <p:cNvPr id="22531" name="Date Placeholder 3"/>
          <p:cNvSpPr>
            <a:spLocks noGrp="1"/>
          </p:cNvSpPr>
          <p:nvPr>
            <p:ph type="dt" sz="quarter" idx="10"/>
          </p:nvPr>
        </p:nvSpPr>
        <p:spPr>
          <a:xfrm>
            <a:off x="685800" y="384175"/>
            <a:ext cx="1600200" cy="212725"/>
          </a:xfrm>
          <a:noFill/>
        </p:spPr>
        <p:txBody>
          <a:bodyPr/>
          <a:lstStyle/>
          <a:p>
            <a:r>
              <a:rPr lang="en-US"/>
              <a:t>April 2010</a:t>
            </a:r>
          </a:p>
        </p:txBody>
      </p:sp>
      <p:sp>
        <p:nvSpPr>
          <p:cNvPr id="22532" name="Footer Placeholder 4"/>
          <p:cNvSpPr>
            <a:spLocks noGrp="1"/>
          </p:cNvSpPr>
          <p:nvPr>
            <p:ph type="ftr" sz="quarter" idx="11"/>
          </p:nvPr>
        </p:nvSpPr>
        <p:spPr>
          <a:xfrm>
            <a:off x="5486400" y="6475413"/>
            <a:ext cx="3124200" cy="184150"/>
          </a:xfrm>
          <a:noFill/>
        </p:spPr>
        <p:txBody>
          <a:bodyPr/>
          <a:lstStyle/>
          <a:p>
            <a:r>
              <a:rPr lang="en-US"/>
              <a:t>Ed Richley, Zebra Enterprise Solutions</a:t>
            </a:r>
          </a:p>
        </p:txBody>
      </p:sp>
      <p:sp>
        <p:nvSpPr>
          <p:cNvPr id="22533" name="Slide Number Placeholder 5"/>
          <p:cNvSpPr>
            <a:spLocks noGrp="1"/>
          </p:cNvSpPr>
          <p:nvPr>
            <p:ph type="sldNum" sz="quarter" idx="12"/>
          </p:nvPr>
        </p:nvSpPr>
        <p:spPr>
          <a:xfrm>
            <a:off x="4395788" y="6475413"/>
            <a:ext cx="428625" cy="182562"/>
          </a:xfrm>
          <a:noFill/>
        </p:spPr>
        <p:txBody>
          <a:bodyPr/>
          <a:lstStyle/>
          <a:p>
            <a:r>
              <a:rPr lang="en-US" smtClean="0"/>
              <a:t>Slide </a:t>
            </a:r>
            <a:fld id="{6E8134C3-6036-474F-922A-FE8BAA599A4D}" type="slidenum">
              <a:rPr lang="en-US" smtClean="0"/>
              <a:pPr/>
              <a:t>7</a:t>
            </a:fld>
            <a:endParaRPr lang="en-US" smtClean="0"/>
          </a:p>
        </p:txBody>
      </p:sp>
      <p:sp>
        <p:nvSpPr>
          <p:cNvPr id="22535" name="Text Box 7"/>
          <p:cNvSpPr txBox="1">
            <a:spLocks noChangeArrowheads="1"/>
          </p:cNvSpPr>
          <p:nvPr/>
        </p:nvSpPr>
        <p:spPr bwMode="auto">
          <a:xfrm>
            <a:off x="6172200" y="304800"/>
            <a:ext cx="2286000" cy="274638"/>
          </a:xfrm>
          <a:prstGeom prst="rect">
            <a:avLst/>
          </a:prstGeom>
          <a:solidFill>
            <a:schemeClr val="bg1"/>
          </a:solidFill>
          <a:ln w="9525">
            <a:noFill/>
            <a:miter lim="800000"/>
            <a:headEnd/>
            <a:tailEnd/>
          </a:ln>
          <a:effectLst/>
        </p:spPr>
        <p:txBody>
          <a:bodyPr>
            <a:spAutoFit/>
          </a:bodyPr>
          <a:lstStyle/>
          <a:p>
            <a:r>
              <a:rPr lang="en-US" b="1"/>
              <a:t>IEEE 802.15-10-0238-00-004f</a:t>
            </a: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874</TotalTime>
  <Words>382</Words>
  <Application>Microsoft PowerPoint</Application>
  <PresentationFormat>On-screen Show (4:3)</PresentationFormat>
  <Paragraphs>75</Paragraphs>
  <Slides>7</Slides>
  <Notes>2</Notes>
  <HiddenSlides>0</HiddenSlides>
  <MMClips>0</MMClips>
  <ScaleCrop>false</ScaleCrop>
  <HeadingPairs>
    <vt:vector size="6" baseType="variant">
      <vt:variant>
        <vt:lpstr>Fonts Used</vt:lpstr>
      </vt:variant>
      <vt:variant>
        <vt:i4>3</vt:i4>
      </vt:variant>
      <vt:variant>
        <vt:lpstr>Design Template</vt:lpstr>
      </vt:variant>
      <vt:variant>
        <vt:i4>7</vt:i4>
      </vt:variant>
      <vt:variant>
        <vt:lpstr>Slide Titles</vt:lpstr>
      </vt:variant>
      <vt:variant>
        <vt:i4>7</vt:i4>
      </vt:variant>
    </vt:vector>
  </HeadingPairs>
  <TitlesOfParts>
    <vt:vector size="17" baseType="lpstr">
      <vt:lpstr>Times New Roman</vt:lpstr>
      <vt:lpstr>Arial</vt:lpstr>
      <vt:lpstr>Times</vt:lpstr>
      <vt:lpstr>Office Theme</vt:lpstr>
      <vt:lpstr>Office Theme</vt:lpstr>
      <vt:lpstr>Office Theme</vt:lpstr>
      <vt:lpstr>Office Theme</vt:lpstr>
      <vt:lpstr>Office Theme</vt:lpstr>
      <vt:lpstr>Office Theme</vt:lpstr>
      <vt:lpstr>Office Theme</vt:lpstr>
      <vt:lpstr>Slide 1</vt:lpstr>
      <vt:lpstr>Non-Coherent UWB tag crystal tolerance issues</vt:lpstr>
      <vt:lpstr>Background</vt:lpstr>
      <vt:lpstr>Slide 4</vt:lpstr>
      <vt:lpstr>Quote from Crystal Manufacturer:</vt:lpstr>
      <vt:lpstr>Tolerance Requirement</vt:lpstr>
      <vt:lpstr>Additional Considerations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&lt;doc#&gt;</dc:description>
  <cp:lastModifiedBy>erichley</cp:lastModifiedBy>
  <cp:revision>81</cp:revision>
  <cp:lastPrinted>1998-02-10T13:28:06Z</cp:lastPrinted>
  <dcterms:created xsi:type="dcterms:W3CDTF">1999-11-08T18:59:45Z</dcterms:created>
  <dcterms:modified xsi:type="dcterms:W3CDTF">2010-04-07T21:38:05Z</dcterms:modified>
</cp:coreProperties>
</file>