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6" r:id="rId3"/>
    <p:sldId id="260" r:id="rId4"/>
    <p:sldId id="261" r:id="rId5"/>
    <p:sldId id="262" r:id="rId6"/>
    <p:sldId id="263" r:id="rId7"/>
    <p:sldId id="264" r:id="rId8"/>
    <p:sldId id="266" r:id="rId9"/>
    <p:sldId id="268" r:id="rId10"/>
    <p:sldId id="26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&lt;March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&lt;15-10-0071-00-004e&gt;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LA Jan 2010</a:t>
            </a:r>
          </a:p>
          <a:p>
            <a:pPr marL="914400" indent="-914400">
              <a:defRPr/>
            </a:pPr>
            <a:r>
              <a:rPr lang="en-US" sz="1600" b="1" dirty="0"/>
              <a:t>Date Submitted: </a:t>
            </a:r>
            <a:r>
              <a:rPr lang="en-US" sz="1600" dirty="0"/>
              <a:t>21 January 2010</a:t>
            </a:r>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January 2010Session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No Task Group Calls are scheduled</a:t>
            </a:r>
          </a:p>
          <a:p>
            <a:r>
              <a:rPr lang="en-US" dirty="0" smtClean="0">
                <a:ea typeface="ＭＳ Ｐゴシック" pitchFamily="-65" charset="-128"/>
              </a:rPr>
              <a:t>Editor calls will occur as needed</a:t>
            </a:r>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Finalize any remaining technical issues </a:t>
            </a:r>
          </a:p>
          <a:p>
            <a:pPr marL="990600" lvl="1" indent="-533400" fontAlgn="b">
              <a:buClr>
                <a:srgbClr val="FF0000"/>
              </a:buClr>
              <a:buFont typeface="Wingdings" pitchFamily="2" charset="2"/>
              <a:buChar char="ü"/>
            </a:pPr>
            <a:r>
              <a:rPr lang="en-US" sz="2600" dirty="0" smtClean="0">
                <a:latin typeface="Arial" pitchFamily="34" charset="0"/>
              </a:rPr>
              <a:t>Specifically resolve FCF format</a:t>
            </a:r>
          </a:p>
          <a:p>
            <a:pPr marL="533400" indent="-533400" fontAlgn="b">
              <a:buClr>
                <a:srgbClr val="FF0000"/>
              </a:buClr>
              <a:buFont typeface="Wingdings" pitchFamily="2" charset="2"/>
              <a:buChar char="ü"/>
            </a:pPr>
            <a:r>
              <a:rPr lang="en-US" sz="2600" dirty="0" smtClean="0">
                <a:latin typeface="Arial" pitchFamily="34" charset="0"/>
              </a:rPr>
              <a:t>Review all comments pertaining to draft</a:t>
            </a:r>
          </a:p>
          <a:p>
            <a:pPr marL="533400" indent="-533400" fontAlgn="b">
              <a:buClr>
                <a:srgbClr val="FF0000"/>
              </a:buClr>
              <a:buFont typeface="Wingdings" pitchFamily="2" charset="2"/>
              <a:buChar char="ü"/>
            </a:pPr>
            <a:r>
              <a:rPr lang="en-US" sz="2600" dirty="0" smtClean="0">
                <a:latin typeface="Arial" pitchFamily="34" charset="0"/>
              </a:rPr>
              <a:t>Prepare draft for WG letter ballot</a:t>
            </a:r>
          </a:p>
          <a:p>
            <a:pPr marL="990600" lvl="1" indent="-533400" fontAlgn="b">
              <a:buClr>
                <a:srgbClr val="FF0000"/>
              </a:buClr>
              <a:buFont typeface="Wingdings" pitchFamily="2" charset="2"/>
              <a:buChar char="ü"/>
            </a:pPr>
            <a:r>
              <a:rPr lang="en-US" sz="2600" dirty="0" smtClean="0">
                <a:latin typeface="Arial" pitchFamily="34" charset="0"/>
              </a:rPr>
              <a:t>Formatted as per IEEE-SA Styles manual</a:t>
            </a:r>
          </a:p>
          <a:p>
            <a:pPr marL="533400" indent="-533400" fontAlgn="b">
              <a:buClr>
                <a:srgbClr val="FF0000"/>
              </a:buClr>
              <a:buFont typeface="Wingdings" pitchFamily="2" charset="2"/>
              <a:buChar char="ü"/>
            </a:pPr>
            <a:r>
              <a:rPr lang="en-US" sz="2600" dirty="0" smtClean="0">
                <a:latin typeface="Arial" pitchFamily="34" charset="0"/>
              </a:rPr>
              <a:t>Approve draft for Letter Ballot</a:t>
            </a:r>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4800600"/>
        </p:xfrm>
        <a:graphic>
          <a:graphicData uri="http://schemas.openxmlformats.org/drawingml/2006/table">
            <a:tbl>
              <a:tblPr firstRow="1" bandRow="1">
                <a:tableStyleId>{5C22544A-7EE6-4342-B048-85BDC9FD1C3A}</a:tableStyleId>
              </a:tblPr>
              <a:tblGrid>
                <a:gridCol w="850776"/>
                <a:gridCol w="1892423"/>
                <a:gridCol w="2133600"/>
                <a:gridCol w="990600"/>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discussion TSCH &amp; Low Energy reports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merger review and decision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Draft Review: Annex M, Section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Opening Logistics, Factory Automation, Channel Diversity, Blink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EGTS report</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Presentations,</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Joint Meeting w/4f, 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Approve draft for WG LB,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grpSp>
        <p:nvGrpSpPr>
          <p:cNvPr id="7"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a:t>
            </a:r>
          </a:p>
          <a:p>
            <a:pPr marL="609600" indent="-609600">
              <a:lnSpc>
                <a:spcPct val="80000"/>
              </a:lnSpc>
              <a:buFontTx/>
              <a:buNone/>
              <a:defRPr/>
            </a:pPr>
            <a:r>
              <a:rPr lang="en-US" sz="2800" dirty="0" smtClean="0">
                <a:solidFill>
                  <a:schemeClr val="accent4"/>
                </a:solidFill>
              </a:rPr>
              <a:t>Task Group Review (21 day)</a:t>
            </a:r>
            <a:r>
              <a:rPr lang="en-US" sz="2800" dirty="0">
                <a:solidFill>
                  <a:schemeClr val="accent4"/>
                </a:solidFill>
              </a:rPr>
              <a:t>			</a:t>
            </a:r>
            <a:r>
              <a:rPr lang="en-US" sz="2800" dirty="0" smtClean="0">
                <a:solidFill>
                  <a:schemeClr val="accent4"/>
                </a:solidFill>
              </a:rPr>
              <a:t>20 Feb 2010</a:t>
            </a:r>
          </a:p>
          <a:p>
            <a:pPr marL="609600" indent="-609600">
              <a:lnSpc>
                <a:spcPct val="80000"/>
              </a:lnSpc>
              <a:buFontTx/>
              <a:buNone/>
              <a:defRPr/>
            </a:pPr>
            <a:r>
              <a:rPr lang="en-US" sz="2800" dirty="0" smtClean="0">
                <a:solidFill>
                  <a:schemeClr val="accent4"/>
                </a:solidFill>
              </a:rPr>
              <a:t>TG Comment Resolution			15 Mar 2010</a:t>
            </a:r>
          </a:p>
          <a:p>
            <a:pPr marL="609600" indent="-609600">
              <a:lnSpc>
                <a:spcPct val="80000"/>
              </a:lnSpc>
              <a:buFontTx/>
              <a:buNone/>
              <a:defRPr/>
            </a:pPr>
            <a:r>
              <a:rPr lang="en-US" sz="2800" dirty="0" smtClean="0">
                <a:solidFill>
                  <a:schemeClr val="accent4"/>
                </a:solidFill>
              </a:rPr>
              <a:t>Letter Ballot Starts (40 day)</a:t>
            </a:r>
            <a:r>
              <a:rPr lang="en-US" sz="2800" dirty="0">
                <a:solidFill>
                  <a:schemeClr val="accent4"/>
                </a:solidFill>
              </a:rPr>
              <a:t>		</a:t>
            </a:r>
            <a:r>
              <a:rPr lang="en-US" sz="2800" dirty="0" smtClean="0">
                <a:solidFill>
                  <a:schemeClr val="accent4"/>
                </a:solidFill>
              </a:rPr>
              <a:t>	5 Apr 2010</a:t>
            </a:r>
          </a:p>
          <a:p>
            <a:pPr marL="609600" indent="-609600">
              <a:lnSpc>
                <a:spcPct val="80000"/>
              </a:lnSpc>
              <a:buFontTx/>
              <a:buNone/>
              <a:defRPr/>
            </a:pPr>
            <a:r>
              <a:rPr lang="en-US" sz="2800" dirty="0" smtClean="0">
                <a:solidFill>
                  <a:schemeClr val="accent4"/>
                </a:solidFill>
              </a:rPr>
              <a:t>Letter Ballot Closes				15 May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24 Jun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final reballot	</a:t>
            </a:r>
            <a:r>
              <a:rPr lang="en-US" sz="2800" dirty="0" smtClean="0">
                <a:solidFill>
                  <a:schemeClr val="accent4"/>
                </a:solidFill>
              </a:rPr>
              <a:t>	26 Aug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Nov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Dec </a:t>
            </a:r>
            <a:r>
              <a:rPr lang="en-US" sz="2800" dirty="0">
                <a:solidFill>
                  <a:schemeClr val="accent4"/>
                </a:solidFill>
              </a:rPr>
              <a:t>2010</a:t>
            </a: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Mar 2011</a:t>
            </a:r>
            <a:endParaRPr lang="en-US" sz="2800"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Motion to approve draft standard and request WG for letter ballot</a:t>
            </a:r>
            <a:endParaRPr lang="en-US" dirty="0"/>
          </a:p>
        </p:txBody>
      </p:sp>
      <p:sp>
        <p:nvSpPr>
          <p:cNvPr id="3" name="Content Placeholder 2"/>
          <p:cNvSpPr>
            <a:spLocks noGrp="1"/>
          </p:cNvSpPr>
          <p:nvPr>
            <p:ph idx="1"/>
          </p:nvPr>
        </p:nvSpPr>
        <p:spPr>
          <a:xfrm>
            <a:off x="152400" y="1828800"/>
            <a:ext cx="8839200" cy="4114800"/>
          </a:xfrm>
        </p:spPr>
        <p:txBody>
          <a:bodyPr/>
          <a:lstStyle/>
          <a:p>
            <a:pPr fontAlgn="b">
              <a:spcBef>
                <a:spcPct val="0"/>
              </a:spcBef>
              <a:buFontTx/>
              <a:buNone/>
            </a:pPr>
            <a:r>
              <a:rPr lang="en-US" sz="2400" b="1" dirty="0" smtClean="0">
                <a:sym typeface="Wingdings" pitchFamily="2" charset="2"/>
              </a:rPr>
              <a:t>“That the 802.15 TG4e approves the draft amendment </a:t>
            </a:r>
            <a:r>
              <a:rPr lang="en-US" sz="2400" dirty="0" smtClean="0">
                <a:sym typeface="Wingdings" pitchFamily="2" charset="2"/>
              </a:rPr>
              <a:t>P802-15-4e-D1_Draft_Amendment.pdf,</a:t>
            </a:r>
            <a:r>
              <a:rPr lang="en-US" sz="2400" b="1" dirty="0" smtClean="0">
                <a:sym typeface="Wingdings" pitchFamily="2" charset="2"/>
              </a:rPr>
              <a:t> to be constructed from the preliminary draft amendment </a:t>
            </a:r>
            <a:r>
              <a:rPr lang="en-US" sz="2400" dirty="0" smtClean="0">
                <a:sym typeface="Wingdings" pitchFamily="2" charset="2"/>
              </a:rPr>
              <a:t>15-09-0604-06-004e-ieeestd802-15-4e-d0-x </a:t>
            </a:r>
            <a:r>
              <a:rPr lang="en-US" sz="2400" b="1" dirty="0" smtClean="0">
                <a:sym typeface="Wingdings" pitchFamily="2" charset="2"/>
              </a:rPr>
              <a:t>and the technical direction from the comment resolution </a:t>
            </a:r>
            <a:r>
              <a:rPr lang="en-US" sz="2400" dirty="0" smtClean="0">
                <a:sym typeface="Wingdings" pitchFamily="2" charset="2"/>
              </a:rPr>
              <a:t>document 15-10-0160-04-004e-Preliminary_Draft_Comments</a:t>
            </a:r>
            <a:r>
              <a:rPr lang="en-US" sz="2400" b="1" dirty="0" smtClean="0">
                <a:sym typeface="Wingdings" pitchFamily="2" charset="2"/>
              </a:rPr>
              <a:t>, and in doing so approves taking it to the 802.15 WG to seek approval to go to Letter Ballot.”</a:t>
            </a:r>
          </a:p>
          <a:p>
            <a:pPr fontAlgn="b">
              <a:spcBef>
                <a:spcPct val="0"/>
              </a:spcBef>
            </a:pPr>
            <a:r>
              <a:rPr lang="en-US" sz="2400" b="1" dirty="0" smtClean="0">
                <a:sym typeface="Wingdings" pitchFamily="2" charset="2"/>
              </a:rPr>
              <a:t>Moved by Ludwig </a:t>
            </a:r>
            <a:r>
              <a:rPr lang="en-US" sz="2400" b="1" dirty="0" err="1" smtClean="0">
                <a:sym typeface="Wingdings" pitchFamily="2" charset="2"/>
              </a:rPr>
              <a:t>Winkel</a:t>
            </a:r>
            <a:endParaRPr lang="en-US" sz="2400" b="1" dirty="0" smtClean="0">
              <a:sym typeface="Wingdings" pitchFamily="2" charset="2"/>
            </a:endParaRPr>
          </a:p>
          <a:p>
            <a:pPr fontAlgn="b">
              <a:spcBef>
                <a:spcPct val="0"/>
              </a:spcBef>
            </a:pPr>
            <a:r>
              <a:rPr lang="en-US" sz="2400" b="1" dirty="0" smtClean="0">
                <a:sym typeface="Wingdings" pitchFamily="2" charset="2"/>
              </a:rPr>
              <a:t>Seconded </a:t>
            </a:r>
            <a:r>
              <a:rPr lang="en-US" sz="2400" b="1" dirty="0" err="1" smtClean="0">
                <a:sym typeface="Wingdings" pitchFamily="2" charset="2"/>
              </a:rPr>
              <a:t>Ghulam</a:t>
            </a:r>
            <a:r>
              <a:rPr lang="en-US" sz="2400" b="1" dirty="0" smtClean="0">
                <a:sym typeface="Wingdings" pitchFamily="2" charset="2"/>
              </a:rPr>
              <a:t> </a:t>
            </a:r>
            <a:r>
              <a:rPr lang="en-US" sz="2400" b="1" dirty="0" err="1" smtClean="0">
                <a:sym typeface="Wingdings" pitchFamily="2" charset="2"/>
              </a:rPr>
              <a:t>Bhatti</a:t>
            </a:r>
            <a:endParaRPr lang="en-US" sz="2400" b="1" dirty="0" smtClean="0">
              <a:sym typeface="Wingdings" pitchFamily="2" charset="2"/>
            </a:endParaRPr>
          </a:p>
          <a:p>
            <a:pPr fontAlgn="b">
              <a:spcBef>
                <a:spcPct val="0"/>
              </a:spcBef>
            </a:pPr>
            <a:r>
              <a:rPr lang="en-US" sz="2400" b="1" dirty="0" smtClean="0">
                <a:sym typeface="Wingdings" pitchFamily="2" charset="2"/>
              </a:rPr>
              <a:t>TG4e Motion to Accept Draft by Task Group Passed Unanimously</a:t>
            </a:r>
            <a:endParaRPr lang="en-US" sz="2400" b="1" dirty="0">
              <a:sym typeface="Wingdings" pitchFamily="2" charset="2"/>
            </a:endParaRPr>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802.15 WG Motion</a:t>
            </a:r>
            <a:endParaRPr lang="en-US" dirty="0"/>
          </a:p>
        </p:txBody>
      </p:sp>
      <p:sp>
        <p:nvSpPr>
          <p:cNvPr id="3" name="Content Placeholder 2"/>
          <p:cNvSpPr>
            <a:spLocks noGrp="1"/>
          </p:cNvSpPr>
          <p:nvPr>
            <p:ph idx="1"/>
          </p:nvPr>
        </p:nvSpPr>
        <p:spPr>
          <a:xfrm>
            <a:off x="228600" y="1371600"/>
            <a:ext cx="8839200" cy="5486400"/>
          </a:xfrm>
        </p:spPr>
        <p:txBody>
          <a:bodyPr/>
          <a:lstStyle/>
          <a:p>
            <a:pPr>
              <a:buNone/>
            </a:pPr>
            <a:r>
              <a:rPr lang="en-US" sz="2800" dirty="0" smtClean="0"/>
              <a:t>Move that the 802.15 WG approve the start of a WG Letter Ballot requesting approval to forward document </a:t>
            </a:r>
            <a:r>
              <a:rPr lang="en-US" sz="2800" i="1" dirty="0" smtClean="0"/>
              <a:t>P802-15-4e-D1_Draft_Amendment.pdf</a:t>
            </a:r>
            <a:r>
              <a:rPr lang="en-US" sz="2800" dirty="0" smtClean="0"/>
              <a:t>, </a:t>
            </a:r>
            <a:r>
              <a:rPr lang="en-US" sz="2800" dirty="0" smtClean="0"/>
              <a:t>edited in accordance with comment spreadsheet </a:t>
            </a:r>
            <a:r>
              <a:rPr lang="en-US" sz="2800" dirty="0" smtClean="0">
                <a:sym typeface="Wingdings" pitchFamily="2" charset="2"/>
              </a:rPr>
              <a:t>15-10-0160-04-004e and </a:t>
            </a:r>
            <a:r>
              <a:rPr lang="en-US" sz="2800" i="1" dirty="0" smtClean="0"/>
              <a:t>preliminary draft amendment </a:t>
            </a:r>
            <a:r>
              <a:rPr lang="en-US" sz="2800" dirty="0" smtClean="0">
                <a:sym typeface="Wingdings" pitchFamily="2" charset="2"/>
              </a:rPr>
              <a:t>15-09-0604-06-004e-ieeestd802-15-4e-d0-x</a:t>
            </a:r>
            <a:r>
              <a:rPr lang="en-US" sz="2800" dirty="0" smtClean="0"/>
              <a:t>, </a:t>
            </a:r>
            <a:r>
              <a:rPr lang="en-US" sz="2800" dirty="0" smtClean="0"/>
              <a:t>to Sponsor Ballot pending the completion and inclusion of the edits in the draft. </a:t>
            </a:r>
            <a:endParaRPr lang="en-US" sz="2800" dirty="0" smtClean="0"/>
          </a:p>
          <a:p>
            <a:pPr>
              <a:buNone/>
            </a:pPr>
            <a:endParaRPr lang="en-US" sz="2800" dirty="0" smtClean="0"/>
          </a:p>
          <a:p>
            <a:pPr>
              <a:buNone/>
            </a:pPr>
            <a:r>
              <a:rPr lang="en-US" sz="2800" dirty="0" smtClean="0"/>
              <a:t>Moved by Pat Kinney</a:t>
            </a:r>
            <a:endParaRPr lang="en-US" sz="2800"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691</Words>
  <Application>Microsoft Office PowerPoint</Application>
  <PresentationFormat>On-screen Show (4:3)</PresentationFormat>
  <Paragraphs>120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TG4e PAR Scope of Proposed Standard </vt:lpstr>
      <vt:lpstr>Purpose of Proposed Standard</vt:lpstr>
      <vt:lpstr>Meeting Goals</vt:lpstr>
      <vt:lpstr>TG4e Meetings This Week</vt:lpstr>
      <vt:lpstr>802.15.4 MAC Pictorial</vt:lpstr>
      <vt:lpstr>TG4e Schedule</vt:lpstr>
      <vt:lpstr>TG4e Motion to approve draft standard and request WG for letter ballot</vt:lpstr>
      <vt:lpstr>802.15 WG Motion</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37</cp:revision>
  <cp:lastPrinted>1998-02-10T13:28:06Z</cp:lastPrinted>
  <dcterms:created xsi:type="dcterms:W3CDTF">1999-11-08T18:59:45Z</dcterms:created>
  <dcterms:modified xsi:type="dcterms:W3CDTF">2010-03-18T22:25:33Z</dcterms:modified>
</cp:coreProperties>
</file>