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56" r:id="rId3"/>
    <p:sldId id="260" r:id="rId4"/>
    <p:sldId id="261" r:id="rId5"/>
    <p:sldId id="262" r:id="rId6"/>
    <p:sldId id="263" r:id="rId7"/>
    <p:sldId id="264" r:id="rId8"/>
    <p:sldId id="266" r:id="rId9"/>
    <p:sldId id="268" r:id="rId10"/>
    <p:sldId id="265"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00" d="100"/>
          <a:sy n="100" d="100"/>
        </p:scale>
        <p:origin x="-137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217BBAC9-6CD1-4E80-898E-CF9D69EA8675}"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339A95DA-48CB-425F-9F5C-C21693BA300D}"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03067868-5483-4376-997C-43F34586B50F}" type="slidenum">
              <a:rPr lang="en-US"/>
              <a:pPr/>
              <a:t>2</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&lt;March 2010&gt;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CE18ABF4-FDB7-44A1-BD35-B850452E5D38}"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&lt;March 2010&gt;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AB87072-6F18-4068-B695-A17659BCDDCD}"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&lt;March 2010&gt;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253A7A8-D86C-44B5-9562-A7D2716BD9CF}"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&lt;March 2010&gt;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3B0C278-6AC6-476A-8463-F9AB6603EE6B}"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&lt;March 2010&gt;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529CEE27-8304-4672-9851-FAA40B275CB7}"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&lt;March 2010&gt;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4B80409A-7C0D-40F2-A110-B6285B173C5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&lt;March 2010&gt;</a:t>
            </a:r>
            <a:endParaRPr lang="en-US"/>
          </a:p>
        </p:txBody>
      </p:sp>
      <p:sp>
        <p:nvSpPr>
          <p:cNvPr id="8" name="Footer Placeholder 7"/>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27D14A2C-AEF0-40D5-B800-40F9819CE21A}"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&lt;March 2010&gt;</a:t>
            </a:r>
            <a:endParaRPr lang="en-US"/>
          </a:p>
        </p:txBody>
      </p:sp>
      <p:sp>
        <p:nvSpPr>
          <p:cNvPr id="4" name="Footer Placeholder 3"/>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40545732-0B43-4A04-B416-A583AE296B86}"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&lt;March 2010&gt;</a:t>
            </a:r>
            <a:endParaRPr lang="en-US"/>
          </a:p>
        </p:txBody>
      </p:sp>
      <p:sp>
        <p:nvSpPr>
          <p:cNvPr id="3" name="Footer Placeholder 2"/>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C5D937D4-0006-4E68-8AC3-84F3F9A519B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&lt;March 2010&gt;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51786CE8-1582-4099-8D73-7325C4556CDA}"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&lt;March 2010&gt;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1041B59C-4471-4242-A6DA-36E68CA0339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smtClean="0"/>
              <a:t>&lt;March 2010&gt;</a:t>
            </a:r>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smtClean="0"/>
              <a:t>&lt;Pat Kinney&gt;, &lt;Kinney Consulting LLC&gt;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1C920A4-9FC7-4D7F-9E6C-C2219B5E753A}" type="slidenum">
              <a:rPr lang="en-US"/>
              <a:pPr/>
              <a:t>‹#›</a:t>
            </a:fld>
            <a:endParaRPr lang="en-US"/>
          </a:p>
        </p:txBody>
      </p:sp>
      <p:sp>
        <p:nvSpPr>
          <p:cNvPr id="1031" name="Rectangle 7"/>
          <p:cNvSpPr>
            <a:spLocks noChangeArrowheads="1"/>
          </p:cNvSpPr>
          <p:nvPr/>
        </p:nvSpPr>
        <p:spPr bwMode="auto">
          <a:xfrm>
            <a:off x="2971800" y="394156"/>
            <a:ext cx="5486400" cy="215444"/>
          </a:xfrm>
          <a:prstGeom prst="rect">
            <a:avLst/>
          </a:prstGeom>
          <a:noFill/>
          <a:ln w="9525">
            <a:noFill/>
            <a:miter lim="800000"/>
            <a:headEnd/>
            <a:tailEnd/>
          </a:ln>
          <a:effectLst/>
        </p:spPr>
        <p:txBody>
          <a:bodyPr wrap="square" lIns="0" tIns="0" rIns="0" bIns="0" anchor="b">
            <a:spAutoFit/>
          </a:bodyPr>
          <a:lstStyle/>
          <a:p>
            <a:pPr lvl="4" algn="r"/>
            <a:r>
              <a:rPr lang="en-US" sz="1400" b="1" dirty="0"/>
              <a:t>doc.: IEEE 802.15-</a:t>
            </a:r>
            <a:r>
              <a:rPr lang="en-US" sz="1400" b="1" dirty="0" smtClean="0"/>
              <a:t>&lt;15-10-0071-00-004e&gt;</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smtClean="0"/>
              <a:t>&lt;March 2010&gt;</a:t>
            </a:r>
            <a:endParaRPr lang="en-US"/>
          </a:p>
        </p:txBody>
      </p:sp>
      <p:sp>
        <p:nvSpPr>
          <p:cNvPr id="5" name="Footer Placeholder 2"/>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3"/>
          <p:cNvSpPr>
            <a:spLocks noGrp="1"/>
          </p:cNvSpPr>
          <p:nvPr>
            <p:ph type="sldNum" sz="quarter" idx="12"/>
          </p:nvPr>
        </p:nvSpPr>
        <p:spPr/>
        <p:txBody>
          <a:bodyPr/>
          <a:lstStyle/>
          <a:p>
            <a:r>
              <a:rPr lang="en-US"/>
              <a:t>Slide </a:t>
            </a:r>
            <a:fld id="{8AF613A0-8CBA-43A3-B7F2-547E8007A757}" type="slidenum">
              <a:rPr lang="en-US"/>
              <a:pPr/>
              <a:t>1</a:t>
            </a:fld>
            <a:endParaRPr lang="en-US"/>
          </a:p>
        </p:txBody>
      </p:sp>
      <p:sp>
        <p:nvSpPr>
          <p:cNvPr id="27651" name="Rectangle 3"/>
          <p:cNvSpPr>
            <a:spLocks noChangeArrowheads="1"/>
          </p:cNvSpPr>
          <p:nvPr/>
        </p:nvSpPr>
        <p:spPr bwMode="auto">
          <a:xfrm>
            <a:off x="152400" y="609600"/>
            <a:ext cx="8991600" cy="4339650"/>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pPr marL="914400" indent="-914400">
              <a:defRPr/>
            </a:pPr>
            <a:r>
              <a:rPr lang="en-US" sz="1600" b="1" dirty="0"/>
              <a:t>Submission Title:</a:t>
            </a:r>
            <a:r>
              <a:rPr lang="en-US" sz="1600" dirty="0"/>
              <a:t>  TG4e Closing Report for LA Jan 2010</a:t>
            </a:r>
          </a:p>
          <a:p>
            <a:pPr marL="914400" indent="-914400">
              <a:defRPr/>
            </a:pPr>
            <a:r>
              <a:rPr lang="en-US" sz="1600" b="1" dirty="0"/>
              <a:t>Date Submitted: </a:t>
            </a:r>
            <a:r>
              <a:rPr lang="en-US" sz="1600" dirty="0"/>
              <a:t>21 January 2010</a:t>
            </a:r>
          </a:p>
          <a:p>
            <a:r>
              <a:rPr lang="en-US" sz="1600" b="1" dirty="0" smtClean="0">
                <a:solidFill>
                  <a:schemeClr val="tx2"/>
                </a:solidFill>
              </a:rPr>
              <a:t>Source</a:t>
            </a:r>
            <a:r>
              <a:rPr lang="en-US" sz="1600" b="1" dirty="0">
                <a:solidFill>
                  <a:schemeClr val="tx2"/>
                </a:solidFill>
              </a:rPr>
              <a:t>:</a:t>
            </a:r>
            <a:r>
              <a:rPr lang="en-US" sz="1600" dirty="0">
                <a:solidFill>
                  <a:schemeClr val="tx2"/>
                </a:solidFill>
              </a:rPr>
              <a:t> </a:t>
            </a:r>
            <a:r>
              <a:rPr lang="en-US" sz="1600" dirty="0" smtClean="0">
                <a:solidFill>
                  <a:schemeClr val="tx2"/>
                </a:solidFill>
              </a:rPr>
              <a:t>Pat Kinney 	Company: Kinney Consulting LLC</a:t>
            </a:r>
            <a:endParaRPr lang="en-US" sz="1600" dirty="0">
              <a:solidFill>
                <a:schemeClr val="tx2"/>
              </a:solidFill>
            </a:endParaRPr>
          </a:p>
          <a:p>
            <a:r>
              <a:rPr lang="en-US" sz="1600" dirty="0" smtClean="0">
                <a:solidFill>
                  <a:schemeClr val="tx2"/>
                </a:solidFill>
              </a:rPr>
              <a:t>Voice:+1.847.960.3715, </a:t>
            </a:r>
            <a:r>
              <a:rPr lang="en-US" sz="1600" dirty="0">
                <a:solidFill>
                  <a:schemeClr val="tx2"/>
                </a:solidFill>
              </a:rPr>
              <a:t>FAX: </a:t>
            </a:r>
            <a:r>
              <a:rPr lang="en-US" sz="1600" dirty="0" smtClean="0">
                <a:solidFill>
                  <a:schemeClr val="tx2"/>
                </a:solidFill>
              </a:rPr>
              <a:t>+1.630.524.9054, E-</a:t>
            </a:r>
            <a:r>
              <a:rPr lang="en-US" sz="1600" dirty="0" err="1" smtClean="0">
                <a:solidFill>
                  <a:schemeClr val="tx2"/>
                </a:solidFill>
              </a:rPr>
              <a:t>Mail:pat.kinney@ieee.org</a:t>
            </a:r>
            <a:endParaRPr lang="en-US" sz="1600" dirty="0">
              <a:solidFill>
                <a:schemeClr val="tx2"/>
              </a:solidFill>
            </a:endParaRPr>
          </a:p>
          <a:p>
            <a:pPr>
              <a:spcBef>
                <a:spcPts val="600"/>
              </a:spcBef>
              <a:spcAft>
                <a:spcPts val="600"/>
              </a:spcAft>
            </a:pPr>
            <a:r>
              <a:rPr lang="en-US" sz="1600" b="1" dirty="0">
                <a:solidFill>
                  <a:schemeClr val="tx2"/>
                </a:solidFill>
              </a:rPr>
              <a:t>Re</a:t>
            </a:r>
            <a:r>
              <a:rPr lang="en-US" sz="1600" b="1" dirty="0" smtClean="0">
                <a:solidFill>
                  <a:schemeClr val="tx2"/>
                </a:solidFill>
              </a:rPr>
              <a:t>:</a:t>
            </a:r>
            <a:r>
              <a:rPr lang="en-US" sz="1600" dirty="0" smtClean="0"/>
              <a:t> TG4e Closing Report for January 2010Session </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t> Closing Report for the TG4e Session</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t> Amendments to IEEE 802.15.4 MAC </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Conference Calls</a:t>
            </a:r>
            <a:endParaRPr lang="en-US" dirty="0"/>
          </a:p>
        </p:txBody>
      </p:sp>
      <p:sp>
        <p:nvSpPr>
          <p:cNvPr id="3" name="Content Placeholder 2"/>
          <p:cNvSpPr>
            <a:spLocks noGrp="1"/>
          </p:cNvSpPr>
          <p:nvPr>
            <p:ph idx="1"/>
          </p:nvPr>
        </p:nvSpPr>
        <p:spPr/>
        <p:txBody>
          <a:bodyPr/>
          <a:lstStyle/>
          <a:p>
            <a:r>
              <a:rPr lang="en-US" dirty="0" smtClean="0">
                <a:ea typeface="ＭＳ Ｐゴシック" pitchFamily="-65" charset="-128"/>
              </a:rPr>
              <a:t>No Task Group Calls are scheduled</a:t>
            </a:r>
          </a:p>
          <a:p>
            <a:r>
              <a:rPr lang="en-US" dirty="0" smtClean="0">
                <a:ea typeface="ＭＳ Ｐゴシック" pitchFamily="-65" charset="-128"/>
              </a:rPr>
              <a:t>Editor calls will occur as needed</a:t>
            </a:r>
          </a:p>
        </p:txBody>
      </p:sp>
      <p:sp>
        <p:nvSpPr>
          <p:cNvPr id="4" name="Date Placeholder 3"/>
          <p:cNvSpPr>
            <a:spLocks noGrp="1"/>
          </p:cNvSpPr>
          <p:nvPr>
            <p:ph type="dt" sz="half" idx="10"/>
          </p:nvPr>
        </p:nvSpPr>
        <p:spPr/>
        <p:txBody>
          <a:bodyPr/>
          <a:lstStyle/>
          <a:p>
            <a:r>
              <a:rPr lang="en-US" smtClean="0"/>
              <a:t>&lt;March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10</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&lt;March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a:t>Slide </a:t>
            </a:r>
            <a:fld id="{03BD5911-6558-4D4D-85BD-F53938BC6F6B}" type="slidenum">
              <a:rPr lang="en-US"/>
              <a:pPr/>
              <a:t>2</a:t>
            </a:fld>
            <a:endParaRPr lang="en-US"/>
          </a:p>
        </p:txBody>
      </p:sp>
      <p:sp>
        <p:nvSpPr>
          <p:cNvPr id="4098" name="Rectangle 2"/>
          <p:cNvSpPr>
            <a:spLocks noGrp="1" noChangeArrowheads="1"/>
          </p:cNvSpPr>
          <p:nvPr>
            <p:ph type="title"/>
          </p:nvPr>
        </p:nvSpPr>
        <p:spPr>
          <a:ln/>
        </p:spPr>
        <p:txBody>
          <a:bodyPr/>
          <a:lstStyle/>
          <a:p>
            <a:r>
              <a:rPr lang="en-US" sz="3200" dirty="0" smtClean="0">
                <a:ea typeface="ＭＳ Ｐゴシック" pitchFamily="-65" charset="-128"/>
              </a:rPr>
              <a:t>TG4e PAR Scope of Proposed Standard </a:t>
            </a:r>
            <a:endParaRPr lang="en-US" sz="3200" dirty="0"/>
          </a:p>
        </p:txBody>
      </p:sp>
      <p:sp>
        <p:nvSpPr>
          <p:cNvPr id="4099" name="Rectangle 3"/>
          <p:cNvSpPr>
            <a:spLocks noGrp="1" noChangeArrowheads="1"/>
          </p:cNvSpPr>
          <p:nvPr>
            <p:ph type="body" idx="1"/>
          </p:nvPr>
        </p:nvSpPr>
        <p:spPr>
          <a:ln/>
        </p:spPr>
        <p:txBody>
          <a:bodyPr/>
          <a:lstStyle/>
          <a:p>
            <a:pPr>
              <a:lnSpc>
                <a:spcPct val="80000"/>
              </a:lnSpc>
              <a:buFontTx/>
              <a:buNone/>
            </a:pPr>
            <a:r>
              <a:rPr lang="en-US" sz="1800" dirty="0" smtClean="0">
                <a:ea typeface="ＭＳ Ｐゴシック" pitchFamily="-65" charset="-128"/>
              </a:rPr>
              <a:t>The intention of this amendment is to enhance and add functionality to the 802.15.4-2006 MAC to a) better support the industrial markets and b) permit compatibility with modifications being proposed within the Chinese WPAN.</a:t>
            </a:r>
          </a:p>
          <a:p>
            <a:pPr>
              <a:lnSpc>
                <a:spcPct val="80000"/>
              </a:lnSpc>
              <a:buFontTx/>
              <a:buNone/>
            </a:pPr>
            <a:r>
              <a:rPr lang="en-US" sz="1800" dirty="0" smtClean="0">
                <a:ea typeface="ＭＳ Ｐゴシック" pitchFamily="-65" charset="-128"/>
              </a:rPr>
              <a:t>Specifically, the MAC enhancements are limited to:</a:t>
            </a:r>
          </a:p>
          <a:p>
            <a:pPr>
              <a:lnSpc>
                <a:spcPct val="80000"/>
              </a:lnSpc>
            </a:pPr>
            <a:r>
              <a:rPr lang="en-US" sz="1800" dirty="0" smtClean="0">
                <a:ea typeface="ＭＳ Ｐゴシック" pitchFamily="-65" charset="-128"/>
              </a:rPr>
              <a:t>TDMA: to provide a) determinism, b) enhanced utilization of bandwidth</a:t>
            </a:r>
          </a:p>
          <a:p>
            <a:pPr>
              <a:lnSpc>
                <a:spcPct val="80000"/>
              </a:lnSpc>
            </a:pPr>
            <a:r>
              <a:rPr lang="en-US" sz="1800" dirty="0" smtClean="0">
                <a:ea typeface="ＭＳ Ｐゴシック" pitchFamily="-65" charset="-128"/>
              </a:rPr>
              <a:t>Channel Hopping: to provide additional robustness in high interfering environments and enhance coexistence with other wireless networks</a:t>
            </a:r>
          </a:p>
          <a:p>
            <a:pPr>
              <a:lnSpc>
                <a:spcPct val="80000"/>
              </a:lnSpc>
            </a:pPr>
            <a:r>
              <a:rPr lang="en-US" sz="1800" dirty="0" smtClean="0">
                <a:ea typeface="ＭＳ Ｐゴシック" pitchFamily="-65" charset="-128"/>
              </a:rPr>
              <a:t>GTS: to increase its flexibility such as a) supporting peer to peer, b) the length of the slot, and c) number of slots</a:t>
            </a:r>
          </a:p>
          <a:p>
            <a:pPr>
              <a:lnSpc>
                <a:spcPct val="80000"/>
              </a:lnSpc>
            </a:pPr>
            <a:r>
              <a:rPr lang="en-US" sz="1800" dirty="0" smtClean="0">
                <a:ea typeface="ＭＳ Ｐゴシック" pitchFamily="-65" charset="-128"/>
              </a:rPr>
              <a:t>CSMA: to improve throughput and reduce energy consumption</a:t>
            </a:r>
          </a:p>
          <a:p>
            <a:pPr>
              <a:lnSpc>
                <a:spcPct val="80000"/>
              </a:lnSpc>
            </a:pPr>
            <a:r>
              <a:rPr lang="en-US" sz="1800" dirty="0" smtClean="0">
                <a:ea typeface="ＭＳ Ｐゴシック" pitchFamily="-65" charset="-128"/>
              </a:rPr>
              <a:t>Security: to add support for additional options such as asymmetrical keys</a:t>
            </a:r>
          </a:p>
          <a:p>
            <a:pPr>
              <a:lnSpc>
                <a:spcPct val="80000"/>
              </a:lnSpc>
            </a:pPr>
            <a:r>
              <a:rPr lang="en-US" sz="1800" dirty="0" smtClean="0">
                <a:ea typeface="ＭＳ Ｐゴシック" pitchFamily="-65" charset="-128"/>
              </a:rPr>
              <a:t>Low latency: to reduce end to end delivery time such as needed for control applications</a:t>
            </a:r>
          </a:p>
          <a:p>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a typeface="ＭＳ Ｐゴシック" pitchFamily="-65" charset="-128"/>
                <a:sym typeface="Wingdings" pitchFamily="2" charset="2"/>
              </a:rPr>
              <a:t>Purpose of Proposed Standard</a:t>
            </a:r>
            <a:endParaRPr lang="en-US" dirty="0"/>
          </a:p>
        </p:txBody>
      </p:sp>
      <p:sp>
        <p:nvSpPr>
          <p:cNvPr id="3" name="Content Placeholder 2"/>
          <p:cNvSpPr>
            <a:spLocks noGrp="1"/>
          </p:cNvSpPr>
          <p:nvPr>
            <p:ph idx="1"/>
          </p:nvPr>
        </p:nvSpPr>
        <p:spPr/>
        <p:txBody>
          <a:bodyPr/>
          <a:lstStyle/>
          <a:p>
            <a:pPr lvl="0">
              <a:buNone/>
            </a:pPr>
            <a:r>
              <a:rPr kumimoji="0" lang="en-US" sz="2800" b="0" i="0" u="none" strike="noStrike" cap="none" normalizeH="0" baseline="0" dirty="0" smtClean="0">
                <a:ln>
                  <a:noFill/>
                </a:ln>
                <a:solidFill>
                  <a:schemeClr val="tx1"/>
                </a:solidFill>
                <a:effectLst/>
                <a:latin typeface="Times New Roman" pitchFamily="18" charset="0"/>
                <a:ea typeface="ＭＳ Ｐゴシック" pitchFamily="-65" charset="-128"/>
                <a:sym typeface="Wingdings" pitchFamily="2" charset="2"/>
              </a:rPr>
              <a:t>This functionality facilitates Industrial applications (such as addressed by HART 7 and the ISA100 proposed standards), and those enhancements defined by the proposed Chinese WPAN standard that aren't included in TG4c. This amendment addresses coexistence with wireless protocols such as 802.11, 802.15.1, 802.15.3, and 802.15.4.</a:t>
            </a:r>
            <a:endParaRPr kumimoji="0" lang="en-GB" sz="2800" b="0" i="0" u="none" strike="noStrike" cap="none" normalizeH="0" baseline="0" dirty="0" smtClean="0">
              <a:ln>
                <a:noFill/>
              </a:ln>
              <a:solidFill>
                <a:schemeClr val="tx1"/>
              </a:solidFill>
              <a:effectLst/>
              <a:latin typeface="Times New Roman" pitchFamily="18" charset="0"/>
              <a:ea typeface="ＭＳ Ｐゴシック" pitchFamily="-65" charset="-128"/>
              <a:sym typeface="Wingdings" pitchFamily="2" charset="2"/>
            </a:endParaRPr>
          </a:p>
          <a:p>
            <a:endParaRPr lang="en-US" dirty="0"/>
          </a:p>
        </p:txBody>
      </p:sp>
      <p:sp>
        <p:nvSpPr>
          <p:cNvPr id="4" name="Date Placeholder 3"/>
          <p:cNvSpPr>
            <a:spLocks noGrp="1"/>
          </p:cNvSpPr>
          <p:nvPr>
            <p:ph type="dt" sz="half" idx="10"/>
          </p:nvPr>
        </p:nvSpPr>
        <p:spPr/>
        <p:txBody>
          <a:bodyPr/>
          <a:lstStyle/>
          <a:p>
            <a:r>
              <a:rPr lang="en-US" smtClean="0"/>
              <a:t>&lt;March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a typeface="ＭＳ Ｐゴシック" pitchFamily="-65" charset="-128"/>
              </a:rPr>
              <a:t>Meeting Goals</a:t>
            </a:r>
            <a:endParaRPr lang="en-US" dirty="0"/>
          </a:p>
        </p:txBody>
      </p:sp>
      <p:sp>
        <p:nvSpPr>
          <p:cNvPr id="3" name="Content Placeholder 2"/>
          <p:cNvSpPr>
            <a:spLocks noGrp="1"/>
          </p:cNvSpPr>
          <p:nvPr>
            <p:ph idx="1"/>
          </p:nvPr>
        </p:nvSpPr>
        <p:spPr/>
        <p:txBody>
          <a:bodyPr/>
          <a:lstStyle/>
          <a:p>
            <a:pPr marL="533400" indent="-533400" fontAlgn="b">
              <a:buClr>
                <a:srgbClr val="FF0000"/>
              </a:buClr>
              <a:buFont typeface="Wingdings" pitchFamily="2" charset="2"/>
              <a:buChar char="ü"/>
            </a:pPr>
            <a:r>
              <a:rPr lang="en-US" sz="2600" dirty="0" smtClean="0">
                <a:latin typeface="Arial" pitchFamily="34" charset="0"/>
              </a:rPr>
              <a:t>Finalize any remaining technical issues </a:t>
            </a:r>
          </a:p>
          <a:p>
            <a:pPr marL="990600" lvl="1" indent="-533400" fontAlgn="b">
              <a:buClr>
                <a:srgbClr val="FF0000"/>
              </a:buClr>
              <a:buFont typeface="Wingdings" pitchFamily="2" charset="2"/>
              <a:buChar char="ü"/>
            </a:pPr>
            <a:r>
              <a:rPr lang="en-US" sz="2600" dirty="0" smtClean="0">
                <a:latin typeface="Arial" pitchFamily="34" charset="0"/>
              </a:rPr>
              <a:t>Specifically resolve FCF format</a:t>
            </a:r>
          </a:p>
          <a:p>
            <a:pPr marL="533400" indent="-533400" fontAlgn="b">
              <a:buClr>
                <a:srgbClr val="FF0000"/>
              </a:buClr>
              <a:buFont typeface="Wingdings" pitchFamily="2" charset="2"/>
              <a:buChar char="ü"/>
            </a:pPr>
            <a:r>
              <a:rPr lang="en-US" sz="2600" dirty="0" smtClean="0">
                <a:latin typeface="Arial" pitchFamily="34" charset="0"/>
              </a:rPr>
              <a:t>Review all comments pertaining to draft</a:t>
            </a:r>
          </a:p>
          <a:p>
            <a:pPr marL="533400" indent="-533400" fontAlgn="b">
              <a:buClr>
                <a:srgbClr val="FF0000"/>
              </a:buClr>
              <a:buFont typeface="Wingdings" pitchFamily="2" charset="2"/>
              <a:buChar char="ü"/>
            </a:pPr>
            <a:r>
              <a:rPr lang="en-US" sz="2600" dirty="0" smtClean="0">
                <a:latin typeface="Arial" pitchFamily="34" charset="0"/>
              </a:rPr>
              <a:t>Prepare draft for WG letter ballot</a:t>
            </a:r>
          </a:p>
          <a:p>
            <a:pPr marL="990600" lvl="1" indent="-533400" fontAlgn="b">
              <a:buClr>
                <a:srgbClr val="FF0000"/>
              </a:buClr>
              <a:buFont typeface="Wingdings" pitchFamily="2" charset="2"/>
              <a:buChar char="ü"/>
            </a:pPr>
            <a:r>
              <a:rPr lang="en-US" sz="2600" dirty="0" smtClean="0">
                <a:latin typeface="Arial" pitchFamily="34" charset="0"/>
              </a:rPr>
              <a:t>Formatted as per IEEE-SA Styles manual</a:t>
            </a:r>
          </a:p>
          <a:p>
            <a:pPr marL="533400" indent="-533400" fontAlgn="b">
              <a:buClr>
                <a:srgbClr val="FF0000"/>
              </a:buClr>
              <a:buFont typeface="Wingdings" pitchFamily="2" charset="2"/>
              <a:buChar char="ü"/>
            </a:pPr>
            <a:r>
              <a:rPr lang="en-US" sz="2600" dirty="0" smtClean="0">
                <a:latin typeface="Arial" pitchFamily="34" charset="0"/>
              </a:rPr>
              <a:t>Approve draft for Letter Ballot</a:t>
            </a:r>
          </a:p>
        </p:txBody>
      </p:sp>
      <p:sp>
        <p:nvSpPr>
          <p:cNvPr id="4" name="Date Placeholder 3"/>
          <p:cNvSpPr>
            <a:spLocks noGrp="1"/>
          </p:cNvSpPr>
          <p:nvPr>
            <p:ph type="dt" sz="half" idx="10"/>
          </p:nvPr>
        </p:nvSpPr>
        <p:spPr/>
        <p:txBody>
          <a:bodyPr/>
          <a:lstStyle/>
          <a:p>
            <a:r>
              <a:rPr lang="en-US" smtClean="0"/>
              <a:t>&lt;March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b="1" dirty="0" smtClean="0">
                <a:ea typeface="ＭＳ Ｐゴシック" pitchFamily="-65" charset="-128"/>
              </a:rPr>
              <a:t>TG4e Meetings This Week</a:t>
            </a:r>
            <a:endParaRPr lang="en-US" dirty="0"/>
          </a:p>
        </p:txBody>
      </p:sp>
      <p:graphicFrame>
        <p:nvGraphicFramePr>
          <p:cNvPr id="7" name="Content Placeholder 6"/>
          <p:cNvGraphicFramePr>
            <a:graphicFrameLocks noGrp="1"/>
          </p:cNvGraphicFramePr>
          <p:nvPr>
            <p:ph idx="1"/>
          </p:nvPr>
        </p:nvGraphicFramePr>
        <p:xfrm>
          <a:off x="228600" y="1447800"/>
          <a:ext cx="8762998" cy="4800600"/>
        </p:xfrm>
        <a:graphic>
          <a:graphicData uri="http://schemas.openxmlformats.org/drawingml/2006/table">
            <a:tbl>
              <a:tblPr firstRow="1" bandRow="1">
                <a:tableStyleId>{5C22544A-7EE6-4342-B048-85BDC9FD1C3A}</a:tableStyleId>
              </a:tblPr>
              <a:tblGrid>
                <a:gridCol w="850776"/>
                <a:gridCol w="1892423"/>
                <a:gridCol w="2133600"/>
                <a:gridCol w="990600"/>
                <a:gridCol w="2895599"/>
              </a:tblGrid>
              <a:tr h="457200">
                <a:tc>
                  <a:txBody>
                    <a:bodyPr/>
                    <a:lstStyle/>
                    <a:p>
                      <a:r>
                        <a:rPr lang="en-US" dirty="0" err="1" smtClean="0">
                          <a:solidFill>
                            <a:schemeClr val="tx1"/>
                          </a:solidFill>
                          <a:latin typeface="+mj-lt"/>
                        </a:rPr>
                        <a:t>Mtg</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r>
                        <a:rPr lang="en-US" dirty="0" smtClean="0">
                          <a:solidFill>
                            <a:schemeClr val="tx1"/>
                          </a:solidFill>
                          <a:latin typeface="+mj-lt"/>
                        </a:rPr>
                        <a:t>Monday</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r>
                        <a:rPr lang="en-US" dirty="0" smtClean="0">
                          <a:solidFill>
                            <a:schemeClr val="tx1"/>
                          </a:solidFill>
                          <a:latin typeface="+mj-lt"/>
                        </a:rPr>
                        <a:t>Tuesday</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r>
                        <a:rPr lang="en-US" dirty="0" smtClean="0">
                          <a:solidFill>
                            <a:schemeClr val="tx1"/>
                          </a:solidFill>
                          <a:latin typeface="+mj-lt"/>
                        </a:rPr>
                        <a:t>Wed</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r>
                        <a:rPr lang="en-US" dirty="0" smtClean="0">
                          <a:solidFill>
                            <a:schemeClr val="tx1"/>
                          </a:solidFill>
                          <a:latin typeface="+mj-lt"/>
                        </a:rPr>
                        <a:t>Thursday</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r>
              <a:tr h="777240">
                <a:tc>
                  <a:txBody>
                    <a:bodyPr/>
                    <a:lstStyle/>
                    <a:p>
                      <a:r>
                        <a:rPr lang="en-US" dirty="0" smtClean="0">
                          <a:solidFill>
                            <a:schemeClr val="tx1"/>
                          </a:solidFill>
                          <a:latin typeface="+mj-lt"/>
                        </a:rPr>
                        <a:t>AM1</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mj-lt"/>
                        <a:ea typeface="ＭＳ Ｐゴシック" pitchFamily="-65"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mj-lt"/>
                          <a:ea typeface="ＭＳ Ｐゴシック" pitchFamily="-65" charset="-128"/>
                        </a:rPr>
                        <a:t>FCF discussion TSCH &amp; Low Energy reports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mj-lt"/>
                        <a:ea typeface="ＭＳ Ｐゴシック" pitchFamily="-65"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mj-lt"/>
                          <a:ea typeface="ＭＳ Ｐゴシック" pitchFamily="-65" charset="-128"/>
                        </a:rPr>
                        <a:t>FCF merger review and decision</a:t>
                      </a:r>
                      <a:br>
                        <a:rPr kumimoji="0" lang="en-US" sz="1800" b="0" i="0" u="none" strike="noStrike" cap="none" normalizeH="0" baseline="0" dirty="0" smtClean="0">
                          <a:ln>
                            <a:noFill/>
                          </a:ln>
                          <a:solidFill>
                            <a:schemeClr val="tx1"/>
                          </a:solidFill>
                          <a:effectLst/>
                          <a:latin typeface="+mj-lt"/>
                          <a:ea typeface="ＭＳ Ｐゴシック" pitchFamily="-65" charset="-128"/>
                        </a:rPr>
                      </a:br>
                      <a:r>
                        <a:rPr kumimoji="0" lang="en-US" sz="1800" b="0" i="0" u="none" strike="noStrike" cap="none" normalizeH="0" baseline="0" dirty="0" smtClean="0">
                          <a:ln>
                            <a:noFill/>
                          </a:ln>
                          <a:solidFill>
                            <a:schemeClr val="tx1"/>
                          </a:solidFill>
                          <a:effectLst/>
                          <a:latin typeface="+mj-lt"/>
                          <a:ea typeface="ＭＳ Ｐゴシック" pitchFamily="-65" charset="-128"/>
                        </a:rPr>
                        <a:t>Draft Review: Annex M, Section 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r>
              <a:tr h="777240">
                <a:tc>
                  <a:txBody>
                    <a:bodyPr/>
                    <a:lstStyle/>
                    <a:p>
                      <a:r>
                        <a:rPr lang="en-US" dirty="0" smtClean="0">
                          <a:solidFill>
                            <a:schemeClr val="tx1"/>
                          </a:solidFill>
                          <a:latin typeface="+mj-lt"/>
                        </a:rPr>
                        <a:t>AM2</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mj-lt"/>
                          <a:ea typeface="ＭＳ Ｐゴシック" pitchFamily="-65" charset="-128"/>
                        </a:rPr>
                        <a:t>Opening Logistics, Factory Automation, Channel Diversity, Blink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mj-lt"/>
                          <a:ea typeface="ＭＳ Ｐゴシック" pitchFamily="-65" charset="-128"/>
                        </a:rPr>
                        <a:t>EGTS report</a:t>
                      </a:r>
                      <a:br>
                        <a:rPr kumimoji="0" lang="en-US" sz="1800" b="0" i="0" u="none" strike="noStrike" cap="none" normalizeH="0" baseline="0" dirty="0" smtClean="0">
                          <a:ln>
                            <a:noFill/>
                          </a:ln>
                          <a:solidFill>
                            <a:schemeClr val="tx1"/>
                          </a:solidFill>
                          <a:effectLst/>
                          <a:latin typeface="+mj-lt"/>
                          <a:ea typeface="ＭＳ Ｐゴシック" pitchFamily="-65" charset="-128"/>
                        </a:rPr>
                      </a:br>
                      <a:r>
                        <a:rPr kumimoji="0" lang="en-US" sz="1800" b="0" i="0" u="none" strike="noStrike" cap="none" normalizeH="0" baseline="0" dirty="0" smtClean="0">
                          <a:ln>
                            <a:noFill/>
                          </a:ln>
                          <a:solidFill>
                            <a:schemeClr val="tx1"/>
                          </a:solidFill>
                          <a:effectLst/>
                          <a:latin typeface="+mj-lt"/>
                          <a:ea typeface="ＭＳ Ｐゴシック" pitchFamily="-65" charset="-128"/>
                        </a:rPr>
                        <a:t>FCF discussion</a:t>
                      </a:r>
                      <a:br>
                        <a:rPr kumimoji="0" lang="en-US" sz="1800" b="0" i="0" u="none" strike="noStrike" cap="none" normalizeH="0" baseline="0" dirty="0" smtClean="0">
                          <a:ln>
                            <a:noFill/>
                          </a:ln>
                          <a:solidFill>
                            <a:schemeClr val="tx1"/>
                          </a:solidFill>
                          <a:effectLst/>
                          <a:latin typeface="+mj-lt"/>
                          <a:ea typeface="ＭＳ Ｐゴシック" pitchFamily="-65" charset="-128"/>
                        </a:rPr>
                      </a:br>
                      <a:r>
                        <a:rPr kumimoji="0" lang="en-US" sz="1800" b="0" i="0" u="none" strike="noStrike" cap="none" normalizeH="0" baseline="0" dirty="0" smtClean="0">
                          <a:ln>
                            <a:noFill/>
                          </a:ln>
                          <a:solidFill>
                            <a:schemeClr val="tx1"/>
                          </a:solidFill>
                          <a:effectLst/>
                          <a:latin typeface="+mj-lt"/>
                          <a:ea typeface="ＭＳ Ｐゴシック" pitchFamily="-65" charset="-128"/>
                        </a:rPr>
                        <a:t>FCF decision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mj-lt"/>
                        <a:ea typeface="ＭＳ Ｐゴシック" pitchFamily="-65"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mj-lt"/>
                          <a:ea typeface="ＭＳ Ｐゴシック" pitchFamily="-65" charset="-128"/>
                        </a:rPr>
                        <a:t>Draft Review: Section 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r>
              <a:tr h="777240">
                <a:tc>
                  <a:txBody>
                    <a:bodyPr/>
                    <a:lstStyle/>
                    <a:p>
                      <a:r>
                        <a:rPr lang="en-US" dirty="0" smtClean="0">
                          <a:solidFill>
                            <a:schemeClr val="tx1"/>
                          </a:solidFill>
                          <a:latin typeface="+mj-lt"/>
                        </a:rPr>
                        <a:t>PM1</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mj-lt"/>
                          <a:ea typeface="ＭＳ Ｐゴシック" pitchFamily="-65" charset="-128"/>
                        </a:rPr>
                        <a:t>FCF Presentations,</a:t>
                      </a:r>
                      <a:br>
                        <a:rPr kumimoji="0" lang="en-US" sz="1800" b="0" i="0" u="none" strike="noStrike" cap="none" normalizeH="0" baseline="0" dirty="0" smtClean="0">
                          <a:ln>
                            <a:noFill/>
                          </a:ln>
                          <a:solidFill>
                            <a:schemeClr val="tx1"/>
                          </a:solidFill>
                          <a:effectLst/>
                          <a:latin typeface="+mj-lt"/>
                          <a:ea typeface="ＭＳ Ｐゴシック" pitchFamily="-65" charset="-128"/>
                        </a:rPr>
                      </a:br>
                      <a:r>
                        <a:rPr kumimoji="0" lang="en-US" sz="1800" b="0" i="0" u="none" strike="noStrike" cap="none" normalizeH="0" baseline="0" dirty="0" smtClean="0">
                          <a:ln>
                            <a:noFill/>
                          </a:ln>
                          <a:solidFill>
                            <a:schemeClr val="tx1"/>
                          </a:solidFill>
                          <a:effectLst/>
                          <a:latin typeface="+mj-lt"/>
                          <a:ea typeface="ＭＳ Ｐゴシック" pitchFamily="-65" charset="-128"/>
                        </a:rPr>
                        <a:t>FCF discussion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mj-lt"/>
                        <a:ea typeface="ＭＳ Ｐゴシック" pitchFamily="-65"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mj-lt"/>
                        <a:ea typeface="ＭＳ Ｐゴシック" pitchFamily="-65"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mj-lt"/>
                          <a:ea typeface="ＭＳ Ｐゴシック" pitchFamily="-65" charset="-128"/>
                        </a:rPr>
                        <a:t>Draft Review: Section 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r>
              <a:tr h="777240">
                <a:tc>
                  <a:txBody>
                    <a:bodyPr/>
                    <a:lstStyle/>
                    <a:p>
                      <a:r>
                        <a:rPr lang="en-US" dirty="0" smtClean="0">
                          <a:solidFill>
                            <a:schemeClr val="tx1"/>
                          </a:solidFill>
                          <a:latin typeface="+mj-lt"/>
                        </a:rPr>
                        <a:t>PM2</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mj-lt"/>
                          <a:ea typeface="ＭＳ Ｐゴシック" pitchFamily="-65" charset="-128"/>
                        </a:rPr>
                        <a:t>Joint Meeting w/4f, 4g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mj-lt"/>
                        <a:ea typeface="ＭＳ Ｐゴシック" pitchFamily="-65"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mj-lt"/>
                        <a:ea typeface="ＭＳ Ｐゴシック" pitchFamily="-65"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mj-lt"/>
                          <a:ea typeface="ＭＳ Ｐゴシック" pitchFamily="-65" charset="-128"/>
                        </a:rPr>
                        <a:t>Approve draft for WG LB, closing logistics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r>
            </a:tbl>
          </a:graphicData>
        </a:graphic>
      </p:graphicFrame>
      <p:sp>
        <p:nvSpPr>
          <p:cNvPr id="4" name="Date Placeholder 3"/>
          <p:cNvSpPr>
            <a:spLocks noGrp="1"/>
          </p:cNvSpPr>
          <p:nvPr>
            <p:ph type="dt" sz="half" idx="10"/>
          </p:nvPr>
        </p:nvSpPr>
        <p:spPr/>
        <p:txBody>
          <a:bodyPr/>
          <a:lstStyle/>
          <a:p>
            <a:r>
              <a:rPr lang="en-US" smtClean="0"/>
              <a:t>&lt;March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802.15.4 MAC Pictorial</a:t>
            </a:r>
            <a:endParaRPr lang="en-US" dirty="0"/>
          </a:p>
        </p:txBody>
      </p:sp>
      <p:sp>
        <p:nvSpPr>
          <p:cNvPr id="4" name="Date Placeholder 3"/>
          <p:cNvSpPr>
            <a:spLocks noGrp="1"/>
          </p:cNvSpPr>
          <p:nvPr>
            <p:ph type="dt" sz="half" idx="10"/>
          </p:nvPr>
        </p:nvSpPr>
        <p:spPr/>
        <p:txBody>
          <a:bodyPr/>
          <a:lstStyle/>
          <a:p>
            <a:r>
              <a:rPr lang="en-US" smtClean="0"/>
              <a:t>&lt;March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6</a:t>
            </a:fld>
            <a:endParaRPr lang="en-US"/>
          </a:p>
        </p:txBody>
      </p:sp>
      <p:grpSp>
        <p:nvGrpSpPr>
          <p:cNvPr id="7" name="Content Placeholder 6"/>
          <p:cNvGrpSpPr>
            <a:grpSpLocks noGrp="1"/>
          </p:cNvGrpSpPr>
          <p:nvPr>
            <p:ph idx="1"/>
          </p:nvPr>
        </p:nvGrpSpPr>
        <p:grpSpPr>
          <a:xfrm>
            <a:off x="533400" y="1295400"/>
            <a:ext cx="7924800" cy="4800600"/>
            <a:chOff x="1660525" y="756837"/>
            <a:chExt cx="6170613" cy="5339163"/>
          </a:xfrm>
        </p:grpSpPr>
        <p:sp>
          <p:nvSpPr>
            <p:cNvPr id="8" name="Line 2"/>
            <p:cNvSpPr>
              <a:spLocks noChangeShapeType="1"/>
            </p:cNvSpPr>
            <p:nvPr/>
          </p:nvSpPr>
          <p:spPr bwMode="auto">
            <a:xfrm flipV="1">
              <a:off x="3886200" y="4114800"/>
              <a:ext cx="0" cy="1981200"/>
            </a:xfrm>
            <a:prstGeom prst="line">
              <a:avLst/>
            </a:prstGeom>
            <a:noFill/>
            <a:ln w="177800" cmpd="tri">
              <a:solidFill>
                <a:schemeClr val="tx1"/>
              </a:solidFill>
              <a:round/>
              <a:headEnd/>
              <a:tailEnd/>
            </a:ln>
          </p:spPr>
          <p:txBody>
            <a:bodyPr/>
            <a:lstStyle/>
            <a:p>
              <a:endParaRPr lang="en-US"/>
            </a:p>
          </p:txBody>
        </p:sp>
        <p:sp>
          <p:nvSpPr>
            <p:cNvPr id="9" name="Line 3"/>
            <p:cNvSpPr>
              <a:spLocks noChangeShapeType="1"/>
            </p:cNvSpPr>
            <p:nvPr/>
          </p:nvSpPr>
          <p:spPr bwMode="auto">
            <a:xfrm flipV="1">
              <a:off x="3886200" y="3200400"/>
              <a:ext cx="2286000" cy="914400"/>
            </a:xfrm>
            <a:prstGeom prst="line">
              <a:avLst/>
            </a:prstGeom>
            <a:noFill/>
            <a:ln w="9525">
              <a:solidFill>
                <a:schemeClr val="tx1"/>
              </a:solidFill>
              <a:round/>
              <a:headEnd/>
              <a:tailEnd/>
            </a:ln>
          </p:spPr>
          <p:txBody>
            <a:bodyPr/>
            <a:lstStyle/>
            <a:p>
              <a:endParaRPr lang="en-US"/>
            </a:p>
          </p:txBody>
        </p:sp>
        <p:sp>
          <p:nvSpPr>
            <p:cNvPr id="10" name="Line 4"/>
            <p:cNvSpPr>
              <a:spLocks noChangeShapeType="1"/>
            </p:cNvSpPr>
            <p:nvPr/>
          </p:nvSpPr>
          <p:spPr bwMode="auto">
            <a:xfrm flipH="1" flipV="1">
              <a:off x="2362200" y="3048000"/>
              <a:ext cx="1524000" cy="1066800"/>
            </a:xfrm>
            <a:prstGeom prst="line">
              <a:avLst/>
            </a:prstGeom>
            <a:noFill/>
            <a:ln w="9525">
              <a:solidFill>
                <a:schemeClr val="tx1"/>
              </a:solidFill>
              <a:round/>
              <a:headEnd/>
              <a:tailEnd/>
            </a:ln>
          </p:spPr>
          <p:txBody>
            <a:bodyPr/>
            <a:lstStyle/>
            <a:p>
              <a:endParaRPr lang="en-US"/>
            </a:p>
          </p:txBody>
        </p:sp>
        <p:sp>
          <p:nvSpPr>
            <p:cNvPr id="11" name="Line 5"/>
            <p:cNvSpPr>
              <a:spLocks noChangeShapeType="1"/>
            </p:cNvSpPr>
            <p:nvPr/>
          </p:nvSpPr>
          <p:spPr bwMode="auto">
            <a:xfrm flipV="1">
              <a:off x="3048000" y="1981200"/>
              <a:ext cx="0" cy="1524000"/>
            </a:xfrm>
            <a:prstGeom prst="line">
              <a:avLst/>
            </a:prstGeom>
            <a:noFill/>
            <a:ln w="19050">
              <a:solidFill>
                <a:schemeClr val="tx1"/>
              </a:solidFill>
              <a:prstDash val="dash"/>
              <a:round/>
              <a:headEnd/>
              <a:tailEnd/>
            </a:ln>
          </p:spPr>
          <p:txBody>
            <a:bodyPr/>
            <a:lstStyle/>
            <a:p>
              <a:endParaRPr lang="en-US"/>
            </a:p>
          </p:txBody>
        </p:sp>
        <p:sp>
          <p:nvSpPr>
            <p:cNvPr id="12" name="Line 6"/>
            <p:cNvSpPr>
              <a:spLocks noChangeShapeType="1"/>
            </p:cNvSpPr>
            <p:nvPr/>
          </p:nvSpPr>
          <p:spPr bwMode="auto">
            <a:xfrm flipV="1">
              <a:off x="5105400" y="1981200"/>
              <a:ext cx="0" cy="1600200"/>
            </a:xfrm>
            <a:prstGeom prst="line">
              <a:avLst/>
            </a:prstGeom>
            <a:noFill/>
            <a:ln w="15875">
              <a:solidFill>
                <a:schemeClr val="tx1"/>
              </a:solidFill>
              <a:prstDash val="dash"/>
              <a:round/>
              <a:headEnd/>
              <a:tailEnd/>
            </a:ln>
          </p:spPr>
          <p:txBody>
            <a:bodyPr/>
            <a:lstStyle/>
            <a:p>
              <a:endParaRPr lang="en-US"/>
            </a:p>
          </p:txBody>
        </p:sp>
        <p:sp>
          <p:nvSpPr>
            <p:cNvPr id="13" name="Text Box 7"/>
            <p:cNvSpPr txBox="1">
              <a:spLocks noChangeArrowheads="1"/>
            </p:cNvSpPr>
            <p:nvPr/>
          </p:nvSpPr>
          <p:spPr bwMode="auto">
            <a:xfrm>
              <a:off x="4724400" y="3733800"/>
              <a:ext cx="2063750" cy="304800"/>
            </a:xfrm>
            <a:prstGeom prst="rect">
              <a:avLst/>
            </a:prstGeom>
            <a:noFill/>
            <a:ln w="9525">
              <a:noFill/>
              <a:miter lim="800000"/>
              <a:headEnd/>
              <a:tailEnd/>
            </a:ln>
          </p:spPr>
          <p:txBody>
            <a:bodyPr wrap="none">
              <a:spAutoFit/>
            </a:bodyPr>
            <a:lstStyle/>
            <a:p>
              <a:r>
                <a:rPr lang="en-US" sz="1400" b="1"/>
                <a:t>nonbeacon-enabled PAN</a:t>
              </a:r>
            </a:p>
          </p:txBody>
        </p:sp>
        <p:sp>
          <p:nvSpPr>
            <p:cNvPr id="14" name="Text Box 8"/>
            <p:cNvSpPr txBox="1">
              <a:spLocks noChangeArrowheads="1"/>
            </p:cNvSpPr>
            <p:nvPr/>
          </p:nvSpPr>
          <p:spPr bwMode="auto">
            <a:xfrm>
              <a:off x="1660525" y="3744913"/>
              <a:ext cx="1778000" cy="304800"/>
            </a:xfrm>
            <a:prstGeom prst="rect">
              <a:avLst/>
            </a:prstGeom>
            <a:noFill/>
            <a:ln w="9525">
              <a:noFill/>
              <a:miter lim="800000"/>
              <a:headEnd/>
              <a:tailEnd/>
            </a:ln>
          </p:spPr>
          <p:txBody>
            <a:bodyPr wrap="none">
              <a:spAutoFit/>
            </a:bodyPr>
            <a:lstStyle/>
            <a:p>
              <a:r>
                <a:rPr lang="en-US" sz="1400" b="1" dirty="0"/>
                <a:t>beacon-enabled PAN</a:t>
              </a:r>
            </a:p>
          </p:txBody>
        </p:sp>
        <p:sp>
          <p:nvSpPr>
            <p:cNvPr id="15" name="Text Box 9"/>
            <p:cNvSpPr txBox="1">
              <a:spLocks noChangeArrowheads="1"/>
            </p:cNvSpPr>
            <p:nvPr/>
          </p:nvSpPr>
          <p:spPr bwMode="auto">
            <a:xfrm>
              <a:off x="2667000" y="1676400"/>
              <a:ext cx="717550" cy="304800"/>
            </a:xfrm>
            <a:prstGeom prst="rect">
              <a:avLst/>
            </a:prstGeom>
            <a:noFill/>
            <a:ln w="9525">
              <a:noFill/>
              <a:miter lim="800000"/>
              <a:headEnd/>
              <a:tailEnd/>
            </a:ln>
          </p:spPr>
          <p:txBody>
            <a:bodyPr wrap="none">
              <a:spAutoFit/>
            </a:bodyPr>
            <a:lstStyle/>
            <a:p>
              <a:r>
                <a:rPr lang="en-US" sz="1400" b="1">
                  <a:solidFill>
                    <a:schemeClr val="accent2"/>
                  </a:solidFill>
                </a:rPr>
                <a:t>E-GTS</a:t>
              </a:r>
            </a:p>
          </p:txBody>
        </p:sp>
        <p:sp>
          <p:nvSpPr>
            <p:cNvPr id="16" name="Text Box 10"/>
            <p:cNvSpPr txBox="1">
              <a:spLocks noChangeArrowheads="1"/>
            </p:cNvSpPr>
            <p:nvPr/>
          </p:nvSpPr>
          <p:spPr bwMode="auto">
            <a:xfrm>
              <a:off x="4800600" y="1651000"/>
              <a:ext cx="728663" cy="304800"/>
            </a:xfrm>
            <a:prstGeom prst="rect">
              <a:avLst/>
            </a:prstGeom>
            <a:noFill/>
            <a:ln w="9525">
              <a:noFill/>
              <a:miter lim="800000"/>
              <a:headEnd/>
              <a:tailEnd/>
            </a:ln>
          </p:spPr>
          <p:txBody>
            <a:bodyPr wrap="none">
              <a:spAutoFit/>
            </a:bodyPr>
            <a:lstStyle/>
            <a:p>
              <a:r>
                <a:rPr lang="en-US" sz="1400" b="1">
                  <a:solidFill>
                    <a:schemeClr val="accent2"/>
                  </a:solidFill>
                </a:rPr>
                <a:t>TDMA</a:t>
              </a:r>
            </a:p>
          </p:txBody>
        </p:sp>
        <p:sp>
          <p:nvSpPr>
            <p:cNvPr id="17" name="Rectangle 12"/>
            <p:cNvSpPr>
              <a:spLocks noChangeArrowheads="1"/>
            </p:cNvSpPr>
            <p:nvPr/>
          </p:nvSpPr>
          <p:spPr bwMode="auto">
            <a:xfrm>
              <a:off x="6096000" y="2971800"/>
              <a:ext cx="1582738" cy="304800"/>
            </a:xfrm>
            <a:prstGeom prst="rect">
              <a:avLst/>
            </a:prstGeom>
            <a:noFill/>
            <a:ln w="9525">
              <a:noFill/>
              <a:miter lim="800000"/>
              <a:headEnd/>
              <a:tailEnd/>
            </a:ln>
          </p:spPr>
          <p:txBody>
            <a:bodyPr wrap="none">
              <a:spAutoFit/>
            </a:bodyPr>
            <a:lstStyle/>
            <a:p>
              <a:r>
                <a:rPr lang="en-US" sz="1400" b="1"/>
                <a:t>Contention Access</a:t>
              </a:r>
            </a:p>
          </p:txBody>
        </p:sp>
        <p:sp>
          <p:nvSpPr>
            <p:cNvPr id="18" name="Text Box 14"/>
            <p:cNvSpPr txBox="1">
              <a:spLocks noChangeArrowheads="1"/>
            </p:cNvSpPr>
            <p:nvPr/>
          </p:nvSpPr>
          <p:spPr bwMode="auto">
            <a:xfrm>
              <a:off x="2590800" y="1371600"/>
              <a:ext cx="1447800" cy="304800"/>
            </a:xfrm>
            <a:prstGeom prst="rect">
              <a:avLst/>
            </a:prstGeom>
            <a:noFill/>
            <a:ln w="9525">
              <a:noFill/>
              <a:miter lim="800000"/>
              <a:headEnd/>
              <a:tailEnd/>
            </a:ln>
          </p:spPr>
          <p:txBody>
            <a:bodyPr>
              <a:spAutoFit/>
            </a:bodyPr>
            <a:lstStyle/>
            <a:p>
              <a:r>
                <a:rPr lang="en-US" sz="1400" b="1"/>
                <a:t>Contention-Free</a:t>
              </a:r>
            </a:p>
          </p:txBody>
        </p:sp>
        <p:sp>
          <p:nvSpPr>
            <p:cNvPr id="19" name="Rectangle 15"/>
            <p:cNvSpPr>
              <a:spLocks noChangeArrowheads="1"/>
            </p:cNvSpPr>
            <p:nvPr/>
          </p:nvSpPr>
          <p:spPr bwMode="auto">
            <a:xfrm>
              <a:off x="4648200" y="1422400"/>
              <a:ext cx="1436688" cy="304800"/>
            </a:xfrm>
            <a:prstGeom prst="rect">
              <a:avLst/>
            </a:prstGeom>
            <a:noFill/>
            <a:ln w="9525">
              <a:noFill/>
              <a:miter lim="800000"/>
              <a:headEnd/>
              <a:tailEnd/>
            </a:ln>
          </p:spPr>
          <p:txBody>
            <a:bodyPr wrap="none">
              <a:spAutoFit/>
            </a:bodyPr>
            <a:lstStyle/>
            <a:p>
              <a:r>
                <a:rPr lang="en-US" sz="1400" b="1"/>
                <a:t>Contention-Free</a:t>
              </a:r>
            </a:p>
          </p:txBody>
        </p:sp>
        <p:sp>
          <p:nvSpPr>
            <p:cNvPr id="20" name="Line 16"/>
            <p:cNvSpPr>
              <a:spLocks noChangeShapeType="1"/>
            </p:cNvSpPr>
            <p:nvPr/>
          </p:nvSpPr>
          <p:spPr bwMode="auto">
            <a:xfrm flipV="1">
              <a:off x="2514600" y="1143000"/>
              <a:ext cx="0" cy="1981200"/>
            </a:xfrm>
            <a:prstGeom prst="line">
              <a:avLst/>
            </a:prstGeom>
            <a:noFill/>
            <a:ln w="15875">
              <a:solidFill>
                <a:schemeClr val="tx1"/>
              </a:solidFill>
              <a:prstDash val="dash"/>
              <a:round/>
              <a:headEnd/>
              <a:tailEnd/>
            </a:ln>
          </p:spPr>
          <p:txBody>
            <a:bodyPr/>
            <a:lstStyle/>
            <a:p>
              <a:endParaRPr lang="en-US"/>
            </a:p>
          </p:txBody>
        </p:sp>
        <p:sp>
          <p:nvSpPr>
            <p:cNvPr id="21" name="Text Box 17"/>
            <p:cNvSpPr txBox="1">
              <a:spLocks noChangeArrowheads="1"/>
            </p:cNvSpPr>
            <p:nvPr/>
          </p:nvSpPr>
          <p:spPr bwMode="auto">
            <a:xfrm>
              <a:off x="1897856" y="756837"/>
              <a:ext cx="1542653" cy="342305"/>
            </a:xfrm>
            <a:prstGeom prst="rect">
              <a:avLst/>
            </a:prstGeom>
            <a:noFill/>
            <a:ln w="9525">
              <a:noFill/>
              <a:miter lim="800000"/>
              <a:headEnd/>
              <a:tailEnd/>
            </a:ln>
          </p:spPr>
          <p:txBody>
            <a:bodyPr wrap="square">
              <a:spAutoFit/>
            </a:bodyPr>
            <a:lstStyle/>
            <a:p>
              <a:r>
                <a:rPr lang="en-US" sz="1400" b="1" dirty="0" smtClean="0">
                  <a:solidFill>
                    <a:schemeClr val="accent2"/>
                  </a:solidFill>
                </a:rPr>
                <a:t>Factory Automation</a:t>
              </a:r>
              <a:endParaRPr lang="en-US" sz="1400" b="1" dirty="0">
                <a:solidFill>
                  <a:schemeClr val="accent2"/>
                </a:solidFill>
              </a:endParaRPr>
            </a:p>
          </p:txBody>
        </p:sp>
        <p:sp>
          <p:nvSpPr>
            <p:cNvPr id="22" name="Text Box 18"/>
            <p:cNvSpPr txBox="1">
              <a:spLocks noChangeArrowheads="1"/>
            </p:cNvSpPr>
            <p:nvPr/>
          </p:nvSpPr>
          <p:spPr bwMode="auto">
            <a:xfrm>
              <a:off x="4800600" y="1066800"/>
              <a:ext cx="944563" cy="304800"/>
            </a:xfrm>
            <a:prstGeom prst="rect">
              <a:avLst/>
            </a:prstGeom>
            <a:noFill/>
            <a:ln w="9525">
              <a:noFill/>
              <a:miter lim="800000"/>
              <a:headEnd/>
              <a:tailEnd/>
            </a:ln>
          </p:spPr>
          <p:txBody>
            <a:bodyPr wrap="none">
              <a:spAutoFit/>
            </a:bodyPr>
            <a:lstStyle/>
            <a:p>
              <a:r>
                <a:rPr lang="en-US" sz="1400" b="1">
                  <a:solidFill>
                    <a:srgbClr val="FF0000"/>
                  </a:solidFill>
                </a:rPr>
                <a:t>ISA, HCF</a:t>
              </a:r>
            </a:p>
          </p:txBody>
        </p:sp>
        <p:sp>
          <p:nvSpPr>
            <p:cNvPr id="23" name="Text Box 19"/>
            <p:cNvSpPr txBox="1">
              <a:spLocks noChangeArrowheads="1"/>
            </p:cNvSpPr>
            <p:nvPr/>
          </p:nvSpPr>
          <p:spPr bwMode="auto">
            <a:xfrm>
              <a:off x="6400800" y="2667000"/>
              <a:ext cx="1430338" cy="304800"/>
            </a:xfrm>
            <a:prstGeom prst="rect">
              <a:avLst/>
            </a:prstGeom>
            <a:noFill/>
            <a:ln w="9525">
              <a:noFill/>
              <a:miter lim="800000"/>
              <a:headEnd/>
              <a:tailEnd/>
            </a:ln>
          </p:spPr>
          <p:txBody>
            <a:bodyPr wrap="none">
              <a:spAutoFit/>
            </a:bodyPr>
            <a:lstStyle/>
            <a:p>
              <a:r>
                <a:rPr lang="en-US" sz="1400" b="1">
                  <a:solidFill>
                    <a:srgbClr val="FF0000"/>
                  </a:solidFill>
                </a:rPr>
                <a:t>ZigBee, 802.15.5</a:t>
              </a:r>
            </a:p>
          </p:txBody>
        </p:sp>
        <p:sp>
          <p:nvSpPr>
            <p:cNvPr id="24" name="Text Box 20"/>
            <p:cNvSpPr txBox="1">
              <a:spLocks noChangeArrowheads="1"/>
            </p:cNvSpPr>
            <p:nvPr/>
          </p:nvSpPr>
          <p:spPr bwMode="auto">
            <a:xfrm>
              <a:off x="3962400" y="4648200"/>
              <a:ext cx="2439988" cy="304800"/>
            </a:xfrm>
            <a:prstGeom prst="rect">
              <a:avLst/>
            </a:prstGeom>
            <a:noFill/>
            <a:ln w="9525">
              <a:noFill/>
              <a:miter lim="800000"/>
              <a:headEnd/>
              <a:tailEnd/>
            </a:ln>
          </p:spPr>
          <p:txBody>
            <a:bodyPr wrap="none">
              <a:spAutoFit/>
            </a:bodyPr>
            <a:lstStyle/>
            <a:p>
              <a:r>
                <a:rPr lang="en-US" sz="1400" b="1">
                  <a:solidFill>
                    <a:schemeClr val="accent2"/>
                  </a:solidFill>
                </a:rPr>
                <a:t>Overhead Reduction/Security</a:t>
              </a:r>
            </a:p>
          </p:txBody>
        </p:sp>
        <p:sp>
          <p:nvSpPr>
            <p:cNvPr id="25" name="Text Box 21"/>
            <p:cNvSpPr txBox="1">
              <a:spLocks noChangeArrowheads="1"/>
            </p:cNvSpPr>
            <p:nvPr/>
          </p:nvSpPr>
          <p:spPr bwMode="auto">
            <a:xfrm>
              <a:off x="3962400" y="4953000"/>
              <a:ext cx="1119188" cy="304800"/>
            </a:xfrm>
            <a:prstGeom prst="rect">
              <a:avLst/>
            </a:prstGeom>
            <a:noFill/>
            <a:ln w="9525">
              <a:noFill/>
              <a:miter lim="800000"/>
              <a:headEnd/>
              <a:tailEnd/>
            </a:ln>
          </p:spPr>
          <p:txBody>
            <a:bodyPr wrap="none">
              <a:spAutoFit/>
            </a:bodyPr>
            <a:lstStyle/>
            <a:p>
              <a:r>
                <a:rPr lang="en-US" sz="1400" b="1">
                  <a:solidFill>
                    <a:schemeClr val="accent2"/>
                  </a:solidFill>
                </a:rPr>
                <a:t>Low Energy</a:t>
              </a:r>
            </a:p>
          </p:txBody>
        </p:sp>
        <p:sp>
          <p:nvSpPr>
            <p:cNvPr id="26" name="Text Box 22"/>
            <p:cNvSpPr txBox="1">
              <a:spLocks noChangeArrowheads="1"/>
            </p:cNvSpPr>
            <p:nvPr/>
          </p:nvSpPr>
          <p:spPr bwMode="auto">
            <a:xfrm>
              <a:off x="3962400" y="5257800"/>
              <a:ext cx="1562100" cy="304800"/>
            </a:xfrm>
            <a:prstGeom prst="rect">
              <a:avLst/>
            </a:prstGeom>
            <a:noFill/>
            <a:ln w="9525">
              <a:noFill/>
              <a:miter lim="800000"/>
              <a:headEnd/>
              <a:tailEnd/>
            </a:ln>
          </p:spPr>
          <p:txBody>
            <a:bodyPr wrap="none">
              <a:spAutoFit/>
            </a:bodyPr>
            <a:lstStyle/>
            <a:p>
              <a:r>
                <a:rPr lang="en-US" sz="1400" b="1" dirty="0">
                  <a:solidFill>
                    <a:schemeClr val="accent2"/>
                  </a:solidFill>
                </a:rPr>
                <a:t>Channel Diversity</a:t>
              </a:r>
            </a:p>
          </p:txBody>
        </p:sp>
        <p:sp>
          <p:nvSpPr>
            <p:cNvPr id="27" name="Line 23"/>
            <p:cNvSpPr>
              <a:spLocks noChangeShapeType="1"/>
            </p:cNvSpPr>
            <p:nvPr/>
          </p:nvSpPr>
          <p:spPr bwMode="auto">
            <a:xfrm>
              <a:off x="3962400" y="4953000"/>
              <a:ext cx="2362200" cy="0"/>
            </a:xfrm>
            <a:prstGeom prst="line">
              <a:avLst/>
            </a:prstGeom>
            <a:noFill/>
            <a:ln w="12700">
              <a:solidFill>
                <a:schemeClr val="tx1"/>
              </a:solidFill>
              <a:round/>
              <a:headEnd type="none" w="sm" len="sm"/>
              <a:tailEnd type="none" w="sm" len="sm"/>
            </a:ln>
          </p:spPr>
          <p:txBody>
            <a:bodyPr/>
            <a:lstStyle/>
            <a:p>
              <a:endParaRPr lang="en-US"/>
            </a:p>
          </p:txBody>
        </p:sp>
        <p:sp>
          <p:nvSpPr>
            <p:cNvPr id="28" name="Line 24"/>
            <p:cNvSpPr>
              <a:spLocks noChangeShapeType="1"/>
            </p:cNvSpPr>
            <p:nvPr/>
          </p:nvSpPr>
          <p:spPr bwMode="auto">
            <a:xfrm>
              <a:off x="3962400" y="5257800"/>
              <a:ext cx="2362200" cy="0"/>
            </a:xfrm>
            <a:prstGeom prst="line">
              <a:avLst/>
            </a:prstGeom>
            <a:noFill/>
            <a:ln w="12700">
              <a:solidFill>
                <a:schemeClr val="tx1"/>
              </a:solidFill>
              <a:round/>
              <a:headEnd type="none" w="sm" len="sm"/>
              <a:tailEnd type="none" w="sm" len="sm"/>
            </a:ln>
          </p:spPr>
          <p:txBody>
            <a:bodyPr/>
            <a:lstStyle/>
            <a:p>
              <a:endParaRPr lang="en-US"/>
            </a:p>
          </p:txBody>
        </p:sp>
        <p:sp>
          <p:nvSpPr>
            <p:cNvPr id="29" name="Line 25"/>
            <p:cNvSpPr>
              <a:spLocks noChangeShapeType="1"/>
            </p:cNvSpPr>
            <p:nvPr/>
          </p:nvSpPr>
          <p:spPr bwMode="auto">
            <a:xfrm>
              <a:off x="3962400" y="5562600"/>
              <a:ext cx="2362200" cy="0"/>
            </a:xfrm>
            <a:prstGeom prst="line">
              <a:avLst/>
            </a:prstGeom>
            <a:noFill/>
            <a:ln w="12700">
              <a:solidFill>
                <a:schemeClr val="tx1"/>
              </a:solidFill>
              <a:round/>
              <a:headEnd type="none" w="sm" len="sm"/>
              <a:tailEnd type="none" w="sm" len="sm"/>
            </a:ln>
          </p:spPr>
          <p:txBody>
            <a:bodyPr/>
            <a:lstStyle/>
            <a:p>
              <a:endParaRPr lang="en-US"/>
            </a:p>
          </p:txBody>
        </p:sp>
        <p:sp>
          <p:nvSpPr>
            <p:cNvPr id="30" name="Rectangle 29"/>
            <p:cNvSpPr/>
            <p:nvPr/>
          </p:nvSpPr>
          <p:spPr>
            <a:xfrm>
              <a:off x="3962400" y="5638800"/>
              <a:ext cx="1779654" cy="307777"/>
            </a:xfrm>
            <a:prstGeom prst="rect">
              <a:avLst/>
            </a:prstGeom>
          </p:spPr>
          <p:txBody>
            <a:bodyPr wrap="none">
              <a:spAutoFit/>
            </a:bodyPr>
            <a:lstStyle/>
            <a:p>
              <a:pPr eaLnBrk="1" hangingPunct="1"/>
              <a:r>
                <a:rPr lang="en-US" sz="1400" b="1" dirty="0" smtClean="0">
                  <a:solidFill>
                    <a:schemeClr val="accent2"/>
                  </a:solidFill>
                </a:rPr>
                <a:t>Blink frames (RFID)</a:t>
              </a:r>
              <a:endParaRPr lang="en-US" sz="1400" b="1" dirty="0">
                <a:solidFill>
                  <a:schemeClr val="accent2"/>
                </a:solidFill>
              </a:endParaRPr>
            </a:p>
          </p:txBody>
        </p:sp>
        <p:sp>
          <p:nvSpPr>
            <p:cNvPr id="31" name="Line 25"/>
            <p:cNvSpPr>
              <a:spLocks noChangeShapeType="1"/>
            </p:cNvSpPr>
            <p:nvPr/>
          </p:nvSpPr>
          <p:spPr bwMode="auto">
            <a:xfrm>
              <a:off x="3962400" y="5943600"/>
              <a:ext cx="2362200" cy="0"/>
            </a:xfrm>
            <a:prstGeom prst="line">
              <a:avLst/>
            </a:prstGeom>
            <a:noFill/>
            <a:ln w="12700">
              <a:solidFill>
                <a:schemeClr val="tx1"/>
              </a:solidFill>
              <a:round/>
              <a:headEnd type="none" w="sm" len="sm"/>
              <a:tailEnd type="none" w="sm" len="sm"/>
            </a:ln>
          </p:spPr>
          <p:txBody>
            <a:bodyPr/>
            <a:lstStyle/>
            <a:p>
              <a:endParaRPr lang="en-US"/>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TG4e Schedule</a:t>
            </a:r>
            <a:endParaRPr lang="en-US" dirty="0"/>
          </a:p>
        </p:txBody>
      </p:sp>
      <p:sp>
        <p:nvSpPr>
          <p:cNvPr id="3" name="Content Placeholder 2"/>
          <p:cNvSpPr>
            <a:spLocks noGrp="1"/>
          </p:cNvSpPr>
          <p:nvPr>
            <p:ph idx="1"/>
          </p:nvPr>
        </p:nvSpPr>
        <p:spPr>
          <a:xfrm>
            <a:off x="304800" y="1676400"/>
            <a:ext cx="8686800" cy="4495800"/>
          </a:xfrm>
        </p:spPr>
        <p:txBody>
          <a:bodyPr/>
          <a:lstStyle/>
          <a:p>
            <a:pPr marL="609600" indent="-609600">
              <a:lnSpc>
                <a:spcPct val="80000"/>
              </a:lnSpc>
              <a:buFontTx/>
              <a:buNone/>
              <a:defRPr/>
            </a:pPr>
            <a:r>
              <a:rPr lang="en-US" sz="2800" dirty="0">
                <a:solidFill>
                  <a:schemeClr val="accent4"/>
                </a:solidFill>
              </a:rPr>
              <a:t>Editing complete	</a:t>
            </a:r>
            <a:r>
              <a:rPr lang="en-US" sz="2800" dirty="0" smtClean="0">
                <a:solidFill>
                  <a:schemeClr val="accent4"/>
                </a:solidFill>
              </a:rPr>
              <a:t>				</a:t>
            </a:r>
          </a:p>
          <a:p>
            <a:pPr marL="609600" indent="-609600">
              <a:lnSpc>
                <a:spcPct val="80000"/>
              </a:lnSpc>
              <a:buFontTx/>
              <a:buNone/>
              <a:defRPr/>
            </a:pPr>
            <a:r>
              <a:rPr lang="en-US" sz="2800" dirty="0" smtClean="0">
                <a:solidFill>
                  <a:schemeClr val="accent4"/>
                </a:solidFill>
              </a:rPr>
              <a:t>Task Group Review (21 day)</a:t>
            </a:r>
            <a:r>
              <a:rPr lang="en-US" sz="2800" dirty="0">
                <a:solidFill>
                  <a:schemeClr val="accent4"/>
                </a:solidFill>
              </a:rPr>
              <a:t>			</a:t>
            </a:r>
            <a:r>
              <a:rPr lang="en-US" sz="2800" dirty="0" smtClean="0">
                <a:solidFill>
                  <a:schemeClr val="accent4"/>
                </a:solidFill>
              </a:rPr>
              <a:t>20 Feb 2010</a:t>
            </a:r>
          </a:p>
          <a:p>
            <a:pPr marL="609600" indent="-609600">
              <a:lnSpc>
                <a:spcPct val="80000"/>
              </a:lnSpc>
              <a:buFontTx/>
              <a:buNone/>
              <a:defRPr/>
            </a:pPr>
            <a:r>
              <a:rPr lang="en-US" sz="2800" dirty="0" smtClean="0">
                <a:solidFill>
                  <a:schemeClr val="accent4"/>
                </a:solidFill>
              </a:rPr>
              <a:t>TG Comment Resolution			15 Mar 2010</a:t>
            </a:r>
          </a:p>
          <a:p>
            <a:pPr marL="609600" indent="-609600">
              <a:lnSpc>
                <a:spcPct val="80000"/>
              </a:lnSpc>
              <a:buFontTx/>
              <a:buNone/>
              <a:defRPr/>
            </a:pPr>
            <a:r>
              <a:rPr lang="en-US" sz="2800" dirty="0" smtClean="0">
                <a:solidFill>
                  <a:schemeClr val="accent4"/>
                </a:solidFill>
              </a:rPr>
              <a:t>Letter Ballot Starts (40 day)</a:t>
            </a:r>
            <a:r>
              <a:rPr lang="en-US" sz="2800" dirty="0">
                <a:solidFill>
                  <a:schemeClr val="accent4"/>
                </a:solidFill>
              </a:rPr>
              <a:t>		</a:t>
            </a:r>
            <a:r>
              <a:rPr lang="en-US" sz="2800" dirty="0" smtClean="0">
                <a:solidFill>
                  <a:schemeClr val="accent4"/>
                </a:solidFill>
              </a:rPr>
              <a:t>	5 Apr 2010</a:t>
            </a:r>
          </a:p>
          <a:p>
            <a:pPr marL="609600" indent="-609600">
              <a:lnSpc>
                <a:spcPct val="80000"/>
              </a:lnSpc>
              <a:buFontTx/>
              <a:buNone/>
              <a:defRPr/>
            </a:pPr>
            <a:r>
              <a:rPr lang="en-US" sz="2800" dirty="0" smtClean="0">
                <a:solidFill>
                  <a:schemeClr val="accent4"/>
                </a:solidFill>
              </a:rPr>
              <a:t>Letter Ballot Closes				15 May 2010</a:t>
            </a:r>
            <a:endParaRPr lang="en-US" sz="2800" dirty="0">
              <a:solidFill>
                <a:schemeClr val="accent4"/>
              </a:solidFill>
            </a:endParaRPr>
          </a:p>
          <a:p>
            <a:pPr marL="609600" indent="-609600">
              <a:lnSpc>
                <a:spcPct val="80000"/>
              </a:lnSpc>
              <a:buFontTx/>
              <a:buNone/>
              <a:defRPr/>
            </a:pPr>
            <a:r>
              <a:rPr lang="en-US" sz="2800" dirty="0">
                <a:solidFill>
                  <a:schemeClr val="accent4"/>
                </a:solidFill>
              </a:rPr>
              <a:t>Resolve comments &amp; reballot 		</a:t>
            </a:r>
            <a:r>
              <a:rPr lang="en-US" sz="2800" dirty="0" smtClean="0">
                <a:solidFill>
                  <a:schemeClr val="accent4"/>
                </a:solidFill>
              </a:rPr>
              <a:t>24 Jun 2010</a:t>
            </a:r>
            <a:endParaRPr lang="en-US" sz="2800" dirty="0">
              <a:solidFill>
                <a:schemeClr val="accent4"/>
              </a:solidFill>
            </a:endParaRPr>
          </a:p>
          <a:p>
            <a:pPr marL="609600" indent="-609600">
              <a:lnSpc>
                <a:spcPct val="80000"/>
              </a:lnSpc>
              <a:buFontTx/>
              <a:buNone/>
              <a:defRPr/>
            </a:pPr>
            <a:r>
              <a:rPr lang="en-US" sz="2800" dirty="0">
                <a:solidFill>
                  <a:schemeClr val="accent4"/>
                </a:solidFill>
              </a:rPr>
              <a:t>Resolve comments &amp; final reballot	</a:t>
            </a:r>
            <a:r>
              <a:rPr lang="en-US" sz="2800" dirty="0" smtClean="0">
                <a:solidFill>
                  <a:schemeClr val="accent4"/>
                </a:solidFill>
              </a:rPr>
              <a:t>	26 Aug 2010</a:t>
            </a:r>
            <a:endParaRPr lang="en-US" sz="2800" dirty="0">
              <a:solidFill>
                <a:schemeClr val="accent4"/>
              </a:solidFill>
            </a:endParaRPr>
          </a:p>
          <a:p>
            <a:pPr marL="609600" indent="-609600">
              <a:lnSpc>
                <a:spcPct val="80000"/>
              </a:lnSpc>
              <a:buFontTx/>
              <a:buNone/>
              <a:defRPr/>
            </a:pPr>
            <a:r>
              <a:rPr lang="en-US" sz="2800" dirty="0">
                <a:solidFill>
                  <a:schemeClr val="accent4"/>
                </a:solidFill>
              </a:rPr>
              <a:t>Sponsor </a:t>
            </a:r>
            <a:r>
              <a:rPr lang="en-US" sz="2800" dirty="0" smtClean="0">
                <a:solidFill>
                  <a:schemeClr val="accent4"/>
                </a:solidFill>
              </a:rPr>
              <a:t>Ballot </a:t>
            </a:r>
            <a:r>
              <a:rPr lang="en-US" sz="2800" dirty="0">
                <a:solidFill>
                  <a:schemeClr val="accent4"/>
                </a:solidFill>
              </a:rPr>
              <a:t>				</a:t>
            </a:r>
            <a:r>
              <a:rPr lang="en-US" sz="2800" dirty="0" smtClean="0">
                <a:solidFill>
                  <a:schemeClr val="accent4"/>
                </a:solidFill>
              </a:rPr>
              <a:t>	Nov 2010</a:t>
            </a:r>
            <a:endParaRPr lang="en-US" sz="2800" dirty="0">
              <a:solidFill>
                <a:schemeClr val="accent4"/>
              </a:solidFill>
            </a:endParaRPr>
          </a:p>
          <a:p>
            <a:pPr marL="609600" indent="-609600">
              <a:lnSpc>
                <a:spcPct val="80000"/>
              </a:lnSpc>
              <a:buFontTx/>
              <a:buNone/>
              <a:defRPr/>
            </a:pPr>
            <a:r>
              <a:rPr lang="en-US" sz="2800" dirty="0">
                <a:solidFill>
                  <a:schemeClr val="accent4"/>
                </a:solidFill>
              </a:rPr>
              <a:t>Comment resolution &amp; reballot		</a:t>
            </a:r>
            <a:r>
              <a:rPr lang="en-US" sz="2800" dirty="0" smtClean="0">
                <a:solidFill>
                  <a:schemeClr val="accent4"/>
                </a:solidFill>
              </a:rPr>
              <a:t>Dec </a:t>
            </a:r>
            <a:r>
              <a:rPr lang="en-US" sz="2800" dirty="0">
                <a:solidFill>
                  <a:schemeClr val="accent4"/>
                </a:solidFill>
              </a:rPr>
              <a:t>2010</a:t>
            </a:r>
          </a:p>
          <a:p>
            <a:pPr marL="609600" indent="-609600">
              <a:lnSpc>
                <a:spcPct val="80000"/>
              </a:lnSpc>
              <a:buFontTx/>
              <a:buNone/>
              <a:defRPr/>
            </a:pPr>
            <a:r>
              <a:rPr lang="en-US" sz="2800" dirty="0">
                <a:solidFill>
                  <a:schemeClr val="accent4"/>
                </a:solidFill>
              </a:rPr>
              <a:t>IEEE </a:t>
            </a:r>
            <a:r>
              <a:rPr lang="en-US" sz="2800" dirty="0" err="1">
                <a:solidFill>
                  <a:schemeClr val="accent4"/>
                </a:solidFill>
              </a:rPr>
              <a:t>RevCom</a:t>
            </a:r>
            <a:r>
              <a:rPr lang="en-US" sz="2800" dirty="0">
                <a:solidFill>
                  <a:schemeClr val="accent4"/>
                </a:solidFill>
              </a:rPr>
              <a:t> </a:t>
            </a:r>
            <a:r>
              <a:rPr lang="en-US" sz="2800" dirty="0" smtClean="0">
                <a:solidFill>
                  <a:schemeClr val="accent4"/>
                </a:solidFill>
              </a:rPr>
              <a:t>approval			Mar 2011</a:t>
            </a:r>
            <a:endParaRPr lang="en-US" sz="2800" dirty="0"/>
          </a:p>
        </p:txBody>
      </p:sp>
      <p:sp>
        <p:nvSpPr>
          <p:cNvPr id="4" name="Date Placeholder 3"/>
          <p:cNvSpPr>
            <a:spLocks noGrp="1"/>
          </p:cNvSpPr>
          <p:nvPr>
            <p:ph type="dt" sz="half" idx="10"/>
          </p:nvPr>
        </p:nvSpPr>
        <p:spPr/>
        <p:txBody>
          <a:bodyPr/>
          <a:lstStyle/>
          <a:p>
            <a:r>
              <a:rPr lang="en-US" smtClean="0"/>
              <a:t>&lt;March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TG4e Motion to approve draft standard and request WG for letter ballot</a:t>
            </a:r>
            <a:endParaRPr lang="en-US" dirty="0"/>
          </a:p>
        </p:txBody>
      </p:sp>
      <p:sp>
        <p:nvSpPr>
          <p:cNvPr id="3" name="Content Placeholder 2"/>
          <p:cNvSpPr>
            <a:spLocks noGrp="1"/>
          </p:cNvSpPr>
          <p:nvPr>
            <p:ph idx="1"/>
          </p:nvPr>
        </p:nvSpPr>
        <p:spPr>
          <a:xfrm>
            <a:off x="152400" y="1828800"/>
            <a:ext cx="8839200" cy="4114800"/>
          </a:xfrm>
        </p:spPr>
        <p:txBody>
          <a:bodyPr/>
          <a:lstStyle/>
          <a:p>
            <a:pPr fontAlgn="b">
              <a:spcBef>
                <a:spcPct val="0"/>
              </a:spcBef>
              <a:buFontTx/>
              <a:buNone/>
            </a:pPr>
            <a:r>
              <a:rPr lang="en-US" sz="2400" b="1" dirty="0" smtClean="0">
                <a:sym typeface="Wingdings" pitchFamily="2" charset="2"/>
              </a:rPr>
              <a:t>“That the 802.15 TG4e approves the draft amendment </a:t>
            </a:r>
            <a:r>
              <a:rPr lang="en-US" sz="2400" dirty="0" smtClean="0">
                <a:sym typeface="Wingdings" pitchFamily="2" charset="2"/>
              </a:rPr>
              <a:t>P802-15-4e-D1_Draft_Amendment.pdf,</a:t>
            </a:r>
            <a:r>
              <a:rPr lang="en-US" sz="2400" b="1" dirty="0" smtClean="0">
                <a:sym typeface="Wingdings" pitchFamily="2" charset="2"/>
              </a:rPr>
              <a:t> to be constructed from the preliminary draft amendment </a:t>
            </a:r>
            <a:r>
              <a:rPr lang="en-US" sz="2400" dirty="0" smtClean="0">
                <a:sym typeface="Wingdings" pitchFamily="2" charset="2"/>
              </a:rPr>
              <a:t>15-09-0604-06-004e-ieeestd802-15-4e-d0-x </a:t>
            </a:r>
            <a:r>
              <a:rPr lang="en-US" sz="2400" b="1" dirty="0" smtClean="0">
                <a:sym typeface="Wingdings" pitchFamily="2" charset="2"/>
              </a:rPr>
              <a:t>and the technical direction from the comment resolution </a:t>
            </a:r>
            <a:r>
              <a:rPr lang="en-US" sz="2400" dirty="0" smtClean="0">
                <a:sym typeface="Wingdings" pitchFamily="2" charset="2"/>
              </a:rPr>
              <a:t>document 15-10-0160-04-004e-Preliminary_Draft_Comments</a:t>
            </a:r>
            <a:r>
              <a:rPr lang="en-US" sz="2400" b="1" dirty="0" smtClean="0">
                <a:sym typeface="Wingdings" pitchFamily="2" charset="2"/>
              </a:rPr>
              <a:t>, and in doing so approves taking it to the 802.15 WG to seek approval to go to Letter Ballot.”</a:t>
            </a:r>
          </a:p>
          <a:p>
            <a:pPr fontAlgn="b">
              <a:spcBef>
                <a:spcPct val="0"/>
              </a:spcBef>
            </a:pPr>
            <a:r>
              <a:rPr lang="en-US" sz="2400" b="1" dirty="0" smtClean="0">
                <a:sym typeface="Wingdings" pitchFamily="2" charset="2"/>
              </a:rPr>
              <a:t>Moved by Ludwig </a:t>
            </a:r>
            <a:r>
              <a:rPr lang="en-US" sz="2400" b="1" dirty="0" err="1" smtClean="0">
                <a:sym typeface="Wingdings" pitchFamily="2" charset="2"/>
              </a:rPr>
              <a:t>Winkel</a:t>
            </a:r>
            <a:endParaRPr lang="en-US" sz="2400" b="1" dirty="0" smtClean="0">
              <a:sym typeface="Wingdings" pitchFamily="2" charset="2"/>
            </a:endParaRPr>
          </a:p>
          <a:p>
            <a:pPr fontAlgn="b">
              <a:spcBef>
                <a:spcPct val="0"/>
              </a:spcBef>
            </a:pPr>
            <a:r>
              <a:rPr lang="en-US" sz="2400" b="1" dirty="0" smtClean="0">
                <a:sym typeface="Wingdings" pitchFamily="2" charset="2"/>
              </a:rPr>
              <a:t>Seconded </a:t>
            </a:r>
            <a:r>
              <a:rPr lang="en-US" sz="2400" b="1" dirty="0" err="1" smtClean="0">
                <a:sym typeface="Wingdings" pitchFamily="2" charset="2"/>
              </a:rPr>
              <a:t>Ghulam</a:t>
            </a:r>
            <a:r>
              <a:rPr lang="en-US" sz="2400" b="1" dirty="0" smtClean="0">
                <a:sym typeface="Wingdings" pitchFamily="2" charset="2"/>
              </a:rPr>
              <a:t> </a:t>
            </a:r>
            <a:r>
              <a:rPr lang="en-US" sz="2400" b="1" dirty="0" err="1" smtClean="0">
                <a:sym typeface="Wingdings" pitchFamily="2" charset="2"/>
              </a:rPr>
              <a:t>Bhatti</a:t>
            </a:r>
            <a:endParaRPr lang="en-US" sz="2400" b="1" dirty="0" smtClean="0">
              <a:sym typeface="Wingdings" pitchFamily="2" charset="2"/>
            </a:endParaRPr>
          </a:p>
          <a:p>
            <a:pPr fontAlgn="b">
              <a:spcBef>
                <a:spcPct val="0"/>
              </a:spcBef>
            </a:pPr>
            <a:r>
              <a:rPr lang="en-US" sz="2400" b="1" dirty="0" smtClean="0">
                <a:sym typeface="Wingdings" pitchFamily="2" charset="2"/>
              </a:rPr>
              <a:t>TG4e Motion to Accept Draft by Task Group Passed Unanimously</a:t>
            </a:r>
            <a:endParaRPr lang="en-US" sz="2400" b="1" dirty="0">
              <a:sym typeface="Wingdings" pitchFamily="2" charset="2"/>
            </a:endParaRPr>
          </a:p>
        </p:txBody>
      </p:sp>
      <p:sp>
        <p:nvSpPr>
          <p:cNvPr id="4" name="Date Placeholder 3"/>
          <p:cNvSpPr>
            <a:spLocks noGrp="1"/>
          </p:cNvSpPr>
          <p:nvPr>
            <p:ph type="dt" sz="half" idx="10"/>
          </p:nvPr>
        </p:nvSpPr>
        <p:spPr/>
        <p:txBody>
          <a:bodyPr/>
          <a:lstStyle/>
          <a:p>
            <a:r>
              <a:rPr lang="en-US" smtClean="0"/>
              <a:t>&lt;March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066800"/>
          </a:xfrm>
        </p:spPr>
        <p:txBody>
          <a:bodyPr/>
          <a:lstStyle/>
          <a:p>
            <a:r>
              <a:rPr lang="en-US" dirty="0" smtClean="0"/>
              <a:t>802.15 WG Motion</a:t>
            </a:r>
            <a:endParaRPr lang="en-US" dirty="0"/>
          </a:p>
        </p:txBody>
      </p:sp>
      <p:sp>
        <p:nvSpPr>
          <p:cNvPr id="3" name="Content Placeholder 2"/>
          <p:cNvSpPr>
            <a:spLocks noGrp="1"/>
          </p:cNvSpPr>
          <p:nvPr>
            <p:ph idx="1"/>
          </p:nvPr>
        </p:nvSpPr>
        <p:spPr>
          <a:xfrm>
            <a:off x="228600" y="1371600"/>
            <a:ext cx="8839200" cy="5486400"/>
          </a:xfrm>
        </p:spPr>
        <p:txBody>
          <a:bodyPr/>
          <a:lstStyle/>
          <a:p>
            <a:pPr>
              <a:buNone/>
            </a:pPr>
            <a:r>
              <a:rPr lang="en-US" sz="2800" dirty="0" smtClean="0"/>
              <a:t>Move that the 802.15 WG approve the start of a WG Letter Ballot requesting approval to forward document </a:t>
            </a:r>
            <a:r>
              <a:rPr lang="en-US" sz="2800" i="1" dirty="0" smtClean="0"/>
              <a:t>P802-15-4e-D1_Draft_Amendment.pdf</a:t>
            </a:r>
            <a:r>
              <a:rPr lang="en-US" sz="2800" dirty="0" smtClean="0"/>
              <a:t>, </a:t>
            </a:r>
            <a:r>
              <a:rPr lang="en-US" sz="2800" dirty="0" smtClean="0"/>
              <a:t>edited in accordance with comment spreadsheet </a:t>
            </a:r>
            <a:r>
              <a:rPr lang="en-US" sz="2800" dirty="0" smtClean="0">
                <a:sym typeface="Wingdings" pitchFamily="2" charset="2"/>
              </a:rPr>
              <a:t>15-10-0160-04-004e and </a:t>
            </a:r>
            <a:r>
              <a:rPr lang="en-US" sz="2800" i="1" dirty="0" smtClean="0"/>
              <a:t>preliminary draft amendment </a:t>
            </a:r>
            <a:r>
              <a:rPr lang="en-US" sz="2800" dirty="0" smtClean="0">
                <a:sym typeface="Wingdings" pitchFamily="2" charset="2"/>
              </a:rPr>
              <a:t>15-09-0604-06-004e-ieeestd802-15-4e-d0-x</a:t>
            </a:r>
            <a:r>
              <a:rPr lang="en-US" sz="2800" dirty="0" smtClean="0"/>
              <a:t>, </a:t>
            </a:r>
            <a:r>
              <a:rPr lang="en-US" sz="2800" dirty="0" smtClean="0"/>
              <a:t>to Sponsor Ballot pending the completion and inclusion of the edits in the draft. </a:t>
            </a:r>
            <a:endParaRPr lang="en-US" sz="2800" dirty="0" smtClean="0"/>
          </a:p>
          <a:p>
            <a:pPr>
              <a:buNone/>
            </a:pPr>
            <a:endParaRPr lang="en-US" sz="2800" dirty="0" smtClean="0"/>
          </a:p>
          <a:p>
            <a:pPr>
              <a:buNone/>
            </a:pPr>
            <a:r>
              <a:rPr lang="en-US" sz="2800" dirty="0" smtClean="0"/>
              <a:t>Moved by Pat Kinney</a:t>
            </a:r>
            <a:endParaRPr lang="en-US" sz="2800" dirty="0"/>
          </a:p>
        </p:txBody>
      </p:sp>
      <p:sp>
        <p:nvSpPr>
          <p:cNvPr id="4" name="Date Placeholder 3"/>
          <p:cNvSpPr>
            <a:spLocks noGrp="1"/>
          </p:cNvSpPr>
          <p:nvPr>
            <p:ph type="dt" sz="half" idx="10"/>
          </p:nvPr>
        </p:nvSpPr>
        <p:spPr/>
        <p:txBody>
          <a:bodyPr/>
          <a:lstStyle/>
          <a:p>
            <a:r>
              <a:rPr lang="en-US" smtClean="0"/>
              <a:t>&lt;March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323</TotalTime>
  <Words>691</Words>
  <Application>Microsoft Office PowerPoint</Application>
  <PresentationFormat>On-screen Show (4:3)</PresentationFormat>
  <Paragraphs>120</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Slide 1</vt:lpstr>
      <vt:lpstr>TG4e PAR Scope of Proposed Standard </vt:lpstr>
      <vt:lpstr>Purpose of Proposed Standard</vt:lpstr>
      <vt:lpstr>Meeting Goals</vt:lpstr>
      <vt:lpstr>TG4e Meetings This Week</vt:lpstr>
      <vt:lpstr>802.15.4 MAC Pictorial</vt:lpstr>
      <vt:lpstr>TG4e Schedule</vt:lpstr>
      <vt:lpstr>TG4e Motion to approve draft standard and request WG for letter ballot</vt:lpstr>
      <vt:lpstr>802.15 WG Motion</vt:lpstr>
      <vt:lpstr>Conference Calls</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cp:keywords/>
  <dc:description>&lt;doc#&gt;</dc:description>
  <cp:lastModifiedBy>Pat Kinney</cp:lastModifiedBy>
  <cp:revision>37</cp:revision>
  <cp:lastPrinted>1998-02-10T13:28:06Z</cp:lastPrinted>
  <dcterms:created xsi:type="dcterms:W3CDTF">1999-11-08T18:59:45Z</dcterms:created>
  <dcterms:modified xsi:type="dcterms:W3CDTF">2010-03-18T22:25:33Z</dcterms:modified>
</cp:coreProperties>
</file>