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15-10-0209-00-004g</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1C53D5F-7DB8-4358-ACFB-455291CE9FD2}" type="datetimeFigureOut">
              <a:rPr lang="en-US" smtClean="0"/>
              <a:t>3/18/2010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648DD9-42A5-4081-A1D1-33A8A35172CD}" type="slidenum">
              <a:rPr lang="en-US" smtClean="0"/>
              <a:t>‹#›</a:t>
            </a:fld>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15-10-0209-00-004g</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5A5492-6529-415F-9520-76665C89EE79}" type="datetimeFigureOut">
              <a:rPr lang="en-US" smtClean="0"/>
              <a:t>3/18/2010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C98391-2A5E-46A5-8CDD-9125C974F757}" type="slidenum">
              <a:rPr lang="en-US" smtClean="0"/>
              <a:t>‹#›</a:t>
            </a:fld>
            <a:endParaRPr lang="en-US"/>
          </a:p>
        </p:txBody>
      </p:sp>
    </p:spTree>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12C98391-2A5E-46A5-8CDD-9125C974F757}" type="slidenum">
              <a:rPr lang="en-US" smtClean="0"/>
              <a:t>1</a:t>
            </a:fld>
            <a:endParaRPr lang="en-US"/>
          </a:p>
        </p:txBody>
      </p:sp>
      <p:sp>
        <p:nvSpPr>
          <p:cNvPr id="5" name="Header Placeholder 4"/>
          <p:cNvSpPr>
            <a:spLocks noGrp="1"/>
          </p:cNvSpPr>
          <p:nvPr>
            <p:ph type="hdr" sz="quarter" idx="11"/>
          </p:nvPr>
        </p:nvSpPr>
        <p:spPr/>
        <p:txBody>
          <a:bodyPr/>
          <a:lstStyle/>
          <a:p>
            <a:r>
              <a:rPr lang="en-US" smtClean="0"/>
              <a:t>15-10-0209-00-004g</a:t>
            </a:r>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895AC2-8F22-460C-A89B-9769FE4CB957}" type="datetimeFigureOut">
              <a:rPr lang="en-US" smtClean="0"/>
              <a:t>3/18/2010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65C64-3418-4696-BF98-F77DA123C31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895AC2-8F22-460C-A89B-9769FE4CB957}" type="datetimeFigureOut">
              <a:rPr lang="en-US" smtClean="0"/>
              <a:t>3/18/2010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65C64-3418-4696-BF98-F77DA123C31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895AC2-8F22-460C-A89B-9769FE4CB957}" type="datetimeFigureOut">
              <a:rPr lang="en-US" smtClean="0"/>
              <a:t>3/18/2010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65C64-3418-4696-BF98-F77DA123C31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895AC2-8F22-460C-A89B-9769FE4CB957}" type="datetimeFigureOut">
              <a:rPr lang="en-US" smtClean="0"/>
              <a:t>3/18/2010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65C64-3418-4696-BF98-F77DA123C31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895AC2-8F22-460C-A89B-9769FE4CB957}" type="datetimeFigureOut">
              <a:rPr lang="en-US" smtClean="0"/>
              <a:t>3/18/2010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65C64-3418-4696-BF98-F77DA123C31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895AC2-8F22-460C-A89B-9769FE4CB957}" type="datetimeFigureOut">
              <a:rPr lang="en-US" smtClean="0"/>
              <a:t>3/18/2010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E65C64-3418-4696-BF98-F77DA123C31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895AC2-8F22-460C-A89B-9769FE4CB957}" type="datetimeFigureOut">
              <a:rPr lang="en-US" smtClean="0"/>
              <a:t>3/18/2010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E65C64-3418-4696-BF98-F77DA123C31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895AC2-8F22-460C-A89B-9769FE4CB957}" type="datetimeFigureOut">
              <a:rPr lang="en-US" smtClean="0"/>
              <a:t>3/18/2010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E65C64-3418-4696-BF98-F77DA123C31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895AC2-8F22-460C-A89B-9769FE4CB957}" type="datetimeFigureOut">
              <a:rPr lang="en-US" smtClean="0"/>
              <a:t>3/18/2010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E65C64-3418-4696-BF98-F77DA123C31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895AC2-8F22-460C-A89B-9769FE4CB957}" type="datetimeFigureOut">
              <a:rPr lang="en-US" smtClean="0"/>
              <a:t>3/18/2010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E65C64-3418-4696-BF98-F77DA123C31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895AC2-8F22-460C-A89B-9769FE4CB957}" type="datetimeFigureOut">
              <a:rPr lang="en-US" smtClean="0"/>
              <a:t>3/18/2010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E65C64-3418-4696-BF98-F77DA123C31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895AC2-8F22-460C-A89B-9769FE4CB957}" type="datetimeFigureOut">
              <a:rPr lang="en-US" smtClean="0"/>
              <a:t>3/18/2010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E65C64-3418-4696-BF98-F77DA123C31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914400"/>
            <a:ext cx="8458200" cy="4724400"/>
          </a:xfrm>
        </p:spPr>
        <p:txBody>
          <a:bodyPr>
            <a:noAutofit/>
          </a:bodyPr>
          <a:lstStyle/>
          <a:p>
            <a:pPr algn="just" eaLnBrk="0" hangingPunct="0">
              <a:defRPr/>
            </a:pPr>
            <a:r>
              <a:rPr lang="en-US" sz="1400" b="1" u="sng" dirty="0">
                <a:solidFill>
                  <a:schemeClr val="tx1"/>
                </a:solidFill>
                <a:effectLst>
                  <a:outerShdw blurRad="38100" dist="38100" dir="2700000" algn="tl">
                    <a:srgbClr val="C0C0C0"/>
                  </a:outerShdw>
                </a:effectLst>
                <a:latin typeface="Times New Roman" pitchFamily="18" charset="0"/>
              </a:rPr>
              <a:t>Project: IEEE P802.15 Working Group for Wireless Personal Area Networks (WPANs)</a:t>
            </a:r>
            <a:endParaRPr lang="en-US" sz="1400" b="1" dirty="0">
              <a:solidFill>
                <a:schemeClr val="tx1"/>
              </a:solidFill>
              <a:latin typeface="Times New Roman" pitchFamily="18" charset="0"/>
            </a:endParaRPr>
          </a:p>
          <a:p>
            <a:pPr algn="just" eaLnBrk="0" hangingPunct="0">
              <a:defRPr/>
            </a:pPr>
            <a:endParaRPr lang="en-US" sz="1400" dirty="0">
              <a:solidFill>
                <a:schemeClr val="tx1"/>
              </a:solidFill>
              <a:latin typeface="Times New Roman" pitchFamily="18" charset="0"/>
            </a:endParaRPr>
          </a:p>
          <a:p>
            <a:pPr algn="just" eaLnBrk="0" hangingPunct="0">
              <a:spcAft>
                <a:spcPts val="600"/>
              </a:spcAft>
              <a:defRPr/>
            </a:pPr>
            <a:r>
              <a:rPr lang="en-US" sz="1400" b="1" dirty="0">
                <a:solidFill>
                  <a:schemeClr val="tx1"/>
                </a:solidFill>
                <a:latin typeface="Times New Roman" pitchFamily="18" charset="0"/>
              </a:rPr>
              <a:t>Submission Title</a:t>
            </a:r>
            <a:r>
              <a:rPr lang="en-US" sz="1400" b="1">
                <a:solidFill>
                  <a:schemeClr val="tx1"/>
                </a:solidFill>
                <a:latin typeface="Times New Roman" pitchFamily="18" charset="0"/>
              </a:rPr>
              <a:t>:</a:t>
            </a:r>
            <a:r>
              <a:rPr lang="en-US" sz="1400">
                <a:solidFill>
                  <a:schemeClr val="tx1"/>
                </a:solidFill>
                <a:latin typeface="Times New Roman" pitchFamily="18" charset="0"/>
              </a:rPr>
              <a:t> </a:t>
            </a:r>
            <a:r>
              <a:rPr lang="en-US" sz="1400" smtClean="0">
                <a:solidFill>
                  <a:schemeClr val="tx1"/>
                </a:solidFill>
                <a:latin typeface="Times New Roman" pitchFamily="18" charset="0"/>
              </a:rPr>
              <a:t>[</a:t>
            </a:r>
            <a:r>
              <a:rPr lang="en-US" sz="1400" b="1">
                <a:solidFill>
                  <a:schemeClr val="tx1"/>
                </a:solidFill>
              </a:rPr>
              <a:t>Proposed Resolution for FSK/GFSK  Prior Comments</a:t>
            </a:r>
            <a:r>
              <a:rPr lang="en-US" sz="1400" smtClean="0">
                <a:solidFill>
                  <a:schemeClr val="tx1"/>
                </a:solidFill>
                <a:latin typeface="Times New Roman" pitchFamily="18" charset="0"/>
              </a:rPr>
              <a:t>]</a:t>
            </a:r>
            <a:endParaRPr lang="en-US" sz="1400" dirty="0">
              <a:solidFill>
                <a:schemeClr val="tx1"/>
              </a:solidFill>
              <a:latin typeface="Times New Roman" pitchFamily="18" charset="0"/>
            </a:endParaRPr>
          </a:p>
          <a:p>
            <a:pPr algn="just" eaLnBrk="0" hangingPunct="0">
              <a:spcAft>
                <a:spcPts val="600"/>
              </a:spcAft>
              <a:defRPr/>
            </a:pPr>
            <a:r>
              <a:rPr lang="en-US" sz="1400" b="1" dirty="0">
                <a:solidFill>
                  <a:schemeClr val="tx1"/>
                </a:solidFill>
                <a:latin typeface="Times New Roman" pitchFamily="18" charset="0"/>
              </a:rPr>
              <a:t>Date Submitted: </a:t>
            </a:r>
            <a:r>
              <a:rPr lang="en-US" sz="1400" dirty="0">
                <a:solidFill>
                  <a:schemeClr val="tx1"/>
                </a:solidFill>
                <a:latin typeface="Times New Roman" pitchFamily="18" charset="0"/>
              </a:rPr>
              <a:t>[15 March, 2010]	</a:t>
            </a:r>
          </a:p>
          <a:p>
            <a:pPr algn="just" eaLnBrk="0" hangingPunct="0">
              <a:spcAft>
                <a:spcPts val="600"/>
              </a:spcAft>
              <a:defRPr/>
            </a:pPr>
            <a:r>
              <a:rPr lang="en-US" sz="1400" b="1" dirty="0">
                <a:solidFill>
                  <a:schemeClr val="tx1"/>
                </a:solidFill>
                <a:latin typeface="Times New Roman" pitchFamily="18" charset="0"/>
              </a:rPr>
              <a:t>Source:</a:t>
            </a:r>
            <a:r>
              <a:rPr lang="en-US" sz="1400" dirty="0">
                <a:solidFill>
                  <a:schemeClr val="tx1"/>
                </a:solidFill>
                <a:latin typeface="Times New Roman" pitchFamily="18" charset="0"/>
              </a:rPr>
              <a:t> [Britton Sanderford] Company [Sensus]</a:t>
            </a:r>
          </a:p>
          <a:p>
            <a:pPr algn="just" eaLnBrk="0" hangingPunct="0">
              <a:spcAft>
                <a:spcPts val="600"/>
              </a:spcAft>
              <a:defRPr/>
            </a:pPr>
            <a:r>
              <a:rPr lang="en-US" sz="1400" b="1" dirty="0">
                <a:solidFill>
                  <a:schemeClr val="tx1"/>
                </a:solidFill>
                <a:latin typeface="Times New Roman" pitchFamily="18" charset="0"/>
              </a:rPr>
              <a:t>Address</a:t>
            </a:r>
            <a:r>
              <a:rPr lang="en-US" sz="1400" dirty="0">
                <a:solidFill>
                  <a:schemeClr val="tx1"/>
                </a:solidFill>
                <a:latin typeface="Times New Roman" pitchFamily="18" charset="0"/>
              </a:rPr>
              <a:t> [Covington, Louisiana]</a:t>
            </a:r>
          </a:p>
          <a:p>
            <a:pPr algn="just" eaLnBrk="0" hangingPunct="0">
              <a:spcAft>
                <a:spcPts val="600"/>
              </a:spcAft>
              <a:defRPr/>
            </a:pPr>
            <a:r>
              <a:rPr lang="en-US" sz="1400" b="1" dirty="0">
                <a:solidFill>
                  <a:schemeClr val="tx1"/>
                </a:solidFill>
                <a:latin typeface="Times New Roman" pitchFamily="18" charset="0"/>
              </a:rPr>
              <a:t>Voice</a:t>
            </a:r>
            <a:r>
              <a:rPr lang="en-US" sz="1400" dirty="0">
                <a:solidFill>
                  <a:schemeClr val="tx1"/>
                </a:solidFill>
                <a:latin typeface="Times New Roman" pitchFamily="18" charset="0"/>
              </a:rPr>
              <a:t>:[985-773-1232], </a:t>
            </a:r>
            <a:r>
              <a:rPr lang="en-US" sz="1400" b="1" dirty="0">
                <a:solidFill>
                  <a:schemeClr val="tx1"/>
                </a:solidFill>
                <a:latin typeface="Times New Roman" pitchFamily="18" charset="0"/>
              </a:rPr>
              <a:t>E-Mail</a:t>
            </a:r>
            <a:r>
              <a:rPr lang="en-US" sz="1400" dirty="0">
                <a:solidFill>
                  <a:schemeClr val="tx1"/>
                </a:solidFill>
                <a:latin typeface="Times New Roman" pitchFamily="18" charset="0"/>
              </a:rPr>
              <a:t>:[Britton.Sanderford@sensus.com]	</a:t>
            </a:r>
          </a:p>
          <a:p>
            <a:pPr algn="just" eaLnBrk="0" hangingPunct="0">
              <a:spcBef>
                <a:spcPts val="600"/>
              </a:spcBef>
              <a:spcAft>
                <a:spcPts val="600"/>
              </a:spcAft>
              <a:defRPr/>
            </a:pPr>
            <a:r>
              <a:rPr lang="en-US" sz="1400" b="1" dirty="0">
                <a:solidFill>
                  <a:schemeClr val="tx1"/>
                </a:solidFill>
                <a:latin typeface="Times New Roman" pitchFamily="18" charset="0"/>
              </a:rPr>
              <a:t>Re:</a:t>
            </a:r>
            <a:r>
              <a:rPr lang="en-US" sz="1400" dirty="0">
                <a:solidFill>
                  <a:schemeClr val="tx1"/>
                </a:solidFill>
                <a:latin typeface="Times New Roman" pitchFamily="18" charset="0"/>
              </a:rPr>
              <a:t> [</a:t>
            </a:r>
            <a:r>
              <a:rPr lang="en-US" sz="1400" b="1" dirty="0">
                <a:solidFill>
                  <a:schemeClr val="tx1"/>
                </a:solidFill>
              </a:rPr>
              <a:t>Proposed Resolution for FSK/GFSK  Prior Comments</a:t>
            </a:r>
            <a:r>
              <a:rPr lang="en-US" sz="1400" dirty="0">
                <a:solidFill>
                  <a:schemeClr val="tx1"/>
                </a:solidFill>
                <a:latin typeface="Times New Roman" pitchFamily="18" charset="0"/>
              </a:rPr>
              <a:t>.]	</a:t>
            </a:r>
          </a:p>
          <a:p>
            <a:pPr algn="just" eaLnBrk="0" hangingPunct="0">
              <a:spcBef>
                <a:spcPts val="600"/>
              </a:spcBef>
              <a:spcAft>
                <a:spcPts val="600"/>
              </a:spcAft>
              <a:defRPr/>
            </a:pPr>
            <a:r>
              <a:rPr lang="en-US" sz="1400" b="1" dirty="0">
                <a:solidFill>
                  <a:schemeClr val="tx1"/>
                </a:solidFill>
                <a:latin typeface="Times New Roman" pitchFamily="18" charset="0"/>
              </a:rPr>
              <a:t>Abstract:</a:t>
            </a:r>
            <a:r>
              <a:rPr lang="en-US" sz="1400" dirty="0">
                <a:solidFill>
                  <a:schemeClr val="tx1"/>
                </a:solidFill>
                <a:latin typeface="Times New Roman" pitchFamily="18" charset="0"/>
              </a:rPr>
              <a:t>	[</a:t>
            </a:r>
            <a:r>
              <a:rPr lang="en-US" sz="1400" b="1" dirty="0">
                <a:solidFill>
                  <a:schemeClr val="tx1"/>
                </a:solidFill>
              </a:rPr>
              <a:t>Proposed Resolution for FSK/GFSK  Prior Comments</a:t>
            </a:r>
            <a:r>
              <a:rPr lang="en-US" sz="1400" dirty="0">
                <a:solidFill>
                  <a:schemeClr val="tx1"/>
                </a:solidFill>
                <a:latin typeface="Times New Roman" pitchFamily="18" charset="0"/>
              </a:rPr>
              <a:t>.]</a:t>
            </a:r>
          </a:p>
          <a:p>
            <a:pPr algn="just" eaLnBrk="0" hangingPunct="0">
              <a:spcBef>
                <a:spcPts val="600"/>
              </a:spcBef>
              <a:spcAft>
                <a:spcPts val="600"/>
              </a:spcAft>
              <a:defRPr/>
            </a:pPr>
            <a:r>
              <a:rPr lang="en-US" sz="1400" b="1" dirty="0">
                <a:solidFill>
                  <a:schemeClr val="tx1"/>
                </a:solidFill>
                <a:latin typeface="Times New Roman" pitchFamily="18" charset="0"/>
              </a:rPr>
              <a:t>Purpose:</a:t>
            </a:r>
            <a:r>
              <a:rPr lang="en-US" sz="1400" dirty="0">
                <a:solidFill>
                  <a:schemeClr val="tx1"/>
                </a:solidFill>
                <a:latin typeface="Times New Roman" pitchFamily="18" charset="0"/>
              </a:rPr>
              <a:t>	[</a:t>
            </a:r>
            <a:r>
              <a:rPr lang="en-US" sz="1400" b="1" dirty="0">
                <a:solidFill>
                  <a:schemeClr val="tx1"/>
                </a:solidFill>
              </a:rPr>
              <a:t>Proposed Resolution for FSK/GFSK  Prior Comments</a:t>
            </a:r>
            <a:r>
              <a:rPr lang="en-US" sz="1400" dirty="0">
                <a:solidFill>
                  <a:schemeClr val="tx1"/>
                </a:solidFill>
                <a:latin typeface="Times New Roman" pitchFamily="18" charset="0"/>
              </a:rPr>
              <a:t>.]</a:t>
            </a:r>
          </a:p>
          <a:p>
            <a:pPr algn="just" eaLnBrk="0" hangingPunct="0">
              <a:defRPr/>
            </a:pPr>
            <a:r>
              <a:rPr lang="en-US" sz="1400" b="1" dirty="0">
                <a:solidFill>
                  <a:schemeClr val="tx1"/>
                </a:solidFill>
                <a:latin typeface="Times New Roman" pitchFamily="18" charset="0"/>
              </a:rPr>
              <a:t>Notice:</a:t>
            </a:r>
            <a:r>
              <a:rPr lang="en-US" sz="1400" dirty="0">
                <a:solidFill>
                  <a:schemeClr val="tx1"/>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hangingPunct="0">
              <a:spcBef>
                <a:spcPts val="600"/>
              </a:spcBef>
              <a:spcAft>
                <a:spcPts val="600"/>
              </a:spcAft>
              <a:defRPr/>
            </a:pPr>
            <a:r>
              <a:rPr lang="en-US" sz="1400" b="1" dirty="0">
                <a:solidFill>
                  <a:schemeClr val="tx1"/>
                </a:solidFill>
                <a:latin typeface="Times New Roman" pitchFamily="18" charset="0"/>
              </a:rPr>
              <a:t>Release:</a:t>
            </a:r>
            <a:r>
              <a:rPr lang="en-US" sz="1400" dirty="0">
                <a:solidFill>
                  <a:schemeClr val="tx1"/>
                </a:solidFill>
                <a:latin typeface="Times New Roman" pitchFamily="18" charset="0"/>
              </a:rPr>
              <a:t>	The contributor acknowledges and accepts that this contribution becomes the property of IEEE and may be made publicly available by P802.15.	</a:t>
            </a:r>
          </a:p>
          <a:p>
            <a:pPr algn="just"/>
            <a:endParaRPr lang="en-US" sz="14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609600" y="457200"/>
            <a:ext cx="7772400" cy="2209800"/>
          </a:xfrm>
          <a:prstGeom prst="rect">
            <a:avLst/>
          </a:prstGeom>
        </p:spPr>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smtClean="0">
                <a:ln>
                  <a:noFill/>
                </a:ln>
                <a:solidFill>
                  <a:schemeClr val="tx1"/>
                </a:solidFill>
                <a:effectLst/>
                <a:uLnTx/>
                <a:uFillTx/>
                <a:latin typeface="+mj-lt"/>
                <a:ea typeface="+mj-ea"/>
                <a:cs typeface="+mj-cs"/>
              </a:rPr>
              <a:t>IEEE 802.15.4g </a:t>
            </a:r>
            <a:br>
              <a:rPr kumimoji="0" lang="en-US" sz="2800" b="1" i="0" u="none" strike="noStrike" kern="1200" cap="none" spc="0" normalizeH="0" baseline="0" noProof="0" smtClean="0">
                <a:ln>
                  <a:noFill/>
                </a:ln>
                <a:solidFill>
                  <a:schemeClr val="tx1"/>
                </a:solidFill>
                <a:effectLst/>
                <a:uLnTx/>
                <a:uFillTx/>
                <a:latin typeface="+mj-lt"/>
                <a:ea typeface="+mj-ea"/>
                <a:cs typeface="+mj-cs"/>
              </a:rPr>
            </a:br>
            <a:r>
              <a:rPr kumimoji="0" lang="en-US" sz="2800" b="1" i="0" u="none" strike="noStrike" kern="1200" cap="none" spc="0" normalizeH="0" baseline="0" noProof="0" smtClean="0">
                <a:ln>
                  <a:noFill/>
                </a:ln>
                <a:solidFill>
                  <a:schemeClr val="tx1"/>
                </a:solidFill>
                <a:effectLst/>
                <a:uLnTx/>
                <a:uFillTx/>
                <a:latin typeface="+mj-lt"/>
                <a:ea typeface="+mj-ea"/>
                <a:cs typeface="+mj-cs"/>
              </a:rPr>
              <a:t>Proposed Resolution for FSK/GFSK  Prior Comments</a:t>
            </a:r>
            <a:r>
              <a:rPr kumimoji="0" lang="en-US" sz="2800" b="0" i="0" u="none" strike="noStrike" kern="1200" cap="none" spc="0" normalizeH="0" baseline="0" noProof="0" smtClean="0">
                <a:ln>
                  <a:noFill/>
                </a:ln>
                <a:solidFill>
                  <a:schemeClr val="tx1"/>
                </a:solidFill>
                <a:effectLst/>
                <a:uLnTx/>
                <a:uFillTx/>
                <a:latin typeface="+mj-lt"/>
                <a:ea typeface="+mj-ea"/>
                <a:cs typeface="+mj-cs"/>
              </a:rPr>
              <a:t/>
            </a:r>
            <a:br>
              <a:rPr kumimoji="0" lang="en-US" sz="2800" b="0" i="0" u="none" strike="noStrike" kern="1200" cap="none" spc="0" normalizeH="0" baseline="0" noProof="0" smtClean="0">
                <a:ln>
                  <a:noFill/>
                </a:ln>
                <a:solidFill>
                  <a:schemeClr val="tx1"/>
                </a:solidFill>
                <a:effectLst/>
                <a:uLnTx/>
                <a:uFillTx/>
                <a:latin typeface="+mj-lt"/>
                <a:ea typeface="+mj-ea"/>
                <a:cs typeface="+mj-cs"/>
              </a:rPr>
            </a:br>
            <a:r>
              <a:rPr kumimoji="0" lang="en-US" sz="2800" b="1" i="0" u="none" strike="noStrike" kern="1200" cap="none" spc="0" normalizeH="0" baseline="0" noProof="0" smtClean="0">
                <a:ln>
                  <a:noFill/>
                </a:ln>
                <a:solidFill>
                  <a:schemeClr val="tx1"/>
                </a:solidFill>
                <a:effectLst/>
                <a:uLnTx/>
                <a:uFillTx/>
                <a:latin typeface="+mj-lt"/>
                <a:ea typeface="+mj-ea"/>
                <a:cs typeface="+mj-cs"/>
              </a:rPr>
              <a:t> </a:t>
            </a:r>
            <a:br>
              <a:rPr kumimoji="0" lang="en-US" sz="2800" b="1" i="0" u="none" strike="noStrike" kern="1200" cap="none" spc="0" normalizeH="0" baseline="0" noProof="0" smtClean="0">
                <a:ln>
                  <a:noFill/>
                </a:ln>
                <a:solidFill>
                  <a:schemeClr val="tx1"/>
                </a:solidFill>
                <a:effectLst/>
                <a:uLnTx/>
                <a:uFillTx/>
                <a:latin typeface="+mj-lt"/>
                <a:ea typeface="+mj-ea"/>
                <a:cs typeface="+mj-cs"/>
              </a:rPr>
            </a:br>
            <a:endParaRPr kumimoji="0" lang="en-US" sz="2800" b="0"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7" name="Rectangle 3"/>
          <p:cNvSpPr txBox="1">
            <a:spLocks noChangeArrowheads="1"/>
          </p:cNvSpPr>
          <p:nvPr/>
        </p:nvSpPr>
        <p:spPr>
          <a:xfrm>
            <a:off x="228600" y="2209800"/>
            <a:ext cx="8686800" cy="2819400"/>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80000"/>
              </a:lnSpc>
              <a:spcBef>
                <a:spcPct val="20000"/>
              </a:spcBef>
              <a:spcAft>
                <a:spcPts val="0"/>
              </a:spcAft>
              <a:buClrTx/>
              <a:buSzTx/>
              <a:buFont typeface="Arial" charset="0"/>
              <a:buNone/>
              <a:tabLst/>
              <a:defRPr/>
            </a:pPr>
            <a:endParaRPr kumimoji="0" lang="en-US" sz="1800" b="0" i="0" u="none" strike="noStrike" kern="1200" cap="none" spc="0" normalizeH="0" baseline="0" noProof="0" dirty="0" smtClean="0">
              <a:ln>
                <a:noFill/>
              </a:ln>
              <a:effectLst/>
              <a:uLnTx/>
              <a:uFillTx/>
              <a:latin typeface="+mn-lt"/>
              <a:ea typeface="+mn-ea"/>
              <a:cs typeface="+mn-cs"/>
            </a:endParaRPr>
          </a:p>
          <a:p>
            <a:pPr>
              <a:buFont typeface="Arial" pitchFamily="34" charset="0"/>
              <a:buChar char="•"/>
            </a:pPr>
            <a:r>
              <a:rPr lang="en-US" sz="2400" b="1" dirty="0"/>
              <a:t>All FSK and GFSK references in the 902-928 band shall become “FSK or GFSK" with a footnote: </a:t>
            </a:r>
            <a:endParaRPr lang="en-US" sz="2400" b="1" dirty="0" smtClean="0"/>
          </a:p>
          <a:p>
            <a:pPr>
              <a:buFont typeface="Arial" pitchFamily="34" charset="0"/>
              <a:buChar char="•"/>
            </a:pPr>
            <a:endParaRPr lang="en-US" sz="2400" b="1" dirty="0"/>
          </a:p>
          <a:p>
            <a:pPr lvl="1"/>
            <a:r>
              <a:rPr lang="en-US" sz="2400" b="1" dirty="0" smtClean="0"/>
              <a:t>FSK and GFSK may be used equivalently.  All modulations shall provide spectral limiting methods to achieve </a:t>
            </a:r>
            <a:r>
              <a:rPr lang="en-US" sz="2400" b="1" dirty="0" smtClean="0">
                <a:solidFill>
                  <a:srgbClr val="FF0000"/>
                </a:solidFill>
              </a:rPr>
              <a:t>TBD</a:t>
            </a:r>
            <a:r>
              <a:rPr lang="en-US" sz="2400" b="1" dirty="0" smtClean="0"/>
              <a:t> dB adjacent channel attenuation and to meet regulatory requirements. </a:t>
            </a:r>
            <a:endParaRPr lang="en-US" sz="2400" b="1" dirty="0" smtClean="0">
              <a:solidFill>
                <a:schemeClr val="hlink"/>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58</Words>
  <Application>Microsoft Office PowerPoint</Application>
  <PresentationFormat>On-screen Show (4:3)</PresentationFormat>
  <Paragraphs>19</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Slide 1</vt:lpstr>
      <vt:lpstr>Slide 2</vt:lpstr>
    </vt:vector>
  </TitlesOfParts>
  <Company>Sensus Metering Systems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KoryFifield</dc:creator>
  <cp:lastModifiedBy>KoryFifield</cp:lastModifiedBy>
  <cp:revision>2</cp:revision>
  <dcterms:created xsi:type="dcterms:W3CDTF">2010-03-18T12:41:43Z</dcterms:created>
  <dcterms:modified xsi:type="dcterms:W3CDTF">2010-03-18T12:48:20Z</dcterms:modified>
</cp:coreProperties>
</file>